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Lst>
  <p:sldSz cx="7772400" cy="10058400"/>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7" d="100"/>
          <a:sy n="37" d="100"/>
        </p:scale>
        <p:origin x="1632" y="33"/>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viewProps" Target="view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82930" y="3118104"/>
            <a:ext cx="6606540" cy="211226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65860" y="5632704"/>
            <a:ext cx="5440680" cy="25146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10/15/2019</a:t>
            </a:fld>
            <a:endParaRPr lang="en-US"/>
          </a:p>
        </p:txBody>
      </p:sp>
      <p:sp>
        <p:nvSpPr>
          <p:cNvPr id="6" name="Holder 6"/>
          <p:cNvSpPr>
            <a:spLocks noGrp="1"/>
          </p:cNvSpPr>
          <p:nvPr>
            <p:ph type="sldNum" sz="quarter" idx="7"/>
          </p:nvPr>
        </p:nvSpPr>
        <p:spPr/>
        <p:txBody>
          <a:bodyPr lIns="0" tIns="0" rIns="0" bIns="0"/>
          <a:lstStyle>
            <a:lvl1pPr>
              <a:defRPr sz="1000" b="0" i="0">
                <a:solidFill>
                  <a:schemeClr val="tx1"/>
                </a:solidFill>
                <a:latin typeface="Calibri"/>
                <a:cs typeface="Calibri"/>
              </a:defRPr>
            </a:lvl1pPr>
          </a:lstStyle>
          <a:p>
            <a:pPr marL="25400">
              <a:lnSpc>
                <a:spcPts val="1075"/>
              </a:lnSpc>
            </a:pPr>
            <a:fld id="{81D60167-4931-47E6-BA6A-407CBD079E47}" type="slidenum">
              <a:rPr spc="15" dirty="0"/>
              <a:t>‹#›</a:t>
            </a:fld>
            <a:endParaRPr spc="1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10/15/2019</a:t>
            </a:fld>
            <a:endParaRPr lang="en-US"/>
          </a:p>
        </p:txBody>
      </p:sp>
      <p:sp>
        <p:nvSpPr>
          <p:cNvPr id="6" name="Holder 6"/>
          <p:cNvSpPr>
            <a:spLocks noGrp="1"/>
          </p:cNvSpPr>
          <p:nvPr>
            <p:ph type="sldNum" sz="quarter" idx="7"/>
          </p:nvPr>
        </p:nvSpPr>
        <p:spPr/>
        <p:txBody>
          <a:bodyPr lIns="0" tIns="0" rIns="0" bIns="0"/>
          <a:lstStyle>
            <a:lvl1pPr>
              <a:defRPr sz="1000" b="0" i="0">
                <a:solidFill>
                  <a:schemeClr val="tx1"/>
                </a:solidFill>
                <a:latin typeface="Calibri"/>
                <a:cs typeface="Calibri"/>
              </a:defRPr>
            </a:lvl1pPr>
          </a:lstStyle>
          <a:p>
            <a:pPr marL="25400">
              <a:lnSpc>
                <a:spcPts val="1075"/>
              </a:lnSpc>
            </a:pPr>
            <a:fld id="{81D60167-4931-47E6-BA6A-407CBD079E47}" type="slidenum">
              <a:rPr spc="15" dirty="0"/>
              <a:t>‹#›</a:t>
            </a:fld>
            <a:endParaRPr spc="1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388620" y="2313432"/>
            <a:ext cx="3380994"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002786" y="2313432"/>
            <a:ext cx="3380994" cy="66385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10/15/2019</a:t>
            </a:fld>
            <a:endParaRPr lang="en-US"/>
          </a:p>
        </p:txBody>
      </p:sp>
      <p:sp>
        <p:nvSpPr>
          <p:cNvPr id="7" name="Holder 7"/>
          <p:cNvSpPr>
            <a:spLocks noGrp="1"/>
          </p:cNvSpPr>
          <p:nvPr>
            <p:ph type="sldNum" sz="quarter" idx="7"/>
          </p:nvPr>
        </p:nvSpPr>
        <p:spPr/>
        <p:txBody>
          <a:bodyPr lIns="0" tIns="0" rIns="0" bIns="0"/>
          <a:lstStyle>
            <a:lvl1pPr>
              <a:defRPr sz="1000" b="0" i="0">
                <a:solidFill>
                  <a:schemeClr val="tx1"/>
                </a:solidFill>
                <a:latin typeface="Calibri"/>
                <a:cs typeface="Calibri"/>
              </a:defRPr>
            </a:lvl1pPr>
          </a:lstStyle>
          <a:p>
            <a:pPr marL="25400">
              <a:lnSpc>
                <a:spcPts val="1075"/>
              </a:lnSpc>
            </a:pPr>
            <a:fld id="{81D60167-4931-47E6-BA6A-407CBD079E47}" type="slidenum">
              <a:rPr spc="15" dirty="0"/>
              <a:t>‹#›</a:t>
            </a:fld>
            <a:endParaRPr spc="1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10/15/2019</a:t>
            </a:fld>
            <a:endParaRPr lang="en-US"/>
          </a:p>
        </p:txBody>
      </p:sp>
      <p:sp>
        <p:nvSpPr>
          <p:cNvPr id="5" name="Holder 5"/>
          <p:cNvSpPr>
            <a:spLocks noGrp="1"/>
          </p:cNvSpPr>
          <p:nvPr>
            <p:ph type="sldNum" sz="quarter" idx="7"/>
          </p:nvPr>
        </p:nvSpPr>
        <p:spPr/>
        <p:txBody>
          <a:bodyPr lIns="0" tIns="0" rIns="0" bIns="0"/>
          <a:lstStyle>
            <a:lvl1pPr>
              <a:defRPr sz="1000" b="0" i="0">
                <a:solidFill>
                  <a:schemeClr val="tx1"/>
                </a:solidFill>
                <a:latin typeface="Calibri"/>
                <a:cs typeface="Calibri"/>
              </a:defRPr>
            </a:lvl1pPr>
          </a:lstStyle>
          <a:p>
            <a:pPr marL="25400">
              <a:lnSpc>
                <a:spcPts val="1075"/>
              </a:lnSpc>
            </a:pPr>
            <a:fld id="{81D60167-4931-47E6-BA6A-407CBD079E47}" type="slidenum">
              <a:rPr spc="15" dirty="0"/>
              <a:t>‹#›</a:t>
            </a:fld>
            <a:endParaRPr spc="1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10/15/2019</a:t>
            </a:fld>
            <a:endParaRPr lang="en-US"/>
          </a:p>
        </p:txBody>
      </p:sp>
      <p:sp>
        <p:nvSpPr>
          <p:cNvPr id="4" name="Holder 4"/>
          <p:cNvSpPr>
            <a:spLocks noGrp="1"/>
          </p:cNvSpPr>
          <p:nvPr>
            <p:ph type="sldNum" sz="quarter" idx="7"/>
          </p:nvPr>
        </p:nvSpPr>
        <p:spPr/>
        <p:txBody>
          <a:bodyPr lIns="0" tIns="0" rIns="0" bIns="0"/>
          <a:lstStyle>
            <a:lvl1pPr>
              <a:defRPr sz="1000" b="0" i="0">
                <a:solidFill>
                  <a:schemeClr val="tx1"/>
                </a:solidFill>
                <a:latin typeface="Calibri"/>
                <a:cs typeface="Calibri"/>
              </a:defRPr>
            </a:lvl1pPr>
          </a:lstStyle>
          <a:p>
            <a:pPr marL="25400">
              <a:lnSpc>
                <a:spcPts val="1075"/>
              </a:lnSpc>
            </a:pPr>
            <a:fld id="{81D60167-4931-47E6-BA6A-407CBD079E47}" type="slidenum">
              <a:rPr spc="15" dirty="0"/>
              <a:t>‹#›</a:t>
            </a:fld>
            <a:endParaRPr spc="15"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88620" y="402336"/>
            <a:ext cx="6995160" cy="160934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388620" y="2313432"/>
            <a:ext cx="6995160" cy="663854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2642616" y="9354312"/>
            <a:ext cx="2487168" cy="5029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388620" y="9354312"/>
            <a:ext cx="1787652" cy="5029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10/15/2019</a:t>
            </a:fld>
            <a:endParaRPr lang="en-US"/>
          </a:p>
        </p:txBody>
      </p:sp>
      <p:sp>
        <p:nvSpPr>
          <p:cNvPr id="6" name="Holder 6"/>
          <p:cNvSpPr>
            <a:spLocks noGrp="1"/>
          </p:cNvSpPr>
          <p:nvPr>
            <p:ph type="sldNum" sz="quarter" idx="7"/>
          </p:nvPr>
        </p:nvSpPr>
        <p:spPr>
          <a:xfrm>
            <a:off x="6424916" y="9322445"/>
            <a:ext cx="183515" cy="156845"/>
          </a:xfrm>
          <a:prstGeom prst="rect">
            <a:avLst/>
          </a:prstGeom>
        </p:spPr>
        <p:txBody>
          <a:bodyPr wrap="square" lIns="0" tIns="0" rIns="0" bIns="0">
            <a:spAutoFit/>
          </a:bodyPr>
          <a:lstStyle>
            <a:lvl1pPr>
              <a:defRPr sz="1000" b="0" i="0">
                <a:solidFill>
                  <a:schemeClr val="tx1"/>
                </a:solidFill>
                <a:latin typeface="Calibri"/>
                <a:cs typeface="Calibri"/>
              </a:defRPr>
            </a:lvl1pPr>
          </a:lstStyle>
          <a:p>
            <a:pPr marL="25400">
              <a:lnSpc>
                <a:spcPts val="1075"/>
              </a:lnSpc>
            </a:pPr>
            <a:fld id="{81D60167-4931-47E6-BA6A-407CBD079E47}" type="slidenum">
              <a:rPr spc="15" dirty="0"/>
              <a:t>‹#›</a:t>
            </a:fld>
            <a:endParaRPr spc="1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1.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5.xml"/><Relationship Id="rId6" Type="http://schemas.openxmlformats.org/officeDocument/2006/relationships/image" Target="../media/image9.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7544" y="850138"/>
            <a:ext cx="5612765" cy="2125980"/>
          </a:xfrm>
          <a:prstGeom prst="rect">
            <a:avLst/>
          </a:prstGeom>
        </p:spPr>
        <p:txBody>
          <a:bodyPr vert="horz" wrap="square" lIns="0" tIns="0" rIns="0" bIns="0" rtlCol="0">
            <a:spAutoFit/>
          </a:bodyPr>
          <a:lstStyle/>
          <a:p>
            <a:pPr marL="12700">
              <a:lnSpc>
                <a:spcPct val="100000"/>
              </a:lnSpc>
            </a:pPr>
            <a:r>
              <a:rPr sz="950" b="1" spc="-10" dirty="0">
                <a:latin typeface="Arial"/>
                <a:cs typeface="Arial"/>
              </a:rPr>
              <a:t>Contents</a:t>
            </a:r>
            <a:endParaRPr sz="950">
              <a:latin typeface="Arial"/>
              <a:cs typeface="Arial"/>
            </a:endParaRPr>
          </a:p>
          <a:p>
            <a:pPr>
              <a:lnSpc>
                <a:spcPct val="100000"/>
              </a:lnSpc>
              <a:spcBef>
                <a:spcPts val="45"/>
              </a:spcBef>
            </a:pPr>
            <a:endParaRPr sz="900">
              <a:latin typeface="Times New Roman"/>
              <a:cs typeface="Times New Roman"/>
            </a:endParaRPr>
          </a:p>
          <a:p>
            <a:pPr marL="250825" indent="-238125">
              <a:lnSpc>
                <a:spcPct val="100000"/>
              </a:lnSpc>
              <a:buAutoNum type="arabicPlain"/>
              <a:tabLst>
                <a:tab pos="250825" algn="l"/>
                <a:tab pos="251460" algn="l"/>
                <a:tab pos="5539105" algn="l"/>
              </a:tabLst>
            </a:pPr>
            <a:r>
              <a:rPr sz="950" b="1" spc="-10" dirty="0">
                <a:latin typeface="Times New Roman"/>
                <a:cs typeface="Times New Roman"/>
              </a:rPr>
              <a:t>Ta</a:t>
            </a:r>
            <a:r>
              <a:rPr sz="950" b="1" spc="-15" dirty="0">
                <a:latin typeface="Times New Roman"/>
                <a:cs typeface="Times New Roman"/>
              </a:rPr>
              <a:t>b</a:t>
            </a:r>
            <a:r>
              <a:rPr sz="950" b="1" dirty="0">
                <a:latin typeface="Times New Roman"/>
                <a:cs typeface="Times New Roman"/>
              </a:rPr>
              <a:t>l</a:t>
            </a:r>
            <a:r>
              <a:rPr sz="950" b="1" spc="-5" dirty="0">
                <a:latin typeface="Times New Roman"/>
                <a:cs typeface="Times New Roman"/>
              </a:rPr>
              <a:t>e </a:t>
            </a:r>
            <a:r>
              <a:rPr sz="950" b="1" spc="-10" dirty="0">
                <a:latin typeface="Times New Roman"/>
                <a:cs typeface="Times New Roman"/>
              </a:rPr>
              <a:t>o</a:t>
            </a:r>
            <a:r>
              <a:rPr sz="950" b="1" spc="-5" dirty="0">
                <a:latin typeface="Times New Roman"/>
                <a:cs typeface="Times New Roman"/>
              </a:rPr>
              <a:t>f</a:t>
            </a:r>
            <a:r>
              <a:rPr sz="950" b="1" spc="-15" dirty="0">
                <a:latin typeface="Times New Roman"/>
                <a:cs typeface="Times New Roman"/>
              </a:rPr>
              <a:t> </a:t>
            </a:r>
            <a:r>
              <a:rPr sz="950" b="1" spc="-10" dirty="0">
                <a:latin typeface="Times New Roman"/>
                <a:cs typeface="Times New Roman"/>
              </a:rPr>
              <a:t>Figures</a:t>
            </a:r>
            <a:r>
              <a:rPr sz="950" b="1" spc="-5" dirty="0">
                <a:latin typeface="Times New Roman"/>
                <a:cs typeface="Times New Roman"/>
              </a:rPr>
              <a:t> </a:t>
            </a:r>
            <a:r>
              <a:rPr sz="950" b="1" dirty="0">
                <a:latin typeface="Times New Roman"/>
                <a:cs typeface="Times New Roman"/>
              </a:rPr>
              <a:t>	</a:t>
            </a:r>
            <a:r>
              <a:rPr sz="950" b="1" spc="-5" dirty="0">
                <a:latin typeface="Times New Roman"/>
                <a:cs typeface="Times New Roman"/>
              </a:rPr>
              <a:t>4</a:t>
            </a:r>
            <a:endParaRPr sz="950">
              <a:latin typeface="Times New Roman"/>
              <a:cs typeface="Times New Roman"/>
            </a:endParaRPr>
          </a:p>
          <a:p>
            <a:pPr>
              <a:lnSpc>
                <a:spcPct val="100000"/>
              </a:lnSpc>
              <a:spcBef>
                <a:spcPts val="30"/>
              </a:spcBef>
              <a:buFont typeface="Times New Roman"/>
              <a:buAutoNum type="arabicPlain"/>
            </a:pPr>
            <a:endParaRPr sz="900">
              <a:latin typeface="Times New Roman"/>
              <a:cs typeface="Times New Roman"/>
            </a:endParaRPr>
          </a:p>
          <a:p>
            <a:pPr marL="250825" indent="-238125">
              <a:lnSpc>
                <a:spcPct val="100000"/>
              </a:lnSpc>
              <a:buAutoNum type="arabicPlain"/>
              <a:tabLst>
                <a:tab pos="250825" algn="l"/>
                <a:tab pos="251460" algn="l"/>
                <a:tab pos="5539740" algn="l"/>
              </a:tabLst>
            </a:pPr>
            <a:r>
              <a:rPr sz="950" b="1" spc="-10" dirty="0">
                <a:latin typeface="Times New Roman"/>
                <a:cs typeface="Times New Roman"/>
              </a:rPr>
              <a:t>Ta</a:t>
            </a:r>
            <a:r>
              <a:rPr sz="950" b="1" spc="-15" dirty="0">
                <a:latin typeface="Times New Roman"/>
                <a:cs typeface="Times New Roman"/>
              </a:rPr>
              <a:t>b</a:t>
            </a:r>
            <a:r>
              <a:rPr sz="950" b="1" dirty="0">
                <a:latin typeface="Times New Roman"/>
                <a:cs typeface="Times New Roman"/>
              </a:rPr>
              <a:t>l</a:t>
            </a:r>
            <a:r>
              <a:rPr sz="950" b="1" spc="-5" dirty="0">
                <a:latin typeface="Times New Roman"/>
                <a:cs typeface="Times New Roman"/>
              </a:rPr>
              <a:t>e </a:t>
            </a:r>
            <a:r>
              <a:rPr sz="950" b="1" spc="-10" dirty="0">
                <a:latin typeface="Times New Roman"/>
                <a:cs typeface="Times New Roman"/>
              </a:rPr>
              <a:t>o</a:t>
            </a:r>
            <a:r>
              <a:rPr sz="950" b="1" spc="-5" dirty="0">
                <a:latin typeface="Times New Roman"/>
                <a:cs typeface="Times New Roman"/>
              </a:rPr>
              <a:t>f</a:t>
            </a:r>
            <a:r>
              <a:rPr sz="950" b="1" spc="-15" dirty="0">
                <a:latin typeface="Times New Roman"/>
                <a:cs typeface="Times New Roman"/>
              </a:rPr>
              <a:t> </a:t>
            </a:r>
            <a:r>
              <a:rPr sz="950" b="1" dirty="0">
                <a:latin typeface="Times New Roman"/>
                <a:cs typeface="Times New Roman"/>
              </a:rPr>
              <a:t>T</a:t>
            </a:r>
            <a:r>
              <a:rPr sz="950" b="1" spc="-5" dirty="0">
                <a:latin typeface="Times New Roman"/>
                <a:cs typeface="Times New Roman"/>
              </a:rPr>
              <a:t>a</a:t>
            </a:r>
            <a:r>
              <a:rPr sz="950" b="1" spc="-15" dirty="0">
                <a:latin typeface="Times New Roman"/>
                <a:cs typeface="Times New Roman"/>
              </a:rPr>
              <a:t>b</a:t>
            </a:r>
            <a:r>
              <a:rPr sz="950" b="1" spc="-10" dirty="0">
                <a:latin typeface="Times New Roman"/>
                <a:cs typeface="Times New Roman"/>
              </a:rPr>
              <a:t>les</a:t>
            </a:r>
            <a:r>
              <a:rPr sz="950" b="1" spc="-5" dirty="0">
                <a:latin typeface="Times New Roman"/>
                <a:cs typeface="Times New Roman"/>
              </a:rPr>
              <a:t> </a:t>
            </a:r>
            <a:r>
              <a:rPr sz="950" b="1" dirty="0">
                <a:latin typeface="Times New Roman"/>
                <a:cs typeface="Times New Roman"/>
              </a:rPr>
              <a:t>	</a:t>
            </a:r>
            <a:r>
              <a:rPr sz="950" b="1" spc="-5" dirty="0">
                <a:latin typeface="Times New Roman"/>
                <a:cs typeface="Times New Roman"/>
              </a:rPr>
              <a:t>6</a:t>
            </a:r>
            <a:endParaRPr sz="950">
              <a:latin typeface="Times New Roman"/>
              <a:cs typeface="Times New Roman"/>
            </a:endParaRPr>
          </a:p>
          <a:p>
            <a:pPr>
              <a:lnSpc>
                <a:spcPct val="100000"/>
              </a:lnSpc>
              <a:spcBef>
                <a:spcPts val="30"/>
              </a:spcBef>
              <a:buFont typeface="Times New Roman"/>
              <a:buAutoNum type="arabicPlain"/>
            </a:pPr>
            <a:endParaRPr sz="900">
              <a:latin typeface="Times New Roman"/>
              <a:cs typeface="Times New Roman"/>
            </a:endParaRPr>
          </a:p>
          <a:p>
            <a:pPr marL="250825" indent="-238125">
              <a:lnSpc>
                <a:spcPct val="100000"/>
              </a:lnSpc>
              <a:buAutoNum type="arabicPlain"/>
              <a:tabLst>
                <a:tab pos="250825" algn="l"/>
                <a:tab pos="251460" algn="l"/>
                <a:tab pos="5539740" algn="l"/>
              </a:tabLst>
            </a:pPr>
            <a:r>
              <a:rPr sz="950" b="1" spc="-10" dirty="0">
                <a:latin typeface="Times New Roman"/>
                <a:cs typeface="Times New Roman"/>
              </a:rPr>
              <a:t>Sco</a:t>
            </a:r>
            <a:r>
              <a:rPr sz="950" b="1" spc="-15" dirty="0">
                <a:latin typeface="Times New Roman"/>
                <a:cs typeface="Times New Roman"/>
              </a:rPr>
              <a:t>p</a:t>
            </a:r>
            <a:r>
              <a:rPr sz="950" b="1" spc="-5" dirty="0">
                <a:latin typeface="Times New Roman"/>
                <a:cs typeface="Times New Roman"/>
              </a:rPr>
              <a:t>e </a:t>
            </a:r>
            <a:r>
              <a:rPr sz="950" b="1" dirty="0">
                <a:latin typeface="Times New Roman"/>
                <a:cs typeface="Times New Roman"/>
              </a:rPr>
              <a:t>	</a:t>
            </a:r>
            <a:r>
              <a:rPr sz="950" b="1" spc="-5" dirty="0">
                <a:latin typeface="Times New Roman"/>
                <a:cs typeface="Times New Roman"/>
              </a:rPr>
              <a:t>7</a:t>
            </a:r>
            <a:endParaRPr sz="950">
              <a:latin typeface="Times New Roman"/>
              <a:cs typeface="Times New Roman"/>
            </a:endParaRPr>
          </a:p>
          <a:p>
            <a:pPr>
              <a:lnSpc>
                <a:spcPct val="100000"/>
              </a:lnSpc>
              <a:spcBef>
                <a:spcPts val="35"/>
              </a:spcBef>
              <a:buFont typeface="Times New Roman"/>
              <a:buAutoNum type="arabicPlain"/>
            </a:pPr>
            <a:endParaRPr sz="900">
              <a:latin typeface="Times New Roman"/>
              <a:cs typeface="Times New Roman"/>
            </a:endParaRPr>
          </a:p>
          <a:p>
            <a:pPr marL="250825" indent="-238125">
              <a:lnSpc>
                <a:spcPct val="100000"/>
              </a:lnSpc>
              <a:spcBef>
                <a:spcPts val="5"/>
              </a:spcBef>
              <a:buAutoNum type="arabicPlain"/>
              <a:tabLst>
                <a:tab pos="250825" algn="l"/>
                <a:tab pos="251460" algn="l"/>
                <a:tab pos="5479415" algn="l"/>
              </a:tabLst>
            </a:pPr>
            <a:r>
              <a:rPr sz="950" b="1" dirty="0">
                <a:latin typeface="Times New Roman"/>
                <a:cs typeface="Times New Roman"/>
              </a:rPr>
              <a:t>L</a:t>
            </a:r>
            <a:r>
              <a:rPr sz="950" b="1" spc="-20" dirty="0">
                <a:latin typeface="Times New Roman"/>
                <a:cs typeface="Times New Roman"/>
              </a:rPr>
              <a:t>e</a:t>
            </a:r>
            <a:r>
              <a:rPr sz="950" b="1" spc="-10" dirty="0">
                <a:latin typeface="Times New Roman"/>
                <a:cs typeface="Times New Roman"/>
              </a:rPr>
              <a:t>gend</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10</a:t>
            </a:r>
            <a:endParaRPr sz="950">
              <a:latin typeface="Times New Roman"/>
              <a:cs typeface="Times New Roman"/>
            </a:endParaRPr>
          </a:p>
          <a:p>
            <a:pPr>
              <a:lnSpc>
                <a:spcPct val="100000"/>
              </a:lnSpc>
              <a:spcBef>
                <a:spcPts val="30"/>
              </a:spcBef>
              <a:buFont typeface="Times New Roman"/>
              <a:buAutoNum type="arabicPlain"/>
            </a:pPr>
            <a:endParaRPr sz="900">
              <a:latin typeface="Times New Roman"/>
              <a:cs typeface="Times New Roman"/>
            </a:endParaRPr>
          </a:p>
          <a:p>
            <a:pPr marL="250825" indent="-238125">
              <a:lnSpc>
                <a:spcPct val="100000"/>
              </a:lnSpc>
              <a:spcBef>
                <a:spcPts val="5"/>
              </a:spcBef>
              <a:buAutoNum type="arabicPlain"/>
              <a:tabLst>
                <a:tab pos="250825" algn="l"/>
                <a:tab pos="251460" algn="l"/>
                <a:tab pos="5479415" algn="l"/>
              </a:tabLst>
            </a:pPr>
            <a:r>
              <a:rPr sz="950" b="1" spc="-10" dirty="0">
                <a:latin typeface="Times New Roman"/>
                <a:cs typeface="Times New Roman"/>
              </a:rPr>
              <a:t>Me</a:t>
            </a:r>
            <a:r>
              <a:rPr sz="950" b="1" spc="-15" dirty="0">
                <a:latin typeface="Times New Roman"/>
                <a:cs typeface="Times New Roman"/>
              </a:rPr>
              <a:t>t</a:t>
            </a:r>
            <a:r>
              <a:rPr sz="950" b="1" spc="-10" dirty="0">
                <a:latin typeface="Times New Roman"/>
                <a:cs typeface="Times New Roman"/>
              </a:rPr>
              <a:t>hodologica</a:t>
            </a:r>
            <a:r>
              <a:rPr sz="950" b="1" spc="-5" dirty="0">
                <a:latin typeface="Times New Roman"/>
                <a:cs typeface="Times New Roman"/>
              </a:rPr>
              <a:t>l </a:t>
            </a:r>
            <a:r>
              <a:rPr sz="950" b="1" spc="-10" dirty="0">
                <a:latin typeface="Times New Roman"/>
                <a:cs typeface="Times New Roman"/>
              </a:rPr>
              <a:t>No</a:t>
            </a:r>
            <a:r>
              <a:rPr sz="950" b="1" spc="-15" dirty="0">
                <a:latin typeface="Times New Roman"/>
                <a:cs typeface="Times New Roman"/>
              </a:rPr>
              <a:t>t</a:t>
            </a:r>
            <a:r>
              <a:rPr sz="950" b="1" spc="-5" dirty="0">
                <a:latin typeface="Times New Roman"/>
                <a:cs typeface="Times New Roman"/>
              </a:rPr>
              <a:t>es </a:t>
            </a:r>
            <a:r>
              <a:rPr sz="950" b="1" dirty="0">
                <a:latin typeface="Times New Roman"/>
                <a:cs typeface="Times New Roman"/>
              </a:rPr>
              <a:t>	</a:t>
            </a:r>
            <a:r>
              <a:rPr sz="950" b="1" spc="-10" dirty="0">
                <a:latin typeface="Times New Roman"/>
                <a:cs typeface="Times New Roman"/>
              </a:rPr>
              <a:t>10</a:t>
            </a:r>
            <a:endParaRPr sz="950">
              <a:latin typeface="Times New Roman"/>
              <a:cs typeface="Times New Roman"/>
            </a:endParaRPr>
          </a:p>
          <a:p>
            <a:pPr>
              <a:lnSpc>
                <a:spcPct val="100000"/>
              </a:lnSpc>
              <a:spcBef>
                <a:spcPts val="40"/>
              </a:spcBef>
              <a:buFont typeface="Times New Roman"/>
              <a:buAutoNum type="arabicPlain"/>
            </a:pPr>
            <a:endParaRPr sz="900">
              <a:latin typeface="Times New Roman"/>
              <a:cs typeface="Times New Roman"/>
            </a:endParaRPr>
          </a:p>
          <a:p>
            <a:pPr marL="250825" indent="-238125">
              <a:lnSpc>
                <a:spcPct val="100000"/>
              </a:lnSpc>
              <a:buAutoNum type="arabicPlain"/>
              <a:tabLst>
                <a:tab pos="250825" algn="l"/>
                <a:tab pos="251460" algn="l"/>
                <a:tab pos="5479415" algn="l"/>
              </a:tabLst>
            </a:pPr>
            <a:r>
              <a:rPr sz="950" b="1" spc="-10" dirty="0">
                <a:latin typeface="Times New Roman"/>
                <a:cs typeface="Times New Roman"/>
              </a:rPr>
              <a:t>Vita</a:t>
            </a:r>
            <a:r>
              <a:rPr sz="950" b="1" spc="-5" dirty="0">
                <a:latin typeface="Times New Roman"/>
                <a:cs typeface="Times New Roman"/>
              </a:rPr>
              <a:t>l </a:t>
            </a:r>
            <a:r>
              <a:rPr sz="950" b="1" spc="-10" dirty="0">
                <a:latin typeface="Times New Roman"/>
                <a:cs typeface="Times New Roman"/>
              </a:rPr>
              <a:t>S</a:t>
            </a:r>
            <a:r>
              <a:rPr sz="950" b="1" spc="-15" dirty="0">
                <a:latin typeface="Times New Roman"/>
                <a:cs typeface="Times New Roman"/>
              </a:rPr>
              <a:t>t</a:t>
            </a:r>
            <a:r>
              <a:rPr sz="950" b="1" spc="-10" dirty="0">
                <a:latin typeface="Times New Roman"/>
                <a:cs typeface="Times New Roman"/>
              </a:rPr>
              <a:t>atistics</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12</a:t>
            </a:r>
            <a:endParaRPr sz="950">
              <a:latin typeface="Times New Roman"/>
              <a:cs typeface="Times New Roman"/>
            </a:endParaRPr>
          </a:p>
          <a:p>
            <a:pPr>
              <a:lnSpc>
                <a:spcPct val="100000"/>
              </a:lnSpc>
              <a:spcBef>
                <a:spcPts val="35"/>
              </a:spcBef>
              <a:buFont typeface="Times New Roman"/>
              <a:buAutoNum type="arabicPlain"/>
            </a:pPr>
            <a:endParaRPr sz="900">
              <a:latin typeface="Times New Roman"/>
              <a:cs typeface="Times New Roman"/>
            </a:endParaRPr>
          </a:p>
          <a:p>
            <a:pPr marL="250825" indent="-238125">
              <a:lnSpc>
                <a:spcPct val="100000"/>
              </a:lnSpc>
              <a:spcBef>
                <a:spcPts val="5"/>
              </a:spcBef>
              <a:buAutoNum type="arabicPlain"/>
              <a:tabLst>
                <a:tab pos="250825" algn="l"/>
                <a:tab pos="251460" algn="l"/>
                <a:tab pos="5479415" algn="l"/>
              </a:tabLst>
            </a:pPr>
            <a:r>
              <a:rPr sz="950" b="1" spc="-10" dirty="0">
                <a:latin typeface="Times New Roman"/>
                <a:cs typeface="Times New Roman"/>
              </a:rPr>
              <a:t>Di</a:t>
            </a:r>
            <a:r>
              <a:rPr sz="950" b="1" dirty="0">
                <a:latin typeface="Times New Roman"/>
                <a:cs typeface="Times New Roman"/>
              </a:rPr>
              <a:t>s</a:t>
            </a:r>
            <a:r>
              <a:rPr sz="950" b="1" spc="-15" dirty="0">
                <a:latin typeface="Times New Roman"/>
                <a:cs typeface="Times New Roman"/>
              </a:rPr>
              <a:t>t</a:t>
            </a:r>
            <a:r>
              <a:rPr sz="950" b="1" dirty="0">
                <a:latin typeface="Times New Roman"/>
                <a:cs typeface="Times New Roman"/>
              </a:rPr>
              <a:t>i</a:t>
            </a:r>
            <a:r>
              <a:rPr sz="950" b="1" spc="-10" dirty="0">
                <a:latin typeface="Times New Roman"/>
                <a:cs typeface="Times New Roman"/>
              </a:rPr>
              <a:t>llatio</a:t>
            </a:r>
            <a:r>
              <a:rPr sz="950" b="1" spc="-5" dirty="0">
                <a:latin typeface="Times New Roman"/>
                <a:cs typeface="Times New Roman"/>
              </a:rPr>
              <a:t>n</a:t>
            </a:r>
            <a:r>
              <a:rPr sz="950" b="1" spc="-15" dirty="0">
                <a:latin typeface="Times New Roman"/>
                <a:cs typeface="Times New Roman"/>
              </a:rPr>
              <a:t> </a:t>
            </a:r>
            <a:r>
              <a:rPr sz="950" b="1" spc="-5" dirty="0">
                <a:latin typeface="Times New Roman"/>
                <a:cs typeface="Times New Roman"/>
              </a:rPr>
              <a:t>Co</a:t>
            </a:r>
            <a:r>
              <a:rPr sz="950" b="1" spc="-10" dirty="0">
                <a:latin typeface="Times New Roman"/>
                <a:cs typeface="Times New Roman"/>
              </a:rPr>
              <a:t>lum</a:t>
            </a:r>
            <a:r>
              <a:rPr sz="950" b="1" spc="-15" dirty="0">
                <a:latin typeface="Times New Roman"/>
                <a:cs typeface="Times New Roman"/>
              </a:rPr>
              <a:t>n</a:t>
            </a:r>
            <a:r>
              <a:rPr sz="950" b="1" spc="-5" dirty="0">
                <a:latin typeface="Times New Roman"/>
                <a:cs typeface="Times New Roman"/>
              </a:rPr>
              <a:t>s </a:t>
            </a:r>
            <a:r>
              <a:rPr sz="950" b="1" dirty="0">
                <a:latin typeface="Times New Roman"/>
                <a:cs typeface="Times New Roman"/>
              </a:rPr>
              <a:t>	</a:t>
            </a:r>
            <a:r>
              <a:rPr sz="950" b="1" spc="-10" dirty="0">
                <a:latin typeface="Times New Roman"/>
                <a:cs typeface="Times New Roman"/>
              </a:rPr>
              <a:t>13</a:t>
            </a:r>
            <a:endParaRPr sz="950">
              <a:latin typeface="Times New Roman"/>
              <a:cs typeface="Times New Roman"/>
            </a:endParaRPr>
          </a:p>
        </p:txBody>
      </p:sp>
      <p:sp>
        <p:nvSpPr>
          <p:cNvPr id="3" name="object 3"/>
          <p:cNvSpPr txBox="1"/>
          <p:nvPr/>
        </p:nvSpPr>
        <p:spPr>
          <a:xfrm>
            <a:off x="1297177" y="3024123"/>
            <a:ext cx="384175" cy="1677670"/>
          </a:xfrm>
          <a:prstGeom prst="rect">
            <a:avLst/>
          </a:prstGeom>
        </p:spPr>
        <p:txBody>
          <a:bodyPr vert="horz" wrap="square" lIns="0" tIns="0" rIns="0" bIns="0" rtlCol="0">
            <a:spAutoFit/>
          </a:bodyPr>
          <a:lstStyle/>
          <a:p>
            <a:pPr marL="12700">
              <a:lnSpc>
                <a:spcPts val="1115"/>
              </a:lnSpc>
            </a:pPr>
            <a:r>
              <a:rPr sz="950" i="1" spc="-10" dirty="0">
                <a:latin typeface="Arial"/>
                <a:cs typeface="Arial"/>
              </a:rPr>
              <a:t>7.1</a:t>
            </a:r>
            <a:endParaRPr sz="950">
              <a:latin typeface="Arial"/>
              <a:cs typeface="Arial"/>
            </a:endParaRPr>
          </a:p>
          <a:p>
            <a:pPr marL="131445">
              <a:lnSpc>
                <a:spcPts val="1085"/>
              </a:lnSpc>
            </a:pPr>
            <a:r>
              <a:rPr sz="950" spc="-5" dirty="0">
                <a:latin typeface="Times New Roman"/>
                <a:cs typeface="Times New Roman"/>
              </a:rPr>
              <a:t>7.1.1</a:t>
            </a:r>
            <a:endParaRPr sz="950">
              <a:latin typeface="Times New Roman"/>
              <a:cs typeface="Times New Roman"/>
            </a:endParaRPr>
          </a:p>
          <a:p>
            <a:pPr marL="131445">
              <a:lnSpc>
                <a:spcPts val="1080"/>
              </a:lnSpc>
            </a:pPr>
            <a:r>
              <a:rPr sz="950" spc="-5" dirty="0">
                <a:latin typeface="Times New Roman"/>
                <a:cs typeface="Times New Roman"/>
              </a:rPr>
              <a:t>7.1.2</a:t>
            </a:r>
            <a:endParaRPr sz="950">
              <a:latin typeface="Times New Roman"/>
              <a:cs typeface="Times New Roman"/>
            </a:endParaRPr>
          </a:p>
          <a:p>
            <a:pPr marL="131445">
              <a:lnSpc>
                <a:spcPts val="1110"/>
              </a:lnSpc>
            </a:pPr>
            <a:r>
              <a:rPr sz="950" spc="-5" dirty="0">
                <a:latin typeface="Times New Roman"/>
                <a:cs typeface="Times New Roman"/>
              </a:rPr>
              <a:t>7.1.3</a:t>
            </a:r>
            <a:endParaRPr sz="950">
              <a:latin typeface="Times New Roman"/>
              <a:cs typeface="Times New Roman"/>
            </a:endParaRPr>
          </a:p>
          <a:p>
            <a:pPr marL="12700">
              <a:lnSpc>
                <a:spcPts val="1110"/>
              </a:lnSpc>
              <a:spcBef>
                <a:spcPts val="515"/>
              </a:spcBef>
            </a:pPr>
            <a:r>
              <a:rPr sz="950" i="1" spc="-10" dirty="0">
                <a:latin typeface="Arial"/>
                <a:cs typeface="Arial"/>
              </a:rPr>
              <a:t>7.2</a:t>
            </a:r>
            <a:endParaRPr sz="950">
              <a:latin typeface="Arial"/>
              <a:cs typeface="Arial"/>
            </a:endParaRPr>
          </a:p>
          <a:p>
            <a:pPr marL="131445">
              <a:lnSpc>
                <a:spcPts val="1080"/>
              </a:lnSpc>
            </a:pPr>
            <a:r>
              <a:rPr sz="950" spc="-5" dirty="0">
                <a:latin typeface="Times New Roman"/>
                <a:cs typeface="Times New Roman"/>
              </a:rPr>
              <a:t>7.2.1</a:t>
            </a:r>
            <a:endParaRPr sz="950">
              <a:latin typeface="Times New Roman"/>
              <a:cs typeface="Times New Roman"/>
            </a:endParaRPr>
          </a:p>
          <a:p>
            <a:pPr marL="131445">
              <a:lnSpc>
                <a:spcPts val="1080"/>
              </a:lnSpc>
            </a:pPr>
            <a:r>
              <a:rPr sz="950" spc="-5" dirty="0">
                <a:latin typeface="Times New Roman"/>
                <a:cs typeface="Times New Roman"/>
              </a:rPr>
              <a:t>7.2.2</a:t>
            </a:r>
            <a:endParaRPr sz="950">
              <a:latin typeface="Times New Roman"/>
              <a:cs typeface="Times New Roman"/>
            </a:endParaRPr>
          </a:p>
          <a:p>
            <a:pPr marL="131445">
              <a:lnSpc>
                <a:spcPts val="1085"/>
              </a:lnSpc>
            </a:pPr>
            <a:r>
              <a:rPr sz="950" spc="-5" dirty="0">
                <a:latin typeface="Times New Roman"/>
                <a:cs typeface="Times New Roman"/>
              </a:rPr>
              <a:t>7.2.3</a:t>
            </a:r>
            <a:endParaRPr sz="950">
              <a:latin typeface="Times New Roman"/>
              <a:cs typeface="Times New Roman"/>
            </a:endParaRPr>
          </a:p>
          <a:p>
            <a:pPr marL="131445">
              <a:lnSpc>
                <a:spcPts val="1085"/>
              </a:lnSpc>
            </a:pPr>
            <a:r>
              <a:rPr sz="950" spc="-5" dirty="0">
                <a:latin typeface="Times New Roman"/>
                <a:cs typeface="Times New Roman"/>
              </a:rPr>
              <a:t>7.2.4</a:t>
            </a:r>
            <a:endParaRPr sz="950">
              <a:latin typeface="Times New Roman"/>
              <a:cs typeface="Times New Roman"/>
            </a:endParaRPr>
          </a:p>
          <a:p>
            <a:pPr marL="131445">
              <a:lnSpc>
                <a:spcPts val="1110"/>
              </a:lnSpc>
            </a:pPr>
            <a:r>
              <a:rPr sz="950" spc="-5" dirty="0">
                <a:latin typeface="Times New Roman"/>
                <a:cs typeface="Times New Roman"/>
              </a:rPr>
              <a:t>7.2.5</a:t>
            </a:r>
            <a:endParaRPr sz="950">
              <a:latin typeface="Times New Roman"/>
              <a:cs typeface="Times New Roman"/>
            </a:endParaRPr>
          </a:p>
          <a:p>
            <a:pPr marL="12700">
              <a:lnSpc>
                <a:spcPct val="100000"/>
              </a:lnSpc>
              <a:spcBef>
                <a:spcPts val="509"/>
              </a:spcBef>
            </a:pPr>
            <a:r>
              <a:rPr sz="950" i="1" spc="-10" dirty="0">
                <a:latin typeface="Arial"/>
                <a:cs typeface="Arial"/>
              </a:rPr>
              <a:t>7.3</a:t>
            </a:r>
            <a:endParaRPr sz="950">
              <a:latin typeface="Arial"/>
              <a:cs typeface="Arial"/>
            </a:endParaRPr>
          </a:p>
        </p:txBody>
      </p:sp>
      <p:sp>
        <p:nvSpPr>
          <p:cNvPr id="12" name="object 12"/>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a:t>
            </a:fld>
            <a:endParaRPr sz="1000">
              <a:latin typeface="Calibri"/>
              <a:cs typeface="Calibri"/>
            </a:endParaRPr>
          </a:p>
        </p:txBody>
      </p:sp>
      <p:sp>
        <p:nvSpPr>
          <p:cNvPr id="4" name="object 4"/>
          <p:cNvSpPr txBox="1"/>
          <p:nvPr/>
        </p:nvSpPr>
        <p:spPr>
          <a:xfrm>
            <a:off x="1656079" y="3024123"/>
            <a:ext cx="5133975" cy="1678305"/>
          </a:xfrm>
          <a:prstGeom prst="rect">
            <a:avLst/>
          </a:prstGeom>
        </p:spPr>
        <p:txBody>
          <a:bodyPr vert="horz" wrap="square" lIns="0" tIns="6985" rIns="0" bIns="0" rtlCol="0">
            <a:spAutoFit/>
          </a:bodyPr>
          <a:lstStyle/>
          <a:p>
            <a:pPr marL="250825" marR="5080" indent="-238760" algn="just">
              <a:lnSpc>
                <a:spcPct val="94900"/>
              </a:lnSpc>
              <a:spcBef>
                <a:spcPts val="55"/>
              </a:spcBef>
              <a:tabLst>
                <a:tab pos="5000625" algn="l"/>
              </a:tabLst>
            </a:pPr>
            <a:r>
              <a:rPr sz="950" i="1" spc="-10" dirty="0">
                <a:latin typeface="Arial"/>
                <a:cs typeface="Arial"/>
              </a:rPr>
              <a:t>Mar</a:t>
            </a:r>
            <a:r>
              <a:rPr sz="950" i="1" spc="-5" dirty="0">
                <a:latin typeface="Arial"/>
                <a:cs typeface="Arial"/>
              </a:rPr>
              <a:t>k</a:t>
            </a:r>
            <a:r>
              <a:rPr sz="950" i="1" spc="-15" dirty="0">
                <a:latin typeface="Arial"/>
                <a:cs typeface="Arial"/>
              </a:rPr>
              <a:t>e</a:t>
            </a:r>
            <a:r>
              <a:rPr sz="950" i="1" spc="-5" dirty="0">
                <a:latin typeface="Arial"/>
                <a:cs typeface="Arial"/>
              </a:rPr>
              <a:t>t</a:t>
            </a:r>
            <a:r>
              <a:rPr sz="950" i="1" spc="5" dirty="0">
                <a:latin typeface="Arial"/>
                <a:cs typeface="Arial"/>
              </a:rPr>
              <a:t> </a:t>
            </a:r>
            <a:r>
              <a:rPr sz="950" i="1" spc="-15" dirty="0">
                <a:latin typeface="Arial"/>
                <a:cs typeface="Arial"/>
              </a:rPr>
              <a:t>O</a:t>
            </a:r>
            <a:r>
              <a:rPr sz="950" i="1" spc="-5" dirty="0">
                <a:latin typeface="Arial"/>
                <a:cs typeface="Arial"/>
              </a:rPr>
              <a:t>v</a:t>
            </a:r>
            <a:r>
              <a:rPr sz="950" i="1" spc="-10" dirty="0">
                <a:latin typeface="Arial"/>
                <a:cs typeface="Arial"/>
              </a:rPr>
              <a:t>e</a:t>
            </a:r>
            <a:r>
              <a:rPr sz="950" i="1" spc="-15" dirty="0">
                <a:latin typeface="Arial"/>
                <a:cs typeface="Arial"/>
              </a:rPr>
              <a:t>r</a:t>
            </a:r>
            <a:r>
              <a:rPr sz="950" i="1" spc="-10" dirty="0">
                <a:latin typeface="Arial"/>
                <a:cs typeface="Arial"/>
              </a:rPr>
              <a:t>view</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13  </a:t>
            </a:r>
            <a:r>
              <a:rPr sz="950" spc="-10" dirty="0">
                <a:latin typeface="Times New Roman"/>
                <a:cs typeface="Times New Roman"/>
              </a:rPr>
              <a:t>Demand</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13  </a:t>
            </a:r>
            <a:r>
              <a:rPr sz="950" spc="-15" dirty="0">
                <a:latin typeface="Times New Roman"/>
                <a:cs typeface="Times New Roman"/>
              </a:rPr>
              <a:t>S</a:t>
            </a:r>
            <a:r>
              <a:rPr sz="950" spc="-10" dirty="0">
                <a:latin typeface="Times New Roman"/>
                <a:cs typeface="Times New Roman"/>
              </a:rPr>
              <a:t>uppl</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(Ca</a:t>
            </a:r>
            <a:r>
              <a:rPr sz="950" spc="-5" dirty="0">
                <a:latin typeface="Times New Roman"/>
                <a:cs typeface="Times New Roman"/>
              </a:rPr>
              <a:t>p</a:t>
            </a:r>
            <a:r>
              <a:rPr sz="950" spc="-10" dirty="0">
                <a:latin typeface="Times New Roman"/>
                <a:cs typeface="Times New Roman"/>
              </a:rPr>
              <a:t>acity)</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16  New</a:t>
            </a:r>
            <a:r>
              <a:rPr sz="950" spc="-5" dirty="0">
                <a:latin typeface="Times New Roman"/>
                <a:cs typeface="Times New Roman"/>
              </a:rPr>
              <a:t> </a:t>
            </a:r>
            <a:r>
              <a:rPr sz="950" spc="-10" dirty="0">
                <a:latin typeface="Times New Roman"/>
                <a:cs typeface="Times New Roman"/>
              </a:rPr>
              <a:t>co</a:t>
            </a:r>
            <a:r>
              <a:rPr sz="950" dirty="0">
                <a:latin typeface="Times New Roman"/>
                <a:cs typeface="Times New Roman"/>
              </a:rPr>
              <a:t>n</a:t>
            </a:r>
            <a:r>
              <a:rPr sz="950" spc="-5" dirty="0">
                <a:latin typeface="Times New Roman"/>
                <a:cs typeface="Times New Roman"/>
              </a:rPr>
              <a:t>t</a:t>
            </a:r>
            <a:r>
              <a:rPr sz="950" spc="-15" dirty="0">
                <a:latin typeface="Times New Roman"/>
                <a:cs typeface="Times New Roman"/>
              </a:rPr>
              <a:t>r</a:t>
            </a:r>
            <a:r>
              <a:rPr sz="950" spc="-10" dirty="0">
                <a:latin typeface="Times New Roman"/>
                <a:cs typeface="Times New Roman"/>
              </a:rPr>
              <a:t>acts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19</a:t>
            </a:r>
            <a:endParaRPr sz="950">
              <a:latin typeface="Times New Roman"/>
              <a:cs typeface="Times New Roman"/>
            </a:endParaRPr>
          </a:p>
          <a:p>
            <a:pPr marL="250825" marR="5080" indent="-238760" algn="just">
              <a:lnSpc>
                <a:spcPct val="94800"/>
              </a:lnSpc>
              <a:spcBef>
                <a:spcPts val="570"/>
              </a:spcBef>
              <a:tabLst>
                <a:tab pos="5000625" algn="l"/>
              </a:tabLst>
            </a:pPr>
            <a:r>
              <a:rPr sz="950" i="1" spc="-5" dirty="0">
                <a:latin typeface="Arial"/>
                <a:cs typeface="Arial"/>
              </a:rPr>
              <a:t>A</a:t>
            </a:r>
            <a:r>
              <a:rPr sz="950" i="1" spc="-10" dirty="0">
                <a:latin typeface="Arial"/>
                <a:cs typeface="Arial"/>
              </a:rPr>
              <a:t>n</a:t>
            </a:r>
            <a:r>
              <a:rPr sz="950" i="1" spc="-15" dirty="0">
                <a:latin typeface="Arial"/>
                <a:cs typeface="Arial"/>
              </a:rPr>
              <a:t>a</a:t>
            </a:r>
            <a:r>
              <a:rPr sz="950" i="1" spc="-5" dirty="0">
                <a:latin typeface="Arial"/>
                <a:cs typeface="Arial"/>
              </a:rPr>
              <a:t>lysis</a:t>
            </a:r>
            <a:r>
              <a:rPr sz="950" i="1" spc="-5" dirty="0">
                <a:latin typeface="Times New Roman"/>
                <a:cs typeface="Times New Roman"/>
              </a:rPr>
              <a:t> </a:t>
            </a:r>
            <a:r>
              <a:rPr sz="950" i="1" dirty="0">
                <a:latin typeface="Times New Roman"/>
                <a:cs typeface="Times New Roman"/>
              </a:rPr>
              <a:t>	</a:t>
            </a:r>
            <a:r>
              <a:rPr sz="950" i="1" spc="-235" dirty="0">
                <a:latin typeface="Times New Roman"/>
                <a:cs typeface="Times New Roman"/>
              </a:rPr>
              <a:t> </a:t>
            </a:r>
            <a:r>
              <a:rPr sz="950" i="1" spc="-10" dirty="0">
                <a:latin typeface="Times New Roman"/>
                <a:cs typeface="Times New Roman"/>
              </a:rPr>
              <a:t>20  </a:t>
            </a:r>
            <a:r>
              <a:rPr sz="950" spc="-10" dirty="0">
                <a:latin typeface="Times New Roman"/>
                <a:cs typeface="Times New Roman"/>
              </a:rPr>
              <a:t>Cos</a:t>
            </a:r>
            <a:r>
              <a:rPr sz="950" dirty="0">
                <a:latin typeface="Times New Roman"/>
                <a:cs typeface="Times New Roman"/>
              </a:rPr>
              <a:t>t</a:t>
            </a:r>
            <a:r>
              <a:rPr sz="950" spc="-5" dirty="0">
                <a:latin typeface="Times New Roman"/>
                <a:cs typeface="Times New Roman"/>
              </a:rPr>
              <a:t>s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20  </a:t>
            </a:r>
            <a:r>
              <a:rPr sz="950" spc="-15" dirty="0">
                <a:latin typeface="Times New Roman"/>
                <a:cs typeface="Times New Roman"/>
              </a:rPr>
              <a:t>P</a:t>
            </a:r>
            <a:r>
              <a:rPr sz="950" spc="-10" dirty="0">
                <a:latin typeface="Times New Roman"/>
                <a:cs typeface="Times New Roman"/>
              </a:rPr>
              <a:t>ro</a:t>
            </a:r>
            <a:r>
              <a:rPr sz="950" spc="-5" dirty="0">
                <a:latin typeface="Times New Roman"/>
                <a:cs typeface="Times New Roman"/>
              </a:rPr>
              <a:t>f</a:t>
            </a:r>
            <a:r>
              <a:rPr sz="950" spc="-10" dirty="0">
                <a:latin typeface="Times New Roman"/>
                <a:cs typeface="Times New Roman"/>
              </a:rPr>
              <a:t>i</a:t>
            </a:r>
            <a:r>
              <a:rPr sz="950" spc="-5" dirty="0">
                <a:latin typeface="Times New Roman"/>
                <a:cs typeface="Times New Roman"/>
              </a:rPr>
              <a:t>t</a:t>
            </a:r>
            <a:r>
              <a:rPr sz="950" spc="-15" dirty="0">
                <a:latin typeface="Times New Roman"/>
                <a:cs typeface="Times New Roman"/>
              </a:rPr>
              <a:t> </a:t>
            </a:r>
            <a:r>
              <a:rPr sz="950" spc="-10" dirty="0">
                <a:latin typeface="Times New Roman"/>
                <a:cs typeface="Times New Roman"/>
              </a:rPr>
              <a:t>Ma</a:t>
            </a:r>
            <a:r>
              <a:rPr sz="950" spc="-15" dirty="0">
                <a:latin typeface="Times New Roman"/>
                <a:cs typeface="Times New Roman"/>
              </a:rPr>
              <a:t>r</a:t>
            </a:r>
            <a:r>
              <a:rPr sz="950" dirty="0">
                <a:latin typeface="Times New Roman"/>
                <a:cs typeface="Times New Roman"/>
              </a:rPr>
              <a:t>g</a:t>
            </a:r>
            <a:r>
              <a:rPr sz="950" spc="-10" dirty="0">
                <a:latin typeface="Times New Roman"/>
                <a:cs typeface="Times New Roman"/>
              </a:rPr>
              <a:t>ins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21  </a:t>
            </a:r>
            <a:r>
              <a:rPr sz="950" spc="-15" dirty="0">
                <a:latin typeface="Times New Roman"/>
                <a:cs typeface="Times New Roman"/>
              </a:rPr>
              <a:t>P</a:t>
            </a:r>
            <a:r>
              <a:rPr sz="950" spc="-10" dirty="0">
                <a:latin typeface="Times New Roman"/>
                <a:cs typeface="Times New Roman"/>
              </a:rPr>
              <a:t>rices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22  </a:t>
            </a:r>
            <a:r>
              <a:rPr sz="950" spc="-15" dirty="0">
                <a:latin typeface="Times New Roman"/>
                <a:cs typeface="Times New Roman"/>
              </a:rPr>
              <a:t>P</a:t>
            </a:r>
            <a:r>
              <a:rPr sz="950" spc="-10" dirty="0">
                <a:latin typeface="Times New Roman"/>
                <a:cs typeface="Times New Roman"/>
              </a:rPr>
              <a:t>r</a:t>
            </a:r>
            <a:r>
              <a:rPr sz="950" spc="-5" dirty="0">
                <a:latin typeface="Times New Roman"/>
                <a:cs typeface="Times New Roman"/>
              </a:rPr>
              <a:t>ice</a:t>
            </a:r>
            <a:r>
              <a:rPr sz="950" spc="-10" dirty="0">
                <a:latin typeface="Times New Roman"/>
                <a:cs typeface="Times New Roman"/>
              </a:rPr>
              <a:t> </a:t>
            </a:r>
            <a:r>
              <a:rPr sz="950" spc="-15" dirty="0">
                <a:latin typeface="Times New Roman"/>
                <a:cs typeface="Times New Roman"/>
              </a:rPr>
              <a:t>D</a:t>
            </a:r>
            <a:r>
              <a:rPr sz="950" spc="-5" dirty="0">
                <a:latin typeface="Times New Roman"/>
                <a:cs typeface="Times New Roman"/>
              </a:rPr>
              <a:t>iff</a:t>
            </a:r>
            <a:r>
              <a:rPr sz="950" spc="-10" dirty="0">
                <a:latin typeface="Times New Roman"/>
                <a:cs typeface="Times New Roman"/>
              </a:rPr>
              <a:t>e</a:t>
            </a:r>
            <a:r>
              <a:rPr sz="950" spc="-5" dirty="0">
                <a:latin typeface="Times New Roman"/>
                <a:cs typeface="Times New Roman"/>
              </a:rPr>
              <a:t>ren</a:t>
            </a:r>
            <a:r>
              <a:rPr sz="950" spc="-10" dirty="0">
                <a:latin typeface="Times New Roman"/>
                <a:cs typeface="Times New Roman"/>
              </a:rPr>
              <a:t>c</a:t>
            </a:r>
            <a:r>
              <a:rPr sz="950" spc="-5" dirty="0">
                <a:latin typeface="Times New Roman"/>
                <a:cs typeface="Times New Roman"/>
              </a:rPr>
              <a:t>es by</a:t>
            </a:r>
            <a:r>
              <a:rPr sz="950" spc="-10" dirty="0">
                <a:latin typeface="Times New Roman"/>
                <a:cs typeface="Times New Roman"/>
              </a:rPr>
              <a:t> </a:t>
            </a:r>
            <a:r>
              <a:rPr sz="950" spc="-5" dirty="0">
                <a:latin typeface="Times New Roman"/>
                <a:cs typeface="Times New Roman"/>
              </a:rPr>
              <a:t>Tec</a:t>
            </a:r>
            <a:r>
              <a:rPr sz="950" spc="-10" dirty="0">
                <a:latin typeface="Times New Roman"/>
                <a:cs typeface="Times New Roman"/>
              </a:rPr>
              <a:t>h</a:t>
            </a:r>
            <a:r>
              <a:rPr sz="950" spc="-5" dirty="0">
                <a:latin typeface="Times New Roman"/>
                <a:cs typeface="Times New Roman"/>
              </a:rPr>
              <a:t>n</a:t>
            </a:r>
            <a:r>
              <a:rPr sz="950" spc="-10" dirty="0">
                <a:latin typeface="Times New Roman"/>
                <a:cs typeface="Times New Roman"/>
              </a:rPr>
              <a:t>olo</a:t>
            </a:r>
            <a:r>
              <a:rPr sz="950" spc="-5" dirty="0">
                <a:latin typeface="Times New Roman"/>
                <a:cs typeface="Times New Roman"/>
              </a:rPr>
              <a:t>gy,</a:t>
            </a:r>
            <a:r>
              <a:rPr sz="950" spc="-10" dirty="0">
                <a:latin typeface="Times New Roman"/>
                <a:cs typeface="Times New Roman"/>
              </a:rPr>
              <a:t> </a:t>
            </a:r>
            <a:r>
              <a:rPr sz="950" spc="-5" dirty="0">
                <a:latin typeface="Times New Roman"/>
                <a:cs typeface="Times New Roman"/>
              </a:rPr>
              <a:t>Mod</a:t>
            </a:r>
            <a:r>
              <a:rPr sz="950" spc="-15" dirty="0">
                <a:latin typeface="Times New Roman"/>
                <a:cs typeface="Times New Roman"/>
              </a:rPr>
              <a:t>e</a:t>
            </a:r>
            <a:r>
              <a:rPr sz="950" spc="-5" dirty="0">
                <a:latin typeface="Times New Roman"/>
                <a:cs typeface="Times New Roman"/>
              </a:rPr>
              <a:t>l, </a:t>
            </a:r>
            <a:r>
              <a:rPr sz="950" spc="-10" dirty="0">
                <a:latin typeface="Times New Roman"/>
                <a:cs typeface="Times New Roman"/>
              </a:rPr>
              <a:t>a</a:t>
            </a:r>
            <a:r>
              <a:rPr sz="950" spc="-5" dirty="0">
                <a:latin typeface="Times New Roman"/>
                <a:cs typeface="Times New Roman"/>
              </a:rPr>
              <a:t>nd</a:t>
            </a:r>
            <a:r>
              <a:rPr sz="950" spc="-10" dirty="0">
                <a:latin typeface="Times New Roman"/>
                <a:cs typeface="Times New Roman"/>
              </a:rPr>
              <a:t> Fe</a:t>
            </a:r>
            <a:r>
              <a:rPr sz="950" spc="-5" dirty="0">
                <a:latin typeface="Times New Roman"/>
                <a:cs typeface="Times New Roman"/>
              </a:rPr>
              <a:t>ature </a:t>
            </a:r>
            <a:r>
              <a:rPr sz="950" dirty="0">
                <a:latin typeface="Times New Roman"/>
                <a:cs typeface="Times New Roman"/>
              </a:rPr>
              <a:t>	</a:t>
            </a:r>
            <a:r>
              <a:rPr sz="950" spc="-5" dirty="0">
                <a:latin typeface="Times New Roman"/>
                <a:cs typeface="Times New Roman"/>
              </a:rPr>
              <a:t>26  </a:t>
            </a:r>
            <a:r>
              <a:rPr sz="950" spc="-15" dirty="0">
                <a:latin typeface="Times New Roman"/>
                <a:cs typeface="Times New Roman"/>
              </a:rPr>
              <a:t>S</a:t>
            </a:r>
            <a:r>
              <a:rPr sz="950" spc="-10" dirty="0">
                <a:latin typeface="Times New Roman"/>
                <a:cs typeface="Times New Roman"/>
              </a:rPr>
              <a:t>hould-C</a:t>
            </a:r>
            <a:r>
              <a:rPr sz="950" spc="-5" dirty="0">
                <a:latin typeface="Times New Roman"/>
                <a:cs typeface="Times New Roman"/>
              </a:rPr>
              <a:t>o</a:t>
            </a:r>
            <a:r>
              <a:rPr sz="950" spc="-15" dirty="0">
                <a:latin typeface="Times New Roman"/>
                <a:cs typeface="Times New Roman"/>
              </a:rPr>
              <a:t>s</a:t>
            </a:r>
            <a:r>
              <a:rPr sz="950" spc="-5" dirty="0">
                <a:latin typeface="Times New Roman"/>
                <a:cs typeface="Times New Roman"/>
              </a:rPr>
              <a:t>t </a:t>
            </a:r>
            <a:r>
              <a:rPr sz="950" spc="-15" dirty="0">
                <a:latin typeface="Times New Roman"/>
                <a:cs typeface="Times New Roman"/>
              </a:rPr>
              <a:t>A</a:t>
            </a:r>
            <a:r>
              <a:rPr sz="950" spc="-5" dirty="0">
                <a:latin typeface="Times New Roman"/>
                <a:cs typeface="Times New Roman"/>
              </a:rPr>
              <a:t>n</a:t>
            </a:r>
            <a:r>
              <a:rPr sz="950" spc="-10" dirty="0">
                <a:latin typeface="Times New Roman"/>
                <a:cs typeface="Times New Roman"/>
              </a:rPr>
              <a:t>aly</a:t>
            </a:r>
            <a:r>
              <a:rPr sz="950" spc="-15" dirty="0">
                <a:latin typeface="Times New Roman"/>
                <a:cs typeface="Times New Roman"/>
              </a:rPr>
              <a:t>s</a:t>
            </a:r>
            <a:r>
              <a:rPr sz="950" spc="-10" dirty="0">
                <a:latin typeface="Times New Roman"/>
                <a:cs typeface="Times New Roman"/>
              </a:rPr>
              <a:t>is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29</a:t>
            </a:r>
            <a:endParaRPr sz="950">
              <a:latin typeface="Times New Roman"/>
              <a:cs typeface="Times New Roman"/>
            </a:endParaRPr>
          </a:p>
          <a:p>
            <a:pPr marL="12700">
              <a:lnSpc>
                <a:spcPct val="100000"/>
              </a:lnSpc>
              <a:spcBef>
                <a:spcPts val="505"/>
              </a:spcBef>
              <a:tabLst>
                <a:tab pos="5001260" algn="l"/>
              </a:tabLst>
            </a:pPr>
            <a:r>
              <a:rPr sz="950" i="1" spc="-10" dirty="0">
                <a:latin typeface="Arial"/>
                <a:cs typeface="Arial"/>
              </a:rPr>
              <a:t>Pri</a:t>
            </a:r>
            <a:r>
              <a:rPr sz="950" i="1" spc="-5" dirty="0">
                <a:latin typeface="Arial"/>
                <a:cs typeface="Arial"/>
              </a:rPr>
              <a:t>ce</a:t>
            </a:r>
            <a:r>
              <a:rPr sz="950" i="1" spc="-10" dirty="0">
                <a:latin typeface="Arial"/>
                <a:cs typeface="Arial"/>
              </a:rPr>
              <a:t> Ne</a:t>
            </a:r>
            <a:r>
              <a:rPr sz="950" i="1" spc="-15" dirty="0">
                <a:latin typeface="Arial"/>
                <a:cs typeface="Arial"/>
              </a:rPr>
              <a:t>g</a:t>
            </a:r>
            <a:r>
              <a:rPr sz="950" i="1" spc="-10" dirty="0">
                <a:latin typeface="Arial"/>
                <a:cs typeface="Arial"/>
              </a:rPr>
              <a:t>otia</a:t>
            </a:r>
            <a:r>
              <a:rPr sz="950" i="1" dirty="0">
                <a:latin typeface="Arial"/>
                <a:cs typeface="Arial"/>
              </a:rPr>
              <a:t>t</a:t>
            </a:r>
            <a:r>
              <a:rPr sz="950" i="1" spc="-10" dirty="0">
                <a:latin typeface="Arial"/>
                <a:cs typeface="Arial"/>
              </a:rPr>
              <a:t>io</a:t>
            </a:r>
            <a:r>
              <a:rPr sz="950" i="1" spc="-5" dirty="0">
                <a:latin typeface="Arial"/>
                <a:cs typeface="Arial"/>
              </a:rPr>
              <a:t>n </a:t>
            </a:r>
            <a:r>
              <a:rPr sz="950" i="1" spc="-10" dirty="0">
                <a:latin typeface="Arial"/>
                <a:cs typeface="Arial"/>
              </a:rPr>
              <a:t>Strate</a:t>
            </a:r>
            <a:r>
              <a:rPr sz="950" i="1" spc="-15" dirty="0">
                <a:latin typeface="Arial"/>
                <a:cs typeface="Arial"/>
              </a:rPr>
              <a:t>g</a:t>
            </a:r>
            <a:r>
              <a:rPr sz="950" i="1" dirty="0">
                <a:latin typeface="Arial"/>
                <a:cs typeface="Arial"/>
              </a:rPr>
              <a:t>i</a:t>
            </a:r>
            <a:r>
              <a:rPr sz="950" i="1" spc="-10" dirty="0">
                <a:latin typeface="Arial"/>
                <a:cs typeface="Arial"/>
              </a:rPr>
              <a:t>es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30</a:t>
            </a:r>
            <a:endParaRPr sz="950">
              <a:latin typeface="Times New Roman"/>
              <a:cs typeface="Times New Roman"/>
            </a:endParaRPr>
          </a:p>
        </p:txBody>
      </p:sp>
      <p:sp>
        <p:nvSpPr>
          <p:cNvPr id="5" name="object 5"/>
          <p:cNvSpPr txBox="1"/>
          <p:nvPr/>
        </p:nvSpPr>
        <p:spPr>
          <a:xfrm>
            <a:off x="1177544" y="4825491"/>
            <a:ext cx="5612130" cy="159385"/>
          </a:xfrm>
          <a:prstGeom prst="rect">
            <a:avLst/>
          </a:prstGeom>
        </p:spPr>
        <p:txBody>
          <a:bodyPr vert="horz" wrap="square" lIns="0" tIns="0" rIns="0" bIns="0" rtlCol="0">
            <a:spAutoFit/>
          </a:bodyPr>
          <a:lstStyle/>
          <a:p>
            <a:pPr marL="12700">
              <a:lnSpc>
                <a:spcPct val="100000"/>
              </a:lnSpc>
              <a:tabLst>
                <a:tab pos="250825" algn="l"/>
                <a:tab pos="5479415" algn="l"/>
              </a:tabLst>
            </a:pPr>
            <a:r>
              <a:rPr sz="950" b="1" spc="-5" dirty="0">
                <a:latin typeface="Times New Roman"/>
                <a:cs typeface="Times New Roman"/>
              </a:rPr>
              <a:t>8	</a:t>
            </a:r>
            <a:r>
              <a:rPr sz="950" b="1" spc="-10" dirty="0">
                <a:latin typeface="Times New Roman"/>
                <a:cs typeface="Times New Roman"/>
              </a:rPr>
              <a:t>Compo</a:t>
            </a:r>
            <a:r>
              <a:rPr sz="950" b="1" spc="-15" dirty="0">
                <a:latin typeface="Times New Roman"/>
                <a:cs typeface="Times New Roman"/>
              </a:rPr>
              <a:t>n</a:t>
            </a:r>
            <a:r>
              <a:rPr sz="950" b="1" spc="-10" dirty="0">
                <a:latin typeface="Times New Roman"/>
                <a:cs typeface="Times New Roman"/>
              </a:rPr>
              <a:t>e</a:t>
            </a:r>
            <a:r>
              <a:rPr sz="950" b="1" spc="-15" dirty="0">
                <a:latin typeface="Times New Roman"/>
                <a:cs typeface="Times New Roman"/>
              </a:rPr>
              <a:t>n</a:t>
            </a:r>
            <a:r>
              <a:rPr sz="950" b="1" spc="-5" dirty="0">
                <a:latin typeface="Times New Roman"/>
                <a:cs typeface="Times New Roman"/>
              </a:rPr>
              <a:t>t</a:t>
            </a:r>
            <a:r>
              <a:rPr sz="950" b="1" dirty="0">
                <a:latin typeface="Times New Roman"/>
                <a:cs typeface="Times New Roman"/>
              </a:rPr>
              <a:t> </a:t>
            </a:r>
            <a:r>
              <a:rPr sz="950" b="1" spc="-10" dirty="0">
                <a:latin typeface="Times New Roman"/>
                <a:cs typeface="Times New Roman"/>
              </a:rPr>
              <a:t>Remova</a:t>
            </a:r>
            <a:r>
              <a:rPr sz="950" b="1" spc="-5" dirty="0">
                <a:latin typeface="Times New Roman"/>
                <a:cs typeface="Times New Roman"/>
              </a:rPr>
              <a:t>l </a:t>
            </a:r>
            <a:r>
              <a:rPr sz="950" b="1" spc="-10" dirty="0">
                <a:latin typeface="Times New Roman"/>
                <a:cs typeface="Times New Roman"/>
              </a:rPr>
              <a:t>a</a:t>
            </a:r>
            <a:r>
              <a:rPr sz="950" b="1" spc="-15" dirty="0">
                <a:latin typeface="Times New Roman"/>
                <a:cs typeface="Times New Roman"/>
              </a:rPr>
              <a:t>n</a:t>
            </a:r>
            <a:r>
              <a:rPr sz="950" b="1" spc="-5" dirty="0">
                <a:latin typeface="Times New Roman"/>
                <a:cs typeface="Times New Roman"/>
              </a:rPr>
              <a:t>d </a:t>
            </a:r>
            <a:r>
              <a:rPr sz="950" b="1" spc="-10" dirty="0">
                <a:latin typeface="Times New Roman"/>
                <a:cs typeface="Times New Roman"/>
              </a:rPr>
              <a:t>Reformin</a:t>
            </a:r>
            <a:r>
              <a:rPr sz="950" b="1" spc="-5" dirty="0">
                <a:latin typeface="Times New Roman"/>
                <a:cs typeface="Times New Roman"/>
              </a:rPr>
              <a:t>g </a:t>
            </a:r>
            <a:r>
              <a:rPr sz="950" b="1" spc="-10" dirty="0">
                <a:latin typeface="Times New Roman"/>
                <a:cs typeface="Times New Roman"/>
              </a:rPr>
              <a:t>Tower</a:t>
            </a:r>
            <a:r>
              <a:rPr sz="950" b="1" spc="-5" dirty="0">
                <a:latin typeface="Times New Roman"/>
                <a:cs typeface="Times New Roman"/>
              </a:rPr>
              <a:t>s </a:t>
            </a:r>
            <a:r>
              <a:rPr sz="950" b="1" spc="-10" dirty="0">
                <a:latin typeface="Times New Roman"/>
                <a:cs typeface="Times New Roman"/>
              </a:rPr>
              <a:t>(Towers)</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31</a:t>
            </a:r>
            <a:endParaRPr sz="950">
              <a:latin typeface="Times New Roman"/>
              <a:cs typeface="Times New Roman"/>
            </a:endParaRPr>
          </a:p>
        </p:txBody>
      </p:sp>
      <p:sp>
        <p:nvSpPr>
          <p:cNvPr id="6" name="object 6"/>
          <p:cNvSpPr txBox="1"/>
          <p:nvPr/>
        </p:nvSpPr>
        <p:spPr>
          <a:xfrm>
            <a:off x="1297177" y="5033517"/>
            <a:ext cx="384175" cy="1677035"/>
          </a:xfrm>
          <a:prstGeom prst="rect">
            <a:avLst/>
          </a:prstGeom>
        </p:spPr>
        <p:txBody>
          <a:bodyPr vert="horz" wrap="square" lIns="0" tIns="0" rIns="0" bIns="0" rtlCol="0">
            <a:spAutoFit/>
          </a:bodyPr>
          <a:lstStyle/>
          <a:p>
            <a:pPr marL="12700">
              <a:lnSpc>
                <a:spcPts val="1110"/>
              </a:lnSpc>
            </a:pPr>
            <a:r>
              <a:rPr sz="950" i="1" spc="-10" dirty="0">
                <a:latin typeface="Arial"/>
                <a:cs typeface="Arial"/>
              </a:rPr>
              <a:t>8.1</a:t>
            </a:r>
            <a:endParaRPr sz="950">
              <a:latin typeface="Arial"/>
              <a:cs typeface="Arial"/>
            </a:endParaRPr>
          </a:p>
          <a:p>
            <a:pPr marL="131445">
              <a:lnSpc>
                <a:spcPts val="1080"/>
              </a:lnSpc>
            </a:pPr>
            <a:r>
              <a:rPr sz="950" spc="-5" dirty="0">
                <a:latin typeface="Times New Roman"/>
                <a:cs typeface="Times New Roman"/>
              </a:rPr>
              <a:t>8.1.1</a:t>
            </a:r>
            <a:endParaRPr sz="950">
              <a:latin typeface="Times New Roman"/>
              <a:cs typeface="Times New Roman"/>
            </a:endParaRPr>
          </a:p>
          <a:p>
            <a:pPr marL="131445">
              <a:lnSpc>
                <a:spcPts val="1085"/>
              </a:lnSpc>
            </a:pPr>
            <a:r>
              <a:rPr sz="950" spc="-5" dirty="0">
                <a:latin typeface="Times New Roman"/>
                <a:cs typeface="Times New Roman"/>
              </a:rPr>
              <a:t>8.1.2</a:t>
            </a:r>
            <a:endParaRPr sz="950">
              <a:latin typeface="Times New Roman"/>
              <a:cs typeface="Times New Roman"/>
            </a:endParaRPr>
          </a:p>
          <a:p>
            <a:pPr marL="131445">
              <a:lnSpc>
                <a:spcPts val="1115"/>
              </a:lnSpc>
            </a:pPr>
            <a:r>
              <a:rPr sz="950" spc="-5" dirty="0">
                <a:latin typeface="Times New Roman"/>
                <a:cs typeface="Times New Roman"/>
              </a:rPr>
              <a:t>8.1.3</a:t>
            </a:r>
            <a:endParaRPr sz="950">
              <a:latin typeface="Times New Roman"/>
              <a:cs typeface="Times New Roman"/>
            </a:endParaRPr>
          </a:p>
          <a:p>
            <a:pPr marL="12700">
              <a:lnSpc>
                <a:spcPts val="1110"/>
              </a:lnSpc>
              <a:spcBef>
                <a:spcPts val="509"/>
              </a:spcBef>
            </a:pPr>
            <a:r>
              <a:rPr sz="950" i="1" spc="-10" dirty="0">
                <a:latin typeface="Arial"/>
                <a:cs typeface="Arial"/>
              </a:rPr>
              <a:t>8.2</a:t>
            </a:r>
            <a:endParaRPr sz="950">
              <a:latin typeface="Arial"/>
              <a:cs typeface="Arial"/>
            </a:endParaRPr>
          </a:p>
          <a:p>
            <a:pPr marL="131445">
              <a:lnSpc>
                <a:spcPts val="1085"/>
              </a:lnSpc>
            </a:pPr>
            <a:r>
              <a:rPr sz="950" spc="-5" dirty="0">
                <a:latin typeface="Times New Roman"/>
                <a:cs typeface="Times New Roman"/>
              </a:rPr>
              <a:t>8.2.1</a:t>
            </a:r>
            <a:endParaRPr sz="950">
              <a:latin typeface="Times New Roman"/>
              <a:cs typeface="Times New Roman"/>
            </a:endParaRPr>
          </a:p>
          <a:p>
            <a:pPr marL="131445">
              <a:lnSpc>
                <a:spcPts val="1080"/>
              </a:lnSpc>
            </a:pPr>
            <a:r>
              <a:rPr sz="950" spc="-5" dirty="0">
                <a:latin typeface="Times New Roman"/>
                <a:cs typeface="Times New Roman"/>
              </a:rPr>
              <a:t>8.2.2</a:t>
            </a:r>
            <a:endParaRPr sz="950">
              <a:latin typeface="Times New Roman"/>
              <a:cs typeface="Times New Roman"/>
            </a:endParaRPr>
          </a:p>
          <a:p>
            <a:pPr marL="131445">
              <a:lnSpc>
                <a:spcPts val="1080"/>
              </a:lnSpc>
            </a:pPr>
            <a:r>
              <a:rPr sz="950" spc="-5" dirty="0">
                <a:latin typeface="Times New Roman"/>
                <a:cs typeface="Times New Roman"/>
              </a:rPr>
              <a:t>8.2.3</a:t>
            </a:r>
            <a:endParaRPr sz="950">
              <a:latin typeface="Times New Roman"/>
              <a:cs typeface="Times New Roman"/>
            </a:endParaRPr>
          </a:p>
          <a:p>
            <a:pPr marL="131445">
              <a:lnSpc>
                <a:spcPts val="1085"/>
              </a:lnSpc>
            </a:pPr>
            <a:r>
              <a:rPr sz="950" spc="-5" dirty="0">
                <a:latin typeface="Times New Roman"/>
                <a:cs typeface="Times New Roman"/>
              </a:rPr>
              <a:t>8.2.4</a:t>
            </a:r>
            <a:endParaRPr sz="950">
              <a:latin typeface="Times New Roman"/>
              <a:cs typeface="Times New Roman"/>
            </a:endParaRPr>
          </a:p>
          <a:p>
            <a:pPr marL="131445">
              <a:lnSpc>
                <a:spcPts val="1115"/>
              </a:lnSpc>
            </a:pPr>
            <a:r>
              <a:rPr sz="950" spc="-5" dirty="0">
                <a:latin typeface="Times New Roman"/>
                <a:cs typeface="Times New Roman"/>
              </a:rPr>
              <a:t>8.2.5</a:t>
            </a:r>
            <a:endParaRPr sz="950">
              <a:latin typeface="Times New Roman"/>
              <a:cs typeface="Times New Roman"/>
            </a:endParaRPr>
          </a:p>
          <a:p>
            <a:pPr marL="12700">
              <a:lnSpc>
                <a:spcPct val="100000"/>
              </a:lnSpc>
              <a:spcBef>
                <a:spcPts val="500"/>
              </a:spcBef>
            </a:pPr>
            <a:r>
              <a:rPr sz="950" i="1" spc="-10" dirty="0">
                <a:latin typeface="Arial"/>
                <a:cs typeface="Arial"/>
              </a:rPr>
              <a:t>8.3</a:t>
            </a:r>
            <a:endParaRPr sz="950">
              <a:latin typeface="Arial"/>
              <a:cs typeface="Arial"/>
            </a:endParaRPr>
          </a:p>
        </p:txBody>
      </p:sp>
      <p:sp>
        <p:nvSpPr>
          <p:cNvPr id="7" name="object 7"/>
          <p:cNvSpPr txBox="1"/>
          <p:nvPr/>
        </p:nvSpPr>
        <p:spPr>
          <a:xfrm>
            <a:off x="1656079" y="5033517"/>
            <a:ext cx="5133975" cy="1677670"/>
          </a:xfrm>
          <a:prstGeom prst="rect">
            <a:avLst/>
          </a:prstGeom>
        </p:spPr>
        <p:txBody>
          <a:bodyPr vert="horz" wrap="square" lIns="0" tIns="6985" rIns="0" bIns="0" rtlCol="0">
            <a:spAutoFit/>
          </a:bodyPr>
          <a:lstStyle/>
          <a:p>
            <a:pPr marL="250825" marR="5080" indent="-238760" algn="just">
              <a:lnSpc>
                <a:spcPct val="94900"/>
              </a:lnSpc>
              <a:spcBef>
                <a:spcPts val="55"/>
              </a:spcBef>
              <a:tabLst>
                <a:tab pos="5000625" algn="l"/>
              </a:tabLst>
            </a:pPr>
            <a:r>
              <a:rPr sz="950" i="1" spc="-10" dirty="0">
                <a:latin typeface="Arial"/>
                <a:cs typeface="Arial"/>
              </a:rPr>
              <a:t>Mar</a:t>
            </a:r>
            <a:r>
              <a:rPr sz="950" i="1" spc="-5" dirty="0">
                <a:latin typeface="Arial"/>
                <a:cs typeface="Arial"/>
              </a:rPr>
              <a:t>k</a:t>
            </a:r>
            <a:r>
              <a:rPr sz="950" i="1" spc="-15" dirty="0">
                <a:latin typeface="Arial"/>
                <a:cs typeface="Arial"/>
              </a:rPr>
              <a:t>e</a:t>
            </a:r>
            <a:r>
              <a:rPr sz="950" i="1" spc="-5" dirty="0">
                <a:latin typeface="Arial"/>
                <a:cs typeface="Arial"/>
              </a:rPr>
              <a:t>t</a:t>
            </a:r>
            <a:r>
              <a:rPr sz="950" i="1" spc="5" dirty="0">
                <a:latin typeface="Arial"/>
                <a:cs typeface="Arial"/>
              </a:rPr>
              <a:t> </a:t>
            </a:r>
            <a:r>
              <a:rPr sz="950" i="1" spc="-15" dirty="0">
                <a:latin typeface="Arial"/>
                <a:cs typeface="Arial"/>
              </a:rPr>
              <a:t>O</a:t>
            </a:r>
            <a:r>
              <a:rPr sz="950" i="1" spc="-5" dirty="0">
                <a:latin typeface="Arial"/>
                <a:cs typeface="Arial"/>
              </a:rPr>
              <a:t>v</a:t>
            </a:r>
            <a:r>
              <a:rPr sz="950" i="1" spc="-10" dirty="0">
                <a:latin typeface="Arial"/>
                <a:cs typeface="Arial"/>
              </a:rPr>
              <a:t>e</a:t>
            </a:r>
            <a:r>
              <a:rPr sz="950" i="1" spc="-15" dirty="0">
                <a:latin typeface="Arial"/>
                <a:cs typeface="Arial"/>
              </a:rPr>
              <a:t>r</a:t>
            </a:r>
            <a:r>
              <a:rPr sz="950" i="1" spc="-10" dirty="0">
                <a:latin typeface="Arial"/>
                <a:cs typeface="Arial"/>
              </a:rPr>
              <a:t>view</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31  </a:t>
            </a:r>
            <a:r>
              <a:rPr sz="950" spc="-10" dirty="0">
                <a:latin typeface="Times New Roman"/>
                <a:cs typeface="Times New Roman"/>
              </a:rPr>
              <a:t>Demand</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31  </a:t>
            </a:r>
            <a:r>
              <a:rPr sz="950" spc="-15" dirty="0">
                <a:latin typeface="Times New Roman"/>
                <a:cs typeface="Times New Roman"/>
              </a:rPr>
              <a:t>S</a:t>
            </a:r>
            <a:r>
              <a:rPr sz="950" spc="-10" dirty="0">
                <a:latin typeface="Times New Roman"/>
                <a:cs typeface="Times New Roman"/>
              </a:rPr>
              <a:t>uppl</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(Ca</a:t>
            </a:r>
            <a:r>
              <a:rPr sz="950" spc="-5" dirty="0">
                <a:latin typeface="Times New Roman"/>
                <a:cs typeface="Times New Roman"/>
              </a:rPr>
              <a:t>p</a:t>
            </a:r>
            <a:r>
              <a:rPr sz="950" spc="-10" dirty="0">
                <a:latin typeface="Times New Roman"/>
                <a:cs typeface="Times New Roman"/>
              </a:rPr>
              <a:t>acity)</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33  New</a:t>
            </a:r>
            <a:r>
              <a:rPr sz="950" spc="-5" dirty="0">
                <a:latin typeface="Times New Roman"/>
                <a:cs typeface="Times New Roman"/>
              </a:rPr>
              <a:t> </a:t>
            </a:r>
            <a:r>
              <a:rPr sz="950" spc="-10" dirty="0">
                <a:latin typeface="Times New Roman"/>
                <a:cs typeface="Times New Roman"/>
              </a:rPr>
              <a:t>co</a:t>
            </a:r>
            <a:r>
              <a:rPr sz="950" dirty="0">
                <a:latin typeface="Times New Roman"/>
                <a:cs typeface="Times New Roman"/>
              </a:rPr>
              <a:t>n</a:t>
            </a:r>
            <a:r>
              <a:rPr sz="950" spc="-5" dirty="0">
                <a:latin typeface="Times New Roman"/>
                <a:cs typeface="Times New Roman"/>
              </a:rPr>
              <a:t>t</a:t>
            </a:r>
            <a:r>
              <a:rPr sz="950" spc="-15" dirty="0">
                <a:latin typeface="Times New Roman"/>
                <a:cs typeface="Times New Roman"/>
              </a:rPr>
              <a:t>r</a:t>
            </a:r>
            <a:r>
              <a:rPr sz="950" spc="-10" dirty="0">
                <a:latin typeface="Times New Roman"/>
                <a:cs typeface="Times New Roman"/>
              </a:rPr>
              <a:t>acts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36</a:t>
            </a:r>
            <a:endParaRPr sz="950">
              <a:latin typeface="Times New Roman"/>
              <a:cs typeface="Times New Roman"/>
            </a:endParaRPr>
          </a:p>
          <a:p>
            <a:pPr marL="250825" marR="5080" indent="-238760" algn="just">
              <a:lnSpc>
                <a:spcPct val="94900"/>
              </a:lnSpc>
              <a:spcBef>
                <a:spcPts val="565"/>
              </a:spcBef>
              <a:tabLst>
                <a:tab pos="4999355" algn="l"/>
              </a:tabLst>
            </a:pPr>
            <a:r>
              <a:rPr sz="950" i="1" spc="-5" dirty="0">
                <a:latin typeface="Arial"/>
                <a:cs typeface="Arial"/>
              </a:rPr>
              <a:t>A</a:t>
            </a:r>
            <a:r>
              <a:rPr sz="950" i="1" spc="-10" dirty="0">
                <a:latin typeface="Arial"/>
                <a:cs typeface="Arial"/>
              </a:rPr>
              <a:t>n</a:t>
            </a:r>
            <a:r>
              <a:rPr sz="950" i="1" spc="-15" dirty="0">
                <a:latin typeface="Arial"/>
                <a:cs typeface="Arial"/>
              </a:rPr>
              <a:t>a</a:t>
            </a:r>
            <a:r>
              <a:rPr sz="950" i="1" spc="-5" dirty="0">
                <a:latin typeface="Arial"/>
                <a:cs typeface="Arial"/>
              </a:rPr>
              <a:t>lysis</a:t>
            </a:r>
            <a:r>
              <a:rPr sz="950" i="1" spc="-5" dirty="0">
                <a:latin typeface="Times New Roman"/>
                <a:cs typeface="Times New Roman"/>
              </a:rPr>
              <a:t> </a:t>
            </a:r>
            <a:r>
              <a:rPr sz="950" i="1" dirty="0">
                <a:latin typeface="Times New Roman"/>
                <a:cs typeface="Times New Roman"/>
              </a:rPr>
              <a:t>	</a:t>
            </a:r>
            <a:r>
              <a:rPr sz="950" i="1" spc="-225" dirty="0">
                <a:latin typeface="Times New Roman"/>
                <a:cs typeface="Times New Roman"/>
              </a:rPr>
              <a:t> </a:t>
            </a:r>
            <a:r>
              <a:rPr sz="950" i="1" spc="-10" dirty="0">
                <a:latin typeface="Times New Roman"/>
                <a:cs typeface="Times New Roman"/>
              </a:rPr>
              <a:t>38  </a:t>
            </a:r>
            <a:r>
              <a:rPr sz="950" spc="-10" dirty="0">
                <a:latin typeface="Times New Roman"/>
                <a:cs typeface="Times New Roman"/>
              </a:rPr>
              <a:t>Cos</a:t>
            </a:r>
            <a:r>
              <a:rPr sz="950" dirty="0">
                <a:latin typeface="Times New Roman"/>
                <a:cs typeface="Times New Roman"/>
              </a:rPr>
              <a:t>t</a:t>
            </a:r>
            <a:r>
              <a:rPr sz="950" spc="-5" dirty="0">
                <a:latin typeface="Times New Roman"/>
                <a:cs typeface="Times New Roman"/>
              </a:rPr>
              <a:t>s </a:t>
            </a:r>
            <a:r>
              <a:rPr sz="950" dirty="0">
                <a:latin typeface="Times New Roman"/>
                <a:cs typeface="Times New Roman"/>
              </a:rPr>
              <a:t>	</a:t>
            </a:r>
            <a:r>
              <a:rPr sz="950" spc="-225" dirty="0">
                <a:latin typeface="Times New Roman"/>
                <a:cs typeface="Times New Roman"/>
              </a:rPr>
              <a:t> </a:t>
            </a:r>
            <a:r>
              <a:rPr sz="950" spc="-10" dirty="0">
                <a:latin typeface="Times New Roman"/>
                <a:cs typeface="Times New Roman"/>
              </a:rPr>
              <a:t>38  </a:t>
            </a:r>
            <a:r>
              <a:rPr sz="950" spc="-15" dirty="0">
                <a:latin typeface="Times New Roman"/>
                <a:cs typeface="Times New Roman"/>
              </a:rPr>
              <a:t>P</a:t>
            </a:r>
            <a:r>
              <a:rPr sz="950" spc="-10" dirty="0">
                <a:latin typeface="Times New Roman"/>
                <a:cs typeface="Times New Roman"/>
              </a:rPr>
              <a:t>ro</a:t>
            </a:r>
            <a:r>
              <a:rPr sz="950" spc="-5" dirty="0">
                <a:latin typeface="Times New Roman"/>
                <a:cs typeface="Times New Roman"/>
              </a:rPr>
              <a:t>f</a:t>
            </a:r>
            <a:r>
              <a:rPr sz="950" spc="-10" dirty="0">
                <a:latin typeface="Times New Roman"/>
                <a:cs typeface="Times New Roman"/>
              </a:rPr>
              <a:t>i</a:t>
            </a:r>
            <a:r>
              <a:rPr sz="950" spc="-5" dirty="0">
                <a:latin typeface="Times New Roman"/>
                <a:cs typeface="Times New Roman"/>
              </a:rPr>
              <a:t>t</a:t>
            </a:r>
            <a:r>
              <a:rPr sz="950" spc="-15" dirty="0">
                <a:latin typeface="Times New Roman"/>
                <a:cs typeface="Times New Roman"/>
              </a:rPr>
              <a:t> </a:t>
            </a:r>
            <a:r>
              <a:rPr sz="950" spc="-10" dirty="0">
                <a:latin typeface="Times New Roman"/>
                <a:cs typeface="Times New Roman"/>
              </a:rPr>
              <a:t>Ma</a:t>
            </a:r>
            <a:r>
              <a:rPr sz="950" spc="-15" dirty="0">
                <a:latin typeface="Times New Roman"/>
                <a:cs typeface="Times New Roman"/>
              </a:rPr>
              <a:t>r</a:t>
            </a:r>
            <a:r>
              <a:rPr sz="950" dirty="0">
                <a:latin typeface="Times New Roman"/>
                <a:cs typeface="Times New Roman"/>
              </a:rPr>
              <a:t>g</a:t>
            </a:r>
            <a:r>
              <a:rPr sz="950" spc="-10" dirty="0">
                <a:latin typeface="Times New Roman"/>
                <a:cs typeface="Times New Roman"/>
              </a:rPr>
              <a:t>ins</a:t>
            </a:r>
            <a:r>
              <a:rPr sz="950" spc="-5" dirty="0">
                <a:latin typeface="Times New Roman"/>
                <a:cs typeface="Times New Roman"/>
              </a:rPr>
              <a:t> </a:t>
            </a:r>
            <a:r>
              <a:rPr sz="950" dirty="0">
                <a:latin typeface="Times New Roman"/>
                <a:cs typeface="Times New Roman"/>
              </a:rPr>
              <a:t>	</a:t>
            </a:r>
            <a:r>
              <a:rPr sz="950" spc="-229" dirty="0">
                <a:latin typeface="Times New Roman"/>
                <a:cs typeface="Times New Roman"/>
              </a:rPr>
              <a:t> </a:t>
            </a:r>
            <a:r>
              <a:rPr sz="950" spc="-10" dirty="0">
                <a:latin typeface="Times New Roman"/>
                <a:cs typeface="Times New Roman"/>
              </a:rPr>
              <a:t>39  </a:t>
            </a:r>
            <a:r>
              <a:rPr sz="950" spc="-15" dirty="0">
                <a:latin typeface="Times New Roman"/>
                <a:cs typeface="Times New Roman"/>
              </a:rPr>
              <a:t>P</a:t>
            </a:r>
            <a:r>
              <a:rPr sz="950" spc="-10" dirty="0">
                <a:latin typeface="Times New Roman"/>
                <a:cs typeface="Times New Roman"/>
              </a:rPr>
              <a:t>rices</a:t>
            </a:r>
            <a:r>
              <a:rPr sz="950" spc="-5" dirty="0">
                <a:latin typeface="Times New Roman"/>
                <a:cs typeface="Times New Roman"/>
              </a:rPr>
              <a:t> </a:t>
            </a:r>
            <a:r>
              <a:rPr sz="950" dirty="0">
                <a:latin typeface="Times New Roman"/>
                <a:cs typeface="Times New Roman"/>
              </a:rPr>
              <a:t>	</a:t>
            </a:r>
            <a:r>
              <a:rPr sz="950" spc="-225" dirty="0">
                <a:latin typeface="Times New Roman"/>
                <a:cs typeface="Times New Roman"/>
              </a:rPr>
              <a:t> </a:t>
            </a:r>
            <a:r>
              <a:rPr sz="950" spc="-10" dirty="0">
                <a:latin typeface="Times New Roman"/>
                <a:cs typeface="Times New Roman"/>
              </a:rPr>
              <a:t>40  </a:t>
            </a:r>
            <a:r>
              <a:rPr sz="950" spc="-15" dirty="0">
                <a:latin typeface="Times New Roman"/>
                <a:cs typeface="Times New Roman"/>
              </a:rPr>
              <a:t>P</a:t>
            </a:r>
            <a:r>
              <a:rPr sz="950" spc="-10" dirty="0">
                <a:latin typeface="Times New Roman"/>
                <a:cs typeface="Times New Roman"/>
              </a:rPr>
              <a:t>ric</a:t>
            </a:r>
            <a:r>
              <a:rPr sz="950" spc="-5" dirty="0">
                <a:latin typeface="Times New Roman"/>
                <a:cs typeface="Times New Roman"/>
              </a:rPr>
              <a:t>e</a:t>
            </a:r>
            <a:r>
              <a:rPr sz="950" spc="-15" dirty="0">
                <a:latin typeface="Times New Roman"/>
                <a:cs typeface="Times New Roman"/>
              </a:rPr>
              <a:t> </a:t>
            </a:r>
            <a:r>
              <a:rPr sz="950" spc="-10" dirty="0">
                <a:latin typeface="Times New Roman"/>
                <a:cs typeface="Times New Roman"/>
              </a:rPr>
              <a:t>Di</a:t>
            </a:r>
            <a:r>
              <a:rPr sz="950" spc="-5" dirty="0">
                <a:latin typeface="Times New Roman"/>
                <a:cs typeface="Times New Roman"/>
              </a:rPr>
              <a:t>ff</a:t>
            </a:r>
            <a:r>
              <a:rPr sz="950" spc="-10" dirty="0">
                <a:latin typeface="Times New Roman"/>
                <a:cs typeface="Times New Roman"/>
              </a:rPr>
              <a:t>erence</a:t>
            </a:r>
            <a:r>
              <a:rPr sz="950" spc="-5" dirty="0">
                <a:latin typeface="Times New Roman"/>
                <a:cs typeface="Times New Roman"/>
              </a:rPr>
              <a:t>s </a:t>
            </a:r>
            <a:r>
              <a:rPr sz="950" spc="-10" dirty="0">
                <a:latin typeface="Times New Roman"/>
                <a:cs typeface="Times New Roman"/>
              </a:rPr>
              <a:t>b</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Technology</a:t>
            </a:r>
            <a:r>
              <a:rPr sz="950" spc="-5" dirty="0">
                <a:latin typeface="Times New Roman"/>
                <a:cs typeface="Times New Roman"/>
              </a:rPr>
              <a:t>,</a:t>
            </a:r>
            <a:r>
              <a:rPr sz="950" spc="-15" dirty="0">
                <a:latin typeface="Times New Roman"/>
                <a:cs typeface="Times New Roman"/>
              </a:rPr>
              <a:t> </a:t>
            </a:r>
            <a:r>
              <a:rPr sz="950" spc="-5" dirty="0">
                <a:latin typeface="Times New Roman"/>
                <a:cs typeface="Times New Roman"/>
              </a:rPr>
              <a:t>M</a:t>
            </a:r>
            <a:r>
              <a:rPr sz="950" spc="-10" dirty="0">
                <a:latin typeface="Times New Roman"/>
                <a:cs typeface="Times New Roman"/>
              </a:rPr>
              <a:t>od</a:t>
            </a:r>
            <a:r>
              <a:rPr sz="950" spc="-20" dirty="0">
                <a:latin typeface="Times New Roman"/>
                <a:cs typeface="Times New Roman"/>
              </a:rPr>
              <a:t>e</a:t>
            </a:r>
            <a:r>
              <a:rPr sz="950" dirty="0">
                <a:latin typeface="Times New Roman"/>
                <a:cs typeface="Times New Roman"/>
              </a:rPr>
              <a:t>l</a:t>
            </a:r>
            <a:r>
              <a:rPr sz="950" spc="-5" dirty="0">
                <a:latin typeface="Times New Roman"/>
                <a:cs typeface="Times New Roman"/>
              </a:rPr>
              <a:t>,</a:t>
            </a:r>
            <a:r>
              <a:rPr sz="950" spc="-15" dirty="0">
                <a:latin typeface="Times New Roman"/>
                <a:cs typeface="Times New Roman"/>
              </a:rPr>
              <a:t> </a:t>
            </a:r>
            <a:r>
              <a:rPr sz="950" spc="-10" dirty="0">
                <a:latin typeface="Times New Roman"/>
                <a:cs typeface="Times New Roman"/>
              </a:rPr>
              <a:t>an</a:t>
            </a:r>
            <a:r>
              <a:rPr sz="950" spc="-5" dirty="0">
                <a:latin typeface="Times New Roman"/>
                <a:cs typeface="Times New Roman"/>
              </a:rPr>
              <a:t>d </a:t>
            </a:r>
            <a:r>
              <a:rPr sz="950" spc="-10" dirty="0">
                <a:latin typeface="Times New Roman"/>
                <a:cs typeface="Times New Roman"/>
              </a:rPr>
              <a:t>Feature</a:t>
            </a:r>
            <a:r>
              <a:rPr sz="950" spc="-5" dirty="0">
                <a:latin typeface="Times New Roman"/>
                <a:cs typeface="Times New Roman"/>
              </a:rPr>
              <a:t> </a:t>
            </a:r>
            <a:r>
              <a:rPr sz="950" dirty="0">
                <a:latin typeface="Times New Roman"/>
                <a:cs typeface="Times New Roman"/>
              </a:rPr>
              <a:t>	</a:t>
            </a:r>
            <a:r>
              <a:rPr sz="950" spc="0" dirty="0">
                <a:latin typeface="Times New Roman"/>
                <a:cs typeface="Times New Roman"/>
              </a:rPr>
              <a:t>4</a:t>
            </a:r>
            <a:r>
              <a:rPr sz="950" spc="-5" dirty="0">
                <a:latin typeface="Times New Roman"/>
                <a:cs typeface="Times New Roman"/>
              </a:rPr>
              <a:t>3  </a:t>
            </a:r>
            <a:r>
              <a:rPr sz="950" spc="-15" dirty="0">
                <a:latin typeface="Times New Roman"/>
                <a:cs typeface="Times New Roman"/>
              </a:rPr>
              <a:t>S</a:t>
            </a:r>
            <a:r>
              <a:rPr sz="950" spc="-10" dirty="0">
                <a:latin typeface="Times New Roman"/>
                <a:cs typeface="Times New Roman"/>
              </a:rPr>
              <a:t>hould-C</a:t>
            </a:r>
            <a:r>
              <a:rPr sz="950" spc="-5" dirty="0">
                <a:latin typeface="Times New Roman"/>
                <a:cs typeface="Times New Roman"/>
              </a:rPr>
              <a:t>o</a:t>
            </a:r>
            <a:r>
              <a:rPr sz="950" spc="-15" dirty="0">
                <a:latin typeface="Times New Roman"/>
                <a:cs typeface="Times New Roman"/>
              </a:rPr>
              <a:t>s</a:t>
            </a:r>
            <a:r>
              <a:rPr sz="950" spc="-5" dirty="0">
                <a:latin typeface="Times New Roman"/>
                <a:cs typeface="Times New Roman"/>
              </a:rPr>
              <a:t>t </a:t>
            </a:r>
            <a:r>
              <a:rPr sz="950" spc="-15" dirty="0">
                <a:latin typeface="Times New Roman"/>
                <a:cs typeface="Times New Roman"/>
              </a:rPr>
              <a:t>A</a:t>
            </a:r>
            <a:r>
              <a:rPr sz="950" spc="-5" dirty="0">
                <a:latin typeface="Times New Roman"/>
                <a:cs typeface="Times New Roman"/>
              </a:rPr>
              <a:t>n</a:t>
            </a:r>
            <a:r>
              <a:rPr sz="950" spc="-10" dirty="0">
                <a:latin typeface="Times New Roman"/>
                <a:cs typeface="Times New Roman"/>
              </a:rPr>
              <a:t>aly</a:t>
            </a:r>
            <a:r>
              <a:rPr sz="950" spc="-15" dirty="0">
                <a:latin typeface="Times New Roman"/>
                <a:cs typeface="Times New Roman"/>
              </a:rPr>
              <a:t>s</a:t>
            </a:r>
            <a:r>
              <a:rPr sz="950" spc="-10" dirty="0">
                <a:latin typeface="Times New Roman"/>
                <a:cs typeface="Times New Roman"/>
              </a:rPr>
              <a:t>is</a:t>
            </a:r>
            <a:r>
              <a:rPr sz="950" spc="-5" dirty="0">
                <a:latin typeface="Times New Roman"/>
                <a:cs typeface="Times New Roman"/>
              </a:rPr>
              <a:t> </a:t>
            </a:r>
            <a:r>
              <a:rPr sz="950" dirty="0">
                <a:latin typeface="Times New Roman"/>
                <a:cs typeface="Times New Roman"/>
              </a:rPr>
              <a:t>	</a:t>
            </a:r>
            <a:r>
              <a:rPr sz="950" spc="-225" dirty="0">
                <a:latin typeface="Times New Roman"/>
                <a:cs typeface="Times New Roman"/>
              </a:rPr>
              <a:t> </a:t>
            </a:r>
            <a:r>
              <a:rPr sz="950" spc="-10" dirty="0">
                <a:latin typeface="Times New Roman"/>
                <a:cs typeface="Times New Roman"/>
              </a:rPr>
              <a:t>45</a:t>
            </a:r>
            <a:endParaRPr sz="950">
              <a:latin typeface="Times New Roman"/>
              <a:cs typeface="Times New Roman"/>
            </a:endParaRPr>
          </a:p>
          <a:p>
            <a:pPr marL="12700">
              <a:lnSpc>
                <a:spcPct val="100000"/>
              </a:lnSpc>
              <a:spcBef>
                <a:spcPts val="500"/>
              </a:spcBef>
              <a:tabLst>
                <a:tab pos="5001260" algn="l"/>
              </a:tabLst>
            </a:pPr>
            <a:r>
              <a:rPr sz="950" i="1" spc="-10" dirty="0">
                <a:latin typeface="Arial"/>
                <a:cs typeface="Arial"/>
              </a:rPr>
              <a:t>Pri</a:t>
            </a:r>
            <a:r>
              <a:rPr sz="950" i="1" spc="-5" dirty="0">
                <a:latin typeface="Arial"/>
                <a:cs typeface="Arial"/>
              </a:rPr>
              <a:t>ce</a:t>
            </a:r>
            <a:r>
              <a:rPr sz="950" i="1" spc="-10" dirty="0">
                <a:latin typeface="Arial"/>
                <a:cs typeface="Arial"/>
              </a:rPr>
              <a:t> Ne</a:t>
            </a:r>
            <a:r>
              <a:rPr sz="950" i="1" spc="-15" dirty="0">
                <a:latin typeface="Arial"/>
                <a:cs typeface="Arial"/>
              </a:rPr>
              <a:t>g</a:t>
            </a:r>
            <a:r>
              <a:rPr sz="950" i="1" spc="-10" dirty="0">
                <a:latin typeface="Arial"/>
                <a:cs typeface="Arial"/>
              </a:rPr>
              <a:t>otia</a:t>
            </a:r>
            <a:r>
              <a:rPr sz="950" i="1" dirty="0">
                <a:latin typeface="Arial"/>
                <a:cs typeface="Arial"/>
              </a:rPr>
              <a:t>t</a:t>
            </a:r>
            <a:r>
              <a:rPr sz="950" i="1" spc="-10" dirty="0">
                <a:latin typeface="Arial"/>
                <a:cs typeface="Arial"/>
              </a:rPr>
              <a:t>io</a:t>
            </a:r>
            <a:r>
              <a:rPr sz="950" i="1" spc="-5" dirty="0">
                <a:latin typeface="Arial"/>
                <a:cs typeface="Arial"/>
              </a:rPr>
              <a:t>n </a:t>
            </a:r>
            <a:r>
              <a:rPr sz="950" i="1" spc="-10" dirty="0">
                <a:latin typeface="Arial"/>
                <a:cs typeface="Arial"/>
              </a:rPr>
              <a:t>Strate</a:t>
            </a:r>
            <a:r>
              <a:rPr sz="950" i="1" spc="-15" dirty="0">
                <a:latin typeface="Arial"/>
                <a:cs typeface="Arial"/>
              </a:rPr>
              <a:t>g</a:t>
            </a:r>
            <a:r>
              <a:rPr sz="950" i="1" dirty="0">
                <a:latin typeface="Arial"/>
                <a:cs typeface="Arial"/>
              </a:rPr>
              <a:t>i</a:t>
            </a:r>
            <a:r>
              <a:rPr sz="950" i="1" spc="-10" dirty="0">
                <a:latin typeface="Arial"/>
                <a:cs typeface="Arial"/>
              </a:rPr>
              <a:t>es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46</a:t>
            </a:r>
            <a:endParaRPr sz="950">
              <a:latin typeface="Times New Roman"/>
              <a:cs typeface="Times New Roman"/>
            </a:endParaRPr>
          </a:p>
        </p:txBody>
      </p:sp>
      <p:sp>
        <p:nvSpPr>
          <p:cNvPr id="8" name="object 8"/>
          <p:cNvSpPr txBox="1"/>
          <p:nvPr/>
        </p:nvSpPr>
        <p:spPr>
          <a:xfrm>
            <a:off x="1177544" y="6834122"/>
            <a:ext cx="5612765" cy="779780"/>
          </a:xfrm>
          <a:prstGeom prst="rect">
            <a:avLst/>
          </a:prstGeom>
        </p:spPr>
        <p:txBody>
          <a:bodyPr vert="horz" wrap="square" lIns="0" tIns="0" rIns="0" bIns="0" rtlCol="0">
            <a:spAutoFit/>
          </a:bodyPr>
          <a:lstStyle/>
          <a:p>
            <a:pPr marL="250825" indent="-238125">
              <a:lnSpc>
                <a:spcPct val="100000"/>
              </a:lnSpc>
              <a:buAutoNum type="arabicPlain" startAt="9"/>
              <a:tabLst>
                <a:tab pos="250825" algn="l"/>
                <a:tab pos="251460" algn="l"/>
                <a:tab pos="5479415" algn="l"/>
              </a:tabLst>
            </a:pPr>
            <a:r>
              <a:rPr sz="950" b="1" spc="-5" dirty="0">
                <a:latin typeface="Times New Roman"/>
                <a:cs typeface="Times New Roman"/>
              </a:rPr>
              <a:t>Hy</a:t>
            </a:r>
            <a:r>
              <a:rPr sz="950" b="1" spc="-15" dirty="0">
                <a:latin typeface="Times New Roman"/>
                <a:cs typeface="Times New Roman"/>
              </a:rPr>
              <a:t>d</a:t>
            </a:r>
            <a:r>
              <a:rPr sz="950" b="1" spc="-5" dirty="0">
                <a:latin typeface="Times New Roman"/>
                <a:cs typeface="Times New Roman"/>
              </a:rPr>
              <a:t>r</a:t>
            </a:r>
            <a:r>
              <a:rPr sz="950" b="1" spc="-10" dirty="0">
                <a:latin typeface="Times New Roman"/>
                <a:cs typeface="Times New Roman"/>
              </a:rPr>
              <a:t>oc</a:t>
            </a:r>
            <a:r>
              <a:rPr sz="950" b="1" spc="-15" dirty="0">
                <a:latin typeface="Times New Roman"/>
                <a:cs typeface="Times New Roman"/>
              </a:rPr>
              <a:t>r</a:t>
            </a:r>
            <a:r>
              <a:rPr sz="950" b="1" spc="-5" dirty="0">
                <a:latin typeface="Times New Roman"/>
                <a:cs typeface="Times New Roman"/>
              </a:rPr>
              <a:t>a</a:t>
            </a:r>
            <a:r>
              <a:rPr sz="950" b="1" spc="-10" dirty="0">
                <a:latin typeface="Times New Roman"/>
                <a:cs typeface="Times New Roman"/>
              </a:rPr>
              <a:t>c</a:t>
            </a:r>
            <a:r>
              <a:rPr sz="950" b="1" spc="-5" dirty="0">
                <a:latin typeface="Times New Roman"/>
                <a:cs typeface="Times New Roman"/>
              </a:rPr>
              <a:t>k</a:t>
            </a:r>
            <a:r>
              <a:rPr sz="950" b="1" dirty="0">
                <a:latin typeface="Times New Roman"/>
                <a:cs typeface="Times New Roman"/>
              </a:rPr>
              <a:t>i</a:t>
            </a:r>
            <a:r>
              <a:rPr sz="950" b="1" spc="-20" dirty="0">
                <a:latin typeface="Times New Roman"/>
                <a:cs typeface="Times New Roman"/>
              </a:rPr>
              <a:t>n</a:t>
            </a:r>
            <a:r>
              <a:rPr sz="950" b="1" spc="-5" dirty="0">
                <a:latin typeface="Times New Roman"/>
                <a:cs typeface="Times New Roman"/>
              </a:rPr>
              <a:t>g </a:t>
            </a:r>
            <a:r>
              <a:rPr sz="950" b="1" spc="-10" dirty="0">
                <a:latin typeface="Times New Roman"/>
                <a:cs typeface="Times New Roman"/>
              </a:rPr>
              <a:t>Reactors</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47</a:t>
            </a:r>
            <a:endParaRPr sz="950">
              <a:latin typeface="Times New Roman"/>
              <a:cs typeface="Times New Roman"/>
            </a:endParaRPr>
          </a:p>
          <a:p>
            <a:pPr marL="490855" lvl="1" indent="-358775">
              <a:lnSpc>
                <a:spcPts val="1115"/>
              </a:lnSpc>
              <a:spcBef>
                <a:spcPts val="495"/>
              </a:spcBef>
              <a:buAutoNum type="arabicPeriod"/>
              <a:tabLst>
                <a:tab pos="490855" algn="l"/>
                <a:tab pos="491490" algn="l"/>
                <a:tab pos="5479415" algn="l"/>
              </a:tabLst>
            </a:pPr>
            <a:r>
              <a:rPr sz="950" i="1" spc="-10" dirty="0">
                <a:latin typeface="Arial"/>
                <a:cs typeface="Arial"/>
              </a:rPr>
              <a:t>Mar</a:t>
            </a:r>
            <a:r>
              <a:rPr sz="950" i="1" spc="-5" dirty="0">
                <a:latin typeface="Arial"/>
                <a:cs typeface="Arial"/>
              </a:rPr>
              <a:t>k</a:t>
            </a:r>
            <a:r>
              <a:rPr sz="950" i="1" spc="-15" dirty="0">
                <a:latin typeface="Arial"/>
                <a:cs typeface="Arial"/>
              </a:rPr>
              <a:t>e</a:t>
            </a:r>
            <a:r>
              <a:rPr sz="950" i="1" spc="-5" dirty="0">
                <a:latin typeface="Arial"/>
                <a:cs typeface="Arial"/>
              </a:rPr>
              <a:t>t</a:t>
            </a:r>
            <a:r>
              <a:rPr sz="950" i="1" spc="5" dirty="0">
                <a:latin typeface="Arial"/>
                <a:cs typeface="Arial"/>
              </a:rPr>
              <a:t> </a:t>
            </a:r>
            <a:r>
              <a:rPr sz="950" i="1" spc="-15" dirty="0">
                <a:latin typeface="Arial"/>
                <a:cs typeface="Arial"/>
              </a:rPr>
              <a:t>O</a:t>
            </a:r>
            <a:r>
              <a:rPr sz="950" i="1" spc="-5" dirty="0">
                <a:latin typeface="Arial"/>
                <a:cs typeface="Arial"/>
              </a:rPr>
              <a:t>v</a:t>
            </a:r>
            <a:r>
              <a:rPr sz="950" i="1" spc="-10" dirty="0">
                <a:latin typeface="Arial"/>
                <a:cs typeface="Arial"/>
              </a:rPr>
              <a:t>e</a:t>
            </a:r>
            <a:r>
              <a:rPr sz="950" i="1" spc="-15" dirty="0">
                <a:latin typeface="Arial"/>
                <a:cs typeface="Arial"/>
              </a:rPr>
              <a:t>r</a:t>
            </a:r>
            <a:r>
              <a:rPr sz="950" i="1" spc="-10" dirty="0">
                <a:latin typeface="Arial"/>
                <a:cs typeface="Arial"/>
              </a:rPr>
              <a:t>view</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47</a:t>
            </a:r>
            <a:endParaRPr sz="950">
              <a:latin typeface="Times New Roman"/>
              <a:cs typeface="Times New Roman"/>
            </a:endParaRPr>
          </a:p>
          <a:p>
            <a:pPr marL="729615" lvl="2" indent="-478790">
              <a:lnSpc>
                <a:spcPts val="1080"/>
              </a:lnSpc>
              <a:buAutoNum type="arabicPeriod"/>
              <a:tabLst>
                <a:tab pos="729615" algn="l"/>
                <a:tab pos="730250" algn="l"/>
                <a:tab pos="5479415" algn="l"/>
              </a:tabLst>
            </a:pPr>
            <a:r>
              <a:rPr sz="950" spc="-10" dirty="0">
                <a:latin typeface="Times New Roman"/>
                <a:cs typeface="Times New Roman"/>
              </a:rPr>
              <a:t>Demand</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47</a:t>
            </a:r>
            <a:endParaRPr sz="950">
              <a:latin typeface="Times New Roman"/>
              <a:cs typeface="Times New Roman"/>
            </a:endParaRPr>
          </a:p>
          <a:p>
            <a:pPr marL="729615" lvl="2" indent="-478790">
              <a:lnSpc>
                <a:spcPts val="1080"/>
              </a:lnSpc>
              <a:buAutoNum type="arabicPeriod"/>
              <a:tabLst>
                <a:tab pos="729615" algn="l"/>
                <a:tab pos="730250" algn="l"/>
                <a:tab pos="5480050" algn="l"/>
              </a:tabLst>
            </a:pPr>
            <a:r>
              <a:rPr sz="950" spc="-15" dirty="0">
                <a:latin typeface="Times New Roman"/>
                <a:cs typeface="Times New Roman"/>
              </a:rPr>
              <a:t>S</a:t>
            </a:r>
            <a:r>
              <a:rPr sz="950" spc="-10" dirty="0">
                <a:latin typeface="Times New Roman"/>
                <a:cs typeface="Times New Roman"/>
              </a:rPr>
              <a:t>uppl</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(Ca</a:t>
            </a:r>
            <a:r>
              <a:rPr sz="950" spc="-5" dirty="0">
                <a:latin typeface="Times New Roman"/>
                <a:cs typeface="Times New Roman"/>
              </a:rPr>
              <a:t>p</a:t>
            </a:r>
            <a:r>
              <a:rPr sz="950" spc="-10" dirty="0">
                <a:latin typeface="Times New Roman"/>
                <a:cs typeface="Times New Roman"/>
              </a:rPr>
              <a:t>acity)</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50</a:t>
            </a:r>
            <a:endParaRPr sz="950">
              <a:latin typeface="Times New Roman"/>
              <a:cs typeface="Times New Roman"/>
            </a:endParaRPr>
          </a:p>
          <a:p>
            <a:pPr marL="729615" lvl="2" indent="-478790">
              <a:lnSpc>
                <a:spcPts val="1115"/>
              </a:lnSpc>
              <a:buAutoNum type="arabicPeriod"/>
              <a:tabLst>
                <a:tab pos="729615" algn="l"/>
                <a:tab pos="730250" algn="l"/>
                <a:tab pos="5479415" algn="l"/>
              </a:tabLst>
            </a:pPr>
            <a:r>
              <a:rPr sz="950" spc="-10" dirty="0">
                <a:latin typeface="Times New Roman"/>
                <a:cs typeface="Times New Roman"/>
              </a:rPr>
              <a:t>New</a:t>
            </a:r>
            <a:r>
              <a:rPr sz="950" spc="-5" dirty="0">
                <a:latin typeface="Times New Roman"/>
                <a:cs typeface="Times New Roman"/>
              </a:rPr>
              <a:t> </a:t>
            </a:r>
            <a:r>
              <a:rPr sz="950" spc="-10" dirty="0">
                <a:latin typeface="Times New Roman"/>
                <a:cs typeface="Times New Roman"/>
              </a:rPr>
              <a:t>co</a:t>
            </a:r>
            <a:r>
              <a:rPr sz="950" dirty="0">
                <a:latin typeface="Times New Roman"/>
                <a:cs typeface="Times New Roman"/>
              </a:rPr>
              <a:t>n</a:t>
            </a:r>
            <a:r>
              <a:rPr sz="950" spc="-5" dirty="0">
                <a:latin typeface="Times New Roman"/>
                <a:cs typeface="Times New Roman"/>
              </a:rPr>
              <a:t>t</a:t>
            </a:r>
            <a:r>
              <a:rPr sz="950" spc="-15" dirty="0">
                <a:latin typeface="Times New Roman"/>
                <a:cs typeface="Times New Roman"/>
              </a:rPr>
              <a:t>r</a:t>
            </a:r>
            <a:r>
              <a:rPr sz="950" spc="-10" dirty="0">
                <a:latin typeface="Times New Roman"/>
                <a:cs typeface="Times New Roman"/>
              </a:rPr>
              <a:t>acts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54</a:t>
            </a:r>
            <a:endParaRPr sz="950">
              <a:latin typeface="Times New Roman"/>
              <a:cs typeface="Times New Roman"/>
            </a:endParaRPr>
          </a:p>
        </p:txBody>
      </p:sp>
      <p:sp>
        <p:nvSpPr>
          <p:cNvPr id="9" name="object 9"/>
          <p:cNvSpPr txBox="1"/>
          <p:nvPr/>
        </p:nvSpPr>
        <p:spPr>
          <a:xfrm>
            <a:off x="1297177" y="7664702"/>
            <a:ext cx="384175" cy="845819"/>
          </a:xfrm>
          <a:prstGeom prst="rect">
            <a:avLst/>
          </a:prstGeom>
        </p:spPr>
        <p:txBody>
          <a:bodyPr vert="horz" wrap="square" lIns="0" tIns="0" rIns="0" bIns="0" rtlCol="0">
            <a:spAutoFit/>
          </a:bodyPr>
          <a:lstStyle/>
          <a:p>
            <a:pPr marL="12700">
              <a:lnSpc>
                <a:spcPts val="1105"/>
              </a:lnSpc>
            </a:pPr>
            <a:r>
              <a:rPr sz="950" i="1" spc="-10" dirty="0">
                <a:latin typeface="Arial"/>
                <a:cs typeface="Arial"/>
              </a:rPr>
              <a:t>9.2</a:t>
            </a:r>
            <a:endParaRPr sz="950">
              <a:latin typeface="Arial"/>
              <a:cs typeface="Arial"/>
            </a:endParaRPr>
          </a:p>
          <a:p>
            <a:pPr marL="131445">
              <a:lnSpc>
                <a:spcPts val="1080"/>
              </a:lnSpc>
            </a:pPr>
            <a:r>
              <a:rPr sz="950" spc="-5" dirty="0">
                <a:latin typeface="Times New Roman"/>
                <a:cs typeface="Times New Roman"/>
              </a:rPr>
              <a:t>9.2.1</a:t>
            </a:r>
            <a:endParaRPr sz="950">
              <a:latin typeface="Times New Roman"/>
              <a:cs typeface="Times New Roman"/>
            </a:endParaRPr>
          </a:p>
          <a:p>
            <a:pPr marL="131445">
              <a:lnSpc>
                <a:spcPts val="1085"/>
              </a:lnSpc>
            </a:pPr>
            <a:r>
              <a:rPr sz="950" spc="-5" dirty="0">
                <a:latin typeface="Times New Roman"/>
                <a:cs typeface="Times New Roman"/>
              </a:rPr>
              <a:t>9.2.2</a:t>
            </a:r>
            <a:endParaRPr sz="950">
              <a:latin typeface="Times New Roman"/>
              <a:cs typeface="Times New Roman"/>
            </a:endParaRPr>
          </a:p>
          <a:p>
            <a:pPr marL="131445">
              <a:lnSpc>
                <a:spcPts val="1080"/>
              </a:lnSpc>
            </a:pPr>
            <a:r>
              <a:rPr sz="950" spc="-5" dirty="0">
                <a:latin typeface="Times New Roman"/>
                <a:cs typeface="Times New Roman"/>
              </a:rPr>
              <a:t>9.2.3</a:t>
            </a:r>
            <a:endParaRPr sz="950">
              <a:latin typeface="Times New Roman"/>
              <a:cs typeface="Times New Roman"/>
            </a:endParaRPr>
          </a:p>
          <a:p>
            <a:pPr marL="131445">
              <a:lnSpc>
                <a:spcPts val="1085"/>
              </a:lnSpc>
            </a:pPr>
            <a:r>
              <a:rPr sz="950" spc="-5" dirty="0">
                <a:latin typeface="Times New Roman"/>
                <a:cs typeface="Times New Roman"/>
              </a:rPr>
              <a:t>9.2.4</a:t>
            </a:r>
            <a:endParaRPr sz="950">
              <a:latin typeface="Times New Roman"/>
              <a:cs typeface="Times New Roman"/>
            </a:endParaRPr>
          </a:p>
          <a:p>
            <a:pPr marL="131445">
              <a:lnSpc>
                <a:spcPts val="1115"/>
              </a:lnSpc>
            </a:pPr>
            <a:r>
              <a:rPr sz="950" spc="-5" dirty="0">
                <a:latin typeface="Times New Roman"/>
                <a:cs typeface="Times New Roman"/>
              </a:rPr>
              <a:t>9.2.5</a:t>
            </a:r>
            <a:endParaRPr sz="950">
              <a:latin typeface="Times New Roman"/>
              <a:cs typeface="Times New Roman"/>
            </a:endParaRPr>
          </a:p>
        </p:txBody>
      </p:sp>
      <p:sp>
        <p:nvSpPr>
          <p:cNvPr id="10" name="object 10"/>
          <p:cNvSpPr txBox="1"/>
          <p:nvPr/>
        </p:nvSpPr>
        <p:spPr>
          <a:xfrm>
            <a:off x="1656079" y="7664702"/>
            <a:ext cx="5133975" cy="845819"/>
          </a:xfrm>
          <a:prstGeom prst="rect">
            <a:avLst/>
          </a:prstGeom>
        </p:spPr>
        <p:txBody>
          <a:bodyPr vert="horz" wrap="square" lIns="0" tIns="7620" rIns="0" bIns="0" rtlCol="0">
            <a:spAutoFit/>
          </a:bodyPr>
          <a:lstStyle/>
          <a:p>
            <a:pPr marL="250825" marR="5080" indent="-238760" algn="just">
              <a:lnSpc>
                <a:spcPct val="94800"/>
              </a:lnSpc>
              <a:spcBef>
                <a:spcPts val="60"/>
              </a:spcBef>
              <a:tabLst>
                <a:tab pos="5000625" algn="l"/>
              </a:tabLst>
            </a:pPr>
            <a:r>
              <a:rPr sz="950" i="1" spc="-5" dirty="0">
                <a:latin typeface="Arial"/>
                <a:cs typeface="Arial"/>
              </a:rPr>
              <a:t>A</a:t>
            </a:r>
            <a:r>
              <a:rPr sz="950" i="1" spc="-10" dirty="0">
                <a:latin typeface="Arial"/>
                <a:cs typeface="Arial"/>
              </a:rPr>
              <a:t>n</a:t>
            </a:r>
            <a:r>
              <a:rPr sz="950" i="1" spc="-15" dirty="0">
                <a:latin typeface="Arial"/>
                <a:cs typeface="Arial"/>
              </a:rPr>
              <a:t>a</a:t>
            </a:r>
            <a:r>
              <a:rPr sz="950" i="1" spc="-5" dirty="0">
                <a:latin typeface="Arial"/>
                <a:cs typeface="Arial"/>
              </a:rPr>
              <a:t>lysis</a:t>
            </a:r>
            <a:r>
              <a:rPr sz="950" i="1" spc="-5" dirty="0">
                <a:latin typeface="Times New Roman"/>
                <a:cs typeface="Times New Roman"/>
              </a:rPr>
              <a:t> </a:t>
            </a:r>
            <a:r>
              <a:rPr sz="950" i="1" dirty="0">
                <a:latin typeface="Times New Roman"/>
                <a:cs typeface="Times New Roman"/>
              </a:rPr>
              <a:t>	</a:t>
            </a:r>
            <a:r>
              <a:rPr sz="950" i="1" spc="-235" dirty="0">
                <a:latin typeface="Times New Roman"/>
                <a:cs typeface="Times New Roman"/>
              </a:rPr>
              <a:t> </a:t>
            </a:r>
            <a:r>
              <a:rPr sz="950" i="1" spc="-10" dirty="0">
                <a:latin typeface="Times New Roman"/>
                <a:cs typeface="Times New Roman"/>
              </a:rPr>
              <a:t>56  </a:t>
            </a:r>
            <a:r>
              <a:rPr sz="950" spc="-10" dirty="0">
                <a:latin typeface="Times New Roman"/>
                <a:cs typeface="Times New Roman"/>
              </a:rPr>
              <a:t>Cos</a:t>
            </a:r>
            <a:r>
              <a:rPr sz="950" dirty="0">
                <a:latin typeface="Times New Roman"/>
                <a:cs typeface="Times New Roman"/>
              </a:rPr>
              <a:t>t</a:t>
            </a:r>
            <a:r>
              <a:rPr sz="950" spc="-5" dirty="0">
                <a:latin typeface="Times New Roman"/>
                <a:cs typeface="Times New Roman"/>
              </a:rPr>
              <a:t>s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56  </a:t>
            </a:r>
            <a:r>
              <a:rPr sz="950" spc="-15" dirty="0">
                <a:latin typeface="Times New Roman"/>
                <a:cs typeface="Times New Roman"/>
              </a:rPr>
              <a:t>P</a:t>
            </a:r>
            <a:r>
              <a:rPr sz="950" spc="-10" dirty="0">
                <a:latin typeface="Times New Roman"/>
                <a:cs typeface="Times New Roman"/>
              </a:rPr>
              <a:t>ro</a:t>
            </a:r>
            <a:r>
              <a:rPr sz="950" spc="-5" dirty="0">
                <a:latin typeface="Times New Roman"/>
                <a:cs typeface="Times New Roman"/>
              </a:rPr>
              <a:t>f</a:t>
            </a:r>
            <a:r>
              <a:rPr sz="950" spc="-10" dirty="0">
                <a:latin typeface="Times New Roman"/>
                <a:cs typeface="Times New Roman"/>
              </a:rPr>
              <a:t>i</a:t>
            </a:r>
            <a:r>
              <a:rPr sz="950" spc="-5" dirty="0">
                <a:latin typeface="Times New Roman"/>
                <a:cs typeface="Times New Roman"/>
              </a:rPr>
              <a:t>t</a:t>
            </a:r>
            <a:r>
              <a:rPr sz="950" spc="-15" dirty="0">
                <a:latin typeface="Times New Roman"/>
                <a:cs typeface="Times New Roman"/>
              </a:rPr>
              <a:t> </a:t>
            </a:r>
            <a:r>
              <a:rPr sz="950" spc="-10" dirty="0">
                <a:latin typeface="Times New Roman"/>
                <a:cs typeface="Times New Roman"/>
              </a:rPr>
              <a:t>Ma</a:t>
            </a:r>
            <a:r>
              <a:rPr sz="950" spc="-15" dirty="0">
                <a:latin typeface="Times New Roman"/>
                <a:cs typeface="Times New Roman"/>
              </a:rPr>
              <a:t>r</a:t>
            </a:r>
            <a:r>
              <a:rPr sz="950" dirty="0">
                <a:latin typeface="Times New Roman"/>
                <a:cs typeface="Times New Roman"/>
              </a:rPr>
              <a:t>g</a:t>
            </a:r>
            <a:r>
              <a:rPr sz="950" spc="-10" dirty="0">
                <a:latin typeface="Times New Roman"/>
                <a:cs typeface="Times New Roman"/>
              </a:rPr>
              <a:t>ins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57  </a:t>
            </a:r>
            <a:r>
              <a:rPr sz="950" spc="-15" dirty="0">
                <a:latin typeface="Times New Roman"/>
                <a:cs typeface="Times New Roman"/>
              </a:rPr>
              <a:t>P</a:t>
            </a:r>
            <a:r>
              <a:rPr sz="950" spc="-10" dirty="0">
                <a:latin typeface="Times New Roman"/>
                <a:cs typeface="Times New Roman"/>
              </a:rPr>
              <a:t>rices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59  </a:t>
            </a:r>
            <a:r>
              <a:rPr sz="950" spc="-15" dirty="0">
                <a:latin typeface="Times New Roman"/>
                <a:cs typeface="Times New Roman"/>
              </a:rPr>
              <a:t>P</a:t>
            </a:r>
            <a:r>
              <a:rPr sz="950" spc="-10" dirty="0">
                <a:latin typeface="Times New Roman"/>
                <a:cs typeface="Times New Roman"/>
              </a:rPr>
              <a:t>r</a:t>
            </a:r>
            <a:r>
              <a:rPr sz="950" spc="-5" dirty="0">
                <a:latin typeface="Times New Roman"/>
                <a:cs typeface="Times New Roman"/>
              </a:rPr>
              <a:t>ice</a:t>
            </a:r>
            <a:r>
              <a:rPr sz="950" spc="-10" dirty="0">
                <a:latin typeface="Times New Roman"/>
                <a:cs typeface="Times New Roman"/>
              </a:rPr>
              <a:t> </a:t>
            </a:r>
            <a:r>
              <a:rPr sz="950" spc="-15" dirty="0">
                <a:latin typeface="Times New Roman"/>
                <a:cs typeface="Times New Roman"/>
              </a:rPr>
              <a:t>D</a:t>
            </a:r>
            <a:r>
              <a:rPr sz="950" spc="-5" dirty="0">
                <a:latin typeface="Times New Roman"/>
                <a:cs typeface="Times New Roman"/>
              </a:rPr>
              <a:t>iff</a:t>
            </a:r>
            <a:r>
              <a:rPr sz="950" spc="-10" dirty="0">
                <a:latin typeface="Times New Roman"/>
                <a:cs typeface="Times New Roman"/>
              </a:rPr>
              <a:t>e</a:t>
            </a:r>
            <a:r>
              <a:rPr sz="950" spc="-5" dirty="0">
                <a:latin typeface="Times New Roman"/>
                <a:cs typeface="Times New Roman"/>
              </a:rPr>
              <a:t>ren</a:t>
            </a:r>
            <a:r>
              <a:rPr sz="950" spc="-10" dirty="0">
                <a:latin typeface="Times New Roman"/>
                <a:cs typeface="Times New Roman"/>
              </a:rPr>
              <a:t>c</a:t>
            </a:r>
            <a:r>
              <a:rPr sz="950" spc="-5" dirty="0">
                <a:latin typeface="Times New Roman"/>
                <a:cs typeface="Times New Roman"/>
              </a:rPr>
              <a:t>es by</a:t>
            </a:r>
            <a:r>
              <a:rPr sz="950" spc="-10" dirty="0">
                <a:latin typeface="Times New Roman"/>
                <a:cs typeface="Times New Roman"/>
              </a:rPr>
              <a:t> </a:t>
            </a:r>
            <a:r>
              <a:rPr sz="950" spc="-5" dirty="0">
                <a:latin typeface="Times New Roman"/>
                <a:cs typeface="Times New Roman"/>
              </a:rPr>
              <a:t>Tec</a:t>
            </a:r>
            <a:r>
              <a:rPr sz="950" spc="-10" dirty="0">
                <a:latin typeface="Times New Roman"/>
                <a:cs typeface="Times New Roman"/>
              </a:rPr>
              <a:t>h</a:t>
            </a:r>
            <a:r>
              <a:rPr sz="950" spc="-5" dirty="0">
                <a:latin typeface="Times New Roman"/>
                <a:cs typeface="Times New Roman"/>
              </a:rPr>
              <a:t>n</a:t>
            </a:r>
            <a:r>
              <a:rPr sz="950" spc="-10" dirty="0">
                <a:latin typeface="Times New Roman"/>
                <a:cs typeface="Times New Roman"/>
              </a:rPr>
              <a:t>olo</a:t>
            </a:r>
            <a:r>
              <a:rPr sz="950" spc="-5" dirty="0">
                <a:latin typeface="Times New Roman"/>
                <a:cs typeface="Times New Roman"/>
              </a:rPr>
              <a:t>gy,</a:t>
            </a:r>
            <a:r>
              <a:rPr sz="950" spc="-10" dirty="0">
                <a:latin typeface="Times New Roman"/>
                <a:cs typeface="Times New Roman"/>
              </a:rPr>
              <a:t> </a:t>
            </a:r>
            <a:r>
              <a:rPr sz="950" spc="-5" dirty="0">
                <a:latin typeface="Times New Roman"/>
                <a:cs typeface="Times New Roman"/>
              </a:rPr>
              <a:t>Mod</a:t>
            </a:r>
            <a:r>
              <a:rPr sz="950" spc="-15" dirty="0">
                <a:latin typeface="Times New Roman"/>
                <a:cs typeface="Times New Roman"/>
              </a:rPr>
              <a:t>e</a:t>
            </a:r>
            <a:r>
              <a:rPr sz="950" spc="-5" dirty="0">
                <a:latin typeface="Times New Roman"/>
                <a:cs typeface="Times New Roman"/>
              </a:rPr>
              <a:t>l, </a:t>
            </a:r>
            <a:r>
              <a:rPr sz="950" spc="-10" dirty="0">
                <a:latin typeface="Times New Roman"/>
                <a:cs typeface="Times New Roman"/>
              </a:rPr>
              <a:t>a</a:t>
            </a:r>
            <a:r>
              <a:rPr sz="950" spc="-5" dirty="0">
                <a:latin typeface="Times New Roman"/>
                <a:cs typeface="Times New Roman"/>
              </a:rPr>
              <a:t>nd</a:t>
            </a:r>
            <a:r>
              <a:rPr sz="950" spc="-10" dirty="0">
                <a:latin typeface="Times New Roman"/>
                <a:cs typeface="Times New Roman"/>
              </a:rPr>
              <a:t> Fe</a:t>
            </a:r>
            <a:r>
              <a:rPr sz="950" spc="-5" dirty="0">
                <a:latin typeface="Times New Roman"/>
                <a:cs typeface="Times New Roman"/>
              </a:rPr>
              <a:t>ature </a:t>
            </a:r>
            <a:r>
              <a:rPr sz="950" dirty="0">
                <a:latin typeface="Times New Roman"/>
                <a:cs typeface="Times New Roman"/>
              </a:rPr>
              <a:t>	</a:t>
            </a:r>
            <a:r>
              <a:rPr sz="950" spc="-5" dirty="0">
                <a:latin typeface="Times New Roman"/>
                <a:cs typeface="Times New Roman"/>
              </a:rPr>
              <a:t>61  </a:t>
            </a:r>
            <a:r>
              <a:rPr sz="950" spc="-15" dirty="0">
                <a:latin typeface="Times New Roman"/>
                <a:cs typeface="Times New Roman"/>
              </a:rPr>
              <a:t>S</a:t>
            </a:r>
            <a:r>
              <a:rPr sz="950" spc="-10" dirty="0">
                <a:latin typeface="Times New Roman"/>
                <a:cs typeface="Times New Roman"/>
              </a:rPr>
              <a:t>hould-C</a:t>
            </a:r>
            <a:r>
              <a:rPr sz="950" spc="-5" dirty="0">
                <a:latin typeface="Times New Roman"/>
                <a:cs typeface="Times New Roman"/>
              </a:rPr>
              <a:t>o</a:t>
            </a:r>
            <a:r>
              <a:rPr sz="950" spc="-15" dirty="0">
                <a:latin typeface="Times New Roman"/>
                <a:cs typeface="Times New Roman"/>
              </a:rPr>
              <a:t>s</a:t>
            </a:r>
            <a:r>
              <a:rPr sz="950" spc="-5" dirty="0">
                <a:latin typeface="Times New Roman"/>
                <a:cs typeface="Times New Roman"/>
              </a:rPr>
              <a:t>t </a:t>
            </a:r>
            <a:r>
              <a:rPr sz="950" spc="-15" dirty="0">
                <a:latin typeface="Times New Roman"/>
                <a:cs typeface="Times New Roman"/>
              </a:rPr>
              <a:t>A</a:t>
            </a:r>
            <a:r>
              <a:rPr sz="950" spc="-5" dirty="0">
                <a:latin typeface="Times New Roman"/>
                <a:cs typeface="Times New Roman"/>
              </a:rPr>
              <a:t>n</a:t>
            </a:r>
            <a:r>
              <a:rPr sz="950" spc="-10" dirty="0">
                <a:latin typeface="Times New Roman"/>
                <a:cs typeface="Times New Roman"/>
              </a:rPr>
              <a:t>aly</a:t>
            </a:r>
            <a:r>
              <a:rPr sz="950" spc="-15" dirty="0">
                <a:latin typeface="Times New Roman"/>
                <a:cs typeface="Times New Roman"/>
              </a:rPr>
              <a:t>s</a:t>
            </a:r>
            <a:r>
              <a:rPr sz="950" spc="-10" dirty="0">
                <a:latin typeface="Times New Roman"/>
                <a:cs typeface="Times New Roman"/>
              </a:rPr>
              <a:t>is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63</a:t>
            </a:r>
            <a:endParaRPr sz="950">
              <a:latin typeface="Times New Roman"/>
              <a:cs typeface="Times New Roman"/>
            </a:endParaRPr>
          </a:p>
        </p:txBody>
      </p:sp>
      <p:sp>
        <p:nvSpPr>
          <p:cNvPr id="11" name="object 11"/>
          <p:cNvSpPr txBox="1"/>
          <p:nvPr/>
        </p:nvSpPr>
        <p:spPr>
          <a:xfrm>
            <a:off x="1177544" y="8560816"/>
            <a:ext cx="5612765" cy="649605"/>
          </a:xfrm>
          <a:prstGeom prst="rect">
            <a:avLst/>
          </a:prstGeom>
        </p:spPr>
        <p:txBody>
          <a:bodyPr vert="horz" wrap="square" lIns="0" tIns="0" rIns="0" bIns="0" rtlCol="0">
            <a:spAutoFit/>
          </a:bodyPr>
          <a:lstStyle/>
          <a:p>
            <a:pPr marL="132080">
              <a:lnSpc>
                <a:spcPct val="100000"/>
              </a:lnSpc>
              <a:tabLst>
                <a:tab pos="490855" algn="l"/>
                <a:tab pos="5480050" algn="l"/>
              </a:tabLst>
            </a:pPr>
            <a:r>
              <a:rPr sz="950" i="1" spc="-10" dirty="0">
                <a:latin typeface="Arial"/>
                <a:cs typeface="Arial"/>
              </a:rPr>
              <a:t>9.</a:t>
            </a:r>
            <a:r>
              <a:rPr sz="950" i="1" spc="-5" dirty="0">
                <a:latin typeface="Arial"/>
                <a:cs typeface="Arial"/>
              </a:rPr>
              <a:t>3</a:t>
            </a:r>
            <a:r>
              <a:rPr sz="950" i="1" dirty="0">
                <a:latin typeface="Arial"/>
                <a:cs typeface="Arial"/>
              </a:rPr>
              <a:t>	</a:t>
            </a:r>
            <a:r>
              <a:rPr sz="950" i="1" spc="-10" dirty="0">
                <a:latin typeface="Arial"/>
                <a:cs typeface="Arial"/>
              </a:rPr>
              <a:t>Pri</a:t>
            </a:r>
            <a:r>
              <a:rPr sz="950" i="1" spc="-5" dirty="0">
                <a:latin typeface="Arial"/>
                <a:cs typeface="Arial"/>
              </a:rPr>
              <a:t>ce</a:t>
            </a:r>
            <a:r>
              <a:rPr sz="950" i="1" spc="-10" dirty="0">
                <a:latin typeface="Arial"/>
                <a:cs typeface="Arial"/>
              </a:rPr>
              <a:t> Ne</a:t>
            </a:r>
            <a:r>
              <a:rPr sz="950" i="1" spc="-15" dirty="0">
                <a:latin typeface="Arial"/>
                <a:cs typeface="Arial"/>
              </a:rPr>
              <a:t>g</a:t>
            </a:r>
            <a:r>
              <a:rPr sz="950" i="1" spc="-10" dirty="0">
                <a:latin typeface="Arial"/>
                <a:cs typeface="Arial"/>
              </a:rPr>
              <a:t>otia</a:t>
            </a:r>
            <a:r>
              <a:rPr sz="950" i="1" dirty="0">
                <a:latin typeface="Arial"/>
                <a:cs typeface="Arial"/>
              </a:rPr>
              <a:t>t</a:t>
            </a:r>
            <a:r>
              <a:rPr sz="950" i="1" spc="-10" dirty="0">
                <a:latin typeface="Arial"/>
                <a:cs typeface="Arial"/>
              </a:rPr>
              <a:t>io</a:t>
            </a:r>
            <a:r>
              <a:rPr sz="950" i="1" spc="-5" dirty="0">
                <a:latin typeface="Arial"/>
                <a:cs typeface="Arial"/>
              </a:rPr>
              <a:t>n </a:t>
            </a:r>
            <a:r>
              <a:rPr sz="950" i="1" spc="-10" dirty="0">
                <a:latin typeface="Arial"/>
                <a:cs typeface="Arial"/>
              </a:rPr>
              <a:t>Strate</a:t>
            </a:r>
            <a:r>
              <a:rPr sz="950" i="1" spc="-15" dirty="0">
                <a:latin typeface="Arial"/>
                <a:cs typeface="Arial"/>
              </a:rPr>
              <a:t>g</a:t>
            </a:r>
            <a:r>
              <a:rPr sz="950" i="1" dirty="0">
                <a:latin typeface="Arial"/>
                <a:cs typeface="Arial"/>
              </a:rPr>
              <a:t>i</a:t>
            </a:r>
            <a:r>
              <a:rPr sz="950" i="1" spc="-10" dirty="0">
                <a:latin typeface="Arial"/>
                <a:cs typeface="Arial"/>
              </a:rPr>
              <a:t>es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64</a:t>
            </a:r>
            <a:endParaRPr sz="950">
              <a:latin typeface="Times New Roman"/>
              <a:cs typeface="Times New Roman"/>
            </a:endParaRPr>
          </a:p>
          <a:p>
            <a:pPr>
              <a:lnSpc>
                <a:spcPct val="100000"/>
              </a:lnSpc>
              <a:spcBef>
                <a:spcPts val="45"/>
              </a:spcBef>
            </a:pPr>
            <a:endParaRPr sz="900">
              <a:latin typeface="Times New Roman"/>
              <a:cs typeface="Times New Roman"/>
            </a:endParaRPr>
          </a:p>
          <a:p>
            <a:pPr marL="12700">
              <a:lnSpc>
                <a:spcPct val="100000"/>
              </a:lnSpc>
              <a:tabLst>
                <a:tab pos="370205" algn="l"/>
                <a:tab pos="5479415" algn="l"/>
              </a:tabLst>
            </a:pPr>
            <a:r>
              <a:rPr sz="950" b="1" spc="-5" dirty="0">
                <a:latin typeface="Times New Roman"/>
                <a:cs typeface="Times New Roman"/>
              </a:rPr>
              <a:t>10	Hy</a:t>
            </a:r>
            <a:r>
              <a:rPr sz="950" b="1" spc="-15" dirty="0">
                <a:latin typeface="Times New Roman"/>
                <a:cs typeface="Times New Roman"/>
              </a:rPr>
              <a:t>d</a:t>
            </a:r>
            <a:r>
              <a:rPr sz="950" b="1" spc="-5" dirty="0">
                <a:latin typeface="Times New Roman"/>
                <a:cs typeface="Times New Roman"/>
              </a:rPr>
              <a:t>r</a:t>
            </a:r>
            <a:r>
              <a:rPr sz="950" b="1" spc="-10" dirty="0">
                <a:latin typeface="Times New Roman"/>
                <a:cs typeface="Times New Roman"/>
              </a:rPr>
              <a:t>otreati</a:t>
            </a:r>
            <a:r>
              <a:rPr sz="950" b="1" spc="-15" dirty="0">
                <a:latin typeface="Times New Roman"/>
                <a:cs typeface="Times New Roman"/>
              </a:rPr>
              <a:t>n</a:t>
            </a:r>
            <a:r>
              <a:rPr sz="950" b="1" spc="-5" dirty="0">
                <a:latin typeface="Times New Roman"/>
                <a:cs typeface="Times New Roman"/>
              </a:rPr>
              <a:t>g</a:t>
            </a:r>
            <a:r>
              <a:rPr sz="950" b="1" spc="-15" dirty="0">
                <a:latin typeface="Times New Roman"/>
                <a:cs typeface="Times New Roman"/>
              </a:rPr>
              <a:t> </a:t>
            </a:r>
            <a:r>
              <a:rPr sz="950" b="1" spc="-10" dirty="0">
                <a:latin typeface="Times New Roman"/>
                <a:cs typeface="Times New Roman"/>
              </a:rPr>
              <a:t>Reactors</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66</a:t>
            </a:r>
            <a:endParaRPr sz="950">
              <a:latin typeface="Times New Roman"/>
              <a:cs typeface="Times New Roman"/>
            </a:endParaRPr>
          </a:p>
          <a:p>
            <a:pPr marL="132080">
              <a:lnSpc>
                <a:spcPct val="100000"/>
              </a:lnSpc>
              <a:spcBef>
                <a:spcPts val="495"/>
              </a:spcBef>
              <a:tabLst>
                <a:tab pos="609600" algn="l"/>
                <a:tab pos="5479415" algn="l"/>
              </a:tabLst>
            </a:pPr>
            <a:r>
              <a:rPr sz="950" i="1" spc="-10" dirty="0">
                <a:latin typeface="Arial"/>
                <a:cs typeface="Arial"/>
              </a:rPr>
              <a:t>1</a:t>
            </a:r>
            <a:r>
              <a:rPr sz="950" i="1" spc="-15" dirty="0">
                <a:latin typeface="Arial"/>
                <a:cs typeface="Arial"/>
              </a:rPr>
              <a:t>0</a:t>
            </a:r>
            <a:r>
              <a:rPr sz="950" i="1" spc="-5" dirty="0">
                <a:latin typeface="Arial"/>
                <a:cs typeface="Arial"/>
              </a:rPr>
              <a:t>.1</a:t>
            </a:r>
            <a:r>
              <a:rPr sz="950" i="1" dirty="0">
                <a:latin typeface="Arial"/>
                <a:cs typeface="Arial"/>
              </a:rPr>
              <a:t>	</a:t>
            </a:r>
            <a:r>
              <a:rPr sz="950" i="1" spc="-10" dirty="0">
                <a:latin typeface="Arial"/>
                <a:cs typeface="Arial"/>
              </a:rPr>
              <a:t>Mar</a:t>
            </a:r>
            <a:r>
              <a:rPr sz="950" i="1" spc="-5" dirty="0">
                <a:latin typeface="Arial"/>
                <a:cs typeface="Arial"/>
              </a:rPr>
              <a:t>k</a:t>
            </a:r>
            <a:r>
              <a:rPr sz="950" i="1" spc="-15" dirty="0">
                <a:latin typeface="Arial"/>
                <a:cs typeface="Arial"/>
              </a:rPr>
              <a:t>e</a:t>
            </a:r>
            <a:r>
              <a:rPr sz="950" i="1" spc="-5" dirty="0">
                <a:latin typeface="Arial"/>
                <a:cs typeface="Arial"/>
              </a:rPr>
              <a:t>t</a:t>
            </a:r>
            <a:r>
              <a:rPr sz="950" i="1" spc="5" dirty="0">
                <a:latin typeface="Arial"/>
                <a:cs typeface="Arial"/>
              </a:rPr>
              <a:t> </a:t>
            </a:r>
            <a:r>
              <a:rPr sz="950" i="1" spc="-15" dirty="0">
                <a:latin typeface="Arial"/>
                <a:cs typeface="Arial"/>
              </a:rPr>
              <a:t>O</a:t>
            </a:r>
            <a:r>
              <a:rPr sz="950" i="1" spc="-5" dirty="0">
                <a:latin typeface="Arial"/>
                <a:cs typeface="Arial"/>
              </a:rPr>
              <a:t>v</a:t>
            </a:r>
            <a:r>
              <a:rPr sz="950" i="1" spc="-10" dirty="0">
                <a:latin typeface="Arial"/>
                <a:cs typeface="Arial"/>
              </a:rPr>
              <a:t>e</a:t>
            </a:r>
            <a:r>
              <a:rPr sz="950" i="1" spc="-15" dirty="0">
                <a:latin typeface="Arial"/>
                <a:cs typeface="Arial"/>
              </a:rPr>
              <a:t>r</a:t>
            </a:r>
            <a:r>
              <a:rPr sz="950" i="1" spc="-5" dirty="0">
                <a:latin typeface="Arial"/>
                <a:cs typeface="Arial"/>
              </a:rPr>
              <a:t>v</a:t>
            </a:r>
            <a:r>
              <a:rPr sz="950" i="1" spc="-15" dirty="0">
                <a:latin typeface="Arial"/>
                <a:cs typeface="Arial"/>
              </a:rPr>
              <a:t>i</a:t>
            </a:r>
            <a:r>
              <a:rPr sz="950" i="1" spc="-10" dirty="0">
                <a:latin typeface="Arial"/>
                <a:cs typeface="Arial"/>
              </a:rPr>
              <a:t>ew</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66</a:t>
            </a:r>
            <a:endParaRPr sz="95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20774" y="6484620"/>
            <a:ext cx="630555" cy="137160"/>
          </a:xfrm>
          <a:custGeom>
            <a:avLst/>
            <a:gdLst/>
            <a:ahLst/>
            <a:cxnLst/>
            <a:rect l="l" t="t" r="r" b="b"/>
            <a:pathLst>
              <a:path w="630555" h="137159">
                <a:moveTo>
                  <a:pt x="0" y="137160"/>
                </a:moveTo>
                <a:lnTo>
                  <a:pt x="630174" y="137160"/>
                </a:lnTo>
                <a:lnTo>
                  <a:pt x="630174" y="0"/>
                </a:lnTo>
                <a:lnTo>
                  <a:pt x="0" y="0"/>
                </a:lnTo>
                <a:lnTo>
                  <a:pt x="0" y="137160"/>
                </a:lnTo>
                <a:close/>
              </a:path>
            </a:pathLst>
          </a:custGeom>
          <a:solidFill>
            <a:srgbClr val="FFFF00"/>
          </a:solidFill>
        </p:spPr>
        <p:txBody>
          <a:bodyPr wrap="square" lIns="0" tIns="0" rIns="0" bIns="0" rtlCol="0"/>
          <a:lstStyle/>
          <a:p>
            <a:endParaRPr/>
          </a:p>
        </p:txBody>
      </p:sp>
      <p:sp>
        <p:nvSpPr>
          <p:cNvPr id="3" name="object 3"/>
          <p:cNvSpPr txBox="1"/>
          <p:nvPr/>
        </p:nvSpPr>
        <p:spPr>
          <a:xfrm>
            <a:off x="1177544" y="850138"/>
            <a:ext cx="2994025" cy="6221095"/>
          </a:xfrm>
          <a:prstGeom prst="rect">
            <a:avLst/>
          </a:prstGeom>
        </p:spPr>
        <p:txBody>
          <a:bodyPr vert="horz" wrap="square" lIns="0" tIns="0" rIns="0" bIns="0" rtlCol="0">
            <a:spAutoFit/>
          </a:bodyPr>
          <a:lstStyle/>
          <a:p>
            <a:pPr marL="12700" indent="10160">
              <a:lnSpc>
                <a:spcPct val="100000"/>
              </a:lnSpc>
              <a:tabLst>
                <a:tab pos="280670" algn="l"/>
              </a:tabLst>
            </a:pPr>
            <a:r>
              <a:rPr sz="950" b="1" spc="-5" dirty="0">
                <a:latin typeface="Arial"/>
                <a:cs typeface="Arial"/>
              </a:rPr>
              <a:t>4	</a:t>
            </a:r>
            <a:r>
              <a:rPr sz="950" b="1" spc="-10" dirty="0">
                <a:latin typeface="Arial"/>
                <a:cs typeface="Arial"/>
              </a:rPr>
              <a:t>Legend</a:t>
            </a:r>
            <a:endParaRPr sz="950">
              <a:latin typeface="Arial"/>
              <a:cs typeface="Arial"/>
            </a:endParaRPr>
          </a:p>
          <a:p>
            <a:pPr>
              <a:lnSpc>
                <a:spcPct val="100000"/>
              </a:lnSpc>
              <a:spcBef>
                <a:spcPts val="35"/>
              </a:spcBef>
            </a:pPr>
            <a:endParaRPr sz="1250">
              <a:latin typeface="Times New Roman"/>
              <a:cs typeface="Times New Roman"/>
            </a:endParaRPr>
          </a:p>
          <a:p>
            <a:pPr marL="12700">
              <a:lnSpc>
                <a:spcPct val="100000"/>
              </a:lnSpc>
            </a:pPr>
            <a:r>
              <a:rPr sz="950" u="sng" spc="-10" dirty="0">
                <a:latin typeface="Arial"/>
                <a:cs typeface="Arial"/>
              </a:rPr>
              <a:t>Abbreviations</a:t>
            </a:r>
            <a:endParaRPr sz="950">
              <a:latin typeface="Arial"/>
              <a:cs typeface="Arial"/>
            </a:endParaRPr>
          </a:p>
          <a:p>
            <a:pPr>
              <a:lnSpc>
                <a:spcPct val="100000"/>
              </a:lnSpc>
              <a:spcBef>
                <a:spcPts val="35"/>
              </a:spcBef>
            </a:pPr>
            <a:endParaRPr sz="850">
              <a:latin typeface="Times New Roman"/>
              <a:cs typeface="Times New Roman"/>
            </a:endParaRPr>
          </a:p>
          <a:p>
            <a:pPr marL="12700">
              <a:lnSpc>
                <a:spcPts val="1115"/>
              </a:lnSpc>
            </a:pPr>
            <a:r>
              <a:rPr sz="950" spc="-5" dirty="0">
                <a:latin typeface="Arial"/>
                <a:cs typeface="Arial"/>
              </a:rPr>
              <a:t>API: </a:t>
            </a:r>
            <a:r>
              <a:rPr sz="950" spc="-10" dirty="0">
                <a:latin typeface="Arial"/>
                <a:cs typeface="Arial"/>
              </a:rPr>
              <a:t>American Petroleum</a:t>
            </a:r>
            <a:r>
              <a:rPr sz="950" spc="-30" dirty="0">
                <a:latin typeface="Arial"/>
                <a:cs typeface="Arial"/>
              </a:rPr>
              <a:t> </a:t>
            </a:r>
            <a:r>
              <a:rPr sz="950" spc="-10" dirty="0">
                <a:latin typeface="Arial"/>
                <a:cs typeface="Arial"/>
              </a:rPr>
              <a:t>Institute</a:t>
            </a:r>
            <a:endParaRPr sz="950">
              <a:latin typeface="Arial"/>
              <a:cs typeface="Arial"/>
            </a:endParaRPr>
          </a:p>
          <a:p>
            <a:pPr marL="12700" marR="144145">
              <a:lnSpc>
                <a:spcPts val="1080"/>
              </a:lnSpc>
              <a:spcBef>
                <a:spcPts val="55"/>
              </a:spcBef>
            </a:pPr>
            <a:r>
              <a:rPr sz="950" spc="-10" dirty="0">
                <a:latin typeface="Arial"/>
                <a:cs typeface="Arial"/>
              </a:rPr>
              <a:t>ASME: American </a:t>
            </a:r>
            <a:r>
              <a:rPr sz="950" spc="-5" dirty="0">
                <a:latin typeface="Arial"/>
                <a:cs typeface="Arial"/>
              </a:rPr>
              <a:t>Society </a:t>
            </a:r>
            <a:r>
              <a:rPr sz="950" spc="-10" dirty="0">
                <a:latin typeface="Arial"/>
                <a:cs typeface="Arial"/>
              </a:rPr>
              <a:t>of Manufacturing Engineers  </a:t>
            </a:r>
            <a:r>
              <a:rPr sz="950" spc="-5" dirty="0">
                <a:latin typeface="Arial"/>
                <a:cs typeface="Arial"/>
              </a:rPr>
              <a:t>b:</a:t>
            </a:r>
            <a:r>
              <a:rPr sz="950" spc="-60" dirty="0">
                <a:latin typeface="Arial"/>
                <a:cs typeface="Arial"/>
              </a:rPr>
              <a:t> </a:t>
            </a:r>
            <a:r>
              <a:rPr sz="950" spc="-10" dirty="0">
                <a:latin typeface="Arial"/>
                <a:cs typeface="Arial"/>
              </a:rPr>
              <a:t>billions</a:t>
            </a:r>
            <a:endParaRPr sz="950">
              <a:latin typeface="Arial"/>
              <a:cs typeface="Arial"/>
            </a:endParaRPr>
          </a:p>
          <a:p>
            <a:pPr marL="12700" marR="1811655">
              <a:lnSpc>
                <a:spcPts val="1080"/>
              </a:lnSpc>
            </a:pPr>
            <a:r>
              <a:rPr sz="950" spc="-10" dirty="0">
                <a:latin typeface="Arial"/>
                <a:cs typeface="Arial"/>
              </a:rPr>
              <a:t>Bpd: barrels per day  Bbl: barrel of crude</a:t>
            </a:r>
            <a:r>
              <a:rPr sz="950" spc="-35" dirty="0">
                <a:latin typeface="Arial"/>
                <a:cs typeface="Arial"/>
              </a:rPr>
              <a:t> </a:t>
            </a:r>
            <a:r>
              <a:rPr sz="950" spc="-10" dirty="0">
                <a:latin typeface="Arial"/>
                <a:cs typeface="Arial"/>
              </a:rPr>
              <a:t>oil</a:t>
            </a:r>
            <a:endParaRPr sz="950">
              <a:latin typeface="Arial"/>
              <a:cs typeface="Arial"/>
            </a:endParaRPr>
          </a:p>
          <a:p>
            <a:pPr marL="12700" marR="1558925">
              <a:lnSpc>
                <a:spcPts val="1080"/>
              </a:lnSpc>
              <a:spcBef>
                <a:spcPts val="5"/>
              </a:spcBef>
            </a:pPr>
            <a:r>
              <a:rPr sz="950" spc="-5" dirty="0">
                <a:latin typeface="Arial"/>
                <a:cs typeface="Arial"/>
              </a:rPr>
              <a:t>BTU: British </a:t>
            </a:r>
            <a:r>
              <a:rPr sz="950" spc="-10" dirty="0">
                <a:latin typeface="Arial"/>
                <a:cs typeface="Arial"/>
              </a:rPr>
              <a:t>Thermal Unit  Capex: capital</a:t>
            </a:r>
            <a:r>
              <a:rPr sz="950" spc="-35" dirty="0">
                <a:latin typeface="Arial"/>
                <a:cs typeface="Arial"/>
              </a:rPr>
              <a:t> </a:t>
            </a:r>
            <a:r>
              <a:rPr sz="950" spc="-10" dirty="0">
                <a:latin typeface="Arial"/>
                <a:cs typeface="Arial"/>
              </a:rPr>
              <a:t>expenditure</a:t>
            </a:r>
            <a:endParaRPr sz="950">
              <a:latin typeface="Arial"/>
              <a:cs typeface="Arial"/>
            </a:endParaRPr>
          </a:p>
          <a:p>
            <a:pPr marL="12700">
              <a:lnSpc>
                <a:spcPts val="1025"/>
              </a:lnSpc>
            </a:pPr>
            <a:r>
              <a:rPr sz="950" spc="-10" dirty="0">
                <a:latin typeface="Arial"/>
                <a:cs typeface="Arial"/>
              </a:rPr>
              <a:t>CCGT: Combined Cycle Gas</a:t>
            </a:r>
            <a:r>
              <a:rPr sz="950" spc="-35" dirty="0">
                <a:latin typeface="Arial"/>
                <a:cs typeface="Arial"/>
              </a:rPr>
              <a:t> </a:t>
            </a:r>
            <a:r>
              <a:rPr sz="950" spc="-10" dirty="0">
                <a:latin typeface="Arial"/>
                <a:cs typeface="Arial"/>
              </a:rPr>
              <a:t>Turbine</a:t>
            </a:r>
            <a:endParaRPr sz="950">
              <a:latin typeface="Arial"/>
              <a:cs typeface="Arial"/>
            </a:endParaRPr>
          </a:p>
          <a:p>
            <a:pPr marL="12700" marR="1220470">
              <a:lnSpc>
                <a:spcPts val="1080"/>
              </a:lnSpc>
              <a:spcBef>
                <a:spcPts val="60"/>
              </a:spcBef>
            </a:pPr>
            <a:r>
              <a:rPr sz="950" spc="-10" dirty="0">
                <a:latin typeface="Arial"/>
                <a:cs typeface="Arial"/>
              </a:rPr>
              <a:t>CHP: Combined Heat and Power  Cfm: cubic feet per</a:t>
            </a:r>
            <a:r>
              <a:rPr sz="950" spc="-15" dirty="0">
                <a:latin typeface="Arial"/>
                <a:cs typeface="Arial"/>
              </a:rPr>
              <a:t> </a:t>
            </a:r>
            <a:r>
              <a:rPr sz="950" spc="-10" dirty="0">
                <a:latin typeface="Arial"/>
                <a:cs typeface="Arial"/>
              </a:rPr>
              <a:t>minute</a:t>
            </a:r>
            <a:endParaRPr sz="950">
              <a:latin typeface="Arial"/>
              <a:cs typeface="Arial"/>
            </a:endParaRPr>
          </a:p>
          <a:p>
            <a:pPr marL="12700">
              <a:lnSpc>
                <a:spcPts val="1025"/>
              </a:lnSpc>
            </a:pPr>
            <a:r>
              <a:rPr sz="950" spc="-10" dirty="0">
                <a:latin typeface="Arial"/>
                <a:cs typeface="Arial"/>
              </a:rPr>
              <a:t>E&amp;P: Exploration and</a:t>
            </a:r>
            <a:r>
              <a:rPr sz="950" spc="-5" dirty="0">
                <a:latin typeface="Arial"/>
                <a:cs typeface="Arial"/>
              </a:rPr>
              <a:t> </a:t>
            </a:r>
            <a:r>
              <a:rPr sz="950" spc="-10" dirty="0">
                <a:latin typeface="Arial"/>
                <a:cs typeface="Arial"/>
              </a:rPr>
              <a:t>Production</a:t>
            </a:r>
            <a:endParaRPr sz="950">
              <a:latin typeface="Arial"/>
              <a:cs typeface="Arial"/>
            </a:endParaRPr>
          </a:p>
          <a:p>
            <a:pPr marL="12700" marR="304165">
              <a:lnSpc>
                <a:spcPts val="1080"/>
              </a:lnSpc>
              <a:spcBef>
                <a:spcPts val="60"/>
              </a:spcBef>
            </a:pPr>
            <a:r>
              <a:rPr sz="950" spc="-10" dirty="0">
                <a:latin typeface="Arial"/>
                <a:cs typeface="Arial"/>
              </a:rPr>
              <a:t>EPC: Engineering, Procurement, and Construction  FPSO: floating production, storage and offloading  GW:</a:t>
            </a:r>
            <a:r>
              <a:rPr sz="950" spc="-80" dirty="0">
                <a:latin typeface="Arial"/>
                <a:cs typeface="Arial"/>
              </a:rPr>
              <a:t> </a:t>
            </a:r>
            <a:r>
              <a:rPr sz="950" spc="-10" dirty="0">
                <a:latin typeface="Arial"/>
                <a:cs typeface="Arial"/>
              </a:rPr>
              <a:t>gigawatts</a:t>
            </a:r>
            <a:endParaRPr sz="950">
              <a:latin typeface="Arial"/>
              <a:cs typeface="Arial"/>
            </a:endParaRPr>
          </a:p>
          <a:p>
            <a:pPr marL="12700">
              <a:lnSpc>
                <a:spcPts val="1025"/>
              </a:lnSpc>
            </a:pPr>
            <a:r>
              <a:rPr sz="950" spc="-5" dirty="0">
                <a:latin typeface="Arial"/>
                <a:cs typeface="Arial"/>
              </a:rPr>
              <a:t>k:</a:t>
            </a:r>
            <a:r>
              <a:rPr sz="950" spc="-85" dirty="0">
                <a:latin typeface="Arial"/>
                <a:cs typeface="Arial"/>
              </a:rPr>
              <a:t> </a:t>
            </a:r>
            <a:r>
              <a:rPr sz="950" spc="-10" dirty="0">
                <a:latin typeface="Arial"/>
                <a:cs typeface="Arial"/>
              </a:rPr>
              <a:t>thousands</a:t>
            </a:r>
            <a:endParaRPr sz="950">
              <a:latin typeface="Arial"/>
              <a:cs typeface="Arial"/>
            </a:endParaRPr>
          </a:p>
          <a:p>
            <a:pPr marL="12700" marR="2275840">
              <a:lnSpc>
                <a:spcPts val="1080"/>
              </a:lnSpc>
              <a:spcBef>
                <a:spcPts val="55"/>
              </a:spcBef>
            </a:pPr>
            <a:r>
              <a:rPr sz="950" spc="-5" dirty="0">
                <a:latin typeface="Arial"/>
                <a:cs typeface="Arial"/>
              </a:rPr>
              <a:t>kW:</a:t>
            </a:r>
            <a:r>
              <a:rPr sz="950" spc="-60" dirty="0">
                <a:latin typeface="Arial"/>
                <a:cs typeface="Arial"/>
              </a:rPr>
              <a:t> </a:t>
            </a:r>
            <a:r>
              <a:rPr sz="950" spc="-10" dirty="0">
                <a:latin typeface="Arial"/>
                <a:cs typeface="Arial"/>
              </a:rPr>
              <a:t>kilowatts  </a:t>
            </a:r>
            <a:r>
              <a:rPr sz="950" spc="-5" dirty="0">
                <a:latin typeface="Arial"/>
                <a:cs typeface="Arial"/>
              </a:rPr>
              <a:t>m:</a:t>
            </a:r>
            <a:r>
              <a:rPr sz="950" spc="-65" dirty="0">
                <a:latin typeface="Arial"/>
                <a:cs typeface="Arial"/>
              </a:rPr>
              <a:t> </a:t>
            </a:r>
            <a:r>
              <a:rPr sz="950" spc="-10" dirty="0">
                <a:latin typeface="Arial"/>
                <a:cs typeface="Arial"/>
              </a:rPr>
              <a:t>millions</a:t>
            </a:r>
            <a:endParaRPr sz="950">
              <a:latin typeface="Arial"/>
              <a:cs typeface="Arial"/>
            </a:endParaRPr>
          </a:p>
          <a:p>
            <a:pPr marL="12700">
              <a:lnSpc>
                <a:spcPts val="1025"/>
              </a:lnSpc>
            </a:pPr>
            <a:r>
              <a:rPr sz="950" spc="-10" dirty="0">
                <a:latin typeface="Arial"/>
                <a:cs typeface="Arial"/>
              </a:rPr>
              <a:t>MW:</a:t>
            </a:r>
            <a:r>
              <a:rPr sz="950" spc="-85" dirty="0">
                <a:latin typeface="Arial"/>
                <a:cs typeface="Arial"/>
              </a:rPr>
              <a:t> </a:t>
            </a:r>
            <a:r>
              <a:rPr sz="950" spc="-10" dirty="0">
                <a:latin typeface="Arial"/>
                <a:cs typeface="Arial"/>
              </a:rPr>
              <a:t>megawatts</a:t>
            </a:r>
            <a:endParaRPr sz="950">
              <a:latin typeface="Arial"/>
              <a:cs typeface="Arial"/>
            </a:endParaRPr>
          </a:p>
          <a:p>
            <a:pPr marL="12700" marR="1039494">
              <a:lnSpc>
                <a:spcPts val="1080"/>
              </a:lnSpc>
              <a:spcBef>
                <a:spcPts val="60"/>
              </a:spcBef>
            </a:pPr>
            <a:r>
              <a:rPr sz="950" spc="-10" dirty="0">
                <a:latin typeface="Arial"/>
                <a:cs typeface="Arial"/>
              </a:rPr>
              <a:t>M&amp;A: Merger and Acquisition  MENA: Middle East and North </a:t>
            </a:r>
            <a:r>
              <a:rPr sz="950" spc="-5" dirty="0">
                <a:latin typeface="Arial"/>
                <a:cs typeface="Arial"/>
              </a:rPr>
              <a:t>Africa  </a:t>
            </a:r>
            <a:r>
              <a:rPr sz="950" spc="-10" dirty="0">
                <a:latin typeface="Arial"/>
                <a:cs typeface="Arial"/>
              </a:rPr>
              <a:t>Mmbtu: one million</a:t>
            </a:r>
            <a:r>
              <a:rPr sz="950" spc="-60" dirty="0">
                <a:latin typeface="Arial"/>
                <a:cs typeface="Arial"/>
              </a:rPr>
              <a:t> </a:t>
            </a:r>
            <a:r>
              <a:rPr sz="950" spc="-10" dirty="0">
                <a:latin typeface="Arial"/>
                <a:cs typeface="Arial"/>
              </a:rPr>
              <a:t>BTUs</a:t>
            </a:r>
            <a:endParaRPr sz="950">
              <a:latin typeface="Arial"/>
              <a:cs typeface="Arial"/>
            </a:endParaRPr>
          </a:p>
          <a:p>
            <a:pPr marL="12700" marR="807720">
              <a:lnSpc>
                <a:spcPts val="1080"/>
              </a:lnSpc>
            </a:pPr>
            <a:r>
              <a:rPr sz="950" spc="-10" dirty="0">
                <a:latin typeface="Arial"/>
                <a:cs typeface="Arial"/>
              </a:rPr>
              <a:t>MRO: maintenance, repair and operating  NGL: Natural Gas</a:t>
            </a:r>
            <a:r>
              <a:rPr sz="950" spc="-30" dirty="0">
                <a:latin typeface="Arial"/>
                <a:cs typeface="Arial"/>
              </a:rPr>
              <a:t> </a:t>
            </a:r>
            <a:r>
              <a:rPr sz="950" spc="-10" dirty="0">
                <a:latin typeface="Arial"/>
                <a:cs typeface="Arial"/>
              </a:rPr>
              <a:t>Liquids</a:t>
            </a:r>
            <a:endParaRPr sz="950">
              <a:latin typeface="Arial"/>
              <a:cs typeface="Arial"/>
            </a:endParaRPr>
          </a:p>
          <a:p>
            <a:pPr marL="12700">
              <a:lnSpc>
                <a:spcPts val="1025"/>
              </a:lnSpc>
            </a:pPr>
            <a:r>
              <a:rPr sz="950" spc="-10" dirty="0">
                <a:latin typeface="Arial"/>
                <a:cs typeface="Arial"/>
              </a:rPr>
              <a:t>Nm:</a:t>
            </a:r>
            <a:r>
              <a:rPr sz="950" spc="-65" dirty="0">
                <a:latin typeface="Arial"/>
                <a:cs typeface="Arial"/>
              </a:rPr>
              <a:t> </a:t>
            </a:r>
            <a:r>
              <a:rPr sz="950" spc="-10" dirty="0">
                <a:latin typeface="Arial"/>
                <a:cs typeface="Arial"/>
              </a:rPr>
              <a:t>Newton-meter</a:t>
            </a:r>
            <a:endParaRPr sz="950">
              <a:latin typeface="Arial"/>
              <a:cs typeface="Arial"/>
            </a:endParaRPr>
          </a:p>
          <a:p>
            <a:pPr marL="12700" marR="1492250">
              <a:lnSpc>
                <a:spcPts val="1080"/>
              </a:lnSpc>
              <a:spcBef>
                <a:spcPts val="60"/>
              </a:spcBef>
            </a:pPr>
            <a:r>
              <a:rPr sz="950" spc="-10" dirty="0">
                <a:latin typeface="Arial"/>
                <a:cs typeface="Arial"/>
              </a:rPr>
              <a:t>Psi: pounds per square inch  ROP: Rate of</a:t>
            </a:r>
            <a:r>
              <a:rPr sz="950" spc="-65" dirty="0">
                <a:latin typeface="Arial"/>
                <a:cs typeface="Arial"/>
              </a:rPr>
              <a:t> </a:t>
            </a:r>
            <a:r>
              <a:rPr sz="950" spc="-5" dirty="0">
                <a:latin typeface="Arial"/>
                <a:cs typeface="Arial"/>
              </a:rPr>
              <a:t>Penetration</a:t>
            </a:r>
            <a:endParaRPr sz="950">
              <a:latin typeface="Arial"/>
              <a:cs typeface="Arial"/>
            </a:endParaRPr>
          </a:p>
          <a:p>
            <a:pPr marL="12700">
              <a:lnSpc>
                <a:spcPts val="1025"/>
              </a:lnSpc>
            </a:pPr>
            <a:r>
              <a:rPr sz="950" spc="-5" dirty="0">
                <a:latin typeface="Arial"/>
                <a:cs typeface="Arial"/>
              </a:rPr>
              <a:t>t:</a:t>
            </a:r>
            <a:r>
              <a:rPr sz="950" spc="-75" dirty="0">
                <a:latin typeface="Arial"/>
                <a:cs typeface="Arial"/>
              </a:rPr>
              <a:t> </a:t>
            </a:r>
            <a:r>
              <a:rPr sz="950" spc="-10" dirty="0">
                <a:latin typeface="Arial"/>
                <a:cs typeface="Arial"/>
              </a:rPr>
              <a:t>trillion</a:t>
            </a:r>
            <a:endParaRPr sz="950">
              <a:latin typeface="Arial"/>
              <a:cs typeface="Arial"/>
            </a:endParaRPr>
          </a:p>
          <a:p>
            <a:pPr marL="12700" marR="1920239">
              <a:lnSpc>
                <a:spcPts val="1080"/>
              </a:lnSpc>
              <a:spcBef>
                <a:spcPts val="60"/>
              </a:spcBef>
            </a:pPr>
            <a:r>
              <a:rPr sz="950" spc="-10" dirty="0">
                <a:latin typeface="Arial"/>
                <a:cs typeface="Arial"/>
              </a:rPr>
              <a:t>Tonnes=metric tons  Tons: short tons  Tpy: tons per</a:t>
            </a:r>
            <a:r>
              <a:rPr sz="950" spc="-40" dirty="0">
                <a:latin typeface="Arial"/>
                <a:cs typeface="Arial"/>
              </a:rPr>
              <a:t> </a:t>
            </a:r>
            <a:r>
              <a:rPr sz="950" spc="-10" dirty="0">
                <a:latin typeface="Arial"/>
                <a:cs typeface="Arial"/>
              </a:rPr>
              <a:t>year</a:t>
            </a:r>
            <a:endParaRPr sz="950">
              <a:latin typeface="Arial"/>
              <a:cs typeface="Arial"/>
            </a:endParaRPr>
          </a:p>
          <a:p>
            <a:pPr marL="12700" marR="875030">
              <a:lnSpc>
                <a:spcPts val="1080"/>
              </a:lnSpc>
              <a:spcBef>
                <a:spcPts val="5"/>
              </a:spcBef>
            </a:pPr>
            <a:r>
              <a:rPr sz="950" spc="-10" dirty="0">
                <a:latin typeface="Arial"/>
                <a:cs typeface="Arial"/>
              </a:rPr>
              <a:t>WTI: West Texas Intermediate crude oil  YOY: year over</a:t>
            </a:r>
            <a:r>
              <a:rPr sz="950" spc="-50" dirty="0">
                <a:latin typeface="Arial"/>
                <a:cs typeface="Arial"/>
              </a:rPr>
              <a:t> </a:t>
            </a:r>
            <a:r>
              <a:rPr sz="950" spc="-10" dirty="0">
                <a:latin typeface="Arial"/>
                <a:cs typeface="Arial"/>
              </a:rPr>
              <a:t>year</a:t>
            </a:r>
            <a:endParaRPr sz="950">
              <a:latin typeface="Arial"/>
              <a:cs typeface="Arial"/>
            </a:endParaRPr>
          </a:p>
          <a:p>
            <a:pPr marL="12700">
              <a:lnSpc>
                <a:spcPts val="1055"/>
              </a:lnSpc>
            </a:pPr>
            <a:r>
              <a:rPr sz="950" spc="-10" dirty="0">
                <a:latin typeface="Arial"/>
                <a:cs typeface="Arial"/>
              </a:rPr>
              <a:t>YTD: year </a:t>
            </a:r>
            <a:r>
              <a:rPr sz="950" spc="-5" dirty="0">
                <a:latin typeface="Arial"/>
                <a:cs typeface="Arial"/>
              </a:rPr>
              <a:t>to</a:t>
            </a:r>
            <a:r>
              <a:rPr sz="950" spc="-40" dirty="0">
                <a:latin typeface="Arial"/>
                <a:cs typeface="Arial"/>
              </a:rPr>
              <a:t> </a:t>
            </a:r>
            <a:r>
              <a:rPr sz="950" spc="-10" dirty="0">
                <a:latin typeface="Arial"/>
                <a:cs typeface="Arial"/>
              </a:rPr>
              <a:t>date</a:t>
            </a:r>
            <a:endParaRPr sz="950">
              <a:latin typeface="Arial"/>
              <a:cs typeface="Arial"/>
            </a:endParaRPr>
          </a:p>
          <a:p>
            <a:pPr>
              <a:lnSpc>
                <a:spcPct val="100000"/>
              </a:lnSpc>
            </a:pPr>
            <a:endParaRPr sz="1000">
              <a:latin typeface="Times New Roman"/>
              <a:cs typeface="Times New Roman"/>
            </a:endParaRPr>
          </a:p>
          <a:p>
            <a:pPr>
              <a:lnSpc>
                <a:spcPct val="100000"/>
              </a:lnSpc>
              <a:spcBef>
                <a:spcPts val="25"/>
              </a:spcBef>
            </a:pPr>
            <a:endParaRPr sz="1050">
              <a:latin typeface="Times New Roman"/>
              <a:cs typeface="Times New Roman"/>
            </a:endParaRPr>
          </a:p>
          <a:p>
            <a:pPr marL="12700">
              <a:lnSpc>
                <a:spcPct val="100000"/>
              </a:lnSpc>
              <a:spcBef>
                <a:spcPts val="5"/>
              </a:spcBef>
            </a:pPr>
            <a:r>
              <a:rPr sz="950" u="sng" spc="-10" dirty="0">
                <a:latin typeface="Arial"/>
                <a:cs typeface="Arial"/>
              </a:rPr>
              <a:t>Alerts:</a:t>
            </a:r>
            <a:endParaRPr sz="950">
              <a:latin typeface="Arial"/>
              <a:cs typeface="Arial"/>
            </a:endParaRPr>
          </a:p>
          <a:p>
            <a:pPr marL="443230">
              <a:lnSpc>
                <a:spcPct val="100000"/>
              </a:lnSpc>
              <a:spcBef>
                <a:spcPts val="229"/>
              </a:spcBef>
            </a:pPr>
            <a:r>
              <a:rPr sz="950" spc="-10" dirty="0">
                <a:latin typeface="Arial"/>
                <a:cs typeface="Arial"/>
              </a:rPr>
              <a:t>Yellow </a:t>
            </a:r>
            <a:r>
              <a:rPr sz="950" spc="-5" dirty="0">
                <a:latin typeface="Arial"/>
                <a:cs typeface="Arial"/>
              </a:rPr>
              <a:t>Alert </a:t>
            </a:r>
            <a:r>
              <a:rPr sz="950" spc="-10" dirty="0">
                <a:latin typeface="Arial"/>
                <a:cs typeface="Arial"/>
              </a:rPr>
              <a:t>(applies </a:t>
            </a:r>
            <a:r>
              <a:rPr sz="950" spc="-5" dirty="0">
                <a:latin typeface="Arial"/>
                <a:cs typeface="Arial"/>
              </a:rPr>
              <a:t>to </a:t>
            </a:r>
            <a:r>
              <a:rPr sz="950" spc="-10" dirty="0">
                <a:latin typeface="Arial"/>
                <a:cs typeface="Arial"/>
              </a:rPr>
              <a:t>any </a:t>
            </a:r>
            <a:r>
              <a:rPr sz="950" spc="-5" dirty="0">
                <a:latin typeface="Arial"/>
                <a:cs typeface="Arial"/>
              </a:rPr>
              <a:t>time</a:t>
            </a:r>
            <a:r>
              <a:rPr sz="950" spc="-10" dirty="0">
                <a:latin typeface="Arial"/>
                <a:cs typeface="Arial"/>
              </a:rPr>
              <a:t> period)</a:t>
            </a:r>
            <a:endParaRPr sz="950">
              <a:latin typeface="Arial"/>
              <a:cs typeface="Arial"/>
            </a:endParaRPr>
          </a:p>
          <a:p>
            <a:pPr marL="872490" indent="-214629">
              <a:lnSpc>
                <a:spcPct val="100000"/>
              </a:lnSpc>
              <a:buFont typeface="Symbol"/>
              <a:buChar char=""/>
              <a:tabLst>
                <a:tab pos="872490" algn="l"/>
                <a:tab pos="873125" algn="l"/>
              </a:tabLst>
            </a:pPr>
            <a:r>
              <a:rPr sz="950" spc="-10" dirty="0">
                <a:latin typeface="Arial"/>
                <a:cs typeface="Arial"/>
              </a:rPr>
              <a:t>Capacity margin </a:t>
            </a:r>
            <a:r>
              <a:rPr sz="950" spc="-5" dirty="0">
                <a:latin typeface="Arial"/>
                <a:cs typeface="Arial"/>
              </a:rPr>
              <a:t>&lt; </a:t>
            </a:r>
            <a:r>
              <a:rPr sz="950" spc="-10" dirty="0">
                <a:latin typeface="Arial"/>
                <a:cs typeface="Arial"/>
              </a:rPr>
              <a:t>$150 million per</a:t>
            </a:r>
            <a:r>
              <a:rPr sz="950" spc="-15" dirty="0">
                <a:latin typeface="Arial"/>
                <a:cs typeface="Arial"/>
              </a:rPr>
              <a:t> </a:t>
            </a:r>
            <a:r>
              <a:rPr sz="950" spc="-10" dirty="0">
                <a:latin typeface="Arial"/>
                <a:cs typeface="Arial"/>
              </a:rPr>
              <a:t>year</a:t>
            </a:r>
            <a:endParaRPr sz="950">
              <a:latin typeface="Arial"/>
              <a:cs typeface="Arial"/>
            </a:endParaRPr>
          </a:p>
          <a:p>
            <a:pPr marL="872490" indent="-214629">
              <a:lnSpc>
                <a:spcPct val="100000"/>
              </a:lnSpc>
              <a:spcBef>
                <a:spcPts val="5"/>
              </a:spcBef>
              <a:buFont typeface="Symbol"/>
              <a:buChar char=""/>
              <a:tabLst>
                <a:tab pos="872490" algn="l"/>
                <a:tab pos="873125" algn="l"/>
              </a:tabLst>
            </a:pPr>
            <a:r>
              <a:rPr sz="950" spc="-10" dirty="0">
                <a:latin typeface="Arial"/>
                <a:cs typeface="Arial"/>
              </a:rPr>
              <a:t>Capacity Utilization </a:t>
            </a:r>
            <a:r>
              <a:rPr sz="950" spc="-5" dirty="0">
                <a:latin typeface="Arial"/>
                <a:cs typeface="Arial"/>
              </a:rPr>
              <a:t>&gt;</a:t>
            </a:r>
            <a:r>
              <a:rPr sz="950" spc="-30" dirty="0">
                <a:latin typeface="Arial"/>
                <a:cs typeface="Arial"/>
              </a:rPr>
              <a:t> </a:t>
            </a:r>
            <a:r>
              <a:rPr sz="950" spc="-10" dirty="0">
                <a:latin typeface="Arial"/>
                <a:cs typeface="Arial"/>
              </a:rPr>
              <a:t>85%</a:t>
            </a:r>
            <a:endParaRPr sz="950">
              <a:latin typeface="Arial"/>
              <a:cs typeface="Arial"/>
            </a:endParaRPr>
          </a:p>
          <a:p>
            <a:pPr marL="872490" indent="-214629">
              <a:lnSpc>
                <a:spcPct val="100000"/>
              </a:lnSpc>
              <a:spcBef>
                <a:spcPts val="5"/>
              </a:spcBef>
              <a:buClr>
                <a:srgbClr val="7F0000"/>
              </a:buClr>
              <a:buFont typeface="Symbol"/>
              <a:buChar char=""/>
              <a:tabLst>
                <a:tab pos="872490" algn="l"/>
                <a:tab pos="873125" algn="l"/>
              </a:tabLst>
            </a:pPr>
            <a:r>
              <a:rPr sz="950" spc="-10" dirty="0">
                <a:latin typeface="Arial"/>
                <a:cs typeface="Arial"/>
              </a:rPr>
              <a:t>Important</a:t>
            </a:r>
            <a:r>
              <a:rPr sz="950" spc="-55" dirty="0">
                <a:latin typeface="Arial"/>
                <a:cs typeface="Arial"/>
              </a:rPr>
              <a:t> </a:t>
            </a:r>
            <a:r>
              <a:rPr sz="950" spc="-10" dirty="0">
                <a:latin typeface="Arial"/>
                <a:cs typeface="Arial"/>
              </a:rPr>
              <a:t>news</a:t>
            </a:r>
            <a:endParaRPr sz="950">
              <a:latin typeface="Arial"/>
              <a:cs typeface="Arial"/>
            </a:endParaRPr>
          </a:p>
        </p:txBody>
      </p:sp>
      <p:sp>
        <p:nvSpPr>
          <p:cNvPr id="8" name="object 8"/>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10</a:t>
            </a:r>
            <a:endParaRPr sz="1000">
              <a:latin typeface="Calibri"/>
              <a:cs typeface="Calibri"/>
            </a:endParaRPr>
          </a:p>
        </p:txBody>
      </p:sp>
      <p:sp>
        <p:nvSpPr>
          <p:cNvPr id="4" name="object 4"/>
          <p:cNvSpPr txBox="1"/>
          <p:nvPr/>
        </p:nvSpPr>
        <p:spPr>
          <a:xfrm>
            <a:off x="1620774" y="7094219"/>
            <a:ext cx="497840" cy="137160"/>
          </a:xfrm>
          <a:prstGeom prst="rect">
            <a:avLst/>
          </a:prstGeom>
          <a:solidFill>
            <a:srgbClr val="FF0000"/>
          </a:solidFill>
        </p:spPr>
        <p:txBody>
          <a:bodyPr vert="horz" wrap="square" lIns="0" tIns="0" rIns="0" bIns="0" rtlCol="0">
            <a:spAutoFit/>
          </a:bodyPr>
          <a:lstStyle/>
          <a:p>
            <a:pPr>
              <a:lnSpc>
                <a:spcPts val="1060"/>
              </a:lnSpc>
            </a:pPr>
            <a:r>
              <a:rPr sz="950" spc="-10" dirty="0">
                <a:solidFill>
                  <a:srgbClr val="FFFFFF"/>
                </a:solidFill>
                <a:latin typeface="Arial"/>
                <a:cs typeface="Arial"/>
              </a:rPr>
              <a:t>Red</a:t>
            </a:r>
            <a:r>
              <a:rPr sz="950" spc="-80" dirty="0">
                <a:solidFill>
                  <a:srgbClr val="FFFFFF"/>
                </a:solidFill>
                <a:latin typeface="Arial"/>
                <a:cs typeface="Arial"/>
              </a:rPr>
              <a:t> </a:t>
            </a:r>
            <a:r>
              <a:rPr sz="950" spc="-10" dirty="0">
                <a:solidFill>
                  <a:srgbClr val="FFFFFF"/>
                </a:solidFill>
                <a:latin typeface="Arial"/>
                <a:cs typeface="Arial"/>
              </a:rPr>
              <a:t>Alert</a:t>
            </a:r>
            <a:endParaRPr sz="950">
              <a:latin typeface="Arial"/>
              <a:cs typeface="Arial"/>
            </a:endParaRPr>
          </a:p>
        </p:txBody>
      </p:sp>
      <p:sp>
        <p:nvSpPr>
          <p:cNvPr id="5" name="object 5"/>
          <p:cNvSpPr txBox="1"/>
          <p:nvPr/>
        </p:nvSpPr>
        <p:spPr>
          <a:xfrm>
            <a:off x="2139943" y="7084059"/>
            <a:ext cx="1393190"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(applies </a:t>
            </a:r>
            <a:r>
              <a:rPr sz="950" spc="-5" dirty="0">
                <a:latin typeface="Arial"/>
                <a:cs typeface="Arial"/>
              </a:rPr>
              <a:t>to </a:t>
            </a:r>
            <a:r>
              <a:rPr sz="950" spc="-10" dirty="0">
                <a:latin typeface="Arial"/>
                <a:cs typeface="Arial"/>
              </a:rPr>
              <a:t>next year</a:t>
            </a:r>
            <a:r>
              <a:rPr sz="950" spc="-40" dirty="0">
                <a:latin typeface="Arial"/>
                <a:cs typeface="Arial"/>
              </a:rPr>
              <a:t> </a:t>
            </a:r>
            <a:r>
              <a:rPr sz="950" spc="-10" dirty="0">
                <a:latin typeface="Arial"/>
                <a:cs typeface="Arial"/>
              </a:rPr>
              <a:t>only)</a:t>
            </a:r>
            <a:endParaRPr sz="950">
              <a:latin typeface="Arial"/>
              <a:cs typeface="Arial"/>
            </a:endParaRPr>
          </a:p>
        </p:txBody>
      </p:sp>
      <p:sp>
        <p:nvSpPr>
          <p:cNvPr id="6" name="object 6"/>
          <p:cNvSpPr txBox="1"/>
          <p:nvPr/>
        </p:nvSpPr>
        <p:spPr>
          <a:xfrm>
            <a:off x="1177544" y="7265415"/>
            <a:ext cx="5291455" cy="1106805"/>
          </a:xfrm>
          <a:prstGeom prst="rect">
            <a:avLst/>
          </a:prstGeom>
        </p:spPr>
        <p:txBody>
          <a:bodyPr vert="horz" wrap="square" lIns="0" tIns="0" rIns="0" bIns="0" rtlCol="0">
            <a:spAutoFit/>
          </a:bodyPr>
          <a:lstStyle/>
          <a:p>
            <a:pPr marL="872490" indent="-214629">
              <a:lnSpc>
                <a:spcPct val="100000"/>
              </a:lnSpc>
              <a:buFont typeface="Symbol"/>
              <a:buChar char=""/>
              <a:tabLst>
                <a:tab pos="872490" algn="l"/>
                <a:tab pos="873125" algn="l"/>
              </a:tabLst>
            </a:pPr>
            <a:r>
              <a:rPr sz="950" spc="-10" dirty="0">
                <a:latin typeface="Arial"/>
                <a:cs typeface="Arial"/>
              </a:rPr>
              <a:t>Prices change</a:t>
            </a:r>
            <a:r>
              <a:rPr sz="950" spc="-60" dirty="0">
                <a:latin typeface="Arial"/>
                <a:cs typeface="Arial"/>
              </a:rPr>
              <a:t> </a:t>
            </a:r>
            <a:r>
              <a:rPr sz="950" spc="-10" dirty="0">
                <a:latin typeface="Arial"/>
                <a:cs typeface="Arial"/>
              </a:rPr>
              <a:t>5%+</a:t>
            </a:r>
            <a:endParaRPr sz="950">
              <a:latin typeface="Arial"/>
              <a:cs typeface="Arial"/>
            </a:endParaRPr>
          </a:p>
          <a:p>
            <a:pPr marL="872490" indent="-214629">
              <a:lnSpc>
                <a:spcPct val="100000"/>
              </a:lnSpc>
              <a:spcBef>
                <a:spcPts val="5"/>
              </a:spcBef>
              <a:buFont typeface="Symbol"/>
              <a:buChar char=""/>
              <a:tabLst>
                <a:tab pos="872490" algn="l"/>
                <a:tab pos="873125" algn="l"/>
              </a:tabLst>
            </a:pPr>
            <a:r>
              <a:rPr sz="950" spc="-10" dirty="0">
                <a:latin typeface="Arial"/>
                <a:cs typeface="Arial"/>
              </a:rPr>
              <a:t>Capacity margin </a:t>
            </a:r>
            <a:r>
              <a:rPr sz="950" spc="-5" dirty="0">
                <a:latin typeface="Arial"/>
                <a:cs typeface="Arial"/>
              </a:rPr>
              <a:t>&lt; </a:t>
            </a:r>
            <a:r>
              <a:rPr sz="950" spc="-10" dirty="0">
                <a:latin typeface="Arial"/>
                <a:cs typeface="Arial"/>
              </a:rPr>
              <a:t>$100 million per</a:t>
            </a:r>
            <a:r>
              <a:rPr sz="950" spc="-15" dirty="0">
                <a:latin typeface="Arial"/>
                <a:cs typeface="Arial"/>
              </a:rPr>
              <a:t> </a:t>
            </a:r>
            <a:r>
              <a:rPr sz="950" spc="-10" dirty="0">
                <a:latin typeface="Arial"/>
                <a:cs typeface="Arial"/>
              </a:rPr>
              <a:t>year</a:t>
            </a:r>
            <a:endParaRPr sz="950">
              <a:latin typeface="Arial"/>
              <a:cs typeface="Arial"/>
            </a:endParaRPr>
          </a:p>
          <a:p>
            <a:pPr marL="872490" indent="-214629">
              <a:lnSpc>
                <a:spcPct val="100000"/>
              </a:lnSpc>
              <a:buFont typeface="Symbol"/>
              <a:buChar char=""/>
              <a:tabLst>
                <a:tab pos="872490" algn="l"/>
                <a:tab pos="873125" algn="l"/>
              </a:tabLst>
            </a:pPr>
            <a:r>
              <a:rPr sz="950" spc="-10" dirty="0">
                <a:latin typeface="Arial"/>
                <a:cs typeface="Arial"/>
              </a:rPr>
              <a:t>Capacity Utilization </a:t>
            </a:r>
            <a:r>
              <a:rPr sz="950" spc="-5" dirty="0">
                <a:latin typeface="Arial"/>
                <a:cs typeface="Arial"/>
              </a:rPr>
              <a:t>&gt;</a:t>
            </a:r>
            <a:r>
              <a:rPr sz="950" spc="-30" dirty="0">
                <a:latin typeface="Arial"/>
                <a:cs typeface="Arial"/>
              </a:rPr>
              <a:t> </a:t>
            </a:r>
            <a:r>
              <a:rPr sz="950" spc="-10" dirty="0">
                <a:latin typeface="Arial"/>
                <a:cs typeface="Arial"/>
              </a:rPr>
              <a:t>90%</a:t>
            </a:r>
            <a:endParaRPr sz="950">
              <a:latin typeface="Arial"/>
              <a:cs typeface="Arial"/>
            </a:endParaRPr>
          </a:p>
          <a:p>
            <a:pPr>
              <a:lnSpc>
                <a:spcPct val="100000"/>
              </a:lnSpc>
              <a:spcBef>
                <a:spcPts val="40"/>
              </a:spcBef>
            </a:pPr>
            <a:endParaRPr sz="1350">
              <a:latin typeface="Times New Roman"/>
              <a:cs typeface="Times New Roman"/>
            </a:endParaRPr>
          </a:p>
          <a:p>
            <a:pPr marL="12700">
              <a:lnSpc>
                <a:spcPct val="100000"/>
              </a:lnSpc>
              <a:spcBef>
                <a:spcPts val="5"/>
              </a:spcBef>
            </a:pPr>
            <a:r>
              <a:rPr sz="950" u="sng" spc="-10" dirty="0">
                <a:latin typeface="Arial"/>
                <a:cs typeface="Arial"/>
              </a:rPr>
              <a:t>Chart</a:t>
            </a:r>
            <a:r>
              <a:rPr sz="950" u="sng" spc="-65" dirty="0">
                <a:latin typeface="Arial"/>
                <a:cs typeface="Arial"/>
              </a:rPr>
              <a:t> </a:t>
            </a:r>
            <a:r>
              <a:rPr sz="950" u="sng" spc="-10" dirty="0">
                <a:latin typeface="Arial"/>
                <a:cs typeface="Arial"/>
              </a:rPr>
              <a:t>Symbols:</a:t>
            </a:r>
            <a:endParaRPr sz="950">
              <a:latin typeface="Arial"/>
              <a:cs typeface="Arial"/>
            </a:endParaRPr>
          </a:p>
          <a:p>
            <a:pPr marL="12700" marR="5080">
              <a:lnSpc>
                <a:spcPts val="1070"/>
              </a:lnSpc>
              <a:spcBef>
                <a:spcPts val="320"/>
              </a:spcBef>
            </a:pPr>
            <a:r>
              <a:rPr sz="950" spc="-5" dirty="0">
                <a:latin typeface="Arial"/>
                <a:cs typeface="Arial"/>
              </a:rPr>
              <a:t>≡ </a:t>
            </a:r>
            <a:r>
              <a:rPr sz="950" spc="-10" dirty="0">
                <a:latin typeface="Arial"/>
                <a:cs typeface="Arial"/>
              </a:rPr>
              <a:t>Stable, </a:t>
            </a:r>
            <a:r>
              <a:rPr sz="950" spc="-10" dirty="0">
                <a:solidFill>
                  <a:srgbClr val="FF0000"/>
                </a:solidFill>
                <a:latin typeface="Arial"/>
                <a:cs typeface="Arial"/>
              </a:rPr>
              <a:t>▲= </a:t>
            </a:r>
            <a:r>
              <a:rPr sz="950" spc="-10" dirty="0">
                <a:latin typeface="Arial"/>
                <a:cs typeface="Arial"/>
              </a:rPr>
              <a:t>Increasing, </a:t>
            </a:r>
            <a:r>
              <a:rPr sz="950" spc="-10" dirty="0">
                <a:solidFill>
                  <a:srgbClr val="007F00"/>
                </a:solidFill>
                <a:latin typeface="Arial"/>
                <a:cs typeface="Arial"/>
              </a:rPr>
              <a:t>▼ </a:t>
            </a:r>
            <a:r>
              <a:rPr sz="950" spc="-5" dirty="0">
                <a:solidFill>
                  <a:srgbClr val="007F00"/>
                </a:solidFill>
                <a:latin typeface="Arial"/>
                <a:cs typeface="Arial"/>
              </a:rPr>
              <a:t>= </a:t>
            </a:r>
            <a:r>
              <a:rPr sz="950" spc="-10" dirty="0">
                <a:latin typeface="Arial"/>
                <a:cs typeface="Arial"/>
              </a:rPr>
              <a:t>Decreasing, </a:t>
            </a:r>
            <a:r>
              <a:rPr sz="950" spc="-10" dirty="0">
                <a:solidFill>
                  <a:srgbClr val="329965"/>
                </a:solidFill>
                <a:latin typeface="Arial"/>
                <a:cs typeface="Arial"/>
              </a:rPr>
              <a:t>LO </a:t>
            </a:r>
            <a:r>
              <a:rPr sz="950" spc="-5" dirty="0">
                <a:solidFill>
                  <a:srgbClr val="329965"/>
                </a:solidFill>
                <a:latin typeface="Arial"/>
                <a:cs typeface="Arial"/>
              </a:rPr>
              <a:t>= </a:t>
            </a:r>
            <a:r>
              <a:rPr sz="950" spc="-10" dirty="0">
                <a:latin typeface="Arial"/>
                <a:cs typeface="Arial"/>
              </a:rPr>
              <a:t>Low supplier concentration, </a:t>
            </a:r>
            <a:r>
              <a:rPr sz="950" spc="-10" dirty="0">
                <a:solidFill>
                  <a:srgbClr val="7F7F7F"/>
                </a:solidFill>
                <a:latin typeface="Arial"/>
                <a:cs typeface="Arial"/>
              </a:rPr>
              <a:t>► </a:t>
            </a:r>
            <a:r>
              <a:rPr sz="950" spc="-5" dirty="0">
                <a:solidFill>
                  <a:srgbClr val="7F7F7F"/>
                </a:solidFill>
                <a:latin typeface="Arial"/>
                <a:cs typeface="Arial"/>
              </a:rPr>
              <a:t>= </a:t>
            </a:r>
            <a:r>
              <a:rPr sz="950" spc="-10" dirty="0">
                <a:latin typeface="Arial"/>
                <a:cs typeface="Arial"/>
              </a:rPr>
              <a:t>Moderate supplier  concentration, </a:t>
            </a:r>
            <a:r>
              <a:rPr sz="950" spc="-10" dirty="0">
                <a:solidFill>
                  <a:srgbClr val="329965"/>
                </a:solidFill>
                <a:latin typeface="Arial"/>
                <a:cs typeface="Arial"/>
              </a:rPr>
              <a:t>HI= </a:t>
            </a:r>
            <a:r>
              <a:rPr sz="950" spc="-10" dirty="0">
                <a:latin typeface="Arial"/>
                <a:cs typeface="Arial"/>
              </a:rPr>
              <a:t>High supplier</a:t>
            </a:r>
            <a:r>
              <a:rPr sz="950" spc="45" dirty="0">
                <a:latin typeface="Arial"/>
                <a:cs typeface="Arial"/>
              </a:rPr>
              <a:t> </a:t>
            </a:r>
            <a:r>
              <a:rPr sz="950" spc="-10" dirty="0">
                <a:latin typeface="Arial"/>
                <a:cs typeface="Arial"/>
              </a:rPr>
              <a:t>concentration</a:t>
            </a:r>
            <a:endParaRPr sz="950">
              <a:latin typeface="Arial"/>
              <a:cs typeface="Arial"/>
            </a:endParaRPr>
          </a:p>
        </p:txBody>
      </p:sp>
      <p:sp>
        <p:nvSpPr>
          <p:cNvPr id="7" name="object 7"/>
          <p:cNvSpPr txBox="1"/>
          <p:nvPr/>
        </p:nvSpPr>
        <p:spPr>
          <a:xfrm>
            <a:off x="1188211" y="8762741"/>
            <a:ext cx="1525270" cy="158750"/>
          </a:xfrm>
          <a:prstGeom prst="rect">
            <a:avLst/>
          </a:prstGeom>
        </p:spPr>
        <p:txBody>
          <a:bodyPr vert="horz" wrap="square" lIns="0" tIns="0" rIns="0" bIns="0" rtlCol="0">
            <a:spAutoFit/>
          </a:bodyPr>
          <a:lstStyle/>
          <a:p>
            <a:pPr marL="12700">
              <a:lnSpc>
                <a:spcPct val="100000"/>
              </a:lnSpc>
              <a:tabLst>
                <a:tab pos="269875" algn="l"/>
              </a:tabLst>
            </a:pPr>
            <a:r>
              <a:rPr sz="950" b="1" spc="-5" dirty="0">
                <a:latin typeface="Arial"/>
                <a:cs typeface="Arial"/>
              </a:rPr>
              <a:t>5	</a:t>
            </a:r>
            <a:r>
              <a:rPr sz="950" b="1" spc="-10" dirty="0">
                <a:latin typeface="Arial"/>
                <a:cs typeface="Arial"/>
              </a:rPr>
              <a:t>Methodological</a:t>
            </a:r>
            <a:r>
              <a:rPr sz="950" b="1" spc="-65" dirty="0">
                <a:latin typeface="Arial"/>
                <a:cs typeface="Arial"/>
              </a:rPr>
              <a:t> </a:t>
            </a:r>
            <a:r>
              <a:rPr sz="950" b="1" spc="-10" dirty="0">
                <a:latin typeface="Arial"/>
                <a:cs typeface="Arial"/>
              </a:rPr>
              <a:t>Notes</a:t>
            </a:r>
            <a:endParaRPr sz="950">
              <a:latin typeface="Arial"/>
              <a:cs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100</a:t>
            </a:fld>
            <a:endParaRPr sz="1000">
              <a:latin typeface="Calibri"/>
              <a:cs typeface="Calibri"/>
            </a:endParaRPr>
          </a:p>
        </p:txBody>
      </p:sp>
      <p:sp>
        <p:nvSpPr>
          <p:cNvPr id="2" name="object 2"/>
          <p:cNvSpPr txBox="1"/>
          <p:nvPr/>
        </p:nvSpPr>
        <p:spPr>
          <a:xfrm>
            <a:off x="1177544" y="789185"/>
            <a:ext cx="5085080" cy="3055620"/>
          </a:xfrm>
          <a:prstGeom prst="rect">
            <a:avLst/>
          </a:prstGeom>
        </p:spPr>
        <p:txBody>
          <a:bodyPr vert="horz" wrap="square" lIns="0" tIns="0" rIns="0" bIns="0" rtlCol="0">
            <a:spAutoFit/>
          </a:bodyPr>
          <a:lstStyle/>
          <a:p>
            <a:pPr marL="12700" marR="5080">
              <a:lnSpc>
                <a:spcPct val="142100"/>
              </a:lnSpc>
            </a:pPr>
            <a:r>
              <a:rPr sz="950" b="1" spc="-10" dirty="0">
                <a:latin typeface="Arial"/>
                <a:cs typeface="Arial"/>
              </a:rPr>
              <a:t>Expansions in Thailand, Denmark, and Malaysia by CB&amp;I, Fabricom, and </a:t>
            </a:r>
            <a:r>
              <a:rPr sz="950" b="1" spc="-15" dirty="0">
                <a:latin typeface="Arial"/>
                <a:cs typeface="Arial"/>
              </a:rPr>
              <a:t>KNM </a:t>
            </a:r>
            <a:r>
              <a:rPr sz="950" b="1" spc="-5" dirty="0">
                <a:latin typeface="Arial"/>
                <a:cs typeface="Arial"/>
              </a:rPr>
              <a:t>will </a:t>
            </a:r>
            <a:r>
              <a:rPr sz="950" b="1" spc="-15" dirty="0">
                <a:latin typeface="Arial"/>
                <a:cs typeface="Arial"/>
              </a:rPr>
              <a:t>reduce  </a:t>
            </a:r>
            <a:r>
              <a:rPr sz="950" b="1" spc="-10" dirty="0">
                <a:latin typeface="Arial"/>
                <a:cs typeface="Arial"/>
              </a:rPr>
              <a:t>capacity </a:t>
            </a:r>
            <a:r>
              <a:rPr sz="950" b="1" spc="-5" dirty="0">
                <a:latin typeface="Arial"/>
                <a:cs typeface="Arial"/>
              </a:rPr>
              <a:t>utilization </a:t>
            </a:r>
            <a:r>
              <a:rPr sz="950" b="1" spc="-10" dirty="0">
                <a:latin typeface="Arial"/>
                <a:cs typeface="Arial"/>
              </a:rPr>
              <a:t>from </a:t>
            </a:r>
            <a:r>
              <a:rPr sz="950" b="1" dirty="0">
                <a:latin typeface="Arial"/>
                <a:cs typeface="Arial"/>
              </a:rPr>
              <a:t>77% </a:t>
            </a:r>
            <a:r>
              <a:rPr sz="950" b="1" spc="-5" dirty="0">
                <a:latin typeface="Arial"/>
                <a:cs typeface="Arial"/>
              </a:rPr>
              <a:t>in Q1 </a:t>
            </a:r>
            <a:r>
              <a:rPr sz="950" b="1" spc="-10" dirty="0">
                <a:latin typeface="Arial"/>
                <a:cs typeface="Arial"/>
              </a:rPr>
              <a:t>to </a:t>
            </a:r>
            <a:r>
              <a:rPr sz="950" b="1" dirty="0">
                <a:latin typeface="Arial"/>
                <a:cs typeface="Arial"/>
              </a:rPr>
              <a:t>75% </a:t>
            </a:r>
            <a:r>
              <a:rPr sz="950" b="1" spc="-5" dirty="0">
                <a:latin typeface="Arial"/>
                <a:cs typeface="Arial"/>
              </a:rPr>
              <a:t>in</a:t>
            </a:r>
            <a:r>
              <a:rPr sz="950" b="1" spc="-55" dirty="0">
                <a:latin typeface="Arial"/>
                <a:cs typeface="Arial"/>
              </a:rPr>
              <a:t> </a:t>
            </a:r>
            <a:r>
              <a:rPr sz="950" b="1" spc="-10" dirty="0">
                <a:latin typeface="Arial"/>
                <a:cs typeface="Arial"/>
              </a:rPr>
              <a:t>2014.</a:t>
            </a:r>
            <a:endParaRPr sz="950">
              <a:latin typeface="Arial"/>
              <a:cs typeface="Arial"/>
            </a:endParaRPr>
          </a:p>
          <a:p>
            <a:pPr>
              <a:lnSpc>
                <a:spcPct val="100000"/>
              </a:lnSpc>
            </a:pPr>
            <a:endParaRPr sz="1000">
              <a:latin typeface="Times New Roman"/>
              <a:cs typeface="Times New Roman"/>
            </a:endParaRPr>
          </a:p>
          <a:p>
            <a:pPr>
              <a:lnSpc>
                <a:spcPct val="100000"/>
              </a:lnSpc>
              <a:spcBef>
                <a:spcPts val="10"/>
              </a:spcBef>
            </a:pPr>
            <a:endParaRPr sz="850">
              <a:latin typeface="Times New Roman"/>
              <a:cs typeface="Times New Roman"/>
            </a:endParaRPr>
          </a:p>
          <a:p>
            <a:pPr marL="120014">
              <a:lnSpc>
                <a:spcPct val="100000"/>
              </a:lnSpc>
              <a:spcBef>
                <a:spcPts val="5"/>
              </a:spcBef>
            </a:pPr>
            <a:r>
              <a:rPr sz="950" spc="-10" dirty="0">
                <a:latin typeface="Arial"/>
                <a:cs typeface="Arial"/>
              </a:rPr>
              <a:t>The major global LPG Sphere manufacturers</a:t>
            </a:r>
            <a:r>
              <a:rPr sz="950" spc="30" dirty="0">
                <a:latin typeface="Arial"/>
                <a:cs typeface="Arial"/>
              </a:rPr>
              <a:t> </a:t>
            </a:r>
            <a:r>
              <a:rPr sz="950" spc="-10" dirty="0">
                <a:latin typeface="Arial"/>
                <a:cs typeface="Arial"/>
              </a:rPr>
              <a:t>include:</a:t>
            </a:r>
            <a:endParaRPr sz="950">
              <a:latin typeface="Arial"/>
              <a:cs typeface="Arial"/>
            </a:endParaRPr>
          </a:p>
          <a:p>
            <a:pPr>
              <a:lnSpc>
                <a:spcPct val="100000"/>
              </a:lnSpc>
              <a:spcBef>
                <a:spcPts val="10"/>
              </a:spcBef>
            </a:pPr>
            <a:endParaRPr sz="950">
              <a:latin typeface="Times New Roman"/>
              <a:cs typeface="Times New Roman"/>
            </a:endParaRPr>
          </a:p>
          <a:p>
            <a:pPr marL="550545" indent="-215900">
              <a:lnSpc>
                <a:spcPct val="100000"/>
              </a:lnSpc>
              <a:buFont typeface="Symbol"/>
              <a:buChar char=""/>
              <a:tabLst>
                <a:tab pos="550545" algn="l"/>
                <a:tab pos="551180" algn="l"/>
              </a:tabLst>
            </a:pPr>
            <a:r>
              <a:rPr sz="950" spc="-10" dirty="0">
                <a:latin typeface="Arial"/>
                <a:cs typeface="Arial"/>
              </a:rPr>
              <a:t>Chicago Bridge and</a:t>
            </a:r>
            <a:r>
              <a:rPr sz="950" spc="-50" dirty="0">
                <a:latin typeface="Arial"/>
                <a:cs typeface="Arial"/>
              </a:rPr>
              <a:t> </a:t>
            </a:r>
            <a:r>
              <a:rPr sz="950" spc="-10" dirty="0">
                <a:latin typeface="Arial"/>
                <a:cs typeface="Arial"/>
              </a:rPr>
              <a:t>Iron</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Duro</a:t>
            </a:r>
            <a:r>
              <a:rPr sz="950" spc="-70" dirty="0">
                <a:latin typeface="Arial"/>
                <a:cs typeface="Arial"/>
              </a:rPr>
              <a:t> </a:t>
            </a:r>
            <a:r>
              <a:rPr sz="950" spc="-10" dirty="0">
                <a:latin typeface="Arial"/>
                <a:cs typeface="Arial"/>
              </a:rPr>
              <a:t>Felguera</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Fabricom</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KNM</a:t>
            </a:r>
            <a:r>
              <a:rPr sz="950" spc="-105" dirty="0">
                <a:latin typeface="Arial"/>
                <a:cs typeface="Arial"/>
              </a:rPr>
              <a:t> </a:t>
            </a:r>
            <a:r>
              <a:rPr sz="950" spc="-10" dirty="0">
                <a:latin typeface="Arial"/>
                <a:cs typeface="Arial"/>
              </a:rPr>
              <a:t>Group</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G&amp;G</a:t>
            </a:r>
            <a:r>
              <a:rPr sz="950" spc="-75" dirty="0">
                <a:latin typeface="Arial"/>
                <a:cs typeface="Arial"/>
              </a:rPr>
              <a:t> </a:t>
            </a:r>
            <a:r>
              <a:rPr sz="950" spc="-10" dirty="0">
                <a:latin typeface="Arial"/>
                <a:cs typeface="Arial"/>
              </a:rPr>
              <a:t>International</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Bharat Tanks and</a:t>
            </a:r>
            <a:r>
              <a:rPr sz="950" spc="-40" dirty="0">
                <a:latin typeface="Arial"/>
                <a:cs typeface="Arial"/>
              </a:rPr>
              <a:t> </a:t>
            </a:r>
            <a:r>
              <a:rPr sz="950" spc="-10" dirty="0">
                <a:latin typeface="Arial"/>
                <a:cs typeface="Arial"/>
              </a:rPr>
              <a:t>Vessels</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China </a:t>
            </a:r>
            <a:r>
              <a:rPr sz="950" spc="-5" dirty="0">
                <a:latin typeface="Arial"/>
                <a:cs typeface="Arial"/>
              </a:rPr>
              <a:t>First </a:t>
            </a:r>
            <a:r>
              <a:rPr sz="950" spc="-10" dirty="0">
                <a:latin typeface="Arial"/>
                <a:cs typeface="Arial"/>
              </a:rPr>
              <a:t>Metallurgical Construction Corporation</a:t>
            </a:r>
            <a:r>
              <a:rPr sz="950" spc="110" dirty="0">
                <a:latin typeface="Arial"/>
                <a:cs typeface="Arial"/>
              </a:rPr>
              <a:t> </a:t>
            </a:r>
            <a:r>
              <a:rPr sz="950" spc="-10" dirty="0">
                <a:latin typeface="Arial"/>
                <a:cs typeface="Arial"/>
              </a:rPr>
              <a:t>(CFMCC)</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Taishan</a:t>
            </a:r>
            <a:r>
              <a:rPr sz="950" spc="-80" dirty="0">
                <a:latin typeface="Arial"/>
                <a:cs typeface="Arial"/>
              </a:rPr>
              <a:t> </a:t>
            </a:r>
            <a:r>
              <a:rPr sz="950" spc="-10" dirty="0">
                <a:latin typeface="Arial"/>
                <a:cs typeface="Arial"/>
              </a:rPr>
              <a:t>Group</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Emaco</a:t>
            </a:r>
            <a:r>
              <a:rPr sz="950" spc="-95" dirty="0">
                <a:latin typeface="Arial"/>
                <a:cs typeface="Arial"/>
              </a:rPr>
              <a:t> </a:t>
            </a:r>
            <a:r>
              <a:rPr sz="950" spc="-10" dirty="0">
                <a:latin typeface="Arial"/>
                <a:cs typeface="Arial"/>
              </a:rPr>
              <a:t>Group</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Mercon</a:t>
            </a:r>
            <a:endParaRPr sz="950">
              <a:latin typeface="Arial"/>
              <a:cs typeface="Arial"/>
            </a:endParaRPr>
          </a:p>
        </p:txBody>
      </p:sp>
      <p:sp>
        <p:nvSpPr>
          <p:cNvPr id="3" name="object 3"/>
          <p:cNvSpPr txBox="1"/>
          <p:nvPr/>
        </p:nvSpPr>
        <p:spPr>
          <a:xfrm>
            <a:off x="1284971" y="4179795"/>
            <a:ext cx="5259705" cy="2280920"/>
          </a:xfrm>
          <a:prstGeom prst="rect">
            <a:avLst/>
          </a:prstGeom>
        </p:spPr>
        <p:txBody>
          <a:bodyPr vert="horz" wrap="square" lIns="0" tIns="0" rIns="0" bIns="0" rtlCol="0">
            <a:spAutoFit/>
          </a:bodyPr>
          <a:lstStyle/>
          <a:p>
            <a:pPr marL="12700" marR="11430">
              <a:lnSpc>
                <a:spcPct val="142100"/>
              </a:lnSpc>
            </a:pPr>
            <a:r>
              <a:rPr sz="950" spc="-10" dirty="0">
                <a:latin typeface="Arial"/>
                <a:cs typeface="Arial"/>
              </a:rPr>
              <a:t>Capacity </a:t>
            </a:r>
            <a:r>
              <a:rPr sz="950" spc="-5" dirty="0">
                <a:latin typeface="Arial"/>
                <a:cs typeface="Arial"/>
              </a:rPr>
              <a:t>for </a:t>
            </a:r>
            <a:r>
              <a:rPr sz="950" spc="-10" dirty="0">
                <a:latin typeface="Arial"/>
                <a:cs typeface="Arial"/>
              </a:rPr>
              <a:t>Spherical LPG Tanks is approximately $192m worth of equipment per quarter. </a:t>
            </a:r>
            <a:r>
              <a:rPr sz="950" spc="-15" dirty="0">
                <a:latin typeface="Arial"/>
                <a:cs typeface="Arial"/>
              </a:rPr>
              <a:t>At  </a:t>
            </a:r>
            <a:r>
              <a:rPr sz="950" spc="-10" dirty="0">
                <a:latin typeface="Arial"/>
                <a:cs typeface="Arial"/>
              </a:rPr>
              <a:t>average capacity utilization rates of 77%, quarterly Capacity Margin is $45m. This equates</a:t>
            </a:r>
            <a:r>
              <a:rPr sz="950" spc="200" dirty="0">
                <a:latin typeface="Arial"/>
                <a:cs typeface="Arial"/>
              </a:rPr>
              <a:t> </a:t>
            </a:r>
            <a:r>
              <a:rPr sz="950" spc="-10" dirty="0">
                <a:latin typeface="Arial"/>
                <a:cs typeface="Arial"/>
              </a:rPr>
              <a:t>to</a:t>
            </a:r>
            <a:endParaRPr sz="950">
              <a:latin typeface="Arial"/>
              <a:cs typeface="Arial"/>
            </a:endParaRPr>
          </a:p>
          <a:p>
            <a:pPr marL="12700" marR="5080">
              <a:lnSpc>
                <a:spcPct val="142300"/>
              </a:lnSpc>
            </a:pPr>
            <a:r>
              <a:rPr sz="950" spc="-10" dirty="0">
                <a:latin typeface="Arial"/>
                <a:cs typeface="Arial"/>
              </a:rPr>
              <a:t>approximately 30 units at 40’ diameter, or 10-12 units at 60’ diameter. Given that the average order  </a:t>
            </a:r>
            <a:r>
              <a:rPr sz="950" spc="-5" dirty="0">
                <a:latin typeface="Arial"/>
                <a:cs typeface="Arial"/>
              </a:rPr>
              <a:t>size </a:t>
            </a:r>
            <a:r>
              <a:rPr sz="950" spc="-10" dirty="0">
                <a:latin typeface="Arial"/>
                <a:cs typeface="Arial"/>
              </a:rPr>
              <a:t>is approximately four units, with only </a:t>
            </a:r>
            <a:r>
              <a:rPr sz="950" spc="-5" dirty="0">
                <a:latin typeface="Arial"/>
                <a:cs typeface="Arial"/>
              </a:rPr>
              <a:t>a </a:t>
            </a:r>
            <a:r>
              <a:rPr sz="950" spc="-10" dirty="0">
                <a:latin typeface="Arial"/>
                <a:cs typeface="Arial"/>
              </a:rPr>
              <a:t>few new orders per quarter, there is little risk that </a:t>
            </a:r>
            <a:r>
              <a:rPr sz="950" spc="-5" dirty="0">
                <a:latin typeface="Arial"/>
                <a:cs typeface="Arial"/>
              </a:rPr>
              <a:t>a  </a:t>
            </a:r>
            <a:r>
              <a:rPr sz="950" spc="-10" dirty="0">
                <a:latin typeface="Arial"/>
                <a:cs typeface="Arial"/>
              </a:rPr>
              <a:t>surge in orders will increase lead times drastically or give manufacturers </a:t>
            </a:r>
            <a:r>
              <a:rPr sz="950" spc="-5" dirty="0">
                <a:latin typeface="Arial"/>
                <a:cs typeface="Arial"/>
              </a:rPr>
              <a:t>a </a:t>
            </a:r>
            <a:r>
              <a:rPr sz="950" spc="-10" dirty="0">
                <a:latin typeface="Arial"/>
                <a:cs typeface="Arial"/>
              </a:rPr>
              <a:t>considerably stronger  bargaining position. Capacity utilization can </a:t>
            </a:r>
            <a:r>
              <a:rPr sz="950" spc="-5" dirty="0">
                <a:latin typeface="Arial"/>
                <a:cs typeface="Arial"/>
              </a:rPr>
              <a:t>be </a:t>
            </a:r>
            <a:r>
              <a:rPr sz="950" spc="-10" dirty="0">
                <a:latin typeface="Arial"/>
                <a:cs typeface="Arial"/>
              </a:rPr>
              <a:t>higher for spheres than for large reactors without  causing lead time increases because the plates used to construct them can </a:t>
            </a:r>
            <a:r>
              <a:rPr sz="950" spc="-5" dirty="0">
                <a:latin typeface="Arial"/>
                <a:cs typeface="Arial"/>
              </a:rPr>
              <a:t>be </a:t>
            </a:r>
            <a:r>
              <a:rPr sz="950" spc="-10" dirty="0">
                <a:latin typeface="Arial"/>
                <a:cs typeface="Arial"/>
              </a:rPr>
              <a:t>made in batches,  then fabricated at </a:t>
            </a:r>
            <a:r>
              <a:rPr sz="950" spc="-5" dirty="0">
                <a:latin typeface="Arial"/>
                <a:cs typeface="Arial"/>
              </a:rPr>
              <a:t>a </a:t>
            </a:r>
            <a:r>
              <a:rPr sz="950" spc="-10" dirty="0">
                <a:latin typeface="Arial"/>
                <a:cs typeface="Arial"/>
              </a:rPr>
              <a:t>later date. As </a:t>
            </a:r>
            <a:r>
              <a:rPr sz="950" spc="-5" dirty="0">
                <a:latin typeface="Arial"/>
                <a:cs typeface="Arial"/>
              </a:rPr>
              <a:t>a </a:t>
            </a:r>
            <a:r>
              <a:rPr sz="950" spc="-10" dirty="0">
                <a:latin typeface="Arial"/>
                <a:cs typeface="Arial"/>
              </a:rPr>
              <a:t>result, </a:t>
            </a:r>
            <a:r>
              <a:rPr sz="950" spc="-5" dirty="0">
                <a:latin typeface="Arial"/>
                <a:cs typeface="Arial"/>
              </a:rPr>
              <a:t>the </a:t>
            </a:r>
            <a:r>
              <a:rPr sz="950" spc="-10" dirty="0">
                <a:latin typeface="Arial"/>
                <a:cs typeface="Arial"/>
              </a:rPr>
              <a:t>bending machines (rollers) do not have to be used  continuously on the same project, allowing manufacturers </a:t>
            </a:r>
            <a:r>
              <a:rPr sz="950" spc="-5" dirty="0">
                <a:latin typeface="Arial"/>
                <a:cs typeface="Arial"/>
              </a:rPr>
              <a:t>to </a:t>
            </a:r>
            <a:r>
              <a:rPr sz="950" spc="-10" dirty="0">
                <a:latin typeface="Arial"/>
                <a:cs typeface="Arial"/>
              </a:rPr>
              <a:t>level </a:t>
            </a:r>
            <a:r>
              <a:rPr sz="950" spc="-5" dirty="0">
                <a:latin typeface="Arial"/>
                <a:cs typeface="Arial"/>
              </a:rPr>
              <a:t>capacity </a:t>
            </a:r>
            <a:r>
              <a:rPr sz="950" spc="-10" dirty="0">
                <a:latin typeface="Arial"/>
                <a:cs typeface="Arial"/>
              </a:rPr>
              <a:t>utilization between  </a:t>
            </a:r>
            <a:r>
              <a:rPr sz="950" spc="-5" dirty="0">
                <a:latin typeface="Arial"/>
                <a:cs typeface="Arial"/>
              </a:rPr>
              <a:t>projects </a:t>
            </a:r>
            <a:r>
              <a:rPr sz="950" spc="-10" dirty="0">
                <a:latin typeface="Arial"/>
                <a:cs typeface="Arial"/>
              </a:rPr>
              <a:t>more effectively than they can when one work piece must occupy </a:t>
            </a:r>
            <a:r>
              <a:rPr sz="950" spc="-5" dirty="0">
                <a:latin typeface="Arial"/>
                <a:cs typeface="Arial"/>
              </a:rPr>
              <a:t>a </a:t>
            </a:r>
            <a:r>
              <a:rPr sz="950" spc="-10" dirty="0">
                <a:latin typeface="Arial"/>
                <a:cs typeface="Arial"/>
              </a:rPr>
              <a:t>machine </a:t>
            </a:r>
            <a:r>
              <a:rPr sz="950" spc="-5" dirty="0">
                <a:latin typeface="Arial"/>
                <a:cs typeface="Arial"/>
              </a:rPr>
              <a:t>for </a:t>
            </a:r>
            <a:r>
              <a:rPr sz="950" spc="-10" dirty="0">
                <a:latin typeface="Arial"/>
                <a:cs typeface="Arial"/>
              </a:rPr>
              <a:t>as long as  weeks </a:t>
            </a:r>
            <a:r>
              <a:rPr sz="950" spc="-5" dirty="0">
                <a:latin typeface="Arial"/>
                <a:cs typeface="Arial"/>
              </a:rPr>
              <a:t>at a</a:t>
            </a:r>
            <a:r>
              <a:rPr sz="950" spc="-60" dirty="0">
                <a:latin typeface="Arial"/>
                <a:cs typeface="Arial"/>
              </a:rPr>
              <a:t> </a:t>
            </a:r>
            <a:r>
              <a:rPr sz="950" spc="-10" dirty="0">
                <a:latin typeface="Arial"/>
                <a:cs typeface="Arial"/>
              </a:rPr>
              <a:t>time.</a:t>
            </a:r>
            <a:endParaRPr sz="950">
              <a:latin typeface="Arial"/>
              <a:cs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446273" y="850138"/>
            <a:ext cx="288226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47: </a:t>
            </a:r>
            <a:r>
              <a:rPr sz="950" b="1" spc="-5" dirty="0">
                <a:latin typeface="Arial"/>
                <a:cs typeface="Arial"/>
              </a:rPr>
              <a:t>Capacity </a:t>
            </a:r>
            <a:r>
              <a:rPr sz="950" b="1" spc="-10" dirty="0">
                <a:latin typeface="Arial"/>
                <a:cs typeface="Arial"/>
              </a:rPr>
              <a:t>Margin </a:t>
            </a:r>
            <a:r>
              <a:rPr sz="950" b="1" spc="-5" dirty="0">
                <a:latin typeface="Arial"/>
                <a:cs typeface="Arial"/>
              </a:rPr>
              <a:t>– </a:t>
            </a:r>
            <a:r>
              <a:rPr sz="950" b="1" spc="-10" dirty="0">
                <a:latin typeface="Arial"/>
                <a:cs typeface="Arial"/>
              </a:rPr>
              <a:t>Spherical LPG</a:t>
            </a:r>
            <a:r>
              <a:rPr sz="950" b="1" spc="30" dirty="0">
                <a:latin typeface="Arial"/>
                <a:cs typeface="Arial"/>
              </a:rPr>
              <a:t> </a:t>
            </a:r>
            <a:r>
              <a:rPr sz="950" b="1" spc="-10" dirty="0">
                <a:latin typeface="Arial"/>
                <a:cs typeface="Arial"/>
              </a:rPr>
              <a:t>Tanks</a:t>
            </a:r>
            <a:endParaRPr sz="950">
              <a:latin typeface="Arial"/>
              <a:cs typeface="Arial"/>
            </a:endParaRPr>
          </a:p>
        </p:txBody>
      </p:sp>
      <p:sp>
        <p:nvSpPr>
          <p:cNvPr id="3" name="object 3"/>
          <p:cNvSpPr txBox="1"/>
          <p:nvPr/>
        </p:nvSpPr>
        <p:spPr>
          <a:xfrm>
            <a:off x="1284985" y="3659945"/>
            <a:ext cx="5279390" cy="2012314"/>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Chicago Bridge and Iron is expanding in Thailand and the US. </a:t>
            </a:r>
            <a:r>
              <a:rPr sz="950" spc="-5" dirty="0">
                <a:latin typeface="Arial"/>
                <a:cs typeface="Arial"/>
              </a:rPr>
              <a:t>It </a:t>
            </a:r>
            <a:r>
              <a:rPr sz="950" spc="-10" dirty="0">
                <a:latin typeface="Arial"/>
                <a:cs typeface="Arial"/>
              </a:rPr>
              <a:t>will commission new machinery at  </a:t>
            </a:r>
            <a:r>
              <a:rPr sz="950" spc="-5" dirty="0">
                <a:latin typeface="Arial"/>
                <a:cs typeface="Arial"/>
              </a:rPr>
              <a:t>a </a:t>
            </a:r>
            <a:r>
              <a:rPr sz="950" spc="-10" dirty="0">
                <a:latin typeface="Arial"/>
                <a:cs typeface="Arial"/>
              </a:rPr>
              <a:t>plant in Newcastle, Delaware (US) in late 2013, and </a:t>
            </a:r>
            <a:r>
              <a:rPr sz="950" spc="-5" dirty="0">
                <a:latin typeface="Arial"/>
                <a:cs typeface="Arial"/>
              </a:rPr>
              <a:t>the </a:t>
            </a:r>
            <a:r>
              <a:rPr sz="950" spc="-10" dirty="0">
                <a:latin typeface="Arial"/>
                <a:cs typeface="Arial"/>
              </a:rPr>
              <a:t>expanded yard in Thailand in 2014 Q1.  CB&amp;I’s plate bending capacity is 90% utilized in the US, driving the decision to add new</a:t>
            </a:r>
            <a:r>
              <a:rPr sz="950" spc="210" dirty="0">
                <a:latin typeface="Arial"/>
                <a:cs typeface="Arial"/>
              </a:rPr>
              <a:t> </a:t>
            </a:r>
            <a:r>
              <a:rPr sz="950" spc="-10" dirty="0">
                <a:latin typeface="Arial"/>
                <a:cs typeface="Arial"/>
              </a:rPr>
              <a:t>bending</a:t>
            </a:r>
            <a:endParaRPr sz="950">
              <a:latin typeface="Arial"/>
              <a:cs typeface="Arial"/>
            </a:endParaRPr>
          </a:p>
          <a:p>
            <a:pPr marL="12700" marR="5080">
              <a:lnSpc>
                <a:spcPct val="142400"/>
              </a:lnSpc>
            </a:pPr>
            <a:r>
              <a:rPr sz="950" spc="-10" dirty="0">
                <a:latin typeface="Arial"/>
                <a:cs typeface="Arial"/>
              </a:rPr>
              <a:t>machines </a:t>
            </a:r>
            <a:r>
              <a:rPr sz="950" spc="-5" dirty="0">
                <a:latin typeface="Arial"/>
                <a:cs typeface="Arial"/>
              </a:rPr>
              <a:t>to </a:t>
            </a:r>
            <a:r>
              <a:rPr sz="950" spc="-10" dirty="0">
                <a:latin typeface="Arial"/>
                <a:cs typeface="Arial"/>
              </a:rPr>
              <a:t>fill orders </a:t>
            </a:r>
            <a:r>
              <a:rPr sz="950" spc="-15" dirty="0">
                <a:latin typeface="Arial"/>
                <a:cs typeface="Arial"/>
              </a:rPr>
              <a:t>stemming </a:t>
            </a:r>
            <a:r>
              <a:rPr sz="950" spc="-10" dirty="0">
                <a:latin typeface="Arial"/>
                <a:cs typeface="Arial"/>
              </a:rPr>
              <a:t>from US shale projects. </a:t>
            </a:r>
            <a:r>
              <a:rPr sz="950" spc="-5" dirty="0">
                <a:latin typeface="Arial"/>
                <a:cs typeface="Arial"/>
              </a:rPr>
              <a:t>Its </a:t>
            </a:r>
            <a:r>
              <a:rPr sz="950" spc="-10" dirty="0">
                <a:latin typeface="Arial"/>
                <a:cs typeface="Arial"/>
              </a:rPr>
              <a:t>fabrication capacity is only 80% utilized  in the </a:t>
            </a:r>
            <a:r>
              <a:rPr sz="950" spc="-5" dirty="0">
                <a:latin typeface="Arial"/>
                <a:cs typeface="Arial"/>
              </a:rPr>
              <a:t>US. </a:t>
            </a:r>
            <a:r>
              <a:rPr sz="950" spc="-10" dirty="0">
                <a:latin typeface="Arial"/>
                <a:cs typeface="Arial"/>
              </a:rPr>
              <a:t>The new US capacity will bring local </a:t>
            </a:r>
            <a:r>
              <a:rPr sz="950" spc="-5" dirty="0">
                <a:latin typeface="Arial"/>
                <a:cs typeface="Arial"/>
              </a:rPr>
              <a:t>utilization </a:t>
            </a:r>
            <a:r>
              <a:rPr sz="950" spc="-10" dirty="0">
                <a:latin typeface="Arial"/>
                <a:cs typeface="Arial"/>
              </a:rPr>
              <a:t>rates down </a:t>
            </a:r>
            <a:r>
              <a:rPr sz="950" spc="-5" dirty="0">
                <a:latin typeface="Arial"/>
                <a:cs typeface="Arial"/>
              </a:rPr>
              <a:t>to </a:t>
            </a:r>
            <a:r>
              <a:rPr sz="950" spc="-10" dirty="0">
                <a:latin typeface="Arial"/>
                <a:cs typeface="Arial"/>
              </a:rPr>
              <a:t>80% </a:t>
            </a:r>
            <a:r>
              <a:rPr sz="950" spc="-5" dirty="0">
                <a:latin typeface="Arial"/>
                <a:cs typeface="Arial"/>
              </a:rPr>
              <a:t>for both </a:t>
            </a:r>
            <a:r>
              <a:rPr sz="950" spc="-10" dirty="0">
                <a:latin typeface="Arial"/>
                <a:cs typeface="Arial"/>
              </a:rPr>
              <a:t>types. </a:t>
            </a:r>
            <a:r>
              <a:rPr sz="950" spc="-5" dirty="0">
                <a:latin typeface="Arial"/>
                <a:cs typeface="Arial"/>
              </a:rPr>
              <a:t>In  </a:t>
            </a:r>
            <a:r>
              <a:rPr sz="950" spc="-10" dirty="0">
                <a:latin typeface="Arial"/>
                <a:cs typeface="Arial"/>
              </a:rPr>
              <a:t>Thailand, the yard expansion will reduce </a:t>
            </a:r>
            <a:r>
              <a:rPr sz="950" spc="-5" dirty="0">
                <a:latin typeface="Arial"/>
                <a:cs typeface="Arial"/>
              </a:rPr>
              <a:t>the </a:t>
            </a:r>
            <a:r>
              <a:rPr sz="950" spc="-10" dirty="0">
                <a:latin typeface="Arial"/>
                <a:cs typeface="Arial"/>
              </a:rPr>
              <a:t>plant’s utilization rates from 80% </a:t>
            </a:r>
            <a:r>
              <a:rPr sz="950" spc="-5" dirty="0">
                <a:latin typeface="Arial"/>
                <a:cs typeface="Arial"/>
              </a:rPr>
              <a:t>to</a:t>
            </a:r>
            <a:r>
              <a:rPr sz="950" spc="170" dirty="0">
                <a:latin typeface="Arial"/>
                <a:cs typeface="Arial"/>
              </a:rPr>
              <a:t> </a:t>
            </a:r>
            <a:r>
              <a:rPr sz="950" spc="-10" dirty="0">
                <a:latin typeface="Arial"/>
                <a:cs typeface="Arial"/>
              </a:rPr>
              <a:t>75%.</a:t>
            </a:r>
            <a:endParaRPr sz="950">
              <a:latin typeface="Arial"/>
              <a:cs typeface="Arial"/>
            </a:endParaRPr>
          </a:p>
          <a:p>
            <a:pPr>
              <a:lnSpc>
                <a:spcPct val="100000"/>
              </a:lnSpc>
            </a:pPr>
            <a:endParaRPr sz="1000">
              <a:latin typeface="Times New Roman"/>
              <a:cs typeface="Times New Roman"/>
            </a:endParaRPr>
          </a:p>
          <a:p>
            <a:pPr>
              <a:lnSpc>
                <a:spcPct val="100000"/>
              </a:lnSpc>
              <a:spcBef>
                <a:spcPts val="35"/>
              </a:spcBef>
            </a:pPr>
            <a:endParaRPr sz="1350">
              <a:latin typeface="Times New Roman"/>
              <a:cs typeface="Times New Roman"/>
            </a:endParaRPr>
          </a:p>
          <a:p>
            <a:pPr marL="12700" marR="177165">
              <a:lnSpc>
                <a:spcPct val="142600"/>
              </a:lnSpc>
            </a:pPr>
            <a:r>
              <a:rPr sz="950" spc="-10" dirty="0">
                <a:latin typeface="Arial"/>
                <a:cs typeface="Arial"/>
              </a:rPr>
              <a:t>Fabricom is adding bending machines and </a:t>
            </a:r>
            <a:r>
              <a:rPr sz="950" spc="-5" dirty="0">
                <a:latin typeface="Arial"/>
                <a:cs typeface="Arial"/>
              </a:rPr>
              <a:t>a </a:t>
            </a:r>
            <a:r>
              <a:rPr sz="950" spc="-10" dirty="0">
                <a:latin typeface="Arial"/>
                <a:cs typeface="Arial"/>
              </a:rPr>
              <a:t>fabrication bay in Denmark </a:t>
            </a:r>
            <a:r>
              <a:rPr sz="950" spc="-5" dirty="0">
                <a:latin typeface="Arial"/>
                <a:cs typeface="Arial"/>
              </a:rPr>
              <a:t>to </a:t>
            </a:r>
            <a:r>
              <a:rPr sz="950" spc="-10" dirty="0">
                <a:latin typeface="Arial"/>
                <a:cs typeface="Arial"/>
              </a:rPr>
              <a:t>lower utilization rates  from their current level of 85% to 80% early next year when the new </a:t>
            </a:r>
            <a:r>
              <a:rPr sz="950" spc="-5" dirty="0">
                <a:latin typeface="Arial"/>
                <a:cs typeface="Arial"/>
              </a:rPr>
              <a:t>units</a:t>
            </a:r>
            <a:r>
              <a:rPr sz="950" spc="130" dirty="0">
                <a:latin typeface="Arial"/>
                <a:cs typeface="Arial"/>
              </a:rPr>
              <a:t> </a:t>
            </a:r>
            <a:r>
              <a:rPr sz="950" spc="-10" dirty="0">
                <a:latin typeface="Arial"/>
                <a:cs typeface="Arial"/>
              </a:rPr>
              <a:t>open.</a:t>
            </a:r>
            <a:endParaRPr sz="950">
              <a:latin typeface="Arial"/>
              <a:cs typeface="Arial"/>
            </a:endParaRPr>
          </a:p>
        </p:txBody>
      </p:sp>
      <p:sp>
        <p:nvSpPr>
          <p:cNvPr id="4" name="object 4"/>
          <p:cNvSpPr txBox="1"/>
          <p:nvPr/>
        </p:nvSpPr>
        <p:spPr>
          <a:xfrm>
            <a:off x="1264417" y="6078166"/>
            <a:ext cx="5247005" cy="287020"/>
          </a:xfrm>
          <a:prstGeom prst="rect">
            <a:avLst/>
          </a:prstGeom>
        </p:spPr>
        <p:txBody>
          <a:bodyPr vert="horz" wrap="square" lIns="0" tIns="0" rIns="0" bIns="0" rtlCol="0">
            <a:spAutoFit/>
          </a:bodyPr>
          <a:lstStyle/>
          <a:p>
            <a:pPr marL="2350135" marR="5080" indent="-2338070">
              <a:lnSpc>
                <a:spcPts val="1090"/>
              </a:lnSpc>
            </a:pPr>
            <a:r>
              <a:rPr sz="950" b="1" spc="-10" dirty="0">
                <a:latin typeface="Arial"/>
                <a:cs typeface="Arial"/>
              </a:rPr>
              <a:t>Table 28: Reported </a:t>
            </a:r>
            <a:r>
              <a:rPr sz="950" b="1" spc="-5" dirty="0">
                <a:latin typeface="Arial"/>
                <a:cs typeface="Arial"/>
              </a:rPr>
              <a:t>or </a:t>
            </a:r>
            <a:r>
              <a:rPr sz="950" b="1" spc="-10" dirty="0">
                <a:latin typeface="Arial"/>
                <a:cs typeface="Arial"/>
              </a:rPr>
              <a:t>Estimated Capacity Utilization Rates at Selected Spherical LPG Tanks  Suppliers</a:t>
            </a:r>
            <a:endParaRPr sz="950">
              <a:latin typeface="Arial"/>
              <a:cs typeface="Arial"/>
            </a:endParaRPr>
          </a:p>
        </p:txBody>
      </p:sp>
      <p:sp>
        <p:nvSpPr>
          <p:cNvPr id="5" name="object 5"/>
          <p:cNvSpPr txBox="1"/>
          <p:nvPr/>
        </p:nvSpPr>
        <p:spPr>
          <a:xfrm>
            <a:off x="1284985" y="8283680"/>
            <a:ext cx="518541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KNM is expanding in Malaysia, adding bending machines and fabrication bays, which are  scheduled </a:t>
            </a:r>
            <a:r>
              <a:rPr sz="950" spc="-5" dirty="0">
                <a:latin typeface="Arial"/>
                <a:cs typeface="Arial"/>
              </a:rPr>
              <a:t>to </a:t>
            </a:r>
            <a:r>
              <a:rPr sz="950" spc="-10" dirty="0">
                <a:latin typeface="Arial"/>
                <a:cs typeface="Arial"/>
              </a:rPr>
              <a:t>open </a:t>
            </a:r>
            <a:r>
              <a:rPr sz="950" spc="-5" dirty="0">
                <a:latin typeface="Arial"/>
                <a:cs typeface="Arial"/>
              </a:rPr>
              <a:t>in 2013 Q4. Similar to CB&amp;I, </a:t>
            </a:r>
            <a:r>
              <a:rPr sz="950" spc="-10" dirty="0">
                <a:latin typeface="Arial"/>
                <a:cs typeface="Arial"/>
              </a:rPr>
              <a:t>the expansion will reduce local </a:t>
            </a:r>
            <a:r>
              <a:rPr sz="950" spc="-5" dirty="0">
                <a:latin typeface="Arial"/>
                <a:cs typeface="Arial"/>
              </a:rPr>
              <a:t>capacity utilization  from </a:t>
            </a:r>
            <a:r>
              <a:rPr sz="950" spc="-10" dirty="0">
                <a:latin typeface="Arial"/>
                <a:cs typeface="Arial"/>
              </a:rPr>
              <a:t>80% now </a:t>
            </a:r>
            <a:r>
              <a:rPr sz="950" spc="-5" dirty="0">
                <a:latin typeface="Arial"/>
                <a:cs typeface="Arial"/>
              </a:rPr>
              <a:t>to</a:t>
            </a:r>
            <a:r>
              <a:rPr sz="950" spc="-75" dirty="0">
                <a:latin typeface="Arial"/>
                <a:cs typeface="Arial"/>
              </a:rPr>
              <a:t> </a:t>
            </a:r>
            <a:r>
              <a:rPr sz="950" spc="-10" dirty="0">
                <a:latin typeface="Arial"/>
                <a:cs typeface="Arial"/>
              </a:rPr>
              <a:t>75%.</a:t>
            </a:r>
            <a:endParaRPr sz="950">
              <a:latin typeface="Arial"/>
              <a:cs typeface="Arial"/>
            </a:endParaRPr>
          </a:p>
        </p:txBody>
      </p:sp>
      <p:sp>
        <p:nvSpPr>
          <p:cNvPr id="6" name="object 6"/>
          <p:cNvSpPr/>
          <p:nvPr/>
        </p:nvSpPr>
        <p:spPr>
          <a:xfrm>
            <a:off x="1602486" y="1070610"/>
            <a:ext cx="4559300" cy="2381250"/>
          </a:xfrm>
          <a:custGeom>
            <a:avLst/>
            <a:gdLst/>
            <a:ahLst/>
            <a:cxnLst/>
            <a:rect l="l" t="t" r="r" b="b"/>
            <a:pathLst>
              <a:path w="4559300" h="2381250">
                <a:moveTo>
                  <a:pt x="0" y="2381250"/>
                </a:moveTo>
                <a:lnTo>
                  <a:pt x="4559046" y="2381250"/>
                </a:lnTo>
                <a:lnTo>
                  <a:pt x="4559046" y="0"/>
                </a:lnTo>
                <a:lnTo>
                  <a:pt x="0" y="0"/>
                </a:lnTo>
                <a:lnTo>
                  <a:pt x="0" y="2381250"/>
                </a:lnTo>
                <a:close/>
              </a:path>
            </a:pathLst>
          </a:custGeom>
          <a:solidFill>
            <a:srgbClr val="F1F1F1"/>
          </a:solidFill>
        </p:spPr>
        <p:txBody>
          <a:bodyPr wrap="square" lIns="0" tIns="0" rIns="0" bIns="0" rtlCol="0"/>
          <a:lstStyle/>
          <a:p>
            <a:endParaRPr/>
          </a:p>
        </p:txBody>
      </p:sp>
      <p:sp>
        <p:nvSpPr>
          <p:cNvPr id="7" name="object 7"/>
          <p:cNvSpPr/>
          <p:nvPr/>
        </p:nvSpPr>
        <p:spPr>
          <a:xfrm>
            <a:off x="2679954" y="2069592"/>
            <a:ext cx="0" cy="862330"/>
          </a:xfrm>
          <a:custGeom>
            <a:avLst/>
            <a:gdLst/>
            <a:ahLst/>
            <a:cxnLst/>
            <a:rect l="l" t="t" r="r" b="b"/>
            <a:pathLst>
              <a:path h="862330">
                <a:moveTo>
                  <a:pt x="0" y="0"/>
                </a:moveTo>
                <a:lnTo>
                  <a:pt x="0" y="861822"/>
                </a:lnTo>
              </a:path>
            </a:pathLst>
          </a:custGeom>
          <a:ln w="22859">
            <a:solidFill>
              <a:srgbClr val="326598"/>
            </a:solidFill>
          </a:ln>
        </p:spPr>
        <p:txBody>
          <a:bodyPr wrap="square" lIns="0" tIns="0" rIns="0" bIns="0" rtlCol="0"/>
          <a:lstStyle/>
          <a:p>
            <a:endParaRPr/>
          </a:p>
        </p:txBody>
      </p:sp>
      <p:sp>
        <p:nvSpPr>
          <p:cNvPr id="8" name="object 8"/>
          <p:cNvSpPr/>
          <p:nvPr/>
        </p:nvSpPr>
        <p:spPr>
          <a:xfrm>
            <a:off x="2753867" y="2084832"/>
            <a:ext cx="0" cy="847090"/>
          </a:xfrm>
          <a:custGeom>
            <a:avLst/>
            <a:gdLst/>
            <a:ahLst/>
            <a:cxnLst/>
            <a:rect l="l" t="t" r="r" b="b"/>
            <a:pathLst>
              <a:path h="847089">
                <a:moveTo>
                  <a:pt x="0" y="0"/>
                </a:moveTo>
                <a:lnTo>
                  <a:pt x="0" y="846581"/>
                </a:lnTo>
              </a:path>
            </a:pathLst>
          </a:custGeom>
          <a:ln w="47243">
            <a:solidFill>
              <a:srgbClr val="326598"/>
            </a:solidFill>
          </a:ln>
        </p:spPr>
        <p:txBody>
          <a:bodyPr wrap="square" lIns="0" tIns="0" rIns="0" bIns="0" rtlCol="0"/>
          <a:lstStyle/>
          <a:p>
            <a:endParaRPr/>
          </a:p>
        </p:txBody>
      </p:sp>
      <p:sp>
        <p:nvSpPr>
          <p:cNvPr id="9" name="object 9"/>
          <p:cNvSpPr/>
          <p:nvPr/>
        </p:nvSpPr>
        <p:spPr>
          <a:xfrm>
            <a:off x="2838830" y="2076450"/>
            <a:ext cx="0" cy="855344"/>
          </a:xfrm>
          <a:custGeom>
            <a:avLst/>
            <a:gdLst/>
            <a:ahLst/>
            <a:cxnLst/>
            <a:rect l="l" t="t" r="r" b="b"/>
            <a:pathLst>
              <a:path h="855344">
                <a:moveTo>
                  <a:pt x="0" y="0"/>
                </a:moveTo>
                <a:lnTo>
                  <a:pt x="0" y="854963"/>
                </a:lnTo>
              </a:path>
            </a:pathLst>
          </a:custGeom>
          <a:ln w="48006">
            <a:solidFill>
              <a:srgbClr val="326598"/>
            </a:solidFill>
          </a:ln>
        </p:spPr>
        <p:txBody>
          <a:bodyPr wrap="square" lIns="0" tIns="0" rIns="0" bIns="0" rtlCol="0"/>
          <a:lstStyle/>
          <a:p>
            <a:endParaRPr/>
          </a:p>
        </p:txBody>
      </p:sp>
      <p:sp>
        <p:nvSpPr>
          <p:cNvPr id="10" name="object 10"/>
          <p:cNvSpPr/>
          <p:nvPr/>
        </p:nvSpPr>
        <p:spPr>
          <a:xfrm>
            <a:off x="2923794" y="2053589"/>
            <a:ext cx="0" cy="878205"/>
          </a:xfrm>
          <a:custGeom>
            <a:avLst/>
            <a:gdLst/>
            <a:ahLst/>
            <a:cxnLst/>
            <a:rect l="l" t="t" r="r" b="b"/>
            <a:pathLst>
              <a:path h="878205">
                <a:moveTo>
                  <a:pt x="0" y="0"/>
                </a:moveTo>
                <a:lnTo>
                  <a:pt x="0" y="877824"/>
                </a:lnTo>
              </a:path>
            </a:pathLst>
          </a:custGeom>
          <a:ln w="47243">
            <a:solidFill>
              <a:srgbClr val="326598"/>
            </a:solidFill>
          </a:ln>
        </p:spPr>
        <p:txBody>
          <a:bodyPr wrap="square" lIns="0" tIns="0" rIns="0" bIns="0" rtlCol="0"/>
          <a:lstStyle/>
          <a:p>
            <a:endParaRPr/>
          </a:p>
        </p:txBody>
      </p:sp>
      <p:sp>
        <p:nvSpPr>
          <p:cNvPr id="11" name="object 11"/>
          <p:cNvSpPr/>
          <p:nvPr/>
        </p:nvSpPr>
        <p:spPr>
          <a:xfrm>
            <a:off x="3009900" y="1972055"/>
            <a:ext cx="0" cy="959485"/>
          </a:xfrm>
          <a:custGeom>
            <a:avLst/>
            <a:gdLst/>
            <a:ahLst/>
            <a:cxnLst/>
            <a:rect l="l" t="t" r="r" b="b"/>
            <a:pathLst>
              <a:path h="959485">
                <a:moveTo>
                  <a:pt x="0" y="0"/>
                </a:moveTo>
                <a:lnTo>
                  <a:pt x="0" y="959357"/>
                </a:lnTo>
              </a:path>
            </a:pathLst>
          </a:custGeom>
          <a:ln w="47243">
            <a:solidFill>
              <a:srgbClr val="326598"/>
            </a:solidFill>
          </a:ln>
        </p:spPr>
        <p:txBody>
          <a:bodyPr wrap="square" lIns="0" tIns="0" rIns="0" bIns="0" rtlCol="0"/>
          <a:lstStyle/>
          <a:p>
            <a:endParaRPr/>
          </a:p>
        </p:txBody>
      </p:sp>
      <p:sp>
        <p:nvSpPr>
          <p:cNvPr id="12" name="object 12"/>
          <p:cNvSpPr/>
          <p:nvPr/>
        </p:nvSpPr>
        <p:spPr>
          <a:xfrm>
            <a:off x="3094482" y="1956054"/>
            <a:ext cx="0" cy="975360"/>
          </a:xfrm>
          <a:custGeom>
            <a:avLst/>
            <a:gdLst/>
            <a:ahLst/>
            <a:cxnLst/>
            <a:rect l="l" t="t" r="r" b="b"/>
            <a:pathLst>
              <a:path h="975360">
                <a:moveTo>
                  <a:pt x="0" y="0"/>
                </a:moveTo>
                <a:lnTo>
                  <a:pt x="0" y="975359"/>
                </a:lnTo>
              </a:path>
            </a:pathLst>
          </a:custGeom>
          <a:ln w="47243">
            <a:solidFill>
              <a:srgbClr val="326598"/>
            </a:solidFill>
          </a:ln>
        </p:spPr>
        <p:txBody>
          <a:bodyPr wrap="square" lIns="0" tIns="0" rIns="0" bIns="0" rtlCol="0"/>
          <a:lstStyle/>
          <a:p>
            <a:endParaRPr/>
          </a:p>
        </p:txBody>
      </p:sp>
      <p:sp>
        <p:nvSpPr>
          <p:cNvPr id="13" name="object 13"/>
          <p:cNvSpPr/>
          <p:nvPr/>
        </p:nvSpPr>
        <p:spPr>
          <a:xfrm>
            <a:off x="3179064" y="1939289"/>
            <a:ext cx="0" cy="992505"/>
          </a:xfrm>
          <a:custGeom>
            <a:avLst/>
            <a:gdLst/>
            <a:ahLst/>
            <a:cxnLst/>
            <a:rect l="l" t="t" r="r" b="b"/>
            <a:pathLst>
              <a:path h="992505">
                <a:moveTo>
                  <a:pt x="0" y="0"/>
                </a:moveTo>
                <a:lnTo>
                  <a:pt x="0" y="992124"/>
                </a:lnTo>
              </a:path>
            </a:pathLst>
          </a:custGeom>
          <a:ln w="47243">
            <a:solidFill>
              <a:srgbClr val="326598"/>
            </a:solidFill>
          </a:ln>
        </p:spPr>
        <p:txBody>
          <a:bodyPr wrap="square" lIns="0" tIns="0" rIns="0" bIns="0" rtlCol="0"/>
          <a:lstStyle/>
          <a:p>
            <a:endParaRPr/>
          </a:p>
        </p:txBody>
      </p:sp>
      <p:sp>
        <p:nvSpPr>
          <p:cNvPr id="14" name="object 14"/>
          <p:cNvSpPr/>
          <p:nvPr/>
        </p:nvSpPr>
        <p:spPr>
          <a:xfrm>
            <a:off x="3265170" y="1921764"/>
            <a:ext cx="0" cy="1009650"/>
          </a:xfrm>
          <a:custGeom>
            <a:avLst/>
            <a:gdLst/>
            <a:ahLst/>
            <a:cxnLst/>
            <a:rect l="l" t="t" r="r" b="b"/>
            <a:pathLst>
              <a:path h="1009650">
                <a:moveTo>
                  <a:pt x="0" y="0"/>
                </a:moveTo>
                <a:lnTo>
                  <a:pt x="0" y="1009650"/>
                </a:lnTo>
              </a:path>
            </a:pathLst>
          </a:custGeom>
          <a:ln w="47244">
            <a:solidFill>
              <a:srgbClr val="326598"/>
            </a:solidFill>
          </a:ln>
        </p:spPr>
        <p:txBody>
          <a:bodyPr wrap="square" lIns="0" tIns="0" rIns="0" bIns="0" rtlCol="0"/>
          <a:lstStyle/>
          <a:p>
            <a:endParaRPr/>
          </a:p>
        </p:txBody>
      </p:sp>
      <p:sp>
        <p:nvSpPr>
          <p:cNvPr id="15" name="object 15"/>
          <p:cNvSpPr/>
          <p:nvPr/>
        </p:nvSpPr>
        <p:spPr>
          <a:xfrm>
            <a:off x="3349752" y="1943861"/>
            <a:ext cx="0" cy="988060"/>
          </a:xfrm>
          <a:custGeom>
            <a:avLst/>
            <a:gdLst/>
            <a:ahLst/>
            <a:cxnLst/>
            <a:rect l="l" t="t" r="r" b="b"/>
            <a:pathLst>
              <a:path h="988060">
                <a:moveTo>
                  <a:pt x="0" y="0"/>
                </a:moveTo>
                <a:lnTo>
                  <a:pt x="0" y="987551"/>
                </a:lnTo>
              </a:path>
            </a:pathLst>
          </a:custGeom>
          <a:ln w="47244">
            <a:solidFill>
              <a:srgbClr val="326598"/>
            </a:solidFill>
          </a:ln>
        </p:spPr>
        <p:txBody>
          <a:bodyPr wrap="square" lIns="0" tIns="0" rIns="0" bIns="0" rtlCol="0"/>
          <a:lstStyle/>
          <a:p>
            <a:endParaRPr/>
          </a:p>
        </p:txBody>
      </p:sp>
      <p:sp>
        <p:nvSpPr>
          <p:cNvPr id="16" name="object 16"/>
          <p:cNvSpPr/>
          <p:nvPr/>
        </p:nvSpPr>
        <p:spPr>
          <a:xfrm>
            <a:off x="3434334" y="1926335"/>
            <a:ext cx="0" cy="1005205"/>
          </a:xfrm>
          <a:custGeom>
            <a:avLst/>
            <a:gdLst/>
            <a:ahLst/>
            <a:cxnLst/>
            <a:rect l="l" t="t" r="r" b="b"/>
            <a:pathLst>
              <a:path h="1005205">
                <a:moveTo>
                  <a:pt x="0" y="0"/>
                </a:moveTo>
                <a:lnTo>
                  <a:pt x="0" y="1005077"/>
                </a:lnTo>
              </a:path>
            </a:pathLst>
          </a:custGeom>
          <a:ln w="47244">
            <a:solidFill>
              <a:srgbClr val="326598"/>
            </a:solidFill>
          </a:ln>
        </p:spPr>
        <p:txBody>
          <a:bodyPr wrap="square" lIns="0" tIns="0" rIns="0" bIns="0" rtlCol="0"/>
          <a:lstStyle/>
          <a:p>
            <a:endParaRPr/>
          </a:p>
        </p:txBody>
      </p:sp>
      <p:sp>
        <p:nvSpPr>
          <p:cNvPr id="17" name="object 17"/>
          <p:cNvSpPr/>
          <p:nvPr/>
        </p:nvSpPr>
        <p:spPr>
          <a:xfrm>
            <a:off x="3520440" y="1908810"/>
            <a:ext cx="0" cy="1022985"/>
          </a:xfrm>
          <a:custGeom>
            <a:avLst/>
            <a:gdLst/>
            <a:ahLst/>
            <a:cxnLst/>
            <a:rect l="l" t="t" r="r" b="b"/>
            <a:pathLst>
              <a:path h="1022985">
                <a:moveTo>
                  <a:pt x="0" y="0"/>
                </a:moveTo>
                <a:lnTo>
                  <a:pt x="0" y="1022603"/>
                </a:lnTo>
              </a:path>
            </a:pathLst>
          </a:custGeom>
          <a:ln w="47244">
            <a:solidFill>
              <a:srgbClr val="326598"/>
            </a:solidFill>
          </a:ln>
        </p:spPr>
        <p:txBody>
          <a:bodyPr wrap="square" lIns="0" tIns="0" rIns="0" bIns="0" rtlCol="0"/>
          <a:lstStyle/>
          <a:p>
            <a:endParaRPr/>
          </a:p>
        </p:txBody>
      </p:sp>
      <p:sp>
        <p:nvSpPr>
          <p:cNvPr id="18" name="object 18"/>
          <p:cNvSpPr/>
          <p:nvPr/>
        </p:nvSpPr>
        <p:spPr>
          <a:xfrm>
            <a:off x="3605021" y="1892045"/>
            <a:ext cx="0" cy="1039494"/>
          </a:xfrm>
          <a:custGeom>
            <a:avLst/>
            <a:gdLst/>
            <a:ahLst/>
            <a:cxnLst/>
            <a:rect l="l" t="t" r="r" b="b"/>
            <a:pathLst>
              <a:path h="1039494">
                <a:moveTo>
                  <a:pt x="0" y="0"/>
                </a:moveTo>
                <a:lnTo>
                  <a:pt x="0" y="1039368"/>
                </a:lnTo>
              </a:path>
            </a:pathLst>
          </a:custGeom>
          <a:ln w="47244">
            <a:solidFill>
              <a:srgbClr val="326598"/>
            </a:solidFill>
          </a:ln>
        </p:spPr>
        <p:txBody>
          <a:bodyPr wrap="square" lIns="0" tIns="0" rIns="0" bIns="0" rtlCol="0"/>
          <a:lstStyle/>
          <a:p>
            <a:endParaRPr/>
          </a:p>
        </p:txBody>
      </p:sp>
      <p:sp>
        <p:nvSpPr>
          <p:cNvPr id="19" name="object 19"/>
          <p:cNvSpPr/>
          <p:nvPr/>
        </p:nvSpPr>
        <p:spPr>
          <a:xfrm>
            <a:off x="3689603" y="1914905"/>
            <a:ext cx="0" cy="1016635"/>
          </a:xfrm>
          <a:custGeom>
            <a:avLst/>
            <a:gdLst/>
            <a:ahLst/>
            <a:cxnLst/>
            <a:rect l="l" t="t" r="r" b="b"/>
            <a:pathLst>
              <a:path h="1016635">
                <a:moveTo>
                  <a:pt x="0" y="0"/>
                </a:moveTo>
                <a:lnTo>
                  <a:pt x="0" y="1016507"/>
                </a:lnTo>
              </a:path>
            </a:pathLst>
          </a:custGeom>
          <a:ln w="47244">
            <a:solidFill>
              <a:srgbClr val="326598"/>
            </a:solidFill>
          </a:ln>
        </p:spPr>
        <p:txBody>
          <a:bodyPr wrap="square" lIns="0" tIns="0" rIns="0" bIns="0" rtlCol="0"/>
          <a:lstStyle/>
          <a:p>
            <a:endParaRPr/>
          </a:p>
        </p:txBody>
      </p:sp>
      <p:sp>
        <p:nvSpPr>
          <p:cNvPr id="20" name="object 20"/>
          <p:cNvSpPr/>
          <p:nvPr/>
        </p:nvSpPr>
        <p:spPr>
          <a:xfrm>
            <a:off x="3775709" y="1896617"/>
            <a:ext cx="0" cy="1035050"/>
          </a:xfrm>
          <a:custGeom>
            <a:avLst/>
            <a:gdLst/>
            <a:ahLst/>
            <a:cxnLst/>
            <a:rect l="l" t="t" r="r" b="b"/>
            <a:pathLst>
              <a:path h="1035050">
                <a:moveTo>
                  <a:pt x="0" y="0"/>
                </a:moveTo>
                <a:lnTo>
                  <a:pt x="0" y="1034796"/>
                </a:lnTo>
              </a:path>
            </a:pathLst>
          </a:custGeom>
          <a:ln w="47244">
            <a:solidFill>
              <a:srgbClr val="326598"/>
            </a:solidFill>
          </a:ln>
        </p:spPr>
        <p:txBody>
          <a:bodyPr wrap="square" lIns="0" tIns="0" rIns="0" bIns="0" rtlCol="0"/>
          <a:lstStyle/>
          <a:p>
            <a:endParaRPr/>
          </a:p>
        </p:txBody>
      </p:sp>
      <p:sp>
        <p:nvSpPr>
          <p:cNvPr id="21" name="object 21"/>
          <p:cNvSpPr/>
          <p:nvPr/>
        </p:nvSpPr>
        <p:spPr>
          <a:xfrm>
            <a:off x="3860291" y="1877567"/>
            <a:ext cx="0" cy="1054100"/>
          </a:xfrm>
          <a:custGeom>
            <a:avLst/>
            <a:gdLst/>
            <a:ahLst/>
            <a:cxnLst/>
            <a:rect l="l" t="t" r="r" b="b"/>
            <a:pathLst>
              <a:path h="1054100">
                <a:moveTo>
                  <a:pt x="0" y="0"/>
                </a:moveTo>
                <a:lnTo>
                  <a:pt x="0" y="1053846"/>
                </a:lnTo>
              </a:path>
            </a:pathLst>
          </a:custGeom>
          <a:ln w="47244">
            <a:solidFill>
              <a:srgbClr val="326598"/>
            </a:solidFill>
          </a:ln>
        </p:spPr>
        <p:txBody>
          <a:bodyPr wrap="square" lIns="0" tIns="0" rIns="0" bIns="0" rtlCol="0"/>
          <a:lstStyle/>
          <a:p>
            <a:endParaRPr/>
          </a:p>
        </p:txBody>
      </p:sp>
      <p:sp>
        <p:nvSpPr>
          <p:cNvPr id="22" name="object 22"/>
          <p:cNvSpPr/>
          <p:nvPr/>
        </p:nvSpPr>
        <p:spPr>
          <a:xfrm>
            <a:off x="3945254" y="1859279"/>
            <a:ext cx="0" cy="1072515"/>
          </a:xfrm>
          <a:custGeom>
            <a:avLst/>
            <a:gdLst/>
            <a:ahLst/>
            <a:cxnLst/>
            <a:rect l="l" t="t" r="r" b="b"/>
            <a:pathLst>
              <a:path h="1072514">
                <a:moveTo>
                  <a:pt x="0" y="0"/>
                </a:moveTo>
                <a:lnTo>
                  <a:pt x="0" y="1072133"/>
                </a:lnTo>
              </a:path>
            </a:pathLst>
          </a:custGeom>
          <a:ln w="48005">
            <a:solidFill>
              <a:srgbClr val="326598"/>
            </a:solidFill>
          </a:ln>
        </p:spPr>
        <p:txBody>
          <a:bodyPr wrap="square" lIns="0" tIns="0" rIns="0" bIns="0" rtlCol="0"/>
          <a:lstStyle/>
          <a:p>
            <a:endParaRPr/>
          </a:p>
        </p:txBody>
      </p:sp>
      <p:sp>
        <p:nvSpPr>
          <p:cNvPr id="23" name="object 23"/>
          <p:cNvSpPr/>
          <p:nvPr/>
        </p:nvSpPr>
        <p:spPr>
          <a:xfrm>
            <a:off x="4031360" y="1838705"/>
            <a:ext cx="0" cy="1092835"/>
          </a:xfrm>
          <a:custGeom>
            <a:avLst/>
            <a:gdLst/>
            <a:ahLst/>
            <a:cxnLst/>
            <a:rect l="l" t="t" r="r" b="b"/>
            <a:pathLst>
              <a:path h="1092835">
                <a:moveTo>
                  <a:pt x="0" y="0"/>
                </a:moveTo>
                <a:lnTo>
                  <a:pt x="0" y="1092707"/>
                </a:lnTo>
              </a:path>
            </a:pathLst>
          </a:custGeom>
          <a:ln w="48005">
            <a:solidFill>
              <a:srgbClr val="326598"/>
            </a:solidFill>
          </a:ln>
        </p:spPr>
        <p:txBody>
          <a:bodyPr wrap="square" lIns="0" tIns="0" rIns="0" bIns="0" rtlCol="0"/>
          <a:lstStyle/>
          <a:p>
            <a:endParaRPr/>
          </a:p>
        </p:txBody>
      </p:sp>
      <p:sp>
        <p:nvSpPr>
          <p:cNvPr id="24" name="object 24"/>
          <p:cNvSpPr/>
          <p:nvPr/>
        </p:nvSpPr>
        <p:spPr>
          <a:xfrm>
            <a:off x="4115942" y="1818894"/>
            <a:ext cx="0" cy="1112520"/>
          </a:xfrm>
          <a:custGeom>
            <a:avLst/>
            <a:gdLst/>
            <a:ahLst/>
            <a:cxnLst/>
            <a:rect l="l" t="t" r="r" b="b"/>
            <a:pathLst>
              <a:path h="1112520">
                <a:moveTo>
                  <a:pt x="0" y="0"/>
                </a:moveTo>
                <a:lnTo>
                  <a:pt x="0" y="1112520"/>
                </a:lnTo>
              </a:path>
            </a:pathLst>
          </a:custGeom>
          <a:ln w="48005">
            <a:solidFill>
              <a:srgbClr val="326598"/>
            </a:solidFill>
          </a:ln>
        </p:spPr>
        <p:txBody>
          <a:bodyPr wrap="square" lIns="0" tIns="0" rIns="0" bIns="0" rtlCol="0"/>
          <a:lstStyle/>
          <a:p>
            <a:endParaRPr/>
          </a:p>
        </p:txBody>
      </p:sp>
      <p:sp>
        <p:nvSpPr>
          <p:cNvPr id="25" name="object 25"/>
          <p:cNvSpPr/>
          <p:nvPr/>
        </p:nvSpPr>
        <p:spPr>
          <a:xfrm>
            <a:off x="4200905" y="1799082"/>
            <a:ext cx="0" cy="1132840"/>
          </a:xfrm>
          <a:custGeom>
            <a:avLst/>
            <a:gdLst/>
            <a:ahLst/>
            <a:cxnLst/>
            <a:rect l="l" t="t" r="r" b="b"/>
            <a:pathLst>
              <a:path h="1132839">
                <a:moveTo>
                  <a:pt x="0" y="0"/>
                </a:moveTo>
                <a:lnTo>
                  <a:pt x="0" y="1132331"/>
                </a:lnTo>
              </a:path>
            </a:pathLst>
          </a:custGeom>
          <a:ln w="47244">
            <a:solidFill>
              <a:srgbClr val="326598"/>
            </a:solidFill>
          </a:ln>
        </p:spPr>
        <p:txBody>
          <a:bodyPr wrap="square" lIns="0" tIns="0" rIns="0" bIns="0" rtlCol="0"/>
          <a:lstStyle/>
          <a:p>
            <a:endParaRPr/>
          </a:p>
        </p:txBody>
      </p:sp>
      <p:sp>
        <p:nvSpPr>
          <p:cNvPr id="26" name="object 26"/>
          <p:cNvSpPr/>
          <p:nvPr/>
        </p:nvSpPr>
        <p:spPr>
          <a:xfrm>
            <a:off x="4287011" y="1779270"/>
            <a:ext cx="0" cy="1152525"/>
          </a:xfrm>
          <a:custGeom>
            <a:avLst/>
            <a:gdLst/>
            <a:ahLst/>
            <a:cxnLst/>
            <a:rect l="l" t="t" r="r" b="b"/>
            <a:pathLst>
              <a:path h="1152525">
                <a:moveTo>
                  <a:pt x="0" y="0"/>
                </a:moveTo>
                <a:lnTo>
                  <a:pt x="0" y="1152144"/>
                </a:lnTo>
              </a:path>
            </a:pathLst>
          </a:custGeom>
          <a:ln w="47244">
            <a:solidFill>
              <a:srgbClr val="326598"/>
            </a:solidFill>
          </a:ln>
        </p:spPr>
        <p:txBody>
          <a:bodyPr wrap="square" lIns="0" tIns="0" rIns="0" bIns="0" rtlCol="0"/>
          <a:lstStyle/>
          <a:p>
            <a:endParaRPr/>
          </a:p>
        </p:txBody>
      </p:sp>
      <p:sp>
        <p:nvSpPr>
          <p:cNvPr id="27" name="object 27"/>
          <p:cNvSpPr/>
          <p:nvPr/>
        </p:nvSpPr>
        <p:spPr>
          <a:xfrm>
            <a:off x="4371594" y="1757172"/>
            <a:ext cx="0" cy="1174750"/>
          </a:xfrm>
          <a:custGeom>
            <a:avLst/>
            <a:gdLst/>
            <a:ahLst/>
            <a:cxnLst/>
            <a:rect l="l" t="t" r="r" b="b"/>
            <a:pathLst>
              <a:path h="1174750">
                <a:moveTo>
                  <a:pt x="0" y="0"/>
                </a:moveTo>
                <a:lnTo>
                  <a:pt x="0" y="1174242"/>
                </a:lnTo>
              </a:path>
            </a:pathLst>
          </a:custGeom>
          <a:ln w="47244">
            <a:solidFill>
              <a:srgbClr val="326598"/>
            </a:solidFill>
          </a:ln>
        </p:spPr>
        <p:txBody>
          <a:bodyPr wrap="square" lIns="0" tIns="0" rIns="0" bIns="0" rtlCol="0"/>
          <a:lstStyle/>
          <a:p>
            <a:endParaRPr/>
          </a:p>
        </p:txBody>
      </p:sp>
      <p:sp>
        <p:nvSpPr>
          <p:cNvPr id="28" name="object 28"/>
          <p:cNvSpPr/>
          <p:nvPr/>
        </p:nvSpPr>
        <p:spPr>
          <a:xfrm>
            <a:off x="4456176" y="1735835"/>
            <a:ext cx="0" cy="1195705"/>
          </a:xfrm>
          <a:custGeom>
            <a:avLst/>
            <a:gdLst/>
            <a:ahLst/>
            <a:cxnLst/>
            <a:rect l="l" t="t" r="r" b="b"/>
            <a:pathLst>
              <a:path h="1195705">
                <a:moveTo>
                  <a:pt x="0" y="0"/>
                </a:moveTo>
                <a:lnTo>
                  <a:pt x="0" y="1195577"/>
                </a:lnTo>
              </a:path>
            </a:pathLst>
          </a:custGeom>
          <a:ln w="47244">
            <a:solidFill>
              <a:srgbClr val="326598"/>
            </a:solidFill>
          </a:ln>
        </p:spPr>
        <p:txBody>
          <a:bodyPr wrap="square" lIns="0" tIns="0" rIns="0" bIns="0" rtlCol="0"/>
          <a:lstStyle/>
          <a:p>
            <a:endParaRPr/>
          </a:p>
        </p:txBody>
      </p:sp>
      <p:sp>
        <p:nvSpPr>
          <p:cNvPr id="29" name="object 29"/>
          <p:cNvSpPr/>
          <p:nvPr/>
        </p:nvSpPr>
        <p:spPr>
          <a:xfrm>
            <a:off x="4542282" y="1714500"/>
            <a:ext cx="0" cy="1217295"/>
          </a:xfrm>
          <a:custGeom>
            <a:avLst/>
            <a:gdLst/>
            <a:ahLst/>
            <a:cxnLst/>
            <a:rect l="l" t="t" r="r" b="b"/>
            <a:pathLst>
              <a:path h="1217295">
                <a:moveTo>
                  <a:pt x="0" y="0"/>
                </a:moveTo>
                <a:lnTo>
                  <a:pt x="0" y="1216913"/>
                </a:lnTo>
              </a:path>
            </a:pathLst>
          </a:custGeom>
          <a:ln w="47244">
            <a:solidFill>
              <a:srgbClr val="326598"/>
            </a:solidFill>
          </a:ln>
        </p:spPr>
        <p:txBody>
          <a:bodyPr wrap="square" lIns="0" tIns="0" rIns="0" bIns="0" rtlCol="0"/>
          <a:lstStyle/>
          <a:p>
            <a:endParaRPr/>
          </a:p>
        </p:txBody>
      </p:sp>
      <p:sp>
        <p:nvSpPr>
          <p:cNvPr id="30" name="object 30"/>
          <p:cNvSpPr/>
          <p:nvPr/>
        </p:nvSpPr>
        <p:spPr>
          <a:xfrm>
            <a:off x="4626864" y="1691639"/>
            <a:ext cx="0" cy="1240155"/>
          </a:xfrm>
          <a:custGeom>
            <a:avLst/>
            <a:gdLst/>
            <a:ahLst/>
            <a:cxnLst/>
            <a:rect l="l" t="t" r="r" b="b"/>
            <a:pathLst>
              <a:path h="1240155">
                <a:moveTo>
                  <a:pt x="0" y="0"/>
                </a:moveTo>
                <a:lnTo>
                  <a:pt x="0" y="1239774"/>
                </a:lnTo>
              </a:path>
            </a:pathLst>
          </a:custGeom>
          <a:ln w="47244">
            <a:solidFill>
              <a:srgbClr val="326598"/>
            </a:solidFill>
          </a:ln>
        </p:spPr>
        <p:txBody>
          <a:bodyPr wrap="square" lIns="0" tIns="0" rIns="0" bIns="0" rtlCol="0"/>
          <a:lstStyle/>
          <a:p>
            <a:endParaRPr/>
          </a:p>
        </p:txBody>
      </p:sp>
      <p:sp>
        <p:nvSpPr>
          <p:cNvPr id="31" name="object 31"/>
          <p:cNvSpPr/>
          <p:nvPr/>
        </p:nvSpPr>
        <p:spPr>
          <a:xfrm>
            <a:off x="4711446" y="1670304"/>
            <a:ext cx="0" cy="1261110"/>
          </a:xfrm>
          <a:custGeom>
            <a:avLst/>
            <a:gdLst/>
            <a:ahLst/>
            <a:cxnLst/>
            <a:rect l="l" t="t" r="r" b="b"/>
            <a:pathLst>
              <a:path h="1261110">
                <a:moveTo>
                  <a:pt x="0" y="0"/>
                </a:moveTo>
                <a:lnTo>
                  <a:pt x="0" y="1261109"/>
                </a:lnTo>
              </a:path>
            </a:pathLst>
          </a:custGeom>
          <a:ln w="47244">
            <a:solidFill>
              <a:srgbClr val="326598"/>
            </a:solidFill>
          </a:ln>
        </p:spPr>
        <p:txBody>
          <a:bodyPr wrap="square" lIns="0" tIns="0" rIns="0" bIns="0" rtlCol="0"/>
          <a:lstStyle/>
          <a:p>
            <a:endParaRPr/>
          </a:p>
        </p:txBody>
      </p:sp>
      <p:sp>
        <p:nvSpPr>
          <p:cNvPr id="32" name="object 32"/>
          <p:cNvSpPr/>
          <p:nvPr/>
        </p:nvSpPr>
        <p:spPr>
          <a:xfrm>
            <a:off x="4797552" y="1648967"/>
            <a:ext cx="0" cy="1282700"/>
          </a:xfrm>
          <a:custGeom>
            <a:avLst/>
            <a:gdLst/>
            <a:ahLst/>
            <a:cxnLst/>
            <a:rect l="l" t="t" r="r" b="b"/>
            <a:pathLst>
              <a:path h="1282700">
                <a:moveTo>
                  <a:pt x="0" y="0"/>
                </a:moveTo>
                <a:lnTo>
                  <a:pt x="0" y="1282446"/>
                </a:lnTo>
              </a:path>
            </a:pathLst>
          </a:custGeom>
          <a:ln w="47244">
            <a:solidFill>
              <a:srgbClr val="326598"/>
            </a:solidFill>
          </a:ln>
        </p:spPr>
        <p:txBody>
          <a:bodyPr wrap="square" lIns="0" tIns="0" rIns="0" bIns="0" rtlCol="0"/>
          <a:lstStyle/>
          <a:p>
            <a:endParaRPr/>
          </a:p>
        </p:txBody>
      </p:sp>
      <p:sp>
        <p:nvSpPr>
          <p:cNvPr id="33" name="object 33"/>
          <p:cNvSpPr/>
          <p:nvPr/>
        </p:nvSpPr>
        <p:spPr>
          <a:xfrm>
            <a:off x="4882134" y="1626107"/>
            <a:ext cx="0" cy="1305560"/>
          </a:xfrm>
          <a:custGeom>
            <a:avLst/>
            <a:gdLst/>
            <a:ahLst/>
            <a:cxnLst/>
            <a:rect l="l" t="t" r="r" b="b"/>
            <a:pathLst>
              <a:path h="1305560">
                <a:moveTo>
                  <a:pt x="0" y="0"/>
                </a:moveTo>
                <a:lnTo>
                  <a:pt x="0" y="1305305"/>
                </a:lnTo>
              </a:path>
            </a:pathLst>
          </a:custGeom>
          <a:ln w="47244">
            <a:solidFill>
              <a:srgbClr val="326598"/>
            </a:solidFill>
          </a:ln>
        </p:spPr>
        <p:txBody>
          <a:bodyPr wrap="square" lIns="0" tIns="0" rIns="0" bIns="0" rtlCol="0"/>
          <a:lstStyle/>
          <a:p>
            <a:endParaRPr/>
          </a:p>
        </p:txBody>
      </p:sp>
      <p:sp>
        <p:nvSpPr>
          <p:cNvPr id="34" name="object 34"/>
          <p:cNvSpPr/>
          <p:nvPr/>
        </p:nvSpPr>
        <p:spPr>
          <a:xfrm>
            <a:off x="4966715" y="1602486"/>
            <a:ext cx="0" cy="1329055"/>
          </a:xfrm>
          <a:custGeom>
            <a:avLst/>
            <a:gdLst/>
            <a:ahLst/>
            <a:cxnLst/>
            <a:rect l="l" t="t" r="r" b="b"/>
            <a:pathLst>
              <a:path h="1329055">
                <a:moveTo>
                  <a:pt x="0" y="0"/>
                </a:moveTo>
                <a:lnTo>
                  <a:pt x="0" y="1328927"/>
                </a:lnTo>
              </a:path>
            </a:pathLst>
          </a:custGeom>
          <a:ln w="47244">
            <a:solidFill>
              <a:srgbClr val="326598"/>
            </a:solidFill>
          </a:ln>
        </p:spPr>
        <p:txBody>
          <a:bodyPr wrap="square" lIns="0" tIns="0" rIns="0" bIns="0" rtlCol="0"/>
          <a:lstStyle/>
          <a:p>
            <a:endParaRPr/>
          </a:p>
        </p:txBody>
      </p:sp>
      <p:sp>
        <p:nvSpPr>
          <p:cNvPr id="35" name="object 35"/>
          <p:cNvSpPr/>
          <p:nvPr/>
        </p:nvSpPr>
        <p:spPr>
          <a:xfrm>
            <a:off x="5052821" y="1579625"/>
            <a:ext cx="0" cy="1351915"/>
          </a:xfrm>
          <a:custGeom>
            <a:avLst/>
            <a:gdLst/>
            <a:ahLst/>
            <a:cxnLst/>
            <a:rect l="l" t="t" r="r" b="b"/>
            <a:pathLst>
              <a:path h="1351914">
                <a:moveTo>
                  <a:pt x="0" y="0"/>
                </a:moveTo>
                <a:lnTo>
                  <a:pt x="0" y="1351787"/>
                </a:lnTo>
              </a:path>
            </a:pathLst>
          </a:custGeom>
          <a:ln w="47244">
            <a:solidFill>
              <a:srgbClr val="326598"/>
            </a:solidFill>
          </a:ln>
        </p:spPr>
        <p:txBody>
          <a:bodyPr wrap="square" lIns="0" tIns="0" rIns="0" bIns="0" rtlCol="0"/>
          <a:lstStyle/>
          <a:p>
            <a:endParaRPr/>
          </a:p>
        </p:txBody>
      </p:sp>
      <p:sp>
        <p:nvSpPr>
          <p:cNvPr id="36" name="object 36"/>
          <p:cNvSpPr/>
          <p:nvPr/>
        </p:nvSpPr>
        <p:spPr>
          <a:xfrm>
            <a:off x="5137403" y="1555241"/>
            <a:ext cx="0" cy="1376680"/>
          </a:xfrm>
          <a:custGeom>
            <a:avLst/>
            <a:gdLst/>
            <a:ahLst/>
            <a:cxnLst/>
            <a:rect l="l" t="t" r="r" b="b"/>
            <a:pathLst>
              <a:path h="1376680">
                <a:moveTo>
                  <a:pt x="0" y="0"/>
                </a:moveTo>
                <a:lnTo>
                  <a:pt x="0" y="1376172"/>
                </a:lnTo>
              </a:path>
            </a:pathLst>
          </a:custGeom>
          <a:ln w="47244">
            <a:solidFill>
              <a:srgbClr val="326598"/>
            </a:solidFill>
          </a:ln>
        </p:spPr>
        <p:txBody>
          <a:bodyPr wrap="square" lIns="0" tIns="0" rIns="0" bIns="0" rtlCol="0"/>
          <a:lstStyle/>
          <a:p>
            <a:endParaRPr/>
          </a:p>
        </p:txBody>
      </p:sp>
      <p:sp>
        <p:nvSpPr>
          <p:cNvPr id="37" name="object 37"/>
          <p:cNvSpPr/>
          <p:nvPr/>
        </p:nvSpPr>
        <p:spPr>
          <a:xfrm>
            <a:off x="5222366" y="1532382"/>
            <a:ext cx="0" cy="1399540"/>
          </a:xfrm>
          <a:custGeom>
            <a:avLst/>
            <a:gdLst/>
            <a:ahLst/>
            <a:cxnLst/>
            <a:rect l="l" t="t" r="r" b="b"/>
            <a:pathLst>
              <a:path h="1399539">
                <a:moveTo>
                  <a:pt x="0" y="0"/>
                </a:moveTo>
                <a:lnTo>
                  <a:pt x="0" y="1399031"/>
                </a:lnTo>
              </a:path>
            </a:pathLst>
          </a:custGeom>
          <a:ln w="48005">
            <a:solidFill>
              <a:srgbClr val="326598"/>
            </a:solidFill>
          </a:ln>
        </p:spPr>
        <p:txBody>
          <a:bodyPr wrap="square" lIns="0" tIns="0" rIns="0" bIns="0" rtlCol="0"/>
          <a:lstStyle/>
          <a:p>
            <a:endParaRPr/>
          </a:p>
        </p:txBody>
      </p:sp>
      <p:sp>
        <p:nvSpPr>
          <p:cNvPr id="38" name="object 38"/>
          <p:cNvSpPr/>
          <p:nvPr/>
        </p:nvSpPr>
        <p:spPr>
          <a:xfrm>
            <a:off x="5308472" y="1507236"/>
            <a:ext cx="0" cy="1424305"/>
          </a:xfrm>
          <a:custGeom>
            <a:avLst/>
            <a:gdLst/>
            <a:ahLst/>
            <a:cxnLst/>
            <a:rect l="l" t="t" r="r" b="b"/>
            <a:pathLst>
              <a:path h="1424305">
                <a:moveTo>
                  <a:pt x="0" y="0"/>
                </a:moveTo>
                <a:lnTo>
                  <a:pt x="0" y="1424177"/>
                </a:lnTo>
              </a:path>
            </a:pathLst>
          </a:custGeom>
          <a:ln w="48005">
            <a:solidFill>
              <a:srgbClr val="326598"/>
            </a:solidFill>
          </a:ln>
        </p:spPr>
        <p:txBody>
          <a:bodyPr wrap="square" lIns="0" tIns="0" rIns="0" bIns="0" rtlCol="0"/>
          <a:lstStyle/>
          <a:p>
            <a:endParaRPr/>
          </a:p>
        </p:txBody>
      </p:sp>
      <p:sp>
        <p:nvSpPr>
          <p:cNvPr id="39" name="object 39"/>
          <p:cNvSpPr/>
          <p:nvPr/>
        </p:nvSpPr>
        <p:spPr>
          <a:xfrm>
            <a:off x="5350764" y="1415033"/>
            <a:ext cx="0" cy="1516380"/>
          </a:xfrm>
          <a:custGeom>
            <a:avLst/>
            <a:gdLst/>
            <a:ahLst/>
            <a:cxnLst/>
            <a:rect l="l" t="t" r="r" b="b"/>
            <a:pathLst>
              <a:path h="1516380">
                <a:moveTo>
                  <a:pt x="0" y="0"/>
                </a:moveTo>
                <a:lnTo>
                  <a:pt x="0" y="1516379"/>
                </a:lnTo>
              </a:path>
            </a:pathLst>
          </a:custGeom>
          <a:ln w="3175">
            <a:solidFill>
              <a:srgbClr val="3F3F3F"/>
            </a:solidFill>
          </a:ln>
        </p:spPr>
        <p:txBody>
          <a:bodyPr wrap="square" lIns="0" tIns="0" rIns="0" bIns="0" rtlCol="0"/>
          <a:lstStyle/>
          <a:p>
            <a:endParaRPr/>
          </a:p>
        </p:txBody>
      </p:sp>
      <p:sp>
        <p:nvSpPr>
          <p:cNvPr id="40" name="object 40"/>
          <p:cNvSpPr/>
          <p:nvPr/>
        </p:nvSpPr>
        <p:spPr>
          <a:xfrm>
            <a:off x="5317997" y="2931033"/>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1" name="object 41"/>
          <p:cNvSpPr/>
          <p:nvPr/>
        </p:nvSpPr>
        <p:spPr>
          <a:xfrm>
            <a:off x="5317997" y="2425826"/>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2" name="object 42"/>
          <p:cNvSpPr/>
          <p:nvPr/>
        </p:nvSpPr>
        <p:spPr>
          <a:xfrm>
            <a:off x="5317997" y="1920620"/>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3" name="object 43"/>
          <p:cNvSpPr/>
          <p:nvPr/>
        </p:nvSpPr>
        <p:spPr>
          <a:xfrm>
            <a:off x="5317997" y="1415414"/>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4" name="object 44"/>
          <p:cNvSpPr/>
          <p:nvPr/>
        </p:nvSpPr>
        <p:spPr>
          <a:xfrm>
            <a:off x="2668524" y="1415033"/>
            <a:ext cx="0" cy="1549400"/>
          </a:xfrm>
          <a:custGeom>
            <a:avLst/>
            <a:gdLst/>
            <a:ahLst/>
            <a:cxnLst/>
            <a:rect l="l" t="t" r="r" b="b"/>
            <a:pathLst>
              <a:path h="1549400">
                <a:moveTo>
                  <a:pt x="0" y="0"/>
                </a:moveTo>
                <a:lnTo>
                  <a:pt x="0" y="1549146"/>
                </a:lnTo>
              </a:path>
            </a:pathLst>
          </a:custGeom>
          <a:ln w="3175">
            <a:solidFill>
              <a:srgbClr val="3F3F3F"/>
            </a:solidFill>
          </a:ln>
        </p:spPr>
        <p:txBody>
          <a:bodyPr wrap="square" lIns="0" tIns="0" rIns="0" bIns="0" rtlCol="0"/>
          <a:lstStyle/>
          <a:p>
            <a:endParaRPr/>
          </a:p>
        </p:txBody>
      </p:sp>
      <p:sp>
        <p:nvSpPr>
          <p:cNvPr id="45" name="object 45"/>
          <p:cNvSpPr/>
          <p:nvPr/>
        </p:nvSpPr>
        <p:spPr>
          <a:xfrm>
            <a:off x="2635757" y="293103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6" name="object 46"/>
          <p:cNvSpPr/>
          <p:nvPr/>
        </p:nvSpPr>
        <p:spPr>
          <a:xfrm>
            <a:off x="2635757" y="2742057"/>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7" name="object 47"/>
          <p:cNvSpPr/>
          <p:nvPr/>
        </p:nvSpPr>
        <p:spPr>
          <a:xfrm>
            <a:off x="2635757" y="2551938"/>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8" name="object 48"/>
          <p:cNvSpPr/>
          <p:nvPr/>
        </p:nvSpPr>
        <p:spPr>
          <a:xfrm>
            <a:off x="2635757" y="2362962"/>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9" name="object 49"/>
          <p:cNvSpPr/>
          <p:nvPr/>
        </p:nvSpPr>
        <p:spPr>
          <a:xfrm>
            <a:off x="2635757" y="217398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0" name="object 50"/>
          <p:cNvSpPr/>
          <p:nvPr/>
        </p:nvSpPr>
        <p:spPr>
          <a:xfrm>
            <a:off x="2635757" y="198348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1" name="object 51"/>
          <p:cNvSpPr/>
          <p:nvPr/>
        </p:nvSpPr>
        <p:spPr>
          <a:xfrm>
            <a:off x="2635757" y="1794510"/>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2" name="object 52"/>
          <p:cNvSpPr/>
          <p:nvPr/>
        </p:nvSpPr>
        <p:spPr>
          <a:xfrm>
            <a:off x="2635757" y="1604009"/>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3" name="object 53"/>
          <p:cNvSpPr/>
          <p:nvPr/>
        </p:nvSpPr>
        <p:spPr>
          <a:xfrm>
            <a:off x="2635757" y="1415414"/>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4" name="object 54"/>
          <p:cNvSpPr/>
          <p:nvPr/>
        </p:nvSpPr>
        <p:spPr>
          <a:xfrm>
            <a:off x="2668523" y="2931032"/>
            <a:ext cx="2682240" cy="0"/>
          </a:xfrm>
          <a:custGeom>
            <a:avLst/>
            <a:gdLst/>
            <a:ahLst/>
            <a:cxnLst/>
            <a:rect l="l" t="t" r="r" b="b"/>
            <a:pathLst>
              <a:path w="2682240">
                <a:moveTo>
                  <a:pt x="0" y="0"/>
                </a:moveTo>
                <a:lnTo>
                  <a:pt x="2682240" y="0"/>
                </a:lnTo>
              </a:path>
            </a:pathLst>
          </a:custGeom>
          <a:ln w="3175">
            <a:solidFill>
              <a:srgbClr val="3F3F3F"/>
            </a:solidFill>
          </a:ln>
        </p:spPr>
        <p:txBody>
          <a:bodyPr wrap="square" lIns="0" tIns="0" rIns="0" bIns="0" rtlCol="0"/>
          <a:lstStyle/>
          <a:p>
            <a:endParaRPr/>
          </a:p>
        </p:txBody>
      </p:sp>
      <p:sp>
        <p:nvSpPr>
          <p:cNvPr id="55" name="object 55"/>
          <p:cNvSpPr/>
          <p:nvPr/>
        </p:nvSpPr>
        <p:spPr>
          <a:xfrm>
            <a:off x="2838450" y="2947797"/>
            <a:ext cx="2540" cy="0"/>
          </a:xfrm>
          <a:custGeom>
            <a:avLst/>
            <a:gdLst/>
            <a:ahLst/>
            <a:cxnLst/>
            <a:rect l="l" t="t" r="r" b="b"/>
            <a:pathLst>
              <a:path w="2539">
                <a:moveTo>
                  <a:pt x="0" y="0"/>
                </a:moveTo>
                <a:lnTo>
                  <a:pt x="2286" y="0"/>
                </a:lnTo>
              </a:path>
            </a:pathLst>
          </a:custGeom>
          <a:ln w="32766">
            <a:solidFill>
              <a:srgbClr val="3F3F3F"/>
            </a:solidFill>
          </a:ln>
        </p:spPr>
        <p:txBody>
          <a:bodyPr wrap="square" lIns="0" tIns="0" rIns="0" bIns="0" rtlCol="0"/>
          <a:lstStyle/>
          <a:p>
            <a:endParaRPr/>
          </a:p>
        </p:txBody>
      </p:sp>
      <p:sp>
        <p:nvSpPr>
          <p:cNvPr id="56" name="object 56"/>
          <p:cNvSpPr/>
          <p:nvPr/>
        </p:nvSpPr>
        <p:spPr>
          <a:xfrm>
            <a:off x="3007614"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7" name="object 57"/>
          <p:cNvSpPr/>
          <p:nvPr/>
        </p:nvSpPr>
        <p:spPr>
          <a:xfrm>
            <a:off x="3178301"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8" name="object 58"/>
          <p:cNvSpPr/>
          <p:nvPr/>
        </p:nvSpPr>
        <p:spPr>
          <a:xfrm>
            <a:off x="3348990"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59" name="object 59"/>
          <p:cNvSpPr/>
          <p:nvPr/>
        </p:nvSpPr>
        <p:spPr>
          <a:xfrm>
            <a:off x="3518153"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0" name="object 60"/>
          <p:cNvSpPr/>
          <p:nvPr/>
        </p:nvSpPr>
        <p:spPr>
          <a:xfrm>
            <a:off x="3688841"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1" name="object 61"/>
          <p:cNvSpPr/>
          <p:nvPr/>
        </p:nvSpPr>
        <p:spPr>
          <a:xfrm>
            <a:off x="3859529"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2" name="object 62"/>
          <p:cNvSpPr/>
          <p:nvPr/>
        </p:nvSpPr>
        <p:spPr>
          <a:xfrm>
            <a:off x="4029455"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3" name="object 63"/>
          <p:cNvSpPr/>
          <p:nvPr/>
        </p:nvSpPr>
        <p:spPr>
          <a:xfrm>
            <a:off x="4200144"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4" name="object 64"/>
          <p:cNvSpPr/>
          <p:nvPr/>
        </p:nvSpPr>
        <p:spPr>
          <a:xfrm>
            <a:off x="4369308"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5" name="object 65"/>
          <p:cNvSpPr/>
          <p:nvPr/>
        </p:nvSpPr>
        <p:spPr>
          <a:xfrm>
            <a:off x="4539996"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6" name="object 66"/>
          <p:cNvSpPr/>
          <p:nvPr/>
        </p:nvSpPr>
        <p:spPr>
          <a:xfrm>
            <a:off x="4710684"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7" name="object 67"/>
          <p:cNvSpPr/>
          <p:nvPr/>
        </p:nvSpPr>
        <p:spPr>
          <a:xfrm>
            <a:off x="4879847"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8" name="object 68"/>
          <p:cNvSpPr/>
          <p:nvPr/>
        </p:nvSpPr>
        <p:spPr>
          <a:xfrm>
            <a:off x="5050535"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9" name="object 69"/>
          <p:cNvSpPr/>
          <p:nvPr/>
        </p:nvSpPr>
        <p:spPr>
          <a:xfrm>
            <a:off x="5221985"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70" name="object 70"/>
          <p:cNvSpPr/>
          <p:nvPr/>
        </p:nvSpPr>
        <p:spPr>
          <a:xfrm>
            <a:off x="2668523" y="2249423"/>
            <a:ext cx="2645410" cy="62230"/>
          </a:xfrm>
          <a:custGeom>
            <a:avLst/>
            <a:gdLst/>
            <a:ahLst/>
            <a:cxnLst/>
            <a:rect l="l" t="t" r="r" b="b"/>
            <a:pathLst>
              <a:path w="2645410" h="62230">
                <a:moveTo>
                  <a:pt x="248792" y="11430"/>
                </a:moveTo>
                <a:lnTo>
                  <a:pt x="106679" y="11430"/>
                </a:lnTo>
                <a:lnTo>
                  <a:pt x="148589" y="12954"/>
                </a:lnTo>
                <a:lnTo>
                  <a:pt x="212597" y="17526"/>
                </a:lnTo>
                <a:lnTo>
                  <a:pt x="223265" y="19050"/>
                </a:lnTo>
                <a:lnTo>
                  <a:pt x="233171" y="20574"/>
                </a:lnTo>
                <a:lnTo>
                  <a:pt x="243839" y="22098"/>
                </a:lnTo>
                <a:lnTo>
                  <a:pt x="254507" y="24384"/>
                </a:lnTo>
                <a:lnTo>
                  <a:pt x="259079" y="25908"/>
                </a:lnTo>
                <a:lnTo>
                  <a:pt x="264413" y="28194"/>
                </a:lnTo>
                <a:lnTo>
                  <a:pt x="275081" y="32004"/>
                </a:lnTo>
                <a:lnTo>
                  <a:pt x="284987" y="36576"/>
                </a:lnTo>
                <a:lnTo>
                  <a:pt x="306323" y="47244"/>
                </a:lnTo>
                <a:lnTo>
                  <a:pt x="316991" y="51816"/>
                </a:lnTo>
                <a:lnTo>
                  <a:pt x="328421" y="55626"/>
                </a:lnTo>
                <a:lnTo>
                  <a:pt x="339089" y="58674"/>
                </a:lnTo>
                <a:lnTo>
                  <a:pt x="350519" y="60198"/>
                </a:lnTo>
                <a:lnTo>
                  <a:pt x="372617" y="61722"/>
                </a:lnTo>
                <a:lnTo>
                  <a:pt x="383285" y="60960"/>
                </a:lnTo>
                <a:lnTo>
                  <a:pt x="404621" y="60198"/>
                </a:lnTo>
                <a:lnTo>
                  <a:pt x="415289" y="59436"/>
                </a:lnTo>
                <a:lnTo>
                  <a:pt x="607313" y="59436"/>
                </a:lnTo>
                <a:lnTo>
                  <a:pt x="618743" y="57150"/>
                </a:lnTo>
                <a:lnTo>
                  <a:pt x="629411" y="54102"/>
                </a:lnTo>
                <a:lnTo>
                  <a:pt x="640079" y="51816"/>
                </a:lnTo>
                <a:lnTo>
                  <a:pt x="645413" y="50292"/>
                </a:lnTo>
                <a:lnTo>
                  <a:pt x="372617" y="50292"/>
                </a:lnTo>
                <a:lnTo>
                  <a:pt x="352043" y="48768"/>
                </a:lnTo>
                <a:lnTo>
                  <a:pt x="342137" y="47244"/>
                </a:lnTo>
                <a:lnTo>
                  <a:pt x="336803" y="46482"/>
                </a:lnTo>
                <a:lnTo>
                  <a:pt x="332231" y="44958"/>
                </a:lnTo>
                <a:lnTo>
                  <a:pt x="321563" y="41148"/>
                </a:lnTo>
                <a:lnTo>
                  <a:pt x="311657" y="36576"/>
                </a:lnTo>
                <a:lnTo>
                  <a:pt x="300989" y="31242"/>
                </a:lnTo>
                <a:lnTo>
                  <a:pt x="289559" y="26670"/>
                </a:lnTo>
                <a:lnTo>
                  <a:pt x="278891" y="21336"/>
                </a:lnTo>
                <a:lnTo>
                  <a:pt x="268223" y="16764"/>
                </a:lnTo>
                <a:lnTo>
                  <a:pt x="262127" y="15240"/>
                </a:lnTo>
                <a:lnTo>
                  <a:pt x="248792" y="11430"/>
                </a:lnTo>
                <a:close/>
              </a:path>
              <a:path w="2645410" h="62230">
                <a:moveTo>
                  <a:pt x="607313" y="59436"/>
                </a:moveTo>
                <a:lnTo>
                  <a:pt x="425957" y="59436"/>
                </a:lnTo>
                <a:lnTo>
                  <a:pt x="511301" y="60198"/>
                </a:lnTo>
                <a:lnTo>
                  <a:pt x="521207" y="60198"/>
                </a:lnTo>
                <a:lnTo>
                  <a:pt x="531875" y="60960"/>
                </a:lnTo>
                <a:lnTo>
                  <a:pt x="553211" y="61722"/>
                </a:lnTo>
                <a:lnTo>
                  <a:pt x="585977" y="61722"/>
                </a:lnTo>
                <a:lnTo>
                  <a:pt x="596645" y="60960"/>
                </a:lnTo>
                <a:lnTo>
                  <a:pt x="607313" y="59436"/>
                </a:lnTo>
                <a:close/>
              </a:path>
              <a:path w="2645410" h="62230">
                <a:moveTo>
                  <a:pt x="425957" y="48006"/>
                </a:moveTo>
                <a:lnTo>
                  <a:pt x="415289" y="48006"/>
                </a:lnTo>
                <a:lnTo>
                  <a:pt x="404621" y="48768"/>
                </a:lnTo>
                <a:lnTo>
                  <a:pt x="383285" y="49530"/>
                </a:lnTo>
                <a:lnTo>
                  <a:pt x="372617" y="50292"/>
                </a:lnTo>
                <a:lnTo>
                  <a:pt x="553973" y="50292"/>
                </a:lnTo>
                <a:lnTo>
                  <a:pt x="532637" y="49530"/>
                </a:lnTo>
                <a:lnTo>
                  <a:pt x="521969" y="48768"/>
                </a:lnTo>
                <a:lnTo>
                  <a:pt x="511301" y="48768"/>
                </a:lnTo>
                <a:lnTo>
                  <a:pt x="425957" y="48006"/>
                </a:lnTo>
                <a:close/>
              </a:path>
              <a:path w="2645410" h="62230">
                <a:moveTo>
                  <a:pt x="723899" y="30480"/>
                </a:moveTo>
                <a:lnTo>
                  <a:pt x="691133" y="30480"/>
                </a:lnTo>
                <a:lnTo>
                  <a:pt x="680465" y="31242"/>
                </a:lnTo>
                <a:lnTo>
                  <a:pt x="669797" y="32766"/>
                </a:lnTo>
                <a:lnTo>
                  <a:pt x="658367" y="35052"/>
                </a:lnTo>
                <a:lnTo>
                  <a:pt x="647699" y="38100"/>
                </a:lnTo>
                <a:lnTo>
                  <a:pt x="637031" y="40386"/>
                </a:lnTo>
                <a:lnTo>
                  <a:pt x="595883" y="49530"/>
                </a:lnTo>
                <a:lnTo>
                  <a:pt x="585215" y="50292"/>
                </a:lnTo>
                <a:lnTo>
                  <a:pt x="645413" y="50292"/>
                </a:lnTo>
                <a:lnTo>
                  <a:pt x="650747" y="48768"/>
                </a:lnTo>
                <a:lnTo>
                  <a:pt x="672083" y="44196"/>
                </a:lnTo>
                <a:lnTo>
                  <a:pt x="681989" y="42672"/>
                </a:lnTo>
                <a:lnTo>
                  <a:pt x="692657" y="41910"/>
                </a:lnTo>
                <a:lnTo>
                  <a:pt x="955547" y="41910"/>
                </a:lnTo>
                <a:lnTo>
                  <a:pt x="959357" y="41148"/>
                </a:lnTo>
                <a:lnTo>
                  <a:pt x="980693" y="35052"/>
                </a:lnTo>
                <a:lnTo>
                  <a:pt x="984249" y="34290"/>
                </a:lnTo>
                <a:lnTo>
                  <a:pt x="894587" y="34290"/>
                </a:lnTo>
                <a:lnTo>
                  <a:pt x="873251" y="33528"/>
                </a:lnTo>
                <a:lnTo>
                  <a:pt x="862583" y="32766"/>
                </a:lnTo>
                <a:lnTo>
                  <a:pt x="851915" y="32766"/>
                </a:lnTo>
                <a:lnTo>
                  <a:pt x="766571" y="32004"/>
                </a:lnTo>
                <a:lnTo>
                  <a:pt x="723899" y="30480"/>
                </a:lnTo>
                <a:close/>
              </a:path>
              <a:path w="2645410" h="62230">
                <a:moveTo>
                  <a:pt x="955547" y="41910"/>
                </a:moveTo>
                <a:lnTo>
                  <a:pt x="723899" y="41910"/>
                </a:lnTo>
                <a:lnTo>
                  <a:pt x="766571" y="43434"/>
                </a:lnTo>
                <a:lnTo>
                  <a:pt x="851153" y="44196"/>
                </a:lnTo>
                <a:lnTo>
                  <a:pt x="861821" y="44196"/>
                </a:lnTo>
                <a:lnTo>
                  <a:pt x="872489" y="44958"/>
                </a:lnTo>
                <a:lnTo>
                  <a:pt x="893825" y="45720"/>
                </a:lnTo>
                <a:lnTo>
                  <a:pt x="926591" y="45720"/>
                </a:lnTo>
                <a:lnTo>
                  <a:pt x="937259" y="44958"/>
                </a:lnTo>
                <a:lnTo>
                  <a:pt x="947927" y="43434"/>
                </a:lnTo>
                <a:lnTo>
                  <a:pt x="955547" y="41910"/>
                </a:lnTo>
                <a:close/>
              </a:path>
              <a:path w="2645410" h="62230">
                <a:moveTo>
                  <a:pt x="1064513" y="13716"/>
                </a:moveTo>
                <a:lnTo>
                  <a:pt x="1043177" y="13716"/>
                </a:lnTo>
                <a:lnTo>
                  <a:pt x="1021079" y="15240"/>
                </a:lnTo>
                <a:lnTo>
                  <a:pt x="1009649" y="16764"/>
                </a:lnTo>
                <a:lnTo>
                  <a:pt x="988313" y="21336"/>
                </a:lnTo>
                <a:lnTo>
                  <a:pt x="966977" y="27432"/>
                </a:lnTo>
                <a:lnTo>
                  <a:pt x="957071" y="29718"/>
                </a:lnTo>
                <a:lnTo>
                  <a:pt x="946403" y="32004"/>
                </a:lnTo>
                <a:lnTo>
                  <a:pt x="936497" y="33528"/>
                </a:lnTo>
                <a:lnTo>
                  <a:pt x="925829" y="34290"/>
                </a:lnTo>
                <a:lnTo>
                  <a:pt x="984249" y="34290"/>
                </a:lnTo>
                <a:lnTo>
                  <a:pt x="991361" y="32766"/>
                </a:lnTo>
                <a:lnTo>
                  <a:pt x="1002029" y="29718"/>
                </a:lnTo>
                <a:lnTo>
                  <a:pt x="1011935" y="28194"/>
                </a:lnTo>
                <a:lnTo>
                  <a:pt x="1022603" y="26670"/>
                </a:lnTo>
                <a:lnTo>
                  <a:pt x="1043177" y="25146"/>
                </a:lnTo>
                <a:lnTo>
                  <a:pt x="2644330" y="25146"/>
                </a:lnTo>
                <a:lnTo>
                  <a:pt x="2642615" y="22860"/>
                </a:lnTo>
                <a:lnTo>
                  <a:pt x="2554223" y="22860"/>
                </a:lnTo>
                <a:lnTo>
                  <a:pt x="1872995" y="19812"/>
                </a:lnTo>
                <a:lnTo>
                  <a:pt x="1617725" y="18288"/>
                </a:lnTo>
                <a:lnTo>
                  <a:pt x="1447799" y="17526"/>
                </a:lnTo>
                <a:lnTo>
                  <a:pt x="1191767" y="16002"/>
                </a:lnTo>
                <a:lnTo>
                  <a:pt x="1085849" y="15240"/>
                </a:lnTo>
                <a:lnTo>
                  <a:pt x="1064513" y="13716"/>
                </a:lnTo>
                <a:close/>
              </a:path>
              <a:path w="2645410" h="62230">
                <a:moveTo>
                  <a:pt x="2644330" y="25146"/>
                </a:moveTo>
                <a:lnTo>
                  <a:pt x="1064513" y="25146"/>
                </a:lnTo>
                <a:lnTo>
                  <a:pt x="1085087" y="26670"/>
                </a:lnTo>
                <a:lnTo>
                  <a:pt x="1191767" y="27432"/>
                </a:lnTo>
                <a:lnTo>
                  <a:pt x="1447037" y="28956"/>
                </a:lnTo>
                <a:lnTo>
                  <a:pt x="1617725" y="29718"/>
                </a:lnTo>
                <a:lnTo>
                  <a:pt x="1872995" y="31242"/>
                </a:lnTo>
                <a:lnTo>
                  <a:pt x="2554223" y="34290"/>
                </a:lnTo>
                <a:lnTo>
                  <a:pt x="2642615" y="34290"/>
                </a:lnTo>
                <a:lnTo>
                  <a:pt x="2644901" y="32004"/>
                </a:lnTo>
                <a:lnTo>
                  <a:pt x="2644901" y="25908"/>
                </a:lnTo>
                <a:lnTo>
                  <a:pt x="2644330" y="25146"/>
                </a:lnTo>
                <a:close/>
              </a:path>
              <a:path w="2645410" h="62230">
                <a:moveTo>
                  <a:pt x="106679" y="0"/>
                </a:moveTo>
                <a:lnTo>
                  <a:pt x="84581" y="762"/>
                </a:lnTo>
                <a:lnTo>
                  <a:pt x="63245" y="2286"/>
                </a:lnTo>
                <a:lnTo>
                  <a:pt x="20573" y="8382"/>
                </a:lnTo>
                <a:lnTo>
                  <a:pt x="0" y="10586"/>
                </a:lnTo>
                <a:lnTo>
                  <a:pt x="0" y="22288"/>
                </a:lnTo>
                <a:lnTo>
                  <a:pt x="761" y="22098"/>
                </a:lnTo>
                <a:lnTo>
                  <a:pt x="22097" y="19812"/>
                </a:lnTo>
                <a:lnTo>
                  <a:pt x="43433" y="16002"/>
                </a:lnTo>
                <a:lnTo>
                  <a:pt x="64769" y="13716"/>
                </a:lnTo>
                <a:lnTo>
                  <a:pt x="85343" y="12192"/>
                </a:lnTo>
                <a:lnTo>
                  <a:pt x="106679" y="11430"/>
                </a:lnTo>
                <a:lnTo>
                  <a:pt x="248792" y="11430"/>
                </a:lnTo>
                <a:lnTo>
                  <a:pt x="246125" y="10668"/>
                </a:lnTo>
                <a:lnTo>
                  <a:pt x="213359" y="6096"/>
                </a:lnTo>
                <a:lnTo>
                  <a:pt x="149351" y="1524"/>
                </a:lnTo>
                <a:lnTo>
                  <a:pt x="106679" y="0"/>
                </a:lnTo>
                <a:close/>
              </a:path>
            </a:pathLst>
          </a:custGeom>
          <a:solidFill>
            <a:srgbClr val="00007F"/>
          </a:solidFill>
        </p:spPr>
        <p:txBody>
          <a:bodyPr wrap="square" lIns="0" tIns="0" rIns="0" bIns="0" rtlCol="0"/>
          <a:lstStyle/>
          <a:p>
            <a:endParaRPr/>
          </a:p>
        </p:txBody>
      </p:sp>
      <p:sp>
        <p:nvSpPr>
          <p:cNvPr id="71" name="object 71"/>
          <p:cNvSpPr txBox="1"/>
          <p:nvPr/>
        </p:nvSpPr>
        <p:spPr>
          <a:xfrm>
            <a:off x="5443728" y="1847328"/>
            <a:ext cx="227965"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9</a:t>
            </a:r>
            <a:r>
              <a:rPr sz="850" b="1" spc="-15" dirty="0">
                <a:solidFill>
                  <a:srgbClr val="3F3F3F"/>
                </a:solidFill>
                <a:latin typeface="Arial"/>
                <a:cs typeface="Arial"/>
              </a:rPr>
              <a:t>0</a:t>
            </a:r>
            <a:r>
              <a:rPr sz="850" b="1" spc="-5" dirty="0">
                <a:solidFill>
                  <a:srgbClr val="3F3F3F"/>
                </a:solidFill>
                <a:latin typeface="Arial"/>
                <a:cs typeface="Arial"/>
              </a:rPr>
              <a:t>%</a:t>
            </a:r>
            <a:endParaRPr sz="850">
              <a:latin typeface="Arial"/>
              <a:cs typeface="Arial"/>
            </a:endParaRPr>
          </a:p>
        </p:txBody>
      </p:sp>
      <p:sp>
        <p:nvSpPr>
          <p:cNvPr id="72" name="object 72"/>
          <p:cNvSpPr txBox="1"/>
          <p:nvPr/>
        </p:nvSpPr>
        <p:spPr>
          <a:xfrm>
            <a:off x="5443728" y="1341353"/>
            <a:ext cx="28829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1</a:t>
            </a:r>
            <a:r>
              <a:rPr sz="850" b="1" spc="-15" dirty="0">
                <a:solidFill>
                  <a:srgbClr val="3F3F3F"/>
                </a:solidFill>
                <a:latin typeface="Arial"/>
                <a:cs typeface="Arial"/>
              </a:rPr>
              <a:t>1</a:t>
            </a:r>
            <a:r>
              <a:rPr sz="850" b="1" spc="-5" dirty="0">
                <a:solidFill>
                  <a:srgbClr val="3F3F3F"/>
                </a:solidFill>
                <a:latin typeface="Arial"/>
                <a:cs typeface="Arial"/>
              </a:rPr>
              <a:t>0%</a:t>
            </a:r>
            <a:endParaRPr sz="850">
              <a:latin typeface="Arial"/>
              <a:cs typeface="Arial"/>
            </a:endParaRPr>
          </a:p>
        </p:txBody>
      </p:sp>
      <p:sp>
        <p:nvSpPr>
          <p:cNvPr id="73" name="object 73"/>
          <p:cNvSpPr txBox="1"/>
          <p:nvPr/>
        </p:nvSpPr>
        <p:spPr>
          <a:xfrm>
            <a:off x="2397247" y="1341386"/>
            <a:ext cx="686435" cy="177546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$80</a:t>
            </a:r>
            <a:endParaRPr sz="850">
              <a:latin typeface="Arial"/>
              <a:cs typeface="Arial"/>
            </a:endParaRPr>
          </a:p>
          <a:p>
            <a:pPr>
              <a:lnSpc>
                <a:spcPct val="100000"/>
              </a:lnSpc>
              <a:spcBef>
                <a:spcPts val="470"/>
              </a:spcBef>
            </a:pPr>
            <a:r>
              <a:rPr sz="850" b="1" spc="-5" dirty="0">
                <a:solidFill>
                  <a:srgbClr val="3F3F3F"/>
                </a:solidFill>
                <a:latin typeface="Arial"/>
                <a:cs typeface="Arial"/>
              </a:rPr>
              <a:t>$70</a:t>
            </a:r>
            <a:endParaRPr sz="850">
              <a:latin typeface="Arial"/>
              <a:cs typeface="Arial"/>
            </a:endParaRPr>
          </a:p>
          <a:p>
            <a:pPr>
              <a:lnSpc>
                <a:spcPct val="100000"/>
              </a:lnSpc>
              <a:spcBef>
                <a:spcPts val="470"/>
              </a:spcBef>
            </a:pPr>
            <a:r>
              <a:rPr sz="850" b="1" spc="-5" dirty="0">
                <a:solidFill>
                  <a:srgbClr val="3F3F3F"/>
                </a:solidFill>
                <a:latin typeface="Arial"/>
                <a:cs typeface="Arial"/>
              </a:rPr>
              <a:t>$60</a:t>
            </a:r>
            <a:endParaRPr sz="850">
              <a:latin typeface="Arial"/>
              <a:cs typeface="Arial"/>
            </a:endParaRPr>
          </a:p>
          <a:p>
            <a:pPr>
              <a:lnSpc>
                <a:spcPct val="100000"/>
              </a:lnSpc>
              <a:spcBef>
                <a:spcPts val="470"/>
              </a:spcBef>
            </a:pPr>
            <a:r>
              <a:rPr sz="850" b="1" spc="-5" dirty="0">
                <a:solidFill>
                  <a:srgbClr val="3F3F3F"/>
                </a:solidFill>
                <a:latin typeface="Arial"/>
                <a:cs typeface="Arial"/>
              </a:rPr>
              <a:t>$50</a:t>
            </a:r>
            <a:endParaRPr sz="850">
              <a:latin typeface="Arial"/>
              <a:cs typeface="Arial"/>
            </a:endParaRPr>
          </a:p>
          <a:p>
            <a:pPr>
              <a:lnSpc>
                <a:spcPct val="100000"/>
              </a:lnSpc>
              <a:spcBef>
                <a:spcPts val="464"/>
              </a:spcBef>
            </a:pPr>
            <a:r>
              <a:rPr sz="850" b="1" spc="-5" dirty="0">
                <a:solidFill>
                  <a:srgbClr val="3F3F3F"/>
                </a:solidFill>
                <a:latin typeface="Arial"/>
                <a:cs typeface="Arial"/>
              </a:rPr>
              <a:t>$40</a:t>
            </a:r>
            <a:endParaRPr sz="850">
              <a:latin typeface="Arial"/>
              <a:cs typeface="Arial"/>
            </a:endParaRPr>
          </a:p>
          <a:p>
            <a:pPr>
              <a:lnSpc>
                <a:spcPct val="100000"/>
              </a:lnSpc>
              <a:spcBef>
                <a:spcPts val="475"/>
              </a:spcBef>
            </a:pPr>
            <a:r>
              <a:rPr sz="850" b="1" spc="-5" dirty="0">
                <a:solidFill>
                  <a:srgbClr val="3F3F3F"/>
                </a:solidFill>
                <a:latin typeface="Arial"/>
                <a:cs typeface="Arial"/>
              </a:rPr>
              <a:t>$30</a:t>
            </a:r>
            <a:endParaRPr sz="850">
              <a:latin typeface="Arial"/>
              <a:cs typeface="Arial"/>
            </a:endParaRPr>
          </a:p>
          <a:p>
            <a:pPr>
              <a:lnSpc>
                <a:spcPct val="100000"/>
              </a:lnSpc>
              <a:spcBef>
                <a:spcPts val="475"/>
              </a:spcBef>
            </a:pPr>
            <a:r>
              <a:rPr sz="850" b="1" spc="-5" dirty="0">
                <a:solidFill>
                  <a:srgbClr val="3F3F3F"/>
                </a:solidFill>
                <a:latin typeface="Arial"/>
                <a:cs typeface="Arial"/>
              </a:rPr>
              <a:t>$20</a:t>
            </a:r>
            <a:endParaRPr sz="850">
              <a:latin typeface="Arial"/>
              <a:cs typeface="Arial"/>
            </a:endParaRPr>
          </a:p>
          <a:p>
            <a:pPr>
              <a:lnSpc>
                <a:spcPct val="100000"/>
              </a:lnSpc>
              <a:spcBef>
                <a:spcPts val="475"/>
              </a:spcBef>
            </a:pPr>
            <a:r>
              <a:rPr sz="850" b="1" spc="-5" dirty="0">
                <a:solidFill>
                  <a:srgbClr val="3F3F3F"/>
                </a:solidFill>
                <a:latin typeface="Arial"/>
                <a:cs typeface="Arial"/>
              </a:rPr>
              <a:t>$10</a:t>
            </a:r>
            <a:endParaRPr sz="850">
              <a:latin typeface="Arial"/>
              <a:cs typeface="Arial"/>
            </a:endParaRPr>
          </a:p>
          <a:p>
            <a:pPr marL="59690">
              <a:lnSpc>
                <a:spcPts val="1010"/>
              </a:lnSpc>
              <a:spcBef>
                <a:spcPts val="475"/>
              </a:spcBef>
            </a:pPr>
            <a:r>
              <a:rPr sz="850" b="1" spc="-5" dirty="0">
                <a:solidFill>
                  <a:srgbClr val="3F3F3F"/>
                </a:solidFill>
                <a:latin typeface="Arial"/>
                <a:cs typeface="Arial"/>
              </a:rPr>
              <a:t>$0</a:t>
            </a:r>
            <a:endParaRPr sz="850">
              <a:latin typeface="Arial"/>
              <a:cs typeface="Arial"/>
            </a:endParaRPr>
          </a:p>
          <a:p>
            <a:pPr marL="125730">
              <a:lnSpc>
                <a:spcPts val="1010"/>
              </a:lnSpc>
              <a:tabLst>
                <a:tab pos="553085"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endParaRPr sz="850">
              <a:latin typeface="Arial"/>
              <a:cs typeface="Arial"/>
            </a:endParaRPr>
          </a:p>
        </p:txBody>
      </p:sp>
      <p:sp>
        <p:nvSpPr>
          <p:cNvPr id="74" name="object 74"/>
          <p:cNvSpPr txBox="1"/>
          <p:nvPr/>
        </p:nvSpPr>
        <p:spPr>
          <a:xfrm>
            <a:off x="3972208" y="2985792"/>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17</a:t>
            </a:r>
            <a:endParaRPr sz="850">
              <a:latin typeface="Arial"/>
              <a:cs typeface="Arial"/>
            </a:endParaRPr>
          </a:p>
        </p:txBody>
      </p:sp>
      <p:sp>
        <p:nvSpPr>
          <p:cNvPr id="75" name="object 75"/>
          <p:cNvSpPr txBox="1"/>
          <p:nvPr/>
        </p:nvSpPr>
        <p:spPr>
          <a:xfrm>
            <a:off x="4312792" y="2985792"/>
            <a:ext cx="473709" cy="130810"/>
          </a:xfrm>
          <a:prstGeom prst="rect">
            <a:avLst/>
          </a:prstGeom>
        </p:spPr>
        <p:txBody>
          <a:bodyPr vert="horz" wrap="square" lIns="0" tIns="0" rIns="0" bIns="0" rtlCol="0">
            <a:spAutoFit/>
          </a:bodyPr>
          <a:lstStyle/>
          <a:p>
            <a:pPr>
              <a:lnSpc>
                <a:spcPct val="100000"/>
              </a:lnSpc>
              <a:tabLst>
                <a:tab pos="339725" algn="l"/>
              </a:tabLst>
            </a:pPr>
            <a:r>
              <a:rPr sz="850" b="1" spc="-5" dirty="0">
                <a:solidFill>
                  <a:srgbClr val="3F3F3F"/>
                </a:solidFill>
                <a:latin typeface="Arial"/>
                <a:cs typeface="Arial"/>
              </a:rPr>
              <a:t>18	</a:t>
            </a:r>
            <a:r>
              <a:rPr sz="850" b="1" dirty="0">
                <a:solidFill>
                  <a:srgbClr val="3F3F3F"/>
                </a:solidFill>
                <a:latin typeface="Arial"/>
                <a:cs typeface="Arial"/>
              </a:rPr>
              <a:t>1</a:t>
            </a:r>
            <a:r>
              <a:rPr sz="850" b="1" spc="-5" dirty="0">
                <a:solidFill>
                  <a:srgbClr val="3F3F3F"/>
                </a:solidFill>
                <a:latin typeface="Arial"/>
                <a:cs typeface="Arial"/>
              </a:rPr>
              <a:t>9</a:t>
            </a:r>
            <a:endParaRPr sz="850">
              <a:latin typeface="Arial"/>
              <a:cs typeface="Arial"/>
            </a:endParaRPr>
          </a:p>
        </p:txBody>
      </p:sp>
      <p:sp>
        <p:nvSpPr>
          <p:cNvPr id="76" name="object 76"/>
          <p:cNvSpPr txBox="1"/>
          <p:nvPr/>
        </p:nvSpPr>
        <p:spPr>
          <a:xfrm>
            <a:off x="4993198" y="2985792"/>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20</a:t>
            </a:r>
            <a:endParaRPr sz="850">
              <a:latin typeface="Arial"/>
              <a:cs typeface="Arial"/>
            </a:endParaRPr>
          </a:p>
        </p:txBody>
      </p:sp>
      <p:sp>
        <p:nvSpPr>
          <p:cNvPr id="77" name="object 77"/>
          <p:cNvSpPr txBox="1"/>
          <p:nvPr/>
        </p:nvSpPr>
        <p:spPr>
          <a:xfrm>
            <a:off x="5443728" y="2099817"/>
            <a:ext cx="589915" cy="889635"/>
          </a:xfrm>
          <a:prstGeom prst="rect">
            <a:avLst/>
          </a:prstGeom>
        </p:spPr>
        <p:txBody>
          <a:bodyPr vert="horz" wrap="square" lIns="0" tIns="0" rIns="0" bIns="0" rtlCol="0">
            <a:spAutoFit/>
          </a:bodyPr>
          <a:lstStyle/>
          <a:p>
            <a:pPr marL="290195" marR="5080" indent="-108585">
              <a:lnSpc>
                <a:spcPts val="760"/>
              </a:lnSpc>
            </a:pPr>
            <a:r>
              <a:rPr sz="650" b="1" spc="-5" dirty="0">
                <a:solidFill>
                  <a:srgbClr val="3F3F3F"/>
                </a:solidFill>
                <a:latin typeface="Arial"/>
                <a:cs typeface="Arial"/>
              </a:rPr>
              <a:t>Util</a:t>
            </a:r>
            <a:r>
              <a:rPr sz="650" b="1" dirty="0">
                <a:solidFill>
                  <a:srgbClr val="3F3F3F"/>
                </a:solidFill>
                <a:latin typeface="Arial"/>
                <a:cs typeface="Arial"/>
              </a:rPr>
              <a:t>i</a:t>
            </a:r>
            <a:r>
              <a:rPr sz="650" b="1" spc="-5" dirty="0">
                <a:solidFill>
                  <a:srgbClr val="3F3F3F"/>
                </a:solidFill>
                <a:latin typeface="Arial"/>
                <a:cs typeface="Arial"/>
              </a:rPr>
              <a:t>zation  Rate</a:t>
            </a:r>
            <a:endParaRPr sz="650">
              <a:latin typeface="Arial"/>
              <a:cs typeface="Arial"/>
            </a:endParaRPr>
          </a:p>
          <a:p>
            <a:pPr>
              <a:lnSpc>
                <a:spcPct val="100000"/>
              </a:lnSpc>
              <a:spcBef>
                <a:spcPts val="470"/>
              </a:spcBef>
            </a:pPr>
            <a:r>
              <a:rPr sz="850" b="1" spc="-5" dirty="0">
                <a:solidFill>
                  <a:srgbClr val="3F3F3F"/>
                </a:solidFill>
                <a:latin typeface="Arial"/>
                <a:cs typeface="Arial"/>
              </a:rPr>
              <a:t>70%</a:t>
            </a:r>
            <a:endParaRPr sz="850">
              <a:latin typeface="Arial"/>
              <a:cs typeface="Arial"/>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25"/>
              </a:spcBef>
            </a:pPr>
            <a:endParaRPr sz="750">
              <a:latin typeface="Times New Roman"/>
              <a:cs typeface="Times New Roman"/>
            </a:endParaRPr>
          </a:p>
          <a:p>
            <a:pPr>
              <a:lnSpc>
                <a:spcPct val="100000"/>
              </a:lnSpc>
            </a:pPr>
            <a:r>
              <a:rPr sz="850" b="1" spc="-5" dirty="0">
                <a:solidFill>
                  <a:srgbClr val="3F3F3F"/>
                </a:solidFill>
                <a:latin typeface="Arial"/>
                <a:cs typeface="Arial"/>
              </a:rPr>
              <a:t>50%</a:t>
            </a:r>
            <a:endParaRPr sz="850">
              <a:latin typeface="Arial"/>
              <a:cs typeface="Arial"/>
            </a:endParaRPr>
          </a:p>
        </p:txBody>
      </p:sp>
      <p:sp>
        <p:nvSpPr>
          <p:cNvPr id="78" name="object 78"/>
          <p:cNvSpPr txBox="1"/>
          <p:nvPr/>
        </p:nvSpPr>
        <p:spPr>
          <a:xfrm>
            <a:off x="1652028" y="1865123"/>
            <a:ext cx="494665" cy="479425"/>
          </a:xfrm>
          <a:prstGeom prst="rect">
            <a:avLst/>
          </a:prstGeom>
        </p:spPr>
        <p:txBody>
          <a:bodyPr vert="horz" wrap="square" lIns="0" tIns="0" rIns="0" bIns="0" rtlCol="0">
            <a:spAutoFit/>
          </a:bodyPr>
          <a:lstStyle/>
          <a:p>
            <a:pPr marL="62865" marR="69215" indent="2540" algn="ctr">
              <a:lnSpc>
                <a:spcPts val="760"/>
              </a:lnSpc>
            </a:pPr>
            <a:r>
              <a:rPr sz="650" b="1" spc="-5" dirty="0">
                <a:solidFill>
                  <a:srgbClr val="3F3F3F"/>
                </a:solidFill>
                <a:latin typeface="Arial"/>
                <a:cs typeface="Arial"/>
              </a:rPr>
              <a:t>Capacity  </a:t>
            </a:r>
            <a:r>
              <a:rPr sz="650" b="1" dirty="0">
                <a:solidFill>
                  <a:srgbClr val="3F3F3F"/>
                </a:solidFill>
                <a:latin typeface="Arial"/>
                <a:cs typeface="Arial"/>
              </a:rPr>
              <a:t>Margin  </a:t>
            </a:r>
            <a:r>
              <a:rPr sz="650" b="1" spc="-5" dirty="0">
                <a:solidFill>
                  <a:srgbClr val="3F3F3F"/>
                </a:solidFill>
                <a:latin typeface="Arial"/>
                <a:cs typeface="Arial"/>
              </a:rPr>
              <a:t>(No</a:t>
            </a:r>
            <a:r>
              <a:rPr sz="650" b="1" spc="5" dirty="0">
                <a:solidFill>
                  <a:srgbClr val="3F3F3F"/>
                </a:solidFill>
                <a:latin typeface="Arial"/>
                <a:cs typeface="Arial"/>
              </a:rPr>
              <a:t>m</a:t>
            </a:r>
            <a:r>
              <a:rPr sz="650" b="1" spc="-5" dirty="0">
                <a:solidFill>
                  <a:srgbClr val="3F3F3F"/>
                </a:solidFill>
                <a:latin typeface="Arial"/>
                <a:cs typeface="Arial"/>
              </a:rPr>
              <a:t>inal</a:t>
            </a:r>
            <a:endParaRPr sz="650">
              <a:latin typeface="Arial"/>
              <a:cs typeface="Arial"/>
            </a:endParaRPr>
          </a:p>
          <a:p>
            <a:pPr marR="6350" algn="ctr">
              <a:lnSpc>
                <a:spcPts val="720"/>
              </a:lnSpc>
            </a:pPr>
            <a:r>
              <a:rPr sz="650" b="1" dirty="0">
                <a:solidFill>
                  <a:srgbClr val="3F3F3F"/>
                </a:solidFill>
                <a:latin typeface="Arial"/>
                <a:cs typeface="Arial"/>
              </a:rPr>
              <a:t>$M</a:t>
            </a:r>
            <a:r>
              <a:rPr sz="650" b="1" spc="-95" dirty="0">
                <a:solidFill>
                  <a:srgbClr val="3F3F3F"/>
                </a:solidFill>
                <a:latin typeface="Arial"/>
                <a:cs typeface="Arial"/>
              </a:rPr>
              <a:t> </a:t>
            </a:r>
            <a:r>
              <a:rPr sz="650" b="1" spc="5" dirty="0">
                <a:solidFill>
                  <a:srgbClr val="3F3F3F"/>
                </a:solidFill>
                <a:latin typeface="Arial"/>
                <a:cs typeface="Arial"/>
              </a:rPr>
              <a:t>USD</a:t>
            </a:r>
            <a:endParaRPr sz="650">
              <a:latin typeface="Arial"/>
              <a:cs typeface="Arial"/>
            </a:endParaRPr>
          </a:p>
          <a:p>
            <a:pPr marR="5080" algn="ctr">
              <a:lnSpc>
                <a:spcPts val="770"/>
              </a:lnSpc>
            </a:pPr>
            <a:r>
              <a:rPr sz="650" b="1" dirty="0">
                <a:solidFill>
                  <a:srgbClr val="3F3F3F"/>
                </a:solidFill>
                <a:latin typeface="Arial"/>
                <a:cs typeface="Arial"/>
              </a:rPr>
              <a:t>per</a:t>
            </a:r>
            <a:r>
              <a:rPr sz="650" b="1" spc="-85" dirty="0">
                <a:solidFill>
                  <a:srgbClr val="3F3F3F"/>
                </a:solidFill>
                <a:latin typeface="Arial"/>
                <a:cs typeface="Arial"/>
              </a:rPr>
              <a:t> </a:t>
            </a:r>
            <a:r>
              <a:rPr sz="650" b="1" dirty="0">
                <a:solidFill>
                  <a:srgbClr val="3F3F3F"/>
                </a:solidFill>
                <a:latin typeface="Arial"/>
                <a:cs typeface="Arial"/>
              </a:rPr>
              <a:t>Quarter)</a:t>
            </a:r>
            <a:endParaRPr sz="650">
              <a:latin typeface="Arial"/>
              <a:cs typeface="Arial"/>
            </a:endParaRPr>
          </a:p>
        </p:txBody>
      </p:sp>
      <p:sp>
        <p:nvSpPr>
          <p:cNvPr id="79" name="object 79"/>
          <p:cNvSpPr/>
          <p:nvPr/>
        </p:nvSpPr>
        <p:spPr>
          <a:xfrm>
            <a:off x="2872739" y="3345941"/>
            <a:ext cx="229870" cy="0"/>
          </a:xfrm>
          <a:custGeom>
            <a:avLst/>
            <a:gdLst/>
            <a:ahLst/>
            <a:cxnLst/>
            <a:rect l="l" t="t" r="r" b="b"/>
            <a:pathLst>
              <a:path w="229869">
                <a:moveTo>
                  <a:pt x="0" y="0"/>
                </a:moveTo>
                <a:lnTo>
                  <a:pt x="229362" y="0"/>
                </a:lnTo>
              </a:path>
            </a:pathLst>
          </a:custGeom>
          <a:ln w="48768">
            <a:solidFill>
              <a:srgbClr val="326598"/>
            </a:solidFill>
          </a:ln>
        </p:spPr>
        <p:txBody>
          <a:bodyPr wrap="square" lIns="0" tIns="0" rIns="0" bIns="0" rtlCol="0"/>
          <a:lstStyle/>
          <a:p>
            <a:endParaRPr/>
          </a:p>
        </p:txBody>
      </p:sp>
      <p:sp>
        <p:nvSpPr>
          <p:cNvPr id="80" name="object 80"/>
          <p:cNvSpPr txBox="1"/>
          <p:nvPr/>
        </p:nvSpPr>
        <p:spPr>
          <a:xfrm>
            <a:off x="3127248" y="2985792"/>
            <a:ext cx="704850" cy="410209"/>
          </a:xfrm>
          <a:prstGeom prst="rect">
            <a:avLst/>
          </a:prstGeom>
        </p:spPr>
        <p:txBody>
          <a:bodyPr vert="horz" wrap="square" lIns="0" tIns="0" rIns="0" bIns="0" rtlCol="0">
            <a:spAutoFit/>
          </a:bodyPr>
          <a:lstStyle/>
          <a:p>
            <a:pPr marL="83820" algn="ctr">
              <a:lnSpc>
                <a:spcPct val="100000"/>
              </a:lnSpc>
              <a:tabLst>
                <a:tab pos="424180" algn="l"/>
              </a:tabLst>
            </a:pPr>
            <a:r>
              <a:rPr sz="850" b="1" spc="-5" dirty="0">
                <a:solidFill>
                  <a:srgbClr val="3F3F3F"/>
                </a:solidFill>
                <a:latin typeface="Arial"/>
                <a:cs typeface="Arial"/>
              </a:rPr>
              <a:t>15	16</a:t>
            </a:r>
            <a:endParaRPr sz="850">
              <a:latin typeface="Arial"/>
              <a:cs typeface="Arial"/>
            </a:endParaRPr>
          </a:p>
          <a:p>
            <a:pPr>
              <a:lnSpc>
                <a:spcPct val="100000"/>
              </a:lnSpc>
              <a:spcBef>
                <a:spcPts val="35"/>
              </a:spcBef>
            </a:pPr>
            <a:endParaRPr sz="1100">
              <a:latin typeface="Times New Roman"/>
              <a:cs typeface="Times New Roman"/>
            </a:endParaRPr>
          </a:p>
          <a:p>
            <a:pPr marR="5080" algn="ctr">
              <a:lnSpc>
                <a:spcPct val="100000"/>
              </a:lnSpc>
            </a:pPr>
            <a:r>
              <a:rPr sz="750" spc="-5" dirty="0">
                <a:solidFill>
                  <a:srgbClr val="3F3F3F"/>
                </a:solidFill>
                <a:latin typeface="Arial"/>
                <a:cs typeface="Arial"/>
              </a:rPr>
              <a:t>Capacity</a:t>
            </a:r>
            <a:r>
              <a:rPr sz="750" spc="-55" dirty="0">
                <a:solidFill>
                  <a:srgbClr val="3F3F3F"/>
                </a:solidFill>
                <a:latin typeface="Arial"/>
                <a:cs typeface="Arial"/>
              </a:rPr>
              <a:t> </a:t>
            </a:r>
            <a:r>
              <a:rPr sz="750" spc="-5" dirty="0">
                <a:solidFill>
                  <a:srgbClr val="3F3F3F"/>
                </a:solidFill>
                <a:latin typeface="Arial"/>
                <a:cs typeface="Arial"/>
              </a:rPr>
              <a:t>Margin</a:t>
            </a:r>
            <a:endParaRPr sz="750">
              <a:latin typeface="Arial"/>
              <a:cs typeface="Arial"/>
            </a:endParaRPr>
          </a:p>
        </p:txBody>
      </p:sp>
      <p:sp>
        <p:nvSpPr>
          <p:cNvPr id="81" name="object 81"/>
          <p:cNvSpPr/>
          <p:nvPr/>
        </p:nvSpPr>
        <p:spPr>
          <a:xfrm>
            <a:off x="4126991" y="3346322"/>
            <a:ext cx="241300" cy="0"/>
          </a:xfrm>
          <a:custGeom>
            <a:avLst/>
            <a:gdLst/>
            <a:ahLst/>
            <a:cxnLst/>
            <a:rect l="l" t="t" r="r" b="b"/>
            <a:pathLst>
              <a:path w="241300">
                <a:moveTo>
                  <a:pt x="0" y="0"/>
                </a:moveTo>
                <a:lnTo>
                  <a:pt x="240792" y="0"/>
                </a:lnTo>
              </a:path>
            </a:pathLst>
          </a:custGeom>
          <a:ln w="11429">
            <a:solidFill>
              <a:srgbClr val="00007F"/>
            </a:solidFill>
          </a:ln>
        </p:spPr>
        <p:txBody>
          <a:bodyPr wrap="square" lIns="0" tIns="0" rIns="0" bIns="0" rtlCol="0"/>
          <a:lstStyle/>
          <a:p>
            <a:endParaRPr/>
          </a:p>
        </p:txBody>
      </p:sp>
      <p:sp>
        <p:nvSpPr>
          <p:cNvPr id="82" name="object 82"/>
          <p:cNvSpPr txBox="1"/>
          <p:nvPr/>
        </p:nvSpPr>
        <p:spPr>
          <a:xfrm>
            <a:off x="4387596" y="3280409"/>
            <a:ext cx="655955" cy="115570"/>
          </a:xfrm>
          <a:prstGeom prst="rect">
            <a:avLst/>
          </a:prstGeom>
        </p:spPr>
        <p:txBody>
          <a:bodyPr vert="horz" wrap="square" lIns="0" tIns="0" rIns="0" bIns="0" rtlCol="0">
            <a:spAutoFit/>
          </a:bodyPr>
          <a:lstStyle/>
          <a:p>
            <a:pPr>
              <a:lnSpc>
                <a:spcPct val="100000"/>
              </a:lnSpc>
            </a:pPr>
            <a:r>
              <a:rPr sz="750" spc="-5" dirty="0">
                <a:solidFill>
                  <a:srgbClr val="3F3F3F"/>
                </a:solidFill>
                <a:latin typeface="Arial"/>
                <a:cs typeface="Arial"/>
              </a:rPr>
              <a:t>Utilization</a:t>
            </a:r>
            <a:r>
              <a:rPr sz="750" spc="-60" dirty="0">
                <a:solidFill>
                  <a:srgbClr val="3F3F3F"/>
                </a:solidFill>
                <a:latin typeface="Arial"/>
                <a:cs typeface="Arial"/>
              </a:rPr>
              <a:t> </a:t>
            </a:r>
            <a:r>
              <a:rPr sz="750" spc="-5" dirty="0">
                <a:solidFill>
                  <a:srgbClr val="3F3F3F"/>
                </a:solidFill>
                <a:latin typeface="Arial"/>
                <a:cs typeface="Arial"/>
              </a:rPr>
              <a:t>Rate</a:t>
            </a:r>
            <a:endParaRPr sz="750">
              <a:latin typeface="Arial"/>
              <a:cs typeface="Arial"/>
            </a:endParaRPr>
          </a:p>
        </p:txBody>
      </p:sp>
      <p:sp>
        <p:nvSpPr>
          <p:cNvPr id="83" name="object 83"/>
          <p:cNvSpPr/>
          <p:nvPr/>
        </p:nvSpPr>
        <p:spPr>
          <a:xfrm>
            <a:off x="1600961" y="1069086"/>
            <a:ext cx="4562475" cy="2384425"/>
          </a:xfrm>
          <a:custGeom>
            <a:avLst/>
            <a:gdLst/>
            <a:ahLst/>
            <a:cxnLst/>
            <a:rect l="l" t="t" r="r" b="b"/>
            <a:pathLst>
              <a:path w="4562475" h="2384425">
                <a:moveTo>
                  <a:pt x="4560570" y="0"/>
                </a:moveTo>
                <a:lnTo>
                  <a:pt x="1524" y="0"/>
                </a:lnTo>
                <a:lnTo>
                  <a:pt x="0" y="1524"/>
                </a:lnTo>
                <a:lnTo>
                  <a:pt x="0" y="2382774"/>
                </a:lnTo>
                <a:lnTo>
                  <a:pt x="1524" y="2384298"/>
                </a:lnTo>
                <a:lnTo>
                  <a:pt x="4560570" y="2384298"/>
                </a:lnTo>
                <a:lnTo>
                  <a:pt x="4562094" y="2382774"/>
                </a:lnTo>
                <a:lnTo>
                  <a:pt x="3048" y="2382774"/>
                </a:lnTo>
                <a:lnTo>
                  <a:pt x="1524" y="2381250"/>
                </a:lnTo>
                <a:lnTo>
                  <a:pt x="3048" y="2381250"/>
                </a:lnTo>
                <a:lnTo>
                  <a:pt x="3048" y="3048"/>
                </a:lnTo>
                <a:lnTo>
                  <a:pt x="1524" y="3048"/>
                </a:lnTo>
                <a:lnTo>
                  <a:pt x="3048" y="1524"/>
                </a:lnTo>
                <a:lnTo>
                  <a:pt x="4562094" y="1524"/>
                </a:lnTo>
                <a:lnTo>
                  <a:pt x="4560570" y="0"/>
                </a:lnTo>
                <a:close/>
              </a:path>
              <a:path w="4562475" h="2384425">
                <a:moveTo>
                  <a:pt x="3048" y="2381250"/>
                </a:moveTo>
                <a:lnTo>
                  <a:pt x="1524" y="2381250"/>
                </a:lnTo>
                <a:lnTo>
                  <a:pt x="3048" y="2382774"/>
                </a:lnTo>
                <a:lnTo>
                  <a:pt x="3048" y="2381250"/>
                </a:lnTo>
                <a:close/>
              </a:path>
              <a:path w="4562475" h="2384425">
                <a:moveTo>
                  <a:pt x="4559046" y="2381250"/>
                </a:moveTo>
                <a:lnTo>
                  <a:pt x="3048" y="2381250"/>
                </a:lnTo>
                <a:lnTo>
                  <a:pt x="3048" y="2382774"/>
                </a:lnTo>
                <a:lnTo>
                  <a:pt x="4559046" y="2382774"/>
                </a:lnTo>
                <a:lnTo>
                  <a:pt x="4559046" y="2381250"/>
                </a:lnTo>
                <a:close/>
              </a:path>
              <a:path w="4562475" h="2384425">
                <a:moveTo>
                  <a:pt x="4559046" y="1524"/>
                </a:moveTo>
                <a:lnTo>
                  <a:pt x="4559046" y="2382774"/>
                </a:lnTo>
                <a:lnTo>
                  <a:pt x="4560570" y="2381250"/>
                </a:lnTo>
                <a:lnTo>
                  <a:pt x="4562094" y="2381250"/>
                </a:lnTo>
                <a:lnTo>
                  <a:pt x="4562094" y="3048"/>
                </a:lnTo>
                <a:lnTo>
                  <a:pt x="4560570" y="3048"/>
                </a:lnTo>
                <a:lnTo>
                  <a:pt x="4559046" y="1524"/>
                </a:lnTo>
                <a:close/>
              </a:path>
              <a:path w="4562475" h="2384425">
                <a:moveTo>
                  <a:pt x="4562094" y="2381250"/>
                </a:moveTo>
                <a:lnTo>
                  <a:pt x="4560570" y="2381250"/>
                </a:lnTo>
                <a:lnTo>
                  <a:pt x="4559046" y="2382774"/>
                </a:lnTo>
                <a:lnTo>
                  <a:pt x="4562094" y="2382774"/>
                </a:lnTo>
                <a:lnTo>
                  <a:pt x="4562094" y="2381250"/>
                </a:lnTo>
                <a:close/>
              </a:path>
              <a:path w="4562475" h="2384425">
                <a:moveTo>
                  <a:pt x="3048" y="1524"/>
                </a:moveTo>
                <a:lnTo>
                  <a:pt x="1524" y="3048"/>
                </a:lnTo>
                <a:lnTo>
                  <a:pt x="3048" y="3048"/>
                </a:lnTo>
                <a:lnTo>
                  <a:pt x="3048" y="1524"/>
                </a:lnTo>
                <a:close/>
              </a:path>
              <a:path w="4562475" h="2384425">
                <a:moveTo>
                  <a:pt x="4559046" y="1524"/>
                </a:moveTo>
                <a:lnTo>
                  <a:pt x="3048" y="1524"/>
                </a:lnTo>
                <a:lnTo>
                  <a:pt x="3048" y="3048"/>
                </a:lnTo>
                <a:lnTo>
                  <a:pt x="4559046" y="3048"/>
                </a:lnTo>
                <a:lnTo>
                  <a:pt x="4559046" y="1524"/>
                </a:lnTo>
                <a:close/>
              </a:path>
              <a:path w="4562475" h="2384425">
                <a:moveTo>
                  <a:pt x="4562094" y="1524"/>
                </a:moveTo>
                <a:lnTo>
                  <a:pt x="4559046" y="1524"/>
                </a:lnTo>
                <a:lnTo>
                  <a:pt x="4560570" y="3048"/>
                </a:lnTo>
                <a:lnTo>
                  <a:pt x="4562094" y="3048"/>
                </a:lnTo>
                <a:lnTo>
                  <a:pt x="4562094" y="1524"/>
                </a:lnTo>
                <a:close/>
              </a:path>
            </a:pathLst>
          </a:custGeom>
          <a:solidFill>
            <a:srgbClr val="000000"/>
          </a:solidFill>
        </p:spPr>
        <p:txBody>
          <a:bodyPr wrap="square" lIns="0" tIns="0" rIns="0" bIns="0" rtlCol="0"/>
          <a:lstStyle/>
          <a:p>
            <a:endParaRPr/>
          </a:p>
        </p:txBody>
      </p:sp>
      <p:graphicFrame>
        <p:nvGraphicFramePr>
          <p:cNvPr id="84" name="object 84"/>
          <p:cNvGraphicFramePr>
            <a:graphicFrameLocks noGrp="1"/>
          </p:cNvGraphicFramePr>
          <p:nvPr/>
        </p:nvGraphicFramePr>
        <p:xfrm>
          <a:off x="1749551" y="6440423"/>
          <a:ext cx="4277995" cy="1428115"/>
        </p:xfrm>
        <a:graphic>
          <a:graphicData uri="http://schemas.openxmlformats.org/drawingml/2006/table">
            <a:tbl>
              <a:tblPr firstRow="1" bandRow="1">
                <a:tableStyleId>{2D5ABB26-0587-4C30-8999-92F81FD0307C}</a:tableStyleId>
              </a:tblPr>
              <a:tblGrid>
                <a:gridCol w="1355217">
                  <a:extLst>
                    <a:ext uri="{9D8B030D-6E8A-4147-A177-3AD203B41FA5}">
                      <a16:colId xmlns:a16="http://schemas.microsoft.com/office/drawing/2014/main" val="20000"/>
                    </a:ext>
                  </a:extLst>
                </a:gridCol>
                <a:gridCol w="1247394">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tblGrid>
              <a:tr h="275336">
                <a:tc gridSpan="4">
                  <a:txBody>
                    <a:bodyPr/>
                    <a:lstStyle/>
                    <a:p>
                      <a:pPr marR="130175" algn="r">
                        <a:lnSpc>
                          <a:spcPts val="1025"/>
                        </a:lnSpc>
                        <a:tabLst>
                          <a:tab pos="1354455" algn="l"/>
                          <a:tab pos="2752090" algn="l"/>
                          <a:tab pos="3536315" algn="l"/>
                        </a:tabLst>
                      </a:pPr>
                      <a:r>
                        <a:rPr sz="950" b="1" spc="-5" dirty="0">
                          <a:solidFill>
                            <a:srgbClr val="FFFFFF"/>
                          </a:solidFill>
                          <a:latin typeface="Arial"/>
                          <a:cs typeface="Arial"/>
                        </a:rPr>
                        <a:t>Compan</a:t>
                      </a:r>
                      <a:r>
                        <a:rPr sz="950" b="1" dirty="0">
                          <a:solidFill>
                            <a:srgbClr val="FFFFFF"/>
                          </a:solidFill>
                          <a:latin typeface="Arial"/>
                          <a:cs typeface="Arial"/>
                        </a:rPr>
                        <a:t>y	</a:t>
                      </a:r>
                      <a:r>
                        <a:rPr sz="950" b="1" spc="-5" dirty="0">
                          <a:solidFill>
                            <a:srgbClr val="FFFFFF"/>
                          </a:solidFill>
                          <a:latin typeface="Arial"/>
                          <a:cs typeface="Arial"/>
                        </a:rPr>
                        <a:t>Count</a:t>
                      </a:r>
                      <a:r>
                        <a:rPr sz="950" b="1" spc="5" dirty="0">
                          <a:solidFill>
                            <a:srgbClr val="FFFFFF"/>
                          </a:solidFill>
                          <a:latin typeface="Arial"/>
                          <a:cs typeface="Arial"/>
                        </a:rPr>
                        <a:t>r</a:t>
                      </a:r>
                      <a:r>
                        <a:rPr sz="950" b="1" dirty="0">
                          <a:solidFill>
                            <a:srgbClr val="FFFFFF"/>
                          </a:solidFill>
                          <a:latin typeface="Arial"/>
                          <a:cs typeface="Arial"/>
                        </a:rPr>
                        <a:t>y	</a:t>
                      </a:r>
                      <a:r>
                        <a:rPr sz="950" b="1" spc="-5" dirty="0">
                          <a:solidFill>
                            <a:srgbClr val="FFFFFF"/>
                          </a:solidFill>
                          <a:latin typeface="Arial"/>
                          <a:cs typeface="Arial"/>
                        </a:rPr>
                        <a:t>Curren</a:t>
                      </a:r>
                      <a:r>
                        <a:rPr sz="950" b="1" dirty="0">
                          <a:solidFill>
                            <a:srgbClr val="FFFFFF"/>
                          </a:solidFill>
                          <a:latin typeface="Arial"/>
                          <a:cs typeface="Arial"/>
                        </a:rPr>
                        <a:t>t	</a:t>
                      </a:r>
                      <a:r>
                        <a:rPr sz="950" b="1" spc="-10" dirty="0">
                          <a:solidFill>
                            <a:srgbClr val="FFFFFF"/>
                          </a:solidFill>
                          <a:latin typeface="Arial"/>
                          <a:cs typeface="Arial"/>
                        </a:rPr>
                        <a:t>1</a:t>
                      </a:r>
                      <a:r>
                        <a:rPr sz="950" b="1" dirty="0">
                          <a:solidFill>
                            <a:srgbClr val="FFFFFF"/>
                          </a:solidFill>
                          <a:latin typeface="Arial"/>
                          <a:cs typeface="Arial"/>
                        </a:rPr>
                        <a:t>2</a:t>
                      </a:r>
                      <a:r>
                        <a:rPr sz="950" b="1" spc="-10" dirty="0">
                          <a:solidFill>
                            <a:srgbClr val="FFFFFF"/>
                          </a:solidFill>
                          <a:latin typeface="Arial"/>
                          <a:cs typeface="Arial"/>
                        </a:rPr>
                        <a:t>-</a:t>
                      </a:r>
                      <a:r>
                        <a:rPr sz="950" b="1" dirty="0">
                          <a:solidFill>
                            <a:srgbClr val="FFFFFF"/>
                          </a:solidFill>
                          <a:latin typeface="Arial"/>
                          <a:cs typeface="Arial"/>
                        </a:rPr>
                        <a:t>Month</a:t>
                      </a:r>
                      <a:endParaRPr sz="950">
                        <a:latin typeface="Arial"/>
                        <a:cs typeface="Arial"/>
                      </a:endParaRPr>
                    </a:p>
                    <a:p>
                      <a:pPr marR="147320" algn="r">
                        <a:lnSpc>
                          <a:spcPts val="1115"/>
                        </a:lnSpc>
                        <a:tabLst>
                          <a:tab pos="736600" algn="l"/>
                        </a:tabLst>
                      </a:pPr>
                      <a:r>
                        <a:rPr sz="950" b="1" dirty="0">
                          <a:solidFill>
                            <a:srgbClr val="FFFFFF"/>
                          </a:solidFill>
                          <a:latin typeface="Arial"/>
                          <a:cs typeface="Arial"/>
                        </a:rPr>
                        <a:t>Le</a:t>
                      </a:r>
                      <a:r>
                        <a:rPr sz="950" b="1" spc="-15" dirty="0">
                          <a:solidFill>
                            <a:srgbClr val="FFFFFF"/>
                          </a:solidFill>
                          <a:latin typeface="Arial"/>
                          <a:cs typeface="Arial"/>
                        </a:rPr>
                        <a:t>v</a:t>
                      </a:r>
                      <a:r>
                        <a:rPr sz="950" b="1" spc="-5" dirty="0">
                          <a:solidFill>
                            <a:srgbClr val="FFFFFF"/>
                          </a:solidFill>
                          <a:latin typeface="Arial"/>
                          <a:cs typeface="Arial"/>
                        </a:rPr>
                        <a:t>e</a:t>
                      </a:r>
                      <a:r>
                        <a:rPr sz="950" b="1" dirty="0">
                          <a:solidFill>
                            <a:srgbClr val="FFFFFF"/>
                          </a:solidFill>
                          <a:latin typeface="Arial"/>
                          <a:cs typeface="Arial"/>
                        </a:rPr>
                        <a:t>l	</a:t>
                      </a:r>
                      <a:r>
                        <a:rPr sz="950" b="1" spc="-5" dirty="0">
                          <a:solidFill>
                            <a:srgbClr val="FFFFFF"/>
                          </a:solidFill>
                          <a:latin typeface="Arial"/>
                          <a:cs typeface="Arial"/>
                        </a:rPr>
                        <a:t>Forecast</a:t>
                      </a:r>
                      <a:endParaRPr sz="950">
                        <a:latin typeface="Arial"/>
                        <a:cs typeface="Arial"/>
                      </a:endParaRPr>
                    </a:p>
                  </a:txBody>
                  <a:tcPr marL="0" marR="0" marT="0" marB="0">
                    <a:solidFill>
                      <a:srgbClr val="0000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6049">
                <a:tc>
                  <a:txBody>
                    <a:bodyPr/>
                    <a:lstStyle/>
                    <a:p>
                      <a:pPr marL="61594">
                        <a:lnSpc>
                          <a:spcPts val="1105"/>
                        </a:lnSpc>
                      </a:pPr>
                      <a:r>
                        <a:rPr sz="950" spc="-10" dirty="0">
                          <a:latin typeface="Arial"/>
                          <a:cs typeface="Arial"/>
                        </a:rPr>
                        <a:t>CB&amp;I</a:t>
                      </a:r>
                      <a:endParaRPr sz="950">
                        <a:latin typeface="Arial"/>
                        <a:cs typeface="Arial"/>
                      </a:endParaRPr>
                    </a:p>
                  </a:txBody>
                  <a:tcPr marL="0" marR="0" marT="0" marB="0">
                    <a:lnL w="5333">
                      <a:solidFill>
                        <a:srgbClr val="000000"/>
                      </a:solidFill>
                      <a:prstDash val="solid"/>
                    </a:lnL>
                    <a:lnR w="6096">
                      <a:solidFill>
                        <a:srgbClr val="000000"/>
                      </a:solidFill>
                      <a:prstDash val="solid"/>
                    </a:lnR>
                    <a:lnB w="6096">
                      <a:solidFill>
                        <a:srgbClr val="000000"/>
                      </a:solidFill>
                      <a:prstDash val="solid"/>
                    </a:lnB>
                  </a:tcPr>
                </a:tc>
                <a:tc>
                  <a:txBody>
                    <a:bodyPr/>
                    <a:lstStyle/>
                    <a:p>
                      <a:pPr marL="60960">
                        <a:lnSpc>
                          <a:spcPts val="1105"/>
                        </a:lnSpc>
                      </a:pPr>
                      <a:r>
                        <a:rPr sz="950" spc="-5" dirty="0">
                          <a:latin typeface="Arial"/>
                          <a:cs typeface="Arial"/>
                        </a:rPr>
                        <a:t>USA</a:t>
                      </a:r>
                      <a:endParaRPr sz="950">
                        <a:latin typeface="Arial"/>
                        <a:cs typeface="Arial"/>
                      </a:endParaRPr>
                    </a:p>
                  </a:txBody>
                  <a:tcPr marL="0" marR="0" marT="0" marB="0">
                    <a:lnL w="6096">
                      <a:solidFill>
                        <a:srgbClr val="000000"/>
                      </a:solidFill>
                      <a:prstDash val="solid"/>
                    </a:lnL>
                    <a:lnR w="6096">
                      <a:solidFill>
                        <a:srgbClr val="000000"/>
                      </a:solidFill>
                      <a:prstDash val="solid"/>
                    </a:lnR>
                    <a:lnB w="6096">
                      <a:solidFill>
                        <a:srgbClr val="000000"/>
                      </a:solidFill>
                      <a:prstDash val="solid"/>
                    </a:lnB>
                  </a:tcPr>
                </a:tc>
                <a:tc>
                  <a:txBody>
                    <a:bodyPr/>
                    <a:lstStyle/>
                    <a:p>
                      <a:pPr algn="ctr">
                        <a:lnSpc>
                          <a:spcPts val="1105"/>
                        </a:lnSpc>
                      </a:pPr>
                      <a:r>
                        <a:rPr sz="950" spc="-10" dirty="0">
                          <a:latin typeface="Arial"/>
                          <a:cs typeface="Arial"/>
                        </a:rPr>
                        <a:t>90%</a:t>
                      </a:r>
                      <a:endParaRPr sz="950">
                        <a:latin typeface="Arial"/>
                        <a:cs typeface="Arial"/>
                      </a:endParaRPr>
                    </a:p>
                  </a:txBody>
                  <a:tcPr marL="0" marR="0" marT="0" marB="0">
                    <a:lnL w="6096">
                      <a:solidFill>
                        <a:srgbClr val="000000"/>
                      </a:solidFill>
                      <a:prstDash val="solid"/>
                    </a:lnL>
                    <a:lnR w="6096">
                      <a:solidFill>
                        <a:srgbClr val="000000"/>
                      </a:solidFill>
                      <a:prstDash val="solid"/>
                    </a:lnR>
                    <a:lnB w="6096">
                      <a:solidFill>
                        <a:srgbClr val="000000"/>
                      </a:solidFill>
                      <a:prstDash val="solid"/>
                    </a:lnB>
                  </a:tcPr>
                </a:tc>
                <a:tc>
                  <a:txBody>
                    <a:bodyPr/>
                    <a:lstStyle/>
                    <a:p>
                      <a:pPr marL="279400">
                        <a:lnSpc>
                          <a:spcPts val="1105"/>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5334">
                      <a:solidFill>
                        <a:srgbClr val="000000"/>
                      </a:solidFill>
                      <a:prstDash val="solid"/>
                    </a:lnR>
                    <a:lnB w="6096">
                      <a:solidFill>
                        <a:srgbClr val="000000"/>
                      </a:solidFill>
                      <a:prstDash val="solid"/>
                    </a:lnB>
                  </a:tcPr>
                </a:tc>
                <a:extLst>
                  <a:ext uri="{0D108BD9-81ED-4DB2-BD59-A6C34878D82A}">
                    <a16:rowId xmlns:a16="http://schemas.microsoft.com/office/drawing/2014/main" val="10001"/>
                  </a:ext>
                </a:extLst>
              </a:tr>
              <a:tr h="143255">
                <a:tc>
                  <a:txBody>
                    <a:bodyPr/>
                    <a:lstStyle/>
                    <a:p>
                      <a:pPr marL="61594">
                        <a:lnSpc>
                          <a:spcPts val="1060"/>
                        </a:lnSpc>
                      </a:pPr>
                      <a:r>
                        <a:rPr sz="950" spc="-10" dirty="0">
                          <a:latin typeface="Arial"/>
                          <a:cs typeface="Arial"/>
                        </a:rPr>
                        <a:t>CB&amp;I</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060"/>
                        </a:lnSpc>
                      </a:pPr>
                      <a:r>
                        <a:rPr sz="950" spc="-10" dirty="0">
                          <a:latin typeface="Arial"/>
                          <a:cs typeface="Arial"/>
                        </a:rPr>
                        <a:t>Thailand</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279400">
                        <a:lnSpc>
                          <a:spcPts val="1060"/>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2"/>
                  </a:ext>
                </a:extLst>
              </a:tr>
              <a:tr h="143256">
                <a:tc>
                  <a:txBody>
                    <a:bodyPr/>
                    <a:lstStyle/>
                    <a:p>
                      <a:pPr marL="61594">
                        <a:lnSpc>
                          <a:spcPts val="1065"/>
                        </a:lnSpc>
                      </a:pPr>
                      <a:r>
                        <a:rPr sz="950" spc="-10" dirty="0">
                          <a:latin typeface="Arial"/>
                          <a:cs typeface="Arial"/>
                        </a:rPr>
                        <a:t>KNM</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325">
                        <a:lnSpc>
                          <a:spcPts val="1065"/>
                        </a:lnSpc>
                      </a:pPr>
                      <a:r>
                        <a:rPr sz="950" spc="-10" dirty="0">
                          <a:latin typeface="Arial"/>
                          <a:cs typeface="Arial"/>
                        </a:rPr>
                        <a:t>Malaysia</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278765">
                        <a:lnSpc>
                          <a:spcPts val="1065"/>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143255">
                <a:tc>
                  <a:txBody>
                    <a:bodyPr/>
                    <a:lstStyle/>
                    <a:p>
                      <a:pPr marL="61594">
                        <a:lnSpc>
                          <a:spcPts val="1065"/>
                        </a:lnSpc>
                      </a:pPr>
                      <a:r>
                        <a:rPr sz="950" spc="-10" dirty="0">
                          <a:latin typeface="Arial"/>
                          <a:cs typeface="Arial"/>
                        </a:rPr>
                        <a:t>Sungjin</a:t>
                      </a:r>
                      <a:r>
                        <a:rPr sz="950" spc="-70" dirty="0">
                          <a:latin typeface="Arial"/>
                          <a:cs typeface="Arial"/>
                        </a:rPr>
                        <a:t> </a:t>
                      </a:r>
                      <a:r>
                        <a:rPr sz="950" spc="-10" dirty="0">
                          <a:latin typeface="Arial"/>
                          <a:cs typeface="Arial"/>
                        </a:rPr>
                        <a:t>(POSCO)</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325">
                        <a:lnSpc>
                          <a:spcPts val="1065"/>
                        </a:lnSpc>
                      </a:pPr>
                      <a:r>
                        <a:rPr sz="950" spc="-10" dirty="0">
                          <a:latin typeface="Arial"/>
                          <a:cs typeface="Arial"/>
                        </a:rPr>
                        <a:t>Korea</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278765">
                        <a:lnSpc>
                          <a:spcPts val="1065"/>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r h="143637">
                <a:tc>
                  <a:txBody>
                    <a:bodyPr/>
                    <a:lstStyle/>
                    <a:p>
                      <a:pPr marL="61594">
                        <a:lnSpc>
                          <a:spcPts val="1065"/>
                        </a:lnSpc>
                      </a:pPr>
                      <a:r>
                        <a:rPr sz="950" spc="-10" dirty="0">
                          <a:latin typeface="Arial"/>
                          <a:cs typeface="Arial"/>
                        </a:rPr>
                        <a:t>Duro</a:t>
                      </a:r>
                      <a:r>
                        <a:rPr sz="950" spc="-65" dirty="0">
                          <a:latin typeface="Arial"/>
                          <a:cs typeface="Arial"/>
                        </a:rPr>
                        <a:t> </a:t>
                      </a:r>
                      <a:r>
                        <a:rPr sz="950" spc="-10" dirty="0">
                          <a:latin typeface="Arial"/>
                          <a:cs typeface="Arial"/>
                        </a:rPr>
                        <a:t>Felguera</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Spain</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279400">
                        <a:lnSpc>
                          <a:spcPts val="1065"/>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143255">
                <a:tc>
                  <a:txBody>
                    <a:bodyPr/>
                    <a:lstStyle/>
                    <a:p>
                      <a:pPr marL="61594">
                        <a:lnSpc>
                          <a:spcPts val="1065"/>
                        </a:lnSpc>
                      </a:pPr>
                      <a:r>
                        <a:rPr sz="950" spc="-10" dirty="0">
                          <a:latin typeface="Arial"/>
                          <a:cs typeface="Arial"/>
                        </a:rPr>
                        <a:t>Isgec</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L="60960">
                        <a:lnSpc>
                          <a:spcPts val="1065"/>
                        </a:lnSpc>
                      </a:pPr>
                      <a:r>
                        <a:rPr sz="950" spc="-10" dirty="0">
                          <a:latin typeface="Arial"/>
                          <a:cs typeface="Arial"/>
                        </a:rPr>
                        <a:t>India</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L="279400">
                        <a:lnSpc>
                          <a:spcPts val="1065"/>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extLst>
                  <a:ext uri="{0D108BD9-81ED-4DB2-BD59-A6C34878D82A}">
                    <a16:rowId xmlns:a16="http://schemas.microsoft.com/office/drawing/2014/main" val="10006"/>
                  </a:ext>
                </a:extLst>
              </a:tr>
              <a:tr h="143637">
                <a:tc>
                  <a:txBody>
                    <a:bodyPr/>
                    <a:lstStyle/>
                    <a:p>
                      <a:pPr marL="61594">
                        <a:lnSpc>
                          <a:spcPts val="1065"/>
                        </a:lnSpc>
                      </a:pPr>
                      <a:r>
                        <a:rPr sz="950" spc="-10" dirty="0">
                          <a:latin typeface="Arial"/>
                          <a:cs typeface="Arial"/>
                        </a:rPr>
                        <a:t>Mangiarotti</a:t>
                      </a:r>
                      <a:endParaRPr sz="950">
                        <a:latin typeface="Arial"/>
                        <a:cs typeface="Arial"/>
                      </a:endParaRPr>
                    </a:p>
                  </a:txBody>
                  <a:tcPr marL="0" marR="0" marT="0" marB="0">
                    <a:lnL w="5333">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marL="59690">
                        <a:lnSpc>
                          <a:spcPts val="1065"/>
                        </a:lnSpc>
                      </a:pPr>
                      <a:r>
                        <a:rPr sz="950" spc="-5" dirty="0">
                          <a:latin typeface="Arial"/>
                          <a:cs typeface="Arial"/>
                        </a:rPr>
                        <a:t>Italy</a:t>
                      </a:r>
                      <a:endParaRPr sz="95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90%</a:t>
                      </a:r>
                      <a:endParaRPr sz="95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marL="278765">
                        <a:lnSpc>
                          <a:spcPts val="1065"/>
                        </a:lnSpc>
                      </a:pPr>
                      <a:r>
                        <a:rPr sz="950" spc="-10" dirty="0">
                          <a:latin typeface="Arial"/>
                          <a:cs typeface="Arial"/>
                        </a:rPr>
                        <a:t>90%</a:t>
                      </a:r>
                      <a:endParaRPr sz="950">
                        <a:latin typeface="Arial"/>
                        <a:cs typeface="Arial"/>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07"/>
                  </a:ext>
                </a:extLst>
              </a:tr>
              <a:tr h="143255">
                <a:tc>
                  <a:txBody>
                    <a:bodyPr/>
                    <a:lstStyle/>
                    <a:p>
                      <a:pPr marL="61594">
                        <a:lnSpc>
                          <a:spcPts val="1060"/>
                        </a:lnSpc>
                      </a:pPr>
                      <a:r>
                        <a:rPr sz="950" spc="-10" dirty="0">
                          <a:latin typeface="Arial"/>
                          <a:cs typeface="Arial"/>
                        </a:rPr>
                        <a:t>Larsen </a:t>
                      </a:r>
                      <a:r>
                        <a:rPr sz="950" spc="-5" dirty="0">
                          <a:latin typeface="Arial"/>
                          <a:cs typeface="Arial"/>
                        </a:rPr>
                        <a:t>&amp;</a:t>
                      </a:r>
                      <a:r>
                        <a:rPr sz="950" spc="-75" dirty="0">
                          <a:latin typeface="Arial"/>
                          <a:cs typeface="Arial"/>
                        </a:rPr>
                        <a:t> </a:t>
                      </a:r>
                      <a:r>
                        <a:rPr sz="950" spc="-10" dirty="0">
                          <a:latin typeface="Arial"/>
                          <a:cs typeface="Arial"/>
                        </a:rPr>
                        <a:t>Toubro</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325">
                        <a:lnSpc>
                          <a:spcPts val="1060"/>
                        </a:lnSpc>
                      </a:pPr>
                      <a:r>
                        <a:rPr sz="950" spc="-10" dirty="0">
                          <a:latin typeface="Arial"/>
                          <a:cs typeface="Arial"/>
                        </a:rPr>
                        <a:t>India</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50%</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279400">
                        <a:lnSpc>
                          <a:spcPts val="106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bl>
          </a:graphicData>
        </a:graphic>
      </p:graphicFrame>
      <p:sp>
        <p:nvSpPr>
          <p:cNvPr id="85" name="object 85"/>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101</a:t>
            </a:fld>
            <a:endParaRPr sz="1000">
              <a:latin typeface="Calibri"/>
              <a:cs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947"/>
            <a:ext cx="513334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Many suppliers are only 70% utilized, however, including Mercon, Cimtas, and Bharat Tanks and  Vesels, </a:t>
            </a:r>
            <a:r>
              <a:rPr sz="950" spc="-5" dirty="0">
                <a:latin typeface="Arial"/>
                <a:cs typeface="Arial"/>
              </a:rPr>
              <a:t>so </a:t>
            </a:r>
            <a:r>
              <a:rPr sz="950" spc="-10" dirty="0">
                <a:latin typeface="Arial"/>
                <a:cs typeface="Arial"/>
              </a:rPr>
              <a:t>there </a:t>
            </a:r>
            <a:r>
              <a:rPr sz="950" spc="-5" dirty="0">
                <a:latin typeface="Arial"/>
                <a:cs typeface="Arial"/>
              </a:rPr>
              <a:t>is </a:t>
            </a:r>
            <a:r>
              <a:rPr sz="950" spc="-10" dirty="0">
                <a:latin typeface="Arial"/>
                <a:cs typeface="Arial"/>
              </a:rPr>
              <a:t>plenty of capacity available </a:t>
            </a:r>
            <a:r>
              <a:rPr sz="950" spc="-5" dirty="0">
                <a:latin typeface="Arial"/>
                <a:cs typeface="Arial"/>
              </a:rPr>
              <a:t>in the </a:t>
            </a:r>
            <a:r>
              <a:rPr sz="950" spc="-10" dirty="0">
                <a:latin typeface="Arial"/>
                <a:cs typeface="Arial"/>
              </a:rPr>
              <a:t>market as </a:t>
            </a:r>
            <a:r>
              <a:rPr sz="950" spc="-5" dirty="0">
                <a:latin typeface="Arial"/>
                <a:cs typeface="Arial"/>
              </a:rPr>
              <a:t>a</a:t>
            </a:r>
            <a:r>
              <a:rPr sz="950" spc="110" dirty="0">
                <a:latin typeface="Arial"/>
                <a:cs typeface="Arial"/>
              </a:rPr>
              <a:t> </a:t>
            </a:r>
            <a:r>
              <a:rPr sz="950" spc="-10" dirty="0">
                <a:latin typeface="Arial"/>
                <a:cs typeface="Arial"/>
              </a:rPr>
              <a:t>whole.</a:t>
            </a:r>
            <a:endParaRPr sz="950">
              <a:latin typeface="Arial"/>
              <a:cs typeface="Arial"/>
            </a:endParaRPr>
          </a:p>
        </p:txBody>
      </p:sp>
      <p:sp>
        <p:nvSpPr>
          <p:cNvPr id="3" name="object 3"/>
          <p:cNvSpPr txBox="1"/>
          <p:nvPr/>
        </p:nvSpPr>
        <p:spPr>
          <a:xfrm>
            <a:off x="1284986" y="1550747"/>
            <a:ext cx="527748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Capacity will remain available on </a:t>
            </a:r>
            <a:r>
              <a:rPr sz="950" spc="-5" dirty="0">
                <a:latin typeface="Arial"/>
                <a:cs typeface="Arial"/>
              </a:rPr>
              <a:t>a </a:t>
            </a:r>
            <a:r>
              <a:rPr sz="950" spc="-10" dirty="0">
                <a:latin typeface="Arial"/>
                <a:cs typeface="Arial"/>
              </a:rPr>
              <a:t>global basis, although periods of high utilization may develop for  </a:t>
            </a:r>
            <a:r>
              <a:rPr sz="950" spc="-5" dirty="0">
                <a:latin typeface="Arial"/>
                <a:cs typeface="Arial"/>
              </a:rPr>
              <a:t>specific </a:t>
            </a:r>
            <a:r>
              <a:rPr sz="950" spc="-10" dirty="0">
                <a:latin typeface="Arial"/>
                <a:cs typeface="Arial"/>
              </a:rPr>
              <a:t>regions with </a:t>
            </a:r>
            <a:r>
              <a:rPr sz="950" spc="-5" dirty="0">
                <a:latin typeface="Arial"/>
                <a:cs typeface="Arial"/>
              </a:rPr>
              <a:t>large orders, through </a:t>
            </a:r>
            <a:r>
              <a:rPr sz="950" spc="-10" dirty="0">
                <a:latin typeface="Arial"/>
                <a:cs typeface="Arial"/>
              </a:rPr>
              <a:t>2020. </a:t>
            </a:r>
            <a:r>
              <a:rPr sz="950" spc="-5" dirty="0">
                <a:latin typeface="Arial"/>
                <a:cs typeface="Arial"/>
              </a:rPr>
              <a:t>Capacity utilization </a:t>
            </a:r>
            <a:r>
              <a:rPr sz="950" spc="-10" dirty="0">
                <a:latin typeface="Arial"/>
                <a:cs typeface="Arial"/>
              </a:rPr>
              <a:t>will </a:t>
            </a:r>
            <a:r>
              <a:rPr sz="950" spc="-5" dirty="0">
                <a:latin typeface="Arial"/>
                <a:cs typeface="Arial"/>
              </a:rPr>
              <a:t>be </a:t>
            </a:r>
            <a:r>
              <a:rPr sz="950" spc="-10" dirty="0">
                <a:latin typeface="Arial"/>
                <a:cs typeface="Arial"/>
              </a:rPr>
              <a:t>steady at 76%, and  absolute Capacity Margin will increase slowly to $75m per</a:t>
            </a:r>
            <a:r>
              <a:rPr sz="950" spc="80" dirty="0">
                <a:latin typeface="Arial"/>
                <a:cs typeface="Arial"/>
              </a:rPr>
              <a:t> </a:t>
            </a:r>
            <a:r>
              <a:rPr sz="950" spc="-10" dirty="0">
                <a:latin typeface="Arial"/>
                <a:cs typeface="Arial"/>
              </a:rPr>
              <a:t>quarter.</a:t>
            </a:r>
            <a:endParaRPr sz="950">
              <a:latin typeface="Arial"/>
              <a:cs typeface="Arial"/>
            </a:endParaRPr>
          </a:p>
        </p:txBody>
      </p:sp>
      <p:sp>
        <p:nvSpPr>
          <p:cNvPr id="4" name="object 4"/>
          <p:cNvSpPr txBox="1"/>
          <p:nvPr/>
        </p:nvSpPr>
        <p:spPr>
          <a:xfrm>
            <a:off x="1177546" y="5326860"/>
            <a:ext cx="5243195" cy="1022350"/>
          </a:xfrm>
          <a:prstGeom prst="rect">
            <a:avLst/>
          </a:prstGeom>
        </p:spPr>
        <p:txBody>
          <a:bodyPr vert="horz" wrap="square" lIns="0" tIns="0" rIns="0" bIns="0" rtlCol="0">
            <a:spAutoFit/>
          </a:bodyPr>
          <a:lstStyle/>
          <a:p>
            <a:pPr marL="12700">
              <a:lnSpc>
                <a:spcPct val="100000"/>
              </a:lnSpc>
            </a:pPr>
            <a:r>
              <a:rPr sz="950" b="1" spc="-10" dirty="0">
                <a:latin typeface="Arial"/>
                <a:cs typeface="Arial"/>
              </a:rPr>
              <a:t>12.1.3   </a:t>
            </a:r>
            <a:r>
              <a:rPr sz="950" b="1" spc="-15" dirty="0">
                <a:latin typeface="Arial"/>
                <a:cs typeface="Arial"/>
              </a:rPr>
              <a:t>New</a:t>
            </a:r>
            <a:r>
              <a:rPr sz="950" b="1" spc="-40" dirty="0">
                <a:latin typeface="Arial"/>
                <a:cs typeface="Arial"/>
              </a:rPr>
              <a:t> </a:t>
            </a:r>
            <a:r>
              <a:rPr sz="950" b="1" spc="-10" dirty="0">
                <a:latin typeface="Arial"/>
                <a:cs typeface="Arial"/>
              </a:rPr>
              <a:t>contracts</a:t>
            </a:r>
            <a:endParaRPr sz="950">
              <a:latin typeface="Arial"/>
              <a:cs typeface="Arial"/>
            </a:endParaRPr>
          </a:p>
          <a:p>
            <a:pPr>
              <a:lnSpc>
                <a:spcPct val="100000"/>
              </a:lnSpc>
            </a:pPr>
            <a:endParaRPr sz="1000">
              <a:latin typeface="Times New Roman"/>
              <a:cs typeface="Times New Roman"/>
            </a:endParaRPr>
          </a:p>
          <a:p>
            <a:pPr marL="12700" marR="5080">
              <a:lnSpc>
                <a:spcPct val="142400"/>
              </a:lnSpc>
              <a:spcBef>
                <a:spcPts val="775"/>
              </a:spcBef>
            </a:pPr>
            <a:r>
              <a:rPr sz="950" b="1" spc="-10" dirty="0">
                <a:latin typeface="Arial"/>
                <a:cs typeface="Arial"/>
              </a:rPr>
              <a:t>CB&amp;I has dominated contract awards, </a:t>
            </a:r>
            <a:r>
              <a:rPr sz="950" b="1" spc="-5" dirty="0">
                <a:latin typeface="Arial"/>
                <a:cs typeface="Arial"/>
              </a:rPr>
              <a:t>wining </a:t>
            </a:r>
            <a:r>
              <a:rPr sz="950" b="1" spc="-10" dirty="0">
                <a:latin typeface="Arial"/>
                <a:cs typeface="Arial"/>
              </a:rPr>
              <a:t>orders from South America, Asia, Europe, </a:t>
            </a:r>
            <a:r>
              <a:rPr sz="950" b="1" spc="-15" dirty="0">
                <a:latin typeface="Arial"/>
                <a:cs typeface="Arial"/>
              </a:rPr>
              <a:t>and  </a:t>
            </a:r>
            <a:r>
              <a:rPr sz="950" b="1" spc="-10" dirty="0">
                <a:latin typeface="Arial"/>
                <a:cs typeface="Arial"/>
              </a:rPr>
              <a:t>the US, leveraging the cost-competitiveness </a:t>
            </a:r>
            <a:r>
              <a:rPr sz="950" b="1" spc="-5" dirty="0">
                <a:latin typeface="Arial"/>
                <a:cs typeface="Arial"/>
              </a:rPr>
              <a:t>of its </a:t>
            </a:r>
            <a:r>
              <a:rPr sz="950" b="1" spc="-10" dirty="0">
                <a:latin typeface="Arial"/>
                <a:cs typeface="Arial"/>
              </a:rPr>
              <a:t>Thai manufacturing plant. Domestic  suppliers </a:t>
            </a:r>
            <a:r>
              <a:rPr sz="950" b="1" spc="-5" dirty="0">
                <a:latin typeface="Arial"/>
                <a:cs typeface="Arial"/>
              </a:rPr>
              <a:t>Taishan, </a:t>
            </a:r>
            <a:r>
              <a:rPr sz="950" b="1" spc="-15" dirty="0">
                <a:latin typeface="Arial"/>
                <a:cs typeface="Arial"/>
              </a:rPr>
              <a:t>CFMCC, </a:t>
            </a:r>
            <a:r>
              <a:rPr sz="950" b="1" spc="-10" dirty="0">
                <a:latin typeface="Arial"/>
                <a:cs typeface="Arial"/>
              </a:rPr>
              <a:t>and Sharp </a:t>
            </a:r>
            <a:r>
              <a:rPr sz="950" b="1" spc="-5" dirty="0">
                <a:latin typeface="Arial"/>
                <a:cs typeface="Arial"/>
              </a:rPr>
              <a:t>won orders in </a:t>
            </a:r>
            <a:r>
              <a:rPr sz="950" b="1" spc="-10" dirty="0">
                <a:latin typeface="Arial"/>
                <a:cs typeface="Arial"/>
              </a:rPr>
              <a:t>China and</a:t>
            </a:r>
            <a:r>
              <a:rPr sz="950" b="1" spc="50" dirty="0">
                <a:latin typeface="Arial"/>
                <a:cs typeface="Arial"/>
              </a:rPr>
              <a:t> </a:t>
            </a:r>
            <a:r>
              <a:rPr sz="950" b="1" spc="-10" dirty="0">
                <a:latin typeface="Arial"/>
                <a:cs typeface="Arial"/>
              </a:rPr>
              <a:t>India.</a:t>
            </a:r>
            <a:endParaRPr sz="950">
              <a:latin typeface="Arial"/>
              <a:cs typeface="Arial"/>
            </a:endParaRPr>
          </a:p>
        </p:txBody>
      </p:sp>
      <p:sp>
        <p:nvSpPr>
          <p:cNvPr id="5" name="object 5"/>
          <p:cNvSpPr txBox="1"/>
          <p:nvPr/>
        </p:nvSpPr>
        <p:spPr>
          <a:xfrm>
            <a:off x="1284986" y="6684774"/>
            <a:ext cx="525970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Chicago Bridge and Iron has booked </a:t>
            </a:r>
            <a:r>
              <a:rPr sz="950" spc="-5" dirty="0">
                <a:latin typeface="Arial"/>
                <a:cs typeface="Arial"/>
              </a:rPr>
              <a:t>an </a:t>
            </a:r>
            <a:r>
              <a:rPr sz="950" spc="-10" dirty="0">
                <a:latin typeface="Arial"/>
                <a:cs typeface="Arial"/>
              </a:rPr>
              <a:t>impressive list of orders since 2010: Combined with orders  from Dong Energy in Denmark and Kinder Morgan in the</a:t>
            </a:r>
            <a:r>
              <a:rPr sz="950" spc="60" dirty="0">
                <a:latin typeface="Arial"/>
                <a:cs typeface="Arial"/>
              </a:rPr>
              <a:t> </a:t>
            </a:r>
            <a:r>
              <a:rPr sz="950" spc="-10" dirty="0">
                <a:latin typeface="Arial"/>
                <a:cs typeface="Arial"/>
              </a:rPr>
              <a:t>US,</a:t>
            </a:r>
            <a:endParaRPr sz="950">
              <a:latin typeface="Arial"/>
              <a:cs typeface="Arial"/>
            </a:endParaRPr>
          </a:p>
        </p:txBody>
      </p:sp>
      <p:sp>
        <p:nvSpPr>
          <p:cNvPr id="6" name="object 6"/>
          <p:cNvSpPr txBox="1"/>
          <p:nvPr/>
        </p:nvSpPr>
        <p:spPr>
          <a:xfrm>
            <a:off x="1284986" y="7508439"/>
            <a:ext cx="5156200" cy="1277620"/>
          </a:xfrm>
          <a:prstGeom prst="rect">
            <a:avLst/>
          </a:prstGeom>
        </p:spPr>
        <p:txBody>
          <a:bodyPr vert="horz" wrap="square" lIns="0" tIns="0" rIns="0" bIns="0" rtlCol="0">
            <a:spAutoFit/>
          </a:bodyPr>
          <a:lstStyle/>
          <a:p>
            <a:pPr marL="12700">
              <a:lnSpc>
                <a:spcPct val="100000"/>
              </a:lnSpc>
            </a:pPr>
            <a:r>
              <a:rPr sz="950" spc="-10" dirty="0">
                <a:latin typeface="Arial"/>
                <a:cs typeface="Arial"/>
              </a:rPr>
              <a:t>CB&amp;I has booked more </a:t>
            </a:r>
            <a:r>
              <a:rPr sz="950" spc="-5" dirty="0">
                <a:latin typeface="Arial"/>
                <a:cs typeface="Arial"/>
              </a:rPr>
              <a:t>than </a:t>
            </a:r>
            <a:r>
              <a:rPr sz="950" spc="-10" dirty="0">
                <a:latin typeface="Arial"/>
                <a:cs typeface="Arial"/>
              </a:rPr>
              <a:t>$52m in Sphere revenues since</a:t>
            </a:r>
            <a:r>
              <a:rPr sz="950" spc="65" dirty="0">
                <a:latin typeface="Arial"/>
                <a:cs typeface="Arial"/>
              </a:rPr>
              <a:t> </a:t>
            </a:r>
            <a:r>
              <a:rPr sz="950" spc="-10" dirty="0">
                <a:latin typeface="Arial"/>
                <a:cs typeface="Arial"/>
              </a:rPr>
              <a:t>2010.</a:t>
            </a:r>
            <a:endParaRPr sz="950">
              <a:latin typeface="Arial"/>
              <a:cs typeface="Arial"/>
            </a:endParaRPr>
          </a:p>
          <a:p>
            <a:pPr marL="443230" marR="5080" indent="-215900">
              <a:lnSpc>
                <a:spcPct val="142600"/>
              </a:lnSpc>
              <a:spcBef>
                <a:spcPts val="625"/>
              </a:spcBef>
              <a:buFont typeface="Symbol"/>
              <a:buChar char=""/>
              <a:tabLst>
                <a:tab pos="442595" algn="l"/>
                <a:tab pos="443865" algn="l"/>
              </a:tabLst>
            </a:pPr>
            <a:r>
              <a:rPr sz="950" spc="-5" dirty="0">
                <a:latin typeface="Arial"/>
                <a:cs typeface="Arial"/>
              </a:rPr>
              <a:t>Its </a:t>
            </a:r>
            <a:r>
              <a:rPr sz="950" spc="-10" dirty="0">
                <a:latin typeface="Arial"/>
                <a:cs typeface="Arial"/>
              </a:rPr>
              <a:t>biggest win </a:t>
            </a:r>
            <a:r>
              <a:rPr sz="950" spc="-5" dirty="0">
                <a:latin typeface="Arial"/>
                <a:cs typeface="Arial"/>
              </a:rPr>
              <a:t>in </a:t>
            </a:r>
            <a:r>
              <a:rPr sz="950" spc="-10" dirty="0">
                <a:latin typeface="Arial"/>
                <a:cs typeface="Arial"/>
              </a:rPr>
              <a:t>recent years has been as the </a:t>
            </a:r>
            <a:r>
              <a:rPr sz="950" spc="-5" dirty="0">
                <a:latin typeface="Arial"/>
                <a:cs typeface="Arial"/>
              </a:rPr>
              <a:t>EPC </a:t>
            </a:r>
            <a:r>
              <a:rPr sz="950" spc="-10" dirty="0">
                <a:latin typeface="Arial"/>
                <a:cs typeface="Arial"/>
              </a:rPr>
              <a:t>for </a:t>
            </a:r>
            <a:r>
              <a:rPr sz="950" spc="-5" dirty="0">
                <a:latin typeface="Arial"/>
                <a:cs typeface="Arial"/>
              </a:rPr>
              <a:t>the </a:t>
            </a:r>
            <a:r>
              <a:rPr sz="950" spc="-10" dirty="0">
                <a:latin typeface="Arial"/>
                <a:cs typeface="Arial"/>
              </a:rPr>
              <a:t>Reficar refinery </a:t>
            </a:r>
            <a:r>
              <a:rPr sz="950" spc="-5" dirty="0">
                <a:latin typeface="Arial"/>
                <a:cs typeface="Arial"/>
              </a:rPr>
              <a:t>in </a:t>
            </a:r>
            <a:r>
              <a:rPr sz="950" spc="-10" dirty="0">
                <a:latin typeface="Arial"/>
                <a:cs typeface="Arial"/>
              </a:rPr>
              <a:t>Cartagena,  Colombia, with seven spheres worth</a:t>
            </a:r>
            <a:r>
              <a:rPr sz="950" spc="35" dirty="0">
                <a:latin typeface="Arial"/>
                <a:cs typeface="Arial"/>
              </a:rPr>
              <a:t> </a:t>
            </a:r>
            <a:r>
              <a:rPr sz="950" spc="-10" dirty="0">
                <a:latin typeface="Arial"/>
                <a:cs typeface="Arial"/>
              </a:rPr>
              <a:t>$20m.</a:t>
            </a:r>
            <a:endParaRPr sz="950">
              <a:latin typeface="Arial"/>
              <a:cs typeface="Arial"/>
            </a:endParaRPr>
          </a:p>
          <a:p>
            <a:pPr marL="442595" marR="26034" indent="-215265">
              <a:lnSpc>
                <a:spcPct val="142600"/>
              </a:lnSpc>
              <a:spcBef>
                <a:spcPts val="55"/>
              </a:spcBef>
              <a:buFont typeface="Symbol"/>
              <a:buChar char=""/>
              <a:tabLst>
                <a:tab pos="442595" algn="l"/>
                <a:tab pos="443865" algn="l"/>
              </a:tabLst>
            </a:pPr>
            <a:r>
              <a:rPr sz="950" spc="-10" dirty="0">
                <a:latin typeface="Arial"/>
                <a:cs typeface="Arial"/>
              </a:rPr>
              <a:t>CB&amp;I </a:t>
            </a:r>
            <a:r>
              <a:rPr sz="950" spc="-15" dirty="0">
                <a:latin typeface="Arial"/>
                <a:cs typeface="Arial"/>
              </a:rPr>
              <a:t>won </a:t>
            </a:r>
            <a:r>
              <a:rPr sz="950" spc="-10" dirty="0">
                <a:latin typeface="Arial"/>
                <a:cs typeface="Arial"/>
              </a:rPr>
              <a:t>two other orders from South America, from the Brazilian Suape Petrochemical  Complex and ANCAP’s La Tablada refinery in Uruguay, for $6.2m (three spheres)</a:t>
            </a:r>
            <a:r>
              <a:rPr sz="950" spc="135" dirty="0">
                <a:latin typeface="Arial"/>
                <a:cs typeface="Arial"/>
              </a:rPr>
              <a:t> </a:t>
            </a:r>
            <a:r>
              <a:rPr sz="950" spc="-10" dirty="0">
                <a:latin typeface="Arial"/>
                <a:cs typeface="Arial"/>
              </a:rPr>
              <a:t>and</a:t>
            </a:r>
            <a:endParaRPr sz="950">
              <a:latin typeface="Arial"/>
              <a:cs typeface="Arial"/>
            </a:endParaRPr>
          </a:p>
          <a:p>
            <a:pPr marL="442595">
              <a:lnSpc>
                <a:spcPct val="100000"/>
              </a:lnSpc>
              <a:spcBef>
                <a:spcPts val="484"/>
              </a:spcBef>
            </a:pPr>
            <a:r>
              <a:rPr sz="950" spc="-10" dirty="0">
                <a:latin typeface="Arial"/>
                <a:cs typeface="Arial"/>
              </a:rPr>
              <a:t>$2.5m (one sphere),</a:t>
            </a:r>
            <a:r>
              <a:rPr sz="950" spc="-15" dirty="0">
                <a:latin typeface="Arial"/>
                <a:cs typeface="Arial"/>
              </a:rPr>
              <a:t> </a:t>
            </a:r>
            <a:r>
              <a:rPr sz="950" spc="-10" dirty="0">
                <a:latin typeface="Arial"/>
                <a:cs typeface="Arial"/>
              </a:rPr>
              <a:t>respectively.</a:t>
            </a:r>
            <a:endParaRPr sz="950">
              <a:latin typeface="Arial"/>
              <a:cs typeface="Arial"/>
            </a:endParaRPr>
          </a:p>
        </p:txBody>
      </p:sp>
      <p:sp>
        <p:nvSpPr>
          <p:cNvPr id="7" name="object 7"/>
          <p:cNvSpPr/>
          <p:nvPr/>
        </p:nvSpPr>
        <p:spPr>
          <a:xfrm>
            <a:off x="2041398" y="2799588"/>
            <a:ext cx="3796665" cy="2247265"/>
          </a:xfrm>
          <a:custGeom>
            <a:avLst/>
            <a:gdLst/>
            <a:ahLst/>
            <a:cxnLst/>
            <a:rect l="l" t="t" r="r" b="b"/>
            <a:pathLst>
              <a:path w="3796665" h="2247265">
                <a:moveTo>
                  <a:pt x="0" y="2247137"/>
                </a:moveTo>
                <a:lnTo>
                  <a:pt x="3796284" y="2247137"/>
                </a:lnTo>
                <a:lnTo>
                  <a:pt x="3796284" y="0"/>
                </a:lnTo>
                <a:lnTo>
                  <a:pt x="0" y="0"/>
                </a:lnTo>
                <a:lnTo>
                  <a:pt x="0" y="2247137"/>
                </a:lnTo>
                <a:close/>
              </a:path>
            </a:pathLst>
          </a:custGeom>
          <a:solidFill>
            <a:srgbClr val="F1F1F1"/>
          </a:solidFill>
        </p:spPr>
        <p:txBody>
          <a:bodyPr wrap="square" lIns="0" tIns="0" rIns="0" bIns="0" rtlCol="0"/>
          <a:lstStyle/>
          <a:p>
            <a:endParaRPr/>
          </a:p>
        </p:txBody>
      </p:sp>
      <p:sp>
        <p:nvSpPr>
          <p:cNvPr id="8" name="object 8"/>
          <p:cNvSpPr/>
          <p:nvPr/>
        </p:nvSpPr>
        <p:spPr>
          <a:xfrm>
            <a:off x="3214116" y="304076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 name="object 9"/>
          <p:cNvSpPr/>
          <p:nvPr/>
        </p:nvSpPr>
        <p:spPr>
          <a:xfrm>
            <a:off x="3214116" y="305828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 name="object 10"/>
          <p:cNvSpPr/>
          <p:nvPr/>
        </p:nvSpPr>
        <p:spPr>
          <a:xfrm>
            <a:off x="3214116" y="307543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11" name="object 11"/>
          <p:cNvSpPr/>
          <p:nvPr/>
        </p:nvSpPr>
        <p:spPr>
          <a:xfrm>
            <a:off x="3214116" y="309257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2" name="object 12"/>
          <p:cNvSpPr/>
          <p:nvPr/>
        </p:nvSpPr>
        <p:spPr>
          <a:xfrm>
            <a:off x="3214116" y="310972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13" name="object 13"/>
          <p:cNvSpPr/>
          <p:nvPr/>
        </p:nvSpPr>
        <p:spPr>
          <a:xfrm>
            <a:off x="3214116" y="312686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4" name="object 14"/>
          <p:cNvSpPr/>
          <p:nvPr/>
        </p:nvSpPr>
        <p:spPr>
          <a:xfrm>
            <a:off x="3214116" y="314401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5" name="object 15"/>
          <p:cNvSpPr/>
          <p:nvPr/>
        </p:nvSpPr>
        <p:spPr>
          <a:xfrm>
            <a:off x="3214116" y="31611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6" name="object 16"/>
          <p:cNvSpPr/>
          <p:nvPr/>
        </p:nvSpPr>
        <p:spPr>
          <a:xfrm>
            <a:off x="3214116" y="317830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7" name="object 17"/>
          <p:cNvSpPr/>
          <p:nvPr/>
        </p:nvSpPr>
        <p:spPr>
          <a:xfrm>
            <a:off x="3214116" y="319544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8" name="object 18"/>
          <p:cNvSpPr/>
          <p:nvPr/>
        </p:nvSpPr>
        <p:spPr>
          <a:xfrm>
            <a:off x="3214116" y="321259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19" name="object 19"/>
          <p:cNvSpPr/>
          <p:nvPr/>
        </p:nvSpPr>
        <p:spPr>
          <a:xfrm>
            <a:off x="3214116" y="322973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0" name="object 20"/>
          <p:cNvSpPr/>
          <p:nvPr/>
        </p:nvSpPr>
        <p:spPr>
          <a:xfrm>
            <a:off x="3214116" y="324688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21" name="object 21"/>
          <p:cNvSpPr/>
          <p:nvPr/>
        </p:nvSpPr>
        <p:spPr>
          <a:xfrm>
            <a:off x="3214116" y="32640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2" name="object 22"/>
          <p:cNvSpPr/>
          <p:nvPr/>
        </p:nvSpPr>
        <p:spPr>
          <a:xfrm>
            <a:off x="3214116" y="328117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23" name="object 23"/>
          <p:cNvSpPr/>
          <p:nvPr/>
        </p:nvSpPr>
        <p:spPr>
          <a:xfrm>
            <a:off x="3214116" y="329831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4" name="object 24"/>
          <p:cNvSpPr/>
          <p:nvPr/>
        </p:nvSpPr>
        <p:spPr>
          <a:xfrm>
            <a:off x="3214116" y="331546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5" name="object 25"/>
          <p:cNvSpPr/>
          <p:nvPr/>
        </p:nvSpPr>
        <p:spPr>
          <a:xfrm>
            <a:off x="3214116" y="333260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6" name="object 26"/>
          <p:cNvSpPr/>
          <p:nvPr/>
        </p:nvSpPr>
        <p:spPr>
          <a:xfrm>
            <a:off x="3214116" y="334975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7" name="object 27"/>
          <p:cNvSpPr/>
          <p:nvPr/>
        </p:nvSpPr>
        <p:spPr>
          <a:xfrm>
            <a:off x="3214116" y="336689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8" name="object 28"/>
          <p:cNvSpPr/>
          <p:nvPr/>
        </p:nvSpPr>
        <p:spPr>
          <a:xfrm>
            <a:off x="3214116" y="338404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29" name="object 29"/>
          <p:cNvSpPr/>
          <p:nvPr/>
        </p:nvSpPr>
        <p:spPr>
          <a:xfrm>
            <a:off x="3214116" y="340118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 name="object 30"/>
          <p:cNvSpPr/>
          <p:nvPr/>
        </p:nvSpPr>
        <p:spPr>
          <a:xfrm>
            <a:off x="3214116" y="341833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1" name="object 31"/>
          <p:cNvSpPr/>
          <p:nvPr/>
        </p:nvSpPr>
        <p:spPr>
          <a:xfrm>
            <a:off x="3214116" y="343547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 name="object 32"/>
          <p:cNvSpPr/>
          <p:nvPr/>
        </p:nvSpPr>
        <p:spPr>
          <a:xfrm>
            <a:off x="3214116" y="345262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3" name="object 33"/>
          <p:cNvSpPr/>
          <p:nvPr/>
        </p:nvSpPr>
        <p:spPr>
          <a:xfrm>
            <a:off x="3214116" y="346976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 name="object 34"/>
          <p:cNvSpPr/>
          <p:nvPr/>
        </p:nvSpPr>
        <p:spPr>
          <a:xfrm>
            <a:off x="3214116" y="348691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5" name="object 35"/>
          <p:cNvSpPr/>
          <p:nvPr/>
        </p:nvSpPr>
        <p:spPr>
          <a:xfrm>
            <a:off x="3214116" y="35040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 name="object 36"/>
          <p:cNvSpPr/>
          <p:nvPr/>
        </p:nvSpPr>
        <p:spPr>
          <a:xfrm>
            <a:off x="3214116" y="35215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 name="object 37"/>
          <p:cNvSpPr/>
          <p:nvPr/>
        </p:nvSpPr>
        <p:spPr>
          <a:xfrm>
            <a:off x="3214116" y="353834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8" name="object 38"/>
          <p:cNvSpPr/>
          <p:nvPr/>
        </p:nvSpPr>
        <p:spPr>
          <a:xfrm>
            <a:off x="3214116" y="355587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9" name="object 39"/>
          <p:cNvSpPr/>
          <p:nvPr/>
        </p:nvSpPr>
        <p:spPr>
          <a:xfrm>
            <a:off x="3214116" y="357263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0" name="object 40"/>
          <p:cNvSpPr/>
          <p:nvPr/>
        </p:nvSpPr>
        <p:spPr>
          <a:xfrm>
            <a:off x="3214116" y="359016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1" name="object 41"/>
          <p:cNvSpPr/>
          <p:nvPr/>
        </p:nvSpPr>
        <p:spPr>
          <a:xfrm>
            <a:off x="3214116" y="36069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2" name="object 42"/>
          <p:cNvSpPr/>
          <p:nvPr/>
        </p:nvSpPr>
        <p:spPr>
          <a:xfrm>
            <a:off x="3214116" y="362445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3" name="object 43"/>
          <p:cNvSpPr/>
          <p:nvPr/>
        </p:nvSpPr>
        <p:spPr>
          <a:xfrm>
            <a:off x="3214116" y="364121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4" name="object 44"/>
          <p:cNvSpPr/>
          <p:nvPr/>
        </p:nvSpPr>
        <p:spPr>
          <a:xfrm>
            <a:off x="3214116" y="365874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5" name="object 45"/>
          <p:cNvSpPr/>
          <p:nvPr/>
        </p:nvSpPr>
        <p:spPr>
          <a:xfrm>
            <a:off x="3214116" y="367550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6" name="object 46"/>
          <p:cNvSpPr/>
          <p:nvPr/>
        </p:nvSpPr>
        <p:spPr>
          <a:xfrm>
            <a:off x="3214116" y="36930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7" name="object 47"/>
          <p:cNvSpPr/>
          <p:nvPr/>
        </p:nvSpPr>
        <p:spPr>
          <a:xfrm>
            <a:off x="3214116" y="370979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8" name="object 48"/>
          <p:cNvSpPr/>
          <p:nvPr/>
        </p:nvSpPr>
        <p:spPr>
          <a:xfrm>
            <a:off x="3214116" y="372732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9" name="object 49"/>
          <p:cNvSpPr/>
          <p:nvPr/>
        </p:nvSpPr>
        <p:spPr>
          <a:xfrm>
            <a:off x="3214116" y="374408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0" name="object 50"/>
          <p:cNvSpPr/>
          <p:nvPr/>
        </p:nvSpPr>
        <p:spPr>
          <a:xfrm>
            <a:off x="3214116" y="37616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1" name="object 51"/>
          <p:cNvSpPr/>
          <p:nvPr/>
        </p:nvSpPr>
        <p:spPr>
          <a:xfrm>
            <a:off x="3214116" y="377837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2" name="object 52"/>
          <p:cNvSpPr/>
          <p:nvPr/>
        </p:nvSpPr>
        <p:spPr>
          <a:xfrm>
            <a:off x="3214116" y="379590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3" name="object 53"/>
          <p:cNvSpPr/>
          <p:nvPr/>
        </p:nvSpPr>
        <p:spPr>
          <a:xfrm>
            <a:off x="3214116" y="381266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4" name="object 54"/>
          <p:cNvSpPr/>
          <p:nvPr/>
        </p:nvSpPr>
        <p:spPr>
          <a:xfrm>
            <a:off x="3214116" y="383019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5" name="object 55"/>
          <p:cNvSpPr/>
          <p:nvPr/>
        </p:nvSpPr>
        <p:spPr>
          <a:xfrm>
            <a:off x="3214116" y="38469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6" name="object 56"/>
          <p:cNvSpPr/>
          <p:nvPr/>
        </p:nvSpPr>
        <p:spPr>
          <a:xfrm>
            <a:off x="3214116" y="38644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7" name="object 57"/>
          <p:cNvSpPr/>
          <p:nvPr/>
        </p:nvSpPr>
        <p:spPr>
          <a:xfrm>
            <a:off x="3214116" y="388124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8" name="object 58"/>
          <p:cNvSpPr/>
          <p:nvPr/>
        </p:nvSpPr>
        <p:spPr>
          <a:xfrm>
            <a:off x="3214116" y="389877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9" name="object 59"/>
          <p:cNvSpPr/>
          <p:nvPr/>
        </p:nvSpPr>
        <p:spPr>
          <a:xfrm>
            <a:off x="3214116" y="391553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0" name="object 60"/>
          <p:cNvSpPr/>
          <p:nvPr/>
        </p:nvSpPr>
        <p:spPr>
          <a:xfrm>
            <a:off x="3214116" y="39330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1" name="object 61"/>
          <p:cNvSpPr/>
          <p:nvPr/>
        </p:nvSpPr>
        <p:spPr>
          <a:xfrm>
            <a:off x="3214116" y="39498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2" name="object 62"/>
          <p:cNvSpPr/>
          <p:nvPr/>
        </p:nvSpPr>
        <p:spPr>
          <a:xfrm>
            <a:off x="3214116" y="396735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3" name="object 63"/>
          <p:cNvSpPr/>
          <p:nvPr/>
        </p:nvSpPr>
        <p:spPr>
          <a:xfrm>
            <a:off x="3214116" y="398449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4" name="object 64"/>
          <p:cNvSpPr/>
          <p:nvPr/>
        </p:nvSpPr>
        <p:spPr>
          <a:xfrm>
            <a:off x="3214116" y="400164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5" name="object 65"/>
          <p:cNvSpPr/>
          <p:nvPr/>
        </p:nvSpPr>
        <p:spPr>
          <a:xfrm>
            <a:off x="3214116" y="401878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6" name="object 66"/>
          <p:cNvSpPr/>
          <p:nvPr/>
        </p:nvSpPr>
        <p:spPr>
          <a:xfrm>
            <a:off x="3214116" y="40359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7" name="object 67"/>
          <p:cNvSpPr/>
          <p:nvPr/>
        </p:nvSpPr>
        <p:spPr>
          <a:xfrm>
            <a:off x="3214116" y="405307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8" name="object 68"/>
          <p:cNvSpPr/>
          <p:nvPr/>
        </p:nvSpPr>
        <p:spPr>
          <a:xfrm>
            <a:off x="3214116" y="407022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9" name="object 69"/>
          <p:cNvSpPr/>
          <p:nvPr/>
        </p:nvSpPr>
        <p:spPr>
          <a:xfrm>
            <a:off x="3214116" y="408736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70" name="object 70"/>
          <p:cNvSpPr/>
          <p:nvPr/>
        </p:nvSpPr>
        <p:spPr>
          <a:xfrm>
            <a:off x="3214116" y="41045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1" name="object 71"/>
          <p:cNvSpPr/>
          <p:nvPr/>
        </p:nvSpPr>
        <p:spPr>
          <a:xfrm>
            <a:off x="3214116" y="412165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2" name="object 72"/>
          <p:cNvSpPr/>
          <p:nvPr/>
        </p:nvSpPr>
        <p:spPr>
          <a:xfrm>
            <a:off x="3214116" y="413880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3" name="object 73"/>
          <p:cNvSpPr/>
          <p:nvPr/>
        </p:nvSpPr>
        <p:spPr>
          <a:xfrm>
            <a:off x="3214116" y="415594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4" name="object 74"/>
          <p:cNvSpPr/>
          <p:nvPr/>
        </p:nvSpPr>
        <p:spPr>
          <a:xfrm>
            <a:off x="3214116" y="417309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5" name="object 75"/>
          <p:cNvSpPr/>
          <p:nvPr/>
        </p:nvSpPr>
        <p:spPr>
          <a:xfrm>
            <a:off x="3214116" y="419023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6" name="object 76"/>
          <p:cNvSpPr/>
          <p:nvPr/>
        </p:nvSpPr>
        <p:spPr>
          <a:xfrm>
            <a:off x="3214116" y="42073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7" name="object 77"/>
          <p:cNvSpPr/>
          <p:nvPr/>
        </p:nvSpPr>
        <p:spPr>
          <a:xfrm>
            <a:off x="3214116" y="422452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8" name="object 78"/>
          <p:cNvSpPr/>
          <p:nvPr/>
        </p:nvSpPr>
        <p:spPr>
          <a:xfrm>
            <a:off x="3214116" y="424167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9" name="object 79"/>
          <p:cNvSpPr/>
          <p:nvPr/>
        </p:nvSpPr>
        <p:spPr>
          <a:xfrm>
            <a:off x="3214116" y="425881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80" name="object 80"/>
          <p:cNvSpPr/>
          <p:nvPr/>
        </p:nvSpPr>
        <p:spPr>
          <a:xfrm>
            <a:off x="3214116" y="42759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1" name="object 81"/>
          <p:cNvSpPr/>
          <p:nvPr/>
        </p:nvSpPr>
        <p:spPr>
          <a:xfrm>
            <a:off x="3214116" y="429310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2" name="object 82"/>
          <p:cNvSpPr/>
          <p:nvPr/>
        </p:nvSpPr>
        <p:spPr>
          <a:xfrm>
            <a:off x="3214116" y="431025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3" name="object 83"/>
          <p:cNvSpPr/>
          <p:nvPr/>
        </p:nvSpPr>
        <p:spPr>
          <a:xfrm>
            <a:off x="3214116" y="432739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4" name="object 84"/>
          <p:cNvSpPr/>
          <p:nvPr/>
        </p:nvSpPr>
        <p:spPr>
          <a:xfrm>
            <a:off x="3214116" y="434454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5" name="object 85"/>
          <p:cNvSpPr/>
          <p:nvPr/>
        </p:nvSpPr>
        <p:spPr>
          <a:xfrm>
            <a:off x="3214116" y="436168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6" name="object 86"/>
          <p:cNvSpPr/>
          <p:nvPr/>
        </p:nvSpPr>
        <p:spPr>
          <a:xfrm>
            <a:off x="3214116" y="43788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7" name="object 87"/>
          <p:cNvSpPr/>
          <p:nvPr/>
        </p:nvSpPr>
        <p:spPr>
          <a:xfrm>
            <a:off x="3214116" y="439597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8" name="object 88"/>
          <p:cNvSpPr/>
          <p:nvPr/>
        </p:nvSpPr>
        <p:spPr>
          <a:xfrm>
            <a:off x="3214116" y="441312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9" name="object 89"/>
          <p:cNvSpPr/>
          <p:nvPr/>
        </p:nvSpPr>
        <p:spPr>
          <a:xfrm>
            <a:off x="3214116" y="443026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90" name="object 90"/>
          <p:cNvSpPr/>
          <p:nvPr/>
        </p:nvSpPr>
        <p:spPr>
          <a:xfrm>
            <a:off x="3214116" y="44474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1" name="object 91"/>
          <p:cNvSpPr/>
          <p:nvPr/>
        </p:nvSpPr>
        <p:spPr>
          <a:xfrm>
            <a:off x="3214116" y="446493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2" name="object 92"/>
          <p:cNvSpPr/>
          <p:nvPr/>
        </p:nvSpPr>
        <p:spPr>
          <a:xfrm>
            <a:off x="3214116" y="448170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3" name="object 93"/>
          <p:cNvSpPr/>
          <p:nvPr/>
        </p:nvSpPr>
        <p:spPr>
          <a:xfrm>
            <a:off x="3214116" y="449922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4" name="object 94"/>
          <p:cNvSpPr/>
          <p:nvPr/>
        </p:nvSpPr>
        <p:spPr>
          <a:xfrm>
            <a:off x="3214116" y="451599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5" name="object 95"/>
          <p:cNvSpPr/>
          <p:nvPr/>
        </p:nvSpPr>
        <p:spPr>
          <a:xfrm>
            <a:off x="3214116" y="453351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6" name="object 96"/>
          <p:cNvSpPr/>
          <p:nvPr/>
        </p:nvSpPr>
        <p:spPr>
          <a:xfrm>
            <a:off x="3214116" y="45502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7" name="object 97"/>
          <p:cNvSpPr/>
          <p:nvPr/>
        </p:nvSpPr>
        <p:spPr>
          <a:xfrm>
            <a:off x="3214116" y="45678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8" name="object 98"/>
          <p:cNvSpPr/>
          <p:nvPr/>
        </p:nvSpPr>
        <p:spPr>
          <a:xfrm>
            <a:off x="3214116" y="458457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9" name="object 99"/>
          <p:cNvSpPr/>
          <p:nvPr/>
        </p:nvSpPr>
        <p:spPr>
          <a:xfrm>
            <a:off x="3214116" y="460209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0" name="object 100"/>
          <p:cNvSpPr/>
          <p:nvPr/>
        </p:nvSpPr>
        <p:spPr>
          <a:xfrm>
            <a:off x="3214116" y="46188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01" name="object 101"/>
          <p:cNvSpPr/>
          <p:nvPr/>
        </p:nvSpPr>
        <p:spPr>
          <a:xfrm>
            <a:off x="3214116" y="4632578"/>
            <a:ext cx="8890" cy="0"/>
          </a:xfrm>
          <a:custGeom>
            <a:avLst/>
            <a:gdLst/>
            <a:ahLst/>
            <a:cxnLst/>
            <a:rect l="l" t="t" r="r" b="b"/>
            <a:pathLst>
              <a:path w="8889">
                <a:moveTo>
                  <a:pt x="0" y="0"/>
                </a:moveTo>
                <a:lnTo>
                  <a:pt x="8381" y="0"/>
                </a:lnTo>
              </a:path>
            </a:pathLst>
          </a:custGeom>
          <a:ln w="3175">
            <a:solidFill>
              <a:srgbClr val="626262"/>
            </a:solidFill>
          </a:ln>
        </p:spPr>
        <p:txBody>
          <a:bodyPr wrap="square" lIns="0" tIns="0" rIns="0" bIns="0" rtlCol="0"/>
          <a:lstStyle/>
          <a:p>
            <a:endParaRPr/>
          </a:p>
        </p:txBody>
      </p:sp>
      <p:sp>
        <p:nvSpPr>
          <p:cNvPr id="102" name="object 102"/>
          <p:cNvSpPr/>
          <p:nvPr/>
        </p:nvSpPr>
        <p:spPr>
          <a:xfrm>
            <a:off x="3577590" y="30407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3" name="object 103"/>
          <p:cNvSpPr/>
          <p:nvPr/>
        </p:nvSpPr>
        <p:spPr>
          <a:xfrm>
            <a:off x="3577590" y="305828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4" name="object 104"/>
          <p:cNvSpPr/>
          <p:nvPr/>
        </p:nvSpPr>
        <p:spPr>
          <a:xfrm>
            <a:off x="3577590" y="307543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05" name="object 105"/>
          <p:cNvSpPr/>
          <p:nvPr/>
        </p:nvSpPr>
        <p:spPr>
          <a:xfrm>
            <a:off x="3577590" y="30925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6" name="object 106"/>
          <p:cNvSpPr/>
          <p:nvPr/>
        </p:nvSpPr>
        <p:spPr>
          <a:xfrm>
            <a:off x="3577590" y="310972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07" name="object 107"/>
          <p:cNvSpPr/>
          <p:nvPr/>
        </p:nvSpPr>
        <p:spPr>
          <a:xfrm>
            <a:off x="3577590" y="312686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8" name="object 108"/>
          <p:cNvSpPr/>
          <p:nvPr/>
        </p:nvSpPr>
        <p:spPr>
          <a:xfrm>
            <a:off x="3577590" y="31440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9" name="object 109"/>
          <p:cNvSpPr/>
          <p:nvPr/>
        </p:nvSpPr>
        <p:spPr>
          <a:xfrm>
            <a:off x="3577590" y="3161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0" name="object 110"/>
          <p:cNvSpPr/>
          <p:nvPr/>
        </p:nvSpPr>
        <p:spPr>
          <a:xfrm>
            <a:off x="3577590" y="317830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1" name="object 111"/>
          <p:cNvSpPr/>
          <p:nvPr/>
        </p:nvSpPr>
        <p:spPr>
          <a:xfrm>
            <a:off x="3577590" y="31954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2" name="object 112"/>
          <p:cNvSpPr/>
          <p:nvPr/>
        </p:nvSpPr>
        <p:spPr>
          <a:xfrm>
            <a:off x="3577590" y="321259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13" name="object 113"/>
          <p:cNvSpPr/>
          <p:nvPr/>
        </p:nvSpPr>
        <p:spPr>
          <a:xfrm>
            <a:off x="3577590" y="32297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4" name="object 114"/>
          <p:cNvSpPr/>
          <p:nvPr/>
        </p:nvSpPr>
        <p:spPr>
          <a:xfrm>
            <a:off x="3577590" y="324688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15" name="object 115"/>
          <p:cNvSpPr/>
          <p:nvPr/>
        </p:nvSpPr>
        <p:spPr>
          <a:xfrm>
            <a:off x="3577590" y="3264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6" name="object 116"/>
          <p:cNvSpPr/>
          <p:nvPr/>
        </p:nvSpPr>
        <p:spPr>
          <a:xfrm>
            <a:off x="3577590" y="328117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17" name="object 117"/>
          <p:cNvSpPr/>
          <p:nvPr/>
        </p:nvSpPr>
        <p:spPr>
          <a:xfrm>
            <a:off x="3577590" y="329831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8" name="object 118"/>
          <p:cNvSpPr/>
          <p:nvPr/>
        </p:nvSpPr>
        <p:spPr>
          <a:xfrm>
            <a:off x="3577590" y="331546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9" name="object 119"/>
          <p:cNvSpPr/>
          <p:nvPr/>
        </p:nvSpPr>
        <p:spPr>
          <a:xfrm>
            <a:off x="3577590" y="33326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0" name="object 120"/>
          <p:cNvSpPr/>
          <p:nvPr/>
        </p:nvSpPr>
        <p:spPr>
          <a:xfrm>
            <a:off x="3577590" y="33497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1" name="object 121"/>
          <p:cNvSpPr/>
          <p:nvPr/>
        </p:nvSpPr>
        <p:spPr>
          <a:xfrm>
            <a:off x="3577590" y="336689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2" name="object 122"/>
          <p:cNvSpPr/>
          <p:nvPr/>
        </p:nvSpPr>
        <p:spPr>
          <a:xfrm>
            <a:off x="3577590" y="338404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23" name="object 123"/>
          <p:cNvSpPr/>
          <p:nvPr/>
        </p:nvSpPr>
        <p:spPr>
          <a:xfrm>
            <a:off x="3577590" y="34011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4" name="object 124"/>
          <p:cNvSpPr/>
          <p:nvPr/>
        </p:nvSpPr>
        <p:spPr>
          <a:xfrm>
            <a:off x="3577590" y="341833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25" name="object 125"/>
          <p:cNvSpPr/>
          <p:nvPr/>
        </p:nvSpPr>
        <p:spPr>
          <a:xfrm>
            <a:off x="3577590" y="34354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6" name="object 126"/>
          <p:cNvSpPr/>
          <p:nvPr/>
        </p:nvSpPr>
        <p:spPr>
          <a:xfrm>
            <a:off x="3577590" y="345262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27" name="object 127"/>
          <p:cNvSpPr/>
          <p:nvPr/>
        </p:nvSpPr>
        <p:spPr>
          <a:xfrm>
            <a:off x="3577590" y="346976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8" name="object 128"/>
          <p:cNvSpPr/>
          <p:nvPr/>
        </p:nvSpPr>
        <p:spPr>
          <a:xfrm>
            <a:off x="3577590" y="34869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9" name="object 129"/>
          <p:cNvSpPr/>
          <p:nvPr/>
        </p:nvSpPr>
        <p:spPr>
          <a:xfrm>
            <a:off x="3577590" y="35040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0" name="object 130"/>
          <p:cNvSpPr/>
          <p:nvPr/>
        </p:nvSpPr>
        <p:spPr>
          <a:xfrm>
            <a:off x="3577590" y="35215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1" name="object 131"/>
          <p:cNvSpPr/>
          <p:nvPr/>
        </p:nvSpPr>
        <p:spPr>
          <a:xfrm>
            <a:off x="3577590" y="35383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2" name="object 132"/>
          <p:cNvSpPr/>
          <p:nvPr/>
        </p:nvSpPr>
        <p:spPr>
          <a:xfrm>
            <a:off x="3577590" y="35558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3" name="object 133"/>
          <p:cNvSpPr/>
          <p:nvPr/>
        </p:nvSpPr>
        <p:spPr>
          <a:xfrm>
            <a:off x="3577590" y="35726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4" name="object 134"/>
          <p:cNvSpPr/>
          <p:nvPr/>
        </p:nvSpPr>
        <p:spPr>
          <a:xfrm>
            <a:off x="3577590" y="359016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5" name="object 135"/>
          <p:cNvSpPr/>
          <p:nvPr/>
        </p:nvSpPr>
        <p:spPr>
          <a:xfrm>
            <a:off x="3577590" y="36069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6" name="object 136"/>
          <p:cNvSpPr/>
          <p:nvPr/>
        </p:nvSpPr>
        <p:spPr>
          <a:xfrm>
            <a:off x="3577590" y="36244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7" name="object 137"/>
          <p:cNvSpPr/>
          <p:nvPr/>
        </p:nvSpPr>
        <p:spPr>
          <a:xfrm>
            <a:off x="3577590" y="36412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8" name="object 138"/>
          <p:cNvSpPr/>
          <p:nvPr/>
        </p:nvSpPr>
        <p:spPr>
          <a:xfrm>
            <a:off x="3577590" y="365874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9" name="object 139"/>
          <p:cNvSpPr/>
          <p:nvPr/>
        </p:nvSpPr>
        <p:spPr>
          <a:xfrm>
            <a:off x="3577590" y="36755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0" name="object 140"/>
          <p:cNvSpPr/>
          <p:nvPr/>
        </p:nvSpPr>
        <p:spPr>
          <a:xfrm>
            <a:off x="3577590" y="36930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1" name="object 141"/>
          <p:cNvSpPr/>
          <p:nvPr/>
        </p:nvSpPr>
        <p:spPr>
          <a:xfrm>
            <a:off x="3577590" y="37097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2" name="object 142"/>
          <p:cNvSpPr/>
          <p:nvPr/>
        </p:nvSpPr>
        <p:spPr>
          <a:xfrm>
            <a:off x="3577590" y="37273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3" name="object 143"/>
          <p:cNvSpPr/>
          <p:nvPr/>
        </p:nvSpPr>
        <p:spPr>
          <a:xfrm>
            <a:off x="3577590" y="37440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4" name="object 144"/>
          <p:cNvSpPr/>
          <p:nvPr/>
        </p:nvSpPr>
        <p:spPr>
          <a:xfrm>
            <a:off x="3577590" y="37616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5" name="object 145"/>
          <p:cNvSpPr/>
          <p:nvPr/>
        </p:nvSpPr>
        <p:spPr>
          <a:xfrm>
            <a:off x="3577590" y="37783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6" name="object 146"/>
          <p:cNvSpPr/>
          <p:nvPr/>
        </p:nvSpPr>
        <p:spPr>
          <a:xfrm>
            <a:off x="3577590" y="37959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7" name="object 147"/>
          <p:cNvSpPr/>
          <p:nvPr/>
        </p:nvSpPr>
        <p:spPr>
          <a:xfrm>
            <a:off x="3577590" y="38126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8" name="object 148"/>
          <p:cNvSpPr/>
          <p:nvPr/>
        </p:nvSpPr>
        <p:spPr>
          <a:xfrm>
            <a:off x="3577590" y="383019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9" name="object 149"/>
          <p:cNvSpPr/>
          <p:nvPr/>
        </p:nvSpPr>
        <p:spPr>
          <a:xfrm>
            <a:off x="3577590" y="38469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0" name="object 150"/>
          <p:cNvSpPr/>
          <p:nvPr/>
        </p:nvSpPr>
        <p:spPr>
          <a:xfrm>
            <a:off x="3577590" y="38644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1" name="object 151"/>
          <p:cNvSpPr/>
          <p:nvPr/>
        </p:nvSpPr>
        <p:spPr>
          <a:xfrm>
            <a:off x="3577590" y="38812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2" name="object 152"/>
          <p:cNvSpPr/>
          <p:nvPr/>
        </p:nvSpPr>
        <p:spPr>
          <a:xfrm>
            <a:off x="3577590" y="38987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3" name="object 153"/>
          <p:cNvSpPr/>
          <p:nvPr/>
        </p:nvSpPr>
        <p:spPr>
          <a:xfrm>
            <a:off x="3577590" y="39155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4" name="object 154"/>
          <p:cNvSpPr/>
          <p:nvPr/>
        </p:nvSpPr>
        <p:spPr>
          <a:xfrm>
            <a:off x="3577590" y="39330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5" name="object 155"/>
          <p:cNvSpPr/>
          <p:nvPr/>
        </p:nvSpPr>
        <p:spPr>
          <a:xfrm>
            <a:off x="3577590" y="39498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6" name="object 156"/>
          <p:cNvSpPr/>
          <p:nvPr/>
        </p:nvSpPr>
        <p:spPr>
          <a:xfrm>
            <a:off x="3577590" y="39673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7" name="object 157"/>
          <p:cNvSpPr/>
          <p:nvPr/>
        </p:nvSpPr>
        <p:spPr>
          <a:xfrm>
            <a:off x="3577590" y="398449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8" name="object 158"/>
          <p:cNvSpPr/>
          <p:nvPr/>
        </p:nvSpPr>
        <p:spPr>
          <a:xfrm>
            <a:off x="3577590" y="400164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9" name="object 159"/>
          <p:cNvSpPr/>
          <p:nvPr/>
        </p:nvSpPr>
        <p:spPr>
          <a:xfrm>
            <a:off x="3577590" y="40187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0" name="object 160"/>
          <p:cNvSpPr/>
          <p:nvPr/>
        </p:nvSpPr>
        <p:spPr>
          <a:xfrm>
            <a:off x="3577590" y="40359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1" name="object 161"/>
          <p:cNvSpPr/>
          <p:nvPr/>
        </p:nvSpPr>
        <p:spPr>
          <a:xfrm>
            <a:off x="3577590" y="40530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2" name="object 162"/>
          <p:cNvSpPr/>
          <p:nvPr/>
        </p:nvSpPr>
        <p:spPr>
          <a:xfrm>
            <a:off x="3577590" y="40702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3" name="object 163"/>
          <p:cNvSpPr/>
          <p:nvPr/>
        </p:nvSpPr>
        <p:spPr>
          <a:xfrm>
            <a:off x="3577590" y="408736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64" name="object 164"/>
          <p:cNvSpPr/>
          <p:nvPr/>
        </p:nvSpPr>
        <p:spPr>
          <a:xfrm>
            <a:off x="3577590" y="41045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5" name="object 165"/>
          <p:cNvSpPr/>
          <p:nvPr/>
        </p:nvSpPr>
        <p:spPr>
          <a:xfrm>
            <a:off x="3577590" y="412165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6" name="object 166"/>
          <p:cNvSpPr/>
          <p:nvPr/>
        </p:nvSpPr>
        <p:spPr>
          <a:xfrm>
            <a:off x="3577590" y="41388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7" name="object 167"/>
          <p:cNvSpPr/>
          <p:nvPr/>
        </p:nvSpPr>
        <p:spPr>
          <a:xfrm>
            <a:off x="3577590" y="415594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8" name="object 168"/>
          <p:cNvSpPr/>
          <p:nvPr/>
        </p:nvSpPr>
        <p:spPr>
          <a:xfrm>
            <a:off x="3577590" y="41730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9" name="object 169"/>
          <p:cNvSpPr/>
          <p:nvPr/>
        </p:nvSpPr>
        <p:spPr>
          <a:xfrm>
            <a:off x="3577590" y="41902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0" name="object 170"/>
          <p:cNvSpPr/>
          <p:nvPr/>
        </p:nvSpPr>
        <p:spPr>
          <a:xfrm>
            <a:off x="3577590" y="42073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1" name="object 171"/>
          <p:cNvSpPr/>
          <p:nvPr/>
        </p:nvSpPr>
        <p:spPr>
          <a:xfrm>
            <a:off x="3577590" y="42245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2" name="object 172"/>
          <p:cNvSpPr/>
          <p:nvPr/>
        </p:nvSpPr>
        <p:spPr>
          <a:xfrm>
            <a:off x="3577590" y="42416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3" name="object 173"/>
          <p:cNvSpPr/>
          <p:nvPr/>
        </p:nvSpPr>
        <p:spPr>
          <a:xfrm>
            <a:off x="3577590" y="42588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74" name="object 174"/>
          <p:cNvSpPr/>
          <p:nvPr/>
        </p:nvSpPr>
        <p:spPr>
          <a:xfrm>
            <a:off x="3577590" y="42759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5" name="object 175"/>
          <p:cNvSpPr/>
          <p:nvPr/>
        </p:nvSpPr>
        <p:spPr>
          <a:xfrm>
            <a:off x="3577590" y="429310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6" name="object 176"/>
          <p:cNvSpPr/>
          <p:nvPr/>
        </p:nvSpPr>
        <p:spPr>
          <a:xfrm>
            <a:off x="3577590" y="43102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7" name="object 177"/>
          <p:cNvSpPr/>
          <p:nvPr/>
        </p:nvSpPr>
        <p:spPr>
          <a:xfrm>
            <a:off x="3577590" y="432739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8" name="object 178"/>
          <p:cNvSpPr/>
          <p:nvPr/>
        </p:nvSpPr>
        <p:spPr>
          <a:xfrm>
            <a:off x="3577590" y="43445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9" name="object 179"/>
          <p:cNvSpPr/>
          <p:nvPr/>
        </p:nvSpPr>
        <p:spPr>
          <a:xfrm>
            <a:off x="3577590" y="43616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80" name="object 180"/>
          <p:cNvSpPr/>
          <p:nvPr/>
        </p:nvSpPr>
        <p:spPr>
          <a:xfrm>
            <a:off x="3577590" y="43788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1" name="object 181"/>
          <p:cNvSpPr/>
          <p:nvPr/>
        </p:nvSpPr>
        <p:spPr>
          <a:xfrm>
            <a:off x="3577590" y="43959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82" name="object 182"/>
          <p:cNvSpPr/>
          <p:nvPr/>
        </p:nvSpPr>
        <p:spPr>
          <a:xfrm>
            <a:off x="3577590" y="44131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3" name="object 183"/>
          <p:cNvSpPr/>
          <p:nvPr/>
        </p:nvSpPr>
        <p:spPr>
          <a:xfrm>
            <a:off x="3577590" y="443026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84" name="object 184"/>
          <p:cNvSpPr/>
          <p:nvPr/>
        </p:nvSpPr>
        <p:spPr>
          <a:xfrm>
            <a:off x="3577590" y="44474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5" name="object 185"/>
          <p:cNvSpPr/>
          <p:nvPr/>
        </p:nvSpPr>
        <p:spPr>
          <a:xfrm>
            <a:off x="3577590" y="44649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6" name="object 186"/>
          <p:cNvSpPr/>
          <p:nvPr/>
        </p:nvSpPr>
        <p:spPr>
          <a:xfrm>
            <a:off x="3577590" y="44817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7" name="object 187"/>
          <p:cNvSpPr/>
          <p:nvPr/>
        </p:nvSpPr>
        <p:spPr>
          <a:xfrm>
            <a:off x="3577590" y="44992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8" name="object 188"/>
          <p:cNvSpPr/>
          <p:nvPr/>
        </p:nvSpPr>
        <p:spPr>
          <a:xfrm>
            <a:off x="3577590" y="45159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9" name="object 189"/>
          <p:cNvSpPr/>
          <p:nvPr/>
        </p:nvSpPr>
        <p:spPr>
          <a:xfrm>
            <a:off x="3577590" y="45335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0" name="object 190"/>
          <p:cNvSpPr/>
          <p:nvPr/>
        </p:nvSpPr>
        <p:spPr>
          <a:xfrm>
            <a:off x="3577590" y="45502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1" name="object 191"/>
          <p:cNvSpPr/>
          <p:nvPr/>
        </p:nvSpPr>
        <p:spPr>
          <a:xfrm>
            <a:off x="3577590" y="45678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2" name="object 192"/>
          <p:cNvSpPr/>
          <p:nvPr/>
        </p:nvSpPr>
        <p:spPr>
          <a:xfrm>
            <a:off x="3577590" y="45845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3" name="object 193"/>
          <p:cNvSpPr/>
          <p:nvPr/>
        </p:nvSpPr>
        <p:spPr>
          <a:xfrm>
            <a:off x="3577590" y="46020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4" name="object 194"/>
          <p:cNvSpPr/>
          <p:nvPr/>
        </p:nvSpPr>
        <p:spPr>
          <a:xfrm>
            <a:off x="3577590" y="46188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5" name="object 195"/>
          <p:cNvSpPr/>
          <p:nvPr/>
        </p:nvSpPr>
        <p:spPr>
          <a:xfrm>
            <a:off x="3577590" y="4632578"/>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196" name="object 196"/>
          <p:cNvSpPr/>
          <p:nvPr/>
        </p:nvSpPr>
        <p:spPr>
          <a:xfrm>
            <a:off x="3943350" y="30407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7" name="object 197"/>
          <p:cNvSpPr/>
          <p:nvPr/>
        </p:nvSpPr>
        <p:spPr>
          <a:xfrm>
            <a:off x="3943350" y="305828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8" name="object 198"/>
          <p:cNvSpPr/>
          <p:nvPr/>
        </p:nvSpPr>
        <p:spPr>
          <a:xfrm>
            <a:off x="3943350" y="307543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99" name="object 199"/>
          <p:cNvSpPr/>
          <p:nvPr/>
        </p:nvSpPr>
        <p:spPr>
          <a:xfrm>
            <a:off x="3943350" y="30925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0" name="object 200"/>
          <p:cNvSpPr/>
          <p:nvPr/>
        </p:nvSpPr>
        <p:spPr>
          <a:xfrm>
            <a:off x="3943350" y="310972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01" name="object 201"/>
          <p:cNvSpPr/>
          <p:nvPr/>
        </p:nvSpPr>
        <p:spPr>
          <a:xfrm>
            <a:off x="3943350" y="312686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2" name="object 202"/>
          <p:cNvSpPr/>
          <p:nvPr/>
        </p:nvSpPr>
        <p:spPr>
          <a:xfrm>
            <a:off x="3943350" y="31440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3" name="object 203"/>
          <p:cNvSpPr/>
          <p:nvPr/>
        </p:nvSpPr>
        <p:spPr>
          <a:xfrm>
            <a:off x="3943350" y="3161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4" name="object 204"/>
          <p:cNvSpPr/>
          <p:nvPr/>
        </p:nvSpPr>
        <p:spPr>
          <a:xfrm>
            <a:off x="3943350" y="317830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5" name="object 205"/>
          <p:cNvSpPr/>
          <p:nvPr/>
        </p:nvSpPr>
        <p:spPr>
          <a:xfrm>
            <a:off x="3943350" y="31954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6" name="object 206"/>
          <p:cNvSpPr/>
          <p:nvPr/>
        </p:nvSpPr>
        <p:spPr>
          <a:xfrm>
            <a:off x="3943350" y="321259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07" name="object 207"/>
          <p:cNvSpPr/>
          <p:nvPr/>
        </p:nvSpPr>
        <p:spPr>
          <a:xfrm>
            <a:off x="3943350" y="32297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8" name="object 208"/>
          <p:cNvSpPr/>
          <p:nvPr/>
        </p:nvSpPr>
        <p:spPr>
          <a:xfrm>
            <a:off x="3943350" y="324688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09" name="object 209"/>
          <p:cNvSpPr/>
          <p:nvPr/>
        </p:nvSpPr>
        <p:spPr>
          <a:xfrm>
            <a:off x="3943350" y="3264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0" name="object 210"/>
          <p:cNvSpPr/>
          <p:nvPr/>
        </p:nvSpPr>
        <p:spPr>
          <a:xfrm>
            <a:off x="3943350" y="32811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1" name="object 211"/>
          <p:cNvSpPr/>
          <p:nvPr/>
        </p:nvSpPr>
        <p:spPr>
          <a:xfrm>
            <a:off x="3943350" y="32983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2" name="object 212"/>
          <p:cNvSpPr/>
          <p:nvPr/>
        </p:nvSpPr>
        <p:spPr>
          <a:xfrm>
            <a:off x="3943350" y="331546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3" name="object 213"/>
          <p:cNvSpPr/>
          <p:nvPr/>
        </p:nvSpPr>
        <p:spPr>
          <a:xfrm>
            <a:off x="3943350" y="33326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4" name="object 214"/>
          <p:cNvSpPr/>
          <p:nvPr/>
        </p:nvSpPr>
        <p:spPr>
          <a:xfrm>
            <a:off x="3943350" y="33497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5" name="object 215"/>
          <p:cNvSpPr/>
          <p:nvPr/>
        </p:nvSpPr>
        <p:spPr>
          <a:xfrm>
            <a:off x="3943350" y="33668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6" name="object 216"/>
          <p:cNvSpPr/>
          <p:nvPr/>
        </p:nvSpPr>
        <p:spPr>
          <a:xfrm>
            <a:off x="3943350" y="338404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7" name="object 217"/>
          <p:cNvSpPr/>
          <p:nvPr/>
        </p:nvSpPr>
        <p:spPr>
          <a:xfrm>
            <a:off x="3943350" y="34011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8" name="object 218"/>
          <p:cNvSpPr/>
          <p:nvPr/>
        </p:nvSpPr>
        <p:spPr>
          <a:xfrm>
            <a:off x="3943350" y="341833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9" name="object 219"/>
          <p:cNvSpPr/>
          <p:nvPr/>
        </p:nvSpPr>
        <p:spPr>
          <a:xfrm>
            <a:off x="3943350" y="34354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0" name="object 220"/>
          <p:cNvSpPr/>
          <p:nvPr/>
        </p:nvSpPr>
        <p:spPr>
          <a:xfrm>
            <a:off x="3943350" y="345262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21" name="object 221"/>
          <p:cNvSpPr/>
          <p:nvPr/>
        </p:nvSpPr>
        <p:spPr>
          <a:xfrm>
            <a:off x="3943350" y="346976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2" name="object 222"/>
          <p:cNvSpPr/>
          <p:nvPr/>
        </p:nvSpPr>
        <p:spPr>
          <a:xfrm>
            <a:off x="3943350" y="34869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23" name="object 223"/>
          <p:cNvSpPr/>
          <p:nvPr/>
        </p:nvSpPr>
        <p:spPr>
          <a:xfrm>
            <a:off x="3943350" y="35040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4" name="object 224"/>
          <p:cNvSpPr/>
          <p:nvPr/>
        </p:nvSpPr>
        <p:spPr>
          <a:xfrm>
            <a:off x="3943350" y="35215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5" name="object 225"/>
          <p:cNvSpPr/>
          <p:nvPr/>
        </p:nvSpPr>
        <p:spPr>
          <a:xfrm>
            <a:off x="3943350" y="35383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6" name="object 226"/>
          <p:cNvSpPr/>
          <p:nvPr/>
        </p:nvSpPr>
        <p:spPr>
          <a:xfrm>
            <a:off x="3943350" y="35558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7" name="object 227"/>
          <p:cNvSpPr/>
          <p:nvPr/>
        </p:nvSpPr>
        <p:spPr>
          <a:xfrm>
            <a:off x="3943350" y="35726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8" name="object 228"/>
          <p:cNvSpPr/>
          <p:nvPr/>
        </p:nvSpPr>
        <p:spPr>
          <a:xfrm>
            <a:off x="3943350" y="359016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9" name="object 229"/>
          <p:cNvSpPr/>
          <p:nvPr/>
        </p:nvSpPr>
        <p:spPr>
          <a:xfrm>
            <a:off x="3943350" y="36069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0" name="object 230"/>
          <p:cNvSpPr/>
          <p:nvPr/>
        </p:nvSpPr>
        <p:spPr>
          <a:xfrm>
            <a:off x="3943350" y="36244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1" name="object 231"/>
          <p:cNvSpPr/>
          <p:nvPr/>
        </p:nvSpPr>
        <p:spPr>
          <a:xfrm>
            <a:off x="3943350" y="36412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2" name="object 232"/>
          <p:cNvSpPr/>
          <p:nvPr/>
        </p:nvSpPr>
        <p:spPr>
          <a:xfrm>
            <a:off x="3943350" y="36587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3" name="object 233"/>
          <p:cNvSpPr/>
          <p:nvPr/>
        </p:nvSpPr>
        <p:spPr>
          <a:xfrm>
            <a:off x="3943350" y="36755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4" name="object 234"/>
          <p:cNvSpPr/>
          <p:nvPr/>
        </p:nvSpPr>
        <p:spPr>
          <a:xfrm>
            <a:off x="3943350" y="36930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5" name="object 235"/>
          <p:cNvSpPr/>
          <p:nvPr/>
        </p:nvSpPr>
        <p:spPr>
          <a:xfrm>
            <a:off x="3943350" y="37097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6" name="object 236"/>
          <p:cNvSpPr/>
          <p:nvPr/>
        </p:nvSpPr>
        <p:spPr>
          <a:xfrm>
            <a:off x="3943350" y="37273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7" name="object 237"/>
          <p:cNvSpPr/>
          <p:nvPr/>
        </p:nvSpPr>
        <p:spPr>
          <a:xfrm>
            <a:off x="3943350" y="37440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8" name="object 238"/>
          <p:cNvSpPr/>
          <p:nvPr/>
        </p:nvSpPr>
        <p:spPr>
          <a:xfrm>
            <a:off x="3943350" y="37616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9" name="object 239"/>
          <p:cNvSpPr/>
          <p:nvPr/>
        </p:nvSpPr>
        <p:spPr>
          <a:xfrm>
            <a:off x="3943350" y="37783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0" name="object 240"/>
          <p:cNvSpPr/>
          <p:nvPr/>
        </p:nvSpPr>
        <p:spPr>
          <a:xfrm>
            <a:off x="3943350" y="37959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1" name="object 241"/>
          <p:cNvSpPr/>
          <p:nvPr/>
        </p:nvSpPr>
        <p:spPr>
          <a:xfrm>
            <a:off x="3943350" y="38126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2" name="object 242"/>
          <p:cNvSpPr/>
          <p:nvPr/>
        </p:nvSpPr>
        <p:spPr>
          <a:xfrm>
            <a:off x="3943350" y="383019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3" name="object 243"/>
          <p:cNvSpPr/>
          <p:nvPr/>
        </p:nvSpPr>
        <p:spPr>
          <a:xfrm>
            <a:off x="3943350" y="38469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4" name="object 244"/>
          <p:cNvSpPr/>
          <p:nvPr/>
        </p:nvSpPr>
        <p:spPr>
          <a:xfrm>
            <a:off x="3943350" y="38644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5" name="object 245"/>
          <p:cNvSpPr/>
          <p:nvPr/>
        </p:nvSpPr>
        <p:spPr>
          <a:xfrm>
            <a:off x="3943350" y="38812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6" name="object 246"/>
          <p:cNvSpPr/>
          <p:nvPr/>
        </p:nvSpPr>
        <p:spPr>
          <a:xfrm>
            <a:off x="3943350" y="38987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7" name="object 247"/>
          <p:cNvSpPr/>
          <p:nvPr/>
        </p:nvSpPr>
        <p:spPr>
          <a:xfrm>
            <a:off x="3943350" y="39155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8" name="object 248"/>
          <p:cNvSpPr/>
          <p:nvPr/>
        </p:nvSpPr>
        <p:spPr>
          <a:xfrm>
            <a:off x="3943350" y="39330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9" name="object 249"/>
          <p:cNvSpPr/>
          <p:nvPr/>
        </p:nvSpPr>
        <p:spPr>
          <a:xfrm>
            <a:off x="3943350" y="39498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0" name="object 250"/>
          <p:cNvSpPr/>
          <p:nvPr/>
        </p:nvSpPr>
        <p:spPr>
          <a:xfrm>
            <a:off x="3943350" y="39673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1" name="object 251"/>
          <p:cNvSpPr/>
          <p:nvPr/>
        </p:nvSpPr>
        <p:spPr>
          <a:xfrm>
            <a:off x="3943350" y="398449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2" name="object 252"/>
          <p:cNvSpPr/>
          <p:nvPr/>
        </p:nvSpPr>
        <p:spPr>
          <a:xfrm>
            <a:off x="3943350" y="40016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3" name="object 253"/>
          <p:cNvSpPr/>
          <p:nvPr/>
        </p:nvSpPr>
        <p:spPr>
          <a:xfrm>
            <a:off x="3943350" y="40187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4" name="object 254"/>
          <p:cNvSpPr/>
          <p:nvPr/>
        </p:nvSpPr>
        <p:spPr>
          <a:xfrm>
            <a:off x="3943350" y="40359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5" name="object 255"/>
          <p:cNvSpPr/>
          <p:nvPr/>
        </p:nvSpPr>
        <p:spPr>
          <a:xfrm>
            <a:off x="3943350" y="40530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6" name="object 256"/>
          <p:cNvSpPr/>
          <p:nvPr/>
        </p:nvSpPr>
        <p:spPr>
          <a:xfrm>
            <a:off x="3943350" y="40702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7" name="object 257"/>
          <p:cNvSpPr/>
          <p:nvPr/>
        </p:nvSpPr>
        <p:spPr>
          <a:xfrm>
            <a:off x="3943350" y="40873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58" name="object 258"/>
          <p:cNvSpPr/>
          <p:nvPr/>
        </p:nvSpPr>
        <p:spPr>
          <a:xfrm>
            <a:off x="3943350" y="41045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9" name="object 259"/>
          <p:cNvSpPr/>
          <p:nvPr/>
        </p:nvSpPr>
        <p:spPr>
          <a:xfrm>
            <a:off x="3943350" y="412165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0" name="object 260"/>
          <p:cNvSpPr/>
          <p:nvPr/>
        </p:nvSpPr>
        <p:spPr>
          <a:xfrm>
            <a:off x="3943350" y="41388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1" name="object 261"/>
          <p:cNvSpPr/>
          <p:nvPr/>
        </p:nvSpPr>
        <p:spPr>
          <a:xfrm>
            <a:off x="3943350" y="415594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2" name="object 262"/>
          <p:cNvSpPr/>
          <p:nvPr/>
        </p:nvSpPr>
        <p:spPr>
          <a:xfrm>
            <a:off x="3943350" y="41730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3" name="object 263"/>
          <p:cNvSpPr/>
          <p:nvPr/>
        </p:nvSpPr>
        <p:spPr>
          <a:xfrm>
            <a:off x="3943350" y="41902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4" name="object 264"/>
          <p:cNvSpPr/>
          <p:nvPr/>
        </p:nvSpPr>
        <p:spPr>
          <a:xfrm>
            <a:off x="3943350" y="42073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5" name="object 265"/>
          <p:cNvSpPr/>
          <p:nvPr/>
        </p:nvSpPr>
        <p:spPr>
          <a:xfrm>
            <a:off x="3943350" y="42245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6" name="object 266"/>
          <p:cNvSpPr/>
          <p:nvPr/>
        </p:nvSpPr>
        <p:spPr>
          <a:xfrm>
            <a:off x="3943350" y="42416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7" name="object 267"/>
          <p:cNvSpPr/>
          <p:nvPr/>
        </p:nvSpPr>
        <p:spPr>
          <a:xfrm>
            <a:off x="3943350" y="42588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8" name="object 268"/>
          <p:cNvSpPr/>
          <p:nvPr/>
        </p:nvSpPr>
        <p:spPr>
          <a:xfrm>
            <a:off x="3943350" y="42759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9" name="object 269"/>
          <p:cNvSpPr/>
          <p:nvPr/>
        </p:nvSpPr>
        <p:spPr>
          <a:xfrm>
            <a:off x="3943350" y="42931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0" name="object 270"/>
          <p:cNvSpPr/>
          <p:nvPr/>
        </p:nvSpPr>
        <p:spPr>
          <a:xfrm>
            <a:off x="3943350" y="43102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1" name="object 271"/>
          <p:cNvSpPr/>
          <p:nvPr/>
        </p:nvSpPr>
        <p:spPr>
          <a:xfrm>
            <a:off x="3943350" y="432739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2" name="object 272"/>
          <p:cNvSpPr/>
          <p:nvPr/>
        </p:nvSpPr>
        <p:spPr>
          <a:xfrm>
            <a:off x="3943350" y="43445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3" name="object 273"/>
          <p:cNvSpPr/>
          <p:nvPr/>
        </p:nvSpPr>
        <p:spPr>
          <a:xfrm>
            <a:off x="3943350" y="43616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4" name="object 274"/>
          <p:cNvSpPr/>
          <p:nvPr/>
        </p:nvSpPr>
        <p:spPr>
          <a:xfrm>
            <a:off x="3943350" y="43788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5" name="object 275"/>
          <p:cNvSpPr/>
          <p:nvPr/>
        </p:nvSpPr>
        <p:spPr>
          <a:xfrm>
            <a:off x="3943350" y="43959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6" name="object 276"/>
          <p:cNvSpPr/>
          <p:nvPr/>
        </p:nvSpPr>
        <p:spPr>
          <a:xfrm>
            <a:off x="3943350" y="44131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7" name="object 277"/>
          <p:cNvSpPr/>
          <p:nvPr/>
        </p:nvSpPr>
        <p:spPr>
          <a:xfrm>
            <a:off x="3943350" y="443026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8" name="object 278"/>
          <p:cNvSpPr/>
          <p:nvPr/>
        </p:nvSpPr>
        <p:spPr>
          <a:xfrm>
            <a:off x="3943350" y="44474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9" name="object 279"/>
          <p:cNvSpPr/>
          <p:nvPr/>
        </p:nvSpPr>
        <p:spPr>
          <a:xfrm>
            <a:off x="3943350" y="44649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0" name="object 280"/>
          <p:cNvSpPr/>
          <p:nvPr/>
        </p:nvSpPr>
        <p:spPr>
          <a:xfrm>
            <a:off x="3943350" y="44817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1" name="object 281"/>
          <p:cNvSpPr/>
          <p:nvPr/>
        </p:nvSpPr>
        <p:spPr>
          <a:xfrm>
            <a:off x="3943350" y="44992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2" name="object 282"/>
          <p:cNvSpPr/>
          <p:nvPr/>
        </p:nvSpPr>
        <p:spPr>
          <a:xfrm>
            <a:off x="3943350" y="45159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3" name="object 283"/>
          <p:cNvSpPr/>
          <p:nvPr/>
        </p:nvSpPr>
        <p:spPr>
          <a:xfrm>
            <a:off x="3943350" y="45335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4" name="object 284"/>
          <p:cNvSpPr/>
          <p:nvPr/>
        </p:nvSpPr>
        <p:spPr>
          <a:xfrm>
            <a:off x="3943350" y="45502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5" name="object 285"/>
          <p:cNvSpPr/>
          <p:nvPr/>
        </p:nvSpPr>
        <p:spPr>
          <a:xfrm>
            <a:off x="3943350" y="45678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6" name="object 286"/>
          <p:cNvSpPr/>
          <p:nvPr/>
        </p:nvSpPr>
        <p:spPr>
          <a:xfrm>
            <a:off x="3943350" y="45845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7" name="object 287"/>
          <p:cNvSpPr/>
          <p:nvPr/>
        </p:nvSpPr>
        <p:spPr>
          <a:xfrm>
            <a:off x="3943350" y="46020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8" name="object 288"/>
          <p:cNvSpPr/>
          <p:nvPr/>
        </p:nvSpPr>
        <p:spPr>
          <a:xfrm>
            <a:off x="3943350" y="46188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9" name="object 289"/>
          <p:cNvSpPr/>
          <p:nvPr/>
        </p:nvSpPr>
        <p:spPr>
          <a:xfrm>
            <a:off x="3943350" y="4632578"/>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290" name="object 290"/>
          <p:cNvSpPr/>
          <p:nvPr/>
        </p:nvSpPr>
        <p:spPr>
          <a:xfrm>
            <a:off x="4308347" y="30407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1" name="object 291"/>
          <p:cNvSpPr/>
          <p:nvPr/>
        </p:nvSpPr>
        <p:spPr>
          <a:xfrm>
            <a:off x="4308347" y="305828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2" name="object 292"/>
          <p:cNvSpPr/>
          <p:nvPr/>
        </p:nvSpPr>
        <p:spPr>
          <a:xfrm>
            <a:off x="4308347" y="307543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293" name="object 293"/>
          <p:cNvSpPr/>
          <p:nvPr/>
        </p:nvSpPr>
        <p:spPr>
          <a:xfrm>
            <a:off x="4308347" y="30925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294" name="object 294"/>
          <p:cNvSpPr/>
          <p:nvPr/>
        </p:nvSpPr>
        <p:spPr>
          <a:xfrm>
            <a:off x="4308347" y="310972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295" name="object 295"/>
          <p:cNvSpPr/>
          <p:nvPr/>
        </p:nvSpPr>
        <p:spPr>
          <a:xfrm>
            <a:off x="4308347" y="312686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6" name="object 296"/>
          <p:cNvSpPr/>
          <p:nvPr/>
        </p:nvSpPr>
        <p:spPr>
          <a:xfrm>
            <a:off x="4308347" y="31440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7" name="object 297"/>
          <p:cNvSpPr/>
          <p:nvPr/>
        </p:nvSpPr>
        <p:spPr>
          <a:xfrm>
            <a:off x="4308347" y="3161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8" name="object 298"/>
          <p:cNvSpPr/>
          <p:nvPr/>
        </p:nvSpPr>
        <p:spPr>
          <a:xfrm>
            <a:off x="4308347" y="317830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9" name="object 299"/>
          <p:cNvSpPr/>
          <p:nvPr/>
        </p:nvSpPr>
        <p:spPr>
          <a:xfrm>
            <a:off x="4308347" y="31954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0" name="object 300"/>
          <p:cNvSpPr/>
          <p:nvPr/>
        </p:nvSpPr>
        <p:spPr>
          <a:xfrm>
            <a:off x="4308347" y="321259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01" name="object 301"/>
          <p:cNvSpPr/>
          <p:nvPr/>
        </p:nvSpPr>
        <p:spPr>
          <a:xfrm>
            <a:off x="4308347" y="32297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2" name="object 302"/>
          <p:cNvSpPr/>
          <p:nvPr/>
        </p:nvSpPr>
        <p:spPr>
          <a:xfrm>
            <a:off x="4308347" y="324688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03" name="object 303"/>
          <p:cNvSpPr/>
          <p:nvPr/>
        </p:nvSpPr>
        <p:spPr>
          <a:xfrm>
            <a:off x="4308347" y="3264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4" name="object 304"/>
          <p:cNvSpPr/>
          <p:nvPr/>
        </p:nvSpPr>
        <p:spPr>
          <a:xfrm>
            <a:off x="4308347" y="328117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05" name="object 305"/>
          <p:cNvSpPr/>
          <p:nvPr/>
        </p:nvSpPr>
        <p:spPr>
          <a:xfrm>
            <a:off x="4308347" y="329831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6" name="object 306"/>
          <p:cNvSpPr/>
          <p:nvPr/>
        </p:nvSpPr>
        <p:spPr>
          <a:xfrm>
            <a:off x="4308347" y="331546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7" name="object 307"/>
          <p:cNvSpPr/>
          <p:nvPr/>
        </p:nvSpPr>
        <p:spPr>
          <a:xfrm>
            <a:off x="4308347" y="33326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8" name="object 308"/>
          <p:cNvSpPr/>
          <p:nvPr/>
        </p:nvSpPr>
        <p:spPr>
          <a:xfrm>
            <a:off x="4308347" y="33497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9" name="object 309"/>
          <p:cNvSpPr/>
          <p:nvPr/>
        </p:nvSpPr>
        <p:spPr>
          <a:xfrm>
            <a:off x="4308347" y="336689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0" name="object 310"/>
          <p:cNvSpPr/>
          <p:nvPr/>
        </p:nvSpPr>
        <p:spPr>
          <a:xfrm>
            <a:off x="4308347" y="338404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11" name="object 311"/>
          <p:cNvSpPr/>
          <p:nvPr/>
        </p:nvSpPr>
        <p:spPr>
          <a:xfrm>
            <a:off x="4308347" y="34011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2" name="object 312"/>
          <p:cNvSpPr/>
          <p:nvPr/>
        </p:nvSpPr>
        <p:spPr>
          <a:xfrm>
            <a:off x="4308347" y="341833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13" name="object 313"/>
          <p:cNvSpPr/>
          <p:nvPr/>
        </p:nvSpPr>
        <p:spPr>
          <a:xfrm>
            <a:off x="4308347" y="34354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4" name="object 314"/>
          <p:cNvSpPr/>
          <p:nvPr/>
        </p:nvSpPr>
        <p:spPr>
          <a:xfrm>
            <a:off x="4308347" y="345262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15" name="object 315"/>
          <p:cNvSpPr/>
          <p:nvPr/>
        </p:nvSpPr>
        <p:spPr>
          <a:xfrm>
            <a:off x="4308347" y="346976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6" name="object 316"/>
          <p:cNvSpPr/>
          <p:nvPr/>
        </p:nvSpPr>
        <p:spPr>
          <a:xfrm>
            <a:off x="4308347" y="34869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17" name="object 317"/>
          <p:cNvSpPr/>
          <p:nvPr/>
        </p:nvSpPr>
        <p:spPr>
          <a:xfrm>
            <a:off x="4308347" y="35040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8" name="object 318"/>
          <p:cNvSpPr/>
          <p:nvPr/>
        </p:nvSpPr>
        <p:spPr>
          <a:xfrm>
            <a:off x="4308347" y="35215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9" name="object 319"/>
          <p:cNvSpPr/>
          <p:nvPr/>
        </p:nvSpPr>
        <p:spPr>
          <a:xfrm>
            <a:off x="4308347" y="35383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0" name="object 320"/>
          <p:cNvSpPr/>
          <p:nvPr/>
        </p:nvSpPr>
        <p:spPr>
          <a:xfrm>
            <a:off x="4308347" y="35558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1" name="object 321"/>
          <p:cNvSpPr/>
          <p:nvPr/>
        </p:nvSpPr>
        <p:spPr>
          <a:xfrm>
            <a:off x="4308347" y="35726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2" name="object 322"/>
          <p:cNvSpPr/>
          <p:nvPr/>
        </p:nvSpPr>
        <p:spPr>
          <a:xfrm>
            <a:off x="4308347" y="359016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3" name="object 323"/>
          <p:cNvSpPr/>
          <p:nvPr/>
        </p:nvSpPr>
        <p:spPr>
          <a:xfrm>
            <a:off x="4308347" y="36069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4" name="object 324"/>
          <p:cNvSpPr/>
          <p:nvPr/>
        </p:nvSpPr>
        <p:spPr>
          <a:xfrm>
            <a:off x="4308347" y="36244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5" name="object 325"/>
          <p:cNvSpPr/>
          <p:nvPr/>
        </p:nvSpPr>
        <p:spPr>
          <a:xfrm>
            <a:off x="4308347" y="36412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6" name="object 326"/>
          <p:cNvSpPr/>
          <p:nvPr/>
        </p:nvSpPr>
        <p:spPr>
          <a:xfrm>
            <a:off x="4308347" y="365874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7" name="object 327"/>
          <p:cNvSpPr/>
          <p:nvPr/>
        </p:nvSpPr>
        <p:spPr>
          <a:xfrm>
            <a:off x="4308347" y="36755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8" name="object 328"/>
          <p:cNvSpPr/>
          <p:nvPr/>
        </p:nvSpPr>
        <p:spPr>
          <a:xfrm>
            <a:off x="4308347" y="36930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9" name="object 329"/>
          <p:cNvSpPr/>
          <p:nvPr/>
        </p:nvSpPr>
        <p:spPr>
          <a:xfrm>
            <a:off x="4308347" y="37097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0" name="object 330"/>
          <p:cNvSpPr/>
          <p:nvPr/>
        </p:nvSpPr>
        <p:spPr>
          <a:xfrm>
            <a:off x="4308347" y="37273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1" name="object 331"/>
          <p:cNvSpPr/>
          <p:nvPr/>
        </p:nvSpPr>
        <p:spPr>
          <a:xfrm>
            <a:off x="4308347" y="37440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2" name="object 332"/>
          <p:cNvSpPr/>
          <p:nvPr/>
        </p:nvSpPr>
        <p:spPr>
          <a:xfrm>
            <a:off x="4308347" y="37616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3" name="object 333"/>
          <p:cNvSpPr/>
          <p:nvPr/>
        </p:nvSpPr>
        <p:spPr>
          <a:xfrm>
            <a:off x="4308347" y="37783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4" name="object 334"/>
          <p:cNvSpPr/>
          <p:nvPr/>
        </p:nvSpPr>
        <p:spPr>
          <a:xfrm>
            <a:off x="4308347" y="37959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5" name="object 335"/>
          <p:cNvSpPr/>
          <p:nvPr/>
        </p:nvSpPr>
        <p:spPr>
          <a:xfrm>
            <a:off x="4308347" y="38126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6" name="object 336"/>
          <p:cNvSpPr/>
          <p:nvPr/>
        </p:nvSpPr>
        <p:spPr>
          <a:xfrm>
            <a:off x="4308347" y="383019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7" name="object 337"/>
          <p:cNvSpPr/>
          <p:nvPr/>
        </p:nvSpPr>
        <p:spPr>
          <a:xfrm>
            <a:off x="4308347" y="38469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8" name="object 338"/>
          <p:cNvSpPr/>
          <p:nvPr/>
        </p:nvSpPr>
        <p:spPr>
          <a:xfrm>
            <a:off x="4308347" y="38644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9" name="object 339"/>
          <p:cNvSpPr/>
          <p:nvPr/>
        </p:nvSpPr>
        <p:spPr>
          <a:xfrm>
            <a:off x="4308347" y="38812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0" name="object 340"/>
          <p:cNvSpPr/>
          <p:nvPr/>
        </p:nvSpPr>
        <p:spPr>
          <a:xfrm>
            <a:off x="4308347" y="38987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1" name="object 341"/>
          <p:cNvSpPr/>
          <p:nvPr/>
        </p:nvSpPr>
        <p:spPr>
          <a:xfrm>
            <a:off x="4308347" y="39155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2" name="object 342"/>
          <p:cNvSpPr/>
          <p:nvPr/>
        </p:nvSpPr>
        <p:spPr>
          <a:xfrm>
            <a:off x="4308347" y="39330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3" name="object 343"/>
          <p:cNvSpPr/>
          <p:nvPr/>
        </p:nvSpPr>
        <p:spPr>
          <a:xfrm>
            <a:off x="4308347" y="39498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4" name="object 344"/>
          <p:cNvSpPr/>
          <p:nvPr/>
        </p:nvSpPr>
        <p:spPr>
          <a:xfrm>
            <a:off x="4308347" y="39673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5" name="object 345"/>
          <p:cNvSpPr/>
          <p:nvPr/>
        </p:nvSpPr>
        <p:spPr>
          <a:xfrm>
            <a:off x="4308347" y="398449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6" name="object 346"/>
          <p:cNvSpPr/>
          <p:nvPr/>
        </p:nvSpPr>
        <p:spPr>
          <a:xfrm>
            <a:off x="4308347" y="400164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7" name="object 347"/>
          <p:cNvSpPr/>
          <p:nvPr/>
        </p:nvSpPr>
        <p:spPr>
          <a:xfrm>
            <a:off x="4308347" y="40187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8" name="object 348"/>
          <p:cNvSpPr/>
          <p:nvPr/>
        </p:nvSpPr>
        <p:spPr>
          <a:xfrm>
            <a:off x="4308347" y="40359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9" name="object 349"/>
          <p:cNvSpPr/>
          <p:nvPr/>
        </p:nvSpPr>
        <p:spPr>
          <a:xfrm>
            <a:off x="4308347" y="40530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0" name="object 350"/>
          <p:cNvSpPr/>
          <p:nvPr/>
        </p:nvSpPr>
        <p:spPr>
          <a:xfrm>
            <a:off x="4308347" y="40702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1" name="object 351"/>
          <p:cNvSpPr/>
          <p:nvPr/>
        </p:nvSpPr>
        <p:spPr>
          <a:xfrm>
            <a:off x="4308347" y="408736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52" name="object 352"/>
          <p:cNvSpPr/>
          <p:nvPr/>
        </p:nvSpPr>
        <p:spPr>
          <a:xfrm>
            <a:off x="4308347" y="41045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3" name="object 353"/>
          <p:cNvSpPr/>
          <p:nvPr/>
        </p:nvSpPr>
        <p:spPr>
          <a:xfrm>
            <a:off x="4308347" y="412165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4" name="object 354"/>
          <p:cNvSpPr/>
          <p:nvPr/>
        </p:nvSpPr>
        <p:spPr>
          <a:xfrm>
            <a:off x="4308347" y="41388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5" name="object 355"/>
          <p:cNvSpPr/>
          <p:nvPr/>
        </p:nvSpPr>
        <p:spPr>
          <a:xfrm>
            <a:off x="4308347" y="415594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6" name="object 356"/>
          <p:cNvSpPr/>
          <p:nvPr/>
        </p:nvSpPr>
        <p:spPr>
          <a:xfrm>
            <a:off x="4308347" y="41730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7" name="object 357"/>
          <p:cNvSpPr/>
          <p:nvPr/>
        </p:nvSpPr>
        <p:spPr>
          <a:xfrm>
            <a:off x="4308347" y="41902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8" name="object 358"/>
          <p:cNvSpPr/>
          <p:nvPr/>
        </p:nvSpPr>
        <p:spPr>
          <a:xfrm>
            <a:off x="4308347" y="42073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9" name="object 359"/>
          <p:cNvSpPr/>
          <p:nvPr/>
        </p:nvSpPr>
        <p:spPr>
          <a:xfrm>
            <a:off x="4308347" y="42245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0" name="object 360"/>
          <p:cNvSpPr/>
          <p:nvPr/>
        </p:nvSpPr>
        <p:spPr>
          <a:xfrm>
            <a:off x="4308347" y="42416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1" name="object 361"/>
          <p:cNvSpPr/>
          <p:nvPr/>
        </p:nvSpPr>
        <p:spPr>
          <a:xfrm>
            <a:off x="4308347" y="42588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62" name="object 362"/>
          <p:cNvSpPr/>
          <p:nvPr/>
        </p:nvSpPr>
        <p:spPr>
          <a:xfrm>
            <a:off x="4308347" y="42759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3" name="object 363"/>
          <p:cNvSpPr/>
          <p:nvPr/>
        </p:nvSpPr>
        <p:spPr>
          <a:xfrm>
            <a:off x="4308347" y="429310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4" name="object 364"/>
          <p:cNvSpPr/>
          <p:nvPr/>
        </p:nvSpPr>
        <p:spPr>
          <a:xfrm>
            <a:off x="4308347" y="43102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5" name="object 365"/>
          <p:cNvSpPr/>
          <p:nvPr/>
        </p:nvSpPr>
        <p:spPr>
          <a:xfrm>
            <a:off x="4308347" y="432739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6" name="object 366"/>
          <p:cNvSpPr/>
          <p:nvPr/>
        </p:nvSpPr>
        <p:spPr>
          <a:xfrm>
            <a:off x="4308347" y="43445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7" name="object 367"/>
          <p:cNvSpPr/>
          <p:nvPr/>
        </p:nvSpPr>
        <p:spPr>
          <a:xfrm>
            <a:off x="4308347" y="43616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8" name="object 368"/>
          <p:cNvSpPr/>
          <p:nvPr/>
        </p:nvSpPr>
        <p:spPr>
          <a:xfrm>
            <a:off x="4308347" y="43788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9" name="object 369"/>
          <p:cNvSpPr/>
          <p:nvPr/>
        </p:nvSpPr>
        <p:spPr>
          <a:xfrm>
            <a:off x="4308347" y="43959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70" name="object 370"/>
          <p:cNvSpPr/>
          <p:nvPr/>
        </p:nvSpPr>
        <p:spPr>
          <a:xfrm>
            <a:off x="4308347" y="44131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1" name="object 371"/>
          <p:cNvSpPr/>
          <p:nvPr/>
        </p:nvSpPr>
        <p:spPr>
          <a:xfrm>
            <a:off x="4308347" y="443026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72" name="object 372"/>
          <p:cNvSpPr/>
          <p:nvPr/>
        </p:nvSpPr>
        <p:spPr>
          <a:xfrm>
            <a:off x="4308347" y="44474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3" name="object 373"/>
          <p:cNvSpPr/>
          <p:nvPr/>
        </p:nvSpPr>
        <p:spPr>
          <a:xfrm>
            <a:off x="4308347" y="44649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4" name="object 374"/>
          <p:cNvSpPr/>
          <p:nvPr/>
        </p:nvSpPr>
        <p:spPr>
          <a:xfrm>
            <a:off x="4308347" y="44817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5" name="object 375"/>
          <p:cNvSpPr/>
          <p:nvPr/>
        </p:nvSpPr>
        <p:spPr>
          <a:xfrm>
            <a:off x="4308347" y="44992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6" name="object 376"/>
          <p:cNvSpPr/>
          <p:nvPr/>
        </p:nvSpPr>
        <p:spPr>
          <a:xfrm>
            <a:off x="4308347" y="45159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7" name="object 377"/>
          <p:cNvSpPr/>
          <p:nvPr/>
        </p:nvSpPr>
        <p:spPr>
          <a:xfrm>
            <a:off x="4308347" y="45335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8" name="object 378"/>
          <p:cNvSpPr/>
          <p:nvPr/>
        </p:nvSpPr>
        <p:spPr>
          <a:xfrm>
            <a:off x="4308347" y="45502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9" name="object 379"/>
          <p:cNvSpPr/>
          <p:nvPr/>
        </p:nvSpPr>
        <p:spPr>
          <a:xfrm>
            <a:off x="4308347" y="45678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0" name="object 380"/>
          <p:cNvSpPr/>
          <p:nvPr/>
        </p:nvSpPr>
        <p:spPr>
          <a:xfrm>
            <a:off x="4308347" y="45845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1" name="object 381"/>
          <p:cNvSpPr/>
          <p:nvPr/>
        </p:nvSpPr>
        <p:spPr>
          <a:xfrm>
            <a:off x="4308347" y="46020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2" name="object 382"/>
          <p:cNvSpPr/>
          <p:nvPr/>
        </p:nvSpPr>
        <p:spPr>
          <a:xfrm>
            <a:off x="4308347" y="46188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83" name="object 383"/>
          <p:cNvSpPr/>
          <p:nvPr/>
        </p:nvSpPr>
        <p:spPr>
          <a:xfrm>
            <a:off x="4308347" y="4632578"/>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384" name="object 384"/>
          <p:cNvSpPr/>
          <p:nvPr/>
        </p:nvSpPr>
        <p:spPr>
          <a:xfrm>
            <a:off x="4674108" y="30407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5" name="object 385"/>
          <p:cNvSpPr/>
          <p:nvPr/>
        </p:nvSpPr>
        <p:spPr>
          <a:xfrm>
            <a:off x="4674108" y="305828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6" name="object 386"/>
          <p:cNvSpPr/>
          <p:nvPr/>
        </p:nvSpPr>
        <p:spPr>
          <a:xfrm>
            <a:off x="4674108" y="307543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87" name="object 387"/>
          <p:cNvSpPr/>
          <p:nvPr/>
        </p:nvSpPr>
        <p:spPr>
          <a:xfrm>
            <a:off x="4674108" y="30925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88" name="object 388"/>
          <p:cNvSpPr/>
          <p:nvPr/>
        </p:nvSpPr>
        <p:spPr>
          <a:xfrm>
            <a:off x="4674108" y="310972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89" name="object 389"/>
          <p:cNvSpPr/>
          <p:nvPr/>
        </p:nvSpPr>
        <p:spPr>
          <a:xfrm>
            <a:off x="4674108" y="312686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0" name="object 390"/>
          <p:cNvSpPr/>
          <p:nvPr/>
        </p:nvSpPr>
        <p:spPr>
          <a:xfrm>
            <a:off x="4674108" y="31440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1" name="object 391"/>
          <p:cNvSpPr/>
          <p:nvPr/>
        </p:nvSpPr>
        <p:spPr>
          <a:xfrm>
            <a:off x="4674108" y="3161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2" name="object 392"/>
          <p:cNvSpPr/>
          <p:nvPr/>
        </p:nvSpPr>
        <p:spPr>
          <a:xfrm>
            <a:off x="4674108" y="317830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3" name="object 393"/>
          <p:cNvSpPr/>
          <p:nvPr/>
        </p:nvSpPr>
        <p:spPr>
          <a:xfrm>
            <a:off x="4674108" y="31954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4" name="object 394"/>
          <p:cNvSpPr/>
          <p:nvPr/>
        </p:nvSpPr>
        <p:spPr>
          <a:xfrm>
            <a:off x="4674108" y="321259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5" name="object 395"/>
          <p:cNvSpPr/>
          <p:nvPr/>
        </p:nvSpPr>
        <p:spPr>
          <a:xfrm>
            <a:off x="4674108" y="32297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6" name="object 396"/>
          <p:cNvSpPr/>
          <p:nvPr/>
        </p:nvSpPr>
        <p:spPr>
          <a:xfrm>
            <a:off x="4674108" y="324688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7" name="object 397"/>
          <p:cNvSpPr/>
          <p:nvPr/>
        </p:nvSpPr>
        <p:spPr>
          <a:xfrm>
            <a:off x="4674108" y="3264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8" name="object 398"/>
          <p:cNvSpPr/>
          <p:nvPr/>
        </p:nvSpPr>
        <p:spPr>
          <a:xfrm>
            <a:off x="4674108" y="32811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9" name="object 399"/>
          <p:cNvSpPr/>
          <p:nvPr/>
        </p:nvSpPr>
        <p:spPr>
          <a:xfrm>
            <a:off x="4674108" y="32983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0" name="object 400"/>
          <p:cNvSpPr/>
          <p:nvPr/>
        </p:nvSpPr>
        <p:spPr>
          <a:xfrm>
            <a:off x="4674108" y="331546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1" name="object 401"/>
          <p:cNvSpPr/>
          <p:nvPr/>
        </p:nvSpPr>
        <p:spPr>
          <a:xfrm>
            <a:off x="4674108" y="33326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2" name="object 402"/>
          <p:cNvSpPr/>
          <p:nvPr/>
        </p:nvSpPr>
        <p:spPr>
          <a:xfrm>
            <a:off x="4674108" y="33497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3" name="object 403"/>
          <p:cNvSpPr/>
          <p:nvPr/>
        </p:nvSpPr>
        <p:spPr>
          <a:xfrm>
            <a:off x="4674108" y="33668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4" name="object 404"/>
          <p:cNvSpPr/>
          <p:nvPr/>
        </p:nvSpPr>
        <p:spPr>
          <a:xfrm>
            <a:off x="4674108" y="338404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05" name="object 405"/>
          <p:cNvSpPr/>
          <p:nvPr/>
        </p:nvSpPr>
        <p:spPr>
          <a:xfrm>
            <a:off x="4674108" y="34011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6" name="object 406"/>
          <p:cNvSpPr/>
          <p:nvPr/>
        </p:nvSpPr>
        <p:spPr>
          <a:xfrm>
            <a:off x="4674108" y="341833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07" name="object 407"/>
          <p:cNvSpPr/>
          <p:nvPr/>
        </p:nvSpPr>
        <p:spPr>
          <a:xfrm>
            <a:off x="4674108" y="34354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8" name="object 408"/>
          <p:cNvSpPr/>
          <p:nvPr/>
        </p:nvSpPr>
        <p:spPr>
          <a:xfrm>
            <a:off x="4674108" y="345262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09" name="object 409"/>
          <p:cNvSpPr/>
          <p:nvPr/>
        </p:nvSpPr>
        <p:spPr>
          <a:xfrm>
            <a:off x="4674108" y="346976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0" name="object 410"/>
          <p:cNvSpPr/>
          <p:nvPr/>
        </p:nvSpPr>
        <p:spPr>
          <a:xfrm>
            <a:off x="4674108" y="34869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11" name="object 411"/>
          <p:cNvSpPr/>
          <p:nvPr/>
        </p:nvSpPr>
        <p:spPr>
          <a:xfrm>
            <a:off x="4674108" y="35040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2" name="object 412"/>
          <p:cNvSpPr/>
          <p:nvPr/>
        </p:nvSpPr>
        <p:spPr>
          <a:xfrm>
            <a:off x="4674108" y="35215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3" name="object 413"/>
          <p:cNvSpPr/>
          <p:nvPr/>
        </p:nvSpPr>
        <p:spPr>
          <a:xfrm>
            <a:off x="4674108" y="35383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4" name="object 414"/>
          <p:cNvSpPr/>
          <p:nvPr/>
        </p:nvSpPr>
        <p:spPr>
          <a:xfrm>
            <a:off x="4674108" y="35558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5" name="object 415"/>
          <p:cNvSpPr/>
          <p:nvPr/>
        </p:nvSpPr>
        <p:spPr>
          <a:xfrm>
            <a:off x="4674108" y="35726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6" name="object 416"/>
          <p:cNvSpPr/>
          <p:nvPr/>
        </p:nvSpPr>
        <p:spPr>
          <a:xfrm>
            <a:off x="4674108" y="359016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7" name="object 417"/>
          <p:cNvSpPr/>
          <p:nvPr/>
        </p:nvSpPr>
        <p:spPr>
          <a:xfrm>
            <a:off x="4674108" y="36069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8" name="object 418"/>
          <p:cNvSpPr/>
          <p:nvPr/>
        </p:nvSpPr>
        <p:spPr>
          <a:xfrm>
            <a:off x="4674108" y="36244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9" name="object 419"/>
          <p:cNvSpPr/>
          <p:nvPr/>
        </p:nvSpPr>
        <p:spPr>
          <a:xfrm>
            <a:off x="4674108" y="36412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0" name="object 420"/>
          <p:cNvSpPr/>
          <p:nvPr/>
        </p:nvSpPr>
        <p:spPr>
          <a:xfrm>
            <a:off x="4674108" y="36587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1" name="object 421"/>
          <p:cNvSpPr/>
          <p:nvPr/>
        </p:nvSpPr>
        <p:spPr>
          <a:xfrm>
            <a:off x="4674108" y="36755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2" name="object 422"/>
          <p:cNvSpPr/>
          <p:nvPr/>
        </p:nvSpPr>
        <p:spPr>
          <a:xfrm>
            <a:off x="4674108" y="36930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3" name="object 423"/>
          <p:cNvSpPr/>
          <p:nvPr/>
        </p:nvSpPr>
        <p:spPr>
          <a:xfrm>
            <a:off x="4674108" y="37097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4" name="object 424"/>
          <p:cNvSpPr/>
          <p:nvPr/>
        </p:nvSpPr>
        <p:spPr>
          <a:xfrm>
            <a:off x="4674108" y="37273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5" name="object 425"/>
          <p:cNvSpPr/>
          <p:nvPr/>
        </p:nvSpPr>
        <p:spPr>
          <a:xfrm>
            <a:off x="4674108" y="37440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6" name="object 426"/>
          <p:cNvSpPr/>
          <p:nvPr/>
        </p:nvSpPr>
        <p:spPr>
          <a:xfrm>
            <a:off x="4674108" y="37616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7" name="object 427"/>
          <p:cNvSpPr/>
          <p:nvPr/>
        </p:nvSpPr>
        <p:spPr>
          <a:xfrm>
            <a:off x="4674108" y="37783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8" name="object 428"/>
          <p:cNvSpPr/>
          <p:nvPr/>
        </p:nvSpPr>
        <p:spPr>
          <a:xfrm>
            <a:off x="4674108" y="37959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9" name="object 429"/>
          <p:cNvSpPr/>
          <p:nvPr/>
        </p:nvSpPr>
        <p:spPr>
          <a:xfrm>
            <a:off x="4674108" y="38126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0" name="object 430"/>
          <p:cNvSpPr/>
          <p:nvPr/>
        </p:nvSpPr>
        <p:spPr>
          <a:xfrm>
            <a:off x="4674108" y="383019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1" name="object 431"/>
          <p:cNvSpPr/>
          <p:nvPr/>
        </p:nvSpPr>
        <p:spPr>
          <a:xfrm>
            <a:off x="4674108" y="38469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2" name="object 432"/>
          <p:cNvSpPr/>
          <p:nvPr/>
        </p:nvSpPr>
        <p:spPr>
          <a:xfrm>
            <a:off x="4674108" y="38644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3" name="object 433"/>
          <p:cNvSpPr/>
          <p:nvPr/>
        </p:nvSpPr>
        <p:spPr>
          <a:xfrm>
            <a:off x="4674108" y="38812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4" name="object 434"/>
          <p:cNvSpPr/>
          <p:nvPr/>
        </p:nvSpPr>
        <p:spPr>
          <a:xfrm>
            <a:off x="4674108" y="38987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5" name="object 435"/>
          <p:cNvSpPr/>
          <p:nvPr/>
        </p:nvSpPr>
        <p:spPr>
          <a:xfrm>
            <a:off x="4674108" y="39155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6" name="object 436"/>
          <p:cNvSpPr/>
          <p:nvPr/>
        </p:nvSpPr>
        <p:spPr>
          <a:xfrm>
            <a:off x="4674108" y="39330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7" name="object 437"/>
          <p:cNvSpPr/>
          <p:nvPr/>
        </p:nvSpPr>
        <p:spPr>
          <a:xfrm>
            <a:off x="4674108" y="39498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8" name="object 438"/>
          <p:cNvSpPr/>
          <p:nvPr/>
        </p:nvSpPr>
        <p:spPr>
          <a:xfrm>
            <a:off x="4674108" y="39673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9" name="object 439"/>
          <p:cNvSpPr/>
          <p:nvPr/>
        </p:nvSpPr>
        <p:spPr>
          <a:xfrm>
            <a:off x="4674108" y="398449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0" name="object 440"/>
          <p:cNvSpPr/>
          <p:nvPr/>
        </p:nvSpPr>
        <p:spPr>
          <a:xfrm>
            <a:off x="4674108" y="40016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1" name="object 441"/>
          <p:cNvSpPr/>
          <p:nvPr/>
        </p:nvSpPr>
        <p:spPr>
          <a:xfrm>
            <a:off x="4674108" y="40187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2" name="object 442"/>
          <p:cNvSpPr/>
          <p:nvPr/>
        </p:nvSpPr>
        <p:spPr>
          <a:xfrm>
            <a:off x="4674108" y="40359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3" name="object 443"/>
          <p:cNvSpPr/>
          <p:nvPr/>
        </p:nvSpPr>
        <p:spPr>
          <a:xfrm>
            <a:off x="4674108" y="40530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4" name="object 444"/>
          <p:cNvSpPr/>
          <p:nvPr/>
        </p:nvSpPr>
        <p:spPr>
          <a:xfrm>
            <a:off x="4674108" y="40702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5" name="object 445"/>
          <p:cNvSpPr/>
          <p:nvPr/>
        </p:nvSpPr>
        <p:spPr>
          <a:xfrm>
            <a:off x="4674108" y="40873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46" name="object 446"/>
          <p:cNvSpPr/>
          <p:nvPr/>
        </p:nvSpPr>
        <p:spPr>
          <a:xfrm>
            <a:off x="4674108" y="41045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7" name="object 447"/>
          <p:cNvSpPr/>
          <p:nvPr/>
        </p:nvSpPr>
        <p:spPr>
          <a:xfrm>
            <a:off x="4674108" y="412165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8" name="object 448"/>
          <p:cNvSpPr/>
          <p:nvPr/>
        </p:nvSpPr>
        <p:spPr>
          <a:xfrm>
            <a:off x="4674108" y="41388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9" name="object 449"/>
          <p:cNvSpPr/>
          <p:nvPr/>
        </p:nvSpPr>
        <p:spPr>
          <a:xfrm>
            <a:off x="4674108" y="415594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0" name="object 450"/>
          <p:cNvSpPr/>
          <p:nvPr/>
        </p:nvSpPr>
        <p:spPr>
          <a:xfrm>
            <a:off x="4674108" y="41730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1" name="object 451"/>
          <p:cNvSpPr/>
          <p:nvPr/>
        </p:nvSpPr>
        <p:spPr>
          <a:xfrm>
            <a:off x="4674108" y="41902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2" name="object 452"/>
          <p:cNvSpPr/>
          <p:nvPr/>
        </p:nvSpPr>
        <p:spPr>
          <a:xfrm>
            <a:off x="4674108" y="42073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3" name="object 453"/>
          <p:cNvSpPr/>
          <p:nvPr/>
        </p:nvSpPr>
        <p:spPr>
          <a:xfrm>
            <a:off x="4674108" y="42245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4" name="object 454"/>
          <p:cNvSpPr/>
          <p:nvPr/>
        </p:nvSpPr>
        <p:spPr>
          <a:xfrm>
            <a:off x="4674108" y="42416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5" name="object 455"/>
          <p:cNvSpPr/>
          <p:nvPr/>
        </p:nvSpPr>
        <p:spPr>
          <a:xfrm>
            <a:off x="4674108" y="42588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56" name="object 456"/>
          <p:cNvSpPr/>
          <p:nvPr/>
        </p:nvSpPr>
        <p:spPr>
          <a:xfrm>
            <a:off x="4674108" y="42759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7" name="object 457"/>
          <p:cNvSpPr/>
          <p:nvPr/>
        </p:nvSpPr>
        <p:spPr>
          <a:xfrm>
            <a:off x="4674108" y="42931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8" name="object 458"/>
          <p:cNvSpPr/>
          <p:nvPr/>
        </p:nvSpPr>
        <p:spPr>
          <a:xfrm>
            <a:off x="4674108" y="43102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9" name="object 459"/>
          <p:cNvSpPr/>
          <p:nvPr/>
        </p:nvSpPr>
        <p:spPr>
          <a:xfrm>
            <a:off x="4674108" y="432739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0" name="object 460"/>
          <p:cNvSpPr/>
          <p:nvPr/>
        </p:nvSpPr>
        <p:spPr>
          <a:xfrm>
            <a:off x="4674108" y="43445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1" name="object 461"/>
          <p:cNvSpPr/>
          <p:nvPr/>
        </p:nvSpPr>
        <p:spPr>
          <a:xfrm>
            <a:off x="4674108" y="43616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2" name="object 462"/>
          <p:cNvSpPr/>
          <p:nvPr/>
        </p:nvSpPr>
        <p:spPr>
          <a:xfrm>
            <a:off x="4674108" y="43788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3" name="object 463"/>
          <p:cNvSpPr/>
          <p:nvPr/>
        </p:nvSpPr>
        <p:spPr>
          <a:xfrm>
            <a:off x="4674108" y="43959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4" name="object 464"/>
          <p:cNvSpPr/>
          <p:nvPr/>
        </p:nvSpPr>
        <p:spPr>
          <a:xfrm>
            <a:off x="4674108" y="44131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5" name="object 465"/>
          <p:cNvSpPr/>
          <p:nvPr/>
        </p:nvSpPr>
        <p:spPr>
          <a:xfrm>
            <a:off x="4674108" y="443026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6" name="object 466"/>
          <p:cNvSpPr/>
          <p:nvPr/>
        </p:nvSpPr>
        <p:spPr>
          <a:xfrm>
            <a:off x="4674108" y="44474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7" name="object 467"/>
          <p:cNvSpPr/>
          <p:nvPr/>
        </p:nvSpPr>
        <p:spPr>
          <a:xfrm>
            <a:off x="4674108" y="44649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8" name="object 468"/>
          <p:cNvSpPr/>
          <p:nvPr/>
        </p:nvSpPr>
        <p:spPr>
          <a:xfrm>
            <a:off x="4674108" y="44817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9" name="object 469"/>
          <p:cNvSpPr/>
          <p:nvPr/>
        </p:nvSpPr>
        <p:spPr>
          <a:xfrm>
            <a:off x="4674108" y="44992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0" name="object 470"/>
          <p:cNvSpPr/>
          <p:nvPr/>
        </p:nvSpPr>
        <p:spPr>
          <a:xfrm>
            <a:off x="4674108" y="45159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1" name="object 471"/>
          <p:cNvSpPr/>
          <p:nvPr/>
        </p:nvSpPr>
        <p:spPr>
          <a:xfrm>
            <a:off x="4674108" y="45335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2" name="object 472"/>
          <p:cNvSpPr/>
          <p:nvPr/>
        </p:nvSpPr>
        <p:spPr>
          <a:xfrm>
            <a:off x="4674108" y="45502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3" name="object 473"/>
          <p:cNvSpPr/>
          <p:nvPr/>
        </p:nvSpPr>
        <p:spPr>
          <a:xfrm>
            <a:off x="4674108" y="45678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4" name="object 474"/>
          <p:cNvSpPr/>
          <p:nvPr/>
        </p:nvSpPr>
        <p:spPr>
          <a:xfrm>
            <a:off x="4674108" y="45845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5" name="object 475"/>
          <p:cNvSpPr/>
          <p:nvPr/>
        </p:nvSpPr>
        <p:spPr>
          <a:xfrm>
            <a:off x="4674108" y="46020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6" name="object 476"/>
          <p:cNvSpPr/>
          <p:nvPr/>
        </p:nvSpPr>
        <p:spPr>
          <a:xfrm>
            <a:off x="4674108" y="46188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7" name="object 477"/>
          <p:cNvSpPr/>
          <p:nvPr/>
        </p:nvSpPr>
        <p:spPr>
          <a:xfrm>
            <a:off x="4674108" y="4632578"/>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478" name="object 478"/>
          <p:cNvSpPr/>
          <p:nvPr/>
        </p:nvSpPr>
        <p:spPr>
          <a:xfrm>
            <a:off x="5039105" y="30407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9" name="object 479"/>
          <p:cNvSpPr/>
          <p:nvPr/>
        </p:nvSpPr>
        <p:spPr>
          <a:xfrm>
            <a:off x="5039105" y="305828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0" name="object 480"/>
          <p:cNvSpPr/>
          <p:nvPr/>
        </p:nvSpPr>
        <p:spPr>
          <a:xfrm>
            <a:off x="5039105" y="307543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81" name="object 481"/>
          <p:cNvSpPr/>
          <p:nvPr/>
        </p:nvSpPr>
        <p:spPr>
          <a:xfrm>
            <a:off x="5039105" y="30925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2" name="object 482"/>
          <p:cNvSpPr/>
          <p:nvPr/>
        </p:nvSpPr>
        <p:spPr>
          <a:xfrm>
            <a:off x="5039105" y="310972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83" name="object 483"/>
          <p:cNvSpPr/>
          <p:nvPr/>
        </p:nvSpPr>
        <p:spPr>
          <a:xfrm>
            <a:off x="5039105" y="312686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4" name="object 484"/>
          <p:cNvSpPr/>
          <p:nvPr/>
        </p:nvSpPr>
        <p:spPr>
          <a:xfrm>
            <a:off x="5039105" y="31440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5" name="object 485"/>
          <p:cNvSpPr/>
          <p:nvPr/>
        </p:nvSpPr>
        <p:spPr>
          <a:xfrm>
            <a:off x="5039105" y="3161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6" name="object 486"/>
          <p:cNvSpPr/>
          <p:nvPr/>
        </p:nvSpPr>
        <p:spPr>
          <a:xfrm>
            <a:off x="5039105" y="317830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7" name="object 487"/>
          <p:cNvSpPr/>
          <p:nvPr/>
        </p:nvSpPr>
        <p:spPr>
          <a:xfrm>
            <a:off x="5039105" y="31954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8" name="object 488"/>
          <p:cNvSpPr/>
          <p:nvPr/>
        </p:nvSpPr>
        <p:spPr>
          <a:xfrm>
            <a:off x="5039105" y="321259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89" name="object 489"/>
          <p:cNvSpPr/>
          <p:nvPr/>
        </p:nvSpPr>
        <p:spPr>
          <a:xfrm>
            <a:off x="5039105" y="32297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0" name="object 490"/>
          <p:cNvSpPr/>
          <p:nvPr/>
        </p:nvSpPr>
        <p:spPr>
          <a:xfrm>
            <a:off x="5039105" y="324688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91" name="object 491"/>
          <p:cNvSpPr/>
          <p:nvPr/>
        </p:nvSpPr>
        <p:spPr>
          <a:xfrm>
            <a:off x="5039105" y="3264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2" name="object 492"/>
          <p:cNvSpPr/>
          <p:nvPr/>
        </p:nvSpPr>
        <p:spPr>
          <a:xfrm>
            <a:off x="5039105" y="328117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93" name="object 493"/>
          <p:cNvSpPr/>
          <p:nvPr/>
        </p:nvSpPr>
        <p:spPr>
          <a:xfrm>
            <a:off x="5039105" y="329831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4" name="object 494"/>
          <p:cNvSpPr/>
          <p:nvPr/>
        </p:nvSpPr>
        <p:spPr>
          <a:xfrm>
            <a:off x="5039105" y="331546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5" name="object 495"/>
          <p:cNvSpPr/>
          <p:nvPr/>
        </p:nvSpPr>
        <p:spPr>
          <a:xfrm>
            <a:off x="5039105" y="33326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6" name="object 496"/>
          <p:cNvSpPr/>
          <p:nvPr/>
        </p:nvSpPr>
        <p:spPr>
          <a:xfrm>
            <a:off x="5039105" y="33497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7" name="object 497"/>
          <p:cNvSpPr/>
          <p:nvPr/>
        </p:nvSpPr>
        <p:spPr>
          <a:xfrm>
            <a:off x="5039105" y="336689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8" name="object 498"/>
          <p:cNvSpPr/>
          <p:nvPr/>
        </p:nvSpPr>
        <p:spPr>
          <a:xfrm>
            <a:off x="5039105" y="338404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99" name="object 499"/>
          <p:cNvSpPr/>
          <p:nvPr/>
        </p:nvSpPr>
        <p:spPr>
          <a:xfrm>
            <a:off x="5039105" y="34011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0" name="object 500"/>
          <p:cNvSpPr/>
          <p:nvPr/>
        </p:nvSpPr>
        <p:spPr>
          <a:xfrm>
            <a:off x="5039105" y="341833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01" name="object 501"/>
          <p:cNvSpPr/>
          <p:nvPr/>
        </p:nvSpPr>
        <p:spPr>
          <a:xfrm>
            <a:off x="5039105" y="34354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2" name="object 502"/>
          <p:cNvSpPr/>
          <p:nvPr/>
        </p:nvSpPr>
        <p:spPr>
          <a:xfrm>
            <a:off x="5039105" y="345262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03" name="object 503"/>
          <p:cNvSpPr/>
          <p:nvPr/>
        </p:nvSpPr>
        <p:spPr>
          <a:xfrm>
            <a:off x="5039105" y="346976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4" name="object 504"/>
          <p:cNvSpPr/>
          <p:nvPr/>
        </p:nvSpPr>
        <p:spPr>
          <a:xfrm>
            <a:off x="5039105" y="34869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05" name="object 505"/>
          <p:cNvSpPr/>
          <p:nvPr/>
        </p:nvSpPr>
        <p:spPr>
          <a:xfrm>
            <a:off x="5039105" y="35040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6" name="object 506"/>
          <p:cNvSpPr/>
          <p:nvPr/>
        </p:nvSpPr>
        <p:spPr>
          <a:xfrm>
            <a:off x="5039105" y="35215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7" name="object 507"/>
          <p:cNvSpPr/>
          <p:nvPr/>
        </p:nvSpPr>
        <p:spPr>
          <a:xfrm>
            <a:off x="5039105" y="35383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8" name="object 508"/>
          <p:cNvSpPr/>
          <p:nvPr/>
        </p:nvSpPr>
        <p:spPr>
          <a:xfrm>
            <a:off x="5039105" y="35558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9" name="object 509"/>
          <p:cNvSpPr/>
          <p:nvPr/>
        </p:nvSpPr>
        <p:spPr>
          <a:xfrm>
            <a:off x="5039105" y="35726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0" name="object 510"/>
          <p:cNvSpPr/>
          <p:nvPr/>
        </p:nvSpPr>
        <p:spPr>
          <a:xfrm>
            <a:off x="5039105" y="359016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1" name="object 511"/>
          <p:cNvSpPr/>
          <p:nvPr/>
        </p:nvSpPr>
        <p:spPr>
          <a:xfrm>
            <a:off x="5039105" y="36069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2" name="object 512"/>
          <p:cNvSpPr/>
          <p:nvPr/>
        </p:nvSpPr>
        <p:spPr>
          <a:xfrm>
            <a:off x="5039105" y="36244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3" name="object 513"/>
          <p:cNvSpPr/>
          <p:nvPr/>
        </p:nvSpPr>
        <p:spPr>
          <a:xfrm>
            <a:off x="5039105" y="36412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4" name="object 514"/>
          <p:cNvSpPr/>
          <p:nvPr/>
        </p:nvSpPr>
        <p:spPr>
          <a:xfrm>
            <a:off x="5039105" y="365874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5" name="object 515"/>
          <p:cNvSpPr/>
          <p:nvPr/>
        </p:nvSpPr>
        <p:spPr>
          <a:xfrm>
            <a:off x="5039105" y="36755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6" name="object 516"/>
          <p:cNvSpPr/>
          <p:nvPr/>
        </p:nvSpPr>
        <p:spPr>
          <a:xfrm>
            <a:off x="5039105" y="36930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7" name="object 517"/>
          <p:cNvSpPr/>
          <p:nvPr/>
        </p:nvSpPr>
        <p:spPr>
          <a:xfrm>
            <a:off x="5039105" y="37097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8" name="object 518"/>
          <p:cNvSpPr/>
          <p:nvPr/>
        </p:nvSpPr>
        <p:spPr>
          <a:xfrm>
            <a:off x="5039105" y="37273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9" name="object 519"/>
          <p:cNvSpPr/>
          <p:nvPr/>
        </p:nvSpPr>
        <p:spPr>
          <a:xfrm>
            <a:off x="5039105" y="37440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0" name="object 520"/>
          <p:cNvSpPr/>
          <p:nvPr/>
        </p:nvSpPr>
        <p:spPr>
          <a:xfrm>
            <a:off x="5039105" y="37616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1" name="object 521"/>
          <p:cNvSpPr/>
          <p:nvPr/>
        </p:nvSpPr>
        <p:spPr>
          <a:xfrm>
            <a:off x="5039105" y="37783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2" name="object 522"/>
          <p:cNvSpPr/>
          <p:nvPr/>
        </p:nvSpPr>
        <p:spPr>
          <a:xfrm>
            <a:off x="5039105" y="37959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3" name="object 523"/>
          <p:cNvSpPr/>
          <p:nvPr/>
        </p:nvSpPr>
        <p:spPr>
          <a:xfrm>
            <a:off x="5039105" y="38126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4" name="object 524"/>
          <p:cNvSpPr/>
          <p:nvPr/>
        </p:nvSpPr>
        <p:spPr>
          <a:xfrm>
            <a:off x="5039105" y="383019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5" name="object 525"/>
          <p:cNvSpPr/>
          <p:nvPr/>
        </p:nvSpPr>
        <p:spPr>
          <a:xfrm>
            <a:off x="5039105" y="38469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6" name="object 526"/>
          <p:cNvSpPr/>
          <p:nvPr/>
        </p:nvSpPr>
        <p:spPr>
          <a:xfrm>
            <a:off x="5039105" y="38644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7" name="object 527"/>
          <p:cNvSpPr/>
          <p:nvPr/>
        </p:nvSpPr>
        <p:spPr>
          <a:xfrm>
            <a:off x="5039105" y="38812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8" name="object 528"/>
          <p:cNvSpPr/>
          <p:nvPr/>
        </p:nvSpPr>
        <p:spPr>
          <a:xfrm>
            <a:off x="5039105" y="38987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9" name="object 529"/>
          <p:cNvSpPr/>
          <p:nvPr/>
        </p:nvSpPr>
        <p:spPr>
          <a:xfrm>
            <a:off x="5039105" y="39155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0" name="object 530"/>
          <p:cNvSpPr/>
          <p:nvPr/>
        </p:nvSpPr>
        <p:spPr>
          <a:xfrm>
            <a:off x="5039105" y="39330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1" name="object 531"/>
          <p:cNvSpPr/>
          <p:nvPr/>
        </p:nvSpPr>
        <p:spPr>
          <a:xfrm>
            <a:off x="5039105" y="39498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2" name="object 532"/>
          <p:cNvSpPr/>
          <p:nvPr/>
        </p:nvSpPr>
        <p:spPr>
          <a:xfrm>
            <a:off x="5039105" y="39673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3" name="object 533"/>
          <p:cNvSpPr/>
          <p:nvPr/>
        </p:nvSpPr>
        <p:spPr>
          <a:xfrm>
            <a:off x="5039105" y="398449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4" name="object 534"/>
          <p:cNvSpPr/>
          <p:nvPr/>
        </p:nvSpPr>
        <p:spPr>
          <a:xfrm>
            <a:off x="5039105" y="400164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5" name="object 535"/>
          <p:cNvSpPr/>
          <p:nvPr/>
        </p:nvSpPr>
        <p:spPr>
          <a:xfrm>
            <a:off x="5039105" y="40187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6" name="object 536"/>
          <p:cNvSpPr/>
          <p:nvPr/>
        </p:nvSpPr>
        <p:spPr>
          <a:xfrm>
            <a:off x="5039105" y="40359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7" name="object 537"/>
          <p:cNvSpPr/>
          <p:nvPr/>
        </p:nvSpPr>
        <p:spPr>
          <a:xfrm>
            <a:off x="5039105" y="40530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8" name="object 538"/>
          <p:cNvSpPr/>
          <p:nvPr/>
        </p:nvSpPr>
        <p:spPr>
          <a:xfrm>
            <a:off x="5039105" y="40702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9" name="object 539"/>
          <p:cNvSpPr/>
          <p:nvPr/>
        </p:nvSpPr>
        <p:spPr>
          <a:xfrm>
            <a:off x="5039105" y="408736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40" name="object 540"/>
          <p:cNvSpPr/>
          <p:nvPr/>
        </p:nvSpPr>
        <p:spPr>
          <a:xfrm>
            <a:off x="5039105" y="41045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1" name="object 541"/>
          <p:cNvSpPr/>
          <p:nvPr/>
        </p:nvSpPr>
        <p:spPr>
          <a:xfrm>
            <a:off x="5039105" y="412165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42" name="object 542"/>
          <p:cNvSpPr/>
          <p:nvPr/>
        </p:nvSpPr>
        <p:spPr>
          <a:xfrm>
            <a:off x="5039105" y="44992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3" name="object 543"/>
          <p:cNvSpPr/>
          <p:nvPr/>
        </p:nvSpPr>
        <p:spPr>
          <a:xfrm>
            <a:off x="5039105" y="45159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4" name="object 544"/>
          <p:cNvSpPr/>
          <p:nvPr/>
        </p:nvSpPr>
        <p:spPr>
          <a:xfrm>
            <a:off x="5039105" y="45335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5" name="object 545"/>
          <p:cNvSpPr/>
          <p:nvPr/>
        </p:nvSpPr>
        <p:spPr>
          <a:xfrm>
            <a:off x="5039105" y="45502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6" name="object 546"/>
          <p:cNvSpPr/>
          <p:nvPr/>
        </p:nvSpPr>
        <p:spPr>
          <a:xfrm>
            <a:off x="5039105" y="45678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7" name="object 547"/>
          <p:cNvSpPr/>
          <p:nvPr/>
        </p:nvSpPr>
        <p:spPr>
          <a:xfrm>
            <a:off x="5039105" y="45845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8" name="object 548"/>
          <p:cNvSpPr/>
          <p:nvPr/>
        </p:nvSpPr>
        <p:spPr>
          <a:xfrm>
            <a:off x="5039105" y="46020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9" name="object 549"/>
          <p:cNvSpPr/>
          <p:nvPr/>
        </p:nvSpPr>
        <p:spPr>
          <a:xfrm>
            <a:off x="5039105" y="46188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50" name="object 550"/>
          <p:cNvSpPr/>
          <p:nvPr/>
        </p:nvSpPr>
        <p:spPr>
          <a:xfrm>
            <a:off x="5039105" y="4632578"/>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551" name="object 551"/>
          <p:cNvSpPr/>
          <p:nvPr/>
        </p:nvSpPr>
        <p:spPr>
          <a:xfrm>
            <a:off x="5403341" y="30407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2" name="object 552"/>
          <p:cNvSpPr/>
          <p:nvPr/>
        </p:nvSpPr>
        <p:spPr>
          <a:xfrm>
            <a:off x="5403341" y="305828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3" name="object 553"/>
          <p:cNvSpPr/>
          <p:nvPr/>
        </p:nvSpPr>
        <p:spPr>
          <a:xfrm>
            <a:off x="5403341" y="307543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54" name="object 554"/>
          <p:cNvSpPr/>
          <p:nvPr/>
        </p:nvSpPr>
        <p:spPr>
          <a:xfrm>
            <a:off x="5403341" y="30925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5" name="object 555"/>
          <p:cNvSpPr/>
          <p:nvPr/>
        </p:nvSpPr>
        <p:spPr>
          <a:xfrm>
            <a:off x="5403341" y="310972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56" name="object 556"/>
          <p:cNvSpPr/>
          <p:nvPr/>
        </p:nvSpPr>
        <p:spPr>
          <a:xfrm>
            <a:off x="5403341" y="312686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7" name="object 557"/>
          <p:cNvSpPr/>
          <p:nvPr/>
        </p:nvSpPr>
        <p:spPr>
          <a:xfrm>
            <a:off x="5403341" y="31440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8" name="object 558"/>
          <p:cNvSpPr/>
          <p:nvPr/>
        </p:nvSpPr>
        <p:spPr>
          <a:xfrm>
            <a:off x="5403341" y="3161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9" name="object 559"/>
          <p:cNvSpPr/>
          <p:nvPr/>
        </p:nvSpPr>
        <p:spPr>
          <a:xfrm>
            <a:off x="5403341" y="317830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0" name="object 560"/>
          <p:cNvSpPr/>
          <p:nvPr/>
        </p:nvSpPr>
        <p:spPr>
          <a:xfrm>
            <a:off x="5403341" y="31954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1" name="object 561"/>
          <p:cNvSpPr/>
          <p:nvPr/>
        </p:nvSpPr>
        <p:spPr>
          <a:xfrm>
            <a:off x="5403341" y="321259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2" name="object 562"/>
          <p:cNvSpPr/>
          <p:nvPr/>
        </p:nvSpPr>
        <p:spPr>
          <a:xfrm>
            <a:off x="5403341" y="32297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3" name="object 563"/>
          <p:cNvSpPr/>
          <p:nvPr/>
        </p:nvSpPr>
        <p:spPr>
          <a:xfrm>
            <a:off x="5403341" y="324688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4" name="object 564"/>
          <p:cNvSpPr/>
          <p:nvPr/>
        </p:nvSpPr>
        <p:spPr>
          <a:xfrm>
            <a:off x="5403341" y="3264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5" name="object 565"/>
          <p:cNvSpPr/>
          <p:nvPr/>
        </p:nvSpPr>
        <p:spPr>
          <a:xfrm>
            <a:off x="5403341" y="32811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6" name="object 566"/>
          <p:cNvSpPr/>
          <p:nvPr/>
        </p:nvSpPr>
        <p:spPr>
          <a:xfrm>
            <a:off x="5403341" y="32983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7" name="object 567"/>
          <p:cNvSpPr/>
          <p:nvPr/>
        </p:nvSpPr>
        <p:spPr>
          <a:xfrm>
            <a:off x="5403341" y="331546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8" name="object 568"/>
          <p:cNvSpPr/>
          <p:nvPr/>
        </p:nvSpPr>
        <p:spPr>
          <a:xfrm>
            <a:off x="5403341" y="33326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9" name="object 569"/>
          <p:cNvSpPr/>
          <p:nvPr/>
        </p:nvSpPr>
        <p:spPr>
          <a:xfrm>
            <a:off x="5403341" y="33497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0" name="object 570"/>
          <p:cNvSpPr/>
          <p:nvPr/>
        </p:nvSpPr>
        <p:spPr>
          <a:xfrm>
            <a:off x="5403341" y="33668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1" name="object 571"/>
          <p:cNvSpPr/>
          <p:nvPr/>
        </p:nvSpPr>
        <p:spPr>
          <a:xfrm>
            <a:off x="5403341" y="338404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2" name="object 572"/>
          <p:cNvSpPr/>
          <p:nvPr/>
        </p:nvSpPr>
        <p:spPr>
          <a:xfrm>
            <a:off x="5403341" y="34011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3" name="object 573"/>
          <p:cNvSpPr/>
          <p:nvPr/>
        </p:nvSpPr>
        <p:spPr>
          <a:xfrm>
            <a:off x="5403341" y="341833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4" name="object 574"/>
          <p:cNvSpPr/>
          <p:nvPr/>
        </p:nvSpPr>
        <p:spPr>
          <a:xfrm>
            <a:off x="5403341" y="34354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5" name="object 575"/>
          <p:cNvSpPr/>
          <p:nvPr/>
        </p:nvSpPr>
        <p:spPr>
          <a:xfrm>
            <a:off x="5403341" y="345262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6" name="object 576"/>
          <p:cNvSpPr/>
          <p:nvPr/>
        </p:nvSpPr>
        <p:spPr>
          <a:xfrm>
            <a:off x="5403341" y="346976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7" name="object 577"/>
          <p:cNvSpPr/>
          <p:nvPr/>
        </p:nvSpPr>
        <p:spPr>
          <a:xfrm>
            <a:off x="5403341" y="34869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8" name="object 578"/>
          <p:cNvSpPr/>
          <p:nvPr/>
        </p:nvSpPr>
        <p:spPr>
          <a:xfrm>
            <a:off x="5403341" y="35040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9" name="object 579"/>
          <p:cNvSpPr/>
          <p:nvPr/>
        </p:nvSpPr>
        <p:spPr>
          <a:xfrm>
            <a:off x="5403341" y="35215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0" name="object 580"/>
          <p:cNvSpPr/>
          <p:nvPr/>
        </p:nvSpPr>
        <p:spPr>
          <a:xfrm>
            <a:off x="5403341" y="35383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1" name="object 581"/>
          <p:cNvSpPr/>
          <p:nvPr/>
        </p:nvSpPr>
        <p:spPr>
          <a:xfrm>
            <a:off x="5403341" y="35558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2" name="object 582"/>
          <p:cNvSpPr/>
          <p:nvPr/>
        </p:nvSpPr>
        <p:spPr>
          <a:xfrm>
            <a:off x="5403341" y="35726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3" name="object 583"/>
          <p:cNvSpPr/>
          <p:nvPr/>
        </p:nvSpPr>
        <p:spPr>
          <a:xfrm>
            <a:off x="5403341" y="359016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4" name="object 584"/>
          <p:cNvSpPr/>
          <p:nvPr/>
        </p:nvSpPr>
        <p:spPr>
          <a:xfrm>
            <a:off x="5403341" y="36069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5" name="object 585"/>
          <p:cNvSpPr/>
          <p:nvPr/>
        </p:nvSpPr>
        <p:spPr>
          <a:xfrm>
            <a:off x="5403341" y="36244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6" name="object 586"/>
          <p:cNvSpPr/>
          <p:nvPr/>
        </p:nvSpPr>
        <p:spPr>
          <a:xfrm>
            <a:off x="5403341" y="36412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7" name="object 587"/>
          <p:cNvSpPr/>
          <p:nvPr/>
        </p:nvSpPr>
        <p:spPr>
          <a:xfrm>
            <a:off x="5403341" y="36587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8" name="object 588"/>
          <p:cNvSpPr/>
          <p:nvPr/>
        </p:nvSpPr>
        <p:spPr>
          <a:xfrm>
            <a:off x="5403341" y="36755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9" name="object 589"/>
          <p:cNvSpPr/>
          <p:nvPr/>
        </p:nvSpPr>
        <p:spPr>
          <a:xfrm>
            <a:off x="5403341" y="36930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0" name="object 590"/>
          <p:cNvSpPr/>
          <p:nvPr/>
        </p:nvSpPr>
        <p:spPr>
          <a:xfrm>
            <a:off x="5403341" y="37097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1" name="object 591"/>
          <p:cNvSpPr/>
          <p:nvPr/>
        </p:nvSpPr>
        <p:spPr>
          <a:xfrm>
            <a:off x="5403341" y="37273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2" name="object 592"/>
          <p:cNvSpPr/>
          <p:nvPr/>
        </p:nvSpPr>
        <p:spPr>
          <a:xfrm>
            <a:off x="5403341" y="37440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3" name="object 593"/>
          <p:cNvSpPr/>
          <p:nvPr/>
        </p:nvSpPr>
        <p:spPr>
          <a:xfrm>
            <a:off x="5403341" y="37616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4" name="object 594"/>
          <p:cNvSpPr/>
          <p:nvPr/>
        </p:nvSpPr>
        <p:spPr>
          <a:xfrm>
            <a:off x="5403341" y="37783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5" name="object 595"/>
          <p:cNvSpPr/>
          <p:nvPr/>
        </p:nvSpPr>
        <p:spPr>
          <a:xfrm>
            <a:off x="5403341" y="37959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6" name="object 596"/>
          <p:cNvSpPr/>
          <p:nvPr/>
        </p:nvSpPr>
        <p:spPr>
          <a:xfrm>
            <a:off x="5403341" y="38126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7" name="object 597"/>
          <p:cNvSpPr/>
          <p:nvPr/>
        </p:nvSpPr>
        <p:spPr>
          <a:xfrm>
            <a:off x="5403341" y="383019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8" name="object 598"/>
          <p:cNvSpPr/>
          <p:nvPr/>
        </p:nvSpPr>
        <p:spPr>
          <a:xfrm>
            <a:off x="5403341" y="38469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9" name="object 599"/>
          <p:cNvSpPr/>
          <p:nvPr/>
        </p:nvSpPr>
        <p:spPr>
          <a:xfrm>
            <a:off x="5403341" y="38644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0" name="object 600"/>
          <p:cNvSpPr/>
          <p:nvPr/>
        </p:nvSpPr>
        <p:spPr>
          <a:xfrm>
            <a:off x="5403341" y="38812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1" name="object 601"/>
          <p:cNvSpPr/>
          <p:nvPr/>
        </p:nvSpPr>
        <p:spPr>
          <a:xfrm>
            <a:off x="5403341" y="38987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2" name="object 602"/>
          <p:cNvSpPr/>
          <p:nvPr/>
        </p:nvSpPr>
        <p:spPr>
          <a:xfrm>
            <a:off x="5403341" y="39155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3" name="object 603"/>
          <p:cNvSpPr/>
          <p:nvPr/>
        </p:nvSpPr>
        <p:spPr>
          <a:xfrm>
            <a:off x="5403341" y="39330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4" name="object 604"/>
          <p:cNvSpPr/>
          <p:nvPr/>
        </p:nvSpPr>
        <p:spPr>
          <a:xfrm>
            <a:off x="5403341" y="39498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5" name="object 605"/>
          <p:cNvSpPr/>
          <p:nvPr/>
        </p:nvSpPr>
        <p:spPr>
          <a:xfrm>
            <a:off x="5403341" y="39673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6" name="object 606"/>
          <p:cNvSpPr/>
          <p:nvPr/>
        </p:nvSpPr>
        <p:spPr>
          <a:xfrm>
            <a:off x="5403341" y="398449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7" name="object 607"/>
          <p:cNvSpPr/>
          <p:nvPr/>
        </p:nvSpPr>
        <p:spPr>
          <a:xfrm>
            <a:off x="5403341" y="40016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8" name="object 608"/>
          <p:cNvSpPr/>
          <p:nvPr/>
        </p:nvSpPr>
        <p:spPr>
          <a:xfrm>
            <a:off x="5403341" y="40187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9" name="object 609"/>
          <p:cNvSpPr/>
          <p:nvPr/>
        </p:nvSpPr>
        <p:spPr>
          <a:xfrm>
            <a:off x="5403341" y="40359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0" name="object 610"/>
          <p:cNvSpPr/>
          <p:nvPr/>
        </p:nvSpPr>
        <p:spPr>
          <a:xfrm>
            <a:off x="5403341" y="40530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1" name="object 611"/>
          <p:cNvSpPr/>
          <p:nvPr/>
        </p:nvSpPr>
        <p:spPr>
          <a:xfrm>
            <a:off x="5403341" y="40702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2" name="object 612"/>
          <p:cNvSpPr/>
          <p:nvPr/>
        </p:nvSpPr>
        <p:spPr>
          <a:xfrm>
            <a:off x="5403341" y="40873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13" name="object 613"/>
          <p:cNvSpPr/>
          <p:nvPr/>
        </p:nvSpPr>
        <p:spPr>
          <a:xfrm>
            <a:off x="5403341" y="41045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4" name="object 614"/>
          <p:cNvSpPr/>
          <p:nvPr/>
        </p:nvSpPr>
        <p:spPr>
          <a:xfrm>
            <a:off x="5403341" y="412165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5" name="object 615"/>
          <p:cNvSpPr/>
          <p:nvPr/>
        </p:nvSpPr>
        <p:spPr>
          <a:xfrm>
            <a:off x="5403341" y="44992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6" name="object 616"/>
          <p:cNvSpPr/>
          <p:nvPr/>
        </p:nvSpPr>
        <p:spPr>
          <a:xfrm>
            <a:off x="5403341" y="45159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7" name="object 617"/>
          <p:cNvSpPr/>
          <p:nvPr/>
        </p:nvSpPr>
        <p:spPr>
          <a:xfrm>
            <a:off x="5403341" y="45335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8" name="object 618"/>
          <p:cNvSpPr/>
          <p:nvPr/>
        </p:nvSpPr>
        <p:spPr>
          <a:xfrm>
            <a:off x="5403341" y="45502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9" name="object 619"/>
          <p:cNvSpPr/>
          <p:nvPr/>
        </p:nvSpPr>
        <p:spPr>
          <a:xfrm>
            <a:off x="5403341" y="45678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0" name="object 620"/>
          <p:cNvSpPr/>
          <p:nvPr/>
        </p:nvSpPr>
        <p:spPr>
          <a:xfrm>
            <a:off x="5403341" y="45845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1" name="object 621"/>
          <p:cNvSpPr/>
          <p:nvPr/>
        </p:nvSpPr>
        <p:spPr>
          <a:xfrm>
            <a:off x="5403341" y="46020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2" name="object 622"/>
          <p:cNvSpPr/>
          <p:nvPr/>
        </p:nvSpPr>
        <p:spPr>
          <a:xfrm>
            <a:off x="5403341" y="46188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23" name="object 623"/>
          <p:cNvSpPr/>
          <p:nvPr/>
        </p:nvSpPr>
        <p:spPr>
          <a:xfrm>
            <a:off x="5403341" y="4632578"/>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624" name="object 624"/>
          <p:cNvSpPr/>
          <p:nvPr/>
        </p:nvSpPr>
        <p:spPr>
          <a:xfrm>
            <a:off x="2852927" y="3036570"/>
            <a:ext cx="0" cy="1630045"/>
          </a:xfrm>
          <a:custGeom>
            <a:avLst/>
            <a:gdLst/>
            <a:ahLst/>
            <a:cxnLst/>
            <a:rect l="l" t="t" r="r" b="b"/>
            <a:pathLst>
              <a:path h="1630045">
                <a:moveTo>
                  <a:pt x="0" y="0"/>
                </a:moveTo>
                <a:lnTo>
                  <a:pt x="0" y="1629917"/>
                </a:lnTo>
              </a:path>
            </a:pathLst>
          </a:custGeom>
          <a:ln w="3175">
            <a:solidFill>
              <a:srgbClr val="3F3F3F"/>
            </a:solidFill>
          </a:ln>
        </p:spPr>
        <p:txBody>
          <a:bodyPr wrap="square" lIns="0" tIns="0" rIns="0" bIns="0" rtlCol="0"/>
          <a:lstStyle/>
          <a:p>
            <a:endParaRPr/>
          </a:p>
        </p:txBody>
      </p:sp>
      <p:sp>
        <p:nvSpPr>
          <p:cNvPr id="625" name="object 625"/>
          <p:cNvSpPr/>
          <p:nvPr/>
        </p:nvSpPr>
        <p:spPr>
          <a:xfrm>
            <a:off x="2819400" y="4633341"/>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6" name="object 626"/>
          <p:cNvSpPr/>
          <p:nvPr/>
        </p:nvSpPr>
        <p:spPr>
          <a:xfrm>
            <a:off x="2819400" y="4404360"/>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7" name="object 627"/>
          <p:cNvSpPr/>
          <p:nvPr/>
        </p:nvSpPr>
        <p:spPr>
          <a:xfrm>
            <a:off x="2819400" y="417728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8" name="object 628"/>
          <p:cNvSpPr/>
          <p:nvPr/>
        </p:nvSpPr>
        <p:spPr>
          <a:xfrm>
            <a:off x="2819400" y="394868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9" name="object 629"/>
          <p:cNvSpPr/>
          <p:nvPr/>
        </p:nvSpPr>
        <p:spPr>
          <a:xfrm>
            <a:off x="2819400" y="372008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0" name="object 630"/>
          <p:cNvSpPr/>
          <p:nvPr/>
        </p:nvSpPr>
        <p:spPr>
          <a:xfrm>
            <a:off x="2819400" y="3492627"/>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1" name="object 631"/>
          <p:cNvSpPr/>
          <p:nvPr/>
        </p:nvSpPr>
        <p:spPr>
          <a:xfrm>
            <a:off x="2819400" y="3264027"/>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2" name="object 632"/>
          <p:cNvSpPr/>
          <p:nvPr/>
        </p:nvSpPr>
        <p:spPr>
          <a:xfrm>
            <a:off x="2819400" y="3036569"/>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3" name="object 633"/>
          <p:cNvSpPr/>
          <p:nvPr/>
        </p:nvSpPr>
        <p:spPr>
          <a:xfrm>
            <a:off x="2852927" y="4633340"/>
            <a:ext cx="2830195" cy="0"/>
          </a:xfrm>
          <a:custGeom>
            <a:avLst/>
            <a:gdLst/>
            <a:ahLst/>
            <a:cxnLst/>
            <a:rect l="l" t="t" r="r" b="b"/>
            <a:pathLst>
              <a:path w="2830195">
                <a:moveTo>
                  <a:pt x="0" y="0"/>
                </a:moveTo>
                <a:lnTo>
                  <a:pt x="2830068" y="0"/>
                </a:lnTo>
              </a:path>
            </a:pathLst>
          </a:custGeom>
          <a:ln w="3175">
            <a:solidFill>
              <a:srgbClr val="3F3F3F"/>
            </a:solidFill>
          </a:ln>
        </p:spPr>
        <p:txBody>
          <a:bodyPr wrap="square" lIns="0" tIns="0" rIns="0" bIns="0" rtlCol="0"/>
          <a:lstStyle/>
          <a:p>
            <a:endParaRPr/>
          </a:p>
        </p:txBody>
      </p:sp>
      <p:sp>
        <p:nvSpPr>
          <p:cNvPr id="634" name="object 634"/>
          <p:cNvSpPr/>
          <p:nvPr/>
        </p:nvSpPr>
        <p:spPr>
          <a:xfrm>
            <a:off x="3216401" y="4649723"/>
            <a:ext cx="3175" cy="0"/>
          </a:xfrm>
          <a:custGeom>
            <a:avLst/>
            <a:gdLst/>
            <a:ahLst/>
            <a:cxnLst/>
            <a:rect l="l" t="t" r="r" b="b"/>
            <a:pathLst>
              <a:path w="3175">
                <a:moveTo>
                  <a:pt x="0" y="0"/>
                </a:moveTo>
                <a:lnTo>
                  <a:pt x="3048" y="0"/>
                </a:lnTo>
              </a:path>
            </a:pathLst>
          </a:custGeom>
          <a:ln w="33527">
            <a:solidFill>
              <a:srgbClr val="3F3F3F"/>
            </a:solidFill>
          </a:ln>
        </p:spPr>
        <p:txBody>
          <a:bodyPr wrap="square" lIns="0" tIns="0" rIns="0" bIns="0" rtlCol="0"/>
          <a:lstStyle/>
          <a:p>
            <a:endParaRPr/>
          </a:p>
        </p:txBody>
      </p:sp>
      <p:sp>
        <p:nvSpPr>
          <p:cNvPr id="635" name="object 635"/>
          <p:cNvSpPr/>
          <p:nvPr/>
        </p:nvSpPr>
        <p:spPr>
          <a:xfrm>
            <a:off x="3580638" y="4649723"/>
            <a:ext cx="3175" cy="0"/>
          </a:xfrm>
          <a:custGeom>
            <a:avLst/>
            <a:gdLst/>
            <a:ahLst/>
            <a:cxnLst/>
            <a:rect l="l" t="t" r="r" b="b"/>
            <a:pathLst>
              <a:path w="3175">
                <a:moveTo>
                  <a:pt x="0" y="0"/>
                </a:moveTo>
                <a:lnTo>
                  <a:pt x="3047" y="0"/>
                </a:lnTo>
              </a:path>
            </a:pathLst>
          </a:custGeom>
          <a:ln w="33527">
            <a:solidFill>
              <a:srgbClr val="3F3F3F"/>
            </a:solidFill>
          </a:ln>
        </p:spPr>
        <p:txBody>
          <a:bodyPr wrap="square" lIns="0" tIns="0" rIns="0" bIns="0" rtlCol="0"/>
          <a:lstStyle/>
          <a:p>
            <a:endParaRPr/>
          </a:p>
        </p:txBody>
      </p:sp>
      <p:sp>
        <p:nvSpPr>
          <p:cNvPr id="636" name="object 636"/>
          <p:cNvSpPr/>
          <p:nvPr/>
        </p:nvSpPr>
        <p:spPr>
          <a:xfrm>
            <a:off x="3946397" y="4649723"/>
            <a:ext cx="2540" cy="0"/>
          </a:xfrm>
          <a:custGeom>
            <a:avLst/>
            <a:gdLst/>
            <a:ahLst/>
            <a:cxnLst/>
            <a:rect l="l" t="t" r="r" b="b"/>
            <a:pathLst>
              <a:path w="2539">
                <a:moveTo>
                  <a:pt x="0" y="0"/>
                </a:moveTo>
                <a:lnTo>
                  <a:pt x="2286" y="0"/>
                </a:lnTo>
              </a:path>
            </a:pathLst>
          </a:custGeom>
          <a:ln w="33527">
            <a:solidFill>
              <a:srgbClr val="3F3F3F"/>
            </a:solidFill>
          </a:ln>
        </p:spPr>
        <p:txBody>
          <a:bodyPr wrap="square" lIns="0" tIns="0" rIns="0" bIns="0" rtlCol="0"/>
          <a:lstStyle/>
          <a:p>
            <a:endParaRPr/>
          </a:p>
        </p:txBody>
      </p:sp>
      <p:sp>
        <p:nvSpPr>
          <p:cNvPr id="637" name="object 637"/>
          <p:cNvSpPr/>
          <p:nvPr/>
        </p:nvSpPr>
        <p:spPr>
          <a:xfrm>
            <a:off x="4311396" y="4649723"/>
            <a:ext cx="3175" cy="0"/>
          </a:xfrm>
          <a:custGeom>
            <a:avLst/>
            <a:gdLst/>
            <a:ahLst/>
            <a:cxnLst/>
            <a:rect l="l" t="t" r="r" b="b"/>
            <a:pathLst>
              <a:path w="3175">
                <a:moveTo>
                  <a:pt x="0" y="0"/>
                </a:moveTo>
                <a:lnTo>
                  <a:pt x="3047" y="0"/>
                </a:lnTo>
              </a:path>
            </a:pathLst>
          </a:custGeom>
          <a:ln w="33527">
            <a:solidFill>
              <a:srgbClr val="3F3F3F"/>
            </a:solidFill>
          </a:ln>
        </p:spPr>
        <p:txBody>
          <a:bodyPr wrap="square" lIns="0" tIns="0" rIns="0" bIns="0" rtlCol="0"/>
          <a:lstStyle/>
          <a:p>
            <a:endParaRPr/>
          </a:p>
        </p:txBody>
      </p:sp>
      <p:sp>
        <p:nvSpPr>
          <p:cNvPr id="638" name="object 638"/>
          <p:cNvSpPr/>
          <p:nvPr/>
        </p:nvSpPr>
        <p:spPr>
          <a:xfrm>
            <a:off x="4677155" y="4649723"/>
            <a:ext cx="2540" cy="0"/>
          </a:xfrm>
          <a:custGeom>
            <a:avLst/>
            <a:gdLst/>
            <a:ahLst/>
            <a:cxnLst/>
            <a:rect l="l" t="t" r="r" b="b"/>
            <a:pathLst>
              <a:path w="2539">
                <a:moveTo>
                  <a:pt x="0" y="0"/>
                </a:moveTo>
                <a:lnTo>
                  <a:pt x="2285" y="0"/>
                </a:lnTo>
              </a:path>
            </a:pathLst>
          </a:custGeom>
          <a:ln w="33527">
            <a:solidFill>
              <a:srgbClr val="3F3F3F"/>
            </a:solidFill>
          </a:ln>
        </p:spPr>
        <p:txBody>
          <a:bodyPr wrap="square" lIns="0" tIns="0" rIns="0" bIns="0" rtlCol="0"/>
          <a:lstStyle/>
          <a:p>
            <a:endParaRPr/>
          </a:p>
        </p:txBody>
      </p:sp>
      <p:sp>
        <p:nvSpPr>
          <p:cNvPr id="639" name="object 639"/>
          <p:cNvSpPr/>
          <p:nvPr/>
        </p:nvSpPr>
        <p:spPr>
          <a:xfrm>
            <a:off x="5042153" y="4649723"/>
            <a:ext cx="3175" cy="0"/>
          </a:xfrm>
          <a:custGeom>
            <a:avLst/>
            <a:gdLst/>
            <a:ahLst/>
            <a:cxnLst/>
            <a:rect l="l" t="t" r="r" b="b"/>
            <a:pathLst>
              <a:path w="3175">
                <a:moveTo>
                  <a:pt x="0" y="0"/>
                </a:moveTo>
                <a:lnTo>
                  <a:pt x="3048" y="0"/>
                </a:lnTo>
              </a:path>
            </a:pathLst>
          </a:custGeom>
          <a:ln w="33527">
            <a:solidFill>
              <a:srgbClr val="3F3F3F"/>
            </a:solidFill>
          </a:ln>
        </p:spPr>
        <p:txBody>
          <a:bodyPr wrap="square" lIns="0" tIns="0" rIns="0" bIns="0" rtlCol="0"/>
          <a:lstStyle/>
          <a:p>
            <a:endParaRPr/>
          </a:p>
        </p:txBody>
      </p:sp>
      <p:sp>
        <p:nvSpPr>
          <p:cNvPr id="640" name="object 640"/>
          <p:cNvSpPr/>
          <p:nvPr/>
        </p:nvSpPr>
        <p:spPr>
          <a:xfrm>
            <a:off x="5406390" y="4649723"/>
            <a:ext cx="3175" cy="0"/>
          </a:xfrm>
          <a:custGeom>
            <a:avLst/>
            <a:gdLst/>
            <a:ahLst/>
            <a:cxnLst/>
            <a:rect l="l" t="t" r="r" b="b"/>
            <a:pathLst>
              <a:path w="3175">
                <a:moveTo>
                  <a:pt x="0" y="0"/>
                </a:moveTo>
                <a:lnTo>
                  <a:pt x="3047" y="0"/>
                </a:lnTo>
              </a:path>
            </a:pathLst>
          </a:custGeom>
          <a:ln w="33527">
            <a:solidFill>
              <a:srgbClr val="3F3F3F"/>
            </a:solidFill>
          </a:ln>
        </p:spPr>
        <p:txBody>
          <a:bodyPr wrap="square" lIns="0" tIns="0" rIns="0" bIns="0" rtlCol="0"/>
          <a:lstStyle/>
          <a:p>
            <a:endParaRPr/>
          </a:p>
        </p:txBody>
      </p:sp>
      <p:sp>
        <p:nvSpPr>
          <p:cNvPr id="641" name="object 641"/>
          <p:cNvSpPr/>
          <p:nvPr/>
        </p:nvSpPr>
        <p:spPr>
          <a:xfrm>
            <a:off x="2852927" y="3227832"/>
            <a:ext cx="2838450" cy="736600"/>
          </a:xfrm>
          <a:custGeom>
            <a:avLst/>
            <a:gdLst/>
            <a:ahLst/>
            <a:cxnLst/>
            <a:rect l="l" t="t" r="r" b="b"/>
            <a:pathLst>
              <a:path w="2838450" h="736600">
                <a:moveTo>
                  <a:pt x="0" y="706374"/>
                </a:moveTo>
                <a:lnTo>
                  <a:pt x="0" y="735330"/>
                </a:lnTo>
                <a:lnTo>
                  <a:pt x="6857" y="735330"/>
                </a:lnTo>
                <a:lnTo>
                  <a:pt x="13715" y="729234"/>
                </a:lnTo>
                <a:lnTo>
                  <a:pt x="13715" y="713232"/>
                </a:lnTo>
                <a:lnTo>
                  <a:pt x="7619" y="707136"/>
                </a:lnTo>
                <a:lnTo>
                  <a:pt x="0" y="706374"/>
                </a:lnTo>
                <a:close/>
              </a:path>
              <a:path w="2838450" h="736600">
                <a:moveTo>
                  <a:pt x="64769" y="707898"/>
                </a:moveTo>
                <a:lnTo>
                  <a:pt x="48767" y="707898"/>
                </a:lnTo>
                <a:lnTo>
                  <a:pt x="42671" y="713994"/>
                </a:lnTo>
                <a:lnTo>
                  <a:pt x="42671" y="729996"/>
                </a:lnTo>
                <a:lnTo>
                  <a:pt x="48767" y="736092"/>
                </a:lnTo>
                <a:lnTo>
                  <a:pt x="64769" y="736092"/>
                </a:lnTo>
                <a:lnTo>
                  <a:pt x="70865" y="729996"/>
                </a:lnTo>
                <a:lnTo>
                  <a:pt x="70865" y="722376"/>
                </a:lnTo>
                <a:lnTo>
                  <a:pt x="71627" y="713994"/>
                </a:lnTo>
                <a:lnTo>
                  <a:pt x="64769" y="707898"/>
                </a:lnTo>
                <a:close/>
              </a:path>
              <a:path w="2838450" h="736600">
                <a:moveTo>
                  <a:pt x="121157" y="705612"/>
                </a:moveTo>
                <a:lnTo>
                  <a:pt x="113537" y="706374"/>
                </a:lnTo>
                <a:lnTo>
                  <a:pt x="112775" y="706374"/>
                </a:lnTo>
                <a:lnTo>
                  <a:pt x="105155" y="707136"/>
                </a:lnTo>
                <a:lnTo>
                  <a:pt x="99059" y="713994"/>
                </a:lnTo>
                <a:lnTo>
                  <a:pt x="99821" y="721614"/>
                </a:lnTo>
                <a:lnTo>
                  <a:pt x="100583" y="729996"/>
                </a:lnTo>
                <a:lnTo>
                  <a:pt x="107441" y="735330"/>
                </a:lnTo>
                <a:lnTo>
                  <a:pt x="115061" y="735330"/>
                </a:lnTo>
                <a:lnTo>
                  <a:pt x="123443" y="734568"/>
                </a:lnTo>
                <a:lnTo>
                  <a:pt x="128777" y="727710"/>
                </a:lnTo>
                <a:lnTo>
                  <a:pt x="128777" y="720090"/>
                </a:lnTo>
                <a:lnTo>
                  <a:pt x="128015" y="711708"/>
                </a:lnTo>
                <a:lnTo>
                  <a:pt x="121157" y="705612"/>
                </a:lnTo>
                <a:close/>
              </a:path>
              <a:path w="2838450" h="736600">
                <a:moveTo>
                  <a:pt x="177545" y="701040"/>
                </a:moveTo>
                <a:lnTo>
                  <a:pt x="162305" y="702564"/>
                </a:lnTo>
                <a:lnTo>
                  <a:pt x="156209" y="709422"/>
                </a:lnTo>
                <a:lnTo>
                  <a:pt x="156971" y="717804"/>
                </a:lnTo>
                <a:lnTo>
                  <a:pt x="157733" y="725424"/>
                </a:lnTo>
                <a:lnTo>
                  <a:pt x="164591" y="731520"/>
                </a:lnTo>
                <a:lnTo>
                  <a:pt x="172973" y="729996"/>
                </a:lnTo>
                <a:lnTo>
                  <a:pt x="180593" y="729234"/>
                </a:lnTo>
                <a:lnTo>
                  <a:pt x="186689" y="722376"/>
                </a:lnTo>
                <a:lnTo>
                  <a:pt x="185165" y="707136"/>
                </a:lnTo>
                <a:lnTo>
                  <a:pt x="177545" y="701040"/>
                </a:lnTo>
                <a:close/>
              </a:path>
              <a:path w="2838450" h="736600">
                <a:moveTo>
                  <a:pt x="234695" y="696468"/>
                </a:moveTo>
                <a:lnTo>
                  <a:pt x="218693" y="697992"/>
                </a:lnTo>
                <a:lnTo>
                  <a:pt x="213359" y="704850"/>
                </a:lnTo>
                <a:lnTo>
                  <a:pt x="214121" y="713232"/>
                </a:lnTo>
                <a:lnTo>
                  <a:pt x="214883" y="720852"/>
                </a:lnTo>
                <a:lnTo>
                  <a:pt x="221741" y="726186"/>
                </a:lnTo>
                <a:lnTo>
                  <a:pt x="237743" y="724662"/>
                </a:lnTo>
                <a:lnTo>
                  <a:pt x="243839" y="717804"/>
                </a:lnTo>
                <a:lnTo>
                  <a:pt x="243077" y="710184"/>
                </a:lnTo>
                <a:lnTo>
                  <a:pt x="241553" y="701802"/>
                </a:lnTo>
                <a:lnTo>
                  <a:pt x="234695" y="696468"/>
                </a:lnTo>
                <a:close/>
              </a:path>
              <a:path w="2838450" h="736600">
                <a:moveTo>
                  <a:pt x="287273" y="684276"/>
                </a:moveTo>
                <a:lnTo>
                  <a:pt x="279653" y="686562"/>
                </a:lnTo>
                <a:lnTo>
                  <a:pt x="272033" y="689610"/>
                </a:lnTo>
                <a:lnTo>
                  <a:pt x="268223" y="697230"/>
                </a:lnTo>
                <a:lnTo>
                  <a:pt x="271271" y="704850"/>
                </a:lnTo>
                <a:lnTo>
                  <a:pt x="273557" y="712470"/>
                </a:lnTo>
                <a:lnTo>
                  <a:pt x="281939" y="716280"/>
                </a:lnTo>
                <a:lnTo>
                  <a:pt x="289559" y="713994"/>
                </a:lnTo>
                <a:lnTo>
                  <a:pt x="296417" y="710946"/>
                </a:lnTo>
                <a:lnTo>
                  <a:pt x="300989" y="703326"/>
                </a:lnTo>
                <a:lnTo>
                  <a:pt x="297941" y="695706"/>
                </a:lnTo>
                <a:lnTo>
                  <a:pt x="295655" y="688086"/>
                </a:lnTo>
                <a:lnTo>
                  <a:pt x="287273" y="684276"/>
                </a:lnTo>
                <a:close/>
              </a:path>
              <a:path w="2838450" h="736600">
                <a:moveTo>
                  <a:pt x="337565" y="659892"/>
                </a:moveTo>
                <a:lnTo>
                  <a:pt x="330707" y="663702"/>
                </a:lnTo>
                <a:lnTo>
                  <a:pt x="323087" y="666750"/>
                </a:lnTo>
                <a:lnTo>
                  <a:pt x="320039" y="675132"/>
                </a:lnTo>
                <a:lnTo>
                  <a:pt x="323849" y="682752"/>
                </a:lnTo>
                <a:lnTo>
                  <a:pt x="326897" y="689610"/>
                </a:lnTo>
                <a:lnTo>
                  <a:pt x="335279" y="692658"/>
                </a:lnTo>
                <a:lnTo>
                  <a:pt x="342899" y="688848"/>
                </a:lnTo>
                <a:lnTo>
                  <a:pt x="349757" y="685800"/>
                </a:lnTo>
                <a:lnTo>
                  <a:pt x="352805" y="677418"/>
                </a:lnTo>
                <a:lnTo>
                  <a:pt x="349757" y="669798"/>
                </a:lnTo>
                <a:lnTo>
                  <a:pt x="345947" y="662940"/>
                </a:lnTo>
                <a:lnTo>
                  <a:pt x="337565" y="659892"/>
                </a:lnTo>
                <a:close/>
              </a:path>
              <a:path w="2838450" h="736600">
                <a:moveTo>
                  <a:pt x="395477" y="642366"/>
                </a:moveTo>
                <a:lnTo>
                  <a:pt x="380237" y="645414"/>
                </a:lnTo>
                <a:lnTo>
                  <a:pt x="374903" y="653034"/>
                </a:lnTo>
                <a:lnTo>
                  <a:pt x="376427" y="660654"/>
                </a:lnTo>
                <a:lnTo>
                  <a:pt x="378713" y="669036"/>
                </a:lnTo>
                <a:lnTo>
                  <a:pt x="386333" y="673608"/>
                </a:lnTo>
                <a:lnTo>
                  <a:pt x="401573" y="670560"/>
                </a:lnTo>
                <a:lnTo>
                  <a:pt x="406145" y="662940"/>
                </a:lnTo>
                <a:lnTo>
                  <a:pt x="403097" y="647700"/>
                </a:lnTo>
                <a:lnTo>
                  <a:pt x="395477" y="642366"/>
                </a:lnTo>
                <a:close/>
              </a:path>
              <a:path w="2838450" h="736600">
                <a:moveTo>
                  <a:pt x="451865" y="631698"/>
                </a:moveTo>
                <a:lnTo>
                  <a:pt x="444245" y="633222"/>
                </a:lnTo>
                <a:lnTo>
                  <a:pt x="436625" y="635508"/>
                </a:lnTo>
                <a:lnTo>
                  <a:pt x="431291" y="642366"/>
                </a:lnTo>
                <a:lnTo>
                  <a:pt x="432815" y="650748"/>
                </a:lnTo>
                <a:lnTo>
                  <a:pt x="434339" y="658368"/>
                </a:lnTo>
                <a:lnTo>
                  <a:pt x="441959" y="662940"/>
                </a:lnTo>
                <a:lnTo>
                  <a:pt x="450341" y="661416"/>
                </a:lnTo>
                <a:lnTo>
                  <a:pt x="457961" y="659892"/>
                </a:lnTo>
                <a:lnTo>
                  <a:pt x="462533" y="652272"/>
                </a:lnTo>
                <a:lnTo>
                  <a:pt x="459485" y="637032"/>
                </a:lnTo>
                <a:lnTo>
                  <a:pt x="451865" y="631698"/>
                </a:lnTo>
                <a:close/>
              </a:path>
              <a:path w="2838450" h="736600">
                <a:moveTo>
                  <a:pt x="508253" y="620268"/>
                </a:moveTo>
                <a:lnTo>
                  <a:pt x="500633" y="621792"/>
                </a:lnTo>
                <a:lnTo>
                  <a:pt x="492251" y="623316"/>
                </a:lnTo>
                <a:lnTo>
                  <a:pt x="487679" y="630936"/>
                </a:lnTo>
                <a:lnTo>
                  <a:pt x="490727" y="646176"/>
                </a:lnTo>
                <a:lnTo>
                  <a:pt x="498347" y="651510"/>
                </a:lnTo>
                <a:lnTo>
                  <a:pt x="505967" y="649986"/>
                </a:lnTo>
                <a:lnTo>
                  <a:pt x="514349" y="648462"/>
                </a:lnTo>
                <a:lnTo>
                  <a:pt x="518921" y="640842"/>
                </a:lnTo>
                <a:lnTo>
                  <a:pt x="517397" y="632460"/>
                </a:lnTo>
                <a:lnTo>
                  <a:pt x="515873" y="624840"/>
                </a:lnTo>
                <a:lnTo>
                  <a:pt x="508253" y="620268"/>
                </a:lnTo>
                <a:close/>
              </a:path>
              <a:path w="2838450" h="736600">
                <a:moveTo>
                  <a:pt x="563879" y="608076"/>
                </a:moveTo>
                <a:lnTo>
                  <a:pt x="556259" y="609600"/>
                </a:lnTo>
                <a:lnTo>
                  <a:pt x="548639" y="611886"/>
                </a:lnTo>
                <a:lnTo>
                  <a:pt x="543305" y="619506"/>
                </a:lnTo>
                <a:lnTo>
                  <a:pt x="545591" y="627126"/>
                </a:lnTo>
                <a:lnTo>
                  <a:pt x="547115" y="634746"/>
                </a:lnTo>
                <a:lnTo>
                  <a:pt x="554735" y="639318"/>
                </a:lnTo>
                <a:lnTo>
                  <a:pt x="562355" y="637794"/>
                </a:lnTo>
                <a:lnTo>
                  <a:pt x="569975" y="635508"/>
                </a:lnTo>
                <a:lnTo>
                  <a:pt x="575309" y="627888"/>
                </a:lnTo>
                <a:lnTo>
                  <a:pt x="573023" y="620268"/>
                </a:lnTo>
                <a:lnTo>
                  <a:pt x="571499" y="612648"/>
                </a:lnTo>
                <a:lnTo>
                  <a:pt x="563879" y="608076"/>
                </a:lnTo>
                <a:close/>
              </a:path>
              <a:path w="2838450" h="736600">
                <a:moveTo>
                  <a:pt x="619505" y="595122"/>
                </a:moveTo>
                <a:lnTo>
                  <a:pt x="611885" y="596646"/>
                </a:lnTo>
                <a:lnTo>
                  <a:pt x="604265" y="598932"/>
                </a:lnTo>
                <a:lnTo>
                  <a:pt x="599693" y="606552"/>
                </a:lnTo>
                <a:lnTo>
                  <a:pt x="602741" y="621792"/>
                </a:lnTo>
                <a:lnTo>
                  <a:pt x="610361" y="626364"/>
                </a:lnTo>
                <a:lnTo>
                  <a:pt x="617981" y="624840"/>
                </a:lnTo>
                <a:lnTo>
                  <a:pt x="618743" y="624840"/>
                </a:lnTo>
                <a:lnTo>
                  <a:pt x="626363" y="623316"/>
                </a:lnTo>
                <a:lnTo>
                  <a:pt x="630935" y="615696"/>
                </a:lnTo>
                <a:lnTo>
                  <a:pt x="629411" y="607314"/>
                </a:lnTo>
                <a:lnTo>
                  <a:pt x="627125" y="599694"/>
                </a:lnTo>
                <a:lnTo>
                  <a:pt x="619505" y="595122"/>
                </a:lnTo>
                <a:close/>
              </a:path>
              <a:path w="2838450" h="736600">
                <a:moveTo>
                  <a:pt x="678941" y="588264"/>
                </a:moveTo>
                <a:lnTo>
                  <a:pt x="662939" y="589788"/>
                </a:lnTo>
                <a:lnTo>
                  <a:pt x="656843" y="596646"/>
                </a:lnTo>
                <a:lnTo>
                  <a:pt x="658367" y="611886"/>
                </a:lnTo>
                <a:lnTo>
                  <a:pt x="665225" y="617982"/>
                </a:lnTo>
                <a:lnTo>
                  <a:pt x="672845" y="617220"/>
                </a:lnTo>
                <a:lnTo>
                  <a:pt x="681227" y="617220"/>
                </a:lnTo>
                <a:lnTo>
                  <a:pt x="686561" y="610362"/>
                </a:lnTo>
                <a:lnTo>
                  <a:pt x="686561" y="601980"/>
                </a:lnTo>
                <a:lnTo>
                  <a:pt x="685799" y="594360"/>
                </a:lnTo>
                <a:lnTo>
                  <a:pt x="678941" y="588264"/>
                </a:lnTo>
                <a:close/>
              </a:path>
              <a:path w="2838450" h="736600">
                <a:moveTo>
                  <a:pt x="735329" y="582930"/>
                </a:moveTo>
                <a:lnTo>
                  <a:pt x="726947" y="584454"/>
                </a:lnTo>
                <a:lnTo>
                  <a:pt x="719327" y="585216"/>
                </a:lnTo>
                <a:lnTo>
                  <a:pt x="713993" y="592836"/>
                </a:lnTo>
                <a:lnTo>
                  <a:pt x="714755" y="600456"/>
                </a:lnTo>
                <a:lnTo>
                  <a:pt x="716279" y="608076"/>
                </a:lnTo>
                <a:lnTo>
                  <a:pt x="723137" y="613410"/>
                </a:lnTo>
                <a:lnTo>
                  <a:pt x="739139" y="611886"/>
                </a:lnTo>
                <a:lnTo>
                  <a:pt x="744473" y="604266"/>
                </a:lnTo>
                <a:lnTo>
                  <a:pt x="742949" y="596646"/>
                </a:lnTo>
                <a:lnTo>
                  <a:pt x="742187" y="589026"/>
                </a:lnTo>
                <a:lnTo>
                  <a:pt x="735329" y="582930"/>
                </a:lnTo>
                <a:close/>
              </a:path>
              <a:path w="2838450" h="736600">
                <a:moveTo>
                  <a:pt x="789431" y="570738"/>
                </a:moveTo>
                <a:lnTo>
                  <a:pt x="781811" y="572262"/>
                </a:lnTo>
                <a:lnTo>
                  <a:pt x="774191" y="574548"/>
                </a:lnTo>
                <a:lnTo>
                  <a:pt x="769619" y="582168"/>
                </a:lnTo>
                <a:lnTo>
                  <a:pt x="771143" y="589788"/>
                </a:lnTo>
                <a:lnTo>
                  <a:pt x="773429" y="597408"/>
                </a:lnTo>
                <a:lnTo>
                  <a:pt x="781049" y="601980"/>
                </a:lnTo>
                <a:lnTo>
                  <a:pt x="788669" y="600456"/>
                </a:lnTo>
                <a:lnTo>
                  <a:pt x="796289" y="598170"/>
                </a:lnTo>
                <a:lnTo>
                  <a:pt x="800861" y="590550"/>
                </a:lnTo>
                <a:lnTo>
                  <a:pt x="799337" y="582930"/>
                </a:lnTo>
                <a:lnTo>
                  <a:pt x="797051" y="575310"/>
                </a:lnTo>
                <a:lnTo>
                  <a:pt x="789431" y="570738"/>
                </a:lnTo>
                <a:close/>
              </a:path>
              <a:path w="2838450" h="736600">
                <a:moveTo>
                  <a:pt x="845057" y="557022"/>
                </a:moveTo>
                <a:lnTo>
                  <a:pt x="837437" y="559308"/>
                </a:lnTo>
                <a:lnTo>
                  <a:pt x="829817" y="560832"/>
                </a:lnTo>
                <a:lnTo>
                  <a:pt x="825245" y="568452"/>
                </a:lnTo>
                <a:lnTo>
                  <a:pt x="826769" y="576072"/>
                </a:lnTo>
                <a:lnTo>
                  <a:pt x="829055" y="583692"/>
                </a:lnTo>
                <a:lnTo>
                  <a:pt x="836675" y="589026"/>
                </a:lnTo>
                <a:lnTo>
                  <a:pt x="844295" y="586740"/>
                </a:lnTo>
                <a:lnTo>
                  <a:pt x="851915" y="585216"/>
                </a:lnTo>
                <a:lnTo>
                  <a:pt x="856487" y="577596"/>
                </a:lnTo>
                <a:lnTo>
                  <a:pt x="854963" y="569976"/>
                </a:lnTo>
                <a:lnTo>
                  <a:pt x="852677" y="562356"/>
                </a:lnTo>
                <a:lnTo>
                  <a:pt x="845057" y="557022"/>
                </a:lnTo>
                <a:close/>
              </a:path>
              <a:path w="2838450" h="736600">
                <a:moveTo>
                  <a:pt x="901445" y="544068"/>
                </a:moveTo>
                <a:lnTo>
                  <a:pt x="893825" y="546354"/>
                </a:lnTo>
                <a:lnTo>
                  <a:pt x="893063" y="546354"/>
                </a:lnTo>
                <a:lnTo>
                  <a:pt x="885443" y="547878"/>
                </a:lnTo>
                <a:lnTo>
                  <a:pt x="880871" y="555498"/>
                </a:lnTo>
                <a:lnTo>
                  <a:pt x="883157" y="563118"/>
                </a:lnTo>
                <a:lnTo>
                  <a:pt x="884681" y="570738"/>
                </a:lnTo>
                <a:lnTo>
                  <a:pt x="892301" y="576072"/>
                </a:lnTo>
                <a:lnTo>
                  <a:pt x="899921" y="573786"/>
                </a:lnTo>
                <a:lnTo>
                  <a:pt x="907541" y="572262"/>
                </a:lnTo>
                <a:lnTo>
                  <a:pt x="912875" y="564642"/>
                </a:lnTo>
                <a:lnTo>
                  <a:pt x="910589" y="557022"/>
                </a:lnTo>
                <a:lnTo>
                  <a:pt x="909065" y="548640"/>
                </a:lnTo>
                <a:lnTo>
                  <a:pt x="901445" y="544068"/>
                </a:lnTo>
                <a:close/>
              </a:path>
              <a:path w="2838450" h="736600">
                <a:moveTo>
                  <a:pt x="956309" y="530352"/>
                </a:moveTo>
                <a:lnTo>
                  <a:pt x="948689" y="532638"/>
                </a:lnTo>
                <a:lnTo>
                  <a:pt x="941069" y="534162"/>
                </a:lnTo>
                <a:lnTo>
                  <a:pt x="936497" y="542544"/>
                </a:lnTo>
                <a:lnTo>
                  <a:pt x="938783" y="550164"/>
                </a:lnTo>
                <a:lnTo>
                  <a:pt x="940307" y="557784"/>
                </a:lnTo>
                <a:lnTo>
                  <a:pt x="948689" y="562356"/>
                </a:lnTo>
                <a:lnTo>
                  <a:pt x="963929" y="557784"/>
                </a:lnTo>
                <a:lnTo>
                  <a:pt x="968501" y="550164"/>
                </a:lnTo>
                <a:lnTo>
                  <a:pt x="963929" y="534924"/>
                </a:lnTo>
                <a:lnTo>
                  <a:pt x="956309" y="530352"/>
                </a:lnTo>
                <a:close/>
              </a:path>
              <a:path w="2838450" h="736600">
                <a:moveTo>
                  <a:pt x="1014221" y="518922"/>
                </a:moveTo>
                <a:lnTo>
                  <a:pt x="1006601" y="519684"/>
                </a:lnTo>
                <a:lnTo>
                  <a:pt x="998219" y="521208"/>
                </a:lnTo>
                <a:lnTo>
                  <a:pt x="992885" y="528066"/>
                </a:lnTo>
                <a:lnTo>
                  <a:pt x="994409" y="536448"/>
                </a:lnTo>
                <a:lnTo>
                  <a:pt x="995171" y="544068"/>
                </a:lnTo>
                <a:lnTo>
                  <a:pt x="1002791" y="549402"/>
                </a:lnTo>
                <a:lnTo>
                  <a:pt x="1010411" y="547878"/>
                </a:lnTo>
                <a:lnTo>
                  <a:pt x="1018031" y="547116"/>
                </a:lnTo>
                <a:lnTo>
                  <a:pt x="1024127" y="539496"/>
                </a:lnTo>
                <a:lnTo>
                  <a:pt x="1021079" y="524256"/>
                </a:lnTo>
                <a:lnTo>
                  <a:pt x="1014221" y="518922"/>
                </a:lnTo>
                <a:close/>
              </a:path>
              <a:path w="2838450" h="736600">
                <a:moveTo>
                  <a:pt x="1072133" y="513588"/>
                </a:moveTo>
                <a:lnTo>
                  <a:pt x="1056131" y="515112"/>
                </a:lnTo>
                <a:lnTo>
                  <a:pt x="1050797" y="521970"/>
                </a:lnTo>
                <a:lnTo>
                  <a:pt x="1051559" y="529590"/>
                </a:lnTo>
                <a:lnTo>
                  <a:pt x="1051559" y="537972"/>
                </a:lnTo>
                <a:lnTo>
                  <a:pt x="1059179" y="543306"/>
                </a:lnTo>
                <a:lnTo>
                  <a:pt x="1074419" y="541782"/>
                </a:lnTo>
                <a:lnTo>
                  <a:pt x="1080515" y="534924"/>
                </a:lnTo>
                <a:lnTo>
                  <a:pt x="1078991" y="519684"/>
                </a:lnTo>
                <a:lnTo>
                  <a:pt x="1072133" y="513588"/>
                </a:lnTo>
                <a:close/>
              </a:path>
              <a:path w="2838450" h="736600">
                <a:moveTo>
                  <a:pt x="1126235" y="502920"/>
                </a:moveTo>
                <a:lnTo>
                  <a:pt x="1110995" y="507492"/>
                </a:lnTo>
                <a:lnTo>
                  <a:pt x="1106423" y="515112"/>
                </a:lnTo>
                <a:lnTo>
                  <a:pt x="1107947" y="522732"/>
                </a:lnTo>
                <a:lnTo>
                  <a:pt x="1110233" y="530352"/>
                </a:lnTo>
                <a:lnTo>
                  <a:pt x="1117853" y="534924"/>
                </a:lnTo>
                <a:lnTo>
                  <a:pt x="1125473" y="532638"/>
                </a:lnTo>
                <a:lnTo>
                  <a:pt x="1133093" y="531114"/>
                </a:lnTo>
                <a:lnTo>
                  <a:pt x="1137665" y="522732"/>
                </a:lnTo>
                <a:lnTo>
                  <a:pt x="1136141" y="515112"/>
                </a:lnTo>
                <a:lnTo>
                  <a:pt x="1133855" y="507492"/>
                </a:lnTo>
                <a:lnTo>
                  <a:pt x="1126235" y="502920"/>
                </a:lnTo>
                <a:close/>
              </a:path>
              <a:path w="2838450" h="736600">
                <a:moveTo>
                  <a:pt x="1181099" y="488442"/>
                </a:moveTo>
                <a:lnTo>
                  <a:pt x="1173479" y="490728"/>
                </a:lnTo>
                <a:lnTo>
                  <a:pt x="1165859" y="492252"/>
                </a:lnTo>
                <a:lnTo>
                  <a:pt x="1161287" y="500634"/>
                </a:lnTo>
                <a:lnTo>
                  <a:pt x="1165859" y="515874"/>
                </a:lnTo>
                <a:lnTo>
                  <a:pt x="1173479" y="519684"/>
                </a:lnTo>
                <a:lnTo>
                  <a:pt x="1181099" y="518160"/>
                </a:lnTo>
                <a:lnTo>
                  <a:pt x="1188719" y="515874"/>
                </a:lnTo>
                <a:lnTo>
                  <a:pt x="1193291" y="508254"/>
                </a:lnTo>
                <a:lnTo>
                  <a:pt x="1191005" y="500634"/>
                </a:lnTo>
                <a:lnTo>
                  <a:pt x="1189481" y="493014"/>
                </a:lnTo>
                <a:lnTo>
                  <a:pt x="1181099" y="488442"/>
                </a:lnTo>
                <a:close/>
              </a:path>
              <a:path w="2838450" h="736600">
                <a:moveTo>
                  <a:pt x="1236725" y="473964"/>
                </a:moveTo>
                <a:lnTo>
                  <a:pt x="1229105" y="476250"/>
                </a:lnTo>
                <a:lnTo>
                  <a:pt x="1221485" y="477774"/>
                </a:lnTo>
                <a:lnTo>
                  <a:pt x="1216913" y="485394"/>
                </a:lnTo>
                <a:lnTo>
                  <a:pt x="1219199" y="493776"/>
                </a:lnTo>
                <a:lnTo>
                  <a:pt x="1220723" y="501396"/>
                </a:lnTo>
                <a:lnTo>
                  <a:pt x="1229105" y="505968"/>
                </a:lnTo>
                <a:lnTo>
                  <a:pt x="1244345" y="501396"/>
                </a:lnTo>
                <a:lnTo>
                  <a:pt x="1248917" y="493776"/>
                </a:lnTo>
                <a:lnTo>
                  <a:pt x="1244345" y="478536"/>
                </a:lnTo>
                <a:lnTo>
                  <a:pt x="1236725" y="473964"/>
                </a:lnTo>
                <a:close/>
              </a:path>
              <a:path w="2838450" h="736600">
                <a:moveTo>
                  <a:pt x="1292351" y="459486"/>
                </a:moveTo>
                <a:lnTo>
                  <a:pt x="1284731" y="461772"/>
                </a:lnTo>
                <a:lnTo>
                  <a:pt x="1277111" y="463296"/>
                </a:lnTo>
                <a:lnTo>
                  <a:pt x="1272539" y="471678"/>
                </a:lnTo>
                <a:lnTo>
                  <a:pt x="1274825" y="479298"/>
                </a:lnTo>
                <a:lnTo>
                  <a:pt x="1276349" y="486918"/>
                </a:lnTo>
                <a:lnTo>
                  <a:pt x="1283969" y="491490"/>
                </a:lnTo>
                <a:lnTo>
                  <a:pt x="1292351" y="489204"/>
                </a:lnTo>
                <a:lnTo>
                  <a:pt x="1299971" y="486918"/>
                </a:lnTo>
                <a:lnTo>
                  <a:pt x="1304543" y="479298"/>
                </a:lnTo>
                <a:lnTo>
                  <a:pt x="1299971" y="464058"/>
                </a:lnTo>
                <a:lnTo>
                  <a:pt x="1292351" y="459486"/>
                </a:lnTo>
                <a:close/>
              </a:path>
              <a:path w="2838450" h="736600">
                <a:moveTo>
                  <a:pt x="1347977" y="445008"/>
                </a:moveTo>
                <a:lnTo>
                  <a:pt x="1340357" y="447294"/>
                </a:lnTo>
                <a:lnTo>
                  <a:pt x="1332737" y="448818"/>
                </a:lnTo>
                <a:lnTo>
                  <a:pt x="1328165" y="457200"/>
                </a:lnTo>
                <a:lnTo>
                  <a:pt x="1329689" y="464820"/>
                </a:lnTo>
                <a:lnTo>
                  <a:pt x="1331975" y="472440"/>
                </a:lnTo>
                <a:lnTo>
                  <a:pt x="1339595" y="477012"/>
                </a:lnTo>
                <a:lnTo>
                  <a:pt x="1354835" y="472440"/>
                </a:lnTo>
                <a:lnTo>
                  <a:pt x="1359407" y="464820"/>
                </a:lnTo>
                <a:lnTo>
                  <a:pt x="1357883" y="457200"/>
                </a:lnTo>
                <a:lnTo>
                  <a:pt x="1355597" y="449580"/>
                </a:lnTo>
                <a:lnTo>
                  <a:pt x="1347977" y="445008"/>
                </a:lnTo>
                <a:close/>
              </a:path>
              <a:path w="2838450" h="736600">
                <a:moveTo>
                  <a:pt x="1402841" y="430530"/>
                </a:moveTo>
                <a:lnTo>
                  <a:pt x="1395221" y="432054"/>
                </a:lnTo>
                <a:lnTo>
                  <a:pt x="1387601" y="434340"/>
                </a:lnTo>
                <a:lnTo>
                  <a:pt x="1383029" y="441960"/>
                </a:lnTo>
                <a:lnTo>
                  <a:pt x="1387601" y="457200"/>
                </a:lnTo>
                <a:lnTo>
                  <a:pt x="1395221" y="461772"/>
                </a:lnTo>
                <a:lnTo>
                  <a:pt x="1402841" y="460248"/>
                </a:lnTo>
                <a:lnTo>
                  <a:pt x="1410461" y="457962"/>
                </a:lnTo>
                <a:lnTo>
                  <a:pt x="1415033" y="450342"/>
                </a:lnTo>
                <a:lnTo>
                  <a:pt x="1412747" y="442722"/>
                </a:lnTo>
                <a:lnTo>
                  <a:pt x="1411223" y="435102"/>
                </a:lnTo>
                <a:lnTo>
                  <a:pt x="1402841" y="430530"/>
                </a:lnTo>
                <a:close/>
              </a:path>
              <a:path w="2838450" h="736600">
                <a:moveTo>
                  <a:pt x="1458467" y="415290"/>
                </a:moveTo>
                <a:lnTo>
                  <a:pt x="1443227" y="419862"/>
                </a:lnTo>
                <a:lnTo>
                  <a:pt x="1438655" y="427482"/>
                </a:lnTo>
                <a:lnTo>
                  <a:pt x="1440941" y="435102"/>
                </a:lnTo>
                <a:lnTo>
                  <a:pt x="1442465" y="442722"/>
                </a:lnTo>
                <a:lnTo>
                  <a:pt x="1450847" y="447294"/>
                </a:lnTo>
                <a:lnTo>
                  <a:pt x="1458467" y="445008"/>
                </a:lnTo>
                <a:lnTo>
                  <a:pt x="1466087" y="443484"/>
                </a:lnTo>
                <a:lnTo>
                  <a:pt x="1470659" y="435102"/>
                </a:lnTo>
                <a:lnTo>
                  <a:pt x="1466087" y="419862"/>
                </a:lnTo>
                <a:lnTo>
                  <a:pt x="1458467" y="415290"/>
                </a:lnTo>
                <a:close/>
              </a:path>
              <a:path w="2838450" h="736600">
                <a:moveTo>
                  <a:pt x="1514093" y="400812"/>
                </a:moveTo>
                <a:lnTo>
                  <a:pt x="1506473" y="402336"/>
                </a:lnTo>
                <a:lnTo>
                  <a:pt x="1498091" y="404622"/>
                </a:lnTo>
                <a:lnTo>
                  <a:pt x="1494281" y="412242"/>
                </a:lnTo>
                <a:lnTo>
                  <a:pt x="1495805" y="419862"/>
                </a:lnTo>
                <a:lnTo>
                  <a:pt x="1498091" y="427482"/>
                </a:lnTo>
                <a:lnTo>
                  <a:pt x="1505711" y="432054"/>
                </a:lnTo>
                <a:lnTo>
                  <a:pt x="1513331" y="429768"/>
                </a:lnTo>
                <a:lnTo>
                  <a:pt x="1514093" y="429768"/>
                </a:lnTo>
                <a:lnTo>
                  <a:pt x="1521713" y="428244"/>
                </a:lnTo>
                <a:lnTo>
                  <a:pt x="1525523" y="419862"/>
                </a:lnTo>
                <a:lnTo>
                  <a:pt x="1523999" y="412242"/>
                </a:lnTo>
                <a:lnTo>
                  <a:pt x="1521713" y="404622"/>
                </a:lnTo>
                <a:lnTo>
                  <a:pt x="1514093" y="400812"/>
                </a:lnTo>
                <a:close/>
              </a:path>
              <a:path w="2838450" h="736600">
                <a:moveTo>
                  <a:pt x="1568957" y="385572"/>
                </a:moveTo>
                <a:lnTo>
                  <a:pt x="1561337" y="387096"/>
                </a:lnTo>
                <a:lnTo>
                  <a:pt x="1553717" y="389382"/>
                </a:lnTo>
                <a:lnTo>
                  <a:pt x="1549145" y="397764"/>
                </a:lnTo>
                <a:lnTo>
                  <a:pt x="1553717" y="413004"/>
                </a:lnTo>
                <a:lnTo>
                  <a:pt x="1561337" y="416814"/>
                </a:lnTo>
                <a:lnTo>
                  <a:pt x="1568957" y="415290"/>
                </a:lnTo>
                <a:lnTo>
                  <a:pt x="1576577" y="413004"/>
                </a:lnTo>
                <a:lnTo>
                  <a:pt x="1581149" y="404622"/>
                </a:lnTo>
                <a:lnTo>
                  <a:pt x="1576577" y="389382"/>
                </a:lnTo>
                <a:lnTo>
                  <a:pt x="1568957" y="385572"/>
                </a:lnTo>
                <a:close/>
              </a:path>
              <a:path w="2838450" h="736600">
                <a:moveTo>
                  <a:pt x="1624583" y="369570"/>
                </a:moveTo>
                <a:lnTo>
                  <a:pt x="1616963" y="371856"/>
                </a:lnTo>
                <a:lnTo>
                  <a:pt x="1616201" y="371856"/>
                </a:lnTo>
                <a:lnTo>
                  <a:pt x="1608581" y="374142"/>
                </a:lnTo>
                <a:lnTo>
                  <a:pt x="1604771" y="381762"/>
                </a:lnTo>
                <a:lnTo>
                  <a:pt x="1606295" y="389382"/>
                </a:lnTo>
                <a:lnTo>
                  <a:pt x="1608581" y="397002"/>
                </a:lnTo>
                <a:lnTo>
                  <a:pt x="1616963" y="401574"/>
                </a:lnTo>
                <a:lnTo>
                  <a:pt x="1624583" y="399288"/>
                </a:lnTo>
                <a:lnTo>
                  <a:pt x="1632203" y="397764"/>
                </a:lnTo>
                <a:lnTo>
                  <a:pt x="1636775" y="389382"/>
                </a:lnTo>
                <a:lnTo>
                  <a:pt x="1632203" y="374142"/>
                </a:lnTo>
                <a:lnTo>
                  <a:pt x="1624583" y="369570"/>
                </a:lnTo>
                <a:close/>
              </a:path>
              <a:path w="2838450" h="736600">
                <a:moveTo>
                  <a:pt x="1679447" y="354330"/>
                </a:moveTo>
                <a:lnTo>
                  <a:pt x="1664207" y="358902"/>
                </a:lnTo>
                <a:lnTo>
                  <a:pt x="1659635" y="366522"/>
                </a:lnTo>
                <a:lnTo>
                  <a:pt x="1664207" y="381762"/>
                </a:lnTo>
                <a:lnTo>
                  <a:pt x="1671827" y="386334"/>
                </a:lnTo>
                <a:lnTo>
                  <a:pt x="1687067" y="381762"/>
                </a:lnTo>
                <a:lnTo>
                  <a:pt x="1691639" y="374142"/>
                </a:lnTo>
                <a:lnTo>
                  <a:pt x="1687067" y="358902"/>
                </a:lnTo>
                <a:lnTo>
                  <a:pt x="1679447" y="354330"/>
                </a:lnTo>
                <a:close/>
              </a:path>
              <a:path w="2838450" h="736600">
                <a:moveTo>
                  <a:pt x="1734311" y="339090"/>
                </a:moveTo>
                <a:lnTo>
                  <a:pt x="1726691" y="340614"/>
                </a:lnTo>
                <a:lnTo>
                  <a:pt x="1719071" y="342900"/>
                </a:lnTo>
                <a:lnTo>
                  <a:pt x="1714499" y="351282"/>
                </a:lnTo>
                <a:lnTo>
                  <a:pt x="1719071" y="366522"/>
                </a:lnTo>
                <a:lnTo>
                  <a:pt x="1727453" y="370332"/>
                </a:lnTo>
                <a:lnTo>
                  <a:pt x="1735073" y="368046"/>
                </a:lnTo>
                <a:lnTo>
                  <a:pt x="1742693" y="366522"/>
                </a:lnTo>
                <a:lnTo>
                  <a:pt x="1746503" y="358140"/>
                </a:lnTo>
                <a:lnTo>
                  <a:pt x="1744217" y="350520"/>
                </a:lnTo>
                <a:lnTo>
                  <a:pt x="1742693" y="342900"/>
                </a:lnTo>
                <a:lnTo>
                  <a:pt x="1734311" y="339090"/>
                </a:lnTo>
                <a:close/>
              </a:path>
              <a:path w="2838450" h="736600">
                <a:moveTo>
                  <a:pt x="1789175" y="323088"/>
                </a:moveTo>
                <a:lnTo>
                  <a:pt x="1782317" y="325374"/>
                </a:lnTo>
                <a:lnTo>
                  <a:pt x="1781555" y="325374"/>
                </a:lnTo>
                <a:lnTo>
                  <a:pt x="1774697" y="327660"/>
                </a:lnTo>
                <a:lnTo>
                  <a:pt x="1770125" y="335280"/>
                </a:lnTo>
                <a:lnTo>
                  <a:pt x="1774697" y="350520"/>
                </a:lnTo>
                <a:lnTo>
                  <a:pt x="1782317" y="355092"/>
                </a:lnTo>
                <a:lnTo>
                  <a:pt x="1797557" y="350520"/>
                </a:lnTo>
                <a:lnTo>
                  <a:pt x="1802129" y="342138"/>
                </a:lnTo>
                <a:lnTo>
                  <a:pt x="1799843" y="335280"/>
                </a:lnTo>
                <a:lnTo>
                  <a:pt x="1797557" y="327660"/>
                </a:lnTo>
                <a:lnTo>
                  <a:pt x="1789175" y="323088"/>
                </a:lnTo>
                <a:close/>
              </a:path>
              <a:path w="2838450" h="736600">
                <a:moveTo>
                  <a:pt x="1844801" y="307086"/>
                </a:moveTo>
                <a:lnTo>
                  <a:pt x="1829561" y="311658"/>
                </a:lnTo>
                <a:lnTo>
                  <a:pt x="1824989" y="319278"/>
                </a:lnTo>
                <a:lnTo>
                  <a:pt x="1829561" y="334518"/>
                </a:lnTo>
                <a:lnTo>
                  <a:pt x="1837181" y="339090"/>
                </a:lnTo>
                <a:lnTo>
                  <a:pt x="1852421" y="334518"/>
                </a:lnTo>
                <a:lnTo>
                  <a:pt x="1856993" y="326898"/>
                </a:lnTo>
                <a:lnTo>
                  <a:pt x="1852421" y="311658"/>
                </a:lnTo>
                <a:lnTo>
                  <a:pt x="1844801" y="307086"/>
                </a:lnTo>
                <a:close/>
              </a:path>
              <a:path w="2838450" h="736600">
                <a:moveTo>
                  <a:pt x="1899665" y="291084"/>
                </a:moveTo>
                <a:lnTo>
                  <a:pt x="1884425" y="295656"/>
                </a:lnTo>
                <a:lnTo>
                  <a:pt x="1879853" y="303276"/>
                </a:lnTo>
                <a:lnTo>
                  <a:pt x="1884425" y="318516"/>
                </a:lnTo>
                <a:lnTo>
                  <a:pt x="1892807" y="323088"/>
                </a:lnTo>
                <a:lnTo>
                  <a:pt x="1908047" y="318516"/>
                </a:lnTo>
                <a:lnTo>
                  <a:pt x="1911857" y="310134"/>
                </a:lnTo>
                <a:lnTo>
                  <a:pt x="1909571" y="302514"/>
                </a:lnTo>
                <a:lnTo>
                  <a:pt x="1907285" y="295656"/>
                </a:lnTo>
                <a:lnTo>
                  <a:pt x="1899665" y="291084"/>
                </a:lnTo>
                <a:close/>
              </a:path>
              <a:path w="2838450" h="736600">
                <a:moveTo>
                  <a:pt x="1954529" y="274320"/>
                </a:moveTo>
                <a:lnTo>
                  <a:pt x="1939289" y="278892"/>
                </a:lnTo>
                <a:lnTo>
                  <a:pt x="1934717" y="287274"/>
                </a:lnTo>
                <a:lnTo>
                  <a:pt x="1939289" y="302514"/>
                </a:lnTo>
                <a:lnTo>
                  <a:pt x="1947671" y="306324"/>
                </a:lnTo>
                <a:lnTo>
                  <a:pt x="1962911" y="301752"/>
                </a:lnTo>
                <a:lnTo>
                  <a:pt x="1966721" y="294132"/>
                </a:lnTo>
                <a:lnTo>
                  <a:pt x="1962149" y="278892"/>
                </a:lnTo>
                <a:lnTo>
                  <a:pt x="1954529" y="274320"/>
                </a:lnTo>
                <a:close/>
              </a:path>
              <a:path w="2838450" h="736600">
                <a:moveTo>
                  <a:pt x="2009393" y="258318"/>
                </a:moveTo>
                <a:lnTo>
                  <a:pt x="1994153" y="262890"/>
                </a:lnTo>
                <a:lnTo>
                  <a:pt x="1989581" y="270510"/>
                </a:lnTo>
                <a:lnTo>
                  <a:pt x="1994153" y="285750"/>
                </a:lnTo>
                <a:lnTo>
                  <a:pt x="2002535" y="290322"/>
                </a:lnTo>
                <a:lnTo>
                  <a:pt x="2017775" y="285750"/>
                </a:lnTo>
                <a:lnTo>
                  <a:pt x="2022347" y="277368"/>
                </a:lnTo>
                <a:lnTo>
                  <a:pt x="2020061" y="270510"/>
                </a:lnTo>
                <a:lnTo>
                  <a:pt x="2017775" y="262890"/>
                </a:lnTo>
                <a:lnTo>
                  <a:pt x="2009393" y="258318"/>
                </a:lnTo>
                <a:close/>
              </a:path>
              <a:path w="2838450" h="736600">
                <a:moveTo>
                  <a:pt x="2064257" y="241554"/>
                </a:moveTo>
                <a:lnTo>
                  <a:pt x="2049017" y="246126"/>
                </a:lnTo>
                <a:lnTo>
                  <a:pt x="2044445" y="254508"/>
                </a:lnTo>
                <a:lnTo>
                  <a:pt x="2047493" y="262128"/>
                </a:lnTo>
                <a:lnTo>
                  <a:pt x="2049779" y="268986"/>
                </a:lnTo>
                <a:lnTo>
                  <a:pt x="2057399" y="273558"/>
                </a:lnTo>
                <a:lnTo>
                  <a:pt x="2072639" y="268986"/>
                </a:lnTo>
                <a:lnTo>
                  <a:pt x="2077211" y="260604"/>
                </a:lnTo>
                <a:lnTo>
                  <a:pt x="2074163" y="253746"/>
                </a:lnTo>
                <a:lnTo>
                  <a:pt x="2071877" y="246126"/>
                </a:lnTo>
                <a:lnTo>
                  <a:pt x="2064257" y="241554"/>
                </a:lnTo>
                <a:close/>
              </a:path>
              <a:path w="2838450" h="736600">
                <a:moveTo>
                  <a:pt x="2119121" y="224790"/>
                </a:moveTo>
                <a:lnTo>
                  <a:pt x="2103881" y="229362"/>
                </a:lnTo>
                <a:lnTo>
                  <a:pt x="2100071" y="237744"/>
                </a:lnTo>
                <a:lnTo>
                  <a:pt x="2101595" y="245364"/>
                </a:lnTo>
                <a:lnTo>
                  <a:pt x="2103881" y="252984"/>
                </a:lnTo>
                <a:lnTo>
                  <a:pt x="2112263" y="256794"/>
                </a:lnTo>
                <a:lnTo>
                  <a:pt x="2127503" y="252222"/>
                </a:lnTo>
                <a:lnTo>
                  <a:pt x="2132075" y="244602"/>
                </a:lnTo>
                <a:lnTo>
                  <a:pt x="2127503" y="229362"/>
                </a:lnTo>
                <a:lnTo>
                  <a:pt x="2119121" y="224790"/>
                </a:lnTo>
                <a:close/>
              </a:path>
              <a:path w="2838450" h="736600">
                <a:moveTo>
                  <a:pt x="2173985" y="208788"/>
                </a:moveTo>
                <a:lnTo>
                  <a:pt x="2158745" y="213360"/>
                </a:lnTo>
                <a:lnTo>
                  <a:pt x="2154935" y="220980"/>
                </a:lnTo>
                <a:lnTo>
                  <a:pt x="2159507" y="236220"/>
                </a:lnTo>
                <a:lnTo>
                  <a:pt x="2167127" y="240792"/>
                </a:lnTo>
                <a:lnTo>
                  <a:pt x="2182367" y="236220"/>
                </a:lnTo>
                <a:lnTo>
                  <a:pt x="2186939" y="227838"/>
                </a:lnTo>
                <a:lnTo>
                  <a:pt x="2184653" y="220218"/>
                </a:lnTo>
                <a:lnTo>
                  <a:pt x="2182367" y="213360"/>
                </a:lnTo>
                <a:lnTo>
                  <a:pt x="2173985" y="208788"/>
                </a:lnTo>
                <a:close/>
              </a:path>
              <a:path w="2838450" h="736600">
                <a:moveTo>
                  <a:pt x="2228849" y="192024"/>
                </a:moveTo>
                <a:lnTo>
                  <a:pt x="2213609" y="196596"/>
                </a:lnTo>
                <a:lnTo>
                  <a:pt x="2209799" y="204978"/>
                </a:lnTo>
                <a:lnTo>
                  <a:pt x="2214371" y="220218"/>
                </a:lnTo>
                <a:lnTo>
                  <a:pt x="2221991" y="224028"/>
                </a:lnTo>
                <a:lnTo>
                  <a:pt x="2237231" y="219456"/>
                </a:lnTo>
                <a:lnTo>
                  <a:pt x="2241803" y="211836"/>
                </a:lnTo>
                <a:lnTo>
                  <a:pt x="2237231" y="196596"/>
                </a:lnTo>
                <a:lnTo>
                  <a:pt x="2228849" y="192024"/>
                </a:lnTo>
                <a:close/>
              </a:path>
              <a:path w="2838450" h="736600">
                <a:moveTo>
                  <a:pt x="2283713" y="175260"/>
                </a:moveTo>
                <a:lnTo>
                  <a:pt x="2268473" y="179832"/>
                </a:lnTo>
                <a:lnTo>
                  <a:pt x="2264663" y="188214"/>
                </a:lnTo>
                <a:lnTo>
                  <a:pt x="2269235" y="203454"/>
                </a:lnTo>
                <a:lnTo>
                  <a:pt x="2276855" y="207264"/>
                </a:lnTo>
                <a:lnTo>
                  <a:pt x="2292095" y="202692"/>
                </a:lnTo>
                <a:lnTo>
                  <a:pt x="2296667" y="195072"/>
                </a:lnTo>
                <a:lnTo>
                  <a:pt x="2292095" y="179832"/>
                </a:lnTo>
                <a:lnTo>
                  <a:pt x="2283713" y="175260"/>
                </a:lnTo>
                <a:close/>
              </a:path>
              <a:path w="2838450" h="736600">
                <a:moveTo>
                  <a:pt x="2338577" y="158496"/>
                </a:moveTo>
                <a:lnTo>
                  <a:pt x="2323337" y="163068"/>
                </a:lnTo>
                <a:lnTo>
                  <a:pt x="2319527" y="171450"/>
                </a:lnTo>
                <a:lnTo>
                  <a:pt x="2324099" y="186690"/>
                </a:lnTo>
                <a:lnTo>
                  <a:pt x="2331719" y="190500"/>
                </a:lnTo>
                <a:lnTo>
                  <a:pt x="2346959" y="185928"/>
                </a:lnTo>
                <a:lnTo>
                  <a:pt x="2351531" y="178308"/>
                </a:lnTo>
                <a:lnTo>
                  <a:pt x="2349245" y="170688"/>
                </a:lnTo>
                <a:lnTo>
                  <a:pt x="2346197" y="163068"/>
                </a:lnTo>
                <a:lnTo>
                  <a:pt x="2338577" y="158496"/>
                </a:lnTo>
                <a:close/>
              </a:path>
              <a:path w="2838450" h="736600">
                <a:moveTo>
                  <a:pt x="2393441" y="141732"/>
                </a:moveTo>
                <a:lnTo>
                  <a:pt x="2378201" y="146304"/>
                </a:lnTo>
                <a:lnTo>
                  <a:pt x="2373629" y="154686"/>
                </a:lnTo>
                <a:lnTo>
                  <a:pt x="2376677" y="162306"/>
                </a:lnTo>
                <a:lnTo>
                  <a:pt x="2378963" y="169164"/>
                </a:lnTo>
                <a:lnTo>
                  <a:pt x="2386583" y="173736"/>
                </a:lnTo>
                <a:lnTo>
                  <a:pt x="2401823" y="169164"/>
                </a:lnTo>
                <a:lnTo>
                  <a:pt x="2406395" y="160782"/>
                </a:lnTo>
                <a:lnTo>
                  <a:pt x="2403347" y="153162"/>
                </a:lnTo>
                <a:lnTo>
                  <a:pt x="2401061" y="145542"/>
                </a:lnTo>
                <a:lnTo>
                  <a:pt x="2393441" y="141732"/>
                </a:lnTo>
                <a:close/>
              </a:path>
              <a:path w="2838450" h="736600">
                <a:moveTo>
                  <a:pt x="2447543" y="124206"/>
                </a:moveTo>
                <a:lnTo>
                  <a:pt x="2440685" y="126492"/>
                </a:lnTo>
                <a:lnTo>
                  <a:pt x="2433065" y="129540"/>
                </a:lnTo>
                <a:lnTo>
                  <a:pt x="2428493" y="137160"/>
                </a:lnTo>
                <a:lnTo>
                  <a:pt x="2433065" y="152400"/>
                </a:lnTo>
                <a:lnTo>
                  <a:pt x="2441447" y="156210"/>
                </a:lnTo>
                <a:lnTo>
                  <a:pt x="2456687" y="151638"/>
                </a:lnTo>
                <a:lnTo>
                  <a:pt x="2460497" y="143256"/>
                </a:lnTo>
                <a:lnTo>
                  <a:pt x="2458211" y="136398"/>
                </a:lnTo>
                <a:lnTo>
                  <a:pt x="2455925" y="128778"/>
                </a:lnTo>
                <a:lnTo>
                  <a:pt x="2447543" y="124206"/>
                </a:lnTo>
                <a:close/>
              </a:path>
              <a:path w="2838450" h="736600">
                <a:moveTo>
                  <a:pt x="2502407" y="107442"/>
                </a:moveTo>
                <a:lnTo>
                  <a:pt x="2487167" y="112014"/>
                </a:lnTo>
                <a:lnTo>
                  <a:pt x="2483357" y="119634"/>
                </a:lnTo>
                <a:lnTo>
                  <a:pt x="2487929" y="134874"/>
                </a:lnTo>
                <a:lnTo>
                  <a:pt x="2496311" y="139446"/>
                </a:lnTo>
                <a:lnTo>
                  <a:pt x="2503931" y="136398"/>
                </a:lnTo>
                <a:lnTo>
                  <a:pt x="2511551" y="134112"/>
                </a:lnTo>
                <a:lnTo>
                  <a:pt x="2515361" y="126492"/>
                </a:lnTo>
                <a:lnTo>
                  <a:pt x="2510789" y="111252"/>
                </a:lnTo>
                <a:lnTo>
                  <a:pt x="2502407" y="107442"/>
                </a:lnTo>
                <a:close/>
              </a:path>
              <a:path w="2838450" h="736600">
                <a:moveTo>
                  <a:pt x="2557271" y="89916"/>
                </a:moveTo>
                <a:lnTo>
                  <a:pt x="2542031" y="94488"/>
                </a:lnTo>
                <a:lnTo>
                  <a:pt x="2538221" y="102870"/>
                </a:lnTo>
                <a:lnTo>
                  <a:pt x="2540507" y="109728"/>
                </a:lnTo>
                <a:lnTo>
                  <a:pt x="2542793" y="117348"/>
                </a:lnTo>
                <a:lnTo>
                  <a:pt x="2550413" y="121920"/>
                </a:lnTo>
                <a:lnTo>
                  <a:pt x="2565653" y="117348"/>
                </a:lnTo>
                <a:lnTo>
                  <a:pt x="2570225" y="108966"/>
                </a:lnTo>
                <a:lnTo>
                  <a:pt x="2567939" y="101346"/>
                </a:lnTo>
                <a:lnTo>
                  <a:pt x="2564891" y="93726"/>
                </a:lnTo>
                <a:lnTo>
                  <a:pt x="2557271" y="89916"/>
                </a:lnTo>
                <a:close/>
              </a:path>
              <a:path w="2838450" h="736600">
                <a:moveTo>
                  <a:pt x="2611373" y="72390"/>
                </a:moveTo>
                <a:lnTo>
                  <a:pt x="2596133" y="76962"/>
                </a:lnTo>
                <a:lnTo>
                  <a:pt x="2592323" y="85344"/>
                </a:lnTo>
                <a:lnTo>
                  <a:pt x="2594609" y="92964"/>
                </a:lnTo>
                <a:lnTo>
                  <a:pt x="2597657" y="99822"/>
                </a:lnTo>
                <a:lnTo>
                  <a:pt x="2605277" y="104394"/>
                </a:lnTo>
                <a:lnTo>
                  <a:pt x="2612897" y="101346"/>
                </a:lnTo>
                <a:lnTo>
                  <a:pt x="2620517" y="99060"/>
                </a:lnTo>
                <a:lnTo>
                  <a:pt x="2624327" y="91440"/>
                </a:lnTo>
                <a:lnTo>
                  <a:pt x="2619755" y="76200"/>
                </a:lnTo>
                <a:lnTo>
                  <a:pt x="2611373" y="72390"/>
                </a:lnTo>
                <a:close/>
              </a:path>
              <a:path w="2838450" h="736600">
                <a:moveTo>
                  <a:pt x="2666237" y="54102"/>
                </a:moveTo>
                <a:lnTo>
                  <a:pt x="2658617" y="57150"/>
                </a:lnTo>
                <a:lnTo>
                  <a:pt x="2650997" y="59436"/>
                </a:lnTo>
                <a:lnTo>
                  <a:pt x="2647187" y="67818"/>
                </a:lnTo>
                <a:lnTo>
                  <a:pt x="2649473" y="74676"/>
                </a:lnTo>
                <a:lnTo>
                  <a:pt x="2651759" y="82296"/>
                </a:lnTo>
                <a:lnTo>
                  <a:pt x="2660141" y="86106"/>
                </a:lnTo>
                <a:lnTo>
                  <a:pt x="2675381" y="81534"/>
                </a:lnTo>
                <a:lnTo>
                  <a:pt x="2679191" y="73152"/>
                </a:lnTo>
                <a:lnTo>
                  <a:pt x="2676905" y="65532"/>
                </a:lnTo>
                <a:lnTo>
                  <a:pt x="2673857" y="58674"/>
                </a:lnTo>
                <a:lnTo>
                  <a:pt x="2666237" y="54102"/>
                </a:lnTo>
                <a:close/>
              </a:path>
              <a:path w="2838450" h="736600">
                <a:moveTo>
                  <a:pt x="2720339" y="36576"/>
                </a:moveTo>
                <a:lnTo>
                  <a:pt x="2705099" y="41148"/>
                </a:lnTo>
                <a:lnTo>
                  <a:pt x="2701289" y="49530"/>
                </a:lnTo>
                <a:lnTo>
                  <a:pt x="2703575" y="57150"/>
                </a:lnTo>
                <a:lnTo>
                  <a:pt x="2706623" y="64770"/>
                </a:lnTo>
                <a:lnTo>
                  <a:pt x="2714243" y="68580"/>
                </a:lnTo>
                <a:lnTo>
                  <a:pt x="2721863" y="66294"/>
                </a:lnTo>
                <a:lnTo>
                  <a:pt x="2729483" y="63246"/>
                </a:lnTo>
                <a:lnTo>
                  <a:pt x="2733293" y="55626"/>
                </a:lnTo>
                <a:lnTo>
                  <a:pt x="2728721" y="40386"/>
                </a:lnTo>
                <a:lnTo>
                  <a:pt x="2720339" y="36576"/>
                </a:lnTo>
                <a:close/>
              </a:path>
              <a:path w="2838450" h="736600">
                <a:moveTo>
                  <a:pt x="2774441" y="18288"/>
                </a:moveTo>
                <a:lnTo>
                  <a:pt x="2767583" y="20574"/>
                </a:lnTo>
                <a:lnTo>
                  <a:pt x="2759963" y="23622"/>
                </a:lnTo>
                <a:lnTo>
                  <a:pt x="2755391" y="31242"/>
                </a:lnTo>
                <a:lnTo>
                  <a:pt x="2758439" y="38862"/>
                </a:lnTo>
                <a:lnTo>
                  <a:pt x="2760725" y="46482"/>
                </a:lnTo>
                <a:lnTo>
                  <a:pt x="2769107" y="50292"/>
                </a:lnTo>
                <a:lnTo>
                  <a:pt x="2776727" y="48006"/>
                </a:lnTo>
                <a:lnTo>
                  <a:pt x="2784347" y="44958"/>
                </a:lnTo>
                <a:lnTo>
                  <a:pt x="2788157" y="37338"/>
                </a:lnTo>
                <a:lnTo>
                  <a:pt x="2785109" y="29718"/>
                </a:lnTo>
                <a:lnTo>
                  <a:pt x="2782823" y="22098"/>
                </a:lnTo>
                <a:lnTo>
                  <a:pt x="2774441" y="18288"/>
                </a:lnTo>
                <a:close/>
              </a:path>
              <a:path w="2838450" h="736600">
                <a:moveTo>
                  <a:pt x="2829305" y="0"/>
                </a:moveTo>
                <a:lnTo>
                  <a:pt x="2821685" y="2286"/>
                </a:lnTo>
                <a:lnTo>
                  <a:pt x="2814065" y="5334"/>
                </a:lnTo>
                <a:lnTo>
                  <a:pt x="2810255" y="12954"/>
                </a:lnTo>
                <a:lnTo>
                  <a:pt x="2814827" y="28194"/>
                </a:lnTo>
                <a:lnTo>
                  <a:pt x="2823209" y="32004"/>
                </a:lnTo>
                <a:lnTo>
                  <a:pt x="2830829" y="29718"/>
                </a:lnTo>
                <a:lnTo>
                  <a:pt x="2838449" y="26670"/>
                </a:lnTo>
                <a:lnTo>
                  <a:pt x="2838450" y="7620"/>
                </a:lnTo>
                <a:lnTo>
                  <a:pt x="2836925" y="3810"/>
                </a:lnTo>
                <a:lnTo>
                  <a:pt x="2829305" y="0"/>
                </a:lnTo>
                <a:close/>
              </a:path>
            </a:pathLst>
          </a:custGeom>
          <a:solidFill>
            <a:srgbClr val="000065"/>
          </a:solidFill>
        </p:spPr>
        <p:txBody>
          <a:bodyPr wrap="square" lIns="0" tIns="0" rIns="0" bIns="0" rtlCol="0"/>
          <a:lstStyle/>
          <a:p>
            <a:endParaRPr/>
          </a:p>
        </p:txBody>
      </p:sp>
      <p:sp>
        <p:nvSpPr>
          <p:cNvPr id="642" name="object 642"/>
          <p:cNvSpPr/>
          <p:nvPr/>
        </p:nvSpPr>
        <p:spPr>
          <a:xfrm>
            <a:off x="2852927" y="3697985"/>
            <a:ext cx="2748915" cy="534035"/>
          </a:xfrm>
          <a:custGeom>
            <a:avLst/>
            <a:gdLst/>
            <a:ahLst/>
            <a:cxnLst/>
            <a:rect l="l" t="t" r="r" b="b"/>
            <a:pathLst>
              <a:path w="2748915" h="534035">
                <a:moveTo>
                  <a:pt x="83820" y="503681"/>
                </a:moveTo>
                <a:lnTo>
                  <a:pt x="76200" y="504443"/>
                </a:lnTo>
                <a:lnTo>
                  <a:pt x="0" y="508216"/>
                </a:lnTo>
                <a:lnTo>
                  <a:pt x="0" y="533476"/>
                </a:lnTo>
                <a:lnTo>
                  <a:pt x="762" y="533399"/>
                </a:lnTo>
                <a:lnTo>
                  <a:pt x="77724" y="530351"/>
                </a:lnTo>
                <a:lnTo>
                  <a:pt x="84582" y="529589"/>
                </a:lnTo>
                <a:lnTo>
                  <a:pt x="90678" y="523493"/>
                </a:lnTo>
                <a:lnTo>
                  <a:pt x="89916" y="516635"/>
                </a:lnTo>
                <a:lnTo>
                  <a:pt x="89916" y="509777"/>
                </a:lnTo>
                <a:lnTo>
                  <a:pt x="83820" y="503681"/>
                </a:lnTo>
                <a:close/>
              </a:path>
              <a:path w="2748915" h="534035">
                <a:moveTo>
                  <a:pt x="264414" y="496823"/>
                </a:moveTo>
                <a:lnTo>
                  <a:pt x="256794" y="496823"/>
                </a:lnTo>
                <a:lnTo>
                  <a:pt x="181356" y="499109"/>
                </a:lnTo>
                <a:lnTo>
                  <a:pt x="179832" y="499109"/>
                </a:lnTo>
                <a:lnTo>
                  <a:pt x="172212" y="499871"/>
                </a:lnTo>
                <a:lnTo>
                  <a:pt x="166878" y="505967"/>
                </a:lnTo>
                <a:lnTo>
                  <a:pt x="167640" y="512825"/>
                </a:lnTo>
                <a:lnTo>
                  <a:pt x="167640" y="519683"/>
                </a:lnTo>
                <a:lnTo>
                  <a:pt x="173736" y="525779"/>
                </a:lnTo>
                <a:lnTo>
                  <a:pt x="180594" y="525017"/>
                </a:lnTo>
                <a:lnTo>
                  <a:pt x="182118" y="525017"/>
                </a:lnTo>
                <a:lnTo>
                  <a:pt x="257556" y="522731"/>
                </a:lnTo>
                <a:lnTo>
                  <a:pt x="265176" y="522731"/>
                </a:lnTo>
                <a:lnTo>
                  <a:pt x="270510" y="516635"/>
                </a:lnTo>
                <a:lnTo>
                  <a:pt x="270510" y="502157"/>
                </a:lnTo>
                <a:lnTo>
                  <a:pt x="264414" y="496823"/>
                </a:lnTo>
                <a:close/>
              </a:path>
              <a:path w="2748915" h="534035">
                <a:moveTo>
                  <a:pt x="441198" y="470153"/>
                </a:moveTo>
                <a:lnTo>
                  <a:pt x="434340" y="470915"/>
                </a:lnTo>
                <a:lnTo>
                  <a:pt x="363474" y="482345"/>
                </a:lnTo>
                <a:lnTo>
                  <a:pt x="357378" y="483107"/>
                </a:lnTo>
                <a:lnTo>
                  <a:pt x="350520" y="484631"/>
                </a:lnTo>
                <a:lnTo>
                  <a:pt x="345948" y="490727"/>
                </a:lnTo>
                <a:lnTo>
                  <a:pt x="346710" y="497585"/>
                </a:lnTo>
                <a:lnTo>
                  <a:pt x="348234" y="505205"/>
                </a:lnTo>
                <a:lnTo>
                  <a:pt x="354330" y="509777"/>
                </a:lnTo>
                <a:lnTo>
                  <a:pt x="361950" y="509015"/>
                </a:lnTo>
                <a:lnTo>
                  <a:pt x="367284" y="507491"/>
                </a:lnTo>
                <a:lnTo>
                  <a:pt x="438150" y="496823"/>
                </a:lnTo>
                <a:lnTo>
                  <a:pt x="445008" y="495299"/>
                </a:lnTo>
                <a:lnTo>
                  <a:pt x="449580" y="489203"/>
                </a:lnTo>
                <a:lnTo>
                  <a:pt x="448818" y="481583"/>
                </a:lnTo>
                <a:lnTo>
                  <a:pt x="447294" y="474725"/>
                </a:lnTo>
                <a:lnTo>
                  <a:pt x="441198" y="470153"/>
                </a:lnTo>
                <a:close/>
              </a:path>
              <a:path w="2748915" h="534035">
                <a:moveTo>
                  <a:pt x="619506" y="441959"/>
                </a:moveTo>
                <a:lnTo>
                  <a:pt x="612648" y="443483"/>
                </a:lnTo>
                <a:lnTo>
                  <a:pt x="544830" y="454151"/>
                </a:lnTo>
                <a:lnTo>
                  <a:pt x="535686" y="454913"/>
                </a:lnTo>
                <a:lnTo>
                  <a:pt x="528828" y="456437"/>
                </a:lnTo>
                <a:lnTo>
                  <a:pt x="524256" y="463295"/>
                </a:lnTo>
                <a:lnTo>
                  <a:pt x="525018" y="470153"/>
                </a:lnTo>
                <a:lnTo>
                  <a:pt x="526542" y="477011"/>
                </a:lnTo>
                <a:lnTo>
                  <a:pt x="532638" y="481583"/>
                </a:lnTo>
                <a:lnTo>
                  <a:pt x="540258" y="480821"/>
                </a:lnTo>
                <a:lnTo>
                  <a:pt x="616458" y="468629"/>
                </a:lnTo>
                <a:lnTo>
                  <a:pt x="623316" y="467867"/>
                </a:lnTo>
                <a:lnTo>
                  <a:pt x="627888" y="461009"/>
                </a:lnTo>
                <a:lnTo>
                  <a:pt x="626364" y="447293"/>
                </a:lnTo>
                <a:lnTo>
                  <a:pt x="619506" y="441959"/>
                </a:lnTo>
                <a:close/>
              </a:path>
              <a:path w="2748915" h="534035">
                <a:moveTo>
                  <a:pt x="797814" y="413003"/>
                </a:moveTo>
                <a:lnTo>
                  <a:pt x="790194" y="414527"/>
                </a:lnTo>
                <a:lnTo>
                  <a:pt x="713994" y="427481"/>
                </a:lnTo>
                <a:lnTo>
                  <a:pt x="707136" y="428243"/>
                </a:lnTo>
                <a:lnTo>
                  <a:pt x="702564" y="435101"/>
                </a:lnTo>
                <a:lnTo>
                  <a:pt x="703326" y="441959"/>
                </a:lnTo>
                <a:lnTo>
                  <a:pt x="704850" y="448817"/>
                </a:lnTo>
                <a:lnTo>
                  <a:pt x="710946" y="454151"/>
                </a:lnTo>
                <a:lnTo>
                  <a:pt x="718566" y="452627"/>
                </a:lnTo>
                <a:lnTo>
                  <a:pt x="794766" y="439673"/>
                </a:lnTo>
                <a:lnTo>
                  <a:pt x="801624" y="438149"/>
                </a:lnTo>
                <a:lnTo>
                  <a:pt x="806196" y="432053"/>
                </a:lnTo>
                <a:lnTo>
                  <a:pt x="805434" y="425195"/>
                </a:lnTo>
                <a:lnTo>
                  <a:pt x="803910" y="417575"/>
                </a:lnTo>
                <a:lnTo>
                  <a:pt x="797814" y="413003"/>
                </a:lnTo>
                <a:close/>
              </a:path>
              <a:path w="2748915" h="534035">
                <a:moveTo>
                  <a:pt x="975360" y="382523"/>
                </a:moveTo>
                <a:lnTo>
                  <a:pt x="968502" y="384047"/>
                </a:lnTo>
                <a:lnTo>
                  <a:pt x="892302" y="397001"/>
                </a:lnTo>
                <a:lnTo>
                  <a:pt x="885444" y="398525"/>
                </a:lnTo>
                <a:lnTo>
                  <a:pt x="880110" y="404621"/>
                </a:lnTo>
                <a:lnTo>
                  <a:pt x="881634" y="411479"/>
                </a:lnTo>
                <a:lnTo>
                  <a:pt x="882396" y="419099"/>
                </a:lnTo>
                <a:lnTo>
                  <a:pt x="889254" y="423671"/>
                </a:lnTo>
                <a:lnTo>
                  <a:pt x="896112" y="422147"/>
                </a:lnTo>
                <a:lnTo>
                  <a:pt x="973074" y="409193"/>
                </a:lnTo>
                <a:lnTo>
                  <a:pt x="979932" y="407669"/>
                </a:lnTo>
                <a:lnTo>
                  <a:pt x="984504" y="400811"/>
                </a:lnTo>
                <a:lnTo>
                  <a:pt x="982980" y="393953"/>
                </a:lnTo>
                <a:lnTo>
                  <a:pt x="982218" y="387095"/>
                </a:lnTo>
                <a:lnTo>
                  <a:pt x="975360" y="382523"/>
                </a:lnTo>
                <a:close/>
              </a:path>
              <a:path w="2748915" h="534035">
                <a:moveTo>
                  <a:pt x="1152906" y="349757"/>
                </a:moveTo>
                <a:lnTo>
                  <a:pt x="1145286" y="351281"/>
                </a:lnTo>
                <a:lnTo>
                  <a:pt x="1091946" y="361187"/>
                </a:lnTo>
                <a:lnTo>
                  <a:pt x="1069848" y="364997"/>
                </a:lnTo>
                <a:lnTo>
                  <a:pt x="1062990" y="366521"/>
                </a:lnTo>
                <a:lnTo>
                  <a:pt x="1057656" y="373379"/>
                </a:lnTo>
                <a:lnTo>
                  <a:pt x="1060704" y="387095"/>
                </a:lnTo>
                <a:lnTo>
                  <a:pt x="1067562" y="391667"/>
                </a:lnTo>
                <a:lnTo>
                  <a:pt x="1074420" y="390143"/>
                </a:lnTo>
                <a:lnTo>
                  <a:pt x="1097280" y="386333"/>
                </a:lnTo>
                <a:lnTo>
                  <a:pt x="1150620" y="376427"/>
                </a:lnTo>
                <a:lnTo>
                  <a:pt x="1157478" y="374903"/>
                </a:lnTo>
                <a:lnTo>
                  <a:pt x="1162050" y="368045"/>
                </a:lnTo>
                <a:lnTo>
                  <a:pt x="1160526" y="361187"/>
                </a:lnTo>
                <a:lnTo>
                  <a:pt x="1159764" y="354329"/>
                </a:lnTo>
                <a:lnTo>
                  <a:pt x="1152906" y="349757"/>
                </a:lnTo>
                <a:close/>
              </a:path>
              <a:path w="2748915" h="534035">
                <a:moveTo>
                  <a:pt x="1329690" y="314705"/>
                </a:moveTo>
                <a:lnTo>
                  <a:pt x="1322832" y="316229"/>
                </a:lnTo>
                <a:lnTo>
                  <a:pt x="1246632" y="330707"/>
                </a:lnTo>
                <a:lnTo>
                  <a:pt x="1239774" y="332231"/>
                </a:lnTo>
                <a:lnTo>
                  <a:pt x="1235202" y="339089"/>
                </a:lnTo>
                <a:lnTo>
                  <a:pt x="1236726" y="345947"/>
                </a:lnTo>
                <a:lnTo>
                  <a:pt x="1238250" y="353567"/>
                </a:lnTo>
                <a:lnTo>
                  <a:pt x="1245108" y="357377"/>
                </a:lnTo>
                <a:lnTo>
                  <a:pt x="1251966" y="356615"/>
                </a:lnTo>
                <a:lnTo>
                  <a:pt x="1280922" y="350519"/>
                </a:lnTo>
                <a:lnTo>
                  <a:pt x="1327404" y="341375"/>
                </a:lnTo>
                <a:lnTo>
                  <a:pt x="1334262" y="339851"/>
                </a:lnTo>
                <a:lnTo>
                  <a:pt x="1338834" y="333755"/>
                </a:lnTo>
                <a:lnTo>
                  <a:pt x="1338072" y="326135"/>
                </a:lnTo>
                <a:lnTo>
                  <a:pt x="1336548" y="319277"/>
                </a:lnTo>
                <a:lnTo>
                  <a:pt x="1329690" y="314705"/>
                </a:lnTo>
                <a:close/>
              </a:path>
              <a:path w="2748915" h="534035">
                <a:moveTo>
                  <a:pt x="1506474" y="279653"/>
                </a:moveTo>
                <a:lnTo>
                  <a:pt x="1499616" y="281177"/>
                </a:lnTo>
                <a:lnTo>
                  <a:pt x="1416558" y="297941"/>
                </a:lnTo>
                <a:lnTo>
                  <a:pt x="1411986" y="304799"/>
                </a:lnTo>
                <a:lnTo>
                  <a:pt x="1415034" y="318515"/>
                </a:lnTo>
                <a:lnTo>
                  <a:pt x="1421892" y="323087"/>
                </a:lnTo>
                <a:lnTo>
                  <a:pt x="1428750" y="321563"/>
                </a:lnTo>
                <a:lnTo>
                  <a:pt x="1504950" y="306323"/>
                </a:lnTo>
                <a:lnTo>
                  <a:pt x="1511808" y="304799"/>
                </a:lnTo>
                <a:lnTo>
                  <a:pt x="1516380" y="297941"/>
                </a:lnTo>
                <a:lnTo>
                  <a:pt x="1513332" y="284225"/>
                </a:lnTo>
                <a:lnTo>
                  <a:pt x="1506474" y="279653"/>
                </a:lnTo>
                <a:close/>
              </a:path>
              <a:path w="2748915" h="534035">
                <a:moveTo>
                  <a:pt x="1683258" y="242315"/>
                </a:moveTo>
                <a:lnTo>
                  <a:pt x="1676400" y="243839"/>
                </a:lnTo>
                <a:lnTo>
                  <a:pt x="1639062" y="250697"/>
                </a:lnTo>
                <a:lnTo>
                  <a:pt x="1600200" y="259841"/>
                </a:lnTo>
                <a:lnTo>
                  <a:pt x="1593342" y="261365"/>
                </a:lnTo>
                <a:lnTo>
                  <a:pt x="1588770" y="268223"/>
                </a:lnTo>
                <a:lnTo>
                  <a:pt x="1591818" y="281939"/>
                </a:lnTo>
                <a:lnTo>
                  <a:pt x="1598676" y="286511"/>
                </a:lnTo>
                <a:lnTo>
                  <a:pt x="1606296" y="284987"/>
                </a:lnTo>
                <a:lnTo>
                  <a:pt x="1644396" y="275843"/>
                </a:lnTo>
                <a:lnTo>
                  <a:pt x="1681734" y="268985"/>
                </a:lnTo>
                <a:lnTo>
                  <a:pt x="1688592" y="267461"/>
                </a:lnTo>
                <a:lnTo>
                  <a:pt x="1693164" y="260603"/>
                </a:lnTo>
                <a:lnTo>
                  <a:pt x="1690116" y="246887"/>
                </a:lnTo>
                <a:lnTo>
                  <a:pt x="1683258" y="242315"/>
                </a:lnTo>
                <a:close/>
              </a:path>
              <a:path w="2748915" h="534035">
                <a:moveTo>
                  <a:pt x="1859280" y="204215"/>
                </a:moveTo>
                <a:lnTo>
                  <a:pt x="1822704" y="212597"/>
                </a:lnTo>
                <a:lnTo>
                  <a:pt x="1770126" y="224027"/>
                </a:lnTo>
                <a:lnTo>
                  <a:pt x="1765554" y="230885"/>
                </a:lnTo>
                <a:lnTo>
                  <a:pt x="1768602" y="244601"/>
                </a:lnTo>
                <a:lnTo>
                  <a:pt x="1775460" y="249173"/>
                </a:lnTo>
                <a:lnTo>
                  <a:pt x="1828038" y="237743"/>
                </a:lnTo>
                <a:lnTo>
                  <a:pt x="1857756" y="230885"/>
                </a:lnTo>
                <a:lnTo>
                  <a:pt x="1865376" y="229361"/>
                </a:lnTo>
                <a:lnTo>
                  <a:pt x="1869186" y="222503"/>
                </a:lnTo>
                <a:lnTo>
                  <a:pt x="1866138" y="208787"/>
                </a:lnTo>
                <a:lnTo>
                  <a:pt x="1859280" y="204215"/>
                </a:lnTo>
                <a:close/>
              </a:path>
              <a:path w="2748915" h="534035">
                <a:moveTo>
                  <a:pt x="2035302" y="165353"/>
                </a:moveTo>
                <a:lnTo>
                  <a:pt x="1946148" y="185165"/>
                </a:lnTo>
                <a:lnTo>
                  <a:pt x="1942338" y="192023"/>
                </a:lnTo>
                <a:lnTo>
                  <a:pt x="1945386" y="205739"/>
                </a:lnTo>
                <a:lnTo>
                  <a:pt x="1952244" y="210311"/>
                </a:lnTo>
                <a:lnTo>
                  <a:pt x="2041398" y="190499"/>
                </a:lnTo>
                <a:lnTo>
                  <a:pt x="2045970" y="182879"/>
                </a:lnTo>
                <a:lnTo>
                  <a:pt x="2042922" y="169163"/>
                </a:lnTo>
                <a:lnTo>
                  <a:pt x="2035302" y="165353"/>
                </a:lnTo>
                <a:close/>
              </a:path>
              <a:path w="2748915" h="534035">
                <a:moveTo>
                  <a:pt x="2212086" y="125729"/>
                </a:moveTo>
                <a:lnTo>
                  <a:pt x="2129790" y="144017"/>
                </a:lnTo>
                <a:lnTo>
                  <a:pt x="2122170" y="145541"/>
                </a:lnTo>
                <a:lnTo>
                  <a:pt x="2118360" y="152399"/>
                </a:lnTo>
                <a:lnTo>
                  <a:pt x="2121408" y="166115"/>
                </a:lnTo>
                <a:lnTo>
                  <a:pt x="2128266" y="170687"/>
                </a:lnTo>
                <a:lnTo>
                  <a:pt x="2217420" y="150875"/>
                </a:lnTo>
                <a:lnTo>
                  <a:pt x="2221992" y="144017"/>
                </a:lnTo>
                <a:lnTo>
                  <a:pt x="2218944" y="130301"/>
                </a:lnTo>
                <a:lnTo>
                  <a:pt x="2212086" y="125729"/>
                </a:lnTo>
                <a:close/>
              </a:path>
              <a:path w="2748915" h="534035">
                <a:moveTo>
                  <a:pt x="2387346" y="85343"/>
                </a:moveTo>
                <a:lnTo>
                  <a:pt x="2369820" y="89153"/>
                </a:lnTo>
                <a:lnTo>
                  <a:pt x="2305812" y="104393"/>
                </a:lnTo>
                <a:lnTo>
                  <a:pt x="2298192" y="105917"/>
                </a:lnTo>
                <a:lnTo>
                  <a:pt x="2294382" y="112775"/>
                </a:lnTo>
                <a:lnTo>
                  <a:pt x="2295906" y="119633"/>
                </a:lnTo>
                <a:lnTo>
                  <a:pt x="2297430" y="127253"/>
                </a:lnTo>
                <a:lnTo>
                  <a:pt x="2304288" y="131063"/>
                </a:lnTo>
                <a:lnTo>
                  <a:pt x="2311146" y="129539"/>
                </a:lnTo>
                <a:lnTo>
                  <a:pt x="2375916" y="114299"/>
                </a:lnTo>
                <a:lnTo>
                  <a:pt x="2393442" y="110489"/>
                </a:lnTo>
                <a:lnTo>
                  <a:pt x="2398014" y="103631"/>
                </a:lnTo>
                <a:lnTo>
                  <a:pt x="2394966" y="89915"/>
                </a:lnTo>
                <a:lnTo>
                  <a:pt x="2387346" y="85343"/>
                </a:lnTo>
                <a:close/>
              </a:path>
              <a:path w="2748915" h="534035">
                <a:moveTo>
                  <a:pt x="2563368" y="43433"/>
                </a:moveTo>
                <a:lnTo>
                  <a:pt x="2556510" y="45719"/>
                </a:lnTo>
                <a:lnTo>
                  <a:pt x="2551938" y="46481"/>
                </a:lnTo>
                <a:lnTo>
                  <a:pt x="2481072" y="63245"/>
                </a:lnTo>
                <a:lnTo>
                  <a:pt x="2474214" y="64769"/>
                </a:lnTo>
                <a:lnTo>
                  <a:pt x="2469642" y="71627"/>
                </a:lnTo>
                <a:lnTo>
                  <a:pt x="2471928" y="79247"/>
                </a:lnTo>
                <a:lnTo>
                  <a:pt x="2473452" y="86105"/>
                </a:lnTo>
                <a:lnTo>
                  <a:pt x="2480310" y="89915"/>
                </a:lnTo>
                <a:lnTo>
                  <a:pt x="2487168" y="88391"/>
                </a:lnTo>
                <a:lnTo>
                  <a:pt x="2558034" y="71627"/>
                </a:lnTo>
                <a:lnTo>
                  <a:pt x="2562606" y="70103"/>
                </a:lnTo>
                <a:lnTo>
                  <a:pt x="2569464" y="68579"/>
                </a:lnTo>
                <a:lnTo>
                  <a:pt x="2574036" y="61721"/>
                </a:lnTo>
                <a:lnTo>
                  <a:pt x="2571750" y="54863"/>
                </a:lnTo>
                <a:lnTo>
                  <a:pt x="2570226" y="48005"/>
                </a:lnTo>
                <a:lnTo>
                  <a:pt x="2563368" y="43433"/>
                </a:lnTo>
                <a:close/>
              </a:path>
              <a:path w="2748915" h="534035">
                <a:moveTo>
                  <a:pt x="2738628" y="0"/>
                </a:moveTo>
                <a:lnTo>
                  <a:pt x="2731770" y="1523"/>
                </a:lnTo>
                <a:lnTo>
                  <a:pt x="2656332" y="20573"/>
                </a:lnTo>
                <a:lnTo>
                  <a:pt x="2649474" y="22097"/>
                </a:lnTo>
                <a:lnTo>
                  <a:pt x="2644902" y="28955"/>
                </a:lnTo>
                <a:lnTo>
                  <a:pt x="2647188" y="35813"/>
                </a:lnTo>
                <a:lnTo>
                  <a:pt x="2648712" y="42671"/>
                </a:lnTo>
                <a:lnTo>
                  <a:pt x="2655570" y="47243"/>
                </a:lnTo>
                <a:lnTo>
                  <a:pt x="2662428" y="45719"/>
                </a:lnTo>
                <a:lnTo>
                  <a:pt x="2737866" y="26669"/>
                </a:lnTo>
                <a:lnTo>
                  <a:pt x="2744724" y="25145"/>
                </a:lnTo>
                <a:lnTo>
                  <a:pt x="2748534" y="18287"/>
                </a:lnTo>
                <a:lnTo>
                  <a:pt x="2745486" y="4571"/>
                </a:lnTo>
                <a:lnTo>
                  <a:pt x="2738628" y="0"/>
                </a:lnTo>
                <a:close/>
              </a:path>
            </a:pathLst>
          </a:custGeom>
          <a:solidFill>
            <a:srgbClr val="326598"/>
          </a:solidFill>
        </p:spPr>
        <p:txBody>
          <a:bodyPr wrap="square" lIns="0" tIns="0" rIns="0" bIns="0" rtlCol="0"/>
          <a:lstStyle/>
          <a:p>
            <a:endParaRPr/>
          </a:p>
        </p:txBody>
      </p:sp>
      <p:sp>
        <p:nvSpPr>
          <p:cNvPr id="643" name="object 643"/>
          <p:cNvSpPr txBox="1"/>
          <p:nvPr/>
        </p:nvSpPr>
        <p:spPr>
          <a:xfrm>
            <a:off x="2581653" y="3647956"/>
            <a:ext cx="193040" cy="81534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a:t>
            </a:r>
            <a:r>
              <a:rPr sz="850" b="1" spc="-15" dirty="0">
                <a:solidFill>
                  <a:srgbClr val="3F3F3F"/>
                </a:solidFill>
                <a:latin typeface="Arial"/>
                <a:cs typeface="Arial"/>
              </a:rPr>
              <a:t>2</a:t>
            </a:r>
            <a:r>
              <a:rPr sz="850" b="1" spc="-5" dirty="0">
                <a:solidFill>
                  <a:srgbClr val="3F3F3F"/>
                </a:solidFill>
                <a:latin typeface="Arial"/>
                <a:cs typeface="Arial"/>
              </a:rPr>
              <a:t>0</a:t>
            </a:r>
            <a:endParaRPr sz="850">
              <a:latin typeface="Arial"/>
              <a:cs typeface="Arial"/>
            </a:endParaRPr>
          </a:p>
          <a:p>
            <a:pPr>
              <a:lnSpc>
                <a:spcPct val="100000"/>
              </a:lnSpc>
              <a:spcBef>
                <a:spcPts val="780"/>
              </a:spcBef>
            </a:pPr>
            <a:r>
              <a:rPr sz="850" b="1" spc="-5" dirty="0">
                <a:solidFill>
                  <a:srgbClr val="3F3F3F"/>
                </a:solidFill>
                <a:latin typeface="Arial"/>
                <a:cs typeface="Arial"/>
              </a:rPr>
              <a:t>1</a:t>
            </a:r>
            <a:r>
              <a:rPr sz="850" b="1" spc="-15" dirty="0">
                <a:solidFill>
                  <a:srgbClr val="3F3F3F"/>
                </a:solidFill>
                <a:latin typeface="Arial"/>
                <a:cs typeface="Arial"/>
              </a:rPr>
              <a:t>0</a:t>
            </a:r>
            <a:r>
              <a:rPr sz="850" b="1" spc="-5" dirty="0">
                <a:solidFill>
                  <a:srgbClr val="3F3F3F"/>
                </a:solidFill>
                <a:latin typeface="Arial"/>
                <a:cs typeface="Arial"/>
              </a:rPr>
              <a:t>0</a:t>
            </a:r>
            <a:endParaRPr sz="850">
              <a:latin typeface="Arial"/>
              <a:cs typeface="Arial"/>
            </a:endParaRPr>
          </a:p>
          <a:p>
            <a:pPr marL="59055">
              <a:lnSpc>
                <a:spcPct val="100000"/>
              </a:lnSpc>
              <a:spcBef>
                <a:spcPts val="775"/>
              </a:spcBef>
            </a:pPr>
            <a:r>
              <a:rPr sz="850" b="1" spc="-5" dirty="0">
                <a:solidFill>
                  <a:srgbClr val="3F3F3F"/>
                </a:solidFill>
                <a:latin typeface="Arial"/>
                <a:cs typeface="Arial"/>
              </a:rPr>
              <a:t>80</a:t>
            </a:r>
            <a:endParaRPr sz="850">
              <a:latin typeface="Arial"/>
              <a:cs typeface="Arial"/>
            </a:endParaRPr>
          </a:p>
          <a:p>
            <a:pPr marL="59055">
              <a:lnSpc>
                <a:spcPct val="100000"/>
              </a:lnSpc>
              <a:spcBef>
                <a:spcPts val="775"/>
              </a:spcBef>
            </a:pPr>
            <a:r>
              <a:rPr sz="850" b="1" spc="-5" dirty="0">
                <a:solidFill>
                  <a:srgbClr val="3F3F3F"/>
                </a:solidFill>
                <a:latin typeface="Arial"/>
                <a:cs typeface="Arial"/>
              </a:rPr>
              <a:t>60</a:t>
            </a:r>
            <a:endParaRPr sz="850">
              <a:latin typeface="Arial"/>
              <a:cs typeface="Arial"/>
            </a:endParaRPr>
          </a:p>
        </p:txBody>
      </p:sp>
      <p:sp>
        <p:nvSpPr>
          <p:cNvPr id="644" name="object 644"/>
          <p:cNvSpPr txBox="1"/>
          <p:nvPr/>
        </p:nvSpPr>
        <p:spPr>
          <a:xfrm>
            <a:off x="2306832" y="2579099"/>
            <a:ext cx="3160395" cy="972185"/>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48: Demand vs. Capacity </a:t>
            </a:r>
            <a:r>
              <a:rPr sz="950" b="1" spc="-5" dirty="0">
                <a:latin typeface="Arial"/>
                <a:cs typeface="Arial"/>
              </a:rPr>
              <a:t>– Spherical </a:t>
            </a:r>
            <a:r>
              <a:rPr sz="950" b="1" spc="-10" dirty="0">
                <a:latin typeface="Arial"/>
                <a:cs typeface="Arial"/>
              </a:rPr>
              <a:t>LPG</a:t>
            </a:r>
            <a:r>
              <a:rPr sz="950" b="1" spc="30" dirty="0">
                <a:latin typeface="Arial"/>
                <a:cs typeface="Arial"/>
              </a:rPr>
              <a:t> </a:t>
            </a:r>
            <a:r>
              <a:rPr sz="950" b="1" spc="-10" dirty="0">
                <a:latin typeface="Arial"/>
                <a:cs typeface="Arial"/>
              </a:rPr>
              <a:t>Tanks</a:t>
            </a:r>
            <a:endParaRPr sz="950">
              <a:latin typeface="Arial"/>
              <a:cs typeface="Arial"/>
            </a:endParaRPr>
          </a:p>
          <a:p>
            <a:pPr>
              <a:lnSpc>
                <a:spcPct val="100000"/>
              </a:lnSpc>
            </a:pPr>
            <a:endParaRPr sz="1000">
              <a:latin typeface="Times New Roman"/>
              <a:cs typeface="Times New Roman"/>
            </a:endParaRPr>
          </a:p>
          <a:p>
            <a:pPr marL="274320">
              <a:lnSpc>
                <a:spcPct val="100000"/>
              </a:lnSpc>
              <a:spcBef>
                <a:spcPts val="735"/>
              </a:spcBef>
            </a:pPr>
            <a:r>
              <a:rPr sz="850" b="1" spc="-10" dirty="0">
                <a:solidFill>
                  <a:srgbClr val="3F3F3F"/>
                </a:solidFill>
                <a:latin typeface="Arial"/>
                <a:cs typeface="Arial"/>
              </a:rPr>
              <a:t>180</a:t>
            </a:r>
            <a:endParaRPr sz="850">
              <a:latin typeface="Arial"/>
              <a:cs typeface="Arial"/>
            </a:endParaRPr>
          </a:p>
          <a:p>
            <a:pPr marL="274320">
              <a:lnSpc>
                <a:spcPct val="100000"/>
              </a:lnSpc>
              <a:spcBef>
                <a:spcPts val="770"/>
              </a:spcBef>
            </a:pPr>
            <a:r>
              <a:rPr sz="850" b="1" spc="-10" dirty="0">
                <a:solidFill>
                  <a:srgbClr val="3F3F3F"/>
                </a:solidFill>
                <a:latin typeface="Arial"/>
                <a:cs typeface="Arial"/>
              </a:rPr>
              <a:t>160</a:t>
            </a:r>
            <a:endParaRPr sz="850">
              <a:latin typeface="Arial"/>
              <a:cs typeface="Arial"/>
            </a:endParaRPr>
          </a:p>
          <a:p>
            <a:pPr marL="274320">
              <a:lnSpc>
                <a:spcPct val="100000"/>
              </a:lnSpc>
              <a:spcBef>
                <a:spcPts val="780"/>
              </a:spcBef>
            </a:pPr>
            <a:r>
              <a:rPr sz="850" b="1" spc="-10" dirty="0">
                <a:solidFill>
                  <a:srgbClr val="3F3F3F"/>
                </a:solidFill>
                <a:latin typeface="Arial"/>
                <a:cs typeface="Arial"/>
              </a:rPr>
              <a:t>140</a:t>
            </a:r>
            <a:endParaRPr sz="850">
              <a:latin typeface="Arial"/>
              <a:cs typeface="Arial"/>
            </a:endParaRPr>
          </a:p>
        </p:txBody>
      </p:sp>
      <p:sp>
        <p:nvSpPr>
          <p:cNvPr id="645" name="object 645"/>
          <p:cNvSpPr txBox="1"/>
          <p:nvPr/>
        </p:nvSpPr>
        <p:spPr>
          <a:xfrm>
            <a:off x="2641092" y="4560823"/>
            <a:ext cx="2842260" cy="258445"/>
          </a:xfrm>
          <a:prstGeom prst="rect">
            <a:avLst/>
          </a:prstGeom>
        </p:spPr>
        <p:txBody>
          <a:bodyPr vert="horz" wrap="square" lIns="0" tIns="0" rIns="0" bIns="0" rtlCol="0">
            <a:spAutoFit/>
          </a:bodyPr>
          <a:lstStyle/>
          <a:p>
            <a:pPr>
              <a:lnSpc>
                <a:spcPts val="1010"/>
              </a:lnSpc>
            </a:pPr>
            <a:r>
              <a:rPr sz="850" b="1" spc="-5" dirty="0">
                <a:solidFill>
                  <a:srgbClr val="3F3F3F"/>
                </a:solidFill>
                <a:latin typeface="Arial"/>
                <a:cs typeface="Arial"/>
              </a:rPr>
              <a:t>40</a:t>
            </a:r>
            <a:endParaRPr sz="850">
              <a:latin typeface="Arial"/>
              <a:cs typeface="Arial"/>
            </a:endParaRPr>
          </a:p>
          <a:p>
            <a:pPr marL="65405">
              <a:lnSpc>
                <a:spcPts val="1010"/>
              </a:lnSpc>
              <a:tabLst>
                <a:tab pos="516890" algn="l"/>
                <a:tab pos="882650" algn="l"/>
                <a:tab pos="1247775" algn="l"/>
                <a:tab pos="1612900" algn="l"/>
                <a:tab pos="1977389" algn="l"/>
                <a:tab pos="2343150" algn="l"/>
                <a:tab pos="2708275"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r>
              <a:rPr sz="850" b="1" dirty="0">
                <a:solidFill>
                  <a:srgbClr val="3F3F3F"/>
                </a:solidFill>
                <a:latin typeface="Arial"/>
                <a:cs typeface="Arial"/>
              </a:rPr>
              <a:t>	</a:t>
            </a:r>
            <a:r>
              <a:rPr sz="850" b="1" spc="-5" dirty="0">
                <a:solidFill>
                  <a:srgbClr val="3F3F3F"/>
                </a:solidFill>
                <a:latin typeface="Arial"/>
                <a:cs typeface="Arial"/>
              </a:rPr>
              <a:t>15</a:t>
            </a:r>
            <a:r>
              <a:rPr sz="850" b="1" dirty="0">
                <a:solidFill>
                  <a:srgbClr val="3F3F3F"/>
                </a:solidFill>
                <a:latin typeface="Arial"/>
                <a:cs typeface="Arial"/>
              </a:rPr>
              <a:t>	</a:t>
            </a:r>
            <a:r>
              <a:rPr sz="850" b="1" spc="-5" dirty="0">
                <a:solidFill>
                  <a:srgbClr val="3F3F3F"/>
                </a:solidFill>
                <a:latin typeface="Arial"/>
                <a:cs typeface="Arial"/>
              </a:rPr>
              <a:t>16</a:t>
            </a:r>
            <a:r>
              <a:rPr sz="850" b="1" dirty="0">
                <a:solidFill>
                  <a:srgbClr val="3F3F3F"/>
                </a:solidFill>
                <a:latin typeface="Arial"/>
                <a:cs typeface="Arial"/>
              </a:rPr>
              <a:t>	</a:t>
            </a:r>
            <a:r>
              <a:rPr sz="850" b="1" spc="-5" dirty="0">
                <a:solidFill>
                  <a:srgbClr val="3F3F3F"/>
                </a:solidFill>
                <a:latin typeface="Arial"/>
                <a:cs typeface="Arial"/>
              </a:rPr>
              <a:t>17</a:t>
            </a:r>
            <a:r>
              <a:rPr sz="850" b="1" dirty="0">
                <a:solidFill>
                  <a:srgbClr val="3F3F3F"/>
                </a:solidFill>
                <a:latin typeface="Arial"/>
                <a:cs typeface="Arial"/>
              </a:rPr>
              <a:t>	</a:t>
            </a:r>
            <a:r>
              <a:rPr sz="850" b="1" spc="-5" dirty="0">
                <a:solidFill>
                  <a:srgbClr val="3F3F3F"/>
                </a:solidFill>
                <a:latin typeface="Arial"/>
                <a:cs typeface="Arial"/>
              </a:rPr>
              <a:t>18</a:t>
            </a:r>
            <a:r>
              <a:rPr sz="850" b="1" dirty="0">
                <a:solidFill>
                  <a:srgbClr val="3F3F3F"/>
                </a:solidFill>
                <a:latin typeface="Arial"/>
                <a:cs typeface="Arial"/>
              </a:rPr>
              <a:t>	</a:t>
            </a:r>
            <a:r>
              <a:rPr sz="850" b="1" spc="-5" dirty="0">
                <a:solidFill>
                  <a:srgbClr val="3F3F3F"/>
                </a:solidFill>
                <a:latin typeface="Arial"/>
                <a:cs typeface="Arial"/>
              </a:rPr>
              <a:t>19 </a:t>
            </a:r>
            <a:r>
              <a:rPr sz="850" b="1" dirty="0">
                <a:solidFill>
                  <a:srgbClr val="3F3F3F"/>
                </a:solidFill>
                <a:latin typeface="Arial"/>
                <a:cs typeface="Arial"/>
              </a:rPr>
              <a:t>	</a:t>
            </a:r>
            <a:r>
              <a:rPr sz="850" b="1" spc="-5" dirty="0">
                <a:solidFill>
                  <a:srgbClr val="3F3F3F"/>
                </a:solidFill>
                <a:latin typeface="Arial"/>
                <a:cs typeface="Arial"/>
              </a:rPr>
              <a:t>20</a:t>
            </a:r>
            <a:endParaRPr sz="850">
              <a:latin typeface="Arial"/>
              <a:cs typeface="Arial"/>
            </a:endParaRPr>
          </a:p>
        </p:txBody>
      </p:sp>
      <p:sp>
        <p:nvSpPr>
          <p:cNvPr id="646" name="object 646"/>
          <p:cNvSpPr/>
          <p:nvPr/>
        </p:nvSpPr>
        <p:spPr>
          <a:xfrm>
            <a:off x="4760214" y="4121658"/>
            <a:ext cx="892810" cy="377190"/>
          </a:xfrm>
          <a:custGeom>
            <a:avLst/>
            <a:gdLst/>
            <a:ahLst/>
            <a:cxnLst/>
            <a:rect l="l" t="t" r="r" b="b"/>
            <a:pathLst>
              <a:path w="892810" h="377189">
                <a:moveTo>
                  <a:pt x="0" y="377189"/>
                </a:moveTo>
                <a:lnTo>
                  <a:pt x="892301" y="377189"/>
                </a:lnTo>
                <a:lnTo>
                  <a:pt x="892301" y="0"/>
                </a:lnTo>
                <a:lnTo>
                  <a:pt x="0" y="0"/>
                </a:lnTo>
                <a:lnTo>
                  <a:pt x="0" y="377189"/>
                </a:lnTo>
                <a:close/>
              </a:path>
            </a:pathLst>
          </a:custGeom>
          <a:solidFill>
            <a:srgbClr val="FFFFFF"/>
          </a:solidFill>
        </p:spPr>
        <p:txBody>
          <a:bodyPr wrap="square" lIns="0" tIns="0" rIns="0" bIns="0" rtlCol="0"/>
          <a:lstStyle/>
          <a:p>
            <a:endParaRPr/>
          </a:p>
        </p:txBody>
      </p:sp>
      <p:sp>
        <p:nvSpPr>
          <p:cNvPr id="647" name="object 647"/>
          <p:cNvSpPr/>
          <p:nvPr/>
        </p:nvSpPr>
        <p:spPr>
          <a:xfrm>
            <a:off x="4758690" y="4120134"/>
            <a:ext cx="895350" cy="380365"/>
          </a:xfrm>
          <a:custGeom>
            <a:avLst/>
            <a:gdLst/>
            <a:ahLst/>
            <a:cxnLst/>
            <a:rect l="l" t="t" r="r" b="b"/>
            <a:pathLst>
              <a:path w="895350" h="380364">
                <a:moveTo>
                  <a:pt x="893826" y="0"/>
                </a:moveTo>
                <a:lnTo>
                  <a:pt x="1524" y="0"/>
                </a:lnTo>
                <a:lnTo>
                  <a:pt x="0" y="1524"/>
                </a:lnTo>
                <a:lnTo>
                  <a:pt x="0" y="378714"/>
                </a:lnTo>
                <a:lnTo>
                  <a:pt x="1524" y="380238"/>
                </a:lnTo>
                <a:lnTo>
                  <a:pt x="893826" y="380238"/>
                </a:lnTo>
                <a:lnTo>
                  <a:pt x="895350" y="378714"/>
                </a:lnTo>
                <a:lnTo>
                  <a:pt x="3048" y="378714"/>
                </a:lnTo>
                <a:lnTo>
                  <a:pt x="1524" y="377190"/>
                </a:lnTo>
                <a:lnTo>
                  <a:pt x="3048" y="377190"/>
                </a:lnTo>
                <a:lnTo>
                  <a:pt x="3048" y="3048"/>
                </a:lnTo>
                <a:lnTo>
                  <a:pt x="1524" y="3048"/>
                </a:lnTo>
                <a:lnTo>
                  <a:pt x="3048" y="1524"/>
                </a:lnTo>
                <a:lnTo>
                  <a:pt x="895350" y="1524"/>
                </a:lnTo>
                <a:lnTo>
                  <a:pt x="893826" y="0"/>
                </a:lnTo>
                <a:close/>
              </a:path>
              <a:path w="895350" h="380364">
                <a:moveTo>
                  <a:pt x="3048" y="377190"/>
                </a:moveTo>
                <a:lnTo>
                  <a:pt x="1524" y="377190"/>
                </a:lnTo>
                <a:lnTo>
                  <a:pt x="3048" y="378714"/>
                </a:lnTo>
                <a:lnTo>
                  <a:pt x="3048" y="377190"/>
                </a:lnTo>
                <a:close/>
              </a:path>
              <a:path w="895350" h="380364">
                <a:moveTo>
                  <a:pt x="892302" y="377190"/>
                </a:moveTo>
                <a:lnTo>
                  <a:pt x="3048" y="377190"/>
                </a:lnTo>
                <a:lnTo>
                  <a:pt x="3048" y="378714"/>
                </a:lnTo>
                <a:lnTo>
                  <a:pt x="892302" y="378714"/>
                </a:lnTo>
                <a:lnTo>
                  <a:pt x="892302" y="377190"/>
                </a:lnTo>
                <a:close/>
              </a:path>
              <a:path w="895350" h="380364">
                <a:moveTo>
                  <a:pt x="892302" y="1524"/>
                </a:moveTo>
                <a:lnTo>
                  <a:pt x="892302" y="378714"/>
                </a:lnTo>
                <a:lnTo>
                  <a:pt x="893826" y="377190"/>
                </a:lnTo>
                <a:lnTo>
                  <a:pt x="895350" y="377190"/>
                </a:lnTo>
                <a:lnTo>
                  <a:pt x="895350" y="3048"/>
                </a:lnTo>
                <a:lnTo>
                  <a:pt x="893826" y="3048"/>
                </a:lnTo>
                <a:lnTo>
                  <a:pt x="892302" y="1524"/>
                </a:lnTo>
                <a:close/>
              </a:path>
              <a:path w="895350" h="380364">
                <a:moveTo>
                  <a:pt x="895350" y="377190"/>
                </a:moveTo>
                <a:lnTo>
                  <a:pt x="893826" y="377190"/>
                </a:lnTo>
                <a:lnTo>
                  <a:pt x="892302" y="378714"/>
                </a:lnTo>
                <a:lnTo>
                  <a:pt x="895350" y="378714"/>
                </a:lnTo>
                <a:lnTo>
                  <a:pt x="895350" y="377190"/>
                </a:lnTo>
                <a:close/>
              </a:path>
              <a:path w="895350" h="380364">
                <a:moveTo>
                  <a:pt x="3048" y="1524"/>
                </a:moveTo>
                <a:lnTo>
                  <a:pt x="1524" y="3048"/>
                </a:lnTo>
                <a:lnTo>
                  <a:pt x="3048" y="3048"/>
                </a:lnTo>
                <a:lnTo>
                  <a:pt x="3048" y="1524"/>
                </a:lnTo>
                <a:close/>
              </a:path>
              <a:path w="895350" h="380364">
                <a:moveTo>
                  <a:pt x="892302" y="1524"/>
                </a:moveTo>
                <a:lnTo>
                  <a:pt x="3048" y="1524"/>
                </a:lnTo>
                <a:lnTo>
                  <a:pt x="3048" y="3048"/>
                </a:lnTo>
                <a:lnTo>
                  <a:pt x="892302" y="3048"/>
                </a:lnTo>
                <a:lnTo>
                  <a:pt x="892302" y="1524"/>
                </a:lnTo>
                <a:close/>
              </a:path>
              <a:path w="895350" h="380364">
                <a:moveTo>
                  <a:pt x="895350" y="1524"/>
                </a:moveTo>
                <a:lnTo>
                  <a:pt x="892302" y="1524"/>
                </a:lnTo>
                <a:lnTo>
                  <a:pt x="893826" y="3048"/>
                </a:lnTo>
                <a:lnTo>
                  <a:pt x="895350" y="3048"/>
                </a:lnTo>
                <a:lnTo>
                  <a:pt x="895350" y="1524"/>
                </a:lnTo>
                <a:close/>
              </a:path>
            </a:pathLst>
          </a:custGeom>
          <a:solidFill>
            <a:srgbClr val="000000"/>
          </a:solidFill>
        </p:spPr>
        <p:txBody>
          <a:bodyPr wrap="square" lIns="0" tIns="0" rIns="0" bIns="0" rtlCol="0"/>
          <a:lstStyle/>
          <a:p>
            <a:endParaRPr/>
          </a:p>
        </p:txBody>
      </p:sp>
      <p:sp>
        <p:nvSpPr>
          <p:cNvPr id="648" name="object 648"/>
          <p:cNvSpPr/>
          <p:nvPr/>
        </p:nvSpPr>
        <p:spPr>
          <a:xfrm>
            <a:off x="4845558" y="4201667"/>
            <a:ext cx="315595" cy="29209"/>
          </a:xfrm>
          <a:custGeom>
            <a:avLst/>
            <a:gdLst/>
            <a:ahLst/>
            <a:cxnLst/>
            <a:rect l="l" t="t" r="r" b="b"/>
            <a:pathLst>
              <a:path w="315595" h="29210">
                <a:moveTo>
                  <a:pt x="22859" y="0"/>
                </a:moveTo>
                <a:lnTo>
                  <a:pt x="6857" y="0"/>
                </a:lnTo>
                <a:lnTo>
                  <a:pt x="0" y="6096"/>
                </a:lnTo>
                <a:lnTo>
                  <a:pt x="0" y="22098"/>
                </a:lnTo>
                <a:lnTo>
                  <a:pt x="6857" y="28956"/>
                </a:lnTo>
                <a:lnTo>
                  <a:pt x="22859" y="28956"/>
                </a:lnTo>
                <a:lnTo>
                  <a:pt x="28955" y="22098"/>
                </a:lnTo>
                <a:lnTo>
                  <a:pt x="28955" y="6096"/>
                </a:lnTo>
                <a:lnTo>
                  <a:pt x="22859" y="0"/>
                </a:lnTo>
                <a:close/>
              </a:path>
              <a:path w="315595" h="29210">
                <a:moveTo>
                  <a:pt x="80009" y="0"/>
                </a:moveTo>
                <a:lnTo>
                  <a:pt x="64007" y="0"/>
                </a:lnTo>
                <a:lnTo>
                  <a:pt x="57911" y="6096"/>
                </a:lnTo>
                <a:lnTo>
                  <a:pt x="57911" y="22098"/>
                </a:lnTo>
                <a:lnTo>
                  <a:pt x="64007" y="28956"/>
                </a:lnTo>
                <a:lnTo>
                  <a:pt x="80009" y="28956"/>
                </a:lnTo>
                <a:lnTo>
                  <a:pt x="86105" y="22098"/>
                </a:lnTo>
                <a:lnTo>
                  <a:pt x="86105" y="6096"/>
                </a:lnTo>
                <a:lnTo>
                  <a:pt x="80009" y="0"/>
                </a:lnTo>
                <a:close/>
              </a:path>
              <a:path w="315595" h="29210">
                <a:moveTo>
                  <a:pt x="137159" y="0"/>
                </a:moveTo>
                <a:lnTo>
                  <a:pt x="121157" y="0"/>
                </a:lnTo>
                <a:lnTo>
                  <a:pt x="115061" y="6096"/>
                </a:lnTo>
                <a:lnTo>
                  <a:pt x="115061" y="22098"/>
                </a:lnTo>
                <a:lnTo>
                  <a:pt x="121157" y="28956"/>
                </a:lnTo>
                <a:lnTo>
                  <a:pt x="137159" y="28956"/>
                </a:lnTo>
                <a:lnTo>
                  <a:pt x="144017" y="22098"/>
                </a:lnTo>
                <a:lnTo>
                  <a:pt x="144017" y="6096"/>
                </a:lnTo>
                <a:lnTo>
                  <a:pt x="137159" y="0"/>
                </a:lnTo>
                <a:close/>
              </a:path>
              <a:path w="315595" h="29210">
                <a:moveTo>
                  <a:pt x="194309" y="0"/>
                </a:moveTo>
                <a:lnTo>
                  <a:pt x="179069" y="0"/>
                </a:lnTo>
                <a:lnTo>
                  <a:pt x="172211" y="6096"/>
                </a:lnTo>
                <a:lnTo>
                  <a:pt x="172211" y="22098"/>
                </a:lnTo>
                <a:lnTo>
                  <a:pt x="179069" y="28956"/>
                </a:lnTo>
                <a:lnTo>
                  <a:pt x="194309" y="28956"/>
                </a:lnTo>
                <a:lnTo>
                  <a:pt x="201167" y="22098"/>
                </a:lnTo>
                <a:lnTo>
                  <a:pt x="201167" y="6096"/>
                </a:lnTo>
                <a:lnTo>
                  <a:pt x="194309" y="0"/>
                </a:lnTo>
                <a:close/>
              </a:path>
              <a:path w="315595" h="29210">
                <a:moveTo>
                  <a:pt x="252221" y="0"/>
                </a:moveTo>
                <a:lnTo>
                  <a:pt x="236219" y="0"/>
                </a:lnTo>
                <a:lnTo>
                  <a:pt x="230123" y="6096"/>
                </a:lnTo>
                <a:lnTo>
                  <a:pt x="230123" y="22098"/>
                </a:lnTo>
                <a:lnTo>
                  <a:pt x="236219" y="28956"/>
                </a:lnTo>
                <a:lnTo>
                  <a:pt x="252221" y="28956"/>
                </a:lnTo>
                <a:lnTo>
                  <a:pt x="258317" y="22098"/>
                </a:lnTo>
                <a:lnTo>
                  <a:pt x="258317" y="6096"/>
                </a:lnTo>
                <a:lnTo>
                  <a:pt x="252221" y="0"/>
                </a:lnTo>
                <a:close/>
              </a:path>
              <a:path w="315595" h="29210">
                <a:moveTo>
                  <a:pt x="309371" y="0"/>
                </a:moveTo>
                <a:lnTo>
                  <a:pt x="293369" y="0"/>
                </a:lnTo>
                <a:lnTo>
                  <a:pt x="287273" y="6096"/>
                </a:lnTo>
                <a:lnTo>
                  <a:pt x="287273" y="22098"/>
                </a:lnTo>
                <a:lnTo>
                  <a:pt x="293369" y="28956"/>
                </a:lnTo>
                <a:lnTo>
                  <a:pt x="309371" y="28956"/>
                </a:lnTo>
                <a:lnTo>
                  <a:pt x="315467" y="22098"/>
                </a:lnTo>
                <a:lnTo>
                  <a:pt x="315467" y="6096"/>
                </a:lnTo>
                <a:lnTo>
                  <a:pt x="309371" y="0"/>
                </a:lnTo>
                <a:close/>
              </a:path>
            </a:pathLst>
          </a:custGeom>
          <a:solidFill>
            <a:srgbClr val="000065"/>
          </a:solidFill>
        </p:spPr>
        <p:txBody>
          <a:bodyPr wrap="square" lIns="0" tIns="0" rIns="0" bIns="0" rtlCol="0"/>
          <a:lstStyle/>
          <a:p>
            <a:endParaRPr/>
          </a:p>
        </p:txBody>
      </p:sp>
      <p:sp>
        <p:nvSpPr>
          <p:cNvPr id="649" name="object 649"/>
          <p:cNvSpPr/>
          <p:nvPr/>
        </p:nvSpPr>
        <p:spPr>
          <a:xfrm>
            <a:off x="4847082" y="4391405"/>
            <a:ext cx="284480" cy="26034"/>
          </a:xfrm>
          <a:custGeom>
            <a:avLst/>
            <a:gdLst/>
            <a:ahLst/>
            <a:cxnLst/>
            <a:rect l="l" t="t" r="r" b="b"/>
            <a:pathLst>
              <a:path w="284479" h="26035">
                <a:moveTo>
                  <a:pt x="97535" y="0"/>
                </a:moveTo>
                <a:lnTo>
                  <a:pt x="6095" y="0"/>
                </a:lnTo>
                <a:lnTo>
                  <a:pt x="0" y="6096"/>
                </a:lnTo>
                <a:lnTo>
                  <a:pt x="0" y="20574"/>
                </a:lnTo>
                <a:lnTo>
                  <a:pt x="6095" y="25908"/>
                </a:lnTo>
                <a:lnTo>
                  <a:pt x="97535" y="25908"/>
                </a:lnTo>
                <a:lnTo>
                  <a:pt x="103631" y="20574"/>
                </a:lnTo>
                <a:lnTo>
                  <a:pt x="103631" y="6096"/>
                </a:lnTo>
                <a:lnTo>
                  <a:pt x="97535" y="0"/>
                </a:lnTo>
                <a:close/>
              </a:path>
              <a:path w="284479" h="26035">
                <a:moveTo>
                  <a:pt x="278129" y="0"/>
                </a:moveTo>
                <a:lnTo>
                  <a:pt x="186689" y="0"/>
                </a:lnTo>
                <a:lnTo>
                  <a:pt x="180593" y="6096"/>
                </a:lnTo>
                <a:lnTo>
                  <a:pt x="180593" y="20574"/>
                </a:lnTo>
                <a:lnTo>
                  <a:pt x="186689" y="25908"/>
                </a:lnTo>
                <a:lnTo>
                  <a:pt x="278129" y="25908"/>
                </a:lnTo>
                <a:lnTo>
                  <a:pt x="284225" y="20574"/>
                </a:lnTo>
                <a:lnTo>
                  <a:pt x="284225" y="6096"/>
                </a:lnTo>
                <a:lnTo>
                  <a:pt x="278129" y="0"/>
                </a:lnTo>
                <a:close/>
              </a:path>
            </a:pathLst>
          </a:custGeom>
          <a:solidFill>
            <a:srgbClr val="326598"/>
          </a:solidFill>
        </p:spPr>
        <p:txBody>
          <a:bodyPr wrap="square" lIns="0" tIns="0" rIns="0" bIns="0" rtlCol="0"/>
          <a:lstStyle/>
          <a:p>
            <a:endParaRPr/>
          </a:p>
        </p:txBody>
      </p:sp>
      <p:sp>
        <p:nvSpPr>
          <p:cNvPr id="650" name="object 650"/>
          <p:cNvSpPr txBox="1"/>
          <p:nvPr/>
        </p:nvSpPr>
        <p:spPr>
          <a:xfrm>
            <a:off x="5196078" y="4076737"/>
            <a:ext cx="384810" cy="379730"/>
          </a:xfrm>
          <a:prstGeom prst="rect">
            <a:avLst/>
          </a:prstGeom>
        </p:spPr>
        <p:txBody>
          <a:bodyPr vert="horz" wrap="square" lIns="0" tIns="0" rIns="0" bIns="0" rtlCol="0">
            <a:spAutoFit/>
          </a:bodyPr>
          <a:lstStyle/>
          <a:p>
            <a:pPr marR="5080">
              <a:lnSpc>
                <a:spcPct val="165300"/>
              </a:lnSpc>
            </a:pPr>
            <a:r>
              <a:rPr sz="750" spc="-5" dirty="0">
                <a:solidFill>
                  <a:srgbClr val="3F3F3F"/>
                </a:solidFill>
                <a:latin typeface="Arial"/>
                <a:cs typeface="Arial"/>
              </a:rPr>
              <a:t>C</a:t>
            </a:r>
            <a:r>
              <a:rPr sz="750" spc="-10" dirty="0">
                <a:solidFill>
                  <a:srgbClr val="3F3F3F"/>
                </a:solidFill>
                <a:latin typeface="Arial"/>
                <a:cs typeface="Arial"/>
              </a:rPr>
              <a:t>a</a:t>
            </a:r>
            <a:r>
              <a:rPr sz="750" spc="-5" dirty="0">
                <a:solidFill>
                  <a:srgbClr val="3F3F3F"/>
                </a:solidFill>
                <a:latin typeface="Arial"/>
                <a:cs typeface="Arial"/>
              </a:rPr>
              <a:t>p</a:t>
            </a:r>
            <a:r>
              <a:rPr sz="750" spc="-10" dirty="0">
                <a:solidFill>
                  <a:srgbClr val="3F3F3F"/>
                </a:solidFill>
                <a:latin typeface="Arial"/>
                <a:cs typeface="Arial"/>
              </a:rPr>
              <a:t>a</a:t>
            </a:r>
            <a:r>
              <a:rPr sz="750" spc="5" dirty="0">
                <a:solidFill>
                  <a:srgbClr val="3F3F3F"/>
                </a:solidFill>
                <a:latin typeface="Arial"/>
                <a:cs typeface="Arial"/>
              </a:rPr>
              <a:t>c</a:t>
            </a:r>
            <a:r>
              <a:rPr sz="750" spc="-5" dirty="0">
                <a:solidFill>
                  <a:srgbClr val="3F3F3F"/>
                </a:solidFill>
                <a:latin typeface="Arial"/>
                <a:cs typeface="Arial"/>
              </a:rPr>
              <a:t>i</a:t>
            </a:r>
            <a:r>
              <a:rPr sz="750" spc="-10" dirty="0">
                <a:solidFill>
                  <a:srgbClr val="3F3F3F"/>
                </a:solidFill>
                <a:latin typeface="Arial"/>
                <a:cs typeface="Arial"/>
              </a:rPr>
              <a:t>t</a:t>
            </a:r>
            <a:r>
              <a:rPr sz="750" dirty="0">
                <a:solidFill>
                  <a:srgbClr val="3F3F3F"/>
                </a:solidFill>
                <a:latin typeface="Arial"/>
                <a:cs typeface="Arial"/>
              </a:rPr>
              <a:t>y  </a:t>
            </a:r>
            <a:r>
              <a:rPr sz="750" spc="-5" dirty="0">
                <a:solidFill>
                  <a:srgbClr val="3F3F3F"/>
                </a:solidFill>
                <a:latin typeface="Arial"/>
                <a:cs typeface="Arial"/>
              </a:rPr>
              <a:t>D</a:t>
            </a:r>
            <a:r>
              <a:rPr sz="750" spc="-10" dirty="0">
                <a:solidFill>
                  <a:srgbClr val="3F3F3F"/>
                </a:solidFill>
                <a:latin typeface="Arial"/>
                <a:cs typeface="Arial"/>
              </a:rPr>
              <a:t>e</a:t>
            </a:r>
            <a:r>
              <a:rPr sz="750" spc="-5" dirty="0">
                <a:solidFill>
                  <a:srgbClr val="3F3F3F"/>
                </a:solidFill>
                <a:latin typeface="Arial"/>
                <a:cs typeface="Arial"/>
              </a:rPr>
              <a:t>mand</a:t>
            </a:r>
            <a:endParaRPr sz="750">
              <a:latin typeface="Arial"/>
              <a:cs typeface="Arial"/>
            </a:endParaRPr>
          </a:p>
        </p:txBody>
      </p:sp>
      <p:sp>
        <p:nvSpPr>
          <p:cNvPr id="651" name="object 651"/>
          <p:cNvSpPr/>
          <p:nvPr/>
        </p:nvSpPr>
        <p:spPr>
          <a:xfrm>
            <a:off x="2040635" y="2798064"/>
            <a:ext cx="3800475" cy="2249805"/>
          </a:xfrm>
          <a:custGeom>
            <a:avLst/>
            <a:gdLst/>
            <a:ahLst/>
            <a:cxnLst/>
            <a:rect l="l" t="t" r="r" b="b"/>
            <a:pathLst>
              <a:path w="3800475" h="2249804">
                <a:moveTo>
                  <a:pt x="3798570" y="0"/>
                </a:moveTo>
                <a:lnTo>
                  <a:pt x="762" y="0"/>
                </a:lnTo>
                <a:lnTo>
                  <a:pt x="0" y="1524"/>
                </a:lnTo>
                <a:lnTo>
                  <a:pt x="0" y="2248662"/>
                </a:lnTo>
                <a:lnTo>
                  <a:pt x="762" y="2249424"/>
                </a:lnTo>
                <a:lnTo>
                  <a:pt x="3798570" y="2249424"/>
                </a:lnTo>
                <a:lnTo>
                  <a:pt x="3800094" y="2248662"/>
                </a:lnTo>
                <a:lnTo>
                  <a:pt x="2286" y="2248662"/>
                </a:lnTo>
                <a:lnTo>
                  <a:pt x="762" y="2247138"/>
                </a:lnTo>
                <a:lnTo>
                  <a:pt x="2286" y="2247138"/>
                </a:lnTo>
                <a:lnTo>
                  <a:pt x="2286" y="3048"/>
                </a:lnTo>
                <a:lnTo>
                  <a:pt x="762" y="3048"/>
                </a:lnTo>
                <a:lnTo>
                  <a:pt x="2286" y="1524"/>
                </a:lnTo>
                <a:lnTo>
                  <a:pt x="3800094" y="1524"/>
                </a:lnTo>
                <a:lnTo>
                  <a:pt x="3798570" y="0"/>
                </a:lnTo>
                <a:close/>
              </a:path>
              <a:path w="3800475" h="2249804">
                <a:moveTo>
                  <a:pt x="2286" y="2247138"/>
                </a:moveTo>
                <a:lnTo>
                  <a:pt x="762" y="2247138"/>
                </a:lnTo>
                <a:lnTo>
                  <a:pt x="2286" y="2248662"/>
                </a:lnTo>
                <a:lnTo>
                  <a:pt x="2286" y="2247138"/>
                </a:lnTo>
                <a:close/>
              </a:path>
              <a:path w="3800475" h="2249804">
                <a:moveTo>
                  <a:pt x="3797046" y="2247138"/>
                </a:moveTo>
                <a:lnTo>
                  <a:pt x="2286" y="2247138"/>
                </a:lnTo>
                <a:lnTo>
                  <a:pt x="2286" y="2248662"/>
                </a:lnTo>
                <a:lnTo>
                  <a:pt x="3797046" y="2248662"/>
                </a:lnTo>
                <a:lnTo>
                  <a:pt x="3797046" y="2247138"/>
                </a:lnTo>
                <a:close/>
              </a:path>
              <a:path w="3800475" h="2249804">
                <a:moveTo>
                  <a:pt x="3797046" y="1524"/>
                </a:moveTo>
                <a:lnTo>
                  <a:pt x="3797046" y="2248662"/>
                </a:lnTo>
                <a:lnTo>
                  <a:pt x="3798570" y="2247138"/>
                </a:lnTo>
                <a:lnTo>
                  <a:pt x="3800094" y="2247138"/>
                </a:lnTo>
                <a:lnTo>
                  <a:pt x="3800094" y="3048"/>
                </a:lnTo>
                <a:lnTo>
                  <a:pt x="3798570" y="3048"/>
                </a:lnTo>
                <a:lnTo>
                  <a:pt x="3797046" y="1524"/>
                </a:lnTo>
                <a:close/>
              </a:path>
              <a:path w="3800475" h="2249804">
                <a:moveTo>
                  <a:pt x="3800094" y="2247138"/>
                </a:moveTo>
                <a:lnTo>
                  <a:pt x="3798570" y="2247138"/>
                </a:lnTo>
                <a:lnTo>
                  <a:pt x="3797046" y="2248662"/>
                </a:lnTo>
                <a:lnTo>
                  <a:pt x="3800094" y="2248662"/>
                </a:lnTo>
                <a:lnTo>
                  <a:pt x="3800094" y="2247138"/>
                </a:lnTo>
                <a:close/>
              </a:path>
              <a:path w="3800475" h="2249804">
                <a:moveTo>
                  <a:pt x="2286" y="1524"/>
                </a:moveTo>
                <a:lnTo>
                  <a:pt x="762" y="3048"/>
                </a:lnTo>
                <a:lnTo>
                  <a:pt x="2286" y="3048"/>
                </a:lnTo>
                <a:lnTo>
                  <a:pt x="2286" y="1524"/>
                </a:lnTo>
                <a:close/>
              </a:path>
              <a:path w="3800475" h="2249804">
                <a:moveTo>
                  <a:pt x="3797046" y="1524"/>
                </a:moveTo>
                <a:lnTo>
                  <a:pt x="2286" y="1524"/>
                </a:lnTo>
                <a:lnTo>
                  <a:pt x="2286" y="3048"/>
                </a:lnTo>
                <a:lnTo>
                  <a:pt x="3797046" y="3048"/>
                </a:lnTo>
                <a:lnTo>
                  <a:pt x="3797046" y="1524"/>
                </a:lnTo>
                <a:close/>
              </a:path>
              <a:path w="3800475" h="2249804">
                <a:moveTo>
                  <a:pt x="3800094" y="1524"/>
                </a:moveTo>
                <a:lnTo>
                  <a:pt x="3797046" y="1524"/>
                </a:lnTo>
                <a:lnTo>
                  <a:pt x="3798570" y="3048"/>
                </a:lnTo>
                <a:lnTo>
                  <a:pt x="3800094" y="3048"/>
                </a:lnTo>
                <a:lnTo>
                  <a:pt x="3800094" y="1524"/>
                </a:lnTo>
                <a:close/>
              </a:path>
            </a:pathLst>
          </a:custGeom>
          <a:solidFill>
            <a:srgbClr val="000000"/>
          </a:solidFill>
        </p:spPr>
        <p:txBody>
          <a:bodyPr wrap="square" lIns="0" tIns="0" rIns="0" bIns="0" rtlCol="0"/>
          <a:lstStyle/>
          <a:p>
            <a:endParaRPr/>
          </a:p>
        </p:txBody>
      </p:sp>
      <p:sp>
        <p:nvSpPr>
          <p:cNvPr id="652" name="object 652"/>
          <p:cNvSpPr txBox="1"/>
          <p:nvPr/>
        </p:nvSpPr>
        <p:spPr>
          <a:xfrm>
            <a:off x="2142745" y="3734808"/>
            <a:ext cx="436245" cy="371475"/>
          </a:xfrm>
          <a:prstGeom prst="rect">
            <a:avLst/>
          </a:prstGeom>
        </p:spPr>
        <p:txBody>
          <a:bodyPr vert="horz" wrap="square" lIns="0" tIns="0" rIns="0" bIns="0" rtlCol="0">
            <a:spAutoFit/>
          </a:bodyPr>
          <a:lstStyle/>
          <a:p>
            <a:pPr marR="5080" indent="635" algn="ctr">
              <a:lnSpc>
                <a:spcPct val="95300"/>
              </a:lnSpc>
            </a:pPr>
            <a:r>
              <a:rPr sz="850" b="1" spc="-5" dirty="0">
                <a:solidFill>
                  <a:srgbClr val="3F3F3F"/>
                </a:solidFill>
                <a:latin typeface="Arial"/>
                <a:cs typeface="Arial"/>
              </a:rPr>
              <a:t>Index  (2013  </a:t>
            </a:r>
            <a:r>
              <a:rPr sz="850" b="1" spc="-10" dirty="0">
                <a:solidFill>
                  <a:srgbClr val="3F3F3F"/>
                </a:solidFill>
                <a:latin typeface="Arial"/>
                <a:cs typeface="Arial"/>
              </a:rPr>
              <a:t>Q</a:t>
            </a:r>
            <a:r>
              <a:rPr sz="850" b="1" spc="-5" dirty="0">
                <a:solidFill>
                  <a:srgbClr val="3F3F3F"/>
                </a:solidFill>
                <a:latin typeface="Arial"/>
                <a:cs typeface="Arial"/>
              </a:rPr>
              <a:t>1=100)</a:t>
            </a:r>
            <a:endParaRPr sz="850">
              <a:latin typeface="Arial"/>
              <a:cs typeface="Arial"/>
            </a:endParaRPr>
          </a:p>
        </p:txBody>
      </p:sp>
      <p:sp>
        <p:nvSpPr>
          <p:cNvPr id="653" name="object 653"/>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102</a:t>
            </a:fld>
            <a:endParaRPr sz="1000">
              <a:latin typeface="Calibri"/>
              <a:cs typeface="Calibri"/>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103</a:t>
            </a:fld>
            <a:endParaRPr sz="1000">
              <a:latin typeface="Calibri"/>
              <a:cs typeface="Calibri"/>
            </a:endParaRPr>
          </a:p>
        </p:txBody>
      </p:sp>
      <p:sp>
        <p:nvSpPr>
          <p:cNvPr id="2" name="object 2"/>
          <p:cNvSpPr txBox="1"/>
          <p:nvPr/>
        </p:nvSpPr>
        <p:spPr>
          <a:xfrm>
            <a:off x="1499869" y="797132"/>
            <a:ext cx="5062220" cy="632460"/>
          </a:xfrm>
          <a:prstGeom prst="rect">
            <a:avLst/>
          </a:prstGeom>
        </p:spPr>
        <p:txBody>
          <a:bodyPr vert="horz" wrap="square" lIns="0" tIns="0" rIns="0" bIns="0" rtlCol="0">
            <a:spAutoFit/>
          </a:bodyPr>
          <a:lstStyle/>
          <a:p>
            <a:pPr marL="227965" marR="5080" indent="-215265">
              <a:lnSpc>
                <a:spcPct val="142400"/>
              </a:lnSpc>
              <a:buFont typeface="Symbol"/>
              <a:buChar char=""/>
              <a:tabLst>
                <a:tab pos="227965" algn="l"/>
                <a:tab pos="228600" algn="l"/>
              </a:tabLst>
            </a:pPr>
            <a:r>
              <a:rPr sz="950" spc="-5" dirty="0">
                <a:latin typeface="Arial"/>
                <a:cs typeface="Arial"/>
              </a:rPr>
              <a:t>It </a:t>
            </a:r>
            <a:r>
              <a:rPr sz="950" spc="-10" dirty="0">
                <a:latin typeface="Arial"/>
                <a:cs typeface="Arial"/>
              </a:rPr>
              <a:t>also booked contracts in Saudi Arabia from SABIC (10 small spheres for $10m) </a:t>
            </a:r>
            <a:r>
              <a:rPr sz="950" spc="-5" dirty="0">
                <a:latin typeface="Arial"/>
                <a:cs typeface="Arial"/>
              </a:rPr>
              <a:t>– </a:t>
            </a:r>
            <a:r>
              <a:rPr sz="950" spc="-10" dirty="0">
                <a:latin typeface="Arial"/>
                <a:cs typeface="Arial"/>
              </a:rPr>
              <a:t>which it  completed in 2012 </a:t>
            </a:r>
            <a:r>
              <a:rPr sz="950" spc="-5" dirty="0">
                <a:latin typeface="Arial"/>
                <a:cs typeface="Arial"/>
              </a:rPr>
              <a:t>– </a:t>
            </a:r>
            <a:r>
              <a:rPr sz="950" spc="-10" dirty="0">
                <a:latin typeface="Arial"/>
                <a:cs typeface="Arial"/>
              </a:rPr>
              <a:t>and the Rabigh refinery (one </a:t>
            </a:r>
            <a:r>
              <a:rPr sz="950" spc="-5" dirty="0">
                <a:latin typeface="Arial"/>
                <a:cs typeface="Arial"/>
              </a:rPr>
              <a:t>60’ </a:t>
            </a:r>
            <a:r>
              <a:rPr sz="950" spc="-10" dirty="0">
                <a:latin typeface="Arial"/>
                <a:cs typeface="Arial"/>
              </a:rPr>
              <a:t>sphere for butene) </a:t>
            </a:r>
            <a:r>
              <a:rPr sz="950" spc="-5" dirty="0">
                <a:latin typeface="Arial"/>
                <a:cs typeface="Arial"/>
              </a:rPr>
              <a:t>– </a:t>
            </a:r>
            <a:r>
              <a:rPr sz="950" spc="-10" dirty="0">
                <a:latin typeface="Arial"/>
                <a:cs typeface="Arial"/>
              </a:rPr>
              <a:t>due for  completion in</a:t>
            </a:r>
            <a:r>
              <a:rPr sz="950" spc="-65" dirty="0">
                <a:latin typeface="Arial"/>
                <a:cs typeface="Arial"/>
              </a:rPr>
              <a:t> </a:t>
            </a:r>
            <a:r>
              <a:rPr sz="950" spc="-10" dirty="0">
                <a:latin typeface="Arial"/>
                <a:cs typeface="Arial"/>
              </a:rPr>
              <a:t>2015.</a:t>
            </a:r>
            <a:endParaRPr sz="950">
              <a:latin typeface="Arial"/>
              <a:cs typeface="Arial"/>
            </a:endParaRPr>
          </a:p>
        </p:txBody>
      </p:sp>
      <p:sp>
        <p:nvSpPr>
          <p:cNvPr id="3" name="object 3"/>
          <p:cNvSpPr txBox="1"/>
          <p:nvPr/>
        </p:nvSpPr>
        <p:spPr>
          <a:xfrm>
            <a:off x="1284991" y="1764720"/>
            <a:ext cx="5267325" cy="1457325"/>
          </a:xfrm>
          <a:prstGeom prst="rect">
            <a:avLst/>
          </a:prstGeom>
        </p:spPr>
        <p:txBody>
          <a:bodyPr vert="horz" wrap="square" lIns="0" tIns="0" rIns="0" bIns="0" rtlCol="0">
            <a:spAutoFit/>
          </a:bodyPr>
          <a:lstStyle/>
          <a:p>
            <a:pPr marL="12700" marR="99060">
              <a:lnSpc>
                <a:spcPct val="142500"/>
              </a:lnSpc>
            </a:pPr>
            <a:r>
              <a:rPr sz="950" spc="-10" dirty="0">
                <a:latin typeface="Arial"/>
                <a:cs typeface="Arial"/>
              </a:rPr>
              <a:t>In China and India, domestic suppliers have an advantage on </a:t>
            </a:r>
            <a:r>
              <a:rPr sz="950" spc="-5" dirty="0">
                <a:latin typeface="Arial"/>
                <a:cs typeface="Arial"/>
              </a:rPr>
              <a:t>bids, </a:t>
            </a:r>
            <a:r>
              <a:rPr sz="950" spc="-10" dirty="0">
                <a:latin typeface="Arial"/>
                <a:cs typeface="Arial"/>
              </a:rPr>
              <a:t>as well as </a:t>
            </a:r>
            <a:r>
              <a:rPr sz="950" spc="-5" dirty="0">
                <a:latin typeface="Arial"/>
                <a:cs typeface="Arial"/>
              </a:rPr>
              <a:t>a </a:t>
            </a:r>
            <a:r>
              <a:rPr sz="950" spc="-10" dirty="0">
                <a:latin typeface="Arial"/>
                <a:cs typeface="Arial"/>
              </a:rPr>
              <a:t>tendency </a:t>
            </a:r>
            <a:r>
              <a:rPr sz="950" spc="-5" dirty="0">
                <a:latin typeface="Arial"/>
                <a:cs typeface="Arial"/>
              </a:rPr>
              <a:t>to </a:t>
            </a:r>
            <a:r>
              <a:rPr sz="950" spc="-10" dirty="0">
                <a:latin typeface="Arial"/>
                <a:cs typeface="Arial"/>
              </a:rPr>
              <a:t>win  orders </a:t>
            </a:r>
            <a:r>
              <a:rPr sz="950" spc="-5" dirty="0">
                <a:latin typeface="Arial"/>
                <a:cs typeface="Arial"/>
              </a:rPr>
              <a:t>for </a:t>
            </a:r>
            <a:r>
              <a:rPr sz="950" spc="-10" dirty="0">
                <a:latin typeface="Arial"/>
                <a:cs typeface="Arial"/>
              </a:rPr>
              <a:t>field-erected units, which spheres often are, because of the need for </a:t>
            </a:r>
            <a:r>
              <a:rPr sz="950" spc="-5" dirty="0">
                <a:latin typeface="Arial"/>
                <a:cs typeface="Arial"/>
              </a:rPr>
              <a:t>a </a:t>
            </a:r>
            <a:r>
              <a:rPr sz="950" spc="-10" dirty="0">
                <a:latin typeface="Arial"/>
                <a:cs typeface="Arial"/>
              </a:rPr>
              <a:t>local labor base.  For example, Chinese Taishan won </a:t>
            </a:r>
            <a:r>
              <a:rPr sz="950" spc="-5" dirty="0">
                <a:latin typeface="Arial"/>
                <a:cs typeface="Arial"/>
              </a:rPr>
              <a:t>the </a:t>
            </a:r>
            <a:r>
              <a:rPr sz="950" spc="-10" dirty="0">
                <a:latin typeface="Arial"/>
                <a:cs typeface="Arial"/>
              </a:rPr>
              <a:t>five-sphere order, worth almost $11m, from Sinochem’s  Guanzhou refinery. China First Metallurgical Construction Corporation won two orders,</a:t>
            </a:r>
            <a:r>
              <a:rPr sz="950" spc="204" dirty="0">
                <a:latin typeface="Arial"/>
                <a:cs typeface="Arial"/>
              </a:rPr>
              <a:t> </a:t>
            </a:r>
            <a:r>
              <a:rPr sz="950" spc="-10" dirty="0">
                <a:latin typeface="Arial"/>
                <a:cs typeface="Arial"/>
              </a:rPr>
              <a:t>totaling</a:t>
            </a:r>
            <a:endParaRPr sz="950">
              <a:latin typeface="Arial"/>
              <a:cs typeface="Arial"/>
            </a:endParaRPr>
          </a:p>
          <a:p>
            <a:pPr marL="12700">
              <a:lnSpc>
                <a:spcPct val="100000"/>
              </a:lnSpc>
              <a:spcBef>
                <a:spcPts val="480"/>
              </a:spcBef>
            </a:pPr>
            <a:r>
              <a:rPr sz="950" spc="-10" dirty="0">
                <a:latin typeface="Arial"/>
                <a:cs typeface="Arial"/>
              </a:rPr>
              <a:t>$12.7m, from Henan Petrochemical and the Zhejiang refinery. These orders reflect </a:t>
            </a:r>
            <a:r>
              <a:rPr sz="950" spc="-5" dirty="0">
                <a:latin typeface="Arial"/>
                <a:cs typeface="Arial"/>
              </a:rPr>
              <a:t>a </a:t>
            </a:r>
            <a:r>
              <a:rPr sz="950" spc="-10" dirty="0">
                <a:latin typeface="Arial"/>
                <a:cs typeface="Arial"/>
              </a:rPr>
              <a:t>local</a:t>
            </a:r>
            <a:r>
              <a:rPr sz="950" spc="180" dirty="0">
                <a:latin typeface="Arial"/>
                <a:cs typeface="Arial"/>
              </a:rPr>
              <a:t> </a:t>
            </a:r>
            <a:r>
              <a:rPr sz="950" spc="-10" dirty="0">
                <a:latin typeface="Arial"/>
                <a:cs typeface="Arial"/>
              </a:rPr>
              <a:t>content</a:t>
            </a:r>
            <a:endParaRPr sz="950">
              <a:latin typeface="Arial"/>
              <a:cs typeface="Arial"/>
            </a:endParaRPr>
          </a:p>
          <a:p>
            <a:pPr marL="12700" marR="5080">
              <a:lnSpc>
                <a:spcPct val="142100"/>
              </a:lnSpc>
              <a:spcBef>
                <a:spcPts val="5"/>
              </a:spcBef>
            </a:pPr>
            <a:r>
              <a:rPr sz="950" spc="-10" dirty="0">
                <a:latin typeface="Arial"/>
                <a:cs typeface="Arial"/>
              </a:rPr>
              <a:t>preference </a:t>
            </a:r>
            <a:r>
              <a:rPr sz="950" spc="-5" dirty="0">
                <a:latin typeface="Arial"/>
                <a:cs typeface="Arial"/>
              </a:rPr>
              <a:t>on </a:t>
            </a:r>
            <a:r>
              <a:rPr sz="950" spc="-10" dirty="0">
                <a:latin typeface="Arial"/>
                <a:cs typeface="Arial"/>
              </a:rPr>
              <a:t>the part of government-run companies, as CB&amp;I and KNM are more cost-competitive  </a:t>
            </a:r>
            <a:r>
              <a:rPr sz="950" spc="-5" dirty="0">
                <a:latin typeface="Arial"/>
                <a:cs typeface="Arial"/>
              </a:rPr>
              <a:t>at their respective facilities in Thailand and</a:t>
            </a:r>
            <a:r>
              <a:rPr sz="950" spc="-30" dirty="0">
                <a:latin typeface="Arial"/>
                <a:cs typeface="Arial"/>
              </a:rPr>
              <a:t> </a:t>
            </a:r>
            <a:r>
              <a:rPr sz="950" spc="-10" dirty="0">
                <a:latin typeface="Arial"/>
                <a:cs typeface="Arial"/>
              </a:rPr>
              <a:t>Malaysia.</a:t>
            </a:r>
            <a:endParaRPr sz="950">
              <a:latin typeface="Arial"/>
              <a:cs typeface="Arial"/>
            </a:endParaRPr>
          </a:p>
        </p:txBody>
      </p:sp>
      <p:sp>
        <p:nvSpPr>
          <p:cNvPr id="4" name="object 4"/>
          <p:cNvSpPr txBox="1"/>
          <p:nvPr/>
        </p:nvSpPr>
        <p:spPr>
          <a:xfrm>
            <a:off x="1284991" y="3557515"/>
            <a:ext cx="5301615" cy="2591435"/>
          </a:xfrm>
          <a:prstGeom prst="rect">
            <a:avLst/>
          </a:prstGeom>
        </p:spPr>
        <p:txBody>
          <a:bodyPr vert="horz" wrap="square" lIns="0" tIns="0" rIns="0" bIns="0" rtlCol="0">
            <a:spAutoFit/>
          </a:bodyPr>
          <a:lstStyle/>
          <a:p>
            <a:pPr marL="12700" marR="141605">
              <a:lnSpc>
                <a:spcPct val="142100"/>
              </a:lnSpc>
            </a:pPr>
            <a:r>
              <a:rPr sz="950" spc="-10" dirty="0">
                <a:latin typeface="Arial"/>
                <a:cs typeface="Arial"/>
              </a:rPr>
              <a:t>Refinery orders are supporting </a:t>
            </a:r>
            <a:r>
              <a:rPr sz="950" spc="-5" dirty="0">
                <a:latin typeface="Arial"/>
                <a:cs typeface="Arial"/>
              </a:rPr>
              <a:t>a </a:t>
            </a:r>
            <a:r>
              <a:rPr sz="950" spc="-10" dirty="0">
                <a:latin typeface="Arial"/>
                <a:cs typeface="Arial"/>
              </a:rPr>
              <a:t>string </a:t>
            </a:r>
            <a:r>
              <a:rPr sz="950" spc="-5" dirty="0">
                <a:latin typeface="Arial"/>
                <a:cs typeface="Arial"/>
              </a:rPr>
              <a:t>list </a:t>
            </a:r>
            <a:r>
              <a:rPr sz="950" spc="-10" dirty="0">
                <a:latin typeface="Arial"/>
                <a:cs typeface="Arial"/>
              </a:rPr>
              <a:t>of pending contracts for award or completion 2013 and  2014. Examples</a:t>
            </a:r>
            <a:r>
              <a:rPr sz="950" spc="-45" dirty="0">
                <a:latin typeface="Arial"/>
                <a:cs typeface="Arial"/>
              </a:rPr>
              <a:t> </a:t>
            </a:r>
            <a:r>
              <a:rPr sz="950" spc="-10" dirty="0">
                <a:latin typeface="Arial"/>
                <a:cs typeface="Arial"/>
              </a:rPr>
              <a:t>include:</a:t>
            </a:r>
            <a:endParaRPr sz="950">
              <a:latin typeface="Arial"/>
              <a:cs typeface="Arial"/>
            </a:endParaRPr>
          </a:p>
          <a:p>
            <a:pPr marL="443230" marR="5080" indent="-215900">
              <a:lnSpc>
                <a:spcPct val="142600"/>
              </a:lnSpc>
              <a:spcBef>
                <a:spcPts val="630"/>
              </a:spcBef>
              <a:buFont typeface="Symbol"/>
              <a:buChar char=""/>
              <a:tabLst>
                <a:tab pos="442595" algn="l"/>
                <a:tab pos="443865" algn="l"/>
              </a:tabLst>
            </a:pPr>
            <a:r>
              <a:rPr sz="950" spc="-10" dirty="0">
                <a:latin typeface="Arial"/>
                <a:cs typeface="Arial"/>
              </a:rPr>
              <a:t>Two spheres </a:t>
            </a:r>
            <a:r>
              <a:rPr sz="950" spc="-5" dirty="0">
                <a:latin typeface="Arial"/>
                <a:cs typeface="Arial"/>
              </a:rPr>
              <a:t>for </a:t>
            </a:r>
            <a:r>
              <a:rPr sz="950" spc="-10" dirty="0">
                <a:latin typeface="Arial"/>
                <a:cs typeface="Arial"/>
              </a:rPr>
              <a:t>Bangladesh’s Eastern Oil Refinery in Chittagong, bidders include KNM and  Fabricom.</a:t>
            </a:r>
            <a:endParaRPr sz="950">
              <a:latin typeface="Arial"/>
              <a:cs typeface="Arial"/>
            </a:endParaRPr>
          </a:p>
          <a:p>
            <a:pPr marL="443230" marR="31115" indent="-215900">
              <a:lnSpc>
                <a:spcPct val="142400"/>
              </a:lnSpc>
              <a:spcBef>
                <a:spcPts val="55"/>
              </a:spcBef>
              <a:buFont typeface="Symbol"/>
              <a:buChar char=""/>
              <a:tabLst>
                <a:tab pos="442595" algn="l"/>
                <a:tab pos="443865" algn="l"/>
              </a:tabLst>
            </a:pPr>
            <a:r>
              <a:rPr sz="950" spc="-10" dirty="0">
                <a:latin typeface="Arial"/>
                <a:cs typeface="Arial"/>
              </a:rPr>
              <a:t>Oman Oil Refineries and Petroleum Industries Company (ORPIC) is building </a:t>
            </a:r>
            <a:r>
              <a:rPr sz="950" spc="-5" dirty="0">
                <a:latin typeface="Arial"/>
                <a:cs typeface="Arial"/>
              </a:rPr>
              <a:t>a </a:t>
            </a:r>
            <a:r>
              <a:rPr sz="950" spc="-10" dirty="0">
                <a:latin typeface="Arial"/>
                <a:cs typeface="Arial"/>
              </a:rPr>
              <a:t>new storage  terminal in Muscat that will order 4-5 large spheres. As of April 2013, the project is in  planning and ORPIC expects to start construction of the terminal in</a:t>
            </a:r>
            <a:r>
              <a:rPr sz="950" spc="110" dirty="0">
                <a:latin typeface="Arial"/>
                <a:cs typeface="Arial"/>
              </a:rPr>
              <a:t> </a:t>
            </a:r>
            <a:r>
              <a:rPr sz="950" spc="-10" dirty="0">
                <a:latin typeface="Arial"/>
                <a:cs typeface="Arial"/>
              </a:rPr>
              <a:t>2014.</a:t>
            </a:r>
            <a:endParaRPr sz="950">
              <a:latin typeface="Arial"/>
              <a:cs typeface="Arial"/>
            </a:endParaRPr>
          </a:p>
          <a:p>
            <a:pPr marL="443230" marR="41275" indent="-215900">
              <a:lnSpc>
                <a:spcPct val="142100"/>
              </a:lnSpc>
              <a:spcBef>
                <a:spcPts val="65"/>
              </a:spcBef>
              <a:buFont typeface="Symbol"/>
              <a:buChar char=""/>
              <a:tabLst>
                <a:tab pos="442595" algn="l"/>
                <a:tab pos="443865" algn="l"/>
              </a:tabLst>
            </a:pPr>
            <a:r>
              <a:rPr sz="950" spc="-10" dirty="0">
                <a:latin typeface="Arial"/>
                <a:cs typeface="Arial"/>
              </a:rPr>
              <a:t>The Aegis group began building </a:t>
            </a:r>
            <a:r>
              <a:rPr sz="950" spc="-5" dirty="0">
                <a:latin typeface="Arial"/>
                <a:cs typeface="Arial"/>
              </a:rPr>
              <a:t>a </a:t>
            </a:r>
            <a:r>
              <a:rPr sz="950" spc="-10" dirty="0">
                <a:latin typeface="Arial"/>
                <a:cs typeface="Arial"/>
              </a:rPr>
              <a:t>new terminal at the port of Pipavav in Gujurat, India. The  </a:t>
            </a:r>
            <a:r>
              <a:rPr sz="950" spc="-5" dirty="0">
                <a:latin typeface="Arial"/>
                <a:cs typeface="Arial"/>
              </a:rPr>
              <a:t>facility </a:t>
            </a:r>
            <a:r>
              <a:rPr sz="950" spc="-10" dirty="0">
                <a:latin typeface="Arial"/>
                <a:cs typeface="Arial"/>
              </a:rPr>
              <a:t>will </a:t>
            </a:r>
            <a:r>
              <a:rPr sz="950" spc="-5" dirty="0">
                <a:latin typeface="Arial"/>
                <a:cs typeface="Arial"/>
              </a:rPr>
              <a:t>have </a:t>
            </a:r>
            <a:r>
              <a:rPr sz="950" spc="-10" dirty="0">
                <a:latin typeface="Arial"/>
                <a:cs typeface="Arial"/>
              </a:rPr>
              <a:t>capacity </a:t>
            </a:r>
            <a:r>
              <a:rPr sz="950" spc="-5" dirty="0">
                <a:latin typeface="Arial"/>
                <a:cs typeface="Arial"/>
              </a:rPr>
              <a:t>for </a:t>
            </a:r>
            <a:r>
              <a:rPr sz="950" spc="-10" dirty="0">
                <a:latin typeface="Arial"/>
                <a:cs typeface="Arial"/>
              </a:rPr>
              <a:t>120k </a:t>
            </a:r>
            <a:r>
              <a:rPr sz="950" spc="-5" dirty="0">
                <a:latin typeface="Arial"/>
                <a:cs typeface="Arial"/>
              </a:rPr>
              <a:t>m</a:t>
            </a:r>
            <a:r>
              <a:rPr sz="900" spc="-7" baseline="41666" dirty="0">
                <a:latin typeface="Arial"/>
                <a:cs typeface="Arial"/>
              </a:rPr>
              <a:t>3 </a:t>
            </a:r>
            <a:r>
              <a:rPr sz="950" spc="-10" dirty="0">
                <a:latin typeface="Arial"/>
                <a:cs typeface="Arial"/>
              </a:rPr>
              <a:t>of liquids, including LPG, and 2.7k tonnes </a:t>
            </a:r>
            <a:r>
              <a:rPr sz="950" spc="-5" dirty="0">
                <a:latin typeface="Arial"/>
                <a:cs typeface="Arial"/>
              </a:rPr>
              <a:t>of</a:t>
            </a:r>
            <a:r>
              <a:rPr sz="950" spc="185" dirty="0">
                <a:latin typeface="Arial"/>
                <a:cs typeface="Arial"/>
              </a:rPr>
              <a:t> </a:t>
            </a:r>
            <a:r>
              <a:rPr sz="950" spc="-10" dirty="0">
                <a:latin typeface="Arial"/>
                <a:cs typeface="Arial"/>
              </a:rPr>
              <a:t>gas.</a:t>
            </a:r>
            <a:endParaRPr sz="950">
              <a:latin typeface="Arial"/>
              <a:cs typeface="Arial"/>
            </a:endParaRPr>
          </a:p>
          <a:p>
            <a:pPr marL="443230" marR="20955" indent="-215900">
              <a:lnSpc>
                <a:spcPct val="142400"/>
              </a:lnSpc>
              <a:spcBef>
                <a:spcPts val="65"/>
              </a:spcBef>
              <a:buFont typeface="Symbol"/>
              <a:buChar char=""/>
              <a:tabLst>
                <a:tab pos="442595" algn="l"/>
                <a:tab pos="443865" algn="l"/>
              </a:tabLst>
            </a:pPr>
            <a:r>
              <a:rPr sz="950" spc="-10" dirty="0">
                <a:latin typeface="Arial"/>
                <a:cs typeface="Arial"/>
              </a:rPr>
              <a:t>Indian Oil Corporation contracted Sharp Tanks and Structurals </a:t>
            </a:r>
            <a:r>
              <a:rPr sz="950" spc="-5" dirty="0">
                <a:latin typeface="Arial"/>
                <a:cs typeface="Arial"/>
              </a:rPr>
              <a:t>to </a:t>
            </a:r>
            <a:r>
              <a:rPr sz="950" spc="-10" dirty="0">
                <a:latin typeface="Arial"/>
                <a:cs typeface="Arial"/>
              </a:rPr>
              <a:t>expand </a:t>
            </a:r>
            <a:r>
              <a:rPr sz="950" spc="-5" dirty="0">
                <a:latin typeface="Arial"/>
                <a:cs typeface="Arial"/>
              </a:rPr>
              <a:t>its </a:t>
            </a:r>
            <a:r>
              <a:rPr sz="950" spc="-10" dirty="0">
                <a:latin typeface="Arial"/>
                <a:cs typeface="Arial"/>
              </a:rPr>
              <a:t>LPG bottling  plant in Belgaum. The project includes two storage spheres for $3m each. Construction has  already begun and completion is scheduled for August</a:t>
            </a:r>
            <a:r>
              <a:rPr sz="950" spc="70" dirty="0">
                <a:latin typeface="Arial"/>
                <a:cs typeface="Arial"/>
              </a:rPr>
              <a:t> </a:t>
            </a:r>
            <a:r>
              <a:rPr sz="950" spc="-10" dirty="0">
                <a:latin typeface="Arial"/>
                <a:cs typeface="Arial"/>
              </a:rPr>
              <a:t>2013.</a:t>
            </a:r>
            <a:endParaRPr sz="950">
              <a:latin typeface="Arial"/>
              <a:cs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104</a:t>
            </a:fld>
            <a:endParaRPr sz="1000">
              <a:latin typeface="Calibri"/>
              <a:cs typeface="Calibri"/>
            </a:endParaRPr>
          </a:p>
        </p:txBody>
      </p:sp>
      <p:sp>
        <p:nvSpPr>
          <p:cNvPr id="2" name="object 2"/>
          <p:cNvSpPr txBox="1"/>
          <p:nvPr/>
        </p:nvSpPr>
        <p:spPr>
          <a:xfrm>
            <a:off x="1473200" y="850138"/>
            <a:ext cx="48285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29: Summary </a:t>
            </a:r>
            <a:r>
              <a:rPr sz="950" b="1" spc="-5" dirty="0">
                <a:latin typeface="Arial"/>
                <a:cs typeface="Arial"/>
              </a:rPr>
              <a:t>of </a:t>
            </a:r>
            <a:r>
              <a:rPr sz="950" b="1" spc="-10" dirty="0">
                <a:latin typeface="Arial"/>
                <a:cs typeface="Arial"/>
              </a:rPr>
              <a:t>New Contracts and Estimated Values for Spherical LPG</a:t>
            </a:r>
            <a:r>
              <a:rPr sz="950" b="1" spc="120" dirty="0">
                <a:latin typeface="Arial"/>
                <a:cs typeface="Arial"/>
              </a:rPr>
              <a:t> </a:t>
            </a:r>
            <a:r>
              <a:rPr sz="950" b="1" spc="-15" dirty="0">
                <a:latin typeface="Arial"/>
                <a:cs typeface="Arial"/>
              </a:rPr>
              <a:t>Tanks</a:t>
            </a:r>
            <a:endParaRPr sz="950">
              <a:latin typeface="Arial"/>
              <a:cs typeface="Arial"/>
            </a:endParaRPr>
          </a:p>
        </p:txBody>
      </p:sp>
      <p:graphicFrame>
        <p:nvGraphicFramePr>
          <p:cNvPr id="3" name="object 3"/>
          <p:cNvGraphicFramePr>
            <a:graphicFrameLocks noGrp="1"/>
          </p:cNvGraphicFramePr>
          <p:nvPr/>
        </p:nvGraphicFramePr>
        <p:xfrm>
          <a:off x="1380744" y="1069848"/>
          <a:ext cx="5821680" cy="7448550"/>
        </p:xfrm>
        <a:graphic>
          <a:graphicData uri="http://schemas.openxmlformats.org/drawingml/2006/table">
            <a:tbl>
              <a:tblPr firstRow="1" bandRow="1">
                <a:tableStyleId>{2D5ABB26-0587-4C30-8999-92F81FD0307C}</a:tableStyleId>
              </a:tblPr>
              <a:tblGrid>
                <a:gridCol w="1210055">
                  <a:extLst>
                    <a:ext uri="{9D8B030D-6E8A-4147-A177-3AD203B41FA5}">
                      <a16:colId xmlns:a16="http://schemas.microsoft.com/office/drawing/2014/main" val="20000"/>
                    </a:ext>
                  </a:extLst>
                </a:gridCol>
                <a:gridCol w="815339">
                  <a:extLst>
                    <a:ext uri="{9D8B030D-6E8A-4147-A177-3AD203B41FA5}">
                      <a16:colId xmlns:a16="http://schemas.microsoft.com/office/drawing/2014/main" val="20001"/>
                    </a:ext>
                  </a:extLst>
                </a:gridCol>
                <a:gridCol w="845820">
                  <a:extLst>
                    <a:ext uri="{9D8B030D-6E8A-4147-A177-3AD203B41FA5}">
                      <a16:colId xmlns:a16="http://schemas.microsoft.com/office/drawing/2014/main" val="20002"/>
                    </a:ext>
                  </a:extLst>
                </a:gridCol>
                <a:gridCol w="1270254">
                  <a:extLst>
                    <a:ext uri="{9D8B030D-6E8A-4147-A177-3AD203B41FA5}">
                      <a16:colId xmlns:a16="http://schemas.microsoft.com/office/drawing/2014/main" val="20003"/>
                    </a:ext>
                  </a:extLst>
                </a:gridCol>
                <a:gridCol w="767334">
                  <a:extLst>
                    <a:ext uri="{9D8B030D-6E8A-4147-A177-3AD203B41FA5}">
                      <a16:colId xmlns:a16="http://schemas.microsoft.com/office/drawing/2014/main" val="20004"/>
                    </a:ext>
                  </a:extLst>
                </a:gridCol>
                <a:gridCol w="904112">
                  <a:extLst>
                    <a:ext uri="{9D8B030D-6E8A-4147-A177-3AD203B41FA5}">
                      <a16:colId xmlns:a16="http://schemas.microsoft.com/office/drawing/2014/main" val="20005"/>
                    </a:ext>
                  </a:extLst>
                </a:gridCol>
              </a:tblGrid>
              <a:tr h="516255">
                <a:tc>
                  <a:txBody>
                    <a:bodyPr/>
                    <a:lstStyle/>
                    <a:p>
                      <a:pPr>
                        <a:lnSpc>
                          <a:spcPct val="100000"/>
                        </a:lnSpc>
                        <a:spcBef>
                          <a:spcPts val="45"/>
                        </a:spcBef>
                      </a:pPr>
                      <a:endParaRPr sz="1100">
                        <a:latin typeface="Times New Roman"/>
                        <a:cs typeface="Times New Roman"/>
                      </a:endParaRPr>
                    </a:p>
                    <a:p>
                      <a:pPr algn="ctr">
                        <a:lnSpc>
                          <a:spcPct val="100000"/>
                        </a:lnSpc>
                      </a:pPr>
                      <a:r>
                        <a:rPr sz="1100" spc="10" dirty="0">
                          <a:latin typeface="Arial"/>
                          <a:cs typeface="Arial"/>
                        </a:rPr>
                        <a:t>Buyer</a:t>
                      </a:r>
                      <a:endParaRPr sz="1100">
                        <a:latin typeface="Arial"/>
                        <a:cs typeface="Arial"/>
                      </a:endParaRPr>
                    </a:p>
                  </a:txBody>
                  <a:tcPr marL="0" marR="0" marT="5715"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340" indent="12065">
                        <a:lnSpc>
                          <a:spcPts val="1300"/>
                        </a:lnSpc>
                        <a:spcBef>
                          <a:spcPts val="720"/>
                        </a:spcBef>
                      </a:pPr>
                      <a:r>
                        <a:rPr sz="1100" spc="10" dirty="0">
                          <a:latin typeface="Arial"/>
                          <a:cs typeface="Arial"/>
                        </a:rPr>
                        <a:t>Country </a:t>
                      </a:r>
                      <a:r>
                        <a:rPr sz="1100" spc="5" dirty="0">
                          <a:latin typeface="Arial"/>
                          <a:cs typeface="Arial"/>
                        </a:rPr>
                        <a:t>of  </a:t>
                      </a:r>
                      <a:r>
                        <a:rPr sz="1100" dirty="0">
                          <a:latin typeface="Arial"/>
                          <a:cs typeface="Arial"/>
                        </a:rPr>
                        <a:t>Installation</a:t>
                      </a:r>
                      <a:endParaRPr sz="1100">
                        <a:latin typeface="Arial"/>
                        <a:cs typeface="Arial"/>
                      </a:endParaRPr>
                    </a:p>
                  </a:txBody>
                  <a:tcPr marL="0" marR="0" marT="9144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marL="156845">
                        <a:lnSpc>
                          <a:spcPct val="100000"/>
                        </a:lnSpc>
                      </a:pPr>
                      <a:r>
                        <a:rPr sz="1100" spc="10" dirty="0">
                          <a:latin typeface="Arial"/>
                          <a:cs typeface="Arial"/>
                        </a:rPr>
                        <a:t>Supplier</a:t>
                      </a:r>
                      <a:endParaRPr sz="1100">
                        <a:latin typeface="Arial"/>
                        <a:cs typeface="Arial"/>
                      </a:endParaRPr>
                    </a:p>
                  </a:txBody>
                  <a:tcPr marL="0" marR="0" marT="5715" marB="0">
                    <a:lnL w="6095">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marL="384810">
                        <a:lnSpc>
                          <a:spcPct val="100000"/>
                        </a:lnSpc>
                      </a:pPr>
                      <a:r>
                        <a:rPr sz="1100" spc="10" dirty="0">
                          <a:latin typeface="Arial"/>
                          <a:cs typeface="Arial"/>
                        </a:rPr>
                        <a:t>Product</a:t>
                      </a:r>
                      <a:endParaRPr sz="1100">
                        <a:latin typeface="Arial"/>
                        <a:cs typeface="Arial"/>
                      </a:endParaRPr>
                    </a:p>
                  </a:txBody>
                  <a:tcPr marL="0" marR="0" marT="5715" marB="0">
                    <a:lnL w="6095">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340" algn="ctr">
                        <a:lnSpc>
                          <a:spcPts val="1300"/>
                        </a:lnSpc>
                        <a:spcBef>
                          <a:spcPts val="75"/>
                        </a:spcBef>
                      </a:pPr>
                      <a:r>
                        <a:rPr sz="1100" dirty="0">
                          <a:latin typeface="Arial"/>
                          <a:cs typeface="Arial"/>
                        </a:rPr>
                        <a:t>Estim</a:t>
                      </a:r>
                      <a:r>
                        <a:rPr sz="1100" spc="5" dirty="0">
                          <a:latin typeface="Arial"/>
                          <a:cs typeface="Arial"/>
                        </a:rPr>
                        <a:t>a</a:t>
                      </a:r>
                      <a:r>
                        <a:rPr sz="1100" spc="-10" dirty="0">
                          <a:latin typeface="Arial"/>
                          <a:cs typeface="Arial"/>
                        </a:rPr>
                        <a:t>t</a:t>
                      </a:r>
                      <a:r>
                        <a:rPr sz="1100" dirty="0">
                          <a:latin typeface="Arial"/>
                          <a:cs typeface="Arial"/>
                        </a:rPr>
                        <a:t>ed  </a:t>
                      </a:r>
                      <a:r>
                        <a:rPr sz="1100" spc="10" dirty="0">
                          <a:latin typeface="Arial"/>
                          <a:cs typeface="Arial"/>
                        </a:rPr>
                        <a:t>Value  ($m)</a:t>
                      </a:r>
                      <a:endParaRPr sz="1100">
                        <a:latin typeface="Arial"/>
                        <a:cs typeface="Arial"/>
                      </a:endParaRPr>
                    </a:p>
                  </a:txBody>
                  <a:tcPr marL="0" marR="0" marT="9525"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130175" marR="121920" algn="ctr">
                        <a:lnSpc>
                          <a:spcPts val="1300"/>
                        </a:lnSpc>
                        <a:spcBef>
                          <a:spcPts val="75"/>
                        </a:spcBef>
                      </a:pPr>
                      <a:r>
                        <a:rPr sz="1100" dirty="0">
                          <a:latin typeface="Arial"/>
                          <a:cs typeface="Arial"/>
                        </a:rPr>
                        <a:t>Estim</a:t>
                      </a:r>
                      <a:r>
                        <a:rPr sz="1100" spc="5" dirty="0">
                          <a:latin typeface="Arial"/>
                          <a:cs typeface="Arial"/>
                        </a:rPr>
                        <a:t>a</a:t>
                      </a:r>
                      <a:r>
                        <a:rPr sz="1100" spc="-10" dirty="0">
                          <a:latin typeface="Arial"/>
                          <a:cs typeface="Arial"/>
                        </a:rPr>
                        <a:t>t</a:t>
                      </a:r>
                      <a:r>
                        <a:rPr sz="1100" dirty="0">
                          <a:latin typeface="Arial"/>
                          <a:cs typeface="Arial"/>
                        </a:rPr>
                        <a:t>ed  </a:t>
                      </a:r>
                      <a:r>
                        <a:rPr sz="1100" spc="10" dirty="0">
                          <a:latin typeface="Arial"/>
                          <a:cs typeface="Arial"/>
                        </a:rPr>
                        <a:t>Cost/Unit  ($m)</a:t>
                      </a:r>
                      <a:endParaRPr sz="1100">
                        <a:latin typeface="Arial"/>
                        <a:cs typeface="Arial"/>
                      </a:endParaRPr>
                    </a:p>
                  </a:txBody>
                  <a:tcPr marL="0" marR="0" marT="9525"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308228">
                <a:tc>
                  <a:txBody>
                    <a:bodyPr/>
                    <a:lstStyle/>
                    <a:p>
                      <a:pPr marL="61594" marR="521334">
                        <a:lnSpc>
                          <a:spcPts val="1190"/>
                        </a:lnSpc>
                        <a:spcBef>
                          <a:spcPts val="10"/>
                        </a:spcBef>
                      </a:pPr>
                      <a:r>
                        <a:rPr sz="1000" spc="10" dirty="0">
                          <a:latin typeface="Arial"/>
                          <a:cs typeface="Arial"/>
                        </a:rPr>
                        <a:t>Reficar -  </a:t>
                      </a:r>
                      <a:r>
                        <a:rPr sz="1000" dirty="0">
                          <a:latin typeface="Arial"/>
                          <a:cs typeface="Arial"/>
                        </a:rPr>
                        <a:t>Cartagena</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Colombia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15" dirty="0">
                          <a:latin typeface="Arial"/>
                          <a:cs typeface="Arial"/>
                        </a:rPr>
                        <a:t>CB&amp;I</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865">
                        <a:lnSpc>
                          <a:spcPct val="100000"/>
                        </a:lnSpc>
                        <a:spcBef>
                          <a:spcPts val="5"/>
                        </a:spcBef>
                      </a:pPr>
                      <a:r>
                        <a:rPr sz="1000" spc="15" dirty="0">
                          <a:latin typeface="Arial"/>
                          <a:cs typeface="Arial"/>
                        </a:rPr>
                        <a:t>7 </a:t>
                      </a:r>
                      <a:r>
                        <a:rPr sz="1000" spc="10" dirty="0">
                          <a:latin typeface="Arial"/>
                          <a:cs typeface="Arial"/>
                        </a:rPr>
                        <a:t>units, 55'</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20.20</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2.24</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1"/>
                  </a:ext>
                </a:extLst>
              </a:tr>
              <a:tr h="308228">
                <a:tc>
                  <a:txBody>
                    <a:bodyPr/>
                    <a:lstStyle/>
                    <a:p>
                      <a:pPr marL="61594" marR="184785">
                        <a:lnSpc>
                          <a:spcPts val="1190"/>
                        </a:lnSpc>
                        <a:spcBef>
                          <a:spcPts val="10"/>
                        </a:spcBef>
                      </a:pPr>
                      <a:r>
                        <a:rPr sz="1000" spc="15" dirty="0">
                          <a:latin typeface="Arial"/>
                          <a:cs typeface="Arial"/>
                        </a:rPr>
                        <a:t>Simon Storage</a:t>
                      </a:r>
                      <a:r>
                        <a:rPr sz="1000" spc="-65" dirty="0">
                          <a:latin typeface="Arial"/>
                          <a:cs typeface="Arial"/>
                        </a:rPr>
                        <a:t> </a:t>
                      </a:r>
                      <a:r>
                        <a:rPr sz="1000" spc="10" dirty="0">
                          <a:latin typeface="Arial"/>
                          <a:cs typeface="Arial"/>
                        </a:rPr>
                        <a:t>-  </a:t>
                      </a:r>
                      <a:r>
                        <a:rPr sz="1000" spc="15" dirty="0">
                          <a:latin typeface="Arial"/>
                          <a:cs typeface="Arial"/>
                        </a:rPr>
                        <a:t>Seal</a:t>
                      </a:r>
                      <a:r>
                        <a:rPr sz="1000" spc="-70" dirty="0">
                          <a:latin typeface="Arial"/>
                          <a:cs typeface="Arial"/>
                        </a:rPr>
                        <a:t> </a:t>
                      </a:r>
                      <a:r>
                        <a:rPr sz="1000" spc="15" dirty="0">
                          <a:latin typeface="Arial"/>
                          <a:cs typeface="Arial"/>
                        </a:rPr>
                        <a:t>Sands</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20" dirty="0">
                          <a:latin typeface="Arial"/>
                          <a:cs typeface="Arial"/>
                        </a:rPr>
                        <a:t>UK</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Mercon</a:t>
                      </a:r>
                      <a:endParaRPr sz="1000">
                        <a:latin typeface="Arial"/>
                        <a:cs typeface="Arial"/>
                      </a:endParaRPr>
                    </a:p>
                  </a:txBody>
                  <a:tcPr marL="0" marR="0" marT="1270"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15" dirty="0">
                          <a:latin typeface="Arial"/>
                          <a:cs typeface="Arial"/>
                        </a:rPr>
                        <a:t>9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1270"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4610"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13.80</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340"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6.90</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2"/>
                  </a:ext>
                </a:extLst>
              </a:tr>
              <a:tr h="458724">
                <a:tc>
                  <a:txBody>
                    <a:bodyPr/>
                    <a:lstStyle/>
                    <a:p>
                      <a:pPr marL="61594" marR="206375">
                        <a:lnSpc>
                          <a:spcPts val="1190"/>
                        </a:lnSpc>
                        <a:spcBef>
                          <a:spcPts val="10"/>
                        </a:spcBef>
                      </a:pPr>
                      <a:r>
                        <a:rPr sz="1000" spc="20" dirty="0">
                          <a:latin typeface="Arial"/>
                          <a:cs typeface="Arial"/>
                        </a:rPr>
                        <a:t>SNDP</a:t>
                      </a:r>
                      <a:r>
                        <a:rPr sz="1000" spc="-35" dirty="0">
                          <a:latin typeface="Arial"/>
                          <a:cs typeface="Arial"/>
                        </a:rPr>
                        <a:t> </a:t>
                      </a:r>
                      <a:r>
                        <a:rPr sz="1000" spc="10" dirty="0">
                          <a:latin typeface="Arial"/>
                          <a:cs typeface="Arial"/>
                        </a:rPr>
                        <a:t>(National  Oil</a:t>
                      </a:r>
                      <a:r>
                        <a:rPr sz="1000" spc="-55" dirty="0">
                          <a:latin typeface="Arial"/>
                          <a:cs typeface="Arial"/>
                        </a:rPr>
                        <a:t> </a:t>
                      </a:r>
                      <a:r>
                        <a:rPr sz="1000" spc="10" dirty="0">
                          <a:latin typeface="Arial"/>
                          <a:cs typeface="Arial"/>
                        </a:rPr>
                        <a:t>Distribution</a:t>
                      </a:r>
                      <a:endParaRPr sz="1000">
                        <a:latin typeface="Arial"/>
                        <a:cs typeface="Arial"/>
                      </a:endParaRPr>
                    </a:p>
                    <a:p>
                      <a:pPr marL="61594">
                        <a:lnSpc>
                          <a:spcPts val="1155"/>
                        </a:lnSpc>
                      </a:pPr>
                      <a:r>
                        <a:rPr sz="1000" spc="15" dirty="0">
                          <a:latin typeface="Arial"/>
                          <a:cs typeface="Arial"/>
                        </a:rPr>
                        <a:t>Company)</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5" dirty="0">
                          <a:latin typeface="Arial"/>
                          <a:cs typeface="Arial"/>
                        </a:rPr>
                        <a:t>Tunisia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VINCI</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2 </a:t>
                      </a:r>
                      <a:r>
                        <a:rPr sz="1000" spc="10" dirty="0">
                          <a:latin typeface="Arial"/>
                          <a:cs typeface="Arial"/>
                        </a:rPr>
                        <a:t>units, 70'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340"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10.90</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2705"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1.82</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459485">
                <a:tc>
                  <a:txBody>
                    <a:bodyPr/>
                    <a:lstStyle/>
                    <a:p>
                      <a:pPr marL="61594" marR="470534">
                        <a:lnSpc>
                          <a:spcPts val="1190"/>
                        </a:lnSpc>
                        <a:spcBef>
                          <a:spcPts val="20"/>
                        </a:spcBef>
                      </a:pPr>
                      <a:r>
                        <a:rPr sz="1000" spc="15" dirty="0">
                          <a:latin typeface="Arial"/>
                          <a:cs typeface="Arial"/>
                        </a:rPr>
                        <a:t>Sinochem</a:t>
                      </a:r>
                      <a:r>
                        <a:rPr sz="1000" spc="-65" dirty="0">
                          <a:latin typeface="Arial"/>
                          <a:cs typeface="Arial"/>
                        </a:rPr>
                        <a:t> </a:t>
                      </a:r>
                      <a:r>
                        <a:rPr sz="1000" spc="10" dirty="0">
                          <a:latin typeface="Arial"/>
                          <a:cs typeface="Arial"/>
                        </a:rPr>
                        <a:t>-  </a:t>
                      </a:r>
                      <a:r>
                        <a:rPr sz="1000" spc="15" dirty="0">
                          <a:latin typeface="Arial"/>
                          <a:cs typeface="Arial"/>
                        </a:rPr>
                        <a:t>Guanzhou  Refinery</a:t>
                      </a:r>
                      <a:endParaRPr sz="1000">
                        <a:latin typeface="Arial"/>
                        <a:cs typeface="Arial"/>
                      </a:endParaRPr>
                    </a:p>
                  </a:txBody>
                  <a:tcPr marL="0" marR="0" marT="254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5" dirty="0">
                          <a:latin typeface="Arial"/>
                          <a:cs typeface="Arial"/>
                        </a:rPr>
                        <a:t>China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Sinopec</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6</a:t>
                      </a:r>
                      <a:r>
                        <a:rPr sz="1000" spc="-80" dirty="0">
                          <a:latin typeface="Arial"/>
                          <a:cs typeface="Arial"/>
                        </a:rPr>
                        <a:t> </a:t>
                      </a:r>
                      <a:r>
                        <a:rPr sz="1000" spc="10" dirty="0">
                          <a:latin typeface="Arial"/>
                          <a:cs typeface="Arial"/>
                        </a:rPr>
                        <a:t>units</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10.83</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340"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2.17</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r h="308610">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SABIC</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L="61594" marR="359410">
                        <a:lnSpc>
                          <a:spcPts val="1190"/>
                        </a:lnSpc>
                        <a:spcBef>
                          <a:spcPts val="15"/>
                        </a:spcBef>
                      </a:pPr>
                      <a:r>
                        <a:rPr sz="1000" spc="15" dirty="0">
                          <a:latin typeface="Arial"/>
                          <a:cs typeface="Arial"/>
                        </a:rPr>
                        <a:t>Saudi  </a:t>
                      </a:r>
                      <a:r>
                        <a:rPr sz="1000" dirty="0">
                          <a:latin typeface="Arial"/>
                          <a:cs typeface="Arial"/>
                        </a:rPr>
                        <a:t>Arabia</a:t>
                      </a:r>
                      <a:endParaRPr sz="1000">
                        <a:latin typeface="Arial"/>
                        <a:cs typeface="Arial"/>
                      </a:endParaRPr>
                    </a:p>
                  </a:txBody>
                  <a:tcPr marL="0" marR="0" marT="1905"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CB&amp;I</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15" dirty="0">
                          <a:latin typeface="Arial"/>
                          <a:cs typeface="Arial"/>
                        </a:rPr>
                        <a:t>5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10.00</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2705"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1.00</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5"/>
                  </a:ext>
                </a:extLst>
              </a:tr>
              <a:tr h="156971">
                <a:tc>
                  <a:txBody>
                    <a:bodyPr/>
                    <a:lstStyle/>
                    <a:p>
                      <a:pPr marL="61594">
                        <a:lnSpc>
                          <a:spcPts val="1160"/>
                        </a:lnSpc>
                      </a:pPr>
                      <a:r>
                        <a:rPr sz="1000" spc="10" dirty="0">
                          <a:latin typeface="Arial"/>
                          <a:cs typeface="Arial"/>
                        </a:rPr>
                        <a:t>Litro</a:t>
                      </a:r>
                      <a:r>
                        <a:rPr sz="1000" spc="-80" dirty="0">
                          <a:latin typeface="Arial"/>
                          <a:cs typeface="Arial"/>
                        </a:rPr>
                        <a:t> </a:t>
                      </a:r>
                      <a:r>
                        <a:rPr sz="1000" spc="15" dirty="0">
                          <a:latin typeface="Arial"/>
                          <a:cs typeface="Arial"/>
                        </a:rPr>
                        <a:t>Gas</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L="60325">
                        <a:lnSpc>
                          <a:spcPts val="1160"/>
                        </a:lnSpc>
                      </a:pPr>
                      <a:r>
                        <a:rPr sz="1000" spc="10" dirty="0">
                          <a:latin typeface="Arial"/>
                          <a:cs typeface="Arial"/>
                        </a:rPr>
                        <a:t>Sri</a:t>
                      </a:r>
                      <a:r>
                        <a:rPr sz="1000" spc="-65" dirty="0">
                          <a:latin typeface="Arial"/>
                          <a:cs typeface="Arial"/>
                        </a:rPr>
                        <a:t> </a:t>
                      </a:r>
                      <a:r>
                        <a:rPr sz="1000" spc="15" dirty="0">
                          <a:latin typeface="Arial"/>
                          <a:cs typeface="Arial"/>
                        </a:rPr>
                        <a:t>Lanka</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L="60960">
                        <a:lnSpc>
                          <a:spcPts val="1160"/>
                        </a:lnSpc>
                      </a:pPr>
                      <a:r>
                        <a:rPr sz="1000" spc="15" dirty="0">
                          <a:latin typeface="Arial"/>
                          <a:cs typeface="Arial"/>
                        </a:rPr>
                        <a:t>Fabricom</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L="61594">
                        <a:lnSpc>
                          <a:spcPts val="1160"/>
                        </a:lnSpc>
                      </a:pPr>
                      <a:r>
                        <a:rPr sz="1000" spc="15" dirty="0">
                          <a:latin typeface="Arial"/>
                          <a:cs typeface="Arial"/>
                        </a:rPr>
                        <a:t>10 </a:t>
                      </a:r>
                      <a:r>
                        <a:rPr sz="1000" spc="10" dirty="0">
                          <a:latin typeface="Arial"/>
                          <a:cs typeface="Arial"/>
                        </a:rPr>
                        <a:t>units, 35'</a:t>
                      </a:r>
                      <a:r>
                        <a:rPr sz="1000" spc="-60"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54610" algn="r">
                        <a:lnSpc>
                          <a:spcPts val="1160"/>
                        </a:lnSpc>
                      </a:pPr>
                      <a:r>
                        <a:rPr sz="1000" spc="15" dirty="0">
                          <a:latin typeface="Arial"/>
                          <a:cs typeface="Arial"/>
                        </a:rPr>
                        <a:t>$</a:t>
                      </a:r>
                      <a:r>
                        <a:rPr sz="1000" spc="204" dirty="0">
                          <a:latin typeface="Arial"/>
                          <a:cs typeface="Arial"/>
                        </a:rPr>
                        <a:t> </a:t>
                      </a:r>
                      <a:r>
                        <a:rPr sz="1000" spc="15" dirty="0">
                          <a:latin typeface="Arial"/>
                          <a:cs typeface="Arial"/>
                        </a:rPr>
                        <a:t>10.00</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53975" algn="r">
                        <a:lnSpc>
                          <a:spcPts val="1160"/>
                        </a:lnSpc>
                      </a:pPr>
                      <a:r>
                        <a:rPr sz="1000" spc="15" dirty="0">
                          <a:latin typeface="Arial"/>
                          <a:cs typeface="Arial"/>
                        </a:rPr>
                        <a:t>$</a:t>
                      </a:r>
                      <a:r>
                        <a:rPr sz="1000" spc="204" dirty="0">
                          <a:latin typeface="Arial"/>
                          <a:cs typeface="Arial"/>
                        </a:rPr>
                        <a:t> </a:t>
                      </a:r>
                      <a:r>
                        <a:rPr sz="1000" spc="15" dirty="0">
                          <a:latin typeface="Arial"/>
                          <a:cs typeface="Arial"/>
                        </a:rPr>
                        <a:t>2.50</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6"/>
                  </a:ext>
                </a:extLst>
              </a:tr>
              <a:tr h="308229">
                <a:tc>
                  <a:txBody>
                    <a:bodyPr/>
                    <a:lstStyle/>
                    <a:p>
                      <a:pPr marL="61594" marR="514350">
                        <a:lnSpc>
                          <a:spcPts val="1190"/>
                        </a:lnSpc>
                        <a:spcBef>
                          <a:spcPts val="15"/>
                        </a:spcBef>
                      </a:pPr>
                      <a:r>
                        <a:rPr sz="1000" spc="15" dirty="0">
                          <a:latin typeface="Arial"/>
                          <a:cs typeface="Arial"/>
                        </a:rPr>
                        <a:t>Gas</a:t>
                      </a:r>
                      <a:r>
                        <a:rPr sz="1000" spc="-70" dirty="0">
                          <a:latin typeface="Arial"/>
                          <a:cs typeface="Arial"/>
                        </a:rPr>
                        <a:t> </a:t>
                      </a:r>
                      <a:r>
                        <a:rPr sz="1000" spc="10" dirty="0">
                          <a:latin typeface="Arial"/>
                          <a:cs typeface="Arial"/>
                        </a:rPr>
                        <a:t>Filling  </a:t>
                      </a:r>
                      <a:r>
                        <a:rPr sz="1000" spc="20" dirty="0">
                          <a:latin typeface="Arial"/>
                          <a:cs typeface="Arial"/>
                        </a:rPr>
                        <a:t>Company</a:t>
                      </a:r>
                      <a:endParaRPr sz="1000">
                        <a:latin typeface="Arial"/>
                        <a:cs typeface="Arial"/>
                      </a:endParaRPr>
                    </a:p>
                  </a:txBody>
                  <a:tcPr marL="0" marR="0" marT="1905"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10" dirty="0">
                          <a:latin typeface="Arial"/>
                          <a:cs typeface="Arial"/>
                        </a:rPr>
                        <a:t>Iraq</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20" dirty="0">
                          <a:latin typeface="Arial"/>
                          <a:cs typeface="Arial"/>
                        </a:rPr>
                        <a:t>HEESCO</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15" dirty="0">
                          <a:latin typeface="Arial"/>
                          <a:cs typeface="Arial"/>
                        </a:rPr>
                        <a:t>4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tabLst>
                          <a:tab pos="219075" algn="l"/>
                        </a:tabLst>
                      </a:pPr>
                      <a:r>
                        <a:rPr sz="1000" dirty="0">
                          <a:latin typeface="Arial"/>
                          <a:cs typeface="Arial"/>
                        </a:rPr>
                        <a:t>$	9.70</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2705"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4.85</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308228">
                <a:tc>
                  <a:txBody>
                    <a:bodyPr/>
                    <a:lstStyle/>
                    <a:p>
                      <a:pPr marL="61594" marR="499745">
                        <a:lnSpc>
                          <a:spcPts val="1190"/>
                        </a:lnSpc>
                        <a:spcBef>
                          <a:spcPts val="20"/>
                        </a:spcBef>
                      </a:pPr>
                      <a:r>
                        <a:rPr sz="1000" spc="15" dirty="0">
                          <a:latin typeface="Arial"/>
                          <a:cs typeface="Arial"/>
                        </a:rPr>
                        <a:t>Sonangol</a:t>
                      </a:r>
                      <a:r>
                        <a:rPr sz="1000" spc="-70" dirty="0">
                          <a:latin typeface="Arial"/>
                          <a:cs typeface="Arial"/>
                        </a:rPr>
                        <a:t> </a:t>
                      </a:r>
                      <a:r>
                        <a:rPr sz="1000" spc="10" dirty="0">
                          <a:latin typeface="Arial"/>
                          <a:cs typeface="Arial"/>
                        </a:rPr>
                        <a:t>-  </a:t>
                      </a:r>
                      <a:r>
                        <a:rPr sz="1000" spc="15" dirty="0">
                          <a:latin typeface="Arial"/>
                          <a:cs typeface="Arial"/>
                        </a:rPr>
                        <a:t>Luanda</a:t>
                      </a:r>
                      <a:endParaRPr sz="1000">
                        <a:latin typeface="Arial"/>
                        <a:cs typeface="Arial"/>
                      </a:endParaRPr>
                    </a:p>
                  </a:txBody>
                  <a:tcPr marL="0" marR="0" marT="254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Angola</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0" dirty="0">
                          <a:latin typeface="Arial"/>
                          <a:cs typeface="Arial"/>
                        </a:rPr>
                        <a:t>Perini</a:t>
                      </a:r>
                      <a:endParaRPr sz="1000">
                        <a:latin typeface="Arial"/>
                        <a:cs typeface="Arial"/>
                      </a:endParaRPr>
                    </a:p>
                  </a:txBody>
                  <a:tcPr marL="0" marR="0" marT="1270"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5" dirty="0">
                          <a:latin typeface="Arial"/>
                          <a:cs typeface="Arial"/>
                        </a:rPr>
                        <a:t>2</a:t>
                      </a:r>
                      <a:r>
                        <a:rPr sz="1000" spc="-80" dirty="0">
                          <a:latin typeface="Arial"/>
                          <a:cs typeface="Arial"/>
                        </a:rPr>
                        <a:t> </a:t>
                      </a:r>
                      <a:r>
                        <a:rPr sz="1000" spc="10" dirty="0">
                          <a:latin typeface="Arial"/>
                          <a:cs typeface="Arial"/>
                        </a:rPr>
                        <a:t>units</a:t>
                      </a:r>
                      <a:endParaRPr sz="1000">
                        <a:latin typeface="Arial"/>
                        <a:cs typeface="Arial"/>
                      </a:endParaRPr>
                    </a:p>
                  </a:txBody>
                  <a:tcPr marL="0" marR="0" marT="1270"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4610" algn="r">
                        <a:lnSpc>
                          <a:spcPct val="100000"/>
                        </a:lnSpc>
                        <a:tabLst>
                          <a:tab pos="219075" algn="l"/>
                        </a:tabLst>
                      </a:pPr>
                      <a:r>
                        <a:rPr sz="1000" dirty="0">
                          <a:latin typeface="Arial"/>
                          <a:cs typeface="Arial"/>
                        </a:rPr>
                        <a:t>$	9.10</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4.55</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r h="459486">
                <a:tc>
                  <a:txBody>
                    <a:bodyPr/>
                    <a:lstStyle/>
                    <a:p>
                      <a:pPr marL="61594" marR="302895">
                        <a:lnSpc>
                          <a:spcPts val="1180"/>
                        </a:lnSpc>
                        <a:spcBef>
                          <a:spcPts val="25"/>
                        </a:spcBef>
                      </a:pPr>
                      <a:r>
                        <a:rPr sz="1000" spc="15" dirty="0">
                          <a:latin typeface="Arial"/>
                          <a:cs typeface="Arial"/>
                        </a:rPr>
                        <a:t>Henan  </a:t>
                      </a:r>
                      <a:r>
                        <a:rPr sz="1000" dirty="0">
                          <a:latin typeface="Arial"/>
                          <a:cs typeface="Arial"/>
                        </a:rPr>
                        <a:t>P</a:t>
                      </a:r>
                      <a:r>
                        <a:rPr sz="1000" spc="-5" dirty="0">
                          <a:latin typeface="Arial"/>
                          <a:cs typeface="Arial"/>
                        </a:rPr>
                        <a:t>e</a:t>
                      </a:r>
                      <a:r>
                        <a:rPr sz="1000" dirty="0">
                          <a:latin typeface="Arial"/>
                          <a:cs typeface="Arial"/>
                        </a:rPr>
                        <a:t>tro</a:t>
                      </a:r>
                      <a:r>
                        <a:rPr sz="1000" spc="-10" dirty="0">
                          <a:latin typeface="Arial"/>
                          <a:cs typeface="Arial"/>
                        </a:rPr>
                        <a:t>c</a:t>
                      </a:r>
                      <a:r>
                        <a:rPr sz="1000" dirty="0">
                          <a:latin typeface="Arial"/>
                          <a:cs typeface="Arial"/>
                        </a:rPr>
                        <a:t>hemical</a:t>
                      </a:r>
                      <a:endParaRPr sz="1000">
                        <a:latin typeface="Arial"/>
                        <a:cs typeface="Arial"/>
                      </a:endParaRPr>
                    </a:p>
                    <a:p>
                      <a:pPr marL="61594">
                        <a:lnSpc>
                          <a:spcPts val="1160"/>
                        </a:lnSpc>
                      </a:pPr>
                      <a:r>
                        <a:rPr sz="1000" spc="20" dirty="0">
                          <a:latin typeface="Arial"/>
                          <a:cs typeface="Arial"/>
                        </a:rPr>
                        <a:t>Company</a:t>
                      </a:r>
                      <a:endParaRPr sz="1000">
                        <a:latin typeface="Arial"/>
                        <a:cs typeface="Arial"/>
                      </a:endParaRPr>
                    </a:p>
                  </a:txBody>
                  <a:tcPr marL="0" marR="0" marT="3175"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China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865">
                        <a:lnSpc>
                          <a:spcPct val="100000"/>
                        </a:lnSpc>
                      </a:pPr>
                      <a:r>
                        <a:rPr sz="1000" spc="20" dirty="0">
                          <a:latin typeface="Arial"/>
                          <a:cs typeface="Arial"/>
                        </a:rPr>
                        <a:t>CFMCC</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865">
                        <a:lnSpc>
                          <a:spcPct val="100000"/>
                        </a:lnSpc>
                      </a:pPr>
                      <a:r>
                        <a:rPr sz="1000" spc="15" dirty="0">
                          <a:latin typeface="Arial"/>
                          <a:cs typeface="Arial"/>
                        </a:rPr>
                        <a:t>2 </a:t>
                      </a:r>
                      <a:r>
                        <a:rPr sz="1000" spc="10" dirty="0">
                          <a:latin typeface="Arial"/>
                          <a:cs typeface="Arial"/>
                        </a:rPr>
                        <a:t>units, 60'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2705" algn="r">
                        <a:lnSpc>
                          <a:spcPct val="100000"/>
                        </a:lnSpc>
                        <a:tabLst>
                          <a:tab pos="219075" algn="l"/>
                        </a:tabLst>
                      </a:pPr>
                      <a:r>
                        <a:rPr sz="1000" dirty="0">
                          <a:latin typeface="Arial"/>
                          <a:cs typeface="Arial"/>
                        </a:rPr>
                        <a:t>$	8.43</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2705"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2.11</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9"/>
                  </a:ext>
                </a:extLst>
              </a:tr>
              <a:tr h="156972">
                <a:tc>
                  <a:txBody>
                    <a:bodyPr/>
                    <a:lstStyle/>
                    <a:p>
                      <a:pPr marL="61594">
                        <a:lnSpc>
                          <a:spcPts val="1165"/>
                        </a:lnSpc>
                      </a:pPr>
                      <a:r>
                        <a:rPr sz="1000" spc="10" dirty="0">
                          <a:latin typeface="Arial"/>
                          <a:cs typeface="Arial"/>
                        </a:rPr>
                        <a:t>Lyondell</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165"/>
                        </a:lnSpc>
                      </a:pPr>
                      <a:r>
                        <a:rPr sz="1000" spc="15" dirty="0">
                          <a:latin typeface="Arial"/>
                          <a:cs typeface="Arial"/>
                        </a:rPr>
                        <a:t>Switzerland</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165"/>
                        </a:lnSpc>
                      </a:pPr>
                      <a:r>
                        <a:rPr sz="1000" spc="15" dirty="0">
                          <a:latin typeface="Arial"/>
                          <a:cs typeface="Arial"/>
                        </a:rPr>
                        <a:t>Mercon</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2230">
                        <a:lnSpc>
                          <a:spcPts val="1165"/>
                        </a:lnSpc>
                      </a:pPr>
                      <a:r>
                        <a:rPr sz="1000" spc="15" dirty="0">
                          <a:latin typeface="Arial"/>
                          <a:cs typeface="Arial"/>
                        </a:rPr>
                        <a:t>4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4610" algn="r">
                        <a:lnSpc>
                          <a:spcPts val="1165"/>
                        </a:lnSpc>
                        <a:tabLst>
                          <a:tab pos="219075" algn="l"/>
                        </a:tabLst>
                      </a:pPr>
                      <a:r>
                        <a:rPr sz="1000" dirty="0">
                          <a:latin typeface="Arial"/>
                          <a:cs typeface="Arial"/>
                        </a:rPr>
                        <a:t>$	8.00</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3340" algn="r">
                        <a:lnSpc>
                          <a:spcPts val="1165"/>
                        </a:lnSpc>
                      </a:pPr>
                      <a:r>
                        <a:rPr sz="1000" spc="15" dirty="0">
                          <a:latin typeface="Arial"/>
                          <a:cs typeface="Arial"/>
                        </a:rPr>
                        <a:t>$</a:t>
                      </a:r>
                      <a:r>
                        <a:rPr sz="1000" spc="204" dirty="0">
                          <a:latin typeface="Arial"/>
                          <a:cs typeface="Arial"/>
                        </a:rPr>
                        <a:t> </a:t>
                      </a:r>
                      <a:r>
                        <a:rPr sz="1000" spc="15" dirty="0">
                          <a:latin typeface="Arial"/>
                          <a:cs typeface="Arial"/>
                        </a:rPr>
                        <a:t>2.67</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0"/>
                  </a:ext>
                </a:extLst>
              </a:tr>
              <a:tr h="156971">
                <a:tc>
                  <a:txBody>
                    <a:bodyPr/>
                    <a:lstStyle/>
                    <a:p>
                      <a:pPr marL="61594">
                        <a:lnSpc>
                          <a:spcPts val="1165"/>
                        </a:lnSpc>
                      </a:pPr>
                      <a:r>
                        <a:rPr sz="1000" spc="10" dirty="0">
                          <a:latin typeface="Arial"/>
                          <a:cs typeface="Arial"/>
                        </a:rPr>
                        <a:t>Shell</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325">
                        <a:lnSpc>
                          <a:spcPts val="1165"/>
                        </a:lnSpc>
                      </a:pPr>
                      <a:r>
                        <a:rPr sz="1000" spc="10" dirty="0">
                          <a:latin typeface="Arial"/>
                          <a:cs typeface="Arial"/>
                        </a:rPr>
                        <a:t>Australia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165"/>
                        </a:lnSpc>
                      </a:pPr>
                      <a:r>
                        <a:rPr sz="1000" spc="10" dirty="0">
                          <a:latin typeface="Arial"/>
                          <a:cs typeface="Arial"/>
                        </a:rPr>
                        <a:t>Vijay</a:t>
                      </a:r>
                      <a:r>
                        <a:rPr sz="1000" spc="-65" dirty="0">
                          <a:latin typeface="Arial"/>
                          <a:cs typeface="Arial"/>
                        </a:rPr>
                        <a:t> </a:t>
                      </a:r>
                      <a:r>
                        <a:rPr sz="1000" spc="15" dirty="0">
                          <a:latin typeface="Arial"/>
                          <a:cs typeface="Arial"/>
                        </a:rPr>
                        <a:t>Tanks</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165"/>
                        </a:lnSpc>
                      </a:pPr>
                      <a:r>
                        <a:rPr sz="1000" spc="15" dirty="0">
                          <a:latin typeface="Arial"/>
                          <a:cs typeface="Arial"/>
                        </a:rPr>
                        <a:t>3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3975" algn="r">
                        <a:lnSpc>
                          <a:spcPts val="1165"/>
                        </a:lnSpc>
                        <a:tabLst>
                          <a:tab pos="219075" algn="l"/>
                        </a:tabLst>
                      </a:pPr>
                      <a:r>
                        <a:rPr sz="1000" dirty="0">
                          <a:latin typeface="Arial"/>
                          <a:cs typeface="Arial"/>
                        </a:rPr>
                        <a:t>$	7.44</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3340" algn="r">
                        <a:lnSpc>
                          <a:spcPts val="1165"/>
                        </a:lnSpc>
                      </a:pPr>
                      <a:r>
                        <a:rPr sz="1000" spc="15" dirty="0">
                          <a:latin typeface="Arial"/>
                          <a:cs typeface="Arial"/>
                        </a:rPr>
                        <a:t>$</a:t>
                      </a:r>
                      <a:r>
                        <a:rPr sz="1000" spc="204" dirty="0">
                          <a:latin typeface="Arial"/>
                          <a:cs typeface="Arial"/>
                        </a:rPr>
                        <a:t> </a:t>
                      </a:r>
                      <a:r>
                        <a:rPr sz="1000" spc="15" dirty="0">
                          <a:latin typeface="Arial"/>
                          <a:cs typeface="Arial"/>
                        </a:rPr>
                        <a:t>3.72</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1"/>
                  </a:ext>
                </a:extLst>
              </a:tr>
              <a:tr h="308229">
                <a:tc>
                  <a:txBody>
                    <a:bodyPr/>
                    <a:lstStyle/>
                    <a:p>
                      <a:pPr marL="61594" marR="228600">
                        <a:lnSpc>
                          <a:spcPts val="1180"/>
                        </a:lnSpc>
                        <a:spcBef>
                          <a:spcPts val="25"/>
                        </a:spcBef>
                      </a:pPr>
                      <a:r>
                        <a:rPr sz="1000" spc="20" dirty="0">
                          <a:latin typeface="Arial"/>
                          <a:cs typeface="Arial"/>
                        </a:rPr>
                        <a:t>Map </a:t>
                      </a:r>
                      <a:r>
                        <a:rPr sz="1000" spc="15" dirty="0">
                          <a:latin typeface="Arial"/>
                          <a:cs typeface="Arial"/>
                        </a:rPr>
                        <a:t>Ta Phut  </a:t>
                      </a:r>
                      <a:r>
                        <a:rPr sz="1000" spc="10" dirty="0">
                          <a:latin typeface="Arial"/>
                          <a:cs typeface="Arial"/>
                        </a:rPr>
                        <a:t>Olefins </a:t>
                      </a:r>
                      <a:r>
                        <a:rPr sz="1000" spc="15" dirty="0">
                          <a:latin typeface="Arial"/>
                          <a:cs typeface="Arial"/>
                        </a:rPr>
                        <a:t>Co.,</a:t>
                      </a:r>
                      <a:r>
                        <a:rPr sz="1000" spc="-70" dirty="0">
                          <a:latin typeface="Arial"/>
                          <a:cs typeface="Arial"/>
                        </a:rPr>
                        <a:t> </a:t>
                      </a:r>
                      <a:r>
                        <a:rPr sz="1000" spc="15" dirty="0">
                          <a:latin typeface="Arial"/>
                          <a:cs typeface="Arial"/>
                        </a:rPr>
                        <a:t>Ltd</a:t>
                      </a:r>
                      <a:endParaRPr sz="1000">
                        <a:latin typeface="Arial"/>
                        <a:cs typeface="Arial"/>
                      </a:endParaRPr>
                    </a:p>
                  </a:txBody>
                  <a:tcPr marL="0" marR="0" marT="3175"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0" dirty="0">
                          <a:latin typeface="Arial"/>
                          <a:cs typeface="Arial"/>
                        </a:rPr>
                        <a:t>Thailand</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marL="61594" marR="69215">
                        <a:lnSpc>
                          <a:spcPts val="1180"/>
                        </a:lnSpc>
                        <a:spcBef>
                          <a:spcPts val="25"/>
                        </a:spcBef>
                      </a:pPr>
                      <a:r>
                        <a:rPr sz="1000" spc="15" dirty="0">
                          <a:latin typeface="Arial"/>
                          <a:cs typeface="Arial"/>
                        </a:rPr>
                        <a:t>Thai Rotary  </a:t>
                      </a:r>
                      <a:r>
                        <a:rPr sz="1000" spc="-5" dirty="0">
                          <a:latin typeface="Arial"/>
                          <a:cs typeface="Arial"/>
                        </a:rPr>
                        <a:t>E</a:t>
                      </a:r>
                      <a:r>
                        <a:rPr sz="1000" dirty="0">
                          <a:latin typeface="Arial"/>
                          <a:cs typeface="Arial"/>
                        </a:rPr>
                        <a:t>ngineering</a:t>
                      </a:r>
                      <a:endParaRPr sz="1000">
                        <a:latin typeface="Arial"/>
                        <a:cs typeface="Arial"/>
                      </a:endParaRPr>
                    </a:p>
                  </a:txBody>
                  <a:tcPr marL="0" marR="0" marT="3175" marB="0">
                    <a:lnL w="6095">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2 </a:t>
                      </a:r>
                      <a:r>
                        <a:rPr sz="1000" spc="10" dirty="0">
                          <a:latin typeface="Arial"/>
                          <a:cs typeface="Arial"/>
                        </a:rPr>
                        <a:t>units, 60'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tabLst>
                          <a:tab pos="219075" algn="l"/>
                        </a:tabLst>
                      </a:pPr>
                      <a:r>
                        <a:rPr sz="1000" dirty="0">
                          <a:latin typeface="Arial"/>
                          <a:cs typeface="Arial"/>
                        </a:rPr>
                        <a:t>$	6.42</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2.14</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12"/>
                  </a:ext>
                </a:extLst>
              </a:tr>
              <a:tr h="459866">
                <a:tc>
                  <a:txBody>
                    <a:bodyPr/>
                    <a:lstStyle/>
                    <a:p>
                      <a:pPr marL="61594" marR="302895">
                        <a:lnSpc>
                          <a:spcPts val="1190"/>
                        </a:lnSpc>
                        <a:spcBef>
                          <a:spcPts val="20"/>
                        </a:spcBef>
                      </a:pPr>
                      <a:r>
                        <a:rPr sz="1000" spc="15" dirty="0">
                          <a:latin typeface="Arial"/>
                          <a:cs typeface="Arial"/>
                        </a:rPr>
                        <a:t>Suape  </a:t>
                      </a:r>
                      <a:r>
                        <a:rPr sz="1000" dirty="0">
                          <a:latin typeface="Arial"/>
                          <a:cs typeface="Arial"/>
                        </a:rPr>
                        <a:t>P</a:t>
                      </a:r>
                      <a:r>
                        <a:rPr sz="1000" spc="-5" dirty="0">
                          <a:latin typeface="Arial"/>
                          <a:cs typeface="Arial"/>
                        </a:rPr>
                        <a:t>e</a:t>
                      </a:r>
                      <a:r>
                        <a:rPr sz="1000" dirty="0">
                          <a:latin typeface="Arial"/>
                          <a:cs typeface="Arial"/>
                        </a:rPr>
                        <a:t>tro</a:t>
                      </a:r>
                      <a:r>
                        <a:rPr sz="1000" spc="-10" dirty="0">
                          <a:latin typeface="Arial"/>
                          <a:cs typeface="Arial"/>
                        </a:rPr>
                        <a:t>c</a:t>
                      </a:r>
                      <a:r>
                        <a:rPr sz="1000" dirty="0">
                          <a:latin typeface="Arial"/>
                          <a:cs typeface="Arial"/>
                        </a:rPr>
                        <a:t>hemical  </a:t>
                      </a:r>
                      <a:r>
                        <a:rPr sz="1000" spc="15" dirty="0">
                          <a:latin typeface="Arial"/>
                          <a:cs typeface="Arial"/>
                        </a:rPr>
                        <a:t>Complex</a:t>
                      </a:r>
                      <a:endParaRPr sz="1000">
                        <a:latin typeface="Arial"/>
                        <a:cs typeface="Arial"/>
                      </a:endParaRPr>
                    </a:p>
                  </a:txBody>
                  <a:tcPr marL="0" marR="0" marT="254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0" dirty="0">
                          <a:latin typeface="Arial"/>
                          <a:cs typeface="Arial"/>
                        </a:rPr>
                        <a:t>Brazil</a:t>
                      </a:r>
                      <a:endParaRPr sz="100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5" dirty="0">
                          <a:latin typeface="Arial"/>
                          <a:cs typeface="Arial"/>
                        </a:rPr>
                        <a:t>CB&amp;I</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3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tabLst>
                          <a:tab pos="219075" algn="l"/>
                        </a:tabLst>
                      </a:pPr>
                      <a:r>
                        <a:rPr sz="1000" dirty="0">
                          <a:latin typeface="Arial"/>
                          <a:cs typeface="Arial"/>
                        </a:rPr>
                        <a:t>$	6.23</a:t>
                      </a:r>
                      <a:endParaRPr sz="100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340"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1.25</a:t>
                      </a:r>
                      <a:endParaRPr sz="100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13"/>
                  </a:ext>
                </a:extLst>
              </a:tr>
              <a:tr h="459486">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L="61594">
                        <a:lnSpc>
                          <a:spcPct val="100000"/>
                        </a:lnSpc>
                      </a:pPr>
                      <a:r>
                        <a:rPr sz="1000" spc="15" dirty="0">
                          <a:latin typeface="Arial"/>
                          <a:cs typeface="Arial"/>
                        </a:rPr>
                        <a:t>IOCL</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L="61594">
                        <a:lnSpc>
                          <a:spcPct val="100000"/>
                        </a:lnSpc>
                      </a:pPr>
                      <a:r>
                        <a:rPr sz="1000" spc="10" dirty="0">
                          <a:latin typeface="Arial"/>
                          <a:cs typeface="Arial"/>
                        </a:rPr>
                        <a:t>India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155"/>
                        </a:lnSpc>
                      </a:pPr>
                      <a:r>
                        <a:rPr sz="1000" spc="15" dirty="0">
                          <a:latin typeface="Arial"/>
                          <a:cs typeface="Arial"/>
                        </a:rPr>
                        <a:t>Sharp</a:t>
                      </a:r>
                      <a:endParaRPr sz="1000">
                        <a:latin typeface="Arial"/>
                        <a:cs typeface="Arial"/>
                      </a:endParaRPr>
                    </a:p>
                    <a:p>
                      <a:pPr marL="61594" marR="143510">
                        <a:lnSpc>
                          <a:spcPts val="1190"/>
                        </a:lnSpc>
                        <a:spcBef>
                          <a:spcPts val="45"/>
                        </a:spcBef>
                      </a:pPr>
                      <a:r>
                        <a:rPr sz="1000" spc="15" dirty="0">
                          <a:latin typeface="Arial"/>
                          <a:cs typeface="Arial"/>
                        </a:rPr>
                        <a:t>Tanks and  </a:t>
                      </a:r>
                      <a:r>
                        <a:rPr sz="1000" spc="-5" dirty="0">
                          <a:latin typeface="Arial"/>
                          <a:cs typeface="Arial"/>
                        </a:rPr>
                        <a:t>S</a:t>
                      </a:r>
                      <a:r>
                        <a:rPr sz="1000" dirty="0">
                          <a:latin typeface="Arial"/>
                          <a:cs typeface="Arial"/>
                        </a:rPr>
                        <a:t>tru</a:t>
                      </a:r>
                      <a:r>
                        <a:rPr sz="1000" spc="-10" dirty="0">
                          <a:latin typeface="Arial"/>
                          <a:cs typeface="Arial"/>
                        </a:rPr>
                        <a:t>c</a:t>
                      </a:r>
                      <a:r>
                        <a:rPr sz="1000" dirty="0">
                          <a:latin typeface="Arial"/>
                          <a:cs typeface="Arial"/>
                        </a:rPr>
                        <a:t>tur</a:t>
                      </a:r>
                      <a:r>
                        <a:rPr sz="1000" spc="5" dirty="0">
                          <a:latin typeface="Arial"/>
                          <a:cs typeface="Arial"/>
                        </a:rPr>
                        <a:t>a</a:t>
                      </a:r>
                      <a:r>
                        <a:rPr sz="1000" spc="-10" dirty="0">
                          <a:latin typeface="Arial"/>
                          <a:cs typeface="Arial"/>
                        </a:rPr>
                        <a:t>l</a:t>
                      </a:r>
                      <a:r>
                        <a:rPr sz="1000" dirty="0">
                          <a:latin typeface="Arial"/>
                          <a:cs typeface="Arial"/>
                        </a:rPr>
                        <a:t>s</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L="60325">
                        <a:lnSpc>
                          <a:spcPct val="100000"/>
                        </a:lnSpc>
                      </a:pPr>
                      <a:r>
                        <a:rPr sz="1000" spc="15" dirty="0">
                          <a:latin typeface="Arial"/>
                          <a:cs typeface="Arial"/>
                        </a:rPr>
                        <a:t>5 </a:t>
                      </a:r>
                      <a:r>
                        <a:rPr sz="1000" spc="10" dirty="0">
                          <a:latin typeface="Arial"/>
                          <a:cs typeface="Arial"/>
                        </a:rPr>
                        <a:t>units, 40'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R="53975" algn="r">
                        <a:lnSpc>
                          <a:spcPct val="100000"/>
                        </a:lnSpc>
                        <a:tabLst>
                          <a:tab pos="219075" algn="l"/>
                        </a:tabLst>
                      </a:pPr>
                      <a:r>
                        <a:rPr sz="1000" dirty="0">
                          <a:latin typeface="Arial"/>
                          <a:cs typeface="Arial"/>
                        </a:rPr>
                        <a:t>$	6.00</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R="53340"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3.00</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4"/>
                  </a:ext>
                </a:extLst>
              </a:tr>
              <a:tr h="156972">
                <a:tc>
                  <a:txBody>
                    <a:bodyPr/>
                    <a:lstStyle/>
                    <a:p>
                      <a:pPr marL="61594">
                        <a:lnSpc>
                          <a:spcPts val="1160"/>
                        </a:lnSpc>
                      </a:pPr>
                      <a:r>
                        <a:rPr sz="1000" spc="15" dirty="0">
                          <a:latin typeface="Arial"/>
                          <a:cs typeface="Arial"/>
                        </a:rPr>
                        <a:t>Dong</a:t>
                      </a:r>
                      <a:r>
                        <a:rPr sz="1000" spc="-65" dirty="0">
                          <a:latin typeface="Arial"/>
                          <a:cs typeface="Arial"/>
                        </a:rPr>
                        <a:t> </a:t>
                      </a:r>
                      <a:r>
                        <a:rPr sz="1000" spc="15" dirty="0">
                          <a:latin typeface="Arial"/>
                          <a:cs typeface="Arial"/>
                        </a:rPr>
                        <a:t>Energy</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L="61594">
                        <a:lnSpc>
                          <a:spcPts val="1160"/>
                        </a:lnSpc>
                      </a:pPr>
                      <a:r>
                        <a:rPr sz="1000" spc="15" dirty="0">
                          <a:latin typeface="Arial"/>
                          <a:cs typeface="Arial"/>
                        </a:rPr>
                        <a:t>Denmark</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L="61594">
                        <a:lnSpc>
                          <a:spcPts val="1160"/>
                        </a:lnSpc>
                      </a:pPr>
                      <a:r>
                        <a:rPr sz="1000" spc="15" dirty="0">
                          <a:latin typeface="Arial"/>
                          <a:cs typeface="Arial"/>
                        </a:rPr>
                        <a:t>CB&amp;I</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L="62230">
                        <a:lnSpc>
                          <a:spcPts val="1160"/>
                        </a:lnSpc>
                      </a:pPr>
                      <a:r>
                        <a:rPr sz="1000" spc="15" dirty="0">
                          <a:latin typeface="Arial"/>
                          <a:cs typeface="Arial"/>
                        </a:rPr>
                        <a:t>2 </a:t>
                      </a:r>
                      <a:r>
                        <a:rPr sz="1000" spc="10" dirty="0">
                          <a:latin typeface="Arial"/>
                          <a:cs typeface="Arial"/>
                        </a:rPr>
                        <a:t>units, 55'</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53340" algn="r">
                        <a:lnSpc>
                          <a:spcPts val="1160"/>
                        </a:lnSpc>
                        <a:tabLst>
                          <a:tab pos="219075" algn="l"/>
                        </a:tabLst>
                      </a:pPr>
                      <a:r>
                        <a:rPr sz="1000" dirty="0">
                          <a:latin typeface="Arial"/>
                          <a:cs typeface="Arial"/>
                        </a:rPr>
                        <a:t>$	5.37</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52705" algn="r">
                        <a:lnSpc>
                          <a:spcPts val="1160"/>
                        </a:lnSpc>
                      </a:pPr>
                      <a:r>
                        <a:rPr sz="1000" spc="15" dirty="0">
                          <a:latin typeface="Arial"/>
                          <a:cs typeface="Arial"/>
                        </a:rPr>
                        <a:t>$</a:t>
                      </a:r>
                      <a:r>
                        <a:rPr sz="1000" spc="204" dirty="0">
                          <a:latin typeface="Arial"/>
                          <a:cs typeface="Arial"/>
                        </a:rPr>
                        <a:t> </a:t>
                      </a:r>
                      <a:r>
                        <a:rPr sz="1000" spc="15" dirty="0">
                          <a:latin typeface="Arial"/>
                          <a:cs typeface="Arial"/>
                        </a:rPr>
                        <a:t>2.69</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15"/>
                  </a:ext>
                </a:extLst>
              </a:tr>
              <a:tr h="459485">
                <a:tc>
                  <a:txBody>
                    <a:bodyPr/>
                    <a:lstStyle/>
                    <a:p>
                      <a:pPr marL="61594" marR="97790">
                        <a:lnSpc>
                          <a:spcPts val="1190"/>
                        </a:lnSpc>
                        <a:spcBef>
                          <a:spcPts val="10"/>
                        </a:spcBef>
                      </a:pPr>
                      <a:r>
                        <a:rPr sz="1000" spc="10" dirty="0">
                          <a:latin typeface="Arial"/>
                          <a:cs typeface="Arial"/>
                        </a:rPr>
                        <a:t>Kinder </a:t>
                      </a:r>
                      <a:r>
                        <a:rPr sz="1000" spc="15" dirty="0">
                          <a:latin typeface="Arial"/>
                          <a:cs typeface="Arial"/>
                        </a:rPr>
                        <a:t>Morgan </a:t>
                      </a:r>
                      <a:r>
                        <a:rPr sz="1000" spc="10" dirty="0">
                          <a:latin typeface="Arial"/>
                          <a:cs typeface="Arial"/>
                        </a:rPr>
                        <a:t>-  </a:t>
                      </a:r>
                      <a:r>
                        <a:rPr sz="1000" spc="15" dirty="0">
                          <a:latin typeface="Arial"/>
                          <a:cs typeface="Arial"/>
                        </a:rPr>
                        <a:t>Galena Park</a:t>
                      </a:r>
                      <a:r>
                        <a:rPr sz="1000" spc="-70" dirty="0">
                          <a:latin typeface="Arial"/>
                          <a:cs typeface="Arial"/>
                        </a:rPr>
                        <a:t> </a:t>
                      </a:r>
                      <a:r>
                        <a:rPr sz="1000" spc="15" dirty="0">
                          <a:latin typeface="Arial"/>
                          <a:cs typeface="Arial"/>
                        </a:rPr>
                        <a:t>NGL</a:t>
                      </a:r>
                      <a:endParaRPr sz="1000">
                        <a:latin typeface="Arial"/>
                        <a:cs typeface="Arial"/>
                      </a:endParaRPr>
                    </a:p>
                    <a:p>
                      <a:pPr marL="61594">
                        <a:lnSpc>
                          <a:spcPts val="1155"/>
                        </a:lnSpc>
                      </a:pPr>
                      <a:r>
                        <a:rPr sz="1000" spc="15" dirty="0">
                          <a:latin typeface="Arial"/>
                          <a:cs typeface="Arial"/>
                        </a:rPr>
                        <a:t>processing</a:t>
                      </a:r>
                      <a:r>
                        <a:rPr sz="1000" spc="-70" dirty="0">
                          <a:latin typeface="Arial"/>
                          <a:cs typeface="Arial"/>
                        </a:rPr>
                        <a:t> </a:t>
                      </a:r>
                      <a:r>
                        <a:rPr sz="1000" spc="10" dirty="0">
                          <a:latin typeface="Arial"/>
                          <a:cs typeface="Arial"/>
                        </a:rPr>
                        <a:t>plant</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20" dirty="0">
                          <a:latin typeface="Arial"/>
                          <a:cs typeface="Arial"/>
                        </a:rPr>
                        <a:t>US</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5" dirty="0">
                          <a:latin typeface="Arial"/>
                          <a:cs typeface="Arial"/>
                        </a:rPr>
                        <a:t>CB&amp;I</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2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340" algn="r">
                        <a:lnSpc>
                          <a:spcPct val="100000"/>
                        </a:lnSpc>
                        <a:tabLst>
                          <a:tab pos="219075" algn="l"/>
                        </a:tabLst>
                      </a:pPr>
                      <a:r>
                        <a:rPr sz="1000" dirty="0">
                          <a:latin typeface="Arial"/>
                          <a:cs typeface="Arial"/>
                        </a:rPr>
                        <a:t>$	5.16</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2705"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2.58</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16"/>
                  </a:ext>
                </a:extLst>
              </a:tr>
              <a:tr h="156972">
                <a:tc>
                  <a:txBody>
                    <a:bodyPr/>
                    <a:lstStyle/>
                    <a:p>
                      <a:pPr marL="61594">
                        <a:lnSpc>
                          <a:spcPts val="1165"/>
                        </a:lnSpc>
                      </a:pPr>
                      <a:r>
                        <a:rPr sz="1000" spc="15" dirty="0">
                          <a:latin typeface="Arial"/>
                          <a:cs typeface="Arial"/>
                        </a:rPr>
                        <a:t>Rayong</a:t>
                      </a:r>
                      <a:r>
                        <a:rPr sz="1000" spc="-35" dirty="0">
                          <a:latin typeface="Arial"/>
                          <a:cs typeface="Arial"/>
                        </a:rPr>
                        <a:t> </a:t>
                      </a:r>
                      <a:r>
                        <a:rPr sz="1000" spc="10" dirty="0">
                          <a:latin typeface="Arial"/>
                          <a:cs typeface="Arial"/>
                        </a:rPr>
                        <a:t>(Thailand)</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165"/>
                        </a:lnSpc>
                      </a:pPr>
                      <a:r>
                        <a:rPr sz="1000" spc="10" dirty="0">
                          <a:latin typeface="Arial"/>
                          <a:cs typeface="Arial"/>
                        </a:rPr>
                        <a:t>Thailand</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165"/>
                        </a:lnSpc>
                      </a:pPr>
                      <a:r>
                        <a:rPr sz="1000" spc="15" dirty="0">
                          <a:latin typeface="Arial"/>
                          <a:cs typeface="Arial"/>
                        </a:rPr>
                        <a:t>Fluor</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165"/>
                        </a:lnSpc>
                      </a:pPr>
                      <a:r>
                        <a:rPr sz="1000" spc="15" dirty="0">
                          <a:latin typeface="Arial"/>
                          <a:cs typeface="Arial"/>
                        </a:rPr>
                        <a:t>2 </a:t>
                      </a:r>
                      <a:r>
                        <a:rPr sz="1000" spc="10" dirty="0">
                          <a:latin typeface="Arial"/>
                          <a:cs typeface="Arial"/>
                        </a:rPr>
                        <a:t>units, 50'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3975" algn="r">
                        <a:lnSpc>
                          <a:spcPts val="1165"/>
                        </a:lnSpc>
                        <a:tabLst>
                          <a:tab pos="219075" algn="l"/>
                        </a:tabLst>
                      </a:pPr>
                      <a:r>
                        <a:rPr sz="1000" dirty="0">
                          <a:latin typeface="Arial"/>
                          <a:cs typeface="Arial"/>
                        </a:rPr>
                        <a:t>$	4.83</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3340" algn="r">
                        <a:lnSpc>
                          <a:spcPts val="1165"/>
                        </a:lnSpc>
                      </a:pPr>
                      <a:r>
                        <a:rPr sz="1000" spc="15" dirty="0">
                          <a:latin typeface="Arial"/>
                          <a:cs typeface="Arial"/>
                        </a:rPr>
                        <a:t>$</a:t>
                      </a:r>
                      <a:r>
                        <a:rPr sz="1000" spc="204" dirty="0">
                          <a:latin typeface="Arial"/>
                          <a:cs typeface="Arial"/>
                        </a:rPr>
                        <a:t> </a:t>
                      </a:r>
                      <a:r>
                        <a:rPr sz="1000" spc="15" dirty="0">
                          <a:latin typeface="Arial"/>
                          <a:cs typeface="Arial"/>
                        </a:rPr>
                        <a:t>1.21</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7"/>
                  </a:ext>
                </a:extLst>
              </a:tr>
              <a:tr h="156971">
                <a:tc>
                  <a:txBody>
                    <a:bodyPr/>
                    <a:lstStyle/>
                    <a:p>
                      <a:pPr marL="61594">
                        <a:lnSpc>
                          <a:spcPts val="1165"/>
                        </a:lnSpc>
                      </a:pPr>
                      <a:r>
                        <a:rPr sz="1000" spc="10" dirty="0">
                          <a:latin typeface="Arial"/>
                          <a:cs typeface="Arial"/>
                        </a:rPr>
                        <a:t>Zhejiang</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165"/>
                        </a:lnSpc>
                      </a:pPr>
                      <a:r>
                        <a:rPr sz="1000" spc="15" dirty="0">
                          <a:latin typeface="Arial"/>
                          <a:cs typeface="Arial"/>
                        </a:rPr>
                        <a:t>China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2230">
                        <a:lnSpc>
                          <a:spcPts val="1165"/>
                        </a:lnSpc>
                      </a:pPr>
                      <a:r>
                        <a:rPr sz="1000" spc="20" dirty="0">
                          <a:latin typeface="Arial"/>
                          <a:cs typeface="Arial"/>
                        </a:rPr>
                        <a:t>CFMCC</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2230">
                        <a:lnSpc>
                          <a:spcPts val="1165"/>
                        </a:lnSpc>
                      </a:pPr>
                      <a:r>
                        <a:rPr sz="1000" spc="15" dirty="0">
                          <a:latin typeface="Arial"/>
                          <a:cs typeface="Arial"/>
                        </a:rPr>
                        <a:t>4 </a:t>
                      </a:r>
                      <a:r>
                        <a:rPr sz="1000" spc="10" dirty="0">
                          <a:latin typeface="Arial"/>
                          <a:cs typeface="Arial"/>
                        </a:rPr>
                        <a:t>units, 40'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3340" algn="r">
                        <a:lnSpc>
                          <a:spcPts val="1165"/>
                        </a:lnSpc>
                        <a:tabLst>
                          <a:tab pos="219075" algn="l"/>
                        </a:tabLst>
                      </a:pPr>
                      <a:r>
                        <a:rPr sz="1000" dirty="0">
                          <a:latin typeface="Arial"/>
                          <a:cs typeface="Arial"/>
                        </a:rPr>
                        <a:t>$	4.30</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2705" algn="r">
                        <a:lnSpc>
                          <a:spcPts val="1165"/>
                        </a:lnSpc>
                      </a:pPr>
                      <a:r>
                        <a:rPr sz="1000" spc="15" dirty="0">
                          <a:latin typeface="Arial"/>
                          <a:cs typeface="Arial"/>
                        </a:rPr>
                        <a:t>$</a:t>
                      </a:r>
                      <a:r>
                        <a:rPr sz="1000" spc="204" dirty="0">
                          <a:latin typeface="Arial"/>
                          <a:cs typeface="Arial"/>
                        </a:rPr>
                        <a:t> </a:t>
                      </a:r>
                      <a:r>
                        <a:rPr sz="1000" spc="15" dirty="0">
                          <a:latin typeface="Arial"/>
                          <a:cs typeface="Arial"/>
                        </a:rPr>
                        <a:t>2.15</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8"/>
                  </a:ext>
                </a:extLst>
              </a:tr>
              <a:tr h="459486">
                <a:tc>
                  <a:txBody>
                    <a:bodyPr/>
                    <a:lstStyle/>
                    <a:p>
                      <a:pPr marL="61594" marR="53975">
                        <a:lnSpc>
                          <a:spcPts val="1190"/>
                        </a:lnSpc>
                        <a:spcBef>
                          <a:spcPts val="15"/>
                        </a:spcBef>
                      </a:pPr>
                      <a:r>
                        <a:rPr sz="1000" spc="15" dirty="0">
                          <a:latin typeface="Arial"/>
                          <a:cs typeface="Arial"/>
                        </a:rPr>
                        <a:t>Rabigh </a:t>
                      </a:r>
                      <a:r>
                        <a:rPr sz="1000" spc="5" dirty="0">
                          <a:latin typeface="Arial"/>
                          <a:cs typeface="Arial"/>
                        </a:rPr>
                        <a:t>II </a:t>
                      </a:r>
                      <a:r>
                        <a:rPr sz="1000" spc="15" dirty="0">
                          <a:latin typeface="Arial"/>
                          <a:cs typeface="Arial"/>
                        </a:rPr>
                        <a:t>(Saudi  </a:t>
                      </a:r>
                      <a:r>
                        <a:rPr sz="1000" dirty="0">
                          <a:latin typeface="Arial"/>
                          <a:cs typeface="Arial"/>
                        </a:rPr>
                        <a:t>A</a:t>
                      </a:r>
                      <a:r>
                        <a:rPr sz="1000" spc="-5" dirty="0">
                          <a:latin typeface="Arial"/>
                          <a:cs typeface="Arial"/>
                        </a:rPr>
                        <a:t>r</a:t>
                      </a:r>
                      <a:r>
                        <a:rPr sz="1000" dirty="0">
                          <a:latin typeface="Arial"/>
                          <a:cs typeface="Arial"/>
                        </a:rPr>
                        <a:t>am</a:t>
                      </a:r>
                      <a:r>
                        <a:rPr sz="1000" spc="-10" dirty="0">
                          <a:latin typeface="Arial"/>
                          <a:cs typeface="Arial"/>
                        </a:rPr>
                        <a:t>c</a:t>
                      </a:r>
                      <a:r>
                        <a:rPr sz="1000" dirty="0">
                          <a:latin typeface="Arial"/>
                          <a:cs typeface="Arial"/>
                        </a:rPr>
                        <a:t>o/S</a:t>
                      </a:r>
                      <a:r>
                        <a:rPr sz="1000" spc="5" dirty="0">
                          <a:latin typeface="Arial"/>
                          <a:cs typeface="Arial"/>
                        </a:rPr>
                        <a:t>u</a:t>
                      </a:r>
                      <a:r>
                        <a:rPr sz="1000" spc="-5" dirty="0">
                          <a:latin typeface="Arial"/>
                          <a:cs typeface="Arial"/>
                        </a:rPr>
                        <a:t>mi</a:t>
                      </a:r>
                      <a:r>
                        <a:rPr sz="1000" dirty="0">
                          <a:latin typeface="Arial"/>
                          <a:cs typeface="Arial"/>
                        </a:rPr>
                        <a:t>t</a:t>
                      </a:r>
                      <a:r>
                        <a:rPr sz="1000" spc="5" dirty="0">
                          <a:latin typeface="Arial"/>
                          <a:cs typeface="Arial"/>
                        </a:rPr>
                        <a:t>o</a:t>
                      </a:r>
                      <a:r>
                        <a:rPr sz="1000" spc="-5" dirty="0">
                          <a:latin typeface="Arial"/>
                          <a:cs typeface="Arial"/>
                        </a:rPr>
                        <a:t>m</a:t>
                      </a:r>
                      <a:r>
                        <a:rPr sz="1000" dirty="0">
                          <a:latin typeface="Arial"/>
                          <a:cs typeface="Arial"/>
                        </a:rPr>
                        <a:t>o</a:t>
                      </a:r>
                      <a:endParaRPr sz="1000">
                        <a:latin typeface="Arial"/>
                        <a:cs typeface="Arial"/>
                      </a:endParaRPr>
                    </a:p>
                    <a:p>
                      <a:pPr marL="61594">
                        <a:lnSpc>
                          <a:spcPts val="1155"/>
                        </a:lnSpc>
                      </a:pPr>
                      <a:r>
                        <a:rPr sz="1000" spc="10" dirty="0">
                          <a:latin typeface="Arial"/>
                          <a:cs typeface="Arial"/>
                        </a:rPr>
                        <a:t>Chemicals)</a:t>
                      </a:r>
                      <a:endParaRPr sz="1000">
                        <a:latin typeface="Arial"/>
                        <a:cs typeface="Arial"/>
                      </a:endParaRPr>
                    </a:p>
                  </a:txBody>
                  <a:tcPr marL="0" marR="0" marT="1905"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marR="359410">
                        <a:lnSpc>
                          <a:spcPct val="100000"/>
                        </a:lnSpc>
                        <a:spcBef>
                          <a:spcPts val="5"/>
                        </a:spcBef>
                      </a:pPr>
                      <a:r>
                        <a:rPr sz="1000" spc="15" dirty="0">
                          <a:latin typeface="Arial"/>
                          <a:cs typeface="Arial"/>
                        </a:rPr>
                        <a:t>Saudi  </a:t>
                      </a:r>
                      <a:r>
                        <a:rPr sz="1000" dirty="0">
                          <a:latin typeface="Arial"/>
                          <a:cs typeface="Arial"/>
                        </a:rPr>
                        <a:t>Arabia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CB&amp;I</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2230">
                        <a:lnSpc>
                          <a:spcPct val="100000"/>
                        </a:lnSpc>
                      </a:pPr>
                      <a:r>
                        <a:rPr sz="1000" spc="15" dirty="0">
                          <a:latin typeface="Arial"/>
                          <a:cs typeface="Arial"/>
                        </a:rPr>
                        <a:t>2</a:t>
                      </a:r>
                      <a:r>
                        <a:rPr sz="1000" spc="-80" dirty="0">
                          <a:latin typeface="Arial"/>
                          <a:cs typeface="Arial"/>
                        </a:rPr>
                        <a:t> </a:t>
                      </a:r>
                      <a:r>
                        <a:rPr sz="1000" spc="10" dirty="0">
                          <a:latin typeface="Arial"/>
                          <a:cs typeface="Arial"/>
                        </a:rPr>
                        <a:t>units</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tabLst>
                          <a:tab pos="219075" algn="l"/>
                        </a:tabLst>
                      </a:pPr>
                      <a:r>
                        <a:rPr sz="1000" dirty="0">
                          <a:latin typeface="Arial"/>
                          <a:cs typeface="Arial"/>
                        </a:rPr>
                        <a:t>$	3.00</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spc="15" dirty="0">
                          <a:latin typeface="Arial"/>
                          <a:cs typeface="Arial"/>
                        </a:rPr>
                        <a:t>$</a:t>
                      </a:r>
                      <a:r>
                        <a:rPr sz="1000" spc="204" dirty="0">
                          <a:latin typeface="Arial"/>
                          <a:cs typeface="Arial"/>
                        </a:rPr>
                        <a:t> </a:t>
                      </a:r>
                      <a:r>
                        <a:rPr sz="1000" spc="15" dirty="0">
                          <a:latin typeface="Arial"/>
                          <a:cs typeface="Arial"/>
                        </a:rPr>
                        <a:t>3.00</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9"/>
                  </a:ext>
                </a:extLst>
              </a:tr>
              <a:tr h="308229">
                <a:tc>
                  <a:txBody>
                    <a:bodyPr/>
                    <a:lstStyle/>
                    <a:p>
                      <a:pPr marL="61594">
                        <a:lnSpc>
                          <a:spcPts val="1160"/>
                        </a:lnSpc>
                      </a:pPr>
                      <a:r>
                        <a:rPr sz="1000" spc="20" dirty="0">
                          <a:latin typeface="Arial"/>
                          <a:cs typeface="Arial"/>
                        </a:rPr>
                        <a:t>ANCAP </a:t>
                      </a:r>
                      <a:r>
                        <a:rPr sz="1000" spc="10" dirty="0">
                          <a:latin typeface="Arial"/>
                          <a:cs typeface="Arial"/>
                        </a:rPr>
                        <a:t>-</a:t>
                      </a:r>
                      <a:r>
                        <a:rPr sz="1000" spc="-95" dirty="0">
                          <a:latin typeface="Arial"/>
                          <a:cs typeface="Arial"/>
                        </a:rPr>
                        <a:t> </a:t>
                      </a:r>
                      <a:r>
                        <a:rPr sz="1000" spc="10" dirty="0">
                          <a:latin typeface="Arial"/>
                          <a:cs typeface="Arial"/>
                        </a:rPr>
                        <a:t>La</a:t>
                      </a:r>
                      <a:endParaRPr sz="1000">
                        <a:latin typeface="Arial"/>
                        <a:cs typeface="Arial"/>
                      </a:endParaRPr>
                    </a:p>
                    <a:p>
                      <a:pPr marL="61594">
                        <a:lnSpc>
                          <a:spcPts val="1195"/>
                        </a:lnSpc>
                      </a:pPr>
                      <a:r>
                        <a:rPr sz="1000" spc="15" dirty="0">
                          <a:latin typeface="Arial"/>
                          <a:cs typeface="Arial"/>
                        </a:rPr>
                        <a:t>Tablada</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Uruguay</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CB&amp;I</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15" dirty="0">
                          <a:latin typeface="Arial"/>
                          <a:cs typeface="Arial"/>
                        </a:rPr>
                        <a:t>1 </a:t>
                      </a:r>
                      <a:r>
                        <a:rPr sz="1000" spc="10" dirty="0">
                          <a:latin typeface="Arial"/>
                          <a:cs typeface="Arial"/>
                        </a:rPr>
                        <a:t>unit, 60'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tabLst>
                          <a:tab pos="219075" algn="l"/>
                        </a:tabLst>
                      </a:pPr>
                      <a:r>
                        <a:rPr sz="1000" dirty="0">
                          <a:latin typeface="Arial"/>
                          <a:cs typeface="Arial"/>
                        </a:rPr>
                        <a:t>$	2.52</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1.26</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20"/>
                  </a:ext>
                </a:extLst>
              </a:tr>
              <a:tr h="610742">
                <a:tc>
                  <a:txBody>
                    <a:bodyPr/>
                    <a:lstStyle/>
                    <a:p>
                      <a:pPr marL="61594">
                        <a:lnSpc>
                          <a:spcPts val="1165"/>
                        </a:lnSpc>
                      </a:pPr>
                      <a:r>
                        <a:rPr sz="1000" spc="20" dirty="0">
                          <a:latin typeface="Arial"/>
                          <a:cs typeface="Arial"/>
                        </a:rPr>
                        <a:t>RECOPE</a:t>
                      </a:r>
                      <a:endParaRPr sz="1000">
                        <a:latin typeface="Arial"/>
                        <a:cs typeface="Arial"/>
                      </a:endParaRPr>
                    </a:p>
                    <a:p>
                      <a:pPr marL="61594" marR="141605">
                        <a:lnSpc>
                          <a:spcPct val="99200"/>
                        </a:lnSpc>
                        <a:spcBef>
                          <a:spcPts val="5"/>
                        </a:spcBef>
                      </a:pPr>
                      <a:r>
                        <a:rPr sz="1000" spc="15" dirty="0">
                          <a:latin typeface="Arial"/>
                          <a:cs typeface="Arial"/>
                        </a:rPr>
                        <a:t>(Refinadora  </a:t>
                      </a:r>
                      <a:r>
                        <a:rPr sz="1000" spc="10" dirty="0">
                          <a:latin typeface="Arial"/>
                          <a:cs typeface="Arial"/>
                        </a:rPr>
                        <a:t>Costarricense</a:t>
                      </a:r>
                      <a:r>
                        <a:rPr sz="1000" spc="-25" dirty="0">
                          <a:latin typeface="Arial"/>
                          <a:cs typeface="Arial"/>
                        </a:rPr>
                        <a:t> </a:t>
                      </a:r>
                      <a:r>
                        <a:rPr sz="1000" spc="15" dirty="0">
                          <a:latin typeface="Arial"/>
                          <a:cs typeface="Arial"/>
                        </a:rPr>
                        <a:t>de  </a:t>
                      </a:r>
                      <a:r>
                        <a:rPr sz="1000" spc="10" dirty="0">
                          <a:latin typeface="Arial"/>
                          <a:cs typeface="Arial"/>
                        </a:rPr>
                        <a:t>Petróleo </a:t>
                      </a:r>
                      <a:r>
                        <a:rPr sz="1000" spc="15" dirty="0">
                          <a:latin typeface="Arial"/>
                          <a:cs typeface="Arial"/>
                        </a:rPr>
                        <a:t>S.</a:t>
                      </a:r>
                      <a:r>
                        <a:rPr sz="1000" spc="-45" dirty="0">
                          <a:latin typeface="Arial"/>
                          <a:cs typeface="Arial"/>
                        </a:rPr>
                        <a:t> </a:t>
                      </a:r>
                      <a:r>
                        <a:rPr sz="1000" spc="10" dirty="0">
                          <a:latin typeface="Arial"/>
                          <a:cs typeface="Arial"/>
                        </a:rPr>
                        <a:t>A.)</a:t>
                      </a:r>
                      <a:endParaRPr sz="100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0"/>
                        </a:spcBef>
                      </a:pPr>
                      <a:endParaRPr sz="850">
                        <a:latin typeface="Times New Roman"/>
                        <a:cs typeface="Times New Roman"/>
                      </a:endParaRPr>
                    </a:p>
                    <a:p>
                      <a:pPr marL="60960">
                        <a:lnSpc>
                          <a:spcPct val="100000"/>
                        </a:lnSpc>
                        <a:spcBef>
                          <a:spcPts val="5"/>
                        </a:spcBef>
                      </a:pPr>
                      <a:r>
                        <a:rPr sz="1000" spc="15" dirty="0">
                          <a:latin typeface="Arial"/>
                          <a:cs typeface="Arial"/>
                        </a:rPr>
                        <a:t>Costa</a:t>
                      </a:r>
                      <a:r>
                        <a:rPr sz="1000" spc="-75" dirty="0">
                          <a:latin typeface="Arial"/>
                          <a:cs typeface="Arial"/>
                        </a:rPr>
                        <a:t> </a:t>
                      </a:r>
                      <a:r>
                        <a:rPr sz="1000" spc="15" dirty="0">
                          <a:latin typeface="Arial"/>
                          <a:cs typeface="Arial"/>
                        </a:rPr>
                        <a:t>Rica</a:t>
                      </a:r>
                      <a:endParaRPr sz="100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marR="252095">
                        <a:lnSpc>
                          <a:spcPct val="100000"/>
                        </a:lnSpc>
                      </a:pPr>
                      <a:r>
                        <a:rPr sz="1000" spc="10" dirty="0">
                          <a:latin typeface="Arial"/>
                          <a:cs typeface="Arial"/>
                        </a:rPr>
                        <a:t>Duro  </a:t>
                      </a:r>
                      <a:r>
                        <a:rPr sz="1000" dirty="0">
                          <a:latin typeface="Arial"/>
                          <a:cs typeface="Arial"/>
                        </a:rPr>
                        <a:t>Felg</a:t>
                      </a:r>
                      <a:r>
                        <a:rPr sz="1000" spc="-10" dirty="0">
                          <a:latin typeface="Arial"/>
                          <a:cs typeface="Arial"/>
                        </a:rPr>
                        <a:t>u</a:t>
                      </a:r>
                      <a:r>
                        <a:rPr sz="1000" dirty="0">
                          <a:latin typeface="Arial"/>
                          <a:cs typeface="Arial"/>
                        </a:rPr>
                        <a:t>era</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0"/>
                        </a:spcBef>
                      </a:pPr>
                      <a:endParaRPr sz="850">
                        <a:latin typeface="Times New Roman"/>
                        <a:cs typeface="Times New Roman"/>
                      </a:endParaRPr>
                    </a:p>
                    <a:p>
                      <a:pPr marL="61594">
                        <a:lnSpc>
                          <a:spcPct val="100000"/>
                        </a:lnSpc>
                        <a:spcBef>
                          <a:spcPts val="5"/>
                        </a:spcBef>
                      </a:pPr>
                      <a:r>
                        <a:rPr sz="1000" spc="15" dirty="0">
                          <a:latin typeface="Arial"/>
                          <a:cs typeface="Arial"/>
                        </a:rPr>
                        <a:t>2 </a:t>
                      </a:r>
                      <a:r>
                        <a:rPr sz="1000" spc="10" dirty="0">
                          <a:latin typeface="Arial"/>
                          <a:cs typeface="Arial"/>
                        </a:rPr>
                        <a:t>units, 40'</a:t>
                      </a:r>
                      <a:r>
                        <a:rPr sz="1000" spc="-65" dirty="0">
                          <a:latin typeface="Arial"/>
                          <a:cs typeface="Arial"/>
                        </a:rPr>
                        <a:t> </a:t>
                      </a:r>
                      <a:r>
                        <a:rPr sz="1000" spc="10" dirty="0">
                          <a:latin typeface="Arial"/>
                          <a:cs typeface="Arial"/>
                        </a:rPr>
                        <a:t>dia</a:t>
                      </a:r>
                      <a:endParaRPr sz="100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0"/>
                        </a:spcBef>
                      </a:pPr>
                      <a:endParaRPr sz="850">
                        <a:latin typeface="Times New Roman"/>
                        <a:cs typeface="Times New Roman"/>
                      </a:endParaRPr>
                    </a:p>
                    <a:p>
                      <a:pPr marR="53975" algn="r">
                        <a:lnSpc>
                          <a:spcPct val="100000"/>
                        </a:lnSpc>
                        <a:spcBef>
                          <a:spcPts val="5"/>
                        </a:spcBef>
                        <a:tabLst>
                          <a:tab pos="219075" algn="l"/>
                        </a:tabLst>
                      </a:pPr>
                      <a:r>
                        <a:rPr sz="1000" dirty="0">
                          <a:latin typeface="Arial"/>
                          <a:cs typeface="Arial"/>
                        </a:rPr>
                        <a:t>$	1.54</a:t>
                      </a:r>
                      <a:endParaRPr sz="100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0"/>
                        </a:spcBef>
                      </a:pPr>
                      <a:endParaRPr sz="850">
                        <a:latin typeface="Times New Roman"/>
                        <a:cs typeface="Times New Roman"/>
                      </a:endParaRPr>
                    </a:p>
                    <a:p>
                      <a:pPr marR="52705" algn="r">
                        <a:lnSpc>
                          <a:spcPct val="100000"/>
                        </a:lnSpc>
                        <a:spcBef>
                          <a:spcPts val="5"/>
                        </a:spcBef>
                      </a:pPr>
                      <a:r>
                        <a:rPr sz="1000" spc="15" dirty="0">
                          <a:latin typeface="Arial"/>
                          <a:cs typeface="Arial"/>
                        </a:rPr>
                        <a:t>$</a:t>
                      </a:r>
                      <a:r>
                        <a:rPr sz="1000" spc="204" dirty="0">
                          <a:latin typeface="Arial"/>
                          <a:cs typeface="Arial"/>
                        </a:rPr>
                        <a:t> </a:t>
                      </a:r>
                      <a:r>
                        <a:rPr sz="1000" spc="15" dirty="0">
                          <a:latin typeface="Arial"/>
                          <a:cs typeface="Arial"/>
                        </a:rPr>
                        <a:t>1.54</a:t>
                      </a:r>
                      <a:endParaRPr sz="100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21"/>
                  </a:ext>
                </a:extLst>
              </a:tr>
            </a:tbl>
          </a:graphicData>
        </a:graphic>
      </p:graphicFrame>
      <p:sp>
        <p:nvSpPr>
          <p:cNvPr id="4" name="object 4"/>
          <p:cNvSpPr txBox="1"/>
          <p:nvPr/>
        </p:nvSpPr>
        <p:spPr>
          <a:xfrm>
            <a:off x="1177544" y="8508998"/>
            <a:ext cx="861694" cy="480695"/>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12.2  </a:t>
            </a:r>
            <a:r>
              <a:rPr sz="950" b="1" i="1" spc="40" dirty="0">
                <a:latin typeface="Arial"/>
                <a:cs typeface="Arial"/>
              </a:rPr>
              <a:t> </a:t>
            </a:r>
            <a:r>
              <a:rPr sz="950" b="1" i="1" spc="-10" dirty="0">
                <a:latin typeface="Arial"/>
                <a:cs typeface="Arial"/>
              </a:rPr>
              <a:t>Analysis</a:t>
            </a:r>
            <a:endParaRPr sz="950">
              <a:latin typeface="Arial"/>
              <a:cs typeface="Arial"/>
            </a:endParaRPr>
          </a:p>
          <a:p>
            <a:pPr>
              <a:lnSpc>
                <a:spcPct val="100000"/>
              </a:lnSpc>
              <a:spcBef>
                <a:spcPts val="10"/>
              </a:spcBef>
            </a:pPr>
            <a:endParaRPr sz="1200">
              <a:latin typeface="Times New Roman"/>
              <a:cs typeface="Times New Roman"/>
            </a:endParaRPr>
          </a:p>
          <a:p>
            <a:pPr marL="12700">
              <a:lnSpc>
                <a:spcPct val="100000"/>
              </a:lnSpc>
            </a:pPr>
            <a:r>
              <a:rPr sz="950" b="1" spc="-10" dirty="0">
                <a:latin typeface="Arial"/>
                <a:cs typeface="Arial"/>
              </a:rPr>
              <a:t>12.2.1 </a:t>
            </a:r>
            <a:r>
              <a:rPr sz="950" b="1" spc="180" dirty="0">
                <a:latin typeface="Arial"/>
                <a:cs typeface="Arial"/>
              </a:rPr>
              <a:t> </a:t>
            </a:r>
            <a:r>
              <a:rPr sz="950" b="1" spc="-10" dirty="0">
                <a:latin typeface="Arial"/>
                <a:cs typeface="Arial"/>
              </a:rPr>
              <a:t>Costs</a:t>
            </a:r>
            <a:endParaRPr sz="950">
              <a:latin typeface="Arial"/>
              <a:cs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105</a:t>
            </a:fld>
            <a:endParaRPr sz="1000">
              <a:latin typeface="Calibri"/>
              <a:cs typeface="Calibri"/>
            </a:endParaRPr>
          </a:p>
        </p:txBody>
      </p:sp>
      <p:sp>
        <p:nvSpPr>
          <p:cNvPr id="2" name="object 2"/>
          <p:cNvSpPr txBox="1"/>
          <p:nvPr/>
        </p:nvSpPr>
        <p:spPr>
          <a:xfrm>
            <a:off x="1177544" y="1065823"/>
            <a:ext cx="5338445" cy="427355"/>
          </a:xfrm>
          <a:prstGeom prst="rect">
            <a:avLst/>
          </a:prstGeom>
        </p:spPr>
        <p:txBody>
          <a:bodyPr vert="horz" wrap="square" lIns="0" tIns="0" rIns="0" bIns="0" rtlCol="0">
            <a:spAutoFit/>
          </a:bodyPr>
          <a:lstStyle/>
          <a:p>
            <a:pPr marL="12700" marR="5080">
              <a:lnSpc>
                <a:spcPct val="142600"/>
              </a:lnSpc>
            </a:pPr>
            <a:r>
              <a:rPr sz="950" b="1" spc="-10" dirty="0">
                <a:latin typeface="Arial"/>
                <a:cs typeface="Arial"/>
              </a:rPr>
              <a:t>Cost </a:t>
            </a:r>
            <a:r>
              <a:rPr sz="950" b="1" spc="-5" dirty="0">
                <a:latin typeface="Arial"/>
                <a:cs typeface="Arial"/>
              </a:rPr>
              <a:t>growth </a:t>
            </a:r>
            <a:r>
              <a:rPr sz="950" b="1" spc="-10" dirty="0">
                <a:latin typeface="Arial"/>
                <a:cs typeface="Arial"/>
              </a:rPr>
              <a:t>for carbon steel and labor </a:t>
            </a:r>
            <a:r>
              <a:rPr sz="950" b="1" spc="-5" dirty="0">
                <a:latin typeface="Arial"/>
                <a:cs typeface="Arial"/>
              </a:rPr>
              <a:t>will push </a:t>
            </a:r>
            <a:r>
              <a:rPr sz="950" b="1" spc="-10" dirty="0">
                <a:latin typeface="Arial"/>
                <a:cs typeface="Arial"/>
              </a:rPr>
              <a:t>overall cost levels </a:t>
            </a:r>
            <a:r>
              <a:rPr sz="950" b="1" spc="-5" dirty="0">
                <a:latin typeface="Arial"/>
                <a:cs typeface="Arial"/>
              </a:rPr>
              <a:t>up 15% by </a:t>
            </a:r>
            <a:r>
              <a:rPr sz="950" b="1" spc="-10" dirty="0">
                <a:latin typeface="Arial"/>
                <a:cs typeface="Arial"/>
              </a:rPr>
              <a:t>2020 </a:t>
            </a:r>
            <a:r>
              <a:rPr sz="950" b="1" spc="-5" dirty="0">
                <a:latin typeface="Arial"/>
                <a:cs typeface="Arial"/>
              </a:rPr>
              <a:t>Q1, </a:t>
            </a:r>
            <a:r>
              <a:rPr sz="950" b="1" spc="-10" dirty="0">
                <a:latin typeface="Arial"/>
                <a:cs typeface="Arial"/>
              </a:rPr>
              <a:t>faster  </a:t>
            </a:r>
            <a:r>
              <a:rPr sz="950" b="1" spc="-5" dirty="0">
                <a:latin typeface="Arial"/>
                <a:cs typeface="Arial"/>
              </a:rPr>
              <a:t>in </a:t>
            </a:r>
            <a:r>
              <a:rPr sz="950" b="1" spc="-10" dirty="0">
                <a:latin typeface="Arial"/>
                <a:cs typeface="Arial"/>
              </a:rPr>
              <a:t>Asia </a:t>
            </a:r>
            <a:r>
              <a:rPr sz="950" b="1" spc="-5" dirty="0">
                <a:latin typeface="Arial"/>
                <a:cs typeface="Arial"/>
              </a:rPr>
              <a:t>due </a:t>
            </a:r>
            <a:r>
              <a:rPr sz="950" b="1" spc="-10" dirty="0">
                <a:latin typeface="Arial"/>
                <a:cs typeface="Arial"/>
              </a:rPr>
              <a:t>to </a:t>
            </a:r>
            <a:r>
              <a:rPr sz="950" b="1" spc="-5" dirty="0">
                <a:latin typeface="Arial"/>
                <a:cs typeface="Arial"/>
              </a:rPr>
              <a:t>a </a:t>
            </a:r>
            <a:r>
              <a:rPr sz="950" b="1" spc="-10" dirty="0">
                <a:latin typeface="Arial"/>
                <a:cs typeface="Arial"/>
              </a:rPr>
              <a:t>shrinking pool </a:t>
            </a:r>
            <a:r>
              <a:rPr sz="950" b="1" spc="-5" dirty="0">
                <a:latin typeface="Arial"/>
                <a:cs typeface="Arial"/>
              </a:rPr>
              <a:t>of </a:t>
            </a:r>
            <a:r>
              <a:rPr sz="950" b="1" spc="-10" dirty="0">
                <a:latin typeface="Arial"/>
                <a:cs typeface="Arial"/>
              </a:rPr>
              <a:t>qualified new</a:t>
            </a:r>
            <a:r>
              <a:rPr sz="950" b="1" spc="50" dirty="0">
                <a:latin typeface="Arial"/>
                <a:cs typeface="Arial"/>
              </a:rPr>
              <a:t> </a:t>
            </a:r>
            <a:r>
              <a:rPr sz="950" b="1" spc="-10" dirty="0">
                <a:latin typeface="Arial"/>
                <a:cs typeface="Arial"/>
              </a:rPr>
              <a:t>welders.</a:t>
            </a:r>
            <a:endParaRPr sz="950">
              <a:latin typeface="Arial"/>
              <a:cs typeface="Arial"/>
            </a:endParaRPr>
          </a:p>
        </p:txBody>
      </p:sp>
      <p:sp>
        <p:nvSpPr>
          <p:cNvPr id="3" name="object 3"/>
          <p:cNvSpPr txBox="1"/>
          <p:nvPr/>
        </p:nvSpPr>
        <p:spPr>
          <a:xfrm>
            <a:off x="1284983" y="1829012"/>
            <a:ext cx="502094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Metal makes up 45% of </a:t>
            </a:r>
            <a:r>
              <a:rPr sz="950" spc="-5" dirty="0">
                <a:latin typeface="Arial"/>
                <a:cs typeface="Arial"/>
              </a:rPr>
              <a:t>the cost </a:t>
            </a:r>
            <a:r>
              <a:rPr sz="950" spc="-10" dirty="0">
                <a:latin typeface="Arial"/>
                <a:cs typeface="Arial"/>
              </a:rPr>
              <a:t>structure for Spherical LPG Tanks. This is lower than for most  other categories in this study, not because the tanks use proportionately less metal, but</a:t>
            </a:r>
            <a:r>
              <a:rPr sz="950" spc="204" dirty="0">
                <a:latin typeface="Arial"/>
                <a:cs typeface="Arial"/>
              </a:rPr>
              <a:t> </a:t>
            </a:r>
            <a:r>
              <a:rPr sz="950" spc="-10" dirty="0">
                <a:latin typeface="Arial"/>
                <a:cs typeface="Arial"/>
              </a:rPr>
              <a:t>the</a:t>
            </a:r>
            <a:endParaRPr sz="950">
              <a:latin typeface="Arial"/>
              <a:cs typeface="Arial"/>
            </a:endParaRPr>
          </a:p>
          <a:p>
            <a:pPr marL="12700" marR="58419">
              <a:lnSpc>
                <a:spcPct val="142100"/>
              </a:lnSpc>
            </a:pPr>
            <a:r>
              <a:rPr sz="950" spc="-10" dirty="0">
                <a:latin typeface="Arial"/>
                <a:cs typeface="Arial"/>
              </a:rPr>
              <a:t>because they do not require the advanced chrome, molybdenum, nickel, and vanadium alloys  commonly used in reactors or coke drums, instead using carbon</a:t>
            </a:r>
            <a:r>
              <a:rPr sz="950" spc="120" dirty="0">
                <a:latin typeface="Arial"/>
                <a:cs typeface="Arial"/>
              </a:rPr>
              <a:t> </a:t>
            </a:r>
            <a:r>
              <a:rPr sz="950" spc="-10" dirty="0">
                <a:latin typeface="Arial"/>
                <a:cs typeface="Arial"/>
              </a:rPr>
              <a:t>steel.</a:t>
            </a:r>
            <a:endParaRPr sz="950">
              <a:latin typeface="Arial"/>
              <a:cs typeface="Arial"/>
            </a:endParaRPr>
          </a:p>
        </p:txBody>
      </p:sp>
      <p:sp>
        <p:nvSpPr>
          <p:cNvPr id="4" name="object 4"/>
          <p:cNvSpPr txBox="1"/>
          <p:nvPr/>
        </p:nvSpPr>
        <p:spPr>
          <a:xfrm>
            <a:off x="1284983" y="3002344"/>
            <a:ext cx="515366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Machinery costs are 24% of the total, the highest of any category, because </a:t>
            </a:r>
            <a:r>
              <a:rPr sz="950" spc="-5" dirty="0">
                <a:latin typeface="Arial"/>
                <a:cs typeface="Arial"/>
              </a:rPr>
              <a:t>the </a:t>
            </a:r>
            <a:r>
              <a:rPr sz="950" spc="-10" dirty="0">
                <a:latin typeface="Arial"/>
                <a:cs typeface="Arial"/>
              </a:rPr>
              <a:t>plates require </a:t>
            </a:r>
            <a:r>
              <a:rPr sz="950" spc="-5" dirty="0">
                <a:latin typeface="Arial"/>
                <a:cs typeface="Arial"/>
              </a:rPr>
              <a:t>so  </a:t>
            </a:r>
            <a:r>
              <a:rPr sz="950" spc="-10" dirty="0">
                <a:latin typeface="Arial"/>
                <a:cs typeface="Arial"/>
              </a:rPr>
              <a:t>much time of bending machines and because each plate is small compared to the overall surface  area of </a:t>
            </a:r>
            <a:r>
              <a:rPr sz="950" spc="-5" dirty="0">
                <a:latin typeface="Arial"/>
                <a:cs typeface="Arial"/>
              </a:rPr>
              <a:t>the </a:t>
            </a:r>
            <a:r>
              <a:rPr sz="950" spc="-10" dirty="0">
                <a:latin typeface="Arial"/>
                <a:cs typeface="Arial"/>
              </a:rPr>
              <a:t>sphere, which results </a:t>
            </a:r>
            <a:r>
              <a:rPr sz="950" spc="-5" dirty="0">
                <a:latin typeface="Arial"/>
                <a:cs typeface="Arial"/>
              </a:rPr>
              <a:t>in </a:t>
            </a:r>
            <a:r>
              <a:rPr sz="950" spc="-10" dirty="0">
                <a:latin typeface="Arial"/>
                <a:cs typeface="Arial"/>
              </a:rPr>
              <a:t>more weld</a:t>
            </a:r>
            <a:r>
              <a:rPr sz="950" spc="70" dirty="0">
                <a:latin typeface="Arial"/>
                <a:cs typeface="Arial"/>
              </a:rPr>
              <a:t> </a:t>
            </a:r>
            <a:r>
              <a:rPr sz="950" spc="-10" dirty="0">
                <a:latin typeface="Arial"/>
                <a:cs typeface="Arial"/>
              </a:rPr>
              <a:t>seams.</a:t>
            </a:r>
            <a:endParaRPr sz="950">
              <a:latin typeface="Arial"/>
              <a:cs typeface="Arial"/>
            </a:endParaRPr>
          </a:p>
        </p:txBody>
      </p:sp>
      <p:sp>
        <p:nvSpPr>
          <p:cNvPr id="5" name="object 5"/>
          <p:cNvSpPr txBox="1"/>
          <p:nvPr/>
        </p:nvSpPr>
        <p:spPr>
          <a:xfrm>
            <a:off x="1284983" y="3970076"/>
            <a:ext cx="529971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Labor </a:t>
            </a:r>
            <a:r>
              <a:rPr sz="950" spc="-5" dirty="0">
                <a:latin typeface="Arial"/>
                <a:cs typeface="Arial"/>
              </a:rPr>
              <a:t>costs </a:t>
            </a:r>
            <a:r>
              <a:rPr sz="950" spc="-10" dirty="0">
                <a:latin typeface="Arial"/>
                <a:cs typeface="Arial"/>
              </a:rPr>
              <a:t>account for 20% of </a:t>
            </a:r>
            <a:r>
              <a:rPr sz="950" spc="-5" dirty="0">
                <a:latin typeface="Arial"/>
                <a:cs typeface="Arial"/>
              </a:rPr>
              <a:t>the </a:t>
            </a:r>
            <a:r>
              <a:rPr sz="950" spc="-10" dirty="0">
                <a:latin typeface="Arial"/>
                <a:cs typeface="Arial"/>
              </a:rPr>
              <a:t>cost structure, slightly higher than </a:t>
            </a:r>
            <a:r>
              <a:rPr sz="950" spc="-5" dirty="0">
                <a:latin typeface="Arial"/>
                <a:cs typeface="Arial"/>
              </a:rPr>
              <a:t>for </a:t>
            </a:r>
            <a:r>
              <a:rPr sz="950" spc="-10" dirty="0">
                <a:latin typeface="Arial"/>
                <a:cs typeface="Arial"/>
              </a:rPr>
              <a:t>reactors, due to in part to  the additional welding time required. Out of </a:t>
            </a:r>
            <a:r>
              <a:rPr sz="950" spc="-5" dirty="0">
                <a:latin typeface="Arial"/>
                <a:cs typeface="Arial"/>
              </a:rPr>
              <a:t>a </a:t>
            </a:r>
            <a:r>
              <a:rPr sz="950" spc="-10" dirty="0">
                <a:latin typeface="Arial"/>
                <a:cs typeface="Arial"/>
              </a:rPr>
              <a:t>total 18-20 months of lead time for an order of five, 50’  spheres, engineering typically takes 1-2 months, while procurement and planning takes 6-7</a:t>
            </a:r>
            <a:r>
              <a:rPr sz="950" spc="240" dirty="0">
                <a:latin typeface="Arial"/>
                <a:cs typeface="Arial"/>
              </a:rPr>
              <a:t> </a:t>
            </a:r>
            <a:r>
              <a:rPr sz="950" spc="-10" dirty="0">
                <a:latin typeface="Arial"/>
                <a:cs typeface="Arial"/>
              </a:rPr>
              <a:t>months</a:t>
            </a:r>
            <a:endParaRPr sz="950">
              <a:latin typeface="Arial"/>
              <a:cs typeface="Arial"/>
            </a:endParaRPr>
          </a:p>
          <a:p>
            <a:pPr marL="12700" marR="205104">
              <a:lnSpc>
                <a:spcPct val="142100"/>
              </a:lnSpc>
              <a:spcBef>
                <a:spcPts val="5"/>
              </a:spcBef>
            </a:pPr>
            <a:r>
              <a:rPr sz="950" spc="-10" dirty="0">
                <a:latin typeface="Arial"/>
                <a:cs typeface="Arial"/>
              </a:rPr>
              <a:t>due to the long lead time </a:t>
            </a:r>
            <a:r>
              <a:rPr sz="950" spc="-5" dirty="0">
                <a:latin typeface="Arial"/>
                <a:cs typeface="Arial"/>
              </a:rPr>
              <a:t>for </a:t>
            </a:r>
            <a:r>
              <a:rPr sz="950" spc="-10" dirty="0">
                <a:latin typeface="Arial"/>
                <a:cs typeface="Arial"/>
              </a:rPr>
              <a:t>the carbon steel. During this time, most of </a:t>
            </a:r>
            <a:r>
              <a:rPr sz="950" spc="-5" dirty="0">
                <a:latin typeface="Arial"/>
                <a:cs typeface="Arial"/>
              </a:rPr>
              <a:t>the </a:t>
            </a:r>
            <a:r>
              <a:rPr sz="950" spc="-10" dirty="0">
                <a:latin typeface="Arial"/>
                <a:cs typeface="Arial"/>
              </a:rPr>
              <a:t>costs incurred are for  engineering and administrative labor, rather </a:t>
            </a:r>
            <a:r>
              <a:rPr sz="950" spc="-5" dirty="0">
                <a:latin typeface="Arial"/>
                <a:cs typeface="Arial"/>
              </a:rPr>
              <a:t>than</a:t>
            </a:r>
            <a:r>
              <a:rPr sz="950" spc="45" dirty="0">
                <a:latin typeface="Arial"/>
                <a:cs typeface="Arial"/>
              </a:rPr>
              <a:t> </a:t>
            </a:r>
            <a:r>
              <a:rPr sz="950" spc="-10" dirty="0">
                <a:latin typeface="Arial"/>
                <a:cs typeface="Arial"/>
              </a:rPr>
              <a:t>manufacturing.</a:t>
            </a:r>
            <a:endParaRPr sz="950">
              <a:latin typeface="Arial"/>
              <a:cs typeface="Arial"/>
            </a:endParaRPr>
          </a:p>
        </p:txBody>
      </p:sp>
      <p:sp>
        <p:nvSpPr>
          <p:cNvPr id="6" name="object 6"/>
          <p:cNvSpPr txBox="1"/>
          <p:nvPr/>
        </p:nvSpPr>
        <p:spPr>
          <a:xfrm>
            <a:off x="1284983" y="5350194"/>
            <a:ext cx="5300980" cy="2075180"/>
          </a:xfrm>
          <a:prstGeom prst="rect">
            <a:avLst/>
          </a:prstGeom>
        </p:spPr>
        <p:txBody>
          <a:bodyPr vert="horz" wrap="square" lIns="0" tIns="60960" rIns="0" bIns="0" rtlCol="0">
            <a:spAutoFit/>
          </a:bodyPr>
          <a:lstStyle/>
          <a:p>
            <a:pPr marL="12700">
              <a:lnSpc>
                <a:spcPct val="100000"/>
              </a:lnSpc>
              <a:spcBef>
                <a:spcPts val="480"/>
              </a:spcBef>
            </a:pPr>
            <a:r>
              <a:rPr sz="950" spc="-10" dirty="0">
                <a:latin typeface="Arial"/>
                <a:cs typeface="Arial"/>
              </a:rPr>
              <a:t>Spheres can either be prefabricated and shipped as </a:t>
            </a:r>
            <a:r>
              <a:rPr sz="950" spc="-5" dirty="0">
                <a:latin typeface="Arial"/>
                <a:cs typeface="Arial"/>
              </a:rPr>
              <a:t>a </a:t>
            </a:r>
            <a:r>
              <a:rPr sz="950" spc="-10" dirty="0">
                <a:latin typeface="Arial"/>
                <a:cs typeface="Arial"/>
              </a:rPr>
              <a:t>unit (if the destination can be accessed by</a:t>
            </a:r>
            <a:r>
              <a:rPr sz="950" spc="210" dirty="0">
                <a:latin typeface="Arial"/>
                <a:cs typeface="Arial"/>
              </a:rPr>
              <a:t> </a:t>
            </a:r>
            <a:r>
              <a:rPr sz="950" spc="-5" dirty="0">
                <a:latin typeface="Arial"/>
                <a:cs typeface="Arial"/>
              </a:rPr>
              <a:t>a</a:t>
            </a:r>
            <a:endParaRPr sz="950">
              <a:latin typeface="Arial"/>
              <a:cs typeface="Arial"/>
            </a:endParaRPr>
          </a:p>
          <a:p>
            <a:pPr marL="12700" marR="5080">
              <a:lnSpc>
                <a:spcPct val="142300"/>
              </a:lnSpc>
            </a:pPr>
            <a:r>
              <a:rPr sz="950" spc="-10" dirty="0">
                <a:latin typeface="Arial"/>
                <a:cs typeface="Arial"/>
              </a:rPr>
              <a:t>ship), or shipped in plate sections and fabricated in the field. The first option typically increases  labor costs because shop labor is often expensive than field crews, especially </a:t>
            </a:r>
            <a:r>
              <a:rPr sz="950" spc="-5" dirty="0">
                <a:latin typeface="Arial"/>
                <a:cs typeface="Arial"/>
              </a:rPr>
              <a:t>if </a:t>
            </a:r>
            <a:r>
              <a:rPr sz="950" spc="-10" dirty="0">
                <a:latin typeface="Arial"/>
                <a:cs typeface="Arial"/>
              </a:rPr>
              <a:t>the units are being  manufactured in </a:t>
            </a:r>
            <a:r>
              <a:rPr sz="950" spc="-5" dirty="0">
                <a:latin typeface="Arial"/>
                <a:cs typeface="Arial"/>
              </a:rPr>
              <a:t>a </a:t>
            </a:r>
            <a:r>
              <a:rPr sz="950" spc="-10" dirty="0">
                <a:latin typeface="Arial"/>
                <a:cs typeface="Arial"/>
              </a:rPr>
              <a:t>high-cost environment. However, shop fabrication allows for more control over  the welding processes, post weld heat treat and non-destructive testing (NDT), allowing for more  consistent welds and eliminating the potential impact of inclement weather on the project schedule.  For this reason, many buyers prefer shop fabrication despite </a:t>
            </a:r>
            <a:r>
              <a:rPr sz="950" spc="-5" dirty="0">
                <a:latin typeface="Arial"/>
                <a:cs typeface="Arial"/>
              </a:rPr>
              <a:t>the </a:t>
            </a:r>
            <a:r>
              <a:rPr sz="950" spc="-10" dirty="0">
                <a:latin typeface="Arial"/>
                <a:cs typeface="Arial"/>
              </a:rPr>
              <a:t>often slightly higher </a:t>
            </a:r>
            <a:r>
              <a:rPr sz="950" spc="-5" dirty="0">
                <a:latin typeface="Arial"/>
                <a:cs typeface="Arial"/>
              </a:rPr>
              <a:t>cost. </a:t>
            </a:r>
            <a:r>
              <a:rPr sz="950" spc="-10" dirty="0">
                <a:latin typeface="Arial"/>
                <a:cs typeface="Arial"/>
              </a:rPr>
              <a:t>On the  other hand, </a:t>
            </a:r>
            <a:r>
              <a:rPr sz="950" spc="-5" dirty="0">
                <a:latin typeface="Arial"/>
                <a:cs typeface="Arial"/>
              </a:rPr>
              <a:t>if </a:t>
            </a:r>
            <a:r>
              <a:rPr sz="950" spc="-10" dirty="0">
                <a:latin typeface="Arial"/>
                <a:cs typeface="Arial"/>
              </a:rPr>
              <a:t>the </a:t>
            </a:r>
            <a:r>
              <a:rPr sz="950" spc="-5" dirty="0">
                <a:latin typeface="Arial"/>
                <a:cs typeface="Arial"/>
              </a:rPr>
              <a:t>units </a:t>
            </a:r>
            <a:r>
              <a:rPr sz="950" spc="-10" dirty="0">
                <a:latin typeface="Arial"/>
                <a:cs typeface="Arial"/>
              </a:rPr>
              <a:t>need to be delivered first by ship, then by </a:t>
            </a:r>
            <a:r>
              <a:rPr sz="950" spc="-5" dirty="0">
                <a:latin typeface="Arial"/>
                <a:cs typeface="Arial"/>
              </a:rPr>
              <a:t>truck, field </a:t>
            </a:r>
            <a:r>
              <a:rPr sz="950" spc="-10" dirty="0">
                <a:latin typeface="Arial"/>
                <a:cs typeface="Arial"/>
              </a:rPr>
              <a:t>fabrication becomes the  more economical choice in many cases. Shipping overland is extremely expensive and, in some  cases, completely infeasible, making field-fabrication the only</a:t>
            </a:r>
            <a:r>
              <a:rPr sz="950" spc="140" dirty="0">
                <a:latin typeface="Arial"/>
                <a:cs typeface="Arial"/>
              </a:rPr>
              <a:t> </a:t>
            </a:r>
            <a:r>
              <a:rPr sz="950" spc="-10" dirty="0">
                <a:latin typeface="Arial"/>
                <a:cs typeface="Arial"/>
              </a:rPr>
              <a:t>choice.</a:t>
            </a:r>
            <a:endParaRPr sz="950">
              <a:latin typeface="Arial"/>
              <a:cs typeface="Arial"/>
            </a:endParaRPr>
          </a:p>
        </p:txBody>
      </p:sp>
      <p:sp>
        <p:nvSpPr>
          <p:cNvPr id="7" name="object 7"/>
          <p:cNvSpPr txBox="1"/>
          <p:nvPr/>
        </p:nvSpPr>
        <p:spPr>
          <a:xfrm>
            <a:off x="1284983" y="7761162"/>
            <a:ext cx="5260975" cy="1250315"/>
          </a:xfrm>
          <a:prstGeom prst="rect">
            <a:avLst/>
          </a:prstGeom>
        </p:spPr>
        <p:txBody>
          <a:bodyPr vert="horz" wrap="square" lIns="0" tIns="0" rIns="0" bIns="0" rtlCol="0">
            <a:spAutoFit/>
          </a:bodyPr>
          <a:lstStyle/>
          <a:p>
            <a:pPr marL="12700" marR="33020">
              <a:lnSpc>
                <a:spcPct val="142100"/>
              </a:lnSpc>
            </a:pPr>
            <a:r>
              <a:rPr sz="950" spc="-10" dirty="0">
                <a:latin typeface="Arial"/>
                <a:cs typeface="Arial"/>
              </a:rPr>
              <a:t>Increases in Asian machinery and labor costs pushed global manufacturing costs for LPG Spheres  up </a:t>
            </a:r>
            <a:r>
              <a:rPr sz="950" spc="-5" dirty="0">
                <a:latin typeface="Arial"/>
                <a:cs typeface="Arial"/>
              </a:rPr>
              <a:t>by </a:t>
            </a:r>
            <a:r>
              <a:rPr sz="950" spc="-10" dirty="0">
                <a:latin typeface="Arial"/>
                <a:cs typeface="Arial"/>
              </a:rPr>
              <a:t>0.5% in Q1. With multiple manufacturers expanding in Asia </a:t>
            </a:r>
            <a:r>
              <a:rPr sz="950" spc="-5" dirty="0">
                <a:latin typeface="Arial"/>
                <a:cs typeface="Arial"/>
              </a:rPr>
              <a:t>– </a:t>
            </a:r>
            <a:r>
              <a:rPr sz="950" spc="-10" dirty="0">
                <a:latin typeface="Arial"/>
                <a:cs typeface="Arial"/>
              </a:rPr>
              <a:t>particularly in Thailand</a:t>
            </a:r>
            <a:r>
              <a:rPr sz="950" spc="155" dirty="0">
                <a:latin typeface="Arial"/>
                <a:cs typeface="Arial"/>
              </a:rPr>
              <a:t> </a:t>
            </a:r>
            <a:r>
              <a:rPr sz="950" spc="-10" dirty="0">
                <a:latin typeface="Arial"/>
                <a:cs typeface="Arial"/>
              </a:rPr>
              <a:t>and</a:t>
            </a:r>
            <a:endParaRPr sz="950">
              <a:latin typeface="Arial"/>
              <a:cs typeface="Arial"/>
            </a:endParaRPr>
          </a:p>
          <a:p>
            <a:pPr marL="12700" marR="5080">
              <a:lnSpc>
                <a:spcPct val="142300"/>
              </a:lnSpc>
            </a:pPr>
            <a:r>
              <a:rPr sz="950" spc="-10" dirty="0">
                <a:latin typeface="Arial"/>
                <a:cs typeface="Arial"/>
              </a:rPr>
              <a:t>Malaysia </a:t>
            </a:r>
            <a:r>
              <a:rPr sz="950" spc="-5" dirty="0">
                <a:latin typeface="Arial"/>
                <a:cs typeface="Arial"/>
              </a:rPr>
              <a:t>– </a:t>
            </a:r>
            <a:r>
              <a:rPr sz="950" spc="-10" dirty="0">
                <a:latin typeface="Arial"/>
                <a:cs typeface="Arial"/>
              </a:rPr>
              <a:t>and ordering similar bending, rolling, cutting, and welding machinery, the machinery  manufacturers raised prices slightly on the surge in orders. </a:t>
            </a:r>
            <a:r>
              <a:rPr sz="950" spc="-5" dirty="0">
                <a:latin typeface="Arial"/>
                <a:cs typeface="Arial"/>
              </a:rPr>
              <a:t>In </a:t>
            </a:r>
            <a:r>
              <a:rPr sz="950" spc="-10" dirty="0">
                <a:latin typeface="Arial"/>
                <a:cs typeface="Arial"/>
              </a:rPr>
              <a:t>addition, labor costs rose due to </a:t>
            </a:r>
            <a:r>
              <a:rPr sz="950" spc="-5" dirty="0">
                <a:latin typeface="Arial"/>
                <a:cs typeface="Arial"/>
              </a:rPr>
              <a:t>a  scarcity </a:t>
            </a:r>
            <a:r>
              <a:rPr sz="950" spc="-10" dirty="0">
                <a:latin typeface="Arial"/>
                <a:cs typeface="Arial"/>
              </a:rPr>
              <a:t>of qualified welders. According to Korean Wonil, “nobody wants to weld anymore,” creating  </a:t>
            </a:r>
            <a:r>
              <a:rPr sz="950" spc="-5" dirty="0">
                <a:latin typeface="Arial"/>
                <a:cs typeface="Arial"/>
              </a:rPr>
              <a:t>a </a:t>
            </a:r>
            <a:r>
              <a:rPr sz="950" spc="-10" dirty="0">
                <a:latin typeface="Arial"/>
                <a:cs typeface="Arial"/>
              </a:rPr>
              <a:t>smaller pool of labor and pushing up average wages. As </a:t>
            </a:r>
            <a:r>
              <a:rPr sz="950" spc="-5" dirty="0">
                <a:latin typeface="Arial"/>
                <a:cs typeface="Arial"/>
              </a:rPr>
              <a:t>a </a:t>
            </a:r>
            <a:r>
              <a:rPr sz="950" spc="-10" dirty="0">
                <a:latin typeface="Arial"/>
                <a:cs typeface="Arial"/>
              </a:rPr>
              <a:t>result, costs rose 1% in Asia, vs.</a:t>
            </a:r>
            <a:r>
              <a:rPr sz="950" spc="220" dirty="0">
                <a:latin typeface="Arial"/>
                <a:cs typeface="Arial"/>
              </a:rPr>
              <a:t> </a:t>
            </a:r>
            <a:r>
              <a:rPr sz="950" spc="-10" dirty="0">
                <a:latin typeface="Arial"/>
                <a:cs typeface="Arial"/>
              </a:rPr>
              <a:t>0.5%</a:t>
            </a:r>
            <a:endParaRPr sz="950">
              <a:latin typeface="Arial"/>
              <a:cs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947"/>
            <a:ext cx="520700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in EMEA (where labor costs also rose), and stable average </a:t>
            </a:r>
            <a:r>
              <a:rPr sz="950" spc="-5" dirty="0">
                <a:latin typeface="Arial"/>
                <a:cs typeface="Arial"/>
              </a:rPr>
              <a:t>costs </a:t>
            </a:r>
            <a:r>
              <a:rPr sz="950" spc="-15" dirty="0">
                <a:latin typeface="Arial"/>
                <a:cs typeface="Arial"/>
              </a:rPr>
              <a:t>in </a:t>
            </a:r>
            <a:r>
              <a:rPr sz="950" spc="-10" dirty="0">
                <a:latin typeface="Arial"/>
                <a:cs typeface="Arial"/>
              </a:rPr>
              <a:t>the Americas (where </a:t>
            </a:r>
            <a:r>
              <a:rPr sz="950" spc="-5" dirty="0">
                <a:latin typeface="Arial"/>
                <a:cs typeface="Arial"/>
              </a:rPr>
              <a:t>a </a:t>
            </a:r>
            <a:r>
              <a:rPr sz="950" spc="-10" dirty="0">
                <a:latin typeface="Arial"/>
                <a:cs typeface="Arial"/>
              </a:rPr>
              <a:t>drop in  carbon </a:t>
            </a:r>
            <a:r>
              <a:rPr sz="950" spc="-5" dirty="0">
                <a:latin typeface="Arial"/>
                <a:cs typeface="Arial"/>
              </a:rPr>
              <a:t>steel </a:t>
            </a:r>
            <a:r>
              <a:rPr sz="950" spc="-10" dirty="0">
                <a:latin typeface="Arial"/>
                <a:cs typeface="Arial"/>
              </a:rPr>
              <a:t>costs canceled out slight increases for labor and</a:t>
            </a:r>
            <a:r>
              <a:rPr sz="950" spc="150" dirty="0">
                <a:latin typeface="Arial"/>
                <a:cs typeface="Arial"/>
              </a:rPr>
              <a:t> </a:t>
            </a:r>
            <a:r>
              <a:rPr sz="950" spc="-10" dirty="0">
                <a:latin typeface="Arial"/>
                <a:cs typeface="Arial"/>
              </a:rPr>
              <a:t>machinery).</a:t>
            </a:r>
            <a:endParaRPr sz="950">
              <a:latin typeface="Arial"/>
              <a:cs typeface="Arial"/>
            </a:endParaRPr>
          </a:p>
        </p:txBody>
      </p:sp>
      <p:sp>
        <p:nvSpPr>
          <p:cNvPr id="3" name="object 3"/>
          <p:cNvSpPr txBox="1"/>
          <p:nvPr/>
        </p:nvSpPr>
        <p:spPr>
          <a:xfrm>
            <a:off x="1284986" y="1550747"/>
            <a:ext cx="5291455" cy="104521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Global cost </a:t>
            </a:r>
            <a:r>
              <a:rPr sz="950" spc="-10" dirty="0">
                <a:latin typeface="Arial"/>
                <a:cs typeface="Arial"/>
              </a:rPr>
              <a:t>levels will rise </a:t>
            </a:r>
            <a:r>
              <a:rPr sz="950" spc="-5" dirty="0">
                <a:latin typeface="Arial"/>
                <a:cs typeface="Arial"/>
              </a:rPr>
              <a:t>a </a:t>
            </a:r>
            <a:r>
              <a:rPr sz="950" spc="-10" dirty="0">
                <a:latin typeface="Arial"/>
                <a:cs typeface="Arial"/>
              </a:rPr>
              <a:t>total of 4.7% by 2015 Q1, and 15% by 2020 Q1, on global </a:t>
            </a:r>
            <a:r>
              <a:rPr sz="950" spc="-5" dirty="0">
                <a:latin typeface="Arial"/>
                <a:cs typeface="Arial"/>
              </a:rPr>
              <a:t>cost  </a:t>
            </a:r>
            <a:r>
              <a:rPr sz="950" spc="-10" dirty="0">
                <a:latin typeface="Arial"/>
                <a:cs typeface="Arial"/>
              </a:rPr>
              <a:t>increases for carbon steel, and continued wage inflation in Asia. Carbon steel costs will rise 17%  over </a:t>
            </a:r>
            <a:r>
              <a:rPr sz="950" spc="-5" dirty="0">
                <a:latin typeface="Arial"/>
                <a:cs typeface="Arial"/>
              </a:rPr>
              <a:t>the </a:t>
            </a:r>
            <a:r>
              <a:rPr sz="950" spc="-10" dirty="0">
                <a:latin typeface="Arial"/>
                <a:cs typeface="Arial"/>
              </a:rPr>
              <a:t>period. Wage and </a:t>
            </a:r>
            <a:r>
              <a:rPr sz="950" spc="-5" dirty="0">
                <a:latin typeface="Arial"/>
                <a:cs typeface="Arial"/>
              </a:rPr>
              <a:t>salary </a:t>
            </a:r>
            <a:r>
              <a:rPr sz="950" spc="-10" dirty="0">
                <a:latin typeface="Arial"/>
                <a:cs typeface="Arial"/>
              </a:rPr>
              <a:t>levels will </a:t>
            </a:r>
            <a:r>
              <a:rPr sz="950" spc="-5" dirty="0">
                <a:latin typeface="Arial"/>
                <a:cs typeface="Arial"/>
              </a:rPr>
              <a:t>rise </a:t>
            </a:r>
            <a:r>
              <a:rPr sz="950" spc="-10" dirty="0">
                <a:latin typeface="Arial"/>
                <a:cs typeface="Arial"/>
              </a:rPr>
              <a:t>approximately 1.5% annually in the in the</a:t>
            </a:r>
            <a:r>
              <a:rPr sz="950" spc="135" dirty="0">
                <a:latin typeface="Arial"/>
                <a:cs typeface="Arial"/>
              </a:rPr>
              <a:t> </a:t>
            </a:r>
            <a:r>
              <a:rPr sz="950" spc="-10" dirty="0">
                <a:latin typeface="Arial"/>
                <a:cs typeface="Arial"/>
              </a:rPr>
              <a:t>Americas</a:t>
            </a:r>
            <a:endParaRPr sz="950">
              <a:latin typeface="Arial"/>
              <a:cs typeface="Arial"/>
            </a:endParaRPr>
          </a:p>
          <a:p>
            <a:pPr marL="12700" marR="75565">
              <a:lnSpc>
                <a:spcPct val="142100"/>
              </a:lnSpc>
              <a:spcBef>
                <a:spcPts val="5"/>
              </a:spcBef>
            </a:pPr>
            <a:r>
              <a:rPr sz="950" spc="-10" dirty="0">
                <a:latin typeface="Arial"/>
                <a:cs typeface="Arial"/>
              </a:rPr>
              <a:t>and EMEA, holding </a:t>
            </a:r>
            <a:r>
              <a:rPr sz="950" spc="-5" dirty="0">
                <a:latin typeface="Arial"/>
                <a:cs typeface="Arial"/>
              </a:rPr>
              <a:t>cost </a:t>
            </a:r>
            <a:r>
              <a:rPr sz="950" spc="-10" dirty="0">
                <a:latin typeface="Arial"/>
                <a:cs typeface="Arial"/>
              </a:rPr>
              <a:t>growth in these regions </a:t>
            </a:r>
            <a:r>
              <a:rPr sz="950" spc="-5" dirty="0">
                <a:latin typeface="Arial"/>
                <a:cs typeface="Arial"/>
              </a:rPr>
              <a:t>to a </a:t>
            </a:r>
            <a:r>
              <a:rPr sz="950" spc="-10" dirty="0">
                <a:latin typeface="Arial"/>
                <a:cs typeface="Arial"/>
              </a:rPr>
              <a:t>cumulative 11-12%. Asian cost levels will  increase nearly 20% over the same period, as labor rates rise twice as fast as in </a:t>
            </a:r>
            <a:r>
              <a:rPr sz="950" spc="-5" dirty="0">
                <a:latin typeface="Arial"/>
                <a:cs typeface="Arial"/>
              </a:rPr>
              <a:t>the </a:t>
            </a:r>
            <a:r>
              <a:rPr sz="950" spc="-10" dirty="0">
                <a:latin typeface="Arial"/>
                <a:cs typeface="Arial"/>
              </a:rPr>
              <a:t>other</a:t>
            </a:r>
            <a:r>
              <a:rPr sz="950" spc="240" dirty="0">
                <a:latin typeface="Arial"/>
                <a:cs typeface="Arial"/>
              </a:rPr>
              <a:t> </a:t>
            </a:r>
            <a:r>
              <a:rPr sz="950" spc="-10" dirty="0">
                <a:latin typeface="Arial"/>
                <a:cs typeface="Arial"/>
              </a:rPr>
              <a:t>regions.</a:t>
            </a:r>
            <a:endParaRPr sz="950">
              <a:latin typeface="Arial"/>
              <a:cs typeface="Arial"/>
            </a:endParaRPr>
          </a:p>
        </p:txBody>
      </p:sp>
      <p:sp>
        <p:nvSpPr>
          <p:cNvPr id="4" name="object 4"/>
          <p:cNvSpPr txBox="1"/>
          <p:nvPr/>
        </p:nvSpPr>
        <p:spPr>
          <a:xfrm>
            <a:off x="2469895" y="2991353"/>
            <a:ext cx="283527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49: Cost Structure </a:t>
            </a:r>
            <a:r>
              <a:rPr sz="950" b="1" spc="-5" dirty="0">
                <a:latin typeface="Arial"/>
                <a:cs typeface="Arial"/>
              </a:rPr>
              <a:t>of </a:t>
            </a:r>
            <a:r>
              <a:rPr sz="950" b="1" spc="-10" dirty="0">
                <a:latin typeface="Arial"/>
                <a:cs typeface="Arial"/>
              </a:rPr>
              <a:t>Spherical LPG Tanks</a:t>
            </a:r>
            <a:endParaRPr sz="950">
              <a:latin typeface="Arial"/>
              <a:cs typeface="Arial"/>
            </a:endParaRPr>
          </a:p>
        </p:txBody>
      </p:sp>
      <p:sp>
        <p:nvSpPr>
          <p:cNvPr id="5" name="object 5"/>
          <p:cNvSpPr txBox="1"/>
          <p:nvPr/>
        </p:nvSpPr>
        <p:spPr>
          <a:xfrm>
            <a:off x="1392425" y="6302230"/>
            <a:ext cx="142684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Note: Prices are ex-works.</a:t>
            </a:r>
            <a:endParaRPr sz="950">
              <a:latin typeface="Arial"/>
              <a:cs typeface="Arial"/>
            </a:endParaRPr>
          </a:p>
        </p:txBody>
      </p:sp>
      <p:sp>
        <p:nvSpPr>
          <p:cNvPr id="6" name="object 6"/>
          <p:cNvSpPr/>
          <p:nvPr/>
        </p:nvSpPr>
        <p:spPr>
          <a:xfrm>
            <a:off x="1406652" y="3211829"/>
            <a:ext cx="5492750" cy="2654300"/>
          </a:xfrm>
          <a:custGeom>
            <a:avLst/>
            <a:gdLst/>
            <a:ahLst/>
            <a:cxnLst/>
            <a:rect l="l" t="t" r="r" b="b"/>
            <a:pathLst>
              <a:path w="5492750" h="2654300">
                <a:moveTo>
                  <a:pt x="0" y="2654046"/>
                </a:moveTo>
                <a:lnTo>
                  <a:pt x="5492496" y="2654046"/>
                </a:lnTo>
                <a:lnTo>
                  <a:pt x="5492496" y="0"/>
                </a:lnTo>
                <a:lnTo>
                  <a:pt x="0" y="0"/>
                </a:lnTo>
                <a:lnTo>
                  <a:pt x="0" y="2654046"/>
                </a:lnTo>
                <a:close/>
              </a:path>
            </a:pathLst>
          </a:custGeom>
          <a:solidFill>
            <a:srgbClr val="F1F1F1"/>
          </a:solidFill>
        </p:spPr>
        <p:txBody>
          <a:bodyPr wrap="square" lIns="0" tIns="0" rIns="0" bIns="0" rtlCol="0"/>
          <a:lstStyle/>
          <a:p>
            <a:endParaRPr/>
          </a:p>
        </p:txBody>
      </p:sp>
      <p:sp>
        <p:nvSpPr>
          <p:cNvPr id="7" name="object 7"/>
          <p:cNvSpPr/>
          <p:nvPr/>
        </p:nvSpPr>
        <p:spPr>
          <a:xfrm>
            <a:off x="1406652" y="6300215"/>
            <a:ext cx="5492750" cy="1905"/>
          </a:xfrm>
          <a:custGeom>
            <a:avLst/>
            <a:gdLst/>
            <a:ahLst/>
            <a:cxnLst/>
            <a:rect l="l" t="t" r="r" b="b"/>
            <a:pathLst>
              <a:path w="5492750" h="1904">
                <a:moveTo>
                  <a:pt x="0" y="1524"/>
                </a:moveTo>
                <a:lnTo>
                  <a:pt x="5492496" y="1524"/>
                </a:lnTo>
                <a:lnTo>
                  <a:pt x="5492496" y="0"/>
                </a:lnTo>
                <a:lnTo>
                  <a:pt x="0" y="0"/>
                </a:lnTo>
                <a:lnTo>
                  <a:pt x="0" y="1524"/>
                </a:lnTo>
                <a:close/>
              </a:path>
            </a:pathLst>
          </a:custGeom>
          <a:solidFill>
            <a:srgbClr val="F1F1F1"/>
          </a:solidFill>
        </p:spPr>
        <p:txBody>
          <a:bodyPr wrap="square" lIns="0" tIns="0" rIns="0" bIns="0" rtlCol="0"/>
          <a:lstStyle/>
          <a:p>
            <a:endParaRPr/>
          </a:p>
        </p:txBody>
      </p:sp>
      <p:sp>
        <p:nvSpPr>
          <p:cNvPr id="8" name="object 8"/>
          <p:cNvSpPr/>
          <p:nvPr/>
        </p:nvSpPr>
        <p:spPr>
          <a:xfrm>
            <a:off x="2594610" y="4744973"/>
            <a:ext cx="0" cy="719455"/>
          </a:xfrm>
          <a:custGeom>
            <a:avLst/>
            <a:gdLst/>
            <a:ahLst/>
            <a:cxnLst/>
            <a:rect l="l" t="t" r="r" b="b"/>
            <a:pathLst>
              <a:path h="719454">
                <a:moveTo>
                  <a:pt x="0" y="0"/>
                </a:moveTo>
                <a:lnTo>
                  <a:pt x="0" y="719327"/>
                </a:lnTo>
              </a:path>
            </a:pathLst>
          </a:custGeom>
          <a:ln w="21336">
            <a:solidFill>
              <a:srgbClr val="93AFDE"/>
            </a:solidFill>
          </a:ln>
        </p:spPr>
        <p:txBody>
          <a:bodyPr wrap="square" lIns="0" tIns="0" rIns="0" bIns="0" rtlCol="0"/>
          <a:lstStyle/>
          <a:p>
            <a:endParaRPr/>
          </a:p>
        </p:txBody>
      </p:sp>
      <p:sp>
        <p:nvSpPr>
          <p:cNvPr id="9" name="object 9"/>
          <p:cNvSpPr/>
          <p:nvPr/>
        </p:nvSpPr>
        <p:spPr>
          <a:xfrm>
            <a:off x="2655951" y="4632197"/>
            <a:ext cx="0" cy="832485"/>
          </a:xfrm>
          <a:custGeom>
            <a:avLst/>
            <a:gdLst/>
            <a:ahLst/>
            <a:cxnLst/>
            <a:rect l="l" t="t" r="r" b="b"/>
            <a:pathLst>
              <a:path h="832485">
                <a:moveTo>
                  <a:pt x="0" y="0"/>
                </a:moveTo>
                <a:lnTo>
                  <a:pt x="0" y="832103"/>
                </a:lnTo>
              </a:path>
            </a:pathLst>
          </a:custGeom>
          <a:ln w="38862">
            <a:solidFill>
              <a:srgbClr val="93AFDE"/>
            </a:solidFill>
          </a:ln>
        </p:spPr>
        <p:txBody>
          <a:bodyPr wrap="square" lIns="0" tIns="0" rIns="0" bIns="0" rtlCol="0"/>
          <a:lstStyle/>
          <a:p>
            <a:endParaRPr/>
          </a:p>
        </p:txBody>
      </p:sp>
      <p:sp>
        <p:nvSpPr>
          <p:cNvPr id="10" name="object 10"/>
          <p:cNvSpPr/>
          <p:nvPr/>
        </p:nvSpPr>
        <p:spPr>
          <a:xfrm>
            <a:off x="2726435" y="4581905"/>
            <a:ext cx="0" cy="882650"/>
          </a:xfrm>
          <a:custGeom>
            <a:avLst/>
            <a:gdLst/>
            <a:ahLst/>
            <a:cxnLst/>
            <a:rect l="l" t="t" r="r" b="b"/>
            <a:pathLst>
              <a:path h="882650">
                <a:moveTo>
                  <a:pt x="0" y="0"/>
                </a:moveTo>
                <a:lnTo>
                  <a:pt x="0" y="882396"/>
                </a:lnTo>
              </a:path>
            </a:pathLst>
          </a:custGeom>
          <a:ln w="38100">
            <a:solidFill>
              <a:srgbClr val="93AFDE"/>
            </a:solidFill>
          </a:ln>
        </p:spPr>
        <p:txBody>
          <a:bodyPr wrap="square" lIns="0" tIns="0" rIns="0" bIns="0" rtlCol="0"/>
          <a:lstStyle/>
          <a:p>
            <a:endParaRPr/>
          </a:p>
        </p:txBody>
      </p:sp>
      <p:sp>
        <p:nvSpPr>
          <p:cNvPr id="11" name="object 11"/>
          <p:cNvSpPr/>
          <p:nvPr/>
        </p:nvSpPr>
        <p:spPr>
          <a:xfrm>
            <a:off x="2796920" y="4521708"/>
            <a:ext cx="0" cy="942975"/>
          </a:xfrm>
          <a:custGeom>
            <a:avLst/>
            <a:gdLst/>
            <a:ahLst/>
            <a:cxnLst/>
            <a:rect l="l" t="t" r="r" b="b"/>
            <a:pathLst>
              <a:path h="942975">
                <a:moveTo>
                  <a:pt x="0" y="0"/>
                </a:moveTo>
                <a:lnTo>
                  <a:pt x="0" y="942593"/>
                </a:lnTo>
              </a:path>
            </a:pathLst>
          </a:custGeom>
          <a:ln w="38862">
            <a:solidFill>
              <a:srgbClr val="93AFDE"/>
            </a:solidFill>
          </a:ln>
        </p:spPr>
        <p:txBody>
          <a:bodyPr wrap="square" lIns="0" tIns="0" rIns="0" bIns="0" rtlCol="0"/>
          <a:lstStyle/>
          <a:p>
            <a:endParaRPr/>
          </a:p>
        </p:txBody>
      </p:sp>
      <p:sp>
        <p:nvSpPr>
          <p:cNvPr id="12" name="object 12"/>
          <p:cNvSpPr/>
          <p:nvPr/>
        </p:nvSpPr>
        <p:spPr>
          <a:xfrm>
            <a:off x="2867025" y="4530090"/>
            <a:ext cx="0" cy="934719"/>
          </a:xfrm>
          <a:custGeom>
            <a:avLst/>
            <a:gdLst/>
            <a:ahLst/>
            <a:cxnLst/>
            <a:rect l="l" t="t" r="r" b="b"/>
            <a:pathLst>
              <a:path h="934720">
                <a:moveTo>
                  <a:pt x="0" y="0"/>
                </a:moveTo>
                <a:lnTo>
                  <a:pt x="0" y="934212"/>
                </a:lnTo>
              </a:path>
            </a:pathLst>
          </a:custGeom>
          <a:ln w="38862">
            <a:solidFill>
              <a:srgbClr val="93AFDE"/>
            </a:solidFill>
          </a:ln>
        </p:spPr>
        <p:txBody>
          <a:bodyPr wrap="square" lIns="0" tIns="0" rIns="0" bIns="0" rtlCol="0"/>
          <a:lstStyle/>
          <a:p>
            <a:endParaRPr/>
          </a:p>
        </p:txBody>
      </p:sp>
      <p:sp>
        <p:nvSpPr>
          <p:cNvPr id="13" name="object 13"/>
          <p:cNvSpPr/>
          <p:nvPr/>
        </p:nvSpPr>
        <p:spPr>
          <a:xfrm>
            <a:off x="2937129" y="4469891"/>
            <a:ext cx="0" cy="994410"/>
          </a:xfrm>
          <a:custGeom>
            <a:avLst/>
            <a:gdLst/>
            <a:ahLst/>
            <a:cxnLst/>
            <a:rect l="l" t="t" r="r" b="b"/>
            <a:pathLst>
              <a:path h="994410">
                <a:moveTo>
                  <a:pt x="0" y="0"/>
                </a:moveTo>
                <a:lnTo>
                  <a:pt x="0" y="994410"/>
                </a:lnTo>
              </a:path>
            </a:pathLst>
          </a:custGeom>
          <a:ln w="38862">
            <a:solidFill>
              <a:srgbClr val="93AFDE"/>
            </a:solidFill>
          </a:ln>
        </p:spPr>
        <p:txBody>
          <a:bodyPr wrap="square" lIns="0" tIns="0" rIns="0" bIns="0" rtlCol="0"/>
          <a:lstStyle/>
          <a:p>
            <a:endParaRPr/>
          </a:p>
        </p:txBody>
      </p:sp>
      <p:sp>
        <p:nvSpPr>
          <p:cNvPr id="14" name="object 14"/>
          <p:cNvSpPr/>
          <p:nvPr/>
        </p:nvSpPr>
        <p:spPr>
          <a:xfrm>
            <a:off x="3007232" y="4485894"/>
            <a:ext cx="0" cy="978535"/>
          </a:xfrm>
          <a:custGeom>
            <a:avLst/>
            <a:gdLst/>
            <a:ahLst/>
            <a:cxnLst/>
            <a:rect l="l" t="t" r="r" b="b"/>
            <a:pathLst>
              <a:path h="978535">
                <a:moveTo>
                  <a:pt x="0" y="0"/>
                </a:moveTo>
                <a:lnTo>
                  <a:pt x="0" y="978408"/>
                </a:lnTo>
              </a:path>
            </a:pathLst>
          </a:custGeom>
          <a:ln w="38862">
            <a:solidFill>
              <a:srgbClr val="93AFDE"/>
            </a:solidFill>
          </a:ln>
        </p:spPr>
        <p:txBody>
          <a:bodyPr wrap="square" lIns="0" tIns="0" rIns="0" bIns="0" rtlCol="0"/>
          <a:lstStyle/>
          <a:p>
            <a:endParaRPr/>
          </a:p>
        </p:txBody>
      </p:sp>
      <p:sp>
        <p:nvSpPr>
          <p:cNvPr id="15" name="object 15"/>
          <p:cNvSpPr/>
          <p:nvPr/>
        </p:nvSpPr>
        <p:spPr>
          <a:xfrm>
            <a:off x="3077717" y="4567428"/>
            <a:ext cx="0" cy="897255"/>
          </a:xfrm>
          <a:custGeom>
            <a:avLst/>
            <a:gdLst/>
            <a:ahLst/>
            <a:cxnLst/>
            <a:rect l="l" t="t" r="r" b="b"/>
            <a:pathLst>
              <a:path h="897254">
                <a:moveTo>
                  <a:pt x="0" y="0"/>
                </a:moveTo>
                <a:lnTo>
                  <a:pt x="0" y="896874"/>
                </a:lnTo>
              </a:path>
            </a:pathLst>
          </a:custGeom>
          <a:ln w="38100">
            <a:solidFill>
              <a:srgbClr val="93AFDE"/>
            </a:solidFill>
          </a:ln>
        </p:spPr>
        <p:txBody>
          <a:bodyPr wrap="square" lIns="0" tIns="0" rIns="0" bIns="0" rtlCol="0"/>
          <a:lstStyle/>
          <a:p>
            <a:endParaRPr/>
          </a:p>
        </p:txBody>
      </p:sp>
      <p:sp>
        <p:nvSpPr>
          <p:cNvPr id="16" name="object 16"/>
          <p:cNvSpPr/>
          <p:nvPr/>
        </p:nvSpPr>
        <p:spPr>
          <a:xfrm>
            <a:off x="3148202" y="4560570"/>
            <a:ext cx="0" cy="904240"/>
          </a:xfrm>
          <a:custGeom>
            <a:avLst/>
            <a:gdLst/>
            <a:ahLst/>
            <a:cxnLst/>
            <a:rect l="l" t="t" r="r" b="b"/>
            <a:pathLst>
              <a:path h="904239">
                <a:moveTo>
                  <a:pt x="0" y="0"/>
                </a:moveTo>
                <a:lnTo>
                  <a:pt x="0" y="903731"/>
                </a:lnTo>
              </a:path>
            </a:pathLst>
          </a:custGeom>
          <a:ln w="38862">
            <a:solidFill>
              <a:srgbClr val="93AFDE"/>
            </a:solidFill>
          </a:ln>
        </p:spPr>
        <p:txBody>
          <a:bodyPr wrap="square" lIns="0" tIns="0" rIns="0" bIns="0" rtlCol="0"/>
          <a:lstStyle/>
          <a:p>
            <a:endParaRPr/>
          </a:p>
        </p:txBody>
      </p:sp>
      <p:sp>
        <p:nvSpPr>
          <p:cNvPr id="17" name="object 17"/>
          <p:cNvSpPr/>
          <p:nvPr/>
        </p:nvSpPr>
        <p:spPr>
          <a:xfrm>
            <a:off x="3218307" y="4515611"/>
            <a:ext cx="0" cy="948690"/>
          </a:xfrm>
          <a:custGeom>
            <a:avLst/>
            <a:gdLst/>
            <a:ahLst/>
            <a:cxnLst/>
            <a:rect l="l" t="t" r="r" b="b"/>
            <a:pathLst>
              <a:path h="948689">
                <a:moveTo>
                  <a:pt x="0" y="0"/>
                </a:moveTo>
                <a:lnTo>
                  <a:pt x="0" y="948689"/>
                </a:lnTo>
              </a:path>
            </a:pathLst>
          </a:custGeom>
          <a:ln w="38862">
            <a:solidFill>
              <a:srgbClr val="93AFDE"/>
            </a:solidFill>
          </a:ln>
        </p:spPr>
        <p:txBody>
          <a:bodyPr wrap="square" lIns="0" tIns="0" rIns="0" bIns="0" rtlCol="0"/>
          <a:lstStyle/>
          <a:p>
            <a:endParaRPr/>
          </a:p>
        </p:txBody>
      </p:sp>
      <p:sp>
        <p:nvSpPr>
          <p:cNvPr id="18" name="object 18"/>
          <p:cNvSpPr/>
          <p:nvPr/>
        </p:nvSpPr>
        <p:spPr>
          <a:xfrm>
            <a:off x="3288410" y="4498847"/>
            <a:ext cx="0" cy="965835"/>
          </a:xfrm>
          <a:custGeom>
            <a:avLst/>
            <a:gdLst/>
            <a:ahLst/>
            <a:cxnLst/>
            <a:rect l="l" t="t" r="r" b="b"/>
            <a:pathLst>
              <a:path h="965835">
                <a:moveTo>
                  <a:pt x="0" y="0"/>
                </a:moveTo>
                <a:lnTo>
                  <a:pt x="0" y="965453"/>
                </a:lnTo>
              </a:path>
            </a:pathLst>
          </a:custGeom>
          <a:ln w="38862">
            <a:solidFill>
              <a:srgbClr val="93AFDE"/>
            </a:solidFill>
          </a:ln>
        </p:spPr>
        <p:txBody>
          <a:bodyPr wrap="square" lIns="0" tIns="0" rIns="0" bIns="0" rtlCol="0"/>
          <a:lstStyle/>
          <a:p>
            <a:endParaRPr/>
          </a:p>
        </p:txBody>
      </p:sp>
      <p:sp>
        <p:nvSpPr>
          <p:cNvPr id="19" name="object 19"/>
          <p:cNvSpPr/>
          <p:nvPr/>
        </p:nvSpPr>
        <p:spPr>
          <a:xfrm>
            <a:off x="3358896" y="4586478"/>
            <a:ext cx="0" cy="878205"/>
          </a:xfrm>
          <a:custGeom>
            <a:avLst/>
            <a:gdLst/>
            <a:ahLst/>
            <a:cxnLst/>
            <a:rect l="l" t="t" r="r" b="b"/>
            <a:pathLst>
              <a:path h="878204">
                <a:moveTo>
                  <a:pt x="0" y="0"/>
                </a:moveTo>
                <a:lnTo>
                  <a:pt x="0" y="877824"/>
                </a:lnTo>
              </a:path>
            </a:pathLst>
          </a:custGeom>
          <a:ln w="38100">
            <a:solidFill>
              <a:srgbClr val="93AFDE"/>
            </a:solidFill>
          </a:ln>
        </p:spPr>
        <p:txBody>
          <a:bodyPr wrap="square" lIns="0" tIns="0" rIns="0" bIns="0" rtlCol="0"/>
          <a:lstStyle/>
          <a:p>
            <a:endParaRPr/>
          </a:p>
        </p:txBody>
      </p:sp>
      <p:sp>
        <p:nvSpPr>
          <p:cNvPr id="20" name="object 20"/>
          <p:cNvSpPr/>
          <p:nvPr/>
        </p:nvSpPr>
        <p:spPr>
          <a:xfrm>
            <a:off x="3429380" y="4676394"/>
            <a:ext cx="0" cy="788035"/>
          </a:xfrm>
          <a:custGeom>
            <a:avLst/>
            <a:gdLst/>
            <a:ahLst/>
            <a:cxnLst/>
            <a:rect l="l" t="t" r="r" b="b"/>
            <a:pathLst>
              <a:path h="788035">
                <a:moveTo>
                  <a:pt x="0" y="0"/>
                </a:moveTo>
                <a:lnTo>
                  <a:pt x="0" y="787908"/>
                </a:lnTo>
              </a:path>
            </a:pathLst>
          </a:custGeom>
          <a:ln w="38862">
            <a:solidFill>
              <a:srgbClr val="93AFDE"/>
            </a:solidFill>
          </a:ln>
        </p:spPr>
        <p:txBody>
          <a:bodyPr wrap="square" lIns="0" tIns="0" rIns="0" bIns="0" rtlCol="0"/>
          <a:lstStyle/>
          <a:p>
            <a:endParaRPr/>
          </a:p>
        </p:txBody>
      </p:sp>
      <p:sp>
        <p:nvSpPr>
          <p:cNvPr id="21" name="object 21"/>
          <p:cNvSpPr/>
          <p:nvPr/>
        </p:nvSpPr>
        <p:spPr>
          <a:xfrm>
            <a:off x="3499484" y="4731258"/>
            <a:ext cx="0" cy="733425"/>
          </a:xfrm>
          <a:custGeom>
            <a:avLst/>
            <a:gdLst/>
            <a:ahLst/>
            <a:cxnLst/>
            <a:rect l="l" t="t" r="r" b="b"/>
            <a:pathLst>
              <a:path h="733425">
                <a:moveTo>
                  <a:pt x="0" y="0"/>
                </a:moveTo>
                <a:lnTo>
                  <a:pt x="0" y="733043"/>
                </a:lnTo>
              </a:path>
            </a:pathLst>
          </a:custGeom>
          <a:ln w="38862">
            <a:solidFill>
              <a:srgbClr val="93AFDE"/>
            </a:solidFill>
          </a:ln>
        </p:spPr>
        <p:txBody>
          <a:bodyPr wrap="square" lIns="0" tIns="0" rIns="0" bIns="0" rtlCol="0"/>
          <a:lstStyle/>
          <a:p>
            <a:endParaRPr/>
          </a:p>
        </p:txBody>
      </p:sp>
      <p:sp>
        <p:nvSpPr>
          <p:cNvPr id="22" name="object 22"/>
          <p:cNvSpPr/>
          <p:nvPr/>
        </p:nvSpPr>
        <p:spPr>
          <a:xfrm>
            <a:off x="3569589" y="4741164"/>
            <a:ext cx="0" cy="723265"/>
          </a:xfrm>
          <a:custGeom>
            <a:avLst/>
            <a:gdLst/>
            <a:ahLst/>
            <a:cxnLst/>
            <a:rect l="l" t="t" r="r" b="b"/>
            <a:pathLst>
              <a:path h="723264">
                <a:moveTo>
                  <a:pt x="0" y="0"/>
                </a:moveTo>
                <a:lnTo>
                  <a:pt x="0" y="723138"/>
                </a:lnTo>
              </a:path>
            </a:pathLst>
          </a:custGeom>
          <a:ln w="38862">
            <a:solidFill>
              <a:srgbClr val="93AFDE"/>
            </a:solidFill>
          </a:ln>
        </p:spPr>
        <p:txBody>
          <a:bodyPr wrap="square" lIns="0" tIns="0" rIns="0" bIns="0" rtlCol="0"/>
          <a:lstStyle/>
          <a:p>
            <a:endParaRPr/>
          </a:p>
        </p:txBody>
      </p:sp>
      <p:sp>
        <p:nvSpPr>
          <p:cNvPr id="23" name="object 23"/>
          <p:cNvSpPr/>
          <p:nvPr/>
        </p:nvSpPr>
        <p:spPr>
          <a:xfrm>
            <a:off x="3639692" y="4719828"/>
            <a:ext cx="0" cy="744855"/>
          </a:xfrm>
          <a:custGeom>
            <a:avLst/>
            <a:gdLst/>
            <a:ahLst/>
            <a:cxnLst/>
            <a:rect l="l" t="t" r="r" b="b"/>
            <a:pathLst>
              <a:path h="744854">
                <a:moveTo>
                  <a:pt x="0" y="0"/>
                </a:moveTo>
                <a:lnTo>
                  <a:pt x="0" y="744474"/>
                </a:lnTo>
              </a:path>
            </a:pathLst>
          </a:custGeom>
          <a:ln w="38862">
            <a:solidFill>
              <a:srgbClr val="93AFDE"/>
            </a:solidFill>
          </a:ln>
        </p:spPr>
        <p:txBody>
          <a:bodyPr wrap="square" lIns="0" tIns="0" rIns="0" bIns="0" rtlCol="0"/>
          <a:lstStyle/>
          <a:p>
            <a:endParaRPr/>
          </a:p>
        </p:txBody>
      </p:sp>
      <p:sp>
        <p:nvSpPr>
          <p:cNvPr id="24" name="object 24"/>
          <p:cNvSpPr/>
          <p:nvPr/>
        </p:nvSpPr>
        <p:spPr>
          <a:xfrm>
            <a:off x="3710178" y="4696205"/>
            <a:ext cx="0" cy="768350"/>
          </a:xfrm>
          <a:custGeom>
            <a:avLst/>
            <a:gdLst/>
            <a:ahLst/>
            <a:cxnLst/>
            <a:rect l="l" t="t" r="r" b="b"/>
            <a:pathLst>
              <a:path h="768350">
                <a:moveTo>
                  <a:pt x="0" y="0"/>
                </a:moveTo>
                <a:lnTo>
                  <a:pt x="0" y="768096"/>
                </a:lnTo>
              </a:path>
            </a:pathLst>
          </a:custGeom>
          <a:ln w="38100">
            <a:solidFill>
              <a:srgbClr val="93AFDE"/>
            </a:solidFill>
          </a:ln>
        </p:spPr>
        <p:txBody>
          <a:bodyPr wrap="square" lIns="0" tIns="0" rIns="0" bIns="0" rtlCol="0"/>
          <a:lstStyle/>
          <a:p>
            <a:endParaRPr/>
          </a:p>
        </p:txBody>
      </p:sp>
      <p:sp>
        <p:nvSpPr>
          <p:cNvPr id="25" name="object 25"/>
          <p:cNvSpPr/>
          <p:nvPr/>
        </p:nvSpPr>
        <p:spPr>
          <a:xfrm>
            <a:off x="3780663" y="4673346"/>
            <a:ext cx="0" cy="791210"/>
          </a:xfrm>
          <a:custGeom>
            <a:avLst/>
            <a:gdLst/>
            <a:ahLst/>
            <a:cxnLst/>
            <a:rect l="l" t="t" r="r" b="b"/>
            <a:pathLst>
              <a:path h="791210">
                <a:moveTo>
                  <a:pt x="0" y="0"/>
                </a:moveTo>
                <a:lnTo>
                  <a:pt x="0" y="790955"/>
                </a:lnTo>
              </a:path>
            </a:pathLst>
          </a:custGeom>
          <a:ln w="38862">
            <a:solidFill>
              <a:srgbClr val="93AFDE"/>
            </a:solidFill>
          </a:ln>
        </p:spPr>
        <p:txBody>
          <a:bodyPr wrap="square" lIns="0" tIns="0" rIns="0" bIns="0" rtlCol="0"/>
          <a:lstStyle/>
          <a:p>
            <a:endParaRPr/>
          </a:p>
        </p:txBody>
      </p:sp>
      <p:sp>
        <p:nvSpPr>
          <p:cNvPr id="26" name="object 26"/>
          <p:cNvSpPr/>
          <p:nvPr/>
        </p:nvSpPr>
        <p:spPr>
          <a:xfrm>
            <a:off x="3850766" y="4679441"/>
            <a:ext cx="0" cy="784860"/>
          </a:xfrm>
          <a:custGeom>
            <a:avLst/>
            <a:gdLst/>
            <a:ahLst/>
            <a:cxnLst/>
            <a:rect l="l" t="t" r="r" b="b"/>
            <a:pathLst>
              <a:path h="784860">
                <a:moveTo>
                  <a:pt x="0" y="0"/>
                </a:moveTo>
                <a:lnTo>
                  <a:pt x="0" y="784860"/>
                </a:lnTo>
              </a:path>
            </a:pathLst>
          </a:custGeom>
          <a:ln w="38862">
            <a:solidFill>
              <a:srgbClr val="93AFDE"/>
            </a:solidFill>
          </a:ln>
        </p:spPr>
        <p:txBody>
          <a:bodyPr wrap="square" lIns="0" tIns="0" rIns="0" bIns="0" rtlCol="0"/>
          <a:lstStyle/>
          <a:p>
            <a:endParaRPr/>
          </a:p>
        </p:txBody>
      </p:sp>
      <p:sp>
        <p:nvSpPr>
          <p:cNvPr id="27" name="object 27"/>
          <p:cNvSpPr/>
          <p:nvPr/>
        </p:nvSpPr>
        <p:spPr>
          <a:xfrm>
            <a:off x="3920871" y="4653534"/>
            <a:ext cx="0" cy="810895"/>
          </a:xfrm>
          <a:custGeom>
            <a:avLst/>
            <a:gdLst/>
            <a:ahLst/>
            <a:cxnLst/>
            <a:rect l="l" t="t" r="r" b="b"/>
            <a:pathLst>
              <a:path h="810895">
                <a:moveTo>
                  <a:pt x="0" y="0"/>
                </a:moveTo>
                <a:lnTo>
                  <a:pt x="0" y="810767"/>
                </a:lnTo>
              </a:path>
            </a:pathLst>
          </a:custGeom>
          <a:ln w="38862">
            <a:solidFill>
              <a:srgbClr val="93AFDE"/>
            </a:solidFill>
          </a:ln>
        </p:spPr>
        <p:txBody>
          <a:bodyPr wrap="square" lIns="0" tIns="0" rIns="0" bIns="0" rtlCol="0"/>
          <a:lstStyle/>
          <a:p>
            <a:endParaRPr/>
          </a:p>
        </p:txBody>
      </p:sp>
      <p:sp>
        <p:nvSpPr>
          <p:cNvPr id="28" name="object 28"/>
          <p:cNvSpPr/>
          <p:nvPr/>
        </p:nvSpPr>
        <p:spPr>
          <a:xfrm>
            <a:off x="3990975" y="4596384"/>
            <a:ext cx="0" cy="868044"/>
          </a:xfrm>
          <a:custGeom>
            <a:avLst/>
            <a:gdLst/>
            <a:ahLst/>
            <a:cxnLst/>
            <a:rect l="l" t="t" r="r" b="b"/>
            <a:pathLst>
              <a:path h="868045">
                <a:moveTo>
                  <a:pt x="0" y="0"/>
                </a:moveTo>
                <a:lnTo>
                  <a:pt x="0" y="867917"/>
                </a:lnTo>
              </a:path>
            </a:pathLst>
          </a:custGeom>
          <a:ln w="38862">
            <a:solidFill>
              <a:srgbClr val="93AFDE"/>
            </a:solidFill>
          </a:ln>
        </p:spPr>
        <p:txBody>
          <a:bodyPr wrap="square" lIns="0" tIns="0" rIns="0" bIns="0" rtlCol="0"/>
          <a:lstStyle/>
          <a:p>
            <a:endParaRPr/>
          </a:p>
        </p:txBody>
      </p:sp>
      <p:sp>
        <p:nvSpPr>
          <p:cNvPr id="29" name="object 29"/>
          <p:cNvSpPr/>
          <p:nvPr/>
        </p:nvSpPr>
        <p:spPr>
          <a:xfrm>
            <a:off x="4061459" y="4580382"/>
            <a:ext cx="0" cy="883919"/>
          </a:xfrm>
          <a:custGeom>
            <a:avLst/>
            <a:gdLst/>
            <a:ahLst/>
            <a:cxnLst/>
            <a:rect l="l" t="t" r="r" b="b"/>
            <a:pathLst>
              <a:path h="883920">
                <a:moveTo>
                  <a:pt x="0" y="0"/>
                </a:moveTo>
                <a:lnTo>
                  <a:pt x="0" y="883919"/>
                </a:lnTo>
              </a:path>
            </a:pathLst>
          </a:custGeom>
          <a:ln w="38100">
            <a:solidFill>
              <a:srgbClr val="93AFDE"/>
            </a:solidFill>
          </a:ln>
        </p:spPr>
        <p:txBody>
          <a:bodyPr wrap="square" lIns="0" tIns="0" rIns="0" bIns="0" rtlCol="0"/>
          <a:lstStyle/>
          <a:p>
            <a:endParaRPr/>
          </a:p>
        </p:txBody>
      </p:sp>
      <p:sp>
        <p:nvSpPr>
          <p:cNvPr id="30" name="object 30"/>
          <p:cNvSpPr/>
          <p:nvPr/>
        </p:nvSpPr>
        <p:spPr>
          <a:xfrm>
            <a:off x="4131945" y="4596384"/>
            <a:ext cx="0" cy="868044"/>
          </a:xfrm>
          <a:custGeom>
            <a:avLst/>
            <a:gdLst/>
            <a:ahLst/>
            <a:cxnLst/>
            <a:rect l="l" t="t" r="r" b="b"/>
            <a:pathLst>
              <a:path h="868045">
                <a:moveTo>
                  <a:pt x="0" y="0"/>
                </a:moveTo>
                <a:lnTo>
                  <a:pt x="0" y="867917"/>
                </a:lnTo>
              </a:path>
            </a:pathLst>
          </a:custGeom>
          <a:ln w="38862">
            <a:solidFill>
              <a:srgbClr val="93AFDE"/>
            </a:solidFill>
          </a:ln>
        </p:spPr>
        <p:txBody>
          <a:bodyPr wrap="square" lIns="0" tIns="0" rIns="0" bIns="0" rtlCol="0"/>
          <a:lstStyle/>
          <a:p>
            <a:endParaRPr/>
          </a:p>
        </p:txBody>
      </p:sp>
      <p:sp>
        <p:nvSpPr>
          <p:cNvPr id="31" name="object 31"/>
          <p:cNvSpPr/>
          <p:nvPr/>
        </p:nvSpPr>
        <p:spPr>
          <a:xfrm>
            <a:off x="4202048" y="4623815"/>
            <a:ext cx="0" cy="840740"/>
          </a:xfrm>
          <a:custGeom>
            <a:avLst/>
            <a:gdLst/>
            <a:ahLst/>
            <a:cxnLst/>
            <a:rect l="l" t="t" r="r" b="b"/>
            <a:pathLst>
              <a:path h="840739">
                <a:moveTo>
                  <a:pt x="0" y="0"/>
                </a:moveTo>
                <a:lnTo>
                  <a:pt x="0" y="840486"/>
                </a:lnTo>
              </a:path>
            </a:pathLst>
          </a:custGeom>
          <a:ln w="38862">
            <a:solidFill>
              <a:srgbClr val="93AFDE"/>
            </a:solidFill>
          </a:ln>
        </p:spPr>
        <p:txBody>
          <a:bodyPr wrap="square" lIns="0" tIns="0" rIns="0" bIns="0" rtlCol="0"/>
          <a:lstStyle/>
          <a:p>
            <a:endParaRPr/>
          </a:p>
        </p:txBody>
      </p:sp>
      <p:sp>
        <p:nvSpPr>
          <p:cNvPr id="32" name="object 32"/>
          <p:cNvSpPr/>
          <p:nvPr/>
        </p:nvSpPr>
        <p:spPr>
          <a:xfrm>
            <a:off x="4272153" y="4632197"/>
            <a:ext cx="0" cy="832485"/>
          </a:xfrm>
          <a:custGeom>
            <a:avLst/>
            <a:gdLst/>
            <a:ahLst/>
            <a:cxnLst/>
            <a:rect l="l" t="t" r="r" b="b"/>
            <a:pathLst>
              <a:path h="832485">
                <a:moveTo>
                  <a:pt x="0" y="0"/>
                </a:moveTo>
                <a:lnTo>
                  <a:pt x="0" y="832103"/>
                </a:lnTo>
              </a:path>
            </a:pathLst>
          </a:custGeom>
          <a:ln w="38862">
            <a:solidFill>
              <a:srgbClr val="93AFDE"/>
            </a:solidFill>
          </a:ln>
        </p:spPr>
        <p:txBody>
          <a:bodyPr wrap="square" lIns="0" tIns="0" rIns="0" bIns="0" rtlCol="0"/>
          <a:lstStyle/>
          <a:p>
            <a:endParaRPr/>
          </a:p>
        </p:txBody>
      </p:sp>
      <p:sp>
        <p:nvSpPr>
          <p:cNvPr id="33" name="object 33"/>
          <p:cNvSpPr/>
          <p:nvPr/>
        </p:nvSpPr>
        <p:spPr>
          <a:xfrm>
            <a:off x="4342638" y="4632197"/>
            <a:ext cx="0" cy="832485"/>
          </a:xfrm>
          <a:custGeom>
            <a:avLst/>
            <a:gdLst/>
            <a:ahLst/>
            <a:cxnLst/>
            <a:rect l="l" t="t" r="r" b="b"/>
            <a:pathLst>
              <a:path h="832485">
                <a:moveTo>
                  <a:pt x="0" y="0"/>
                </a:moveTo>
                <a:lnTo>
                  <a:pt x="0" y="832103"/>
                </a:lnTo>
              </a:path>
            </a:pathLst>
          </a:custGeom>
          <a:ln w="38100">
            <a:solidFill>
              <a:srgbClr val="93AFDE"/>
            </a:solidFill>
          </a:ln>
        </p:spPr>
        <p:txBody>
          <a:bodyPr wrap="square" lIns="0" tIns="0" rIns="0" bIns="0" rtlCol="0"/>
          <a:lstStyle/>
          <a:p>
            <a:endParaRPr/>
          </a:p>
        </p:txBody>
      </p:sp>
      <p:sp>
        <p:nvSpPr>
          <p:cNvPr id="34" name="object 34"/>
          <p:cNvSpPr/>
          <p:nvPr/>
        </p:nvSpPr>
        <p:spPr>
          <a:xfrm>
            <a:off x="4413122" y="4656582"/>
            <a:ext cx="0" cy="807720"/>
          </a:xfrm>
          <a:custGeom>
            <a:avLst/>
            <a:gdLst/>
            <a:ahLst/>
            <a:cxnLst/>
            <a:rect l="l" t="t" r="r" b="b"/>
            <a:pathLst>
              <a:path h="807720">
                <a:moveTo>
                  <a:pt x="0" y="0"/>
                </a:moveTo>
                <a:lnTo>
                  <a:pt x="0" y="807720"/>
                </a:lnTo>
              </a:path>
            </a:pathLst>
          </a:custGeom>
          <a:ln w="38862">
            <a:solidFill>
              <a:srgbClr val="93AFDE"/>
            </a:solidFill>
          </a:ln>
        </p:spPr>
        <p:txBody>
          <a:bodyPr wrap="square" lIns="0" tIns="0" rIns="0" bIns="0" rtlCol="0"/>
          <a:lstStyle/>
          <a:p>
            <a:endParaRPr/>
          </a:p>
        </p:txBody>
      </p:sp>
      <p:sp>
        <p:nvSpPr>
          <p:cNvPr id="35" name="object 35"/>
          <p:cNvSpPr/>
          <p:nvPr/>
        </p:nvSpPr>
        <p:spPr>
          <a:xfrm>
            <a:off x="4483227" y="4661915"/>
            <a:ext cx="0" cy="802640"/>
          </a:xfrm>
          <a:custGeom>
            <a:avLst/>
            <a:gdLst/>
            <a:ahLst/>
            <a:cxnLst/>
            <a:rect l="l" t="t" r="r" b="b"/>
            <a:pathLst>
              <a:path h="802639">
                <a:moveTo>
                  <a:pt x="0" y="0"/>
                </a:moveTo>
                <a:lnTo>
                  <a:pt x="0" y="802386"/>
                </a:lnTo>
              </a:path>
            </a:pathLst>
          </a:custGeom>
          <a:ln w="38862">
            <a:solidFill>
              <a:srgbClr val="93AFDE"/>
            </a:solidFill>
          </a:ln>
        </p:spPr>
        <p:txBody>
          <a:bodyPr wrap="square" lIns="0" tIns="0" rIns="0" bIns="0" rtlCol="0"/>
          <a:lstStyle/>
          <a:p>
            <a:endParaRPr/>
          </a:p>
        </p:txBody>
      </p:sp>
      <p:sp>
        <p:nvSpPr>
          <p:cNvPr id="36" name="object 36"/>
          <p:cNvSpPr/>
          <p:nvPr/>
        </p:nvSpPr>
        <p:spPr>
          <a:xfrm>
            <a:off x="4553330" y="4664964"/>
            <a:ext cx="0" cy="799465"/>
          </a:xfrm>
          <a:custGeom>
            <a:avLst/>
            <a:gdLst/>
            <a:ahLst/>
            <a:cxnLst/>
            <a:rect l="l" t="t" r="r" b="b"/>
            <a:pathLst>
              <a:path h="799464">
                <a:moveTo>
                  <a:pt x="0" y="0"/>
                </a:moveTo>
                <a:lnTo>
                  <a:pt x="0" y="799338"/>
                </a:lnTo>
              </a:path>
            </a:pathLst>
          </a:custGeom>
          <a:ln w="38862">
            <a:solidFill>
              <a:srgbClr val="93AFDE"/>
            </a:solidFill>
          </a:ln>
        </p:spPr>
        <p:txBody>
          <a:bodyPr wrap="square" lIns="0" tIns="0" rIns="0" bIns="0" rtlCol="0"/>
          <a:lstStyle/>
          <a:p>
            <a:endParaRPr/>
          </a:p>
        </p:txBody>
      </p:sp>
      <p:sp>
        <p:nvSpPr>
          <p:cNvPr id="37" name="object 37"/>
          <p:cNvSpPr/>
          <p:nvPr/>
        </p:nvSpPr>
        <p:spPr>
          <a:xfrm>
            <a:off x="4623434" y="4663440"/>
            <a:ext cx="0" cy="801370"/>
          </a:xfrm>
          <a:custGeom>
            <a:avLst/>
            <a:gdLst/>
            <a:ahLst/>
            <a:cxnLst/>
            <a:rect l="l" t="t" r="r" b="b"/>
            <a:pathLst>
              <a:path h="801370">
                <a:moveTo>
                  <a:pt x="0" y="0"/>
                </a:moveTo>
                <a:lnTo>
                  <a:pt x="0" y="800862"/>
                </a:lnTo>
              </a:path>
            </a:pathLst>
          </a:custGeom>
          <a:ln w="38862">
            <a:solidFill>
              <a:srgbClr val="93AFDE"/>
            </a:solidFill>
          </a:ln>
        </p:spPr>
        <p:txBody>
          <a:bodyPr wrap="square" lIns="0" tIns="0" rIns="0" bIns="0" rtlCol="0"/>
          <a:lstStyle/>
          <a:p>
            <a:endParaRPr/>
          </a:p>
        </p:txBody>
      </p:sp>
      <p:sp>
        <p:nvSpPr>
          <p:cNvPr id="38" name="object 38"/>
          <p:cNvSpPr/>
          <p:nvPr/>
        </p:nvSpPr>
        <p:spPr>
          <a:xfrm>
            <a:off x="4693920" y="4660391"/>
            <a:ext cx="0" cy="803910"/>
          </a:xfrm>
          <a:custGeom>
            <a:avLst/>
            <a:gdLst/>
            <a:ahLst/>
            <a:cxnLst/>
            <a:rect l="l" t="t" r="r" b="b"/>
            <a:pathLst>
              <a:path h="803910">
                <a:moveTo>
                  <a:pt x="0" y="0"/>
                </a:moveTo>
                <a:lnTo>
                  <a:pt x="0" y="803910"/>
                </a:lnTo>
              </a:path>
            </a:pathLst>
          </a:custGeom>
          <a:ln w="38100">
            <a:solidFill>
              <a:srgbClr val="93AFDE"/>
            </a:solidFill>
          </a:ln>
        </p:spPr>
        <p:txBody>
          <a:bodyPr wrap="square" lIns="0" tIns="0" rIns="0" bIns="0" rtlCol="0"/>
          <a:lstStyle/>
          <a:p>
            <a:endParaRPr/>
          </a:p>
        </p:txBody>
      </p:sp>
      <p:sp>
        <p:nvSpPr>
          <p:cNvPr id="39" name="object 39"/>
          <p:cNvSpPr/>
          <p:nvPr/>
        </p:nvSpPr>
        <p:spPr>
          <a:xfrm>
            <a:off x="4764404" y="4655058"/>
            <a:ext cx="0" cy="809625"/>
          </a:xfrm>
          <a:custGeom>
            <a:avLst/>
            <a:gdLst/>
            <a:ahLst/>
            <a:cxnLst/>
            <a:rect l="l" t="t" r="r" b="b"/>
            <a:pathLst>
              <a:path h="809625">
                <a:moveTo>
                  <a:pt x="0" y="0"/>
                </a:moveTo>
                <a:lnTo>
                  <a:pt x="0" y="809243"/>
                </a:lnTo>
              </a:path>
            </a:pathLst>
          </a:custGeom>
          <a:ln w="38862">
            <a:solidFill>
              <a:srgbClr val="93AFDE"/>
            </a:solidFill>
          </a:ln>
        </p:spPr>
        <p:txBody>
          <a:bodyPr wrap="square" lIns="0" tIns="0" rIns="0" bIns="0" rtlCol="0"/>
          <a:lstStyle/>
          <a:p>
            <a:endParaRPr/>
          </a:p>
        </p:txBody>
      </p:sp>
      <p:sp>
        <p:nvSpPr>
          <p:cNvPr id="40" name="object 40"/>
          <p:cNvSpPr/>
          <p:nvPr/>
        </p:nvSpPr>
        <p:spPr>
          <a:xfrm>
            <a:off x="4834509" y="4650485"/>
            <a:ext cx="0" cy="814069"/>
          </a:xfrm>
          <a:custGeom>
            <a:avLst/>
            <a:gdLst/>
            <a:ahLst/>
            <a:cxnLst/>
            <a:rect l="l" t="t" r="r" b="b"/>
            <a:pathLst>
              <a:path h="814070">
                <a:moveTo>
                  <a:pt x="0" y="0"/>
                </a:moveTo>
                <a:lnTo>
                  <a:pt x="0" y="813815"/>
                </a:lnTo>
              </a:path>
            </a:pathLst>
          </a:custGeom>
          <a:ln w="38862">
            <a:solidFill>
              <a:srgbClr val="93AFDE"/>
            </a:solidFill>
          </a:ln>
        </p:spPr>
        <p:txBody>
          <a:bodyPr wrap="square" lIns="0" tIns="0" rIns="0" bIns="0" rtlCol="0"/>
          <a:lstStyle/>
          <a:p>
            <a:endParaRPr/>
          </a:p>
        </p:txBody>
      </p:sp>
      <p:sp>
        <p:nvSpPr>
          <p:cNvPr id="41" name="object 41"/>
          <p:cNvSpPr/>
          <p:nvPr/>
        </p:nvSpPr>
        <p:spPr>
          <a:xfrm>
            <a:off x="4904613" y="4642103"/>
            <a:ext cx="0" cy="822325"/>
          </a:xfrm>
          <a:custGeom>
            <a:avLst/>
            <a:gdLst/>
            <a:ahLst/>
            <a:cxnLst/>
            <a:rect l="l" t="t" r="r" b="b"/>
            <a:pathLst>
              <a:path h="822325">
                <a:moveTo>
                  <a:pt x="0" y="0"/>
                </a:moveTo>
                <a:lnTo>
                  <a:pt x="0" y="822198"/>
                </a:lnTo>
              </a:path>
            </a:pathLst>
          </a:custGeom>
          <a:ln w="38862">
            <a:solidFill>
              <a:srgbClr val="93AFDE"/>
            </a:solidFill>
          </a:ln>
        </p:spPr>
        <p:txBody>
          <a:bodyPr wrap="square" lIns="0" tIns="0" rIns="0" bIns="0" rtlCol="0"/>
          <a:lstStyle/>
          <a:p>
            <a:endParaRPr/>
          </a:p>
        </p:txBody>
      </p:sp>
      <p:sp>
        <p:nvSpPr>
          <p:cNvPr id="42" name="object 42"/>
          <p:cNvSpPr/>
          <p:nvPr/>
        </p:nvSpPr>
        <p:spPr>
          <a:xfrm>
            <a:off x="4975097" y="4632197"/>
            <a:ext cx="0" cy="832485"/>
          </a:xfrm>
          <a:custGeom>
            <a:avLst/>
            <a:gdLst/>
            <a:ahLst/>
            <a:cxnLst/>
            <a:rect l="l" t="t" r="r" b="b"/>
            <a:pathLst>
              <a:path h="832485">
                <a:moveTo>
                  <a:pt x="0" y="0"/>
                </a:moveTo>
                <a:lnTo>
                  <a:pt x="0" y="832103"/>
                </a:lnTo>
              </a:path>
            </a:pathLst>
          </a:custGeom>
          <a:ln w="38100">
            <a:solidFill>
              <a:srgbClr val="93AFDE"/>
            </a:solidFill>
          </a:ln>
        </p:spPr>
        <p:txBody>
          <a:bodyPr wrap="square" lIns="0" tIns="0" rIns="0" bIns="0" rtlCol="0"/>
          <a:lstStyle/>
          <a:p>
            <a:endParaRPr/>
          </a:p>
        </p:txBody>
      </p:sp>
      <p:sp>
        <p:nvSpPr>
          <p:cNvPr id="43" name="object 43"/>
          <p:cNvSpPr/>
          <p:nvPr/>
        </p:nvSpPr>
        <p:spPr>
          <a:xfrm>
            <a:off x="5045583" y="4626102"/>
            <a:ext cx="0" cy="838200"/>
          </a:xfrm>
          <a:custGeom>
            <a:avLst/>
            <a:gdLst/>
            <a:ahLst/>
            <a:cxnLst/>
            <a:rect l="l" t="t" r="r" b="b"/>
            <a:pathLst>
              <a:path h="838200">
                <a:moveTo>
                  <a:pt x="0" y="0"/>
                </a:moveTo>
                <a:lnTo>
                  <a:pt x="0" y="838200"/>
                </a:lnTo>
              </a:path>
            </a:pathLst>
          </a:custGeom>
          <a:ln w="38862">
            <a:solidFill>
              <a:srgbClr val="93AFDE"/>
            </a:solidFill>
          </a:ln>
        </p:spPr>
        <p:txBody>
          <a:bodyPr wrap="square" lIns="0" tIns="0" rIns="0" bIns="0" rtlCol="0"/>
          <a:lstStyle/>
          <a:p>
            <a:endParaRPr/>
          </a:p>
        </p:txBody>
      </p:sp>
      <p:sp>
        <p:nvSpPr>
          <p:cNvPr id="44" name="object 44"/>
          <p:cNvSpPr/>
          <p:nvPr/>
        </p:nvSpPr>
        <p:spPr>
          <a:xfrm>
            <a:off x="5115686" y="4623815"/>
            <a:ext cx="0" cy="840740"/>
          </a:xfrm>
          <a:custGeom>
            <a:avLst/>
            <a:gdLst/>
            <a:ahLst/>
            <a:cxnLst/>
            <a:rect l="l" t="t" r="r" b="b"/>
            <a:pathLst>
              <a:path h="840739">
                <a:moveTo>
                  <a:pt x="0" y="0"/>
                </a:moveTo>
                <a:lnTo>
                  <a:pt x="0" y="840486"/>
                </a:lnTo>
              </a:path>
            </a:pathLst>
          </a:custGeom>
          <a:ln w="38862">
            <a:solidFill>
              <a:srgbClr val="93AFDE"/>
            </a:solidFill>
          </a:ln>
        </p:spPr>
        <p:txBody>
          <a:bodyPr wrap="square" lIns="0" tIns="0" rIns="0" bIns="0" rtlCol="0"/>
          <a:lstStyle/>
          <a:p>
            <a:endParaRPr/>
          </a:p>
        </p:txBody>
      </p:sp>
      <p:sp>
        <p:nvSpPr>
          <p:cNvPr id="45" name="object 45"/>
          <p:cNvSpPr/>
          <p:nvPr/>
        </p:nvSpPr>
        <p:spPr>
          <a:xfrm>
            <a:off x="5185790" y="4619244"/>
            <a:ext cx="0" cy="845185"/>
          </a:xfrm>
          <a:custGeom>
            <a:avLst/>
            <a:gdLst/>
            <a:ahLst/>
            <a:cxnLst/>
            <a:rect l="l" t="t" r="r" b="b"/>
            <a:pathLst>
              <a:path h="845185">
                <a:moveTo>
                  <a:pt x="0" y="0"/>
                </a:moveTo>
                <a:lnTo>
                  <a:pt x="0" y="845058"/>
                </a:lnTo>
              </a:path>
            </a:pathLst>
          </a:custGeom>
          <a:ln w="38862">
            <a:solidFill>
              <a:srgbClr val="93AFDE"/>
            </a:solidFill>
          </a:ln>
        </p:spPr>
        <p:txBody>
          <a:bodyPr wrap="square" lIns="0" tIns="0" rIns="0" bIns="0" rtlCol="0"/>
          <a:lstStyle/>
          <a:p>
            <a:endParaRPr/>
          </a:p>
        </p:txBody>
      </p:sp>
      <p:sp>
        <p:nvSpPr>
          <p:cNvPr id="46" name="object 46"/>
          <p:cNvSpPr/>
          <p:nvPr/>
        </p:nvSpPr>
        <p:spPr>
          <a:xfrm>
            <a:off x="5255895" y="4613147"/>
            <a:ext cx="0" cy="851535"/>
          </a:xfrm>
          <a:custGeom>
            <a:avLst/>
            <a:gdLst/>
            <a:ahLst/>
            <a:cxnLst/>
            <a:rect l="l" t="t" r="r" b="b"/>
            <a:pathLst>
              <a:path h="851535">
                <a:moveTo>
                  <a:pt x="0" y="0"/>
                </a:moveTo>
                <a:lnTo>
                  <a:pt x="0" y="851153"/>
                </a:lnTo>
              </a:path>
            </a:pathLst>
          </a:custGeom>
          <a:ln w="38862">
            <a:solidFill>
              <a:srgbClr val="93AFDE"/>
            </a:solidFill>
          </a:ln>
        </p:spPr>
        <p:txBody>
          <a:bodyPr wrap="square" lIns="0" tIns="0" rIns="0" bIns="0" rtlCol="0"/>
          <a:lstStyle/>
          <a:p>
            <a:endParaRPr/>
          </a:p>
        </p:txBody>
      </p:sp>
      <p:sp>
        <p:nvSpPr>
          <p:cNvPr id="47" name="object 47"/>
          <p:cNvSpPr/>
          <p:nvPr/>
        </p:nvSpPr>
        <p:spPr>
          <a:xfrm>
            <a:off x="5326379" y="4607814"/>
            <a:ext cx="0" cy="856615"/>
          </a:xfrm>
          <a:custGeom>
            <a:avLst/>
            <a:gdLst/>
            <a:ahLst/>
            <a:cxnLst/>
            <a:rect l="l" t="t" r="r" b="b"/>
            <a:pathLst>
              <a:path h="856614">
                <a:moveTo>
                  <a:pt x="0" y="0"/>
                </a:moveTo>
                <a:lnTo>
                  <a:pt x="0" y="856488"/>
                </a:lnTo>
              </a:path>
            </a:pathLst>
          </a:custGeom>
          <a:ln w="38100">
            <a:solidFill>
              <a:srgbClr val="93AFDE"/>
            </a:solidFill>
          </a:ln>
        </p:spPr>
        <p:txBody>
          <a:bodyPr wrap="square" lIns="0" tIns="0" rIns="0" bIns="0" rtlCol="0"/>
          <a:lstStyle/>
          <a:p>
            <a:endParaRPr/>
          </a:p>
        </p:txBody>
      </p:sp>
      <p:sp>
        <p:nvSpPr>
          <p:cNvPr id="48" name="object 48"/>
          <p:cNvSpPr/>
          <p:nvPr/>
        </p:nvSpPr>
        <p:spPr>
          <a:xfrm>
            <a:off x="5396865" y="4610861"/>
            <a:ext cx="0" cy="853440"/>
          </a:xfrm>
          <a:custGeom>
            <a:avLst/>
            <a:gdLst/>
            <a:ahLst/>
            <a:cxnLst/>
            <a:rect l="l" t="t" r="r" b="b"/>
            <a:pathLst>
              <a:path h="853439">
                <a:moveTo>
                  <a:pt x="0" y="0"/>
                </a:moveTo>
                <a:lnTo>
                  <a:pt x="0" y="853439"/>
                </a:lnTo>
              </a:path>
            </a:pathLst>
          </a:custGeom>
          <a:ln w="38862">
            <a:solidFill>
              <a:srgbClr val="93AFDE"/>
            </a:solidFill>
          </a:ln>
        </p:spPr>
        <p:txBody>
          <a:bodyPr wrap="square" lIns="0" tIns="0" rIns="0" bIns="0" rtlCol="0"/>
          <a:lstStyle/>
          <a:p>
            <a:endParaRPr/>
          </a:p>
        </p:txBody>
      </p:sp>
      <p:sp>
        <p:nvSpPr>
          <p:cNvPr id="49" name="object 49"/>
          <p:cNvSpPr/>
          <p:nvPr/>
        </p:nvSpPr>
        <p:spPr>
          <a:xfrm>
            <a:off x="5466969" y="4614671"/>
            <a:ext cx="0" cy="849630"/>
          </a:xfrm>
          <a:custGeom>
            <a:avLst/>
            <a:gdLst/>
            <a:ahLst/>
            <a:cxnLst/>
            <a:rect l="l" t="t" r="r" b="b"/>
            <a:pathLst>
              <a:path h="849629">
                <a:moveTo>
                  <a:pt x="0" y="0"/>
                </a:moveTo>
                <a:lnTo>
                  <a:pt x="0" y="849629"/>
                </a:lnTo>
              </a:path>
            </a:pathLst>
          </a:custGeom>
          <a:ln w="38862">
            <a:solidFill>
              <a:srgbClr val="93AFDE"/>
            </a:solidFill>
          </a:ln>
        </p:spPr>
        <p:txBody>
          <a:bodyPr wrap="square" lIns="0" tIns="0" rIns="0" bIns="0" rtlCol="0"/>
          <a:lstStyle/>
          <a:p>
            <a:endParaRPr/>
          </a:p>
        </p:txBody>
      </p:sp>
      <p:sp>
        <p:nvSpPr>
          <p:cNvPr id="50" name="object 50"/>
          <p:cNvSpPr/>
          <p:nvPr/>
        </p:nvSpPr>
        <p:spPr>
          <a:xfrm>
            <a:off x="5537072" y="4616196"/>
            <a:ext cx="0" cy="848360"/>
          </a:xfrm>
          <a:custGeom>
            <a:avLst/>
            <a:gdLst/>
            <a:ahLst/>
            <a:cxnLst/>
            <a:rect l="l" t="t" r="r" b="b"/>
            <a:pathLst>
              <a:path h="848360">
                <a:moveTo>
                  <a:pt x="0" y="0"/>
                </a:moveTo>
                <a:lnTo>
                  <a:pt x="0" y="848105"/>
                </a:lnTo>
              </a:path>
            </a:pathLst>
          </a:custGeom>
          <a:ln w="38862">
            <a:solidFill>
              <a:srgbClr val="93AFDE"/>
            </a:solidFill>
          </a:ln>
        </p:spPr>
        <p:txBody>
          <a:bodyPr wrap="square" lIns="0" tIns="0" rIns="0" bIns="0" rtlCol="0"/>
          <a:lstStyle/>
          <a:p>
            <a:endParaRPr/>
          </a:p>
        </p:txBody>
      </p:sp>
      <p:sp>
        <p:nvSpPr>
          <p:cNvPr id="51" name="object 51"/>
          <p:cNvSpPr/>
          <p:nvPr/>
        </p:nvSpPr>
        <p:spPr>
          <a:xfrm>
            <a:off x="5607177" y="4614671"/>
            <a:ext cx="0" cy="849630"/>
          </a:xfrm>
          <a:custGeom>
            <a:avLst/>
            <a:gdLst/>
            <a:ahLst/>
            <a:cxnLst/>
            <a:rect l="l" t="t" r="r" b="b"/>
            <a:pathLst>
              <a:path h="849629">
                <a:moveTo>
                  <a:pt x="0" y="0"/>
                </a:moveTo>
                <a:lnTo>
                  <a:pt x="0" y="849629"/>
                </a:lnTo>
              </a:path>
            </a:pathLst>
          </a:custGeom>
          <a:ln w="38862">
            <a:solidFill>
              <a:srgbClr val="93AFDE"/>
            </a:solidFill>
          </a:ln>
        </p:spPr>
        <p:txBody>
          <a:bodyPr wrap="square" lIns="0" tIns="0" rIns="0" bIns="0" rtlCol="0"/>
          <a:lstStyle/>
          <a:p>
            <a:endParaRPr/>
          </a:p>
        </p:txBody>
      </p:sp>
      <p:sp>
        <p:nvSpPr>
          <p:cNvPr id="52" name="object 52"/>
          <p:cNvSpPr/>
          <p:nvPr/>
        </p:nvSpPr>
        <p:spPr>
          <a:xfrm>
            <a:off x="5677661" y="4610861"/>
            <a:ext cx="0" cy="853440"/>
          </a:xfrm>
          <a:custGeom>
            <a:avLst/>
            <a:gdLst/>
            <a:ahLst/>
            <a:cxnLst/>
            <a:rect l="l" t="t" r="r" b="b"/>
            <a:pathLst>
              <a:path h="853439">
                <a:moveTo>
                  <a:pt x="0" y="0"/>
                </a:moveTo>
                <a:lnTo>
                  <a:pt x="0" y="853439"/>
                </a:lnTo>
              </a:path>
            </a:pathLst>
          </a:custGeom>
          <a:ln w="38100">
            <a:solidFill>
              <a:srgbClr val="93AFDE"/>
            </a:solidFill>
          </a:ln>
        </p:spPr>
        <p:txBody>
          <a:bodyPr wrap="square" lIns="0" tIns="0" rIns="0" bIns="0" rtlCol="0"/>
          <a:lstStyle/>
          <a:p>
            <a:endParaRPr/>
          </a:p>
        </p:txBody>
      </p:sp>
      <p:sp>
        <p:nvSpPr>
          <p:cNvPr id="53" name="object 53"/>
          <p:cNvSpPr/>
          <p:nvPr/>
        </p:nvSpPr>
        <p:spPr>
          <a:xfrm>
            <a:off x="5748146" y="4604765"/>
            <a:ext cx="0" cy="859790"/>
          </a:xfrm>
          <a:custGeom>
            <a:avLst/>
            <a:gdLst/>
            <a:ahLst/>
            <a:cxnLst/>
            <a:rect l="l" t="t" r="r" b="b"/>
            <a:pathLst>
              <a:path h="859789">
                <a:moveTo>
                  <a:pt x="0" y="0"/>
                </a:moveTo>
                <a:lnTo>
                  <a:pt x="0" y="859536"/>
                </a:lnTo>
              </a:path>
            </a:pathLst>
          </a:custGeom>
          <a:ln w="38862">
            <a:solidFill>
              <a:srgbClr val="93AFDE"/>
            </a:solidFill>
          </a:ln>
        </p:spPr>
        <p:txBody>
          <a:bodyPr wrap="square" lIns="0" tIns="0" rIns="0" bIns="0" rtlCol="0"/>
          <a:lstStyle/>
          <a:p>
            <a:endParaRPr/>
          </a:p>
        </p:txBody>
      </p:sp>
      <p:sp>
        <p:nvSpPr>
          <p:cNvPr id="54" name="object 54"/>
          <p:cNvSpPr/>
          <p:nvPr/>
        </p:nvSpPr>
        <p:spPr>
          <a:xfrm>
            <a:off x="5818251" y="4600194"/>
            <a:ext cx="0" cy="864235"/>
          </a:xfrm>
          <a:custGeom>
            <a:avLst/>
            <a:gdLst/>
            <a:ahLst/>
            <a:cxnLst/>
            <a:rect l="l" t="t" r="r" b="b"/>
            <a:pathLst>
              <a:path h="864235">
                <a:moveTo>
                  <a:pt x="0" y="0"/>
                </a:moveTo>
                <a:lnTo>
                  <a:pt x="0" y="864108"/>
                </a:lnTo>
              </a:path>
            </a:pathLst>
          </a:custGeom>
          <a:ln w="38862">
            <a:solidFill>
              <a:srgbClr val="93AFDE"/>
            </a:solidFill>
          </a:ln>
        </p:spPr>
        <p:txBody>
          <a:bodyPr wrap="square" lIns="0" tIns="0" rIns="0" bIns="0" rtlCol="0"/>
          <a:lstStyle/>
          <a:p>
            <a:endParaRPr/>
          </a:p>
        </p:txBody>
      </p:sp>
      <p:sp>
        <p:nvSpPr>
          <p:cNvPr id="55" name="object 55"/>
          <p:cNvSpPr/>
          <p:nvPr/>
        </p:nvSpPr>
        <p:spPr>
          <a:xfrm>
            <a:off x="5888354" y="4596384"/>
            <a:ext cx="0" cy="868044"/>
          </a:xfrm>
          <a:custGeom>
            <a:avLst/>
            <a:gdLst/>
            <a:ahLst/>
            <a:cxnLst/>
            <a:rect l="l" t="t" r="r" b="b"/>
            <a:pathLst>
              <a:path h="868045">
                <a:moveTo>
                  <a:pt x="0" y="0"/>
                </a:moveTo>
                <a:lnTo>
                  <a:pt x="0" y="867917"/>
                </a:lnTo>
              </a:path>
            </a:pathLst>
          </a:custGeom>
          <a:ln w="38862">
            <a:solidFill>
              <a:srgbClr val="93AFDE"/>
            </a:solidFill>
          </a:ln>
        </p:spPr>
        <p:txBody>
          <a:bodyPr wrap="square" lIns="0" tIns="0" rIns="0" bIns="0" rtlCol="0"/>
          <a:lstStyle/>
          <a:p>
            <a:endParaRPr/>
          </a:p>
        </p:txBody>
      </p:sp>
      <p:sp>
        <p:nvSpPr>
          <p:cNvPr id="56" name="object 56"/>
          <p:cNvSpPr/>
          <p:nvPr/>
        </p:nvSpPr>
        <p:spPr>
          <a:xfrm>
            <a:off x="5958840" y="4593335"/>
            <a:ext cx="0" cy="871219"/>
          </a:xfrm>
          <a:custGeom>
            <a:avLst/>
            <a:gdLst/>
            <a:ahLst/>
            <a:cxnLst/>
            <a:rect l="l" t="t" r="r" b="b"/>
            <a:pathLst>
              <a:path h="871220">
                <a:moveTo>
                  <a:pt x="0" y="0"/>
                </a:moveTo>
                <a:lnTo>
                  <a:pt x="0" y="870965"/>
                </a:lnTo>
              </a:path>
            </a:pathLst>
          </a:custGeom>
          <a:ln w="38100">
            <a:solidFill>
              <a:srgbClr val="93AFDE"/>
            </a:solidFill>
          </a:ln>
        </p:spPr>
        <p:txBody>
          <a:bodyPr wrap="square" lIns="0" tIns="0" rIns="0" bIns="0" rtlCol="0"/>
          <a:lstStyle/>
          <a:p>
            <a:endParaRPr/>
          </a:p>
        </p:txBody>
      </p:sp>
      <p:sp>
        <p:nvSpPr>
          <p:cNvPr id="57" name="object 57"/>
          <p:cNvSpPr/>
          <p:nvPr/>
        </p:nvSpPr>
        <p:spPr>
          <a:xfrm>
            <a:off x="6029325" y="4590288"/>
            <a:ext cx="0" cy="874394"/>
          </a:xfrm>
          <a:custGeom>
            <a:avLst/>
            <a:gdLst/>
            <a:ahLst/>
            <a:cxnLst/>
            <a:rect l="l" t="t" r="r" b="b"/>
            <a:pathLst>
              <a:path h="874395">
                <a:moveTo>
                  <a:pt x="0" y="0"/>
                </a:moveTo>
                <a:lnTo>
                  <a:pt x="0" y="874013"/>
                </a:lnTo>
              </a:path>
            </a:pathLst>
          </a:custGeom>
          <a:ln w="38862">
            <a:solidFill>
              <a:srgbClr val="93AFDE"/>
            </a:solidFill>
          </a:ln>
        </p:spPr>
        <p:txBody>
          <a:bodyPr wrap="square" lIns="0" tIns="0" rIns="0" bIns="0" rtlCol="0"/>
          <a:lstStyle/>
          <a:p>
            <a:endParaRPr/>
          </a:p>
        </p:txBody>
      </p:sp>
      <p:sp>
        <p:nvSpPr>
          <p:cNvPr id="58" name="object 58"/>
          <p:cNvSpPr/>
          <p:nvPr/>
        </p:nvSpPr>
        <p:spPr>
          <a:xfrm>
            <a:off x="6099428" y="4586478"/>
            <a:ext cx="0" cy="878205"/>
          </a:xfrm>
          <a:custGeom>
            <a:avLst/>
            <a:gdLst/>
            <a:ahLst/>
            <a:cxnLst/>
            <a:rect l="l" t="t" r="r" b="b"/>
            <a:pathLst>
              <a:path h="878204">
                <a:moveTo>
                  <a:pt x="0" y="0"/>
                </a:moveTo>
                <a:lnTo>
                  <a:pt x="0" y="877824"/>
                </a:lnTo>
              </a:path>
            </a:pathLst>
          </a:custGeom>
          <a:ln w="38862">
            <a:solidFill>
              <a:srgbClr val="93AFDE"/>
            </a:solidFill>
          </a:ln>
        </p:spPr>
        <p:txBody>
          <a:bodyPr wrap="square" lIns="0" tIns="0" rIns="0" bIns="0" rtlCol="0"/>
          <a:lstStyle/>
          <a:p>
            <a:endParaRPr/>
          </a:p>
        </p:txBody>
      </p:sp>
      <p:sp>
        <p:nvSpPr>
          <p:cNvPr id="59" name="object 59"/>
          <p:cNvSpPr/>
          <p:nvPr/>
        </p:nvSpPr>
        <p:spPr>
          <a:xfrm>
            <a:off x="6169533" y="4583429"/>
            <a:ext cx="0" cy="881380"/>
          </a:xfrm>
          <a:custGeom>
            <a:avLst/>
            <a:gdLst/>
            <a:ahLst/>
            <a:cxnLst/>
            <a:rect l="l" t="t" r="r" b="b"/>
            <a:pathLst>
              <a:path h="881379">
                <a:moveTo>
                  <a:pt x="0" y="0"/>
                </a:moveTo>
                <a:lnTo>
                  <a:pt x="0" y="880872"/>
                </a:lnTo>
              </a:path>
            </a:pathLst>
          </a:custGeom>
          <a:ln w="38862">
            <a:solidFill>
              <a:srgbClr val="93AFDE"/>
            </a:solidFill>
          </a:ln>
        </p:spPr>
        <p:txBody>
          <a:bodyPr wrap="square" lIns="0" tIns="0" rIns="0" bIns="0" rtlCol="0"/>
          <a:lstStyle/>
          <a:p>
            <a:endParaRPr/>
          </a:p>
        </p:txBody>
      </p:sp>
      <p:sp>
        <p:nvSpPr>
          <p:cNvPr id="60" name="object 60"/>
          <p:cNvSpPr/>
          <p:nvPr/>
        </p:nvSpPr>
        <p:spPr>
          <a:xfrm>
            <a:off x="6239636" y="4580382"/>
            <a:ext cx="0" cy="883919"/>
          </a:xfrm>
          <a:custGeom>
            <a:avLst/>
            <a:gdLst/>
            <a:ahLst/>
            <a:cxnLst/>
            <a:rect l="l" t="t" r="r" b="b"/>
            <a:pathLst>
              <a:path h="883920">
                <a:moveTo>
                  <a:pt x="0" y="0"/>
                </a:moveTo>
                <a:lnTo>
                  <a:pt x="0" y="883919"/>
                </a:lnTo>
              </a:path>
            </a:pathLst>
          </a:custGeom>
          <a:ln w="38862">
            <a:solidFill>
              <a:srgbClr val="93AFDE"/>
            </a:solidFill>
          </a:ln>
        </p:spPr>
        <p:txBody>
          <a:bodyPr wrap="square" lIns="0" tIns="0" rIns="0" bIns="0" rtlCol="0"/>
          <a:lstStyle/>
          <a:p>
            <a:endParaRPr/>
          </a:p>
        </p:txBody>
      </p:sp>
      <p:sp>
        <p:nvSpPr>
          <p:cNvPr id="61" name="object 61"/>
          <p:cNvSpPr/>
          <p:nvPr/>
        </p:nvSpPr>
        <p:spPr>
          <a:xfrm>
            <a:off x="6310121" y="4575809"/>
            <a:ext cx="0" cy="889000"/>
          </a:xfrm>
          <a:custGeom>
            <a:avLst/>
            <a:gdLst/>
            <a:ahLst/>
            <a:cxnLst/>
            <a:rect l="l" t="t" r="r" b="b"/>
            <a:pathLst>
              <a:path h="889000">
                <a:moveTo>
                  <a:pt x="0" y="0"/>
                </a:moveTo>
                <a:lnTo>
                  <a:pt x="0" y="888491"/>
                </a:lnTo>
              </a:path>
            </a:pathLst>
          </a:custGeom>
          <a:ln w="38100">
            <a:solidFill>
              <a:srgbClr val="93AFDE"/>
            </a:solidFill>
          </a:ln>
        </p:spPr>
        <p:txBody>
          <a:bodyPr wrap="square" lIns="0" tIns="0" rIns="0" bIns="0" rtlCol="0"/>
          <a:lstStyle/>
          <a:p>
            <a:endParaRPr/>
          </a:p>
        </p:txBody>
      </p:sp>
      <p:sp>
        <p:nvSpPr>
          <p:cNvPr id="62" name="object 62"/>
          <p:cNvSpPr/>
          <p:nvPr/>
        </p:nvSpPr>
        <p:spPr>
          <a:xfrm>
            <a:off x="6380607" y="4573523"/>
            <a:ext cx="0" cy="890905"/>
          </a:xfrm>
          <a:custGeom>
            <a:avLst/>
            <a:gdLst/>
            <a:ahLst/>
            <a:cxnLst/>
            <a:rect l="l" t="t" r="r" b="b"/>
            <a:pathLst>
              <a:path h="890904">
                <a:moveTo>
                  <a:pt x="0" y="0"/>
                </a:moveTo>
                <a:lnTo>
                  <a:pt x="0" y="890777"/>
                </a:lnTo>
              </a:path>
            </a:pathLst>
          </a:custGeom>
          <a:ln w="38862">
            <a:solidFill>
              <a:srgbClr val="93AFDE"/>
            </a:solidFill>
          </a:ln>
        </p:spPr>
        <p:txBody>
          <a:bodyPr wrap="square" lIns="0" tIns="0" rIns="0" bIns="0" rtlCol="0"/>
          <a:lstStyle/>
          <a:p>
            <a:endParaRPr/>
          </a:p>
        </p:txBody>
      </p:sp>
      <p:sp>
        <p:nvSpPr>
          <p:cNvPr id="63" name="object 63"/>
          <p:cNvSpPr/>
          <p:nvPr/>
        </p:nvSpPr>
        <p:spPr>
          <a:xfrm>
            <a:off x="6450710" y="4570476"/>
            <a:ext cx="0" cy="894080"/>
          </a:xfrm>
          <a:custGeom>
            <a:avLst/>
            <a:gdLst/>
            <a:ahLst/>
            <a:cxnLst/>
            <a:rect l="l" t="t" r="r" b="b"/>
            <a:pathLst>
              <a:path h="894079">
                <a:moveTo>
                  <a:pt x="0" y="0"/>
                </a:moveTo>
                <a:lnTo>
                  <a:pt x="0" y="893826"/>
                </a:lnTo>
              </a:path>
            </a:pathLst>
          </a:custGeom>
          <a:ln w="38862">
            <a:solidFill>
              <a:srgbClr val="93AFDE"/>
            </a:solidFill>
          </a:ln>
        </p:spPr>
        <p:txBody>
          <a:bodyPr wrap="square" lIns="0" tIns="0" rIns="0" bIns="0" rtlCol="0"/>
          <a:lstStyle/>
          <a:p>
            <a:endParaRPr/>
          </a:p>
        </p:txBody>
      </p:sp>
      <p:sp>
        <p:nvSpPr>
          <p:cNvPr id="64" name="object 64"/>
          <p:cNvSpPr/>
          <p:nvPr/>
        </p:nvSpPr>
        <p:spPr>
          <a:xfrm>
            <a:off x="6515100" y="4565903"/>
            <a:ext cx="0" cy="898525"/>
          </a:xfrm>
          <a:custGeom>
            <a:avLst/>
            <a:gdLst/>
            <a:ahLst/>
            <a:cxnLst/>
            <a:rect l="l" t="t" r="r" b="b"/>
            <a:pathLst>
              <a:path h="898525">
                <a:moveTo>
                  <a:pt x="0" y="0"/>
                </a:moveTo>
                <a:lnTo>
                  <a:pt x="0" y="898398"/>
                </a:lnTo>
              </a:path>
            </a:pathLst>
          </a:custGeom>
          <a:ln w="27432">
            <a:solidFill>
              <a:srgbClr val="93AFDE"/>
            </a:solidFill>
          </a:ln>
        </p:spPr>
        <p:txBody>
          <a:bodyPr wrap="square" lIns="0" tIns="0" rIns="0" bIns="0" rtlCol="0"/>
          <a:lstStyle/>
          <a:p>
            <a:endParaRPr/>
          </a:p>
        </p:txBody>
      </p:sp>
      <p:sp>
        <p:nvSpPr>
          <p:cNvPr id="65" name="object 65"/>
          <p:cNvSpPr/>
          <p:nvPr/>
        </p:nvSpPr>
        <p:spPr>
          <a:xfrm>
            <a:off x="2600705" y="4466082"/>
            <a:ext cx="3901440" cy="280670"/>
          </a:xfrm>
          <a:custGeom>
            <a:avLst/>
            <a:gdLst/>
            <a:ahLst/>
            <a:cxnLst/>
            <a:rect l="l" t="t" r="r" b="b"/>
            <a:pathLst>
              <a:path w="3901440" h="280670">
                <a:moveTo>
                  <a:pt x="32004" y="164591"/>
                </a:moveTo>
                <a:lnTo>
                  <a:pt x="0" y="278129"/>
                </a:lnTo>
                <a:lnTo>
                  <a:pt x="8382" y="280415"/>
                </a:lnTo>
                <a:lnTo>
                  <a:pt x="40386" y="166877"/>
                </a:lnTo>
                <a:lnTo>
                  <a:pt x="32004" y="164591"/>
                </a:lnTo>
                <a:close/>
              </a:path>
              <a:path w="3901440" h="280670">
                <a:moveTo>
                  <a:pt x="102870" y="113537"/>
                </a:moveTo>
                <a:lnTo>
                  <a:pt x="70866" y="163829"/>
                </a:lnTo>
                <a:lnTo>
                  <a:pt x="78486" y="168401"/>
                </a:lnTo>
                <a:lnTo>
                  <a:pt x="109728" y="118109"/>
                </a:lnTo>
                <a:lnTo>
                  <a:pt x="102870" y="113537"/>
                </a:lnTo>
                <a:close/>
              </a:path>
              <a:path w="3901440" h="280670">
                <a:moveTo>
                  <a:pt x="172974" y="53339"/>
                </a:moveTo>
                <a:lnTo>
                  <a:pt x="140970" y="113537"/>
                </a:lnTo>
                <a:lnTo>
                  <a:pt x="148590" y="118109"/>
                </a:lnTo>
                <a:lnTo>
                  <a:pt x="180594" y="57911"/>
                </a:lnTo>
                <a:lnTo>
                  <a:pt x="172974" y="53339"/>
                </a:lnTo>
                <a:close/>
              </a:path>
              <a:path w="3901440" h="280670">
                <a:moveTo>
                  <a:pt x="216408" y="51815"/>
                </a:moveTo>
                <a:lnTo>
                  <a:pt x="214122" y="59435"/>
                </a:lnTo>
                <a:lnTo>
                  <a:pt x="246126" y="68579"/>
                </a:lnTo>
                <a:lnTo>
                  <a:pt x="247650" y="60197"/>
                </a:lnTo>
                <a:lnTo>
                  <a:pt x="216408" y="51815"/>
                </a:lnTo>
                <a:close/>
              </a:path>
              <a:path w="3901440" h="280670">
                <a:moveTo>
                  <a:pt x="313182" y="2285"/>
                </a:moveTo>
                <a:lnTo>
                  <a:pt x="281940" y="62483"/>
                </a:lnTo>
                <a:lnTo>
                  <a:pt x="289560" y="66293"/>
                </a:lnTo>
                <a:lnTo>
                  <a:pt x="320802" y="6095"/>
                </a:lnTo>
                <a:lnTo>
                  <a:pt x="313182" y="2285"/>
                </a:lnTo>
                <a:close/>
              </a:path>
              <a:path w="3901440" h="280670">
                <a:moveTo>
                  <a:pt x="358140" y="0"/>
                </a:moveTo>
                <a:lnTo>
                  <a:pt x="353568" y="7619"/>
                </a:lnTo>
                <a:lnTo>
                  <a:pt x="385572" y="23621"/>
                </a:lnTo>
                <a:lnTo>
                  <a:pt x="389382" y="16001"/>
                </a:lnTo>
                <a:lnTo>
                  <a:pt x="358140" y="0"/>
                </a:lnTo>
                <a:close/>
              </a:path>
              <a:path w="3901440" h="280670">
                <a:moveTo>
                  <a:pt x="430530" y="18287"/>
                </a:moveTo>
                <a:lnTo>
                  <a:pt x="422148" y="21335"/>
                </a:lnTo>
                <a:lnTo>
                  <a:pt x="453390" y="102869"/>
                </a:lnTo>
                <a:lnTo>
                  <a:pt x="461772" y="99821"/>
                </a:lnTo>
                <a:lnTo>
                  <a:pt x="430530" y="18287"/>
                </a:lnTo>
                <a:close/>
              </a:path>
              <a:path w="3901440" h="280670">
                <a:moveTo>
                  <a:pt x="527304" y="89915"/>
                </a:moveTo>
                <a:lnTo>
                  <a:pt x="495300" y="97535"/>
                </a:lnTo>
                <a:lnTo>
                  <a:pt x="497586" y="105917"/>
                </a:lnTo>
                <a:lnTo>
                  <a:pt x="528828" y="98297"/>
                </a:lnTo>
                <a:lnTo>
                  <a:pt x="527304" y="89915"/>
                </a:lnTo>
                <a:close/>
              </a:path>
              <a:path w="3901440" h="280670">
                <a:moveTo>
                  <a:pt x="594360" y="47243"/>
                </a:moveTo>
                <a:lnTo>
                  <a:pt x="563118" y="91439"/>
                </a:lnTo>
                <a:lnTo>
                  <a:pt x="569976" y="96773"/>
                </a:lnTo>
                <a:lnTo>
                  <a:pt x="601980" y="52577"/>
                </a:lnTo>
                <a:lnTo>
                  <a:pt x="594360" y="47243"/>
                </a:lnTo>
                <a:close/>
              </a:path>
              <a:path w="3901440" h="280670">
                <a:moveTo>
                  <a:pt x="666750" y="28955"/>
                </a:moveTo>
                <a:lnTo>
                  <a:pt x="634746" y="46481"/>
                </a:lnTo>
                <a:lnTo>
                  <a:pt x="639318" y="53339"/>
                </a:lnTo>
                <a:lnTo>
                  <a:pt x="670560" y="36575"/>
                </a:lnTo>
                <a:lnTo>
                  <a:pt x="666750" y="28955"/>
                </a:lnTo>
                <a:close/>
              </a:path>
              <a:path w="3901440" h="280670">
                <a:moveTo>
                  <a:pt x="710946" y="31241"/>
                </a:moveTo>
                <a:lnTo>
                  <a:pt x="703326" y="34289"/>
                </a:lnTo>
                <a:lnTo>
                  <a:pt x="734568" y="121919"/>
                </a:lnTo>
                <a:lnTo>
                  <a:pt x="742950" y="118871"/>
                </a:lnTo>
                <a:lnTo>
                  <a:pt x="710946" y="31241"/>
                </a:lnTo>
                <a:close/>
              </a:path>
              <a:path w="3901440" h="280670">
                <a:moveTo>
                  <a:pt x="781812" y="118871"/>
                </a:moveTo>
                <a:lnTo>
                  <a:pt x="773430" y="121157"/>
                </a:lnTo>
                <a:lnTo>
                  <a:pt x="804672" y="211835"/>
                </a:lnTo>
                <a:lnTo>
                  <a:pt x="813054" y="208787"/>
                </a:lnTo>
                <a:lnTo>
                  <a:pt x="781812" y="118871"/>
                </a:lnTo>
                <a:close/>
              </a:path>
              <a:path w="3901440" h="280670">
                <a:moveTo>
                  <a:pt x="851154" y="208025"/>
                </a:moveTo>
                <a:lnTo>
                  <a:pt x="844296" y="212597"/>
                </a:lnTo>
                <a:lnTo>
                  <a:pt x="875538" y="266699"/>
                </a:lnTo>
                <a:lnTo>
                  <a:pt x="883158" y="262889"/>
                </a:lnTo>
                <a:lnTo>
                  <a:pt x="851154" y="208025"/>
                </a:lnTo>
                <a:close/>
              </a:path>
              <a:path w="3901440" h="280670">
                <a:moveTo>
                  <a:pt x="918972" y="260603"/>
                </a:moveTo>
                <a:lnTo>
                  <a:pt x="916686" y="268985"/>
                </a:lnTo>
                <a:lnTo>
                  <a:pt x="947928" y="278891"/>
                </a:lnTo>
                <a:lnTo>
                  <a:pt x="950976" y="270509"/>
                </a:lnTo>
                <a:lnTo>
                  <a:pt x="918972" y="260603"/>
                </a:lnTo>
                <a:close/>
              </a:path>
              <a:path w="3901440" h="280670">
                <a:moveTo>
                  <a:pt x="1017270" y="249935"/>
                </a:moveTo>
                <a:lnTo>
                  <a:pt x="986028" y="271271"/>
                </a:lnTo>
                <a:lnTo>
                  <a:pt x="990600" y="278129"/>
                </a:lnTo>
                <a:lnTo>
                  <a:pt x="1022604" y="256793"/>
                </a:lnTo>
                <a:lnTo>
                  <a:pt x="1017270" y="249935"/>
                </a:lnTo>
                <a:close/>
              </a:path>
              <a:path w="3901440" h="280670">
                <a:moveTo>
                  <a:pt x="1087374" y="227075"/>
                </a:moveTo>
                <a:lnTo>
                  <a:pt x="1056132" y="249935"/>
                </a:lnTo>
                <a:lnTo>
                  <a:pt x="1061466" y="256793"/>
                </a:lnTo>
                <a:lnTo>
                  <a:pt x="1092708" y="233933"/>
                </a:lnTo>
                <a:lnTo>
                  <a:pt x="1087374" y="227075"/>
                </a:lnTo>
                <a:close/>
              </a:path>
              <a:path w="3901440" h="280670">
                <a:moveTo>
                  <a:pt x="1157478" y="204215"/>
                </a:moveTo>
                <a:lnTo>
                  <a:pt x="1126236" y="227075"/>
                </a:lnTo>
                <a:lnTo>
                  <a:pt x="1131570" y="233933"/>
                </a:lnTo>
                <a:lnTo>
                  <a:pt x="1162812" y="211073"/>
                </a:lnTo>
                <a:lnTo>
                  <a:pt x="1157478" y="204215"/>
                </a:lnTo>
                <a:close/>
              </a:path>
              <a:path w="3901440" h="280670">
                <a:moveTo>
                  <a:pt x="1200150" y="203453"/>
                </a:moveTo>
                <a:lnTo>
                  <a:pt x="1198626" y="211835"/>
                </a:lnTo>
                <a:lnTo>
                  <a:pt x="1229868" y="217169"/>
                </a:lnTo>
                <a:lnTo>
                  <a:pt x="1231392" y="208787"/>
                </a:lnTo>
                <a:lnTo>
                  <a:pt x="1200150" y="203453"/>
                </a:lnTo>
                <a:close/>
              </a:path>
              <a:path w="3901440" h="280670">
                <a:moveTo>
                  <a:pt x="1298448" y="184403"/>
                </a:moveTo>
                <a:lnTo>
                  <a:pt x="1266444" y="209549"/>
                </a:lnTo>
                <a:lnTo>
                  <a:pt x="1271778" y="216407"/>
                </a:lnTo>
                <a:lnTo>
                  <a:pt x="1303782" y="190499"/>
                </a:lnTo>
                <a:lnTo>
                  <a:pt x="1298448" y="184403"/>
                </a:lnTo>
                <a:close/>
              </a:path>
              <a:path w="3901440" h="280670">
                <a:moveTo>
                  <a:pt x="1367790" y="128015"/>
                </a:moveTo>
                <a:lnTo>
                  <a:pt x="1335786" y="185165"/>
                </a:lnTo>
                <a:lnTo>
                  <a:pt x="1343406" y="189737"/>
                </a:lnTo>
                <a:lnTo>
                  <a:pt x="1374648" y="131825"/>
                </a:lnTo>
                <a:lnTo>
                  <a:pt x="1367790" y="128015"/>
                </a:lnTo>
                <a:close/>
              </a:path>
              <a:path w="3901440" h="280670">
                <a:moveTo>
                  <a:pt x="1439418" y="110489"/>
                </a:moveTo>
                <a:lnTo>
                  <a:pt x="1408176" y="126491"/>
                </a:lnTo>
                <a:lnTo>
                  <a:pt x="1411986" y="134111"/>
                </a:lnTo>
                <a:lnTo>
                  <a:pt x="1443228" y="118109"/>
                </a:lnTo>
                <a:lnTo>
                  <a:pt x="1439418" y="110489"/>
                </a:lnTo>
                <a:close/>
              </a:path>
              <a:path w="3901440" h="280670">
                <a:moveTo>
                  <a:pt x="1482090" y="110489"/>
                </a:moveTo>
                <a:lnTo>
                  <a:pt x="1478280" y="118109"/>
                </a:lnTo>
                <a:lnTo>
                  <a:pt x="1509522" y="134111"/>
                </a:lnTo>
                <a:lnTo>
                  <a:pt x="1513332" y="126491"/>
                </a:lnTo>
                <a:lnTo>
                  <a:pt x="1482090" y="110489"/>
                </a:lnTo>
                <a:close/>
              </a:path>
              <a:path w="3901440" h="280670">
                <a:moveTo>
                  <a:pt x="1552956" y="127253"/>
                </a:moveTo>
                <a:lnTo>
                  <a:pt x="1547622" y="133349"/>
                </a:lnTo>
                <a:lnTo>
                  <a:pt x="1578864" y="160781"/>
                </a:lnTo>
                <a:lnTo>
                  <a:pt x="1584960" y="153923"/>
                </a:lnTo>
                <a:lnTo>
                  <a:pt x="1552956" y="127253"/>
                </a:lnTo>
                <a:close/>
              </a:path>
              <a:path w="3901440" h="280670">
                <a:moveTo>
                  <a:pt x="1621536" y="153161"/>
                </a:moveTo>
                <a:lnTo>
                  <a:pt x="1619250" y="161543"/>
                </a:lnTo>
                <a:lnTo>
                  <a:pt x="1651254" y="169925"/>
                </a:lnTo>
                <a:lnTo>
                  <a:pt x="1653539" y="161543"/>
                </a:lnTo>
                <a:lnTo>
                  <a:pt x="1621536" y="153161"/>
                </a:lnTo>
                <a:close/>
              </a:path>
              <a:path w="3901440" h="280670">
                <a:moveTo>
                  <a:pt x="1722882" y="161543"/>
                </a:moveTo>
                <a:lnTo>
                  <a:pt x="1690877" y="161543"/>
                </a:lnTo>
                <a:lnTo>
                  <a:pt x="1690877" y="169925"/>
                </a:lnTo>
                <a:lnTo>
                  <a:pt x="1722882" y="169925"/>
                </a:lnTo>
                <a:lnTo>
                  <a:pt x="1722882" y="161543"/>
                </a:lnTo>
                <a:close/>
              </a:path>
              <a:path w="3901440" h="280670">
                <a:moveTo>
                  <a:pt x="1764030" y="162305"/>
                </a:moveTo>
                <a:lnTo>
                  <a:pt x="1758696" y="169163"/>
                </a:lnTo>
                <a:lnTo>
                  <a:pt x="1789938" y="193547"/>
                </a:lnTo>
                <a:lnTo>
                  <a:pt x="1795272" y="186689"/>
                </a:lnTo>
                <a:lnTo>
                  <a:pt x="1764030" y="162305"/>
                </a:lnTo>
                <a:close/>
              </a:path>
              <a:path w="3901440" h="280670">
                <a:moveTo>
                  <a:pt x="1832610" y="185927"/>
                </a:moveTo>
                <a:lnTo>
                  <a:pt x="1831086" y="194309"/>
                </a:lnTo>
                <a:lnTo>
                  <a:pt x="1862328" y="200405"/>
                </a:lnTo>
                <a:lnTo>
                  <a:pt x="1863852" y="192023"/>
                </a:lnTo>
                <a:lnTo>
                  <a:pt x="1832610" y="185927"/>
                </a:lnTo>
                <a:close/>
              </a:path>
              <a:path w="3901440" h="280670">
                <a:moveTo>
                  <a:pt x="1901952" y="192023"/>
                </a:moveTo>
                <a:lnTo>
                  <a:pt x="1901190" y="200405"/>
                </a:lnTo>
                <a:lnTo>
                  <a:pt x="1933194" y="203453"/>
                </a:lnTo>
                <a:lnTo>
                  <a:pt x="1933956" y="194309"/>
                </a:lnTo>
                <a:lnTo>
                  <a:pt x="1901952" y="192023"/>
                </a:lnTo>
                <a:close/>
              </a:path>
              <a:path w="3901440" h="280670">
                <a:moveTo>
                  <a:pt x="2003298" y="193547"/>
                </a:moveTo>
                <a:lnTo>
                  <a:pt x="1972056" y="194309"/>
                </a:lnTo>
                <a:lnTo>
                  <a:pt x="1972056" y="203453"/>
                </a:lnTo>
                <a:lnTo>
                  <a:pt x="2004060" y="201929"/>
                </a:lnTo>
                <a:lnTo>
                  <a:pt x="2003298" y="193547"/>
                </a:lnTo>
                <a:close/>
              </a:path>
              <a:path w="3901440" h="280670">
                <a:moveTo>
                  <a:pt x="2073402" y="190499"/>
                </a:moveTo>
                <a:lnTo>
                  <a:pt x="2042160" y="193547"/>
                </a:lnTo>
                <a:lnTo>
                  <a:pt x="2042922" y="201929"/>
                </a:lnTo>
                <a:lnTo>
                  <a:pt x="2074164" y="198881"/>
                </a:lnTo>
                <a:lnTo>
                  <a:pt x="2073402" y="190499"/>
                </a:lnTo>
                <a:close/>
              </a:path>
              <a:path w="3901440" h="280670">
                <a:moveTo>
                  <a:pt x="2143506" y="184403"/>
                </a:moveTo>
                <a:lnTo>
                  <a:pt x="2111502" y="190499"/>
                </a:lnTo>
                <a:lnTo>
                  <a:pt x="2113026" y="198881"/>
                </a:lnTo>
                <a:lnTo>
                  <a:pt x="2145030" y="192785"/>
                </a:lnTo>
                <a:lnTo>
                  <a:pt x="2143506" y="184403"/>
                </a:lnTo>
                <a:close/>
              </a:path>
              <a:path w="3901440" h="280670">
                <a:moveTo>
                  <a:pt x="2213610" y="180593"/>
                </a:moveTo>
                <a:lnTo>
                  <a:pt x="2182368" y="184403"/>
                </a:lnTo>
                <a:lnTo>
                  <a:pt x="2183130" y="192785"/>
                </a:lnTo>
                <a:lnTo>
                  <a:pt x="2215134" y="188975"/>
                </a:lnTo>
                <a:lnTo>
                  <a:pt x="2213610" y="180593"/>
                </a:lnTo>
                <a:close/>
              </a:path>
              <a:path w="3901440" h="280670">
                <a:moveTo>
                  <a:pt x="2283714" y="172211"/>
                </a:moveTo>
                <a:lnTo>
                  <a:pt x="2251710" y="180593"/>
                </a:lnTo>
                <a:lnTo>
                  <a:pt x="2253996" y="188975"/>
                </a:lnTo>
                <a:lnTo>
                  <a:pt x="2286000" y="179831"/>
                </a:lnTo>
                <a:lnTo>
                  <a:pt x="2283714" y="172211"/>
                </a:lnTo>
                <a:close/>
              </a:path>
              <a:path w="3901440" h="280670">
                <a:moveTo>
                  <a:pt x="2353818" y="161543"/>
                </a:moveTo>
                <a:lnTo>
                  <a:pt x="2321814" y="172211"/>
                </a:lnTo>
                <a:lnTo>
                  <a:pt x="2324862" y="179831"/>
                </a:lnTo>
                <a:lnTo>
                  <a:pt x="2356104" y="169925"/>
                </a:lnTo>
                <a:lnTo>
                  <a:pt x="2353818" y="161543"/>
                </a:lnTo>
                <a:close/>
              </a:path>
              <a:path w="3901440" h="280670">
                <a:moveTo>
                  <a:pt x="2424684" y="156209"/>
                </a:moveTo>
                <a:lnTo>
                  <a:pt x="2392680" y="161543"/>
                </a:lnTo>
                <a:lnTo>
                  <a:pt x="2394204" y="169925"/>
                </a:lnTo>
                <a:lnTo>
                  <a:pt x="2426208" y="164591"/>
                </a:lnTo>
                <a:lnTo>
                  <a:pt x="2424684" y="156209"/>
                </a:lnTo>
                <a:close/>
              </a:path>
              <a:path w="3901440" h="280670">
                <a:moveTo>
                  <a:pt x="2494788" y="153161"/>
                </a:moveTo>
                <a:lnTo>
                  <a:pt x="2463546" y="156209"/>
                </a:lnTo>
                <a:lnTo>
                  <a:pt x="2464308" y="164591"/>
                </a:lnTo>
                <a:lnTo>
                  <a:pt x="2495550" y="161543"/>
                </a:lnTo>
                <a:lnTo>
                  <a:pt x="2494788" y="153161"/>
                </a:lnTo>
                <a:close/>
              </a:path>
              <a:path w="3901440" h="280670">
                <a:moveTo>
                  <a:pt x="2564892" y="148589"/>
                </a:moveTo>
                <a:lnTo>
                  <a:pt x="2533650" y="153161"/>
                </a:lnTo>
                <a:lnTo>
                  <a:pt x="2535174" y="161543"/>
                </a:lnTo>
                <a:lnTo>
                  <a:pt x="2566416" y="156971"/>
                </a:lnTo>
                <a:lnTo>
                  <a:pt x="2564892" y="148589"/>
                </a:lnTo>
                <a:close/>
              </a:path>
              <a:path w="3901440" h="280670">
                <a:moveTo>
                  <a:pt x="2634996" y="143255"/>
                </a:moveTo>
                <a:lnTo>
                  <a:pt x="2603754" y="148589"/>
                </a:lnTo>
                <a:lnTo>
                  <a:pt x="2605278" y="156971"/>
                </a:lnTo>
                <a:lnTo>
                  <a:pt x="2636520" y="151637"/>
                </a:lnTo>
                <a:lnTo>
                  <a:pt x="2634996" y="143255"/>
                </a:lnTo>
                <a:close/>
              </a:path>
              <a:path w="3901440" h="280670">
                <a:moveTo>
                  <a:pt x="2705862" y="137159"/>
                </a:moveTo>
                <a:lnTo>
                  <a:pt x="2673858" y="143255"/>
                </a:lnTo>
                <a:lnTo>
                  <a:pt x="2675382" y="151637"/>
                </a:lnTo>
                <a:lnTo>
                  <a:pt x="2707386" y="145541"/>
                </a:lnTo>
                <a:lnTo>
                  <a:pt x="2705862" y="137159"/>
                </a:lnTo>
                <a:close/>
              </a:path>
              <a:path w="3901440" h="280670">
                <a:moveTo>
                  <a:pt x="2745486" y="137159"/>
                </a:moveTo>
                <a:lnTo>
                  <a:pt x="2744724" y="145541"/>
                </a:lnTo>
                <a:lnTo>
                  <a:pt x="2775966" y="148589"/>
                </a:lnTo>
                <a:lnTo>
                  <a:pt x="2776728" y="140207"/>
                </a:lnTo>
                <a:lnTo>
                  <a:pt x="2745486" y="137159"/>
                </a:lnTo>
                <a:close/>
              </a:path>
              <a:path w="3901440" h="280670">
                <a:moveTo>
                  <a:pt x="2815590" y="140207"/>
                </a:moveTo>
                <a:lnTo>
                  <a:pt x="2814828" y="148589"/>
                </a:lnTo>
                <a:lnTo>
                  <a:pt x="2846070" y="153161"/>
                </a:lnTo>
                <a:lnTo>
                  <a:pt x="2847594" y="144779"/>
                </a:lnTo>
                <a:lnTo>
                  <a:pt x="2815590" y="140207"/>
                </a:lnTo>
                <a:close/>
              </a:path>
              <a:path w="3901440" h="280670">
                <a:moveTo>
                  <a:pt x="2885694" y="144779"/>
                </a:moveTo>
                <a:lnTo>
                  <a:pt x="2885694" y="153161"/>
                </a:lnTo>
                <a:lnTo>
                  <a:pt x="2916936" y="154685"/>
                </a:lnTo>
                <a:lnTo>
                  <a:pt x="2916936" y="145541"/>
                </a:lnTo>
                <a:lnTo>
                  <a:pt x="2885694" y="144779"/>
                </a:lnTo>
                <a:close/>
              </a:path>
              <a:path w="3901440" h="280670">
                <a:moveTo>
                  <a:pt x="2987040" y="144779"/>
                </a:moveTo>
                <a:lnTo>
                  <a:pt x="2955798" y="145541"/>
                </a:lnTo>
                <a:lnTo>
                  <a:pt x="2955798" y="154685"/>
                </a:lnTo>
                <a:lnTo>
                  <a:pt x="2987802" y="153161"/>
                </a:lnTo>
                <a:lnTo>
                  <a:pt x="2987040" y="144779"/>
                </a:lnTo>
                <a:close/>
              </a:path>
              <a:path w="3901440" h="280670">
                <a:moveTo>
                  <a:pt x="3057144" y="140207"/>
                </a:moveTo>
                <a:lnTo>
                  <a:pt x="3025902" y="144779"/>
                </a:lnTo>
                <a:lnTo>
                  <a:pt x="3026664" y="153161"/>
                </a:lnTo>
                <a:lnTo>
                  <a:pt x="3057906" y="148589"/>
                </a:lnTo>
                <a:lnTo>
                  <a:pt x="3057144" y="140207"/>
                </a:lnTo>
                <a:close/>
              </a:path>
              <a:path w="3901440" h="280670">
                <a:moveTo>
                  <a:pt x="3127248" y="134873"/>
                </a:moveTo>
                <a:lnTo>
                  <a:pt x="3095244" y="140207"/>
                </a:lnTo>
                <a:lnTo>
                  <a:pt x="3096768" y="148589"/>
                </a:lnTo>
                <a:lnTo>
                  <a:pt x="3128772" y="143255"/>
                </a:lnTo>
                <a:lnTo>
                  <a:pt x="3127248" y="134873"/>
                </a:lnTo>
                <a:close/>
              </a:path>
              <a:path w="3901440" h="280670">
                <a:moveTo>
                  <a:pt x="3197352" y="130301"/>
                </a:moveTo>
                <a:lnTo>
                  <a:pt x="3166110" y="134111"/>
                </a:lnTo>
                <a:lnTo>
                  <a:pt x="3166872" y="143255"/>
                </a:lnTo>
                <a:lnTo>
                  <a:pt x="3198876" y="138683"/>
                </a:lnTo>
                <a:lnTo>
                  <a:pt x="3197352" y="130301"/>
                </a:lnTo>
                <a:close/>
              </a:path>
              <a:path w="3901440" h="280670">
                <a:moveTo>
                  <a:pt x="3268218" y="125729"/>
                </a:moveTo>
                <a:lnTo>
                  <a:pt x="3236214" y="130301"/>
                </a:lnTo>
                <a:lnTo>
                  <a:pt x="3237738" y="138683"/>
                </a:lnTo>
                <a:lnTo>
                  <a:pt x="3268979" y="134111"/>
                </a:lnTo>
                <a:lnTo>
                  <a:pt x="3268218" y="125729"/>
                </a:lnTo>
                <a:close/>
              </a:path>
              <a:path w="3901440" h="280670">
                <a:moveTo>
                  <a:pt x="3338322" y="122681"/>
                </a:moveTo>
                <a:lnTo>
                  <a:pt x="3307080" y="125729"/>
                </a:lnTo>
                <a:lnTo>
                  <a:pt x="3307841" y="134111"/>
                </a:lnTo>
                <a:lnTo>
                  <a:pt x="3339084" y="131825"/>
                </a:lnTo>
                <a:lnTo>
                  <a:pt x="3338322" y="122681"/>
                </a:lnTo>
                <a:close/>
              </a:path>
              <a:path w="3901440" h="280670">
                <a:moveTo>
                  <a:pt x="3408426" y="120395"/>
                </a:moveTo>
                <a:lnTo>
                  <a:pt x="3377184" y="122681"/>
                </a:lnTo>
                <a:lnTo>
                  <a:pt x="3377946" y="131825"/>
                </a:lnTo>
                <a:lnTo>
                  <a:pt x="3409188" y="128777"/>
                </a:lnTo>
                <a:lnTo>
                  <a:pt x="3408426" y="120395"/>
                </a:lnTo>
                <a:close/>
              </a:path>
              <a:path w="3901440" h="280670">
                <a:moveTo>
                  <a:pt x="3478530" y="115823"/>
                </a:moveTo>
                <a:lnTo>
                  <a:pt x="3447288" y="120395"/>
                </a:lnTo>
                <a:lnTo>
                  <a:pt x="3448050" y="128777"/>
                </a:lnTo>
                <a:lnTo>
                  <a:pt x="3480054" y="124205"/>
                </a:lnTo>
                <a:lnTo>
                  <a:pt x="3478530" y="115823"/>
                </a:lnTo>
                <a:close/>
              </a:path>
              <a:path w="3901440" h="280670">
                <a:moveTo>
                  <a:pt x="3549396" y="112775"/>
                </a:moveTo>
                <a:lnTo>
                  <a:pt x="3517391" y="115823"/>
                </a:lnTo>
                <a:lnTo>
                  <a:pt x="3518154" y="124205"/>
                </a:lnTo>
                <a:lnTo>
                  <a:pt x="3550158" y="121157"/>
                </a:lnTo>
                <a:lnTo>
                  <a:pt x="3549396" y="112775"/>
                </a:lnTo>
                <a:close/>
              </a:path>
              <a:path w="3901440" h="280670">
                <a:moveTo>
                  <a:pt x="3619500" y="109727"/>
                </a:moveTo>
                <a:lnTo>
                  <a:pt x="3587496" y="112775"/>
                </a:lnTo>
                <a:lnTo>
                  <a:pt x="3589020" y="121157"/>
                </a:lnTo>
                <a:lnTo>
                  <a:pt x="3620262" y="118871"/>
                </a:lnTo>
                <a:lnTo>
                  <a:pt x="3619500" y="109727"/>
                </a:lnTo>
                <a:close/>
              </a:path>
              <a:path w="3901440" h="280670">
                <a:moveTo>
                  <a:pt x="3689604" y="105917"/>
                </a:moveTo>
                <a:lnTo>
                  <a:pt x="3657600" y="109727"/>
                </a:lnTo>
                <a:lnTo>
                  <a:pt x="3659124" y="118871"/>
                </a:lnTo>
                <a:lnTo>
                  <a:pt x="3690366" y="114299"/>
                </a:lnTo>
                <a:lnTo>
                  <a:pt x="3689604" y="105917"/>
                </a:lnTo>
                <a:close/>
              </a:path>
              <a:path w="3901440" h="280670">
                <a:moveTo>
                  <a:pt x="3759708" y="102869"/>
                </a:moveTo>
                <a:lnTo>
                  <a:pt x="3728466" y="105917"/>
                </a:lnTo>
                <a:lnTo>
                  <a:pt x="3729228" y="114299"/>
                </a:lnTo>
                <a:lnTo>
                  <a:pt x="3760470" y="111251"/>
                </a:lnTo>
                <a:lnTo>
                  <a:pt x="3759708" y="102869"/>
                </a:lnTo>
                <a:close/>
              </a:path>
              <a:path w="3901440" h="280670">
                <a:moveTo>
                  <a:pt x="3830574" y="99821"/>
                </a:moveTo>
                <a:lnTo>
                  <a:pt x="3798570" y="102869"/>
                </a:lnTo>
                <a:lnTo>
                  <a:pt x="3799332" y="111251"/>
                </a:lnTo>
                <a:lnTo>
                  <a:pt x="3831336" y="108965"/>
                </a:lnTo>
                <a:lnTo>
                  <a:pt x="3830574" y="99821"/>
                </a:lnTo>
                <a:close/>
              </a:path>
              <a:path w="3901440" h="280670">
                <a:moveTo>
                  <a:pt x="3900678" y="96011"/>
                </a:moveTo>
                <a:lnTo>
                  <a:pt x="3868674" y="99821"/>
                </a:lnTo>
                <a:lnTo>
                  <a:pt x="3870198" y="108965"/>
                </a:lnTo>
                <a:lnTo>
                  <a:pt x="3901440" y="104393"/>
                </a:lnTo>
                <a:lnTo>
                  <a:pt x="3900678" y="96011"/>
                </a:lnTo>
                <a:close/>
              </a:path>
            </a:pathLst>
          </a:custGeom>
          <a:solidFill>
            <a:srgbClr val="000000"/>
          </a:solidFill>
        </p:spPr>
        <p:txBody>
          <a:bodyPr wrap="square" lIns="0" tIns="0" rIns="0" bIns="0" rtlCol="0"/>
          <a:lstStyle/>
          <a:p>
            <a:endParaRPr/>
          </a:p>
        </p:txBody>
      </p:sp>
      <p:sp>
        <p:nvSpPr>
          <p:cNvPr id="66" name="object 66"/>
          <p:cNvSpPr/>
          <p:nvPr/>
        </p:nvSpPr>
        <p:spPr>
          <a:xfrm>
            <a:off x="2594610" y="4518659"/>
            <a:ext cx="0" cy="226695"/>
          </a:xfrm>
          <a:custGeom>
            <a:avLst/>
            <a:gdLst/>
            <a:ahLst/>
            <a:cxnLst/>
            <a:rect l="l" t="t" r="r" b="b"/>
            <a:pathLst>
              <a:path h="226695">
                <a:moveTo>
                  <a:pt x="0" y="0"/>
                </a:moveTo>
                <a:lnTo>
                  <a:pt x="0" y="226313"/>
                </a:lnTo>
              </a:path>
            </a:pathLst>
          </a:custGeom>
          <a:ln w="21336">
            <a:solidFill>
              <a:srgbClr val="193F6D"/>
            </a:solidFill>
          </a:ln>
        </p:spPr>
        <p:txBody>
          <a:bodyPr wrap="square" lIns="0" tIns="0" rIns="0" bIns="0" rtlCol="0"/>
          <a:lstStyle/>
          <a:p>
            <a:endParaRPr/>
          </a:p>
        </p:txBody>
      </p:sp>
      <p:sp>
        <p:nvSpPr>
          <p:cNvPr id="67" name="object 67"/>
          <p:cNvSpPr/>
          <p:nvPr/>
        </p:nvSpPr>
        <p:spPr>
          <a:xfrm>
            <a:off x="2655951" y="4404359"/>
            <a:ext cx="0" cy="227965"/>
          </a:xfrm>
          <a:custGeom>
            <a:avLst/>
            <a:gdLst/>
            <a:ahLst/>
            <a:cxnLst/>
            <a:rect l="l" t="t" r="r" b="b"/>
            <a:pathLst>
              <a:path h="227964">
                <a:moveTo>
                  <a:pt x="0" y="0"/>
                </a:moveTo>
                <a:lnTo>
                  <a:pt x="0" y="227837"/>
                </a:lnTo>
              </a:path>
            </a:pathLst>
          </a:custGeom>
          <a:ln w="38862">
            <a:solidFill>
              <a:srgbClr val="193F6D"/>
            </a:solidFill>
          </a:ln>
        </p:spPr>
        <p:txBody>
          <a:bodyPr wrap="square" lIns="0" tIns="0" rIns="0" bIns="0" rtlCol="0"/>
          <a:lstStyle/>
          <a:p>
            <a:endParaRPr/>
          </a:p>
        </p:txBody>
      </p:sp>
      <p:sp>
        <p:nvSpPr>
          <p:cNvPr id="68" name="object 68"/>
          <p:cNvSpPr/>
          <p:nvPr/>
        </p:nvSpPr>
        <p:spPr>
          <a:xfrm>
            <a:off x="2726435" y="4351020"/>
            <a:ext cx="0" cy="231140"/>
          </a:xfrm>
          <a:custGeom>
            <a:avLst/>
            <a:gdLst/>
            <a:ahLst/>
            <a:cxnLst/>
            <a:rect l="l" t="t" r="r" b="b"/>
            <a:pathLst>
              <a:path h="231139">
                <a:moveTo>
                  <a:pt x="0" y="0"/>
                </a:moveTo>
                <a:lnTo>
                  <a:pt x="0" y="230886"/>
                </a:lnTo>
              </a:path>
            </a:pathLst>
          </a:custGeom>
          <a:ln w="38100">
            <a:solidFill>
              <a:srgbClr val="193F6D"/>
            </a:solidFill>
          </a:ln>
        </p:spPr>
        <p:txBody>
          <a:bodyPr wrap="square" lIns="0" tIns="0" rIns="0" bIns="0" rtlCol="0"/>
          <a:lstStyle/>
          <a:p>
            <a:endParaRPr/>
          </a:p>
        </p:txBody>
      </p:sp>
      <p:sp>
        <p:nvSpPr>
          <p:cNvPr id="69" name="object 69"/>
          <p:cNvSpPr/>
          <p:nvPr/>
        </p:nvSpPr>
        <p:spPr>
          <a:xfrm>
            <a:off x="2796920" y="4289297"/>
            <a:ext cx="0" cy="232410"/>
          </a:xfrm>
          <a:custGeom>
            <a:avLst/>
            <a:gdLst/>
            <a:ahLst/>
            <a:cxnLst/>
            <a:rect l="l" t="t" r="r" b="b"/>
            <a:pathLst>
              <a:path h="232410">
                <a:moveTo>
                  <a:pt x="0" y="0"/>
                </a:moveTo>
                <a:lnTo>
                  <a:pt x="0" y="232410"/>
                </a:lnTo>
              </a:path>
            </a:pathLst>
          </a:custGeom>
          <a:ln w="38862">
            <a:solidFill>
              <a:srgbClr val="193F6D"/>
            </a:solidFill>
          </a:ln>
        </p:spPr>
        <p:txBody>
          <a:bodyPr wrap="square" lIns="0" tIns="0" rIns="0" bIns="0" rtlCol="0"/>
          <a:lstStyle/>
          <a:p>
            <a:endParaRPr/>
          </a:p>
        </p:txBody>
      </p:sp>
      <p:sp>
        <p:nvSpPr>
          <p:cNvPr id="70" name="object 70"/>
          <p:cNvSpPr/>
          <p:nvPr/>
        </p:nvSpPr>
        <p:spPr>
          <a:xfrm>
            <a:off x="2867025" y="4295394"/>
            <a:ext cx="0" cy="234950"/>
          </a:xfrm>
          <a:custGeom>
            <a:avLst/>
            <a:gdLst/>
            <a:ahLst/>
            <a:cxnLst/>
            <a:rect l="l" t="t" r="r" b="b"/>
            <a:pathLst>
              <a:path h="234950">
                <a:moveTo>
                  <a:pt x="0" y="0"/>
                </a:moveTo>
                <a:lnTo>
                  <a:pt x="0" y="234696"/>
                </a:lnTo>
              </a:path>
            </a:pathLst>
          </a:custGeom>
          <a:ln w="38862">
            <a:solidFill>
              <a:srgbClr val="193F6D"/>
            </a:solidFill>
          </a:ln>
        </p:spPr>
        <p:txBody>
          <a:bodyPr wrap="square" lIns="0" tIns="0" rIns="0" bIns="0" rtlCol="0"/>
          <a:lstStyle/>
          <a:p>
            <a:endParaRPr/>
          </a:p>
        </p:txBody>
      </p:sp>
      <p:sp>
        <p:nvSpPr>
          <p:cNvPr id="71" name="object 71"/>
          <p:cNvSpPr/>
          <p:nvPr/>
        </p:nvSpPr>
        <p:spPr>
          <a:xfrm>
            <a:off x="2937129" y="4233671"/>
            <a:ext cx="0" cy="236220"/>
          </a:xfrm>
          <a:custGeom>
            <a:avLst/>
            <a:gdLst/>
            <a:ahLst/>
            <a:cxnLst/>
            <a:rect l="l" t="t" r="r" b="b"/>
            <a:pathLst>
              <a:path h="236220">
                <a:moveTo>
                  <a:pt x="0" y="0"/>
                </a:moveTo>
                <a:lnTo>
                  <a:pt x="0" y="236220"/>
                </a:lnTo>
              </a:path>
            </a:pathLst>
          </a:custGeom>
          <a:ln w="38862">
            <a:solidFill>
              <a:srgbClr val="193F6D"/>
            </a:solidFill>
          </a:ln>
        </p:spPr>
        <p:txBody>
          <a:bodyPr wrap="square" lIns="0" tIns="0" rIns="0" bIns="0" rtlCol="0"/>
          <a:lstStyle/>
          <a:p>
            <a:endParaRPr/>
          </a:p>
        </p:txBody>
      </p:sp>
      <p:sp>
        <p:nvSpPr>
          <p:cNvPr id="72" name="object 72"/>
          <p:cNvSpPr/>
          <p:nvPr/>
        </p:nvSpPr>
        <p:spPr>
          <a:xfrm>
            <a:off x="3007232" y="4249673"/>
            <a:ext cx="0" cy="236220"/>
          </a:xfrm>
          <a:custGeom>
            <a:avLst/>
            <a:gdLst/>
            <a:ahLst/>
            <a:cxnLst/>
            <a:rect l="l" t="t" r="r" b="b"/>
            <a:pathLst>
              <a:path h="236220">
                <a:moveTo>
                  <a:pt x="0" y="0"/>
                </a:moveTo>
                <a:lnTo>
                  <a:pt x="0" y="236220"/>
                </a:lnTo>
              </a:path>
            </a:pathLst>
          </a:custGeom>
          <a:ln w="38862">
            <a:solidFill>
              <a:srgbClr val="193F6D"/>
            </a:solidFill>
          </a:ln>
        </p:spPr>
        <p:txBody>
          <a:bodyPr wrap="square" lIns="0" tIns="0" rIns="0" bIns="0" rtlCol="0"/>
          <a:lstStyle/>
          <a:p>
            <a:endParaRPr/>
          </a:p>
        </p:txBody>
      </p:sp>
      <p:sp>
        <p:nvSpPr>
          <p:cNvPr id="73" name="object 73"/>
          <p:cNvSpPr/>
          <p:nvPr/>
        </p:nvSpPr>
        <p:spPr>
          <a:xfrm>
            <a:off x="3077717" y="4329684"/>
            <a:ext cx="0" cy="238125"/>
          </a:xfrm>
          <a:custGeom>
            <a:avLst/>
            <a:gdLst/>
            <a:ahLst/>
            <a:cxnLst/>
            <a:rect l="l" t="t" r="r" b="b"/>
            <a:pathLst>
              <a:path h="238125">
                <a:moveTo>
                  <a:pt x="0" y="0"/>
                </a:moveTo>
                <a:lnTo>
                  <a:pt x="0" y="237743"/>
                </a:lnTo>
              </a:path>
            </a:pathLst>
          </a:custGeom>
          <a:ln w="38100">
            <a:solidFill>
              <a:srgbClr val="193F6D"/>
            </a:solidFill>
          </a:ln>
        </p:spPr>
        <p:txBody>
          <a:bodyPr wrap="square" lIns="0" tIns="0" rIns="0" bIns="0" rtlCol="0"/>
          <a:lstStyle/>
          <a:p>
            <a:endParaRPr/>
          </a:p>
        </p:txBody>
      </p:sp>
      <p:sp>
        <p:nvSpPr>
          <p:cNvPr id="74" name="object 74"/>
          <p:cNvSpPr/>
          <p:nvPr/>
        </p:nvSpPr>
        <p:spPr>
          <a:xfrm>
            <a:off x="3148202" y="4319778"/>
            <a:ext cx="0" cy="241300"/>
          </a:xfrm>
          <a:custGeom>
            <a:avLst/>
            <a:gdLst/>
            <a:ahLst/>
            <a:cxnLst/>
            <a:rect l="l" t="t" r="r" b="b"/>
            <a:pathLst>
              <a:path h="241300">
                <a:moveTo>
                  <a:pt x="0" y="0"/>
                </a:moveTo>
                <a:lnTo>
                  <a:pt x="0" y="240791"/>
                </a:lnTo>
              </a:path>
            </a:pathLst>
          </a:custGeom>
          <a:ln w="38862">
            <a:solidFill>
              <a:srgbClr val="193F6D"/>
            </a:solidFill>
          </a:ln>
        </p:spPr>
        <p:txBody>
          <a:bodyPr wrap="square" lIns="0" tIns="0" rIns="0" bIns="0" rtlCol="0"/>
          <a:lstStyle/>
          <a:p>
            <a:endParaRPr/>
          </a:p>
        </p:txBody>
      </p:sp>
      <p:sp>
        <p:nvSpPr>
          <p:cNvPr id="75" name="object 75"/>
          <p:cNvSpPr/>
          <p:nvPr/>
        </p:nvSpPr>
        <p:spPr>
          <a:xfrm>
            <a:off x="3218307" y="4271009"/>
            <a:ext cx="0" cy="245110"/>
          </a:xfrm>
          <a:custGeom>
            <a:avLst/>
            <a:gdLst/>
            <a:ahLst/>
            <a:cxnLst/>
            <a:rect l="l" t="t" r="r" b="b"/>
            <a:pathLst>
              <a:path h="245110">
                <a:moveTo>
                  <a:pt x="0" y="0"/>
                </a:moveTo>
                <a:lnTo>
                  <a:pt x="0" y="244601"/>
                </a:lnTo>
              </a:path>
            </a:pathLst>
          </a:custGeom>
          <a:ln w="38862">
            <a:solidFill>
              <a:srgbClr val="193F6D"/>
            </a:solidFill>
          </a:ln>
        </p:spPr>
        <p:txBody>
          <a:bodyPr wrap="square" lIns="0" tIns="0" rIns="0" bIns="0" rtlCol="0"/>
          <a:lstStyle/>
          <a:p>
            <a:endParaRPr/>
          </a:p>
        </p:txBody>
      </p:sp>
      <p:sp>
        <p:nvSpPr>
          <p:cNvPr id="76" name="object 76"/>
          <p:cNvSpPr/>
          <p:nvPr/>
        </p:nvSpPr>
        <p:spPr>
          <a:xfrm>
            <a:off x="3288410" y="4249673"/>
            <a:ext cx="0" cy="249554"/>
          </a:xfrm>
          <a:custGeom>
            <a:avLst/>
            <a:gdLst/>
            <a:ahLst/>
            <a:cxnLst/>
            <a:rect l="l" t="t" r="r" b="b"/>
            <a:pathLst>
              <a:path h="249554">
                <a:moveTo>
                  <a:pt x="0" y="0"/>
                </a:moveTo>
                <a:lnTo>
                  <a:pt x="0" y="249174"/>
                </a:lnTo>
              </a:path>
            </a:pathLst>
          </a:custGeom>
          <a:ln w="38862">
            <a:solidFill>
              <a:srgbClr val="193F6D"/>
            </a:solidFill>
          </a:ln>
        </p:spPr>
        <p:txBody>
          <a:bodyPr wrap="square" lIns="0" tIns="0" rIns="0" bIns="0" rtlCol="0"/>
          <a:lstStyle/>
          <a:p>
            <a:endParaRPr/>
          </a:p>
        </p:txBody>
      </p:sp>
      <p:sp>
        <p:nvSpPr>
          <p:cNvPr id="77" name="object 77"/>
          <p:cNvSpPr/>
          <p:nvPr/>
        </p:nvSpPr>
        <p:spPr>
          <a:xfrm>
            <a:off x="3358896" y="4334255"/>
            <a:ext cx="0" cy="252729"/>
          </a:xfrm>
          <a:custGeom>
            <a:avLst/>
            <a:gdLst/>
            <a:ahLst/>
            <a:cxnLst/>
            <a:rect l="l" t="t" r="r" b="b"/>
            <a:pathLst>
              <a:path h="252729">
                <a:moveTo>
                  <a:pt x="0" y="0"/>
                </a:moveTo>
                <a:lnTo>
                  <a:pt x="0" y="252222"/>
                </a:lnTo>
              </a:path>
            </a:pathLst>
          </a:custGeom>
          <a:ln w="38100">
            <a:solidFill>
              <a:srgbClr val="193F6D"/>
            </a:solidFill>
          </a:ln>
        </p:spPr>
        <p:txBody>
          <a:bodyPr wrap="square" lIns="0" tIns="0" rIns="0" bIns="0" rtlCol="0"/>
          <a:lstStyle/>
          <a:p>
            <a:endParaRPr/>
          </a:p>
        </p:txBody>
      </p:sp>
      <p:sp>
        <p:nvSpPr>
          <p:cNvPr id="78" name="object 78"/>
          <p:cNvSpPr/>
          <p:nvPr/>
        </p:nvSpPr>
        <p:spPr>
          <a:xfrm>
            <a:off x="3429380" y="4424171"/>
            <a:ext cx="0" cy="252729"/>
          </a:xfrm>
          <a:custGeom>
            <a:avLst/>
            <a:gdLst/>
            <a:ahLst/>
            <a:cxnLst/>
            <a:rect l="l" t="t" r="r" b="b"/>
            <a:pathLst>
              <a:path h="252729">
                <a:moveTo>
                  <a:pt x="0" y="0"/>
                </a:moveTo>
                <a:lnTo>
                  <a:pt x="0" y="252222"/>
                </a:lnTo>
              </a:path>
            </a:pathLst>
          </a:custGeom>
          <a:ln w="38862">
            <a:solidFill>
              <a:srgbClr val="193F6D"/>
            </a:solidFill>
          </a:ln>
        </p:spPr>
        <p:txBody>
          <a:bodyPr wrap="square" lIns="0" tIns="0" rIns="0" bIns="0" rtlCol="0"/>
          <a:lstStyle/>
          <a:p>
            <a:endParaRPr/>
          </a:p>
        </p:txBody>
      </p:sp>
      <p:sp>
        <p:nvSpPr>
          <p:cNvPr id="79" name="object 79"/>
          <p:cNvSpPr/>
          <p:nvPr/>
        </p:nvSpPr>
        <p:spPr>
          <a:xfrm>
            <a:off x="3499484" y="4481321"/>
            <a:ext cx="0" cy="250190"/>
          </a:xfrm>
          <a:custGeom>
            <a:avLst/>
            <a:gdLst/>
            <a:ahLst/>
            <a:cxnLst/>
            <a:rect l="l" t="t" r="r" b="b"/>
            <a:pathLst>
              <a:path h="250189">
                <a:moveTo>
                  <a:pt x="0" y="0"/>
                </a:moveTo>
                <a:lnTo>
                  <a:pt x="0" y="249936"/>
                </a:lnTo>
              </a:path>
            </a:pathLst>
          </a:custGeom>
          <a:ln w="38862">
            <a:solidFill>
              <a:srgbClr val="193F6D"/>
            </a:solidFill>
          </a:ln>
        </p:spPr>
        <p:txBody>
          <a:bodyPr wrap="square" lIns="0" tIns="0" rIns="0" bIns="0" rtlCol="0"/>
          <a:lstStyle/>
          <a:p>
            <a:endParaRPr/>
          </a:p>
        </p:txBody>
      </p:sp>
      <p:sp>
        <p:nvSpPr>
          <p:cNvPr id="80" name="object 80"/>
          <p:cNvSpPr/>
          <p:nvPr/>
        </p:nvSpPr>
        <p:spPr>
          <a:xfrm>
            <a:off x="3569589" y="4491228"/>
            <a:ext cx="0" cy="250190"/>
          </a:xfrm>
          <a:custGeom>
            <a:avLst/>
            <a:gdLst/>
            <a:ahLst/>
            <a:cxnLst/>
            <a:rect l="l" t="t" r="r" b="b"/>
            <a:pathLst>
              <a:path h="250189">
                <a:moveTo>
                  <a:pt x="0" y="0"/>
                </a:moveTo>
                <a:lnTo>
                  <a:pt x="0" y="249936"/>
                </a:lnTo>
              </a:path>
            </a:pathLst>
          </a:custGeom>
          <a:ln w="38862">
            <a:solidFill>
              <a:srgbClr val="193F6D"/>
            </a:solidFill>
          </a:ln>
        </p:spPr>
        <p:txBody>
          <a:bodyPr wrap="square" lIns="0" tIns="0" rIns="0" bIns="0" rtlCol="0"/>
          <a:lstStyle/>
          <a:p>
            <a:endParaRPr/>
          </a:p>
        </p:txBody>
      </p:sp>
      <p:sp>
        <p:nvSpPr>
          <p:cNvPr id="81" name="object 81"/>
          <p:cNvSpPr/>
          <p:nvPr/>
        </p:nvSpPr>
        <p:spPr>
          <a:xfrm>
            <a:off x="3639692" y="4468367"/>
            <a:ext cx="0" cy="251460"/>
          </a:xfrm>
          <a:custGeom>
            <a:avLst/>
            <a:gdLst/>
            <a:ahLst/>
            <a:cxnLst/>
            <a:rect l="l" t="t" r="r" b="b"/>
            <a:pathLst>
              <a:path h="251460">
                <a:moveTo>
                  <a:pt x="0" y="0"/>
                </a:moveTo>
                <a:lnTo>
                  <a:pt x="0" y="251460"/>
                </a:lnTo>
              </a:path>
            </a:pathLst>
          </a:custGeom>
          <a:ln w="38862">
            <a:solidFill>
              <a:srgbClr val="193F6D"/>
            </a:solidFill>
          </a:ln>
        </p:spPr>
        <p:txBody>
          <a:bodyPr wrap="square" lIns="0" tIns="0" rIns="0" bIns="0" rtlCol="0"/>
          <a:lstStyle/>
          <a:p>
            <a:endParaRPr/>
          </a:p>
        </p:txBody>
      </p:sp>
      <p:sp>
        <p:nvSpPr>
          <p:cNvPr id="82" name="object 82"/>
          <p:cNvSpPr/>
          <p:nvPr/>
        </p:nvSpPr>
        <p:spPr>
          <a:xfrm>
            <a:off x="3710178" y="4443984"/>
            <a:ext cx="0" cy="252729"/>
          </a:xfrm>
          <a:custGeom>
            <a:avLst/>
            <a:gdLst/>
            <a:ahLst/>
            <a:cxnLst/>
            <a:rect l="l" t="t" r="r" b="b"/>
            <a:pathLst>
              <a:path h="252729">
                <a:moveTo>
                  <a:pt x="0" y="0"/>
                </a:moveTo>
                <a:lnTo>
                  <a:pt x="0" y="252222"/>
                </a:lnTo>
              </a:path>
            </a:pathLst>
          </a:custGeom>
          <a:ln w="38100">
            <a:solidFill>
              <a:srgbClr val="193F6D"/>
            </a:solidFill>
          </a:ln>
        </p:spPr>
        <p:txBody>
          <a:bodyPr wrap="square" lIns="0" tIns="0" rIns="0" bIns="0" rtlCol="0"/>
          <a:lstStyle/>
          <a:p>
            <a:endParaRPr/>
          </a:p>
        </p:txBody>
      </p:sp>
      <p:sp>
        <p:nvSpPr>
          <p:cNvPr id="83" name="object 83"/>
          <p:cNvSpPr/>
          <p:nvPr/>
        </p:nvSpPr>
        <p:spPr>
          <a:xfrm>
            <a:off x="3780663" y="4418838"/>
            <a:ext cx="0" cy="254635"/>
          </a:xfrm>
          <a:custGeom>
            <a:avLst/>
            <a:gdLst/>
            <a:ahLst/>
            <a:cxnLst/>
            <a:rect l="l" t="t" r="r" b="b"/>
            <a:pathLst>
              <a:path h="254635">
                <a:moveTo>
                  <a:pt x="0" y="0"/>
                </a:moveTo>
                <a:lnTo>
                  <a:pt x="0" y="254508"/>
                </a:lnTo>
              </a:path>
            </a:pathLst>
          </a:custGeom>
          <a:ln w="38862">
            <a:solidFill>
              <a:srgbClr val="193F6D"/>
            </a:solidFill>
          </a:ln>
        </p:spPr>
        <p:txBody>
          <a:bodyPr wrap="square" lIns="0" tIns="0" rIns="0" bIns="0" rtlCol="0"/>
          <a:lstStyle/>
          <a:p>
            <a:endParaRPr/>
          </a:p>
        </p:txBody>
      </p:sp>
      <p:sp>
        <p:nvSpPr>
          <p:cNvPr id="84" name="object 84"/>
          <p:cNvSpPr/>
          <p:nvPr/>
        </p:nvSpPr>
        <p:spPr>
          <a:xfrm>
            <a:off x="3850766" y="4424171"/>
            <a:ext cx="0" cy="255270"/>
          </a:xfrm>
          <a:custGeom>
            <a:avLst/>
            <a:gdLst/>
            <a:ahLst/>
            <a:cxnLst/>
            <a:rect l="l" t="t" r="r" b="b"/>
            <a:pathLst>
              <a:path h="255270">
                <a:moveTo>
                  <a:pt x="0" y="0"/>
                </a:moveTo>
                <a:lnTo>
                  <a:pt x="0" y="255270"/>
                </a:lnTo>
              </a:path>
            </a:pathLst>
          </a:custGeom>
          <a:ln w="38862">
            <a:solidFill>
              <a:srgbClr val="193F6D"/>
            </a:solidFill>
          </a:ln>
        </p:spPr>
        <p:txBody>
          <a:bodyPr wrap="square" lIns="0" tIns="0" rIns="0" bIns="0" rtlCol="0"/>
          <a:lstStyle/>
          <a:p>
            <a:endParaRPr/>
          </a:p>
        </p:txBody>
      </p:sp>
      <p:sp>
        <p:nvSpPr>
          <p:cNvPr id="85" name="object 85"/>
          <p:cNvSpPr/>
          <p:nvPr/>
        </p:nvSpPr>
        <p:spPr>
          <a:xfrm>
            <a:off x="3920871" y="4398264"/>
            <a:ext cx="0" cy="255270"/>
          </a:xfrm>
          <a:custGeom>
            <a:avLst/>
            <a:gdLst/>
            <a:ahLst/>
            <a:cxnLst/>
            <a:rect l="l" t="t" r="r" b="b"/>
            <a:pathLst>
              <a:path h="255270">
                <a:moveTo>
                  <a:pt x="0" y="0"/>
                </a:moveTo>
                <a:lnTo>
                  <a:pt x="0" y="255270"/>
                </a:lnTo>
              </a:path>
            </a:pathLst>
          </a:custGeom>
          <a:ln w="38862">
            <a:solidFill>
              <a:srgbClr val="193F6D"/>
            </a:solidFill>
          </a:ln>
        </p:spPr>
        <p:txBody>
          <a:bodyPr wrap="square" lIns="0" tIns="0" rIns="0" bIns="0" rtlCol="0"/>
          <a:lstStyle/>
          <a:p>
            <a:endParaRPr/>
          </a:p>
        </p:txBody>
      </p:sp>
      <p:sp>
        <p:nvSpPr>
          <p:cNvPr id="86" name="object 86"/>
          <p:cNvSpPr/>
          <p:nvPr/>
        </p:nvSpPr>
        <p:spPr>
          <a:xfrm>
            <a:off x="3990975" y="4338065"/>
            <a:ext cx="0" cy="258445"/>
          </a:xfrm>
          <a:custGeom>
            <a:avLst/>
            <a:gdLst/>
            <a:ahLst/>
            <a:cxnLst/>
            <a:rect l="l" t="t" r="r" b="b"/>
            <a:pathLst>
              <a:path h="258445">
                <a:moveTo>
                  <a:pt x="0" y="0"/>
                </a:moveTo>
                <a:lnTo>
                  <a:pt x="0" y="258317"/>
                </a:lnTo>
              </a:path>
            </a:pathLst>
          </a:custGeom>
          <a:ln w="38862">
            <a:solidFill>
              <a:srgbClr val="193F6D"/>
            </a:solidFill>
          </a:ln>
        </p:spPr>
        <p:txBody>
          <a:bodyPr wrap="square" lIns="0" tIns="0" rIns="0" bIns="0" rtlCol="0"/>
          <a:lstStyle/>
          <a:p>
            <a:endParaRPr/>
          </a:p>
        </p:txBody>
      </p:sp>
      <p:sp>
        <p:nvSpPr>
          <p:cNvPr id="87" name="object 87"/>
          <p:cNvSpPr/>
          <p:nvPr/>
        </p:nvSpPr>
        <p:spPr>
          <a:xfrm>
            <a:off x="4061459" y="4316729"/>
            <a:ext cx="0" cy="264160"/>
          </a:xfrm>
          <a:custGeom>
            <a:avLst/>
            <a:gdLst/>
            <a:ahLst/>
            <a:cxnLst/>
            <a:rect l="l" t="t" r="r" b="b"/>
            <a:pathLst>
              <a:path h="264160">
                <a:moveTo>
                  <a:pt x="0" y="0"/>
                </a:moveTo>
                <a:lnTo>
                  <a:pt x="0" y="263651"/>
                </a:lnTo>
              </a:path>
            </a:pathLst>
          </a:custGeom>
          <a:ln w="38100">
            <a:solidFill>
              <a:srgbClr val="193F6D"/>
            </a:solidFill>
          </a:ln>
        </p:spPr>
        <p:txBody>
          <a:bodyPr wrap="square" lIns="0" tIns="0" rIns="0" bIns="0" rtlCol="0"/>
          <a:lstStyle/>
          <a:p>
            <a:endParaRPr/>
          </a:p>
        </p:txBody>
      </p:sp>
      <p:sp>
        <p:nvSpPr>
          <p:cNvPr id="88" name="object 88"/>
          <p:cNvSpPr/>
          <p:nvPr/>
        </p:nvSpPr>
        <p:spPr>
          <a:xfrm>
            <a:off x="4131945" y="4331208"/>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89" name="object 89"/>
          <p:cNvSpPr/>
          <p:nvPr/>
        </p:nvSpPr>
        <p:spPr>
          <a:xfrm>
            <a:off x="4202048" y="4358640"/>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0" name="object 90"/>
          <p:cNvSpPr/>
          <p:nvPr/>
        </p:nvSpPr>
        <p:spPr>
          <a:xfrm>
            <a:off x="4272153" y="4365497"/>
            <a:ext cx="0" cy="266700"/>
          </a:xfrm>
          <a:custGeom>
            <a:avLst/>
            <a:gdLst/>
            <a:ahLst/>
            <a:cxnLst/>
            <a:rect l="l" t="t" r="r" b="b"/>
            <a:pathLst>
              <a:path h="266700">
                <a:moveTo>
                  <a:pt x="0" y="0"/>
                </a:moveTo>
                <a:lnTo>
                  <a:pt x="0" y="266700"/>
                </a:lnTo>
              </a:path>
            </a:pathLst>
          </a:custGeom>
          <a:ln w="38862">
            <a:solidFill>
              <a:srgbClr val="193F6D"/>
            </a:solidFill>
          </a:ln>
        </p:spPr>
        <p:txBody>
          <a:bodyPr wrap="square" lIns="0" tIns="0" rIns="0" bIns="0" rtlCol="0"/>
          <a:lstStyle/>
          <a:p>
            <a:endParaRPr/>
          </a:p>
        </p:txBody>
      </p:sp>
      <p:sp>
        <p:nvSpPr>
          <p:cNvPr id="91" name="object 91"/>
          <p:cNvSpPr/>
          <p:nvPr/>
        </p:nvSpPr>
        <p:spPr>
          <a:xfrm>
            <a:off x="4342638" y="4363973"/>
            <a:ext cx="0" cy="268605"/>
          </a:xfrm>
          <a:custGeom>
            <a:avLst/>
            <a:gdLst/>
            <a:ahLst/>
            <a:cxnLst/>
            <a:rect l="l" t="t" r="r" b="b"/>
            <a:pathLst>
              <a:path h="268604">
                <a:moveTo>
                  <a:pt x="0" y="0"/>
                </a:moveTo>
                <a:lnTo>
                  <a:pt x="0" y="268224"/>
                </a:lnTo>
              </a:path>
            </a:pathLst>
          </a:custGeom>
          <a:ln w="38100">
            <a:solidFill>
              <a:srgbClr val="193F6D"/>
            </a:solidFill>
          </a:ln>
        </p:spPr>
        <p:txBody>
          <a:bodyPr wrap="square" lIns="0" tIns="0" rIns="0" bIns="0" rtlCol="0"/>
          <a:lstStyle/>
          <a:p>
            <a:endParaRPr/>
          </a:p>
        </p:txBody>
      </p:sp>
      <p:sp>
        <p:nvSpPr>
          <p:cNvPr id="92" name="object 92"/>
          <p:cNvSpPr/>
          <p:nvPr/>
        </p:nvSpPr>
        <p:spPr>
          <a:xfrm>
            <a:off x="4413122" y="4391405"/>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3" name="object 93"/>
          <p:cNvSpPr/>
          <p:nvPr/>
        </p:nvSpPr>
        <p:spPr>
          <a:xfrm>
            <a:off x="4483227" y="4398264"/>
            <a:ext cx="0" cy="264160"/>
          </a:xfrm>
          <a:custGeom>
            <a:avLst/>
            <a:gdLst/>
            <a:ahLst/>
            <a:cxnLst/>
            <a:rect l="l" t="t" r="r" b="b"/>
            <a:pathLst>
              <a:path h="264160">
                <a:moveTo>
                  <a:pt x="0" y="0"/>
                </a:moveTo>
                <a:lnTo>
                  <a:pt x="0" y="263651"/>
                </a:lnTo>
              </a:path>
            </a:pathLst>
          </a:custGeom>
          <a:ln w="38862">
            <a:solidFill>
              <a:srgbClr val="193F6D"/>
            </a:solidFill>
          </a:ln>
        </p:spPr>
        <p:txBody>
          <a:bodyPr wrap="square" lIns="0" tIns="0" rIns="0" bIns="0" rtlCol="0"/>
          <a:lstStyle/>
          <a:p>
            <a:endParaRPr/>
          </a:p>
        </p:txBody>
      </p:sp>
      <p:sp>
        <p:nvSpPr>
          <p:cNvPr id="94" name="object 94"/>
          <p:cNvSpPr/>
          <p:nvPr/>
        </p:nvSpPr>
        <p:spPr>
          <a:xfrm>
            <a:off x="4553330" y="4399788"/>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5" name="object 95"/>
          <p:cNvSpPr/>
          <p:nvPr/>
        </p:nvSpPr>
        <p:spPr>
          <a:xfrm>
            <a:off x="4623434" y="4398264"/>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6" name="object 96"/>
          <p:cNvSpPr/>
          <p:nvPr/>
        </p:nvSpPr>
        <p:spPr>
          <a:xfrm>
            <a:off x="4693920" y="4394453"/>
            <a:ext cx="0" cy="266065"/>
          </a:xfrm>
          <a:custGeom>
            <a:avLst/>
            <a:gdLst/>
            <a:ahLst/>
            <a:cxnLst/>
            <a:rect l="l" t="t" r="r" b="b"/>
            <a:pathLst>
              <a:path h="266064">
                <a:moveTo>
                  <a:pt x="0" y="0"/>
                </a:moveTo>
                <a:lnTo>
                  <a:pt x="0" y="265938"/>
                </a:lnTo>
              </a:path>
            </a:pathLst>
          </a:custGeom>
          <a:ln w="38100">
            <a:solidFill>
              <a:srgbClr val="193F6D"/>
            </a:solidFill>
          </a:ln>
        </p:spPr>
        <p:txBody>
          <a:bodyPr wrap="square" lIns="0" tIns="0" rIns="0" bIns="0" rtlCol="0"/>
          <a:lstStyle/>
          <a:p>
            <a:endParaRPr/>
          </a:p>
        </p:txBody>
      </p:sp>
      <p:sp>
        <p:nvSpPr>
          <p:cNvPr id="97" name="object 97"/>
          <p:cNvSpPr/>
          <p:nvPr/>
        </p:nvSpPr>
        <p:spPr>
          <a:xfrm>
            <a:off x="4764404" y="4386834"/>
            <a:ext cx="0" cy="268605"/>
          </a:xfrm>
          <a:custGeom>
            <a:avLst/>
            <a:gdLst/>
            <a:ahLst/>
            <a:cxnLst/>
            <a:rect l="l" t="t" r="r" b="b"/>
            <a:pathLst>
              <a:path h="268604">
                <a:moveTo>
                  <a:pt x="0" y="0"/>
                </a:moveTo>
                <a:lnTo>
                  <a:pt x="0" y="268224"/>
                </a:lnTo>
              </a:path>
            </a:pathLst>
          </a:custGeom>
          <a:ln w="38862">
            <a:solidFill>
              <a:srgbClr val="193F6D"/>
            </a:solidFill>
          </a:ln>
        </p:spPr>
        <p:txBody>
          <a:bodyPr wrap="square" lIns="0" tIns="0" rIns="0" bIns="0" rtlCol="0"/>
          <a:lstStyle/>
          <a:p>
            <a:endParaRPr/>
          </a:p>
        </p:txBody>
      </p:sp>
      <p:sp>
        <p:nvSpPr>
          <p:cNvPr id="98" name="object 98"/>
          <p:cNvSpPr/>
          <p:nvPr/>
        </p:nvSpPr>
        <p:spPr>
          <a:xfrm>
            <a:off x="4834509" y="4381500"/>
            <a:ext cx="0" cy="269240"/>
          </a:xfrm>
          <a:custGeom>
            <a:avLst/>
            <a:gdLst/>
            <a:ahLst/>
            <a:cxnLst/>
            <a:rect l="l" t="t" r="r" b="b"/>
            <a:pathLst>
              <a:path h="269239">
                <a:moveTo>
                  <a:pt x="0" y="0"/>
                </a:moveTo>
                <a:lnTo>
                  <a:pt x="0" y="268986"/>
                </a:lnTo>
              </a:path>
            </a:pathLst>
          </a:custGeom>
          <a:ln w="38862">
            <a:solidFill>
              <a:srgbClr val="193F6D"/>
            </a:solidFill>
          </a:ln>
        </p:spPr>
        <p:txBody>
          <a:bodyPr wrap="square" lIns="0" tIns="0" rIns="0" bIns="0" rtlCol="0"/>
          <a:lstStyle/>
          <a:p>
            <a:endParaRPr/>
          </a:p>
        </p:txBody>
      </p:sp>
      <p:sp>
        <p:nvSpPr>
          <p:cNvPr id="99" name="object 99"/>
          <p:cNvSpPr/>
          <p:nvPr/>
        </p:nvSpPr>
        <p:spPr>
          <a:xfrm>
            <a:off x="4904613" y="4372355"/>
            <a:ext cx="0" cy="269875"/>
          </a:xfrm>
          <a:custGeom>
            <a:avLst/>
            <a:gdLst/>
            <a:ahLst/>
            <a:cxnLst/>
            <a:rect l="l" t="t" r="r" b="b"/>
            <a:pathLst>
              <a:path h="269875">
                <a:moveTo>
                  <a:pt x="0" y="0"/>
                </a:moveTo>
                <a:lnTo>
                  <a:pt x="0" y="269748"/>
                </a:lnTo>
              </a:path>
            </a:pathLst>
          </a:custGeom>
          <a:ln w="38862">
            <a:solidFill>
              <a:srgbClr val="193F6D"/>
            </a:solidFill>
          </a:ln>
        </p:spPr>
        <p:txBody>
          <a:bodyPr wrap="square" lIns="0" tIns="0" rIns="0" bIns="0" rtlCol="0"/>
          <a:lstStyle/>
          <a:p>
            <a:endParaRPr/>
          </a:p>
        </p:txBody>
      </p:sp>
      <p:sp>
        <p:nvSpPr>
          <p:cNvPr id="100" name="object 100"/>
          <p:cNvSpPr/>
          <p:nvPr/>
        </p:nvSpPr>
        <p:spPr>
          <a:xfrm>
            <a:off x="4975097" y="4360926"/>
            <a:ext cx="0" cy="271780"/>
          </a:xfrm>
          <a:custGeom>
            <a:avLst/>
            <a:gdLst/>
            <a:ahLst/>
            <a:cxnLst/>
            <a:rect l="l" t="t" r="r" b="b"/>
            <a:pathLst>
              <a:path h="271779">
                <a:moveTo>
                  <a:pt x="0" y="0"/>
                </a:moveTo>
                <a:lnTo>
                  <a:pt x="0" y="271272"/>
                </a:lnTo>
              </a:path>
            </a:pathLst>
          </a:custGeom>
          <a:ln w="38100">
            <a:solidFill>
              <a:srgbClr val="193F6D"/>
            </a:solidFill>
          </a:ln>
        </p:spPr>
        <p:txBody>
          <a:bodyPr wrap="square" lIns="0" tIns="0" rIns="0" bIns="0" rtlCol="0"/>
          <a:lstStyle/>
          <a:p>
            <a:endParaRPr/>
          </a:p>
        </p:txBody>
      </p:sp>
      <p:sp>
        <p:nvSpPr>
          <p:cNvPr id="101" name="object 101"/>
          <p:cNvSpPr/>
          <p:nvPr/>
        </p:nvSpPr>
        <p:spPr>
          <a:xfrm>
            <a:off x="5045583" y="4354067"/>
            <a:ext cx="0" cy="272415"/>
          </a:xfrm>
          <a:custGeom>
            <a:avLst/>
            <a:gdLst/>
            <a:ahLst/>
            <a:cxnLst/>
            <a:rect l="l" t="t" r="r" b="b"/>
            <a:pathLst>
              <a:path h="272414">
                <a:moveTo>
                  <a:pt x="0" y="0"/>
                </a:moveTo>
                <a:lnTo>
                  <a:pt x="0" y="272034"/>
                </a:lnTo>
              </a:path>
            </a:pathLst>
          </a:custGeom>
          <a:ln w="38862">
            <a:solidFill>
              <a:srgbClr val="193F6D"/>
            </a:solidFill>
          </a:ln>
        </p:spPr>
        <p:txBody>
          <a:bodyPr wrap="square" lIns="0" tIns="0" rIns="0" bIns="0" rtlCol="0"/>
          <a:lstStyle/>
          <a:p>
            <a:endParaRPr/>
          </a:p>
        </p:txBody>
      </p:sp>
      <p:sp>
        <p:nvSpPr>
          <p:cNvPr id="102" name="object 102"/>
          <p:cNvSpPr/>
          <p:nvPr/>
        </p:nvSpPr>
        <p:spPr>
          <a:xfrm>
            <a:off x="5115686" y="4349496"/>
            <a:ext cx="0" cy="274320"/>
          </a:xfrm>
          <a:custGeom>
            <a:avLst/>
            <a:gdLst/>
            <a:ahLst/>
            <a:cxnLst/>
            <a:rect l="l" t="t" r="r" b="b"/>
            <a:pathLst>
              <a:path h="274320">
                <a:moveTo>
                  <a:pt x="0" y="0"/>
                </a:moveTo>
                <a:lnTo>
                  <a:pt x="0" y="274320"/>
                </a:lnTo>
              </a:path>
            </a:pathLst>
          </a:custGeom>
          <a:ln w="38862">
            <a:solidFill>
              <a:srgbClr val="193F6D"/>
            </a:solidFill>
          </a:ln>
        </p:spPr>
        <p:txBody>
          <a:bodyPr wrap="square" lIns="0" tIns="0" rIns="0" bIns="0" rtlCol="0"/>
          <a:lstStyle/>
          <a:p>
            <a:endParaRPr/>
          </a:p>
        </p:txBody>
      </p:sp>
      <p:sp>
        <p:nvSpPr>
          <p:cNvPr id="103" name="object 103"/>
          <p:cNvSpPr/>
          <p:nvPr/>
        </p:nvSpPr>
        <p:spPr>
          <a:xfrm>
            <a:off x="5185790" y="4344161"/>
            <a:ext cx="0" cy="275590"/>
          </a:xfrm>
          <a:custGeom>
            <a:avLst/>
            <a:gdLst/>
            <a:ahLst/>
            <a:cxnLst/>
            <a:rect l="l" t="t" r="r" b="b"/>
            <a:pathLst>
              <a:path h="275589">
                <a:moveTo>
                  <a:pt x="0" y="0"/>
                </a:moveTo>
                <a:lnTo>
                  <a:pt x="0" y="275082"/>
                </a:lnTo>
              </a:path>
            </a:pathLst>
          </a:custGeom>
          <a:ln w="38862">
            <a:solidFill>
              <a:srgbClr val="193F6D"/>
            </a:solidFill>
          </a:ln>
        </p:spPr>
        <p:txBody>
          <a:bodyPr wrap="square" lIns="0" tIns="0" rIns="0" bIns="0" rtlCol="0"/>
          <a:lstStyle/>
          <a:p>
            <a:endParaRPr/>
          </a:p>
        </p:txBody>
      </p:sp>
      <p:sp>
        <p:nvSpPr>
          <p:cNvPr id="104" name="object 104"/>
          <p:cNvSpPr/>
          <p:nvPr/>
        </p:nvSpPr>
        <p:spPr>
          <a:xfrm>
            <a:off x="5255895" y="4336541"/>
            <a:ext cx="0" cy="276860"/>
          </a:xfrm>
          <a:custGeom>
            <a:avLst/>
            <a:gdLst/>
            <a:ahLst/>
            <a:cxnLst/>
            <a:rect l="l" t="t" r="r" b="b"/>
            <a:pathLst>
              <a:path h="276860">
                <a:moveTo>
                  <a:pt x="0" y="0"/>
                </a:moveTo>
                <a:lnTo>
                  <a:pt x="0" y="276606"/>
                </a:lnTo>
              </a:path>
            </a:pathLst>
          </a:custGeom>
          <a:ln w="38862">
            <a:solidFill>
              <a:srgbClr val="193F6D"/>
            </a:solidFill>
          </a:ln>
        </p:spPr>
        <p:txBody>
          <a:bodyPr wrap="square" lIns="0" tIns="0" rIns="0" bIns="0" rtlCol="0"/>
          <a:lstStyle/>
          <a:p>
            <a:endParaRPr/>
          </a:p>
        </p:txBody>
      </p:sp>
      <p:sp>
        <p:nvSpPr>
          <p:cNvPr id="105" name="object 105"/>
          <p:cNvSpPr/>
          <p:nvPr/>
        </p:nvSpPr>
        <p:spPr>
          <a:xfrm>
            <a:off x="5326379" y="4331208"/>
            <a:ext cx="0" cy="276860"/>
          </a:xfrm>
          <a:custGeom>
            <a:avLst/>
            <a:gdLst/>
            <a:ahLst/>
            <a:cxnLst/>
            <a:rect l="l" t="t" r="r" b="b"/>
            <a:pathLst>
              <a:path h="276860">
                <a:moveTo>
                  <a:pt x="0" y="0"/>
                </a:moveTo>
                <a:lnTo>
                  <a:pt x="0" y="276606"/>
                </a:lnTo>
              </a:path>
            </a:pathLst>
          </a:custGeom>
          <a:ln w="38100">
            <a:solidFill>
              <a:srgbClr val="193F6D"/>
            </a:solidFill>
          </a:ln>
        </p:spPr>
        <p:txBody>
          <a:bodyPr wrap="square" lIns="0" tIns="0" rIns="0" bIns="0" rtlCol="0"/>
          <a:lstStyle/>
          <a:p>
            <a:endParaRPr/>
          </a:p>
        </p:txBody>
      </p:sp>
      <p:sp>
        <p:nvSpPr>
          <p:cNvPr id="106" name="object 106"/>
          <p:cNvSpPr/>
          <p:nvPr/>
        </p:nvSpPr>
        <p:spPr>
          <a:xfrm>
            <a:off x="5396865" y="4332732"/>
            <a:ext cx="0" cy="278130"/>
          </a:xfrm>
          <a:custGeom>
            <a:avLst/>
            <a:gdLst/>
            <a:ahLst/>
            <a:cxnLst/>
            <a:rect l="l" t="t" r="r" b="b"/>
            <a:pathLst>
              <a:path h="278129">
                <a:moveTo>
                  <a:pt x="0" y="0"/>
                </a:moveTo>
                <a:lnTo>
                  <a:pt x="0" y="278129"/>
                </a:lnTo>
              </a:path>
            </a:pathLst>
          </a:custGeom>
          <a:ln w="38862">
            <a:solidFill>
              <a:srgbClr val="193F6D"/>
            </a:solidFill>
          </a:ln>
        </p:spPr>
        <p:txBody>
          <a:bodyPr wrap="square" lIns="0" tIns="0" rIns="0" bIns="0" rtlCol="0"/>
          <a:lstStyle/>
          <a:p>
            <a:endParaRPr/>
          </a:p>
        </p:txBody>
      </p:sp>
      <p:sp>
        <p:nvSpPr>
          <p:cNvPr id="107" name="object 107"/>
          <p:cNvSpPr/>
          <p:nvPr/>
        </p:nvSpPr>
        <p:spPr>
          <a:xfrm>
            <a:off x="5466969" y="4335779"/>
            <a:ext cx="0" cy="279400"/>
          </a:xfrm>
          <a:custGeom>
            <a:avLst/>
            <a:gdLst/>
            <a:ahLst/>
            <a:cxnLst/>
            <a:rect l="l" t="t" r="r" b="b"/>
            <a:pathLst>
              <a:path h="279400">
                <a:moveTo>
                  <a:pt x="0" y="0"/>
                </a:moveTo>
                <a:lnTo>
                  <a:pt x="0" y="278891"/>
                </a:lnTo>
              </a:path>
            </a:pathLst>
          </a:custGeom>
          <a:ln w="38862">
            <a:solidFill>
              <a:srgbClr val="193F6D"/>
            </a:solidFill>
          </a:ln>
        </p:spPr>
        <p:txBody>
          <a:bodyPr wrap="square" lIns="0" tIns="0" rIns="0" bIns="0" rtlCol="0"/>
          <a:lstStyle/>
          <a:p>
            <a:endParaRPr/>
          </a:p>
        </p:txBody>
      </p:sp>
      <p:sp>
        <p:nvSpPr>
          <p:cNvPr id="108" name="object 108"/>
          <p:cNvSpPr/>
          <p:nvPr/>
        </p:nvSpPr>
        <p:spPr>
          <a:xfrm>
            <a:off x="5537072" y="4335779"/>
            <a:ext cx="0" cy="280670"/>
          </a:xfrm>
          <a:custGeom>
            <a:avLst/>
            <a:gdLst/>
            <a:ahLst/>
            <a:cxnLst/>
            <a:rect l="l" t="t" r="r" b="b"/>
            <a:pathLst>
              <a:path h="280670">
                <a:moveTo>
                  <a:pt x="0" y="0"/>
                </a:moveTo>
                <a:lnTo>
                  <a:pt x="0" y="280415"/>
                </a:lnTo>
              </a:path>
            </a:pathLst>
          </a:custGeom>
          <a:ln w="38862">
            <a:solidFill>
              <a:srgbClr val="193F6D"/>
            </a:solidFill>
          </a:ln>
        </p:spPr>
        <p:txBody>
          <a:bodyPr wrap="square" lIns="0" tIns="0" rIns="0" bIns="0" rtlCol="0"/>
          <a:lstStyle/>
          <a:p>
            <a:endParaRPr/>
          </a:p>
        </p:txBody>
      </p:sp>
      <p:sp>
        <p:nvSpPr>
          <p:cNvPr id="109" name="object 109"/>
          <p:cNvSpPr/>
          <p:nvPr/>
        </p:nvSpPr>
        <p:spPr>
          <a:xfrm>
            <a:off x="5607177" y="4332732"/>
            <a:ext cx="0" cy="281940"/>
          </a:xfrm>
          <a:custGeom>
            <a:avLst/>
            <a:gdLst/>
            <a:ahLst/>
            <a:cxnLst/>
            <a:rect l="l" t="t" r="r" b="b"/>
            <a:pathLst>
              <a:path h="281939">
                <a:moveTo>
                  <a:pt x="0" y="0"/>
                </a:moveTo>
                <a:lnTo>
                  <a:pt x="0" y="281939"/>
                </a:lnTo>
              </a:path>
            </a:pathLst>
          </a:custGeom>
          <a:ln w="38862">
            <a:solidFill>
              <a:srgbClr val="193F6D"/>
            </a:solidFill>
          </a:ln>
        </p:spPr>
        <p:txBody>
          <a:bodyPr wrap="square" lIns="0" tIns="0" rIns="0" bIns="0" rtlCol="0"/>
          <a:lstStyle/>
          <a:p>
            <a:endParaRPr/>
          </a:p>
        </p:txBody>
      </p:sp>
      <p:sp>
        <p:nvSpPr>
          <p:cNvPr id="110" name="object 110"/>
          <p:cNvSpPr/>
          <p:nvPr/>
        </p:nvSpPr>
        <p:spPr>
          <a:xfrm>
            <a:off x="5677661" y="4326635"/>
            <a:ext cx="0" cy="284480"/>
          </a:xfrm>
          <a:custGeom>
            <a:avLst/>
            <a:gdLst/>
            <a:ahLst/>
            <a:cxnLst/>
            <a:rect l="l" t="t" r="r" b="b"/>
            <a:pathLst>
              <a:path h="284479">
                <a:moveTo>
                  <a:pt x="0" y="0"/>
                </a:moveTo>
                <a:lnTo>
                  <a:pt x="0" y="284225"/>
                </a:lnTo>
              </a:path>
            </a:pathLst>
          </a:custGeom>
          <a:ln w="38100">
            <a:solidFill>
              <a:srgbClr val="193F6D"/>
            </a:solidFill>
          </a:ln>
        </p:spPr>
        <p:txBody>
          <a:bodyPr wrap="square" lIns="0" tIns="0" rIns="0" bIns="0" rtlCol="0"/>
          <a:lstStyle/>
          <a:p>
            <a:endParaRPr/>
          </a:p>
        </p:txBody>
      </p:sp>
      <p:sp>
        <p:nvSpPr>
          <p:cNvPr id="111" name="object 111"/>
          <p:cNvSpPr/>
          <p:nvPr/>
        </p:nvSpPr>
        <p:spPr>
          <a:xfrm>
            <a:off x="5748146" y="4321302"/>
            <a:ext cx="0" cy="283845"/>
          </a:xfrm>
          <a:custGeom>
            <a:avLst/>
            <a:gdLst/>
            <a:ahLst/>
            <a:cxnLst/>
            <a:rect l="l" t="t" r="r" b="b"/>
            <a:pathLst>
              <a:path h="283845">
                <a:moveTo>
                  <a:pt x="0" y="0"/>
                </a:moveTo>
                <a:lnTo>
                  <a:pt x="0" y="283463"/>
                </a:lnTo>
              </a:path>
            </a:pathLst>
          </a:custGeom>
          <a:ln w="38862">
            <a:solidFill>
              <a:srgbClr val="193F6D"/>
            </a:solidFill>
          </a:ln>
        </p:spPr>
        <p:txBody>
          <a:bodyPr wrap="square" lIns="0" tIns="0" rIns="0" bIns="0" rtlCol="0"/>
          <a:lstStyle/>
          <a:p>
            <a:endParaRPr/>
          </a:p>
        </p:txBody>
      </p:sp>
      <p:sp>
        <p:nvSpPr>
          <p:cNvPr id="112" name="object 112"/>
          <p:cNvSpPr/>
          <p:nvPr/>
        </p:nvSpPr>
        <p:spPr>
          <a:xfrm>
            <a:off x="5818251" y="4315205"/>
            <a:ext cx="0" cy="285115"/>
          </a:xfrm>
          <a:custGeom>
            <a:avLst/>
            <a:gdLst/>
            <a:ahLst/>
            <a:cxnLst/>
            <a:rect l="l" t="t" r="r" b="b"/>
            <a:pathLst>
              <a:path h="285114">
                <a:moveTo>
                  <a:pt x="0" y="0"/>
                </a:moveTo>
                <a:lnTo>
                  <a:pt x="0" y="284988"/>
                </a:lnTo>
              </a:path>
            </a:pathLst>
          </a:custGeom>
          <a:ln w="38862">
            <a:solidFill>
              <a:srgbClr val="193F6D"/>
            </a:solidFill>
          </a:ln>
        </p:spPr>
        <p:txBody>
          <a:bodyPr wrap="square" lIns="0" tIns="0" rIns="0" bIns="0" rtlCol="0"/>
          <a:lstStyle/>
          <a:p>
            <a:endParaRPr/>
          </a:p>
        </p:txBody>
      </p:sp>
      <p:sp>
        <p:nvSpPr>
          <p:cNvPr id="113" name="object 113"/>
          <p:cNvSpPr/>
          <p:nvPr/>
        </p:nvSpPr>
        <p:spPr>
          <a:xfrm>
            <a:off x="5888354" y="4309871"/>
            <a:ext cx="0" cy="287020"/>
          </a:xfrm>
          <a:custGeom>
            <a:avLst/>
            <a:gdLst/>
            <a:ahLst/>
            <a:cxnLst/>
            <a:rect l="l" t="t" r="r" b="b"/>
            <a:pathLst>
              <a:path h="287020">
                <a:moveTo>
                  <a:pt x="0" y="0"/>
                </a:moveTo>
                <a:lnTo>
                  <a:pt x="0" y="286512"/>
                </a:lnTo>
              </a:path>
            </a:pathLst>
          </a:custGeom>
          <a:ln w="38862">
            <a:solidFill>
              <a:srgbClr val="193F6D"/>
            </a:solidFill>
          </a:ln>
        </p:spPr>
        <p:txBody>
          <a:bodyPr wrap="square" lIns="0" tIns="0" rIns="0" bIns="0" rtlCol="0"/>
          <a:lstStyle/>
          <a:p>
            <a:endParaRPr/>
          </a:p>
        </p:txBody>
      </p:sp>
      <p:sp>
        <p:nvSpPr>
          <p:cNvPr id="114" name="object 114"/>
          <p:cNvSpPr/>
          <p:nvPr/>
        </p:nvSpPr>
        <p:spPr>
          <a:xfrm>
            <a:off x="5958840" y="4305300"/>
            <a:ext cx="0" cy="288290"/>
          </a:xfrm>
          <a:custGeom>
            <a:avLst/>
            <a:gdLst/>
            <a:ahLst/>
            <a:cxnLst/>
            <a:rect l="l" t="t" r="r" b="b"/>
            <a:pathLst>
              <a:path h="288289">
                <a:moveTo>
                  <a:pt x="0" y="0"/>
                </a:moveTo>
                <a:lnTo>
                  <a:pt x="0" y="288036"/>
                </a:lnTo>
              </a:path>
            </a:pathLst>
          </a:custGeom>
          <a:ln w="38100">
            <a:solidFill>
              <a:srgbClr val="193F6D"/>
            </a:solidFill>
          </a:ln>
        </p:spPr>
        <p:txBody>
          <a:bodyPr wrap="square" lIns="0" tIns="0" rIns="0" bIns="0" rtlCol="0"/>
          <a:lstStyle/>
          <a:p>
            <a:endParaRPr/>
          </a:p>
        </p:txBody>
      </p:sp>
      <p:sp>
        <p:nvSpPr>
          <p:cNvPr id="115" name="object 115"/>
          <p:cNvSpPr/>
          <p:nvPr/>
        </p:nvSpPr>
        <p:spPr>
          <a:xfrm>
            <a:off x="6029325" y="4300728"/>
            <a:ext cx="0" cy="289560"/>
          </a:xfrm>
          <a:custGeom>
            <a:avLst/>
            <a:gdLst/>
            <a:ahLst/>
            <a:cxnLst/>
            <a:rect l="l" t="t" r="r" b="b"/>
            <a:pathLst>
              <a:path h="289560">
                <a:moveTo>
                  <a:pt x="0" y="0"/>
                </a:moveTo>
                <a:lnTo>
                  <a:pt x="0" y="289560"/>
                </a:lnTo>
              </a:path>
            </a:pathLst>
          </a:custGeom>
          <a:ln w="38862">
            <a:solidFill>
              <a:srgbClr val="193F6D"/>
            </a:solidFill>
          </a:ln>
        </p:spPr>
        <p:txBody>
          <a:bodyPr wrap="square" lIns="0" tIns="0" rIns="0" bIns="0" rtlCol="0"/>
          <a:lstStyle/>
          <a:p>
            <a:endParaRPr/>
          </a:p>
        </p:txBody>
      </p:sp>
      <p:sp>
        <p:nvSpPr>
          <p:cNvPr id="116" name="object 116"/>
          <p:cNvSpPr/>
          <p:nvPr/>
        </p:nvSpPr>
        <p:spPr>
          <a:xfrm>
            <a:off x="6099428" y="4296917"/>
            <a:ext cx="0" cy="289560"/>
          </a:xfrm>
          <a:custGeom>
            <a:avLst/>
            <a:gdLst/>
            <a:ahLst/>
            <a:cxnLst/>
            <a:rect l="l" t="t" r="r" b="b"/>
            <a:pathLst>
              <a:path h="289560">
                <a:moveTo>
                  <a:pt x="0" y="0"/>
                </a:moveTo>
                <a:lnTo>
                  <a:pt x="0" y="289560"/>
                </a:lnTo>
              </a:path>
            </a:pathLst>
          </a:custGeom>
          <a:ln w="38862">
            <a:solidFill>
              <a:srgbClr val="193F6D"/>
            </a:solidFill>
          </a:ln>
        </p:spPr>
        <p:txBody>
          <a:bodyPr wrap="square" lIns="0" tIns="0" rIns="0" bIns="0" rtlCol="0"/>
          <a:lstStyle/>
          <a:p>
            <a:endParaRPr/>
          </a:p>
        </p:txBody>
      </p:sp>
      <p:sp>
        <p:nvSpPr>
          <p:cNvPr id="117" name="object 117"/>
          <p:cNvSpPr/>
          <p:nvPr/>
        </p:nvSpPr>
        <p:spPr>
          <a:xfrm>
            <a:off x="6169533" y="4290821"/>
            <a:ext cx="0" cy="292735"/>
          </a:xfrm>
          <a:custGeom>
            <a:avLst/>
            <a:gdLst/>
            <a:ahLst/>
            <a:cxnLst/>
            <a:rect l="l" t="t" r="r" b="b"/>
            <a:pathLst>
              <a:path h="292735">
                <a:moveTo>
                  <a:pt x="0" y="0"/>
                </a:moveTo>
                <a:lnTo>
                  <a:pt x="0" y="292608"/>
                </a:lnTo>
              </a:path>
            </a:pathLst>
          </a:custGeom>
          <a:ln w="38862">
            <a:solidFill>
              <a:srgbClr val="193F6D"/>
            </a:solidFill>
          </a:ln>
        </p:spPr>
        <p:txBody>
          <a:bodyPr wrap="square" lIns="0" tIns="0" rIns="0" bIns="0" rtlCol="0"/>
          <a:lstStyle/>
          <a:p>
            <a:endParaRPr/>
          </a:p>
        </p:txBody>
      </p:sp>
      <p:sp>
        <p:nvSpPr>
          <p:cNvPr id="118" name="object 118"/>
          <p:cNvSpPr/>
          <p:nvPr/>
        </p:nvSpPr>
        <p:spPr>
          <a:xfrm>
            <a:off x="6239636" y="4287011"/>
            <a:ext cx="0" cy="293370"/>
          </a:xfrm>
          <a:custGeom>
            <a:avLst/>
            <a:gdLst/>
            <a:ahLst/>
            <a:cxnLst/>
            <a:rect l="l" t="t" r="r" b="b"/>
            <a:pathLst>
              <a:path h="293370">
                <a:moveTo>
                  <a:pt x="0" y="0"/>
                </a:moveTo>
                <a:lnTo>
                  <a:pt x="0" y="293370"/>
                </a:lnTo>
              </a:path>
            </a:pathLst>
          </a:custGeom>
          <a:ln w="38862">
            <a:solidFill>
              <a:srgbClr val="193F6D"/>
            </a:solidFill>
          </a:ln>
        </p:spPr>
        <p:txBody>
          <a:bodyPr wrap="square" lIns="0" tIns="0" rIns="0" bIns="0" rtlCol="0"/>
          <a:lstStyle/>
          <a:p>
            <a:endParaRPr/>
          </a:p>
        </p:txBody>
      </p:sp>
      <p:sp>
        <p:nvSpPr>
          <p:cNvPr id="119" name="object 119"/>
          <p:cNvSpPr/>
          <p:nvPr/>
        </p:nvSpPr>
        <p:spPr>
          <a:xfrm>
            <a:off x="6310121" y="4282440"/>
            <a:ext cx="0" cy="293370"/>
          </a:xfrm>
          <a:custGeom>
            <a:avLst/>
            <a:gdLst/>
            <a:ahLst/>
            <a:cxnLst/>
            <a:rect l="l" t="t" r="r" b="b"/>
            <a:pathLst>
              <a:path h="293370">
                <a:moveTo>
                  <a:pt x="0" y="0"/>
                </a:moveTo>
                <a:lnTo>
                  <a:pt x="0" y="293370"/>
                </a:lnTo>
              </a:path>
            </a:pathLst>
          </a:custGeom>
          <a:ln w="38100">
            <a:solidFill>
              <a:srgbClr val="193F6D"/>
            </a:solidFill>
          </a:ln>
        </p:spPr>
        <p:txBody>
          <a:bodyPr wrap="square" lIns="0" tIns="0" rIns="0" bIns="0" rtlCol="0"/>
          <a:lstStyle/>
          <a:p>
            <a:endParaRPr/>
          </a:p>
        </p:txBody>
      </p:sp>
      <p:sp>
        <p:nvSpPr>
          <p:cNvPr id="120" name="object 120"/>
          <p:cNvSpPr/>
          <p:nvPr/>
        </p:nvSpPr>
        <p:spPr>
          <a:xfrm>
            <a:off x="6380607" y="4277867"/>
            <a:ext cx="0" cy="295910"/>
          </a:xfrm>
          <a:custGeom>
            <a:avLst/>
            <a:gdLst/>
            <a:ahLst/>
            <a:cxnLst/>
            <a:rect l="l" t="t" r="r" b="b"/>
            <a:pathLst>
              <a:path h="295910">
                <a:moveTo>
                  <a:pt x="0" y="0"/>
                </a:moveTo>
                <a:lnTo>
                  <a:pt x="0" y="295656"/>
                </a:lnTo>
              </a:path>
            </a:pathLst>
          </a:custGeom>
          <a:ln w="38862">
            <a:solidFill>
              <a:srgbClr val="193F6D"/>
            </a:solidFill>
          </a:ln>
        </p:spPr>
        <p:txBody>
          <a:bodyPr wrap="square" lIns="0" tIns="0" rIns="0" bIns="0" rtlCol="0"/>
          <a:lstStyle/>
          <a:p>
            <a:endParaRPr/>
          </a:p>
        </p:txBody>
      </p:sp>
      <p:sp>
        <p:nvSpPr>
          <p:cNvPr id="121" name="object 121"/>
          <p:cNvSpPr/>
          <p:nvPr/>
        </p:nvSpPr>
        <p:spPr>
          <a:xfrm>
            <a:off x="6450710" y="4272534"/>
            <a:ext cx="0" cy="298450"/>
          </a:xfrm>
          <a:custGeom>
            <a:avLst/>
            <a:gdLst/>
            <a:ahLst/>
            <a:cxnLst/>
            <a:rect l="l" t="t" r="r" b="b"/>
            <a:pathLst>
              <a:path h="298450">
                <a:moveTo>
                  <a:pt x="0" y="0"/>
                </a:moveTo>
                <a:lnTo>
                  <a:pt x="0" y="297941"/>
                </a:lnTo>
              </a:path>
            </a:pathLst>
          </a:custGeom>
          <a:ln w="38862">
            <a:solidFill>
              <a:srgbClr val="193F6D"/>
            </a:solidFill>
          </a:ln>
        </p:spPr>
        <p:txBody>
          <a:bodyPr wrap="square" lIns="0" tIns="0" rIns="0" bIns="0" rtlCol="0"/>
          <a:lstStyle/>
          <a:p>
            <a:endParaRPr/>
          </a:p>
        </p:txBody>
      </p:sp>
      <p:sp>
        <p:nvSpPr>
          <p:cNvPr id="122" name="object 122"/>
          <p:cNvSpPr/>
          <p:nvPr/>
        </p:nvSpPr>
        <p:spPr>
          <a:xfrm>
            <a:off x="6515100" y="4267961"/>
            <a:ext cx="0" cy="298450"/>
          </a:xfrm>
          <a:custGeom>
            <a:avLst/>
            <a:gdLst/>
            <a:ahLst/>
            <a:cxnLst/>
            <a:rect l="l" t="t" r="r" b="b"/>
            <a:pathLst>
              <a:path h="298450">
                <a:moveTo>
                  <a:pt x="0" y="0"/>
                </a:moveTo>
                <a:lnTo>
                  <a:pt x="0" y="297941"/>
                </a:lnTo>
              </a:path>
            </a:pathLst>
          </a:custGeom>
          <a:ln w="27432">
            <a:solidFill>
              <a:srgbClr val="193F6D"/>
            </a:solidFill>
          </a:ln>
        </p:spPr>
        <p:txBody>
          <a:bodyPr wrap="square" lIns="0" tIns="0" rIns="0" bIns="0" rtlCol="0"/>
          <a:lstStyle/>
          <a:p>
            <a:endParaRPr/>
          </a:p>
        </p:txBody>
      </p:sp>
      <p:sp>
        <p:nvSpPr>
          <p:cNvPr id="123" name="object 123"/>
          <p:cNvSpPr/>
          <p:nvPr/>
        </p:nvSpPr>
        <p:spPr>
          <a:xfrm>
            <a:off x="2600705" y="4229861"/>
            <a:ext cx="3901440" cy="290830"/>
          </a:xfrm>
          <a:custGeom>
            <a:avLst/>
            <a:gdLst/>
            <a:ahLst/>
            <a:cxnLst/>
            <a:rect l="l" t="t" r="r" b="b"/>
            <a:pathLst>
              <a:path w="3901440" h="290829">
                <a:moveTo>
                  <a:pt x="32004" y="172974"/>
                </a:moveTo>
                <a:lnTo>
                  <a:pt x="0" y="288036"/>
                </a:lnTo>
                <a:lnTo>
                  <a:pt x="8382" y="290322"/>
                </a:lnTo>
                <a:lnTo>
                  <a:pt x="40386" y="175260"/>
                </a:lnTo>
                <a:lnTo>
                  <a:pt x="32004" y="172974"/>
                </a:lnTo>
                <a:close/>
              </a:path>
              <a:path w="3901440" h="290829">
                <a:moveTo>
                  <a:pt x="102870" y="118872"/>
                </a:moveTo>
                <a:lnTo>
                  <a:pt x="70866" y="172212"/>
                </a:lnTo>
                <a:lnTo>
                  <a:pt x="78486" y="176784"/>
                </a:lnTo>
                <a:lnTo>
                  <a:pt x="109728" y="123444"/>
                </a:lnTo>
                <a:lnTo>
                  <a:pt x="102870" y="118872"/>
                </a:lnTo>
                <a:close/>
              </a:path>
              <a:path w="3901440" h="290829">
                <a:moveTo>
                  <a:pt x="172974" y="57912"/>
                </a:moveTo>
                <a:lnTo>
                  <a:pt x="140970" y="119634"/>
                </a:lnTo>
                <a:lnTo>
                  <a:pt x="148590" y="123444"/>
                </a:lnTo>
                <a:lnTo>
                  <a:pt x="180594" y="61722"/>
                </a:lnTo>
                <a:lnTo>
                  <a:pt x="172974" y="57912"/>
                </a:lnTo>
                <a:close/>
              </a:path>
              <a:path w="3901440" h="290829">
                <a:moveTo>
                  <a:pt x="216408" y="55626"/>
                </a:moveTo>
                <a:lnTo>
                  <a:pt x="214884" y="64008"/>
                </a:lnTo>
                <a:lnTo>
                  <a:pt x="246126" y="69342"/>
                </a:lnTo>
                <a:lnTo>
                  <a:pt x="247650" y="60960"/>
                </a:lnTo>
                <a:lnTo>
                  <a:pt x="216408" y="55626"/>
                </a:lnTo>
                <a:close/>
              </a:path>
              <a:path w="3901440" h="290829">
                <a:moveTo>
                  <a:pt x="313182" y="1524"/>
                </a:moveTo>
                <a:lnTo>
                  <a:pt x="281940" y="63246"/>
                </a:lnTo>
                <a:lnTo>
                  <a:pt x="289560" y="67056"/>
                </a:lnTo>
                <a:lnTo>
                  <a:pt x="320802" y="6096"/>
                </a:lnTo>
                <a:lnTo>
                  <a:pt x="313182" y="1524"/>
                </a:lnTo>
                <a:close/>
              </a:path>
              <a:path w="3901440" h="290829">
                <a:moveTo>
                  <a:pt x="358140" y="0"/>
                </a:moveTo>
                <a:lnTo>
                  <a:pt x="353568" y="7620"/>
                </a:lnTo>
                <a:lnTo>
                  <a:pt x="385572" y="23622"/>
                </a:lnTo>
                <a:lnTo>
                  <a:pt x="389382" y="16002"/>
                </a:lnTo>
                <a:lnTo>
                  <a:pt x="358140" y="0"/>
                </a:lnTo>
                <a:close/>
              </a:path>
              <a:path w="3901440" h="290829">
                <a:moveTo>
                  <a:pt x="429768" y="18288"/>
                </a:moveTo>
                <a:lnTo>
                  <a:pt x="422148" y="21336"/>
                </a:lnTo>
                <a:lnTo>
                  <a:pt x="453390" y="101346"/>
                </a:lnTo>
                <a:lnTo>
                  <a:pt x="461772" y="98298"/>
                </a:lnTo>
                <a:lnTo>
                  <a:pt x="429768" y="18288"/>
                </a:lnTo>
                <a:close/>
              </a:path>
              <a:path w="3901440" h="290829">
                <a:moveTo>
                  <a:pt x="526542" y="85344"/>
                </a:moveTo>
                <a:lnTo>
                  <a:pt x="495300" y="96012"/>
                </a:lnTo>
                <a:lnTo>
                  <a:pt x="497586" y="103632"/>
                </a:lnTo>
                <a:lnTo>
                  <a:pt x="529590" y="93726"/>
                </a:lnTo>
                <a:lnTo>
                  <a:pt x="526542" y="85344"/>
                </a:lnTo>
                <a:close/>
              </a:path>
              <a:path w="3901440" h="290829">
                <a:moveTo>
                  <a:pt x="594360" y="38862"/>
                </a:moveTo>
                <a:lnTo>
                  <a:pt x="563118" y="87630"/>
                </a:lnTo>
                <a:lnTo>
                  <a:pt x="569976" y="92202"/>
                </a:lnTo>
                <a:lnTo>
                  <a:pt x="601980" y="43434"/>
                </a:lnTo>
                <a:lnTo>
                  <a:pt x="594360" y="38862"/>
                </a:lnTo>
                <a:close/>
              </a:path>
              <a:path w="3901440" h="290829">
                <a:moveTo>
                  <a:pt x="665988" y="16002"/>
                </a:moveTo>
                <a:lnTo>
                  <a:pt x="634746" y="37338"/>
                </a:lnTo>
                <a:lnTo>
                  <a:pt x="639318" y="44958"/>
                </a:lnTo>
                <a:lnTo>
                  <a:pt x="670560" y="22860"/>
                </a:lnTo>
                <a:lnTo>
                  <a:pt x="665988" y="16002"/>
                </a:lnTo>
                <a:close/>
              </a:path>
              <a:path w="3901440" h="290829">
                <a:moveTo>
                  <a:pt x="710946" y="18288"/>
                </a:moveTo>
                <a:lnTo>
                  <a:pt x="703326" y="21336"/>
                </a:lnTo>
                <a:lnTo>
                  <a:pt x="734568" y="105918"/>
                </a:lnTo>
                <a:lnTo>
                  <a:pt x="742950" y="102870"/>
                </a:lnTo>
                <a:lnTo>
                  <a:pt x="710946" y="18288"/>
                </a:lnTo>
                <a:close/>
              </a:path>
              <a:path w="3901440" h="290829">
                <a:moveTo>
                  <a:pt x="781812" y="102870"/>
                </a:moveTo>
                <a:lnTo>
                  <a:pt x="773430" y="105156"/>
                </a:lnTo>
                <a:lnTo>
                  <a:pt x="804672" y="195834"/>
                </a:lnTo>
                <a:lnTo>
                  <a:pt x="813054" y="192786"/>
                </a:lnTo>
                <a:lnTo>
                  <a:pt x="781812" y="102870"/>
                </a:lnTo>
                <a:close/>
              </a:path>
              <a:path w="3901440" h="290829">
                <a:moveTo>
                  <a:pt x="851154" y="192024"/>
                </a:moveTo>
                <a:lnTo>
                  <a:pt x="844296" y="196596"/>
                </a:lnTo>
                <a:lnTo>
                  <a:pt x="875538" y="253746"/>
                </a:lnTo>
                <a:lnTo>
                  <a:pt x="883158" y="249936"/>
                </a:lnTo>
                <a:lnTo>
                  <a:pt x="851154" y="192024"/>
                </a:lnTo>
                <a:close/>
              </a:path>
              <a:path w="3901440" h="290829">
                <a:moveTo>
                  <a:pt x="918972" y="247650"/>
                </a:moveTo>
                <a:lnTo>
                  <a:pt x="916686" y="256032"/>
                </a:lnTo>
                <a:lnTo>
                  <a:pt x="947928" y="265938"/>
                </a:lnTo>
                <a:lnTo>
                  <a:pt x="950976" y="257556"/>
                </a:lnTo>
                <a:lnTo>
                  <a:pt x="918972" y="247650"/>
                </a:lnTo>
                <a:close/>
              </a:path>
              <a:path w="3901440" h="290829">
                <a:moveTo>
                  <a:pt x="1017270" y="235458"/>
                </a:moveTo>
                <a:lnTo>
                  <a:pt x="986028" y="258318"/>
                </a:lnTo>
                <a:lnTo>
                  <a:pt x="990600" y="265176"/>
                </a:lnTo>
                <a:lnTo>
                  <a:pt x="1022604" y="242316"/>
                </a:lnTo>
                <a:lnTo>
                  <a:pt x="1017270" y="235458"/>
                </a:lnTo>
                <a:close/>
              </a:path>
              <a:path w="3901440" h="290829">
                <a:moveTo>
                  <a:pt x="1087374" y="211074"/>
                </a:moveTo>
                <a:lnTo>
                  <a:pt x="1056132" y="235458"/>
                </a:lnTo>
                <a:lnTo>
                  <a:pt x="1061466" y="242316"/>
                </a:lnTo>
                <a:lnTo>
                  <a:pt x="1092708" y="217932"/>
                </a:lnTo>
                <a:lnTo>
                  <a:pt x="1087374" y="211074"/>
                </a:lnTo>
                <a:close/>
              </a:path>
              <a:path w="3901440" h="290829">
                <a:moveTo>
                  <a:pt x="1157478" y="185166"/>
                </a:moveTo>
                <a:lnTo>
                  <a:pt x="1126236" y="211074"/>
                </a:lnTo>
                <a:lnTo>
                  <a:pt x="1131570" y="217932"/>
                </a:lnTo>
                <a:lnTo>
                  <a:pt x="1162812" y="192024"/>
                </a:lnTo>
                <a:lnTo>
                  <a:pt x="1157478" y="185166"/>
                </a:lnTo>
                <a:close/>
              </a:path>
              <a:path w="3901440" h="290829">
                <a:moveTo>
                  <a:pt x="1200150" y="184404"/>
                </a:moveTo>
                <a:lnTo>
                  <a:pt x="1198626" y="192786"/>
                </a:lnTo>
                <a:lnTo>
                  <a:pt x="1229868" y="198882"/>
                </a:lnTo>
                <a:lnTo>
                  <a:pt x="1231392" y="190500"/>
                </a:lnTo>
                <a:lnTo>
                  <a:pt x="1200150" y="184404"/>
                </a:lnTo>
                <a:close/>
              </a:path>
              <a:path w="3901440" h="290829">
                <a:moveTo>
                  <a:pt x="1298448" y="165354"/>
                </a:moveTo>
                <a:lnTo>
                  <a:pt x="1266444" y="191262"/>
                </a:lnTo>
                <a:lnTo>
                  <a:pt x="1271778" y="197358"/>
                </a:lnTo>
                <a:lnTo>
                  <a:pt x="1303782" y="172212"/>
                </a:lnTo>
                <a:lnTo>
                  <a:pt x="1298448" y="165354"/>
                </a:lnTo>
                <a:close/>
              </a:path>
              <a:path w="3901440" h="290829">
                <a:moveTo>
                  <a:pt x="1367028" y="106680"/>
                </a:moveTo>
                <a:lnTo>
                  <a:pt x="1335786" y="166878"/>
                </a:lnTo>
                <a:lnTo>
                  <a:pt x="1343406" y="170688"/>
                </a:lnTo>
                <a:lnTo>
                  <a:pt x="1374648" y="110490"/>
                </a:lnTo>
                <a:lnTo>
                  <a:pt x="1367028" y="106680"/>
                </a:lnTo>
                <a:close/>
              </a:path>
              <a:path w="3901440" h="290829">
                <a:moveTo>
                  <a:pt x="1439418" y="83058"/>
                </a:moveTo>
                <a:lnTo>
                  <a:pt x="1407414" y="105156"/>
                </a:lnTo>
                <a:lnTo>
                  <a:pt x="1411986" y="112014"/>
                </a:lnTo>
                <a:lnTo>
                  <a:pt x="1443990" y="90678"/>
                </a:lnTo>
                <a:lnTo>
                  <a:pt x="1439418" y="83058"/>
                </a:lnTo>
                <a:close/>
              </a:path>
              <a:path w="3901440" h="290829">
                <a:moveTo>
                  <a:pt x="1482090" y="83058"/>
                </a:moveTo>
                <a:lnTo>
                  <a:pt x="1478280" y="90678"/>
                </a:lnTo>
                <a:lnTo>
                  <a:pt x="1510284" y="105156"/>
                </a:lnTo>
                <a:lnTo>
                  <a:pt x="1513332" y="97536"/>
                </a:lnTo>
                <a:lnTo>
                  <a:pt x="1482090" y="83058"/>
                </a:lnTo>
                <a:close/>
              </a:path>
              <a:path w="3901440" h="290829">
                <a:moveTo>
                  <a:pt x="1552956" y="98298"/>
                </a:moveTo>
                <a:lnTo>
                  <a:pt x="1547622" y="104394"/>
                </a:lnTo>
                <a:lnTo>
                  <a:pt x="1578864" y="131826"/>
                </a:lnTo>
                <a:lnTo>
                  <a:pt x="1584960" y="124968"/>
                </a:lnTo>
                <a:lnTo>
                  <a:pt x="1552956" y="98298"/>
                </a:lnTo>
                <a:close/>
              </a:path>
              <a:path w="3901440" h="290829">
                <a:moveTo>
                  <a:pt x="1621536" y="124206"/>
                </a:moveTo>
                <a:lnTo>
                  <a:pt x="1620012" y="132588"/>
                </a:lnTo>
                <a:lnTo>
                  <a:pt x="1651254" y="140208"/>
                </a:lnTo>
                <a:lnTo>
                  <a:pt x="1653539" y="131826"/>
                </a:lnTo>
                <a:lnTo>
                  <a:pt x="1621536" y="124206"/>
                </a:lnTo>
                <a:close/>
              </a:path>
              <a:path w="3901440" h="290829">
                <a:moveTo>
                  <a:pt x="1722120" y="129540"/>
                </a:moveTo>
                <a:lnTo>
                  <a:pt x="1690878" y="131064"/>
                </a:lnTo>
                <a:lnTo>
                  <a:pt x="1690878" y="140208"/>
                </a:lnTo>
                <a:lnTo>
                  <a:pt x="1722882" y="138684"/>
                </a:lnTo>
                <a:lnTo>
                  <a:pt x="1722120" y="129540"/>
                </a:lnTo>
                <a:close/>
              </a:path>
              <a:path w="3901440" h="290829">
                <a:moveTo>
                  <a:pt x="1764030" y="131064"/>
                </a:moveTo>
                <a:lnTo>
                  <a:pt x="1758696" y="137160"/>
                </a:lnTo>
                <a:lnTo>
                  <a:pt x="1789938" y="164592"/>
                </a:lnTo>
                <a:lnTo>
                  <a:pt x="1795272" y="158496"/>
                </a:lnTo>
                <a:lnTo>
                  <a:pt x="1764030" y="131064"/>
                </a:lnTo>
                <a:close/>
              </a:path>
              <a:path w="3901440" h="290829">
                <a:moveTo>
                  <a:pt x="1832610" y="156972"/>
                </a:moveTo>
                <a:lnTo>
                  <a:pt x="1830324" y="165354"/>
                </a:lnTo>
                <a:lnTo>
                  <a:pt x="1862328" y="172974"/>
                </a:lnTo>
                <a:lnTo>
                  <a:pt x="1863852" y="164592"/>
                </a:lnTo>
                <a:lnTo>
                  <a:pt x="1832610" y="156972"/>
                </a:lnTo>
                <a:close/>
              </a:path>
              <a:path w="3901440" h="290829">
                <a:moveTo>
                  <a:pt x="1901952" y="164592"/>
                </a:moveTo>
                <a:lnTo>
                  <a:pt x="1901952" y="172974"/>
                </a:lnTo>
                <a:lnTo>
                  <a:pt x="1933194" y="174498"/>
                </a:lnTo>
                <a:lnTo>
                  <a:pt x="1933194" y="166116"/>
                </a:lnTo>
                <a:lnTo>
                  <a:pt x="1901952" y="164592"/>
                </a:lnTo>
                <a:close/>
              </a:path>
              <a:path w="3901440" h="290829">
                <a:moveTo>
                  <a:pt x="2003298" y="164592"/>
                </a:moveTo>
                <a:lnTo>
                  <a:pt x="1972056" y="166116"/>
                </a:lnTo>
                <a:lnTo>
                  <a:pt x="1972056" y="174498"/>
                </a:lnTo>
                <a:lnTo>
                  <a:pt x="2004060" y="172974"/>
                </a:lnTo>
                <a:lnTo>
                  <a:pt x="2003298" y="164592"/>
                </a:lnTo>
                <a:close/>
              </a:path>
              <a:path w="3901440" h="290829">
                <a:moveTo>
                  <a:pt x="2073402" y="160020"/>
                </a:moveTo>
                <a:lnTo>
                  <a:pt x="2041398" y="164592"/>
                </a:lnTo>
                <a:lnTo>
                  <a:pt x="2042922" y="172974"/>
                </a:lnTo>
                <a:lnTo>
                  <a:pt x="2074164" y="168402"/>
                </a:lnTo>
                <a:lnTo>
                  <a:pt x="2073402" y="160020"/>
                </a:lnTo>
                <a:close/>
              </a:path>
              <a:path w="3901440" h="290829">
                <a:moveTo>
                  <a:pt x="2143506" y="153162"/>
                </a:moveTo>
                <a:lnTo>
                  <a:pt x="2111502" y="160020"/>
                </a:lnTo>
                <a:lnTo>
                  <a:pt x="2113788" y="168402"/>
                </a:lnTo>
                <a:lnTo>
                  <a:pt x="2145030" y="161544"/>
                </a:lnTo>
                <a:lnTo>
                  <a:pt x="2143506" y="153162"/>
                </a:lnTo>
                <a:close/>
              </a:path>
              <a:path w="3901440" h="290829">
                <a:moveTo>
                  <a:pt x="2213610" y="147066"/>
                </a:moveTo>
                <a:lnTo>
                  <a:pt x="2182368" y="153162"/>
                </a:lnTo>
                <a:lnTo>
                  <a:pt x="2183892" y="161544"/>
                </a:lnTo>
                <a:lnTo>
                  <a:pt x="2215134" y="155448"/>
                </a:lnTo>
                <a:lnTo>
                  <a:pt x="2213610" y="147066"/>
                </a:lnTo>
                <a:close/>
              </a:path>
              <a:path w="3901440" h="290829">
                <a:moveTo>
                  <a:pt x="2283714" y="138684"/>
                </a:moveTo>
                <a:lnTo>
                  <a:pt x="2251710" y="147066"/>
                </a:lnTo>
                <a:lnTo>
                  <a:pt x="2253996" y="155448"/>
                </a:lnTo>
                <a:lnTo>
                  <a:pt x="2286000" y="147066"/>
                </a:lnTo>
                <a:lnTo>
                  <a:pt x="2283714" y="138684"/>
                </a:lnTo>
                <a:close/>
              </a:path>
              <a:path w="3901440" h="290829">
                <a:moveTo>
                  <a:pt x="2353818" y="127254"/>
                </a:moveTo>
                <a:lnTo>
                  <a:pt x="2321814" y="138684"/>
                </a:lnTo>
                <a:lnTo>
                  <a:pt x="2324862" y="147066"/>
                </a:lnTo>
                <a:lnTo>
                  <a:pt x="2356104" y="135636"/>
                </a:lnTo>
                <a:lnTo>
                  <a:pt x="2353818" y="127254"/>
                </a:lnTo>
                <a:close/>
              </a:path>
              <a:path w="3901440" h="290829">
                <a:moveTo>
                  <a:pt x="2423922" y="119634"/>
                </a:moveTo>
                <a:lnTo>
                  <a:pt x="2392680" y="127254"/>
                </a:lnTo>
                <a:lnTo>
                  <a:pt x="2394966" y="135636"/>
                </a:lnTo>
                <a:lnTo>
                  <a:pt x="2426208" y="128016"/>
                </a:lnTo>
                <a:lnTo>
                  <a:pt x="2423922" y="119634"/>
                </a:lnTo>
                <a:close/>
              </a:path>
              <a:path w="3901440" h="290829">
                <a:moveTo>
                  <a:pt x="2494788" y="115824"/>
                </a:moveTo>
                <a:lnTo>
                  <a:pt x="2463546" y="119634"/>
                </a:lnTo>
                <a:lnTo>
                  <a:pt x="2464308" y="128778"/>
                </a:lnTo>
                <a:lnTo>
                  <a:pt x="2496312" y="124206"/>
                </a:lnTo>
                <a:lnTo>
                  <a:pt x="2494788" y="115824"/>
                </a:lnTo>
                <a:close/>
              </a:path>
              <a:path w="3901440" h="290829">
                <a:moveTo>
                  <a:pt x="2564892" y="109728"/>
                </a:moveTo>
                <a:lnTo>
                  <a:pt x="2533650" y="115824"/>
                </a:lnTo>
                <a:lnTo>
                  <a:pt x="2535174" y="124206"/>
                </a:lnTo>
                <a:lnTo>
                  <a:pt x="2566416" y="118110"/>
                </a:lnTo>
                <a:lnTo>
                  <a:pt x="2564892" y="109728"/>
                </a:lnTo>
                <a:close/>
              </a:path>
              <a:path w="3901440" h="290829">
                <a:moveTo>
                  <a:pt x="2634996" y="102870"/>
                </a:moveTo>
                <a:lnTo>
                  <a:pt x="2603754" y="109728"/>
                </a:lnTo>
                <a:lnTo>
                  <a:pt x="2605278" y="118110"/>
                </a:lnTo>
                <a:lnTo>
                  <a:pt x="2637282" y="111252"/>
                </a:lnTo>
                <a:lnTo>
                  <a:pt x="2634996" y="102870"/>
                </a:lnTo>
                <a:close/>
              </a:path>
              <a:path w="3901440" h="290829">
                <a:moveTo>
                  <a:pt x="2705862" y="96774"/>
                </a:moveTo>
                <a:lnTo>
                  <a:pt x="2673858" y="102870"/>
                </a:lnTo>
                <a:lnTo>
                  <a:pt x="2675382" y="111252"/>
                </a:lnTo>
                <a:lnTo>
                  <a:pt x="2707386" y="105156"/>
                </a:lnTo>
                <a:lnTo>
                  <a:pt x="2705862" y="96774"/>
                </a:lnTo>
                <a:close/>
              </a:path>
              <a:path w="3901440" h="290829">
                <a:moveTo>
                  <a:pt x="2745486" y="96774"/>
                </a:moveTo>
                <a:lnTo>
                  <a:pt x="2744724" y="105918"/>
                </a:lnTo>
                <a:lnTo>
                  <a:pt x="2776728" y="106680"/>
                </a:lnTo>
                <a:lnTo>
                  <a:pt x="2776728" y="98298"/>
                </a:lnTo>
                <a:lnTo>
                  <a:pt x="2745486" y="96774"/>
                </a:lnTo>
                <a:close/>
              </a:path>
              <a:path w="3901440" h="290829">
                <a:moveTo>
                  <a:pt x="2815590" y="98298"/>
                </a:moveTo>
                <a:lnTo>
                  <a:pt x="2814828" y="106680"/>
                </a:lnTo>
                <a:lnTo>
                  <a:pt x="2846832" y="109728"/>
                </a:lnTo>
                <a:lnTo>
                  <a:pt x="2847594" y="101346"/>
                </a:lnTo>
                <a:lnTo>
                  <a:pt x="2815590" y="98298"/>
                </a:lnTo>
                <a:close/>
              </a:path>
              <a:path w="3901440" h="290829">
                <a:moveTo>
                  <a:pt x="2916936" y="101346"/>
                </a:moveTo>
                <a:lnTo>
                  <a:pt x="2885694" y="101346"/>
                </a:lnTo>
                <a:lnTo>
                  <a:pt x="2885694" y="109728"/>
                </a:lnTo>
                <a:lnTo>
                  <a:pt x="2916936" y="109728"/>
                </a:lnTo>
                <a:lnTo>
                  <a:pt x="2916936" y="101346"/>
                </a:lnTo>
                <a:close/>
              </a:path>
              <a:path w="3901440" h="290829">
                <a:moveTo>
                  <a:pt x="2987040" y="98298"/>
                </a:moveTo>
                <a:lnTo>
                  <a:pt x="2955798" y="101346"/>
                </a:lnTo>
                <a:lnTo>
                  <a:pt x="2956560" y="109728"/>
                </a:lnTo>
                <a:lnTo>
                  <a:pt x="2987802" y="106680"/>
                </a:lnTo>
                <a:lnTo>
                  <a:pt x="2987040" y="98298"/>
                </a:lnTo>
                <a:close/>
              </a:path>
              <a:path w="3901440" h="290829">
                <a:moveTo>
                  <a:pt x="3057144" y="92964"/>
                </a:moveTo>
                <a:lnTo>
                  <a:pt x="3025140" y="98298"/>
                </a:lnTo>
                <a:lnTo>
                  <a:pt x="3026664" y="106680"/>
                </a:lnTo>
                <a:lnTo>
                  <a:pt x="3058668" y="101346"/>
                </a:lnTo>
                <a:lnTo>
                  <a:pt x="3057144" y="92964"/>
                </a:lnTo>
                <a:close/>
              </a:path>
              <a:path w="3901440" h="290829">
                <a:moveTo>
                  <a:pt x="3127248" y="86868"/>
                </a:moveTo>
                <a:lnTo>
                  <a:pt x="3095244" y="92964"/>
                </a:lnTo>
                <a:lnTo>
                  <a:pt x="3096768" y="101346"/>
                </a:lnTo>
                <a:lnTo>
                  <a:pt x="3128772" y="95250"/>
                </a:lnTo>
                <a:lnTo>
                  <a:pt x="3127248" y="86868"/>
                </a:lnTo>
                <a:close/>
              </a:path>
              <a:path w="3901440" h="290829">
                <a:moveTo>
                  <a:pt x="3197352" y="81534"/>
                </a:moveTo>
                <a:lnTo>
                  <a:pt x="3166110" y="86868"/>
                </a:lnTo>
                <a:lnTo>
                  <a:pt x="3167634" y="95250"/>
                </a:lnTo>
                <a:lnTo>
                  <a:pt x="3198876" y="89916"/>
                </a:lnTo>
                <a:lnTo>
                  <a:pt x="3197352" y="81534"/>
                </a:lnTo>
                <a:close/>
              </a:path>
              <a:path w="3901440" h="290829">
                <a:moveTo>
                  <a:pt x="3267455" y="75438"/>
                </a:moveTo>
                <a:lnTo>
                  <a:pt x="3236214" y="81534"/>
                </a:lnTo>
                <a:lnTo>
                  <a:pt x="3237738" y="89916"/>
                </a:lnTo>
                <a:lnTo>
                  <a:pt x="3268979" y="83820"/>
                </a:lnTo>
                <a:lnTo>
                  <a:pt x="3267455" y="75438"/>
                </a:lnTo>
                <a:close/>
              </a:path>
              <a:path w="3901440" h="290829">
                <a:moveTo>
                  <a:pt x="3338322" y="70866"/>
                </a:moveTo>
                <a:lnTo>
                  <a:pt x="3306318" y="75438"/>
                </a:lnTo>
                <a:lnTo>
                  <a:pt x="3307841" y="83820"/>
                </a:lnTo>
                <a:lnTo>
                  <a:pt x="3339084" y="80010"/>
                </a:lnTo>
                <a:lnTo>
                  <a:pt x="3338322" y="70866"/>
                </a:lnTo>
                <a:close/>
              </a:path>
              <a:path w="3901440" h="290829">
                <a:moveTo>
                  <a:pt x="3408426" y="67056"/>
                </a:moveTo>
                <a:lnTo>
                  <a:pt x="3377184" y="70866"/>
                </a:lnTo>
                <a:lnTo>
                  <a:pt x="3377946" y="80010"/>
                </a:lnTo>
                <a:lnTo>
                  <a:pt x="3409950" y="75438"/>
                </a:lnTo>
                <a:lnTo>
                  <a:pt x="3408426" y="67056"/>
                </a:lnTo>
                <a:close/>
              </a:path>
              <a:path w="3901440" h="290829">
                <a:moveTo>
                  <a:pt x="3478530" y="62484"/>
                </a:moveTo>
                <a:lnTo>
                  <a:pt x="3447288" y="67056"/>
                </a:lnTo>
                <a:lnTo>
                  <a:pt x="3448050" y="75438"/>
                </a:lnTo>
                <a:lnTo>
                  <a:pt x="3480054" y="70866"/>
                </a:lnTo>
                <a:lnTo>
                  <a:pt x="3478530" y="62484"/>
                </a:lnTo>
                <a:close/>
              </a:path>
              <a:path w="3901440" h="290829">
                <a:moveTo>
                  <a:pt x="3548634" y="57150"/>
                </a:moveTo>
                <a:lnTo>
                  <a:pt x="3517391" y="62484"/>
                </a:lnTo>
                <a:lnTo>
                  <a:pt x="3518916" y="70866"/>
                </a:lnTo>
                <a:lnTo>
                  <a:pt x="3550158" y="65532"/>
                </a:lnTo>
                <a:lnTo>
                  <a:pt x="3548634" y="57150"/>
                </a:lnTo>
                <a:close/>
              </a:path>
              <a:path w="3901440" h="290829">
                <a:moveTo>
                  <a:pt x="3619500" y="52578"/>
                </a:moveTo>
                <a:lnTo>
                  <a:pt x="3587496" y="57150"/>
                </a:lnTo>
                <a:lnTo>
                  <a:pt x="3589020" y="65532"/>
                </a:lnTo>
                <a:lnTo>
                  <a:pt x="3620262" y="60960"/>
                </a:lnTo>
                <a:lnTo>
                  <a:pt x="3619500" y="52578"/>
                </a:lnTo>
                <a:close/>
              </a:path>
              <a:path w="3901440" h="290829">
                <a:moveTo>
                  <a:pt x="3689604" y="48006"/>
                </a:moveTo>
                <a:lnTo>
                  <a:pt x="3657600" y="52578"/>
                </a:lnTo>
                <a:lnTo>
                  <a:pt x="3659124" y="60960"/>
                </a:lnTo>
                <a:lnTo>
                  <a:pt x="3690366" y="57150"/>
                </a:lnTo>
                <a:lnTo>
                  <a:pt x="3689604" y="48006"/>
                </a:lnTo>
                <a:close/>
              </a:path>
              <a:path w="3901440" h="290829">
                <a:moveTo>
                  <a:pt x="3759708" y="44196"/>
                </a:moveTo>
                <a:lnTo>
                  <a:pt x="3728466" y="48006"/>
                </a:lnTo>
                <a:lnTo>
                  <a:pt x="3729228" y="57150"/>
                </a:lnTo>
                <a:lnTo>
                  <a:pt x="3761232" y="52578"/>
                </a:lnTo>
                <a:lnTo>
                  <a:pt x="3759708" y="44196"/>
                </a:lnTo>
                <a:close/>
              </a:path>
              <a:path w="3901440" h="290829">
                <a:moveTo>
                  <a:pt x="3829812" y="38100"/>
                </a:moveTo>
                <a:lnTo>
                  <a:pt x="3798570" y="44196"/>
                </a:lnTo>
                <a:lnTo>
                  <a:pt x="3800094" y="52578"/>
                </a:lnTo>
                <a:lnTo>
                  <a:pt x="3831336" y="46482"/>
                </a:lnTo>
                <a:lnTo>
                  <a:pt x="3829812" y="38100"/>
                </a:lnTo>
                <a:close/>
              </a:path>
              <a:path w="3901440" h="290829">
                <a:moveTo>
                  <a:pt x="3900678" y="34290"/>
                </a:moveTo>
                <a:lnTo>
                  <a:pt x="3868674" y="38100"/>
                </a:lnTo>
                <a:lnTo>
                  <a:pt x="3870198" y="46482"/>
                </a:lnTo>
                <a:lnTo>
                  <a:pt x="3901440" y="42672"/>
                </a:lnTo>
                <a:lnTo>
                  <a:pt x="3900678" y="34290"/>
                </a:lnTo>
                <a:close/>
              </a:path>
            </a:pathLst>
          </a:custGeom>
          <a:solidFill>
            <a:srgbClr val="000000"/>
          </a:solidFill>
        </p:spPr>
        <p:txBody>
          <a:bodyPr wrap="square" lIns="0" tIns="0" rIns="0" bIns="0" rtlCol="0"/>
          <a:lstStyle/>
          <a:p>
            <a:endParaRPr/>
          </a:p>
        </p:txBody>
      </p:sp>
      <p:sp>
        <p:nvSpPr>
          <p:cNvPr id="124" name="object 124"/>
          <p:cNvSpPr/>
          <p:nvPr/>
        </p:nvSpPr>
        <p:spPr>
          <a:xfrm>
            <a:off x="2594610" y="4398264"/>
            <a:ext cx="0" cy="120650"/>
          </a:xfrm>
          <a:custGeom>
            <a:avLst/>
            <a:gdLst/>
            <a:ahLst/>
            <a:cxnLst/>
            <a:rect l="l" t="t" r="r" b="b"/>
            <a:pathLst>
              <a:path h="120650">
                <a:moveTo>
                  <a:pt x="0" y="0"/>
                </a:moveTo>
                <a:lnTo>
                  <a:pt x="0" y="120396"/>
                </a:lnTo>
              </a:path>
            </a:pathLst>
          </a:custGeom>
          <a:ln w="21336">
            <a:solidFill>
              <a:srgbClr val="0000A8"/>
            </a:solidFill>
          </a:ln>
        </p:spPr>
        <p:txBody>
          <a:bodyPr wrap="square" lIns="0" tIns="0" rIns="0" bIns="0" rtlCol="0"/>
          <a:lstStyle/>
          <a:p>
            <a:endParaRPr/>
          </a:p>
        </p:txBody>
      </p:sp>
      <p:sp>
        <p:nvSpPr>
          <p:cNvPr id="125" name="object 125"/>
          <p:cNvSpPr/>
          <p:nvPr/>
        </p:nvSpPr>
        <p:spPr>
          <a:xfrm>
            <a:off x="2655951" y="4283964"/>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26" name="object 126"/>
          <p:cNvSpPr/>
          <p:nvPr/>
        </p:nvSpPr>
        <p:spPr>
          <a:xfrm>
            <a:off x="2726435" y="4230623"/>
            <a:ext cx="0" cy="120650"/>
          </a:xfrm>
          <a:custGeom>
            <a:avLst/>
            <a:gdLst/>
            <a:ahLst/>
            <a:cxnLst/>
            <a:rect l="l" t="t" r="r" b="b"/>
            <a:pathLst>
              <a:path h="120650">
                <a:moveTo>
                  <a:pt x="0" y="0"/>
                </a:moveTo>
                <a:lnTo>
                  <a:pt x="0" y="120396"/>
                </a:lnTo>
              </a:path>
            </a:pathLst>
          </a:custGeom>
          <a:ln w="38100">
            <a:solidFill>
              <a:srgbClr val="0000A8"/>
            </a:solidFill>
          </a:ln>
        </p:spPr>
        <p:txBody>
          <a:bodyPr wrap="square" lIns="0" tIns="0" rIns="0" bIns="0" rtlCol="0"/>
          <a:lstStyle/>
          <a:p>
            <a:endParaRPr/>
          </a:p>
        </p:txBody>
      </p:sp>
      <p:sp>
        <p:nvSpPr>
          <p:cNvPr id="127" name="object 127"/>
          <p:cNvSpPr/>
          <p:nvPr/>
        </p:nvSpPr>
        <p:spPr>
          <a:xfrm>
            <a:off x="2796920" y="4167378"/>
            <a:ext cx="0" cy="121920"/>
          </a:xfrm>
          <a:custGeom>
            <a:avLst/>
            <a:gdLst/>
            <a:ahLst/>
            <a:cxnLst/>
            <a:rect l="l" t="t" r="r" b="b"/>
            <a:pathLst>
              <a:path h="121920">
                <a:moveTo>
                  <a:pt x="0" y="0"/>
                </a:moveTo>
                <a:lnTo>
                  <a:pt x="0" y="121920"/>
                </a:lnTo>
              </a:path>
            </a:pathLst>
          </a:custGeom>
          <a:ln w="38862">
            <a:solidFill>
              <a:srgbClr val="0000A8"/>
            </a:solidFill>
          </a:ln>
        </p:spPr>
        <p:txBody>
          <a:bodyPr wrap="square" lIns="0" tIns="0" rIns="0" bIns="0" rtlCol="0"/>
          <a:lstStyle/>
          <a:p>
            <a:endParaRPr/>
          </a:p>
        </p:txBody>
      </p:sp>
      <p:sp>
        <p:nvSpPr>
          <p:cNvPr id="128" name="object 128"/>
          <p:cNvSpPr/>
          <p:nvPr/>
        </p:nvSpPr>
        <p:spPr>
          <a:xfrm>
            <a:off x="2867025" y="4173473"/>
            <a:ext cx="0" cy="121920"/>
          </a:xfrm>
          <a:custGeom>
            <a:avLst/>
            <a:gdLst/>
            <a:ahLst/>
            <a:cxnLst/>
            <a:rect l="l" t="t" r="r" b="b"/>
            <a:pathLst>
              <a:path h="121920">
                <a:moveTo>
                  <a:pt x="0" y="0"/>
                </a:moveTo>
                <a:lnTo>
                  <a:pt x="0" y="121920"/>
                </a:lnTo>
              </a:path>
            </a:pathLst>
          </a:custGeom>
          <a:ln w="38862">
            <a:solidFill>
              <a:srgbClr val="0000A8"/>
            </a:solidFill>
          </a:ln>
        </p:spPr>
        <p:txBody>
          <a:bodyPr wrap="square" lIns="0" tIns="0" rIns="0" bIns="0" rtlCol="0"/>
          <a:lstStyle/>
          <a:p>
            <a:endParaRPr/>
          </a:p>
        </p:txBody>
      </p:sp>
      <p:sp>
        <p:nvSpPr>
          <p:cNvPr id="129" name="object 129"/>
          <p:cNvSpPr/>
          <p:nvPr/>
        </p:nvSpPr>
        <p:spPr>
          <a:xfrm>
            <a:off x="2937129" y="4111752"/>
            <a:ext cx="0" cy="121920"/>
          </a:xfrm>
          <a:custGeom>
            <a:avLst/>
            <a:gdLst/>
            <a:ahLst/>
            <a:cxnLst/>
            <a:rect l="l" t="t" r="r" b="b"/>
            <a:pathLst>
              <a:path h="121920">
                <a:moveTo>
                  <a:pt x="0" y="0"/>
                </a:moveTo>
                <a:lnTo>
                  <a:pt x="0" y="121920"/>
                </a:lnTo>
              </a:path>
            </a:pathLst>
          </a:custGeom>
          <a:ln w="38862">
            <a:solidFill>
              <a:srgbClr val="0000A8"/>
            </a:solidFill>
          </a:ln>
        </p:spPr>
        <p:txBody>
          <a:bodyPr wrap="square" lIns="0" tIns="0" rIns="0" bIns="0" rtlCol="0"/>
          <a:lstStyle/>
          <a:p>
            <a:endParaRPr/>
          </a:p>
        </p:txBody>
      </p:sp>
      <p:sp>
        <p:nvSpPr>
          <p:cNvPr id="130" name="object 130"/>
          <p:cNvSpPr/>
          <p:nvPr/>
        </p:nvSpPr>
        <p:spPr>
          <a:xfrm>
            <a:off x="3007232" y="4126229"/>
            <a:ext cx="0" cy="123825"/>
          </a:xfrm>
          <a:custGeom>
            <a:avLst/>
            <a:gdLst/>
            <a:ahLst/>
            <a:cxnLst/>
            <a:rect l="l" t="t" r="r" b="b"/>
            <a:pathLst>
              <a:path h="123825">
                <a:moveTo>
                  <a:pt x="0" y="0"/>
                </a:moveTo>
                <a:lnTo>
                  <a:pt x="0" y="123444"/>
                </a:lnTo>
              </a:path>
            </a:pathLst>
          </a:custGeom>
          <a:ln w="38862">
            <a:solidFill>
              <a:srgbClr val="0000A8"/>
            </a:solidFill>
          </a:ln>
        </p:spPr>
        <p:txBody>
          <a:bodyPr wrap="square" lIns="0" tIns="0" rIns="0" bIns="0" rtlCol="0"/>
          <a:lstStyle/>
          <a:p>
            <a:endParaRPr/>
          </a:p>
        </p:txBody>
      </p:sp>
      <p:sp>
        <p:nvSpPr>
          <p:cNvPr id="131" name="object 131"/>
          <p:cNvSpPr/>
          <p:nvPr/>
        </p:nvSpPr>
        <p:spPr>
          <a:xfrm>
            <a:off x="3077717" y="4206240"/>
            <a:ext cx="0" cy="123825"/>
          </a:xfrm>
          <a:custGeom>
            <a:avLst/>
            <a:gdLst/>
            <a:ahLst/>
            <a:cxnLst/>
            <a:rect l="l" t="t" r="r" b="b"/>
            <a:pathLst>
              <a:path h="123825">
                <a:moveTo>
                  <a:pt x="0" y="0"/>
                </a:moveTo>
                <a:lnTo>
                  <a:pt x="0" y="123444"/>
                </a:lnTo>
              </a:path>
            </a:pathLst>
          </a:custGeom>
          <a:ln w="38100">
            <a:solidFill>
              <a:srgbClr val="0000A8"/>
            </a:solidFill>
          </a:ln>
        </p:spPr>
        <p:txBody>
          <a:bodyPr wrap="square" lIns="0" tIns="0" rIns="0" bIns="0" rtlCol="0"/>
          <a:lstStyle/>
          <a:p>
            <a:endParaRPr/>
          </a:p>
        </p:txBody>
      </p:sp>
      <p:sp>
        <p:nvSpPr>
          <p:cNvPr id="132" name="object 132"/>
          <p:cNvSpPr/>
          <p:nvPr/>
        </p:nvSpPr>
        <p:spPr>
          <a:xfrm>
            <a:off x="3148202" y="4196334"/>
            <a:ext cx="0" cy="123825"/>
          </a:xfrm>
          <a:custGeom>
            <a:avLst/>
            <a:gdLst/>
            <a:ahLst/>
            <a:cxnLst/>
            <a:rect l="l" t="t" r="r" b="b"/>
            <a:pathLst>
              <a:path h="123825">
                <a:moveTo>
                  <a:pt x="0" y="0"/>
                </a:moveTo>
                <a:lnTo>
                  <a:pt x="0" y="123444"/>
                </a:lnTo>
              </a:path>
            </a:pathLst>
          </a:custGeom>
          <a:ln w="38862">
            <a:solidFill>
              <a:srgbClr val="0000A8"/>
            </a:solidFill>
          </a:ln>
        </p:spPr>
        <p:txBody>
          <a:bodyPr wrap="square" lIns="0" tIns="0" rIns="0" bIns="0" rtlCol="0"/>
          <a:lstStyle/>
          <a:p>
            <a:endParaRPr/>
          </a:p>
        </p:txBody>
      </p:sp>
      <p:sp>
        <p:nvSpPr>
          <p:cNvPr id="133" name="object 133"/>
          <p:cNvSpPr/>
          <p:nvPr/>
        </p:nvSpPr>
        <p:spPr>
          <a:xfrm>
            <a:off x="3218307" y="4146041"/>
            <a:ext cx="0" cy="125095"/>
          </a:xfrm>
          <a:custGeom>
            <a:avLst/>
            <a:gdLst/>
            <a:ahLst/>
            <a:cxnLst/>
            <a:rect l="l" t="t" r="r" b="b"/>
            <a:pathLst>
              <a:path h="125095">
                <a:moveTo>
                  <a:pt x="0" y="0"/>
                </a:moveTo>
                <a:lnTo>
                  <a:pt x="0" y="124967"/>
                </a:lnTo>
              </a:path>
            </a:pathLst>
          </a:custGeom>
          <a:ln w="38862">
            <a:solidFill>
              <a:srgbClr val="0000A8"/>
            </a:solidFill>
          </a:ln>
        </p:spPr>
        <p:txBody>
          <a:bodyPr wrap="square" lIns="0" tIns="0" rIns="0" bIns="0" rtlCol="0"/>
          <a:lstStyle/>
          <a:p>
            <a:endParaRPr/>
          </a:p>
        </p:txBody>
      </p:sp>
      <p:sp>
        <p:nvSpPr>
          <p:cNvPr id="134" name="object 134"/>
          <p:cNvSpPr/>
          <p:nvPr/>
        </p:nvSpPr>
        <p:spPr>
          <a:xfrm>
            <a:off x="3288410" y="4123182"/>
            <a:ext cx="0" cy="127000"/>
          </a:xfrm>
          <a:custGeom>
            <a:avLst/>
            <a:gdLst/>
            <a:ahLst/>
            <a:cxnLst/>
            <a:rect l="l" t="t" r="r" b="b"/>
            <a:pathLst>
              <a:path h="127000">
                <a:moveTo>
                  <a:pt x="0" y="0"/>
                </a:moveTo>
                <a:lnTo>
                  <a:pt x="0" y="126491"/>
                </a:lnTo>
              </a:path>
            </a:pathLst>
          </a:custGeom>
          <a:ln w="38862">
            <a:solidFill>
              <a:srgbClr val="0000A8"/>
            </a:solidFill>
          </a:ln>
        </p:spPr>
        <p:txBody>
          <a:bodyPr wrap="square" lIns="0" tIns="0" rIns="0" bIns="0" rtlCol="0"/>
          <a:lstStyle/>
          <a:p>
            <a:endParaRPr/>
          </a:p>
        </p:txBody>
      </p:sp>
      <p:sp>
        <p:nvSpPr>
          <p:cNvPr id="135" name="object 135"/>
          <p:cNvSpPr/>
          <p:nvPr/>
        </p:nvSpPr>
        <p:spPr>
          <a:xfrm>
            <a:off x="3358896" y="4207764"/>
            <a:ext cx="0" cy="127000"/>
          </a:xfrm>
          <a:custGeom>
            <a:avLst/>
            <a:gdLst/>
            <a:ahLst/>
            <a:cxnLst/>
            <a:rect l="l" t="t" r="r" b="b"/>
            <a:pathLst>
              <a:path h="127000">
                <a:moveTo>
                  <a:pt x="0" y="0"/>
                </a:moveTo>
                <a:lnTo>
                  <a:pt x="0" y="126491"/>
                </a:lnTo>
              </a:path>
            </a:pathLst>
          </a:custGeom>
          <a:ln w="38100">
            <a:solidFill>
              <a:srgbClr val="0000A8"/>
            </a:solidFill>
          </a:ln>
        </p:spPr>
        <p:txBody>
          <a:bodyPr wrap="square" lIns="0" tIns="0" rIns="0" bIns="0" rtlCol="0"/>
          <a:lstStyle/>
          <a:p>
            <a:endParaRPr/>
          </a:p>
        </p:txBody>
      </p:sp>
      <p:sp>
        <p:nvSpPr>
          <p:cNvPr id="136" name="object 136"/>
          <p:cNvSpPr/>
          <p:nvPr/>
        </p:nvSpPr>
        <p:spPr>
          <a:xfrm>
            <a:off x="3429380" y="4298441"/>
            <a:ext cx="0" cy="125730"/>
          </a:xfrm>
          <a:custGeom>
            <a:avLst/>
            <a:gdLst/>
            <a:ahLst/>
            <a:cxnLst/>
            <a:rect l="l" t="t" r="r" b="b"/>
            <a:pathLst>
              <a:path h="125729">
                <a:moveTo>
                  <a:pt x="0" y="0"/>
                </a:moveTo>
                <a:lnTo>
                  <a:pt x="0" y="125729"/>
                </a:lnTo>
              </a:path>
            </a:pathLst>
          </a:custGeom>
          <a:ln w="38862">
            <a:solidFill>
              <a:srgbClr val="0000A8"/>
            </a:solidFill>
          </a:ln>
        </p:spPr>
        <p:txBody>
          <a:bodyPr wrap="square" lIns="0" tIns="0" rIns="0" bIns="0" rtlCol="0"/>
          <a:lstStyle/>
          <a:p>
            <a:endParaRPr/>
          </a:p>
        </p:txBody>
      </p:sp>
      <p:sp>
        <p:nvSpPr>
          <p:cNvPr id="137" name="object 137"/>
          <p:cNvSpPr/>
          <p:nvPr/>
        </p:nvSpPr>
        <p:spPr>
          <a:xfrm>
            <a:off x="3499484" y="4354067"/>
            <a:ext cx="0" cy="127635"/>
          </a:xfrm>
          <a:custGeom>
            <a:avLst/>
            <a:gdLst/>
            <a:ahLst/>
            <a:cxnLst/>
            <a:rect l="l" t="t" r="r" b="b"/>
            <a:pathLst>
              <a:path h="127635">
                <a:moveTo>
                  <a:pt x="0" y="0"/>
                </a:moveTo>
                <a:lnTo>
                  <a:pt x="0" y="127253"/>
                </a:lnTo>
              </a:path>
            </a:pathLst>
          </a:custGeom>
          <a:ln w="38862">
            <a:solidFill>
              <a:srgbClr val="0000A8"/>
            </a:solidFill>
          </a:ln>
        </p:spPr>
        <p:txBody>
          <a:bodyPr wrap="square" lIns="0" tIns="0" rIns="0" bIns="0" rtlCol="0"/>
          <a:lstStyle/>
          <a:p>
            <a:endParaRPr/>
          </a:p>
        </p:txBody>
      </p:sp>
      <p:sp>
        <p:nvSpPr>
          <p:cNvPr id="138" name="object 138"/>
          <p:cNvSpPr/>
          <p:nvPr/>
        </p:nvSpPr>
        <p:spPr>
          <a:xfrm>
            <a:off x="3569589" y="4363973"/>
            <a:ext cx="0" cy="127635"/>
          </a:xfrm>
          <a:custGeom>
            <a:avLst/>
            <a:gdLst/>
            <a:ahLst/>
            <a:cxnLst/>
            <a:rect l="l" t="t" r="r" b="b"/>
            <a:pathLst>
              <a:path h="127635">
                <a:moveTo>
                  <a:pt x="0" y="0"/>
                </a:moveTo>
                <a:lnTo>
                  <a:pt x="0" y="127253"/>
                </a:lnTo>
              </a:path>
            </a:pathLst>
          </a:custGeom>
          <a:ln w="38862">
            <a:solidFill>
              <a:srgbClr val="0000A8"/>
            </a:solidFill>
          </a:ln>
        </p:spPr>
        <p:txBody>
          <a:bodyPr wrap="square" lIns="0" tIns="0" rIns="0" bIns="0" rtlCol="0"/>
          <a:lstStyle/>
          <a:p>
            <a:endParaRPr/>
          </a:p>
        </p:txBody>
      </p:sp>
      <p:sp>
        <p:nvSpPr>
          <p:cNvPr id="139" name="object 139"/>
          <p:cNvSpPr/>
          <p:nvPr/>
        </p:nvSpPr>
        <p:spPr>
          <a:xfrm>
            <a:off x="3639692" y="4341114"/>
            <a:ext cx="0" cy="127635"/>
          </a:xfrm>
          <a:custGeom>
            <a:avLst/>
            <a:gdLst/>
            <a:ahLst/>
            <a:cxnLst/>
            <a:rect l="l" t="t" r="r" b="b"/>
            <a:pathLst>
              <a:path h="127635">
                <a:moveTo>
                  <a:pt x="0" y="0"/>
                </a:moveTo>
                <a:lnTo>
                  <a:pt x="0" y="127253"/>
                </a:lnTo>
              </a:path>
            </a:pathLst>
          </a:custGeom>
          <a:ln w="38862">
            <a:solidFill>
              <a:srgbClr val="0000A8"/>
            </a:solidFill>
          </a:ln>
        </p:spPr>
        <p:txBody>
          <a:bodyPr wrap="square" lIns="0" tIns="0" rIns="0" bIns="0" rtlCol="0"/>
          <a:lstStyle/>
          <a:p>
            <a:endParaRPr/>
          </a:p>
        </p:txBody>
      </p:sp>
      <p:sp>
        <p:nvSpPr>
          <p:cNvPr id="140" name="object 140"/>
          <p:cNvSpPr/>
          <p:nvPr/>
        </p:nvSpPr>
        <p:spPr>
          <a:xfrm>
            <a:off x="3710178" y="4315205"/>
            <a:ext cx="0" cy="128905"/>
          </a:xfrm>
          <a:custGeom>
            <a:avLst/>
            <a:gdLst/>
            <a:ahLst/>
            <a:cxnLst/>
            <a:rect l="l" t="t" r="r" b="b"/>
            <a:pathLst>
              <a:path h="128904">
                <a:moveTo>
                  <a:pt x="0" y="0"/>
                </a:moveTo>
                <a:lnTo>
                  <a:pt x="0" y="128777"/>
                </a:lnTo>
              </a:path>
            </a:pathLst>
          </a:custGeom>
          <a:ln w="38100">
            <a:solidFill>
              <a:srgbClr val="0000A8"/>
            </a:solidFill>
          </a:ln>
        </p:spPr>
        <p:txBody>
          <a:bodyPr wrap="square" lIns="0" tIns="0" rIns="0" bIns="0" rtlCol="0"/>
          <a:lstStyle/>
          <a:p>
            <a:endParaRPr/>
          </a:p>
        </p:txBody>
      </p:sp>
      <p:sp>
        <p:nvSpPr>
          <p:cNvPr id="141" name="object 141"/>
          <p:cNvSpPr/>
          <p:nvPr/>
        </p:nvSpPr>
        <p:spPr>
          <a:xfrm>
            <a:off x="3780663" y="4289297"/>
            <a:ext cx="0" cy="129539"/>
          </a:xfrm>
          <a:custGeom>
            <a:avLst/>
            <a:gdLst/>
            <a:ahLst/>
            <a:cxnLst/>
            <a:rect l="l" t="t" r="r" b="b"/>
            <a:pathLst>
              <a:path h="129539">
                <a:moveTo>
                  <a:pt x="0" y="0"/>
                </a:moveTo>
                <a:lnTo>
                  <a:pt x="0" y="129539"/>
                </a:lnTo>
              </a:path>
            </a:pathLst>
          </a:custGeom>
          <a:ln w="38862">
            <a:solidFill>
              <a:srgbClr val="0000A8"/>
            </a:solidFill>
          </a:ln>
        </p:spPr>
        <p:txBody>
          <a:bodyPr wrap="square" lIns="0" tIns="0" rIns="0" bIns="0" rtlCol="0"/>
          <a:lstStyle/>
          <a:p>
            <a:endParaRPr/>
          </a:p>
        </p:txBody>
      </p:sp>
      <p:sp>
        <p:nvSpPr>
          <p:cNvPr id="142" name="object 142"/>
          <p:cNvSpPr/>
          <p:nvPr/>
        </p:nvSpPr>
        <p:spPr>
          <a:xfrm>
            <a:off x="3850766" y="4295394"/>
            <a:ext cx="0" cy="128905"/>
          </a:xfrm>
          <a:custGeom>
            <a:avLst/>
            <a:gdLst/>
            <a:ahLst/>
            <a:cxnLst/>
            <a:rect l="l" t="t" r="r" b="b"/>
            <a:pathLst>
              <a:path h="128904">
                <a:moveTo>
                  <a:pt x="0" y="0"/>
                </a:moveTo>
                <a:lnTo>
                  <a:pt x="0" y="128777"/>
                </a:lnTo>
              </a:path>
            </a:pathLst>
          </a:custGeom>
          <a:ln w="38862">
            <a:solidFill>
              <a:srgbClr val="0000A8"/>
            </a:solidFill>
          </a:ln>
        </p:spPr>
        <p:txBody>
          <a:bodyPr wrap="square" lIns="0" tIns="0" rIns="0" bIns="0" rtlCol="0"/>
          <a:lstStyle/>
          <a:p>
            <a:endParaRPr/>
          </a:p>
        </p:txBody>
      </p:sp>
      <p:sp>
        <p:nvSpPr>
          <p:cNvPr id="143" name="object 143"/>
          <p:cNvSpPr/>
          <p:nvPr/>
        </p:nvSpPr>
        <p:spPr>
          <a:xfrm>
            <a:off x="3920871" y="4269485"/>
            <a:ext cx="0" cy="128905"/>
          </a:xfrm>
          <a:custGeom>
            <a:avLst/>
            <a:gdLst/>
            <a:ahLst/>
            <a:cxnLst/>
            <a:rect l="l" t="t" r="r" b="b"/>
            <a:pathLst>
              <a:path h="128904">
                <a:moveTo>
                  <a:pt x="0" y="0"/>
                </a:moveTo>
                <a:lnTo>
                  <a:pt x="0" y="128777"/>
                </a:lnTo>
              </a:path>
            </a:pathLst>
          </a:custGeom>
          <a:ln w="38862">
            <a:solidFill>
              <a:srgbClr val="0000A8"/>
            </a:solidFill>
          </a:ln>
        </p:spPr>
        <p:txBody>
          <a:bodyPr wrap="square" lIns="0" tIns="0" rIns="0" bIns="0" rtlCol="0"/>
          <a:lstStyle/>
          <a:p>
            <a:endParaRPr/>
          </a:p>
        </p:txBody>
      </p:sp>
      <p:sp>
        <p:nvSpPr>
          <p:cNvPr id="144" name="object 144"/>
          <p:cNvSpPr/>
          <p:nvPr/>
        </p:nvSpPr>
        <p:spPr>
          <a:xfrm>
            <a:off x="3990975" y="4207764"/>
            <a:ext cx="0" cy="130810"/>
          </a:xfrm>
          <a:custGeom>
            <a:avLst/>
            <a:gdLst/>
            <a:ahLst/>
            <a:cxnLst/>
            <a:rect l="l" t="t" r="r" b="b"/>
            <a:pathLst>
              <a:path h="130810">
                <a:moveTo>
                  <a:pt x="0" y="0"/>
                </a:moveTo>
                <a:lnTo>
                  <a:pt x="0" y="130301"/>
                </a:lnTo>
              </a:path>
            </a:pathLst>
          </a:custGeom>
          <a:ln w="38862">
            <a:solidFill>
              <a:srgbClr val="0000A8"/>
            </a:solidFill>
          </a:ln>
        </p:spPr>
        <p:txBody>
          <a:bodyPr wrap="square" lIns="0" tIns="0" rIns="0" bIns="0" rtlCol="0"/>
          <a:lstStyle/>
          <a:p>
            <a:endParaRPr/>
          </a:p>
        </p:txBody>
      </p:sp>
      <p:sp>
        <p:nvSpPr>
          <p:cNvPr id="145" name="object 145"/>
          <p:cNvSpPr/>
          <p:nvPr/>
        </p:nvSpPr>
        <p:spPr>
          <a:xfrm>
            <a:off x="4061459" y="4186428"/>
            <a:ext cx="0" cy="130810"/>
          </a:xfrm>
          <a:custGeom>
            <a:avLst/>
            <a:gdLst/>
            <a:ahLst/>
            <a:cxnLst/>
            <a:rect l="l" t="t" r="r" b="b"/>
            <a:pathLst>
              <a:path h="130810">
                <a:moveTo>
                  <a:pt x="0" y="0"/>
                </a:moveTo>
                <a:lnTo>
                  <a:pt x="0" y="130301"/>
                </a:lnTo>
              </a:path>
            </a:pathLst>
          </a:custGeom>
          <a:ln w="38100">
            <a:solidFill>
              <a:srgbClr val="0000A8"/>
            </a:solidFill>
          </a:ln>
        </p:spPr>
        <p:txBody>
          <a:bodyPr wrap="square" lIns="0" tIns="0" rIns="0" bIns="0" rtlCol="0"/>
          <a:lstStyle/>
          <a:p>
            <a:endParaRPr/>
          </a:p>
        </p:txBody>
      </p:sp>
      <p:sp>
        <p:nvSpPr>
          <p:cNvPr id="146" name="object 146"/>
          <p:cNvSpPr/>
          <p:nvPr/>
        </p:nvSpPr>
        <p:spPr>
          <a:xfrm>
            <a:off x="4131945" y="4199382"/>
            <a:ext cx="0" cy="132080"/>
          </a:xfrm>
          <a:custGeom>
            <a:avLst/>
            <a:gdLst/>
            <a:ahLst/>
            <a:cxnLst/>
            <a:rect l="l" t="t" r="r" b="b"/>
            <a:pathLst>
              <a:path h="132079">
                <a:moveTo>
                  <a:pt x="0" y="0"/>
                </a:moveTo>
                <a:lnTo>
                  <a:pt x="0" y="131825"/>
                </a:lnTo>
              </a:path>
            </a:pathLst>
          </a:custGeom>
          <a:ln w="38862">
            <a:solidFill>
              <a:srgbClr val="0000A8"/>
            </a:solidFill>
          </a:ln>
        </p:spPr>
        <p:txBody>
          <a:bodyPr wrap="square" lIns="0" tIns="0" rIns="0" bIns="0" rtlCol="0"/>
          <a:lstStyle/>
          <a:p>
            <a:endParaRPr/>
          </a:p>
        </p:txBody>
      </p:sp>
      <p:sp>
        <p:nvSpPr>
          <p:cNvPr id="147" name="object 147"/>
          <p:cNvSpPr/>
          <p:nvPr/>
        </p:nvSpPr>
        <p:spPr>
          <a:xfrm>
            <a:off x="4202048" y="4225290"/>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48" name="object 148"/>
          <p:cNvSpPr/>
          <p:nvPr/>
        </p:nvSpPr>
        <p:spPr>
          <a:xfrm>
            <a:off x="4272153" y="4232147"/>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49" name="object 149"/>
          <p:cNvSpPr/>
          <p:nvPr/>
        </p:nvSpPr>
        <p:spPr>
          <a:xfrm>
            <a:off x="4342638" y="4230623"/>
            <a:ext cx="0" cy="133350"/>
          </a:xfrm>
          <a:custGeom>
            <a:avLst/>
            <a:gdLst/>
            <a:ahLst/>
            <a:cxnLst/>
            <a:rect l="l" t="t" r="r" b="b"/>
            <a:pathLst>
              <a:path h="133350">
                <a:moveTo>
                  <a:pt x="0" y="0"/>
                </a:moveTo>
                <a:lnTo>
                  <a:pt x="0" y="133350"/>
                </a:lnTo>
              </a:path>
            </a:pathLst>
          </a:custGeom>
          <a:ln w="38100">
            <a:solidFill>
              <a:srgbClr val="0000A8"/>
            </a:solidFill>
          </a:ln>
        </p:spPr>
        <p:txBody>
          <a:bodyPr wrap="square" lIns="0" tIns="0" rIns="0" bIns="0" rtlCol="0"/>
          <a:lstStyle/>
          <a:p>
            <a:endParaRPr/>
          </a:p>
        </p:txBody>
      </p:sp>
      <p:sp>
        <p:nvSpPr>
          <p:cNvPr id="150" name="object 150"/>
          <p:cNvSpPr/>
          <p:nvPr/>
        </p:nvSpPr>
        <p:spPr>
          <a:xfrm>
            <a:off x="4413122" y="4258055"/>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51" name="object 151"/>
          <p:cNvSpPr/>
          <p:nvPr/>
        </p:nvSpPr>
        <p:spPr>
          <a:xfrm>
            <a:off x="4483227" y="4264914"/>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52" name="object 152"/>
          <p:cNvSpPr/>
          <p:nvPr/>
        </p:nvSpPr>
        <p:spPr>
          <a:xfrm>
            <a:off x="4553330" y="4264914"/>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53" name="object 153"/>
          <p:cNvSpPr/>
          <p:nvPr/>
        </p:nvSpPr>
        <p:spPr>
          <a:xfrm>
            <a:off x="4623434" y="4263390"/>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54" name="object 154"/>
          <p:cNvSpPr/>
          <p:nvPr/>
        </p:nvSpPr>
        <p:spPr>
          <a:xfrm>
            <a:off x="4693920" y="4258055"/>
            <a:ext cx="0" cy="136525"/>
          </a:xfrm>
          <a:custGeom>
            <a:avLst/>
            <a:gdLst/>
            <a:ahLst/>
            <a:cxnLst/>
            <a:rect l="l" t="t" r="r" b="b"/>
            <a:pathLst>
              <a:path h="136525">
                <a:moveTo>
                  <a:pt x="0" y="0"/>
                </a:moveTo>
                <a:lnTo>
                  <a:pt x="0" y="136398"/>
                </a:lnTo>
              </a:path>
            </a:pathLst>
          </a:custGeom>
          <a:ln w="38100">
            <a:solidFill>
              <a:srgbClr val="0000A8"/>
            </a:solidFill>
          </a:ln>
        </p:spPr>
        <p:txBody>
          <a:bodyPr wrap="square" lIns="0" tIns="0" rIns="0" bIns="0" rtlCol="0"/>
          <a:lstStyle/>
          <a:p>
            <a:endParaRPr/>
          </a:p>
        </p:txBody>
      </p:sp>
      <p:sp>
        <p:nvSpPr>
          <p:cNvPr id="155" name="object 155"/>
          <p:cNvSpPr/>
          <p:nvPr/>
        </p:nvSpPr>
        <p:spPr>
          <a:xfrm>
            <a:off x="4764404" y="4251959"/>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56" name="object 156"/>
          <p:cNvSpPr/>
          <p:nvPr/>
        </p:nvSpPr>
        <p:spPr>
          <a:xfrm>
            <a:off x="4834509" y="4245102"/>
            <a:ext cx="0" cy="136525"/>
          </a:xfrm>
          <a:custGeom>
            <a:avLst/>
            <a:gdLst/>
            <a:ahLst/>
            <a:cxnLst/>
            <a:rect l="l" t="t" r="r" b="b"/>
            <a:pathLst>
              <a:path h="136525">
                <a:moveTo>
                  <a:pt x="0" y="0"/>
                </a:moveTo>
                <a:lnTo>
                  <a:pt x="0" y="136398"/>
                </a:lnTo>
              </a:path>
            </a:pathLst>
          </a:custGeom>
          <a:ln w="38862">
            <a:solidFill>
              <a:srgbClr val="0000A8"/>
            </a:solidFill>
          </a:ln>
        </p:spPr>
        <p:txBody>
          <a:bodyPr wrap="square" lIns="0" tIns="0" rIns="0" bIns="0" rtlCol="0"/>
          <a:lstStyle/>
          <a:p>
            <a:endParaRPr/>
          </a:p>
        </p:txBody>
      </p:sp>
      <p:sp>
        <p:nvSpPr>
          <p:cNvPr id="157" name="object 157"/>
          <p:cNvSpPr/>
          <p:nvPr/>
        </p:nvSpPr>
        <p:spPr>
          <a:xfrm>
            <a:off x="4904613" y="4235196"/>
            <a:ext cx="0" cy="137160"/>
          </a:xfrm>
          <a:custGeom>
            <a:avLst/>
            <a:gdLst/>
            <a:ahLst/>
            <a:cxnLst/>
            <a:rect l="l" t="t" r="r" b="b"/>
            <a:pathLst>
              <a:path h="137160">
                <a:moveTo>
                  <a:pt x="0" y="0"/>
                </a:moveTo>
                <a:lnTo>
                  <a:pt x="0" y="137160"/>
                </a:lnTo>
              </a:path>
            </a:pathLst>
          </a:custGeom>
          <a:ln w="38862">
            <a:solidFill>
              <a:srgbClr val="0000A8"/>
            </a:solidFill>
          </a:ln>
        </p:spPr>
        <p:txBody>
          <a:bodyPr wrap="square" lIns="0" tIns="0" rIns="0" bIns="0" rtlCol="0"/>
          <a:lstStyle/>
          <a:p>
            <a:endParaRPr/>
          </a:p>
        </p:txBody>
      </p:sp>
      <p:sp>
        <p:nvSpPr>
          <p:cNvPr id="158" name="object 158"/>
          <p:cNvSpPr/>
          <p:nvPr/>
        </p:nvSpPr>
        <p:spPr>
          <a:xfrm>
            <a:off x="4975097" y="4223765"/>
            <a:ext cx="0" cy="137160"/>
          </a:xfrm>
          <a:custGeom>
            <a:avLst/>
            <a:gdLst/>
            <a:ahLst/>
            <a:cxnLst/>
            <a:rect l="l" t="t" r="r" b="b"/>
            <a:pathLst>
              <a:path h="137160">
                <a:moveTo>
                  <a:pt x="0" y="0"/>
                </a:moveTo>
                <a:lnTo>
                  <a:pt x="0" y="137160"/>
                </a:lnTo>
              </a:path>
            </a:pathLst>
          </a:custGeom>
          <a:ln w="38100">
            <a:solidFill>
              <a:srgbClr val="0000A8"/>
            </a:solidFill>
          </a:ln>
        </p:spPr>
        <p:txBody>
          <a:bodyPr wrap="square" lIns="0" tIns="0" rIns="0" bIns="0" rtlCol="0"/>
          <a:lstStyle/>
          <a:p>
            <a:endParaRPr/>
          </a:p>
        </p:txBody>
      </p:sp>
      <p:sp>
        <p:nvSpPr>
          <p:cNvPr id="159" name="object 159"/>
          <p:cNvSpPr/>
          <p:nvPr/>
        </p:nvSpPr>
        <p:spPr>
          <a:xfrm>
            <a:off x="5045583" y="4215384"/>
            <a:ext cx="0" cy="139065"/>
          </a:xfrm>
          <a:custGeom>
            <a:avLst/>
            <a:gdLst/>
            <a:ahLst/>
            <a:cxnLst/>
            <a:rect l="l" t="t" r="r" b="b"/>
            <a:pathLst>
              <a:path h="139064">
                <a:moveTo>
                  <a:pt x="0" y="0"/>
                </a:moveTo>
                <a:lnTo>
                  <a:pt x="0" y="138684"/>
                </a:lnTo>
              </a:path>
            </a:pathLst>
          </a:custGeom>
          <a:ln w="38862">
            <a:solidFill>
              <a:srgbClr val="0000A8"/>
            </a:solidFill>
          </a:ln>
        </p:spPr>
        <p:txBody>
          <a:bodyPr wrap="square" lIns="0" tIns="0" rIns="0" bIns="0" rtlCol="0"/>
          <a:lstStyle/>
          <a:p>
            <a:endParaRPr/>
          </a:p>
        </p:txBody>
      </p:sp>
      <p:sp>
        <p:nvSpPr>
          <p:cNvPr id="160" name="object 160"/>
          <p:cNvSpPr/>
          <p:nvPr/>
        </p:nvSpPr>
        <p:spPr>
          <a:xfrm>
            <a:off x="5115686" y="4210811"/>
            <a:ext cx="0" cy="139065"/>
          </a:xfrm>
          <a:custGeom>
            <a:avLst/>
            <a:gdLst/>
            <a:ahLst/>
            <a:cxnLst/>
            <a:rect l="l" t="t" r="r" b="b"/>
            <a:pathLst>
              <a:path h="139064">
                <a:moveTo>
                  <a:pt x="0" y="0"/>
                </a:moveTo>
                <a:lnTo>
                  <a:pt x="0" y="138684"/>
                </a:lnTo>
              </a:path>
            </a:pathLst>
          </a:custGeom>
          <a:ln w="38862">
            <a:solidFill>
              <a:srgbClr val="0000A8"/>
            </a:solidFill>
          </a:ln>
        </p:spPr>
        <p:txBody>
          <a:bodyPr wrap="square" lIns="0" tIns="0" rIns="0" bIns="0" rtlCol="0"/>
          <a:lstStyle/>
          <a:p>
            <a:endParaRPr/>
          </a:p>
        </p:txBody>
      </p:sp>
      <p:sp>
        <p:nvSpPr>
          <p:cNvPr id="161" name="object 161"/>
          <p:cNvSpPr/>
          <p:nvPr/>
        </p:nvSpPr>
        <p:spPr>
          <a:xfrm>
            <a:off x="5185790" y="4204715"/>
            <a:ext cx="0" cy="139700"/>
          </a:xfrm>
          <a:custGeom>
            <a:avLst/>
            <a:gdLst/>
            <a:ahLst/>
            <a:cxnLst/>
            <a:rect l="l" t="t" r="r" b="b"/>
            <a:pathLst>
              <a:path h="139700">
                <a:moveTo>
                  <a:pt x="0" y="0"/>
                </a:moveTo>
                <a:lnTo>
                  <a:pt x="0" y="139446"/>
                </a:lnTo>
              </a:path>
            </a:pathLst>
          </a:custGeom>
          <a:ln w="38862">
            <a:solidFill>
              <a:srgbClr val="0000A8"/>
            </a:solidFill>
          </a:ln>
        </p:spPr>
        <p:txBody>
          <a:bodyPr wrap="square" lIns="0" tIns="0" rIns="0" bIns="0" rtlCol="0"/>
          <a:lstStyle/>
          <a:p>
            <a:endParaRPr/>
          </a:p>
        </p:txBody>
      </p:sp>
      <p:sp>
        <p:nvSpPr>
          <p:cNvPr id="162" name="object 162"/>
          <p:cNvSpPr/>
          <p:nvPr/>
        </p:nvSpPr>
        <p:spPr>
          <a:xfrm>
            <a:off x="5255895" y="4196334"/>
            <a:ext cx="0" cy="140335"/>
          </a:xfrm>
          <a:custGeom>
            <a:avLst/>
            <a:gdLst/>
            <a:ahLst/>
            <a:cxnLst/>
            <a:rect l="l" t="t" r="r" b="b"/>
            <a:pathLst>
              <a:path h="140335">
                <a:moveTo>
                  <a:pt x="0" y="0"/>
                </a:moveTo>
                <a:lnTo>
                  <a:pt x="0" y="140208"/>
                </a:lnTo>
              </a:path>
            </a:pathLst>
          </a:custGeom>
          <a:ln w="38862">
            <a:solidFill>
              <a:srgbClr val="0000A8"/>
            </a:solidFill>
          </a:ln>
        </p:spPr>
        <p:txBody>
          <a:bodyPr wrap="square" lIns="0" tIns="0" rIns="0" bIns="0" rtlCol="0"/>
          <a:lstStyle/>
          <a:p>
            <a:endParaRPr/>
          </a:p>
        </p:txBody>
      </p:sp>
      <p:sp>
        <p:nvSpPr>
          <p:cNvPr id="163" name="object 163"/>
          <p:cNvSpPr/>
          <p:nvPr/>
        </p:nvSpPr>
        <p:spPr>
          <a:xfrm>
            <a:off x="5326379" y="4189476"/>
            <a:ext cx="0" cy="142240"/>
          </a:xfrm>
          <a:custGeom>
            <a:avLst/>
            <a:gdLst/>
            <a:ahLst/>
            <a:cxnLst/>
            <a:rect l="l" t="t" r="r" b="b"/>
            <a:pathLst>
              <a:path h="142239">
                <a:moveTo>
                  <a:pt x="0" y="0"/>
                </a:moveTo>
                <a:lnTo>
                  <a:pt x="0" y="141732"/>
                </a:lnTo>
              </a:path>
            </a:pathLst>
          </a:custGeom>
          <a:ln w="38100">
            <a:solidFill>
              <a:srgbClr val="0000A8"/>
            </a:solidFill>
          </a:ln>
        </p:spPr>
        <p:txBody>
          <a:bodyPr wrap="square" lIns="0" tIns="0" rIns="0" bIns="0" rtlCol="0"/>
          <a:lstStyle/>
          <a:p>
            <a:endParaRPr/>
          </a:p>
        </p:txBody>
      </p:sp>
      <p:sp>
        <p:nvSpPr>
          <p:cNvPr id="164" name="object 164"/>
          <p:cNvSpPr/>
          <p:nvPr/>
        </p:nvSpPr>
        <p:spPr>
          <a:xfrm>
            <a:off x="5396865" y="4189476"/>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65" name="object 165"/>
          <p:cNvSpPr/>
          <p:nvPr/>
        </p:nvSpPr>
        <p:spPr>
          <a:xfrm>
            <a:off x="5466969" y="4193285"/>
            <a:ext cx="0" cy="142875"/>
          </a:xfrm>
          <a:custGeom>
            <a:avLst/>
            <a:gdLst/>
            <a:ahLst/>
            <a:cxnLst/>
            <a:rect l="l" t="t" r="r" b="b"/>
            <a:pathLst>
              <a:path h="142875">
                <a:moveTo>
                  <a:pt x="0" y="0"/>
                </a:moveTo>
                <a:lnTo>
                  <a:pt x="0" y="142494"/>
                </a:lnTo>
              </a:path>
            </a:pathLst>
          </a:custGeom>
          <a:ln w="38862">
            <a:solidFill>
              <a:srgbClr val="0000A8"/>
            </a:solidFill>
          </a:ln>
        </p:spPr>
        <p:txBody>
          <a:bodyPr wrap="square" lIns="0" tIns="0" rIns="0" bIns="0" rtlCol="0"/>
          <a:lstStyle/>
          <a:p>
            <a:endParaRPr/>
          </a:p>
        </p:txBody>
      </p:sp>
      <p:sp>
        <p:nvSpPr>
          <p:cNvPr id="166" name="object 166"/>
          <p:cNvSpPr/>
          <p:nvPr/>
        </p:nvSpPr>
        <p:spPr>
          <a:xfrm>
            <a:off x="5537072" y="4191761"/>
            <a:ext cx="0" cy="144145"/>
          </a:xfrm>
          <a:custGeom>
            <a:avLst/>
            <a:gdLst/>
            <a:ahLst/>
            <a:cxnLst/>
            <a:rect l="l" t="t" r="r" b="b"/>
            <a:pathLst>
              <a:path h="144145">
                <a:moveTo>
                  <a:pt x="0" y="0"/>
                </a:moveTo>
                <a:lnTo>
                  <a:pt x="0" y="144017"/>
                </a:lnTo>
              </a:path>
            </a:pathLst>
          </a:custGeom>
          <a:ln w="38862">
            <a:solidFill>
              <a:srgbClr val="0000A8"/>
            </a:solidFill>
          </a:ln>
        </p:spPr>
        <p:txBody>
          <a:bodyPr wrap="square" lIns="0" tIns="0" rIns="0" bIns="0" rtlCol="0"/>
          <a:lstStyle/>
          <a:p>
            <a:endParaRPr/>
          </a:p>
        </p:txBody>
      </p:sp>
      <p:sp>
        <p:nvSpPr>
          <p:cNvPr id="167" name="object 167"/>
          <p:cNvSpPr/>
          <p:nvPr/>
        </p:nvSpPr>
        <p:spPr>
          <a:xfrm>
            <a:off x="5607177" y="4189476"/>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68" name="object 168"/>
          <p:cNvSpPr/>
          <p:nvPr/>
        </p:nvSpPr>
        <p:spPr>
          <a:xfrm>
            <a:off x="5677661" y="4181855"/>
            <a:ext cx="0" cy="144780"/>
          </a:xfrm>
          <a:custGeom>
            <a:avLst/>
            <a:gdLst/>
            <a:ahLst/>
            <a:cxnLst/>
            <a:rect l="l" t="t" r="r" b="b"/>
            <a:pathLst>
              <a:path h="144779">
                <a:moveTo>
                  <a:pt x="0" y="0"/>
                </a:moveTo>
                <a:lnTo>
                  <a:pt x="0" y="144779"/>
                </a:lnTo>
              </a:path>
            </a:pathLst>
          </a:custGeom>
          <a:ln w="38100">
            <a:solidFill>
              <a:srgbClr val="0000A8"/>
            </a:solidFill>
          </a:ln>
        </p:spPr>
        <p:txBody>
          <a:bodyPr wrap="square" lIns="0" tIns="0" rIns="0" bIns="0" rtlCol="0"/>
          <a:lstStyle/>
          <a:p>
            <a:endParaRPr/>
          </a:p>
        </p:txBody>
      </p:sp>
      <p:sp>
        <p:nvSpPr>
          <p:cNvPr id="169" name="object 169"/>
          <p:cNvSpPr/>
          <p:nvPr/>
        </p:nvSpPr>
        <p:spPr>
          <a:xfrm>
            <a:off x="5748146" y="4174997"/>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70" name="object 170"/>
          <p:cNvSpPr/>
          <p:nvPr/>
        </p:nvSpPr>
        <p:spPr>
          <a:xfrm>
            <a:off x="5818251" y="4168902"/>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71" name="object 171"/>
          <p:cNvSpPr/>
          <p:nvPr/>
        </p:nvSpPr>
        <p:spPr>
          <a:xfrm>
            <a:off x="5888354" y="4162044"/>
            <a:ext cx="0" cy="147955"/>
          </a:xfrm>
          <a:custGeom>
            <a:avLst/>
            <a:gdLst/>
            <a:ahLst/>
            <a:cxnLst/>
            <a:rect l="l" t="t" r="r" b="b"/>
            <a:pathLst>
              <a:path h="147954">
                <a:moveTo>
                  <a:pt x="0" y="0"/>
                </a:moveTo>
                <a:lnTo>
                  <a:pt x="0" y="147827"/>
                </a:lnTo>
              </a:path>
            </a:pathLst>
          </a:custGeom>
          <a:ln w="38862">
            <a:solidFill>
              <a:srgbClr val="0000A8"/>
            </a:solidFill>
          </a:ln>
        </p:spPr>
        <p:txBody>
          <a:bodyPr wrap="square" lIns="0" tIns="0" rIns="0" bIns="0" rtlCol="0"/>
          <a:lstStyle/>
          <a:p>
            <a:endParaRPr/>
          </a:p>
        </p:txBody>
      </p:sp>
      <p:sp>
        <p:nvSpPr>
          <p:cNvPr id="172" name="object 172"/>
          <p:cNvSpPr/>
          <p:nvPr/>
        </p:nvSpPr>
        <p:spPr>
          <a:xfrm>
            <a:off x="5958840" y="4157471"/>
            <a:ext cx="0" cy="147955"/>
          </a:xfrm>
          <a:custGeom>
            <a:avLst/>
            <a:gdLst/>
            <a:ahLst/>
            <a:cxnLst/>
            <a:rect l="l" t="t" r="r" b="b"/>
            <a:pathLst>
              <a:path h="147954">
                <a:moveTo>
                  <a:pt x="0" y="0"/>
                </a:moveTo>
                <a:lnTo>
                  <a:pt x="0" y="147827"/>
                </a:lnTo>
              </a:path>
            </a:pathLst>
          </a:custGeom>
          <a:ln w="38100">
            <a:solidFill>
              <a:srgbClr val="0000A8"/>
            </a:solidFill>
          </a:ln>
        </p:spPr>
        <p:txBody>
          <a:bodyPr wrap="square" lIns="0" tIns="0" rIns="0" bIns="0" rtlCol="0"/>
          <a:lstStyle/>
          <a:p>
            <a:endParaRPr/>
          </a:p>
        </p:txBody>
      </p:sp>
      <p:sp>
        <p:nvSpPr>
          <p:cNvPr id="173" name="object 173"/>
          <p:cNvSpPr/>
          <p:nvPr/>
        </p:nvSpPr>
        <p:spPr>
          <a:xfrm>
            <a:off x="6029325" y="4152138"/>
            <a:ext cx="0" cy="148590"/>
          </a:xfrm>
          <a:custGeom>
            <a:avLst/>
            <a:gdLst/>
            <a:ahLst/>
            <a:cxnLst/>
            <a:rect l="l" t="t" r="r" b="b"/>
            <a:pathLst>
              <a:path h="148589">
                <a:moveTo>
                  <a:pt x="0" y="0"/>
                </a:moveTo>
                <a:lnTo>
                  <a:pt x="0" y="148589"/>
                </a:lnTo>
              </a:path>
            </a:pathLst>
          </a:custGeom>
          <a:ln w="38862">
            <a:solidFill>
              <a:srgbClr val="0000A8"/>
            </a:solidFill>
          </a:ln>
        </p:spPr>
        <p:txBody>
          <a:bodyPr wrap="square" lIns="0" tIns="0" rIns="0" bIns="0" rtlCol="0"/>
          <a:lstStyle/>
          <a:p>
            <a:endParaRPr/>
          </a:p>
        </p:txBody>
      </p:sp>
      <p:sp>
        <p:nvSpPr>
          <p:cNvPr id="174" name="object 174"/>
          <p:cNvSpPr/>
          <p:nvPr/>
        </p:nvSpPr>
        <p:spPr>
          <a:xfrm>
            <a:off x="6099428" y="4147565"/>
            <a:ext cx="0" cy="149860"/>
          </a:xfrm>
          <a:custGeom>
            <a:avLst/>
            <a:gdLst/>
            <a:ahLst/>
            <a:cxnLst/>
            <a:rect l="l" t="t" r="r" b="b"/>
            <a:pathLst>
              <a:path h="149860">
                <a:moveTo>
                  <a:pt x="0" y="0"/>
                </a:moveTo>
                <a:lnTo>
                  <a:pt x="0" y="149351"/>
                </a:lnTo>
              </a:path>
            </a:pathLst>
          </a:custGeom>
          <a:ln w="38862">
            <a:solidFill>
              <a:srgbClr val="0000A8"/>
            </a:solidFill>
          </a:ln>
        </p:spPr>
        <p:txBody>
          <a:bodyPr wrap="square" lIns="0" tIns="0" rIns="0" bIns="0" rtlCol="0"/>
          <a:lstStyle/>
          <a:p>
            <a:endParaRPr/>
          </a:p>
        </p:txBody>
      </p:sp>
      <p:sp>
        <p:nvSpPr>
          <p:cNvPr id="175" name="object 175"/>
          <p:cNvSpPr/>
          <p:nvPr/>
        </p:nvSpPr>
        <p:spPr>
          <a:xfrm>
            <a:off x="6169533" y="4142232"/>
            <a:ext cx="0" cy="148590"/>
          </a:xfrm>
          <a:custGeom>
            <a:avLst/>
            <a:gdLst/>
            <a:ahLst/>
            <a:cxnLst/>
            <a:rect l="l" t="t" r="r" b="b"/>
            <a:pathLst>
              <a:path h="148589">
                <a:moveTo>
                  <a:pt x="0" y="0"/>
                </a:moveTo>
                <a:lnTo>
                  <a:pt x="0" y="148589"/>
                </a:lnTo>
              </a:path>
            </a:pathLst>
          </a:custGeom>
          <a:ln w="38862">
            <a:solidFill>
              <a:srgbClr val="0000A8"/>
            </a:solidFill>
          </a:ln>
        </p:spPr>
        <p:txBody>
          <a:bodyPr wrap="square" lIns="0" tIns="0" rIns="0" bIns="0" rtlCol="0"/>
          <a:lstStyle/>
          <a:p>
            <a:endParaRPr/>
          </a:p>
        </p:txBody>
      </p:sp>
      <p:sp>
        <p:nvSpPr>
          <p:cNvPr id="176" name="object 176"/>
          <p:cNvSpPr/>
          <p:nvPr/>
        </p:nvSpPr>
        <p:spPr>
          <a:xfrm>
            <a:off x="6239636" y="4136135"/>
            <a:ext cx="0" cy="151130"/>
          </a:xfrm>
          <a:custGeom>
            <a:avLst/>
            <a:gdLst/>
            <a:ahLst/>
            <a:cxnLst/>
            <a:rect l="l" t="t" r="r" b="b"/>
            <a:pathLst>
              <a:path h="151129">
                <a:moveTo>
                  <a:pt x="0" y="0"/>
                </a:moveTo>
                <a:lnTo>
                  <a:pt x="0" y="150875"/>
                </a:lnTo>
              </a:path>
            </a:pathLst>
          </a:custGeom>
          <a:ln w="38862">
            <a:solidFill>
              <a:srgbClr val="0000A8"/>
            </a:solidFill>
          </a:ln>
        </p:spPr>
        <p:txBody>
          <a:bodyPr wrap="square" lIns="0" tIns="0" rIns="0" bIns="0" rtlCol="0"/>
          <a:lstStyle/>
          <a:p>
            <a:endParaRPr/>
          </a:p>
        </p:txBody>
      </p:sp>
      <p:sp>
        <p:nvSpPr>
          <p:cNvPr id="177" name="object 177"/>
          <p:cNvSpPr/>
          <p:nvPr/>
        </p:nvSpPr>
        <p:spPr>
          <a:xfrm>
            <a:off x="6310121" y="4130802"/>
            <a:ext cx="0" cy="151765"/>
          </a:xfrm>
          <a:custGeom>
            <a:avLst/>
            <a:gdLst/>
            <a:ahLst/>
            <a:cxnLst/>
            <a:rect l="l" t="t" r="r" b="b"/>
            <a:pathLst>
              <a:path h="151764">
                <a:moveTo>
                  <a:pt x="0" y="0"/>
                </a:moveTo>
                <a:lnTo>
                  <a:pt x="0" y="151637"/>
                </a:lnTo>
              </a:path>
            </a:pathLst>
          </a:custGeom>
          <a:ln w="38100">
            <a:solidFill>
              <a:srgbClr val="0000A8"/>
            </a:solidFill>
          </a:ln>
        </p:spPr>
        <p:txBody>
          <a:bodyPr wrap="square" lIns="0" tIns="0" rIns="0" bIns="0" rtlCol="0"/>
          <a:lstStyle/>
          <a:p>
            <a:endParaRPr/>
          </a:p>
        </p:txBody>
      </p:sp>
      <p:sp>
        <p:nvSpPr>
          <p:cNvPr id="178" name="object 178"/>
          <p:cNvSpPr/>
          <p:nvPr/>
        </p:nvSpPr>
        <p:spPr>
          <a:xfrm>
            <a:off x="6380607" y="4126229"/>
            <a:ext cx="0" cy="151765"/>
          </a:xfrm>
          <a:custGeom>
            <a:avLst/>
            <a:gdLst/>
            <a:ahLst/>
            <a:cxnLst/>
            <a:rect l="l" t="t" r="r" b="b"/>
            <a:pathLst>
              <a:path h="151764">
                <a:moveTo>
                  <a:pt x="0" y="0"/>
                </a:moveTo>
                <a:lnTo>
                  <a:pt x="0" y="151637"/>
                </a:lnTo>
              </a:path>
            </a:pathLst>
          </a:custGeom>
          <a:ln w="38862">
            <a:solidFill>
              <a:srgbClr val="0000A8"/>
            </a:solidFill>
          </a:ln>
        </p:spPr>
        <p:txBody>
          <a:bodyPr wrap="square" lIns="0" tIns="0" rIns="0" bIns="0" rtlCol="0"/>
          <a:lstStyle/>
          <a:p>
            <a:endParaRPr/>
          </a:p>
        </p:txBody>
      </p:sp>
      <p:sp>
        <p:nvSpPr>
          <p:cNvPr id="179" name="object 179"/>
          <p:cNvSpPr/>
          <p:nvPr/>
        </p:nvSpPr>
        <p:spPr>
          <a:xfrm>
            <a:off x="6450710" y="4120134"/>
            <a:ext cx="0" cy="152400"/>
          </a:xfrm>
          <a:custGeom>
            <a:avLst/>
            <a:gdLst/>
            <a:ahLst/>
            <a:cxnLst/>
            <a:rect l="l" t="t" r="r" b="b"/>
            <a:pathLst>
              <a:path h="152400">
                <a:moveTo>
                  <a:pt x="0" y="0"/>
                </a:moveTo>
                <a:lnTo>
                  <a:pt x="0" y="152400"/>
                </a:lnTo>
              </a:path>
            </a:pathLst>
          </a:custGeom>
          <a:ln w="38862">
            <a:solidFill>
              <a:srgbClr val="0000A8"/>
            </a:solidFill>
          </a:ln>
        </p:spPr>
        <p:txBody>
          <a:bodyPr wrap="square" lIns="0" tIns="0" rIns="0" bIns="0" rtlCol="0"/>
          <a:lstStyle/>
          <a:p>
            <a:endParaRPr/>
          </a:p>
        </p:txBody>
      </p:sp>
      <p:sp>
        <p:nvSpPr>
          <p:cNvPr id="180" name="object 180"/>
          <p:cNvSpPr/>
          <p:nvPr/>
        </p:nvSpPr>
        <p:spPr>
          <a:xfrm>
            <a:off x="6515100" y="4114800"/>
            <a:ext cx="0" cy="153670"/>
          </a:xfrm>
          <a:custGeom>
            <a:avLst/>
            <a:gdLst/>
            <a:ahLst/>
            <a:cxnLst/>
            <a:rect l="l" t="t" r="r" b="b"/>
            <a:pathLst>
              <a:path h="153670">
                <a:moveTo>
                  <a:pt x="0" y="0"/>
                </a:moveTo>
                <a:lnTo>
                  <a:pt x="0" y="153162"/>
                </a:lnTo>
              </a:path>
            </a:pathLst>
          </a:custGeom>
          <a:ln w="27432">
            <a:solidFill>
              <a:srgbClr val="0000A8"/>
            </a:solidFill>
          </a:ln>
        </p:spPr>
        <p:txBody>
          <a:bodyPr wrap="square" lIns="0" tIns="0" rIns="0" bIns="0" rtlCol="0"/>
          <a:lstStyle/>
          <a:p>
            <a:endParaRPr/>
          </a:p>
        </p:txBody>
      </p:sp>
      <p:sp>
        <p:nvSpPr>
          <p:cNvPr id="181" name="object 181"/>
          <p:cNvSpPr/>
          <p:nvPr/>
        </p:nvSpPr>
        <p:spPr>
          <a:xfrm>
            <a:off x="2600705" y="4107941"/>
            <a:ext cx="3901440" cy="292100"/>
          </a:xfrm>
          <a:custGeom>
            <a:avLst/>
            <a:gdLst/>
            <a:ahLst/>
            <a:cxnLst/>
            <a:rect l="l" t="t" r="r" b="b"/>
            <a:pathLst>
              <a:path w="3901440" h="292100">
                <a:moveTo>
                  <a:pt x="32004" y="174498"/>
                </a:moveTo>
                <a:lnTo>
                  <a:pt x="0" y="289560"/>
                </a:lnTo>
                <a:lnTo>
                  <a:pt x="8382" y="291846"/>
                </a:lnTo>
                <a:lnTo>
                  <a:pt x="40386" y="176784"/>
                </a:lnTo>
                <a:lnTo>
                  <a:pt x="32004" y="174498"/>
                </a:lnTo>
                <a:close/>
              </a:path>
              <a:path w="3901440" h="292100">
                <a:moveTo>
                  <a:pt x="102870" y="120396"/>
                </a:moveTo>
                <a:lnTo>
                  <a:pt x="70866" y="173736"/>
                </a:lnTo>
                <a:lnTo>
                  <a:pt x="78486" y="178308"/>
                </a:lnTo>
                <a:lnTo>
                  <a:pt x="109728" y="124968"/>
                </a:lnTo>
                <a:lnTo>
                  <a:pt x="102870" y="120396"/>
                </a:lnTo>
                <a:close/>
              </a:path>
              <a:path w="3901440" h="292100">
                <a:moveTo>
                  <a:pt x="172974" y="57912"/>
                </a:moveTo>
                <a:lnTo>
                  <a:pt x="140970" y="121158"/>
                </a:lnTo>
                <a:lnTo>
                  <a:pt x="148590" y="124968"/>
                </a:lnTo>
                <a:lnTo>
                  <a:pt x="180594" y="61722"/>
                </a:lnTo>
                <a:lnTo>
                  <a:pt x="172974" y="57912"/>
                </a:lnTo>
                <a:close/>
              </a:path>
              <a:path w="3901440" h="292100">
                <a:moveTo>
                  <a:pt x="216408" y="55626"/>
                </a:moveTo>
                <a:lnTo>
                  <a:pt x="214884" y="64008"/>
                </a:lnTo>
                <a:lnTo>
                  <a:pt x="246126" y="70104"/>
                </a:lnTo>
                <a:lnTo>
                  <a:pt x="247650" y="60960"/>
                </a:lnTo>
                <a:lnTo>
                  <a:pt x="216408" y="55626"/>
                </a:lnTo>
                <a:close/>
              </a:path>
              <a:path w="3901440" h="292100">
                <a:moveTo>
                  <a:pt x="313182" y="2286"/>
                </a:moveTo>
                <a:lnTo>
                  <a:pt x="281940" y="63246"/>
                </a:lnTo>
                <a:lnTo>
                  <a:pt x="289560" y="67818"/>
                </a:lnTo>
                <a:lnTo>
                  <a:pt x="320802" y="6096"/>
                </a:lnTo>
                <a:lnTo>
                  <a:pt x="313182" y="2286"/>
                </a:lnTo>
                <a:close/>
              </a:path>
              <a:path w="3901440" h="292100">
                <a:moveTo>
                  <a:pt x="357378" y="0"/>
                </a:moveTo>
                <a:lnTo>
                  <a:pt x="354330" y="7620"/>
                </a:lnTo>
                <a:lnTo>
                  <a:pt x="385572" y="22098"/>
                </a:lnTo>
                <a:lnTo>
                  <a:pt x="389382" y="14478"/>
                </a:lnTo>
                <a:lnTo>
                  <a:pt x="357378" y="0"/>
                </a:lnTo>
                <a:close/>
              </a:path>
              <a:path w="3901440" h="292100">
                <a:moveTo>
                  <a:pt x="429768" y="16764"/>
                </a:moveTo>
                <a:lnTo>
                  <a:pt x="422148" y="19812"/>
                </a:lnTo>
                <a:lnTo>
                  <a:pt x="453390" y="99822"/>
                </a:lnTo>
                <a:lnTo>
                  <a:pt x="461772" y="96774"/>
                </a:lnTo>
                <a:lnTo>
                  <a:pt x="429768" y="16764"/>
                </a:lnTo>
                <a:close/>
              </a:path>
              <a:path w="3901440" h="292100">
                <a:moveTo>
                  <a:pt x="526542" y="84582"/>
                </a:moveTo>
                <a:lnTo>
                  <a:pt x="495300" y="94488"/>
                </a:lnTo>
                <a:lnTo>
                  <a:pt x="497586" y="102870"/>
                </a:lnTo>
                <a:lnTo>
                  <a:pt x="529590" y="92202"/>
                </a:lnTo>
                <a:lnTo>
                  <a:pt x="526542" y="84582"/>
                </a:lnTo>
                <a:close/>
              </a:path>
              <a:path w="3901440" h="292100">
                <a:moveTo>
                  <a:pt x="594360" y="35814"/>
                </a:moveTo>
                <a:lnTo>
                  <a:pt x="563118" y="86106"/>
                </a:lnTo>
                <a:lnTo>
                  <a:pt x="569976" y="90678"/>
                </a:lnTo>
                <a:lnTo>
                  <a:pt x="601980" y="40386"/>
                </a:lnTo>
                <a:lnTo>
                  <a:pt x="594360" y="35814"/>
                </a:lnTo>
                <a:close/>
              </a:path>
              <a:path w="3901440" h="292100">
                <a:moveTo>
                  <a:pt x="665988" y="12192"/>
                </a:moveTo>
                <a:lnTo>
                  <a:pt x="634746" y="35052"/>
                </a:lnTo>
                <a:lnTo>
                  <a:pt x="639318" y="41910"/>
                </a:lnTo>
                <a:lnTo>
                  <a:pt x="671322" y="19050"/>
                </a:lnTo>
                <a:lnTo>
                  <a:pt x="665988" y="12192"/>
                </a:lnTo>
                <a:close/>
              </a:path>
              <a:path w="3901440" h="292100">
                <a:moveTo>
                  <a:pt x="710946" y="13716"/>
                </a:moveTo>
                <a:lnTo>
                  <a:pt x="703326" y="16764"/>
                </a:lnTo>
                <a:lnTo>
                  <a:pt x="734568" y="101346"/>
                </a:lnTo>
                <a:lnTo>
                  <a:pt x="742950" y="98298"/>
                </a:lnTo>
                <a:lnTo>
                  <a:pt x="710946" y="13716"/>
                </a:lnTo>
                <a:close/>
              </a:path>
              <a:path w="3901440" h="292100">
                <a:moveTo>
                  <a:pt x="781812" y="98298"/>
                </a:moveTo>
                <a:lnTo>
                  <a:pt x="773430" y="101346"/>
                </a:lnTo>
                <a:lnTo>
                  <a:pt x="804672" y="191262"/>
                </a:lnTo>
                <a:lnTo>
                  <a:pt x="813054" y="188976"/>
                </a:lnTo>
                <a:lnTo>
                  <a:pt x="781812" y="98298"/>
                </a:lnTo>
                <a:close/>
              </a:path>
              <a:path w="3901440" h="292100">
                <a:moveTo>
                  <a:pt x="851154" y="188214"/>
                </a:moveTo>
                <a:lnTo>
                  <a:pt x="844296" y="192024"/>
                </a:lnTo>
                <a:lnTo>
                  <a:pt x="875538" y="248412"/>
                </a:lnTo>
                <a:lnTo>
                  <a:pt x="883158" y="243840"/>
                </a:lnTo>
                <a:lnTo>
                  <a:pt x="851154" y="188214"/>
                </a:lnTo>
                <a:close/>
              </a:path>
              <a:path w="3901440" h="292100">
                <a:moveTo>
                  <a:pt x="918972" y="242316"/>
                </a:moveTo>
                <a:lnTo>
                  <a:pt x="916686" y="249936"/>
                </a:lnTo>
                <a:lnTo>
                  <a:pt x="947928" y="260604"/>
                </a:lnTo>
                <a:lnTo>
                  <a:pt x="950976" y="252222"/>
                </a:lnTo>
                <a:lnTo>
                  <a:pt x="918972" y="242316"/>
                </a:lnTo>
                <a:close/>
              </a:path>
              <a:path w="3901440" h="292100">
                <a:moveTo>
                  <a:pt x="1017270" y="229362"/>
                </a:moveTo>
                <a:lnTo>
                  <a:pt x="986028" y="252984"/>
                </a:lnTo>
                <a:lnTo>
                  <a:pt x="990600" y="259842"/>
                </a:lnTo>
                <a:lnTo>
                  <a:pt x="1022604" y="236982"/>
                </a:lnTo>
                <a:lnTo>
                  <a:pt x="1017270" y="229362"/>
                </a:lnTo>
                <a:close/>
              </a:path>
              <a:path w="3901440" h="292100">
                <a:moveTo>
                  <a:pt x="1087374" y="204216"/>
                </a:moveTo>
                <a:lnTo>
                  <a:pt x="1056132" y="230124"/>
                </a:lnTo>
                <a:lnTo>
                  <a:pt x="1061466" y="236220"/>
                </a:lnTo>
                <a:lnTo>
                  <a:pt x="1092708" y="211074"/>
                </a:lnTo>
                <a:lnTo>
                  <a:pt x="1087374" y="204216"/>
                </a:lnTo>
                <a:close/>
              </a:path>
              <a:path w="3901440" h="292100">
                <a:moveTo>
                  <a:pt x="1157478" y="178308"/>
                </a:moveTo>
                <a:lnTo>
                  <a:pt x="1126236" y="204216"/>
                </a:lnTo>
                <a:lnTo>
                  <a:pt x="1131570" y="211074"/>
                </a:lnTo>
                <a:lnTo>
                  <a:pt x="1162812" y="185166"/>
                </a:lnTo>
                <a:lnTo>
                  <a:pt x="1157478" y="178308"/>
                </a:lnTo>
                <a:close/>
              </a:path>
              <a:path w="3901440" h="292100">
                <a:moveTo>
                  <a:pt x="1200150" y="177546"/>
                </a:moveTo>
                <a:lnTo>
                  <a:pt x="1198626" y="185928"/>
                </a:lnTo>
                <a:lnTo>
                  <a:pt x="1229868" y="191262"/>
                </a:lnTo>
                <a:lnTo>
                  <a:pt x="1231392" y="182880"/>
                </a:lnTo>
                <a:lnTo>
                  <a:pt x="1200150" y="177546"/>
                </a:lnTo>
                <a:close/>
              </a:path>
              <a:path w="3901440" h="292100">
                <a:moveTo>
                  <a:pt x="1298448" y="158496"/>
                </a:moveTo>
                <a:lnTo>
                  <a:pt x="1266444" y="183642"/>
                </a:lnTo>
                <a:lnTo>
                  <a:pt x="1271778" y="190500"/>
                </a:lnTo>
                <a:lnTo>
                  <a:pt x="1303782" y="164592"/>
                </a:lnTo>
                <a:lnTo>
                  <a:pt x="1298448" y="158496"/>
                </a:lnTo>
                <a:close/>
              </a:path>
              <a:path w="3901440" h="292100">
                <a:moveTo>
                  <a:pt x="1367028" y="98298"/>
                </a:moveTo>
                <a:lnTo>
                  <a:pt x="1335786" y="159258"/>
                </a:lnTo>
                <a:lnTo>
                  <a:pt x="1343406" y="163830"/>
                </a:lnTo>
                <a:lnTo>
                  <a:pt x="1374648" y="102108"/>
                </a:lnTo>
                <a:lnTo>
                  <a:pt x="1367028" y="98298"/>
                </a:lnTo>
                <a:close/>
              </a:path>
              <a:path w="3901440" h="292100">
                <a:moveTo>
                  <a:pt x="1439418" y="74676"/>
                </a:moveTo>
                <a:lnTo>
                  <a:pt x="1407414" y="96012"/>
                </a:lnTo>
                <a:lnTo>
                  <a:pt x="1411986" y="103632"/>
                </a:lnTo>
                <a:lnTo>
                  <a:pt x="1443990" y="82296"/>
                </a:lnTo>
                <a:lnTo>
                  <a:pt x="1439418" y="74676"/>
                </a:lnTo>
                <a:close/>
              </a:path>
              <a:path w="3901440" h="292100">
                <a:moveTo>
                  <a:pt x="1482090" y="74676"/>
                </a:moveTo>
                <a:lnTo>
                  <a:pt x="1478280" y="82296"/>
                </a:lnTo>
                <a:lnTo>
                  <a:pt x="1510284" y="95250"/>
                </a:lnTo>
                <a:lnTo>
                  <a:pt x="1513332" y="87630"/>
                </a:lnTo>
                <a:lnTo>
                  <a:pt x="1482090" y="74676"/>
                </a:lnTo>
                <a:close/>
              </a:path>
              <a:path w="3901440" h="292100">
                <a:moveTo>
                  <a:pt x="1552956" y="87630"/>
                </a:moveTo>
                <a:lnTo>
                  <a:pt x="1547622" y="94488"/>
                </a:lnTo>
                <a:lnTo>
                  <a:pt x="1579626" y="120396"/>
                </a:lnTo>
                <a:lnTo>
                  <a:pt x="1584960" y="113538"/>
                </a:lnTo>
                <a:lnTo>
                  <a:pt x="1552956" y="87630"/>
                </a:lnTo>
                <a:close/>
              </a:path>
              <a:path w="3901440" h="292100">
                <a:moveTo>
                  <a:pt x="1621536" y="112776"/>
                </a:moveTo>
                <a:lnTo>
                  <a:pt x="1620012" y="121158"/>
                </a:lnTo>
                <a:lnTo>
                  <a:pt x="1651254" y="128778"/>
                </a:lnTo>
                <a:lnTo>
                  <a:pt x="1653539" y="120396"/>
                </a:lnTo>
                <a:lnTo>
                  <a:pt x="1621536" y="112776"/>
                </a:lnTo>
                <a:close/>
              </a:path>
              <a:path w="3901440" h="292100">
                <a:moveTo>
                  <a:pt x="1722120" y="118872"/>
                </a:moveTo>
                <a:lnTo>
                  <a:pt x="1690878" y="119634"/>
                </a:lnTo>
                <a:lnTo>
                  <a:pt x="1690878" y="128778"/>
                </a:lnTo>
                <a:lnTo>
                  <a:pt x="1722882" y="127254"/>
                </a:lnTo>
                <a:lnTo>
                  <a:pt x="1722120" y="118872"/>
                </a:lnTo>
                <a:close/>
              </a:path>
              <a:path w="3901440" h="292100">
                <a:moveTo>
                  <a:pt x="1764030" y="119634"/>
                </a:moveTo>
                <a:lnTo>
                  <a:pt x="1758696" y="126492"/>
                </a:lnTo>
                <a:lnTo>
                  <a:pt x="1789938" y="153162"/>
                </a:lnTo>
                <a:lnTo>
                  <a:pt x="1795272" y="147066"/>
                </a:lnTo>
                <a:lnTo>
                  <a:pt x="1764030" y="119634"/>
                </a:lnTo>
                <a:close/>
              </a:path>
              <a:path w="3901440" h="292100">
                <a:moveTo>
                  <a:pt x="1832610" y="145542"/>
                </a:moveTo>
                <a:lnTo>
                  <a:pt x="1830324" y="153924"/>
                </a:lnTo>
                <a:lnTo>
                  <a:pt x="1862328" y="161544"/>
                </a:lnTo>
                <a:lnTo>
                  <a:pt x="1863852" y="153162"/>
                </a:lnTo>
                <a:lnTo>
                  <a:pt x="1832610" y="145542"/>
                </a:lnTo>
                <a:close/>
              </a:path>
              <a:path w="3901440" h="292100">
                <a:moveTo>
                  <a:pt x="1933194" y="153162"/>
                </a:moveTo>
                <a:lnTo>
                  <a:pt x="1901952" y="153162"/>
                </a:lnTo>
                <a:lnTo>
                  <a:pt x="1901952" y="161544"/>
                </a:lnTo>
                <a:lnTo>
                  <a:pt x="1933194" y="161544"/>
                </a:lnTo>
                <a:lnTo>
                  <a:pt x="1933194" y="153162"/>
                </a:lnTo>
                <a:close/>
              </a:path>
              <a:path w="3901440" h="292100">
                <a:moveTo>
                  <a:pt x="2003298" y="151638"/>
                </a:moveTo>
                <a:lnTo>
                  <a:pt x="1972056" y="153162"/>
                </a:lnTo>
                <a:lnTo>
                  <a:pt x="1972056" y="161544"/>
                </a:lnTo>
                <a:lnTo>
                  <a:pt x="2004060" y="160020"/>
                </a:lnTo>
                <a:lnTo>
                  <a:pt x="2003298" y="151638"/>
                </a:lnTo>
                <a:close/>
              </a:path>
              <a:path w="3901440" h="292100">
                <a:moveTo>
                  <a:pt x="2073402" y="145542"/>
                </a:moveTo>
                <a:lnTo>
                  <a:pt x="2041398" y="151638"/>
                </a:lnTo>
                <a:lnTo>
                  <a:pt x="2042922" y="160020"/>
                </a:lnTo>
                <a:lnTo>
                  <a:pt x="2074926" y="154686"/>
                </a:lnTo>
                <a:lnTo>
                  <a:pt x="2073402" y="145542"/>
                </a:lnTo>
                <a:close/>
              </a:path>
              <a:path w="3901440" h="292100">
                <a:moveTo>
                  <a:pt x="2143506" y="140208"/>
                </a:moveTo>
                <a:lnTo>
                  <a:pt x="2111502" y="145542"/>
                </a:lnTo>
                <a:lnTo>
                  <a:pt x="2113026" y="154686"/>
                </a:lnTo>
                <a:lnTo>
                  <a:pt x="2145030" y="148590"/>
                </a:lnTo>
                <a:lnTo>
                  <a:pt x="2143506" y="140208"/>
                </a:lnTo>
                <a:close/>
              </a:path>
              <a:path w="3901440" h="292100">
                <a:moveTo>
                  <a:pt x="2213610" y="133350"/>
                </a:moveTo>
                <a:lnTo>
                  <a:pt x="2181606" y="140208"/>
                </a:lnTo>
                <a:lnTo>
                  <a:pt x="2183892" y="148590"/>
                </a:lnTo>
                <a:lnTo>
                  <a:pt x="2215134" y="141732"/>
                </a:lnTo>
                <a:lnTo>
                  <a:pt x="2213610" y="133350"/>
                </a:lnTo>
                <a:close/>
              </a:path>
              <a:path w="3901440" h="292100">
                <a:moveTo>
                  <a:pt x="2283714" y="123444"/>
                </a:moveTo>
                <a:lnTo>
                  <a:pt x="2251710" y="133350"/>
                </a:lnTo>
                <a:lnTo>
                  <a:pt x="2254758" y="140970"/>
                </a:lnTo>
                <a:lnTo>
                  <a:pt x="2286000" y="131064"/>
                </a:lnTo>
                <a:lnTo>
                  <a:pt x="2283714" y="123444"/>
                </a:lnTo>
                <a:close/>
              </a:path>
              <a:path w="3901440" h="292100">
                <a:moveTo>
                  <a:pt x="2353818" y="112014"/>
                </a:moveTo>
                <a:lnTo>
                  <a:pt x="2321814" y="123444"/>
                </a:lnTo>
                <a:lnTo>
                  <a:pt x="2324862" y="131064"/>
                </a:lnTo>
                <a:lnTo>
                  <a:pt x="2356104" y="119634"/>
                </a:lnTo>
                <a:lnTo>
                  <a:pt x="2353818" y="112014"/>
                </a:lnTo>
                <a:close/>
              </a:path>
              <a:path w="3901440" h="292100">
                <a:moveTo>
                  <a:pt x="2423922" y="102870"/>
                </a:moveTo>
                <a:lnTo>
                  <a:pt x="2392680" y="111252"/>
                </a:lnTo>
                <a:lnTo>
                  <a:pt x="2394966" y="119634"/>
                </a:lnTo>
                <a:lnTo>
                  <a:pt x="2426208" y="111252"/>
                </a:lnTo>
                <a:lnTo>
                  <a:pt x="2423922" y="102870"/>
                </a:lnTo>
                <a:close/>
              </a:path>
              <a:path w="3901440" h="292100">
                <a:moveTo>
                  <a:pt x="2494788" y="98298"/>
                </a:moveTo>
                <a:lnTo>
                  <a:pt x="2463546" y="102870"/>
                </a:lnTo>
                <a:lnTo>
                  <a:pt x="2464308" y="111252"/>
                </a:lnTo>
                <a:lnTo>
                  <a:pt x="2496312" y="106680"/>
                </a:lnTo>
                <a:lnTo>
                  <a:pt x="2494788" y="98298"/>
                </a:lnTo>
                <a:close/>
              </a:path>
              <a:path w="3901440" h="292100">
                <a:moveTo>
                  <a:pt x="2564892" y="92964"/>
                </a:moveTo>
                <a:lnTo>
                  <a:pt x="2533650" y="98298"/>
                </a:lnTo>
                <a:lnTo>
                  <a:pt x="2535174" y="106680"/>
                </a:lnTo>
                <a:lnTo>
                  <a:pt x="2566416" y="101346"/>
                </a:lnTo>
                <a:lnTo>
                  <a:pt x="2564892" y="92964"/>
                </a:lnTo>
                <a:close/>
              </a:path>
              <a:path w="3901440" h="292100">
                <a:moveTo>
                  <a:pt x="2634996" y="84582"/>
                </a:moveTo>
                <a:lnTo>
                  <a:pt x="2602992" y="92964"/>
                </a:lnTo>
                <a:lnTo>
                  <a:pt x="2605278" y="101346"/>
                </a:lnTo>
                <a:lnTo>
                  <a:pt x="2637282" y="92964"/>
                </a:lnTo>
                <a:lnTo>
                  <a:pt x="2634996" y="84582"/>
                </a:lnTo>
                <a:close/>
              </a:path>
              <a:path w="3901440" h="292100">
                <a:moveTo>
                  <a:pt x="2705100" y="76962"/>
                </a:moveTo>
                <a:lnTo>
                  <a:pt x="2673858" y="84582"/>
                </a:lnTo>
                <a:lnTo>
                  <a:pt x="2675382" y="92964"/>
                </a:lnTo>
                <a:lnTo>
                  <a:pt x="2707386" y="85344"/>
                </a:lnTo>
                <a:lnTo>
                  <a:pt x="2705100" y="76962"/>
                </a:lnTo>
                <a:close/>
              </a:path>
              <a:path w="3901440" h="292100">
                <a:moveTo>
                  <a:pt x="2776728" y="76962"/>
                </a:moveTo>
                <a:lnTo>
                  <a:pt x="2744724" y="76962"/>
                </a:lnTo>
                <a:lnTo>
                  <a:pt x="2744724" y="85344"/>
                </a:lnTo>
                <a:lnTo>
                  <a:pt x="2776728" y="85344"/>
                </a:lnTo>
                <a:lnTo>
                  <a:pt x="2776728" y="76962"/>
                </a:lnTo>
                <a:close/>
              </a:path>
              <a:path w="3901440" h="292100">
                <a:moveTo>
                  <a:pt x="2815590" y="76962"/>
                </a:moveTo>
                <a:lnTo>
                  <a:pt x="2814828" y="85344"/>
                </a:lnTo>
                <a:lnTo>
                  <a:pt x="2846070" y="89916"/>
                </a:lnTo>
                <a:lnTo>
                  <a:pt x="2847594" y="81534"/>
                </a:lnTo>
                <a:lnTo>
                  <a:pt x="2815590" y="76962"/>
                </a:lnTo>
                <a:close/>
              </a:path>
              <a:path w="3901440" h="292100">
                <a:moveTo>
                  <a:pt x="2916936" y="80010"/>
                </a:moveTo>
                <a:lnTo>
                  <a:pt x="2885694" y="81534"/>
                </a:lnTo>
                <a:lnTo>
                  <a:pt x="2885694" y="89916"/>
                </a:lnTo>
                <a:lnTo>
                  <a:pt x="2916936" y="88392"/>
                </a:lnTo>
                <a:lnTo>
                  <a:pt x="2916936" y="80010"/>
                </a:lnTo>
                <a:close/>
              </a:path>
              <a:path w="3901440" h="292100">
                <a:moveTo>
                  <a:pt x="2987040" y="76962"/>
                </a:moveTo>
                <a:lnTo>
                  <a:pt x="2955798" y="80010"/>
                </a:lnTo>
                <a:lnTo>
                  <a:pt x="2956560" y="88392"/>
                </a:lnTo>
                <a:lnTo>
                  <a:pt x="2987802" y="85344"/>
                </a:lnTo>
                <a:lnTo>
                  <a:pt x="2987040" y="76962"/>
                </a:lnTo>
                <a:close/>
              </a:path>
              <a:path w="3901440" h="292100">
                <a:moveTo>
                  <a:pt x="3056382" y="70104"/>
                </a:moveTo>
                <a:lnTo>
                  <a:pt x="3025140" y="76962"/>
                </a:lnTo>
                <a:lnTo>
                  <a:pt x="3027426" y="85344"/>
                </a:lnTo>
                <a:lnTo>
                  <a:pt x="3058668" y="78486"/>
                </a:lnTo>
                <a:lnTo>
                  <a:pt x="3056382" y="70104"/>
                </a:lnTo>
                <a:close/>
              </a:path>
              <a:path w="3901440" h="292100">
                <a:moveTo>
                  <a:pt x="3127248" y="62484"/>
                </a:moveTo>
                <a:lnTo>
                  <a:pt x="3095244" y="70104"/>
                </a:lnTo>
                <a:lnTo>
                  <a:pt x="3097530" y="78486"/>
                </a:lnTo>
                <a:lnTo>
                  <a:pt x="3128772" y="70866"/>
                </a:lnTo>
                <a:lnTo>
                  <a:pt x="3127248" y="62484"/>
                </a:lnTo>
                <a:close/>
              </a:path>
              <a:path w="3901440" h="292100">
                <a:moveTo>
                  <a:pt x="3197352" y="57150"/>
                </a:moveTo>
                <a:lnTo>
                  <a:pt x="3166110" y="62484"/>
                </a:lnTo>
                <a:lnTo>
                  <a:pt x="3167634" y="70866"/>
                </a:lnTo>
                <a:lnTo>
                  <a:pt x="3198876" y="65532"/>
                </a:lnTo>
                <a:lnTo>
                  <a:pt x="3197352" y="57150"/>
                </a:lnTo>
                <a:close/>
              </a:path>
              <a:path w="3901440" h="292100">
                <a:moveTo>
                  <a:pt x="3267455" y="49530"/>
                </a:moveTo>
                <a:lnTo>
                  <a:pt x="3236214" y="57150"/>
                </a:lnTo>
                <a:lnTo>
                  <a:pt x="3237738" y="65532"/>
                </a:lnTo>
                <a:lnTo>
                  <a:pt x="3269742" y="57912"/>
                </a:lnTo>
                <a:lnTo>
                  <a:pt x="3267455" y="49530"/>
                </a:lnTo>
                <a:close/>
              </a:path>
              <a:path w="3901440" h="292100">
                <a:moveTo>
                  <a:pt x="3338322" y="45720"/>
                </a:moveTo>
                <a:lnTo>
                  <a:pt x="3306318" y="49530"/>
                </a:lnTo>
                <a:lnTo>
                  <a:pt x="3307841" y="58674"/>
                </a:lnTo>
                <a:lnTo>
                  <a:pt x="3339084" y="54102"/>
                </a:lnTo>
                <a:lnTo>
                  <a:pt x="3338322" y="45720"/>
                </a:lnTo>
                <a:close/>
              </a:path>
              <a:path w="3901440" h="292100">
                <a:moveTo>
                  <a:pt x="3408426" y="39624"/>
                </a:moveTo>
                <a:lnTo>
                  <a:pt x="3376422" y="45720"/>
                </a:lnTo>
                <a:lnTo>
                  <a:pt x="3377946" y="54102"/>
                </a:lnTo>
                <a:lnTo>
                  <a:pt x="3409950" y="48006"/>
                </a:lnTo>
                <a:lnTo>
                  <a:pt x="3408426" y="39624"/>
                </a:lnTo>
                <a:close/>
              </a:path>
              <a:path w="3901440" h="292100">
                <a:moveTo>
                  <a:pt x="3478530" y="35814"/>
                </a:moveTo>
                <a:lnTo>
                  <a:pt x="3447288" y="39624"/>
                </a:lnTo>
                <a:lnTo>
                  <a:pt x="3448050" y="48006"/>
                </a:lnTo>
                <a:lnTo>
                  <a:pt x="3480054" y="44196"/>
                </a:lnTo>
                <a:lnTo>
                  <a:pt x="3478530" y="35814"/>
                </a:lnTo>
                <a:close/>
              </a:path>
              <a:path w="3901440" h="292100">
                <a:moveTo>
                  <a:pt x="3548634" y="29718"/>
                </a:moveTo>
                <a:lnTo>
                  <a:pt x="3517391" y="35814"/>
                </a:lnTo>
                <a:lnTo>
                  <a:pt x="3518916" y="44196"/>
                </a:lnTo>
                <a:lnTo>
                  <a:pt x="3550158" y="38100"/>
                </a:lnTo>
                <a:lnTo>
                  <a:pt x="3548634" y="29718"/>
                </a:lnTo>
                <a:close/>
              </a:path>
              <a:path w="3901440" h="292100">
                <a:moveTo>
                  <a:pt x="3618738" y="24384"/>
                </a:moveTo>
                <a:lnTo>
                  <a:pt x="3587496" y="29718"/>
                </a:lnTo>
                <a:lnTo>
                  <a:pt x="3589020" y="38100"/>
                </a:lnTo>
                <a:lnTo>
                  <a:pt x="3620262" y="32766"/>
                </a:lnTo>
                <a:lnTo>
                  <a:pt x="3618738" y="24384"/>
                </a:lnTo>
                <a:close/>
              </a:path>
              <a:path w="3901440" h="292100">
                <a:moveTo>
                  <a:pt x="3689604" y="18288"/>
                </a:moveTo>
                <a:lnTo>
                  <a:pt x="3657600" y="24384"/>
                </a:lnTo>
                <a:lnTo>
                  <a:pt x="3659124" y="32766"/>
                </a:lnTo>
                <a:lnTo>
                  <a:pt x="3691128" y="26670"/>
                </a:lnTo>
                <a:lnTo>
                  <a:pt x="3689604" y="18288"/>
                </a:lnTo>
                <a:close/>
              </a:path>
              <a:path w="3901440" h="292100">
                <a:moveTo>
                  <a:pt x="3759708" y="13716"/>
                </a:moveTo>
                <a:lnTo>
                  <a:pt x="3728466" y="18288"/>
                </a:lnTo>
                <a:lnTo>
                  <a:pt x="3729228" y="26670"/>
                </a:lnTo>
                <a:lnTo>
                  <a:pt x="3761232" y="22860"/>
                </a:lnTo>
                <a:lnTo>
                  <a:pt x="3759708" y="13716"/>
                </a:lnTo>
                <a:close/>
              </a:path>
              <a:path w="3901440" h="292100">
                <a:moveTo>
                  <a:pt x="3829812" y="8382"/>
                </a:moveTo>
                <a:lnTo>
                  <a:pt x="3798570" y="13716"/>
                </a:lnTo>
                <a:lnTo>
                  <a:pt x="3800094" y="22860"/>
                </a:lnTo>
                <a:lnTo>
                  <a:pt x="3831336" y="16764"/>
                </a:lnTo>
                <a:lnTo>
                  <a:pt x="3829812" y="8382"/>
                </a:lnTo>
                <a:close/>
              </a:path>
              <a:path w="3901440" h="292100">
                <a:moveTo>
                  <a:pt x="3899916" y="2286"/>
                </a:moveTo>
                <a:lnTo>
                  <a:pt x="3868674" y="8382"/>
                </a:lnTo>
                <a:lnTo>
                  <a:pt x="3870198" y="16764"/>
                </a:lnTo>
                <a:lnTo>
                  <a:pt x="3901440" y="10668"/>
                </a:lnTo>
                <a:lnTo>
                  <a:pt x="3899916" y="2286"/>
                </a:lnTo>
                <a:close/>
              </a:path>
            </a:pathLst>
          </a:custGeom>
          <a:solidFill>
            <a:srgbClr val="000000"/>
          </a:solidFill>
        </p:spPr>
        <p:txBody>
          <a:bodyPr wrap="square" lIns="0" tIns="0" rIns="0" bIns="0" rtlCol="0"/>
          <a:lstStyle/>
          <a:p>
            <a:endParaRPr/>
          </a:p>
        </p:txBody>
      </p:sp>
      <p:sp>
        <p:nvSpPr>
          <p:cNvPr id="182" name="object 182"/>
          <p:cNvSpPr/>
          <p:nvPr/>
        </p:nvSpPr>
        <p:spPr>
          <a:xfrm>
            <a:off x="2594610" y="4279391"/>
            <a:ext cx="0" cy="119380"/>
          </a:xfrm>
          <a:custGeom>
            <a:avLst/>
            <a:gdLst/>
            <a:ahLst/>
            <a:cxnLst/>
            <a:rect l="l" t="t" r="r" b="b"/>
            <a:pathLst>
              <a:path h="119379">
                <a:moveTo>
                  <a:pt x="0" y="0"/>
                </a:moveTo>
                <a:lnTo>
                  <a:pt x="0" y="118872"/>
                </a:lnTo>
              </a:path>
            </a:pathLst>
          </a:custGeom>
          <a:ln w="21336">
            <a:solidFill>
              <a:srgbClr val="487BBB"/>
            </a:solidFill>
          </a:ln>
        </p:spPr>
        <p:txBody>
          <a:bodyPr wrap="square" lIns="0" tIns="0" rIns="0" bIns="0" rtlCol="0"/>
          <a:lstStyle/>
          <a:p>
            <a:endParaRPr/>
          </a:p>
        </p:txBody>
      </p:sp>
      <p:sp>
        <p:nvSpPr>
          <p:cNvPr id="183" name="object 183"/>
          <p:cNvSpPr/>
          <p:nvPr/>
        </p:nvSpPr>
        <p:spPr>
          <a:xfrm>
            <a:off x="2655951" y="4165091"/>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184" name="object 184"/>
          <p:cNvSpPr/>
          <p:nvPr/>
        </p:nvSpPr>
        <p:spPr>
          <a:xfrm>
            <a:off x="2726435" y="4110228"/>
            <a:ext cx="0" cy="120650"/>
          </a:xfrm>
          <a:custGeom>
            <a:avLst/>
            <a:gdLst/>
            <a:ahLst/>
            <a:cxnLst/>
            <a:rect l="l" t="t" r="r" b="b"/>
            <a:pathLst>
              <a:path h="120650">
                <a:moveTo>
                  <a:pt x="0" y="0"/>
                </a:moveTo>
                <a:lnTo>
                  <a:pt x="0" y="120396"/>
                </a:lnTo>
              </a:path>
            </a:pathLst>
          </a:custGeom>
          <a:ln w="38100">
            <a:solidFill>
              <a:srgbClr val="487BBB"/>
            </a:solidFill>
          </a:ln>
        </p:spPr>
        <p:txBody>
          <a:bodyPr wrap="square" lIns="0" tIns="0" rIns="0" bIns="0" rtlCol="0"/>
          <a:lstStyle/>
          <a:p>
            <a:endParaRPr/>
          </a:p>
        </p:txBody>
      </p:sp>
      <p:sp>
        <p:nvSpPr>
          <p:cNvPr id="185" name="object 185"/>
          <p:cNvSpPr/>
          <p:nvPr/>
        </p:nvSpPr>
        <p:spPr>
          <a:xfrm>
            <a:off x="2796920" y="4046220"/>
            <a:ext cx="0" cy="121285"/>
          </a:xfrm>
          <a:custGeom>
            <a:avLst/>
            <a:gdLst/>
            <a:ahLst/>
            <a:cxnLst/>
            <a:rect l="l" t="t" r="r" b="b"/>
            <a:pathLst>
              <a:path h="121285">
                <a:moveTo>
                  <a:pt x="0" y="0"/>
                </a:moveTo>
                <a:lnTo>
                  <a:pt x="0" y="121158"/>
                </a:lnTo>
              </a:path>
            </a:pathLst>
          </a:custGeom>
          <a:ln w="38862">
            <a:solidFill>
              <a:srgbClr val="487BBB"/>
            </a:solidFill>
          </a:ln>
        </p:spPr>
        <p:txBody>
          <a:bodyPr wrap="square" lIns="0" tIns="0" rIns="0" bIns="0" rtlCol="0"/>
          <a:lstStyle/>
          <a:p>
            <a:endParaRPr/>
          </a:p>
        </p:txBody>
      </p:sp>
      <p:sp>
        <p:nvSpPr>
          <p:cNvPr id="186" name="object 186"/>
          <p:cNvSpPr/>
          <p:nvPr/>
        </p:nvSpPr>
        <p:spPr>
          <a:xfrm>
            <a:off x="2867025" y="4053078"/>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187" name="object 187"/>
          <p:cNvSpPr/>
          <p:nvPr/>
        </p:nvSpPr>
        <p:spPr>
          <a:xfrm>
            <a:off x="2937129" y="3989832"/>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188" name="object 188"/>
          <p:cNvSpPr/>
          <p:nvPr/>
        </p:nvSpPr>
        <p:spPr>
          <a:xfrm>
            <a:off x="3007232" y="4004309"/>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189" name="object 189"/>
          <p:cNvSpPr/>
          <p:nvPr/>
        </p:nvSpPr>
        <p:spPr>
          <a:xfrm>
            <a:off x="3077717" y="4085844"/>
            <a:ext cx="0" cy="120650"/>
          </a:xfrm>
          <a:custGeom>
            <a:avLst/>
            <a:gdLst/>
            <a:ahLst/>
            <a:cxnLst/>
            <a:rect l="l" t="t" r="r" b="b"/>
            <a:pathLst>
              <a:path h="120650">
                <a:moveTo>
                  <a:pt x="0" y="0"/>
                </a:moveTo>
                <a:lnTo>
                  <a:pt x="0" y="120396"/>
                </a:lnTo>
              </a:path>
            </a:pathLst>
          </a:custGeom>
          <a:ln w="38100">
            <a:solidFill>
              <a:srgbClr val="487BBB"/>
            </a:solidFill>
          </a:ln>
        </p:spPr>
        <p:txBody>
          <a:bodyPr wrap="square" lIns="0" tIns="0" rIns="0" bIns="0" rtlCol="0"/>
          <a:lstStyle/>
          <a:p>
            <a:endParaRPr/>
          </a:p>
        </p:txBody>
      </p:sp>
      <p:sp>
        <p:nvSpPr>
          <p:cNvPr id="190" name="object 190"/>
          <p:cNvSpPr/>
          <p:nvPr/>
        </p:nvSpPr>
        <p:spPr>
          <a:xfrm>
            <a:off x="3148202" y="4072890"/>
            <a:ext cx="0" cy="123825"/>
          </a:xfrm>
          <a:custGeom>
            <a:avLst/>
            <a:gdLst/>
            <a:ahLst/>
            <a:cxnLst/>
            <a:rect l="l" t="t" r="r" b="b"/>
            <a:pathLst>
              <a:path h="123825">
                <a:moveTo>
                  <a:pt x="0" y="0"/>
                </a:moveTo>
                <a:lnTo>
                  <a:pt x="0" y="123444"/>
                </a:lnTo>
              </a:path>
            </a:pathLst>
          </a:custGeom>
          <a:ln w="38862">
            <a:solidFill>
              <a:srgbClr val="487BBB"/>
            </a:solidFill>
          </a:ln>
        </p:spPr>
        <p:txBody>
          <a:bodyPr wrap="square" lIns="0" tIns="0" rIns="0" bIns="0" rtlCol="0"/>
          <a:lstStyle/>
          <a:p>
            <a:endParaRPr/>
          </a:p>
        </p:txBody>
      </p:sp>
      <p:sp>
        <p:nvSpPr>
          <p:cNvPr id="191" name="object 191"/>
          <p:cNvSpPr/>
          <p:nvPr/>
        </p:nvSpPr>
        <p:spPr>
          <a:xfrm>
            <a:off x="3218307" y="4021835"/>
            <a:ext cx="0" cy="124460"/>
          </a:xfrm>
          <a:custGeom>
            <a:avLst/>
            <a:gdLst/>
            <a:ahLst/>
            <a:cxnLst/>
            <a:rect l="l" t="t" r="r" b="b"/>
            <a:pathLst>
              <a:path h="124460">
                <a:moveTo>
                  <a:pt x="0" y="0"/>
                </a:moveTo>
                <a:lnTo>
                  <a:pt x="0" y="124205"/>
                </a:lnTo>
              </a:path>
            </a:pathLst>
          </a:custGeom>
          <a:ln w="38862">
            <a:solidFill>
              <a:srgbClr val="487BBB"/>
            </a:solidFill>
          </a:ln>
        </p:spPr>
        <p:txBody>
          <a:bodyPr wrap="square" lIns="0" tIns="0" rIns="0" bIns="0" rtlCol="0"/>
          <a:lstStyle/>
          <a:p>
            <a:endParaRPr/>
          </a:p>
        </p:txBody>
      </p:sp>
      <p:sp>
        <p:nvSpPr>
          <p:cNvPr id="192" name="object 192"/>
          <p:cNvSpPr/>
          <p:nvPr/>
        </p:nvSpPr>
        <p:spPr>
          <a:xfrm>
            <a:off x="3288410" y="3998976"/>
            <a:ext cx="0" cy="124460"/>
          </a:xfrm>
          <a:custGeom>
            <a:avLst/>
            <a:gdLst/>
            <a:ahLst/>
            <a:cxnLst/>
            <a:rect l="l" t="t" r="r" b="b"/>
            <a:pathLst>
              <a:path h="124460">
                <a:moveTo>
                  <a:pt x="0" y="0"/>
                </a:moveTo>
                <a:lnTo>
                  <a:pt x="0" y="124205"/>
                </a:lnTo>
              </a:path>
            </a:pathLst>
          </a:custGeom>
          <a:ln w="38862">
            <a:solidFill>
              <a:srgbClr val="487BBB"/>
            </a:solidFill>
          </a:ln>
        </p:spPr>
        <p:txBody>
          <a:bodyPr wrap="square" lIns="0" tIns="0" rIns="0" bIns="0" rtlCol="0"/>
          <a:lstStyle/>
          <a:p>
            <a:endParaRPr/>
          </a:p>
        </p:txBody>
      </p:sp>
      <p:sp>
        <p:nvSpPr>
          <p:cNvPr id="193" name="object 193"/>
          <p:cNvSpPr/>
          <p:nvPr/>
        </p:nvSpPr>
        <p:spPr>
          <a:xfrm>
            <a:off x="3358896" y="4083558"/>
            <a:ext cx="0" cy="124460"/>
          </a:xfrm>
          <a:custGeom>
            <a:avLst/>
            <a:gdLst/>
            <a:ahLst/>
            <a:cxnLst/>
            <a:rect l="l" t="t" r="r" b="b"/>
            <a:pathLst>
              <a:path h="124460">
                <a:moveTo>
                  <a:pt x="0" y="0"/>
                </a:moveTo>
                <a:lnTo>
                  <a:pt x="0" y="124205"/>
                </a:lnTo>
              </a:path>
            </a:pathLst>
          </a:custGeom>
          <a:ln w="38100">
            <a:solidFill>
              <a:srgbClr val="487BBB"/>
            </a:solidFill>
          </a:ln>
        </p:spPr>
        <p:txBody>
          <a:bodyPr wrap="square" lIns="0" tIns="0" rIns="0" bIns="0" rtlCol="0"/>
          <a:lstStyle/>
          <a:p>
            <a:endParaRPr/>
          </a:p>
        </p:txBody>
      </p:sp>
      <p:sp>
        <p:nvSpPr>
          <p:cNvPr id="194" name="object 194"/>
          <p:cNvSpPr/>
          <p:nvPr/>
        </p:nvSpPr>
        <p:spPr>
          <a:xfrm>
            <a:off x="3429380" y="4173473"/>
            <a:ext cx="0" cy="125095"/>
          </a:xfrm>
          <a:custGeom>
            <a:avLst/>
            <a:gdLst/>
            <a:ahLst/>
            <a:cxnLst/>
            <a:rect l="l" t="t" r="r" b="b"/>
            <a:pathLst>
              <a:path h="125095">
                <a:moveTo>
                  <a:pt x="0" y="0"/>
                </a:moveTo>
                <a:lnTo>
                  <a:pt x="0" y="124967"/>
                </a:lnTo>
              </a:path>
            </a:pathLst>
          </a:custGeom>
          <a:ln w="38862">
            <a:solidFill>
              <a:srgbClr val="487BBB"/>
            </a:solidFill>
          </a:ln>
        </p:spPr>
        <p:txBody>
          <a:bodyPr wrap="square" lIns="0" tIns="0" rIns="0" bIns="0" rtlCol="0"/>
          <a:lstStyle/>
          <a:p>
            <a:endParaRPr/>
          </a:p>
        </p:txBody>
      </p:sp>
      <p:sp>
        <p:nvSpPr>
          <p:cNvPr id="195" name="object 195"/>
          <p:cNvSpPr/>
          <p:nvPr/>
        </p:nvSpPr>
        <p:spPr>
          <a:xfrm>
            <a:off x="3499484" y="4227576"/>
            <a:ext cx="0" cy="127000"/>
          </a:xfrm>
          <a:custGeom>
            <a:avLst/>
            <a:gdLst/>
            <a:ahLst/>
            <a:cxnLst/>
            <a:rect l="l" t="t" r="r" b="b"/>
            <a:pathLst>
              <a:path h="127000">
                <a:moveTo>
                  <a:pt x="0" y="0"/>
                </a:moveTo>
                <a:lnTo>
                  <a:pt x="0" y="126491"/>
                </a:lnTo>
              </a:path>
            </a:pathLst>
          </a:custGeom>
          <a:ln w="38862">
            <a:solidFill>
              <a:srgbClr val="487BBB"/>
            </a:solidFill>
          </a:ln>
        </p:spPr>
        <p:txBody>
          <a:bodyPr wrap="square" lIns="0" tIns="0" rIns="0" bIns="0" rtlCol="0"/>
          <a:lstStyle/>
          <a:p>
            <a:endParaRPr/>
          </a:p>
        </p:txBody>
      </p:sp>
      <p:sp>
        <p:nvSpPr>
          <p:cNvPr id="196" name="object 196"/>
          <p:cNvSpPr/>
          <p:nvPr/>
        </p:nvSpPr>
        <p:spPr>
          <a:xfrm>
            <a:off x="3569589" y="4235196"/>
            <a:ext cx="0" cy="128905"/>
          </a:xfrm>
          <a:custGeom>
            <a:avLst/>
            <a:gdLst/>
            <a:ahLst/>
            <a:cxnLst/>
            <a:rect l="l" t="t" r="r" b="b"/>
            <a:pathLst>
              <a:path h="128904">
                <a:moveTo>
                  <a:pt x="0" y="0"/>
                </a:moveTo>
                <a:lnTo>
                  <a:pt x="0" y="128777"/>
                </a:lnTo>
              </a:path>
            </a:pathLst>
          </a:custGeom>
          <a:ln w="38862">
            <a:solidFill>
              <a:srgbClr val="487BBB"/>
            </a:solidFill>
          </a:ln>
        </p:spPr>
        <p:txBody>
          <a:bodyPr wrap="square" lIns="0" tIns="0" rIns="0" bIns="0" rtlCol="0"/>
          <a:lstStyle/>
          <a:p>
            <a:endParaRPr/>
          </a:p>
        </p:txBody>
      </p:sp>
      <p:sp>
        <p:nvSpPr>
          <p:cNvPr id="197" name="object 197"/>
          <p:cNvSpPr/>
          <p:nvPr/>
        </p:nvSpPr>
        <p:spPr>
          <a:xfrm>
            <a:off x="3639692" y="4213859"/>
            <a:ext cx="0" cy="127635"/>
          </a:xfrm>
          <a:custGeom>
            <a:avLst/>
            <a:gdLst/>
            <a:ahLst/>
            <a:cxnLst/>
            <a:rect l="l" t="t" r="r" b="b"/>
            <a:pathLst>
              <a:path h="127635">
                <a:moveTo>
                  <a:pt x="0" y="0"/>
                </a:moveTo>
                <a:lnTo>
                  <a:pt x="0" y="127253"/>
                </a:lnTo>
              </a:path>
            </a:pathLst>
          </a:custGeom>
          <a:ln w="38862">
            <a:solidFill>
              <a:srgbClr val="487BBB"/>
            </a:solidFill>
          </a:ln>
        </p:spPr>
        <p:txBody>
          <a:bodyPr wrap="square" lIns="0" tIns="0" rIns="0" bIns="0" rtlCol="0"/>
          <a:lstStyle/>
          <a:p>
            <a:endParaRPr/>
          </a:p>
        </p:txBody>
      </p:sp>
      <p:sp>
        <p:nvSpPr>
          <p:cNvPr id="198" name="object 198"/>
          <p:cNvSpPr/>
          <p:nvPr/>
        </p:nvSpPr>
        <p:spPr>
          <a:xfrm>
            <a:off x="3710178" y="4191761"/>
            <a:ext cx="0" cy="123825"/>
          </a:xfrm>
          <a:custGeom>
            <a:avLst/>
            <a:gdLst/>
            <a:ahLst/>
            <a:cxnLst/>
            <a:rect l="l" t="t" r="r" b="b"/>
            <a:pathLst>
              <a:path h="123825">
                <a:moveTo>
                  <a:pt x="0" y="0"/>
                </a:moveTo>
                <a:lnTo>
                  <a:pt x="0" y="123444"/>
                </a:lnTo>
              </a:path>
            </a:pathLst>
          </a:custGeom>
          <a:ln w="38100">
            <a:solidFill>
              <a:srgbClr val="487BBB"/>
            </a:solidFill>
          </a:ln>
        </p:spPr>
        <p:txBody>
          <a:bodyPr wrap="square" lIns="0" tIns="0" rIns="0" bIns="0" rtlCol="0"/>
          <a:lstStyle/>
          <a:p>
            <a:endParaRPr/>
          </a:p>
        </p:txBody>
      </p:sp>
      <p:sp>
        <p:nvSpPr>
          <p:cNvPr id="199" name="object 199"/>
          <p:cNvSpPr/>
          <p:nvPr/>
        </p:nvSpPr>
        <p:spPr>
          <a:xfrm>
            <a:off x="3780663" y="4166615"/>
            <a:ext cx="0" cy="123189"/>
          </a:xfrm>
          <a:custGeom>
            <a:avLst/>
            <a:gdLst/>
            <a:ahLst/>
            <a:cxnLst/>
            <a:rect l="l" t="t" r="r" b="b"/>
            <a:pathLst>
              <a:path h="123189">
                <a:moveTo>
                  <a:pt x="0" y="0"/>
                </a:moveTo>
                <a:lnTo>
                  <a:pt x="0" y="122682"/>
                </a:lnTo>
              </a:path>
            </a:pathLst>
          </a:custGeom>
          <a:ln w="38862">
            <a:solidFill>
              <a:srgbClr val="487BBB"/>
            </a:solidFill>
          </a:ln>
        </p:spPr>
        <p:txBody>
          <a:bodyPr wrap="square" lIns="0" tIns="0" rIns="0" bIns="0" rtlCol="0"/>
          <a:lstStyle/>
          <a:p>
            <a:endParaRPr/>
          </a:p>
        </p:txBody>
      </p:sp>
      <p:sp>
        <p:nvSpPr>
          <p:cNvPr id="200" name="object 200"/>
          <p:cNvSpPr/>
          <p:nvPr/>
        </p:nvSpPr>
        <p:spPr>
          <a:xfrm>
            <a:off x="3850766" y="4171950"/>
            <a:ext cx="0" cy="123825"/>
          </a:xfrm>
          <a:custGeom>
            <a:avLst/>
            <a:gdLst/>
            <a:ahLst/>
            <a:cxnLst/>
            <a:rect l="l" t="t" r="r" b="b"/>
            <a:pathLst>
              <a:path h="123825">
                <a:moveTo>
                  <a:pt x="0" y="0"/>
                </a:moveTo>
                <a:lnTo>
                  <a:pt x="0" y="123444"/>
                </a:lnTo>
              </a:path>
            </a:pathLst>
          </a:custGeom>
          <a:ln w="38862">
            <a:solidFill>
              <a:srgbClr val="487BBB"/>
            </a:solidFill>
          </a:ln>
        </p:spPr>
        <p:txBody>
          <a:bodyPr wrap="square" lIns="0" tIns="0" rIns="0" bIns="0" rtlCol="0"/>
          <a:lstStyle/>
          <a:p>
            <a:endParaRPr/>
          </a:p>
        </p:txBody>
      </p:sp>
      <p:sp>
        <p:nvSpPr>
          <p:cNvPr id="201" name="object 201"/>
          <p:cNvSpPr/>
          <p:nvPr/>
        </p:nvSpPr>
        <p:spPr>
          <a:xfrm>
            <a:off x="3920871" y="4147565"/>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202" name="object 202"/>
          <p:cNvSpPr/>
          <p:nvPr/>
        </p:nvSpPr>
        <p:spPr>
          <a:xfrm>
            <a:off x="3990975" y="4087367"/>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03" name="object 203"/>
          <p:cNvSpPr/>
          <p:nvPr/>
        </p:nvSpPr>
        <p:spPr>
          <a:xfrm>
            <a:off x="4061459" y="4069079"/>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204" name="object 204"/>
          <p:cNvSpPr/>
          <p:nvPr/>
        </p:nvSpPr>
        <p:spPr>
          <a:xfrm>
            <a:off x="4131945" y="4083558"/>
            <a:ext cx="0" cy="116205"/>
          </a:xfrm>
          <a:custGeom>
            <a:avLst/>
            <a:gdLst/>
            <a:ahLst/>
            <a:cxnLst/>
            <a:rect l="l" t="t" r="r" b="b"/>
            <a:pathLst>
              <a:path h="116204">
                <a:moveTo>
                  <a:pt x="0" y="0"/>
                </a:moveTo>
                <a:lnTo>
                  <a:pt x="0" y="115824"/>
                </a:lnTo>
              </a:path>
            </a:pathLst>
          </a:custGeom>
          <a:ln w="38862">
            <a:solidFill>
              <a:srgbClr val="487BBB"/>
            </a:solidFill>
          </a:ln>
        </p:spPr>
        <p:txBody>
          <a:bodyPr wrap="square" lIns="0" tIns="0" rIns="0" bIns="0" rtlCol="0"/>
          <a:lstStyle/>
          <a:p>
            <a:endParaRPr/>
          </a:p>
        </p:txBody>
      </p:sp>
      <p:sp>
        <p:nvSpPr>
          <p:cNvPr id="205" name="object 205"/>
          <p:cNvSpPr/>
          <p:nvPr/>
        </p:nvSpPr>
        <p:spPr>
          <a:xfrm>
            <a:off x="4202048" y="4108703"/>
            <a:ext cx="0" cy="116839"/>
          </a:xfrm>
          <a:custGeom>
            <a:avLst/>
            <a:gdLst/>
            <a:ahLst/>
            <a:cxnLst/>
            <a:rect l="l" t="t" r="r" b="b"/>
            <a:pathLst>
              <a:path h="116839">
                <a:moveTo>
                  <a:pt x="0" y="0"/>
                </a:moveTo>
                <a:lnTo>
                  <a:pt x="0" y="116586"/>
                </a:lnTo>
              </a:path>
            </a:pathLst>
          </a:custGeom>
          <a:ln w="38862">
            <a:solidFill>
              <a:srgbClr val="487BBB"/>
            </a:solidFill>
          </a:ln>
        </p:spPr>
        <p:txBody>
          <a:bodyPr wrap="square" lIns="0" tIns="0" rIns="0" bIns="0" rtlCol="0"/>
          <a:lstStyle/>
          <a:p>
            <a:endParaRPr/>
          </a:p>
        </p:txBody>
      </p:sp>
      <p:sp>
        <p:nvSpPr>
          <p:cNvPr id="206" name="object 206"/>
          <p:cNvSpPr/>
          <p:nvPr/>
        </p:nvSpPr>
        <p:spPr>
          <a:xfrm>
            <a:off x="4272153" y="4114800"/>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07" name="object 207"/>
          <p:cNvSpPr/>
          <p:nvPr/>
        </p:nvSpPr>
        <p:spPr>
          <a:xfrm>
            <a:off x="4342638" y="4113276"/>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208" name="object 208"/>
          <p:cNvSpPr/>
          <p:nvPr/>
        </p:nvSpPr>
        <p:spPr>
          <a:xfrm>
            <a:off x="4413122" y="4140708"/>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09" name="object 209"/>
          <p:cNvSpPr/>
          <p:nvPr/>
        </p:nvSpPr>
        <p:spPr>
          <a:xfrm>
            <a:off x="4483227" y="4146041"/>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210" name="object 210"/>
          <p:cNvSpPr/>
          <p:nvPr/>
        </p:nvSpPr>
        <p:spPr>
          <a:xfrm>
            <a:off x="4553330" y="4147565"/>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11" name="object 211"/>
          <p:cNvSpPr/>
          <p:nvPr/>
        </p:nvSpPr>
        <p:spPr>
          <a:xfrm>
            <a:off x="4623434" y="4144517"/>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212" name="object 212"/>
          <p:cNvSpPr/>
          <p:nvPr/>
        </p:nvSpPr>
        <p:spPr>
          <a:xfrm>
            <a:off x="4693920" y="4139184"/>
            <a:ext cx="0" cy="119380"/>
          </a:xfrm>
          <a:custGeom>
            <a:avLst/>
            <a:gdLst/>
            <a:ahLst/>
            <a:cxnLst/>
            <a:rect l="l" t="t" r="r" b="b"/>
            <a:pathLst>
              <a:path h="119379">
                <a:moveTo>
                  <a:pt x="0" y="0"/>
                </a:moveTo>
                <a:lnTo>
                  <a:pt x="0" y="118872"/>
                </a:lnTo>
              </a:path>
            </a:pathLst>
          </a:custGeom>
          <a:ln w="38100">
            <a:solidFill>
              <a:srgbClr val="487BBB"/>
            </a:solidFill>
          </a:ln>
        </p:spPr>
        <p:txBody>
          <a:bodyPr wrap="square" lIns="0" tIns="0" rIns="0" bIns="0" rtlCol="0"/>
          <a:lstStyle/>
          <a:p>
            <a:endParaRPr/>
          </a:p>
        </p:txBody>
      </p:sp>
      <p:sp>
        <p:nvSpPr>
          <p:cNvPr id="213" name="object 213"/>
          <p:cNvSpPr/>
          <p:nvPr/>
        </p:nvSpPr>
        <p:spPr>
          <a:xfrm>
            <a:off x="4764404" y="4131564"/>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4" name="object 214"/>
          <p:cNvSpPr/>
          <p:nvPr/>
        </p:nvSpPr>
        <p:spPr>
          <a:xfrm>
            <a:off x="4834509" y="4124705"/>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5" name="object 215"/>
          <p:cNvSpPr/>
          <p:nvPr/>
        </p:nvSpPr>
        <p:spPr>
          <a:xfrm>
            <a:off x="4904613" y="4114800"/>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6" name="object 216"/>
          <p:cNvSpPr/>
          <p:nvPr/>
        </p:nvSpPr>
        <p:spPr>
          <a:xfrm>
            <a:off x="4975097" y="4101846"/>
            <a:ext cx="0" cy="121920"/>
          </a:xfrm>
          <a:custGeom>
            <a:avLst/>
            <a:gdLst/>
            <a:ahLst/>
            <a:cxnLst/>
            <a:rect l="l" t="t" r="r" b="b"/>
            <a:pathLst>
              <a:path h="121920">
                <a:moveTo>
                  <a:pt x="0" y="0"/>
                </a:moveTo>
                <a:lnTo>
                  <a:pt x="0" y="121920"/>
                </a:lnTo>
              </a:path>
            </a:pathLst>
          </a:custGeom>
          <a:ln w="38100">
            <a:solidFill>
              <a:srgbClr val="487BBB"/>
            </a:solidFill>
          </a:ln>
        </p:spPr>
        <p:txBody>
          <a:bodyPr wrap="square" lIns="0" tIns="0" rIns="0" bIns="0" rtlCol="0"/>
          <a:lstStyle/>
          <a:p>
            <a:endParaRPr/>
          </a:p>
        </p:txBody>
      </p:sp>
      <p:sp>
        <p:nvSpPr>
          <p:cNvPr id="217" name="object 217"/>
          <p:cNvSpPr/>
          <p:nvPr/>
        </p:nvSpPr>
        <p:spPr>
          <a:xfrm>
            <a:off x="5045583" y="4094988"/>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8" name="object 218"/>
          <p:cNvSpPr/>
          <p:nvPr/>
        </p:nvSpPr>
        <p:spPr>
          <a:xfrm>
            <a:off x="5115686" y="4088891"/>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219" name="object 219"/>
          <p:cNvSpPr/>
          <p:nvPr/>
        </p:nvSpPr>
        <p:spPr>
          <a:xfrm>
            <a:off x="5185790" y="4083558"/>
            <a:ext cx="0" cy="121285"/>
          </a:xfrm>
          <a:custGeom>
            <a:avLst/>
            <a:gdLst/>
            <a:ahLst/>
            <a:cxnLst/>
            <a:rect l="l" t="t" r="r" b="b"/>
            <a:pathLst>
              <a:path h="121285">
                <a:moveTo>
                  <a:pt x="0" y="0"/>
                </a:moveTo>
                <a:lnTo>
                  <a:pt x="0" y="121158"/>
                </a:lnTo>
              </a:path>
            </a:pathLst>
          </a:custGeom>
          <a:ln w="38862">
            <a:solidFill>
              <a:srgbClr val="487BBB"/>
            </a:solidFill>
          </a:ln>
        </p:spPr>
        <p:txBody>
          <a:bodyPr wrap="square" lIns="0" tIns="0" rIns="0" bIns="0" rtlCol="0"/>
          <a:lstStyle/>
          <a:p>
            <a:endParaRPr/>
          </a:p>
        </p:txBody>
      </p:sp>
      <p:sp>
        <p:nvSpPr>
          <p:cNvPr id="220" name="object 220"/>
          <p:cNvSpPr/>
          <p:nvPr/>
        </p:nvSpPr>
        <p:spPr>
          <a:xfrm>
            <a:off x="5255895" y="4074414"/>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221" name="object 221"/>
          <p:cNvSpPr/>
          <p:nvPr/>
        </p:nvSpPr>
        <p:spPr>
          <a:xfrm>
            <a:off x="5326379" y="4066032"/>
            <a:ext cx="0" cy="123825"/>
          </a:xfrm>
          <a:custGeom>
            <a:avLst/>
            <a:gdLst/>
            <a:ahLst/>
            <a:cxnLst/>
            <a:rect l="l" t="t" r="r" b="b"/>
            <a:pathLst>
              <a:path h="123825">
                <a:moveTo>
                  <a:pt x="0" y="0"/>
                </a:moveTo>
                <a:lnTo>
                  <a:pt x="0" y="123444"/>
                </a:lnTo>
              </a:path>
            </a:pathLst>
          </a:custGeom>
          <a:ln w="38100">
            <a:solidFill>
              <a:srgbClr val="487BBB"/>
            </a:solidFill>
          </a:ln>
        </p:spPr>
        <p:txBody>
          <a:bodyPr wrap="square" lIns="0" tIns="0" rIns="0" bIns="0" rtlCol="0"/>
          <a:lstStyle/>
          <a:p>
            <a:endParaRPr/>
          </a:p>
        </p:txBody>
      </p:sp>
      <p:sp>
        <p:nvSpPr>
          <p:cNvPr id="222" name="object 222"/>
          <p:cNvSpPr/>
          <p:nvPr/>
        </p:nvSpPr>
        <p:spPr>
          <a:xfrm>
            <a:off x="5396865" y="4067555"/>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223" name="object 223"/>
          <p:cNvSpPr/>
          <p:nvPr/>
        </p:nvSpPr>
        <p:spPr>
          <a:xfrm>
            <a:off x="5466969" y="4070603"/>
            <a:ext cx="0" cy="123189"/>
          </a:xfrm>
          <a:custGeom>
            <a:avLst/>
            <a:gdLst/>
            <a:ahLst/>
            <a:cxnLst/>
            <a:rect l="l" t="t" r="r" b="b"/>
            <a:pathLst>
              <a:path h="123189">
                <a:moveTo>
                  <a:pt x="0" y="0"/>
                </a:moveTo>
                <a:lnTo>
                  <a:pt x="0" y="122682"/>
                </a:lnTo>
              </a:path>
            </a:pathLst>
          </a:custGeom>
          <a:ln w="38862">
            <a:solidFill>
              <a:srgbClr val="487BBB"/>
            </a:solidFill>
          </a:ln>
        </p:spPr>
        <p:txBody>
          <a:bodyPr wrap="square" lIns="0" tIns="0" rIns="0" bIns="0" rtlCol="0"/>
          <a:lstStyle/>
          <a:p>
            <a:endParaRPr/>
          </a:p>
        </p:txBody>
      </p:sp>
      <p:sp>
        <p:nvSpPr>
          <p:cNvPr id="224" name="object 224"/>
          <p:cNvSpPr/>
          <p:nvPr/>
        </p:nvSpPr>
        <p:spPr>
          <a:xfrm>
            <a:off x="5537072" y="4067555"/>
            <a:ext cx="0" cy="124460"/>
          </a:xfrm>
          <a:custGeom>
            <a:avLst/>
            <a:gdLst/>
            <a:ahLst/>
            <a:cxnLst/>
            <a:rect l="l" t="t" r="r" b="b"/>
            <a:pathLst>
              <a:path h="124460">
                <a:moveTo>
                  <a:pt x="0" y="0"/>
                </a:moveTo>
                <a:lnTo>
                  <a:pt x="0" y="124205"/>
                </a:lnTo>
              </a:path>
            </a:pathLst>
          </a:custGeom>
          <a:ln w="38862">
            <a:solidFill>
              <a:srgbClr val="487BBB"/>
            </a:solidFill>
          </a:ln>
        </p:spPr>
        <p:txBody>
          <a:bodyPr wrap="square" lIns="0" tIns="0" rIns="0" bIns="0" rtlCol="0"/>
          <a:lstStyle/>
          <a:p>
            <a:endParaRPr/>
          </a:p>
        </p:txBody>
      </p:sp>
      <p:sp>
        <p:nvSpPr>
          <p:cNvPr id="225" name="object 225"/>
          <p:cNvSpPr/>
          <p:nvPr/>
        </p:nvSpPr>
        <p:spPr>
          <a:xfrm>
            <a:off x="5607177" y="4064508"/>
            <a:ext cx="0" cy="125095"/>
          </a:xfrm>
          <a:custGeom>
            <a:avLst/>
            <a:gdLst/>
            <a:ahLst/>
            <a:cxnLst/>
            <a:rect l="l" t="t" r="r" b="b"/>
            <a:pathLst>
              <a:path h="125095">
                <a:moveTo>
                  <a:pt x="0" y="0"/>
                </a:moveTo>
                <a:lnTo>
                  <a:pt x="0" y="124967"/>
                </a:lnTo>
              </a:path>
            </a:pathLst>
          </a:custGeom>
          <a:ln w="38862">
            <a:solidFill>
              <a:srgbClr val="487BBB"/>
            </a:solidFill>
          </a:ln>
        </p:spPr>
        <p:txBody>
          <a:bodyPr wrap="square" lIns="0" tIns="0" rIns="0" bIns="0" rtlCol="0"/>
          <a:lstStyle/>
          <a:p>
            <a:endParaRPr/>
          </a:p>
        </p:txBody>
      </p:sp>
      <p:sp>
        <p:nvSpPr>
          <p:cNvPr id="226" name="object 226"/>
          <p:cNvSpPr/>
          <p:nvPr/>
        </p:nvSpPr>
        <p:spPr>
          <a:xfrm>
            <a:off x="5677661" y="4057650"/>
            <a:ext cx="0" cy="124460"/>
          </a:xfrm>
          <a:custGeom>
            <a:avLst/>
            <a:gdLst/>
            <a:ahLst/>
            <a:cxnLst/>
            <a:rect l="l" t="t" r="r" b="b"/>
            <a:pathLst>
              <a:path h="124460">
                <a:moveTo>
                  <a:pt x="0" y="0"/>
                </a:moveTo>
                <a:lnTo>
                  <a:pt x="0" y="124205"/>
                </a:lnTo>
              </a:path>
            </a:pathLst>
          </a:custGeom>
          <a:ln w="38100">
            <a:solidFill>
              <a:srgbClr val="487BBB"/>
            </a:solidFill>
          </a:ln>
        </p:spPr>
        <p:txBody>
          <a:bodyPr wrap="square" lIns="0" tIns="0" rIns="0" bIns="0" rtlCol="0"/>
          <a:lstStyle/>
          <a:p>
            <a:endParaRPr/>
          </a:p>
        </p:txBody>
      </p:sp>
      <p:sp>
        <p:nvSpPr>
          <p:cNvPr id="227" name="object 227"/>
          <p:cNvSpPr/>
          <p:nvPr/>
        </p:nvSpPr>
        <p:spPr>
          <a:xfrm>
            <a:off x="5748146" y="4050029"/>
            <a:ext cx="0" cy="125095"/>
          </a:xfrm>
          <a:custGeom>
            <a:avLst/>
            <a:gdLst/>
            <a:ahLst/>
            <a:cxnLst/>
            <a:rect l="l" t="t" r="r" b="b"/>
            <a:pathLst>
              <a:path h="125095">
                <a:moveTo>
                  <a:pt x="0" y="0"/>
                </a:moveTo>
                <a:lnTo>
                  <a:pt x="0" y="124967"/>
                </a:lnTo>
              </a:path>
            </a:pathLst>
          </a:custGeom>
          <a:ln w="38862">
            <a:solidFill>
              <a:srgbClr val="487BBB"/>
            </a:solidFill>
          </a:ln>
        </p:spPr>
        <p:txBody>
          <a:bodyPr wrap="square" lIns="0" tIns="0" rIns="0" bIns="0" rtlCol="0"/>
          <a:lstStyle/>
          <a:p>
            <a:endParaRPr/>
          </a:p>
        </p:txBody>
      </p:sp>
      <p:sp>
        <p:nvSpPr>
          <p:cNvPr id="228" name="object 228"/>
          <p:cNvSpPr/>
          <p:nvPr/>
        </p:nvSpPr>
        <p:spPr>
          <a:xfrm>
            <a:off x="5818251" y="4043171"/>
            <a:ext cx="0" cy="125730"/>
          </a:xfrm>
          <a:custGeom>
            <a:avLst/>
            <a:gdLst/>
            <a:ahLst/>
            <a:cxnLst/>
            <a:rect l="l" t="t" r="r" b="b"/>
            <a:pathLst>
              <a:path h="125729">
                <a:moveTo>
                  <a:pt x="0" y="0"/>
                </a:moveTo>
                <a:lnTo>
                  <a:pt x="0" y="125729"/>
                </a:lnTo>
              </a:path>
            </a:pathLst>
          </a:custGeom>
          <a:ln w="38862">
            <a:solidFill>
              <a:srgbClr val="487BBB"/>
            </a:solidFill>
          </a:ln>
        </p:spPr>
        <p:txBody>
          <a:bodyPr wrap="square" lIns="0" tIns="0" rIns="0" bIns="0" rtlCol="0"/>
          <a:lstStyle/>
          <a:p>
            <a:endParaRPr/>
          </a:p>
        </p:txBody>
      </p:sp>
      <p:sp>
        <p:nvSpPr>
          <p:cNvPr id="229" name="object 229"/>
          <p:cNvSpPr/>
          <p:nvPr/>
        </p:nvSpPr>
        <p:spPr>
          <a:xfrm>
            <a:off x="5888354" y="4037076"/>
            <a:ext cx="0" cy="125095"/>
          </a:xfrm>
          <a:custGeom>
            <a:avLst/>
            <a:gdLst/>
            <a:ahLst/>
            <a:cxnLst/>
            <a:rect l="l" t="t" r="r" b="b"/>
            <a:pathLst>
              <a:path h="125095">
                <a:moveTo>
                  <a:pt x="0" y="0"/>
                </a:moveTo>
                <a:lnTo>
                  <a:pt x="0" y="124967"/>
                </a:lnTo>
              </a:path>
            </a:pathLst>
          </a:custGeom>
          <a:ln w="38862">
            <a:solidFill>
              <a:srgbClr val="487BBB"/>
            </a:solidFill>
          </a:ln>
        </p:spPr>
        <p:txBody>
          <a:bodyPr wrap="square" lIns="0" tIns="0" rIns="0" bIns="0" rtlCol="0"/>
          <a:lstStyle/>
          <a:p>
            <a:endParaRPr/>
          </a:p>
        </p:txBody>
      </p:sp>
      <p:sp>
        <p:nvSpPr>
          <p:cNvPr id="230" name="object 230"/>
          <p:cNvSpPr/>
          <p:nvPr/>
        </p:nvSpPr>
        <p:spPr>
          <a:xfrm>
            <a:off x="5958840" y="4031741"/>
            <a:ext cx="0" cy="125730"/>
          </a:xfrm>
          <a:custGeom>
            <a:avLst/>
            <a:gdLst/>
            <a:ahLst/>
            <a:cxnLst/>
            <a:rect l="l" t="t" r="r" b="b"/>
            <a:pathLst>
              <a:path h="125729">
                <a:moveTo>
                  <a:pt x="0" y="0"/>
                </a:moveTo>
                <a:lnTo>
                  <a:pt x="0" y="125729"/>
                </a:lnTo>
              </a:path>
            </a:pathLst>
          </a:custGeom>
          <a:ln w="38100">
            <a:solidFill>
              <a:srgbClr val="487BBB"/>
            </a:solidFill>
          </a:ln>
        </p:spPr>
        <p:txBody>
          <a:bodyPr wrap="square" lIns="0" tIns="0" rIns="0" bIns="0" rtlCol="0"/>
          <a:lstStyle/>
          <a:p>
            <a:endParaRPr/>
          </a:p>
        </p:txBody>
      </p:sp>
      <p:sp>
        <p:nvSpPr>
          <p:cNvPr id="231" name="object 231"/>
          <p:cNvSpPr/>
          <p:nvPr/>
        </p:nvSpPr>
        <p:spPr>
          <a:xfrm>
            <a:off x="6029325" y="4025646"/>
            <a:ext cx="0" cy="127000"/>
          </a:xfrm>
          <a:custGeom>
            <a:avLst/>
            <a:gdLst/>
            <a:ahLst/>
            <a:cxnLst/>
            <a:rect l="l" t="t" r="r" b="b"/>
            <a:pathLst>
              <a:path h="127000">
                <a:moveTo>
                  <a:pt x="0" y="0"/>
                </a:moveTo>
                <a:lnTo>
                  <a:pt x="0" y="126491"/>
                </a:lnTo>
              </a:path>
            </a:pathLst>
          </a:custGeom>
          <a:ln w="38862">
            <a:solidFill>
              <a:srgbClr val="487BBB"/>
            </a:solidFill>
          </a:ln>
        </p:spPr>
        <p:txBody>
          <a:bodyPr wrap="square" lIns="0" tIns="0" rIns="0" bIns="0" rtlCol="0"/>
          <a:lstStyle/>
          <a:p>
            <a:endParaRPr/>
          </a:p>
        </p:txBody>
      </p:sp>
      <p:sp>
        <p:nvSpPr>
          <p:cNvPr id="232" name="object 232"/>
          <p:cNvSpPr/>
          <p:nvPr/>
        </p:nvSpPr>
        <p:spPr>
          <a:xfrm>
            <a:off x="6099428" y="4020311"/>
            <a:ext cx="0" cy="127635"/>
          </a:xfrm>
          <a:custGeom>
            <a:avLst/>
            <a:gdLst/>
            <a:ahLst/>
            <a:cxnLst/>
            <a:rect l="l" t="t" r="r" b="b"/>
            <a:pathLst>
              <a:path h="127635">
                <a:moveTo>
                  <a:pt x="0" y="0"/>
                </a:moveTo>
                <a:lnTo>
                  <a:pt x="0" y="127253"/>
                </a:lnTo>
              </a:path>
            </a:pathLst>
          </a:custGeom>
          <a:ln w="38862">
            <a:solidFill>
              <a:srgbClr val="487BBB"/>
            </a:solidFill>
          </a:ln>
        </p:spPr>
        <p:txBody>
          <a:bodyPr wrap="square" lIns="0" tIns="0" rIns="0" bIns="0" rtlCol="0"/>
          <a:lstStyle/>
          <a:p>
            <a:endParaRPr/>
          </a:p>
        </p:txBody>
      </p:sp>
      <p:sp>
        <p:nvSpPr>
          <p:cNvPr id="233" name="object 233"/>
          <p:cNvSpPr/>
          <p:nvPr/>
        </p:nvSpPr>
        <p:spPr>
          <a:xfrm>
            <a:off x="6169533" y="4014215"/>
            <a:ext cx="0" cy="128270"/>
          </a:xfrm>
          <a:custGeom>
            <a:avLst/>
            <a:gdLst/>
            <a:ahLst/>
            <a:cxnLst/>
            <a:rect l="l" t="t" r="r" b="b"/>
            <a:pathLst>
              <a:path h="128270">
                <a:moveTo>
                  <a:pt x="0" y="0"/>
                </a:moveTo>
                <a:lnTo>
                  <a:pt x="0" y="128015"/>
                </a:lnTo>
              </a:path>
            </a:pathLst>
          </a:custGeom>
          <a:ln w="38862">
            <a:solidFill>
              <a:srgbClr val="487BBB"/>
            </a:solidFill>
          </a:ln>
        </p:spPr>
        <p:txBody>
          <a:bodyPr wrap="square" lIns="0" tIns="0" rIns="0" bIns="0" rtlCol="0"/>
          <a:lstStyle/>
          <a:p>
            <a:endParaRPr/>
          </a:p>
        </p:txBody>
      </p:sp>
      <p:sp>
        <p:nvSpPr>
          <p:cNvPr id="234" name="object 234"/>
          <p:cNvSpPr/>
          <p:nvPr/>
        </p:nvSpPr>
        <p:spPr>
          <a:xfrm>
            <a:off x="6239636" y="4008882"/>
            <a:ext cx="0" cy="127635"/>
          </a:xfrm>
          <a:custGeom>
            <a:avLst/>
            <a:gdLst/>
            <a:ahLst/>
            <a:cxnLst/>
            <a:rect l="l" t="t" r="r" b="b"/>
            <a:pathLst>
              <a:path h="127635">
                <a:moveTo>
                  <a:pt x="0" y="0"/>
                </a:moveTo>
                <a:lnTo>
                  <a:pt x="0" y="127253"/>
                </a:lnTo>
              </a:path>
            </a:pathLst>
          </a:custGeom>
          <a:ln w="38862">
            <a:solidFill>
              <a:srgbClr val="487BBB"/>
            </a:solidFill>
          </a:ln>
        </p:spPr>
        <p:txBody>
          <a:bodyPr wrap="square" lIns="0" tIns="0" rIns="0" bIns="0" rtlCol="0"/>
          <a:lstStyle/>
          <a:p>
            <a:endParaRPr/>
          </a:p>
        </p:txBody>
      </p:sp>
      <p:sp>
        <p:nvSpPr>
          <p:cNvPr id="235" name="object 235"/>
          <p:cNvSpPr/>
          <p:nvPr/>
        </p:nvSpPr>
        <p:spPr>
          <a:xfrm>
            <a:off x="6310121" y="4002785"/>
            <a:ext cx="0" cy="128270"/>
          </a:xfrm>
          <a:custGeom>
            <a:avLst/>
            <a:gdLst/>
            <a:ahLst/>
            <a:cxnLst/>
            <a:rect l="l" t="t" r="r" b="b"/>
            <a:pathLst>
              <a:path h="128270">
                <a:moveTo>
                  <a:pt x="0" y="0"/>
                </a:moveTo>
                <a:lnTo>
                  <a:pt x="0" y="128015"/>
                </a:lnTo>
              </a:path>
            </a:pathLst>
          </a:custGeom>
          <a:ln w="38100">
            <a:solidFill>
              <a:srgbClr val="487BBB"/>
            </a:solidFill>
          </a:ln>
        </p:spPr>
        <p:txBody>
          <a:bodyPr wrap="square" lIns="0" tIns="0" rIns="0" bIns="0" rtlCol="0"/>
          <a:lstStyle/>
          <a:p>
            <a:endParaRPr/>
          </a:p>
        </p:txBody>
      </p:sp>
      <p:sp>
        <p:nvSpPr>
          <p:cNvPr id="236" name="object 236"/>
          <p:cNvSpPr/>
          <p:nvPr/>
        </p:nvSpPr>
        <p:spPr>
          <a:xfrm>
            <a:off x="6380607" y="3997452"/>
            <a:ext cx="0" cy="128905"/>
          </a:xfrm>
          <a:custGeom>
            <a:avLst/>
            <a:gdLst/>
            <a:ahLst/>
            <a:cxnLst/>
            <a:rect l="l" t="t" r="r" b="b"/>
            <a:pathLst>
              <a:path h="128904">
                <a:moveTo>
                  <a:pt x="0" y="0"/>
                </a:moveTo>
                <a:lnTo>
                  <a:pt x="0" y="128777"/>
                </a:lnTo>
              </a:path>
            </a:pathLst>
          </a:custGeom>
          <a:ln w="38862">
            <a:solidFill>
              <a:srgbClr val="487BBB"/>
            </a:solidFill>
          </a:ln>
        </p:spPr>
        <p:txBody>
          <a:bodyPr wrap="square" lIns="0" tIns="0" rIns="0" bIns="0" rtlCol="0"/>
          <a:lstStyle/>
          <a:p>
            <a:endParaRPr/>
          </a:p>
        </p:txBody>
      </p:sp>
      <p:sp>
        <p:nvSpPr>
          <p:cNvPr id="237" name="object 237"/>
          <p:cNvSpPr/>
          <p:nvPr/>
        </p:nvSpPr>
        <p:spPr>
          <a:xfrm>
            <a:off x="6450710" y="3991355"/>
            <a:ext cx="0" cy="128905"/>
          </a:xfrm>
          <a:custGeom>
            <a:avLst/>
            <a:gdLst/>
            <a:ahLst/>
            <a:cxnLst/>
            <a:rect l="l" t="t" r="r" b="b"/>
            <a:pathLst>
              <a:path h="128904">
                <a:moveTo>
                  <a:pt x="0" y="0"/>
                </a:moveTo>
                <a:lnTo>
                  <a:pt x="0" y="128777"/>
                </a:lnTo>
              </a:path>
            </a:pathLst>
          </a:custGeom>
          <a:ln w="38862">
            <a:solidFill>
              <a:srgbClr val="487BBB"/>
            </a:solidFill>
          </a:ln>
        </p:spPr>
        <p:txBody>
          <a:bodyPr wrap="square" lIns="0" tIns="0" rIns="0" bIns="0" rtlCol="0"/>
          <a:lstStyle/>
          <a:p>
            <a:endParaRPr/>
          </a:p>
        </p:txBody>
      </p:sp>
      <p:sp>
        <p:nvSpPr>
          <p:cNvPr id="238" name="object 238"/>
          <p:cNvSpPr/>
          <p:nvPr/>
        </p:nvSpPr>
        <p:spPr>
          <a:xfrm>
            <a:off x="6515100" y="3986021"/>
            <a:ext cx="0" cy="128905"/>
          </a:xfrm>
          <a:custGeom>
            <a:avLst/>
            <a:gdLst/>
            <a:ahLst/>
            <a:cxnLst/>
            <a:rect l="l" t="t" r="r" b="b"/>
            <a:pathLst>
              <a:path h="128904">
                <a:moveTo>
                  <a:pt x="0" y="0"/>
                </a:moveTo>
                <a:lnTo>
                  <a:pt x="0" y="128777"/>
                </a:lnTo>
              </a:path>
            </a:pathLst>
          </a:custGeom>
          <a:ln w="27432">
            <a:solidFill>
              <a:srgbClr val="487BBB"/>
            </a:solidFill>
          </a:ln>
        </p:spPr>
        <p:txBody>
          <a:bodyPr wrap="square" lIns="0" tIns="0" rIns="0" bIns="0" rtlCol="0"/>
          <a:lstStyle/>
          <a:p>
            <a:endParaRPr/>
          </a:p>
        </p:txBody>
      </p:sp>
      <p:sp>
        <p:nvSpPr>
          <p:cNvPr id="239" name="object 239"/>
          <p:cNvSpPr/>
          <p:nvPr/>
        </p:nvSpPr>
        <p:spPr>
          <a:xfrm>
            <a:off x="2600705" y="3981450"/>
            <a:ext cx="3901440" cy="299720"/>
          </a:xfrm>
          <a:custGeom>
            <a:avLst/>
            <a:gdLst/>
            <a:ahLst/>
            <a:cxnLst/>
            <a:rect l="l" t="t" r="r" b="b"/>
            <a:pathLst>
              <a:path w="3901440" h="299720">
                <a:moveTo>
                  <a:pt x="32004" y="182117"/>
                </a:moveTo>
                <a:lnTo>
                  <a:pt x="0" y="297179"/>
                </a:lnTo>
                <a:lnTo>
                  <a:pt x="8382" y="299465"/>
                </a:lnTo>
                <a:lnTo>
                  <a:pt x="40386" y="184403"/>
                </a:lnTo>
                <a:lnTo>
                  <a:pt x="32004" y="182117"/>
                </a:lnTo>
                <a:close/>
              </a:path>
              <a:path w="3901440" h="299720">
                <a:moveTo>
                  <a:pt x="102870" y="126491"/>
                </a:moveTo>
                <a:lnTo>
                  <a:pt x="70866" y="181355"/>
                </a:lnTo>
                <a:lnTo>
                  <a:pt x="78486" y="185927"/>
                </a:lnTo>
                <a:lnTo>
                  <a:pt x="109728" y="131063"/>
                </a:lnTo>
                <a:lnTo>
                  <a:pt x="102870" y="126491"/>
                </a:lnTo>
                <a:close/>
              </a:path>
              <a:path w="3901440" h="299720">
                <a:moveTo>
                  <a:pt x="172974" y="62483"/>
                </a:moveTo>
                <a:lnTo>
                  <a:pt x="140970" y="127253"/>
                </a:lnTo>
                <a:lnTo>
                  <a:pt x="148590" y="131063"/>
                </a:lnTo>
                <a:lnTo>
                  <a:pt x="180594" y="66293"/>
                </a:lnTo>
                <a:lnTo>
                  <a:pt x="172974" y="62483"/>
                </a:lnTo>
                <a:close/>
              </a:path>
              <a:path w="3901440" h="299720">
                <a:moveTo>
                  <a:pt x="216408" y="60197"/>
                </a:moveTo>
                <a:lnTo>
                  <a:pt x="214122" y="68579"/>
                </a:lnTo>
                <a:lnTo>
                  <a:pt x="246126" y="76199"/>
                </a:lnTo>
                <a:lnTo>
                  <a:pt x="247650" y="67817"/>
                </a:lnTo>
                <a:lnTo>
                  <a:pt x="216408" y="60197"/>
                </a:lnTo>
                <a:close/>
              </a:path>
              <a:path w="3901440" h="299720">
                <a:moveTo>
                  <a:pt x="313182" y="6857"/>
                </a:moveTo>
                <a:lnTo>
                  <a:pt x="281940" y="70103"/>
                </a:lnTo>
                <a:lnTo>
                  <a:pt x="289560" y="73913"/>
                </a:lnTo>
                <a:lnTo>
                  <a:pt x="320802" y="10667"/>
                </a:lnTo>
                <a:lnTo>
                  <a:pt x="313182" y="6857"/>
                </a:lnTo>
                <a:close/>
              </a:path>
              <a:path w="3901440" h="299720">
                <a:moveTo>
                  <a:pt x="357378" y="4571"/>
                </a:moveTo>
                <a:lnTo>
                  <a:pt x="354330" y="12191"/>
                </a:lnTo>
                <a:lnTo>
                  <a:pt x="385572" y="26669"/>
                </a:lnTo>
                <a:lnTo>
                  <a:pt x="389382" y="19049"/>
                </a:lnTo>
                <a:lnTo>
                  <a:pt x="357378" y="4571"/>
                </a:lnTo>
                <a:close/>
              </a:path>
              <a:path w="3901440" h="299720">
                <a:moveTo>
                  <a:pt x="430530" y="21335"/>
                </a:moveTo>
                <a:lnTo>
                  <a:pt x="422148" y="24383"/>
                </a:lnTo>
                <a:lnTo>
                  <a:pt x="453390" y="105917"/>
                </a:lnTo>
                <a:lnTo>
                  <a:pt x="461772" y="102869"/>
                </a:lnTo>
                <a:lnTo>
                  <a:pt x="430530" y="21335"/>
                </a:lnTo>
                <a:close/>
              </a:path>
              <a:path w="3901440" h="299720">
                <a:moveTo>
                  <a:pt x="526542" y="87629"/>
                </a:moveTo>
                <a:lnTo>
                  <a:pt x="494538" y="100583"/>
                </a:lnTo>
                <a:lnTo>
                  <a:pt x="498348" y="108965"/>
                </a:lnTo>
                <a:lnTo>
                  <a:pt x="529590" y="96011"/>
                </a:lnTo>
                <a:lnTo>
                  <a:pt x="526542" y="87629"/>
                </a:lnTo>
                <a:close/>
              </a:path>
              <a:path w="3901440" h="299720">
                <a:moveTo>
                  <a:pt x="594360" y="38099"/>
                </a:moveTo>
                <a:lnTo>
                  <a:pt x="563118" y="89153"/>
                </a:lnTo>
                <a:lnTo>
                  <a:pt x="569976" y="93725"/>
                </a:lnTo>
                <a:lnTo>
                  <a:pt x="601980" y="42671"/>
                </a:lnTo>
                <a:lnTo>
                  <a:pt x="594360" y="38099"/>
                </a:lnTo>
                <a:close/>
              </a:path>
              <a:path w="3901440" h="299720">
                <a:moveTo>
                  <a:pt x="665988" y="13715"/>
                </a:moveTo>
                <a:lnTo>
                  <a:pt x="634746" y="36575"/>
                </a:lnTo>
                <a:lnTo>
                  <a:pt x="639318" y="43433"/>
                </a:lnTo>
                <a:lnTo>
                  <a:pt x="671322" y="20573"/>
                </a:lnTo>
                <a:lnTo>
                  <a:pt x="665988" y="13715"/>
                </a:lnTo>
                <a:close/>
              </a:path>
              <a:path w="3901440" h="299720">
                <a:moveTo>
                  <a:pt x="710946" y="16001"/>
                </a:moveTo>
                <a:lnTo>
                  <a:pt x="703326" y="19049"/>
                </a:lnTo>
                <a:lnTo>
                  <a:pt x="734568" y="103631"/>
                </a:lnTo>
                <a:lnTo>
                  <a:pt x="742950" y="100583"/>
                </a:lnTo>
                <a:lnTo>
                  <a:pt x="710946" y="16001"/>
                </a:lnTo>
                <a:close/>
              </a:path>
              <a:path w="3901440" h="299720">
                <a:moveTo>
                  <a:pt x="781812" y="100583"/>
                </a:moveTo>
                <a:lnTo>
                  <a:pt x="773430" y="102869"/>
                </a:lnTo>
                <a:lnTo>
                  <a:pt x="804672" y="193547"/>
                </a:lnTo>
                <a:lnTo>
                  <a:pt x="813054" y="190499"/>
                </a:lnTo>
                <a:lnTo>
                  <a:pt x="781812" y="100583"/>
                </a:lnTo>
                <a:close/>
              </a:path>
              <a:path w="3901440" h="299720">
                <a:moveTo>
                  <a:pt x="851154" y="189737"/>
                </a:moveTo>
                <a:lnTo>
                  <a:pt x="844296" y="194309"/>
                </a:lnTo>
                <a:lnTo>
                  <a:pt x="875538" y="248411"/>
                </a:lnTo>
                <a:lnTo>
                  <a:pt x="883158" y="244601"/>
                </a:lnTo>
                <a:lnTo>
                  <a:pt x="851154" y="189737"/>
                </a:lnTo>
                <a:close/>
              </a:path>
              <a:path w="3901440" h="299720">
                <a:moveTo>
                  <a:pt x="918972" y="242315"/>
                </a:moveTo>
                <a:lnTo>
                  <a:pt x="917448" y="250697"/>
                </a:lnTo>
                <a:lnTo>
                  <a:pt x="948690" y="257555"/>
                </a:lnTo>
                <a:lnTo>
                  <a:pt x="950214" y="249173"/>
                </a:lnTo>
                <a:lnTo>
                  <a:pt x="918972" y="242315"/>
                </a:lnTo>
                <a:close/>
              </a:path>
              <a:path w="3901440" h="299720">
                <a:moveTo>
                  <a:pt x="1017270" y="228599"/>
                </a:moveTo>
                <a:lnTo>
                  <a:pt x="986028" y="249935"/>
                </a:lnTo>
                <a:lnTo>
                  <a:pt x="990600" y="257555"/>
                </a:lnTo>
                <a:lnTo>
                  <a:pt x="1022604" y="235457"/>
                </a:lnTo>
                <a:lnTo>
                  <a:pt x="1017270" y="228599"/>
                </a:lnTo>
                <a:close/>
              </a:path>
              <a:path w="3901440" h="299720">
                <a:moveTo>
                  <a:pt x="1087374" y="207263"/>
                </a:moveTo>
                <a:lnTo>
                  <a:pt x="1056132" y="228599"/>
                </a:lnTo>
                <a:lnTo>
                  <a:pt x="1060704" y="235457"/>
                </a:lnTo>
                <a:lnTo>
                  <a:pt x="1092708" y="214121"/>
                </a:lnTo>
                <a:lnTo>
                  <a:pt x="1087374" y="207263"/>
                </a:lnTo>
                <a:close/>
              </a:path>
              <a:path w="3901440" h="299720">
                <a:moveTo>
                  <a:pt x="1157478" y="181355"/>
                </a:moveTo>
                <a:lnTo>
                  <a:pt x="1126236" y="207263"/>
                </a:lnTo>
                <a:lnTo>
                  <a:pt x="1131570" y="214121"/>
                </a:lnTo>
                <a:lnTo>
                  <a:pt x="1162812" y="188213"/>
                </a:lnTo>
                <a:lnTo>
                  <a:pt x="1157478" y="181355"/>
                </a:lnTo>
                <a:close/>
              </a:path>
              <a:path w="3901440" h="299720">
                <a:moveTo>
                  <a:pt x="1200150" y="180593"/>
                </a:moveTo>
                <a:lnTo>
                  <a:pt x="1198626" y="188975"/>
                </a:lnTo>
                <a:lnTo>
                  <a:pt x="1229868" y="195071"/>
                </a:lnTo>
                <a:lnTo>
                  <a:pt x="1231392" y="186689"/>
                </a:lnTo>
                <a:lnTo>
                  <a:pt x="1200150" y="180593"/>
                </a:lnTo>
                <a:close/>
              </a:path>
              <a:path w="3901440" h="299720">
                <a:moveTo>
                  <a:pt x="1298448" y="163067"/>
                </a:moveTo>
                <a:lnTo>
                  <a:pt x="1266444" y="187451"/>
                </a:lnTo>
                <a:lnTo>
                  <a:pt x="1271778" y="194309"/>
                </a:lnTo>
                <a:lnTo>
                  <a:pt x="1303782" y="169925"/>
                </a:lnTo>
                <a:lnTo>
                  <a:pt x="1298448" y="163067"/>
                </a:lnTo>
                <a:close/>
              </a:path>
              <a:path w="3901440" h="299720">
                <a:moveTo>
                  <a:pt x="1367028" y="104393"/>
                </a:moveTo>
                <a:lnTo>
                  <a:pt x="1335786" y="164591"/>
                </a:lnTo>
                <a:lnTo>
                  <a:pt x="1343406" y="168401"/>
                </a:lnTo>
                <a:lnTo>
                  <a:pt x="1374648" y="108203"/>
                </a:lnTo>
                <a:lnTo>
                  <a:pt x="1367028" y="104393"/>
                </a:lnTo>
                <a:close/>
              </a:path>
              <a:path w="3901440" h="299720">
                <a:moveTo>
                  <a:pt x="1439418" y="83819"/>
                </a:moveTo>
                <a:lnTo>
                  <a:pt x="1407414" y="102107"/>
                </a:lnTo>
                <a:lnTo>
                  <a:pt x="1411986" y="109727"/>
                </a:lnTo>
                <a:lnTo>
                  <a:pt x="1443990" y="91439"/>
                </a:lnTo>
                <a:lnTo>
                  <a:pt x="1439418" y="83819"/>
                </a:lnTo>
                <a:close/>
              </a:path>
              <a:path w="3901440" h="299720">
                <a:moveTo>
                  <a:pt x="1482090" y="83819"/>
                </a:moveTo>
                <a:lnTo>
                  <a:pt x="1478280" y="91439"/>
                </a:lnTo>
                <a:lnTo>
                  <a:pt x="1510284" y="105917"/>
                </a:lnTo>
                <a:lnTo>
                  <a:pt x="1513332" y="97535"/>
                </a:lnTo>
                <a:lnTo>
                  <a:pt x="1482090" y="83819"/>
                </a:lnTo>
                <a:close/>
              </a:path>
              <a:path w="3901440" h="299720">
                <a:moveTo>
                  <a:pt x="1552956" y="98297"/>
                </a:moveTo>
                <a:lnTo>
                  <a:pt x="1547622" y="105155"/>
                </a:lnTo>
                <a:lnTo>
                  <a:pt x="1579626" y="131063"/>
                </a:lnTo>
                <a:lnTo>
                  <a:pt x="1584960" y="124205"/>
                </a:lnTo>
                <a:lnTo>
                  <a:pt x="1552956" y="98297"/>
                </a:lnTo>
                <a:close/>
              </a:path>
              <a:path w="3901440" h="299720">
                <a:moveTo>
                  <a:pt x="1621536" y="123443"/>
                </a:moveTo>
                <a:lnTo>
                  <a:pt x="1620012" y="131825"/>
                </a:lnTo>
                <a:lnTo>
                  <a:pt x="1651254" y="137159"/>
                </a:lnTo>
                <a:lnTo>
                  <a:pt x="1652777" y="128777"/>
                </a:lnTo>
                <a:lnTo>
                  <a:pt x="1621536" y="123443"/>
                </a:lnTo>
                <a:close/>
              </a:path>
              <a:path w="3901440" h="299720">
                <a:moveTo>
                  <a:pt x="1722120" y="127253"/>
                </a:moveTo>
                <a:lnTo>
                  <a:pt x="1690878" y="128777"/>
                </a:lnTo>
                <a:lnTo>
                  <a:pt x="1690878" y="137921"/>
                </a:lnTo>
                <a:lnTo>
                  <a:pt x="1722882" y="136397"/>
                </a:lnTo>
                <a:lnTo>
                  <a:pt x="1722120" y="127253"/>
                </a:lnTo>
                <a:close/>
              </a:path>
              <a:path w="3901440" h="299720">
                <a:moveTo>
                  <a:pt x="1764030" y="128777"/>
                </a:moveTo>
                <a:lnTo>
                  <a:pt x="1758696" y="134873"/>
                </a:lnTo>
                <a:lnTo>
                  <a:pt x="1789938" y="162305"/>
                </a:lnTo>
                <a:lnTo>
                  <a:pt x="1795272" y="155447"/>
                </a:lnTo>
                <a:lnTo>
                  <a:pt x="1764030" y="128777"/>
                </a:lnTo>
                <a:close/>
              </a:path>
              <a:path w="3901440" h="299720">
                <a:moveTo>
                  <a:pt x="1832610" y="154685"/>
                </a:moveTo>
                <a:lnTo>
                  <a:pt x="1831086" y="163067"/>
                </a:lnTo>
                <a:lnTo>
                  <a:pt x="1862328" y="169163"/>
                </a:lnTo>
                <a:lnTo>
                  <a:pt x="1863852" y="160781"/>
                </a:lnTo>
                <a:lnTo>
                  <a:pt x="1832610" y="154685"/>
                </a:lnTo>
                <a:close/>
              </a:path>
              <a:path w="3901440" h="299720">
                <a:moveTo>
                  <a:pt x="1901952" y="160781"/>
                </a:moveTo>
                <a:lnTo>
                  <a:pt x="1901952" y="169163"/>
                </a:lnTo>
                <a:lnTo>
                  <a:pt x="1933194" y="170687"/>
                </a:lnTo>
                <a:lnTo>
                  <a:pt x="1933194" y="162305"/>
                </a:lnTo>
                <a:lnTo>
                  <a:pt x="1901952" y="160781"/>
                </a:lnTo>
                <a:close/>
              </a:path>
              <a:path w="3901440" h="299720">
                <a:moveTo>
                  <a:pt x="2003298" y="159257"/>
                </a:moveTo>
                <a:lnTo>
                  <a:pt x="1972056" y="162305"/>
                </a:lnTo>
                <a:lnTo>
                  <a:pt x="1972818" y="170687"/>
                </a:lnTo>
                <a:lnTo>
                  <a:pt x="2004060" y="167639"/>
                </a:lnTo>
                <a:lnTo>
                  <a:pt x="2003298" y="159257"/>
                </a:lnTo>
                <a:close/>
              </a:path>
              <a:path w="3901440" h="299720">
                <a:moveTo>
                  <a:pt x="2073402" y="153161"/>
                </a:moveTo>
                <a:lnTo>
                  <a:pt x="2041398" y="159257"/>
                </a:lnTo>
                <a:lnTo>
                  <a:pt x="2042922" y="167639"/>
                </a:lnTo>
                <a:lnTo>
                  <a:pt x="2074926" y="161543"/>
                </a:lnTo>
                <a:lnTo>
                  <a:pt x="2073402" y="153161"/>
                </a:lnTo>
                <a:close/>
              </a:path>
              <a:path w="3901440" h="299720">
                <a:moveTo>
                  <a:pt x="2143506" y="146303"/>
                </a:moveTo>
                <a:lnTo>
                  <a:pt x="2111502" y="153161"/>
                </a:lnTo>
                <a:lnTo>
                  <a:pt x="2113788" y="161543"/>
                </a:lnTo>
                <a:lnTo>
                  <a:pt x="2145030" y="154685"/>
                </a:lnTo>
                <a:lnTo>
                  <a:pt x="2143506" y="146303"/>
                </a:lnTo>
                <a:close/>
              </a:path>
              <a:path w="3901440" h="299720">
                <a:moveTo>
                  <a:pt x="2213610" y="139445"/>
                </a:moveTo>
                <a:lnTo>
                  <a:pt x="2181606" y="146303"/>
                </a:lnTo>
                <a:lnTo>
                  <a:pt x="2183892" y="154685"/>
                </a:lnTo>
                <a:lnTo>
                  <a:pt x="2215134" y="147827"/>
                </a:lnTo>
                <a:lnTo>
                  <a:pt x="2213610" y="139445"/>
                </a:lnTo>
                <a:close/>
              </a:path>
              <a:path w="3901440" h="299720">
                <a:moveTo>
                  <a:pt x="2283714" y="129539"/>
                </a:moveTo>
                <a:lnTo>
                  <a:pt x="2251710" y="139445"/>
                </a:lnTo>
                <a:lnTo>
                  <a:pt x="2254758" y="147065"/>
                </a:lnTo>
                <a:lnTo>
                  <a:pt x="2286000" y="137159"/>
                </a:lnTo>
                <a:lnTo>
                  <a:pt x="2283714" y="129539"/>
                </a:lnTo>
                <a:close/>
              </a:path>
              <a:path w="3901440" h="299720">
                <a:moveTo>
                  <a:pt x="2353056" y="116585"/>
                </a:moveTo>
                <a:lnTo>
                  <a:pt x="2321814" y="129539"/>
                </a:lnTo>
                <a:lnTo>
                  <a:pt x="2324862" y="137159"/>
                </a:lnTo>
                <a:lnTo>
                  <a:pt x="2356866" y="124205"/>
                </a:lnTo>
                <a:lnTo>
                  <a:pt x="2353056" y="116585"/>
                </a:lnTo>
                <a:close/>
              </a:path>
              <a:path w="3901440" h="299720">
                <a:moveTo>
                  <a:pt x="2423922" y="108965"/>
                </a:moveTo>
                <a:lnTo>
                  <a:pt x="2392680" y="115823"/>
                </a:lnTo>
                <a:lnTo>
                  <a:pt x="2394966" y="124205"/>
                </a:lnTo>
                <a:lnTo>
                  <a:pt x="2426208" y="117347"/>
                </a:lnTo>
                <a:lnTo>
                  <a:pt x="2423922" y="108965"/>
                </a:lnTo>
                <a:close/>
              </a:path>
              <a:path w="3901440" h="299720">
                <a:moveTo>
                  <a:pt x="2494788" y="103631"/>
                </a:moveTo>
                <a:lnTo>
                  <a:pt x="2463546" y="108965"/>
                </a:lnTo>
                <a:lnTo>
                  <a:pt x="2465070" y="117347"/>
                </a:lnTo>
                <a:lnTo>
                  <a:pt x="2496312" y="112013"/>
                </a:lnTo>
                <a:lnTo>
                  <a:pt x="2494788" y="103631"/>
                </a:lnTo>
                <a:close/>
              </a:path>
              <a:path w="3901440" h="299720">
                <a:moveTo>
                  <a:pt x="2564892" y="97535"/>
                </a:moveTo>
                <a:lnTo>
                  <a:pt x="2533650" y="103631"/>
                </a:lnTo>
                <a:lnTo>
                  <a:pt x="2535174" y="112013"/>
                </a:lnTo>
                <a:lnTo>
                  <a:pt x="2566416" y="105917"/>
                </a:lnTo>
                <a:lnTo>
                  <a:pt x="2564892" y="97535"/>
                </a:lnTo>
                <a:close/>
              </a:path>
              <a:path w="3901440" h="299720">
                <a:moveTo>
                  <a:pt x="2634996" y="89153"/>
                </a:moveTo>
                <a:lnTo>
                  <a:pt x="2602992" y="97535"/>
                </a:lnTo>
                <a:lnTo>
                  <a:pt x="2605278" y="105917"/>
                </a:lnTo>
                <a:lnTo>
                  <a:pt x="2637282" y="97535"/>
                </a:lnTo>
                <a:lnTo>
                  <a:pt x="2634996" y="89153"/>
                </a:lnTo>
                <a:close/>
              </a:path>
              <a:path w="3901440" h="299720">
                <a:moveTo>
                  <a:pt x="2705100" y="80771"/>
                </a:moveTo>
                <a:lnTo>
                  <a:pt x="2673858" y="89153"/>
                </a:lnTo>
                <a:lnTo>
                  <a:pt x="2676144" y="97535"/>
                </a:lnTo>
                <a:lnTo>
                  <a:pt x="2707386" y="88391"/>
                </a:lnTo>
                <a:lnTo>
                  <a:pt x="2705100" y="80771"/>
                </a:lnTo>
                <a:close/>
              </a:path>
              <a:path w="3901440" h="299720">
                <a:moveTo>
                  <a:pt x="2745486" y="80009"/>
                </a:moveTo>
                <a:lnTo>
                  <a:pt x="2744724" y="89153"/>
                </a:lnTo>
                <a:lnTo>
                  <a:pt x="2776728" y="89915"/>
                </a:lnTo>
                <a:lnTo>
                  <a:pt x="2776728" y="81533"/>
                </a:lnTo>
                <a:lnTo>
                  <a:pt x="2745486" y="80009"/>
                </a:lnTo>
                <a:close/>
              </a:path>
              <a:path w="3901440" h="299720">
                <a:moveTo>
                  <a:pt x="2815590" y="81533"/>
                </a:moveTo>
                <a:lnTo>
                  <a:pt x="2814828" y="89915"/>
                </a:lnTo>
                <a:lnTo>
                  <a:pt x="2846832" y="92963"/>
                </a:lnTo>
                <a:lnTo>
                  <a:pt x="2847594" y="84581"/>
                </a:lnTo>
                <a:lnTo>
                  <a:pt x="2815590" y="81533"/>
                </a:lnTo>
                <a:close/>
              </a:path>
              <a:path w="3901440" h="299720">
                <a:moveTo>
                  <a:pt x="2916936" y="81533"/>
                </a:moveTo>
                <a:lnTo>
                  <a:pt x="2884932" y="84581"/>
                </a:lnTo>
                <a:lnTo>
                  <a:pt x="2885694" y="92963"/>
                </a:lnTo>
                <a:lnTo>
                  <a:pt x="2917698" y="89915"/>
                </a:lnTo>
                <a:lnTo>
                  <a:pt x="2916936" y="81533"/>
                </a:lnTo>
                <a:close/>
              </a:path>
              <a:path w="3901440" h="299720">
                <a:moveTo>
                  <a:pt x="2987040" y="78485"/>
                </a:moveTo>
                <a:lnTo>
                  <a:pt x="2955798" y="81533"/>
                </a:lnTo>
                <a:lnTo>
                  <a:pt x="2956560" y="89915"/>
                </a:lnTo>
                <a:lnTo>
                  <a:pt x="2987802" y="87629"/>
                </a:lnTo>
                <a:lnTo>
                  <a:pt x="2987040" y="78485"/>
                </a:lnTo>
                <a:close/>
              </a:path>
              <a:path w="3901440" h="299720">
                <a:moveTo>
                  <a:pt x="3056382" y="71627"/>
                </a:moveTo>
                <a:lnTo>
                  <a:pt x="3025140" y="79247"/>
                </a:lnTo>
                <a:lnTo>
                  <a:pt x="3027426" y="87629"/>
                </a:lnTo>
                <a:lnTo>
                  <a:pt x="3058668" y="80009"/>
                </a:lnTo>
                <a:lnTo>
                  <a:pt x="3056382" y="71627"/>
                </a:lnTo>
                <a:close/>
              </a:path>
              <a:path w="3901440" h="299720">
                <a:moveTo>
                  <a:pt x="3127248" y="64769"/>
                </a:moveTo>
                <a:lnTo>
                  <a:pt x="3095244" y="71627"/>
                </a:lnTo>
                <a:lnTo>
                  <a:pt x="3097530" y="80009"/>
                </a:lnTo>
                <a:lnTo>
                  <a:pt x="3128772" y="73151"/>
                </a:lnTo>
                <a:lnTo>
                  <a:pt x="3127248" y="64769"/>
                </a:lnTo>
                <a:close/>
              </a:path>
              <a:path w="3901440" h="299720">
                <a:moveTo>
                  <a:pt x="3197352" y="57149"/>
                </a:moveTo>
                <a:lnTo>
                  <a:pt x="3165348" y="64769"/>
                </a:lnTo>
                <a:lnTo>
                  <a:pt x="3167634" y="73151"/>
                </a:lnTo>
                <a:lnTo>
                  <a:pt x="3198876" y="65531"/>
                </a:lnTo>
                <a:lnTo>
                  <a:pt x="3197352" y="57149"/>
                </a:lnTo>
                <a:close/>
              </a:path>
              <a:path w="3901440" h="299720">
                <a:moveTo>
                  <a:pt x="3267455" y="51815"/>
                </a:moveTo>
                <a:lnTo>
                  <a:pt x="3236214" y="57149"/>
                </a:lnTo>
                <a:lnTo>
                  <a:pt x="3237738" y="65531"/>
                </a:lnTo>
                <a:lnTo>
                  <a:pt x="3268979" y="60197"/>
                </a:lnTo>
                <a:lnTo>
                  <a:pt x="3267455" y="51815"/>
                </a:lnTo>
                <a:close/>
              </a:path>
              <a:path w="3901440" h="299720">
                <a:moveTo>
                  <a:pt x="3338322" y="45719"/>
                </a:moveTo>
                <a:lnTo>
                  <a:pt x="3306318" y="51815"/>
                </a:lnTo>
                <a:lnTo>
                  <a:pt x="3307841" y="60197"/>
                </a:lnTo>
                <a:lnTo>
                  <a:pt x="3339846" y="54101"/>
                </a:lnTo>
                <a:lnTo>
                  <a:pt x="3338322" y="45719"/>
                </a:lnTo>
                <a:close/>
              </a:path>
              <a:path w="3901440" h="299720">
                <a:moveTo>
                  <a:pt x="3408426" y="40385"/>
                </a:moveTo>
                <a:lnTo>
                  <a:pt x="3376422" y="45719"/>
                </a:lnTo>
                <a:lnTo>
                  <a:pt x="3377946" y="54101"/>
                </a:lnTo>
                <a:lnTo>
                  <a:pt x="3409950" y="48767"/>
                </a:lnTo>
                <a:lnTo>
                  <a:pt x="3408426" y="40385"/>
                </a:lnTo>
                <a:close/>
              </a:path>
              <a:path w="3901440" h="299720">
                <a:moveTo>
                  <a:pt x="3478530" y="34289"/>
                </a:moveTo>
                <a:lnTo>
                  <a:pt x="3447288" y="40385"/>
                </a:lnTo>
                <a:lnTo>
                  <a:pt x="3448812" y="48767"/>
                </a:lnTo>
                <a:lnTo>
                  <a:pt x="3480054" y="42671"/>
                </a:lnTo>
                <a:lnTo>
                  <a:pt x="3478530" y="34289"/>
                </a:lnTo>
                <a:close/>
              </a:path>
              <a:path w="3901440" h="299720">
                <a:moveTo>
                  <a:pt x="3548634" y="28955"/>
                </a:moveTo>
                <a:lnTo>
                  <a:pt x="3517391" y="34289"/>
                </a:lnTo>
                <a:lnTo>
                  <a:pt x="3518916" y="42671"/>
                </a:lnTo>
                <a:lnTo>
                  <a:pt x="3550158" y="37337"/>
                </a:lnTo>
                <a:lnTo>
                  <a:pt x="3548634" y="28955"/>
                </a:lnTo>
                <a:close/>
              </a:path>
              <a:path w="3901440" h="299720">
                <a:moveTo>
                  <a:pt x="3618738" y="22859"/>
                </a:moveTo>
                <a:lnTo>
                  <a:pt x="3587496" y="28955"/>
                </a:lnTo>
                <a:lnTo>
                  <a:pt x="3589020" y="37337"/>
                </a:lnTo>
                <a:lnTo>
                  <a:pt x="3620262" y="31241"/>
                </a:lnTo>
                <a:lnTo>
                  <a:pt x="3618738" y="22859"/>
                </a:lnTo>
                <a:close/>
              </a:path>
              <a:path w="3901440" h="299720">
                <a:moveTo>
                  <a:pt x="3689604" y="17525"/>
                </a:moveTo>
                <a:lnTo>
                  <a:pt x="3657600" y="22859"/>
                </a:lnTo>
                <a:lnTo>
                  <a:pt x="3659124" y="31241"/>
                </a:lnTo>
                <a:lnTo>
                  <a:pt x="3691128" y="25907"/>
                </a:lnTo>
                <a:lnTo>
                  <a:pt x="3689604" y="17525"/>
                </a:lnTo>
                <a:close/>
              </a:path>
              <a:path w="3901440" h="299720">
                <a:moveTo>
                  <a:pt x="3759708" y="11429"/>
                </a:moveTo>
                <a:lnTo>
                  <a:pt x="3727704" y="17525"/>
                </a:lnTo>
                <a:lnTo>
                  <a:pt x="3729228" y="25907"/>
                </a:lnTo>
                <a:lnTo>
                  <a:pt x="3761232" y="19811"/>
                </a:lnTo>
                <a:lnTo>
                  <a:pt x="3759708" y="11429"/>
                </a:lnTo>
                <a:close/>
              </a:path>
              <a:path w="3901440" h="299720">
                <a:moveTo>
                  <a:pt x="3829812" y="6095"/>
                </a:moveTo>
                <a:lnTo>
                  <a:pt x="3798570" y="11429"/>
                </a:lnTo>
                <a:lnTo>
                  <a:pt x="3800094" y="19811"/>
                </a:lnTo>
                <a:lnTo>
                  <a:pt x="3831336" y="14477"/>
                </a:lnTo>
                <a:lnTo>
                  <a:pt x="3829812" y="6095"/>
                </a:lnTo>
                <a:close/>
              </a:path>
              <a:path w="3901440" h="299720">
                <a:moveTo>
                  <a:pt x="3899916" y="0"/>
                </a:moveTo>
                <a:lnTo>
                  <a:pt x="3868674" y="6095"/>
                </a:lnTo>
                <a:lnTo>
                  <a:pt x="3870198" y="14477"/>
                </a:lnTo>
                <a:lnTo>
                  <a:pt x="3901440" y="8381"/>
                </a:lnTo>
                <a:lnTo>
                  <a:pt x="3899916" y="0"/>
                </a:lnTo>
                <a:close/>
              </a:path>
            </a:pathLst>
          </a:custGeom>
          <a:solidFill>
            <a:srgbClr val="000000"/>
          </a:solidFill>
        </p:spPr>
        <p:txBody>
          <a:bodyPr wrap="square" lIns="0" tIns="0" rIns="0" bIns="0" rtlCol="0"/>
          <a:lstStyle/>
          <a:p>
            <a:endParaRPr/>
          </a:p>
        </p:txBody>
      </p:sp>
      <p:sp>
        <p:nvSpPr>
          <p:cNvPr id="240" name="object 240"/>
          <p:cNvSpPr/>
          <p:nvPr/>
        </p:nvSpPr>
        <p:spPr>
          <a:xfrm>
            <a:off x="2594610" y="4206240"/>
            <a:ext cx="0" cy="73660"/>
          </a:xfrm>
          <a:custGeom>
            <a:avLst/>
            <a:gdLst/>
            <a:ahLst/>
            <a:cxnLst/>
            <a:rect l="l" t="t" r="r" b="b"/>
            <a:pathLst>
              <a:path h="73660">
                <a:moveTo>
                  <a:pt x="0" y="0"/>
                </a:moveTo>
                <a:lnTo>
                  <a:pt x="0" y="73151"/>
                </a:lnTo>
              </a:path>
            </a:pathLst>
          </a:custGeom>
          <a:ln w="21336">
            <a:solidFill>
              <a:srgbClr val="7B9DC7"/>
            </a:solidFill>
          </a:ln>
        </p:spPr>
        <p:txBody>
          <a:bodyPr wrap="square" lIns="0" tIns="0" rIns="0" bIns="0" rtlCol="0"/>
          <a:lstStyle/>
          <a:p>
            <a:endParaRPr/>
          </a:p>
        </p:txBody>
      </p:sp>
      <p:sp>
        <p:nvSpPr>
          <p:cNvPr id="241" name="object 241"/>
          <p:cNvSpPr/>
          <p:nvPr/>
        </p:nvSpPr>
        <p:spPr>
          <a:xfrm>
            <a:off x="2655951" y="4091940"/>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2" name="object 242"/>
          <p:cNvSpPr/>
          <p:nvPr/>
        </p:nvSpPr>
        <p:spPr>
          <a:xfrm>
            <a:off x="2726435" y="4037076"/>
            <a:ext cx="0" cy="73660"/>
          </a:xfrm>
          <a:custGeom>
            <a:avLst/>
            <a:gdLst/>
            <a:ahLst/>
            <a:cxnLst/>
            <a:rect l="l" t="t" r="r" b="b"/>
            <a:pathLst>
              <a:path h="73660">
                <a:moveTo>
                  <a:pt x="0" y="0"/>
                </a:moveTo>
                <a:lnTo>
                  <a:pt x="0" y="73151"/>
                </a:lnTo>
              </a:path>
            </a:pathLst>
          </a:custGeom>
          <a:ln w="38100">
            <a:solidFill>
              <a:srgbClr val="7B9DC7"/>
            </a:solidFill>
          </a:ln>
        </p:spPr>
        <p:txBody>
          <a:bodyPr wrap="square" lIns="0" tIns="0" rIns="0" bIns="0" rtlCol="0"/>
          <a:lstStyle/>
          <a:p>
            <a:endParaRPr/>
          </a:p>
        </p:txBody>
      </p:sp>
      <p:sp>
        <p:nvSpPr>
          <p:cNvPr id="243" name="object 243"/>
          <p:cNvSpPr/>
          <p:nvPr/>
        </p:nvSpPr>
        <p:spPr>
          <a:xfrm>
            <a:off x="2796920" y="3973067"/>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4" name="object 244"/>
          <p:cNvSpPr/>
          <p:nvPr/>
        </p:nvSpPr>
        <p:spPr>
          <a:xfrm>
            <a:off x="2867025" y="3981450"/>
            <a:ext cx="0" cy="71755"/>
          </a:xfrm>
          <a:custGeom>
            <a:avLst/>
            <a:gdLst/>
            <a:ahLst/>
            <a:cxnLst/>
            <a:rect l="l" t="t" r="r" b="b"/>
            <a:pathLst>
              <a:path h="71754">
                <a:moveTo>
                  <a:pt x="0" y="0"/>
                </a:moveTo>
                <a:lnTo>
                  <a:pt x="0" y="71627"/>
                </a:lnTo>
              </a:path>
            </a:pathLst>
          </a:custGeom>
          <a:ln w="38862">
            <a:solidFill>
              <a:srgbClr val="7B9DC7"/>
            </a:solidFill>
          </a:ln>
        </p:spPr>
        <p:txBody>
          <a:bodyPr wrap="square" lIns="0" tIns="0" rIns="0" bIns="0" rtlCol="0"/>
          <a:lstStyle/>
          <a:p>
            <a:endParaRPr/>
          </a:p>
        </p:txBody>
      </p:sp>
      <p:sp>
        <p:nvSpPr>
          <p:cNvPr id="245" name="object 245"/>
          <p:cNvSpPr/>
          <p:nvPr/>
        </p:nvSpPr>
        <p:spPr>
          <a:xfrm>
            <a:off x="2937129" y="3914394"/>
            <a:ext cx="0" cy="75565"/>
          </a:xfrm>
          <a:custGeom>
            <a:avLst/>
            <a:gdLst/>
            <a:ahLst/>
            <a:cxnLst/>
            <a:rect l="l" t="t" r="r" b="b"/>
            <a:pathLst>
              <a:path h="75564">
                <a:moveTo>
                  <a:pt x="0" y="0"/>
                </a:moveTo>
                <a:lnTo>
                  <a:pt x="0" y="75437"/>
                </a:lnTo>
              </a:path>
            </a:pathLst>
          </a:custGeom>
          <a:ln w="38862">
            <a:solidFill>
              <a:srgbClr val="7B9DC7"/>
            </a:solidFill>
          </a:ln>
        </p:spPr>
        <p:txBody>
          <a:bodyPr wrap="square" lIns="0" tIns="0" rIns="0" bIns="0" rtlCol="0"/>
          <a:lstStyle/>
          <a:p>
            <a:endParaRPr/>
          </a:p>
        </p:txBody>
      </p:sp>
      <p:sp>
        <p:nvSpPr>
          <p:cNvPr id="246" name="object 246"/>
          <p:cNvSpPr/>
          <p:nvPr/>
        </p:nvSpPr>
        <p:spPr>
          <a:xfrm>
            <a:off x="3007232" y="3928109"/>
            <a:ext cx="0" cy="76200"/>
          </a:xfrm>
          <a:custGeom>
            <a:avLst/>
            <a:gdLst/>
            <a:ahLst/>
            <a:cxnLst/>
            <a:rect l="l" t="t" r="r" b="b"/>
            <a:pathLst>
              <a:path h="76200">
                <a:moveTo>
                  <a:pt x="0" y="0"/>
                </a:moveTo>
                <a:lnTo>
                  <a:pt x="0" y="76200"/>
                </a:lnTo>
              </a:path>
            </a:pathLst>
          </a:custGeom>
          <a:ln w="38862">
            <a:solidFill>
              <a:srgbClr val="7B9DC7"/>
            </a:solidFill>
          </a:ln>
        </p:spPr>
        <p:txBody>
          <a:bodyPr wrap="square" lIns="0" tIns="0" rIns="0" bIns="0" rtlCol="0"/>
          <a:lstStyle/>
          <a:p>
            <a:endParaRPr/>
          </a:p>
        </p:txBody>
      </p:sp>
      <p:sp>
        <p:nvSpPr>
          <p:cNvPr id="247" name="object 247"/>
          <p:cNvSpPr/>
          <p:nvPr/>
        </p:nvSpPr>
        <p:spPr>
          <a:xfrm>
            <a:off x="3077717" y="4010405"/>
            <a:ext cx="0" cy="75565"/>
          </a:xfrm>
          <a:custGeom>
            <a:avLst/>
            <a:gdLst/>
            <a:ahLst/>
            <a:cxnLst/>
            <a:rect l="l" t="t" r="r" b="b"/>
            <a:pathLst>
              <a:path h="75564">
                <a:moveTo>
                  <a:pt x="0" y="0"/>
                </a:moveTo>
                <a:lnTo>
                  <a:pt x="0" y="75437"/>
                </a:lnTo>
              </a:path>
            </a:pathLst>
          </a:custGeom>
          <a:ln w="38100">
            <a:solidFill>
              <a:srgbClr val="7B9DC7"/>
            </a:solidFill>
          </a:ln>
        </p:spPr>
        <p:txBody>
          <a:bodyPr wrap="square" lIns="0" tIns="0" rIns="0" bIns="0" rtlCol="0"/>
          <a:lstStyle/>
          <a:p>
            <a:endParaRPr/>
          </a:p>
        </p:txBody>
      </p:sp>
      <p:sp>
        <p:nvSpPr>
          <p:cNvPr id="248" name="object 248"/>
          <p:cNvSpPr/>
          <p:nvPr/>
        </p:nvSpPr>
        <p:spPr>
          <a:xfrm>
            <a:off x="3148202" y="3994403"/>
            <a:ext cx="0" cy="78740"/>
          </a:xfrm>
          <a:custGeom>
            <a:avLst/>
            <a:gdLst/>
            <a:ahLst/>
            <a:cxnLst/>
            <a:rect l="l" t="t" r="r" b="b"/>
            <a:pathLst>
              <a:path h="78739">
                <a:moveTo>
                  <a:pt x="0" y="0"/>
                </a:moveTo>
                <a:lnTo>
                  <a:pt x="0" y="78486"/>
                </a:lnTo>
              </a:path>
            </a:pathLst>
          </a:custGeom>
          <a:ln w="38862">
            <a:solidFill>
              <a:srgbClr val="7B9DC7"/>
            </a:solidFill>
          </a:ln>
        </p:spPr>
        <p:txBody>
          <a:bodyPr wrap="square" lIns="0" tIns="0" rIns="0" bIns="0" rtlCol="0"/>
          <a:lstStyle/>
          <a:p>
            <a:endParaRPr/>
          </a:p>
        </p:txBody>
      </p:sp>
      <p:sp>
        <p:nvSpPr>
          <p:cNvPr id="249" name="object 249"/>
          <p:cNvSpPr/>
          <p:nvPr/>
        </p:nvSpPr>
        <p:spPr>
          <a:xfrm>
            <a:off x="3218307" y="3938778"/>
            <a:ext cx="0" cy="83185"/>
          </a:xfrm>
          <a:custGeom>
            <a:avLst/>
            <a:gdLst/>
            <a:ahLst/>
            <a:cxnLst/>
            <a:rect l="l" t="t" r="r" b="b"/>
            <a:pathLst>
              <a:path h="83185">
                <a:moveTo>
                  <a:pt x="0" y="0"/>
                </a:moveTo>
                <a:lnTo>
                  <a:pt x="0" y="83058"/>
                </a:lnTo>
              </a:path>
            </a:pathLst>
          </a:custGeom>
          <a:ln w="38862">
            <a:solidFill>
              <a:srgbClr val="7B9DC7"/>
            </a:solidFill>
          </a:ln>
        </p:spPr>
        <p:txBody>
          <a:bodyPr wrap="square" lIns="0" tIns="0" rIns="0" bIns="0" rtlCol="0"/>
          <a:lstStyle/>
          <a:p>
            <a:endParaRPr/>
          </a:p>
        </p:txBody>
      </p:sp>
      <p:sp>
        <p:nvSpPr>
          <p:cNvPr id="250" name="object 250"/>
          <p:cNvSpPr/>
          <p:nvPr/>
        </p:nvSpPr>
        <p:spPr>
          <a:xfrm>
            <a:off x="3288410" y="3911346"/>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51" name="object 251"/>
          <p:cNvSpPr/>
          <p:nvPr/>
        </p:nvSpPr>
        <p:spPr>
          <a:xfrm>
            <a:off x="3358896" y="3999738"/>
            <a:ext cx="0" cy="83820"/>
          </a:xfrm>
          <a:custGeom>
            <a:avLst/>
            <a:gdLst/>
            <a:ahLst/>
            <a:cxnLst/>
            <a:rect l="l" t="t" r="r" b="b"/>
            <a:pathLst>
              <a:path h="83820">
                <a:moveTo>
                  <a:pt x="0" y="0"/>
                </a:moveTo>
                <a:lnTo>
                  <a:pt x="0" y="83820"/>
                </a:lnTo>
              </a:path>
            </a:pathLst>
          </a:custGeom>
          <a:ln w="38100">
            <a:solidFill>
              <a:srgbClr val="7B9DC7"/>
            </a:solidFill>
          </a:ln>
        </p:spPr>
        <p:txBody>
          <a:bodyPr wrap="square" lIns="0" tIns="0" rIns="0" bIns="0" rtlCol="0"/>
          <a:lstStyle/>
          <a:p>
            <a:endParaRPr/>
          </a:p>
        </p:txBody>
      </p:sp>
      <p:sp>
        <p:nvSpPr>
          <p:cNvPr id="252" name="object 252"/>
          <p:cNvSpPr/>
          <p:nvPr/>
        </p:nvSpPr>
        <p:spPr>
          <a:xfrm>
            <a:off x="3429380" y="4091940"/>
            <a:ext cx="0" cy="81915"/>
          </a:xfrm>
          <a:custGeom>
            <a:avLst/>
            <a:gdLst/>
            <a:ahLst/>
            <a:cxnLst/>
            <a:rect l="l" t="t" r="r" b="b"/>
            <a:pathLst>
              <a:path h="81914">
                <a:moveTo>
                  <a:pt x="0" y="0"/>
                </a:moveTo>
                <a:lnTo>
                  <a:pt x="0" y="81534"/>
                </a:lnTo>
              </a:path>
            </a:pathLst>
          </a:custGeom>
          <a:ln w="38862">
            <a:solidFill>
              <a:srgbClr val="7B9DC7"/>
            </a:solidFill>
          </a:ln>
        </p:spPr>
        <p:txBody>
          <a:bodyPr wrap="square" lIns="0" tIns="0" rIns="0" bIns="0" rtlCol="0"/>
          <a:lstStyle/>
          <a:p>
            <a:endParaRPr/>
          </a:p>
        </p:txBody>
      </p:sp>
      <p:sp>
        <p:nvSpPr>
          <p:cNvPr id="253" name="object 253"/>
          <p:cNvSpPr/>
          <p:nvPr/>
        </p:nvSpPr>
        <p:spPr>
          <a:xfrm>
            <a:off x="3499484" y="4149090"/>
            <a:ext cx="0" cy="78740"/>
          </a:xfrm>
          <a:custGeom>
            <a:avLst/>
            <a:gdLst/>
            <a:ahLst/>
            <a:cxnLst/>
            <a:rect l="l" t="t" r="r" b="b"/>
            <a:pathLst>
              <a:path h="78739">
                <a:moveTo>
                  <a:pt x="0" y="0"/>
                </a:moveTo>
                <a:lnTo>
                  <a:pt x="0" y="78486"/>
                </a:lnTo>
              </a:path>
            </a:pathLst>
          </a:custGeom>
          <a:ln w="38862">
            <a:solidFill>
              <a:srgbClr val="7B9DC7"/>
            </a:solidFill>
          </a:ln>
        </p:spPr>
        <p:txBody>
          <a:bodyPr wrap="square" lIns="0" tIns="0" rIns="0" bIns="0" rtlCol="0"/>
          <a:lstStyle/>
          <a:p>
            <a:endParaRPr/>
          </a:p>
        </p:txBody>
      </p:sp>
      <p:sp>
        <p:nvSpPr>
          <p:cNvPr id="254" name="object 254"/>
          <p:cNvSpPr/>
          <p:nvPr/>
        </p:nvSpPr>
        <p:spPr>
          <a:xfrm>
            <a:off x="3569589" y="4155947"/>
            <a:ext cx="0" cy="79375"/>
          </a:xfrm>
          <a:custGeom>
            <a:avLst/>
            <a:gdLst/>
            <a:ahLst/>
            <a:cxnLst/>
            <a:rect l="l" t="t" r="r" b="b"/>
            <a:pathLst>
              <a:path h="79375">
                <a:moveTo>
                  <a:pt x="0" y="0"/>
                </a:moveTo>
                <a:lnTo>
                  <a:pt x="0" y="79248"/>
                </a:lnTo>
              </a:path>
            </a:pathLst>
          </a:custGeom>
          <a:ln w="38862">
            <a:solidFill>
              <a:srgbClr val="7B9DC7"/>
            </a:solidFill>
          </a:ln>
        </p:spPr>
        <p:txBody>
          <a:bodyPr wrap="square" lIns="0" tIns="0" rIns="0" bIns="0" rtlCol="0"/>
          <a:lstStyle/>
          <a:p>
            <a:endParaRPr/>
          </a:p>
        </p:txBody>
      </p:sp>
      <p:sp>
        <p:nvSpPr>
          <p:cNvPr id="255" name="object 255"/>
          <p:cNvSpPr/>
          <p:nvPr/>
        </p:nvSpPr>
        <p:spPr>
          <a:xfrm>
            <a:off x="3639692" y="4136135"/>
            <a:ext cx="0" cy="78105"/>
          </a:xfrm>
          <a:custGeom>
            <a:avLst/>
            <a:gdLst/>
            <a:ahLst/>
            <a:cxnLst/>
            <a:rect l="l" t="t" r="r" b="b"/>
            <a:pathLst>
              <a:path h="78104">
                <a:moveTo>
                  <a:pt x="0" y="0"/>
                </a:moveTo>
                <a:lnTo>
                  <a:pt x="0" y="77724"/>
                </a:lnTo>
              </a:path>
            </a:pathLst>
          </a:custGeom>
          <a:ln w="38862">
            <a:solidFill>
              <a:srgbClr val="7B9DC7"/>
            </a:solidFill>
          </a:ln>
        </p:spPr>
        <p:txBody>
          <a:bodyPr wrap="square" lIns="0" tIns="0" rIns="0" bIns="0" rtlCol="0"/>
          <a:lstStyle/>
          <a:p>
            <a:endParaRPr/>
          </a:p>
        </p:txBody>
      </p:sp>
      <p:sp>
        <p:nvSpPr>
          <p:cNvPr id="256" name="object 256"/>
          <p:cNvSpPr/>
          <p:nvPr/>
        </p:nvSpPr>
        <p:spPr>
          <a:xfrm>
            <a:off x="3710178" y="4114800"/>
            <a:ext cx="0" cy="77470"/>
          </a:xfrm>
          <a:custGeom>
            <a:avLst/>
            <a:gdLst/>
            <a:ahLst/>
            <a:cxnLst/>
            <a:rect l="l" t="t" r="r" b="b"/>
            <a:pathLst>
              <a:path h="77470">
                <a:moveTo>
                  <a:pt x="0" y="0"/>
                </a:moveTo>
                <a:lnTo>
                  <a:pt x="0" y="76962"/>
                </a:lnTo>
              </a:path>
            </a:pathLst>
          </a:custGeom>
          <a:ln w="38100">
            <a:solidFill>
              <a:srgbClr val="7B9DC7"/>
            </a:solidFill>
          </a:ln>
        </p:spPr>
        <p:txBody>
          <a:bodyPr wrap="square" lIns="0" tIns="0" rIns="0" bIns="0" rtlCol="0"/>
          <a:lstStyle/>
          <a:p>
            <a:endParaRPr/>
          </a:p>
        </p:txBody>
      </p:sp>
      <p:sp>
        <p:nvSpPr>
          <p:cNvPr id="257" name="object 257"/>
          <p:cNvSpPr/>
          <p:nvPr/>
        </p:nvSpPr>
        <p:spPr>
          <a:xfrm>
            <a:off x="3780663" y="4087367"/>
            <a:ext cx="0" cy="79375"/>
          </a:xfrm>
          <a:custGeom>
            <a:avLst/>
            <a:gdLst/>
            <a:ahLst/>
            <a:cxnLst/>
            <a:rect l="l" t="t" r="r" b="b"/>
            <a:pathLst>
              <a:path h="79375">
                <a:moveTo>
                  <a:pt x="0" y="0"/>
                </a:moveTo>
                <a:lnTo>
                  <a:pt x="0" y="79248"/>
                </a:lnTo>
              </a:path>
            </a:pathLst>
          </a:custGeom>
          <a:ln w="38862">
            <a:solidFill>
              <a:srgbClr val="7B9DC7"/>
            </a:solidFill>
          </a:ln>
        </p:spPr>
        <p:txBody>
          <a:bodyPr wrap="square" lIns="0" tIns="0" rIns="0" bIns="0" rtlCol="0"/>
          <a:lstStyle/>
          <a:p>
            <a:endParaRPr/>
          </a:p>
        </p:txBody>
      </p:sp>
      <p:sp>
        <p:nvSpPr>
          <p:cNvPr id="258" name="object 258"/>
          <p:cNvSpPr/>
          <p:nvPr/>
        </p:nvSpPr>
        <p:spPr>
          <a:xfrm>
            <a:off x="3850766" y="4090415"/>
            <a:ext cx="0" cy="81915"/>
          </a:xfrm>
          <a:custGeom>
            <a:avLst/>
            <a:gdLst/>
            <a:ahLst/>
            <a:cxnLst/>
            <a:rect l="l" t="t" r="r" b="b"/>
            <a:pathLst>
              <a:path h="81914">
                <a:moveTo>
                  <a:pt x="0" y="0"/>
                </a:moveTo>
                <a:lnTo>
                  <a:pt x="0" y="81534"/>
                </a:lnTo>
              </a:path>
            </a:pathLst>
          </a:custGeom>
          <a:ln w="38862">
            <a:solidFill>
              <a:srgbClr val="7B9DC7"/>
            </a:solidFill>
          </a:ln>
        </p:spPr>
        <p:txBody>
          <a:bodyPr wrap="square" lIns="0" tIns="0" rIns="0" bIns="0" rtlCol="0"/>
          <a:lstStyle/>
          <a:p>
            <a:endParaRPr/>
          </a:p>
        </p:txBody>
      </p:sp>
      <p:sp>
        <p:nvSpPr>
          <p:cNvPr id="259" name="object 259"/>
          <p:cNvSpPr/>
          <p:nvPr/>
        </p:nvSpPr>
        <p:spPr>
          <a:xfrm>
            <a:off x="3920871" y="4067555"/>
            <a:ext cx="0" cy="80010"/>
          </a:xfrm>
          <a:custGeom>
            <a:avLst/>
            <a:gdLst/>
            <a:ahLst/>
            <a:cxnLst/>
            <a:rect l="l" t="t" r="r" b="b"/>
            <a:pathLst>
              <a:path h="80010">
                <a:moveTo>
                  <a:pt x="0" y="0"/>
                </a:moveTo>
                <a:lnTo>
                  <a:pt x="0" y="80010"/>
                </a:lnTo>
              </a:path>
            </a:pathLst>
          </a:custGeom>
          <a:ln w="38862">
            <a:solidFill>
              <a:srgbClr val="7B9DC7"/>
            </a:solidFill>
          </a:ln>
        </p:spPr>
        <p:txBody>
          <a:bodyPr wrap="square" lIns="0" tIns="0" rIns="0" bIns="0" rtlCol="0"/>
          <a:lstStyle/>
          <a:p>
            <a:endParaRPr/>
          </a:p>
        </p:txBody>
      </p:sp>
      <p:sp>
        <p:nvSpPr>
          <p:cNvPr id="260" name="object 260"/>
          <p:cNvSpPr/>
          <p:nvPr/>
        </p:nvSpPr>
        <p:spPr>
          <a:xfrm>
            <a:off x="3990975" y="4007358"/>
            <a:ext cx="0" cy="80010"/>
          </a:xfrm>
          <a:custGeom>
            <a:avLst/>
            <a:gdLst/>
            <a:ahLst/>
            <a:cxnLst/>
            <a:rect l="l" t="t" r="r" b="b"/>
            <a:pathLst>
              <a:path h="80010">
                <a:moveTo>
                  <a:pt x="0" y="0"/>
                </a:moveTo>
                <a:lnTo>
                  <a:pt x="0" y="80010"/>
                </a:lnTo>
              </a:path>
            </a:pathLst>
          </a:custGeom>
          <a:ln w="38862">
            <a:solidFill>
              <a:srgbClr val="7B9DC7"/>
            </a:solidFill>
          </a:ln>
        </p:spPr>
        <p:txBody>
          <a:bodyPr wrap="square" lIns="0" tIns="0" rIns="0" bIns="0" rtlCol="0"/>
          <a:lstStyle/>
          <a:p>
            <a:endParaRPr/>
          </a:p>
        </p:txBody>
      </p:sp>
      <p:sp>
        <p:nvSpPr>
          <p:cNvPr id="261" name="object 261"/>
          <p:cNvSpPr/>
          <p:nvPr/>
        </p:nvSpPr>
        <p:spPr>
          <a:xfrm>
            <a:off x="4061459" y="3986021"/>
            <a:ext cx="0" cy="83185"/>
          </a:xfrm>
          <a:custGeom>
            <a:avLst/>
            <a:gdLst/>
            <a:ahLst/>
            <a:cxnLst/>
            <a:rect l="l" t="t" r="r" b="b"/>
            <a:pathLst>
              <a:path h="83185">
                <a:moveTo>
                  <a:pt x="0" y="0"/>
                </a:moveTo>
                <a:lnTo>
                  <a:pt x="0" y="83058"/>
                </a:lnTo>
              </a:path>
            </a:pathLst>
          </a:custGeom>
          <a:ln w="38100">
            <a:solidFill>
              <a:srgbClr val="7B9DC7"/>
            </a:solidFill>
          </a:ln>
        </p:spPr>
        <p:txBody>
          <a:bodyPr wrap="square" lIns="0" tIns="0" rIns="0" bIns="0" rtlCol="0"/>
          <a:lstStyle/>
          <a:p>
            <a:endParaRPr/>
          </a:p>
        </p:txBody>
      </p:sp>
      <p:sp>
        <p:nvSpPr>
          <p:cNvPr id="262" name="object 262"/>
          <p:cNvSpPr/>
          <p:nvPr/>
        </p:nvSpPr>
        <p:spPr>
          <a:xfrm>
            <a:off x="4131945" y="3995928"/>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63" name="object 263"/>
          <p:cNvSpPr/>
          <p:nvPr/>
        </p:nvSpPr>
        <p:spPr>
          <a:xfrm>
            <a:off x="4202048" y="4024121"/>
            <a:ext cx="0" cy="85090"/>
          </a:xfrm>
          <a:custGeom>
            <a:avLst/>
            <a:gdLst/>
            <a:ahLst/>
            <a:cxnLst/>
            <a:rect l="l" t="t" r="r" b="b"/>
            <a:pathLst>
              <a:path h="85089">
                <a:moveTo>
                  <a:pt x="0" y="0"/>
                </a:moveTo>
                <a:lnTo>
                  <a:pt x="0" y="84582"/>
                </a:lnTo>
              </a:path>
            </a:pathLst>
          </a:custGeom>
          <a:ln w="38862">
            <a:solidFill>
              <a:srgbClr val="7B9DC7"/>
            </a:solidFill>
          </a:ln>
        </p:spPr>
        <p:txBody>
          <a:bodyPr wrap="square" lIns="0" tIns="0" rIns="0" bIns="0" rtlCol="0"/>
          <a:lstStyle/>
          <a:p>
            <a:endParaRPr/>
          </a:p>
        </p:txBody>
      </p:sp>
      <p:sp>
        <p:nvSpPr>
          <p:cNvPr id="264" name="object 264"/>
          <p:cNvSpPr/>
          <p:nvPr/>
        </p:nvSpPr>
        <p:spPr>
          <a:xfrm>
            <a:off x="4272153" y="4030217"/>
            <a:ext cx="0" cy="85090"/>
          </a:xfrm>
          <a:custGeom>
            <a:avLst/>
            <a:gdLst/>
            <a:ahLst/>
            <a:cxnLst/>
            <a:rect l="l" t="t" r="r" b="b"/>
            <a:pathLst>
              <a:path h="85089">
                <a:moveTo>
                  <a:pt x="0" y="0"/>
                </a:moveTo>
                <a:lnTo>
                  <a:pt x="0" y="84582"/>
                </a:lnTo>
              </a:path>
            </a:pathLst>
          </a:custGeom>
          <a:ln w="38862">
            <a:solidFill>
              <a:srgbClr val="7B9DC7"/>
            </a:solidFill>
          </a:ln>
        </p:spPr>
        <p:txBody>
          <a:bodyPr wrap="square" lIns="0" tIns="0" rIns="0" bIns="0" rtlCol="0"/>
          <a:lstStyle/>
          <a:p>
            <a:endParaRPr/>
          </a:p>
        </p:txBody>
      </p:sp>
      <p:sp>
        <p:nvSpPr>
          <p:cNvPr id="265" name="object 265"/>
          <p:cNvSpPr/>
          <p:nvPr/>
        </p:nvSpPr>
        <p:spPr>
          <a:xfrm>
            <a:off x="4342638" y="4028694"/>
            <a:ext cx="0" cy="85090"/>
          </a:xfrm>
          <a:custGeom>
            <a:avLst/>
            <a:gdLst/>
            <a:ahLst/>
            <a:cxnLst/>
            <a:rect l="l" t="t" r="r" b="b"/>
            <a:pathLst>
              <a:path h="85089">
                <a:moveTo>
                  <a:pt x="0" y="0"/>
                </a:moveTo>
                <a:lnTo>
                  <a:pt x="0" y="84582"/>
                </a:lnTo>
              </a:path>
            </a:pathLst>
          </a:custGeom>
          <a:ln w="38100">
            <a:solidFill>
              <a:srgbClr val="7B9DC7"/>
            </a:solidFill>
          </a:ln>
        </p:spPr>
        <p:txBody>
          <a:bodyPr wrap="square" lIns="0" tIns="0" rIns="0" bIns="0" rtlCol="0"/>
          <a:lstStyle/>
          <a:p>
            <a:endParaRPr/>
          </a:p>
        </p:txBody>
      </p:sp>
      <p:sp>
        <p:nvSpPr>
          <p:cNvPr id="266" name="object 266"/>
          <p:cNvSpPr/>
          <p:nvPr/>
        </p:nvSpPr>
        <p:spPr>
          <a:xfrm>
            <a:off x="4413122" y="4053078"/>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67" name="object 267"/>
          <p:cNvSpPr/>
          <p:nvPr/>
        </p:nvSpPr>
        <p:spPr>
          <a:xfrm>
            <a:off x="4483227" y="4061459"/>
            <a:ext cx="0" cy="85090"/>
          </a:xfrm>
          <a:custGeom>
            <a:avLst/>
            <a:gdLst/>
            <a:ahLst/>
            <a:cxnLst/>
            <a:rect l="l" t="t" r="r" b="b"/>
            <a:pathLst>
              <a:path h="85089">
                <a:moveTo>
                  <a:pt x="0" y="0"/>
                </a:moveTo>
                <a:lnTo>
                  <a:pt x="0" y="84582"/>
                </a:lnTo>
              </a:path>
            </a:pathLst>
          </a:custGeom>
          <a:ln w="38862">
            <a:solidFill>
              <a:srgbClr val="7B9DC7"/>
            </a:solidFill>
          </a:ln>
        </p:spPr>
        <p:txBody>
          <a:bodyPr wrap="square" lIns="0" tIns="0" rIns="0" bIns="0" rtlCol="0"/>
          <a:lstStyle/>
          <a:p>
            <a:endParaRPr/>
          </a:p>
        </p:txBody>
      </p:sp>
      <p:sp>
        <p:nvSpPr>
          <p:cNvPr id="268" name="object 268"/>
          <p:cNvSpPr/>
          <p:nvPr/>
        </p:nvSpPr>
        <p:spPr>
          <a:xfrm>
            <a:off x="4553330" y="4066032"/>
            <a:ext cx="0" cy="81915"/>
          </a:xfrm>
          <a:custGeom>
            <a:avLst/>
            <a:gdLst/>
            <a:ahLst/>
            <a:cxnLst/>
            <a:rect l="l" t="t" r="r" b="b"/>
            <a:pathLst>
              <a:path h="81914">
                <a:moveTo>
                  <a:pt x="0" y="0"/>
                </a:moveTo>
                <a:lnTo>
                  <a:pt x="0" y="81534"/>
                </a:lnTo>
              </a:path>
            </a:pathLst>
          </a:custGeom>
          <a:ln w="38862">
            <a:solidFill>
              <a:srgbClr val="7B9DC7"/>
            </a:solidFill>
          </a:ln>
        </p:spPr>
        <p:txBody>
          <a:bodyPr wrap="square" lIns="0" tIns="0" rIns="0" bIns="0" rtlCol="0"/>
          <a:lstStyle/>
          <a:p>
            <a:endParaRPr/>
          </a:p>
        </p:txBody>
      </p:sp>
      <p:sp>
        <p:nvSpPr>
          <p:cNvPr id="269" name="object 269"/>
          <p:cNvSpPr/>
          <p:nvPr/>
        </p:nvSpPr>
        <p:spPr>
          <a:xfrm>
            <a:off x="4623434" y="4061459"/>
            <a:ext cx="0" cy="83185"/>
          </a:xfrm>
          <a:custGeom>
            <a:avLst/>
            <a:gdLst/>
            <a:ahLst/>
            <a:cxnLst/>
            <a:rect l="l" t="t" r="r" b="b"/>
            <a:pathLst>
              <a:path h="83185">
                <a:moveTo>
                  <a:pt x="0" y="0"/>
                </a:moveTo>
                <a:lnTo>
                  <a:pt x="0" y="83058"/>
                </a:lnTo>
              </a:path>
            </a:pathLst>
          </a:custGeom>
          <a:ln w="38862">
            <a:solidFill>
              <a:srgbClr val="7B9DC7"/>
            </a:solidFill>
          </a:ln>
        </p:spPr>
        <p:txBody>
          <a:bodyPr wrap="square" lIns="0" tIns="0" rIns="0" bIns="0" rtlCol="0"/>
          <a:lstStyle/>
          <a:p>
            <a:endParaRPr/>
          </a:p>
        </p:txBody>
      </p:sp>
      <p:sp>
        <p:nvSpPr>
          <p:cNvPr id="270" name="object 270"/>
          <p:cNvSpPr/>
          <p:nvPr/>
        </p:nvSpPr>
        <p:spPr>
          <a:xfrm>
            <a:off x="4693920" y="4056126"/>
            <a:ext cx="0" cy="83185"/>
          </a:xfrm>
          <a:custGeom>
            <a:avLst/>
            <a:gdLst/>
            <a:ahLst/>
            <a:cxnLst/>
            <a:rect l="l" t="t" r="r" b="b"/>
            <a:pathLst>
              <a:path h="83185">
                <a:moveTo>
                  <a:pt x="0" y="0"/>
                </a:moveTo>
                <a:lnTo>
                  <a:pt x="0" y="83058"/>
                </a:lnTo>
              </a:path>
            </a:pathLst>
          </a:custGeom>
          <a:ln w="38100">
            <a:solidFill>
              <a:srgbClr val="7B9DC7"/>
            </a:solidFill>
          </a:ln>
        </p:spPr>
        <p:txBody>
          <a:bodyPr wrap="square" lIns="0" tIns="0" rIns="0" bIns="0" rtlCol="0"/>
          <a:lstStyle/>
          <a:p>
            <a:endParaRPr/>
          </a:p>
        </p:txBody>
      </p:sp>
      <p:sp>
        <p:nvSpPr>
          <p:cNvPr id="271" name="object 271"/>
          <p:cNvSpPr/>
          <p:nvPr/>
        </p:nvSpPr>
        <p:spPr>
          <a:xfrm>
            <a:off x="4764404" y="4048505"/>
            <a:ext cx="0" cy="83185"/>
          </a:xfrm>
          <a:custGeom>
            <a:avLst/>
            <a:gdLst/>
            <a:ahLst/>
            <a:cxnLst/>
            <a:rect l="l" t="t" r="r" b="b"/>
            <a:pathLst>
              <a:path h="83185">
                <a:moveTo>
                  <a:pt x="0" y="0"/>
                </a:moveTo>
                <a:lnTo>
                  <a:pt x="0" y="83058"/>
                </a:lnTo>
              </a:path>
            </a:pathLst>
          </a:custGeom>
          <a:ln w="38862">
            <a:solidFill>
              <a:srgbClr val="7B9DC7"/>
            </a:solidFill>
          </a:ln>
        </p:spPr>
        <p:txBody>
          <a:bodyPr wrap="square" lIns="0" tIns="0" rIns="0" bIns="0" rtlCol="0"/>
          <a:lstStyle/>
          <a:p>
            <a:endParaRPr/>
          </a:p>
        </p:txBody>
      </p:sp>
      <p:sp>
        <p:nvSpPr>
          <p:cNvPr id="272" name="object 272"/>
          <p:cNvSpPr/>
          <p:nvPr/>
        </p:nvSpPr>
        <p:spPr>
          <a:xfrm>
            <a:off x="4834509" y="4040123"/>
            <a:ext cx="0" cy="85090"/>
          </a:xfrm>
          <a:custGeom>
            <a:avLst/>
            <a:gdLst/>
            <a:ahLst/>
            <a:cxnLst/>
            <a:rect l="l" t="t" r="r" b="b"/>
            <a:pathLst>
              <a:path h="85089">
                <a:moveTo>
                  <a:pt x="0" y="0"/>
                </a:moveTo>
                <a:lnTo>
                  <a:pt x="0" y="84582"/>
                </a:lnTo>
              </a:path>
            </a:pathLst>
          </a:custGeom>
          <a:ln w="38862">
            <a:solidFill>
              <a:srgbClr val="7B9DC7"/>
            </a:solidFill>
          </a:ln>
        </p:spPr>
        <p:txBody>
          <a:bodyPr wrap="square" lIns="0" tIns="0" rIns="0" bIns="0" rtlCol="0"/>
          <a:lstStyle/>
          <a:p>
            <a:endParaRPr/>
          </a:p>
        </p:txBody>
      </p:sp>
      <p:sp>
        <p:nvSpPr>
          <p:cNvPr id="273" name="object 273"/>
          <p:cNvSpPr/>
          <p:nvPr/>
        </p:nvSpPr>
        <p:spPr>
          <a:xfrm>
            <a:off x="4904613" y="4028694"/>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74" name="object 274"/>
          <p:cNvSpPr/>
          <p:nvPr/>
        </p:nvSpPr>
        <p:spPr>
          <a:xfrm>
            <a:off x="4975097" y="4017264"/>
            <a:ext cx="0" cy="85090"/>
          </a:xfrm>
          <a:custGeom>
            <a:avLst/>
            <a:gdLst/>
            <a:ahLst/>
            <a:cxnLst/>
            <a:rect l="l" t="t" r="r" b="b"/>
            <a:pathLst>
              <a:path h="85089">
                <a:moveTo>
                  <a:pt x="0" y="0"/>
                </a:moveTo>
                <a:lnTo>
                  <a:pt x="0" y="84582"/>
                </a:lnTo>
              </a:path>
            </a:pathLst>
          </a:custGeom>
          <a:ln w="38100">
            <a:solidFill>
              <a:srgbClr val="7B9DC7"/>
            </a:solidFill>
          </a:ln>
        </p:spPr>
        <p:txBody>
          <a:bodyPr wrap="square" lIns="0" tIns="0" rIns="0" bIns="0" rtlCol="0"/>
          <a:lstStyle/>
          <a:p>
            <a:endParaRPr/>
          </a:p>
        </p:txBody>
      </p:sp>
      <p:sp>
        <p:nvSpPr>
          <p:cNvPr id="275" name="object 275"/>
          <p:cNvSpPr/>
          <p:nvPr/>
        </p:nvSpPr>
        <p:spPr>
          <a:xfrm>
            <a:off x="5045583" y="4007358"/>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6" name="object 276"/>
          <p:cNvSpPr/>
          <p:nvPr/>
        </p:nvSpPr>
        <p:spPr>
          <a:xfrm>
            <a:off x="5115686" y="4001261"/>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7" name="object 277"/>
          <p:cNvSpPr/>
          <p:nvPr/>
        </p:nvSpPr>
        <p:spPr>
          <a:xfrm>
            <a:off x="5185790" y="3995928"/>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8" name="object 278"/>
          <p:cNvSpPr/>
          <p:nvPr/>
        </p:nvSpPr>
        <p:spPr>
          <a:xfrm>
            <a:off x="5255895" y="3987546"/>
            <a:ext cx="0" cy="86995"/>
          </a:xfrm>
          <a:custGeom>
            <a:avLst/>
            <a:gdLst/>
            <a:ahLst/>
            <a:cxnLst/>
            <a:rect l="l" t="t" r="r" b="b"/>
            <a:pathLst>
              <a:path h="86995">
                <a:moveTo>
                  <a:pt x="0" y="0"/>
                </a:moveTo>
                <a:lnTo>
                  <a:pt x="0" y="86867"/>
                </a:lnTo>
              </a:path>
            </a:pathLst>
          </a:custGeom>
          <a:ln w="38862">
            <a:solidFill>
              <a:srgbClr val="7B9DC7"/>
            </a:solidFill>
          </a:ln>
        </p:spPr>
        <p:txBody>
          <a:bodyPr wrap="square" lIns="0" tIns="0" rIns="0" bIns="0" rtlCol="0"/>
          <a:lstStyle/>
          <a:p>
            <a:endParaRPr/>
          </a:p>
        </p:txBody>
      </p:sp>
      <p:sp>
        <p:nvSpPr>
          <p:cNvPr id="279" name="object 279"/>
          <p:cNvSpPr/>
          <p:nvPr/>
        </p:nvSpPr>
        <p:spPr>
          <a:xfrm>
            <a:off x="5326379" y="3978402"/>
            <a:ext cx="0" cy="87630"/>
          </a:xfrm>
          <a:custGeom>
            <a:avLst/>
            <a:gdLst/>
            <a:ahLst/>
            <a:cxnLst/>
            <a:rect l="l" t="t" r="r" b="b"/>
            <a:pathLst>
              <a:path h="87629">
                <a:moveTo>
                  <a:pt x="0" y="0"/>
                </a:moveTo>
                <a:lnTo>
                  <a:pt x="0" y="87629"/>
                </a:lnTo>
              </a:path>
            </a:pathLst>
          </a:custGeom>
          <a:ln w="38100">
            <a:solidFill>
              <a:srgbClr val="7B9DC7"/>
            </a:solidFill>
          </a:ln>
        </p:spPr>
        <p:txBody>
          <a:bodyPr wrap="square" lIns="0" tIns="0" rIns="0" bIns="0" rtlCol="0"/>
          <a:lstStyle/>
          <a:p>
            <a:endParaRPr/>
          </a:p>
        </p:txBody>
      </p:sp>
      <p:sp>
        <p:nvSpPr>
          <p:cNvPr id="280" name="object 280"/>
          <p:cNvSpPr/>
          <p:nvPr/>
        </p:nvSpPr>
        <p:spPr>
          <a:xfrm>
            <a:off x="5396865" y="3978402"/>
            <a:ext cx="0" cy="89535"/>
          </a:xfrm>
          <a:custGeom>
            <a:avLst/>
            <a:gdLst/>
            <a:ahLst/>
            <a:cxnLst/>
            <a:rect l="l" t="t" r="r" b="b"/>
            <a:pathLst>
              <a:path h="89535">
                <a:moveTo>
                  <a:pt x="0" y="0"/>
                </a:moveTo>
                <a:lnTo>
                  <a:pt x="0" y="89153"/>
                </a:lnTo>
              </a:path>
            </a:pathLst>
          </a:custGeom>
          <a:ln w="38862">
            <a:solidFill>
              <a:srgbClr val="7B9DC7"/>
            </a:solidFill>
          </a:ln>
        </p:spPr>
        <p:txBody>
          <a:bodyPr wrap="square" lIns="0" tIns="0" rIns="0" bIns="0" rtlCol="0"/>
          <a:lstStyle/>
          <a:p>
            <a:endParaRPr/>
          </a:p>
        </p:txBody>
      </p:sp>
      <p:sp>
        <p:nvSpPr>
          <p:cNvPr id="281" name="object 281"/>
          <p:cNvSpPr/>
          <p:nvPr/>
        </p:nvSpPr>
        <p:spPr>
          <a:xfrm>
            <a:off x="5466969" y="3981450"/>
            <a:ext cx="0" cy="89535"/>
          </a:xfrm>
          <a:custGeom>
            <a:avLst/>
            <a:gdLst/>
            <a:ahLst/>
            <a:cxnLst/>
            <a:rect l="l" t="t" r="r" b="b"/>
            <a:pathLst>
              <a:path h="89535">
                <a:moveTo>
                  <a:pt x="0" y="0"/>
                </a:moveTo>
                <a:lnTo>
                  <a:pt x="0" y="89153"/>
                </a:lnTo>
              </a:path>
            </a:pathLst>
          </a:custGeom>
          <a:ln w="38862">
            <a:solidFill>
              <a:srgbClr val="7B9DC7"/>
            </a:solidFill>
          </a:ln>
        </p:spPr>
        <p:txBody>
          <a:bodyPr wrap="square" lIns="0" tIns="0" rIns="0" bIns="0" rtlCol="0"/>
          <a:lstStyle/>
          <a:p>
            <a:endParaRPr/>
          </a:p>
        </p:txBody>
      </p:sp>
      <p:sp>
        <p:nvSpPr>
          <p:cNvPr id="282" name="object 282"/>
          <p:cNvSpPr/>
          <p:nvPr/>
        </p:nvSpPr>
        <p:spPr>
          <a:xfrm>
            <a:off x="5537072" y="3978402"/>
            <a:ext cx="0" cy="89535"/>
          </a:xfrm>
          <a:custGeom>
            <a:avLst/>
            <a:gdLst/>
            <a:ahLst/>
            <a:cxnLst/>
            <a:rect l="l" t="t" r="r" b="b"/>
            <a:pathLst>
              <a:path h="89535">
                <a:moveTo>
                  <a:pt x="0" y="0"/>
                </a:moveTo>
                <a:lnTo>
                  <a:pt x="0" y="89153"/>
                </a:lnTo>
              </a:path>
            </a:pathLst>
          </a:custGeom>
          <a:ln w="38862">
            <a:solidFill>
              <a:srgbClr val="7B9DC7"/>
            </a:solidFill>
          </a:ln>
        </p:spPr>
        <p:txBody>
          <a:bodyPr wrap="square" lIns="0" tIns="0" rIns="0" bIns="0" rtlCol="0"/>
          <a:lstStyle/>
          <a:p>
            <a:endParaRPr/>
          </a:p>
        </p:txBody>
      </p:sp>
      <p:sp>
        <p:nvSpPr>
          <p:cNvPr id="283" name="object 283"/>
          <p:cNvSpPr/>
          <p:nvPr/>
        </p:nvSpPr>
        <p:spPr>
          <a:xfrm>
            <a:off x="5607177" y="3974591"/>
            <a:ext cx="0" cy="90170"/>
          </a:xfrm>
          <a:custGeom>
            <a:avLst/>
            <a:gdLst/>
            <a:ahLst/>
            <a:cxnLst/>
            <a:rect l="l" t="t" r="r" b="b"/>
            <a:pathLst>
              <a:path h="90170">
                <a:moveTo>
                  <a:pt x="0" y="0"/>
                </a:moveTo>
                <a:lnTo>
                  <a:pt x="0" y="89915"/>
                </a:lnTo>
              </a:path>
            </a:pathLst>
          </a:custGeom>
          <a:ln w="38862">
            <a:solidFill>
              <a:srgbClr val="7B9DC7"/>
            </a:solidFill>
          </a:ln>
        </p:spPr>
        <p:txBody>
          <a:bodyPr wrap="square" lIns="0" tIns="0" rIns="0" bIns="0" rtlCol="0"/>
          <a:lstStyle/>
          <a:p>
            <a:endParaRPr/>
          </a:p>
        </p:txBody>
      </p:sp>
      <p:sp>
        <p:nvSpPr>
          <p:cNvPr id="284" name="object 284"/>
          <p:cNvSpPr/>
          <p:nvPr/>
        </p:nvSpPr>
        <p:spPr>
          <a:xfrm>
            <a:off x="5677661" y="3966971"/>
            <a:ext cx="0" cy="90805"/>
          </a:xfrm>
          <a:custGeom>
            <a:avLst/>
            <a:gdLst/>
            <a:ahLst/>
            <a:cxnLst/>
            <a:rect l="l" t="t" r="r" b="b"/>
            <a:pathLst>
              <a:path h="90804">
                <a:moveTo>
                  <a:pt x="0" y="0"/>
                </a:moveTo>
                <a:lnTo>
                  <a:pt x="0" y="90677"/>
                </a:lnTo>
              </a:path>
            </a:pathLst>
          </a:custGeom>
          <a:ln w="38100">
            <a:solidFill>
              <a:srgbClr val="7B9DC7"/>
            </a:solidFill>
          </a:ln>
        </p:spPr>
        <p:txBody>
          <a:bodyPr wrap="square" lIns="0" tIns="0" rIns="0" bIns="0" rtlCol="0"/>
          <a:lstStyle/>
          <a:p>
            <a:endParaRPr/>
          </a:p>
        </p:txBody>
      </p:sp>
      <p:sp>
        <p:nvSpPr>
          <p:cNvPr id="285" name="object 285"/>
          <p:cNvSpPr/>
          <p:nvPr/>
        </p:nvSpPr>
        <p:spPr>
          <a:xfrm>
            <a:off x="5748146" y="3960114"/>
            <a:ext cx="0" cy="90170"/>
          </a:xfrm>
          <a:custGeom>
            <a:avLst/>
            <a:gdLst/>
            <a:ahLst/>
            <a:cxnLst/>
            <a:rect l="l" t="t" r="r" b="b"/>
            <a:pathLst>
              <a:path h="90170">
                <a:moveTo>
                  <a:pt x="0" y="0"/>
                </a:moveTo>
                <a:lnTo>
                  <a:pt x="0" y="89915"/>
                </a:lnTo>
              </a:path>
            </a:pathLst>
          </a:custGeom>
          <a:ln w="38862">
            <a:solidFill>
              <a:srgbClr val="7B9DC7"/>
            </a:solidFill>
          </a:ln>
        </p:spPr>
        <p:txBody>
          <a:bodyPr wrap="square" lIns="0" tIns="0" rIns="0" bIns="0" rtlCol="0"/>
          <a:lstStyle/>
          <a:p>
            <a:endParaRPr/>
          </a:p>
        </p:txBody>
      </p:sp>
      <p:sp>
        <p:nvSpPr>
          <p:cNvPr id="286" name="object 286"/>
          <p:cNvSpPr/>
          <p:nvPr/>
        </p:nvSpPr>
        <p:spPr>
          <a:xfrm>
            <a:off x="5818251" y="3952494"/>
            <a:ext cx="0" cy="90805"/>
          </a:xfrm>
          <a:custGeom>
            <a:avLst/>
            <a:gdLst/>
            <a:ahLst/>
            <a:cxnLst/>
            <a:rect l="l" t="t" r="r" b="b"/>
            <a:pathLst>
              <a:path h="90804">
                <a:moveTo>
                  <a:pt x="0" y="0"/>
                </a:moveTo>
                <a:lnTo>
                  <a:pt x="0" y="90677"/>
                </a:lnTo>
              </a:path>
            </a:pathLst>
          </a:custGeom>
          <a:ln w="38862">
            <a:solidFill>
              <a:srgbClr val="7B9DC7"/>
            </a:solidFill>
          </a:ln>
        </p:spPr>
        <p:txBody>
          <a:bodyPr wrap="square" lIns="0" tIns="0" rIns="0" bIns="0" rtlCol="0"/>
          <a:lstStyle/>
          <a:p>
            <a:endParaRPr/>
          </a:p>
        </p:txBody>
      </p:sp>
      <p:sp>
        <p:nvSpPr>
          <p:cNvPr id="287" name="object 287"/>
          <p:cNvSpPr/>
          <p:nvPr/>
        </p:nvSpPr>
        <p:spPr>
          <a:xfrm>
            <a:off x="5888354" y="3945635"/>
            <a:ext cx="0" cy="91440"/>
          </a:xfrm>
          <a:custGeom>
            <a:avLst/>
            <a:gdLst/>
            <a:ahLst/>
            <a:cxnLst/>
            <a:rect l="l" t="t" r="r" b="b"/>
            <a:pathLst>
              <a:path h="91439">
                <a:moveTo>
                  <a:pt x="0" y="0"/>
                </a:moveTo>
                <a:lnTo>
                  <a:pt x="0" y="91439"/>
                </a:lnTo>
              </a:path>
            </a:pathLst>
          </a:custGeom>
          <a:ln w="38862">
            <a:solidFill>
              <a:srgbClr val="7B9DC7"/>
            </a:solidFill>
          </a:ln>
        </p:spPr>
        <p:txBody>
          <a:bodyPr wrap="square" lIns="0" tIns="0" rIns="0" bIns="0" rtlCol="0"/>
          <a:lstStyle/>
          <a:p>
            <a:endParaRPr/>
          </a:p>
        </p:txBody>
      </p:sp>
      <p:sp>
        <p:nvSpPr>
          <p:cNvPr id="288" name="object 288"/>
          <p:cNvSpPr/>
          <p:nvPr/>
        </p:nvSpPr>
        <p:spPr>
          <a:xfrm>
            <a:off x="5958840" y="3939540"/>
            <a:ext cx="0" cy="92710"/>
          </a:xfrm>
          <a:custGeom>
            <a:avLst/>
            <a:gdLst/>
            <a:ahLst/>
            <a:cxnLst/>
            <a:rect l="l" t="t" r="r" b="b"/>
            <a:pathLst>
              <a:path h="92710">
                <a:moveTo>
                  <a:pt x="0" y="0"/>
                </a:moveTo>
                <a:lnTo>
                  <a:pt x="0" y="92201"/>
                </a:lnTo>
              </a:path>
            </a:pathLst>
          </a:custGeom>
          <a:ln w="38100">
            <a:solidFill>
              <a:srgbClr val="7B9DC7"/>
            </a:solidFill>
          </a:ln>
        </p:spPr>
        <p:txBody>
          <a:bodyPr wrap="square" lIns="0" tIns="0" rIns="0" bIns="0" rtlCol="0"/>
          <a:lstStyle/>
          <a:p>
            <a:endParaRPr/>
          </a:p>
        </p:txBody>
      </p:sp>
      <p:sp>
        <p:nvSpPr>
          <p:cNvPr id="289" name="object 289"/>
          <p:cNvSpPr/>
          <p:nvPr/>
        </p:nvSpPr>
        <p:spPr>
          <a:xfrm>
            <a:off x="6029325" y="3934205"/>
            <a:ext cx="0" cy="91440"/>
          </a:xfrm>
          <a:custGeom>
            <a:avLst/>
            <a:gdLst/>
            <a:ahLst/>
            <a:cxnLst/>
            <a:rect l="l" t="t" r="r" b="b"/>
            <a:pathLst>
              <a:path h="91439">
                <a:moveTo>
                  <a:pt x="0" y="0"/>
                </a:moveTo>
                <a:lnTo>
                  <a:pt x="0" y="91439"/>
                </a:lnTo>
              </a:path>
            </a:pathLst>
          </a:custGeom>
          <a:ln w="38862">
            <a:solidFill>
              <a:srgbClr val="7B9DC7"/>
            </a:solidFill>
          </a:ln>
        </p:spPr>
        <p:txBody>
          <a:bodyPr wrap="square" lIns="0" tIns="0" rIns="0" bIns="0" rtlCol="0"/>
          <a:lstStyle/>
          <a:p>
            <a:endParaRPr/>
          </a:p>
        </p:txBody>
      </p:sp>
      <p:sp>
        <p:nvSpPr>
          <p:cNvPr id="290" name="object 290"/>
          <p:cNvSpPr/>
          <p:nvPr/>
        </p:nvSpPr>
        <p:spPr>
          <a:xfrm>
            <a:off x="6099428" y="3928109"/>
            <a:ext cx="0" cy="92710"/>
          </a:xfrm>
          <a:custGeom>
            <a:avLst/>
            <a:gdLst/>
            <a:ahLst/>
            <a:cxnLst/>
            <a:rect l="l" t="t" r="r" b="b"/>
            <a:pathLst>
              <a:path h="92710">
                <a:moveTo>
                  <a:pt x="0" y="0"/>
                </a:moveTo>
                <a:lnTo>
                  <a:pt x="0" y="92201"/>
                </a:lnTo>
              </a:path>
            </a:pathLst>
          </a:custGeom>
          <a:ln w="38862">
            <a:solidFill>
              <a:srgbClr val="7B9DC7"/>
            </a:solidFill>
          </a:ln>
        </p:spPr>
        <p:txBody>
          <a:bodyPr wrap="square" lIns="0" tIns="0" rIns="0" bIns="0" rtlCol="0"/>
          <a:lstStyle/>
          <a:p>
            <a:endParaRPr/>
          </a:p>
        </p:txBody>
      </p:sp>
      <p:sp>
        <p:nvSpPr>
          <p:cNvPr id="291" name="object 291"/>
          <p:cNvSpPr/>
          <p:nvPr/>
        </p:nvSpPr>
        <p:spPr>
          <a:xfrm>
            <a:off x="6169533" y="3921252"/>
            <a:ext cx="0" cy="93345"/>
          </a:xfrm>
          <a:custGeom>
            <a:avLst/>
            <a:gdLst/>
            <a:ahLst/>
            <a:cxnLst/>
            <a:rect l="l" t="t" r="r" b="b"/>
            <a:pathLst>
              <a:path h="93345">
                <a:moveTo>
                  <a:pt x="0" y="0"/>
                </a:moveTo>
                <a:lnTo>
                  <a:pt x="0" y="92963"/>
                </a:lnTo>
              </a:path>
            </a:pathLst>
          </a:custGeom>
          <a:ln w="38862">
            <a:solidFill>
              <a:srgbClr val="7B9DC7"/>
            </a:solidFill>
          </a:ln>
        </p:spPr>
        <p:txBody>
          <a:bodyPr wrap="square" lIns="0" tIns="0" rIns="0" bIns="0" rtlCol="0"/>
          <a:lstStyle/>
          <a:p>
            <a:endParaRPr/>
          </a:p>
        </p:txBody>
      </p:sp>
      <p:sp>
        <p:nvSpPr>
          <p:cNvPr id="292" name="object 292"/>
          <p:cNvSpPr/>
          <p:nvPr/>
        </p:nvSpPr>
        <p:spPr>
          <a:xfrm>
            <a:off x="6239636" y="3915917"/>
            <a:ext cx="0" cy="93345"/>
          </a:xfrm>
          <a:custGeom>
            <a:avLst/>
            <a:gdLst/>
            <a:ahLst/>
            <a:cxnLst/>
            <a:rect l="l" t="t" r="r" b="b"/>
            <a:pathLst>
              <a:path h="93345">
                <a:moveTo>
                  <a:pt x="0" y="0"/>
                </a:moveTo>
                <a:lnTo>
                  <a:pt x="0" y="92963"/>
                </a:lnTo>
              </a:path>
            </a:pathLst>
          </a:custGeom>
          <a:ln w="38862">
            <a:solidFill>
              <a:srgbClr val="7B9DC7"/>
            </a:solidFill>
          </a:ln>
        </p:spPr>
        <p:txBody>
          <a:bodyPr wrap="square" lIns="0" tIns="0" rIns="0" bIns="0" rtlCol="0"/>
          <a:lstStyle/>
          <a:p>
            <a:endParaRPr/>
          </a:p>
        </p:txBody>
      </p:sp>
      <p:sp>
        <p:nvSpPr>
          <p:cNvPr id="293" name="object 293"/>
          <p:cNvSpPr/>
          <p:nvPr/>
        </p:nvSpPr>
        <p:spPr>
          <a:xfrm>
            <a:off x="6310121" y="3909821"/>
            <a:ext cx="0" cy="93345"/>
          </a:xfrm>
          <a:custGeom>
            <a:avLst/>
            <a:gdLst/>
            <a:ahLst/>
            <a:cxnLst/>
            <a:rect l="l" t="t" r="r" b="b"/>
            <a:pathLst>
              <a:path h="93345">
                <a:moveTo>
                  <a:pt x="0" y="0"/>
                </a:moveTo>
                <a:lnTo>
                  <a:pt x="0" y="92963"/>
                </a:lnTo>
              </a:path>
            </a:pathLst>
          </a:custGeom>
          <a:ln w="38100">
            <a:solidFill>
              <a:srgbClr val="7B9DC7"/>
            </a:solidFill>
          </a:ln>
        </p:spPr>
        <p:txBody>
          <a:bodyPr wrap="square" lIns="0" tIns="0" rIns="0" bIns="0" rtlCol="0"/>
          <a:lstStyle/>
          <a:p>
            <a:endParaRPr/>
          </a:p>
        </p:txBody>
      </p:sp>
      <p:sp>
        <p:nvSpPr>
          <p:cNvPr id="294" name="object 294"/>
          <p:cNvSpPr/>
          <p:nvPr/>
        </p:nvSpPr>
        <p:spPr>
          <a:xfrm>
            <a:off x="6380607" y="3902964"/>
            <a:ext cx="0" cy="94615"/>
          </a:xfrm>
          <a:custGeom>
            <a:avLst/>
            <a:gdLst/>
            <a:ahLst/>
            <a:cxnLst/>
            <a:rect l="l" t="t" r="r" b="b"/>
            <a:pathLst>
              <a:path h="94614">
                <a:moveTo>
                  <a:pt x="0" y="0"/>
                </a:moveTo>
                <a:lnTo>
                  <a:pt x="0" y="94487"/>
                </a:lnTo>
              </a:path>
            </a:pathLst>
          </a:custGeom>
          <a:ln w="38862">
            <a:solidFill>
              <a:srgbClr val="7B9DC7"/>
            </a:solidFill>
          </a:ln>
        </p:spPr>
        <p:txBody>
          <a:bodyPr wrap="square" lIns="0" tIns="0" rIns="0" bIns="0" rtlCol="0"/>
          <a:lstStyle/>
          <a:p>
            <a:endParaRPr/>
          </a:p>
        </p:txBody>
      </p:sp>
      <p:sp>
        <p:nvSpPr>
          <p:cNvPr id="295" name="object 295"/>
          <p:cNvSpPr/>
          <p:nvPr/>
        </p:nvSpPr>
        <p:spPr>
          <a:xfrm>
            <a:off x="6450710" y="3896867"/>
            <a:ext cx="0" cy="94615"/>
          </a:xfrm>
          <a:custGeom>
            <a:avLst/>
            <a:gdLst/>
            <a:ahLst/>
            <a:cxnLst/>
            <a:rect l="l" t="t" r="r" b="b"/>
            <a:pathLst>
              <a:path h="94614">
                <a:moveTo>
                  <a:pt x="0" y="0"/>
                </a:moveTo>
                <a:lnTo>
                  <a:pt x="0" y="94487"/>
                </a:lnTo>
              </a:path>
            </a:pathLst>
          </a:custGeom>
          <a:ln w="38862">
            <a:solidFill>
              <a:srgbClr val="7B9DC7"/>
            </a:solidFill>
          </a:ln>
        </p:spPr>
        <p:txBody>
          <a:bodyPr wrap="square" lIns="0" tIns="0" rIns="0" bIns="0" rtlCol="0"/>
          <a:lstStyle/>
          <a:p>
            <a:endParaRPr/>
          </a:p>
        </p:txBody>
      </p:sp>
      <p:sp>
        <p:nvSpPr>
          <p:cNvPr id="296" name="object 296"/>
          <p:cNvSpPr/>
          <p:nvPr/>
        </p:nvSpPr>
        <p:spPr>
          <a:xfrm>
            <a:off x="6515100" y="3891534"/>
            <a:ext cx="0" cy="94615"/>
          </a:xfrm>
          <a:custGeom>
            <a:avLst/>
            <a:gdLst/>
            <a:ahLst/>
            <a:cxnLst/>
            <a:rect l="l" t="t" r="r" b="b"/>
            <a:pathLst>
              <a:path h="94614">
                <a:moveTo>
                  <a:pt x="0" y="0"/>
                </a:moveTo>
                <a:lnTo>
                  <a:pt x="0" y="94487"/>
                </a:lnTo>
              </a:path>
            </a:pathLst>
          </a:custGeom>
          <a:ln w="27432">
            <a:solidFill>
              <a:srgbClr val="7B9DC7"/>
            </a:solidFill>
          </a:ln>
        </p:spPr>
        <p:txBody>
          <a:bodyPr wrap="square" lIns="0" tIns="0" rIns="0" bIns="0" rtlCol="0"/>
          <a:lstStyle/>
          <a:p>
            <a:endParaRPr/>
          </a:p>
        </p:txBody>
      </p:sp>
      <p:sp>
        <p:nvSpPr>
          <p:cNvPr id="297" name="object 297"/>
          <p:cNvSpPr/>
          <p:nvPr/>
        </p:nvSpPr>
        <p:spPr>
          <a:xfrm>
            <a:off x="2600705" y="3886961"/>
            <a:ext cx="3901440" cy="321310"/>
          </a:xfrm>
          <a:custGeom>
            <a:avLst/>
            <a:gdLst/>
            <a:ahLst/>
            <a:cxnLst/>
            <a:rect l="l" t="t" r="r" b="b"/>
            <a:pathLst>
              <a:path w="3901440" h="321310">
                <a:moveTo>
                  <a:pt x="32004" y="203453"/>
                </a:moveTo>
                <a:lnTo>
                  <a:pt x="0" y="318515"/>
                </a:lnTo>
                <a:lnTo>
                  <a:pt x="8382" y="320801"/>
                </a:lnTo>
                <a:lnTo>
                  <a:pt x="40386" y="205739"/>
                </a:lnTo>
                <a:lnTo>
                  <a:pt x="32004" y="203453"/>
                </a:lnTo>
                <a:close/>
              </a:path>
              <a:path w="3901440" h="321310">
                <a:moveTo>
                  <a:pt x="102870" y="148589"/>
                </a:moveTo>
                <a:lnTo>
                  <a:pt x="70866" y="202691"/>
                </a:lnTo>
                <a:lnTo>
                  <a:pt x="78486" y="207263"/>
                </a:lnTo>
                <a:lnTo>
                  <a:pt x="109728" y="152399"/>
                </a:lnTo>
                <a:lnTo>
                  <a:pt x="102870" y="148589"/>
                </a:lnTo>
                <a:close/>
              </a:path>
              <a:path w="3901440" h="321310">
                <a:moveTo>
                  <a:pt x="172974" y="83819"/>
                </a:moveTo>
                <a:lnTo>
                  <a:pt x="140970" y="148589"/>
                </a:lnTo>
                <a:lnTo>
                  <a:pt x="148590" y="152399"/>
                </a:lnTo>
                <a:lnTo>
                  <a:pt x="180594" y="87629"/>
                </a:lnTo>
                <a:lnTo>
                  <a:pt x="172974" y="83819"/>
                </a:lnTo>
                <a:close/>
              </a:path>
              <a:path w="3901440" h="321310">
                <a:moveTo>
                  <a:pt x="216408" y="81533"/>
                </a:moveTo>
                <a:lnTo>
                  <a:pt x="214122" y="89915"/>
                </a:lnTo>
                <a:lnTo>
                  <a:pt x="246126" y="98297"/>
                </a:lnTo>
                <a:lnTo>
                  <a:pt x="247650" y="90677"/>
                </a:lnTo>
                <a:lnTo>
                  <a:pt x="216408" y="81533"/>
                </a:lnTo>
                <a:close/>
              </a:path>
              <a:path w="3901440" h="321310">
                <a:moveTo>
                  <a:pt x="313182" y="25145"/>
                </a:moveTo>
                <a:lnTo>
                  <a:pt x="281940" y="92963"/>
                </a:lnTo>
                <a:lnTo>
                  <a:pt x="289560" y="96011"/>
                </a:lnTo>
                <a:lnTo>
                  <a:pt x="320802" y="28955"/>
                </a:lnTo>
                <a:lnTo>
                  <a:pt x="313182" y="25145"/>
                </a:lnTo>
                <a:close/>
              </a:path>
              <a:path w="3901440" h="321310">
                <a:moveTo>
                  <a:pt x="357378" y="22859"/>
                </a:moveTo>
                <a:lnTo>
                  <a:pt x="354330" y="31241"/>
                </a:lnTo>
                <a:lnTo>
                  <a:pt x="385572" y="45719"/>
                </a:lnTo>
                <a:lnTo>
                  <a:pt x="389382" y="37337"/>
                </a:lnTo>
                <a:lnTo>
                  <a:pt x="357378" y="22859"/>
                </a:lnTo>
                <a:close/>
              </a:path>
              <a:path w="3901440" h="321310">
                <a:moveTo>
                  <a:pt x="430530" y="39623"/>
                </a:moveTo>
                <a:lnTo>
                  <a:pt x="422148" y="42671"/>
                </a:lnTo>
                <a:lnTo>
                  <a:pt x="453390" y="124967"/>
                </a:lnTo>
                <a:lnTo>
                  <a:pt x="461772" y="121919"/>
                </a:lnTo>
                <a:lnTo>
                  <a:pt x="430530" y="39623"/>
                </a:lnTo>
                <a:close/>
              </a:path>
              <a:path w="3901440" h="321310">
                <a:moveTo>
                  <a:pt x="525780" y="103631"/>
                </a:moveTo>
                <a:lnTo>
                  <a:pt x="494538" y="119633"/>
                </a:lnTo>
                <a:lnTo>
                  <a:pt x="498348" y="127253"/>
                </a:lnTo>
                <a:lnTo>
                  <a:pt x="529590" y="111251"/>
                </a:lnTo>
                <a:lnTo>
                  <a:pt x="525780" y="103631"/>
                </a:lnTo>
                <a:close/>
              </a:path>
              <a:path w="3901440" h="321310">
                <a:moveTo>
                  <a:pt x="594360" y="49529"/>
                </a:moveTo>
                <a:lnTo>
                  <a:pt x="563118" y="105155"/>
                </a:lnTo>
                <a:lnTo>
                  <a:pt x="570738" y="109727"/>
                </a:lnTo>
                <a:lnTo>
                  <a:pt x="601980" y="53339"/>
                </a:lnTo>
                <a:lnTo>
                  <a:pt x="594360" y="49529"/>
                </a:lnTo>
                <a:close/>
              </a:path>
              <a:path w="3901440" h="321310">
                <a:moveTo>
                  <a:pt x="665988" y="21335"/>
                </a:moveTo>
                <a:lnTo>
                  <a:pt x="633984" y="48005"/>
                </a:lnTo>
                <a:lnTo>
                  <a:pt x="640080" y="54863"/>
                </a:lnTo>
                <a:lnTo>
                  <a:pt x="671322" y="27431"/>
                </a:lnTo>
                <a:lnTo>
                  <a:pt x="665988" y="21335"/>
                </a:lnTo>
                <a:close/>
              </a:path>
              <a:path w="3901440" h="321310">
                <a:moveTo>
                  <a:pt x="710946" y="22859"/>
                </a:moveTo>
                <a:lnTo>
                  <a:pt x="703326" y="25907"/>
                </a:lnTo>
                <a:lnTo>
                  <a:pt x="734568" y="114299"/>
                </a:lnTo>
                <a:lnTo>
                  <a:pt x="742950" y="112013"/>
                </a:lnTo>
                <a:lnTo>
                  <a:pt x="710946" y="22859"/>
                </a:lnTo>
                <a:close/>
              </a:path>
              <a:path w="3901440" h="321310">
                <a:moveTo>
                  <a:pt x="781812" y="112013"/>
                </a:moveTo>
                <a:lnTo>
                  <a:pt x="773430" y="114299"/>
                </a:lnTo>
                <a:lnTo>
                  <a:pt x="804672" y="206501"/>
                </a:lnTo>
                <a:lnTo>
                  <a:pt x="813054" y="203453"/>
                </a:lnTo>
                <a:lnTo>
                  <a:pt x="781812" y="112013"/>
                </a:lnTo>
                <a:close/>
              </a:path>
              <a:path w="3901440" h="321310">
                <a:moveTo>
                  <a:pt x="851154" y="202691"/>
                </a:moveTo>
                <a:lnTo>
                  <a:pt x="844296" y="207263"/>
                </a:lnTo>
                <a:lnTo>
                  <a:pt x="875538" y="264413"/>
                </a:lnTo>
                <a:lnTo>
                  <a:pt x="883158" y="259841"/>
                </a:lnTo>
                <a:lnTo>
                  <a:pt x="851154" y="202691"/>
                </a:lnTo>
                <a:close/>
              </a:path>
              <a:path w="3901440" h="321310">
                <a:moveTo>
                  <a:pt x="918972" y="258317"/>
                </a:moveTo>
                <a:lnTo>
                  <a:pt x="917448" y="266699"/>
                </a:lnTo>
                <a:lnTo>
                  <a:pt x="948690" y="273557"/>
                </a:lnTo>
                <a:lnTo>
                  <a:pt x="950214" y="265175"/>
                </a:lnTo>
                <a:lnTo>
                  <a:pt x="918972" y="258317"/>
                </a:lnTo>
                <a:close/>
              </a:path>
              <a:path w="3901440" h="321310">
                <a:moveTo>
                  <a:pt x="1017270" y="245363"/>
                </a:moveTo>
                <a:lnTo>
                  <a:pt x="986028" y="265937"/>
                </a:lnTo>
                <a:lnTo>
                  <a:pt x="990600" y="272795"/>
                </a:lnTo>
                <a:lnTo>
                  <a:pt x="1021842" y="252983"/>
                </a:lnTo>
                <a:lnTo>
                  <a:pt x="1017270" y="245363"/>
                </a:lnTo>
                <a:close/>
              </a:path>
              <a:path w="3901440" h="321310">
                <a:moveTo>
                  <a:pt x="1087374" y="224027"/>
                </a:moveTo>
                <a:lnTo>
                  <a:pt x="1056132" y="245363"/>
                </a:lnTo>
                <a:lnTo>
                  <a:pt x="1060704" y="252983"/>
                </a:lnTo>
                <a:lnTo>
                  <a:pt x="1092708" y="231647"/>
                </a:lnTo>
                <a:lnTo>
                  <a:pt x="1087374" y="224027"/>
                </a:lnTo>
                <a:close/>
              </a:path>
              <a:path w="3901440" h="321310">
                <a:moveTo>
                  <a:pt x="1157478" y="197357"/>
                </a:moveTo>
                <a:lnTo>
                  <a:pt x="1126236" y="224789"/>
                </a:lnTo>
                <a:lnTo>
                  <a:pt x="1131570" y="230885"/>
                </a:lnTo>
                <a:lnTo>
                  <a:pt x="1163574" y="203453"/>
                </a:lnTo>
                <a:lnTo>
                  <a:pt x="1157478" y="197357"/>
                </a:lnTo>
                <a:close/>
              </a:path>
              <a:path w="3901440" h="321310">
                <a:moveTo>
                  <a:pt x="1199388" y="196595"/>
                </a:moveTo>
                <a:lnTo>
                  <a:pt x="1198626" y="204977"/>
                </a:lnTo>
                <a:lnTo>
                  <a:pt x="1230630" y="208025"/>
                </a:lnTo>
                <a:lnTo>
                  <a:pt x="1231392" y="198881"/>
                </a:lnTo>
                <a:lnTo>
                  <a:pt x="1199388" y="196595"/>
                </a:lnTo>
                <a:close/>
              </a:path>
              <a:path w="3901440" h="321310">
                <a:moveTo>
                  <a:pt x="1298448" y="176783"/>
                </a:moveTo>
                <a:lnTo>
                  <a:pt x="1267206" y="199643"/>
                </a:lnTo>
                <a:lnTo>
                  <a:pt x="1271778" y="207263"/>
                </a:lnTo>
                <a:lnTo>
                  <a:pt x="1303782" y="183641"/>
                </a:lnTo>
                <a:lnTo>
                  <a:pt x="1298448" y="176783"/>
                </a:lnTo>
                <a:close/>
              </a:path>
              <a:path w="3901440" h="321310">
                <a:moveTo>
                  <a:pt x="1367028" y="118109"/>
                </a:moveTo>
                <a:lnTo>
                  <a:pt x="1335786" y="178307"/>
                </a:lnTo>
                <a:lnTo>
                  <a:pt x="1343406" y="182117"/>
                </a:lnTo>
                <a:lnTo>
                  <a:pt x="1374648" y="121919"/>
                </a:lnTo>
                <a:lnTo>
                  <a:pt x="1367028" y="118109"/>
                </a:lnTo>
                <a:close/>
              </a:path>
              <a:path w="3901440" h="321310">
                <a:moveTo>
                  <a:pt x="1439418" y="95249"/>
                </a:moveTo>
                <a:lnTo>
                  <a:pt x="1407414" y="116585"/>
                </a:lnTo>
                <a:lnTo>
                  <a:pt x="1411986" y="124205"/>
                </a:lnTo>
                <a:lnTo>
                  <a:pt x="1443990" y="102107"/>
                </a:lnTo>
                <a:lnTo>
                  <a:pt x="1439418" y="95249"/>
                </a:lnTo>
                <a:close/>
              </a:path>
              <a:path w="3901440" h="321310">
                <a:moveTo>
                  <a:pt x="1481328" y="94487"/>
                </a:moveTo>
                <a:lnTo>
                  <a:pt x="1479042" y="102869"/>
                </a:lnTo>
                <a:lnTo>
                  <a:pt x="1510284" y="112775"/>
                </a:lnTo>
                <a:lnTo>
                  <a:pt x="1513332" y="104393"/>
                </a:lnTo>
                <a:lnTo>
                  <a:pt x="1481328" y="94487"/>
                </a:lnTo>
                <a:close/>
              </a:path>
              <a:path w="3901440" h="321310">
                <a:moveTo>
                  <a:pt x="1553718" y="105917"/>
                </a:moveTo>
                <a:lnTo>
                  <a:pt x="1547622" y="112013"/>
                </a:lnTo>
                <a:lnTo>
                  <a:pt x="1578864" y="140969"/>
                </a:lnTo>
                <a:lnTo>
                  <a:pt x="1584960" y="134111"/>
                </a:lnTo>
                <a:lnTo>
                  <a:pt x="1553718" y="105917"/>
                </a:lnTo>
                <a:close/>
              </a:path>
              <a:path w="3901440" h="321310">
                <a:moveTo>
                  <a:pt x="1621536" y="133349"/>
                </a:moveTo>
                <a:lnTo>
                  <a:pt x="1620012" y="141731"/>
                </a:lnTo>
                <a:lnTo>
                  <a:pt x="1651254" y="147827"/>
                </a:lnTo>
                <a:lnTo>
                  <a:pt x="1652777" y="138683"/>
                </a:lnTo>
                <a:lnTo>
                  <a:pt x="1621536" y="133349"/>
                </a:lnTo>
                <a:close/>
              </a:path>
              <a:path w="3901440" h="321310">
                <a:moveTo>
                  <a:pt x="1722120" y="137159"/>
                </a:moveTo>
                <a:lnTo>
                  <a:pt x="1690878" y="138683"/>
                </a:lnTo>
                <a:lnTo>
                  <a:pt x="1690878" y="147827"/>
                </a:lnTo>
                <a:lnTo>
                  <a:pt x="1722882" y="146303"/>
                </a:lnTo>
                <a:lnTo>
                  <a:pt x="1722120" y="137159"/>
                </a:lnTo>
                <a:close/>
              </a:path>
              <a:path w="3901440" h="321310">
                <a:moveTo>
                  <a:pt x="1764030" y="138683"/>
                </a:moveTo>
                <a:lnTo>
                  <a:pt x="1758696" y="145541"/>
                </a:lnTo>
                <a:lnTo>
                  <a:pt x="1789938" y="169925"/>
                </a:lnTo>
                <a:lnTo>
                  <a:pt x="1795272" y="163067"/>
                </a:lnTo>
                <a:lnTo>
                  <a:pt x="1764030" y="138683"/>
                </a:lnTo>
                <a:close/>
              </a:path>
              <a:path w="3901440" h="321310">
                <a:moveTo>
                  <a:pt x="1832610" y="162305"/>
                </a:moveTo>
                <a:lnTo>
                  <a:pt x="1830324" y="169925"/>
                </a:lnTo>
                <a:lnTo>
                  <a:pt x="1861566" y="179069"/>
                </a:lnTo>
                <a:lnTo>
                  <a:pt x="1863852" y="170687"/>
                </a:lnTo>
                <a:lnTo>
                  <a:pt x="1832610" y="162305"/>
                </a:lnTo>
                <a:close/>
              </a:path>
              <a:path w="3901440" h="321310">
                <a:moveTo>
                  <a:pt x="1902714" y="170687"/>
                </a:moveTo>
                <a:lnTo>
                  <a:pt x="1901190" y="179069"/>
                </a:lnTo>
                <a:lnTo>
                  <a:pt x="1932432" y="183641"/>
                </a:lnTo>
                <a:lnTo>
                  <a:pt x="1933956" y="174497"/>
                </a:lnTo>
                <a:lnTo>
                  <a:pt x="1902714" y="170687"/>
                </a:lnTo>
                <a:close/>
              </a:path>
              <a:path w="3901440" h="321310">
                <a:moveTo>
                  <a:pt x="2003298" y="170687"/>
                </a:moveTo>
                <a:lnTo>
                  <a:pt x="1971294" y="174497"/>
                </a:lnTo>
                <a:lnTo>
                  <a:pt x="1972818" y="183641"/>
                </a:lnTo>
                <a:lnTo>
                  <a:pt x="2004060" y="179069"/>
                </a:lnTo>
                <a:lnTo>
                  <a:pt x="2003298" y="170687"/>
                </a:lnTo>
                <a:close/>
              </a:path>
              <a:path w="3901440" h="321310">
                <a:moveTo>
                  <a:pt x="2073402" y="164591"/>
                </a:moveTo>
                <a:lnTo>
                  <a:pt x="2041398" y="170687"/>
                </a:lnTo>
                <a:lnTo>
                  <a:pt x="2042922" y="179069"/>
                </a:lnTo>
                <a:lnTo>
                  <a:pt x="2074926" y="172973"/>
                </a:lnTo>
                <a:lnTo>
                  <a:pt x="2073402" y="164591"/>
                </a:lnTo>
                <a:close/>
              </a:path>
              <a:path w="3901440" h="321310">
                <a:moveTo>
                  <a:pt x="2143506" y="157733"/>
                </a:moveTo>
                <a:lnTo>
                  <a:pt x="2111502" y="164591"/>
                </a:lnTo>
                <a:lnTo>
                  <a:pt x="2113788" y="172973"/>
                </a:lnTo>
                <a:lnTo>
                  <a:pt x="2145030" y="166115"/>
                </a:lnTo>
                <a:lnTo>
                  <a:pt x="2143506" y="157733"/>
                </a:lnTo>
                <a:close/>
              </a:path>
              <a:path w="3901440" h="321310">
                <a:moveTo>
                  <a:pt x="2213610" y="149351"/>
                </a:moveTo>
                <a:lnTo>
                  <a:pt x="2181606" y="157733"/>
                </a:lnTo>
                <a:lnTo>
                  <a:pt x="2183892" y="166115"/>
                </a:lnTo>
                <a:lnTo>
                  <a:pt x="2215896" y="157733"/>
                </a:lnTo>
                <a:lnTo>
                  <a:pt x="2213610" y="149351"/>
                </a:lnTo>
                <a:close/>
              </a:path>
              <a:path w="3901440" h="321310">
                <a:moveTo>
                  <a:pt x="2282952" y="137921"/>
                </a:moveTo>
                <a:lnTo>
                  <a:pt x="2251710" y="149351"/>
                </a:lnTo>
                <a:lnTo>
                  <a:pt x="2254758" y="156971"/>
                </a:lnTo>
                <a:lnTo>
                  <a:pt x="2286000" y="145541"/>
                </a:lnTo>
                <a:lnTo>
                  <a:pt x="2282952" y="137921"/>
                </a:lnTo>
                <a:close/>
              </a:path>
              <a:path w="3901440" h="321310">
                <a:moveTo>
                  <a:pt x="2353818" y="126491"/>
                </a:moveTo>
                <a:lnTo>
                  <a:pt x="2321814" y="137921"/>
                </a:lnTo>
                <a:lnTo>
                  <a:pt x="2324862" y="145541"/>
                </a:lnTo>
                <a:lnTo>
                  <a:pt x="2356104" y="134111"/>
                </a:lnTo>
                <a:lnTo>
                  <a:pt x="2353818" y="126491"/>
                </a:lnTo>
                <a:close/>
              </a:path>
              <a:path w="3901440" h="321310">
                <a:moveTo>
                  <a:pt x="2423922" y="115823"/>
                </a:moveTo>
                <a:lnTo>
                  <a:pt x="2392680" y="126491"/>
                </a:lnTo>
                <a:lnTo>
                  <a:pt x="2394966" y="134111"/>
                </a:lnTo>
                <a:lnTo>
                  <a:pt x="2426208" y="124205"/>
                </a:lnTo>
                <a:lnTo>
                  <a:pt x="2423922" y="115823"/>
                </a:lnTo>
                <a:close/>
              </a:path>
              <a:path w="3901440" h="321310">
                <a:moveTo>
                  <a:pt x="2494788" y="110489"/>
                </a:moveTo>
                <a:lnTo>
                  <a:pt x="2463546" y="115823"/>
                </a:lnTo>
                <a:lnTo>
                  <a:pt x="2465070" y="124205"/>
                </a:lnTo>
                <a:lnTo>
                  <a:pt x="2496312" y="118871"/>
                </a:lnTo>
                <a:lnTo>
                  <a:pt x="2494788" y="110489"/>
                </a:lnTo>
                <a:close/>
              </a:path>
              <a:path w="3901440" h="321310">
                <a:moveTo>
                  <a:pt x="2564892" y="104393"/>
                </a:moveTo>
                <a:lnTo>
                  <a:pt x="2533650" y="110489"/>
                </a:lnTo>
                <a:lnTo>
                  <a:pt x="2535174" y="118871"/>
                </a:lnTo>
                <a:lnTo>
                  <a:pt x="2566416" y="112775"/>
                </a:lnTo>
                <a:lnTo>
                  <a:pt x="2564892" y="104393"/>
                </a:lnTo>
                <a:close/>
              </a:path>
              <a:path w="3901440" h="321310">
                <a:moveTo>
                  <a:pt x="2634996" y="96011"/>
                </a:moveTo>
                <a:lnTo>
                  <a:pt x="2602992" y="104393"/>
                </a:lnTo>
                <a:lnTo>
                  <a:pt x="2605278" y="112775"/>
                </a:lnTo>
                <a:lnTo>
                  <a:pt x="2637282" y="104393"/>
                </a:lnTo>
                <a:lnTo>
                  <a:pt x="2634996" y="96011"/>
                </a:lnTo>
                <a:close/>
              </a:path>
              <a:path w="3901440" h="321310">
                <a:moveTo>
                  <a:pt x="2705100" y="87629"/>
                </a:moveTo>
                <a:lnTo>
                  <a:pt x="2673858" y="96011"/>
                </a:lnTo>
                <a:lnTo>
                  <a:pt x="2676144" y="104393"/>
                </a:lnTo>
                <a:lnTo>
                  <a:pt x="2707386" y="96011"/>
                </a:lnTo>
                <a:lnTo>
                  <a:pt x="2705100" y="87629"/>
                </a:lnTo>
                <a:close/>
              </a:path>
              <a:path w="3901440" h="321310">
                <a:moveTo>
                  <a:pt x="2776728" y="87629"/>
                </a:moveTo>
                <a:lnTo>
                  <a:pt x="2744724" y="87629"/>
                </a:lnTo>
                <a:lnTo>
                  <a:pt x="2744724" y="96011"/>
                </a:lnTo>
                <a:lnTo>
                  <a:pt x="2776728" y="96011"/>
                </a:lnTo>
                <a:lnTo>
                  <a:pt x="2776728" y="87629"/>
                </a:lnTo>
                <a:close/>
              </a:path>
              <a:path w="3901440" h="321310">
                <a:moveTo>
                  <a:pt x="2815590" y="87629"/>
                </a:moveTo>
                <a:lnTo>
                  <a:pt x="2814828" y="96011"/>
                </a:lnTo>
                <a:lnTo>
                  <a:pt x="2846832" y="99059"/>
                </a:lnTo>
                <a:lnTo>
                  <a:pt x="2847594" y="89915"/>
                </a:lnTo>
                <a:lnTo>
                  <a:pt x="2815590" y="87629"/>
                </a:lnTo>
                <a:close/>
              </a:path>
              <a:path w="3901440" h="321310">
                <a:moveTo>
                  <a:pt x="2916936" y="87629"/>
                </a:moveTo>
                <a:lnTo>
                  <a:pt x="2884932" y="89915"/>
                </a:lnTo>
                <a:lnTo>
                  <a:pt x="2885694" y="99059"/>
                </a:lnTo>
                <a:lnTo>
                  <a:pt x="2917698" y="96011"/>
                </a:lnTo>
                <a:lnTo>
                  <a:pt x="2916936" y="87629"/>
                </a:lnTo>
                <a:close/>
              </a:path>
              <a:path w="3901440" h="321310">
                <a:moveTo>
                  <a:pt x="2987040" y="83057"/>
                </a:moveTo>
                <a:lnTo>
                  <a:pt x="2955036" y="87629"/>
                </a:lnTo>
                <a:lnTo>
                  <a:pt x="2956560" y="96011"/>
                </a:lnTo>
                <a:lnTo>
                  <a:pt x="2987802" y="91439"/>
                </a:lnTo>
                <a:lnTo>
                  <a:pt x="2987040" y="83057"/>
                </a:lnTo>
                <a:close/>
              </a:path>
              <a:path w="3901440" h="321310">
                <a:moveTo>
                  <a:pt x="3056382" y="76199"/>
                </a:moveTo>
                <a:lnTo>
                  <a:pt x="3025140" y="83057"/>
                </a:lnTo>
                <a:lnTo>
                  <a:pt x="3027426" y="91439"/>
                </a:lnTo>
                <a:lnTo>
                  <a:pt x="3058668" y="84581"/>
                </a:lnTo>
                <a:lnTo>
                  <a:pt x="3056382" y="76199"/>
                </a:lnTo>
                <a:close/>
              </a:path>
              <a:path w="3901440" h="321310">
                <a:moveTo>
                  <a:pt x="3127248" y="68579"/>
                </a:moveTo>
                <a:lnTo>
                  <a:pt x="3095244" y="76199"/>
                </a:lnTo>
                <a:lnTo>
                  <a:pt x="3097530" y="84581"/>
                </a:lnTo>
                <a:lnTo>
                  <a:pt x="3128772" y="76961"/>
                </a:lnTo>
                <a:lnTo>
                  <a:pt x="3127248" y="68579"/>
                </a:lnTo>
                <a:close/>
              </a:path>
              <a:path w="3901440" h="321310">
                <a:moveTo>
                  <a:pt x="3197352" y="61721"/>
                </a:moveTo>
                <a:lnTo>
                  <a:pt x="3165348" y="68579"/>
                </a:lnTo>
                <a:lnTo>
                  <a:pt x="3167634" y="76961"/>
                </a:lnTo>
                <a:lnTo>
                  <a:pt x="3198876" y="70103"/>
                </a:lnTo>
                <a:lnTo>
                  <a:pt x="3197352" y="61721"/>
                </a:lnTo>
                <a:close/>
              </a:path>
              <a:path w="3901440" h="321310">
                <a:moveTo>
                  <a:pt x="3267455" y="54863"/>
                </a:moveTo>
                <a:lnTo>
                  <a:pt x="3236214" y="61721"/>
                </a:lnTo>
                <a:lnTo>
                  <a:pt x="3237738" y="70103"/>
                </a:lnTo>
                <a:lnTo>
                  <a:pt x="3269742" y="63245"/>
                </a:lnTo>
                <a:lnTo>
                  <a:pt x="3267455" y="54863"/>
                </a:lnTo>
                <a:close/>
              </a:path>
              <a:path w="3901440" h="321310">
                <a:moveTo>
                  <a:pt x="3338322" y="48767"/>
                </a:moveTo>
                <a:lnTo>
                  <a:pt x="3306318" y="54101"/>
                </a:lnTo>
                <a:lnTo>
                  <a:pt x="3307841" y="63245"/>
                </a:lnTo>
                <a:lnTo>
                  <a:pt x="3339846" y="57149"/>
                </a:lnTo>
                <a:lnTo>
                  <a:pt x="3338322" y="48767"/>
                </a:lnTo>
                <a:close/>
              </a:path>
              <a:path w="3901440" h="321310">
                <a:moveTo>
                  <a:pt x="3408426" y="42671"/>
                </a:moveTo>
                <a:lnTo>
                  <a:pt x="3376422" y="48767"/>
                </a:lnTo>
                <a:lnTo>
                  <a:pt x="3377946" y="57149"/>
                </a:lnTo>
                <a:lnTo>
                  <a:pt x="3409950" y="51815"/>
                </a:lnTo>
                <a:lnTo>
                  <a:pt x="3408426" y="42671"/>
                </a:lnTo>
                <a:close/>
              </a:path>
              <a:path w="3901440" h="321310">
                <a:moveTo>
                  <a:pt x="3478530" y="37337"/>
                </a:moveTo>
                <a:lnTo>
                  <a:pt x="3447288" y="42671"/>
                </a:lnTo>
                <a:lnTo>
                  <a:pt x="3448812" y="51815"/>
                </a:lnTo>
                <a:lnTo>
                  <a:pt x="3480054" y="45719"/>
                </a:lnTo>
                <a:lnTo>
                  <a:pt x="3478530" y="37337"/>
                </a:lnTo>
                <a:close/>
              </a:path>
              <a:path w="3901440" h="321310">
                <a:moveTo>
                  <a:pt x="3548634" y="30479"/>
                </a:moveTo>
                <a:lnTo>
                  <a:pt x="3517391" y="37337"/>
                </a:lnTo>
                <a:lnTo>
                  <a:pt x="3518916" y="45719"/>
                </a:lnTo>
                <a:lnTo>
                  <a:pt x="3550158" y="38861"/>
                </a:lnTo>
                <a:lnTo>
                  <a:pt x="3548634" y="30479"/>
                </a:lnTo>
                <a:close/>
              </a:path>
              <a:path w="3901440" h="321310">
                <a:moveTo>
                  <a:pt x="3618738" y="24383"/>
                </a:moveTo>
                <a:lnTo>
                  <a:pt x="3587496" y="29717"/>
                </a:lnTo>
                <a:lnTo>
                  <a:pt x="3589020" y="38861"/>
                </a:lnTo>
                <a:lnTo>
                  <a:pt x="3620262" y="32765"/>
                </a:lnTo>
                <a:lnTo>
                  <a:pt x="3618738" y="24383"/>
                </a:lnTo>
                <a:close/>
              </a:path>
              <a:path w="3901440" h="321310">
                <a:moveTo>
                  <a:pt x="3689604" y="18287"/>
                </a:moveTo>
                <a:lnTo>
                  <a:pt x="3657600" y="24383"/>
                </a:lnTo>
                <a:lnTo>
                  <a:pt x="3659124" y="32765"/>
                </a:lnTo>
                <a:lnTo>
                  <a:pt x="3691128" y="27431"/>
                </a:lnTo>
                <a:lnTo>
                  <a:pt x="3689604" y="18287"/>
                </a:lnTo>
                <a:close/>
              </a:path>
              <a:path w="3901440" h="321310">
                <a:moveTo>
                  <a:pt x="3759708" y="11429"/>
                </a:moveTo>
                <a:lnTo>
                  <a:pt x="3727704" y="18287"/>
                </a:lnTo>
                <a:lnTo>
                  <a:pt x="3729990" y="26669"/>
                </a:lnTo>
                <a:lnTo>
                  <a:pt x="3761232" y="19811"/>
                </a:lnTo>
                <a:lnTo>
                  <a:pt x="3759708" y="11429"/>
                </a:lnTo>
                <a:close/>
              </a:path>
              <a:path w="3901440" h="321310">
                <a:moveTo>
                  <a:pt x="3829812" y="6095"/>
                </a:moveTo>
                <a:lnTo>
                  <a:pt x="3798570" y="11429"/>
                </a:lnTo>
                <a:lnTo>
                  <a:pt x="3800094" y="19811"/>
                </a:lnTo>
                <a:lnTo>
                  <a:pt x="3831336" y="14477"/>
                </a:lnTo>
                <a:lnTo>
                  <a:pt x="3829812" y="6095"/>
                </a:lnTo>
                <a:close/>
              </a:path>
              <a:path w="3901440" h="321310">
                <a:moveTo>
                  <a:pt x="3899916" y="0"/>
                </a:moveTo>
                <a:lnTo>
                  <a:pt x="3868674" y="6095"/>
                </a:lnTo>
                <a:lnTo>
                  <a:pt x="3870198" y="14477"/>
                </a:lnTo>
                <a:lnTo>
                  <a:pt x="3901440" y="8381"/>
                </a:lnTo>
                <a:lnTo>
                  <a:pt x="3899916" y="0"/>
                </a:lnTo>
                <a:close/>
              </a:path>
            </a:pathLst>
          </a:custGeom>
          <a:solidFill>
            <a:srgbClr val="000000"/>
          </a:solidFill>
        </p:spPr>
        <p:txBody>
          <a:bodyPr wrap="square" lIns="0" tIns="0" rIns="0" bIns="0" rtlCol="0"/>
          <a:lstStyle/>
          <a:p>
            <a:endParaRPr/>
          </a:p>
        </p:txBody>
      </p:sp>
      <p:sp>
        <p:nvSpPr>
          <p:cNvPr id="298" name="object 298"/>
          <p:cNvSpPr/>
          <p:nvPr/>
        </p:nvSpPr>
        <p:spPr>
          <a:xfrm>
            <a:off x="2594610" y="4139184"/>
            <a:ext cx="0" cy="67310"/>
          </a:xfrm>
          <a:custGeom>
            <a:avLst/>
            <a:gdLst/>
            <a:ahLst/>
            <a:cxnLst/>
            <a:rect l="l" t="t" r="r" b="b"/>
            <a:pathLst>
              <a:path h="67310">
                <a:moveTo>
                  <a:pt x="0" y="0"/>
                </a:moveTo>
                <a:lnTo>
                  <a:pt x="0" y="67055"/>
                </a:lnTo>
              </a:path>
            </a:pathLst>
          </a:custGeom>
          <a:ln w="21336">
            <a:solidFill>
              <a:srgbClr val="2F71C0"/>
            </a:solidFill>
          </a:ln>
        </p:spPr>
        <p:txBody>
          <a:bodyPr wrap="square" lIns="0" tIns="0" rIns="0" bIns="0" rtlCol="0"/>
          <a:lstStyle/>
          <a:p>
            <a:endParaRPr/>
          </a:p>
        </p:txBody>
      </p:sp>
      <p:sp>
        <p:nvSpPr>
          <p:cNvPr id="299" name="object 299"/>
          <p:cNvSpPr/>
          <p:nvPr/>
        </p:nvSpPr>
        <p:spPr>
          <a:xfrm>
            <a:off x="2655951" y="4024121"/>
            <a:ext cx="0" cy="67945"/>
          </a:xfrm>
          <a:custGeom>
            <a:avLst/>
            <a:gdLst/>
            <a:ahLst/>
            <a:cxnLst/>
            <a:rect l="l" t="t" r="r" b="b"/>
            <a:pathLst>
              <a:path h="67945">
                <a:moveTo>
                  <a:pt x="0" y="0"/>
                </a:moveTo>
                <a:lnTo>
                  <a:pt x="0" y="67817"/>
                </a:lnTo>
              </a:path>
            </a:pathLst>
          </a:custGeom>
          <a:ln w="38862">
            <a:solidFill>
              <a:srgbClr val="2F71C0"/>
            </a:solidFill>
          </a:ln>
        </p:spPr>
        <p:txBody>
          <a:bodyPr wrap="square" lIns="0" tIns="0" rIns="0" bIns="0" rtlCol="0"/>
          <a:lstStyle/>
          <a:p>
            <a:endParaRPr/>
          </a:p>
        </p:txBody>
      </p:sp>
      <p:sp>
        <p:nvSpPr>
          <p:cNvPr id="300" name="object 300"/>
          <p:cNvSpPr/>
          <p:nvPr/>
        </p:nvSpPr>
        <p:spPr>
          <a:xfrm>
            <a:off x="2726435" y="3970020"/>
            <a:ext cx="0" cy="67310"/>
          </a:xfrm>
          <a:custGeom>
            <a:avLst/>
            <a:gdLst/>
            <a:ahLst/>
            <a:cxnLst/>
            <a:rect l="l" t="t" r="r" b="b"/>
            <a:pathLst>
              <a:path h="67310">
                <a:moveTo>
                  <a:pt x="0" y="0"/>
                </a:moveTo>
                <a:lnTo>
                  <a:pt x="0" y="67055"/>
                </a:lnTo>
              </a:path>
            </a:pathLst>
          </a:custGeom>
          <a:ln w="38100">
            <a:solidFill>
              <a:srgbClr val="2F71C0"/>
            </a:solidFill>
          </a:ln>
        </p:spPr>
        <p:txBody>
          <a:bodyPr wrap="square" lIns="0" tIns="0" rIns="0" bIns="0" rtlCol="0"/>
          <a:lstStyle/>
          <a:p>
            <a:endParaRPr/>
          </a:p>
        </p:txBody>
      </p:sp>
      <p:sp>
        <p:nvSpPr>
          <p:cNvPr id="301" name="object 301"/>
          <p:cNvSpPr/>
          <p:nvPr/>
        </p:nvSpPr>
        <p:spPr>
          <a:xfrm>
            <a:off x="2796920" y="3905250"/>
            <a:ext cx="0" cy="67945"/>
          </a:xfrm>
          <a:custGeom>
            <a:avLst/>
            <a:gdLst/>
            <a:ahLst/>
            <a:cxnLst/>
            <a:rect l="l" t="t" r="r" b="b"/>
            <a:pathLst>
              <a:path h="67945">
                <a:moveTo>
                  <a:pt x="0" y="0"/>
                </a:moveTo>
                <a:lnTo>
                  <a:pt x="0" y="67817"/>
                </a:lnTo>
              </a:path>
            </a:pathLst>
          </a:custGeom>
          <a:ln w="38862">
            <a:solidFill>
              <a:srgbClr val="2F71C0"/>
            </a:solidFill>
          </a:ln>
        </p:spPr>
        <p:txBody>
          <a:bodyPr wrap="square" lIns="0" tIns="0" rIns="0" bIns="0" rtlCol="0"/>
          <a:lstStyle/>
          <a:p>
            <a:endParaRPr/>
          </a:p>
        </p:txBody>
      </p:sp>
      <p:sp>
        <p:nvSpPr>
          <p:cNvPr id="302" name="object 302"/>
          <p:cNvSpPr/>
          <p:nvPr/>
        </p:nvSpPr>
        <p:spPr>
          <a:xfrm>
            <a:off x="2867025" y="3914394"/>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3" name="object 303"/>
          <p:cNvSpPr/>
          <p:nvPr/>
        </p:nvSpPr>
        <p:spPr>
          <a:xfrm>
            <a:off x="2937129" y="3846576"/>
            <a:ext cx="0" cy="67945"/>
          </a:xfrm>
          <a:custGeom>
            <a:avLst/>
            <a:gdLst/>
            <a:ahLst/>
            <a:cxnLst/>
            <a:rect l="l" t="t" r="r" b="b"/>
            <a:pathLst>
              <a:path h="67945">
                <a:moveTo>
                  <a:pt x="0" y="0"/>
                </a:moveTo>
                <a:lnTo>
                  <a:pt x="0" y="67817"/>
                </a:lnTo>
              </a:path>
            </a:pathLst>
          </a:custGeom>
          <a:ln w="38862">
            <a:solidFill>
              <a:srgbClr val="2F71C0"/>
            </a:solidFill>
          </a:ln>
        </p:spPr>
        <p:txBody>
          <a:bodyPr wrap="square" lIns="0" tIns="0" rIns="0" bIns="0" rtlCol="0"/>
          <a:lstStyle/>
          <a:p>
            <a:endParaRPr/>
          </a:p>
        </p:txBody>
      </p:sp>
      <p:sp>
        <p:nvSpPr>
          <p:cNvPr id="304" name="object 304"/>
          <p:cNvSpPr/>
          <p:nvPr/>
        </p:nvSpPr>
        <p:spPr>
          <a:xfrm>
            <a:off x="3007232" y="3859529"/>
            <a:ext cx="0" cy="68580"/>
          </a:xfrm>
          <a:custGeom>
            <a:avLst/>
            <a:gdLst/>
            <a:ahLst/>
            <a:cxnLst/>
            <a:rect l="l" t="t" r="r" b="b"/>
            <a:pathLst>
              <a:path h="68579">
                <a:moveTo>
                  <a:pt x="0" y="0"/>
                </a:moveTo>
                <a:lnTo>
                  <a:pt x="0" y="68579"/>
                </a:lnTo>
              </a:path>
            </a:pathLst>
          </a:custGeom>
          <a:ln w="38862">
            <a:solidFill>
              <a:srgbClr val="2F71C0"/>
            </a:solidFill>
          </a:ln>
        </p:spPr>
        <p:txBody>
          <a:bodyPr wrap="square" lIns="0" tIns="0" rIns="0" bIns="0" rtlCol="0"/>
          <a:lstStyle/>
          <a:p>
            <a:endParaRPr/>
          </a:p>
        </p:txBody>
      </p:sp>
      <p:sp>
        <p:nvSpPr>
          <p:cNvPr id="305" name="object 305"/>
          <p:cNvSpPr/>
          <p:nvPr/>
        </p:nvSpPr>
        <p:spPr>
          <a:xfrm>
            <a:off x="3077717" y="3941064"/>
            <a:ext cx="0" cy="69850"/>
          </a:xfrm>
          <a:custGeom>
            <a:avLst/>
            <a:gdLst/>
            <a:ahLst/>
            <a:cxnLst/>
            <a:rect l="l" t="t" r="r" b="b"/>
            <a:pathLst>
              <a:path h="69850">
                <a:moveTo>
                  <a:pt x="0" y="0"/>
                </a:moveTo>
                <a:lnTo>
                  <a:pt x="0" y="69341"/>
                </a:lnTo>
              </a:path>
            </a:pathLst>
          </a:custGeom>
          <a:ln w="38100">
            <a:solidFill>
              <a:srgbClr val="2F71C0"/>
            </a:solidFill>
          </a:ln>
        </p:spPr>
        <p:txBody>
          <a:bodyPr wrap="square" lIns="0" tIns="0" rIns="0" bIns="0" rtlCol="0"/>
          <a:lstStyle/>
          <a:p>
            <a:endParaRPr/>
          </a:p>
        </p:txBody>
      </p:sp>
      <p:sp>
        <p:nvSpPr>
          <p:cNvPr id="306" name="object 306"/>
          <p:cNvSpPr/>
          <p:nvPr/>
        </p:nvSpPr>
        <p:spPr>
          <a:xfrm>
            <a:off x="3148202" y="3925823"/>
            <a:ext cx="0" cy="68580"/>
          </a:xfrm>
          <a:custGeom>
            <a:avLst/>
            <a:gdLst/>
            <a:ahLst/>
            <a:cxnLst/>
            <a:rect l="l" t="t" r="r" b="b"/>
            <a:pathLst>
              <a:path h="68579">
                <a:moveTo>
                  <a:pt x="0" y="0"/>
                </a:moveTo>
                <a:lnTo>
                  <a:pt x="0" y="68579"/>
                </a:lnTo>
              </a:path>
            </a:pathLst>
          </a:custGeom>
          <a:ln w="38862">
            <a:solidFill>
              <a:srgbClr val="2F71C0"/>
            </a:solidFill>
          </a:ln>
        </p:spPr>
        <p:txBody>
          <a:bodyPr wrap="square" lIns="0" tIns="0" rIns="0" bIns="0" rtlCol="0"/>
          <a:lstStyle/>
          <a:p>
            <a:endParaRPr/>
          </a:p>
        </p:txBody>
      </p:sp>
      <p:sp>
        <p:nvSpPr>
          <p:cNvPr id="307" name="object 307"/>
          <p:cNvSpPr/>
          <p:nvPr/>
        </p:nvSpPr>
        <p:spPr>
          <a:xfrm>
            <a:off x="3218307" y="3869435"/>
            <a:ext cx="0" cy="69850"/>
          </a:xfrm>
          <a:custGeom>
            <a:avLst/>
            <a:gdLst/>
            <a:ahLst/>
            <a:cxnLst/>
            <a:rect l="l" t="t" r="r" b="b"/>
            <a:pathLst>
              <a:path h="69850">
                <a:moveTo>
                  <a:pt x="0" y="0"/>
                </a:moveTo>
                <a:lnTo>
                  <a:pt x="0" y="69341"/>
                </a:lnTo>
              </a:path>
            </a:pathLst>
          </a:custGeom>
          <a:ln w="38862">
            <a:solidFill>
              <a:srgbClr val="2F71C0"/>
            </a:solidFill>
          </a:ln>
        </p:spPr>
        <p:txBody>
          <a:bodyPr wrap="square" lIns="0" tIns="0" rIns="0" bIns="0" rtlCol="0"/>
          <a:lstStyle/>
          <a:p>
            <a:endParaRPr/>
          </a:p>
        </p:txBody>
      </p:sp>
      <p:sp>
        <p:nvSpPr>
          <p:cNvPr id="308" name="object 308"/>
          <p:cNvSpPr/>
          <p:nvPr/>
        </p:nvSpPr>
        <p:spPr>
          <a:xfrm>
            <a:off x="3288410" y="3842765"/>
            <a:ext cx="0" cy="68580"/>
          </a:xfrm>
          <a:custGeom>
            <a:avLst/>
            <a:gdLst/>
            <a:ahLst/>
            <a:cxnLst/>
            <a:rect l="l" t="t" r="r" b="b"/>
            <a:pathLst>
              <a:path h="68579">
                <a:moveTo>
                  <a:pt x="0" y="0"/>
                </a:moveTo>
                <a:lnTo>
                  <a:pt x="0" y="68579"/>
                </a:lnTo>
              </a:path>
            </a:pathLst>
          </a:custGeom>
          <a:ln w="38862">
            <a:solidFill>
              <a:srgbClr val="2F71C0"/>
            </a:solidFill>
          </a:ln>
        </p:spPr>
        <p:txBody>
          <a:bodyPr wrap="square" lIns="0" tIns="0" rIns="0" bIns="0" rtlCol="0"/>
          <a:lstStyle/>
          <a:p>
            <a:endParaRPr/>
          </a:p>
        </p:txBody>
      </p:sp>
      <p:sp>
        <p:nvSpPr>
          <p:cNvPr id="309" name="object 309"/>
          <p:cNvSpPr/>
          <p:nvPr/>
        </p:nvSpPr>
        <p:spPr>
          <a:xfrm>
            <a:off x="3358896" y="3931158"/>
            <a:ext cx="0" cy="68580"/>
          </a:xfrm>
          <a:custGeom>
            <a:avLst/>
            <a:gdLst/>
            <a:ahLst/>
            <a:cxnLst/>
            <a:rect l="l" t="t" r="r" b="b"/>
            <a:pathLst>
              <a:path h="68579">
                <a:moveTo>
                  <a:pt x="0" y="0"/>
                </a:moveTo>
                <a:lnTo>
                  <a:pt x="0" y="68579"/>
                </a:lnTo>
              </a:path>
            </a:pathLst>
          </a:custGeom>
          <a:ln w="38100">
            <a:solidFill>
              <a:srgbClr val="2F71C0"/>
            </a:solidFill>
          </a:ln>
        </p:spPr>
        <p:txBody>
          <a:bodyPr wrap="square" lIns="0" tIns="0" rIns="0" bIns="0" rtlCol="0"/>
          <a:lstStyle/>
          <a:p>
            <a:endParaRPr/>
          </a:p>
        </p:txBody>
      </p:sp>
      <p:sp>
        <p:nvSpPr>
          <p:cNvPr id="310" name="object 310"/>
          <p:cNvSpPr/>
          <p:nvPr/>
        </p:nvSpPr>
        <p:spPr>
          <a:xfrm>
            <a:off x="3429380" y="4021835"/>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11" name="object 311"/>
          <p:cNvSpPr/>
          <p:nvPr/>
        </p:nvSpPr>
        <p:spPr>
          <a:xfrm>
            <a:off x="3499484" y="4077461"/>
            <a:ext cx="0" cy="71755"/>
          </a:xfrm>
          <a:custGeom>
            <a:avLst/>
            <a:gdLst/>
            <a:ahLst/>
            <a:cxnLst/>
            <a:rect l="l" t="t" r="r" b="b"/>
            <a:pathLst>
              <a:path h="71754">
                <a:moveTo>
                  <a:pt x="0" y="0"/>
                </a:moveTo>
                <a:lnTo>
                  <a:pt x="0" y="71627"/>
                </a:lnTo>
              </a:path>
            </a:pathLst>
          </a:custGeom>
          <a:ln w="38862">
            <a:solidFill>
              <a:srgbClr val="2F71C0"/>
            </a:solidFill>
          </a:ln>
        </p:spPr>
        <p:txBody>
          <a:bodyPr wrap="square" lIns="0" tIns="0" rIns="0" bIns="0" rtlCol="0"/>
          <a:lstStyle/>
          <a:p>
            <a:endParaRPr/>
          </a:p>
        </p:txBody>
      </p:sp>
      <p:sp>
        <p:nvSpPr>
          <p:cNvPr id="312" name="object 312"/>
          <p:cNvSpPr/>
          <p:nvPr/>
        </p:nvSpPr>
        <p:spPr>
          <a:xfrm>
            <a:off x="3569589" y="4084320"/>
            <a:ext cx="0" cy="71755"/>
          </a:xfrm>
          <a:custGeom>
            <a:avLst/>
            <a:gdLst/>
            <a:ahLst/>
            <a:cxnLst/>
            <a:rect l="l" t="t" r="r" b="b"/>
            <a:pathLst>
              <a:path h="71754">
                <a:moveTo>
                  <a:pt x="0" y="0"/>
                </a:moveTo>
                <a:lnTo>
                  <a:pt x="0" y="71627"/>
                </a:lnTo>
              </a:path>
            </a:pathLst>
          </a:custGeom>
          <a:ln w="38862">
            <a:solidFill>
              <a:srgbClr val="2F71C0"/>
            </a:solidFill>
          </a:ln>
        </p:spPr>
        <p:txBody>
          <a:bodyPr wrap="square" lIns="0" tIns="0" rIns="0" bIns="0" rtlCol="0"/>
          <a:lstStyle/>
          <a:p>
            <a:endParaRPr/>
          </a:p>
        </p:txBody>
      </p:sp>
      <p:sp>
        <p:nvSpPr>
          <p:cNvPr id="313" name="object 313"/>
          <p:cNvSpPr/>
          <p:nvPr/>
        </p:nvSpPr>
        <p:spPr>
          <a:xfrm>
            <a:off x="3639692" y="4066032"/>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14" name="object 314"/>
          <p:cNvSpPr/>
          <p:nvPr/>
        </p:nvSpPr>
        <p:spPr>
          <a:xfrm>
            <a:off x="3710178" y="4041647"/>
            <a:ext cx="0" cy="73660"/>
          </a:xfrm>
          <a:custGeom>
            <a:avLst/>
            <a:gdLst/>
            <a:ahLst/>
            <a:cxnLst/>
            <a:rect l="l" t="t" r="r" b="b"/>
            <a:pathLst>
              <a:path h="73660">
                <a:moveTo>
                  <a:pt x="0" y="0"/>
                </a:moveTo>
                <a:lnTo>
                  <a:pt x="0" y="73151"/>
                </a:lnTo>
              </a:path>
            </a:pathLst>
          </a:custGeom>
          <a:ln w="38100">
            <a:solidFill>
              <a:srgbClr val="2F71C0"/>
            </a:solidFill>
          </a:ln>
        </p:spPr>
        <p:txBody>
          <a:bodyPr wrap="square" lIns="0" tIns="0" rIns="0" bIns="0" rtlCol="0"/>
          <a:lstStyle/>
          <a:p>
            <a:endParaRPr/>
          </a:p>
        </p:txBody>
      </p:sp>
      <p:sp>
        <p:nvSpPr>
          <p:cNvPr id="315" name="object 315"/>
          <p:cNvSpPr/>
          <p:nvPr/>
        </p:nvSpPr>
        <p:spPr>
          <a:xfrm>
            <a:off x="3780663" y="4014215"/>
            <a:ext cx="0" cy="73660"/>
          </a:xfrm>
          <a:custGeom>
            <a:avLst/>
            <a:gdLst/>
            <a:ahLst/>
            <a:cxnLst/>
            <a:rect l="l" t="t" r="r" b="b"/>
            <a:pathLst>
              <a:path h="73660">
                <a:moveTo>
                  <a:pt x="0" y="0"/>
                </a:moveTo>
                <a:lnTo>
                  <a:pt x="0" y="73151"/>
                </a:lnTo>
              </a:path>
            </a:pathLst>
          </a:custGeom>
          <a:ln w="38862">
            <a:solidFill>
              <a:srgbClr val="2F71C0"/>
            </a:solidFill>
          </a:ln>
        </p:spPr>
        <p:txBody>
          <a:bodyPr wrap="square" lIns="0" tIns="0" rIns="0" bIns="0" rtlCol="0"/>
          <a:lstStyle/>
          <a:p>
            <a:endParaRPr/>
          </a:p>
        </p:txBody>
      </p:sp>
      <p:sp>
        <p:nvSpPr>
          <p:cNvPr id="316" name="object 316"/>
          <p:cNvSpPr/>
          <p:nvPr/>
        </p:nvSpPr>
        <p:spPr>
          <a:xfrm>
            <a:off x="3850766" y="4017264"/>
            <a:ext cx="0" cy="73660"/>
          </a:xfrm>
          <a:custGeom>
            <a:avLst/>
            <a:gdLst/>
            <a:ahLst/>
            <a:cxnLst/>
            <a:rect l="l" t="t" r="r" b="b"/>
            <a:pathLst>
              <a:path h="73660">
                <a:moveTo>
                  <a:pt x="0" y="0"/>
                </a:moveTo>
                <a:lnTo>
                  <a:pt x="0" y="73151"/>
                </a:lnTo>
              </a:path>
            </a:pathLst>
          </a:custGeom>
          <a:ln w="38862">
            <a:solidFill>
              <a:srgbClr val="2F71C0"/>
            </a:solidFill>
          </a:ln>
        </p:spPr>
        <p:txBody>
          <a:bodyPr wrap="square" lIns="0" tIns="0" rIns="0" bIns="0" rtlCol="0"/>
          <a:lstStyle/>
          <a:p>
            <a:endParaRPr/>
          </a:p>
        </p:txBody>
      </p:sp>
      <p:sp>
        <p:nvSpPr>
          <p:cNvPr id="317" name="object 317"/>
          <p:cNvSpPr/>
          <p:nvPr/>
        </p:nvSpPr>
        <p:spPr>
          <a:xfrm>
            <a:off x="3920871" y="3992879"/>
            <a:ext cx="0" cy="74930"/>
          </a:xfrm>
          <a:custGeom>
            <a:avLst/>
            <a:gdLst/>
            <a:ahLst/>
            <a:cxnLst/>
            <a:rect l="l" t="t" r="r" b="b"/>
            <a:pathLst>
              <a:path h="74929">
                <a:moveTo>
                  <a:pt x="0" y="0"/>
                </a:moveTo>
                <a:lnTo>
                  <a:pt x="0" y="74675"/>
                </a:lnTo>
              </a:path>
            </a:pathLst>
          </a:custGeom>
          <a:ln w="38862">
            <a:solidFill>
              <a:srgbClr val="2F71C0"/>
            </a:solidFill>
          </a:ln>
        </p:spPr>
        <p:txBody>
          <a:bodyPr wrap="square" lIns="0" tIns="0" rIns="0" bIns="0" rtlCol="0"/>
          <a:lstStyle/>
          <a:p>
            <a:endParaRPr/>
          </a:p>
        </p:txBody>
      </p:sp>
      <p:sp>
        <p:nvSpPr>
          <p:cNvPr id="318" name="object 318"/>
          <p:cNvSpPr/>
          <p:nvPr/>
        </p:nvSpPr>
        <p:spPr>
          <a:xfrm>
            <a:off x="3990975" y="3932682"/>
            <a:ext cx="0" cy="74930"/>
          </a:xfrm>
          <a:custGeom>
            <a:avLst/>
            <a:gdLst/>
            <a:ahLst/>
            <a:cxnLst/>
            <a:rect l="l" t="t" r="r" b="b"/>
            <a:pathLst>
              <a:path h="74929">
                <a:moveTo>
                  <a:pt x="0" y="0"/>
                </a:moveTo>
                <a:lnTo>
                  <a:pt x="0" y="74675"/>
                </a:lnTo>
              </a:path>
            </a:pathLst>
          </a:custGeom>
          <a:ln w="38862">
            <a:solidFill>
              <a:srgbClr val="2F71C0"/>
            </a:solidFill>
          </a:ln>
        </p:spPr>
        <p:txBody>
          <a:bodyPr wrap="square" lIns="0" tIns="0" rIns="0" bIns="0" rtlCol="0"/>
          <a:lstStyle/>
          <a:p>
            <a:endParaRPr/>
          </a:p>
        </p:txBody>
      </p:sp>
      <p:sp>
        <p:nvSpPr>
          <p:cNvPr id="319" name="object 319"/>
          <p:cNvSpPr/>
          <p:nvPr/>
        </p:nvSpPr>
        <p:spPr>
          <a:xfrm>
            <a:off x="4061459" y="3908297"/>
            <a:ext cx="0" cy="78105"/>
          </a:xfrm>
          <a:custGeom>
            <a:avLst/>
            <a:gdLst/>
            <a:ahLst/>
            <a:cxnLst/>
            <a:rect l="l" t="t" r="r" b="b"/>
            <a:pathLst>
              <a:path h="78104">
                <a:moveTo>
                  <a:pt x="0" y="0"/>
                </a:moveTo>
                <a:lnTo>
                  <a:pt x="0" y="77724"/>
                </a:lnTo>
              </a:path>
            </a:pathLst>
          </a:custGeom>
          <a:ln w="38100">
            <a:solidFill>
              <a:srgbClr val="2F71C0"/>
            </a:solidFill>
          </a:ln>
        </p:spPr>
        <p:txBody>
          <a:bodyPr wrap="square" lIns="0" tIns="0" rIns="0" bIns="0" rtlCol="0"/>
          <a:lstStyle/>
          <a:p>
            <a:endParaRPr/>
          </a:p>
        </p:txBody>
      </p:sp>
      <p:sp>
        <p:nvSpPr>
          <p:cNvPr id="320" name="object 320"/>
          <p:cNvSpPr/>
          <p:nvPr/>
        </p:nvSpPr>
        <p:spPr>
          <a:xfrm>
            <a:off x="4131945" y="3918203"/>
            <a:ext cx="0" cy="78105"/>
          </a:xfrm>
          <a:custGeom>
            <a:avLst/>
            <a:gdLst/>
            <a:ahLst/>
            <a:cxnLst/>
            <a:rect l="l" t="t" r="r" b="b"/>
            <a:pathLst>
              <a:path h="78104">
                <a:moveTo>
                  <a:pt x="0" y="0"/>
                </a:moveTo>
                <a:lnTo>
                  <a:pt x="0" y="77724"/>
                </a:lnTo>
              </a:path>
            </a:pathLst>
          </a:custGeom>
          <a:ln w="38862">
            <a:solidFill>
              <a:srgbClr val="2F71C0"/>
            </a:solidFill>
          </a:ln>
        </p:spPr>
        <p:txBody>
          <a:bodyPr wrap="square" lIns="0" tIns="0" rIns="0" bIns="0" rtlCol="0"/>
          <a:lstStyle/>
          <a:p>
            <a:endParaRPr/>
          </a:p>
        </p:txBody>
      </p:sp>
      <p:sp>
        <p:nvSpPr>
          <p:cNvPr id="321" name="object 321"/>
          <p:cNvSpPr/>
          <p:nvPr/>
        </p:nvSpPr>
        <p:spPr>
          <a:xfrm>
            <a:off x="4202048" y="3945635"/>
            <a:ext cx="0" cy="78740"/>
          </a:xfrm>
          <a:custGeom>
            <a:avLst/>
            <a:gdLst/>
            <a:ahLst/>
            <a:cxnLst/>
            <a:rect l="l" t="t" r="r" b="b"/>
            <a:pathLst>
              <a:path h="78739">
                <a:moveTo>
                  <a:pt x="0" y="0"/>
                </a:moveTo>
                <a:lnTo>
                  <a:pt x="0" y="78486"/>
                </a:lnTo>
              </a:path>
            </a:pathLst>
          </a:custGeom>
          <a:ln w="38862">
            <a:solidFill>
              <a:srgbClr val="2F71C0"/>
            </a:solidFill>
          </a:ln>
        </p:spPr>
        <p:txBody>
          <a:bodyPr wrap="square" lIns="0" tIns="0" rIns="0" bIns="0" rtlCol="0"/>
          <a:lstStyle/>
          <a:p>
            <a:endParaRPr/>
          </a:p>
        </p:txBody>
      </p:sp>
      <p:sp>
        <p:nvSpPr>
          <p:cNvPr id="322" name="object 322"/>
          <p:cNvSpPr/>
          <p:nvPr/>
        </p:nvSpPr>
        <p:spPr>
          <a:xfrm>
            <a:off x="4272153" y="3952494"/>
            <a:ext cx="0" cy="78105"/>
          </a:xfrm>
          <a:custGeom>
            <a:avLst/>
            <a:gdLst/>
            <a:ahLst/>
            <a:cxnLst/>
            <a:rect l="l" t="t" r="r" b="b"/>
            <a:pathLst>
              <a:path h="78104">
                <a:moveTo>
                  <a:pt x="0" y="0"/>
                </a:moveTo>
                <a:lnTo>
                  <a:pt x="0" y="77724"/>
                </a:lnTo>
              </a:path>
            </a:pathLst>
          </a:custGeom>
          <a:ln w="38862">
            <a:solidFill>
              <a:srgbClr val="2F71C0"/>
            </a:solidFill>
          </a:ln>
        </p:spPr>
        <p:txBody>
          <a:bodyPr wrap="square" lIns="0" tIns="0" rIns="0" bIns="0" rtlCol="0"/>
          <a:lstStyle/>
          <a:p>
            <a:endParaRPr/>
          </a:p>
        </p:txBody>
      </p:sp>
      <p:sp>
        <p:nvSpPr>
          <p:cNvPr id="323" name="object 323"/>
          <p:cNvSpPr/>
          <p:nvPr/>
        </p:nvSpPr>
        <p:spPr>
          <a:xfrm>
            <a:off x="4342638" y="3951732"/>
            <a:ext cx="0" cy="77470"/>
          </a:xfrm>
          <a:custGeom>
            <a:avLst/>
            <a:gdLst/>
            <a:ahLst/>
            <a:cxnLst/>
            <a:rect l="l" t="t" r="r" b="b"/>
            <a:pathLst>
              <a:path h="77470">
                <a:moveTo>
                  <a:pt x="0" y="0"/>
                </a:moveTo>
                <a:lnTo>
                  <a:pt x="0" y="76962"/>
                </a:lnTo>
              </a:path>
            </a:pathLst>
          </a:custGeom>
          <a:ln w="38100">
            <a:solidFill>
              <a:srgbClr val="2F71C0"/>
            </a:solidFill>
          </a:ln>
        </p:spPr>
        <p:txBody>
          <a:bodyPr wrap="square" lIns="0" tIns="0" rIns="0" bIns="0" rtlCol="0"/>
          <a:lstStyle/>
          <a:p>
            <a:endParaRPr/>
          </a:p>
        </p:txBody>
      </p:sp>
      <p:sp>
        <p:nvSpPr>
          <p:cNvPr id="324" name="object 324"/>
          <p:cNvSpPr/>
          <p:nvPr/>
        </p:nvSpPr>
        <p:spPr>
          <a:xfrm>
            <a:off x="4413122" y="3974591"/>
            <a:ext cx="0" cy="78740"/>
          </a:xfrm>
          <a:custGeom>
            <a:avLst/>
            <a:gdLst/>
            <a:ahLst/>
            <a:cxnLst/>
            <a:rect l="l" t="t" r="r" b="b"/>
            <a:pathLst>
              <a:path h="78739">
                <a:moveTo>
                  <a:pt x="0" y="0"/>
                </a:moveTo>
                <a:lnTo>
                  <a:pt x="0" y="78486"/>
                </a:lnTo>
              </a:path>
            </a:pathLst>
          </a:custGeom>
          <a:ln w="38862">
            <a:solidFill>
              <a:srgbClr val="2F71C0"/>
            </a:solidFill>
          </a:ln>
        </p:spPr>
        <p:txBody>
          <a:bodyPr wrap="square" lIns="0" tIns="0" rIns="0" bIns="0" rtlCol="0"/>
          <a:lstStyle/>
          <a:p>
            <a:endParaRPr/>
          </a:p>
        </p:txBody>
      </p:sp>
      <p:sp>
        <p:nvSpPr>
          <p:cNvPr id="325" name="object 325"/>
          <p:cNvSpPr/>
          <p:nvPr/>
        </p:nvSpPr>
        <p:spPr>
          <a:xfrm>
            <a:off x="4483227" y="3981450"/>
            <a:ext cx="0" cy="80010"/>
          </a:xfrm>
          <a:custGeom>
            <a:avLst/>
            <a:gdLst/>
            <a:ahLst/>
            <a:cxnLst/>
            <a:rect l="l" t="t" r="r" b="b"/>
            <a:pathLst>
              <a:path h="80010">
                <a:moveTo>
                  <a:pt x="0" y="0"/>
                </a:moveTo>
                <a:lnTo>
                  <a:pt x="0" y="80010"/>
                </a:lnTo>
              </a:path>
            </a:pathLst>
          </a:custGeom>
          <a:ln w="38862">
            <a:solidFill>
              <a:srgbClr val="2F71C0"/>
            </a:solidFill>
          </a:ln>
        </p:spPr>
        <p:txBody>
          <a:bodyPr wrap="square" lIns="0" tIns="0" rIns="0" bIns="0" rtlCol="0"/>
          <a:lstStyle/>
          <a:p>
            <a:endParaRPr/>
          </a:p>
        </p:txBody>
      </p:sp>
      <p:sp>
        <p:nvSpPr>
          <p:cNvPr id="326" name="object 326"/>
          <p:cNvSpPr/>
          <p:nvPr/>
        </p:nvSpPr>
        <p:spPr>
          <a:xfrm>
            <a:off x="4553330" y="3986021"/>
            <a:ext cx="0" cy="80010"/>
          </a:xfrm>
          <a:custGeom>
            <a:avLst/>
            <a:gdLst/>
            <a:ahLst/>
            <a:cxnLst/>
            <a:rect l="l" t="t" r="r" b="b"/>
            <a:pathLst>
              <a:path h="80010">
                <a:moveTo>
                  <a:pt x="0" y="0"/>
                </a:moveTo>
                <a:lnTo>
                  <a:pt x="0" y="80010"/>
                </a:lnTo>
              </a:path>
            </a:pathLst>
          </a:custGeom>
          <a:ln w="38862">
            <a:solidFill>
              <a:srgbClr val="2F71C0"/>
            </a:solidFill>
          </a:ln>
        </p:spPr>
        <p:txBody>
          <a:bodyPr wrap="square" lIns="0" tIns="0" rIns="0" bIns="0" rtlCol="0"/>
          <a:lstStyle/>
          <a:p>
            <a:endParaRPr/>
          </a:p>
        </p:txBody>
      </p:sp>
      <p:sp>
        <p:nvSpPr>
          <p:cNvPr id="327" name="object 327"/>
          <p:cNvSpPr/>
          <p:nvPr/>
        </p:nvSpPr>
        <p:spPr>
          <a:xfrm>
            <a:off x="4623434" y="3982973"/>
            <a:ext cx="0" cy="78740"/>
          </a:xfrm>
          <a:custGeom>
            <a:avLst/>
            <a:gdLst/>
            <a:ahLst/>
            <a:cxnLst/>
            <a:rect l="l" t="t" r="r" b="b"/>
            <a:pathLst>
              <a:path h="78739">
                <a:moveTo>
                  <a:pt x="0" y="0"/>
                </a:moveTo>
                <a:lnTo>
                  <a:pt x="0" y="78486"/>
                </a:lnTo>
              </a:path>
            </a:pathLst>
          </a:custGeom>
          <a:ln w="38862">
            <a:solidFill>
              <a:srgbClr val="2F71C0"/>
            </a:solidFill>
          </a:ln>
        </p:spPr>
        <p:txBody>
          <a:bodyPr wrap="square" lIns="0" tIns="0" rIns="0" bIns="0" rtlCol="0"/>
          <a:lstStyle/>
          <a:p>
            <a:endParaRPr/>
          </a:p>
        </p:txBody>
      </p:sp>
      <p:sp>
        <p:nvSpPr>
          <p:cNvPr id="328" name="object 328"/>
          <p:cNvSpPr/>
          <p:nvPr/>
        </p:nvSpPr>
        <p:spPr>
          <a:xfrm>
            <a:off x="4693920" y="3975353"/>
            <a:ext cx="0" cy="81280"/>
          </a:xfrm>
          <a:custGeom>
            <a:avLst/>
            <a:gdLst/>
            <a:ahLst/>
            <a:cxnLst/>
            <a:rect l="l" t="t" r="r" b="b"/>
            <a:pathLst>
              <a:path h="81279">
                <a:moveTo>
                  <a:pt x="0" y="0"/>
                </a:moveTo>
                <a:lnTo>
                  <a:pt x="0" y="80772"/>
                </a:lnTo>
              </a:path>
            </a:pathLst>
          </a:custGeom>
          <a:ln w="38100">
            <a:solidFill>
              <a:srgbClr val="2F71C0"/>
            </a:solidFill>
          </a:ln>
        </p:spPr>
        <p:txBody>
          <a:bodyPr wrap="square" lIns="0" tIns="0" rIns="0" bIns="0" rtlCol="0"/>
          <a:lstStyle/>
          <a:p>
            <a:endParaRPr/>
          </a:p>
        </p:txBody>
      </p:sp>
      <p:sp>
        <p:nvSpPr>
          <p:cNvPr id="329" name="object 329"/>
          <p:cNvSpPr/>
          <p:nvPr/>
        </p:nvSpPr>
        <p:spPr>
          <a:xfrm>
            <a:off x="4764404" y="3966971"/>
            <a:ext cx="0" cy="81915"/>
          </a:xfrm>
          <a:custGeom>
            <a:avLst/>
            <a:gdLst/>
            <a:ahLst/>
            <a:cxnLst/>
            <a:rect l="l" t="t" r="r" b="b"/>
            <a:pathLst>
              <a:path h="81914">
                <a:moveTo>
                  <a:pt x="0" y="0"/>
                </a:moveTo>
                <a:lnTo>
                  <a:pt x="0" y="81534"/>
                </a:lnTo>
              </a:path>
            </a:pathLst>
          </a:custGeom>
          <a:ln w="38862">
            <a:solidFill>
              <a:srgbClr val="2F71C0"/>
            </a:solidFill>
          </a:ln>
        </p:spPr>
        <p:txBody>
          <a:bodyPr wrap="square" lIns="0" tIns="0" rIns="0" bIns="0" rtlCol="0"/>
          <a:lstStyle/>
          <a:p>
            <a:endParaRPr/>
          </a:p>
        </p:txBody>
      </p:sp>
      <p:sp>
        <p:nvSpPr>
          <p:cNvPr id="330" name="object 330"/>
          <p:cNvSpPr/>
          <p:nvPr/>
        </p:nvSpPr>
        <p:spPr>
          <a:xfrm>
            <a:off x="4834509" y="3960114"/>
            <a:ext cx="0" cy="80010"/>
          </a:xfrm>
          <a:custGeom>
            <a:avLst/>
            <a:gdLst/>
            <a:ahLst/>
            <a:cxnLst/>
            <a:rect l="l" t="t" r="r" b="b"/>
            <a:pathLst>
              <a:path h="80010">
                <a:moveTo>
                  <a:pt x="0" y="0"/>
                </a:moveTo>
                <a:lnTo>
                  <a:pt x="0" y="80010"/>
                </a:lnTo>
              </a:path>
            </a:pathLst>
          </a:custGeom>
          <a:ln w="38862">
            <a:solidFill>
              <a:srgbClr val="2F71C0"/>
            </a:solidFill>
          </a:ln>
        </p:spPr>
        <p:txBody>
          <a:bodyPr wrap="square" lIns="0" tIns="0" rIns="0" bIns="0" rtlCol="0"/>
          <a:lstStyle/>
          <a:p>
            <a:endParaRPr/>
          </a:p>
        </p:txBody>
      </p:sp>
      <p:sp>
        <p:nvSpPr>
          <p:cNvPr id="331" name="object 331"/>
          <p:cNvSpPr/>
          <p:nvPr/>
        </p:nvSpPr>
        <p:spPr>
          <a:xfrm>
            <a:off x="4904613" y="3947159"/>
            <a:ext cx="0" cy="81915"/>
          </a:xfrm>
          <a:custGeom>
            <a:avLst/>
            <a:gdLst/>
            <a:ahLst/>
            <a:cxnLst/>
            <a:rect l="l" t="t" r="r" b="b"/>
            <a:pathLst>
              <a:path h="81914">
                <a:moveTo>
                  <a:pt x="0" y="0"/>
                </a:moveTo>
                <a:lnTo>
                  <a:pt x="0" y="81534"/>
                </a:lnTo>
              </a:path>
            </a:pathLst>
          </a:custGeom>
          <a:ln w="38862">
            <a:solidFill>
              <a:srgbClr val="2F71C0"/>
            </a:solidFill>
          </a:ln>
        </p:spPr>
        <p:txBody>
          <a:bodyPr wrap="square" lIns="0" tIns="0" rIns="0" bIns="0" rtlCol="0"/>
          <a:lstStyle/>
          <a:p>
            <a:endParaRPr/>
          </a:p>
        </p:txBody>
      </p:sp>
      <p:sp>
        <p:nvSpPr>
          <p:cNvPr id="332" name="object 332"/>
          <p:cNvSpPr/>
          <p:nvPr/>
        </p:nvSpPr>
        <p:spPr>
          <a:xfrm>
            <a:off x="4975097" y="3935729"/>
            <a:ext cx="0" cy="81915"/>
          </a:xfrm>
          <a:custGeom>
            <a:avLst/>
            <a:gdLst/>
            <a:ahLst/>
            <a:cxnLst/>
            <a:rect l="l" t="t" r="r" b="b"/>
            <a:pathLst>
              <a:path h="81914">
                <a:moveTo>
                  <a:pt x="0" y="0"/>
                </a:moveTo>
                <a:lnTo>
                  <a:pt x="0" y="81534"/>
                </a:lnTo>
              </a:path>
            </a:pathLst>
          </a:custGeom>
          <a:ln w="38100">
            <a:solidFill>
              <a:srgbClr val="2F71C0"/>
            </a:solidFill>
          </a:ln>
        </p:spPr>
        <p:txBody>
          <a:bodyPr wrap="square" lIns="0" tIns="0" rIns="0" bIns="0" rtlCol="0"/>
          <a:lstStyle/>
          <a:p>
            <a:endParaRPr/>
          </a:p>
        </p:txBody>
      </p:sp>
      <p:sp>
        <p:nvSpPr>
          <p:cNvPr id="333" name="object 333"/>
          <p:cNvSpPr/>
          <p:nvPr/>
        </p:nvSpPr>
        <p:spPr>
          <a:xfrm>
            <a:off x="5045583" y="3925823"/>
            <a:ext cx="0" cy="81915"/>
          </a:xfrm>
          <a:custGeom>
            <a:avLst/>
            <a:gdLst/>
            <a:ahLst/>
            <a:cxnLst/>
            <a:rect l="l" t="t" r="r" b="b"/>
            <a:pathLst>
              <a:path h="81914">
                <a:moveTo>
                  <a:pt x="0" y="0"/>
                </a:moveTo>
                <a:lnTo>
                  <a:pt x="0" y="81534"/>
                </a:lnTo>
              </a:path>
            </a:pathLst>
          </a:custGeom>
          <a:ln w="38862">
            <a:solidFill>
              <a:srgbClr val="2F71C0"/>
            </a:solidFill>
          </a:ln>
        </p:spPr>
        <p:txBody>
          <a:bodyPr wrap="square" lIns="0" tIns="0" rIns="0" bIns="0" rtlCol="0"/>
          <a:lstStyle/>
          <a:p>
            <a:endParaRPr/>
          </a:p>
        </p:txBody>
      </p:sp>
      <p:sp>
        <p:nvSpPr>
          <p:cNvPr id="334" name="object 334"/>
          <p:cNvSpPr/>
          <p:nvPr/>
        </p:nvSpPr>
        <p:spPr>
          <a:xfrm>
            <a:off x="5115686" y="3919728"/>
            <a:ext cx="0" cy="81915"/>
          </a:xfrm>
          <a:custGeom>
            <a:avLst/>
            <a:gdLst/>
            <a:ahLst/>
            <a:cxnLst/>
            <a:rect l="l" t="t" r="r" b="b"/>
            <a:pathLst>
              <a:path h="81914">
                <a:moveTo>
                  <a:pt x="0" y="0"/>
                </a:moveTo>
                <a:lnTo>
                  <a:pt x="0" y="81534"/>
                </a:lnTo>
              </a:path>
            </a:pathLst>
          </a:custGeom>
          <a:ln w="38862">
            <a:solidFill>
              <a:srgbClr val="2F71C0"/>
            </a:solidFill>
          </a:ln>
        </p:spPr>
        <p:txBody>
          <a:bodyPr wrap="square" lIns="0" tIns="0" rIns="0" bIns="0" rtlCol="0"/>
          <a:lstStyle/>
          <a:p>
            <a:endParaRPr/>
          </a:p>
        </p:txBody>
      </p:sp>
      <p:sp>
        <p:nvSpPr>
          <p:cNvPr id="335" name="object 335"/>
          <p:cNvSpPr/>
          <p:nvPr/>
        </p:nvSpPr>
        <p:spPr>
          <a:xfrm>
            <a:off x="5185790" y="3912870"/>
            <a:ext cx="0" cy="83185"/>
          </a:xfrm>
          <a:custGeom>
            <a:avLst/>
            <a:gdLst/>
            <a:ahLst/>
            <a:cxnLst/>
            <a:rect l="l" t="t" r="r" b="b"/>
            <a:pathLst>
              <a:path h="83185">
                <a:moveTo>
                  <a:pt x="0" y="0"/>
                </a:moveTo>
                <a:lnTo>
                  <a:pt x="0" y="83058"/>
                </a:lnTo>
              </a:path>
            </a:pathLst>
          </a:custGeom>
          <a:ln w="38862">
            <a:solidFill>
              <a:srgbClr val="2F71C0"/>
            </a:solidFill>
          </a:ln>
        </p:spPr>
        <p:txBody>
          <a:bodyPr wrap="square" lIns="0" tIns="0" rIns="0" bIns="0" rtlCol="0"/>
          <a:lstStyle/>
          <a:p>
            <a:endParaRPr/>
          </a:p>
        </p:txBody>
      </p:sp>
      <p:sp>
        <p:nvSpPr>
          <p:cNvPr id="336" name="object 336"/>
          <p:cNvSpPr/>
          <p:nvPr/>
        </p:nvSpPr>
        <p:spPr>
          <a:xfrm>
            <a:off x="5255895" y="3902964"/>
            <a:ext cx="0" cy="85090"/>
          </a:xfrm>
          <a:custGeom>
            <a:avLst/>
            <a:gdLst/>
            <a:ahLst/>
            <a:cxnLst/>
            <a:rect l="l" t="t" r="r" b="b"/>
            <a:pathLst>
              <a:path h="85089">
                <a:moveTo>
                  <a:pt x="0" y="0"/>
                </a:moveTo>
                <a:lnTo>
                  <a:pt x="0" y="84582"/>
                </a:lnTo>
              </a:path>
            </a:pathLst>
          </a:custGeom>
          <a:ln w="38862">
            <a:solidFill>
              <a:srgbClr val="2F71C0"/>
            </a:solidFill>
          </a:ln>
        </p:spPr>
        <p:txBody>
          <a:bodyPr wrap="square" lIns="0" tIns="0" rIns="0" bIns="0" rtlCol="0"/>
          <a:lstStyle/>
          <a:p>
            <a:endParaRPr/>
          </a:p>
        </p:txBody>
      </p:sp>
      <p:sp>
        <p:nvSpPr>
          <p:cNvPr id="337" name="object 337"/>
          <p:cNvSpPr/>
          <p:nvPr/>
        </p:nvSpPr>
        <p:spPr>
          <a:xfrm>
            <a:off x="5326379" y="3893820"/>
            <a:ext cx="0" cy="85090"/>
          </a:xfrm>
          <a:custGeom>
            <a:avLst/>
            <a:gdLst/>
            <a:ahLst/>
            <a:cxnLst/>
            <a:rect l="l" t="t" r="r" b="b"/>
            <a:pathLst>
              <a:path h="85089">
                <a:moveTo>
                  <a:pt x="0" y="0"/>
                </a:moveTo>
                <a:lnTo>
                  <a:pt x="0" y="84582"/>
                </a:lnTo>
              </a:path>
            </a:pathLst>
          </a:custGeom>
          <a:ln w="38100">
            <a:solidFill>
              <a:srgbClr val="2F71C0"/>
            </a:solidFill>
          </a:ln>
        </p:spPr>
        <p:txBody>
          <a:bodyPr wrap="square" lIns="0" tIns="0" rIns="0" bIns="0" rtlCol="0"/>
          <a:lstStyle/>
          <a:p>
            <a:endParaRPr/>
          </a:p>
        </p:txBody>
      </p:sp>
      <p:sp>
        <p:nvSpPr>
          <p:cNvPr id="338" name="object 338"/>
          <p:cNvSpPr/>
          <p:nvPr/>
        </p:nvSpPr>
        <p:spPr>
          <a:xfrm>
            <a:off x="5396865" y="3893820"/>
            <a:ext cx="0" cy="85090"/>
          </a:xfrm>
          <a:custGeom>
            <a:avLst/>
            <a:gdLst/>
            <a:ahLst/>
            <a:cxnLst/>
            <a:rect l="l" t="t" r="r" b="b"/>
            <a:pathLst>
              <a:path h="85089">
                <a:moveTo>
                  <a:pt x="0" y="0"/>
                </a:moveTo>
                <a:lnTo>
                  <a:pt x="0" y="84582"/>
                </a:lnTo>
              </a:path>
            </a:pathLst>
          </a:custGeom>
          <a:ln w="38862">
            <a:solidFill>
              <a:srgbClr val="2F71C0"/>
            </a:solidFill>
          </a:ln>
        </p:spPr>
        <p:txBody>
          <a:bodyPr wrap="square" lIns="0" tIns="0" rIns="0" bIns="0" rtlCol="0"/>
          <a:lstStyle/>
          <a:p>
            <a:endParaRPr/>
          </a:p>
        </p:txBody>
      </p:sp>
      <p:sp>
        <p:nvSpPr>
          <p:cNvPr id="339" name="object 339"/>
          <p:cNvSpPr/>
          <p:nvPr/>
        </p:nvSpPr>
        <p:spPr>
          <a:xfrm>
            <a:off x="5466969" y="3895344"/>
            <a:ext cx="0" cy="86360"/>
          </a:xfrm>
          <a:custGeom>
            <a:avLst/>
            <a:gdLst/>
            <a:ahLst/>
            <a:cxnLst/>
            <a:rect l="l" t="t" r="r" b="b"/>
            <a:pathLst>
              <a:path h="86360">
                <a:moveTo>
                  <a:pt x="0" y="0"/>
                </a:moveTo>
                <a:lnTo>
                  <a:pt x="0" y="86105"/>
                </a:lnTo>
              </a:path>
            </a:pathLst>
          </a:custGeom>
          <a:ln w="38862">
            <a:solidFill>
              <a:srgbClr val="2F71C0"/>
            </a:solidFill>
          </a:ln>
        </p:spPr>
        <p:txBody>
          <a:bodyPr wrap="square" lIns="0" tIns="0" rIns="0" bIns="0" rtlCol="0"/>
          <a:lstStyle/>
          <a:p>
            <a:endParaRPr/>
          </a:p>
        </p:txBody>
      </p:sp>
      <p:sp>
        <p:nvSpPr>
          <p:cNvPr id="340" name="object 340"/>
          <p:cNvSpPr/>
          <p:nvPr/>
        </p:nvSpPr>
        <p:spPr>
          <a:xfrm>
            <a:off x="5537072" y="3893820"/>
            <a:ext cx="0" cy="85090"/>
          </a:xfrm>
          <a:custGeom>
            <a:avLst/>
            <a:gdLst/>
            <a:ahLst/>
            <a:cxnLst/>
            <a:rect l="l" t="t" r="r" b="b"/>
            <a:pathLst>
              <a:path h="85089">
                <a:moveTo>
                  <a:pt x="0" y="0"/>
                </a:moveTo>
                <a:lnTo>
                  <a:pt x="0" y="84582"/>
                </a:lnTo>
              </a:path>
            </a:pathLst>
          </a:custGeom>
          <a:ln w="38862">
            <a:solidFill>
              <a:srgbClr val="2F71C0"/>
            </a:solidFill>
          </a:ln>
        </p:spPr>
        <p:txBody>
          <a:bodyPr wrap="square" lIns="0" tIns="0" rIns="0" bIns="0" rtlCol="0"/>
          <a:lstStyle/>
          <a:p>
            <a:endParaRPr/>
          </a:p>
        </p:txBody>
      </p:sp>
      <p:sp>
        <p:nvSpPr>
          <p:cNvPr id="341" name="object 341"/>
          <p:cNvSpPr/>
          <p:nvPr/>
        </p:nvSpPr>
        <p:spPr>
          <a:xfrm>
            <a:off x="5607177" y="3890009"/>
            <a:ext cx="0" cy="85090"/>
          </a:xfrm>
          <a:custGeom>
            <a:avLst/>
            <a:gdLst/>
            <a:ahLst/>
            <a:cxnLst/>
            <a:rect l="l" t="t" r="r" b="b"/>
            <a:pathLst>
              <a:path h="85089">
                <a:moveTo>
                  <a:pt x="0" y="0"/>
                </a:moveTo>
                <a:lnTo>
                  <a:pt x="0" y="84582"/>
                </a:lnTo>
              </a:path>
            </a:pathLst>
          </a:custGeom>
          <a:ln w="38862">
            <a:solidFill>
              <a:srgbClr val="2F71C0"/>
            </a:solidFill>
          </a:ln>
        </p:spPr>
        <p:txBody>
          <a:bodyPr wrap="square" lIns="0" tIns="0" rIns="0" bIns="0" rtlCol="0"/>
          <a:lstStyle/>
          <a:p>
            <a:endParaRPr/>
          </a:p>
        </p:txBody>
      </p:sp>
      <p:sp>
        <p:nvSpPr>
          <p:cNvPr id="342" name="object 342"/>
          <p:cNvSpPr/>
          <p:nvPr/>
        </p:nvSpPr>
        <p:spPr>
          <a:xfrm>
            <a:off x="5677661" y="3880865"/>
            <a:ext cx="0" cy="86360"/>
          </a:xfrm>
          <a:custGeom>
            <a:avLst/>
            <a:gdLst/>
            <a:ahLst/>
            <a:cxnLst/>
            <a:rect l="l" t="t" r="r" b="b"/>
            <a:pathLst>
              <a:path h="86360">
                <a:moveTo>
                  <a:pt x="0" y="0"/>
                </a:moveTo>
                <a:lnTo>
                  <a:pt x="0" y="86105"/>
                </a:lnTo>
              </a:path>
            </a:pathLst>
          </a:custGeom>
          <a:ln w="38100">
            <a:solidFill>
              <a:srgbClr val="2F71C0"/>
            </a:solidFill>
          </a:ln>
        </p:spPr>
        <p:txBody>
          <a:bodyPr wrap="square" lIns="0" tIns="0" rIns="0" bIns="0" rtlCol="0"/>
          <a:lstStyle/>
          <a:p>
            <a:endParaRPr/>
          </a:p>
        </p:txBody>
      </p:sp>
      <p:sp>
        <p:nvSpPr>
          <p:cNvPr id="343" name="object 343"/>
          <p:cNvSpPr/>
          <p:nvPr/>
        </p:nvSpPr>
        <p:spPr>
          <a:xfrm>
            <a:off x="5748146" y="3872484"/>
            <a:ext cx="0" cy="87630"/>
          </a:xfrm>
          <a:custGeom>
            <a:avLst/>
            <a:gdLst/>
            <a:ahLst/>
            <a:cxnLst/>
            <a:rect l="l" t="t" r="r" b="b"/>
            <a:pathLst>
              <a:path h="87629">
                <a:moveTo>
                  <a:pt x="0" y="0"/>
                </a:moveTo>
                <a:lnTo>
                  <a:pt x="0" y="87629"/>
                </a:lnTo>
              </a:path>
            </a:pathLst>
          </a:custGeom>
          <a:ln w="38862">
            <a:solidFill>
              <a:srgbClr val="2F71C0"/>
            </a:solidFill>
          </a:ln>
        </p:spPr>
        <p:txBody>
          <a:bodyPr wrap="square" lIns="0" tIns="0" rIns="0" bIns="0" rtlCol="0"/>
          <a:lstStyle/>
          <a:p>
            <a:endParaRPr/>
          </a:p>
        </p:txBody>
      </p:sp>
      <p:sp>
        <p:nvSpPr>
          <p:cNvPr id="344" name="object 344"/>
          <p:cNvSpPr/>
          <p:nvPr/>
        </p:nvSpPr>
        <p:spPr>
          <a:xfrm>
            <a:off x="5818251" y="3865626"/>
            <a:ext cx="0" cy="86995"/>
          </a:xfrm>
          <a:custGeom>
            <a:avLst/>
            <a:gdLst/>
            <a:ahLst/>
            <a:cxnLst/>
            <a:rect l="l" t="t" r="r" b="b"/>
            <a:pathLst>
              <a:path h="86995">
                <a:moveTo>
                  <a:pt x="0" y="0"/>
                </a:moveTo>
                <a:lnTo>
                  <a:pt x="0" y="86867"/>
                </a:lnTo>
              </a:path>
            </a:pathLst>
          </a:custGeom>
          <a:ln w="38862">
            <a:solidFill>
              <a:srgbClr val="2F71C0"/>
            </a:solidFill>
          </a:ln>
        </p:spPr>
        <p:txBody>
          <a:bodyPr wrap="square" lIns="0" tIns="0" rIns="0" bIns="0" rtlCol="0"/>
          <a:lstStyle/>
          <a:p>
            <a:endParaRPr/>
          </a:p>
        </p:txBody>
      </p:sp>
      <p:sp>
        <p:nvSpPr>
          <p:cNvPr id="345" name="object 345"/>
          <p:cNvSpPr/>
          <p:nvPr/>
        </p:nvSpPr>
        <p:spPr>
          <a:xfrm>
            <a:off x="5888354" y="3858005"/>
            <a:ext cx="0" cy="87630"/>
          </a:xfrm>
          <a:custGeom>
            <a:avLst/>
            <a:gdLst/>
            <a:ahLst/>
            <a:cxnLst/>
            <a:rect l="l" t="t" r="r" b="b"/>
            <a:pathLst>
              <a:path h="87629">
                <a:moveTo>
                  <a:pt x="0" y="0"/>
                </a:moveTo>
                <a:lnTo>
                  <a:pt x="0" y="87629"/>
                </a:lnTo>
              </a:path>
            </a:pathLst>
          </a:custGeom>
          <a:ln w="38862">
            <a:solidFill>
              <a:srgbClr val="2F71C0"/>
            </a:solidFill>
          </a:ln>
        </p:spPr>
        <p:txBody>
          <a:bodyPr wrap="square" lIns="0" tIns="0" rIns="0" bIns="0" rtlCol="0"/>
          <a:lstStyle/>
          <a:p>
            <a:endParaRPr/>
          </a:p>
        </p:txBody>
      </p:sp>
      <p:sp>
        <p:nvSpPr>
          <p:cNvPr id="346" name="object 346"/>
          <p:cNvSpPr/>
          <p:nvPr/>
        </p:nvSpPr>
        <p:spPr>
          <a:xfrm>
            <a:off x="5958840" y="3852671"/>
            <a:ext cx="0" cy="86995"/>
          </a:xfrm>
          <a:custGeom>
            <a:avLst/>
            <a:gdLst/>
            <a:ahLst/>
            <a:cxnLst/>
            <a:rect l="l" t="t" r="r" b="b"/>
            <a:pathLst>
              <a:path h="86995">
                <a:moveTo>
                  <a:pt x="0" y="0"/>
                </a:moveTo>
                <a:lnTo>
                  <a:pt x="0" y="86867"/>
                </a:lnTo>
              </a:path>
            </a:pathLst>
          </a:custGeom>
          <a:ln w="38100">
            <a:solidFill>
              <a:srgbClr val="2F71C0"/>
            </a:solidFill>
          </a:ln>
        </p:spPr>
        <p:txBody>
          <a:bodyPr wrap="square" lIns="0" tIns="0" rIns="0" bIns="0" rtlCol="0"/>
          <a:lstStyle/>
          <a:p>
            <a:endParaRPr/>
          </a:p>
        </p:txBody>
      </p:sp>
      <p:sp>
        <p:nvSpPr>
          <p:cNvPr id="347" name="object 347"/>
          <p:cNvSpPr/>
          <p:nvPr/>
        </p:nvSpPr>
        <p:spPr>
          <a:xfrm>
            <a:off x="6029325" y="3845052"/>
            <a:ext cx="0" cy="89535"/>
          </a:xfrm>
          <a:custGeom>
            <a:avLst/>
            <a:gdLst/>
            <a:ahLst/>
            <a:cxnLst/>
            <a:rect l="l" t="t" r="r" b="b"/>
            <a:pathLst>
              <a:path h="89535">
                <a:moveTo>
                  <a:pt x="0" y="0"/>
                </a:moveTo>
                <a:lnTo>
                  <a:pt x="0" y="89153"/>
                </a:lnTo>
              </a:path>
            </a:pathLst>
          </a:custGeom>
          <a:ln w="38862">
            <a:solidFill>
              <a:srgbClr val="2F71C0"/>
            </a:solidFill>
          </a:ln>
        </p:spPr>
        <p:txBody>
          <a:bodyPr wrap="square" lIns="0" tIns="0" rIns="0" bIns="0" rtlCol="0"/>
          <a:lstStyle/>
          <a:p>
            <a:endParaRPr/>
          </a:p>
        </p:txBody>
      </p:sp>
      <p:sp>
        <p:nvSpPr>
          <p:cNvPr id="348" name="object 348"/>
          <p:cNvSpPr/>
          <p:nvPr/>
        </p:nvSpPr>
        <p:spPr>
          <a:xfrm>
            <a:off x="6099428" y="3838194"/>
            <a:ext cx="0" cy="90170"/>
          </a:xfrm>
          <a:custGeom>
            <a:avLst/>
            <a:gdLst/>
            <a:ahLst/>
            <a:cxnLst/>
            <a:rect l="l" t="t" r="r" b="b"/>
            <a:pathLst>
              <a:path h="90170">
                <a:moveTo>
                  <a:pt x="0" y="0"/>
                </a:moveTo>
                <a:lnTo>
                  <a:pt x="0" y="89915"/>
                </a:lnTo>
              </a:path>
            </a:pathLst>
          </a:custGeom>
          <a:ln w="38862">
            <a:solidFill>
              <a:srgbClr val="2F71C0"/>
            </a:solidFill>
          </a:ln>
        </p:spPr>
        <p:txBody>
          <a:bodyPr wrap="square" lIns="0" tIns="0" rIns="0" bIns="0" rtlCol="0"/>
          <a:lstStyle/>
          <a:p>
            <a:endParaRPr/>
          </a:p>
        </p:txBody>
      </p:sp>
      <p:sp>
        <p:nvSpPr>
          <p:cNvPr id="349" name="object 349"/>
          <p:cNvSpPr/>
          <p:nvPr/>
        </p:nvSpPr>
        <p:spPr>
          <a:xfrm>
            <a:off x="6169533" y="3832097"/>
            <a:ext cx="0" cy="89535"/>
          </a:xfrm>
          <a:custGeom>
            <a:avLst/>
            <a:gdLst/>
            <a:ahLst/>
            <a:cxnLst/>
            <a:rect l="l" t="t" r="r" b="b"/>
            <a:pathLst>
              <a:path h="89535">
                <a:moveTo>
                  <a:pt x="0" y="0"/>
                </a:moveTo>
                <a:lnTo>
                  <a:pt x="0" y="89153"/>
                </a:lnTo>
              </a:path>
            </a:pathLst>
          </a:custGeom>
          <a:ln w="38862">
            <a:solidFill>
              <a:srgbClr val="2F71C0"/>
            </a:solidFill>
          </a:ln>
        </p:spPr>
        <p:txBody>
          <a:bodyPr wrap="square" lIns="0" tIns="0" rIns="0" bIns="0" rtlCol="0"/>
          <a:lstStyle/>
          <a:p>
            <a:endParaRPr/>
          </a:p>
        </p:txBody>
      </p:sp>
      <p:sp>
        <p:nvSpPr>
          <p:cNvPr id="350" name="object 350"/>
          <p:cNvSpPr/>
          <p:nvPr/>
        </p:nvSpPr>
        <p:spPr>
          <a:xfrm>
            <a:off x="6239636" y="3825240"/>
            <a:ext cx="0" cy="90805"/>
          </a:xfrm>
          <a:custGeom>
            <a:avLst/>
            <a:gdLst/>
            <a:ahLst/>
            <a:cxnLst/>
            <a:rect l="l" t="t" r="r" b="b"/>
            <a:pathLst>
              <a:path h="90804">
                <a:moveTo>
                  <a:pt x="0" y="0"/>
                </a:moveTo>
                <a:lnTo>
                  <a:pt x="0" y="90677"/>
                </a:lnTo>
              </a:path>
            </a:pathLst>
          </a:custGeom>
          <a:ln w="38862">
            <a:solidFill>
              <a:srgbClr val="2F71C0"/>
            </a:solidFill>
          </a:ln>
        </p:spPr>
        <p:txBody>
          <a:bodyPr wrap="square" lIns="0" tIns="0" rIns="0" bIns="0" rtlCol="0"/>
          <a:lstStyle/>
          <a:p>
            <a:endParaRPr/>
          </a:p>
        </p:txBody>
      </p:sp>
      <p:sp>
        <p:nvSpPr>
          <p:cNvPr id="351" name="object 351"/>
          <p:cNvSpPr/>
          <p:nvPr/>
        </p:nvSpPr>
        <p:spPr>
          <a:xfrm>
            <a:off x="6310121" y="3818382"/>
            <a:ext cx="0" cy="91440"/>
          </a:xfrm>
          <a:custGeom>
            <a:avLst/>
            <a:gdLst/>
            <a:ahLst/>
            <a:cxnLst/>
            <a:rect l="l" t="t" r="r" b="b"/>
            <a:pathLst>
              <a:path h="91439">
                <a:moveTo>
                  <a:pt x="0" y="0"/>
                </a:moveTo>
                <a:lnTo>
                  <a:pt x="0" y="91439"/>
                </a:lnTo>
              </a:path>
            </a:pathLst>
          </a:custGeom>
          <a:ln w="38100">
            <a:solidFill>
              <a:srgbClr val="2F71C0"/>
            </a:solidFill>
          </a:ln>
        </p:spPr>
        <p:txBody>
          <a:bodyPr wrap="square" lIns="0" tIns="0" rIns="0" bIns="0" rtlCol="0"/>
          <a:lstStyle/>
          <a:p>
            <a:endParaRPr/>
          </a:p>
        </p:txBody>
      </p:sp>
      <p:sp>
        <p:nvSpPr>
          <p:cNvPr id="352" name="object 352"/>
          <p:cNvSpPr/>
          <p:nvPr/>
        </p:nvSpPr>
        <p:spPr>
          <a:xfrm>
            <a:off x="6380607" y="3812285"/>
            <a:ext cx="0" cy="90805"/>
          </a:xfrm>
          <a:custGeom>
            <a:avLst/>
            <a:gdLst/>
            <a:ahLst/>
            <a:cxnLst/>
            <a:rect l="l" t="t" r="r" b="b"/>
            <a:pathLst>
              <a:path h="90804">
                <a:moveTo>
                  <a:pt x="0" y="0"/>
                </a:moveTo>
                <a:lnTo>
                  <a:pt x="0" y="90677"/>
                </a:lnTo>
              </a:path>
            </a:pathLst>
          </a:custGeom>
          <a:ln w="38862">
            <a:solidFill>
              <a:srgbClr val="2F71C0"/>
            </a:solidFill>
          </a:ln>
        </p:spPr>
        <p:txBody>
          <a:bodyPr wrap="square" lIns="0" tIns="0" rIns="0" bIns="0" rtlCol="0"/>
          <a:lstStyle/>
          <a:p>
            <a:endParaRPr/>
          </a:p>
        </p:txBody>
      </p:sp>
      <p:sp>
        <p:nvSpPr>
          <p:cNvPr id="353" name="object 353"/>
          <p:cNvSpPr/>
          <p:nvPr/>
        </p:nvSpPr>
        <p:spPr>
          <a:xfrm>
            <a:off x="6450710" y="3805428"/>
            <a:ext cx="0" cy="91440"/>
          </a:xfrm>
          <a:custGeom>
            <a:avLst/>
            <a:gdLst/>
            <a:ahLst/>
            <a:cxnLst/>
            <a:rect l="l" t="t" r="r" b="b"/>
            <a:pathLst>
              <a:path h="91439">
                <a:moveTo>
                  <a:pt x="0" y="0"/>
                </a:moveTo>
                <a:lnTo>
                  <a:pt x="0" y="91439"/>
                </a:lnTo>
              </a:path>
            </a:pathLst>
          </a:custGeom>
          <a:ln w="38862">
            <a:solidFill>
              <a:srgbClr val="2F71C0"/>
            </a:solidFill>
          </a:ln>
        </p:spPr>
        <p:txBody>
          <a:bodyPr wrap="square" lIns="0" tIns="0" rIns="0" bIns="0" rtlCol="0"/>
          <a:lstStyle/>
          <a:p>
            <a:endParaRPr/>
          </a:p>
        </p:txBody>
      </p:sp>
      <p:sp>
        <p:nvSpPr>
          <p:cNvPr id="354" name="object 354"/>
          <p:cNvSpPr/>
          <p:nvPr/>
        </p:nvSpPr>
        <p:spPr>
          <a:xfrm>
            <a:off x="6515100" y="3797808"/>
            <a:ext cx="0" cy="93980"/>
          </a:xfrm>
          <a:custGeom>
            <a:avLst/>
            <a:gdLst/>
            <a:ahLst/>
            <a:cxnLst/>
            <a:rect l="l" t="t" r="r" b="b"/>
            <a:pathLst>
              <a:path h="93979">
                <a:moveTo>
                  <a:pt x="0" y="0"/>
                </a:moveTo>
                <a:lnTo>
                  <a:pt x="0" y="93725"/>
                </a:lnTo>
              </a:path>
            </a:pathLst>
          </a:custGeom>
          <a:ln w="27432">
            <a:solidFill>
              <a:srgbClr val="2F71C0"/>
            </a:solidFill>
          </a:ln>
        </p:spPr>
        <p:txBody>
          <a:bodyPr wrap="square" lIns="0" tIns="0" rIns="0" bIns="0" rtlCol="0"/>
          <a:lstStyle/>
          <a:p>
            <a:endParaRPr/>
          </a:p>
        </p:txBody>
      </p:sp>
      <p:sp>
        <p:nvSpPr>
          <p:cNvPr id="355" name="object 355"/>
          <p:cNvSpPr/>
          <p:nvPr/>
        </p:nvSpPr>
        <p:spPr>
          <a:xfrm>
            <a:off x="2600705" y="3793997"/>
            <a:ext cx="3902710" cy="346075"/>
          </a:xfrm>
          <a:custGeom>
            <a:avLst/>
            <a:gdLst/>
            <a:ahLst/>
            <a:cxnLst/>
            <a:rect l="l" t="t" r="r" b="b"/>
            <a:pathLst>
              <a:path w="3902709" h="346075">
                <a:moveTo>
                  <a:pt x="32004" y="229362"/>
                </a:moveTo>
                <a:lnTo>
                  <a:pt x="0" y="343662"/>
                </a:lnTo>
                <a:lnTo>
                  <a:pt x="8382" y="345948"/>
                </a:lnTo>
                <a:lnTo>
                  <a:pt x="40386" y="231648"/>
                </a:lnTo>
                <a:lnTo>
                  <a:pt x="32004" y="229362"/>
                </a:lnTo>
                <a:close/>
              </a:path>
              <a:path w="3902709" h="346075">
                <a:moveTo>
                  <a:pt x="102870" y="173736"/>
                </a:moveTo>
                <a:lnTo>
                  <a:pt x="70866" y="228600"/>
                </a:lnTo>
                <a:lnTo>
                  <a:pt x="78486" y="232410"/>
                </a:lnTo>
                <a:lnTo>
                  <a:pt x="109728" y="178308"/>
                </a:lnTo>
                <a:lnTo>
                  <a:pt x="102870" y="173736"/>
                </a:lnTo>
                <a:close/>
              </a:path>
              <a:path w="3902709" h="346075">
                <a:moveTo>
                  <a:pt x="172974" y="109728"/>
                </a:moveTo>
                <a:lnTo>
                  <a:pt x="140970" y="173736"/>
                </a:lnTo>
                <a:lnTo>
                  <a:pt x="148590" y="177546"/>
                </a:lnTo>
                <a:lnTo>
                  <a:pt x="180594" y="113538"/>
                </a:lnTo>
                <a:lnTo>
                  <a:pt x="172974" y="109728"/>
                </a:lnTo>
                <a:close/>
              </a:path>
              <a:path w="3902709" h="346075">
                <a:moveTo>
                  <a:pt x="216408" y="107442"/>
                </a:moveTo>
                <a:lnTo>
                  <a:pt x="214122" y="115824"/>
                </a:lnTo>
                <a:lnTo>
                  <a:pt x="246126" y="124206"/>
                </a:lnTo>
                <a:lnTo>
                  <a:pt x="247650" y="115824"/>
                </a:lnTo>
                <a:lnTo>
                  <a:pt x="216408" y="107442"/>
                </a:lnTo>
                <a:close/>
              </a:path>
              <a:path w="3902709" h="346075">
                <a:moveTo>
                  <a:pt x="313182" y="51054"/>
                </a:moveTo>
                <a:lnTo>
                  <a:pt x="281940" y="118110"/>
                </a:lnTo>
                <a:lnTo>
                  <a:pt x="289560" y="121920"/>
                </a:lnTo>
                <a:lnTo>
                  <a:pt x="320802" y="54864"/>
                </a:lnTo>
                <a:lnTo>
                  <a:pt x="313182" y="51054"/>
                </a:lnTo>
                <a:close/>
              </a:path>
              <a:path w="3902709" h="346075">
                <a:moveTo>
                  <a:pt x="357378" y="48768"/>
                </a:moveTo>
                <a:lnTo>
                  <a:pt x="354330" y="56388"/>
                </a:lnTo>
                <a:lnTo>
                  <a:pt x="385572" y="69342"/>
                </a:lnTo>
                <a:lnTo>
                  <a:pt x="389382" y="61722"/>
                </a:lnTo>
                <a:lnTo>
                  <a:pt x="357378" y="48768"/>
                </a:lnTo>
                <a:close/>
              </a:path>
              <a:path w="3902709" h="346075">
                <a:moveTo>
                  <a:pt x="430530" y="64008"/>
                </a:moveTo>
                <a:lnTo>
                  <a:pt x="422148" y="67056"/>
                </a:lnTo>
                <a:lnTo>
                  <a:pt x="453390" y="148590"/>
                </a:lnTo>
                <a:lnTo>
                  <a:pt x="461772" y="145542"/>
                </a:lnTo>
                <a:lnTo>
                  <a:pt x="430530" y="64008"/>
                </a:lnTo>
                <a:close/>
              </a:path>
              <a:path w="3902709" h="346075">
                <a:moveTo>
                  <a:pt x="525780" y="128016"/>
                </a:moveTo>
                <a:lnTo>
                  <a:pt x="494538" y="143256"/>
                </a:lnTo>
                <a:lnTo>
                  <a:pt x="498348" y="150876"/>
                </a:lnTo>
                <a:lnTo>
                  <a:pt x="529590" y="135636"/>
                </a:lnTo>
                <a:lnTo>
                  <a:pt x="525780" y="128016"/>
                </a:lnTo>
                <a:close/>
              </a:path>
              <a:path w="3902709" h="346075">
                <a:moveTo>
                  <a:pt x="594360" y="73914"/>
                </a:moveTo>
                <a:lnTo>
                  <a:pt x="563118" y="129540"/>
                </a:lnTo>
                <a:lnTo>
                  <a:pt x="570738" y="133350"/>
                </a:lnTo>
                <a:lnTo>
                  <a:pt x="601980" y="77724"/>
                </a:lnTo>
                <a:lnTo>
                  <a:pt x="594360" y="73914"/>
                </a:lnTo>
                <a:close/>
              </a:path>
              <a:path w="3902709" h="346075">
                <a:moveTo>
                  <a:pt x="665988" y="44958"/>
                </a:moveTo>
                <a:lnTo>
                  <a:pt x="633984" y="72390"/>
                </a:lnTo>
                <a:lnTo>
                  <a:pt x="640080" y="79248"/>
                </a:lnTo>
                <a:lnTo>
                  <a:pt x="671322" y="51816"/>
                </a:lnTo>
                <a:lnTo>
                  <a:pt x="665988" y="44958"/>
                </a:lnTo>
                <a:close/>
              </a:path>
              <a:path w="3902709" h="346075">
                <a:moveTo>
                  <a:pt x="710946" y="47244"/>
                </a:moveTo>
                <a:lnTo>
                  <a:pt x="703326" y="49530"/>
                </a:lnTo>
                <a:lnTo>
                  <a:pt x="734568" y="138684"/>
                </a:lnTo>
                <a:lnTo>
                  <a:pt x="742950" y="135636"/>
                </a:lnTo>
                <a:lnTo>
                  <a:pt x="710946" y="47244"/>
                </a:lnTo>
                <a:close/>
              </a:path>
              <a:path w="3902709" h="346075">
                <a:moveTo>
                  <a:pt x="781812" y="135636"/>
                </a:moveTo>
                <a:lnTo>
                  <a:pt x="773430" y="138684"/>
                </a:lnTo>
                <a:lnTo>
                  <a:pt x="804672" y="229362"/>
                </a:lnTo>
                <a:lnTo>
                  <a:pt x="813054" y="226314"/>
                </a:lnTo>
                <a:lnTo>
                  <a:pt x="781812" y="135636"/>
                </a:lnTo>
                <a:close/>
              </a:path>
              <a:path w="3902709" h="346075">
                <a:moveTo>
                  <a:pt x="851154" y="225552"/>
                </a:moveTo>
                <a:lnTo>
                  <a:pt x="844296" y="229362"/>
                </a:lnTo>
                <a:lnTo>
                  <a:pt x="875538" y="285750"/>
                </a:lnTo>
                <a:lnTo>
                  <a:pt x="883158" y="281178"/>
                </a:lnTo>
                <a:lnTo>
                  <a:pt x="851154" y="225552"/>
                </a:lnTo>
                <a:close/>
              </a:path>
              <a:path w="3902709" h="346075">
                <a:moveTo>
                  <a:pt x="918972" y="279654"/>
                </a:moveTo>
                <a:lnTo>
                  <a:pt x="917448" y="288036"/>
                </a:lnTo>
                <a:lnTo>
                  <a:pt x="948690" y="294894"/>
                </a:lnTo>
                <a:lnTo>
                  <a:pt x="950214" y="286512"/>
                </a:lnTo>
                <a:lnTo>
                  <a:pt x="918972" y="279654"/>
                </a:lnTo>
                <a:close/>
              </a:path>
              <a:path w="3902709" h="346075">
                <a:moveTo>
                  <a:pt x="1018032" y="268224"/>
                </a:moveTo>
                <a:lnTo>
                  <a:pt x="986028" y="287274"/>
                </a:lnTo>
                <a:lnTo>
                  <a:pt x="990600" y="294132"/>
                </a:lnTo>
                <a:lnTo>
                  <a:pt x="1021842" y="275844"/>
                </a:lnTo>
                <a:lnTo>
                  <a:pt x="1018032" y="268224"/>
                </a:lnTo>
                <a:close/>
              </a:path>
              <a:path w="3902709" h="346075">
                <a:moveTo>
                  <a:pt x="1087374" y="244602"/>
                </a:moveTo>
                <a:lnTo>
                  <a:pt x="1056132" y="268986"/>
                </a:lnTo>
                <a:lnTo>
                  <a:pt x="1061466" y="275082"/>
                </a:lnTo>
                <a:lnTo>
                  <a:pt x="1092708" y="250698"/>
                </a:lnTo>
                <a:lnTo>
                  <a:pt x="1087374" y="244602"/>
                </a:lnTo>
                <a:close/>
              </a:path>
              <a:path w="3902709" h="346075">
                <a:moveTo>
                  <a:pt x="1157478" y="217170"/>
                </a:moveTo>
                <a:lnTo>
                  <a:pt x="1126236" y="244602"/>
                </a:lnTo>
                <a:lnTo>
                  <a:pt x="1131570" y="250698"/>
                </a:lnTo>
                <a:lnTo>
                  <a:pt x="1163574" y="224028"/>
                </a:lnTo>
                <a:lnTo>
                  <a:pt x="1157478" y="217170"/>
                </a:lnTo>
                <a:close/>
              </a:path>
              <a:path w="3902709" h="346075">
                <a:moveTo>
                  <a:pt x="1199388" y="216408"/>
                </a:moveTo>
                <a:lnTo>
                  <a:pt x="1198626" y="224790"/>
                </a:lnTo>
                <a:lnTo>
                  <a:pt x="1230630" y="227838"/>
                </a:lnTo>
                <a:lnTo>
                  <a:pt x="1231392" y="218694"/>
                </a:lnTo>
                <a:lnTo>
                  <a:pt x="1199388" y="216408"/>
                </a:lnTo>
                <a:close/>
              </a:path>
              <a:path w="3902709" h="346075">
                <a:moveTo>
                  <a:pt x="1298448" y="195834"/>
                </a:moveTo>
                <a:lnTo>
                  <a:pt x="1266444" y="220218"/>
                </a:lnTo>
                <a:lnTo>
                  <a:pt x="1271778" y="226314"/>
                </a:lnTo>
                <a:lnTo>
                  <a:pt x="1303782" y="202692"/>
                </a:lnTo>
                <a:lnTo>
                  <a:pt x="1298448" y="195834"/>
                </a:lnTo>
                <a:close/>
              </a:path>
              <a:path w="3902709" h="346075">
                <a:moveTo>
                  <a:pt x="1367028" y="136398"/>
                </a:moveTo>
                <a:lnTo>
                  <a:pt x="1335786" y="196596"/>
                </a:lnTo>
                <a:lnTo>
                  <a:pt x="1343406" y="201168"/>
                </a:lnTo>
                <a:lnTo>
                  <a:pt x="1374648" y="140970"/>
                </a:lnTo>
                <a:lnTo>
                  <a:pt x="1367028" y="136398"/>
                </a:lnTo>
                <a:close/>
              </a:path>
              <a:path w="3902709" h="346075">
                <a:moveTo>
                  <a:pt x="1438656" y="111252"/>
                </a:moveTo>
                <a:lnTo>
                  <a:pt x="1407414" y="135636"/>
                </a:lnTo>
                <a:lnTo>
                  <a:pt x="1412748" y="142494"/>
                </a:lnTo>
                <a:lnTo>
                  <a:pt x="1443990" y="118110"/>
                </a:lnTo>
                <a:lnTo>
                  <a:pt x="1438656" y="111252"/>
                </a:lnTo>
                <a:close/>
              </a:path>
              <a:path w="3902709" h="346075">
                <a:moveTo>
                  <a:pt x="1481328" y="110490"/>
                </a:moveTo>
                <a:lnTo>
                  <a:pt x="1479042" y="118110"/>
                </a:lnTo>
                <a:lnTo>
                  <a:pt x="1510284" y="128778"/>
                </a:lnTo>
                <a:lnTo>
                  <a:pt x="1513332" y="120396"/>
                </a:lnTo>
                <a:lnTo>
                  <a:pt x="1481328" y="110490"/>
                </a:lnTo>
                <a:close/>
              </a:path>
              <a:path w="3902709" h="346075">
                <a:moveTo>
                  <a:pt x="1552956" y="121158"/>
                </a:moveTo>
                <a:lnTo>
                  <a:pt x="1547622" y="128016"/>
                </a:lnTo>
                <a:lnTo>
                  <a:pt x="1578864" y="154686"/>
                </a:lnTo>
                <a:lnTo>
                  <a:pt x="1584960" y="148590"/>
                </a:lnTo>
                <a:lnTo>
                  <a:pt x="1552956" y="121158"/>
                </a:lnTo>
                <a:close/>
              </a:path>
              <a:path w="3902709" h="346075">
                <a:moveTo>
                  <a:pt x="1621536" y="147828"/>
                </a:moveTo>
                <a:lnTo>
                  <a:pt x="1620012" y="156210"/>
                </a:lnTo>
                <a:lnTo>
                  <a:pt x="1651254" y="163068"/>
                </a:lnTo>
                <a:lnTo>
                  <a:pt x="1653539" y="154686"/>
                </a:lnTo>
                <a:lnTo>
                  <a:pt x="1621536" y="147828"/>
                </a:lnTo>
                <a:close/>
              </a:path>
              <a:path w="3902709" h="346075">
                <a:moveTo>
                  <a:pt x="1722120" y="153162"/>
                </a:moveTo>
                <a:lnTo>
                  <a:pt x="1690878" y="154686"/>
                </a:lnTo>
                <a:lnTo>
                  <a:pt x="1690878" y="163068"/>
                </a:lnTo>
                <a:lnTo>
                  <a:pt x="1722882" y="161544"/>
                </a:lnTo>
                <a:lnTo>
                  <a:pt x="1722120" y="153162"/>
                </a:lnTo>
                <a:close/>
              </a:path>
              <a:path w="3902709" h="346075">
                <a:moveTo>
                  <a:pt x="1764030" y="153924"/>
                </a:moveTo>
                <a:lnTo>
                  <a:pt x="1758696" y="160782"/>
                </a:lnTo>
                <a:lnTo>
                  <a:pt x="1789938" y="183642"/>
                </a:lnTo>
                <a:lnTo>
                  <a:pt x="1795272" y="176784"/>
                </a:lnTo>
                <a:lnTo>
                  <a:pt x="1764030" y="153924"/>
                </a:lnTo>
                <a:close/>
              </a:path>
              <a:path w="3902709" h="346075">
                <a:moveTo>
                  <a:pt x="1832610" y="176022"/>
                </a:moveTo>
                <a:lnTo>
                  <a:pt x="1830324" y="184404"/>
                </a:lnTo>
                <a:lnTo>
                  <a:pt x="1862328" y="192024"/>
                </a:lnTo>
                <a:lnTo>
                  <a:pt x="1863852" y="183642"/>
                </a:lnTo>
                <a:lnTo>
                  <a:pt x="1832610" y="176022"/>
                </a:lnTo>
                <a:close/>
              </a:path>
              <a:path w="3902709" h="346075">
                <a:moveTo>
                  <a:pt x="1902714" y="182880"/>
                </a:moveTo>
                <a:lnTo>
                  <a:pt x="1901190" y="192024"/>
                </a:lnTo>
                <a:lnTo>
                  <a:pt x="1932432" y="195834"/>
                </a:lnTo>
                <a:lnTo>
                  <a:pt x="1933956" y="187452"/>
                </a:lnTo>
                <a:lnTo>
                  <a:pt x="1902714" y="182880"/>
                </a:lnTo>
                <a:close/>
              </a:path>
              <a:path w="3902709" h="346075">
                <a:moveTo>
                  <a:pt x="2003298" y="184404"/>
                </a:moveTo>
                <a:lnTo>
                  <a:pt x="1972056" y="187452"/>
                </a:lnTo>
                <a:lnTo>
                  <a:pt x="1972818" y="195834"/>
                </a:lnTo>
                <a:lnTo>
                  <a:pt x="2004060" y="193548"/>
                </a:lnTo>
                <a:lnTo>
                  <a:pt x="2003298" y="184404"/>
                </a:lnTo>
                <a:close/>
              </a:path>
              <a:path w="3902709" h="346075">
                <a:moveTo>
                  <a:pt x="2072640" y="177546"/>
                </a:moveTo>
                <a:lnTo>
                  <a:pt x="2041398" y="184404"/>
                </a:lnTo>
                <a:lnTo>
                  <a:pt x="2042922" y="192786"/>
                </a:lnTo>
                <a:lnTo>
                  <a:pt x="2074926" y="185928"/>
                </a:lnTo>
                <a:lnTo>
                  <a:pt x="2072640" y="177546"/>
                </a:lnTo>
                <a:close/>
              </a:path>
              <a:path w="3902709" h="346075">
                <a:moveTo>
                  <a:pt x="2142744" y="169164"/>
                </a:moveTo>
                <a:lnTo>
                  <a:pt x="2111502" y="177546"/>
                </a:lnTo>
                <a:lnTo>
                  <a:pt x="2113788" y="185928"/>
                </a:lnTo>
                <a:lnTo>
                  <a:pt x="2145030" y="177546"/>
                </a:lnTo>
                <a:lnTo>
                  <a:pt x="2142744" y="169164"/>
                </a:lnTo>
                <a:close/>
              </a:path>
              <a:path w="3902709" h="346075">
                <a:moveTo>
                  <a:pt x="2213610" y="161544"/>
                </a:moveTo>
                <a:lnTo>
                  <a:pt x="2181606" y="169164"/>
                </a:lnTo>
                <a:lnTo>
                  <a:pt x="2183892" y="177546"/>
                </a:lnTo>
                <a:lnTo>
                  <a:pt x="2215134" y="169926"/>
                </a:lnTo>
                <a:lnTo>
                  <a:pt x="2213610" y="161544"/>
                </a:lnTo>
                <a:close/>
              </a:path>
              <a:path w="3902709" h="346075">
                <a:moveTo>
                  <a:pt x="2282952" y="149352"/>
                </a:moveTo>
                <a:lnTo>
                  <a:pt x="2251710" y="162306"/>
                </a:lnTo>
                <a:lnTo>
                  <a:pt x="2254758" y="169926"/>
                </a:lnTo>
                <a:lnTo>
                  <a:pt x="2286000" y="156972"/>
                </a:lnTo>
                <a:lnTo>
                  <a:pt x="2282952" y="149352"/>
                </a:lnTo>
                <a:close/>
              </a:path>
              <a:path w="3902709" h="346075">
                <a:moveTo>
                  <a:pt x="2353818" y="137922"/>
                </a:moveTo>
                <a:lnTo>
                  <a:pt x="2321814" y="149352"/>
                </a:lnTo>
                <a:lnTo>
                  <a:pt x="2324862" y="156972"/>
                </a:lnTo>
                <a:lnTo>
                  <a:pt x="2356104" y="145542"/>
                </a:lnTo>
                <a:lnTo>
                  <a:pt x="2353818" y="137922"/>
                </a:lnTo>
                <a:close/>
              </a:path>
              <a:path w="3902709" h="346075">
                <a:moveTo>
                  <a:pt x="2423922" y="127254"/>
                </a:moveTo>
                <a:lnTo>
                  <a:pt x="2392680" y="137160"/>
                </a:lnTo>
                <a:lnTo>
                  <a:pt x="2394966" y="145542"/>
                </a:lnTo>
                <a:lnTo>
                  <a:pt x="2426208" y="135636"/>
                </a:lnTo>
                <a:lnTo>
                  <a:pt x="2423922" y="127254"/>
                </a:lnTo>
                <a:close/>
              </a:path>
              <a:path w="3902709" h="346075">
                <a:moveTo>
                  <a:pt x="2494788" y="121920"/>
                </a:moveTo>
                <a:lnTo>
                  <a:pt x="2463546" y="127254"/>
                </a:lnTo>
                <a:lnTo>
                  <a:pt x="2465070" y="135636"/>
                </a:lnTo>
                <a:lnTo>
                  <a:pt x="2496312" y="130302"/>
                </a:lnTo>
                <a:lnTo>
                  <a:pt x="2494788" y="121920"/>
                </a:lnTo>
                <a:close/>
              </a:path>
              <a:path w="3902709" h="346075">
                <a:moveTo>
                  <a:pt x="2564892" y="114300"/>
                </a:moveTo>
                <a:lnTo>
                  <a:pt x="2532888" y="121920"/>
                </a:lnTo>
                <a:lnTo>
                  <a:pt x="2535174" y="130302"/>
                </a:lnTo>
                <a:lnTo>
                  <a:pt x="2566416" y="122682"/>
                </a:lnTo>
                <a:lnTo>
                  <a:pt x="2564892" y="114300"/>
                </a:lnTo>
                <a:close/>
              </a:path>
              <a:path w="3902709" h="346075">
                <a:moveTo>
                  <a:pt x="2634996" y="104394"/>
                </a:moveTo>
                <a:lnTo>
                  <a:pt x="2602992" y="114300"/>
                </a:lnTo>
                <a:lnTo>
                  <a:pt x="2606040" y="122682"/>
                </a:lnTo>
                <a:lnTo>
                  <a:pt x="2637282" y="112776"/>
                </a:lnTo>
                <a:lnTo>
                  <a:pt x="2634996" y="104394"/>
                </a:lnTo>
                <a:close/>
              </a:path>
              <a:path w="3902709" h="346075">
                <a:moveTo>
                  <a:pt x="2705100" y="96012"/>
                </a:moveTo>
                <a:lnTo>
                  <a:pt x="2673858" y="104394"/>
                </a:lnTo>
                <a:lnTo>
                  <a:pt x="2676144" y="112776"/>
                </a:lnTo>
                <a:lnTo>
                  <a:pt x="2707386" y="104394"/>
                </a:lnTo>
                <a:lnTo>
                  <a:pt x="2705100" y="96012"/>
                </a:lnTo>
                <a:close/>
              </a:path>
              <a:path w="3902709" h="346075">
                <a:moveTo>
                  <a:pt x="2776728" y="96012"/>
                </a:moveTo>
                <a:lnTo>
                  <a:pt x="2744724" y="96012"/>
                </a:lnTo>
                <a:lnTo>
                  <a:pt x="2744724" y="104394"/>
                </a:lnTo>
                <a:lnTo>
                  <a:pt x="2776728" y="104394"/>
                </a:lnTo>
                <a:lnTo>
                  <a:pt x="2776728" y="96012"/>
                </a:lnTo>
                <a:close/>
              </a:path>
              <a:path w="3902709" h="346075">
                <a:moveTo>
                  <a:pt x="2815590" y="96012"/>
                </a:moveTo>
                <a:lnTo>
                  <a:pt x="2814828" y="104394"/>
                </a:lnTo>
                <a:lnTo>
                  <a:pt x="2846832" y="105918"/>
                </a:lnTo>
                <a:lnTo>
                  <a:pt x="2846832" y="97536"/>
                </a:lnTo>
                <a:lnTo>
                  <a:pt x="2815590" y="96012"/>
                </a:lnTo>
                <a:close/>
              </a:path>
              <a:path w="3902709" h="346075">
                <a:moveTo>
                  <a:pt x="2916936" y="96012"/>
                </a:moveTo>
                <a:lnTo>
                  <a:pt x="2885694" y="97536"/>
                </a:lnTo>
                <a:lnTo>
                  <a:pt x="2885694" y="105918"/>
                </a:lnTo>
                <a:lnTo>
                  <a:pt x="2916936" y="104394"/>
                </a:lnTo>
                <a:lnTo>
                  <a:pt x="2916936" y="96012"/>
                </a:lnTo>
                <a:close/>
              </a:path>
              <a:path w="3902709" h="346075">
                <a:moveTo>
                  <a:pt x="2987040" y="91440"/>
                </a:moveTo>
                <a:lnTo>
                  <a:pt x="2955036" y="96012"/>
                </a:lnTo>
                <a:lnTo>
                  <a:pt x="2956560" y="104394"/>
                </a:lnTo>
                <a:lnTo>
                  <a:pt x="2987802" y="99822"/>
                </a:lnTo>
                <a:lnTo>
                  <a:pt x="2987040" y="91440"/>
                </a:lnTo>
                <a:close/>
              </a:path>
              <a:path w="3902709" h="346075">
                <a:moveTo>
                  <a:pt x="3056382" y="83058"/>
                </a:moveTo>
                <a:lnTo>
                  <a:pt x="3025140" y="91440"/>
                </a:lnTo>
                <a:lnTo>
                  <a:pt x="3027426" y="99822"/>
                </a:lnTo>
                <a:lnTo>
                  <a:pt x="3058668" y="91440"/>
                </a:lnTo>
                <a:lnTo>
                  <a:pt x="3056382" y="83058"/>
                </a:lnTo>
                <a:close/>
              </a:path>
              <a:path w="3902709" h="346075">
                <a:moveTo>
                  <a:pt x="3126486" y="74676"/>
                </a:moveTo>
                <a:lnTo>
                  <a:pt x="3095244" y="83058"/>
                </a:lnTo>
                <a:lnTo>
                  <a:pt x="3097530" y="91440"/>
                </a:lnTo>
                <a:lnTo>
                  <a:pt x="3128772" y="83058"/>
                </a:lnTo>
                <a:lnTo>
                  <a:pt x="3126486" y="74676"/>
                </a:lnTo>
                <a:close/>
              </a:path>
              <a:path w="3902709" h="346075">
                <a:moveTo>
                  <a:pt x="3197352" y="67056"/>
                </a:moveTo>
                <a:lnTo>
                  <a:pt x="3165348" y="74676"/>
                </a:lnTo>
                <a:lnTo>
                  <a:pt x="3167634" y="83058"/>
                </a:lnTo>
                <a:lnTo>
                  <a:pt x="3198876" y="75438"/>
                </a:lnTo>
                <a:lnTo>
                  <a:pt x="3197352" y="67056"/>
                </a:lnTo>
                <a:close/>
              </a:path>
              <a:path w="3902709" h="346075">
                <a:moveTo>
                  <a:pt x="3267455" y="60198"/>
                </a:moveTo>
                <a:lnTo>
                  <a:pt x="3236214" y="67056"/>
                </a:lnTo>
                <a:lnTo>
                  <a:pt x="3237738" y="75438"/>
                </a:lnTo>
                <a:lnTo>
                  <a:pt x="3269742" y="68580"/>
                </a:lnTo>
                <a:lnTo>
                  <a:pt x="3267455" y="60198"/>
                </a:lnTo>
                <a:close/>
              </a:path>
              <a:path w="3902709" h="346075">
                <a:moveTo>
                  <a:pt x="3338322" y="54102"/>
                </a:moveTo>
                <a:lnTo>
                  <a:pt x="3306318" y="60198"/>
                </a:lnTo>
                <a:lnTo>
                  <a:pt x="3307841" y="68580"/>
                </a:lnTo>
                <a:lnTo>
                  <a:pt x="3339846" y="62484"/>
                </a:lnTo>
                <a:lnTo>
                  <a:pt x="3338322" y="54102"/>
                </a:lnTo>
                <a:close/>
              </a:path>
              <a:path w="3902709" h="346075">
                <a:moveTo>
                  <a:pt x="3408426" y="47244"/>
                </a:moveTo>
                <a:lnTo>
                  <a:pt x="3376422" y="54102"/>
                </a:lnTo>
                <a:lnTo>
                  <a:pt x="3378708" y="62484"/>
                </a:lnTo>
                <a:lnTo>
                  <a:pt x="3409950" y="55626"/>
                </a:lnTo>
                <a:lnTo>
                  <a:pt x="3408426" y="47244"/>
                </a:lnTo>
                <a:close/>
              </a:path>
              <a:path w="3902709" h="346075">
                <a:moveTo>
                  <a:pt x="3478530" y="39624"/>
                </a:moveTo>
                <a:lnTo>
                  <a:pt x="3446526" y="47244"/>
                </a:lnTo>
                <a:lnTo>
                  <a:pt x="3448812" y="55626"/>
                </a:lnTo>
                <a:lnTo>
                  <a:pt x="3480054" y="48006"/>
                </a:lnTo>
                <a:lnTo>
                  <a:pt x="3478530" y="39624"/>
                </a:lnTo>
                <a:close/>
              </a:path>
              <a:path w="3902709" h="346075">
                <a:moveTo>
                  <a:pt x="3548634" y="34290"/>
                </a:moveTo>
                <a:lnTo>
                  <a:pt x="3517391" y="39624"/>
                </a:lnTo>
                <a:lnTo>
                  <a:pt x="3518916" y="48768"/>
                </a:lnTo>
                <a:lnTo>
                  <a:pt x="3550158" y="42672"/>
                </a:lnTo>
                <a:lnTo>
                  <a:pt x="3548634" y="34290"/>
                </a:lnTo>
                <a:close/>
              </a:path>
              <a:path w="3902709" h="346075">
                <a:moveTo>
                  <a:pt x="3618738" y="27432"/>
                </a:moveTo>
                <a:lnTo>
                  <a:pt x="3587496" y="34290"/>
                </a:lnTo>
                <a:lnTo>
                  <a:pt x="3589020" y="42672"/>
                </a:lnTo>
                <a:lnTo>
                  <a:pt x="3621024" y="35814"/>
                </a:lnTo>
                <a:lnTo>
                  <a:pt x="3618738" y="27432"/>
                </a:lnTo>
                <a:close/>
              </a:path>
              <a:path w="3902709" h="346075">
                <a:moveTo>
                  <a:pt x="3688841" y="19812"/>
                </a:moveTo>
                <a:lnTo>
                  <a:pt x="3657600" y="27432"/>
                </a:lnTo>
                <a:lnTo>
                  <a:pt x="3659124" y="35814"/>
                </a:lnTo>
                <a:lnTo>
                  <a:pt x="3691128" y="28194"/>
                </a:lnTo>
                <a:lnTo>
                  <a:pt x="3688841" y="19812"/>
                </a:lnTo>
                <a:close/>
              </a:path>
              <a:path w="3902709" h="346075">
                <a:moveTo>
                  <a:pt x="3759708" y="14478"/>
                </a:moveTo>
                <a:lnTo>
                  <a:pt x="3727704" y="19812"/>
                </a:lnTo>
                <a:lnTo>
                  <a:pt x="3729228" y="28194"/>
                </a:lnTo>
                <a:lnTo>
                  <a:pt x="3761232" y="22860"/>
                </a:lnTo>
                <a:lnTo>
                  <a:pt x="3759708" y="14478"/>
                </a:lnTo>
                <a:close/>
              </a:path>
              <a:path w="3902709" h="346075">
                <a:moveTo>
                  <a:pt x="3829812" y="6858"/>
                </a:moveTo>
                <a:lnTo>
                  <a:pt x="3797808" y="14478"/>
                </a:lnTo>
                <a:lnTo>
                  <a:pt x="3800094" y="22860"/>
                </a:lnTo>
                <a:lnTo>
                  <a:pt x="3831336" y="15240"/>
                </a:lnTo>
                <a:lnTo>
                  <a:pt x="3829812" y="6858"/>
                </a:lnTo>
                <a:close/>
              </a:path>
              <a:path w="3902709" h="346075">
                <a:moveTo>
                  <a:pt x="3899916" y="0"/>
                </a:moveTo>
                <a:lnTo>
                  <a:pt x="3868674" y="6858"/>
                </a:lnTo>
                <a:lnTo>
                  <a:pt x="3870198" y="15240"/>
                </a:lnTo>
                <a:lnTo>
                  <a:pt x="3902202" y="8382"/>
                </a:lnTo>
                <a:lnTo>
                  <a:pt x="3899916" y="0"/>
                </a:lnTo>
                <a:close/>
              </a:path>
            </a:pathLst>
          </a:custGeom>
          <a:solidFill>
            <a:srgbClr val="000000"/>
          </a:solidFill>
        </p:spPr>
        <p:txBody>
          <a:bodyPr wrap="square" lIns="0" tIns="0" rIns="0" bIns="0" rtlCol="0"/>
          <a:lstStyle/>
          <a:p>
            <a:endParaRPr/>
          </a:p>
        </p:txBody>
      </p:sp>
      <p:sp>
        <p:nvSpPr>
          <p:cNvPr id="356" name="object 356"/>
          <p:cNvSpPr/>
          <p:nvPr/>
        </p:nvSpPr>
        <p:spPr>
          <a:xfrm>
            <a:off x="2583942" y="4136135"/>
            <a:ext cx="21590" cy="0"/>
          </a:xfrm>
          <a:custGeom>
            <a:avLst/>
            <a:gdLst/>
            <a:ahLst/>
            <a:cxnLst/>
            <a:rect l="l" t="t" r="r" b="b"/>
            <a:pathLst>
              <a:path w="21589">
                <a:moveTo>
                  <a:pt x="0" y="0"/>
                </a:moveTo>
                <a:lnTo>
                  <a:pt x="21336" y="0"/>
                </a:lnTo>
              </a:path>
            </a:pathLst>
          </a:custGeom>
          <a:ln w="6096">
            <a:solidFill>
              <a:srgbClr val="FF0065"/>
            </a:solidFill>
          </a:ln>
        </p:spPr>
        <p:txBody>
          <a:bodyPr wrap="square" lIns="0" tIns="0" rIns="0" bIns="0" rtlCol="0"/>
          <a:lstStyle/>
          <a:p>
            <a:endParaRPr/>
          </a:p>
        </p:txBody>
      </p:sp>
      <p:sp>
        <p:nvSpPr>
          <p:cNvPr id="357" name="object 357"/>
          <p:cNvSpPr/>
          <p:nvPr/>
        </p:nvSpPr>
        <p:spPr>
          <a:xfrm>
            <a:off x="2636520" y="4020692"/>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58" name="object 358"/>
          <p:cNvSpPr/>
          <p:nvPr/>
        </p:nvSpPr>
        <p:spPr>
          <a:xfrm>
            <a:off x="2707385" y="3966591"/>
            <a:ext cx="38100" cy="0"/>
          </a:xfrm>
          <a:custGeom>
            <a:avLst/>
            <a:gdLst/>
            <a:ahLst/>
            <a:cxnLst/>
            <a:rect l="l" t="t" r="r" b="b"/>
            <a:pathLst>
              <a:path w="38100">
                <a:moveTo>
                  <a:pt x="0" y="0"/>
                </a:moveTo>
                <a:lnTo>
                  <a:pt x="38100" y="0"/>
                </a:lnTo>
              </a:path>
            </a:pathLst>
          </a:custGeom>
          <a:ln w="6858">
            <a:solidFill>
              <a:srgbClr val="FF0065"/>
            </a:solidFill>
          </a:ln>
        </p:spPr>
        <p:txBody>
          <a:bodyPr wrap="square" lIns="0" tIns="0" rIns="0" bIns="0" rtlCol="0"/>
          <a:lstStyle/>
          <a:p>
            <a:endParaRPr/>
          </a:p>
        </p:txBody>
      </p:sp>
      <p:sp>
        <p:nvSpPr>
          <p:cNvPr id="359" name="object 359"/>
          <p:cNvSpPr/>
          <p:nvPr/>
        </p:nvSpPr>
        <p:spPr>
          <a:xfrm>
            <a:off x="2777489" y="3901821"/>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0" name="object 360"/>
          <p:cNvSpPr/>
          <p:nvPr/>
        </p:nvSpPr>
        <p:spPr>
          <a:xfrm>
            <a:off x="2847594" y="3910584"/>
            <a:ext cx="39370" cy="0"/>
          </a:xfrm>
          <a:custGeom>
            <a:avLst/>
            <a:gdLst/>
            <a:ahLst/>
            <a:cxnLst/>
            <a:rect l="l" t="t" r="r" b="b"/>
            <a:pathLst>
              <a:path w="39369">
                <a:moveTo>
                  <a:pt x="0" y="0"/>
                </a:moveTo>
                <a:lnTo>
                  <a:pt x="38862" y="0"/>
                </a:lnTo>
              </a:path>
            </a:pathLst>
          </a:custGeom>
          <a:ln w="7620">
            <a:solidFill>
              <a:srgbClr val="FF0065"/>
            </a:solidFill>
          </a:ln>
        </p:spPr>
        <p:txBody>
          <a:bodyPr wrap="square" lIns="0" tIns="0" rIns="0" bIns="0" rtlCol="0"/>
          <a:lstStyle/>
          <a:p>
            <a:endParaRPr/>
          </a:p>
        </p:txBody>
      </p:sp>
      <p:sp>
        <p:nvSpPr>
          <p:cNvPr id="361" name="object 361"/>
          <p:cNvSpPr/>
          <p:nvPr/>
        </p:nvSpPr>
        <p:spPr>
          <a:xfrm>
            <a:off x="2917698" y="3843147"/>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2" name="object 362"/>
          <p:cNvSpPr/>
          <p:nvPr/>
        </p:nvSpPr>
        <p:spPr>
          <a:xfrm>
            <a:off x="2987801" y="3856101"/>
            <a:ext cx="39370" cy="0"/>
          </a:xfrm>
          <a:custGeom>
            <a:avLst/>
            <a:gdLst/>
            <a:ahLst/>
            <a:cxnLst/>
            <a:rect l="l" t="t" r="r" b="b"/>
            <a:pathLst>
              <a:path w="39369">
                <a:moveTo>
                  <a:pt x="0" y="0"/>
                </a:moveTo>
                <a:lnTo>
                  <a:pt x="38862" y="0"/>
                </a:lnTo>
              </a:path>
            </a:pathLst>
          </a:custGeom>
          <a:ln w="6857">
            <a:solidFill>
              <a:srgbClr val="FF0065"/>
            </a:solidFill>
          </a:ln>
        </p:spPr>
        <p:txBody>
          <a:bodyPr wrap="square" lIns="0" tIns="0" rIns="0" bIns="0" rtlCol="0"/>
          <a:lstStyle/>
          <a:p>
            <a:endParaRPr/>
          </a:p>
        </p:txBody>
      </p:sp>
      <p:sp>
        <p:nvSpPr>
          <p:cNvPr id="363" name="object 363"/>
          <p:cNvSpPr/>
          <p:nvPr/>
        </p:nvSpPr>
        <p:spPr>
          <a:xfrm>
            <a:off x="3058667" y="3937635"/>
            <a:ext cx="38100" cy="0"/>
          </a:xfrm>
          <a:custGeom>
            <a:avLst/>
            <a:gdLst/>
            <a:ahLst/>
            <a:cxnLst/>
            <a:rect l="l" t="t" r="r" b="b"/>
            <a:pathLst>
              <a:path w="38100">
                <a:moveTo>
                  <a:pt x="0" y="0"/>
                </a:moveTo>
                <a:lnTo>
                  <a:pt x="38100" y="0"/>
                </a:lnTo>
              </a:path>
            </a:pathLst>
          </a:custGeom>
          <a:ln w="6858">
            <a:solidFill>
              <a:srgbClr val="FF0065"/>
            </a:solidFill>
          </a:ln>
        </p:spPr>
        <p:txBody>
          <a:bodyPr wrap="square" lIns="0" tIns="0" rIns="0" bIns="0" rtlCol="0"/>
          <a:lstStyle/>
          <a:p>
            <a:endParaRPr/>
          </a:p>
        </p:txBody>
      </p:sp>
      <p:sp>
        <p:nvSpPr>
          <p:cNvPr id="364" name="object 364"/>
          <p:cNvSpPr/>
          <p:nvPr/>
        </p:nvSpPr>
        <p:spPr>
          <a:xfrm>
            <a:off x="3128772" y="3922014"/>
            <a:ext cx="39370" cy="0"/>
          </a:xfrm>
          <a:custGeom>
            <a:avLst/>
            <a:gdLst/>
            <a:ahLst/>
            <a:cxnLst/>
            <a:rect l="l" t="t" r="r" b="b"/>
            <a:pathLst>
              <a:path w="39369">
                <a:moveTo>
                  <a:pt x="0" y="0"/>
                </a:moveTo>
                <a:lnTo>
                  <a:pt x="38862" y="0"/>
                </a:lnTo>
              </a:path>
            </a:pathLst>
          </a:custGeom>
          <a:ln w="7620">
            <a:solidFill>
              <a:srgbClr val="FF0065"/>
            </a:solidFill>
          </a:ln>
        </p:spPr>
        <p:txBody>
          <a:bodyPr wrap="square" lIns="0" tIns="0" rIns="0" bIns="0" rtlCol="0"/>
          <a:lstStyle/>
          <a:p>
            <a:endParaRPr/>
          </a:p>
        </p:txBody>
      </p:sp>
      <p:sp>
        <p:nvSpPr>
          <p:cNvPr id="365" name="object 365"/>
          <p:cNvSpPr/>
          <p:nvPr/>
        </p:nvSpPr>
        <p:spPr>
          <a:xfrm>
            <a:off x="3198876" y="3865245"/>
            <a:ext cx="39370" cy="0"/>
          </a:xfrm>
          <a:custGeom>
            <a:avLst/>
            <a:gdLst/>
            <a:ahLst/>
            <a:cxnLst/>
            <a:rect l="l" t="t" r="r" b="b"/>
            <a:pathLst>
              <a:path w="39369">
                <a:moveTo>
                  <a:pt x="0" y="0"/>
                </a:moveTo>
                <a:lnTo>
                  <a:pt x="38862" y="0"/>
                </a:lnTo>
              </a:path>
            </a:pathLst>
          </a:custGeom>
          <a:ln w="8382">
            <a:solidFill>
              <a:srgbClr val="FF0065"/>
            </a:solidFill>
          </a:ln>
        </p:spPr>
        <p:txBody>
          <a:bodyPr wrap="square" lIns="0" tIns="0" rIns="0" bIns="0" rtlCol="0"/>
          <a:lstStyle/>
          <a:p>
            <a:endParaRPr/>
          </a:p>
        </p:txBody>
      </p:sp>
      <p:sp>
        <p:nvSpPr>
          <p:cNvPr id="366" name="object 366"/>
          <p:cNvSpPr/>
          <p:nvPr/>
        </p:nvSpPr>
        <p:spPr>
          <a:xfrm>
            <a:off x="3268979" y="3838193"/>
            <a:ext cx="39370" cy="0"/>
          </a:xfrm>
          <a:custGeom>
            <a:avLst/>
            <a:gdLst/>
            <a:ahLst/>
            <a:cxnLst/>
            <a:rect l="l" t="t" r="r" b="b"/>
            <a:pathLst>
              <a:path w="39370">
                <a:moveTo>
                  <a:pt x="0" y="0"/>
                </a:moveTo>
                <a:lnTo>
                  <a:pt x="38862" y="0"/>
                </a:lnTo>
              </a:path>
            </a:pathLst>
          </a:custGeom>
          <a:ln w="9143">
            <a:solidFill>
              <a:srgbClr val="FF0065"/>
            </a:solidFill>
          </a:ln>
        </p:spPr>
        <p:txBody>
          <a:bodyPr wrap="square" lIns="0" tIns="0" rIns="0" bIns="0" rtlCol="0"/>
          <a:lstStyle/>
          <a:p>
            <a:endParaRPr/>
          </a:p>
        </p:txBody>
      </p:sp>
      <p:sp>
        <p:nvSpPr>
          <p:cNvPr id="367" name="object 367"/>
          <p:cNvSpPr/>
          <p:nvPr/>
        </p:nvSpPr>
        <p:spPr>
          <a:xfrm>
            <a:off x="3339846" y="3926966"/>
            <a:ext cx="38100" cy="0"/>
          </a:xfrm>
          <a:custGeom>
            <a:avLst/>
            <a:gdLst/>
            <a:ahLst/>
            <a:cxnLst/>
            <a:rect l="l" t="t" r="r" b="b"/>
            <a:pathLst>
              <a:path w="38100">
                <a:moveTo>
                  <a:pt x="0" y="0"/>
                </a:moveTo>
                <a:lnTo>
                  <a:pt x="38100" y="0"/>
                </a:lnTo>
              </a:path>
            </a:pathLst>
          </a:custGeom>
          <a:ln w="8382">
            <a:solidFill>
              <a:srgbClr val="FF0065"/>
            </a:solidFill>
          </a:ln>
        </p:spPr>
        <p:txBody>
          <a:bodyPr wrap="square" lIns="0" tIns="0" rIns="0" bIns="0" rtlCol="0"/>
          <a:lstStyle/>
          <a:p>
            <a:endParaRPr/>
          </a:p>
        </p:txBody>
      </p:sp>
      <p:sp>
        <p:nvSpPr>
          <p:cNvPr id="368" name="object 368"/>
          <p:cNvSpPr/>
          <p:nvPr/>
        </p:nvSpPr>
        <p:spPr>
          <a:xfrm>
            <a:off x="3409950" y="4017264"/>
            <a:ext cx="39370" cy="0"/>
          </a:xfrm>
          <a:custGeom>
            <a:avLst/>
            <a:gdLst/>
            <a:ahLst/>
            <a:cxnLst/>
            <a:rect l="l" t="t" r="r" b="b"/>
            <a:pathLst>
              <a:path w="39370">
                <a:moveTo>
                  <a:pt x="0" y="0"/>
                </a:moveTo>
                <a:lnTo>
                  <a:pt x="38862" y="0"/>
                </a:lnTo>
              </a:path>
            </a:pathLst>
          </a:custGeom>
          <a:ln w="9144">
            <a:solidFill>
              <a:srgbClr val="FF0065"/>
            </a:solidFill>
          </a:ln>
        </p:spPr>
        <p:txBody>
          <a:bodyPr wrap="square" lIns="0" tIns="0" rIns="0" bIns="0" rtlCol="0"/>
          <a:lstStyle/>
          <a:p>
            <a:endParaRPr/>
          </a:p>
        </p:txBody>
      </p:sp>
      <p:sp>
        <p:nvSpPr>
          <p:cNvPr id="369" name="object 369"/>
          <p:cNvSpPr/>
          <p:nvPr/>
        </p:nvSpPr>
        <p:spPr>
          <a:xfrm>
            <a:off x="3480053" y="4073271"/>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0" name="object 370"/>
          <p:cNvSpPr/>
          <p:nvPr/>
        </p:nvSpPr>
        <p:spPr>
          <a:xfrm>
            <a:off x="3550158" y="4080128"/>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1" name="object 371"/>
          <p:cNvSpPr/>
          <p:nvPr/>
        </p:nvSpPr>
        <p:spPr>
          <a:xfrm>
            <a:off x="3620261" y="4061078"/>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2" name="object 372"/>
          <p:cNvSpPr/>
          <p:nvPr/>
        </p:nvSpPr>
        <p:spPr>
          <a:xfrm>
            <a:off x="3691128" y="4037457"/>
            <a:ext cx="38100" cy="0"/>
          </a:xfrm>
          <a:custGeom>
            <a:avLst/>
            <a:gdLst/>
            <a:ahLst/>
            <a:cxnLst/>
            <a:rect l="l" t="t" r="r" b="b"/>
            <a:pathLst>
              <a:path w="38100">
                <a:moveTo>
                  <a:pt x="0" y="0"/>
                </a:moveTo>
                <a:lnTo>
                  <a:pt x="38100" y="0"/>
                </a:lnTo>
              </a:path>
            </a:pathLst>
          </a:custGeom>
          <a:ln w="8382">
            <a:solidFill>
              <a:srgbClr val="FF0065"/>
            </a:solidFill>
          </a:ln>
        </p:spPr>
        <p:txBody>
          <a:bodyPr wrap="square" lIns="0" tIns="0" rIns="0" bIns="0" rtlCol="0"/>
          <a:lstStyle/>
          <a:p>
            <a:endParaRPr/>
          </a:p>
        </p:txBody>
      </p:sp>
      <p:sp>
        <p:nvSpPr>
          <p:cNvPr id="373" name="object 373"/>
          <p:cNvSpPr/>
          <p:nvPr/>
        </p:nvSpPr>
        <p:spPr>
          <a:xfrm>
            <a:off x="3761232" y="4009263"/>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4" name="object 374"/>
          <p:cNvSpPr/>
          <p:nvPr/>
        </p:nvSpPr>
        <p:spPr>
          <a:xfrm>
            <a:off x="3831335" y="401231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5" name="object 375"/>
          <p:cNvSpPr/>
          <p:nvPr/>
        </p:nvSpPr>
        <p:spPr>
          <a:xfrm>
            <a:off x="3901440" y="3988689"/>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6" name="object 376"/>
          <p:cNvSpPr/>
          <p:nvPr/>
        </p:nvSpPr>
        <p:spPr>
          <a:xfrm>
            <a:off x="3971544" y="3927728"/>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7" name="object 377"/>
          <p:cNvSpPr/>
          <p:nvPr/>
        </p:nvSpPr>
        <p:spPr>
          <a:xfrm>
            <a:off x="4042409" y="3903345"/>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78" name="object 378"/>
          <p:cNvSpPr/>
          <p:nvPr/>
        </p:nvSpPr>
        <p:spPr>
          <a:xfrm>
            <a:off x="4112514" y="3913251"/>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9" name="object 379"/>
          <p:cNvSpPr/>
          <p:nvPr/>
        </p:nvSpPr>
        <p:spPr>
          <a:xfrm>
            <a:off x="4182617" y="3940683"/>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0" name="object 380"/>
          <p:cNvSpPr/>
          <p:nvPr/>
        </p:nvSpPr>
        <p:spPr>
          <a:xfrm>
            <a:off x="4252721" y="3946778"/>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81" name="object 381"/>
          <p:cNvSpPr/>
          <p:nvPr/>
        </p:nvSpPr>
        <p:spPr>
          <a:xfrm>
            <a:off x="4323588" y="3945636"/>
            <a:ext cx="38100" cy="0"/>
          </a:xfrm>
          <a:custGeom>
            <a:avLst/>
            <a:gdLst/>
            <a:ahLst/>
            <a:cxnLst/>
            <a:rect l="l" t="t" r="r" b="b"/>
            <a:pathLst>
              <a:path w="38100">
                <a:moveTo>
                  <a:pt x="0" y="0"/>
                </a:moveTo>
                <a:lnTo>
                  <a:pt x="38100" y="0"/>
                </a:lnTo>
              </a:path>
            </a:pathLst>
          </a:custGeom>
          <a:ln w="12192">
            <a:solidFill>
              <a:srgbClr val="FF0065"/>
            </a:solidFill>
          </a:ln>
        </p:spPr>
        <p:txBody>
          <a:bodyPr wrap="square" lIns="0" tIns="0" rIns="0" bIns="0" rtlCol="0"/>
          <a:lstStyle/>
          <a:p>
            <a:endParaRPr/>
          </a:p>
        </p:txBody>
      </p:sp>
      <p:sp>
        <p:nvSpPr>
          <p:cNvPr id="382" name="object 382"/>
          <p:cNvSpPr/>
          <p:nvPr/>
        </p:nvSpPr>
        <p:spPr>
          <a:xfrm>
            <a:off x="4393691" y="3969258"/>
            <a:ext cx="39370" cy="0"/>
          </a:xfrm>
          <a:custGeom>
            <a:avLst/>
            <a:gdLst/>
            <a:ahLst/>
            <a:cxnLst/>
            <a:rect l="l" t="t" r="r" b="b"/>
            <a:pathLst>
              <a:path w="39370">
                <a:moveTo>
                  <a:pt x="0" y="0"/>
                </a:moveTo>
                <a:lnTo>
                  <a:pt x="38862" y="0"/>
                </a:lnTo>
              </a:path>
            </a:pathLst>
          </a:custGeom>
          <a:ln w="10667">
            <a:solidFill>
              <a:srgbClr val="FF0065"/>
            </a:solidFill>
          </a:ln>
        </p:spPr>
        <p:txBody>
          <a:bodyPr wrap="square" lIns="0" tIns="0" rIns="0" bIns="0" rtlCol="0"/>
          <a:lstStyle/>
          <a:p>
            <a:endParaRPr/>
          </a:p>
        </p:txBody>
      </p:sp>
      <p:sp>
        <p:nvSpPr>
          <p:cNvPr id="383" name="object 383"/>
          <p:cNvSpPr/>
          <p:nvPr/>
        </p:nvSpPr>
        <p:spPr>
          <a:xfrm>
            <a:off x="4463796" y="3976496"/>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4" name="object 384"/>
          <p:cNvSpPr/>
          <p:nvPr/>
        </p:nvSpPr>
        <p:spPr>
          <a:xfrm>
            <a:off x="4533900" y="3980688"/>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85" name="object 385"/>
          <p:cNvSpPr/>
          <p:nvPr/>
        </p:nvSpPr>
        <p:spPr>
          <a:xfrm>
            <a:off x="4604003" y="3978021"/>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6" name="object 386"/>
          <p:cNvSpPr/>
          <p:nvPr/>
        </p:nvSpPr>
        <p:spPr>
          <a:xfrm>
            <a:off x="4674870" y="3970401"/>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87" name="object 387"/>
          <p:cNvSpPr/>
          <p:nvPr/>
        </p:nvSpPr>
        <p:spPr>
          <a:xfrm>
            <a:off x="4744973" y="396201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8" name="object 388"/>
          <p:cNvSpPr/>
          <p:nvPr/>
        </p:nvSpPr>
        <p:spPr>
          <a:xfrm>
            <a:off x="4815078" y="395516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9" name="object 389"/>
          <p:cNvSpPr/>
          <p:nvPr/>
        </p:nvSpPr>
        <p:spPr>
          <a:xfrm>
            <a:off x="4885182" y="3942207"/>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0" name="object 390"/>
          <p:cNvSpPr/>
          <p:nvPr/>
        </p:nvSpPr>
        <p:spPr>
          <a:xfrm>
            <a:off x="4956047" y="3930014"/>
            <a:ext cx="38100" cy="0"/>
          </a:xfrm>
          <a:custGeom>
            <a:avLst/>
            <a:gdLst/>
            <a:ahLst/>
            <a:cxnLst/>
            <a:rect l="l" t="t" r="r" b="b"/>
            <a:pathLst>
              <a:path w="38100">
                <a:moveTo>
                  <a:pt x="0" y="0"/>
                </a:moveTo>
                <a:lnTo>
                  <a:pt x="38100" y="0"/>
                </a:lnTo>
              </a:path>
            </a:pathLst>
          </a:custGeom>
          <a:ln w="11429">
            <a:solidFill>
              <a:srgbClr val="FF0065"/>
            </a:solidFill>
          </a:ln>
        </p:spPr>
        <p:txBody>
          <a:bodyPr wrap="square" lIns="0" tIns="0" rIns="0" bIns="0" rtlCol="0"/>
          <a:lstStyle/>
          <a:p>
            <a:endParaRPr/>
          </a:p>
        </p:txBody>
      </p:sp>
      <p:sp>
        <p:nvSpPr>
          <p:cNvPr id="391" name="object 391"/>
          <p:cNvSpPr/>
          <p:nvPr/>
        </p:nvSpPr>
        <p:spPr>
          <a:xfrm>
            <a:off x="5026152" y="3920871"/>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2" name="object 392"/>
          <p:cNvSpPr/>
          <p:nvPr/>
        </p:nvSpPr>
        <p:spPr>
          <a:xfrm>
            <a:off x="5096255" y="3914013"/>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93" name="object 393"/>
          <p:cNvSpPr/>
          <p:nvPr/>
        </p:nvSpPr>
        <p:spPr>
          <a:xfrm>
            <a:off x="5166359" y="390715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394" name="object 394"/>
          <p:cNvSpPr/>
          <p:nvPr/>
        </p:nvSpPr>
        <p:spPr>
          <a:xfrm>
            <a:off x="5236464" y="3897629"/>
            <a:ext cx="39370" cy="0"/>
          </a:xfrm>
          <a:custGeom>
            <a:avLst/>
            <a:gdLst/>
            <a:ahLst/>
            <a:cxnLst/>
            <a:rect l="l" t="t" r="r" b="b"/>
            <a:pathLst>
              <a:path w="39370">
                <a:moveTo>
                  <a:pt x="0" y="0"/>
                </a:moveTo>
                <a:lnTo>
                  <a:pt x="38862" y="0"/>
                </a:lnTo>
              </a:path>
            </a:pathLst>
          </a:custGeom>
          <a:ln w="10667">
            <a:solidFill>
              <a:srgbClr val="FF0065"/>
            </a:solidFill>
          </a:ln>
        </p:spPr>
        <p:txBody>
          <a:bodyPr wrap="square" lIns="0" tIns="0" rIns="0" bIns="0" rtlCol="0"/>
          <a:lstStyle/>
          <a:p>
            <a:endParaRPr/>
          </a:p>
        </p:txBody>
      </p:sp>
      <p:sp>
        <p:nvSpPr>
          <p:cNvPr id="395" name="object 395"/>
          <p:cNvSpPr/>
          <p:nvPr/>
        </p:nvSpPr>
        <p:spPr>
          <a:xfrm>
            <a:off x="5307329" y="3888866"/>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96" name="object 396"/>
          <p:cNvSpPr/>
          <p:nvPr/>
        </p:nvSpPr>
        <p:spPr>
          <a:xfrm>
            <a:off x="5377434" y="3888866"/>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7" name="object 397"/>
          <p:cNvSpPr/>
          <p:nvPr/>
        </p:nvSpPr>
        <p:spPr>
          <a:xfrm>
            <a:off x="5447538" y="389039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8" name="object 398"/>
          <p:cNvSpPr/>
          <p:nvPr/>
        </p:nvSpPr>
        <p:spPr>
          <a:xfrm>
            <a:off x="5517641" y="388810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399" name="object 399"/>
          <p:cNvSpPr/>
          <p:nvPr/>
        </p:nvSpPr>
        <p:spPr>
          <a:xfrm>
            <a:off x="5587746" y="3884295"/>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0" name="object 400"/>
          <p:cNvSpPr/>
          <p:nvPr/>
        </p:nvSpPr>
        <p:spPr>
          <a:xfrm>
            <a:off x="5658611" y="3875151"/>
            <a:ext cx="38100" cy="0"/>
          </a:xfrm>
          <a:custGeom>
            <a:avLst/>
            <a:gdLst/>
            <a:ahLst/>
            <a:cxnLst/>
            <a:rect l="l" t="t" r="r" b="b"/>
            <a:pathLst>
              <a:path w="38100">
                <a:moveTo>
                  <a:pt x="0" y="0"/>
                </a:moveTo>
                <a:lnTo>
                  <a:pt x="38100" y="0"/>
                </a:lnTo>
              </a:path>
            </a:pathLst>
          </a:custGeom>
          <a:ln w="11429">
            <a:solidFill>
              <a:srgbClr val="FF0065"/>
            </a:solidFill>
          </a:ln>
        </p:spPr>
        <p:txBody>
          <a:bodyPr wrap="square" lIns="0" tIns="0" rIns="0" bIns="0" rtlCol="0"/>
          <a:lstStyle/>
          <a:p>
            <a:endParaRPr/>
          </a:p>
        </p:txBody>
      </p:sp>
      <p:sp>
        <p:nvSpPr>
          <p:cNvPr id="401" name="object 401"/>
          <p:cNvSpPr/>
          <p:nvPr/>
        </p:nvSpPr>
        <p:spPr>
          <a:xfrm>
            <a:off x="5728715" y="386753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402" name="object 402"/>
          <p:cNvSpPr/>
          <p:nvPr/>
        </p:nvSpPr>
        <p:spPr>
          <a:xfrm>
            <a:off x="5798820" y="3859910"/>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3" name="object 403"/>
          <p:cNvSpPr/>
          <p:nvPr/>
        </p:nvSpPr>
        <p:spPr>
          <a:xfrm>
            <a:off x="5868923" y="3852290"/>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4" name="object 404"/>
          <p:cNvSpPr/>
          <p:nvPr/>
        </p:nvSpPr>
        <p:spPr>
          <a:xfrm>
            <a:off x="5939790" y="3846957"/>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05" name="object 405"/>
          <p:cNvSpPr/>
          <p:nvPr/>
        </p:nvSpPr>
        <p:spPr>
          <a:xfrm>
            <a:off x="6009894" y="3839336"/>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6" name="object 406"/>
          <p:cNvSpPr/>
          <p:nvPr/>
        </p:nvSpPr>
        <p:spPr>
          <a:xfrm>
            <a:off x="6079997" y="383324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407" name="object 407"/>
          <p:cNvSpPr/>
          <p:nvPr/>
        </p:nvSpPr>
        <p:spPr>
          <a:xfrm>
            <a:off x="6150102" y="3826383"/>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8" name="object 408"/>
          <p:cNvSpPr/>
          <p:nvPr/>
        </p:nvSpPr>
        <p:spPr>
          <a:xfrm>
            <a:off x="6220205" y="3819525"/>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9" name="object 409"/>
          <p:cNvSpPr/>
          <p:nvPr/>
        </p:nvSpPr>
        <p:spPr>
          <a:xfrm>
            <a:off x="6291071" y="3812667"/>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10" name="object 410"/>
          <p:cNvSpPr/>
          <p:nvPr/>
        </p:nvSpPr>
        <p:spPr>
          <a:xfrm>
            <a:off x="6361176" y="3806570"/>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11" name="object 411"/>
          <p:cNvSpPr/>
          <p:nvPr/>
        </p:nvSpPr>
        <p:spPr>
          <a:xfrm>
            <a:off x="6431279" y="3799713"/>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12" name="object 412"/>
          <p:cNvSpPr/>
          <p:nvPr/>
        </p:nvSpPr>
        <p:spPr>
          <a:xfrm>
            <a:off x="6501384" y="3792092"/>
            <a:ext cx="27940" cy="0"/>
          </a:xfrm>
          <a:custGeom>
            <a:avLst/>
            <a:gdLst/>
            <a:ahLst/>
            <a:cxnLst/>
            <a:rect l="l" t="t" r="r" b="b"/>
            <a:pathLst>
              <a:path w="27940">
                <a:moveTo>
                  <a:pt x="0" y="0"/>
                </a:moveTo>
                <a:lnTo>
                  <a:pt x="27432" y="0"/>
                </a:lnTo>
              </a:path>
            </a:pathLst>
          </a:custGeom>
          <a:ln w="11430">
            <a:solidFill>
              <a:srgbClr val="FF0065"/>
            </a:solidFill>
          </a:ln>
        </p:spPr>
        <p:txBody>
          <a:bodyPr wrap="square" lIns="0" tIns="0" rIns="0" bIns="0" rtlCol="0"/>
          <a:lstStyle/>
          <a:p>
            <a:endParaRPr/>
          </a:p>
        </p:txBody>
      </p:sp>
      <p:sp>
        <p:nvSpPr>
          <p:cNvPr id="413" name="object 413"/>
          <p:cNvSpPr/>
          <p:nvPr/>
        </p:nvSpPr>
        <p:spPr>
          <a:xfrm>
            <a:off x="2600705" y="3782567"/>
            <a:ext cx="3902710" cy="352425"/>
          </a:xfrm>
          <a:custGeom>
            <a:avLst/>
            <a:gdLst/>
            <a:ahLst/>
            <a:cxnLst/>
            <a:rect l="l" t="t" r="r" b="b"/>
            <a:pathLst>
              <a:path w="3902709" h="352425">
                <a:moveTo>
                  <a:pt x="32004" y="233934"/>
                </a:moveTo>
                <a:lnTo>
                  <a:pt x="0" y="349758"/>
                </a:lnTo>
                <a:lnTo>
                  <a:pt x="8382" y="352044"/>
                </a:lnTo>
                <a:lnTo>
                  <a:pt x="40386" y="236220"/>
                </a:lnTo>
                <a:lnTo>
                  <a:pt x="32004" y="233934"/>
                </a:lnTo>
                <a:close/>
              </a:path>
              <a:path w="3902709" h="352425">
                <a:moveTo>
                  <a:pt x="102870" y="178308"/>
                </a:moveTo>
                <a:lnTo>
                  <a:pt x="70866" y="232410"/>
                </a:lnTo>
                <a:lnTo>
                  <a:pt x="78486" y="236982"/>
                </a:lnTo>
                <a:lnTo>
                  <a:pt x="109728" y="182118"/>
                </a:lnTo>
                <a:lnTo>
                  <a:pt x="102870" y="178308"/>
                </a:lnTo>
                <a:close/>
              </a:path>
              <a:path w="3902709" h="352425">
                <a:moveTo>
                  <a:pt x="172974" y="113538"/>
                </a:moveTo>
                <a:lnTo>
                  <a:pt x="140970" y="178308"/>
                </a:lnTo>
                <a:lnTo>
                  <a:pt x="148590" y="182118"/>
                </a:lnTo>
                <a:lnTo>
                  <a:pt x="180594" y="117348"/>
                </a:lnTo>
                <a:lnTo>
                  <a:pt x="172974" y="113538"/>
                </a:lnTo>
                <a:close/>
              </a:path>
              <a:path w="3902709" h="352425">
                <a:moveTo>
                  <a:pt x="216408" y="112014"/>
                </a:moveTo>
                <a:lnTo>
                  <a:pt x="214122" y="119634"/>
                </a:lnTo>
                <a:lnTo>
                  <a:pt x="246126" y="128778"/>
                </a:lnTo>
                <a:lnTo>
                  <a:pt x="247650" y="120396"/>
                </a:lnTo>
                <a:lnTo>
                  <a:pt x="216408" y="112014"/>
                </a:lnTo>
                <a:close/>
              </a:path>
              <a:path w="3902709" h="352425">
                <a:moveTo>
                  <a:pt x="313182" y="54864"/>
                </a:moveTo>
                <a:lnTo>
                  <a:pt x="281940" y="122682"/>
                </a:lnTo>
                <a:lnTo>
                  <a:pt x="289560" y="126492"/>
                </a:lnTo>
                <a:lnTo>
                  <a:pt x="320802" y="58674"/>
                </a:lnTo>
                <a:lnTo>
                  <a:pt x="313182" y="54864"/>
                </a:lnTo>
                <a:close/>
              </a:path>
              <a:path w="3902709" h="352425">
                <a:moveTo>
                  <a:pt x="357378" y="53340"/>
                </a:moveTo>
                <a:lnTo>
                  <a:pt x="354330" y="60960"/>
                </a:lnTo>
                <a:lnTo>
                  <a:pt x="385572" y="73914"/>
                </a:lnTo>
                <a:lnTo>
                  <a:pt x="389382" y="66294"/>
                </a:lnTo>
                <a:lnTo>
                  <a:pt x="357378" y="53340"/>
                </a:lnTo>
                <a:close/>
              </a:path>
              <a:path w="3902709" h="352425">
                <a:moveTo>
                  <a:pt x="430530" y="68580"/>
                </a:moveTo>
                <a:lnTo>
                  <a:pt x="422148" y="71628"/>
                </a:lnTo>
                <a:lnTo>
                  <a:pt x="453390" y="153162"/>
                </a:lnTo>
                <a:lnTo>
                  <a:pt x="461772" y="150114"/>
                </a:lnTo>
                <a:lnTo>
                  <a:pt x="430530" y="68580"/>
                </a:lnTo>
                <a:close/>
              </a:path>
              <a:path w="3902709" h="352425">
                <a:moveTo>
                  <a:pt x="525780" y="131826"/>
                </a:moveTo>
                <a:lnTo>
                  <a:pt x="494538" y="147828"/>
                </a:lnTo>
                <a:lnTo>
                  <a:pt x="498348" y="155448"/>
                </a:lnTo>
                <a:lnTo>
                  <a:pt x="529590" y="139446"/>
                </a:lnTo>
                <a:lnTo>
                  <a:pt x="525780" y="131826"/>
                </a:lnTo>
                <a:close/>
              </a:path>
              <a:path w="3902709" h="352425">
                <a:moveTo>
                  <a:pt x="594360" y="76200"/>
                </a:moveTo>
                <a:lnTo>
                  <a:pt x="563118" y="134112"/>
                </a:lnTo>
                <a:lnTo>
                  <a:pt x="570738" y="137922"/>
                </a:lnTo>
                <a:lnTo>
                  <a:pt x="601980" y="80772"/>
                </a:lnTo>
                <a:lnTo>
                  <a:pt x="594360" y="76200"/>
                </a:lnTo>
                <a:close/>
              </a:path>
              <a:path w="3902709" h="352425">
                <a:moveTo>
                  <a:pt x="665988" y="48006"/>
                </a:moveTo>
                <a:lnTo>
                  <a:pt x="633984" y="75438"/>
                </a:lnTo>
                <a:lnTo>
                  <a:pt x="640080" y="81534"/>
                </a:lnTo>
                <a:lnTo>
                  <a:pt x="671322" y="54864"/>
                </a:lnTo>
                <a:lnTo>
                  <a:pt x="665988" y="48006"/>
                </a:lnTo>
                <a:close/>
              </a:path>
              <a:path w="3902709" h="352425">
                <a:moveTo>
                  <a:pt x="710946" y="49530"/>
                </a:moveTo>
                <a:lnTo>
                  <a:pt x="703326" y="52578"/>
                </a:lnTo>
                <a:lnTo>
                  <a:pt x="734568" y="141732"/>
                </a:lnTo>
                <a:lnTo>
                  <a:pt x="742950" y="138684"/>
                </a:lnTo>
                <a:lnTo>
                  <a:pt x="710946" y="49530"/>
                </a:lnTo>
                <a:close/>
              </a:path>
              <a:path w="3902709" h="352425">
                <a:moveTo>
                  <a:pt x="781812" y="138684"/>
                </a:moveTo>
                <a:lnTo>
                  <a:pt x="773430" y="141732"/>
                </a:lnTo>
                <a:lnTo>
                  <a:pt x="804672" y="231648"/>
                </a:lnTo>
                <a:lnTo>
                  <a:pt x="813054" y="229362"/>
                </a:lnTo>
                <a:lnTo>
                  <a:pt x="781812" y="138684"/>
                </a:lnTo>
                <a:close/>
              </a:path>
              <a:path w="3902709" h="352425">
                <a:moveTo>
                  <a:pt x="851154" y="228600"/>
                </a:moveTo>
                <a:lnTo>
                  <a:pt x="844296" y="232410"/>
                </a:lnTo>
                <a:lnTo>
                  <a:pt x="875538" y="288798"/>
                </a:lnTo>
                <a:lnTo>
                  <a:pt x="883158" y="284226"/>
                </a:lnTo>
                <a:lnTo>
                  <a:pt x="851154" y="228600"/>
                </a:lnTo>
                <a:close/>
              </a:path>
              <a:path w="3902709" h="352425">
                <a:moveTo>
                  <a:pt x="918972" y="281940"/>
                </a:moveTo>
                <a:lnTo>
                  <a:pt x="917448" y="290322"/>
                </a:lnTo>
                <a:lnTo>
                  <a:pt x="948690" y="297942"/>
                </a:lnTo>
                <a:lnTo>
                  <a:pt x="950214" y="289560"/>
                </a:lnTo>
                <a:lnTo>
                  <a:pt x="918972" y="281940"/>
                </a:lnTo>
                <a:close/>
              </a:path>
              <a:path w="3902709" h="352425">
                <a:moveTo>
                  <a:pt x="1017270" y="269748"/>
                </a:moveTo>
                <a:lnTo>
                  <a:pt x="986028" y="289560"/>
                </a:lnTo>
                <a:lnTo>
                  <a:pt x="990600" y="297180"/>
                </a:lnTo>
                <a:lnTo>
                  <a:pt x="1021842" y="277368"/>
                </a:lnTo>
                <a:lnTo>
                  <a:pt x="1017270" y="269748"/>
                </a:lnTo>
                <a:close/>
              </a:path>
              <a:path w="3902709" h="352425">
                <a:moveTo>
                  <a:pt x="1087374" y="246888"/>
                </a:moveTo>
                <a:lnTo>
                  <a:pt x="1056132" y="269748"/>
                </a:lnTo>
                <a:lnTo>
                  <a:pt x="1061466" y="276606"/>
                </a:lnTo>
                <a:lnTo>
                  <a:pt x="1092708" y="253746"/>
                </a:lnTo>
                <a:lnTo>
                  <a:pt x="1087374" y="246888"/>
                </a:lnTo>
                <a:close/>
              </a:path>
              <a:path w="3902709" h="352425">
                <a:moveTo>
                  <a:pt x="1157478" y="218694"/>
                </a:moveTo>
                <a:lnTo>
                  <a:pt x="1126236" y="247650"/>
                </a:lnTo>
                <a:lnTo>
                  <a:pt x="1131570" y="253746"/>
                </a:lnTo>
                <a:lnTo>
                  <a:pt x="1163574" y="224790"/>
                </a:lnTo>
                <a:lnTo>
                  <a:pt x="1157478" y="218694"/>
                </a:lnTo>
                <a:close/>
              </a:path>
              <a:path w="3902709" h="352425">
                <a:moveTo>
                  <a:pt x="1199388" y="217170"/>
                </a:moveTo>
                <a:lnTo>
                  <a:pt x="1198626" y="226314"/>
                </a:lnTo>
                <a:lnTo>
                  <a:pt x="1230630" y="228600"/>
                </a:lnTo>
                <a:lnTo>
                  <a:pt x="1231392" y="220218"/>
                </a:lnTo>
                <a:lnTo>
                  <a:pt x="1199388" y="217170"/>
                </a:lnTo>
                <a:close/>
              </a:path>
              <a:path w="3902709" h="352425">
                <a:moveTo>
                  <a:pt x="1298448" y="198120"/>
                </a:moveTo>
                <a:lnTo>
                  <a:pt x="1267206" y="220980"/>
                </a:lnTo>
                <a:lnTo>
                  <a:pt x="1271778" y="227838"/>
                </a:lnTo>
                <a:lnTo>
                  <a:pt x="1303782" y="204978"/>
                </a:lnTo>
                <a:lnTo>
                  <a:pt x="1298448" y="198120"/>
                </a:lnTo>
                <a:close/>
              </a:path>
              <a:path w="3902709" h="352425">
                <a:moveTo>
                  <a:pt x="1367028" y="137922"/>
                </a:moveTo>
                <a:lnTo>
                  <a:pt x="1335786" y="199644"/>
                </a:lnTo>
                <a:lnTo>
                  <a:pt x="1343406" y="203454"/>
                </a:lnTo>
                <a:lnTo>
                  <a:pt x="1374648" y="141732"/>
                </a:lnTo>
                <a:lnTo>
                  <a:pt x="1367028" y="137922"/>
                </a:lnTo>
                <a:close/>
              </a:path>
              <a:path w="3902709" h="352425">
                <a:moveTo>
                  <a:pt x="1438656" y="112014"/>
                </a:moveTo>
                <a:lnTo>
                  <a:pt x="1407414" y="136398"/>
                </a:lnTo>
                <a:lnTo>
                  <a:pt x="1412748" y="143256"/>
                </a:lnTo>
                <a:lnTo>
                  <a:pt x="1443990" y="118872"/>
                </a:lnTo>
                <a:lnTo>
                  <a:pt x="1438656" y="112014"/>
                </a:lnTo>
                <a:close/>
              </a:path>
              <a:path w="3902709" h="352425">
                <a:moveTo>
                  <a:pt x="1481328" y="112014"/>
                </a:moveTo>
                <a:lnTo>
                  <a:pt x="1479042" y="119634"/>
                </a:lnTo>
                <a:lnTo>
                  <a:pt x="1510284" y="129540"/>
                </a:lnTo>
                <a:lnTo>
                  <a:pt x="1513332" y="121920"/>
                </a:lnTo>
                <a:lnTo>
                  <a:pt x="1481328" y="112014"/>
                </a:lnTo>
                <a:close/>
              </a:path>
              <a:path w="3902709" h="352425">
                <a:moveTo>
                  <a:pt x="1552956" y="122682"/>
                </a:moveTo>
                <a:lnTo>
                  <a:pt x="1547622" y="128778"/>
                </a:lnTo>
                <a:lnTo>
                  <a:pt x="1578864" y="156210"/>
                </a:lnTo>
                <a:lnTo>
                  <a:pt x="1584960" y="150114"/>
                </a:lnTo>
                <a:lnTo>
                  <a:pt x="1552956" y="122682"/>
                </a:lnTo>
                <a:close/>
              </a:path>
              <a:path w="3902709" h="352425">
                <a:moveTo>
                  <a:pt x="1621536" y="148590"/>
                </a:moveTo>
                <a:lnTo>
                  <a:pt x="1620012" y="156972"/>
                </a:lnTo>
                <a:lnTo>
                  <a:pt x="1651254" y="163068"/>
                </a:lnTo>
                <a:lnTo>
                  <a:pt x="1652777" y="154686"/>
                </a:lnTo>
                <a:lnTo>
                  <a:pt x="1621536" y="148590"/>
                </a:lnTo>
                <a:close/>
              </a:path>
              <a:path w="3902709" h="352425">
                <a:moveTo>
                  <a:pt x="1722120" y="153162"/>
                </a:moveTo>
                <a:lnTo>
                  <a:pt x="1690878" y="154686"/>
                </a:lnTo>
                <a:lnTo>
                  <a:pt x="1690878" y="163068"/>
                </a:lnTo>
                <a:lnTo>
                  <a:pt x="1722882" y="161544"/>
                </a:lnTo>
                <a:lnTo>
                  <a:pt x="1722120" y="153162"/>
                </a:lnTo>
                <a:close/>
              </a:path>
              <a:path w="3902709" h="352425">
                <a:moveTo>
                  <a:pt x="1764030" y="153924"/>
                </a:moveTo>
                <a:lnTo>
                  <a:pt x="1758696" y="160782"/>
                </a:lnTo>
                <a:lnTo>
                  <a:pt x="1789938" y="185166"/>
                </a:lnTo>
                <a:lnTo>
                  <a:pt x="1795272" y="178308"/>
                </a:lnTo>
                <a:lnTo>
                  <a:pt x="1764030" y="153924"/>
                </a:lnTo>
                <a:close/>
              </a:path>
              <a:path w="3902709" h="352425">
                <a:moveTo>
                  <a:pt x="1832610" y="177546"/>
                </a:moveTo>
                <a:lnTo>
                  <a:pt x="1830324" y="185928"/>
                </a:lnTo>
                <a:lnTo>
                  <a:pt x="1862328" y="192786"/>
                </a:lnTo>
                <a:lnTo>
                  <a:pt x="1863852" y="184404"/>
                </a:lnTo>
                <a:lnTo>
                  <a:pt x="1832610" y="177546"/>
                </a:lnTo>
                <a:close/>
              </a:path>
              <a:path w="3902709" h="352425">
                <a:moveTo>
                  <a:pt x="1902714" y="184404"/>
                </a:moveTo>
                <a:lnTo>
                  <a:pt x="1901190" y="192786"/>
                </a:lnTo>
                <a:lnTo>
                  <a:pt x="1932432" y="197358"/>
                </a:lnTo>
                <a:lnTo>
                  <a:pt x="1933956" y="188976"/>
                </a:lnTo>
                <a:lnTo>
                  <a:pt x="1902714" y="184404"/>
                </a:lnTo>
                <a:close/>
              </a:path>
              <a:path w="3902709" h="352425">
                <a:moveTo>
                  <a:pt x="2003298" y="185928"/>
                </a:moveTo>
                <a:lnTo>
                  <a:pt x="1972056" y="188976"/>
                </a:lnTo>
                <a:lnTo>
                  <a:pt x="1972818" y="197358"/>
                </a:lnTo>
                <a:lnTo>
                  <a:pt x="2004060" y="194310"/>
                </a:lnTo>
                <a:lnTo>
                  <a:pt x="2003298" y="185928"/>
                </a:lnTo>
                <a:close/>
              </a:path>
              <a:path w="3902709" h="352425">
                <a:moveTo>
                  <a:pt x="2072640" y="179070"/>
                </a:moveTo>
                <a:lnTo>
                  <a:pt x="2041398" y="185928"/>
                </a:lnTo>
                <a:lnTo>
                  <a:pt x="2042922" y="194310"/>
                </a:lnTo>
                <a:lnTo>
                  <a:pt x="2074926" y="187452"/>
                </a:lnTo>
                <a:lnTo>
                  <a:pt x="2072640" y="179070"/>
                </a:lnTo>
                <a:close/>
              </a:path>
              <a:path w="3902709" h="352425">
                <a:moveTo>
                  <a:pt x="2142744" y="170688"/>
                </a:moveTo>
                <a:lnTo>
                  <a:pt x="2111502" y="179070"/>
                </a:lnTo>
                <a:lnTo>
                  <a:pt x="2113788" y="187452"/>
                </a:lnTo>
                <a:lnTo>
                  <a:pt x="2145030" y="178308"/>
                </a:lnTo>
                <a:lnTo>
                  <a:pt x="2142744" y="170688"/>
                </a:lnTo>
                <a:close/>
              </a:path>
              <a:path w="3902709" h="352425">
                <a:moveTo>
                  <a:pt x="2213610" y="163068"/>
                </a:moveTo>
                <a:lnTo>
                  <a:pt x="2181606" y="170688"/>
                </a:lnTo>
                <a:lnTo>
                  <a:pt x="2183892" y="179070"/>
                </a:lnTo>
                <a:lnTo>
                  <a:pt x="2215134" y="171450"/>
                </a:lnTo>
                <a:lnTo>
                  <a:pt x="2213610" y="163068"/>
                </a:lnTo>
                <a:close/>
              </a:path>
              <a:path w="3902709" h="352425">
                <a:moveTo>
                  <a:pt x="2282952" y="150876"/>
                </a:moveTo>
                <a:lnTo>
                  <a:pt x="2251710" y="163068"/>
                </a:lnTo>
                <a:lnTo>
                  <a:pt x="2254758" y="171450"/>
                </a:lnTo>
                <a:lnTo>
                  <a:pt x="2286000" y="158496"/>
                </a:lnTo>
                <a:lnTo>
                  <a:pt x="2282952" y="150876"/>
                </a:lnTo>
                <a:close/>
              </a:path>
              <a:path w="3902709" h="352425">
                <a:moveTo>
                  <a:pt x="2353056" y="137922"/>
                </a:moveTo>
                <a:lnTo>
                  <a:pt x="2321814" y="150876"/>
                </a:lnTo>
                <a:lnTo>
                  <a:pt x="2324862" y="158496"/>
                </a:lnTo>
                <a:lnTo>
                  <a:pt x="2356866" y="145542"/>
                </a:lnTo>
                <a:lnTo>
                  <a:pt x="2353056" y="137922"/>
                </a:lnTo>
                <a:close/>
              </a:path>
              <a:path w="3902709" h="352425">
                <a:moveTo>
                  <a:pt x="2423922" y="128778"/>
                </a:moveTo>
                <a:lnTo>
                  <a:pt x="2392680" y="137160"/>
                </a:lnTo>
                <a:lnTo>
                  <a:pt x="2394966" y="145542"/>
                </a:lnTo>
                <a:lnTo>
                  <a:pt x="2426208" y="137160"/>
                </a:lnTo>
                <a:lnTo>
                  <a:pt x="2423922" y="128778"/>
                </a:lnTo>
                <a:close/>
              </a:path>
              <a:path w="3902709" h="352425">
                <a:moveTo>
                  <a:pt x="2494788" y="121920"/>
                </a:moveTo>
                <a:lnTo>
                  <a:pt x="2462784" y="128778"/>
                </a:lnTo>
                <a:lnTo>
                  <a:pt x="2465070" y="137160"/>
                </a:lnTo>
                <a:lnTo>
                  <a:pt x="2496312" y="130302"/>
                </a:lnTo>
                <a:lnTo>
                  <a:pt x="2494788" y="121920"/>
                </a:lnTo>
                <a:close/>
              </a:path>
              <a:path w="3902709" h="352425">
                <a:moveTo>
                  <a:pt x="2564892" y="114300"/>
                </a:moveTo>
                <a:lnTo>
                  <a:pt x="2532888" y="121920"/>
                </a:lnTo>
                <a:lnTo>
                  <a:pt x="2535174" y="130302"/>
                </a:lnTo>
                <a:lnTo>
                  <a:pt x="2566416" y="122682"/>
                </a:lnTo>
                <a:lnTo>
                  <a:pt x="2564892" y="114300"/>
                </a:lnTo>
                <a:close/>
              </a:path>
              <a:path w="3902709" h="352425">
                <a:moveTo>
                  <a:pt x="2634996" y="105918"/>
                </a:moveTo>
                <a:lnTo>
                  <a:pt x="2602992" y="114300"/>
                </a:lnTo>
                <a:lnTo>
                  <a:pt x="2605278" y="122682"/>
                </a:lnTo>
                <a:lnTo>
                  <a:pt x="2637282" y="114300"/>
                </a:lnTo>
                <a:lnTo>
                  <a:pt x="2634996" y="105918"/>
                </a:lnTo>
                <a:close/>
              </a:path>
              <a:path w="3902709" h="352425">
                <a:moveTo>
                  <a:pt x="2705100" y="97536"/>
                </a:moveTo>
                <a:lnTo>
                  <a:pt x="2673858" y="105918"/>
                </a:lnTo>
                <a:lnTo>
                  <a:pt x="2676144" y="114300"/>
                </a:lnTo>
                <a:lnTo>
                  <a:pt x="2707386" y="105918"/>
                </a:lnTo>
                <a:lnTo>
                  <a:pt x="2705100" y="97536"/>
                </a:lnTo>
                <a:close/>
              </a:path>
              <a:path w="3902709" h="352425">
                <a:moveTo>
                  <a:pt x="2776728" y="97536"/>
                </a:moveTo>
                <a:lnTo>
                  <a:pt x="2744724" y="97536"/>
                </a:lnTo>
                <a:lnTo>
                  <a:pt x="2744724" y="105918"/>
                </a:lnTo>
                <a:lnTo>
                  <a:pt x="2776728" y="105918"/>
                </a:lnTo>
                <a:lnTo>
                  <a:pt x="2776728" y="97536"/>
                </a:lnTo>
                <a:close/>
              </a:path>
              <a:path w="3902709" h="352425">
                <a:moveTo>
                  <a:pt x="2815590" y="97536"/>
                </a:moveTo>
                <a:lnTo>
                  <a:pt x="2814828" y="105918"/>
                </a:lnTo>
                <a:lnTo>
                  <a:pt x="2846832" y="107442"/>
                </a:lnTo>
                <a:lnTo>
                  <a:pt x="2846832" y="98298"/>
                </a:lnTo>
                <a:lnTo>
                  <a:pt x="2815590" y="97536"/>
                </a:lnTo>
                <a:close/>
              </a:path>
              <a:path w="3902709" h="352425">
                <a:moveTo>
                  <a:pt x="2916936" y="96012"/>
                </a:moveTo>
                <a:lnTo>
                  <a:pt x="2884932" y="98298"/>
                </a:lnTo>
                <a:lnTo>
                  <a:pt x="2885694" y="107442"/>
                </a:lnTo>
                <a:lnTo>
                  <a:pt x="2917698" y="104394"/>
                </a:lnTo>
                <a:lnTo>
                  <a:pt x="2916936" y="96012"/>
                </a:lnTo>
                <a:close/>
              </a:path>
              <a:path w="3902709" h="352425">
                <a:moveTo>
                  <a:pt x="2987040" y="91440"/>
                </a:moveTo>
                <a:lnTo>
                  <a:pt x="2955036" y="96012"/>
                </a:lnTo>
                <a:lnTo>
                  <a:pt x="2956560" y="104394"/>
                </a:lnTo>
                <a:lnTo>
                  <a:pt x="2987802" y="99822"/>
                </a:lnTo>
                <a:lnTo>
                  <a:pt x="2987040" y="91440"/>
                </a:lnTo>
                <a:close/>
              </a:path>
              <a:path w="3902709" h="352425">
                <a:moveTo>
                  <a:pt x="3056382" y="83058"/>
                </a:moveTo>
                <a:lnTo>
                  <a:pt x="3025140" y="91440"/>
                </a:lnTo>
                <a:lnTo>
                  <a:pt x="3027426" y="99822"/>
                </a:lnTo>
                <a:lnTo>
                  <a:pt x="3058668" y="91440"/>
                </a:lnTo>
                <a:lnTo>
                  <a:pt x="3056382" y="83058"/>
                </a:lnTo>
                <a:close/>
              </a:path>
              <a:path w="3902709" h="352425">
                <a:moveTo>
                  <a:pt x="3127248" y="75438"/>
                </a:moveTo>
                <a:lnTo>
                  <a:pt x="3095244" y="83058"/>
                </a:lnTo>
                <a:lnTo>
                  <a:pt x="3097530" y="91440"/>
                </a:lnTo>
                <a:lnTo>
                  <a:pt x="3128772" y="83820"/>
                </a:lnTo>
                <a:lnTo>
                  <a:pt x="3127248" y="75438"/>
                </a:lnTo>
                <a:close/>
              </a:path>
              <a:path w="3902709" h="352425">
                <a:moveTo>
                  <a:pt x="3197352" y="67056"/>
                </a:moveTo>
                <a:lnTo>
                  <a:pt x="3165348" y="75438"/>
                </a:lnTo>
                <a:lnTo>
                  <a:pt x="3167634" y="83820"/>
                </a:lnTo>
                <a:lnTo>
                  <a:pt x="3199638" y="75438"/>
                </a:lnTo>
                <a:lnTo>
                  <a:pt x="3197352" y="67056"/>
                </a:lnTo>
                <a:close/>
              </a:path>
              <a:path w="3902709" h="352425">
                <a:moveTo>
                  <a:pt x="3267455" y="60198"/>
                </a:moveTo>
                <a:lnTo>
                  <a:pt x="3236214" y="67056"/>
                </a:lnTo>
                <a:lnTo>
                  <a:pt x="3237738" y="75438"/>
                </a:lnTo>
                <a:lnTo>
                  <a:pt x="3269742" y="68580"/>
                </a:lnTo>
                <a:lnTo>
                  <a:pt x="3267455" y="60198"/>
                </a:lnTo>
                <a:close/>
              </a:path>
              <a:path w="3902709" h="352425">
                <a:moveTo>
                  <a:pt x="3338322" y="54102"/>
                </a:moveTo>
                <a:lnTo>
                  <a:pt x="3306318" y="60198"/>
                </a:lnTo>
                <a:lnTo>
                  <a:pt x="3307841" y="68580"/>
                </a:lnTo>
                <a:lnTo>
                  <a:pt x="3339846" y="62484"/>
                </a:lnTo>
                <a:lnTo>
                  <a:pt x="3338322" y="54102"/>
                </a:lnTo>
                <a:close/>
              </a:path>
              <a:path w="3902709" h="352425">
                <a:moveTo>
                  <a:pt x="3408426" y="47244"/>
                </a:moveTo>
                <a:lnTo>
                  <a:pt x="3376422" y="54102"/>
                </a:lnTo>
                <a:lnTo>
                  <a:pt x="3378708" y="62484"/>
                </a:lnTo>
                <a:lnTo>
                  <a:pt x="3409950" y="55626"/>
                </a:lnTo>
                <a:lnTo>
                  <a:pt x="3408426" y="47244"/>
                </a:lnTo>
                <a:close/>
              </a:path>
              <a:path w="3902709" h="352425">
                <a:moveTo>
                  <a:pt x="3478530" y="41148"/>
                </a:moveTo>
                <a:lnTo>
                  <a:pt x="3447288" y="47244"/>
                </a:lnTo>
                <a:lnTo>
                  <a:pt x="3448812" y="55626"/>
                </a:lnTo>
                <a:lnTo>
                  <a:pt x="3480054" y="49530"/>
                </a:lnTo>
                <a:lnTo>
                  <a:pt x="3478530" y="41148"/>
                </a:lnTo>
                <a:close/>
              </a:path>
              <a:path w="3902709" h="352425">
                <a:moveTo>
                  <a:pt x="3548634" y="34290"/>
                </a:moveTo>
                <a:lnTo>
                  <a:pt x="3517391" y="41148"/>
                </a:lnTo>
                <a:lnTo>
                  <a:pt x="3518916" y="49530"/>
                </a:lnTo>
                <a:lnTo>
                  <a:pt x="3550158" y="42672"/>
                </a:lnTo>
                <a:lnTo>
                  <a:pt x="3548634" y="34290"/>
                </a:lnTo>
                <a:close/>
              </a:path>
              <a:path w="3902709" h="352425">
                <a:moveTo>
                  <a:pt x="3618738" y="26670"/>
                </a:moveTo>
                <a:lnTo>
                  <a:pt x="3587496" y="34290"/>
                </a:lnTo>
                <a:lnTo>
                  <a:pt x="3589020" y="42672"/>
                </a:lnTo>
                <a:lnTo>
                  <a:pt x="3621024" y="35052"/>
                </a:lnTo>
                <a:lnTo>
                  <a:pt x="3618738" y="26670"/>
                </a:lnTo>
                <a:close/>
              </a:path>
              <a:path w="3902709" h="352425">
                <a:moveTo>
                  <a:pt x="3688841" y="19812"/>
                </a:moveTo>
                <a:lnTo>
                  <a:pt x="3657600" y="26670"/>
                </a:lnTo>
                <a:lnTo>
                  <a:pt x="3659124" y="35052"/>
                </a:lnTo>
                <a:lnTo>
                  <a:pt x="3691128" y="28194"/>
                </a:lnTo>
                <a:lnTo>
                  <a:pt x="3688841" y="19812"/>
                </a:lnTo>
                <a:close/>
              </a:path>
              <a:path w="3902709" h="352425">
                <a:moveTo>
                  <a:pt x="3759708" y="14478"/>
                </a:moveTo>
                <a:lnTo>
                  <a:pt x="3727704" y="19812"/>
                </a:lnTo>
                <a:lnTo>
                  <a:pt x="3729228" y="28194"/>
                </a:lnTo>
                <a:lnTo>
                  <a:pt x="3761232" y="22860"/>
                </a:lnTo>
                <a:lnTo>
                  <a:pt x="3759708" y="14478"/>
                </a:lnTo>
                <a:close/>
              </a:path>
              <a:path w="3902709" h="352425">
                <a:moveTo>
                  <a:pt x="3829812" y="6858"/>
                </a:moveTo>
                <a:lnTo>
                  <a:pt x="3797808" y="14478"/>
                </a:lnTo>
                <a:lnTo>
                  <a:pt x="3800094" y="22860"/>
                </a:lnTo>
                <a:lnTo>
                  <a:pt x="3831336" y="15240"/>
                </a:lnTo>
                <a:lnTo>
                  <a:pt x="3829812" y="6858"/>
                </a:lnTo>
                <a:close/>
              </a:path>
              <a:path w="3902709" h="352425">
                <a:moveTo>
                  <a:pt x="3899916" y="0"/>
                </a:moveTo>
                <a:lnTo>
                  <a:pt x="3868674" y="6858"/>
                </a:lnTo>
                <a:lnTo>
                  <a:pt x="3870198" y="15240"/>
                </a:lnTo>
                <a:lnTo>
                  <a:pt x="3902202" y="8382"/>
                </a:lnTo>
                <a:lnTo>
                  <a:pt x="3899916" y="0"/>
                </a:lnTo>
                <a:close/>
              </a:path>
            </a:pathLst>
          </a:custGeom>
          <a:solidFill>
            <a:srgbClr val="000000"/>
          </a:solidFill>
        </p:spPr>
        <p:txBody>
          <a:bodyPr wrap="square" lIns="0" tIns="0" rIns="0" bIns="0" rtlCol="0"/>
          <a:lstStyle/>
          <a:p>
            <a:endParaRPr/>
          </a:p>
        </p:txBody>
      </p:sp>
      <p:sp>
        <p:nvSpPr>
          <p:cNvPr id="414" name="object 414"/>
          <p:cNvSpPr/>
          <p:nvPr/>
        </p:nvSpPr>
        <p:spPr>
          <a:xfrm>
            <a:off x="2585084" y="3600450"/>
            <a:ext cx="0" cy="1892935"/>
          </a:xfrm>
          <a:custGeom>
            <a:avLst/>
            <a:gdLst/>
            <a:ahLst/>
            <a:cxnLst/>
            <a:rect l="l" t="t" r="r" b="b"/>
            <a:pathLst>
              <a:path h="1892935">
                <a:moveTo>
                  <a:pt x="0" y="0"/>
                </a:moveTo>
                <a:lnTo>
                  <a:pt x="0" y="1892807"/>
                </a:lnTo>
              </a:path>
            </a:pathLst>
          </a:custGeom>
          <a:ln w="3175">
            <a:solidFill>
              <a:srgbClr val="3F3F3F"/>
            </a:solidFill>
          </a:ln>
        </p:spPr>
        <p:txBody>
          <a:bodyPr wrap="square" lIns="0" tIns="0" rIns="0" bIns="0" rtlCol="0"/>
          <a:lstStyle/>
          <a:p>
            <a:endParaRPr/>
          </a:p>
        </p:txBody>
      </p:sp>
      <p:sp>
        <p:nvSpPr>
          <p:cNvPr id="415" name="object 415"/>
          <p:cNvSpPr/>
          <p:nvPr/>
        </p:nvSpPr>
        <p:spPr>
          <a:xfrm>
            <a:off x="2556510" y="5464683"/>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6" name="object 416"/>
          <p:cNvSpPr/>
          <p:nvPr/>
        </p:nvSpPr>
        <p:spPr>
          <a:xfrm>
            <a:off x="2556510" y="5197983"/>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7" name="object 417"/>
          <p:cNvSpPr/>
          <p:nvPr/>
        </p:nvSpPr>
        <p:spPr>
          <a:xfrm>
            <a:off x="2556510" y="493166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8" name="object 418"/>
          <p:cNvSpPr/>
          <p:nvPr/>
        </p:nvSpPr>
        <p:spPr>
          <a:xfrm>
            <a:off x="2556510" y="466496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9" name="object 419"/>
          <p:cNvSpPr/>
          <p:nvPr/>
        </p:nvSpPr>
        <p:spPr>
          <a:xfrm>
            <a:off x="2556510" y="439826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0" name="object 420"/>
          <p:cNvSpPr/>
          <p:nvPr/>
        </p:nvSpPr>
        <p:spPr>
          <a:xfrm>
            <a:off x="2556510" y="4133088"/>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1" name="object 421"/>
          <p:cNvSpPr/>
          <p:nvPr/>
        </p:nvSpPr>
        <p:spPr>
          <a:xfrm>
            <a:off x="2556510" y="3866769"/>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2" name="object 422"/>
          <p:cNvSpPr/>
          <p:nvPr/>
        </p:nvSpPr>
        <p:spPr>
          <a:xfrm>
            <a:off x="2556510" y="3600450"/>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3" name="object 423"/>
          <p:cNvSpPr/>
          <p:nvPr/>
        </p:nvSpPr>
        <p:spPr>
          <a:xfrm>
            <a:off x="2585466" y="5464683"/>
            <a:ext cx="3937000" cy="0"/>
          </a:xfrm>
          <a:custGeom>
            <a:avLst/>
            <a:gdLst/>
            <a:ahLst/>
            <a:cxnLst/>
            <a:rect l="l" t="t" r="r" b="b"/>
            <a:pathLst>
              <a:path w="3937000">
                <a:moveTo>
                  <a:pt x="0" y="0"/>
                </a:moveTo>
                <a:lnTo>
                  <a:pt x="3936491" y="0"/>
                </a:lnTo>
              </a:path>
            </a:pathLst>
          </a:custGeom>
          <a:ln w="3175">
            <a:solidFill>
              <a:srgbClr val="3F3F3F"/>
            </a:solidFill>
          </a:ln>
        </p:spPr>
        <p:txBody>
          <a:bodyPr wrap="square" lIns="0" tIns="0" rIns="0" bIns="0" rtlCol="0"/>
          <a:lstStyle/>
          <a:p>
            <a:endParaRPr/>
          </a:p>
        </p:txBody>
      </p:sp>
      <p:sp>
        <p:nvSpPr>
          <p:cNvPr id="424" name="object 424"/>
          <p:cNvSpPr/>
          <p:nvPr/>
        </p:nvSpPr>
        <p:spPr>
          <a:xfrm>
            <a:off x="2865120" y="5478779"/>
            <a:ext cx="2540" cy="0"/>
          </a:xfrm>
          <a:custGeom>
            <a:avLst/>
            <a:gdLst/>
            <a:ahLst/>
            <a:cxnLst/>
            <a:rect l="l" t="t" r="r" b="b"/>
            <a:pathLst>
              <a:path w="2539">
                <a:moveTo>
                  <a:pt x="0" y="0"/>
                </a:moveTo>
                <a:lnTo>
                  <a:pt x="2286" y="0"/>
                </a:lnTo>
              </a:path>
            </a:pathLst>
          </a:custGeom>
          <a:ln w="28955">
            <a:solidFill>
              <a:srgbClr val="3F3F3F"/>
            </a:solidFill>
          </a:ln>
        </p:spPr>
        <p:txBody>
          <a:bodyPr wrap="square" lIns="0" tIns="0" rIns="0" bIns="0" rtlCol="0"/>
          <a:lstStyle/>
          <a:p>
            <a:endParaRPr/>
          </a:p>
        </p:txBody>
      </p:sp>
      <p:sp>
        <p:nvSpPr>
          <p:cNvPr id="425" name="object 425"/>
          <p:cNvSpPr/>
          <p:nvPr/>
        </p:nvSpPr>
        <p:spPr>
          <a:xfrm>
            <a:off x="3145535" y="5478779"/>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26" name="object 426"/>
          <p:cNvSpPr/>
          <p:nvPr/>
        </p:nvSpPr>
        <p:spPr>
          <a:xfrm>
            <a:off x="3426714"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27" name="object 427"/>
          <p:cNvSpPr/>
          <p:nvPr/>
        </p:nvSpPr>
        <p:spPr>
          <a:xfrm>
            <a:off x="3707891" y="5478779"/>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28" name="object 428"/>
          <p:cNvSpPr/>
          <p:nvPr/>
        </p:nvSpPr>
        <p:spPr>
          <a:xfrm>
            <a:off x="3989070"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29" name="object 429"/>
          <p:cNvSpPr/>
          <p:nvPr/>
        </p:nvSpPr>
        <p:spPr>
          <a:xfrm>
            <a:off x="4271771"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0" name="object 430"/>
          <p:cNvSpPr/>
          <p:nvPr/>
        </p:nvSpPr>
        <p:spPr>
          <a:xfrm>
            <a:off x="4552950" y="5478779"/>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1" name="object 431"/>
          <p:cNvSpPr/>
          <p:nvPr/>
        </p:nvSpPr>
        <p:spPr>
          <a:xfrm>
            <a:off x="4834128" y="5478779"/>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2" name="object 432"/>
          <p:cNvSpPr/>
          <p:nvPr/>
        </p:nvSpPr>
        <p:spPr>
          <a:xfrm>
            <a:off x="5114544"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3" name="object 433"/>
          <p:cNvSpPr/>
          <p:nvPr/>
        </p:nvSpPr>
        <p:spPr>
          <a:xfrm>
            <a:off x="5395721"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4" name="object 434"/>
          <p:cNvSpPr/>
          <p:nvPr/>
        </p:nvSpPr>
        <p:spPr>
          <a:xfrm>
            <a:off x="5676900" y="5478779"/>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35" name="object 435"/>
          <p:cNvSpPr/>
          <p:nvPr/>
        </p:nvSpPr>
        <p:spPr>
          <a:xfrm>
            <a:off x="5958078"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6" name="object 436"/>
          <p:cNvSpPr/>
          <p:nvPr/>
        </p:nvSpPr>
        <p:spPr>
          <a:xfrm>
            <a:off x="6239255"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7" name="object 437"/>
          <p:cNvSpPr/>
          <p:nvPr/>
        </p:nvSpPr>
        <p:spPr>
          <a:xfrm>
            <a:off x="6520433" y="547877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8" name="object 438"/>
          <p:cNvSpPr txBox="1"/>
          <p:nvPr/>
        </p:nvSpPr>
        <p:spPr>
          <a:xfrm>
            <a:off x="2397249" y="4600195"/>
            <a:ext cx="119380" cy="11557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60</a:t>
            </a:r>
            <a:endParaRPr sz="750">
              <a:latin typeface="Arial"/>
              <a:cs typeface="Arial"/>
            </a:endParaRPr>
          </a:p>
        </p:txBody>
      </p:sp>
      <p:sp>
        <p:nvSpPr>
          <p:cNvPr id="439" name="object 439"/>
          <p:cNvSpPr txBox="1"/>
          <p:nvPr/>
        </p:nvSpPr>
        <p:spPr>
          <a:xfrm>
            <a:off x="2397249" y="4334254"/>
            <a:ext cx="119380" cy="11557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80</a:t>
            </a:r>
            <a:endParaRPr sz="750">
              <a:latin typeface="Arial"/>
              <a:cs typeface="Arial"/>
            </a:endParaRPr>
          </a:p>
        </p:txBody>
      </p:sp>
      <p:sp>
        <p:nvSpPr>
          <p:cNvPr id="440" name="object 440"/>
          <p:cNvSpPr txBox="1"/>
          <p:nvPr/>
        </p:nvSpPr>
        <p:spPr>
          <a:xfrm>
            <a:off x="2344676" y="3535674"/>
            <a:ext cx="172085" cy="648335"/>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4</a:t>
            </a:r>
            <a:r>
              <a:rPr sz="750" b="1" dirty="0">
                <a:solidFill>
                  <a:srgbClr val="3F3F3F"/>
                </a:solidFill>
                <a:latin typeface="Arial"/>
                <a:cs typeface="Arial"/>
              </a:rPr>
              <a:t>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10" dirty="0">
                <a:solidFill>
                  <a:srgbClr val="3F3F3F"/>
                </a:solidFill>
                <a:latin typeface="Arial"/>
                <a:cs typeface="Arial"/>
              </a:rPr>
              <a:t>1</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a:p>
            <a:pPr>
              <a:lnSpc>
                <a:spcPct val="100000"/>
              </a:lnSpc>
              <a:spcBef>
                <a:spcPts val="50"/>
              </a:spcBef>
            </a:pPr>
            <a:endParaRPr sz="1000">
              <a:latin typeface="Times New Roman"/>
              <a:cs typeface="Times New Roman"/>
            </a:endParaRPr>
          </a:p>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0</a:t>
            </a:r>
            <a:r>
              <a:rPr sz="750" b="1" dirty="0">
                <a:solidFill>
                  <a:srgbClr val="3F3F3F"/>
                </a:solidFill>
                <a:latin typeface="Arial"/>
                <a:cs typeface="Arial"/>
              </a:rPr>
              <a:t>0</a:t>
            </a:r>
            <a:endParaRPr sz="750">
              <a:latin typeface="Arial"/>
              <a:cs typeface="Arial"/>
            </a:endParaRPr>
          </a:p>
        </p:txBody>
      </p:sp>
      <p:sp>
        <p:nvSpPr>
          <p:cNvPr id="441" name="object 441"/>
          <p:cNvSpPr txBox="1"/>
          <p:nvPr/>
        </p:nvSpPr>
        <p:spPr>
          <a:xfrm>
            <a:off x="2397249" y="4866893"/>
            <a:ext cx="4190365" cy="76200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40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5" dirty="0">
                <a:solidFill>
                  <a:srgbClr val="3F3F3F"/>
                </a:solidFill>
                <a:latin typeface="Arial"/>
                <a:cs typeface="Arial"/>
              </a:rPr>
              <a:t>20</a:t>
            </a:r>
            <a:endParaRPr sz="750">
              <a:latin typeface="Arial"/>
              <a:cs typeface="Arial"/>
            </a:endParaRPr>
          </a:p>
          <a:p>
            <a:pPr>
              <a:lnSpc>
                <a:spcPct val="100000"/>
              </a:lnSpc>
              <a:spcBef>
                <a:spcPts val="50"/>
              </a:spcBef>
            </a:pPr>
            <a:endParaRPr sz="1000">
              <a:latin typeface="Times New Roman"/>
              <a:cs typeface="Times New Roman"/>
            </a:endParaRPr>
          </a:p>
          <a:p>
            <a:pPr marL="53340">
              <a:lnSpc>
                <a:spcPts val="894"/>
              </a:lnSpc>
            </a:pPr>
            <a:r>
              <a:rPr sz="750" b="1" dirty="0">
                <a:solidFill>
                  <a:srgbClr val="3F3F3F"/>
                </a:solidFill>
                <a:latin typeface="Arial"/>
                <a:cs typeface="Arial"/>
              </a:rPr>
              <a:t>0</a:t>
            </a:r>
            <a:endParaRPr sz="750">
              <a:latin typeface="Arial"/>
              <a:cs typeface="Arial"/>
            </a:endParaRPr>
          </a:p>
          <a:p>
            <a:pPr marL="71120">
              <a:lnSpc>
                <a:spcPts val="894"/>
              </a:lnSpc>
              <a:tabLst>
                <a:tab pos="697865" algn="l"/>
                <a:tab pos="978535" algn="l"/>
                <a:tab pos="1259840" algn="l"/>
                <a:tab pos="1541145" algn="l"/>
                <a:tab pos="1821814" algn="l"/>
                <a:tab pos="2102485" algn="l"/>
                <a:tab pos="2383790" algn="l"/>
                <a:tab pos="2665095" algn="l"/>
                <a:tab pos="2945765" algn="l"/>
                <a:tab pos="3227070" algn="l"/>
                <a:tab pos="3508375" algn="l"/>
                <a:tab pos="3789679" algn="l"/>
                <a:tab pos="4070350" algn="l"/>
              </a:tabLst>
            </a:pPr>
            <a:r>
              <a:rPr sz="750" b="1" spc="-5" dirty="0">
                <a:solidFill>
                  <a:srgbClr val="3F3F3F"/>
                </a:solidFill>
                <a:latin typeface="Arial"/>
                <a:cs typeface="Arial"/>
              </a:rPr>
              <a:t>06Q</a:t>
            </a:r>
            <a:r>
              <a:rPr sz="750" b="1" dirty="0">
                <a:solidFill>
                  <a:srgbClr val="3F3F3F"/>
                </a:solidFill>
                <a:latin typeface="Arial"/>
                <a:cs typeface="Arial"/>
              </a:rPr>
              <a:t>1   </a:t>
            </a:r>
            <a:r>
              <a:rPr sz="750" b="1" spc="40" dirty="0">
                <a:solidFill>
                  <a:srgbClr val="3F3F3F"/>
                </a:solidFill>
                <a:latin typeface="Arial"/>
                <a:cs typeface="Arial"/>
              </a:rPr>
              <a:t> </a:t>
            </a:r>
            <a:r>
              <a:rPr sz="750" b="1" spc="-5" dirty="0">
                <a:solidFill>
                  <a:srgbClr val="3F3F3F"/>
                </a:solidFill>
                <a:latin typeface="Arial"/>
                <a:cs typeface="Arial"/>
              </a:rPr>
              <a:t>0</a:t>
            </a:r>
            <a:r>
              <a:rPr sz="750" b="1" dirty="0">
                <a:solidFill>
                  <a:srgbClr val="3F3F3F"/>
                </a:solidFill>
                <a:latin typeface="Arial"/>
                <a:cs typeface="Arial"/>
              </a:rPr>
              <a:t>7	</a:t>
            </a:r>
            <a:r>
              <a:rPr sz="750" b="1" spc="-10" dirty="0">
                <a:solidFill>
                  <a:srgbClr val="3F3F3F"/>
                </a:solidFill>
                <a:latin typeface="Arial"/>
                <a:cs typeface="Arial"/>
              </a:rPr>
              <a:t>0</a:t>
            </a:r>
            <a:r>
              <a:rPr sz="750" b="1" dirty="0">
                <a:solidFill>
                  <a:srgbClr val="3F3F3F"/>
                </a:solidFill>
                <a:latin typeface="Arial"/>
                <a:cs typeface="Arial"/>
              </a:rPr>
              <a:t>8	</a:t>
            </a:r>
            <a:r>
              <a:rPr sz="750" b="1" spc="-10" dirty="0">
                <a:solidFill>
                  <a:srgbClr val="3F3F3F"/>
                </a:solidFill>
                <a:latin typeface="Arial"/>
                <a:cs typeface="Arial"/>
              </a:rPr>
              <a:t>0</a:t>
            </a:r>
            <a:r>
              <a:rPr sz="750" b="1" dirty="0">
                <a:solidFill>
                  <a:srgbClr val="3F3F3F"/>
                </a:solidFill>
                <a:latin typeface="Arial"/>
                <a:cs typeface="Arial"/>
              </a:rPr>
              <a:t>9	</a:t>
            </a:r>
            <a:r>
              <a:rPr sz="750" b="1" spc="-10" dirty="0">
                <a:solidFill>
                  <a:srgbClr val="3F3F3F"/>
                </a:solidFill>
                <a:latin typeface="Arial"/>
                <a:cs typeface="Arial"/>
              </a:rPr>
              <a:t>1</a:t>
            </a:r>
            <a:r>
              <a:rPr sz="750" b="1" dirty="0">
                <a:solidFill>
                  <a:srgbClr val="3F3F3F"/>
                </a:solidFill>
                <a:latin typeface="Arial"/>
                <a:cs typeface="Arial"/>
              </a:rPr>
              <a:t>0	</a:t>
            </a:r>
            <a:r>
              <a:rPr sz="750" b="1" spc="-10" dirty="0">
                <a:solidFill>
                  <a:srgbClr val="3F3F3F"/>
                </a:solidFill>
                <a:latin typeface="Arial"/>
                <a:cs typeface="Arial"/>
              </a:rPr>
              <a:t>1</a:t>
            </a:r>
            <a:r>
              <a:rPr sz="750" b="1" dirty="0">
                <a:solidFill>
                  <a:srgbClr val="3F3F3F"/>
                </a:solidFill>
                <a:latin typeface="Arial"/>
                <a:cs typeface="Arial"/>
              </a:rPr>
              <a:t>1	</a:t>
            </a:r>
            <a:r>
              <a:rPr sz="750" b="1" spc="-10" dirty="0">
                <a:solidFill>
                  <a:srgbClr val="3F3F3F"/>
                </a:solidFill>
                <a:latin typeface="Arial"/>
                <a:cs typeface="Arial"/>
              </a:rPr>
              <a:t>1</a:t>
            </a:r>
            <a:r>
              <a:rPr sz="750" b="1" dirty="0">
                <a:solidFill>
                  <a:srgbClr val="3F3F3F"/>
                </a:solidFill>
                <a:latin typeface="Arial"/>
                <a:cs typeface="Arial"/>
              </a:rPr>
              <a:t>2	</a:t>
            </a:r>
            <a:r>
              <a:rPr sz="750" b="1" spc="-5" dirty="0">
                <a:solidFill>
                  <a:srgbClr val="3F3F3F"/>
                </a:solidFill>
                <a:latin typeface="Arial"/>
                <a:cs typeface="Arial"/>
              </a:rPr>
              <a:t>1</a:t>
            </a:r>
            <a:r>
              <a:rPr sz="750" b="1" dirty="0">
                <a:solidFill>
                  <a:srgbClr val="3F3F3F"/>
                </a:solidFill>
                <a:latin typeface="Arial"/>
                <a:cs typeface="Arial"/>
              </a:rPr>
              <a:t>3	</a:t>
            </a:r>
            <a:r>
              <a:rPr sz="750" b="1" spc="-5" dirty="0">
                <a:solidFill>
                  <a:srgbClr val="3F3F3F"/>
                </a:solidFill>
                <a:latin typeface="Arial"/>
                <a:cs typeface="Arial"/>
              </a:rPr>
              <a:t>1</a:t>
            </a:r>
            <a:r>
              <a:rPr sz="750" b="1" dirty="0">
                <a:solidFill>
                  <a:srgbClr val="3F3F3F"/>
                </a:solidFill>
                <a:latin typeface="Arial"/>
                <a:cs typeface="Arial"/>
              </a:rPr>
              <a:t>4	</a:t>
            </a:r>
            <a:r>
              <a:rPr sz="750" b="1" spc="-5" dirty="0">
                <a:solidFill>
                  <a:srgbClr val="3F3F3F"/>
                </a:solidFill>
                <a:latin typeface="Arial"/>
                <a:cs typeface="Arial"/>
              </a:rPr>
              <a:t>1</a:t>
            </a:r>
            <a:r>
              <a:rPr sz="750" b="1" dirty="0">
                <a:solidFill>
                  <a:srgbClr val="3F3F3F"/>
                </a:solidFill>
                <a:latin typeface="Arial"/>
                <a:cs typeface="Arial"/>
              </a:rPr>
              <a:t>5	</a:t>
            </a:r>
            <a:r>
              <a:rPr sz="750" b="1" spc="-5" dirty="0">
                <a:solidFill>
                  <a:srgbClr val="3F3F3F"/>
                </a:solidFill>
                <a:latin typeface="Arial"/>
                <a:cs typeface="Arial"/>
              </a:rPr>
              <a:t>1</a:t>
            </a:r>
            <a:r>
              <a:rPr sz="750" b="1" dirty="0">
                <a:solidFill>
                  <a:srgbClr val="3F3F3F"/>
                </a:solidFill>
                <a:latin typeface="Arial"/>
                <a:cs typeface="Arial"/>
              </a:rPr>
              <a:t>6	</a:t>
            </a:r>
            <a:r>
              <a:rPr sz="750" b="1" spc="-5" dirty="0">
                <a:solidFill>
                  <a:srgbClr val="3F3F3F"/>
                </a:solidFill>
                <a:latin typeface="Arial"/>
                <a:cs typeface="Arial"/>
              </a:rPr>
              <a:t>1</a:t>
            </a:r>
            <a:r>
              <a:rPr sz="750" b="1" dirty="0">
                <a:solidFill>
                  <a:srgbClr val="3F3F3F"/>
                </a:solidFill>
                <a:latin typeface="Arial"/>
                <a:cs typeface="Arial"/>
              </a:rPr>
              <a:t>7	</a:t>
            </a:r>
            <a:r>
              <a:rPr sz="750" b="1" spc="-5" dirty="0">
                <a:solidFill>
                  <a:srgbClr val="3F3F3F"/>
                </a:solidFill>
                <a:latin typeface="Arial"/>
                <a:cs typeface="Arial"/>
              </a:rPr>
              <a:t>1</a:t>
            </a:r>
            <a:r>
              <a:rPr sz="750" b="1" dirty="0">
                <a:solidFill>
                  <a:srgbClr val="3F3F3F"/>
                </a:solidFill>
                <a:latin typeface="Arial"/>
                <a:cs typeface="Arial"/>
              </a:rPr>
              <a:t>8	</a:t>
            </a:r>
            <a:r>
              <a:rPr sz="750" b="1" spc="-5" dirty="0">
                <a:solidFill>
                  <a:srgbClr val="3F3F3F"/>
                </a:solidFill>
                <a:latin typeface="Arial"/>
                <a:cs typeface="Arial"/>
              </a:rPr>
              <a:t>1</a:t>
            </a:r>
            <a:r>
              <a:rPr sz="750" b="1" dirty="0">
                <a:solidFill>
                  <a:srgbClr val="3F3F3F"/>
                </a:solidFill>
                <a:latin typeface="Arial"/>
                <a:cs typeface="Arial"/>
              </a:rPr>
              <a:t>9	</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p:txBody>
      </p:sp>
      <p:sp>
        <p:nvSpPr>
          <p:cNvPr id="442" name="object 442"/>
          <p:cNvSpPr txBox="1"/>
          <p:nvPr/>
        </p:nvSpPr>
        <p:spPr>
          <a:xfrm>
            <a:off x="1600962" y="4231605"/>
            <a:ext cx="675005" cy="439420"/>
          </a:xfrm>
          <a:prstGeom prst="rect">
            <a:avLst/>
          </a:prstGeom>
        </p:spPr>
        <p:txBody>
          <a:bodyPr vert="horz" wrap="square" lIns="0" tIns="3175" rIns="0" bIns="0" rtlCol="0">
            <a:spAutoFit/>
          </a:bodyPr>
          <a:lstStyle/>
          <a:p>
            <a:pPr marR="5080" algn="ctr">
              <a:lnSpc>
                <a:spcPts val="860"/>
              </a:lnSpc>
              <a:spcBef>
                <a:spcPts val="25"/>
              </a:spcBef>
            </a:pPr>
            <a:r>
              <a:rPr sz="750" b="1" spc="15" dirty="0">
                <a:solidFill>
                  <a:srgbClr val="3F3F3F"/>
                </a:solidFill>
                <a:latin typeface="Arial"/>
                <a:cs typeface="Arial"/>
              </a:rPr>
              <a:t>M</a:t>
            </a:r>
            <a:r>
              <a:rPr sz="750" b="1" spc="-5" dirty="0">
                <a:solidFill>
                  <a:srgbClr val="3F3F3F"/>
                </a:solidFill>
                <a:latin typeface="Arial"/>
                <a:cs typeface="Arial"/>
              </a:rPr>
              <a:t>anuf</a:t>
            </a:r>
            <a:r>
              <a:rPr sz="750" b="1" spc="-10" dirty="0">
                <a:solidFill>
                  <a:srgbClr val="3F3F3F"/>
                </a:solidFill>
                <a:latin typeface="Arial"/>
                <a:cs typeface="Arial"/>
              </a:rPr>
              <a:t>a</a:t>
            </a:r>
            <a:r>
              <a:rPr sz="750" b="1" spc="-5" dirty="0">
                <a:solidFill>
                  <a:srgbClr val="3F3F3F"/>
                </a:solidFill>
                <a:latin typeface="Arial"/>
                <a:cs typeface="Arial"/>
              </a:rPr>
              <a:t>c</a:t>
            </a:r>
            <a:r>
              <a:rPr sz="750" b="1" spc="-10" dirty="0">
                <a:solidFill>
                  <a:srgbClr val="3F3F3F"/>
                </a:solidFill>
                <a:latin typeface="Arial"/>
                <a:cs typeface="Arial"/>
              </a:rPr>
              <a:t>t</a:t>
            </a:r>
            <a:r>
              <a:rPr sz="750" b="1" spc="-5" dirty="0">
                <a:solidFill>
                  <a:srgbClr val="3F3F3F"/>
                </a:solidFill>
                <a:latin typeface="Arial"/>
                <a:cs typeface="Arial"/>
              </a:rPr>
              <a:t>ur</a:t>
            </a:r>
            <a:r>
              <a:rPr sz="750" b="1" spc="5" dirty="0">
                <a:solidFill>
                  <a:srgbClr val="3F3F3F"/>
                </a:solidFill>
                <a:latin typeface="Arial"/>
                <a:cs typeface="Arial"/>
              </a:rPr>
              <a:t>i</a:t>
            </a:r>
            <a:r>
              <a:rPr sz="750" b="1" spc="-5" dirty="0">
                <a:solidFill>
                  <a:srgbClr val="3F3F3F"/>
                </a:solidFill>
                <a:latin typeface="Arial"/>
                <a:cs typeface="Arial"/>
              </a:rPr>
              <a:t>ng  Cost</a:t>
            </a:r>
            <a:endParaRPr sz="750">
              <a:latin typeface="Arial"/>
              <a:cs typeface="Arial"/>
            </a:endParaRPr>
          </a:p>
          <a:p>
            <a:pPr marL="8255" marR="12700" indent="-2540" algn="ctr">
              <a:lnSpc>
                <a:spcPts val="860"/>
              </a:lnSpc>
              <a:spcBef>
                <a:spcPts val="10"/>
              </a:spcBef>
            </a:pPr>
            <a:r>
              <a:rPr sz="750" b="1" dirty="0">
                <a:solidFill>
                  <a:srgbClr val="3F3F3F"/>
                </a:solidFill>
                <a:latin typeface="Arial"/>
                <a:cs typeface="Arial"/>
              </a:rPr>
              <a:t>Breakdown  </a:t>
            </a:r>
            <a:r>
              <a:rPr sz="750" b="1" spc="-5" dirty="0">
                <a:solidFill>
                  <a:srgbClr val="3F3F3F"/>
                </a:solidFill>
                <a:latin typeface="Arial"/>
                <a:cs typeface="Arial"/>
              </a:rPr>
              <a:t>(2006</a:t>
            </a:r>
            <a:r>
              <a:rPr sz="750" b="1" spc="-60" dirty="0">
                <a:solidFill>
                  <a:srgbClr val="3F3F3F"/>
                </a:solidFill>
                <a:latin typeface="Arial"/>
                <a:cs typeface="Arial"/>
              </a:rPr>
              <a:t> </a:t>
            </a:r>
            <a:r>
              <a:rPr sz="750" b="1" spc="-5" dirty="0">
                <a:solidFill>
                  <a:srgbClr val="3F3F3F"/>
                </a:solidFill>
                <a:latin typeface="Arial"/>
                <a:cs typeface="Arial"/>
              </a:rPr>
              <a:t>Q1=100)</a:t>
            </a:r>
            <a:endParaRPr sz="750">
              <a:latin typeface="Arial"/>
              <a:cs typeface="Arial"/>
            </a:endParaRPr>
          </a:p>
        </p:txBody>
      </p:sp>
      <p:sp>
        <p:nvSpPr>
          <p:cNvPr id="443" name="object 443"/>
          <p:cNvSpPr/>
          <p:nvPr/>
        </p:nvSpPr>
        <p:spPr>
          <a:xfrm>
            <a:off x="1405889" y="5864352"/>
            <a:ext cx="5492115" cy="436245"/>
          </a:xfrm>
          <a:custGeom>
            <a:avLst/>
            <a:gdLst/>
            <a:ahLst/>
            <a:cxnLst/>
            <a:rect l="l" t="t" r="r" b="b"/>
            <a:pathLst>
              <a:path w="5492115" h="436245">
                <a:moveTo>
                  <a:pt x="5491734" y="0"/>
                </a:moveTo>
                <a:lnTo>
                  <a:pt x="761" y="0"/>
                </a:lnTo>
                <a:lnTo>
                  <a:pt x="0" y="761"/>
                </a:lnTo>
                <a:lnTo>
                  <a:pt x="0" y="435863"/>
                </a:lnTo>
                <a:lnTo>
                  <a:pt x="2285" y="435863"/>
                </a:lnTo>
                <a:lnTo>
                  <a:pt x="2285" y="3048"/>
                </a:lnTo>
                <a:lnTo>
                  <a:pt x="761" y="3048"/>
                </a:lnTo>
                <a:lnTo>
                  <a:pt x="2285" y="1524"/>
                </a:lnTo>
                <a:lnTo>
                  <a:pt x="5491734" y="1524"/>
                </a:lnTo>
                <a:lnTo>
                  <a:pt x="5491734" y="0"/>
                </a:lnTo>
                <a:close/>
              </a:path>
              <a:path w="5492115" h="436245">
                <a:moveTo>
                  <a:pt x="5491734" y="1524"/>
                </a:moveTo>
                <a:lnTo>
                  <a:pt x="5491733" y="435863"/>
                </a:lnTo>
                <a:lnTo>
                  <a:pt x="5491734" y="1524"/>
                </a:lnTo>
                <a:close/>
              </a:path>
              <a:path w="5492115" h="436245">
                <a:moveTo>
                  <a:pt x="2285" y="1524"/>
                </a:moveTo>
                <a:lnTo>
                  <a:pt x="761" y="3048"/>
                </a:lnTo>
                <a:lnTo>
                  <a:pt x="2285" y="3048"/>
                </a:lnTo>
                <a:lnTo>
                  <a:pt x="2285" y="1524"/>
                </a:lnTo>
                <a:close/>
              </a:path>
              <a:path w="5492115" h="436245">
                <a:moveTo>
                  <a:pt x="5491734" y="1524"/>
                </a:moveTo>
                <a:lnTo>
                  <a:pt x="2285" y="1524"/>
                </a:lnTo>
                <a:lnTo>
                  <a:pt x="2285" y="3048"/>
                </a:lnTo>
                <a:lnTo>
                  <a:pt x="5491733" y="3048"/>
                </a:lnTo>
                <a:lnTo>
                  <a:pt x="5491734" y="1524"/>
                </a:lnTo>
                <a:close/>
              </a:path>
            </a:pathLst>
          </a:custGeom>
          <a:solidFill>
            <a:srgbClr val="000000"/>
          </a:solidFill>
        </p:spPr>
        <p:txBody>
          <a:bodyPr wrap="square" lIns="0" tIns="0" rIns="0" bIns="0" rtlCol="0"/>
          <a:lstStyle/>
          <a:p>
            <a:endParaRPr/>
          </a:p>
        </p:txBody>
      </p:sp>
      <p:sp>
        <p:nvSpPr>
          <p:cNvPr id="444" name="object 444"/>
          <p:cNvSpPr/>
          <p:nvPr/>
        </p:nvSpPr>
        <p:spPr>
          <a:xfrm>
            <a:off x="1535430" y="5944361"/>
            <a:ext cx="0" cy="59055"/>
          </a:xfrm>
          <a:custGeom>
            <a:avLst/>
            <a:gdLst/>
            <a:ahLst/>
            <a:cxnLst/>
            <a:rect l="l" t="t" r="r" b="b"/>
            <a:pathLst>
              <a:path h="59054">
                <a:moveTo>
                  <a:pt x="0" y="0"/>
                </a:moveTo>
                <a:lnTo>
                  <a:pt x="0" y="58674"/>
                </a:lnTo>
              </a:path>
            </a:pathLst>
          </a:custGeom>
          <a:ln w="60959">
            <a:solidFill>
              <a:srgbClr val="FF0065"/>
            </a:solidFill>
          </a:ln>
        </p:spPr>
        <p:txBody>
          <a:bodyPr wrap="square" lIns="0" tIns="0" rIns="0" bIns="0" rtlCol="0"/>
          <a:lstStyle/>
          <a:p>
            <a:endParaRPr/>
          </a:p>
        </p:txBody>
      </p:sp>
      <p:sp>
        <p:nvSpPr>
          <p:cNvPr id="445" name="object 445"/>
          <p:cNvSpPr/>
          <p:nvPr/>
        </p:nvSpPr>
        <p:spPr>
          <a:xfrm>
            <a:off x="2908935" y="5944361"/>
            <a:ext cx="0" cy="59055"/>
          </a:xfrm>
          <a:custGeom>
            <a:avLst/>
            <a:gdLst/>
            <a:ahLst/>
            <a:cxnLst/>
            <a:rect l="l" t="t" r="r" b="b"/>
            <a:pathLst>
              <a:path h="59054">
                <a:moveTo>
                  <a:pt x="0" y="0"/>
                </a:moveTo>
                <a:lnTo>
                  <a:pt x="0" y="58674"/>
                </a:lnTo>
              </a:path>
            </a:pathLst>
          </a:custGeom>
          <a:ln w="60198">
            <a:solidFill>
              <a:srgbClr val="2F71C0"/>
            </a:solidFill>
          </a:ln>
        </p:spPr>
        <p:txBody>
          <a:bodyPr wrap="square" lIns="0" tIns="0" rIns="0" bIns="0" rtlCol="0"/>
          <a:lstStyle/>
          <a:p>
            <a:endParaRPr/>
          </a:p>
        </p:txBody>
      </p:sp>
      <p:sp>
        <p:nvSpPr>
          <p:cNvPr id="446" name="object 446"/>
          <p:cNvSpPr/>
          <p:nvPr/>
        </p:nvSpPr>
        <p:spPr>
          <a:xfrm>
            <a:off x="4281296" y="5944361"/>
            <a:ext cx="0" cy="59055"/>
          </a:xfrm>
          <a:custGeom>
            <a:avLst/>
            <a:gdLst/>
            <a:ahLst/>
            <a:cxnLst/>
            <a:rect l="l" t="t" r="r" b="b"/>
            <a:pathLst>
              <a:path h="59054">
                <a:moveTo>
                  <a:pt x="0" y="0"/>
                </a:moveTo>
                <a:lnTo>
                  <a:pt x="0" y="58674"/>
                </a:lnTo>
              </a:path>
            </a:pathLst>
          </a:custGeom>
          <a:ln w="60198">
            <a:solidFill>
              <a:srgbClr val="7B9DC7"/>
            </a:solidFill>
          </a:ln>
        </p:spPr>
        <p:txBody>
          <a:bodyPr wrap="square" lIns="0" tIns="0" rIns="0" bIns="0" rtlCol="0"/>
          <a:lstStyle/>
          <a:p>
            <a:endParaRPr/>
          </a:p>
        </p:txBody>
      </p:sp>
      <p:sp>
        <p:nvSpPr>
          <p:cNvPr id="447" name="object 447"/>
          <p:cNvSpPr/>
          <p:nvPr/>
        </p:nvSpPr>
        <p:spPr>
          <a:xfrm>
            <a:off x="5655183" y="5944361"/>
            <a:ext cx="0" cy="59055"/>
          </a:xfrm>
          <a:custGeom>
            <a:avLst/>
            <a:gdLst/>
            <a:ahLst/>
            <a:cxnLst/>
            <a:rect l="l" t="t" r="r" b="b"/>
            <a:pathLst>
              <a:path h="59054">
                <a:moveTo>
                  <a:pt x="0" y="0"/>
                </a:moveTo>
                <a:lnTo>
                  <a:pt x="0" y="58674"/>
                </a:lnTo>
              </a:path>
            </a:pathLst>
          </a:custGeom>
          <a:ln w="60198">
            <a:solidFill>
              <a:srgbClr val="487BBB"/>
            </a:solidFill>
          </a:ln>
        </p:spPr>
        <p:txBody>
          <a:bodyPr wrap="square" lIns="0" tIns="0" rIns="0" bIns="0" rtlCol="0"/>
          <a:lstStyle/>
          <a:p>
            <a:endParaRPr/>
          </a:p>
        </p:txBody>
      </p:sp>
      <p:sp>
        <p:nvSpPr>
          <p:cNvPr id="448" name="object 448"/>
          <p:cNvSpPr txBox="1"/>
          <p:nvPr/>
        </p:nvSpPr>
        <p:spPr>
          <a:xfrm>
            <a:off x="5698490" y="5897879"/>
            <a:ext cx="93535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Production</a:t>
            </a:r>
            <a:r>
              <a:rPr sz="900" spc="-6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49" name="object 449"/>
          <p:cNvSpPr/>
          <p:nvPr/>
        </p:nvSpPr>
        <p:spPr>
          <a:xfrm>
            <a:off x="1535430" y="6162294"/>
            <a:ext cx="0" cy="59055"/>
          </a:xfrm>
          <a:custGeom>
            <a:avLst/>
            <a:gdLst/>
            <a:ahLst/>
            <a:cxnLst/>
            <a:rect l="l" t="t" r="r" b="b"/>
            <a:pathLst>
              <a:path h="59054">
                <a:moveTo>
                  <a:pt x="0" y="0"/>
                </a:moveTo>
                <a:lnTo>
                  <a:pt x="0" y="58674"/>
                </a:lnTo>
              </a:path>
            </a:pathLst>
          </a:custGeom>
          <a:ln w="60959">
            <a:solidFill>
              <a:srgbClr val="0000A8"/>
            </a:solidFill>
          </a:ln>
        </p:spPr>
        <p:txBody>
          <a:bodyPr wrap="square" lIns="0" tIns="0" rIns="0" bIns="0" rtlCol="0"/>
          <a:lstStyle/>
          <a:p>
            <a:endParaRPr/>
          </a:p>
        </p:txBody>
      </p:sp>
      <p:sp>
        <p:nvSpPr>
          <p:cNvPr id="450" name="object 450"/>
          <p:cNvSpPr txBox="1"/>
          <p:nvPr/>
        </p:nvSpPr>
        <p:spPr>
          <a:xfrm>
            <a:off x="1579117" y="5817092"/>
            <a:ext cx="102235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Other Materials  Professional</a:t>
            </a:r>
            <a:r>
              <a:rPr sz="900" spc="-4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1" name="object 451"/>
          <p:cNvSpPr/>
          <p:nvPr/>
        </p:nvSpPr>
        <p:spPr>
          <a:xfrm>
            <a:off x="2908935" y="6162294"/>
            <a:ext cx="0" cy="59055"/>
          </a:xfrm>
          <a:custGeom>
            <a:avLst/>
            <a:gdLst/>
            <a:ahLst/>
            <a:cxnLst/>
            <a:rect l="l" t="t" r="r" b="b"/>
            <a:pathLst>
              <a:path h="59054">
                <a:moveTo>
                  <a:pt x="0" y="0"/>
                </a:moveTo>
                <a:lnTo>
                  <a:pt x="0" y="58674"/>
                </a:lnTo>
              </a:path>
            </a:pathLst>
          </a:custGeom>
          <a:ln w="60198">
            <a:solidFill>
              <a:srgbClr val="193F6D"/>
            </a:solidFill>
          </a:ln>
        </p:spPr>
        <p:txBody>
          <a:bodyPr wrap="square" lIns="0" tIns="0" rIns="0" bIns="0" rtlCol="0"/>
          <a:lstStyle/>
          <a:p>
            <a:endParaRPr/>
          </a:p>
        </p:txBody>
      </p:sp>
      <p:sp>
        <p:nvSpPr>
          <p:cNvPr id="452" name="object 452"/>
          <p:cNvSpPr txBox="1"/>
          <p:nvPr/>
        </p:nvSpPr>
        <p:spPr>
          <a:xfrm>
            <a:off x="2952242" y="5897879"/>
            <a:ext cx="1122045" cy="370205"/>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Benefits</a:t>
            </a:r>
            <a:endParaRPr sz="900">
              <a:latin typeface="Arial"/>
              <a:cs typeface="Arial"/>
            </a:endParaRPr>
          </a:p>
          <a:p>
            <a:pPr marL="12700">
              <a:lnSpc>
                <a:spcPct val="100000"/>
              </a:lnSpc>
              <a:spcBef>
                <a:spcPts val="635"/>
              </a:spcBef>
            </a:pPr>
            <a:r>
              <a:rPr sz="900" spc="20" dirty="0">
                <a:solidFill>
                  <a:srgbClr val="3F3F3F"/>
                </a:solidFill>
                <a:latin typeface="Arial"/>
                <a:cs typeface="Arial"/>
              </a:rPr>
              <a:t>Machinery </a:t>
            </a:r>
            <a:r>
              <a:rPr sz="900" spc="15" dirty="0">
                <a:solidFill>
                  <a:srgbClr val="3F3F3F"/>
                </a:solidFill>
                <a:latin typeface="Arial"/>
                <a:cs typeface="Arial"/>
              </a:rPr>
              <a:t>and</a:t>
            </a:r>
            <a:r>
              <a:rPr sz="900" spc="-70" dirty="0">
                <a:solidFill>
                  <a:srgbClr val="3F3F3F"/>
                </a:solidFill>
                <a:latin typeface="Arial"/>
                <a:cs typeface="Arial"/>
              </a:rPr>
              <a:t> </a:t>
            </a:r>
            <a:r>
              <a:rPr sz="900" spc="15" dirty="0">
                <a:solidFill>
                  <a:srgbClr val="3F3F3F"/>
                </a:solidFill>
                <a:latin typeface="Arial"/>
                <a:cs typeface="Arial"/>
              </a:rPr>
              <a:t>Parts</a:t>
            </a:r>
            <a:endParaRPr sz="900">
              <a:latin typeface="Arial"/>
              <a:cs typeface="Arial"/>
            </a:endParaRPr>
          </a:p>
        </p:txBody>
      </p:sp>
      <p:sp>
        <p:nvSpPr>
          <p:cNvPr id="453" name="object 453"/>
          <p:cNvSpPr/>
          <p:nvPr/>
        </p:nvSpPr>
        <p:spPr>
          <a:xfrm>
            <a:off x="4281296" y="6162294"/>
            <a:ext cx="0" cy="59055"/>
          </a:xfrm>
          <a:custGeom>
            <a:avLst/>
            <a:gdLst/>
            <a:ahLst/>
            <a:cxnLst/>
            <a:rect l="l" t="t" r="r" b="b"/>
            <a:pathLst>
              <a:path h="59054">
                <a:moveTo>
                  <a:pt x="0" y="0"/>
                </a:moveTo>
                <a:lnTo>
                  <a:pt x="0" y="58674"/>
                </a:lnTo>
              </a:path>
            </a:pathLst>
          </a:custGeom>
          <a:ln w="60198">
            <a:solidFill>
              <a:srgbClr val="93AFDE"/>
            </a:solidFill>
          </a:ln>
        </p:spPr>
        <p:txBody>
          <a:bodyPr wrap="square" lIns="0" tIns="0" rIns="0" bIns="0" rtlCol="0"/>
          <a:lstStyle/>
          <a:p>
            <a:endParaRPr/>
          </a:p>
        </p:txBody>
      </p:sp>
      <p:sp>
        <p:nvSpPr>
          <p:cNvPr id="454" name="object 454"/>
          <p:cNvSpPr txBox="1"/>
          <p:nvPr/>
        </p:nvSpPr>
        <p:spPr>
          <a:xfrm>
            <a:off x="4325365" y="5817092"/>
            <a:ext cx="40386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Energy  Metals</a:t>
            </a:r>
            <a:endParaRPr sz="900">
              <a:latin typeface="Arial"/>
              <a:cs typeface="Arial"/>
            </a:endParaRPr>
          </a:p>
        </p:txBody>
      </p:sp>
      <p:sp>
        <p:nvSpPr>
          <p:cNvPr id="455" name="object 455"/>
          <p:cNvSpPr/>
          <p:nvPr/>
        </p:nvSpPr>
        <p:spPr>
          <a:xfrm>
            <a:off x="1405127" y="3210305"/>
            <a:ext cx="5494020" cy="3093085"/>
          </a:xfrm>
          <a:custGeom>
            <a:avLst/>
            <a:gdLst/>
            <a:ahLst/>
            <a:cxnLst/>
            <a:rect l="l" t="t" r="r" b="b"/>
            <a:pathLst>
              <a:path w="5494020" h="3093085">
                <a:moveTo>
                  <a:pt x="5492496" y="0"/>
                </a:moveTo>
                <a:lnTo>
                  <a:pt x="1524" y="0"/>
                </a:lnTo>
                <a:lnTo>
                  <a:pt x="0" y="1524"/>
                </a:lnTo>
                <a:lnTo>
                  <a:pt x="0" y="3091434"/>
                </a:lnTo>
                <a:lnTo>
                  <a:pt x="1524" y="3092958"/>
                </a:lnTo>
                <a:lnTo>
                  <a:pt x="5492496" y="3092958"/>
                </a:lnTo>
                <a:lnTo>
                  <a:pt x="5494020" y="3091434"/>
                </a:lnTo>
                <a:lnTo>
                  <a:pt x="3048" y="3091434"/>
                </a:lnTo>
                <a:lnTo>
                  <a:pt x="1524" y="3089910"/>
                </a:lnTo>
                <a:lnTo>
                  <a:pt x="3048" y="3089910"/>
                </a:lnTo>
                <a:lnTo>
                  <a:pt x="3048" y="3048"/>
                </a:lnTo>
                <a:lnTo>
                  <a:pt x="1524" y="3048"/>
                </a:lnTo>
                <a:lnTo>
                  <a:pt x="3048" y="1524"/>
                </a:lnTo>
                <a:lnTo>
                  <a:pt x="5494020" y="1524"/>
                </a:lnTo>
                <a:lnTo>
                  <a:pt x="5492496" y="0"/>
                </a:lnTo>
                <a:close/>
              </a:path>
              <a:path w="5494020" h="3093085">
                <a:moveTo>
                  <a:pt x="3048" y="3089910"/>
                </a:moveTo>
                <a:lnTo>
                  <a:pt x="1524" y="3089910"/>
                </a:lnTo>
                <a:lnTo>
                  <a:pt x="3048" y="3091434"/>
                </a:lnTo>
                <a:lnTo>
                  <a:pt x="3048" y="3089910"/>
                </a:lnTo>
                <a:close/>
              </a:path>
              <a:path w="5494020" h="3093085">
                <a:moveTo>
                  <a:pt x="5490972" y="3089910"/>
                </a:moveTo>
                <a:lnTo>
                  <a:pt x="3048" y="3089910"/>
                </a:lnTo>
                <a:lnTo>
                  <a:pt x="3048" y="3091434"/>
                </a:lnTo>
                <a:lnTo>
                  <a:pt x="5490972" y="3091434"/>
                </a:lnTo>
                <a:lnTo>
                  <a:pt x="5490972" y="3089910"/>
                </a:lnTo>
                <a:close/>
              </a:path>
              <a:path w="5494020" h="3093085">
                <a:moveTo>
                  <a:pt x="5490972" y="1524"/>
                </a:moveTo>
                <a:lnTo>
                  <a:pt x="5490972" y="3091434"/>
                </a:lnTo>
                <a:lnTo>
                  <a:pt x="5492496" y="3089910"/>
                </a:lnTo>
                <a:lnTo>
                  <a:pt x="5494020" y="3089910"/>
                </a:lnTo>
                <a:lnTo>
                  <a:pt x="5494020" y="3048"/>
                </a:lnTo>
                <a:lnTo>
                  <a:pt x="5492496" y="3048"/>
                </a:lnTo>
                <a:lnTo>
                  <a:pt x="5490972" y="1524"/>
                </a:lnTo>
                <a:close/>
              </a:path>
              <a:path w="5494020" h="3093085">
                <a:moveTo>
                  <a:pt x="5494020" y="3089910"/>
                </a:moveTo>
                <a:lnTo>
                  <a:pt x="5492496" y="3089910"/>
                </a:lnTo>
                <a:lnTo>
                  <a:pt x="5490972" y="3091434"/>
                </a:lnTo>
                <a:lnTo>
                  <a:pt x="5494020" y="3091434"/>
                </a:lnTo>
                <a:lnTo>
                  <a:pt x="5494020" y="3089910"/>
                </a:lnTo>
                <a:close/>
              </a:path>
              <a:path w="5494020" h="3093085">
                <a:moveTo>
                  <a:pt x="3048" y="1524"/>
                </a:moveTo>
                <a:lnTo>
                  <a:pt x="1524" y="3048"/>
                </a:lnTo>
                <a:lnTo>
                  <a:pt x="3048" y="3048"/>
                </a:lnTo>
                <a:lnTo>
                  <a:pt x="3048" y="1524"/>
                </a:lnTo>
                <a:close/>
              </a:path>
              <a:path w="5494020" h="3093085">
                <a:moveTo>
                  <a:pt x="5490972" y="1524"/>
                </a:moveTo>
                <a:lnTo>
                  <a:pt x="3048" y="1524"/>
                </a:lnTo>
                <a:lnTo>
                  <a:pt x="3048" y="3048"/>
                </a:lnTo>
                <a:lnTo>
                  <a:pt x="5490972" y="3048"/>
                </a:lnTo>
                <a:lnTo>
                  <a:pt x="5490972" y="1524"/>
                </a:lnTo>
                <a:close/>
              </a:path>
              <a:path w="5494020" h="3093085">
                <a:moveTo>
                  <a:pt x="5494020" y="1524"/>
                </a:moveTo>
                <a:lnTo>
                  <a:pt x="5490972" y="1524"/>
                </a:lnTo>
                <a:lnTo>
                  <a:pt x="5492496" y="3048"/>
                </a:lnTo>
                <a:lnTo>
                  <a:pt x="5494020" y="3048"/>
                </a:lnTo>
                <a:lnTo>
                  <a:pt x="5494020" y="1524"/>
                </a:lnTo>
                <a:close/>
              </a:path>
            </a:pathLst>
          </a:custGeom>
          <a:solidFill>
            <a:srgbClr val="000000"/>
          </a:solidFill>
        </p:spPr>
        <p:txBody>
          <a:bodyPr wrap="square" lIns="0" tIns="0" rIns="0" bIns="0" rtlCol="0"/>
          <a:lstStyle/>
          <a:p>
            <a:endParaRPr/>
          </a:p>
        </p:txBody>
      </p:sp>
      <p:sp>
        <p:nvSpPr>
          <p:cNvPr id="456" name="object 456"/>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106</a:t>
            </a:fld>
            <a:endParaRPr sz="1000">
              <a:latin typeface="Calibri"/>
              <a:cs typeface="Calibri"/>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107</a:t>
            </a:fld>
            <a:endParaRPr sz="1000">
              <a:latin typeface="Calibri"/>
              <a:cs typeface="Calibri"/>
            </a:endParaRPr>
          </a:p>
        </p:txBody>
      </p:sp>
      <p:sp>
        <p:nvSpPr>
          <p:cNvPr id="2" name="object 2"/>
          <p:cNvSpPr txBox="1"/>
          <p:nvPr/>
        </p:nvSpPr>
        <p:spPr>
          <a:xfrm>
            <a:off x="1177544" y="850138"/>
            <a:ext cx="5271135" cy="916940"/>
          </a:xfrm>
          <a:prstGeom prst="rect">
            <a:avLst/>
          </a:prstGeom>
        </p:spPr>
        <p:txBody>
          <a:bodyPr vert="horz" wrap="square" lIns="0" tIns="0" rIns="0" bIns="0" rtlCol="0">
            <a:spAutoFit/>
          </a:bodyPr>
          <a:lstStyle/>
          <a:p>
            <a:pPr marL="12700">
              <a:lnSpc>
                <a:spcPct val="100000"/>
              </a:lnSpc>
            </a:pPr>
            <a:r>
              <a:rPr sz="950" b="1" spc="-5" dirty="0">
                <a:latin typeface="Arial"/>
                <a:cs typeface="Arial"/>
              </a:rPr>
              <a:t>12.2.2   Profit</a:t>
            </a:r>
            <a:r>
              <a:rPr sz="950" b="1" spc="-75" dirty="0">
                <a:latin typeface="Arial"/>
                <a:cs typeface="Arial"/>
              </a:rPr>
              <a:t> </a:t>
            </a:r>
            <a:r>
              <a:rPr sz="950" b="1" spc="-10" dirty="0">
                <a:latin typeface="Arial"/>
                <a:cs typeface="Arial"/>
              </a:rPr>
              <a:t>Margins</a:t>
            </a:r>
            <a:endParaRPr sz="950">
              <a:latin typeface="Arial"/>
              <a:cs typeface="Arial"/>
            </a:endParaRPr>
          </a:p>
          <a:p>
            <a:pPr>
              <a:lnSpc>
                <a:spcPct val="100000"/>
              </a:lnSpc>
            </a:pPr>
            <a:endParaRPr sz="1000">
              <a:latin typeface="Times New Roman"/>
              <a:cs typeface="Times New Roman"/>
            </a:endParaRPr>
          </a:p>
          <a:p>
            <a:pPr>
              <a:lnSpc>
                <a:spcPct val="100000"/>
              </a:lnSpc>
              <a:spcBef>
                <a:spcPts val="25"/>
              </a:spcBef>
            </a:pPr>
            <a:endParaRPr sz="1350">
              <a:latin typeface="Times New Roman"/>
              <a:cs typeface="Times New Roman"/>
            </a:endParaRPr>
          </a:p>
          <a:p>
            <a:pPr marL="12700" marR="5080">
              <a:lnSpc>
                <a:spcPct val="142100"/>
              </a:lnSpc>
            </a:pPr>
            <a:r>
              <a:rPr sz="950" b="1" spc="-10" dirty="0">
                <a:latin typeface="Arial"/>
                <a:cs typeface="Arial"/>
              </a:rPr>
              <a:t>Competition from smaller, local competitors </a:t>
            </a:r>
            <a:r>
              <a:rPr sz="950" b="1" spc="-5" dirty="0">
                <a:latin typeface="Arial"/>
                <a:cs typeface="Arial"/>
              </a:rPr>
              <a:t>will </a:t>
            </a:r>
            <a:r>
              <a:rPr sz="950" b="1" spc="-10" dirty="0">
                <a:latin typeface="Arial"/>
                <a:cs typeface="Arial"/>
              </a:rPr>
              <a:t>keep </a:t>
            </a:r>
            <a:r>
              <a:rPr sz="950" b="1" spc="-5" dirty="0">
                <a:latin typeface="Arial"/>
                <a:cs typeface="Arial"/>
              </a:rPr>
              <a:t>global </a:t>
            </a:r>
            <a:r>
              <a:rPr sz="950" b="1" spc="-10" dirty="0">
                <a:latin typeface="Arial"/>
                <a:cs typeface="Arial"/>
              </a:rPr>
              <a:t>suppliers from overbidding and  </a:t>
            </a:r>
            <a:r>
              <a:rPr sz="950" b="1" spc="-5" dirty="0">
                <a:latin typeface="Arial"/>
                <a:cs typeface="Arial"/>
              </a:rPr>
              <a:t>maintain </a:t>
            </a:r>
            <a:r>
              <a:rPr sz="950" b="1" spc="-10" dirty="0">
                <a:latin typeface="Arial"/>
                <a:cs typeface="Arial"/>
              </a:rPr>
              <a:t>average margins at</a:t>
            </a:r>
            <a:r>
              <a:rPr sz="950" b="1" spc="-20" dirty="0">
                <a:latin typeface="Arial"/>
                <a:cs typeface="Arial"/>
              </a:rPr>
              <a:t> </a:t>
            </a:r>
            <a:r>
              <a:rPr sz="950" b="1" spc="-10" dirty="0">
                <a:latin typeface="Arial"/>
                <a:cs typeface="Arial"/>
              </a:rPr>
              <a:t>5%.</a:t>
            </a:r>
            <a:endParaRPr sz="950">
              <a:latin typeface="Arial"/>
              <a:cs typeface="Arial"/>
            </a:endParaRPr>
          </a:p>
        </p:txBody>
      </p:sp>
      <p:sp>
        <p:nvSpPr>
          <p:cNvPr id="3" name="object 3"/>
          <p:cNvSpPr txBox="1"/>
          <p:nvPr/>
        </p:nvSpPr>
        <p:spPr>
          <a:xfrm>
            <a:off x="1284983" y="2102911"/>
            <a:ext cx="5267960" cy="2798445"/>
          </a:xfrm>
          <a:prstGeom prst="rect">
            <a:avLst/>
          </a:prstGeom>
        </p:spPr>
        <p:txBody>
          <a:bodyPr vert="horz" wrap="square" lIns="0" tIns="0" rIns="0" bIns="0" rtlCol="0">
            <a:spAutoFit/>
          </a:bodyPr>
          <a:lstStyle/>
          <a:p>
            <a:pPr marL="12700" marR="13970">
              <a:lnSpc>
                <a:spcPct val="142600"/>
              </a:lnSpc>
            </a:pPr>
            <a:r>
              <a:rPr sz="950" spc="-10" dirty="0">
                <a:latin typeface="Arial"/>
                <a:cs typeface="Arial"/>
              </a:rPr>
              <a:t>Operating margin levels are approximately 5% for Spherical LPG Tanks, </a:t>
            </a:r>
            <a:r>
              <a:rPr sz="950" spc="-5" dirty="0">
                <a:latin typeface="Arial"/>
                <a:cs typeface="Arial"/>
              </a:rPr>
              <a:t>a </a:t>
            </a:r>
            <a:r>
              <a:rPr sz="950" spc="-10" dirty="0">
                <a:latin typeface="Arial"/>
                <a:cs typeface="Arial"/>
              </a:rPr>
              <a:t>consistent </a:t>
            </a:r>
            <a:r>
              <a:rPr sz="950" spc="-5" dirty="0">
                <a:latin typeface="Arial"/>
                <a:cs typeface="Arial"/>
              </a:rPr>
              <a:t>level for </a:t>
            </a:r>
            <a:r>
              <a:rPr sz="950" spc="-10" dirty="0">
                <a:latin typeface="Arial"/>
                <a:cs typeface="Arial"/>
              </a:rPr>
              <a:t>most  manufacturers.</a:t>
            </a:r>
            <a:endParaRPr sz="950">
              <a:latin typeface="Arial"/>
              <a:cs typeface="Arial"/>
            </a:endParaRPr>
          </a:p>
          <a:p>
            <a:pPr marL="478790" marR="10160" indent="-215900" algn="just">
              <a:lnSpc>
                <a:spcPct val="142400"/>
              </a:lnSpc>
              <a:spcBef>
                <a:spcPts val="625"/>
              </a:spcBef>
              <a:buFont typeface="Symbol"/>
              <a:buChar char=""/>
              <a:tabLst>
                <a:tab pos="479425" algn="l"/>
              </a:tabLst>
            </a:pPr>
            <a:r>
              <a:rPr sz="950" spc="-10" dirty="0">
                <a:latin typeface="Arial"/>
                <a:cs typeface="Arial"/>
              </a:rPr>
              <a:t>Chicago Bridge and Iron’s Engineering and Execution division earned an operating margin  of </a:t>
            </a:r>
            <a:r>
              <a:rPr sz="950" spc="-15" dirty="0">
                <a:latin typeface="Arial"/>
                <a:cs typeface="Arial"/>
              </a:rPr>
              <a:t>4% </a:t>
            </a:r>
            <a:r>
              <a:rPr sz="950" spc="-10" dirty="0">
                <a:latin typeface="Arial"/>
                <a:cs typeface="Arial"/>
              </a:rPr>
              <a:t>last year. The division traded margin percentage for revenue volume, according to </a:t>
            </a:r>
            <a:r>
              <a:rPr sz="950" spc="-5" dirty="0">
                <a:latin typeface="Arial"/>
                <a:cs typeface="Arial"/>
              </a:rPr>
              <a:t>a  </a:t>
            </a:r>
            <a:r>
              <a:rPr sz="950" spc="-10" dirty="0">
                <a:latin typeface="Arial"/>
                <a:cs typeface="Arial"/>
              </a:rPr>
              <a:t>source at </a:t>
            </a:r>
            <a:r>
              <a:rPr sz="950" spc="-5" dirty="0">
                <a:latin typeface="Arial"/>
                <a:cs typeface="Arial"/>
              </a:rPr>
              <a:t>the </a:t>
            </a:r>
            <a:r>
              <a:rPr sz="950" spc="-10" dirty="0">
                <a:latin typeface="Arial"/>
                <a:cs typeface="Arial"/>
              </a:rPr>
              <a:t>company, </a:t>
            </a:r>
            <a:r>
              <a:rPr sz="950" spc="-5" dirty="0">
                <a:latin typeface="Arial"/>
                <a:cs typeface="Arial"/>
              </a:rPr>
              <a:t>to </a:t>
            </a:r>
            <a:r>
              <a:rPr sz="950" spc="-10" dirty="0">
                <a:latin typeface="Arial"/>
                <a:cs typeface="Arial"/>
              </a:rPr>
              <a:t>win orders in Saudi Arabia and</a:t>
            </a:r>
            <a:r>
              <a:rPr sz="950" spc="75" dirty="0">
                <a:latin typeface="Arial"/>
                <a:cs typeface="Arial"/>
              </a:rPr>
              <a:t> </a:t>
            </a:r>
            <a:r>
              <a:rPr sz="950" spc="-10" dirty="0">
                <a:latin typeface="Arial"/>
                <a:cs typeface="Arial"/>
              </a:rPr>
              <a:t>Indonesia.</a:t>
            </a:r>
            <a:endParaRPr sz="950">
              <a:latin typeface="Arial"/>
              <a:cs typeface="Arial"/>
            </a:endParaRPr>
          </a:p>
          <a:p>
            <a:pPr marL="478790" marR="288925" indent="-215900">
              <a:lnSpc>
                <a:spcPct val="142300"/>
              </a:lnSpc>
              <a:spcBef>
                <a:spcPts val="60"/>
              </a:spcBef>
              <a:buFont typeface="Symbol"/>
              <a:buChar char=""/>
              <a:tabLst>
                <a:tab pos="478790" algn="l"/>
                <a:tab pos="479425" algn="l"/>
              </a:tabLst>
            </a:pPr>
            <a:r>
              <a:rPr sz="950" spc="-10" dirty="0">
                <a:latin typeface="Arial"/>
                <a:cs typeface="Arial"/>
              </a:rPr>
              <a:t>GDF Suez’ Energy Services division, which consists largely of sphere manufacturer  Cofely-Fabricom, had an operating margin of 4.6%. The firm bid low </a:t>
            </a:r>
            <a:r>
              <a:rPr sz="950" spc="-5" dirty="0">
                <a:latin typeface="Arial"/>
                <a:cs typeface="Arial"/>
              </a:rPr>
              <a:t>on </a:t>
            </a:r>
            <a:r>
              <a:rPr sz="950" spc="-10" dirty="0">
                <a:latin typeface="Arial"/>
                <a:cs typeface="Arial"/>
              </a:rPr>
              <a:t>its recently  completed sphere project in Sri Lanka, and </a:t>
            </a:r>
            <a:r>
              <a:rPr sz="950" spc="-5" dirty="0">
                <a:latin typeface="Arial"/>
                <a:cs typeface="Arial"/>
              </a:rPr>
              <a:t>it </a:t>
            </a:r>
            <a:r>
              <a:rPr sz="950" spc="-10" dirty="0">
                <a:latin typeface="Arial"/>
                <a:cs typeface="Arial"/>
              </a:rPr>
              <a:t>is likely </a:t>
            </a:r>
            <a:r>
              <a:rPr sz="950" spc="-5" dirty="0">
                <a:latin typeface="Arial"/>
                <a:cs typeface="Arial"/>
              </a:rPr>
              <a:t>to </a:t>
            </a:r>
            <a:r>
              <a:rPr sz="950" spc="-10" dirty="0">
                <a:latin typeface="Arial"/>
                <a:cs typeface="Arial"/>
              </a:rPr>
              <a:t>do the same on an upcoming  project in</a:t>
            </a:r>
            <a:r>
              <a:rPr sz="950" spc="-50" dirty="0">
                <a:latin typeface="Arial"/>
                <a:cs typeface="Arial"/>
              </a:rPr>
              <a:t> </a:t>
            </a:r>
            <a:r>
              <a:rPr sz="950" spc="-10" dirty="0">
                <a:latin typeface="Arial"/>
                <a:cs typeface="Arial"/>
              </a:rPr>
              <a:t>Bangladesh.</a:t>
            </a:r>
            <a:endParaRPr sz="950">
              <a:latin typeface="Arial"/>
              <a:cs typeface="Arial"/>
            </a:endParaRPr>
          </a:p>
          <a:p>
            <a:pPr marL="478790" indent="-215900">
              <a:lnSpc>
                <a:spcPct val="100000"/>
              </a:lnSpc>
              <a:spcBef>
                <a:spcPts val="540"/>
              </a:spcBef>
              <a:buFont typeface="Symbol"/>
              <a:buChar char=""/>
              <a:tabLst>
                <a:tab pos="478790" algn="l"/>
                <a:tab pos="479425" algn="l"/>
              </a:tabLst>
            </a:pPr>
            <a:r>
              <a:rPr sz="950" spc="-10" dirty="0">
                <a:latin typeface="Arial"/>
                <a:cs typeface="Arial"/>
              </a:rPr>
              <a:t>Belgian manufacturer G&amp;G International nets approximately 5% on sphere</a:t>
            </a:r>
            <a:r>
              <a:rPr sz="950" spc="140" dirty="0">
                <a:latin typeface="Arial"/>
                <a:cs typeface="Arial"/>
              </a:rPr>
              <a:t> </a:t>
            </a:r>
            <a:r>
              <a:rPr sz="950" spc="-10" dirty="0">
                <a:latin typeface="Arial"/>
                <a:cs typeface="Arial"/>
              </a:rPr>
              <a:t>projects.</a:t>
            </a:r>
            <a:endParaRPr sz="950">
              <a:latin typeface="Arial"/>
              <a:cs typeface="Arial"/>
            </a:endParaRPr>
          </a:p>
          <a:p>
            <a:pPr marL="478790" marR="5080" indent="-215900">
              <a:lnSpc>
                <a:spcPct val="142400"/>
              </a:lnSpc>
              <a:spcBef>
                <a:spcPts val="65"/>
              </a:spcBef>
              <a:buFont typeface="Symbol"/>
              <a:buChar char=""/>
              <a:tabLst>
                <a:tab pos="478790" algn="l"/>
                <a:tab pos="479425" algn="l"/>
              </a:tabLst>
            </a:pPr>
            <a:r>
              <a:rPr sz="950" spc="-10" dirty="0">
                <a:latin typeface="Arial"/>
                <a:cs typeface="Arial"/>
              </a:rPr>
              <a:t>Duro Felguera’s manufacturing division’s operating margin was 6.3%, somewhat higher as  most of the projects </a:t>
            </a:r>
            <a:r>
              <a:rPr sz="950" spc="-5" dirty="0">
                <a:latin typeface="Arial"/>
                <a:cs typeface="Arial"/>
              </a:rPr>
              <a:t>it </a:t>
            </a:r>
            <a:r>
              <a:rPr sz="950" spc="-10" dirty="0">
                <a:latin typeface="Arial"/>
                <a:cs typeface="Arial"/>
              </a:rPr>
              <a:t>worked on were in Europe, where </a:t>
            </a:r>
            <a:r>
              <a:rPr sz="950" spc="-5" dirty="0">
                <a:latin typeface="Arial"/>
                <a:cs typeface="Arial"/>
              </a:rPr>
              <a:t>it </a:t>
            </a:r>
            <a:r>
              <a:rPr sz="950" spc="-10" dirty="0">
                <a:latin typeface="Arial"/>
                <a:cs typeface="Arial"/>
              </a:rPr>
              <a:t>did not have </a:t>
            </a:r>
            <a:r>
              <a:rPr sz="950" spc="-5" dirty="0">
                <a:latin typeface="Arial"/>
                <a:cs typeface="Arial"/>
              </a:rPr>
              <a:t>to </a:t>
            </a:r>
            <a:r>
              <a:rPr sz="950" spc="-10" dirty="0">
                <a:latin typeface="Arial"/>
                <a:cs typeface="Arial"/>
              </a:rPr>
              <a:t>compete with  low-cost </a:t>
            </a:r>
            <a:r>
              <a:rPr sz="950" spc="-5" dirty="0">
                <a:latin typeface="Arial"/>
                <a:cs typeface="Arial"/>
              </a:rPr>
              <a:t>local</a:t>
            </a:r>
            <a:r>
              <a:rPr sz="950" spc="-25" dirty="0">
                <a:latin typeface="Arial"/>
                <a:cs typeface="Arial"/>
              </a:rPr>
              <a:t> </a:t>
            </a:r>
            <a:r>
              <a:rPr sz="950" spc="-10" dirty="0">
                <a:latin typeface="Arial"/>
                <a:cs typeface="Arial"/>
              </a:rPr>
              <a:t>suppliers.</a:t>
            </a:r>
            <a:endParaRPr sz="950">
              <a:latin typeface="Arial"/>
              <a:cs typeface="Arial"/>
            </a:endParaRPr>
          </a:p>
        </p:txBody>
      </p:sp>
      <p:sp>
        <p:nvSpPr>
          <p:cNvPr id="4" name="object 4"/>
          <p:cNvSpPr txBox="1"/>
          <p:nvPr/>
        </p:nvSpPr>
        <p:spPr>
          <a:xfrm>
            <a:off x="1284983" y="5236685"/>
            <a:ext cx="516064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Margins are influenced by region of operation, as indicated by </a:t>
            </a:r>
            <a:r>
              <a:rPr sz="950" spc="-5" dirty="0">
                <a:latin typeface="Arial"/>
                <a:cs typeface="Arial"/>
              </a:rPr>
              <a:t>the </a:t>
            </a:r>
            <a:r>
              <a:rPr sz="950" spc="-10" dirty="0">
                <a:latin typeface="Arial"/>
                <a:cs typeface="Arial"/>
              </a:rPr>
              <a:t>slightly higher margin levels for  the more regional European suppliers above, Duro Felguera and G&amp;G with average</a:t>
            </a:r>
            <a:r>
              <a:rPr sz="950" spc="165" dirty="0">
                <a:latin typeface="Arial"/>
                <a:cs typeface="Arial"/>
              </a:rPr>
              <a:t> </a:t>
            </a:r>
            <a:r>
              <a:rPr sz="950" spc="-10" dirty="0">
                <a:latin typeface="Arial"/>
                <a:cs typeface="Arial"/>
              </a:rPr>
              <a:t>operating</a:t>
            </a:r>
            <a:endParaRPr sz="950">
              <a:latin typeface="Arial"/>
              <a:cs typeface="Arial"/>
            </a:endParaRPr>
          </a:p>
          <a:p>
            <a:pPr marL="12700" marR="149860">
              <a:lnSpc>
                <a:spcPct val="142100"/>
              </a:lnSpc>
            </a:pPr>
            <a:r>
              <a:rPr sz="950" spc="-10" dirty="0">
                <a:latin typeface="Arial"/>
                <a:cs typeface="Arial"/>
              </a:rPr>
              <a:t>margin of 5.7%, compared to 4.3% on average </a:t>
            </a:r>
            <a:r>
              <a:rPr sz="950" spc="-5" dirty="0">
                <a:latin typeface="Arial"/>
                <a:cs typeface="Arial"/>
              </a:rPr>
              <a:t>for </a:t>
            </a:r>
            <a:r>
              <a:rPr sz="950" spc="-10" dirty="0">
                <a:latin typeface="Arial"/>
                <a:cs typeface="Arial"/>
              </a:rPr>
              <a:t>the global leaders C&amp;I and Fabricom, which  regularly compete in “low-cost”</a:t>
            </a:r>
            <a:r>
              <a:rPr sz="950" spc="15" dirty="0">
                <a:latin typeface="Arial"/>
                <a:cs typeface="Arial"/>
              </a:rPr>
              <a:t> </a:t>
            </a:r>
            <a:r>
              <a:rPr sz="950" spc="-10" dirty="0">
                <a:latin typeface="Arial"/>
                <a:cs typeface="Arial"/>
              </a:rPr>
              <a:t>regions.</a:t>
            </a:r>
            <a:endParaRPr sz="950">
              <a:latin typeface="Arial"/>
              <a:cs typeface="Arial"/>
            </a:endParaRPr>
          </a:p>
        </p:txBody>
      </p:sp>
      <p:sp>
        <p:nvSpPr>
          <p:cNvPr id="5" name="object 5"/>
          <p:cNvSpPr txBox="1"/>
          <p:nvPr/>
        </p:nvSpPr>
        <p:spPr>
          <a:xfrm>
            <a:off x="1284983" y="6410016"/>
            <a:ext cx="5254625" cy="1457325"/>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This level of margin is protected by the level of capital intensity required to make large spheres, </a:t>
            </a:r>
            <a:r>
              <a:rPr sz="950" spc="-5" dirty="0">
                <a:latin typeface="Arial"/>
                <a:cs typeface="Arial"/>
              </a:rPr>
              <a:t>the  </a:t>
            </a:r>
            <a:r>
              <a:rPr sz="950" spc="-10" dirty="0">
                <a:latin typeface="Arial"/>
                <a:cs typeface="Arial"/>
              </a:rPr>
              <a:t>bending and </a:t>
            </a:r>
            <a:r>
              <a:rPr sz="950" spc="-5" dirty="0">
                <a:latin typeface="Arial"/>
                <a:cs typeface="Arial"/>
              </a:rPr>
              <a:t>fabrication </a:t>
            </a:r>
            <a:r>
              <a:rPr sz="950" spc="-10" dirty="0">
                <a:latin typeface="Arial"/>
                <a:cs typeface="Arial"/>
              </a:rPr>
              <a:t>process requires large machinery and production </a:t>
            </a:r>
            <a:r>
              <a:rPr sz="950" spc="-5" dirty="0">
                <a:latin typeface="Arial"/>
                <a:cs typeface="Arial"/>
              </a:rPr>
              <a:t>facilities </a:t>
            </a:r>
            <a:r>
              <a:rPr sz="950" spc="-10" dirty="0">
                <a:latin typeface="Arial"/>
                <a:cs typeface="Arial"/>
              </a:rPr>
              <a:t>that represent </a:t>
            </a:r>
            <a:r>
              <a:rPr sz="950" spc="-5" dirty="0">
                <a:latin typeface="Arial"/>
                <a:cs typeface="Arial"/>
              </a:rPr>
              <a:t>a  barrier to </a:t>
            </a:r>
            <a:r>
              <a:rPr sz="950" spc="-10" dirty="0">
                <a:latin typeface="Arial"/>
                <a:cs typeface="Arial"/>
              </a:rPr>
              <a:t>entry. However, local competitors </a:t>
            </a:r>
            <a:r>
              <a:rPr sz="950" spc="-5" dirty="0">
                <a:latin typeface="Arial"/>
                <a:cs typeface="Arial"/>
              </a:rPr>
              <a:t>exist in </a:t>
            </a:r>
            <a:r>
              <a:rPr sz="950" spc="-10" dirty="0">
                <a:latin typeface="Arial"/>
                <a:cs typeface="Arial"/>
              </a:rPr>
              <a:t>most markets (CFMCC and Taishan in</a:t>
            </a:r>
            <a:r>
              <a:rPr sz="950" spc="180" dirty="0">
                <a:latin typeface="Arial"/>
                <a:cs typeface="Arial"/>
              </a:rPr>
              <a:t> </a:t>
            </a:r>
            <a:r>
              <a:rPr sz="950" spc="-10" dirty="0">
                <a:latin typeface="Arial"/>
                <a:cs typeface="Arial"/>
              </a:rPr>
              <a:t>China,</a:t>
            </a:r>
            <a:endParaRPr sz="950">
              <a:latin typeface="Arial"/>
              <a:cs typeface="Arial"/>
            </a:endParaRPr>
          </a:p>
          <a:p>
            <a:pPr marL="12700" marR="39370" algn="just">
              <a:lnSpc>
                <a:spcPct val="142300"/>
              </a:lnSpc>
            </a:pPr>
            <a:r>
              <a:rPr sz="950" spc="-10" dirty="0">
                <a:latin typeface="Arial"/>
                <a:cs typeface="Arial"/>
              </a:rPr>
              <a:t>Bharat and Sharp in India, Mercon in Northern Europe, Cimtas in the Middle East, to name </a:t>
            </a:r>
            <a:r>
              <a:rPr sz="950" spc="-5" dirty="0">
                <a:latin typeface="Arial"/>
                <a:cs typeface="Arial"/>
              </a:rPr>
              <a:t>a </a:t>
            </a:r>
            <a:r>
              <a:rPr sz="950" spc="-10" dirty="0">
                <a:latin typeface="Arial"/>
                <a:cs typeface="Arial"/>
              </a:rPr>
              <a:t>few),  providing </a:t>
            </a:r>
            <a:r>
              <a:rPr sz="950" spc="-5" dirty="0">
                <a:latin typeface="Arial"/>
                <a:cs typeface="Arial"/>
              </a:rPr>
              <a:t>a </a:t>
            </a:r>
            <a:r>
              <a:rPr sz="950" spc="-10" dirty="0">
                <a:latin typeface="Arial"/>
                <a:cs typeface="Arial"/>
              </a:rPr>
              <a:t>credible threat to the global firms’ success on bids and allowing competition to contain  margin </a:t>
            </a:r>
            <a:r>
              <a:rPr sz="950" spc="-5" dirty="0">
                <a:latin typeface="Arial"/>
                <a:cs typeface="Arial"/>
              </a:rPr>
              <a:t>levels. </a:t>
            </a:r>
            <a:r>
              <a:rPr sz="950" spc="-10" dirty="0">
                <a:latin typeface="Arial"/>
                <a:cs typeface="Arial"/>
              </a:rPr>
              <a:t>This competition serves </a:t>
            </a:r>
            <a:r>
              <a:rPr sz="950" spc="-5" dirty="0">
                <a:latin typeface="Arial"/>
                <a:cs typeface="Arial"/>
              </a:rPr>
              <a:t>to </a:t>
            </a:r>
            <a:r>
              <a:rPr sz="950" spc="-10" dirty="0">
                <a:latin typeface="Arial"/>
                <a:cs typeface="Arial"/>
              </a:rPr>
              <a:t>keep </a:t>
            </a:r>
            <a:r>
              <a:rPr sz="950" spc="-5" dirty="0">
                <a:latin typeface="Arial"/>
                <a:cs typeface="Arial"/>
              </a:rPr>
              <a:t>margin </a:t>
            </a:r>
            <a:r>
              <a:rPr sz="950" spc="-10" dirty="0">
                <a:latin typeface="Arial"/>
                <a:cs typeface="Arial"/>
              </a:rPr>
              <a:t>level fairly constant, and they are unlikely to  rise substantially by</a:t>
            </a:r>
            <a:r>
              <a:rPr sz="950" spc="-25" dirty="0">
                <a:latin typeface="Arial"/>
                <a:cs typeface="Arial"/>
              </a:rPr>
              <a:t> </a:t>
            </a:r>
            <a:r>
              <a:rPr sz="950" spc="-10" dirty="0">
                <a:latin typeface="Arial"/>
                <a:cs typeface="Arial"/>
              </a:rPr>
              <a:t>2020.</a:t>
            </a:r>
            <a:endParaRPr sz="950">
              <a:latin typeface="Arial"/>
              <a:cs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7544" y="850138"/>
            <a:ext cx="81343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12.2.3 </a:t>
            </a:r>
            <a:r>
              <a:rPr sz="950" b="1" spc="165" dirty="0">
                <a:latin typeface="Arial"/>
                <a:cs typeface="Arial"/>
              </a:rPr>
              <a:t> </a:t>
            </a:r>
            <a:r>
              <a:rPr sz="950" b="1" spc="-10" dirty="0">
                <a:latin typeface="Arial"/>
                <a:cs typeface="Arial"/>
              </a:rPr>
              <a:t>Prices</a:t>
            </a:r>
            <a:endParaRPr sz="950">
              <a:latin typeface="Arial"/>
              <a:cs typeface="Arial"/>
            </a:endParaRPr>
          </a:p>
        </p:txBody>
      </p:sp>
      <p:sp>
        <p:nvSpPr>
          <p:cNvPr id="3" name="object 3"/>
          <p:cNvSpPr txBox="1"/>
          <p:nvPr/>
        </p:nvSpPr>
        <p:spPr>
          <a:xfrm>
            <a:off x="1177544" y="1402587"/>
            <a:ext cx="425577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Price growth, closely linked to costs, </a:t>
            </a:r>
            <a:r>
              <a:rPr sz="950" b="1" spc="-5" dirty="0">
                <a:latin typeface="Arial"/>
                <a:cs typeface="Arial"/>
              </a:rPr>
              <a:t>will </a:t>
            </a:r>
            <a:r>
              <a:rPr sz="950" b="1" spc="-10" dirty="0">
                <a:latin typeface="Arial"/>
                <a:cs typeface="Arial"/>
              </a:rPr>
              <a:t>accumulate to </a:t>
            </a:r>
            <a:r>
              <a:rPr sz="950" b="1" spc="-5" dirty="0">
                <a:latin typeface="Arial"/>
                <a:cs typeface="Arial"/>
              </a:rPr>
              <a:t>15.5% </a:t>
            </a:r>
            <a:r>
              <a:rPr sz="950" b="1" spc="-10" dirty="0">
                <a:latin typeface="Arial"/>
                <a:cs typeface="Arial"/>
              </a:rPr>
              <a:t>by 2020</a:t>
            </a:r>
            <a:r>
              <a:rPr sz="950" b="1" spc="45" dirty="0">
                <a:latin typeface="Arial"/>
                <a:cs typeface="Arial"/>
              </a:rPr>
              <a:t> </a:t>
            </a:r>
            <a:r>
              <a:rPr sz="950" b="1" spc="-10" dirty="0">
                <a:latin typeface="Arial"/>
                <a:cs typeface="Arial"/>
              </a:rPr>
              <a:t>Q1.</a:t>
            </a:r>
            <a:endParaRPr sz="950">
              <a:latin typeface="Arial"/>
              <a:cs typeface="Arial"/>
            </a:endParaRPr>
          </a:p>
        </p:txBody>
      </p:sp>
      <p:sp>
        <p:nvSpPr>
          <p:cNvPr id="4" name="object 4"/>
          <p:cNvSpPr txBox="1"/>
          <p:nvPr/>
        </p:nvSpPr>
        <p:spPr>
          <a:xfrm>
            <a:off x="1284983" y="1897891"/>
            <a:ext cx="499618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Spherical LPG Tank prices rose incrementally, approximately half </a:t>
            </a:r>
            <a:r>
              <a:rPr sz="950" spc="-5" dirty="0">
                <a:latin typeface="Arial"/>
                <a:cs typeface="Arial"/>
              </a:rPr>
              <a:t>a </a:t>
            </a:r>
            <a:r>
              <a:rPr sz="950" spc="-10" dirty="0">
                <a:latin typeface="Arial"/>
                <a:cs typeface="Arial"/>
              </a:rPr>
              <a:t>percent, in Q1, pushed </a:t>
            </a:r>
            <a:r>
              <a:rPr sz="950" spc="-5" dirty="0">
                <a:latin typeface="Arial"/>
                <a:cs typeface="Arial"/>
              </a:rPr>
              <a:t>up  </a:t>
            </a:r>
            <a:r>
              <a:rPr sz="950" spc="-10" dirty="0">
                <a:latin typeface="Arial"/>
                <a:cs typeface="Arial"/>
              </a:rPr>
              <a:t>primarily by rising Asian wages for</a:t>
            </a:r>
            <a:r>
              <a:rPr sz="950" spc="45" dirty="0">
                <a:latin typeface="Arial"/>
                <a:cs typeface="Arial"/>
              </a:rPr>
              <a:t> </a:t>
            </a:r>
            <a:r>
              <a:rPr sz="950" spc="-10" dirty="0">
                <a:latin typeface="Arial"/>
                <a:cs typeface="Arial"/>
              </a:rPr>
              <a:t>welders.</a:t>
            </a:r>
            <a:endParaRPr sz="950">
              <a:latin typeface="Arial"/>
              <a:cs typeface="Arial"/>
            </a:endParaRPr>
          </a:p>
        </p:txBody>
      </p:sp>
      <p:sp>
        <p:nvSpPr>
          <p:cNvPr id="5" name="object 5"/>
          <p:cNvSpPr txBox="1"/>
          <p:nvPr/>
        </p:nvSpPr>
        <p:spPr>
          <a:xfrm>
            <a:off x="1284983" y="2659167"/>
            <a:ext cx="5102860"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Price growth will track costs closely from now through 2020, rising 5% from 2013 Q1 to 2015 Q1  and 15.5% from 2013 Q1 to 2020 Q1. Cost drivers and margin factors are discussed</a:t>
            </a:r>
            <a:r>
              <a:rPr sz="950" spc="160" dirty="0">
                <a:latin typeface="Arial"/>
                <a:cs typeface="Arial"/>
              </a:rPr>
              <a:t> </a:t>
            </a:r>
            <a:r>
              <a:rPr sz="950" spc="-10" dirty="0">
                <a:latin typeface="Arial"/>
                <a:cs typeface="Arial"/>
              </a:rPr>
              <a:t>above.</a:t>
            </a:r>
            <a:endParaRPr sz="950">
              <a:latin typeface="Arial"/>
              <a:cs typeface="Arial"/>
            </a:endParaRPr>
          </a:p>
        </p:txBody>
      </p:sp>
      <p:sp>
        <p:nvSpPr>
          <p:cNvPr id="6" name="object 6"/>
          <p:cNvSpPr txBox="1"/>
          <p:nvPr/>
        </p:nvSpPr>
        <p:spPr>
          <a:xfrm>
            <a:off x="1284991" y="6948746"/>
            <a:ext cx="5266690" cy="632460"/>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The reference unit </a:t>
            </a:r>
            <a:r>
              <a:rPr sz="950" spc="-5" dirty="0">
                <a:latin typeface="Arial"/>
                <a:cs typeface="Arial"/>
              </a:rPr>
              <a:t>for </a:t>
            </a:r>
            <a:r>
              <a:rPr sz="950" spc="-10" dirty="0">
                <a:latin typeface="Arial"/>
                <a:cs typeface="Arial"/>
              </a:rPr>
              <a:t>Spherical LPG Tanks is </a:t>
            </a:r>
            <a:r>
              <a:rPr sz="950" spc="-5" dirty="0">
                <a:latin typeface="Arial"/>
                <a:cs typeface="Arial"/>
              </a:rPr>
              <a:t>a </a:t>
            </a:r>
            <a:r>
              <a:rPr sz="950" spc="-10" dirty="0">
                <a:latin typeface="Arial"/>
                <a:cs typeface="Arial"/>
              </a:rPr>
              <a:t>carbon </a:t>
            </a:r>
            <a:r>
              <a:rPr sz="950" spc="-5" dirty="0">
                <a:latin typeface="Arial"/>
                <a:cs typeface="Arial"/>
              </a:rPr>
              <a:t>steel </a:t>
            </a:r>
            <a:r>
              <a:rPr sz="950" spc="-10" dirty="0">
                <a:latin typeface="Arial"/>
                <a:cs typeface="Arial"/>
              </a:rPr>
              <a:t>sphere 50’ in internal diameter, with </a:t>
            </a:r>
            <a:r>
              <a:rPr sz="950" spc="-5" dirty="0">
                <a:latin typeface="Arial"/>
                <a:cs typeface="Arial"/>
              </a:rPr>
              <a:t>a  </a:t>
            </a:r>
            <a:r>
              <a:rPr sz="950" spc="-10" dirty="0">
                <a:latin typeface="Arial"/>
                <a:cs typeface="Arial"/>
              </a:rPr>
              <a:t>wall thickness of 2.36”, built </a:t>
            </a:r>
            <a:r>
              <a:rPr sz="950" spc="-5" dirty="0">
                <a:latin typeface="Arial"/>
                <a:cs typeface="Arial"/>
              </a:rPr>
              <a:t>to </a:t>
            </a:r>
            <a:r>
              <a:rPr sz="950" spc="-10" dirty="0">
                <a:latin typeface="Arial"/>
                <a:cs typeface="Arial"/>
              </a:rPr>
              <a:t>withstand pressure of up </a:t>
            </a:r>
            <a:r>
              <a:rPr sz="950" spc="-5" dirty="0">
                <a:latin typeface="Arial"/>
                <a:cs typeface="Arial"/>
              </a:rPr>
              <a:t>to </a:t>
            </a:r>
            <a:r>
              <a:rPr sz="950" spc="-10" dirty="0">
                <a:latin typeface="Arial"/>
                <a:cs typeface="Arial"/>
              </a:rPr>
              <a:t>200 psig. </a:t>
            </a:r>
            <a:r>
              <a:rPr sz="950" spc="-5" dirty="0">
                <a:latin typeface="Arial"/>
                <a:cs typeface="Arial"/>
              </a:rPr>
              <a:t>At </a:t>
            </a:r>
            <a:r>
              <a:rPr sz="950" spc="-10" dirty="0">
                <a:latin typeface="Arial"/>
                <a:cs typeface="Arial"/>
              </a:rPr>
              <a:t>benchmark, US cost levels,  this unit costs approximately</a:t>
            </a:r>
            <a:r>
              <a:rPr sz="950" spc="25" dirty="0">
                <a:latin typeface="Arial"/>
                <a:cs typeface="Arial"/>
              </a:rPr>
              <a:t> </a:t>
            </a:r>
            <a:r>
              <a:rPr sz="950" spc="-15" dirty="0">
                <a:latin typeface="Arial"/>
                <a:cs typeface="Arial"/>
              </a:rPr>
              <a:t>$2.6m.</a:t>
            </a:r>
            <a:endParaRPr sz="950">
              <a:latin typeface="Arial"/>
              <a:cs typeface="Arial"/>
            </a:endParaRPr>
          </a:p>
        </p:txBody>
      </p:sp>
      <p:sp>
        <p:nvSpPr>
          <p:cNvPr id="7" name="object 7"/>
          <p:cNvSpPr txBox="1"/>
          <p:nvPr/>
        </p:nvSpPr>
        <p:spPr>
          <a:xfrm>
            <a:off x="1284991" y="7916478"/>
            <a:ext cx="5220335" cy="125158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Southeast Asia is the lowest-cost region to produce </a:t>
            </a:r>
            <a:r>
              <a:rPr sz="950" spc="-5" dirty="0">
                <a:latin typeface="Arial"/>
                <a:cs typeface="Arial"/>
              </a:rPr>
              <a:t>LPG </a:t>
            </a:r>
            <a:r>
              <a:rPr sz="950" spc="-10" dirty="0">
                <a:latin typeface="Arial"/>
                <a:cs typeface="Arial"/>
              </a:rPr>
              <a:t>spheres, by </a:t>
            </a:r>
            <a:r>
              <a:rPr sz="950" spc="-5" dirty="0">
                <a:latin typeface="Arial"/>
                <a:cs typeface="Arial"/>
              </a:rPr>
              <a:t>a </a:t>
            </a:r>
            <a:r>
              <a:rPr sz="950" spc="-10" dirty="0">
                <a:latin typeface="Arial"/>
                <a:cs typeface="Arial"/>
              </a:rPr>
              <a:t>substantial margin. Recent  contract wins by Chicago Bridge and </a:t>
            </a:r>
            <a:r>
              <a:rPr sz="950" spc="-5" dirty="0">
                <a:latin typeface="Arial"/>
                <a:cs typeface="Arial"/>
              </a:rPr>
              <a:t>Iron </a:t>
            </a:r>
            <a:r>
              <a:rPr sz="950" spc="-10" dirty="0">
                <a:latin typeface="Arial"/>
                <a:cs typeface="Arial"/>
              </a:rPr>
              <a:t>and KNM Group, based </a:t>
            </a:r>
            <a:r>
              <a:rPr sz="950" spc="-5" dirty="0">
                <a:latin typeface="Arial"/>
                <a:cs typeface="Arial"/>
              </a:rPr>
              <a:t>to </a:t>
            </a:r>
            <a:r>
              <a:rPr sz="950" spc="-10" dirty="0">
                <a:latin typeface="Arial"/>
                <a:cs typeface="Arial"/>
              </a:rPr>
              <a:t>some extent on their cost-  competitiveness at yards </a:t>
            </a:r>
            <a:r>
              <a:rPr sz="950" spc="-5" dirty="0">
                <a:latin typeface="Arial"/>
                <a:cs typeface="Arial"/>
              </a:rPr>
              <a:t>in </a:t>
            </a:r>
            <a:r>
              <a:rPr sz="950" spc="-10" dirty="0">
                <a:latin typeface="Arial"/>
                <a:cs typeface="Arial"/>
              </a:rPr>
              <a:t>Thailand </a:t>
            </a:r>
            <a:r>
              <a:rPr sz="950" spc="-5" dirty="0">
                <a:latin typeface="Arial"/>
                <a:cs typeface="Arial"/>
              </a:rPr>
              <a:t>and Malaysia, respectively, </a:t>
            </a:r>
            <a:r>
              <a:rPr sz="950" spc="-10" dirty="0">
                <a:latin typeface="Arial"/>
                <a:cs typeface="Arial"/>
              </a:rPr>
              <a:t>indicate lower production costs</a:t>
            </a:r>
            <a:r>
              <a:rPr sz="950" spc="215" dirty="0">
                <a:latin typeface="Arial"/>
                <a:cs typeface="Arial"/>
              </a:rPr>
              <a:t> </a:t>
            </a:r>
            <a:r>
              <a:rPr sz="950" spc="-5" dirty="0">
                <a:latin typeface="Arial"/>
                <a:cs typeface="Arial"/>
              </a:rPr>
              <a:t>in</a:t>
            </a:r>
            <a:endParaRPr sz="950">
              <a:latin typeface="Arial"/>
              <a:cs typeface="Arial"/>
            </a:endParaRPr>
          </a:p>
          <a:p>
            <a:pPr marL="12700" marR="32384">
              <a:lnSpc>
                <a:spcPct val="142400"/>
              </a:lnSpc>
            </a:pPr>
            <a:r>
              <a:rPr sz="950" spc="-10" dirty="0">
                <a:latin typeface="Arial"/>
                <a:cs typeface="Arial"/>
              </a:rPr>
              <a:t>this region, as well as good access to marine transport for inbound shipments. In contrast, poor  internal infrastructure and wage inflation have driven costs in China and India up slightly, although  production </a:t>
            </a:r>
            <a:r>
              <a:rPr sz="950" spc="-5" dirty="0">
                <a:latin typeface="Arial"/>
                <a:cs typeface="Arial"/>
              </a:rPr>
              <a:t>costs </a:t>
            </a:r>
            <a:r>
              <a:rPr sz="950" spc="-10" dirty="0">
                <a:latin typeface="Arial"/>
                <a:cs typeface="Arial"/>
              </a:rPr>
              <a:t>there are </a:t>
            </a:r>
            <a:r>
              <a:rPr sz="950" spc="-5" dirty="0">
                <a:latin typeface="Arial"/>
                <a:cs typeface="Arial"/>
              </a:rPr>
              <a:t>still </a:t>
            </a:r>
            <a:r>
              <a:rPr sz="950" spc="-10" dirty="0">
                <a:latin typeface="Arial"/>
                <a:cs typeface="Arial"/>
              </a:rPr>
              <a:t>low compared to </a:t>
            </a:r>
            <a:r>
              <a:rPr sz="950" spc="-5" dirty="0">
                <a:latin typeface="Arial"/>
                <a:cs typeface="Arial"/>
              </a:rPr>
              <a:t>the </a:t>
            </a:r>
            <a:r>
              <a:rPr sz="950" spc="-10" dirty="0">
                <a:latin typeface="Arial"/>
                <a:cs typeface="Arial"/>
              </a:rPr>
              <a:t>rest of the world. “Other Asia” is at </a:t>
            </a:r>
            <a:r>
              <a:rPr sz="950" spc="-5" dirty="0">
                <a:latin typeface="Arial"/>
                <a:cs typeface="Arial"/>
              </a:rPr>
              <a:t>a </a:t>
            </a:r>
            <a:r>
              <a:rPr sz="950" spc="-10" dirty="0">
                <a:latin typeface="Arial"/>
                <a:cs typeface="Arial"/>
              </a:rPr>
              <a:t>17%</a:t>
            </a:r>
            <a:r>
              <a:rPr sz="950" spc="170" dirty="0">
                <a:latin typeface="Arial"/>
                <a:cs typeface="Arial"/>
              </a:rPr>
              <a:t> </a:t>
            </a:r>
            <a:r>
              <a:rPr sz="950" spc="-10" dirty="0">
                <a:latin typeface="Arial"/>
                <a:cs typeface="Arial"/>
              </a:rPr>
              <a:t>cost</a:t>
            </a:r>
            <a:endParaRPr sz="950">
              <a:latin typeface="Arial"/>
              <a:cs typeface="Arial"/>
            </a:endParaRPr>
          </a:p>
        </p:txBody>
      </p:sp>
      <p:sp>
        <p:nvSpPr>
          <p:cNvPr id="8" name="object 8"/>
          <p:cNvSpPr/>
          <p:nvPr/>
        </p:nvSpPr>
        <p:spPr>
          <a:xfrm>
            <a:off x="2589657" y="3915155"/>
            <a:ext cx="0" cy="2137410"/>
          </a:xfrm>
          <a:custGeom>
            <a:avLst/>
            <a:gdLst/>
            <a:ahLst/>
            <a:cxnLst/>
            <a:rect l="l" t="t" r="r" b="b"/>
            <a:pathLst>
              <a:path h="2137410">
                <a:moveTo>
                  <a:pt x="0" y="0"/>
                </a:moveTo>
                <a:lnTo>
                  <a:pt x="0" y="2137410"/>
                </a:lnTo>
              </a:path>
            </a:pathLst>
          </a:custGeom>
          <a:ln w="8381">
            <a:solidFill>
              <a:srgbClr val="858585"/>
            </a:solidFill>
          </a:ln>
        </p:spPr>
        <p:txBody>
          <a:bodyPr wrap="square" lIns="0" tIns="0" rIns="0" bIns="0" rtlCol="0"/>
          <a:lstStyle/>
          <a:p>
            <a:endParaRPr/>
          </a:p>
        </p:txBody>
      </p:sp>
      <p:sp>
        <p:nvSpPr>
          <p:cNvPr id="9" name="object 9"/>
          <p:cNvSpPr/>
          <p:nvPr/>
        </p:nvSpPr>
        <p:spPr>
          <a:xfrm>
            <a:off x="2551176" y="6052565"/>
            <a:ext cx="38100" cy="0"/>
          </a:xfrm>
          <a:custGeom>
            <a:avLst/>
            <a:gdLst/>
            <a:ahLst/>
            <a:cxnLst/>
            <a:rect l="l" t="t" r="r" b="b"/>
            <a:pathLst>
              <a:path w="38100">
                <a:moveTo>
                  <a:pt x="0" y="0"/>
                </a:moveTo>
                <a:lnTo>
                  <a:pt x="38100" y="0"/>
                </a:lnTo>
              </a:path>
            </a:pathLst>
          </a:custGeom>
          <a:ln w="9144">
            <a:solidFill>
              <a:srgbClr val="858585"/>
            </a:solidFill>
          </a:ln>
        </p:spPr>
        <p:txBody>
          <a:bodyPr wrap="square" lIns="0" tIns="0" rIns="0" bIns="0" rtlCol="0"/>
          <a:lstStyle/>
          <a:p>
            <a:endParaRPr/>
          </a:p>
        </p:txBody>
      </p:sp>
      <p:sp>
        <p:nvSpPr>
          <p:cNvPr id="10" name="object 10"/>
          <p:cNvSpPr/>
          <p:nvPr/>
        </p:nvSpPr>
        <p:spPr>
          <a:xfrm>
            <a:off x="2551176" y="5748146"/>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1" name="object 11"/>
          <p:cNvSpPr/>
          <p:nvPr/>
        </p:nvSpPr>
        <p:spPr>
          <a:xfrm>
            <a:off x="2551176" y="5441822"/>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2" name="object 12"/>
          <p:cNvSpPr/>
          <p:nvPr/>
        </p:nvSpPr>
        <p:spPr>
          <a:xfrm>
            <a:off x="2551176" y="5137403"/>
            <a:ext cx="38100" cy="0"/>
          </a:xfrm>
          <a:custGeom>
            <a:avLst/>
            <a:gdLst/>
            <a:ahLst/>
            <a:cxnLst/>
            <a:rect l="l" t="t" r="r" b="b"/>
            <a:pathLst>
              <a:path w="38100">
                <a:moveTo>
                  <a:pt x="0" y="0"/>
                </a:moveTo>
                <a:lnTo>
                  <a:pt x="38100" y="0"/>
                </a:lnTo>
              </a:path>
            </a:pathLst>
          </a:custGeom>
          <a:ln w="9144">
            <a:solidFill>
              <a:srgbClr val="858585"/>
            </a:solidFill>
          </a:ln>
        </p:spPr>
        <p:txBody>
          <a:bodyPr wrap="square" lIns="0" tIns="0" rIns="0" bIns="0" rtlCol="0"/>
          <a:lstStyle/>
          <a:p>
            <a:endParaRPr/>
          </a:p>
        </p:txBody>
      </p:sp>
      <p:sp>
        <p:nvSpPr>
          <p:cNvPr id="13" name="object 13"/>
          <p:cNvSpPr/>
          <p:nvPr/>
        </p:nvSpPr>
        <p:spPr>
          <a:xfrm>
            <a:off x="2551176" y="4831460"/>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4" name="object 14"/>
          <p:cNvSpPr/>
          <p:nvPr/>
        </p:nvSpPr>
        <p:spPr>
          <a:xfrm>
            <a:off x="2551176" y="4525517"/>
            <a:ext cx="38100" cy="0"/>
          </a:xfrm>
          <a:custGeom>
            <a:avLst/>
            <a:gdLst/>
            <a:ahLst/>
            <a:cxnLst/>
            <a:rect l="l" t="t" r="r" b="b"/>
            <a:pathLst>
              <a:path w="38100">
                <a:moveTo>
                  <a:pt x="0" y="0"/>
                </a:moveTo>
                <a:lnTo>
                  <a:pt x="38100" y="0"/>
                </a:lnTo>
              </a:path>
            </a:pathLst>
          </a:custGeom>
          <a:ln w="9144">
            <a:solidFill>
              <a:srgbClr val="858585"/>
            </a:solidFill>
          </a:ln>
        </p:spPr>
        <p:txBody>
          <a:bodyPr wrap="square" lIns="0" tIns="0" rIns="0" bIns="0" rtlCol="0"/>
          <a:lstStyle/>
          <a:p>
            <a:endParaRPr/>
          </a:p>
        </p:txBody>
      </p:sp>
      <p:sp>
        <p:nvSpPr>
          <p:cNvPr id="15" name="object 15"/>
          <p:cNvSpPr/>
          <p:nvPr/>
        </p:nvSpPr>
        <p:spPr>
          <a:xfrm>
            <a:off x="2551176" y="4221098"/>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16" name="object 16"/>
          <p:cNvSpPr/>
          <p:nvPr/>
        </p:nvSpPr>
        <p:spPr>
          <a:xfrm>
            <a:off x="2551176" y="3914775"/>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17" name="object 17"/>
          <p:cNvSpPr/>
          <p:nvPr/>
        </p:nvSpPr>
        <p:spPr>
          <a:xfrm>
            <a:off x="2589276" y="6052565"/>
            <a:ext cx="3152775" cy="0"/>
          </a:xfrm>
          <a:custGeom>
            <a:avLst/>
            <a:gdLst/>
            <a:ahLst/>
            <a:cxnLst/>
            <a:rect l="l" t="t" r="r" b="b"/>
            <a:pathLst>
              <a:path w="3152775">
                <a:moveTo>
                  <a:pt x="0" y="0"/>
                </a:moveTo>
                <a:lnTo>
                  <a:pt x="3152394" y="0"/>
                </a:lnTo>
              </a:path>
            </a:pathLst>
          </a:custGeom>
          <a:ln w="9144">
            <a:solidFill>
              <a:srgbClr val="858585"/>
            </a:solidFill>
          </a:ln>
        </p:spPr>
        <p:txBody>
          <a:bodyPr wrap="square" lIns="0" tIns="0" rIns="0" bIns="0" rtlCol="0"/>
          <a:lstStyle/>
          <a:p>
            <a:endParaRPr/>
          </a:p>
        </p:txBody>
      </p:sp>
      <p:sp>
        <p:nvSpPr>
          <p:cNvPr id="18" name="object 18"/>
          <p:cNvSpPr/>
          <p:nvPr/>
        </p:nvSpPr>
        <p:spPr>
          <a:xfrm>
            <a:off x="2585466" y="607199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19" name="object 19"/>
          <p:cNvSpPr/>
          <p:nvPr/>
        </p:nvSpPr>
        <p:spPr>
          <a:xfrm>
            <a:off x="2759964" y="6071996"/>
            <a:ext cx="9525" cy="0"/>
          </a:xfrm>
          <a:custGeom>
            <a:avLst/>
            <a:gdLst/>
            <a:ahLst/>
            <a:cxnLst/>
            <a:rect l="l" t="t" r="r" b="b"/>
            <a:pathLst>
              <a:path w="9525">
                <a:moveTo>
                  <a:pt x="0" y="0"/>
                </a:moveTo>
                <a:lnTo>
                  <a:pt x="9143" y="0"/>
                </a:lnTo>
              </a:path>
            </a:pathLst>
          </a:custGeom>
          <a:ln w="38862">
            <a:solidFill>
              <a:srgbClr val="858585"/>
            </a:solidFill>
          </a:ln>
        </p:spPr>
        <p:txBody>
          <a:bodyPr wrap="square" lIns="0" tIns="0" rIns="0" bIns="0" rtlCol="0"/>
          <a:lstStyle/>
          <a:p>
            <a:endParaRPr/>
          </a:p>
        </p:txBody>
      </p:sp>
      <p:sp>
        <p:nvSpPr>
          <p:cNvPr id="20" name="object 20"/>
          <p:cNvSpPr/>
          <p:nvPr/>
        </p:nvSpPr>
        <p:spPr>
          <a:xfrm>
            <a:off x="2935223" y="607199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21" name="object 21"/>
          <p:cNvSpPr/>
          <p:nvPr/>
        </p:nvSpPr>
        <p:spPr>
          <a:xfrm>
            <a:off x="3109722" y="6071996"/>
            <a:ext cx="9525" cy="0"/>
          </a:xfrm>
          <a:custGeom>
            <a:avLst/>
            <a:gdLst/>
            <a:ahLst/>
            <a:cxnLst/>
            <a:rect l="l" t="t" r="r" b="b"/>
            <a:pathLst>
              <a:path w="9525">
                <a:moveTo>
                  <a:pt x="0" y="0"/>
                </a:moveTo>
                <a:lnTo>
                  <a:pt x="9143" y="0"/>
                </a:lnTo>
              </a:path>
            </a:pathLst>
          </a:custGeom>
          <a:ln w="38862">
            <a:solidFill>
              <a:srgbClr val="858585"/>
            </a:solidFill>
          </a:ln>
        </p:spPr>
        <p:txBody>
          <a:bodyPr wrap="square" lIns="0" tIns="0" rIns="0" bIns="0" rtlCol="0"/>
          <a:lstStyle/>
          <a:p>
            <a:endParaRPr/>
          </a:p>
        </p:txBody>
      </p:sp>
      <p:sp>
        <p:nvSpPr>
          <p:cNvPr id="22" name="object 22"/>
          <p:cNvSpPr/>
          <p:nvPr/>
        </p:nvSpPr>
        <p:spPr>
          <a:xfrm>
            <a:off x="3284982"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3" name="object 23"/>
          <p:cNvSpPr/>
          <p:nvPr/>
        </p:nvSpPr>
        <p:spPr>
          <a:xfrm>
            <a:off x="3461003" y="607199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24" name="object 24"/>
          <p:cNvSpPr/>
          <p:nvPr/>
        </p:nvSpPr>
        <p:spPr>
          <a:xfrm>
            <a:off x="3636264"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5" name="object 25"/>
          <p:cNvSpPr/>
          <p:nvPr/>
        </p:nvSpPr>
        <p:spPr>
          <a:xfrm>
            <a:off x="3811523"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6" name="object 26"/>
          <p:cNvSpPr/>
          <p:nvPr/>
        </p:nvSpPr>
        <p:spPr>
          <a:xfrm>
            <a:off x="3986021" y="607199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27" name="object 27"/>
          <p:cNvSpPr/>
          <p:nvPr/>
        </p:nvSpPr>
        <p:spPr>
          <a:xfrm>
            <a:off x="4161282"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8" name="object 28"/>
          <p:cNvSpPr/>
          <p:nvPr/>
        </p:nvSpPr>
        <p:spPr>
          <a:xfrm>
            <a:off x="4335779" y="607199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29" name="object 29"/>
          <p:cNvSpPr/>
          <p:nvPr/>
        </p:nvSpPr>
        <p:spPr>
          <a:xfrm>
            <a:off x="4511040"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30" name="object 30"/>
          <p:cNvSpPr/>
          <p:nvPr/>
        </p:nvSpPr>
        <p:spPr>
          <a:xfrm>
            <a:off x="4687061" y="607199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31" name="object 31"/>
          <p:cNvSpPr/>
          <p:nvPr/>
        </p:nvSpPr>
        <p:spPr>
          <a:xfrm>
            <a:off x="4862321" y="607199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32" name="object 32"/>
          <p:cNvSpPr/>
          <p:nvPr/>
        </p:nvSpPr>
        <p:spPr>
          <a:xfrm>
            <a:off x="5037582"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33" name="object 33"/>
          <p:cNvSpPr/>
          <p:nvPr/>
        </p:nvSpPr>
        <p:spPr>
          <a:xfrm>
            <a:off x="5212079"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34" name="object 34"/>
          <p:cNvSpPr/>
          <p:nvPr/>
        </p:nvSpPr>
        <p:spPr>
          <a:xfrm>
            <a:off x="5387340" y="607199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35" name="object 35"/>
          <p:cNvSpPr/>
          <p:nvPr/>
        </p:nvSpPr>
        <p:spPr>
          <a:xfrm>
            <a:off x="5561838" y="607199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36" name="object 36"/>
          <p:cNvSpPr/>
          <p:nvPr/>
        </p:nvSpPr>
        <p:spPr>
          <a:xfrm>
            <a:off x="5737097" y="607199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37" name="object 37"/>
          <p:cNvSpPr/>
          <p:nvPr/>
        </p:nvSpPr>
        <p:spPr>
          <a:xfrm>
            <a:off x="3012185" y="4688585"/>
            <a:ext cx="2655570" cy="735330"/>
          </a:xfrm>
          <a:custGeom>
            <a:avLst/>
            <a:gdLst/>
            <a:ahLst/>
            <a:cxnLst/>
            <a:rect l="l" t="t" r="r" b="b"/>
            <a:pathLst>
              <a:path w="2655570" h="735329">
                <a:moveTo>
                  <a:pt x="65532" y="688086"/>
                </a:moveTo>
                <a:lnTo>
                  <a:pt x="58674" y="690372"/>
                </a:lnTo>
                <a:lnTo>
                  <a:pt x="3810" y="710946"/>
                </a:lnTo>
                <a:lnTo>
                  <a:pt x="0" y="718566"/>
                </a:lnTo>
                <a:lnTo>
                  <a:pt x="2286" y="724662"/>
                </a:lnTo>
                <a:lnTo>
                  <a:pt x="5334" y="731520"/>
                </a:lnTo>
                <a:lnTo>
                  <a:pt x="12192" y="735330"/>
                </a:lnTo>
                <a:lnTo>
                  <a:pt x="19050" y="732282"/>
                </a:lnTo>
                <a:lnTo>
                  <a:pt x="67818" y="714756"/>
                </a:lnTo>
                <a:lnTo>
                  <a:pt x="73914" y="712470"/>
                </a:lnTo>
                <a:lnTo>
                  <a:pt x="77724" y="704850"/>
                </a:lnTo>
                <a:lnTo>
                  <a:pt x="75438" y="697992"/>
                </a:lnTo>
                <a:lnTo>
                  <a:pt x="72390" y="691896"/>
                </a:lnTo>
                <a:lnTo>
                  <a:pt x="65532" y="688086"/>
                </a:lnTo>
                <a:close/>
              </a:path>
              <a:path w="2655570" h="735329">
                <a:moveTo>
                  <a:pt x="162306" y="652272"/>
                </a:moveTo>
                <a:lnTo>
                  <a:pt x="155448" y="655320"/>
                </a:lnTo>
                <a:lnTo>
                  <a:pt x="107442" y="672846"/>
                </a:lnTo>
                <a:lnTo>
                  <a:pt x="100584" y="675132"/>
                </a:lnTo>
                <a:lnTo>
                  <a:pt x="96774" y="682752"/>
                </a:lnTo>
                <a:lnTo>
                  <a:pt x="99060" y="689610"/>
                </a:lnTo>
                <a:lnTo>
                  <a:pt x="102108" y="695706"/>
                </a:lnTo>
                <a:lnTo>
                  <a:pt x="108966" y="699516"/>
                </a:lnTo>
                <a:lnTo>
                  <a:pt x="115824" y="697230"/>
                </a:lnTo>
                <a:lnTo>
                  <a:pt x="164592" y="678942"/>
                </a:lnTo>
                <a:lnTo>
                  <a:pt x="171450" y="676656"/>
                </a:lnTo>
                <a:lnTo>
                  <a:pt x="174498" y="669036"/>
                </a:lnTo>
                <a:lnTo>
                  <a:pt x="172212" y="662940"/>
                </a:lnTo>
                <a:lnTo>
                  <a:pt x="169926" y="656082"/>
                </a:lnTo>
                <a:lnTo>
                  <a:pt x="162306" y="652272"/>
                </a:lnTo>
                <a:close/>
              </a:path>
              <a:path w="2655570" h="735329">
                <a:moveTo>
                  <a:pt x="245364" y="599694"/>
                </a:moveTo>
                <a:lnTo>
                  <a:pt x="240030" y="603504"/>
                </a:lnTo>
                <a:lnTo>
                  <a:pt x="198120" y="633984"/>
                </a:lnTo>
                <a:lnTo>
                  <a:pt x="192786" y="638556"/>
                </a:lnTo>
                <a:lnTo>
                  <a:pt x="191262" y="646176"/>
                </a:lnTo>
                <a:lnTo>
                  <a:pt x="195072" y="652272"/>
                </a:lnTo>
                <a:lnTo>
                  <a:pt x="199644" y="657606"/>
                </a:lnTo>
                <a:lnTo>
                  <a:pt x="208026" y="659130"/>
                </a:lnTo>
                <a:lnTo>
                  <a:pt x="213360" y="654558"/>
                </a:lnTo>
                <a:lnTo>
                  <a:pt x="255270" y="624078"/>
                </a:lnTo>
                <a:lnTo>
                  <a:pt x="260604" y="620268"/>
                </a:lnTo>
                <a:lnTo>
                  <a:pt x="262128" y="611886"/>
                </a:lnTo>
                <a:lnTo>
                  <a:pt x="257556" y="606552"/>
                </a:lnTo>
                <a:lnTo>
                  <a:pt x="253746" y="600456"/>
                </a:lnTo>
                <a:lnTo>
                  <a:pt x="245364" y="599694"/>
                </a:lnTo>
                <a:close/>
              </a:path>
              <a:path w="2655570" h="735329">
                <a:moveTo>
                  <a:pt x="329184" y="538734"/>
                </a:moveTo>
                <a:lnTo>
                  <a:pt x="323088" y="542544"/>
                </a:lnTo>
                <a:lnTo>
                  <a:pt x="281178" y="573024"/>
                </a:lnTo>
                <a:lnTo>
                  <a:pt x="275844" y="577596"/>
                </a:lnTo>
                <a:lnTo>
                  <a:pt x="274320" y="585216"/>
                </a:lnTo>
                <a:lnTo>
                  <a:pt x="278892" y="591312"/>
                </a:lnTo>
                <a:lnTo>
                  <a:pt x="282702" y="596646"/>
                </a:lnTo>
                <a:lnTo>
                  <a:pt x="338328" y="563880"/>
                </a:lnTo>
                <a:lnTo>
                  <a:pt x="345186" y="551688"/>
                </a:lnTo>
                <a:lnTo>
                  <a:pt x="341376" y="545592"/>
                </a:lnTo>
                <a:lnTo>
                  <a:pt x="336804" y="540258"/>
                </a:lnTo>
                <a:lnTo>
                  <a:pt x="329184" y="538734"/>
                </a:lnTo>
                <a:close/>
              </a:path>
              <a:path w="2655570" h="735329">
                <a:moveTo>
                  <a:pt x="413003" y="478536"/>
                </a:moveTo>
                <a:lnTo>
                  <a:pt x="406908" y="482346"/>
                </a:lnTo>
                <a:lnTo>
                  <a:pt x="364998" y="512064"/>
                </a:lnTo>
                <a:lnTo>
                  <a:pt x="358902" y="516636"/>
                </a:lnTo>
                <a:lnTo>
                  <a:pt x="358140" y="524256"/>
                </a:lnTo>
                <a:lnTo>
                  <a:pt x="365760" y="536448"/>
                </a:lnTo>
                <a:lnTo>
                  <a:pt x="374142" y="537210"/>
                </a:lnTo>
                <a:lnTo>
                  <a:pt x="380238" y="533400"/>
                </a:lnTo>
                <a:lnTo>
                  <a:pt x="422148" y="503682"/>
                </a:lnTo>
                <a:lnTo>
                  <a:pt x="427482" y="499110"/>
                </a:lnTo>
                <a:lnTo>
                  <a:pt x="429006" y="491490"/>
                </a:lnTo>
                <a:lnTo>
                  <a:pt x="425196" y="485394"/>
                </a:lnTo>
                <a:lnTo>
                  <a:pt x="420624" y="480060"/>
                </a:lnTo>
                <a:lnTo>
                  <a:pt x="413003" y="478536"/>
                </a:lnTo>
                <a:close/>
              </a:path>
              <a:path w="2655570" h="735329">
                <a:moveTo>
                  <a:pt x="496824" y="418338"/>
                </a:moveTo>
                <a:lnTo>
                  <a:pt x="490728" y="422910"/>
                </a:lnTo>
                <a:lnTo>
                  <a:pt x="443484" y="456438"/>
                </a:lnTo>
                <a:lnTo>
                  <a:pt x="441960" y="464820"/>
                </a:lnTo>
                <a:lnTo>
                  <a:pt x="445770" y="470916"/>
                </a:lnTo>
                <a:lnTo>
                  <a:pt x="450342" y="476250"/>
                </a:lnTo>
                <a:lnTo>
                  <a:pt x="457962" y="477774"/>
                </a:lnTo>
                <a:lnTo>
                  <a:pt x="464058" y="473964"/>
                </a:lnTo>
                <a:lnTo>
                  <a:pt x="505968" y="443484"/>
                </a:lnTo>
                <a:lnTo>
                  <a:pt x="512064" y="439674"/>
                </a:lnTo>
                <a:lnTo>
                  <a:pt x="513588" y="431292"/>
                </a:lnTo>
                <a:lnTo>
                  <a:pt x="509016" y="425958"/>
                </a:lnTo>
                <a:lnTo>
                  <a:pt x="505206" y="419862"/>
                </a:lnTo>
                <a:lnTo>
                  <a:pt x="496824" y="418338"/>
                </a:lnTo>
                <a:close/>
              </a:path>
              <a:path w="2655570" h="735329">
                <a:moveTo>
                  <a:pt x="598932" y="390144"/>
                </a:moveTo>
                <a:lnTo>
                  <a:pt x="537972" y="390144"/>
                </a:lnTo>
                <a:lnTo>
                  <a:pt x="535686" y="390906"/>
                </a:lnTo>
                <a:lnTo>
                  <a:pt x="533400" y="392430"/>
                </a:lnTo>
                <a:lnTo>
                  <a:pt x="533400" y="393192"/>
                </a:lnTo>
                <a:lnTo>
                  <a:pt x="527304" y="397002"/>
                </a:lnTo>
                <a:lnTo>
                  <a:pt x="525780" y="405384"/>
                </a:lnTo>
                <a:lnTo>
                  <a:pt x="530352" y="410718"/>
                </a:lnTo>
                <a:lnTo>
                  <a:pt x="534162" y="416814"/>
                </a:lnTo>
                <a:lnTo>
                  <a:pt x="542544" y="418338"/>
                </a:lnTo>
                <a:lnTo>
                  <a:pt x="545211" y="416052"/>
                </a:lnTo>
                <a:lnTo>
                  <a:pt x="541020" y="416052"/>
                </a:lnTo>
                <a:lnTo>
                  <a:pt x="547467" y="414117"/>
                </a:lnTo>
                <a:lnTo>
                  <a:pt x="547878" y="413766"/>
                </a:lnTo>
                <a:lnTo>
                  <a:pt x="601218" y="413766"/>
                </a:lnTo>
                <a:lnTo>
                  <a:pt x="605028" y="409956"/>
                </a:lnTo>
                <a:lnTo>
                  <a:pt x="605028" y="395478"/>
                </a:lnTo>
                <a:lnTo>
                  <a:pt x="598932" y="390144"/>
                </a:lnTo>
                <a:close/>
              </a:path>
              <a:path w="2655570" h="735329">
                <a:moveTo>
                  <a:pt x="547467" y="414117"/>
                </a:moveTo>
                <a:lnTo>
                  <a:pt x="541020" y="416052"/>
                </a:lnTo>
                <a:lnTo>
                  <a:pt x="545285" y="415988"/>
                </a:lnTo>
                <a:lnTo>
                  <a:pt x="547467" y="414117"/>
                </a:lnTo>
                <a:close/>
              </a:path>
              <a:path w="2655570" h="735329">
                <a:moveTo>
                  <a:pt x="545285" y="415988"/>
                </a:moveTo>
                <a:lnTo>
                  <a:pt x="541020" y="416052"/>
                </a:lnTo>
                <a:lnTo>
                  <a:pt x="545211" y="416052"/>
                </a:lnTo>
                <a:close/>
              </a:path>
              <a:path w="2655570" h="735329">
                <a:moveTo>
                  <a:pt x="601218" y="413766"/>
                </a:moveTo>
                <a:lnTo>
                  <a:pt x="548640" y="413766"/>
                </a:lnTo>
                <a:lnTo>
                  <a:pt x="547467" y="414117"/>
                </a:lnTo>
                <a:lnTo>
                  <a:pt x="545285" y="415988"/>
                </a:lnTo>
                <a:lnTo>
                  <a:pt x="592074" y="415290"/>
                </a:lnTo>
                <a:lnTo>
                  <a:pt x="599694" y="415290"/>
                </a:lnTo>
                <a:lnTo>
                  <a:pt x="601218" y="413766"/>
                </a:lnTo>
                <a:close/>
              </a:path>
              <a:path w="2655570" h="735329">
                <a:moveTo>
                  <a:pt x="702564" y="388620"/>
                </a:moveTo>
                <a:lnTo>
                  <a:pt x="694944" y="388620"/>
                </a:lnTo>
                <a:lnTo>
                  <a:pt x="643890" y="389382"/>
                </a:lnTo>
                <a:lnTo>
                  <a:pt x="636270" y="389382"/>
                </a:lnTo>
                <a:lnTo>
                  <a:pt x="630936" y="395478"/>
                </a:lnTo>
                <a:lnTo>
                  <a:pt x="630936" y="409194"/>
                </a:lnTo>
                <a:lnTo>
                  <a:pt x="637032" y="415290"/>
                </a:lnTo>
                <a:lnTo>
                  <a:pt x="643890" y="415290"/>
                </a:lnTo>
                <a:lnTo>
                  <a:pt x="695706" y="414528"/>
                </a:lnTo>
                <a:lnTo>
                  <a:pt x="702564" y="414528"/>
                </a:lnTo>
                <a:lnTo>
                  <a:pt x="708660" y="409194"/>
                </a:lnTo>
                <a:lnTo>
                  <a:pt x="708660" y="401574"/>
                </a:lnTo>
                <a:lnTo>
                  <a:pt x="707898" y="394716"/>
                </a:lnTo>
                <a:lnTo>
                  <a:pt x="702564" y="388620"/>
                </a:lnTo>
                <a:close/>
              </a:path>
              <a:path w="2655570" h="735329">
                <a:moveTo>
                  <a:pt x="792480" y="352806"/>
                </a:moveTo>
                <a:lnTo>
                  <a:pt x="785622" y="355854"/>
                </a:lnTo>
                <a:lnTo>
                  <a:pt x="739140" y="377190"/>
                </a:lnTo>
                <a:lnTo>
                  <a:pt x="732282" y="380238"/>
                </a:lnTo>
                <a:lnTo>
                  <a:pt x="729234" y="387858"/>
                </a:lnTo>
                <a:lnTo>
                  <a:pt x="732282" y="393954"/>
                </a:lnTo>
                <a:lnTo>
                  <a:pt x="735330" y="400812"/>
                </a:lnTo>
                <a:lnTo>
                  <a:pt x="742950" y="403098"/>
                </a:lnTo>
                <a:lnTo>
                  <a:pt x="749808" y="400812"/>
                </a:lnTo>
                <a:lnTo>
                  <a:pt x="796290" y="378714"/>
                </a:lnTo>
                <a:lnTo>
                  <a:pt x="803148" y="375666"/>
                </a:lnTo>
                <a:lnTo>
                  <a:pt x="805434" y="368046"/>
                </a:lnTo>
                <a:lnTo>
                  <a:pt x="803148" y="361950"/>
                </a:lnTo>
                <a:lnTo>
                  <a:pt x="800100" y="355092"/>
                </a:lnTo>
                <a:lnTo>
                  <a:pt x="792480" y="352806"/>
                </a:lnTo>
                <a:close/>
              </a:path>
              <a:path w="2655570" h="735329">
                <a:moveTo>
                  <a:pt x="886206" y="309372"/>
                </a:moveTo>
                <a:lnTo>
                  <a:pt x="879347" y="312420"/>
                </a:lnTo>
                <a:lnTo>
                  <a:pt x="832866" y="333756"/>
                </a:lnTo>
                <a:lnTo>
                  <a:pt x="826008" y="336804"/>
                </a:lnTo>
                <a:lnTo>
                  <a:pt x="822960" y="344424"/>
                </a:lnTo>
                <a:lnTo>
                  <a:pt x="826008" y="351282"/>
                </a:lnTo>
                <a:lnTo>
                  <a:pt x="829056" y="357378"/>
                </a:lnTo>
                <a:lnTo>
                  <a:pt x="836676" y="360426"/>
                </a:lnTo>
                <a:lnTo>
                  <a:pt x="843534" y="357378"/>
                </a:lnTo>
                <a:lnTo>
                  <a:pt x="890016" y="336042"/>
                </a:lnTo>
                <a:lnTo>
                  <a:pt x="896874" y="332994"/>
                </a:lnTo>
                <a:lnTo>
                  <a:pt x="899922" y="325374"/>
                </a:lnTo>
                <a:lnTo>
                  <a:pt x="896874" y="319278"/>
                </a:lnTo>
                <a:lnTo>
                  <a:pt x="893826" y="312420"/>
                </a:lnTo>
                <a:lnTo>
                  <a:pt x="886206" y="309372"/>
                </a:lnTo>
                <a:close/>
              </a:path>
              <a:path w="2655570" h="735329">
                <a:moveTo>
                  <a:pt x="976122" y="261366"/>
                </a:moveTo>
                <a:lnTo>
                  <a:pt x="970026" y="264414"/>
                </a:lnTo>
                <a:lnTo>
                  <a:pt x="924306" y="288798"/>
                </a:lnTo>
                <a:lnTo>
                  <a:pt x="918210" y="292608"/>
                </a:lnTo>
                <a:lnTo>
                  <a:pt x="915924" y="300228"/>
                </a:lnTo>
                <a:lnTo>
                  <a:pt x="918972" y="306324"/>
                </a:lnTo>
                <a:lnTo>
                  <a:pt x="922782" y="312420"/>
                </a:lnTo>
                <a:lnTo>
                  <a:pt x="930402" y="314706"/>
                </a:lnTo>
                <a:lnTo>
                  <a:pt x="936497" y="311658"/>
                </a:lnTo>
                <a:lnTo>
                  <a:pt x="982218" y="287274"/>
                </a:lnTo>
                <a:lnTo>
                  <a:pt x="988314" y="283464"/>
                </a:lnTo>
                <a:lnTo>
                  <a:pt x="990600" y="275844"/>
                </a:lnTo>
                <a:lnTo>
                  <a:pt x="987552" y="269748"/>
                </a:lnTo>
                <a:lnTo>
                  <a:pt x="983742" y="263652"/>
                </a:lnTo>
                <a:lnTo>
                  <a:pt x="976122" y="261366"/>
                </a:lnTo>
                <a:close/>
              </a:path>
              <a:path w="2655570" h="735329">
                <a:moveTo>
                  <a:pt x="1069848" y="212598"/>
                </a:moveTo>
                <a:lnTo>
                  <a:pt x="1062990" y="214884"/>
                </a:lnTo>
                <a:lnTo>
                  <a:pt x="1060704" y="214884"/>
                </a:lnTo>
                <a:lnTo>
                  <a:pt x="1059942" y="215646"/>
                </a:lnTo>
                <a:lnTo>
                  <a:pt x="1014984" y="240030"/>
                </a:lnTo>
                <a:lnTo>
                  <a:pt x="1008888" y="243078"/>
                </a:lnTo>
                <a:lnTo>
                  <a:pt x="1006602" y="251460"/>
                </a:lnTo>
                <a:lnTo>
                  <a:pt x="1009650" y="257556"/>
                </a:lnTo>
                <a:lnTo>
                  <a:pt x="1013460" y="263652"/>
                </a:lnTo>
                <a:lnTo>
                  <a:pt x="1021080" y="265938"/>
                </a:lnTo>
                <a:lnTo>
                  <a:pt x="1027176" y="262890"/>
                </a:lnTo>
                <a:lnTo>
                  <a:pt x="1070729" y="239268"/>
                </a:lnTo>
                <a:lnTo>
                  <a:pt x="1069848" y="239268"/>
                </a:lnTo>
                <a:lnTo>
                  <a:pt x="1072134" y="238506"/>
                </a:lnTo>
                <a:lnTo>
                  <a:pt x="1072896" y="238506"/>
                </a:lnTo>
                <a:lnTo>
                  <a:pt x="1077468" y="236982"/>
                </a:lnTo>
                <a:lnTo>
                  <a:pt x="1081278" y="230124"/>
                </a:lnTo>
                <a:lnTo>
                  <a:pt x="1076706" y="216408"/>
                </a:lnTo>
                <a:lnTo>
                  <a:pt x="1069848" y="212598"/>
                </a:lnTo>
                <a:close/>
              </a:path>
              <a:path w="2655570" h="735329">
                <a:moveTo>
                  <a:pt x="1072134" y="238506"/>
                </a:moveTo>
                <a:lnTo>
                  <a:pt x="1069848" y="239268"/>
                </a:lnTo>
                <a:lnTo>
                  <a:pt x="1070610" y="239268"/>
                </a:lnTo>
                <a:lnTo>
                  <a:pt x="1070918" y="239165"/>
                </a:lnTo>
                <a:lnTo>
                  <a:pt x="1072134" y="238506"/>
                </a:lnTo>
                <a:close/>
              </a:path>
              <a:path w="2655570" h="735329">
                <a:moveTo>
                  <a:pt x="1070918" y="239165"/>
                </a:moveTo>
                <a:lnTo>
                  <a:pt x="1070610" y="239268"/>
                </a:lnTo>
                <a:lnTo>
                  <a:pt x="1070918" y="239165"/>
                </a:lnTo>
                <a:close/>
              </a:path>
              <a:path w="2655570" h="735329">
                <a:moveTo>
                  <a:pt x="1072896" y="238506"/>
                </a:moveTo>
                <a:lnTo>
                  <a:pt x="1072134" y="238506"/>
                </a:lnTo>
                <a:lnTo>
                  <a:pt x="1070918" y="239165"/>
                </a:lnTo>
                <a:lnTo>
                  <a:pt x="1072896" y="238506"/>
                </a:lnTo>
                <a:close/>
              </a:path>
              <a:path w="2655570" h="735329">
                <a:moveTo>
                  <a:pt x="1168146" y="181356"/>
                </a:moveTo>
                <a:lnTo>
                  <a:pt x="1161288" y="183642"/>
                </a:lnTo>
                <a:lnTo>
                  <a:pt x="1111758" y="198882"/>
                </a:lnTo>
                <a:lnTo>
                  <a:pt x="1104900" y="201168"/>
                </a:lnTo>
                <a:lnTo>
                  <a:pt x="1101852" y="208026"/>
                </a:lnTo>
                <a:lnTo>
                  <a:pt x="1103376" y="214884"/>
                </a:lnTo>
                <a:lnTo>
                  <a:pt x="1105662" y="221742"/>
                </a:lnTo>
                <a:lnTo>
                  <a:pt x="1113282" y="225552"/>
                </a:lnTo>
                <a:lnTo>
                  <a:pt x="1120140" y="223266"/>
                </a:lnTo>
                <a:lnTo>
                  <a:pt x="1168908" y="208026"/>
                </a:lnTo>
                <a:lnTo>
                  <a:pt x="1175766" y="205740"/>
                </a:lnTo>
                <a:lnTo>
                  <a:pt x="1179576" y="198120"/>
                </a:lnTo>
                <a:lnTo>
                  <a:pt x="1177290" y="192024"/>
                </a:lnTo>
                <a:lnTo>
                  <a:pt x="1175004" y="185166"/>
                </a:lnTo>
                <a:lnTo>
                  <a:pt x="1168146" y="181356"/>
                </a:lnTo>
                <a:close/>
              </a:path>
              <a:path w="2655570" h="735329">
                <a:moveTo>
                  <a:pt x="1263396" y="147066"/>
                </a:moveTo>
                <a:lnTo>
                  <a:pt x="1257300" y="150114"/>
                </a:lnTo>
                <a:lnTo>
                  <a:pt x="1236726" y="159258"/>
                </a:lnTo>
                <a:lnTo>
                  <a:pt x="1210056" y="167640"/>
                </a:lnTo>
                <a:lnTo>
                  <a:pt x="1203960" y="169926"/>
                </a:lnTo>
                <a:lnTo>
                  <a:pt x="1200150" y="176784"/>
                </a:lnTo>
                <a:lnTo>
                  <a:pt x="1201674" y="183642"/>
                </a:lnTo>
                <a:lnTo>
                  <a:pt x="1203960" y="190500"/>
                </a:lnTo>
                <a:lnTo>
                  <a:pt x="1211580" y="194310"/>
                </a:lnTo>
                <a:lnTo>
                  <a:pt x="1244346" y="183642"/>
                </a:lnTo>
                <a:lnTo>
                  <a:pt x="1267968" y="173736"/>
                </a:lnTo>
                <a:lnTo>
                  <a:pt x="1274064" y="170688"/>
                </a:lnTo>
                <a:lnTo>
                  <a:pt x="1277112" y="163068"/>
                </a:lnTo>
                <a:lnTo>
                  <a:pt x="1274064" y="156210"/>
                </a:lnTo>
                <a:lnTo>
                  <a:pt x="1271016" y="150114"/>
                </a:lnTo>
                <a:lnTo>
                  <a:pt x="1263396" y="147066"/>
                </a:lnTo>
                <a:close/>
              </a:path>
              <a:path w="2655570" h="735329">
                <a:moveTo>
                  <a:pt x="1357884" y="104394"/>
                </a:moveTo>
                <a:lnTo>
                  <a:pt x="1351026" y="107442"/>
                </a:lnTo>
                <a:lnTo>
                  <a:pt x="1304544" y="128778"/>
                </a:lnTo>
                <a:lnTo>
                  <a:pt x="1297686" y="131826"/>
                </a:lnTo>
                <a:lnTo>
                  <a:pt x="1294638" y="139446"/>
                </a:lnTo>
                <a:lnTo>
                  <a:pt x="1297686" y="145542"/>
                </a:lnTo>
                <a:lnTo>
                  <a:pt x="1300734" y="152400"/>
                </a:lnTo>
                <a:lnTo>
                  <a:pt x="1308354" y="155448"/>
                </a:lnTo>
                <a:lnTo>
                  <a:pt x="1315212" y="152400"/>
                </a:lnTo>
                <a:lnTo>
                  <a:pt x="1361694" y="131064"/>
                </a:lnTo>
                <a:lnTo>
                  <a:pt x="1368552" y="128016"/>
                </a:lnTo>
                <a:lnTo>
                  <a:pt x="1371600" y="120396"/>
                </a:lnTo>
                <a:lnTo>
                  <a:pt x="1368552" y="114300"/>
                </a:lnTo>
                <a:lnTo>
                  <a:pt x="1365504" y="107442"/>
                </a:lnTo>
                <a:lnTo>
                  <a:pt x="1357884" y="104394"/>
                </a:lnTo>
                <a:close/>
              </a:path>
              <a:path w="2655570" h="735329">
                <a:moveTo>
                  <a:pt x="1459230" y="73914"/>
                </a:moveTo>
                <a:lnTo>
                  <a:pt x="1452372" y="74676"/>
                </a:lnTo>
                <a:lnTo>
                  <a:pt x="1413510" y="80010"/>
                </a:lnTo>
                <a:lnTo>
                  <a:pt x="1412748" y="80010"/>
                </a:lnTo>
                <a:lnTo>
                  <a:pt x="1411224" y="80772"/>
                </a:lnTo>
                <a:lnTo>
                  <a:pt x="1410462" y="80772"/>
                </a:lnTo>
                <a:lnTo>
                  <a:pt x="1398270" y="86106"/>
                </a:lnTo>
                <a:lnTo>
                  <a:pt x="1392174" y="89154"/>
                </a:lnTo>
                <a:lnTo>
                  <a:pt x="1389126" y="96774"/>
                </a:lnTo>
                <a:lnTo>
                  <a:pt x="1392174" y="103632"/>
                </a:lnTo>
                <a:lnTo>
                  <a:pt x="1395222" y="109728"/>
                </a:lnTo>
                <a:lnTo>
                  <a:pt x="1402842" y="112776"/>
                </a:lnTo>
                <a:lnTo>
                  <a:pt x="1408938" y="109728"/>
                </a:lnTo>
                <a:lnTo>
                  <a:pt x="1417646" y="105918"/>
                </a:lnTo>
                <a:lnTo>
                  <a:pt x="1417320" y="105918"/>
                </a:lnTo>
                <a:lnTo>
                  <a:pt x="1421130" y="104394"/>
                </a:lnTo>
                <a:lnTo>
                  <a:pt x="1428205" y="104394"/>
                </a:lnTo>
                <a:lnTo>
                  <a:pt x="1455420" y="100584"/>
                </a:lnTo>
                <a:lnTo>
                  <a:pt x="1462278" y="99060"/>
                </a:lnTo>
                <a:lnTo>
                  <a:pt x="1467612" y="92964"/>
                </a:lnTo>
                <a:lnTo>
                  <a:pt x="1466850" y="86106"/>
                </a:lnTo>
                <a:lnTo>
                  <a:pt x="1465326" y="78486"/>
                </a:lnTo>
                <a:lnTo>
                  <a:pt x="1459230" y="73914"/>
                </a:lnTo>
                <a:close/>
              </a:path>
              <a:path w="2655570" h="735329">
                <a:moveTo>
                  <a:pt x="1421130" y="104394"/>
                </a:moveTo>
                <a:lnTo>
                  <a:pt x="1417320" y="105918"/>
                </a:lnTo>
                <a:lnTo>
                  <a:pt x="1417800" y="105850"/>
                </a:lnTo>
                <a:lnTo>
                  <a:pt x="1421130" y="104394"/>
                </a:lnTo>
                <a:close/>
              </a:path>
              <a:path w="2655570" h="735329">
                <a:moveTo>
                  <a:pt x="1417800" y="105850"/>
                </a:moveTo>
                <a:lnTo>
                  <a:pt x="1417320" y="105918"/>
                </a:lnTo>
                <a:lnTo>
                  <a:pt x="1417646" y="105918"/>
                </a:lnTo>
                <a:lnTo>
                  <a:pt x="1417800" y="105850"/>
                </a:lnTo>
                <a:close/>
              </a:path>
              <a:path w="2655570" h="735329">
                <a:moveTo>
                  <a:pt x="1428205" y="104394"/>
                </a:moveTo>
                <a:lnTo>
                  <a:pt x="1421130" y="104394"/>
                </a:lnTo>
                <a:lnTo>
                  <a:pt x="1417800" y="105850"/>
                </a:lnTo>
                <a:lnTo>
                  <a:pt x="1428205" y="104394"/>
                </a:lnTo>
                <a:close/>
              </a:path>
              <a:path w="2655570" h="735329">
                <a:moveTo>
                  <a:pt x="1561338" y="59436"/>
                </a:moveTo>
                <a:lnTo>
                  <a:pt x="1554480" y="60198"/>
                </a:lnTo>
                <a:lnTo>
                  <a:pt x="1503426" y="67818"/>
                </a:lnTo>
                <a:lnTo>
                  <a:pt x="1495806" y="68580"/>
                </a:lnTo>
                <a:lnTo>
                  <a:pt x="1491234" y="75438"/>
                </a:lnTo>
                <a:lnTo>
                  <a:pt x="1492758" y="89154"/>
                </a:lnTo>
                <a:lnTo>
                  <a:pt x="1499616" y="94488"/>
                </a:lnTo>
                <a:lnTo>
                  <a:pt x="1506474" y="92964"/>
                </a:lnTo>
                <a:lnTo>
                  <a:pt x="1557528" y="86106"/>
                </a:lnTo>
                <a:lnTo>
                  <a:pt x="1565148" y="85344"/>
                </a:lnTo>
                <a:lnTo>
                  <a:pt x="1569720" y="78486"/>
                </a:lnTo>
                <a:lnTo>
                  <a:pt x="1568196" y="64770"/>
                </a:lnTo>
                <a:lnTo>
                  <a:pt x="1561338" y="59436"/>
                </a:lnTo>
                <a:close/>
              </a:path>
              <a:path w="2655570" h="735329">
                <a:moveTo>
                  <a:pt x="1601724" y="57150"/>
                </a:moveTo>
                <a:lnTo>
                  <a:pt x="1595628" y="61722"/>
                </a:lnTo>
                <a:lnTo>
                  <a:pt x="1594104" y="69342"/>
                </a:lnTo>
                <a:lnTo>
                  <a:pt x="1593342" y="76200"/>
                </a:lnTo>
                <a:lnTo>
                  <a:pt x="1597914" y="82296"/>
                </a:lnTo>
                <a:lnTo>
                  <a:pt x="1605534" y="83820"/>
                </a:lnTo>
                <a:lnTo>
                  <a:pt x="1656588" y="91440"/>
                </a:lnTo>
                <a:lnTo>
                  <a:pt x="1663445" y="92202"/>
                </a:lnTo>
                <a:lnTo>
                  <a:pt x="1670304" y="87630"/>
                </a:lnTo>
                <a:lnTo>
                  <a:pt x="1671066" y="80010"/>
                </a:lnTo>
                <a:lnTo>
                  <a:pt x="1671828" y="73152"/>
                </a:lnTo>
                <a:lnTo>
                  <a:pt x="1667256" y="67056"/>
                </a:lnTo>
                <a:lnTo>
                  <a:pt x="1660398" y="65532"/>
                </a:lnTo>
                <a:lnTo>
                  <a:pt x="1609344" y="57912"/>
                </a:lnTo>
                <a:lnTo>
                  <a:pt x="1601724" y="57150"/>
                </a:lnTo>
                <a:close/>
              </a:path>
              <a:path w="2655570" h="735329">
                <a:moveTo>
                  <a:pt x="1703832" y="72390"/>
                </a:moveTo>
                <a:lnTo>
                  <a:pt x="1697736" y="76962"/>
                </a:lnTo>
                <a:lnTo>
                  <a:pt x="1696212" y="83820"/>
                </a:lnTo>
                <a:lnTo>
                  <a:pt x="1695450" y="90678"/>
                </a:lnTo>
                <a:lnTo>
                  <a:pt x="1700022" y="97536"/>
                </a:lnTo>
                <a:lnTo>
                  <a:pt x="1707642" y="98298"/>
                </a:lnTo>
                <a:lnTo>
                  <a:pt x="1758695" y="105918"/>
                </a:lnTo>
                <a:lnTo>
                  <a:pt x="1765554" y="106680"/>
                </a:lnTo>
                <a:lnTo>
                  <a:pt x="1772412" y="102108"/>
                </a:lnTo>
                <a:lnTo>
                  <a:pt x="1773936" y="88392"/>
                </a:lnTo>
                <a:lnTo>
                  <a:pt x="1769364" y="81534"/>
                </a:lnTo>
                <a:lnTo>
                  <a:pt x="1762506" y="80772"/>
                </a:lnTo>
                <a:lnTo>
                  <a:pt x="1711452" y="73152"/>
                </a:lnTo>
                <a:lnTo>
                  <a:pt x="1703832" y="72390"/>
                </a:lnTo>
                <a:close/>
              </a:path>
              <a:path w="2655570" h="735329">
                <a:moveTo>
                  <a:pt x="1806702" y="87630"/>
                </a:moveTo>
                <a:lnTo>
                  <a:pt x="1799844" y="92202"/>
                </a:lnTo>
                <a:lnTo>
                  <a:pt x="1798320" y="99060"/>
                </a:lnTo>
                <a:lnTo>
                  <a:pt x="1797558" y="106680"/>
                </a:lnTo>
                <a:lnTo>
                  <a:pt x="1802130" y="112776"/>
                </a:lnTo>
                <a:lnTo>
                  <a:pt x="1808988" y="114300"/>
                </a:lnTo>
                <a:lnTo>
                  <a:pt x="1860042" y="122682"/>
                </a:lnTo>
                <a:lnTo>
                  <a:pt x="1866900" y="123444"/>
                </a:lnTo>
                <a:lnTo>
                  <a:pt x="1873758" y="118872"/>
                </a:lnTo>
                <a:lnTo>
                  <a:pt x="1875282" y="112014"/>
                </a:lnTo>
                <a:lnTo>
                  <a:pt x="1876044" y="105156"/>
                </a:lnTo>
                <a:lnTo>
                  <a:pt x="1871472" y="98298"/>
                </a:lnTo>
                <a:lnTo>
                  <a:pt x="1864614" y="96774"/>
                </a:lnTo>
                <a:lnTo>
                  <a:pt x="1813560" y="89154"/>
                </a:lnTo>
                <a:lnTo>
                  <a:pt x="1806702" y="87630"/>
                </a:lnTo>
                <a:close/>
              </a:path>
              <a:path w="2655570" h="735329">
                <a:moveTo>
                  <a:pt x="1908048" y="104394"/>
                </a:moveTo>
                <a:lnTo>
                  <a:pt x="1901952" y="108966"/>
                </a:lnTo>
                <a:lnTo>
                  <a:pt x="1900428" y="115824"/>
                </a:lnTo>
                <a:lnTo>
                  <a:pt x="1899666" y="123444"/>
                </a:lnTo>
                <a:lnTo>
                  <a:pt x="1904238" y="129540"/>
                </a:lnTo>
                <a:lnTo>
                  <a:pt x="1911095" y="131064"/>
                </a:lnTo>
                <a:lnTo>
                  <a:pt x="1940052" y="135636"/>
                </a:lnTo>
                <a:lnTo>
                  <a:pt x="1943862" y="135636"/>
                </a:lnTo>
                <a:lnTo>
                  <a:pt x="1965960" y="132588"/>
                </a:lnTo>
                <a:lnTo>
                  <a:pt x="1972818" y="131826"/>
                </a:lnTo>
                <a:lnTo>
                  <a:pt x="1978152" y="124968"/>
                </a:lnTo>
                <a:lnTo>
                  <a:pt x="1977389" y="118110"/>
                </a:lnTo>
                <a:lnTo>
                  <a:pt x="1975866" y="111252"/>
                </a:lnTo>
                <a:lnTo>
                  <a:pt x="1974995" y="110490"/>
                </a:lnTo>
                <a:lnTo>
                  <a:pt x="1943862" y="110490"/>
                </a:lnTo>
                <a:lnTo>
                  <a:pt x="1915668" y="105156"/>
                </a:lnTo>
                <a:lnTo>
                  <a:pt x="1908048" y="104394"/>
                </a:lnTo>
                <a:close/>
              </a:path>
              <a:path w="2655570" h="735329">
                <a:moveTo>
                  <a:pt x="1969770" y="105918"/>
                </a:moveTo>
                <a:lnTo>
                  <a:pt x="1962912" y="107442"/>
                </a:lnTo>
                <a:lnTo>
                  <a:pt x="1940052" y="109728"/>
                </a:lnTo>
                <a:lnTo>
                  <a:pt x="1943862" y="110490"/>
                </a:lnTo>
                <a:lnTo>
                  <a:pt x="1974995" y="110490"/>
                </a:lnTo>
                <a:lnTo>
                  <a:pt x="1969770" y="105918"/>
                </a:lnTo>
                <a:close/>
              </a:path>
              <a:path w="2655570" h="735329">
                <a:moveTo>
                  <a:pt x="2071878" y="92964"/>
                </a:moveTo>
                <a:lnTo>
                  <a:pt x="2065020" y="93726"/>
                </a:lnTo>
                <a:lnTo>
                  <a:pt x="2013966" y="100584"/>
                </a:lnTo>
                <a:lnTo>
                  <a:pt x="2006345" y="101346"/>
                </a:lnTo>
                <a:lnTo>
                  <a:pt x="2001774" y="108204"/>
                </a:lnTo>
                <a:lnTo>
                  <a:pt x="2003298" y="121920"/>
                </a:lnTo>
                <a:lnTo>
                  <a:pt x="2010156" y="127254"/>
                </a:lnTo>
                <a:lnTo>
                  <a:pt x="2017014" y="125730"/>
                </a:lnTo>
                <a:lnTo>
                  <a:pt x="2068068" y="119634"/>
                </a:lnTo>
                <a:lnTo>
                  <a:pt x="2075688" y="118110"/>
                </a:lnTo>
                <a:lnTo>
                  <a:pt x="2080260" y="112014"/>
                </a:lnTo>
                <a:lnTo>
                  <a:pt x="2079498" y="105156"/>
                </a:lnTo>
                <a:lnTo>
                  <a:pt x="2078736" y="97536"/>
                </a:lnTo>
                <a:lnTo>
                  <a:pt x="2071878" y="92964"/>
                </a:lnTo>
                <a:close/>
              </a:path>
              <a:path w="2655570" h="735329">
                <a:moveTo>
                  <a:pt x="2173986" y="78486"/>
                </a:moveTo>
                <a:lnTo>
                  <a:pt x="2167128" y="79248"/>
                </a:lnTo>
                <a:lnTo>
                  <a:pt x="2116074" y="86868"/>
                </a:lnTo>
                <a:lnTo>
                  <a:pt x="2109216" y="88392"/>
                </a:lnTo>
                <a:lnTo>
                  <a:pt x="2103882" y="94488"/>
                </a:lnTo>
                <a:lnTo>
                  <a:pt x="2105406" y="101346"/>
                </a:lnTo>
                <a:lnTo>
                  <a:pt x="2106168" y="108966"/>
                </a:lnTo>
                <a:lnTo>
                  <a:pt x="2112264" y="113538"/>
                </a:lnTo>
                <a:lnTo>
                  <a:pt x="2119884" y="112776"/>
                </a:lnTo>
                <a:lnTo>
                  <a:pt x="2170938" y="105156"/>
                </a:lnTo>
                <a:lnTo>
                  <a:pt x="2177796" y="104394"/>
                </a:lnTo>
                <a:lnTo>
                  <a:pt x="2182368" y="97536"/>
                </a:lnTo>
                <a:lnTo>
                  <a:pt x="2181606" y="90678"/>
                </a:lnTo>
                <a:lnTo>
                  <a:pt x="2180844" y="83058"/>
                </a:lnTo>
                <a:lnTo>
                  <a:pt x="2173986" y="78486"/>
                </a:lnTo>
                <a:close/>
              </a:path>
              <a:path w="2655570" h="735329">
                <a:moveTo>
                  <a:pt x="2276094" y="63246"/>
                </a:moveTo>
                <a:lnTo>
                  <a:pt x="2269236" y="64770"/>
                </a:lnTo>
                <a:lnTo>
                  <a:pt x="2218182" y="72390"/>
                </a:lnTo>
                <a:lnTo>
                  <a:pt x="2211324" y="73152"/>
                </a:lnTo>
                <a:lnTo>
                  <a:pt x="2205990" y="80010"/>
                </a:lnTo>
                <a:lnTo>
                  <a:pt x="2207514" y="86868"/>
                </a:lnTo>
                <a:lnTo>
                  <a:pt x="2208276" y="93726"/>
                </a:lnTo>
                <a:lnTo>
                  <a:pt x="2215134" y="98298"/>
                </a:lnTo>
                <a:lnTo>
                  <a:pt x="2221992" y="97536"/>
                </a:lnTo>
                <a:lnTo>
                  <a:pt x="2273046" y="89916"/>
                </a:lnTo>
                <a:lnTo>
                  <a:pt x="2279904" y="89154"/>
                </a:lnTo>
                <a:lnTo>
                  <a:pt x="2284476" y="82296"/>
                </a:lnTo>
                <a:lnTo>
                  <a:pt x="2282952" y="68580"/>
                </a:lnTo>
                <a:lnTo>
                  <a:pt x="2276094" y="63246"/>
                </a:lnTo>
                <a:close/>
              </a:path>
              <a:path w="2655570" h="735329">
                <a:moveTo>
                  <a:pt x="2378202" y="47244"/>
                </a:moveTo>
                <a:lnTo>
                  <a:pt x="2370582" y="48006"/>
                </a:lnTo>
                <a:lnTo>
                  <a:pt x="2320290" y="56388"/>
                </a:lnTo>
                <a:lnTo>
                  <a:pt x="2312670" y="57912"/>
                </a:lnTo>
                <a:lnTo>
                  <a:pt x="2308098" y="64008"/>
                </a:lnTo>
                <a:lnTo>
                  <a:pt x="2309622" y="71628"/>
                </a:lnTo>
                <a:lnTo>
                  <a:pt x="2310384" y="78486"/>
                </a:lnTo>
                <a:lnTo>
                  <a:pt x="2317242" y="83058"/>
                </a:lnTo>
                <a:lnTo>
                  <a:pt x="2324100" y="82296"/>
                </a:lnTo>
                <a:lnTo>
                  <a:pt x="2375154" y="73914"/>
                </a:lnTo>
                <a:lnTo>
                  <a:pt x="2382012" y="72390"/>
                </a:lnTo>
                <a:lnTo>
                  <a:pt x="2386584" y="65532"/>
                </a:lnTo>
                <a:lnTo>
                  <a:pt x="2385822" y="58674"/>
                </a:lnTo>
                <a:lnTo>
                  <a:pt x="2384298" y="51816"/>
                </a:lnTo>
                <a:lnTo>
                  <a:pt x="2378202" y="47244"/>
                </a:lnTo>
                <a:close/>
              </a:path>
              <a:path w="2655570" h="735329">
                <a:moveTo>
                  <a:pt x="2479548" y="30480"/>
                </a:moveTo>
                <a:lnTo>
                  <a:pt x="2472690" y="31242"/>
                </a:lnTo>
                <a:lnTo>
                  <a:pt x="2464308" y="32766"/>
                </a:lnTo>
                <a:lnTo>
                  <a:pt x="2421636" y="39624"/>
                </a:lnTo>
                <a:lnTo>
                  <a:pt x="2414778" y="41148"/>
                </a:lnTo>
                <a:lnTo>
                  <a:pt x="2410206" y="48006"/>
                </a:lnTo>
                <a:lnTo>
                  <a:pt x="2410968" y="54864"/>
                </a:lnTo>
                <a:lnTo>
                  <a:pt x="2412492" y="61722"/>
                </a:lnTo>
                <a:lnTo>
                  <a:pt x="2418588" y="66294"/>
                </a:lnTo>
                <a:lnTo>
                  <a:pt x="2426208" y="65532"/>
                </a:lnTo>
                <a:lnTo>
                  <a:pt x="2468880" y="58674"/>
                </a:lnTo>
                <a:lnTo>
                  <a:pt x="2477262" y="57150"/>
                </a:lnTo>
                <a:lnTo>
                  <a:pt x="2484120" y="55626"/>
                </a:lnTo>
                <a:lnTo>
                  <a:pt x="2488692" y="48768"/>
                </a:lnTo>
                <a:lnTo>
                  <a:pt x="2487168" y="41910"/>
                </a:lnTo>
                <a:lnTo>
                  <a:pt x="2486406" y="35052"/>
                </a:lnTo>
                <a:lnTo>
                  <a:pt x="2479548" y="30480"/>
                </a:lnTo>
                <a:close/>
              </a:path>
              <a:path w="2655570" h="735329">
                <a:moveTo>
                  <a:pt x="2580894" y="12192"/>
                </a:moveTo>
                <a:lnTo>
                  <a:pt x="2574036" y="12954"/>
                </a:lnTo>
                <a:lnTo>
                  <a:pt x="2522982" y="22098"/>
                </a:lnTo>
                <a:lnTo>
                  <a:pt x="2516124" y="23622"/>
                </a:lnTo>
                <a:lnTo>
                  <a:pt x="2511552" y="30480"/>
                </a:lnTo>
                <a:lnTo>
                  <a:pt x="2513076" y="37338"/>
                </a:lnTo>
                <a:lnTo>
                  <a:pt x="2513838" y="44196"/>
                </a:lnTo>
                <a:lnTo>
                  <a:pt x="2520696" y="48768"/>
                </a:lnTo>
                <a:lnTo>
                  <a:pt x="2527554" y="48006"/>
                </a:lnTo>
                <a:lnTo>
                  <a:pt x="2578608" y="38862"/>
                </a:lnTo>
                <a:lnTo>
                  <a:pt x="2585466" y="37338"/>
                </a:lnTo>
                <a:lnTo>
                  <a:pt x="2590038" y="30480"/>
                </a:lnTo>
                <a:lnTo>
                  <a:pt x="2589276" y="23622"/>
                </a:lnTo>
                <a:lnTo>
                  <a:pt x="2587752" y="16764"/>
                </a:lnTo>
                <a:lnTo>
                  <a:pt x="2580894" y="12192"/>
                </a:lnTo>
                <a:close/>
              </a:path>
              <a:path w="2655570" h="735329">
                <a:moveTo>
                  <a:pt x="2646426" y="0"/>
                </a:moveTo>
                <a:lnTo>
                  <a:pt x="2639568" y="1524"/>
                </a:lnTo>
                <a:lnTo>
                  <a:pt x="2625090" y="3810"/>
                </a:lnTo>
                <a:lnTo>
                  <a:pt x="2618232" y="5334"/>
                </a:lnTo>
                <a:lnTo>
                  <a:pt x="2612898" y="12192"/>
                </a:lnTo>
                <a:lnTo>
                  <a:pt x="2615946" y="25908"/>
                </a:lnTo>
                <a:lnTo>
                  <a:pt x="2622804" y="30480"/>
                </a:lnTo>
                <a:lnTo>
                  <a:pt x="2629662" y="29718"/>
                </a:lnTo>
                <a:lnTo>
                  <a:pt x="2644140" y="26670"/>
                </a:lnTo>
                <a:lnTo>
                  <a:pt x="2650998" y="25908"/>
                </a:lnTo>
                <a:lnTo>
                  <a:pt x="2655570" y="19050"/>
                </a:lnTo>
                <a:lnTo>
                  <a:pt x="2654046" y="12192"/>
                </a:lnTo>
                <a:lnTo>
                  <a:pt x="2653284" y="4572"/>
                </a:lnTo>
                <a:lnTo>
                  <a:pt x="2646426" y="0"/>
                </a:lnTo>
                <a:close/>
              </a:path>
            </a:pathLst>
          </a:custGeom>
          <a:solidFill>
            <a:srgbClr val="001D5F"/>
          </a:solidFill>
        </p:spPr>
        <p:txBody>
          <a:bodyPr wrap="square" lIns="0" tIns="0" rIns="0" bIns="0" rtlCol="0"/>
          <a:lstStyle/>
          <a:p>
            <a:endParaRPr/>
          </a:p>
        </p:txBody>
      </p:sp>
      <p:sp>
        <p:nvSpPr>
          <p:cNvPr id="38" name="object 38"/>
          <p:cNvSpPr/>
          <p:nvPr/>
        </p:nvSpPr>
        <p:spPr>
          <a:xfrm>
            <a:off x="3009757" y="4428648"/>
            <a:ext cx="2663190" cy="786130"/>
          </a:xfrm>
          <a:custGeom>
            <a:avLst/>
            <a:gdLst/>
            <a:ahLst/>
            <a:cxnLst/>
            <a:rect l="l" t="t" r="r" b="b"/>
            <a:pathLst>
              <a:path w="2663190" h="786129">
                <a:moveTo>
                  <a:pt x="184060" y="690681"/>
                </a:moveTo>
                <a:lnTo>
                  <a:pt x="11572" y="751427"/>
                </a:lnTo>
                <a:lnTo>
                  <a:pt x="5619" y="754999"/>
                </a:lnTo>
                <a:lnTo>
                  <a:pt x="1666" y="760571"/>
                </a:lnTo>
                <a:lnTo>
                  <a:pt x="0" y="767286"/>
                </a:lnTo>
                <a:lnTo>
                  <a:pt x="904" y="774287"/>
                </a:lnTo>
                <a:lnTo>
                  <a:pt x="4476" y="780240"/>
                </a:lnTo>
                <a:lnTo>
                  <a:pt x="10048" y="784193"/>
                </a:lnTo>
                <a:lnTo>
                  <a:pt x="16763" y="785860"/>
                </a:lnTo>
                <a:lnTo>
                  <a:pt x="23764" y="784955"/>
                </a:lnTo>
                <a:lnTo>
                  <a:pt x="199024" y="723233"/>
                </a:lnTo>
                <a:lnTo>
                  <a:pt x="200548" y="723233"/>
                </a:lnTo>
                <a:lnTo>
                  <a:pt x="202834" y="721709"/>
                </a:lnTo>
                <a:lnTo>
                  <a:pt x="204358" y="720185"/>
                </a:lnTo>
                <a:lnTo>
                  <a:pt x="238315" y="692753"/>
                </a:lnTo>
                <a:lnTo>
                  <a:pt x="181498" y="692753"/>
                </a:lnTo>
                <a:lnTo>
                  <a:pt x="184060" y="690681"/>
                </a:lnTo>
                <a:close/>
              </a:path>
              <a:path w="2663190" h="786129">
                <a:moveTo>
                  <a:pt x="186832" y="689705"/>
                </a:moveTo>
                <a:lnTo>
                  <a:pt x="184060" y="690681"/>
                </a:lnTo>
                <a:lnTo>
                  <a:pt x="181498" y="692753"/>
                </a:lnTo>
                <a:lnTo>
                  <a:pt x="186832" y="689705"/>
                </a:lnTo>
                <a:close/>
              </a:path>
              <a:path w="2663190" h="786129">
                <a:moveTo>
                  <a:pt x="242088" y="689705"/>
                </a:moveTo>
                <a:lnTo>
                  <a:pt x="186832" y="689705"/>
                </a:lnTo>
                <a:lnTo>
                  <a:pt x="181498" y="692753"/>
                </a:lnTo>
                <a:lnTo>
                  <a:pt x="238315" y="692753"/>
                </a:lnTo>
                <a:lnTo>
                  <a:pt x="242088" y="689705"/>
                </a:lnTo>
                <a:close/>
              </a:path>
              <a:path w="2663190" h="786129">
                <a:moveTo>
                  <a:pt x="713250" y="426346"/>
                </a:moveTo>
                <a:lnTo>
                  <a:pt x="540400" y="447389"/>
                </a:lnTo>
                <a:lnTo>
                  <a:pt x="538114" y="447389"/>
                </a:lnTo>
                <a:lnTo>
                  <a:pt x="535828" y="448151"/>
                </a:lnTo>
                <a:lnTo>
                  <a:pt x="533542" y="449675"/>
                </a:lnTo>
                <a:lnTo>
                  <a:pt x="359044" y="549497"/>
                </a:lnTo>
                <a:lnTo>
                  <a:pt x="358282" y="550259"/>
                </a:lnTo>
                <a:lnTo>
                  <a:pt x="357520" y="550259"/>
                </a:lnTo>
                <a:lnTo>
                  <a:pt x="356758" y="551021"/>
                </a:lnTo>
                <a:lnTo>
                  <a:pt x="184060" y="690681"/>
                </a:lnTo>
                <a:lnTo>
                  <a:pt x="186832" y="689705"/>
                </a:lnTo>
                <a:lnTo>
                  <a:pt x="242088" y="689705"/>
                </a:lnTo>
                <a:lnTo>
                  <a:pt x="376970" y="580739"/>
                </a:lnTo>
                <a:lnTo>
                  <a:pt x="376570" y="580739"/>
                </a:lnTo>
                <a:lnTo>
                  <a:pt x="378856" y="579215"/>
                </a:lnTo>
                <a:lnTo>
                  <a:pt x="379226" y="579215"/>
                </a:lnTo>
                <a:lnTo>
                  <a:pt x="547847" y="482441"/>
                </a:lnTo>
                <a:lnTo>
                  <a:pt x="544972" y="482441"/>
                </a:lnTo>
                <a:lnTo>
                  <a:pt x="551830" y="480155"/>
                </a:lnTo>
                <a:lnTo>
                  <a:pt x="563669" y="480155"/>
                </a:lnTo>
                <a:lnTo>
                  <a:pt x="719470" y="461105"/>
                </a:lnTo>
                <a:lnTo>
                  <a:pt x="722518" y="461105"/>
                </a:lnTo>
                <a:lnTo>
                  <a:pt x="723280" y="460343"/>
                </a:lnTo>
                <a:lnTo>
                  <a:pt x="823429" y="426815"/>
                </a:lnTo>
                <a:lnTo>
                  <a:pt x="711850" y="426815"/>
                </a:lnTo>
                <a:lnTo>
                  <a:pt x="713250" y="426346"/>
                </a:lnTo>
                <a:close/>
              </a:path>
              <a:path w="2663190" h="786129">
                <a:moveTo>
                  <a:pt x="378856" y="579215"/>
                </a:moveTo>
                <a:lnTo>
                  <a:pt x="376570" y="580739"/>
                </a:lnTo>
                <a:lnTo>
                  <a:pt x="377950" y="579947"/>
                </a:lnTo>
                <a:lnTo>
                  <a:pt x="378856" y="579215"/>
                </a:lnTo>
                <a:close/>
              </a:path>
              <a:path w="2663190" h="786129">
                <a:moveTo>
                  <a:pt x="377950" y="579947"/>
                </a:moveTo>
                <a:lnTo>
                  <a:pt x="376570" y="580739"/>
                </a:lnTo>
                <a:lnTo>
                  <a:pt x="376970" y="580739"/>
                </a:lnTo>
                <a:lnTo>
                  <a:pt x="377950" y="579947"/>
                </a:lnTo>
                <a:close/>
              </a:path>
              <a:path w="2663190" h="786129">
                <a:moveTo>
                  <a:pt x="379226" y="579215"/>
                </a:moveTo>
                <a:lnTo>
                  <a:pt x="378856" y="579215"/>
                </a:lnTo>
                <a:lnTo>
                  <a:pt x="377950" y="579947"/>
                </a:lnTo>
                <a:lnTo>
                  <a:pt x="379226" y="579215"/>
                </a:lnTo>
                <a:close/>
              </a:path>
              <a:path w="2663190" h="786129">
                <a:moveTo>
                  <a:pt x="551830" y="480155"/>
                </a:moveTo>
                <a:lnTo>
                  <a:pt x="544972" y="482441"/>
                </a:lnTo>
                <a:lnTo>
                  <a:pt x="548625" y="481994"/>
                </a:lnTo>
                <a:lnTo>
                  <a:pt x="551830" y="480155"/>
                </a:lnTo>
                <a:close/>
              </a:path>
              <a:path w="2663190" h="786129">
                <a:moveTo>
                  <a:pt x="548625" y="481994"/>
                </a:moveTo>
                <a:lnTo>
                  <a:pt x="544972" y="482441"/>
                </a:lnTo>
                <a:lnTo>
                  <a:pt x="547847" y="482441"/>
                </a:lnTo>
                <a:lnTo>
                  <a:pt x="548625" y="481994"/>
                </a:lnTo>
                <a:close/>
              </a:path>
              <a:path w="2663190" h="786129">
                <a:moveTo>
                  <a:pt x="563669" y="480155"/>
                </a:moveTo>
                <a:lnTo>
                  <a:pt x="551830" y="480155"/>
                </a:lnTo>
                <a:lnTo>
                  <a:pt x="548625" y="481994"/>
                </a:lnTo>
                <a:lnTo>
                  <a:pt x="563669" y="480155"/>
                </a:lnTo>
                <a:close/>
              </a:path>
              <a:path w="2663190" h="786129">
                <a:moveTo>
                  <a:pt x="715660" y="426053"/>
                </a:moveTo>
                <a:lnTo>
                  <a:pt x="713250" y="426346"/>
                </a:lnTo>
                <a:lnTo>
                  <a:pt x="711850" y="426815"/>
                </a:lnTo>
                <a:lnTo>
                  <a:pt x="715660" y="426053"/>
                </a:lnTo>
                <a:close/>
              </a:path>
              <a:path w="2663190" h="786129">
                <a:moveTo>
                  <a:pt x="825705" y="426053"/>
                </a:moveTo>
                <a:lnTo>
                  <a:pt x="715660" y="426053"/>
                </a:lnTo>
                <a:lnTo>
                  <a:pt x="711850" y="426815"/>
                </a:lnTo>
                <a:lnTo>
                  <a:pt x="823429" y="426815"/>
                </a:lnTo>
                <a:lnTo>
                  <a:pt x="825705" y="426053"/>
                </a:lnTo>
                <a:close/>
              </a:path>
              <a:path w="2663190" h="786129">
                <a:moveTo>
                  <a:pt x="964970" y="368141"/>
                </a:moveTo>
                <a:lnTo>
                  <a:pt x="887110" y="368141"/>
                </a:lnTo>
                <a:lnTo>
                  <a:pt x="713250" y="426346"/>
                </a:lnTo>
                <a:lnTo>
                  <a:pt x="715660" y="426053"/>
                </a:lnTo>
                <a:lnTo>
                  <a:pt x="825705" y="426053"/>
                </a:lnTo>
                <a:lnTo>
                  <a:pt x="898540" y="401669"/>
                </a:lnTo>
                <a:lnTo>
                  <a:pt x="899302" y="401669"/>
                </a:lnTo>
                <a:lnTo>
                  <a:pt x="900064" y="400907"/>
                </a:lnTo>
                <a:lnTo>
                  <a:pt x="900826" y="400907"/>
                </a:lnTo>
                <a:lnTo>
                  <a:pt x="964970" y="368141"/>
                </a:lnTo>
                <a:close/>
              </a:path>
              <a:path w="2663190" h="786129">
                <a:moveTo>
                  <a:pt x="2648533" y="0"/>
                </a:moveTo>
                <a:lnTo>
                  <a:pt x="2641234" y="95"/>
                </a:lnTo>
                <a:lnTo>
                  <a:pt x="2291476" y="61055"/>
                </a:lnTo>
                <a:lnTo>
                  <a:pt x="2115454" y="93059"/>
                </a:lnTo>
                <a:lnTo>
                  <a:pt x="1940956" y="122777"/>
                </a:lnTo>
                <a:lnTo>
                  <a:pt x="1764934" y="147161"/>
                </a:lnTo>
                <a:lnTo>
                  <a:pt x="1590436" y="184499"/>
                </a:lnTo>
                <a:lnTo>
                  <a:pt x="1417462" y="214217"/>
                </a:lnTo>
                <a:lnTo>
                  <a:pt x="1242202" y="230219"/>
                </a:lnTo>
                <a:lnTo>
                  <a:pt x="1239154" y="230219"/>
                </a:lnTo>
                <a:lnTo>
                  <a:pt x="1063894" y="277463"/>
                </a:lnTo>
                <a:lnTo>
                  <a:pt x="1063132" y="278225"/>
                </a:lnTo>
                <a:lnTo>
                  <a:pt x="1061608" y="278225"/>
                </a:lnTo>
                <a:lnTo>
                  <a:pt x="1060846" y="278987"/>
                </a:lnTo>
                <a:lnTo>
                  <a:pt x="884062" y="368903"/>
                </a:lnTo>
                <a:lnTo>
                  <a:pt x="887110" y="368141"/>
                </a:lnTo>
                <a:lnTo>
                  <a:pt x="964970" y="368141"/>
                </a:lnTo>
                <a:lnTo>
                  <a:pt x="1075357" y="311753"/>
                </a:lnTo>
                <a:lnTo>
                  <a:pt x="1073800" y="311753"/>
                </a:lnTo>
                <a:lnTo>
                  <a:pt x="1248298" y="265271"/>
                </a:lnTo>
                <a:lnTo>
                  <a:pt x="1245250" y="265271"/>
                </a:lnTo>
                <a:lnTo>
                  <a:pt x="1420510" y="250031"/>
                </a:lnTo>
                <a:lnTo>
                  <a:pt x="1596532" y="219551"/>
                </a:lnTo>
                <a:lnTo>
                  <a:pt x="1772554" y="182213"/>
                </a:lnTo>
                <a:lnTo>
                  <a:pt x="1946290" y="157829"/>
                </a:lnTo>
                <a:lnTo>
                  <a:pt x="2648092" y="35147"/>
                </a:lnTo>
                <a:lnTo>
                  <a:pt x="2654748" y="32575"/>
                </a:lnTo>
                <a:lnTo>
                  <a:pt x="2659618" y="27717"/>
                </a:lnTo>
                <a:lnTo>
                  <a:pt x="2662344" y="21431"/>
                </a:lnTo>
                <a:lnTo>
                  <a:pt x="2662570" y="14573"/>
                </a:lnTo>
                <a:lnTo>
                  <a:pt x="2659987" y="7810"/>
                </a:lnTo>
                <a:lnTo>
                  <a:pt x="2655046" y="2762"/>
                </a:lnTo>
                <a:lnTo>
                  <a:pt x="2648533" y="0"/>
                </a:lnTo>
                <a:close/>
              </a:path>
              <a:path w="2663190" h="786129">
                <a:moveTo>
                  <a:pt x="1076848" y="310991"/>
                </a:moveTo>
                <a:lnTo>
                  <a:pt x="1073800" y="311753"/>
                </a:lnTo>
                <a:lnTo>
                  <a:pt x="1075357" y="311753"/>
                </a:lnTo>
                <a:lnTo>
                  <a:pt x="1076848" y="310991"/>
                </a:lnTo>
                <a:close/>
              </a:path>
            </a:pathLst>
          </a:custGeom>
          <a:solidFill>
            <a:srgbClr val="0000BE"/>
          </a:solidFill>
        </p:spPr>
        <p:txBody>
          <a:bodyPr wrap="square" lIns="0" tIns="0" rIns="0" bIns="0" rtlCol="0"/>
          <a:lstStyle/>
          <a:p>
            <a:endParaRPr/>
          </a:p>
        </p:txBody>
      </p:sp>
      <p:sp>
        <p:nvSpPr>
          <p:cNvPr id="39" name="object 39"/>
          <p:cNvSpPr/>
          <p:nvPr/>
        </p:nvSpPr>
        <p:spPr>
          <a:xfrm>
            <a:off x="3012185" y="4230623"/>
            <a:ext cx="2656840" cy="396240"/>
          </a:xfrm>
          <a:custGeom>
            <a:avLst/>
            <a:gdLst/>
            <a:ahLst/>
            <a:cxnLst/>
            <a:rect l="l" t="t" r="r" b="b"/>
            <a:pathLst>
              <a:path w="2656840" h="396239">
                <a:moveTo>
                  <a:pt x="92202" y="346710"/>
                </a:moveTo>
                <a:lnTo>
                  <a:pt x="85344" y="348234"/>
                </a:lnTo>
                <a:lnTo>
                  <a:pt x="11430" y="369570"/>
                </a:lnTo>
                <a:lnTo>
                  <a:pt x="4572" y="371856"/>
                </a:lnTo>
                <a:lnTo>
                  <a:pt x="0" y="378714"/>
                </a:lnTo>
                <a:lnTo>
                  <a:pt x="4572" y="392430"/>
                </a:lnTo>
                <a:lnTo>
                  <a:pt x="11430" y="396240"/>
                </a:lnTo>
                <a:lnTo>
                  <a:pt x="18288" y="394716"/>
                </a:lnTo>
                <a:lnTo>
                  <a:pt x="92964" y="373380"/>
                </a:lnTo>
                <a:lnTo>
                  <a:pt x="99822" y="371094"/>
                </a:lnTo>
                <a:lnTo>
                  <a:pt x="103632" y="364236"/>
                </a:lnTo>
                <a:lnTo>
                  <a:pt x="101346" y="357378"/>
                </a:lnTo>
                <a:lnTo>
                  <a:pt x="99822" y="350520"/>
                </a:lnTo>
                <a:lnTo>
                  <a:pt x="92202" y="346710"/>
                </a:lnTo>
                <a:close/>
              </a:path>
              <a:path w="2656840" h="396239">
                <a:moveTo>
                  <a:pt x="263652" y="291084"/>
                </a:moveTo>
                <a:lnTo>
                  <a:pt x="256794" y="294132"/>
                </a:lnTo>
                <a:lnTo>
                  <a:pt x="185928" y="319278"/>
                </a:lnTo>
                <a:lnTo>
                  <a:pt x="185166" y="320040"/>
                </a:lnTo>
                <a:lnTo>
                  <a:pt x="178308" y="322326"/>
                </a:lnTo>
                <a:lnTo>
                  <a:pt x="173736" y="329184"/>
                </a:lnTo>
                <a:lnTo>
                  <a:pt x="176022" y="336042"/>
                </a:lnTo>
                <a:lnTo>
                  <a:pt x="177546" y="342900"/>
                </a:lnTo>
                <a:lnTo>
                  <a:pt x="185166" y="346710"/>
                </a:lnTo>
                <a:lnTo>
                  <a:pt x="192024" y="344424"/>
                </a:lnTo>
                <a:lnTo>
                  <a:pt x="193548" y="344424"/>
                </a:lnTo>
                <a:lnTo>
                  <a:pt x="265176" y="317754"/>
                </a:lnTo>
                <a:lnTo>
                  <a:pt x="272034" y="315468"/>
                </a:lnTo>
                <a:lnTo>
                  <a:pt x="275844" y="307848"/>
                </a:lnTo>
                <a:lnTo>
                  <a:pt x="273558" y="301752"/>
                </a:lnTo>
                <a:lnTo>
                  <a:pt x="270510" y="294894"/>
                </a:lnTo>
                <a:lnTo>
                  <a:pt x="263652" y="291084"/>
                </a:lnTo>
                <a:close/>
              </a:path>
              <a:path w="2656840" h="396239">
                <a:moveTo>
                  <a:pt x="361188" y="255270"/>
                </a:moveTo>
                <a:lnTo>
                  <a:pt x="353568" y="258318"/>
                </a:lnTo>
                <a:lnTo>
                  <a:pt x="346710" y="260604"/>
                </a:lnTo>
                <a:lnTo>
                  <a:pt x="343662" y="268224"/>
                </a:lnTo>
                <a:lnTo>
                  <a:pt x="348234" y="281940"/>
                </a:lnTo>
                <a:lnTo>
                  <a:pt x="355854" y="284988"/>
                </a:lnTo>
                <a:lnTo>
                  <a:pt x="362712" y="282702"/>
                </a:lnTo>
                <a:lnTo>
                  <a:pt x="370332" y="279654"/>
                </a:lnTo>
                <a:lnTo>
                  <a:pt x="371094" y="279654"/>
                </a:lnTo>
                <a:lnTo>
                  <a:pt x="371856" y="278892"/>
                </a:lnTo>
                <a:lnTo>
                  <a:pt x="372618" y="278892"/>
                </a:lnTo>
                <a:lnTo>
                  <a:pt x="407343" y="256794"/>
                </a:lnTo>
                <a:lnTo>
                  <a:pt x="358902" y="256794"/>
                </a:lnTo>
                <a:lnTo>
                  <a:pt x="361188" y="255270"/>
                </a:lnTo>
                <a:close/>
              </a:path>
              <a:path w="2656840" h="396239">
                <a:moveTo>
                  <a:pt x="423672" y="216408"/>
                </a:moveTo>
                <a:lnTo>
                  <a:pt x="358902" y="256794"/>
                </a:lnTo>
                <a:lnTo>
                  <a:pt x="407343" y="256794"/>
                </a:lnTo>
                <a:lnTo>
                  <a:pt x="431292" y="241554"/>
                </a:lnTo>
                <a:lnTo>
                  <a:pt x="437388" y="237744"/>
                </a:lnTo>
                <a:lnTo>
                  <a:pt x="438912" y="230124"/>
                </a:lnTo>
                <a:lnTo>
                  <a:pt x="431292" y="217932"/>
                </a:lnTo>
                <a:lnTo>
                  <a:pt x="423672" y="216408"/>
                </a:lnTo>
                <a:close/>
              </a:path>
              <a:path w="2656840" h="396239">
                <a:moveTo>
                  <a:pt x="583234" y="168402"/>
                </a:moveTo>
                <a:lnTo>
                  <a:pt x="547878" y="168402"/>
                </a:lnTo>
                <a:lnTo>
                  <a:pt x="541083" y="172583"/>
                </a:lnTo>
                <a:lnTo>
                  <a:pt x="570738" y="190500"/>
                </a:lnTo>
                <a:lnTo>
                  <a:pt x="576834" y="194310"/>
                </a:lnTo>
                <a:lnTo>
                  <a:pt x="584454" y="192786"/>
                </a:lnTo>
                <a:lnTo>
                  <a:pt x="592074" y="180594"/>
                </a:lnTo>
                <a:lnTo>
                  <a:pt x="590550" y="172974"/>
                </a:lnTo>
                <a:lnTo>
                  <a:pt x="583234" y="168402"/>
                </a:lnTo>
                <a:close/>
              </a:path>
              <a:path w="2656840" h="396239">
                <a:moveTo>
                  <a:pt x="543306" y="144018"/>
                </a:moveTo>
                <a:lnTo>
                  <a:pt x="537972" y="144018"/>
                </a:lnTo>
                <a:lnTo>
                  <a:pt x="534162" y="146304"/>
                </a:lnTo>
                <a:lnTo>
                  <a:pt x="504444" y="165354"/>
                </a:lnTo>
                <a:lnTo>
                  <a:pt x="498348" y="169164"/>
                </a:lnTo>
                <a:lnTo>
                  <a:pt x="496824" y="176784"/>
                </a:lnTo>
                <a:lnTo>
                  <a:pt x="504444" y="188976"/>
                </a:lnTo>
                <a:lnTo>
                  <a:pt x="512826" y="190500"/>
                </a:lnTo>
                <a:lnTo>
                  <a:pt x="518160" y="186690"/>
                </a:lnTo>
                <a:lnTo>
                  <a:pt x="541083" y="172583"/>
                </a:lnTo>
                <a:lnTo>
                  <a:pt x="534162" y="168402"/>
                </a:lnTo>
                <a:lnTo>
                  <a:pt x="583234" y="168402"/>
                </a:lnTo>
                <a:lnTo>
                  <a:pt x="547878" y="146304"/>
                </a:lnTo>
                <a:lnTo>
                  <a:pt x="543306" y="144018"/>
                </a:lnTo>
                <a:close/>
              </a:path>
              <a:path w="2656840" h="396239">
                <a:moveTo>
                  <a:pt x="547878" y="168402"/>
                </a:moveTo>
                <a:lnTo>
                  <a:pt x="534162" y="168402"/>
                </a:lnTo>
                <a:lnTo>
                  <a:pt x="541083" y="172583"/>
                </a:lnTo>
                <a:lnTo>
                  <a:pt x="547878" y="168402"/>
                </a:lnTo>
                <a:close/>
              </a:path>
              <a:path w="2656840" h="396239">
                <a:moveTo>
                  <a:pt x="665988" y="219456"/>
                </a:moveTo>
                <a:lnTo>
                  <a:pt x="658368" y="220980"/>
                </a:lnTo>
                <a:lnTo>
                  <a:pt x="650748" y="233172"/>
                </a:lnTo>
                <a:lnTo>
                  <a:pt x="652272" y="240792"/>
                </a:lnTo>
                <a:lnTo>
                  <a:pt x="658368" y="244602"/>
                </a:lnTo>
                <a:lnTo>
                  <a:pt x="709422" y="275844"/>
                </a:lnTo>
                <a:lnTo>
                  <a:pt x="710946" y="276606"/>
                </a:lnTo>
                <a:lnTo>
                  <a:pt x="713232" y="277368"/>
                </a:lnTo>
                <a:lnTo>
                  <a:pt x="715518" y="277368"/>
                </a:lnTo>
                <a:lnTo>
                  <a:pt x="733806" y="278130"/>
                </a:lnTo>
                <a:lnTo>
                  <a:pt x="740664" y="278892"/>
                </a:lnTo>
                <a:lnTo>
                  <a:pt x="746760" y="272796"/>
                </a:lnTo>
                <a:lnTo>
                  <a:pt x="746760" y="265938"/>
                </a:lnTo>
                <a:lnTo>
                  <a:pt x="747522" y="259080"/>
                </a:lnTo>
                <a:lnTo>
                  <a:pt x="742188" y="253746"/>
                </a:lnTo>
                <a:lnTo>
                  <a:pt x="722376" y="253746"/>
                </a:lnTo>
                <a:lnTo>
                  <a:pt x="716280" y="252222"/>
                </a:lnTo>
                <a:lnTo>
                  <a:pt x="719922" y="252222"/>
                </a:lnTo>
                <a:lnTo>
                  <a:pt x="672084" y="222504"/>
                </a:lnTo>
                <a:lnTo>
                  <a:pt x="665988" y="219456"/>
                </a:lnTo>
                <a:close/>
              </a:path>
              <a:path w="2656840" h="396239">
                <a:moveTo>
                  <a:pt x="716280" y="252222"/>
                </a:moveTo>
                <a:lnTo>
                  <a:pt x="722376" y="253746"/>
                </a:lnTo>
                <a:lnTo>
                  <a:pt x="720184" y="252384"/>
                </a:lnTo>
                <a:lnTo>
                  <a:pt x="716280" y="252222"/>
                </a:lnTo>
                <a:close/>
              </a:path>
              <a:path w="2656840" h="396239">
                <a:moveTo>
                  <a:pt x="720184" y="252384"/>
                </a:moveTo>
                <a:lnTo>
                  <a:pt x="722376" y="253746"/>
                </a:lnTo>
                <a:lnTo>
                  <a:pt x="742188" y="253746"/>
                </a:lnTo>
                <a:lnTo>
                  <a:pt x="741426" y="252984"/>
                </a:lnTo>
                <a:lnTo>
                  <a:pt x="734568" y="252984"/>
                </a:lnTo>
                <a:lnTo>
                  <a:pt x="720184" y="252384"/>
                </a:lnTo>
                <a:close/>
              </a:path>
              <a:path w="2656840" h="396239">
                <a:moveTo>
                  <a:pt x="719922" y="252222"/>
                </a:moveTo>
                <a:lnTo>
                  <a:pt x="716280" y="252222"/>
                </a:lnTo>
                <a:lnTo>
                  <a:pt x="720184" y="252384"/>
                </a:lnTo>
                <a:lnTo>
                  <a:pt x="719922" y="252222"/>
                </a:lnTo>
                <a:close/>
              </a:path>
              <a:path w="2656840" h="396239">
                <a:moveTo>
                  <a:pt x="837438" y="256794"/>
                </a:moveTo>
                <a:lnTo>
                  <a:pt x="830580" y="256794"/>
                </a:lnTo>
                <a:lnTo>
                  <a:pt x="824484" y="262128"/>
                </a:lnTo>
                <a:lnTo>
                  <a:pt x="824484" y="268986"/>
                </a:lnTo>
                <a:lnTo>
                  <a:pt x="823722" y="276606"/>
                </a:lnTo>
                <a:lnTo>
                  <a:pt x="829818" y="282702"/>
                </a:lnTo>
                <a:lnTo>
                  <a:pt x="836676" y="282702"/>
                </a:lnTo>
                <a:lnTo>
                  <a:pt x="890016" y="284988"/>
                </a:lnTo>
                <a:lnTo>
                  <a:pt x="892302" y="284988"/>
                </a:lnTo>
                <a:lnTo>
                  <a:pt x="915924" y="281940"/>
                </a:lnTo>
                <a:lnTo>
                  <a:pt x="922782" y="281178"/>
                </a:lnTo>
                <a:lnTo>
                  <a:pt x="928116" y="275082"/>
                </a:lnTo>
                <a:lnTo>
                  <a:pt x="927354" y="267462"/>
                </a:lnTo>
                <a:lnTo>
                  <a:pt x="926592" y="260604"/>
                </a:lnTo>
                <a:lnTo>
                  <a:pt x="924306" y="259080"/>
                </a:lnTo>
                <a:lnTo>
                  <a:pt x="889254" y="259080"/>
                </a:lnTo>
                <a:lnTo>
                  <a:pt x="889948" y="259012"/>
                </a:lnTo>
                <a:lnTo>
                  <a:pt x="837438" y="256794"/>
                </a:lnTo>
                <a:close/>
              </a:path>
              <a:path w="2656840" h="396239">
                <a:moveTo>
                  <a:pt x="889948" y="259012"/>
                </a:moveTo>
                <a:lnTo>
                  <a:pt x="889254" y="259080"/>
                </a:lnTo>
                <a:lnTo>
                  <a:pt x="891540" y="259080"/>
                </a:lnTo>
                <a:lnTo>
                  <a:pt x="889948" y="259012"/>
                </a:lnTo>
                <a:close/>
              </a:path>
              <a:path w="2656840" h="396239">
                <a:moveTo>
                  <a:pt x="919734" y="256032"/>
                </a:moveTo>
                <a:lnTo>
                  <a:pt x="912876" y="256794"/>
                </a:lnTo>
                <a:lnTo>
                  <a:pt x="889948" y="259012"/>
                </a:lnTo>
                <a:lnTo>
                  <a:pt x="891540" y="259080"/>
                </a:lnTo>
                <a:lnTo>
                  <a:pt x="924306" y="259080"/>
                </a:lnTo>
                <a:lnTo>
                  <a:pt x="919734" y="256032"/>
                </a:lnTo>
                <a:close/>
              </a:path>
              <a:path w="2656840" h="396239">
                <a:moveTo>
                  <a:pt x="1101090" y="239268"/>
                </a:moveTo>
                <a:lnTo>
                  <a:pt x="1064514" y="239268"/>
                </a:lnTo>
                <a:lnTo>
                  <a:pt x="1008126" y="245364"/>
                </a:lnTo>
                <a:lnTo>
                  <a:pt x="1003554" y="252222"/>
                </a:lnTo>
                <a:lnTo>
                  <a:pt x="1005078" y="265938"/>
                </a:lnTo>
                <a:lnTo>
                  <a:pt x="1011174" y="271272"/>
                </a:lnTo>
                <a:lnTo>
                  <a:pt x="1018032" y="270510"/>
                </a:lnTo>
                <a:lnTo>
                  <a:pt x="1067562" y="264414"/>
                </a:lnTo>
                <a:lnTo>
                  <a:pt x="1101960" y="264414"/>
                </a:lnTo>
                <a:lnTo>
                  <a:pt x="1107186" y="259842"/>
                </a:lnTo>
                <a:lnTo>
                  <a:pt x="1107186" y="245364"/>
                </a:lnTo>
                <a:lnTo>
                  <a:pt x="1101090" y="239268"/>
                </a:lnTo>
                <a:close/>
              </a:path>
              <a:path w="2656840" h="396239">
                <a:moveTo>
                  <a:pt x="1101960" y="264414"/>
                </a:moveTo>
                <a:lnTo>
                  <a:pt x="1067562" y="264414"/>
                </a:lnTo>
                <a:lnTo>
                  <a:pt x="1093470" y="265176"/>
                </a:lnTo>
                <a:lnTo>
                  <a:pt x="1101090" y="265176"/>
                </a:lnTo>
                <a:lnTo>
                  <a:pt x="1101960" y="264414"/>
                </a:lnTo>
                <a:close/>
              </a:path>
              <a:path w="2656840" h="396239">
                <a:moveTo>
                  <a:pt x="1190244" y="240792"/>
                </a:moveTo>
                <a:lnTo>
                  <a:pt x="1184148" y="246888"/>
                </a:lnTo>
                <a:lnTo>
                  <a:pt x="1184148" y="260604"/>
                </a:lnTo>
                <a:lnTo>
                  <a:pt x="1190244" y="266700"/>
                </a:lnTo>
                <a:lnTo>
                  <a:pt x="1197102" y="266700"/>
                </a:lnTo>
                <a:lnTo>
                  <a:pt x="1240536" y="267462"/>
                </a:lnTo>
                <a:lnTo>
                  <a:pt x="1243584" y="267462"/>
                </a:lnTo>
                <a:lnTo>
                  <a:pt x="1277112" y="259080"/>
                </a:lnTo>
                <a:lnTo>
                  <a:pt x="1283970" y="257556"/>
                </a:lnTo>
                <a:lnTo>
                  <a:pt x="1287780" y="250698"/>
                </a:lnTo>
                <a:lnTo>
                  <a:pt x="1285917" y="242316"/>
                </a:lnTo>
                <a:lnTo>
                  <a:pt x="1237488" y="242316"/>
                </a:lnTo>
                <a:lnTo>
                  <a:pt x="1240466" y="241554"/>
                </a:lnTo>
                <a:lnTo>
                  <a:pt x="1197102" y="241554"/>
                </a:lnTo>
                <a:lnTo>
                  <a:pt x="1190244" y="240792"/>
                </a:lnTo>
                <a:close/>
              </a:path>
              <a:path w="2656840" h="396239">
                <a:moveTo>
                  <a:pt x="1277874" y="232410"/>
                </a:moveTo>
                <a:lnTo>
                  <a:pt x="1270254" y="233934"/>
                </a:lnTo>
                <a:lnTo>
                  <a:pt x="1237488" y="242316"/>
                </a:lnTo>
                <a:lnTo>
                  <a:pt x="1240536" y="241554"/>
                </a:lnTo>
                <a:lnTo>
                  <a:pt x="1285748" y="241554"/>
                </a:lnTo>
                <a:lnTo>
                  <a:pt x="1284732" y="236982"/>
                </a:lnTo>
                <a:lnTo>
                  <a:pt x="1277874" y="232410"/>
                </a:lnTo>
                <a:close/>
              </a:path>
              <a:path w="2656840" h="396239">
                <a:moveTo>
                  <a:pt x="1285748" y="241554"/>
                </a:moveTo>
                <a:lnTo>
                  <a:pt x="1240536" y="241554"/>
                </a:lnTo>
                <a:lnTo>
                  <a:pt x="1237488" y="242316"/>
                </a:lnTo>
                <a:lnTo>
                  <a:pt x="1285917" y="242316"/>
                </a:lnTo>
                <a:lnTo>
                  <a:pt x="1285748" y="241554"/>
                </a:lnTo>
                <a:close/>
              </a:path>
              <a:path w="2656840" h="396239">
                <a:moveTo>
                  <a:pt x="1455420" y="193548"/>
                </a:moveTo>
                <a:lnTo>
                  <a:pt x="1448562" y="194310"/>
                </a:lnTo>
                <a:lnTo>
                  <a:pt x="1412748" y="199644"/>
                </a:lnTo>
                <a:lnTo>
                  <a:pt x="1370838" y="209550"/>
                </a:lnTo>
                <a:lnTo>
                  <a:pt x="1363980" y="211074"/>
                </a:lnTo>
                <a:lnTo>
                  <a:pt x="1359408" y="217932"/>
                </a:lnTo>
                <a:lnTo>
                  <a:pt x="1361694" y="225552"/>
                </a:lnTo>
                <a:lnTo>
                  <a:pt x="1363218" y="232410"/>
                </a:lnTo>
                <a:lnTo>
                  <a:pt x="1370076" y="236220"/>
                </a:lnTo>
                <a:lnTo>
                  <a:pt x="1376934" y="234696"/>
                </a:lnTo>
                <a:lnTo>
                  <a:pt x="1418844" y="224028"/>
                </a:lnTo>
                <a:lnTo>
                  <a:pt x="1458468" y="219456"/>
                </a:lnTo>
                <a:lnTo>
                  <a:pt x="1463802" y="212598"/>
                </a:lnTo>
                <a:lnTo>
                  <a:pt x="1463040" y="205740"/>
                </a:lnTo>
                <a:lnTo>
                  <a:pt x="1461516" y="198882"/>
                </a:lnTo>
                <a:lnTo>
                  <a:pt x="1455420" y="193548"/>
                </a:lnTo>
                <a:close/>
              </a:path>
              <a:path w="2656840" h="396239">
                <a:moveTo>
                  <a:pt x="1640890" y="201930"/>
                </a:moveTo>
                <a:lnTo>
                  <a:pt x="1592580" y="201930"/>
                </a:lnTo>
                <a:lnTo>
                  <a:pt x="1590384" y="202188"/>
                </a:lnTo>
                <a:lnTo>
                  <a:pt x="1626870" y="208026"/>
                </a:lnTo>
                <a:lnTo>
                  <a:pt x="1633727" y="209550"/>
                </a:lnTo>
                <a:lnTo>
                  <a:pt x="1640586" y="204978"/>
                </a:lnTo>
                <a:lnTo>
                  <a:pt x="1640890" y="201930"/>
                </a:lnTo>
                <a:close/>
              </a:path>
              <a:path w="2656840" h="396239">
                <a:moveTo>
                  <a:pt x="1592580" y="176022"/>
                </a:moveTo>
                <a:lnTo>
                  <a:pt x="1588770" y="176022"/>
                </a:lnTo>
                <a:lnTo>
                  <a:pt x="1550670" y="181356"/>
                </a:lnTo>
                <a:lnTo>
                  <a:pt x="1543812" y="182118"/>
                </a:lnTo>
                <a:lnTo>
                  <a:pt x="1538478" y="188976"/>
                </a:lnTo>
                <a:lnTo>
                  <a:pt x="1540002" y="202692"/>
                </a:lnTo>
                <a:lnTo>
                  <a:pt x="1546860" y="208026"/>
                </a:lnTo>
                <a:lnTo>
                  <a:pt x="1553718" y="206502"/>
                </a:lnTo>
                <a:lnTo>
                  <a:pt x="1590384" y="202188"/>
                </a:lnTo>
                <a:lnTo>
                  <a:pt x="1588770" y="201930"/>
                </a:lnTo>
                <a:lnTo>
                  <a:pt x="1640890" y="201930"/>
                </a:lnTo>
                <a:lnTo>
                  <a:pt x="1641348" y="197358"/>
                </a:lnTo>
                <a:lnTo>
                  <a:pt x="1642872" y="190500"/>
                </a:lnTo>
                <a:lnTo>
                  <a:pt x="1638300" y="184404"/>
                </a:lnTo>
                <a:lnTo>
                  <a:pt x="1630680" y="182880"/>
                </a:lnTo>
                <a:lnTo>
                  <a:pt x="1592580" y="176022"/>
                </a:lnTo>
                <a:close/>
              </a:path>
              <a:path w="2656840" h="396239">
                <a:moveTo>
                  <a:pt x="1592580" y="201930"/>
                </a:moveTo>
                <a:lnTo>
                  <a:pt x="1588770" y="201930"/>
                </a:lnTo>
                <a:lnTo>
                  <a:pt x="1590384" y="202188"/>
                </a:lnTo>
                <a:lnTo>
                  <a:pt x="1592580" y="201930"/>
                </a:lnTo>
                <a:close/>
              </a:path>
              <a:path w="2656840" h="396239">
                <a:moveTo>
                  <a:pt x="1725930" y="198882"/>
                </a:moveTo>
                <a:lnTo>
                  <a:pt x="1719072" y="203454"/>
                </a:lnTo>
                <a:lnTo>
                  <a:pt x="1717548" y="210312"/>
                </a:lnTo>
                <a:lnTo>
                  <a:pt x="1716786" y="217932"/>
                </a:lnTo>
                <a:lnTo>
                  <a:pt x="1721358" y="224028"/>
                </a:lnTo>
                <a:lnTo>
                  <a:pt x="1728216" y="225552"/>
                </a:lnTo>
                <a:lnTo>
                  <a:pt x="1764792" y="231648"/>
                </a:lnTo>
                <a:lnTo>
                  <a:pt x="1767078" y="231648"/>
                </a:lnTo>
                <a:lnTo>
                  <a:pt x="1807464" y="232410"/>
                </a:lnTo>
                <a:lnTo>
                  <a:pt x="1814322" y="232410"/>
                </a:lnTo>
                <a:lnTo>
                  <a:pt x="1820418" y="227076"/>
                </a:lnTo>
                <a:lnTo>
                  <a:pt x="1820418" y="212598"/>
                </a:lnTo>
                <a:lnTo>
                  <a:pt x="1815084" y="207264"/>
                </a:lnTo>
                <a:lnTo>
                  <a:pt x="1807464" y="206502"/>
                </a:lnTo>
                <a:lnTo>
                  <a:pt x="1769364" y="206502"/>
                </a:lnTo>
                <a:lnTo>
                  <a:pt x="1732788" y="200406"/>
                </a:lnTo>
                <a:lnTo>
                  <a:pt x="1725930" y="198882"/>
                </a:lnTo>
                <a:close/>
              </a:path>
              <a:path w="2656840" h="396239">
                <a:moveTo>
                  <a:pt x="1903476" y="208026"/>
                </a:moveTo>
                <a:lnTo>
                  <a:pt x="1898142" y="214122"/>
                </a:lnTo>
                <a:lnTo>
                  <a:pt x="1898142" y="220980"/>
                </a:lnTo>
                <a:lnTo>
                  <a:pt x="1897380" y="228600"/>
                </a:lnTo>
                <a:lnTo>
                  <a:pt x="1903476" y="233934"/>
                </a:lnTo>
                <a:lnTo>
                  <a:pt x="1910334" y="233934"/>
                </a:lnTo>
                <a:lnTo>
                  <a:pt x="1941576" y="234696"/>
                </a:lnTo>
                <a:lnTo>
                  <a:pt x="1943862" y="234696"/>
                </a:lnTo>
                <a:lnTo>
                  <a:pt x="1989582" y="227076"/>
                </a:lnTo>
                <a:lnTo>
                  <a:pt x="1996440" y="226314"/>
                </a:lnTo>
                <a:lnTo>
                  <a:pt x="2001012" y="219456"/>
                </a:lnTo>
                <a:lnTo>
                  <a:pt x="2000250" y="212598"/>
                </a:lnTo>
                <a:lnTo>
                  <a:pt x="1999640" y="209550"/>
                </a:lnTo>
                <a:lnTo>
                  <a:pt x="1940052" y="209550"/>
                </a:lnTo>
                <a:lnTo>
                  <a:pt x="1942338" y="208788"/>
                </a:lnTo>
                <a:lnTo>
                  <a:pt x="1911096" y="208788"/>
                </a:lnTo>
                <a:lnTo>
                  <a:pt x="1903476" y="208026"/>
                </a:lnTo>
                <a:close/>
              </a:path>
              <a:path w="2656840" h="396239">
                <a:moveTo>
                  <a:pt x="1992630" y="200406"/>
                </a:moveTo>
                <a:lnTo>
                  <a:pt x="1985772" y="201930"/>
                </a:lnTo>
                <a:lnTo>
                  <a:pt x="1940052" y="209550"/>
                </a:lnTo>
                <a:lnTo>
                  <a:pt x="1999640" y="209550"/>
                </a:lnTo>
                <a:lnTo>
                  <a:pt x="1998726" y="204978"/>
                </a:lnTo>
                <a:lnTo>
                  <a:pt x="1992630" y="200406"/>
                </a:lnTo>
                <a:close/>
              </a:path>
              <a:path w="2656840" h="396239">
                <a:moveTo>
                  <a:pt x="2167890" y="166116"/>
                </a:moveTo>
                <a:lnTo>
                  <a:pt x="2161032" y="167640"/>
                </a:lnTo>
                <a:lnTo>
                  <a:pt x="2114550" y="180594"/>
                </a:lnTo>
                <a:lnTo>
                  <a:pt x="2087118" y="185166"/>
                </a:lnTo>
                <a:lnTo>
                  <a:pt x="2080260" y="185928"/>
                </a:lnTo>
                <a:lnTo>
                  <a:pt x="2075688" y="192786"/>
                </a:lnTo>
                <a:lnTo>
                  <a:pt x="2076450" y="199644"/>
                </a:lnTo>
                <a:lnTo>
                  <a:pt x="2077974" y="207264"/>
                </a:lnTo>
                <a:lnTo>
                  <a:pt x="2084070" y="211836"/>
                </a:lnTo>
                <a:lnTo>
                  <a:pt x="2091690" y="210312"/>
                </a:lnTo>
                <a:lnTo>
                  <a:pt x="2119122" y="205740"/>
                </a:lnTo>
                <a:lnTo>
                  <a:pt x="2167890" y="192786"/>
                </a:lnTo>
                <a:lnTo>
                  <a:pt x="2174748" y="191262"/>
                </a:lnTo>
                <a:lnTo>
                  <a:pt x="2179320" y="183642"/>
                </a:lnTo>
                <a:lnTo>
                  <a:pt x="2177034" y="176784"/>
                </a:lnTo>
                <a:lnTo>
                  <a:pt x="2175510" y="169926"/>
                </a:lnTo>
                <a:lnTo>
                  <a:pt x="2167890" y="166116"/>
                </a:lnTo>
                <a:close/>
              </a:path>
              <a:path w="2656840" h="396239">
                <a:moveTo>
                  <a:pt x="2340102" y="114300"/>
                </a:moveTo>
                <a:lnTo>
                  <a:pt x="2333244" y="117348"/>
                </a:lnTo>
                <a:lnTo>
                  <a:pt x="2288286" y="133350"/>
                </a:lnTo>
                <a:lnTo>
                  <a:pt x="2260854" y="140970"/>
                </a:lnTo>
                <a:lnTo>
                  <a:pt x="2253996" y="143256"/>
                </a:lnTo>
                <a:lnTo>
                  <a:pt x="2250186" y="150114"/>
                </a:lnTo>
                <a:lnTo>
                  <a:pt x="2251710" y="156972"/>
                </a:lnTo>
                <a:lnTo>
                  <a:pt x="2253996" y="163830"/>
                </a:lnTo>
                <a:lnTo>
                  <a:pt x="2260854" y="167640"/>
                </a:lnTo>
                <a:lnTo>
                  <a:pt x="2267712" y="166116"/>
                </a:lnTo>
                <a:lnTo>
                  <a:pt x="2295144" y="158496"/>
                </a:lnTo>
                <a:lnTo>
                  <a:pt x="2342388" y="140970"/>
                </a:lnTo>
                <a:lnTo>
                  <a:pt x="2349246" y="138684"/>
                </a:lnTo>
                <a:lnTo>
                  <a:pt x="2352294" y="131064"/>
                </a:lnTo>
                <a:lnTo>
                  <a:pt x="2350008" y="124968"/>
                </a:lnTo>
                <a:lnTo>
                  <a:pt x="2347722" y="118110"/>
                </a:lnTo>
                <a:lnTo>
                  <a:pt x="2340102" y="114300"/>
                </a:lnTo>
                <a:close/>
              </a:path>
              <a:path w="2656840" h="396239">
                <a:moveTo>
                  <a:pt x="2509266" y="51816"/>
                </a:moveTo>
                <a:lnTo>
                  <a:pt x="2502408" y="54102"/>
                </a:lnTo>
                <a:lnTo>
                  <a:pt x="2430018" y="81534"/>
                </a:lnTo>
                <a:lnTo>
                  <a:pt x="2423160" y="83820"/>
                </a:lnTo>
                <a:lnTo>
                  <a:pt x="2420112" y="91440"/>
                </a:lnTo>
                <a:lnTo>
                  <a:pt x="2422398" y="98298"/>
                </a:lnTo>
                <a:lnTo>
                  <a:pt x="2424684" y="104394"/>
                </a:lnTo>
                <a:lnTo>
                  <a:pt x="2432304" y="108204"/>
                </a:lnTo>
                <a:lnTo>
                  <a:pt x="2439162" y="105918"/>
                </a:lnTo>
                <a:lnTo>
                  <a:pt x="2511552" y="78486"/>
                </a:lnTo>
                <a:lnTo>
                  <a:pt x="2518410" y="75438"/>
                </a:lnTo>
                <a:lnTo>
                  <a:pt x="2521458" y="68580"/>
                </a:lnTo>
                <a:lnTo>
                  <a:pt x="2516886" y="54864"/>
                </a:lnTo>
                <a:lnTo>
                  <a:pt x="2509266" y="51816"/>
                </a:lnTo>
                <a:close/>
              </a:path>
              <a:path w="2656840" h="396239">
                <a:moveTo>
                  <a:pt x="2643378" y="0"/>
                </a:moveTo>
                <a:lnTo>
                  <a:pt x="2637282" y="2286"/>
                </a:lnTo>
                <a:lnTo>
                  <a:pt x="2599182" y="17526"/>
                </a:lnTo>
                <a:lnTo>
                  <a:pt x="2592324" y="19812"/>
                </a:lnTo>
                <a:lnTo>
                  <a:pt x="2588514" y="27432"/>
                </a:lnTo>
                <a:lnTo>
                  <a:pt x="2591562" y="33528"/>
                </a:lnTo>
                <a:lnTo>
                  <a:pt x="2593848" y="40386"/>
                </a:lnTo>
                <a:lnTo>
                  <a:pt x="2601468" y="43434"/>
                </a:lnTo>
                <a:lnTo>
                  <a:pt x="2608326" y="41148"/>
                </a:lnTo>
                <a:lnTo>
                  <a:pt x="2646426" y="26670"/>
                </a:lnTo>
                <a:lnTo>
                  <a:pt x="2653284" y="24384"/>
                </a:lnTo>
                <a:lnTo>
                  <a:pt x="2656332" y="16764"/>
                </a:lnTo>
                <a:lnTo>
                  <a:pt x="2654046" y="9906"/>
                </a:lnTo>
                <a:lnTo>
                  <a:pt x="2650998" y="3048"/>
                </a:lnTo>
                <a:lnTo>
                  <a:pt x="2643378" y="0"/>
                </a:lnTo>
                <a:close/>
              </a:path>
            </a:pathLst>
          </a:custGeom>
          <a:solidFill>
            <a:srgbClr val="5E5EFC"/>
          </a:solidFill>
        </p:spPr>
        <p:txBody>
          <a:bodyPr wrap="square" lIns="0" tIns="0" rIns="0" bIns="0" rtlCol="0"/>
          <a:lstStyle/>
          <a:p>
            <a:endParaRPr/>
          </a:p>
        </p:txBody>
      </p:sp>
      <p:sp>
        <p:nvSpPr>
          <p:cNvPr id="40" name="object 40"/>
          <p:cNvSpPr txBox="1"/>
          <p:nvPr/>
        </p:nvSpPr>
        <p:spPr>
          <a:xfrm>
            <a:off x="2168153" y="4751834"/>
            <a:ext cx="29654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2,000</a:t>
            </a:r>
            <a:endParaRPr sz="900">
              <a:latin typeface="Calibri"/>
              <a:cs typeface="Calibri"/>
            </a:endParaRPr>
          </a:p>
        </p:txBody>
      </p:sp>
      <p:sp>
        <p:nvSpPr>
          <p:cNvPr id="41" name="object 41"/>
          <p:cNvSpPr txBox="1"/>
          <p:nvPr/>
        </p:nvSpPr>
        <p:spPr>
          <a:xfrm>
            <a:off x="2168153" y="3482078"/>
            <a:ext cx="3375660" cy="1122045"/>
          </a:xfrm>
          <a:prstGeom prst="rect">
            <a:avLst/>
          </a:prstGeom>
        </p:spPr>
        <p:txBody>
          <a:bodyPr vert="horz" wrap="square" lIns="0" tIns="0" rIns="0" bIns="0" rtlCol="0">
            <a:spAutoFit/>
          </a:bodyPr>
          <a:lstStyle/>
          <a:p>
            <a:pPr marL="74930">
              <a:lnSpc>
                <a:spcPct val="100000"/>
              </a:lnSpc>
            </a:pPr>
            <a:r>
              <a:rPr sz="950" b="1" spc="-5" dirty="0">
                <a:latin typeface="Arial"/>
                <a:cs typeface="Arial"/>
              </a:rPr>
              <a:t>Figure </a:t>
            </a:r>
            <a:r>
              <a:rPr sz="950" b="1" spc="-10" dirty="0">
                <a:latin typeface="Arial"/>
                <a:cs typeface="Arial"/>
              </a:rPr>
              <a:t>50: Overall Price </a:t>
            </a:r>
            <a:r>
              <a:rPr sz="950" b="1" spc="-5" dirty="0">
                <a:latin typeface="Arial"/>
                <a:cs typeface="Arial"/>
              </a:rPr>
              <a:t>Forecast </a:t>
            </a:r>
            <a:r>
              <a:rPr sz="950" b="1" spc="-10" dirty="0">
                <a:latin typeface="Arial"/>
                <a:cs typeface="Arial"/>
              </a:rPr>
              <a:t>for Spherical </a:t>
            </a:r>
            <a:r>
              <a:rPr sz="950" b="1" spc="-5" dirty="0">
                <a:latin typeface="Arial"/>
                <a:cs typeface="Arial"/>
              </a:rPr>
              <a:t>LPG</a:t>
            </a:r>
            <a:r>
              <a:rPr sz="950" b="1" dirty="0">
                <a:latin typeface="Arial"/>
                <a:cs typeface="Arial"/>
              </a:rPr>
              <a:t> </a:t>
            </a:r>
            <a:r>
              <a:rPr sz="950" b="1" spc="-10" dirty="0">
                <a:latin typeface="Arial"/>
                <a:cs typeface="Arial"/>
              </a:rPr>
              <a:t>Tanks</a:t>
            </a:r>
            <a:endParaRPr sz="950">
              <a:latin typeface="Arial"/>
              <a:cs typeface="Arial"/>
            </a:endParaRPr>
          </a:p>
          <a:p>
            <a:pPr>
              <a:lnSpc>
                <a:spcPct val="100000"/>
              </a:lnSpc>
              <a:spcBef>
                <a:spcPts val="35"/>
              </a:spcBef>
            </a:pPr>
            <a:endParaRPr sz="1400">
              <a:latin typeface="Times New Roman"/>
              <a:cs typeface="Times New Roman"/>
            </a:endParaRPr>
          </a:p>
          <a:p>
            <a:pPr marL="12700">
              <a:lnSpc>
                <a:spcPct val="100000"/>
              </a:lnSpc>
            </a:pPr>
            <a:r>
              <a:rPr sz="900" spc="10" dirty="0">
                <a:latin typeface="Calibri"/>
                <a:cs typeface="Calibri"/>
              </a:rPr>
              <a:t>3,500</a:t>
            </a:r>
            <a:endParaRPr sz="900">
              <a:latin typeface="Calibri"/>
              <a:cs typeface="Calibri"/>
            </a:endParaRPr>
          </a:p>
          <a:p>
            <a:pPr>
              <a:lnSpc>
                <a:spcPct val="100000"/>
              </a:lnSpc>
            </a:pPr>
            <a:endParaRPr sz="1150">
              <a:latin typeface="Times New Roman"/>
              <a:cs typeface="Times New Roman"/>
            </a:endParaRPr>
          </a:p>
          <a:p>
            <a:pPr marL="12700">
              <a:lnSpc>
                <a:spcPct val="100000"/>
              </a:lnSpc>
            </a:pPr>
            <a:r>
              <a:rPr sz="900" spc="10" dirty="0">
                <a:latin typeface="Calibri"/>
                <a:cs typeface="Calibri"/>
              </a:rPr>
              <a:t>3,000</a:t>
            </a:r>
            <a:endParaRPr sz="900">
              <a:latin typeface="Calibri"/>
              <a:cs typeface="Calibri"/>
            </a:endParaRPr>
          </a:p>
          <a:p>
            <a:pPr>
              <a:lnSpc>
                <a:spcPct val="100000"/>
              </a:lnSpc>
            </a:pPr>
            <a:endParaRPr sz="1150">
              <a:latin typeface="Times New Roman"/>
              <a:cs typeface="Times New Roman"/>
            </a:endParaRPr>
          </a:p>
          <a:p>
            <a:pPr marL="12700">
              <a:lnSpc>
                <a:spcPct val="100000"/>
              </a:lnSpc>
            </a:pPr>
            <a:r>
              <a:rPr sz="900" spc="10" dirty="0">
                <a:latin typeface="Calibri"/>
                <a:cs typeface="Calibri"/>
              </a:rPr>
              <a:t>2,500</a:t>
            </a:r>
            <a:endParaRPr sz="900">
              <a:latin typeface="Calibri"/>
              <a:cs typeface="Calibri"/>
            </a:endParaRPr>
          </a:p>
        </p:txBody>
      </p:sp>
      <p:sp>
        <p:nvSpPr>
          <p:cNvPr id="42" name="object 42"/>
          <p:cNvSpPr txBox="1"/>
          <p:nvPr/>
        </p:nvSpPr>
        <p:spPr>
          <a:xfrm>
            <a:off x="1762009" y="4756360"/>
            <a:ext cx="241300" cy="312420"/>
          </a:xfrm>
          <a:prstGeom prst="rect">
            <a:avLst/>
          </a:prstGeom>
        </p:spPr>
        <p:txBody>
          <a:bodyPr vert="horz" wrap="square" lIns="0" tIns="0" rIns="0" bIns="0" rtlCol="0">
            <a:spAutoFit/>
          </a:bodyPr>
          <a:lstStyle/>
          <a:p>
            <a:pPr marL="36830" marR="5080" indent="-24765">
              <a:lnSpc>
                <a:spcPct val="106700"/>
              </a:lnSpc>
            </a:pPr>
            <a:r>
              <a:rPr sz="900" b="1" spc="15" dirty="0">
                <a:latin typeface="Calibri"/>
                <a:cs typeface="Calibri"/>
              </a:rPr>
              <a:t>C</a:t>
            </a:r>
            <a:r>
              <a:rPr sz="900" b="1" spc="25" dirty="0">
                <a:latin typeface="Calibri"/>
                <a:cs typeface="Calibri"/>
              </a:rPr>
              <a:t>o</a:t>
            </a:r>
            <a:r>
              <a:rPr sz="900" b="1" spc="5" dirty="0">
                <a:latin typeface="Calibri"/>
                <a:cs typeface="Calibri"/>
              </a:rPr>
              <a:t>st  </a:t>
            </a:r>
            <a:r>
              <a:rPr sz="900" b="1" spc="15" dirty="0">
                <a:latin typeface="Calibri"/>
                <a:cs typeface="Calibri"/>
              </a:rPr>
              <a:t>per</a:t>
            </a:r>
            <a:endParaRPr sz="900">
              <a:latin typeface="Calibri"/>
              <a:cs typeface="Calibri"/>
            </a:endParaRPr>
          </a:p>
        </p:txBody>
      </p:sp>
      <p:sp>
        <p:nvSpPr>
          <p:cNvPr id="43" name="object 43"/>
          <p:cNvSpPr/>
          <p:nvPr/>
        </p:nvSpPr>
        <p:spPr>
          <a:xfrm>
            <a:off x="2759964" y="6474714"/>
            <a:ext cx="284480" cy="25400"/>
          </a:xfrm>
          <a:custGeom>
            <a:avLst/>
            <a:gdLst/>
            <a:ahLst/>
            <a:cxnLst/>
            <a:rect l="l" t="t" r="r" b="b"/>
            <a:pathLst>
              <a:path w="284480" h="25400">
                <a:moveTo>
                  <a:pt x="71628" y="0"/>
                </a:moveTo>
                <a:lnTo>
                  <a:pt x="6096" y="0"/>
                </a:lnTo>
                <a:lnTo>
                  <a:pt x="0" y="5334"/>
                </a:lnTo>
                <a:lnTo>
                  <a:pt x="0" y="19812"/>
                </a:lnTo>
                <a:lnTo>
                  <a:pt x="6096" y="25146"/>
                </a:lnTo>
                <a:lnTo>
                  <a:pt x="71628" y="25146"/>
                </a:lnTo>
                <a:lnTo>
                  <a:pt x="77724" y="19812"/>
                </a:lnTo>
                <a:lnTo>
                  <a:pt x="77724" y="5334"/>
                </a:lnTo>
                <a:lnTo>
                  <a:pt x="71628" y="0"/>
                </a:lnTo>
                <a:close/>
              </a:path>
              <a:path w="284480" h="25400">
                <a:moveTo>
                  <a:pt x="175260" y="0"/>
                </a:moveTo>
                <a:lnTo>
                  <a:pt x="108966" y="0"/>
                </a:lnTo>
                <a:lnTo>
                  <a:pt x="103632" y="5334"/>
                </a:lnTo>
                <a:lnTo>
                  <a:pt x="103632" y="19812"/>
                </a:lnTo>
                <a:lnTo>
                  <a:pt x="108966" y="25146"/>
                </a:lnTo>
                <a:lnTo>
                  <a:pt x="175260" y="25146"/>
                </a:lnTo>
                <a:lnTo>
                  <a:pt x="180594" y="19812"/>
                </a:lnTo>
                <a:lnTo>
                  <a:pt x="180594" y="5334"/>
                </a:lnTo>
                <a:lnTo>
                  <a:pt x="175260" y="0"/>
                </a:lnTo>
                <a:close/>
              </a:path>
              <a:path w="284480" h="25400">
                <a:moveTo>
                  <a:pt x="278130" y="0"/>
                </a:moveTo>
                <a:lnTo>
                  <a:pt x="212598" y="0"/>
                </a:lnTo>
                <a:lnTo>
                  <a:pt x="206502" y="5334"/>
                </a:lnTo>
                <a:lnTo>
                  <a:pt x="206502" y="19812"/>
                </a:lnTo>
                <a:lnTo>
                  <a:pt x="212598" y="25146"/>
                </a:lnTo>
                <a:lnTo>
                  <a:pt x="278130" y="25146"/>
                </a:lnTo>
                <a:lnTo>
                  <a:pt x="284226" y="19812"/>
                </a:lnTo>
                <a:lnTo>
                  <a:pt x="284226" y="5334"/>
                </a:lnTo>
                <a:lnTo>
                  <a:pt x="278130" y="0"/>
                </a:lnTo>
                <a:close/>
              </a:path>
            </a:pathLst>
          </a:custGeom>
          <a:solidFill>
            <a:srgbClr val="001D5F"/>
          </a:solidFill>
        </p:spPr>
        <p:txBody>
          <a:bodyPr wrap="square" lIns="0" tIns="0" rIns="0" bIns="0" rtlCol="0"/>
          <a:lstStyle/>
          <a:p>
            <a:endParaRPr/>
          </a:p>
        </p:txBody>
      </p:sp>
      <p:sp>
        <p:nvSpPr>
          <p:cNvPr id="44" name="object 44"/>
          <p:cNvSpPr/>
          <p:nvPr/>
        </p:nvSpPr>
        <p:spPr>
          <a:xfrm>
            <a:off x="3454146" y="6468617"/>
            <a:ext cx="337185" cy="36195"/>
          </a:xfrm>
          <a:custGeom>
            <a:avLst/>
            <a:gdLst/>
            <a:ahLst/>
            <a:cxnLst/>
            <a:rect l="l" t="t" r="r" b="b"/>
            <a:pathLst>
              <a:path w="337185" h="36195">
                <a:moveTo>
                  <a:pt x="329184" y="0"/>
                </a:moveTo>
                <a:lnTo>
                  <a:pt x="18287" y="0"/>
                </a:lnTo>
                <a:lnTo>
                  <a:pt x="11251" y="1464"/>
                </a:lnTo>
                <a:lnTo>
                  <a:pt x="5429" y="5429"/>
                </a:lnTo>
                <a:lnTo>
                  <a:pt x="1464" y="11251"/>
                </a:lnTo>
                <a:lnTo>
                  <a:pt x="0" y="18288"/>
                </a:lnTo>
                <a:lnTo>
                  <a:pt x="0" y="28194"/>
                </a:lnTo>
                <a:lnTo>
                  <a:pt x="8381" y="35814"/>
                </a:lnTo>
                <a:lnTo>
                  <a:pt x="329184" y="35814"/>
                </a:lnTo>
                <a:lnTo>
                  <a:pt x="336803" y="28194"/>
                </a:lnTo>
                <a:lnTo>
                  <a:pt x="336803" y="8382"/>
                </a:lnTo>
                <a:lnTo>
                  <a:pt x="329184" y="0"/>
                </a:lnTo>
                <a:close/>
              </a:path>
            </a:pathLst>
          </a:custGeom>
          <a:solidFill>
            <a:srgbClr val="0000BE"/>
          </a:solidFill>
        </p:spPr>
        <p:txBody>
          <a:bodyPr wrap="square" lIns="0" tIns="0" rIns="0" bIns="0" rtlCol="0"/>
          <a:lstStyle/>
          <a:p>
            <a:endParaRPr/>
          </a:p>
        </p:txBody>
      </p:sp>
      <p:sp>
        <p:nvSpPr>
          <p:cNvPr id="45" name="object 45"/>
          <p:cNvSpPr/>
          <p:nvPr/>
        </p:nvSpPr>
        <p:spPr>
          <a:xfrm>
            <a:off x="4704588" y="6474714"/>
            <a:ext cx="284480" cy="25400"/>
          </a:xfrm>
          <a:custGeom>
            <a:avLst/>
            <a:gdLst/>
            <a:ahLst/>
            <a:cxnLst/>
            <a:rect l="l" t="t" r="r" b="b"/>
            <a:pathLst>
              <a:path w="284479" h="25400">
                <a:moveTo>
                  <a:pt x="97535" y="0"/>
                </a:moveTo>
                <a:lnTo>
                  <a:pt x="6095" y="0"/>
                </a:lnTo>
                <a:lnTo>
                  <a:pt x="0" y="5334"/>
                </a:lnTo>
                <a:lnTo>
                  <a:pt x="0" y="19812"/>
                </a:lnTo>
                <a:lnTo>
                  <a:pt x="6095" y="25146"/>
                </a:lnTo>
                <a:lnTo>
                  <a:pt x="97535" y="25146"/>
                </a:lnTo>
                <a:lnTo>
                  <a:pt x="102869" y="19812"/>
                </a:lnTo>
                <a:lnTo>
                  <a:pt x="102869" y="5334"/>
                </a:lnTo>
                <a:lnTo>
                  <a:pt x="97535" y="0"/>
                </a:lnTo>
                <a:close/>
              </a:path>
              <a:path w="284479" h="25400">
                <a:moveTo>
                  <a:pt x="278129" y="0"/>
                </a:moveTo>
                <a:lnTo>
                  <a:pt x="186689" y="0"/>
                </a:lnTo>
                <a:lnTo>
                  <a:pt x="180593" y="5334"/>
                </a:lnTo>
                <a:lnTo>
                  <a:pt x="180593" y="19812"/>
                </a:lnTo>
                <a:lnTo>
                  <a:pt x="186689" y="25146"/>
                </a:lnTo>
                <a:lnTo>
                  <a:pt x="278129" y="25146"/>
                </a:lnTo>
                <a:lnTo>
                  <a:pt x="284225" y="19812"/>
                </a:lnTo>
                <a:lnTo>
                  <a:pt x="284225" y="5334"/>
                </a:lnTo>
                <a:lnTo>
                  <a:pt x="278129" y="0"/>
                </a:lnTo>
                <a:close/>
              </a:path>
            </a:pathLst>
          </a:custGeom>
          <a:solidFill>
            <a:srgbClr val="5E5EFC"/>
          </a:solidFill>
        </p:spPr>
        <p:txBody>
          <a:bodyPr wrap="square" lIns="0" tIns="0" rIns="0" bIns="0" rtlCol="0"/>
          <a:lstStyle/>
          <a:p>
            <a:endParaRPr/>
          </a:p>
        </p:txBody>
      </p:sp>
      <p:sp>
        <p:nvSpPr>
          <p:cNvPr id="46" name="object 46"/>
          <p:cNvSpPr txBox="1"/>
          <p:nvPr/>
        </p:nvSpPr>
        <p:spPr>
          <a:xfrm>
            <a:off x="1653810" y="5057395"/>
            <a:ext cx="3960495" cy="1507490"/>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Unit ($k) </a:t>
            </a:r>
            <a:r>
              <a:rPr sz="900" b="1" spc="135" dirty="0">
                <a:latin typeface="Calibri"/>
                <a:cs typeface="Calibri"/>
              </a:rPr>
              <a:t> </a:t>
            </a:r>
            <a:r>
              <a:rPr sz="900" spc="10" dirty="0">
                <a:latin typeface="Calibri"/>
                <a:cs typeface="Calibri"/>
              </a:rPr>
              <a:t>1,500</a:t>
            </a:r>
            <a:endParaRPr sz="900">
              <a:latin typeface="Calibri"/>
              <a:cs typeface="Calibri"/>
            </a:endParaRPr>
          </a:p>
          <a:p>
            <a:pPr>
              <a:lnSpc>
                <a:spcPct val="100000"/>
              </a:lnSpc>
            </a:pPr>
            <a:endParaRPr sz="1150">
              <a:latin typeface="Times New Roman"/>
              <a:cs typeface="Times New Roman"/>
            </a:endParaRPr>
          </a:p>
          <a:p>
            <a:pPr marR="2627630" algn="ctr">
              <a:lnSpc>
                <a:spcPct val="100000"/>
              </a:lnSpc>
            </a:pPr>
            <a:r>
              <a:rPr sz="900" spc="10" dirty="0">
                <a:latin typeface="Calibri"/>
                <a:cs typeface="Calibri"/>
              </a:rPr>
              <a:t>1,000</a:t>
            </a:r>
            <a:endParaRPr sz="900">
              <a:latin typeface="Calibri"/>
              <a:cs typeface="Calibri"/>
            </a:endParaRPr>
          </a:p>
          <a:p>
            <a:pPr>
              <a:lnSpc>
                <a:spcPct val="100000"/>
              </a:lnSpc>
              <a:spcBef>
                <a:spcPts val="50"/>
              </a:spcBef>
            </a:pPr>
            <a:endParaRPr sz="1100">
              <a:latin typeface="Times New Roman"/>
              <a:cs typeface="Times New Roman"/>
            </a:endParaRPr>
          </a:p>
          <a:p>
            <a:pPr marR="2536825" algn="ctr">
              <a:lnSpc>
                <a:spcPct val="100000"/>
              </a:lnSpc>
            </a:pPr>
            <a:r>
              <a:rPr sz="900" spc="15" dirty="0">
                <a:latin typeface="Calibri"/>
                <a:cs typeface="Calibri"/>
              </a:rPr>
              <a:t>500</a:t>
            </a:r>
            <a:endParaRPr sz="900">
              <a:latin typeface="Calibri"/>
              <a:cs typeface="Calibri"/>
            </a:endParaRPr>
          </a:p>
          <a:p>
            <a:pPr>
              <a:lnSpc>
                <a:spcPct val="100000"/>
              </a:lnSpc>
            </a:pPr>
            <a:endParaRPr sz="1150">
              <a:latin typeface="Times New Roman"/>
              <a:cs typeface="Times New Roman"/>
            </a:endParaRPr>
          </a:p>
          <a:p>
            <a:pPr marR="2499360" algn="ctr">
              <a:lnSpc>
                <a:spcPct val="100000"/>
              </a:lnSpc>
            </a:pPr>
            <a:r>
              <a:rPr sz="900" spc="10" dirty="0">
                <a:latin typeface="Calibri"/>
                <a:cs typeface="Calibri"/>
              </a:rPr>
              <a:t>‐</a:t>
            </a:r>
            <a:endParaRPr sz="900">
              <a:latin typeface="Calibri"/>
              <a:cs typeface="Calibri"/>
            </a:endParaRPr>
          </a:p>
          <a:p>
            <a:pPr marL="902335">
              <a:lnSpc>
                <a:spcPct val="100000"/>
              </a:lnSpc>
              <a:spcBef>
                <a:spcPts val="135"/>
              </a:spcBef>
            </a:pPr>
            <a:r>
              <a:rPr sz="900" spc="15" dirty="0">
                <a:latin typeface="Calibri"/>
                <a:cs typeface="Calibri"/>
              </a:rPr>
              <a:t>2003    2005    2007    2009    2011    2013    2015    2017  </a:t>
            </a:r>
            <a:r>
              <a:rPr sz="900" spc="60" dirty="0">
                <a:latin typeface="Calibri"/>
                <a:cs typeface="Calibri"/>
              </a:rPr>
              <a:t> </a:t>
            </a:r>
            <a:r>
              <a:rPr sz="900" spc="15" dirty="0">
                <a:latin typeface="Calibri"/>
                <a:cs typeface="Calibri"/>
              </a:rPr>
              <a:t>2019</a:t>
            </a:r>
            <a:endParaRPr sz="900">
              <a:latin typeface="Calibri"/>
              <a:cs typeface="Calibri"/>
            </a:endParaRPr>
          </a:p>
          <a:p>
            <a:pPr>
              <a:lnSpc>
                <a:spcPct val="100000"/>
              </a:lnSpc>
              <a:spcBef>
                <a:spcPts val="25"/>
              </a:spcBef>
            </a:pPr>
            <a:endParaRPr sz="950">
              <a:latin typeface="Times New Roman"/>
              <a:cs typeface="Times New Roman"/>
            </a:endParaRPr>
          </a:p>
          <a:p>
            <a:pPr marL="1453515">
              <a:lnSpc>
                <a:spcPct val="100000"/>
              </a:lnSpc>
              <a:tabLst>
                <a:tab pos="2152650" algn="l"/>
                <a:tab pos="3397885" algn="l"/>
              </a:tabLst>
            </a:pPr>
            <a:r>
              <a:rPr sz="900" spc="20" dirty="0">
                <a:latin typeface="Calibri"/>
                <a:cs typeface="Calibri"/>
              </a:rPr>
              <a:t>Min	</a:t>
            </a:r>
            <a:r>
              <a:rPr sz="900" spc="15" dirty="0">
                <a:latin typeface="Calibri"/>
                <a:cs typeface="Calibri"/>
              </a:rPr>
              <a:t>Global</a:t>
            </a:r>
            <a:r>
              <a:rPr sz="900" spc="10" dirty="0">
                <a:latin typeface="Calibri"/>
                <a:cs typeface="Calibri"/>
              </a:rPr>
              <a:t> </a:t>
            </a:r>
            <a:r>
              <a:rPr sz="900" spc="15" dirty="0">
                <a:latin typeface="Calibri"/>
                <a:cs typeface="Calibri"/>
              </a:rPr>
              <a:t>Average	</a:t>
            </a:r>
            <a:r>
              <a:rPr sz="900" spc="20" dirty="0">
                <a:latin typeface="Calibri"/>
                <a:cs typeface="Calibri"/>
              </a:rPr>
              <a:t>Max</a:t>
            </a:r>
            <a:endParaRPr sz="900">
              <a:latin typeface="Calibri"/>
              <a:cs typeface="Calibri"/>
            </a:endParaRPr>
          </a:p>
        </p:txBody>
      </p:sp>
      <p:sp>
        <p:nvSpPr>
          <p:cNvPr id="47" name="object 47"/>
          <p:cNvSpPr/>
          <p:nvPr/>
        </p:nvSpPr>
        <p:spPr>
          <a:xfrm>
            <a:off x="1466850" y="3700271"/>
            <a:ext cx="4947285" cy="2904490"/>
          </a:xfrm>
          <a:custGeom>
            <a:avLst/>
            <a:gdLst/>
            <a:ahLst/>
            <a:cxnLst/>
            <a:rect l="l" t="t" r="r" b="b"/>
            <a:pathLst>
              <a:path w="4947285" h="2904490">
                <a:moveTo>
                  <a:pt x="4945380" y="0"/>
                </a:moveTo>
                <a:lnTo>
                  <a:pt x="1524" y="0"/>
                </a:lnTo>
                <a:lnTo>
                  <a:pt x="0" y="2286"/>
                </a:lnTo>
                <a:lnTo>
                  <a:pt x="0" y="2902458"/>
                </a:lnTo>
                <a:lnTo>
                  <a:pt x="1524" y="2903982"/>
                </a:lnTo>
                <a:lnTo>
                  <a:pt x="4945380" y="2903982"/>
                </a:lnTo>
                <a:lnTo>
                  <a:pt x="4946904" y="2902458"/>
                </a:lnTo>
                <a:lnTo>
                  <a:pt x="4946904" y="2900172"/>
                </a:lnTo>
                <a:lnTo>
                  <a:pt x="8382" y="2900172"/>
                </a:lnTo>
                <a:lnTo>
                  <a:pt x="4572" y="2895600"/>
                </a:lnTo>
                <a:lnTo>
                  <a:pt x="8382" y="2895600"/>
                </a:lnTo>
                <a:lnTo>
                  <a:pt x="8382" y="8382"/>
                </a:lnTo>
                <a:lnTo>
                  <a:pt x="4572" y="8382"/>
                </a:lnTo>
                <a:lnTo>
                  <a:pt x="8382" y="4572"/>
                </a:lnTo>
                <a:lnTo>
                  <a:pt x="4946904" y="4572"/>
                </a:lnTo>
                <a:lnTo>
                  <a:pt x="4946904" y="2286"/>
                </a:lnTo>
                <a:lnTo>
                  <a:pt x="4945380" y="0"/>
                </a:lnTo>
                <a:close/>
              </a:path>
              <a:path w="4947285" h="2904490">
                <a:moveTo>
                  <a:pt x="8382" y="2895600"/>
                </a:moveTo>
                <a:lnTo>
                  <a:pt x="4572" y="2895600"/>
                </a:lnTo>
                <a:lnTo>
                  <a:pt x="8382" y="2900172"/>
                </a:lnTo>
                <a:lnTo>
                  <a:pt x="8382" y="2895600"/>
                </a:lnTo>
                <a:close/>
              </a:path>
              <a:path w="4947285" h="2904490">
                <a:moveTo>
                  <a:pt x="4938522" y="2895600"/>
                </a:moveTo>
                <a:lnTo>
                  <a:pt x="8382" y="2895600"/>
                </a:lnTo>
                <a:lnTo>
                  <a:pt x="8382" y="2900172"/>
                </a:lnTo>
                <a:lnTo>
                  <a:pt x="4938522" y="2900172"/>
                </a:lnTo>
                <a:lnTo>
                  <a:pt x="4938522" y="2895600"/>
                </a:lnTo>
                <a:close/>
              </a:path>
              <a:path w="4947285" h="2904490">
                <a:moveTo>
                  <a:pt x="4938522" y="4572"/>
                </a:moveTo>
                <a:lnTo>
                  <a:pt x="4938522" y="2900172"/>
                </a:lnTo>
                <a:lnTo>
                  <a:pt x="4942332" y="2895600"/>
                </a:lnTo>
                <a:lnTo>
                  <a:pt x="4946904" y="2895599"/>
                </a:lnTo>
                <a:lnTo>
                  <a:pt x="4946904" y="8382"/>
                </a:lnTo>
                <a:lnTo>
                  <a:pt x="4942332" y="8382"/>
                </a:lnTo>
                <a:lnTo>
                  <a:pt x="4938522" y="4572"/>
                </a:lnTo>
                <a:close/>
              </a:path>
              <a:path w="4947285" h="2904490">
                <a:moveTo>
                  <a:pt x="4946904" y="2895599"/>
                </a:moveTo>
                <a:lnTo>
                  <a:pt x="4942332" y="2895600"/>
                </a:lnTo>
                <a:lnTo>
                  <a:pt x="4938522" y="2900172"/>
                </a:lnTo>
                <a:lnTo>
                  <a:pt x="4946904" y="2900172"/>
                </a:lnTo>
                <a:lnTo>
                  <a:pt x="4946904" y="2895599"/>
                </a:lnTo>
                <a:close/>
              </a:path>
              <a:path w="4947285" h="2904490">
                <a:moveTo>
                  <a:pt x="8382" y="4572"/>
                </a:moveTo>
                <a:lnTo>
                  <a:pt x="4572" y="8382"/>
                </a:lnTo>
                <a:lnTo>
                  <a:pt x="8382" y="8382"/>
                </a:lnTo>
                <a:lnTo>
                  <a:pt x="8382" y="4572"/>
                </a:lnTo>
                <a:close/>
              </a:path>
              <a:path w="4947285" h="2904490">
                <a:moveTo>
                  <a:pt x="4938522" y="4572"/>
                </a:moveTo>
                <a:lnTo>
                  <a:pt x="8382" y="4572"/>
                </a:lnTo>
                <a:lnTo>
                  <a:pt x="8382" y="8382"/>
                </a:lnTo>
                <a:lnTo>
                  <a:pt x="4938522" y="8382"/>
                </a:lnTo>
                <a:lnTo>
                  <a:pt x="4938522" y="4572"/>
                </a:lnTo>
                <a:close/>
              </a:path>
              <a:path w="4947285" h="2904490">
                <a:moveTo>
                  <a:pt x="4946904" y="4572"/>
                </a:moveTo>
                <a:lnTo>
                  <a:pt x="4938522" y="4572"/>
                </a:lnTo>
                <a:lnTo>
                  <a:pt x="4942332" y="8382"/>
                </a:lnTo>
                <a:lnTo>
                  <a:pt x="4946904" y="8382"/>
                </a:lnTo>
                <a:lnTo>
                  <a:pt x="4946904" y="4572"/>
                </a:lnTo>
                <a:close/>
              </a:path>
            </a:pathLst>
          </a:custGeom>
          <a:solidFill>
            <a:srgbClr val="858585"/>
          </a:solidFill>
        </p:spPr>
        <p:txBody>
          <a:bodyPr wrap="square" lIns="0" tIns="0" rIns="0" bIns="0" rtlCol="0"/>
          <a:lstStyle/>
          <a:p>
            <a:endParaRPr/>
          </a:p>
        </p:txBody>
      </p:sp>
      <p:sp>
        <p:nvSpPr>
          <p:cNvPr id="48" name="object 48"/>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108</a:t>
            </a:fld>
            <a:endParaRPr sz="1000">
              <a:latin typeface="Calibri"/>
              <a:cs typeface="Calibri"/>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109</a:t>
            </a:fld>
            <a:endParaRPr sz="1000">
              <a:latin typeface="Calibri"/>
              <a:cs typeface="Calibri"/>
            </a:endParaRPr>
          </a:p>
        </p:txBody>
      </p:sp>
      <p:sp>
        <p:nvSpPr>
          <p:cNvPr id="2" name="object 2"/>
          <p:cNvSpPr txBox="1"/>
          <p:nvPr/>
        </p:nvSpPr>
        <p:spPr>
          <a:xfrm>
            <a:off x="1284986" y="789658"/>
            <a:ext cx="5266055" cy="1250315"/>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advantage </a:t>
            </a:r>
            <a:r>
              <a:rPr sz="950" spc="-5" dirty="0">
                <a:latin typeface="Arial"/>
                <a:cs typeface="Arial"/>
              </a:rPr>
              <a:t>to the </a:t>
            </a:r>
            <a:r>
              <a:rPr sz="950" spc="-10" dirty="0">
                <a:latin typeface="Arial"/>
                <a:cs typeface="Arial"/>
              </a:rPr>
              <a:t>US, compared to 15% and 14%, respectively, for India and China. The difference  is even greater compared to costs in Europe at an additional differential of approximately 5%.</a:t>
            </a:r>
            <a:r>
              <a:rPr sz="950" spc="190" dirty="0">
                <a:latin typeface="Arial"/>
                <a:cs typeface="Arial"/>
              </a:rPr>
              <a:t> </a:t>
            </a:r>
            <a:r>
              <a:rPr sz="950" spc="-10" dirty="0">
                <a:latin typeface="Arial"/>
                <a:cs typeface="Arial"/>
              </a:rPr>
              <a:t>For</a:t>
            </a:r>
            <a:endParaRPr sz="950">
              <a:latin typeface="Arial"/>
              <a:cs typeface="Arial"/>
            </a:endParaRPr>
          </a:p>
          <a:p>
            <a:pPr marL="12700" marR="5080">
              <a:lnSpc>
                <a:spcPct val="142300"/>
              </a:lnSpc>
            </a:pPr>
            <a:r>
              <a:rPr sz="950" spc="-10" dirty="0">
                <a:latin typeface="Arial"/>
                <a:cs typeface="Arial"/>
              </a:rPr>
              <a:t>example, Thai Rotary Engineering sold three 50’ spheres to Map Ta Phut Olefins for $2.15 per unit,  compared to $2.67 per unit for three 50’ spheres that Mercon is building for LyondellBasell in  Switzerland. The per unit price difference between these orders </a:t>
            </a:r>
            <a:r>
              <a:rPr sz="950" spc="-15" dirty="0">
                <a:latin typeface="Arial"/>
                <a:cs typeface="Arial"/>
              </a:rPr>
              <a:t>is </a:t>
            </a:r>
            <a:r>
              <a:rPr sz="950" spc="-10" dirty="0">
                <a:latin typeface="Arial"/>
                <a:cs typeface="Arial"/>
              </a:rPr>
              <a:t>25%, which includes </a:t>
            </a:r>
            <a:r>
              <a:rPr sz="950" spc="-5" dirty="0">
                <a:latin typeface="Arial"/>
                <a:cs typeface="Arial"/>
              </a:rPr>
              <a:t>a </a:t>
            </a:r>
            <a:r>
              <a:rPr sz="950" spc="-10" dirty="0">
                <a:latin typeface="Arial"/>
                <a:cs typeface="Arial"/>
              </a:rPr>
              <a:t>slight  increase in unit cost for the European spheres due to the need for overland</a:t>
            </a:r>
            <a:r>
              <a:rPr sz="950" spc="155" dirty="0">
                <a:latin typeface="Arial"/>
                <a:cs typeface="Arial"/>
              </a:rPr>
              <a:t> </a:t>
            </a:r>
            <a:r>
              <a:rPr sz="950" spc="-10" dirty="0">
                <a:latin typeface="Arial"/>
                <a:cs typeface="Arial"/>
              </a:rPr>
              <a:t>transportation.</a:t>
            </a:r>
            <a:endParaRPr sz="950">
              <a:latin typeface="Arial"/>
              <a:cs typeface="Arial"/>
            </a:endParaRPr>
          </a:p>
        </p:txBody>
      </p:sp>
      <p:sp>
        <p:nvSpPr>
          <p:cNvPr id="3" name="object 3"/>
          <p:cNvSpPr txBox="1"/>
          <p:nvPr/>
        </p:nvSpPr>
        <p:spPr>
          <a:xfrm>
            <a:off x="1868671" y="2435863"/>
            <a:ext cx="403669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Table </a:t>
            </a:r>
            <a:r>
              <a:rPr sz="950" b="1" spc="-10" dirty="0">
                <a:latin typeface="Arial"/>
                <a:cs typeface="Arial"/>
              </a:rPr>
              <a:t>30: Regional Price Variations </a:t>
            </a:r>
            <a:r>
              <a:rPr sz="950" b="1" spc="-15" dirty="0">
                <a:latin typeface="Arial"/>
                <a:cs typeface="Arial"/>
              </a:rPr>
              <a:t>over </a:t>
            </a:r>
            <a:r>
              <a:rPr sz="950" b="1" spc="-5" dirty="0">
                <a:latin typeface="Arial"/>
                <a:cs typeface="Arial"/>
              </a:rPr>
              <a:t>Time </a:t>
            </a:r>
            <a:r>
              <a:rPr sz="950" b="1" spc="-10" dirty="0">
                <a:latin typeface="Arial"/>
                <a:cs typeface="Arial"/>
              </a:rPr>
              <a:t>for Spherical LPG</a:t>
            </a:r>
            <a:r>
              <a:rPr sz="950" b="1" spc="130" dirty="0">
                <a:latin typeface="Arial"/>
                <a:cs typeface="Arial"/>
              </a:rPr>
              <a:t> </a:t>
            </a:r>
            <a:r>
              <a:rPr sz="950" b="1" spc="-10" dirty="0">
                <a:latin typeface="Arial"/>
                <a:cs typeface="Arial"/>
              </a:rPr>
              <a:t>Tanks</a:t>
            </a:r>
            <a:endParaRPr sz="950">
              <a:latin typeface="Arial"/>
              <a:cs typeface="Arial"/>
            </a:endParaRPr>
          </a:p>
        </p:txBody>
      </p:sp>
      <p:graphicFrame>
        <p:nvGraphicFramePr>
          <p:cNvPr id="4" name="object 4"/>
          <p:cNvGraphicFramePr>
            <a:graphicFrameLocks noGrp="1"/>
          </p:cNvGraphicFramePr>
          <p:nvPr/>
        </p:nvGraphicFramePr>
        <p:xfrm>
          <a:off x="1351025" y="2655570"/>
          <a:ext cx="5073015" cy="1713864"/>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0688">
                <a:tc>
                  <a:txBody>
                    <a:bodyPr/>
                    <a:lstStyle/>
                    <a:p>
                      <a:pPr marL="298450">
                        <a:lnSpc>
                          <a:spcPts val="1275"/>
                        </a:lnSpc>
                      </a:pPr>
                      <a:r>
                        <a:rPr sz="1100" b="1" spc="10" dirty="0">
                          <a:latin typeface="Arial"/>
                          <a:cs typeface="Arial"/>
                        </a:rPr>
                        <a:t>Region/Country</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242570">
                        <a:lnSpc>
                          <a:spcPts val="1275"/>
                        </a:lnSpc>
                      </a:pPr>
                      <a:r>
                        <a:rPr sz="1100" b="1" spc="15" dirty="0">
                          <a:latin typeface="Arial"/>
                          <a:cs typeface="Arial"/>
                        </a:rPr>
                        <a:t>Today</a:t>
                      </a:r>
                      <a:endParaRPr sz="110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L="267335">
                        <a:lnSpc>
                          <a:spcPts val="1275"/>
                        </a:lnSpc>
                      </a:pPr>
                      <a:r>
                        <a:rPr sz="1100" b="1" spc="15" dirty="0">
                          <a:latin typeface="Arial"/>
                          <a:cs typeface="Arial"/>
                        </a:rPr>
                        <a:t>2014</a:t>
                      </a:r>
                      <a:endParaRPr sz="1100">
                        <a:latin typeface="Arial"/>
                        <a:cs typeface="Arial"/>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L="240665">
                        <a:lnSpc>
                          <a:spcPts val="1275"/>
                        </a:lnSpc>
                      </a:pPr>
                      <a:r>
                        <a:rPr sz="1100" b="1" spc="10" dirty="0">
                          <a:latin typeface="Arial"/>
                          <a:cs typeface="Arial"/>
                        </a:rPr>
                        <a:t>2015</a:t>
                      </a:r>
                      <a:endParaRPr sz="110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L="240029">
                        <a:lnSpc>
                          <a:spcPts val="1275"/>
                        </a:lnSpc>
                      </a:pPr>
                      <a:r>
                        <a:rPr sz="1100" b="1" spc="10" dirty="0">
                          <a:latin typeface="Arial"/>
                          <a:cs typeface="Arial"/>
                        </a:rPr>
                        <a:t>2020</a:t>
                      </a:r>
                      <a:endParaRPr sz="1100">
                        <a:latin typeface="Arial"/>
                        <a:cs typeface="Arial"/>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0"/>
                  </a:ext>
                </a:extLst>
              </a:tr>
              <a:tr h="171450">
                <a:tc>
                  <a:txBody>
                    <a:bodyPr/>
                    <a:lstStyle/>
                    <a:p>
                      <a:pPr marL="61594">
                        <a:lnSpc>
                          <a:spcPts val="1275"/>
                        </a:lnSpc>
                      </a:pPr>
                      <a:r>
                        <a:rPr sz="1100" spc="10" dirty="0">
                          <a:latin typeface="Arial"/>
                          <a:cs typeface="Arial"/>
                        </a:rPr>
                        <a:t>North</a:t>
                      </a:r>
                      <a:r>
                        <a:rPr sz="1100" spc="-50"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.00</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1.01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1.07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1"/>
                  </a:ext>
                </a:extLst>
              </a:tr>
              <a:tr h="170688">
                <a:tc>
                  <a:txBody>
                    <a:bodyPr/>
                    <a:lstStyle/>
                    <a:p>
                      <a:pPr marL="61594">
                        <a:lnSpc>
                          <a:spcPts val="1270"/>
                        </a:lnSpc>
                      </a:pPr>
                      <a:r>
                        <a:rPr sz="1100" spc="10" dirty="0">
                          <a:latin typeface="Arial"/>
                          <a:cs typeface="Arial"/>
                        </a:rPr>
                        <a:t>Latin</a:t>
                      </a:r>
                      <a:r>
                        <a:rPr sz="1100" spc="-65"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1.03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1.27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70307">
                <a:tc>
                  <a:txBody>
                    <a:bodyPr/>
                    <a:lstStyle/>
                    <a:p>
                      <a:pPr marL="61594">
                        <a:lnSpc>
                          <a:spcPts val="1270"/>
                        </a:lnSpc>
                      </a:pPr>
                      <a:r>
                        <a:rPr sz="1100" spc="15" dirty="0">
                          <a:latin typeface="Arial"/>
                          <a:cs typeface="Arial"/>
                        </a:rPr>
                        <a:t>Europe</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1.06</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.04</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1.11</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171450">
                <a:tc>
                  <a:txBody>
                    <a:bodyPr/>
                    <a:lstStyle/>
                    <a:p>
                      <a:pPr marL="61594">
                        <a:lnSpc>
                          <a:spcPts val="1275"/>
                        </a:lnSpc>
                      </a:pPr>
                      <a:r>
                        <a:rPr sz="1100" spc="5" dirty="0">
                          <a:latin typeface="Arial"/>
                          <a:cs typeface="Arial"/>
                        </a:rPr>
                        <a:t>Africa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.93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0.94</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.93</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1.03</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4"/>
                  </a:ext>
                </a:extLst>
              </a:tr>
              <a:tr h="170687">
                <a:tc>
                  <a:txBody>
                    <a:bodyPr/>
                    <a:lstStyle/>
                    <a:p>
                      <a:pPr marL="61594">
                        <a:lnSpc>
                          <a:spcPts val="1270"/>
                        </a:lnSpc>
                      </a:pPr>
                      <a:r>
                        <a:rPr sz="1100" spc="10" dirty="0">
                          <a:latin typeface="Arial"/>
                          <a:cs typeface="Arial"/>
                        </a:rPr>
                        <a:t>India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0.87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1.02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5"/>
                  </a:ext>
                </a:extLst>
              </a:tr>
              <a:tr h="170688">
                <a:tc>
                  <a:txBody>
                    <a:bodyPr/>
                    <a:lstStyle/>
                    <a:p>
                      <a:pPr marL="61594">
                        <a:lnSpc>
                          <a:spcPts val="1270"/>
                        </a:lnSpc>
                      </a:pPr>
                      <a:r>
                        <a:rPr sz="1100" spc="10" dirty="0">
                          <a:latin typeface="Arial"/>
                          <a:cs typeface="Arial"/>
                        </a:rPr>
                        <a:t>Russia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.91</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0.95</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1.15</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6"/>
                  </a:ext>
                </a:extLst>
              </a:tr>
              <a:tr h="170687">
                <a:tc>
                  <a:txBody>
                    <a:bodyPr/>
                    <a:lstStyle/>
                    <a:p>
                      <a:pPr marL="61594">
                        <a:lnSpc>
                          <a:spcPts val="1275"/>
                        </a:lnSpc>
                      </a:pPr>
                      <a:r>
                        <a:rPr sz="1100" spc="15" dirty="0">
                          <a:latin typeface="Arial"/>
                          <a:cs typeface="Arial"/>
                        </a:rPr>
                        <a:t>China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32715" algn="r">
                        <a:lnSpc>
                          <a:spcPts val="1270"/>
                        </a:lnSpc>
                      </a:pPr>
                      <a:r>
                        <a:rPr sz="1100" spc="-5" dirty="0">
                          <a:latin typeface="Times New Roman"/>
                          <a:cs typeface="Times New Roman"/>
                        </a:rPr>
                        <a:t>0.87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R="106045" algn="r">
                        <a:lnSpc>
                          <a:spcPts val="1270"/>
                        </a:lnSpc>
                      </a:pPr>
                      <a:r>
                        <a:rPr sz="1100" spc="-5" dirty="0">
                          <a:latin typeface="Times New Roman"/>
                          <a:cs typeface="Times New Roman"/>
                        </a:rPr>
                        <a:t>0.91</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7"/>
                  </a:ext>
                </a:extLst>
              </a:tr>
              <a:tr h="171068">
                <a:tc>
                  <a:txBody>
                    <a:bodyPr/>
                    <a:lstStyle/>
                    <a:p>
                      <a:pPr marL="61594">
                        <a:lnSpc>
                          <a:spcPts val="1275"/>
                        </a:lnSpc>
                      </a:pPr>
                      <a:r>
                        <a:rPr sz="1100" spc="15" dirty="0">
                          <a:latin typeface="Arial"/>
                          <a:cs typeface="Arial"/>
                        </a:rPr>
                        <a:t>Japan</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5334">
                      <a:solidFill>
                        <a:srgbClr val="000000"/>
                      </a:solidFill>
                      <a:prstDash val="solid"/>
                    </a:lnB>
                  </a:tcPr>
                </a:tc>
                <a:tc>
                  <a:txBody>
                    <a:bodyPr/>
                    <a:lstStyle/>
                    <a:p>
                      <a:pPr marR="132715" algn="r">
                        <a:lnSpc>
                          <a:spcPts val="1270"/>
                        </a:lnSpc>
                      </a:pPr>
                      <a:r>
                        <a:rPr sz="1100" spc="-5" dirty="0">
                          <a:latin typeface="Times New Roman"/>
                          <a:cs typeface="Times New Roman"/>
                        </a:rPr>
                        <a:t>1.10</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5334">
                      <a:solidFill>
                        <a:srgbClr val="000000"/>
                      </a:solidFill>
                      <a:prstDash val="solid"/>
                    </a:lnB>
                  </a:tcPr>
                </a:tc>
                <a:tc>
                  <a:txBody>
                    <a:bodyPr/>
                    <a:lstStyle/>
                    <a:p>
                      <a:pPr marR="105410" algn="r">
                        <a:lnSpc>
                          <a:spcPts val="1270"/>
                        </a:lnSpc>
                      </a:pPr>
                      <a:r>
                        <a:rPr sz="1100" spc="5" dirty="0">
                          <a:latin typeface="Times New Roman"/>
                          <a:cs typeface="Times New Roman"/>
                        </a:rPr>
                        <a:t>1</a:t>
                      </a:r>
                      <a:r>
                        <a:rPr sz="1100" spc="-5" dirty="0">
                          <a:latin typeface="Times New Roman"/>
                          <a:cs typeface="Times New Roman"/>
                        </a:rPr>
                        <a:t>.08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marR="106045" algn="r">
                        <a:lnSpc>
                          <a:spcPts val="1270"/>
                        </a:lnSpc>
                      </a:pPr>
                      <a:r>
                        <a:rPr sz="1100" spc="-5" dirty="0">
                          <a:latin typeface="Times New Roman"/>
                          <a:cs typeface="Times New Roman"/>
                        </a:rPr>
                        <a:t>1.09</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extLst>
                  <a:ext uri="{0D108BD9-81ED-4DB2-BD59-A6C34878D82A}">
                    <a16:rowId xmlns:a16="http://schemas.microsoft.com/office/drawing/2014/main" val="10008"/>
                  </a:ext>
                </a:extLst>
              </a:tr>
              <a:tr h="170688">
                <a:tc>
                  <a:txBody>
                    <a:bodyPr/>
                    <a:lstStyle/>
                    <a:p>
                      <a:pPr marL="61594">
                        <a:lnSpc>
                          <a:spcPts val="1270"/>
                        </a:lnSpc>
                      </a:pPr>
                      <a:r>
                        <a:rPr sz="1100" spc="10" dirty="0">
                          <a:latin typeface="Arial"/>
                          <a:cs typeface="Arial"/>
                        </a:rPr>
                        <a:t>Other</a:t>
                      </a:r>
                      <a:r>
                        <a:rPr sz="1100" spc="-85" dirty="0">
                          <a:latin typeface="Arial"/>
                          <a:cs typeface="Arial"/>
                        </a:rPr>
                        <a:t> </a:t>
                      </a:r>
                      <a:r>
                        <a:rPr sz="1100" spc="10" dirty="0">
                          <a:latin typeface="Arial"/>
                          <a:cs typeface="Arial"/>
                        </a:rPr>
                        <a:t>Asia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4">
                      <a:solidFill>
                        <a:srgbClr val="000000"/>
                      </a:solidFill>
                      <a:prstDash val="solid"/>
                    </a:lnT>
                    <a:lnB w="5334">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5334">
                      <a:solidFill>
                        <a:srgbClr val="000000"/>
                      </a:solidFill>
                      <a:prstDash val="solid"/>
                    </a:lnB>
                  </a:tcPr>
                </a:tc>
                <a:tc>
                  <a:txBody>
                    <a:bodyPr/>
                    <a:lstStyle/>
                    <a:p>
                      <a:pPr marR="132715" algn="r">
                        <a:lnSpc>
                          <a:spcPts val="1270"/>
                        </a:lnSpc>
                      </a:pPr>
                      <a:r>
                        <a:rPr sz="1100" spc="-5" dirty="0">
                          <a:latin typeface="Times New Roman"/>
                          <a:cs typeface="Times New Roman"/>
                        </a:rPr>
                        <a:t>0.83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4">
                      <a:solidFill>
                        <a:srgbClr val="000000"/>
                      </a:solidFill>
                      <a:prstDash val="solid"/>
                    </a:lnT>
                    <a:lnB w="5334">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5334">
                      <a:solidFill>
                        <a:srgbClr val="000000"/>
                      </a:solidFill>
                      <a:prstDash val="solid"/>
                    </a:lnB>
                  </a:tcPr>
                </a:tc>
                <a:tc>
                  <a:txBody>
                    <a:bodyPr/>
                    <a:lstStyle/>
                    <a:p>
                      <a:pPr marR="106045" algn="r">
                        <a:lnSpc>
                          <a:spcPts val="1270"/>
                        </a:lnSpc>
                      </a:pPr>
                      <a:r>
                        <a:rPr sz="1100" spc="-5" dirty="0">
                          <a:latin typeface="Times New Roman"/>
                          <a:cs typeface="Times New Roman"/>
                        </a:rPr>
                        <a:t>0.87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4">
                      <a:solidFill>
                        <a:srgbClr val="000000"/>
                      </a:solidFill>
                      <a:prstDash val="solid"/>
                    </a:lnT>
                    <a:lnB w="5334">
                      <a:solidFill>
                        <a:srgbClr val="000000"/>
                      </a:solidFill>
                      <a:prstDash val="solid"/>
                    </a:lnB>
                  </a:tcPr>
                </a:tc>
                <a:extLst>
                  <a:ext uri="{0D108BD9-81ED-4DB2-BD59-A6C34878D82A}">
                    <a16:rowId xmlns:a16="http://schemas.microsoft.com/office/drawing/2014/main" val="10009"/>
                  </a:ext>
                </a:extLst>
              </a:tr>
            </a:tbl>
          </a:graphicData>
        </a:graphic>
      </p:graphicFrame>
      <p:sp>
        <p:nvSpPr>
          <p:cNvPr id="5" name="object 5"/>
          <p:cNvSpPr txBox="1"/>
          <p:nvPr/>
        </p:nvSpPr>
        <p:spPr>
          <a:xfrm>
            <a:off x="1177544" y="4914638"/>
            <a:ext cx="5387975" cy="2360930"/>
          </a:xfrm>
          <a:prstGeom prst="rect">
            <a:avLst/>
          </a:prstGeom>
        </p:spPr>
        <p:txBody>
          <a:bodyPr vert="horz" wrap="square" lIns="0" tIns="0" rIns="0" bIns="0" rtlCol="0">
            <a:spAutoFit/>
          </a:bodyPr>
          <a:lstStyle/>
          <a:p>
            <a:pPr marL="12700">
              <a:lnSpc>
                <a:spcPct val="100000"/>
              </a:lnSpc>
            </a:pPr>
            <a:r>
              <a:rPr sz="950" b="1" spc="-10" dirty="0">
                <a:latin typeface="Arial"/>
                <a:cs typeface="Arial"/>
              </a:rPr>
              <a:t>12.2.4   Price Differences </a:t>
            </a:r>
            <a:r>
              <a:rPr sz="950" b="1" spc="-5" dirty="0">
                <a:latin typeface="Arial"/>
                <a:cs typeface="Arial"/>
              </a:rPr>
              <a:t>by </a:t>
            </a:r>
            <a:r>
              <a:rPr sz="950" b="1" spc="-10" dirty="0">
                <a:latin typeface="Arial"/>
                <a:cs typeface="Arial"/>
              </a:rPr>
              <a:t>Technology, Model, and</a:t>
            </a:r>
            <a:r>
              <a:rPr sz="950" b="1" spc="75" dirty="0">
                <a:latin typeface="Arial"/>
                <a:cs typeface="Arial"/>
              </a:rPr>
              <a:t> </a:t>
            </a:r>
            <a:r>
              <a:rPr sz="950" b="1" spc="-10" dirty="0">
                <a:latin typeface="Arial"/>
                <a:cs typeface="Arial"/>
              </a:rPr>
              <a:t>Feature</a:t>
            </a:r>
            <a:endParaRPr sz="950">
              <a:latin typeface="Arial"/>
              <a:cs typeface="Arial"/>
            </a:endParaRPr>
          </a:p>
          <a:p>
            <a:pPr>
              <a:lnSpc>
                <a:spcPct val="100000"/>
              </a:lnSpc>
            </a:pPr>
            <a:endParaRPr sz="1000">
              <a:latin typeface="Times New Roman"/>
              <a:cs typeface="Times New Roman"/>
            </a:endParaRPr>
          </a:p>
          <a:p>
            <a:pPr>
              <a:lnSpc>
                <a:spcPct val="100000"/>
              </a:lnSpc>
              <a:spcBef>
                <a:spcPts val="30"/>
              </a:spcBef>
            </a:pPr>
            <a:endParaRPr sz="1350">
              <a:latin typeface="Times New Roman"/>
              <a:cs typeface="Times New Roman"/>
            </a:endParaRPr>
          </a:p>
          <a:p>
            <a:pPr marL="120014" marR="5080">
              <a:lnSpc>
                <a:spcPct val="142400"/>
              </a:lnSpc>
            </a:pPr>
            <a:r>
              <a:rPr sz="950" spc="-10" dirty="0">
                <a:latin typeface="Arial"/>
                <a:cs typeface="Arial"/>
              </a:rPr>
              <a:t>The major factors that influence sphere </a:t>
            </a:r>
            <a:r>
              <a:rPr sz="950" spc="-5" dirty="0">
                <a:latin typeface="Arial"/>
                <a:cs typeface="Arial"/>
              </a:rPr>
              <a:t>cost </a:t>
            </a:r>
            <a:r>
              <a:rPr sz="950" spc="-10" dirty="0">
                <a:latin typeface="Arial"/>
                <a:cs typeface="Arial"/>
              </a:rPr>
              <a:t>are size and pressure rating. Typical sphere sizes  range from 30’ to 70’, although some are as big as 150’. Our reference unit is 50’, which would hold  approximately 11,657 barrels of LPG. Sphere pressure ratings range </a:t>
            </a:r>
            <a:r>
              <a:rPr sz="950" spc="-5" dirty="0">
                <a:latin typeface="Arial"/>
                <a:cs typeface="Arial"/>
              </a:rPr>
              <a:t>from </a:t>
            </a:r>
            <a:r>
              <a:rPr sz="950" spc="-10" dirty="0">
                <a:latin typeface="Arial"/>
                <a:cs typeface="Arial"/>
              </a:rPr>
              <a:t>as </a:t>
            </a:r>
            <a:r>
              <a:rPr sz="950" spc="-5" dirty="0">
                <a:latin typeface="Arial"/>
                <a:cs typeface="Arial"/>
              </a:rPr>
              <a:t>low as </a:t>
            </a:r>
            <a:r>
              <a:rPr sz="950" spc="-10" dirty="0">
                <a:latin typeface="Arial"/>
                <a:cs typeface="Arial"/>
              </a:rPr>
              <a:t>30 </a:t>
            </a:r>
            <a:r>
              <a:rPr sz="950" spc="-5" dirty="0">
                <a:latin typeface="Arial"/>
                <a:cs typeface="Arial"/>
              </a:rPr>
              <a:t>psi to </a:t>
            </a:r>
            <a:r>
              <a:rPr sz="950" spc="-10" dirty="0">
                <a:latin typeface="Arial"/>
                <a:cs typeface="Arial"/>
              </a:rPr>
              <a:t>as  much as 300. Pressure rating requirements are governed by </a:t>
            </a:r>
            <a:r>
              <a:rPr sz="950" spc="-5" dirty="0">
                <a:latin typeface="Arial"/>
                <a:cs typeface="Arial"/>
              </a:rPr>
              <a:t>the </a:t>
            </a:r>
            <a:r>
              <a:rPr sz="950" spc="-10" dirty="0">
                <a:latin typeface="Arial"/>
                <a:cs typeface="Arial"/>
              </a:rPr>
              <a:t>vapor pressure of </a:t>
            </a:r>
            <a:r>
              <a:rPr sz="950" spc="-5" dirty="0">
                <a:latin typeface="Arial"/>
                <a:cs typeface="Arial"/>
              </a:rPr>
              <a:t>the </a:t>
            </a:r>
            <a:r>
              <a:rPr sz="950" spc="-10" dirty="0">
                <a:latin typeface="Arial"/>
                <a:cs typeface="Arial"/>
              </a:rPr>
              <a:t>LPG.  Propane has </a:t>
            </a:r>
            <a:r>
              <a:rPr sz="950" spc="-5" dirty="0">
                <a:latin typeface="Arial"/>
                <a:cs typeface="Arial"/>
              </a:rPr>
              <a:t>a </a:t>
            </a:r>
            <a:r>
              <a:rPr sz="950" spc="-10" dirty="0">
                <a:latin typeface="Arial"/>
                <a:cs typeface="Arial"/>
              </a:rPr>
              <a:t>higher vapor pressure than butane, and spheres designed to hold higher mixtures of  propane therefore have higher pressure ratings (wall thicknesses). At 100° F, propane has </a:t>
            </a:r>
            <a:r>
              <a:rPr sz="950" spc="-5" dirty="0">
                <a:latin typeface="Arial"/>
                <a:cs typeface="Arial"/>
              </a:rPr>
              <a:t>a </a:t>
            </a:r>
            <a:r>
              <a:rPr sz="950" spc="-10" dirty="0">
                <a:latin typeface="Arial"/>
                <a:cs typeface="Arial"/>
              </a:rPr>
              <a:t>vapor  pressure of 177 psi, and most LPG tanks that may hold pure propane </a:t>
            </a:r>
            <a:r>
              <a:rPr sz="950" spc="-5" dirty="0">
                <a:latin typeface="Arial"/>
                <a:cs typeface="Arial"/>
              </a:rPr>
              <a:t>are </a:t>
            </a:r>
            <a:r>
              <a:rPr sz="950" spc="-10" dirty="0">
                <a:latin typeface="Arial"/>
                <a:cs typeface="Arial"/>
              </a:rPr>
              <a:t>designed to withstand </a:t>
            </a:r>
            <a:r>
              <a:rPr sz="950" spc="-5" dirty="0">
                <a:latin typeface="Arial"/>
                <a:cs typeface="Arial"/>
              </a:rPr>
              <a:t>up  to </a:t>
            </a:r>
            <a:r>
              <a:rPr sz="950" spc="-10" dirty="0">
                <a:latin typeface="Arial"/>
                <a:cs typeface="Arial"/>
              </a:rPr>
              <a:t>200 psi, and potentially up </a:t>
            </a:r>
            <a:r>
              <a:rPr sz="950" spc="-5" dirty="0">
                <a:latin typeface="Arial"/>
                <a:cs typeface="Arial"/>
              </a:rPr>
              <a:t>to </a:t>
            </a:r>
            <a:r>
              <a:rPr sz="950" spc="-10" dirty="0">
                <a:latin typeface="Arial"/>
                <a:cs typeface="Arial"/>
              </a:rPr>
              <a:t>300 psi </a:t>
            </a:r>
            <a:r>
              <a:rPr sz="950" spc="-5" dirty="0">
                <a:latin typeface="Arial"/>
                <a:cs typeface="Arial"/>
              </a:rPr>
              <a:t>if </a:t>
            </a:r>
            <a:r>
              <a:rPr sz="950" spc="-10" dirty="0">
                <a:latin typeface="Arial"/>
                <a:cs typeface="Arial"/>
              </a:rPr>
              <a:t>the ambient temperature </a:t>
            </a:r>
            <a:r>
              <a:rPr sz="950" spc="-5" dirty="0">
                <a:latin typeface="Arial"/>
                <a:cs typeface="Arial"/>
              </a:rPr>
              <a:t>is </a:t>
            </a:r>
            <a:r>
              <a:rPr sz="950" spc="-10" dirty="0">
                <a:latin typeface="Arial"/>
                <a:cs typeface="Arial"/>
              </a:rPr>
              <a:t>high. The reference unit </a:t>
            </a:r>
            <a:r>
              <a:rPr sz="950" spc="-5" dirty="0">
                <a:latin typeface="Arial"/>
                <a:cs typeface="Arial"/>
              </a:rPr>
              <a:t>is  </a:t>
            </a:r>
            <a:r>
              <a:rPr sz="950" spc="-10" dirty="0">
                <a:latin typeface="Arial"/>
                <a:cs typeface="Arial"/>
              </a:rPr>
              <a:t>rated for 200 psi. Based on US cost levels, the reference unit costs about</a:t>
            </a:r>
            <a:r>
              <a:rPr sz="950" spc="185" dirty="0">
                <a:latin typeface="Arial"/>
                <a:cs typeface="Arial"/>
              </a:rPr>
              <a:t> </a:t>
            </a:r>
            <a:r>
              <a:rPr sz="950" spc="-10" dirty="0">
                <a:latin typeface="Arial"/>
                <a:cs typeface="Arial"/>
              </a:rPr>
              <a:t>$2.58m.</a:t>
            </a:r>
            <a:endParaRPr sz="950">
              <a:latin typeface="Arial"/>
              <a:cs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11</a:t>
            </a:fld>
            <a:endParaRPr spc="15" dirty="0"/>
          </a:p>
        </p:txBody>
      </p:sp>
      <p:sp>
        <p:nvSpPr>
          <p:cNvPr id="2" name="object 2"/>
          <p:cNvSpPr txBox="1"/>
          <p:nvPr/>
        </p:nvSpPr>
        <p:spPr>
          <a:xfrm>
            <a:off x="1177544" y="860805"/>
            <a:ext cx="5401945" cy="3721100"/>
          </a:xfrm>
          <a:prstGeom prst="rect">
            <a:avLst/>
          </a:prstGeom>
        </p:spPr>
        <p:txBody>
          <a:bodyPr vert="horz" wrap="square" lIns="0" tIns="0" rIns="0" bIns="0" rtlCol="0">
            <a:spAutoFit/>
          </a:bodyPr>
          <a:lstStyle/>
          <a:p>
            <a:pPr marL="227329" marR="201930" indent="-214629">
              <a:lnSpc>
                <a:spcPts val="1090"/>
              </a:lnSpc>
              <a:buAutoNum type="arabicPeriod"/>
              <a:tabLst>
                <a:tab pos="227965" algn="l"/>
              </a:tabLst>
            </a:pPr>
            <a:r>
              <a:rPr sz="950" spc="-10" dirty="0">
                <a:latin typeface="Arial"/>
                <a:cs typeface="Arial"/>
              </a:rPr>
              <a:t>Demand is nominal (not real, inflation-adjusted), and is based on Sales excluding backlog that  has not yet been recognized as</a:t>
            </a:r>
            <a:r>
              <a:rPr sz="950" spc="15" dirty="0">
                <a:latin typeface="Arial"/>
                <a:cs typeface="Arial"/>
              </a:rPr>
              <a:t> </a:t>
            </a:r>
            <a:r>
              <a:rPr sz="950" spc="-10" dirty="0">
                <a:latin typeface="Arial"/>
                <a:cs typeface="Arial"/>
              </a:rPr>
              <a:t>revenue.</a:t>
            </a:r>
            <a:endParaRPr sz="950">
              <a:latin typeface="Arial"/>
              <a:cs typeface="Arial"/>
            </a:endParaRPr>
          </a:p>
          <a:p>
            <a:pPr marL="226695" indent="-213995">
              <a:lnSpc>
                <a:spcPts val="1019"/>
              </a:lnSpc>
              <a:buAutoNum type="arabicPeriod"/>
              <a:tabLst>
                <a:tab pos="227329" algn="l"/>
              </a:tabLst>
            </a:pPr>
            <a:r>
              <a:rPr sz="950" spc="-10" dirty="0">
                <a:latin typeface="Arial"/>
                <a:cs typeface="Arial"/>
              </a:rPr>
              <a:t>Prices are for new commitments. Average market prices typically lag </a:t>
            </a:r>
            <a:r>
              <a:rPr sz="950" spc="-5" dirty="0">
                <a:latin typeface="Arial"/>
                <a:cs typeface="Arial"/>
              </a:rPr>
              <a:t>the </a:t>
            </a:r>
            <a:r>
              <a:rPr sz="950" spc="-10" dirty="0">
                <a:latin typeface="Arial"/>
                <a:cs typeface="Arial"/>
              </a:rPr>
              <a:t>index based on </a:t>
            </a:r>
            <a:r>
              <a:rPr sz="950" spc="-5" dirty="0">
                <a:latin typeface="Arial"/>
                <a:cs typeface="Arial"/>
              </a:rPr>
              <a:t>the</a:t>
            </a:r>
            <a:r>
              <a:rPr sz="950" spc="190" dirty="0">
                <a:latin typeface="Arial"/>
                <a:cs typeface="Arial"/>
              </a:rPr>
              <a:t> </a:t>
            </a:r>
            <a:r>
              <a:rPr sz="950" spc="-5" dirty="0">
                <a:latin typeface="Arial"/>
                <a:cs typeface="Arial"/>
              </a:rPr>
              <a:t>time</a:t>
            </a:r>
            <a:endParaRPr sz="950">
              <a:latin typeface="Arial"/>
              <a:cs typeface="Arial"/>
            </a:endParaRPr>
          </a:p>
          <a:p>
            <a:pPr marL="227329" marR="11430" algn="just">
              <a:lnSpc>
                <a:spcPts val="1080"/>
              </a:lnSpc>
              <a:spcBef>
                <a:spcPts val="55"/>
              </a:spcBef>
            </a:pPr>
            <a:r>
              <a:rPr sz="950" spc="-5" dirty="0">
                <a:latin typeface="Arial"/>
                <a:cs typeface="Arial"/>
              </a:rPr>
              <a:t>it </a:t>
            </a:r>
            <a:r>
              <a:rPr sz="950" spc="-10" dirty="0">
                <a:latin typeface="Arial"/>
                <a:cs typeface="Arial"/>
              </a:rPr>
              <a:t>takes for pre-existing contracts to end or roll over. Price changes are nominal (not real, inflation-  adjusted). Price changes are net of the cost of quality improvements, </a:t>
            </a:r>
            <a:r>
              <a:rPr sz="950" spc="-5" dirty="0">
                <a:latin typeface="Arial"/>
                <a:cs typeface="Arial"/>
              </a:rPr>
              <a:t>so </a:t>
            </a:r>
            <a:r>
              <a:rPr sz="950" spc="-10" dirty="0">
                <a:latin typeface="Arial"/>
                <a:cs typeface="Arial"/>
              </a:rPr>
              <a:t>actual market prices may  exceed the amounts</a:t>
            </a:r>
            <a:r>
              <a:rPr sz="950" spc="-25" dirty="0">
                <a:latin typeface="Arial"/>
                <a:cs typeface="Arial"/>
              </a:rPr>
              <a:t> </a:t>
            </a:r>
            <a:r>
              <a:rPr sz="950" spc="-10" dirty="0">
                <a:latin typeface="Arial"/>
                <a:cs typeface="Arial"/>
              </a:rPr>
              <a:t>indicated.</a:t>
            </a:r>
            <a:endParaRPr sz="950">
              <a:latin typeface="Arial"/>
              <a:cs typeface="Arial"/>
            </a:endParaRPr>
          </a:p>
          <a:p>
            <a:pPr marL="227329" marR="133985" indent="-214629">
              <a:lnSpc>
                <a:spcPts val="1080"/>
              </a:lnSpc>
              <a:buAutoNum type="arabicPeriod" startAt="3"/>
              <a:tabLst>
                <a:tab pos="227329" algn="l"/>
              </a:tabLst>
            </a:pPr>
            <a:r>
              <a:rPr sz="950" spc="-10" dirty="0">
                <a:latin typeface="Arial"/>
                <a:cs typeface="Arial"/>
              </a:rPr>
              <a:t>Capacity includes base production capability plus plant openings and temporary capacity  increases such as extra </a:t>
            </a:r>
            <a:r>
              <a:rPr sz="950" spc="-5" dirty="0">
                <a:latin typeface="Arial"/>
                <a:cs typeface="Arial"/>
              </a:rPr>
              <a:t>shifts, </a:t>
            </a:r>
            <a:r>
              <a:rPr sz="950" spc="-10" dirty="0">
                <a:latin typeface="Arial"/>
                <a:cs typeface="Arial"/>
              </a:rPr>
              <a:t>minus plant closings and temporary capacity reductions such as  reductions of working hours or suspension of operations. Capacity estimates are unadjusted</a:t>
            </a:r>
            <a:r>
              <a:rPr sz="950" spc="180" dirty="0">
                <a:latin typeface="Arial"/>
                <a:cs typeface="Arial"/>
              </a:rPr>
              <a:t> </a:t>
            </a:r>
            <a:r>
              <a:rPr sz="950" spc="-10" dirty="0">
                <a:latin typeface="Arial"/>
                <a:cs typeface="Arial"/>
              </a:rPr>
              <a:t>for</a:t>
            </a:r>
            <a:endParaRPr sz="950">
              <a:latin typeface="Arial"/>
              <a:cs typeface="Arial"/>
            </a:endParaRPr>
          </a:p>
          <a:p>
            <a:pPr marL="227329" marR="648970">
              <a:lnSpc>
                <a:spcPts val="1080"/>
              </a:lnSpc>
            </a:pPr>
            <a:r>
              <a:rPr sz="950" spc="-10" dirty="0">
                <a:latin typeface="Arial"/>
                <a:cs typeface="Arial"/>
              </a:rPr>
              <a:t>possible efficiencies from process improvements. Capacity is adjusted for productivity  improvements.</a:t>
            </a:r>
            <a:endParaRPr sz="950">
              <a:latin typeface="Arial"/>
              <a:cs typeface="Arial"/>
            </a:endParaRPr>
          </a:p>
          <a:p>
            <a:pPr marL="227329" indent="-214629">
              <a:lnSpc>
                <a:spcPts val="1025"/>
              </a:lnSpc>
              <a:buAutoNum type="arabicPeriod" startAt="4"/>
              <a:tabLst>
                <a:tab pos="227965" algn="l"/>
              </a:tabLst>
            </a:pPr>
            <a:r>
              <a:rPr sz="950" spc="-10" dirty="0">
                <a:latin typeface="Arial"/>
                <a:cs typeface="Arial"/>
              </a:rPr>
              <a:t>Capacity utilization means output as </a:t>
            </a:r>
            <a:r>
              <a:rPr sz="950" spc="-5" dirty="0">
                <a:latin typeface="Arial"/>
                <a:cs typeface="Arial"/>
              </a:rPr>
              <a:t>a </a:t>
            </a:r>
            <a:r>
              <a:rPr sz="950" spc="-10" dirty="0">
                <a:latin typeface="Arial"/>
                <a:cs typeface="Arial"/>
              </a:rPr>
              <a:t>percent of possible production, given </a:t>
            </a:r>
            <a:r>
              <a:rPr sz="950" spc="-5" dirty="0">
                <a:latin typeface="Arial"/>
                <a:cs typeface="Arial"/>
              </a:rPr>
              <a:t>no </a:t>
            </a:r>
            <a:r>
              <a:rPr sz="950" spc="-10" dirty="0">
                <a:latin typeface="Arial"/>
                <a:cs typeface="Arial"/>
              </a:rPr>
              <a:t>major</a:t>
            </a:r>
            <a:r>
              <a:rPr sz="950" spc="175" dirty="0">
                <a:latin typeface="Arial"/>
                <a:cs typeface="Arial"/>
              </a:rPr>
              <a:t> </a:t>
            </a:r>
            <a:r>
              <a:rPr sz="950" spc="-10" dirty="0">
                <a:latin typeface="Arial"/>
                <a:cs typeface="Arial"/>
              </a:rPr>
              <a:t>investment.</a:t>
            </a:r>
            <a:endParaRPr sz="950">
              <a:latin typeface="Arial"/>
              <a:cs typeface="Arial"/>
            </a:endParaRPr>
          </a:p>
          <a:p>
            <a:pPr marL="227329" marR="77470">
              <a:lnSpc>
                <a:spcPct val="94700"/>
              </a:lnSpc>
              <a:spcBef>
                <a:spcPts val="35"/>
              </a:spcBef>
            </a:pPr>
            <a:r>
              <a:rPr sz="950" spc="-10" dirty="0">
                <a:latin typeface="Arial"/>
                <a:cs typeface="Arial"/>
              </a:rPr>
              <a:t>Capacity </a:t>
            </a:r>
            <a:r>
              <a:rPr sz="950" spc="-5" dirty="0">
                <a:latin typeface="Arial"/>
                <a:cs typeface="Arial"/>
              </a:rPr>
              <a:t>utilization </a:t>
            </a:r>
            <a:r>
              <a:rPr sz="950" spc="-10" dirty="0">
                <a:latin typeface="Arial"/>
                <a:cs typeface="Arial"/>
              </a:rPr>
              <a:t>rates </a:t>
            </a:r>
            <a:r>
              <a:rPr sz="950" spc="-5" dirty="0">
                <a:latin typeface="Arial"/>
                <a:cs typeface="Arial"/>
              </a:rPr>
              <a:t>are </a:t>
            </a:r>
            <a:r>
              <a:rPr sz="950" spc="-10" dirty="0">
                <a:latin typeface="Arial"/>
                <a:cs typeface="Arial"/>
              </a:rPr>
              <a:t>either </a:t>
            </a:r>
            <a:r>
              <a:rPr sz="950" spc="-5" dirty="0">
                <a:latin typeface="Arial"/>
                <a:cs typeface="Arial"/>
              </a:rPr>
              <a:t>self-reported </a:t>
            </a:r>
            <a:r>
              <a:rPr sz="950" spc="-10" dirty="0">
                <a:latin typeface="Arial"/>
                <a:cs typeface="Arial"/>
              </a:rPr>
              <a:t>or estimated. Orders above capacity to produce  are considered backlog and do not result in capacity utilization rates above 100%. Overtime  increases </a:t>
            </a:r>
            <a:r>
              <a:rPr sz="950" spc="-5" dirty="0">
                <a:latin typeface="Arial"/>
                <a:cs typeface="Arial"/>
              </a:rPr>
              <a:t>the </a:t>
            </a:r>
            <a:r>
              <a:rPr sz="950" spc="-10" dirty="0">
                <a:latin typeface="Arial"/>
                <a:cs typeface="Arial"/>
              </a:rPr>
              <a:t>capacity utilization rate and could make capacity utilization rates exceed 100%,  whereas </a:t>
            </a:r>
            <a:r>
              <a:rPr sz="950" spc="-5" dirty="0">
                <a:latin typeface="Arial"/>
                <a:cs typeface="Arial"/>
              </a:rPr>
              <a:t>extra shifts </a:t>
            </a:r>
            <a:r>
              <a:rPr sz="950" spc="-10" dirty="0">
                <a:latin typeface="Arial"/>
                <a:cs typeface="Arial"/>
              </a:rPr>
              <a:t>count toward </a:t>
            </a:r>
            <a:r>
              <a:rPr sz="950" spc="-5" dirty="0">
                <a:latin typeface="Arial"/>
                <a:cs typeface="Arial"/>
              </a:rPr>
              <a:t>capacity </a:t>
            </a:r>
            <a:r>
              <a:rPr sz="950" spc="-10" dirty="0">
                <a:latin typeface="Arial"/>
                <a:cs typeface="Arial"/>
              </a:rPr>
              <a:t>and </a:t>
            </a:r>
            <a:r>
              <a:rPr sz="950" spc="-15" dirty="0">
                <a:latin typeface="Arial"/>
                <a:cs typeface="Arial"/>
              </a:rPr>
              <a:t>would </a:t>
            </a:r>
            <a:r>
              <a:rPr sz="950" spc="-10" dirty="0">
                <a:latin typeface="Arial"/>
                <a:cs typeface="Arial"/>
              </a:rPr>
              <a:t>not normally result in </a:t>
            </a:r>
            <a:r>
              <a:rPr sz="950" spc="-5" dirty="0">
                <a:latin typeface="Arial"/>
                <a:cs typeface="Arial"/>
              </a:rPr>
              <a:t>capacity </a:t>
            </a:r>
            <a:r>
              <a:rPr sz="950" spc="-10" dirty="0">
                <a:latin typeface="Arial"/>
                <a:cs typeface="Arial"/>
              </a:rPr>
              <a:t>utilization  rates exceeding</a:t>
            </a:r>
            <a:r>
              <a:rPr sz="950" spc="-50" dirty="0">
                <a:latin typeface="Arial"/>
                <a:cs typeface="Arial"/>
              </a:rPr>
              <a:t> </a:t>
            </a:r>
            <a:r>
              <a:rPr sz="950" spc="-10" dirty="0">
                <a:latin typeface="Arial"/>
                <a:cs typeface="Arial"/>
              </a:rPr>
              <a:t>100%.</a:t>
            </a:r>
            <a:endParaRPr sz="950">
              <a:latin typeface="Arial"/>
              <a:cs typeface="Arial"/>
            </a:endParaRPr>
          </a:p>
          <a:p>
            <a:pPr marL="227329" marR="198755" indent="-214629">
              <a:lnSpc>
                <a:spcPct val="94700"/>
              </a:lnSpc>
              <a:spcBef>
                <a:spcPts val="5"/>
              </a:spcBef>
              <a:buAutoNum type="arabicPeriod" startAt="5"/>
              <a:tabLst>
                <a:tab pos="227965" algn="l"/>
              </a:tabLst>
            </a:pPr>
            <a:r>
              <a:rPr sz="950" spc="-10" dirty="0">
                <a:latin typeface="Arial"/>
                <a:cs typeface="Arial"/>
              </a:rPr>
              <a:t>Capacity Margin </a:t>
            </a:r>
            <a:r>
              <a:rPr sz="950" spc="-5" dirty="0">
                <a:latin typeface="Arial"/>
                <a:cs typeface="Arial"/>
              </a:rPr>
              <a:t>is the </a:t>
            </a:r>
            <a:r>
              <a:rPr sz="950" spc="-10" dirty="0">
                <a:latin typeface="Arial"/>
                <a:cs typeface="Arial"/>
              </a:rPr>
              <a:t>aggregate amount </a:t>
            </a:r>
            <a:r>
              <a:rPr sz="950" spc="-5" dirty="0">
                <a:latin typeface="Arial"/>
                <a:cs typeface="Arial"/>
              </a:rPr>
              <a:t>of available (unutilized) </a:t>
            </a:r>
            <a:r>
              <a:rPr sz="950" spc="-10" dirty="0">
                <a:latin typeface="Arial"/>
                <a:cs typeface="Arial"/>
              </a:rPr>
              <a:t>capacity based </a:t>
            </a:r>
            <a:r>
              <a:rPr sz="950" spc="-5" dirty="0">
                <a:latin typeface="Arial"/>
                <a:cs typeface="Arial"/>
              </a:rPr>
              <a:t>on utilization  </a:t>
            </a:r>
            <a:r>
              <a:rPr sz="950" spc="-10" dirty="0">
                <a:latin typeface="Arial"/>
                <a:cs typeface="Arial"/>
              </a:rPr>
              <a:t>rates and </a:t>
            </a:r>
            <a:r>
              <a:rPr sz="950" spc="-5" dirty="0">
                <a:latin typeface="Arial"/>
                <a:cs typeface="Arial"/>
              </a:rPr>
              <a:t>total </a:t>
            </a:r>
            <a:r>
              <a:rPr sz="950" spc="-10" dirty="0">
                <a:latin typeface="Arial"/>
                <a:cs typeface="Arial"/>
              </a:rPr>
              <a:t>capacity. </a:t>
            </a:r>
            <a:r>
              <a:rPr sz="950" spc="-5" dirty="0">
                <a:latin typeface="Arial"/>
                <a:cs typeface="Arial"/>
              </a:rPr>
              <a:t>It </a:t>
            </a:r>
            <a:r>
              <a:rPr sz="950" spc="-10" dirty="0">
                <a:latin typeface="Arial"/>
                <a:cs typeface="Arial"/>
              </a:rPr>
              <a:t>is not adjusted </a:t>
            </a:r>
            <a:r>
              <a:rPr sz="950" spc="-5" dirty="0">
                <a:latin typeface="Arial"/>
                <a:cs typeface="Arial"/>
              </a:rPr>
              <a:t>for </a:t>
            </a:r>
            <a:r>
              <a:rPr sz="950" spc="-10" dirty="0">
                <a:latin typeface="Arial"/>
                <a:cs typeface="Arial"/>
              </a:rPr>
              <a:t>capacity that suppliers may have reserved </a:t>
            </a:r>
            <a:r>
              <a:rPr sz="950" spc="-5" dirty="0">
                <a:latin typeface="Arial"/>
                <a:cs typeface="Arial"/>
              </a:rPr>
              <a:t>for  specific </a:t>
            </a:r>
            <a:r>
              <a:rPr sz="950" spc="-10" dirty="0">
                <a:latin typeface="Arial"/>
                <a:cs typeface="Arial"/>
              </a:rPr>
              <a:t>customers, </a:t>
            </a:r>
            <a:r>
              <a:rPr sz="950" spc="-5" dirty="0">
                <a:latin typeface="Arial"/>
                <a:cs typeface="Arial"/>
              </a:rPr>
              <a:t>so </a:t>
            </a:r>
            <a:r>
              <a:rPr sz="950" spc="-10" dirty="0">
                <a:latin typeface="Arial"/>
                <a:cs typeface="Arial"/>
              </a:rPr>
              <a:t>actual available capacity may be</a:t>
            </a:r>
            <a:r>
              <a:rPr sz="950" spc="75" dirty="0">
                <a:latin typeface="Arial"/>
                <a:cs typeface="Arial"/>
              </a:rPr>
              <a:t> </a:t>
            </a:r>
            <a:r>
              <a:rPr sz="950" spc="-10" dirty="0">
                <a:latin typeface="Arial"/>
                <a:cs typeface="Arial"/>
              </a:rPr>
              <a:t>lower.</a:t>
            </a:r>
            <a:endParaRPr sz="950">
              <a:latin typeface="Arial"/>
              <a:cs typeface="Arial"/>
            </a:endParaRPr>
          </a:p>
          <a:p>
            <a:pPr marL="227329" marR="5080" indent="-214629">
              <a:lnSpc>
                <a:spcPct val="94900"/>
              </a:lnSpc>
              <a:spcBef>
                <a:spcPts val="5"/>
              </a:spcBef>
              <a:buAutoNum type="arabicPeriod" startAt="5"/>
              <a:tabLst>
                <a:tab pos="227965" algn="l"/>
              </a:tabLst>
            </a:pPr>
            <a:r>
              <a:rPr sz="950" spc="-10" dirty="0">
                <a:latin typeface="Arial"/>
                <a:cs typeface="Arial"/>
              </a:rPr>
              <a:t>Order Lead Time is for Configure-to-Order (also called Assemble-to-Order), Make-to-Order, and  where specified, Engineered-to-Order items, not for stocked/inventories </a:t>
            </a:r>
            <a:r>
              <a:rPr sz="950" spc="-5" dirty="0">
                <a:latin typeface="Arial"/>
                <a:cs typeface="Arial"/>
              </a:rPr>
              <a:t>items </a:t>
            </a:r>
            <a:r>
              <a:rPr sz="950" spc="-10" dirty="0">
                <a:latin typeface="Arial"/>
                <a:cs typeface="Arial"/>
              </a:rPr>
              <a:t>(for which lead time  </a:t>
            </a:r>
            <a:r>
              <a:rPr sz="950" spc="-5" dirty="0">
                <a:latin typeface="Arial"/>
                <a:cs typeface="Arial"/>
              </a:rPr>
              <a:t>is very </a:t>
            </a:r>
            <a:r>
              <a:rPr sz="950" spc="-10" dirty="0">
                <a:latin typeface="Arial"/>
                <a:cs typeface="Arial"/>
              </a:rPr>
              <a:t>short). </a:t>
            </a:r>
            <a:r>
              <a:rPr sz="950" spc="-5" dirty="0">
                <a:latin typeface="Arial"/>
                <a:cs typeface="Arial"/>
              </a:rPr>
              <a:t>If </a:t>
            </a:r>
            <a:r>
              <a:rPr sz="950" spc="-10" dirty="0">
                <a:latin typeface="Arial"/>
                <a:cs typeface="Arial"/>
              </a:rPr>
              <a:t>categories consist only of stocked/inventoried items, lead time is not tracked. The  basis is ex-works (from the time the order is placed until </a:t>
            </a:r>
            <a:r>
              <a:rPr sz="950" spc="-5" dirty="0">
                <a:latin typeface="Arial"/>
                <a:cs typeface="Arial"/>
              </a:rPr>
              <a:t>it </a:t>
            </a:r>
            <a:r>
              <a:rPr sz="950" spc="-15" dirty="0">
                <a:latin typeface="Arial"/>
                <a:cs typeface="Arial"/>
              </a:rPr>
              <a:t>is </a:t>
            </a:r>
            <a:r>
              <a:rPr sz="950" spc="-10" dirty="0">
                <a:latin typeface="Arial"/>
                <a:cs typeface="Arial"/>
              </a:rPr>
              <a:t>ready </a:t>
            </a:r>
            <a:r>
              <a:rPr sz="950" spc="-5" dirty="0">
                <a:latin typeface="Arial"/>
                <a:cs typeface="Arial"/>
              </a:rPr>
              <a:t>for </a:t>
            </a:r>
            <a:r>
              <a:rPr sz="950" spc="-10" dirty="0">
                <a:latin typeface="Arial"/>
                <a:cs typeface="Arial"/>
              </a:rPr>
              <a:t>shipping). Where there is </a:t>
            </a:r>
            <a:r>
              <a:rPr sz="950" spc="-5" dirty="0">
                <a:latin typeface="Arial"/>
                <a:cs typeface="Arial"/>
              </a:rPr>
              <a:t>a  </a:t>
            </a:r>
            <a:r>
              <a:rPr sz="950" spc="-10" dirty="0">
                <a:latin typeface="Arial"/>
                <a:cs typeface="Arial"/>
              </a:rPr>
              <a:t>choice, Order Lead Time is based on oil and gas applications of higher-value items within each  category </a:t>
            </a:r>
            <a:r>
              <a:rPr sz="950" spc="-5" dirty="0">
                <a:latin typeface="Arial"/>
                <a:cs typeface="Arial"/>
              </a:rPr>
              <a:t>(e.g., </a:t>
            </a:r>
            <a:r>
              <a:rPr sz="950" spc="-10" dirty="0">
                <a:latin typeface="Arial"/>
                <a:cs typeface="Arial"/>
              </a:rPr>
              <a:t>stainless steel rather </a:t>
            </a:r>
            <a:r>
              <a:rPr sz="950" spc="-5" dirty="0">
                <a:latin typeface="Arial"/>
                <a:cs typeface="Arial"/>
              </a:rPr>
              <a:t>than </a:t>
            </a:r>
            <a:r>
              <a:rPr sz="950" spc="-10" dirty="0">
                <a:latin typeface="Arial"/>
                <a:cs typeface="Arial"/>
              </a:rPr>
              <a:t>carbon steel, or with customizations such as ceramic  coating).</a:t>
            </a:r>
            <a:endParaRPr sz="950">
              <a:latin typeface="Arial"/>
              <a:cs typeface="Aria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10538" y="785421"/>
            <a:ext cx="4753610" cy="433070"/>
          </a:xfrm>
          <a:prstGeom prst="rect">
            <a:avLst/>
          </a:prstGeom>
        </p:spPr>
        <p:txBody>
          <a:bodyPr vert="horz" wrap="square" lIns="0" tIns="0" rIns="0" bIns="0" rtlCol="0">
            <a:spAutoFit/>
          </a:bodyPr>
          <a:lstStyle/>
          <a:p>
            <a:pPr marL="142240" marR="5080" indent="-129539">
              <a:lnSpc>
                <a:spcPct val="144700"/>
              </a:lnSpc>
            </a:pPr>
            <a:r>
              <a:rPr sz="950" b="1" spc="-10" dirty="0">
                <a:latin typeface="Arial"/>
                <a:cs typeface="Arial"/>
              </a:rPr>
              <a:t>Table 31: Incremental Cost per Extra Parameter or Feature for Spherical LPG </a:t>
            </a:r>
            <a:r>
              <a:rPr sz="950" b="1" spc="-15" dirty="0">
                <a:latin typeface="Arial"/>
                <a:cs typeface="Arial"/>
              </a:rPr>
              <a:t>Tanks  </a:t>
            </a:r>
            <a:r>
              <a:rPr sz="950" b="1" spc="-10" dirty="0">
                <a:latin typeface="Arial"/>
                <a:cs typeface="Arial"/>
              </a:rPr>
              <a:t>(Reference </a:t>
            </a:r>
            <a:r>
              <a:rPr sz="950" b="1" spc="-5" dirty="0">
                <a:latin typeface="Arial"/>
                <a:cs typeface="Arial"/>
              </a:rPr>
              <a:t>unit is </a:t>
            </a:r>
            <a:r>
              <a:rPr sz="950" b="1" spc="-10" dirty="0">
                <a:latin typeface="Arial"/>
                <a:cs typeface="Arial"/>
              </a:rPr>
              <a:t>50’ in diameter, carbon steel, </a:t>
            </a:r>
            <a:r>
              <a:rPr sz="950" b="1" spc="-5" dirty="0">
                <a:latin typeface="Arial"/>
                <a:cs typeface="Arial"/>
              </a:rPr>
              <a:t>with a </a:t>
            </a:r>
            <a:r>
              <a:rPr sz="950" b="1" spc="-10" dirty="0">
                <a:latin typeface="Arial"/>
                <a:cs typeface="Arial"/>
              </a:rPr>
              <a:t>pressure rating of 200</a:t>
            </a:r>
            <a:r>
              <a:rPr sz="950" b="1" spc="90" dirty="0">
                <a:latin typeface="Arial"/>
                <a:cs typeface="Arial"/>
              </a:rPr>
              <a:t> </a:t>
            </a:r>
            <a:r>
              <a:rPr sz="950" b="1" spc="-10" dirty="0">
                <a:latin typeface="Arial"/>
                <a:cs typeface="Arial"/>
              </a:rPr>
              <a:t>psi)</a:t>
            </a:r>
            <a:endParaRPr sz="950">
              <a:latin typeface="Arial"/>
              <a:cs typeface="Arial"/>
            </a:endParaRPr>
          </a:p>
        </p:txBody>
      </p:sp>
      <p:graphicFrame>
        <p:nvGraphicFramePr>
          <p:cNvPr id="3" name="object 3"/>
          <p:cNvGraphicFramePr>
            <a:graphicFrameLocks noGrp="1"/>
          </p:cNvGraphicFramePr>
          <p:nvPr/>
        </p:nvGraphicFramePr>
        <p:xfrm>
          <a:off x="1116330" y="1344166"/>
          <a:ext cx="5804535" cy="2041525"/>
        </p:xfrm>
        <a:graphic>
          <a:graphicData uri="http://schemas.openxmlformats.org/drawingml/2006/table">
            <a:tbl>
              <a:tblPr firstRow="1" bandRow="1">
                <a:tableStyleId>{2D5ABB26-0587-4C30-8999-92F81FD0307C}</a:tableStyleId>
              </a:tblPr>
              <a:tblGrid>
                <a:gridCol w="1204306">
                  <a:extLst>
                    <a:ext uri="{9D8B030D-6E8A-4147-A177-3AD203B41FA5}">
                      <a16:colId xmlns:a16="http://schemas.microsoft.com/office/drawing/2014/main" val="20000"/>
                    </a:ext>
                  </a:extLst>
                </a:gridCol>
                <a:gridCol w="1431871">
                  <a:extLst>
                    <a:ext uri="{9D8B030D-6E8A-4147-A177-3AD203B41FA5}">
                      <a16:colId xmlns:a16="http://schemas.microsoft.com/office/drawing/2014/main" val="20001"/>
                    </a:ext>
                  </a:extLst>
                </a:gridCol>
                <a:gridCol w="1500861">
                  <a:extLst>
                    <a:ext uri="{9D8B030D-6E8A-4147-A177-3AD203B41FA5}">
                      <a16:colId xmlns:a16="http://schemas.microsoft.com/office/drawing/2014/main" val="20002"/>
                    </a:ext>
                  </a:extLst>
                </a:gridCol>
                <a:gridCol w="1639681">
                  <a:extLst>
                    <a:ext uri="{9D8B030D-6E8A-4147-A177-3AD203B41FA5}">
                      <a16:colId xmlns:a16="http://schemas.microsoft.com/office/drawing/2014/main" val="20003"/>
                    </a:ext>
                  </a:extLst>
                </a:gridCol>
              </a:tblGrid>
              <a:tr h="338328">
                <a:tc>
                  <a:txBody>
                    <a:bodyPr/>
                    <a:lstStyle/>
                    <a:p>
                      <a:pPr marL="55244" marR="295275">
                        <a:lnSpc>
                          <a:spcPts val="1300"/>
                        </a:lnSpc>
                        <a:spcBef>
                          <a:spcPts val="10"/>
                        </a:spcBef>
                      </a:pPr>
                      <a:r>
                        <a:rPr sz="1100" spc="10" dirty="0">
                          <a:solidFill>
                            <a:srgbClr val="FFFFFF"/>
                          </a:solidFill>
                          <a:latin typeface="Arial"/>
                          <a:cs typeface="Arial"/>
                        </a:rPr>
                        <a:t>Parameter</a:t>
                      </a:r>
                      <a:r>
                        <a:rPr sz="1100" spc="-60" dirty="0">
                          <a:solidFill>
                            <a:srgbClr val="FFFFFF"/>
                          </a:solidFill>
                          <a:latin typeface="Arial"/>
                          <a:cs typeface="Arial"/>
                        </a:rPr>
                        <a:t> </a:t>
                      </a:r>
                      <a:r>
                        <a:rPr sz="1100" spc="5" dirty="0">
                          <a:solidFill>
                            <a:srgbClr val="FFFFFF"/>
                          </a:solidFill>
                          <a:latin typeface="Arial"/>
                          <a:cs typeface="Arial"/>
                        </a:rPr>
                        <a:t>or  </a:t>
                      </a:r>
                      <a:r>
                        <a:rPr sz="1100" spc="10" dirty="0">
                          <a:solidFill>
                            <a:srgbClr val="FFFFFF"/>
                          </a:solidFill>
                          <a:latin typeface="Arial"/>
                          <a:cs typeface="Arial"/>
                        </a:rPr>
                        <a:t>Feature</a:t>
                      </a:r>
                      <a:endParaRPr sz="1100">
                        <a:latin typeface="Arial"/>
                        <a:cs typeface="Arial"/>
                      </a:endParaRPr>
                    </a:p>
                  </a:txBody>
                  <a:tcPr marL="0" marR="0" marT="1270" marB="0">
                    <a:lnL w="18287">
                      <a:solidFill>
                        <a:srgbClr val="000000"/>
                      </a:solidFill>
                      <a:prstDash val="solid"/>
                    </a:lnL>
                    <a:lnT w="18289">
                      <a:solidFill>
                        <a:srgbClr val="000000"/>
                      </a:solidFill>
                      <a:prstDash val="solid"/>
                    </a:lnT>
                    <a:solidFill>
                      <a:srgbClr val="001F5F"/>
                    </a:solidFill>
                  </a:tcPr>
                </a:tc>
                <a:tc>
                  <a:txBody>
                    <a:bodyPr/>
                    <a:lstStyle/>
                    <a:p>
                      <a:pPr marL="293370">
                        <a:lnSpc>
                          <a:spcPts val="1270"/>
                        </a:lnSpc>
                      </a:pPr>
                      <a:r>
                        <a:rPr sz="1100" spc="10" dirty="0">
                          <a:solidFill>
                            <a:srgbClr val="FFFFFF"/>
                          </a:solidFill>
                          <a:latin typeface="Arial"/>
                          <a:cs typeface="Arial"/>
                        </a:rPr>
                        <a:t>Unit of</a:t>
                      </a:r>
                      <a:r>
                        <a:rPr sz="1100" spc="-100" dirty="0">
                          <a:solidFill>
                            <a:srgbClr val="FFFFFF"/>
                          </a:solidFill>
                          <a:latin typeface="Arial"/>
                          <a:cs typeface="Arial"/>
                        </a:rPr>
                        <a:t> </a:t>
                      </a:r>
                      <a:r>
                        <a:rPr sz="1100" spc="15" dirty="0">
                          <a:solidFill>
                            <a:srgbClr val="FFFFFF"/>
                          </a:solidFill>
                          <a:latin typeface="Arial"/>
                          <a:cs typeface="Arial"/>
                        </a:rPr>
                        <a:t>Measure</a:t>
                      </a:r>
                      <a:endParaRPr sz="1100">
                        <a:latin typeface="Arial"/>
                        <a:cs typeface="Arial"/>
                      </a:endParaRPr>
                    </a:p>
                  </a:txBody>
                  <a:tcPr marL="0" marR="0" marT="0" marB="0">
                    <a:lnT w="18289">
                      <a:solidFill>
                        <a:srgbClr val="000000"/>
                      </a:solidFill>
                      <a:prstDash val="solid"/>
                    </a:lnT>
                    <a:solidFill>
                      <a:srgbClr val="001F5F"/>
                    </a:solidFill>
                  </a:tcPr>
                </a:tc>
                <a:tc>
                  <a:txBody>
                    <a:bodyPr/>
                    <a:lstStyle/>
                    <a:p>
                      <a:pPr marL="546100" marR="260985" indent="-254635">
                        <a:lnSpc>
                          <a:spcPts val="1300"/>
                        </a:lnSpc>
                        <a:spcBef>
                          <a:spcPts val="10"/>
                        </a:spcBef>
                      </a:pPr>
                      <a:r>
                        <a:rPr sz="1100" spc="5" dirty="0">
                          <a:solidFill>
                            <a:srgbClr val="FFFFFF"/>
                          </a:solidFill>
                          <a:latin typeface="Arial"/>
                          <a:cs typeface="Arial"/>
                        </a:rPr>
                        <a:t>Indicative</a:t>
                      </a:r>
                      <a:r>
                        <a:rPr sz="1100" spc="-40" dirty="0">
                          <a:solidFill>
                            <a:srgbClr val="FFFFFF"/>
                          </a:solidFill>
                          <a:latin typeface="Arial"/>
                          <a:cs typeface="Arial"/>
                        </a:rPr>
                        <a:t> </a:t>
                      </a:r>
                      <a:r>
                        <a:rPr sz="1100" spc="10" dirty="0">
                          <a:solidFill>
                            <a:srgbClr val="FFFFFF"/>
                          </a:solidFill>
                          <a:latin typeface="Arial"/>
                          <a:cs typeface="Arial"/>
                        </a:rPr>
                        <a:t>Cost  Impact</a:t>
                      </a:r>
                      <a:endParaRPr sz="1100">
                        <a:latin typeface="Arial"/>
                        <a:cs typeface="Arial"/>
                      </a:endParaRPr>
                    </a:p>
                  </a:txBody>
                  <a:tcPr marL="0" marR="0" marT="1270" marB="0">
                    <a:lnT w="18289">
                      <a:solidFill>
                        <a:srgbClr val="000000"/>
                      </a:solidFill>
                      <a:prstDash val="solid"/>
                    </a:lnT>
                    <a:solidFill>
                      <a:srgbClr val="001F5F"/>
                    </a:solidFill>
                  </a:tcPr>
                </a:tc>
                <a:tc>
                  <a:txBody>
                    <a:bodyPr/>
                    <a:lstStyle/>
                    <a:p>
                      <a:pPr marL="233679">
                        <a:lnSpc>
                          <a:spcPts val="1270"/>
                        </a:lnSpc>
                      </a:pPr>
                      <a:r>
                        <a:rPr sz="1100" spc="10" dirty="0">
                          <a:solidFill>
                            <a:srgbClr val="FFFFFF"/>
                          </a:solidFill>
                          <a:latin typeface="Arial"/>
                          <a:cs typeface="Arial"/>
                        </a:rPr>
                        <a:t>Notes </a:t>
                      </a:r>
                      <a:r>
                        <a:rPr sz="1100" spc="5" dirty="0">
                          <a:solidFill>
                            <a:srgbClr val="FFFFFF"/>
                          </a:solidFill>
                          <a:latin typeface="Arial"/>
                          <a:cs typeface="Arial"/>
                        </a:rPr>
                        <a:t>/</a:t>
                      </a:r>
                      <a:r>
                        <a:rPr sz="1100" spc="-85" dirty="0">
                          <a:solidFill>
                            <a:srgbClr val="FFFFFF"/>
                          </a:solidFill>
                          <a:latin typeface="Arial"/>
                          <a:cs typeface="Arial"/>
                        </a:rPr>
                        <a:t> </a:t>
                      </a:r>
                      <a:r>
                        <a:rPr sz="1100" spc="15" dirty="0">
                          <a:solidFill>
                            <a:srgbClr val="FFFFFF"/>
                          </a:solidFill>
                          <a:latin typeface="Arial"/>
                          <a:cs typeface="Arial"/>
                        </a:rPr>
                        <a:t>Comments</a:t>
                      </a:r>
                      <a:endParaRPr sz="1100">
                        <a:latin typeface="Arial"/>
                        <a:cs typeface="Arial"/>
                      </a:endParaRPr>
                    </a:p>
                  </a:txBody>
                  <a:tcPr marL="0" marR="0" marT="0" marB="0">
                    <a:lnR w="18288">
                      <a:solidFill>
                        <a:srgbClr val="000000"/>
                      </a:solidFill>
                      <a:prstDash val="solid"/>
                    </a:lnR>
                    <a:lnT w="18289">
                      <a:solidFill>
                        <a:srgbClr val="000000"/>
                      </a:solidFill>
                      <a:prstDash val="solid"/>
                    </a:lnT>
                    <a:solidFill>
                      <a:srgbClr val="001F5F"/>
                    </a:solidFill>
                  </a:tcPr>
                </a:tc>
                <a:extLst>
                  <a:ext uri="{0D108BD9-81ED-4DB2-BD59-A6C34878D82A}">
                    <a16:rowId xmlns:a16="http://schemas.microsoft.com/office/drawing/2014/main" val="10000"/>
                  </a:ext>
                </a:extLst>
              </a:tr>
              <a:tr h="563143">
                <a:tc>
                  <a:txBody>
                    <a:bodyPr/>
                    <a:lstStyle/>
                    <a:p>
                      <a:pPr>
                        <a:lnSpc>
                          <a:spcPct val="100000"/>
                        </a:lnSpc>
                        <a:spcBef>
                          <a:spcPts val="50"/>
                        </a:spcBef>
                      </a:pPr>
                      <a:endParaRPr sz="1350">
                        <a:latin typeface="Times New Roman"/>
                        <a:cs typeface="Times New Roman"/>
                      </a:endParaRPr>
                    </a:p>
                    <a:p>
                      <a:pPr marL="55244">
                        <a:lnSpc>
                          <a:spcPct val="100000"/>
                        </a:lnSpc>
                      </a:pPr>
                      <a:r>
                        <a:rPr sz="950" b="1" spc="-5" dirty="0">
                          <a:latin typeface="Arial"/>
                          <a:cs typeface="Arial"/>
                        </a:rPr>
                        <a:t>Size</a:t>
                      </a:r>
                      <a:endParaRPr sz="950">
                        <a:latin typeface="Arial"/>
                        <a:cs typeface="Arial"/>
                      </a:endParaRPr>
                    </a:p>
                  </a:txBody>
                  <a:tcPr marL="0" marR="0" marT="6350" marB="0">
                    <a:lnL w="18287">
                      <a:solidFill>
                        <a:srgbClr val="000000"/>
                      </a:solidFill>
                      <a:prstDash val="solid"/>
                    </a:lnL>
                  </a:tcPr>
                </a:tc>
                <a:tc>
                  <a:txBody>
                    <a:bodyPr/>
                    <a:lstStyle/>
                    <a:p>
                      <a:pPr>
                        <a:lnSpc>
                          <a:spcPct val="100000"/>
                        </a:lnSpc>
                        <a:spcBef>
                          <a:spcPts val="50"/>
                        </a:spcBef>
                      </a:pPr>
                      <a:endParaRPr sz="950">
                        <a:latin typeface="Times New Roman"/>
                        <a:cs typeface="Times New Roman"/>
                      </a:endParaRPr>
                    </a:p>
                    <a:p>
                      <a:pPr marL="222885" marR="385445">
                        <a:lnSpc>
                          <a:spcPts val="1090"/>
                        </a:lnSpc>
                      </a:pPr>
                      <a:r>
                        <a:rPr sz="950" spc="-10" dirty="0">
                          <a:latin typeface="Arial"/>
                          <a:cs typeface="Arial"/>
                        </a:rPr>
                        <a:t>50‘ diameter</a:t>
                      </a:r>
                      <a:r>
                        <a:rPr sz="950" spc="-65" dirty="0">
                          <a:latin typeface="Arial"/>
                          <a:cs typeface="Arial"/>
                        </a:rPr>
                        <a:t> </a:t>
                      </a:r>
                      <a:r>
                        <a:rPr sz="950" spc="-10" dirty="0">
                          <a:latin typeface="Arial"/>
                          <a:cs typeface="Arial"/>
                        </a:rPr>
                        <a:t>as  reference</a:t>
                      </a:r>
                      <a:r>
                        <a:rPr sz="950" spc="-60" dirty="0">
                          <a:latin typeface="Arial"/>
                          <a:cs typeface="Arial"/>
                        </a:rPr>
                        <a:t> </a:t>
                      </a:r>
                      <a:r>
                        <a:rPr sz="950" spc="-10" dirty="0">
                          <a:latin typeface="Arial"/>
                          <a:cs typeface="Arial"/>
                        </a:rPr>
                        <a:t>point</a:t>
                      </a:r>
                      <a:endParaRPr sz="950">
                        <a:latin typeface="Arial"/>
                        <a:cs typeface="Arial"/>
                      </a:endParaRPr>
                    </a:p>
                  </a:txBody>
                  <a:tcPr marL="0" marR="0" marT="6350" marB="0"/>
                </a:tc>
                <a:tc>
                  <a:txBody>
                    <a:bodyPr/>
                    <a:lstStyle/>
                    <a:p>
                      <a:pPr>
                        <a:lnSpc>
                          <a:spcPct val="100000"/>
                        </a:lnSpc>
                        <a:spcBef>
                          <a:spcPts val="50"/>
                        </a:spcBef>
                      </a:pPr>
                      <a:endParaRPr sz="950">
                        <a:latin typeface="Times New Roman"/>
                        <a:cs typeface="Times New Roman"/>
                      </a:endParaRPr>
                    </a:p>
                    <a:p>
                      <a:pPr marL="73660" marR="237490">
                        <a:lnSpc>
                          <a:spcPts val="1090"/>
                        </a:lnSpc>
                      </a:pPr>
                      <a:r>
                        <a:rPr sz="950" spc="-10" dirty="0">
                          <a:latin typeface="Arial"/>
                          <a:cs typeface="Arial"/>
                        </a:rPr>
                        <a:t>+10’ adds $1.8m, +20’  adds</a:t>
                      </a:r>
                      <a:r>
                        <a:rPr sz="950" spc="-80" dirty="0">
                          <a:latin typeface="Arial"/>
                          <a:cs typeface="Arial"/>
                        </a:rPr>
                        <a:t> </a:t>
                      </a:r>
                      <a:r>
                        <a:rPr sz="950" spc="-10" dirty="0">
                          <a:latin typeface="Arial"/>
                          <a:cs typeface="Arial"/>
                        </a:rPr>
                        <a:t>$4.26m</a:t>
                      </a:r>
                      <a:endParaRPr sz="950">
                        <a:latin typeface="Arial"/>
                        <a:cs typeface="Arial"/>
                      </a:endParaRPr>
                    </a:p>
                  </a:txBody>
                  <a:tcPr marL="0" marR="0" marT="6350" marB="0"/>
                </a:tc>
                <a:tc>
                  <a:txBody>
                    <a:bodyPr/>
                    <a:lstStyle/>
                    <a:p>
                      <a:pPr marL="78105" marR="276225">
                        <a:lnSpc>
                          <a:spcPct val="94700"/>
                        </a:lnSpc>
                        <a:spcBef>
                          <a:spcPts val="585"/>
                        </a:spcBef>
                      </a:pPr>
                      <a:r>
                        <a:rPr sz="950" spc="-10" dirty="0">
                          <a:latin typeface="Arial"/>
                          <a:cs typeface="Arial"/>
                        </a:rPr>
                        <a:t>Cost increases  exponentially along with  surface</a:t>
                      </a:r>
                      <a:r>
                        <a:rPr sz="950" spc="-75" dirty="0">
                          <a:latin typeface="Arial"/>
                          <a:cs typeface="Arial"/>
                        </a:rPr>
                        <a:t> </a:t>
                      </a:r>
                      <a:r>
                        <a:rPr sz="950" spc="-10" dirty="0">
                          <a:latin typeface="Arial"/>
                          <a:cs typeface="Arial"/>
                        </a:rPr>
                        <a:t>area</a:t>
                      </a:r>
                      <a:endParaRPr sz="950">
                        <a:latin typeface="Arial"/>
                        <a:cs typeface="Arial"/>
                      </a:endParaRPr>
                    </a:p>
                  </a:txBody>
                  <a:tcPr marL="0" marR="0" marT="74295" marB="0">
                    <a:lnR w="18288">
                      <a:solidFill>
                        <a:srgbClr val="000000"/>
                      </a:solidFill>
                      <a:prstDash val="solid"/>
                    </a:lnR>
                  </a:tcPr>
                </a:tc>
                <a:extLst>
                  <a:ext uri="{0D108BD9-81ED-4DB2-BD59-A6C34878D82A}">
                    <a16:rowId xmlns:a16="http://schemas.microsoft.com/office/drawing/2014/main" val="10001"/>
                  </a:ext>
                </a:extLst>
              </a:tr>
              <a:tr h="558161">
                <a:tc>
                  <a:txBody>
                    <a:bodyPr/>
                    <a:lstStyle/>
                    <a:p>
                      <a:pPr>
                        <a:lnSpc>
                          <a:spcPct val="100000"/>
                        </a:lnSpc>
                        <a:spcBef>
                          <a:spcPts val="20"/>
                        </a:spcBef>
                      </a:pPr>
                      <a:endParaRPr sz="1350">
                        <a:latin typeface="Times New Roman"/>
                        <a:cs typeface="Times New Roman"/>
                      </a:endParaRPr>
                    </a:p>
                    <a:p>
                      <a:pPr marL="55244">
                        <a:lnSpc>
                          <a:spcPct val="100000"/>
                        </a:lnSpc>
                      </a:pPr>
                      <a:r>
                        <a:rPr sz="950" b="1" spc="-10" dirty="0">
                          <a:latin typeface="Arial"/>
                          <a:cs typeface="Arial"/>
                        </a:rPr>
                        <a:t>Pressure</a:t>
                      </a:r>
                      <a:r>
                        <a:rPr sz="950" b="1" spc="-55" dirty="0">
                          <a:latin typeface="Arial"/>
                          <a:cs typeface="Arial"/>
                        </a:rPr>
                        <a:t> </a:t>
                      </a:r>
                      <a:r>
                        <a:rPr sz="950" b="1" spc="-10" dirty="0">
                          <a:latin typeface="Arial"/>
                          <a:cs typeface="Arial"/>
                        </a:rPr>
                        <a:t>Rating</a:t>
                      </a:r>
                      <a:endParaRPr sz="950">
                        <a:latin typeface="Arial"/>
                        <a:cs typeface="Arial"/>
                      </a:endParaRPr>
                    </a:p>
                  </a:txBody>
                  <a:tcPr marL="0" marR="0" marT="2540" marB="0">
                    <a:lnL w="18287">
                      <a:solidFill>
                        <a:srgbClr val="000000"/>
                      </a:solidFill>
                      <a:prstDash val="solid"/>
                    </a:lnL>
                  </a:tcPr>
                </a:tc>
                <a:tc>
                  <a:txBody>
                    <a:bodyPr/>
                    <a:lstStyle/>
                    <a:p>
                      <a:pPr>
                        <a:lnSpc>
                          <a:spcPct val="100000"/>
                        </a:lnSpc>
                        <a:spcBef>
                          <a:spcPts val="25"/>
                        </a:spcBef>
                      </a:pPr>
                      <a:endParaRPr sz="950">
                        <a:latin typeface="Times New Roman"/>
                        <a:cs typeface="Times New Roman"/>
                      </a:endParaRPr>
                    </a:p>
                    <a:p>
                      <a:pPr marL="222885" marR="118110">
                        <a:lnSpc>
                          <a:spcPts val="1090"/>
                        </a:lnSpc>
                      </a:pPr>
                      <a:r>
                        <a:rPr sz="950" spc="-10" dirty="0">
                          <a:latin typeface="Arial"/>
                          <a:cs typeface="Arial"/>
                        </a:rPr>
                        <a:t>200 </a:t>
                      </a:r>
                      <a:r>
                        <a:rPr sz="950" spc="-5" dirty="0">
                          <a:latin typeface="Arial"/>
                          <a:cs typeface="Arial"/>
                        </a:rPr>
                        <a:t>psi </a:t>
                      </a:r>
                      <a:r>
                        <a:rPr sz="950" spc="-10" dirty="0">
                          <a:latin typeface="Arial"/>
                          <a:cs typeface="Arial"/>
                        </a:rPr>
                        <a:t>as reference  point</a:t>
                      </a:r>
                      <a:endParaRPr sz="950">
                        <a:latin typeface="Arial"/>
                        <a:cs typeface="Arial"/>
                      </a:endParaRPr>
                    </a:p>
                  </a:txBody>
                  <a:tcPr marL="0" marR="0" marT="3175" marB="0"/>
                </a:tc>
                <a:tc>
                  <a:txBody>
                    <a:bodyPr/>
                    <a:lstStyle/>
                    <a:p>
                      <a:pPr marL="73660" marR="95885">
                        <a:lnSpc>
                          <a:spcPct val="95000"/>
                        </a:lnSpc>
                        <a:spcBef>
                          <a:spcPts val="555"/>
                        </a:spcBef>
                      </a:pPr>
                      <a:r>
                        <a:rPr sz="950" spc="-10" dirty="0">
                          <a:latin typeface="Arial"/>
                          <a:cs typeface="Arial"/>
                        </a:rPr>
                        <a:t>Cutting psi rating </a:t>
                      </a:r>
                      <a:r>
                        <a:rPr sz="950" spc="-5" dirty="0">
                          <a:latin typeface="Arial"/>
                          <a:cs typeface="Arial"/>
                        </a:rPr>
                        <a:t>to </a:t>
                      </a:r>
                      <a:r>
                        <a:rPr sz="950" spc="-10" dirty="0">
                          <a:latin typeface="Arial"/>
                          <a:cs typeface="Arial"/>
                        </a:rPr>
                        <a:t>100  saves $1m, increasing </a:t>
                      </a:r>
                      <a:r>
                        <a:rPr sz="950" spc="-5" dirty="0">
                          <a:latin typeface="Arial"/>
                          <a:cs typeface="Arial"/>
                        </a:rPr>
                        <a:t>to  </a:t>
                      </a:r>
                      <a:r>
                        <a:rPr sz="950" spc="-10" dirty="0">
                          <a:latin typeface="Arial"/>
                          <a:cs typeface="Arial"/>
                        </a:rPr>
                        <a:t>300 costs</a:t>
                      </a:r>
                      <a:r>
                        <a:rPr sz="950" spc="-65" dirty="0">
                          <a:latin typeface="Arial"/>
                          <a:cs typeface="Arial"/>
                        </a:rPr>
                        <a:t> </a:t>
                      </a:r>
                      <a:r>
                        <a:rPr sz="950" spc="-10" dirty="0">
                          <a:latin typeface="Arial"/>
                          <a:cs typeface="Arial"/>
                        </a:rPr>
                        <a:t>$930k</a:t>
                      </a:r>
                      <a:endParaRPr sz="950">
                        <a:latin typeface="Arial"/>
                        <a:cs typeface="Arial"/>
                      </a:endParaRPr>
                    </a:p>
                  </a:txBody>
                  <a:tcPr marL="0" marR="0" marT="70485" marB="0"/>
                </a:tc>
                <a:tc>
                  <a:txBody>
                    <a:bodyPr/>
                    <a:lstStyle/>
                    <a:p>
                      <a:pPr>
                        <a:lnSpc>
                          <a:spcPct val="100000"/>
                        </a:lnSpc>
                        <a:spcBef>
                          <a:spcPts val="25"/>
                        </a:spcBef>
                      </a:pPr>
                      <a:endParaRPr sz="950">
                        <a:latin typeface="Times New Roman"/>
                        <a:cs typeface="Times New Roman"/>
                      </a:endParaRPr>
                    </a:p>
                    <a:p>
                      <a:pPr marL="78105" marR="222885">
                        <a:lnSpc>
                          <a:spcPts val="1090"/>
                        </a:lnSpc>
                      </a:pPr>
                      <a:r>
                        <a:rPr sz="950" spc="-10" dirty="0">
                          <a:latin typeface="Arial"/>
                          <a:cs typeface="Arial"/>
                        </a:rPr>
                        <a:t>Cost increases are linear  with</a:t>
                      </a:r>
                      <a:r>
                        <a:rPr sz="950" spc="-80" dirty="0">
                          <a:latin typeface="Arial"/>
                          <a:cs typeface="Arial"/>
                        </a:rPr>
                        <a:t> </a:t>
                      </a:r>
                      <a:r>
                        <a:rPr sz="950" spc="-5" dirty="0">
                          <a:latin typeface="Arial"/>
                          <a:cs typeface="Arial"/>
                        </a:rPr>
                        <a:t>psi</a:t>
                      </a:r>
                      <a:endParaRPr sz="950">
                        <a:latin typeface="Arial"/>
                        <a:cs typeface="Arial"/>
                      </a:endParaRPr>
                    </a:p>
                  </a:txBody>
                  <a:tcPr marL="0" marR="0" marT="3175" marB="0">
                    <a:lnR w="18288">
                      <a:solidFill>
                        <a:srgbClr val="000000"/>
                      </a:solidFill>
                      <a:prstDash val="solid"/>
                    </a:lnR>
                  </a:tcPr>
                </a:tc>
                <a:extLst>
                  <a:ext uri="{0D108BD9-81ED-4DB2-BD59-A6C34878D82A}">
                    <a16:rowId xmlns:a16="http://schemas.microsoft.com/office/drawing/2014/main" val="10002"/>
                  </a:ext>
                </a:extLst>
              </a:tr>
              <a:tr h="563477">
                <a:tc>
                  <a:txBody>
                    <a:bodyPr/>
                    <a:lstStyle/>
                    <a:p>
                      <a:pPr>
                        <a:lnSpc>
                          <a:spcPct val="100000"/>
                        </a:lnSpc>
                        <a:spcBef>
                          <a:spcPts val="5"/>
                        </a:spcBef>
                      </a:pPr>
                      <a:endParaRPr sz="1350">
                        <a:latin typeface="Times New Roman"/>
                        <a:cs typeface="Times New Roman"/>
                      </a:endParaRPr>
                    </a:p>
                    <a:p>
                      <a:pPr marL="55244">
                        <a:lnSpc>
                          <a:spcPct val="100000"/>
                        </a:lnSpc>
                      </a:pPr>
                      <a:r>
                        <a:rPr sz="950" b="1" spc="-5" dirty="0">
                          <a:latin typeface="Arial"/>
                          <a:cs typeface="Arial"/>
                        </a:rPr>
                        <a:t>Tank</a:t>
                      </a:r>
                      <a:r>
                        <a:rPr sz="950" b="1" spc="-95" dirty="0">
                          <a:latin typeface="Arial"/>
                          <a:cs typeface="Arial"/>
                        </a:rPr>
                        <a:t> </a:t>
                      </a:r>
                      <a:r>
                        <a:rPr sz="950" b="1" spc="-5" dirty="0">
                          <a:latin typeface="Arial"/>
                          <a:cs typeface="Arial"/>
                        </a:rPr>
                        <a:t>Capacity</a:t>
                      </a:r>
                      <a:endParaRPr sz="950">
                        <a:latin typeface="Arial"/>
                        <a:cs typeface="Arial"/>
                      </a:endParaRPr>
                    </a:p>
                  </a:txBody>
                  <a:tcPr marL="0" marR="0" marT="635" marB="0">
                    <a:lnL w="18287">
                      <a:solidFill>
                        <a:srgbClr val="000000"/>
                      </a:solidFill>
                      <a:prstDash val="solid"/>
                    </a:lnL>
                    <a:lnB w="18288">
                      <a:solidFill>
                        <a:srgbClr val="000000"/>
                      </a:solidFill>
                      <a:prstDash val="solid"/>
                    </a:lnB>
                  </a:tcPr>
                </a:tc>
                <a:tc>
                  <a:txBody>
                    <a:bodyPr/>
                    <a:lstStyle/>
                    <a:p>
                      <a:pPr marL="222885">
                        <a:lnSpc>
                          <a:spcPts val="1115"/>
                        </a:lnSpc>
                        <a:spcBef>
                          <a:spcPts val="480"/>
                        </a:spcBef>
                      </a:pPr>
                      <a:r>
                        <a:rPr sz="950" spc="-10" dirty="0">
                          <a:latin typeface="Arial"/>
                          <a:cs typeface="Arial"/>
                        </a:rPr>
                        <a:t>$/barrel (50’</a:t>
                      </a:r>
                      <a:r>
                        <a:rPr sz="950" spc="-40" dirty="0">
                          <a:latin typeface="Arial"/>
                          <a:cs typeface="Arial"/>
                        </a:rPr>
                        <a:t> </a:t>
                      </a:r>
                      <a:r>
                        <a:rPr sz="950" spc="-10" dirty="0">
                          <a:latin typeface="Arial"/>
                          <a:cs typeface="Arial"/>
                        </a:rPr>
                        <a:t>diameter</a:t>
                      </a:r>
                      <a:endParaRPr sz="950">
                        <a:latin typeface="Arial"/>
                        <a:cs typeface="Arial"/>
                      </a:endParaRPr>
                    </a:p>
                    <a:p>
                      <a:pPr marL="222885" marR="118110">
                        <a:lnSpc>
                          <a:spcPts val="1080"/>
                        </a:lnSpc>
                        <a:spcBef>
                          <a:spcPts val="55"/>
                        </a:spcBef>
                      </a:pPr>
                      <a:r>
                        <a:rPr sz="950" spc="-10" dirty="0">
                          <a:latin typeface="Arial"/>
                          <a:cs typeface="Arial"/>
                        </a:rPr>
                        <a:t>sphere holds 11,650  barrels)</a:t>
                      </a:r>
                      <a:endParaRPr sz="950">
                        <a:latin typeface="Arial"/>
                        <a:cs typeface="Arial"/>
                      </a:endParaRPr>
                    </a:p>
                  </a:txBody>
                  <a:tcPr marL="0" marR="0" marT="60960" marB="0">
                    <a:lnB w="18288">
                      <a:solidFill>
                        <a:srgbClr val="000000"/>
                      </a:solidFill>
                      <a:prstDash val="solid"/>
                    </a:lnB>
                  </a:tcPr>
                </a:tc>
                <a:tc>
                  <a:txBody>
                    <a:bodyPr/>
                    <a:lstStyle/>
                    <a:p>
                      <a:pPr>
                        <a:lnSpc>
                          <a:spcPct val="100000"/>
                        </a:lnSpc>
                        <a:spcBef>
                          <a:spcPts val="40"/>
                        </a:spcBef>
                      </a:pPr>
                      <a:endParaRPr sz="850">
                        <a:latin typeface="Times New Roman"/>
                        <a:cs typeface="Times New Roman"/>
                      </a:endParaRPr>
                    </a:p>
                    <a:p>
                      <a:pPr marL="73660">
                        <a:lnSpc>
                          <a:spcPts val="1115"/>
                        </a:lnSpc>
                      </a:pPr>
                      <a:r>
                        <a:rPr sz="950" spc="-10" dirty="0">
                          <a:latin typeface="Arial"/>
                          <a:cs typeface="Arial"/>
                        </a:rPr>
                        <a:t>Cost per barrel falls</a:t>
                      </a:r>
                      <a:r>
                        <a:rPr sz="950" spc="-20" dirty="0">
                          <a:latin typeface="Arial"/>
                          <a:cs typeface="Arial"/>
                        </a:rPr>
                        <a:t> </a:t>
                      </a:r>
                      <a:r>
                        <a:rPr sz="950" spc="-10" dirty="0">
                          <a:latin typeface="Arial"/>
                          <a:cs typeface="Arial"/>
                        </a:rPr>
                        <a:t>from</a:t>
                      </a:r>
                      <a:endParaRPr sz="950">
                        <a:latin typeface="Arial"/>
                        <a:cs typeface="Arial"/>
                      </a:endParaRPr>
                    </a:p>
                    <a:p>
                      <a:pPr marL="73660">
                        <a:lnSpc>
                          <a:spcPts val="1115"/>
                        </a:lnSpc>
                      </a:pPr>
                      <a:r>
                        <a:rPr sz="950" spc="-10" dirty="0">
                          <a:latin typeface="Arial"/>
                          <a:cs typeface="Arial"/>
                        </a:rPr>
                        <a:t>$246 at 50’ to $238 at</a:t>
                      </a:r>
                      <a:r>
                        <a:rPr sz="950" spc="-15" dirty="0">
                          <a:latin typeface="Arial"/>
                          <a:cs typeface="Arial"/>
                        </a:rPr>
                        <a:t> </a:t>
                      </a:r>
                      <a:r>
                        <a:rPr sz="950" spc="-10" dirty="0">
                          <a:latin typeface="Arial"/>
                          <a:cs typeface="Arial"/>
                        </a:rPr>
                        <a:t>70’</a:t>
                      </a:r>
                      <a:endParaRPr sz="950">
                        <a:latin typeface="Arial"/>
                        <a:cs typeface="Arial"/>
                      </a:endParaRPr>
                    </a:p>
                  </a:txBody>
                  <a:tcPr marL="0" marR="0" marT="5080" marB="0">
                    <a:lnB w="18288">
                      <a:solidFill>
                        <a:srgbClr val="000000"/>
                      </a:solidFill>
                      <a:prstDash val="solid"/>
                    </a:lnB>
                  </a:tcPr>
                </a:tc>
                <a:tc>
                  <a:txBody>
                    <a:bodyPr/>
                    <a:lstStyle/>
                    <a:p>
                      <a:pPr>
                        <a:lnSpc>
                          <a:spcPct val="100000"/>
                        </a:lnSpc>
                        <a:spcBef>
                          <a:spcPts val="5"/>
                        </a:spcBef>
                      </a:pPr>
                      <a:endParaRPr sz="950">
                        <a:latin typeface="Times New Roman"/>
                        <a:cs typeface="Times New Roman"/>
                      </a:endParaRPr>
                    </a:p>
                    <a:p>
                      <a:pPr marL="78105" marR="182880">
                        <a:lnSpc>
                          <a:spcPts val="1090"/>
                        </a:lnSpc>
                      </a:pPr>
                      <a:r>
                        <a:rPr sz="950" spc="-10" dirty="0">
                          <a:latin typeface="Arial"/>
                          <a:cs typeface="Arial"/>
                        </a:rPr>
                        <a:t>Per barrel </a:t>
                      </a:r>
                      <a:r>
                        <a:rPr sz="950" spc="-5" dirty="0">
                          <a:latin typeface="Arial"/>
                          <a:cs typeface="Arial"/>
                        </a:rPr>
                        <a:t>cost </a:t>
                      </a:r>
                      <a:r>
                        <a:rPr sz="950" spc="-10" dirty="0">
                          <a:latin typeface="Arial"/>
                          <a:cs typeface="Arial"/>
                        </a:rPr>
                        <a:t>decreases  flatten starting at</a:t>
                      </a:r>
                      <a:r>
                        <a:rPr sz="950" spc="-25" dirty="0">
                          <a:latin typeface="Arial"/>
                          <a:cs typeface="Arial"/>
                        </a:rPr>
                        <a:t> </a:t>
                      </a:r>
                      <a:r>
                        <a:rPr sz="950" spc="-10" dirty="0">
                          <a:latin typeface="Arial"/>
                          <a:cs typeface="Arial"/>
                        </a:rPr>
                        <a:t>50’</a:t>
                      </a:r>
                      <a:endParaRPr sz="950">
                        <a:latin typeface="Arial"/>
                        <a:cs typeface="Arial"/>
                      </a:endParaRPr>
                    </a:p>
                  </a:txBody>
                  <a:tcPr marL="0" marR="0" marT="635" marB="0">
                    <a:lnR w="18288">
                      <a:solidFill>
                        <a:srgbClr val="000000"/>
                      </a:solidFill>
                      <a:prstDash val="solid"/>
                    </a:lnR>
                    <a:lnB w="18288">
                      <a:solidFill>
                        <a:srgbClr val="000000"/>
                      </a:solidFill>
                      <a:prstDash val="solid"/>
                    </a:lnB>
                  </a:tcPr>
                </a:tc>
                <a:extLst>
                  <a:ext uri="{0D108BD9-81ED-4DB2-BD59-A6C34878D82A}">
                    <a16:rowId xmlns:a16="http://schemas.microsoft.com/office/drawing/2014/main" val="10003"/>
                  </a:ext>
                </a:extLst>
              </a:tr>
            </a:tbl>
          </a:graphicData>
        </a:graphic>
      </p:graphicFrame>
      <p:sp>
        <p:nvSpPr>
          <p:cNvPr id="4" name="object 4"/>
          <p:cNvSpPr txBox="1"/>
          <p:nvPr/>
        </p:nvSpPr>
        <p:spPr>
          <a:xfrm>
            <a:off x="1177544" y="3385312"/>
            <a:ext cx="5300980" cy="1114425"/>
          </a:xfrm>
          <a:prstGeom prst="rect">
            <a:avLst/>
          </a:prstGeom>
        </p:spPr>
        <p:txBody>
          <a:bodyPr vert="horz" wrap="square" lIns="0" tIns="0" rIns="0" bIns="0" rtlCol="0">
            <a:spAutoFit/>
          </a:bodyPr>
          <a:lstStyle/>
          <a:p>
            <a:pPr marL="12700" marR="159385">
              <a:lnSpc>
                <a:spcPts val="1090"/>
              </a:lnSpc>
            </a:pPr>
            <a:r>
              <a:rPr sz="950" spc="-10" dirty="0">
                <a:latin typeface="Arial"/>
                <a:cs typeface="Arial"/>
              </a:rPr>
              <a:t>Note: Changing one parameter usually involves changing others, and the cost impact may not be  additive or</a:t>
            </a:r>
            <a:r>
              <a:rPr sz="950" spc="-40" dirty="0">
                <a:latin typeface="Arial"/>
                <a:cs typeface="Arial"/>
              </a:rPr>
              <a:t> </a:t>
            </a:r>
            <a:r>
              <a:rPr sz="950" spc="-10" dirty="0">
                <a:latin typeface="Arial"/>
                <a:cs typeface="Arial"/>
              </a:rPr>
              <a:t>linear.</a:t>
            </a:r>
            <a:endParaRPr sz="950">
              <a:latin typeface="Arial"/>
              <a:cs typeface="Arial"/>
            </a:endParaRPr>
          </a:p>
          <a:p>
            <a:pPr>
              <a:lnSpc>
                <a:spcPct val="100000"/>
              </a:lnSpc>
              <a:spcBef>
                <a:spcPts val="5"/>
              </a:spcBef>
            </a:pPr>
            <a:endParaRPr sz="1400">
              <a:latin typeface="Times New Roman"/>
              <a:cs typeface="Times New Roman"/>
            </a:endParaRPr>
          </a:p>
          <a:p>
            <a:pPr marL="120014" marR="5080">
              <a:lnSpc>
                <a:spcPct val="142600"/>
              </a:lnSpc>
            </a:pPr>
            <a:r>
              <a:rPr sz="950" spc="-10" dirty="0">
                <a:latin typeface="Arial"/>
                <a:cs typeface="Arial"/>
              </a:rPr>
              <a:t>Costs increase rapidly with diameter. Increasing the size of </a:t>
            </a:r>
            <a:r>
              <a:rPr sz="950" spc="-5" dirty="0">
                <a:latin typeface="Arial"/>
                <a:cs typeface="Arial"/>
              </a:rPr>
              <a:t>the </a:t>
            </a:r>
            <a:r>
              <a:rPr sz="950" spc="-10" dirty="0">
                <a:latin typeface="Arial"/>
                <a:cs typeface="Arial"/>
              </a:rPr>
              <a:t>sphere from 50’ to 60’ (at 200 psi),  increases the unit cost by $1.8m, or 69%. Increasing the diameter to 70’ would raise the cost</a:t>
            </a:r>
            <a:r>
              <a:rPr sz="950" spc="210" dirty="0">
                <a:latin typeface="Arial"/>
                <a:cs typeface="Arial"/>
              </a:rPr>
              <a:t> </a:t>
            </a:r>
            <a:r>
              <a:rPr sz="950" spc="-10" dirty="0">
                <a:latin typeface="Arial"/>
                <a:cs typeface="Arial"/>
              </a:rPr>
              <a:t>by</a:t>
            </a:r>
            <a:endParaRPr sz="950">
              <a:latin typeface="Arial"/>
              <a:cs typeface="Arial"/>
            </a:endParaRPr>
          </a:p>
          <a:p>
            <a:pPr marL="120014">
              <a:lnSpc>
                <a:spcPct val="100000"/>
              </a:lnSpc>
              <a:spcBef>
                <a:spcPts val="475"/>
              </a:spcBef>
            </a:pPr>
            <a:r>
              <a:rPr sz="950" spc="-10" dirty="0">
                <a:latin typeface="Arial"/>
                <a:cs typeface="Arial"/>
              </a:rPr>
              <a:t>$4.26m </a:t>
            </a:r>
            <a:r>
              <a:rPr sz="950" spc="-5" dirty="0">
                <a:latin typeface="Arial"/>
                <a:cs typeface="Arial"/>
              </a:rPr>
              <a:t>(165%), for a total cost </a:t>
            </a:r>
            <a:r>
              <a:rPr sz="950" spc="-10" dirty="0">
                <a:latin typeface="Arial"/>
                <a:cs typeface="Arial"/>
              </a:rPr>
              <a:t>of</a:t>
            </a:r>
            <a:r>
              <a:rPr sz="950" spc="-25" dirty="0">
                <a:latin typeface="Arial"/>
                <a:cs typeface="Arial"/>
              </a:rPr>
              <a:t> </a:t>
            </a:r>
            <a:r>
              <a:rPr sz="950" spc="-10" dirty="0">
                <a:latin typeface="Arial"/>
                <a:cs typeface="Arial"/>
              </a:rPr>
              <a:t>$6.85m.</a:t>
            </a:r>
            <a:endParaRPr sz="950">
              <a:latin typeface="Arial"/>
              <a:cs typeface="Arial"/>
            </a:endParaRPr>
          </a:p>
        </p:txBody>
      </p:sp>
      <p:sp>
        <p:nvSpPr>
          <p:cNvPr id="5" name="object 5"/>
          <p:cNvSpPr txBox="1"/>
          <p:nvPr/>
        </p:nvSpPr>
        <p:spPr>
          <a:xfrm>
            <a:off x="1284983" y="7955805"/>
            <a:ext cx="5260340" cy="63309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Cost per barrel of holding capacity decreases from approximately $262 per barrel at 30’ feet of  diameter, </a:t>
            </a:r>
            <a:r>
              <a:rPr sz="950" spc="-5" dirty="0">
                <a:latin typeface="Arial"/>
                <a:cs typeface="Arial"/>
              </a:rPr>
              <a:t>to </a:t>
            </a:r>
            <a:r>
              <a:rPr sz="950" spc="-10" dirty="0">
                <a:latin typeface="Arial"/>
                <a:cs typeface="Arial"/>
              </a:rPr>
              <a:t>$246 per barrel at 50’. After that point, </a:t>
            </a:r>
            <a:r>
              <a:rPr sz="950" spc="-5" dirty="0">
                <a:latin typeface="Arial"/>
                <a:cs typeface="Arial"/>
              </a:rPr>
              <a:t>the </a:t>
            </a:r>
            <a:r>
              <a:rPr sz="950" spc="-10" dirty="0">
                <a:latin typeface="Arial"/>
                <a:cs typeface="Arial"/>
              </a:rPr>
              <a:t>rate of decrease slows slightly only falling  to</a:t>
            </a:r>
            <a:endParaRPr sz="950">
              <a:latin typeface="Arial"/>
              <a:cs typeface="Arial"/>
            </a:endParaRPr>
          </a:p>
          <a:p>
            <a:pPr marL="12700">
              <a:lnSpc>
                <a:spcPct val="100000"/>
              </a:lnSpc>
              <a:spcBef>
                <a:spcPts val="480"/>
              </a:spcBef>
            </a:pPr>
            <a:r>
              <a:rPr sz="950" spc="-10" dirty="0">
                <a:latin typeface="Arial"/>
                <a:cs typeface="Arial"/>
              </a:rPr>
              <a:t>$248 per barrel for </a:t>
            </a:r>
            <a:r>
              <a:rPr sz="950" spc="-5" dirty="0">
                <a:latin typeface="Arial"/>
                <a:cs typeface="Arial"/>
              </a:rPr>
              <a:t>a </a:t>
            </a:r>
            <a:r>
              <a:rPr sz="950" spc="-10" dirty="0">
                <a:latin typeface="Arial"/>
                <a:cs typeface="Arial"/>
              </a:rPr>
              <a:t>70’</a:t>
            </a:r>
            <a:r>
              <a:rPr sz="950" spc="-5" dirty="0">
                <a:latin typeface="Arial"/>
                <a:cs typeface="Arial"/>
              </a:rPr>
              <a:t> </a:t>
            </a:r>
            <a:r>
              <a:rPr sz="950" spc="-10" dirty="0">
                <a:latin typeface="Arial"/>
                <a:cs typeface="Arial"/>
              </a:rPr>
              <a:t>sphere.</a:t>
            </a:r>
            <a:endParaRPr sz="950">
              <a:latin typeface="Arial"/>
              <a:cs typeface="Arial"/>
            </a:endParaRPr>
          </a:p>
        </p:txBody>
      </p:sp>
      <p:sp>
        <p:nvSpPr>
          <p:cNvPr id="6" name="object 6"/>
          <p:cNvSpPr txBox="1"/>
          <p:nvPr/>
        </p:nvSpPr>
        <p:spPr>
          <a:xfrm>
            <a:off x="1851907" y="8985214"/>
            <a:ext cx="407098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52: Cost per Barrel </a:t>
            </a:r>
            <a:r>
              <a:rPr sz="950" b="1" spc="-5" dirty="0">
                <a:latin typeface="Arial"/>
                <a:cs typeface="Arial"/>
              </a:rPr>
              <a:t>of </a:t>
            </a:r>
            <a:r>
              <a:rPr sz="950" b="1" spc="-10" dirty="0">
                <a:latin typeface="Arial"/>
                <a:cs typeface="Arial"/>
              </a:rPr>
              <a:t>Holding Capacity for Spherical LPG</a:t>
            </a:r>
            <a:r>
              <a:rPr sz="950" b="1" spc="55" dirty="0">
                <a:latin typeface="Arial"/>
                <a:cs typeface="Arial"/>
              </a:rPr>
              <a:t> </a:t>
            </a:r>
            <a:r>
              <a:rPr sz="950" b="1" spc="-10" dirty="0">
                <a:latin typeface="Arial"/>
                <a:cs typeface="Arial"/>
              </a:rPr>
              <a:t>Tanks</a:t>
            </a:r>
            <a:endParaRPr sz="950">
              <a:latin typeface="Arial"/>
              <a:cs typeface="Arial"/>
            </a:endParaRPr>
          </a:p>
        </p:txBody>
      </p:sp>
      <p:sp>
        <p:nvSpPr>
          <p:cNvPr id="7" name="object 7"/>
          <p:cNvSpPr/>
          <p:nvPr/>
        </p:nvSpPr>
        <p:spPr>
          <a:xfrm>
            <a:off x="2720339" y="7081646"/>
            <a:ext cx="2425065" cy="0"/>
          </a:xfrm>
          <a:custGeom>
            <a:avLst/>
            <a:gdLst/>
            <a:ahLst/>
            <a:cxnLst/>
            <a:rect l="l" t="t" r="r" b="b"/>
            <a:pathLst>
              <a:path w="2425065">
                <a:moveTo>
                  <a:pt x="0" y="0"/>
                </a:moveTo>
                <a:lnTo>
                  <a:pt x="2424684" y="0"/>
                </a:lnTo>
              </a:path>
            </a:pathLst>
          </a:custGeom>
          <a:ln w="8381">
            <a:solidFill>
              <a:srgbClr val="858585"/>
            </a:solidFill>
          </a:ln>
        </p:spPr>
        <p:txBody>
          <a:bodyPr wrap="square" lIns="0" tIns="0" rIns="0" bIns="0" rtlCol="0"/>
          <a:lstStyle/>
          <a:p>
            <a:endParaRPr/>
          </a:p>
        </p:txBody>
      </p:sp>
      <p:sp>
        <p:nvSpPr>
          <p:cNvPr id="8" name="object 8"/>
          <p:cNvSpPr/>
          <p:nvPr/>
        </p:nvSpPr>
        <p:spPr>
          <a:xfrm>
            <a:off x="2720339" y="6715886"/>
            <a:ext cx="2425065" cy="0"/>
          </a:xfrm>
          <a:custGeom>
            <a:avLst/>
            <a:gdLst/>
            <a:ahLst/>
            <a:cxnLst/>
            <a:rect l="l" t="t" r="r" b="b"/>
            <a:pathLst>
              <a:path w="2425065">
                <a:moveTo>
                  <a:pt x="0" y="0"/>
                </a:moveTo>
                <a:lnTo>
                  <a:pt x="2424684" y="0"/>
                </a:lnTo>
              </a:path>
            </a:pathLst>
          </a:custGeom>
          <a:ln w="8382">
            <a:solidFill>
              <a:srgbClr val="858585"/>
            </a:solidFill>
          </a:ln>
        </p:spPr>
        <p:txBody>
          <a:bodyPr wrap="square" lIns="0" tIns="0" rIns="0" bIns="0" rtlCol="0"/>
          <a:lstStyle/>
          <a:p>
            <a:endParaRPr/>
          </a:p>
        </p:txBody>
      </p:sp>
      <p:sp>
        <p:nvSpPr>
          <p:cNvPr id="9" name="object 9"/>
          <p:cNvSpPr/>
          <p:nvPr/>
        </p:nvSpPr>
        <p:spPr>
          <a:xfrm>
            <a:off x="2720339" y="6349746"/>
            <a:ext cx="2425065" cy="0"/>
          </a:xfrm>
          <a:custGeom>
            <a:avLst/>
            <a:gdLst/>
            <a:ahLst/>
            <a:cxnLst/>
            <a:rect l="l" t="t" r="r" b="b"/>
            <a:pathLst>
              <a:path w="2425065">
                <a:moveTo>
                  <a:pt x="0" y="0"/>
                </a:moveTo>
                <a:lnTo>
                  <a:pt x="2424684" y="0"/>
                </a:lnTo>
              </a:path>
            </a:pathLst>
          </a:custGeom>
          <a:ln w="9144">
            <a:solidFill>
              <a:srgbClr val="858585"/>
            </a:solidFill>
          </a:ln>
        </p:spPr>
        <p:txBody>
          <a:bodyPr wrap="square" lIns="0" tIns="0" rIns="0" bIns="0" rtlCol="0"/>
          <a:lstStyle/>
          <a:p>
            <a:endParaRPr/>
          </a:p>
        </p:txBody>
      </p:sp>
      <p:sp>
        <p:nvSpPr>
          <p:cNvPr id="10" name="object 10"/>
          <p:cNvSpPr/>
          <p:nvPr/>
        </p:nvSpPr>
        <p:spPr>
          <a:xfrm>
            <a:off x="2720339" y="5983604"/>
            <a:ext cx="2425065" cy="0"/>
          </a:xfrm>
          <a:custGeom>
            <a:avLst/>
            <a:gdLst/>
            <a:ahLst/>
            <a:cxnLst/>
            <a:rect l="l" t="t" r="r" b="b"/>
            <a:pathLst>
              <a:path w="2425065">
                <a:moveTo>
                  <a:pt x="0" y="0"/>
                </a:moveTo>
                <a:lnTo>
                  <a:pt x="2424684" y="0"/>
                </a:lnTo>
              </a:path>
            </a:pathLst>
          </a:custGeom>
          <a:ln w="8382">
            <a:solidFill>
              <a:srgbClr val="858585"/>
            </a:solidFill>
          </a:ln>
        </p:spPr>
        <p:txBody>
          <a:bodyPr wrap="square" lIns="0" tIns="0" rIns="0" bIns="0" rtlCol="0"/>
          <a:lstStyle/>
          <a:p>
            <a:endParaRPr/>
          </a:p>
        </p:txBody>
      </p:sp>
      <p:sp>
        <p:nvSpPr>
          <p:cNvPr id="11" name="object 11"/>
          <p:cNvSpPr/>
          <p:nvPr/>
        </p:nvSpPr>
        <p:spPr>
          <a:xfrm>
            <a:off x="2720339" y="5617845"/>
            <a:ext cx="2425065" cy="0"/>
          </a:xfrm>
          <a:custGeom>
            <a:avLst/>
            <a:gdLst/>
            <a:ahLst/>
            <a:cxnLst/>
            <a:rect l="l" t="t" r="r" b="b"/>
            <a:pathLst>
              <a:path w="2425065">
                <a:moveTo>
                  <a:pt x="0" y="0"/>
                </a:moveTo>
                <a:lnTo>
                  <a:pt x="2424684" y="0"/>
                </a:lnTo>
              </a:path>
            </a:pathLst>
          </a:custGeom>
          <a:ln w="8382">
            <a:solidFill>
              <a:srgbClr val="858585"/>
            </a:solidFill>
          </a:ln>
        </p:spPr>
        <p:txBody>
          <a:bodyPr wrap="square" lIns="0" tIns="0" rIns="0" bIns="0" rtlCol="0"/>
          <a:lstStyle/>
          <a:p>
            <a:endParaRPr/>
          </a:p>
        </p:txBody>
      </p:sp>
      <p:sp>
        <p:nvSpPr>
          <p:cNvPr id="12" name="object 12"/>
          <p:cNvSpPr/>
          <p:nvPr/>
        </p:nvSpPr>
        <p:spPr>
          <a:xfrm>
            <a:off x="2720339" y="5251703"/>
            <a:ext cx="2425065" cy="0"/>
          </a:xfrm>
          <a:custGeom>
            <a:avLst/>
            <a:gdLst/>
            <a:ahLst/>
            <a:cxnLst/>
            <a:rect l="l" t="t" r="r" b="b"/>
            <a:pathLst>
              <a:path w="2425065">
                <a:moveTo>
                  <a:pt x="0" y="0"/>
                </a:moveTo>
                <a:lnTo>
                  <a:pt x="2424684" y="0"/>
                </a:lnTo>
              </a:path>
            </a:pathLst>
          </a:custGeom>
          <a:ln w="9144">
            <a:solidFill>
              <a:srgbClr val="858585"/>
            </a:solidFill>
          </a:ln>
        </p:spPr>
        <p:txBody>
          <a:bodyPr wrap="square" lIns="0" tIns="0" rIns="0" bIns="0" rtlCol="0"/>
          <a:lstStyle/>
          <a:p>
            <a:endParaRPr/>
          </a:p>
        </p:txBody>
      </p:sp>
      <p:sp>
        <p:nvSpPr>
          <p:cNvPr id="13" name="object 13"/>
          <p:cNvSpPr/>
          <p:nvPr/>
        </p:nvSpPr>
        <p:spPr>
          <a:xfrm>
            <a:off x="2720339" y="5251703"/>
            <a:ext cx="0" cy="2233930"/>
          </a:xfrm>
          <a:custGeom>
            <a:avLst/>
            <a:gdLst/>
            <a:ahLst/>
            <a:cxnLst/>
            <a:rect l="l" t="t" r="r" b="b"/>
            <a:pathLst>
              <a:path h="2233929">
                <a:moveTo>
                  <a:pt x="0" y="0"/>
                </a:moveTo>
                <a:lnTo>
                  <a:pt x="0" y="2233422"/>
                </a:lnTo>
              </a:path>
            </a:pathLst>
          </a:custGeom>
          <a:ln w="9144">
            <a:solidFill>
              <a:srgbClr val="858585"/>
            </a:solidFill>
          </a:ln>
        </p:spPr>
        <p:txBody>
          <a:bodyPr wrap="square" lIns="0" tIns="0" rIns="0" bIns="0" rtlCol="0"/>
          <a:lstStyle/>
          <a:p>
            <a:endParaRPr/>
          </a:p>
        </p:txBody>
      </p:sp>
      <p:sp>
        <p:nvSpPr>
          <p:cNvPr id="14" name="object 14"/>
          <p:cNvSpPr/>
          <p:nvPr/>
        </p:nvSpPr>
        <p:spPr>
          <a:xfrm>
            <a:off x="2683001" y="7447788"/>
            <a:ext cx="37465" cy="0"/>
          </a:xfrm>
          <a:custGeom>
            <a:avLst/>
            <a:gdLst/>
            <a:ahLst/>
            <a:cxnLst/>
            <a:rect l="l" t="t" r="r" b="b"/>
            <a:pathLst>
              <a:path w="37464">
                <a:moveTo>
                  <a:pt x="0" y="0"/>
                </a:moveTo>
                <a:lnTo>
                  <a:pt x="37337" y="0"/>
                </a:lnTo>
              </a:path>
            </a:pathLst>
          </a:custGeom>
          <a:ln w="9143">
            <a:solidFill>
              <a:srgbClr val="858585"/>
            </a:solidFill>
          </a:ln>
        </p:spPr>
        <p:txBody>
          <a:bodyPr wrap="square" lIns="0" tIns="0" rIns="0" bIns="0" rtlCol="0"/>
          <a:lstStyle/>
          <a:p>
            <a:endParaRPr/>
          </a:p>
        </p:txBody>
      </p:sp>
      <p:sp>
        <p:nvSpPr>
          <p:cNvPr id="15" name="object 15"/>
          <p:cNvSpPr/>
          <p:nvPr/>
        </p:nvSpPr>
        <p:spPr>
          <a:xfrm>
            <a:off x="2683001" y="7081646"/>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6" name="object 16"/>
          <p:cNvSpPr/>
          <p:nvPr/>
        </p:nvSpPr>
        <p:spPr>
          <a:xfrm>
            <a:off x="2683001" y="6715886"/>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7" name="object 17"/>
          <p:cNvSpPr/>
          <p:nvPr/>
        </p:nvSpPr>
        <p:spPr>
          <a:xfrm>
            <a:off x="2683001" y="6349746"/>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8" name="object 18"/>
          <p:cNvSpPr/>
          <p:nvPr/>
        </p:nvSpPr>
        <p:spPr>
          <a:xfrm>
            <a:off x="2683001" y="5983604"/>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9" name="object 19"/>
          <p:cNvSpPr/>
          <p:nvPr/>
        </p:nvSpPr>
        <p:spPr>
          <a:xfrm>
            <a:off x="2683001" y="561784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20" name="object 20"/>
          <p:cNvSpPr/>
          <p:nvPr/>
        </p:nvSpPr>
        <p:spPr>
          <a:xfrm>
            <a:off x="2683001" y="5251703"/>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21" name="object 21"/>
          <p:cNvSpPr/>
          <p:nvPr/>
        </p:nvSpPr>
        <p:spPr>
          <a:xfrm>
            <a:off x="2720339" y="7447788"/>
            <a:ext cx="2425065" cy="0"/>
          </a:xfrm>
          <a:custGeom>
            <a:avLst/>
            <a:gdLst/>
            <a:ahLst/>
            <a:cxnLst/>
            <a:rect l="l" t="t" r="r" b="b"/>
            <a:pathLst>
              <a:path w="2425065">
                <a:moveTo>
                  <a:pt x="0" y="0"/>
                </a:moveTo>
                <a:lnTo>
                  <a:pt x="2424684" y="0"/>
                </a:lnTo>
              </a:path>
            </a:pathLst>
          </a:custGeom>
          <a:ln w="9143">
            <a:solidFill>
              <a:srgbClr val="858585"/>
            </a:solidFill>
          </a:ln>
        </p:spPr>
        <p:txBody>
          <a:bodyPr wrap="square" lIns="0" tIns="0" rIns="0" bIns="0" rtlCol="0"/>
          <a:lstStyle/>
          <a:p>
            <a:endParaRPr/>
          </a:p>
        </p:txBody>
      </p:sp>
      <p:sp>
        <p:nvSpPr>
          <p:cNvPr id="22" name="object 22"/>
          <p:cNvSpPr/>
          <p:nvPr/>
        </p:nvSpPr>
        <p:spPr>
          <a:xfrm>
            <a:off x="3201161" y="7466456"/>
            <a:ext cx="8890" cy="0"/>
          </a:xfrm>
          <a:custGeom>
            <a:avLst/>
            <a:gdLst/>
            <a:ahLst/>
            <a:cxnLst/>
            <a:rect l="l" t="t" r="r" b="b"/>
            <a:pathLst>
              <a:path w="8889">
                <a:moveTo>
                  <a:pt x="0" y="0"/>
                </a:moveTo>
                <a:lnTo>
                  <a:pt x="8381" y="0"/>
                </a:lnTo>
              </a:path>
            </a:pathLst>
          </a:custGeom>
          <a:ln w="37337">
            <a:solidFill>
              <a:srgbClr val="858585"/>
            </a:solidFill>
          </a:ln>
        </p:spPr>
        <p:txBody>
          <a:bodyPr wrap="square" lIns="0" tIns="0" rIns="0" bIns="0" rtlCol="0"/>
          <a:lstStyle/>
          <a:p>
            <a:endParaRPr/>
          </a:p>
        </p:txBody>
      </p:sp>
      <p:sp>
        <p:nvSpPr>
          <p:cNvPr id="23" name="object 23"/>
          <p:cNvSpPr/>
          <p:nvPr/>
        </p:nvSpPr>
        <p:spPr>
          <a:xfrm>
            <a:off x="3685794" y="7466456"/>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24" name="object 24"/>
          <p:cNvSpPr/>
          <p:nvPr/>
        </p:nvSpPr>
        <p:spPr>
          <a:xfrm>
            <a:off x="4170426" y="7466456"/>
            <a:ext cx="9525" cy="0"/>
          </a:xfrm>
          <a:custGeom>
            <a:avLst/>
            <a:gdLst/>
            <a:ahLst/>
            <a:cxnLst/>
            <a:rect l="l" t="t" r="r" b="b"/>
            <a:pathLst>
              <a:path w="9525">
                <a:moveTo>
                  <a:pt x="0" y="0"/>
                </a:moveTo>
                <a:lnTo>
                  <a:pt x="9144" y="0"/>
                </a:lnTo>
              </a:path>
            </a:pathLst>
          </a:custGeom>
          <a:ln w="37337">
            <a:solidFill>
              <a:srgbClr val="858585"/>
            </a:solidFill>
          </a:ln>
        </p:spPr>
        <p:txBody>
          <a:bodyPr wrap="square" lIns="0" tIns="0" rIns="0" bIns="0" rtlCol="0"/>
          <a:lstStyle/>
          <a:p>
            <a:endParaRPr/>
          </a:p>
        </p:txBody>
      </p:sp>
      <p:sp>
        <p:nvSpPr>
          <p:cNvPr id="25" name="object 25"/>
          <p:cNvSpPr/>
          <p:nvPr/>
        </p:nvSpPr>
        <p:spPr>
          <a:xfrm>
            <a:off x="4655820" y="7466456"/>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26" name="object 26"/>
          <p:cNvSpPr/>
          <p:nvPr/>
        </p:nvSpPr>
        <p:spPr>
          <a:xfrm>
            <a:off x="5140452" y="7466456"/>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27" name="object 27"/>
          <p:cNvSpPr/>
          <p:nvPr/>
        </p:nvSpPr>
        <p:spPr>
          <a:xfrm>
            <a:off x="2948939" y="6635495"/>
            <a:ext cx="1968500" cy="748030"/>
          </a:xfrm>
          <a:custGeom>
            <a:avLst/>
            <a:gdLst/>
            <a:ahLst/>
            <a:cxnLst/>
            <a:rect l="l" t="t" r="r" b="b"/>
            <a:pathLst>
              <a:path w="1968500" h="748029">
                <a:moveTo>
                  <a:pt x="1037459" y="512825"/>
                </a:moveTo>
                <a:lnTo>
                  <a:pt x="980694" y="512825"/>
                </a:lnTo>
                <a:lnTo>
                  <a:pt x="496824" y="635507"/>
                </a:lnTo>
                <a:lnTo>
                  <a:pt x="11430" y="720851"/>
                </a:lnTo>
                <a:lnTo>
                  <a:pt x="4572" y="722375"/>
                </a:lnTo>
                <a:lnTo>
                  <a:pt x="0" y="729233"/>
                </a:lnTo>
                <a:lnTo>
                  <a:pt x="1524" y="736091"/>
                </a:lnTo>
                <a:lnTo>
                  <a:pt x="2286" y="742949"/>
                </a:lnTo>
                <a:lnTo>
                  <a:pt x="9144" y="747521"/>
                </a:lnTo>
                <a:lnTo>
                  <a:pt x="16002" y="745997"/>
                </a:lnTo>
                <a:lnTo>
                  <a:pt x="500634" y="660653"/>
                </a:lnTo>
                <a:lnTo>
                  <a:pt x="986790" y="537209"/>
                </a:lnTo>
                <a:lnTo>
                  <a:pt x="988314" y="537209"/>
                </a:lnTo>
                <a:lnTo>
                  <a:pt x="989076" y="536447"/>
                </a:lnTo>
                <a:lnTo>
                  <a:pt x="1037459" y="512825"/>
                </a:lnTo>
                <a:close/>
              </a:path>
              <a:path w="1968500" h="748029">
                <a:moveTo>
                  <a:pt x="1953006" y="0"/>
                </a:moveTo>
                <a:lnTo>
                  <a:pt x="1946910" y="3047"/>
                </a:lnTo>
                <a:lnTo>
                  <a:pt x="1463040" y="275843"/>
                </a:lnTo>
                <a:lnTo>
                  <a:pt x="977646" y="513587"/>
                </a:lnTo>
                <a:lnTo>
                  <a:pt x="980694" y="512825"/>
                </a:lnTo>
                <a:lnTo>
                  <a:pt x="1037459" y="512825"/>
                </a:lnTo>
                <a:lnTo>
                  <a:pt x="1474470" y="299465"/>
                </a:lnTo>
                <a:lnTo>
                  <a:pt x="1959864" y="25907"/>
                </a:lnTo>
                <a:lnTo>
                  <a:pt x="1965960" y="22097"/>
                </a:lnTo>
                <a:lnTo>
                  <a:pt x="1968246" y="14477"/>
                </a:lnTo>
                <a:lnTo>
                  <a:pt x="1964436" y="8381"/>
                </a:lnTo>
                <a:lnTo>
                  <a:pt x="1961388" y="2285"/>
                </a:lnTo>
                <a:lnTo>
                  <a:pt x="1953006" y="0"/>
                </a:lnTo>
                <a:close/>
              </a:path>
            </a:pathLst>
          </a:custGeom>
          <a:solidFill>
            <a:srgbClr val="1B467B"/>
          </a:solidFill>
        </p:spPr>
        <p:txBody>
          <a:bodyPr wrap="square" lIns="0" tIns="0" rIns="0" bIns="0" rtlCol="0"/>
          <a:lstStyle/>
          <a:p>
            <a:endParaRPr/>
          </a:p>
        </p:txBody>
      </p:sp>
      <p:sp>
        <p:nvSpPr>
          <p:cNvPr id="28" name="object 28"/>
          <p:cNvSpPr/>
          <p:nvPr/>
        </p:nvSpPr>
        <p:spPr>
          <a:xfrm>
            <a:off x="2948177" y="6179820"/>
            <a:ext cx="1968500" cy="1173480"/>
          </a:xfrm>
          <a:custGeom>
            <a:avLst/>
            <a:gdLst/>
            <a:ahLst/>
            <a:cxnLst/>
            <a:rect l="l" t="t" r="r" b="b"/>
            <a:pathLst>
              <a:path w="1968500" h="1173479">
                <a:moveTo>
                  <a:pt x="979092" y="782607"/>
                </a:moveTo>
                <a:lnTo>
                  <a:pt x="495300" y="989837"/>
                </a:lnTo>
                <a:lnTo>
                  <a:pt x="3810" y="1149095"/>
                </a:lnTo>
                <a:lnTo>
                  <a:pt x="0" y="1156715"/>
                </a:lnTo>
                <a:lnTo>
                  <a:pt x="4572" y="1170431"/>
                </a:lnTo>
                <a:lnTo>
                  <a:pt x="12192" y="1173479"/>
                </a:lnTo>
                <a:lnTo>
                  <a:pt x="18288" y="1171193"/>
                </a:lnTo>
                <a:lnTo>
                  <a:pt x="503682" y="1014221"/>
                </a:lnTo>
                <a:lnTo>
                  <a:pt x="989838" y="806195"/>
                </a:lnTo>
                <a:lnTo>
                  <a:pt x="990600" y="806195"/>
                </a:lnTo>
                <a:lnTo>
                  <a:pt x="991362" y="805433"/>
                </a:lnTo>
                <a:lnTo>
                  <a:pt x="1022969" y="784097"/>
                </a:lnTo>
                <a:lnTo>
                  <a:pt x="976884" y="784097"/>
                </a:lnTo>
                <a:lnTo>
                  <a:pt x="979092" y="782607"/>
                </a:lnTo>
                <a:close/>
              </a:path>
              <a:path w="1968500" h="1173479">
                <a:moveTo>
                  <a:pt x="979170" y="782573"/>
                </a:moveTo>
                <a:lnTo>
                  <a:pt x="976884" y="784097"/>
                </a:lnTo>
                <a:lnTo>
                  <a:pt x="979170" y="782573"/>
                </a:lnTo>
                <a:close/>
              </a:path>
              <a:path w="1968500" h="1173479">
                <a:moveTo>
                  <a:pt x="1025226" y="782573"/>
                </a:moveTo>
                <a:lnTo>
                  <a:pt x="979170" y="782573"/>
                </a:lnTo>
                <a:lnTo>
                  <a:pt x="976884" y="784097"/>
                </a:lnTo>
                <a:lnTo>
                  <a:pt x="1022969" y="784097"/>
                </a:lnTo>
                <a:lnTo>
                  <a:pt x="1025226" y="782573"/>
                </a:lnTo>
                <a:close/>
              </a:path>
              <a:path w="1968500" h="1173479">
                <a:moveTo>
                  <a:pt x="1462278" y="456437"/>
                </a:moveTo>
                <a:lnTo>
                  <a:pt x="979092" y="782607"/>
                </a:lnTo>
                <a:lnTo>
                  <a:pt x="1025226" y="782573"/>
                </a:lnTo>
                <a:lnTo>
                  <a:pt x="1476756" y="477773"/>
                </a:lnTo>
                <a:lnTo>
                  <a:pt x="1477518" y="477011"/>
                </a:lnTo>
                <a:lnTo>
                  <a:pt x="1478280" y="477011"/>
                </a:lnTo>
                <a:lnTo>
                  <a:pt x="1498642" y="457961"/>
                </a:lnTo>
                <a:lnTo>
                  <a:pt x="1460754" y="457961"/>
                </a:lnTo>
                <a:lnTo>
                  <a:pt x="1462278" y="456437"/>
                </a:lnTo>
                <a:close/>
              </a:path>
              <a:path w="1968500" h="1173479">
                <a:moveTo>
                  <a:pt x="1958340" y="0"/>
                </a:moveTo>
                <a:lnTo>
                  <a:pt x="1950720" y="0"/>
                </a:lnTo>
                <a:lnTo>
                  <a:pt x="1945386" y="4571"/>
                </a:lnTo>
                <a:lnTo>
                  <a:pt x="1460754" y="457961"/>
                </a:lnTo>
                <a:lnTo>
                  <a:pt x="1498642" y="457961"/>
                </a:lnTo>
                <a:lnTo>
                  <a:pt x="1962912" y="23621"/>
                </a:lnTo>
                <a:lnTo>
                  <a:pt x="1968245" y="18287"/>
                </a:lnTo>
                <a:lnTo>
                  <a:pt x="1968245" y="10667"/>
                </a:lnTo>
                <a:lnTo>
                  <a:pt x="1963674" y="5333"/>
                </a:lnTo>
                <a:lnTo>
                  <a:pt x="1958340" y="0"/>
                </a:lnTo>
                <a:close/>
              </a:path>
            </a:pathLst>
          </a:custGeom>
          <a:solidFill>
            <a:srgbClr val="0000BE"/>
          </a:solidFill>
        </p:spPr>
        <p:txBody>
          <a:bodyPr wrap="square" lIns="0" tIns="0" rIns="0" bIns="0" rtlCol="0"/>
          <a:lstStyle/>
          <a:p>
            <a:endParaRPr/>
          </a:p>
        </p:txBody>
      </p:sp>
      <p:sp>
        <p:nvSpPr>
          <p:cNvPr id="29" name="object 29"/>
          <p:cNvSpPr/>
          <p:nvPr/>
        </p:nvSpPr>
        <p:spPr>
          <a:xfrm>
            <a:off x="2948177" y="5687567"/>
            <a:ext cx="1969135" cy="1613535"/>
          </a:xfrm>
          <a:custGeom>
            <a:avLst/>
            <a:gdLst/>
            <a:ahLst/>
            <a:cxnLst/>
            <a:rect l="l" t="t" r="r" b="b"/>
            <a:pathLst>
              <a:path w="1969135" h="1613534">
                <a:moveTo>
                  <a:pt x="975890" y="1106683"/>
                </a:moveTo>
                <a:lnTo>
                  <a:pt x="494538" y="1386840"/>
                </a:lnTo>
                <a:lnTo>
                  <a:pt x="9906" y="1586484"/>
                </a:lnTo>
                <a:lnTo>
                  <a:pt x="3048" y="1589532"/>
                </a:lnTo>
                <a:lnTo>
                  <a:pt x="0" y="1597152"/>
                </a:lnTo>
                <a:lnTo>
                  <a:pt x="3048" y="1603248"/>
                </a:lnTo>
                <a:lnTo>
                  <a:pt x="5334" y="1610106"/>
                </a:lnTo>
                <a:lnTo>
                  <a:pt x="12954" y="1613154"/>
                </a:lnTo>
                <a:lnTo>
                  <a:pt x="19812" y="1610868"/>
                </a:lnTo>
                <a:lnTo>
                  <a:pt x="504444" y="1410462"/>
                </a:lnTo>
                <a:lnTo>
                  <a:pt x="990600" y="1127760"/>
                </a:lnTo>
                <a:lnTo>
                  <a:pt x="991362" y="1127760"/>
                </a:lnTo>
                <a:lnTo>
                  <a:pt x="992886" y="1126998"/>
                </a:lnTo>
                <a:lnTo>
                  <a:pt x="992886" y="1126236"/>
                </a:lnTo>
                <a:lnTo>
                  <a:pt x="1013043" y="1107186"/>
                </a:lnTo>
                <a:lnTo>
                  <a:pt x="975360" y="1107186"/>
                </a:lnTo>
                <a:lnTo>
                  <a:pt x="975890" y="1106683"/>
                </a:lnTo>
                <a:close/>
              </a:path>
              <a:path w="1969135" h="1613534">
                <a:moveTo>
                  <a:pt x="977646" y="1105662"/>
                </a:moveTo>
                <a:lnTo>
                  <a:pt x="975890" y="1106683"/>
                </a:lnTo>
                <a:lnTo>
                  <a:pt x="975360" y="1107186"/>
                </a:lnTo>
                <a:lnTo>
                  <a:pt x="977646" y="1105662"/>
                </a:lnTo>
                <a:close/>
              </a:path>
              <a:path w="1969135" h="1613534">
                <a:moveTo>
                  <a:pt x="1014656" y="1105662"/>
                </a:moveTo>
                <a:lnTo>
                  <a:pt x="977646" y="1105662"/>
                </a:lnTo>
                <a:lnTo>
                  <a:pt x="975360" y="1107186"/>
                </a:lnTo>
                <a:lnTo>
                  <a:pt x="1013043" y="1107186"/>
                </a:lnTo>
                <a:lnTo>
                  <a:pt x="1014656" y="1105662"/>
                </a:lnTo>
                <a:close/>
              </a:path>
              <a:path w="1969135" h="1613534">
                <a:moveTo>
                  <a:pt x="1459992" y="648462"/>
                </a:moveTo>
                <a:lnTo>
                  <a:pt x="975890" y="1106683"/>
                </a:lnTo>
                <a:lnTo>
                  <a:pt x="977646" y="1105662"/>
                </a:lnTo>
                <a:lnTo>
                  <a:pt x="1014656" y="1105662"/>
                </a:lnTo>
                <a:lnTo>
                  <a:pt x="1478280" y="667512"/>
                </a:lnTo>
                <a:lnTo>
                  <a:pt x="1478280" y="666750"/>
                </a:lnTo>
                <a:lnTo>
                  <a:pt x="1479804" y="665226"/>
                </a:lnTo>
                <a:lnTo>
                  <a:pt x="1491288" y="649986"/>
                </a:lnTo>
                <a:lnTo>
                  <a:pt x="1459230" y="649986"/>
                </a:lnTo>
                <a:lnTo>
                  <a:pt x="1459992" y="648462"/>
                </a:lnTo>
                <a:close/>
              </a:path>
              <a:path w="1969135" h="1613534">
                <a:moveTo>
                  <a:pt x="1956054" y="0"/>
                </a:moveTo>
                <a:lnTo>
                  <a:pt x="1948433" y="762"/>
                </a:lnTo>
                <a:lnTo>
                  <a:pt x="1459230" y="649986"/>
                </a:lnTo>
                <a:lnTo>
                  <a:pt x="1491288" y="649986"/>
                </a:lnTo>
                <a:lnTo>
                  <a:pt x="1964436" y="22098"/>
                </a:lnTo>
                <a:lnTo>
                  <a:pt x="1969008" y="16764"/>
                </a:lnTo>
                <a:lnTo>
                  <a:pt x="1967483" y="8382"/>
                </a:lnTo>
                <a:lnTo>
                  <a:pt x="1962150" y="3810"/>
                </a:lnTo>
                <a:lnTo>
                  <a:pt x="1956054" y="0"/>
                </a:lnTo>
                <a:close/>
              </a:path>
            </a:pathLst>
          </a:custGeom>
          <a:solidFill>
            <a:srgbClr val="4E88D1"/>
          </a:solidFill>
        </p:spPr>
        <p:txBody>
          <a:bodyPr wrap="square" lIns="0" tIns="0" rIns="0" bIns="0" rtlCol="0"/>
          <a:lstStyle/>
          <a:p>
            <a:endParaRPr/>
          </a:p>
        </p:txBody>
      </p:sp>
      <p:sp>
        <p:nvSpPr>
          <p:cNvPr id="30" name="object 30"/>
          <p:cNvSpPr txBox="1"/>
          <p:nvPr/>
        </p:nvSpPr>
        <p:spPr>
          <a:xfrm>
            <a:off x="2238256" y="7001254"/>
            <a:ext cx="358140" cy="522605"/>
          </a:xfrm>
          <a:prstGeom prst="rect">
            <a:avLst/>
          </a:prstGeom>
        </p:spPr>
        <p:txBody>
          <a:bodyPr vert="horz" wrap="square" lIns="0" tIns="0" rIns="0" bIns="0" rtlCol="0">
            <a:spAutoFit/>
          </a:bodyPr>
          <a:lstStyle/>
          <a:p>
            <a:pPr algn="ctr">
              <a:lnSpc>
                <a:spcPct val="100000"/>
              </a:lnSpc>
            </a:pPr>
            <a:r>
              <a:rPr sz="900" spc="10" dirty="0">
                <a:latin typeface="Calibri"/>
                <a:cs typeface="Calibri"/>
              </a:rPr>
              <a:t>$2,</a:t>
            </a:r>
            <a:r>
              <a:rPr sz="900" spc="20" dirty="0">
                <a:latin typeface="Calibri"/>
                <a:cs typeface="Calibri"/>
              </a:rPr>
              <a:t>00</a:t>
            </a:r>
            <a:r>
              <a:rPr sz="900" spc="15" dirty="0">
                <a:latin typeface="Calibri"/>
                <a:cs typeface="Calibri"/>
              </a:rPr>
              <a:t>0</a:t>
            </a:r>
            <a:endParaRPr sz="900">
              <a:latin typeface="Calibri"/>
              <a:cs typeface="Calibri"/>
            </a:endParaRPr>
          </a:p>
          <a:p>
            <a:pPr>
              <a:lnSpc>
                <a:spcPct val="100000"/>
              </a:lnSpc>
            </a:pPr>
            <a:endParaRPr sz="900">
              <a:latin typeface="Times New Roman"/>
              <a:cs typeface="Times New Roman"/>
            </a:endParaRPr>
          </a:p>
          <a:p>
            <a:pPr marL="126364" algn="ctr">
              <a:lnSpc>
                <a:spcPct val="100000"/>
              </a:lnSpc>
              <a:spcBef>
                <a:spcPts val="765"/>
              </a:spcBef>
            </a:pPr>
            <a:r>
              <a:rPr sz="900" spc="10" dirty="0">
                <a:latin typeface="Calibri"/>
                <a:cs typeface="Calibri"/>
              </a:rPr>
              <a:t>$‐</a:t>
            </a:r>
            <a:endParaRPr sz="900">
              <a:latin typeface="Calibri"/>
              <a:cs typeface="Calibri"/>
            </a:endParaRPr>
          </a:p>
        </p:txBody>
      </p:sp>
      <p:sp>
        <p:nvSpPr>
          <p:cNvPr id="31" name="object 31"/>
          <p:cNvSpPr txBox="1"/>
          <p:nvPr/>
        </p:nvSpPr>
        <p:spPr>
          <a:xfrm>
            <a:off x="2238256" y="6635493"/>
            <a:ext cx="35814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a:t>
            </a:r>
            <a:r>
              <a:rPr sz="900" spc="20" dirty="0">
                <a:latin typeface="Calibri"/>
                <a:cs typeface="Calibri"/>
              </a:rPr>
              <a:t>00</a:t>
            </a:r>
            <a:r>
              <a:rPr sz="900" spc="15" dirty="0">
                <a:latin typeface="Calibri"/>
                <a:cs typeface="Calibri"/>
              </a:rPr>
              <a:t>0</a:t>
            </a:r>
            <a:endParaRPr sz="900">
              <a:latin typeface="Calibri"/>
              <a:cs typeface="Calibri"/>
            </a:endParaRPr>
          </a:p>
        </p:txBody>
      </p:sp>
      <p:sp>
        <p:nvSpPr>
          <p:cNvPr id="32" name="object 32"/>
          <p:cNvSpPr txBox="1"/>
          <p:nvPr/>
        </p:nvSpPr>
        <p:spPr>
          <a:xfrm>
            <a:off x="2238256" y="6268972"/>
            <a:ext cx="35814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$6,</a:t>
            </a:r>
            <a:r>
              <a:rPr sz="900" spc="20" dirty="0">
                <a:latin typeface="Calibri"/>
                <a:cs typeface="Calibri"/>
              </a:rPr>
              <a:t>00</a:t>
            </a:r>
            <a:r>
              <a:rPr sz="900" spc="15" dirty="0">
                <a:latin typeface="Calibri"/>
                <a:cs typeface="Calibri"/>
              </a:rPr>
              <a:t>0</a:t>
            </a:r>
            <a:endParaRPr sz="900">
              <a:latin typeface="Calibri"/>
              <a:cs typeface="Calibri"/>
            </a:endParaRPr>
          </a:p>
        </p:txBody>
      </p:sp>
      <p:sp>
        <p:nvSpPr>
          <p:cNvPr id="33" name="object 33"/>
          <p:cNvSpPr txBox="1"/>
          <p:nvPr/>
        </p:nvSpPr>
        <p:spPr>
          <a:xfrm>
            <a:off x="2064511" y="4895587"/>
            <a:ext cx="3645535" cy="116459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51: Spherical Tank Diameter vs. Cost by Pressure</a:t>
            </a:r>
            <a:r>
              <a:rPr sz="950" b="1" spc="45" dirty="0">
                <a:latin typeface="Arial"/>
                <a:cs typeface="Arial"/>
              </a:rPr>
              <a:t> </a:t>
            </a:r>
            <a:r>
              <a:rPr sz="950" b="1" spc="-10" dirty="0">
                <a:latin typeface="Arial"/>
                <a:cs typeface="Arial"/>
              </a:rPr>
              <a:t>Rating</a:t>
            </a:r>
            <a:endParaRPr sz="950">
              <a:latin typeface="Arial"/>
              <a:cs typeface="Arial"/>
            </a:endParaRPr>
          </a:p>
          <a:p>
            <a:pPr>
              <a:lnSpc>
                <a:spcPct val="100000"/>
              </a:lnSpc>
              <a:spcBef>
                <a:spcPts val="50"/>
              </a:spcBef>
            </a:pPr>
            <a:endParaRPr sz="850">
              <a:latin typeface="Times New Roman"/>
              <a:cs typeface="Times New Roman"/>
            </a:endParaRPr>
          </a:p>
          <a:p>
            <a:pPr marL="125095">
              <a:lnSpc>
                <a:spcPct val="100000"/>
              </a:lnSpc>
            </a:pPr>
            <a:r>
              <a:rPr sz="900" spc="15" dirty="0">
                <a:latin typeface="Calibri"/>
                <a:cs typeface="Calibri"/>
              </a:rPr>
              <a:t>$12,000</a:t>
            </a:r>
            <a:endParaRPr sz="900">
              <a:latin typeface="Calibri"/>
              <a:cs typeface="Calibri"/>
            </a:endParaRPr>
          </a:p>
          <a:p>
            <a:pPr>
              <a:lnSpc>
                <a:spcPct val="100000"/>
              </a:lnSpc>
            </a:pPr>
            <a:endParaRPr sz="900">
              <a:latin typeface="Times New Roman"/>
              <a:cs typeface="Times New Roman"/>
            </a:endParaRPr>
          </a:p>
          <a:p>
            <a:pPr marL="125095">
              <a:lnSpc>
                <a:spcPct val="100000"/>
              </a:lnSpc>
              <a:spcBef>
                <a:spcPts val="770"/>
              </a:spcBef>
            </a:pPr>
            <a:r>
              <a:rPr sz="900" spc="15" dirty="0">
                <a:latin typeface="Calibri"/>
                <a:cs typeface="Calibri"/>
              </a:rPr>
              <a:t>$10,000</a:t>
            </a:r>
            <a:endParaRPr sz="900">
              <a:latin typeface="Calibri"/>
              <a:cs typeface="Calibri"/>
            </a:endParaRPr>
          </a:p>
          <a:p>
            <a:pPr>
              <a:lnSpc>
                <a:spcPct val="100000"/>
              </a:lnSpc>
            </a:pPr>
            <a:endParaRPr sz="900">
              <a:latin typeface="Times New Roman"/>
              <a:cs typeface="Times New Roman"/>
            </a:endParaRPr>
          </a:p>
          <a:p>
            <a:pPr marL="186055">
              <a:lnSpc>
                <a:spcPct val="100000"/>
              </a:lnSpc>
              <a:spcBef>
                <a:spcPts val="765"/>
              </a:spcBef>
            </a:pPr>
            <a:r>
              <a:rPr sz="900" spc="15" dirty="0">
                <a:latin typeface="Calibri"/>
                <a:cs typeface="Calibri"/>
              </a:rPr>
              <a:t>$8,000</a:t>
            </a:r>
            <a:endParaRPr sz="900">
              <a:latin typeface="Calibri"/>
              <a:cs typeface="Calibri"/>
            </a:endParaRPr>
          </a:p>
        </p:txBody>
      </p:sp>
      <p:sp>
        <p:nvSpPr>
          <p:cNvPr id="34" name="object 34"/>
          <p:cNvSpPr txBox="1"/>
          <p:nvPr/>
        </p:nvSpPr>
        <p:spPr>
          <a:xfrm>
            <a:off x="2877564" y="7522445"/>
            <a:ext cx="17399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3</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35" name="object 35"/>
          <p:cNvSpPr txBox="1"/>
          <p:nvPr/>
        </p:nvSpPr>
        <p:spPr>
          <a:xfrm>
            <a:off x="3362278" y="7522445"/>
            <a:ext cx="17399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36" name="object 36"/>
          <p:cNvSpPr txBox="1"/>
          <p:nvPr/>
        </p:nvSpPr>
        <p:spPr>
          <a:xfrm>
            <a:off x="3846980" y="7522445"/>
            <a:ext cx="17399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5</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37" name="object 37"/>
          <p:cNvSpPr txBox="1"/>
          <p:nvPr/>
        </p:nvSpPr>
        <p:spPr>
          <a:xfrm>
            <a:off x="4331693" y="7522445"/>
            <a:ext cx="17399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6</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38" name="object 38"/>
          <p:cNvSpPr txBox="1"/>
          <p:nvPr/>
        </p:nvSpPr>
        <p:spPr>
          <a:xfrm>
            <a:off x="4816395" y="7522445"/>
            <a:ext cx="17399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7</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39" name="object 39"/>
          <p:cNvSpPr txBox="1"/>
          <p:nvPr/>
        </p:nvSpPr>
        <p:spPr>
          <a:xfrm>
            <a:off x="1877822" y="6193476"/>
            <a:ext cx="243840" cy="312420"/>
          </a:xfrm>
          <a:prstGeom prst="rect">
            <a:avLst/>
          </a:prstGeom>
        </p:spPr>
        <p:txBody>
          <a:bodyPr vert="horz" wrap="square" lIns="0" tIns="0" rIns="0" bIns="0" rtlCol="0">
            <a:spAutoFit/>
          </a:bodyPr>
          <a:lstStyle/>
          <a:p>
            <a:pPr marL="38100" marR="5080" indent="-26034">
              <a:lnSpc>
                <a:spcPct val="106700"/>
              </a:lnSpc>
            </a:pPr>
            <a:r>
              <a:rPr sz="900" b="1" spc="10" dirty="0">
                <a:latin typeface="Calibri"/>
                <a:cs typeface="Calibri"/>
              </a:rPr>
              <a:t>Cost  ($k)</a:t>
            </a:r>
            <a:endParaRPr sz="900">
              <a:latin typeface="Calibri"/>
              <a:cs typeface="Calibri"/>
            </a:endParaRPr>
          </a:p>
        </p:txBody>
      </p:sp>
      <p:sp>
        <p:nvSpPr>
          <p:cNvPr id="40" name="object 40"/>
          <p:cNvSpPr/>
          <p:nvPr/>
        </p:nvSpPr>
        <p:spPr>
          <a:xfrm>
            <a:off x="5317997" y="6216777"/>
            <a:ext cx="255270" cy="0"/>
          </a:xfrm>
          <a:custGeom>
            <a:avLst/>
            <a:gdLst/>
            <a:ahLst/>
            <a:cxnLst/>
            <a:rect l="l" t="t" r="r" b="b"/>
            <a:pathLst>
              <a:path w="255270">
                <a:moveTo>
                  <a:pt x="0" y="0"/>
                </a:moveTo>
                <a:lnTo>
                  <a:pt x="255269" y="0"/>
                </a:lnTo>
              </a:path>
            </a:pathLst>
          </a:custGeom>
          <a:ln w="25146">
            <a:solidFill>
              <a:srgbClr val="1B467B"/>
            </a:solidFill>
          </a:ln>
        </p:spPr>
        <p:txBody>
          <a:bodyPr wrap="square" lIns="0" tIns="0" rIns="0" bIns="0" rtlCol="0"/>
          <a:lstStyle/>
          <a:p>
            <a:endParaRPr/>
          </a:p>
        </p:txBody>
      </p:sp>
      <p:sp>
        <p:nvSpPr>
          <p:cNvPr id="41" name="object 41"/>
          <p:cNvSpPr/>
          <p:nvPr/>
        </p:nvSpPr>
        <p:spPr>
          <a:xfrm>
            <a:off x="5317997" y="6419850"/>
            <a:ext cx="255270" cy="26034"/>
          </a:xfrm>
          <a:custGeom>
            <a:avLst/>
            <a:gdLst/>
            <a:ahLst/>
            <a:cxnLst/>
            <a:rect l="l" t="t" r="r" b="b"/>
            <a:pathLst>
              <a:path w="255270" h="26035">
                <a:moveTo>
                  <a:pt x="249935" y="0"/>
                </a:moveTo>
                <a:lnTo>
                  <a:pt x="6095" y="0"/>
                </a:lnTo>
                <a:lnTo>
                  <a:pt x="0" y="5334"/>
                </a:lnTo>
                <a:lnTo>
                  <a:pt x="0" y="19812"/>
                </a:lnTo>
                <a:lnTo>
                  <a:pt x="6095" y="25908"/>
                </a:lnTo>
                <a:lnTo>
                  <a:pt x="249935" y="25908"/>
                </a:lnTo>
                <a:lnTo>
                  <a:pt x="255269" y="19812"/>
                </a:lnTo>
                <a:lnTo>
                  <a:pt x="255269" y="5334"/>
                </a:lnTo>
                <a:lnTo>
                  <a:pt x="249935" y="0"/>
                </a:lnTo>
                <a:close/>
              </a:path>
            </a:pathLst>
          </a:custGeom>
          <a:solidFill>
            <a:srgbClr val="0000BE"/>
          </a:solidFill>
        </p:spPr>
        <p:txBody>
          <a:bodyPr wrap="square" lIns="0" tIns="0" rIns="0" bIns="0" rtlCol="0"/>
          <a:lstStyle/>
          <a:p>
            <a:endParaRPr/>
          </a:p>
        </p:txBody>
      </p:sp>
      <p:sp>
        <p:nvSpPr>
          <p:cNvPr id="42" name="object 42"/>
          <p:cNvSpPr/>
          <p:nvPr/>
        </p:nvSpPr>
        <p:spPr>
          <a:xfrm>
            <a:off x="5317997" y="6633971"/>
            <a:ext cx="255270" cy="26034"/>
          </a:xfrm>
          <a:custGeom>
            <a:avLst/>
            <a:gdLst/>
            <a:ahLst/>
            <a:cxnLst/>
            <a:rect l="l" t="t" r="r" b="b"/>
            <a:pathLst>
              <a:path w="255270" h="26034">
                <a:moveTo>
                  <a:pt x="249935" y="0"/>
                </a:moveTo>
                <a:lnTo>
                  <a:pt x="6095" y="0"/>
                </a:lnTo>
                <a:lnTo>
                  <a:pt x="0" y="6096"/>
                </a:lnTo>
                <a:lnTo>
                  <a:pt x="0" y="20574"/>
                </a:lnTo>
                <a:lnTo>
                  <a:pt x="6095" y="25908"/>
                </a:lnTo>
                <a:lnTo>
                  <a:pt x="249935" y="25908"/>
                </a:lnTo>
                <a:lnTo>
                  <a:pt x="255269" y="20574"/>
                </a:lnTo>
                <a:lnTo>
                  <a:pt x="255269" y="6096"/>
                </a:lnTo>
                <a:lnTo>
                  <a:pt x="249935" y="0"/>
                </a:lnTo>
                <a:close/>
              </a:path>
            </a:pathLst>
          </a:custGeom>
          <a:solidFill>
            <a:srgbClr val="4E88D1"/>
          </a:solidFill>
        </p:spPr>
        <p:txBody>
          <a:bodyPr wrap="square" lIns="0" tIns="0" rIns="0" bIns="0" rtlCol="0"/>
          <a:lstStyle/>
          <a:p>
            <a:endParaRPr/>
          </a:p>
        </p:txBody>
      </p:sp>
      <p:sp>
        <p:nvSpPr>
          <p:cNvPr id="43" name="object 43"/>
          <p:cNvSpPr txBox="1"/>
          <p:nvPr/>
        </p:nvSpPr>
        <p:spPr>
          <a:xfrm>
            <a:off x="5573521" y="6137146"/>
            <a:ext cx="371475" cy="587375"/>
          </a:xfrm>
          <a:prstGeom prst="rect">
            <a:avLst/>
          </a:prstGeom>
        </p:spPr>
        <p:txBody>
          <a:bodyPr vert="horz" wrap="square" lIns="0" tIns="0" rIns="0" bIns="0" rtlCol="0">
            <a:spAutoFit/>
          </a:bodyPr>
          <a:lstStyle/>
          <a:p>
            <a:pPr marL="12700">
              <a:lnSpc>
                <a:spcPct val="100000"/>
              </a:lnSpc>
            </a:pPr>
            <a:r>
              <a:rPr sz="900" spc="20" dirty="0">
                <a:latin typeface="Calibri"/>
                <a:cs typeface="Calibri"/>
              </a:rPr>
              <a:t>100</a:t>
            </a:r>
            <a:r>
              <a:rPr sz="900" spc="-80" dirty="0">
                <a:latin typeface="Calibri"/>
                <a:cs typeface="Calibri"/>
              </a:rPr>
              <a:t> </a:t>
            </a:r>
            <a:r>
              <a:rPr sz="900" spc="10" dirty="0">
                <a:latin typeface="Calibri"/>
                <a:cs typeface="Calibri"/>
              </a:rPr>
              <a:t>psi</a:t>
            </a:r>
            <a:endParaRPr sz="900">
              <a:latin typeface="Calibri"/>
              <a:cs typeface="Calibri"/>
            </a:endParaRPr>
          </a:p>
          <a:p>
            <a:pPr marL="12700">
              <a:lnSpc>
                <a:spcPct val="100000"/>
              </a:lnSpc>
              <a:spcBef>
                <a:spcPts val="610"/>
              </a:spcBef>
            </a:pPr>
            <a:r>
              <a:rPr sz="900" spc="20" dirty="0">
                <a:latin typeface="Calibri"/>
                <a:cs typeface="Calibri"/>
              </a:rPr>
              <a:t>200</a:t>
            </a:r>
            <a:r>
              <a:rPr sz="900" spc="-80" dirty="0">
                <a:latin typeface="Calibri"/>
                <a:cs typeface="Calibri"/>
              </a:rPr>
              <a:t> </a:t>
            </a:r>
            <a:r>
              <a:rPr sz="900" spc="10" dirty="0">
                <a:latin typeface="Calibri"/>
                <a:cs typeface="Calibri"/>
              </a:rPr>
              <a:t>psi</a:t>
            </a:r>
            <a:endParaRPr sz="900">
              <a:latin typeface="Calibri"/>
              <a:cs typeface="Calibri"/>
            </a:endParaRPr>
          </a:p>
          <a:p>
            <a:pPr marL="12700">
              <a:lnSpc>
                <a:spcPct val="100000"/>
              </a:lnSpc>
              <a:spcBef>
                <a:spcPts val="615"/>
              </a:spcBef>
            </a:pPr>
            <a:r>
              <a:rPr sz="900" spc="20" dirty="0">
                <a:latin typeface="Calibri"/>
                <a:cs typeface="Calibri"/>
              </a:rPr>
              <a:t>300</a:t>
            </a:r>
            <a:r>
              <a:rPr sz="900" spc="-80" dirty="0">
                <a:latin typeface="Calibri"/>
                <a:cs typeface="Calibri"/>
              </a:rPr>
              <a:t> </a:t>
            </a:r>
            <a:r>
              <a:rPr sz="900" spc="10" dirty="0">
                <a:latin typeface="Calibri"/>
                <a:cs typeface="Calibri"/>
              </a:rPr>
              <a:t>psi</a:t>
            </a:r>
            <a:endParaRPr sz="900">
              <a:latin typeface="Calibri"/>
              <a:cs typeface="Calibri"/>
            </a:endParaRPr>
          </a:p>
        </p:txBody>
      </p:sp>
      <p:sp>
        <p:nvSpPr>
          <p:cNvPr id="44" name="object 44"/>
          <p:cNvSpPr/>
          <p:nvPr/>
        </p:nvSpPr>
        <p:spPr>
          <a:xfrm>
            <a:off x="1717548" y="5114544"/>
            <a:ext cx="4338320" cy="2635250"/>
          </a:xfrm>
          <a:custGeom>
            <a:avLst/>
            <a:gdLst/>
            <a:ahLst/>
            <a:cxnLst/>
            <a:rect l="l" t="t" r="r" b="b"/>
            <a:pathLst>
              <a:path w="4338320" h="2635250">
                <a:moveTo>
                  <a:pt x="4335780" y="0"/>
                </a:moveTo>
                <a:lnTo>
                  <a:pt x="2286" y="0"/>
                </a:lnTo>
                <a:lnTo>
                  <a:pt x="0" y="1524"/>
                </a:lnTo>
                <a:lnTo>
                  <a:pt x="0" y="2632710"/>
                </a:lnTo>
                <a:lnTo>
                  <a:pt x="2286" y="2634996"/>
                </a:lnTo>
                <a:lnTo>
                  <a:pt x="4335780" y="2634996"/>
                </a:lnTo>
                <a:lnTo>
                  <a:pt x="4338066" y="2632710"/>
                </a:lnTo>
                <a:lnTo>
                  <a:pt x="4338066" y="2630424"/>
                </a:lnTo>
                <a:lnTo>
                  <a:pt x="8382" y="2630424"/>
                </a:lnTo>
                <a:lnTo>
                  <a:pt x="4572" y="2626614"/>
                </a:lnTo>
                <a:lnTo>
                  <a:pt x="8382" y="2626614"/>
                </a:lnTo>
                <a:lnTo>
                  <a:pt x="8382" y="8382"/>
                </a:lnTo>
                <a:lnTo>
                  <a:pt x="4572" y="8382"/>
                </a:lnTo>
                <a:lnTo>
                  <a:pt x="8382" y="3810"/>
                </a:lnTo>
                <a:lnTo>
                  <a:pt x="4338066" y="3810"/>
                </a:lnTo>
                <a:lnTo>
                  <a:pt x="4338066" y="1524"/>
                </a:lnTo>
                <a:lnTo>
                  <a:pt x="4335780" y="0"/>
                </a:lnTo>
                <a:close/>
              </a:path>
              <a:path w="4338320" h="2635250">
                <a:moveTo>
                  <a:pt x="8382" y="2626614"/>
                </a:moveTo>
                <a:lnTo>
                  <a:pt x="4572" y="2626614"/>
                </a:lnTo>
                <a:lnTo>
                  <a:pt x="8382" y="2630424"/>
                </a:lnTo>
                <a:lnTo>
                  <a:pt x="8382" y="2626614"/>
                </a:lnTo>
                <a:close/>
              </a:path>
              <a:path w="4338320" h="2635250">
                <a:moveTo>
                  <a:pt x="4329684" y="2626614"/>
                </a:moveTo>
                <a:lnTo>
                  <a:pt x="8382" y="2626614"/>
                </a:lnTo>
                <a:lnTo>
                  <a:pt x="8382" y="2630424"/>
                </a:lnTo>
                <a:lnTo>
                  <a:pt x="4329684" y="2630424"/>
                </a:lnTo>
                <a:lnTo>
                  <a:pt x="4329684" y="2626614"/>
                </a:lnTo>
                <a:close/>
              </a:path>
              <a:path w="4338320" h="2635250">
                <a:moveTo>
                  <a:pt x="4329684" y="3810"/>
                </a:moveTo>
                <a:lnTo>
                  <a:pt x="4329684" y="2630424"/>
                </a:lnTo>
                <a:lnTo>
                  <a:pt x="4333494" y="2626614"/>
                </a:lnTo>
                <a:lnTo>
                  <a:pt x="4338066" y="2626614"/>
                </a:lnTo>
                <a:lnTo>
                  <a:pt x="4338066" y="8382"/>
                </a:lnTo>
                <a:lnTo>
                  <a:pt x="4333494" y="8382"/>
                </a:lnTo>
                <a:lnTo>
                  <a:pt x="4329684" y="3810"/>
                </a:lnTo>
                <a:close/>
              </a:path>
              <a:path w="4338320" h="2635250">
                <a:moveTo>
                  <a:pt x="4338066" y="2626614"/>
                </a:moveTo>
                <a:lnTo>
                  <a:pt x="4333494" y="2626614"/>
                </a:lnTo>
                <a:lnTo>
                  <a:pt x="4329684" y="2630424"/>
                </a:lnTo>
                <a:lnTo>
                  <a:pt x="4338066" y="2630424"/>
                </a:lnTo>
                <a:lnTo>
                  <a:pt x="4338066" y="2626614"/>
                </a:lnTo>
                <a:close/>
              </a:path>
              <a:path w="4338320" h="2635250">
                <a:moveTo>
                  <a:pt x="8382" y="3810"/>
                </a:moveTo>
                <a:lnTo>
                  <a:pt x="4572" y="8382"/>
                </a:lnTo>
                <a:lnTo>
                  <a:pt x="8382" y="8382"/>
                </a:lnTo>
                <a:lnTo>
                  <a:pt x="8382" y="3810"/>
                </a:lnTo>
                <a:close/>
              </a:path>
              <a:path w="4338320" h="2635250">
                <a:moveTo>
                  <a:pt x="4329684" y="3810"/>
                </a:moveTo>
                <a:lnTo>
                  <a:pt x="8382" y="3810"/>
                </a:lnTo>
                <a:lnTo>
                  <a:pt x="8382" y="8382"/>
                </a:lnTo>
                <a:lnTo>
                  <a:pt x="4329684" y="8382"/>
                </a:lnTo>
                <a:lnTo>
                  <a:pt x="4329684" y="3810"/>
                </a:lnTo>
                <a:close/>
              </a:path>
              <a:path w="4338320" h="2635250">
                <a:moveTo>
                  <a:pt x="4338066" y="3810"/>
                </a:moveTo>
                <a:lnTo>
                  <a:pt x="4329684" y="3810"/>
                </a:lnTo>
                <a:lnTo>
                  <a:pt x="4333494" y="8382"/>
                </a:lnTo>
                <a:lnTo>
                  <a:pt x="4338066" y="8382"/>
                </a:lnTo>
                <a:lnTo>
                  <a:pt x="4338066" y="3810"/>
                </a:lnTo>
                <a:close/>
              </a:path>
            </a:pathLst>
          </a:custGeom>
          <a:solidFill>
            <a:srgbClr val="858585"/>
          </a:solidFill>
        </p:spPr>
        <p:txBody>
          <a:bodyPr wrap="square" lIns="0" tIns="0" rIns="0" bIns="0" rtlCol="0"/>
          <a:lstStyle/>
          <a:p>
            <a:endParaRPr/>
          </a:p>
        </p:txBody>
      </p:sp>
      <p:sp>
        <p:nvSpPr>
          <p:cNvPr id="45" name="object 45"/>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110</a:t>
            </a:fld>
            <a:endParaRPr sz="1000">
              <a:latin typeface="Calibri"/>
              <a:cs typeface="Calibri"/>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931163" y="1941576"/>
            <a:ext cx="160655"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a:t>
            </a:r>
            <a:endParaRPr sz="900">
              <a:latin typeface="Calibri"/>
              <a:cs typeface="Calibri"/>
            </a:endParaRPr>
          </a:p>
        </p:txBody>
      </p:sp>
      <p:sp>
        <p:nvSpPr>
          <p:cNvPr id="3" name="object 3"/>
          <p:cNvSpPr/>
          <p:nvPr/>
        </p:nvSpPr>
        <p:spPr>
          <a:xfrm>
            <a:off x="1718310" y="860298"/>
            <a:ext cx="539115" cy="2581275"/>
          </a:xfrm>
          <a:custGeom>
            <a:avLst/>
            <a:gdLst/>
            <a:ahLst/>
            <a:cxnLst/>
            <a:rect l="l" t="t" r="r" b="b"/>
            <a:pathLst>
              <a:path w="539114" h="2581275">
                <a:moveTo>
                  <a:pt x="538733" y="0"/>
                </a:moveTo>
                <a:lnTo>
                  <a:pt x="1015" y="0"/>
                </a:lnTo>
                <a:lnTo>
                  <a:pt x="0" y="1523"/>
                </a:lnTo>
                <a:lnTo>
                  <a:pt x="0" y="2579369"/>
                </a:lnTo>
                <a:lnTo>
                  <a:pt x="1524" y="2580893"/>
                </a:lnTo>
                <a:lnTo>
                  <a:pt x="538733" y="2580893"/>
                </a:lnTo>
                <a:lnTo>
                  <a:pt x="538733" y="2577083"/>
                </a:lnTo>
                <a:lnTo>
                  <a:pt x="8382" y="2577083"/>
                </a:lnTo>
                <a:lnTo>
                  <a:pt x="3810" y="2572511"/>
                </a:lnTo>
                <a:lnTo>
                  <a:pt x="8382" y="2572511"/>
                </a:lnTo>
                <a:lnTo>
                  <a:pt x="8382" y="8381"/>
                </a:lnTo>
                <a:lnTo>
                  <a:pt x="3810" y="8381"/>
                </a:lnTo>
                <a:lnTo>
                  <a:pt x="8382" y="3809"/>
                </a:lnTo>
                <a:lnTo>
                  <a:pt x="538733" y="3809"/>
                </a:lnTo>
                <a:lnTo>
                  <a:pt x="538733" y="0"/>
                </a:lnTo>
                <a:close/>
              </a:path>
              <a:path w="539114" h="2581275">
                <a:moveTo>
                  <a:pt x="8382" y="2572511"/>
                </a:moveTo>
                <a:lnTo>
                  <a:pt x="3810" y="2572511"/>
                </a:lnTo>
                <a:lnTo>
                  <a:pt x="8382" y="2577083"/>
                </a:lnTo>
                <a:lnTo>
                  <a:pt x="8382" y="2572511"/>
                </a:lnTo>
                <a:close/>
              </a:path>
              <a:path w="539114" h="2581275">
                <a:moveTo>
                  <a:pt x="538733" y="2572511"/>
                </a:moveTo>
                <a:lnTo>
                  <a:pt x="8382" y="2572511"/>
                </a:lnTo>
                <a:lnTo>
                  <a:pt x="8382" y="2577083"/>
                </a:lnTo>
                <a:lnTo>
                  <a:pt x="538733" y="2577083"/>
                </a:lnTo>
                <a:lnTo>
                  <a:pt x="538733" y="2572511"/>
                </a:lnTo>
                <a:close/>
              </a:path>
              <a:path w="539114" h="2581275">
                <a:moveTo>
                  <a:pt x="8382" y="3809"/>
                </a:moveTo>
                <a:lnTo>
                  <a:pt x="3810" y="8381"/>
                </a:lnTo>
                <a:lnTo>
                  <a:pt x="8382" y="8381"/>
                </a:lnTo>
                <a:lnTo>
                  <a:pt x="8382" y="3809"/>
                </a:lnTo>
                <a:close/>
              </a:path>
              <a:path w="539114" h="2581275">
                <a:moveTo>
                  <a:pt x="538733" y="3809"/>
                </a:moveTo>
                <a:lnTo>
                  <a:pt x="8382" y="3809"/>
                </a:lnTo>
                <a:lnTo>
                  <a:pt x="8382" y="8381"/>
                </a:lnTo>
                <a:lnTo>
                  <a:pt x="538733" y="8381"/>
                </a:lnTo>
                <a:lnTo>
                  <a:pt x="538733" y="3809"/>
                </a:lnTo>
                <a:close/>
              </a:path>
            </a:pathLst>
          </a:custGeom>
          <a:solidFill>
            <a:srgbClr val="858585"/>
          </a:solidFill>
        </p:spPr>
        <p:txBody>
          <a:bodyPr wrap="square" lIns="0" tIns="0" rIns="0" bIns="0" rtlCol="0"/>
          <a:lstStyle/>
          <a:p>
            <a:endParaRPr/>
          </a:p>
        </p:txBody>
      </p:sp>
      <p:sp>
        <p:nvSpPr>
          <p:cNvPr id="4" name="object 4"/>
          <p:cNvSpPr/>
          <p:nvPr/>
        </p:nvSpPr>
        <p:spPr>
          <a:xfrm>
            <a:off x="1901951" y="5307329"/>
            <a:ext cx="356539" cy="2430779"/>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2567177" y="2649855"/>
            <a:ext cx="332740" cy="0"/>
          </a:xfrm>
          <a:custGeom>
            <a:avLst/>
            <a:gdLst/>
            <a:ahLst/>
            <a:cxnLst/>
            <a:rect l="l" t="t" r="r" b="b"/>
            <a:pathLst>
              <a:path w="332739">
                <a:moveTo>
                  <a:pt x="0" y="0"/>
                </a:moveTo>
                <a:lnTo>
                  <a:pt x="332232" y="0"/>
                </a:lnTo>
              </a:path>
            </a:pathLst>
          </a:custGeom>
          <a:ln w="8382">
            <a:solidFill>
              <a:srgbClr val="858585"/>
            </a:solidFill>
          </a:ln>
        </p:spPr>
        <p:txBody>
          <a:bodyPr wrap="square" lIns="0" tIns="0" rIns="0" bIns="0" rtlCol="0"/>
          <a:lstStyle/>
          <a:p>
            <a:endParaRPr/>
          </a:p>
        </p:txBody>
      </p:sp>
      <p:sp>
        <p:nvSpPr>
          <p:cNvPr id="6" name="object 6"/>
          <p:cNvSpPr/>
          <p:nvPr/>
        </p:nvSpPr>
        <p:spPr>
          <a:xfrm>
            <a:off x="2567177" y="2413635"/>
            <a:ext cx="332740" cy="0"/>
          </a:xfrm>
          <a:custGeom>
            <a:avLst/>
            <a:gdLst/>
            <a:ahLst/>
            <a:cxnLst/>
            <a:rect l="l" t="t" r="r" b="b"/>
            <a:pathLst>
              <a:path w="332739">
                <a:moveTo>
                  <a:pt x="0" y="0"/>
                </a:moveTo>
                <a:lnTo>
                  <a:pt x="332232" y="0"/>
                </a:lnTo>
              </a:path>
            </a:pathLst>
          </a:custGeom>
          <a:ln w="8382">
            <a:solidFill>
              <a:srgbClr val="858585"/>
            </a:solidFill>
          </a:ln>
        </p:spPr>
        <p:txBody>
          <a:bodyPr wrap="square" lIns="0" tIns="0" rIns="0" bIns="0" rtlCol="0"/>
          <a:lstStyle/>
          <a:p>
            <a:endParaRPr/>
          </a:p>
        </p:txBody>
      </p:sp>
      <p:sp>
        <p:nvSpPr>
          <p:cNvPr id="7" name="object 7"/>
          <p:cNvSpPr/>
          <p:nvPr/>
        </p:nvSpPr>
        <p:spPr>
          <a:xfrm>
            <a:off x="2567177" y="2177795"/>
            <a:ext cx="332740" cy="0"/>
          </a:xfrm>
          <a:custGeom>
            <a:avLst/>
            <a:gdLst/>
            <a:ahLst/>
            <a:cxnLst/>
            <a:rect l="l" t="t" r="r" b="b"/>
            <a:pathLst>
              <a:path w="332739">
                <a:moveTo>
                  <a:pt x="0" y="0"/>
                </a:moveTo>
                <a:lnTo>
                  <a:pt x="332232" y="0"/>
                </a:lnTo>
              </a:path>
            </a:pathLst>
          </a:custGeom>
          <a:ln w="9143">
            <a:solidFill>
              <a:srgbClr val="858585"/>
            </a:solidFill>
          </a:ln>
        </p:spPr>
        <p:txBody>
          <a:bodyPr wrap="square" lIns="0" tIns="0" rIns="0" bIns="0" rtlCol="0"/>
          <a:lstStyle/>
          <a:p>
            <a:endParaRPr/>
          </a:p>
        </p:txBody>
      </p:sp>
      <p:sp>
        <p:nvSpPr>
          <p:cNvPr id="8" name="object 8"/>
          <p:cNvSpPr/>
          <p:nvPr/>
        </p:nvSpPr>
        <p:spPr>
          <a:xfrm>
            <a:off x="2567177" y="1941957"/>
            <a:ext cx="332740" cy="0"/>
          </a:xfrm>
          <a:custGeom>
            <a:avLst/>
            <a:gdLst/>
            <a:ahLst/>
            <a:cxnLst/>
            <a:rect l="l" t="t" r="r" b="b"/>
            <a:pathLst>
              <a:path w="332739">
                <a:moveTo>
                  <a:pt x="0" y="0"/>
                </a:moveTo>
                <a:lnTo>
                  <a:pt x="332232" y="0"/>
                </a:lnTo>
              </a:path>
            </a:pathLst>
          </a:custGeom>
          <a:ln w="8382">
            <a:solidFill>
              <a:srgbClr val="858585"/>
            </a:solidFill>
          </a:ln>
        </p:spPr>
        <p:txBody>
          <a:bodyPr wrap="square" lIns="0" tIns="0" rIns="0" bIns="0" rtlCol="0"/>
          <a:lstStyle/>
          <a:p>
            <a:endParaRPr/>
          </a:p>
        </p:txBody>
      </p:sp>
      <p:sp>
        <p:nvSpPr>
          <p:cNvPr id="9" name="object 9"/>
          <p:cNvSpPr/>
          <p:nvPr/>
        </p:nvSpPr>
        <p:spPr>
          <a:xfrm>
            <a:off x="2567177" y="1704975"/>
            <a:ext cx="332740" cy="0"/>
          </a:xfrm>
          <a:custGeom>
            <a:avLst/>
            <a:gdLst/>
            <a:ahLst/>
            <a:cxnLst/>
            <a:rect l="l" t="t" r="r" b="b"/>
            <a:pathLst>
              <a:path w="332739">
                <a:moveTo>
                  <a:pt x="0" y="0"/>
                </a:moveTo>
                <a:lnTo>
                  <a:pt x="332232" y="0"/>
                </a:lnTo>
              </a:path>
            </a:pathLst>
          </a:custGeom>
          <a:ln w="8382">
            <a:solidFill>
              <a:srgbClr val="858585"/>
            </a:solidFill>
          </a:ln>
        </p:spPr>
        <p:txBody>
          <a:bodyPr wrap="square" lIns="0" tIns="0" rIns="0" bIns="0" rtlCol="0"/>
          <a:lstStyle/>
          <a:p>
            <a:endParaRPr/>
          </a:p>
        </p:txBody>
      </p:sp>
      <p:sp>
        <p:nvSpPr>
          <p:cNvPr id="10" name="object 10"/>
          <p:cNvSpPr/>
          <p:nvPr/>
        </p:nvSpPr>
        <p:spPr>
          <a:xfrm>
            <a:off x="2567177" y="1468755"/>
            <a:ext cx="332740" cy="0"/>
          </a:xfrm>
          <a:custGeom>
            <a:avLst/>
            <a:gdLst/>
            <a:ahLst/>
            <a:cxnLst/>
            <a:rect l="l" t="t" r="r" b="b"/>
            <a:pathLst>
              <a:path w="332739">
                <a:moveTo>
                  <a:pt x="0" y="0"/>
                </a:moveTo>
                <a:lnTo>
                  <a:pt x="332232" y="0"/>
                </a:lnTo>
              </a:path>
            </a:pathLst>
          </a:custGeom>
          <a:ln w="8382">
            <a:solidFill>
              <a:srgbClr val="858585"/>
            </a:solidFill>
          </a:ln>
        </p:spPr>
        <p:txBody>
          <a:bodyPr wrap="square" lIns="0" tIns="0" rIns="0" bIns="0" rtlCol="0"/>
          <a:lstStyle/>
          <a:p>
            <a:endParaRPr/>
          </a:p>
        </p:txBody>
      </p:sp>
      <p:sp>
        <p:nvSpPr>
          <p:cNvPr id="11" name="object 11"/>
          <p:cNvSpPr/>
          <p:nvPr/>
        </p:nvSpPr>
        <p:spPr>
          <a:xfrm>
            <a:off x="2567177" y="1232916"/>
            <a:ext cx="332740" cy="0"/>
          </a:xfrm>
          <a:custGeom>
            <a:avLst/>
            <a:gdLst/>
            <a:ahLst/>
            <a:cxnLst/>
            <a:rect l="l" t="t" r="r" b="b"/>
            <a:pathLst>
              <a:path w="332739">
                <a:moveTo>
                  <a:pt x="0" y="0"/>
                </a:moveTo>
                <a:lnTo>
                  <a:pt x="332232" y="0"/>
                </a:lnTo>
              </a:path>
            </a:pathLst>
          </a:custGeom>
          <a:ln w="9144">
            <a:solidFill>
              <a:srgbClr val="858585"/>
            </a:solidFill>
          </a:ln>
        </p:spPr>
        <p:txBody>
          <a:bodyPr wrap="square" lIns="0" tIns="0" rIns="0" bIns="0" rtlCol="0"/>
          <a:lstStyle/>
          <a:p>
            <a:endParaRPr/>
          </a:p>
        </p:txBody>
      </p:sp>
      <p:sp>
        <p:nvSpPr>
          <p:cNvPr id="12" name="object 12"/>
          <p:cNvSpPr/>
          <p:nvPr/>
        </p:nvSpPr>
        <p:spPr>
          <a:xfrm>
            <a:off x="2567177" y="997076"/>
            <a:ext cx="332740" cy="0"/>
          </a:xfrm>
          <a:custGeom>
            <a:avLst/>
            <a:gdLst/>
            <a:ahLst/>
            <a:cxnLst/>
            <a:rect l="l" t="t" r="r" b="b"/>
            <a:pathLst>
              <a:path w="332739">
                <a:moveTo>
                  <a:pt x="0" y="0"/>
                </a:moveTo>
                <a:lnTo>
                  <a:pt x="332232" y="0"/>
                </a:lnTo>
              </a:path>
            </a:pathLst>
          </a:custGeom>
          <a:ln w="8381">
            <a:solidFill>
              <a:srgbClr val="858585"/>
            </a:solidFill>
          </a:ln>
        </p:spPr>
        <p:txBody>
          <a:bodyPr wrap="square" lIns="0" tIns="0" rIns="0" bIns="0" rtlCol="0"/>
          <a:lstStyle/>
          <a:p>
            <a:endParaRPr/>
          </a:p>
        </p:txBody>
      </p:sp>
      <p:sp>
        <p:nvSpPr>
          <p:cNvPr id="13" name="object 13"/>
          <p:cNvSpPr/>
          <p:nvPr/>
        </p:nvSpPr>
        <p:spPr>
          <a:xfrm>
            <a:off x="2566797" y="997458"/>
            <a:ext cx="0" cy="1926589"/>
          </a:xfrm>
          <a:custGeom>
            <a:avLst/>
            <a:gdLst/>
            <a:ahLst/>
            <a:cxnLst/>
            <a:rect l="l" t="t" r="r" b="b"/>
            <a:pathLst>
              <a:path h="1926589">
                <a:moveTo>
                  <a:pt x="0" y="0"/>
                </a:moveTo>
                <a:lnTo>
                  <a:pt x="0" y="1926336"/>
                </a:lnTo>
              </a:path>
            </a:pathLst>
          </a:custGeom>
          <a:ln w="8381">
            <a:solidFill>
              <a:srgbClr val="858585"/>
            </a:solidFill>
          </a:ln>
        </p:spPr>
        <p:txBody>
          <a:bodyPr wrap="square" lIns="0" tIns="0" rIns="0" bIns="0" rtlCol="0"/>
          <a:lstStyle/>
          <a:p>
            <a:endParaRPr/>
          </a:p>
        </p:txBody>
      </p:sp>
      <p:sp>
        <p:nvSpPr>
          <p:cNvPr id="14" name="object 14"/>
          <p:cNvSpPr/>
          <p:nvPr/>
        </p:nvSpPr>
        <p:spPr>
          <a:xfrm>
            <a:off x="2529839" y="2886837"/>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5" name="object 15"/>
          <p:cNvSpPr/>
          <p:nvPr/>
        </p:nvSpPr>
        <p:spPr>
          <a:xfrm>
            <a:off x="2529839" y="264985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6" name="object 16"/>
          <p:cNvSpPr/>
          <p:nvPr/>
        </p:nvSpPr>
        <p:spPr>
          <a:xfrm>
            <a:off x="2529839" y="241363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7" name="object 17"/>
          <p:cNvSpPr/>
          <p:nvPr/>
        </p:nvSpPr>
        <p:spPr>
          <a:xfrm>
            <a:off x="2529839" y="2177795"/>
            <a:ext cx="37465" cy="0"/>
          </a:xfrm>
          <a:custGeom>
            <a:avLst/>
            <a:gdLst/>
            <a:ahLst/>
            <a:cxnLst/>
            <a:rect l="l" t="t" r="r" b="b"/>
            <a:pathLst>
              <a:path w="37464">
                <a:moveTo>
                  <a:pt x="0" y="0"/>
                </a:moveTo>
                <a:lnTo>
                  <a:pt x="37337" y="0"/>
                </a:lnTo>
              </a:path>
            </a:pathLst>
          </a:custGeom>
          <a:ln w="9143">
            <a:solidFill>
              <a:srgbClr val="858585"/>
            </a:solidFill>
          </a:ln>
        </p:spPr>
        <p:txBody>
          <a:bodyPr wrap="square" lIns="0" tIns="0" rIns="0" bIns="0" rtlCol="0"/>
          <a:lstStyle/>
          <a:p>
            <a:endParaRPr/>
          </a:p>
        </p:txBody>
      </p:sp>
      <p:sp>
        <p:nvSpPr>
          <p:cNvPr id="18" name="object 18"/>
          <p:cNvSpPr/>
          <p:nvPr/>
        </p:nvSpPr>
        <p:spPr>
          <a:xfrm>
            <a:off x="2529839" y="1941957"/>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9" name="object 19"/>
          <p:cNvSpPr/>
          <p:nvPr/>
        </p:nvSpPr>
        <p:spPr>
          <a:xfrm>
            <a:off x="2529839" y="170497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20" name="object 20"/>
          <p:cNvSpPr/>
          <p:nvPr/>
        </p:nvSpPr>
        <p:spPr>
          <a:xfrm>
            <a:off x="2529839" y="146875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21" name="object 21"/>
          <p:cNvSpPr/>
          <p:nvPr/>
        </p:nvSpPr>
        <p:spPr>
          <a:xfrm>
            <a:off x="2529839" y="1232916"/>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22" name="object 22"/>
          <p:cNvSpPr/>
          <p:nvPr/>
        </p:nvSpPr>
        <p:spPr>
          <a:xfrm>
            <a:off x="2529839" y="997076"/>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23" name="object 23"/>
          <p:cNvSpPr/>
          <p:nvPr/>
        </p:nvSpPr>
        <p:spPr>
          <a:xfrm>
            <a:off x="2567177" y="2886836"/>
            <a:ext cx="332740" cy="0"/>
          </a:xfrm>
          <a:custGeom>
            <a:avLst/>
            <a:gdLst/>
            <a:ahLst/>
            <a:cxnLst/>
            <a:rect l="l" t="t" r="r" b="b"/>
            <a:pathLst>
              <a:path w="332739">
                <a:moveTo>
                  <a:pt x="0" y="0"/>
                </a:moveTo>
                <a:lnTo>
                  <a:pt x="332231" y="0"/>
                </a:lnTo>
              </a:path>
            </a:pathLst>
          </a:custGeom>
          <a:ln w="8382">
            <a:solidFill>
              <a:srgbClr val="858585"/>
            </a:solidFill>
          </a:ln>
        </p:spPr>
        <p:txBody>
          <a:bodyPr wrap="square" lIns="0" tIns="0" rIns="0" bIns="0" rtlCol="0"/>
          <a:lstStyle/>
          <a:p>
            <a:endParaRPr/>
          </a:p>
        </p:txBody>
      </p:sp>
      <p:sp>
        <p:nvSpPr>
          <p:cNvPr id="24" name="object 24"/>
          <p:cNvSpPr/>
          <p:nvPr/>
        </p:nvSpPr>
        <p:spPr>
          <a:xfrm>
            <a:off x="2884932" y="1106631"/>
            <a:ext cx="14604" cy="29209"/>
          </a:xfrm>
          <a:custGeom>
            <a:avLst/>
            <a:gdLst/>
            <a:ahLst/>
            <a:cxnLst/>
            <a:rect l="l" t="t" r="r" b="b"/>
            <a:pathLst>
              <a:path w="14605" h="29209">
                <a:moveTo>
                  <a:pt x="14478" y="0"/>
                </a:moveTo>
                <a:lnTo>
                  <a:pt x="6858" y="2078"/>
                </a:lnTo>
                <a:lnTo>
                  <a:pt x="3810" y="8174"/>
                </a:lnTo>
                <a:lnTo>
                  <a:pt x="0" y="14270"/>
                </a:lnTo>
                <a:lnTo>
                  <a:pt x="2286" y="22652"/>
                </a:lnTo>
                <a:lnTo>
                  <a:pt x="8382" y="25700"/>
                </a:lnTo>
                <a:lnTo>
                  <a:pt x="14478" y="29198"/>
                </a:lnTo>
                <a:lnTo>
                  <a:pt x="14478" y="0"/>
                </a:lnTo>
                <a:close/>
              </a:path>
            </a:pathLst>
          </a:custGeom>
          <a:solidFill>
            <a:srgbClr val="1B467B"/>
          </a:solidFill>
        </p:spPr>
        <p:txBody>
          <a:bodyPr wrap="square" lIns="0" tIns="0" rIns="0" bIns="0" rtlCol="0"/>
          <a:lstStyle/>
          <a:p>
            <a:endParaRPr/>
          </a:p>
        </p:txBody>
      </p:sp>
      <p:sp>
        <p:nvSpPr>
          <p:cNvPr id="25" name="object 25"/>
          <p:cNvSpPr txBox="1"/>
          <p:nvPr/>
        </p:nvSpPr>
        <p:spPr>
          <a:xfrm>
            <a:off x="2175002" y="2097785"/>
            <a:ext cx="269875" cy="86550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a:t>
            </a:r>
            <a:r>
              <a:rPr sz="900" spc="25" dirty="0">
                <a:latin typeface="Calibri"/>
                <a:cs typeface="Calibri"/>
              </a:rPr>
              <a:t>40</a:t>
            </a:r>
            <a:endParaRPr sz="900">
              <a:latin typeface="Calibri"/>
              <a:cs typeface="Calibri"/>
            </a:endParaRPr>
          </a:p>
          <a:p>
            <a:pPr marL="12700">
              <a:lnSpc>
                <a:spcPct val="100000"/>
              </a:lnSpc>
              <a:spcBef>
                <a:spcPts val="780"/>
              </a:spcBef>
            </a:pPr>
            <a:r>
              <a:rPr sz="900" spc="10" dirty="0">
                <a:latin typeface="Calibri"/>
                <a:cs typeface="Calibri"/>
              </a:rPr>
              <a:t>$2</a:t>
            </a:r>
            <a:r>
              <a:rPr sz="900" spc="25" dirty="0">
                <a:latin typeface="Calibri"/>
                <a:cs typeface="Calibri"/>
              </a:rPr>
              <a:t>35</a:t>
            </a:r>
            <a:endParaRPr sz="900">
              <a:latin typeface="Calibri"/>
              <a:cs typeface="Calibri"/>
            </a:endParaRPr>
          </a:p>
          <a:p>
            <a:pPr marL="12700">
              <a:lnSpc>
                <a:spcPct val="100000"/>
              </a:lnSpc>
              <a:spcBef>
                <a:spcPts val="780"/>
              </a:spcBef>
            </a:pPr>
            <a:r>
              <a:rPr sz="900" spc="10" dirty="0">
                <a:latin typeface="Calibri"/>
                <a:cs typeface="Calibri"/>
              </a:rPr>
              <a:t>$2</a:t>
            </a:r>
            <a:r>
              <a:rPr sz="900" spc="25" dirty="0">
                <a:latin typeface="Calibri"/>
                <a:cs typeface="Calibri"/>
              </a:rPr>
              <a:t>30</a:t>
            </a:r>
            <a:endParaRPr sz="900">
              <a:latin typeface="Calibri"/>
              <a:cs typeface="Calibri"/>
            </a:endParaRPr>
          </a:p>
          <a:p>
            <a:pPr marL="12700">
              <a:lnSpc>
                <a:spcPct val="100000"/>
              </a:lnSpc>
              <a:spcBef>
                <a:spcPts val="780"/>
              </a:spcBef>
            </a:pPr>
            <a:r>
              <a:rPr sz="900" spc="10" dirty="0">
                <a:latin typeface="Calibri"/>
                <a:cs typeface="Calibri"/>
              </a:rPr>
              <a:t>$2</a:t>
            </a:r>
            <a:r>
              <a:rPr sz="900" spc="25" dirty="0">
                <a:latin typeface="Calibri"/>
                <a:cs typeface="Calibri"/>
              </a:rPr>
              <a:t>25</a:t>
            </a:r>
            <a:endParaRPr sz="900">
              <a:latin typeface="Calibri"/>
              <a:cs typeface="Calibri"/>
            </a:endParaRPr>
          </a:p>
        </p:txBody>
      </p:sp>
      <p:sp>
        <p:nvSpPr>
          <p:cNvPr id="26" name="object 26"/>
          <p:cNvSpPr txBox="1"/>
          <p:nvPr/>
        </p:nvSpPr>
        <p:spPr>
          <a:xfrm>
            <a:off x="1876298" y="1795271"/>
            <a:ext cx="568325" cy="223520"/>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Cost </a:t>
            </a:r>
            <a:r>
              <a:rPr sz="900" b="1" spc="140" dirty="0">
                <a:latin typeface="Calibri"/>
                <a:cs typeface="Calibri"/>
              </a:rPr>
              <a:t> </a:t>
            </a:r>
            <a:r>
              <a:rPr sz="1350" spc="30" baseline="-30864" dirty="0">
                <a:latin typeface="Calibri"/>
                <a:cs typeface="Calibri"/>
              </a:rPr>
              <a:t>$245</a:t>
            </a:r>
            <a:endParaRPr sz="1350" baseline="-30864">
              <a:latin typeface="Calibri"/>
              <a:cs typeface="Calibri"/>
            </a:endParaRPr>
          </a:p>
        </p:txBody>
      </p:sp>
      <p:sp>
        <p:nvSpPr>
          <p:cNvPr id="27" name="object 27"/>
          <p:cNvSpPr txBox="1"/>
          <p:nvPr/>
        </p:nvSpPr>
        <p:spPr>
          <a:xfrm>
            <a:off x="2175002" y="916685"/>
            <a:ext cx="269875" cy="86550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a:t>
            </a:r>
            <a:r>
              <a:rPr sz="900" spc="25" dirty="0">
                <a:latin typeface="Calibri"/>
                <a:cs typeface="Calibri"/>
              </a:rPr>
              <a:t>65</a:t>
            </a:r>
            <a:endParaRPr sz="900">
              <a:latin typeface="Calibri"/>
              <a:cs typeface="Calibri"/>
            </a:endParaRPr>
          </a:p>
          <a:p>
            <a:pPr marL="12700">
              <a:lnSpc>
                <a:spcPct val="100000"/>
              </a:lnSpc>
              <a:spcBef>
                <a:spcPts val="780"/>
              </a:spcBef>
            </a:pPr>
            <a:r>
              <a:rPr sz="900" spc="10" dirty="0">
                <a:latin typeface="Calibri"/>
                <a:cs typeface="Calibri"/>
              </a:rPr>
              <a:t>$2</a:t>
            </a:r>
            <a:r>
              <a:rPr sz="900" spc="25" dirty="0">
                <a:latin typeface="Calibri"/>
                <a:cs typeface="Calibri"/>
              </a:rPr>
              <a:t>60</a:t>
            </a:r>
            <a:endParaRPr sz="900">
              <a:latin typeface="Calibri"/>
              <a:cs typeface="Calibri"/>
            </a:endParaRPr>
          </a:p>
          <a:p>
            <a:pPr marL="12700">
              <a:lnSpc>
                <a:spcPct val="100000"/>
              </a:lnSpc>
              <a:spcBef>
                <a:spcPts val="780"/>
              </a:spcBef>
            </a:pPr>
            <a:r>
              <a:rPr sz="900" spc="10" dirty="0">
                <a:latin typeface="Calibri"/>
                <a:cs typeface="Calibri"/>
              </a:rPr>
              <a:t>$2</a:t>
            </a:r>
            <a:r>
              <a:rPr sz="900" spc="25" dirty="0">
                <a:latin typeface="Calibri"/>
                <a:cs typeface="Calibri"/>
              </a:rPr>
              <a:t>55</a:t>
            </a:r>
            <a:endParaRPr sz="900">
              <a:latin typeface="Calibri"/>
              <a:cs typeface="Calibri"/>
            </a:endParaRPr>
          </a:p>
          <a:p>
            <a:pPr marL="12700">
              <a:lnSpc>
                <a:spcPct val="100000"/>
              </a:lnSpc>
              <a:spcBef>
                <a:spcPts val="780"/>
              </a:spcBef>
            </a:pPr>
            <a:r>
              <a:rPr sz="900" spc="10" dirty="0">
                <a:latin typeface="Calibri"/>
                <a:cs typeface="Calibri"/>
              </a:rPr>
              <a:t>$2</a:t>
            </a:r>
            <a:r>
              <a:rPr sz="900" spc="25" dirty="0">
                <a:latin typeface="Calibri"/>
                <a:cs typeface="Calibri"/>
              </a:rPr>
              <a:t>50</a:t>
            </a:r>
            <a:endParaRPr sz="900">
              <a:latin typeface="Calibri"/>
              <a:cs typeface="Calibri"/>
            </a:endParaRPr>
          </a:p>
        </p:txBody>
      </p:sp>
      <p:sp>
        <p:nvSpPr>
          <p:cNvPr id="28" name="object 28"/>
          <p:cNvSpPr/>
          <p:nvPr/>
        </p:nvSpPr>
        <p:spPr>
          <a:xfrm>
            <a:off x="2257044" y="3437001"/>
            <a:ext cx="642620" cy="0"/>
          </a:xfrm>
          <a:custGeom>
            <a:avLst/>
            <a:gdLst/>
            <a:ahLst/>
            <a:cxnLst/>
            <a:rect l="l" t="t" r="r" b="b"/>
            <a:pathLst>
              <a:path w="642619">
                <a:moveTo>
                  <a:pt x="0" y="0"/>
                </a:moveTo>
                <a:lnTo>
                  <a:pt x="642366" y="0"/>
                </a:lnTo>
              </a:path>
            </a:pathLst>
          </a:custGeom>
          <a:ln w="8381">
            <a:solidFill>
              <a:srgbClr val="858585"/>
            </a:solidFill>
          </a:ln>
        </p:spPr>
        <p:txBody>
          <a:bodyPr wrap="square" lIns="0" tIns="0" rIns="0" bIns="0" rtlCol="0"/>
          <a:lstStyle/>
          <a:p>
            <a:endParaRPr/>
          </a:p>
        </p:txBody>
      </p:sp>
      <p:sp>
        <p:nvSpPr>
          <p:cNvPr id="29" name="object 29"/>
          <p:cNvSpPr/>
          <p:nvPr/>
        </p:nvSpPr>
        <p:spPr>
          <a:xfrm>
            <a:off x="2257044" y="864489"/>
            <a:ext cx="642620" cy="0"/>
          </a:xfrm>
          <a:custGeom>
            <a:avLst/>
            <a:gdLst/>
            <a:ahLst/>
            <a:cxnLst/>
            <a:rect l="l" t="t" r="r" b="b"/>
            <a:pathLst>
              <a:path w="642619">
                <a:moveTo>
                  <a:pt x="0" y="0"/>
                </a:moveTo>
                <a:lnTo>
                  <a:pt x="642366" y="0"/>
                </a:lnTo>
              </a:path>
            </a:pathLst>
          </a:custGeom>
          <a:ln w="8381">
            <a:solidFill>
              <a:srgbClr val="858585"/>
            </a:solidFill>
          </a:ln>
        </p:spPr>
        <p:txBody>
          <a:bodyPr wrap="square" lIns="0" tIns="0" rIns="0" bIns="0" rtlCol="0"/>
          <a:lstStyle/>
          <a:p>
            <a:endParaRPr/>
          </a:p>
        </p:txBody>
      </p:sp>
      <p:sp>
        <p:nvSpPr>
          <p:cNvPr id="30" name="object 30"/>
          <p:cNvSpPr/>
          <p:nvPr/>
        </p:nvSpPr>
        <p:spPr>
          <a:xfrm>
            <a:off x="2257044" y="5307329"/>
            <a:ext cx="642366" cy="2430780"/>
          </a:xfrm>
          <a:prstGeom prst="rect">
            <a:avLst/>
          </a:prstGeom>
          <a:blipFill>
            <a:blip r:embed="rId3" cstate="print"/>
            <a:stretch>
              <a:fillRect/>
            </a:stretch>
          </a:blipFill>
        </p:spPr>
        <p:txBody>
          <a:bodyPr wrap="square" lIns="0" tIns="0" rIns="0" bIns="0" rtlCol="0"/>
          <a:lstStyle/>
          <a:p>
            <a:endParaRPr/>
          </a:p>
        </p:txBody>
      </p:sp>
      <p:sp>
        <p:nvSpPr>
          <p:cNvPr id="31" name="object 31"/>
          <p:cNvSpPr/>
          <p:nvPr/>
        </p:nvSpPr>
        <p:spPr>
          <a:xfrm>
            <a:off x="2899410" y="264985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32" name="object 32"/>
          <p:cNvSpPr/>
          <p:nvPr/>
        </p:nvSpPr>
        <p:spPr>
          <a:xfrm>
            <a:off x="2899410" y="241363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33" name="object 33"/>
          <p:cNvSpPr/>
          <p:nvPr/>
        </p:nvSpPr>
        <p:spPr>
          <a:xfrm>
            <a:off x="2899410" y="2177795"/>
            <a:ext cx="642620" cy="0"/>
          </a:xfrm>
          <a:custGeom>
            <a:avLst/>
            <a:gdLst/>
            <a:ahLst/>
            <a:cxnLst/>
            <a:rect l="l" t="t" r="r" b="b"/>
            <a:pathLst>
              <a:path w="642620">
                <a:moveTo>
                  <a:pt x="0" y="0"/>
                </a:moveTo>
                <a:lnTo>
                  <a:pt x="642365" y="0"/>
                </a:lnTo>
              </a:path>
            </a:pathLst>
          </a:custGeom>
          <a:ln w="9143">
            <a:solidFill>
              <a:srgbClr val="858585"/>
            </a:solidFill>
          </a:ln>
        </p:spPr>
        <p:txBody>
          <a:bodyPr wrap="square" lIns="0" tIns="0" rIns="0" bIns="0" rtlCol="0"/>
          <a:lstStyle/>
          <a:p>
            <a:endParaRPr/>
          </a:p>
        </p:txBody>
      </p:sp>
      <p:sp>
        <p:nvSpPr>
          <p:cNvPr id="34" name="object 34"/>
          <p:cNvSpPr/>
          <p:nvPr/>
        </p:nvSpPr>
        <p:spPr>
          <a:xfrm>
            <a:off x="2899410" y="1941957"/>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35" name="object 35"/>
          <p:cNvSpPr/>
          <p:nvPr/>
        </p:nvSpPr>
        <p:spPr>
          <a:xfrm>
            <a:off x="2899410" y="170497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36" name="object 36"/>
          <p:cNvSpPr/>
          <p:nvPr/>
        </p:nvSpPr>
        <p:spPr>
          <a:xfrm>
            <a:off x="2899410" y="146875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37" name="object 37"/>
          <p:cNvSpPr/>
          <p:nvPr/>
        </p:nvSpPr>
        <p:spPr>
          <a:xfrm>
            <a:off x="2899410" y="1232916"/>
            <a:ext cx="642620" cy="0"/>
          </a:xfrm>
          <a:custGeom>
            <a:avLst/>
            <a:gdLst/>
            <a:ahLst/>
            <a:cxnLst/>
            <a:rect l="l" t="t" r="r" b="b"/>
            <a:pathLst>
              <a:path w="642620">
                <a:moveTo>
                  <a:pt x="0" y="0"/>
                </a:moveTo>
                <a:lnTo>
                  <a:pt x="642365" y="0"/>
                </a:lnTo>
              </a:path>
            </a:pathLst>
          </a:custGeom>
          <a:ln w="9144">
            <a:solidFill>
              <a:srgbClr val="858585"/>
            </a:solidFill>
          </a:ln>
        </p:spPr>
        <p:txBody>
          <a:bodyPr wrap="square" lIns="0" tIns="0" rIns="0" bIns="0" rtlCol="0"/>
          <a:lstStyle/>
          <a:p>
            <a:endParaRPr/>
          </a:p>
        </p:txBody>
      </p:sp>
      <p:sp>
        <p:nvSpPr>
          <p:cNvPr id="38" name="object 38"/>
          <p:cNvSpPr/>
          <p:nvPr/>
        </p:nvSpPr>
        <p:spPr>
          <a:xfrm>
            <a:off x="2899410" y="997076"/>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39" name="object 39"/>
          <p:cNvSpPr/>
          <p:nvPr/>
        </p:nvSpPr>
        <p:spPr>
          <a:xfrm>
            <a:off x="2898648" y="2886836"/>
            <a:ext cx="643255" cy="0"/>
          </a:xfrm>
          <a:custGeom>
            <a:avLst/>
            <a:gdLst/>
            <a:ahLst/>
            <a:cxnLst/>
            <a:rect l="l" t="t" r="r" b="b"/>
            <a:pathLst>
              <a:path w="643254">
                <a:moveTo>
                  <a:pt x="0" y="0"/>
                </a:moveTo>
                <a:lnTo>
                  <a:pt x="643127" y="0"/>
                </a:lnTo>
              </a:path>
            </a:pathLst>
          </a:custGeom>
          <a:ln w="8382">
            <a:solidFill>
              <a:srgbClr val="858585"/>
            </a:solidFill>
          </a:ln>
        </p:spPr>
        <p:txBody>
          <a:bodyPr wrap="square" lIns="0" tIns="0" rIns="0" bIns="0" rtlCol="0"/>
          <a:lstStyle/>
          <a:p>
            <a:endParaRPr/>
          </a:p>
        </p:txBody>
      </p:sp>
      <p:sp>
        <p:nvSpPr>
          <p:cNvPr id="40" name="object 40"/>
          <p:cNvSpPr/>
          <p:nvPr/>
        </p:nvSpPr>
        <p:spPr>
          <a:xfrm>
            <a:off x="3227832" y="2905505"/>
            <a:ext cx="9525" cy="0"/>
          </a:xfrm>
          <a:custGeom>
            <a:avLst/>
            <a:gdLst/>
            <a:ahLst/>
            <a:cxnLst/>
            <a:rect l="l" t="t" r="r" b="b"/>
            <a:pathLst>
              <a:path w="9525">
                <a:moveTo>
                  <a:pt x="0" y="0"/>
                </a:moveTo>
                <a:lnTo>
                  <a:pt x="9143" y="0"/>
                </a:lnTo>
              </a:path>
            </a:pathLst>
          </a:custGeom>
          <a:ln w="36575">
            <a:solidFill>
              <a:srgbClr val="858585"/>
            </a:solidFill>
          </a:ln>
        </p:spPr>
        <p:txBody>
          <a:bodyPr wrap="square" lIns="0" tIns="0" rIns="0" bIns="0" rtlCol="0"/>
          <a:lstStyle/>
          <a:p>
            <a:endParaRPr/>
          </a:p>
        </p:txBody>
      </p:sp>
      <p:sp>
        <p:nvSpPr>
          <p:cNvPr id="41" name="object 41"/>
          <p:cNvSpPr/>
          <p:nvPr/>
        </p:nvSpPr>
        <p:spPr>
          <a:xfrm>
            <a:off x="2899410" y="1106424"/>
            <a:ext cx="642620" cy="398145"/>
          </a:xfrm>
          <a:custGeom>
            <a:avLst/>
            <a:gdLst/>
            <a:ahLst/>
            <a:cxnLst/>
            <a:rect l="l" t="t" r="r" b="b"/>
            <a:pathLst>
              <a:path w="642620" h="398144">
                <a:moveTo>
                  <a:pt x="761" y="0"/>
                </a:moveTo>
                <a:lnTo>
                  <a:pt x="0" y="207"/>
                </a:lnTo>
                <a:lnTo>
                  <a:pt x="0" y="29406"/>
                </a:lnTo>
                <a:lnTo>
                  <a:pt x="642365" y="398049"/>
                </a:lnTo>
                <a:lnTo>
                  <a:pt x="642365" y="368517"/>
                </a:lnTo>
                <a:lnTo>
                  <a:pt x="6857" y="3809"/>
                </a:lnTo>
                <a:lnTo>
                  <a:pt x="761" y="0"/>
                </a:lnTo>
                <a:close/>
              </a:path>
            </a:pathLst>
          </a:custGeom>
          <a:solidFill>
            <a:srgbClr val="1B467B"/>
          </a:solidFill>
        </p:spPr>
        <p:txBody>
          <a:bodyPr wrap="square" lIns="0" tIns="0" rIns="0" bIns="0" rtlCol="0"/>
          <a:lstStyle/>
          <a:p>
            <a:endParaRPr/>
          </a:p>
        </p:txBody>
      </p:sp>
      <p:sp>
        <p:nvSpPr>
          <p:cNvPr id="42" name="object 42"/>
          <p:cNvSpPr txBox="1"/>
          <p:nvPr/>
        </p:nvSpPr>
        <p:spPr>
          <a:xfrm>
            <a:off x="2766312" y="2961128"/>
            <a:ext cx="26797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3</a:t>
            </a:r>
            <a:r>
              <a:rPr sz="900" spc="25" dirty="0">
                <a:latin typeface="Calibri"/>
                <a:cs typeface="Calibri"/>
              </a:rPr>
              <a:t>0</a:t>
            </a:r>
            <a:r>
              <a:rPr sz="900" spc="10" dirty="0">
                <a:latin typeface="Calibri"/>
                <a:cs typeface="Calibri"/>
              </a:rPr>
              <a:t>00</a:t>
            </a:r>
            <a:endParaRPr sz="900">
              <a:latin typeface="Calibri"/>
              <a:cs typeface="Calibri"/>
            </a:endParaRPr>
          </a:p>
        </p:txBody>
      </p:sp>
      <p:sp>
        <p:nvSpPr>
          <p:cNvPr id="43" name="object 43"/>
          <p:cNvSpPr txBox="1"/>
          <p:nvPr/>
        </p:nvSpPr>
        <p:spPr>
          <a:xfrm>
            <a:off x="3504438" y="864108"/>
            <a:ext cx="680085" cy="2573655"/>
          </a:xfrm>
          <a:prstGeom prst="rect">
            <a:avLst/>
          </a:prstGeom>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10"/>
              </a:spcBef>
            </a:pPr>
            <a:endParaRPr sz="850">
              <a:latin typeface="Times New Roman"/>
              <a:cs typeface="Times New Roman"/>
            </a:endParaRPr>
          </a:p>
          <a:p>
            <a:pPr>
              <a:lnSpc>
                <a:spcPct val="100000"/>
              </a:lnSpc>
            </a:pPr>
            <a:r>
              <a:rPr sz="900" spc="15" dirty="0">
                <a:latin typeface="Calibri"/>
                <a:cs typeface="Calibri"/>
              </a:rPr>
              <a:t>0</a:t>
            </a:r>
            <a:endParaRPr sz="900">
              <a:latin typeface="Calibri"/>
              <a:cs typeface="Calibri"/>
            </a:endParaRPr>
          </a:p>
        </p:txBody>
      </p:sp>
      <p:sp>
        <p:nvSpPr>
          <p:cNvPr id="44" name="object 44"/>
          <p:cNvSpPr/>
          <p:nvPr/>
        </p:nvSpPr>
        <p:spPr>
          <a:xfrm>
            <a:off x="2899410" y="3437001"/>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45" name="object 45"/>
          <p:cNvSpPr/>
          <p:nvPr/>
        </p:nvSpPr>
        <p:spPr>
          <a:xfrm>
            <a:off x="2899410" y="864489"/>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46" name="object 46"/>
          <p:cNvSpPr/>
          <p:nvPr/>
        </p:nvSpPr>
        <p:spPr>
          <a:xfrm>
            <a:off x="2899410" y="5307329"/>
            <a:ext cx="642365" cy="2430780"/>
          </a:xfrm>
          <a:prstGeom prst="rect">
            <a:avLst/>
          </a:prstGeom>
          <a:blipFill>
            <a:blip r:embed="rId4" cstate="print"/>
            <a:stretch>
              <a:fillRect/>
            </a:stretch>
          </a:blipFill>
        </p:spPr>
        <p:txBody>
          <a:bodyPr wrap="square" lIns="0" tIns="0" rIns="0" bIns="0" rtlCol="0"/>
          <a:lstStyle/>
          <a:p>
            <a:endParaRPr/>
          </a:p>
        </p:txBody>
      </p:sp>
      <p:sp>
        <p:nvSpPr>
          <p:cNvPr id="47" name="object 47"/>
          <p:cNvSpPr/>
          <p:nvPr/>
        </p:nvSpPr>
        <p:spPr>
          <a:xfrm>
            <a:off x="3541014" y="864108"/>
            <a:ext cx="643255" cy="133350"/>
          </a:xfrm>
          <a:custGeom>
            <a:avLst/>
            <a:gdLst/>
            <a:ahLst/>
            <a:cxnLst/>
            <a:rect l="l" t="t" r="r" b="b"/>
            <a:pathLst>
              <a:path w="643254" h="133350">
                <a:moveTo>
                  <a:pt x="0" y="133350"/>
                </a:moveTo>
                <a:lnTo>
                  <a:pt x="643127" y="133350"/>
                </a:lnTo>
                <a:lnTo>
                  <a:pt x="643127" y="0"/>
                </a:lnTo>
                <a:lnTo>
                  <a:pt x="0" y="0"/>
                </a:lnTo>
                <a:lnTo>
                  <a:pt x="0" y="133350"/>
                </a:lnTo>
                <a:close/>
              </a:path>
            </a:pathLst>
          </a:custGeom>
          <a:solidFill>
            <a:srgbClr val="FFFFFF"/>
          </a:solidFill>
        </p:spPr>
        <p:txBody>
          <a:bodyPr wrap="square" lIns="0" tIns="0" rIns="0" bIns="0" rtlCol="0"/>
          <a:lstStyle/>
          <a:p>
            <a:endParaRPr/>
          </a:p>
        </p:txBody>
      </p:sp>
      <p:sp>
        <p:nvSpPr>
          <p:cNvPr id="48" name="object 48"/>
          <p:cNvSpPr/>
          <p:nvPr/>
        </p:nvSpPr>
        <p:spPr>
          <a:xfrm>
            <a:off x="3541014" y="2887217"/>
            <a:ext cx="643255" cy="550545"/>
          </a:xfrm>
          <a:custGeom>
            <a:avLst/>
            <a:gdLst/>
            <a:ahLst/>
            <a:cxnLst/>
            <a:rect l="l" t="t" r="r" b="b"/>
            <a:pathLst>
              <a:path w="643254" h="550545">
                <a:moveTo>
                  <a:pt x="0" y="550163"/>
                </a:moveTo>
                <a:lnTo>
                  <a:pt x="643127" y="550163"/>
                </a:lnTo>
                <a:lnTo>
                  <a:pt x="643127" y="0"/>
                </a:lnTo>
                <a:lnTo>
                  <a:pt x="0" y="0"/>
                </a:lnTo>
                <a:lnTo>
                  <a:pt x="0" y="550163"/>
                </a:lnTo>
                <a:close/>
              </a:path>
            </a:pathLst>
          </a:custGeom>
          <a:solidFill>
            <a:srgbClr val="FFFFFF"/>
          </a:solidFill>
        </p:spPr>
        <p:txBody>
          <a:bodyPr wrap="square" lIns="0" tIns="0" rIns="0" bIns="0" rtlCol="0"/>
          <a:lstStyle/>
          <a:p>
            <a:endParaRPr/>
          </a:p>
        </p:txBody>
      </p:sp>
      <p:sp>
        <p:nvSpPr>
          <p:cNvPr id="49" name="object 49"/>
          <p:cNvSpPr/>
          <p:nvPr/>
        </p:nvSpPr>
        <p:spPr>
          <a:xfrm>
            <a:off x="3541776" y="264985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50" name="object 50"/>
          <p:cNvSpPr/>
          <p:nvPr/>
        </p:nvSpPr>
        <p:spPr>
          <a:xfrm>
            <a:off x="3541776" y="241363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51" name="object 51"/>
          <p:cNvSpPr/>
          <p:nvPr/>
        </p:nvSpPr>
        <p:spPr>
          <a:xfrm>
            <a:off x="3541776" y="2177795"/>
            <a:ext cx="642620" cy="0"/>
          </a:xfrm>
          <a:custGeom>
            <a:avLst/>
            <a:gdLst/>
            <a:ahLst/>
            <a:cxnLst/>
            <a:rect l="l" t="t" r="r" b="b"/>
            <a:pathLst>
              <a:path w="642620">
                <a:moveTo>
                  <a:pt x="0" y="0"/>
                </a:moveTo>
                <a:lnTo>
                  <a:pt x="642365" y="0"/>
                </a:lnTo>
              </a:path>
            </a:pathLst>
          </a:custGeom>
          <a:ln w="9143">
            <a:solidFill>
              <a:srgbClr val="858585"/>
            </a:solidFill>
          </a:ln>
        </p:spPr>
        <p:txBody>
          <a:bodyPr wrap="square" lIns="0" tIns="0" rIns="0" bIns="0" rtlCol="0"/>
          <a:lstStyle/>
          <a:p>
            <a:endParaRPr/>
          </a:p>
        </p:txBody>
      </p:sp>
      <p:sp>
        <p:nvSpPr>
          <p:cNvPr id="52" name="object 52"/>
          <p:cNvSpPr/>
          <p:nvPr/>
        </p:nvSpPr>
        <p:spPr>
          <a:xfrm>
            <a:off x="3541776" y="1941957"/>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53" name="object 53"/>
          <p:cNvSpPr/>
          <p:nvPr/>
        </p:nvSpPr>
        <p:spPr>
          <a:xfrm>
            <a:off x="3541776" y="170497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54" name="object 54"/>
          <p:cNvSpPr/>
          <p:nvPr/>
        </p:nvSpPr>
        <p:spPr>
          <a:xfrm>
            <a:off x="3541776" y="146875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55" name="object 55"/>
          <p:cNvSpPr/>
          <p:nvPr/>
        </p:nvSpPr>
        <p:spPr>
          <a:xfrm>
            <a:off x="3541776" y="1232916"/>
            <a:ext cx="642620" cy="0"/>
          </a:xfrm>
          <a:custGeom>
            <a:avLst/>
            <a:gdLst/>
            <a:ahLst/>
            <a:cxnLst/>
            <a:rect l="l" t="t" r="r" b="b"/>
            <a:pathLst>
              <a:path w="642620">
                <a:moveTo>
                  <a:pt x="0" y="0"/>
                </a:moveTo>
                <a:lnTo>
                  <a:pt x="642365" y="0"/>
                </a:lnTo>
              </a:path>
            </a:pathLst>
          </a:custGeom>
          <a:ln w="9144">
            <a:solidFill>
              <a:srgbClr val="858585"/>
            </a:solidFill>
          </a:ln>
        </p:spPr>
        <p:txBody>
          <a:bodyPr wrap="square" lIns="0" tIns="0" rIns="0" bIns="0" rtlCol="0"/>
          <a:lstStyle/>
          <a:p>
            <a:endParaRPr/>
          </a:p>
        </p:txBody>
      </p:sp>
      <p:sp>
        <p:nvSpPr>
          <p:cNvPr id="56" name="object 56"/>
          <p:cNvSpPr/>
          <p:nvPr/>
        </p:nvSpPr>
        <p:spPr>
          <a:xfrm>
            <a:off x="3541776" y="997076"/>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57" name="object 57"/>
          <p:cNvSpPr/>
          <p:nvPr/>
        </p:nvSpPr>
        <p:spPr>
          <a:xfrm>
            <a:off x="3541014" y="2886836"/>
            <a:ext cx="643255" cy="0"/>
          </a:xfrm>
          <a:custGeom>
            <a:avLst/>
            <a:gdLst/>
            <a:ahLst/>
            <a:cxnLst/>
            <a:rect l="l" t="t" r="r" b="b"/>
            <a:pathLst>
              <a:path w="643254">
                <a:moveTo>
                  <a:pt x="0" y="0"/>
                </a:moveTo>
                <a:lnTo>
                  <a:pt x="643127" y="0"/>
                </a:lnTo>
              </a:path>
            </a:pathLst>
          </a:custGeom>
          <a:ln w="8382">
            <a:solidFill>
              <a:srgbClr val="858585"/>
            </a:solidFill>
          </a:ln>
        </p:spPr>
        <p:txBody>
          <a:bodyPr wrap="square" lIns="0" tIns="0" rIns="0" bIns="0" rtlCol="0"/>
          <a:lstStyle/>
          <a:p>
            <a:endParaRPr/>
          </a:p>
        </p:txBody>
      </p:sp>
      <p:sp>
        <p:nvSpPr>
          <p:cNvPr id="58" name="object 58"/>
          <p:cNvSpPr/>
          <p:nvPr/>
        </p:nvSpPr>
        <p:spPr>
          <a:xfrm>
            <a:off x="3893820"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59" name="object 59"/>
          <p:cNvSpPr/>
          <p:nvPr/>
        </p:nvSpPr>
        <p:spPr>
          <a:xfrm>
            <a:off x="3541776" y="1474941"/>
            <a:ext cx="642620" cy="398780"/>
          </a:xfrm>
          <a:custGeom>
            <a:avLst/>
            <a:gdLst/>
            <a:ahLst/>
            <a:cxnLst/>
            <a:rect l="l" t="t" r="r" b="b"/>
            <a:pathLst>
              <a:path w="642620" h="398780">
                <a:moveTo>
                  <a:pt x="0" y="0"/>
                </a:moveTo>
                <a:lnTo>
                  <a:pt x="0" y="29532"/>
                </a:lnTo>
                <a:lnTo>
                  <a:pt x="642366" y="398175"/>
                </a:lnTo>
                <a:lnTo>
                  <a:pt x="642366" y="368643"/>
                </a:lnTo>
                <a:lnTo>
                  <a:pt x="0" y="0"/>
                </a:lnTo>
                <a:close/>
              </a:path>
            </a:pathLst>
          </a:custGeom>
          <a:solidFill>
            <a:srgbClr val="1B467B"/>
          </a:solidFill>
        </p:spPr>
        <p:txBody>
          <a:bodyPr wrap="square" lIns="0" tIns="0" rIns="0" bIns="0" rtlCol="0"/>
          <a:lstStyle/>
          <a:p>
            <a:endParaRPr/>
          </a:p>
        </p:txBody>
      </p:sp>
      <p:sp>
        <p:nvSpPr>
          <p:cNvPr id="60" name="object 60"/>
          <p:cNvSpPr txBox="1"/>
          <p:nvPr/>
        </p:nvSpPr>
        <p:spPr>
          <a:xfrm>
            <a:off x="3431587" y="2961131"/>
            <a:ext cx="26797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8</a:t>
            </a:r>
            <a:r>
              <a:rPr sz="900" spc="190" dirty="0">
                <a:latin typeface="Calibri"/>
                <a:cs typeface="Calibri"/>
              </a:rPr>
              <a:t> </a:t>
            </a:r>
            <a:r>
              <a:rPr sz="900" spc="10" dirty="0">
                <a:latin typeface="Calibri"/>
                <a:cs typeface="Calibri"/>
              </a:rPr>
              <a:t>00</a:t>
            </a:r>
            <a:endParaRPr sz="900">
              <a:latin typeface="Calibri"/>
              <a:cs typeface="Calibri"/>
            </a:endParaRPr>
          </a:p>
        </p:txBody>
      </p:sp>
      <p:sp>
        <p:nvSpPr>
          <p:cNvPr id="61" name="object 61"/>
          <p:cNvSpPr txBox="1"/>
          <p:nvPr/>
        </p:nvSpPr>
        <p:spPr>
          <a:xfrm>
            <a:off x="4142994" y="864108"/>
            <a:ext cx="683895" cy="2573655"/>
          </a:xfrm>
          <a:prstGeom prst="rect">
            <a:avLst/>
          </a:prstGeom>
        </p:spPr>
        <p:txBody>
          <a:bodyPr vert="horz" wrap="square" lIns="0" tIns="0" rIns="0" bIns="0" rtlCol="0">
            <a:spAutoFit/>
          </a:bodyPr>
          <a:lstStyle/>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pPr>
            <a:endParaRPr sz="1200">
              <a:latin typeface="Times New Roman"/>
              <a:cs typeface="Times New Roman"/>
            </a:endParaRPr>
          </a:p>
          <a:p>
            <a:pPr>
              <a:lnSpc>
                <a:spcPct val="100000"/>
              </a:lnSpc>
            </a:pPr>
            <a:r>
              <a:rPr sz="900" b="1" spc="20" dirty="0">
                <a:latin typeface="Calibri"/>
                <a:cs typeface="Calibri"/>
              </a:rPr>
              <a:t>o</a:t>
            </a:r>
            <a:endParaRPr sz="900">
              <a:latin typeface="Calibri"/>
              <a:cs typeface="Calibri"/>
            </a:endParaRPr>
          </a:p>
        </p:txBody>
      </p:sp>
      <p:sp>
        <p:nvSpPr>
          <p:cNvPr id="62" name="object 62"/>
          <p:cNvSpPr/>
          <p:nvPr/>
        </p:nvSpPr>
        <p:spPr>
          <a:xfrm>
            <a:off x="3541776" y="3437001"/>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63" name="object 63"/>
          <p:cNvSpPr/>
          <p:nvPr/>
        </p:nvSpPr>
        <p:spPr>
          <a:xfrm>
            <a:off x="3541776" y="864489"/>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64" name="object 64"/>
          <p:cNvSpPr/>
          <p:nvPr/>
        </p:nvSpPr>
        <p:spPr>
          <a:xfrm>
            <a:off x="3541776" y="5307329"/>
            <a:ext cx="642365" cy="2430780"/>
          </a:xfrm>
          <a:prstGeom prst="rect">
            <a:avLst/>
          </a:prstGeom>
          <a:blipFill>
            <a:blip r:embed="rId5" cstate="print"/>
            <a:stretch>
              <a:fillRect/>
            </a:stretch>
          </a:blipFill>
        </p:spPr>
        <p:txBody>
          <a:bodyPr wrap="square" lIns="0" tIns="0" rIns="0" bIns="0" rtlCol="0"/>
          <a:lstStyle/>
          <a:p>
            <a:endParaRPr/>
          </a:p>
        </p:txBody>
      </p:sp>
      <p:sp>
        <p:nvSpPr>
          <p:cNvPr id="65" name="object 65"/>
          <p:cNvSpPr/>
          <p:nvPr/>
        </p:nvSpPr>
        <p:spPr>
          <a:xfrm>
            <a:off x="4183379" y="864108"/>
            <a:ext cx="643255" cy="133350"/>
          </a:xfrm>
          <a:custGeom>
            <a:avLst/>
            <a:gdLst/>
            <a:ahLst/>
            <a:cxnLst/>
            <a:rect l="l" t="t" r="r" b="b"/>
            <a:pathLst>
              <a:path w="643254" h="133350">
                <a:moveTo>
                  <a:pt x="0" y="133350"/>
                </a:moveTo>
                <a:lnTo>
                  <a:pt x="643127" y="133350"/>
                </a:lnTo>
                <a:lnTo>
                  <a:pt x="643127" y="0"/>
                </a:lnTo>
                <a:lnTo>
                  <a:pt x="0" y="0"/>
                </a:lnTo>
                <a:lnTo>
                  <a:pt x="0" y="133350"/>
                </a:lnTo>
                <a:close/>
              </a:path>
            </a:pathLst>
          </a:custGeom>
          <a:solidFill>
            <a:srgbClr val="FFFFFF"/>
          </a:solidFill>
        </p:spPr>
        <p:txBody>
          <a:bodyPr wrap="square" lIns="0" tIns="0" rIns="0" bIns="0" rtlCol="0"/>
          <a:lstStyle/>
          <a:p>
            <a:endParaRPr/>
          </a:p>
        </p:txBody>
      </p:sp>
      <p:sp>
        <p:nvSpPr>
          <p:cNvPr id="66" name="object 66"/>
          <p:cNvSpPr/>
          <p:nvPr/>
        </p:nvSpPr>
        <p:spPr>
          <a:xfrm>
            <a:off x="4183379" y="2887217"/>
            <a:ext cx="643255" cy="550545"/>
          </a:xfrm>
          <a:custGeom>
            <a:avLst/>
            <a:gdLst/>
            <a:ahLst/>
            <a:cxnLst/>
            <a:rect l="l" t="t" r="r" b="b"/>
            <a:pathLst>
              <a:path w="643254" h="550545">
                <a:moveTo>
                  <a:pt x="0" y="550163"/>
                </a:moveTo>
                <a:lnTo>
                  <a:pt x="643127" y="550163"/>
                </a:lnTo>
                <a:lnTo>
                  <a:pt x="643127" y="0"/>
                </a:lnTo>
                <a:lnTo>
                  <a:pt x="0" y="0"/>
                </a:lnTo>
                <a:lnTo>
                  <a:pt x="0" y="550163"/>
                </a:lnTo>
                <a:close/>
              </a:path>
            </a:pathLst>
          </a:custGeom>
          <a:solidFill>
            <a:srgbClr val="FFFFFF"/>
          </a:solidFill>
        </p:spPr>
        <p:txBody>
          <a:bodyPr wrap="square" lIns="0" tIns="0" rIns="0" bIns="0" rtlCol="0"/>
          <a:lstStyle/>
          <a:p>
            <a:endParaRPr/>
          </a:p>
        </p:txBody>
      </p:sp>
      <p:sp>
        <p:nvSpPr>
          <p:cNvPr id="67" name="object 67"/>
          <p:cNvSpPr/>
          <p:nvPr/>
        </p:nvSpPr>
        <p:spPr>
          <a:xfrm>
            <a:off x="4184141" y="264985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68" name="object 68"/>
          <p:cNvSpPr/>
          <p:nvPr/>
        </p:nvSpPr>
        <p:spPr>
          <a:xfrm>
            <a:off x="4184141" y="241363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69" name="object 69"/>
          <p:cNvSpPr/>
          <p:nvPr/>
        </p:nvSpPr>
        <p:spPr>
          <a:xfrm>
            <a:off x="4184141" y="2177795"/>
            <a:ext cx="642620" cy="0"/>
          </a:xfrm>
          <a:custGeom>
            <a:avLst/>
            <a:gdLst/>
            <a:ahLst/>
            <a:cxnLst/>
            <a:rect l="l" t="t" r="r" b="b"/>
            <a:pathLst>
              <a:path w="642620">
                <a:moveTo>
                  <a:pt x="0" y="0"/>
                </a:moveTo>
                <a:lnTo>
                  <a:pt x="642365" y="0"/>
                </a:lnTo>
              </a:path>
            </a:pathLst>
          </a:custGeom>
          <a:ln w="9143">
            <a:solidFill>
              <a:srgbClr val="858585"/>
            </a:solidFill>
          </a:ln>
        </p:spPr>
        <p:txBody>
          <a:bodyPr wrap="square" lIns="0" tIns="0" rIns="0" bIns="0" rtlCol="0"/>
          <a:lstStyle/>
          <a:p>
            <a:endParaRPr/>
          </a:p>
        </p:txBody>
      </p:sp>
      <p:sp>
        <p:nvSpPr>
          <p:cNvPr id="70" name="object 70"/>
          <p:cNvSpPr/>
          <p:nvPr/>
        </p:nvSpPr>
        <p:spPr>
          <a:xfrm>
            <a:off x="4184141" y="1941957"/>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71" name="object 71"/>
          <p:cNvSpPr/>
          <p:nvPr/>
        </p:nvSpPr>
        <p:spPr>
          <a:xfrm>
            <a:off x="4184141" y="170497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72" name="object 72"/>
          <p:cNvSpPr/>
          <p:nvPr/>
        </p:nvSpPr>
        <p:spPr>
          <a:xfrm>
            <a:off x="4184141" y="1468755"/>
            <a:ext cx="642620" cy="0"/>
          </a:xfrm>
          <a:custGeom>
            <a:avLst/>
            <a:gdLst/>
            <a:ahLst/>
            <a:cxnLst/>
            <a:rect l="l" t="t" r="r" b="b"/>
            <a:pathLst>
              <a:path w="642620">
                <a:moveTo>
                  <a:pt x="0" y="0"/>
                </a:moveTo>
                <a:lnTo>
                  <a:pt x="642365" y="0"/>
                </a:lnTo>
              </a:path>
            </a:pathLst>
          </a:custGeom>
          <a:ln w="8382">
            <a:solidFill>
              <a:srgbClr val="858585"/>
            </a:solidFill>
          </a:ln>
        </p:spPr>
        <p:txBody>
          <a:bodyPr wrap="square" lIns="0" tIns="0" rIns="0" bIns="0" rtlCol="0"/>
          <a:lstStyle/>
          <a:p>
            <a:endParaRPr/>
          </a:p>
        </p:txBody>
      </p:sp>
      <p:sp>
        <p:nvSpPr>
          <p:cNvPr id="73" name="object 73"/>
          <p:cNvSpPr/>
          <p:nvPr/>
        </p:nvSpPr>
        <p:spPr>
          <a:xfrm>
            <a:off x="4184141" y="1232916"/>
            <a:ext cx="642620" cy="0"/>
          </a:xfrm>
          <a:custGeom>
            <a:avLst/>
            <a:gdLst/>
            <a:ahLst/>
            <a:cxnLst/>
            <a:rect l="l" t="t" r="r" b="b"/>
            <a:pathLst>
              <a:path w="642620">
                <a:moveTo>
                  <a:pt x="0" y="0"/>
                </a:moveTo>
                <a:lnTo>
                  <a:pt x="642365" y="0"/>
                </a:lnTo>
              </a:path>
            </a:pathLst>
          </a:custGeom>
          <a:ln w="9144">
            <a:solidFill>
              <a:srgbClr val="858585"/>
            </a:solidFill>
          </a:ln>
        </p:spPr>
        <p:txBody>
          <a:bodyPr wrap="square" lIns="0" tIns="0" rIns="0" bIns="0" rtlCol="0"/>
          <a:lstStyle/>
          <a:p>
            <a:endParaRPr/>
          </a:p>
        </p:txBody>
      </p:sp>
      <p:sp>
        <p:nvSpPr>
          <p:cNvPr id="74" name="object 74"/>
          <p:cNvSpPr/>
          <p:nvPr/>
        </p:nvSpPr>
        <p:spPr>
          <a:xfrm>
            <a:off x="4184141" y="997076"/>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75" name="object 75"/>
          <p:cNvSpPr/>
          <p:nvPr/>
        </p:nvSpPr>
        <p:spPr>
          <a:xfrm>
            <a:off x="4183379" y="2886836"/>
            <a:ext cx="643255" cy="0"/>
          </a:xfrm>
          <a:custGeom>
            <a:avLst/>
            <a:gdLst/>
            <a:ahLst/>
            <a:cxnLst/>
            <a:rect l="l" t="t" r="r" b="b"/>
            <a:pathLst>
              <a:path w="643254">
                <a:moveTo>
                  <a:pt x="0" y="0"/>
                </a:moveTo>
                <a:lnTo>
                  <a:pt x="643127" y="0"/>
                </a:lnTo>
              </a:path>
            </a:pathLst>
          </a:custGeom>
          <a:ln w="8382">
            <a:solidFill>
              <a:srgbClr val="858585"/>
            </a:solidFill>
          </a:ln>
        </p:spPr>
        <p:txBody>
          <a:bodyPr wrap="square" lIns="0" tIns="0" rIns="0" bIns="0" rtlCol="0"/>
          <a:lstStyle/>
          <a:p>
            <a:endParaRPr/>
          </a:p>
        </p:txBody>
      </p:sp>
      <p:sp>
        <p:nvSpPr>
          <p:cNvPr id="76" name="object 76"/>
          <p:cNvSpPr/>
          <p:nvPr/>
        </p:nvSpPr>
        <p:spPr>
          <a:xfrm>
            <a:off x="4559046"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77" name="object 77"/>
          <p:cNvSpPr/>
          <p:nvPr/>
        </p:nvSpPr>
        <p:spPr>
          <a:xfrm>
            <a:off x="4184141" y="1843584"/>
            <a:ext cx="642620" cy="260985"/>
          </a:xfrm>
          <a:custGeom>
            <a:avLst/>
            <a:gdLst/>
            <a:ahLst/>
            <a:cxnLst/>
            <a:rect l="l" t="t" r="r" b="b"/>
            <a:pathLst>
              <a:path w="642620" h="260985">
                <a:moveTo>
                  <a:pt x="0" y="0"/>
                </a:moveTo>
                <a:lnTo>
                  <a:pt x="0" y="29532"/>
                </a:lnTo>
                <a:lnTo>
                  <a:pt x="39623" y="52271"/>
                </a:lnTo>
                <a:lnTo>
                  <a:pt x="40385" y="53033"/>
                </a:lnTo>
                <a:lnTo>
                  <a:pt x="41909" y="53033"/>
                </a:lnTo>
                <a:lnTo>
                  <a:pt x="642366" y="260513"/>
                </a:lnTo>
                <a:lnTo>
                  <a:pt x="642366" y="233995"/>
                </a:lnTo>
                <a:lnTo>
                  <a:pt x="50291" y="29411"/>
                </a:lnTo>
                <a:lnTo>
                  <a:pt x="51250" y="29411"/>
                </a:lnTo>
                <a:lnTo>
                  <a:pt x="0" y="0"/>
                </a:lnTo>
                <a:close/>
              </a:path>
              <a:path w="642620" h="260985">
                <a:moveTo>
                  <a:pt x="51250" y="29411"/>
                </a:moveTo>
                <a:lnTo>
                  <a:pt x="50291" y="29411"/>
                </a:lnTo>
                <a:lnTo>
                  <a:pt x="52577" y="30173"/>
                </a:lnTo>
                <a:lnTo>
                  <a:pt x="51250" y="29411"/>
                </a:lnTo>
                <a:close/>
              </a:path>
            </a:pathLst>
          </a:custGeom>
          <a:solidFill>
            <a:srgbClr val="1B467B"/>
          </a:solidFill>
        </p:spPr>
        <p:txBody>
          <a:bodyPr wrap="square" lIns="0" tIns="0" rIns="0" bIns="0" rtlCol="0"/>
          <a:lstStyle/>
          <a:p>
            <a:endParaRPr/>
          </a:p>
        </p:txBody>
      </p:sp>
      <p:sp>
        <p:nvSpPr>
          <p:cNvPr id="78" name="object 78"/>
          <p:cNvSpPr txBox="1"/>
          <p:nvPr/>
        </p:nvSpPr>
        <p:spPr>
          <a:xfrm>
            <a:off x="3754628" y="2961131"/>
            <a:ext cx="953769" cy="338455"/>
          </a:xfrm>
          <a:prstGeom prst="rect">
            <a:avLst/>
          </a:prstGeom>
        </p:spPr>
        <p:txBody>
          <a:bodyPr vert="horz" wrap="square" lIns="0" tIns="0" rIns="0" bIns="0" rtlCol="0">
            <a:spAutoFit/>
          </a:bodyPr>
          <a:lstStyle/>
          <a:p>
            <a:pPr algn="ctr">
              <a:lnSpc>
                <a:spcPct val="100000"/>
              </a:lnSpc>
            </a:pPr>
            <a:r>
              <a:rPr sz="900" spc="15" dirty="0">
                <a:latin typeface="Calibri"/>
                <a:cs typeface="Calibri"/>
              </a:rPr>
              <a:t>15750</a:t>
            </a:r>
            <a:endParaRPr sz="900">
              <a:latin typeface="Calibri"/>
              <a:cs typeface="Calibri"/>
            </a:endParaRPr>
          </a:p>
          <a:p>
            <a:pPr algn="ctr">
              <a:lnSpc>
                <a:spcPct val="100000"/>
              </a:lnSpc>
              <a:spcBef>
                <a:spcPts val="345"/>
              </a:spcBef>
            </a:pPr>
            <a:r>
              <a:rPr sz="900" b="1" spc="10" dirty="0">
                <a:latin typeface="Calibri"/>
                <a:cs typeface="Calibri"/>
              </a:rPr>
              <a:t>Barrels   f</a:t>
            </a:r>
            <a:r>
              <a:rPr sz="900" b="1" spc="40" dirty="0">
                <a:latin typeface="Calibri"/>
                <a:cs typeface="Calibri"/>
              </a:rPr>
              <a:t> </a:t>
            </a:r>
            <a:r>
              <a:rPr sz="900" b="1" spc="15" dirty="0">
                <a:latin typeface="Calibri"/>
                <a:cs typeface="Calibri"/>
              </a:rPr>
              <a:t>Capacity</a:t>
            </a:r>
            <a:endParaRPr sz="900">
              <a:latin typeface="Calibri"/>
              <a:cs typeface="Calibri"/>
            </a:endParaRPr>
          </a:p>
        </p:txBody>
      </p:sp>
      <p:sp>
        <p:nvSpPr>
          <p:cNvPr id="79" name="object 79"/>
          <p:cNvSpPr/>
          <p:nvPr/>
        </p:nvSpPr>
        <p:spPr>
          <a:xfrm>
            <a:off x="4184141" y="3437001"/>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80" name="object 80"/>
          <p:cNvSpPr/>
          <p:nvPr/>
        </p:nvSpPr>
        <p:spPr>
          <a:xfrm>
            <a:off x="4184141" y="864489"/>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81" name="object 81"/>
          <p:cNvSpPr/>
          <p:nvPr/>
        </p:nvSpPr>
        <p:spPr>
          <a:xfrm>
            <a:off x="4184141" y="5307329"/>
            <a:ext cx="642365" cy="2430780"/>
          </a:xfrm>
          <a:prstGeom prst="rect">
            <a:avLst/>
          </a:prstGeom>
          <a:blipFill>
            <a:blip r:embed="rId6" cstate="print"/>
            <a:stretch>
              <a:fillRect/>
            </a:stretch>
          </a:blipFill>
        </p:spPr>
        <p:txBody>
          <a:bodyPr wrap="square" lIns="0" tIns="0" rIns="0" bIns="0" rtlCol="0"/>
          <a:lstStyle/>
          <a:p>
            <a:endParaRPr/>
          </a:p>
        </p:txBody>
      </p:sp>
      <p:sp>
        <p:nvSpPr>
          <p:cNvPr id="82" name="object 82"/>
          <p:cNvSpPr txBox="1"/>
          <p:nvPr/>
        </p:nvSpPr>
        <p:spPr>
          <a:xfrm>
            <a:off x="2296922" y="5089144"/>
            <a:ext cx="318198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53: Economies of Scale for </a:t>
            </a:r>
            <a:r>
              <a:rPr sz="950" b="1" spc="-5" dirty="0">
                <a:latin typeface="Arial"/>
                <a:cs typeface="Arial"/>
              </a:rPr>
              <a:t>Spherical </a:t>
            </a:r>
            <a:r>
              <a:rPr sz="950" b="1" spc="-10" dirty="0">
                <a:latin typeface="Arial"/>
                <a:cs typeface="Arial"/>
              </a:rPr>
              <a:t>LPG</a:t>
            </a:r>
            <a:r>
              <a:rPr sz="950" b="1" spc="10" dirty="0">
                <a:latin typeface="Arial"/>
                <a:cs typeface="Arial"/>
              </a:rPr>
              <a:t> </a:t>
            </a:r>
            <a:r>
              <a:rPr sz="950" b="1" spc="-5" dirty="0">
                <a:latin typeface="Arial"/>
                <a:cs typeface="Arial"/>
              </a:rPr>
              <a:t>Tanks</a:t>
            </a:r>
            <a:endParaRPr sz="950">
              <a:latin typeface="Arial"/>
              <a:cs typeface="Arial"/>
            </a:endParaRPr>
          </a:p>
        </p:txBody>
      </p:sp>
      <p:sp>
        <p:nvSpPr>
          <p:cNvPr id="83" name="object 83"/>
          <p:cNvSpPr/>
          <p:nvPr/>
        </p:nvSpPr>
        <p:spPr>
          <a:xfrm>
            <a:off x="4826508" y="2649855"/>
            <a:ext cx="642620" cy="0"/>
          </a:xfrm>
          <a:custGeom>
            <a:avLst/>
            <a:gdLst/>
            <a:ahLst/>
            <a:cxnLst/>
            <a:rect l="l" t="t" r="r" b="b"/>
            <a:pathLst>
              <a:path w="642620">
                <a:moveTo>
                  <a:pt x="0" y="0"/>
                </a:moveTo>
                <a:lnTo>
                  <a:pt x="642366" y="0"/>
                </a:lnTo>
              </a:path>
            </a:pathLst>
          </a:custGeom>
          <a:ln w="8382">
            <a:solidFill>
              <a:srgbClr val="858585"/>
            </a:solidFill>
          </a:ln>
        </p:spPr>
        <p:txBody>
          <a:bodyPr wrap="square" lIns="0" tIns="0" rIns="0" bIns="0" rtlCol="0"/>
          <a:lstStyle/>
          <a:p>
            <a:endParaRPr/>
          </a:p>
        </p:txBody>
      </p:sp>
      <p:sp>
        <p:nvSpPr>
          <p:cNvPr id="84" name="object 84"/>
          <p:cNvSpPr/>
          <p:nvPr/>
        </p:nvSpPr>
        <p:spPr>
          <a:xfrm>
            <a:off x="4826508" y="2413635"/>
            <a:ext cx="642620" cy="0"/>
          </a:xfrm>
          <a:custGeom>
            <a:avLst/>
            <a:gdLst/>
            <a:ahLst/>
            <a:cxnLst/>
            <a:rect l="l" t="t" r="r" b="b"/>
            <a:pathLst>
              <a:path w="642620">
                <a:moveTo>
                  <a:pt x="0" y="0"/>
                </a:moveTo>
                <a:lnTo>
                  <a:pt x="642366" y="0"/>
                </a:lnTo>
              </a:path>
            </a:pathLst>
          </a:custGeom>
          <a:ln w="8382">
            <a:solidFill>
              <a:srgbClr val="858585"/>
            </a:solidFill>
          </a:ln>
        </p:spPr>
        <p:txBody>
          <a:bodyPr wrap="square" lIns="0" tIns="0" rIns="0" bIns="0" rtlCol="0"/>
          <a:lstStyle/>
          <a:p>
            <a:endParaRPr/>
          </a:p>
        </p:txBody>
      </p:sp>
      <p:sp>
        <p:nvSpPr>
          <p:cNvPr id="85" name="object 85"/>
          <p:cNvSpPr/>
          <p:nvPr/>
        </p:nvSpPr>
        <p:spPr>
          <a:xfrm>
            <a:off x="4826508" y="2177795"/>
            <a:ext cx="642620" cy="0"/>
          </a:xfrm>
          <a:custGeom>
            <a:avLst/>
            <a:gdLst/>
            <a:ahLst/>
            <a:cxnLst/>
            <a:rect l="l" t="t" r="r" b="b"/>
            <a:pathLst>
              <a:path w="642620">
                <a:moveTo>
                  <a:pt x="0" y="0"/>
                </a:moveTo>
                <a:lnTo>
                  <a:pt x="642366" y="0"/>
                </a:lnTo>
              </a:path>
            </a:pathLst>
          </a:custGeom>
          <a:ln w="9143">
            <a:solidFill>
              <a:srgbClr val="858585"/>
            </a:solidFill>
          </a:ln>
        </p:spPr>
        <p:txBody>
          <a:bodyPr wrap="square" lIns="0" tIns="0" rIns="0" bIns="0" rtlCol="0"/>
          <a:lstStyle/>
          <a:p>
            <a:endParaRPr/>
          </a:p>
        </p:txBody>
      </p:sp>
      <p:sp>
        <p:nvSpPr>
          <p:cNvPr id="86" name="object 86"/>
          <p:cNvSpPr/>
          <p:nvPr/>
        </p:nvSpPr>
        <p:spPr>
          <a:xfrm>
            <a:off x="4826508" y="1941957"/>
            <a:ext cx="642620" cy="0"/>
          </a:xfrm>
          <a:custGeom>
            <a:avLst/>
            <a:gdLst/>
            <a:ahLst/>
            <a:cxnLst/>
            <a:rect l="l" t="t" r="r" b="b"/>
            <a:pathLst>
              <a:path w="642620">
                <a:moveTo>
                  <a:pt x="0" y="0"/>
                </a:moveTo>
                <a:lnTo>
                  <a:pt x="642366" y="0"/>
                </a:lnTo>
              </a:path>
            </a:pathLst>
          </a:custGeom>
          <a:ln w="8382">
            <a:solidFill>
              <a:srgbClr val="858585"/>
            </a:solidFill>
          </a:ln>
        </p:spPr>
        <p:txBody>
          <a:bodyPr wrap="square" lIns="0" tIns="0" rIns="0" bIns="0" rtlCol="0"/>
          <a:lstStyle/>
          <a:p>
            <a:endParaRPr/>
          </a:p>
        </p:txBody>
      </p:sp>
      <p:sp>
        <p:nvSpPr>
          <p:cNvPr id="87" name="object 87"/>
          <p:cNvSpPr/>
          <p:nvPr/>
        </p:nvSpPr>
        <p:spPr>
          <a:xfrm>
            <a:off x="4826508" y="1704975"/>
            <a:ext cx="642620" cy="0"/>
          </a:xfrm>
          <a:custGeom>
            <a:avLst/>
            <a:gdLst/>
            <a:ahLst/>
            <a:cxnLst/>
            <a:rect l="l" t="t" r="r" b="b"/>
            <a:pathLst>
              <a:path w="642620">
                <a:moveTo>
                  <a:pt x="0" y="0"/>
                </a:moveTo>
                <a:lnTo>
                  <a:pt x="642366" y="0"/>
                </a:lnTo>
              </a:path>
            </a:pathLst>
          </a:custGeom>
          <a:ln w="8382">
            <a:solidFill>
              <a:srgbClr val="858585"/>
            </a:solidFill>
          </a:ln>
        </p:spPr>
        <p:txBody>
          <a:bodyPr wrap="square" lIns="0" tIns="0" rIns="0" bIns="0" rtlCol="0"/>
          <a:lstStyle/>
          <a:p>
            <a:endParaRPr/>
          </a:p>
        </p:txBody>
      </p:sp>
      <p:sp>
        <p:nvSpPr>
          <p:cNvPr id="88" name="object 88"/>
          <p:cNvSpPr/>
          <p:nvPr/>
        </p:nvSpPr>
        <p:spPr>
          <a:xfrm>
            <a:off x="4826508" y="1468755"/>
            <a:ext cx="642620" cy="0"/>
          </a:xfrm>
          <a:custGeom>
            <a:avLst/>
            <a:gdLst/>
            <a:ahLst/>
            <a:cxnLst/>
            <a:rect l="l" t="t" r="r" b="b"/>
            <a:pathLst>
              <a:path w="642620">
                <a:moveTo>
                  <a:pt x="0" y="0"/>
                </a:moveTo>
                <a:lnTo>
                  <a:pt x="642366" y="0"/>
                </a:lnTo>
              </a:path>
            </a:pathLst>
          </a:custGeom>
          <a:ln w="8382">
            <a:solidFill>
              <a:srgbClr val="858585"/>
            </a:solidFill>
          </a:ln>
        </p:spPr>
        <p:txBody>
          <a:bodyPr wrap="square" lIns="0" tIns="0" rIns="0" bIns="0" rtlCol="0"/>
          <a:lstStyle/>
          <a:p>
            <a:endParaRPr/>
          </a:p>
        </p:txBody>
      </p:sp>
      <p:sp>
        <p:nvSpPr>
          <p:cNvPr id="89" name="object 89"/>
          <p:cNvSpPr/>
          <p:nvPr/>
        </p:nvSpPr>
        <p:spPr>
          <a:xfrm>
            <a:off x="4826508" y="1232916"/>
            <a:ext cx="642620" cy="0"/>
          </a:xfrm>
          <a:custGeom>
            <a:avLst/>
            <a:gdLst/>
            <a:ahLst/>
            <a:cxnLst/>
            <a:rect l="l" t="t" r="r" b="b"/>
            <a:pathLst>
              <a:path w="642620">
                <a:moveTo>
                  <a:pt x="0" y="0"/>
                </a:moveTo>
                <a:lnTo>
                  <a:pt x="642366" y="0"/>
                </a:lnTo>
              </a:path>
            </a:pathLst>
          </a:custGeom>
          <a:ln w="9144">
            <a:solidFill>
              <a:srgbClr val="858585"/>
            </a:solidFill>
          </a:ln>
        </p:spPr>
        <p:txBody>
          <a:bodyPr wrap="square" lIns="0" tIns="0" rIns="0" bIns="0" rtlCol="0"/>
          <a:lstStyle/>
          <a:p>
            <a:endParaRPr/>
          </a:p>
        </p:txBody>
      </p:sp>
      <p:sp>
        <p:nvSpPr>
          <p:cNvPr id="90" name="object 90"/>
          <p:cNvSpPr/>
          <p:nvPr/>
        </p:nvSpPr>
        <p:spPr>
          <a:xfrm>
            <a:off x="4826508" y="997076"/>
            <a:ext cx="642620" cy="0"/>
          </a:xfrm>
          <a:custGeom>
            <a:avLst/>
            <a:gdLst/>
            <a:ahLst/>
            <a:cxnLst/>
            <a:rect l="l" t="t" r="r" b="b"/>
            <a:pathLst>
              <a:path w="642620">
                <a:moveTo>
                  <a:pt x="0" y="0"/>
                </a:moveTo>
                <a:lnTo>
                  <a:pt x="642366" y="0"/>
                </a:lnTo>
              </a:path>
            </a:pathLst>
          </a:custGeom>
          <a:ln w="8381">
            <a:solidFill>
              <a:srgbClr val="858585"/>
            </a:solidFill>
          </a:ln>
        </p:spPr>
        <p:txBody>
          <a:bodyPr wrap="square" lIns="0" tIns="0" rIns="0" bIns="0" rtlCol="0"/>
          <a:lstStyle/>
          <a:p>
            <a:endParaRPr/>
          </a:p>
        </p:txBody>
      </p:sp>
      <p:sp>
        <p:nvSpPr>
          <p:cNvPr id="91" name="object 91"/>
          <p:cNvSpPr/>
          <p:nvPr/>
        </p:nvSpPr>
        <p:spPr>
          <a:xfrm>
            <a:off x="4825746" y="2886836"/>
            <a:ext cx="643255" cy="0"/>
          </a:xfrm>
          <a:custGeom>
            <a:avLst/>
            <a:gdLst/>
            <a:ahLst/>
            <a:cxnLst/>
            <a:rect l="l" t="t" r="r" b="b"/>
            <a:pathLst>
              <a:path w="643254">
                <a:moveTo>
                  <a:pt x="0" y="0"/>
                </a:moveTo>
                <a:lnTo>
                  <a:pt x="643127" y="0"/>
                </a:lnTo>
              </a:path>
            </a:pathLst>
          </a:custGeom>
          <a:ln w="8382">
            <a:solidFill>
              <a:srgbClr val="858585"/>
            </a:solidFill>
          </a:ln>
        </p:spPr>
        <p:txBody>
          <a:bodyPr wrap="square" lIns="0" tIns="0" rIns="0" bIns="0" rtlCol="0"/>
          <a:lstStyle/>
          <a:p>
            <a:endParaRPr/>
          </a:p>
        </p:txBody>
      </p:sp>
      <p:sp>
        <p:nvSpPr>
          <p:cNvPr id="92" name="object 92"/>
          <p:cNvSpPr/>
          <p:nvPr/>
        </p:nvSpPr>
        <p:spPr>
          <a:xfrm>
            <a:off x="5224271" y="2905505"/>
            <a:ext cx="8890" cy="0"/>
          </a:xfrm>
          <a:custGeom>
            <a:avLst/>
            <a:gdLst/>
            <a:ahLst/>
            <a:cxnLst/>
            <a:rect l="l" t="t" r="r" b="b"/>
            <a:pathLst>
              <a:path w="8889">
                <a:moveTo>
                  <a:pt x="0" y="0"/>
                </a:moveTo>
                <a:lnTo>
                  <a:pt x="8381" y="0"/>
                </a:lnTo>
              </a:path>
            </a:pathLst>
          </a:custGeom>
          <a:ln w="36575">
            <a:solidFill>
              <a:srgbClr val="858585"/>
            </a:solidFill>
          </a:ln>
        </p:spPr>
        <p:txBody>
          <a:bodyPr wrap="square" lIns="0" tIns="0" rIns="0" bIns="0" rtlCol="0"/>
          <a:lstStyle/>
          <a:p>
            <a:endParaRPr/>
          </a:p>
        </p:txBody>
      </p:sp>
      <p:sp>
        <p:nvSpPr>
          <p:cNvPr id="93" name="object 93"/>
          <p:cNvSpPr/>
          <p:nvPr/>
        </p:nvSpPr>
        <p:spPr>
          <a:xfrm>
            <a:off x="4826508" y="2077579"/>
            <a:ext cx="642620" cy="188595"/>
          </a:xfrm>
          <a:custGeom>
            <a:avLst/>
            <a:gdLst/>
            <a:ahLst/>
            <a:cxnLst/>
            <a:rect l="l" t="t" r="r" b="b"/>
            <a:pathLst>
              <a:path w="642620" h="188594">
                <a:moveTo>
                  <a:pt x="0" y="0"/>
                </a:moveTo>
                <a:lnTo>
                  <a:pt x="0" y="26518"/>
                </a:lnTo>
                <a:lnTo>
                  <a:pt x="65531" y="49162"/>
                </a:lnTo>
                <a:lnTo>
                  <a:pt x="642366" y="188580"/>
                </a:lnTo>
                <a:lnTo>
                  <a:pt x="642366" y="162099"/>
                </a:lnTo>
                <a:lnTo>
                  <a:pt x="73913" y="25540"/>
                </a:lnTo>
                <a:lnTo>
                  <a:pt x="0" y="0"/>
                </a:lnTo>
                <a:close/>
              </a:path>
            </a:pathLst>
          </a:custGeom>
          <a:solidFill>
            <a:srgbClr val="1B467B"/>
          </a:solidFill>
        </p:spPr>
        <p:txBody>
          <a:bodyPr wrap="square" lIns="0" tIns="0" rIns="0" bIns="0" rtlCol="0"/>
          <a:lstStyle/>
          <a:p>
            <a:endParaRPr/>
          </a:p>
        </p:txBody>
      </p:sp>
      <p:sp>
        <p:nvSpPr>
          <p:cNvPr id="94" name="object 94"/>
          <p:cNvSpPr txBox="1"/>
          <p:nvPr/>
        </p:nvSpPr>
        <p:spPr>
          <a:xfrm>
            <a:off x="4731559" y="2961131"/>
            <a:ext cx="32829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a:t>
            </a:r>
            <a:r>
              <a:rPr sz="900" spc="25" dirty="0">
                <a:latin typeface="Calibri"/>
                <a:cs typeface="Calibri"/>
              </a:rPr>
              <a:t>7</a:t>
            </a:r>
            <a:r>
              <a:rPr sz="900" spc="10" dirty="0">
                <a:latin typeface="Calibri"/>
                <a:cs typeface="Calibri"/>
              </a:rPr>
              <a:t>200</a:t>
            </a:r>
            <a:endParaRPr sz="900">
              <a:latin typeface="Calibri"/>
              <a:cs typeface="Calibri"/>
            </a:endParaRPr>
          </a:p>
        </p:txBody>
      </p:sp>
      <p:sp>
        <p:nvSpPr>
          <p:cNvPr id="95" name="object 95"/>
          <p:cNvSpPr/>
          <p:nvPr/>
        </p:nvSpPr>
        <p:spPr>
          <a:xfrm>
            <a:off x="4826508" y="3437001"/>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96" name="object 96"/>
          <p:cNvSpPr/>
          <p:nvPr/>
        </p:nvSpPr>
        <p:spPr>
          <a:xfrm>
            <a:off x="4826508" y="864489"/>
            <a:ext cx="642620" cy="0"/>
          </a:xfrm>
          <a:custGeom>
            <a:avLst/>
            <a:gdLst/>
            <a:ahLst/>
            <a:cxnLst/>
            <a:rect l="l" t="t" r="r" b="b"/>
            <a:pathLst>
              <a:path w="642620">
                <a:moveTo>
                  <a:pt x="0" y="0"/>
                </a:moveTo>
                <a:lnTo>
                  <a:pt x="642365" y="0"/>
                </a:lnTo>
              </a:path>
            </a:pathLst>
          </a:custGeom>
          <a:ln w="8381">
            <a:solidFill>
              <a:srgbClr val="858585"/>
            </a:solidFill>
          </a:ln>
        </p:spPr>
        <p:txBody>
          <a:bodyPr wrap="square" lIns="0" tIns="0" rIns="0" bIns="0" rtlCol="0"/>
          <a:lstStyle/>
          <a:p>
            <a:endParaRPr/>
          </a:p>
        </p:txBody>
      </p:sp>
      <p:sp>
        <p:nvSpPr>
          <p:cNvPr id="97" name="object 97"/>
          <p:cNvSpPr/>
          <p:nvPr/>
        </p:nvSpPr>
        <p:spPr>
          <a:xfrm>
            <a:off x="4826508" y="5307329"/>
            <a:ext cx="642365" cy="2430780"/>
          </a:xfrm>
          <a:prstGeom prst="rect">
            <a:avLst/>
          </a:prstGeom>
          <a:blipFill>
            <a:blip r:embed="rId7" cstate="print"/>
            <a:stretch>
              <a:fillRect/>
            </a:stretch>
          </a:blipFill>
        </p:spPr>
        <p:txBody>
          <a:bodyPr wrap="square" lIns="0" tIns="0" rIns="0" bIns="0" rtlCol="0"/>
          <a:lstStyle/>
          <a:p>
            <a:endParaRPr/>
          </a:p>
        </p:txBody>
      </p:sp>
      <p:sp>
        <p:nvSpPr>
          <p:cNvPr id="98" name="object 98"/>
          <p:cNvSpPr/>
          <p:nvPr/>
        </p:nvSpPr>
        <p:spPr>
          <a:xfrm>
            <a:off x="5468873" y="2649855"/>
            <a:ext cx="424180" cy="0"/>
          </a:xfrm>
          <a:custGeom>
            <a:avLst/>
            <a:gdLst/>
            <a:ahLst/>
            <a:cxnLst/>
            <a:rect l="l" t="t" r="r" b="b"/>
            <a:pathLst>
              <a:path w="424179">
                <a:moveTo>
                  <a:pt x="0" y="0"/>
                </a:moveTo>
                <a:lnTo>
                  <a:pt x="423671" y="0"/>
                </a:lnTo>
              </a:path>
            </a:pathLst>
          </a:custGeom>
          <a:ln w="8382">
            <a:solidFill>
              <a:srgbClr val="858585"/>
            </a:solidFill>
          </a:ln>
        </p:spPr>
        <p:txBody>
          <a:bodyPr wrap="square" lIns="0" tIns="0" rIns="0" bIns="0" rtlCol="0"/>
          <a:lstStyle/>
          <a:p>
            <a:endParaRPr/>
          </a:p>
        </p:txBody>
      </p:sp>
      <p:sp>
        <p:nvSpPr>
          <p:cNvPr id="99" name="object 99"/>
          <p:cNvSpPr/>
          <p:nvPr/>
        </p:nvSpPr>
        <p:spPr>
          <a:xfrm>
            <a:off x="5468873" y="2413635"/>
            <a:ext cx="424180" cy="0"/>
          </a:xfrm>
          <a:custGeom>
            <a:avLst/>
            <a:gdLst/>
            <a:ahLst/>
            <a:cxnLst/>
            <a:rect l="l" t="t" r="r" b="b"/>
            <a:pathLst>
              <a:path w="424179">
                <a:moveTo>
                  <a:pt x="0" y="0"/>
                </a:moveTo>
                <a:lnTo>
                  <a:pt x="423671" y="0"/>
                </a:lnTo>
              </a:path>
            </a:pathLst>
          </a:custGeom>
          <a:ln w="8382">
            <a:solidFill>
              <a:srgbClr val="858585"/>
            </a:solidFill>
          </a:ln>
        </p:spPr>
        <p:txBody>
          <a:bodyPr wrap="square" lIns="0" tIns="0" rIns="0" bIns="0" rtlCol="0"/>
          <a:lstStyle/>
          <a:p>
            <a:endParaRPr/>
          </a:p>
        </p:txBody>
      </p:sp>
      <p:sp>
        <p:nvSpPr>
          <p:cNvPr id="100" name="object 100"/>
          <p:cNvSpPr/>
          <p:nvPr/>
        </p:nvSpPr>
        <p:spPr>
          <a:xfrm>
            <a:off x="5468873" y="2177795"/>
            <a:ext cx="424180" cy="0"/>
          </a:xfrm>
          <a:custGeom>
            <a:avLst/>
            <a:gdLst/>
            <a:ahLst/>
            <a:cxnLst/>
            <a:rect l="l" t="t" r="r" b="b"/>
            <a:pathLst>
              <a:path w="424179">
                <a:moveTo>
                  <a:pt x="0" y="0"/>
                </a:moveTo>
                <a:lnTo>
                  <a:pt x="423671" y="0"/>
                </a:lnTo>
              </a:path>
            </a:pathLst>
          </a:custGeom>
          <a:ln w="9143">
            <a:solidFill>
              <a:srgbClr val="858585"/>
            </a:solidFill>
          </a:ln>
        </p:spPr>
        <p:txBody>
          <a:bodyPr wrap="square" lIns="0" tIns="0" rIns="0" bIns="0" rtlCol="0"/>
          <a:lstStyle/>
          <a:p>
            <a:endParaRPr/>
          </a:p>
        </p:txBody>
      </p:sp>
      <p:sp>
        <p:nvSpPr>
          <p:cNvPr id="101" name="object 101"/>
          <p:cNvSpPr/>
          <p:nvPr/>
        </p:nvSpPr>
        <p:spPr>
          <a:xfrm>
            <a:off x="5468873" y="1941957"/>
            <a:ext cx="424180" cy="0"/>
          </a:xfrm>
          <a:custGeom>
            <a:avLst/>
            <a:gdLst/>
            <a:ahLst/>
            <a:cxnLst/>
            <a:rect l="l" t="t" r="r" b="b"/>
            <a:pathLst>
              <a:path w="424179">
                <a:moveTo>
                  <a:pt x="0" y="0"/>
                </a:moveTo>
                <a:lnTo>
                  <a:pt x="423671" y="0"/>
                </a:lnTo>
              </a:path>
            </a:pathLst>
          </a:custGeom>
          <a:ln w="8382">
            <a:solidFill>
              <a:srgbClr val="858585"/>
            </a:solidFill>
          </a:ln>
        </p:spPr>
        <p:txBody>
          <a:bodyPr wrap="square" lIns="0" tIns="0" rIns="0" bIns="0" rtlCol="0"/>
          <a:lstStyle/>
          <a:p>
            <a:endParaRPr/>
          </a:p>
        </p:txBody>
      </p:sp>
      <p:sp>
        <p:nvSpPr>
          <p:cNvPr id="102" name="object 102"/>
          <p:cNvSpPr/>
          <p:nvPr/>
        </p:nvSpPr>
        <p:spPr>
          <a:xfrm>
            <a:off x="5468873" y="1704975"/>
            <a:ext cx="424180" cy="0"/>
          </a:xfrm>
          <a:custGeom>
            <a:avLst/>
            <a:gdLst/>
            <a:ahLst/>
            <a:cxnLst/>
            <a:rect l="l" t="t" r="r" b="b"/>
            <a:pathLst>
              <a:path w="424179">
                <a:moveTo>
                  <a:pt x="0" y="0"/>
                </a:moveTo>
                <a:lnTo>
                  <a:pt x="423671" y="0"/>
                </a:lnTo>
              </a:path>
            </a:pathLst>
          </a:custGeom>
          <a:ln w="8382">
            <a:solidFill>
              <a:srgbClr val="858585"/>
            </a:solidFill>
          </a:ln>
        </p:spPr>
        <p:txBody>
          <a:bodyPr wrap="square" lIns="0" tIns="0" rIns="0" bIns="0" rtlCol="0"/>
          <a:lstStyle/>
          <a:p>
            <a:endParaRPr/>
          </a:p>
        </p:txBody>
      </p:sp>
      <p:sp>
        <p:nvSpPr>
          <p:cNvPr id="103" name="object 103"/>
          <p:cNvSpPr/>
          <p:nvPr/>
        </p:nvSpPr>
        <p:spPr>
          <a:xfrm>
            <a:off x="5468873" y="1468755"/>
            <a:ext cx="424180" cy="0"/>
          </a:xfrm>
          <a:custGeom>
            <a:avLst/>
            <a:gdLst/>
            <a:ahLst/>
            <a:cxnLst/>
            <a:rect l="l" t="t" r="r" b="b"/>
            <a:pathLst>
              <a:path w="424179">
                <a:moveTo>
                  <a:pt x="0" y="0"/>
                </a:moveTo>
                <a:lnTo>
                  <a:pt x="423671" y="0"/>
                </a:lnTo>
              </a:path>
            </a:pathLst>
          </a:custGeom>
          <a:ln w="8382">
            <a:solidFill>
              <a:srgbClr val="858585"/>
            </a:solidFill>
          </a:ln>
        </p:spPr>
        <p:txBody>
          <a:bodyPr wrap="square" lIns="0" tIns="0" rIns="0" bIns="0" rtlCol="0"/>
          <a:lstStyle/>
          <a:p>
            <a:endParaRPr/>
          </a:p>
        </p:txBody>
      </p:sp>
      <p:sp>
        <p:nvSpPr>
          <p:cNvPr id="104" name="object 104"/>
          <p:cNvSpPr/>
          <p:nvPr/>
        </p:nvSpPr>
        <p:spPr>
          <a:xfrm>
            <a:off x="5468873" y="1232916"/>
            <a:ext cx="424180" cy="0"/>
          </a:xfrm>
          <a:custGeom>
            <a:avLst/>
            <a:gdLst/>
            <a:ahLst/>
            <a:cxnLst/>
            <a:rect l="l" t="t" r="r" b="b"/>
            <a:pathLst>
              <a:path w="424179">
                <a:moveTo>
                  <a:pt x="0" y="0"/>
                </a:moveTo>
                <a:lnTo>
                  <a:pt x="423671" y="0"/>
                </a:lnTo>
              </a:path>
            </a:pathLst>
          </a:custGeom>
          <a:ln w="9144">
            <a:solidFill>
              <a:srgbClr val="858585"/>
            </a:solidFill>
          </a:ln>
        </p:spPr>
        <p:txBody>
          <a:bodyPr wrap="square" lIns="0" tIns="0" rIns="0" bIns="0" rtlCol="0"/>
          <a:lstStyle/>
          <a:p>
            <a:endParaRPr/>
          </a:p>
        </p:txBody>
      </p:sp>
      <p:sp>
        <p:nvSpPr>
          <p:cNvPr id="105" name="object 105"/>
          <p:cNvSpPr/>
          <p:nvPr/>
        </p:nvSpPr>
        <p:spPr>
          <a:xfrm>
            <a:off x="5468873" y="997076"/>
            <a:ext cx="424180" cy="0"/>
          </a:xfrm>
          <a:custGeom>
            <a:avLst/>
            <a:gdLst/>
            <a:ahLst/>
            <a:cxnLst/>
            <a:rect l="l" t="t" r="r" b="b"/>
            <a:pathLst>
              <a:path w="424179">
                <a:moveTo>
                  <a:pt x="0" y="0"/>
                </a:moveTo>
                <a:lnTo>
                  <a:pt x="423671" y="0"/>
                </a:lnTo>
              </a:path>
            </a:pathLst>
          </a:custGeom>
          <a:ln w="8381">
            <a:solidFill>
              <a:srgbClr val="858585"/>
            </a:solidFill>
          </a:ln>
        </p:spPr>
        <p:txBody>
          <a:bodyPr wrap="square" lIns="0" tIns="0" rIns="0" bIns="0" rtlCol="0"/>
          <a:lstStyle/>
          <a:p>
            <a:endParaRPr/>
          </a:p>
        </p:txBody>
      </p:sp>
      <p:sp>
        <p:nvSpPr>
          <p:cNvPr id="106" name="object 106"/>
          <p:cNvSpPr/>
          <p:nvPr/>
        </p:nvSpPr>
        <p:spPr>
          <a:xfrm>
            <a:off x="5468111" y="2886836"/>
            <a:ext cx="424815" cy="0"/>
          </a:xfrm>
          <a:custGeom>
            <a:avLst/>
            <a:gdLst/>
            <a:ahLst/>
            <a:cxnLst/>
            <a:rect l="l" t="t" r="r" b="b"/>
            <a:pathLst>
              <a:path w="424814">
                <a:moveTo>
                  <a:pt x="0" y="0"/>
                </a:moveTo>
                <a:lnTo>
                  <a:pt x="424434" y="0"/>
                </a:lnTo>
              </a:path>
            </a:pathLst>
          </a:custGeom>
          <a:ln w="8382">
            <a:solidFill>
              <a:srgbClr val="858585"/>
            </a:solidFill>
          </a:ln>
        </p:spPr>
        <p:txBody>
          <a:bodyPr wrap="square" lIns="0" tIns="0" rIns="0" bIns="0" rtlCol="0"/>
          <a:lstStyle/>
          <a:p>
            <a:endParaRPr/>
          </a:p>
        </p:txBody>
      </p:sp>
      <p:sp>
        <p:nvSpPr>
          <p:cNvPr id="107" name="object 107"/>
          <p:cNvSpPr/>
          <p:nvPr/>
        </p:nvSpPr>
        <p:spPr>
          <a:xfrm>
            <a:off x="5888735" y="2905505"/>
            <a:ext cx="8890" cy="0"/>
          </a:xfrm>
          <a:custGeom>
            <a:avLst/>
            <a:gdLst/>
            <a:ahLst/>
            <a:cxnLst/>
            <a:rect l="l" t="t" r="r" b="b"/>
            <a:pathLst>
              <a:path w="8889">
                <a:moveTo>
                  <a:pt x="0" y="0"/>
                </a:moveTo>
                <a:lnTo>
                  <a:pt x="8381" y="0"/>
                </a:lnTo>
              </a:path>
            </a:pathLst>
          </a:custGeom>
          <a:ln w="36575">
            <a:solidFill>
              <a:srgbClr val="858585"/>
            </a:solidFill>
          </a:ln>
        </p:spPr>
        <p:txBody>
          <a:bodyPr wrap="square" lIns="0" tIns="0" rIns="0" bIns="0" rtlCol="0"/>
          <a:lstStyle/>
          <a:p>
            <a:endParaRPr/>
          </a:p>
        </p:txBody>
      </p:sp>
      <p:sp>
        <p:nvSpPr>
          <p:cNvPr id="108" name="object 108"/>
          <p:cNvSpPr/>
          <p:nvPr/>
        </p:nvSpPr>
        <p:spPr>
          <a:xfrm>
            <a:off x="5468873" y="2239679"/>
            <a:ext cx="105410" cy="49530"/>
          </a:xfrm>
          <a:custGeom>
            <a:avLst/>
            <a:gdLst/>
            <a:ahLst/>
            <a:cxnLst/>
            <a:rect l="l" t="t" r="r" b="b"/>
            <a:pathLst>
              <a:path w="105410" h="49530">
                <a:moveTo>
                  <a:pt x="0" y="0"/>
                </a:moveTo>
                <a:lnTo>
                  <a:pt x="0" y="26480"/>
                </a:lnTo>
                <a:lnTo>
                  <a:pt x="88391" y="47844"/>
                </a:lnTo>
                <a:lnTo>
                  <a:pt x="95249" y="49368"/>
                </a:lnTo>
                <a:lnTo>
                  <a:pt x="102107" y="45558"/>
                </a:lnTo>
                <a:lnTo>
                  <a:pt x="105155" y="31842"/>
                </a:lnTo>
                <a:lnTo>
                  <a:pt x="101345" y="24222"/>
                </a:lnTo>
                <a:lnTo>
                  <a:pt x="94487" y="22698"/>
                </a:lnTo>
                <a:lnTo>
                  <a:pt x="0" y="0"/>
                </a:lnTo>
                <a:close/>
              </a:path>
            </a:pathLst>
          </a:custGeom>
          <a:solidFill>
            <a:srgbClr val="1B467B"/>
          </a:solidFill>
        </p:spPr>
        <p:txBody>
          <a:bodyPr wrap="square" lIns="0" tIns="0" rIns="0" bIns="0" rtlCol="0"/>
          <a:lstStyle/>
          <a:p>
            <a:endParaRPr/>
          </a:p>
        </p:txBody>
      </p:sp>
      <p:sp>
        <p:nvSpPr>
          <p:cNvPr id="109" name="object 109"/>
          <p:cNvSpPr txBox="1"/>
          <p:nvPr/>
        </p:nvSpPr>
        <p:spPr>
          <a:xfrm>
            <a:off x="5396785" y="2961131"/>
            <a:ext cx="32829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a:t>
            </a:r>
            <a:r>
              <a:rPr sz="900" spc="25" dirty="0">
                <a:latin typeface="Calibri"/>
                <a:cs typeface="Calibri"/>
              </a:rPr>
              <a:t>3</a:t>
            </a:r>
            <a:r>
              <a:rPr sz="900" spc="10" dirty="0">
                <a:latin typeface="Calibri"/>
                <a:cs typeface="Calibri"/>
              </a:rPr>
              <a:t>20</a:t>
            </a:r>
            <a:r>
              <a:rPr sz="900" spc="15" dirty="0">
                <a:latin typeface="Calibri"/>
                <a:cs typeface="Calibri"/>
              </a:rPr>
              <a:t>0</a:t>
            </a:r>
            <a:endParaRPr sz="900">
              <a:latin typeface="Calibri"/>
              <a:cs typeface="Calibri"/>
            </a:endParaRPr>
          </a:p>
        </p:txBody>
      </p:sp>
      <p:sp>
        <p:nvSpPr>
          <p:cNvPr id="110" name="object 110"/>
          <p:cNvSpPr/>
          <p:nvPr/>
        </p:nvSpPr>
        <p:spPr>
          <a:xfrm>
            <a:off x="5468873" y="860298"/>
            <a:ext cx="560070" cy="2581275"/>
          </a:xfrm>
          <a:custGeom>
            <a:avLst/>
            <a:gdLst/>
            <a:ahLst/>
            <a:cxnLst/>
            <a:rect l="l" t="t" r="r" b="b"/>
            <a:pathLst>
              <a:path w="560070" h="2581275">
                <a:moveTo>
                  <a:pt x="551688" y="2572511"/>
                </a:moveTo>
                <a:lnTo>
                  <a:pt x="0" y="2572511"/>
                </a:lnTo>
                <a:lnTo>
                  <a:pt x="0" y="2580893"/>
                </a:lnTo>
                <a:lnTo>
                  <a:pt x="557784" y="2580893"/>
                </a:lnTo>
                <a:lnTo>
                  <a:pt x="560070" y="2579369"/>
                </a:lnTo>
                <a:lnTo>
                  <a:pt x="560070" y="2577083"/>
                </a:lnTo>
                <a:lnTo>
                  <a:pt x="551688" y="2577083"/>
                </a:lnTo>
                <a:lnTo>
                  <a:pt x="551688" y="2572511"/>
                </a:lnTo>
                <a:close/>
              </a:path>
              <a:path w="560070" h="2581275">
                <a:moveTo>
                  <a:pt x="551688" y="3809"/>
                </a:moveTo>
                <a:lnTo>
                  <a:pt x="551688" y="2577083"/>
                </a:lnTo>
                <a:lnTo>
                  <a:pt x="555498" y="2572511"/>
                </a:lnTo>
                <a:lnTo>
                  <a:pt x="560070" y="2572511"/>
                </a:lnTo>
                <a:lnTo>
                  <a:pt x="560070" y="8381"/>
                </a:lnTo>
                <a:lnTo>
                  <a:pt x="555498" y="8381"/>
                </a:lnTo>
                <a:lnTo>
                  <a:pt x="551688" y="3809"/>
                </a:lnTo>
                <a:close/>
              </a:path>
              <a:path w="560070" h="2581275">
                <a:moveTo>
                  <a:pt x="560070" y="2572511"/>
                </a:moveTo>
                <a:lnTo>
                  <a:pt x="555498" y="2572511"/>
                </a:lnTo>
                <a:lnTo>
                  <a:pt x="551688" y="2577083"/>
                </a:lnTo>
                <a:lnTo>
                  <a:pt x="560070" y="2577083"/>
                </a:lnTo>
                <a:lnTo>
                  <a:pt x="560070" y="2572511"/>
                </a:lnTo>
                <a:close/>
              </a:path>
              <a:path w="560070" h="2581275">
                <a:moveTo>
                  <a:pt x="558546" y="0"/>
                </a:moveTo>
                <a:lnTo>
                  <a:pt x="0" y="0"/>
                </a:lnTo>
                <a:lnTo>
                  <a:pt x="0" y="8381"/>
                </a:lnTo>
                <a:lnTo>
                  <a:pt x="551688" y="8381"/>
                </a:lnTo>
                <a:lnTo>
                  <a:pt x="551688" y="3809"/>
                </a:lnTo>
                <a:lnTo>
                  <a:pt x="560070" y="3809"/>
                </a:lnTo>
                <a:lnTo>
                  <a:pt x="560070" y="1523"/>
                </a:lnTo>
                <a:lnTo>
                  <a:pt x="558546" y="0"/>
                </a:lnTo>
                <a:close/>
              </a:path>
              <a:path w="560070" h="2581275">
                <a:moveTo>
                  <a:pt x="560070" y="3809"/>
                </a:moveTo>
                <a:lnTo>
                  <a:pt x="551688" y="3809"/>
                </a:lnTo>
                <a:lnTo>
                  <a:pt x="555498" y="8381"/>
                </a:lnTo>
                <a:lnTo>
                  <a:pt x="560070" y="8381"/>
                </a:lnTo>
                <a:lnTo>
                  <a:pt x="560070" y="3809"/>
                </a:lnTo>
                <a:close/>
              </a:path>
            </a:pathLst>
          </a:custGeom>
          <a:solidFill>
            <a:srgbClr val="858585"/>
          </a:solidFill>
        </p:spPr>
        <p:txBody>
          <a:bodyPr wrap="square" lIns="0" tIns="0" rIns="0" bIns="0" rtlCol="0"/>
          <a:lstStyle/>
          <a:p>
            <a:endParaRPr/>
          </a:p>
        </p:txBody>
      </p:sp>
      <p:sp>
        <p:nvSpPr>
          <p:cNvPr id="111" name="object 111"/>
          <p:cNvSpPr/>
          <p:nvPr/>
        </p:nvSpPr>
        <p:spPr>
          <a:xfrm>
            <a:off x="5468873" y="5307329"/>
            <a:ext cx="436625" cy="2430779"/>
          </a:xfrm>
          <a:prstGeom prst="rect">
            <a:avLst/>
          </a:prstGeom>
          <a:blipFill>
            <a:blip r:embed="rId8" cstate="print"/>
            <a:stretch>
              <a:fillRect/>
            </a:stretch>
          </a:blipFill>
        </p:spPr>
        <p:txBody>
          <a:bodyPr wrap="square" lIns="0" tIns="0" rIns="0" bIns="0" rtlCol="0"/>
          <a:lstStyle/>
          <a:p>
            <a:endParaRPr/>
          </a:p>
        </p:txBody>
      </p:sp>
      <p:sp>
        <p:nvSpPr>
          <p:cNvPr id="112" name="object 112"/>
          <p:cNvSpPr txBox="1"/>
          <p:nvPr/>
        </p:nvSpPr>
        <p:spPr>
          <a:xfrm>
            <a:off x="1284986" y="3648831"/>
            <a:ext cx="5287645" cy="1043940"/>
          </a:xfrm>
          <a:prstGeom prst="rect">
            <a:avLst/>
          </a:prstGeom>
        </p:spPr>
        <p:txBody>
          <a:bodyPr vert="horz" wrap="square" lIns="0" tIns="60960" rIns="0" bIns="0" rtlCol="0">
            <a:spAutoFit/>
          </a:bodyPr>
          <a:lstStyle/>
          <a:p>
            <a:pPr marL="12700">
              <a:lnSpc>
                <a:spcPct val="100000"/>
              </a:lnSpc>
              <a:spcBef>
                <a:spcPts val="480"/>
              </a:spcBef>
            </a:pPr>
            <a:r>
              <a:rPr sz="950" spc="-10" dirty="0">
                <a:latin typeface="Arial"/>
                <a:cs typeface="Arial"/>
              </a:rPr>
              <a:t>Discounts </a:t>
            </a:r>
            <a:r>
              <a:rPr sz="950" spc="-5" dirty="0">
                <a:latin typeface="Arial"/>
                <a:cs typeface="Arial"/>
              </a:rPr>
              <a:t>to </a:t>
            </a:r>
            <a:r>
              <a:rPr sz="950" spc="-15" dirty="0">
                <a:latin typeface="Arial"/>
                <a:cs typeface="Arial"/>
              </a:rPr>
              <a:t>the </a:t>
            </a:r>
            <a:r>
              <a:rPr sz="950" spc="-5" dirty="0">
                <a:latin typeface="Arial"/>
                <a:cs typeface="Arial"/>
              </a:rPr>
              <a:t>unit </a:t>
            </a:r>
            <a:r>
              <a:rPr sz="950" spc="-10" dirty="0">
                <a:latin typeface="Arial"/>
                <a:cs typeface="Arial"/>
              </a:rPr>
              <a:t>cost on spheres are highly linear, according </a:t>
            </a:r>
            <a:r>
              <a:rPr sz="950" dirty="0">
                <a:latin typeface="Arial"/>
                <a:cs typeface="Arial"/>
              </a:rPr>
              <a:t>to </a:t>
            </a:r>
            <a:r>
              <a:rPr sz="950" spc="-10" dirty="0">
                <a:latin typeface="Arial"/>
                <a:cs typeface="Arial"/>
              </a:rPr>
              <a:t>manufacturers, at up </a:t>
            </a:r>
            <a:r>
              <a:rPr sz="950" spc="-5" dirty="0">
                <a:latin typeface="Arial"/>
                <a:cs typeface="Arial"/>
              </a:rPr>
              <a:t>to </a:t>
            </a:r>
            <a:r>
              <a:rPr sz="950" spc="-10" dirty="0">
                <a:latin typeface="Arial"/>
                <a:cs typeface="Arial"/>
              </a:rPr>
              <a:t>10%</a:t>
            </a:r>
            <a:r>
              <a:rPr sz="950" spc="220" dirty="0">
                <a:latin typeface="Arial"/>
                <a:cs typeface="Arial"/>
              </a:rPr>
              <a:t> </a:t>
            </a:r>
            <a:r>
              <a:rPr sz="950" spc="-10" dirty="0">
                <a:latin typeface="Arial"/>
                <a:cs typeface="Arial"/>
              </a:rPr>
              <a:t>for</a:t>
            </a:r>
            <a:endParaRPr sz="950">
              <a:latin typeface="Arial"/>
              <a:cs typeface="Arial"/>
            </a:endParaRPr>
          </a:p>
          <a:p>
            <a:pPr marL="12700" marR="67945">
              <a:lnSpc>
                <a:spcPct val="142100"/>
              </a:lnSpc>
              <a:spcBef>
                <a:spcPts val="5"/>
              </a:spcBef>
            </a:pPr>
            <a:r>
              <a:rPr sz="950" spc="-5" dirty="0">
                <a:latin typeface="Arial"/>
                <a:cs typeface="Arial"/>
              </a:rPr>
              <a:t>a </a:t>
            </a:r>
            <a:r>
              <a:rPr sz="950" spc="-10" dirty="0">
                <a:latin typeface="Arial"/>
                <a:cs typeface="Arial"/>
              </a:rPr>
              <a:t>major order of 20 spheres. The discount arises from shared engineering costs, which become  negligible </a:t>
            </a:r>
            <a:r>
              <a:rPr sz="950" spc="-5" dirty="0">
                <a:latin typeface="Arial"/>
                <a:cs typeface="Arial"/>
              </a:rPr>
              <a:t>on a </a:t>
            </a:r>
            <a:r>
              <a:rPr sz="950" spc="-10" dirty="0">
                <a:latin typeface="Arial"/>
                <a:cs typeface="Arial"/>
              </a:rPr>
              <a:t>per sphere basis </a:t>
            </a:r>
            <a:r>
              <a:rPr sz="950" spc="-5" dirty="0">
                <a:latin typeface="Arial"/>
                <a:cs typeface="Arial"/>
              </a:rPr>
              <a:t>if </a:t>
            </a:r>
            <a:r>
              <a:rPr sz="950" spc="-10" dirty="0">
                <a:latin typeface="Arial"/>
                <a:cs typeface="Arial"/>
              </a:rPr>
              <a:t>the order </a:t>
            </a:r>
            <a:r>
              <a:rPr sz="950" spc="-5" dirty="0">
                <a:latin typeface="Arial"/>
                <a:cs typeface="Arial"/>
              </a:rPr>
              <a:t>quantity </a:t>
            </a:r>
            <a:r>
              <a:rPr sz="950" spc="-10" dirty="0">
                <a:latin typeface="Arial"/>
                <a:cs typeface="Arial"/>
              </a:rPr>
              <a:t>rises </a:t>
            </a:r>
            <a:r>
              <a:rPr sz="950" spc="-5" dirty="0">
                <a:latin typeface="Arial"/>
                <a:cs typeface="Arial"/>
              </a:rPr>
              <a:t>to </a:t>
            </a:r>
            <a:r>
              <a:rPr sz="950" spc="-10" dirty="0">
                <a:latin typeface="Arial"/>
                <a:cs typeface="Arial"/>
              </a:rPr>
              <a:t>20. For example CB&amp;I gave Reficar </a:t>
            </a:r>
            <a:r>
              <a:rPr sz="950" spc="-5" dirty="0">
                <a:latin typeface="Arial"/>
                <a:cs typeface="Arial"/>
              </a:rPr>
              <a:t>in  </a:t>
            </a:r>
            <a:r>
              <a:rPr sz="950" spc="-10" dirty="0">
                <a:latin typeface="Arial"/>
                <a:cs typeface="Arial"/>
              </a:rPr>
              <a:t>Colombia </a:t>
            </a:r>
            <a:r>
              <a:rPr sz="950" spc="-5" dirty="0">
                <a:latin typeface="Arial"/>
                <a:cs typeface="Arial"/>
              </a:rPr>
              <a:t>a </a:t>
            </a:r>
            <a:r>
              <a:rPr sz="950" spc="-10" dirty="0">
                <a:latin typeface="Arial"/>
                <a:cs typeface="Arial"/>
              </a:rPr>
              <a:t>5% discount </a:t>
            </a:r>
            <a:r>
              <a:rPr sz="950" spc="-5" dirty="0">
                <a:latin typeface="Arial"/>
                <a:cs typeface="Arial"/>
              </a:rPr>
              <a:t>for 9 </a:t>
            </a:r>
            <a:r>
              <a:rPr sz="950" spc="-10" dirty="0">
                <a:latin typeface="Arial"/>
                <a:cs typeface="Arial"/>
              </a:rPr>
              <a:t>spheres. Due </a:t>
            </a:r>
            <a:r>
              <a:rPr sz="950" spc="-5" dirty="0">
                <a:latin typeface="Arial"/>
                <a:cs typeface="Arial"/>
              </a:rPr>
              <a:t>to the </a:t>
            </a:r>
            <a:r>
              <a:rPr sz="950" spc="-10" dirty="0">
                <a:latin typeface="Arial"/>
                <a:cs typeface="Arial"/>
              </a:rPr>
              <a:t>volume </a:t>
            </a:r>
            <a:r>
              <a:rPr sz="950" spc="-5" dirty="0">
                <a:latin typeface="Arial"/>
                <a:cs typeface="Arial"/>
              </a:rPr>
              <a:t>of </a:t>
            </a:r>
            <a:r>
              <a:rPr sz="950" spc="-10" dirty="0">
                <a:latin typeface="Arial"/>
                <a:cs typeface="Arial"/>
              </a:rPr>
              <a:t>the order, the 50’ spheres were  manufactured in both </a:t>
            </a:r>
            <a:r>
              <a:rPr sz="950" spc="-5" dirty="0">
                <a:latin typeface="Arial"/>
                <a:cs typeface="Arial"/>
              </a:rPr>
              <a:t>the </a:t>
            </a:r>
            <a:r>
              <a:rPr sz="950" spc="-10" dirty="0">
                <a:latin typeface="Arial"/>
                <a:cs typeface="Arial"/>
              </a:rPr>
              <a:t>US and Thailand, </a:t>
            </a:r>
            <a:r>
              <a:rPr sz="950" spc="-5" dirty="0">
                <a:latin typeface="Arial"/>
                <a:cs typeface="Arial"/>
              </a:rPr>
              <a:t>for an </a:t>
            </a:r>
            <a:r>
              <a:rPr sz="950" spc="-10" dirty="0">
                <a:latin typeface="Arial"/>
                <a:cs typeface="Arial"/>
              </a:rPr>
              <a:t>average cost, with discount, of</a:t>
            </a:r>
            <a:r>
              <a:rPr sz="950" spc="165" dirty="0">
                <a:latin typeface="Arial"/>
                <a:cs typeface="Arial"/>
              </a:rPr>
              <a:t> </a:t>
            </a:r>
            <a:r>
              <a:rPr sz="950" spc="-15" dirty="0">
                <a:latin typeface="Arial"/>
                <a:cs typeface="Arial"/>
              </a:rPr>
              <a:t>$2.24m.</a:t>
            </a:r>
            <a:endParaRPr sz="950">
              <a:latin typeface="Arial"/>
              <a:cs typeface="Arial"/>
            </a:endParaRPr>
          </a:p>
        </p:txBody>
      </p:sp>
      <p:sp>
        <p:nvSpPr>
          <p:cNvPr id="114" name="object 114"/>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111</a:t>
            </a:fld>
            <a:endParaRPr sz="1000">
              <a:latin typeface="Calibri"/>
              <a:cs typeface="Calibri"/>
            </a:endParaRPr>
          </a:p>
        </p:txBody>
      </p:sp>
      <p:sp>
        <p:nvSpPr>
          <p:cNvPr id="113" name="object 113"/>
          <p:cNvSpPr txBox="1"/>
          <p:nvPr/>
        </p:nvSpPr>
        <p:spPr>
          <a:xfrm>
            <a:off x="1177544" y="8150873"/>
            <a:ext cx="5180330" cy="918210"/>
          </a:xfrm>
          <a:prstGeom prst="rect">
            <a:avLst/>
          </a:prstGeom>
        </p:spPr>
        <p:txBody>
          <a:bodyPr vert="horz" wrap="square" lIns="0" tIns="0" rIns="0" bIns="0" rtlCol="0">
            <a:spAutoFit/>
          </a:bodyPr>
          <a:lstStyle/>
          <a:p>
            <a:pPr marL="12700">
              <a:lnSpc>
                <a:spcPct val="100000"/>
              </a:lnSpc>
            </a:pPr>
            <a:r>
              <a:rPr sz="950" b="1" spc="-10" dirty="0">
                <a:latin typeface="Arial"/>
                <a:cs typeface="Arial"/>
              </a:rPr>
              <a:t>12.2.5   Should-Cost</a:t>
            </a:r>
            <a:r>
              <a:rPr sz="950" b="1" spc="-15" dirty="0">
                <a:latin typeface="Arial"/>
                <a:cs typeface="Arial"/>
              </a:rPr>
              <a:t> </a:t>
            </a:r>
            <a:r>
              <a:rPr sz="950" b="1" spc="-10" dirty="0">
                <a:latin typeface="Arial"/>
                <a:cs typeface="Arial"/>
              </a:rPr>
              <a:t>Analysis</a:t>
            </a:r>
            <a:endParaRPr sz="950">
              <a:latin typeface="Arial"/>
              <a:cs typeface="Arial"/>
            </a:endParaRPr>
          </a:p>
          <a:p>
            <a:pPr>
              <a:lnSpc>
                <a:spcPct val="100000"/>
              </a:lnSpc>
            </a:pPr>
            <a:endParaRPr sz="1000">
              <a:latin typeface="Times New Roman"/>
              <a:cs typeface="Times New Roman"/>
            </a:endParaRPr>
          </a:p>
          <a:p>
            <a:pPr>
              <a:lnSpc>
                <a:spcPct val="100000"/>
              </a:lnSpc>
              <a:spcBef>
                <a:spcPts val="20"/>
              </a:spcBef>
            </a:pPr>
            <a:endParaRPr sz="1350">
              <a:latin typeface="Times New Roman"/>
              <a:cs typeface="Times New Roman"/>
            </a:endParaRPr>
          </a:p>
          <a:p>
            <a:pPr marL="120014" marR="5080">
              <a:lnSpc>
                <a:spcPct val="142600"/>
              </a:lnSpc>
            </a:pPr>
            <a:r>
              <a:rPr sz="950" spc="-10" dirty="0">
                <a:latin typeface="Arial"/>
                <a:cs typeface="Arial"/>
              </a:rPr>
              <a:t>Competitive bidding, </a:t>
            </a:r>
            <a:r>
              <a:rPr sz="950" spc="-5" dirty="0">
                <a:latin typeface="Arial"/>
                <a:cs typeface="Arial"/>
              </a:rPr>
              <a:t>an </a:t>
            </a:r>
            <a:r>
              <a:rPr sz="950" spc="-10" dirty="0">
                <a:latin typeface="Arial"/>
                <a:cs typeface="Arial"/>
              </a:rPr>
              <a:t>increase </a:t>
            </a:r>
            <a:r>
              <a:rPr sz="950" spc="-5" dirty="0">
                <a:latin typeface="Arial"/>
                <a:cs typeface="Arial"/>
              </a:rPr>
              <a:t>in the </a:t>
            </a:r>
            <a:r>
              <a:rPr sz="950" spc="-10" dirty="0">
                <a:latin typeface="Arial"/>
                <a:cs typeface="Arial"/>
              </a:rPr>
              <a:t>number of spheres ordered, and </a:t>
            </a:r>
            <a:r>
              <a:rPr sz="950" spc="-5" dirty="0">
                <a:latin typeface="Arial"/>
                <a:cs typeface="Arial"/>
              </a:rPr>
              <a:t>a </a:t>
            </a:r>
            <a:r>
              <a:rPr sz="950" spc="-10" dirty="0">
                <a:latin typeface="Arial"/>
                <a:cs typeface="Arial"/>
              </a:rPr>
              <a:t>larger project scope  (more work at the same refinery), will all incent suppliers </a:t>
            </a:r>
            <a:r>
              <a:rPr sz="950" spc="-5" dirty="0">
                <a:latin typeface="Arial"/>
                <a:cs typeface="Arial"/>
              </a:rPr>
              <a:t>to </a:t>
            </a:r>
            <a:r>
              <a:rPr sz="950" spc="-10" dirty="0">
                <a:latin typeface="Arial"/>
                <a:cs typeface="Arial"/>
              </a:rPr>
              <a:t>reduce </a:t>
            </a:r>
            <a:r>
              <a:rPr sz="950" spc="-5" dirty="0">
                <a:latin typeface="Arial"/>
                <a:cs typeface="Arial"/>
              </a:rPr>
              <a:t>unit prices,  </a:t>
            </a:r>
            <a:r>
              <a:rPr sz="950" spc="-10" dirty="0">
                <a:latin typeface="Arial"/>
                <a:cs typeface="Arial"/>
              </a:rPr>
              <a:t>sharpening </a:t>
            </a:r>
            <a:r>
              <a:rPr sz="950" spc="45" dirty="0">
                <a:latin typeface="Arial"/>
                <a:cs typeface="Arial"/>
              </a:rPr>
              <a:t> </a:t>
            </a:r>
            <a:r>
              <a:rPr sz="950" spc="-10" dirty="0">
                <a:latin typeface="Arial"/>
                <a:cs typeface="Arial"/>
              </a:rPr>
              <a:t>their</a:t>
            </a:r>
            <a:endParaRPr sz="950">
              <a:latin typeface="Arial"/>
              <a:cs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947"/>
            <a:ext cx="520065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pencil” </a:t>
            </a:r>
            <a:r>
              <a:rPr sz="950" spc="-5" dirty="0">
                <a:latin typeface="Arial"/>
                <a:cs typeface="Arial"/>
              </a:rPr>
              <a:t>to </a:t>
            </a:r>
            <a:r>
              <a:rPr sz="950" spc="-10" dirty="0">
                <a:latin typeface="Arial"/>
                <a:cs typeface="Arial"/>
              </a:rPr>
              <a:t>win the bid. Feedback from major manufacturers indicates that they are willing </a:t>
            </a:r>
            <a:r>
              <a:rPr sz="950" spc="-5" dirty="0">
                <a:latin typeface="Arial"/>
                <a:cs typeface="Arial"/>
              </a:rPr>
              <a:t>to </a:t>
            </a:r>
            <a:r>
              <a:rPr sz="950" spc="-10" dirty="0">
                <a:latin typeface="Arial"/>
                <a:cs typeface="Arial"/>
              </a:rPr>
              <a:t>reduce  unit prices by up to 25% </a:t>
            </a:r>
            <a:r>
              <a:rPr sz="950" spc="-5" dirty="0">
                <a:latin typeface="Arial"/>
                <a:cs typeface="Arial"/>
              </a:rPr>
              <a:t>if </a:t>
            </a:r>
            <a:r>
              <a:rPr sz="950" spc="-10" dirty="0">
                <a:latin typeface="Arial"/>
                <a:cs typeface="Arial"/>
              </a:rPr>
              <a:t>all three of these factors are fully</a:t>
            </a:r>
            <a:r>
              <a:rPr sz="950" spc="145" dirty="0">
                <a:latin typeface="Arial"/>
                <a:cs typeface="Arial"/>
              </a:rPr>
              <a:t> </a:t>
            </a:r>
            <a:r>
              <a:rPr sz="950" spc="-10" dirty="0">
                <a:latin typeface="Arial"/>
                <a:cs typeface="Arial"/>
              </a:rPr>
              <a:t>leveraged.</a:t>
            </a:r>
            <a:endParaRPr sz="950">
              <a:latin typeface="Arial"/>
              <a:cs typeface="Arial"/>
            </a:endParaRPr>
          </a:p>
        </p:txBody>
      </p:sp>
      <p:sp>
        <p:nvSpPr>
          <p:cNvPr id="3" name="object 3"/>
          <p:cNvSpPr txBox="1"/>
          <p:nvPr/>
        </p:nvSpPr>
        <p:spPr>
          <a:xfrm>
            <a:off x="1177534" y="5537177"/>
            <a:ext cx="5384800" cy="1670050"/>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12.3   Price Negotiation</a:t>
            </a:r>
            <a:r>
              <a:rPr sz="950" b="1" i="1" spc="80" dirty="0">
                <a:latin typeface="Arial"/>
                <a:cs typeface="Arial"/>
              </a:rPr>
              <a:t> </a:t>
            </a:r>
            <a:r>
              <a:rPr sz="950" b="1" i="1" spc="-10" dirty="0">
                <a:latin typeface="Arial"/>
                <a:cs typeface="Arial"/>
              </a:rPr>
              <a:t>Strategies</a:t>
            </a:r>
            <a:endParaRPr sz="950">
              <a:latin typeface="Arial"/>
              <a:cs typeface="Arial"/>
            </a:endParaRPr>
          </a:p>
          <a:p>
            <a:pPr marL="227329" marR="5080" indent="-214629" algn="just">
              <a:lnSpc>
                <a:spcPct val="142400"/>
              </a:lnSpc>
              <a:spcBef>
                <a:spcPts val="535"/>
              </a:spcBef>
              <a:buAutoNum type="arabicPeriod"/>
              <a:tabLst>
                <a:tab pos="227965" algn="l"/>
              </a:tabLst>
            </a:pPr>
            <a:r>
              <a:rPr sz="950" spc="-10" dirty="0">
                <a:latin typeface="Arial"/>
                <a:cs typeface="Arial"/>
              </a:rPr>
              <a:t>Leverage falling capacity utilization (expansions at CB&amp;I, Fabricom, and KNM will reduce industry  utilization </a:t>
            </a:r>
            <a:r>
              <a:rPr sz="950" spc="-5" dirty="0">
                <a:latin typeface="Arial"/>
                <a:cs typeface="Arial"/>
              </a:rPr>
              <a:t>from </a:t>
            </a:r>
            <a:r>
              <a:rPr sz="950" spc="-10" dirty="0">
                <a:latin typeface="Arial"/>
                <a:cs typeface="Arial"/>
              </a:rPr>
              <a:t>77% </a:t>
            </a:r>
            <a:r>
              <a:rPr sz="950" spc="-5" dirty="0">
                <a:latin typeface="Arial"/>
                <a:cs typeface="Arial"/>
              </a:rPr>
              <a:t>to </a:t>
            </a:r>
            <a:r>
              <a:rPr sz="950" spc="-10" dirty="0">
                <a:latin typeface="Arial"/>
                <a:cs typeface="Arial"/>
              </a:rPr>
              <a:t>75% over the next year) to push </a:t>
            </a:r>
            <a:r>
              <a:rPr sz="950" spc="-5" dirty="0">
                <a:latin typeface="Arial"/>
                <a:cs typeface="Arial"/>
              </a:rPr>
              <a:t>for </a:t>
            </a:r>
            <a:r>
              <a:rPr sz="950" spc="-10" dirty="0">
                <a:latin typeface="Arial"/>
                <a:cs typeface="Arial"/>
              </a:rPr>
              <a:t>discounts. </a:t>
            </a:r>
            <a:r>
              <a:rPr sz="950" spc="-5" dirty="0">
                <a:latin typeface="Arial"/>
                <a:cs typeface="Arial"/>
              </a:rPr>
              <a:t>All </a:t>
            </a:r>
            <a:r>
              <a:rPr sz="950" spc="-10" dirty="0">
                <a:latin typeface="Arial"/>
                <a:cs typeface="Arial"/>
              </a:rPr>
              <a:t>three manufacturers will  be eager to keep their new facilities busy and may be willing </a:t>
            </a:r>
            <a:r>
              <a:rPr sz="950" spc="-5" dirty="0">
                <a:latin typeface="Arial"/>
                <a:cs typeface="Arial"/>
              </a:rPr>
              <a:t>to </a:t>
            </a:r>
            <a:r>
              <a:rPr sz="950" spc="-10" dirty="0">
                <a:latin typeface="Arial"/>
                <a:cs typeface="Arial"/>
              </a:rPr>
              <a:t>give up margin </a:t>
            </a:r>
            <a:r>
              <a:rPr sz="950" spc="-5" dirty="0">
                <a:latin typeface="Arial"/>
                <a:cs typeface="Arial"/>
              </a:rPr>
              <a:t>to </a:t>
            </a:r>
            <a:r>
              <a:rPr sz="950" spc="-10" dirty="0">
                <a:latin typeface="Arial"/>
                <a:cs typeface="Arial"/>
              </a:rPr>
              <a:t>do</a:t>
            </a:r>
            <a:r>
              <a:rPr sz="950" spc="170" dirty="0">
                <a:latin typeface="Arial"/>
                <a:cs typeface="Arial"/>
              </a:rPr>
              <a:t> </a:t>
            </a:r>
            <a:r>
              <a:rPr sz="950" spc="-5" dirty="0">
                <a:latin typeface="Arial"/>
                <a:cs typeface="Arial"/>
              </a:rPr>
              <a:t>so.</a:t>
            </a:r>
            <a:endParaRPr sz="950">
              <a:latin typeface="Arial"/>
              <a:cs typeface="Arial"/>
            </a:endParaRPr>
          </a:p>
          <a:p>
            <a:pPr marL="227329" marR="80645" indent="-214629">
              <a:lnSpc>
                <a:spcPct val="142100"/>
              </a:lnSpc>
              <a:spcBef>
                <a:spcPts val="5"/>
              </a:spcBef>
              <a:buAutoNum type="arabicPeriod"/>
              <a:tabLst>
                <a:tab pos="227965" algn="l"/>
              </a:tabLst>
            </a:pPr>
            <a:r>
              <a:rPr sz="950" spc="-10" dirty="0">
                <a:latin typeface="Arial"/>
                <a:cs typeface="Arial"/>
              </a:rPr>
              <a:t>Make sure that bidder lists are balanced between major global suppliers and smaller, more local  competitors. This will keep the global majors from padding their</a:t>
            </a:r>
            <a:r>
              <a:rPr sz="950" spc="100" dirty="0">
                <a:latin typeface="Arial"/>
                <a:cs typeface="Arial"/>
              </a:rPr>
              <a:t> </a:t>
            </a:r>
            <a:r>
              <a:rPr sz="950" spc="-10" dirty="0">
                <a:latin typeface="Arial"/>
                <a:cs typeface="Arial"/>
              </a:rPr>
              <a:t>bids.</a:t>
            </a:r>
            <a:endParaRPr sz="950">
              <a:latin typeface="Arial"/>
              <a:cs typeface="Arial"/>
            </a:endParaRPr>
          </a:p>
          <a:p>
            <a:pPr marL="227329" marR="93980" indent="-214629">
              <a:lnSpc>
                <a:spcPct val="142100"/>
              </a:lnSpc>
              <a:spcBef>
                <a:spcPts val="5"/>
              </a:spcBef>
              <a:buAutoNum type="arabicPeriod"/>
              <a:tabLst>
                <a:tab pos="227329" algn="l"/>
              </a:tabLst>
            </a:pPr>
            <a:r>
              <a:rPr sz="950" spc="-10" dirty="0">
                <a:latin typeface="Arial"/>
                <a:cs typeface="Arial"/>
              </a:rPr>
              <a:t>Buy or reserve capacity </a:t>
            </a:r>
            <a:r>
              <a:rPr sz="950" spc="-5" dirty="0">
                <a:latin typeface="Arial"/>
                <a:cs typeface="Arial"/>
              </a:rPr>
              <a:t>for </a:t>
            </a:r>
            <a:r>
              <a:rPr sz="950" spc="-10" dirty="0">
                <a:latin typeface="Arial"/>
                <a:cs typeface="Arial"/>
              </a:rPr>
              <a:t>steel when prices are low (now, for any orders planned for tendering  within </a:t>
            </a:r>
            <a:r>
              <a:rPr sz="950" spc="-5" dirty="0">
                <a:latin typeface="Arial"/>
                <a:cs typeface="Arial"/>
              </a:rPr>
              <a:t>the </a:t>
            </a:r>
            <a:r>
              <a:rPr sz="950" spc="-10" dirty="0">
                <a:latin typeface="Arial"/>
                <a:cs typeface="Arial"/>
              </a:rPr>
              <a:t>next two</a:t>
            </a:r>
            <a:r>
              <a:rPr sz="950" spc="-35" dirty="0">
                <a:latin typeface="Arial"/>
                <a:cs typeface="Arial"/>
              </a:rPr>
              <a:t> </a:t>
            </a:r>
            <a:r>
              <a:rPr sz="950" spc="-10" dirty="0">
                <a:latin typeface="Arial"/>
                <a:cs typeface="Arial"/>
              </a:rPr>
              <a:t>years).</a:t>
            </a:r>
            <a:endParaRPr sz="950">
              <a:latin typeface="Arial"/>
              <a:cs typeface="Arial"/>
            </a:endParaRPr>
          </a:p>
        </p:txBody>
      </p:sp>
      <p:sp>
        <p:nvSpPr>
          <p:cNvPr id="4" name="object 4"/>
          <p:cNvSpPr/>
          <p:nvPr/>
        </p:nvSpPr>
        <p:spPr>
          <a:xfrm>
            <a:off x="2176272" y="2462022"/>
            <a:ext cx="504190" cy="2124710"/>
          </a:xfrm>
          <a:custGeom>
            <a:avLst/>
            <a:gdLst/>
            <a:ahLst/>
            <a:cxnLst/>
            <a:rect l="l" t="t" r="r" b="b"/>
            <a:pathLst>
              <a:path w="504189" h="2124710">
                <a:moveTo>
                  <a:pt x="0" y="2124455"/>
                </a:moveTo>
                <a:lnTo>
                  <a:pt x="503681" y="2124455"/>
                </a:lnTo>
                <a:lnTo>
                  <a:pt x="503681" y="0"/>
                </a:lnTo>
                <a:lnTo>
                  <a:pt x="0" y="0"/>
                </a:lnTo>
                <a:lnTo>
                  <a:pt x="0" y="2124455"/>
                </a:lnTo>
                <a:close/>
              </a:path>
            </a:pathLst>
          </a:custGeom>
          <a:solidFill>
            <a:srgbClr val="8DB3E2"/>
          </a:solidFill>
        </p:spPr>
        <p:txBody>
          <a:bodyPr wrap="square" lIns="0" tIns="0" rIns="0" bIns="0" rtlCol="0"/>
          <a:lstStyle/>
          <a:p>
            <a:endParaRPr/>
          </a:p>
        </p:txBody>
      </p:sp>
      <p:sp>
        <p:nvSpPr>
          <p:cNvPr id="5" name="object 5"/>
          <p:cNvSpPr/>
          <p:nvPr/>
        </p:nvSpPr>
        <p:spPr>
          <a:xfrm>
            <a:off x="2171700" y="2457450"/>
            <a:ext cx="513080" cy="2133600"/>
          </a:xfrm>
          <a:custGeom>
            <a:avLst/>
            <a:gdLst/>
            <a:ahLst/>
            <a:cxnLst/>
            <a:rect l="l" t="t" r="r" b="b"/>
            <a:pathLst>
              <a:path w="513080" h="2133600">
                <a:moveTo>
                  <a:pt x="510540" y="0"/>
                </a:moveTo>
                <a:lnTo>
                  <a:pt x="1524" y="0"/>
                </a:lnTo>
                <a:lnTo>
                  <a:pt x="0" y="1524"/>
                </a:lnTo>
                <a:lnTo>
                  <a:pt x="0" y="2131314"/>
                </a:lnTo>
                <a:lnTo>
                  <a:pt x="1524" y="2133600"/>
                </a:lnTo>
                <a:lnTo>
                  <a:pt x="510540" y="2133600"/>
                </a:lnTo>
                <a:lnTo>
                  <a:pt x="512826" y="2131314"/>
                </a:lnTo>
                <a:lnTo>
                  <a:pt x="512826" y="2129028"/>
                </a:lnTo>
                <a:lnTo>
                  <a:pt x="8382" y="2129028"/>
                </a:lnTo>
                <a:lnTo>
                  <a:pt x="4572" y="2125218"/>
                </a:lnTo>
                <a:lnTo>
                  <a:pt x="8382" y="2125218"/>
                </a:lnTo>
                <a:lnTo>
                  <a:pt x="8382" y="8382"/>
                </a:lnTo>
                <a:lnTo>
                  <a:pt x="4572" y="8382"/>
                </a:lnTo>
                <a:lnTo>
                  <a:pt x="8382" y="4572"/>
                </a:lnTo>
                <a:lnTo>
                  <a:pt x="512826" y="4572"/>
                </a:lnTo>
                <a:lnTo>
                  <a:pt x="512826" y="1524"/>
                </a:lnTo>
                <a:lnTo>
                  <a:pt x="510540" y="0"/>
                </a:lnTo>
                <a:close/>
              </a:path>
              <a:path w="513080" h="2133600">
                <a:moveTo>
                  <a:pt x="8382" y="2125218"/>
                </a:moveTo>
                <a:lnTo>
                  <a:pt x="4572" y="2125218"/>
                </a:lnTo>
                <a:lnTo>
                  <a:pt x="8382" y="2129028"/>
                </a:lnTo>
                <a:lnTo>
                  <a:pt x="8382" y="2125218"/>
                </a:lnTo>
                <a:close/>
              </a:path>
              <a:path w="513080" h="2133600">
                <a:moveTo>
                  <a:pt x="504444" y="2125218"/>
                </a:moveTo>
                <a:lnTo>
                  <a:pt x="8382" y="2125218"/>
                </a:lnTo>
                <a:lnTo>
                  <a:pt x="8382" y="2129028"/>
                </a:lnTo>
                <a:lnTo>
                  <a:pt x="504444" y="2129028"/>
                </a:lnTo>
                <a:lnTo>
                  <a:pt x="504444" y="2125218"/>
                </a:lnTo>
                <a:close/>
              </a:path>
              <a:path w="513080" h="2133600">
                <a:moveTo>
                  <a:pt x="504444" y="4572"/>
                </a:moveTo>
                <a:lnTo>
                  <a:pt x="504444" y="2129028"/>
                </a:lnTo>
                <a:lnTo>
                  <a:pt x="508254" y="2125218"/>
                </a:lnTo>
                <a:lnTo>
                  <a:pt x="512826" y="2125218"/>
                </a:lnTo>
                <a:lnTo>
                  <a:pt x="512826" y="8382"/>
                </a:lnTo>
                <a:lnTo>
                  <a:pt x="508254" y="8382"/>
                </a:lnTo>
                <a:lnTo>
                  <a:pt x="504444" y="4572"/>
                </a:lnTo>
                <a:close/>
              </a:path>
              <a:path w="513080" h="2133600">
                <a:moveTo>
                  <a:pt x="512826" y="2125218"/>
                </a:moveTo>
                <a:lnTo>
                  <a:pt x="508254" y="2125218"/>
                </a:lnTo>
                <a:lnTo>
                  <a:pt x="504444" y="2129028"/>
                </a:lnTo>
                <a:lnTo>
                  <a:pt x="512826" y="2129028"/>
                </a:lnTo>
                <a:lnTo>
                  <a:pt x="512826" y="2125218"/>
                </a:lnTo>
                <a:close/>
              </a:path>
              <a:path w="513080" h="2133600">
                <a:moveTo>
                  <a:pt x="8382" y="4572"/>
                </a:moveTo>
                <a:lnTo>
                  <a:pt x="4572" y="8382"/>
                </a:lnTo>
                <a:lnTo>
                  <a:pt x="8382" y="8382"/>
                </a:lnTo>
                <a:lnTo>
                  <a:pt x="8382" y="4572"/>
                </a:lnTo>
                <a:close/>
              </a:path>
              <a:path w="513080" h="2133600">
                <a:moveTo>
                  <a:pt x="504444" y="4572"/>
                </a:moveTo>
                <a:lnTo>
                  <a:pt x="8382" y="4572"/>
                </a:lnTo>
                <a:lnTo>
                  <a:pt x="8382" y="8382"/>
                </a:lnTo>
                <a:lnTo>
                  <a:pt x="504444" y="8382"/>
                </a:lnTo>
                <a:lnTo>
                  <a:pt x="504444" y="4572"/>
                </a:lnTo>
                <a:close/>
              </a:path>
              <a:path w="513080" h="2133600">
                <a:moveTo>
                  <a:pt x="512826" y="4572"/>
                </a:moveTo>
                <a:lnTo>
                  <a:pt x="504444"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6" name="object 6"/>
          <p:cNvSpPr/>
          <p:nvPr/>
        </p:nvSpPr>
        <p:spPr>
          <a:xfrm>
            <a:off x="3189732" y="2457450"/>
            <a:ext cx="513080" cy="220979"/>
          </a:xfrm>
          <a:custGeom>
            <a:avLst/>
            <a:gdLst/>
            <a:ahLst/>
            <a:cxnLst/>
            <a:rect l="l" t="t" r="r" b="b"/>
            <a:pathLst>
              <a:path w="513079" h="220980">
                <a:moveTo>
                  <a:pt x="511302" y="0"/>
                </a:moveTo>
                <a:lnTo>
                  <a:pt x="2286" y="0"/>
                </a:lnTo>
                <a:lnTo>
                  <a:pt x="0" y="1524"/>
                </a:lnTo>
                <a:lnTo>
                  <a:pt x="0" y="219456"/>
                </a:lnTo>
                <a:lnTo>
                  <a:pt x="2286" y="220980"/>
                </a:lnTo>
                <a:lnTo>
                  <a:pt x="511302" y="220980"/>
                </a:lnTo>
                <a:lnTo>
                  <a:pt x="512826" y="219456"/>
                </a:lnTo>
                <a:lnTo>
                  <a:pt x="512826" y="217170"/>
                </a:lnTo>
                <a:lnTo>
                  <a:pt x="9144" y="217170"/>
                </a:lnTo>
                <a:lnTo>
                  <a:pt x="4572" y="212598"/>
                </a:lnTo>
                <a:lnTo>
                  <a:pt x="9144" y="212598"/>
                </a:lnTo>
                <a:lnTo>
                  <a:pt x="9144" y="8382"/>
                </a:lnTo>
                <a:lnTo>
                  <a:pt x="4572" y="8382"/>
                </a:lnTo>
                <a:lnTo>
                  <a:pt x="9144" y="4572"/>
                </a:lnTo>
                <a:lnTo>
                  <a:pt x="512826" y="4572"/>
                </a:lnTo>
                <a:lnTo>
                  <a:pt x="512826" y="1524"/>
                </a:lnTo>
                <a:lnTo>
                  <a:pt x="511302" y="0"/>
                </a:lnTo>
                <a:close/>
              </a:path>
              <a:path w="513079" h="220980">
                <a:moveTo>
                  <a:pt x="9144" y="212598"/>
                </a:moveTo>
                <a:lnTo>
                  <a:pt x="4572" y="212598"/>
                </a:lnTo>
                <a:lnTo>
                  <a:pt x="9144" y="217170"/>
                </a:lnTo>
                <a:lnTo>
                  <a:pt x="9144" y="212598"/>
                </a:lnTo>
                <a:close/>
              </a:path>
              <a:path w="513079" h="220980">
                <a:moveTo>
                  <a:pt x="504444" y="212598"/>
                </a:moveTo>
                <a:lnTo>
                  <a:pt x="9144" y="212598"/>
                </a:lnTo>
                <a:lnTo>
                  <a:pt x="9144" y="217170"/>
                </a:lnTo>
                <a:lnTo>
                  <a:pt x="504444" y="217170"/>
                </a:lnTo>
                <a:lnTo>
                  <a:pt x="504444" y="212598"/>
                </a:lnTo>
                <a:close/>
              </a:path>
              <a:path w="513079" h="220980">
                <a:moveTo>
                  <a:pt x="504444" y="4572"/>
                </a:moveTo>
                <a:lnTo>
                  <a:pt x="504444" y="217170"/>
                </a:lnTo>
                <a:lnTo>
                  <a:pt x="509016" y="212598"/>
                </a:lnTo>
                <a:lnTo>
                  <a:pt x="512826" y="212598"/>
                </a:lnTo>
                <a:lnTo>
                  <a:pt x="512826" y="8382"/>
                </a:lnTo>
                <a:lnTo>
                  <a:pt x="509016" y="8382"/>
                </a:lnTo>
                <a:lnTo>
                  <a:pt x="504444" y="4572"/>
                </a:lnTo>
                <a:close/>
              </a:path>
              <a:path w="513079" h="220980">
                <a:moveTo>
                  <a:pt x="512826" y="212598"/>
                </a:moveTo>
                <a:lnTo>
                  <a:pt x="509016" y="212598"/>
                </a:lnTo>
                <a:lnTo>
                  <a:pt x="504444" y="217170"/>
                </a:lnTo>
                <a:lnTo>
                  <a:pt x="512826" y="217170"/>
                </a:lnTo>
                <a:lnTo>
                  <a:pt x="512826" y="212598"/>
                </a:lnTo>
                <a:close/>
              </a:path>
              <a:path w="513079" h="220980">
                <a:moveTo>
                  <a:pt x="9144" y="4572"/>
                </a:moveTo>
                <a:lnTo>
                  <a:pt x="4572" y="8382"/>
                </a:lnTo>
                <a:lnTo>
                  <a:pt x="9144" y="8382"/>
                </a:lnTo>
                <a:lnTo>
                  <a:pt x="9144" y="4572"/>
                </a:lnTo>
                <a:close/>
              </a:path>
              <a:path w="513079" h="220980">
                <a:moveTo>
                  <a:pt x="504444" y="4572"/>
                </a:moveTo>
                <a:lnTo>
                  <a:pt x="9144" y="4572"/>
                </a:lnTo>
                <a:lnTo>
                  <a:pt x="9144" y="8382"/>
                </a:lnTo>
                <a:lnTo>
                  <a:pt x="504444" y="8382"/>
                </a:lnTo>
                <a:lnTo>
                  <a:pt x="504444" y="4572"/>
                </a:lnTo>
                <a:close/>
              </a:path>
              <a:path w="513079" h="220980">
                <a:moveTo>
                  <a:pt x="512826" y="4572"/>
                </a:moveTo>
                <a:lnTo>
                  <a:pt x="504444" y="4572"/>
                </a:lnTo>
                <a:lnTo>
                  <a:pt x="509016" y="8382"/>
                </a:lnTo>
                <a:lnTo>
                  <a:pt x="512826" y="8382"/>
                </a:lnTo>
                <a:lnTo>
                  <a:pt x="512826" y="4572"/>
                </a:lnTo>
                <a:close/>
              </a:path>
            </a:pathLst>
          </a:custGeom>
          <a:solidFill>
            <a:srgbClr val="7E7E7E"/>
          </a:solidFill>
        </p:spPr>
        <p:txBody>
          <a:bodyPr wrap="square" lIns="0" tIns="0" rIns="0" bIns="0" rtlCol="0"/>
          <a:lstStyle/>
          <a:p>
            <a:endParaRPr/>
          </a:p>
        </p:txBody>
      </p:sp>
      <p:sp>
        <p:nvSpPr>
          <p:cNvPr id="7" name="object 7"/>
          <p:cNvSpPr/>
          <p:nvPr/>
        </p:nvSpPr>
        <p:spPr>
          <a:xfrm>
            <a:off x="4208526" y="2670048"/>
            <a:ext cx="513080" cy="220345"/>
          </a:xfrm>
          <a:custGeom>
            <a:avLst/>
            <a:gdLst/>
            <a:ahLst/>
            <a:cxnLst/>
            <a:rect l="l" t="t" r="r" b="b"/>
            <a:pathLst>
              <a:path w="513079" h="220344">
                <a:moveTo>
                  <a:pt x="510540" y="0"/>
                </a:moveTo>
                <a:lnTo>
                  <a:pt x="1524" y="0"/>
                </a:lnTo>
                <a:lnTo>
                  <a:pt x="0" y="2286"/>
                </a:lnTo>
                <a:lnTo>
                  <a:pt x="0" y="217932"/>
                </a:lnTo>
                <a:lnTo>
                  <a:pt x="1524" y="220218"/>
                </a:lnTo>
                <a:lnTo>
                  <a:pt x="510540" y="220218"/>
                </a:lnTo>
                <a:lnTo>
                  <a:pt x="512826" y="217932"/>
                </a:lnTo>
                <a:lnTo>
                  <a:pt x="512826" y="215646"/>
                </a:lnTo>
                <a:lnTo>
                  <a:pt x="8382" y="215646"/>
                </a:lnTo>
                <a:lnTo>
                  <a:pt x="3810" y="211836"/>
                </a:lnTo>
                <a:lnTo>
                  <a:pt x="8382" y="211836"/>
                </a:lnTo>
                <a:lnTo>
                  <a:pt x="8382" y="8382"/>
                </a:lnTo>
                <a:lnTo>
                  <a:pt x="3810" y="8382"/>
                </a:lnTo>
                <a:lnTo>
                  <a:pt x="8382" y="4572"/>
                </a:lnTo>
                <a:lnTo>
                  <a:pt x="512826" y="4572"/>
                </a:lnTo>
                <a:lnTo>
                  <a:pt x="512826" y="2286"/>
                </a:lnTo>
                <a:lnTo>
                  <a:pt x="510540" y="0"/>
                </a:lnTo>
                <a:close/>
              </a:path>
              <a:path w="513079" h="220344">
                <a:moveTo>
                  <a:pt x="8382" y="211836"/>
                </a:moveTo>
                <a:lnTo>
                  <a:pt x="3810" y="211836"/>
                </a:lnTo>
                <a:lnTo>
                  <a:pt x="8382" y="215646"/>
                </a:lnTo>
                <a:lnTo>
                  <a:pt x="8382" y="211836"/>
                </a:lnTo>
                <a:close/>
              </a:path>
              <a:path w="513079" h="220344">
                <a:moveTo>
                  <a:pt x="504444" y="211836"/>
                </a:moveTo>
                <a:lnTo>
                  <a:pt x="8382" y="211836"/>
                </a:lnTo>
                <a:lnTo>
                  <a:pt x="8382" y="215646"/>
                </a:lnTo>
                <a:lnTo>
                  <a:pt x="504444" y="215646"/>
                </a:lnTo>
                <a:lnTo>
                  <a:pt x="504444" y="211836"/>
                </a:lnTo>
                <a:close/>
              </a:path>
              <a:path w="513079" h="220344">
                <a:moveTo>
                  <a:pt x="504444" y="4572"/>
                </a:moveTo>
                <a:lnTo>
                  <a:pt x="504444" y="215646"/>
                </a:lnTo>
                <a:lnTo>
                  <a:pt x="508254" y="211836"/>
                </a:lnTo>
                <a:lnTo>
                  <a:pt x="512826" y="211836"/>
                </a:lnTo>
                <a:lnTo>
                  <a:pt x="512826" y="8382"/>
                </a:lnTo>
                <a:lnTo>
                  <a:pt x="508254" y="8382"/>
                </a:lnTo>
                <a:lnTo>
                  <a:pt x="504444" y="4572"/>
                </a:lnTo>
                <a:close/>
              </a:path>
              <a:path w="513079" h="220344">
                <a:moveTo>
                  <a:pt x="512826" y="211836"/>
                </a:moveTo>
                <a:lnTo>
                  <a:pt x="508254" y="211836"/>
                </a:lnTo>
                <a:lnTo>
                  <a:pt x="504444" y="215646"/>
                </a:lnTo>
                <a:lnTo>
                  <a:pt x="512826" y="215646"/>
                </a:lnTo>
                <a:lnTo>
                  <a:pt x="512826" y="211836"/>
                </a:lnTo>
                <a:close/>
              </a:path>
              <a:path w="513079" h="220344">
                <a:moveTo>
                  <a:pt x="8382" y="4572"/>
                </a:moveTo>
                <a:lnTo>
                  <a:pt x="3810" y="8382"/>
                </a:lnTo>
                <a:lnTo>
                  <a:pt x="8382" y="8382"/>
                </a:lnTo>
                <a:lnTo>
                  <a:pt x="8382" y="4572"/>
                </a:lnTo>
                <a:close/>
              </a:path>
              <a:path w="513079" h="220344">
                <a:moveTo>
                  <a:pt x="504444" y="4572"/>
                </a:moveTo>
                <a:lnTo>
                  <a:pt x="8382" y="4572"/>
                </a:lnTo>
                <a:lnTo>
                  <a:pt x="8382" y="8382"/>
                </a:lnTo>
                <a:lnTo>
                  <a:pt x="504444" y="8382"/>
                </a:lnTo>
                <a:lnTo>
                  <a:pt x="504444" y="4572"/>
                </a:lnTo>
                <a:close/>
              </a:path>
              <a:path w="513079" h="220344">
                <a:moveTo>
                  <a:pt x="512826" y="4572"/>
                </a:moveTo>
                <a:lnTo>
                  <a:pt x="504444"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8" name="object 8"/>
          <p:cNvSpPr/>
          <p:nvPr/>
        </p:nvSpPr>
        <p:spPr>
          <a:xfrm>
            <a:off x="5226558" y="2881883"/>
            <a:ext cx="513080" cy="115570"/>
          </a:xfrm>
          <a:custGeom>
            <a:avLst/>
            <a:gdLst/>
            <a:ahLst/>
            <a:cxnLst/>
            <a:rect l="l" t="t" r="r" b="b"/>
            <a:pathLst>
              <a:path w="513079" h="115569">
                <a:moveTo>
                  <a:pt x="511302" y="0"/>
                </a:moveTo>
                <a:lnTo>
                  <a:pt x="2286" y="0"/>
                </a:lnTo>
                <a:lnTo>
                  <a:pt x="0" y="1523"/>
                </a:lnTo>
                <a:lnTo>
                  <a:pt x="0" y="113537"/>
                </a:lnTo>
                <a:lnTo>
                  <a:pt x="2286" y="115061"/>
                </a:lnTo>
                <a:lnTo>
                  <a:pt x="511302" y="115061"/>
                </a:lnTo>
                <a:lnTo>
                  <a:pt x="512826" y="113537"/>
                </a:lnTo>
                <a:lnTo>
                  <a:pt x="512826" y="111251"/>
                </a:lnTo>
                <a:lnTo>
                  <a:pt x="8382" y="111251"/>
                </a:lnTo>
                <a:lnTo>
                  <a:pt x="4572" y="106679"/>
                </a:lnTo>
                <a:lnTo>
                  <a:pt x="8382" y="106679"/>
                </a:lnTo>
                <a:lnTo>
                  <a:pt x="8382" y="8381"/>
                </a:lnTo>
                <a:lnTo>
                  <a:pt x="4572" y="8381"/>
                </a:lnTo>
                <a:lnTo>
                  <a:pt x="8382" y="3809"/>
                </a:lnTo>
                <a:lnTo>
                  <a:pt x="512826" y="3809"/>
                </a:lnTo>
                <a:lnTo>
                  <a:pt x="512826" y="1523"/>
                </a:lnTo>
                <a:lnTo>
                  <a:pt x="511302" y="0"/>
                </a:lnTo>
                <a:close/>
              </a:path>
              <a:path w="513079" h="115569">
                <a:moveTo>
                  <a:pt x="8382" y="106679"/>
                </a:moveTo>
                <a:lnTo>
                  <a:pt x="4572" y="106679"/>
                </a:lnTo>
                <a:lnTo>
                  <a:pt x="8382" y="111251"/>
                </a:lnTo>
                <a:lnTo>
                  <a:pt x="8382" y="106679"/>
                </a:lnTo>
                <a:close/>
              </a:path>
              <a:path w="513079" h="115569">
                <a:moveTo>
                  <a:pt x="504444" y="106679"/>
                </a:moveTo>
                <a:lnTo>
                  <a:pt x="8382" y="106679"/>
                </a:lnTo>
                <a:lnTo>
                  <a:pt x="8382" y="111251"/>
                </a:lnTo>
                <a:lnTo>
                  <a:pt x="504444" y="111251"/>
                </a:lnTo>
                <a:lnTo>
                  <a:pt x="504444" y="106679"/>
                </a:lnTo>
                <a:close/>
              </a:path>
              <a:path w="513079" h="115569">
                <a:moveTo>
                  <a:pt x="504444" y="3809"/>
                </a:moveTo>
                <a:lnTo>
                  <a:pt x="504444" y="111251"/>
                </a:lnTo>
                <a:lnTo>
                  <a:pt x="509016" y="106679"/>
                </a:lnTo>
                <a:lnTo>
                  <a:pt x="512826" y="106679"/>
                </a:lnTo>
                <a:lnTo>
                  <a:pt x="512826" y="8381"/>
                </a:lnTo>
                <a:lnTo>
                  <a:pt x="509016" y="8381"/>
                </a:lnTo>
                <a:lnTo>
                  <a:pt x="504444" y="3809"/>
                </a:lnTo>
                <a:close/>
              </a:path>
              <a:path w="513079" h="115569">
                <a:moveTo>
                  <a:pt x="512826" y="106679"/>
                </a:moveTo>
                <a:lnTo>
                  <a:pt x="509016" y="106679"/>
                </a:lnTo>
                <a:lnTo>
                  <a:pt x="504444" y="111251"/>
                </a:lnTo>
                <a:lnTo>
                  <a:pt x="512826" y="111251"/>
                </a:lnTo>
                <a:lnTo>
                  <a:pt x="512826" y="106679"/>
                </a:lnTo>
                <a:close/>
              </a:path>
              <a:path w="513079" h="115569">
                <a:moveTo>
                  <a:pt x="8382" y="3809"/>
                </a:moveTo>
                <a:lnTo>
                  <a:pt x="4572" y="8381"/>
                </a:lnTo>
                <a:lnTo>
                  <a:pt x="8382" y="8381"/>
                </a:lnTo>
                <a:lnTo>
                  <a:pt x="8382" y="3809"/>
                </a:lnTo>
                <a:close/>
              </a:path>
              <a:path w="513079" h="115569">
                <a:moveTo>
                  <a:pt x="504444" y="3809"/>
                </a:moveTo>
                <a:lnTo>
                  <a:pt x="8382" y="3809"/>
                </a:lnTo>
                <a:lnTo>
                  <a:pt x="8382" y="8381"/>
                </a:lnTo>
                <a:lnTo>
                  <a:pt x="504444" y="8381"/>
                </a:lnTo>
                <a:lnTo>
                  <a:pt x="504444" y="3809"/>
                </a:lnTo>
                <a:close/>
              </a:path>
              <a:path w="513079" h="115569">
                <a:moveTo>
                  <a:pt x="512826" y="3809"/>
                </a:moveTo>
                <a:lnTo>
                  <a:pt x="504444" y="3809"/>
                </a:lnTo>
                <a:lnTo>
                  <a:pt x="509016" y="8381"/>
                </a:lnTo>
                <a:lnTo>
                  <a:pt x="512826" y="8381"/>
                </a:lnTo>
                <a:lnTo>
                  <a:pt x="512826" y="3809"/>
                </a:lnTo>
                <a:close/>
              </a:path>
            </a:pathLst>
          </a:custGeom>
          <a:solidFill>
            <a:srgbClr val="7E7E7E"/>
          </a:solidFill>
        </p:spPr>
        <p:txBody>
          <a:bodyPr wrap="square" lIns="0" tIns="0" rIns="0" bIns="0" rtlCol="0"/>
          <a:lstStyle/>
          <a:p>
            <a:endParaRPr/>
          </a:p>
        </p:txBody>
      </p:sp>
      <p:sp>
        <p:nvSpPr>
          <p:cNvPr id="9" name="object 9"/>
          <p:cNvSpPr/>
          <p:nvPr/>
        </p:nvSpPr>
        <p:spPr>
          <a:xfrm>
            <a:off x="6245352" y="2988564"/>
            <a:ext cx="513080" cy="1602740"/>
          </a:xfrm>
          <a:custGeom>
            <a:avLst/>
            <a:gdLst/>
            <a:ahLst/>
            <a:cxnLst/>
            <a:rect l="l" t="t" r="r" b="b"/>
            <a:pathLst>
              <a:path w="513079" h="1602739">
                <a:moveTo>
                  <a:pt x="510540" y="0"/>
                </a:moveTo>
                <a:lnTo>
                  <a:pt x="1524" y="0"/>
                </a:lnTo>
                <a:lnTo>
                  <a:pt x="0" y="2286"/>
                </a:lnTo>
                <a:lnTo>
                  <a:pt x="0" y="1600200"/>
                </a:lnTo>
                <a:lnTo>
                  <a:pt x="1524" y="1602486"/>
                </a:lnTo>
                <a:lnTo>
                  <a:pt x="510540" y="1602486"/>
                </a:lnTo>
                <a:lnTo>
                  <a:pt x="512826" y="1600200"/>
                </a:lnTo>
                <a:lnTo>
                  <a:pt x="512826" y="1597914"/>
                </a:lnTo>
                <a:lnTo>
                  <a:pt x="8382" y="1597914"/>
                </a:lnTo>
                <a:lnTo>
                  <a:pt x="3810" y="1594104"/>
                </a:lnTo>
                <a:lnTo>
                  <a:pt x="8382" y="1594104"/>
                </a:lnTo>
                <a:lnTo>
                  <a:pt x="8382" y="8382"/>
                </a:lnTo>
                <a:lnTo>
                  <a:pt x="3810" y="8382"/>
                </a:lnTo>
                <a:lnTo>
                  <a:pt x="8382" y="4572"/>
                </a:lnTo>
                <a:lnTo>
                  <a:pt x="512826" y="4572"/>
                </a:lnTo>
                <a:lnTo>
                  <a:pt x="512826" y="2286"/>
                </a:lnTo>
                <a:lnTo>
                  <a:pt x="510540" y="0"/>
                </a:lnTo>
                <a:close/>
              </a:path>
              <a:path w="513079" h="1602739">
                <a:moveTo>
                  <a:pt x="8382" y="1594104"/>
                </a:moveTo>
                <a:lnTo>
                  <a:pt x="3810" y="1594104"/>
                </a:lnTo>
                <a:lnTo>
                  <a:pt x="8382" y="1597914"/>
                </a:lnTo>
                <a:lnTo>
                  <a:pt x="8382" y="1594104"/>
                </a:lnTo>
                <a:close/>
              </a:path>
              <a:path w="513079" h="1602739">
                <a:moveTo>
                  <a:pt x="503681" y="1594104"/>
                </a:moveTo>
                <a:lnTo>
                  <a:pt x="8382" y="1594104"/>
                </a:lnTo>
                <a:lnTo>
                  <a:pt x="8382" y="1597914"/>
                </a:lnTo>
                <a:lnTo>
                  <a:pt x="503681" y="1597914"/>
                </a:lnTo>
                <a:lnTo>
                  <a:pt x="503681" y="1594104"/>
                </a:lnTo>
                <a:close/>
              </a:path>
              <a:path w="513079" h="1602739">
                <a:moveTo>
                  <a:pt x="503681" y="4572"/>
                </a:moveTo>
                <a:lnTo>
                  <a:pt x="503681" y="1597914"/>
                </a:lnTo>
                <a:lnTo>
                  <a:pt x="508254" y="1594104"/>
                </a:lnTo>
                <a:lnTo>
                  <a:pt x="512826" y="1594104"/>
                </a:lnTo>
                <a:lnTo>
                  <a:pt x="512826" y="8382"/>
                </a:lnTo>
                <a:lnTo>
                  <a:pt x="508254" y="8382"/>
                </a:lnTo>
                <a:lnTo>
                  <a:pt x="503681" y="4572"/>
                </a:lnTo>
                <a:close/>
              </a:path>
              <a:path w="513079" h="1602739">
                <a:moveTo>
                  <a:pt x="512826" y="1594104"/>
                </a:moveTo>
                <a:lnTo>
                  <a:pt x="508254" y="1594104"/>
                </a:lnTo>
                <a:lnTo>
                  <a:pt x="503681" y="1597914"/>
                </a:lnTo>
                <a:lnTo>
                  <a:pt x="512826" y="1597914"/>
                </a:lnTo>
                <a:lnTo>
                  <a:pt x="512826" y="1594104"/>
                </a:lnTo>
                <a:close/>
              </a:path>
              <a:path w="513079" h="1602739">
                <a:moveTo>
                  <a:pt x="8382" y="4572"/>
                </a:moveTo>
                <a:lnTo>
                  <a:pt x="3810" y="8382"/>
                </a:lnTo>
                <a:lnTo>
                  <a:pt x="8382" y="8382"/>
                </a:lnTo>
                <a:lnTo>
                  <a:pt x="8382" y="4572"/>
                </a:lnTo>
                <a:close/>
              </a:path>
              <a:path w="513079" h="1602739">
                <a:moveTo>
                  <a:pt x="503681" y="4572"/>
                </a:moveTo>
                <a:lnTo>
                  <a:pt x="8382" y="4572"/>
                </a:lnTo>
                <a:lnTo>
                  <a:pt x="8382" y="8382"/>
                </a:lnTo>
                <a:lnTo>
                  <a:pt x="503681" y="8381"/>
                </a:lnTo>
                <a:lnTo>
                  <a:pt x="503681" y="4572"/>
                </a:lnTo>
                <a:close/>
              </a:path>
              <a:path w="513079" h="1602739">
                <a:moveTo>
                  <a:pt x="512826" y="4572"/>
                </a:moveTo>
                <a:lnTo>
                  <a:pt x="503681"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10" name="object 10"/>
          <p:cNvSpPr/>
          <p:nvPr/>
        </p:nvSpPr>
        <p:spPr>
          <a:xfrm>
            <a:off x="2172842" y="1953005"/>
            <a:ext cx="0" cy="2633980"/>
          </a:xfrm>
          <a:custGeom>
            <a:avLst/>
            <a:gdLst/>
            <a:ahLst/>
            <a:cxnLst/>
            <a:rect l="l" t="t" r="r" b="b"/>
            <a:pathLst>
              <a:path h="2633979">
                <a:moveTo>
                  <a:pt x="0" y="0"/>
                </a:moveTo>
                <a:lnTo>
                  <a:pt x="0" y="2633472"/>
                </a:lnTo>
              </a:path>
            </a:pathLst>
          </a:custGeom>
          <a:ln w="8381">
            <a:solidFill>
              <a:srgbClr val="626262"/>
            </a:solidFill>
          </a:ln>
        </p:spPr>
        <p:txBody>
          <a:bodyPr wrap="square" lIns="0" tIns="0" rIns="0" bIns="0" rtlCol="0"/>
          <a:lstStyle/>
          <a:p>
            <a:endParaRPr/>
          </a:p>
        </p:txBody>
      </p:sp>
      <p:sp>
        <p:nvSpPr>
          <p:cNvPr id="11" name="object 11"/>
          <p:cNvSpPr/>
          <p:nvPr/>
        </p:nvSpPr>
        <p:spPr>
          <a:xfrm>
            <a:off x="2137410" y="4586859"/>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2" name="object 12"/>
          <p:cNvSpPr/>
          <p:nvPr/>
        </p:nvSpPr>
        <p:spPr>
          <a:xfrm>
            <a:off x="2137410" y="4148709"/>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3" name="object 13"/>
          <p:cNvSpPr/>
          <p:nvPr/>
        </p:nvSpPr>
        <p:spPr>
          <a:xfrm>
            <a:off x="2137410" y="3709034"/>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4" name="object 14"/>
          <p:cNvSpPr/>
          <p:nvPr/>
        </p:nvSpPr>
        <p:spPr>
          <a:xfrm>
            <a:off x="2137410" y="3270503"/>
            <a:ext cx="36195" cy="0"/>
          </a:xfrm>
          <a:custGeom>
            <a:avLst/>
            <a:gdLst/>
            <a:ahLst/>
            <a:cxnLst/>
            <a:rect l="l" t="t" r="r" b="b"/>
            <a:pathLst>
              <a:path w="36194">
                <a:moveTo>
                  <a:pt x="0" y="0"/>
                </a:moveTo>
                <a:lnTo>
                  <a:pt x="35813" y="0"/>
                </a:lnTo>
              </a:path>
            </a:pathLst>
          </a:custGeom>
          <a:ln w="9143">
            <a:solidFill>
              <a:srgbClr val="626262"/>
            </a:solidFill>
          </a:ln>
        </p:spPr>
        <p:txBody>
          <a:bodyPr wrap="square" lIns="0" tIns="0" rIns="0" bIns="0" rtlCol="0"/>
          <a:lstStyle/>
          <a:p>
            <a:endParaRPr/>
          </a:p>
        </p:txBody>
      </p:sp>
      <p:sp>
        <p:nvSpPr>
          <p:cNvPr id="15" name="object 15"/>
          <p:cNvSpPr/>
          <p:nvPr/>
        </p:nvSpPr>
        <p:spPr>
          <a:xfrm>
            <a:off x="2137410" y="2830830"/>
            <a:ext cx="36195" cy="0"/>
          </a:xfrm>
          <a:custGeom>
            <a:avLst/>
            <a:gdLst/>
            <a:ahLst/>
            <a:cxnLst/>
            <a:rect l="l" t="t" r="r" b="b"/>
            <a:pathLst>
              <a:path w="36194">
                <a:moveTo>
                  <a:pt x="0" y="0"/>
                </a:moveTo>
                <a:lnTo>
                  <a:pt x="35813" y="0"/>
                </a:lnTo>
              </a:path>
            </a:pathLst>
          </a:custGeom>
          <a:ln w="9144">
            <a:solidFill>
              <a:srgbClr val="626262"/>
            </a:solidFill>
          </a:ln>
        </p:spPr>
        <p:txBody>
          <a:bodyPr wrap="square" lIns="0" tIns="0" rIns="0" bIns="0" rtlCol="0"/>
          <a:lstStyle/>
          <a:p>
            <a:endParaRPr/>
          </a:p>
        </p:txBody>
      </p:sp>
      <p:sp>
        <p:nvSpPr>
          <p:cNvPr id="16" name="object 16"/>
          <p:cNvSpPr/>
          <p:nvPr/>
        </p:nvSpPr>
        <p:spPr>
          <a:xfrm>
            <a:off x="2137410" y="2392298"/>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7" name="object 17"/>
          <p:cNvSpPr/>
          <p:nvPr/>
        </p:nvSpPr>
        <p:spPr>
          <a:xfrm>
            <a:off x="2137410" y="1952624"/>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8" name="object 18"/>
          <p:cNvSpPr/>
          <p:nvPr/>
        </p:nvSpPr>
        <p:spPr>
          <a:xfrm>
            <a:off x="2173223" y="4586859"/>
            <a:ext cx="4583430" cy="0"/>
          </a:xfrm>
          <a:custGeom>
            <a:avLst/>
            <a:gdLst/>
            <a:ahLst/>
            <a:cxnLst/>
            <a:rect l="l" t="t" r="r" b="b"/>
            <a:pathLst>
              <a:path w="4583430">
                <a:moveTo>
                  <a:pt x="0" y="0"/>
                </a:moveTo>
                <a:lnTo>
                  <a:pt x="4583430" y="0"/>
                </a:lnTo>
              </a:path>
            </a:pathLst>
          </a:custGeom>
          <a:ln w="8382">
            <a:solidFill>
              <a:srgbClr val="3F3F3F"/>
            </a:solidFill>
          </a:ln>
        </p:spPr>
        <p:txBody>
          <a:bodyPr wrap="square" lIns="0" tIns="0" rIns="0" bIns="0" rtlCol="0"/>
          <a:lstStyle/>
          <a:p>
            <a:endParaRPr/>
          </a:p>
        </p:txBody>
      </p:sp>
      <p:sp>
        <p:nvSpPr>
          <p:cNvPr id="19" name="object 19"/>
          <p:cNvSpPr txBox="1"/>
          <p:nvPr/>
        </p:nvSpPr>
        <p:spPr>
          <a:xfrm>
            <a:off x="2269489" y="3451859"/>
            <a:ext cx="317500"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2,421</a:t>
            </a:r>
            <a:endParaRPr sz="900">
              <a:latin typeface="Arial"/>
              <a:cs typeface="Arial"/>
            </a:endParaRPr>
          </a:p>
        </p:txBody>
      </p:sp>
      <p:sp>
        <p:nvSpPr>
          <p:cNvPr id="20" name="object 20"/>
          <p:cNvSpPr txBox="1"/>
          <p:nvPr/>
        </p:nvSpPr>
        <p:spPr>
          <a:xfrm>
            <a:off x="3194304" y="2462022"/>
            <a:ext cx="504825" cy="212725"/>
          </a:xfrm>
          <a:prstGeom prst="rect">
            <a:avLst/>
          </a:prstGeom>
          <a:solidFill>
            <a:srgbClr val="8DB3E2"/>
          </a:solidFill>
        </p:spPr>
        <p:txBody>
          <a:bodyPr vert="horz" wrap="square" lIns="0" tIns="33655" rIns="0" bIns="0" rtlCol="0">
            <a:spAutoFit/>
          </a:bodyPr>
          <a:lstStyle/>
          <a:p>
            <a:pPr marL="154940">
              <a:lnSpc>
                <a:spcPct val="100000"/>
              </a:lnSpc>
              <a:spcBef>
                <a:spcPts val="265"/>
              </a:spcBef>
            </a:pPr>
            <a:r>
              <a:rPr sz="900" spc="10" dirty="0">
                <a:solidFill>
                  <a:srgbClr val="3F3F3F"/>
                </a:solidFill>
                <a:latin typeface="Arial"/>
                <a:cs typeface="Arial"/>
              </a:rPr>
              <a:t>242</a:t>
            </a:r>
            <a:endParaRPr sz="900">
              <a:latin typeface="Arial"/>
              <a:cs typeface="Arial"/>
            </a:endParaRPr>
          </a:p>
        </p:txBody>
      </p:sp>
      <p:sp>
        <p:nvSpPr>
          <p:cNvPr id="21" name="object 21"/>
          <p:cNvSpPr txBox="1"/>
          <p:nvPr/>
        </p:nvSpPr>
        <p:spPr>
          <a:xfrm>
            <a:off x="4212335" y="2674620"/>
            <a:ext cx="504825" cy="211454"/>
          </a:xfrm>
          <a:prstGeom prst="rect">
            <a:avLst/>
          </a:prstGeom>
          <a:solidFill>
            <a:srgbClr val="8DB3E2"/>
          </a:solidFill>
        </p:spPr>
        <p:txBody>
          <a:bodyPr vert="horz" wrap="square" lIns="0" tIns="33655" rIns="0" bIns="0" rtlCol="0">
            <a:spAutoFit/>
          </a:bodyPr>
          <a:lstStyle/>
          <a:p>
            <a:pPr marL="155575">
              <a:lnSpc>
                <a:spcPct val="100000"/>
              </a:lnSpc>
              <a:spcBef>
                <a:spcPts val="265"/>
              </a:spcBef>
            </a:pPr>
            <a:r>
              <a:rPr sz="900" spc="5" dirty="0">
                <a:solidFill>
                  <a:srgbClr val="3F3F3F"/>
                </a:solidFill>
                <a:latin typeface="Arial"/>
                <a:cs typeface="Arial"/>
              </a:rPr>
              <a:t>242</a:t>
            </a:r>
            <a:endParaRPr sz="900">
              <a:latin typeface="Arial"/>
              <a:cs typeface="Arial"/>
            </a:endParaRPr>
          </a:p>
        </p:txBody>
      </p:sp>
      <p:sp>
        <p:nvSpPr>
          <p:cNvPr id="22" name="object 22"/>
          <p:cNvSpPr txBox="1"/>
          <p:nvPr/>
        </p:nvSpPr>
        <p:spPr>
          <a:xfrm>
            <a:off x="5231129" y="2885694"/>
            <a:ext cx="504825" cy="107950"/>
          </a:xfrm>
          <a:prstGeom prst="rect">
            <a:avLst/>
          </a:prstGeom>
          <a:solidFill>
            <a:srgbClr val="8DB3E2"/>
          </a:solidFill>
        </p:spPr>
        <p:txBody>
          <a:bodyPr vert="horz" wrap="square" lIns="0" tIns="0" rIns="0" bIns="0" rtlCol="0">
            <a:spAutoFit/>
          </a:bodyPr>
          <a:lstStyle/>
          <a:p>
            <a:pPr marL="155575">
              <a:lnSpc>
                <a:spcPts val="844"/>
              </a:lnSpc>
            </a:pPr>
            <a:r>
              <a:rPr sz="900" spc="5" dirty="0">
                <a:solidFill>
                  <a:srgbClr val="3F3F3F"/>
                </a:solidFill>
                <a:latin typeface="Arial"/>
                <a:cs typeface="Arial"/>
              </a:rPr>
              <a:t>121</a:t>
            </a:r>
            <a:endParaRPr sz="900">
              <a:latin typeface="Arial"/>
              <a:cs typeface="Arial"/>
            </a:endParaRPr>
          </a:p>
        </p:txBody>
      </p:sp>
      <p:sp>
        <p:nvSpPr>
          <p:cNvPr id="23" name="object 23"/>
          <p:cNvSpPr txBox="1"/>
          <p:nvPr/>
        </p:nvSpPr>
        <p:spPr>
          <a:xfrm>
            <a:off x="6249161" y="2993135"/>
            <a:ext cx="504825" cy="1593850"/>
          </a:xfrm>
          <a:prstGeom prst="rect">
            <a:avLst/>
          </a:prstGeom>
          <a:solidFill>
            <a:srgbClr val="8DB3E2"/>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10"/>
              </a:spcBef>
            </a:pPr>
            <a:endParaRPr sz="950">
              <a:latin typeface="Times New Roman"/>
              <a:cs typeface="Times New Roman"/>
            </a:endParaRPr>
          </a:p>
          <a:p>
            <a:pPr marL="107314">
              <a:lnSpc>
                <a:spcPct val="100000"/>
              </a:lnSpc>
            </a:pPr>
            <a:r>
              <a:rPr sz="900" spc="5" dirty="0">
                <a:solidFill>
                  <a:srgbClr val="3F3F3F"/>
                </a:solidFill>
                <a:latin typeface="Arial"/>
                <a:cs typeface="Arial"/>
              </a:rPr>
              <a:t>1,816</a:t>
            </a:r>
            <a:endParaRPr sz="900">
              <a:latin typeface="Arial"/>
              <a:cs typeface="Arial"/>
            </a:endParaRPr>
          </a:p>
        </p:txBody>
      </p:sp>
      <p:sp>
        <p:nvSpPr>
          <p:cNvPr id="24" name="object 24"/>
          <p:cNvSpPr txBox="1"/>
          <p:nvPr/>
        </p:nvSpPr>
        <p:spPr>
          <a:xfrm>
            <a:off x="1922799" y="4508753"/>
            <a:ext cx="64769"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a:t>
            </a:r>
            <a:endParaRPr sz="900">
              <a:latin typeface="Arial"/>
              <a:cs typeface="Arial"/>
            </a:endParaRPr>
          </a:p>
        </p:txBody>
      </p:sp>
      <p:sp>
        <p:nvSpPr>
          <p:cNvPr id="25" name="object 25"/>
          <p:cNvSpPr txBox="1"/>
          <p:nvPr/>
        </p:nvSpPr>
        <p:spPr>
          <a:xfrm>
            <a:off x="1831363" y="4069841"/>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5</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6" name="object 26"/>
          <p:cNvSpPr txBox="1"/>
          <p:nvPr/>
        </p:nvSpPr>
        <p:spPr>
          <a:xfrm>
            <a:off x="1733069" y="3630928"/>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1</a:t>
            </a:r>
            <a:r>
              <a:rPr sz="900" spc="5" dirty="0">
                <a:solidFill>
                  <a:srgbClr val="3F3F3F"/>
                </a:solidFill>
                <a:latin typeface="Arial"/>
                <a:cs typeface="Arial"/>
              </a:rPr>
              <a:t>,000</a:t>
            </a:r>
            <a:endParaRPr sz="900">
              <a:latin typeface="Arial"/>
              <a:cs typeface="Arial"/>
            </a:endParaRPr>
          </a:p>
        </p:txBody>
      </p:sp>
      <p:sp>
        <p:nvSpPr>
          <p:cNvPr id="27" name="object 27"/>
          <p:cNvSpPr txBox="1"/>
          <p:nvPr/>
        </p:nvSpPr>
        <p:spPr>
          <a:xfrm>
            <a:off x="1733069" y="2753863"/>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2</a:t>
            </a:r>
            <a:r>
              <a:rPr sz="900" spc="5" dirty="0">
                <a:solidFill>
                  <a:srgbClr val="3F3F3F"/>
                </a:solidFill>
                <a:latin typeface="Arial"/>
                <a:cs typeface="Arial"/>
              </a:rPr>
              <a:t>,000</a:t>
            </a:r>
            <a:endParaRPr sz="900">
              <a:latin typeface="Arial"/>
              <a:cs typeface="Arial"/>
            </a:endParaRPr>
          </a:p>
        </p:txBody>
      </p:sp>
      <p:sp>
        <p:nvSpPr>
          <p:cNvPr id="28" name="object 28"/>
          <p:cNvSpPr txBox="1"/>
          <p:nvPr/>
        </p:nvSpPr>
        <p:spPr>
          <a:xfrm>
            <a:off x="1733069" y="1611367"/>
            <a:ext cx="3535045" cy="855980"/>
          </a:xfrm>
          <a:prstGeom prst="rect">
            <a:avLst/>
          </a:prstGeom>
        </p:spPr>
        <p:txBody>
          <a:bodyPr vert="horz" wrap="square" lIns="0" tIns="0" rIns="0" bIns="0" rtlCol="0">
            <a:spAutoFit/>
          </a:bodyPr>
          <a:lstStyle/>
          <a:p>
            <a:pPr marL="784860">
              <a:lnSpc>
                <a:spcPct val="100000"/>
              </a:lnSpc>
            </a:pPr>
            <a:r>
              <a:rPr sz="950" b="1" spc="-5" dirty="0">
                <a:latin typeface="Arial"/>
                <a:cs typeface="Arial"/>
              </a:rPr>
              <a:t>Figure </a:t>
            </a:r>
            <a:r>
              <a:rPr sz="950" b="1" spc="-10" dirty="0">
                <a:latin typeface="Arial"/>
                <a:cs typeface="Arial"/>
              </a:rPr>
              <a:t>54: Should-Cost for Spherical </a:t>
            </a:r>
            <a:r>
              <a:rPr sz="950" b="1" spc="-5" dirty="0">
                <a:latin typeface="Arial"/>
                <a:cs typeface="Arial"/>
              </a:rPr>
              <a:t>LPG</a:t>
            </a:r>
            <a:r>
              <a:rPr sz="950" b="1" spc="40" dirty="0">
                <a:latin typeface="Arial"/>
                <a:cs typeface="Arial"/>
              </a:rPr>
              <a:t> </a:t>
            </a:r>
            <a:r>
              <a:rPr sz="950" b="1" spc="-10" dirty="0">
                <a:latin typeface="Arial"/>
                <a:cs typeface="Arial"/>
              </a:rPr>
              <a:t>Tanks</a:t>
            </a:r>
            <a:endParaRPr sz="950">
              <a:latin typeface="Arial"/>
              <a:cs typeface="Arial"/>
            </a:endParaRPr>
          </a:p>
          <a:p>
            <a:pPr>
              <a:lnSpc>
                <a:spcPct val="100000"/>
              </a:lnSpc>
              <a:spcBef>
                <a:spcPts val="20"/>
              </a:spcBef>
            </a:pPr>
            <a:endParaRPr sz="800">
              <a:latin typeface="Times New Roman"/>
              <a:cs typeface="Times New Roman"/>
            </a:endParaRPr>
          </a:p>
          <a:p>
            <a:pPr marL="12700">
              <a:lnSpc>
                <a:spcPct val="100000"/>
              </a:lnSpc>
              <a:spcBef>
                <a:spcPts val="5"/>
              </a:spcBef>
            </a:pPr>
            <a:r>
              <a:rPr sz="900" spc="5" dirty="0">
                <a:solidFill>
                  <a:srgbClr val="3F3F3F"/>
                </a:solidFill>
                <a:latin typeface="Arial"/>
                <a:cs typeface="Arial"/>
              </a:rPr>
              <a:t>3,000</a:t>
            </a:r>
            <a:endParaRPr sz="900">
              <a:latin typeface="Arial"/>
              <a:cs typeface="Arial"/>
            </a:endParaRPr>
          </a:p>
          <a:p>
            <a:pPr>
              <a:lnSpc>
                <a:spcPct val="100000"/>
              </a:lnSpc>
            </a:pPr>
            <a:endParaRPr sz="1000">
              <a:latin typeface="Times New Roman"/>
              <a:cs typeface="Times New Roman"/>
            </a:endParaRPr>
          </a:p>
          <a:p>
            <a:pPr>
              <a:lnSpc>
                <a:spcPct val="100000"/>
              </a:lnSpc>
              <a:spcBef>
                <a:spcPts val="15"/>
              </a:spcBef>
            </a:pPr>
            <a:endParaRPr sz="1050">
              <a:latin typeface="Times New Roman"/>
              <a:cs typeface="Times New Roman"/>
            </a:endParaRPr>
          </a:p>
          <a:p>
            <a:pPr marL="12700">
              <a:lnSpc>
                <a:spcPct val="100000"/>
              </a:lnSpc>
              <a:spcBef>
                <a:spcPts val="5"/>
              </a:spcBef>
            </a:pPr>
            <a:r>
              <a:rPr sz="900" spc="5" dirty="0">
                <a:solidFill>
                  <a:srgbClr val="3F3F3F"/>
                </a:solidFill>
                <a:latin typeface="Arial"/>
                <a:cs typeface="Arial"/>
              </a:rPr>
              <a:t>2,500</a:t>
            </a:r>
            <a:endParaRPr sz="900">
              <a:latin typeface="Arial"/>
              <a:cs typeface="Arial"/>
            </a:endParaRPr>
          </a:p>
        </p:txBody>
      </p:sp>
      <p:sp>
        <p:nvSpPr>
          <p:cNvPr id="29" name="object 29"/>
          <p:cNvSpPr txBox="1"/>
          <p:nvPr/>
        </p:nvSpPr>
        <p:spPr>
          <a:xfrm>
            <a:off x="2295398" y="4644897"/>
            <a:ext cx="266700" cy="258445"/>
          </a:xfrm>
          <a:prstGeom prst="rect">
            <a:avLst/>
          </a:prstGeom>
        </p:spPr>
        <p:txBody>
          <a:bodyPr vert="horz" wrap="square" lIns="0" tIns="0" rIns="0" bIns="0" rtlCol="0">
            <a:spAutoFit/>
          </a:bodyPr>
          <a:lstStyle/>
          <a:p>
            <a:pPr marL="24130" marR="5080" indent="-11430">
              <a:lnSpc>
                <a:spcPct val="100000"/>
              </a:lnSpc>
            </a:pPr>
            <a:r>
              <a:rPr sz="800" spc="20" dirty="0">
                <a:solidFill>
                  <a:srgbClr val="3F3F3F"/>
                </a:solidFill>
                <a:latin typeface="Arial"/>
                <a:cs typeface="Arial"/>
              </a:rPr>
              <a:t>Ba</a:t>
            </a:r>
            <a:r>
              <a:rPr sz="800" spc="5" dirty="0">
                <a:solidFill>
                  <a:srgbClr val="3F3F3F"/>
                </a:solidFill>
                <a:latin typeface="Arial"/>
                <a:cs typeface="Arial"/>
              </a:rPr>
              <a:t>s</a:t>
            </a:r>
            <a:r>
              <a:rPr sz="800" spc="10" dirty="0">
                <a:solidFill>
                  <a:srgbClr val="3F3F3F"/>
                </a:solidFill>
                <a:latin typeface="Arial"/>
                <a:cs typeface="Arial"/>
              </a:rPr>
              <a:t>e  </a:t>
            </a:r>
            <a:r>
              <a:rPr sz="800" spc="15" dirty="0">
                <a:solidFill>
                  <a:srgbClr val="3F3F3F"/>
                </a:solidFill>
                <a:latin typeface="Arial"/>
                <a:cs typeface="Arial"/>
              </a:rPr>
              <a:t>Co</a:t>
            </a:r>
            <a:r>
              <a:rPr sz="800" spc="5" dirty="0">
                <a:solidFill>
                  <a:srgbClr val="3F3F3F"/>
                </a:solidFill>
                <a:latin typeface="Arial"/>
                <a:cs typeface="Arial"/>
              </a:rPr>
              <a:t>st</a:t>
            </a:r>
            <a:endParaRPr sz="800">
              <a:latin typeface="Arial"/>
              <a:cs typeface="Arial"/>
            </a:endParaRPr>
          </a:p>
        </p:txBody>
      </p:sp>
      <p:sp>
        <p:nvSpPr>
          <p:cNvPr id="30" name="object 30"/>
          <p:cNvSpPr txBox="1"/>
          <p:nvPr/>
        </p:nvSpPr>
        <p:spPr>
          <a:xfrm>
            <a:off x="3155691" y="4644897"/>
            <a:ext cx="584200" cy="258445"/>
          </a:xfrm>
          <a:prstGeom prst="rect">
            <a:avLst/>
          </a:prstGeom>
        </p:spPr>
        <p:txBody>
          <a:bodyPr vert="horz" wrap="square" lIns="0" tIns="0" rIns="0" bIns="0" rtlCol="0">
            <a:spAutoFit/>
          </a:bodyPr>
          <a:lstStyle/>
          <a:p>
            <a:pPr marL="114935" marR="5080" indent="-102870">
              <a:lnSpc>
                <a:spcPct val="100000"/>
              </a:lnSpc>
            </a:pPr>
            <a:r>
              <a:rPr sz="800" spc="15" dirty="0">
                <a:solidFill>
                  <a:srgbClr val="3F3F3F"/>
                </a:solidFill>
                <a:latin typeface="Arial"/>
                <a:cs typeface="Arial"/>
              </a:rPr>
              <a:t>Co</a:t>
            </a:r>
            <a:r>
              <a:rPr sz="800" spc="10" dirty="0">
                <a:solidFill>
                  <a:srgbClr val="3F3F3F"/>
                </a:solidFill>
                <a:latin typeface="Arial"/>
                <a:cs typeface="Arial"/>
              </a:rPr>
              <a:t>m</a:t>
            </a:r>
            <a:r>
              <a:rPr sz="800" spc="15" dirty="0">
                <a:solidFill>
                  <a:srgbClr val="3F3F3F"/>
                </a:solidFill>
                <a:latin typeface="Arial"/>
                <a:cs typeface="Arial"/>
              </a:rPr>
              <a:t>pet</a:t>
            </a:r>
            <a:r>
              <a:rPr sz="800" spc="-5" dirty="0">
                <a:solidFill>
                  <a:srgbClr val="3F3F3F"/>
                </a:solidFill>
                <a:latin typeface="Arial"/>
                <a:cs typeface="Arial"/>
              </a:rPr>
              <a:t>i</a:t>
            </a:r>
            <a:r>
              <a:rPr sz="800" spc="5" dirty="0">
                <a:solidFill>
                  <a:srgbClr val="3F3F3F"/>
                </a:solidFill>
                <a:latin typeface="Arial"/>
                <a:cs typeface="Arial"/>
              </a:rPr>
              <a:t>ti</a:t>
            </a:r>
            <a:r>
              <a:rPr sz="800" spc="10" dirty="0">
                <a:solidFill>
                  <a:srgbClr val="3F3F3F"/>
                </a:solidFill>
                <a:latin typeface="Arial"/>
                <a:cs typeface="Arial"/>
              </a:rPr>
              <a:t>ve  Bidding</a:t>
            </a:r>
            <a:endParaRPr sz="800">
              <a:latin typeface="Arial"/>
              <a:cs typeface="Arial"/>
            </a:endParaRPr>
          </a:p>
        </p:txBody>
      </p:sp>
      <p:sp>
        <p:nvSpPr>
          <p:cNvPr id="31" name="object 31"/>
          <p:cNvSpPr txBox="1"/>
          <p:nvPr/>
        </p:nvSpPr>
        <p:spPr>
          <a:xfrm>
            <a:off x="3985506" y="4644897"/>
            <a:ext cx="1997710" cy="137160"/>
          </a:xfrm>
          <a:prstGeom prst="rect">
            <a:avLst/>
          </a:prstGeom>
        </p:spPr>
        <p:txBody>
          <a:bodyPr vert="horz" wrap="square" lIns="0" tIns="0" rIns="0" bIns="0" rtlCol="0">
            <a:spAutoFit/>
          </a:bodyPr>
          <a:lstStyle/>
          <a:p>
            <a:pPr marL="12700">
              <a:lnSpc>
                <a:spcPct val="100000"/>
              </a:lnSpc>
            </a:pPr>
            <a:r>
              <a:rPr sz="800" spc="15" dirty="0">
                <a:solidFill>
                  <a:srgbClr val="3F3F3F"/>
                </a:solidFill>
                <a:latin typeface="Arial"/>
                <a:cs typeface="Arial"/>
              </a:rPr>
              <a:t>Economies </a:t>
            </a:r>
            <a:r>
              <a:rPr sz="800" spc="10" dirty="0">
                <a:solidFill>
                  <a:srgbClr val="3F3F3F"/>
                </a:solidFill>
                <a:latin typeface="Arial"/>
                <a:cs typeface="Arial"/>
              </a:rPr>
              <a:t>of </a:t>
            </a:r>
            <a:r>
              <a:rPr sz="800" spc="15" dirty="0">
                <a:solidFill>
                  <a:srgbClr val="3F3F3F"/>
                </a:solidFill>
                <a:latin typeface="Arial"/>
                <a:cs typeface="Arial"/>
              </a:rPr>
              <a:t>Scale  Economies </a:t>
            </a:r>
            <a:r>
              <a:rPr sz="800" spc="10" dirty="0">
                <a:solidFill>
                  <a:srgbClr val="3F3F3F"/>
                </a:solidFill>
                <a:latin typeface="Arial"/>
                <a:cs typeface="Arial"/>
              </a:rPr>
              <a:t>of</a:t>
            </a:r>
            <a:r>
              <a:rPr sz="800" spc="-35" dirty="0">
                <a:solidFill>
                  <a:srgbClr val="3F3F3F"/>
                </a:solidFill>
                <a:latin typeface="Arial"/>
                <a:cs typeface="Arial"/>
              </a:rPr>
              <a:t> </a:t>
            </a:r>
            <a:r>
              <a:rPr sz="800" spc="15" dirty="0">
                <a:solidFill>
                  <a:srgbClr val="3F3F3F"/>
                </a:solidFill>
                <a:latin typeface="Arial"/>
                <a:cs typeface="Arial"/>
              </a:rPr>
              <a:t>Scope</a:t>
            </a:r>
            <a:endParaRPr sz="800">
              <a:latin typeface="Arial"/>
              <a:cs typeface="Arial"/>
            </a:endParaRPr>
          </a:p>
        </p:txBody>
      </p:sp>
      <p:sp>
        <p:nvSpPr>
          <p:cNvPr id="32" name="object 32"/>
          <p:cNvSpPr txBox="1"/>
          <p:nvPr/>
        </p:nvSpPr>
        <p:spPr>
          <a:xfrm>
            <a:off x="6325588" y="4644897"/>
            <a:ext cx="356235" cy="258445"/>
          </a:xfrm>
          <a:prstGeom prst="rect">
            <a:avLst/>
          </a:prstGeom>
        </p:spPr>
        <p:txBody>
          <a:bodyPr vert="horz" wrap="square" lIns="0" tIns="0" rIns="0" bIns="0" rtlCol="0">
            <a:spAutoFit/>
          </a:bodyPr>
          <a:lstStyle/>
          <a:p>
            <a:pPr marL="68580" marR="5080" indent="-56515">
              <a:lnSpc>
                <a:spcPct val="100000"/>
              </a:lnSpc>
            </a:pPr>
            <a:r>
              <a:rPr sz="800" spc="20" dirty="0">
                <a:solidFill>
                  <a:srgbClr val="3F3F3F"/>
                </a:solidFill>
                <a:latin typeface="Arial"/>
                <a:cs typeface="Arial"/>
              </a:rPr>
              <a:t>Sh</a:t>
            </a:r>
            <a:r>
              <a:rPr sz="800" spc="5" dirty="0">
                <a:solidFill>
                  <a:srgbClr val="3F3F3F"/>
                </a:solidFill>
                <a:latin typeface="Arial"/>
                <a:cs typeface="Arial"/>
              </a:rPr>
              <a:t>o</a:t>
            </a:r>
            <a:r>
              <a:rPr sz="800" spc="10" dirty="0">
                <a:solidFill>
                  <a:srgbClr val="3F3F3F"/>
                </a:solidFill>
                <a:latin typeface="Arial"/>
                <a:cs typeface="Arial"/>
              </a:rPr>
              <a:t>uld  </a:t>
            </a:r>
            <a:r>
              <a:rPr sz="800" spc="15" dirty="0">
                <a:solidFill>
                  <a:srgbClr val="3F3F3F"/>
                </a:solidFill>
                <a:latin typeface="Arial"/>
                <a:cs typeface="Arial"/>
              </a:rPr>
              <a:t>Cost</a:t>
            </a:r>
            <a:endParaRPr sz="800">
              <a:latin typeface="Arial"/>
              <a:cs typeface="Arial"/>
            </a:endParaRPr>
          </a:p>
        </p:txBody>
      </p:sp>
      <p:sp>
        <p:nvSpPr>
          <p:cNvPr id="33" name="object 33"/>
          <p:cNvSpPr txBox="1"/>
          <p:nvPr/>
        </p:nvSpPr>
        <p:spPr>
          <a:xfrm>
            <a:off x="1516633" y="3198112"/>
            <a:ext cx="535305" cy="152400"/>
          </a:xfrm>
          <a:prstGeom prst="rect">
            <a:avLst/>
          </a:prstGeom>
        </p:spPr>
        <p:txBody>
          <a:bodyPr vert="horz" wrap="square" lIns="0" tIns="0" rIns="0" bIns="0" rtlCol="0">
            <a:spAutoFit/>
          </a:bodyPr>
          <a:lstStyle/>
          <a:p>
            <a:pPr marL="12700">
              <a:lnSpc>
                <a:spcPct val="100000"/>
              </a:lnSpc>
            </a:pPr>
            <a:r>
              <a:rPr sz="900" b="1" spc="10" dirty="0">
                <a:latin typeface="Arial"/>
                <a:cs typeface="Arial"/>
              </a:rPr>
              <a:t>$k </a:t>
            </a:r>
            <a:r>
              <a:rPr sz="900" b="1" spc="85" dirty="0">
                <a:latin typeface="Arial"/>
                <a:cs typeface="Arial"/>
              </a:rPr>
              <a:t> </a:t>
            </a:r>
            <a:r>
              <a:rPr sz="1350" spc="7" baseline="3086" dirty="0">
                <a:solidFill>
                  <a:srgbClr val="3F3F3F"/>
                </a:solidFill>
                <a:latin typeface="Arial"/>
                <a:cs typeface="Arial"/>
              </a:rPr>
              <a:t>1,500</a:t>
            </a:r>
            <a:endParaRPr sz="1350" baseline="3086">
              <a:latin typeface="Arial"/>
              <a:cs typeface="Arial"/>
            </a:endParaRPr>
          </a:p>
        </p:txBody>
      </p:sp>
      <p:sp>
        <p:nvSpPr>
          <p:cNvPr id="34" name="object 34"/>
          <p:cNvSpPr/>
          <p:nvPr/>
        </p:nvSpPr>
        <p:spPr>
          <a:xfrm>
            <a:off x="1297686" y="1830323"/>
            <a:ext cx="5591810" cy="3439795"/>
          </a:xfrm>
          <a:custGeom>
            <a:avLst/>
            <a:gdLst/>
            <a:ahLst/>
            <a:cxnLst/>
            <a:rect l="l" t="t" r="r" b="b"/>
            <a:pathLst>
              <a:path w="5591809" h="3439795">
                <a:moveTo>
                  <a:pt x="5589270" y="0"/>
                </a:moveTo>
                <a:lnTo>
                  <a:pt x="1524" y="0"/>
                </a:lnTo>
                <a:lnTo>
                  <a:pt x="0" y="2286"/>
                </a:lnTo>
                <a:lnTo>
                  <a:pt x="0" y="3438144"/>
                </a:lnTo>
                <a:lnTo>
                  <a:pt x="1524" y="3439668"/>
                </a:lnTo>
                <a:lnTo>
                  <a:pt x="5589270" y="3439668"/>
                </a:lnTo>
                <a:lnTo>
                  <a:pt x="5591556" y="3438144"/>
                </a:lnTo>
                <a:lnTo>
                  <a:pt x="5591556" y="3435858"/>
                </a:lnTo>
                <a:lnTo>
                  <a:pt x="8382" y="3435858"/>
                </a:lnTo>
                <a:lnTo>
                  <a:pt x="3810" y="3431286"/>
                </a:lnTo>
                <a:lnTo>
                  <a:pt x="8382" y="3431286"/>
                </a:lnTo>
                <a:lnTo>
                  <a:pt x="8382" y="8382"/>
                </a:lnTo>
                <a:lnTo>
                  <a:pt x="3810" y="8382"/>
                </a:lnTo>
                <a:lnTo>
                  <a:pt x="8382" y="4572"/>
                </a:lnTo>
                <a:lnTo>
                  <a:pt x="5591556" y="4572"/>
                </a:lnTo>
                <a:lnTo>
                  <a:pt x="5591556" y="2286"/>
                </a:lnTo>
                <a:lnTo>
                  <a:pt x="5589270" y="0"/>
                </a:lnTo>
                <a:close/>
              </a:path>
              <a:path w="5591809" h="3439795">
                <a:moveTo>
                  <a:pt x="8382" y="3431286"/>
                </a:moveTo>
                <a:lnTo>
                  <a:pt x="3810" y="3431286"/>
                </a:lnTo>
                <a:lnTo>
                  <a:pt x="8382" y="3435858"/>
                </a:lnTo>
                <a:lnTo>
                  <a:pt x="8382" y="3431286"/>
                </a:lnTo>
                <a:close/>
              </a:path>
              <a:path w="5591809" h="3439795">
                <a:moveTo>
                  <a:pt x="5583174" y="3431286"/>
                </a:moveTo>
                <a:lnTo>
                  <a:pt x="8382" y="3431286"/>
                </a:lnTo>
                <a:lnTo>
                  <a:pt x="8382" y="3435858"/>
                </a:lnTo>
                <a:lnTo>
                  <a:pt x="5583174" y="3435858"/>
                </a:lnTo>
                <a:lnTo>
                  <a:pt x="5583174" y="3431286"/>
                </a:lnTo>
                <a:close/>
              </a:path>
              <a:path w="5591809" h="3439795">
                <a:moveTo>
                  <a:pt x="5583174" y="4572"/>
                </a:moveTo>
                <a:lnTo>
                  <a:pt x="5583174" y="3435858"/>
                </a:lnTo>
                <a:lnTo>
                  <a:pt x="5586984" y="3431286"/>
                </a:lnTo>
                <a:lnTo>
                  <a:pt x="5591556" y="3431286"/>
                </a:lnTo>
                <a:lnTo>
                  <a:pt x="5591556" y="8382"/>
                </a:lnTo>
                <a:lnTo>
                  <a:pt x="5586984" y="8382"/>
                </a:lnTo>
                <a:lnTo>
                  <a:pt x="5583174" y="4572"/>
                </a:lnTo>
                <a:close/>
              </a:path>
              <a:path w="5591809" h="3439795">
                <a:moveTo>
                  <a:pt x="5591556" y="3431286"/>
                </a:moveTo>
                <a:lnTo>
                  <a:pt x="5586984" y="3431286"/>
                </a:lnTo>
                <a:lnTo>
                  <a:pt x="5583174" y="3435858"/>
                </a:lnTo>
                <a:lnTo>
                  <a:pt x="5591556" y="3435858"/>
                </a:lnTo>
                <a:lnTo>
                  <a:pt x="5591556" y="3431286"/>
                </a:lnTo>
                <a:close/>
              </a:path>
              <a:path w="5591809" h="3439795">
                <a:moveTo>
                  <a:pt x="8382" y="4572"/>
                </a:moveTo>
                <a:lnTo>
                  <a:pt x="3810" y="8382"/>
                </a:lnTo>
                <a:lnTo>
                  <a:pt x="8382" y="8382"/>
                </a:lnTo>
                <a:lnTo>
                  <a:pt x="8382" y="4572"/>
                </a:lnTo>
                <a:close/>
              </a:path>
              <a:path w="5591809" h="3439795">
                <a:moveTo>
                  <a:pt x="5583174" y="4572"/>
                </a:moveTo>
                <a:lnTo>
                  <a:pt x="8382" y="4572"/>
                </a:lnTo>
                <a:lnTo>
                  <a:pt x="8382" y="8382"/>
                </a:lnTo>
                <a:lnTo>
                  <a:pt x="5583174" y="8382"/>
                </a:lnTo>
                <a:lnTo>
                  <a:pt x="5583174" y="4572"/>
                </a:lnTo>
                <a:close/>
              </a:path>
              <a:path w="5591809" h="3439795">
                <a:moveTo>
                  <a:pt x="5591556" y="4572"/>
                </a:moveTo>
                <a:lnTo>
                  <a:pt x="5583174" y="4572"/>
                </a:lnTo>
                <a:lnTo>
                  <a:pt x="5586984" y="8382"/>
                </a:lnTo>
                <a:lnTo>
                  <a:pt x="5591556" y="8382"/>
                </a:lnTo>
                <a:lnTo>
                  <a:pt x="5591556" y="4572"/>
                </a:lnTo>
                <a:close/>
              </a:path>
            </a:pathLst>
          </a:custGeom>
          <a:solidFill>
            <a:srgbClr val="626262"/>
          </a:solidFill>
        </p:spPr>
        <p:txBody>
          <a:bodyPr wrap="square" lIns="0" tIns="0" rIns="0" bIns="0" rtlCol="0"/>
          <a:lstStyle/>
          <a:p>
            <a:endParaRPr/>
          </a:p>
        </p:txBody>
      </p:sp>
      <p:sp>
        <p:nvSpPr>
          <p:cNvPr id="35" name="object 35"/>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112</a:t>
            </a:fld>
            <a:endParaRPr sz="1000">
              <a:latin typeface="Calibri"/>
              <a:cs typeface="Calibri"/>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113</a:t>
            </a:fld>
            <a:endParaRPr sz="1000">
              <a:latin typeface="Calibri"/>
              <a:cs typeface="Calibri"/>
            </a:endParaRPr>
          </a:p>
        </p:txBody>
      </p:sp>
      <p:sp>
        <p:nvSpPr>
          <p:cNvPr id="2" name="object 2"/>
          <p:cNvSpPr txBox="1"/>
          <p:nvPr/>
        </p:nvSpPr>
        <p:spPr>
          <a:xfrm>
            <a:off x="1177544" y="850138"/>
            <a:ext cx="4006850" cy="878840"/>
          </a:xfrm>
          <a:prstGeom prst="rect">
            <a:avLst/>
          </a:prstGeom>
        </p:spPr>
        <p:txBody>
          <a:bodyPr vert="horz" wrap="square" lIns="0" tIns="0" rIns="0" bIns="0" rtlCol="0">
            <a:spAutoFit/>
          </a:bodyPr>
          <a:lstStyle/>
          <a:p>
            <a:pPr marL="22860">
              <a:lnSpc>
                <a:spcPct val="100000"/>
              </a:lnSpc>
            </a:pPr>
            <a:r>
              <a:rPr sz="950" b="1" spc="-10" dirty="0">
                <a:latin typeface="Arial"/>
                <a:cs typeface="Arial"/>
              </a:rPr>
              <a:t>13    Heat</a:t>
            </a:r>
            <a:r>
              <a:rPr sz="950" b="1" spc="-110" dirty="0">
                <a:latin typeface="Arial"/>
                <a:cs typeface="Arial"/>
              </a:rPr>
              <a:t> </a:t>
            </a:r>
            <a:r>
              <a:rPr sz="950" b="1" spc="-10" dirty="0">
                <a:latin typeface="Arial"/>
                <a:cs typeface="Arial"/>
              </a:rPr>
              <a:t>Exchangers</a:t>
            </a:r>
            <a:endParaRPr sz="950">
              <a:latin typeface="Arial"/>
              <a:cs typeface="Arial"/>
            </a:endParaRPr>
          </a:p>
          <a:p>
            <a:pPr>
              <a:lnSpc>
                <a:spcPct val="100000"/>
              </a:lnSpc>
              <a:spcBef>
                <a:spcPts val="25"/>
              </a:spcBef>
            </a:pPr>
            <a:endParaRPr sz="1050">
              <a:latin typeface="Times New Roman"/>
              <a:cs typeface="Times New Roman"/>
            </a:endParaRPr>
          </a:p>
          <a:p>
            <a:pPr marL="12700">
              <a:lnSpc>
                <a:spcPct val="100000"/>
              </a:lnSpc>
            </a:pPr>
            <a:r>
              <a:rPr sz="950" b="1" i="1" spc="-10" dirty="0">
                <a:latin typeface="Arial"/>
                <a:cs typeface="Arial"/>
              </a:rPr>
              <a:t>13.1   Market</a:t>
            </a:r>
            <a:r>
              <a:rPr sz="950" b="1" i="1" spc="45" dirty="0">
                <a:latin typeface="Arial"/>
                <a:cs typeface="Arial"/>
              </a:rPr>
              <a:t> </a:t>
            </a:r>
            <a:r>
              <a:rPr sz="950" b="1" i="1" spc="-10" dirty="0">
                <a:latin typeface="Arial"/>
                <a:cs typeface="Arial"/>
              </a:rPr>
              <a:t>Overview</a:t>
            </a:r>
            <a:endParaRPr sz="950">
              <a:latin typeface="Arial"/>
              <a:cs typeface="Arial"/>
            </a:endParaRPr>
          </a:p>
          <a:p>
            <a:pPr marL="1786255" marR="5080" indent="-361950">
              <a:lnSpc>
                <a:spcPts val="1650"/>
              </a:lnSpc>
              <a:spcBef>
                <a:spcPts val="130"/>
              </a:spcBef>
            </a:pPr>
            <a:r>
              <a:rPr sz="950" b="1" spc="-10" dirty="0">
                <a:latin typeface="Arial"/>
                <a:cs typeface="Arial"/>
              </a:rPr>
              <a:t>Table 32: Key Indicators for Heat Exchangers  </a:t>
            </a:r>
            <a:r>
              <a:rPr sz="950" b="1" spc="-5" dirty="0">
                <a:latin typeface="Arial"/>
                <a:cs typeface="Arial"/>
              </a:rPr>
              <a:t>(Total </a:t>
            </a:r>
            <a:r>
              <a:rPr sz="950" b="1" spc="-10" dirty="0">
                <a:latin typeface="Arial"/>
                <a:cs typeface="Arial"/>
              </a:rPr>
              <a:t>Change over Each</a:t>
            </a:r>
            <a:r>
              <a:rPr sz="950" b="1" spc="-30" dirty="0">
                <a:latin typeface="Arial"/>
                <a:cs typeface="Arial"/>
              </a:rPr>
              <a:t> </a:t>
            </a:r>
            <a:r>
              <a:rPr sz="950" b="1" spc="-10" dirty="0">
                <a:latin typeface="Arial"/>
                <a:cs typeface="Arial"/>
              </a:rPr>
              <a:t>Period)</a:t>
            </a:r>
            <a:endParaRPr sz="950">
              <a:latin typeface="Arial"/>
              <a:cs typeface="Arial"/>
            </a:endParaRPr>
          </a:p>
        </p:txBody>
      </p:sp>
      <p:graphicFrame>
        <p:nvGraphicFramePr>
          <p:cNvPr id="3" name="object 3"/>
          <p:cNvGraphicFramePr>
            <a:graphicFrameLocks noGrp="1"/>
          </p:cNvGraphicFramePr>
          <p:nvPr/>
        </p:nvGraphicFramePr>
        <p:xfrm>
          <a:off x="1878329" y="1854708"/>
          <a:ext cx="4019550" cy="887094"/>
        </p:xfrm>
        <a:graphic>
          <a:graphicData uri="http://schemas.openxmlformats.org/drawingml/2006/table">
            <a:tbl>
              <a:tblPr firstRow="1" bandRow="1">
                <a:tableStyleId>{2D5ABB26-0587-4C30-8999-92F81FD0307C}</a:tableStyleId>
              </a:tblPr>
              <a:tblGrid>
                <a:gridCol w="1454658">
                  <a:extLst>
                    <a:ext uri="{9D8B030D-6E8A-4147-A177-3AD203B41FA5}">
                      <a16:colId xmlns:a16="http://schemas.microsoft.com/office/drawing/2014/main" val="20000"/>
                    </a:ext>
                  </a:extLst>
                </a:gridCol>
                <a:gridCol w="294512">
                  <a:extLst>
                    <a:ext uri="{9D8B030D-6E8A-4147-A177-3AD203B41FA5}">
                      <a16:colId xmlns:a16="http://schemas.microsoft.com/office/drawing/2014/main" val="20001"/>
                    </a:ext>
                  </a:extLst>
                </a:gridCol>
                <a:gridCol w="1002411">
                  <a:extLst>
                    <a:ext uri="{9D8B030D-6E8A-4147-A177-3AD203B41FA5}">
                      <a16:colId xmlns:a16="http://schemas.microsoft.com/office/drawing/2014/main" val="20002"/>
                    </a:ext>
                  </a:extLst>
                </a:gridCol>
                <a:gridCol w="294513">
                  <a:extLst>
                    <a:ext uri="{9D8B030D-6E8A-4147-A177-3AD203B41FA5}">
                      <a16:colId xmlns:a16="http://schemas.microsoft.com/office/drawing/2014/main" val="20003"/>
                    </a:ext>
                  </a:extLst>
                </a:gridCol>
                <a:gridCol w="964310">
                  <a:extLst>
                    <a:ext uri="{9D8B030D-6E8A-4147-A177-3AD203B41FA5}">
                      <a16:colId xmlns:a16="http://schemas.microsoft.com/office/drawing/2014/main" val="20004"/>
                    </a:ext>
                  </a:extLst>
                </a:gridCol>
              </a:tblGrid>
              <a:tr h="167259">
                <a:tc>
                  <a:txBody>
                    <a:bodyPr/>
                    <a:lstStyle/>
                    <a:p>
                      <a:pPr marL="311150">
                        <a:lnSpc>
                          <a:spcPct val="100000"/>
                        </a:lnSpc>
                        <a:spcBef>
                          <a:spcPts val="110"/>
                        </a:spcBef>
                      </a:pPr>
                      <a:r>
                        <a:rPr sz="950" b="1" spc="-10" dirty="0">
                          <a:solidFill>
                            <a:srgbClr val="00007F"/>
                          </a:solidFill>
                          <a:latin typeface="Arial"/>
                          <a:cs typeface="Arial"/>
                        </a:rPr>
                        <a:t>Key</a:t>
                      </a:r>
                      <a:r>
                        <a:rPr sz="950" b="1" spc="-65" dirty="0">
                          <a:solidFill>
                            <a:srgbClr val="00007F"/>
                          </a:solidFill>
                          <a:latin typeface="Arial"/>
                          <a:cs typeface="Arial"/>
                        </a:rPr>
                        <a:t> </a:t>
                      </a:r>
                      <a:r>
                        <a:rPr sz="950" b="1" spc="-10" dirty="0">
                          <a:solidFill>
                            <a:srgbClr val="00007F"/>
                          </a:solidFill>
                          <a:latin typeface="Arial"/>
                          <a:cs typeface="Arial"/>
                        </a:rPr>
                        <a:t>Indicators</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gridSpan="2">
                  <a:txBody>
                    <a:bodyPr/>
                    <a:lstStyle/>
                    <a:p>
                      <a:pPr marL="120014">
                        <a:lnSpc>
                          <a:spcPct val="100000"/>
                        </a:lnSpc>
                        <a:spcBef>
                          <a:spcPts val="110"/>
                        </a:spcBef>
                      </a:pPr>
                      <a:r>
                        <a:rPr sz="950" b="1" spc="-10" dirty="0">
                          <a:solidFill>
                            <a:srgbClr val="00007F"/>
                          </a:solidFill>
                          <a:latin typeface="Arial"/>
                          <a:cs typeface="Arial"/>
                        </a:rPr>
                        <a:t>Q1 2013 </a:t>
                      </a:r>
                      <a:r>
                        <a:rPr sz="950" b="1" spc="-5" dirty="0">
                          <a:solidFill>
                            <a:srgbClr val="00007F"/>
                          </a:solidFill>
                          <a:latin typeface="Arial"/>
                          <a:cs typeface="Arial"/>
                        </a:rPr>
                        <a:t>– </a:t>
                      </a:r>
                      <a:r>
                        <a:rPr sz="950" b="1" spc="-10" dirty="0">
                          <a:solidFill>
                            <a:srgbClr val="00007F"/>
                          </a:solidFill>
                          <a:latin typeface="Arial"/>
                          <a:cs typeface="Arial"/>
                        </a:rPr>
                        <a:t>Q1</a:t>
                      </a:r>
                      <a:r>
                        <a:rPr sz="950" b="1" spc="-70" dirty="0">
                          <a:solidFill>
                            <a:srgbClr val="00007F"/>
                          </a:solidFill>
                          <a:latin typeface="Arial"/>
                          <a:cs typeface="Arial"/>
                        </a:rPr>
                        <a:t> </a:t>
                      </a:r>
                      <a:r>
                        <a:rPr sz="950" b="1" spc="-10" dirty="0">
                          <a:solidFill>
                            <a:srgbClr val="00007F"/>
                          </a:solidFill>
                          <a:latin typeface="Arial"/>
                          <a:cs typeface="Arial"/>
                        </a:rPr>
                        <a:t>2015</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01600">
                        <a:lnSpc>
                          <a:spcPct val="100000"/>
                        </a:lnSpc>
                        <a:spcBef>
                          <a:spcPts val="110"/>
                        </a:spcBef>
                      </a:pPr>
                      <a:r>
                        <a:rPr sz="950" b="1" spc="-5" dirty="0">
                          <a:solidFill>
                            <a:srgbClr val="00007F"/>
                          </a:solidFill>
                          <a:latin typeface="Arial"/>
                          <a:cs typeface="Arial"/>
                        </a:rPr>
                        <a:t>Q1 </a:t>
                      </a:r>
                      <a:r>
                        <a:rPr sz="950" b="1" spc="-10" dirty="0">
                          <a:solidFill>
                            <a:srgbClr val="00007F"/>
                          </a:solidFill>
                          <a:latin typeface="Arial"/>
                          <a:cs typeface="Arial"/>
                        </a:rPr>
                        <a:t>2013 </a:t>
                      </a:r>
                      <a:r>
                        <a:rPr sz="950" b="1" spc="-5" dirty="0">
                          <a:solidFill>
                            <a:srgbClr val="00007F"/>
                          </a:solidFill>
                          <a:latin typeface="Arial"/>
                          <a:cs typeface="Arial"/>
                        </a:rPr>
                        <a:t>– </a:t>
                      </a:r>
                      <a:r>
                        <a:rPr sz="950" b="1" spc="-10" dirty="0">
                          <a:solidFill>
                            <a:srgbClr val="00007F"/>
                          </a:solidFill>
                          <a:latin typeface="Arial"/>
                          <a:cs typeface="Arial"/>
                        </a:rPr>
                        <a:t>Q1</a:t>
                      </a:r>
                      <a:r>
                        <a:rPr sz="950" b="1" spc="-90" dirty="0">
                          <a:solidFill>
                            <a:srgbClr val="00007F"/>
                          </a:solidFill>
                          <a:latin typeface="Arial"/>
                          <a:cs typeface="Arial"/>
                        </a:rPr>
                        <a:t> </a:t>
                      </a:r>
                      <a:r>
                        <a:rPr sz="950" b="1" spc="-10" dirty="0">
                          <a:solidFill>
                            <a:srgbClr val="00007F"/>
                          </a:solidFill>
                          <a:latin typeface="Arial"/>
                          <a:cs typeface="Arial"/>
                        </a:rPr>
                        <a:t>2020</a:t>
                      </a:r>
                      <a:endParaRPr sz="950">
                        <a:latin typeface="Arial"/>
                        <a:cs typeface="Arial"/>
                      </a:endParaRPr>
                    </a:p>
                  </a:txBody>
                  <a:tcPr marL="0" marR="0" marT="139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58496">
                <a:tc>
                  <a:txBody>
                    <a:bodyPr/>
                    <a:lstStyle/>
                    <a:p>
                      <a:pPr marL="95250">
                        <a:lnSpc>
                          <a:spcPct val="100000"/>
                        </a:lnSpc>
                        <a:spcBef>
                          <a:spcPts val="45"/>
                        </a:spcBef>
                      </a:pPr>
                      <a:r>
                        <a:rPr sz="950" spc="-10" dirty="0">
                          <a:latin typeface="Arial"/>
                          <a:cs typeface="Arial"/>
                        </a:rPr>
                        <a:t>Demand</a:t>
                      </a:r>
                      <a:r>
                        <a:rPr sz="950" spc="-90" dirty="0">
                          <a:latin typeface="Arial"/>
                          <a:cs typeface="Arial"/>
                        </a:rPr>
                        <a:t> </a:t>
                      </a:r>
                      <a:r>
                        <a:rPr sz="950" spc="-10" dirty="0">
                          <a:latin typeface="Arial"/>
                          <a:cs typeface="Arial"/>
                        </a:rPr>
                        <a:t>Growth</a:t>
                      </a:r>
                      <a:endParaRPr sz="950">
                        <a:latin typeface="Arial"/>
                        <a:cs typeface="Arial"/>
                      </a:endParaRPr>
                    </a:p>
                  </a:txBody>
                  <a:tcPr marL="0" marR="0" marT="5715"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8.9%</a:t>
                      </a:r>
                      <a:endParaRPr sz="950">
                        <a:latin typeface="Arial"/>
                        <a:cs typeface="Arial"/>
                      </a:endParaRPr>
                    </a:p>
                  </a:txBody>
                  <a:tcPr marL="0" marR="0" marT="5715"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47.5%</a:t>
                      </a:r>
                      <a:endParaRPr sz="950">
                        <a:latin typeface="Arial"/>
                        <a:cs typeface="Arial"/>
                      </a:endParaRPr>
                    </a:p>
                  </a:txBody>
                  <a:tcPr marL="0" marR="0" marT="5715"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184784">
                <a:tc>
                  <a:txBody>
                    <a:bodyPr/>
                    <a:lstStyle/>
                    <a:p>
                      <a:pPr marL="95250">
                        <a:lnSpc>
                          <a:spcPct val="100000"/>
                        </a:lnSpc>
                        <a:spcBef>
                          <a:spcPts val="254"/>
                        </a:spcBef>
                      </a:pPr>
                      <a:r>
                        <a:rPr sz="950" spc="-10" dirty="0">
                          <a:latin typeface="Arial"/>
                          <a:cs typeface="Arial"/>
                        </a:rPr>
                        <a:t>Demand</a:t>
                      </a:r>
                      <a:r>
                        <a:rPr sz="950" spc="-105" dirty="0">
                          <a:latin typeface="Arial"/>
                          <a:cs typeface="Arial"/>
                        </a:rPr>
                        <a:t> </a:t>
                      </a:r>
                      <a:r>
                        <a:rPr sz="950" spc="-5" dirty="0">
                          <a:latin typeface="Arial"/>
                          <a:cs typeface="Arial"/>
                        </a:rPr>
                        <a:t>($m)</a:t>
                      </a:r>
                      <a:endParaRPr sz="950">
                        <a:latin typeface="Arial"/>
                        <a:cs typeface="Arial"/>
                      </a:endParaRPr>
                    </a:p>
                  </a:txBody>
                  <a:tcPr marL="0" marR="0" marT="32384"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4,168-4,539</a:t>
                      </a:r>
                      <a:endParaRPr sz="950">
                        <a:latin typeface="Arial"/>
                        <a:cs typeface="Arial"/>
                      </a:endParaRPr>
                    </a:p>
                  </a:txBody>
                  <a:tcPr marL="0" marR="0" marT="32384"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4,168-6,146</a:t>
                      </a:r>
                      <a:endParaRPr sz="950">
                        <a:latin typeface="Arial"/>
                        <a:cs typeface="Arial"/>
                      </a:endParaRPr>
                    </a:p>
                  </a:txBody>
                  <a:tcPr marL="0" marR="0" marT="32384"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85927">
                <a:tc>
                  <a:txBody>
                    <a:bodyPr/>
                    <a:lstStyle/>
                    <a:p>
                      <a:pPr marL="95250">
                        <a:lnSpc>
                          <a:spcPct val="100000"/>
                        </a:lnSpc>
                        <a:spcBef>
                          <a:spcPts val="260"/>
                        </a:spcBef>
                      </a:pPr>
                      <a:r>
                        <a:rPr sz="950" spc="-10" dirty="0">
                          <a:latin typeface="Arial"/>
                          <a:cs typeface="Arial"/>
                        </a:rPr>
                        <a:t>Capacity</a:t>
                      </a:r>
                      <a:r>
                        <a:rPr sz="950" spc="-70" dirty="0">
                          <a:latin typeface="Arial"/>
                          <a:cs typeface="Arial"/>
                        </a:rPr>
                        <a:t> </a:t>
                      </a:r>
                      <a:r>
                        <a:rPr sz="950" spc="-5" dirty="0">
                          <a:latin typeface="Arial"/>
                          <a:cs typeface="Arial"/>
                        </a:rPr>
                        <a:t>Utilization</a:t>
                      </a:r>
                      <a:endParaRPr sz="950">
                        <a:latin typeface="Arial"/>
                        <a:cs typeface="Arial"/>
                      </a:endParaRPr>
                    </a:p>
                  </a:txBody>
                  <a:tcPr marL="0" marR="0" marT="3302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3.9%</a:t>
                      </a:r>
                      <a:endParaRPr sz="950">
                        <a:latin typeface="Arial"/>
                        <a:cs typeface="Arial"/>
                      </a:endParaRPr>
                    </a:p>
                  </a:txBody>
                  <a:tcPr marL="0" marR="0" marT="3302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7.3%</a:t>
                      </a:r>
                      <a:endParaRPr sz="950">
                        <a:latin typeface="Arial"/>
                        <a:cs typeface="Arial"/>
                      </a:endParaRPr>
                    </a:p>
                  </a:txBody>
                  <a:tcPr marL="0" marR="0" marT="3302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84784">
                <a:tc>
                  <a:txBody>
                    <a:bodyPr/>
                    <a:lstStyle/>
                    <a:p>
                      <a:pPr marL="93980">
                        <a:lnSpc>
                          <a:spcPct val="100000"/>
                        </a:lnSpc>
                        <a:spcBef>
                          <a:spcPts val="254"/>
                        </a:spcBef>
                      </a:pPr>
                      <a:r>
                        <a:rPr sz="950" spc="-5" dirty="0">
                          <a:latin typeface="Arial"/>
                          <a:cs typeface="Arial"/>
                        </a:rPr>
                        <a:t>Prices</a:t>
                      </a:r>
                      <a:endParaRPr sz="950">
                        <a:latin typeface="Arial"/>
                        <a:cs typeface="Arial"/>
                      </a:endParaRPr>
                    </a:p>
                  </a:txBody>
                  <a:tcPr marL="0" marR="0" marT="32384"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5.3%</a:t>
                      </a:r>
                      <a:endParaRPr sz="950">
                        <a:latin typeface="Arial"/>
                        <a:cs typeface="Arial"/>
                      </a:endParaRPr>
                    </a:p>
                  </a:txBody>
                  <a:tcPr marL="0" marR="0" marT="32384"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15.7%</a:t>
                      </a:r>
                      <a:endParaRPr sz="950">
                        <a:latin typeface="Arial"/>
                        <a:cs typeface="Arial"/>
                      </a:endParaRPr>
                    </a:p>
                  </a:txBody>
                  <a:tcPr marL="0" marR="0" marT="32384"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bl>
          </a:graphicData>
        </a:graphic>
      </p:graphicFrame>
      <p:sp>
        <p:nvSpPr>
          <p:cNvPr id="4" name="object 4"/>
          <p:cNvSpPr txBox="1"/>
          <p:nvPr/>
        </p:nvSpPr>
        <p:spPr>
          <a:xfrm>
            <a:off x="1177544" y="3155953"/>
            <a:ext cx="92710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13.1.1 </a:t>
            </a:r>
            <a:r>
              <a:rPr sz="950" b="1" spc="165" dirty="0">
                <a:latin typeface="Arial"/>
                <a:cs typeface="Arial"/>
              </a:rPr>
              <a:t> </a:t>
            </a:r>
            <a:r>
              <a:rPr sz="950" b="1" spc="-10" dirty="0">
                <a:latin typeface="Arial"/>
                <a:cs typeface="Arial"/>
              </a:rPr>
              <a:t>Demand</a:t>
            </a:r>
            <a:endParaRPr sz="950">
              <a:latin typeface="Arial"/>
              <a:cs typeface="Arial"/>
            </a:endParaRPr>
          </a:p>
        </p:txBody>
      </p:sp>
      <p:sp>
        <p:nvSpPr>
          <p:cNvPr id="5" name="object 5"/>
          <p:cNvSpPr txBox="1"/>
          <p:nvPr/>
        </p:nvSpPr>
        <p:spPr>
          <a:xfrm>
            <a:off x="1177544" y="3683259"/>
            <a:ext cx="5140960" cy="425450"/>
          </a:xfrm>
          <a:prstGeom prst="rect">
            <a:avLst/>
          </a:prstGeom>
        </p:spPr>
        <p:txBody>
          <a:bodyPr vert="horz" wrap="square" lIns="0" tIns="0" rIns="0" bIns="0" rtlCol="0">
            <a:spAutoFit/>
          </a:bodyPr>
          <a:lstStyle/>
          <a:p>
            <a:pPr marL="12700" marR="5080">
              <a:lnSpc>
                <a:spcPct val="142100"/>
              </a:lnSpc>
            </a:pPr>
            <a:r>
              <a:rPr sz="950" b="1" spc="-10" dirty="0">
                <a:latin typeface="Arial"/>
                <a:cs typeface="Arial"/>
              </a:rPr>
              <a:t>Demand </a:t>
            </a:r>
            <a:r>
              <a:rPr sz="950" b="1" dirty="0">
                <a:latin typeface="Arial"/>
                <a:cs typeface="Arial"/>
              </a:rPr>
              <a:t>will </a:t>
            </a:r>
            <a:r>
              <a:rPr sz="950" b="1" spc="-10" dirty="0">
                <a:latin typeface="Arial"/>
                <a:cs typeface="Arial"/>
              </a:rPr>
              <a:t>grow </a:t>
            </a:r>
            <a:r>
              <a:rPr sz="950" b="1" dirty="0">
                <a:latin typeface="Arial"/>
                <a:cs typeface="Arial"/>
              </a:rPr>
              <a:t>3% </a:t>
            </a:r>
            <a:r>
              <a:rPr sz="950" b="1" spc="-5" dirty="0">
                <a:latin typeface="Arial"/>
                <a:cs typeface="Arial"/>
              </a:rPr>
              <a:t>in </a:t>
            </a:r>
            <a:r>
              <a:rPr sz="950" b="1" spc="-10" dirty="0">
                <a:latin typeface="Arial"/>
                <a:cs typeface="Arial"/>
              </a:rPr>
              <a:t>2013, advancing to annual </a:t>
            </a:r>
            <a:r>
              <a:rPr sz="950" b="1" spc="-5" dirty="0">
                <a:latin typeface="Arial"/>
                <a:cs typeface="Arial"/>
              </a:rPr>
              <a:t>growth of </a:t>
            </a:r>
            <a:r>
              <a:rPr sz="950" b="1" spc="-15" dirty="0">
                <a:latin typeface="Arial"/>
                <a:cs typeface="Arial"/>
              </a:rPr>
              <a:t>5% </a:t>
            </a:r>
            <a:r>
              <a:rPr sz="950" b="1" spc="-5" dirty="0">
                <a:latin typeface="Arial"/>
                <a:cs typeface="Arial"/>
              </a:rPr>
              <a:t>in </a:t>
            </a:r>
            <a:r>
              <a:rPr sz="950" b="1" spc="-10" dirty="0">
                <a:latin typeface="Arial"/>
                <a:cs typeface="Arial"/>
              </a:rPr>
              <a:t>2014, then </a:t>
            </a:r>
            <a:r>
              <a:rPr sz="950" b="1" dirty="0">
                <a:latin typeface="Arial"/>
                <a:cs typeface="Arial"/>
              </a:rPr>
              <a:t>6% </a:t>
            </a:r>
            <a:r>
              <a:rPr sz="950" b="1" spc="-10" dirty="0">
                <a:latin typeface="Arial"/>
                <a:cs typeface="Arial"/>
              </a:rPr>
              <a:t>through  2020, overwhelmingly driven </a:t>
            </a:r>
            <a:r>
              <a:rPr sz="950" b="1" spc="-5" dirty="0">
                <a:latin typeface="Arial"/>
                <a:cs typeface="Arial"/>
              </a:rPr>
              <a:t>by </a:t>
            </a:r>
            <a:r>
              <a:rPr sz="950" b="1" spc="-10" dirty="0">
                <a:latin typeface="Arial"/>
                <a:cs typeface="Arial"/>
              </a:rPr>
              <a:t>orders from the Asian power and refining</a:t>
            </a:r>
            <a:r>
              <a:rPr sz="950" b="1" spc="100" dirty="0">
                <a:latin typeface="Arial"/>
                <a:cs typeface="Arial"/>
              </a:rPr>
              <a:t> </a:t>
            </a:r>
            <a:r>
              <a:rPr sz="950" b="1" spc="-10" dirty="0">
                <a:latin typeface="Arial"/>
                <a:cs typeface="Arial"/>
              </a:rPr>
              <a:t>sectors.</a:t>
            </a:r>
            <a:endParaRPr sz="950">
              <a:latin typeface="Arial"/>
              <a:cs typeface="Arial"/>
            </a:endParaRPr>
          </a:p>
        </p:txBody>
      </p:sp>
      <p:sp>
        <p:nvSpPr>
          <p:cNvPr id="6" name="object 6"/>
          <p:cNvSpPr txBox="1"/>
          <p:nvPr/>
        </p:nvSpPr>
        <p:spPr>
          <a:xfrm>
            <a:off x="1284983" y="4444825"/>
            <a:ext cx="5291455" cy="217106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Demand for Heat Exchangers rose nearly 6% in 2012, led by 11.5% growth in Asia on strong  growth from the chemicals, refining, and LNG sectors. Many of these orders are long-term contracts  that will continue to drive demand growth in 2013. For</a:t>
            </a:r>
            <a:r>
              <a:rPr sz="950" spc="105" dirty="0">
                <a:latin typeface="Arial"/>
                <a:cs typeface="Arial"/>
              </a:rPr>
              <a:t> </a:t>
            </a:r>
            <a:r>
              <a:rPr sz="950" spc="-10" dirty="0">
                <a:latin typeface="Arial"/>
                <a:cs typeface="Arial"/>
              </a:rPr>
              <a:t>example:</a:t>
            </a:r>
            <a:endParaRPr sz="950">
              <a:latin typeface="Arial"/>
              <a:cs typeface="Arial"/>
            </a:endParaRPr>
          </a:p>
          <a:p>
            <a:pPr marL="443230" marR="509905" indent="-215900">
              <a:lnSpc>
                <a:spcPct val="142100"/>
              </a:lnSpc>
              <a:spcBef>
                <a:spcPts val="635"/>
              </a:spcBef>
              <a:buFont typeface="Symbol"/>
              <a:buChar char=""/>
              <a:tabLst>
                <a:tab pos="442595" algn="l"/>
                <a:tab pos="443865" algn="l"/>
              </a:tabLst>
            </a:pPr>
            <a:r>
              <a:rPr sz="950" spc="-10" dirty="0">
                <a:latin typeface="Arial"/>
                <a:cs typeface="Arial"/>
              </a:rPr>
              <a:t>In 2012 Q2, Inpex ordered heat exchangers for the Ichthys LNG project in Darwin,  Australia.</a:t>
            </a:r>
            <a:endParaRPr sz="950">
              <a:latin typeface="Arial"/>
              <a:cs typeface="Arial"/>
            </a:endParaRPr>
          </a:p>
          <a:p>
            <a:pPr marL="443230" marR="163830" indent="-215900">
              <a:lnSpc>
                <a:spcPct val="142400"/>
              </a:lnSpc>
              <a:spcBef>
                <a:spcPts val="60"/>
              </a:spcBef>
              <a:buFont typeface="Symbol"/>
              <a:buChar char=""/>
              <a:tabLst>
                <a:tab pos="442595" algn="l"/>
                <a:tab pos="443865" algn="l"/>
              </a:tabLst>
            </a:pPr>
            <a:r>
              <a:rPr sz="950" spc="-10" dirty="0">
                <a:latin typeface="Arial"/>
                <a:cs typeface="Arial"/>
              </a:rPr>
              <a:t>Also in 2012 Q2, </a:t>
            </a:r>
            <a:r>
              <a:rPr sz="950" spc="-5" dirty="0">
                <a:latin typeface="Arial"/>
                <a:cs typeface="Arial"/>
              </a:rPr>
              <a:t>a </a:t>
            </a:r>
            <a:r>
              <a:rPr sz="950" spc="-10" dirty="0">
                <a:latin typeface="Arial"/>
                <a:cs typeface="Arial"/>
              </a:rPr>
              <a:t>South Korean refinery ordered $17.1m worth of heat exchangers,  scheduled for delivery in 2013. The units will </a:t>
            </a:r>
            <a:r>
              <a:rPr sz="950" spc="-5" dirty="0">
                <a:latin typeface="Arial"/>
                <a:cs typeface="Arial"/>
              </a:rPr>
              <a:t>be </a:t>
            </a:r>
            <a:r>
              <a:rPr sz="950" spc="-10" dirty="0">
                <a:latin typeface="Arial"/>
                <a:cs typeface="Arial"/>
              </a:rPr>
              <a:t>used in to recover and </a:t>
            </a:r>
            <a:r>
              <a:rPr sz="950" spc="-5" dirty="0">
                <a:latin typeface="Arial"/>
                <a:cs typeface="Arial"/>
              </a:rPr>
              <a:t>recycle </a:t>
            </a:r>
            <a:r>
              <a:rPr sz="950" spc="-10" dirty="0">
                <a:latin typeface="Arial"/>
                <a:cs typeface="Arial"/>
              </a:rPr>
              <a:t>heat from  xylene</a:t>
            </a:r>
            <a:r>
              <a:rPr sz="950" spc="-65" dirty="0">
                <a:latin typeface="Arial"/>
                <a:cs typeface="Arial"/>
              </a:rPr>
              <a:t> </a:t>
            </a:r>
            <a:r>
              <a:rPr sz="950" spc="-10" dirty="0">
                <a:latin typeface="Arial"/>
                <a:cs typeface="Arial"/>
              </a:rPr>
              <a:t>production.</a:t>
            </a:r>
            <a:endParaRPr sz="950">
              <a:latin typeface="Arial"/>
              <a:cs typeface="Arial"/>
            </a:endParaRPr>
          </a:p>
          <a:p>
            <a:pPr marL="443230" marR="76200" indent="-215900">
              <a:lnSpc>
                <a:spcPct val="142100"/>
              </a:lnSpc>
              <a:spcBef>
                <a:spcPts val="65"/>
              </a:spcBef>
              <a:buFont typeface="Symbol"/>
              <a:buChar char=""/>
              <a:tabLst>
                <a:tab pos="442595" algn="l"/>
                <a:tab pos="443865" algn="l"/>
              </a:tabLst>
            </a:pPr>
            <a:r>
              <a:rPr sz="950" spc="-10" dirty="0">
                <a:latin typeface="Arial"/>
                <a:cs typeface="Arial"/>
              </a:rPr>
              <a:t>In 2012 Q4, Indian Oil Corporation placed </a:t>
            </a:r>
            <a:r>
              <a:rPr sz="950" spc="-5" dirty="0">
                <a:latin typeface="Arial"/>
                <a:cs typeface="Arial"/>
              </a:rPr>
              <a:t>a </a:t>
            </a:r>
            <a:r>
              <a:rPr sz="950" spc="-10" dirty="0">
                <a:latin typeface="Arial"/>
                <a:cs typeface="Arial"/>
              </a:rPr>
              <a:t>$10m order for air cooled heat exchangers for  </a:t>
            </a:r>
            <a:r>
              <a:rPr sz="950" spc="-5" dirty="0">
                <a:latin typeface="Arial"/>
                <a:cs typeface="Arial"/>
              </a:rPr>
              <a:t>its </a:t>
            </a:r>
            <a:r>
              <a:rPr sz="950" spc="-10" dirty="0">
                <a:latin typeface="Arial"/>
                <a:cs typeface="Arial"/>
              </a:rPr>
              <a:t>refinery in</a:t>
            </a:r>
            <a:r>
              <a:rPr sz="950" spc="-60" dirty="0">
                <a:latin typeface="Arial"/>
                <a:cs typeface="Arial"/>
              </a:rPr>
              <a:t> </a:t>
            </a:r>
            <a:r>
              <a:rPr sz="950" spc="-10" dirty="0">
                <a:latin typeface="Arial"/>
                <a:cs typeface="Arial"/>
              </a:rPr>
              <a:t>Orissa.</a:t>
            </a:r>
            <a:endParaRPr sz="950">
              <a:latin typeface="Arial"/>
              <a:cs typeface="Arial"/>
            </a:endParaRPr>
          </a:p>
        </p:txBody>
      </p:sp>
      <p:sp>
        <p:nvSpPr>
          <p:cNvPr id="7" name="object 7"/>
          <p:cNvSpPr txBox="1"/>
          <p:nvPr/>
        </p:nvSpPr>
        <p:spPr>
          <a:xfrm>
            <a:off x="1284983" y="6951044"/>
            <a:ext cx="5299075" cy="217106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EMEA demand grew more slowly, at 4%, as Western European (where manufacturing industry  orders grew </a:t>
            </a:r>
            <a:r>
              <a:rPr sz="950" spc="-5" dirty="0">
                <a:latin typeface="Arial"/>
                <a:cs typeface="Arial"/>
              </a:rPr>
              <a:t>by </a:t>
            </a:r>
            <a:r>
              <a:rPr sz="950" spc="-10" dirty="0">
                <a:latin typeface="Arial"/>
                <a:cs typeface="Arial"/>
              </a:rPr>
              <a:t>only 2%) demand idled but projects in the Middle East and </a:t>
            </a:r>
            <a:r>
              <a:rPr sz="950" spc="-5" dirty="0">
                <a:latin typeface="Arial"/>
                <a:cs typeface="Arial"/>
              </a:rPr>
              <a:t>Africa </a:t>
            </a:r>
            <a:r>
              <a:rPr sz="950" spc="-10" dirty="0">
                <a:latin typeface="Arial"/>
                <a:cs typeface="Arial"/>
              </a:rPr>
              <a:t>placed orders. The  Wasit gas processing plant in Saudi </a:t>
            </a:r>
            <a:r>
              <a:rPr sz="950" spc="-5" dirty="0">
                <a:latin typeface="Arial"/>
                <a:cs typeface="Arial"/>
              </a:rPr>
              <a:t>Arabia </a:t>
            </a:r>
            <a:r>
              <a:rPr sz="950" spc="-10" dirty="0">
                <a:latin typeface="Arial"/>
                <a:cs typeface="Arial"/>
              </a:rPr>
              <a:t>placed one major </a:t>
            </a:r>
            <a:r>
              <a:rPr sz="950" spc="-5" dirty="0">
                <a:latin typeface="Arial"/>
                <a:cs typeface="Arial"/>
              </a:rPr>
              <a:t>order, </a:t>
            </a:r>
            <a:r>
              <a:rPr sz="950" spc="-10" dirty="0">
                <a:latin typeface="Arial"/>
                <a:cs typeface="Arial"/>
              </a:rPr>
              <a:t>while </a:t>
            </a:r>
            <a:r>
              <a:rPr sz="950" spc="-5" dirty="0">
                <a:latin typeface="Arial"/>
                <a:cs typeface="Arial"/>
              </a:rPr>
              <a:t>a </a:t>
            </a:r>
            <a:r>
              <a:rPr sz="950" spc="-10" dirty="0">
                <a:latin typeface="Arial"/>
                <a:cs typeface="Arial"/>
              </a:rPr>
              <a:t>Saudi </a:t>
            </a:r>
            <a:r>
              <a:rPr sz="950" spc="-5" dirty="0">
                <a:latin typeface="Arial"/>
                <a:cs typeface="Arial"/>
              </a:rPr>
              <a:t>fertilizer</a:t>
            </a:r>
            <a:r>
              <a:rPr sz="950" spc="250" dirty="0">
                <a:latin typeface="Arial"/>
                <a:cs typeface="Arial"/>
              </a:rPr>
              <a:t> </a:t>
            </a:r>
            <a:r>
              <a:rPr sz="950" spc="-10" dirty="0">
                <a:latin typeface="Arial"/>
                <a:cs typeface="Arial"/>
              </a:rPr>
              <a:t>plant</a:t>
            </a:r>
            <a:endParaRPr sz="950">
              <a:latin typeface="Arial"/>
              <a:cs typeface="Arial"/>
            </a:endParaRPr>
          </a:p>
          <a:p>
            <a:pPr marL="12700" marR="88265">
              <a:lnSpc>
                <a:spcPct val="142100"/>
              </a:lnSpc>
              <a:spcBef>
                <a:spcPts val="5"/>
              </a:spcBef>
            </a:pPr>
            <a:r>
              <a:rPr sz="950" spc="-10" dirty="0">
                <a:latin typeface="Arial"/>
                <a:cs typeface="Arial"/>
              </a:rPr>
              <a:t>accounted for another. Also in </a:t>
            </a:r>
            <a:r>
              <a:rPr sz="950" spc="-5" dirty="0">
                <a:latin typeface="Arial"/>
                <a:cs typeface="Arial"/>
              </a:rPr>
              <a:t>the </a:t>
            </a:r>
            <a:r>
              <a:rPr sz="950" spc="-10" dirty="0">
                <a:latin typeface="Arial"/>
                <a:cs typeface="Arial"/>
              </a:rPr>
              <a:t>fertilizer industry, Morrocan OCP ordered new units. </a:t>
            </a:r>
            <a:r>
              <a:rPr sz="950" spc="-5" dirty="0">
                <a:latin typeface="Arial"/>
                <a:cs typeface="Arial"/>
              </a:rPr>
              <a:t>As </a:t>
            </a:r>
            <a:r>
              <a:rPr sz="950" spc="-10" dirty="0">
                <a:latin typeface="Arial"/>
                <a:cs typeface="Arial"/>
              </a:rPr>
              <a:t>with the  Asian orders above, payments and deliveries for these orders have carried over into</a:t>
            </a:r>
            <a:r>
              <a:rPr sz="950" spc="190" dirty="0">
                <a:latin typeface="Arial"/>
                <a:cs typeface="Arial"/>
              </a:rPr>
              <a:t> </a:t>
            </a:r>
            <a:r>
              <a:rPr sz="950" spc="-10" dirty="0">
                <a:latin typeface="Arial"/>
                <a:cs typeface="Arial"/>
              </a:rPr>
              <a:t>2013.</a:t>
            </a:r>
            <a:endParaRPr sz="950">
              <a:latin typeface="Arial"/>
              <a:cs typeface="Arial"/>
            </a:endParaRPr>
          </a:p>
          <a:p>
            <a:pPr marL="443230" marR="238760" indent="-215900">
              <a:lnSpc>
                <a:spcPct val="142100"/>
              </a:lnSpc>
              <a:spcBef>
                <a:spcPts val="635"/>
              </a:spcBef>
              <a:buFont typeface="Symbol"/>
              <a:buChar char=""/>
              <a:tabLst>
                <a:tab pos="442595" algn="l"/>
                <a:tab pos="443865" algn="l"/>
              </a:tabLst>
            </a:pPr>
            <a:r>
              <a:rPr sz="950" spc="-10" dirty="0">
                <a:latin typeface="Arial"/>
                <a:cs typeface="Arial"/>
              </a:rPr>
              <a:t>The Wasit gas processing operation ordered $11.9m in heat exchangers, scheduled for  delivery </a:t>
            </a:r>
            <a:r>
              <a:rPr sz="950" spc="-5" dirty="0">
                <a:latin typeface="Arial"/>
                <a:cs typeface="Arial"/>
              </a:rPr>
              <a:t>this</a:t>
            </a:r>
            <a:r>
              <a:rPr sz="950" spc="-40" dirty="0">
                <a:latin typeface="Arial"/>
                <a:cs typeface="Arial"/>
              </a:rPr>
              <a:t> </a:t>
            </a:r>
            <a:r>
              <a:rPr sz="950" spc="-10" dirty="0">
                <a:latin typeface="Arial"/>
                <a:cs typeface="Arial"/>
              </a:rPr>
              <a:t>year.</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In 2012 Q3, Saipem ordered 17 heat exchangers for the SAFCO-V project in Saudi</a:t>
            </a:r>
            <a:r>
              <a:rPr sz="950" spc="150" dirty="0">
                <a:latin typeface="Arial"/>
                <a:cs typeface="Arial"/>
              </a:rPr>
              <a:t> </a:t>
            </a:r>
            <a:r>
              <a:rPr sz="950" spc="-10" dirty="0">
                <a:latin typeface="Arial"/>
                <a:cs typeface="Arial"/>
              </a:rPr>
              <a:t>Arabia.</a:t>
            </a:r>
            <a:endParaRPr sz="950">
              <a:latin typeface="Arial"/>
              <a:cs typeface="Arial"/>
            </a:endParaRPr>
          </a:p>
          <a:p>
            <a:pPr marL="443230" marR="123825" indent="-215900">
              <a:lnSpc>
                <a:spcPct val="142100"/>
              </a:lnSpc>
              <a:spcBef>
                <a:spcPts val="65"/>
              </a:spcBef>
              <a:buFont typeface="Symbol"/>
              <a:buChar char=""/>
              <a:tabLst>
                <a:tab pos="442595" algn="l"/>
                <a:tab pos="443865" algn="l"/>
              </a:tabLst>
            </a:pPr>
            <a:r>
              <a:rPr sz="950" spc="-10" dirty="0">
                <a:latin typeface="Arial"/>
                <a:cs typeface="Arial"/>
              </a:rPr>
              <a:t>Moroccan </a:t>
            </a:r>
            <a:r>
              <a:rPr sz="950" spc="-5" dirty="0">
                <a:latin typeface="Arial"/>
                <a:cs typeface="Arial"/>
              </a:rPr>
              <a:t>fertilizer </a:t>
            </a:r>
            <a:r>
              <a:rPr sz="950" spc="-10" dirty="0">
                <a:latin typeface="Arial"/>
                <a:cs typeface="Arial"/>
              </a:rPr>
              <a:t>producer OCP ordered $11m </a:t>
            </a:r>
            <a:r>
              <a:rPr sz="950" spc="-5" dirty="0">
                <a:latin typeface="Arial"/>
                <a:cs typeface="Arial"/>
              </a:rPr>
              <a:t>in plate </a:t>
            </a:r>
            <a:r>
              <a:rPr sz="950" spc="-10" dirty="0">
                <a:latin typeface="Arial"/>
                <a:cs typeface="Arial"/>
              </a:rPr>
              <a:t>heat </a:t>
            </a:r>
            <a:r>
              <a:rPr sz="950" spc="-5" dirty="0">
                <a:latin typeface="Arial"/>
                <a:cs typeface="Arial"/>
              </a:rPr>
              <a:t>exchangers to </a:t>
            </a:r>
            <a:r>
              <a:rPr sz="950" spc="-10" dirty="0">
                <a:latin typeface="Arial"/>
                <a:cs typeface="Arial"/>
              </a:rPr>
              <a:t>cool </a:t>
            </a:r>
            <a:r>
              <a:rPr sz="950" spc="-5" dirty="0">
                <a:latin typeface="Arial"/>
                <a:cs typeface="Arial"/>
              </a:rPr>
              <a:t>process  </a:t>
            </a:r>
            <a:r>
              <a:rPr sz="950" spc="-10" dirty="0">
                <a:latin typeface="Arial"/>
                <a:cs typeface="Arial"/>
              </a:rPr>
              <a:t>fluids. Deliveries started in 2012 and will continue into</a:t>
            </a:r>
            <a:r>
              <a:rPr sz="950" spc="100" dirty="0">
                <a:latin typeface="Arial"/>
                <a:cs typeface="Arial"/>
              </a:rPr>
              <a:t> </a:t>
            </a:r>
            <a:r>
              <a:rPr sz="950" spc="-10" dirty="0">
                <a:latin typeface="Arial"/>
                <a:cs typeface="Arial"/>
              </a:rPr>
              <a:t>2014.</a:t>
            </a:r>
            <a:endParaRPr sz="950">
              <a:latin typeface="Arial"/>
              <a:cs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114</a:t>
            </a:fld>
            <a:endParaRPr sz="1000">
              <a:latin typeface="Calibri"/>
              <a:cs typeface="Calibri"/>
            </a:endParaRPr>
          </a:p>
        </p:txBody>
      </p:sp>
      <p:sp>
        <p:nvSpPr>
          <p:cNvPr id="2" name="object 2"/>
          <p:cNvSpPr txBox="1"/>
          <p:nvPr/>
        </p:nvSpPr>
        <p:spPr>
          <a:xfrm>
            <a:off x="1284986" y="1066730"/>
            <a:ext cx="5194300"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Americas demand growth </a:t>
            </a:r>
            <a:r>
              <a:rPr sz="950" spc="-15" dirty="0">
                <a:latin typeface="Arial"/>
                <a:cs typeface="Arial"/>
              </a:rPr>
              <a:t>was </a:t>
            </a:r>
            <a:r>
              <a:rPr sz="950" spc="-10" dirty="0">
                <a:latin typeface="Arial"/>
                <a:cs typeface="Arial"/>
              </a:rPr>
              <a:t>even slower than in EMEA, at 2.5% in 2012, as power industry and  manufacturing orders rose only 1-2%, while refinery capital spending grew 3.2%. Included in the  refining sector, Motiva’s Port Arthur refinery took delivery, and installed the last, the 541 heat  exchangers in ordered over </a:t>
            </a:r>
            <a:r>
              <a:rPr sz="950" spc="-5" dirty="0">
                <a:latin typeface="Arial"/>
                <a:cs typeface="Arial"/>
              </a:rPr>
              <a:t>the </a:t>
            </a:r>
            <a:r>
              <a:rPr sz="950" spc="-10" dirty="0">
                <a:latin typeface="Arial"/>
                <a:cs typeface="Arial"/>
              </a:rPr>
              <a:t>prior four</a:t>
            </a:r>
            <a:r>
              <a:rPr sz="950" spc="45" dirty="0">
                <a:latin typeface="Arial"/>
                <a:cs typeface="Arial"/>
              </a:rPr>
              <a:t> </a:t>
            </a:r>
            <a:r>
              <a:rPr sz="950" spc="-10" dirty="0">
                <a:latin typeface="Arial"/>
                <a:cs typeface="Arial"/>
              </a:rPr>
              <a:t>years.</a:t>
            </a:r>
            <a:endParaRPr sz="950">
              <a:latin typeface="Arial"/>
              <a:cs typeface="Arial"/>
            </a:endParaRPr>
          </a:p>
        </p:txBody>
      </p:sp>
      <p:sp>
        <p:nvSpPr>
          <p:cNvPr id="3" name="object 3"/>
          <p:cNvSpPr txBox="1"/>
          <p:nvPr/>
        </p:nvSpPr>
        <p:spPr>
          <a:xfrm>
            <a:off x="1284986" y="2241539"/>
            <a:ext cx="5135880" cy="425450"/>
          </a:xfrm>
          <a:prstGeom prst="rect">
            <a:avLst/>
          </a:prstGeom>
        </p:spPr>
        <p:txBody>
          <a:bodyPr vert="horz" wrap="square" lIns="0" tIns="0" rIns="0" bIns="0" rtlCol="0">
            <a:spAutoFit/>
          </a:bodyPr>
          <a:lstStyle/>
          <a:p>
            <a:pPr marL="12700" marR="5080">
              <a:lnSpc>
                <a:spcPct val="142100"/>
              </a:lnSpc>
            </a:pPr>
            <a:r>
              <a:rPr sz="950" spc="-5" dirty="0">
                <a:latin typeface="Arial"/>
                <a:cs typeface="Arial"/>
              </a:rPr>
              <a:t>Global </a:t>
            </a:r>
            <a:r>
              <a:rPr sz="950" spc="-10" dirty="0">
                <a:latin typeface="Arial"/>
                <a:cs typeface="Arial"/>
              </a:rPr>
              <a:t>demand growth will </a:t>
            </a:r>
            <a:r>
              <a:rPr sz="950" spc="-5" dirty="0">
                <a:latin typeface="Arial"/>
                <a:cs typeface="Arial"/>
              </a:rPr>
              <a:t>slow to </a:t>
            </a:r>
            <a:r>
              <a:rPr sz="950" spc="-10" dirty="0">
                <a:latin typeface="Arial"/>
                <a:cs typeface="Arial"/>
              </a:rPr>
              <a:t>3% in 2013, as demand growth cools from 11% </a:t>
            </a:r>
            <a:r>
              <a:rPr sz="950" spc="-5" dirty="0">
                <a:latin typeface="Arial"/>
                <a:cs typeface="Arial"/>
              </a:rPr>
              <a:t>to </a:t>
            </a:r>
            <a:r>
              <a:rPr sz="950" spc="-15" dirty="0">
                <a:latin typeface="Arial"/>
                <a:cs typeface="Arial"/>
              </a:rPr>
              <a:t>7% </a:t>
            </a:r>
            <a:r>
              <a:rPr sz="950" spc="-10" dirty="0">
                <a:latin typeface="Arial"/>
                <a:cs typeface="Arial"/>
              </a:rPr>
              <a:t>in Asia,  </a:t>
            </a:r>
            <a:r>
              <a:rPr sz="950" spc="-5" dirty="0">
                <a:latin typeface="Arial"/>
                <a:cs typeface="Arial"/>
              </a:rPr>
              <a:t>from </a:t>
            </a:r>
            <a:r>
              <a:rPr sz="950" spc="-15" dirty="0">
                <a:latin typeface="Arial"/>
                <a:cs typeface="Arial"/>
              </a:rPr>
              <a:t>4% </a:t>
            </a:r>
            <a:r>
              <a:rPr sz="950" spc="-5" dirty="0">
                <a:latin typeface="Arial"/>
                <a:cs typeface="Arial"/>
              </a:rPr>
              <a:t>to </a:t>
            </a:r>
            <a:r>
              <a:rPr sz="950" spc="-15" dirty="0">
                <a:latin typeface="Arial"/>
                <a:cs typeface="Arial"/>
              </a:rPr>
              <a:t>2% </a:t>
            </a:r>
            <a:r>
              <a:rPr sz="950" spc="-10" dirty="0">
                <a:latin typeface="Arial"/>
                <a:cs typeface="Arial"/>
              </a:rPr>
              <a:t>in EMEA, and from </a:t>
            </a:r>
            <a:r>
              <a:rPr sz="950" spc="-5" dirty="0">
                <a:latin typeface="Arial"/>
                <a:cs typeface="Arial"/>
              </a:rPr>
              <a:t>2.5% to </a:t>
            </a:r>
            <a:r>
              <a:rPr sz="950" spc="-10" dirty="0">
                <a:latin typeface="Arial"/>
                <a:cs typeface="Arial"/>
              </a:rPr>
              <a:t>-0.5% in </a:t>
            </a:r>
            <a:r>
              <a:rPr sz="950" spc="-5" dirty="0">
                <a:latin typeface="Arial"/>
                <a:cs typeface="Arial"/>
              </a:rPr>
              <a:t>the</a:t>
            </a:r>
            <a:r>
              <a:rPr sz="950" spc="120" dirty="0">
                <a:latin typeface="Arial"/>
                <a:cs typeface="Arial"/>
              </a:rPr>
              <a:t> </a:t>
            </a:r>
            <a:r>
              <a:rPr sz="950" spc="-10" dirty="0">
                <a:latin typeface="Arial"/>
                <a:cs typeface="Arial"/>
              </a:rPr>
              <a:t>Americas.</a:t>
            </a:r>
            <a:endParaRPr sz="950">
              <a:latin typeface="Arial"/>
              <a:cs typeface="Arial"/>
            </a:endParaRPr>
          </a:p>
        </p:txBody>
      </p:sp>
      <p:sp>
        <p:nvSpPr>
          <p:cNvPr id="4" name="object 4"/>
          <p:cNvSpPr txBox="1"/>
          <p:nvPr/>
        </p:nvSpPr>
        <p:spPr>
          <a:xfrm>
            <a:off x="1284986" y="3002339"/>
            <a:ext cx="5292090" cy="175895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In </a:t>
            </a:r>
            <a:r>
              <a:rPr sz="950" spc="-10" dirty="0">
                <a:latin typeface="Arial"/>
                <a:cs typeface="Arial"/>
              </a:rPr>
              <a:t>Asia, demand growth of 8-10% from the power generation, chemicals, and manufacturing sectors  </a:t>
            </a:r>
            <a:r>
              <a:rPr sz="950" spc="-5" dirty="0">
                <a:latin typeface="Arial"/>
                <a:cs typeface="Arial"/>
              </a:rPr>
              <a:t>will drive </a:t>
            </a:r>
            <a:r>
              <a:rPr sz="950" spc="-10" dirty="0">
                <a:latin typeface="Arial"/>
                <a:cs typeface="Arial"/>
              </a:rPr>
              <a:t>the increase, slowed </a:t>
            </a:r>
            <a:r>
              <a:rPr sz="950" spc="-5" dirty="0">
                <a:latin typeface="Arial"/>
                <a:cs typeface="Arial"/>
              </a:rPr>
              <a:t>slightly by </a:t>
            </a:r>
            <a:r>
              <a:rPr sz="950" spc="-10" dirty="0">
                <a:latin typeface="Arial"/>
                <a:cs typeface="Arial"/>
              </a:rPr>
              <a:t>growth of only </a:t>
            </a:r>
            <a:r>
              <a:rPr sz="950" spc="-15" dirty="0">
                <a:latin typeface="Arial"/>
                <a:cs typeface="Arial"/>
              </a:rPr>
              <a:t>5% </a:t>
            </a:r>
            <a:r>
              <a:rPr sz="950" spc="-10" dirty="0">
                <a:latin typeface="Arial"/>
                <a:cs typeface="Arial"/>
              </a:rPr>
              <a:t>from the </a:t>
            </a:r>
            <a:r>
              <a:rPr sz="950" spc="-5" dirty="0">
                <a:latin typeface="Arial"/>
                <a:cs typeface="Arial"/>
              </a:rPr>
              <a:t>refining </a:t>
            </a:r>
            <a:r>
              <a:rPr sz="950" spc="-10" dirty="0">
                <a:latin typeface="Arial"/>
                <a:cs typeface="Arial"/>
              </a:rPr>
              <a:t>industry. Orders listed  above will help fuel the demand growth, but new projects</a:t>
            </a:r>
            <a:r>
              <a:rPr sz="950" spc="85" dirty="0">
                <a:latin typeface="Arial"/>
                <a:cs typeface="Arial"/>
              </a:rPr>
              <a:t> </a:t>
            </a:r>
            <a:r>
              <a:rPr sz="950" spc="-10" dirty="0">
                <a:latin typeface="Arial"/>
                <a:cs typeface="Arial"/>
              </a:rPr>
              <a:t>include:</a:t>
            </a:r>
            <a:endParaRPr sz="950">
              <a:latin typeface="Arial"/>
              <a:cs typeface="Arial"/>
            </a:endParaRPr>
          </a:p>
          <a:p>
            <a:pPr marL="443230" marR="193040" indent="-215900">
              <a:lnSpc>
                <a:spcPct val="142100"/>
              </a:lnSpc>
              <a:spcBef>
                <a:spcPts val="635"/>
              </a:spcBef>
              <a:buFont typeface="Symbol"/>
              <a:buChar char=""/>
              <a:tabLst>
                <a:tab pos="442595" algn="l"/>
                <a:tab pos="443865" algn="l"/>
              </a:tabLst>
            </a:pPr>
            <a:r>
              <a:rPr sz="950" spc="-5" dirty="0">
                <a:latin typeface="Arial"/>
                <a:cs typeface="Arial"/>
              </a:rPr>
              <a:t>A </a:t>
            </a:r>
            <a:r>
              <a:rPr sz="950" spc="-10" dirty="0">
                <a:latin typeface="Arial"/>
                <a:cs typeface="Arial"/>
              </a:rPr>
              <a:t>large order from Petronas for heat exchangers, among other equipment, for its Bintulu  LNG complex </a:t>
            </a:r>
            <a:r>
              <a:rPr sz="950" spc="-5" dirty="0">
                <a:latin typeface="Arial"/>
                <a:cs typeface="Arial"/>
              </a:rPr>
              <a:t>in </a:t>
            </a:r>
            <a:r>
              <a:rPr sz="950" spc="-10" dirty="0">
                <a:latin typeface="Arial"/>
                <a:cs typeface="Arial"/>
              </a:rPr>
              <a:t>Sarawak, East</a:t>
            </a:r>
            <a:r>
              <a:rPr sz="950" spc="15" dirty="0">
                <a:latin typeface="Arial"/>
                <a:cs typeface="Arial"/>
              </a:rPr>
              <a:t> </a:t>
            </a:r>
            <a:r>
              <a:rPr sz="950" spc="-10" dirty="0">
                <a:latin typeface="Arial"/>
                <a:cs typeface="Arial"/>
              </a:rPr>
              <a:t>Malaysia</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5" dirty="0">
                <a:latin typeface="Arial"/>
                <a:cs typeface="Arial"/>
              </a:rPr>
              <a:t>An </a:t>
            </a:r>
            <a:r>
              <a:rPr sz="950" spc="-10" dirty="0">
                <a:latin typeface="Arial"/>
                <a:cs typeface="Arial"/>
              </a:rPr>
              <a:t>order </a:t>
            </a:r>
            <a:r>
              <a:rPr sz="950" spc="-5" dirty="0">
                <a:latin typeface="Arial"/>
                <a:cs typeface="Arial"/>
              </a:rPr>
              <a:t>from </a:t>
            </a:r>
            <a:r>
              <a:rPr sz="950" spc="-10" dirty="0">
                <a:latin typeface="Arial"/>
                <a:cs typeface="Arial"/>
              </a:rPr>
              <a:t>Lubrizol </a:t>
            </a:r>
            <a:r>
              <a:rPr sz="950" spc="-5" dirty="0">
                <a:latin typeface="Arial"/>
                <a:cs typeface="Arial"/>
              </a:rPr>
              <a:t>for its </a:t>
            </a:r>
            <a:r>
              <a:rPr sz="950" spc="-10" dirty="0">
                <a:latin typeface="Arial"/>
                <a:cs typeface="Arial"/>
              </a:rPr>
              <a:t>plant </a:t>
            </a:r>
            <a:r>
              <a:rPr sz="950" spc="-5" dirty="0">
                <a:latin typeface="Arial"/>
                <a:cs typeface="Arial"/>
              </a:rPr>
              <a:t>in </a:t>
            </a:r>
            <a:r>
              <a:rPr sz="950" spc="-10" dirty="0">
                <a:latin typeface="Arial"/>
                <a:cs typeface="Arial"/>
              </a:rPr>
              <a:t>Navi Mumbai,</a:t>
            </a:r>
            <a:r>
              <a:rPr sz="950" spc="90" dirty="0">
                <a:latin typeface="Arial"/>
                <a:cs typeface="Arial"/>
              </a:rPr>
              <a:t> </a:t>
            </a:r>
            <a:r>
              <a:rPr sz="950" spc="-5" dirty="0">
                <a:latin typeface="Arial"/>
                <a:cs typeface="Arial"/>
              </a:rPr>
              <a:t>India.</a:t>
            </a:r>
            <a:endParaRPr sz="950">
              <a:latin typeface="Arial"/>
              <a:cs typeface="Arial"/>
            </a:endParaRPr>
          </a:p>
          <a:p>
            <a:pPr marL="443230" marR="530225" indent="-215900">
              <a:lnSpc>
                <a:spcPct val="142100"/>
              </a:lnSpc>
              <a:spcBef>
                <a:spcPts val="65"/>
              </a:spcBef>
              <a:buFont typeface="Symbol"/>
              <a:buChar char=""/>
              <a:tabLst>
                <a:tab pos="442595" algn="l"/>
                <a:tab pos="443865" algn="l"/>
              </a:tabLst>
            </a:pPr>
            <a:r>
              <a:rPr sz="950" spc="-10" dirty="0">
                <a:latin typeface="Arial"/>
                <a:cs typeface="Arial"/>
              </a:rPr>
              <a:t>Replacement of heat exchangers for the crude distillation unit and FCC unit at the  Mangalore refinery in Karnataka,</a:t>
            </a:r>
            <a:r>
              <a:rPr sz="950" spc="15" dirty="0">
                <a:latin typeface="Arial"/>
                <a:cs typeface="Arial"/>
              </a:rPr>
              <a:t> </a:t>
            </a:r>
            <a:r>
              <a:rPr sz="950" spc="-10" dirty="0">
                <a:latin typeface="Arial"/>
                <a:cs typeface="Arial"/>
              </a:rPr>
              <a:t>India</a:t>
            </a:r>
            <a:endParaRPr sz="950">
              <a:latin typeface="Arial"/>
              <a:cs typeface="Arial"/>
            </a:endParaRPr>
          </a:p>
        </p:txBody>
      </p:sp>
      <p:sp>
        <p:nvSpPr>
          <p:cNvPr id="5" name="object 5"/>
          <p:cNvSpPr txBox="1"/>
          <p:nvPr/>
        </p:nvSpPr>
        <p:spPr>
          <a:xfrm>
            <a:off x="1284986" y="5096027"/>
            <a:ext cx="5114290"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EMEA growth will be driven by 3% increases in capital spending from </a:t>
            </a:r>
            <a:r>
              <a:rPr sz="950" spc="-5" dirty="0">
                <a:latin typeface="Arial"/>
                <a:cs typeface="Arial"/>
              </a:rPr>
              <a:t>the </a:t>
            </a:r>
            <a:r>
              <a:rPr sz="950" spc="-10" dirty="0">
                <a:latin typeface="Arial"/>
                <a:cs typeface="Arial"/>
              </a:rPr>
              <a:t>Power Generation and  Chemicals industries, despite growth of only 1% from the manufacturing</a:t>
            </a:r>
            <a:r>
              <a:rPr sz="950" spc="210" dirty="0">
                <a:latin typeface="Arial"/>
                <a:cs typeface="Arial"/>
              </a:rPr>
              <a:t> </a:t>
            </a:r>
            <a:r>
              <a:rPr sz="950" spc="-10" dirty="0">
                <a:latin typeface="Arial"/>
                <a:cs typeface="Arial"/>
              </a:rPr>
              <a:t>sector.</a:t>
            </a:r>
            <a:endParaRPr sz="950">
              <a:latin typeface="Arial"/>
              <a:cs typeface="Arial"/>
            </a:endParaRPr>
          </a:p>
        </p:txBody>
      </p:sp>
      <p:sp>
        <p:nvSpPr>
          <p:cNvPr id="6" name="object 6"/>
          <p:cNvSpPr txBox="1"/>
          <p:nvPr/>
        </p:nvSpPr>
        <p:spPr>
          <a:xfrm>
            <a:off x="1284986" y="5858450"/>
            <a:ext cx="5027930" cy="838200"/>
          </a:xfrm>
          <a:prstGeom prst="rect">
            <a:avLst/>
          </a:prstGeom>
        </p:spPr>
        <p:txBody>
          <a:bodyPr vert="horz" wrap="square" lIns="0" tIns="60960" rIns="0" bIns="0" rtlCol="0">
            <a:spAutoFit/>
          </a:bodyPr>
          <a:lstStyle/>
          <a:p>
            <a:pPr marL="12700">
              <a:lnSpc>
                <a:spcPct val="100000"/>
              </a:lnSpc>
              <a:spcBef>
                <a:spcPts val="480"/>
              </a:spcBef>
            </a:pPr>
            <a:r>
              <a:rPr sz="950" spc="-5" dirty="0">
                <a:latin typeface="Arial"/>
                <a:cs typeface="Arial"/>
              </a:rPr>
              <a:t>In the </a:t>
            </a:r>
            <a:r>
              <a:rPr sz="950" spc="-10" dirty="0">
                <a:latin typeface="Arial"/>
                <a:cs typeface="Arial"/>
              </a:rPr>
              <a:t>Americas, </a:t>
            </a:r>
            <a:r>
              <a:rPr sz="950" spc="-15" dirty="0">
                <a:latin typeface="Arial"/>
                <a:cs typeface="Arial"/>
              </a:rPr>
              <a:t>weak </a:t>
            </a:r>
            <a:r>
              <a:rPr sz="950" spc="-5" dirty="0">
                <a:latin typeface="Arial"/>
                <a:cs typeface="Arial"/>
              </a:rPr>
              <a:t>refinery spending </a:t>
            </a:r>
            <a:r>
              <a:rPr sz="950" spc="-10" dirty="0">
                <a:latin typeface="Arial"/>
                <a:cs typeface="Arial"/>
              </a:rPr>
              <a:t>(down 2% from 2012) will cause </a:t>
            </a:r>
            <a:r>
              <a:rPr sz="950" spc="-5" dirty="0">
                <a:latin typeface="Arial"/>
                <a:cs typeface="Arial"/>
              </a:rPr>
              <a:t>a </a:t>
            </a:r>
            <a:r>
              <a:rPr sz="950" spc="-10" dirty="0">
                <a:latin typeface="Arial"/>
                <a:cs typeface="Arial"/>
              </a:rPr>
              <a:t>0.5% decline.</a:t>
            </a:r>
            <a:r>
              <a:rPr sz="950" spc="135" dirty="0">
                <a:latin typeface="Arial"/>
                <a:cs typeface="Arial"/>
              </a:rPr>
              <a:t> </a:t>
            </a:r>
            <a:r>
              <a:rPr sz="950" spc="-10" dirty="0">
                <a:latin typeface="Arial"/>
                <a:cs typeface="Arial"/>
              </a:rPr>
              <a:t>One</a:t>
            </a:r>
            <a:endParaRPr sz="950">
              <a:latin typeface="Arial"/>
              <a:cs typeface="Arial"/>
            </a:endParaRPr>
          </a:p>
          <a:p>
            <a:pPr marL="12700" marR="5080">
              <a:lnSpc>
                <a:spcPct val="142100"/>
              </a:lnSpc>
            </a:pPr>
            <a:r>
              <a:rPr sz="950" spc="-10" dirty="0">
                <a:latin typeface="Arial"/>
                <a:cs typeface="Arial"/>
              </a:rPr>
              <a:t>contributing factor is Suncor’s cancellation of its Voyageur upgrader project. </a:t>
            </a:r>
            <a:r>
              <a:rPr sz="950" spc="-5" dirty="0">
                <a:latin typeface="Arial"/>
                <a:cs typeface="Arial"/>
              </a:rPr>
              <a:t>On </a:t>
            </a:r>
            <a:r>
              <a:rPr sz="950" spc="-10" dirty="0">
                <a:latin typeface="Arial"/>
                <a:cs typeface="Arial"/>
              </a:rPr>
              <a:t>the upside,  ExxonMobil’s Kearl oil sands project has ordered $9.2m in heat exchangers this year, although  most </a:t>
            </a:r>
            <a:r>
              <a:rPr sz="950" spc="-5" dirty="0">
                <a:latin typeface="Arial"/>
                <a:cs typeface="Arial"/>
              </a:rPr>
              <a:t>of the </a:t>
            </a:r>
            <a:r>
              <a:rPr sz="950" spc="-10" dirty="0">
                <a:latin typeface="Arial"/>
                <a:cs typeface="Arial"/>
              </a:rPr>
              <a:t>payments will </a:t>
            </a:r>
            <a:r>
              <a:rPr sz="950" spc="-5" dirty="0">
                <a:latin typeface="Arial"/>
                <a:cs typeface="Arial"/>
              </a:rPr>
              <a:t>spill </a:t>
            </a:r>
            <a:r>
              <a:rPr sz="950" spc="-10" dirty="0">
                <a:latin typeface="Arial"/>
                <a:cs typeface="Arial"/>
              </a:rPr>
              <a:t>over </a:t>
            </a:r>
            <a:r>
              <a:rPr sz="950" spc="-5" dirty="0">
                <a:latin typeface="Arial"/>
                <a:cs typeface="Arial"/>
              </a:rPr>
              <a:t>into</a:t>
            </a:r>
            <a:r>
              <a:rPr sz="950" spc="15" dirty="0">
                <a:latin typeface="Arial"/>
                <a:cs typeface="Arial"/>
              </a:rPr>
              <a:t> </a:t>
            </a:r>
            <a:r>
              <a:rPr sz="950" spc="-5" dirty="0">
                <a:latin typeface="Arial"/>
                <a:cs typeface="Arial"/>
              </a:rPr>
              <a:t>2014.</a:t>
            </a:r>
            <a:endParaRPr sz="950">
              <a:latin typeface="Arial"/>
              <a:cs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1" y="3355155"/>
            <a:ext cx="5266055" cy="1251585"/>
          </a:xfrm>
          <a:prstGeom prst="rect">
            <a:avLst/>
          </a:prstGeom>
        </p:spPr>
        <p:txBody>
          <a:bodyPr vert="horz" wrap="square" lIns="0" tIns="0" rIns="0" bIns="0" rtlCol="0">
            <a:spAutoFit/>
          </a:bodyPr>
          <a:lstStyle/>
          <a:p>
            <a:pPr marL="12700" marR="161925">
              <a:lnSpc>
                <a:spcPct val="142400"/>
              </a:lnSpc>
            </a:pPr>
            <a:r>
              <a:rPr sz="950" spc="-5" dirty="0">
                <a:latin typeface="Arial"/>
                <a:cs typeface="Arial"/>
              </a:rPr>
              <a:t>Global </a:t>
            </a:r>
            <a:r>
              <a:rPr sz="950" spc="-10" dirty="0">
                <a:latin typeface="Arial"/>
                <a:cs typeface="Arial"/>
              </a:rPr>
              <a:t>demand will grow 5% </a:t>
            </a:r>
            <a:r>
              <a:rPr sz="950" spc="-5" dirty="0">
                <a:latin typeface="Arial"/>
                <a:cs typeface="Arial"/>
              </a:rPr>
              <a:t>in </a:t>
            </a:r>
            <a:r>
              <a:rPr sz="950" spc="-10" dirty="0">
                <a:latin typeface="Arial"/>
                <a:cs typeface="Arial"/>
              </a:rPr>
              <a:t>2014, </a:t>
            </a:r>
            <a:r>
              <a:rPr sz="950" spc="-5" dirty="0">
                <a:latin typeface="Arial"/>
                <a:cs typeface="Arial"/>
              </a:rPr>
              <a:t>and a cumulative </a:t>
            </a:r>
            <a:r>
              <a:rPr sz="950" spc="-10" dirty="0">
                <a:latin typeface="Arial"/>
                <a:cs typeface="Arial"/>
              </a:rPr>
              <a:t>47.5% </a:t>
            </a:r>
            <a:r>
              <a:rPr sz="950" spc="-5" dirty="0">
                <a:latin typeface="Arial"/>
                <a:cs typeface="Arial"/>
              </a:rPr>
              <a:t>by </a:t>
            </a:r>
            <a:r>
              <a:rPr sz="950" spc="-10" dirty="0">
                <a:latin typeface="Arial"/>
                <a:cs typeface="Arial"/>
              </a:rPr>
              <a:t>2020 Q1. </a:t>
            </a:r>
            <a:r>
              <a:rPr sz="950" spc="-5" dirty="0">
                <a:latin typeface="Arial"/>
                <a:cs typeface="Arial"/>
              </a:rPr>
              <a:t>Asia will </a:t>
            </a:r>
            <a:r>
              <a:rPr sz="950" spc="-10" dirty="0">
                <a:latin typeface="Arial"/>
                <a:cs typeface="Arial"/>
              </a:rPr>
              <a:t>once </a:t>
            </a:r>
            <a:r>
              <a:rPr sz="950" spc="-5" dirty="0">
                <a:latin typeface="Arial"/>
                <a:cs typeface="Arial"/>
              </a:rPr>
              <a:t>again  </a:t>
            </a:r>
            <a:r>
              <a:rPr sz="950" spc="-10" dirty="0">
                <a:latin typeface="Arial"/>
                <a:cs typeface="Arial"/>
              </a:rPr>
              <a:t>drive most of the growth, where Heat Exchanger sales will increase 10-11% annually </a:t>
            </a:r>
            <a:r>
              <a:rPr sz="950" spc="-5" dirty="0">
                <a:latin typeface="Arial"/>
                <a:cs typeface="Arial"/>
              </a:rPr>
              <a:t>on </a:t>
            </a:r>
            <a:r>
              <a:rPr sz="950" spc="-10" dirty="0">
                <a:latin typeface="Arial"/>
                <a:cs typeface="Arial"/>
              </a:rPr>
              <a:t>strong  growth (8-15%) in the refining, chemicals, utilities, </a:t>
            </a:r>
            <a:r>
              <a:rPr sz="950" spc="-15" dirty="0">
                <a:latin typeface="Arial"/>
                <a:cs typeface="Arial"/>
              </a:rPr>
              <a:t>and </a:t>
            </a:r>
            <a:r>
              <a:rPr sz="950" spc="-10" dirty="0">
                <a:latin typeface="Arial"/>
                <a:cs typeface="Arial"/>
              </a:rPr>
              <a:t>manufacturing sectors. Demand will </a:t>
            </a:r>
            <a:r>
              <a:rPr sz="950" spc="-5" dirty="0">
                <a:latin typeface="Arial"/>
                <a:cs typeface="Arial"/>
              </a:rPr>
              <a:t> </a:t>
            </a:r>
            <a:r>
              <a:rPr sz="950" spc="-10" dirty="0">
                <a:latin typeface="Arial"/>
                <a:cs typeface="Arial"/>
              </a:rPr>
              <a:t>grow</a:t>
            </a:r>
            <a:endParaRPr sz="950">
              <a:latin typeface="Arial"/>
              <a:cs typeface="Arial"/>
            </a:endParaRPr>
          </a:p>
          <a:p>
            <a:pPr marL="12700" marR="5080">
              <a:lnSpc>
                <a:spcPct val="142400"/>
              </a:lnSpc>
            </a:pPr>
            <a:r>
              <a:rPr sz="950" spc="-10" dirty="0">
                <a:latin typeface="Arial"/>
                <a:cs typeface="Arial"/>
              </a:rPr>
              <a:t>about 3.5% annually </a:t>
            </a:r>
            <a:r>
              <a:rPr sz="950" spc="-5" dirty="0">
                <a:latin typeface="Arial"/>
                <a:cs typeface="Arial"/>
              </a:rPr>
              <a:t>in </a:t>
            </a:r>
            <a:r>
              <a:rPr sz="950" spc="-15" dirty="0">
                <a:latin typeface="Arial"/>
                <a:cs typeface="Arial"/>
              </a:rPr>
              <a:t>EMEA </a:t>
            </a:r>
            <a:r>
              <a:rPr sz="950" spc="-10" dirty="0">
                <a:latin typeface="Arial"/>
                <a:cs typeface="Arial"/>
              </a:rPr>
              <a:t>on more subdued refining and chemical industry growth, most </a:t>
            </a:r>
            <a:r>
              <a:rPr sz="950" spc="-15" dirty="0">
                <a:latin typeface="Arial"/>
                <a:cs typeface="Arial"/>
              </a:rPr>
              <a:t>of  </a:t>
            </a:r>
            <a:r>
              <a:rPr sz="950" spc="-10" dirty="0">
                <a:latin typeface="Arial"/>
                <a:cs typeface="Arial"/>
              </a:rPr>
              <a:t>which will come from Eastern Europe and </a:t>
            </a:r>
            <a:r>
              <a:rPr sz="950" spc="-5" dirty="0">
                <a:latin typeface="Arial"/>
                <a:cs typeface="Arial"/>
              </a:rPr>
              <a:t>the </a:t>
            </a:r>
            <a:r>
              <a:rPr sz="950" spc="-10" dirty="0">
                <a:latin typeface="Arial"/>
                <a:cs typeface="Arial"/>
              </a:rPr>
              <a:t>Middle East. </a:t>
            </a:r>
            <a:r>
              <a:rPr sz="950" spc="-5" dirty="0">
                <a:latin typeface="Arial"/>
                <a:cs typeface="Arial"/>
              </a:rPr>
              <a:t>In </a:t>
            </a:r>
            <a:r>
              <a:rPr sz="950" spc="-10" dirty="0">
                <a:latin typeface="Arial"/>
                <a:cs typeface="Arial"/>
              </a:rPr>
              <a:t>the Americas, Latin America will drive  the growth (2.5% annually), as the North American manufacturing sector grows very</a:t>
            </a:r>
            <a:r>
              <a:rPr sz="950" spc="175" dirty="0">
                <a:latin typeface="Arial"/>
                <a:cs typeface="Arial"/>
              </a:rPr>
              <a:t> </a:t>
            </a:r>
            <a:r>
              <a:rPr sz="950" spc="-10" dirty="0">
                <a:latin typeface="Arial"/>
                <a:cs typeface="Arial"/>
              </a:rPr>
              <a:t>slowly.</a:t>
            </a:r>
            <a:endParaRPr sz="950">
              <a:latin typeface="Arial"/>
              <a:cs typeface="Arial"/>
            </a:endParaRPr>
          </a:p>
        </p:txBody>
      </p:sp>
      <p:sp>
        <p:nvSpPr>
          <p:cNvPr id="3" name="object 3"/>
          <p:cNvSpPr txBox="1"/>
          <p:nvPr/>
        </p:nvSpPr>
        <p:spPr>
          <a:xfrm>
            <a:off x="1177551" y="5073123"/>
            <a:ext cx="146431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13.1.2   </a:t>
            </a:r>
            <a:r>
              <a:rPr sz="950" b="1" spc="-10" dirty="0">
                <a:latin typeface="Arial"/>
                <a:cs typeface="Arial"/>
              </a:rPr>
              <a:t>Supply</a:t>
            </a:r>
            <a:r>
              <a:rPr sz="950" b="1" spc="-45" dirty="0">
                <a:latin typeface="Arial"/>
                <a:cs typeface="Arial"/>
              </a:rPr>
              <a:t> </a:t>
            </a:r>
            <a:r>
              <a:rPr sz="950" b="1" spc="-10" dirty="0">
                <a:latin typeface="Arial"/>
                <a:cs typeface="Arial"/>
              </a:rPr>
              <a:t>(Capacity)</a:t>
            </a:r>
            <a:endParaRPr sz="950">
              <a:latin typeface="Arial"/>
              <a:cs typeface="Arial"/>
            </a:endParaRPr>
          </a:p>
        </p:txBody>
      </p:sp>
      <p:sp>
        <p:nvSpPr>
          <p:cNvPr id="4" name="object 4"/>
          <p:cNvSpPr txBox="1"/>
          <p:nvPr/>
        </p:nvSpPr>
        <p:spPr>
          <a:xfrm>
            <a:off x="1177539" y="5600749"/>
            <a:ext cx="5263515" cy="3262629"/>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Alfa Laval and Larsen and Toubro, among others, expanded rapidly </a:t>
            </a:r>
            <a:r>
              <a:rPr sz="950" b="1" spc="-5" dirty="0">
                <a:latin typeface="Arial"/>
                <a:cs typeface="Arial"/>
              </a:rPr>
              <a:t>in </a:t>
            </a:r>
            <a:r>
              <a:rPr sz="950" b="1" spc="-10" dirty="0">
                <a:latin typeface="Arial"/>
                <a:cs typeface="Arial"/>
              </a:rPr>
              <a:t>2012, driving industry  </a:t>
            </a:r>
            <a:r>
              <a:rPr sz="950" b="1" spc="-5" dirty="0">
                <a:latin typeface="Arial"/>
                <a:cs typeface="Arial"/>
              </a:rPr>
              <a:t>utilization </a:t>
            </a:r>
            <a:r>
              <a:rPr sz="950" b="1" spc="-10" dirty="0">
                <a:latin typeface="Arial"/>
                <a:cs typeface="Arial"/>
              </a:rPr>
              <a:t>rates down </a:t>
            </a:r>
            <a:r>
              <a:rPr sz="950" b="1" spc="-5" dirty="0">
                <a:latin typeface="Arial"/>
                <a:cs typeface="Arial"/>
              </a:rPr>
              <a:t>to </a:t>
            </a:r>
            <a:r>
              <a:rPr sz="950" b="1" spc="-10" dirty="0">
                <a:latin typeface="Arial"/>
                <a:cs typeface="Arial"/>
              </a:rPr>
              <a:t>73%. Capacity </a:t>
            </a:r>
            <a:r>
              <a:rPr sz="950" b="1" spc="-5" dirty="0">
                <a:latin typeface="Arial"/>
                <a:cs typeface="Arial"/>
              </a:rPr>
              <a:t>utilization </a:t>
            </a:r>
            <a:r>
              <a:rPr sz="950" b="1" spc="-10" dirty="0">
                <a:latin typeface="Arial"/>
                <a:cs typeface="Arial"/>
              </a:rPr>
              <a:t>rates </a:t>
            </a:r>
            <a:r>
              <a:rPr sz="950" b="1" spc="-5" dirty="0">
                <a:latin typeface="Arial"/>
                <a:cs typeface="Arial"/>
              </a:rPr>
              <a:t>will </a:t>
            </a:r>
            <a:r>
              <a:rPr sz="950" b="1" spc="-10" dirty="0">
                <a:latin typeface="Arial"/>
                <a:cs typeface="Arial"/>
              </a:rPr>
              <a:t>rise </a:t>
            </a:r>
            <a:r>
              <a:rPr sz="950" b="1" spc="-5" dirty="0">
                <a:latin typeface="Arial"/>
                <a:cs typeface="Arial"/>
              </a:rPr>
              <a:t>only </a:t>
            </a:r>
            <a:r>
              <a:rPr sz="950" b="1" spc="-10" dirty="0">
                <a:latin typeface="Arial"/>
                <a:cs typeface="Arial"/>
              </a:rPr>
              <a:t>gradually, </a:t>
            </a:r>
            <a:r>
              <a:rPr sz="950" b="1" spc="-5" dirty="0">
                <a:latin typeface="Arial"/>
                <a:cs typeface="Arial"/>
              </a:rPr>
              <a:t>from 73% to  80% by the </a:t>
            </a:r>
            <a:r>
              <a:rPr sz="950" b="1" spc="-10" dirty="0">
                <a:latin typeface="Arial"/>
                <a:cs typeface="Arial"/>
              </a:rPr>
              <a:t>end of 2012 as demand growth outpaces capacity additions</a:t>
            </a:r>
            <a:r>
              <a:rPr sz="950" b="1" spc="25" dirty="0">
                <a:latin typeface="Arial"/>
                <a:cs typeface="Arial"/>
              </a:rPr>
              <a:t> </a:t>
            </a:r>
            <a:r>
              <a:rPr sz="950" b="1" spc="-10" dirty="0">
                <a:latin typeface="Arial"/>
                <a:cs typeface="Arial"/>
              </a:rPr>
              <a:t>slightly.</a:t>
            </a:r>
            <a:endParaRPr sz="950">
              <a:latin typeface="Arial"/>
              <a:cs typeface="Arial"/>
            </a:endParaRPr>
          </a:p>
          <a:p>
            <a:pPr>
              <a:lnSpc>
                <a:spcPct val="100000"/>
              </a:lnSpc>
            </a:pPr>
            <a:endParaRPr sz="1000">
              <a:latin typeface="Times New Roman"/>
              <a:cs typeface="Times New Roman"/>
            </a:endParaRPr>
          </a:p>
          <a:p>
            <a:pPr>
              <a:lnSpc>
                <a:spcPct val="100000"/>
              </a:lnSpc>
            </a:pPr>
            <a:endParaRPr sz="850">
              <a:latin typeface="Times New Roman"/>
              <a:cs typeface="Times New Roman"/>
            </a:endParaRPr>
          </a:p>
          <a:p>
            <a:pPr marL="120014">
              <a:lnSpc>
                <a:spcPct val="100000"/>
              </a:lnSpc>
            </a:pPr>
            <a:r>
              <a:rPr sz="950" spc="-10" dirty="0">
                <a:latin typeface="Arial"/>
                <a:cs typeface="Arial"/>
              </a:rPr>
              <a:t>The major global Heat Exchanger manufacturers</a:t>
            </a:r>
            <a:r>
              <a:rPr sz="950" spc="50" dirty="0">
                <a:latin typeface="Arial"/>
                <a:cs typeface="Arial"/>
              </a:rPr>
              <a:t> </a:t>
            </a:r>
            <a:r>
              <a:rPr sz="950" spc="-10" dirty="0">
                <a:latin typeface="Arial"/>
                <a:cs typeface="Arial"/>
              </a:rPr>
              <a:t>include:</a:t>
            </a:r>
            <a:endParaRPr sz="950">
              <a:latin typeface="Arial"/>
              <a:cs typeface="Arial"/>
            </a:endParaRPr>
          </a:p>
          <a:p>
            <a:pPr>
              <a:lnSpc>
                <a:spcPct val="100000"/>
              </a:lnSpc>
              <a:spcBef>
                <a:spcPts val="20"/>
              </a:spcBef>
            </a:pPr>
            <a:endParaRPr sz="950">
              <a:latin typeface="Times New Roman"/>
              <a:cs typeface="Times New Roman"/>
            </a:endParaRPr>
          </a:p>
          <a:p>
            <a:pPr marL="550545" indent="-215900">
              <a:lnSpc>
                <a:spcPct val="100000"/>
              </a:lnSpc>
              <a:buFont typeface="Symbol"/>
              <a:buChar char=""/>
              <a:tabLst>
                <a:tab pos="550545" algn="l"/>
                <a:tab pos="551180" algn="l"/>
              </a:tabLst>
            </a:pPr>
            <a:r>
              <a:rPr sz="950" spc="-15" dirty="0">
                <a:latin typeface="Arial"/>
                <a:cs typeface="Arial"/>
              </a:rPr>
              <a:t>GEA</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Alfa</a:t>
            </a:r>
            <a:r>
              <a:rPr sz="950" spc="-65" dirty="0">
                <a:latin typeface="Arial"/>
                <a:cs typeface="Arial"/>
              </a:rPr>
              <a:t> </a:t>
            </a:r>
            <a:r>
              <a:rPr sz="950" spc="-10" dirty="0">
                <a:latin typeface="Arial"/>
                <a:cs typeface="Arial"/>
              </a:rPr>
              <a:t>Laval</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SPX</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5" dirty="0">
                <a:latin typeface="Arial"/>
                <a:cs typeface="Arial"/>
              </a:rPr>
              <a:t>GE</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Doosan</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Morimatsu</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Shanghai Boiler</a:t>
            </a:r>
            <a:r>
              <a:rPr sz="950" spc="-15" dirty="0">
                <a:latin typeface="Arial"/>
                <a:cs typeface="Arial"/>
              </a:rPr>
              <a:t> </a:t>
            </a:r>
            <a:r>
              <a:rPr sz="950" spc="-10" dirty="0">
                <a:latin typeface="Arial"/>
                <a:cs typeface="Arial"/>
              </a:rPr>
              <a:t>Works</a:t>
            </a:r>
            <a:endParaRPr sz="950">
              <a:latin typeface="Arial"/>
              <a:cs typeface="Arial"/>
            </a:endParaRPr>
          </a:p>
          <a:p>
            <a:pPr marL="550545" indent="-215900">
              <a:lnSpc>
                <a:spcPct val="100000"/>
              </a:lnSpc>
              <a:spcBef>
                <a:spcPts val="535"/>
              </a:spcBef>
              <a:buFont typeface="Symbol"/>
              <a:buChar char=""/>
              <a:tabLst>
                <a:tab pos="550545" algn="l"/>
                <a:tab pos="551180" algn="l"/>
              </a:tabLst>
            </a:pPr>
            <a:r>
              <a:rPr sz="950" spc="-10" dirty="0">
                <a:latin typeface="Arial"/>
                <a:cs typeface="Arial"/>
              </a:rPr>
              <a:t>Hitachi</a:t>
            </a:r>
            <a:r>
              <a:rPr sz="950" spc="-65" dirty="0">
                <a:latin typeface="Arial"/>
                <a:cs typeface="Arial"/>
              </a:rPr>
              <a:t> </a:t>
            </a:r>
            <a:r>
              <a:rPr sz="950" spc="-10" dirty="0">
                <a:latin typeface="Arial"/>
                <a:cs typeface="Arial"/>
              </a:rPr>
              <a:t>Zosen</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CPTDC</a:t>
            </a:r>
            <a:endParaRPr sz="950">
              <a:latin typeface="Arial"/>
              <a:cs typeface="Arial"/>
            </a:endParaRPr>
          </a:p>
        </p:txBody>
      </p:sp>
      <p:sp>
        <p:nvSpPr>
          <p:cNvPr id="5" name="object 5"/>
          <p:cNvSpPr/>
          <p:nvPr/>
        </p:nvSpPr>
        <p:spPr>
          <a:xfrm>
            <a:off x="1871472" y="1070610"/>
            <a:ext cx="4021454" cy="2067560"/>
          </a:xfrm>
          <a:custGeom>
            <a:avLst/>
            <a:gdLst/>
            <a:ahLst/>
            <a:cxnLst/>
            <a:rect l="l" t="t" r="r" b="b"/>
            <a:pathLst>
              <a:path w="4021454" h="2067560">
                <a:moveTo>
                  <a:pt x="0" y="2067305"/>
                </a:moveTo>
                <a:lnTo>
                  <a:pt x="4021074" y="2067305"/>
                </a:lnTo>
                <a:lnTo>
                  <a:pt x="4021074" y="0"/>
                </a:lnTo>
                <a:lnTo>
                  <a:pt x="0" y="0"/>
                </a:lnTo>
                <a:lnTo>
                  <a:pt x="0" y="2067305"/>
                </a:lnTo>
                <a:close/>
              </a:path>
            </a:pathLst>
          </a:custGeom>
          <a:solidFill>
            <a:srgbClr val="F1F1F1"/>
          </a:solidFill>
        </p:spPr>
        <p:txBody>
          <a:bodyPr wrap="square" lIns="0" tIns="0" rIns="0" bIns="0" rtlCol="0"/>
          <a:lstStyle/>
          <a:p>
            <a:endParaRPr/>
          </a:p>
        </p:txBody>
      </p:sp>
      <p:sp>
        <p:nvSpPr>
          <p:cNvPr id="6" name="object 6"/>
          <p:cNvSpPr/>
          <p:nvPr/>
        </p:nvSpPr>
        <p:spPr>
          <a:xfrm>
            <a:off x="2724530" y="2630423"/>
            <a:ext cx="0" cy="219075"/>
          </a:xfrm>
          <a:custGeom>
            <a:avLst/>
            <a:gdLst/>
            <a:ahLst/>
            <a:cxnLst/>
            <a:rect l="l" t="t" r="r" b="b"/>
            <a:pathLst>
              <a:path h="219075">
                <a:moveTo>
                  <a:pt x="0" y="0"/>
                </a:moveTo>
                <a:lnTo>
                  <a:pt x="0" y="218694"/>
                </a:lnTo>
              </a:path>
            </a:pathLst>
          </a:custGeom>
          <a:ln w="8381">
            <a:solidFill>
              <a:srgbClr val="326598"/>
            </a:solidFill>
          </a:ln>
        </p:spPr>
        <p:txBody>
          <a:bodyPr wrap="square" lIns="0" tIns="0" rIns="0" bIns="0" rtlCol="0"/>
          <a:lstStyle/>
          <a:p>
            <a:endParaRPr/>
          </a:p>
        </p:txBody>
      </p:sp>
      <p:sp>
        <p:nvSpPr>
          <p:cNvPr id="7" name="object 7"/>
          <p:cNvSpPr/>
          <p:nvPr/>
        </p:nvSpPr>
        <p:spPr>
          <a:xfrm>
            <a:off x="2761869" y="2622804"/>
            <a:ext cx="0" cy="226695"/>
          </a:xfrm>
          <a:custGeom>
            <a:avLst/>
            <a:gdLst/>
            <a:ahLst/>
            <a:cxnLst/>
            <a:rect l="l" t="t" r="r" b="b"/>
            <a:pathLst>
              <a:path h="226694">
                <a:moveTo>
                  <a:pt x="0" y="0"/>
                </a:moveTo>
                <a:lnTo>
                  <a:pt x="0" y="226314"/>
                </a:lnTo>
              </a:path>
            </a:pathLst>
          </a:custGeom>
          <a:ln w="17525">
            <a:solidFill>
              <a:srgbClr val="326598"/>
            </a:solidFill>
          </a:ln>
        </p:spPr>
        <p:txBody>
          <a:bodyPr wrap="square" lIns="0" tIns="0" rIns="0" bIns="0" rtlCol="0"/>
          <a:lstStyle/>
          <a:p>
            <a:endParaRPr/>
          </a:p>
        </p:txBody>
      </p:sp>
      <p:sp>
        <p:nvSpPr>
          <p:cNvPr id="8" name="object 8"/>
          <p:cNvSpPr/>
          <p:nvPr/>
        </p:nvSpPr>
        <p:spPr>
          <a:xfrm>
            <a:off x="2803779" y="2615945"/>
            <a:ext cx="0" cy="233679"/>
          </a:xfrm>
          <a:custGeom>
            <a:avLst/>
            <a:gdLst/>
            <a:ahLst/>
            <a:cxnLst/>
            <a:rect l="l" t="t" r="r" b="b"/>
            <a:pathLst>
              <a:path h="233680">
                <a:moveTo>
                  <a:pt x="0" y="0"/>
                </a:moveTo>
                <a:lnTo>
                  <a:pt x="0" y="233172"/>
                </a:lnTo>
              </a:path>
            </a:pathLst>
          </a:custGeom>
          <a:ln w="17525">
            <a:solidFill>
              <a:srgbClr val="326598"/>
            </a:solidFill>
          </a:ln>
        </p:spPr>
        <p:txBody>
          <a:bodyPr wrap="square" lIns="0" tIns="0" rIns="0" bIns="0" rtlCol="0"/>
          <a:lstStyle/>
          <a:p>
            <a:endParaRPr/>
          </a:p>
        </p:txBody>
      </p:sp>
      <p:sp>
        <p:nvSpPr>
          <p:cNvPr id="9" name="object 9"/>
          <p:cNvSpPr/>
          <p:nvPr/>
        </p:nvSpPr>
        <p:spPr>
          <a:xfrm>
            <a:off x="2845307" y="2607564"/>
            <a:ext cx="0" cy="241935"/>
          </a:xfrm>
          <a:custGeom>
            <a:avLst/>
            <a:gdLst/>
            <a:ahLst/>
            <a:cxnLst/>
            <a:rect l="l" t="t" r="r" b="b"/>
            <a:pathLst>
              <a:path h="241935">
                <a:moveTo>
                  <a:pt x="0" y="0"/>
                </a:moveTo>
                <a:lnTo>
                  <a:pt x="0" y="241553"/>
                </a:lnTo>
              </a:path>
            </a:pathLst>
          </a:custGeom>
          <a:ln w="16763">
            <a:solidFill>
              <a:srgbClr val="326598"/>
            </a:solidFill>
          </a:ln>
        </p:spPr>
        <p:txBody>
          <a:bodyPr wrap="square" lIns="0" tIns="0" rIns="0" bIns="0" rtlCol="0"/>
          <a:lstStyle/>
          <a:p>
            <a:endParaRPr/>
          </a:p>
        </p:txBody>
      </p:sp>
      <p:sp>
        <p:nvSpPr>
          <p:cNvPr id="10" name="object 10"/>
          <p:cNvSpPr/>
          <p:nvPr/>
        </p:nvSpPr>
        <p:spPr>
          <a:xfrm>
            <a:off x="2886836" y="2606039"/>
            <a:ext cx="0" cy="243204"/>
          </a:xfrm>
          <a:custGeom>
            <a:avLst/>
            <a:gdLst/>
            <a:ahLst/>
            <a:cxnLst/>
            <a:rect l="l" t="t" r="r" b="b"/>
            <a:pathLst>
              <a:path h="243205">
                <a:moveTo>
                  <a:pt x="0" y="0"/>
                </a:moveTo>
                <a:lnTo>
                  <a:pt x="0" y="243077"/>
                </a:lnTo>
              </a:path>
            </a:pathLst>
          </a:custGeom>
          <a:ln w="17525">
            <a:solidFill>
              <a:srgbClr val="326598"/>
            </a:solidFill>
          </a:ln>
        </p:spPr>
        <p:txBody>
          <a:bodyPr wrap="square" lIns="0" tIns="0" rIns="0" bIns="0" rtlCol="0"/>
          <a:lstStyle/>
          <a:p>
            <a:endParaRPr/>
          </a:p>
        </p:txBody>
      </p:sp>
      <p:sp>
        <p:nvSpPr>
          <p:cNvPr id="11" name="object 11"/>
          <p:cNvSpPr/>
          <p:nvPr/>
        </p:nvSpPr>
        <p:spPr>
          <a:xfrm>
            <a:off x="2927604" y="2602992"/>
            <a:ext cx="0" cy="246379"/>
          </a:xfrm>
          <a:custGeom>
            <a:avLst/>
            <a:gdLst/>
            <a:ahLst/>
            <a:cxnLst/>
            <a:rect l="l" t="t" r="r" b="b"/>
            <a:pathLst>
              <a:path h="246380">
                <a:moveTo>
                  <a:pt x="0" y="0"/>
                </a:moveTo>
                <a:lnTo>
                  <a:pt x="0" y="246125"/>
                </a:lnTo>
              </a:path>
            </a:pathLst>
          </a:custGeom>
          <a:ln w="15239">
            <a:solidFill>
              <a:srgbClr val="326598"/>
            </a:solidFill>
          </a:ln>
        </p:spPr>
        <p:txBody>
          <a:bodyPr wrap="square" lIns="0" tIns="0" rIns="0" bIns="0" rtlCol="0"/>
          <a:lstStyle/>
          <a:p>
            <a:endParaRPr/>
          </a:p>
        </p:txBody>
      </p:sp>
      <p:sp>
        <p:nvSpPr>
          <p:cNvPr id="12" name="object 12"/>
          <p:cNvSpPr/>
          <p:nvPr/>
        </p:nvSpPr>
        <p:spPr>
          <a:xfrm>
            <a:off x="2969132" y="2601467"/>
            <a:ext cx="0" cy="247650"/>
          </a:xfrm>
          <a:custGeom>
            <a:avLst/>
            <a:gdLst/>
            <a:ahLst/>
            <a:cxnLst/>
            <a:rect l="l" t="t" r="r" b="b"/>
            <a:pathLst>
              <a:path h="247650">
                <a:moveTo>
                  <a:pt x="0" y="0"/>
                </a:moveTo>
                <a:lnTo>
                  <a:pt x="0" y="247650"/>
                </a:lnTo>
              </a:path>
            </a:pathLst>
          </a:custGeom>
          <a:ln w="16001">
            <a:solidFill>
              <a:srgbClr val="326598"/>
            </a:solidFill>
          </a:ln>
        </p:spPr>
        <p:txBody>
          <a:bodyPr wrap="square" lIns="0" tIns="0" rIns="0" bIns="0" rtlCol="0"/>
          <a:lstStyle/>
          <a:p>
            <a:endParaRPr/>
          </a:p>
        </p:txBody>
      </p:sp>
      <p:sp>
        <p:nvSpPr>
          <p:cNvPr id="13" name="object 13"/>
          <p:cNvSpPr/>
          <p:nvPr/>
        </p:nvSpPr>
        <p:spPr>
          <a:xfrm>
            <a:off x="3011042" y="2598420"/>
            <a:ext cx="0" cy="250825"/>
          </a:xfrm>
          <a:custGeom>
            <a:avLst/>
            <a:gdLst/>
            <a:ahLst/>
            <a:cxnLst/>
            <a:rect l="l" t="t" r="r" b="b"/>
            <a:pathLst>
              <a:path h="250825">
                <a:moveTo>
                  <a:pt x="0" y="0"/>
                </a:moveTo>
                <a:lnTo>
                  <a:pt x="0" y="250698"/>
                </a:lnTo>
              </a:path>
            </a:pathLst>
          </a:custGeom>
          <a:ln w="16001">
            <a:solidFill>
              <a:srgbClr val="326598"/>
            </a:solidFill>
          </a:ln>
        </p:spPr>
        <p:txBody>
          <a:bodyPr wrap="square" lIns="0" tIns="0" rIns="0" bIns="0" rtlCol="0"/>
          <a:lstStyle/>
          <a:p>
            <a:endParaRPr/>
          </a:p>
        </p:txBody>
      </p:sp>
      <p:sp>
        <p:nvSpPr>
          <p:cNvPr id="14" name="object 14"/>
          <p:cNvSpPr/>
          <p:nvPr/>
        </p:nvSpPr>
        <p:spPr>
          <a:xfrm>
            <a:off x="3051810" y="2594610"/>
            <a:ext cx="0" cy="254635"/>
          </a:xfrm>
          <a:custGeom>
            <a:avLst/>
            <a:gdLst/>
            <a:ahLst/>
            <a:cxnLst/>
            <a:rect l="l" t="t" r="r" b="b"/>
            <a:pathLst>
              <a:path h="254635">
                <a:moveTo>
                  <a:pt x="0" y="0"/>
                </a:moveTo>
                <a:lnTo>
                  <a:pt x="0" y="254507"/>
                </a:lnTo>
              </a:path>
            </a:pathLst>
          </a:custGeom>
          <a:ln w="16763">
            <a:solidFill>
              <a:srgbClr val="326598"/>
            </a:solidFill>
          </a:ln>
        </p:spPr>
        <p:txBody>
          <a:bodyPr wrap="square" lIns="0" tIns="0" rIns="0" bIns="0" rtlCol="0"/>
          <a:lstStyle/>
          <a:p>
            <a:endParaRPr/>
          </a:p>
        </p:txBody>
      </p:sp>
      <p:sp>
        <p:nvSpPr>
          <p:cNvPr id="15" name="object 15"/>
          <p:cNvSpPr/>
          <p:nvPr/>
        </p:nvSpPr>
        <p:spPr>
          <a:xfrm>
            <a:off x="3093339" y="2590038"/>
            <a:ext cx="0" cy="259079"/>
          </a:xfrm>
          <a:custGeom>
            <a:avLst/>
            <a:gdLst/>
            <a:ahLst/>
            <a:cxnLst/>
            <a:rect l="l" t="t" r="r" b="b"/>
            <a:pathLst>
              <a:path h="259080">
                <a:moveTo>
                  <a:pt x="0" y="0"/>
                </a:moveTo>
                <a:lnTo>
                  <a:pt x="0" y="259079"/>
                </a:lnTo>
              </a:path>
            </a:pathLst>
          </a:custGeom>
          <a:ln w="17525">
            <a:solidFill>
              <a:srgbClr val="326598"/>
            </a:solidFill>
          </a:ln>
        </p:spPr>
        <p:txBody>
          <a:bodyPr wrap="square" lIns="0" tIns="0" rIns="0" bIns="0" rtlCol="0"/>
          <a:lstStyle/>
          <a:p>
            <a:endParaRPr/>
          </a:p>
        </p:txBody>
      </p:sp>
      <p:sp>
        <p:nvSpPr>
          <p:cNvPr id="16" name="object 16"/>
          <p:cNvSpPr/>
          <p:nvPr/>
        </p:nvSpPr>
        <p:spPr>
          <a:xfrm>
            <a:off x="3134867" y="2586989"/>
            <a:ext cx="0" cy="262255"/>
          </a:xfrm>
          <a:custGeom>
            <a:avLst/>
            <a:gdLst/>
            <a:ahLst/>
            <a:cxnLst/>
            <a:rect l="l" t="t" r="r" b="b"/>
            <a:pathLst>
              <a:path h="262255">
                <a:moveTo>
                  <a:pt x="0" y="0"/>
                </a:moveTo>
                <a:lnTo>
                  <a:pt x="0" y="262127"/>
                </a:lnTo>
              </a:path>
            </a:pathLst>
          </a:custGeom>
          <a:ln w="16763">
            <a:solidFill>
              <a:srgbClr val="326598"/>
            </a:solidFill>
          </a:ln>
        </p:spPr>
        <p:txBody>
          <a:bodyPr wrap="square" lIns="0" tIns="0" rIns="0" bIns="0" rtlCol="0"/>
          <a:lstStyle/>
          <a:p>
            <a:endParaRPr/>
          </a:p>
        </p:txBody>
      </p:sp>
      <p:sp>
        <p:nvSpPr>
          <p:cNvPr id="17" name="object 17"/>
          <p:cNvSpPr/>
          <p:nvPr/>
        </p:nvSpPr>
        <p:spPr>
          <a:xfrm>
            <a:off x="3176397" y="2583179"/>
            <a:ext cx="0" cy="266065"/>
          </a:xfrm>
          <a:custGeom>
            <a:avLst/>
            <a:gdLst/>
            <a:ahLst/>
            <a:cxnLst/>
            <a:rect l="l" t="t" r="r" b="b"/>
            <a:pathLst>
              <a:path h="266064">
                <a:moveTo>
                  <a:pt x="0" y="0"/>
                </a:moveTo>
                <a:lnTo>
                  <a:pt x="0" y="265938"/>
                </a:lnTo>
              </a:path>
            </a:pathLst>
          </a:custGeom>
          <a:ln w="17525">
            <a:solidFill>
              <a:srgbClr val="326598"/>
            </a:solidFill>
          </a:ln>
        </p:spPr>
        <p:txBody>
          <a:bodyPr wrap="square" lIns="0" tIns="0" rIns="0" bIns="0" rtlCol="0"/>
          <a:lstStyle/>
          <a:p>
            <a:endParaRPr/>
          </a:p>
        </p:txBody>
      </p:sp>
      <p:sp>
        <p:nvSpPr>
          <p:cNvPr id="18" name="object 18"/>
          <p:cNvSpPr/>
          <p:nvPr/>
        </p:nvSpPr>
        <p:spPr>
          <a:xfrm>
            <a:off x="3217545" y="2575560"/>
            <a:ext cx="0" cy="273685"/>
          </a:xfrm>
          <a:custGeom>
            <a:avLst/>
            <a:gdLst/>
            <a:ahLst/>
            <a:cxnLst/>
            <a:rect l="l" t="t" r="r" b="b"/>
            <a:pathLst>
              <a:path h="273685">
                <a:moveTo>
                  <a:pt x="0" y="0"/>
                </a:moveTo>
                <a:lnTo>
                  <a:pt x="0" y="273557"/>
                </a:lnTo>
              </a:path>
            </a:pathLst>
          </a:custGeom>
          <a:ln w="16001">
            <a:solidFill>
              <a:srgbClr val="326598"/>
            </a:solidFill>
          </a:ln>
        </p:spPr>
        <p:txBody>
          <a:bodyPr wrap="square" lIns="0" tIns="0" rIns="0" bIns="0" rtlCol="0"/>
          <a:lstStyle/>
          <a:p>
            <a:endParaRPr/>
          </a:p>
        </p:txBody>
      </p:sp>
      <p:sp>
        <p:nvSpPr>
          <p:cNvPr id="19" name="object 19"/>
          <p:cNvSpPr/>
          <p:nvPr/>
        </p:nvSpPr>
        <p:spPr>
          <a:xfrm>
            <a:off x="3259073" y="2570226"/>
            <a:ext cx="0" cy="279400"/>
          </a:xfrm>
          <a:custGeom>
            <a:avLst/>
            <a:gdLst/>
            <a:ahLst/>
            <a:cxnLst/>
            <a:rect l="l" t="t" r="r" b="b"/>
            <a:pathLst>
              <a:path h="279400">
                <a:moveTo>
                  <a:pt x="0" y="0"/>
                </a:moveTo>
                <a:lnTo>
                  <a:pt x="0" y="278892"/>
                </a:lnTo>
              </a:path>
            </a:pathLst>
          </a:custGeom>
          <a:ln w="15239">
            <a:solidFill>
              <a:srgbClr val="326598"/>
            </a:solidFill>
          </a:ln>
        </p:spPr>
        <p:txBody>
          <a:bodyPr wrap="square" lIns="0" tIns="0" rIns="0" bIns="0" rtlCol="0"/>
          <a:lstStyle/>
          <a:p>
            <a:endParaRPr/>
          </a:p>
        </p:txBody>
      </p:sp>
      <p:sp>
        <p:nvSpPr>
          <p:cNvPr id="20" name="object 20"/>
          <p:cNvSpPr/>
          <p:nvPr/>
        </p:nvSpPr>
        <p:spPr>
          <a:xfrm>
            <a:off x="3300603" y="2564129"/>
            <a:ext cx="0" cy="285115"/>
          </a:xfrm>
          <a:custGeom>
            <a:avLst/>
            <a:gdLst/>
            <a:ahLst/>
            <a:cxnLst/>
            <a:rect l="l" t="t" r="r" b="b"/>
            <a:pathLst>
              <a:path h="285114">
                <a:moveTo>
                  <a:pt x="0" y="0"/>
                </a:moveTo>
                <a:lnTo>
                  <a:pt x="0" y="284988"/>
                </a:lnTo>
              </a:path>
            </a:pathLst>
          </a:custGeom>
          <a:ln w="16001">
            <a:solidFill>
              <a:srgbClr val="326598"/>
            </a:solidFill>
          </a:ln>
        </p:spPr>
        <p:txBody>
          <a:bodyPr wrap="square" lIns="0" tIns="0" rIns="0" bIns="0" rtlCol="0"/>
          <a:lstStyle/>
          <a:p>
            <a:endParaRPr/>
          </a:p>
        </p:txBody>
      </p:sp>
      <p:sp>
        <p:nvSpPr>
          <p:cNvPr id="21" name="object 21"/>
          <p:cNvSpPr/>
          <p:nvPr/>
        </p:nvSpPr>
        <p:spPr>
          <a:xfrm>
            <a:off x="3342132" y="2557272"/>
            <a:ext cx="0" cy="292100"/>
          </a:xfrm>
          <a:custGeom>
            <a:avLst/>
            <a:gdLst/>
            <a:ahLst/>
            <a:cxnLst/>
            <a:rect l="l" t="t" r="r" b="b"/>
            <a:pathLst>
              <a:path h="292100">
                <a:moveTo>
                  <a:pt x="0" y="0"/>
                </a:moveTo>
                <a:lnTo>
                  <a:pt x="0" y="291846"/>
                </a:lnTo>
              </a:path>
            </a:pathLst>
          </a:custGeom>
          <a:ln w="15239">
            <a:solidFill>
              <a:srgbClr val="326598"/>
            </a:solidFill>
          </a:ln>
        </p:spPr>
        <p:txBody>
          <a:bodyPr wrap="square" lIns="0" tIns="0" rIns="0" bIns="0" rtlCol="0"/>
          <a:lstStyle/>
          <a:p>
            <a:endParaRPr/>
          </a:p>
        </p:txBody>
      </p:sp>
      <p:sp>
        <p:nvSpPr>
          <p:cNvPr id="22" name="object 22"/>
          <p:cNvSpPr/>
          <p:nvPr/>
        </p:nvSpPr>
        <p:spPr>
          <a:xfrm>
            <a:off x="3382898" y="2564129"/>
            <a:ext cx="0" cy="285115"/>
          </a:xfrm>
          <a:custGeom>
            <a:avLst/>
            <a:gdLst/>
            <a:ahLst/>
            <a:cxnLst/>
            <a:rect l="l" t="t" r="r" b="b"/>
            <a:pathLst>
              <a:path h="285114">
                <a:moveTo>
                  <a:pt x="0" y="0"/>
                </a:moveTo>
                <a:lnTo>
                  <a:pt x="0" y="284988"/>
                </a:lnTo>
              </a:path>
            </a:pathLst>
          </a:custGeom>
          <a:ln w="17525">
            <a:solidFill>
              <a:srgbClr val="326598"/>
            </a:solidFill>
          </a:ln>
        </p:spPr>
        <p:txBody>
          <a:bodyPr wrap="square" lIns="0" tIns="0" rIns="0" bIns="0" rtlCol="0"/>
          <a:lstStyle/>
          <a:p>
            <a:endParaRPr/>
          </a:p>
        </p:txBody>
      </p:sp>
      <p:sp>
        <p:nvSpPr>
          <p:cNvPr id="23" name="object 23"/>
          <p:cNvSpPr/>
          <p:nvPr/>
        </p:nvSpPr>
        <p:spPr>
          <a:xfrm>
            <a:off x="3424809" y="2570226"/>
            <a:ext cx="0" cy="279400"/>
          </a:xfrm>
          <a:custGeom>
            <a:avLst/>
            <a:gdLst/>
            <a:ahLst/>
            <a:cxnLst/>
            <a:rect l="l" t="t" r="r" b="b"/>
            <a:pathLst>
              <a:path h="279400">
                <a:moveTo>
                  <a:pt x="0" y="0"/>
                </a:moveTo>
                <a:lnTo>
                  <a:pt x="0" y="278892"/>
                </a:lnTo>
              </a:path>
            </a:pathLst>
          </a:custGeom>
          <a:ln w="17525">
            <a:solidFill>
              <a:srgbClr val="326598"/>
            </a:solidFill>
          </a:ln>
        </p:spPr>
        <p:txBody>
          <a:bodyPr wrap="square" lIns="0" tIns="0" rIns="0" bIns="0" rtlCol="0"/>
          <a:lstStyle/>
          <a:p>
            <a:endParaRPr/>
          </a:p>
        </p:txBody>
      </p:sp>
      <p:sp>
        <p:nvSpPr>
          <p:cNvPr id="24" name="object 24"/>
          <p:cNvSpPr/>
          <p:nvPr/>
        </p:nvSpPr>
        <p:spPr>
          <a:xfrm>
            <a:off x="3466338" y="2575560"/>
            <a:ext cx="0" cy="273685"/>
          </a:xfrm>
          <a:custGeom>
            <a:avLst/>
            <a:gdLst/>
            <a:ahLst/>
            <a:cxnLst/>
            <a:rect l="l" t="t" r="r" b="b"/>
            <a:pathLst>
              <a:path h="273685">
                <a:moveTo>
                  <a:pt x="0" y="0"/>
                </a:moveTo>
                <a:lnTo>
                  <a:pt x="0" y="273557"/>
                </a:lnTo>
              </a:path>
            </a:pathLst>
          </a:custGeom>
          <a:ln w="16763">
            <a:solidFill>
              <a:srgbClr val="326598"/>
            </a:solidFill>
          </a:ln>
        </p:spPr>
        <p:txBody>
          <a:bodyPr wrap="square" lIns="0" tIns="0" rIns="0" bIns="0" rtlCol="0"/>
          <a:lstStyle/>
          <a:p>
            <a:endParaRPr/>
          </a:p>
        </p:txBody>
      </p:sp>
      <p:sp>
        <p:nvSpPr>
          <p:cNvPr id="25" name="object 25"/>
          <p:cNvSpPr/>
          <p:nvPr/>
        </p:nvSpPr>
        <p:spPr>
          <a:xfrm>
            <a:off x="3507104" y="2581655"/>
            <a:ext cx="0" cy="267970"/>
          </a:xfrm>
          <a:custGeom>
            <a:avLst/>
            <a:gdLst/>
            <a:ahLst/>
            <a:cxnLst/>
            <a:rect l="l" t="t" r="r" b="b"/>
            <a:pathLst>
              <a:path h="267969">
                <a:moveTo>
                  <a:pt x="0" y="0"/>
                </a:moveTo>
                <a:lnTo>
                  <a:pt x="0" y="267461"/>
                </a:lnTo>
              </a:path>
            </a:pathLst>
          </a:custGeom>
          <a:ln w="16001">
            <a:solidFill>
              <a:srgbClr val="326598"/>
            </a:solidFill>
          </a:ln>
        </p:spPr>
        <p:txBody>
          <a:bodyPr wrap="square" lIns="0" tIns="0" rIns="0" bIns="0" rtlCol="0"/>
          <a:lstStyle/>
          <a:p>
            <a:endParaRPr/>
          </a:p>
        </p:txBody>
      </p:sp>
      <p:sp>
        <p:nvSpPr>
          <p:cNvPr id="26" name="object 26"/>
          <p:cNvSpPr/>
          <p:nvPr/>
        </p:nvSpPr>
        <p:spPr>
          <a:xfrm>
            <a:off x="3548634" y="2577083"/>
            <a:ext cx="0" cy="272415"/>
          </a:xfrm>
          <a:custGeom>
            <a:avLst/>
            <a:gdLst/>
            <a:ahLst/>
            <a:cxnLst/>
            <a:rect l="l" t="t" r="r" b="b"/>
            <a:pathLst>
              <a:path h="272414">
                <a:moveTo>
                  <a:pt x="0" y="0"/>
                </a:moveTo>
                <a:lnTo>
                  <a:pt x="0" y="272033"/>
                </a:lnTo>
              </a:path>
            </a:pathLst>
          </a:custGeom>
          <a:ln w="15239">
            <a:solidFill>
              <a:srgbClr val="326598"/>
            </a:solidFill>
          </a:ln>
        </p:spPr>
        <p:txBody>
          <a:bodyPr wrap="square" lIns="0" tIns="0" rIns="0" bIns="0" rtlCol="0"/>
          <a:lstStyle/>
          <a:p>
            <a:endParaRPr/>
          </a:p>
        </p:txBody>
      </p:sp>
      <p:sp>
        <p:nvSpPr>
          <p:cNvPr id="27" name="object 27"/>
          <p:cNvSpPr/>
          <p:nvPr/>
        </p:nvSpPr>
        <p:spPr>
          <a:xfrm>
            <a:off x="3590163" y="2573273"/>
            <a:ext cx="0" cy="276225"/>
          </a:xfrm>
          <a:custGeom>
            <a:avLst/>
            <a:gdLst/>
            <a:ahLst/>
            <a:cxnLst/>
            <a:rect l="l" t="t" r="r" b="b"/>
            <a:pathLst>
              <a:path h="276225">
                <a:moveTo>
                  <a:pt x="0" y="0"/>
                </a:moveTo>
                <a:lnTo>
                  <a:pt x="0" y="275844"/>
                </a:lnTo>
              </a:path>
            </a:pathLst>
          </a:custGeom>
          <a:ln w="16001">
            <a:solidFill>
              <a:srgbClr val="326598"/>
            </a:solidFill>
          </a:ln>
        </p:spPr>
        <p:txBody>
          <a:bodyPr wrap="square" lIns="0" tIns="0" rIns="0" bIns="0" rtlCol="0"/>
          <a:lstStyle/>
          <a:p>
            <a:endParaRPr/>
          </a:p>
        </p:txBody>
      </p:sp>
      <p:sp>
        <p:nvSpPr>
          <p:cNvPr id="28" name="object 28"/>
          <p:cNvSpPr/>
          <p:nvPr/>
        </p:nvSpPr>
        <p:spPr>
          <a:xfrm>
            <a:off x="3632072" y="2567177"/>
            <a:ext cx="0" cy="281940"/>
          </a:xfrm>
          <a:custGeom>
            <a:avLst/>
            <a:gdLst/>
            <a:ahLst/>
            <a:cxnLst/>
            <a:rect l="l" t="t" r="r" b="b"/>
            <a:pathLst>
              <a:path h="281939">
                <a:moveTo>
                  <a:pt x="0" y="0"/>
                </a:moveTo>
                <a:lnTo>
                  <a:pt x="0" y="281940"/>
                </a:lnTo>
              </a:path>
            </a:pathLst>
          </a:custGeom>
          <a:ln w="16001">
            <a:solidFill>
              <a:srgbClr val="326598"/>
            </a:solidFill>
          </a:ln>
        </p:spPr>
        <p:txBody>
          <a:bodyPr wrap="square" lIns="0" tIns="0" rIns="0" bIns="0" rtlCol="0"/>
          <a:lstStyle/>
          <a:p>
            <a:endParaRPr/>
          </a:p>
        </p:txBody>
      </p:sp>
      <p:sp>
        <p:nvSpPr>
          <p:cNvPr id="29" name="object 29"/>
          <p:cNvSpPr/>
          <p:nvPr/>
        </p:nvSpPr>
        <p:spPr>
          <a:xfrm>
            <a:off x="3672840" y="2562605"/>
            <a:ext cx="0" cy="287020"/>
          </a:xfrm>
          <a:custGeom>
            <a:avLst/>
            <a:gdLst/>
            <a:ahLst/>
            <a:cxnLst/>
            <a:rect l="l" t="t" r="r" b="b"/>
            <a:pathLst>
              <a:path h="287019">
                <a:moveTo>
                  <a:pt x="0" y="0"/>
                </a:moveTo>
                <a:lnTo>
                  <a:pt x="0" y="286511"/>
                </a:lnTo>
              </a:path>
            </a:pathLst>
          </a:custGeom>
          <a:ln w="16763">
            <a:solidFill>
              <a:srgbClr val="326598"/>
            </a:solidFill>
          </a:ln>
        </p:spPr>
        <p:txBody>
          <a:bodyPr wrap="square" lIns="0" tIns="0" rIns="0" bIns="0" rtlCol="0"/>
          <a:lstStyle/>
          <a:p>
            <a:endParaRPr/>
          </a:p>
        </p:txBody>
      </p:sp>
      <p:sp>
        <p:nvSpPr>
          <p:cNvPr id="30" name="object 30"/>
          <p:cNvSpPr/>
          <p:nvPr/>
        </p:nvSpPr>
        <p:spPr>
          <a:xfrm>
            <a:off x="3714369" y="2558795"/>
            <a:ext cx="0" cy="290830"/>
          </a:xfrm>
          <a:custGeom>
            <a:avLst/>
            <a:gdLst/>
            <a:ahLst/>
            <a:cxnLst/>
            <a:rect l="l" t="t" r="r" b="b"/>
            <a:pathLst>
              <a:path h="290830">
                <a:moveTo>
                  <a:pt x="0" y="0"/>
                </a:moveTo>
                <a:lnTo>
                  <a:pt x="0" y="290322"/>
                </a:lnTo>
              </a:path>
            </a:pathLst>
          </a:custGeom>
          <a:ln w="17525">
            <a:solidFill>
              <a:srgbClr val="326598"/>
            </a:solidFill>
          </a:ln>
        </p:spPr>
        <p:txBody>
          <a:bodyPr wrap="square" lIns="0" tIns="0" rIns="0" bIns="0" rtlCol="0"/>
          <a:lstStyle/>
          <a:p>
            <a:endParaRPr/>
          </a:p>
        </p:txBody>
      </p:sp>
      <p:sp>
        <p:nvSpPr>
          <p:cNvPr id="31" name="object 31"/>
          <p:cNvSpPr/>
          <p:nvPr/>
        </p:nvSpPr>
        <p:spPr>
          <a:xfrm>
            <a:off x="3755897" y="2554223"/>
            <a:ext cx="0" cy="295275"/>
          </a:xfrm>
          <a:custGeom>
            <a:avLst/>
            <a:gdLst/>
            <a:ahLst/>
            <a:cxnLst/>
            <a:rect l="l" t="t" r="r" b="b"/>
            <a:pathLst>
              <a:path h="295275">
                <a:moveTo>
                  <a:pt x="0" y="0"/>
                </a:moveTo>
                <a:lnTo>
                  <a:pt x="0" y="294894"/>
                </a:lnTo>
              </a:path>
            </a:pathLst>
          </a:custGeom>
          <a:ln w="16763">
            <a:solidFill>
              <a:srgbClr val="326598"/>
            </a:solidFill>
          </a:ln>
        </p:spPr>
        <p:txBody>
          <a:bodyPr wrap="square" lIns="0" tIns="0" rIns="0" bIns="0" rtlCol="0"/>
          <a:lstStyle/>
          <a:p>
            <a:endParaRPr/>
          </a:p>
        </p:txBody>
      </p:sp>
      <p:sp>
        <p:nvSpPr>
          <p:cNvPr id="32" name="object 32"/>
          <p:cNvSpPr/>
          <p:nvPr/>
        </p:nvSpPr>
        <p:spPr>
          <a:xfrm>
            <a:off x="3797427" y="2551176"/>
            <a:ext cx="0" cy="298450"/>
          </a:xfrm>
          <a:custGeom>
            <a:avLst/>
            <a:gdLst/>
            <a:ahLst/>
            <a:cxnLst/>
            <a:rect l="l" t="t" r="r" b="b"/>
            <a:pathLst>
              <a:path h="298450">
                <a:moveTo>
                  <a:pt x="0" y="0"/>
                </a:moveTo>
                <a:lnTo>
                  <a:pt x="0" y="297942"/>
                </a:lnTo>
              </a:path>
            </a:pathLst>
          </a:custGeom>
          <a:ln w="17525">
            <a:solidFill>
              <a:srgbClr val="326598"/>
            </a:solidFill>
          </a:ln>
        </p:spPr>
        <p:txBody>
          <a:bodyPr wrap="square" lIns="0" tIns="0" rIns="0" bIns="0" rtlCol="0"/>
          <a:lstStyle/>
          <a:p>
            <a:endParaRPr/>
          </a:p>
        </p:txBody>
      </p:sp>
      <p:sp>
        <p:nvSpPr>
          <p:cNvPr id="33" name="object 33"/>
          <p:cNvSpPr/>
          <p:nvPr/>
        </p:nvSpPr>
        <p:spPr>
          <a:xfrm>
            <a:off x="3838575" y="2547366"/>
            <a:ext cx="0" cy="302260"/>
          </a:xfrm>
          <a:custGeom>
            <a:avLst/>
            <a:gdLst/>
            <a:ahLst/>
            <a:cxnLst/>
            <a:rect l="l" t="t" r="r" b="b"/>
            <a:pathLst>
              <a:path h="302260">
                <a:moveTo>
                  <a:pt x="0" y="0"/>
                </a:moveTo>
                <a:lnTo>
                  <a:pt x="0" y="301751"/>
                </a:lnTo>
              </a:path>
            </a:pathLst>
          </a:custGeom>
          <a:ln w="16001">
            <a:solidFill>
              <a:srgbClr val="326598"/>
            </a:solidFill>
          </a:ln>
        </p:spPr>
        <p:txBody>
          <a:bodyPr wrap="square" lIns="0" tIns="0" rIns="0" bIns="0" rtlCol="0"/>
          <a:lstStyle/>
          <a:p>
            <a:endParaRPr/>
          </a:p>
        </p:txBody>
      </p:sp>
      <p:sp>
        <p:nvSpPr>
          <p:cNvPr id="34" name="object 34"/>
          <p:cNvSpPr/>
          <p:nvPr/>
        </p:nvSpPr>
        <p:spPr>
          <a:xfrm>
            <a:off x="3879722" y="2545842"/>
            <a:ext cx="0" cy="303530"/>
          </a:xfrm>
          <a:custGeom>
            <a:avLst/>
            <a:gdLst/>
            <a:ahLst/>
            <a:cxnLst/>
            <a:rect l="l" t="t" r="r" b="b"/>
            <a:pathLst>
              <a:path h="303530">
                <a:moveTo>
                  <a:pt x="0" y="0"/>
                </a:moveTo>
                <a:lnTo>
                  <a:pt x="0" y="303275"/>
                </a:lnTo>
              </a:path>
            </a:pathLst>
          </a:custGeom>
          <a:ln w="16001">
            <a:solidFill>
              <a:srgbClr val="326598"/>
            </a:solidFill>
          </a:ln>
        </p:spPr>
        <p:txBody>
          <a:bodyPr wrap="square" lIns="0" tIns="0" rIns="0" bIns="0" rtlCol="0"/>
          <a:lstStyle/>
          <a:p>
            <a:endParaRPr/>
          </a:p>
        </p:txBody>
      </p:sp>
      <p:sp>
        <p:nvSpPr>
          <p:cNvPr id="35" name="object 35"/>
          <p:cNvSpPr/>
          <p:nvPr/>
        </p:nvSpPr>
        <p:spPr>
          <a:xfrm>
            <a:off x="3921633" y="2542794"/>
            <a:ext cx="0" cy="306705"/>
          </a:xfrm>
          <a:custGeom>
            <a:avLst/>
            <a:gdLst/>
            <a:ahLst/>
            <a:cxnLst/>
            <a:rect l="l" t="t" r="r" b="b"/>
            <a:pathLst>
              <a:path h="306705">
                <a:moveTo>
                  <a:pt x="0" y="0"/>
                </a:moveTo>
                <a:lnTo>
                  <a:pt x="0" y="306324"/>
                </a:lnTo>
              </a:path>
            </a:pathLst>
          </a:custGeom>
          <a:ln w="16001">
            <a:solidFill>
              <a:srgbClr val="326598"/>
            </a:solidFill>
          </a:ln>
        </p:spPr>
        <p:txBody>
          <a:bodyPr wrap="square" lIns="0" tIns="0" rIns="0" bIns="0" rtlCol="0"/>
          <a:lstStyle/>
          <a:p>
            <a:endParaRPr/>
          </a:p>
        </p:txBody>
      </p:sp>
      <p:sp>
        <p:nvSpPr>
          <p:cNvPr id="36" name="object 36"/>
          <p:cNvSpPr/>
          <p:nvPr/>
        </p:nvSpPr>
        <p:spPr>
          <a:xfrm>
            <a:off x="3962400" y="2541270"/>
            <a:ext cx="0" cy="307975"/>
          </a:xfrm>
          <a:custGeom>
            <a:avLst/>
            <a:gdLst/>
            <a:ahLst/>
            <a:cxnLst/>
            <a:rect l="l" t="t" r="r" b="b"/>
            <a:pathLst>
              <a:path h="307975">
                <a:moveTo>
                  <a:pt x="0" y="0"/>
                </a:moveTo>
                <a:lnTo>
                  <a:pt x="0" y="307848"/>
                </a:lnTo>
              </a:path>
            </a:pathLst>
          </a:custGeom>
          <a:ln w="16763">
            <a:solidFill>
              <a:srgbClr val="326598"/>
            </a:solidFill>
          </a:ln>
        </p:spPr>
        <p:txBody>
          <a:bodyPr wrap="square" lIns="0" tIns="0" rIns="0" bIns="0" rtlCol="0"/>
          <a:lstStyle/>
          <a:p>
            <a:endParaRPr/>
          </a:p>
        </p:txBody>
      </p:sp>
      <p:sp>
        <p:nvSpPr>
          <p:cNvPr id="37" name="object 37"/>
          <p:cNvSpPr/>
          <p:nvPr/>
        </p:nvSpPr>
        <p:spPr>
          <a:xfrm>
            <a:off x="4003928" y="2539745"/>
            <a:ext cx="0" cy="309880"/>
          </a:xfrm>
          <a:custGeom>
            <a:avLst/>
            <a:gdLst/>
            <a:ahLst/>
            <a:cxnLst/>
            <a:rect l="l" t="t" r="r" b="b"/>
            <a:pathLst>
              <a:path h="309880">
                <a:moveTo>
                  <a:pt x="0" y="0"/>
                </a:moveTo>
                <a:lnTo>
                  <a:pt x="0" y="309372"/>
                </a:lnTo>
              </a:path>
            </a:pathLst>
          </a:custGeom>
          <a:ln w="17525">
            <a:solidFill>
              <a:srgbClr val="326598"/>
            </a:solidFill>
          </a:ln>
        </p:spPr>
        <p:txBody>
          <a:bodyPr wrap="square" lIns="0" tIns="0" rIns="0" bIns="0" rtlCol="0"/>
          <a:lstStyle/>
          <a:p>
            <a:endParaRPr/>
          </a:p>
        </p:txBody>
      </p:sp>
      <p:sp>
        <p:nvSpPr>
          <p:cNvPr id="38" name="object 38"/>
          <p:cNvSpPr/>
          <p:nvPr/>
        </p:nvSpPr>
        <p:spPr>
          <a:xfrm>
            <a:off x="4045458" y="2539745"/>
            <a:ext cx="0" cy="309880"/>
          </a:xfrm>
          <a:custGeom>
            <a:avLst/>
            <a:gdLst/>
            <a:ahLst/>
            <a:cxnLst/>
            <a:rect l="l" t="t" r="r" b="b"/>
            <a:pathLst>
              <a:path h="309880">
                <a:moveTo>
                  <a:pt x="0" y="0"/>
                </a:moveTo>
                <a:lnTo>
                  <a:pt x="0" y="309372"/>
                </a:lnTo>
              </a:path>
            </a:pathLst>
          </a:custGeom>
          <a:ln w="16763">
            <a:solidFill>
              <a:srgbClr val="326598"/>
            </a:solidFill>
          </a:ln>
        </p:spPr>
        <p:txBody>
          <a:bodyPr wrap="square" lIns="0" tIns="0" rIns="0" bIns="0" rtlCol="0"/>
          <a:lstStyle/>
          <a:p>
            <a:endParaRPr/>
          </a:p>
        </p:txBody>
      </p:sp>
      <p:sp>
        <p:nvSpPr>
          <p:cNvPr id="39" name="object 39"/>
          <p:cNvSpPr/>
          <p:nvPr/>
        </p:nvSpPr>
        <p:spPr>
          <a:xfrm>
            <a:off x="4086986" y="2539745"/>
            <a:ext cx="0" cy="309880"/>
          </a:xfrm>
          <a:custGeom>
            <a:avLst/>
            <a:gdLst/>
            <a:ahLst/>
            <a:cxnLst/>
            <a:rect l="l" t="t" r="r" b="b"/>
            <a:pathLst>
              <a:path h="309880">
                <a:moveTo>
                  <a:pt x="0" y="0"/>
                </a:moveTo>
                <a:lnTo>
                  <a:pt x="0" y="309372"/>
                </a:lnTo>
              </a:path>
            </a:pathLst>
          </a:custGeom>
          <a:ln w="17525">
            <a:solidFill>
              <a:srgbClr val="326598"/>
            </a:solidFill>
          </a:ln>
        </p:spPr>
        <p:txBody>
          <a:bodyPr wrap="square" lIns="0" tIns="0" rIns="0" bIns="0" rtlCol="0"/>
          <a:lstStyle/>
          <a:p>
            <a:endParaRPr/>
          </a:p>
        </p:txBody>
      </p:sp>
      <p:sp>
        <p:nvSpPr>
          <p:cNvPr id="40" name="object 40"/>
          <p:cNvSpPr/>
          <p:nvPr/>
        </p:nvSpPr>
        <p:spPr>
          <a:xfrm>
            <a:off x="4128134" y="2539745"/>
            <a:ext cx="0" cy="309880"/>
          </a:xfrm>
          <a:custGeom>
            <a:avLst/>
            <a:gdLst/>
            <a:ahLst/>
            <a:cxnLst/>
            <a:rect l="l" t="t" r="r" b="b"/>
            <a:pathLst>
              <a:path h="309880">
                <a:moveTo>
                  <a:pt x="0" y="0"/>
                </a:moveTo>
                <a:lnTo>
                  <a:pt x="0" y="309372"/>
                </a:lnTo>
              </a:path>
            </a:pathLst>
          </a:custGeom>
          <a:ln w="16001">
            <a:solidFill>
              <a:srgbClr val="326598"/>
            </a:solidFill>
          </a:ln>
        </p:spPr>
        <p:txBody>
          <a:bodyPr wrap="square" lIns="0" tIns="0" rIns="0" bIns="0" rtlCol="0"/>
          <a:lstStyle/>
          <a:p>
            <a:endParaRPr/>
          </a:p>
        </p:txBody>
      </p:sp>
      <p:sp>
        <p:nvSpPr>
          <p:cNvPr id="41" name="object 41"/>
          <p:cNvSpPr/>
          <p:nvPr/>
        </p:nvSpPr>
        <p:spPr>
          <a:xfrm>
            <a:off x="4169664" y="2541270"/>
            <a:ext cx="0" cy="307975"/>
          </a:xfrm>
          <a:custGeom>
            <a:avLst/>
            <a:gdLst/>
            <a:ahLst/>
            <a:cxnLst/>
            <a:rect l="l" t="t" r="r" b="b"/>
            <a:pathLst>
              <a:path h="307975">
                <a:moveTo>
                  <a:pt x="0" y="0"/>
                </a:moveTo>
                <a:lnTo>
                  <a:pt x="0" y="307848"/>
                </a:lnTo>
              </a:path>
            </a:pathLst>
          </a:custGeom>
          <a:ln w="15239">
            <a:solidFill>
              <a:srgbClr val="326598"/>
            </a:solidFill>
          </a:ln>
        </p:spPr>
        <p:txBody>
          <a:bodyPr wrap="square" lIns="0" tIns="0" rIns="0" bIns="0" rtlCol="0"/>
          <a:lstStyle/>
          <a:p>
            <a:endParaRPr/>
          </a:p>
        </p:txBody>
      </p:sp>
      <p:sp>
        <p:nvSpPr>
          <p:cNvPr id="42" name="object 42"/>
          <p:cNvSpPr/>
          <p:nvPr/>
        </p:nvSpPr>
        <p:spPr>
          <a:xfrm>
            <a:off x="4211192" y="2538222"/>
            <a:ext cx="0" cy="311150"/>
          </a:xfrm>
          <a:custGeom>
            <a:avLst/>
            <a:gdLst/>
            <a:ahLst/>
            <a:cxnLst/>
            <a:rect l="l" t="t" r="r" b="b"/>
            <a:pathLst>
              <a:path h="311150">
                <a:moveTo>
                  <a:pt x="0" y="0"/>
                </a:moveTo>
                <a:lnTo>
                  <a:pt x="0" y="310896"/>
                </a:lnTo>
              </a:path>
            </a:pathLst>
          </a:custGeom>
          <a:ln w="16001">
            <a:solidFill>
              <a:srgbClr val="326598"/>
            </a:solidFill>
          </a:ln>
        </p:spPr>
        <p:txBody>
          <a:bodyPr wrap="square" lIns="0" tIns="0" rIns="0" bIns="0" rtlCol="0"/>
          <a:lstStyle/>
          <a:p>
            <a:endParaRPr/>
          </a:p>
        </p:txBody>
      </p:sp>
      <p:sp>
        <p:nvSpPr>
          <p:cNvPr id="43" name="object 43"/>
          <p:cNvSpPr/>
          <p:nvPr/>
        </p:nvSpPr>
        <p:spPr>
          <a:xfrm>
            <a:off x="4252340" y="2537460"/>
            <a:ext cx="0" cy="311785"/>
          </a:xfrm>
          <a:custGeom>
            <a:avLst/>
            <a:gdLst/>
            <a:ahLst/>
            <a:cxnLst/>
            <a:rect l="l" t="t" r="r" b="b"/>
            <a:pathLst>
              <a:path h="311785">
                <a:moveTo>
                  <a:pt x="0" y="0"/>
                </a:moveTo>
                <a:lnTo>
                  <a:pt x="0" y="311657"/>
                </a:lnTo>
              </a:path>
            </a:pathLst>
          </a:custGeom>
          <a:ln w="17525">
            <a:solidFill>
              <a:srgbClr val="326598"/>
            </a:solidFill>
          </a:ln>
        </p:spPr>
        <p:txBody>
          <a:bodyPr wrap="square" lIns="0" tIns="0" rIns="0" bIns="0" rtlCol="0"/>
          <a:lstStyle/>
          <a:p>
            <a:endParaRPr/>
          </a:p>
        </p:txBody>
      </p:sp>
      <p:sp>
        <p:nvSpPr>
          <p:cNvPr id="44" name="object 44"/>
          <p:cNvSpPr/>
          <p:nvPr/>
        </p:nvSpPr>
        <p:spPr>
          <a:xfrm>
            <a:off x="4293870" y="2534411"/>
            <a:ext cx="0" cy="314960"/>
          </a:xfrm>
          <a:custGeom>
            <a:avLst/>
            <a:gdLst/>
            <a:ahLst/>
            <a:cxnLst/>
            <a:rect l="l" t="t" r="r" b="b"/>
            <a:pathLst>
              <a:path h="314960">
                <a:moveTo>
                  <a:pt x="0" y="0"/>
                </a:moveTo>
                <a:lnTo>
                  <a:pt x="0" y="314705"/>
                </a:lnTo>
              </a:path>
            </a:pathLst>
          </a:custGeom>
          <a:ln w="16763">
            <a:solidFill>
              <a:srgbClr val="326598"/>
            </a:solidFill>
          </a:ln>
        </p:spPr>
        <p:txBody>
          <a:bodyPr wrap="square" lIns="0" tIns="0" rIns="0" bIns="0" rtlCol="0"/>
          <a:lstStyle/>
          <a:p>
            <a:endParaRPr/>
          </a:p>
        </p:txBody>
      </p:sp>
      <p:sp>
        <p:nvSpPr>
          <p:cNvPr id="45" name="object 45"/>
          <p:cNvSpPr/>
          <p:nvPr/>
        </p:nvSpPr>
        <p:spPr>
          <a:xfrm>
            <a:off x="4335398" y="2532888"/>
            <a:ext cx="0" cy="316230"/>
          </a:xfrm>
          <a:custGeom>
            <a:avLst/>
            <a:gdLst/>
            <a:ahLst/>
            <a:cxnLst/>
            <a:rect l="l" t="t" r="r" b="b"/>
            <a:pathLst>
              <a:path h="316230">
                <a:moveTo>
                  <a:pt x="0" y="0"/>
                </a:moveTo>
                <a:lnTo>
                  <a:pt x="0" y="316229"/>
                </a:lnTo>
              </a:path>
            </a:pathLst>
          </a:custGeom>
          <a:ln w="17525">
            <a:solidFill>
              <a:srgbClr val="326598"/>
            </a:solidFill>
          </a:ln>
        </p:spPr>
        <p:txBody>
          <a:bodyPr wrap="square" lIns="0" tIns="0" rIns="0" bIns="0" rtlCol="0"/>
          <a:lstStyle/>
          <a:p>
            <a:endParaRPr/>
          </a:p>
        </p:txBody>
      </p:sp>
      <p:sp>
        <p:nvSpPr>
          <p:cNvPr id="46" name="object 46"/>
          <p:cNvSpPr/>
          <p:nvPr/>
        </p:nvSpPr>
        <p:spPr>
          <a:xfrm>
            <a:off x="4376928" y="2531364"/>
            <a:ext cx="0" cy="318135"/>
          </a:xfrm>
          <a:custGeom>
            <a:avLst/>
            <a:gdLst/>
            <a:ahLst/>
            <a:cxnLst/>
            <a:rect l="l" t="t" r="r" b="b"/>
            <a:pathLst>
              <a:path h="318135">
                <a:moveTo>
                  <a:pt x="0" y="0"/>
                </a:moveTo>
                <a:lnTo>
                  <a:pt x="0" y="317753"/>
                </a:lnTo>
              </a:path>
            </a:pathLst>
          </a:custGeom>
          <a:ln w="16763">
            <a:solidFill>
              <a:srgbClr val="326598"/>
            </a:solidFill>
          </a:ln>
        </p:spPr>
        <p:txBody>
          <a:bodyPr wrap="square" lIns="0" tIns="0" rIns="0" bIns="0" rtlCol="0"/>
          <a:lstStyle/>
          <a:p>
            <a:endParaRPr/>
          </a:p>
        </p:txBody>
      </p:sp>
      <p:sp>
        <p:nvSpPr>
          <p:cNvPr id="47" name="object 47"/>
          <p:cNvSpPr/>
          <p:nvPr/>
        </p:nvSpPr>
        <p:spPr>
          <a:xfrm>
            <a:off x="4417695" y="2528316"/>
            <a:ext cx="0" cy="321310"/>
          </a:xfrm>
          <a:custGeom>
            <a:avLst/>
            <a:gdLst/>
            <a:ahLst/>
            <a:cxnLst/>
            <a:rect l="l" t="t" r="r" b="b"/>
            <a:pathLst>
              <a:path h="321310">
                <a:moveTo>
                  <a:pt x="0" y="0"/>
                </a:moveTo>
                <a:lnTo>
                  <a:pt x="0" y="320801"/>
                </a:lnTo>
              </a:path>
            </a:pathLst>
          </a:custGeom>
          <a:ln w="16001">
            <a:solidFill>
              <a:srgbClr val="326598"/>
            </a:solidFill>
          </a:ln>
        </p:spPr>
        <p:txBody>
          <a:bodyPr wrap="square" lIns="0" tIns="0" rIns="0" bIns="0" rtlCol="0"/>
          <a:lstStyle/>
          <a:p>
            <a:endParaRPr/>
          </a:p>
        </p:txBody>
      </p:sp>
      <p:sp>
        <p:nvSpPr>
          <p:cNvPr id="48" name="object 48"/>
          <p:cNvSpPr/>
          <p:nvPr/>
        </p:nvSpPr>
        <p:spPr>
          <a:xfrm>
            <a:off x="4459604" y="2526792"/>
            <a:ext cx="0" cy="322580"/>
          </a:xfrm>
          <a:custGeom>
            <a:avLst/>
            <a:gdLst/>
            <a:ahLst/>
            <a:cxnLst/>
            <a:rect l="l" t="t" r="r" b="b"/>
            <a:pathLst>
              <a:path h="322580">
                <a:moveTo>
                  <a:pt x="0" y="0"/>
                </a:moveTo>
                <a:lnTo>
                  <a:pt x="0" y="322325"/>
                </a:lnTo>
              </a:path>
            </a:pathLst>
          </a:custGeom>
          <a:ln w="16001">
            <a:solidFill>
              <a:srgbClr val="326598"/>
            </a:solidFill>
          </a:ln>
        </p:spPr>
        <p:txBody>
          <a:bodyPr wrap="square" lIns="0" tIns="0" rIns="0" bIns="0" rtlCol="0"/>
          <a:lstStyle/>
          <a:p>
            <a:endParaRPr/>
          </a:p>
        </p:txBody>
      </p:sp>
      <p:sp>
        <p:nvSpPr>
          <p:cNvPr id="49" name="object 49"/>
          <p:cNvSpPr/>
          <p:nvPr/>
        </p:nvSpPr>
        <p:spPr>
          <a:xfrm>
            <a:off x="4500753" y="2524505"/>
            <a:ext cx="0" cy="325120"/>
          </a:xfrm>
          <a:custGeom>
            <a:avLst/>
            <a:gdLst/>
            <a:ahLst/>
            <a:cxnLst/>
            <a:rect l="l" t="t" r="r" b="b"/>
            <a:pathLst>
              <a:path h="325119">
                <a:moveTo>
                  <a:pt x="0" y="0"/>
                </a:moveTo>
                <a:lnTo>
                  <a:pt x="0" y="324611"/>
                </a:lnTo>
              </a:path>
            </a:pathLst>
          </a:custGeom>
          <a:ln w="16001">
            <a:solidFill>
              <a:srgbClr val="326598"/>
            </a:solidFill>
          </a:ln>
        </p:spPr>
        <p:txBody>
          <a:bodyPr wrap="square" lIns="0" tIns="0" rIns="0" bIns="0" rtlCol="0"/>
          <a:lstStyle/>
          <a:p>
            <a:endParaRPr/>
          </a:p>
        </p:txBody>
      </p:sp>
      <p:sp>
        <p:nvSpPr>
          <p:cNvPr id="50" name="object 50"/>
          <p:cNvSpPr/>
          <p:nvPr/>
        </p:nvSpPr>
        <p:spPr>
          <a:xfrm>
            <a:off x="4541901" y="2522982"/>
            <a:ext cx="0" cy="326390"/>
          </a:xfrm>
          <a:custGeom>
            <a:avLst/>
            <a:gdLst/>
            <a:ahLst/>
            <a:cxnLst/>
            <a:rect l="l" t="t" r="r" b="b"/>
            <a:pathLst>
              <a:path h="326389">
                <a:moveTo>
                  <a:pt x="0" y="0"/>
                </a:moveTo>
                <a:lnTo>
                  <a:pt x="0" y="326135"/>
                </a:lnTo>
              </a:path>
            </a:pathLst>
          </a:custGeom>
          <a:ln w="17525">
            <a:solidFill>
              <a:srgbClr val="326598"/>
            </a:solidFill>
          </a:ln>
        </p:spPr>
        <p:txBody>
          <a:bodyPr wrap="square" lIns="0" tIns="0" rIns="0" bIns="0" rtlCol="0"/>
          <a:lstStyle/>
          <a:p>
            <a:endParaRPr/>
          </a:p>
        </p:txBody>
      </p:sp>
      <p:sp>
        <p:nvSpPr>
          <p:cNvPr id="51" name="object 51"/>
          <p:cNvSpPr/>
          <p:nvPr/>
        </p:nvSpPr>
        <p:spPr>
          <a:xfrm>
            <a:off x="4583429" y="2519933"/>
            <a:ext cx="0" cy="329565"/>
          </a:xfrm>
          <a:custGeom>
            <a:avLst/>
            <a:gdLst/>
            <a:ahLst/>
            <a:cxnLst/>
            <a:rect l="l" t="t" r="r" b="b"/>
            <a:pathLst>
              <a:path h="329564">
                <a:moveTo>
                  <a:pt x="0" y="0"/>
                </a:moveTo>
                <a:lnTo>
                  <a:pt x="0" y="329183"/>
                </a:lnTo>
              </a:path>
            </a:pathLst>
          </a:custGeom>
          <a:ln w="16763">
            <a:solidFill>
              <a:srgbClr val="326598"/>
            </a:solidFill>
          </a:ln>
        </p:spPr>
        <p:txBody>
          <a:bodyPr wrap="square" lIns="0" tIns="0" rIns="0" bIns="0" rtlCol="0"/>
          <a:lstStyle/>
          <a:p>
            <a:endParaRPr/>
          </a:p>
        </p:txBody>
      </p:sp>
      <p:sp>
        <p:nvSpPr>
          <p:cNvPr id="52" name="object 52"/>
          <p:cNvSpPr/>
          <p:nvPr/>
        </p:nvSpPr>
        <p:spPr>
          <a:xfrm>
            <a:off x="4624959" y="2518410"/>
            <a:ext cx="0" cy="330835"/>
          </a:xfrm>
          <a:custGeom>
            <a:avLst/>
            <a:gdLst/>
            <a:ahLst/>
            <a:cxnLst/>
            <a:rect l="l" t="t" r="r" b="b"/>
            <a:pathLst>
              <a:path h="330835">
                <a:moveTo>
                  <a:pt x="0" y="0"/>
                </a:moveTo>
                <a:lnTo>
                  <a:pt x="0" y="330707"/>
                </a:lnTo>
              </a:path>
            </a:pathLst>
          </a:custGeom>
          <a:ln w="17525">
            <a:solidFill>
              <a:srgbClr val="326598"/>
            </a:solidFill>
          </a:ln>
        </p:spPr>
        <p:txBody>
          <a:bodyPr wrap="square" lIns="0" tIns="0" rIns="0" bIns="0" rtlCol="0"/>
          <a:lstStyle/>
          <a:p>
            <a:endParaRPr/>
          </a:p>
        </p:txBody>
      </p:sp>
      <p:sp>
        <p:nvSpPr>
          <p:cNvPr id="53" name="object 53"/>
          <p:cNvSpPr/>
          <p:nvPr/>
        </p:nvSpPr>
        <p:spPr>
          <a:xfrm>
            <a:off x="4666488" y="2515361"/>
            <a:ext cx="0" cy="334010"/>
          </a:xfrm>
          <a:custGeom>
            <a:avLst/>
            <a:gdLst/>
            <a:ahLst/>
            <a:cxnLst/>
            <a:rect l="l" t="t" r="r" b="b"/>
            <a:pathLst>
              <a:path h="334010">
                <a:moveTo>
                  <a:pt x="0" y="0"/>
                </a:moveTo>
                <a:lnTo>
                  <a:pt x="0" y="333755"/>
                </a:lnTo>
              </a:path>
            </a:pathLst>
          </a:custGeom>
          <a:ln w="16763">
            <a:solidFill>
              <a:srgbClr val="326598"/>
            </a:solidFill>
          </a:ln>
        </p:spPr>
        <p:txBody>
          <a:bodyPr wrap="square" lIns="0" tIns="0" rIns="0" bIns="0" rtlCol="0"/>
          <a:lstStyle/>
          <a:p>
            <a:endParaRPr/>
          </a:p>
        </p:txBody>
      </p:sp>
      <p:sp>
        <p:nvSpPr>
          <p:cNvPr id="54" name="object 54"/>
          <p:cNvSpPr/>
          <p:nvPr/>
        </p:nvSpPr>
        <p:spPr>
          <a:xfrm>
            <a:off x="4707254" y="2514600"/>
            <a:ext cx="0" cy="334645"/>
          </a:xfrm>
          <a:custGeom>
            <a:avLst/>
            <a:gdLst/>
            <a:ahLst/>
            <a:cxnLst/>
            <a:rect l="l" t="t" r="r" b="b"/>
            <a:pathLst>
              <a:path h="334644">
                <a:moveTo>
                  <a:pt x="0" y="0"/>
                </a:moveTo>
                <a:lnTo>
                  <a:pt x="0" y="334518"/>
                </a:lnTo>
              </a:path>
            </a:pathLst>
          </a:custGeom>
          <a:ln w="16001">
            <a:solidFill>
              <a:srgbClr val="326598"/>
            </a:solidFill>
          </a:ln>
        </p:spPr>
        <p:txBody>
          <a:bodyPr wrap="square" lIns="0" tIns="0" rIns="0" bIns="0" rtlCol="0"/>
          <a:lstStyle/>
          <a:p>
            <a:endParaRPr/>
          </a:p>
        </p:txBody>
      </p:sp>
      <p:sp>
        <p:nvSpPr>
          <p:cNvPr id="55" name="object 55"/>
          <p:cNvSpPr/>
          <p:nvPr/>
        </p:nvSpPr>
        <p:spPr>
          <a:xfrm>
            <a:off x="4749165" y="2511551"/>
            <a:ext cx="0" cy="337820"/>
          </a:xfrm>
          <a:custGeom>
            <a:avLst/>
            <a:gdLst/>
            <a:ahLst/>
            <a:cxnLst/>
            <a:rect l="l" t="t" r="r" b="b"/>
            <a:pathLst>
              <a:path h="337819">
                <a:moveTo>
                  <a:pt x="0" y="0"/>
                </a:moveTo>
                <a:lnTo>
                  <a:pt x="0" y="337566"/>
                </a:lnTo>
              </a:path>
            </a:pathLst>
          </a:custGeom>
          <a:ln w="16001">
            <a:solidFill>
              <a:srgbClr val="326598"/>
            </a:solidFill>
          </a:ln>
        </p:spPr>
        <p:txBody>
          <a:bodyPr wrap="square" lIns="0" tIns="0" rIns="0" bIns="0" rtlCol="0"/>
          <a:lstStyle/>
          <a:p>
            <a:endParaRPr/>
          </a:p>
        </p:txBody>
      </p:sp>
      <p:sp>
        <p:nvSpPr>
          <p:cNvPr id="56" name="object 56"/>
          <p:cNvSpPr/>
          <p:nvPr/>
        </p:nvSpPr>
        <p:spPr>
          <a:xfrm>
            <a:off x="4790694" y="2510027"/>
            <a:ext cx="0" cy="339090"/>
          </a:xfrm>
          <a:custGeom>
            <a:avLst/>
            <a:gdLst/>
            <a:ahLst/>
            <a:cxnLst/>
            <a:rect l="l" t="t" r="r" b="b"/>
            <a:pathLst>
              <a:path h="339089">
                <a:moveTo>
                  <a:pt x="0" y="0"/>
                </a:moveTo>
                <a:lnTo>
                  <a:pt x="0" y="339090"/>
                </a:lnTo>
              </a:path>
            </a:pathLst>
          </a:custGeom>
          <a:ln w="15239">
            <a:solidFill>
              <a:srgbClr val="326598"/>
            </a:solidFill>
          </a:ln>
        </p:spPr>
        <p:txBody>
          <a:bodyPr wrap="square" lIns="0" tIns="0" rIns="0" bIns="0" rtlCol="0"/>
          <a:lstStyle/>
          <a:p>
            <a:endParaRPr/>
          </a:p>
        </p:txBody>
      </p:sp>
      <p:sp>
        <p:nvSpPr>
          <p:cNvPr id="57" name="object 57"/>
          <p:cNvSpPr/>
          <p:nvPr/>
        </p:nvSpPr>
        <p:spPr>
          <a:xfrm>
            <a:off x="4831460" y="2506979"/>
            <a:ext cx="0" cy="342265"/>
          </a:xfrm>
          <a:custGeom>
            <a:avLst/>
            <a:gdLst/>
            <a:ahLst/>
            <a:cxnLst/>
            <a:rect l="l" t="t" r="r" b="b"/>
            <a:pathLst>
              <a:path h="342264">
                <a:moveTo>
                  <a:pt x="0" y="0"/>
                </a:moveTo>
                <a:lnTo>
                  <a:pt x="0" y="342138"/>
                </a:lnTo>
              </a:path>
            </a:pathLst>
          </a:custGeom>
          <a:ln w="17525">
            <a:solidFill>
              <a:srgbClr val="326598"/>
            </a:solidFill>
          </a:ln>
        </p:spPr>
        <p:txBody>
          <a:bodyPr wrap="square" lIns="0" tIns="0" rIns="0" bIns="0" rtlCol="0"/>
          <a:lstStyle/>
          <a:p>
            <a:endParaRPr/>
          </a:p>
        </p:txBody>
      </p:sp>
      <p:sp>
        <p:nvSpPr>
          <p:cNvPr id="58" name="object 58"/>
          <p:cNvSpPr/>
          <p:nvPr/>
        </p:nvSpPr>
        <p:spPr>
          <a:xfrm>
            <a:off x="4872990" y="2503932"/>
            <a:ext cx="0" cy="345440"/>
          </a:xfrm>
          <a:custGeom>
            <a:avLst/>
            <a:gdLst/>
            <a:ahLst/>
            <a:cxnLst/>
            <a:rect l="l" t="t" r="r" b="b"/>
            <a:pathLst>
              <a:path h="345439">
                <a:moveTo>
                  <a:pt x="0" y="0"/>
                </a:moveTo>
                <a:lnTo>
                  <a:pt x="0" y="345185"/>
                </a:lnTo>
              </a:path>
            </a:pathLst>
          </a:custGeom>
          <a:ln w="16763">
            <a:solidFill>
              <a:srgbClr val="326598"/>
            </a:solidFill>
          </a:ln>
        </p:spPr>
        <p:txBody>
          <a:bodyPr wrap="square" lIns="0" tIns="0" rIns="0" bIns="0" rtlCol="0"/>
          <a:lstStyle/>
          <a:p>
            <a:endParaRPr/>
          </a:p>
        </p:txBody>
      </p:sp>
      <p:sp>
        <p:nvSpPr>
          <p:cNvPr id="59" name="object 59"/>
          <p:cNvSpPr/>
          <p:nvPr/>
        </p:nvSpPr>
        <p:spPr>
          <a:xfrm>
            <a:off x="4914519" y="2503170"/>
            <a:ext cx="0" cy="346075"/>
          </a:xfrm>
          <a:custGeom>
            <a:avLst/>
            <a:gdLst/>
            <a:ahLst/>
            <a:cxnLst/>
            <a:rect l="l" t="t" r="r" b="b"/>
            <a:pathLst>
              <a:path h="346075">
                <a:moveTo>
                  <a:pt x="0" y="0"/>
                </a:moveTo>
                <a:lnTo>
                  <a:pt x="0" y="345948"/>
                </a:lnTo>
              </a:path>
            </a:pathLst>
          </a:custGeom>
          <a:ln w="17525">
            <a:solidFill>
              <a:srgbClr val="326598"/>
            </a:solidFill>
          </a:ln>
        </p:spPr>
        <p:txBody>
          <a:bodyPr wrap="square" lIns="0" tIns="0" rIns="0" bIns="0" rtlCol="0"/>
          <a:lstStyle/>
          <a:p>
            <a:endParaRPr/>
          </a:p>
        </p:txBody>
      </p:sp>
      <p:sp>
        <p:nvSpPr>
          <p:cNvPr id="60" name="object 60"/>
          <p:cNvSpPr/>
          <p:nvPr/>
        </p:nvSpPr>
        <p:spPr>
          <a:xfrm>
            <a:off x="4956428" y="2500122"/>
            <a:ext cx="0" cy="349250"/>
          </a:xfrm>
          <a:custGeom>
            <a:avLst/>
            <a:gdLst/>
            <a:ahLst/>
            <a:cxnLst/>
            <a:rect l="l" t="t" r="r" b="b"/>
            <a:pathLst>
              <a:path h="349250">
                <a:moveTo>
                  <a:pt x="0" y="0"/>
                </a:moveTo>
                <a:lnTo>
                  <a:pt x="0" y="348996"/>
                </a:lnTo>
              </a:path>
            </a:pathLst>
          </a:custGeom>
          <a:ln w="17525">
            <a:solidFill>
              <a:srgbClr val="326598"/>
            </a:solidFill>
          </a:ln>
        </p:spPr>
        <p:txBody>
          <a:bodyPr wrap="square" lIns="0" tIns="0" rIns="0" bIns="0" rtlCol="0"/>
          <a:lstStyle/>
          <a:p>
            <a:endParaRPr/>
          </a:p>
        </p:txBody>
      </p:sp>
      <p:sp>
        <p:nvSpPr>
          <p:cNvPr id="61" name="object 61"/>
          <p:cNvSpPr/>
          <p:nvPr/>
        </p:nvSpPr>
        <p:spPr>
          <a:xfrm>
            <a:off x="4997196" y="2498598"/>
            <a:ext cx="0" cy="350520"/>
          </a:xfrm>
          <a:custGeom>
            <a:avLst/>
            <a:gdLst/>
            <a:ahLst/>
            <a:cxnLst/>
            <a:rect l="l" t="t" r="r" b="b"/>
            <a:pathLst>
              <a:path h="350519">
                <a:moveTo>
                  <a:pt x="0" y="0"/>
                </a:moveTo>
                <a:lnTo>
                  <a:pt x="0" y="350520"/>
                </a:lnTo>
              </a:path>
            </a:pathLst>
          </a:custGeom>
          <a:ln w="15239">
            <a:solidFill>
              <a:srgbClr val="326598"/>
            </a:solidFill>
          </a:ln>
        </p:spPr>
        <p:txBody>
          <a:bodyPr wrap="square" lIns="0" tIns="0" rIns="0" bIns="0" rtlCol="0"/>
          <a:lstStyle/>
          <a:p>
            <a:endParaRPr/>
          </a:p>
        </p:txBody>
      </p:sp>
      <p:sp>
        <p:nvSpPr>
          <p:cNvPr id="62" name="object 62"/>
          <p:cNvSpPr/>
          <p:nvPr/>
        </p:nvSpPr>
        <p:spPr>
          <a:xfrm>
            <a:off x="5038725" y="2495550"/>
            <a:ext cx="0" cy="353695"/>
          </a:xfrm>
          <a:custGeom>
            <a:avLst/>
            <a:gdLst/>
            <a:ahLst/>
            <a:cxnLst/>
            <a:rect l="l" t="t" r="r" b="b"/>
            <a:pathLst>
              <a:path h="353694">
                <a:moveTo>
                  <a:pt x="0" y="0"/>
                </a:moveTo>
                <a:lnTo>
                  <a:pt x="0" y="353568"/>
                </a:lnTo>
              </a:path>
            </a:pathLst>
          </a:custGeom>
          <a:ln w="16001">
            <a:solidFill>
              <a:srgbClr val="326598"/>
            </a:solidFill>
          </a:ln>
        </p:spPr>
        <p:txBody>
          <a:bodyPr wrap="square" lIns="0" tIns="0" rIns="0" bIns="0" rtlCol="0"/>
          <a:lstStyle/>
          <a:p>
            <a:endParaRPr/>
          </a:p>
        </p:txBody>
      </p:sp>
      <p:sp>
        <p:nvSpPr>
          <p:cNvPr id="63" name="object 63"/>
          <p:cNvSpPr/>
          <p:nvPr/>
        </p:nvSpPr>
        <p:spPr>
          <a:xfrm>
            <a:off x="5080253" y="2494026"/>
            <a:ext cx="0" cy="355600"/>
          </a:xfrm>
          <a:custGeom>
            <a:avLst/>
            <a:gdLst/>
            <a:ahLst/>
            <a:cxnLst/>
            <a:rect l="l" t="t" r="r" b="b"/>
            <a:pathLst>
              <a:path h="355600">
                <a:moveTo>
                  <a:pt x="0" y="0"/>
                </a:moveTo>
                <a:lnTo>
                  <a:pt x="0" y="355092"/>
                </a:lnTo>
              </a:path>
            </a:pathLst>
          </a:custGeom>
          <a:ln w="15239">
            <a:solidFill>
              <a:srgbClr val="326598"/>
            </a:solidFill>
          </a:ln>
        </p:spPr>
        <p:txBody>
          <a:bodyPr wrap="square" lIns="0" tIns="0" rIns="0" bIns="0" rtlCol="0"/>
          <a:lstStyle/>
          <a:p>
            <a:endParaRPr/>
          </a:p>
        </p:txBody>
      </p:sp>
      <p:sp>
        <p:nvSpPr>
          <p:cNvPr id="64" name="object 64"/>
          <p:cNvSpPr/>
          <p:nvPr/>
        </p:nvSpPr>
        <p:spPr>
          <a:xfrm>
            <a:off x="5121021" y="2491739"/>
            <a:ext cx="0" cy="357505"/>
          </a:xfrm>
          <a:custGeom>
            <a:avLst/>
            <a:gdLst/>
            <a:ahLst/>
            <a:cxnLst/>
            <a:rect l="l" t="t" r="r" b="b"/>
            <a:pathLst>
              <a:path h="357505">
                <a:moveTo>
                  <a:pt x="0" y="0"/>
                </a:moveTo>
                <a:lnTo>
                  <a:pt x="0" y="357377"/>
                </a:lnTo>
              </a:path>
            </a:pathLst>
          </a:custGeom>
          <a:ln w="17525">
            <a:solidFill>
              <a:srgbClr val="326598"/>
            </a:solidFill>
          </a:ln>
        </p:spPr>
        <p:txBody>
          <a:bodyPr wrap="square" lIns="0" tIns="0" rIns="0" bIns="0" rtlCol="0"/>
          <a:lstStyle/>
          <a:p>
            <a:endParaRPr/>
          </a:p>
        </p:txBody>
      </p:sp>
      <p:sp>
        <p:nvSpPr>
          <p:cNvPr id="65" name="object 65"/>
          <p:cNvSpPr/>
          <p:nvPr/>
        </p:nvSpPr>
        <p:spPr>
          <a:xfrm>
            <a:off x="5162930" y="2490216"/>
            <a:ext cx="0" cy="359410"/>
          </a:xfrm>
          <a:custGeom>
            <a:avLst/>
            <a:gdLst/>
            <a:ahLst/>
            <a:cxnLst/>
            <a:rect l="l" t="t" r="r" b="b"/>
            <a:pathLst>
              <a:path h="359410">
                <a:moveTo>
                  <a:pt x="0" y="0"/>
                </a:moveTo>
                <a:lnTo>
                  <a:pt x="0" y="358901"/>
                </a:lnTo>
              </a:path>
            </a:pathLst>
          </a:custGeom>
          <a:ln w="17525">
            <a:solidFill>
              <a:srgbClr val="326598"/>
            </a:solidFill>
          </a:ln>
        </p:spPr>
        <p:txBody>
          <a:bodyPr wrap="square" lIns="0" tIns="0" rIns="0" bIns="0" rtlCol="0"/>
          <a:lstStyle/>
          <a:p>
            <a:endParaRPr/>
          </a:p>
        </p:txBody>
      </p:sp>
      <p:sp>
        <p:nvSpPr>
          <p:cNvPr id="66" name="object 66"/>
          <p:cNvSpPr/>
          <p:nvPr/>
        </p:nvSpPr>
        <p:spPr>
          <a:xfrm>
            <a:off x="5204459" y="2487167"/>
            <a:ext cx="0" cy="361950"/>
          </a:xfrm>
          <a:custGeom>
            <a:avLst/>
            <a:gdLst/>
            <a:ahLst/>
            <a:cxnLst/>
            <a:rect l="l" t="t" r="r" b="b"/>
            <a:pathLst>
              <a:path h="361950">
                <a:moveTo>
                  <a:pt x="0" y="0"/>
                </a:moveTo>
                <a:lnTo>
                  <a:pt x="0" y="361950"/>
                </a:lnTo>
              </a:path>
            </a:pathLst>
          </a:custGeom>
          <a:ln w="16763">
            <a:solidFill>
              <a:srgbClr val="326598"/>
            </a:solidFill>
          </a:ln>
        </p:spPr>
        <p:txBody>
          <a:bodyPr wrap="square" lIns="0" tIns="0" rIns="0" bIns="0" rtlCol="0"/>
          <a:lstStyle/>
          <a:p>
            <a:endParaRPr/>
          </a:p>
        </p:txBody>
      </p:sp>
      <p:sp>
        <p:nvSpPr>
          <p:cNvPr id="67" name="object 67"/>
          <p:cNvSpPr/>
          <p:nvPr/>
        </p:nvSpPr>
        <p:spPr>
          <a:xfrm>
            <a:off x="5245989" y="2484120"/>
            <a:ext cx="0" cy="365125"/>
          </a:xfrm>
          <a:custGeom>
            <a:avLst/>
            <a:gdLst/>
            <a:ahLst/>
            <a:cxnLst/>
            <a:rect l="l" t="t" r="r" b="b"/>
            <a:pathLst>
              <a:path h="365125">
                <a:moveTo>
                  <a:pt x="0" y="0"/>
                </a:moveTo>
                <a:lnTo>
                  <a:pt x="0" y="364998"/>
                </a:lnTo>
              </a:path>
            </a:pathLst>
          </a:custGeom>
          <a:ln w="17525">
            <a:solidFill>
              <a:srgbClr val="326598"/>
            </a:solidFill>
          </a:ln>
        </p:spPr>
        <p:txBody>
          <a:bodyPr wrap="square" lIns="0" tIns="0" rIns="0" bIns="0" rtlCol="0"/>
          <a:lstStyle/>
          <a:p>
            <a:endParaRPr/>
          </a:p>
        </p:txBody>
      </p:sp>
      <p:sp>
        <p:nvSpPr>
          <p:cNvPr id="68" name="object 68"/>
          <p:cNvSpPr/>
          <p:nvPr/>
        </p:nvSpPr>
        <p:spPr>
          <a:xfrm>
            <a:off x="5287136" y="2482595"/>
            <a:ext cx="0" cy="367030"/>
          </a:xfrm>
          <a:custGeom>
            <a:avLst/>
            <a:gdLst/>
            <a:ahLst/>
            <a:cxnLst/>
            <a:rect l="l" t="t" r="r" b="b"/>
            <a:pathLst>
              <a:path h="367030">
                <a:moveTo>
                  <a:pt x="0" y="0"/>
                </a:moveTo>
                <a:lnTo>
                  <a:pt x="0" y="366522"/>
                </a:lnTo>
              </a:path>
            </a:pathLst>
          </a:custGeom>
          <a:ln w="16001">
            <a:solidFill>
              <a:srgbClr val="326598"/>
            </a:solidFill>
          </a:ln>
        </p:spPr>
        <p:txBody>
          <a:bodyPr wrap="square" lIns="0" tIns="0" rIns="0" bIns="0" rtlCol="0"/>
          <a:lstStyle/>
          <a:p>
            <a:endParaRPr/>
          </a:p>
        </p:txBody>
      </p:sp>
      <p:sp>
        <p:nvSpPr>
          <p:cNvPr id="69" name="object 69"/>
          <p:cNvSpPr/>
          <p:nvPr/>
        </p:nvSpPr>
        <p:spPr>
          <a:xfrm>
            <a:off x="5328284" y="2479548"/>
            <a:ext cx="0" cy="369570"/>
          </a:xfrm>
          <a:custGeom>
            <a:avLst/>
            <a:gdLst/>
            <a:ahLst/>
            <a:cxnLst/>
            <a:rect l="l" t="t" r="r" b="b"/>
            <a:pathLst>
              <a:path h="369569">
                <a:moveTo>
                  <a:pt x="0" y="0"/>
                </a:moveTo>
                <a:lnTo>
                  <a:pt x="0" y="369570"/>
                </a:lnTo>
              </a:path>
            </a:pathLst>
          </a:custGeom>
          <a:ln w="16001">
            <a:solidFill>
              <a:srgbClr val="326598"/>
            </a:solidFill>
          </a:ln>
        </p:spPr>
        <p:txBody>
          <a:bodyPr wrap="square" lIns="0" tIns="0" rIns="0" bIns="0" rtlCol="0"/>
          <a:lstStyle/>
          <a:p>
            <a:endParaRPr/>
          </a:p>
        </p:txBody>
      </p:sp>
      <p:sp>
        <p:nvSpPr>
          <p:cNvPr id="70" name="object 70"/>
          <p:cNvSpPr/>
          <p:nvPr/>
        </p:nvSpPr>
        <p:spPr>
          <a:xfrm>
            <a:off x="2724530" y="2428494"/>
            <a:ext cx="0" cy="201930"/>
          </a:xfrm>
          <a:custGeom>
            <a:avLst/>
            <a:gdLst/>
            <a:ahLst/>
            <a:cxnLst/>
            <a:rect l="l" t="t" r="r" b="b"/>
            <a:pathLst>
              <a:path h="201930">
                <a:moveTo>
                  <a:pt x="0" y="0"/>
                </a:moveTo>
                <a:lnTo>
                  <a:pt x="0" y="201929"/>
                </a:lnTo>
              </a:path>
            </a:pathLst>
          </a:custGeom>
          <a:ln w="8381">
            <a:solidFill>
              <a:srgbClr val="000065"/>
            </a:solidFill>
          </a:ln>
        </p:spPr>
        <p:txBody>
          <a:bodyPr wrap="square" lIns="0" tIns="0" rIns="0" bIns="0" rtlCol="0"/>
          <a:lstStyle/>
          <a:p>
            <a:endParaRPr/>
          </a:p>
        </p:txBody>
      </p:sp>
      <p:sp>
        <p:nvSpPr>
          <p:cNvPr id="71" name="object 71"/>
          <p:cNvSpPr/>
          <p:nvPr/>
        </p:nvSpPr>
        <p:spPr>
          <a:xfrm>
            <a:off x="2761869" y="2414016"/>
            <a:ext cx="0" cy="208915"/>
          </a:xfrm>
          <a:custGeom>
            <a:avLst/>
            <a:gdLst/>
            <a:ahLst/>
            <a:cxnLst/>
            <a:rect l="l" t="t" r="r" b="b"/>
            <a:pathLst>
              <a:path h="208914">
                <a:moveTo>
                  <a:pt x="0" y="0"/>
                </a:moveTo>
                <a:lnTo>
                  <a:pt x="0" y="208788"/>
                </a:lnTo>
              </a:path>
            </a:pathLst>
          </a:custGeom>
          <a:ln w="17525">
            <a:solidFill>
              <a:srgbClr val="000065"/>
            </a:solidFill>
          </a:ln>
        </p:spPr>
        <p:txBody>
          <a:bodyPr wrap="square" lIns="0" tIns="0" rIns="0" bIns="0" rtlCol="0"/>
          <a:lstStyle/>
          <a:p>
            <a:endParaRPr/>
          </a:p>
        </p:txBody>
      </p:sp>
      <p:sp>
        <p:nvSpPr>
          <p:cNvPr id="72" name="object 72"/>
          <p:cNvSpPr/>
          <p:nvPr/>
        </p:nvSpPr>
        <p:spPr>
          <a:xfrm>
            <a:off x="2803779" y="2399538"/>
            <a:ext cx="0" cy="216535"/>
          </a:xfrm>
          <a:custGeom>
            <a:avLst/>
            <a:gdLst/>
            <a:ahLst/>
            <a:cxnLst/>
            <a:rect l="l" t="t" r="r" b="b"/>
            <a:pathLst>
              <a:path h="216535">
                <a:moveTo>
                  <a:pt x="0" y="0"/>
                </a:moveTo>
                <a:lnTo>
                  <a:pt x="0" y="216407"/>
                </a:lnTo>
              </a:path>
            </a:pathLst>
          </a:custGeom>
          <a:ln w="17525">
            <a:solidFill>
              <a:srgbClr val="000065"/>
            </a:solidFill>
          </a:ln>
        </p:spPr>
        <p:txBody>
          <a:bodyPr wrap="square" lIns="0" tIns="0" rIns="0" bIns="0" rtlCol="0"/>
          <a:lstStyle/>
          <a:p>
            <a:endParaRPr/>
          </a:p>
        </p:txBody>
      </p:sp>
      <p:sp>
        <p:nvSpPr>
          <p:cNvPr id="73" name="object 73"/>
          <p:cNvSpPr/>
          <p:nvPr/>
        </p:nvSpPr>
        <p:spPr>
          <a:xfrm>
            <a:off x="2845307" y="2385822"/>
            <a:ext cx="0" cy="222250"/>
          </a:xfrm>
          <a:custGeom>
            <a:avLst/>
            <a:gdLst/>
            <a:ahLst/>
            <a:cxnLst/>
            <a:rect l="l" t="t" r="r" b="b"/>
            <a:pathLst>
              <a:path h="222250">
                <a:moveTo>
                  <a:pt x="0" y="0"/>
                </a:moveTo>
                <a:lnTo>
                  <a:pt x="0" y="221742"/>
                </a:lnTo>
              </a:path>
            </a:pathLst>
          </a:custGeom>
          <a:ln w="16763">
            <a:solidFill>
              <a:srgbClr val="000065"/>
            </a:solidFill>
          </a:ln>
        </p:spPr>
        <p:txBody>
          <a:bodyPr wrap="square" lIns="0" tIns="0" rIns="0" bIns="0" rtlCol="0"/>
          <a:lstStyle/>
          <a:p>
            <a:endParaRPr/>
          </a:p>
        </p:txBody>
      </p:sp>
      <p:sp>
        <p:nvSpPr>
          <p:cNvPr id="74" name="object 74"/>
          <p:cNvSpPr/>
          <p:nvPr/>
        </p:nvSpPr>
        <p:spPr>
          <a:xfrm>
            <a:off x="2886836" y="2376677"/>
            <a:ext cx="0" cy="229870"/>
          </a:xfrm>
          <a:custGeom>
            <a:avLst/>
            <a:gdLst/>
            <a:ahLst/>
            <a:cxnLst/>
            <a:rect l="l" t="t" r="r" b="b"/>
            <a:pathLst>
              <a:path h="229869">
                <a:moveTo>
                  <a:pt x="0" y="0"/>
                </a:moveTo>
                <a:lnTo>
                  <a:pt x="0" y="229361"/>
                </a:lnTo>
              </a:path>
            </a:pathLst>
          </a:custGeom>
          <a:ln w="17525">
            <a:solidFill>
              <a:srgbClr val="000065"/>
            </a:solidFill>
          </a:ln>
        </p:spPr>
        <p:txBody>
          <a:bodyPr wrap="square" lIns="0" tIns="0" rIns="0" bIns="0" rtlCol="0"/>
          <a:lstStyle/>
          <a:p>
            <a:endParaRPr/>
          </a:p>
        </p:txBody>
      </p:sp>
      <p:sp>
        <p:nvSpPr>
          <p:cNvPr id="75" name="object 75"/>
          <p:cNvSpPr/>
          <p:nvPr/>
        </p:nvSpPr>
        <p:spPr>
          <a:xfrm>
            <a:off x="2927604" y="2369820"/>
            <a:ext cx="0" cy="233679"/>
          </a:xfrm>
          <a:custGeom>
            <a:avLst/>
            <a:gdLst/>
            <a:ahLst/>
            <a:cxnLst/>
            <a:rect l="l" t="t" r="r" b="b"/>
            <a:pathLst>
              <a:path h="233680">
                <a:moveTo>
                  <a:pt x="0" y="0"/>
                </a:moveTo>
                <a:lnTo>
                  <a:pt x="0" y="233172"/>
                </a:lnTo>
              </a:path>
            </a:pathLst>
          </a:custGeom>
          <a:ln w="15239">
            <a:solidFill>
              <a:srgbClr val="000065"/>
            </a:solidFill>
          </a:ln>
        </p:spPr>
        <p:txBody>
          <a:bodyPr wrap="square" lIns="0" tIns="0" rIns="0" bIns="0" rtlCol="0"/>
          <a:lstStyle/>
          <a:p>
            <a:endParaRPr/>
          </a:p>
        </p:txBody>
      </p:sp>
      <p:sp>
        <p:nvSpPr>
          <p:cNvPr id="76" name="object 76"/>
          <p:cNvSpPr/>
          <p:nvPr/>
        </p:nvSpPr>
        <p:spPr>
          <a:xfrm>
            <a:off x="2969132" y="2361438"/>
            <a:ext cx="0" cy="240029"/>
          </a:xfrm>
          <a:custGeom>
            <a:avLst/>
            <a:gdLst/>
            <a:ahLst/>
            <a:cxnLst/>
            <a:rect l="l" t="t" r="r" b="b"/>
            <a:pathLst>
              <a:path h="240030">
                <a:moveTo>
                  <a:pt x="0" y="0"/>
                </a:moveTo>
                <a:lnTo>
                  <a:pt x="0" y="240029"/>
                </a:lnTo>
              </a:path>
            </a:pathLst>
          </a:custGeom>
          <a:ln w="16001">
            <a:solidFill>
              <a:srgbClr val="000065"/>
            </a:solidFill>
          </a:ln>
        </p:spPr>
        <p:txBody>
          <a:bodyPr wrap="square" lIns="0" tIns="0" rIns="0" bIns="0" rtlCol="0"/>
          <a:lstStyle/>
          <a:p>
            <a:endParaRPr/>
          </a:p>
        </p:txBody>
      </p:sp>
      <p:sp>
        <p:nvSpPr>
          <p:cNvPr id="77" name="object 77"/>
          <p:cNvSpPr/>
          <p:nvPr/>
        </p:nvSpPr>
        <p:spPr>
          <a:xfrm>
            <a:off x="3011042" y="2353817"/>
            <a:ext cx="0" cy="245110"/>
          </a:xfrm>
          <a:custGeom>
            <a:avLst/>
            <a:gdLst/>
            <a:ahLst/>
            <a:cxnLst/>
            <a:rect l="l" t="t" r="r" b="b"/>
            <a:pathLst>
              <a:path h="245110">
                <a:moveTo>
                  <a:pt x="0" y="0"/>
                </a:moveTo>
                <a:lnTo>
                  <a:pt x="0" y="244601"/>
                </a:lnTo>
              </a:path>
            </a:pathLst>
          </a:custGeom>
          <a:ln w="16001">
            <a:solidFill>
              <a:srgbClr val="000065"/>
            </a:solidFill>
          </a:ln>
        </p:spPr>
        <p:txBody>
          <a:bodyPr wrap="square" lIns="0" tIns="0" rIns="0" bIns="0" rtlCol="0"/>
          <a:lstStyle/>
          <a:p>
            <a:endParaRPr/>
          </a:p>
        </p:txBody>
      </p:sp>
      <p:sp>
        <p:nvSpPr>
          <p:cNvPr id="78" name="object 78"/>
          <p:cNvSpPr/>
          <p:nvPr/>
        </p:nvSpPr>
        <p:spPr>
          <a:xfrm>
            <a:off x="3051810" y="2342388"/>
            <a:ext cx="0" cy="252729"/>
          </a:xfrm>
          <a:custGeom>
            <a:avLst/>
            <a:gdLst/>
            <a:ahLst/>
            <a:cxnLst/>
            <a:rect l="l" t="t" r="r" b="b"/>
            <a:pathLst>
              <a:path h="252730">
                <a:moveTo>
                  <a:pt x="0" y="0"/>
                </a:moveTo>
                <a:lnTo>
                  <a:pt x="0" y="252222"/>
                </a:lnTo>
              </a:path>
            </a:pathLst>
          </a:custGeom>
          <a:ln w="16763">
            <a:solidFill>
              <a:srgbClr val="000065"/>
            </a:solidFill>
          </a:ln>
        </p:spPr>
        <p:txBody>
          <a:bodyPr wrap="square" lIns="0" tIns="0" rIns="0" bIns="0" rtlCol="0"/>
          <a:lstStyle/>
          <a:p>
            <a:endParaRPr/>
          </a:p>
        </p:txBody>
      </p:sp>
      <p:sp>
        <p:nvSpPr>
          <p:cNvPr id="79" name="object 79"/>
          <p:cNvSpPr/>
          <p:nvPr/>
        </p:nvSpPr>
        <p:spPr>
          <a:xfrm>
            <a:off x="3093339" y="2329433"/>
            <a:ext cx="0" cy="260985"/>
          </a:xfrm>
          <a:custGeom>
            <a:avLst/>
            <a:gdLst/>
            <a:ahLst/>
            <a:cxnLst/>
            <a:rect l="l" t="t" r="r" b="b"/>
            <a:pathLst>
              <a:path h="260985">
                <a:moveTo>
                  <a:pt x="0" y="0"/>
                </a:moveTo>
                <a:lnTo>
                  <a:pt x="0" y="260603"/>
                </a:lnTo>
              </a:path>
            </a:pathLst>
          </a:custGeom>
          <a:ln w="17525">
            <a:solidFill>
              <a:srgbClr val="000065"/>
            </a:solidFill>
          </a:ln>
        </p:spPr>
        <p:txBody>
          <a:bodyPr wrap="square" lIns="0" tIns="0" rIns="0" bIns="0" rtlCol="0"/>
          <a:lstStyle/>
          <a:p>
            <a:endParaRPr/>
          </a:p>
        </p:txBody>
      </p:sp>
      <p:sp>
        <p:nvSpPr>
          <p:cNvPr id="80" name="object 80"/>
          <p:cNvSpPr/>
          <p:nvPr/>
        </p:nvSpPr>
        <p:spPr>
          <a:xfrm>
            <a:off x="3134867" y="2316479"/>
            <a:ext cx="0" cy="270510"/>
          </a:xfrm>
          <a:custGeom>
            <a:avLst/>
            <a:gdLst/>
            <a:ahLst/>
            <a:cxnLst/>
            <a:rect l="l" t="t" r="r" b="b"/>
            <a:pathLst>
              <a:path h="270510">
                <a:moveTo>
                  <a:pt x="0" y="0"/>
                </a:moveTo>
                <a:lnTo>
                  <a:pt x="0" y="270509"/>
                </a:lnTo>
              </a:path>
            </a:pathLst>
          </a:custGeom>
          <a:ln w="16763">
            <a:solidFill>
              <a:srgbClr val="000065"/>
            </a:solidFill>
          </a:ln>
        </p:spPr>
        <p:txBody>
          <a:bodyPr wrap="square" lIns="0" tIns="0" rIns="0" bIns="0" rtlCol="0"/>
          <a:lstStyle/>
          <a:p>
            <a:endParaRPr/>
          </a:p>
        </p:txBody>
      </p:sp>
      <p:sp>
        <p:nvSpPr>
          <p:cNvPr id="81" name="object 81"/>
          <p:cNvSpPr/>
          <p:nvPr/>
        </p:nvSpPr>
        <p:spPr>
          <a:xfrm>
            <a:off x="3176397" y="2305050"/>
            <a:ext cx="0" cy="278130"/>
          </a:xfrm>
          <a:custGeom>
            <a:avLst/>
            <a:gdLst/>
            <a:ahLst/>
            <a:cxnLst/>
            <a:rect l="l" t="t" r="r" b="b"/>
            <a:pathLst>
              <a:path h="278130">
                <a:moveTo>
                  <a:pt x="0" y="0"/>
                </a:moveTo>
                <a:lnTo>
                  <a:pt x="0" y="278129"/>
                </a:lnTo>
              </a:path>
            </a:pathLst>
          </a:custGeom>
          <a:ln w="17525">
            <a:solidFill>
              <a:srgbClr val="000065"/>
            </a:solidFill>
          </a:ln>
        </p:spPr>
        <p:txBody>
          <a:bodyPr wrap="square" lIns="0" tIns="0" rIns="0" bIns="0" rtlCol="0"/>
          <a:lstStyle/>
          <a:p>
            <a:endParaRPr/>
          </a:p>
        </p:txBody>
      </p:sp>
      <p:sp>
        <p:nvSpPr>
          <p:cNvPr id="82" name="object 82"/>
          <p:cNvSpPr/>
          <p:nvPr/>
        </p:nvSpPr>
        <p:spPr>
          <a:xfrm>
            <a:off x="3217545" y="2291333"/>
            <a:ext cx="0" cy="284480"/>
          </a:xfrm>
          <a:custGeom>
            <a:avLst/>
            <a:gdLst/>
            <a:ahLst/>
            <a:cxnLst/>
            <a:rect l="l" t="t" r="r" b="b"/>
            <a:pathLst>
              <a:path h="284480">
                <a:moveTo>
                  <a:pt x="0" y="0"/>
                </a:moveTo>
                <a:lnTo>
                  <a:pt x="0" y="284225"/>
                </a:lnTo>
              </a:path>
            </a:pathLst>
          </a:custGeom>
          <a:ln w="16001">
            <a:solidFill>
              <a:srgbClr val="000065"/>
            </a:solidFill>
          </a:ln>
        </p:spPr>
        <p:txBody>
          <a:bodyPr wrap="square" lIns="0" tIns="0" rIns="0" bIns="0" rtlCol="0"/>
          <a:lstStyle/>
          <a:p>
            <a:endParaRPr/>
          </a:p>
        </p:txBody>
      </p:sp>
      <p:sp>
        <p:nvSpPr>
          <p:cNvPr id="83" name="object 83"/>
          <p:cNvSpPr/>
          <p:nvPr/>
        </p:nvSpPr>
        <p:spPr>
          <a:xfrm>
            <a:off x="3259073" y="2275332"/>
            <a:ext cx="0" cy="295275"/>
          </a:xfrm>
          <a:custGeom>
            <a:avLst/>
            <a:gdLst/>
            <a:ahLst/>
            <a:cxnLst/>
            <a:rect l="l" t="t" r="r" b="b"/>
            <a:pathLst>
              <a:path h="295275">
                <a:moveTo>
                  <a:pt x="0" y="0"/>
                </a:moveTo>
                <a:lnTo>
                  <a:pt x="0" y="294894"/>
                </a:lnTo>
              </a:path>
            </a:pathLst>
          </a:custGeom>
          <a:ln w="15239">
            <a:solidFill>
              <a:srgbClr val="000065"/>
            </a:solidFill>
          </a:ln>
        </p:spPr>
        <p:txBody>
          <a:bodyPr wrap="square" lIns="0" tIns="0" rIns="0" bIns="0" rtlCol="0"/>
          <a:lstStyle/>
          <a:p>
            <a:endParaRPr/>
          </a:p>
        </p:txBody>
      </p:sp>
      <p:sp>
        <p:nvSpPr>
          <p:cNvPr id="84" name="object 84"/>
          <p:cNvSpPr/>
          <p:nvPr/>
        </p:nvSpPr>
        <p:spPr>
          <a:xfrm>
            <a:off x="3300603" y="2260854"/>
            <a:ext cx="0" cy="303530"/>
          </a:xfrm>
          <a:custGeom>
            <a:avLst/>
            <a:gdLst/>
            <a:ahLst/>
            <a:cxnLst/>
            <a:rect l="l" t="t" r="r" b="b"/>
            <a:pathLst>
              <a:path h="303530">
                <a:moveTo>
                  <a:pt x="0" y="0"/>
                </a:moveTo>
                <a:lnTo>
                  <a:pt x="0" y="303275"/>
                </a:lnTo>
              </a:path>
            </a:pathLst>
          </a:custGeom>
          <a:ln w="16001">
            <a:solidFill>
              <a:srgbClr val="000065"/>
            </a:solidFill>
          </a:ln>
        </p:spPr>
        <p:txBody>
          <a:bodyPr wrap="square" lIns="0" tIns="0" rIns="0" bIns="0" rtlCol="0"/>
          <a:lstStyle/>
          <a:p>
            <a:endParaRPr/>
          </a:p>
        </p:txBody>
      </p:sp>
      <p:sp>
        <p:nvSpPr>
          <p:cNvPr id="85" name="object 85"/>
          <p:cNvSpPr/>
          <p:nvPr/>
        </p:nvSpPr>
        <p:spPr>
          <a:xfrm>
            <a:off x="3342132" y="2245614"/>
            <a:ext cx="0" cy="311785"/>
          </a:xfrm>
          <a:custGeom>
            <a:avLst/>
            <a:gdLst/>
            <a:ahLst/>
            <a:cxnLst/>
            <a:rect l="l" t="t" r="r" b="b"/>
            <a:pathLst>
              <a:path h="311785">
                <a:moveTo>
                  <a:pt x="0" y="0"/>
                </a:moveTo>
                <a:lnTo>
                  <a:pt x="0" y="311657"/>
                </a:lnTo>
              </a:path>
            </a:pathLst>
          </a:custGeom>
          <a:ln w="15239">
            <a:solidFill>
              <a:srgbClr val="000065"/>
            </a:solidFill>
          </a:ln>
        </p:spPr>
        <p:txBody>
          <a:bodyPr wrap="square" lIns="0" tIns="0" rIns="0" bIns="0" rtlCol="0"/>
          <a:lstStyle/>
          <a:p>
            <a:endParaRPr/>
          </a:p>
        </p:txBody>
      </p:sp>
      <p:sp>
        <p:nvSpPr>
          <p:cNvPr id="86" name="object 86"/>
          <p:cNvSpPr/>
          <p:nvPr/>
        </p:nvSpPr>
        <p:spPr>
          <a:xfrm>
            <a:off x="3382898" y="2260854"/>
            <a:ext cx="0" cy="303530"/>
          </a:xfrm>
          <a:custGeom>
            <a:avLst/>
            <a:gdLst/>
            <a:ahLst/>
            <a:cxnLst/>
            <a:rect l="l" t="t" r="r" b="b"/>
            <a:pathLst>
              <a:path h="303530">
                <a:moveTo>
                  <a:pt x="0" y="0"/>
                </a:moveTo>
                <a:lnTo>
                  <a:pt x="0" y="303275"/>
                </a:lnTo>
              </a:path>
            </a:pathLst>
          </a:custGeom>
          <a:ln w="17525">
            <a:solidFill>
              <a:srgbClr val="000065"/>
            </a:solidFill>
          </a:ln>
        </p:spPr>
        <p:txBody>
          <a:bodyPr wrap="square" lIns="0" tIns="0" rIns="0" bIns="0" rtlCol="0"/>
          <a:lstStyle/>
          <a:p>
            <a:endParaRPr/>
          </a:p>
        </p:txBody>
      </p:sp>
      <p:sp>
        <p:nvSpPr>
          <p:cNvPr id="87" name="object 87"/>
          <p:cNvSpPr/>
          <p:nvPr/>
        </p:nvSpPr>
        <p:spPr>
          <a:xfrm>
            <a:off x="3424809" y="2276855"/>
            <a:ext cx="0" cy="293370"/>
          </a:xfrm>
          <a:custGeom>
            <a:avLst/>
            <a:gdLst/>
            <a:ahLst/>
            <a:cxnLst/>
            <a:rect l="l" t="t" r="r" b="b"/>
            <a:pathLst>
              <a:path h="293369">
                <a:moveTo>
                  <a:pt x="0" y="0"/>
                </a:moveTo>
                <a:lnTo>
                  <a:pt x="0" y="293370"/>
                </a:lnTo>
              </a:path>
            </a:pathLst>
          </a:custGeom>
          <a:ln w="17525">
            <a:solidFill>
              <a:srgbClr val="000065"/>
            </a:solidFill>
          </a:ln>
        </p:spPr>
        <p:txBody>
          <a:bodyPr wrap="square" lIns="0" tIns="0" rIns="0" bIns="0" rtlCol="0"/>
          <a:lstStyle/>
          <a:p>
            <a:endParaRPr/>
          </a:p>
        </p:txBody>
      </p:sp>
      <p:sp>
        <p:nvSpPr>
          <p:cNvPr id="88" name="object 88"/>
          <p:cNvSpPr/>
          <p:nvPr/>
        </p:nvSpPr>
        <p:spPr>
          <a:xfrm>
            <a:off x="3466338" y="2291333"/>
            <a:ext cx="0" cy="284480"/>
          </a:xfrm>
          <a:custGeom>
            <a:avLst/>
            <a:gdLst/>
            <a:ahLst/>
            <a:cxnLst/>
            <a:rect l="l" t="t" r="r" b="b"/>
            <a:pathLst>
              <a:path h="284480">
                <a:moveTo>
                  <a:pt x="0" y="0"/>
                </a:moveTo>
                <a:lnTo>
                  <a:pt x="0" y="284225"/>
                </a:lnTo>
              </a:path>
            </a:pathLst>
          </a:custGeom>
          <a:ln w="16763">
            <a:solidFill>
              <a:srgbClr val="000065"/>
            </a:solidFill>
          </a:ln>
        </p:spPr>
        <p:txBody>
          <a:bodyPr wrap="square" lIns="0" tIns="0" rIns="0" bIns="0" rtlCol="0"/>
          <a:lstStyle/>
          <a:p>
            <a:endParaRPr/>
          </a:p>
        </p:txBody>
      </p:sp>
      <p:sp>
        <p:nvSpPr>
          <p:cNvPr id="89" name="object 89"/>
          <p:cNvSpPr/>
          <p:nvPr/>
        </p:nvSpPr>
        <p:spPr>
          <a:xfrm>
            <a:off x="3507104" y="2305050"/>
            <a:ext cx="0" cy="276860"/>
          </a:xfrm>
          <a:custGeom>
            <a:avLst/>
            <a:gdLst/>
            <a:ahLst/>
            <a:cxnLst/>
            <a:rect l="l" t="t" r="r" b="b"/>
            <a:pathLst>
              <a:path h="276860">
                <a:moveTo>
                  <a:pt x="0" y="0"/>
                </a:moveTo>
                <a:lnTo>
                  <a:pt x="0" y="276605"/>
                </a:lnTo>
              </a:path>
            </a:pathLst>
          </a:custGeom>
          <a:ln w="16001">
            <a:solidFill>
              <a:srgbClr val="000065"/>
            </a:solidFill>
          </a:ln>
        </p:spPr>
        <p:txBody>
          <a:bodyPr wrap="square" lIns="0" tIns="0" rIns="0" bIns="0" rtlCol="0"/>
          <a:lstStyle/>
          <a:p>
            <a:endParaRPr/>
          </a:p>
        </p:txBody>
      </p:sp>
      <p:sp>
        <p:nvSpPr>
          <p:cNvPr id="90" name="object 90"/>
          <p:cNvSpPr/>
          <p:nvPr/>
        </p:nvSpPr>
        <p:spPr>
          <a:xfrm>
            <a:off x="3548634" y="2296667"/>
            <a:ext cx="0" cy="280670"/>
          </a:xfrm>
          <a:custGeom>
            <a:avLst/>
            <a:gdLst/>
            <a:ahLst/>
            <a:cxnLst/>
            <a:rect l="l" t="t" r="r" b="b"/>
            <a:pathLst>
              <a:path h="280669">
                <a:moveTo>
                  <a:pt x="0" y="0"/>
                </a:moveTo>
                <a:lnTo>
                  <a:pt x="0" y="280416"/>
                </a:lnTo>
              </a:path>
            </a:pathLst>
          </a:custGeom>
          <a:ln w="15239">
            <a:solidFill>
              <a:srgbClr val="000065"/>
            </a:solidFill>
          </a:ln>
        </p:spPr>
        <p:txBody>
          <a:bodyPr wrap="square" lIns="0" tIns="0" rIns="0" bIns="0" rtlCol="0"/>
          <a:lstStyle/>
          <a:p>
            <a:endParaRPr/>
          </a:p>
        </p:txBody>
      </p:sp>
      <p:sp>
        <p:nvSpPr>
          <p:cNvPr id="91" name="object 91"/>
          <p:cNvSpPr/>
          <p:nvPr/>
        </p:nvSpPr>
        <p:spPr>
          <a:xfrm>
            <a:off x="3590163" y="2288285"/>
            <a:ext cx="0" cy="285115"/>
          </a:xfrm>
          <a:custGeom>
            <a:avLst/>
            <a:gdLst/>
            <a:ahLst/>
            <a:cxnLst/>
            <a:rect l="l" t="t" r="r" b="b"/>
            <a:pathLst>
              <a:path h="285114">
                <a:moveTo>
                  <a:pt x="0" y="0"/>
                </a:moveTo>
                <a:lnTo>
                  <a:pt x="0" y="284988"/>
                </a:lnTo>
              </a:path>
            </a:pathLst>
          </a:custGeom>
          <a:ln w="16001">
            <a:solidFill>
              <a:srgbClr val="000065"/>
            </a:solidFill>
          </a:ln>
        </p:spPr>
        <p:txBody>
          <a:bodyPr wrap="square" lIns="0" tIns="0" rIns="0" bIns="0" rtlCol="0"/>
          <a:lstStyle/>
          <a:p>
            <a:endParaRPr/>
          </a:p>
        </p:txBody>
      </p:sp>
      <p:sp>
        <p:nvSpPr>
          <p:cNvPr id="92" name="object 92"/>
          <p:cNvSpPr/>
          <p:nvPr/>
        </p:nvSpPr>
        <p:spPr>
          <a:xfrm>
            <a:off x="3632072" y="2279904"/>
            <a:ext cx="0" cy="287655"/>
          </a:xfrm>
          <a:custGeom>
            <a:avLst/>
            <a:gdLst/>
            <a:ahLst/>
            <a:cxnLst/>
            <a:rect l="l" t="t" r="r" b="b"/>
            <a:pathLst>
              <a:path h="287655">
                <a:moveTo>
                  <a:pt x="0" y="0"/>
                </a:moveTo>
                <a:lnTo>
                  <a:pt x="0" y="287274"/>
                </a:lnTo>
              </a:path>
            </a:pathLst>
          </a:custGeom>
          <a:ln w="16001">
            <a:solidFill>
              <a:srgbClr val="000065"/>
            </a:solidFill>
          </a:ln>
        </p:spPr>
        <p:txBody>
          <a:bodyPr wrap="square" lIns="0" tIns="0" rIns="0" bIns="0" rtlCol="0"/>
          <a:lstStyle/>
          <a:p>
            <a:endParaRPr/>
          </a:p>
        </p:txBody>
      </p:sp>
      <p:sp>
        <p:nvSpPr>
          <p:cNvPr id="93" name="object 93"/>
          <p:cNvSpPr/>
          <p:nvPr/>
        </p:nvSpPr>
        <p:spPr>
          <a:xfrm>
            <a:off x="3672840" y="2270760"/>
            <a:ext cx="0" cy="292100"/>
          </a:xfrm>
          <a:custGeom>
            <a:avLst/>
            <a:gdLst/>
            <a:ahLst/>
            <a:cxnLst/>
            <a:rect l="l" t="t" r="r" b="b"/>
            <a:pathLst>
              <a:path h="292100">
                <a:moveTo>
                  <a:pt x="0" y="0"/>
                </a:moveTo>
                <a:lnTo>
                  <a:pt x="0" y="291846"/>
                </a:lnTo>
              </a:path>
            </a:pathLst>
          </a:custGeom>
          <a:ln w="16763">
            <a:solidFill>
              <a:srgbClr val="000065"/>
            </a:solidFill>
          </a:ln>
        </p:spPr>
        <p:txBody>
          <a:bodyPr wrap="square" lIns="0" tIns="0" rIns="0" bIns="0" rtlCol="0"/>
          <a:lstStyle/>
          <a:p>
            <a:endParaRPr/>
          </a:p>
        </p:txBody>
      </p:sp>
      <p:sp>
        <p:nvSpPr>
          <p:cNvPr id="94" name="object 94"/>
          <p:cNvSpPr/>
          <p:nvPr/>
        </p:nvSpPr>
        <p:spPr>
          <a:xfrm>
            <a:off x="3714369" y="2259329"/>
            <a:ext cx="0" cy="299720"/>
          </a:xfrm>
          <a:custGeom>
            <a:avLst/>
            <a:gdLst/>
            <a:ahLst/>
            <a:cxnLst/>
            <a:rect l="l" t="t" r="r" b="b"/>
            <a:pathLst>
              <a:path h="299719">
                <a:moveTo>
                  <a:pt x="0" y="0"/>
                </a:moveTo>
                <a:lnTo>
                  <a:pt x="0" y="299466"/>
                </a:lnTo>
              </a:path>
            </a:pathLst>
          </a:custGeom>
          <a:ln w="17525">
            <a:solidFill>
              <a:srgbClr val="000065"/>
            </a:solidFill>
          </a:ln>
        </p:spPr>
        <p:txBody>
          <a:bodyPr wrap="square" lIns="0" tIns="0" rIns="0" bIns="0" rtlCol="0"/>
          <a:lstStyle/>
          <a:p>
            <a:endParaRPr/>
          </a:p>
        </p:txBody>
      </p:sp>
      <p:sp>
        <p:nvSpPr>
          <p:cNvPr id="95" name="object 95"/>
          <p:cNvSpPr/>
          <p:nvPr/>
        </p:nvSpPr>
        <p:spPr>
          <a:xfrm>
            <a:off x="3755897" y="2249423"/>
            <a:ext cx="0" cy="304800"/>
          </a:xfrm>
          <a:custGeom>
            <a:avLst/>
            <a:gdLst/>
            <a:ahLst/>
            <a:cxnLst/>
            <a:rect l="l" t="t" r="r" b="b"/>
            <a:pathLst>
              <a:path h="304800">
                <a:moveTo>
                  <a:pt x="0" y="0"/>
                </a:moveTo>
                <a:lnTo>
                  <a:pt x="0" y="304800"/>
                </a:lnTo>
              </a:path>
            </a:pathLst>
          </a:custGeom>
          <a:ln w="16763">
            <a:solidFill>
              <a:srgbClr val="000065"/>
            </a:solidFill>
          </a:ln>
        </p:spPr>
        <p:txBody>
          <a:bodyPr wrap="square" lIns="0" tIns="0" rIns="0" bIns="0" rtlCol="0"/>
          <a:lstStyle/>
          <a:p>
            <a:endParaRPr/>
          </a:p>
        </p:txBody>
      </p:sp>
      <p:sp>
        <p:nvSpPr>
          <p:cNvPr id="96" name="object 96"/>
          <p:cNvSpPr/>
          <p:nvPr/>
        </p:nvSpPr>
        <p:spPr>
          <a:xfrm>
            <a:off x="3797427" y="2237994"/>
            <a:ext cx="0" cy="313690"/>
          </a:xfrm>
          <a:custGeom>
            <a:avLst/>
            <a:gdLst/>
            <a:ahLst/>
            <a:cxnLst/>
            <a:rect l="l" t="t" r="r" b="b"/>
            <a:pathLst>
              <a:path h="313689">
                <a:moveTo>
                  <a:pt x="0" y="0"/>
                </a:moveTo>
                <a:lnTo>
                  <a:pt x="0" y="313181"/>
                </a:lnTo>
              </a:path>
            </a:pathLst>
          </a:custGeom>
          <a:ln w="17525">
            <a:solidFill>
              <a:srgbClr val="000065"/>
            </a:solidFill>
          </a:ln>
        </p:spPr>
        <p:txBody>
          <a:bodyPr wrap="square" lIns="0" tIns="0" rIns="0" bIns="0" rtlCol="0"/>
          <a:lstStyle/>
          <a:p>
            <a:endParaRPr/>
          </a:p>
        </p:txBody>
      </p:sp>
      <p:sp>
        <p:nvSpPr>
          <p:cNvPr id="97" name="object 97"/>
          <p:cNvSpPr/>
          <p:nvPr/>
        </p:nvSpPr>
        <p:spPr>
          <a:xfrm>
            <a:off x="3838575" y="2225039"/>
            <a:ext cx="0" cy="322580"/>
          </a:xfrm>
          <a:custGeom>
            <a:avLst/>
            <a:gdLst/>
            <a:ahLst/>
            <a:cxnLst/>
            <a:rect l="l" t="t" r="r" b="b"/>
            <a:pathLst>
              <a:path h="322580">
                <a:moveTo>
                  <a:pt x="0" y="0"/>
                </a:moveTo>
                <a:lnTo>
                  <a:pt x="0" y="322325"/>
                </a:lnTo>
              </a:path>
            </a:pathLst>
          </a:custGeom>
          <a:ln w="16001">
            <a:solidFill>
              <a:srgbClr val="000065"/>
            </a:solidFill>
          </a:ln>
        </p:spPr>
        <p:txBody>
          <a:bodyPr wrap="square" lIns="0" tIns="0" rIns="0" bIns="0" rtlCol="0"/>
          <a:lstStyle/>
          <a:p>
            <a:endParaRPr/>
          </a:p>
        </p:txBody>
      </p:sp>
      <p:sp>
        <p:nvSpPr>
          <p:cNvPr id="98" name="object 98"/>
          <p:cNvSpPr/>
          <p:nvPr/>
        </p:nvSpPr>
        <p:spPr>
          <a:xfrm>
            <a:off x="3879722" y="2221229"/>
            <a:ext cx="0" cy="325120"/>
          </a:xfrm>
          <a:custGeom>
            <a:avLst/>
            <a:gdLst/>
            <a:ahLst/>
            <a:cxnLst/>
            <a:rect l="l" t="t" r="r" b="b"/>
            <a:pathLst>
              <a:path h="325119">
                <a:moveTo>
                  <a:pt x="0" y="0"/>
                </a:moveTo>
                <a:lnTo>
                  <a:pt x="0" y="324611"/>
                </a:lnTo>
              </a:path>
            </a:pathLst>
          </a:custGeom>
          <a:ln w="16001">
            <a:solidFill>
              <a:srgbClr val="000065"/>
            </a:solidFill>
          </a:ln>
        </p:spPr>
        <p:txBody>
          <a:bodyPr wrap="square" lIns="0" tIns="0" rIns="0" bIns="0" rtlCol="0"/>
          <a:lstStyle/>
          <a:p>
            <a:endParaRPr/>
          </a:p>
        </p:txBody>
      </p:sp>
      <p:sp>
        <p:nvSpPr>
          <p:cNvPr id="99" name="object 99"/>
          <p:cNvSpPr/>
          <p:nvPr/>
        </p:nvSpPr>
        <p:spPr>
          <a:xfrm>
            <a:off x="3921633" y="2215133"/>
            <a:ext cx="0" cy="327660"/>
          </a:xfrm>
          <a:custGeom>
            <a:avLst/>
            <a:gdLst/>
            <a:ahLst/>
            <a:cxnLst/>
            <a:rect l="l" t="t" r="r" b="b"/>
            <a:pathLst>
              <a:path h="327660">
                <a:moveTo>
                  <a:pt x="0" y="0"/>
                </a:moveTo>
                <a:lnTo>
                  <a:pt x="0" y="327659"/>
                </a:lnTo>
              </a:path>
            </a:pathLst>
          </a:custGeom>
          <a:ln w="16001">
            <a:solidFill>
              <a:srgbClr val="000065"/>
            </a:solidFill>
          </a:ln>
        </p:spPr>
        <p:txBody>
          <a:bodyPr wrap="square" lIns="0" tIns="0" rIns="0" bIns="0" rtlCol="0"/>
          <a:lstStyle/>
          <a:p>
            <a:endParaRPr/>
          </a:p>
        </p:txBody>
      </p:sp>
      <p:sp>
        <p:nvSpPr>
          <p:cNvPr id="100" name="object 100"/>
          <p:cNvSpPr/>
          <p:nvPr/>
        </p:nvSpPr>
        <p:spPr>
          <a:xfrm>
            <a:off x="3962400" y="2210561"/>
            <a:ext cx="0" cy="330835"/>
          </a:xfrm>
          <a:custGeom>
            <a:avLst/>
            <a:gdLst/>
            <a:ahLst/>
            <a:cxnLst/>
            <a:rect l="l" t="t" r="r" b="b"/>
            <a:pathLst>
              <a:path h="330835">
                <a:moveTo>
                  <a:pt x="0" y="0"/>
                </a:moveTo>
                <a:lnTo>
                  <a:pt x="0" y="330707"/>
                </a:lnTo>
              </a:path>
            </a:pathLst>
          </a:custGeom>
          <a:ln w="16763">
            <a:solidFill>
              <a:srgbClr val="000065"/>
            </a:solidFill>
          </a:ln>
        </p:spPr>
        <p:txBody>
          <a:bodyPr wrap="square" lIns="0" tIns="0" rIns="0" bIns="0" rtlCol="0"/>
          <a:lstStyle/>
          <a:p>
            <a:endParaRPr/>
          </a:p>
        </p:txBody>
      </p:sp>
      <p:sp>
        <p:nvSpPr>
          <p:cNvPr id="101" name="object 101"/>
          <p:cNvSpPr/>
          <p:nvPr/>
        </p:nvSpPr>
        <p:spPr>
          <a:xfrm>
            <a:off x="4003928" y="2205227"/>
            <a:ext cx="0" cy="334645"/>
          </a:xfrm>
          <a:custGeom>
            <a:avLst/>
            <a:gdLst/>
            <a:ahLst/>
            <a:cxnLst/>
            <a:rect l="l" t="t" r="r" b="b"/>
            <a:pathLst>
              <a:path h="334644">
                <a:moveTo>
                  <a:pt x="0" y="0"/>
                </a:moveTo>
                <a:lnTo>
                  <a:pt x="0" y="334518"/>
                </a:lnTo>
              </a:path>
            </a:pathLst>
          </a:custGeom>
          <a:ln w="17525">
            <a:solidFill>
              <a:srgbClr val="000065"/>
            </a:solidFill>
          </a:ln>
        </p:spPr>
        <p:txBody>
          <a:bodyPr wrap="square" lIns="0" tIns="0" rIns="0" bIns="0" rtlCol="0"/>
          <a:lstStyle/>
          <a:p>
            <a:endParaRPr/>
          </a:p>
        </p:txBody>
      </p:sp>
      <p:sp>
        <p:nvSpPr>
          <p:cNvPr id="102" name="object 102"/>
          <p:cNvSpPr/>
          <p:nvPr/>
        </p:nvSpPr>
        <p:spPr>
          <a:xfrm>
            <a:off x="4045458" y="2203704"/>
            <a:ext cx="0" cy="336550"/>
          </a:xfrm>
          <a:custGeom>
            <a:avLst/>
            <a:gdLst/>
            <a:ahLst/>
            <a:cxnLst/>
            <a:rect l="l" t="t" r="r" b="b"/>
            <a:pathLst>
              <a:path h="336550">
                <a:moveTo>
                  <a:pt x="0" y="0"/>
                </a:moveTo>
                <a:lnTo>
                  <a:pt x="0" y="336042"/>
                </a:lnTo>
              </a:path>
            </a:pathLst>
          </a:custGeom>
          <a:ln w="16763">
            <a:solidFill>
              <a:srgbClr val="000065"/>
            </a:solidFill>
          </a:ln>
        </p:spPr>
        <p:txBody>
          <a:bodyPr wrap="square" lIns="0" tIns="0" rIns="0" bIns="0" rtlCol="0"/>
          <a:lstStyle/>
          <a:p>
            <a:endParaRPr/>
          </a:p>
        </p:txBody>
      </p:sp>
      <p:sp>
        <p:nvSpPr>
          <p:cNvPr id="103" name="object 103"/>
          <p:cNvSpPr/>
          <p:nvPr/>
        </p:nvSpPr>
        <p:spPr>
          <a:xfrm>
            <a:off x="4086986" y="2202179"/>
            <a:ext cx="0" cy="337820"/>
          </a:xfrm>
          <a:custGeom>
            <a:avLst/>
            <a:gdLst/>
            <a:ahLst/>
            <a:cxnLst/>
            <a:rect l="l" t="t" r="r" b="b"/>
            <a:pathLst>
              <a:path h="337819">
                <a:moveTo>
                  <a:pt x="0" y="0"/>
                </a:moveTo>
                <a:lnTo>
                  <a:pt x="0" y="337566"/>
                </a:lnTo>
              </a:path>
            </a:pathLst>
          </a:custGeom>
          <a:ln w="17525">
            <a:solidFill>
              <a:srgbClr val="000065"/>
            </a:solidFill>
          </a:ln>
        </p:spPr>
        <p:txBody>
          <a:bodyPr wrap="square" lIns="0" tIns="0" rIns="0" bIns="0" rtlCol="0"/>
          <a:lstStyle/>
          <a:p>
            <a:endParaRPr/>
          </a:p>
        </p:txBody>
      </p:sp>
      <p:sp>
        <p:nvSpPr>
          <p:cNvPr id="104" name="object 104"/>
          <p:cNvSpPr/>
          <p:nvPr/>
        </p:nvSpPr>
        <p:spPr>
          <a:xfrm>
            <a:off x="4128134" y="2200655"/>
            <a:ext cx="0" cy="339090"/>
          </a:xfrm>
          <a:custGeom>
            <a:avLst/>
            <a:gdLst/>
            <a:ahLst/>
            <a:cxnLst/>
            <a:rect l="l" t="t" r="r" b="b"/>
            <a:pathLst>
              <a:path h="339089">
                <a:moveTo>
                  <a:pt x="0" y="0"/>
                </a:moveTo>
                <a:lnTo>
                  <a:pt x="0" y="339090"/>
                </a:lnTo>
              </a:path>
            </a:pathLst>
          </a:custGeom>
          <a:ln w="16001">
            <a:solidFill>
              <a:srgbClr val="000065"/>
            </a:solidFill>
          </a:ln>
        </p:spPr>
        <p:txBody>
          <a:bodyPr wrap="square" lIns="0" tIns="0" rIns="0" bIns="0" rtlCol="0"/>
          <a:lstStyle/>
          <a:p>
            <a:endParaRPr/>
          </a:p>
        </p:txBody>
      </p:sp>
      <p:sp>
        <p:nvSpPr>
          <p:cNvPr id="105" name="object 105"/>
          <p:cNvSpPr/>
          <p:nvPr/>
        </p:nvSpPr>
        <p:spPr>
          <a:xfrm>
            <a:off x="4169664" y="2199132"/>
            <a:ext cx="0" cy="342265"/>
          </a:xfrm>
          <a:custGeom>
            <a:avLst/>
            <a:gdLst/>
            <a:ahLst/>
            <a:cxnLst/>
            <a:rect l="l" t="t" r="r" b="b"/>
            <a:pathLst>
              <a:path h="342264">
                <a:moveTo>
                  <a:pt x="0" y="0"/>
                </a:moveTo>
                <a:lnTo>
                  <a:pt x="0" y="342138"/>
                </a:lnTo>
              </a:path>
            </a:pathLst>
          </a:custGeom>
          <a:ln w="15239">
            <a:solidFill>
              <a:srgbClr val="000065"/>
            </a:solidFill>
          </a:ln>
        </p:spPr>
        <p:txBody>
          <a:bodyPr wrap="square" lIns="0" tIns="0" rIns="0" bIns="0" rtlCol="0"/>
          <a:lstStyle/>
          <a:p>
            <a:endParaRPr/>
          </a:p>
        </p:txBody>
      </p:sp>
      <p:sp>
        <p:nvSpPr>
          <p:cNvPr id="106" name="object 106"/>
          <p:cNvSpPr/>
          <p:nvPr/>
        </p:nvSpPr>
        <p:spPr>
          <a:xfrm>
            <a:off x="4211192" y="2198370"/>
            <a:ext cx="0" cy="340360"/>
          </a:xfrm>
          <a:custGeom>
            <a:avLst/>
            <a:gdLst/>
            <a:ahLst/>
            <a:cxnLst/>
            <a:rect l="l" t="t" r="r" b="b"/>
            <a:pathLst>
              <a:path h="340360">
                <a:moveTo>
                  <a:pt x="0" y="0"/>
                </a:moveTo>
                <a:lnTo>
                  <a:pt x="0" y="339851"/>
                </a:lnTo>
              </a:path>
            </a:pathLst>
          </a:custGeom>
          <a:ln w="16001">
            <a:solidFill>
              <a:srgbClr val="000065"/>
            </a:solidFill>
          </a:ln>
        </p:spPr>
        <p:txBody>
          <a:bodyPr wrap="square" lIns="0" tIns="0" rIns="0" bIns="0" rtlCol="0"/>
          <a:lstStyle/>
          <a:p>
            <a:endParaRPr/>
          </a:p>
        </p:txBody>
      </p:sp>
      <p:sp>
        <p:nvSpPr>
          <p:cNvPr id="107" name="object 107"/>
          <p:cNvSpPr/>
          <p:nvPr/>
        </p:nvSpPr>
        <p:spPr>
          <a:xfrm>
            <a:off x="4252340" y="2196845"/>
            <a:ext cx="0" cy="340995"/>
          </a:xfrm>
          <a:custGeom>
            <a:avLst/>
            <a:gdLst/>
            <a:ahLst/>
            <a:cxnLst/>
            <a:rect l="l" t="t" r="r" b="b"/>
            <a:pathLst>
              <a:path h="340994">
                <a:moveTo>
                  <a:pt x="0" y="0"/>
                </a:moveTo>
                <a:lnTo>
                  <a:pt x="0" y="340614"/>
                </a:lnTo>
              </a:path>
            </a:pathLst>
          </a:custGeom>
          <a:ln w="17525">
            <a:solidFill>
              <a:srgbClr val="000065"/>
            </a:solidFill>
          </a:ln>
        </p:spPr>
        <p:txBody>
          <a:bodyPr wrap="square" lIns="0" tIns="0" rIns="0" bIns="0" rtlCol="0"/>
          <a:lstStyle/>
          <a:p>
            <a:endParaRPr/>
          </a:p>
        </p:txBody>
      </p:sp>
      <p:sp>
        <p:nvSpPr>
          <p:cNvPr id="108" name="object 108"/>
          <p:cNvSpPr/>
          <p:nvPr/>
        </p:nvSpPr>
        <p:spPr>
          <a:xfrm>
            <a:off x="4293870" y="2193798"/>
            <a:ext cx="0" cy="340995"/>
          </a:xfrm>
          <a:custGeom>
            <a:avLst/>
            <a:gdLst/>
            <a:ahLst/>
            <a:cxnLst/>
            <a:rect l="l" t="t" r="r" b="b"/>
            <a:pathLst>
              <a:path h="340994">
                <a:moveTo>
                  <a:pt x="0" y="0"/>
                </a:moveTo>
                <a:lnTo>
                  <a:pt x="0" y="340614"/>
                </a:lnTo>
              </a:path>
            </a:pathLst>
          </a:custGeom>
          <a:ln w="16763">
            <a:solidFill>
              <a:srgbClr val="000065"/>
            </a:solidFill>
          </a:ln>
        </p:spPr>
        <p:txBody>
          <a:bodyPr wrap="square" lIns="0" tIns="0" rIns="0" bIns="0" rtlCol="0"/>
          <a:lstStyle/>
          <a:p>
            <a:endParaRPr/>
          </a:p>
        </p:txBody>
      </p:sp>
      <p:sp>
        <p:nvSpPr>
          <p:cNvPr id="109" name="object 109"/>
          <p:cNvSpPr/>
          <p:nvPr/>
        </p:nvSpPr>
        <p:spPr>
          <a:xfrm>
            <a:off x="4335398" y="2192273"/>
            <a:ext cx="0" cy="340995"/>
          </a:xfrm>
          <a:custGeom>
            <a:avLst/>
            <a:gdLst/>
            <a:ahLst/>
            <a:cxnLst/>
            <a:rect l="l" t="t" r="r" b="b"/>
            <a:pathLst>
              <a:path h="340994">
                <a:moveTo>
                  <a:pt x="0" y="0"/>
                </a:moveTo>
                <a:lnTo>
                  <a:pt x="0" y="340614"/>
                </a:lnTo>
              </a:path>
            </a:pathLst>
          </a:custGeom>
          <a:ln w="17525">
            <a:solidFill>
              <a:srgbClr val="000065"/>
            </a:solidFill>
          </a:ln>
        </p:spPr>
        <p:txBody>
          <a:bodyPr wrap="square" lIns="0" tIns="0" rIns="0" bIns="0" rtlCol="0"/>
          <a:lstStyle/>
          <a:p>
            <a:endParaRPr/>
          </a:p>
        </p:txBody>
      </p:sp>
      <p:sp>
        <p:nvSpPr>
          <p:cNvPr id="110" name="object 110"/>
          <p:cNvSpPr/>
          <p:nvPr/>
        </p:nvSpPr>
        <p:spPr>
          <a:xfrm>
            <a:off x="4376928" y="2189226"/>
            <a:ext cx="0" cy="342265"/>
          </a:xfrm>
          <a:custGeom>
            <a:avLst/>
            <a:gdLst/>
            <a:ahLst/>
            <a:cxnLst/>
            <a:rect l="l" t="t" r="r" b="b"/>
            <a:pathLst>
              <a:path h="342264">
                <a:moveTo>
                  <a:pt x="0" y="0"/>
                </a:moveTo>
                <a:lnTo>
                  <a:pt x="0" y="342138"/>
                </a:lnTo>
              </a:path>
            </a:pathLst>
          </a:custGeom>
          <a:ln w="16763">
            <a:solidFill>
              <a:srgbClr val="000065"/>
            </a:solidFill>
          </a:ln>
        </p:spPr>
        <p:txBody>
          <a:bodyPr wrap="square" lIns="0" tIns="0" rIns="0" bIns="0" rtlCol="0"/>
          <a:lstStyle/>
          <a:p>
            <a:endParaRPr/>
          </a:p>
        </p:txBody>
      </p:sp>
      <p:sp>
        <p:nvSpPr>
          <p:cNvPr id="111" name="object 111"/>
          <p:cNvSpPr/>
          <p:nvPr/>
        </p:nvSpPr>
        <p:spPr>
          <a:xfrm>
            <a:off x="4417695" y="2186939"/>
            <a:ext cx="0" cy="341630"/>
          </a:xfrm>
          <a:custGeom>
            <a:avLst/>
            <a:gdLst/>
            <a:ahLst/>
            <a:cxnLst/>
            <a:rect l="l" t="t" r="r" b="b"/>
            <a:pathLst>
              <a:path h="341630">
                <a:moveTo>
                  <a:pt x="0" y="0"/>
                </a:moveTo>
                <a:lnTo>
                  <a:pt x="0" y="341375"/>
                </a:lnTo>
              </a:path>
            </a:pathLst>
          </a:custGeom>
          <a:ln w="16001">
            <a:solidFill>
              <a:srgbClr val="000065"/>
            </a:solidFill>
          </a:ln>
        </p:spPr>
        <p:txBody>
          <a:bodyPr wrap="square" lIns="0" tIns="0" rIns="0" bIns="0" rtlCol="0"/>
          <a:lstStyle/>
          <a:p>
            <a:endParaRPr/>
          </a:p>
        </p:txBody>
      </p:sp>
      <p:sp>
        <p:nvSpPr>
          <p:cNvPr id="112" name="object 112"/>
          <p:cNvSpPr/>
          <p:nvPr/>
        </p:nvSpPr>
        <p:spPr>
          <a:xfrm>
            <a:off x="4459604" y="2183892"/>
            <a:ext cx="0" cy="342900"/>
          </a:xfrm>
          <a:custGeom>
            <a:avLst/>
            <a:gdLst/>
            <a:ahLst/>
            <a:cxnLst/>
            <a:rect l="l" t="t" r="r" b="b"/>
            <a:pathLst>
              <a:path h="342900">
                <a:moveTo>
                  <a:pt x="0" y="0"/>
                </a:moveTo>
                <a:lnTo>
                  <a:pt x="0" y="342900"/>
                </a:lnTo>
              </a:path>
            </a:pathLst>
          </a:custGeom>
          <a:ln w="16001">
            <a:solidFill>
              <a:srgbClr val="000065"/>
            </a:solidFill>
          </a:ln>
        </p:spPr>
        <p:txBody>
          <a:bodyPr wrap="square" lIns="0" tIns="0" rIns="0" bIns="0" rtlCol="0"/>
          <a:lstStyle/>
          <a:p>
            <a:endParaRPr/>
          </a:p>
        </p:txBody>
      </p:sp>
      <p:sp>
        <p:nvSpPr>
          <p:cNvPr id="113" name="object 113"/>
          <p:cNvSpPr/>
          <p:nvPr/>
        </p:nvSpPr>
        <p:spPr>
          <a:xfrm>
            <a:off x="4500753" y="2180844"/>
            <a:ext cx="0" cy="344170"/>
          </a:xfrm>
          <a:custGeom>
            <a:avLst/>
            <a:gdLst/>
            <a:ahLst/>
            <a:cxnLst/>
            <a:rect l="l" t="t" r="r" b="b"/>
            <a:pathLst>
              <a:path h="344169">
                <a:moveTo>
                  <a:pt x="0" y="0"/>
                </a:moveTo>
                <a:lnTo>
                  <a:pt x="0" y="343661"/>
                </a:lnTo>
              </a:path>
            </a:pathLst>
          </a:custGeom>
          <a:ln w="16001">
            <a:solidFill>
              <a:srgbClr val="000065"/>
            </a:solidFill>
          </a:ln>
        </p:spPr>
        <p:txBody>
          <a:bodyPr wrap="square" lIns="0" tIns="0" rIns="0" bIns="0" rtlCol="0"/>
          <a:lstStyle/>
          <a:p>
            <a:endParaRPr/>
          </a:p>
        </p:txBody>
      </p:sp>
      <p:sp>
        <p:nvSpPr>
          <p:cNvPr id="114" name="object 114"/>
          <p:cNvSpPr/>
          <p:nvPr/>
        </p:nvSpPr>
        <p:spPr>
          <a:xfrm>
            <a:off x="4541901" y="2174748"/>
            <a:ext cx="0" cy="348615"/>
          </a:xfrm>
          <a:custGeom>
            <a:avLst/>
            <a:gdLst/>
            <a:ahLst/>
            <a:cxnLst/>
            <a:rect l="l" t="t" r="r" b="b"/>
            <a:pathLst>
              <a:path h="348614">
                <a:moveTo>
                  <a:pt x="0" y="0"/>
                </a:moveTo>
                <a:lnTo>
                  <a:pt x="0" y="348233"/>
                </a:lnTo>
              </a:path>
            </a:pathLst>
          </a:custGeom>
          <a:ln w="17525">
            <a:solidFill>
              <a:srgbClr val="000065"/>
            </a:solidFill>
          </a:ln>
        </p:spPr>
        <p:txBody>
          <a:bodyPr wrap="square" lIns="0" tIns="0" rIns="0" bIns="0" rtlCol="0"/>
          <a:lstStyle/>
          <a:p>
            <a:endParaRPr/>
          </a:p>
        </p:txBody>
      </p:sp>
      <p:sp>
        <p:nvSpPr>
          <p:cNvPr id="115" name="object 115"/>
          <p:cNvSpPr/>
          <p:nvPr/>
        </p:nvSpPr>
        <p:spPr>
          <a:xfrm>
            <a:off x="4583429" y="2170938"/>
            <a:ext cx="0" cy="349250"/>
          </a:xfrm>
          <a:custGeom>
            <a:avLst/>
            <a:gdLst/>
            <a:ahLst/>
            <a:cxnLst/>
            <a:rect l="l" t="t" r="r" b="b"/>
            <a:pathLst>
              <a:path h="349250">
                <a:moveTo>
                  <a:pt x="0" y="0"/>
                </a:moveTo>
                <a:lnTo>
                  <a:pt x="0" y="348996"/>
                </a:lnTo>
              </a:path>
            </a:pathLst>
          </a:custGeom>
          <a:ln w="16763">
            <a:solidFill>
              <a:srgbClr val="000065"/>
            </a:solidFill>
          </a:ln>
        </p:spPr>
        <p:txBody>
          <a:bodyPr wrap="square" lIns="0" tIns="0" rIns="0" bIns="0" rtlCol="0"/>
          <a:lstStyle/>
          <a:p>
            <a:endParaRPr/>
          </a:p>
        </p:txBody>
      </p:sp>
      <p:sp>
        <p:nvSpPr>
          <p:cNvPr id="116" name="object 116"/>
          <p:cNvSpPr/>
          <p:nvPr/>
        </p:nvSpPr>
        <p:spPr>
          <a:xfrm>
            <a:off x="4624959" y="2164842"/>
            <a:ext cx="0" cy="353695"/>
          </a:xfrm>
          <a:custGeom>
            <a:avLst/>
            <a:gdLst/>
            <a:ahLst/>
            <a:cxnLst/>
            <a:rect l="l" t="t" r="r" b="b"/>
            <a:pathLst>
              <a:path h="353694">
                <a:moveTo>
                  <a:pt x="0" y="0"/>
                </a:moveTo>
                <a:lnTo>
                  <a:pt x="0" y="353568"/>
                </a:lnTo>
              </a:path>
            </a:pathLst>
          </a:custGeom>
          <a:ln w="17525">
            <a:solidFill>
              <a:srgbClr val="000065"/>
            </a:solidFill>
          </a:ln>
        </p:spPr>
        <p:txBody>
          <a:bodyPr wrap="square" lIns="0" tIns="0" rIns="0" bIns="0" rtlCol="0"/>
          <a:lstStyle/>
          <a:p>
            <a:endParaRPr/>
          </a:p>
        </p:txBody>
      </p:sp>
      <p:sp>
        <p:nvSpPr>
          <p:cNvPr id="117" name="object 117"/>
          <p:cNvSpPr/>
          <p:nvPr/>
        </p:nvSpPr>
        <p:spPr>
          <a:xfrm>
            <a:off x="4666488" y="2161032"/>
            <a:ext cx="0" cy="354330"/>
          </a:xfrm>
          <a:custGeom>
            <a:avLst/>
            <a:gdLst/>
            <a:ahLst/>
            <a:cxnLst/>
            <a:rect l="l" t="t" r="r" b="b"/>
            <a:pathLst>
              <a:path h="354330">
                <a:moveTo>
                  <a:pt x="0" y="0"/>
                </a:moveTo>
                <a:lnTo>
                  <a:pt x="0" y="354329"/>
                </a:lnTo>
              </a:path>
            </a:pathLst>
          </a:custGeom>
          <a:ln w="16763">
            <a:solidFill>
              <a:srgbClr val="000065"/>
            </a:solidFill>
          </a:ln>
        </p:spPr>
        <p:txBody>
          <a:bodyPr wrap="square" lIns="0" tIns="0" rIns="0" bIns="0" rtlCol="0"/>
          <a:lstStyle/>
          <a:p>
            <a:endParaRPr/>
          </a:p>
        </p:txBody>
      </p:sp>
      <p:sp>
        <p:nvSpPr>
          <p:cNvPr id="118" name="object 118"/>
          <p:cNvSpPr/>
          <p:nvPr/>
        </p:nvSpPr>
        <p:spPr>
          <a:xfrm>
            <a:off x="4707254" y="2154935"/>
            <a:ext cx="0" cy="360045"/>
          </a:xfrm>
          <a:custGeom>
            <a:avLst/>
            <a:gdLst/>
            <a:ahLst/>
            <a:cxnLst/>
            <a:rect l="l" t="t" r="r" b="b"/>
            <a:pathLst>
              <a:path h="360044">
                <a:moveTo>
                  <a:pt x="0" y="0"/>
                </a:moveTo>
                <a:lnTo>
                  <a:pt x="0" y="359664"/>
                </a:lnTo>
              </a:path>
            </a:pathLst>
          </a:custGeom>
          <a:ln w="16001">
            <a:solidFill>
              <a:srgbClr val="000065"/>
            </a:solidFill>
          </a:ln>
        </p:spPr>
        <p:txBody>
          <a:bodyPr wrap="square" lIns="0" tIns="0" rIns="0" bIns="0" rtlCol="0"/>
          <a:lstStyle/>
          <a:p>
            <a:endParaRPr/>
          </a:p>
        </p:txBody>
      </p:sp>
      <p:sp>
        <p:nvSpPr>
          <p:cNvPr id="119" name="object 119"/>
          <p:cNvSpPr/>
          <p:nvPr/>
        </p:nvSpPr>
        <p:spPr>
          <a:xfrm>
            <a:off x="4749165" y="2149601"/>
            <a:ext cx="0" cy="361950"/>
          </a:xfrm>
          <a:custGeom>
            <a:avLst/>
            <a:gdLst/>
            <a:ahLst/>
            <a:cxnLst/>
            <a:rect l="l" t="t" r="r" b="b"/>
            <a:pathLst>
              <a:path h="361950">
                <a:moveTo>
                  <a:pt x="0" y="0"/>
                </a:moveTo>
                <a:lnTo>
                  <a:pt x="0" y="361950"/>
                </a:lnTo>
              </a:path>
            </a:pathLst>
          </a:custGeom>
          <a:ln w="16001">
            <a:solidFill>
              <a:srgbClr val="000065"/>
            </a:solidFill>
          </a:ln>
        </p:spPr>
        <p:txBody>
          <a:bodyPr wrap="square" lIns="0" tIns="0" rIns="0" bIns="0" rtlCol="0"/>
          <a:lstStyle/>
          <a:p>
            <a:endParaRPr/>
          </a:p>
        </p:txBody>
      </p:sp>
      <p:sp>
        <p:nvSpPr>
          <p:cNvPr id="120" name="object 120"/>
          <p:cNvSpPr/>
          <p:nvPr/>
        </p:nvSpPr>
        <p:spPr>
          <a:xfrm>
            <a:off x="4790694" y="2145029"/>
            <a:ext cx="0" cy="365125"/>
          </a:xfrm>
          <a:custGeom>
            <a:avLst/>
            <a:gdLst/>
            <a:ahLst/>
            <a:cxnLst/>
            <a:rect l="l" t="t" r="r" b="b"/>
            <a:pathLst>
              <a:path h="365125">
                <a:moveTo>
                  <a:pt x="0" y="0"/>
                </a:moveTo>
                <a:lnTo>
                  <a:pt x="0" y="364998"/>
                </a:lnTo>
              </a:path>
            </a:pathLst>
          </a:custGeom>
          <a:ln w="15239">
            <a:solidFill>
              <a:srgbClr val="000065"/>
            </a:solidFill>
          </a:ln>
        </p:spPr>
        <p:txBody>
          <a:bodyPr wrap="square" lIns="0" tIns="0" rIns="0" bIns="0" rtlCol="0"/>
          <a:lstStyle/>
          <a:p>
            <a:endParaRPr/>
          </a:p>
        </p:txBody>
      </p:sp>
      <p:sp>
        <p:nvSpPr>
          <p:cNvPr id="121" name="object 121"/>
          <p:cNvSpPr/>
          <p:nvPr/>
        </p:nvSpPr>
        <p:spPr>
          <a:xfrm>
            <a:off x="4831460" y="2139695"/>
            <a:ext cx="0" cy="367665"/>
          </a:xfrm>
          <a:custGeom>
            <a:avLst/>
            <a:gdLst/>
            <a:ahLst/>
            <a:cxnLst/>
            <a:rect l="l" t="t" r="r" b="b"/>
            <a:pathLst>
              <a:path h="367664">
                <a:moveTo>
                  <a:pt x="0" y="0"/>
                </a:moveTo>
                <a:lnTo>
                  <a:pt x="0" y="367283"/>
                </a:lnTo>
              </a:path>
            </a:pathLst>
          </a:custGeom>
          <a:ln w="17525">
            <a:solidFill>
              <a:srgbClr val="000065"/>
            </a:solidFill>
          </a:ln>
        </p:spPr>
        <p:txBody>
          <a:bodyPr wrap="square" lIns="0" tIns="0" rIns="0" bIns="0" rtlCol="0"/>
          <a:lstStyle/>
          <a:p>
            <a:endParaRPr/>
          </a:p>
        </p:txBody>
      </p:sp>
      <p:sp>
        <p:nvSpPr>
          <p:cNvPr id="122" name="object 122"/>
          <p:cNvSpPr/>
          <p:nvPr/>
        </p:nvSpPr>
        <p:spPr>
          <a:xfrm>
            <a:off x="4872990" y="2135123"/>
            <a:ext cx="0" cy="368935"/>
          </a:xfrm>
          <a:custGeom>
            <a:avLst/>
            <a:gdLst/>
            <a:ahLst/>
            <a:cxnLst/>
            <a:rect l="l" t="t" r="r" b="b"/>
            <a:pathLst>
              <a:path h="368935">
                <a:moveTo>
                  <a:pt x="0" y="0"/>
                </a:moveTo>
                <a:lnTo>
                  <a:pt x="0" y="368807"/>
                </a:lnTo>
              </a:path>
            </a:pathLst>
          </a:custGeom>
          <a:ln w="16763">
            <a:solidFill>
              <a:srgbClr val="000065"/>
            </a:solidFill>
          </a:ln>
        </p:spPr>
        <p:txBody>
          <a:bodyPr wrap="square" lIns="0" tIns="0" rIns="0" bIns="0" rtlCol="0"/>
          <a:lstStyle/>
          <a:p>
            <a:endParaRPr/>
          </a:p>
        </p:txBody>
      </p:sp>
      <p:sp>
        <p:nvSpPr>
          <p:cNvPr id="123" name="object 123"/>
          <p:cNvSpPr/>
          <p:nvPr/>
        </p:nvSpPr>
        <p:spPr>
          <a:xfrm>
            <a:off x="4914519" y="2129027"/>
            <a:ext cx="0" cy="374650"/>
          </a:xfrm>
          <a:custGeom>
            <a:avLst/>
            <a:gdLst/>
            <a:ahLst/>
            <a:cxnLst/>
            <a:rect l="l" t="t" r="r" b="b"/>
            <a:pathLst>
              <a:path h="374650">
                <a:moveTo>
                  <a:pt x="0" y="0"/>
                </a:moveTo>
                <a:lnTo>
                  <a:pt x="0" y="374142"/>
                </a:lnTo>
              </a:path>
            </a:pathLst>
          </a:custGeom>
          <a:ln w="17525">
            <a:solidFill>
              <a:srgbClr val="000065"/>
            </a:solidFill>
          </a:ln>
        </p:spPr>
        <p:txBody>
          <a:bodyPr wrap="square" lIns="0" tIns="0" rIns="0" bIns="0" rtlCol="0"/>
          <a:lstStyle/>
          <a:p>
            <a:endParaRPr/>
          </a:p>
        </p:txBody>
      </p:sp>
      <p:sp>
        <p:nvSpPr>
          <p:cNvPr id="124" name="object 124"/>
          <p:cNvSpPr/>
          <p:nvPr/>
        </p:nvSpPr>
        <p:spPr>
          <a:xfrm>
            <a:off x="4956428" y="2123694"/>
            <a:ext cx="0" cy="376555"/>
          </a:xfrm>
          <a:custGeom>
            <a:avLst/>
            <a:gdLst/>
            <a:ahLst/>
            <a:cxnLst/>
            <a:rect l="l" t="t" r="r" b="b"/>
            <a:pathLst>
              <a:path h="376555">
                <a:moveTo>
                  <a:pt x="0" y="0"/>
                </a:moveTo>
                <a:lnTo>
                  <a:pt x="0" y="376427"/>
                </a:lnTo>
              </a:path>
            </a:pathLst>
          </a:custGeom>
          <a:ln w="17525">
            <a:solidFill>
              <a:srgbClr val="000065"/>
            </a:solidFill>
          </a:ln>
        </p:spPr>
        <p:txBody>
          <a:bodyPr wrap="square" lIns="0" tIns="0" rIns="0" bIns="0" rtlCol="0"/>
          <a:lstStyle/>
          <a:p>
            <a:endParaRPr/>
          </a:p>
        </p:txBody>
      </p:sp>
      <p:sp>
        <p:nvSpPr>
          <p:cNvPr id="125" name="object 125"/>
          <p:cNvSpPr/>
          <p:nvPr/>
        </p:nvSpPr>
        <p:spPr>
          <a:xfrm>
            <a:off x="4997196" y="2119122"/>
            <a:ext cx="0" cy="379730"/>
          </a:xfrm>
          <a:custGeom>
            <a:avLst/>
            <a:gdLst/>
            <a:ahLst/>
            <a:cxnLst/>
            <a:rect l="l" t="t" r="r" b="b"/>
            <a:pathLst>
              <a:path h="379730">
                <a:moveTo>
                  <a:pt x="0" y="0"/>
                </a:moveTo>
                <a:lnTo>
                  <a:pt x="0" y="379475"/>
                </a:lnTo>
              </a:path>
            </a:pathLst>
          </a:custGeom>
          <a:ln w="15239">
            <a:solidFill>
              <a:srgbClr val="000065"/>
            </a:solidFill>
          </a:ln>
        </p:spPr>
        <p:txBody>
          <a:bodyPr wrap="square" lIns="0" tIns="0" rIns="0" bIns="0" rtlCol="0"/>
          <a:lstStyle/>
          <a:p>
            <a:endParaRPr/>
          </a:p>
        </p:txBody>
      </p:sp>
      <p:sp>
        <p:nvSpPr>
          <p:cNvPr id="126" name="object 126"/>
          <p:cNvSpPr/>
          <p:nvPr/>
        </p:nvSpPr>
        <p:spPr>
          <a:xfrm>
            <a:off x="5038725" y="2113788"/>
            <a:ext cx="0" cy="382270"/>
          </a:xfrm>
          <a:custGeom>
            <a:avLst/>
            <a:gdLst/>
            <a:ahLst/>
            <a:cxnLst/>
            <a:rect l="l" t="t" r="r" b="b"/>
            <a:pathLst>
              <a:path h="382269">
                <a:moveTo>
                  <a:pt x="0" y="0"/>
                </a:moveTo>
                <a:lnTo>
                  <a:pt x="0" y="381761"/>
                </a:lnTo>
              </a:path>
            </a:pathLst>
          </a:custGeom>
          <a:ln w="16001">
            <a:solidFill>
              <a:srgbClr val="000065"/>
            </a:solidFill>
          </a:ln>
        </p:spPr>
        <p:txBody>
          <a:bodyPr wrap="square" lIns="0" tIns="0" rIns="0" bIns="0" rtlCol="0"/>
          <a:lstStyle/>
          <a:p>
            <a:endParaRPr/>
          </a:p>
        </p:txBody>
      </p:sp>
      <p:sp>
        <p:nvSpPr>
          <p:cNvPr id="127" name="object 127"/>
          <p:cNvSpPr/>
          <p:nvPr/>
        </p:nvSpPr>
        <p:spPr>
          <a:xfrm>
            <a:off x="5080253" y="2107692"/>
            <a:ext cx="0" cy="386715"/>
          </a:xfrm>
          <a:custGeom>
            <a:avLst/>
            <a:gdLst/>
            <a:ahLst/>
            <a:cxnLst/>
            <a:rect l="l" t="t" r="r" b="b"/>
            <a:pathLst>
              <a:path h="386714">
                <a:moveTo>
                  <a:pt x="0" y="0"/>
                </a:moveTo>
                <a:lnTo>
                  <a:pt x="0" y="386333"/>
                </a:lnTo>
              </a:path>
            </a:pathLst>
          </a:custGeom>
          <a:ln w="15239">
            <a:solidFill>
              <a:srgbClr val="000065"/>
            </a:solidFill>
          </a:ln>
        </p:spPr>
        <p:txBody>
          <a:bodyPr wrap="square" lIns="0" tIns="0" rIns="0" bIns="0" rtlCol="0"/>
          <a:lstStyle/>
          <a:p>
            <a:endParaRPr/>
          </a:p>
        </p:txBody>
      </p:sp>
      <p:sp>
        <p:nvSpPr>
          <p:cNvPr id="128" name="object 128"/>
          <p:cNvSpPr/>
          <p:nvPr/>
        </p:nvSpPr>
        <p:spPr>
          <a:xfrm>
            <a:off x="5121021" y="2102357"/>
            <a:ext cx="0" cy="389890"/>
          </a:xfrm>
          <a:custGeom>
            <a:avLst/>
            <a:gdLst/>
            <a:ahLst/>
            <a:cxnLst/>
            <a:rect l="l" t="t" r="r" b="b"/>
            <a:pathLst>
              <a:path h="389889">
                <a:moveTo>
                  <a:pt x="0" y="0"/>
                </a:moveTo>
                <a:lnTo>
                  <a:pt x="0" y="389381"/>
                </a:lnTo>
              </a:path>
            </a:pathLst>
          </a:custGeom>
          <a:ln w="17525">
            <a:solidFill>
              <a:srgbClr val="000065"/>
            </a:solidFill>
          </a:ln>
        </p:spPr>
        <p:txBody>
          <a:bodyPr wrap="square" lIns="0" tIns="0" rIns="0" bIns="0" rtlCol="0"/>
          <a:lstStyle/>
          <a:p>
            <a:endParaRPr/>
          </a:p>
        </p:txBody>
      </p:sp>
      <p:sp>
        <p:nvSpPr>
          <p:cNvPr id="129" name="object 129"/>
          <p:cNvSpPr/>
          <p:nvPr/>
        </p:nvSpPr>
        <p:spPr>
          <a:xfrm>
            <a:off x="5162930" y="2096261"/>
            <a:ext cx="0" cy="394335"/>
          </a:xfrm>
          <a:custGeom>
            <a:avLst/>
            <a:gdLst/>
            <a:ahLst/>
            <a:cxnLst/>
            <a:rect l="l" t="t" r="r" b="b"/>
            <a:pathLst>
              <a:path h="394335">
                <a:moveTo>
                  <a:pt x="0" y="0"/>
                </a:moveTo>
                <a:lnTo>
                  <a:pt x="0" y="393953"/>
                </a:lnTo>
              </a:path>
            </a:pathLst>
          </a:custGeom>
          <a:ln w="17525">
            <a:solidFill>
              <a:srgbClr val="000065"/>
            </a:solidFill>
          </a:ln>
        </p:spPr>
        <p:txBody>
          <a:bodyPr wrap="square" lIns="0" tIns="0" rIns="0" bIns="0" rtlCol="0"/>
          <a:lstStyle/>
          <a:p>
            <a:endParaRPr/>
          </a:p>
        </p:txBody>
      </p:sp>
      <p:sp>
        <p:nvSpPr>
          <p:cNvPr id="130" name="object 130"/>
          <p:cNvSpPr/>
          <p:nvPr/>
        </p:nvSpPr>
        <p:spPr>
          <a:xfrm>
            <a:off x="5204459" y="2090927"/>
            <a:ext cx="0" cy="396240"/>
          </a:xfrm>
          <a:custGeom>
            <a:avLst/>
            <a:gdLst/>
            <a:ahLst/>
            <a:cxnLst/>
            <a:rect l="l" t="t" r="r" b="b"/>
            <a:pathLst>
              <a:path h="396239">
                <a:moveTo>
                  <a:pt x="0" y="0"/>
                </a:moveTo>
                <a:lnTo>
                  <a:pt x="0" y="396240"/>
                </a:lnTo>
              </a:path>
            </a:pathLst>
          </a:custGeom>
          <a:ln w="16763">
            <a:solidFill>
              <a:srgbClr val="000065"/>
            </a:solidFill>
          </a:ln>
        </p:spPr>
        <p:txBody>
          <a:bodyPr wrap="square" lIns="0" tIns="0" rIns="0" bIns="0" rtlCol="0"/>
          <a:lstStyle/>
          <a:p>
            <a:endParaRPr/>
          </a:p>
        </p:txBody>
      </p:sp>
      <p:sp>
        <p:nvSpPr>
          <p:cNvPr id="131" name="object 131"/>
          <p:cNvSpPr/>
          <p:nvPr/>
        </p:nvSpPr>
        <p:spPr>
          <a:xfrm>
            <a:off x="5245989" y="2084832"/>
            <a:ext cx="0" cy="399415"/>
          </a:xfrm>
          <a:custGeom>
            <a:avLst/>
            <a:gdLst/>
            <a:ahLst/>
            <a:cxnLst/>
            <a:rect l="l" t="t" r="r" b="b"/>
            <a:pathLst>
              <a:path h="399414">
                <a:moveTo>
                  <a:pt x="0" y="0"/>
                </a:moveTo>
                <a:lnTo>
                  <a:pt x="0" y="399288"/>
                </a:lnTo>
              </a:path>
            </a:pathLst>
          </a:custGeom>
          <a:ln w="17525">
            <a:solidFill>
              <a:srgbClr val="000065"/>
            </a:solidFill>
          </a:ln>
        </p:spPr>
        <p:txBody>
          <a:bodyPr wrap="square" lIns="0" tIns="0" rIns="0" bIns="0" rtlCol="0"/>
          <a:lstStyle/>
          <a:p>
            <a:endParaRPr/>
          </a:p>
        </p:txBody>
      </p:sp>
      <p:sp>
        <p:nvSpPr>
          <p:cNvPr id="132" name="object 132"/>
          <p:cNvSpPr/>
          <p:nvPr/>
        </p:nvSpPr>
        <p:spPr>
          <a:xfrm>
            <a:off x="5287136" y="2079498"/>
            <a:ext cx="0" cy="403225"/>
          </a:xfrm>
          <a:custGeom>
            <a:avLst/>
            <a:gdLst/>
            <a:ahLst/>
            <a:cxnLst/>
            <a:rect l="l" t="t" r="r" b="b"/>
            <a:pathLst>
              <a:path h="403225">
                <a:moveTo>
                  <a:pt x="0" y="0"/>
                </a:moveTo>
                <a:lnTo>
                  <a:pt x="0" y="403098"/>
                </a:lnTo>
              </a:path>
            </a:pathLst>
          </a:custGeom>
          <a:ln w="16001">
            <a:solidFill>
              <a:srgbClr val="000065"/>
            </a:solidFill>
          </a:ln>
        </p:spPr>
        <p:txBody>
          <a:bodyPr wrap="square" lIns="0" tIns="0" rIns="0" bIns="0" rtlCol="0"/>
          <a:lstStyle/>
          <a:p>
            <a:endParaRPr/>
          </a:p>
        </p:txBody>
      </p:sp>
      <p:sp>
        <p:nvSpPr>
          <p:cNvPr id="133" name="object 133"/>
          <p:cNvSpPr/>
          <p:nvPr/>
        </p:nvSpPr>
        <p:spPr>
          <a:xfrm>
            <a:off x="5328284" y="2073401"/>
            <a:ext cx="0" cy="406400"/>
          </a:xfrm>
          <a:custGeom>
            <a:avLst/>
            <a:gdLst/>
            <a:ahLst/>
            <a:cxnLst/>
            <a:rect l="l" t="t" r="r" b="b"/>
            <a:pathLst>
              <a:path h="406400">
                <a:moveTo>
                  <a:pt x="0" y="0"/>
                </a:moveTo>
                <a:lnTo>
                  <a:pt x="0" y="406146"/>
                </a:lnTo>
              </a:path>
            </a:pathLst>
          </a:custGeom>
          <a:ln w="16001">
            <a:solidFill>
              <a:srgbClr val="000065"/>
            </a:solidFill>
          </a:ln>
        </p:spPr>
        <p:txBody>
          <a:bodyPr wrap="square" lIns="0" tIns="0" rIns="0" bIns="0" rtlCol="0"/>
          <a:lstStyle/>
          <a:p>
            <a:endParaRPr/>
          </a:p>
        </p:txBody>
      </p:sp>
      <p:sp>
        <p:nvSpPr>
          <p:cNvPr id="134" name="object 134"/>
          <p:cNvSpPr/>
          <p:nvPr/>
        </p:nvSpPr>
        <p:spPr>
          <a:xfrm>
            <a:off x="2724530" y="2299716"/>
            <a:ext cx="0" cy="128905"/>
          </a:xfrm>
          <a:custGeom>
            <a:avLst/>
            <a:gdLst/>
            <a:ahLst/>
            <a:cxnLst/>
            <a:rect l="l" t="t" r="r" b="b"/>
            <a:pathLst>
              <a:path h="128905">
                <a:moveTo>
                  <a:pt x="0" y="0"/>
                </a:moveTo>
                <a:lnTo>
                  <a:pt x="0" y="128777"/>
                </a:lnTo>
              </a:path>
            </a:pathLst>
          </a:custGeom>
          <a:ln w="8381">
            <a:solidFill>
              <a:srgbClr val="00AFEF"/>
            </a:solidFill>
          </a:ln>
        </p:spPr>
        <p:txBody>
          <a:bodyPr wrap="square" lIns="0" tIns="0" rIns="0" bIns="0" rtlCol="0"/>
          <a:lstStyle/>
          <a:p>
            <a:endParaRPr/>
          </a:p>
        </p:txBody>
      </p:sp>
      <p:sp>
        <p:nvSpPr>
          <p:cNvPr id="135" name="object 135"/>
          <p:cNvSpPr/>
          <p:nvPr/>
        </p:nvSpPr>
        <p:spPr>
          <a:xfrm>
            <a:off x="2761869" y="2280666"/>
            <a:ext cx="0" cy="133350"/>
          </a:xfrm>
          <a:custGeom>
            <a:avLst/>
            <a:gdLst/>
            <a:ahLst/>
            <a:cxnLst/>
            <a:rect l="l" t="t" r="r" b="b"/>
            <a:pathLst>
              <a:path h="133350">
                <a:moveTo>
                  <a:pt x="0" y="0"/>
                </a:moveTo>
                <a:lnTo>
                  <a:pt x="0" y="133350"/>
                </a:lnTo>
              </a:path>
            </a:pathLst>
          </a:custGeom>
          <a:ln w="17525">
            <a:solidFill>
              <a:srgbClr val="00AFEF"/>
            </a:solidFill>
          </a:ln>
        </p:spPr>
        <p:txBody>
          <a:bodyPr wrap="square" lIns="0" tIns="0" rIns="0" bIns="0" rtlCol="0"/>
          <a:lstStyle/>
          <a:p>
            <a:endParaRPr/>
          </a:p>
        </p:txBody>
      </p:sp>
      <p:sp>
        <p:nvSpPr>
          <p:cNvPr id="136" name="object 136"/>
          <p:cNvSpPr/>
          <p:nvPr/>
        </p:nvSpPr>
        <p:spPr>
          <a:xfrm>
            <a:off x="2803779" y="2260854"/>
            <a:ext cx="0" cy="139065"/>
          </a:xfrm>
          <a:custGeom>
            <a:avLst/>
            <a:gdLst/>
            <a:ahLst/>
            <a:cxnLst/>
            <a:rect l="l" t="t" r="r" b="b"/>
            <a:pathLst>
              <a:path h="139064">
                <a:moveTo>
                  <a:pt x="0" y="0"/>
                </a:moveTo>
                <a:lnTo>
                  <a:pt x="0" y="138683"/>
                </a:lnTo>
              </a:path>
            </a:pathLst>
          </a:custGeom>
          <a:ln w="17525">
            <a:solidFill>
              <a:srgbClr val="00AFEF"/>
            </a:solidFill>
          </a:ln>
        </p:spPr>
        <p:txBody>
          <a:bodyPr wrap="square" lIns="0" tIns="0" rIns="0" bIns="0" rtlCol="0"/>
          <a:lstStyle/>
          <a:p>
            <a:endParaRPr/>
          </a:p>
        </p:txBody>
      </p:sp>
      <p:sp>
        <p:nvSpPr>
          <p:cNvPr id="137" name="object 137"/>
          <p:cNvSpPr/>
          <p:nvPr/>
        </p:nvSpPr>
        <p:spPr>
          <a:xfrm>
            <a:off x="2845307" y="2241042"/>
            <a:ext cx="0" cy="144780"/>
          </a:xfrm>
          <a:custGeom>
            <a:avLst/>
            <a:gdLst/>
            <a:ahLst/>
            <a:cxnLst/>
            <a:rect l="l" t="t" r="r" b="b"/>
            <a:pathLst>
              <a:path h="144780">
                <a:moveTo>
                  <a:pt x="0" y="0"/>
                </a:moveTo>
                <a:lnTo>
                  <a:pt x="0" y="144779"/>
                </a:lnTo>
              </a:path>
            </a:pathLst>
          </a:custGeom>
          <a:ln w="16763">
            <a:solidFill>
              <a:srgbClr val="00AFEF"/>
            </a:solidFill>
          </a:ln>
        </p:spPr>
        <p:txBody>
          <a:bodyPr wrap="square" lIns="0" tIns="0" rIns="0" bIns="0" rtlCol="0"/>
          <a:lstStyle/>
          <a:p>
            <a:endParaRPr/>
          </a:p>
        </p:txBody>
      </p:sp>
      <p:sp>
        <p:nvSpPr>
          <p:cNvPr id="138" name="object 138"/>
          <p:cNvSpPr/>
          <p:nvPr/>
        </p:nvSpPr>
        <p:spPr>
          <a:xfrm>
            <a:off x="2886836" y="2229611"/>
            <a:ext cx="0" cy="147320"/>
          </a:xfrm>
          <a:custGeom>
            <a:avLst/>
            <a:gdLst/>
            <a:ahLst/>
            <a:cxnLst/>
            <a:rect l="l" t="t" r="r" b="b"/>
            <a:pathLst>
              <a:path h="147319">
                <a:moveTo>
                  <a:pt x="0" y="0"/>
                </a:moveTo>
                <a:lnTo>
                  <a:pt x="0" y="147066"/>
                </a:lnTo>
              </a:path>
            </a:pathLst>
          </a:custGeom>
          <a:ln w="17525">
            <a:solidFill>
              <a:srgbClr val="00AFEF"/>
            </a:solidFill>
          </a:ln>
        </p:spPr>
        <p:txBody>
          <a:bodyPr wrap="square" lIns="0" tIns="0" rIns="0" bIns="0" rtlCol="0"/>
          <a:lstStyle/>
          <a:p>
            <a:endParaRPr/>
          </a:p>
        </p:txBody>
      </p:sp>
      <p:sp>
        <p:nvSpPr>
          <p:cNvPr id="139" name="object 139"/>
          <p:cNvSpPr/>
          <p:nvPr/>
        </p:nvSpPr>
        <p:spPr>
          <a:xfrm>
            <a:off x="2927604" y="2216657"/>
            <a:ext cx="0" cy="153670"/>
          </a:xfrm>
          <a:custGeom>
            <a:avLst/>
            <a:gdLst/>
            <a:ahLst/>
            <a:cxnLst/>
            <a:rect l="l" t="t" r="r" b="b"/>
            <a:pathLst>
              <a:path h="153669">
                <a:moveTo>
                  <a:pt x="0" y="0"/>
                </a:moveTo>
                <a:lnTo>
                  <a:pt x="0" y="153161"/>
                </a:lnTo>
              </a:path>
            </a:pathLst>
          </a:custGeom>
          <a:ln w="15239">
            <a:solidFill>
              <a:srgbClr val="00AFEF"/>
            </a:solidFill>
          </a:ln>
        </p:spPr>
        <p:txBody>
          <a:bodyPr wrap="square" lIns="0" tIns="0" rIns="0" bIns="0" rtlCol="0"/>
          <a:lstStyle/>
          <a:p>
            <a:endParaRPr/>
          </a:p>
        </p:txBody>
      </p:sp>
      <p:sp>
        <p:nvSpPr>
          <p:cNvPr id="140" name="object 140"/>
          <p:cNvSpPr/>
          <p:nvPr/>
        </p:nvSpPr>
        <p:spPr>
          <a:xfrm>
            <a:off x="2969132" y="2205227"/>
            <a:ext cx="0" cy="156210"/>
          </a:xfrm>
          <a:custGeom>
            <a:avLst/>
            <a:gdLst/>
            <a:ahLst/>
            <a:cxnLst/>
            <a:rect l="l" t="t" r="r" b="b"/>
            <a:pathLst>
              <a:path h="156210">
                <a:moveTo>
                  <a:pt x="0" y="0"/>
                </a:moveTo>
                <a:lnTo>
                  <a:pt x="0" y="156209"/>
                </a:lnTo>
              </a:path>
            </a:pathLst>
          </a:custGeom>
          <a:ln w="16001">
            <a:solidFill>
              <a:srgbClr val="00AFEF"/>
            </a:solidFill>
          </a:ln>
        </p:spPr>
        <p:txBody>
          <a:bodyPr wrap="square" lIns="0" tIns="0" rIns="0" bIns="0" rtlCol="0"/>
          <a:lstStyle/>
          <a:p>
            <a:endParaRPr/>
          </a:p>
        </p:txBody>
      </p:sp>
      <p:sp>
        <p:nvSpPr>
          <p:cNvPr id="141" name="object 141"/>
          <p:cNvSpPr/>
          <p:nvPr/>
        </p:nvSpPr>
        <p:spPr>
          <a:xfrm>
            <a:off x="3011042" y="2192273"/>
            <a:ext cx="0" cy="161925"/>
          </a:xfrm>
          <a:custGeom>
            <a:avLst/>
            <a:gdLst/>
            <a:ahLst/>
            <a:cxnLst/>
            <a:rect l="l" t="t" r="r" b="b"/>
            <a:pathLst>
              <a:path h="161925">
                <a:moveTo>
                  <a:pt x="0" y="0"/>
                </a:moveTo>
                <a:lnTo>
                  <a:pt x="0" y="161544"/>
                </a:lnTo>
              </a:path>
            </a:pathLst>
          </a:custGeom>
          <a:ln w="16001">
            <a:solidFill>
              <a:srgbClr val="00AFEF"/>
            </a:solidFill>
          </a:ln>
        </p:spPr>
        <p:txBody>
          <a:bodyPr wrap="square" lIns="0" tIns="0" rIns="0" bIns="0" rtlCol="0"/>
          <a:lstStyle/>
          <a:p>
            <a:endParaRPr/>
          </a:p>
        </p:txBody>
      </p:sp>
      <p:sp>
        <p:nvSpPr>
          <p:cNvPr id="142" name="object 142"/>
          <p:cNvSpPr/>
          <p:nvPr/>
        </p:nvSpPr>
        <p:spPr>
          <a:xfrm>
            <a:off x="3051810" y="2173985"/>
            <a:ext cx="0" cy="168910"/>
          </a:xfrm>
          <a:custGeom>
            <a:avLst/>
            <a:gdLst/>
            <a:ahLst/>
            <a:cxnLst/>
            <a:rect l="l" t="t" r="r" b="b"/>
            <a:pathLst>
              <a:path h="168910">
                <a:moveTo>
                  <a:pt x="0" y="0"/>
                </a:moveTo>
                <a:lnTo>
                  <a:pt x="0" y="168401"/>
                </a:lnTo>
              </a:path>
            </a:pathLst>
          </a:custGeom>
          <a:ln w="16763">
            <a:solidFill>
              <a:srgbClr val="00AFEF"/>
            </a:solidFill>
          </a:ln>
        </p:spPr>
        <p:txBody>
          <a:bodyPr wrap="square" lIns="0" tIns="0" rIns="0" bIns="0" rtlCol="0"/>
          <a:lstStyle/>
          <a:p>
            <a:endParaRPr/>
          </a:p>
        </p:txBody>
      </p:sp>
      <p:sp>
        <p:nvSpPr>
          <p:cNvPr id="143" name="object 143"/>
          <p:cNvSpPr/>
          <p:nvPr/>
        </p:nvSpPr>
        <p:spPr>
          <a:xfrm>
            <a:off x="3093339" y="2153411"/>
            <a:ext cx="0" cy="176530"/>
          </a:xfrm>
          <a:custGeom>
            <a:avLst/>
            <a:gdLst/>
            <a:ahLst/>
            <a:cxnLst/>
            <a:rect l="l" t="t" r="r" b="b"/>
            <a:pathLst>
              <a:path h="176530">
                <a:moveTo>
                  <a:pt x="0" y="0"/>
                </a:moveTo>
                <a:lnTo>
                  <a:pt x="0" y="176022"/>
                </a:lnTo>
              </a:path>
            </a:pathLst>
          </a:custGeom>
          <a:ln w="17525">
            <a:solidFill>
              <a:srgbClr val="00AFEF"/>
            </a:solidFill>
          </a:ln>
        </p:spPr>
        <p:txBody>
          <a:bodyPr wrap="square" lIns="0" tIns="0" rIns="0" bIns="0" rtlCol="0"/>
          <a:lstStyle/>
          <a:p>
            <a:endParaRPr/>
          </a:p>
        </p:txBody>
      </p:sp>
      <p:sp>
        <p:nvSpPr>
          <p:cNvPr id="144" name="object 144"/>
          <p:cNvSpPr/>
          <p:nvPr/>
        </p:nvSpPr>
        <p:spPr>
          <a:xfrm>
            <a:off x="3134867" y="2133600"/>
            <a:ext cx="0" cy="182880"/>
          </a:xfrm>
          <a:custGeom>
            <a:avLst/>
            <a:gdLst/>
            <a:ahLst/>
            <a:cxnLst/>
            <a:rect l="l" t="t" r="r" b="b"/>
            <a:pathLst>
              <a:path h="182880">
                <a:moveTo>
                  <a:pt x="0" y="0"/>
                </a:moveTo>
                <a:lnTo>
                  <a:pt x="0" y="182879"/>
                </a:lnTo>
              </a:path>
            </a:pathLst>
          </a:custGeom>
          <a:ln w="16763">
            <a:solidFill>
              <a:srgbClr val="00AFEF"/>
            </a:solidFill>
          </a:ln>
        </p:spPr>
        <p:txBody>
          <a:bodyPr wrap="square" lIns="0" tIns="0" rIns="0" bIns="0" rtlCol="0"/>
          <a:lstStyle/>
          <a:p>
            <a:endParaRPr/>
          </a:p>
        </p:txBody>
      </p:sp>
      <p:sp>
        <p:nvSpPr>
          <p:cNvPr id="145" name="object 145"/>
          <p:cNvSpPr/>
          <p:nvPr/>
        </p:nvSpPr>
        <p:spPr>
          <a:xfrm>
            <a:off x="3176397" y="2113788"/>
            <a:ext cx="0" cy="191770"/>
          </a:xfrm>
          <a:custGeom>
            <a:avLst/>
            <a:gdLst/>
            <a:ahLst/>
            <a:cxnLst/>
            <a:rect l="l" t="t" r="r" b="b"/>
            <a:pathLst>
              <a:path h="191769">
                <a:moveTo>
                  <a:pt x="0" y="0"/>
                </a:moveTo>
                <a:lnTo>
                  <a:pt x="0" y="191261"/>
                </a:lnTo>
              </a:path>
            </a:pathLst>
          </a:custGeom>
          <a:ln w="17525">
            <a:solidFill>
              <a:srgbClr val="00AFEF"/>
            </a:solidFill>
          </a:ln>
        </p:spPr>
        <p:txBody>
          <a:bodyPr wrap="square" lIns="0" tIns="0" rIns="0" bIns="0" rtlCol="0"/>
          <a:lstStyle/>
          <a:p>
            <a:endParaRPr/>
          </a:p>
        </p:txBody>
      </p:sp>
      <p:sp>
        <p:nvSpPr>
          <p:cNvPr id="146" name="object 146"/>
          <p:cNvSpPr/>
          <p:nvPr/>
        </p:nvSpPr>
        <p:spPr>
          <a:xfrm>
            <a:off x="3217545" y="2089404"/>
            <a:ext cx="0" cy="201930"/>
          </a:xfrm>
          <a:custGeom>
            <a:avLst/>
            <a:gdLst/>
            <a:ahLst/>
            <a:cxnLst/>
            <a:rect l="l" t="t" r="r" b="b"/>
            <a:pathLst>
              <a:path h="201930">
                <a:moveTo>
                  <a:pt x="0" y="0"/>
                </a:moveTo>
                <a:lnTo>
                  <a:pt x="0" y="201929"/>
                </a:lnTo>
              </a:path>
            </a:pathLst>
          </a:custGeom>
          <a:ln w="16001">
            <a:solidFill>
              <a:srgbClr val="00AFEF"/>
            </a:solidFill>
          </a:ln>
        </p:spPr>
        <p:txBody>
          <a:bodyPr wrap="square" lIns="0" tIns="0" rIns="0" bIns="0" rtlCol="0"/>
          <a:lstStyle/>
          <a:p>
            <a:endParaRPr/>
          </a:p>
        </p:txBody>
      </p:sp>
      <p:sp>
        <p:nvSpPr>
          <p:cNvPr id="147" name="object 147"/>
          <p:cNvSpPr/>
          <p:nvPr/>
        </p:nvSpPr>
        <p:spPr>
          <a:xfrm>
            <a:off x="3259073" y="2065020"/>
            <a:ext cx="0" cy="210820"/>
          </a:xfrm>
          <a:custGeom>
            <a:avLst/>
            <a:gdLst/>
            <a:ahLst/>
            <a:cxnLst/>
            <a:rect l="l" t="t" r="r" b="b"/>
            <a:pathLst>
              <a:path h="210819">
                <a:moveTo>
                  <a:pt x="0" y="0"/>
                </a:moveTo>
                <a:lnTo>
                  <a:pt x="0" y="210311"/>
                </a:lnTo>
              </a:path>
            </a:pathLst>
          </a:custGeom>
          <a:ln w="15239">
            <a:solidFill>
              <a:srgbClr val="00AFEF"/>
            </a:solidFill>
          </a:ln>
        </p:spPr>
        <p:txBody>
          <a:bodyPr wrap="square" lIns="0" tIns="0" rIns="0" bIns="0" rtlCol="0"/>
          <a:lstStyle/>
          <a:p>
            <a:endParaRPr/>
          </a:p>
        </p:txBody>
      </p:sp>
      <p:sp>
        <p:nvSpPr>
          <p:cNvPr id="148" name="object 148"/>
          <p:cNvSpPr/>
          <p:nvPr/>
        </p:nvSpPr>
        <p:spPr>
          <a:xfrm>
            <a:off x="3300603" y="2039111"/>
            <a:ext cx="0" cy="222250"/>
          </a:xfrm>
          <a:custGeom>
            <a:avLst/>
            <a:gdLst/>
            <a:ahLst/>
            <a:cxnLst/>
            <a:rect l="l" t="t" r="r" b="b"/>
            <a:pathLst>
              <a:path h="222250">
                <a:moveTo>
                  <a:pt x="0" y="0"/>
                </a:moveTo>
                <a:lnTo>
                  <a:pt x="0" y="221742"/>
                </a:lnTo>
              </a:path>
            </a:pathLst>
          </a:custGeom>
          <a:ln w="16001">
            <a:solidFill>
              <a:srgbClr val="00AFEF"/>
            </a:solidFill>
          </a:ln>
        </p:spPr>
        <p:txBody>
          <a:bodyPr wrap="square" lIns="0" tIns="0" rIns="0" bIns="0" rtlCol="0"/>
          <a:lstStyle/>
          <a:p>
            <a:endParaRPr/>
          </a:p>
        </p:txBody>
      </p:sp>
      <p:sp>
        <p:nvSpPr>
          <p:cNvPr id="149" name="object 149"/>
          <p:cNvSpPr/>
          <p:nvPr/>
        </p:nvSpPr>
        <p:spPr>
          <a:xfrm>
            <a:off x="3342132" y="2011679"/>
            <a:ext cx="0" cy="234315"/>
          </a:xfrm>
          <a:custGeom>
            <a:avLst/>
            <a:gdLst/>
            <a:ahLst/>
            <a:cxnLst/>
            <a:rect l="l" t="t" r="r" b="b"/>
            <a:pathLst>
              <a:path h="234314">
                <a:moveTo>
                  <a:pt x="0" y="0"/>
                </a:moveTo>
                <a:lnTo>
                  <a:pt x="0" y="233933"/>
                </a:lnTo>
              </a:path>
            </a:pathLst>
          </a:custGeom>
          <a:ln w="15239">
            <a:solidFill>
              <a:srgbClr val="00AFEF"/>
            </a:solidFill>
          </a:ln>
        </p:spPr>
        <p:txBody>
          <a:bodyPr wrap="square" lIns="0" tIns="0" rIns="0" bIns="0" rtlCol="0"/>
          <a:lstStyle/>
          <a:p>
            <a:endParaRPr/>
          </a:p>
        </p:txBody>
      </p:sp>
      <p:sp>
        <p:nvSpPr>
          <p:cNvPr id="150" name="object 150"/>
          <p:cNvSpPr/>
          <p:nvPr/>
        </p:nvSpPr>
        <p:spPr>
          <a:xfrm>
            <a:off x="3382898" y="2032254"/>
            <a:ext cx="0" cy="228600"/>
          </a:xfrm>
          <a:custGeom>
            <a:avLst/>
            <a:gdLst/>
            <a:ahLst/>
            <a:cxnLst/>
            <a:rect l="l" t="t" r="r" b="b"/>
            <a:pathLst>
              <a:path h="228600">
                <a:moveTo>
                  <a:pt x="0" y="0"/>
                </a:moveTo>
                <a:lnTo>
                  <a:pt x="0" y="228600"/>
                </a:lnTo>
              </a:path>
            </a:pathLst>
          </a:custGeom>
          <a:ln w="17525">
            <a:solidFill>
              <a:srgbClr val="00AFEF"/>
            </a:solidFill>
          </a:ln>
        </p:spPr>
        <p:txBody>
          <a:bodyPr wrap="square" lIns="0" tIns="0" rIns="0" bIns="0" rtlCol="0"/>
          <a:lstStyle/>
          <a:p>
            <a:endParaRPr/>
          </a:p>
        </p:txBody>
      </p:sp>
      <p:sp>
        <p:nvSpPr>
          <p:cNvPr id="151" name="object 151"/>
          <p:cNvSpPr/>
          <p:nvPr/>
        </p:nvSpPr>
        <p:spPr>
          <a:xfrm>
            <a:off x="3424809" y="2050542"/>
            <a:ext cx="0" cy="226695"/>
          </a:xfrm>
          <a:custGeom>
            <a:avLst/>
            <a:gdLst/>
            <a:ahLst/>
            <a:cxnLst/>
            <a:rect l="l" t="t" r="r" b="b"/>
            <a:pathLst>
              <a:path h="226694">
                <a:moveTo>
                  <a:pt x="0" y="0"/>
                </a:moveTo>
                <a:lnTo>
                  <a:pt x="0" y="226314"/>
                </a:lnTo>
              </a:path>
            </a:pathLst>
          </a:custGeom>
          <a:ln w="17525">
            <a:solidFill>
              <a:srgbClr val="00AFEF"/>
            </a:solidFill>
          </a:ln>
        </p:spPr>
        <p:txBody>
          <a:bodyPr wrap="square" lIns="0" tIns="0" rIns="0" bIns="0" rtlCol="0"/>
          <a:lstStyle/>
          <a:p>
            <a:endParaRPr/>
          </a:p>
        </p:txBody>
      </p:sp>
      <p:sp>
        <p:nvSpPr>
          <p:cNvPr id="152" name="object 152"/>
          <p:cNvSpPr/>
          <p:nvPr/>
        </p:nvSpPr>
        <p:spPr>
          <a:xfrm>
            <a:off x="3466338" y="2069592"/>
            <a:ext cx="0" cy="222250"/>
          </a:xfrm>
          <a:custGeom>
            <a:avLst/>
            <a:gdLst/>
            <a:ahLst/>
            <a:cxnLst/>
            <a:rect l="l" t="t" r="r" b="b"/>
            <a:pathLst>
              <a:path h="222250">
                <a:moveTo>
                  <a:pt x="0" y="0"/>
                </a:moveTo>
                <a:lnTo>
                  <a:pt x="0" y="221742"/>
                </a:lnTo>
              </a:path>
            </a:pathLst>
          </a:custGeom>
          <a:ln w="16763">
            <a:solidFill>
              <a:srgbClr val="00AFEF"/>
            </a:solidFill>
          </a:ln>
        </p:spPr>
        <p:txBody>
          <a:bodyPr wrap="square" lIns="0" tIns="0" rIns="0" bIns="0" rtlCol="0"/>
          <a:lstStyle/>
          <a:p>
            <a:endParaRPr/>
          </a:p>
        </p:txBody>
      </p:sp>
      <p:sp>
        <p:nvSpPr>
          <p:cNvPr id="153" name="object 153"/>
          <p:cNvSpPr/>
          <p:nvPr/>
        </p:nvSpPr>
        <p:spPr>
          <a:xfrm>
            <a:off x="3507104" y="2086355"/>
            <a:ext cx="0" cy="219075"/>
          </a:xfrm>
          <a:custGeom>
            <a:avLst/>
            <a:gdLst/>
            <a:ahLst/>
            <a:cxnLst/>
            <a:rect l="l" t="t" r="r" b="b"/>
            <a:pathLst>
              <a:path h="219075">
                <a:moveTo>
                  <a:pt x="0" y="0"/>
                </a:moveTo>
                <a:lnTo>
                  <a:pt x="0" y="218694"/>
                </a:lnTo>
              </a:path>
            </a:pathLst>
          </a:custGeom>
          <a:ln w="16001">
            <a:solidFill>
              <a:srgbClr val="00AFEF"/>
            </a:solidFill>
          </a:ln>
        </p:spPr>
        <p:txBody>
          <a:bodyPr wrap="square" lIns="0" tIns="0" rIns="0" bIns="0" rtlCol="0"/>
          <a:lstStyle/>
          <a:p>
            <a:endParaRPr/>
          </a:p>
        </p:txBody>
      </p:sp>
      <p:sp>
        <p:nvSpPr>
          <p:cNvPr id="154" name="object 154"/>
          <p:cNvSpPr/>
          <p:nvPr/>
        </p:nvSpPr>
        <p:spPr>
          <a:xfrm>
            <a:off x="3548634" y="2070354"/>
            <a:ext cx="0" cy="226695"/>
          </a:xfrm>
          <a:custGeom>
            <a:avLst/>
            <a:gdLst/>
            <a:ahLst/>
            <a:cxnLst/>
            <a:rect l="l" t="t" r="r" b="b"/>
            <a:pathLst>
              <a:path h="226694">
                <a:moveTo>
                  <a:pt x="0" y="0"/>
                </a:moveTo>
                <a:lnTo>
                  <a:pt x="0" y="226314"/>
                </a:lnTo>
              </a:path>
            </a:pathLst>
          </a:custGeom>
          <a:ln w="15239">
            <a:solidFill>
              <a:srgbClr val="00AFEF"/>
            </a:solidFill>
          </a:ln>
        </p:spPr>
        <p:txBody>
          <a:bodyPr wrap="square" lIns="0" tIns="0" rIns="0" bIns="0" rtlCol="0"/>
          <a:lstStyle/>
          <a:p>
            <a:endParaRPr/>
          </a:p>
        </p:txBody>
      </p:sp>
      <p:sp>
        <p:nvSpPr>
          <p:cNvPr id="155" name="object 155"/>
          <p:cNvSpPr/>
          <p:nvPr/>
        </p:nvSpPr>
        <p:spPr>
          <a:xfrm>
            <a:off x="3590163" y="2053589"/>
            <a:ext cx="0" cy="234950"/>
          </a:xfrm>
          <a:custGeom>
            <a:avLst/>
            <a:gdLst/>
            <a:ahLst/>
            <a:cxnLst/>
            <a:rect l="l" t="t" r="r" b="b"/>
            <a:pathLst>
              <a:path h="234950">
                <a:moveTo>
                  <a:pt x="0" y="0"/>
                </a:moveTo>
                <a:lnTo>
                  <a:pt x="0" y="234696"/>
                </a:lnTo>
              </a:path>
            </a:pathLst>
          </a:custGeom>
          <a:ln w="16001">
            <a:solidFill>
              <a:srgbClr val="00AFEF"/>
            </a:solidFill>
          </a:ln>
        </p:spPr>
        <p:txBody>
          <a:bodyPr wrap="square" lIns="0" tIns="0" rIns="0" bIns="0" rtlCol="0"/>
          <a:lstStyle/>
          <a:p>
            <a:endParaRPr/>
          </a:p>
        </p:txBody>
      </p:sp>
      <p:sp>
        <p:nvSpPr>
          <p:cNvPr id="156" name="object 156"/>
          <p:cNvSpPr/>
          <p:nvPr/>
        </p:nvSpPr>
        <p:spPr>
          <a:xfrm>
            <a:off x="3632072" y="2037588"/>
            <a:ext cx="0" cy="242570"/>
          </a:xfrm>
          <a:custGeom>
            <a:avLst/>
            <a:gdLst/>
            <a:ahLst/>
            <a:cxnLst/>
            <a:rect l="l" t="t" r="r" b="b"/>
            <a:pathLst>
              <a:path h="242569">
                <a:moveTo>
                  <a:pt x="0" y="0"/>
                </a:moveTo>
                <a:lnTo>
                  <a:pt x="0" y="242316"/>
                </a:lnTo>
              </a:path>
            </a:pathLst>
          </a:custGeom>
          <a:ln w="16001">
            <a:solidFill>
              <a:srgbClr val="00AFEF"/>
            </a:solidFill>
          </a:ln>
        </p:spPr>
        <p:txBody>
          <a:bodyPr wrap="square" lIns="0" tIns="0" rIns="0" bIns="0" rtlCol="0"/>
          <a:lstStyle/>
          <a:p>
            <a:endParaRPr/>
          </a:p>
        </p:txBody>
      </p:sp>
      <p:sp>
        <p:nvSpPr>
          <p:cNvPr id="157" name="object 157"/>
          <p:cNvSpPr/>
          <p:nvPr/>
        </p:nvSpPr>
        <p:spPr>
          <a:xfrm>
            <a:off x="3672840" y="2020823"/>
            <a:ext cx="0" cy="250190"/>
          </a:xfrm>
          <a:custGeom>
            <a:avLst/>
            <a:gdLst/>
            <a:ahLst/>
            <a:cxnLst/>
            <a:rect l="l" t="t" r="r" b="b"/>
            <a:pathLst>
              <a:path h="250189">
                <a:moveTo>
                  <a:pt x="0" y="0"/>
                </a:moveTo>
                <a:lnTo>
                  <a:pt x="0" y="249935"/>
                </a:lnTo>
              </a:path>
            </a:pathLst>
          </a:custGeom>
          <a:ln w="16763">
            <a:solidFill>
              <a:srgbClr val="00AFEF"/>
            </a:solidFill>
          </a:ln>
        </p:spPr>
        <p:txBody>
          <a:bodyPr wrap="square" lIns="0" tIns="0" rIns="0" bIns="0" rtlCol="0"/>
          <a:lstStyle/>
          <a:p>
            <a:endParaRPr/>
          </a:p>
        </p:txBody>
      </p:sp>
      <p:sp>
        <p:nvSpPr>
          <p:cNvPr id="158" name="object 158"/>
          <p:cNvSpPr/>
          <p:nvPr/>
        </p:nvSpPr>
        <p:spPr>
          <a:xfrm>
            <a:off x="3714369" y="1999488"/>
            <a:ext cx="0" cy="260350"/>
          </a:xfrm>
          <a:custGeom>
            <a:avLst/>
            <a:gdLst/>
            <a:ahLst/>
            <a:cxnLst/>
            <a:rect l="l" t="t" r="r" b="b"/>
            <a:pathLst>
              <a:path h="260350">
                <a:moveTo>
                  <a:pt x="0" y="0"/>
                </a:moveTo>
                <a:lnTo>
                  <a:pt x="0" y="259842"/>
                </a:lnTo>
              </a:path>
            </a:pathLst>
          </a:custGeom>
          <a:ln w="17525">
            <a:solidFill>
              <a:srgbClr val="00AFEF"/>
            </a:solidFill>
          </a:ln>
        </p:spPr>
        <p:txBody>
          <a:bodyPr wrap="square" lIns="0" tIns="0" rIns="0" bIns="0" rtlCol="0"/>
          <a:lstStyle/>
          <a:p>
            <a:endParaRPr/>
          </a:p>
        </p:txBody>
      </p:sp>
      <p:sp>
        <p:nvSpPr>
          <p:cNvPr id="159" name="object 159"/>
          <p:cNvSpPr/>
          <p:nvPr/>
        </p:nvSpPr>
        <p:spPr>
          <a:xfrm>
            <a:off x="3755897" y="1978914"/>
            <a:ext cx="0" cy="270510"/>
          </a:xfrm>
          <a:custGeom>
            <a:avLst/>
            <a:gdLst/>
            <a:ahLst/>
            <a:cxnLst/>
            <a:rect l="l" t="t" r="r" b="b"/>
            <a:pathLst>
              <a:path h="270510">
                <a:moveTo>
                  <a:pt x="0" y="0"/>
                </a:moveTo>
                <a:lnTo>
                  <a:pt x="0" y="270509"/>
                </a:lnTo>
              </a:path>
            </a:pathLst>
          </a:custGeom>
          <a:ln w="16763">
            <a:solidFill>
              <a:srgbClr val="00AFEF"/>
            </a:solidFill>
          </a:ln>
        </p:spPr>
        <p:txBody>
          <a:bodyPr wrap="square" lIns="0" tIns="0" rIns="0" bIns="0" rtlCol="0"/>
          <a:lstStyle/>
          <a:p>
            <a:endParaRPr/>
          </a:p>
        </p:txBody>
      </p:sp>
      <p:sp>
        <p:nvSpPr>
          <p:cNvPr id="160" name="object 160"/>
          <p:cNvSpPr/>
          <p:nvPr/>
        </p:nvSpPr>
        <p:spPr>
          <a:xfrm>
            <a:off x="3797427" y="1957577"/>
            <a:ext cx="0" cy="280670"/>
          </a:xfrm>
          <a:custGeom>
            <a:avLst/>
            <a:gdLst/>
            <a:ahLst/>
            <a:cxnLst/>
            <a:rect l="l" t="t" r="r" b="b"/>
            <a:pathLst>
              <a:path h="280669">
                <a:moveTo>
                  <a:pt x="0" y="0"/>
                </a:moveTo>
                <a:lnTo>
                  <a:pt x="0" y="280416"/>
                </a:lnTo>
              </a:path>
            </a:pathLst>
          </a:custGeom>
          <a:ln w="17525">
            <a:solidFill>
              <a:srgbClr val="00AFEF"/>
            </a:solidFill>
          </a:ln>
        </p:spPr>
        <p:txBody>
          <a:bodyPr wrap="square" lIns="0" tIns="0" rIns="0" bIns="0" rtlCol="0"/>
          <a:lstStyle/>
          <a:p>
            <a:endParaRPr/>
          </a:p>
        </p:txBody>
      </p:sp>
      <p:sp>
        <p:nvSpPr>
          <p:cNvPr id="161" name="object 161"/>
          <p:cNvSpPr/>
          <p:nvPr/>
        </p:nvSpPr>
        <p:spPr>
          <a:xfrm>
            <a:off x="3838575" y="1934717"/>
            <a:ext cx="0" cy="290830"/>
          </a:xfrm>
          <a:custGeom>
            <a:avLst/>
            <a:gdLst/>
            <a:ahLst/>
            <a:cxnLst/>
            <a:rect l="l" t="t" r="r" b="b"/>
            <a:pathLst>
              <a:path h="290830">
                <a:moveTo>
                  <a:pt x="0" y="0"/>
                </a:moveTo>
                <a:lnTo>
                  <a:pt x="0" y="290322"/>
                </a:lnTo>
              </a:path>
            </a:pathLst>
          </a:custGeom>
          <a:ln w="16001">
            <a:solidFill>
              <a:srgbClr val="00AFEF"/>
            </a:solidFill>
          </a:ln>
        </p:spPr>
        <p:txBody>
          <a:bodyPr wrap="square" lIns="0" tIns="0" rIns="0" bIns="0" rtlCol="0"/>
          <a:lstStyle/>
          <a:p>
            <a:endParaRPr/>
          </a:p>
        </p:txBody>
      </p:sp>
      <p:sp>
        <p:nvSpPr>
          <p:cNvPr id="162" name="object 162"/>
          <p:cNvSpPr/>
          <p:nvPr/>
        </p:nvSpPr>
        <p:spPr>
          <a:xfrm>
            <a:off x="3879722" y="1921764"/>
            <a:ext cx="0" cy="299720"/>
          </a:xfrm>
          <a:custGeom>
            <a:avLst/>
            <a:gdLst/>
            <a:ahLst/>
            <a:cxnLst/>
            <a:rect l="l" t="t" r="r" b="b"/>
            <a:pathLst>
              <a:path h="299719">
                <a:moveTo>
                  <a:pt x="0" y="0"/>
                </a:moveTo>
                <a:lnTo>
                  <a:pt x="0" y="299466"/>
                </a:lnTo>
              </a:path>
            </a:pathLst>
          </a:custGeom>
          <a:ln w="16001">
            <a:solidFill>
              <a:srgbClr val="00AFEF"/>
            </a:solidFill>
          </a:ln>
        </p:spPr>
        <p:txBody>
          <a:bodyPr wrap="square" lIns="0" tIns="0" rIns="0" bIns="0" rtlCol="0"/>
          <a:lstStyle/>
          <a:p>
            <a:endParaRPr/>
          </a:p>
        </p:txBody>
      </p:sp>
      <p:sp>
        <p:nvSpPr>
          <p:cNvPr id="163" name="object 163"/>
          <p:cNvSpPr/>
          <p:nvPr/>
        </p:nvSpPr>
        <p:spPr>
          <a:xfrm>
            <a:off x="3921633" y="1907285"/>
            <a:ext cx="0" cy="307975"/>
          </a:xfrm>
          <a:custGeom>
            <a:avLst/>
            <a:gdLst/>
            <a:ahLst/>
            <a:cxnLst/>
            <a:rect l="l" t="t" r="r" b="b"/>
            <a:pathLst>
              <a:path h="307975">
                <a:moveTo>
                  <a:pt x="0" y="0"/>
                </a:moveTo>
                <a:lnTo>
                  <a:pt x="0" y="307848"/>
                </a:lnTo>
              </a:path>
            </a:pathLst>
          </a:custGeom>
          <a:ln w="16001">
            <a:solidFill>
              <a:srgbClr val="00AFEF"/>
            </a:solidFill>
          </a:ln>
        </p:spPr>
        <p:txBody>
          <a:bodyPr wrap="square" lIns="0" tIns="0" rIns="0" bIns="0" rtlCol="0"/>
          <a:lstStyle/>
          <a:p>
            <a:endParaRPr/>
          </a:p>
        </p:txBody>
      </p:sp>
      <p:sp>
        <p:nvSpPr>
          <p:cNvPr id="164" name="object 164"/>
          <p:cNvSpPr/>
          <p:nvPr/>
        </p:nvSpPr>
        <p:spPr>
          <a:xfrm>
            <a:off x="3962400" y="1894332"/>
            <a:ext cx="0" cy="316230"/>
          </a:xfrm>
          <a:custGeom>
            <a:avLst/>
            <a:gdLst/>
            <a:ahLst/>
            <a:cxnLst/>
            <a:rect l="l" t="t" r="r" b="b"/>
            <a:pathLst>
              <a:path h="316230">
                <a:moveTo>
                  <a:pt x="0" y="0"/>
                </a:moveTo>
                <a:lnTo>
                  <a:pt x="0" y="316229"/>
                </a:lnTo>
              </a:path>
            </a:pathLst>
          </a:custGeom>
          <a:ln w="16763">
            <a:solidFill>
              <a:srgbClr val="00AFEF"/>
            </a:solidFill>
          </a:ln>
        </p:spPr>
        <p:txBody>
          <a:bodyPr wrap="square" lIns="0" tIns="0" rIns="0" bIns="0" rtlCol="0"/>
          <a:lstStyle/>
          <a:p>
            <a:endParaRPr/>
          </a:p>
        </p:txBody>
      </p:sp>
      <p:sp>
        <p:nvSpPr>
          <p:cNvPr id="165" name="object 165"/>
          <p:cNvSpPr/>
          <p:nvPr/>
        </p:nvSpPr>
        <p:spPr>
          <a:xfrm>
            <a:off x="4003928" y="1880616"/>
            <a:ext cx="0" cy="325120"/>
          </a:xfrm>
          <a:custGeom>
            <a:avLst/>
            <a:gdLst/>
            <a:ahLst/>
            <a:cxnLst/>
            <a:rect l="l" t="t" r="r" b="b"/>
            <a:pathLst>
              <a:path h="325119">
                <a:moveTo>
                  <a:pt x="0" y="0"/>
                </a:moveTo>
                <a:lnTo>
                  <a:pt x="0" y="324611"/>
                </a:lnTo>
              </a:path>
            </a:pathLst>
          </a:custGeom>
          <a:ln w="17525">
            <a:solidFill>
              <a:srgbClr val="00AFEF"/>
            </a:solidFill>
          </a:ln>
        </p:spPr>
        <p:txBody>
          <a:bodyPr wrap="square" lIns="0" tIns="0" rIns="0" bIns="0" rtlCol="0"/>
          <a:lstStyle/>
          <a:p>
            <a:endParaRPr/>
          </a:p>
        </p:txBody>
      </p:sp>
      <p:sp>
        <p:nvSpPr>
          <p:cNvPr id="166" name="object 166"/>
          <p:cNvSpPr/>
          <p:nvPr/>
        </p:nvSpPr>
        <p:spPr>
          <a:xfrm>
            <a:off x="4045458" y="1872995"/>
            <a:ext cx="0" cy="330835"/>
          </a:xfrm>
          <a:custGeom>
            <a:avLst/>
            <a:gdLst/>
            <a:ahLst/>
            <a:cxnLst/>
            <a:rect l="l" t="t" r="r" b="b"/>
            <a:pathLst>
              <a:path h="330835">
                <a:moveTo>
                  <a:pt x="0" y="0"/>
                </a:moveTo>
                <a:lnTo>
                  <a:pt x="0" y="330707"/>
                </a:lnTo>
              </a:path>
            </a:pathLst>
          </a:custGeom>
          <a:ln w="16763">
            <a:solidFill>
              <a:srgbClr val="00AFEF"/>
            </a:solidFill>
          </a:ln>
        </p:spPr>
        <p:txBody>
          <a:bodyPr wrap="square" lIns="0" tIns="0" rIns="0" bIns="0" rtlCol="0"/>
          <a:lstStyle/>
          <a:p>
            <a:endParaRPr/>
          </a:p>
        </p:txBody>
      </p:sp>
      <p:sp>
        <p:nvSpPr>
          <p:cNvPr id="167" name="object 167"/>
          <p:cNvSpPr/>
          <p:nvPr/>
        </p:nvSpPr>
        <p:spPr>
          <a:xfrm>
            <a:off x="4086986" y="1866138"/>
            <a:ext cx="0" cy="336550"/>
          </a:xfrm>
          <a:custGeom>
            <a:avLst/>
            <a:gdLst/>
            <a:ahLst/>
            <a:cxnLst/>
            <a:rect l="l" t="t" r="r" b="b"/>
            <a:pathLst>
              <a:path h="336550">
                <a:moveTo>
                  <a:pt x="0" y="0"/>
                </a:moveTo>
                <a:lnTo>
                  <a:pt x="0" y="336042"/>
                </a:lnTo>
              </a:path>
            </a:pathLst>
          </a:custGeom>
          <a:ln w="17525">
            <a:solidFill>
              <a:srgbClr val="00AFEF"/>
            </a:solidFill>
          </a:ln>
        </p:spPr>
        <p:txBody>
          <a:bodyPr wrap="square" lIns="0" tIns="0" rIns="0" bIns="0" rtlCol="0"/>
          <a:lstStyle/>
          <a:p>
            <a:endParaRPr/>
          </a:p>
        </p:txBody>
      </p:sp>
      <p:sp>
        <p:nvSpPr>
          <p:cNvPr id="168" name="object 168"/>
          <p:cNvSpPr/>
          <p:nvPr/>
        </p:nvSpPr>
        <p:spPr>
          <a:xfrm>
            <a:off x="4128134" y="1858517"/>
            <a:ext cx="0" cy="342265"/>
          </a:xfrm>
          <a:custGeom>
            <a:avLst/>
            <a:gdLst/>
            <a:ahLst/>
            <a:cxnLst/>
            <a:rect l="l" t="t" r="r" b="b"/>
            <a:pathLst>
              <a:path h="342264">
                <a:moveTo>
                  <a:pt x="0" y="0"/>
                </a:moveTo>
                <a:lnTo>
                  <a:pt x="0" y="342138"/>
                </a:lnTo>
              </a:path>
            </a:pathLst>
          </a:custGeom>
          <a:ln w="16001">
            <a:solidFill>
              <a:srgbClr val="00AFEF"/>
            </a:solidFill>
          </a:ln>
        </p:spPr>
        <p:txBody>
          <a:bodyPr wrap="square" lIns="0" tIns="0" rIns="0" bIns="0" rtlCol="0"/>
          <a:lstStyle/>
          <a:p>
            <a:endParaRPr/>
          </a:p>
        </p:txBody>
      </p:sp>
      <p:sp>
        <p:nvSpPr>
          <p:cNvPr id="169" name="object 169"/>
          <p:cNvSpPr/>
          <p:nvPr/>
        </p:nvSpPr>
        <p:spPr>
          <a:xfrm>
            <a:off x="4169664" y="1850135"/>
            <a:ext cx="0" cy="349250"/>
          </a:xfrm>
          <a:custGeom>
            <a:avLst/>
            <a:gdLst/>
            <a:ahLst/>
            <a:cxnLst/>
            <a:rect l="l" t="t" r="r" b="b"/>
            <a:pathLst>
              <a:path h="349250">
                <a:moveTo>
                  <a:pt x="0" y="0"/>
                </a:moveTo>
                <a:lnTo>
                  <a:pt x="0" y="348996"/>
                </a:lnTo>
              </a:path>
            </a:pathLst>
          </a:custGeom>
          <a:ln w="15239">
            <a:solidFill>
              <a:srgbClr val="00AFEF"/>
            </a:solidFill>
          </a:ln>
        </p:spPr>
        <p:txBody>
          <a:bodyPr wrap="square" lIns="0" tIns="0" rIns="0" bIns="0" rtlCol="0"/>
          <a:lstStyle/>
          <a:p>
            <a:endParaRPr/>
          </a:p>
        </p:txBody>
      </p:sp>
      <p:sp>
        <p:nvSpPr>
          <p:cNvPr id="170" name="object 170"/>
          <p:cNvSpPr/>
          <p:nvPr/>
        </p:nvSpPr>
        <p:spPr>
          <a:xfrm>
            <a:off x="4211192" y="1838705"/>
            <a:ext cx="0" cy="360045"/>
          </a:xfrm>
          <a:custGeom>
            <a:avLst/>
            <a:gdLst/>
            <a:ahLst/>
            <a:cxnLst/>
            <a:rect l="l" t="t" r="r" b="b"/>
            <a:pathLst>
              <a:path h="360044">
                <a:moveTo>
                  <a:pt x="0" y="0"/>
                </a:moveTo>
                <a:lnTo>
                  <a:pt x="0" y="359664"/>
                </a:lnTo>
              </a:path>
            </a:pathLst>
          </a:custGeom>
          <a:ln w="16001">
            <a:solidFill>
              <a:srgbClr val="00AFEF"/>
            </a:solidFill>
          </a:ln>
        </p:spPr>
        <p:txBody>
          <a:bodyPr wrap="square" lIns="0" tIns="0" rIns="0" bIns="0" rtlCol="0"/>
          <a:lstStyle/>
          <a:p>
            <a:endParaRPr/>
          </a:p>
        </p:txBody>
      </p:sp>
      <p:sp>
        <p:nvSpPr>
          <p:cNvPr id="171" name="object 171"/>
          <p:cNvSpPr/>
          <p:nvPr/>
        </p:nvSpPr>
        <p:spPr>
          <a:xfrm>
            <a:off x="4252340" y="1825751"/>
            <a:ext cx="0" cy="371475"/>
          </a:xfrm>
          <a:custGeom>
            <a:avLst/>
            <a:gdLst/>
            <a:ahLst/>
            <a:cxnLst/>
            <a:rect l="l" t="t" r="r" b="b"/>
            <a:pathLst>
              <a:path h="371475">
                <a:moveTo>
                  <a:pt x="0" y="0"/>
                </a:moveTo>
                <a:lnTo>
                  <a:pt x="0" y="371094"/>
                </a:lnTo>
              </a:path>
            </a:pathLst>
          </a:custGeom>
          <a:ln w="17525">
            <a:solidFill>
              <a:srgbClr val="00AFEF"/>
            </a:solidFill>
          </a:ln>
        </p:spPr>
        <p:txBody>
          <a:bodyPr wrap="square" lIns="0" tIns="0" rIns="0" bIns="0" rtlCol="0"/>
          <a:lstStyle/>
          <a:p>
            <a:endParaRPr/>
          </a:p>
        </p:txBody>
      </p:sp>
      <p:sp>
        <p:nvSpPr>
          <p:cNvPr id="172" name="object 172"/>
          <p:cNvSpPr/>
          <p:nvPr/>
        </p:nvSpPr>
        <p:spPr>
          <a:xfrm>
            <a:off x="4293870" y="1812798"/>
            <a:ext cx="0" cy="381000"/>
          </a:xfrm>
          <a:custGeom>
            <a:avLst/>
            <a:gdLst/>
            <a:ahLst/>
            <a:cxnLst/>
            <a:rect l="l" t="t" r="r" b="b"/>
            <a:pathLst>
              <a:path h="381000">
                <a:moveTo>
                  <a:pt x="0" y="0"/>
                </a:moveTo>
                <a:lnTo>
                  <a:pt x="0" y="381000"/>
                </a:lnTo>
              </a:path>
            </a:pathLst>
          </a:custGeom>
          <a:ln w="16763">
            <a:solidFill>
              <a:srgbClr val="00AFEF"/>
            </a:solidFill>
          </a:ln>
        </p:spPr>
        <p:txBody>
          <a:bodyPr wrap="square" lIns="0" tIns="0" rIns="0" bIns="0" rtlCol="0"/>
          <a:lstStyle/>
          <a:p>
            <a:endParaRPr/>
          </a:p>
        </p:txBody>
      </p:sp>
      <p:sp>
        <p:nvSpPr>
          <p:cNvPr id="173" name="object 173"/>
          <p:cNvSpPr/>
          <p:nvPr/>
        </p:nvSpPr>
        <p:spPr>
          <a:xfrm>
            <a:off x="4335398" y="1799844"/>
            <a:ext cx="0" cy="392430"/>
          </a:xfrm>
          <a:custGeom>
            <a:avLst/>
            <a:gdLst/>
            <a:ahLst/>
            <a:cxnLst/>
            <a:rect l="l" t="t" r="r" b="b"/>
            <a:pathLst>
              <a:path h="392430">
                <a:moveTo>
                  <a:pt x="0" y="0"/>
                </a:moveTo>
                <a:lnTo>
                  <a:pt x="0" y="392429"/>
                </a:lnTo>
              </a:path>
            </a:pathLst>
          </a:custGeom>
          <a:ln w="17525">
            <a:solidFill>
              <a:srgbClr val="00AFEF"/>
            </a:solidFill>
          </a:ln>
        </p:spPr>
        <p:txBody>
          <a:bodyPr wrap="square" lIns="0" tIns="0" rIns="0" bIns="0" rtlCol="0"/>
          <a:lstStyle/>
          <a:p>
            <a:endParaRPr/>
          </a:p>
        </p:txBody>
      </p:sp>
      <p:sp>
        <p:nvSpPr>
          <p:cNvPr id="174" name="object 174"/>
          <p:cNvSpPr/>
          <p:nvPr/>
        </p:nvSpPr>
        <p:spPr>
          <a:xfrm>
            <a:off x="4376928" y="1786127"/>
            <a:ext cx="0" cy="403225"/>
          </a:xfrm>
          <a:custGeom>
            <a:avLst/>
            <a:gdLst/>
            <a:ahLst/>
            <a:cxnLst/>
            <a:rect l="l" t="t" r="r" b="b"/>
            <a:pathLst>
              <a:path h="403225">
                <a:moveTo>
                  <a:pt x="0" y="0"/>
                </a:moveTo>
                <a:lnTo>
                  <a:pt x="0" y="403098"/>
                </a:lnTo>
              </a:path>
            </a:pathLst>
          </a:custGeom>
          <a:ln w="16763">
            <a:solidFill>
              <a:srgbClr val="00AFEF"/>
            </a:solidFill>
          </a:ln>
        </p:spPr>
        <p:txBody>
          <a:bodyPr wrap="square" lIns="0" tIns="0" rIns="0" bIns="0" rtlCol="0"/>
          <a:lstStyle/>
          <a:p>
            <a:endParaRPr/>
          </a:p>
        </p:txBody>
      </p:sp>
      <p:sp>
        <p:nvSpPr>
          <p:cNvPr id="175" name="object 175"/>
          <p:cNvSpPr/>
          <p:nvPr/>
        </p:nvSpPr>
        <p:spPr>
          <a:xfrm>
            <a:off x="4417695" y="1771650"/>
            <a:ext cx="0" cy="415290"/>
          </a:xfrm>
          <a:custGeom>
            <a:avLst/>
            <a:gdLst/>
            <a:ahLst/>
            <a:cxnLst/>
            <a:rect l="l" t="t" r="r" b="b"/>
            <a:pathLst>
              <a:path h="415289">
                <a:moveTo>
                  <a:pt x="0" y="0"/>
                </a:moveTo>
                <a:lnTo>
                  <a:pt x="0" y="415290"/>
                </a:lnTo>
              </a:path>
            </a:pathLst>
          </a:custGeom>
          <a:ln w="16001">
            <a:solidFill>
              <a:srgbClr val="00AFEF"/>
            </a:solidFill>
          </a:ln>
        </p:spPr>
        <p:txBody>
          <a:bodyPr wrap="square" lIns="0" tIns="0" rIns="0" bIns="0" rtlCol="0"/>
          <a:lstStyle/>
          <a:p>
            <a:endParaRPr/>
          </a:p>
        </p:txBody>
      </p:sp>
      <p:sp>
        <p:nvSpPr>
          <p:cNvPr id="176" name="object 176"/>
          <p:cNvSpPr/>
          <p:nvPr/>
        </p:nvSpPr>
        <p:spPr>
          <a:xfrm>
            <a:off x="4459604" y="1755648"/>
            <a:ext cx="0" cy="428625"/>
          </a:xfrm>
          <a:custGeom>
            <a:avLst/>
            <a:gdLst/>
            <a:ahLst/>
            <a:cxnLst/>
            <a:rect l="l" t="t" r="r" b="b"/>
            <a:pathLst>
              <a:path h="428625">
                <a:moveTo>
                  <a:pt x="0" y="0"/>
                </a:moveTo>
                <a:lnTo>
                  <a:pt x="0" y="428244"/>
                </a:lnTo>
              </a:path>
            </a:pathLst>
          </a:custGeom>
          <a:ln w="16001">
            <a:solidFill>
              <a:srgbClr val="00AFEF"/>
            </a:solidFill>
          </a:ln>
        </p:spPr>
        <p:txBody>
          <a:bodyPr wrap="square" lIns="0" tIns="0" rIns="0" bIns="0" rtlCol="0"/>
          <a:lstStyle/>
          <a:p>
            <a:endParaRPr/>
          </a:p>
        </p:txBody>
      </p:sp>
      <p:sp>
        <p:nvSpPr>
          <p:cNvPr id="177" name="object 177"/>
          <p:cNvSpPr/>
          <p:nvPr/>
        </p:nvSpPr>
        <p:spPr>
          <a:xfrm>
            <a:off x="4500753" y="1740407"/>
            <a:ext cx="0" cy="440690"/>
          </a:xfrm>
          <a:custGeom>
            <a:avLst/>
            <a:gdLst/>
            <a:ahLst/>
            <a:cxnLst/>
            <a:rect l="l" t="t" r="r" b="b"/>
            <a:pathLst>
              <a:path h="440689">
                <a:moveTo>
                  <a:pt x="0" y="0"/>
                </a:moveTo>
                <a:lnTo>
                  <a:pt x="0" y="440435"/>
                </a:lnTo>
              </a:path>
            </a:pathLst>
          </a:custGeom>
          <a:ln w="16001">
            <a:solidFill>
              <a:srgbClr val="00AFEF"/>
            </a:solidFill>
          </a:ln>
        </p:spPr>
        <p:txBody>
          <a:bodyPr wrap="square" lIns="0" tIns="0" rIns="0" bIns="0" rtlCol="0"/>
          <a:lstStyle/>
          <a:p>
            <a:endParaRPr/>
          </a:p>
        </p:txBody>
      </p:sp>
      <p:sp>
        <p:nvSpPr>
          <p:cNvPr id="178" name="object 178"/>
          <p:cNvSpPr/>
          <p:nvPr/>
        </p:nvSpPr>
        <p:spPr>
          <a:xfrm>
            <a:off x="4541901" y="1722882"/>
            <a:ext cx="0" cy="452120"/>
          </a:xfrm>
          <a:custGeom>
            <a:avLst/>
            <a:gdLst/>
            <a:ahLst/>
            <a:cxnLst/>
            <a:rect l="l" t="t" r="r" b="b"/>
            <a:pathLst>
              <a:path h="452119">
                <a:moveTo>
                  <a:pt x="0" y="0"/>
                </a:moveTo>
                <a:lnTo>
                  <a:pt x="0" y="451866"/>
                </a:lnTo>
              </a:path>
            </a:pathLst>
          </a:custGeom>
          <a:ln w="17525">
            <a:solidFill>
              <a:srgbClr val="00AFEF"/>
            </a:solidFill>
          </a:ln>
        </p:spPr>
        <p:txBody>
          <a:bodyPr wrap="square" lIns="0" tIns="0" rIns="0" bIns="0" rtlCol="0"/>
          <a:lstStyle/>
          <a:p>
            <a:endParaRPr/>
          </a:p>
        </p:txBody>
      </p:sp>
      <p:sp>
        <p:nvSpPr>
          <p:cNvPr id="179" name="object 179"/>
          <p:cNvSpPr/>
          <p:nvPr/>
        </p:nvSpPr>
        <p:spPr>
          <a:xfrm>
            <a:off x="4583429" y="1706117"/>
            <a:ext cx="0" cy="464820"/>
          </a:xfrm>
          <a:custGeom>
            <a:avLst/>
            <a:gdLst/>
            <a:ahLst/>
            <a:cxnLst/>
            <a:rect l="l" t="t" r="r" b="b"/>
            <a:pathLst>
              <a:path h="464819">
                <a:moveTo>
                  <a:pt x="0" y="0"/>
                </a:moveTo>
                <a:lnTo>
                  <a:pt x="0" y="464820"/>
                </a:lnTo>
              </a:path>
            </a:pathLst>
          </a:custGeom>
          <a:ln w="16763">
            <a:solidFill>
              <a:srgbClr val="00AFEF"/>
            </a:solidFill>
          </a:ln>
        </p:spPr>
        <p:txBody>
          <a:bodyPr wrap="square" lIns="0" tIns="0" rIns="0" bIns="0" rtlCol="0"/>
          <a:lstStyle/>
          <a:p>
            <a:endParaRPr/>
          </a:p>
        </p:txBody>
      </p:sp>
      <p:sp>
        <p:nvSpPr>
          <p:cNvPr id="180" name="object 180"/>
          <p:cNvSpPr/>
          <p:nvPr/>
        </p:nvSpPr>
        <p:spPr>
          <a:xfrm>
            <a:off x="4624959" y="1688592"/>
            <a:ext cx="0" cy="476250"/>
          </a:xfrm>
          <a:custGeom>
            <a:avLst/>
            <a:gdLst/>
            <a:ahLst/>
            <a:cxnLst/>
            <a:rect l="l" t="t" r="r" b="b"/>
            <a:pathLst>
              <a:path h="476250">
                <a:moveTo>
                  <a:pt x="0" y="0"/>
                </a:moveTo>
                <a:lnTo>
                  <a:pt x="0" y="476250"/>
                </a:lnTo>
              </a:path>
            </a:pathLst>
          </a:custGeom>
          <a:ln w="17525">
            <a:solidFill>
              <a:srgbClr val="00AFEF"/>
            </a:solidFill>
          </a:ln>
        </p:spPr>
        <p:txBody>
          <a:bodyPr wrap="square" lIns="0" tIns="0" rIns="0" bIns="0" rtlCol="0"/>
          <a:lstStyle/>
          <a:p>
            <a:endParaRPr/>
          </a:p>
        </p:txBody>
      </p:sp>
      <p:sp>
        <p:nvSpPr>
          <p:cNvPr id="181" name="object 181"/>
          <p:cNvSpPr/>
          <p:nvPr/>
        </p:nvSpPr>
        <p:spPr>
          <a:xfrm>
            <a:off x="4666488" y="1671066"/>
            <a:ext cx="0" cy="490220"/>
          </a:xfrm>
          <a:custGeom>
            <a:avLst/>
            <a:gdLst/>
            <a:ahLst/>
            <a:cxnLst/>
            <a:rect l="l" t="t" r="r" b="b"/>
            <a:pathLst>
              <a:path h="490219">
                <a:moveTo>
                  <a:pt x="0" y="0"/>
                </a:moveTo>
                <a:lnTo>
                  <a:pt x="0" y="489966"/>
                </a:lnTo>
              </a:path>
            </a:pathLst>
          </a:custGeom>
          <a:ln w="16763">
            <a:solidFill>
              <a:srgbClr val="00AFEF"/>
            </a:solidFill>
          </a:ln>
        </p:spPr>
        <p:txBody>
          <a:bodyPr wrap="square" lIns="0" tIns="0" rIns="0" bIns="0" rtlCol="0"/>
          <a:lstStyle/>
          <a:p>
            <a:endParaRPr/>
          </a:p>
        </p:txBody>
      </p:sp>
      <p:sp>
        <p:nvSpPr>
          <p:cNvPr id="182" name="object 182"/>
          <p:cNvSpPr/>
          <p:nvPr/>
        </p:nvSpPr>
        <p:spPr>
          <a:xfrm>
            <a:off x="4707254" y="1652777"/>
            <a:ext cx="0" cy="502284"/>
          </a:xfrm>
          <a:custGeom>
            <a:avLst/>
            <a:gdLst/>
            <a:ahLst/>
            <a:cxnLst/>
            <a:rect l="l" t="t" r="r" b="b"/>
            <a:pathLst>
              <a:path h="502285">
                <a:moveTo>
                  <a:pt x="0" y="0"/>
                </a:moveTo>
                <a:lnTo>
                  <a:pt x="0" y="502157"/>
                </a:lnTo>
              </a:path>
            </a:pathLst>
          </a:custGeom>
          <a:ln w="16001">
            <a:solidFill>
              <a:srgbClr val="00AFEF"/>
            </a:solidFill>
          </a:ln>
        </p:spPr>
        <p:txBody>
          <a:bodyPr wrap="square" lIns="0" tIns="0" rIns="0" bIns="0" rtlCol="0"/>
          <a:lstStyle/>
          <a:p>
            <a:endParaRPr/>
          </a:p>
        </p:txBody>
      </p:sp>
      <p:sp>
        <p:nvSpPr>
          <p:cNvPr id="183" name="object 183"/>
          <p:cNvSpPr/>
          <p:nvPr/>
        </p:nvSpPr>
        <p:spPr>
          <a:xfrm>
            <a:off x="4749165" y="1634489"/>
            <a:ext cx="0" cy="515620"/>
          </a:xfrm>
          <a:custGeom>
            <a:avLst/>
            <a:gdLst/>
            <a:ahLst/>
            <a:cxnLst/>
            <a:rect l="l" t="t" r="r" b="b"/>
            <a:pathLst>
              <a:path h="515619">
                <a:moveTo>
                  <a:pt x="0" y="0"/>
                </a:moveTo>
                <a:lnTo>
                  <a:pt x="0" y="515111"/>
                </a:lnTo>
              </a:path>
            </a:pathLst>
          </a:custGeom>
          <a:ln w="16001">
            <a:solidFill>
              <a:srgbClr val="00AFEF"/>
            </a:solidFill>
          </a:ln>
        </p:spPr>
        <p:txBody>
          <a:bodyPr wrap="square" lIns="0" tIns="0" rIns="0" bIns="0" rtlCol="0"/>
          <a:lstStyle/>
          <a:p>
            <a:endParaRPr/>
          </a:p>
        </p:txBody>
      </p:sp>
      <p:sp>
        <p:nvSpPr>
          <p:cNvPr id="184" name="object 184"/>
          <p:cNvSpPr/>
          <p:nvPr/>
        </p:nvSpPr>
        <p:spPr>
          <a:xfrm>
            <a:off x="4790694" y="1615439"/>
            <a:ext cx="0" cy="529590"/>
          </a:xfrm>
          <a:custGeom>
            <a:avLst/>
            <a:gdLst/>
            <a:ahLst/>
            <a:cxnLst/>
            <a:rect l="l" t="t" r="r" b="b"/>
            <a:pathLst>
              <a:path h="529589">
                <a:moveTo>
                  <a:pt x="0" y="0"/>
                </a:moveTo>
                <a:lnTo>
                  <a:pt x="0" y="529590"/>
                </a:lnTo>
              </a:path>
            </a:pathLst>
          </a:custGeom>
          <a:ln w="15239">
            <a:solidFill>
              <a:srgbClr val="00AFEF"/>
            </a:solidFill>
          </a:ln>
        </p:spPr>
        <p:txBody>
          <a:bodyPr wrap="square" lIns="0" tIns="0" rIns="0" bIns="0" rtlCol="0"/>
          <a:lstStyle/>
          <a:p>
            <a:endParaRPr/>
          </a:p>
        </p:txBody>
      </p:sp>
      <p:sp>
        <p:nvSpPr>
          <p:cNvPr id="185" name="object 185"/>
          <p:cNvSpPr/>
          <p:nvPr/>
        </p:nvSpPr>
        <p:spPr>
          <a:xfrm>
            <a:off x="4831460" y="1597152"/>
            <a:ext cx="0" cy="542925"/>
          </a:xfrm>
          <a:custGeom>
            <a:avLst/>
            <a:gdLst/>
            <a:ahLst/>
            <a:cxnLst/>
            <a:rect l="l" t="t" r="r" b="b"/>
            <a:pathLst>
              <a:path h="542925">
                <a:moveTo>
                  <a:pt x="0" y="0"/>
                </a:moveTo>
                <a:lnTo>
                  <a:pt x="0" y="542544"/>
                </a:lnTo>
              </a:path>
            </a:pathLst>
          </a:custGeom>
          <a:ln w="17525">
            <a:solidFill>
              <a:srgbClr val="00AFEF"/>
            </a:solidFill>
          </a:ln>
        </p:spPr>
        <p:txBody>
          <a:bodyPr wrap="square" lIns="0" tIns="0" rIns="0" bIns="0" rtlCol="0"/>
          <a:lstStyle/>
          <a:p>
            <a:endParaRPr/>
          </a:p>
        </p:txBody>
      </p:sp>
      <p:sp>
        <p:nvSpPr>
          <p:cNvPr id="186" name="object 186"/>
          <p:cNvSpPr/>
          <p:nvPr/>
        </p:nvSpPr>
        <p:spPr>
          <a:xfrm>
            <a:off x="4872990" y="1577339"/>
            <a:ext cx="0" cy="558165"/>
          </a:xfrm>
          <a:custGeom>
            <a:avLst/>
            <a:gdLst/>
            <a:ahLst/>
            <a:cxnLst/>
            <a:rect l="l" t="t" r="r" b="b"/>
            <a:pathLst>
              <a:path h="558164">
                <a:moveTo>
                  <a:pt x="0" y="0"/>
                </a:moveTo>
                <a:lnTo>
                  <a:pt x="0" y="557783"/>
                </a:lnTo>
              </a:path>
            </a:pathLst>
          </a:custGeom>
          <a:ln w="16763">
            <a:solidFill>
              <a:srgbClr val="00AFEF"/>
            </a:solidFill>
          </a:ln>
        </p:spPr>
        <p:txBody>
          <a:bodyPr wrap="square" lIns="0" tIns="0" rIns="0" bIns="0" rtlCol="0"/>
          <a:lstStyle/>
          <a:p>
            <a:endParaRPr/>
          </a:p>
        </p:txBody>
      </p:sp>
      <p:sp>
        <p:nvSpPr>
          <p:cNvPr id="187" name="object 187"/>
          <p:cNvSpPr/>
          <p:nvPr/>
        </p:nvSpPr>
        <p:spPr>
          <a:xfrm>
            <a:off x="4914519" y="1556766"/>
            <a:ext cx="0" cy="572770"/>
          </a:xfrm>
          <a:custGeom>
            <a:avLst/>
            <a:gdLst/>
            <a:ahLst/>
            <a:cxnLst/>
            <a:rect l="l" t="t" r="r" b="b"/>
            <a:pathLst>
              <a:path h="572769">
                <a:moveTo>
                  <a:pt x="0" y="0"/>
                </a:moveTo>
                <a:lnTo>
                  <a:pt x="0" y="572262"/>
                </a:lnTo>
              </a:path>
            </a:pathLst>
          </a:custGeom>
          <a:ln w="17525">
            <a:solidFill>
              <a:srgbClr val="00AFEF"/>
            </a:solidFill>
          </a:ln>
        </p:spPr>
        <p:txBody>
          <a:bodyPr wrap="square" lIns="0" tIns="0" rIns="0" bIns="0" rtlCol="0"/>
          <a:lstStyle/>
          <a:p>
            <a:endParaRPr/>
          </a:p>
        </p:txBody>
      </p:sp>
      <p:sp>
        <p:nvSpPr>
          <p:cNvPr id="188" name="object 188"/>
          <p:cNvSpPr/>
          <p:nvPr/>
        </p:nvSpPr>
        <p:spPr>
          <a:xfrm>
            <a:off x="4956428" y="1536953"/>
            <a:ext cx="0" cy="586740"/>
          </a:xfrm>
          <a:custGeom>
            <a:avLst/>
            <a:gdLst/>
            <a:ahLst/>
            <a:cxnLst/>
            <a:rect l="l" t="t" r="r" b="b"/>
            <a:pathLst>
              <a:path h="586739">
                <a:moveTo>
                  <a:pt x="0" y="0"/>
                </a:moveTo>
                <a:lnTo>
                  <a:pt x="0" y="586740"/>
                </a:lnTo>
              </a:path>
            </a:pathLst>
          </a:custGeom>
          <a:ln w="17525">
            <a:solidFill>
              <a:srgbClr val="00AFEF"/>
            </a:solidFill>
          </a:ln>
        </p:spPr>
        <p:txBody>
          <a:bodyPr wrap="square" lIns="0" tIns="0" rIns="0" bIns="0" rtlCol="0"/>
          <a:lstStyle/>
          <a:p>
            <a:endParaRPr/>
          </a:p>
        </p:txBody>
      </p:sp>
      <p:sp>
        <p:nvSpPr>
          <p:cNvPr id="189" name="object 189"/>
          <p:cNvSpPr/>
          <p:nvPr/>
        </p:nvSpPr>
        <p:spPr>
          <a:xfrm>
            <a:off x="4997196" y="1515617"/>
            <a:ext cx="0" cy="603885"/>
          </a:xfrm>
          <a:custGeom>
            <a:avLst/>
            <a:gdLst/>
            <a:ahLst/>
            <a:cxnLst/>
            <a:rect l="l" t="t" r="r" b="b"/>
            <a:pathLst>
              <a:path h="603885">
                <a:moveTo>
                  <a:pt x="0" y="0"/>
                </a:moveTo>
                <a:lnTo>
                  <a:pt x="0" y="603503"/>
                </a:lnTo>
              </a:path>
            </a:pathLst>
          </a:custGeom>
          <a:ln w="15239">
            <a:solidFill>
              <a:srgbClr val="00AFEF"/>
            </a:solidFill>
          </a:ln>
        </p:spPr>
        <p:txBody>
          <a:bodyPr wrap="square" lIns="0" tIns="0" rIns="0" bIns="0" rtlCol="0"/>
          <a:lstStyle/>
          <a:p>
            <a:endParaRPr/>
          </a:p>
        </p:txBody>
      </p:sp>
      <p:sp>
        <p:nvSpPr>
          <p:cNvPr id="190" name="object 190"/>
          <p:cNvSpPr/>
          <p:nvPr/>
        </p:nvSpPr>
        <p:spPr>
          <a:xfrm>
            <a:off x="5038725" y="1495044"/>
            <a:ext cx="0" cy="619125"/>
          </a:xfrm>
          <a:custGeom>
            <a:avLst/>
            <a:gdLst/>
            <a:ahLst/>
            <a:cxnLst/>
            <a:rect l="l" t="t" r="r" b="b"/>
            <a:pathLst>
              <a:path h="619125">
                <a:moveTo>
                  <a:pt x="0" y="0"/>
                </a:moveTo>
                <a:lnTo>
                  <a:pt x="0" y="618744"/>
                </a:lnTo>
              </a:path>
            </a:pathLst>
          </a:custGeom>
          <a:ln w="16001">
            <a:solidFill>
              <a:srgbClr val="00AFEF"/>
            </a:solidFill>
          </a:ln>
        </p:spPr>
        <p:txBody>
          <a:bodyPr wrap="square" lIns="0" tIns="0" rIns="0" bIns="0" rtlCol="0"/>
          <a:lstStyle/>
          <a:p>
            <a:endParaRPr/>
          </a:p>
        </p:txBody>
      </p:sp>
      <p:sp>
        <p:nvSpPr>
          <p:cNvPr id="191" name="object 191"/>
          <p:cNvSpPr/>
          <p:nvPr/>
        </p:nvSpPr>
        <p:spPr>
          <a:xfrm>
            <a:off x="5080253" y="1473708"/>
            <a:ext cx="0" cy="634365"/>
          </a:xfrm>
          <a:custGeom>
            <a:avLst/>
            <a:gdLst/>
            <a:ahLst/>
            <a:cxnLst/>
            <a:rect l="l" t="t" r="r" b="b"/>
            <a:pathLst>
              <a:path h="634364">
                <a:moveTo>
                  <a:pt x="0" y="0"/>
                </a:moveTo>
                <a:lnTo>
                  <a:pt x="0" y="633983"/>
                </a:lnTo>
              </a:path>
            </a:pathLst>
          </a:custGeom>
          <a:ln w="15239">
            <a:solidFill>
              <a:srgbClr val="00AFEF"/>
            </a:solidFill>
          </a:ln>
        </p:spPr>
        <p:txBody>
          <a:bodyPr wrap="square" lIns="0" tIns="0" rIns="0" bIns="0" rtlCol="0"/>
          <a:lstStyle/>
          <a:p>
            <a:endParaRPr/>
          </a:p>
        </p:txBody>
      </p:sp>
      <p:sp>
        <p:nvSpPr>
          <p:cNvPr id="192" name="object 192"/>
          <p:cNvSpPr/>
          <p:nvPr/>
        </p:nvSpPr>
        <p:spPr>
          <a:xfrm>
            <a:off x="5121021" y="1453896"/>
            <a:ext cx="0" cy="648970"/>
          </a:xfrm>
          <a:custGeom>
            <a:avLst/>
            <a:gdLst/>
            <a:ahLst/>
            <a:cxnLst/>
            <a:rect l="l" t="t" r="r" b="b"/>
            <a:pathLst>
              <a:path h="648969">
                <a:moveTo>
                  <a:pt x="0" y="0"/>
                </a:moveTo>
                <a:lnTo>
                  <a:pt x="0" y="648461"/>
                </a:lnTo>
              </a:path>
            </a:pathLst>
          </a:custGeom>
          <a:ln w="17525">
            <a:solidFill>
              <a:srgbClr val="00AFEF"/>
            </a:solidFill>
          </a:ln>
        </p:spPr>
        <p:txBody>
          <a:bodyPr wrap="square" lIns="0" tIns="0" rIns="0" bIns="0" rtlCol="0"/>
          <a:lstStyle/>
          <a:p>
            <a:endParaRPr/>
          </a:p>
        </p:txBody>
      </p:sp>
      <p:sp>
        <p:nvSpPr>
          <p:cNvPr id="193" name="object 193"/>
          <p:cNvSpPr/>
          <p:nvPr/>
        </p:nvSpPr>
        <p:spPr>
          <a:xfrm>
            <a:off x="5162930" y="1431036"/>
            <a:ext cx="0" cy="665480"/>
          </a:xfrm>
          <a:custGeom>
            <a:avLst/>
            <a:gdLst/>
            <a:ahLst/>
            <a:cxnLst/>
            <a:rect l="l" t="t" r="r" b="b"/>
            <a:pathLst>
              <a:path h="665480">
                <a:moveTo>
                  <a:pt x="0" y="0"/>
                </a:moveTo>
                <a:lnTo>
                  <a:pt x="0" y="665226"/>
                </a:lnTo>
              </a:path>
            </a:pathLst>
          </a:custGeom>
          <a:ln w="17525">
            <a:solidFill>
              <a:srgbClr val="00AFEF"/>
            </a:solidFill>
          </a:ln>
        </p:spPr>
        <p:txBody>
          <a:bodyPr wrap="square" lIns="0" tIns="0" rIns="0" bIns="0" rtlCol="0"/>
          <a:lstStyle/>
          <a:p>
            <a:endParaRPr/>
          </a:p>
        </p:txBody>
      </p:sp>
      <p:sp>
        <p:nvSpPr>
          <p:cNvPr id="194" name="object 194"/>
          <p:cNvSpPr/>
          <p:nvPr/>
        </p:nvSpPr>
        <p:spPr>
          <a:xfrm>
            <a:off x="5204459" y="1409700"/>
            <a:ext cx="0" cy="681355"/>
          </a:xfrm>
          <a:custGeom>
            <a:avLst/>
            <a:gdLst/>
            <a:ahLst/>
            <a:cxnLst/>
            <a:rect l="l" t="t" r="r" b="b"/>
            <a:pathLst>
              <a:path h="681355">
                <a:moveTo>
                  <a:pt x="0" y="0"/>
                </a:moveTo>
                <a:lnTo>
                  <a:pt x="0" y="681227"/>
                </a:lnTo>
              </a:path>
            </a:pathLst>
          </a:custGeom>
          <a:ln w="16763">
            <a:solidFill>
              <a:srgbClr val="00AFEF"/>
            </a:solidFill>
          </a:ln>
        </p:spPr>
        <p:txBody>
          <a:bodyPr wrap="square" lIns="0" tIns="0" rIns="0" bIns="0" rtlCol="0"/>
          <a:lstStyle/>
          <a:p>
            <a:endParaRPr/>
          </a:p>
        </p:txBody>
      </p:sp>
      <p:sp>
        <p:nvSpPr>
          <p:cNvPr id="195" name="object 195"/>
          <p:cNvSpPr/>
          <p:nvPr/>
        </p:nvSpPr>
        <p:spPr>
          <a:xfrm>
            <a:off x="5245989" y="1386839"/>
            <a:ext cx="0" cy="698500"/>
          </a:xfrm>
          <a:custGeom>
            <a:avLst/>
            <a:gdLst/>
            <a:ahLst/>
            <a:cxnLst/>
            <a:rect l="l" t="t" r="r" b="b"/>
            <a:pathLst>
              <a:path h="698500">
                <a:moveTo>
                  <a:pt x="0" y="0"/>
                </a:moveTo>
                <a:lnTo>
                  <a:pt x="0" y="697992"/>
                </a:lnTo>
              </a:path>
            </a:pathLst>
          </a:custGeom>
          <a:ln w="17525">
            <a:solidFill>
              <a:srgbClr val="00AFEF"/>
            </a:solidFill>
          </a:ln>
        </p:spPr>
        <p:txBody>
          <a:bodyPr wrap="square" lIns="0" tIns="0" rIns="0" bIns="0" rtlCol="0"/>
          <a:lstStyle/>
          <a:p>
            <a:endParaRPr/>
          </a:p>
        </p:txBody>
      </p:sp>
      <p:sp>
        <p:nvSpPr>
          <p:cNvPr id="196" name="object 196"/>
          <p:cNvSpPr/>
          <p:nvPr/>
        </p:nvSpPr>
        <p:spPr>
          <a:xfrm>
            <a:off x="5287136" y="1363980"/>
            <a:ext cx="0" cy="715645"/>
          </a:xfrm>
          <a:custGeom>
            <a:avLst/>
            <a:gdLst/>
            <a:ahLst/>
            <a:cxnLst/>
            <a:rect l="l" t="t" r="r" b="b"/>
            <a:pathLst>
              <a:path h="715644">
                <a:moveTo>
                  <a:pt x="0" y="0"/>
                </a:moveTo>
                <a:lnTo>
                  <a:pt x="0" y="715518"/>
                </a:lnTo>
              </a:path>
            </a:pathLst>
          </a:custGeom>
          <a:ln w="16001">
            <a:solidFill>
              <a:srgbClr val="00AFEF"/>
            </a:solidFill>
          </a:ln>
        </p:spPr>
        <p:txBody>
          <a:bodyPr wrap="square" lIns="0" tIns="0" rIns="0" bIns="0" rtlCol="0"/>
          <a:lstStyle/>
          <a:p>
            <a:endParaRPr/>
          </a:p>
        </p:txBody>
      </p:sp>
      <p:sp>
        <p:nvSpPr>
          <p:cNvPr id="197" name="object 197"/>
          <p:cNvSpPr/>
          <p:nvPr/>
        </p:nvSpPr>
        <p:spPr>
          <a:xfrm>
            <a:off x="5328284" y="1341119"/>
            <a:ext cx="0" cy="732790"/>
          </a:xfrm>
          <a:custGeom>
            <a:avLst/>
            <a:gdLst/>
            <a:ahLst/>
            <a:cxnLst/>
            <a:rect l="l" t="t" r="r" b="b"/>
            <a:pathLst>
              <a:path h="732789">
                <a:moveTo>
                  <a:pt x="0" y="0"/>
                </a:moveTo>
                <a:lnTo>
                  <a:pt x="0" y="732281"/>
                </a:lnTo>
              </a:path>
            </a:pathLst>
          </a:custGeom>
          <a:ln w="16001">
            <a:solidFill>
              <a:srgbClr val="00AFEF"/>
            </a:solidFill>
          </a:ln>
        </p:spPr>
        <p:txBody>
          <a:bodyPr wrap="square" lIns="0" tIns="0" rIns="0" bIns="0" rtlCol="0"/>
          <a:lstStyle/>
          <a:p>
            <a:endParaRPr/>
          </a:p>
        </p:txBody>
      </p:sp>
      <p:sp>
        <p:nvSpPr>
          <p:cNvPr id="198" name="object 198"/>
          <p:cNvSpPr/>
          <p:nvPr/>
        </p:nvSpPr>
        <p:spPr>
          <a:xfrm>
            <a:off x="2720339" y="1209294"/>
            <a:ext cx="0" cy="1671320"/>
          </a:xfrm>
          <a:custGeom>
            <a:avLst/>
            <a:gdLst/>
            <a:ahLst/>
            <a:cxnLst/>
            <a:rect l="l" t="t" r="r" b="b"/>
            <a:pathLst>
              <a:path h="1671320">
                <a:moveTo>
                  <a:pt x="0" y="0"/>
                </a:moveTo>
                <a:lnTo>
                  <a:pt x="0" y="1671066"/>
                </a:lnTo>
              </a:path>
            </a:pathLst>
          </a:custGeom>
          <a:ln w="3175">
            <a:solidFill>
              <a:srgbClr val="3F3F3F"/>
            </a:solidFill>
          </a:ln>
        </p:spPr>
        <p:txBody>
          <a:bodyPr wrap="square" lIns="0" tIns="0" rIns="0" bIns="0" rtlCol="0"/>
          <a:lstStyle/>
          <a:p>
            <a:endParaRPr/>
          </a:p>
        </p:txBody>
      </p:sp>
      <p:sp>
        <p:nvSpPr>
          <p:cNvPr id="199" name="object 199"/>
          <p:cNvSpPr/>
          <p:nvPr/>
        </p:nvSpPr>
        <p:spPr>
          <a:xfrm>
            <a:off x="2690622" y="284911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0" name="object 200"/>
          <p:cNvSpPr/>
          <p:nvPr/>
        </p:nvSpPr>
        <p:spPr>
          <a:xfrm>
            <a:off x="2690622" y="261594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1" name="object 201"/>
          <p:cNvSpPr/>
          <p:nvPr/>
        </p:nvSpPr>
        <p:spPr>
          <a:xfrm>
            <a:off x="2690622" y="2381250"/>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2" name="object 202"/>
          <p:cNvSpPr/>
          <p:nvPr/>
        </p:nvSpPr>
        <p:spPr>
          <a:xfrm>
            <a:off x="2690622" y="2146553"/>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3" name="object 203"/>
          <p:cNvSpPr/>
          <p:nvPr/>
        </p:nvSpPr>
        <p:spPr>
          <a:xfrm>
            <a:off x="2690622" y="191185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4" name="object 204"/>
          <p:cNvSpPr/>
          <p:nvPr/>
        </p:nvSpPr>
        <p:spPr>
          <a:xfrm>
            <a:off x="2690622" y="167868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5" name="object 205"/>
          <p:cNvSpPr/>
          <p:nvPr/>
        </p:nvSpPr>
        <p:spPr>
          <a:xfrm>
            <a:off x="2690622" y="1443989"/>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6" name="object 206"/>
          <p:cNvSpPr/>
          <p:nvPr/>
        </p:nvSpPr>
        <p:spPr>
          <a:xfrm>
            <a:off x="2690622" y="1209293"/>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7" name="object 207"/>
          <p:cNvSpPr/>
          <p:nvPr/>
        </p:nvSpPr>
        <p:spPr>
          <a:xfrm>
            <a:off x="2720339" y="2849118"/>
            <a:ext cx="2609215" cy="0"/>
          </a:xfrm>
          <a:custGeom>
            <a:avLst/>
            <a:gdLst/>
            <a:ahLst/>
            <a:cxnLst/>
            <a:rect l="l" t="t" r="r" b="b"/>
            <a:pathLst>
              <a:path w="2609215">
                <a:moveTo>
                  <a:pt x="0" y="0"/>
                </a:moveTo>
                <a:lnTo>
                  <a:pt x="2609088" y="0"/>
                </a:lnTo>
              </a:path>
            </a:pathLst>
          </a:custGeom>
          <a:ln w="3175">
            <a:solidFill>
              <a:srgbClr val="3F3F3F"/>
            </a:solidFill>
          </a:ln>
        </p:spPr>
        <p:txBody>
          <a:bodyPr wrap="square" lIns="0" tIns="0" rIns="0" bIns="0" rtlCol="0"/>
          <a:lstStyle/>
          <a:p>
            <a:endParaRPr/>
          </a:p>
        </p:txBody>
      </p:sp>
      <p:sp>
        <p:nvSpPr>
          <p:cNvPr id="208" name="object 208"/>
          <p:cNvSpPr/>
          <p:nvPr/>
        </p:nvSpPr>
        <p:spPr>
          <a:xfrm>
            <a:off x="2885694" y="2864739"/>
            <a:ext cx="2540" cy="0"/>
          </a:xfrm>
          <a:custGeom>
            <a:avLst/>
            <a:gdLst/>
            <a:ahLst/>
            <a:cxnLst/>
            <a:rect l="l" t="t" r="r" b="b"/>
            <a:pathLst>
              <a:path w="2539">
                <a:moveTo>
                  <a:pt x="0" y="0"/>
                </a:moveTo>
                <a:lnTo>
                  <a:pt x="2285" y="0"/>
                </a:lnTo>
              </a:path>
            </a:pathLst>
          </a:custGeom>
          <a:ln w="31242">
            <a:solidFill>
              <a:srgbClr val="3F3F3F"/>
            </a:solidFill>
          </a:ln>
        </p:spPr>
        <p:txBody>
          <a:bodyPr wrap="square" lIns="0" tIns="0" rIns="0" bIns="0" rtlCol="0"/>
          <a:lstStyle/>
          <a:p>
            <a:endParaRPr/>
          </a:p>
        </p:txBody>
      </p:sp>
      <p:sp>
        <p:nvSpPr>
          <p:cNvPr id="209" name="object 209"/>
          <p:cNvSpPr/>
          <p:nvPr/>
        </p:nvSpPr>
        <p:spPr>
          <a:xfrm>
            <a:off x="3050285" y="2864739"/>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0" name="object 210"/>
          <p:cNvSpPr/>
          <p:nvPr/>
        </p:nvSpPr>
        <p:spPr>
          <a:xfrm>
            <a:off x="3216401" y="2864739"/>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1" name="object 211"/>
          <p:cNvSpPr/>
          <p:nvPr/>
        </p:nvSpPr>
        <p:spPr>
          <a:xfrm>
            <a:off x="3381755" y="2864739"/>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2" name="object 212"/>
          <p:cNvSpPr/>
          <p:nvPr/>
        </p:nvSpPr>
        <p:spPr>
          <a:xfrm>
            <a:off x="3547871" y="2864739"/>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3" name="object 213"/>
          <p:cNvSpPr/>
          <p:nvPr/>
        </p:nvSpPr>
        <p:spPr>
          <a:xfrm>
            <a:off x="3713226" y="2864739"/>
            <a:ext cx="2540" cy="0"/>
          </a:xfrm>
          <a:custGeom>
            <a:avLst/>
            <a:gdLst/>
            <a:ahLst/>
            <a:cxnLst/>
            <a:rect l="l" t="t" r="r" b="b"/>
            <a:pathLst>
              <a:path w="2539">
                <a:moveTo>
                  <a:pt x="0" y="0"/>
                </a:moveTo>
                <a:lnTo>
                  <a:pt x="2285" y="0"/>
                </a:lnTo>
              </a:path>
            </a:pathLst>
          </a:custGeom>
          <a:ln w="31242">
            <a:solidFill>
              <a:srgbClr val="3F3F3F"/>
            </a:solidFill>
          </a:ln>
        </p:spPr>
        <p:txBody>
          <a:bodyPr wrap="square" lIns="0" tIns="0" rIns="0" bIns="0" rtlCol="0"/>
          <a:lstStyle/>
          <a:p>
            <a:endParaRPr/>
          </a:p>
        </p:txBody>
      </p:sp>
      <p:sp>
        <p:nvSpPr>
          <p:cNvPr id="214" name="object 214"/>
          <p:cNvSpPr/>
          <p:nvPr/>
        </p:nvSpPr>
        <p:spPr>
          <a:xfrm>
            <a:off x="3877817" y="2864739"/>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5" name="object 215"/>
          <p:cNvSpPr/>
          <p:nvPr/>
        </p:nvSpPr>
        <p:spPr>
          <a:xfrm>
            <a:off x="4043934" y="2864739"/>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6" name="object 216"/>
          <p:cNvSpPr/>
          <p:nvPr/>
        </p:nvSpPr>
        <p:spPr>
          <a:xfrm>
            <a:off x="4209288" y="2864739"/>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7" name="object 217"/>
          <p:cNvSpPr/>
          <p:nvPr/>
        </p:nvSpPr>
        <p:spPr>
          <a:xfrm>
            <a:off x="4375403" y="2864739"/>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8" name="object 218"/>
          <p:cNvSpPr/>
          <p:nvPr/>
        </p:nvSpPr>
        <p:spPr>
          <a:xfrm>
            <a:off x="4540758" y="2864739"/>
            <a:ext cx="2540" cy="0"/>
          </a:xfrm>
          <a:custGeom>
            <a:avLst/>
            <a:gdLst/>
            <a:ahLst/>
            <a:cxnLst/>
            <a:rect l="l" t="t" r="r" b="b"/>
            <a:pathLst>
              <a:path w="2539">
                <a:moveTo>
                  <a:pt x="0" y="0"/>
                </a:moveTo>
                <a:lnTo>
                  <a:pt x="2285" y="0"/>
                </a:lnTo>
              </a:path>
            </a:pathLst>
          </a:custGeom>
          <a:ln w="31242">
            <a:solidFill>
              <a:srgbClr val="3F3F3F"/>
            </a:solidFill>
          </a:ln>
        </p:spPr>
        <p:txBody>
          <a:bodyPr wrap="square" lIns="0" tIns="0" rIns="0" bIns="0" rtlCol="0"/>
          <a:lstStyle/>
          <a:p>
            <a:endParaRPr/>
          </a:p>
        </p:txBody>
      </p:sp>
      <p:sp>
        <p:nvSpPr>
          <p:cNvPr id="219" name="object 219"/>
          <p:cNvSpPr/>
          <p:nvPr/>
        </p:nvSpPr>
        <p:spPr>
          <a:xfrm>
            <a:off x="4706873" y="2864739"/>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20" name="object 220"/>
          <p:cNvSpPr/>
          <p:nvPr/>
        </p:nvSpPr>
        <p:spPr>
          <a:xfrm>
            <a:off x="4871465" y="2864739"/>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21" name="object 221"/>
          <p:cNvSpPr/>
          <p:nvPr/>
        </p:nvSpPr>
        <p:spPr>
          <a:xfrm>
            <a:off x="5038344" y="2864739"/>
            <a:ext cx="2540" cy="0"/>
          </a:xfrm>
          <a:custGeom>
            <a:avLst/>
            <a:gdLst/>
            <a:ahLst/>
            <a:cxnLst/>
            <a:rect l="l" t="t" r="r" b="b"/>
            <a:pathLst>
              <a:path w="2539">
                <a:moveTo>
                  <a:pt x="0" y="0"/>
                </a:moveTo>
                <a:lnTo>
                  <a:pt x="2285" y="0"/>
                </a:lnTo>
              </a:path>
            </a:pathLst>
          </a:custGeom>
          <a:ln w="31242">
            <a:solidFill>
              <a:srgbClr val="3F3F3F"/>
            </a:solidFill>
          </a:ln>
        </p:spPr>
        <p:txBody>
          <a:bodyPr wrap="square" lIns="0" tIns="0" rIns="0" bIns="0" rtlCol="0"/>
          <a:lstStyle/>
          <a:p>
            <a:endParaRPr/>
          </a:p>
        </p:txBody>
      </p:sp>
      <p:sp>
        <p:nvSpPr>
          <p:cNvPr id="222" name="object 222"/>
          <p:cNvSpPr/>
          <p:nvPr/>
        </p:nvSpPr>
        <p:spPr>
          <a:xfrm>
            <a:off x="5202935" y="2864739"/>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23" name="object 223"/>
          <p:cNvSpPr txBox="1"/>
          <p:nvPr/>
        </p:nvSpPr>
        <p:spPr>
          <a:xfrm>
            <a:off x="2352310" y="2077723"/>
            <a:ext cx="266065" cy="123189"/>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3,0</a:t>
            </a:r>
            <a:r>
              <a:rPr sz="800" b="1" spc="-10" dirty="0">
                <a:solidFill>
                  <a:srgbClr val="3F3F3F"/>
                </a:solidFill>
                <a:latin typeface="Arial"/>
                <a:cs typeface="Arial"/>
              </a:rPr>
              <a:t>0</a:t>
            </a:r>
            <a:r>
              <a:rPr sz="800" b="1" dirty="0">
                <a:solidFill>
                  <a:srgbClr val="3F3F3F"/>
                </a:solidFill>
                <a:latin typeface="Arial"/>
                <a:cs typeface="Arial"/>
              </a:rPr>
              <a:t>0</a:t>
            </a:r>
            <a:endParaRPr sz="800">
              <a:latin typeface="Arial"/>
              <a:cs typeface="Arial"/>
            </a:endParaRPr>
          </a:p>
        </p:txBody>
      </p:sp>
      <p:sp>
        <p:nvSpPr>
          <p:cNvPr id="224" name="object 224"/>
          <p:cNvSpPr txBox="1"/>
          <p:nvPr/>
        </p:nvSpPr>
        <p:spPr>
          <a:xfrm>
            <a:off x="2352310" y="1843790"/>
            <a:ext cx="266065" cy="123189"/>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4,0</a:t>
            </a:r>
            <a:r>
              <a:rPr sz="800" b="1" spc="-10" dirty="0">
                <a:solidFill>
                  <a:srgbClr val="3F3F3F"/>
                </a:solidFill>
                <a:latin typeface="Arial"/>
                <a:cs typeface="Arial"/>
              </a:rPr>
              <a:t>0</a:t>
            </a:r>
            <a:r>
              <a:rPr sz="800" b="1" dirty="0">
                <a:solidFill>
                  <a:srgbClr val="3F3F3F"/>
                </a:solidFill>
                <a:latin typeface="Arial"/>
                <a:cs typeface="Arial"/>
              </a:rPr>
              <a:t>0</a:t>
            </a:r>
            <a:endParaRPr sz="800">
              <a:latin typeface="Arial"/>
              <a:cs typeface="Arial"/>
            </a:endParaRPr>
          </a:p>
        </p:txBody>
      </p:sp>
      <p:sp>
        <p:nvSpPr>
          <p:cNvPr id="225" name="object 225"/>
          <p:cNvSpPr txBox="1"/>
          <p:nvPr/>
        </p:nvSpPr>
        <p:spPr>
          <a:xfrm>
            <a:off x="2352310" y="850138"/>
            <a:ext cx="2682240" cy="882650"/>
          </a:xfrm>
          <a:prstGeom prst="rect">
            <a:avLst/>
          </a:prstGeom>
        </p:spPr>
        <p:txBody>
          <a:bodyPr vert="horz" wrap="square" lIns="0" tIns="0" rIns="0" bIns="0" rtlCol="0">
            <a:spAutoFit/>
          </a:bodyPr>
          <a:lstStyle/>
          <a:p>
            <a:pPr marL="398780">
              <a:lnSpc>
                <a:spcPct val="100000"/>
              </a:lnSpc>
            </a:pPr>
            <a:r>
              <a:rPr sz="950" b="1" spc="-10" dirty="0">
                <a:latin typeface="Arial"/>
                <a:cs typeface="Arial"/>
              </a:rPr>
              <a:t>Figure 55: Demand for Heat</a:t>
            </a:r>
            <a:r>
              <a:rPr sz="950" b="1" spc="-15" dirty="0">
                <a:latin typeface="Arial"/>
                <a:cs typeface="Arial"/>
              </a:rPr>
              <a:t> </a:t>
            </a:r>
            <a:r>
              <a:rPr sz="950" b="1" spc="-10" dirty="0">
                <a:latin typeface="Arial"/>
                <a:cs typeface="Arial"/>
              </a:rPr>
              <a:t>Exchangers</a:t>
            </a:r>
            <a:endParaRPr sz="950">
              <a:latin typeface="Arial"/>
              <a:cs typeface="Arial"/>
            </a:endParaRPr>
          </a:p>
          <a:p>
            <a:pPr>
              <a:lnSpc>
                <a:spcPct val="100000"/>
              </a:lnSpc>
              <a:spcBef>
                <a:spcPts val="50"/>
              </a:spcBef>
            </a:pPr>
            <a:endParaRPr sz="950">
              <a:latin typeface="Times New Roman"/>
              <a:cs typeface="Times New Roman"/>
            </a:endParaRPr>
          </a:p>
          <a:p>
            <a:pPr>
              <a:lnSpc>
                <a:spcPct val="100000"/>
              </a:lnSpc>
            </a:pPr>
            <a:r>
              <a:rPr sz="800" b="1" spc="-5" dirty="0">
                <a:solidFill>
                  <a:srgbClr val="3F3F3F"/>
                </a:solidFill>
                <a:latin typeface="Arial"/>
                <a:cs typeface="Arial"/>
              </a:rPr>
              <a:t>7,000</a:t>
            </a:r>
            <a:endParaRPr sz="800">
              <a:latin typeface="Arial"/>
              <a:cs typeface="Arial"/>
            </a:endParaRPr>
          </a:p>
          <a:p>
            <a:pPr>
              <a:lnSpc>
                <a:spcPct val="100000"/>
              </a:lnSpc>
              <a:spcBef>
                <a:spcPts val="20"/>
              </a:spcBef>
            </a:pPr>
            <a:endParaRPr sz="750">
              <a:latin typeface="Times New Roman"/>
              <a:cs typeface="Times New Roman"/>
            </a:endParaRPr>
          </a:p>
          <a:p>
            <a:pPr>
              <a:lnSpc>
                <a:spcPct val="100000"/>
              </a:lnSpc>
            </a:pPr>
            <a:r>
              <a:rPr sz="800" b="1" spc="-5" dirty="0">
                <a:solidFill>
                  <a:srgbClr val="3F3F3F"/>
                </a:solidFill>
                <a:latin typeface="Arial"/>
                <a:cs typeface="Arial"/>
              </a:rPr>
              <a:t>6,000</a:t>
            </a:r>
            <a:endParaRPr sz="800">
              <a:latin typeface="Arial"/>
              <a:cs typeface="Arial"/>
            </a:endParaRPr>
          </a:p>
          <a:p>
            <a:pPr>
              <a:lnSpc>
                <a:spcPct val="100000"/>
              </a:lnSpc>
              <a:spcBef>
                <a:spcPts val="15"/>
              </a:spcBef>
            </a:pPr>
            <a:endParaRPr sz="750">
              <a:latin typeface="Times New Roman"/>
              <a:cs typeface="Times New Roman"/>
            </a:endParaRPr>
          </a:p>
          <a:p>
            <a:pPr>
              <a:lnSpc>
                <a:spcPct val="100000"/>
              </a:lnSpc>
            </a:pPr>
            <a:r>
              <a:rPr sz="800" b="1" spc="-5" dirty="0">
                <a:solidFill>
                  <a:srgbClr val="3F3F3F"/>
                </a:solidFill>
                <a:latin typeface="Arial"/>
                <a:cs typeface="Arial"/>
              </a:rPr>
              <a:t>5,000</a:t>
            </a:r>
            <a:endParaRPr sz="800">
              <a:latin typeface="Arial"/>
              <a:cs typeface="Arial"/>
            </a:endParaRPr>
          </a:p>
        </p:txBody>
      </p:sp>
      <p:sp>
        <p:nvSpPr>
          <p:cNvPr id="226" name="object 226"/>
          <p:cNvSpPr txBox="1"/>
          <p:nvPr/>
        </p:nvSpPr>
        <p:spPr>
          <a:xfrm>
            <a:off x="2352310" y="2311656"/>
            <a:ext cx="2920365" cy="713105"/>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2,000</a:t>
            </a:r>
            <a:endParaRPr sz="800">
              <a:latin typeface="Arial"/>
              <a:cs typeface="Arial"/>
            </a:endParaRPr>
          </a:p>
          <a:p>
            <a:pPr>
              <a:lnSpc>
                <a:spcPct val="100000"/>
              </a:lnSpc>
              <a:spcBef>
                <a:spcPts val="25"/>
              </a:spcBef>
            </a:pPr>
            <a:endParaRPr sz="750">
              <a:latin typeface="Times New Roman"/>
              <a:cs typeface="Times New Roman"/>
            </a:endParaRPr>
          </a:p>
          <a:p>
            <a:pPr>
              <a:lnSpc>
                <a:spcPct val="100000"/>
              </a:lnSpc>
            </a:pPr>
            <a:r>
              <a:rPr sz="800" b="1" spc="-5" dirty="0">
                <a:solidFill>
                  <a:srgbClr val="3F3F3F"/>
                </a:solidFill>
                <a:latin typeface="Arial"/>
                <a:cs typeface="Arial"/>
              </a:rPr>
              <a:t>1,000</a:t>
            </a:r>
            <a:endParaRPr sz="800">
              <a:latin typeface="Arial"/>
              <a:cs typeface="Arial"/>
            </a:endParaRPr>
          </a:p>
          <a:p>
            <a:pPr>
              <a:lnSpc>
                <a:spcPct val="100000"/>
              </a:lnSpc>
              <a:spcBef>
                <a:spcPts val="15"/>
              </a:spcBef>
            </a:pPr>
            <a:endParaRPr sz="750">
              <a:latin typeface="Times New Roman"/>
              <a:cs typeface="Times New Roman"/>
            </a:endParaRPr>
          </a:p>
          <a:p>
            <a:pPr marL="219710">
              <a:lnSpc>
                <a:spcPts val="955"/>
              </a:lnSpc>
              <a:spcBef>
                <a:spcPts val="5"/>
              </a:spcBef>
            </a:pPr>
            <a:r>
              <a:rPr sz="800" b="1" dirty="0">
                <a:solidFill>
                  <a:srgbClr val="3F3F3F"/>
                </a:solidFill>
                <a:latin typeface="Arial"/>
                <a:cs typeface="Arial"/>
              </a:rPr>
              <a:t>-</a:t>
            </a:r>
            <a:endParaRPr sz="800">
              <a:latin typeface="Arial"/>
              <a:cs typeface="Arial"/>
            </a:endParaRPr>
          </a:p>
          <a:p>
            <a:pPr marL="230504">
              <a:lnSpc>
                <a:spcPts val="955"/>
              </a:lnSpc>
            </a:pPr>
            <a:r>
              <a:rPr sz="800" b="1" spc="-5" dirty="0">
                <a:solidFill>
                  <a:srgbClr val="3F3F3F"/>
                </a:solidFill>
                <a:latin typeface="Arial"/>
                <a:cs typeface="Arial"/>
              </a:rPr>
              <a:t>05 </a:t>
            </a:r>
            <a:r>
              <a:rPr sz="800" b="1" spc="-65" dirty="0">
                <a:solidFill>
                  <a:srgbClr val="3F3F3F"/>
                </a:solidFill>
                <a:latin typeface="Arial"/>
                <a:cs typeface="Arial"/>
              </a:rPr>
              <a:t>Q106  </a:t>
            </a:r>
            <a:r>
              <a:rPr sz="800" b="1" spc="-5" dirty="0">
                <a:solidFill>
                  <a:srgbClr val="3F3F3F"/>
                </a:solidFill>
                <a:latin typeface="Arial"/>
                <a:cs typeface="Arial"/>
              </a:rPr>
              <a:t>07  08  09  10  11  12  13  14  15  16  17  18  19</a:t>
            </a:r>
            <a:r>
              <a:rPr sz="800" b="1" spc="10" dirty="0">
                <a:solidFill>
                  <a:srgbClr val="3F3F3F"/>
                </a:solidFill>
                <a:latin typeface="Arial"/>
                <a:cs typeface="Arial"/>
              </a:rPr>
              <a:t> </a:t>
            </a:r>
            <a:r>
              <a:rPr sz="800" b="1" spc="-10" dirty="0">
                <a:solidFill>
                  <a:srgbClr val="3F3F3F"/>
                </a:solidFill>
                <a:latin typeface="Arial"/>
                <a:cs typeface="Arial"/>
              </a:rPr>
              <a:t>20</a:t>
            </a:r>
            <a:endParaRPr sz="800">
              <a:latin typeface="Arial"/>
              <a:cs typeface="Arial"/>
            </a:endParaRPr>
          </a:p>
        </p:txBody>
      </p:sp>
      <p:sp>
        <p:nvSpPr>
          <p:cNvPr id="227" name="object 227"/>
          <p:cNvSpPr txBox="1"/>
          <p:nvPr/>
        </p:nvSpPr>
        <p:spPr>
          <a:xfrm>
            <a:off x="1936242" y="1853672"/>
            <a:ext cx="297815" cy="329565"/>
          </a:xfrm>
          <a:prstGeom prst="rect">
            <a:avLst/>
          </a:prstGeom>
        </p:spPr>
        <p:txBody>
          <a:bodyPr vert="horz" wrap="square" lIns="0" tIns="3175" rIns="0" bIns="0" rtlCol="0">
            <a:spAutoFit/>
          </a:bodyPr>
          <a:lstStyle/>
          <a:p>
            <a:pPr marL="1905" marR="5080" indent="-2540">
              <a:lnSpc>
                <a:spcPts val="640"/>
              </a:lnSpc>
              <a:spcBef>
                <a:spcPts val="25"/>
              </a:spcBef>
            </a:pPr>
            <a:r>
              <a:rPr sz="550" b="1" spc="5" dirty="0">
                <a:solidFill>
                  <a:srgbClr val="3F3F3F"/>
                </a:solidFill>
                <a:latin typeface="Arial"/>
                <a:cs typeface="Arial"/>
              </a:rPr>
              <a:t>Sales </a:t>
            </a:r>
            <a:r>
              <a:rPr sz="550" b="1" dirty="0">
                <a:solidFill>
                  <a:srgbClr val="3F3F3F"/>
                </a:solidFill>
                <a:latin typeface="Arial"/>
                <a:cs typeface="Arial"/>
              </a:rPr>
              <a:t>in  </a:t>
            </a:r>
            <a:r>
              <a:rPr sz="550" b="1" spc="5" dirty="0">
                <a:solidFill>
                  <a:srgbClr val="3F3F3F"/>
                </a:solidFill>
                <a:latin typeface="Arial"/>
                <a:cs typeface="Arial"/>
              </a:rPr>
              <a:t>Nomi</a:t>
            </a:r>
            <a:r>
              <a:rPr sz="550" b="1" spc="-5" dirty="0">
                <a:solidFill>
                  <a:srgbClr val="3F3F3F"/>
                </a:solidFill>
                <a:latin typeface="Arial"/>
                <a:cs typeface="Arial"/>
              </a:rPr>
              <a:t>n</a:t>
            </a:r>
            <a:r>
              <a:rPr sz="550" b="1" spc="5" dirty="0">
                <a:solidFill>
                  <a:srgbClr val="3F3F3F"/>
                </a:solidFill>
                <a:latin typeface="Arial"/>
                <a:cs typeface="Arial"/>
              </a:rPr>
              <a:t>al</a:t>
            </a:r>
            <a:endParaRPr sz="550">
              <a:latin typeface="Arial"/>
              <a:cs typeface="Arial"/>
            </a:endParaRPr>
          </a:p>
          <a:p>
            <a:pPr marL="635" marR="21590" indent="12065">
              <a:lnSpc>
                <a:spcPts val="640"/>
              </a:lnSpc>
              <a:spcBef>
                <a:spcPts val="15"/>
              </a:spcBef>
            </a:pPr>
            <a:r>
              <a:rPr sz="550" b="1" dirty="0">
                <a:solidFill>
                  <a:srgbClr val="3F3F3F"/>
                </a:solidFill>
                <a:latin typeface="Arial"/>
                <a:cs typeface="Arial"/>
              </a:rPr>
              <a:t>Dollars  </a:t>
            </a:r>
            <a:r>
              <a:rPr sz="550" b="1" spc="5" dirty="0">
                <a:solidFill>
                  <a:srgbClr val="3F3F3F"/>
                </a:solidFill>
                <a:latin typeface="Arial"/>
                <a:cs typeface="Arial"/>
              </a:rPr>
              <a:t>($M</a:t>
            </a:r>
            <a:r>
              <a:rPr sz="550" b="1" spc="-80" dirty="0">
                <a:solidFill>
                  <a:srgbClr val="3F3F3F"/>
                </a:solidFill>
                <a:latin typeface="Arial"/>
                <a:cs typeface="Arial"/>
              </a:rPr>
              <a:t> </a:t>
            </a:r>
            <a:r>
              <a:rPr sz="550" b="1" dirty="0">
                <a:solidFill>
                  <a:srgbClr val="3F3F3F"/>
                </a:solidFill>
                <a:latin typeface="Arial"/>
                <a:cs typeface="Arial"/>
              </a:rPr>
              <a:t>US)</a:t>
            </a:r>
            <a:endParaRPr sz="550">
              <a:latin typeface="Arial"/>
              <a:cs typeface="Arial"/>
            </a:endParaRPr>
          </a:p>
        </p:txBody>
      </p:sp>
      <p:sp>
        <p:nvSpPr>
          <p:cNvPr id="228" name="object 228"/>
          <p:cNvSpPr/>
          <p:nvPr/>
        </p:nvSpPr>
        <p:spPr>
          <a:xfrm>
            <a:off x="5426964" y="1847088"/>
            <a:ext cx="441325" cy="443230"/>
          </a:xfrm>
          <a:custGeom>
            <a:avLst/>
            <a:gdLst/>
            <a:ahLst/>
            <a:cxnLst/>
            <a:rect l="l" t="t" r="r" b="b"/>
            <a:pathLst>
              <a:path w="441325" h="443230">
                <a:moveTo>
                  <a:pt x="0" y="442722"/>
                </a:moveTo>
                <a:lnTo>
                  <a:pt x="441198" y="442722"/>
                </a:lnTo>
                <a:lnTo>
                  <a:pt x="441198" y="0"/>
                </a:lnTo>
                <a:lnTo>
                  <a:pt x="0" y="0"/>
                </a:lnTo>
                <a:lnTo>
                  <a:pt x="0" y="442722"/>
                </a:lnTo>
                <a:close/>
              </a:path>
            </a:pathLst>
          </a:custGeom>
          <a:solidFill>
            <a:srgbClr val="FFFFFF"/>
          </a:solidFill>
        </p:spPr>
        <p:txBody>
          <a:bodyPr wrap="square" lIns="0" tIns="0" rIns="0" bIns="0" rtlCol="0"/>
          <a:lstStyle/>
          <a:p>
            <a:endParaRPr/>
          </a:p>
        </p:txBody>
      </p:sp>
      <p:sp>
        <p:nvSpPr>
          <p:cNvPr id="229" name="object 229"/>
          <p:cNvSpPr/>
          <p:nvPr/>
        </p:nvSpPr>
        <p:spPr>
          <a:xfrm>
            <a:off x="5425440" y="1846326"/>
            <a:ext cx="444500" cy="445134"/>
          </a:xfrm>
          <a:custGeom>
            <a:avLst/>
            <a:gdLst/>
            <a:ahLst/>
            <a:cxnLst/>
            <a:rect l="l" t="t" r="r" b="b"/>
            <a:pathLst>
              <a:path w="444500" h="445135">
                <a:moveTo>
                  <a:pt x="442722" y="0"/>
                </a:moveTo>
                <a:lnTo>
                  <a:pt x="1524" y="0"/>
                </a:lnTo>
                <a:lnTo>
                  <a:pt x="0" y="761"/>
                </a:lnTo>
                <a:lnTo>
                  <a:pt x="0" y="443483"/>
                </a:lnTo>
                <a:lnTo>
                  <a:pt x="1524" y="445007"/>
                </a:lnTo>
                <a:lnTo>
                  <a:pt x="442722" y="445007"/>
                </a:lnTo>
                <a:lnTo>
                  <a:pt x="444245" y="443483"/>
                </a:lnTo>
                <a:lnTo>
                  <a:pt x="3048" y="443483"/>
                </a:lnTo>
                <a:lnTo>
                  <a:pt x="1524" y="441959"/>
                </a:lnTo>
                <a:lnTo>
                  <a:pt x="3048" y="441959"/>
                </a:lnTo>
                <a:lnTo>
                  <a:pt x="3048" y="2285"/>
                </a:lnTo>
                <a:lnTo>
                  <a:pt x="1524" y="2285"/>
                </a:lnTo>
                <a:lnTo>
                  <a:pt x="3048" y="761"/>
                </a:lnTo>
                <a:lnTo>
                  <a:pt x="444245" y="761"/>
                </a:lnTo>
                <a:lnTo>
                  <a:pt x="442722" y="0"/>
                </a:lnTo>
                <a:close/>
              </a:path>
              <a:path w="444500" h="445135">
                <a:moveTo>
                  <a:pt x="3048" y="441959"/>
                </a:moveTo>
                <a:lnTo>
                  <a:pt x="1524" y="441959"/>
                </a:lnTo>
                <a:lnTo>
                  <a:pt x="3048" y="443483"/>
                </a:lnTo>
                <a:lnTo>
                  <a:pt x="3048" y="441959"/>
                </a:lnTo>
                <a:close/>
              </a:path>
              <a:path w="444500" h="445135">
                <a:moveTo>
                  <a:pt x="441198" y="441959"/>
                </a:moveTo>
                <a:lnTo>
                  <a:pt x="3048" y="441959"/>
                </a:lnTo>
                <a:lnTo>
                  <a:pt x="3048" y="443483"/>
                </a:lnTo>
                <a:lnTo>
                  <a:pt x="441198" y="443483"/>
                </a:lnTo>
                <a:lnTo>
                  <a:pt x="441198" y="441959"/>
                </a:lnTo>
                <a:close/>
              </a:path>
              <a:path w="444500" h="445135">
                <a:moveTo>
                  <a:pt x="441198" y="761"/>
                </a:moveTo>
                <a:lnTo>
                  <a:pt x="441198" y="443483"/>
                </a:lnTo>
                <a:lnTo>
                  <a:pt x="442722" y="441959"/>
                </a:lnTo>
                <a:lnTo>
                  <a:pt x="444245" y="441959"/>
                </a:lnTo>
                <a:lnTo>
                  <a:pt x="444245" y="2285"/>
                </a:lnTo>
                <a:lnTo>
                  <a:pt x="442722" y="2285"/>
                </a:lnTo>
                <a:lnTo>
                  <a:pt x="441198" y="761"/>
                </a:lnTo>
                <a:close/>
              </a:path>
              <a:path w="444500" h="445135">
                <a:moveTo>
                  <a:pt x="444245" y="441959"/>
                </a:moveTo>
                <a:lnTo>
                  <a:pt x="442722" y="441959"/>
                </a:lnTo>
                <a:lnTo>
                  <a:pt x="441198" y="443483"/>
                </a:lnTo>
                <a:lnTo>
                  <a:pt x="444245" y="443483"/>
                </a:lnTo>
                <a:lnTo>
                  <a:pt x="444245" y="441959"/>
                </a:lnTo>
                <a:close/>
              </a:path>
              <a:path w="444500" h="445135">
                <a:moveTo>
                  <a:pt x="3048" y="761"/>
                </a:moveTo>
                <a:lnTo>
                  <a:pt x="1524" y="2285"/>
                </a:lnTo>
                <a:lnTo>
                  <a:pt x="3048" y="2285"/>
                </a:lnTo>
                <a:lnTo>
                  <a:pt x="3048" y="761"/>
                </a:lnTo>
                <a:close/>
              </a:path>
              <a:path w="444500" h="445135">
                <a:moveTo>
                  <a:pt x="441198" y="761"/>
                </a:moveTo>
                <a:lnTo>
                  <a:pt x="3048" y="761"/>
                </a:lnTo>
                <a:lnTo>
                  <a:pt x="3048" y="2285"/>
                </a:lnTo>
                <a:lnTo>
                  <a:pt x="441198" y="2285"/>
                </a:lnTo>
                <a:lnTo>
                  <a:pt x="441198" y="761"/>
                </a:lnTo>
                <a:close/>
              </a:path>
              <a:path w="444500" h="445135">
                <a:moveTo>
                  <a:pt x="444245" y="761"/>
                </a:moveTo>
                <a:lnTo>
                  <a:pt x="441198" y="761"/>
                </a:lnTo>
                <a:lnTo>
                  <a:pt x="442722" y="2285"/>
                </a:lnTo>
                <a:lnTo>
                  <a:pt x="444245" y="2285"/>
                </a:lnTo>
                <a:lnTo>
                  <a:pt x="444245" y="761"/>
                </a:lnTo>
                <a:close/>
              </a:path>
            </a:pathLst>
          </a:custGeom>
          <a:solidFill>
            <a:srgbClr val="000000"/>
          </a:solidFill>
        </p:spPr>
        <p:txBody>
          <a:bodyPr wrap="square" lIns="0" tIns="0" rIns="0" bIns="0" rtlCol="0"/>
          <a:lstStyle/>
          <a:p>
            <a:endParaRPr/>
          </a:p>
        </p:txBody>
      </p:sp>
      <p:sp>
        <p:nvSpPr>
          <p:cNvPr id="230" name="object 230"/>
          <p:cNvSpPr/>
          <p:nvPr/>
        </p:nvSpPr>
        <p:spPr>
          <a:xfrm>
            <a:off x="5471159" y="1921382"/>
            <a:ext cx="36195" cy="0"/>
          </a:xfrm>
          <a:custGeom>
            <a:avLst/>
            <a:gdLst/>
            <a:ahLst/>
            <a:cxnLst/>
            <a:rect l="l" t="t" r="r" b="b"/>
            <a:pathLst>
              <a:path w="36195">
                <a:moveTo>
                  <a:pt x="0" y="0"/>
                </a:moveTo>
                <a:lnTo>
                  <a:pt x="35813" y="0"/>
                </a:lnTo>
              </a:path>
            </a:pathLst>
          </a:custGeom>
          <a:ln w="35814">
            <a:solidFill>
              <a:srgbClr val="00AFEF"/>
            </a:solidFill>
          </a:ln>
        </p:spPr>
        <p:txBody>
          <a:bodyPr wrap="square" lIns="0" tIns="0" rIns="0" bIns="0" rtlCol="0"/>
          <a:lstStyle/>
          <a:p>
            <a:endParaRPr/>
          </a:p>
        </p:txBody>
      </p:sp>
      <p:sp>
        <p:nvSpPr>
          <p:cNvPr id="231" name="object 231"/>
          <p:cNvSpPr/>
          <p:nvPr/>
        </p:nvSpPr>
        <p:spPr>
          <a:xfrm>
            <a:off x="5471159" y="2068448"/>
            <a:ext cx="36195" cy="0"/>
          </a:xfrm>
          <a:custGeom>
            <a:avLst/>
            <a:gdLst/>
            <a:ahLst/>
            <a:cxnLst/>
            <a:rect l="l" t="t" r="r" b="b"/>
            <a:pathLst>
              <a:path w="36195">
                <a:moveTo>
                  <a:pt x="0" y="0"/>
                </a:moveTo>
                <a:lnTo>
                  <a:pt x="35813" y="0"/>
                </a:lnTo>
              </a:path>
            </a:pathLst>
          </a:custGeom>
          <a:ln w="35814">
            <a:solidFill>
              <a:srgbClr val="000065"/>
            </a:solidFill>
          </a:ln>
        </p:spPr>
        <p:txBody>
          <a:bodyPr wrap="square" lIns="0" tIns="0" rIns="0" bIns="0" rtlCol="0"/>
          <a:lstStyle/>
          <a:p>
            <a:endParaRPr/>
          </a:p>
        </p:txBody>
      </p:sp>
      <p:sp>
        <p:nvSpPr>
          <p:cNvPr id="232" name="object 232"/>
          <p:cNvSpPr/>
          <p:nvPr/>
        </p:nvSpPr>
        <p:spPr>
          <a:xfrm>
            <a:off x="5471159" y="2215895"/>
            <a:ext cx="36195" cy="0"/>
          </a:xfrm>
          <a:custGeom>
            <a:avLst/>
            <a:gdLst/>
            <a:ahLst/>
            <a:cxnLst/>
            <a:rect l="l" t="t" r="r" b="b"/>
            <a:pathLst>
              <a:path w="36195">
                <a:moveTo>
                  <a:pt x="0" y="0"/>
                </a:moveTo>
                <a:lnTo>
                  <a:pt x="35813" y="0"/>
                </a:lnTo>
              </a:path>
            </a:pathLst>
          </a:custGeom>
          <a:ln w="35051">
            <a:solidFill>
              <a:srgbClr val="326598"/>
            </a:solidFill>
          </a:ln>
        </p:spPr>
        <p:txBody>
          <a:bodyPr wrap="square" lIns="0" tIns="0" rIns="0" bIns="0" rtlCol="0"/>
          <a:lstStyle/>
          <a:p>
            <a:endParaRPr/>
          </a:p>
        </p:txBody>
      </p:sp>
      <p:sp>
        <p:nvSpPr>
          <p:cNvPr id="233" name="object 233"/>
          <p:cNvSpPr txBox="1"/>
          <p:nvPr/>
        </p:nvSpPr>
        <p:spPr>
          <a:xfrm>
            <a:off x="5426964" y="1847088"/>
            <a:ext cx="441325" cy="443230"/>
          </a:xfrm>
          <a:prstGeom prst="rect">
            <a:avLst/>
          </a:prstGeom>
        </p:spPr>
        <p:txBody>
          <a:bodyPr vert="horz" wrap="square" lIns="0" tIns="27305" rIns="0" bIns="0" rtlCol="0">
            <a:spAutoFit/>
          </a:bodyPr>
          <a:lstStyle/>
          <a:p>
            <a:pPr marL="93980">
              <a:lnSpc>
                <a:spcPct val="100000"/>
              </a:lnSpc>
              <a:spcBef>
                <a:spcPts val="215"/>
              </a:spcBef>
            </a:pPr>
            <a:r>
              <a:rPr sz="550" dirty="0">
                <a:solidFill>
                  <a:srgbClr val="3F3F3F"/>
                </a:solidFill>
                <a:latin typeface="Arial"/>
                <a:cs typeface="Arial"/>
              </a:rPr>
              <a:t>Asia</a:t>
            </a:r>
            <a:endParaRPr sz="550">
              <a:latin typeface="Arial"/>
              <a:cs typeface="Arial"/>
            </a:endParaRPr>
          </a:p>
          <a:p>
            <a:pPr marL="93980">
              <a:lnSpc>
                <a:spcPct val="100000"/>
              </a:lnSpc>
              <a:spcBef>
                <a:spcPts val="495"/>
              </a:spcBef>
            </a:pPr>
            <a:r>
              <a:rPr sz="550" spc="5" dirty="0">
                <a:solidFill>
                  <a:srgbClr val="3F3F3F"/>
                </a:solidFill>
                <a:latin typeface="Arial"/>
                <a:cs typeface="Arial"/>
              </a:rPr>
              <a:t>EMEA</a:t>
            </a:r>
            <a:endParaRPr sz="550">
              <a:latin typeface="Arial"/>
              <a:cs typeface="Arial"/>
            </a:endParaRPr>
          </a:p>
          <a:p>
            <a:pPr marL="93980">
              <a:lnSpc>
                <a:spcPct val="100000"/>
              </a:lnSpc>
              <a:spcBef>
                <a:spcPts val="495"/>
              </a:spcBef>
            </a:pPr>
            <a:r>
              <a:rPr sz="550" spc="5" dirty="0">
                <a:solidFill>
                  <a:srgbClr val="3F3F3F"/>
                </a:solidFill>
                <a:latin typeface="Arial"/>
                <a:cs typeface="Arial"/>
              </a:rPr>
              <a:t>Americas</a:t>
            </a:r>
            <a:endParaRPr sz="550">
              <a:latin typeface="Arial"/>
              <a:cs typeface="Arial"/>
            </a:endParaRPr>
          </a:p>
        </p:txBody>
      </p:sp>
      <p:sp>
        <p:nvSpPr>
          <p:cNvPr id="234" name="object 234"/>
          <p:cNvSpPr/>
          <p:nvPr/>
        </p:nvSpPr>
        <p:spPr>
          <a:xfrm>
            <a:off x="1869948" y="1069086"/>
            <a:ext cx="4024629" cy="2070735"/>
          </a:xfrm>
          <a:custGeom>
            <a:avLst/>
            <a:gdLst/>
            <a:ahLst/>
            <a:cxnLst/>
            <a:rect l="l" t="t" r="r" b="b"/>
            <a:pathLst>
              <a:path w="4024629" h="2070735">
                <a:moveTo>
                  <a:pt x="4022598" y="0"/>
                </a:moveTo>
                <a:lnTo>
                  <a:pt x="1524" y="0"/>
                </a:lnTo>
                <a:lnTo>
                  <a:pt x="0" y="1524"/>
                </a:lnTo>
                <a:lnTo>
                  <a:pt x="0" y="2068830"/>
                </a:lnTo>
                <a:lnTo>
                  <a:pt x="1524" y="2070354"/>
                </a:lnTo>
                <a:lnTo>
                  <a:pt x="4022598" y="2070354"/>
                </a:lnTo>
                <a:lnTo>
                  <a:pt x="4024122" y="2068830"/>
                </a:lnTo>
                <a:lnTo>
                  <a:pt x="3048" y="2068830"/>
                </a:lnTo>
                <a:lnTo>
                  <a:pt x="1524" y="2067306"/>
                </a:lnTo>
                <a:lnTo>
                  <a:pt x="3048" y="2067306"/>
                </a:lnTo>
                <a:lnTo>
                  <a:pt x="3048" y="3048"/>
                </a:lnTo>
                <a:lnTo>
                  <a:pt x="1524" y="3048"/>
                </a:lnTo>
                <a:lnTo>
                  <a:pt x="3048" y="1524"/>
                </a:lnTo>
                <a:lnTo>
                  <a:pt x="4024122" y="1524"/>
                </a:lnTo>
                <a:lnTo>
                  <a:pt x="4022598" y="0"/>
                </a:lnTo>
                <a:close/>
              </a:path>
              <a:path w="4024629" h="2070735">
                <a:moveTo>
                  <a:pt x="3048" y="2067306"/>
                </a:moveTo>
                <a:lnTo>
                  <a:pt x="1524" y="2067306"/>
                </a:lnTo>
                <a:lnTo>
                  <a:pt x="3048" y="2068830"/>
                </a:lnTo>
                <a:lnTo>
                  <a:pt x="3048" y="2067306"/>
                </a:lnTo>
                <a:close/>
              </a:path>
              <a:path w="4024629" h="2070735">
                <a:moveTo>
                  <a:pt x="4021074" y="2067306"/>
                </a:moveTo>
                <a:lnTo>
                  <a:pt x="3048" y="2067306"/>
                </a:lnTo>
                <a:lnTo>
                  <a:pt x="3048" y="2068830"/>
                </a:lnTo>
                <a:lnTo>
                  <a:pt x="4021074" y="2068830"/>
                </a:lnTo>
                <a:lnTo>
                  <a:pt x="4021074" y="2067306"/>
                </a:lnTo>
                <a:close/>
              </a:path>
              <a:path w="4024629" h="2070735">
                <a:moveTo>
                  <a:pt x="4021074" y="1524"/>
                </a:moveTo>
                <a:lnTo>
                  <a:pt x="4021074" y="2068830"/>
                </a:lnTo>
                <a:lnTo>
                  <a:pt x="4022598" y="2067306"/>
                </a:lnTo>
                <a:lnTo>
                  <a:pt x="4024122" y="2067306"/>
                </a:lnTo>
                <a:lnTo>
                  <a:pt x="4024122" y="3048"/>
                </a:lnTo>
                <a:lnTo>
                  <a:pt x="4022598" y="3048"/>
                </a:lnTo>
                <a:lnTo>
                  <a:pt x="4021074" y="1524"/>
                </a:lnTo>
                <a:close/>
              </a:path>
              <a:path w="4024629" h="2070735">
                <a:moveTo>
                  <a:pt x="4024122" y="2067306"/>
                </a:moveTo>
                <a:lnTo>
                  <a:pt x="4022598" y="2067306"/>
                </a:lnTo>
                <a:lnTo>
                  <a:pt x="4021074" y="2068830"/>
                </a:lnTo>
                <a:lnTo>
                  <a:pt x="4024122" y="2068830"/>
                </a:lnTo>
                <a:lnTo>
                  <a:pt x="4024122" y="2067306"/>
                </a:lnTo>
                <a:close/>
              </a:path>
              <a:path w="4024629" h="2070735">
                <a:moveTo>
                  <a:pt x="3048" y="1524"/>
                </a:moveTo>
                <a:lnTo>
                  <a:pt x="1524" y="3048"/>
                </a:lnTo>
                <a:lnTo>
                  <a:pt x="3048" y="3048"/>
                </a:lnTo>
                <a:lnTo>
                  <a:pt x="3048" y="1524"/>
                </a:lnTo>
                <a:close/>
              </a:path>
              <a:path w="4024629" h="2070735">
                <a:moveTo>
                  <a:pt x="4021074" y="1524"/>
                </a:moveTo>
                <a:lnTo>
                  <a:pt x="3048" y="1524"/>
                </a:lnTo>
                <a:lnTo>
                  <a:pt x="3048" y="3048"/>
                </a:lnTo>
                <a:lnTo>
                  <a:pt x="4021074" y="3047"/>
                </a:lnTo>
                <a:lnTo>
                  <a:pt x="4021074" y="1524"/>
                </a:lnTo>
                <a:close/>
              </a:path>
              <a:path w="4024629" h="2070735">
                <a:moveTo>
                  <a:pt x="4024122" y="1524"/>
                </a:moveTo>
                <a:lnTo>
                  <a:pt x="4021074" y="1524"/>
                </a:lnTo>
                <a:lnTo>
                  <a:pt x="4022598" y="3048"/>
                </a:lnTo>
                <a:lnTo>
                  <a:pt x="4024122" y="3048"/>
                </a:lnTo>
                <a:lnTo>
                  <a:pt x="4024122" y="1524"/>
                </a:lnTo>
                <a:close/>
              </a:path>
            </a:pathLst>
          </a:custGeom>
          <a:solidFill>
            <a:srgbClr val="000000"/>
          </a:solidFill>
        </p:spPr>
        <p:txBody>
          <a:bodyPr wrap="square" lIns="0" tIns="0" rIns="0" bIns="0" rtlCol="0"/>
          <a:lstStyle/>
          <a:p>
            <a:endParaRPr/>
          </a:p>
        </p:txBody>
      </p:sp>
      <p:sp>
        <p:nvSpPr>
          <p:cNvPr id="235" name="object 235"/>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115</a:t>
            </a:fld>
            <a:endParaRPr sz="1000">
              <a:latin typeface="Calibri"/>
              <a:cs typeface="Calibri"/>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116</a:t>
            </a:fld>
            <a:endParaRPr sz="1000">
              <a:latin typeface="Calibri"/>
              <a:cs typeface="Calibri"/>
            </a:endParaRPr>
          </a:p>
        </p:txBody>
      </p:sp>
      <p:sp>
        <p:nvSpPr>
          <p:cNvPr id="2" name="object 2"/>
          <p:cNvSpPr txBox="1"/>
          <p:nvPr/>
        </p:nvSpPr>
        <p:spPr>
          <a:xfrm>
            <a:off x="1284986" y="789513"/>
            <a:ext cx="5274310" cy="145732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The above manufacturers account for about half of global sales (highly concentrated among the top  five), but thousands of manufacturers make up the remaining 50%, including recently founded  companies in Eastern Europe and Asia, started </a:t>
            </a:r>
            <a:r>
              <a:rPr sz="950" spc="-5" dirty="0">
                <a:latin typeface="Arial"/>
                <a:cs typeface="Arial"/>
              </a:rPr>
              <a:t>to </a:t>
            </a:r>
            <a:r>
              <a:rPr sz="950" spc="-10" dirty="0">
                <a:latin typeface="Arial"/>
                <a:cs typeface="Arial"/>
              </a:rPr>
              <a:t>take advantage of cheaper production costs in  those regions. These manufacturers include Uton (Romania), Uzuc (Romania), Kunshan (China),  Praj (India), and Dolphin (UAE). Many of these smaller suppliers specialize in equipment for the oil  </a:t>
            </a:r>
            <a:r>
              <a:rPr sz="950" spc="-5" dirty="0">
                <a:latin typeface="Arial"/>
                <a:cs typeface="Arial"/>
              </a:rPr>
              <a:t>&amp; </a:t>
            </a:r>
            <a:r>
              <a:rPr sz="950" spc="-10" dirty="0">
                <a:latin typeface="Arial"/>
                <a:cs typeface="Arial"/>
              </a:rPr>
              <a:t>gas industry, and will provide </a:t>
            </a:r>
            <a:r>
              <a:rPr sz="950" spc="-5" dirty="0">
                <a:latin typeface="Arial"/>
                <a:cs typeface="Arial"/>
              </a:rPr>
              <a:t>a </a:t>
            </a:r>
            <a:r>
              <a:rPr sz="950" spc="-10" dirty="0">
                <a:latin typeface="Arial"/>
                <a:cs typeface="Arial"/>
              </a:rPr>
              <a:t>“relief valve” for both capacity and prices </a:t>
            </a:r>
            <a:r>
              <a:rPr sz="950" spc="-5" dirty="0">
                <a:latin typeface="Arial"/>
                <a:cs typeface="Arial"/>
              </a:rPr>
              <a:t>for </a:t>
            </a:r>
            <a:r>
              <a:rPr sz="950" spc="-10" dirty="0">
                <a:latin typeface="Arial"/>
                <a:cs typeface="Arial"/>
              </a:rPr>
              <a:t>the foreseeable  </a:t>
            </a:r>
            <a:r>
              <a:rPr sz="950" spc="-5" dirty="0">
                <a:latin typeface="Arial"/>
                <a:cs typeface="Arial"/>
              </a:rPr>
              <a:t>future.</a:t>
            </a:r>
            <a:endParaRPr sz="950">
              <a:latin typeface="Arial"/>
              <a:cs typeface="Arial"/>
            </a:endParaRPr>
          </a:p>
        </p:txBody>
      </p:sp>
      <p:sp>
        <p:nvSpPr>
          <p:cNvPr id="3" name="object 3"/>
          <p:cNvSpPr txBox="1"/>
          <p:nvPr/>
        </p:nvSpPr>
        <p:spPr>
          <a:xfrm>
            <a:off x="1284986" y="2581874"/>
            <a:ext cx="5257800" cy="1250315"/>
          </a:xfrm>
          <a:prstGeom prst="rect">
            <a:avLst/>
          </a:prstGeom>
        </p:spPr>
        <p:txBody>
          <a:bodyPr vert="horz" wrap="square" lIns="0" tIns="0" rIns="0" bIns="0" rtlCol="0">
            <a:spAutoFit/>
          </a:bodyPr>
          <a:lstStyle/>
          <a:p>
            <a:pPr marL="12700" marR="36830">
              <a:lnSpc>
                <a:spcPct val="142100"/>
              </a:lnSpc>
            </a:pPr>
            <a:r>
              <a:rPr sz="950" spc="-10" dirty="0">
                <a:latin typeface="Arial"/>
                <a:cs typeface="Arial"/>
              </a:rPr>
              <a:t>Heat Exchanger manufacturing capacity is approximately $5,700m worth of equipment as of </a:t>
            </a:r>
            <a:r>
              <a:rPr sz="950" spc="-15" dirty="0">
                <a:latin typeface="Arial"/>
                <a:cs typeface="Arial"/>
              </a:rPr>
              <a:t>2013  </a:t>
            </a:r>
            <a:r>
              <a:rPr sz="950" spc="-10" dirty="0">
                <a:latin typeface="Arial"/>
                <a:cs typeface="Arial"/>
              </a:rPr>
              <a:t>Q1, on </a:t>
            </a:r>
            <a:r>
              <a:rPr sz="950" spc="-5" dirty="0">
                <a:latin typeface="Arial"/>
                <a:cs typeface="Arial"/>
              </a:rPr>
              <a:t>a </a:t>
            </a:r>
            <a:r>
              <a:rPr sz="950" spc="-10" dirty="0">
                <a:latin typeface="Arial"/>
                <a:cs typeface="Arial"/>
              </a:rPr>
              <a:t>quarterly basis. Industry </a:t>
            </a:r>
            <a:r>
              <a:rPr sz="950" spc="-5" dirty="0">
                <a:latin typeface="Arial"/>
                <a:cs typeface="Arial"/>
              </a:rPr>
              <a:t>utilization </a:t>
            </a:r>
            <a:r>
              <a:rPr sz="950" spc="-10" dirty="0">
                <a:latin typeface="Arial"/>
                <a:cs typeface="Arial"/>
              </a:rPr>
              <a:t>rates are 73%, leaving approximately $1,500m</a:t>
            </a:r>
            <a:r>
              <a:rPr sz="950" spc="190" dirty="0">
                <a:latin typeface="Arial"/>
                <a:cs typeface="Arial"/>
              </a:rPr>
              <a:t> </a:t>
            </a:r>
            <a:r>
              <a:rPr sz="950" spc="-5" dirty="0">
                <a:latin typeface="Arial"/>
                <a:cs typeface="Arial"/>
              </a:rPr>
              <a:t>in</a:t>
            </a:r>
            <a:endParaRPr sz="950">
              <a:latin typeface="Arial"/>
              <a:cs typeface="Arial"/>
            </a:endParaRPr>
          </a:p>
          <a:p>
            <a:pPr marL="12700" marR="5080">
              <a:lnSpc>
                <a:spcPct val="142300"/>
              </a:lnSpc>
            </a:pPr>
            <a:r>
              <a:rPr sz="950" spc="-10" dirty="0">
                <a:latin typeface="Arial"/>
                <a:cs typeface="Arial"/>
              </a:rPr>
              <a:t>capacity margin. Given recent major order sizes of less than $20m, even </a:t>
            </a:r>
            <a:r>
              <a:rPr sz="950" spc="-5" dirty="0">
                <a:latin typeface="Arial"/>
                <a:cs typeface="Arial"/>
              </a:rPr>
              <a:t>for </a:t>
            </a:r>
            <a:r>
              <a:rPr sz="950" spc="-10" dirty="0">
                <a:latin typeface="Arial"/>
                <a:cs typeface="Arial"/>
              </a:rPr>
              <a:t>megaprojects such as  Icthys, or $45-50m for the Port Arthur Refinery expansion, the industry </a:t>
            </a:r>
            <a:r>
              <a:rPr sz="950" spc="-5" dirty="0">
                <a:latin typeface="Arial"/>
                <a:cs typeface="Arial"/>
              </a:rPr>
              <a:t>so </a:t>
            </a:r>
            <a:r>
              <a:rPr sz="950" spc="-10" dirty="0">
                <a:latin typeface="Arial"/>
                <a:cs typeface="Arial"/>
              </a:rPr>
              <a:t>much spare capacity that  buyers have </a:t>
            </a:r>
            <a:r>
              <a:rPr sz="950" spc="-5" dirty="0">
                <a:latin typeface="Arial"/>
                <a:cs typeface="Arial"/>
              </a:rPr>
              <a:t>a </a:t>
            </a:r>
            <a:r>
              <a:rPr sz="950" spc="-10" dirty="0">
                <a:latin typeface="Arial"/>
                <a:cs typeface="Arial"/>
              </a:rPr>
              <a:t>negotiating advantage and suppliers will be eager to book orders, even at low  margins, just to keep their fabrication shops</a:t>
            </a:r>
            <a:r>
              <a:rPr sz="950" spc="80" dirty="0">
                <a:latin typeface="Arial"/>
                <a:cs typeface="Arial"/>
              </a:rPr>
              <a:t> </a:t>
            </a:r>
            <a:r>
              <a:rPr sz="950" spc="-10" dirty="0">
                <a:latin typeface="Arial"/>
                <a:cs typeface="Arial"/>
              </a:rPr>
              <a:t>utilized.</a:t>
            </a:r>
            <a:endParaRPr sz="950">
              <a:latin typeface="Arial"/>
              <a:cs typeface="Arial"/>
            </a:endParaRPr>
          </a:p>
        </p:txBody>
      </p:sp>
      <p:sp>
        <p:nvSpPr>
          <p:cNvPr id="4" name="object 4"/>
          <p:cNvSpPr txBox="1"/>
          <p:nvPr/>
        </p:nvSpPr>
        <p:spPr>
          <a:xfrm>
            <a:off x="1284986" y="4167157"/>
            <a:ext cx="5099050"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The current glut of capacity is mostly due to major expansions at Alfa Laval, Larsen and Toubro,  Cimtas, and Titan Metal Fabricators in</a:t>
            </a:r>
            <a:r>
              <a:rPr sz="950" spc="15" dirty="0">
                <a:latin typeface="Arial"/>
                <a:cs typeface="Arial"/>
              </a:rPr>
              <a:t> </a:t>
            </a:r>
            <a:r>
              <a:rPr sz="950" spc="-10" dirty="0">
                <a:latin typeface="Arial"/>
                <a:cs typeface="Arial"/>
              </a:rPr>
              <a:t>2012.</a:t>
            </a:r>
            <a:endParaRPr sz="950">
              <a:latin typeface="Arial"/>
              <a:cs typeface="Arial"/>
            </a:endParaRPr>
          </a:p>
        </p:txBody>
      </p:sp>
      <p:sp>
        <p:nvSpPr>
          <p:cNvPr id="5" name="object 5"/>
          <p:cNvSpPr txBox="1"/>
          <p:nvPr/>
        </p:nvSpPr>
        <p:spPr>
          <a:xfrm>
            <a:off x="1284986" y="4929725"/>
            <a:ext cx="5259070" cy="2179320"/>
          </a:xfrm>
          <a:prstGeom prst="rect">
            <a:avLst/>
          </a:prstGeom>
        </p:spPr>
        <p:txBody>
          <a:bodyPr vert="horz" wrap="square" lIns="0" tIns="0" rIns="0" bIns="0" rtlCol="0">
            <a:spAutoFit/>
          </a:bodyPr>
          <a:lstStyle/>
          <a:p>
            <a:pPr marL="12700" marR="82550">
              <a:lnSpc>
                <a:spcPct val="142100"/>
              </a:lnSpc>
            </a:pPr>
            <a:r>
              <a:rPr sz="950" spc="-5" dirty="0">
                <a:latin typeface="Arial"/>
                <a:cs typeface="Arial"/>
              </a:rPr>
              <a:t>Alfa </a:t>
            </a:r>
            <a:r>
              <a:rPr sz="950" spc="-10" dirty="0">
                <a:latin typeface="Arial"/>
                <a:cs typeface="Arial"/>
              </a:rPr>
              <a:t>Laval has made </a:t>
            </a:r>
            <a:r>
              <a:rPr sz="950" spc="-5" dirty="0">
                <a:latin typeface="Arial"/>
                <a:cs typeface="Arial"/>
              </a:rPr>
              <a:t>a </a:t>
            </a:r>
            <a:r>
              <a:rPr sz="950" spc="-10" dirty="0">
                <a:latin typeface="Arial"/>
                <a:cs typeface="Arial"/>
              </a:rPr>
              <a:t>string of capacity additions in China, Russia, and </a:t>
            </a:r>
            <a:r>
              <a:rPr sz="950" spc="-5" dirty="0">
                <a:latin typeface="Arial"/>
                <a:cs typeface="Arial"/>
              </a:rPr>
              <a:t>India </a:t>
            </a:r>
            <a:r>
              <a:rPr sz="950" spc="-10" dirty="0">
                <a:latin typeface="Arial"/>
                <a:cs typeface="Arial"/>
              </a:rPr>
              <a:t>from 2010 through  2012. Some of the capacity has been for refrigeration-oriented heat exchangers, but about half</a:t>
            </a:r>
            <a:r>
              <a:rPr sz="950" spc="210" dirty="0">
                <a:latin typeface="Arial"/>
                <a:cs typeface="Arial"/>
              </a:rPr>
              <a:t> </a:t>
            </a:r>
            <a:r>
              <a:rPr sz="950" spc="-10" dirty="0">
                <a:latin typeface="Arial"/>
                <a:cs typeface="Arial"/>
              </a:rPr>
              <a:t>of</a:t>
            </a:r>
            <a:endParaRPr sz="950">
              <a:latin typeface="Arial"/>
              <a:cs typeface="Arial"/>
            </a:endParaRPr>
          </a:p>
          <a:p>
            <a:pPr marL="12700" marR="82550">
              <a:lnSpc>
                <a:spcPct val="142100"/>
              </a:lnSpc>
              <a:spcBef>
                <a:spcPts val="5"/>
              </a:spcBef>
            </a:pPr>
            <a:r>
              <a:rPr sz="950" spc="-10" dirty="0">
                <a:latin typeface="Arial"/>
                <a:cs typeface="Arial"/>
              </a:rPr>
              <a:t>the capacity added will support process applications in refining, chemicals, and power generation.  The plants are part of </a:t>
            </a:r>
            <a:r>
              <a:rPr sz="950" spc="-5" dirty="0">
                <a:latin typeface="Arial"/>
                <a:cs typeface="Arial"/>
              </a:rPr>
              <a:t>a </a:t>
            </a:r>
            <a:r>
              <a:rPr sz="950" spc="-10" dirty="0">
                <a:latin typeface="Arial"/>
                <a:cs typeface="Arial"/>
              </a:rPr>
              <a:t>localization strategy to allow </a:t>
            </a:r>
            <a:r>
              <a:rPr sz="950" spc="-5" dirty="0">
                <a:latin typeface="Arial"/>
                <a:cs typeface="Arial"/>
              </a:rPr>
              <a:t>the firm </a:t>
            </a:r>
            <a:r>
              <a:rPr sz="950" spc="-10" dirty="0">
                <a:latin typeface="Arial"/>
                <a:cs typeface="Arial"/>
              </a:rPr>
              <a:t>both </a:t>
            </a:r>
            <a:r>
              <a:rPr sz="950" spc="-5" dirty="0">
                <a:latin typeface="Arial"/>
                <a:cs typeface="Arial"/>
              </a:rPr>
              <a:t>to cut </a:t>
            </a:r>
            <a:r>
              <a:rPr sz="950" spc="-10" dirty="0">
                <a:latin typeface="Arial"/>
                <a:cs typeface="Arial"/>
              </a:rPr>
              <a:t>production and  transportation costs and to adapt more quickly to changes in demand from </a:t>
            </a:r>
            <a:r>
              <a:rPr sz="950" spc="-5" dirty="0">
                <a:latin typeface="Arial"/>
                <a:cs typeface="Arial"/>
              </a:rPr>
              <a:t>the </a:t>
            </a:r>
            <a:r>
              <a:rPr sz="950" spc="-10" dirty="0">
                <a:latin typeface="Arial"/>
                <a:cs typeface="Arial"/>
              </a:rPr>
              <a:t>local</a:t>
            </a:r>
            <a:r>
              <a:rPr sz="950" spc="175" dirty="0">
                <a:latin typeface="Arial"/>
                <a:cs typeface="Arial"/>
              </a:rPr>
              <a:t> </a:t>
            </a:r>
            <a:r>
              <a:rPr sz="950" spc="-10" dirty="0">
                <a:latin typeface="Arial"/>
                <a:cs typeface="Arial"/>
              </a:rPr>
              <a:t>markets.</a:t>
            </a:r>
            <a:endParaRPr sz="950">
              <a:latin typeface="Arial"/>
              <a:cs typeface="Arial"/>
            </a:endParaRPr>
          </a:p>
          <a:p>
            <a:pPr>
              <a:lnSpc>
                <a:spcPct val="100000"/>
              </a:lnSpc>
              <a:spcBef>
                <a:spcPts val="20"/>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In 2010, </a:t>
            </a:r>
            <a:r>
              <a:rPr sz="950" spc="-5" dirty="0">
                <a:latin typeface="Arial"/>
                <a:cs typeface="Arial"/>
              </a:rPr>
              <a:t>it </a:t>
            </a:r>
            <a:r>
              <a:rPr sz="950" spc="-10" dirty="0">
                <a:latin typeface="Arial"/>
                <a:cs typeface="Arial"/>
              </a:rPr>
              <a:t>opened </a:t>
            </a:r>
            <a:r>
              <a:rPr sz="950" spc="-5" dirty="0">
                <a:latin typeface="Arial"/>
                <a:cs typeface="Arial"/>
              </a:rPr>
              <a:t>a </a:t>
            </a:r>
            <a:r>
              <a:rPr sz="950" spc="-10" dirty="0">
                <a:latin typeface="Arial"/>
                <a:cs typeface="Arial"/>
              </a:rPr>
              <a:t>new plant in Sarole,</a:t>
            </a:r>
            <a:r>
              <a:rPr sz="950" spc="35" dirty="0">
                <a:latin typeface="Arial"/>
                <a:cs typeface="Arial"/>
              </a:rPr>
              <a:t> </a:t>
            </a:r>
            <a:r>
              <a:rPr sz="950" spc="-10" dirty="0">
                <a:latin typeface="Arial"/>
                <a:cs typeface="Arial"/>
              </a:rPr>
              <a:t>India.</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In 2011, another one in Potok,</a:t>
            </a:r>
            <a:r>
              <a:rPr sz="950" spc="20" dirty="0">
                <a:latin typeface="Arial"/>
                <a:cs typeface="Arial"/>
              </a:rPr>
              <a:t> </a:t>
            </a:r>
            <a:r>
              <a:rPr sz="950" spc="-10" dirty="0">
                <a:latin typeface="Arial"/>
                <a:cs typeface="Arial"/>
              </a:rPr>
              <a:t>Russia.</a:t>
            </a:r>
            <a:endParaRPr sz="950">
              <a:latin typeface="Arial"/>
              <a:cs typeface="Arial"/>
            </a:endParaRPr>
          </a:p>
          <a:p>
            <a:pPr marL="443230" indent="-215900">
              <a:lnSpc>
                <a:spcPct val="100000"/>
              </a:lnSpc>
              <a:spcBef>
                <a:spcPts val="535"/>
              </a:spcBef>
              <a:buFont typeface="Symbol"/>
              <a:buChar char=""/>
              <a:tabLst>
                <a:tab pos="442595" algn="l"/>
                <a:tab pos="443865" algn="l"/>
              </a:tabLst>
            </a:pPr>
            <a:r>
              <a:rPr sz="950" spc="-5" dirty="0">
                <a:latin typeface="Arial"/>
                <a:cs typeface="Arial"/>
              </a:rPr>
              <a:t>In </a:t>
            </a:r>
            <a:r>
              <a:rPr sz="950" spc="-10" dirty="0">
                <a:latin typeface="Arial"/>
                <a:cs typeface="Arial"/>
              </a:rPr>
              <a:t>2012 </a:t>
            </a:r>
            <a:r>
              <a:rPr sz="950" spc="-5" dirty="0">
                <a:latin typeface="Arial"/>
                <a:cs typeface="Arial"/>
              </a:rPr>
              <a:t>Q1, </a:t>
            </a:r>
            <a:r>
              <a:rPr sz="950" spc="-10" dirty="0">
                <a:latin typeface="Arial"/>
                <a:cs typeface="Arial"/>
              </a:rPr>
              <a:t>the </a:t>
            </a:r>
            <a:r>
              <a:rPr sz="950" spc="-5" dirty="0">
                <a:latin typeface="Arial"/>
                <a:cs typeface="Arial"/>
              </a:rPr>
              <a:t>firm </a:t>
            </a:r>
            <a:r>
              <a:rPr sz="950" spc="-10" dirty="0">
                <a:latin typeface="Arial"/>
                <a:cs typeface="Arial"/>
              </a:rPr>
              <a:t>opened </a:t>
            </a:r>
            <a:r>
              <a:rPr sz="950" spc="-5" dirty="0">
                <a:latin typeface="Arial"/>
                <a:cs typeface="Arial"/>
              </a:rPr>
              <a:t>a </a:t>
            </a:r>
            <a:r>
              <a:rPr sz="950" spc="-10" dirty="0">
                <a:latin typeface="Arial"/>
                <a:cs typeface="Arial"/>
              </a:rPr>
              <a:t>plant in</a:t>
            </a:r>
            <a:r>
              <a:rPr sz="950" spc="5" dirty="0">
                <a:latin typeface="Arial"/>
                <a:cs typeface="Arial"/>
              </a:rPr>
              <a:t> </a:t>
            </a:r>
            <a:r>
              <a:rPr sz="950" spc="-10" dirty="0">
                <a:latin typeface="Arial"/>
                <a:cs typeface="Arial"/>
              </a:rPr>
              <a:t>Brazil.</a:t>
            </a:r>
            <a:endParaRPr sz="950">
              <a:latin typeface="Arial"/>
              <a:cs typeface="Arial"/>
            </a:endParaRPr>
          </a:p>
          <a:p>
            <a:pPr marL="443230" marR="5080" indent="-215900">
              <a:lnSpc>
                <a:spcPct val="142600"/>
              </a:lnSpc>
              <a:spcBef>
                <a:spcPts val="60"/>
              </a:spcBef>
              <a:buFont typeface="Symbol"/>
              <a:buChar char=""/>
              <a:tabLst>
                <a:tab pos="442595" algn="l"/>
                <a:tab pos="443865" algn="l"/>
              </a:tabLst>
            </a:pPr>
            <a:r>
              <a:rPr sz="950" spc="-10" dirty="0">
                <a:latin typeface="Arial"/>
                <a:cs typeface="Arial"/>
              </a:rPr>
              <a:t>In 2012 Q2, </a:t>
            </a:r>
            <a:r>
              <a:rPr sz="950" spc="-5" dirty="0">
                <a:latin typeface="Arial"/>
                <a:cs typeface="Arial"/>
              </a:rPr>
              <a:t>it </a:t>
            </a:r>
            <a:r>
              <a:rPr sz="950" spc="-10" dirty="0">
                <a:latin typeface="Arial"/>
                <a:cs typeface="Arial"/>
              </a:rPr>
              <a:t>opened </a:t>
            </a:r>
            <a:r>
              <a:rPr sz="950" spc="-5" dirty="0">
                <a:latin typeface="Arial"/>
                <a:cs typeface="Arial"/>
              </a:rPr>
              <a:t>a </a:t>
            </a:r>
            <a:r>
              <a:rPr sz="950" spc="-10" dirty="0">
                <a:latin typeface="Arial"/>
                <a:cs typeface="Arial"/>
              </a:rPr>
              <a:t>plant in Kunshan, China (after doubling heat exchanger capacity in  China already four years</a:t>
            </a:r>
            <a:r>
              <a:rPr sz="950" spc="25" dirty="0">
                <a:latin typeface="Arial"/>
                <a:cs typeface="Arial"/>
              </a:rPr>
              <a:t> </a:t>
            </a:r>
            <a:r>
              <a:rPr sz="950" spc="-10" dirty="0">
                <a:latin typeface="Arial"/>
                <a:cs typeface="Arial"/>
              </a:rPr>
              <a:t>previously).</a:t>
            </a:r>
            <a:endParaRPr sz="950">
              <a:latin typeface="Arial"/>
              <a:cs typeface="Arial"/>
            </a:endParaRPr>
          </a:p>
        </p:txBody>
      </p:sp>
      <p:sp>
        <p:nvSpPr>
          <p:cNvPr id="6" name="object 6"/>
          <p:cNvSpPr txBox="1"/>
          <p:nvPr/>
        </p:nvSpPr>
        <p:spPr>
          <a:xfrm>
            <a:off x="1284986" y="7444168"/>
            <a:ext cx="528002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Larsen and Toubro expanded in 2012, opening </a:t>
            </a:r>
            <a:r>
              <a:rPr sz="950" spc="-5" dirty="0">
                <a:latin typeface="Arial"/>
                <a:cs typeface="Arial"/>
              </a:rPr>
              <a:t>a </a:t>
            </a:r>
            <a:r>
              <a:rPr sz="950" spc="-10" dirty="0">
                <a:latin typeface="Arial"/>
                <a:cs typeface="Arial"/>
              </a:rPr>
              <a:t>new yard in Hazira, India, and expanding its  fabrication facility in Oman to keep up with rapid demand growth from domestic refiners</a:t>
            </a:r>
            <a:r>
              <a:rPr sz="950" spc="210" dirty="0">
                <a:latin typeface="Arial"/>
                <a:cs typeface="Arial"/>
              </a:rPr>
              <a:t> </a:t>
            </a:r>
            <a:r>
              <a:rPr sz="950" spc="-10" dirty="0">
                <a:latin typeface="Arial"/>
                <a:cs typeface="Arial"/>
              </a:rPr>
              <a:t>including</a:t>
            </a:r>
            <a:endParaRPr sz="950">
              <a:latin typeface="Arial"/>
              <a:cs typeface="Arial"/>
            </a:endParaRPr>
          </a:p>
          <a:p>
            <a:pPr marL="12700" marR="5080">
              <a:lnSpc>
                <a:spcPct val="142100"/>
              </a:lnSpc>
            </a:pPr>
            <a:r>
              <a:rPr sz="950" spc="-10" dirty="0">
                <a:latin typeface="Arial"/>
                <a:cs typeface="Arial"/>
              </a:rPr>
              <a:t>Indian Oil Company and Hindustan Petroleum Company, as well </a:t>
            </a:r>
            <a:r>
              <a:rPr sz="950" spc="-5" dirty="0">
                <a:latin typeface="Arial"/>
                <a:cs typeface="Arial"/>
              </a:rPr>
              <a:t>as </a:t>
            </a:r>
            <a:r>
              <a:rPr sz="950" spc="-10" dirty="0">
                <a:latin typeface="Arial"/>
                <a:cs typeface="Arial"/>
              </a:rPr>
              <a:t>orders from customers in Qatar  and</a:t>
            </a:r>
            <a:r>
              <a:rPr sz="950" spc="-95" dirty="0">
                <a:latin typeface="Arial"/>
                <a:cs typeface="Arial"/>
              </a:rPr>
              <a:t> </a:t>
            </a:r>
            <a:r>
              <a:rPr sz="950" spc="-10" dirty="0">
                <a:latin typeface="Arial"/>
                <a:cs typeface="Arial"/>
              </a:rPr>
              <a:t>Kuwait.</a:t>
            </a:r>
            <a:endParaRPr sz="950">
              <a:latin typeface="Arial"/>
              <a:cs typeface="Arial"/>
            </a:endParaRPr>
          </a:p>
        </p:txBody>
      </p:sp>
      <p:sp>
        <p:nvSpPr>
          <p:cNvPr id="7" name="object 7"/>
          <p:cNvSpPr txBox="1"/>
          <p:nvPr/>
        </p:nvSpPr>
        <p:spPr>
          <a:xfrm>
            <a:off x="1284986" y="8617209"/>
            <a:ext cx="486346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Titan Metal Fabricators expanded in the US and China in late 2012. </a:t>
            </a:r>
            <a:r>
              <a:rPr sz="950" spc="-5" dirty="0">
                <a:latin typeface="Arial"/>
                <a:cs typeface="Arial"/>
              </a:rPr>
              <a:t>It </a:t>
            </a:r>
            <a:r>
              <a:rPr sz="950" spc="-10" dirty="0">
                <a:latin typeface="Arial"/>
                <a:cs typeface="Arial"/>
              </a:rPr>
              <a:t>added 30k feet of  manufacturing space </a:t>
            </a:r>
            <a:r>
              <a:rPr sz="950" spc="-5" dirty="0">
                <a:latin typeface="Arial"/>
                <a:cs typeface="Arial"/>
              </a:rPr>
              <a:t>in Camarillo, </a:t>
            </a:r>
            <a:r>
              <a:rPr sz="950" spc="-10" dirty="0">
                <a:latin typeface="Arial"/>
                <a:cs typeface="Arial"/>
              </a:rPr>
              <a:t>US, in 2012 </a:t>
            </a:r>
            <a:r>
              <a:rPr sz="950" spc="-5" dirty="0">
                <a:latin typeface="Arial"/>
                <a:cs typeface="Arial"/>
              </a:rPr>
              <a:t>Q3 </a:t>
            </a:r>
            <a:r>
              <a:rPr sz="950" spc="-10" dirty="0">
                <a:latin typeface="Arial"/>
                <a:cs typeface="Arial"/>
              </a:rPr>
              <a:t>as part of </a:t>
            </a:r>
            <a:r>
              <a:rPr sz="950" spc="-5" dirty="0">
                <a:latin typeface="Arial"/>
                <a:cs typeface="Arial"/>
              </a:rPr>
              <a:t>a </a:t>
            </a:r>
            <a:r>
              <a:rPr sz="950" spc="-10" dirty="0">
                <a:latin typeface="Arial"/>
                <a:cs typeface="Arial"/>
              </a:rPr>
              <a:t>move </a:t>
            </a:r>
            <a:r>
              <a:rPr sz="950" spc="-5" dirty="0">
                <a:latin typeface="Arial"/>
                <a:cs typeface="Arial"/>
              </a:rPr>
              <a:t>to a </a:t>
            </a:r>
            <a:r>
              <a:rPr sz="950" spc="-10" dirty="0">
                <a:latin typeface="Arial"/>
                <a:cs typeface="Arial"/>
              </a:rPr>
              <a:t>new,</a:t>
            </a:r>
            <a:r>
              <a:rPr sz="950" spc="170" dirty="0">
                <a:latin typeface="Arial"/>
                <a:cs typeface="Arial"/>
              </a:rPr>
              <a:t> </a:t>
            </a:r>
            <a:r>
              <a:rPr sz="950" spc="-5" dirty="0">
                <a:latin typeface="Arial"/>
                <a:cs typeface="Arial"/>
              </a:rPr>
              <a:t>consolidated</a:t>
            </a:r>
            <a:endParaRPr sz="950">
              <a:latin typeface="Arial"/>
              <a:cs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513"/>
            <a:ext cx="524383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manufacturing plant. Prior to the move, the firm had several different manufacturing locations, all of  which were space-constrained. </a:t>
            </a:r>
            <a:r>
              <a:rPr sz="950" spc="-5" dirty="0">
                <a:latin typeface="Arial"/>
                <a:cs typeface="Arial"/>
              </a:rPr>
              <a:t>In </a:t>
            </a:r>
            <a:r>
              <a:rPr sz="950" spc="-10" dirty="0">
                <a:latin typeface="Arial"/>
                <a:cs typeface="Arial"/>
              </a:rPr>
              <a:t>2012 Q4, the firm opened </a:t>
            </a:r>
            <a:r>
              <a:rPr sz="950" spc="-5" dirty="0">
                <a:latin typeface="Arial"/>
                <a:cs typeface="Arial"/>
              </a:rPr>
              <a:t>a </a:t>
            </a:r>
            <a:r>
              <a:rPr sz="950" spc="-10" dirty="0">
                <a:latin typeface="Arial"/>
                <a:cs typeface="Arial"/>
              </a:rPr>
              <a:t>new fabricating facility in Wuxi,  China, both </a:t>
            </a:r>
            <a:r>
              <a:rPr sz="950" spc="-5" dirty="0">
                <a:latin typeface="Arial"/>
                <a:cs typeface="Arial"/>
              </a:rPr>
              <a:t>to </a:t>
            </a:r>
            <a:r>
              <a:rPr sz="950" spc="-10" dirty="0">
                <a:latin typeface="Arial"/>
                <a:cs typeface="Arial"/>
              </a:rPr>
              <a:t>reduce </a:t>
            </a:r>
            <a:r>
              <a:rPr sz="950" spc="-5" dirty="0">
                <a:latin typeface="Arial"/>
                <a:cs typeface="Arial"/>
              </a:rPr>
              <a:t>its </a:t>
            </a:r>
            <a:r>
              <a:rPr sz="950" spc="-10" dirty="0">
                <a:latin typeface="Arial"/>
                <a:cs typeface="Arial"/>
              </a:rPr>
              <a:t>overall cost base and </a:t>
            </a:r>
            <a:r>
              <a:rPr sz="950" spc="-5" dirty="0">
                <a:latin typeface="Arial"/>
                <a:cs typeface="Arial"/>
              </a:rPr>
              <a:t>to </a:t>
            </a:r>
            <a:r>
              <a:rPr sz="950" spc="-10" dirty="0">
                <a:latin typeface="Arial"/>
                <a:cs typeface="Arial"/>
              </a:rPr>
              <a:t>be closer </a:t>
            </a:r>
            <a:r>
              <a:rPr sz="950" spc="-5" dirty="0">
                <a:latin typeface="Arial"/>
                <a:cs typeface="Arial"/>
              </a:rPr>
              <a:t>to </a:t>
            </a:r>
            <a:r>
              <a:rPr sz="950" spc="-10" dirty="0">
                <a:latin typeface="Arial"/>
                <a:cs typeface="Arial"/>
              </a:rPr>
              <a:t>major Asian</a:t>
            </a:r>
            <a:r>
              <a:rPr sz="950" spc="215" dirty="0">
                <a:latin typeface="Arial"/>
                <a:cs typeface="Arial"/>
              </a:rPr>
              <a:t> </a:t>
            </a:r>
            <a:r>
              <a:rPr sz="950" spc="-10" dirty="0">
                <a:latin typeface="Arial"/>
                <a:cs typeface="Arial"/>
              </a:rPr>
              <a:t>customers.</a:t>
            </a:r>
            <a:endParaRPr sz="950">
              <a:latin typeface="Arial"/>
              <a:cs typeface="Arial"/>
            </a:endParaRPr>
          </a:p>
        </p:txBody>
      </p:sp>
      <p:sp>
        <p:nvSpPr>
          <p:cNvPr id="3" name="object 3"/>
          <p:cNvSpPr txBox="1"/>
          <p:nvPr/>
        </p:nvSpPr>
        <p:spPr>
          <a:xfrm>
            <a:off x="2559053" y="1817111"/>
            <a:ext cx="265557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56: Capacity Margin </a:t>
            </a:r>
            <a:r>
              <a:rPr sz="950" b="1" spc="-5" dirty="0">
                <a:latin typeface="Arial"/>
                <a:cs typeface="Arial"/>
              </a:rPr>
              <a:t>– </a:t>
            </a:r>
            <a:r>
              <a:rPr sz="950" b="1" spc="-10" dirty="0">
                <a:latin typeface="Arial"/>
                <a:cs typeface="Arial"/>
              </a:rPr>
              <a:t>Heat Exchangers</a:t>
            </a:r>
            <a:endParaRPr sz="950">
              <a:latin typeface="Arial"/>
              <a:cs typeface="Arial"/>
            </a:endParaRPr>
          </a:p>
        </p:txBody>
      </p:sp>
      <p:sp>
        <p:nvSpPr>
          <p:cNvPr id="4" name="object 4"/>
          <p:cNvSpPr txBox="1"/>
          <p:nvPr/>
        </p:nvSpPr>
        <p:spPr>
          <a:xfrm>
            <a:off x="1284986" y="4627686"/>
            <a:ext cx="5290820" cy="3217545"/>
          </a:xfrm>
          <a:prstGeom prst="rect">
            <a:avLst/>
          </a:prstGeom>
        </p:spPr>
        <p:txBody>
          <a:bodyPr vert="horz" wrap="square" lIns="0" tIns="0" rIns="0" bIns="0" rtlCol="0">
            <a:spAutoFit/>
          </a:bodyPr>
          <a:lstStyle/>
          <a:p>
            <a:pPr marL="12700" marR="47625">
              <a:lnSpc>
                <a:spcPct val="142400"/>
              </a:lnSpc>
            </a:pPr>
            <a:r>
              <a:rPr sz="950" spc="-10" dirty="0">
                <a:latin typeface="Arial"/>
                <a:cs typeface="Arial"/>
              </a:rPr>
              <a:t>Industry </a:t>
            </a:r>
            <a:r>
              <a:rPr sz="950" spc="-5" dirty="0">
                <a:latin typeface="Arial"/>
                <a:cs typeface="Arial"/>
              </a:rPr>
              <a:t>capacity utilization is </a:t>
            </a:r>
            <a:r>
              <a:rPr sz="950" spc="-10" dirty="0">
                <a:latin typeface="Arial"/>
                <a:cs typeface="Arial"/>
              </a:rPr>
              <a:t>73% </a:t>
            </a:r>
            <a:r>
              <a:rPr sz="950" spc="-5" dirty="0">
                <a:latin typeface="Arial"/>
                <a:cs typeface="Arial"/>
              </a:rPr>
              <a:t>on average, </a:t>
            </a:r>
            <a:r>
              <a:rPr sz="950" spc="-10" dirty="0">
                <a:latin typeface="Arial"/>
                <a:cs typeface="Arial"/>
              </a:rPr>
              <a:t>indicating that there is plenty of spare capacity for  even the largest orders. At individual companies, utilization rates </a:t>
            </a:r>
            <a:r>
              <a:rPr sz="950" spc="-5" dirty="0">
                <a:latin typeface="Arial"/>
                <a:cs typeface="Arial"/>
              </a:rPr>
              <a:t>at </a:t>
            </a:r>
            <a:r>
              <a:rPr sz="950" spc="-10" dirty="0">
                <a:latin typeface="Arial"/>
                <a:cs typeface="Arial"/>
              </a:rPr>
              <a:t>manufacturers range from 50%  </a:t>
            </a:r>
            <a:r>
              <a:rPr sz="950" spc="-5" dirty="0">
                <a:latin typeface="Arial"/>
                <a:cs typeface="Arial"/>
              </a:rPr>
              <a:t>to</a:t>
            </a:r>
            <a:r>
              <a:rPr sz="950" spc="-95" dirty="0">
                <a:latin typeface="Arial"/>
                <a:cs typeface="Arial"/>
              </a:rPr>
              <a:t> </a:t>
            </a:r>
            <a:r>
              <a:rPr sz="950" spc="-10" dirty="0">
                <a:latin typeface="Arial"/>
                <a:cs typeface="Arial"/>
              </a:rPr>
              <a:t>90%.</a:t>
            </a:r>
            <a:endParaRPr sz="950">
              <a:latin typeface="Arial"/>
              <a:cs typeface="Arial"/>
            </a:endParaRPr>
          </a:p>
          <a:p>
            <a:pPr marL="442595" marR="69850" indent="-215265">
              <a:lnSpc>
                <a:spcPct val="142300"/>
              </a:lnSpc>
              <a:spcBef>
                <a:spcPts val="625"/>
              </a:spcBef>
              <a:buFont typeface="Symbol"/>
              <a:buChar char=""/>
              <a:tabLst>
                <a:tab pos="442595" algn="l"/>
                <a:tab pos="443865" algn="l"/>
              </a:tabLst>
            </a:pPr>
            <a:r>
              <a:rPr sz="950" spc="-10" dirty="0">
                <a:latin typeface="Arial"/>
                <a:cs typeface="Arial"/>
              </a:rPr>
              <a:t>Market leader GEA’s Heat Exchanger </a:t>
            </a:r>
            <a:r>
              <a:rPr sz="950" spc="-5" dirty="0">
                <a:latin typeface="Arial"/>
                <a:cs typeface="Arial"/>
              </a:rPr>
              <a:t>division </a:t>
            </a:r>
            <a:r>
              <a:rPr sz="950" spc="-10" dirty="0">
                <a:latin typeface="Arial"/>
                <a:cs typeface="Arial"/>
              </a:rPr>
              <a:t>is 85% utilized, one of </a:t>
            </a:r>
            <a:r>
              <a:rPr sz="950" spc="-5" dirty="0">
                <a:latin typeface="Arial"/>
                <a:cs typeface="Arial"/>
              </a:rPr>
              <a:t>the </a:t>
            </a:r>
            <a:r>
              <a:rPr sz="950" spc="-10" dirty="0">
                <a:latin typeface="Arial"/>
                <a:cs typeface="Arial"/>
              </a:rPr>
              <a:t>highest utilization  rates in the industry. Despite </a:t>
            </a:r>
            <a:r>
              <a:rPr sz="950" spc="-5" dirty="0">
                <a:latin typeface="Arial"/>
                <a:cs typeface="Arial"/>
              </a:rPr>
              <a:t>a </a:t>
            </a:r>
            <a:r>
              <a:rPr sz="950" spc="-10" dirty="0">
                <a:latin typeface="Arial"/>
                <a:cs typeface="Arial"/>
              </a:rPr>
              <a:t>backlog </a:t>
            </a:r>
            <a:r>
              <a:rPr sz="950" spc="-5" dirty="0">
                <a:latin typeface="Arial"/>
                <a:cs typeface="Arial"/>
              </a:rPr>
              <a:t>of </a:t>
            </a:r>
            <a:r>
              <a:rPr sz="950" spc="-10" dirty="0">
                <a:latin typeface="Arial"/>
                <a:cs typeface="Arial"/>
              </a:rPr>
              <a:t>$1.2b at the end of 2012, the unit reduced  headcount by almost 400, leaving </a:t>
            </a:r>
            <a:r>
              <a:rPr sz="950" spc="-5" dirty="0">
                <a:latin typeface="Arial"/>
                <a:cs typeface="Arial"/>
              </a:rPr>
              <a:t>it </a:t>
            </a:r>
            <a:r>
              <a:rPr sz="950" spc="-10" dirty="0">
                <a:latin typeface="Arial"/>
                <a:cs typeface="Arial"/>
              </a:rPr>
              <a:t>with </a:t>
            </a:r>
            <a:r>
              <a:rPr sz="950" spc="-5" dirty="0">
                <a:latin typeface="Arial"/>
                <a:cs typeface="Arial"/>
              </a:rPr>
              <a:t>little </a:t>
            </a:r>
            <a:r>
              <a:rPr sz="950" spc="-10" dirty="0">
                <a:latin typeface="Arial"/>
                <a:cs typeface="Arial"/>
              </a:rPr>
              <a:t>spare capacity compared </a:t>
            </a:r>
            <a:r>
              <a:rPr sz="950" spc="-5" dirty="0">
                <a:latin typeface="Arial"/>
                <a:cs typeface="Arial"/>
              </a:rPr>
              <a:t>to its </a:t>
            </a:r>
            <a:r>
              <a:rPr sz="950" spc="-15" dirty="0">
                <a:latin typeface="Arial"/>
                <a:cs typeface="Arial"/>
              </a:rPr>
              <a:t>main  </a:t>
            </a:r>
            <a:r>
              <a:rPr sz="950" spc="-10" dirty="0">
                <a:latin typeface="Arial"/>
                <a:cs typeface="Arial"/>
              </a:rPr>
              <a:t>competitor, </a:t>
            </a:r>
            <a:r>
              <a:rPr sz="950" spc="-5" dirty="0">
                <a:latin typeface="Arial"/>
                <a:cs typeface="Arial"/>
              </a:rPr>
              <a:t>Alfa</a:t>
            </a:r>
            <a:r>
              <a:rPr sz="950" spc="-65" dirty="0">
                <a:latin typeface="Arial"/>
                <a:cs typeface="Arial"/>
              </a:rPr>
              <a:t> </a:t>
            </a:r>
            <a:r>
              <a:rPr sz="950" spc="-10" dirty="0">
                <a:latin typeface="Arial"/>
                <a:cs typeface="Arial"/>
              </a:rPr>
              <a:t>Laval.</a:t>
            </a:r>
            <a:endParaRPr sz="950">
              <a:latin typeface="Arial"/>
              <a:cs typeface="Arial"/>
            </a:endParaRPr>
          </a:p>
          <a:p>
            <a:pPr marL="443230" indent="-215900">
              <a:lnSpc>
                <a:spcPct val="100000"/>
              </a:lnSpc>
              <a:spcBef>
                <a:spcPts val="540"/>
              </a:spcBef>
              <a:buFont typeface="Symbol"/>
              <a:buChar char=""/>
              <a:tabLst>
                <a:tab pos="442595" algn="l"/>
                <a:tab pos="443230" algn="l"/>
              </a:tabLst>
            </a:pPr>
            <a:r>
              <a:rPr sz="950" spc="-10" dirty="0">
                <a:latin typeface="Arial"/>
                <a:cs typeface="Arial"/>
              </a:rPr>
              <a:t>Alfa Laval is 70% utilized, following its 2012 expansion</a:t>
            </a:r>
            <a:r>
              <a:rPr sz="950" spc="80" dirty="0">
                <a:latin typeface="Arial"/>
                <a:cs typeface="Arial"/>
              </a:rPr>
              <a:t> </a:t>
            </a:r>
            <a:r>
              <a:rPr sz="950" spc="-10" dirty="0">
                <a:latin typeface="Arial"/>
                <a:cs typeface="Arial"/>
              </a:rPr>
              <a:t>program.</a:t>
            </a:r>
            <a:endParaRPr sz="950">
              <a:latin typeface="Arial"/>
              <a:cs typeface="Arial"/>
            </a:endParaRPr>
          </a:p>
          <a:p>
            <a:pPr marL="442595" marR="5080" indent="-215265">
              <a:lnSpc>
                <a:spcPct val="142600"/>
              </a:lnSpc>
              <a:spcBef>
                <a:spcPts val="55"/>
              </a:spcBef>
              <a:buFont typeface="Symbol"/>
              <a:buChar char=""/>
              <a:tabLst>
                <a:tab pos="442595" algn="l"/>
                <a:tab pos="443230" algn="l"/>
              </a:tabLst>
            </a:pPr>
            <a:r>
              <a:rPr sz="950" spc="-10" dirty="0">
                <a:latin typeface="Arial"/>
                <a:cs typeface="Arial"/>
              </a:rPr>
              <a:t>After expanding dramatically in 2012, Titan is only </a:t>
            </a:r>
            <a:r>
              <a:rPr sz="950" spc="-5" dirty="0">
                <a:latin typeface="Arial"/>
                <a:cs typeface="Arial"/>
              </a:rPr>
              <a:t>60% utilized. </a:t>
            </a:r>
            <a:r>
              <a:rPr sz="950" spc="-10" dirty="0">
                <a:latin typeface="Arial"/>
                <a:cs typeface="Arial"/>
              </a:rPr>
              <a:t>While </a:t>
            </a:r>
            <a:r>
              <a:rPr sz="950" spc="-5" dirty="0">
                <a:latin typeface="Arial"/>
                <a:cs typeface="Arial"/>
              </a:rPr>
              <a:t>that rate will </a:t>
            </a:r>
            <a:r>
              <a:rPr sz="950" spc="-10" dirty="0">
                <a:latin typeface="Arial"/>
                <a:cs typeface="Arial"/>
              </a:rPr>
              <a:t>increase  with demand, the firm will have plenty of spare capacity for at least two</a:t>
            </a:r>
            <a:r>
              <a:rPr sz="950" spc="175" dirty="0">
                <a:latin typeface="Arial"/>
                <a:cs typeface="Arial"/>
              </a:rPr>
              <a:t> </a:t>
            </a:r>
            <a:r>
              <a:rPr sz="950" spc="-10" dirty="0">
                <a:latin typeface="Arial"/>
                <a:cs typeface="Arial"/>
              </a:rPr>
              <a:t>years.</a:t>
            </a:r>
            <a:endParaRPr sz="950">
              <a:latin typeface="Arial"/>
              <a:cs typeface="Arial"/>
            </a:endParaRPr>
          </a:p>
          <a:p>
            <a:pPr marL="442595" marR="363855" indent="-215265">
              <a:lnSpc>
                <a:spcPct val="142600"/>
              </a:lnSpc>
              <a:spcBef>
                <a:spcPts val="50"/>
              </a:spcBef>
              <a:buFont typeface="Symbol"/>
              <a:buChar char=""/>
              <a:tabLst>
                <a:tab pos="442595" algn="l"/>
                <a:tab pos="443230" algn="l"/>
              </a:tabLst>
            </a:pPr>
            <a:r>
              <a:rPr sz="950" spc="-10" dirty="0">
                <a:latin typeface="Arial"/>
                <a:cs typeface="Arial"/>
              </a:rPr>
              <a:t>Olayan Descon in Pakistan and Dwell Company, </a:t>
            </a:r>
            <a:r>
              <a:rPr sz="950" spc="-5" dirty="0">
                <a:latin typeface="Arial"/>
                <a:cs typeface="Arial"/>
              </a:rPr>
              <a:t>in China are </a:t>
            </a:r>
            <a:r>
              <a:rPr sz="950" spc="-10" dirty="0">
                <a:latin typeface="Arial"/>
                <a:cs typeface="Arial"/>
              </a:rPr>
              <a:t>both </a:t>
            </a:r>
            <a:r>
              <a:rPr sz="950" spc="-5" dirty="0">
                <a:latin typeface="Arial"/>
                <a:cs typeface="Arial"/>
              </a:rPr>
              <a:t>only </a:t>
            </a:r>
            <a:r>
              <a:rPr sz="950" spc="-10" dirty="0">
                <a:latin typeface="Arial"/>
                <a:cs typeface="Arial"/>
              </a:rPr>
              <a:t>50% utilized,  having recently</a:t>
            </a:r>
            <a:r>
              <a:rPr sz="950" spc="-35" dirty="0">
                <a:latin typeface="Arial"/>
                <a:cs typeface="Arial"/>
              </a:rPr>
              <a:t> </a:t>
            </a:r>
            <a:r>
              <a:rPr sz="950" spc="-10" dirty="0">
                <a:latin typeface="Arial"/>
                <a:cs typeface="Arial"/>
              </a:rPr>
              <a:t>expanded.</a:t>
            </a:r>
            <a:endParaRPr sz="950">
              <a:latin typeface="Arial"/>
              <a:cs typeface="Arial"/>
            </a:endParaRPr>
          </a:p>
          <a:p>
            <a:pPr marL="442595" marR="31750" indent="-215265" algn="just">
              <a:lnSpc>
                <a:spcPct val="142400"/>
              </a:lnSpc>
              <a:spcBef>
                <a:spcPts val="60"/>
              </a:spcBef>
              <a:buFont typeface="Symbol"/>
              <a:buChar char=""/>
              <a:tabLst>
                <a:tab pos="443230" algn="l"/>
              </a:tabLst>
            </a:pPr>
            <a:r>
              <a:rPr sz="950" spc="-10" dirty="0">
                <a:latin typeface="Arial"/>
                <a:cs typeface="Arial"/>
              </a:rPr>
              <a:t>Chinese manufacturer CPTDC is 90% utilized after booking several major domestic orders.  The firm expects to have progressively more capacity available as </a:t>
            </a:r>
            <a:r>
              <a:rPr sz="950" spc="-5" dirty="0">
                <a:latin typeface="Arial"/>
                <a:cs typeface="Arial"/>
              </a:rPr>
              <a:t>it </a:t>
            </a:r>
            <a:r>
              <a:rPr sz="950" spc="-10" dirty="0">
                <a:latin typeface="Arial"/>
                <a:cs typeface="Arial"/>
              </a:rPr>
              <a:t>ships units out, and its  utilization rate will fall to 80-85% by</a:t>
            </a:r>
            <a:r>
              <a:rPr sz="950" spc="45" dirty="0">
                <a:latin typeface="Arial"/>
                <a:cs typeface="Arial"/>
              </a:rPr>
              <a:t> </a:t>
            </a:r>
            <a:r>
              <a:rPr sz="950" spc="-10" dirty="0">
                <a:latin typeface="Arial"/>
                <a:cs typeface="Arial"/>
              </a:rPr>
              <a:t>2014.</a:t>
            </a:r>
            <a:endParaRPr sz="950">
              <a:latin typeface="Arial"/>
              <a:cs typeface="Arial"/>
            </a:endParaRPr>
          </a:p>
        </p:txBody>
      </p:sp>
      <p:sp>
        <p:nvSpPr>
          <p:cNvPr id="5" name="object 5"/>
          <p:cNvSpPr txBox="1"/>
          <p:nvPr/>
        </p:nvSpPr>
        <p:spPr>
          <a:xfrm>
            <a:off x="1284973" y="8179982"/>
            <a:ext cx="5306060"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In 2013, capacity additions will virtually stop, although </a:t>
            </a:r>
            <a:r>
              <a:rPr sz="950" spc="-5" dirty="0">
                <a:latin typeface="Arial"/>
                <a:cs typeface="Arial"/>
              </a:rPr>
              <a:t>Air </a:t>
            </a:r>
            <a:r>
              <a:rPr sz="950" spc="-10" dirty="0">
                <a:latin typeface="Arial"/>
                <a:cs typeface="Arial"/>
              </a:rPr>
              <a:t>Products will open </a:t>
            </a:r>
            <a:r>
              <a:rPr sz="950" spc="-5" dirty="0">
                <a:latin typeface="Arial"/>
                <a:cs typeface="Arial"/>
              </a:rPr>
              <a:t>a </a:t>
            </a:r>
            <a:r>
              <a:rPr sz="950" spc="-10" dirty="0">
                <a:latin typeface="Arial"/>
                <a:cs typeface="Arial"/>
              </a:rPr>
              <a:t>new facility. </a:t>
            </a:r>
            <a:r>
              <a:rPr sz="950" spc="-5" dirty="0">
                <a:latin typeface="Arial"/>
                <a:cs typeface="Arial"/>
              </a:rPr>
              <a:t>It </a:t>
            </a:r>
            <a:r>
              <a:rPr sz="950" spc="-10" dirty="0">
                <a:latin typeface="Arial"/>
                <a:cs typeface="Arial"/>
              </a:rPr>
              <a:t>began  building </a:t>
            </a:r>
            <a:r>
              <a:rPr sz="950" spc="-5" dirty="0">
                <a:latin typeface="Arial"/>
                <a:cs typeface="Arial"/>
              </a:rPr>
              <a:t>a </a:t>
            </a:r>
            <a:r>
              <a:rPr sz="950" spc="-10" dirty="0">
                <a:latin typeface="Arial"/>
                <a:cs typeface="Arial"/>
              </a:rPr>
              <a:t>new plant for coil-wound heat exchangers used in the LNG industry in 2012 Q3. The 300k  square foot plant will house 250 employees when </a:t>
            </a:r>
            <a:r>
              <a:rPr sz="950" spc="-5" dirty="0">
                <a:latin typeface="Arial"/>
                <a:cs typeface="Arial"/>
              </a:rPr>
              <a:t>it </a:t>
            </a:r>
            <a:r>
              <a:rPr sz="950" spc="-10" dirty="0">
                <a:latin typeface="Arial"/>
                <a:cs typeface="Arial"/>
              </a:rPr>
              <a:t>is commissioned in 2013 Q4. Air Products  decided </a:t>
            </a:r>
            <a:r>
              <a:rPr sz="950" spc="-5" dirty="0">
                <a:latin typeface="Arial"/>
                <a:cs typeface="Arial"/>
              </a:rPr>
              <a:t>to build the </a:t>
            </a:r>
            <a:r>
              <a:rPr sz="950" spc="-10" dirty="0">
                <a:latin typeface="Arial"/>
                <a:cs typeface="Arial"/>
              </a:rPr>
              <a:t>plant for two reasons: 1) with </a:t>
            </a:r>
            <a:r>
              <a:rPr sz="950" spc="-5" dirty="0">
                <a:latin typeface="Arial"/>
                <a:cs typeface="Arial"/>
              </a:rPr>
              <a:t>multiple </a:t>
            </a:r>
            <a:r>
              <a:rPr sz="950" spc="-10" dirty="0">
                <a:latin typeface="Arial"/>
                <a:cs typeface="Arial"/>
              </a:rPr>
              <a:t>LNG </a:t>
            </a:r>
            <a:r>
              <a:rPr sz="950" spc="-5" dirty="0">
                <a:latin typeface="Arial"/>
                <a:cs typeface="Arial"/>
              </a:rPr>
              <a:t>projects in </a:t>
            </a:r>
            <a:r>
              <a:rPr sz="950" spc="-10" dirty="0">
                <a:latin typeface="Arial"/>
                <a:cs typeface="Arial"/>
              </a:rPr>
              <a:t>the pipeline </a:t>
            </a:r>
            <a:r>
              <a:rPr sz="950" spc="-5" dirty="0">
                <a:latin typeface="Arial"/>
                <a:cs typeface="Arial"/>
              </a:rPr>
              <a:t>it</a:t>
            </a:r>
            <a:r>
              <a:rPr sz="950" spc="130" dirty="0">
                <a:latin typeface="Arial"/>
                <a:cs typeface="Arial"/>
              </a:rPr>
              <a:t> </a:t>
            </a:r>
            <a:r>
              <a:rPr sz="950" spc="-10" dirty="0">
                <a:latin typeface="Arial"/>
                <a:cs typeface="Arial"/>
              </a:rPr>
              <a:t>needs</a:t>
            </a:r>
            <a:endParaRPr sz="950">
              <a:latin typeface="Arial"/>
              <a:cs typeface="Arial"/>
            </a:endParaRPr>
          </a:p>
        </p:txBody>
      </p:sp>
      <p:sp>
        <p:nvSpPr>
          <p:cNvPr id="6" name="object 6"/>
          <p:cNvSpPr/>
          <p:nvPr/>
        </p:nvSpPr>
        <p:spPr>
          <a:xfrm>
            <a:off x="1602486" y="2037588"/>
            <a:ext cx="4559300" cy="2382520"/>
          </a:xfrm>
          <a:custGeom>
            <a:avLst/>
            <a:gdLst/>
            <a:ahLst/>
            <a:cxnLst/>
            <a:rect l="l" t="t" r="r" b="b"/>
            <a:pathLst>
              <a:path w="4559300" h="2382520">
                <a:moveTo>
                  <a:pt x="0" y="2382011"/>
                </a:moveTo>
                <a:lnTo>
                  <a:pt x="4559046" y="2382011"/>
                </a:lnTo>
                <a:lnTo>
                  <a:pt x="4559046" y="0"/>
                </a:lnTo>
                <a:lnTo>
                  <a:pt x="0" y="0"/>
                </a:lnTo>
                <a:lnTo>
                  <a:pt x="0" y="2382011"/>
                </a:lnTo>
                <a:close/>
              </a:path>
            </a:pathLst>
          </a:custGeom>
          <a:solidFill>
            <a:srgbClr val="F1F1F1"/>
          </a:solidFill>
        </p:spPr>
        <p:txBody>
          <a:bodyPr wrap="square" lIns="0" tIns="0" rIns="0" bIns="0" rtlCol="0"/>
          <a:lstStyle/>
          <a:p>
            <a:endParaRPr/>
          </a:p>
        </p:txBody>
      </p:sp>
      <p:sp>
        <p:nvSpPr>
          <p:cNvPr id="7" name="object 7"/>
          <p:cNvSpPr/>
          <p:nvPr/>
        </p:nvSpPr>
        <p:spPr>
          <a:xfrm>
            <a:off x="2679954" y="2580132"/>
            <a:ext cx="0" cy="1318260"/>
          </a:xfrm>
          <a:custGeom>
            <a:avLst/>
            <a:gdLst/>
            <a:ahLst/>
            <a:cxnLst/>
            <a:rect l="l" t="t" r="r" b="b"/>
            <a:pathLst>
              <a:path h="1318260">
                <a:moveTo>
                  <a:pt x="0" y="0"/>
                </a:moveTo>
                <a:lnTo>
                  <a:pt x="0" y="1318260"/>
                </a:lnTo>
              </a:path>
            </a:pathLst>
          </a:custGeom>
          <a:ln w="22859">
            <a:solidFill>
              <a:srgbClr val="326598"/>
            </a:solidFill>
          </a:ln>
        </p:spPr>
        <p:txBody>
          <a:bodyPr wrap="square" lIns="0" tIns="0" rIns="0" bIns="0" rtlCol="0"/>
          <a:lstStyle/>
          <a:p>
            <a:endParaRPr/>
          </a:p>
        </p:txBody>
      </p:sp>
      <p:sp>
        <p:nvSpPr>
          <p:cNvPr id="8" name="object 8"/>
          <p:cNvSpPr/>
          <p:nvPr/>
        </p:nvSpPr>
        <p:spPr>
          <a:xfrm>
            <a:off x="2753867" y="2586227"/>
            <a:ext cx="0" cy="1312545"/>
          </a:xfrm>
          <a:custGeom>
            <a:avLst/>
            <a:gdLst/>
            <a:ahLst/>
            <a:cxnLst/>
            <a:rect l="l" t="t" r="r" b="b"/>
            <a:pathLst>
              <a:path h="1312545">
                <a:moveTo>
                  <a:pt x="0" y="0"/>
                </a:moveTo>
                <a:lnTo>
                  <a:pt x="0" y="1312164"/>
                </a:lnTo>
              </a:path>
            </a:pathLst>
          </a:custGeom>
          <a:ln w="47243">
            <a:solidFill>
              <a:srgbClr val="326598"/>
            </a:solidFill>
          </a:ln>
        </p:spPr>
        <p:txBody>
          <a:bodyPr wrap="square" lIns="0" tIns="0" rIns="0" bIns="0" rtlCol="0"/>
          <a:lstStyle/>
          <a:p>
            <a:endParaRPr/>
          </a:p>
        </p:txBody>
      </p:sp>
      <p:sp>
        <p:nvSpPr>
          <p:cNvPr id="9" name="object 9"/>
          <p:cNvSpPr/>
          <p:nvPr/>
        </p:nvSpPr>
        <p:spPr>
          <a:xfrm>
            <a:off x="2838830" y="2602992"/>
            <a:ext cx="0" cy="1295400"/>
          </a:xfrm>
          <a:custGeom>
            <a:avLst/>
            <a:gdLst/>
            <a:ahLst/>
            <a:cxnLst/>
            <a:rect l="l" t="t" r="r" b="b"/>
            <a:pathLst>
              <a:path h="1295400">
                <a:moveTo>
                  <a:pt x="0" y="0"/>
                </a:moveTo>
                <a:lnTo>
                  <a:pt x="0" y="1295400"/>
                </a:lnTo>
              </a:path>
            </a:pathLst>
          </a:custGeom>
          <a:ln w="48006">
            <a:solidFill>
              <a:srgbClr val="326598"/>
            </a:solidFill>
          </a:ln>
        </p:spPr>
        <p:txBody>
          <a:bodyPr wrap="square" lIns="0" tIns="0" rIns="0" bIns="0" rtlCol="0"/>
          <a:lstStyle/>
          <a:p>
            <a:endParaRPr/>
          </a:p>
        </p:txBody>
      </p:sp>
      <p:sp>
        <p:nvSpPr>
          <p:cNvPr id="10" name="object 10"/>
          <p:cNvSpPr/>
          <p:nvPr/>
        </p:nvSpPr>
        <p:spPr>
          <a:xfrm>
            <a:off x="2923794" y="2622042"/>
            <a:ext cx="0" cy="1276350"/>
          </a:xfrm>
          <a:custGeom>
            <a:avLst/>
            <a:gdLst/>
            <a:ahLst/>
            <a:cxnLst/>
            <a:rect l="l" t="t" r="r" b="b"/>
            <a:pathLst>
              <a:path h="1276350">
                <a:moveTo>
                  <a:pt x="0" y="0"/>
                </a:moveTo>
                <a:lnTo>
                  <a:pt x="0" y="1276350"/>
                </a:lnTo>
              </a:path>
            </a:pathLst>
          </a:custGeom>
          <a:ln w="47243">
            <a:solidFill>
              <a:srgbClr val="326598"/>
            </a:solidFill>
          </a:ln>
        </p:spPr>
        <p:txBody>
          <a:bodyPr wrap="square" lIns="0" tIns="0" rIns="0" bIns="0" rtlCol="0"/>
          <a:lstStyle/>
          <a:p>
            <a:endParaRPr/>
          </a:p>
        </p:txBody>
      </p:sp>
      <p:sp>
        <p:nvSpPr>
          <p:cNvPr id="11" name="object 11"/>
          <p:cNvSpPr/>
          <p:nvPr/>
        </p:nvSpPr>
        <p:spPr>
          <a:xfrm>
            <a:off x="3009900" y="2656332"/>
            <a:ext cx="0" cy="1242060"/>
          </a:xfrm>
          <a:custGeom>
            <a:avLst/>
            <a:gdLst/>
            <a:ahLst/>
            <a:cxnLst/>
            <a:rect l="l" t="t" r="r" b="b"/>
            <a:pathLst>
              <a:path h="1242060">
                <a:moveTo>
                  <a:pt x="0" y="0"/>
                </a:moveTo>
                <a:lnTo>
                  <a:pt x="0" y="1242060"/>
                </a:lnTo>
              </a:path>
            </a:pathLst>
          </a:custGeom>
          <a:ln w="47243">
            <a:solidFill>
              <a:srgbClr val="326598"/>
            </a:solidFill>
          </a:ln>
        </p:spPr>
        <p:txBody>
          <a:bodyPr wrap="square" lIns="0" tIns="0" rIns="0" bIns="0" rtlCol="0"/>
          <a:lstStyle/>
          <a:p>
            <a:endParaRPr/>
          </a:p>
        </p:txBody>
      </p:sp>
      <p:sp>
        <p:nvSpPr>
          <p:cNvPr id="12" name="object 12"/>
          <p:cNvSpPr/>
          <p:nvPr/>
        </p:nvSpPr>
        <p:spPr>
          <a:xfrm>
            <a:off x="3094482" y="2666238"/>
            <a:ext cx="0" cy="1232535"/>
          </a:xfrm>
          <a:custGeom>
            <a:avLst/>
            <a:gdLst/>
            <a:ahLst/>
            <a:cxnLst/>
            <a:rect l="l" t="t" r="r" b="b"/>
            <a:pathLst>
              <a:path h="1232535">
                <a:moveTo>
                  <a:pt x="0" y="0"/>
                </a:moveTo>
                <a:lnTo>
                  <a:pt x="0" y="1232153"/>
                </a:lnTo>
              </a:path>
            </a:pathLst>
          </a:custGeom>
          <a:ln w="47243">
            <a:solidFill>
              <a:srgbClr val="326598"/>
            </a:solidFill>
          </a:ln>
        </p:spPr>
        <p:txBody>
          <a:bodyPr wrap="square" lIns="0" tIns="0" rIns="0" bIns="0" rtlCol="0"/>
          <a:lstStyle/>
          <a:p>
            <a:endParaRPr/>
          </a:p>
        </p:txBody>
      </p:sp>
      <p:sp>
        <p:nvSpPr>
          <p:cNvPr id="13" name="object 13"/>
          <p:cNvSpPr/>
          <p:nvPr/>
        </p:nvSpPr>
        <p:spPr>
          <a:xfrm>
            <a:off x="3179064" y="2676144"/>
            <a:ext cx="0" cy="1222375"/>
          </a:xfrm>
          <a:custGeom>
            <a:avLst/>
            <a:gdLst/>
            <a:ahLst/>
            <a:cxnLst/>
            <a:rect l="l" t="t" r="r" b="b"/>
            <a:pathLst>
              <a:path h="1222375">
                <a:moveTo>
                  <a:pt x="0" y="0"/>
                </a:moveTo>
                <a:lnTo>
                  <a:pt x="0" y="1222248"/>
                </a:lnTo>
              </a:path>
            </a:pathLst>
          </a:custGeom>
          <a:ln w="47243">
            <a:solidFill>
              <a:srgbClr val="326598"/>
            </a:solidFill>
          </a:ln>
        </p:spPr>
        <p:txBody>
          <a:bodyPr wrap="square" lIns="0" tIns="0" rIns="0" bIns="0" rtlCol="0"/>
          <a:lstStyle/>
          <a:p>
            <a:endParaRPr/>
          </a:p>
        </p:txBody>
      </p:sp>
      <p:sp>
        <p:nvSpPr>
          <p:cNvPr id="14" name="object 14"/>
          <p:cNvSpPr/>
          <p:nvPr/>
        </p:nvSpPr>
        <p:spPr>
          <a:xfrm>
            <a:off x="3265170" y="2710433"/>
            <a:ext cx="0" cy="1188085"/>
          </a:xfrm>
          <a:custGeom>
            <a:avLst/>
            <a:gdLst/>
            <a:ahLst/>
            <a:cxnLst/>
            <a:rect l="l" t="t" r="r" b="b"/>
            <a:pathLst>
              <a:path h="1188085">
                <a:moveTo>
                  <a:pt x="0" y="0"/>
                </a:moveTo>
                <a:lnTo>
                  <a:pt x="0" y="1187958"/>
                </a:lnTo>
              </a:path>
            </a:pathLst>
          </a:custGeom>
          <a:ln w="47244">
            <a:solidFill>
              <a:srgbClr val="326598"/>
            </a:solidFill>
          </a:ln>
        </p:spPr>
        <p:txBody>
          <a:bodyPr wrap="square" lIns="0" tIns="0" rIns="0" bIns="0" rtlCol="0"/>
          <a:lstStyle/>
          <a:p>
            <a:endParaRPr/>
          </a:p>
        </p:txBody>
      </p:sp>
      <p:sp>
        <p:nvSpPr>
          <p:cNvPr id="15" name="object 15"/>
          <p:cNvSpPr/>
          <p:nvPr/>
        </p:nvSpPr>
        <p:spPr>
          <a:xfrm>
            <a:off x="3349752" y="2731770"/>
            <a:ext cx="0" cy="1167130"/>
          </a:xfrm>
          <a:custGeom>
            <a:avLst/>
            <a:gdLst/>
            <a:ahLst/>
            <a:cxnLst/>
            <a:rect l="l" t="t" r="r" b="b"/>
            <a:pathLst>
              <a:path h="1167129">
                <a:moveTo>
                  <a:pt x="0" y="0"/>
                </a:moveTo>
                <a:lnTo>
                  <a:pt x="0" y="1166622"/>
                </a:lnTo>
              </a:path>
            </a:pathLst>
          </a:custGeom>
          <a:ln w="47244">
            <a:solidFill>
              <a:srgbClr val="326598"/>
            </a:solidFill>
          </a:ln>
        </p:spPr>
        <p:txBody>
          <a:bodyPr wrap="square" lIns="0" tIns="0" rIns="0" bIns="0" rtlCol="0"/>
          <a:lstStyle/>
          <a:p>
            <a:endParaRPr/>
          </a:p>
        </p:txBody>
      </p:sp>
      <p:sp>
        <p:nvSpPr>
          <p:cNvPr id="16" name="object 16"/>
          <p:cNvSpPr/>
          <p:nvPr/>
        </p:nvSpPr>
        <p:spPr>
          <a:xfrm>
            <a:off x="3434334" y="2727960"/>
            <a:ext cx="0" cy="1170940"/>
          </a:xfrm>
          <a:custGeom>
            <a:avLst/>
            <a:gdLst/>
            <a:ahLst/>
            <a:cxnLst/>
            <a:rect l="l" t="t" r="r" b="b"/>
            <a:pathLst>
              <a:path h="1170939">
                <a:moveTo>
                  <a:pt x="0" y="0"/>
                </a:moveTo>
                <a:lnTo>
                  <a:pt x="0" y="1170431"/>
                </a:lnTo>
              </a:path>
            </a:pathLst>
          </a:custGeom>
          <a:ln w="47244">
            <a:solidFill>
              <a:srgbClr val="326598"/>
            </a:solidFill>
          </a:ln>
        </p:spPr>
        <p:txBody>
          <a:bodyPr wrap="square" lIns="0" tIns="0" rIns="0" bIns="0" rtlCol="0"/>
          <a:lstStyle/>
          <a:p>
            <a:endParaRPr/>
          </a:p>
        </p:txBody>
      </p:sp>
      <p:sp>
        <p:nvSpPr>
          <p:cNvPr id="17" name="object 17"/>
          <p:cNvSpPr/>
          <p:nvPr/>
        </p:nvSpPr>
        <p:spPr>
          <a:xfrm>
            <a:off x="3520440" y="2711957"/>
            <a:ext cx="0" cy="1186815"/>
          </a:xfrm>
          <a:custGeom>
            <a:avLst/>
            <a:gdLst/>
            <a:ahLst/>
            <a:cxnLst/>
            <a:rect l="l" t="t" r="r" b="b"/>
            <a:pathLst>
              <a:path h="1186814">
                <a:moveTo>
                  <a:pt x="0" y="0"/>
                </a:moveTo>
                <a:lnTo>
                  <a:pt x="0" y="1186434"/>
                </a:lnTo>
              </a:path>
            </a:pathLst>
          </a:custGeom>
          <a:ln w="47244">
            <a:solidFill>
              <a:srgbClr val="326598"/>
            </a:solidFill>
          </a:ln>
        </p:spPr>
        <p:txBody>
          <a:bodyPr wrap="square" lIns="0" tIns="0" rIns="0" bIns="0" rtlCol="0"/>
          <a:lstStyle/>
          <a:p>
            <a:endParaRPr/>
          </a:p>
        </p:txBody>
      </p:sp>
      <p:sp>
        <p:nvSpPr>
          <p:cNvPr id="18" name="object 18"/>
          <p:cNvSpPr/>
          <p:nvPr/>
        </p:nvSpPr>
        <p:spPr>
          <a:xfrm>
            <a:off x="3605021" y="2695955"/>
            <a:ext cx="0" cy="1202690"/>
          </a:xfrm>
          <a:custGeom>
            <a:avLst/>
            <a:gdLst/>
            <a:ahLst/>
            <a:cxnLst/>
            <a:rect l="l" t="t" r="r" b="b"/>
            <a:pathLst>
              <a:path h="1202689">
                <a:moveTo>
                  <a:pt x="0" y="0"/>
                </a:moveTo>
                <a:lnTo>
                  <a:pt x="0" y="1202436"/>
                </a:lnTo>
              </a:path>
            </a:pathLst>
          </a:custGeom>
          <a:ln w="47244">
            <a:solidFill>
              <a:srgbClr val="326598"/>
            </a:solidFill>
          </a:ln>
        </p:spPr>
        <p:txBody>
          <a:bodyPr wrap="square" lIns="0" tIns="0" rIns="0" bIns="0" rtlCol="0"/>
          <a:lstStyle/>
          <a:p>
            <a:endParaRPr/>
          </a:p>
        </p:txBody>
      </p:sp>
      <p:sp>
        <p:nvSpPr>
          <p:cNvPr id="19" name="object 19"/>
          <p:cNvSpPr/>
          <p:nvPr/>
        </p:nvSpPr>
        <p:spPr>
          <a:xfrm>
            <a:off x="3689603" y="2705100"/>
            <a:ext cx="0" cy="1193800"/>
          </a:xfrm>
          <a:custGeom>
            <a:avLst/>
            <a:gdLst/>
            <a:ahLst/>
            <a:cxnLst/>
            <a:rect l="l" t="t" r="r" b="b"/>
            <a:pathLst>
              <a:path h="1193800">
                <a:moveTo>
                  <a:pt x="0" y="0"/>
                </a:moveTo>
                <a:lnTo>
                  <a:pt x="0" y="1193291"/>
                </a:lnTo>
              </a:path>
            </a:pathLst>
          </a:custGeom>
          <a:ln w="47244">
            <a:solidFill>
              <a:srgbClr val="326598"/>
            </a:solidFill>
          </a:ln>
        </p:spPr>
        <p:txBody>
          <a:bodyPr wrap="square" lIns="0" tIns="0" rIns="0" bIns="0" rtlCol="0"/>
          <a:lstStyle/>
          <a:p>
            <a:endParaRPr/>
          </a:p>
        </p:txBody>
      </p:sp>
      <p:sp>
        <p:nvSpPr>
          <p:cNvPr id="20" name="object 20"/>
          <p:cNvSpPr/>
          <p:nvPr/>
        </p:nvSpPr>
        <p:spPr>
          <a:xfrm>
            <a:off x="3775709" y="2687573"/>
            <a:ext cx="0" cy="1210945"/>
          </a:xfrm>
          <a:custGeom>
            <a:avLst/>
            <a:gdLst/>
            <a:ahLst/>
            <a:cxnLst/>
            <a:rect l="l" t="t" r="r" b="b"/>
            <a:pathLst>
              <a:path h="1210945">
                <a:moveTo>
                  <a:pt x="0" y="0"/>
                </a:moveTo>
                <a:lnTo>
                  <a:pt x="0" y="1210818"/>
                </a:lnTo>
              </a:path>
            </a:pathLst>
          </a:custGeom>
          <a:ln w="47244">
            <a:solidFill>
              <a:srgbClr val="326598"/>
            </a:solidFill>
          </a:ln>
        </p:spPr>
        <p:txBody>
          <a:bodyPr wrap="square" lIns="0" tIns="0" rIns="0" bIns="0" rtlCol="0"/>
          <a:lstStyle/>
          <a:p>
            <a:endParaRPr/>
          </a:p>
        </p:txBody>
      </p:sp>
      <p:sp>
        <p:nvSpPr>
          <p:cNvPr id="21" name="object 21"/>
          <p:cNvSpPr/>
          <p:nvPr/>
        </p:nvSpPr>
        <p:spPr>
          <a:xfrm>
            <a:off x="3860291" y="2669285"/>
            <a:ext cx="0" cy="1229360"/>
          </a:xfrm>
          <a:custGeom>
            <a:avLst/>
            <a:gdLst/>
            <a:ahLst/>
            <a:cxnLst/>
            <a:rect l="l" t="t" r="r" b="b"/>
            <a:pathLst>
              <a:path h="1229360">
                <a:moveTo>
                  <a:pt x="0" y="0"/>
                </a:moveTo>
                <a:lnTo>
                  <a:pt x="0" y="1229105"/>
                </a:lnTo>
              </a:path>
            </a:pathLst>
          </a:custGeom>
          <a:ln w="47244">
            <a:solidFill>
              <a:srgbClr val="326598"/>
            </a:solidFill>
          </a:ln>
        </p:spPr>
        <p:txBody>
          <a:bodyPr wrap="square" lIns="0" tIns="0" rIns="0" bIns="0" rtlCol="0"/>
          <a:lstStyle/>
          <a:p>
            <a:endParaRPr/>
          </a:p>
        </p:txBody>
      </p:sp>
      <p:sp>
        <p:nvSpPr>
          <p:cNvPr id="22" name="object 22"/>
          <p:cNvSpPr/>
          <p:nvPr/>
        </p:nvSpPr>
        <p:spPr>
          <a:xfrm>
            <a:off x="3945254" y="2650235"/>
            <a:ext cx="0" cy="1248410"/>
          </a:xfrm>
          <a:custGeom>
            <a:avLst/>
            <a:gdLst/>
            <a:ahLst/>
            <a:cxnLst/>
            <a:rect l="l" t="t" r="r" b="b"/>
            <a:pathLst>
              <a:path h="1248410">
                <a:moveTo>
                  <a:pt x="0" y="0"/>
                </a:moveTo>
                <a:lnTo>
                  <a:pt x="0" y="1248155"/>
                </a:lnTo>
              </a:path>
            </a:pathLst>
          </a:custGeom>
          <a:ln w="48005">
            <a:solidFill>
              <a:srgbClr val="326598"/>
            </a:solidFill>
          </a:ln>
        </p:spPr>
        <p:txBody>
          <a:bodyPr wrap="square" lIns="0" tIns="0" rIns="0" bIns="0" rtlCol="0"/>
          <a:lstStyle/>
          <a:p>
            <a:endParaRPr/>
          </a:p>
        </p:txBody>
      </p:sp>
      <p:sp>
        <p:nvSpPr>
          <p:cNvPr id="23" name="object 23"/>
          <p:cNvSpPr/>
          <p:nvPr/>
        </p:nvSpPr>
        <p:spPr>
          <a:xfrm>
            <a:off x="4031360" y="2646426"/>
            <a:ext cx="0" cy="1252220"/>
          </a:xfrm>
          <a:custGeom>
            <a:avLst/>
            <a:gdLst/>
            <a:ahLst/>
            <a:cxnLst/>
            <a:rect l="l" t="t" r="r" b="b"/>
            <a:pathLst>
              <a:path h="1252220">
                <a:moveTo>
                  <a:pt x="0" y="0"/>
                </a:moveTo>
                <a:lnTo>
                  <a:pt x="0" y="1251965"/>
                </a:lnTo>
              </a:path>
            </a:pathLst>
          </a:custGeom>
          <a:ln w="48005">
            <a:solidFill>
              <a:srgbClr val="326598"/>
            </a:solidFill>
          </a:ln>
        </p:spPr>
        <p:txBody>
          <a:bodyPr wrap="square" lIns="0" tIns="0" rIns="0" bIns="0" rtlCol="0"/>
          <a:lstStyle/>
          <a:p>
            <a:endParaRPr/>
          </a:p>
        </p:txBody>
      </p:sp>
      <p:sp>
        <p:nvSpPr>
          <p:cNvPr id="24" name="object 24"/>
          <p:cNvSpPr/>
          <p:nvPr/>
        </p:nvSpPr>
        <p:spPr>
          <a:xfrm>
            <a:off x="4115942" y="2641854"/>
            <a:ext cx="0" cy="1256665"/>
          </a:xfrm>
          <a:custGeom>
            <a:avLst/>
            <a:gdLst/>
            <a:ahLst/>
            <a:cxnLst/>
            <a:rect l="l" t="t" r="r" b="b"/>
            <a:pathLst>
              <a:path h="1256664">
                <a:moveTo>
                  <a:pt x="0" y="0"/>
                </a:moveTo>
                <a:lnTo>
                  <a:pt x="0" y="1256538"/>
                </a:lnTo>
              </a:path>
            </a:pathLst>
          </a:custGeom>
          <a:ln w="48005">
            <a:solidFill>
              <a:srgbClr val="326598"/>
            </a:solidFill>
          </a:ln>
        </p:spPr>
        <p:txBody>
          <a:bodyPr wrap="square" lIns="0" tIns="0" rIns="0" bIns="0" rtlCol="0"/>
          <a:lstStyle/>
          <a:p>
            <a:endParaRPr/>
          </a:p>
        </p:txBody>
      </p:sp>
      <p:sp>
        <p:nvSpPr>
          <p:cNvPr id="25" name="object 25"/>
          <p:cNvSpPr/>
          <p:nvPr/>
        </p:nvSpPr>
        <p:spPr>
          <a:xfrm>
            <a:off x="4200905" y="2637282"/>
            <a:ext cx="0" cy="1261110"/>
          </a:xfrm>
          <a:custGeom>
            <a:avLst/>
            <a:gdLst/>
            <a:ahLst/>
            <a:cxnLst/>
            <a:rect l="l" t="t" r="r" b="b"/>
            <a:pathLst>
              <a:path h="1261110">
                <a:moveTo>
                  <a:pt x="0" y="0"/>
                </a:moveTo>
                <a:lnTo>
                  <a:pt x="0" y="1261110"/>
                </a:lnTo>
              </a:path>
            </a:pathLst>
          </a:custGeom>
          <a:ln w="47244">
            <a:solidFill>
              <a:srgbClr val="326598"/>
            </a:solidFill>
          </a:ln>
        </p:spPr>
        <p:txBody>
          <a:bodyPr wrap="square" lIns="0" tIns="0" rIns="0" bIns="0" rtlCol="0"/>
          <a:lstStyle/>
          <a:p>
            <a:endParaRPr/>
          </a:p>
        </p:txBody>
      </p:sp>
      <p:sp>
        <p:nvSpPr>
          <p:cNvPr id="26" name="object 26"/>
          <p:cNvSpPr/>
          <p:nvPr/>
        </p:nvSpPr>
        <p:spPr>
          <a:xfrm>
            <a:off x="4287011" y="2633472"/>
            <a:ext cx="0" cy="1264920"/>
          </a:xfrm>
          <a:custGeom>
            <a:avLst/>
            <a:gdLst/>
            <a:ahLst/>
            <a:cxnLst/>
            <a:rect l="l" t="t" r="r" b="b"/>
            <a:pathLst>
              <a:path h="1264920">
                <a:moveTo>
                  <a:pt x="0" y="0"/>
                </a:moveTo>
                <a:lnTo>
                  <a:pt x="0" y="1264920"/>
                </a:lnTo>
              </a:path>
            </a:pathLst>
          </a:custGeom>
          <a:ln w="47244">
            <a:solidFill>
              <a:srgbClr val="326598"/>
            </a:solidFill>
          </a:ln>
        </p:spPr>
        <p:txBody>
          <a:bodyPr wrap="square" lIns="0" tIns="0" rIns="0" bIns="0" rtlCol="0"/>
          <a:lstStyle/>
          <a:p>
            <a:endParaRPr/>
          </a:p>
        </p:txBody>
      </p:sp>
      <p:sp>
        <p:nvSpPr>
          <p:cNvPr id="27" name="object 27"/>
          <p:cNvSpPr/>
          <p:nvPr/>
        </p:nvSpPr>
        <p:spPr>
          <a:xfrm>
            <a:off x="4371594" y="2628900"/>
            <a:ext cx="0" cy="1270000"/>
          </a:xfrm>
          <a:custGeom>
            <a:avLst/>
            <a:gdLst/>
            <a:ahLst/>
            <a:cxnLst/>
            <a:rect l="l" t="t" r="r" b="b"/>
            <a:pathLst>
              <a:path h="1270000">
                <a:moveTo>
                  <a:pt x="0" y="0"/>
                </a:moveTo>
                <a:lnTo>
                  <a:pt x="0" y="1269491"/>
                </a:lnTo>
              </a:path>
            </a:pathLst>
          </a:custGeom>
          <a:ln w="47244">
            <a:solidFill>
              <a:srgbClr val="326598"/>
            </a:solidFill>
          </a:ln>
        </p:spPr>
        <p:txBody>
          <a:bodyPr wrap="square" lIns="0" tIns="0" rIns="0" bIns="0" rtlCol="0"/>
          <a:lstStyle/>
          <a:p>
            <a:endParaRPr/>
          </a:p>
        </p:txBody>
      </p:sp>
      <p:sp>
        <p:nvSpPr>
          <p:cNvPr id="28" name="object 28"/>
          <p:cNvSpPr/>
          <p:nvPr/>
        </p:nvSpPr>
        <p:spPr>
          <a:xfrm>
            <a:off x="4456176" y="2624327"/>
            <a:ext cx="0" cy="1274445"/>
          </a:xfrm>
          <a:custGeom>
            <a:avLst/>
            <a:gdLst/>
            <a:ahLst/>
            <a:cxnLst/>
            <a:rect l="l" t="t" r="r" b="b"/>
            <a:pathLst>
              <a:path h="1274445">
                <a:moveTo>
                  <a:pt x="0" y="0"/>
                </a:moveTo>
                <a:lnTo>
                  <a:pt x="0" y="1274064"/>
                </a:lnTo>
              </a:path>
            </a:pathLst>
          </a:custGeom>
          <a:ln w="47244">
            <a:solidFill>
              <a:srgbClr val="326598"/>
            </a:solidFill>
          </a:ln>
        </p:spPr>
        <p:txBody>
          <a:bodyPr wrap="square" lIns="0" tIns="0" rIns="0" bIns="0" rtlCol="0"/>
          <a:lstStyle/>
          <a:p>
            <a:endParaRPr/>
          </a:p>
        </p:txBody>
      </p:sp>
      <p:sp>
        <p:nvSpPr>
          <p:cNvPr id="29" name="object 29"/>
          <p:cNvSpPr/>
          <p:nvPr/>
        </p:nvSpPr>
        <p:spPr>
          <a:xfrm>
            <a:off x="4542282" y="2622042"/>
            <a:ext cx="0" cy="1276350"/>
          </a:xfrm>
          <a:custGeom>
            <a:avLst/>
            <a:gdLst/>
            <a:ahLst/>
            <a:cxnLst/>
            <a:rect l="l" t="t" r="r" b="b"/>
            <a:pathLst>
              <a:path h="1276350">
                <a:moveTo>
                  <a:pt x="0" y="0"/>
                </a:moveTo>
                <a:lnTo>
                  <a:pt x="0" y="1276350"/>
                </a:lnTo>
              </a:path>
            </a:pathLst>
          </a:custGeom>
          <a:ln w="47244">
            <a:solidFill>
              <a:srgbClr val="326598"/>
            </a:solidFill>
          </a:ln>
        </p:spPr>
        <p:txBody>
          <a:bodyPr wrap="square" lIns="0" tIns="0" rIns="0" bIns="0" rtlCol="0"/>
          <a:lstStyle/>
          <a:p>
            <a:endParaRPr/>
          </a:p>
        </p:txBody>
      </p:sp>
      <p:sp>
        <p:nvSpPr>
          <p:cNvPr id="30" name="object 30"/>
          <p:cNvSpPr/>
          <p:nvPr/>
        </p:nvSpPr>
        <p:spPr>
          <a:xfrm>
            <a:off x="4626864" y="2617470"/>
            <a:ext cx="0" cy="1281430"/>
          </a:xfrm>
          <a:custGeom>
            <a:avLst/>
            <a:gdLst/>
            <a:ahLst/>
            <a:cxnLst/>
            <a:rect l="l" t="t" r="r" b="b"/>
            <a:pathLst>
              <a:path h="1281429">
                <a:moveTo>
                  <a:pt x="0" y="0"/>
                </a:moveTo>
                <a:lnTo>
                  <a:pt x="0" y="1280922"/>
                </a:lnTo>
              </a:path>
            </a:pathLst>
          </a:custGeom>
          <a:ln w="47244">
            <a:solidFill>
              <a:srgbClr val="326598"/>
            </a:solidFill>
          </a:ln>
        </p:spPr>
        <p:txBody>
          <a:bodyPr wrap="square" lIns="0" tIns="0" rIns="0" bIns="0" rtlCol="0"/>
          <a:lstStyle/>
          <a:p>
            <a:endParaRPr/>
          </a:p>
        </p:txBody>
      </p:sp>
      <p:sp>
        <p:nvSpPr>
          <p:cNvPr id="31" name="object 31"/>
          <p:cNvSpPr/>
          <p:nvPr/>
        </p:nvSpPr>
        <p:spPr>
          <a:xfrm>
            <a:off x="4711446" y="2614422"/>
            <a:ext cx="0" cy="1283970"/>
          </a:xfrm>
          <a:custGeom>
            <a:avLst/>
            <a:gdLst/>
            <a:ahLst/>
            <a:cxnLst/>
            <a:rect l="l" t="t" r="r" b="b"/>
            <a:pathLst>
              <a:path h="1283970">
                <a:moveTo>
                  <a:pt x="0" y="0"/>
                </a:moveTo>
                <a:lnTo>
                  <a:pt x="0" y="1283970"/>
                </a:lnTo>
              </a:path>
            </a:pathLst>
          </a:custGeom>
          <a:ln w="47244">
            <a:solidFill>
              <a:srgbClr val="326598"/>
            </a:solidFill>
          </a:ln>
        </p:spPr>
        <p:txBody>
          <a:bodyPr wrap="square" lIns="0" tIns="0" rIns="0" bIns="0" rtlCol="0"/>
          <a:lstStyle/>
          <a:p>
            <a:endParaRPr/>
          </a:p>
        </p:txBody>
      </p:sp>
      <p:sp>
        <p:nvSpPr>
          <p:cNvPr id="32" name="object 32"/>
          <p:cNvSpPr/>
          <p:nvPr/>
        </p:nvSpPr>
        <p:spPr>
          <a:xfrm>
            <a:off x="4797552" y="2612135"/>
            <a:ext cx="0" cy="1286510"/>
          </a:xfrm>
          <a:custGeom>
            <a:avLst/>
            <a:gdLst/>
            <a:ahLst/>
            <a:cxnLst/>
            <a:rect l="l" t="t" r="r" b="b"/>
            <a:pathLst>
              <a:path h="1286510">
                <a:moveTo>
                  <a:pt x="0" y="0"/>
                </a:moveTo>
                <a:lnTo>
                  <a:pt x="0" y="1286255"/>
                </a:lnTo>
              </a:path>
            </a:pathLst>
          </a:custGeom>
          <a:ln w="47244">
            <a:solidFill>
              <a:srgbClr val="326598"/>
            </a:solidFill>
          </a:ln>
        </p:spPr>
        <p:txBody>
          <a:bodyPr wrap="square" lIns="0" tIns="0" rIns="0" bIns="0" rtlCol="0"/>
          <a:lstStyle/>
          <a:p>
            <a:endParaRPr/>
          </a:p>
        </p:txBody>
      </p:sp>
      <p:sp>
        <p:nvSpPr>
          <p:cNvPr id="33" name="object 33"/>
          <p:cNvSpPr/>
          <p:nvPr/>
        </p:nvSpPr>
        <p:spPr>
          <a:xfrm>
            <a:off x="4882134" y="2609088"/>
            <a:ext cx="0" cy="1289685"/>
          </a:xfrm>
          <a:custGeom>
            <a:avLst/>
            <a:gdLst/>
            <a:ahLst/>
            <a:cxnLst/>
            <a:rect l="l" t="t" r="r" b="b"/>
            <a:pathLst>
              <a:path h="1289685">
                <a:moveTo>
                  <a:pt x="0" y="0"/>
                </a:moveTo>
                <a:lnTo>
                  <a:pt x="0" y="1289303"/>
                </a:lnTo>
              </a:path>
            </a:pathLst>
          </a:custGeom>
          <a:ln w="47244">
            <a:solidFill>
              <a:srgbClr val="326598"/>
            </a:solidFill>
          </a:ln>
        </p:spPr>
        <p:txBody>
          <a:bodyPr wrap="square" lIns="0" tIns="0" rIns="0" bIns="0" rtlCol="0"/>
          <a:lstStyle/>
          <a:p>
            <a:endParaRPr/>
          </a:p>
        </p:txBody>
      </p:sp>
      <p:sp>
        <p:nvSpPr>
          <p:cNvPr id="34" name="object 34"/>
          <p:cNvSpPr/>
          <p:nvPr/>
        </p:nvSpPr>
        <p:spPr>
          <a:xfrm>
            <a:off x="4966715" y="2606039"/>
            <a:ext cx="0" cy="1292860"/>
          </a:xfrm>
          <a:custGeom>
            <a:avLst/>
            <a:gdLst/>
            <a:ahLst/>
            <a:cxnLst/>
            <a:rect l="l" t="t" r="r" b="b"/>
            <a:pathLst>
              <a:path h="1292860">
                <a:moveTo>
                  <a:pt x="0" y="0"/>
                </a:moveTo>
                <a:lnTo>
                  <a:pt x="0" y="1292352"/>
                </a:lnTo>
              </a:path>
            </a:pathLst>
          </a:custGeom>
          <a:ln w="47244">
            <a:solidFill>
              <a:srgbClr val="326598"/>
            </a:solidFill>
          </a:ln>
        </p:spPr>
        <p:txBody>
          <a:bodyPr wrap="square" lIns="0" tIns="0" rIns="0" bIns="0" rtlCol="0"/>
          <a:lstStyle/>
          <a:p>
            <a:endParaRPr/>
          </a:p>
        </p:txBody>
      </p:sp>
      <p:sp>
        <p:nvSpPr>
          <p:cNvPr id="35" name="object 35"/>
          <p:cNvSpPr/>
          <p:nvPr/>
        </p:nvSpPr>
        <p:spPr>
          <a:xfrm>
            <a:off x="5052821" y="2602992"/>
            <a:ext cx="0" cy="1295400"/>
          </a:xfrm>
          <a:custGeom>
            <a:avLst/>
            <a:gdLst/>
            <a:ahLst/>
            <a:cxnLst/>
            <a:rect l="l" t="t" r="r" b="b"/>
            <a:pathLst>
              <a:path h="1295400">
                <a:moveTo>
                  <a:pt x="0" y="0"/>
                </a:moveTo>
                <a:lnTo>
                  <a:pt x="0" y="1295400"/>
                </a:lnTo>
              </a:path>
            </a:pathLst>
          </a:custGeom>
          <a:ln w="47244">
            <a:solidFill>
              <a:srgbClr val="326598"/>
            </a:solidFill>
          </a:ln>
        </p:spPr>
        <p:txBody>
          <a:bodyPr wrap="square" lIns="0" tIns="0" rIns="0" bIns="0" rtlCol="0"/>
          <a:lstStyle/>
          <a:p>
            <a:endParaRPr/>
          </a:p>
        </p:txBody>
      </p:sp>
      <p:sp>
        <p:nvSpPr>
          <p:cNvPr id="36" name="object 36"/>
          <p:cNvSpPr/>
          <p:nvPr/>
        </p:nvSpPr>
        <p:spPr>
          <a:xfrm>
            <a:off x="5137403" y="2600705"/>
            <a:ext cx="0" cy="1297940"/>
          </a:xfrm>
          <a:custGeom>
            <a:avLst/>
            <a:gdLst/>
            <a:ahLst/>
            <a:cxnLst/>
            <a:rect l="l" t="t" r="r" b="b"/>
            <a:pathLst>
              <a:path h="1297939">
                <a:moveTo>
                  <a:pt x="0" y="0"/>
                </a:moveTo>
                <a:lnTo>
                  <a:pt x="0" y="1297686"/>
                </a:lnTo>
              </a:path>
            </a:pathLst>
          </a:custGeom>
          <a:ln w="47244">
            <a:solidFill>
              <a:srgbClr val="326598"/>
            </a:solidFill>
          </a:ln>
        </p:spPr>
        <p:txBody>
          <a:bodyPr wrap="square" lIns="0" tIns="0" rIns="0" bIns="0" rtlCol="0"/>
          <a:lstStyle/>
          <a:p>
            <a:endParaRPr/>
          </a:p>
        </p:txBody>
      </p:sp>
      <p:sp>
        <p:nvSpPr>
          <p:cNvPr id="37" name="object 37"/>
          <p:cNvSpPr/>
          <p:nvPr/>
        </p:nvSpPr>
        <p:spPr>
          <a:xfrm>
            <a:off x="5222366" y="2599182"/>
            <a:ext cx="0" cy="1299210"/>
          </a:xfrm>
          <a:custGeom>
            <a:avLst/>
            <a:gdLst/>
            <a:ahLst/>
            <a:cxnLst/>
            <a:rect l="l" t="t" r="r" b="b"/>
            <a:pathLst>
              <a:path h="1299210">
                <a:moveTo>
                  <a:pt x="0" y="0"/>
                </a:moveTo>
                <a:lnTo>
                  <a:pt x="0" y="1299210"/>
                </a:lnTo>
              </a:path>
            </a:pathLst>
          </a:custGeom>
          <a:ln w="48005">
            <a:solidFill>
              <a:srgbClr val="326598"/>
            </a:solidFill>
          </a:ln>
        </p:spPr>
        <p:txBody>
          <a:bodyPr wrap="square" lIns="0" tIns="0" rIns="0" bIns="0" rtlCol="0"/>
          <a:lstStyle/>
          <a:p>
            <a:endParaRPr/>
          </a:p>
        </p:txBody>
      </p:sp>
      <p:sp>
        <p:nvSpPr>
          <p:cNvPr id="38" name="object 38"/>
          <p:cNvSpPr/>
          <p:nvPr/>
        </p:nvSpPr>
        <p:spPr>
          <a:xfrm>
            <a:off x="5308472" y="2596133"/>
            <a:ext cx="0" cy="1302385"/>
          </a:xfrm>
          <a:custGeom>
            <a:avLst/>
            <a:gdLst/>
            <a:ahLst/>
            <a:cxnLst/>
            <a:rect l="l" t="t" r="r" b="b"/>
            <a:pathLst>
              <a:path h="1302385">
                <a:moveTo>
                  <a:pt x="0" y="0"/>
                </a:moveTo>
                <a:lnTo>
                  <a:pt x="0" y="1302258"/>
                </a:lnTo>
              </a:path>
            </a:pathLst>
          </a:custGeom>
          <a:ln w="48005">
            <a:solidFill>
              <a:srgbClr val="326598"/>
            </a:solidFill>
          </a:ln>
        </p:spPr>
        <p:txBody>
          <a:bodyPr wrap="square" lIns="0" tIns="0" rIns="0" bIns="0" rtlCol="0"/>
          <a:lstStyle/>
          <a:p>
            <a:endParaRPr/>
          </a:p>
        </p:txBody>
      </p:sp>
      <p:sp>
        <p:nvSpPr>
          <p:cNvPr id="39" name="object 39"/>
          <p:cNvSpPr/>
          <p:nvPr/>
        </p:nvSpPr>
        <p:spPr>
          <a:xfrm>
            <a:off x="5350764" y="2382773"/>
            <a:ext cx="0" cy="1515745"/>
          </a:xfrm>
          <a:custGeom>
            <a:avLst/>
            <a:gdLst/>
            <a:ahLst/>
            <a:cxnLst/>
            <a:rect l="l" t="t" r="r" b="b"/>
            <a:pathLst>
              <a:path h="1515745">
                <a:moveTo>
                  <a:pt x="0" y="0"/>
                </a:moveTo>
                <a:lnTo>
                  <a:pt x="0" y="1515617"/>
                </a:lnTo>
              </a:path>
            </a:pathLst>
          </a:custGeom>
          <a:ln w="3175">
            <a:solidFill>
              <a:srgbClr val="3F3F3F"/>
            </a:solidFill>
          </a:ln>
        </p:spPr>
        <p:txBody>
          <a:bodyPr wrap="square" lIns="0" tIns="0" rIns="0" bIns="0" rtlCol="0"/>
          <a:lstStyle/>
          <a:p>
            <a:endParaRPr/>
          </a:p>
        </p:txBody>
      </p:sp>
      <p:sp>
        <p:nvSpPr>
          <p:cNvPr id="40" name="object 40"/>
          <p:cNvSpPr/>
          <p:nvPr/>
        </p:nvSpPr>
        <p:spPr>
          <a:xfrm>
            <a:off x="5317997" y="3898391"/>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1" name="object 41"/>
          <p:cNvSpPr/>
          <p:nvPr/>
        </p:nvSpPr>
        <p:spPr>
          <a:xfrm>
            <a:off x="5317997" y="3393186"/>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2" name="object 42"/>
          <p:cNvSpPr/>
          <p:nvPr/>
        </p:nvSpPr>
        <p:spPr>
          <a:xfrm>
            <a:off x="5317997" y="2887979"/>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3" name="object 43"/>
          <p:cNvSpPr/>
          <p:nvPr/>
        </p:nvSpPr>
        <p:spPr>
          <a:xfrm>
            <a:off x="5317997" y="2382773"/>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4" name="object 44"/>
          <p:cNvSpPr/>
          <p:nvPr/>
        </p:nvSpPr>
        <p:spPr>
          <a:xfrm>
            <a:off x="2668524" y="2382773"/>
            <a:ext cx="0" cy="1548765"/>
          </a:xfrm>
          <a:custGeom>
            <a:avLst/>
            <a:gdLst/>
            <a:ahLst/>
            <a:cxnLst/>
            <a:rect l="l" t="t" r="r" b="b"/>
            <a:pathLst>
              <a:path h="1548764">
                <a:moveTo>
                  <a:pt x="0" y="0"/>
                </a:moveTo>
                <a:lnTo>
                  <a:pt x="0" y="1548383"/>
                </a:lnTo>
              </a:path>
            </a:pathLst>
          </a:custGeom>
          <a:ln w="3175">
            <a:solidFill>
              <a:srgbClr val="3F3F3F"/>
            </a:solidFill>
          </a:ln>
        </p:spPr>
        <p:txBody>
          <a:bodyPr wrap="square" lIns="0" tIns="0" rIns="0" bIns="0" rtlCol="0"/>
          <a:lstStyle/>
          <a:p>
            <a:endParaRPr/>
          </a:p>
        </p:txBody>
      </p:sp>
      <p:sp>
        <p:nvSpPr>
          <p:cNvPr id="45" name="object 45"/>
          <p:cNvSpPr/>
          <p:nvPr/>
        </p:nvSpPr>
        <p:spPr>
          <a:xfrm>
            <a:off x="2635757" y="3898391"/>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6" name="object 46"/>
          <p:cNvSpPr/>
          <p:nvPr/>
        </p:nvSpPr>
        <p:spPr>
          <a:xfrm>
            <a:off x="2635757" y="373113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7" name="object 47"/>
          <p:cNvSpPr/>
          <p:nvPr/>
        </p:nvSpPr>
        <p:spPr>
          <a:xfrm>
            <a:off x="2635757" y="3562350"/>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8" name="object 48"/>
          <p:cNvSpPr/>
          <p:nvPr/>
        </p:nvSpPr>
        <p:spPr>
          <a:xfrm>
            <a:off x="2635757" y="3393186"/>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9" name="object 49"/>
          <p:cNvSpPr/>
          <p:nvPr/>
        </p:nvSpPr>
        <p:spPr>
          <a:xfrm>
            <a:off x="2635757" y="3224402"/>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0" name="object 50"/>
          <p:cNvSpPr/>
          <p:nvPr/>
        </p:nvSpPr>
        <p:spPr>
          <a:xfrm>
            <a:off x="2635757" y="3057144"/>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1" name="object 51"/>
          <p:cNvSpPr/>
          <p:nvPr/>
        </p:nvSpPr>
        <p:spPr>
          <a:xfrm>
            <a:off x="2635757" y="2887979"/>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2" name="object 52"/>
          <p:cNvSpPr/>
          <p:nvPr/>
        </p:nvSpPr>
        <p:spPr>
          <a:xfrm>
            <a:off x="2635757" y="2719197"/>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3" name="object 53"/>
          <p:cNvSpPr/>
          <p:nvPr/>
        </p:nvSpPr>
        <p:spPr>
          <a:xfrm>
            <a:off x="2635757" y="255041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4" name="object 54"/>
          <p:cNvSpPr/>
          <p:nvPr/>
        </p:nvSpPr>
        <p:spPr>
          <a:xfrm>
            <a:off x="2635757" y="238277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5" name="object 55"/>
          <p:cNvSpPr/>
          <p:nvPr/>
        </p:nvSpPr>
        <p:spPr>
          <a:xfrm>
            <a:off x="2668523" y="3898391"/>
            <a:ext cx="2682240" cy="0"/>
          </a:xfrm>
          <a:custGeom>
            <a:avLst/>
            <a:gdLst/>
            <a:ahLst/>
            <a:cxnLst/>
            <a:rect l="l" t="t" r="r" b="b"/>
            <a:pathLst>
              <a:path w="2682240">
                <a:moveTo>
                  <a:pt x="0" y="0"/>
                </a:moveTo>
                <a:lnTo>
                  <a:pt x="2682240" y="0"/>
                </a:lnTo>
              </a:path>
            </a:pathLst>
          </a:custGeom>
          <a:ln w="3175">
            <a:solidFill>
              <a:srgbClr val="3F3F3F"/>
            </a:solidFill>
          </a:ln>
        </p:spPr>
        <p:txBody>
          <a:bodyPr wrap="square" lIns="0" tIns="0" rIns="0" bIns="0" rtlCol="0"/>
          <a:lstStyle/>
          <a:p>
            <a:endParaRPr/>
          </a:p>
        </p:txBody>
      </p:sp>
      <p:sp>
        <p:nvSpPr>
          <p:cNvPr id="56" name="object 56"/>
          <p:cNvSpPr/>
          <p:nvPr/>
        </p:nvSpPr>
        <p:spPr>
          <a:xfrm>
            <a:off x="2838450" y="3914775"/>
            <a:ext cx="2540" cy="0"/>
          </a:xfrm>
          <a:custGeom>
            <a:avLst/>
            <a:gdLst/>
            <a:ahLst/>
            <a:cxnLst/>
            <a:rect l="l" t="t" r="r" b="b"/>
            <a:pathLst>
              <a:path w="2539">
                <a:moveTo>
                  <a:pt x="0" y="0"/>
                </a:moveTo>
                <a:lnTo>
                  <a:pt x="2286" y="0"/>
                </a:lnTo>
              </a:path>
            </a:pathLst>
          </a:custGeom>
          <a:ln w="32765">
            <a:solidFill>
              <a:srgbClr val="3F3F3F"/>
            </a:solidFill>
          </a:ln>
        </p:spPr>
        <p:txBody>
          <a:bodyPr wrap="square" lIns="0" tIns="0" rIns="0" bIns="0" rtlCol="0"/>
          <a:lstStyle/>
          <a:p>
            <a:endParaRPr/>
          </a:p>
        </p:txBody>
      </p:sp>
      <p:sp>
        <p:nvSpPr>
          <p:cNvPr id="57" name="object 57"/>
          <p:cNvSpPr/>
          <p:nvPr/>
        </p:nvSpPr>
        <p:spPr>
          <a:xfrm>
            <a:off x="3007614" y="3914775"/>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58" name="object 58"/>
          <p:cNvSpPr/>
          <p:nvPr/>
        </p:nvSpPr>
        <p:spPr>
          <a:xfrm>
            <a:off x="3178301" y="3914775"/>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59" name="object 59"/>
          <p:cNvSpPr/>
          <p:nvPr/>
        </p:nvSpPr>
        <p:spPr>
          <a:xfrm>
            <a:off x="3348990" y="3914775"/>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0" name="object 60"/>
          <p:cNvSpPr/>
          <p:nvPr/>
        </p:nvSpPr>
        <p:spPr>
          <a:xfrm>
            <a:off x="3518153" y="3914775"/>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1" name="object 61"/>
          <p:cNvSpPr/>
          <p:nvPr/>
        </p:nvSpPr>
        <p:spPr>
          <a:xfrm>
            <a:off x="3688841" y="3914775"/>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2" name="object 62"/>
          <p:cNvSpPr/>
          <p:nvPr/>
        </p:nvSpPr>
        <p:spPr>
          <a:xfrm>
            <a:off x="3859529" y="3914775"/>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3" name="object 63"/>
          <p:cNvSpPr/>
          <p:nvPr/>
        </p:nvSpPr>
        <p:spPr>
          <a:xfrm>
            <a:off x="4029455" y="3914775"/>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64" name="object 64"/>
          <p:cNvSpPr/>
          <p:nvPr/>
        </p:nvSpPr>
        <p:spPr>
          <a:xfrm>
            <a:off x="4200144" y="3914775"/>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65" name="object 65"/>
          <p:cNvSpPr/>
          <p:nvPr/>
        </p:nvSpPr>
        <p:spPr>
          <a:xfrm>
            <a:off x="4369308" y="3914775"/>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6" name="object 66"/>
          <p:cNvSpPr/>
          <p:nvPr/>
        </p:nvSpPr>
        <p:spPr>
          <a:xfrm>
            <a:off x="4539996" y="3914775"/>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7" name="object 67"/>
          <p:cNvSpPr/>
          <p:nvPr/>
        </p:nvSpPr>
        <p:spPr>
          <a:xfrm>
            <a:off x="4710684" y="3914775"/>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8" name="object 68"/>
          <p:cNvSpPr/>
          <p:nvPr/>
        </p:nvSpPr>
        <p:spPr>
          <a:xfrm>
            <a:off x="4879847" y="3914775"/>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9" name="object 69"/>
          <p:cNvSpPr/>
          <p:nvPr/>
        </p:nvSpPr>
        <p:spPr>
          <a:xfrm>
            <a:off x="5050535" y="3914775"/>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70" name="object 70"/>
          <p:cNvSpPr/>
          <p:nvPr/>
        </p:nvSpPr>
        <p:spPr>
          <a:xfrm>
            <a:off x="5221985" y="3914775"/>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71" name="object 71"/>
          <p:cNvSpPr/>
          <p:nvPr/>
        </p:nvSpPr>
        <p:spPr>
          <a:xfrm>
            <a:off x="2668524" y="3118866"/>
            <a:ext cx="2645410" cy="212090"/>
          </a:xfrm>
          <a:custGeom>
            <a:avLst/>
            <a:gdLst/>
            <a:ahLst/>
            <a:cxnLst/>
            <a:rect l="l" t="t" r="r" b="b"/>
            <a:pathLst>
              <a:path w="2645410" h="212089">
                <a:moveTo>
                  <a:pt x="893825" y="96773"/>
                </a:moveTo>
                <a:lnTo>
                  <a:pt x="766571" y="96773"/>
                </a:lnTo>
                <a:lnTo>
                  <a:pt x="723137" y="98297"/>
                </a:lnTo>
                <a:lnTo>
                  <a:pt x="659129" y="104393"/>
                </a:lnTo>
                <a:lnTo>
                  <a:pt x="616457" y="112013"/>
                </a:lnTo>
                <a:lnTo>
                  <a:pt x="573785" y="121157"/>
                </a:lnTo>
                <a:lnTo>
                  <a:pt x="531113" y="131825"/>
                </a:lnTo>
                <a:lnTo>
                  <a:pt x="520445" y="133349"/>
                </a:lnTo>
                <a:lnTo>
                  <a:pt x="446531" y="143255"/>
                </a:lnTo>
                <a:lnTo>
                  <a:pt x="425195" y="144779"/>
                </a:lnTo>
                <a:lnTo>
                  <a:pt x="361187" y="151637"/>
                </a:lnTo>
                <a:lnTo>
                  <a:pt x="339851" y="154685"/>
                </a:lnTo>
                <a:lnTo>
                  <a:pt x="329183" y="156971"/>
                </a:lnTo>
                <a:lnTo>
                  <a:pt x="317753" y="159257"/>
                </a:lnTo>
                <a:lnTo>
                  <a:pt x="275843" y="169925"/>
                </a:lnTo>
                <a:lnTo>
                  <a:pt x="265175" y="172211"/>
                </a:lnTo>
                <a:lnTo>
                  <a:pt x="254507" y="173735"/>
                </a:lnTo>
                <a:lnTo>
                  <a:pt x="233933" y="177545"/>
                </a:lnTo>
                <a:lnTo>
                  <a:pt x="169925" y="184403"/>
                </a:lnTo>
                <a:lnTo>
                  <a:pt x="148589" y="187451"/>
                </a:lnTo>
                <a:lnTo>
                  <a:pt x="127253" y="189737"/>
                </a:lnTo>
                <a:lnTo>
                  <a:pt x="105917" y="192785"/>
                </a:lnTo>
                <a:lnTo>
                  <a:pt x="84581" y="195071"/>
                </a:lnTo>
                <a:lnTo>
                  <a:pt x="42671" y="198119"/>
                </a:lnTo>
                <a:lnTo>
                  <a:pt x="21335" y="198881"/>
                </a:lnTo>
                <a:lnTo>
                  <a:pt x="0" y="200405"/>
                </a:lnTo>
                <a:lnTo>
                  <a:pt x="0" y="211835"/>
                </a:lnTo>
                <a:lnTo>
                  <a:pt x="761" y="211835"/>
                </a:lnTo>
                <a:lnTo>
                  <a:pt x="22097" y="210311"/>
                </a:lnTo>
                <a:lnTo>
                  <a:pt x="43433" y="209549"/>
                </a:lnTo>
                <a:lnTo>
                  <a:pt x="86105" y="206501"/>
                </a:lnTo>
                <a:lnTo>
                  <a:pt x="107441" y="204215"/>
                </a:lnTo>
                <a:lnTo>
                  <a:pt x="150113" y="198119"/>
                </a:lnTo>
                <a:lnTo>
                  <a:pt x="213359" y="191261"/>
                </a:lnTo>
                <a:lnTo>
                  <a:pt x="256793" y="185165"/>
                </a:lnTo>
                <a:lnTo>
                  <a:pt x="278129" y="180593"/>
                </a:lnTo>
                <a:lnTo>
                  <a:pt x="320801" y="169925"/>
                </a:lnTo>
                <a:lnTo>
                  <a:pt x="331469" y="167639"/>
                </a:lnTo>
                <a:lnTo>
                  <a:pt x="342137" y="166115"/>
                </a:lnTo>
                <a:lnTo>
                  <a:pt x="352043" y="163829"/>
                </a:lnTo>
                <a:lnTo>
                  <a:pt x="362711" y="163067"/>
                </a:lnTo>
                <a:lnTo>
                  <a:pt x="426719" y="156209"/>
                </a:lnTo>
                <a:lnTo>
                  <a:pt x="448055" y="154685"/>
                </a:lnTo>
                <a:lnTo>
                  <a:pt x="489965" y="150113"/>
                </a:lnTo>
                <a:lnTo>
                  <a:pt x="512063" y="147065"/>
                </a:lnTo>
                <a:lnTo>
                  <a:pt x="554735" y="137921"/>
                </a:lnTo>
                <a:lnTo>
                  <a:pt x="576071" y="132587"/>
                </a:lnTo>
                <a:lnTo>
                  <a:pt x="618743" y="123443"/>
                </a:lnTo>
                <a:lnTo>
                  <a:pt x="660653" y="115823"/>
                </a:lnTo>
                <a:lnTo>
                  <a:pt x="703325" y="111251"/>
                </a:lnTo>
                <a:lnTo>
                  <a:pt x="723899" y="109727"/>
                </a:lnTo>
                <a:lnTo>
                  <a:pt x="766571" y="108203"/>
                </a:lnTo>
                <a:lnTo>
                  <a:pt x="937259" y="108203"/>
                </a:lnTo>
                <a:lnTo>
                  <a:pt x="947927" y="106679"/>
                </a:lnTo>
                <a:lnTo>
                  <a:pt x="958595" y="105917"/>
                </a:lnTo>
                <a:lnTo>
                  <a:pt x="1011935" y="98297"/>
                </a:lnTo>
                <a:lnTo>
                  <a:pt x="1022603" y="97535"/>
                </a:lnTo>
                <a:lnTo>
                  <a:pt x="915161" y="97535"/>
                </a:lnTo>
                <a:lnTo>
                  <a:pt x="893825" y="96773"/>
                </a:lnTo>
                <a:close/>
              </a:path>
              <a:path w="2645410" h="212089">
                <a:moveTo>
                  <a:pt x="925829" y="108203"/>
                </a:moveTo>
                <a:lnTo>
                  <a:pt x="893825" y="108203"/>
                </a:lnTo>
                <a:lnTo>
                  <a:pt x="915161" y="108965"/>
                </a:lnTo>
                <a:lnTo>
                  <a:pt x="925829" y="108203"/>
                </a:lnTo>
                <a:close/>
              </a:path>
              <a:path w="2645410" h="212089">
                <a:moveTo>
                  <a:pt x="1043177" y="96773"/>
                </a:moveTo>
                <a:lnTo>
                  <a:pt x="925829" y="96773"/>
                </a:lnTo>
                <a:lnTo>
                  <a:pt x="915161" y="97535"/>
                </a:lnTo>
                <a:lnTo>
                  <a:pt x="1032509" y="97535"/>
                </a:lnTo>
                <a:lnTo>
                  <a:pt x="1043177" y="96773"/>
                </a:lnTo>
                <a:close/>
              </a:path>
              <a:path w="2645410" h="212089">
                <a:moveTo>
                  <a:pt x="2641853" y="0"/>
                </a:moveTo>
                <a:lnTo>
                  <a:pt x="2638805" y="0"/>
                </a:lnTo>
                <a:lnTo>
                  <a:pt x="1319021" y="83819"/>
                </a:lnTo>
                <a:lnTo>
                  <a:pt x="1255775" y="86105"/>
                </a:lnTo>
                <a:lnTo>
                  <a:pt x="1021079" y="86105"/>
                </a:lnTo>
                <a:lnTo>
                  <a:pt x="1010411" y="87629"/>
                </a:lnTo>
                <a:lnTo>
                  <a:pt x="999743" y="88391"/>
                </a:lnTo>
                <a:lnTo>
                  <a:pt x="957071" y="94487"/>
                </a:lnTo>
                <a:lnTo>
                  <a:pt x="947165" y="95249"/>
                </a:lnTo>
                <a:lnTo>
                  <a:pt x="936497" y="96773"/>
                </a:lnTo>
                <a:lnTo>
                  <a:pt x="1064513" y="96773"/>
                </a:lnTo>
                <a:lnTo>
                  <a:pt x="1085849" y="97535"/>
                </a:lnTo>
                <a:lnTo>
                  <a:pt x="1255775" y="97535"/>
                </a:lnTo>
                <a:lnTo>
                  <a:pt x="1319783" y="95249"/>
                </a:lnTo>
                <a:lnTo>
                  <a:pt x="2639567" y="11429"/>
                </a:lnTo>
                <a:lnTo>
                  <a:pt x="2642615" y="11429"/>
                </a:lnTo>
                <a:lnTo>
                  <a:pt x="2644901" y="8381"/>
                </a:lnTo>
                <a:lnTo>
                  <a:pt x="2644901" y="2285"/>
                </a:lnTo>
                <a:lnTo>
                  <a:pt x="2641853" y="0"/>
                </a:lnTo>
                <a:close/>
              </a:path>
              <a:path w="2645410" h="212089">
                <a:moveTo>
                  <a:pt x="1064513" y="85343"/>
                </a:moveTo>
                <a:lnTo>
                  <a:pt x="1043177" y="85343"/>
                </a:lnTo>
                <a:lnTo>
                  <a:pt x="1032509" y="86105"/>
                </a:lnTo>
                <a:lnTo>
                  <a:pt x="1085849" y="86105"/>
                </a:lnTo>
                <a:lnTo>
                  <a:pt x="1064513" y="85343"/>
                </a:lnTo>
                <a:close/>
              </a:path>
            </a:pathLst>
          </a:custGeom>
          <a:solidFill>
            <a:srgbClr val="00007F"/>
          </a:solidFill>
        </p:spPr>
        <p:txBody>
          <a:bodyPr wrap="square" lIns="0" tIns="0" rIns="0" bIns="0" rtlCol="0"/>
          <a:lstStyle/>
          <a:p>
            <a:endParaRPr/>
          </a:p>
        </p:txBody>
      </p:sp>
      <p:sp>
        <p:nvSpPr>
          <p:cNvPr id="72" name="object 72"/>
          <p:cNvSpPr txBox="1"/>
          <p:nvPr/>
        </p:nvSpPr>
        <p:spPr>
          <a:xfrm>
            <a:off x="5443728" y="2814307"/>
            <a:ext cx="22860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9</a:t>
            </a:r>
            <a:r>
              <a:rPr sz="850" b="1" spc="-15" dirty="0">
                <a:solidFill>
                  <a:srgbClr val="3F3F3F"/>
                </a:solidFill>
                <a:latin typeface="Arial"/>
                <a:cs typeface="Arial"/>
              </a:rPr>
              <a:t>0</a:t>
            </a:r>
            <a:r>
              <a:rPr sz="850" b="1" spc="-5" dirty="0">
                <a:solidFill>
                  <a:srgbClr val="3F3F3F"/>
                </a:solidFill>
                <a:latin typeface="Arial"/>
                <a:cs typeface="Arial"/>
              </a:rPr>
              <a:t>%</a:t>
            </a:r>
            <a:endParaRPr sz="850">
              <a:latin typeface="Arial"/>
              <a:cs typeface="Arial"/>
            </a:endParaRPr>
          </a:p>
        </p:txBody>
      </p:sp>
      <p:sp>
        <p:nvSpPr>
          <p:cNvPr id="73" name="object 73"/>
          <p:cNvSpPr txBox="1"/>
          <p:nvPr/>
        </p:nvSpPr>
        <p:spPr>
          <a:xfrm>
            <a:off x="5443728" y="2309094"/>
            <a:ext cx="28829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1</a:t>
            </a:r>
            <a:r>
              <a:rPr sz="850" b="1" spc="-15" dirty="0">
                <a:solidFill>
                  <a:srgbClr val="3F3F3F"/>
                </a:solidFill>
                <a:latin typeface="Arial"/>
                <a:cs typeface="Arial"/>
              </a:rPr>
              <a:t>1</a:t>
            </a:r>
            <a:r>
              <a:rPr sz="850" b="1" spc="-5" dirty="0">
                <a:solidFill>
                  <a:srgbClr val="3F3F3F"/>
                </a:solidFill>
                <a:latin typeface="Arial"/>
                <a:cs typeface="Arial"/>
              </a:rPr>
              <a:t>0%</a:t>
            </a:r>
            <a:endParaRPr sz="850">
              <a:latin typeface="Arial"/>
              <a:cs typeface="Arial"/>
            </a:endParaRPr>
          </a:p>
        </p:txBody>
      </p:sp>
      <p:sp>
        <p:nvSpPr>
          <p:cNvPr id="74" name="object 74"/>
          <p:cNvSpPr txBox="1"/>
          <p:nvPr/>
        </p:nvSpPr>
        <p:spPr>
          <a:xfrm>
            <a:off x="2247887" y="2309116"/>
            <a:ext cx="835660" cy="1775460"/>
          </a:xfrm>
          <a:prstGeom prst="rect">
            <a:avLst/>
          </a:prstGeom>
        </p:spPr>
        <p:txBody>
          <a:bodyPr vert="horz" wrap="square" lIns="0" tIns="0" rIns="0" bIns="0" rtlCol="0">
            <a:spAutoFit/>
          </a:bodyPr>
          <a:lstStyle/>
          <a:p>
            <a:pPr marR="497205" algn="ctr">
              <a:lnSpc>
                <a:spcPct val="100000"/>
              </a:lnSpc>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,800</a:t>
            </a:r>
            <a:endParaRPr sz="850">
              <a:latin typeface="Arial"/>
              <a:cs typeface="Arial"/>
            </a:endParaRPr>
          </a:p>
          <a:p>
            <a:pPr marR="497205" algn="ctr">
              <a:lnSpc>
                <a:spcPct val="100000"/>
              </a:lnSpc>
              <a:spcBef>
                <a:spcPts val="30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,600</a:t>
            </a:r>
            <a:endParaRPr sz="850">
              <a:latin typeface="Arial"/>
              <a:cs typeface="Arial"/>
            </a:endParaRPr>
          </a:p>
          <a:p>
            <a:pPr marR="497205" algn="ctr">
              <a:lnSpc>
                <a:spcPct val="100000"/>
              </a:lnSpc>
              <a:spcBef>
                <a:spcPts val="30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,400</a:t>
            </a:r>
            <a:endParaRPr sz="850">
              <a:latin typeface="Arial"/>
              <a:cs typeface="Arial"/>
            </a:endParaRPr>
          </a:p>
          <a:p>
            <a:pPr marR="497205" algn="ctr">
              <a:lnSpc>
                <a:spcPct val="100000"/>
              </a:lnSpc>
              <a:spcBef>
                <a:spcPts val="30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,200</a:t>
            </a:r>
            <a:endParaRPr sz="850">
              <a:latin typeface="Arial"/>
              <a:cs typeface="Arial"/>
            </a:endParaRPr>
          </a:p>
          <a:p>
            <a:pPr marR="497205" algn="ctr">
              <a:lnSpc>
                <a:spcPct val="100000"/>
              </a:lnSpc>
              <a:spcBef>
                <a:spcPts val="30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,000</a:t>
            </a:r>
            <a:endParaRPr sz="850">
              <a:latin typeface="Arial"/>
              <a:cs typeface="Arial"/>
            </a:endParaRPr>
          </a:p>
          <a:p>
            <a:pPr marR="408305" algn="ctr">
              <a:lnSpc>
                <a:spcPct val="100000"/>
              </a:lnSpc>
              <a:spcBef>
                <a:spcPts val="310"/>
              </a:spcBef>
            </a:pPr>
            <a:r>
              <a:rPr sz="850" b="1" spc="-5" dirty="0">
                <a:solidFill>
                  <a:srgbClr val="3F3F3F"/>
                </a:solidFill>
                <a:latin typeface="Arial"/>
                <a:cs typeface="Arial"/>
              </a:rPr>
              <a:t>$800</a:t>
            </a:r>
            <a:endParaRPr sz="850">
              <a:latin typeface="Arial"/>
              <a:cs typeface="Arial"/>
            </a:endParaRPr>
          </a:p>
          <a:p>
            <a:pPr marR="408305" algn="ctr">
              <a:lnSpc>
                <a:spcPct val="100000"/>
              </a:lnSpc>
              <a:spcBef>
                <a:spcPts val="305"/>
              </a:spcBef>
            </a:pPr>
            <a:r>
              <a:rPr sz="850" b="1" spc="-5" dirty="0">
                <a:solidFill>
                  <a:srgbClr val="3F3F3F"/>
                </a:solidFill>
                <a:latin typeface="Arial"/>
                <a:cs typeface="Arial"/>
              </a:rPr>
              <a:t>$600</a:t>
            </a:r>
            <a:endParaRPr sz="850">
              <a:latin typeface="Arial"/>
              <a:cs typeface="Arial"/>
            </a:endParaRPr>
          </a:p>
          <a:p>
            <a:pPr marR="408305" algn="ctr">
              <a:lnSpc>
                <a:spcPct val="100000"/>
              </a:lnSpc>
              <a:spcBef>
                <a:spcPts val="305"/>
              </a:spcBef>
            </a:pPr>
            <a:r>
              <a:rPr sz="850" b="1" spc="-5" dirty="0">
                <a:solidFill>
                  <a:srgbClr val="3F3F3F"/>
                </a:solidFill>
                <a:latin typeface="Arial"/>
                <a:cs typeface="Arial"/>
              </a:rPr>
              <a:t>$400</a:t>
            </a:r>
            <a:endParaRPr sz="850">
              <a:latin typeface="Arial"/>
              <a:cs typeface="Arial"/>
            </a:endParaRPr>
          </a:p>
          <a:p>
            <a:pPr marR="408305" algn="ctr">
              <a:lnSpc>
                <a:spcPct val="100000"/>
              </a:lnSpc>
              <a:spcBef>
                <a:spcPts val="300"/>
              </a:spcBef>
            </a:pPr>
            <a:r>
              <a:rPr sz="850" b="1" spc="-5" dirty="0">
                <a:solidFill>
                  <a:srgbClr val="3F3F3F"/>
                </a:solidFill>
                <a:latin typeface="Arial"/>
                <a:cs typeface="Arial"/>
              </a:rPr>
              <a:t>$200</a:t>
            </a:r>
            <a:endParaRPr sz="850">
              <a:latin typeface="Arial"/>
              <a:cs typeface="Arial"/>
            </a:endParaRPr>
          </a:p>
          <a:p>
            <a:pPr marR="287655" algn="ctr">
              <a:lnSpc>
                <a:spcPts val="1015"/>
              </a:lnSpc>
              <a:spcBef>
                <a:spcPts val="300"/>
              </a:spcBef>
            </a:pPr>
            <a:r>
              <a:rPr sz="850" b="1" spc="-5" dirty="0">
                <a:solidFill>
                  <a:srgbClr val="3F3F3F"/>
                </a:solidFill>
                <a:latin typeface="Arial"/>
                <a:cs typeface="Arial"/>
              </a:rPr>
              <a:t>$0</a:t>
            </a:r>
            <a:endParaRPr sz="850">
              <a:latin typeface="Arial"/>
              <a:cs typeface="Arial"/>
            </a:endParaRPr>
          </a:p>
          <a:p>
            <a:pPr marL="274955">
              <a:lnSpc>
                <a:spcPts val="1015"/>
              </a:lnSpc>
              <a:tabLst>
                <a:tab pos="701675" algn="l"/>
              </a:tabLst>
            </a:pPr>
            <a:r>
              <a:rPr sz="850" b="1" spc="-5" dirty="0">
                <a:solidFill>
                  <a:srgbClr val="3F3F3F"/>
                </a:solidFill>
                <a:latin typeface="Arial"/>
                <a:cs typeface="Arial"/>
              </a:rPr>
              <a:t>13</a:t>
            </a:r>
            <a:r>
              <a:rPr sz="850" b="1" spc="-10" dirty="0">
                <a:solidFill>
                  <a:srgbClr val="3F3F3F"/>
                </a:solidFill>
                <a:latin typeface="Arial"/>
                <a:cs typeface="Arial"/>
              </a:rPr>
              <a:t> </a:t>
            </a:r>
            <a:r>
              <a:rPr sz="850" b="1" spc="-5" dirty="0">
                <a:solidFill>
                  <a:srgbClr val="3F3F3F"/>
                </a:solidFill>
                <a:latin typeface="Arial"/>
                <a:cs typeface="Arial"/>
              </a:rPr>
              <a:t>Q1</a:t>
            </a:r>
            <a:r>
              <a:rPr sz="850" b="1" dirty="0">
                <a:solidFill>
                  <a:srgbClr val="3F3F3F"/>
                </a:solidFill>
                <a:latin typeface="Arial"/>
                <a:cs typeface="Arial"/>
              </a:rPr>
              <a:t>	</a:t>
            </a:r>
            <a:r>
              <a:rPr sz="850" b="1" spc="-5" dirty="0">
                <a:solidFill>
                  <a:srgbClr val="3F3F3F"/>
                </a:solidFill>
                <a:latin typeface="Arial"/>
                <a:cs typeface="Arial"/>
              </a:rPr>
              <a:t>14</a:t>
            </a:r>
            <a:endParaRPr sz="850">
              <a:latin typeface="Arial"/>
              <a:cs typeface="Arial"/>
            </a:endParaRPr>
          </a:p>
        </p:txBody>
      </p:sp>
      <p:sp>
        <p:nvSpPr>
          <p:cNvPr id="75" name="object 75"/>
          <p:cNvSpPr txBox="1"/>
          <p:nvPr/>
        </p:nvSpPr>
        <p:spPr>
          <a:xfrm>
            <a:off x="3971953" y="3953523"/>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17</a:t>
            </a:r>
            <a:endParaRPr sz="850">
              <a:latin typeface="Arial"/>
              <a:cs typeface="Arial"/>
            </a:endParaRPr>
          </a:p>
        </p:txBody>
      </p:sp>
      <p:sp>
        <p:nvSpPr>
          <p:cNvPr id="76" name="object 76"/>
          <p:cNvSpPr txBox="1"/>
          <p:nvPr/>
        </p:nvSpPr>
        <p:spPr>
          <a:xfrm>
            <a:off x="4312592" y="3953523"/>
            <a:ext cx="473709" cy="130810"/>
          </a:xfrm>
          <a:prstGeom prst="rect">
            <a:avLst/>
          </a:prstGeom>
        </p:spPr>
        <p:txBody>
          <a:bodyPr vert="horz" wrap="square" lIns="0" tIns="0" rIns="0" bIns="0" rtlCol="0">
            <a:spAutoFit/>
          </a:bodyPr>
          <a:lstStyle/>
          <a:p>
            <a:pPr>
              <a:lnSpc>
                <a:spcPct val="100000"/>
              </a:lnSpc>
              <a:tabLst>
                <a:tab pos="339725" algn="l"/>
              </a:tabLst>
            </a:pPr>
            <a:r>
              <a:rPr sz="850" b="1" spc="-5" dirty="0">
                <a:solidFill>
                  <a:srgbClr val="3F3F3F"/>
                </a:solidFill>
                <a:latin typeface="Arial"/>
                <a:cs typeface="Arial"/>
              </a:rPr>
              <a:t>18	</a:t>
            </a:r>
            <a:r>
              <a:rPr sz="850" b="1" dirty="0">
                <a:solidFill>
                  <a:srgbClr val="3F3F3F"/>
                </a:solidFill>
                <a:latin typeface="Arial"/>
                <a:cs typeface="Arial"/>
              </a:rPr>
              <a:t>1</a:t>
            </a:r>
            <a:r>
              <a:rPr sz="850" b="1" spc="-5" dirty="0">
                <a:solidFill>
                  <a:srgbClr val="3F3F3F"/>
                </a:solidFill>
                <a:latin typeface="Arial"/>
                <a:cs typeface="Arial"/>
              </a:rPr>
              <a:t>9</a:t>
            </a:r>
            <a:endParaRPr sz="850">
              <a:latin typeface="Arial"/>
              <a:cs typeface="Arial"/>
            </a:endParaRPr>
          </a:p>
        </p:txBody>
      </p:sp>
      <p:sp>
        <p:nvSpPr>
          <p:cNvPr id="77" name="object 77"/>
          <p:cNvSpPr txBox="1"/>
          <p:nvPr/>
        </p:nvSpPr>
        <p:spPr>
          <a:xfrm>
            <a:off x="4993075" y="3953523"/>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20</a:t>
            </a:r>
            <a:endParaRPr sz="850">
              <a:latin typeface="Arial"/>
              <a:cs typeface="Arial"/>
            </a:endParaRPr>
          </a:p>
        </p:txBody>
      </p:sp>
      <p:sp>
        <p:nvSpPr>
          <p:cNvPr id="78" name="object 78"/>
          <p:cNvSpPr txBox="1"/>
          <p:nvPr/>
        </p:nvSpPr>
        <p:spPr>
          <a:xfrm>
            <a:off x="5443728" y="3067557"/>
            <a:ext cx="589915" cy="889000"/>
          </a:xfrm>
          <a:prstGeom prst="rect">
            <a:avLst/>
          </a:prstGeom>
        </p:spPr>
        <p:txBody>
          <a:bodyPr vert="horz" wrap="square" lIns="0" tIns="0" rIns="0" bIns="0" rtlCol="0">
            <a:spAutoFit/>
          </a:bodyPr>
          <a:lstStyle/>
          <a:p>
            <a:pPr marL="290195" marR="5080" indent="-108585">
              <a:lnSpc>
                <a:spcPts val="760"/>
              </a:lnSpc>
            </a:pPr>
            <a:r>
              <a:rPr sz="650" b="1" spc="-5" dirty="0">
                <a:solidFill>
                  <a:srgbClr val="3F3F3F"/>
                </a:solidFill>
                <a:latin typeface="Arial"/>
                <a:cs typeface="Arial"/>
              </a:rPr>
              <a:t>Util</a:t>
            </a:r>
            <a:r>
              <a:rPr sz="650" b="1" dirty="0">
                <a:solidFill>
                  <a:srgbClr val="3F3F3F"/>
                </a:solidFill>
                <a:latin typeface="Arial"/>
                <a:cs typeface="Arial"/>
              </a:rPr>
              <a:t>i</a:t>
            </a:r>
            <a:r>
              <a:rPr sz="650" b="1" spc="-5" dirty="0">
                <a:solidFill>
                  <a:srgbClr val="3F3F3F"/>
                </a:solidFill>
                <a:latin typeface="Arial"/>
                <a:cs typeface="Arial"/>
              </a:rPr>
              <a:t>zation  Rate</a:t>
            </a:r>
            <a:endParaRPr sz="650">
              <a:latin typeface="Arial"/>
              <a:cs typeface="Arial"/>
            </a:endParaRPr>
          </a:p>
          <a:p>
            <a:pPr>
              <a:lnSpc>
                <a:spcPct val="100000"/>
              </a:lnSpc>
              <a:spcBef>
                <a:spcPts val="470"/>
              </a:spcBef>
            </a:pPr>
            <a:r>
              <a:rPr sz="850" b="1" spc="-5" dirty="0">
                <a:solidFill>
                  <a:srgbClr val="3F3F3F"/>
                </a:solidFill>
                <a:latin typeface="Arial"/>
                <a:cs typeface="Arial"/>
              </a:rPr>
              <a:t>70%</a:t>
            </a:r>
            <a:endParaRPr sz="850">
              <a:latin typeface="Arial"/>
              <a:cs typeface="Arial"/>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20"/>
              </a:spcBef>
            </a:pPr>
            <a:endParaRPr sz="750">
              <a:latin typeface="Times New Roman"/>
              <a:cs typeface="Times New Roman"/>
            </a:endParaRPr>
          </a:p>
          <a:p>
            <a:pPr>
              <a:lnSpc>
                <a:spcPct val="100000"/>
              </a:lnSpc>
            </a:pPr>
            <a:r>
              <a:rPr sz="850" b="1" spc="-5" dirty="0">
                <a:solidFill>
                  <a:srgbClr val="3F3F3F"/>
                </a:solidFill>
                <a:latin typeface="Arial"/>
                <a:cs typeface="Arial"/>
              </a:rPr>
              <a:t>50%</a:t>
            </a:r>
            <a:endParaRPr sz="850">
              <a:latin typeface="Arial"/>
              <a:cs typeface="Arial"/>
            </a:endParaRPr>
          </a:p>
        </p:txBody>
      </p:sp>
      <p:sp>
        <p:nvSpPr>
          <p:cNvPr id="79" name="object 79"/>
          <p:cNvSpPr txBox="1"/>
          <p:nvPr/>
        </p:nvSpPr>
        <p:spPr>
          <a:xfrm>
            <a:off x="1652028" y="2832862"/>
            <a:ext cx="494665" cy="478155"/>
          </a:xfrm>
          <a:prstGeom prst="rect">
            <a:avLst/>
          </a:prstGeom>
        </p:spPr>
        <p:txBody>
          <a:bodyPr vert="horz" wrap="square" lIns="0" tIns="0" rIns="0" bIns="0" rtlCol="0">
            <a:spAutoFit/>
          </a:bodyPr>
          <a:lstStyle/>
          <a:p>
            <a:pPr marL="62865" marR="69215" indent="2540" algn="ctr">
              <a:lnSpc>
                <a:spcPts val="760"/>
              </a:lnSpc>
            </a:pPr>
            <a:r>
              <a:rPr sz="650" b="1" spc="-5" dirty="0">
                <a:solidFill>
                  <a:srgbClr val="3F3F3F"/>
                </a:solidFill>
                <a:latin typeface="Arial"/>
                <a:cs typeface="Arial"/>
              </a:rPr>
              <a:t>Capacity  </a:t>
            </a:r>
            <a:r>
              <a:rPr sz="650" b="1" dirty="0">
                <a:solidFill>
                  <a:srgbClr val="3F3F3F"/>
                </a:solidFill>
                <a:latin typeface="Arial"/>
                <a:cs typeface="Arial"/>
              </a:rPr>
              <a:t>Margin  </a:t>
            </a:r>
            <a:r>
              <a:rPr sz="650" b="1" spc="-5" dirty="0">
                <a:solidFill>
                  <a:srgbClr val="3F3F3F"/>
                </a:solidFill>
                <a:latin typeface="Arial"/>
                <a:cs typeface="Arial"/>
              </a:rPr>
              <a:t>(No</a:t>
            </a:r>
            <a:r>
              <a:rPr sz="650" b="1" spc="5" dirty="0">
                <a:solidFill>
                  <a:srgbClr val="3F3F3F"/>
                </a:solidFill>
                <a:latin typeface="Arial"/>
                <a:cs typeface="Arial"/>
              </a:rPr>
              <a:t>m</a:t>
            </a:r>
            <a:r>
              <a:rPr sz="650" b="1" spc="-5" dirty="0">
                <a:solidFill>
                  <a:srgbClr val="3F3F3F"/>
                </a:solidFill>
                <a:latin typeface="Arial"/>
                <a:cs typeface="Arial"/>
              </a:rPr>
              <a:t>inal</a:t>
            </a:r>
            <a:endParaRPr sz="650">
              <a:latin typeface="Arial"/>
              <a:cs typeface="Arial"/>
            </a:endParaRPr>
          </a:p>
          <a:p>
            <a:pPr marR="6350" algn="ctr">
              <a:lnSpc>
                <a:spcPts val="715"/>
              </a:lnSpc>
            </a:pPr>
            <a:r>
              <a:rPr sz="650" b="1" dirty="0">
                <a:solidFill>
                  <a:srgbClr val="3F3F3F"/>
                </a:solidFill>
                <a:latin typeface="Arial"/>
                <a:cs typeface="Arial"/>
              </a:rPr>
              <a:t>$M</a:t>
            </a:r>
            <a:r>
              <a:rPr sz="650" b="1" spc="-95" dirty="0">
                <a:solidFill>
                  <a:srgbClr val="3F3F3F"/>
                </a:solidFill>
                <a:latin typeface="Arial"/>
                <a:cs typeface="Arial"/>
              </a:rPr>
              <a:t> </a:t>
            </a:r>
            <a:r>
              <a:rPr sz="650" b="1" spc="5" dirty="0">
                <a:solidFill>
                  <a:srgbClr val="3F3F3F"/>
                </a:solidFill>
                <a:latin typeface="Arial"/>
                <a:cs typeface="Arial"/>
              </a:rPr>
              <a:t>USD</a:t>
            </a:r>
            <a:endParaRPr sz="650">
              <a:latin typeface="Arial"/>
              <a:cs typeface="Arial"/>
            </a:endParaRPr>
          </a:p>
          <a:p>
            <a:pPr marR="5080" algn="ctr">
              <a:lnSpc>
                <a:spcPts val="770"/>
              </a:lnSpc>
            </a:pPr>
            <a:r>
              <a:rPr sz="650" b="1" dirty="0">
                <a:solidFill>
                  <a:srgbClr val="3F3F3F"/>
                </a:solidFill>
                <a:latin typeface="Arial"/>
                <a:cs typeface="Arial"/>
              </a:rPr>
              <a:t>per</a:t>
            </a:r>
            <a:r>
              <a:rPr sz="650" b="1" spc="-85" dirty="0">
                <a:solidFill>
                  <a:srgbClr val="3F3F3F"/>
                </a:solidFill>
                <a:latin typeface="Arial"/>
                <a:cs typeface="Arial"/>
              </a:rPr>
              <a:t> </a:t>
            </a:r>
            <a:r>
              <a:rPr sz="650" b="1" dirty="0">
                <a:solidFill>
                  <a:srgbClr val="3F3F3F"/>
                </a:solidFill>
                <a:latin typeface="Arial"/>
                <a:cs typeface="Arial"/>
              </a:rPr>
              <a:t>Quarter)</a:t>
            </a:r>
            <a:endParaRPr sz="650">
              <a:latin typeface="Arial"/>
              <a:cs typeface="Arial"/>
            </a:endParaRPr>
          </a:p>
        </p:txBody>
      </p:sp>
      <p:sp>
        <p:nvSpPr>
          <p:cNvPr id="80" name="object 80"/>
          <p:cNvSpPr/>
          <p:nvPr/>
        </p:nvSpPr>
        <p:spPr>
          <a:xfrm>
            <a:off x="2872739" y="4313682"/>
            <a:ext cx="229870" cy="0"/>
          </a:xfrm>
          <a:custGeom>
            <a:avLst/>
            <a:gdLst/>
            <a:ahLst/>
            <a:cxnLst/>
            <a:rect l="l" t="t" r="r" b="b"/>
            <a:pathLst>
              <a:path w="229869">
                <a:moveTo>
                  <a:pt x="0" y="0"/>
                </a:moveTo>
                <a:lnTo>
                  <a:pt x="229362" y="0"/>
                </a:lnTo>
              </a:path>
            </a:pathLst>
          </a:custGeom>
          <a:ln w="48767">
            <a:solidFill>
              <a:srgbClr val="326598"/>
            </a:solidFill>
          </a:ln>
        </p:spPr>
        <p:txBody>
          <a:bodyPr wrap="square" lIns="0" tIns="0" rIns="0" bIns="0" rtlCol="0"/>
          <a:lstStyle/>
          <a:p>
            <a:endParaRPr/>
          </a:p>
        </p:txBody>
      </p:sp>
      <p:sp>
        <p:nvSpPr>
          <p:cNvPr id="81" name="object 81"/>
          <p:cNvSpPr txBox="1"/>
          <p:nvPr/>
        </p:nvSpPr>
        <p:spPr>
          <a:xfrm>
            <a:off x="3127248" y="3953523"/>
            <a:ext cx="704850" cy="410209"/>
          </a:xfrm>
          <a:prstGeom prst="rect">
            <a:avLst/>
          </a:prstGeom>
        </p:spPr>
        <p:txBody>
          <a:bodyPr vert="horz" wrap="square" lIns="0" tIns="0" rIns="0" bIns="0" rtlCol="0">
            <a:spAutoFit/>
          </a:bodyPr>
          <a:lstStyle/>
          <a:p>
            <a:pPr marL="83185" algn="ctr">
              <a:lnSpc>
                <a:spcPct val="100000"/>
              </a:lnSpc>
              <a:tabLst>
                <a:tab pos="423545" algn="l"/>
              </a:tabLst>
            </a:pPr>
            <a:r>
              <a:rPr sz="850" b="1" spc="-5" dirty="0">
                <a:solidFill>
                  <a:srgbClr val="3F3F3F"/>
                </a:solidFill>
                <a:latin typeface="Arial"/>
                <a:cs typeface="Arial"/>
              </a:rPr>
              <a:t>15	16</a:t>
            </a:r>
            <a:endParaRPr sz="850">
              <a:latin typeface="Arial"/>
              <a:cs typeface="Arial"/>
            </a:endParaRPr>
          </a:p>
          <a:p>
            <a:pPr>
              <a:lnSpc>
                <a:spcPct val="100000"/>
              </a:lnSpc>
              <a:spcBef>
                <a:spcPts val="35"/>
              </a:spcBef>
            </a:pPr>
            <a:endParaRPr sz="1100">
              <a:latin typeface="Times New Roman"/>
              <a:cs typeface="Times New Roman"/>
            </a:endParaRPr>
          </a:p>
          <a:p>
            <a:pPr marR="5080" algn="ctr">
              <a:lnSpc>
                <a:spcPct val="100000"/>
              </a:lnSpc>
            </a:pPr>
            <a:r>
              <a:rPr sz="750" spc="-5" dirty="0">
                <a:solidFill>
                  <a:srgbClr val="3F3F3F"/>
                </a:solidFill>
                <a:latin typeface="Arial"/>
                <a:cs typeface="Arial"/>
              </a:rPr>
              <a:t>Capacity</a:t>
            </a:r>
            <a:r>
              <a:rPr sz="750" spc="-50" dirty="0">
                <a:solidFill>
                  <a:srgbClr val="3F3F3F"/>
                </a:solidFill>
                <a:latin typeface="Arial"/>
                <a:cs typeface="Arial"/>
              </a:rPr>
              <a:t> </a:t>
            </a:r>
            <a:r>
              <a:rPr sz="750" spc="-5" dirty="0">
                <a:solidFill>
                  <a:srgbClr val="3F3F3F"/>
                </a:solidFill>
                <a:latin typeface="Arial"/>
                <a:cs typeface="Arial"/>
              </a:rPr>
              <a:t>Margin</a:t>
            </a:r>
            <a:endParaRPr sz="750">
              <a:latin typeface="Arial"/>
              <a:cs typeface="Arial"/>
            </a:endParaRPr>
          </a:p>
        </p:txBody>
      </p:sp>
      <p:sp>
        <p:nvSpPr>
          <p:cNvPr id="82" name="object 82"/>
          <p:cNvSpPr/>
          <p:nvPr/>
        </p:nvSpPr>
        <p:spPr>
          <a:xfrm>
            <a:off x="4126991" y="4313301"/>
            <a:ext cx="241300" cy="0"/>
          </a:xfrm>
          <a:custGeom>
            <a:avLst/>
            <a:gdLst/>
            <a:ahLst/>
            <a:cxnLst/>
            <a:rect l="l" t="t" r="r" b="b"/>
            <a:pathLst>
              <a:path w="241300">
                <a:moveTo>
                  <a:pt x="0" y="0"/>
                </a:moveTo>
                <a:lnTo>
                  <a:pt x="240792" y="0"/>
                </a:lnTo>
              </a:path>
            </a:pathLst>
          </a:custGeom>
          <a:ln w="11429">
            <a:solidFill>
              <a:srgbClr val="00007F"/>
            </a:solidFill>
          </a:ln>
        </p:spPr>
        <p:txBody>
          <a:bodyPr wrap="square" lIns="0" tIns="0" rIns="0" bIns="0" rtlCol="0"/>
          <a:lstStyle/>
          <a:p>
            <a:endParaRPr/>
          </a:p>
        </p:txBody>
      </p:sp>
      <p:sp>
        <p:nvSpPr>
          <p:cNvPr id="83" name="object 83"/>
          <p:cNvSpPr txBox="1"/>
          <p:nvPr/>
        </p:nvSpPr>
        <p:spPr>
          <a:xfrm>
            <a:off x="4387596" y="4248150"/>
            <a:ext cx="655955" cy="115570"/>
          </a:xfrm>
          <a:prstGeom prst="rect">
            <a:avLst/>
          </a:prstGeom>
        </p:spPr>
        <p:txBody>
          <a:bodyPr vert="horz" wrap="square" lIns="0" tIns="0" rIns="0" bIns="0" rtlCol="0">
            <a:spAutoFit/>
          </a:bodyPr>
          <a:lstStyle/>
          <a:p>
            <a:pPr>
              <a:lnSpc>
                <a:spcPct val="100000"/>
              </a:lnSpc>
            </a:pPr>
            <a:r>
              <a:rPr sz="750" spc="-5" dirty="0">
                <a:solidFill>
                  <a:srgbClr val="3F3F3F"/>
                </a:solidFill>
                <a:latin typeface="Arial"/>
                <a:cs typeface="Arial"/>
              </a:rPr>
              <a:t>Utilization</a:t>
            </a:r>
            <a:r>
              <a:rPr sz="750" spc="-50" dirty="0">
                <a:solidFill>
                  <a:srgbClr val="3F3F3F"/>
                </a:solidFill>
                <a:latin typeface="Arial"/>
                <a:cs typeface="Arial"/>
              </a:rPr>
              <a:t> </a:t>
            </a:r>
            <a:r>
              <a:rPr sz="750" spc="-5" dirty="0">
                <a:solidFill>
                  <a:srgbClr val="3F3F3F"/>
                </a:solidFill>
                <a:latin typeface="Arial"/>
                <a:cs typeface="Arial"/>
              </a:rPr>
              <a:t>Rate</a:t>
            </a:r>
            <a:endParaRPr sz="750">
              <a:latin typeface="Arial"/>
              <a:cs typeface="Arial"/>
            </a:endParaRPr>
          </a:p>
        </p:txBody>
      </p:sp>
      <p:sp>
        <p:nvSpPr>
          <p:cNvPr id="84" name="object 84"/>
          <p:cNvSpPr/>
          <p:nvPr/>
        </p:nvSpPr>
        <p:spPr>
          <a:xfrm>
            <a:off x="1600961" y="2036064"/>
            <a:ext cx="4562475" cy="2385060"/>
          </a:xfrm>
          <a:custGeom>
            <a:avLst/>
            <a:gdLst/>
            <a:ahLst/>
            <a:cxnLst/>
            <a:rect l="l" t="t" r="r" b="b"/>
            <a:pathLst>
              <a:path w="4562475" h="2385060">
                <a:moveTo>
                  <a:pt x="4560570" y="0"/>
                </a:moveTo>
                <a:lnTo>
                  <a:pt x="1524" y="0"/>
                </a:lnTo>
                <a:lnTo>
                  <a:pt x="0" y="1524"/>
                </a:lnTo>
                <a:lnTo>
                  <a:pt x="0" y="2383536"/>
                </a:lnTo>
                <a:lnTo>
                  <a:pt x="1524" y="2385060"/>
                </a:lnTo>
                <a:lnTo>
                  <a:pt x="4560570" y="2385060"/>
                </a:lnTo>
                <a:lnTo>
                  <a:pt x="4562094" y="2383536"/>
                </a:lnTo>
                <a:lnTo>
                  <a:pt x="3048" y="2383536"/>
                </a:lnTo>
                <a:lnTo>
                  <a:pt x="1524" y="2382012"/>
                </a:lnTo>
                <a:lnTo>
                  <a:pt x="3048" y="2382012"/>
                </a:lnTo>
                <a:lnTo>
                  <a:pt x="3048" y="3048"/>
                </a:lnTo>
                <a:lnTo>
                  <a:pt x="1524" y="3048"/>
                </a:lnTo>
                <a:lnTo>
                  <a:pt x="3048" y="1524"/>
                </a:lnTo>
                <a:lnTo>
                  <a:pt x="4562094" y="1524"/>
                </a:lnTo>
                <a:lnTo>
                  <a:pt x="4560570" y="0"/>
                </a:lnTo>
                <a:close/>
              </a:path>
              <a:path w="4562475" h="2385060">
                <a:moveTo>
                  <a:pt x="3048" y="2382012"/>
                </a:moveTo>
                <a:lnTo>
                  <a:pt x="1524" y="2382012"/>
                </a:lnTo>
                <a:lnTo>
                  <a:pt x="3048" y="2383536"/>
                </a:lnTo>
                <a:lnTo>
                  <a:pt x="3048" y="2382012"/>
                </a:lnTo>
                <a:close/>
              </a:path>
              <a:path w="4562475" h="2385060">
                <a:moveTo>
                  <a:pt x="4559046" y="2382012"/>
                </a:moveTo>
                <a:lnTo>
                  <a:pt x="3048" y="2382012"/>
                </a:lnTo>
                <a:lnTo>
                  <a:pt x="3048" y="2383536"/>
                </a:lnTo>
                <a:lnTo>
                  <a:pt x="4559046" y="2383536"/>
                </a:lnTo>
                <a:lnTo>
                  <a:pt x="4559046" y="2382012"/>
                </a:lnTo>
                <a:close/>
              </a:path>
              <a:path w="4562475" h="2385060">
                <a:moveTo>
                  <a:pt x="4559046" y="1524"/>
                </a:moveTo>
                <a:lnTo>
                  <a:pt x="4559046" y="2383536"/>
                </a:lnTo>
                <a:lnTo>
                  <a:pt x="4560570" y="2382012"/>
                </a:lnTo>
                <a:lnTo>
                  <a:pt x="4562094" y="2382011"/>
                </a:lnTo>
                <a:lnTo>
                  <a:pt x="4562094" y="3048"/>
                </a:lnTo>
                <a:lnTo>
                  <a:pt x="4560570" y="3048"/>
                </a:lnTo>
                <a:lnTo>
                  <a:pt x="4559046" y="1524"/>
                </a:lnTo>
                <a:close/>
              </a:path>
              <a:path w="4562475" h="2385060">
                <a:moveTo>
                  <a:pt x="4562094" y="2382011"/>
                </a:moveTo>
                <a:lnTo>
                  <a:pt x="4560570" y="2382012"/>
                </a:lnTo>
                <a:lnTo>
                  <a:pt x="4559046" y="2383536"/>
                </a:lnTo>
                <a:lnTo>
                  <a:pt x="4562094" y="2383536"/>
                </a:lnTo>
                <a:lnTo>
                  <a:pt x="4562094" y="2382011"/>
                </a:lnTo>
                <a:close/>
              </a:path>
              <a:path w="4562475" h="2385060">
                <a:moveTo>
                  <a:pt x="3048" y="1524"/>
                </a:moveTo>
                <a:lnTo>
                  <a:pt x="1524" y="3048"/>
                </a:lnTo>
                <a:lnTo>
                  <a:pt x="3048" y="3048"/>
                </a:lnTo>
                <a:lnTo>
                  <a:pt x="3048" y="1524"/>
                </a:lnTo>
                <a:close/>
              </a:path>
              <a:path w="4562475" h="2385060">
                <a:moveTo>
                  <a:pt x="4559046" y="1524"/>
                </a:moveTo>
                <a:lnTo>
                  <a:pt x="3048" y="1524"/>
                </a:lnTo>
                <a:lnTo>
                  <a:pt x="3048" y="3048"/>
                </a:lnTo>
                <a:lnTo>
                  <a:pt x="4559046" y="3048"/>
                </a:lnTo>
                <a:lnTo>
                  <a:pt x="4559046" y="1524"/>
                </a:lnTo>
                <a:close/>
              </a:path>
              <a:path w="4562475" h="2385060">
                <a:moveTo>
                  <a:pt x="4562094" y="1524"/>
                </a:moveTo>
                <a:lnTo>
                  <a:pt x="4559046" y="1524"/>
                </a:lnTo>
                <a:lnTo>
                  <a:pt x="4560570" y="3048"/>
                </a:lnTo>
                <a:lnTo>
                  <a:pt x="4562094" y="3048"/>
                </a:lnTo>
                <a:lnTo>
                  <a:pt x="4562094" y="1524"/>
                </a:lnTo>
                <a:close/>
              </a:path>
            </a:pathLst>
          </a:custGeom>
          <a:solidFill>
            <a:srgbClr val="000000"/>
          </a:solidFill>
        </p:spPr>
        <p:txBody>
          <a:bodyPr wrap="square" lIns="0" tIns="0" rIns="0" bIns="0" rtlCol="0"/>
          <a:lstStyle/>
          <a:p>
            <a:endParaRPr/>
          </a:p>
        </p:txBody>
      </p:sp>
      <p:sp>
        <p:nvSpPr>
          <p:cNvPr id="85" name="object 85"/>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117</a:t>
            </a:fld>
            <a:endParaRPr sz="1000">
              <a:latin typeface="Calibri"/>
              <a:cs typeface="Calibri"/>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658"/>
            <a:ext cx="5287010"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more capacity; and 2) the new plant at </a:t>
            </a:r>
            <a:r>
              <a:rPr sz="950" spc="-5" dirty="0">
                <a:latin typeface="Arial"/>
                <a:cs typeface="Arial"/>
              </a:rPr>
              <a:t>the </a:t>
            </a:r>
            <a:r>
              <a:rPr sz="950" spc="-10" dirty="0">
                <a:latin typeface="Arial"/>
                <a:cs typeface="Arial"/>
              </a:rPr>
              <a:t>Port of Tampa in </a:t>
            </a:r>
            <a:r>
              <a:rPr sz="950" spc="-5" dirty="0">
                <a:latin typeface="Arial"/>
                <a:cs typeface="Arial"/>
              </a:rPr>
              <a:t>Florida </a:t>
            </a:r>
            <a:r>
              <a:rPr sz="950" spc="-10" dirty="0">
                <a:latin typeface="Arial"/>
                <a:cs typeface="Arial"/>
              </a:rPr>
              <a:t>will </a:t>
            </a:r>
            <a:r>
              <a:rPr sz="950" spc="-5" dirty="0">
                <a:latin typeface="Arial"/>
                <a:cs typeface="Arial"/>
              </a:rPr>
              <a:t>be much more accessible to  marine </a:t>
            </a:r>
            <a:r>
              <a:rPr sz="950" spc="-10" dirty="0">
                <a:latin typeface="Arial"/>
                <a:cs typeface="Arial"/>
              </a:rPr>
              <a:t>transport than </a:t>
            </a:r>
            <a:r>
              <a:rPr sz="950" spc="-5" dirty="0">
                <a:latin typeface="Arial"/>
                <a:cs typeface="Arial"/>
              </a:rPr>
              <a:t>Air Products’ </a:t>
            </a:r>
            <a:r>
              <a:rPr sz="950" spc="-10" dirty="0">
                <a:latin typeface="Arial"/>
                <a:cs typeface="Arial"/>
              </a:rPr>
              <a:t>existing plant in Wilkes-Barre, Pennsylvania. </a:t>
            </a:r>
            <a:r>
              <a:rPr sz="950" spc="-5" dirty="0">
                <a:latin typeface="Arial"/>
                <a:cs typeface="Arial"/>
              </a:rPr>
              <a:t>The new plant</a:t>
            </a:r>
            <a:r>
              <a:rPr sz="950" spc="210" dirty="0">
                <a:latin typeface="Arial"/>
                <a:cs typeface="Arial"/>
              </a:rPr>
              <a:t> </a:t>
            </a:r>
            <a:r>
              <a:rPr sz="950" spc="-10" dirty="0">
                <a:latin typeface="Arial"/>
                <a:cs typeface="Arial"/>
              </a:rPr>
              <a:t>will</a:t>
            </a:r>
            <a:endParaRPr sz="950">
              <a:latin typeface="Arial"/>
              <a:cs typeface="Arial"/>
            </a:endParaRPr>
          </a:p>
          <a:p>
            <a:pPr marL="12700" marR="84455">
              <a:lnSpc>
                <a:spcPct val="142100"/>
              </a:lnSpc>
            </a:pPr>
            <a:r>
              <a:rPr sz="950" spc="-10" dirty="0">
                <a:latin typeface="Arial"/>
                <a:cs typeface="Arial"/>
              </a:rPr>
              <a:t>make coil-wound </a:t>
            </a:r>
            <a:r>
              <a:rPr sz="950" spc="-5" dirty="0">
                <a:latin typeface="Arial"/>
                <a:cs typeface="Arial"/>
              </a:rPr>
              <a:t>units </a:t>
            </a:r>
            <a:r>
              <a:rPr sz="950" spc="-10" dirty="0">
                <a:latin typeface="Arial"/>
                <a:cs typeface="Arial"/>
              </a:rPr>
              <a:t>up to 16.5 feet </a:t>
            </a:r>
            <a:r>
              <a:rPr sz="950" spc="-5" dirty="0">
                <a:latin typeface="Arial"/>
                <a:cs typeface="Arial"/>
              </a:rPr>
              <a:t>(5.0 </a:t>
            </a:r>
            <a:r>
              <a:rPr sz="950" spc="-10" dirty="0">
                <a:latin typeface="Arial"/>
                <a:cs typeface="Arial"/>
              </a:rPr>
              <a:t>meters) in diameter, 180 feet (55 meters) long, and 500  tons </a:t>
            </a:r>
            <a:r>
              <a:rPr sz="950" spc="-5" dirty="0">
                <a:latin typeface="Arial"/>
                <a:cs typeface="Arial"/>
              </a:rPr>
              <a:t>in</a:t>
            </a:r>
            <a:r>
              <a:rPr sz="950" spc="-45" dirty="0">
                <a:latin typeface="Arial"/>
                <a:cs typeface="Arial"/>
              </a:rPr>
              <a:t> </a:t>
            </a:r>
            <a:r>
              <a:rPr sz="950" spc="-10" dirty="0">
                <a:latin typeface="Arial"/>
                <a:cs typeface="Arial"/>
              </a:rPr>
              <a:t>weight.</a:t>
            </a:r>
            <a:endParaRPr sz="950">
              <a:latin typeface="Arial"/>
              <a:cs typeface="Arial"/>
            </a:endParaRPr>
          </a:p>
        </p:txBody>
      </p:sp>
      <p:sp>
        <p:nvSpPr>
          <p:cNvPr id="3" name="object 3"/>
          <p:cNvSpPr txBox="1"/>
          <p:nvPr/>
        </p:nvSpPr>
        <p:spPr>
          <a:xfrm>
            <a:off x="1377184" y="2033527"/>
            <a:ext cx="5020310" cy="287020"/>
          </a:xfrm>
          <a:prstGeom prst="rect">
            <a:avLst/>
          </a:prstGeom>
        </p:spPr>
        <p:txBody>
          <a:bodyPr vert="horz" wrap="square" lIns="0" tIns="0" rIns="0" bIns="0" rtlCol="0">
            <a:spAutoFit/>
          </a:bodyPr>
          <a:lstStyle/>
          <a:p>
            <a:pPr marL="2237105" marR="5080" indent="-2225040">
              <a:lnSpc>
                <a:spcPts val="1090"/>
              </a:lnSpc>
            </a:pPr>
            <a:r>
              <a:rPr sz="950" b="1" spc="-10" dirty="0">
                <a:latin typeface="Arial"/>
                <a:cs typeface="Arial"/>
              </a:rPr>
              <a:t>Table 33: Reported or Estimated Capacity Utilization Rates at Selected Heat Exchangers  Suppliers</a:t>
            </a:r>
            <a:endParaRPr sz="950">
              <a:latin typeface="Arial"/>
              <a:cs typeface="Arial"/>
            </a:endParaRPr>
          </a:p>
        </p:txBody>
      </p:sp>
      <p:sp>
        <p:nvSpPr>
          <p:cNvPr id="4" name="object 4"/>
          <p:cNvSpPr txBox="1"/>
          <p:nvPr/>
        </p:nvSpPr>
        <p:spPr>
          <a:xfrm>
            <a:off x="1284986" y="4313748"/>
            <a:ext cx="5292090" cy="90995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Due </a:t>
            </a:r>
            <a:r>
              <a:rPr sz="950" spc="-5" dirty="0">
                <a:latin typeface="Arial"/>
                <a:cs typeface="Arial"/>
              </a:rPr>
              <a:t>to the </a:t>
            </a:r>
            <a:r>
              <a:rPr sz="950" spc="-10" dirty="0">
                <a:latin typeface="Arial"/>
                <a:cs typeface="Arial"/>
              </a:rPr>
              <a:t>current glut of capacity, and the negotiating disadvantage </a:t>
            </a:r>
            <a:r>
              <a:rPr sz="950" spc="-5" dirty="0">
                <a:latin typeface="Arial"/>
                <a:cs typeface="Arial"/>
              </a:rPr>
              <a:t>it </a:t>
            </a:r>
            <a:r>
              <a:rPr sz="950" spc="-10" dirty="0">
                <a:latin typeface="Arial"/>
                <a:cs typeface="Arial"/>
              </a:rPr>
              <a:t>gives manufacturers, most  suppliers are not planning further major expansions. As </a:t>
            </a:r>
            <a:r>
              <a:rPr sz="950" spc="-5" dirty="0">
                <a:latin typeface="Arial"/>
                <a:cs typeface="Arial"/>
              </a:rPr>
              <a:t>a </a:t>
            </a:r>
            <a:r>
              <a:rPr sz="950" spc="-10" dirty="0">
                <a:latin typeface="Arial"/>
                <a:cs typeface="Arial"/>
              </a:rPr>
              <a:t>result, Industry capacity utilization will rise  gradually with demand, reaching 75% </a:t>
            </a:r>
            <a:r>
              <a:rPr sz="950" spc="-5" dirty="0">
                <a:latin typeface="Arial"/>
                <a:cs typeface="Arial"/>
              </a:rPr>
              <a:t>in </a:t>
            </a:r>
            <a:r>
              <a:rPr sz="950" spc="-10" dirty="0">
                <a:latin typeface="Arial"/>
                <a:cs typeface="Arial"/>
              </a:rPr>
              <a:t>2015 and 80% </a:t>
            </a:r>
            <a:r>
              <a:rPr sz="950" spc="-5" dirty="0">
                <a:latin typeface="Arial"/>
                <a:cs typeface="Arial"/>
              </a:rPr>
              <a:t>in</a:t>
            </a:r>
            <a:r>
              <a:rPr sz="950" spc="75" dirty="0">
                <a:latin typeface="Arial"/>
                <a:cs typeface="Arial"/>
              </a:rPr>
              <a:t> </a:t>
            </a:r>
            <a:r>
              <a:rPr sz="950" spc="-10" dirty="0">
                <a:latin typeface="Arial"/>
                <a:cs typeface="Arial"/>
              </a:rPr>
              <a:t>2020.</a:t>
            </a:r>
            <a:endParaRPr sz="950">
              <a:latin typeface="Arial"/>
              <a:cs typeface="Arial"/>
            </a:endParaRPr>
          </a:p>
          <a:p>
            <a:pPr>
              <a:lnSpc>
                <a:spcPct val="100000"/>
              </a:lnSpc>
              <a:spcBef>
                <a:spcPts val="5"/>
              </a:spcBef>
            </a:pPr>
            <a:endParaRPr sz="900">
              <a:latin typeface="Times New Roman"/>
              <a:cs typeface="Times New Roman"/>
            </a:endParaRPr>
          </a:p>
          <a:p>
            <a:pPr marL="1146810">
              <a:lnSpc>
                <a:spcPct val="100000"/>
              </a:lnSpc>
              <a:spcBef>
                <a:spcPts val="5"/>
              </a:spcBef>
            </a:pPr>
            <a:r>
              <a:rPr sz="950" b="1" spc="-5" dirty="0">
                <a:latin typeface="Arial"/>
                <a:cs typeface="Arial"/>
              </a:rPr>
              <a:t>Figure </a:t>
            </a:r>
            <a:r>
              <a:rPr sz="950" b="1" spc="-10" dirty="0">
                <a:latin typeface="Arial"/>
                <a:cs typeface="Arial"/>
              </a:rPr>
              <a:t>57: Demand </a:t>
            </a:r>
            <a:r>
              <a:rPr sz="950" b="1" spc="-15" dirty="0">
                <a:latin typeface="Arial"/>
                <a:cs typeface="Arial"/>
              </a:rPr>
              <a:t>vs. </a:t>
            </a:r>
            <a:r>
              <a:rPr sz="950" b="1" spc="-10" dirty="0">
                <a:latin typeface="Arial"/>
                <a:cs typeface="Arial"/>
              </a:rPr>
              <a:t>Capacity </a:t>
            </a:r>
            <a:r>
              <a:rPr sz="950" b="1" spc="-5" dirty="0">
                <a:latin typeface="Arial"/>
                <a:cs typeface="Arial"/>
              </a:rPr>
              <a:t>– </a:t>
            </a:r>
            <a:r>
              <a:rPr sz="950" b="1" spc="-10" dirty="0">
                <a:latin typeface="Arial"/>
                <a:cs typeface="Arial"/>
              </a:rPr>
              <a:t>Heat</a:t>
            </a:r>
            <a:r>
              <a:rPr sz="950" b="1" spc="15" dirty="0">
                <a:latin typeface="Arial"/>
                <a:cs typeface="Arial"/>
              </a:rPr>
              <a:t> </a:t>
            </a:r>
            <a:r>
              <a:rPr sz="950" b="1" spc="-10" dirty="0">
                <a:latin typeface="Arial"/>
                <a:cs typeface="Arial"/>
              </a:rPr>
              <a:t>Exchangers</a:t>
            </a:r>
            <a:endParaRPr sz="950">
              <a:latin typeface="Arial"/>
              <a:cs typeface="Arial"/>
            </a:endParaRPr>
          </a:p>
        </p:txBody>
      </p:sp>
      <p:sp>
        <p:nvSpPr>
          <p:cNvPr id="5" name="object 5"/>
          <p:cNvSpPr txBox="1"/>
          <p:nvPr/>
        </p:nvSpPr>
        <p:spPr>
          <a:xfrm>
            <a:off x="1177546" y="7812499"/>
            <a:ext cx="5158105" cy="816610"/>
          </a:xfrm>
          <a:prstGeom prst="rect">
            <a:avLst/>
          </a:prstGeom>
        </p:spPr>
        <p:txBody>
          <a:bodyPr vert="horz" wrap="square" lIns="0" tIns="0" rIns="0" bIns="0" rtlCol="0">
            <a:spAutoFit/>
          </a:bodyPr>
          <a:lstStyle/>
          <a:p>
            <a:pPr marL="12700">
              <a:lnSpc>
                <a:spcPct val="100000"/>
              </a:lnSpc>
            </a:pPr>
            <a:r>
              <a:rPr sz="950" b="1" spc="-10" dirty="0">
                <a:latin typeface="Arial"/>
                <a:cs typeface="Arial"/>
              </a:rPr>
              <a:t>13.1.3   </a:t>
            </a:r>
            <a:r>
              <a:rPr sz="950" b="1" spc="-15" dirty="0">
                <a:latin typeface="Arial"/>
                <a:cs typeface="Arial"/>
              </a:rPr>
              <a:t>New</a:t>
            </a:r>
            <a:r>
              <a:rPr sz="950" b="1" spc="-40" dirty="0">
                <a:latin typeface="Arial"/>
                <a:cs typeface="Arial"/>
              </a:rPr>
              <a:t> </a:t>
            </a:r>
            <a:r>
              <a:rPr sz="950" b="1" spc="-10" dirty="0">
                <a:latin typeface="Arial"/>
                <a:cs typeface="Arial"/>
              </a:rPr>
              <a:t>contracts</a:t>
            </a:r>
            <a:endParaRPr sz="950">
              <a:latin typeface="Arial"/>
              <a:cs typeface="Arial"/>
            </a:endParaRPr>
          </a:p>
          <a:p>
            <a:pPr>
              <a:lnSpc>
                <a:spcPct val="100000"/>
              </a:lnSpc>
            </a:pPr>
            <a:endParaRPr sz="1000">
              <a:latin typeface="Times New Roman"/>
              <a:cs typeface="Times New Roman"/>
            </a:endParaRPr>
          </a:p>
          <a:p>
            <a:pPr marL="12700" marR="5080">
              <a:lnSpc>
                <a:spcPct val="142600"/>
              </a:lnSpc>
              <a:spcBef>
                <a:spcPts val="775"/>
              </a:spcBef>
            </a:pPr>
            <a:r>
              <a:rPr sz="950" b="1" spc="-10" dirty="0">
                <a:latin typeface="Arial"/>
                <a:cs typeface="Arial"/>
              </a:rPr>
              <a:t>GEA, Alfa Laval, and </a:t>
            </a:r>
            <a:r>
              <a:rPr sz="950" b="1" spc="-15" dirty="0">
                <a:latin typeface="Arial"/>
                <a:cs typeface="Arial"/>
              </a:rPr>
              <a:t>Doosan </a:t>
            </a:r>
            <a:r>
              <a:rPr sz="950" b="1" spc="-5" dirty="0">
                <a:latin typeface="Arial"/>
                <a:cs typeface="Arial"/>
              </a:rPr>
              <a:t>won </a:t>
            </a:r>
            <a:r>
              <a:rPr sz="950" b="1" spc="-10" dirty="0">
                <a:latin typeface="Arial"/>
                <a:cs typeface="Arial"/>
              </a:rPr>
              <a:t>the preponderance of oil &amp; </a:t>
            </a:r>
            <a:r>
              <a:rPr sz="950" b="1" spc="-15" dirty="0">
                <a:latin typeface="Arial"/>
                <a:cs typeface="Arial"/>
              </a:rPr>
              <a:t>gas </a:t>
            </a:r>
            <a:r>
              <a:rPr sz="950" b="1" spc="-10" dirty="0">
                <a:latin typeface="Arial"/>
                <a:cs typeface="Arial"/>
              </a:rPr>
              <a:t>and power contracts. Air  Products scored </a:t>
            </a:r>
            <a:r>
              <a:rPr sz="950" b="1" spc="-5" dirty="0">
                <a:latin typeface="Arial"/>
                <a:cs typeface="Arial"/>
              </a:rPr>
              <a:t>big </a:t>
            </a:r>
            <a:r>
              <a:rPr sz="950" b="1" spc="-10" dirty="0">
                <a:latin typeface="Arial"/>
                <a:cs typeface="Arial"/>
              </a:rPr>
              <a:t>wins </a:t>
            </a:r>
            <a:r>
              <a:rPr sz="950" b="1" spc="-5" dirty="0">
                <a:latin typeface="Arial"/>
                <a:cs typeface="Arial"/>
              </a:rPr>
              <a:t>in </a:t>
            </a:r>
            <a:r>
              <a:rPr sz="950" b="1" spc="-10" dirty="0">
                <a:latin typeface="Arial"/>
                <a:cs typeface="Arial"/>
              </a:rPr>
              <a:t>LNG.</a:t>
            </a:r>
            <a:endParaRPr sz="950">
              <a:latin typeface="Arial"/>
              <a:cs typeface="Arial"/>
            </a:endParaRPr>
          </a:p>
        </p:txBody>
      </p:sp>
      <p:sp>
        <p:nvSpPr>
          <p:cNvPr id="6" name="object 6"/>
          <p:cNvSpPr/>
          <p:nvPr/>
        </p:nvSpPr>
        <p:spPr>
          <a:xfrm>
            <a:off x="2041398" y="5285232"/>
            <a:ext cx="3796665" cy="2246630"/>
          </a:xfrm>
          <a:custGeom>
            <a:avLst/>
            <a:gdLst/>
            <a:ahLst/>
            <a:cxnLst/>
            <a:rect l="l" t="t" r="r" b="b"/>
            <a:pathLst>
              <a:path w="3796665" h="2246629">
                <a:moveTo>
                  <a:pt x="0" y="2246376"/>
                </a:moveTo>
                <a:lnTo>
                  <a:pt x="3796284" y="2246376"/>
                </a:lnTo>
                <a:lnTo>
                  <a:pt x="3796284" y="0"/>
                </a:lnTo>
                <a:lnTo>
                  <a:pt x="0" y="0"/>
                </a:lnTo>
                <a:lnTo>
                  <a:pt x="0" y="2246376"/>
                </a:lnTo>
                <a:close/>
              </a:path>
            </a:pathLst>
          </a:custGeom>
          <a:solidFill>
            <a:srgbClr val="F1F1F1"/>
          </a:solidFill>
        </p:spPr>
        <p:txBody>
          <a:bodyPr wrap="square" lIns="0" tIns="0" rIns="0" bIns="0" rtlCol="0"/>
          <a:lstStyle/>
          <a:p>
            <a:endParaRPr/>
          </a:p>
        </p:txBody>
      </p:sp>
      <p:sp>
        <p:nvSpPr>
          <p:cNvPr id="7" name="object 7"/>
          <p:cNvSpPr/>
          <p:nvPr/>
        </p:nvSpPr>
        <p:spPr>
          <a:xfrm>
            <a:off x="3214116" y="55264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 name="object 8"/>
          <p:cNvSpPr/>
          <p:nvPr/>
        </p:nvSpPr>
        <p:spPr>
          <a:xfrm>
            <a:off x="3214116" y="554355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9" name="object 9"/>
          <p:cNvSpPr/>
          <p:nvPr/>
        </p:nvSpPr>
        <p:spPr>
          <a:xfrm>
            <a:off x="3214116" y="556069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 name="object 10"/>
          <p:cNvSpPr/>
          <p:nvPr/>
        </p:nvSpPr>
        <p:spPr>
          <a:xfrm>
            <a:off x="3214116" y="557784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1" name="object 11"/>
          <p:cNvSpPr/>
          <p:nvPr/>
        </p:nvSpPr>
        <p:spPr>
          <a:xfrm>
            <a:off x="3214116" y="559498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2" name="object 12"/>
          <p:cNvSpPr/>
          <p:nvPr/>
        </p:nvSpPr>
        <p:spPr>
          <a:xfrm>
            <a:off x="3214116" y="5612129"/>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3" name="object 13"/>
          <p:cNvSpPr/>
          <p:nvPr/>
        </p:nvSpPr>
        <p:spPr>
          <a:xfrm>
            <a:off x="3214116" y="56292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4" name="object 14"/>
          <p:cNvSpPr/>
          <p:nvPr/>
        </p:nvSpPr>
        <p:spPr>
          <a:xfrm>
            <a:off x="3214116" y="564642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5" name="object 15"/>
          <p:cNvSpPr/>
          <p:nvPr/>
        </p:nvSpPr>
        <p:spPr>
          <a:xfrm>
            <a:off x="3214116" y="566356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6" name="object 16"/>
          <p:cNvSpPr/>
          <p:nvPr/>
        </p:nvSpPr>
        <p:spPr>
          <a:xfrm>
            <a:off x="3214116" y="568109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7" name="object 17"/>
          <p:cNvSpPr/>
          <p:nvPr/>
        </p:nvSpPr>
        <p:spPr>
          <a:xfrm>
            <a:off x="3214116" y="569785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8" name="object 18"/>
          <p:cNvSpPr/>
          <p:nvPr/>
        </p:nvSpPr>
        <p:spPr>
          <a:xfrm>
            <a:off x="3214116" y="571538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9" name="object 19"/>
          <p:cNvSpPr/>
          <p:nvPr/>
        </p:nvSpPr>
        <p:spPr>
          <a:xfrm>
            <a:off x="3214116" y="57321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0" name="object 20"/>
          <p:cNvSpPr/>
          <p:nvPr/>
        </p:nvSpPr>
        <p:spPr>
          <a:xfrm>
            <a:off x="3214116" y="574967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1" name="object 21"/>
          <p:cNvSpPr/>
          <p:nvPr/>
        </p:nvSpPr>
        <p:spPr>
          <a:xfrm>
            <a:off x="3214116" y="576643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2" name="object 22"/>
          <p:cNvSpPr/>
          <p:nvPr/>
        </p:nvSpPr>
        <p:spPr>
          <a:xfrm>
            <a:off x="3214116" y="578396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3" name="object 23"/>
          <p:cNvSpPr/>
          <p:nvPr/>
        </p:nvSpPr>
        <p:spPr>
          <a:xfrm>
            <a:off x="3214116" y="580072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4" name="object 24"/>
          <p:cNvSpPr/>
          <p:nvPr/>
        </p:nvSpPr>
        <p:spPr>
          <a:xfrm>
            <a:off x="3214116" y="58182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5" name="object 25"/>
          <p:cNvSpPr/>
          <p:nvPr/>
        </p:nvSpPr>
        <p:spPr>
          <a:xfrm>
            <a:off x="3214116" y="583501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6" name="object 26"/>
          <p:cNvSpPr/>
          <p:nvPr/>
        </p:nvSpPr>
        <p:spPr>
          <a:xfrm>
            <a:off x="3214116" y="585254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7" name="object 27"/>
          <p:cNvSpPr/>
          <p:nvPr/>
        </p:nvSpPr>
        <p:spPr>
          <a:xfrm>
            <a:off x="3214116" y="58693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8" name="object 28"/>
          <p:cNvSpPr/>
          <p:nvPr/>
        </p:nvSpPr>
        <p:spPr>
          <a:xfrm>
            <a:off x="3214116" y="588683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9" name="object 29"/>
          <p:cNvSpPr/>
          <p:nvPr/>
        </p:nvSpPr>
        <p:spPr>
          <a:xfrm>
            <a:off x="3214116" y="590359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0" name="object 30"/>
          <p:cNvSpPr/>
          <p:nvPr/>
        </p:nvSpPr>
        <p:spPr>
          <a:xfrm>
            <a:off x="3214116" y="592112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1" name="object 31"/>
          <p:cNvSpPr/>
          <p:nvPr/>
        </p:nvSpPr>
        <p:spPr>
          <a:xfrm>
            <a:off x="3214116" y="593788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 name="object 32"/>
          <p:cNvSpPr/>
          <p:nvPr/>
        </p:nvSpPr>
        <p:spPr>
          <a:xfrm>
            <a:off x="3214116" y="595541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3" name="object 33"/>
          <p:cNvSpPr/>
          <p:nvPr/>
        </p:nvSpPr>
        <p:spPr>
          <a:xfrm>
            <a:off x="3214116" y="59721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4" name="object 34"/>
          <p:cNvSpPr/>
          <p:nvPr/>
        </p:nvSpPr>
        <p:spPr>
          <a:xfrm>
            <a:off x="3214116" y="598970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5" name="object 35"/>
          <p:cNvSpPr/>
          <p:nvPr/>
        </p:nvSpPr>
        <p:spPr>
          <a:xfrm>
            <a:off x="3214116" y="600646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 name="object 36"/>
          <p:cNvSpPr/>
          <p:nvPr/>
        </p:nvSpPr>
        <p:spPr>
          <a:xfrm>
            <a:off x="3214116" y="602399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 name="object 37"/>
          <p:cNvSpPr/>
          <p:nvPr/>
        </p:nvSpPr>
        <p:spPr>
          <a:xfrm>
            <a:off x="3214116" y="604075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8" name="object 38"/>
          <p:cNvSpPr/>
          <p:nvPr/>
        </p:nvSpPr>
        <p:spPr>
          <a:xfrm>
            <a:off x="3214116" y="605828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9" name="object 39"/>
          <p:cNvSpPr/>
          <p:nvPr/>
        </p:nvSpPr>
        <p:spPr>
          <a:xfrm>
            <a:off x="3214116" y="60750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0" name="object 40"/>
          <p:cNvSpPr/>
          <p:nvPr/>
        </p:nvSpPr>
        <p:spPr>
          <a:xfrm>
            <a:off x="3214116" y="609257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1" name="object 41"/>
          <p:cNvSpPr/>
          <p:nvPr/>
        </p:nvSpPr>
        <p:spPr>
          <a:xfrm>
            <a:off x="3214116" y="610971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42" name="object 42"/>
          <p:cNvSpPr/>
          <p:nvPr/>
        </p:nvSpPr>
        <p:spPr>
          <a:xfrm>
            <a:off x="3214116" y="612686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3" name="object 43"/>
          <p:cNvSpPr/>
          <p:nvPr/>
        </p:nvSpPr>
        <p:spPr>
          <a:xfrm>
            <a:off x="3214116" y="614400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44" name="object 44"/>
          <p:cNvSpPr/>
          <p:nvPr/>
        </p:nvSpPr>
        <p:spPr>
          <a:xfrm>
            <a:off x="3214116" y="61611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5" name="object 45"/>
          <p:cNvSpPr/>
          <p:nvPr/>
        </p:nvSpPr>
        <p:spPr>
          <a:xfrm>
            <a:off x="3214116" y="6178296"/>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46" name="object 46"/>
          <p:cNvSpPr/>
          <p:nvPr/>
        </p:nvSpPr>
        <p:spPr>
          <a:xfrm>
            <a:off x="3214116" y="619544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7" name="object 47"/>
          <p:cNvSpPr/>
          <p:nvPr/>
        </p:nvSpPr>
        <p:spPr>
          <a:xfrm>
            <a:off x="3214116" y="621258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48" name="object 48"/>
          <p:cNvSpPr/>
          <p:nvPr/>
        </p:nvSpPr>
        <p:spPr>
          <a:xfrm>
            <a:off x="3214116" y="622973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9" name="object 49"/>
          <p:cNvSpPr/>
          <p:nvPr/>
        </p:nvSpPr>
        <p:spPr>
          <a:xfrm>
            <a:off x="3214116" y="6246875"/>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50" name="object 50"/>
          <p:cNvSpPr/>
          <p:nvPr/>
        </p:nvSpPr>
        <p:spPr>
          <a:xfrm>
            <a:off x="3214116" y="626402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1" name="object 51"/>
          <p:cNvSpPr/>
          <p:nvPr/>
        </p:nvSpPr>
        <p:spPr>
          <a:xfrm>
            <a:off x="3214116" y="628116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2" name="object 52"/>
          <p:cNvSpPr/>
          <p:nvPr/>
        </p:nvSpPr>
        <p:spPr>
          <a:xfrm>
            <a:off x="3214116" y="629831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3" name="object 53"/>
          <p:cNvSpPr/>
          <p:nvPr/>
        </p:nvSpPr>
        <p:spPr>
          <a:xfrm>
            <a:off x="3214116" y="631545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4" name="object 54"/>
          <p:cNvSpPr/>
          <p:nvPr/>
        </p:nvSpPr>
        <p:spPr>
          <a:xfrm>
            <a:off x="3214116" y="633260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5" name="object 55"/>
          <p:cNvSpPr/>
          <p:nvPr/>
        </p:nvSpPr>
        <p:spPr>
          <a:xfrm>
            <a:off x="3214116" y="6349746"/>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6" name="object 56"/>
          <p:cNvSpPr/>
          <p:nvPr/>
        </p:nvSpPr>
        <p:spPr>
          <a:xfrm>
            <a:off x="3214116" y="636689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7" name="object 57"/>
          <p:cNvSpPr/>
          <p:nvPr/>
        </p:nvSpPr>
        <p:spPr>
          <a:xfrm>
            <a:off x="3214116" y="638403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8" name="object 58"/>
          <p:cNvSpPr/>
          <p:nvPr/>
        </p:nvSpPr>
        <p:spPr>
          <a:xfrm>
            <a:off x="3214116" y="640118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9" name="object 59"/>
          <p:cNvSpPr/>
          <p:nvPr/>
        </p:nvSpPr>
        <p:spPr>
          <a:xfrm>
            <a:off x="3214116" y="6418325"/>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60" name="object 60"/>
          <p:cNvSpPr/>
          <p:nvPr/>
        </p:nvSpPr>
        <p:spPr>
          <a:xfrm>
            <a:off x="3214116" y="643547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1" name="object 61"/>
          <p:cNvSpPr/>
          <p:nvPr/>
        </p:nvSpPr>
        <p:spPr>
          <a:xfrm>
            <a:off x="3214116" y="645261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2" name="object 62"/>
          <p:cNvSpPr/>
          <p:nvPr/>
        </p:nvSpPr>
        <p:spPr>
          <a:xfrm>
            <a:off x="3214116" y="646976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3" name="object 63"/>
          <p:cNvSpPr/>
          <p:nvPr/>
        </p:nvSpPr>
        <p:spPr>
          <a:xfrm>
            <a:off x="3214116" y="648690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4" name="object 64"/>
          <p:cNvSpPr/>
          <p:nvPr/>
        </p:nvSpPr>
        <p:spPr>
          <a:xfrm>
            <a:off x="3214116" y="650405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5" name="object 65"/>
          <p:cNvSpPr/>
          <p:nvPr/>
        </p:nvSpPr>
        <p:spPr>
          <a:xfrm>
            <a:off x="3214116" y="652119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6" name="object 66"/>
          <p:cNvSpPr/>
          <p:nvPr/>
        </p:nvSpPr>
        <p:spPr>
          <a:xfrm>
            <a:off x="3214116" y="653834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7" name="object 67"/>
          <p:cNvSpPr/>
          <p:nvPr/>
        </p:nvSpPr>
        <p:spPr>
          <a:xfrm>
            <a:off x="3214116" y="655548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8" name="object 68"/>
          <p:cNvSpPr/>
          <p:nvPr/>
        </p:nvSpPr>
        <p:spPr>
          <a:xfrm>
            <a:off x="3214116" y="657263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9" name="object 69"/>
          <p:cNvSpPr/>
          <p:nvPr/>
        </p:nvSpPr>
        <p:spPr>
          <a:xfrm>
            <a:off x="3214116" y="659015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0" name="object 70"/>
          <p:cNvSpPr/>
          <p:nvPr/>
        </p:nvSpPr>
        <p:spPr>
          <a:xfrm>
            <a:off x="3214116" y="660692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1" name="object 71"/>
          <p:cNvSpPr/>
          <p:nvPr/>
        </p:nvSpPr>
        <p:spPr>
          <a:xfrm>
            <a:off x="3214116" y="662444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2" name="object 72"/>
          <p:cNvSpPr/>
          <p:nvPr/>
        </p:nvSpPr>
        <p:spPr>
          <a:xfrm>
            <a:off x="3214116" y="664121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3" name="object 73"/>
          <p:cNvSpPr/>
          <p:nvPr/>
        </p:nvSpPr>
        <p:spPr>
          <a:xfrm>
            <a:off x="3214116" y="665873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4" name="object 74"/>
          <p:cNvSpPr/>
          <p:nvPr/>
        </p:nvSpPr>
        <p:spPr>
          <a:xfrm>
            <a:off x="3214116" y="667550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5" name="object 75"/>
          <p:cNvSpPr/>
          <p:nvPr/>
        </p:nvSpPr>
        <p:spPr>
          <a:xfrm>
            <a:off x="3214116" y="66930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6" name="object 76"/>
          <p:cNvSpPr/>
          <p:nvPr/>
        </p:nvSpPr>
        <p:spPr>
          <a:xfrm>
            <a:off x="3214116" y="670979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7" name="object 77"/>
          <p:cNvSpPr/>
          <p:nvPr/>
        </p:nvSpPr>
        <p:spPr>
          <a:xfrm>
            <a:off x="3214116" y="672731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8" name="object 78"/>
          <p:cNvSpPr/>
          <p:nvPr/>
        </p:nvSpPr>
        <p:spPr>
          <a:xfrm>
            <a:off x="3214116" y="674408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9" name="object 79"/>
          <p:cNvSpPr/>
          <p:nvPr/>
        </p:nvSpPr>
        <p:spPr>
          <a:xfrm>
            <a:off x="3214116" y="676160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0" name="object 80"/>
          <p:cNvSpPr/>
          <p:nvPr/>
        </p:nvSpPr>
        <p:spPr>
          <a:xfrm>
            <a:off x="3214116" y="677837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1" name="object 81"/>
          <p:cNvSpPr/>
          <p:nvPr/>
        </p:nvSpPr>
        <p:spPr>
          <a:xfrm>
            <a:off x="3214116" y="679589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2" name="object 82"/>
          <p:cNvSpPr/>
          <p:nvPr/>
        </p:nvSpPr>
        <p:spPr>
          <a:xfrm>
            <a:off x="3214116" y="681266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3" name="object 83"/>
          <p:cNvSpPr/>
          <p:nvPr/>
        </p:nvSpPr>
        <p:spPr>
          <a:xfrm>
            <a:off x="3214116" y="683018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4" name="object 84"/>
          <p:cNvSpPr/>
          <p:nvPr/>
        </p:nvSpPr>
        <p:spPr>
          <a:xfrm>
            <a:off x="3214116" y="6846951"/>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5" name="object 85"/>
          <p:cNvSpPr/>
          <p:nvPr/>
        </p:nvSpPr>
        <p:spPr>
          <a:xfrm>
            <a:off x="3214116" y="6864477"/>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6" name="object 86"/>
          <p:cNvSpPr/>
          <p:nvPr/>
        </p:nvSpPr>
        <p:spPr>
          <a:xfrm>
            <a:off x="3214116" y="6881241"/>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7" name="object 87"/>
          <p:cNvSpPr/>
          <p:nvPr/>
        </p:nvSpPr>
        <p:spPr>
          <a:xfrm>
            <a:off x="3214116" y="6898767"/>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8" name="object 88"/>
          <p:cNvSpPr/>
          <p:nvPr/>
        </p:nvSpPr>
        <p:spPr>
          <a:xfrm>
            <a:off x="3214116" y="6915531"/>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9" name="object 89"/>
          <p:cNvSpPr/>
          <p:nvPr/>
        </p:nvSpPr>
        <p:spPr>
          <a:xfrm>
            <a:off x="3214116" y="693305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0" name="object 90"/>
          <p:cNvSpPr/>
          <p:nvPr/>
        </p:nvSpPr>
        <p:spPr>
          <a:xfrm>
            <a:off x="3214116" y="694982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1" name="object 91"/>
          <p:cNvSpPr/>
          <p:nvPr/>
        </p:nvSpPr>
        <p:spPr>
          <a:xfrm>
            <a:off x="3214116" y="696734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2" name="object 92"/>
          <p:cNvSpPr/>
          <p:nvPr/>
        </p:nvSpPr>
        <p:spPr>
          <a:xfrm>
            <a:off x="3214116" y="698411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3" name="object 93"/>
          <p:cNvSpPr/>
          <p:nvPr/>
        </p:nvSpPr>
        <p:spPr>
          <a:xfrm>
            <a:off x="3214116" y="700163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4" name="object 94"/>
          <p:cNvSpPr/>
          <p:nvPr/>
        </p:nvSpPr>
        <p:spPr>
          <a:xfrm>
            <a:off x="3214116" y="7018401"/>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5" name="object 95"/>
          <p:cNvSpPr/>
          <p:nvPr/>
        </p:nvSpPr>
        <p:spPr>
          <a:xfrm>
            <a:off x="3214116" y="7035927"/>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6" name="object 96"/>
          <p:cNvSpPr/>
          <p:nvPr/>
        </p:nvSpPr>
        <p:spPr>
          <a:xfrm>
            <a:off x="3214116" y="705307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97" name="object 97"/>
          <p:cNvSpPr/>
          <p:nvPr/>
        </p:nvSpPr>
        <p:spPr>
          <a:xfrm>
            <a:off x="3214116" y="7070217"/>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8" name="object 98"/>
          <p:cNvSpPr/>
          <p:nvPr/>
        </p:nvSpPr>
        <p:spPr>
          <a:xfrm>
            <a:off x="3214116" y="708736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99" name="object 99"/>
          <p:cNvSpPr/>
          <p:nvPr/>
        </p:nvSpPr>
        <p:spPr>
          <a:xfrm>
            <a:off x="3214116" y="710450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00" name="object 100"/>
          <p:cNvSpPr/>
          <p:nvPr/>
        </p:nvSpPr>
        <p:spPr>
          <a:xfrm>
            <a:off x="3214116" y="7117842"/>
            <a:ext cx="8890" cy="0"/>
          </a:xfrm>
          <a:custGeom>
            <a:avLst/>
            <a:gdLst/>
            <a:ahLst/>
            <a:cxnLst/>
            <a:rect l="l" t="t" r="r" b="b"/>
            <a:pathLst>
              <a:path w="8889">
                <a:moveTo>
                  <a:pt x="0" y="0"/>
                </a:moveTo>
                <a:lnTo>
                  <a:pt x="8381" y="0"/>
                </a:lnTo>
              </a:path>
            </a:pathLst>
          </a:custGeom>
          <a:ln w="3175">
            <a:solidFill>
              <a:srgbClr val="626262"/>
            </a:solidFill>
          </a:ln>
        </p:spPr>
        <p:txBody>
          <a:bodyPr wrap="square" lIns="0" tIns="0" rIns="0" bIns="0" rtlCol="0"/>
          <a:lstStyle/>
          <a:p>
            <a:endParaRPr/>
          </a:p>
        </p:txBody>
      </p:sp>
      <p:sp>
        <p:nvSpPr>
          <p:cNvPr id="101" name="object 101"/>
          <p:cNvSpPr/>
          <p:nvPr/>
        </p:nvSpPr>
        <p:spPr>
          <a:xfrm>
            <a:off x="3577590" y="55264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2" name="object 102"/>
          <p:cNvSpPr/>
          <p:nvPr/>
        </p:nvSpPr>
        <p:spPr>
          <a:xfrm>
            <a:off x="3577590" y="554355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3" name="object 103"/>
          <p:cNvSpPr/>
          <p:nvPr/>
        </p:nvSpPr>
        <p:spPr>
          <a:xfrm>
            <a:off x="3577590" y="55606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4" name="object 104"/>
          <p:cNvSpPr/>
          <p:nvPr/>
        </p:nvSpPr>
        <p:spPr>
          <a:xfrm>
            <a:off x="3577590" y="557784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5" name="object 105"/>
          <p:cNvSpPr/>
          <p:nvPr/>
        </p:nvSpPr>
        <p:spPr>
          <a:xfrm>
            <a:off x="3577590" y="55949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6" name="object 106"/>
          <p:cNvSpPr/>
          <p:nvPr/>
        </p:nvSpPr>
        <p:spPr>
          <a:xfrm>
            <a:off x="3577590" y="561212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7" name="object 107"/>
          <p:cNvSpPr/>
          <p:nvPr/>
        </p:nvSpPr>
        <p:spPr>
          <a:xfrm>
            <a:off x="3577590" y="56292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8" name="object 108"/>
          <p:cNvSpPr/>
          <p:nvPr/>
        </p:nvSpPr>
        <p:spPr>
          <a:xfrm>
            <a:off x="3577590" y="564642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9" name="object 109"/>
          <p:cNvSpPr/>
          <p:nvPr/>
        </p:nvSpPr>
        <p:spPr>
          <a:xfrm>
            <a:off x="3577590" y="56635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0" name="object 110"/>
          <p:cNvSpPr/>
          <p:nvPr/>
        </p:nvSpPr>
        <p:spPr>
          <a:xfrm>
            <a:off x="3577590" y="56810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1" name="object 111"/>
          <p:cNvSpPr/>
          <p:nvPr/>
        </p:nvSpPr>
        <p:spPr>
          <a:xfrm>
            <a:off x="3577590" y="56978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2" name="object 112"/>
          <p:cNvSpPr/>
          <p:nvPr/>
        </p:nvSpPr>
        <p:spPr>
          <a:xfrm>
            <a:off x="3577590" y="57153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3" name="object 113"/>
          <p:cNvSpPr/>
          <p:nvPr/>
        </p:nvSpPr>
        <p:spPr>
          <a:xfrm>
            <a:off x="3577590" y="57321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4" name="object 114"/>
          <p:cNvSpPr/>
          <p:nvPr/>
        </p:nvSpPr>
        <p:spPr>
          <a:xfrm>
            <a:off x="3577590" y="57496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5" name="object 115"/>
          <p:cNvSpPr/>
          <p:nvPr/>
        </p:nvSpPr>
        <p:spPr>
          <a:xfrm>
            <a:off x="3577590" y="57664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6" name="object 116"/>
          <p:cNvSpPr/>
          <p:nvPr/>
        </p:nvSpPr>
        <p:spPr>
          <a:xfrm>
            <a:off x="3577590" y="57839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7" name="object 117"/>
          <p:cNvSpPr/>
          <p:nvPr/>
        </p:nvSpPr>
        <p:spPr>
          <a:xfrm>
            <a:off x="3577590" y="58007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8" name="object 118"/>
          <p:cNvSpPr/>
          <p:nvPr/>
        </p:nvSpPr>
        <p:spPr>
          <a:xfrm>
            <a:off x="3577590" y="58182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9" name="object 119"/>
          <p:cNvSpPr/>
          <p:nvPr/>
        </p:nvSpPr>
        <p:spPr>
          <a:xfrm>
            <a:off x="3577590" y="58350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0" name="object 120"/>
          <p:cNvSpPr/>
          <p:nvPr/>
        </p:nvSpPr>
        <p:spPr>
          <a:xfrm>
            <a:off x="3577590" y="58525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1" name="object 121"/>
          <p:cNvSpPr/>
          <p:nvPr/>
        </p:nvSpPr>
        <p:spPr>
          <a:xfrm>
            <a:off x="3577590" y="58693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2" name="object 122"/>
          <p:cNvSpPr/>
          <p:nvPr/>
        </p:nvSpPr>
        <p:spPr>
          <a:xfrm>
            <a:off x="3577590" y="58868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3" name="object 123"/>
          <p:cNvSpPr/>
          <p:nvPr/>
        </p:nvSpPr>
        <p:spPr>
          <a:xfrm>
            <a:off x="3577590" y="59035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4" name="object 124"/>
          <p:cNvSpPr/>
          <p:nvPr/>
        </p:nvSpPr>
        <p:spPr>
          <a:xfrm>
            <a:off x="3577590" y="592112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5" name="object 125"/>
          <p:cNvSpPr/>
          <p:nvPr/>
        </p:nvSpPr>
        <p:spPr>
          <a:xfrm>
            <a:off x="3577590" y="59378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6" name="object 126"/>
          <p:cNvSpPr/>
          <p:nvPr/>
        </p:nvSpPr>
        <p:spPr>
          <a:xfrm>
            <a:off x="3577590" y="59554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7" name="object 127"/>
          <p:cNvSpPr/>
          <p:nvPr/>
        </p:nvSpPr>
        <p:spPr>
          <a:xfrm>
            <a:off x="3577590" y="59721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8" name="object 128"/>
          <p:cNvSpPr/>
          <p:nvPr/>
        </p:nvSpPr>
        <p:spPr>
          <a:xfrm>
            <a:off x="3577590" y="598970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9" name="object 129"/>
          <p:cNvSpPr/>
          <p:nvPr/>
        </p:nvSpPr>
        <p:spPr>
          <a:xfrm>
            <a:off x="3577590" y="60064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0" name="object 130"/>
          <p:cNvSpPr/>
          <p:nvPr/>
        </p:nvSpPr>
        <p:spPr>
          <a:xfrm>
            <a:off x="3577590" y="60239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1" name="object 131"/>
          <p:cNvSpPr/>
          <p:nvPr/>
        </p:nvSpPr>
        <p:spPr>
          <a:xfrm>
            <a:off x="3577590" y="60407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2" name="object 132"/>
          <p:cNvSpPr/>
          <p:nvPr/>
        </p:nvSpPr>
        <p:spPr>
          <a:xfrm>
            <a:off x="3577590" y="60582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3" name="object 133"/>
          <p:cNvSpPr/>
          <p:nvPr/>
        </p:nvSpPr>
        <p:spPr>
          <a:xfrm>
            <a:off x="3577590" y="60750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4" name="object 134"/>
          <p:cNvSpPr/>
          <p:nvPr/>
        </p:nvSpPr>
        <p:spPr>
          <a:xfrm>
            <a:off x="3577590" y="60925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5" name="object 135"/>
          <p:cNvSpPr/>
          <p:nvPr/>
        </p:nvSpPr>
        <p:spPr>
          <a:xfrm>
            <a:off x="3577590" y="610971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36" name="object 136"/>
          <p:cNvSpPr/>
          <p:nvPr/>
        </p:nvSpPr>
        <p:spPr>
          <a:xfrm>
            <a:off x="3577590" y="61268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7" name="object 137"/>
          <p:cNvSpPr/>
          <p:nvPr/>
        </p:nvSpPr>
        <p:spPr>
          <a:xfrm>
            <a:off x="3577590" y="614400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38" name="object 138"/>
          <p:cNvSpPr/>
          <p:nvPr/>
        </p:nvSpPr>
        <p:spPr>
          <a:xfrm>
            <a:off x="3577590" y="61611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9" name="object 139"/>
          <p:cNvSpPr/>
          <p:nvPr/>
        </p:nvSpPr>
        <p:spPr>
          <a:xfrm>
            <a:off x="3577590" y="617829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0" name="object 140"/>
          <p:cNvSpPr/>
          <p:nvPr/>
        </p:nvSpPr>
        <p:spPr>
          <a:xfrm>
            <a:off x="3577590" y="61954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1" name="object 141"/>
          <p:cNvSpPr/>
          <p:nvPr/>
        </p:nvSpPr>
        <p:spPr>
          <a:xfrm>
            <a:off x="3577590" y="621258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2" name="object 142"/>
          <p:cNvSpPr/>
          <p:nvPr/>
        </p:nvSpPr>
        <p:spPr>
          <a:xfrm>
            <a:off x="3577590" y="62297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3" name="object 143"/>
          <p:cNvSpPr/>
          <p:nvPr/>
        </p:nvSpPr>
        <p:spPr>
          <a:xfrm>
            <a:off x="3577590" y="624687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44" name="object 144"/>
          <p:cNvSpPr/>
          <p:nvPr/>
        </p:nvSpPr>
        <p:spPr>
          <a:xfrm>
            <a:off x="3577590" y="62640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5" name="object 145"/>
          <p:cNvSpPr/>
          <p:nvPr/>
        </p:nvSpPr>
        <p:spPr>
          <a:xfrm>
            <a:off x="3577590" y="628116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6" name="object 146"/>
          <p:cNvSpPr/>
          <p:nvPr/>
        </p:nvSpPr>
        <p:spPr>
          <a:xfrm>
            <a:off x="3577590" y="62983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7" name="object 147"/>
          <p:cNvSpPr/>
          <p:nvPr/>
        </p:nvSpPr>
        <p:spPr>
          <a:xfrm>
            <a:off x="3577590" y="631545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8" name="object 148"/>
          <p:cNvSpPr/>
          <p:nvPr/>
        </p:nvSpPr>
        <p:spPr>
          <a:xfrm>
            <a:off x="3577590" y="63326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9" name="object 149"/>
          <p:cNvSpPr/>
          <p:nvPr/>
        </p:nvSpPr>
        <p:spPr>
          <a:xfrm>
            <a:off x="3577590" y="634974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0" name="object 150"/>
          <p:cNvSpPr/>
          <p:nvPr/>
        </p:nvSpPr>
        <p:spPr>
          <a:xfrm>
            <a:off x="3577590" y="63668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1" name="object 151"/>
          <p:cNvSpPr/>
          <p:nvPr/>
        </p:nvSpPr>
        <p:spPr>
          <a:xfrm>
            <a:off x="3577590" y="638403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2" name="object 152"/>
          <p:cNvSpPr/>
          <p:nvPr/>
        </p:nvSpPr>
        <p:spPr>
          <a:xfrm>
            <a:off x="3577590" y="64011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3" name="object 153"/>
          <p:cNvSpPr/>
          <p:nvPr/>
        </p:nvSpPr>
        <p:spPr>
          <a:xfrm>
            <a:off x="3577590" y="641832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54" name="object 154"/>
          <p:cNvSpPr/>
          <p:nvPr/>
        </p:nvSpPr>
        <p:spPr>
          <a:xfrm>
            <a:off x="3577590" y="64354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5" name="object 155"/>
          <p:cNvSpPr/>
          <p:nvPr/>
        </p:nvSpPr>
        <p:spPr>
          <a:xfrm>
            <a:off x="3577590" y="645261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6" name="object 156"/>
          <p:cNvSpPr/>
          <p:nvPr/>
        </p:nvSpPr>
        <p:spPr>
          <a:xfrm>
            <a:off x="3577590" y="64697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7" name="object 157"/>
          <p:cNvSpPr/>
          <p:nvPr/>
        </p:nvSpPr>
        <p:spPr>
          <a:xfrm>
            <a:off x="3577590" y="648690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8" name="object 158"/>
          <p:cNvSpPr/>
          <p:nvPr/>
        </p:nvSpPr>
        <p:spPr>
          <a:xfrm>
            <a:off x="3577590" y="650405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9" name="object 159"/>
          <p:cNvSpPr/>
          <p:nvPr/>
        </p:nvSpPr>
        <p:spPr>
          <a:xfrm>
            <a:off x="3577590" y="652119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0" name="object 160"/>
          <p:cNvSpPr/>
          <p:nvPr/>
        </p:nvSpPr>
        <p:spPr>
          <a:xfrm>
            <a:off x="3577590" y="653834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1" name="object 161"/>
          <p:cNvSpPr/>
          <p:nvPr/>
        </p:nvSpPr>
        <p:spPr>
          <a:xfrm>
            <a:off x="3577590" y="655548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2" name="object 162"/>
          <p:cNvSpPr/>
          <p:nvPr/>
        </p:nvSpPr>
        <p:spPr>
          <a:xfrm>
            <a:off x="3577590" y="657263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3" name="object 163"/>
          <p:cNvSpPr/>
          <p:nvPr/>
        </p:nvSpPr>
        <p:spPr>
          <a:xfrm>
            <a:off x="3577590" y="659015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4" name="object 164"/>
          <p:cNvSpPr/>
          <p:nvPr/>
        </p:nvSpPr>
        <p:spPr>
          <a:xfrm>
            <a:off x="3577590" y="66069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5" name="object 165"/>
          <p:cNvSpPr/>
          <p:nvPr/>
        </p:nvSpPr>
        <p:spPr>
          <a:xfrm>
            <a:off x="3577590" y="66244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6" name="object 166"/>
          <p:cNvSpPr/>
          <p:nvPr/>
        </p:nvSpPr>
        <p:spPr>
          <a:xfrm>
            <a:off x="3577590" y="66412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7" name="object 167"/>
          <p:cNvSpPr/>
          <p:nvPr/>
        </p:nvSpPr>
        <p:spPr>
          <a:xfrm>
            <a:off x="3577590" y="66587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8" name="object 168"/>
          <p:cNvSpPr/>
          <p:nvPr/>
        </p:nvSpPr>
        <p:spPr>
          <a:xfrm>
            <a:off x="3577590" y="66755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9" name="object 169"/>
          <p:cNvSpPr/>
          <p:nvPr/>
        </p:nvSpPr>
        <p:spPr>
          <a:xfrm>
            <a:off x="3577590" y="6693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0" name="object 170"/>
          <p:cNvSpPr/>
          <p:nvPr/>
        </p:nvSpPr>
        <p:spPr>
          <a:xfrm>
            <a:off x="3577590" y="670979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1" name="object 171"/>
          <p:cNvSpPr/>
          <p:nvPr/>
        </p:nvSpPr>
        <p:spPr>
          <a:xfrm>
            <a:off x="3577590" y="672731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2" name="object 172"/>
          <p:cNvSpPr/>
          <p:nvPr/>
        </p:nvSpPr>
        <p:spPr>
          <a:xfrm>
            <a:off x="3577590" y="674408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3" name="object 173"/>
          <p:cNvSpPr/>
          <p:nvPr/>
        </p:nvSpPr>
        <p:spPr>
          <a:xfrm>
            <a:off x="3577590" y="676160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4" name="object 174"/>
          <p:cNvSpPr/>
          <p:nvPr/>
        </p:nvSpPr>
        <p:spPr>
          <a:xfrm>
            <a:off x="3577590" y="67783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5" name="object 175"/>
          <p:cNvSpPr/>
          <p:nvPr/>
        </p:nvSpPr>
        <p:spPr>
          <a:xfrm>
            <a:off x="3577590" y="679589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6" name="object 176"/>
          <p:cNvSpPr/>
          <p:nvPr/>
        </p:nvSpPr>
        <p:spPr>
          <a:xfrm>
            <a:off x="3577590" y="681266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7" name="object 177"/>
          <p:cNvSpPr/>
          <p:nvPr/>
        </p:nvSpPr>
        <p:spPr>
          <a:xfrm>
            <a:off x="3577590" y="68301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8" name="object 178"/>
          <p:cNvSpPr/>
          <p:nvPr/>
        </p:nvSpPr>
        <p:spPr>
          <a:xfrm>
            <a:off x="3577590" y="684695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9" name="object 179"/>
          <p:cNvSpPr/>
          <p:nvPr/>
        </p:nvSpPr>
        <p:spPr>
          <a:xfrm>
            <a:off x="3577590" y="686447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0" name="object 180"/>
          <p:cNvSpPr/>
          <p:nvPr/>
        </p:nvSpPr>
        <p:spPr>
          <a:xfrm>
            <a:off x="3577590" y="688124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1" name="object 181"/>
          <p:cNvSpPr/>
          <p:nvPr/>
        </p:nvSpPr>
        <p:spPr>
          <a:xfrm>
            <a:off x="3577590" y="689876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2" name="object 182"/>
          <p:cNvSpPr/>
          <p:nvPr/>
        </p:nvSpPr>
        <p:spPr>
          <a:xfrm>
            <a:off x="3577590" y="691553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3" name="object 183"/>
          <p:cNvSpPr/>
          <p:nvPr/>
        </p:nvSpPr>
        <p:spPr>
          <a:xfrm>
            <a:off x="3577590" y="693305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4" name="object 184"/>
          <p:cNvSpPr/>
          <p:nvPr/>
        </p:nvSpPr>
        <p:spPr>
          <a:xfrm>
            <a:off x="3577590" y="69498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5" name="object 185"/>
          <p:cNvSpPr/>
          <p:nvPr/>
        </p:nvSpPr>
        <p:spPr>
          <a:xfrm>
            <a:off x="3577590" y="69673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6" name="object 186"/>
          <p:cNvSpPr/>
          <p:nvPr/>
        </p:nvSpPr>
        <p:spPr>
          <a:xfrm>
            <a:off x="3577590" y="698411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7" name="object 187"/>
          <p:cNvSpPr/>
          <p:nvPr/>
        </p:nvSpPr>
        <p:spPr>
          <a:xfrm>
            <a:off x="3577590" y="70016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8" name="object 188"/>
          <p:cNvSpPr/>
          <p:nvPr/>
        </p:nvSpPr>
        <p:spPr>
          <a:xfrm>
            <a:off x="3577590" y="701840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9" name="object 189"/>
          <p:cNvSpPr/>
          <p:nvPr/>
        </p:nvSpPr>
        <p:spPr>
          <a:xfrm>
            <a:off x="3577590" y="703592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0" name="object 190"/>
          <p:cNvSpPr/>
          <p:nvPr/>
        </p:nvSpPr>
        <p:spPr>
          <a:xfrm>
            <a:off x="3577590" y="705307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91" name="object 191"/>
          <p:cNvSpPr/>
          <p:nvPr/>
        </p:nvSpPr>
        <p:spPr>
          <a:xfrm>
            <a:off x="3577590" y="707021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2" name="object 192"/>
          <p:cNvSpPr/>
          <p:nvPr/>
        </p:nvSpPr>
        <p:spPr>
          <a:xfrm>
            <a:off x="3577590" y="708736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93" name="object 193"/>
          <p:cNvSpPr/>
          <p:nvPr/>
        </p:nvSpPr>
        <p:spPr>
          <a:xfrm>
            <a:off x="3577590" y="710450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4" name="object 194"/>
          <p:cNvSpPr/>
          <p:nvPr/>
        </p:nvSpPr>
        <p:spPr>
          <a:xfrm>
            <a:off x="3577590" y="7117842"/>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195" name="object 195"/>
          <p:cNvSpPr/>
          <p:nvPr/>
        </p:nvSpPr>
        <p:spPr>
          <a:xfrm>
            <a:off x="3943350" y="55264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6" name="object 196"/>
          <p:cNvSpPr/>
          <p:nvPr/>
        </p:nvSpPr>
        <p:spPr>
          <a:xfrm>
            <a:off x="3943350" y="554355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97" name="object 197"/>
          <p:cNvSpPr/>
          <p:nvPr/>
        </p:nvSpPr>
        <p:spPr>
          <a:xfrm>
            <a:off x="3943350" y="55606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8" name="object 198"/>
          <p:cNvSpPr/>
          <p:nvPr/>
        </p:nvSpPr>
        <p:spPr>
          <a:xfrm>
            <a:off x="3943350" y="55778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99" name="object 199"/>
          <p:cNvSpPr/>
          <p:nvPr/>
        </p:nvSpPr>
        <p:spPr>
          <a:xfrm>
            <a:off x="3943350" y="55949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0" name="object 200"/>
          <p:cNvSpPr/>
          <p:nvPr/>
        </p:nvSpPr>
        <p:spPr>
          <a:xfrm>
            <a:off x="3943350" y="561212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1" name="object 201"/>
          <p:cNvSpPr/>
          <p:nvPr/>
        </p:nvSpPr>
        <p:spPr>
          <a:xfrm>
            <a:off x="3943350" y="56292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2" name="object 202"/>
          <p:cNvSpPr/>
          <p:nvPr/>
        </p:nvSpPr>
        <p:spPr>
          <a:xfrm>
            <a:off x="3943350" y="56464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3" name="object 203"/>
          <p:cNvSpPr/>
          <p:nvPr/>
        </p:nvSpPr>
        <p:spPr>
          <a:xfrm>
            <a:off x="3943350" y="56635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4" name="object 204"/>
          <p:cNvSpPr/>
          <p:nvPr/>
        </p:nvSpPr>
        <p:spPr>
          <a:xfrm>
            <a:off x="3943350" y="56810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5" name="object 205"/>
          <p:cNvSpPr/>
          <p:nvPr/>
        </p:nvSpPr>
        <p:spPr>
          <a:xfrm>
            <a:off x="3943350" y="56978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6" name="object 206"/>
          <p:cNvSpPr/>
          <p:nvPr/>
        </p:nvSpPr>
        <p:spPr>
          <a:xfrm>
            <a:off x="3943350" y="57153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7" name="object 207"/>
          <p:cNvSpPr/>
          <p:nvPr/>
        </p:nvSpPr>
        <p:spPr>
          <a:xfrm>
            <a:off x="3943350" y="57321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8" name="object 208"/>
          <p:cNvSpPr/>
          <p:nvPr/>
        </p:nvSpPr>
        <p:spPr>
          <a:xfrm>
            <a:off x="3943350" y="57496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9" name="object 209"/>
          <p:cNvSpPr/>
          <p:nvPr/>
        </p:nvSpPr>
        <p:spPr>
          <a:xfrm>
            <a:off x="3943350" y="57664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0" name="object 210"/>
          <p:cNvSpPr/>
          <p:nvPr/>
        </p:nvSpPr>
        <p:spPr>
          <a:xfrm>
            <a:off x="3943350" y="57839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1" name="object 211"/>
          <p:cNvSpPr/>
          <p:nvPr/>
        </p:nvSpPr>
        <p:spPr>
          <a:xfrm>
            <a:off x="3943350" y="58007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2" name="object 212"/>
          <p:cNvSpPr/>
          <p:nvPr/>
        </p:nvSpPr>
        <p:spPr>
          <a:xfrm>
            <a:off x="3943350" y="58182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3" name="object 213"/>
          <p:cNvSpPr/>
          <p:nvPr/>
        </p:nvSpPr>
        <p:spPr>
          <a:xfrm>
            <a:off x="3943350" y="58350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4" name="object 214"/>
          <p:cNvSpPr/>
          <p:nvPr/>
        </p:nvSpPr>
        <p:spPr>
          <a:xfrm>
            <a:off x="3943350" y="58525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5" name="object 215"/>
          <p:cNvSpPr/>
          <p:nvPr/>
        </p:nvSpPr>
        <p:spPr>
          <a:xfrm>
            <a:off x="3943350" y="5869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6" name="object 216"/>
          <p:cNvSpPr/>
          <p:nvPr/>
        </p:nvSpPr>
        <p:spPr>
          <a:xfrm>
            <a:off x="3943350" y="58868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7" name="object 217"/>
          <p:cNvSpPr/>
          <p:nvPr/>
        </p:nvSpPr>
        <p:spPr>
          <a:xfrm>
            <a:off x="3943350" y="59035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8" name="object 218"/>
          <p:cNvSpPr/>
          <p:nvPr/>
        </p:nvSpPr>
        <p:spPr>
          <a:xfrm>
            <a:off x="3943350" y="59211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9" name="object 219"/>
          <p:cNvSpPr/>
          <p:nvPr/>
        </p:nvSpPr>
        <p:spPr>
          <a:xfrm>
            <a:off x="3943350" y="59378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0" name="object 220"/>
          <p:cNvSpPr/>
          <p:nvPr/>
        </p:nvSpPr>
        <p:spPr>
          <a:xfrm>
            <a:off x="3943350" y="59554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1" name="object 221"/>
          <p:cNvSpPr/>
          <p:nvPr/>
        </p:nvSpPr>
        <p:spPr>
          <a:xfrm>
            <a:off x="3943350" y="59721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2" name="object 222"/>
          <p:cNvSpPr/>
          <p:nvPr/>
        </p:nvSpPr>
        <p:spPr>
          <a:xfrm>
            <a:off x="3943350" y="59897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3" name="object 223"/>
          <p:cNvSpPr/>
          <p:nvPr/>
        </p:nvSpPr>
        <p:spPr>
          <a:xfrm>
            <a:off x="3943350" y="60064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4" name="object 224"/>
          <p:cNvSpPr/>
          <p:nvPr/>
        </p:nvSpPr>
        <p:spPr>
          <a:xfrm>
            <a:off x="3943350" y="60239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5" name="object 225"/>
          <p:cNvSpPr/>
          <p:nvPr/>
        </p:nvSpPr>
        <p:spPr>
          <a:xfrm>
            <a:off x="3943350" y="60407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6" name="object 226"/>
          <p:cNvSpPr/>
          <p:nvPr/>
        </p:nvSpPr>
        <p:spPr>
          <a:xfrm>
            <a:off x="3943350" y="60582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7" name="object 227"/>
          <p:cNvSpPr/>
          <p:nvPr/>
        </p:nvSpPr>
        <p:spPr>
          <a:xfrm>
            <a:off x="3943350" y="60750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8" name="object 228"/>
          <p:cNvSpPr/>
          <p:nvPr/>
        </p:nvSpPr>
        <p:spPr>
          <a:xfrm>
            <a:off x="3943350" y="60925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9" name="object 229"/>
          <p:cNvSpPr/>
          <p:nvPr/>
        </p:nvSpPr>
        <p:spPr>
          <a:xfrm>
            <a:off x="3943350" y="61097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0" name="object 230"/>
          <p:cNvSpPr/>
          <p:nvPr/>
        </p:nvSpPr>
        <p:spPr>
          <a:xfrm>
            <a:off x="3943350" y="61268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1" name="object 231"/>
          <p:cNvSpPr/>
          <p:nvPr/>
        </p:nvSpPr>
        <p:spPr>
          <a:xfrm>
            <a:off x="3943350" y="614400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2" name="object 232"/>
          <p:cNvSpPr/>
          <p:nvPr/>
        </p:nvSpPr>
        <p:spPr>
          <a:xfrm>
            <a:off x="3943350" y="61611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3" name="object 233"/>
          <p:cNvSpPr/>
          <p:nvPr/>
        </p:nvSpPr>
        <p:spPr>
          <a:xfrm>
            <a:off x="3943350" y="617829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4" name="object 234"/>
          <p:cNvSpPr/>
          <p:nvPr/>
        </p:nvSpPr>
        <p:spPr>
          <a:xfrm>
            <a:off x="3943350" y="61954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5" name="object 235"/>
          <p:cNvSpPr/>
          <p:nvPr/>
        </p:nvSpPr>
        <p:spPr>
          <a:xfrm>
            <a:off x="3943350" y="621258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6" name="object 236"/>
          <p:cNvSpPr/>
          <p:nvPr/>
        </p:nvSpPr>
        <p:spPr>
          <a:xfrm>
            <a:off x="3943350" y="62297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7" name="object 237"/>
          <p:cNvSpPr/>
          <p:nvPr/>
        </p:nvSpPr>
        <p:spPr>
          <a:xfrm>
            <a:off x="3943350" y="624687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38" name="object 238"/>
          <p:cNvSpPr/>
          <p:nvPr/>
        </p:nvSpPr>
        <p:spPr>
          <a:xfrm>
            <a:off x="3943350" y="62640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9" name="object 239"/>
          <p:cNvSpPr/>
          <p:nvPr/>
        </p:nvSpPr>
        <p:spPr>
          <a:xfrm>
            <a:off x="3943350" y="628116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0" name="object 240"/>
          <p:cNvSpPr/>
          <p:nvPr/>
        </p:nvSpPr>
        <p:spPr>
          <a:xfrm>
            <a:off x="3943350" y="62983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1" name="object 241"/>
          <p:cNvSpPr/>
          <p:nvPr/>
        </p:nvSpPr>
        <p:spPr>
          <a:xfrm>
            <a:off x="3943350" y="631545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2" name="object 242"/>
          <p:cNvSpPr/>
          <p:nvPr/>
        </p:nvSpPr>
        <p:spPr>
          <a:xfrm>
            <a:off x="3943350" y="63326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3" name="object 243"/>
          <p:cNvSpPr/>
          <p:nvPr/>
        </p:nvSpPr>
        <p:spPr>
          <a:xfrm>
            <a:off x="3943350" y="634974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4" name="object 244"/>
          <p:cNvSpPr/>
          <p:nvPr/>
        </p:nvSpPr>
        <p:spPr>
          <a:xfrm>
            <a:off x="3943350" y="63668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5" name="object 245"/>
          <p:cNvSpPr/>
          <p:nvPr/>
        </p:nvSpPr>
        <p:spPr>
          <a:xfrm>
            <a:off x="3943350" y="638403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6" name="object 246"/>
          <p:cNvSpPr/>
          <p:nvPr/>
        </p:nvSpPr>
        <p:spPr>
          <a:xfrm>
            <a:off x="3943350" y="64011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7" name="object 247"/>
          <p:cNvSpPr/>
          <p:nvPr/>
        </p:nvSpPr>
        <p:spPr>
          <a:xfrm>
            <a:off x="3943350" y="641832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48" name="object 248"/>
          <p:cNvSpPr/>
          <p:nvPr/>
        </p:nvSpPr>
        <p:spPr>
          <a:xfrm>
            <a:off x="3943350" y="64354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9" name="object 249"/>
          <p:cNvSpPr/>
          <p:nvPr/>
        </p:nvSpPr>
        <p:spPr>
          <a:xfrm>
            <a:off x="3943350" y="64526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0" name="object 250"/>
          <p:cNvSpPr/>
          <p:nvPr/>
        </p:nvSpPr>
        <p:spPr>
          <a:xfrm>
            <a:off x="3943350" y="64697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1" name="object 251"/>
          <p:cNvSpPr/>
          <p:nvPr/>
        </p:nvSpPr>
        <p:spPr>
          <a:xfrm>
            <a:off x="3943350" y="648690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2" name="object 252"/>
          <p:cNvSpPr/>
          <p:nvPr/>
        </p:nvSpPr>
        <p:spPr>
          <a:xfrm>
            <a:off x="3943350" y="650405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3" name="object 253"/>
          <p:cNvSpPr/>
          <p:nvPr/>
        </p:nvSpPr>
        <p:spPr>
          <a:xfrm>
            <a:off x="3943350" y="652119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4" name="object 254"/>
          <p:cNvSpPr/>
          <p:nvPr/>
        </p:nvSpPr>
        <p:spPr>
          <a:xfrm>
            <a:off x="3943350" y="653834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5" name="object 255"/>
          <p:cNvSpPr/>
          <p:nvPr/>
        </p:nvSpPr>
        <p:spPr>
          <a:xfrm>
            <a:off x="3943350" y="655548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6" name="object 256"/>
          <p:cNvSpPr/>
          <p:nvPr/>
        </p:nvSpPr>
        <p:spPr>
          <a:xfrm>
            <a:off x="3943350" y="657263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7" name="object 257"/>
          <p:cNvSpPr/>
          <p:nvPr/>
        </p:nvSpPr>
        <p:spPr>
          <a:xfrm>
            <a:off x="3943350" y="659015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8" name="object 258"/>
          <p:cNvSpPr/>
          <p:nvPr/>
        </p:nvSpPr>
        <p:spPr>
          <a:xfrm>
            <a:off x="3943350" y="66069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9" name="object 259"/>
          <p:cNvSpPr/>
          <p:nvPr/>
        </p:nvSpPr>
        <p:spPr>
          <a:xfrm>
            <a:off x="3943350" y="66244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0" name="object 260"/>
          <p:cNvSpPr/>
          <p:nvPr/>
        </p:nvSpPr>
        <p:spPr>
          <a:xfrm>
            <a:off x="3943350" y="66412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1" name="object 261"/>
          <p:cNvSpPr/>
          <p:nvPr/>
        </p:nvSpPr>
        <p:spPr>
          <a:xfrm>
            <a:off x="3943350" y="66587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2" name="object 262"/>
          <p:cNvSpPr/>
          <p:nvPr/>
        </p:nvSpPr>
        <p:spPr>
          <a:xfrm>
            <a:off x="3943350" y="66755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3" name="object 263"/>
          <p:cNvSpPr/>
          <p:nvPr/>
        </p:nvSpPr>
        <p:spPr>
          <a:xfrm>
            <a:off x="3943350" y="6693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4" name="object 264"/>
          <p:cNvSpPr/>
          <p:nvPr/>
        </p:nvSpPr>
        <p:spPr>
          <a:xfrm>
            <a:off x="3943350" y="670979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5" name="object 265"/>
          <p:cNvSpPr/>
          <p:nvPr/>
        </p:nvSpPr>
        <p:spPr>
          <a:xfrm>
            <a:off x="3943350" y="67273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6" name="object 266"/>
          <p:cNvSpPr/>
          <p:nvPr/>
        </p:nvSpPr>
        <p:spPr>
          <a:xfrm>
            <a:off x="3943350" y="674408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7" name="object 267"/>
          <p:cNvSpPr/>
          <p:nvPr/>
        </p:nvSpPr>
        <p:spPr>
          <a:xfrm>
            <a:off x="3943350" y="676160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8" name="object 268"/>
          <p:cNvSpPr/>
          <p:nvPr/>
        </p:nvSpPr>
        <p:spPr>
          <a:xfrm>
            <a:off x="3943350" y="67783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9" name="object 269"/>
          <p:cNvSpPr/>
          <p:nvPr/>
        </p:nvSpPr>
        <p:spPr>
          <a:xfrm>
            <a:off x="3943350" y="67958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0" name="object 270"/>
          <p:cNvSpPr/>
          <p:nvPr/>
        </p:nvSpPr>
        <p:spPr>
          <a:xfrm>
            <a:off x="3943350" y="68126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1" name="object 271"/>
          <p:cNvSpPr/>
          <p:nvPr/>
        </p:nvSpPr>
        <p:spPr>
          <a:xfrm>
            <a:off x="3943350" y="68301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2" name="object 272"/>
          <p:cNvSpPr/>
          <p:nvPr/>
        </p:nvSpPr>
        <p:spPr>
          <a:xfrm>
            <a:off x="3943350" y="684695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3" name="object 273"/>
          <p:cNvSpPr/>
          <p:nvPr/>
        </p:nvSpPr>
        <p:spPr>
          <a:xfrm>
            <a:off x="3943350" y="686447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4" name="object 274"/>
          <p:cNvSpPr/>
          <p:nvPr/>
        </p:nvSpPr>
        <p:spPr>
          <a:xfrm>
            <a:off x="3943350" y="688124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5" name="object 275"/>
          <p:cNvSpPr/>
          <p:nvPr/>
        </p:nvSpPr>
        <p:spPr>
          <a:xfrm>
            <a:off x="3943350" y="689876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6" name="object 276"/>
          <p:cNvSpPr/>
          <p:nvPr/>
        </p:nvSpPr>
        <p:spPr>
          <a:xfrm>
            <a:off x="3943350" y="691553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7" name="object 277"/>
          <p:cNvSpPr/>
          <p:nvPr/>
        </p:nvSpPr>
        <p:spPr>
          <a:xfrm>
            <a:off x="3943350" y="693305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8" name="object 278"/>
          <p:cNvSpPr/>
          <p:nvPr/>
        </p:nvSpPr>
        <p:spPr>
          <a:xfrm>
            <a:off x="3943350" y="69498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9" name="object 279"/>
          <p:cNvSpPr/>
          <p:nvPr/>
        </p:nvSpPr>
        <p:spPr>
          <a:xfrm>
            <a:off x="3943350" y="69673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0" name="object 280"/>
          <p:cNvSpPr/>
          <p:nvPr/>
        </p:nvSpPr>
        <p:spPr>
          <a:xfrm>
            <a:off x="3943350" y="698411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1" name="object 281"/>
          <p:cNvSpPr/>
          <p:nvPr/>
        </p:nvSpPr>
        <p:spPr>
          <a:xfrm>
            <a:off x="3943350" y="70016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2" name="object 282"/>
          <p:cNvSpPr/>
          <p:nvPr/>
        </p:nvSpPr>
        <p:spPr>
          <a:xfrm>
            <a:off x="3943350" y="701840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3" name="object 283"/>
          <p:cNvSpPr/>
          <p:nvPr/>
        </p:nvSpPr>
        <p:spPr>
          <a:xfrm>
            <a:off x="3943350" y="703592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4" name="object 284"/>
          <p:cNvSpPr/>
          <p:nvPr/>
        </p:nvSpPr>
        <p:spPr>
          <a:xfrm>
            <a:off x="3943350" y="70530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85" name="object 285"/>
          <p:cNvSpPr/>
          <p:nvPr/>
        </p:nvSpPr>
        <p:spPr>
          <a:xfrm>
            <a:off x="3943350" y="707021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6" name="object 286"/>
          <p:cNvSpPr/>
          <p:nvPr/>
        </p:nvSpPr>
        <p:spPr>
          <a:xfrm>
            <a:off x="3943350" y="708736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87" name="object 287"/>
          <p:cNvSpPr/>
          <p:nvPr/>
        </p:nvSpPr>
        <p:spPr>
          <a:xfrm>
            <a:off x="3943350" y="710450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8" name="object 288"/>
          <p:cNvSpPr/>
          <p:nvPr/>
        </p:nvSpPr>
        <p:spPr>
          <a:xfrm>
            <a:off x="3943350" y="7117842"/>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289" name="object 289"/>
          <p:cNvSpPr/>
          <p:nvPr/>
        </p:nvSpPr>
        <p:spPr>
          <a:xfrm>
            <a:off x="4308347" y="55264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0" name="object 290"/>
          <p:cNvSpPr/>
          <p:nvPr/>
        </p:nvSpPr>
        <p:spPr>
          <a:xfrm>
            <a:off x="4308347" y="554355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1" name="object 291"/>
          <p:cNvSpPr/>
          <p:nvPr/>
        </p:nvSpPr>
        <p:spPr>
          <a:xfrm>
            <a:off x="4308347" y="55606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2" name="object 292"/>
          <p:cNvSpPr/>
          <p:nvPr/>
        </p:nvSpPr>
        <p:spPr>
          <a:xfrm>
            <a:off x="4308347" y="557784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3" name="object 293"/>
          <p:cNvSpPr/>
          <p:nvPr/>
        </p:nvSpPr>
        <p:spPr>
          <a:xfrm>
            <a:off x="4308347" y="55949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4" name="object 294"/>
          <p:cNvSpPr/>
          <p:nvPr/>
        </p:nvSpPr>
        <p:spPr>
          <a:xfrm>
            <a:off x="4308347" y="561212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5" name="object 295"/>
          <p:cNvSpPr/>
          <p:nvPr/>
        </p:nvSpPr>
        <p:spPr>
          <a:xfrm>
            <a:off x="4308347" y="56292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296" name="object 296"/>
          <p:cNvSpPr/>
          <p:nvPr/>
        </p:nvSpPr>
        <p:spPr>
          <a:xfrm>
            <a:off x="4308347" y="564642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7" name="object 297"/>
          <p:cNvSpPr/>
          <p:nvPr/>
        </p:nvSpPr>
        <p:spPr>
          <a:xfrm>
            <a:off x="4308347" y="56635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8" name="object 298"/>
          <p:cNvSpPr/>
          <p:nvPr/>
        </p:nvSpPr>
        <p:spPr>
          <a:xfrm>
            <a:off x="4308347" y="56810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9" name="object 299"/>
          <p:cNvSpPr/>
          <p:nvPr/>
        </p:nvSpPr>
        <p:spPr>
          <a:xfrm>
            <a:off x="4308347" y="56978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0" name="object 300"/>
          <p:cNvSpPr/>
          <p:nvPr/>
        </p:nvSpPr>
        <p:spPr>
          <a:xfrm>
            <a:off x="4308347" y="57153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1" name="object 301"/>
          <p:cNvSpPr/>
          <p:nvPr/>
        </p:nvSpPr>
        <p:spPr>
          <a:xfrm>
            <a:off x="4308347" y="57321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2" name="object 302"/>
          <p:cNvSpPr/>
          <p:nvPr/>
        </p:nvSpPr>
        <p:spPr>
          <a:xfrm>
            <a:off x="4308347" y="57496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3" name="object 303"/>
          <p:cNvSpPr/>
          <p:nvPr/>
        </p:nvSpPr>
        <p:spPr>
          <a:xfrm>
            <a:off x="4308347" y="57664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4" name="object 304"/>
          <p:cNvSpPr/>
          <p:nvPr/>
        </p:nvSpPr>
        <p:spPr>
          <a:xfrm>
            <a:off x="4308347" y="57839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5" name="object 305"/>
          <p:cNvSpPr/>
          <p:nvPr/>
        </p:nvSpPr>
        <p:spPr>
          <a:xfrm>
            <a:off x="4308347" y="58007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6" name="object 306"/>
          <p:cNvSpPr/>
          <p:nvPr/>
        </p:nvSpPr>
        <p:spPr>
          <a:xfrm>
            <a:off x="4308347" y="58182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7" name="object 307"/>
          <p:cNvSpPr/>
          <p:nvPr/>
        </p:nvSpPr>
        <p:spPr>
          <a:xfrm>
            <a:off x="4308347" y="58350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8" name="object 308"/>
          <p:cNvSpPr/>
          <p:nvPr/>
        </p:nvSpPr>
        <p:spPr>
          <a:xfrm>
            <a:off x="4308347" y="58525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9" name="object 309"/>
          <p:cNvSpPr/>
          <p:nvPr/>
        </p:nvSpPr>
        <p:spPr>
          <a:xfrm>
            <a:off x="4308347" y="58693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0" name="object 310"/>
          <p:cNvSpPr/>
          <p:nvPr/>
        </p:nvSpPr>
        <p:spPr>
          <a:xfrm>
            <a:off x="4308347" y="58868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1" name="object 311"/>
          <p:cNvSpPr/>
          <p:nvPr/>
        </p:nvSpPr>
        <p:spPr>
          <a:xfrm>
            <a:off x="4308347" y="59035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2" name="object 312"/>
          <p:cNvSpPr/>
          <p:nvPr/>
        </p:nvSpPr>
        <p:spPr>
          <a:xfrm>
            <a:off x="4308347" y="592112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3" name="object 313"/>
          <p:cNvSpPr/>
          <p:nvPr/>
        </p:nvSpPr>
        <p:spPr>
          <a:xfrm>
            <a:off x="4308347" y="59378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4" name="object 314"/>
          <p:cNvSpPr/>
          <p:nvPr/>
        </p:nvSpPr>
        <p:spPr>
          <a:xfrm>
            <a:off x="4308347" y="59554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5" name="object 315"/>
          <p:cNvSpPr/>
          <p:nvPr/>
        </p:nvSpPr>
        <p:spPr>
          <a:xfrm>
            <a:off x="4308347" y="59721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6" name="object 316"/>
          <p:cNvSpPr/>
          <p:nvPr/>
        </p:nvSpPr>
        <p:spPr>
          <a:xfrm>
            <a:off x="4308347" y="598970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7" name="object 317"/>
          <p:cNvSpPr/>
          <p:nvPr/>
        </p:nvSpPr>
        <p:spPr>
          <a:xfrm>
            <a:off x="4308347" y="60064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8" name="object 318"/>
          <p:cNvSpPr/>
          <p:nvPr/>
        </p:nvSpPr>
        <p:spPr>
          <a:xfrm>
            <a:off x="4308347" y="60239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9" name="object 319"/>
          <p:cNvSpPr/>
          <p:nvPr/>
        </p:nvSpPr>
        <p:spPr>
          <a:xfrm>
            <a:off x="4308347" y="60407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0" name="object 320"/>
          <p:cNvSpPr/>
          <p:nvPr/>
        </p:nvSpPr>
        <p:spPr>
          <a:xfrm>
            <a:off x="4308347" y="60582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1" name="object 321"/>
          <p:cNvSpPr/>
          <p:nvPr/>
        </p:nvSpPr>
        <p:spPr>
          <a:xfrm>
            <a:off x="4308347" y="60750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2" name="object 322"/>
          <p:cNvSpPr/>
          <p:nvPr/>
        </p:nvSpPr>
        <p:spPr>
          <a:xfrm>
            <a:off x="4308347" y="60925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3" name="object 323"/>
          <p:cNvSpPr/>
          <p:nvPr/>
        </p:nvSpPr>
        <p:spPr>
          <a:xfrm>
            <a:off x="4308347" y="610971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24" name="object 324"/>
          <p:cNvSpPr/>
          <p:nvPr/>
        </p:nvSpPr>
        <p:spPr>
          <a:xfrm>
            <a:off x="4308347" y="61268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5" name="object 325"/>
          <p:cNvSpPr/>
          <p:nvPr/>
        </p:nvSpPr>
        <p:spPr>
          <a:xfrm>
            <a:off x="4308347" y="614400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26" name="object 326"/>
          <p:cNvSpPr/>
          <p:nvPr/>
        </p:nvSpPr>
        <p:spPr>
          <a:xfrm>
            <a:off x="4308347" y="61611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7" name="object 327"/>
          <p:cNvSpPr/>
          <p:nvPr/>
        </p:nvSpPr>
        <p:spPr>
          <a:xfrm>
            <a:off x="4308347" y="617829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28" name="object 328"/>
          <p:cNvSpPr/>
          <p:nvPr/>
        </p:nvSpPr>
        <p:spPr>
          <a:xfrm>
            <a:off x="4308347" y="61954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9" name="object 329"/>
          <p:cNvSpPr/>
          <p:nvPr/>
        </p:nvSpPr>
        <p:spPr>
          <a:xfrm>
            <a:off x="4308347" y="621258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0" name="object 330"/>
          <p:cNvSpPr/>
          <p:nvPr/>
        </p:nvSpPr>
        <p:spPr>
          <a:xfrm>
            <a:off x="4308347" y="62297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1" name="object 331"/>
          <p:cNvSpPr/>
          <p:nvPr/>
        </p:nvSpPr>
        <p:spPr>
          <a:xfrm>
            <a:off x="4308347" y="624687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32" name="object 332"/>
          <p:cNvSpPr/>
          <p:nvPr/>
        </p:nvSpPr>
        <p:spPr>
          <a:xfrm>
            <a:off x="4308347" y="62640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3" name="object 333"/>
          <p:cNvSpPr/>
          <p:nvPr/>
        </p:nvSpPr>
        <p:spPr>
          <a:xfrm>
            <a:off x="4308347" y="628116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4" name="object 334"/>
          <p:cNvSpPr/>
          <p:nvPr/>
        </p:nvSpPr>
        <p:spPr>
          <a:xfrm>
            <a:off x="4308347" y="62983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5" name="object 335"/>
          <p:cNvSpPr/>
          <p:nvPr/>
        </p:nvSpPr>
        <p:spPr>
          <a:xfrm>
            <a:off x="4308347" y="631545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6" name="object 336"/>
          <p:cNvSpPr/>
          <p:nvPr/>
        </p:nvSpPr>
        <p:spPr>
          <a:xfrm>
            <a:off x="4308347" y="63326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7" name="object 337"/>
          <p:cNvSpPr/>
          <p:nvPr/>
        </p:nvSpPr>
        <p:spPr>
          <a:xfrm>
            <a:off x="4308347" y="634974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8" name="object 338"/>
          <p:cNvSpPr/>
          <p:nvPr/>
        </p:nvSpPr>
        <p:spPr>
          <a:xfrm>
            <a:off x="4308347" y="63668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9" name="object 339"/>
          <p:cNvSpPr/>
          <p:nvPr/>
        </p:nvSpPr>
        <p:spPr>
          <a:xfrm>
            <a:off x="4308347" y="638403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0" name="object 340"/>
          <p:cNvSpPr/>
          <p:nvPr/>
        </p:nvSpPr>
        <p:spPr>
          <a:xfrm>
            <a:off x="4308347" y="64011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1" name="object 341"/>
          <p:cNvSpPr/>
          <p:nvPr/>
        </p:nvSpPr>
        <p:spPr>
          <a:xfrm>
            <a:off x="4308347" y="641832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42" name="object 342"/>
          <p:cNvSpPr/>
          <p:nvPr/>
        </p:nvSpPr>
        <p:spPr>
          <a:xfrm>
            <a:off x="4308347" y="64354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3" name="object 343"/>
          <p:cNvSpPr/>
          <p:nvPr/>
        </p:nvSpPr>
        <p:spPr>
          <a:xfrm>
            <a:off x="4308347" y="645261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4" name="object 344"/>
          <p:cNvSpPr/>
          <p:nvPr/>
        </p:nvSpPr>
        <p:spPr>
          <a:xfrm>
            <a:off x="4308347" y="64697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5" name="object 345"/>
          <p:cNvSpPr/>
          <p:nvPr/>
        </p:nvSpPr>
        <p:spPr>
          <a:xfrm>
            <a:off x="4308347" y="648690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6" name="object 346"/>
          <p:cNvSpPr/>
          <p:nvPr/>
        </p:nvSpPr>
        <p:spPr>
          <a:xfrm>
            <a:off x="4308347" y="650405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7" name="object 347"/>
          <p:cNvSpPr/>
          <p:nvPr/>
        </p:nvSpPr>
        <p:spPr>
          <a:xfrm>
            <a:off x="4308347" y="652119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8" name="object 348"/>
          <p:cNvSpPr/>
          <p:nvPr/>
        </p:nvSpPr>
        <p:spPr>
          <a:xfrm>
            <a:off x="4308347" y="653834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9" name="object 349"/>
          <p:cNvSpPr/>
          <p:nvPr/>
        </p:nvSpPr>
        <p:spPr>
          <a:xfrm>
            <a:off x="4308347" y="655548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0" name="object 350"/>
          <p:cNvSpPr/>
          <p:nvPr/>
        </p:nvSpPr>
        <p:spPr>
          <a:xfrm>
            <a:off x="4308347" y="657263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1" name="object 351"/>
          <p:cNvSpPr/>
          <p:nvPr/>
        </p:nvSpPr>
        <p:spPr>
          <a:xfrm>
            <a:off x="4308347" y="659015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2" name="object 352"/>
          <p:cNvSpPr/>
          <p:nvPr/>
        </p:nvSpPr>
        <p:spPr>
          <a:xfrm>
            <a:off x="4308347" y="66069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3" name="object 353"/>
          <p:cNvSpPr/>
          <p:nvPr/>
        </p:nvSpPr>
        <p:spPr>
          <a:xfrm>
            <a:off x="4308347" y="66244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4" name="object 354"/>
          <p:cNvSpPr/>
          <p:nvPr/>
        </p:nvSpPr>
        <p:spPr>
          <a:xfrm>
            <a:off x="4308347" y="66412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5" name="object 355"/>
          <p:cNvSpPr/>
          <p:nvPr/>
        </p:nvSpPr>
        <p:spPr>
          <a:xfrm>
            <a:off x="4308347" y="66587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6" name="object 356"/>
          <p:cNvSpPr/>
          <p:nvPr/>
        </p:nvSpPr>
        <p:spPr>
          <a:xfrm>
            <a:off x="4308347" y="66755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7" name="object 357"/>
          <p:cNvSpPr/>
          <p:nvPr/>
        </p:nvSpPr>
        <p:spPr>
          <a:xfrm>
            <a:off x="4308347" y="6693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8" name="object 358"/>
          <p:cNvSpPr/>
          <p:nvPr/>
        </p:nvSpPr>
        <p:spPr>
          <a:xfrm>
            <a:off x="4308347" y="670979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9" name="object 359"/>
          <p:cNvSpPr/>
          <p:nvPr/>
        </p:nvSpPr>
        <p:spPr>
          <a:xfrm>
            <a:off x="4308347" y="672731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0" name="object 360"/>
          <p:cNvSpPr/>
          <p:nvPr/>
        </p:nvSpPr>
        <p:spPr>
          <a:xfrm>
            <a:off x="4308347" y="674408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1" name="object 361"/>
          <p:cNvSpPr/>
          <p:nvPr/>
        </p:nvSpPr>
        <p:spPr>
          <a:xfrm>
            <a:off x="4308347" y="676160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2" name="object 362"/>
          <p:cNvSpPr/>
          <p:nvPr/>
        </p:nvSpPr>
        <p:spPr>
          <a:xfrm>
            <a:off x="4308347" y="67783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3" name="object 363"/>
          <p:cNvSpPr/>
          <p:nvPr/>
        </p:nvSpPr>
        <p:spPr>
          <a:xfrm>
            <a:off x="4308347" y="679589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4" name="object 364"/>
          <p:cNvSpPr/>
          <p:nvPr/>
        </p:nvSpPr>
        <p:spPr>
          <a:xfrm>
            <a:off x="4308347" y="681266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5" name="object 365"/>
          <p:cNvSpPr/>
          <p:nvPr/>
        </p:nvSpPr>
        <p:spPr>
          <a:xfrm>
            <a:off x="4308347" y="683018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6" name="object 366"/>
          <p:cNvSpPr/>
          <p:nvPr/>
        </p:nvSpPr>
        <p:spPr>
          <a:xfrm>
            <a:off x="4308347" y="684695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7" name="object 367"/>
          <p:cNvSpPr/>
          <p:nvPr/>
        </p:nvSpPr>
        <p:spPr>
          <a:xfrm>
            <a:off x="4308347" y="686447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8" name="object 368"/>
          <p:cNvSpPr/>
          <p:nvPr/>
        </p:nvSpPr>
        <p:spPr>
          <a:xfrm>
            <a:off x="4308347" y="688124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9" name="object 369"/>
          <p:cNvSpPr/>
          <p:nvPr/>
        </p:nvSpPr>
        <p:spPr>
          <a:xfrm>
            <a:off x="4308347" y="689876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0" name="object 370"/>
          <p:cNvSpPr/>
          <p:nvPr/>
        </p:nvSpPr>
        <p:spPr>
          <a:xfrm>
            <a:off x="4308347" y="691553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1" name="object 371"/>
          <p:cNvSpPr/>
          <p:nvPr/>
        </p:nvSpPr>
        <p:spPr>
          <a:xfrm>
            <a:off x="4308347" y="693305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2" name="object 372"/>
          <p:cNvSpPr/>
          <p:nvPr/>
        </p:nvSpPr>
        <p:spPr>
          <a:xfrm>
            <a:off x="4308347" y="69498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3" name="object 373"/>
          <p:cNvSpPr/>
          <p:nvPr/>
        </p:nvSpPr>
        <p:spPr>
          <a:xfrm>
            <a:off x="4308347" y="69673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4" name="object 374"/>
          <p:cNvSpPr/>
          <p:nvPr/>
        </p:nvSpPr>
        <p:spPr>
          <a:xfrm>
            <a:off x="4308347" y="698411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5" name="object 375"/>
          <p:cNvSpPr/>
          <p:nvPr/>
        </p:nvSpPr>
        <p:spPr>
          <a:xfrm>
            <a:off x="4308347" y="70016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6" name="object 376"/>
          <p:cNvSpPr/>
          <p:nvPr/>
        </p:nvSpPr>
        <p:spPr>
          <a:xfrm>
            <a:off x="4308347" y="701840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7" name="object 377"/>
          <p:cNvSpPr/>
          <p:nvPr/>
        </p:nvSpPr>
        <p:spPr>
          <a:xfrm>
            <a:off x="4308347" y="703592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8" name="object 378"/>
          <p:cNvSpPr/>
          <p:nvPr/>
        </p:nvSpPr>
        <p:spPr>
          <a:xfrm>
            <a:off x="4308347" y="705307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79" name="object 379"/>
          <p:cNvSpPr/>
          <p:nvPr/>
        </p:nvSpPr>
        <p:spPr>
          <a:xfrm>
            <a:off x="4308347" y="707021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80" name="object 380"/>
          <p:cNvSpPr/>
          <p:nvPr/>
        </p:nvSpPr>
        <p:spPr>
          <a:xfrm>
            <a:off x="4308347" y="708736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81" name="object 381"/>
          <p:cNvSpPr/>
          <p:nvPr/>
        </p:nvSpPr>
        <p:spPr>
          <a:xfrm>
            <a:off x="4308347" y="710450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82" name="object 382"/>
          <p:cNvSpPr/>
          <p:nvPr/>
        </p:nvSpPr>
        <p:spPr>
          <a:xfrm>
            <a:off x="4308347" y="7117842"/>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383" name="object 383"/>
          <p:cNvSpPr/>
          <p:nvPr/>
        </p:nvSpPr>
        <p:spPr>
          <a:xfrm>
            <a:off x="4674108" y="55264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4" name="object 384"/>
          <p:cNvSpPr/>
          <p:nvPr/>
        </p:nvSpPr>
        <p:spPr>
          <a:xfrm>
            <a:off x="4674108" y="554355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5" name="object 385"/>
          <p:cNvSpPr/>
          <p:nvPr/>
        </p:nvSpPr>
        <p:spPr>
          <a:xfrm>
            <a:off x="4674108" y="55606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6" name="object 386"/>
          <p:cNvSpPr/>
          <p:nvPr/>
        </p:nvSpPr>
        <p:spPr>
          <a:xfrm>
            <a:off x="4674108" y="55778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7" name="object 387"/>
          <p:cNvSpPr/>
          <p:nvPr/>
        </p:nvSpPr>
        <p:spPr>
          <a:xfrm>
            <a:off x="4674108" y="55949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8" name="object 388"/>
          <p:cNvSpPr/>
          <p:nvPr/>
        </p:nvSpPr>
        <p:spPr>
          <a:xfrm>
            <a:off x="4674108" y="561212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9" name="object 389"/>
          <p:cNvSpPr/>
          <p:nvPr/>
        </p:nvSpPr>
        <p:spPr>
          <a:xfrm>
            <a:off x="4674108" y="56292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0" name="object 390"/>
          <p:cNvSpPr/>
          <p:nvPr/>
        </p:nvSpPr>
        <p:spPr>
          <a:xfrm>
            <a:off x="4674108" y="56464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1" name="object 391"/>
          <p:cNvSpPr/>
          <p:nvPr/>
        </p:nvSpPr>
        <p:spPr>
          <a:xfrm>
            <a:off x="4674108" y="56635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2" name="object 392"/>
          <p:cNvSpPr/>
          <p:nvPr/>
        </p:nvSpPr>
        <p:spPr>
          <a:xfrm>
            <a:off x="4674108" y="56810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3" name="object 393"/>
          <p:cNvSpPr/>
          <p:nvPr/>
        </p:nvSpPr>
        <p:spPr>
          <a:xfrm>
            <a:off x="4674108" y="56978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4" name="object 394"/>
          <p:cNvSpPr/>
          <p:nvPr/>
        </p:nvSpPr>
        <p:spPr>
          <a:xfrm>
            <a:off x="4674108" y="57153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5" name="object 395"/>
          <p:cNvSpPr/>
          <p:nvPr/>
        </p:nvSpPr>
        <p:spPr>
          <a:xfrm>
            <a:off x="4674108" y="57321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6" name="object 396"/>
          <p:cNvSpPr/>
          <p:nvPr/>
        </p:nvSpPr>
        <p:spPr>
          <a:xfrm>
            <a:off x="4674108" y="57496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7" name="object 397"/>
          <p:cNvSpPr/>
          <p:nvPr/>
        </p:nvSpPr>
        <p:spPr>
          <a:xfrm>
            <a:off x="4674108" y="57664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8" name="object 398"/>
          <p:cNvSpPr/>
          <p:nvPr/>
        </p:nvSpPr>
        <p:spPr>
          <a:xfrm>
            <a:off x="4674108" y="57839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9" name="object 399"/>
          <p:cNvSpPr/>
          <p:nvPr/>
        </p:nvSpPr>
        <p:spPr>
          <a:xfrm>
            <a:off x="4674108" y="58007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0" name="object 400"/>
          <p:cNvSpPr/>
          <p:nvPr/>
        </p:nvSpPr>
        <p:spPr>
          <a:xfrm>
            <a:off x="4674108" y="58182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1" name="object 401"/>
          <p:cNvSpPr/>
          <p:nvPr/>
        </p:nvSpPr>
        <p:spPr>
          <a:xfrm>
            <a:off x="4674108" y="58350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2" name="object 402"/>
          <p:cNvSpPr/>
          <p:nvPr/>
        </p:nvSpPr>
        <p:spPr>
          <a:xfrm>
            <a:off x="4674108" y="58525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3" name="object 403"/>
          <p:cNvSpPr/>
          <p:nvPr/>
        </p:nvSpPr>
        <p:spPr>
          <a:xfrm>
            <a:off x="4674108" y="5869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4" name="object 404"/>
          <p:cNvSpPr/>
          <p:nvPr/>
        </p:nvSpPr>
        <p:spPr>
          <a:xfrm>
            <a:off x="4674108" y="58868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5" name="object 405"/>
          <p:cNvSpPr/>
          <p:nvPr/>
        </p:nvSpPr>
        <p:spPr>
          <a:xfrm>
            <a:off x="4674108" y="59035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6" name="object 406"/>
          <p:cNvSpPr/>
          <p:nvPr/>
        </p:nvSpPr>
        <p:spPr>
          <a:xfrm>
            <a:off x="4674108" y="59211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7" name="object 407"/>
          <p:cNvSpPr/>
          <p:nvPr/>
        </p:nvSpPr>
        <p:spPr>
          <a:xfrm>
            <a:off x="4674108" y="59378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8" name="object 408"/>
          <p:cNvSpPr/>
          <p:nvPr/>
        </p:nvSpPr>
        <p:spPr>
          <a:xfrm>
            <a:off x="4674108" y="59554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9" name="object 409"/>
          <p:cNvSpPr/>
          <p:nvPr/>
        </p:nvSpPr>
        <p:spPr>
          <a:xfrm>
            <a:off x="4674108" y="59721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0" name="object 410"/>
          <p:cNvSpPr/>
          <p:nvPr/>
        </p:nvSpPr>
        <p:spPr>
          <a:xfrm>
            <a:off x="4674108" y="59897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1" name="object 411"/>
          <p:cNvSpPr/>
          <p:nvPr/>
        </p:nvSpPr>
        <p:spPr>
          <a:xfrm>
            <a:off x="4674108" y="60064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2" name="object 412"/>
          <p:cNvSpPr/>
          <p:nvPr/>
        </p:nvSpPr>
        <p:spPr>
          <a:xfrm>
            <a:off x="4674108" y="60239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3" name="object 413"/>
          <p:cNvSpPr/>
          <p:nvPr/>
        </p:nvSpPr>
        <p:spPr>
          <a:xfrm>
            <a:off x="4674108" y="60407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4" name="object 414"/>
          <p:cNvSpPr/>
          <p:nvPr/>
        </p:nvSpPr>
        <p:spPr>
          <a:xfrm>
            <a:off x="4674108" y="60582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5" name="object 415"/>
          <p:cNvSpPr/>
          <p:nvPr/>
        </p:nvSpPr>
        <p:spPr>
          <a:xfrm>
            <a:off x="4674108" y="60750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6" name="object 416"/>
          <p:cNvSpPr/>
          <p:nvPr/>
        </p:nvSpPr>
        <p:spPr>
          <a:xfrm>
            <a:off x="4674108" y="60925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7" name="object 417"/>
          <p:cNvSpPr/>
          <p:nvPr/>
        </p:nvSpPr>
        <p:spPr>
          <a:xfrm>
            <a:off x="4674108" y="61097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18" name="object 418"/>
          <p:cNvSpPr/>
          <p:nvPr/>
        </p:nvSpPr>
        <p:spPr>
          <a:xfrm>
            <a:off x="4674108" y="61268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9" name="object 419"/>
          <p:cNvSpPr/>
          <p:nvPr/>
        </p:nvSpPr>
        <p:spPr>
          <a:xfrm>
            <a:off x="4674108" y="614400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0" name="object 420"/>
          <p:cNvSpPr/>
          <p:nvPr/>
        </p:nvSpPr>
        <p:spPr>
          <a:xfrm>
            <a:off x="4674108" y="61611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1" name="object 421"/>
          <p:cNvSpPr/>
          <p:nvPr/>
        </p:nvSpPr>
        <p:spPr>
          <a:xfrm>
            <a:off x="4674108" y="617829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2" name="object 422"/>
          <p:cNvSpPr/>
          <p:nvPr/>
        </p:nvSpPr>
        <p:spPr>
          <a:xfrm>
            <a:off x="4674108" y="61954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3" name="object 423"/>
          <p:cNvSpPr/>
          <p:nvPr/>
        </p:nvSpPr>
        <p:spPr>
          <a:xfrm>
            <a:off x="4674108" y="621258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4" name="object 424"/>
          <p:cNvSpPr/>
          <p:nvPr/>
        </p:nvSpPr>
        <p:spPr>
          <a:xfrm>
            <a:off x="4674108" y="62297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5" name="object 425"/>
          <p:cNvSpPr/>
          <p:nvPr/>
        </p:nvSpPr>
        <p:spPr>
          <a:xfrm>
            <a:off x="4674108" y="624687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26" name="object 426"/>
          <p:cNvSpPr/>
          <p:nvPr/>
        </p:nvSpPr>
        <p:spPr>
          <a:xfrm>
            <a:off x="4674108" y="62640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7" name="object 427"/>
          <p:cNvSpPr/>
          <p:nvPr/>
        </p:nvSpPr>
        <p:spPr>
          <a:xfrm>
            <a:off x="4674108" y="628116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8" name="object 428"/>
          <p:cNvSpPr/>
          <p:nvPr/>
        </p:nvSpPr>
        <p:spPr>
          <a:xfrm>
            <a:off x="4674108" y="62983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9" name="object 429"/>
          <p:cNvSpPr/>
          <p:nvPr/>
        </p:nvSpPr>
        <p:spPr>
          <a:xfrm>
            <a:off x="4674108" y="631545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0" name="object 430"/>
          <p:cNvSpPr/>
          <p:nvPr/>
        </p:nvSpPr>
        <p:spPr>
          <a:xfrm>
            <a:off x="4674108" y="63326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1" name="object 431"/>
          <p:cNvSpPr/>
          <p:nvPr/>
        </p:nvSpPr>
        <p:spPr>
          <a:xfrm>
            <a:off x="4674108" y="634974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2" name="object 432"/>
          <p:cNvSpPr/>
          <p:nvPr/>
        </p:nvSpPr>
        <p:spPr>
          <a:xfrm>
            <a:off x="4674108" y="63668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3" name="object 433"/>
          <p:cNvSpPr/>
          <p:nvPr/>
        </p:nvSpPr>
        <p:spPr>
          <a:xfrm>
            <a:off x="4674108" y="638403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4" name="object 434"/>
          <p:cNvSpPr/>
          <p:nvPr/>
        </p:nvSpPr>
        <p:spPr>
          <a:xfrm>
            <a:off x="4674108" y="64011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5" name="object 435"/>
          <p:cNvSpPr/>
          <p:nvPr/>
        </p:nvSpPr>
        <p:spPr>
          <a:xfrm>
            <a:off x="4674108" y="641832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36" name="object 436"/>
          <p:cNvSpPr/>
          <p:nvPr/>
        </p:nvSpPr>
        <p:spPr>
          <a:xfrm>
            <a:off x="4674108" y="64354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7" name="object 437"/>
          <p:cNvSpPr/>
          <p:nvPr/>
        </p:nvSpPr>
        <p:spPr>
          <a:xfrm>
            <a:off x="4674108" y="64526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8" name="object 438"/>
          <p:cNvSpPr/>
          <p:nvPr/>
        </p:nvSpPr>
        <p:spPr>
          <a:xfrm>
            <a:off x="4674108" y="64697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9" name="object 439"/>
          <p:cNvSpPr/>
          <p:nvPr/>
        </p:nvSpPr>
        <p:spPr>
          <a:xfrm>
            <a:off x="4674108" y="648690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0" name="object 440"/>
          <p:cNvSpPr/>
          <p:nvPr/>
        </p:nvSpPr>
        <p:spPr>
          <a:xfrm>
            <a:off x="4674108" y="650405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1" name="object 441"/>
          <p:cNvSpPr/>
          <p:nvPr/>
        </p:nvSpPr>
        <p:spPr>
          <a:xfrm>
            <a:off x="4674108" y="652119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2" name="object 442"/>
          <p:cNvSpPr/>
          <p:nvPr/>
        </p:nvSpPr>
        <p:spPr>
          <a:xfrm>
            <a:off x="4674108" y="653834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3" name="object 443"/>
          <p:cNvSpPr/>
          <p:nvPr/>
        </p:nvSpPr>
        <p:spPr>
          <a:xfrm>
            <a:off x="4674108" y="655548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4" name="object 444"/>
          <p:cNvSpPr/>
          <p:nvPr/>
        </p:nvSpPr>
        <p:spPr>
          <a:xfrm>
            <a:off x="4674108" y="657263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5" name="object 445"/>
          <p:cNvSpPr/>
          <p:nvPr/>
        </p:nvSpPr>
        <p:spPr>
          <a:xfrm>
            <a:off x="4674108" y="659015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6" name="object 446"/>
          <p:cNvSpPr/>
          <p:nvPr/>
        </p:nvSpPr>
        <p:spPr>
          <a:xfrm>
            <a:off x="4674108" y="66069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7" name="object 447"/>
          <p:cNvSpPr/>
          <p:nvPr/>
        </p:nvSpPr>
        <p:spPr>
          <a:xfrm>
            <a:off x="4674108" y="66244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8" name="object 448"/>
          <p:cNvSpPr/>
          <p:nvPr/>
        </p:nvSpPr>
        <p:spPr>
          <a:xfrm>
            <a:off x="4674108" y="66412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9" name="object 449"/>
          <p:cNvSpPr/>
          <p:nvPr/>
        </p:nvSpPr>
        <p:spPr>
          <a:xfrm>
            <a:off x="4674108" y="66587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0" name="object 450"/>
          <p:cNvSpPr/>
          <p:nvPr/>
        </p:nvSpPr>
        <p:spPr>
          <a:xfrm>
            <a:off x="4674108" y="66755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1" name="object 451"/>
          <p:cNvSpPr/>
          <p:nvPr/>
        </p:nvSpPr>
        <p:spPr>
          <a:xfrm>
            <a:off x="4674108" y="6693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2" name="object 452"/>
          <p:cNvSpPr/>
          <p:nvPr/>
        </p:nvSpPr>
        <p:spPr>
          <a:xfrm>
            <a:off x="4674108" y="670979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3" name="object 453"/>
          <p:cNvSpPr/>
          <p:nvPr/>
        </p:nvSpPr>
        <p:spPr>
          <a:xfrm>
            <a:off x="4674108" y="67273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4" name="object 454"/>
          <p:cNvSpPr/>
          <p:nvPr/>
        </p:nvSpPr>
        <p:spPr>
          <a:xfrm>
            <a:off x="4674108" y="674408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5" name="object 455"/>
          <p:cNvSpPr/>
          <p:nvPr/>
        </p:nvSpPr>
        <p:spPr>
          <a:xfrm>
            <a:off x="4674108" y="676160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6" name="object 456"/>
          <p:cNvSpPr/>
          <p:nvPr/>
        </p:nvSpPr>
        <p:spPr>
          <a:xfrm>
            <a:off x="4674108" y="67783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7" name="object 457"/>
          <p:cNvSpPr/>
          <p:nvPr/>
        </p:nvSpPr>
        <p:spPr>
          <a:xfrm>
            <a:off x="4674108" y="67958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8" name="object 458"/>
          <p:cNvSpPr/>
          <p:nvPr/>
        </p:nvSpPr>
        <p:spPr>
          <a:xfrm>
            <a:off x="4674108" y="68126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9" name="object 459"/>
          <p:cNvSpPr/>
          <p:nvPr/>
        </p:nvSpPr>
        <p:spPr>
          <a:xfrm>
            <a:off x="4674108" y="683018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0" name="object 460"/>
          <p:cNvSpPr/>
          <p:nvPr/>
        </p:nvSpPr>
        <p:spPr>
          <a:xfrm>
            <a:off x="4674108" y="684695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1" name="object 461"/>
          <p:cNvSpPr/>
          <p:nvPr/>
        </p:nvSpPr>
        <p:spPr>
          <a:xfrm>
            <a:off x="4674108" y="686447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2" name="object 462"/>
          <p:cNvSpPr/>
          <p:nvPr/>
        </p:nvSpPr>
        <p:spPr>
          <a:xfrm>
            <a:off x="4674108" y="688124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3" name="object 463"/>
          <p:cNvSpPr/>
          <p:nvPr/>
        </p:nvSpPr>
        <p:spPr>
          <a:xfrm>
            <a:off x="4674108" y="689876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4" name="object 464"/>
          <p:cNvSpPr/>
          <p:nvPr/>
        </p:nvSpPr>
        <p:spPr>
          <a:xfrm>
            <a:off x="4674108" y="691553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5" name="object 465"/>
          <p:cNvSpPr/>
          <p:nvPr/>
        </p:nvSpPr>
        <p:spPr>
          <a:xfrm>
            <a:off x="4674108" y="693305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6" name="object 466"/>
          <p:cNvSpPr/>
          <p:nvPr/>
        </p:nvSpPr>
        <p:spPr>
          <a:xfrm>
            <a:off x="4674108" y="69498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7" name="object 467"/>
          <p:cNvSpPr/>
          <p:nvPr/>
        </p:nvSpPr>
        <p:spPr>
          <a:xfrm>
            <a:off x="4674108" y="69673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8" name="object 468"/>
          <p:cNvSpPr/>
          <p:nvPr/>
        </p:nvSpPr>
        <p:spPr>
          <a:xfrm>
            <a:off x="4674108" y="698411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9" name="object 469"/>
          <p:cNvSpPr/>
          <p:nvPr/>
        </p:nvSpPr>
        <p:spPr>
          <a:xfrm>
            <a:off x="4674108" y="70016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0" name="object 470"/>
          <p:cNvSpPr/>
          <p:nvPr/>
        </p:nvSpPr>
        <p:spPr>
          <a:xfrm>
            <a:off x="4674108" y="701840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1" name="object 471"/>
          <p:cNvSpPr/>
          <p:nvPr/>
        </p:nvSpPr>
        <p:spPr>
          <a:xfrm>
            <a:off x="4674108" y="703592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2" name="object 472"/>
          <p:cNvSpPr/>
          <p:nvPr/>
        </p:nvSpPr>
        <p:spPr>
          <a:xfrm>
            <a:off x="4674108" y="70530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73" name="object 473"/>
          <p:cNvSpPr/>
          <p:nvPr/>
        </p:nvSpPr>
        <p:spPr>
          <a:xfrm>
            <a:off x="4674108" y="707021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4" name="object 474"/>
          <p:cNvSpPr/>
          <p:nvPr/>
        </p:nvSpPr>
        <p:spPr>
          <a:xfrm>
            <a:off x="4674108" y="708736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75" name="object 475"/>
          <p:cNvSpPr/>
          <p:nvPr/>
        </p:nvSpPr>
        <p:spPr>
          <a:xfrm>
            <a:off x="4674108" y="710450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6" name="object 476"/>
          <p:cNvSpPr/>
          <p:nvPr/>
        </p:nvSpPr>
        <p:spPr>
          <a:xfrm>
            <a:off x="4674108" y="7117842"/>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477" name="object 477"/>
          <p:cNvSpPr/>
          <p:nvPr/>
        </p:nvSpPr>
        <p:spPr>
          <a:xfrm>
            <a:off x="5039105" y="55264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8" name="object 478"/>
          <p:cNvSpPr/>
          <p:nvPr/>
        </p:nvSpPr>
        <p:spPr>
          <a:xfrm>
            <a:off x="5039105" y="554355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79" name="object 479"/>
          <p:cNvSpPr/>
          <p:nvPr/>
        </p:nvSpPr>
        <p:spPr>
          <a:xfrm>
            <a:off x="5039105" y="55606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0" name="object 480"/>
          <p:cNvSpPr/>
          <p:nvPr/>
        </p:nvSpPr>
        <p:spPr>
          <a:xfrm>
            <a:off x="5039105" y="557784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1" name="object 481"/>
          <p:cNvSpPr/>
          <p:nvPr/>
        </p:nvSpPr>
        <p:spPr>
          <a:xfrm>
            <a:off x="5039105" y="55949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2" name="object 482"/>
          <p:cNvSpPr/>
          <p:nvPr/>
        </p:nvSpPr>
        <p:spPr>
          <a:xfrm>
            <a:off x="5039105" y="561212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3" name="object 483"/>
          <p:cNvSpPr/>
          <p:nvPr/>
        </p:nvSpPr>
        <p:spPr>
          <a:xfrm>
            <a:off x="5039105" y="56292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4" name="object 484"/>
          <p:cNvSpPr/>
          <p:nvPr/>
        </p:nvSpPr>
        <p:spPr>
          <a:xfrm>
            <a:off x="5039105" y="564642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5" name="object 485"/>
          <p:cNvSpPr/>
          <p:nvPr/>
        </p:nvSpPr>
        <p:spPr>
          <a:xfrm>
            <a:off x="5039105" y="56635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6" name="object 486"/>
          <p:cNvSpPr/>
          <p:nvPr/>
        </p:nvSpPr>
        <p:spPr>
          <a:xfrm>
            <a:off x="5039105" y="56810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7" name="object 487"/>
          <p:cNvSpPr/>
          <p:nvPr/>
        </p:nvSpPr>
        <p:spPr>
          <a:xfrm>
            <a:off x="5039105" y="56978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8" name="object 488"/>
          <p:cNvSpPr/>
          <p:nvPr/>
        </p:nvSpPr>
        <p:spPr>
          <a:xfrm>
            <a:off x="5039105" y="57153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9" name="object 489"/>
          <p:cNvSpPr/>
          <p:nvPr/>
        </p:nvSpPr>
        <p:spPr>
          <a:xfrm>
            <a:off x="5039105" y="57321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0" name="object 490"/>
          <p:cNvSpPr/>
          <p:nvPr/>
        </p:nvSpPr>
        <p:spPr>
          <a:xfrm>
            <a:off x="5039105" y="57496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1" name="object 491"/>
          <p:cNvSpPr/>
          <p:nvPr/>
        </p:nvSpPr>
        <p:spPr>
          <a:xfrm>
            <a:off x="5039105" y="57664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2" name="object 492"/>
          <p:cNvSpPr/>
          <p:nvPr/>
        </p:nvSpPr>
        <p:spPr>
          <a:xfrm>
            <a:off x="5039105" y="57839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3" name="object 493"/>
          <p:cNvSpPr/>
          <p:nvPr/>
        </p:nvSpPr>
        <p:spPr>
          <a:xfrm>
            <a:off x="5039105" y="58007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4" name="object 494"/>
          <p:cNvSpPr/>
          <p:nvPr/>
        </p:nvSpPr>
        <p:spPr>
          <a:xfrm>
            <a:off x="5039105" y="58182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5" name="object 495"/>
          <p:cNvSpPr/>
          <p:nvPr/>
        </p:nvSpPr>
        <p:spPr>
          <a:xfrm>
            <a:off x="5039105" y="58350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6" name="object 496"/>
          <p:cNvSpPr/>
          <p:nvPr/>
        </p:nvSpPr>
        <p:spPr>
          <a:xfrm>
            <a:off x="5039105" y="58525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7" name="object 497"/>
          <p:cNvSpPr/>
          <p:nvPr/>
        </p:nvSpPr>
        <p:spPr>
          <a:xfrm>
            <a:off x="5039105" y="58693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8" name="object 498"/>
          <p:cNvSpPr/>
          <p:nvPr/>
        </p:nvSpPr>
        <p:spPr>
          <a:xfrm>
            <a:off x="5039105" y="58868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9" name="object 499"/>
          <p:cNvSpPr/>
          <p:nvPr/>
        </p:nvSpPr>
        <p:spPr>
          <a:xfrm>
            <a:off x="5039105" y="59035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0" name="object 500"/>
          <p:cNvSpPr/>
          <p:nvPr/>
        </p:nvSpPr>
        <p:spPr>
          <a:xfrm>
            <a:off x="5039105" y="592112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1" name="object 501"/>
          <p:cNvSpPr/>
          <p:nvPr/>
        </p:nvSpPr>
        <p:spPr>
          <a:xfrm>
            <a:off x="5039105" y="59378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2" name="object 502"/>
          <p:cNvSpPr/>
          <p:nvPr/>
        </p:nvSpPr>
        <p:spPr>
          <a:xfrm>
            <a:off x="5039105" y="59554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3" name="object 503"/>
          <p:cNvSpPr/>
          <p:nvPr/>
        </p:nvSpPr>
        <p:spPr>
          <a:xfrm>
            <a:off x="5039105" y="59721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4" name="object 504"/>
          <p:cNvSpPr/>
          <p:nvPr/>
        </p:nvSpPr>
        <p:spPr>
          <a:xfrm>
            <a:off x="5039105" y="598970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5" name="object 505"/>
          <p:cNvSpPr/>
          <p:nvPr/>
        </p:nvSpPr>
        <p:spPr>
          <a:xfrm>
            <a:off x="5039105" y="60064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6" name="object 506"/>
          <p:cNvSpPr/>
          <p:nvPr/>
        </p:nvSpPr>
        <p:spPr>
          <a:xfrm>
            <a:off x="5039105" y="60239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7" name="object 507"/>
          <p:cNvSpPr/>
          <p:nvPr/>
        </p:nvSpPr>
        <p:spPr>
          <a:xfrm>
            <a:off x="5039105" y="60407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8" name="object 508"/>
          <p:cNvSpPr/>
          <p:nvPr/>
        </p:nvSpPr>
        <p:spPr>
          <a:xfrm>
            <a:off x="5039105" y="60582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9" name="object 509"/>
          <p:cNvSpPr/>
          <p:nvPr/>
        </p:nvSpPr>
        <p:spPr>
          <a:xfrm>
            <a:off x="5039105" y="60750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0" name="object 510"/>
          <p:cNvSpPr/>
          <p:nvPr/>
        </p:nvSpPr>
        <p:spPr>
          <a:xfrm>
            <a:off x="5039105" y="60925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1" name="object 511"/>
          <p:cNvSpPr/>
          <p:nvPr/>
        </p:nvSpPr>
        <p:spPr>
          <a:xfrm>
            <a:off x="5039105" y="610971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12" name="object 512"/>
          <p:cNvSpPr/>
          <p:nvPr/>
        </p:nvSpPr>
        <p:spPr>
          <a:xfrm>
            <a:off x="5039105" y="61268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3" name="object 513"/>
          <p:cNvSpPr/>
          <p:nvPr/>
        </p:nvSpPr>
        <p:spPr>
          <a:xfrm>
            <a:off x="5039105" y="614400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14" name="object 514"/>
          <p:cNvSpPr/>
          <p:nvPr/>
        </p:nvSpPr>
        <p:spPr>
          <a:xfrm>
            <a:off x="5039105" y="61611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5" name="object 515"/>
          <p:cNvSpPr/>
          <p:nvPr/>
        </p:nvSpPr>
        <p:spPr>
          <a:xfrm>
            <a:off x="5039105" y="617829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16" name="object 516"/>
          <p:cNvSpPr/>
          <p:nvPr/>
        </p:nvSpPr>
        <p:spPr>
          <a:xfrm>
            <a:off x="5039105" y="61954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7" name="object 517"/>
          <p:cNvSpPr/>
          <p:nvPr/>
        </p:nvSpPr>
        <p:spPr>
          <a:xfrm>
            <a:off x="5039105" y="621258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18" name="object 518"/>
          <p:cNvSpPr/>
          <p:nvPr/>
        </p:nvSpPr>
        <p:spPr>
          <a:xfrm>
            <a:off x="5039105" y="62297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9" name="object 519"/>
          <p:cNvSpPr/>
          <p:nvPr/>
        </p:nvSpPr>
        <p:spPr>
          <a:xfrm>
            <a:off x="5039105" y="624687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20" name="object 520"/>
          <p:cNvSpPr/>
          <p:nvPr/>
        </p:nvSpPr>
        <p:spPr>
          <a:xfrm>
            <a:off x="5039105" y="62640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1" name="object 521"/>
          <p:cNvSpPr/>
          <p:nvPr/>
        </p:nvSpPr>
        <p:spPr>
          <a:xfrm>
            <a:off x="5039105" y="628116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2" name="object 522"/>
          <p:cNvSpPr/>
          <p:nvPr/>
        </p:nvSpPr>
        <p:spPr>
          <a:xfrm>
            <a:off x="5039105" y="62983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3" name="object 523"/>
          <p:cNvSpPr/>
          <p:nvPr/>
        </p:nvSpPr>
        <p:spPr>
          <a:xfrm>
            <a:off x="5039105" y="631545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4" name="object 524"/>
          <p:cNvSpPr/>
          <p:nvPr/>
        </p:nvSpPr>
        <p:spPr>
          <a:xfrm>
            <a:off x="5039105" y="63326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5" name="object 525"/>
          <p:cNvSpPr/>
          <p:nvPr/>
        </p:nvSpPr>
        <p:spPr>
          <a:xfrm>
            <a:off x="5039105" y="634974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6" name="object 526"/>
          <p:cNvSpPr/>
          <p:nvPr/>
        </p:nvSpPr>
        <p:spPr>
          <a:xfrm>
            <a:off x="5039105" y="63668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7" name="object 527"/>
          <p:cNvSpPr/>
          <p:nvPr/>
        </p:nvSpPr>
        <p:spPr>
          <a:xfrm>
            <a:off x="5039105" y="638403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8" name="object 528"/>
          <p:cNvSpPr/>
          <p:nvPr/>
        </p:nvSpPr>
        <p:spPr>
          <a:xfrm>
            <a:off x="5039105" y="64011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9" name="object 529"/>
          <p:cNvSpPr/>
          <p:nvPr/>
        </p:nvSpPr>
        <p:spPr>
          <a:xfrm>
            <a:off x="5039105" y="641832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30" name="object 530"/>
          <p:cNvSpPr/>
          <p:nvPr/>
        </p:nvSpPr>
        <p:spPr>
          <a:xfrm>
            <a:off x="5039105" y="64354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1" name="object 531"/>
          <p:cNvSpPr/>
          <p:nvPr/>
        </p:nvSpPr>
        <p:spPr>
          <a:xfrm>
            <a:off x="5039105" y="645261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2" name="object 532"/>
          <p:cNvSpPr/>
          <p:nvPr/>
        </p:nvSpPr>
        <p:spPr>
          <a:xfrm>
            <a:off x="5039105" y="64697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3" name="object 533"/>
          <p:cNvSpPr/>
          <p:nvPr/>
        </p:nvSpPr>
        <p:spPr>
          <a:xfrm>
            <a:off x="5039105" y="648690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4" name="object 534"/>
          <p:cNvSpPr/>
          <p:nvPr/>
        </p:nvSpPr>
        <p:spPr>
          <a:xfrm>
            <a:off x="5039105" y="650405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5" name="object 535"/>
          <p:cNvSpPr/>
          <p:nvPr/>
        </p:nvSpPr>
        <p:spPr>
          <a:xfrm>
            <a:off x="5039105" y="652119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6" name="object 536"/>
          <p:cNvSpPr/>
          <p:nvPr/>
        </p:nvSpPr>
        <p:spPr>
          <a:xfrm>
            <a:off x="5039105" y="653834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7" name="object 537"/>
          <p:cNvSpPr/>
          <p:nvPr/>
        </p:nvSpPr>
        <p:spPr>
          <a:xfrm>
            <a:off x="5039105" y="655548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8" name="object 538"/>
          <p:cNvSpPr/>
          <p:nvPr/>
        </p:nvSpPr>
        <p:spPr>
          <a:xfrm>
            <a:off x="5039105" y="657263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9" name="object 539"/>
          <p:cNvSpPr/>
          <p:nvPr/>
        </p:nvSpPr>
        <p:spPr>
          <a:xfrm>
            <a:off x="5039105" y="659015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0" name="object 540"/>
          <p:cNvSpPr/>
          <p:nvPr/>
        </p:nvSpPr>
        <p:spPr>
          <a:xfrm>
            <a:off x="5039105" y="660692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1" name="object 541"/>
          <p:cNvSpPr/>
          <p:nvPr/>
        </p:nvSpPr>
        <p:spPr>
          <a:xfrm>
            <a:off x="5039105" y="698411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2" name="object 542"/>
          <p:cNvSpPr/>
          <p:nvPr/>
        </p:nvSpPr>
        <p:spPr>
          <a:xfrm>
            <a:off x="5039105" y="70016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3" name="object 543"/>
          <p:cNvSpPr/>
          <p:nvPr/>
        </p:nvSpPr>
        <p:spPr>
          <a:xfrm>
            <a:off x="5039105" y="7018401"/>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4" name="object 544"/>
          <p:cNvSpPr/>
          <p:nvPr/>
        </p:nvSpPr>
        <p:spPr>
          <a:xfrm>
            <a:off x="5039105" y="703592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5" name="object 545"/>
          <p:cNvSpPr/>
          <p:nvPr/>
        </p:nvSpPr>
        <p:spPr>
          <a:xfrm>
            <a:off x="5039105" y="705307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46" name="object 546"/>
          <p:cNvSpPr/>
          <p:nvPr/>
        </p:nvSpPr>
        <p:spPr>
          <a:xfrm>
            <a:off x="5039105" y="7070217"/>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7" name="object 547"/>
          <p:cNvSpPr/>
          <p:nvPr/>
        </p:nvSpPr>
        <p:spPr>
          <a:xfrm>
            <a:off x="5039105" y="708736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48" name="object 548"/>
          <p:cNvSpPr/>
          <p:nvPr/>
        </p:nvSpPr>
        <p:spPr>
          <a:xfrm>
            <a:off x="5039105" y="710450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9" name="object 549"/>
          <p:cNvSpPr/>
          <p:nvPr/>
        </p:nvSpPr>
        <p:spPr>
          <a:xfrm>
            <a:off x="5039105" y="7117842"/>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550" name="object 550"/>
          <p:cNvSpPr/>
          <p:nvPr/>
        </p:nvSpPr>
        <p:spPr>
          <a:xfrm>
            <a:off x="5403341" y="55264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1" name="object 551"/>
          <p:cNvSpPr/>
          <p:nvPr/>
        </p:nvSpPr>
        <p:spPr>
          <a:xfrm>
            <a:off x="5403341" y="554355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2" name="object 552"/>
          <p:cNvSpPr/>
          <p:nvPr/>
        </p:nvSpPr>
        <p:spPr>
          <a:xfrm>
            <a:off x="5403341" y="55606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3" name="object 553"/>
          <p:cNvSpPr/>
          <p:nvPr/>
        </p:nvSpPr>
        <p:spPr>
          <a:xfrm>
            <a:off x="5403341" y="55778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4" name="object 554"/>
          <p:cNvSpPr/>
          <p:nvPr/>
        </p:nvSpPr>
        <p:spPr>
          <a:xfrm>
            <a:off x="5403341" y="55949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5" name="object 555"/>
          <p:cNvSpPr/>
          <p:nvPr/>
        </p:nvSpPr>
        <p:spPr>
          <a:xfrm>
            <a:off x="5403341" y="561212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6" name="object 556"/>
          <p:cNvSpPr/>
          <p:nvPr/>
        </p:nvSpPr>
        <p:spPr>
          <a:xfrm>
            <a:off x="5403341" y="56292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7" name="object 557"/>
          <p:cNvSpPr/>
          <p:nvPr/>
        </p:nvSpPr>
        <p:spPr>
          <a:xfrm>
            <a:off x="5403341" y="56464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8" name="object 558"/>
          <p:cNvSpPr/>
          <p:nvPr/>
        </p:nvSpPr>
        <p:spPr>
          <a:xfrm>
            <a:off x="5403341" y="56635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9" name="object 559"/>
          <p:cNvSpPr/>
          <p:nvPr/>
        </p:nvSpPr>
        <p:spPr>
          <a:xfrm>
            <a:off x="5403341" y="56810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0" name="object 560"/>
          <p:cNvSpPr/>
          <p:nvPr/>
        </p:nvSpPr>
        <p:spPr>
          <a:xfrm>
            <a:off x="5403341" y="56978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1" name="object 561"/>
          <p:cNvSpPr/>
          <p:nvPr/>
        </p:nvSpPr>
        <p:spPr>
          <a:xfrm>
            <a:off x="5403341" y="57153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2" name="object 562"/>
          <p:cNvSpPr/>
          <p:nvPr/>
        </p:nvSpPr>
        <p:spPr>
          <a:xfrm>
            <a:off x="5403341" y="57321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3" name="object 563"/>
          <p:cNvSpPr/>
          <p:nvPr/>
        </p:nvSpPr>
        <p:spPr>
          <a:xfrm>
            <a:off x="5403341" y="57496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4" name="object 564"/>
          <p:cNvSpPr/>
          <p:nvPr/>
        </p:nvSpPr>
        <p:spPr>
          <a:xfrm>
            <a:off x="5403341" y="57664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5" name="object 565"/>
          <p:cNvSpPr/>
          <p:nvPr/>
        </p:nvSpPr>
        <p:spPr>
          <a:xfrm>
            <a:off x="5403341" y="57839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6" name="object 566"/>
          <p:cNvSpPr/>
          <p:nvPr/>
        </p:nvSpPr>
        <p:spPr>
          <a:xfrm>
            <a:off x="5403341" y="58007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7" name="object 567"/>
          <p:cNvSpPr/>
          <p:nvPr/>
        </p:nvSpPr>
        <p:spPr>
          <a:xfrm>
            <a:off x="5403341" y="58182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8" name="object 568"/>
          <p:cNvSpPr/>
          <p:nvPr/>
        </p:nvSpPr>
        <p:spPr>
          <a:xfrm>
            <a:off x="5403341" y="58350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9" name="object 569"/>
          <p:cNvSpPr/>
          <p:nvPr/>
        </p:nvSpPr>
        <p:spPr>
          <a:xfrm>
            <a:off x="5403341" y="58525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0" name="object 570"/>
          <p:cNvSpPr/>
          <p:nvPr/>
        </p:nvSpPr>
        <p:spPr>
          <a:xfrm>
            <a:off x="5403341" y="5869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1" name="object 571"/>
          <p:cNvSpPr/>
          <p:nvPr/>
        </p:nvSpPr>
        <p:spPr>
          <a:xfrm>
            <a:off x="5403341" y="58868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2" name="object 572"/>
          <p:cNvSpPr/>
          <p:nvPr/>
        </p:nvSpPr>
        <p:spPr>
          <a:xfrm>
            <a:off x="5403341" y="59035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3" name="object 573"/>
          <p:cNvSpPr/>
          <p:nvPr/>
        </p:nvSpPr>
        <p:spPr>
          <a:xfrm>
            <a:off x="5403341" y="59211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4" name="object 574"/>
          <p:cNvSpPr/>
          <p:nvPr/>
        </p:nvSpPr>
        <p:spPr>
          <a:xfrm>
            <a:off x="5403341" y="59378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5" name="object 575"/>
          <p:cNvSpPr/>
          <p:nvPr/>
        </p:nvSpPr>
        <p:spPr>
          <a:xfrm>
            <a:off x="5403341" y="59554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6" name="object 576"/>
          <p:cNvSpPr/>
          <p:nvPr/>
        </p:nvSpPr>
        <p:spPr>
          <a:xfrm>
            <a:off x="5403341" y="59721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7" name="object 577"/>
          <p:cNvSpPr/>
          <p:nvPr/>
        </p:nvSpPr>
        <p:spPr>
          <a:xfrm>
            <a:off x="5403341" y="59897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8" name="object 578"/>
          <p:cNvSpPr/>
          <p:nvPr/>
        </p:nvSpPr>
        <p:spPr>
          <a:xfrm>
            <a:off x="5403341" y="60064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9" name="object 579"/>
          <p:cNvSpPr/>
          <p:nvPr/>
        </p:nvSpPr>
        <p:spPr>
          <a:xfrm>
            <a:off x="5403341" y="60239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0" name="object 580"/>
          <p:cNvSpPr/>
          <p:nvPr/>
        </p:nvSpPr>
        <p:spPr>
          <a:xfrm>
            <a:off x="5403341" y="60407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1" name="object 581"/>
          <p:cNvSpPr/>
          <p:nvPr/>
        </p:nvSpPr>
        <p:spPr>
          <a:xfrm>
            <a:off x="5403341" y="60582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2" name="object 582"/>
          <p:cNvSpPr/>
          <p:nvPr/>
        </p:nvSpPr>
        <p:spPr>
          <a:xfrm>
            <a:off x="5403341" y="60750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3" name="object 583"/>
          <p:cNvSpPr/>
          <p:nvPr/>
        </p:nvSpPr>
        <p:spPr>
          <a:xfrm>
            <a:off x="5403341" y="60925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4" name="object 584"/>
          <p:cNvSpPr/>
          <p:nvPr/>
        </p:nvSpPr>
        <p:spPr>
          <a:xfrm>
            <a:off x="5403341" y="61097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85" name="object 585"/>
          <p:cNvSpPr/>
          <p:nvPr/>
        </p:nvSpPr>
        <p:spPr>
          <a:xfrm>
            <a:off x="5403341" y="61268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6" name="object 586"/>
          <p:cNvSpPr/>
          <p:nvPr/>
        </p:nvSpPr>
        <p:spPr>
          <a:xfrm>
            <a:off x="5403341" y="614400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87" name="object 587"/>
          <p:cNvSpPr/>
          <p:nvPr/>
        </p:nvSpPr>
        <p:spPr>
          <a:xfrm>
            <a:off x="5403341" y="61611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8" name="object 588"/>
          <p:cNvSpPr/>
          <p:nvPr/>
        </p:nvSpPr>
        <p:spPr>
          <a:xfrm>
            <a:off x="5403341" y="617829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89" name="object 589"/>
          <p:cNvSpPr/>
          <p:nvPr/>
        </p:nvSpPr>
        <p:spPr>
          <a:xfrm>
            <a:off x="5403341" y="61954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0" name="object 590"/>
          <p:cNvSpPr/>
          <p:nvPr/>
        </p:nvSpPr>
        <p:spPr>
          <a:xfrm>
            <a:off x="5403341" y="621258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1" name="object 591"/>
          <p:cNvSpPr/>
          <p:nvPr/>
        </p:nvSpPr>
        <p:spPr>
          <a:xfrm>
            <a:off x="5403341" y="62297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2" name="object 592"/>
          <p:cNvSpPr/>
          <p:nvPr/>
        </p:nvSpPr>
        <p:spPr>
          <a:xfrm>
            <a:off x="5403341" y="624687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93" name="object 593"/>
          <p:cNvSpPr/>
          <p:nvPr/>
        </p:nvSpPr>
        <p:spPr>
          <a:xfrm>
            <a:off x="5403341" y="62640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4" name="object 594"/>
          <p:cNvSpPr/>
          <p:nvPr/>
        </p:nvSpPr>
        <p:spPr>
          <a:xfrm>
            <a:off x="5403341" y="628116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5" name="object 595"/>
          <p:cNvSpPr/>
          <p:nvPr/>
        </p:nvSpPr>
        <p:spPr>
          <a:xfrm>
            <a:off x="5403341" y="62983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6" name="object 596"/>
          <p:cNvSpPr/>
          <p:nvPr/>
        </p:nvSpPr>
        <p:spPr>
          <a:xfrm>
            <a:off x="5403341" y="631545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7" name="object 597"/>
          <p:cNvSpPr/>
          <p:nvPr/>
        </p:nvSpPr>
        <p:spPr>
          <a:xfrm>
            <a:off x="5403341" y="63326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8" name="object 598"/>
          <p:cNvSpPr/>
          <p:nvPr/>
        </p:nvSpPr>
        <p:spPr>
          <a:xfrm>
            <a:off x="5403341" y="634974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9" name="object 599"/>
          <p:cNvSpPr/>
          <p:nvPr/>
        </p:nvSpPr>
        <p:spPr>
          <a:xfrm>
            <a:off x="5403341" y="63668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0" name="object 600"/>
          <p:cNvSpPr/>
          <p:nvPr/>
        </p:nvSpPr>
        <p:spPr>
          <a:xfrm>
            <a:off x="5403341" y="638403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1" name="object 601"/>
          <p:cNvSpPr/>
          <p:nvPr/>
        </p:nvSpPr>
        <p:spPr>
          <a:xfrm>
            <a:off x="5403341" y="64011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2" name="object 602"/>
          <p:cNvSpPr/>
          <p:nvPr/>
        </p:nvSpPr>
        <p:spPr>
          <a:xfrm>
            <a:off x="5403341" y="641832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03" name="object 603"/>
          <p:cNvSpPr/>
          <p:nvPr/>
        </p:nvSpPr>
        <p:spPr>
          <a:xfrm>
            <a:off x="5403341" y="64354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4" name="object 604"/>
          <p:cNvSpPr/>
          <p:nvPr/>
        </p:nvSpPr>
        <p:spPr>
          <a:xfrm>
            <a:off x="5403341" y="64526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5" name="object 605"/>
          <p:cNvSpPr/>
          <p:nvPr/>
        </p:nvSpPr>
        <p:spPr>
          <a:xfrm>
            <a:off x="5403341" y="64697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6" name="object 606"/>
          <p:cNvSpPr/>
          <p:nvPr/>
        </p:nvSpPr>
        <p:spPr>
          <a:xfrm>
            <a:off x="5403341" y="648690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7" name="object 607"/>
          <p:cNvSpPr/>
          <p:nvPr/>
        </p:nvSpPr>
        <p:spPr>
          <a:xfrm>
            <a:off x="5403341" y="650405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8" name="object 608"/>
          <p:cNvSpPr/>
          <p:nvPr/>
        </p:nvSpPr>
        <p:spPr>
          <a:xfrm>
            <a:off x="5403341" y="652119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9" name="object 609"/>
          <p:cNvSpPr/>
          <p:nvPr/>
        </p:nvSpPr>
        <p:spPr>
          <a:xfrm>
            <a:off x="5403341" y="653834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0" name="object 610"/>
          <p:cNvSpPr/>
          <p:nvPr/>
        </p:nvSpPr>
        <p:spPr>
          <a:xfrm>
            <a:off x="5403341" y="655548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1" name="object 611"/>
          <p:cNvSpPr/>
          <p:nvPr/>
        </p:nvSpPr>
        <p:spPr>
          <a:xfrm>
            <a:off x="5403341" y="657263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2" name="object 612"/>
          <p:cNvSpPr/>
          <p:nvPr/>
        </p:nvSpPr>
        <p:spPr>
          <a:xfrm>
            <a:off x="5403341" y="659015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3" name="object 613"/>
          <p:cNvSpPr/>
          <p:nvPr/>
        </p:nvSpPr>
        <p:spPr>
          <a:xfrm>
            <a:off x="5403341" y="660692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4" name="object 614"/>
          <p:cNvSpPr/>
          <p:nvPr/>
        </p:nvSpPr>
        <p:spPr>
          <a:xfrm>
            <a:off x="5403341" y="698411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5" name="object 615"/>
          <p:cNvSpPr/>
          <p:nvPr/>
        </p:nvSpPr>
        <p:spPr>
          <a:xfrm>
            <a:off x="5403341" y="70016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6" name="object 616"/>
          <p:cNvSpPr/>
          <p:nvPr/>
        </p:nvSpPr>
        <p:spPr>
          <a:xfrm>
            <a:off x="5403341" y="7018401"/>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7" name="object 617"/>
          <p:cNvSpPr/>
          <p:nvPr/>
        </p:nvSpPr>
        <p:spPr>
          <a:xfrm>
            <a:off x="5403341" y="703592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8" name="object 618"/>
          <p:cNvSpPr/>
          <p:nvPr/>
        </p:nvSpPr>
        <p:spPr>
          <a:xfrm>
            <a:off x="5403341" y="70530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19" name="object 619"/>
          <p:cNvSpPr/>
          <p:nvPr/>
        </p:nvSpPr>
        <p:spPr>
          <a:xfrm>
            <a:off x="5403341" y="7070217"/>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20" name="object 620"/>
          <p:cNvSpPr/>
          <p:nvPr/>
        </p:nvSpPr>
        <p:spPr>
          <a:xfrm>
            <a:off x="5403341" y="708736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21" name="object 621"/>
          <p:cNvSpPr/>
          <p:nvPr/>
        </p:nvSpPr>
        <p:spPr>
          <a:xfrm>
            <a:off x="5403341" y="710450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22" name="object 622"/>
          <p:cNvSpPr/>
          <p:nvPr/>
        </p:nvSpPr>
        <p:spPr>
          <a:xfrm>
            <a:off x="5403341" y="7117842"/>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623" name="object 623"/>
          <p:cNvSpPr/>
          <p:nvPr/>
        </p:nvSpPr>
        <p:spPr>
          <a:xfrm>
            <a:off x="2852927" y="5522214"/>
            <a:ext cx="0" cy="1629410"/>
          </a:xfrm>
          <a:custGeom>
            <a:avLst/>
            <a:gdLst/>
            <a:ahLst/>
            <a:cxnLst/>
            <a:rect l="l" t="t" r="r" b="b"/>
            <a:pathLst>
              <a:path h="1629409">
                <a:moveTo>
                  <a:pt x="0" y="0"/>
                </a:moveTo>
                <a:lnTo>
                  <a:pt x="0" y="1629156"/>
                </a:lnTo>
              </a:path>
            </a:pathLst>
          </a:custGeom>
          <a:ln w="3175">
            <a:solidFill>
              <a:srgbClr val="3F3F3F"/>
            </a:solidFill>
          </a:ln>
        </p:spPr>
        <p:txBody>
          <a:bodyPr wrap="square" lIns="0" tIns="0" rIns="0" bIns="0" rtlCol="0"/>
          <a:lstStyle/>
          <a:p>
            <a:endParaRPr/>
          </a:p>
        </p:txBody>
      </p:sp>
      <p:sp>
        <p:nvSpPr>
          <p:cNvPr id="624" name="object 624"/>
          <p:cNvSpPr/>
          <p:nvPr/>
        </p:nvSpPr>
        <p:spPr>
          <a:xfrm>
            <a:off x="2819400" y="711860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5" name="object 625"/>
          <p:cNvSpPr/>
          <p:nvPr/>
        </p:nvSpPr>
        <p:spPr>
          <a:xfrm>
            <a:off x="2819400" y="6852666"/>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6" name="object 626"/>
          <p:cNvSpPr/>
          <p:nvPr/>
        </p:nvSpPr>
        <p:spPr>
          <a:xfrm>
            <a:off x="2819400" y="658558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7" name="object 627"/>
          <p:cNvSpPr/>
          <p:nvPr/>
        </p:nvSpPr>
        <p:spPr>
          <a:xfrm>
            <a:off x="2819400" y="6319646"/>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8" name="object 628"/>
          <p:cNvSpPr/>
          <p:nvPr/>
        </p:nvSpPr>
        <p:spPr>
          <a:xfrm>
            <a:off x="2819400" y="6054090"/>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9" name="object 629"/>
          <p:cNvSpPr/>
          <p:nvPr/>
        </p:nvSpPr>
        <p:spPr>
          <a:xfrm>
            <a:off x="2819400" y="578815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0" name="object 630"/>
          <p:cNvSpPr/>
          <p:nvPr/>
        </p:nvSpPr>
        <p:spPr>
          <a:xfrm>
            <a:off x="2819400" y="552221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1" name="object 631"/>
          <p:cNvSpPr/>
          <p:nvPr/>
        </p:nvSpPr>
        <p:spPr>
          <a:xfrm>
            <a:off x="2852927" y="7118604"/>
            <a:ext cx="2830195" cy="0"/>
          </a:xfrm>
          <a:custGeom>
            <a:avLst/>
            <a:gdLst/>
            <a:ahLst/>
            <a:cxnLst/>
            <a:rect l="l" t="t" r="r" b="b"/>
            <a:pathLst>
              <a:path w="2830195">
                <a:moveTo>
                  <a:pt x="0" y="0"/>
                </a:moveTo>
                <a:lnTo>
                  <a:pt x="2830068" y="0"/>
                </a:lnTo>
              </a:path>
            </a:pathLst>
          </a:custGeom>
          <a:ln w="3175">
            <a:solidFill>
              <a:srgbClr val="3F3F3F"/>
            </a:solidFill>
          </a:ln>
        </p:spPr>
        <p:txBody>
          <a:bodyPr wrap="square" lIns="0" tIns="0" rIns="0" bIns="0" rtlCol="0"/>
          <a:lstStyle/>
          <a:p>
            <a:endParaRPr/>
          </a:p>
        </p:txBody>
      </p:sp>
      <p:sp>
        <p:nvSpPr>
          <p:cNvPr id="632" name="object 632"/>
          <p:cNvSpPr/>
          <p:nvPr/>
        </p:nvSpPr>
        <p:spPr>
          <a:xfrm>
            <a:off x="3216401" y="7134986"/>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33" name="object 633"/>
          <p:cNvSpPr/>
          <p:nvPr/>
        </p:nvSpPr>
        <p:spPr>
          <a:xfrm>
            <a:off x="3580638" y="7134986"/>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34" name="object 634"/>
          <p:cNvSpPr/>
          <p:nvPr/>
        </p:nvSpPr>
        <p:spPr>
          <a:xfrm>
            <a:off x="3946397" y="7134986"/>
            <a:ext cx="2540" cy="0"/>
          </a:xfrm>
          <a:custGeom>
            <a:avLst/>
            <a:gdLst/>
            <a:ahLst/>
            <a:cxnLst/>
            <a:rect l="l" t="t" r="r" b="b"/>
            <a:pathLst>
              <a:path w="2539">
                <a:moveTo>
                  <a:pt x="0" y="0"/>
                </a:moveTo>
                <a:lnTo>
                  <a:pt x="2286" y="0"/>
                </a:lnTo>
              </a:path>
            </a:pathLst>
          </a:custGeom>
          <a:ln w="32766">
            <a:solidFill>
              <a:srgbClr val="3F3F3F"/>
            </a:solidFill>
          </a:ln>
        </p:spPr>
        <p:txBody>
          <a:bodyPr wrap="square" lIns="0" tIns="0" rIns="0" bIns="0" rtlCol="0"/>
          <a:lstStyle/>
          <a:p>
            <a:endParaRPr/>
          </a:p>
        </p:txBody>
      </p:sp>
      <p:sp>
        <p:nvSpPr>
          <p:cNvPr id="635" name="object 635"/>
          <p:cNvSpPr/>
          <p:nvPr/>
        </p:nvSpPr>
        <p:spPr>
          <a:xfrm>
            <a:off x="4311396" y="7134986"/>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36" name="object 636"/>
          <p:cNvSpPr/>
          <p:nvPr/>
        </p:nvSpPr>
        <p:spPr>
          <a:xfrm>
            <a:off x="4677155" y="7134986"/>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37" name="object 637"/>
          <p:cNvSpPr/>
          <p:nvPr/>
        </p:nvSpPr>
        <p:spPr>
          <a:xfrm>
            <a:off x="5042153" y="7134986"/>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38" name="object 638"/>
          <p:cNvSpPr/>
          <p:nvPr/>
        </p:nvSpPr>
        <p:spPr>
          <a:xfrm>
            <a:off x="5406390" y="7134986"/>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39" name="object 639"/>
          <p:cNvSpPr/>
          <p:nvPr/>
        </p:nvSpPr>
        <p:spPr>
          <a:xfrm>
            <a:off x="2852927" y="5785865"/>
            <a:ext cx="2827020" cy="549275"/>
          </a:xfrm>
          <a:custGeom>
            <a:avLst/>
            <a:gdLst/>
            <a:ahLst/>
            <a:cxnLst/>
            <a:rect l="l" t="t" r="r" b="b"/>
            <a:pathLst>
              <a:path w="2827020" h="549275">
                <a:moveTo>
                  <a:pt x="6096" y="519684"/>
                </a:moveTo>
                <a:lnTo>
                  <a:pt x="0" y="519684"/>
                </a:lnTo>
                <a:lnTo>
                  <a:pt x="0" y="548709"/>
                </a:lnTo>
                <a:lnTo>
                  <a:pt x="8382" y="547878"/>
                </a:lnTo>
                <a:lnTo>
                  <a:pt x="14478" y="541020"/>
                </a:lnTo>
                <a:lnTo>
                  <a:pt x="13716" y="533400"/>
                </a:lnTo>
                <a:lnTo>
                  <a:pt x="12954" y="525018"/>
                </a:lnTo>
                <a:lnTo>
                  <a:pt x="6096" y="519684"/>
                </a:lnTo>
                <a:close/>
              </a:path>
              <a:path w="2827020" h="549275">
                <a:moveTo>
                  <a:pt x="64008" y="515874"/>
                </a:moveTo>
                <a:lnTo>
                  <a:pt x="55626" y="515874"/>
                </a:lnTo>
                <a:lnTo>
                  <a:pt x="48006" y="516636"/>
                </a:lnTo>
                <a:lnTo>
                  <a:pt x="41910" y="523494"/>
                </a:lnTo>
                <a:lnTo>
                  <a:pt x="42672" y="531114"/>
                </a:lnTo>
                <a:lnTo>
                  <a:pt x="42672" y="539496"/>
                </a:lnTo>
                <a:lnTo>
                  <a:pt x="49530" y="544830"/>
                </a:lnTo>
                <a:lnTo>
                  <a:pt x="57912" y="544830"/>
                </a:lnTo>
                <a:lnTo>
                  <a:pt x="65532" y="544068"/>
                </a:lnTo>
                <a:lnTo>
                  <a:pt x="71628" y="537210"/>
                </a:lnTo>
                <a:lnTo>
                  <a:pt x="70866" y="529590"/>
                </a:lnTo>
                <a:lnTo>
                  <a:pt x="70866" y="521208"/>
                </a:lnTo>
                <a:lnTo>
                  <a:pt x="64008" y="515874"/>
                </a:lnTo>
                <a:close/>
              </a:path>
              <a:path w="2827020" h="549275">
                <a:moveTo>
                  <a:pt x="121158" y="512826"/>
                </a:moveTo>
                <a:lnTo>
                  <a:pt x="113538" y="513588"/>
                </a:lnTo>
                <a:lnTo>
                  <a:pt x="105918" y="513588"/>
                </a:lnTo>
                <a:lnTo>
                  <a:pt x="99060" y="519684"/>
                </a:lnTo>
                <a:lnTo>
                  <a:pt x="99752" y="527304"/>
                </a:lnTo>
                <a:lnTo>
                  <a:pt x="99822" y="535686"/>
                </a:lnTo>
                <a:lnTo>
                  <a:pt x="106680" y="541782"/>
                </a:lnTo>
                <a:lnTo>
                  <a:pt x="122682" y="541782"/>
                </a:lnTo>
                <a:lnTo>
                  <a:pt x="128778" y="534924"/>
                </a:lnTo>
                <a:lnTo>
                  <a:pt x="128092" y="528066"/>
                </a:lnTo>
                <a:lnTo>
                  <a:pt x="128016" y="518922"/>
                </a:lnTo>
                <a:lnTo>
                  <a:pt x="121158" y="512826"/>
                </a:lnTo>
                <a:close/>
              </a:path>
              <a:path w="2827020" h="549275">
                <a:moveTo>
                  <a:pt x="179070" y="512064"/>
                </a:moveTo>
                <a:lnTo>
                  <a:pt x="163068" y="512064"/>
                </a:lnTo>
                <a:lnTo>
                  <a:pt x="156972" y="518922"/>
                </a:lnTo>
                <a:lnTo>
                  <a:pt x="156972" y="534162"/>
                </a:lnTo>
                <a:lnTo>
                  <a:pt x="163830" y="541020"/>
                </a:lnTo>
                <a:lnTo>
                  <a:pt x="171450" y="540258"/>
                </a:lnTo>
                <a:lnTo>
                  <a:pt x="179832" y="540258"/>
                </a:lnTo>
                <a:lnTo>
                  <a:pt x="185928" y="533400"/>
                </a:lnTo>
                <a:lnTo>
                  <a:pt x="185928" y="525780"/>
                </a:lnTo>
                <a:lnTo>
                  <a:pt x="185166" y="518160"/>
                </a:lnTo>
                <a:lnTo>
                  <a:pt x="179070" y="512064"/>
                </a:lnTo>
                <a:close/>
              </a:path>
              <a:path w="2827020" h="549275">
                <a:moveTo>
                  <a:pt x="236220" y="509778"/>
                </a:moveTo>
                <a:lnTo>
                  <a:pt x="228600" y="510540"/>
                </a:lnTo>
                <a:lnTo>
                  <a:pt x="220218" y="510540"/>
                </a:lnTo>
                <a:lnTo>
                  <a:pt x="214122" y="517398"/>
                </a:lnTo>
                <a:lnTo>
                  <a:pt x="214122" y="525018"/>
                </a:lnTo>
                <a:lnTo>
                  <a:pt x="214884" y="532638"/>
                </a:lnTo>
                <a:lnTo>
                  <a:pt x="220980" y="539496"/>
                </a:lnTo>
                <a:lnTo>
                  <a:pt x="229362" y="538734"/>
                </a:lnTo>
                <a:lnTo>
                  <a:pt x="236982" y="538734"/>
                </a:lnTo>
                <a:lnTo>
                  <a:pt x="243078" y="531876"/>
                </a:lnTo>
                <a:lnTo>
                  <a:pt x="243078" y="516636"/>
                </a:lnTo>
                <a:lnTo>
                  <a:pt x="236220" y="509778"/>
                </a:lnTo>
                <a:close/>
              </a:path>
              <a:path w="2827020" h="549275">
                <a:moveTo>
                  <a:pt x="293370" y="509016"/>
                </a:moveTo>
                <a:lnTo>
                  <a:pt x="278130" y="509016"/>
                </a:lnTo>
                <a:lnTo>
                  <a:pt x="271272" y="515874"/>
                </a:lnTo>
                <a:lnTo>
                  <a:pt x="271272" y="523494"/>
                </a:lnTo>
                <a:lnTo>
                  <a:pt x="272034" y="531114"/>
                </a:lnTo>
                <a:lnTo>
                  <a:pt x="278130" y="537972"/>
                </a:lnTo>
                <a:lnTo>
                  <a:pt x="286512" y="537210"/>
                </a:lnTo>
                <a:lnTo>
                  <a:pt x="294132" y="537210"/>
                </a:lnTo>
                <a:lnTo>
                  <a:pt x="300228" y="531114"/>
                </a:lnTo>
                <a:lnTo>
                  <a:pt x="300228" y="515112"/>
                </a:lnTo>
                <a:lnTo>
                  <a:pt x="293370" y="509016"/>
                </a:lnTo>
                <a:close/>
              </a:path>
              <a:path w="2827020" h="549275">
                <a:moveTo>
                  <a:pt x="350520" y="507492"/>
                </a:moveTo>
                <a:lnTo>
                  <a:pt x="342900" y="508254"/>
                </a:lnTo>
                <a:lnTo>
                  <a:pt x="334518" y="508254"/>
                </a:lnTo>
                <a:lnTo>
                  <a:pt x="328422" y="515112"/>
                </a:lnTo>
                <a:lnTo>
                  <a:pt x="329184" y="522732"/>
                </a:lnTo>
                <a:lnTo>
                  <a:pt x="329184" y="531114"/>
                </a:lnTo>
                <a:lnTo>
                  <a:pt x="336042" y="537210"/>
                </a:lnTo>
                <a:lnTo>
                  <a:pt x="343662" y="536448"/>
                </a:lnTo>
                <a:lnTo>
                  <a:pt x="352044" y="536448"/>
                </a:lnTo>
                <a:lnTo>
                  <a:pt x="358140" y="529590"/>
                </a:lnTo>
                <a:lnTo>
                  <a:pt x="357378" y="521208"/>
                </a:lnTo>
                <a:lnTo>
                  <a:pt x="357378" y="513588"/>
                </a:lnTo>
                <a:lnTo>
                  <a:pt x="350520" y="507492"/>
                </a:lnTo>
                <a:close/>
              </a:path>
              <a:path w="2827020" h="549275">
                <a:moveTo>
                  <a:pt x="406908" y="502920"/>
                </a:moveTo>
                <a:lnTo>
                  <a:pt x="399288" y="503682"/>
                </a:lnTo>
                <a:lnTo>
                  <a:pt x="398526" y="503682"/>
                </a:lnTo>
                <a:lnTo>
                  <a:pt x="390906" y="504444"/>
                </a:lnTo>
                <a:lnTo>
                  <a:pt x="385572" y="512064"/>
                </a:lnTo>
                <a:lnTo>
                  <a:pt x="387096" y="527304"/>
                </a:lnTo>
                <a:lnTo>
                  <a:pt x="393954" y="533400"/>
                </a:lnTo>
                <a:lnTo>
                  <a:pt x="402336" y="531876"/>
                </a:lnTo>
                <a:lnTo>
                  <a:pt x="409956" y="531114"/>
                </a:lnTo>
                <a:lnTo>
                  <a:pt x="415290" y="524256"/>
                </a:lnTo>
                <a:lnTo>
                  <a:pt x="414528" y="516636"/>
                </a:lnTo>
                <a:lnTo>
                  <a:pt x="413766" y="508254"/>
                </a:lnTo>
                <a:lnTo>
                  <a:pt x="406908" y="502920"/>
                </a:lnTo>
                <a:close/>
              </a:path>
              <a:path w="2827020" h="549275">
                <a:moveTo>
                  <a:pt x="463296" y="496062"/>
                </a:moveTo>
                <a:lnTo>
                  <a:pt x="455676" y="497586"/>
                </a:lnTo>
                <a:lnTo>
                  <a:pt x="448056" y="498348"/>
                </a:lnTo>
                <a:lnTo>
                  <a:pt x="441960" y="505206"/>
                </a:lnTo>
                <a:lnTo>
                  <a:pt x="443484" y="512826"/>
                </a:lnTo>
                <a:lnTo>
                  <a:pt x="444246" y="521208"/>
                </a:lnTo>
                <a:lnTo>
                  <a:pt x="451104" y="526542"/>
                </a:lnTo>
                <a:lnTo>
                  <a:pt x="467106" y="525018"/>
                </a:lnTo>
                <a:lnTo>
                  <a:pt x="472440" y="517398"/>
                </a:lnTo>
                <a:lnTo>
                  <a:pt x="470916" y="502158"/>
                </a:lnTo>
                <a:lnTo>
                  <a:pt x="463296" y="496062"/>
                </a:lnTo>
                <a:close/>
              </a:path>
              <a:path w="2827020" h="549275">
                <a:moveTo>
                  <a:pt x="520446" y="489966"/>
                </a:moveTo>
                <a:lnTo>
                  <a:pt x="505206" y="491490"/>
                </a:lnTo>
                <a:lnTo>
                  <a:pt x="499110" y="498348"/>
                </a:lnTo>
                <a:lnTo>
                  <a:pt x="499872" y="506730"/>
                </a:lnTo>
                <a:lnTo>
                  <a:pt x="501396" y="514350"/>
                </a:lnTo>
                <a:lnTo>
                  <a:pt x="508254" y="519684"/>
                </a:lnTo>
                <a:lnTo>
                  <a:pt x="524256" y="518160"/>
                </a:lnTo>
                <a:lnTo>
                  <a:pt x="529590" y="511302"/>
                </a:lnTo>
                <a:lnTo>
                  <a:pt x="528828" y="502920"/>
                </a:lnTo>
                <a:lnTo>
                  <a:pt x="528066" y="495300"/>
                </a:lnTo>
                <a:lnTo>
                  <a:pt x="520446" y="489966"/>
                </a:lnTo>
                <a:close/>
              </a:path>
              <a:path w="2827020" h="549275">
                <a:moveTo>
                  <a:pt x="579120" y="486156"/>
                </a:moveTo>
                <a:lnTo>
                  <a:pt x="563118" y="486156"/>
                </a:lnTo>
                <a:lnTo>
                  <a:pt x="557022" y="493014"/>
                </a:lnTo>
                <a:lnTo>
                  <a:pt x="557022" y="500634"/>
                </a:lnTo>
                <a:lnTo>
                  <a:pt x="557784" y="509016"/>
                </a:lnTo>
                <a:lnTo>
                  <a:pt x="563880" y="515112"/>
                </a:lnTo>
                <a:lnTo>
                  <a:pt x="572262" y="515112"/>
                </a:lnTo>
                <a:lnTo>
                  <a:pt x="579882" y="514350"/>
                </a:lnTo>
                <a:lnTo>
                  <a:pt x="585978" y="508254"/>
                </a:lnTo>
                <a:lnTo>
                  <a:pt x="585978" y="492252"/>
                </a:lnTo>
                <a:lnTo>
                  <a:pt x="579120" y="486156"/>
                </a:lnTo>
                <a:close/>
              </a:path>
              <a:path w="2827020" h="549275">
                <a:moveTo>
                  <a:pt x="636270" y="483870"/>
                </a:moveTo>
                <a:lnTo>
                  <a:pt x="627888" y="484632"/>
                </a:lnTo>
                <a:lnTo>
                  <a:pt x="620268" y="484632"/>
                </a:lnTo>
                <a:lnTo>
                  <a:pt x="614172" y="491490"/>
                </a:lnTo>
                <a:lnTo>
                  <a:pt x="614857" y="498348"/>
                </a:lnTo>
                <a:lnTo>
                  <a:pt x="614934" y="507492"/>
                </a:lnTo>
                <a:lnTo>
                  <a:pt x="621792" y="513588"/>
                </a:lnTo>
                <a:lnTo>
                  <a:pt x="629412" y="512826"/>
                </a:lnTo>
                <a:lnTo>
                  <a:pt x="637794" y="512826"/>
                </a:lnTo>
                <a:lnTo>
                  <a:pt x="643890" y="505968"/>
                </a:lnTo>
                <a:lnTo>
                  <a:pt x="643204" y="499110"/>
                </a:lnTo>
                <a:lnTo>
                  <a:pt x="643128" y="489966"/>
                </a:lnTo>
                <a:lnTo>
                  <a:pt x="636270" y="483870"/>
                </a:lnTo>
                <a:close/>
              </a:path>
              <a:path w="2827020" h="549275">
                <a:moveTo>
                  <a:pt x="692658" y="479298"/>
                </a:moveTo>
                <a:lnTo>
                  <a:pt x="685038" y="480060"/>
                </a:lnTo>
                <a:lnTo>
                  <a:pt x="684276" y="480060"/>
                </a:lnTo>
                <a:lnTo>
                  <a:pt x="676656" y="481584"/>
                </a:lnTo>
                <a:lnTo>
                  <a:pt x="671322" y="488442"/>
                </a:lnTo>
                <a:lnTo>
                  <a:pt x="672846" y="503682"/>
                </a:lnTo>
                <a:lnTo>
                  <a:pt x="679704" y="509778"/>
                </a:lnTo>
                <a:lnTo>
                  <a:pt x="695706" y="508254"/>
                </a:lnTo>
                <a:lnTo>
                  <a:pt x="701040" y="501396"/>
                </a:lnTo>
                <a:lnTo>
                  <a:pt x="700278" y="493014"/>
                </a:lnTo>
                <a:lnTo>
                  <a:pt x="699516" y="485394"/>
                </a:lnTo>
                <a:lnTo>
                  <a:pt x="692658" y="479298"/>
                </a:lnTo>
                <a:close/>
              </a:path>
              <a:path w="2827020" h="549275">
                <a:moveTo>
                  <a:pt x="749046" y="472440"/>
                </a:moveTo>
                <a:lnTo>
                  <a:pt x="740664" y="473964"/>
                </a:lnTo>
                <a:lnTo>
                  <a:pt x="733044" y="474726"/>
                </a:lnTo>
                <a:lnTo>
                  <a:pt x="727710" y="482346"/>
                </a:lnTo>
                <a:lnTo>
                  <a:pt x="728472" y="489966"/>
                </a:lnTo>
                <a:lnTo>
                  <a:pt x="729996" y="497586"/>
                </a:lnTo>
                <a:lnTo>
                  <a:pt x="737616" y="502920"/>
                </a:lnTo>
                <a:lnTo>
                  <a:pt x="745236" y="502158"/>
                </a:lnTo>
                <a:lnTo>
                  <a:pt x="752856" y="500634"/>
                </a:lnTo>
                <a:lnTo>
                  <a:pt x="758190" y="493776"/>
                </a:lnTo>
                <a:lnTo>
                  <a:pt x="757428" y="485394"/>
                </a:lnTo>
                <a:lnTo>
                  <a:pt x="755904" y="477774"/>
                </a:lnTo>
                <a:lnTo>
                  <a:pt x="749046" y="472440"/>
                </a:lnTo>
                <a:close/>
              </a:path>
              <a:path w="2827020" h="549275">
                <a:moveTo>
                  <a:pt x="804672" y="462534"/>
                </a:moveTo>
                <a:lnTo>
                  <a:pt x="797052" y="464058"/>
                </a:lnTo>
                <a:lnTo>
                  <a:pt x="788670" y="465582"/>
                </a:lnTo>
                <a:lnTo>
                  <a:pt x="784098" y="473202"/>
                </a:lnTo>
                <a:lnTo>
                  <a:pt x="787146" y="488442"/>
                </a:lnTo>
                <a:lnTo>
                  <a:pt x="794766" y="493776"/>
                </a:lnTo>
                <a:lnTo>
                  <a:pt x="810006" y="490728"/>
                </a:lnTo>
                <a:lnTo>
                  <a:pt x="815340" y="483108"/>
                </a:lnTo>
                <a:lnTo>
                  <a:pt x="812292" y="467868"/>
                </a:lnTo>
                <a:lnTo>
                  <a:pt x="804672" y="462534"/>
                </a:lnTo>
                <a:close/>
              </a:path>
              <a:path w="2827020" h="549275">
                <a:moveTo>
                  <a:pt x="860298" y="451104"/>
                </a:moveTo>
                <a:lnTo>
                  <a:pt x="852678" y="452628"/>
                </a:lnTo>
                <a:lnTo>
                  <a:pt x="845058" y="454914"/>
                </a:lnTo>
                <a:lnTo>
                  <a:pt x="839724" y="462534"/>
                </a:lnTo>
                <a:lnTo>
                  <a:pt x="842010" y="470154"/>
                </a:lnTo>
                <a:lnTo>
                  <a:pt x="843534" y="477774"/>
                </a:lnTo>
                <a:lnTo>
                  <a:pt x="851154" y="482346"/>
                </a:lnTo>
                <a:lnTo>
                  <a:pt x="866394" y="479298"/>
                </a:lnTo>
                <a:lnTo>
                  <a:pt x="871728" y="471678"/>
                </a:lnTo>
                <a:lnTo>
                  <a:pt x="869442" y="464058"/>
                </a:lnTo>
                <a:lnTo>
                  <a:pt x="867918" y="456438"/>
                </a:lnTo>
                <a:lnTo>
                  <a:pt x="860298" y="451104"/>
                </a:lnTo>
                <a:close/>
              </a:path>
              <a:path w="2827020" h="549275">
                <a:moveTo>
                  <a:pt x="916686" y="438912"/>
                </a:moveTo>
                <a:lnTo>
                  <a:pt x="908304" y="440436"/>
                </a:lnTo>
                <a:lnTo>
                  <a:pt x="900684" y="442722"/>
                </a:lnTo>
                <a:lnTo>
                  <a:pt x="896112" y="450342"/>
                </a:lnTo>
                <a:lnTo>
                  <a:pt x="899160" y="465582"/>
                </a:lnTo>
                <a:lnTo>
                  <a:pt x="906780" y="470154"/>
                </a:lnTo>
                <a:lnTo>
                  <a:pt x="915162" y="468630"/>
                </a:lnTo>
                <a:lnTo>
                  <a:pt x="922782" y="467106"/>
                </a:lnTo>
                <a:lnTo>
                  <a:pt x="927354" y="459486"/>
                </a:lnTo>
                <a:lnTo>
                  <a:pt x="925830" y="451866"/>
                </a:lnTo>
                <a:lnTo>
                  <a:pt x="924306" y="443484"/>
                </a:lnTo>
                <a:lnTo>
                  <a:pt x="916686" y="438912"/>
                </a:lnTo>
                <a:close/>
              </a:path>
              <a:path w="2827020" h="549275">
                <a:moveTo>
                  <a:pt x="972312" y="425958"/>
                </a:moveTo>
                <a:lnTo>
                  <a:pt x="964692" y="428244"/>
                </a:lnTo>
                <a:lnTo>
                  <a:pt x="957072" y="429768"/>
                </a:lnTo>
                <a:lnTo>
                  <a:pt x="951738" y="437388"/>
                </a:lnTo>
                <a:lnTo>
                  <a:pt x="954024" y="445008"/>
                </a:lnTo>
                <a:lnTo>
                  <a:pt x="955548" y="452628"/>
                </a:lnTo>
                <a:lnTo>
                  <a:pt x="963168" y="457962"/>
                </a:lnTo>
                <a:lnTo>
                  <a:pt x="970788" y="455676"/>
                </a:lnTo>
                <a:lnTo>
                  <a:pt x="978408" y="454152"/>
                </a:lnTo>
                <a:lnTo>
                  <a:pt x="983742" y="446532"/>
                </a:lnTo>
                <a:lnTo>
                  <a:pt x="981456" y="438912"/>
                </a:lnTo>
                <a:lnTo>
                  <a:pt x="979932" y="431292"/>
                </a:lnTo>
                <a:lnTo>
                  <a:pt x="972312" y="425958"/>
                </a:lnTo>
                <a:close/>
              </a:path>
              <a:path w="2827020" h="549275">
                <a:moveTo>
                  <a:pt x="1029462" y="416052"/>
                </a:moveTo>
                <a:lnTo>
                  <a:pt x="1021842" y="416814"/>
                </a:lnTo>
                <a:lnTo>
                  <a:pt x="1014222" y="418338"/>
                </a:lnTo>
                <a:lnTo>
                  <a:pt x="1008888" y="425196"/>
                </a:lnTo>
                <a:lnTo>
                  <a:pt x="1009650" y="433578"/>
                </a:lnTo>
                <a:lnTo>
                  <a:pt x="1011174" y="441198"/>
                </a:lnTo>
                <a:lnTo>
                  <a:pt x="1018032" y="446532"/>
                </a:lnTo>
                <a:lnTo>
                  <a:pt x="1026414" y="445008"/>
                </a:lnTo>
                <a:lnTo>
                  <a:pt x="1034034" y="444246"/>
                </a:lnTo>
                <a:lnTo>
                  <a:pt x="1039368" y="436626"/>
                </a:lnTo>
                <a:lnTo>
                  <a:pt x="1037844" y="429006"/>
                </a:lnTo>
                <a:lnTo>
                  <a:pt x="1037082" y="421386"/>
                </a:lnTo>
                <a:lnTo>
                  <a:pt x="1029462" y="416052"/>
                </a:lnTo>
                <a:close/>
              </a:path>
              <a:path w="2827020" h="549275">
                <a:moveTo>
                  <a:pt x="1085850" y="407670"/>
                </a:moveTo>
                <a:lnTo>
                  <a:pt x="1078230" y="408432"/>
                </a:lnTo>
                <a:lnTo>
                  <a:pt x="1070610" y="409956"/>
                </a:lnTo>
                <a:lnTo>
                  <a:pt x="1065276" y="417576"/>
                </a:lnTo>
                <a:lnTo>
                  <a:pt x="1066800" y="425196"/>
                </a:lnTo>
                <a:lnTo>
                  <a:pt x="1067562" y="432816"/>
                </a:lnTo>
                <a:lnTo>
                  <a:pt x="1075182" y="438150"/>
                </a:lnTo>
                <a:lnTo>
                  <a:pt x="1082802" y="436626"/>
                </a:lnTo>
                <a:lnTo>
                  <a:pt x="1091184" y="435864"/>
                </a:lnTo>
                <a:lnTo>
                  <a:pt x="1096518" y="428244"/>
                </a:lnTo>
                <a:lnTo>
                  <a:pt x="1093470" y="413004"/>
                </a:lnTo>
                <a:lnTo>
                  <a:pt x="1085850" y="407670"/>
                </a:lnTo>
                <a:close/>
              </a:path>
              <a:path w="2827020" h="549275">
                <a:moveTo>
                  <a:pt x="1140714" y="394716"/>
                </a:moveTo>
                <a:lnTo>
                  <a:pt x="1133094" y="397002"/>
                </a:lnTo>
                <a:lnTo>
                  <a:pt x="1125474" y="398526"/>
                </a:lnTo>
                <a:lnTo>
                  <a:pt x="1120902" y="406146"/>
                </a:lnTo>
                <a:lnTo>
                  <a:pt x="1123188" y="414528"/>
                </a:lnTo>
                <a:lnTo>
                  <a:pt x="1124712" y="422148"/>
                </a:lnTo>
                <a:lnTo>
                  <a:pt x="1132332" y="426720"/>
                </a:lnTo>
                <a:lnTo>
                  <a:pt x="1139952" y="424434"/>
                </a:lnTo>
                <a:lnTo>
                  <a:pt x="1147572" y="422910"/>
                </a:lnTo>
                <a:lnTo>
                  <a:pt x="1152906" y="415290"/>
                </a:lnTo>
                <a:lnTo>
                  <a:pt x="1150620" y="407670"/>
                </a:lnTo>
                <a:lnTo>
                  <a:pt x="1149096" y="400050"/>
                </a:lnTo>
                <a:lnTo>
                  <a:pt x="1140714" y="394716"/>
                </a:lnTo>
                <a:close/>
              </a:path>
              <a:path w="2827020" h="549275">
                <a:moveTo>
                  <a:pt x="1196340" y="381000"/>
                </a:moveTo>
                <a:lnTo>
                  <a:pt x="1188720" y="383286"/>
                </a:lnTo>
                <a:lnTo>
                  <a:pt x="1181100" y="384810"/>
                </a:lnTo>
                <a:lnTo>
                  <a:pt x="1176528" y="392430"/>
                </a:lnTo>
                <a:lnTo>
                  <a:pt x="1178814" y="400050"/>
                </a:lnTo>
                <a:lnTo>
                  <a:pt x="1180338" y="407670"/>
                </a:lnTo>
                <a:lnTo>
                  <a:pt x="1187958" y="413004"/>
                </a:lnTo>
                <a:lnTo>
                  <a:pt x="1195578" y="410718"/>
                </a:lnTo>
                <a:lnTo>
                  <a:pt x="1203198" y="409194"/>
                </a:lnTo>
                <a:lnTo>
                  <a:pt x="1208532" y="400812"/>
                </a:lnTo>
                <a:lnTo>
                  <a:pt x="1206246" y="393192"/>
                </a:lnTo>
                <a:lnTo>
                  <a:pt x="1204722" y="385572"/>
                </a:lnTo>
                <a:lnTo>
                  <a:pt x="1196340" y="381000"/>
                </a:lnTo>
                <a:close/>
              </a:path>
              <a:path w="2827020" h="549275">
                <a:moveTo>
                  <a:pt x="1252728" y="367284"/>
                </a:moveTo>
                <a:lnTo>
                  <a:pt x="1244346" y="369570"/>
                </a:lnTo>
                <a:lnTo>
                  <a:pt x="1236726" y="371094"/>
                </a:lnTo>
                <a:lnTo>
                  <a:pt x="1232154" y="379476"/>
                </a:lnTo>
                <a:lnTo>
                  <a:pt x="1234440" y="387096"/>
                </a:lnTo>
                <a:lnTo>
                  <a:pt x="1235964" y="394716"/>
                </a:lnTo>
                <a:lnTo>
                  <a:pt x="1243584" y="399288"/>
                </a:lnTo>
                <a:lnTo>
                  <a:pt x="1251204" y="397002"/>
                </a:lnTo>
                <a:lnTo>
                  <a:pt x="1259586" y="395478"/>
                </a:lnTo>
                <a:lnTo>
                  <a:pt x="1264158" y="387858"/>
                </a:lnTo>
                <a:lnTo>
                  <a:pt x="1261872" y="380238"/>
                </a:lnTo>
                <a:lnTo>
                  <a:pt x="1260348" y="372618"/>
                </a:lnTo>
                <a:lnTo>
                  <a:pt x="1252728" y="367284"/>
                </a:lnTo>
                <a:close/>
              </a:path>
              <a:path w="2827020" h="549275">
                <a:moveTo>
                  <a:pt x="1307592" y="353568"/>
                </a:moveTo>
                <a:lnTo>
                  <a:pt x="1299972" y="355854"/>
                </a:lnTo>
                <a:lnTo>
                  <a:pt x="1292352" y="357378"/>
                </a:lnTo>
                <a:lnTo>
                  <a:pt x="1287780" y="365760"/>
                </a:lnTo>
                <a:lnTo>
                  <a:pt x="1290066" y="373380"/>
                </a:lnTo>
                <a:lnTo>
                  <a:pt x="1291590" y="381000"/>
                </a:lnTo>
                <a:lnTo>
                  <a:pt x="1299972" y="385572"/>
                </a:lnTo>
                <a:lnTo>
                  <a:pt x="1307592" y="383286"/>
                </a:lnTo>
                <a:lnTo>
                  <a:pt x="1315212" y="381762"/>
                </a:lnTo>
                <a:lnTo>
                  <a:pt x="1319784" y="373380"/>
                </a:lnTo>
                <a:lnTo>
                  <a:pt x="1317498" y="365760"/>
                </a:lnTo>
                <a:lnTo>
                  <a:pt x="1315974" y="358140"/>
                </a:lnTo>
                <a:lnTo>
                  <a:pt x="1307592" y="353568"/>
                </a:lnTo>
                <a:close/>
              </a:path>
              <a:path w="2827020" h="549275">
                <a:moveTo>
                  <a:pt x="1363980" y="339852"/>
                </a:moveTo>
                <a:lnTo>
                  <a:pt x="1356360" y="342138"/>
                </a:lnTo>
                <a:lnTo>
                  <a:pt x="1347978" y="343662"/>
                </a:lnTo>
                <a:lnTo>
                  <a:pt x="1343406" y="351282"/>
                </a:lnTo>
                <a:lnTo>
                  <a:pt x="1345692" y="358902"/>
                </a:lnTo>
                <a:lnTo>
                  <a:pt x="1347216" y="366522"/>
                </a:lnTo>
                <a:lnTo>
                  <a:pt x="1354836" y="371094"/>
                </a:lnTo>
                <a:lnTo>
                  <a:pt x="1362456" y="369570"/>
                </a:lnTo>
                <a:lnTo>
                  <a:pt x="1370838" y="368046"/>
                </a:lnTo>
                <a:lnTo>
                  <a:pt x="1375410" y="359664"/>
                </a:lnTo>
                <a:lnTo>
                  <a:pt x="1373124" y="352044"/>
                </a:lnTo>
                <a:lnTo>
                  <a:pt x="1371600" y="344424"/>
                </a:lnTo>
                <a:lnTo>
                  <a:pt x="1363980" y="339852"/>
                </a:lnTo>
                <a:close/>
              </a:path>
              <a:path w="2827020" h="549275">
                <a:moveTo>
                  <a:pt x="1420368" y="327660"/>
                </a:moveTo>
                <a:lnTo>
                  <a:pt x="1405128" y="330708"/>
                </a:lnTo>
                <a:lnTo>
                  <a:pt x="1399794" y="338328"/>
                </a:lnTo>
                <a:lnTo>
                  <a:pt x="1401318" y="346710"/>
                </a:lnTo>
                <a:lnTo>
                  <a:pt x="1402842" y="354330"/>
                </a:lnTo>
                <a:lnTo>
                  <a:pt x="1410462" y="358902"/>
                </a:lnTo>
                <a:lnTo>
                  <a:pt x="1425702" y="355854"/>
                </a:lnTo>
                <a:lnTo>
                  <a:pt x="1431036" y="348234"/>
                </a:lnTo>
                <a:lnTo>
                  <a:pt x="1427988" y="332994"/>
                </a:lnTo>
                <a:lnTo>
                  <a:pt x="1420368" y="327660"/>
                </a:lnTo>
                <a:close/>
              </a:path>
              <a:path w="2827020" h="549275">
                <a:moveTo>
                  <a:pt x="1475994" y="316230"/>
                </a:moveTo>
                <a:lnTo>
                  <a:pt x="1460754" y="319278"/>
                </a:lnTo>
                <a:lnTo>
                  <a:pt x="1456182" y="326898"/>
                </a:lnTo>
                <a:lnTo>
                  <a:pt x="1457706" y="334518"/>
                </a:lnTo>
                <a:lnTo>
                  <a:pt x="1459230" y="342900"/>
                </a:lnTo>
                <a:lnTo>
                  <a:pt x="1466850" y="347472"/>
                </a:lnTo>
                <a:lnTo>
                  <a:pt x="1482090" y="344424"/>
                </a:lnTo>
                <a:lnTo>
                  <a:pt x="1487424" y="336804"/>
                </a:lnTo>
                <a:lnTo>
                  <a:pt x="1485900" y="329184"/>
                </a:lnTo>
                <a:lnTo>
                  <a:pt x="1483614" y="320802"/>
                </a:lnTo>
                <a:lnTo>
                  <a:pt x="1475994" y="316230"/>
                </a:lnTo>
                <a:close/>
              </a:path>
              <a:path w="2827020" h="549275">
                <a:moveTo>
                  <a:pt x="1532382" y="304038"/>
                </a:moveTo>
                <a:lnTo>
                  <a:pt x="1524762" y="305562"/>
                </a:lnTo>
                <a:lnTo>
                  <a:pt x="1517142" y="307848"/>
                </a:lnTo>
                <a:lnTo>
                  <a:pt x="1511808" y="315468"/>
                </a:lnTo>
                <a:lnTo>
                  <a:pt x="1513332" y="323088"/>
                </a:lnTo>
                <a:lnTo>
                  <a:pt x="1515618" y="330708"/>
                </a:lnTo>
                <a:lnTo>
                  <a:pt x="1523238" y="335280"/>
                </a:lnTo>
                <a:lnTo>
                  <a:pt x="1538478" y="332232"/>
                </a:lnTo>
                <a:lnTo>
                  <a:pt x="1543050" y="324612"/>
                </a:lnTo>
                <a:lnTo>
                  <a:pt x="1540002" y="309372"/>
                </a:lnTo>
                <a:lnTo>
                  <a:pt x="1532382" y="304038"/>
                </a:lnTo>
                <a:close/>
              </a:path>
              <a:path w="2827020" h="549275">
                <a:moveTo>
                  <a:pt x="1588008" y="291846"/>
                </a:moveTo>
                <a:lnTo>
                  <a:pt x="1580388" y="294132"/>
                </a:lnTo>
                <a:lnTo>
                  <a:pt x="1572768" y="295656"/>
                </a:lnTo>
                <a:lnTo>
                  <a:pt x="1568196" y="303276"/>
                </a:lnTo>
                <a:lnTo>
                  <a:pt x="1571244" y="318516"/>
                </a:lnTo>
                <a:lnTo>
                  <a:pt x="1578864" y="323088"/>
                </a:lnTo>
                <a:lnTo>
                  <a:pt x="1586484" y="321564"/>
                </a:lnTo>
                <a:lnTo>
                  <a:pt x="1594866" y="320040"/>
                </a:lnTo>
                <a:lnTo>
                  <a:pt x="1599438" y="312420"/>
                </a:lnTo>
                <a:lnTo>
                  <a:pt x="1597914" y="304800"/>
                </a:lnTo>
                <a:lnTo>
                  <a:pt x="1595628" y="297180"/>
                </a:lnTo>
                <a:lnTo>
                  <a:pt x="1588008" y="291846"/>
                </a:lnTo>
                <a:close/>
              </a:path>
              <a:path w="2827020" h="549275">
                <a:moveTo>
                  <a:pt x="1644396" y="279654"/>
                </a:moveTo>
                <a:lnTo>
                  <a:pt x="1636776" y="281940"/>
                </a:lnTo>
                <a:lnTo>
                  <a:pt x="1629156" y="283464"/>
                </a:lnTo>
                <a:lnTo>
                  <a:pt x="1623822" y="291084"/>
                </a:lnTo>
                <a:lnTo>
                  <a:pt x="1625346" y="298704"/>
                </a:lnTo>
                <a:lnTo>
                  <a:pt x="1627632" y="306324"/>
                </a:lnTo>
                <a:lnTo>
                  <a:pt x="1635252" y="310896"/>
                </a:lnTo>
                <a:lnTo>
                  <a:pt x="1650492" y="307848"/>
                </a:lnTo>
                <a:lnTo>
                  <a:pt x="1655064" y="300228"/>
                </a:lnTo>
                <a:lnTo>
                  <a:pt x="1652016" y="284988"/>
                </a:lnTo>
                <a:lnTo>
                  <a:pt x="1644396" y="279654"/>
                </a:lnTo>
                <a:close/>
              </a:path>
              <a:path w="2827020" h="549275">
                <a:moveTo>
                  <a:pt x="1700022" y="267462"/>
                </a:moveTo>
                <a:lnTo>
                  <a:pt x="1692402" y="268986"/>
                </a:lnTo>
                <a:lnTo>
                  <a:pt x="1684782" y="271272"/>
                </a:lnTo>
                <a:lnTo>
                  <a:pt x="1680210" y="278892"/>
                </a:lnTo>
                <a:lnTo>
                  <a:pt x="1683258" y="294132"/>
                </a:lnTo>
                <a:lnTo>
                  <a:pt x="1690878" y="298704"/>
                </a:lnTo>
                <a:lnTo>
                  <a:pt x="1698498" y="297180"/>
                </a:lnTo>
                <a:lnTo>
                  <a:pt x="1706880" y="295656"/>
                </a:lnTo>
                <a:lnTo>
                  <a:pt x="1711452" y="288036"/>
                </a:lnTo>
                <a:lnTo>
                  <a:pt x="1709928" y="279654"/>
                </a:lnTo>
                <a:lnTo>
                  <a:pt x="1707642" y="272034"/>
                </a:lnTo>
                <a:lnTo>
                  <a:pt x="1700022" y="267462"/>
                </a:lnTo>
                <a:close/>
              </a:path>
              <a:path w="2827020" h="549275">
                <a:moveTo>
                  <a:pt x="1756410" y="255270"/>
                </a:moveTo>
                <a:lnTo>
                  <a:pt x="1748790" y="256794"/>
                </a:lnTo>
                <a:lnTo>
                  <a:pt x="1740408" y="258318"/>
                </a:lnTo>
                <a:lnTo>
                  <a:pt x="1735836" y="265938"/>
                </a:lnTo>
                <a:lnTo>
                  <a:pt x="1737360" y="273558"/>
                </a:lnTo>
                <a:lnTo>
                  <a:pt x="1739646" y="281940"/>
                </a:lnTo>
                <a:lnTo>
                  <a:pt x="1747266" y="286512"/>
                </a:lnTo>
                <a:lnTo>
                  <a:pt x="1754886" y="284988"/>
                </a:lnTo>
                <a:lnTo>
                  <a:pt x="1762506" y="282702"/>
                </a:lnTo>
                <a:lnTo>
                  <a:pt x="1767078" y="275082"/>
                </a:lnTo>
                <a:lnTo>
                  <a:pt x="1764030" y="259842"/>
                </a:lnTo>
                <a:lnTo>
                  <a:pt x="1756410" y="255270"/>
                </a:lnTo>
                <a:close/>
              </a:path>
              <a:path w="2827020" h="549275">
                <a:moveTo>
                  <a:pt x="1812036" y="242316"/>
                </a:moveTo>
                <a:lnTo>
                  <a:pt x="1804416" y="244602"/>
                </a:lnTo>
                <a:lnTo>
                  <a:pt x="1796796" y="246126"/>
                </a:lnTo>
                <a:lnTo>
                  <a:pt x="1792224" y="253746"/>
                </a:lnTo>
                <a:lnTo>
                  <a:pt x="1795272" y="268986"/>
                </a:lnTo>
                <a:lnTo>
                  <a:pt x="1802892" y="273558"/>
                </a:lnTo>
                <a:lnTo>
                  <a:pt x="1810512" y="272034"/>
                </a:lnTo>
                <a:lnTo>
                  <a:pt x="1818894" y="270510"/>
                </a:lnTo>
                <a:lnTo>
                  <a:pt x="1823466" y="262890"/>
                </a:lnTo>
                <a:lnTo>
                  <a:pt x="1821942" y="255270"/>
                </a:lnTo>
                <a:lnTo>
                  <a:pt x="1819656" y="247650"/>
                </a:lnTo>
                <a:lnTo>
                  <a:pt x="1812036" y="242316"/>
                </a:lnTo>
                <a:close/>
              </a:path>
              <a:path w="2827020" h="549275">
                <a:moveTo>
                  <a:pt x="1867662" y="230124"/>
                </a:moveTo>
                <a:lnTo>
                  <a:pt x="1852422" y="233172"/>
                </a:lnTo>
                <a:lnTo>
                  <a:pt x="1847850" y="240792"/>
                </a:lnTo>
                <a:lnTo>
                  <a:pt x="1849374" y="248412"/>
                </a:lnTo>
                <a:lnTo>
                  <a:pt x="1851660" y="256794"/>
                </a:lnTo>
                <a:lnTo>
                  <a:pt x="1859280" y="261366"/>
                </a:lnTo>
                <a:lnTo>
                  <a:pt x="1866900" y="259080"/>
                </a:lnTo>
                <a:lnTo>
                  <a:pt x="1874520" y="257556"/>
                </a:lnTo>
                <a:lnTo>
                  <a:pt x="1879092" y="249936"/>
                </a:lnTo>
                <a:lnTo>
                  <a:pt x="1876044" y="234696"/>
                </a:lnTo>
                <a:lnTo>
                  <a:pt x="1867662" y="230124"/>
                </a:lnTo>
                <a:close/>
              </a:path>
              <a:path w="2827020" h="549275">
                <a:moveTo>
                  <a:pt x="1924050" y="217170"/>
                </a:moveTo>
                <a:lnTo>
                  <a:pt x="1916430" y="218694"/>
                </a:lnTo>
                <a:lnTo>
                  <a:pt x="1908048" y="220980"/>
                </a:lnTo>
                <a:lnTo>
                  <a:pt x="1903476" y="228600"/>
                </a:lnTo>
                <a:lnTo>
                  <a:pt x="1905762" y="236220"/>
                </a:lnTo>
                <a:lnTo>
                  <a:pt x="1907286" y="243840"/>
                </a:lnTo>
                <a:lnTo>
                  <a:pt x="1914906" y="248412"/>
                </a:lnTo>
                <a:lnTo>
                  <a:pt x="1922526" y="246888"/>
                </a:lnTo>
                <a:lnTo>
                  <a:pt x="1930146" y="244602"/>
                </a:lnTo>
                <a:lnTo>
                  <a:pt x="1935480" y="236982"/>
                </a:lnTo>
                <a:lnTo>
                  <a:pt x="1933194" y="229362"/>
                </a:lnTo>
                <a:lnTo>
                  <a:pt x="1931670" y="221742"/>
                </a:lnTo>
                <a:lnTo>
                  <a:pt x="1924050" y="217170"/>
                </a:lnTo>
                <a:close/>
              </a:path>
              <a:path w="2827020" h="549275">
                <a:moveTo>
                  <a:pt x="1979676" y="204216"/>
                </a:moveTo>
                <a:lnTo>
                  <a:pt x="1964436" y="207264"/>
                </a:lnTo>
                <a:lnTo>
                  <a:pt x="1959864" y="215646"/>
                </a:lnTo>
                <a:lnTo>
                  <a:pt x="1962912" y="230886"/>
                </a:lnTo>
                <a:lnTo>
                  <a:pt x="1970532" y="235458"/>
                </a:lnTo>
                <a:lnTo>
                  <a:pt x="1978152" y="233934"/>
                </a:lnTo>
                <a:lnTo>
                  <a:pt x="1978914" y="233934"/>
                </a:lnTo>
                <a:lnTo>
                  <a:pt x="1986534" y="231648"/>
                </a:lnTo>
                <a:lnTo>
                  <a:pt x="1991106" y="224028"/>
                </a:lnTo>
                <a:lnTo>
                  <a:pt x="1989582" y="216408"/>
                </a:lnTo>
                <a:lnTo>
                  <a:pt x="1987296" y="208788"/>
                </a:lnTo>
                <a:lnTo>
                  <a:pt x="1979676" y="204216"/>
                </a:lnTo>
                <a:close/>
              </a:path>
              <a:path w="2827020" h="549275">
                <a:moveTo>
                  <a:pt x="2035302" y="190500"/>
                </a:moveTo>
                <a:lnTo>
                  <a:pt x="2027682" y="192786"/>
                </a:lnTo>
                <a:lnTo>
                  <a:pt x="2020062" y="194310"/>
                </a:lnTo>
                <a:lnTo>
                  <a:pt x="2015490" y="201930"/>
                </a:lnTo>
                <a:lnTo>
                  <a:pt x="2017014" y="210312"/>
                </a:lnTo>
                <a:lnTo>
                  <a:pt x="2019300" y="217932"/>
                </a:lnTo>
                <a:lnTo>
                  <a:pt x="2026920" y="222504"/>
                </a:lnTo>
                <a:lnTo>
                  <a:pt x="2034540" y="220218"/>
                </a:lnTo>
                <a:lnTo>
                  <a:pt x="2042160" y="218694"/>
                </a:lnTo>
                <a:lnTo>
                  <a:pt x="2046732" y="211074"/>
                </a:lnTo>
                <a:lnTo>
                  <a:pt x="2045208" y="203454"/>
                </a:lnTo>
                <a:lnTo>
                  <a:pt x="2042922" y="195834"/>
                </a:lnTo>
                <a:lnTo>
                  <a:pt x="2035302" y="190500"/>
                </a:lnTo>
                <a:close/>
              </a:path>
              <a:path w="2827020" h="549275">
                <a:moveTo>
                  <a:pt x="2090928" y="177546"/>
                </a:moveTo>
                <a:lnTo>
                  <a:pt x="2083308" y="179832"/>
                </a:lnTo>
                <a:lnTo>
                  <a:pt x="2075688" y="181356"/>
                </a:lnTo>
                <a:lnTo>
                  <a:pt x="2071116" y="188976"/>
                </a:lnTo>
                <a:lnTo>
                  <a:pt x="2072640" y="196596"/>
                </a:lnTo>
                <a:lnTo>
                  <a:pt x="2074926" y="204216"/>
                </a:lnTo>
                <a:lnTo>
                  <a:pt x="2082546" y="208788"/>
                </a:lnTo>
                <a:lnTo>
                  <a:pt x="2097786" y="205740"/>
                </a:lnTo>
                <a:lnTo>
                  <a:pt x="2102358" y="197358"/>
                </a:lnTo>
                <a:lnTo>
                  <a:pt x="2099310" y="182118"/>
                </a:lnTo>
                <a:lnTo>
                  <a:pt x="2090928" y="177546"/>
                </a:lnTo>
                <a:close/>
              </a:path>
              <a:path w="2827020" h="549275">
                <a:moveTo>
                  <a:pt x="2147316" y="164592"/>
                </a:moveTo>
                <a:lnTo>
                  <a:pt x="2139696" y="166116"/>
                </a:lnTo>
                <a:lnTo>
                  <a:pt x="2132076" y="168402"/>
                </a:lnTo>
                <a:lnTo>
                  <a:pt x="2126742" y="176022"/>
                </a:lnTo>
                <a:lnTo>
                  <a:pt x="2129028" y="183642"/>
                </a:lnTo>
                <a:lnTo>
                  <a:pt x="2130552" y="191262"/>
                </a:lnTo>
                <a:lnTo>
                  <a:pt x="2138172" y="195834"/>
                </a:lnTo>
                <a:lnTo>
                  <a:pt x="2153412" y="192786"/>
                </a:lnTo>
                <a:lnTo>
                  <a:pt x="2158746" y="184404"/>
                </a:lnTo>
                <a:lnTo>
                  <a:pt x="2156460" y="176784"/>
                </a:lnTo>
                <a:lnTo>
                  <a:pt x="2154936" y="169164"/>
                </a:lnTo>
                <a:lnTo>
                  <a:pt x="2147316" y="164592"/>
                </a:lnTo>
                <a:close/>
              </a:path>
              <a:path w="2827020" h="549275">
                <a:moveTo>
                  <a:pt x="2202942" y="151638"/>
                </a:moveTo>
                <a:lnTo>
                  <a:pt x="2195322" y="153924"/>
                </a:lnTo>
                <a:lnTo>
                  <a:pt x="2187702" y="155448"/>
                </a:lnTo>
                <a:lnTo>
                  <a:pt x="2183130" y="163068"/>
                </a:lnTo>
                <a:lnTo>
                  <a:pt x="2186178" y="178308"/>
                </a:lnTo>
                <a:lnTo>
                  <a:pt x="2194560" y="182880"/>
                </a:lnTo>
                <a:lnTo>
                  <a:pt x="2209800" y="179832"/>
                </a:lnTo>
                <a:lnTo>
                  <a:pt x="2214372" y="171450"/>
                </a:lnTo>
                <a:lnTo>
                  <a:pt x="2212848" y="163830"/>
                </a:lnTo>
                <a:lnTo>
                  <a:pt x="2210562" y="156210"/>
                </a:lnTo>
                <a:lnTo>
                  <a:pt x="2202942" y="151638"/>
                </a:lnTo>
                <a:close/>
              </a:path>
              <a:path w="2827020" h="549275">
                <a:moveTo>
                  <a:pt x="2258568" y="138684"/>
                </a:moveTo>
                <a:lnTo>
                  <a:pt x="2250948" y="140208"/>
                </a:lnTo>
                <a:lnTo>
                  <a:pt x="2243328" y="142494"/>
                </a:lnTo>
                <a:lnTo>
                  <a:pt x="2238756" y="150114"/>
                </a:lnTo>
                <a:lnTo>
                  <a:pt x="2240280" y="157734"/>
                </a:lnTo>
                <a:lnTo>
                  <a:pt x="2242566" y="165354"/>
                </a:lnTo>
                <a:lnTo>
                  <a:pt x="2250186" y="169926"/>
                </a:lnTo>
                <a:lnTo>
                  <a:pt x="2257806" y="168402"/>
                </a:lnTo>
                <a:lnTo>
                  <a:pt x="2265426" y="166116"/>
                </a:lnTo>
                <a:lnTo>
                  <a:pt x="2269998" y="158496"/>
                </a:lnTo>
                <a:lnTo>
                  <a:pt x="2268474" y="150876"/>
                </a:lnTo>
                <a:lnTo>
                  <a:pt x="2266188" y="143256"/>
                </a:lnTo>
                <a:lnTo>
                  <a:pt x="2258568" y="138684"/>
                </a:lnTo>
                <a:close/>
              </a:path>
              <a:path w="2827020" h="549275">
                <a:moveTo>
                  <a:pt x="2314194" y="125730"/>
                </a:moveTo>
                <a:lnTo>
                  <a:pt x="2298954" y="128778"/>
                </a:lnTo>
                <a:lnTo>
                  <a:pt x="2294382" y="137160"/>
                </a:lnTo>
                <a:lnTo>
                  <a:pt x="2295906" y="144780"/>
                </a:lnTo>
                <a:lnTo>
                  <a:pt x="2298192" y="152400"/>
                </a:lnTo>
                <a:lnTo>
                  <a:pt x="2305812" y="156972"/>
                </a:lnTo>
                <a:lnTo>
                  <a:pt x="2313432" y="154686"/>
                </a:lnTo>
                <a:lnTo>
                  <a:pt x="2321052" y="153162"/>
                </a:lnTo>
                <a:lnTo>
                  <a:pt x="2326386" y="145542"/>
                </a:lnTo>
                <a:lnTo>
                  <a:pt x="2324100" y="137922"/>
                </a:lnTo>
                <a:lnTo>
                  <a:pt x="2322576" y="130302"/>
                </a:lnTo>
                <a:lnTo>
                  <a:pt x="2314194" y="125730"/>
                </a:lnTo>
                <a:close/>
              </a:path>
              <a:path w="2827020" h="549275">
                <a:moveTo>
                  <a:pt x="2370582" y="112014"/>
                </a:moveTo>
                <a:lnTo>
                  <a:pt x="2362962" y="113538"/>
                </a:lnTo>
                <a:lnTo>
                  <a:pt x="2362200" y="113538"/>
                </a:lnTo>
                <a:lnTo>
                  <a:pt x="2354580" y="115824"/>
                </a:lnTo>
                <a:lnTo>
                  <a:pt x="2350008" y="123444"/>
                </a:lnTo>
                <a:lnTo>
                  <a:pt x="2352294" y="131064"/>
                </a:lnTo>
                <a:lnTo>
                  <a:pt x="2353818" y="138684"/>
                </a:lnTo>
                <a:lnTo>
                  <a:pt x="2361438" y="143256"/>
                </a:lnTo>
                <a:lnTo>
                  <a:pt x="2369058" y="141732"/>
                </a:lnTo>
                <a:lnTo>
                  <a:pt x="2376678" y="139446"/>
                </a:lnTo>
                <a:lnTo>
                  <a:pt x="2382012" y="131826"/>
                </a:lnTo>
                <a:lnTo>
                  <a:pt x="2379726" y="124206"/>
                </a:lnTo>
                <a:lnTo>
                  <a:pt x="2378202" y="116586"/>
                </a:lnTo>
                <a:lnTo>
                  <a:pt x="2370582" y="112014"/>
                </a:lnTo>
                <a:close/>
              </a:path>
              <a:path w="2827020" h="549275">
                <a:moveTo>
                  <a:pt x="2426208" y="98298"/>
                </a:moveTo>
                <a:lnTo>
                  <a:pt x="2418588" y="100584"/>
                </a:lnTo>
                <a:lnTo>
                  <a:pt x="2410206" y="102108"/>
                </a:lnTo>
                <a:lnTo>
                  <a:pt x="2405634" y="109728"/>
                </a:lnTo>
                <a:lnTo>
                  <a:pt x="2407920" y="117348"/>
                </a:lnTo>
                <a:lnTo>
                  <a:pt x="2409444" y="124968"/>
                </a:lnTo>
                <a:lnTo>
                  <a:pt x="2417064" y="130302"/>
                </a:lnTo>
                <a:lnTo>
                  <a:pt x="2425446" y="128016"/>
                </a:lnTo>
                <a:lnTo>
                  <a:pt x="2433066" y="126492"/>
                </a:lnTo>
                <a:lnTo>
                  <a:pt x="2437638" y="118110"/>
                </a:lnTo>
                <a:lnTo>
                  <a:pt x="2435352" y="110490"/>
                </a:lnTo>
                <a:lnTo>
                  <a:pt x="2433828" y="102870"/>
                </a:lnTo>
                <a:lnTo>
                  <a:pt x="2426208" y="98298"/>
                </a:lnTo>
                <a:close/>
              </a:path>
              <a:path w="2827020" h="549275">
                <a:moveTo>
                  <a:pt x="2481834" y="84582"/>
                </a:moveTo>
                <a:lnTo>
                  <a:pt x="2474214" y="86868"/>
                </a:lnTo>
                <a:lnTo>
                  <a:pt x="2465832" y="88392"/>
                </a:lnTo>
                <a:lnTo>
                  <a:pt x="2461260" y="96774"/>
                </a:lnTo>
                <a:lnTo>
                  <a:pt x="2463546" y="104394"/>
                </a:lnTo>
                <a:lnTo>
                  <a:pt x="2465070" y="112014"/>
                </a:lnTo>
                <a:lnTo>
                  <a:pt x="2473452" y="116586"/>
                </a:lnTo>
                <a:lnTo>
                  <a:pt x="2481072" y="114300"/>
                </a:lnTo>
                <a:lnTo>
                  <a:pt x="2488692" y="112776"/>
                </a:lnTo>
                <a:lnTo>
                  <a:pt x="2493264" y="105156"/>
                </a:lnTo>
                <a:lnTo>
                  <a:pt x="2490978" y="96774"/>
                </a:lnTo>
                <a:lnTo>
                  <a:pt x="2489454" y="89154"/>
                </a:lnTo>
                <a:lnTo>
                  <a:pt x="2481834" y="84582"/>
                </a:lnTo>
                <a:close/>
              </a:path>
              <a:path w="2827020" h="549275">
                <a:moveTo>
                  <a:pt x="2537460" y="70866"/>
                </a:moveTo>
                <a:lnTo>
                  <a:pt x="2529840" y="73152"/>
                </a:lnTo>
                <a:lnTo>
                  <a:pt x="2522220" y="74676"/>
                </a:lnTo>
                <a:lnTo>
                  <a:pt x="2516886" y="83058"/>
                </a:lnTo>
                <a:lnTo>
                  <a:pt x="2519172" y="90678"/>
                </a:lnTo>
                <a:lnTo>
                  <a:pt x="2520696" y="98298"/>
                </a:lnTo>
                <a:lnTo>
                  <a:pt x="2529078" y="102870"/>
                </a:lnTo>
                <a:lnTo>
                  <a:pt x="2536698" y="100584"/>
                </a:lnTo>
                <a:lnTo>
                  <a:pt x="2544318" y="99060"/>
                </a:lnTo>
                <a:lnTo>
                  <a:pt x="2548890" y="90678"/>
                </a:lnTo>
                <a:lnTo>
                  <a:pt x="2546604" y="83058"/>
                </a:lnTo>
                <a:lnTo>
                  <a:pt x="2545080" y="75438"/>
                </a:lnTo>
                <a:lnTo>
                  <a:pt x="2537460" y="70866"/>
                </a:lnTo>
                <a:close/>
              </a:path>
              <a:path w="2827020" h="549275">
                <a:moveTo>
                  <a:pt x="2593086" y="57150"/>
                </a:moveTo>
                <a:lnTo>
                  <a:pt x="2585466" y="59436"/>
                </a:lnTo>
                <a:lnTo>
                  <a:pt x="2577846" y="60960"/>
                </a:lnTo>
                <a:lnTo>
                  <a:pt x="2572512" y="68580"/>
                </a:lnTo>
                <a:lnTo>
                  <a:pt x="2577084" y="83820"/>
                </a:lnTo>
                <a:lnTo>
                  <a:pt x="2584704" y="89154"/>
                </a:lnTo>
                <a:lnTo>
                  <a:pt x="2599944" y="84582"/>
                </a:lnTo>
                <a:lnTo>
                  <a:pt x="2604516" y="76962"/>
                </a:lnTo>
                <a:lnTo>
                  <a:pt x="2602230" y="69342"/>
                </a:lnTo>
                <a:lnTo>
                  <a:pt x="2600706" y="61722"/>
                </a:lnTo>
                <a:lnTo>
                  <a:pt x="2593086" y="57150"/>
                </a:lnTo>
                <a:close/>
              </a:path>
              <a:path w="2827020" h="549275">
                <a:moveTo>
                  <a:pt x="2648712" y="43434"/>
                </a:moveTo>
                <a:lnTo>
                  <a:pt x="2641092" y="44958"/>
                </a:lnTo>
                <a:lnTo>
                  <a:pt x="2633472" y="47244"/>
                </a:lnTo>
                <a:lnTo>
                  <a:pt x="2628138" y="54864"/>
                </a:lnTo>
                <a:lnTo>
                  <a:pt x="2632710" y="70104"/>
                </a:lnTo>
                <a:lnTo>
                  <a:pt x="2640330" y="74676"/>
                </a:lnTo>
                <a:lnTo>
                  <a:pt x="2647950" y="73152"/>
                </a:lnTo>
                <a:lnTo>
                  <a:pt x="2655570" y="70866"/>
                </a:lnTo>
                <a:lnTo>
                  <a:pt x="2660142" y="63246"/>
                </a:lnTo>
                <a:lnTo>
                  <a:pt x="2657856" y="55626"/>
                </a:lnTo>
                <a:lnTo>
                  <a:pt x="2656332" y="48006"/>
                </a:lnTo>
                <a:lnTo>
                  <a:pt x="2648712" y="43434"/>
                </a:lnTo>
                <a:close/>
              </a:path>
              <a:path w="2827020" h="549275">
                <a:moveTo>
                  <a:pt x="2703576" y="28956"/>
                </a:moveTo>
                <a:lnTo>
                  <a:pt x="2695956" y="31242"/>
                </a:lnTo>
                <a:lnTo>
                  <a:pt x="2688336" y="32766"/>
                </a:lnTo>
                <a:lnTo>
                  <a:pt x="2683764" y="41148"/>
                </a:lnTo>
                <a:lnTo>
                  <a:pt x="2686050" y="48768"/>
                </a:lnTo>
                <a:lnTo>
                  <a:pt x="2687574" y="56388"/>
                </a:lnTo>
                <a:lnTo>
                  <a:pt x="2695956" y="60960"/>
                </a:lnTo>
                <a:lnTo>
                  <a:pt x="2711196" y="56388"/>
                </a:lnTo>
                <a:lnTo>
                  <a:pt x="2715768" y="48768"/>
                </a:lnTo>
                <a:lnTo>
                  <a:pt x="2713482" y="41148"/>
                </a:lnTo>
                <a:lnTo>
                  <a:pt x="2711958" y="33528"/>
                </a:lnTo>
                <a:lnTo>
                  <a:pt x="2703576" y="28956"/>
                </a:lnTo>
                <a:close/>
              </a:path>
              <a:path w="2827020" h="549275">
                <a:moveTo>
                  <a:pt x="2759202" y="14478"/>
                </a:moveTo>
                <a:lnTo>
                  <a:pt x="2743962" y="19050"/>
                </a:lnTo>
                <a:lnTo>
                  <a:pt x="2739390" y="26670"/>
                </a:lnTo>
                <a:lnTo>
                  <a:pt x="2741676" y="34290"/>
                </a:lnTo>
                <a:lnTo>
                  <a:pt x="2743200" y="41910"/>
                </a:lnTo>
                <a:lnTo>
                  <a:pt x="2751582" y="46482"/>
                </a:lnTo>
                <a:lnTo>
                  <a:pt x="2759202" y="44196"/>
                </a:lnTo>
                <a:lnTo>
                  <a:pt x="2766822" y="42672"/>
                </a:lnTo>
                <a:lnTo>
                  <a:pt x="2771394" y="34290"/>
                </a:lnTo>
                <a:lnTo>
                  <a:pt x="2769108" y="26670"/>
                </a:lnTo>
                <a:lnTo>
                  <a:pt x="2767584" y="19050"/>
                </a:lnTo>
                <a:lnTo>
                  <a:pt x="2759202" y="14478"/>
                </a:lnTo>
                <a:close/>
              </a:path>
              <a:path w="2827020" h="549275">
                <a:moveTo>
                  <a:pt x="2814828" y="0"/>
                </a:moveTo>
                <a:lnTo>
                  <a:pt x="2799588" y="4572"/>
                </a:lnTo>
                <a:lnTo>
                  <a:pt x="2795016" y="12192"/>
                </a:lnTo>
                <a:lnTo>
                  <a:pt x="2797302" y="19812"/>
                </a:lnTo>
                <a:lnTo>
                  <a:pt x="2798826" y="27432"/>
                </a:lnTo>
                <a:lnTo>
                  <a:pt x="2807208" y="32004"/>
                </a:lnTo>
                <a:lnTo>
                  <a:pt x="2814828" y="29718"/>
                </a:lnTo>
                <a:lnTo>
                  <a:pt x="2822448" y="28194"/>
                </a:lnTo>
                <a:lnTo>
                  <a:pt x="2827020" y="19812"/>
                </a:lnTo>
                <a:lnTo>
                  <a:pt x="2822448" y="4572"/>
                </a:lnTo>
                <a:lnTo>
                  <a:pt x="2814828" y="0"/>
                </a:lnTo>
                <a:close/>
              </a:path>
            </a:pathLst>
          </a:custGeom>
          <a:solidFill>
            <a:srgbClr val="000065"/>
          </a:solidFill>
        </p:spPr>
        <p:txBody>
          <a:bodyPr wrap="square" lIns="0" tIns="0" rIns="0" bIns="0" rtlCol="0"/>
          <a:lstStyle/>
          <a:p>
            <a:endParaRPr/>
          </a:p>
        </p:txBody>
      </p:sp>
      <p:sp>
        <p:nvSpPr>
          <p:cNvPr id="640" name="object 640"/>
          <p:cNvSpPr/>
          <p:nvPr/>
        </p:nvSpPr>
        <p:spPr>
          <a:xfrm>
            <a:off x="2852927" y="6166103"/>
            <a:ext cx="2750820" cy="530225"/>
          </a:xfrm>
          <a:custGeom>
            <a:avLst/>
            <a:gdLst/>
            <a:ahLst/>
            <a:cxnLst/>
            <a:rect l="l" t="t" r="r" b="b"/>
            <a:pathLst>
              <a:path w="2750820" h="530225">
                <a:moveTo>
                  <a:pt x="83058" y="496824"/>
                </a:moveTo>
                <a:lnTo>
                  <a:pt x="76200" y="497586"/>
                </a:lnTo>
                <a:lnTo>
                  <a:pt x="0" y="503562"/>
                </a:lnTo>
                <a:lnTo>
                  <a:pt x="0" y="529674"/>
                </a:lnTo>
                <a:lnTo>
                  <a:pt x="762" y="529590"/>
                </a:lnTo>
                <a:lnTo>
                  <a:pt x="77724" y="523494"/>
                </a:lnTo>
                <a:lnTo>
                  <a:pt x="85344" y="522732"/>
                </a:lnTo>
                <a:lnTo>
                  <a:pt x="90678" y="516636"/>
                </a:lnTo>
                <a:lnTo>
                  <a:pt x="89916" y="509778"/>
                </a:lnTo>
                <a:lnTo>
                  <a:pt x="89154" y="502158"/>
                </a:lnTo>
                <a:lnTo>
                  <a:pt x="83058" y="496824"/>
                </a:lnTo>
                <a:close/>
              </a:path>
              <a:path w="2750820" h="530225">
                <a:moveTo>
                  <a:pt x="262890" y="483108"/>
                </a:moveTo>
                <a:lnTo>
                  <a:pt x="256032" y="483870"/>
                </a:lnTo>
                <a:lnTo>
                  <a:pt x="180594" y="489204"/>
                </a:lnTo>
                <a:lnTo>
                  <a:pt x="179070" y="489966"/>
                </a:lnTo>
                <a:lnTo>
                  <a:pt x="171450" y="489966"/>
                </a:lnTo>
                <a:lnTo>
                  <a:pt x="166116" y="496824"/>
                </a:lnTo>
                <a:lnTo>
                  <a:pt x="167640" y="510540"/>
                </a:lnTo>
                <a:lnTo>
                  <a:pt x="173736" y="515874"/>
                </a:lnTo>
                <a:lnTo>
                  <a:pt x="180594" y="515112"/>
                </a:lnTo>
                <a:lnTo>
                  <a:pt x="182880" y="515112"/>
                </a:lnTo>
                <a:lnTo>
                  <a:pt x="258318" y="509016"/>
                </a:lnTo>
                <a:lnTo>
                  <a:pt x="265176" y="509016"/>
                </a:lnTo>
                <a:lnTo>
                  <a:pt x="270510" y="502920"/>
                </a:lnTo>
                <a:lnTo>
                  <a:pt x="269748" y="495300"/>
                </a:lnTo>
                <a:lnTo>
                  <a:pt x="268986" y="488442"/>
                </a:lnTo>
                <a:lnTo>
                  <a:pt x="262890" y="483108"/>
                </a:lnTo>
                <a:close/>
              </a:path>
              <a:path w="2750820" h="530225">
                <a:moveTo>
                  <a:pt x="441198" y="460248"/>
                </a:moveTo>
                <a:lnTo>
                  <a:pt x="434340" y="461010"/>
                </a:lnTo>
                <a:lnTo>
                  <a:pt x="358140" y="471678"/>
                </a:lnTo>
                <a:lnTo>
                  <a:pt x="350520" y="472440"/>
                </a:lnTo>
                <a:lnTo>
                  <a:pt x="345948" y="479298"/>
                </a:lnTo>
                <a:lnTo>
                  <a:pt x="347472" y="493014"/>
                </a:lnTo>
                <a:lnTo>
                  <a:pt x="353568" y="498348"/>
                </a:lnTo>
                <a:lnTo>
                  <a:pt x="361188" y="497586"/>
                </a:lnTo>
                <a:lnTo>
                  <a:pt x="438150" y="486156"/>
                </a:lnTo>
                <a:lnTo>
                  <a:pt x="445008" y="485394"/>
                </a:lnTo>
                <a:lnTo>
                  <a:pt x="449580" y="479298"/>
                </a:lnTo>
                <a:lnTo>
                  <a:pt x="448733" y="470916"/>
                </a:lnTo>
                <a:lnTo>
                  <a:pt x="448056" y="464820"/>
                </a:lnTo>
                <a:lnTo>
                  <a:pt x="441198" y="460248"/>
                </a:lnTo>
                <a:close/>
              </a:path>
              <a:path w="2750820" h="530225">
                <a:moveTo>
                  <a:pt x="620268" y="435102"/>
                </a:moveTo>
                <a:lnTo>
                  <a:pt x="612648" y="435864"/>
                </a:lnTo>
                <a:lnTo>
                  <a:pt x="545592" y="445008"/>
                </a:lnTo>
                <a:lnTo>
                  <a:pt x="536448" y="446532"/>
                </a:lnTo>
                <a:lnTo>
                  <a:pt x="529590" y="447294"/>
                </a:lnTo>
                <a:lnTo>
                  <a:pt x="524256" y="454152"/>
                </a:lnTo>
                <a:lnTo>
                  <a:pt x="525018" y="461010"/>
                </a:lnTo>
                <a:lnTo>
                  <a:pt x="526542" y="467868"/>
                </a:lnTo>
                <a:lnTo>
                  <a:pt x="532638" y="473202"/>
                </a:lnTo>
                <a:lnTo>
                  <a:pt x="540258" y="472440"/>
                </a:lnTo>
                <a:lnTo>
                  <a:pt x="548640" y="470916"/>
                </a:lnTo>
                <a:lnTo>
                  <a:pt x="616458" y="461010"/>
                </a:lnTo>
                <a:lnTo>
                  <a:pt x="623316" y="460248"/>
                </a:lnTo>
                <a:lnTo>
                  <a:pt x="628650" y="454152"/>
                </a:lnTo>
                <a:lnTo>
                  <a:pt x="627888" y="446532"/>
                </a:lnTo>
                <a:lnTo>
                  <a:pt x="626364" y="439674"/>
                </a:lnTo>
                <a:lnTo>
                  <a:pt x="620268" y="435102"/>
                </a:lnTo>
                <a:close/>
              </a:path>
              <a:path w="2750820" h="530225">
                <a:moveTo>
                  <a:pt x="798576" y="406908"/>
                </a:moveTo>
                <a:lnTo>
                  <a:pt x="790956" y="408432"/>
                </a:lnTo>
                <a:lnTo>
                  <a:pt x="726948" y="418338"/>
                </a:lnTo>
                <a:lnTo>
                  <a:pt x="714756" y="419862"/>
                </a:lnTo>
                <a:lnTo>
                  <a:pt x="707898" y="421386"/>
                </a:lnTo>
                <a:lnTo>
                  <a:pt x="702564" y="428244"/>
                </a:lnTo>
                <a:lnTo>
                  <a:pt x="704088" y="435102"/>
                </a:lnTo>
                <a:lnTo>
                  <a:pt x="704850" y="441960"/>
                </a:lnTo>
                <a:lnTo>
                  <a:pt x="711708" y="446532"/>
                </a:lnTo>
                <a:lnTo>
                  <a:pt x="718566" y="445770"/>
                </a:lnTo>
                <a:lnTo>
                  <a:pt x="731520" y="443484"/>
                </a:lnTo>
                <a:lnTo>
                  <a:pt x="795528" y="433578"/>
                </a:lnTo>
                <a:lnTo>
                  <a:pt x="802386" y="432816"/>
                </a:lnTo>
                <a:lnTo>
                  <a:pt x="806958" y="425958"/>
                </a:lnTo>
                <a:lnTo>
                  <a:pt x="806196" y="419100"/>
                </a:lnTo>
                <a:lnTo>
                  <a:pt x="804672" y="412242"/>
                </a:lnTo>
                <a:lnTo>
                  <a:pt x="798576" y="406908"/>
                </a:lnTo>
                <a:close/>
              </a:path>
              <a:path w="2750820" h="530225">
                <a:moveTo>
                  <a:pt x="976122" y="376428"/>
                </a:moveTo>
                <a:lnTo>
                  <a:pt x="969264" y="377952"/>
                </a:lnTo>
                <a:lnTo>
                  <a:pt x="893064" y="390906"/>
                </a:lnTo>
                <a:lnTo>
                  <a:pt x="885444" y="392430"/>
                </a:lnTo>
                <a:lnTo>
                  <a:pt x="880872" y="399288"/>
                </a:lnTo>
                <a:lnTo>
                  <a:pt x="882396" y="406146"/>
                </a:lnTo>
                <a:lnTo>
                  <a:pt x="883158" y="413004"/>
                </a:lnTo>
                <a:lnTo>
                  <a:pt x="890016" y="417576"/>
                </a:lnTo>
                <a:lnTo>
                  <a:pt x="896874" y="416814"/>
                </a:lnTo>
                <a:lnTo>
                  <a:pt x="973074" y="403098"/>
                </a:lnTo>
                <a:lnTo>
                  <a:pt x="980694" y="402336"/>
                </a:lnTo>
                <a:lnTo>
                  <a:pt x="985266" y="395478"/>
                </a:lnTo>
                <a:lnTo>
                  <a:pt x="983742" y="388620"/>
                </a:lnTo>
                <a:lnTo>
                  <a:pt x="982980" y="381762"/>
                </a:lnTo>
                <a:lnTo>
                  <a:pt x="976122" y="376428"/>
                </a:lnTo>
                <a:close/>
              </a:path>
              <a:path w="2750820" h="530225">
                <a:moveTo>
                  <a:pt x="1153668" y="345186"/>
                </a:moveTo>
                <a:lnTo>
                  <a:pt x="1146810" y="346710"/>
                </a:lnTo>
                <a:lnTo>
                  <a:pt x="1092708" y="356616"/>
                </a:lnTo>
                <a:lnTo>
                  <a:pt x="1070610" y="360426"/>
                </a:lnTo>
                <a:lnTo>
                  <a:pt x="1063752" y="361950"/>
                </a:lnTo>
                <a:lnTo>
                  <a:pt x="1059180" y="368046"/>
                </a:lnTo>
                <a:lnTo>
                  <a:pt x="1059942" y="375666"/>
                </a:lnTo>
                <a:lnTo>
                  <a:pt x="1061466" y="382524"/>
                </a:lnTo>
                <a:lnTo>
                  <a:pt x="1068324" y="387096"/>
                </a:lnTo>
                <a:lnTo>
                  <a:pt x="1075182" y="385572"/>
                </a:lnTo>
                <a:lnTo>
                  <a:pt x="1151382" y="371856"/>
                </a:lnTo>
                <a:lnTo>
                  <a:pt x="1158240" y="370332"/>
                </a:lnTo>
                <a:lnTo>
                  <a:pt x="1162812" y="364236"/>
                </a:lnTo>
                <a:lnTo>
                  <a:pt x="1161288" y="356616"/>
                </a:lnTo>
                <a:lnTo>
                  <a:pt x="1160526" y="349758"/>
                </a:lnTo>
                <a:lnTo>
                  <a:pt x="1153668" y="345186"/>
                </a:lnTo>
                <a:close/>
              </a:path>
              <a:path w="2750820" h="530225">
                <a:moveTo>
                  <a:pt x="1330452" y="310896"/>
                </a:moveTo>
                <a:lnTo>
                  <a:pt x="1323594" y="312420"/>
                </a:lnTo>
                <a:lnTo>
                  <a:pt x="1275588" y="322326"/>
                </a:lnTo>
                <a:lnTo>
                  <a:pt x="1248156" y="327660"/>
                </a:lnTo>
                <a:lnTo>
                  <a:pt x="1241298" y="329184"/>
                </a:lnTo>
                <a:lnTo>
                  <a:pt x="1236726" y="336042"/>
                </a:lnTo>
                <a:lnTo>
                  <a:pt x="1237488" y="342900"/>
                </a:lnTo>
                <a:lnTo>
                  <a:pt x="1239012" y="349758"/>
                </a:lnTo>
                <a:lnTo>
                  <a:pt x="1245870" y="354330"/>
                </a:lnTo>
                <a:lnTo>
                  <a:pt x="1252728" y="352806"/>
                </a:lnTo>
                <a:lnTo>
                  <a:pt x="1328928" y="337566"/>
                </a:lnTo>
                <a:lnTo>
                  <a:pt x="1335786" y="336042"/>
                </a:lnTo>
                <a:lnTo>
                  <a:pt x="1340358" y="329946"/>
                </a:lnTo>
                <a:lnTo>
                  <a:pt x="1338834" y="322326"/>
                </a:lnTo>
                <a:lnTo>
                  <a:pt x="1337310" y="315468"/>
                </a:lnTo>
                <a:lnTo>
                  <a:pt x="1330452" y="310896"/>
                </a:lnTo>
                <a:close/>
              </a:path>
              <a:path w="2750820" h="530225">
                <a:moveTo>
                  <a:pt x="1507998" y="276606"/>
                </a:moveTo>
                <a:lnTo>
                  <a:pt x="1501140" y="278130"/>
                </a:lnTo>
                <a:lnTo>
                  <a:pt x="1424940" y="292608"/>
                </a:lnTo>
                <a:lnTo>
                  <a:pt x="1418082" y="294132"/>
                </a:lnTo>
                <a:lnTo>
                  <a:pt x="1413510" y="300990"/>
                </a:lnTo>
                <a:lnTo>
                  <a:pt x="1415034" y="307848"/>
                </a:lnTo>
                <a:lnTo>
                  <a:pt x="1415796" y="314706"/>
                </a:lnTo>
                <a:lnTo>
                  <a:pt x="1422654" y="319278"/>
                </a:lnTo>
                <a:lnTo>
                  <a:pt x="1429512" y="318516"/>
                </a:lnTo>
                <a:lnTo>
                  <a:pt x="1462278" y="312420"/>
                </a:lnTo>
                <a:lnTo>
                  <a:pt x="1505712" y="303276"/>
                </a:lnTo>
                <a:lnTo>
                  <a:pt x="1513332" y="301752"/>
                </a:lnTo>
                <a:lnTo>
                  <a:pt x="1517142" y="294894"/>
                </a:lnTo>
                <a:lnTo>
                  <a:pt x="1516380" y="288036"/>
                </a:lnTo>
                <a:lnTo>
                  <a:pt x="1514856" y="281178"/>
                </a:lnTo>
                <a:lnTo>
                  <a:pt x="1507998" y="276606"/>
                </a:lnTo>
                <a:close/>
              </a:path>
              <a:path w="2750820" h="530225">
                <a:moveTo>
                  <a:pt x="1684782" y="240792"/>
                </a:moveTo>
                <a:lnTo>
                  <a:pt x="1677924" y="241554"/>
                </a:lnTo>
                <a:lnTo>
                  <a:pt x="1639062" y="249936"/>
                </a:lnTo>
                <a:lnTo>
                  <a:pt x="1601724" y="257556"/>
                </a:lnTo>
                <a:lnTo>
                  <a:pt x="1594866" y="259080"/>
                </a:lnTo>
                <a:lnTo>
                  <a:pt x="1590294" y="265938"/>
                </a:lnTo>
                <a:lnTo>
                  <a:pt x="1593342" y="279654"/>
                </a:lnTo>
                <a:lnTo>
                  <a:pt x="1600200" y="284226"/>
                </a:lnTo>
                <a:lnTo>
                  <a:pt x="1607058" y="282702"/>
                </a:lnTo>
                <a:lnTo>
                  <a:pt x="1690116" y="265938"/>
                </a:lnTo>
                <a:lnTo>
                  <a:pt x="1694688" y="259080"/>
                </a:lnTo>
                <a:lnTo>
                  <a:pt x="1693164" y="252222"/>
                </a:lnTo>
                <a:lnTo>
                  <a:pt x="1691640" y="244602"/>
                </a:lnTo>
                <a:lnTo>
                  <a:pt x="1684782" y="240792"/>
                </a:lnTo>
                <a:close/>
              </a:path>
              <a:path w="2750820" h="530225">
                <a:moveTo>
                  <a:pt x="1860804" y="202692"/>
                </a:moveTo>
                <a:lnTo>
                  <a:pt x="1771650" y="222504"/>
                </a:lnTo>
                <a:lnTo>
                  <a:pt x="1767078" y="229362"/>
                </a:lnTo>
                <a:lnTo>
                  <a:pt x="1770126" y="243078"/>
                </a:lnTo>
                <a:lnTo>
                  <a:pt x="1776984" y="247650"/>
                </a:lnTo>
                <a:lnTo>
                  <a:pt x="1859280" y="229362"/>
                </a:lnTo>
                <a:lnTo>
                  <a:pt x="1866900" y="227838"/>
                </a:lnTo>
                <a:lnTo>
                  <a:pt x="1870710" y="220980"/>
                </a:lnTo>
                <a:lnTo>
                  <a:pt x="1867662" y="207264"/>
                </a:lnTo>
                <a:lnTo>
                  <a:pt x="1860804" y="202692"/>
                </a:lnTo>
                <a:close/>
              </a:path>
              <a:path w="2750820" h="530225">
                <a:moveTo>
                  <a:pt x="2037588" y="163830"/>
                </a:moveTo>
                <a:lnTo>
                  <a:pt x="2030730" y="165354"/>
                </a:lnTo>
                <a:lnTo>
                  <a:pt x="2004822" y="171450"/>
                </a:lnTo>
                <a:lnTo>
                  <a:pt x="1954530" y="182118"/>
                </a:lnTo>
                <a:lnTo>
                  <a:pt x="1947672" y="183642"/>
                </a:lnTo>
                <a:lnTo>
                  <a:pt x="1943100" y="190500"/>
                </a:lnTo>
                <a:lnTo>
                  <a:pt x="1945386" y="197358"/>
                </a:lnTo>
                <a:lnTo>
                  <a:pt x="1946910" y="204216"/>
                </a:lnTo>
                <a:lnTo>
                  <a:pt x="1953768" y="208788"/>
                </a:lnTo>
                <a:lnTo>
                  <a:pt x="2010156" y="195834"/>
                </a:lnTo>
                <a:lnTo>
                  <a:pt x="2036064" y="190500"/>
                </a:lnTo>
                <a:lnTo>
                  <a:pt x="2042922" y="188976"/>
                </a:lnTo>
                <a:lnTo>
                  <a:pt x="2047494" y="182118"/>
                </a:lnTo>
                <a:lnTo>
                  <a:pt x="2044446" y="168402"/>
                </a:lnTo>
                <a:lnTo>
                  <a:pt x="2037588" y="163830"/>
                </a:lnTo>
                <a:close/>
              </a:path>
              <a:path w="2750820" h="530225">
                <a:moveTo>
                  <a:pt x="2213610" y="124968"/>
                </a:moveTo>
                <a:lnTo>
                  <a:pt x="2206752" y="126492"/>
                </a:lnTo>
                <a:lnTo>
                  <a:pt x="2187702" y="131064"/>
                </a:lnTo>
                <a:lnTo>
                  <a:pt x="2124456" y="144780"/>
                </a:lnTo>
                <a:lnTo>
                  <a:pt x="2119884" y="151638"/>
                </a:lnTo>
                <a:lnTo>
                  <a:pt x="2122932" y="165354"/>
                </a:lnTo>
                <a:lnTo>
                  <a:pt x="2129790" y="169926"/>
                </a:lnTo>
                <a:lnTo>
                  <a:pt x="2193798" y="156210"/>
                </a:lnTo>
                <a:lnTo>
                  <a:pt x="2212086" y="151638"/>
                </a:lnTo>
                <a:lnTo>
                  <a:pt x="2219706" y="150114"/>
                </a:lnTo>
                <a:lnTo>
                  <a:pt x="2223516" y="143256"/>
                </a:lnTo>
                <a:lnTo>
                  <a:pt x="2220468" y="129540"/>
                </a:lnTo>
                <a:lnTo>
                  <a:pt x="2213610" y="124968"/>
                </a:lnTo>
                <a:close/>
              </a:path>
              <a:path w="2750820" h="530225">
                <a:moveTo>
                  <a:pt x="2388870" y="83820"/>
                </a:moveTo>
                <a:lnTo>
                  <a:pt x="2382012" y="85344"/>
                </a:lnTo>
                <a:lnTo>
                  <a:pt x="2369820" y="88392"/>
                </a:lnTo>
                <a:lnTo>
                  <a:pt x="2299716" y="104394"/>
                </a:lnTo>
                <a:lnTo>
                  <a:pt x="2295906" y="111252"/>
                </a:lnTo>
                <a:lnTo>
                  <a:pt x="2298954" y="124968"/>
                </a:lnTo>
                <a:lnTo>
                  <a:pt x="2305812" y="129540"/>
                </a:lnTo>
                <a:lnTo>
                  <a:pt x="2375916" y="113538"/>
                </a:lnTo>
                <a:lnTo>
                  <a:pt x="2388108" y="110490"/>
                </a:lnTo>
                <a:lnTo>
                  <a:pt x="2394966" y="108966"/>
                </a:lnTo>
                <a:lnTo>
                  <a:pt x="2399538" y="102108"/>
                </a:lnTo>
                <a:lnTo>
                  <a:pt x="2398014" y="95250"/>
                </a:lnTo>
                <a:lnTo>
                  <a:pt x="2395728" y="87630"/>
                </a:lnTo>
                <a:lnTo>
                  <a:pt x="2388870" y="83820"/>
                </a:lnTo>
                <a:close/>
              </a:path>
              <a:path w="2750820" h="530225">
                <a:moveTo>
                  <a:pt x="2564892" y="41910"/>
                </a:moveTo>
                <a:lnTo>
                  <a:pt x="2558034" y="44196"/>
                </a:lnTo>
                <a:lnTo>
                  <a:pt x="2551938" y="45720"/>
                </a:lnTo>
                <a:lnTo>
                  <a:pt x="2475738" y="63246"/>
                </a:lnTo>
                <a:lnTo>
                  <a:pt x="2471166" y="70104"/>
                </a:lnTo>
                <a:lnTo>
                  <a:pt x="2472690" y="76962"/>
                </a:lnTo>
                <a:lnTo>
                  <a:pt x="2474976" y="83820"/>
                </a:lnTo>
                <a:lnTo>
                  <a:pt x="2481834" y="88392"/>
                </a:lnTo>
                <a:lnTo>
                  <a:pt x="2488692" y="86868"/>
                </a:lnTo>
                <a:lnTo>
                  <a:pt x="2564130" y="68580"/>
                </a:lnTo>
                <a:lnTo>
                  <a:pt x="2570988" y="67056"/>
                </a:lnTo>
                <a:lnTo>
                  <a:pt x="2574798" y="60198"/>
                </a:lnTo>
                <a:lnTo>
                  <a:pt x="2571750" y="46482"/>
                </a:lnTo>
                <a:lnTo>
                  <a:pt x="2564892" y="41910"/>
                </a:lnTo>
                <a:close/>
              </a:path>
              <a:path w="2750820" h="530225">
                <a:moveTo>
                  <a:pt x="2740152" y="0"/>
                </a:moveTo>
                <a:lnTo>
                  <a:pt x="2733294" y="1524"/>
                </a:lnTo>
                <a:lnTo>
                  <a:pt x="2657856" y="20574"/>
                </a:lnTo>
                <a:lnTo>
                  <a:pt x="2650998" y="22098"/>
                </a:lnTo>
                <a:lnTo>
                  <a:pt x="2647188" y="28956"/>
                </a:lnTo>
                <a:lnTo>
                  <a:pt x="2650236" y="42672"/>
                </a:lnTo>
                <a:lnTo>
                  <a:pt x="2657856" y="47244"/>
                </a:lnTo>
                <a:lnTo>
                  <a:pt x="2664714" y="44958"/>
                </a:lnTo>
                <a:lnTo>
                  <a:pt x="2739390" y="26670"/>
                </a:lnTo>
                <a:lnTo>
                  <a:pt x="2746248" y="24384"/>
                </a:lnTo>
                <a:lnTo>
                  <a:pt x="2750820" y="17526"/>
                </a:lnTo>
                <a:lnTo>
                  <a:pt x="2748534" y="10668"/>
                </a:lnTo>
                <a:lnTo>
                  <a:pt x="2747010" y="3810"/>
                </a:lnTo>
                <a:lnTo>
                  <a:pt x="2740152" y="0"/>
                </a:lnTo>
                <a:close/>
              </a:path>
            </a:pathLst>
          </a:custGeom>
          <a:solidFill>
            <a:srgbClr val="326598"/>
          </a:solidFill>
        </p:spPr>
        <p:txBody>
          <a:bodyPr wrap="square" lIns="0" tIns="0" rIns="0" bIns="0" rtlCol="0"/>
          <a:lstStyle/>
          <a:p>
            <a:endParaRPr/>
          </a:p>
        </p:txBody>
      </p:sp>
      <p:sp>
        <p:nvSpPr>
          <p:cNvPr id="641" name="object 641"/>
          <p:cNvSpPr txBox="1"/>
          <p:nvPr/>
        </p:nvSpPr>
        <p:spPr>
          <a:xfrm>
            <a:off x="2641092" y="7045706"/>
            <a:ext cx="2841625" cy="258445"/>
          </a:xfrm>
          <a:prstGeom prst="rect">
            <a:avLst/>
          </a:prstGeom>
        </p:spPr>
        <p:txBody>
          <a:bodyPr vert="horz" wrap="square" lIns="0" tIns="0" rIns="0" bIns="0" rtlCol="0">
            <a:spAutoFit/>
          </a:bodyPr>
          <a:lstStyle/>
          <a:p>
            <a:pPr>
              <a:lnSpc>
                <a:spcPts val="1010"/>
              </a:lnSpc>
            </a:pPr>
            <a:r>
              <a:rPr sz="850" b="1" spc="-5" dirty="0">
                <a:solidFill>
                  <a:srgbClr val="3F3F3F"/>
                </a:solidFill>
                <a:latin typeface="Arial"/>
                <a:cs typeface="Arial"/>
              </a:rPr>
              <a:t>40</a:t>
            </a:r>
            <a:endParaRPr sz="850">
              <a:latin typeface="Arial"/>
              <a:cs typeface="Arial"/>
            </a:endParaRPr>
          </a:p>
          <a:p>
            <a:pPr marL="65405">
              <a:lnSpc>
                <a:spcPts val="1010"/>
              </a:lnSpc>
              <a:tabLst>
                <a:tab pos="516255" algn="l"/>
                <a:tab pos="882015" algn="l"/>
                <a:tab pos="1247140" algn="l"/>
                <a:tab pos="1612265" algn="l"/>
                <a:tab pos="1977389" algn="l"/>
                <a:tab pos="2343150" algn="l"/>
                <a:tab pos="2708275" algn="l"/>
              </a:tabLst>
            </a:pPr>
            <a:r>
              <a:rPr sz="850" b="1" spc="-5" dirty="0">
                <a:solidFill>
                  <a:srgbClr val="3F3F3F"/>
                </a:solidFill>
                <a:latin typeface="Arial"/>
                <a:cs typeface="Arial"/>
              </a:rPr>
              <a:t>13</a:t>
            </a:r>
            <a:r>
              <a:rPr sz="850" b="1" spc="-10" dirty="0">
                <a:solidFill>
                  <a:srgbClr val="3F3F3F"/>
                </a:solidFill>
                <a:latin typeface="Arial"/>
                <a:cs typeface="Arial"/>
              </a:rPr>
              <a:t> </a:t>
            </a:r>
            <a:r>
              <a:rPr sz="850" b="1" spc="-5" dirty="0">
                <a:solidFill>
                  <a:srgbClr val="3F3F3F"/>
                </a:solidFill>
                <a:latin typeface="Arial"/>
                <a:cs typeface="Arial"/>
              </a:rPr>
              <a:t>Q1</a:t>
            </a:r>
            <a:r>
              <a:rPr sz="850" b="1" dirty="0">
                <a:solidFill>
                  <a:srgbClr val="3F3F3F"/>
                </a:solidFill>
                <a:latin typeface="Arial"/>
                <a:cs typeface="Arial"/>
              </a:rPr>
              <a:t>	</a:t>
            </a:r>
            <a:r>
              <a:rPr sz="850" b="1" spc="-5" dirty="0">
                <a:solidFill>
                  <a:srgbClr val="3F3F3F"/>
                </a:solidFill>
                <a:latin typeface="Arial"/>
                <a:cs typeface="Arial"/>
              </a:rPr>
              <a:t>14</a:t>
            </a:r>
            <a:r>
              <a:rPr sz="850" b="1" dirty="0">
                <a:solidFill>
                  <a:srgbClr val="3F3F3F"/>
                </a:solidFill>
                <a:latin typeface="Arial"/>
                <a:cs typeface="Arial"/>
              </a:rPr>
              <a:t>	</a:t>
            </a:r>
            <a:r>
              <a:rPr sz="850" b="1" spc="-5" dirty="0">
                <a:solidFill>
                  <a:srgbClr val="3F3F3F"/>
                </a:solidFill>
                <a:latin typeface="Arial"/>
                <a:cs typeface="Arial"/>
              </a:rPr>
              <a:t>15</a:t>
            </a:r>
            <a:r>
              <a:rPr sz="850" b="1" dirty="0">
                <a:solidFill>
                  <a:srgbClr val="3F3F3F"/>
                </a:solidFill>
                <a:latin typeface="Arial"/>
                <a:cs typeface="Arial"/>
              </a:rPr>
              <a:t>	</a:t>
            </a:r>
            <a:r>
              <a:rPr sz="850" b="1" spc="-5" dirty="0">
                <a:solidFill>
                  <a:srgbClr val="3F3F3F"/>
                </a:solidFill>
                <a:latin typeface="Arial"/>
                <a:cs typeface="Arial"/>
              </a:rPr>
              <a:t>16</a:t>
            </a:r>
            <a:r>
              <a:rPr sz="850" b="1" dirty="0">
                <a:solidFill>
                  <a:srgbClr val="3F3F3F"/>
                </a:solidFill>
                <a:latin typeface="Arial"/>
                <a:cs typeface="Arial"/>
              </a:rPr>
              <a:t>	</a:t>
            </a:r>
            <a:r>
              <a:rPr sz="850" b="1" spc="-5" dirty="0">
                <a:solidFill>
                  <a:srgbClr val="3F3F3F"/>
                </a:solidFill>
                <a:latin typeface="Arial"/>
                <a:cs typeface="Arial"/>
              </a:rPr>
              <a:t>17</a:t>
            </a:r>
            <a:r>
              <a:rPr sz="850" b="1" dirty="0">
                <a:solidFill>
                  <a:srgbClr val="3F3F3F"/>
                </a:solidFill>
                <a:latin typeface="Arial"/>
                <a:cs typeface="Arial"/>
              </a:rPr>
              <a:t>	</a:t>
            </a:r>
            <a:r>
              <a:rPr sz="850" b="1" spc="-5" dirty="0">
                <a:solidFill>
                  <a:srgbClr val="3F3F3F"/>
                </a:solidFill>
                <a:latin typeface="Arial"/>
                <a:cs typeface="Arial"/>
              </a:rPr>
              <a:t>18</a:t>
            </a:r>
            <a:r>
              <a:rPr sz="850" b="1" dirty="0">
                <a:solidFill>
                  <a:srgbClr val="3F3F3F"/>
                </a:solidFill>
                <a:latin typeface="Arial"/>
                <a:cs typeface="Arial"/>
              </a:rPr>
              <a:t>	</a:t>
            </a:r>
            <a:r>
              <a:rPr sz="850" b="1" spc="-5" dirty="0">
                <a:solidFill>
                  <a:srgbClr val="3F3F3F"/>
                </a:solidFill>
                <a:latin typeface="Arial"/>
                <a:cs typeface="Arial"/>
              </a:rPr>
              <a:t>19 </a:t>
            </a:r>
            <a:r>
              <a:rPr sz="850" b="1" dirty="0">
                <a:solidFill>
                  <a:srgbClr val="3F3F3F"/>
                </a:solidFill>
                <a:latin typeface="Arial"/>
                <a:cs typeface="Arial"/>
              </a:rPr>
              <a:t>	</a:t>
            </a:r>
            <a:r>
              <a:rPr sz="850" b="1" spc="-5" dirty="0">
                <a:solidFill>
                  <a:srgbClr val="3F3F3F"/>
                </a:solidFill>
                <a:latin typeface="Arial"/>
                <a:cs typeface="Arial"/>
              </a:rPr>
              <a:t>20</a:t>
            </a:r>
            <a:endParaRPr sz="850">
              <a:latin typeface="Arial"/>
              <a:cs typeface="Arial"/>
            </a:endParaRPr>
          </a:p>
        </p:txBody>
      </p:sp>
      <p:sp>
        <p:nvSpPr>
          <p:cNvPr id="642" name="object 642"/>
          <p:cNvSpPr/>
          <p:nvPr/>
        </p:nvSpPr>
        <p:spPr>
          <a:xfrm>
            <a:off x="4760214" y="6607302"/>
            <a:ext cx="892810" cy="377190"/>
          </a:xfrm>
          <a:custGeom>
            <a:avLst/>
            <a:gdLst/>
            <a:ahLst/>
            <a:cxnLst/>
            <a:rect l="l" t="t" r="r" b="b"/>
            <a:pathLst>
              <a:path w="892810" h="377190">
                <a:moveTo>
                  <a:pt x="0" y="377190"/>
                </a:moveTo>
                <a:lnTo>
                  <a:pt x="892301" y="377190"/>
                </a:lnTo>
                <a:lnTo>
                  <a:pt x="892301" y="0"/>
                </a:lnTo>
                <a:lnTo>
                  <a:pt x="0" y="0"/>
                </a:lnTo>
                <a:lnTo>
                  <a:pt x="0" y="377190"/>
                </a:lnTo>
                <a:close/>
              </a:path>
            </a:pathLst>
          </a:custGeom>
          <a:solidFill>
            <a:srgbClr val="FFFFFF"/>
          </a:solidFill>
        </p:spPr>
        <p:txBody>
          <a:bodyPr wrap="square" lIns="0" tIns="0" rIns="0" bIns="0" rtlCol="0"/>
          <a:lstStyle/>
          <a:p>
            <a:endParaRPr/>
          </a:p>
        </p:txBody>
      </p:sp>
      <p:sp>
        <p:nvSpPr>
          <p:cNvPr id="643" name="object 643"/>
          <p:cNvSpPr/>
          <p:nvPr/>
        </p:nvSpPr>
        <p:spPr>
          <a:xfrm>
            <a:off x="4758690" y="6605778"/>
            <a:ext cx="895350" cy="380365"/>
          </a:xfrm>
          <a:custGeom>
            <a:avLst/>
            <a:gdLst/>
            <a:ahLst/>
            <a:cxnLst/>
            <a:rect l="l" t="t" r="r" b="b"/>
            <a:pathLst>
              <a:path w="895350" h="380365">
                <a:moveTo>
                  <a:pt x="893826" y="0"/>
                </a:moveTo>
                <a:lnTo>
                  <a:pt x="1524" y="0"/>
                </a:lnTo>
                <a:lnTo>
                  <a:pt x="0" y="1524"/>
                </a:lnTo>
                <a:lnTo>
                  <a:pt x="0" y="378714"/>
                </a:lnTo>
                <a:lnTo>
                  <a:pt x="1524" y="380238"/>
                </a:lnTo>
                <a:lnTo>
                  <a:pt x="893826" y="380238"/>
                </a:lnTo>
                <a:lnTo>
                  <a:pt x="895350" y="378714"/>
                </a:lnTo>
                <a:lnTo>
                  <a:pt x="3048" y="378714"/>
                </a:lnTo>
                <a:lnTo>
                  <a:pt x="1524" y="377190"/>
                </a:lnTo>
                <a:lnTo>
                  <a:pt x="3048" y="377190"/>
                </a:lnTo>
                <a:lnTo>
                  <a:pt x="3048" y="3048"/>
                </a:lnTo>
                <a:lnTo>
                  <a:pt x="1524" y="3048"/>
                </a:lnTo>
                <a:lnTo>
                  <a:pt x="3048" y="1524"/>
                </a:lnTo>
                <a:lnTo>
                  <a:pt x="895350" y="1524"/>
                </a:lnTo>
                <a:lnTo>
                  <a:pt x="893826" y="0"/>
                </a:lnTo>
                <a:close/>
              </a:path>
              <a:path w="895350" h="380365">
                <a:moveTo>
                  <a:pt x="3048" y="377190"/>
                </a:moveTo>
                <a:lnTo>
                  <a:pt x="1524" y="377190"/>
                </a:lnTo>
                <a:lnTo>
                  <a:pt x="3048" y="378714"/>
                </a:lnTo>
                <a:lnTo>
                  <a:pt x="3048" y="377190"/>
                </a:lnTo>
                <a:close/>
              </a:path>
              <a:path w="895350" h="380365">
                <a:moveTo>
                  <a:pt x="892302" y="377190"/>
                </a:moveTo>
                <a:lnTo>
                  <a:pt x="3048" y="377190"/>
                </a:lnTo>
                <a:lnTo>
                  <a:pt x="3048" y="378714"/>
                </a:lnTo>
                <a:lnTo>
                  <a:pt x="892302" y="378714"/>
                </a:lnTo>
                <a:lnTo>
                  <a:pt x="892302" y="377190"/>
                </a:lnTo>
                <a:close/>
              </a:path>
              <a:path w="895350" h="380365">
                <a:moveTo>
                  <a:pt x="892302" y="1524"/>
                </a:moveTo>
                <a:lnTo>
                  <a:pt x="892302" y="378714"/>
                </a:lnTo>
                <a:lnTo>
                  <a:pt x="893826" y="377190"/>
                </a:lnTo>
                <a:lnTo>
                  <a:pt x="895350" y="377190"/>
                </a:lnTo>
                <a:lnTo>
                  <a:pt x="895350" y="3048"/>
                </a:lnTo>
                <a:lnTo>
                  <a:pt x="893826" y="3048"/>
                </a:lnTo>
                <a:lnTo>
                  <a:pt x="892302" y="1524"/>
                </a:lnTo>
                <a:close/>
              </a:path>
              <a:path w="895350" h="380365">
                <a:moveTo>
                  <a:pt x="895350" y="377190"/>
                </a:moveTo>
                <a:lnTo>
                  <a:pt x="893826" y="377190"/>
                </a:lnTo>
                <a:lnTo>
                  <a:pt x="892302" y="378714"/>
                </a:lnTo>
                <a:lnTo>
                  <a:pt x="895350" y="378714"/>
                </a:lnTo>
                <a:lnTo>
                  <a:pt x="895350" y="377190"/>
                </a:lnTo>
                <a:close/>
              </a:path>
              <a:path w="895350" h="380365">
                <a:moveTo>
                  <a:pt x="3048" y="1524"/>
                </a:moveTo>
                <a:lnTo>
                  <a:pt x="1524" y="3048"/>
                </a:lnTo>
                <a:lnTo>
                  <a:pt x="3048" y="3048"/>
                </a:lnTo>
                <a:lnTo>
                  <a:pt x="3048" y="1524"/>
                </a:lnTo>
                <a:close/>
              </a:path>
              <a:path w="895350" h="380365">
                <a:moveTo>
                  <a:pt x="892302" y="1524"/>
                </a:moveTo>
                <a:lnTo>
                  <a:pt x="3048" y="1524"/>
                </a:lnTo>
                <a:lnTo>
                  <a:pt x="3048" y="3048"/>
                </a:lnTo>
                <a:lnTo>
                  <a:pt x="892302" y="3048"/>
                </a:lnTo>
                <a:lnTo>
                  <a:pt x="892302" y="1524"/>
                </a:lnTo>
                <a:close/>
              </a:path>
              <a:path w="895350" h="380365">
                <a:moveTo>
                  <a:pt x="895350" y="1524"/>
                </a:moveTo>
                <a:lnTo>
                  <a:pt x="892302" y="1524"/>
                </a:lnTo>
                <a:lnTo>
                  <a:pt x="893826" y="3048"/>
                </a:lnTo>
                <a:lnTo>
                  <a:pt x="895350" y="3048"/>
                </a:lnTo>
                <a:lnTo>
                  <a:pt x="895350" y="1524"/>
                </a:lnTo>
                <a:close/>
              </a:path>
            </a:pathLst>
          </a:custGeom>
          <a:solidFill>
            <a:srgbClr val="000000"/>
          </a:solidFill>
        </p:spPr>
        <p:txBody>
          <a:bodyPr wrap="square" lIns="0" tIns="0" rIns="0" bIns="0" rtlCol="0"/>
          <a:lstStyle/>
          <a:p>
            <a:endParaRPr/>
          </a:p>
        </p:txBody>
      </p:sp>
      <p:sp>
        <p:nvSpPr>
          <p:cNvPr id="644" name="object 644"/>
          <p:cNvSpPr/>
          <p:nvPr/>
        </p:nvSpPr>
        <p:spPr>
          <a:xfrm>
            <a:off x="4845558" y="6687311"/>
            <a:ext cx="315595" cy="28575"/>
          </a:xfrm>
          <a:custGeom>
            <a:avLst/>
            <a:gdLst/>
            <a:ahLst/>
            <a:cxnLst/>
            <a:rect l="l" t="t" r="r" b="b"/>
            <a:pathLst>
              <a:path w="315595" h="28575">
                <a:moveTo>
                  <a:pt x="22859" y="0"/>
                </a:moveTo>
                <a:lnTo>
                  <a:pt x="6857" y="0"/>
                </a:lnTo>
                <a:lnTo>
                  <a:pt x="0" y="6096"/>
                </a:lnTo>
                <a:lnTo>
                  <a:pt x="0" y="22098"/>
                </a:lnTo>
                <a:lnTo>
                  <a:pt x="6857" y="28194"/>
                </a:lnTo>
                <a:lnTo>
                  <a:pt x="22859" y="28194"/>
                </a:lnTo>
                <a:lnTo>
                  <a:pt x="28955" y="22098"/>
                </a:lnTo>
                <a:lnTo>
                  <a:pt x="28955" y="6096"/>
                </a:lnTo>
                <a:lnTo>
                  <a:pt x="22859" y="0"/>
                </a:lnTo>
                <a:close/>
              </a:path>
              <a:path w="315595" h="28575">
                <a:moveTo>
                  <a:pt x="80009" y="0"/>
                </a:moveTo>
                <a:lnTo>
                  <a:pt x="64007" y="0"/>
                </a:lnTo>
                <a:lnTo>
                  <a:pt x="57911" y="6096"/>
                </a:lnTo>
                <a:lnTo>
                  <a:pt x="57911" y="22098"/>
                </a:lnTo>
                <a:lnTo>
                  <a:pt x="64007" y="28194"/>
                </a:lnTo>
                <a:lnTo>
                  <a:pt x="80009" y="28194"/>
                </a:lnTo>
                <a:lnTo>
                  <a:pt x="86105" y="22098"/>
                </a:lnTo>
                <a:lnTo>
                  <a:pt x="86105" y="6096"/>
                </a:lnTo>
                <a:lnTo>
                  <a:pt x="80009" y="0"/>
                </a:lnTo>
                <a:close/>
              </a:path>
              <a:path w="315595" h="28575">
                <a:moveTo>
                  <a:pt x="137159" y="0"/>
                </a:moveTo>
                <a:lnTo>
                  <a:pt x="121157" y="0"/>
                </a:lnTo>
                <a:lnTo>
                  <a:pt x="115061" y="6096"/>
                </a:lnTo>
                <a:lnTo>
                  <a:pt x="115061" y="22098"/>
                </a:lnTo>
                <a:lnTo>
                  <a:pt x="121157" y="28194"/>
                </a:lnTo>
                <a:lnTo>
                  <a:pt x="137159" y="28194"/>
                </a:lnTo>
                <a:lnTo>
                  <a:pt x="144017" y="22098"/>
                </a:lnTo>
                <a:lnTo>
                  <a:pt x="144017" y="6096"/>
                </a:lnTo>
                <a:lnTo>
                  <a:pt x="137159" y="0"/>
                </a:lnTo>
                <a:close/>
              </a:path>
              <a:path w="315595" h="28575">
                <a:moveTo>
                  <a:pt x="194309" y="0"/>
                </a:moveTo>
                <a:lnTo>
                  <a:pt x="179069" y="0"/>
                </a:lnTo>
                <a:lnTo>
                  <a:pt x="172211" y="6096"/>
                </a:lnTo>
                <a:lnTo>
                  <a:pt x="172211" y="22098"/>
                </a:lnTo>
                <a:lnTo>
                  <a:pt x="179069" y="28194"/>
                </a:lnTo>
                <a:lnTo>
                  <a:pt x="194309" y="28194"/>
                </a:lnTo>
                <a:lnTo>
                  <a:pt x="201167" y="22098"/>
                </a:lnTo>
                <a:lnTo>
                  <a:pt x="201167" y="6096"/>
                </a:lnTo>
                <a:lnTo>
                  <a:pt x="194309" y="0"/>
                </a:lnTo>
                <a:close/>
              </a:path>
              <a:path w="315595" h="28575">
                <a:moveTo>
                  <a:pt x="252221" y="0"/>
                </a:moveTo>
                <a:lnTo>
                  <a:pt x="236219" y="0"/>
                </a:lnTo>
                <a:lnTo>
                  <a:pt x="230123" y="6096"/>
                </a:lnTo>
                <a:lnTo>
                  <a:pt x="230123" y="22098"/>
                </a:lnTo>
                <a:lnTo>
                  <a:pt x="236219" y="28194"/>
                </a:lnTo>
                <a:lnTo>
                  <a:pt x="252221" y="28194"/>
                </a:lnTo>
                <a:lnTo>
                  <a:pt x="258317" y="22098"/>
                </a:lnTo>
                <a:lnTo>
                  <a:pt x="258317" y="6096"/>
                </a:lnTo>
                <a:lnTo>
                  <a:pt x="252221" y="0"/>
                </a:lnTo>
                <a:close/>
              </a:path>
              <a:path w="315595" h="28575">
                <a:moveTo>
                  <a:pt x="309371" y="0"/>
                </a:moveTo>
                <a:lnTo>
                  <a:pt x="293369" y="0"/>
                </a:lnTo>
                <a:lnTo>
                  <a:pt x="287273" y="6096"/>
                </a:lnTo>
                <a:lnTo>
                  <a:pt x="287273" y="22098"/>
                </a:lnTo>
                <a:lnTo>
                  <a:pt x="293369" y="28194"/>
                </a:lnTo>
                <a:lnTo>
                  <a:pt x="309371" y="28194"/>
                </a:lnTo>
                <a:lnTo>
                  <a:pt x="315467" y="22098"/>
                </a:lnTo>
                <a:lnTo>
                  <a:pt x="315467" y="6096"/>
                </a:lnTo>
                <a:lnTo>
                  <a:pt x="309371" y="0"/>
                </a:lnTo>
                <a:close/>
              </a:path>
            </a:pathLst>
          </a:custGeom>
          <a:solidFill>
            <a:srgbClr val="000065"/>
          </a:solidFill>
        </p:spPr>
        <p:txBody>
          <a:bodyPr wrap="square" lIns="0" tIns="0" rIns="0" bIns="0" rtlCol="0"/>
          <a:lstStyle/>
          <a:p>
            <a:endParaRPr/>
          </a:p>
        </p:txBody>
      </p:sp>
      <p:sp>
        <p:nvSpPr>
          <p:cNvPr id="645" name="object 645"/>
          <p:cNvSpPr/>
          <p:nvPr/>
        </p:nvSpPr>
        <p:spPr>
          <a:xfrm>
            <a:off x="4847082" y="6877050"/>
            <a:ext cx="284480" cy="26034"/>
          </a:xfrm>
          <a:custGeom>
            <a:avLst/>
            <a:gdLst/>
            <a:ahLst/>
            <a:cxnLst/>
            <a:rect l="l" t="t" r="r" b="b"/>
            <a:pathLst>
              <a:path w="284479" h="26034">
                <a:moveTo>
                  <a:pt x="97535" y="0"/>
                </a:moveTo>
                <a:lnTo>
                  <a:pt x="6095" y="0"/>
                </a:lnTo>
                <a:lnTo>
                  <a:pt x="0" y="6096"/>
                </a:lnTo>
                <a:lnTo>
                  <a:pt x="0" y="19812"/>
                </a:lnTo>
                <a:lnTo>
                  <a:pt x="6095" y="25908"/>
                </a:lnTo>
                <a:lnTo>
                  <a:pt x="97535" y="25908"/>
                </a:lnTo>
                <a:lnTo>
                  <a:pt x="103631" y="19812"/>
                </a:lnTo>
                <a:lnTo>
                  <a:pt x="103631" y="6096"/>
                </a:lnTo>
                <a:lnTo>
                  <a:pt x="97535" y="0"/>
                </a:lnTo>
                <a:close/>
              </a:path>
              <a:path w="284479" h="26034">
                <a:moveTo>
                  <a:pt x="278129" y="0"/>
                </a:moveTo>
                <a:lnTo>
                  <a:pt x="186689" y="0"/>
                </a:lnTo>
                <a:lnTo>
                  <a:pt x="180593" y="6096"/>
                </a:lnTo>
                <a:lnTo>
                  <a:pt x="180593" y="19812"/>
                </a:lnTo>
                <a:lnTo>
                  <a:pt x="186689" y="25908"/>
                </a:lnTo>
                <a:lnTo>
                  <a:pt x="278129" y="25908"/>
                </a:lnTo>
                <a:lnTo>
                  <a:pt x="284225" y="19812"/>
                </a:lnTo>
                <a:lnTo>
                  <a:pt x="284225" y="6096"/>
                </a:lnTo>
                <a:lnTo>
                  <a:pt x="278129" y="0"/>
                </a:lnTo>
                <a:close/>
              </a:path>
            </a:pathLst>
          </a:custGeom>
          <a:solidFill>
            <a:srgbClr val="326598"/>
          </a:solidFill>
        </p:spPr>
        <p:txBody>
          <a:bodyPr wrap="square" lIns="0" tIns="0" rIns="0" bIns="0" rtlCol="0"/>
          <a:lstStyle/>
          <a:p>
            <a:endParaRPr/>
          </a:p>
        </p:txBody>
      </p:sp>
      <p:sp>
        <p:nvSpPr>
          <p:cNvPr id="646" name="object 646"/>
          <p:cNvSpPr txBox="1"/>
          <p:nvPr/>
        </p:nvSpPr>
        <p:spPr>
          <a:xfrm>
            <a:off x="5196078" y="6560818"/>
            <a:ext cx="384810" cy="381000"/>
          </a:xfrm>
          <a:prstGeom prst="rect">
            <a:avLst/>
          </a:prstGeom>
        </p:spPr>
        <p:txBody>
          <a:bodyPr vert="horz" wrap="square" lIns="0" tIns="0" rIns="0" bIns="0" rtlCol="0">
            <a:spAutoFit/>
          </a:bodyPr>
          <a:lstStyle/>
          <a:p>
            <a:pPr marR="5080">
              <a:lnSpc>
                <a:spcPct val="166000"/>
              </a:lnSpc>
            </a:pPr>
            <a:r>
              <a:rPr sz="750" dirty="0">
                <a:solidFill>
                  <a:srgbClr val="3F3F3F"/>
                </a:solidFill>
                <a:latin typeface="Arial"/>
                <a:cs typeface="Arial"/>
              </a:rPr>
              <a:t>C</a:t>
            </a:r>
            <a:r>
              <a:rPr sz="750" spc="-10" dirty="0">
                <a:solidFill>
                  <a:srgbClr val="3F3F3F"/>
                </a:solidFill>
                <a:latin typeface="Arial"/>
                <a:cs typeface="Arial"/>
              </a:rPr>
              <a:t>a</a:t>
            </a:r>
            <a:r>
              <a:rPr sz="750" spc="-5" dirty="0">
                <a:solidFill>
                  <a:srgbClr val="3F3F3F"/>
                </a:solidFill>
                <a:latin typeface="Arial"/>
                <a:cs typeface="Arial"/>
              </a:rPr>
              <a:t>p</a:t>
            </a:r>
            <a:r>
              <a:rPr sz="750" spc="-10" dirty="0">
                <a:solidFill>
                  <a:srgbClr val="3F3F3F"/>
                </a:solidFill>
                <a:latin typeface="Arial"/>
                <a:cs typeface="Arial"/>
              </a:rPr>
              <a:t>a</a:t>
            </a:r>
            <a:r>
              <a:rPr sz="750" spc="5" dirty="0">
                <a:solidFill>
                  <a:srgbClr val="3F3F3F"/>
                </a:solidFill>
                <a:latin typeface="Arial"/>
                <a:cs typeface="Arial"/>
              </a:rPr>
              <a:t>c</a:t>
            </a:r>
            <a:r>
              <a:rPr sz="750" spc="-5" dirty="0">
                <a:solidFill>
                  <a:srgbClr val="3F3F3F"/>
                </a:solidFill>
                <a:latin typeface="Arial"/>
                <a:cs typeface="Arial"/>
              </a:rPr>
              <a:t>i</a:t>
            </a:r>
            <a:r>
              <a:rPr sz="750" spc="-10" dirty="0">
                <a:solidFill>
                  <a:srgbClr val="3F3F3F"/>
                </a:solidFill>
                <a:latin typeface="Arial"/>
                <a:cs typeface="Arial"/>
              </a:rPr>
              <a:t>t</a:t>
            </a:r>
            <a:r>
              <a:rPr sz="750" dirty="0">
                <a:solidFill>
                  <a:srgbClr val="3F3F3F"/>
                </a:solidFill>
                <a:latin typeface="Arial"/>
                <a:cs typeface="Arial"/>
              </a:rPr>
              <a:t>y  D</a:t>
            </a:r>
            <a:r>
              <a:rPr sz="750" spc="-10" dirty="0">
                <a:solidFill>
                  <a:srgbClr val="3F3F3F"/>
                </a:solidFill>
                <a:latin typeface="Arial"/>
                <a:cs typeface="Arial"/>
              </a:rPr>
              <a:t>e</a:t>
            </a:r>
            <a:r>
              <a:rPr sz="750" spc="-5" dirty="0">
                <a:solidFill>
                  <a:srgbClr val="3F3F3F"/>
                </a:solidFill>
                <a:latin typeface="Arial"/>
                <a:cs typeface="Arial"/>
              </a:rPr>
              <a:t>mand</a:t>
            </a:r>
            <a:endParaRPr sz="750">
              <a:latin typeface="Arial"/>
              <a:cs typeface="Arial"/>
            </a:endParaRPr>
          </a:p>
        </p:txBody>
      </p:sp>
      <p:sp>
        <p:nvSpPr>
          <p:cNvPr id="647" name="object 647"/>
          <p:cNvSpPr/>
          <p:nvPr/>
        </p:nvSpPr>
        <p:spPr>
          <a:xfrm>
            <a:off x="2040635" y="5283708"/>
            <a:ext cx="3800475" cy="2249805"/>
          </a:xfrm>
          <a:custGeom>
            <a:avLst/>
            <a:gdLst/>
            <a:ahLst/>
            <a:cxnLst/>
            <a:rect l="l" t="t" r="r" b="b"/>
            <a:pathLst>
              <a:path w="3800475" h="2249804">
                <a:moveTo>
                  <a:pt x="3798570" y="0"/>
                </a:moveTo>
                <a:lnTo>
                  <a:pt x="762" y="0"/>
                </a:lnTo>
                <a:lnTo>
                  <a:pt x="0" y="1524"/>
                </a:lnTo>
                <a:lnTo>
                  <a:pt x="0" y="2247900"/>
                </a:lnTo>
                <a:lnTo>
                  <a:pt x="762" y="2249424"/>
                </a:lnTo>
                <a:lnTo>
                  <a:pt x="3798570" y="2249424"/>
                </a:lnTo>
                <a:lnTo>
                  <a:pt x="3800094" y="2247900"/>
                </a:lnTo>
                <a:lnTo>
                  <a:pt x="2286" y="2247900"/>
                </a:lnTo>
                <a:lnTo>
                  <a:pt x="762" y="2246376"/>
                </a:lnTo>
                <a:lnTo>
                  <a:pt x="2286" y="2246376"/>
                </a:lnTo>
                <a:lnTo>
                  <a:pt x="2286" y="2286"/>
                </a:lnTo>
                <a:lnTo>
                  <a:pt x="762" y="2286"/>
                </a:lnTo>
                <a:lnTo>
                  <a:pt x="2286" y="1524"/>
                </a:lnTo>
                <a:lnTo>
                  <a:pt x="3800094" y="1524"/>
                </a:lnTo>
                <a:lnTo>
                  <a:pt x="3798570" y="0"/>
                </a:lnTo>
                <a:close/>
              </a:path>
              <a:path w="3800475" h="2249804">
                <a:moveTo>
                  <a:pt x="2286" y="2246376"/>
                </a:moveTo>
                <a:lnTo>
                  <a:pt x="762" y="2246376"/>
                </a:lnTo>
                <a:lnTo>
                  <a:pt x="2286" y="2247900"/>
                </a:lnTo>
                <a:lnTo>
                  <a:pt x="2286" y="2246376"/>
                </a:lnTo>
                <a:close/>
              </a:path>
              <a:path w="3800475" h="2249804">
                <a:moveTo>
                  <a:pt x="3797046" y="2246376"/>
                </a:moveTo>
                <a:lnTo>
                  <a:pt x="2286" y="2246376"/>
                </a:lnTo>
                <a:lnTo>
                  <a:pt x="2286" y="2247900"/>
                </a:lnTo>
                <a:lnTo>
                  <a:pt x="3797046" y="2247900"/>
                </a:lnTo>
                <a:lnTo>
                  <a:pt x="3797046" y="2246376"/>
                </a:lnTo>
                <a:close/>
              </a:path>
              <a:path w="3800475" h="2249804">
                <a:moveTo>
                  <a:pt x="3797046" y="1524"/>
                </a:moveTo>
                <a:lnTo>
                  <a:pt x="3797046" y="2247900"/>
                </a:lnTo>
                <a:lnTo>
                  <a:pt x="3798570" y="2246376"/>
                </a:lnTo>
                <a:lnTo>
                  <a:pt x="3800094" y="2246376"/>
                </a:lnTo>
                <a:lnTo>
                  <a:pt x="3800094" y="2286"/>
                </a:lnTo>
                <a:lnTo>
                  <a:pt x="3798570" y="2286"/>
                </a:lnTo>
                <a:lnTo>
                  <a:pt x="3797046" y="1524"/>
                </a:lnTo>
                <a:close/>
              </a:path>
              <a:path w="3800475" h="2249804">
                <a:moveTo>
                  <a:pt x="3800094" y="2246376"/>
                </a:moveTo>
                <a:lnTo>
                  <a:pt x="3798570" y="2246376"/>
                </a:lnTo>
                <a:lnTo>
                  <a:pt x="3797046" y="2247900"/>
                </a:lnTo>
                <a:lnTo>
                  <a:pt x="3800094" y="2247900"/>
                </a:lnTo>
                <a:lnTo>
                  <a:pt x="3800094" y="2246376"/>
                </a:lnTo>
                <a:close/>
              </a:path>
              <a:path w="3800475" h="2249804">
                <a:moveTo>
                  <a:pt x="2286" y="1524"/>
                </a:moveTo>
                <a:lnTo>
                  <a:pt x="762" y="2286"/>
                </a:lnTo>
                <a:lnTo>
                  <a:pt x="2286" y="2286"/>
                </a:lnTo>
                <a:lnTo>
                  <a:pt x="2286" y="1524"/>
                </a:lnTo>
                <a:close/>
              </a:path>
              <a:path w="3800475" h="2249804">
                <a:moveTo>
                  <a:pt x="3797046" y="1524"/>
                </a:moveTo>
                <a:lnTo>
                  <a:pt x="2286" y="1524"/>
                </a:lnTo>
                <a:lnTo>
                  <a:pt x="2286" y="2286"/>
                </a:lnTo>
                <a:lnTo>
                  <a:pt x="3797046" y="2286"/>
                </a:lnTo>
                <a:lnTo>
                  <a:pt x="3797046" y="1524"/>
                </a:lnTo>
                <a:close/>
              </a:path>
              <a:path w="3800475" h="2249804">
                <a:moveTo>
                  <a:pt x="3800094" y="1524"/>
                </a:moveTo>
                <a:lnTo>
                  <a:pt x="3797046" y="1524"/>
                </a:lnTo>
                <a:lnTo>
                  <a:pt x="3798570" y="2286"/>
                </a:lnTo>
                <a:lnTo>
                  <a:pt x="3800094" y="2286"/>
                </a:lnTo>
                <a:lnTo>
                  <a:pt x="3800094" y="1524"/>
                </a:lnTo>
                <a:close/>
              </a:path>
            </a:pathLst>
          </a:custGeom>
          <a:solidFill>
            <a:srgbClr val="000000"/>
          </a:solidFill>
        </p:spPr>
        <p:txBody>
          <a:bodyPr wrap="square" lIns="0" tIns="0" rIns="0" bIns="0" rtlCol="0"/>
          <a:lstStyle/>
          <a:p>
            <a:endParaRPr/>
          </a:p>
        </p:txBody>
      </p:sp>
      <p:sp>
        <p:nvSpPr>
          <p:cNvPr id="648" name="object 648"/>
          <p:cNvSpPr txBox="1"/>
          <p:nvPr/>
        </p:nvSpPr>
        <p:spPr>
          <a:xfrm>
            <a:off x="2142739" y="5449326"/>
            <a:ext cx="631825" cy="1461135"/>
          </a:xfrm>
          <a:prstGeom prst="rect">
            <a:avLst/>
          </a:prstGeom>
        </p:spPr>
        <p:txBody>
          <a:bodyPr vert="horz" wrap="square" lIns="0" tIns="0" rIns="0" bIns="0" rtlCol="0">
            <a:spAutoFit/>
          </a:bodyPr>
          <a:lstStyle/>
          <a:p>
            <a:pPr marR="5715" algn="r">
              <a:lnSpc>
                <a:spcPct val="100000"/>
              </a:lnSpc>
            </a:pPr>
            <a:r>
              <a:rPr sz="850" b="1" spc="-5" dirty="0">
                <a:solidFill>
                  <a:srgbClr val="3F3F3F"/>
                </a:solidFill>
                <a:latin typeface="Arial"/>
                <a:cs typeface="Arial"/>
              </a:rPr>
              <a:t>1</a:t>
            </a:r>
            <a:r>
              <a:rPr sz="850" b="1" spc="-15" dirty="0">
                <a:solidFill>
                  <a:srgbClr val="3F3F3F"/>
                </a:solidFill>
                <a:latin typeface="Arial"/>
                <a:cs typeface="Arial"/>
              </a:rPr>
              <a:t>6</a:t>
            </a:r>
            <a:r>
              <a:rPr sz="850" b="1" spc="-5" dirty="0">
                <a:solidFill>
                  <a:srgbClr val="3F3F3F"/>
                </a:solidFill>
                <a:latin typeface="Arial"/>
                <a:cs typeface="Arial"/>
              </a:rPr>
              <a:t>0</a:t>
            </a:r>
            <a:endParaRPr sz="850">
              <a:latin typeface="Arial"/>
              <a:cs typeface="Arial"/>
            </a:endParaRPr>
          </a:p>
          <a:p>
            <a:pPr>
              <a:lnSpc>
                <a:spcPct val="100000"/>
              </a:lnSpc>
              <a:spcBef>
                <a:spcPts val="35"/>
              </a:spcBef>
            </a:pPr>
            <a:endParaRPr sz="900">
              <a:latin typeface="Times New Roman"/>
              <a:cs typeface="Times New Roman"/>
            </a:endParaRPr>
          </a:p>
          <a:p>
            <a:pPr marR="5715" algn="r">
              <a:lnSpc>
                <a:spcPct val="100000"/>
              </a:lnSpc>
              <a:spcBef>
                <a:spcPts val="5"/>
              </a:spcBef>
            </a:pPr>
            <a:r>
              <a:rPr sz="850" b="1" spc="-5" dirty="0">
                <a:solidFill>
                  <a:srgbClr val="3F3F3F"/>
                </a:solidFill>
                <a:latin typeface="Arial"/>
                <a:cs typeface="Arial"/>
              </a:rPr>
              <a:t>1</a:t>
            </a:r>
            <a:r>
              <a:rPr sz="850" b="1" spc="-15" dirty="0">
                <a:solidFill>
                  <a:srgbClr val="3F3F3F"/>
                </a:solidFill>
                <a:latin typeface="Arial"/>
                <a:cs typeface="Arial"/>
              </a:rPr>
              <a:t>4</a:t>
            </a:r>
            <a:r>
              <a:rPr sz="850" b="1" spc="-5" dirty="0">
                <a:solidFill>
                  <a:srgbClr val="3F3F3F"/>
                </a:solidFill>
                <a:latin typeface="Arial"/>
                <a:cs typeface="Arial"/>
              </a:rPr>
              <a:t>0</a:t>
            </a:r>
            <a:endParaRPr sz="850">
              <a:latin typeface="Arial"/>
              <a:cs typeface="Arial"/>
            </a:endParaRPr>
          </a:p>
          <a:p>
            <a:pPr>
              <a:lnSpc>
                <a:spcPct val="100000"/>
              </a:lnSpc>
              <a:spcBef>
                <a:spcPts val="40"/>
              </a:spcBef>
            </a:pPr>
            <a:endParaRPr sz="900">
              <a:latin typeface="Times New Roman"/>
              <a:cs typeface="Times New Roman"/>
            </a:endParaRPr>
          </a:p>
          <a:p>
            <a:pPr marR="5715" algn="r">
              <a:lnSpc>
                <a:spcPct val="100000"/>
              </a:lnSpc>
            </a:pPr>
            <a:r>
              <a:rPr sz="850" b="1" spc="-5" dirty="0">
                <a:solidFill>
                  <a:srgbClr val="3F3F3F"/>
                </a:solidFill>
                <a:latin typeface="Arial"/>
                <a:cs typeface="Arial"/>
              </a:rPr>
              <a:t>1</a:t>
            </a:r>
            <a:r>
              <a:rPr sz="850" b="1" spc="-15" dirty="0">
                <a:solidFill>
                  <a:srgbClr val="3F3F3F"/>
                </a:solidFill>
                <a:latin typeface="Arial"/>
                <a:cs typeface="Arial"/>
              </a:rPr>
              <a:t>2</a:t>
            </a:r>
            <a:r>
              <a:rPr sz="850" b="1" spc="-5" dirty="0">
                <a:solidFill>
                  <a:srgbClr val="3F3F3F"/>
                </a:solidFill>
                <a:latin typeface="Arial"/>
                <a:cs typeface="Arial"/>
              </a:rPr>
              <a:t>0</a:t>
            </a:r>
            <a:endParaRPr sz="850">
              <a:latin typeface="Arial"/>
              <a:cs typeface="Arial"/>
            </a:endParaRPr>
          </a:p>
          <a:p>
            <a:pPr marR="5715" algn="r">
              <a:lnSpc>
                <a:spcPts val="1000"/>
              </a:lnSpc>
              <a:spcBef>
                <a:spcPts val="810"/>
              </a:spcBef>
            </a:pPr>
            <a:r>
              <a:rPr sz="850" b="1" spc="-5" dirty="0">
                <a:solidFill>
                  <a:srgbClr val="3F3F3F"/>
                </a:solidFill>
                <a:latin typeface="Arial"/>
                <a:cs typeface="Arial"/>
              </a:rPr>
              <a:t>Index </a:t>
            </a:r>
            <a:r>
              <a:rPr sz="850" b="1" spc="125" dirty="0">
                <a:solidFill>
                  <a:srgbClr val="3F3F3F"/>
                </a:solidFill>
                <a:latin typeface="Arial"/>
                <a:cs typeface="Arial"/>
              </a:rPr>
              <a:t> </a:t>
            </a:r>
            <a:r>
              <a:rPr sz="1275" b="1" spc="-7" baseline="-16339" dirty="0">
                <a:solidFill>
                  <a:srgbClr val="3F3F3F"/>
                </a:solidFill>
                <a:latin typeface="Arial"/>
                <a:cs typeface="Arial"/>
              </a:rPr>
              <a:t>100</a:t>
            </a:r>
            <a:endParaRPr sz="1275" baseline="-16339">
              <a:latin typeface="Arial"/>
              <a:cs typeface="Arial"/>
            </a:endParaRPr>
          </a:p>
          <a:p>
            <a:pPr marL="73025">
              <a:lnSpc>
                <a:spcPts val="975"/>
              </a:lnSpc>
            </a:pPr>
            <a:r>
              <a:rPr sz="850" b="1" spc="-5" dirty="0">
                <a:solidFill>
                  <a:srgbClr val="3F3F3F"/>
                </a:solidFill>
                <a:latin typeface="Arial"/>
                <a:cs typeface="Arial"/>
              </a:rPr>
              <a:t>(2013</a:t>
            </a:r>
            <a:endParaRPr sz="850">
              <a:latin typeface="Arial"/>
              <a:cs typeface="Arial"/>
            </a:endParaRPr>
          </a:p>
          <a:p>
            <a:pPr marR="5080" algn="r">
              <a:lnSpc>
                <a:spcPts val="994"/>
              </a:lnSpc>
            </a:pPr>
            <a:r>
              <a:rPr sz="850" b="1" spc="-5" dirty="0">
                <a:solidFill>
                  <a:srgbClr val="3F3F3F"/>
                </a:solidFill>
                <a:latin typeface="Arial"/>
                <a:cs typeface="Arial"/>
              </a:rPr>
              <a:t>Q1=100) </a:t>
            </a:r>
            <a:r>
              <a:rPr sz="850" b="1" spc="50" dirty="0">
                <a:solidFill>
                  <a:srgbClr val="3F3F3F"/>
                </a:solidFill>
                <a:latin typeface="Arial"/>
                <a:cs typeface="Arial"/>
              </a:rPr>
              <a:t> </a:t>
            </a:r>
            <a:r>
              <a:rPr sz="1275" b="1" spc="-7" baseline="-26143" dirty="0">
                <a:solidFill>
                  <a:srgbClr val="3F3F3F"/>
                </a:solidFill>
                <a:latin typeface="Arial"/>
                <a:cs typeface="Arial"/>
              </a:rPr>
              <a:t>80</a:t>
            </a:r>
            <a:endParaRPr sz="1275" baseline="-26143">
              <a:latin typeface="Arial"/>
              <a:cs typeface="Arial"/>
            </a:endParaRPr>
          </a:p>
          <a:p>
            <a:pPr>
              <a:lnSpc>
                <a:spcPct val="100000"/>
              </a:lnSpc>
              <a:spcBef>
                <a:spcPts val="50"/>
              </a:spcBef>
            </a:pPr>
            <a:endParaRPr sz="1250">
              <a:latin typeface="Times New Roman"/>
              <a:cs typeface="Times New Roman"/>
            </a:endParaRPr>
          </a:p>
          <a:p>
            <a:pPr marR="5080" algn="r">
              <a:lnSpc>
                <a:spcPct val="100000"/>
              </a:lnSpc>
            </a:pPr>
            <a:r>
              <a:rPr sz="850" b="1" spc="-5" dirty="0">
                <a:solidFill>
                  <a:srgbClr val="3F3F3F"/>
                </a:solidFill>
                <a:latin typeface="Arial"/>
                <a:cs typeface="Arial"/>
              </a:rPr>
              <a:t>60</a:t>
            </a:r>
            <a:endParaRPr sz="850">
              <a:latin typeface="Arial"/>
              <a:cs typeface="Arial"/>
            </a:endParaRPr>
          </a:p>
        </p:txBody>
      </p:sp>
      <p:sp>
        <p:nvSpPr>
          <p:cNvPr id="650" name="object 650"/>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118</a:t>
            </a:fld>
            <a:endParaRPr sz="1000">
              <a:latin typeface="Calibri"/>
              <a:cs typeface="Calibri"/>
            </a:endParaRPr>
          </a:p>
        </p:txBody>
      </p:sp>
      <p:graphicFrame>
        <p:nvGraphicFramePr>
          <p:cNvPr id="649" name="object 649"/>
          <p:cNvGraphicFramePr>
            <a:graphicFrameLocks noGrp="1"/>
          </p:cNvGraphicFramePr>
          <p:nvPr/>
        </p:nvGraphicFramePr>
        <p:xfrm>
          <a:off x="1265682" y="2394966"/>
          <a:ext cx="5245735" cy="1715770"/>
        </p:xfrm>
        <a:graphic>
          <a:graphicData uri="http://schemas.openxmlformats.org/drawingml/2006/table">
            <a:tbl>
              <a:tblPr firstRow="1" bandRow="1">
                <a:tableStyleId>{2D5ABB26-0587-4C30-8999-92F81FD0307C}</a:tableStyleId>
              </a:tblPr>
              <a:tblGrid>
                <a:gridCol w="2322956">
                  <a:extLst>
                    <a:ext uri="{9D8B030D-6E8A-4147-A177-3AD203B41FA5}">
                      <a16:colId xmlns:a16="http://schemas.microsoft.com/office/drawing/2014/main" val="20000"/>
                    </a:ext>
                  </a:extLst>
                </a:gridCol>
                <a:gridCol w="1247394">
                  <a:extLst>
                    <a:ext uri="{9D8B030D-6E8A-4147-A177-3AD203B41FA5}">
                      <a16:colId xmlns:a16="http://schemas.microsoft.com/office/drawing/2014/main" val="20001"/>
                    </a:ext>
                  </a:extLst>
                </a:gridCol>
                <a:gridCol w="860298">
                  <a:extLst>
                    <a:ext uri="{9D8B030D-6E8A-4147-A177-3AD203B41FA5}">
                      <a16:colId xmlns:a16="http://schemas.microsoft.com/office/drawing/2014/main" val="20002"/>
                    </a:ext>
                  </a:extLst>
                </a:gridCol>
                <a:gridCol w="806577">
                  <a:extLst>
                    <a:ext uri="{9D8B030D-6E8A-4147-A177-3AD203B41FA5}">
                      <a16:colId xmlns:a16="http://schemas.microsoft.com/office/drawing/2014/main" val="20003"/>
                    </a:ext>
                  </a:extLst>
                </a:gridCol>
              </a:tblGrid>
              <a:tr h="275844">
                <a:tc gridSpan="4">
                  <a:txBody>
                    <a:bodyPr/>
                    <a:lstStyle/>
                    <a:p>
                      <a:pPr marL="3847465" marR="130175" indent="-3783329" algn="r">
                        <a:lnSpc>
                          <a:spcPts val="1080"/>
                        </a:lnSpc>
                        <a:spcBef>
                          <a:spcPts val="10"/>
                        </a:spcBef>
                        <a:tabLst>
                          <a:tab pos="2387600" algn="l"/>
                          <a:tab pos="3783965" algn="l"/>
                          <a:tab pos="4568190" algn="l"/>
                        </a:tabLst>
                      </a:pPr>
                      <a:r>
                        <a:rPr sz="950" b="1" spc="-5" dirty="0">
                          <a:solidFill>
                            <a:srgbClr val="FFFFFF"/>
                          </a:solidFill>
                          <a:latin typeface="Arial"/>
                          <a:cs typeface="Arial"/>
                        </a:rPr>
                        <a:t>Compan</a:t>
                      </a:r>
                      <a:r>
                        <a:rPr sz="950" b="1" dirty="0">
                          <a:solidFill>
                            <a:srgbClr val="FFFFFF"/>
                          </a:solidFill>
                          <a:latin typeface="Arial"/>
                          <a:cs typeface="Arial"/>
                        </a:rPr>
                        <a:t>y	</a:t>
                      </a:r>
                      <a:r>
                        <a:rPr sz="950" b="1" spc="-10" dirty="0">
                          <a:solidFill>
                            <a:srgbClr val="FFFFFF"/>
                          </a:solidFill>
                          <a:latin typeface="Arial"/>
                          <a:cs typeface="Arial"/>
                        </a:rPr>
                        <a:t>C</a:t>
                      </a:r>
                      <a:r>
                        <a:rPr sz="950" b="1" spc="-5" dirty="0">
                          <a:solidFill>
                            <a:srgbClr val="FFFFFF"/>
                          </a:solidFill>
                          <a:latin typeface="Arial"/>
                          <a:cs typeface="Arial"/>
                        </a:rPr>
                        <a:t>ount</a:t>
                      </a:r>
                      <a:r>
                        <a:rPr sz="950" b="1" dirty="0">
                          <a:solidFill>
                            <a:srgbClr val="FFFFFF"/>
                          </a:solidFill>
                          <a:latin typeface="Arial"/>
                          <a:cs typeface="Arial"/>
                        </a:rPr>
                        <a:t>ry	</a:t>
                      </a:r>
                      <a:r>
                        <a:rPr sz="950" b="1" spc="-5" dirty="0">
                          <a:solidFill>
                            <a:srgbClr val="FFFFFF"/>
                          </a:solidFill>
                          <a:latin typeface="Arial"/>
                          <a:cs typeface="Arial"/>
                        </a:rPr>
                        <a:t>Curren</a:t>
                      </a:r>
                      <a:r>
                        <a:rPr sz="950" b="1" dirty="0">
                          <a:solidFill>
                            <a:srgbClr val="FFFFFF"/>
                          </a:solidFill>
                          <a:latin typeface="Arial"/>
                          <a:cs typeface="Arial"/>
                        </a:rPr>
                        <a:t>t	</a:t>
                      </a:r>
                      <a:r>
                        <a:rPr sz="950" b="1" spc="-10" dirty="0">
                          <a:solidFill>
                            <a:srgbClr val="FFFFFF"/>
                          </a:solidFill>
                          <a:latin typeface="Arial"/>
                          <a:cs typeface="Arial"/>
                        </a:rPr>
                        <a:t>1</a:t>
                      </a:r>
                      <a:r>
                        <a:rPr sz="950" b="1" dirty="0">
                          <a:solidFill>
                            <a:srgbClr val="FFFFFF"/>
                          </a:solidFill>
                          <a:latin typeface="Arial"/>
                          <a:cs typeface="Arial"/>
                        </a:rPr>
                        <a:t>2</a:t>
                      </a:r>
                      <a:r>
                        <a:rPr sz="950" b="1" spc="-10" dirty="0">
                          <a:solidFill>
                            <a:srgbClr val="FFFFFF"/>
                          </a:solidFill>
                          <a:latin typeface="Arial"/>
                          <a:cs typeface="Arial"/>
                        </a:rPr>
                        <a:t>-</a:t>
                      </a:r>
                      <a:r>
                        <a:rPr sz="950" b="1" dirty="0">
                          <a:solidFill>
                            <a:srgbClr val="FFFFFF"/>
                          </a:solidFill>
                          <a:latin typeface="Arial"/>
                          <a:cs typeface="Arial"/>
                        </a:rPr>
                        <a:t>Month  </a:t>
                      </a:r>
                      <a:r>
                        <a:rPr sz="950" b="1" spc="-10" dirty="0">
                          <a:solidFill>
                            <a:srgbClr val="FFFFFF"/>
                          </a:solidFill>
                          <a:latin typeface="Arial"/>
                          <a:cs typeface="Arial"/>
                        </a:rPr>
                        <a:t>Level	Forecast</a:t>
                      </a:r>
                      <a:endParaRPr sz="950">
                        <a:latin typeface="Arial"/>
                        <a:cs typeface="Arial"/>
                      </a:endParaRPr>
                    </a:p>
                  </a:txBody>
                  <a:tcPr marL="0" marR="0" marT="1270" marB="0">
                    <a:solidFill>
                      <a:srgbClr val="0000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5922">
                <a:tc>
                  <a:txBody>
                    <a:bodyPr/>
                    <a:lstStyle/>
                    <a:p>
                      <a:pPr marL="61594">
                        <a:lnSpc>
                          <a:spcPts val="1110"/>
                        </a:lnSpc>
                      </a:pPr>
                      <a:r>
                        <a:rPr sz="950" spc="-5" dirty="0">
                          <a:latin typeface="Arial"/>
                          <a:cs typeface="Arial"/>
                        </a:rPr>
                        <a:t>Alfa</a:t>
                      </a:r>
                      <a:r>
                        <a:rPr sz="950" spc="-95" dirty="0">
                          <a:latin typeface="Arial"/>
                          <a:cs typeface="Arial"/>
                        </a:rPr>
                        <a:t> </a:t>
                      </a:r>
                      <a:r>
                        <a:rPr sz="950" spc="-10" dirty="0">
                          <a:latin typeface="Arial"/>
                          <a:cs typeface="Arial"/>
                        </a:rPr>
                        <a:t>Laval</a:t>
                      </a:r>
                      <a:endParaRPr sz="950">
                        <a:latin typeface="Arial"/>
                        <a:cs typeface="Arial"/>
                      </a:endParaRPr>
                    </a:p>
                  </a:txBody>
                  <a:tcPr marL="0" marR="0" marT="0" marB="0">
                    <a:lnL w="5334">
                      <a:solidFill>
                        <a:srgbClr val="000000"/>
                      </a:solidFill>
                      <a:prstDash val="solid"/>
                    </a:lnL>
                    <a:lnR w="6095">
                      <a:solidFill>
                        <a:srgbClr val="000000"/>
                      </a:solidFill>
                      <a:prstDash val="solid"/>
                    </a:lnR>
                    <a:lnB w="5334">
                      <a:solidFill>
                        <a:srgbClr val="000000"/>
                      </a:solidFill>
                      <a:prstDash val="solid"/>
                    </a:lnB>
                  </a:tcPr>
                </a:tc>
                <a:tc>
                  <a:txBody>
                    <a:bodyPr/>
                    <a:lstStyle/>
                    <a:p>
                      <a:pPr marL="61594">
                        <a:lnSpc>
                          <a:spcPts val="1110"/>
                        </a:lnSpc>
                      </a:pPr>
                      <a:r>
                        <a:rPr sz="950" spc="-10" dirty="0">
                          <a:latin typeface="Arial"/>
                          <a:cs typeface="Arial"/>
                        </a:rPr>
                        <a:t>Global</a:t>
                      </a:r>
                      <a:endParaRPr sz="950">
                        <a:latin typeface="Arial"/>
                        <a:cs typeface="Arial"/>
                      </a:endParaRPr>
                    </a:p>
                  </a:txBody>
                  <a:tcPr marL="0" marR="0" marT="0" marB="0">
                    <a:lnL w="6095">
                      <a:solidFill>
                        <a:srgbClr val="000000"/>
                      </a:solidFill>
                      <a:prstDash val="solid"/>
                    </a:lnL>
                    <a:lnR w="6096">
                      <a:solidFill>
                        <a:srgbClr val="000000"/>
                      </a:solidFill>
                      <a:prstDash val="solid"/>
                    </a:lnR>
                    <a:lnB w="5334">
                      <a:solidFill>
                        <a:srgbClr val="000000"/>
                      </a:solidFill>
                      <a:prstDash val="solid"/>
                    </a:lnB>
                  </a:tcPr>
                </a:tc>
                <a:tc>
                  <a:txBody>
                    <a:bodyPr/>
                    <a:lstStyle/>
                    <a:p>
                      <a:pPr algn="ctr">
                        <a:lnSpc>
                          <a:spcPts val="1110"/>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6">
                      <a:solidFill>
                        <a:srgbClr val="000000"/>
                      </a:solidFill>
                      <a:prstDash val="solid"/>
                    </a:lnR>
                    <a:lnB w="5334">
                      <a:solidFill>
                        <a:srgbClr val="000000"/>
                      </a:solidFill>
                      <a:prstDash val="solid"/>
                    </a:lnB>
                  </a:tcPr>
                </a:tc>
                <a:tc>
                  <a:txBody>
                    <a:bodyPr/>
                    <a:lstStyle/>
                    <a:p>
                      <a:pPr algn="ctr">
                        <a:lnSpc>
                          <a:spcPts val="1110"/>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B w="5334">
                      <a:solidFill>
                        <a:srgbClr val="000000"/>
                      </a:solidFill>
                      <a:prstDash val="solid"/>
                    </a:lnB>
                  </a:tcPr>
                </a:tc>
                <a:extLst>
                  <a:ext uri="{0D108BD9-81ED-4DB2-BD59-A6C34878D82A}">
                    <a16:rowId xmlns:a16="http://schemas.microsoft.com/office/drawing/2014/main" val="10001"/>
                  </a:ext>
                </a:extLst>
              </a:tr>
              <a:tr h="143256">
                <a:tc>
                  <a:txBody>
                    <a:bodyPr/>
                    <a:lstStyle/>
                    <a:p>
                      <a:pPr marL="61594">
                        <a:lnSpc>
                          <a:spcPts val="1065"/>
                        </a:lnSpc>
                      </a:pPr>
                      <a:r>
                        <a:rPr sz="950" spc="-15" dirty="0">
                          <a:latin typeface="Arial"/>
                          <a:cs typeface="Arial"/>
                        </a:rPr>
                        <a:t>GEA</a:t>
                      </a:r>
                      <a:endParaRPr sz="950">
                        <a:latin typeface="Arial"/>
                        <a:cs typeface="Arial"/>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Global</a:t>
                      </a:r>
                      <a:endParaRPr sz="950">
                        <a:latin typeface="Arial"/>
                        <a:cs typeface="Arial"/>
                      </a:endParaRPr>
                    </a:p>
                  </a:txBody>
                  <a:tcPr marL="0" marR="0" marT="0" marB="0">
                    <a:lnL w="6095">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85%</a:t>
                      </a:r>
                      <a:endParaRPr sz="95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85%</a:t>
                      </a:r>
                      <a:endParaRPr sz="950">
                        <a:latin typeface="Arial"/>
                        <a:cs typeface="Arial"/>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43637">
                <a:tc>
                  <a:txBody>
                    <a:bodyPr/>
                    <a:lstStyle/>
                    <a:p>
                      <a:pPr marL="61594">
                        <a:lnSpc>
                          <a:spcPts val="1065"/>
                        </a:lnSpc>
                      </a:pPr>
                      <a:r>
                        <a:rPr sz="950" spc="-10" dirty="0">
                          <a:latin typeface="Arial"/>
                          <a:cs typeface="Arial"/>
                        </a:rPr>
                        <a:t>Titan Metal</a:t>
                      </a:r>
                      <a:r>
                        <a:rPr sz="950" spc="-55" dirty="0">
                          <a:latin typeface="Arial"/>
                          <a:cs typeface="Arial"/>
                        </a:rPr>
                        <a:t> </a:t>
                      </a:r>
                      <a:r>
                        <a:rPr sz="950" spc="-10" dirty="0">
                          <a:latin typeface="Arial"/>
                          <a:cs typeface="Arial"/>
                        </a:rPr>
                        <a:t>Fabricators</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L="60325">
                        <a:lnSpc>
                          <a:spcPts val="1065"/>
                        </a:lnSpc>
                      </a:pPr>
                      <a:r>
                        <a:rPr sz="950" spc="-10" dirty="0">
                          <a:latin typeface="Arial"/>
                          <a:cs typeface="Arial"/>
                        </a:rPr>
                        <a:t>US</a:t>
                      </a:r>
                      <a:endParaRPr sz="95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60%</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65%</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143255">
                <a:tc>
                  <a:txBody>
                    <a:bodyPr/>
                    <a:lstStyle/>
                    <a:p>
                      <a:pPr marL="61594">
                        <a:lnSpc>
                          <a:spcPts val="1060"/>
                        </a:lnSpc>
                      </a:pPr>
                      <a:r>
                        <a:rPr sz="950" spc="-10" dirty="0">
                          <a:latin typeface="Arial"/>
                          <a:cs typeface="Arial"/>
                        </a:rPr>
                        <a:t>Morimatsu</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L="61594">
                        <a:lnSpc>
                          <a:spcPts val="1060"/>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6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60"/>
                        </a:lnSpc>
                      </a:pPr>
                      <a:r>
                        <a:rPr sz="950" spc="-10" dirty="0">
                          <a:latin typeface="Arial"/>
                          <a:cs typeface="Arial"/>
                        </a:rPr>
                        <a:t>85%</a:t>
                      </a:r>
                      <a:endParaRPr sz="95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4"/>
                  </a:ext>
                </a:extLst>
              </a:tr>
              <a:tr h="143255">
                <a:tc>
                  <a:txBody>
                    <a:bodyPr/>
                    <a:lstStyle/>
                    <a:p>
                      <a:pPr marL="61594">
                        <a:lnSpc>
                          <a:spcPts val="1065"/>
                        </a:lnSpc>
                      </a:pPr>
                      <a:r>
                        <a:rPr sz="950" spc="-10" dirty="0">
                          <a:latin typeface="Arial"/>
                          <a:cs typeface="Arial"/>
                        </a:rPr>
                        <a:t>Cimtas</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L="60325">
                        <a:lnSpc>
                          <a:spcPts val="1065"/>
                        </a:lnSpc>
                      </a:pPr>
                      <a:r>
                        <a:rPr sz="950" spc="-10" dirty="0">
                          <a:latin typeface="Arial"/>
                          <a:cs typeface="Arial"/>
                        </a:rPr>
                        <a:t>Turkey</a:t>
                      </a:r>
                      <a:endParaRPr sz="95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5"/>
                  </a:ext>
                </a:extLst>
              </a:tr>
              <a:tr h="143636">
                <a:tc>
                  <a:txBody>
                    <a:bodyPr/>
                    <a:lstStyle/>
                    <a:p>
                      <a:pPr marL="61594">
                        <a:lnSpc>
                          <a:spcPts val="1065"/>
                        </a:lnSpc>
                      </a:pPr>
                      <a:r>
                        <a:rPr sz="950" spc="-10" dirty="0">
                          <a:latin typeface="Arial"/>
                          <a:cs typeface="Arial"/>
                        </a:rPr>
                        <a:t>Cimtas</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6"/>
                  </a:ext>
                </a:extLst>
              </a:tr>
              <a:tr h="143256">
                <a:tc>
                  <a:txBody>
                    <a:bodyPr/>
                    <a:lstStyle/>
                    <a:p>
                      <a:pPr marL="61594">
                        <a:lnSpc>
                          <a:spcPts val="1065"/>
                        </a:lnSpc>
                      </a:pPr>
                      <a:r>
                        <a:rPr sz="950" spc="-10" dirty="0">
                          <a:latin typeface="Arial"/>
                          <a:cs typeface="Arial"/>
                        </a:rPr>
                        <a:t>Dolphin</a:t>
                      </a:r>
                      <a:r>
                        <a:rPr sz="950" spc="-75" dirty="0">
                          <a:latin typeface="Arial"/>
                          <a:cs typeface="Arial"/>
                        </a:rPr>
                        <a:t> </a:t>
                      </a:r>
                      <a:r>
                        <a:rPr sz="950" spc="-10" dirty="0">
                          <a:latin typeface="Arial"/>
                          <a:cs typeface="Arial"/>
                        </a:rPr>
                        <a:t>Group</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L="60325">
                        <a:lnSpc>
                          <a:spcPts val="1065"/>
                        </a:lnSpc>
                      </a:pPr>
                      <a:r>
                        <a:rPr sz="950" spc="-10" dirty="0">
                          <a:latin typeface="Arial"/>
                          <a:cs typeface="Arial"/>
                        </a:rPr>
                        <a:t>UAE</a:t>
                      </a:r>
                      <a:endParaRPr sz="95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65%</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143255">
                <a:tc>
                  <a:txBody>
                    <a:bodyPr/>
                    <a:lstStyle/>
                    <a:p>
                      <a:pPr marL="61594">
                        <a:lnSpc>
                          <a:spcPts val="1065"/>
                        </a:lnSpc>
                      </a:pPr>
                      <a:r>
                        <a:rPr sz="950" spc="-10" dirty="0">
                          <a:latin typeface="Arial"/>
                          <a:cs typeface="Arial"/>
                        </a:rPr>
                        <a:t>China Oil</a:t>
                      </a:r>
                      <a:r>
                        <a:rPr sz="950" spc="-80" dirty="0">
                          <a:latin typeface="Arial"/>
                          <a:cs typeface="Arial"/>
                        </a:rPr>
                        <a:t> </a:t>
                      </a:r>
                      <a:r>
                        <a:rPr sz="950" spc="-10" dirty="0">
                          <a:latin typeface="Arial"/>
                          <a:cs typeface="Arial"/>
                        </a:rPr>
                        <a:t>HBP</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L="61594">
                        <a:lnSpc>
                          <a:spcPts val="1065"/>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85%</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8"/>
                  </a:ext>
                </a:extLst>
              </a:tr>
              <a:tr h="143636">
                <a:tc>
                  <a:txBody>
                    <a:bodyPr/>
                    <a:lstStyle/>
                    <a:p>
                      <a:pPr marL="61594">
                        <a:lnSpc>
                          <a:spcPts val="1065"/>
                        </a:lnSpc>
                      </a:pPr>
                      <a:r>
                        <a:rPr sz="950" spc="-10" dirty="0">
                          <a:latin typeface="Arial"/>
                          <a:cs typeface="Arial"/>
                        </a:rPr>
                        <a:t>Shaanxi Xinlong Petroleum Equipment</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marL="61594">
                        <a:lnSpc>
                          <a:spcPts val="1065"/>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9"/>
                  </a:ext>
                </a:extLst>
              </a:tr>
              <a:tr h="143256">
                <a:tc>
                  <a:txBody>
                    <a:bodyPr/>
                    <a:lstStyle/>
                    <a:p>
                      <a:pPr marL="61594">
                        <a:lnSpc>
                          <a:spcPts val="1060"/>
                        </a:lnSpc>
                      </a:pPr>
                      <a:r>
                        <a:rPr sz="950" spc="-10" dirty="0">
                          <a:latin typeface="Arial"/>
                          <a:cs typeface="Arial"/>
                        </a:rPr>
                        <a:t>Sungjin</a:t>
                      </a:r>
                      <a:endParaRPr sz="950">
                        <a:latin typeface="Arial"/>
                        <a:cs typeface="Arial"/>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L="61594">
                        <a:lnSpc>
                          <a:spcPts val="1060"/>
                        </a:lnSpc>
                      </a:pPr>
                      <a:r>
                        <a:rPr sz="950" spc="-10" dirty="0">
                          <a:latin typeface="Arial"/>
                          <a:cs typeface="Arial"/>
                        </a:rPr>
                        <a:t>South</a:t>
                      </a:r>
                      <a:r>
                        <a:rPr sz="950" spc="-95" dirty="0">
                          <a:latin typeface="Arial"/>
                          <a:cs typeface="Arial"/>
                        </a:rPr>
                        <a:t> </a:t>
                      </a:r>
                      <a:r>
                        <a:rPr sz="950" spc="-10" dirty="0">
                          <a:latin typeface="Arial"/>
                          <a:cs typeface="Arial"/>
                        </a:rPr>
                        <a:t>Korea</a:t>
                      </a:r>
                      <a:endParaRPr sz="95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gn="ctr">
                        <a:lnSpc>
                          <a:spcPts val="1060"/>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gn="ctr">
                        <a:lnSpc>
                          <a:spcPts val="106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10"/>
                  </a:ext>
                </a:extLst>
              </a:tr>
            </a:tbl>
          </a:graphicData>
        </a:graphic>
      </p:graphicFrame>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6357862" y="9322445"/>
            <a:ext cx="25146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119</a:t>
            </a:fld>
            <a:endParaRPr sz="1000">
              <a:latin typeface="Calibri"/>
              <a:cs typeface="Calibri"/>
            </a:endParaRPr>
          </a:p>
        </p:txBody>
      </p:sp>
      <p:sp>
        <p:nvSpPr>
          <p:cNvPr id="2" name="object 2"/>
          <p:cNvSpPr txBox="1"/>
          <p:nvPr/>
        </p:nvSpPr>
        <p:spPr>
          <a:xfrm>
            <a:off x="1284986" y="789947"/>
            <a:ext cx="505333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GEA scored big with refineries, winning orders collectively worth $150m from SOCAR (Turkey),  Pemex (Mexico), Petrobras, and</a:t>
            </a:r>
            <a:r>
              <a:rPr sz="950" spc="10" dirty="0">
                <a:latin typeface="Arial"/>
                <a:cs typeface="Arial"/>
              </a:rPr>
              <a:t> </a:t>
            </a:r>
            <a:r>
              <a:rPr sz="950" spc="-10" dirty="0">
                <a:latin typeface="Arial"/>
                <a:cs typeface="Arial"/>
              </a:rPr>
              <a:t>QatarGas.</a:t>
            </a:r>
            <a:endParaRPr sz="950">
              <a:latin typeface="Arial"/>
              <a:cs typeface="Arial"/>
            </a:endParaRPr>
          </a:p>
        </p:txBody>
      </p:sp>
      <p:sp>
        <p:nvSpPr>
          <p:cNvPr id="3" name="object 3"/>
          <p:cNvSpPr txBox="1"/>
          <p:nvPr/>
        </p:nvSpPr>
        <p:spPr>
          <a:xfrm>
            <a:off x="1284986" y="1550457"/>
            <a:ext cx="490029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Doosan won </a:t>
            </a:r>
            <a:r>
              <a:rPr sz="950" spc="-5" dirty="0">
                <a:latin typeface="Arial"/>
                <a:cs typeface="Arial"/>
              </a:rPr>
              <a:t>a </a:t>
            </a:r>
            <a:r>
              <a:rPr sz="950" spc="-10" dirty="0">
                <a:latin typeface="Arial"/>
                <a:cs typeface="Arial"/>
              </a:rPr>
              <a:t>larger </a:t>
            </a:r>
            <a:r>
              <a:rPr sz="950" spc="-5" dirty="0">
                <a:latin typeface="Arial"/>
                <a:cs typeface="Arial"/>
              </a:rPr>
              <a:t>single </a:t>
            </a:r>
            <a:r>
              <a:rPr sz="950" spc="-10" dirty="0">
                <a:latin typeface="Arial"/>
                <a:cs typeface="Arial"/>
              </a:rPr>
              <a:t>order </a:t>
            </a:r>
            <a:r>
              <a:rPr sz="950" spc="-5" dirty="0">
                <a:latin typeface="Arial"/>
                <a:cs typeface="Arial"/>
              </a:rPr>
              <a:t>for </a:t>
            </a:r>
            <a:r>
              <a:rPr sz="950" spc="-10" dirty="0">
                <a:latin typeface="Arial"/>
                <a:cs typeface="Arial"/>
              </a:rPr>
              <a:t>400 units from Saudi Aramco. The order, </a:t>
            </a:r>
            <a:r>
              <a:rPr sz="950" spc="-5" dirty="0">
                <a:latin typeface="Arial"/>
                <a:cs typeface="Arial"/>
              </a:rPr>
              <a:t>for the </a:t>
            </a:r>
            <a:r>
              <a:rPr sz="950" spc="-10" dirty="0">
                <a:latin typeface="Arial"/>
                <a:cs typeface="Arial"/>
              </a:rPr>
              <a:t>Yanbu  refinery project, is worth </a:t>
            </a:r>
            <a:r>
              <a:rPr sz="950" spc="-5" dirty="0">
                <a:latin typeface="Arial"/>
                <a:cs typeface="Arial"/>
              </a:rPr>
              <a:t>a </a:t>
            </a:r>
            <a:r>
              <a:rPr sz="950" spc="-10" dirty="0">
                <a:latin typeface="Arial"/>
                <a:cs typeface="Arial"/>
              </a:rPr>
              <a:t>total of</a:t>
            </a:r>
            <a:r>
              <a:rPr sz="950" spc="40" dirty="0">
                <a:latin typeface="Arial"/>
                <a:cs typeface="Arial"/>
              </a:rPr>
              <a:t> </a:t>
            </a:r>
            <a:r>
              <a:rPr sz="950" spc="-10" dirty="0">
                <a:latin typeface="Arial"/>
                <a:cs typeface="Arial"/>
              </a:rPr>
              <a:t>$230m.</a:t>
            </a:r>
            <a:endParaRPr sz="950">
              <a:latin typeface="Arial"/>
              <a:cs typeface="Arial"/>
            </a:endParaRPr>
          </a:p>
        </p:txBody>
      </p:sp>
      <p:sp>
        <p:nvSpPr>
          <p:cNvPr id="4" name="object 4"/>
          <p:cNvSpPr txBox="1"/>
          <p:nvPr/>
        </p:nvSpPr>
        <p:spPr>
          <a:xfrm>
            <a:off x="1284986" y="2313170"/>
            <a:ext cx="5132070" cy="425450"/>
          </a:xfrm>
          <a:prstGeom prst="rect">
            <a:avLst/>
          </a:prstGeom>
        </p:spPr>
        <p:txBody>
          <a:bodyPr vert="horz" wrap="square" lIns="0" tIns="0" rIns="0" bIns="0" rtlCol="0">
            <a:spAutoFit/>
          </a:bodyPr>
          <a:lstStyle/>
          <a:p>
            <a:pPr marL="12700" marR="5080">
              <a:lnSpc>
                <a:spcPct val="142100"/>
              </a:lnSpc>
            </a:pPr>
            <a:r>
              <a:rPr sz="950" spc="-5" dirty="0">
                <a:latin typeface="Arial"/>
                <a:cs typeface="Arial"/>
              </a:rPr>
              <a:t>Alfa </a:t>
            </a:r>
            <a:r>
              <a:rPr sz="950" spc="-10" dirty="0">
                <a:latin typeface="Arial"/>
                <a:cs typeface="Arial"/>
              </a:rPr>
              <a:t>Laval won two smaller orders from Saudi Aramco, as well as projects from Korean S-Oil and  Rosneft. The orders are worth </a:t>
            </a:r>
            <a:r>
              <a:rPr sz="950" spc="-5" dirty="0">
                <a:latin typeface="Arial"/>
                <a:cs typeface="Arial"/>
              </a:rPr>
              <a:t>a </a:t>
            </a:r>
            <a:r>
              <a:rPr sz="950" spc="-10" dirty="0">
                <a:latin typeface="Arial"/>
                <a:cs typeface="Arial"/>
              </a:rPr>
              <a:t>total of</a:t>
            </a:r>
            <a:r>
              <a:rPr sz="950" spc="30" dirty="0">
                <a:latin typeface="Arial"/>
                <a:cs typeface="Arial"/>
              </a:rPr>
              <a:t> </a:t>
            </a:r>
            <a:r>
              <a:rPr sz="950" spc="-10" dirty="0">
                <a:latin typeface="Arial"/>
                <a:cs typeface="Arial"/>
              </a:rPr>
              <a:t>$53.5.</a:t>
            </a:r>
            <a:endParaRPr sz="950">
              <a:latin typeface="Arial"/>
              <a:cs typeface="Arial"/>
            </a:endParaRPr>
          </a:p>
        </p:txBody>
      </p:sp>
      <p:sp>
        <p:nvSpPr>
          <p:cNvPr id="5" name="object 5"/>
          <p:cNvSpPr txBox="1"/>
          <p:nvPr/>
        </p:nvSpPr>
        <p:spPr>
          <a:xfrm>
            <a:off x="1284986" y="3073969"/>
            <a:ext cx="5285105" cy="63246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Air </a:t>
            </a:r>
            <a:r>
              <a:rPr sz="950" spc="-10" dirty="0">
                <a:latin typeface="Arial"/>
                <a:cs typeface="Arial"/>
              </a:rPr>
              <a:t>Products won three major contracts, </a:t>
            </a:r>
            <a:r>
              <a:rPr sz="950" spc="-5" dirty="0">
                <a:latin typeface="Arial"/>
                <a:cs typeface="Arial"/>
              </a:rPr>
              <a:t>collectively </a:t>
            </a:r>
            <a:r>
              <a:rPr sz="950" spc="-10" dirty="0">
                <a:latin typeface="Arial"/>
                <a:cs typeface="Arial"/>
              </a:rPr>
              <a:t>worth approximately $25m, from LNG plants, all  for cryogenic coil-wound units. The largest </a:t>
            </a:r>
            <a:r>
              <a:rPr sz="950" spc="-15" dirty="0">
                <a:latin typeface="Arial"/>
                <a:cs typeface="Arial"/>
              </a:rPr>
              <a:t>was </a:t>
            </a:r>
            <a:r>
              <a:rPr sz="950" spc="-5" dirty="0">
                <a:latin typeface="Arial"/>
                <a:cs typeface="Arial"/>
              </a:rPr>
              <a:t>for </a:t>
            </a:r>
            <a:r>
              <a:rPr sz="950" spc="-10" dirty="0">
                <a:latin typeface="Arial"/>
                <a:cs typeface="Arial"/>
              </a:rPr>
              <a:t>Shell’s Prelude LNG project, followed by  INPEX’s Icthys development and Petronas’ LNG complex in Sarawak, East</a:t>
            </a:r>
            <a:r>
              <a:rPr sz="950" spc="114" dirty="0">
                <a:latin typeface="Arial"/>
                <a:cs typeface="Arial"/>
              </a:rPr>
              <a:t> </a:t>
            </a:r>
            <a:r>
              <a:rPr sz="950" spc="-10" dirty="0">
                <a:latin typeface="Arial"/>
                <a:cs typeface="Arial"/>
              </a:rPr>
              <a:t>Malaysia.</a:t>
            </a:r>
            <a:endParaRPr sz="950">
              <a:latin typeface="Arial"/>
              <a:cs typeface="Arial"/>
            </a:endParaRPr>
          </a:p>
        </p:txBody>
      </p:sp>
      <p:sp>
        <p:nvSpPr>
          <p:cNvPr id="6" name="object 6"/>
          <p:cNvSpPr txBox="1"/>
          <p:nvPr/>
        </p:nvSpPr>
        <p:spPr>
          <a:xfrm>
            <a:off x="1284986" y="4041412"/>
            <a:ext cx="508063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Going forward, the outlook for new contracts is strong on refinery projects alone, with more than  3.5m bpd in Asian refinery capacity alone being</a:t>
            </a:r>
            <a:r>
              <a:rPr sz="950" spc="75" dirty="0">
                <a:latin typeface="Arial"/>
                <a:cs typeface="Arial"/>
              </a:rPr>
              <a:t> </a:t>
            </a:r>
            <a:r>
              <a:rPr sz="950" spc="-10" dirty="0">
                <a:latin typeface="Arial"/>
                <a:cs typeface="Arial"/>
              </a:rPr>
              <a:t>planned.</a:t>
            </a:r>
            <a:endParaRPr sz="950">
              <a:latin typeface="Arial"/>
              <a:cs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12</a:t>
            </a:fld>
            <a:endParaRPr spc="15" dirty="0"/>
          </a:p>
        </p:txBody>
      </p:sp>
      <p:sp>
        <p:nvSpPr>
          <p:cNvPr id="2" name="object 2"/>
          <p:cNvSpPr txBox="1"/>
          <p:nvPr/>
        </p:nvSpPr>
        <p:spPr>
          <a:xfrm>
            <a:off x="1188211" y="850138"/>
            <a:ext cx="4618355" cy="388620"/>
          </a:xfrm>
          <a:prstGeom prst="rect">
            <a:avLst/>
          </a:prstGeom>
        </p:spPr>
        <p:txBody>
          <a:bodyPr vert="horz" wrap="square" lIns="0" tIns="0" rIns="0" bIns="0" rtlCol="0">
            <a:spAutoFit/>
          </a:bodyPr>
          <a:lstStyle/>
          <a:p>
            <a:pPr marL="12700">
              <a:lnSpc>
                <a:spcPct val="100000"/>
              </a:lnSpc>
              <a:tabLst>
                <a:tab pos="270510" algn="l"/>
              </a:tabLst>
            </a:pPr>
            <a:r>
              <a:rPr sz="950" b="1" spc="-5" dirty="0">
                <a:latin typeface="Arial"/>
                <a:cs typeface="Arial"/>
              </a:rPr>
              <a:t>6	</a:t>
            </a:r>
            <a:r>
              <a:rPr sz="950" b="1" spc="-10" dirty="0">
                <a:latin typeface="Arial"/>
                <a:cs typeface="Arial"/>
              </a:rPr>
              <a:t>Vital</a:t>
            </a:r>
            <a:r>
              <a:rPr sz="950" b="1" spc="-75" dirty="0">
                <a:latin typeface="Arial"/>
                <a:cs typeface="Arial"/>
              </a:rPr>
              <a:t> </a:t>
            </a:r>
            <a:r>
              <a:rPr sz="950" b="1" spc="-10" dirty="0">
                <a:latin typeface="Arial"/>
                <a:cs typeface="Arial"/>
              </a:rPr>
              <a:t>Statistics</a:t>
            </a:r>
            <a:endParaRPr sz="950">
              <a:latin typeface="Arial"/>
              <a:cs typeface="Arial"/>
            </a:endParaRPr>
          </a:p>
          <a:p>
            <a:pPr marL="793115">
              <a:lnSpc>
                <a:spcPct val="100000"/>
              </a:lnSpc>
              <a:spcBef>
                <a:spcPts val="665"/>
              </a:spcBef>
            </a:pPr>
            <a:r>
              <a:rPr sz="950" b="1" spc="-10" dirty="0">
                <a:latin typeface="Arial"/>
                <a:cs typeface="Arial"/>
              </a:rPr>
              <a:t>Table 1: Demand, Order Lead </a:t>
            </a:r>
            <a:r>
              <a:rPr sz="950" b="1" spc="-5" dirty="0">
                <a:latin typeface="Arial"/>
                <a:cs typeface="Arial"/>
              </a:rPr>
              <a:t>Time, </a:t>
            </a:r>
            <a:r>
              <a:rPr sz="950" b="1" spc="-10" dirty="0">
                <a:latin typeface="Arial"/>
                <a:cs typeface="Arial"/>
              </a:rPr>
              <a:t>Capacity Utilization, and</a:t>
            </a:r>
            <a:r>
              <a:rPr sz="950" b="1" spc="90" dirty="0">
                <a:latin typeface="Arial"/>
                <a:cs typeface="Arial"/>
              </a:rPr>
              <a:t> </a:t>
            </a:r>
            <a:r>
              <a:rPr sz="950" b="1" spc="-10" dirty="0">
                <a:latin typeface="Arial"/>
                <a:cs typeface="Arial"/>
              </a:rPr>
              <a:t>Prices</a:t>
            </a:r>
            <a:endParaRPr sz="950">
              <a:latin typeface="Arial"/>
              <a:cs typeface="Arial"/>
            </a:endParaRPr>
          </a:p>
        </p:txBody>
      </p:sp>
      <p:graphicFrame>
        <p:nvGraphicFramePr>
          <p:cNvPr id="3" name="object 3"/>
          <p:cNvGraphicFramePr>
            <a:graphicFrameLocks noGrp="1"/>
          </p:cNvGraphicFramePr>
          <p:nvPr/>
        </p:nvGraphicFramePr>
        <p:xfrm>
          <a:off x="490727" y="1299210"/>
          <a:ext cx="6796405" cy="4319270"/>
        </p:xfrm>
        <a:graphic>
          <a:graphicData uri="http://schemas.openxmlformats.org/drawingml/2006/table">
            <a:tbl>
              <a:tblPr firstRow="1" bandRow="1">
                <a:tableStyleId>{2D5ABB26-0587-4C30-8999-92F81FD0307C}</a:tableStyleId>
              </a:tblPr>
              <a:tblGrid>
                <a:gridCol w="594360">
                  <a:extLst>
                    <a:ext uri="{9D8B030D-6E8A-4147-A177-3AD203B41FA5}">
                      <a16:colId xmlns:a16="http://schemas.microsoft.com/office/drawing/2014/main" val="20000"/>
                    </a:ext>
                  </a:extLst>
                </a:gridCol>
                <a:gridCol w="684657">
                  <a:extLst>
                    <a:ext uri="{9D8B030D-6E8A-4147-A177-3AD203B41FA5}">
                      <a16:colId xmlns:a16="http://schemas.microsoft.com/office/drawing/2014/main" val="20001"/>
                    </a:ext>
                  </a:extLst>
                </a:gridCol>
                <a:gridCol w="214884">
                  <a:extLst>
                    <a:ext uri="{9D8B030D-6E8A-4147-A177-3AD203B41FA5}">
                      <a16:colId xmlns:a16="http://schemas.microsoft.com/office/drawing/2014/main" val="20002"/>
                    </a:ext>
                  </a:extLst>
                </a:gridCol>
                <a:gridCol w="616076">
                  <a:extLst>
                    <a:ext uri="{9D8B030D-6E8A-4147-A177-3AD203B41FA5}">
                      <a16:colId xmlns:a16="http://schemas.microsoft.com/office/drawing/2014/main" val="20003"/>
                    </a:ext>
                  </a:extLst>
                </a:gridCol>
                <a:gridCol w="214884">
                  <a:extLst>
                    <a:ext uri="{9D8B030D-6E8A-4147-A177-3AD203B41FA5}">
                      <a16:colId xmlns:a16="http://schemas.microsoft.com/office/drawing/2014/main" val="20004"/>
                    </a:ext>
                  </a:extLst>
                </a:gridCol>
                <a:gridCol w="682751">
                  <a:extLst>
                    <a:ext uri="{9D8B030D-6E8A-4147-A177-3AD203B41FA5}">
                      <a16:colId xmlns:a16="http://schemas.microsoft.com/office/drawing/2014/main" val="20005"/>
                    </a:ext>
                  </a:extLst>
                </a:gridCol>
                <a:gridCol w="214884">
                  <a:extLst>
                    <a:ext uri="{9D8B030D-6E8A-4147-A177-3AD203B41FA5}">
                      <a16:colId xmlns:a16="http://schemas.microsoft.com/office/drawing/2014/main" val="20006"/>
                    </a:ext>
                  </a:extLst>
                </a:gridCol>
                <a:gridCol w="504444">
                  <a:extLst>
                    <a:ext uri="{9D8B030D-6E8A-4147-A177-3AD203B41FA5}">
                      <a16:colId xmlns:a16="http://schemas.microsoft.com/office/drawing/2014/main" val="20007"/>
                    </a:ext>
                  </a:extLst>
                </a:gridCol>
                <a:gridCol w="215264">
                  <a:extLst>
                    <a:ext uri="{9D8B030D-6E8A-4147-A177-3AD203B41FA5}">
                      <a16:colId xmlns:a16="http://schemas.microsoft.com/office/drawing/2014/main" val="20008"/>
                    </a:ext>
                  </a:extLst>
                </a:gridCol>
                <a:gridCol w="537591">
                  <a:extLst>
                    <a:ext uri="{9D8B030D-6E8A-4147-A177-3AD203B41FA5}">
                      <a16:colId xmlns:a16="http://schemas.microsoft.com/office/drawing/2014/main" val="20009"/>
                    </a:ext>
                  </a:extLst>
                </a:gridCol>
                <a:gridCol w="215264">
                  <a:extLst>
                    <a:ext uri="{9D8B030D-6E8A-4147-A177-3AD203B41FA5}">
                      <a16:colId xmlns:a16="http://schemas.microsoft.com/office/drawing/2014/main" val="20010"/>
                    </a:ext>
                  </a:extLst>
                </a:gridCol>
                <a:gridCol w="531876">
                  <a:extLst>
                    <a:ext uri="{9D8B030D-6E8A-4147-A177-3AD203B41FA5}">
                      <a16:colId xmlns:a16="http://schemas.microsoft.com/office/drawing/2014/main" val="20011"/>
                    </a:ext>
                  </a:extLst>
                </a:gridCol>
                <a:gridCol w="230123">
                  <a:extLst>
                    <a:ext uri="{9D8B030D-6E8A-4147-A177-3AD203B41FA5}">
                      <a16:colId xmlns:a16="http://schemas.microsoft.com/office/drawing/2014/main" val="20012"/>
                    </a:ext>
                  </a:extLst>
                </a:gridCol>
                <a:gridCol w="546353">
                  <a:extLst>
                    <a:ext uri="{9D8B030D-6E8A-4147-A177-3AD203B41FA5}">
                      <a16:colId xmlns:a16="http://schemas.microsoft.com/office/drawing/2014/main" val="20013"/>
                    </a:ext>
                  </a:extLst>
                </a:gridCol>
                <a:gridCol w="230124">
                  <a:extLst>
                    <a:ext uri="{9D8B030D-6E8A-4147-A177-3AD203B41FA5}">
                      <a16:colId xmlns:a16="http://schemas.microsoft.com/office/drawing/2014/main" val="20014"/>
                    </a:ext>
                  </a:extLst>
                </a:gridCol>
                <a:gridCol w="549782">
                  <a:extLst>
                    <a:ext uri="{9D8B030D-6E8A-4147-A177-3AD203B41FA5}">
                      <a16:colId xmlns:a16="http://schemas.microsoft.com/office/drawing/2014/main" val="20015"/>
                    </a:ext>
                  </a:extLst>
                </a:gridCol>
              </a:tblGrid>
              <a:tr h="832865">
                <a:tc>
                  <a:txBody>
                    <a:bodyPr/>
                    <a:lstStyle/>
                    <a:p>
                      <a:pPr marL="85725">
                        <a:lnSpc>
                          <a:spcPts val="1275"/>
                        </a:lnSpc>
                      </a:pPr>
                      <a:r>
                        <a:rPr sz="1100" b="1" spc="10" dirty="0">
                          <a:solidFill>
                            <a:srgbClr val="00007F"/>
                          </a:solidFill>
                          <a:latin typeface="Times New Roman"/>
                          <a:cs typeface="Times New Roman"/>
                        </a:rPr>
                        <a:t>Metric</a:t>
                      </a:r>
                      <a:endParaRPr sz="1100">
                        <a:latin typeface="Times New Roman"/>
                        <a:cs typeface="Times New Roman"/>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8381">
                      <a:solidFill>
                        <a:srgbClr val="000000"/>
                      </a:solidFill>
                      <a:prstDash val="solid"/>
                    </a:lnB>
                  </a:tcPr>
                </a:tc>
                <a:tc>
                  <a:txBody>
                    <a:bodyPr/>
                    <a:lstStyle/>
                    <a:p>
                      <a:pPr marL="86360" marR="79375" indent="91440">
                        <a:lnSpc>
                          <a:spcPts val="1300"/>
                        </a:lnSpc>
                        <a:spcBef>
                          <a:spcPts val="15"/>
                        </a:spcBef>
                      </a:pPr>
                      <a:r>
                        <a:rPr sz="1100" b="1" spc="15" dirty="0">
                          <a:solidFill>
                            <a:srgbClr val="00007F"/>
                          </a:solidFill>
                          <a:latin typeface="Times New Roman"/>
                          <a:cs typeface="Times New Roman"/>
                        </a:rPr>
                        <a:t>Time  </a:t>
                      </a:r>
                      <a:r>
                        <a:rPr sz="1100" b="1" spc="-5" dirty="0">
                          <a:solidFill>
                            <a:srgbClr val="00007F"/>
                          </a:solidFill>
                          <a:latin typeface="Times New Roman"/>
                          <a:cs typeface="Times New Roman"/>
                        </a:rPr>
                        <a:t>Hor</a:t>
                      </a:r>
                      <a:r>
                        <a:rPr sz="1100" b="1" dirty="0">
                          <a:solidFill>
                            <a:srgbClr val="00007F"/>
                          </a:solidFill>
                          <a:latin typeface="Times New Roman"/>
                          <a:cs typeface="Times New Roman"/>
                        </a:rPr>
                        <a:t>i</a:t>
                      </a:r>
                      <a:r>
                        <a:rPr sz="1100" b="1" spc="-5" dirty="0">
                          <a:solidFill>
                            <a:srgbClr val="00007F"/>
                          </a:solidFill>
                          <a:latin typeface="Times New Roman"/>
                          <a:cs typeface="Times New Roman"/>
                        </a:rPr>
                        <a:t>zon</a:t>
                      </a:r>
                      <a:endParaRPr sz="1100">
                        <a:latin typeface="Times New Roman"/>
                        <a:cs typeface="Times New Roman"/>
                      </a:endParaRPr>
                    </a:p>
                  </a:txBody>
                  <a:tcPr marL="0" marR="0" marT="1905" marB="0">
                    <a:lnL w="8381">
                      <a:solidFill>
                        <a:srgbClr val="000000"/>
                      </a:solidFill>
                      <a:prstDash val="solid"/>
                    </a:lnL>
                    <a:lnR w="9144">
                      <a:solidFill>
                        <a:srgbClr val="000000"/>
                      </a:solidFill>
                      <a:prstDash val="solid"/>
                    </a:lnR>
                    <a:lnT w="8381">
                      <a:solidFill>
                        <a:srgbClr val="000000"/>
                      </a:solidFill>
                      <a:prstDash val="solid"/>
                    </a:lnT>
                    <a:lnB w="8381">
                      <a:solidFill>
                        <a:srgbClr val="000000"/>
                      </a:solidFill>
                      <a:prstDash val="solid"/>
                    </a:lnB>
                  </a:tcPr>
                </a:tc>
                <a:tc gridSpan="2">
                  <a:txBody>
                    <a:bodyPr/>
                    <a:lstStyle/>
                    <a:p>
                      <a:pPr marL="134620" marR="66675" indent="-62865">
                        <a:lnSpc>
                          <a:spcPts val="1300"/>
                        </a:lnSpc>
                        <a:spcBef>
                          <a:spcPts val="15"/>
                        </a:spcBef>
                      </a:pPr>
                      <a:r>
                        <a:rPr sz="1100" b="1" spc="-5" dirty="0">
                          <a:solidFill>
                            <a:srgbClr val="00007F"/>
                          </a:solidFill>
                          <a:latin typeface="Times New Roman"/>
                          <a:cs typeface="Times New Roman"/>
                        </a:rPr>
                        <a:t>Distil</a:t>
                      </a:r>
                      <a:r>
                        <a:rPr sz="1100" b="1" spc="-10" dirty="0">
                          <a:solidFill>
                            <a:srgbClr val="00007F"/>
                          </a:solidFill>
                          <a:latin typeface="Times New Roman"/>
                          <a:cs typeface="Times New Roman"/>
                        </a:rPr>
                        <a:t>l</a:t>
                      </a:r>
                      <a:r>
                        <a:rPr sz="1100" b="1" spc="-5" dirty="0">
                          <a:solidFill>
                            <a:srgbClr val="00007F"/>
                          </a:solidFill>
                          <a:latin typeface="Times New Roman"/>
                          <a:cs typeface="Times New Roman"/>
                        </a:rPr>
                        <a:t>ation  </a:t>
                      </a:r>
                      <a:r>
                        <a:rPr sz="1100" b="1" spc="15" dirty="0">
                          <a:solidFill>
                            <a:srgbClr val="00007F"/>
                          </a:solidFill>
                          <a:latin typeface="Times New Roman"/>
                          <a:cs typeface="Times New Roman"/>
                        </a:rPr>
                        <a:t>Columns</a:t>
                      </a:r>
                      <a:endParaRPr sz="1100">
                        <a:latin typeface="Times New Roman"/>
                        <a:cs typeface="Times New Roman"/>
                      </a:endParaRPr>
                    </a:p>
                  </a:txBody>
                  <a:tcPr marL="0" marR="0" marT="1905" marB="0">
                    <a:lnL w="9144">
                      <a:solidFill>
                        <a:srgbClr val="000000"/>
                      </a:solidFill>
                      <a:prstDash val="solid"/>
                    </a:lnL>
                    <a:lnR w="8381">
                      <a:solidFill>
                        <a:srgbClr val="000000"/>
                      </a:solidFill>
                      <a:prstDash val="solid"/>
                    </a:lnR>
                    <a:lnT w="8381">
                      <a:solidFill>
                        <a:srgbClr val="000000"/>
                      </a:solidFill>
                      <a:prstDash val="solid"/>
                    </a:lnT>
                    <a:lnB w="8381">
                      <a:solidFill>
                        <a:srgbClr val="000000"/>
                      </a:solidFill>
                      <a:prstDash val="solid"/>
                    </a:lnB>
                  </a:tcPr>
                </a:tc>
                <a:tc hMerge="1">
                  <a:txBody>
                    <a:bodyPr/>
                    <a:lstStyle/>
                    <a:p>
                      <a:endParaRPr/>
                    </a:p>
                  </a:txBody>
                  <a:tcPr marL="0" marR="0" marT="0" marB="0"/>
                </a:tc>
                <a:tc gridSpan="2">
                  <a:txBody>
                    <a:bodyPr/>
                    <a:lstStyle/>
                    <a:p>
                      <a:pPr marL="85725" marR="78740" algn="ctr">
                        <a:lnSpc>
                          <a:spcPts val="1300"/>
                        </a:lnSpc>
                        <a:spcBef>
                          <a:spcPts val="15"/>
                        </a:spcBef>
                      </a:pPr>
                      <a:r>
                        <a:rPr sz="1100" b="1" spc="-5" dirty="0">
                          <a:solidFill>
                            <a:srgbClr val="00007F"/>
                          </a:solidFill>
                          <a:latin typeface="Times New Roman"/>
                          <a:cs typeface="Times New Roman"/>
                        </a:rPr>
                        <a:t>Comp</a:t>
                      </a:r>
                      <a:r>
                        <a:rPr sz="1100" b="1" spc="-10" dirty="0">
                          <a:solidFill>
                            <a:srgbClr val="00007F"/>
                          </a:solidFill>
                          <a:latin typeface="Times New Roman"/>
                          <a:cs typeface="Times New Roman"/>
                        </a:rPr>
                        <a:t>o</a:t>
                      </a:r>
                      <a:r>
                        <a:rPr sz="1100" b="1" dirty="0">
                          <a:solidFill>
                            <a:srgbClr val="00007F"/>
                          </a:solidFill>
                          <a:latin typeface="Times New Roman"/>
                          <a:cs typeface="Times New Roman"/>
                        </a:rPr>
                        <a:t>n</a:t>
                      </a:r>
                      <a:r>
                        <a:rPr sz="1100" b="1" spc="-5" dirty="0">
                          <a:solidFill>
                            <a:srgbClr val="00007F"/>
                          </a:solidFill>
                          <a:latin typeface="Times New Roman"/>
                          <a:cs typeface="Times New Roman"/>
                        </a:rPr>
                        <a:t>e</a:t>
                      </a:r>
                      <a:r>
                        <a:rPr sz="1100" b="1" spc="5" dirty="0">
                          <a:solidFill>
                            <a:srgbClr val="00007F"/>
                          </a:solidFill>
                          <a:latin typeface="Times New Roman"/>
                          <a:cs typeface="Times New Roman"/>
                        </a:rPr>
                        <a:t>n</a:t>
                      </a:r>
                      <a:r>
                        <a:rPr sz="1100" b="1" dirty="0">
                          <a:solidFill>
                            <a:srgbClr val="00007F"/>
                          </a:solidFill>
                          <a:latin typeface="Times New Roman"/>
                          <a:cs typeface="Times New Roman"/>
                        </a:rPr>
                        <a:t>t  </a:t>
                      </a:r>
                      <a:r>
                        <a:rPr sz="1100" b="1" spc="10" dirty="0">
                          <a:solidFill>
                            <a:srgbClr val="00007F"/>
                          </a:solidFill>
                          <a:latin typeface="Times New Roman"/>
                          <a:cs typeface="Times New Roman"/>
                        </a:rPr>
                        <a:t>Removal</a:t>
                      </a:r>
                      <a:endParaRPr sz="1100">
                        <a:latin typeface="Times New Roman"/>
                        <a:cs typeface="Times New Roman"/>
                      </a:endParaRPr>
                    </a:p>
                    <a:p>
                      <a:pPr marL="113664" marR="106680" indent="-635" algn="ctr">
                        <a:lnSpc>
                          <a:spcPts val="1290"/>
                        </a:lnSpc>
                        <a:spcBef>
                          <a:spcPts val="5"/>
                        </a:spcBef>
                      </a:pPr>
                      <a:r>
                        <a:rPr sz="1100" b="1" spc="10" dirty="0">
                          <a:solidFill>
                            <a:srgbClr val="00007F"/>
                          </a:solidFill>
                          <a:latin typeface="Times New Roman"/>
                          <a:cs typeface="Times New Roman"/>
                        </a:rPr>
                        <a:t>and  </a:t>
                      </a:r>
                      <a:r>
                        <a:rPr sz="1100" b="1" spc="-5" dirty="0">
                          <a:solidFill>
                            <a:srgbClr val="00007F"/>
                          </a:solidFill>
                          <a:latin typeface="Times New Roman"/>
                          <a:cs typeface="Times New Roman"/>
                        </a:rPr>
                        <a:t>Reforming</a:t>
                      </a:r>
                      <a:endParaRPr sz="1100">
                        <a:latin typeface="Times New Roman"/>
                        <a:cs typeface="Times New Roman"/>
                      </a:endParaRPr>
                    </a:p>
                    <a:p>
                      <a:pPr algn="ctr">
                        <a:lnSpc>
                          <a:spcPts val="1265"/>
                        </a:lnSpc>
                      </a:pPr>
                      <a:r>
                        <a:rPr sz="1100" b="1" spc="10" dirty="0">
                          <a:solidFill>
                            <a:srgbClr val="00007F"/>
                          </a:solidFill>
                          <a:latin typeface="Times New Roman"/>
                          <a:cs typeface="Times New Roman"/>
                        </a:rPr>
                        <a:t>Towers</a:t>
                      </a:r>
                      <a:endParaRPr sz="1100">
                        <a:latin typeface="Times New Roman"/>
                        <a:cs typeface="Times New Roman"/>
                      </a:endParaRPr>
                    </a:p>
                  </a:txBody>
                  <a:tcPr marL="0" marR="0" marT="1905" marB="0">
                    <a:lnL w="8381">
                      <a:solidFill>
                        <a:srgbClr val="000000"/>
                      </a:solidFill>
                      <a:prstDash val="solid"/>
                    </a:lnL>
                    <a:lnR w="8382">
                      <a:solidFill>
                        <a:srgbClr val="000000"/>
                      </a:solidFill>
                      <a:prstDash val="solid"/>
                    </a:lnR>
                    <a:lnT w="8381">
                      <a:solidFill>
                        <a:srgbClr val="000000"/>
                      </a:solidFill>
                      <a:prstDash val="solid"/>
                    </a:lnT>
                    <a:lnB w="8381">
                      <a:solidFill>
                        <a:srgbClr val="000000"/>
                      </a:solidFill>
                      <a:prstDash val="solid"/>
                    </a:lnB>
                  </a:tcPr>
                </a:tc>
                <a:tc hMerge="1">
                  <a:txBody>
                    <a:bodyPr/>
                    <a:lstStyle/>
                    <a:p>
                      <a:endParaRPr/>
                    </a:p>
                  </a:txBody>
                  <a:tcPr marL="0" marR="0" marT="0" marB="0"/>
                </a:tc>
                <a:tc gridSpan="2">
                  <a:txBody>
                    <a:bodyPr/>
                    <a:lstStyle/>
                    <a:p>
                      <a:pPr marL="84455" marR="77470" indent="47625">
                        <a:lnSpc>
                          <a:spcPts val="1300"/>
                        </a:lnSpc>
                        <a:spcBef>
                          <a:spcPts val="15"/>
                        </a:spcBef>
                      </a:pPr>
                      <a:r>
                        <a:rPr sz="1100" b="1" spc="10" dirty="0">
                          <a:solidFill>
                            <a:srgbClr val="00007F"/>
                          </a:solidFill>
                          <a:latin typeface="Times New Roman"/>
                          <a:cs typeface="Times New Roman"/>
                        </a:rPr>
                        <a:t>Hydro-  </a:t>
                      </a:r>
                      <a:r>
                        <a:rPr sz="1100" b="1" spc="5" dirty="0">
                          <a:solidFill>
                            <a:srgbClr val="00007F"/>
                          </a:solidFill>
                          <a:latin typeface="Times New Roman"/>
                          <a:cs typeface="Times New Roman"/>
                        </a:rPr>
                        <a:t>cracking</a:t>
                      </a:r>
                      <a:endParaRPr sz="1100">
                        <a:latin typeface="Times New Roman"/>
                        <a:cs typeface="Times New Roman"/>
                      </a:endParaRPr>
                    </a:p>
                    <a:p>
                      <a:pPr marL="84455">
                        <a:lnSpc>
                          <a:spcPts val="1260"/>
                        </a:lnSpc>
                      </a:pPr>
                      <a:r>
                        <a:rPr sz="1100" b="1" spc="5" dirty="0">
                          <a:solidFill>
                            <a:srgbClr val="00007F"/>
                          </a:solidFill>
                          <a:latin typeface="Times New Roman"/>
                          <a:cs typeface="Times New Roman"/>
                        </a:rPr>
                        <a:t>Reactors</a:t>
                      </a:r>
                      <a:endParaRPr sz="1100">
                        <a:latin typeface="Times New Roman"/>
                        <a:cs typeface="Times New Roman"/>
                      </a:endParaRPr>
                    </a:p>
                  </a:txBody>
                  <a:tcPr marL="0" marR="0" marT="1905" marB="0">
                    <a:lnL w="8382">
                      <a:solidFill>
                        <a:srgbClr val="000000"/>
                      </a:solidFill>
                      <a:prstDash val="solid"/>
                    </a:lnL>
                    <a:lnR w="8382">
                      <a:solidFill>
                        <a:srgbClr val="000000"/>
                      </a:solidFill>
                      <a:prstDash val="solid"/>
                    </a:lnR>
                    <a:lnT w="8381">
                      <a:solidFill>
                        <a:srgbClr val="000000"/>
                      </a:solidFill>
                      <a:prstDash val="solid"/>
                    </a:lnT>
                    <a:lnB w="8381">
                      <a:solidFill>
                        <a:srgbClr val="000000"/>
                      </a:solidFill>
                      <a:prstDash val="solid"/>
                    </a:lnB>
                  </a:tcPr>
                </a:tc>
                <a:tc hMerge="1">
                  <a:txBody>
                    <a:bodyPr/>
                    <a:lstStyle/>
                    <a:p>
                      <a:endParaRPr/>
                    </a:p>
                  </a:txBody>
                  <a:tcPr marL="0" marR="0" marT="0" marB="0"/>
                </a:tc>
                <a:tc gridSpan="2">
                  <a:txBody>
                    <a:bodyPr/>
                    <a:lstStyle/>
                    <a:p>
                      <a:pPr marL="100965" marR="94615" indent="47625">
                        <a:lnSpc>
                          <a:spcPts val="1300"/>
                        </a:lnSpc>
                        <a:spcBef>
                          <a:spcPts val="15"/>
                        </a:spcBef>
                      </a:pPr>
                      <a:r>
                        <a:rPr sz="1100" b="1" spc="10" dirty="0">
                          <a:solidFill>
                            <a:srgbClr val="00007F"/>
                          </a:solidFill>
                          <a:latin typeface="Times New Roman"/>
                          <a:cs typeface="Times New Roman"/>
                        </a:rPr>
                        <a:t>Hydro-  </a:t>
                      </a:r>
                      <a:r>
                        <a:rPr sz="1100" b="1" spc="5" dirty="0">
                          <a:solidFill>
                            <a:srgbClr val="00007F"/>
                          </a:solidFill>
                          <a:latin typeface="Times New Roman"/>
                          <a:cs typeface="Times New Roman"/>
                        </a:rPr>
                        <a:t>treating</a:t>
                      </a:r>
                      <a:endParaRPr sz="1100">
                        <a:latin typeface="Times New Roman"/>
                        <a:cs typeface="Times New Roman"/>
                      </a:endParaRPr>
                    </a:p>
                    <a:p>
                      <a:pPr marL="100965">
                        <a:lnSpc>
                          <a:spcPts val="1260"/>
                        </a:lnSpc>
                      </a:pPr>
                      <a:r>
                        <a:rPr sz="1100" b="1" spc="10" dirty="0">
                          <a:solidFill>
                            <a:srgbClr val="00007F"/>
                          </a:solidFill>
                          <a:latin typeface="Times New Roman"/>
                          <a:cs typeface="Times New Roman"/>
                        </a:rPr>
                        <a:t>Reactors</a:t>
                      </a:r>
                      <a:endParaRPr sz="1100">
                        <a:latin typeface="Times New Roman"/>
                        <a:cs typeface="Times New Roman"/>
                      </a:endParaRPr>
                    </a:p>
                  </a:txBody>
                  <a:tcPr marL="0" marR="0" marT="1905" marB="0">
                    <a:lnL w="8382">
                      <a:solidFill>
                        <a:srgbClr val="000000"/>
                      </a:solidFill>
                      <a:prstDash val="solid"/>
                    </a:lnL>
                    <a:lnR w="8382">
                      <a:solidFill>
                        <a:srgbClr val="000000"/>
                      </a:solidFill>
                      <a:prstDash val="solid"/>
                    </a:lnR>
                    <a:lnT w="8381">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57480" marR="148590" indent="52069">
                        <a:lnSpc>
                          <a:spcPts val="1300"/>
                        </a:lnSpc>
                        <a:spcBef>
                          <a:spcPts val="15"/>
                        </a:spcBef>
                      </a:pPr>
                      <a:r>
                        <a:rPr sz="1100" b="1" spc="10" dirty="0">
                          <a:solidFill>
                            <a:srgbClr val="00007F"/>
                          </a:solidFill>
                          <a:latin typeface="Times New Roman"/>
                          <a:cs typeface="Times New Roman"/>
                        </a:rPr>
                        <a:t>Coke  </a:t>
                      </a:r>
                      <a:r>
                        <a:rPr sz="1100" b="1" dirty="0">
                          <a:solidFill>
                            <a:srgbClr val="00007F"/>
                          </a:solidFill>
                          <a:latin typeface="Times New Roman"/>
                          <a:cs typeface="Times New Roman"/>
                        </a:rPr>
                        <a:t>D</a:t>
                      </a:r>
                      <a:r>
                        <a:rPr sz="1100" b="1" spc="-5" dirty="0">
                          <a:solidFill>
                            <a:srgbClr val="00007F"/>
                          </a:solidFill>
                          <a:latin typeface="Times New Roman"/>
                          <a:cs typeface="Times New Roman"/>
                        </a:rPr>
                        <a:t>r</a:t>
                      </a:r>
                      <a:r>
                        <a:rPr sz="1100" b="1" dirty="0">
                          <a:solidFill>
                            <a:srgbClr val="00007F"/>
                          </a:solidFill>
                          <a:latin typeface="Times New Roman"/>
                          <a:cs typeface="Times New Roman"/>
                        </a:rPr>
                        <a:t>ums</a:t>
                      </a:r>
                      <a:endParaRPr sz="1100">
                        <a:latin typeface="Times New Roman"/>
                        <a:cs typeface="Times New Roman"/>
                      </a:endParaRPr>
                    </a:p>
                  </a:txBody>
                  <a:tcPr marL="0" marR="0" marT="1905" marB="0">
                    <a:lnL w="8382">
                      <a:solidFill>
                        <a:srgbClr val="000000"/>
                      </a:solidFill>
                      <a:prstDash val="solid"/>
                    </a:lnL>
                    <a:lnR w="9143">
                      <a:solidFill>
                        <a:srgbClr val="000000"/>
                      </a:solidFill>
                      <a:prstDash val="solid"/>
                    </a:lnR>
                    <a:lnT w="8381">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92710" marR="86360" algn="ctr">
                        <a:lnSpc>
                          <a:spcPts val="1300"/>
                        </a:lnSpc>
                        <a:spcBef>
                          <a:spcPts val="15"/>
                        </a:spcBef>
                      </a:pPr>
                      <a:r>
                        <a:rPr sz="1100" b="1" spc="-5" dirty="0">
                          <a:solidFill>
                            <a:srgbClr val="00007F"/>
                          </a:solidFill>
                          <a:latin typeface="Times New Roman"/>
                          <a:cs typeface="Times New Roman"/>
                        </a:rPr>
                        <a:t>S</a:t>
                      </a:r>
                      <a:r>
                        <a:rPr sz="1100" b="1" spc="5" dirty="0">
                          <a:solidFill>
                            <a:srgbClr val="00007F"/>
                          </a:solidFill>
                          <a:latin typeface="Times New Roman"/>
                          <a:cs typeface="Times New Roman"/>
                        </a:rPr>
                        <a:t>p</a:t>
                      </a:r>
                      <a:r>
                        <a:rPr sz="1100" b="1" spc="-5" dirty="0">
                          <a:solidFill>
                            <a:srgbClr val="00007F"/>
                          </a:solidFill>
                          <a:latin typeface="Times New Roman"/>
                          <a:cs typeface="Times New Roman"/>
                        </a:rPr>
                        <a:t>herical  </a:t>
                      </a:r>
                      <a:r>
                        <a:rPr sz="1100" b="1" spc="10" dirty="0">
                          <a:solidFill>
                            <a:srgbClr val="00007F"/>
                          </a:solidFill>
                          <a:latin typeface="Times New Roman"/>
                          <a:cs typeface="Times New Roman"/>
                        </a:rPr>
                        <a:t>LPG</a:t>
                      </a:r>
                      <a:endParaRPr sz="1100">
                        <a:latin typeface="Times New Roman"/>
                        <a:cs typeface="Times New Roman"/>
                      </a:endParaRPr>
                    </a:p>
                    <a:p>
                      <a:pPr algn="ctr">
                        <a:lnSpc>
                          <a:spcPts val="1260"/>
                        </a:lnSpc>
                      </a:pPr>
                      <a:r>
                        <a:rPr sz="1100" b="1" spc="15" dirty="0">
                          <a:solidFill>
                            <a:srgbClr val="00007F"/>
                          </a:solidFill>
                          <a:latin typeface="Times New Roman"/>
                          <a:cs typeface="Times New Roman"/>
                        </a:rPr>
                        <a:t>Tanks</a:t>
                      </a:r>
                      <a:endParaRPr sz="1100">
                        <a:latin typeface="Times New Roman"/>
                        <a:cs typeface="Times New Roman"/>
                      </a:endParaRPr>
                    </a:p>
                  </a:txBody>
                  <a:tcPr marL="0" marR="0" marT="1905" marB="0">
                    <a:lnL w="9143">
                      <a:solidFill>
                        <a:srgbClr val="000000"/>
                      </a:solidFill>
                      <a:prstDash val="solid"/>
                    </a:lnL>
                    <a:lnR w="9143">
                      <a:solidFill>
                        <a:srgbClr val="000000"/>
                      </a:solidFill>
                      <a:prstDash val="solid"/>
                    </a:lnR>
                    <a:lnT w="8381">
                      <a:solidFill>
                        <a:srgbClr val="000000"/>
                      </a:solidFill>
                      <a:prstDash val="solid"/>
                    </a:lnT>
                    <a:lnB w="8381">
                      <a:solidFill>
                        <a:srgbClr val="000000"/>
                      </a:solidFill>
                      <a:prstDash val="solid"/>
                    </a:lnB>
                  </a:tcPr>
                </a:tc>
                <a:tc hMerge="1">
                  <a:txBody>
                    <a:bodyPr/>
                    <a:lstStyle/>
                    <a:p>
                      <a:endParaRPr/>
                    </a:p>
                  </a:txBody>
                  <a:tcPr marL="0" marR="0" marT="0" marB="0"/>
                </a:tc>
                <a:tc gridSpan="2">
                  <a:txBody>
                    <a:bodyPr/>
                    <a:lstStyle/>
                    <a:p>
                      <a:pPr marL="109220" marR="104775" indent="1905">
                        <a:lnSpc>
                          <a:spcPts val="1300"/>
                        </a:lnSpc>
                        <a:spcBef>
                          <a:spcPts val="15"/>
                        </a:spcBef>
                      </a:pPr>
                      <a:r>
                        <a:rPr sz="1100" b="1" spc="10" dirty="0">
                          <a:solidFill>
                            <a:srgbClr val="00007F"/>
                          </a:solidFill>
                          <a:latin typeface="Times New Roman"/>
                          <a:cs typeface="Times New Roman"/>
                        </a:rPr>
                        <a:t>Heat</a:t>
                      </a:r>
                      <a:r>
                        <a:rPr sz="1100" b="1" spc="-70" dirty="0">
                          <a:solidFill>
                            <a:srgbClr val="00007F"/>
                          </a:solidFill>
                          <a:latin typeface="Times New Roman"/>
                          <a:cs typeface="Times New Roman"/>
                        </a:rPr>
                        <a:t> </a:t>
                      </a:r>
                      <a:r>
                        <a:rPr sz="1100" b="1" spc="10" dirty="0">
                          <a:solidFill>
                            <a:srgbClr val="00007F"/>
                          </a:solidFill>
                          <a:latin typeface="Times New Roman"/>
                          <a:cs typeface="Times New Roman"/>
                        </a:rPr>
                        <a:t>Ex-  </a:t>
                      </a:r>
                      <a:r>
                        <a:rPr sz="1100" b="1" spc="-5" dirty="0">
                          <a:solidFill>
                            <a:srgbClr val="00007F"/>
                          </a:solidFill>
                          <a:latin typeface="Times New Roman"/>
                          <a:cs typeface="Times New Roman"/>
                        </a:rPr>
                        <a:t>c</a:t>
                      </a:r>
                      <a:r>
                        <a:rPr sz="1100" b="1" spc="5" dirty="0">
                          <a:solidFill>
                            <a:srgbClr val="00007F"/>
                          </a:solidFill>
                          <a:latin typeface="Times New Roman"/>
                          <a:cs typeface="Times New Roman"/>
                        </a:rPr>
                        <a:t>h</a:t>
                      </a:r>
                      <a:r>
                        <a:rPr sz="1100" b="1" spc="-5" dirty="0">
                          <a:solidFill>
                            <a:srgbClr val="00007F"/>
                          </a:solidFill>
                          <a:latin typeface="Times New Roman"/>
                          <a:cs typeface="Times New Roman"/>
                        </a:rPr>
                        <a:t>angers</a:t>
                      </a:r>
                      <a:endParaRPr sz="1100">
                        <a:latin typeface="Times New Roman"/>
                        <a:cs typeface="Times New Roman"/>
                      </a:endParaRPr>
                    </a:p>
                  </a:txBody>
                  <a:tcPr marL="0" marR="0" marT="1905" marB="0">
                    <a:lnL w="9143">
                      <a:solidFill>
                        <a:srgbClr val="000000"/>
                      </a:solidFill>
                      <a:prstDash val="solid"/>
                    </a:lnL>
                    <a:lnR w="8381">
                      <a:solidFill>
                        <a:srgbClr val="000000"/>
                      </a:solidFill>
                      <a:prstDash val="solid"/>
                    </a:lnR>
                    <a:lnT w="8381">
                      <a:solidFill>
                        <a:srgbClr val="000000"/>
                      </a:solidFill>
                      <a:prstDash val="solid"/>
                    </a:lnT>
                    <a:lnB w="8381">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74498">
                <a:tc rowSpan="5">
                  <a:txBody>
                    <a:bodyPr/>
                    <a:lstStyle/>
                    <a:p>
                      <a:pPr>
                        <a:lnSpc>
                          <a:spcPct val="100000"/>
                        </a:lnSpc>
                      </a:pPr>
                      <a:endParaRPr sz="800">
                        <a:latin typeface="Times New Roman"/>
                        <a:cs typeface="Times New Roman"/>
                      </a:endParaRPr>
                    </a:p>
                    <a:p>
                      <a:pPr>
                        <a:lnSpc>
                          <a:spcPct val="100000"/>
                        </a:lnSpc>
                        <a:spcBef>
                          <a:spcPts val="5"/>
                        </a:spcBef>
                      </a:pPr>
                      <a:endParaRPr sz="1000">
                        <a:latin typeface="Times New Roman"/>
                        <a:cs typeface="Times New Roman"/>
                      </a:endParaRPr>
                    </a:p>
                    <a:p>
                      <a:pPr marL="115570" marR="106680" indent="4445" algn="just">
                        <a:lnSpc>
                          <a:spcPct val="96300"/>
                        </a:lnSpc>
                        <a:spcBef>
                          <a:spcPts val="5"/>
                        </a:spcBef>
                      </a:pPr>
                      <a:r>
                        <a:rPr sz="750" b="1" spc="-5" dirty="0">
                          <a:latin typeface="Times New Roman"/>
                          <a:cs typeface="Times New Roman"/>
                        </a:rPr>
                        <a:t>D</a:t>
                      </a:r>
                      <a:r>
                        <a:rPr sz="750" b="1" spc="5" dirty="0">
                          <a:latin typeface="Times New Roman"/>
                          <a:cs typeface="Times New Roman"/>
                        </a:rPr>
                        <a:t>e</a:t>
                      </a:r>
                      <a:r>
                        <a:rPr sz="750" b="1" spc="-15" dirty="0">
                          <a:latin typeface="Times New Roman"/>
                          <a:cs typeface="Times New Roman"/>
                        </a:rPr>
                        <a:t>m</a:t>
                      </a:r>
                      <a:r>
                        <a:rPr sz="750" b="1" spc="5" dirty="0">
                          <a:latin typeface="Times New Roman"/>
                          <a:cs typeface="Times New Roman"/>
                        </a:rPr>
                        <a:t>a</a:t>
                      </a:r>
                      <a:r>
                        <a:rPr sz="750" b="1" spc="-5" dirty="0">
                          <a:latin typeface="Times New Roman"/>
                          <a:cs typeface="Times New Roman"/>
                        </a:rPr>
                        <a:t>nd  </a:t>
                      </a:r>
                      <a:r>
                        <a:rPr sz="750" b="1" dirty="0">
                          <a:latin typeface="Times New Roman"/>
                          <a:cs typeface="Times New Roman"/>
                        </a:rPr>
                        <a:t>($M,</a:t>
                      </a:r>
                      <a:r>
                        <a:rPr sz="750" b="1" spc="-95" dirty="0">
                          <a:latin typeface="Times New Roman"/>
                          <a:cs typeface="Times New Roman"/>
                        </a:rPr>
                        <a:t> </a:t>
                      </a:r>
                      <a:r>
                        <a:rPr sz="750" b="1" dirty="0">
                          <a:latin typeface="Times New Roman"/>
                          <a:cs typeface="Times New Roman"/>
                        </a:rPr>
                        <a:t>per  </a:t>
                      </a:r>
                      <a:r>
                        <a:rPr sz="750" b="1" spc="-5" dirty="0">
                          <a:latin typeface="Times New Roman"/>
                          <a:cs typeface="Times New Roman"/>
                        </a:rPr>
                        <a:t>quarter)</a:t>
                      </a:r>
                      <a:endParaRPr sz="750">
                        <a:latin typeface="Times New Roman"/>
                        <a:cs typeface="Times New Roman"/>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tc>
                  <a:txBody>
                    <a:bodyPr/>
                    <a:lstStyle/>
                    <a:p>
                      <a:pPr marL="59690">
                        <a:lnSpc>
                          <a:spcPts val="1275"/>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2013</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1">
                      <a:solidFill>
                        <a:srgbClr val="000000"/>
                      </a:solidFill>
                      <a:prstDash val="solid"/>
                    </a:lnT>
                    <a:lnB w="8381">
                      <a:solidFill>
                        <a:srgbClr val="000000"/>
                      </a:solidFill>
                      <a:prstDash val="solid"/>
                    </a:lnB>
                  </a:tcPr>
                </a:tc>
                <a:tc>
                  <a:txBody>
                    <a:bodyPr/>
                    <a:lstStyle/>
                    <a:p>
                      <a:endParaRPr sz="1100">
                        <a:latin typeface="Times New Roman"/>
                        <a:cs typeface="Times New Roman"/>
                      </a:endParaRPr>
                    </a:p>
                  </a:txBody>
                  <a:tcPr marL="0" marR="0" marT="0" marB="0">
                    <a:lnL w="9144">
                      <a:solidFill>
                        <a:srgbClr val="000000"/>
                      </a:solidFill>
                      <a:prstDash val="solid"/>
                    </a:lnL>
                    <a:lnR w="9144">
                      <a:solidFill>
                        <a:srgbClr val="000000"/>
                      </a:solidFill>
                      <a:prstDash val="solid"/>
                    </a:lnR>
                    <a:lnT w="8381">
                      <a:solidFill>
                        <a:srgbClr val="000000"/>
                      </a:solidFill>
                      <a:prstDash val="solid"/>
                    </a:lnT>
                    <a:lnB w="8381">
                      <a:solidFill>
                        <a:srgbClr val="000000"/>
                      </a:solidFill>
                      <a:prstDash val="solid"/>
                    </a:lnB>
                    <a:solidFill>
                      <a:srgbClr val="C0C0C0"/>
                    </a:solidFill>
                  </a:tcPr>
                </a:tc>
                <a:tc>
                  <a:txBody>
                    <a:bodyPr/>
                    <a:lstStyle/>
                    <a:p>
                      <a:pPr algn="ctr">
                        <a:lnSpc>
                          <a:spcPts val="1170"/>
                        </a:lnSpc>
                      </a:pPr>
                      <a:r>
                        <a:rPr sz="1000" spc="15" dirty="0">
                          <a:latin typeface="Arial"/>
                          <a:cs typeface="Arial"/>
                        </a:rPr>
                        <a:t>424</a:t>
                      </a:r>
                      <a:endParaRPr sz="1000">
                        <a:latin typeface="Arial"/>
                        <a:cs typeface="Arial"/>
                      </a:endParaRPr>
                    </a:p>
                  </a:txBody>
                  <a:tcPr marL="0" marR="0" marT="0" marB="0">
                    <a:lnL w="9144">
                      <a:solidFill>
                        <a:srgbClr val="000000"/>
                      </a:solidFill>
                      <a:prstDash val="solid"/>
                    </a:lnL>
                    <a:lnR w="8381">
                      <a:solidFill>
                        <a:srgbClr val="000000"/>
                      </a:solidFill>
                      <a:prstDash val="solid"/>
                    </a:lnR>
                    <a:lnT w="8381">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8381">
                      <a:solidFill>
                        <a:srgbClr val="000000"/>
                      </a:solidFill>
                      <a:prstDash val="solid"/>
                    </a:lnB>
                    <a:solidFill>
                      <a:srgbClr val="C0C0C0"/>
                    </a:solidFill>
                  </a:tcPr>
                </a:tc>
                <a:tc>
                  <a:txBody>
                    <a:bodyPr/>
                    <a:lstStyle/>
                    <a:p>
                      <a:pPr algn="ctr">
                        <a:lnSpc>
                          <a:spcPts val="1170"/>
                        </a:lnSpc>
                      </a:pPr>
                      <a:r>
                        <a:rPr sz="1000" spc="15" dirty="0">
                          <a:latin typeface="Arial"/>
                          <a:cs typeface="Arial"/>
                        </a:rPr>
                        <a:t>886</a:t>
                      </a:r>
                      <a:endParaRPr sz="1000">
                        <a:latin typeface="Arial"/>
                        <a:cs typeface="Arial"/>
                      </a:endParaRPr>
                    </a:p>
                  </a:txBody>
                  <a:tcPr marL="0" marR="0" marT="0" marB="0">
                    <a:lnL w="8381">
                      <a:solidFill>
                        <a:srgbClr val="000000"/>
                      </a:solidFill>
                      <a:prstDash val="solid"/>
                    </a:lnL>
                    <a:lnR w="8382">
                      <a:solidFill>
                        <a:srgbClr val="000000"/>
                      </a:solidFill>
                      <a:prstDash val="solid"/>
                    </a:lnR>
                    <a:lnT w="8381">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8382">
                      <a:solidFill>
                        <a:srgbClr val="000000"/>
                      </a:solidFill>
                      <a:prstDash val="solid"/>
                    </a:lnR>
                    <a:lnT w="8381">
                      <a:solidFill>
                        <a:srgbClr val="000000"/>
                      </a:solidFill>
                      <a:prstDash val="solid"/>
                    </a:lnT>
                    <a:lnB w="8381">
                      <a:solidFill>
                        <a:srgbClr val="000000"/>
                      </a:solidFill>
                      <a:prstDash val="solid"/>
                    </a:lnB>
                    <a:solidFill>
                      <a:srgbClr val="C0C0C0"/>
                    </a:solidFill>
                  </a:tcPr>
                </a:tc>
                <a:tc>
                  <a:txBody>
                    <a:bodyPr/>
                    <a:lstStyle/>
                    <a:p>
                      <a:pPr marL="138430">
                        <a:lnSpc>
                          <a:spcPts val="1170"/>
                        </a:lnSpc>
                      </a:pPr>
                      <a:r>
                        <a:rPr sz="1000" spc="15" dirty="0">
                          <a:latin typeface="Arial"/>
                          <a:cs typeface="Arial"/>
                        </a:rPr>
                        <a:t>268</a:t>
                      </a:r>
                      <a:endParaRPr sz="1000">
                        <a:latin typeface="Arial"/>
                        <a:cs typeface="Arial"/>
                      </a:endParaRPr>
                    </a:p>
                  </a:txBody>
                  <a:tcPr marL="0" marR="0" marT="0" marB="0">
                    <a:lnL w="8382">
                      <a:solidFill>
                        <a:srgbClr val="000000"/>
                      </a:solidFill>
                      <a:prstDash val="solid"/>
                    </a:lnL>
                    <a:lnR w="8382">
                      <a:solidFill>
                        <a:srgbClr val="000000"/>
                      </a:solidFill>
                      <a:prstDash val="solid"/>
                    </a:lnR>
                    <a:lnT w="8381">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solidFill>
                      <a:srgbClr val="BFBFBF"/>
                    </a:solidFill>
                  </a:tcPr>
                </a:tc>
                <a:tc>
                  <a:txBody>
                    <a:bodyPr/>
                    <a:lstStyle/>
                    <a:p>
                      <a:pPr algn="ctr">
                        <a:lnSpc>
                          <a:spcPts val="1180"/>
                        </a:lnSpc>
                      </a:pPr>
                      <a:r>
                        <a:rPr sz="1000" spc="15" dirty="0">
                          <a:latin typeface="Arial"/>
                          <a:cs typeface="Arial"/>
                        </a:rPr>
                        <a:t>292</a:t>
                      </a:r>
                      <a:endParaRPr sz="100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endParaRPr sz="100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solidFill>
                      <a:srgbClr val="BFBFBF"/>
                    </a:solidFill>
                  </a:tcPr>
                </a:tc>
                <a:tc>
                  <a:txBody>
                    <a:bodyPr/>
                    <a:lstStyle/>
                    <a:p>
                      <a:pPr algn="ctr">
                        <a:lnSpc>
                          <a:spcPts val="1180"/>
                        </a:lnSpc>
                      </a:pPr>
                      <a:r>
                        <a:rPr sz="1000" spc="15" dirty="0">
                          <a:latin typeface="Arial"/>
                          <a:cs typeface="Arial"/>
                        </a:rPr>
                        <a:t>200</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endParaRPr sz="1000">
                        <a:latin typeface="Arial"/>
                        <a:cs typeface="Arial"/>
                      </a:endParaRPr>
                    </a:p>
                  </a:txBody>
                  <a:tcPr marL="0" marR="0" marT="0" marB="0">
                    <a:lnL w="6095">
                      <a:solidFill>
                        <a:srgbClr val="000000"/>
                      </a:solidFill>
                      <a:prstDash val="solid"/>
                    </a:lnL>
                    <a:lnR w="9143">
                      <a:solidFill>
                        <a:srgbClr val="000000"/>
                      </a:solidFill>
                      <a:prstDash val="solid"/>
                    </a:lnR>
                    <a:lnT w="8381">
                      <a:solidFill>
                        <a:srgbClr val="000000"/>
                      </a:solidFill>
                      <a:prstDash val="solid"/>
                    </a:lnT>
                    <a:lnB w="8381">
                      <a:solidFill>
                        <a:srgbClr val="000000"/>
                      </a:solidFill>
                      <a:prstDash val="solid"/>
                    </a:lnB>
                    <a:solidFill>
                      <a:srgbClr val="C0C0C0"/>
                    </a:solidFill>
                  </a:tcPr>
                </a:tc>
                <a:tc>
                  <a:txBody>
                    <a:bodyPr/>
                    <a:lstStyle/>
                    <a:p>
                      <a:pPr algn="ctr">
                        <a:lnSpc>
                          <a:spcPts val="1170"/>
                        </a:lnSpc>
                      </a:pPr>
                      <a:r>
                        <a:rPr sz="1000" spc="15" dirty="0">
                          <a:latin typeface="Arial"/>
                          <a:cs typeface="Arial"/>
                        </a:rPr>
                        <a:t>147</a:t>
                      </a:r>
                      <a:endParaRPr sz="1000">
                        <a:latin typeface="Arial"/>
                        <a:cs typeface="Arial"/>
                      </a:endParaRPr>
                    </a:p>
                  </a:txBody>
                  <a:tcPr marL="0" marR="0" marT="0" marB="0">
                    <a:lnL w="9143">
                      <a:solidFill>
                        <a:srgbClr val="000000"/>
                      </a:solidFill>
                      <a:prstDash val="solid"/>
                    </a:lnL>
                    <a:lnR w="9143">
                      <a:solidFill>
                        <a:srgbClr val="000000"/>
                      </a:solidFill>
                      <a:prstDash val="solid"/>
                    </a:lnR>
                    <a:lnT w="8381">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9143">
                      <a:solidFill>
                        <a:srgbClr val="000000"/>
                      </a:solidFill>
                      <a:prstDash val="solid"/>
                    </a:lnL>
                    <a:lnR w="9144">
                      <a:solidFill>
                        <a:srgbClr val="000000"/>
                      </a:solidFill>
                      <a:prstDash val="solid"/>
                    </a:lnR>
                    <a:lnT w="8381">
                      <a:solidFill>
                        <a:srgbClr val="000000"/>
                      </a:solidFill>
                      <a:prstDash val="solid"/>
                    </a:lnT>
                    <a:lnB w="8381">
                      <a:solidFill>
                        <a:srgbClr val="000000"/>
                      </a:solidFill>
                      <a:prstDash val="solid"/>
                    </a:lnB>
                    <a:solidFill>
                      <a:srgbClr val="BFBFBF"/>
                    </a:solidFill>
                  </a:tcPr>
                </a:tc>
                <a:tc>
                  <a:txBody>
                    <a:bodyPr/>
                    <a:lstStyle/>
                    <a:p>
                      <a:pPr algn="ctr">
                        <a:lnSpc>
                          <a:spcPts val="1170"/>
                        </a:lnSpc>
                      </a:pPr>
                      <a:r>
                        <a:rPr sz="1000" spc="15" dirty="0">
                          <a:latin typeface="Arial"/>
                          <a:cs typeface="Arial"/>
                        </a:rPr>
                        <a:t>4,168</a:t>
                      </a:r>
                      <a:endParaRPr sz="1000">
                        <a:latin typeface="Arial"/>
                        <a:cs typeface="Arial"/>
                      </a:endParaRPr>
                    </a:p>
                  </a:txBody>
                  <a:tcPr marL="0" marR="0" marT="0" marB="0">
                    <a:lnL w="9144">
                      <a:solidFill>
                        <a:srgbClr val="000000"/>
                      </a:solidFill>
                      <a:prstDash val="solid"/>
                    </a:lnL>
                    <a:lnR w="8381">
                      <a:solidFill>
                        <a:srgbClr val="000000"/>
                      </a:solidFill>
                      <a:prstDash val="solid"/>
                    </a:lnR>
                    <a:lnT w="8381">
                      <a:solidFill>
                        <a:srgbClr val="000000"/>
                      </a:solidFill>
                      <a:prstDash val="solid"/>
                    </a:lnT>
                    <a:lnB w="8381">
                      <a:solidFill>
                        <a:srgbClr val="000000"/>
                      </a:solidFill>
                      <a:prstDash val="solid"/>
                    </a:lnB>
                  </a:tcPr>
                </a:tc>
                <a:extLst>
                  <a:ext uri="{0D108BD9-81ED-4DB2-BD59-A6C34878D82A}">
                    <a16:rowId xmlns:a16="http://schemas.microsoft.com/office/drawing/2014/main" val="10001"/>
                  </a:ext>
                </a:extLst>
              </a:tr>
              <a:tr h="173355">
                <a:tc vMerge="1">
                  <a:txBody>
                    <a:bodyPr/>
                    <a:lstStyle/>
                    <a:p>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tc>
                  <a:txBody>
                    <a:bodyPr/>
                    <a:lstStyle/>
                    <a:p>
                      <a:pPr marL="59690">
                        <a:lnSpc>
                          <a:spcPts val="1270"/>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1">
                      <a:solidFill>
                        <a:srgbClr val="000000"/>
                      </a:solidFill>
                      <a:prstDash val="solid"/>
                    </a:lnT>
                    <a:lnB w="9143">
                      <a:solidFill>
                        <a:srgbClr val="000000"/>
                      </a:solidFill>
                      <a:prstDash val="solid"/>
                    </a:lnB>
                  </a:tcPr>
                </a:tc>
                <a:tc>
                  <a:txBody>
                    <a:bodyPr/>
                    <a:lstStyle/>
                    <a:p>
                      <a:pPr marR="762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9144">
                      <a:solidFill>
                        <a:srgbClr val="000000"/>
                      </a:solidFill>
                      <a:prstDash val="solid"/>
                    </a:lnL>
                    <a:lnR w="9144">
                      <a:solidFill>
                        <a:srgbClr val="000000"/>
                      </a:solidFill>
                      <a:prstDash val="solid"/>
                    </a:lnR>
                    <a:lnT w="8381">
                      <a:solidFill>
                        <a:srgbClr val="000000"/>
                      </a:solidFill>
                      <a:prstDash val="solid"/>
                    </a:lnT>
                    <a:lnB w="9143">
                      <a:solidFill>
                        <a:srgbClr val="000000"/>
                      </a:solidFill>
                      <a:prstDash val="solid"/>
                    </a:lnB>
                  </a:tcPr>
                </a:tc>
                <a:tc>
                  <a:txBody>
                    <a:bodyPr/>
                    <a:lstStyle/>
                    <a:p>
                      <a:pPr algn="ctr">
                        <a:lnSpc>
                          <a:spcPts val="1165"/>
                        </a:lnSpc>
                      </a:pPr>
                      <a:r>
                        <a:rPr sz="1000" spc="15" dirty="0">
                          <a:latin typeface="Arial"/>
                          <a:cs typeface="Arial"/>
                        </a:rPr>
                        <a:t>467</a:t>
                      </a:r>
                      <a:endParaRPr sz="1000">
                        <a:latin typeface="Arial"/>
                        <a:cs typeface="Arial"/>
                      </a:endParaRPr>
                    </a:p>
                  </a:txBody>
                  <a:tcPr marL="0" marR="0" marT="0" marB="0">
                    <a:lnL w="9144">
                      <a:solidFill>
                        <a:srgbClr val="000000"/>
                      </a:solidFill>
                      <a:prstDash val="solid"/>
                    </a:lnL>
                    <a:lnR w="8381">
                      <a:solidFill>
                        <a:srgbClr val="000000"/>
                      </a:solidFill>
                      <a:prstDash val="solid"/>
                    </a:lnR>
                    <a:lnT w="8381">
                      <a:solidFill>
                        <a:srgbClr val="000000"/>
                      </a:solidFill>
                      <a:prstDash val="solid"/>
                    </a:lnT>
                    <a:lnB w="9143">
                      <a:solidFill>
                        <a:srgbClr val="000000"/>
                      </a:solidFill>
                      <a:prstDash val="solid"/>
                    </a:lnB>
                  </a:tcPr>
                </a:tc>
                <a:tc>
                  <a:txBody>
                    <a:bodyPr/>
                    <a:lstStyle/>
                    <a:p>
                      <a:pPr marR="8255"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1">
                      <a:solidFill>
                        <a:srgbClr val="000000"/>
                      </a:solidFill>
                      <a:prstDash val="solid"/>
                    </a:lnL>
                    <a:lnR w="8381">
                      <a:solidFill>
                        <a:srgbClr val="000000"/>
                      </a:solidFill>
                      <a:prstDash val="solid"/>
                    </a:lnR>
                    <a:lnT w="8381">
                      <a:solidFill>
                        <a:srgbClr val="000000"/>
                      </a:solidFill>
                      <a:prstDash val="solid"/>
                    </a:lnT>
                    <a:lnB w="9143">
                      <a:solidFill>
                        <a:srgbClr val="000000"/>
                      </a:solidFill>
                      <a:prstDash val="solid"/>
                    </a:lnB>
                  </a:tcPr>
                </a:tc>
                <a:tc>
                  <a:txBody>
                    <a:bodyPr/>
                    <a:lstStyle/>
                    <a:p>
                      <a:pPr algn="ctr">
                        <a:lnSpc>
                          <a:spcPts val="1165"/>
                        </a:lnSpc>
                      </a:pPr>
                      <a:r>
                        <a:rPr sz="1000" spc="15" dirty="0">
                          <a:latin typeface="Arial"/>
                          <a:cs typeface="Arial"/>
                        </a:rPr>
                        <a:t>975</a:t>
                      </a:r>
                      <a:endParaRPr sz="1000">
                        <a:latin typeface="Arial"/>
                        <a:cs typeface="Arial"/>
                      </a:endParaRPr>
                    </a:p>
                  </a:txBody>
                  <a:tcPr marL="0" marR="0" marT="0" marB="0">
                    <a:lnL w="8381">
                      <a:solidFill>
                        <a:srgbClr val="000000"/>
                      </a:solidFill>
                      <a:prstDash val="solid"/>
                    </a:lnL>
                    <a:lnR w="8382">
                      <a:solidFill>
                        <a:srgbClr val="000000"/>
                      </a:solidFill>
                      <a:prstDash val="solid"/>
                    </a:lnR>
                    <a:lnT w="8381">
                      <a:solidFill>
                        <a:srgbClr val="000000"/>
                      </a:solidFill>
                      <a:prstDash val="solid"/>
                    </a:lnT>
                    <a:lnB w="9143">
                      <a:solidFill>
                        <a:srgbClr val="000000"/>
                      </a:solidFill>
                      <a:prstDash val="solid"/>
                    </a:lnB>
                  </a:tcPr>
                </a:tc>
                <a:tc>
                  <a:txBody>
                    <a:bodyPr/>
                    <a:lstStyle/>
                    <a:p>
                      <a:pPr marR="8255"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2">
                      <a:solidFill>
                        <a:srgbClr val="000000"/>
                      </a:solidFill>
                      <a:prstDash val="solid"/>
                    </a:lnL>
                    <a:lnR w="8382">
                      <a:solidFill>
                        <a:srgbClr val="000000"/>
                      </a:solidFill>
                      <a:prstDash val="solid"/>
                    </a:lnR>
                    <a:lnT w="8381">
                      <a:solidFill>
                        <a:srgbClr val="000000"/>
                      </a:solidFill>
                      <a:prstDash val="solid"/>
                    </a:lnT>
                    <a:lnB w="9143">
                      <a:solidFill>
                        <a:srgbClr val="000000"/>
                      </a:solidFill>
                      <a:prstDash val="solid"/>
                    </a:lnB>
                  </a:tcPr>
                </a:tc>
                <a:tc>
                  <a:txBody>
                    <a:bodyPr/>
                    <a:lstStyle/>
                    <a:p>
                      <a:pPr marL="138430">
                        <a:lnSpc>
                          <a:spcPts val="1165"/>
                        </a:lnSpc>
                      </a:pPr>
                      <a:r>
                        <a:rPr sz="1000" spc="15" dirty="0">
                          <a:latin typeface="Arial"/>
                          <a:cs typeface="Arial"/>
                        </a:rPr>
                        <a:t>297</a:t>
                      </a:r>
                      <a:endParaRPr sz="1000">
                        <a:latin typeface="Arial"/>
                        <a:cs typeface="Arial"/>
                      </a:endParaRPr>
                    </a:p>
                  </a:txBody>
                  <a:tcPr marL="0" marR="0" marT="0" marB="0">
                    <a:lnL w="8382">
                      <a:solidFill>
                        <a:srgbClr val="000000"/>
                      </a:solidFill>
                      <a:prstDash val="solid"/>
                    </a:lnL>
                    <a:lnR w="8382">
                      <a:solidFill>
                        <a:srgbClr val="000000"/>
                      </a:solidFill>
                      <a:prstDash val="solid"/>
                    </a:lnR>
                    <a:lnT w="8381">
                      <a:solidFill>
                        <a:srgbClr val="000000"/>
                      </a:solidFill>
                      <a:prstDash val="solid"/>
                    </a:lnT>
                    <a:lnB w="9143">
                      <a:solidFill>
                        <a:srgbClr val="000000"/>
                      </a:solidFill>
                      <a:prstDash val="solid"/>
                    </a:lnB>
                  </a:tcPr>
                </a:tc>
                <a:tc>
                  <a:txBody>
                    <a:bodyPr/>
                    <a:lstStyle/>
                    <a:p>
                      <a:pPr marL="59690">
                        <a:lnSpc>
                          <a:spcPct val="100000"/>
                        </a:lnSpc>
                        <a:spcBef>
                          <a:spcPts val="90"/>
                        </a:spcBef>
                      </a:pPr>
                      <a:r>
                        <a:rPr sz="1000" dirty="0">
                          <a:solidFill>
                            <a:srgbClr val="FF0000"/>
                          </a:solidFill>
                          <a:latin typeface="Arial"/>
                          <a:cs typeface="Arial"/>
                        </a:rPr>
                        <a:t>▲</a:t>
                      </a:r>
                      <a:endParaRPr sz="1000">
                        <a:latin typeface="Arial"/>
                        <a:cs typeface="Arial"/>
                      </a:endParaRPr>
                    </a:p>
                  </a:txBody>
                  <a:tcPr marL="0" marR="0" marT="11430" marB="0">
                    <a:lnL w="8382">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180"/>
                        </a:lnSpc>
                      </a:pPr>
                      <a:r>
                        <a:rPr sz="1000" spc="15" dirty="0">
                          <a:latin typeface="Arial"/>
                          <a:cs typeface="Arial"/>
                        </a:rPr>
                        <a:t>323</a:t>
                      </a:r>
                      <a:endParaRPr sz="100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0160" algn="r">
                        <a:lnSpc>
                          <a:spcPct val="100000"/>
                        </a:lnSpc>
                        <a:spcBef>
                          <a:spcPts val="90"/>
                        </a:spcBef>
                      </a:pPr>
                      <a:r>
                        <a:rPr sz="1000" dirty="0">
                          <a:solidFill>
                            <a:srgbClr val="FF0000"/>
                          </a:solidFill>
                          <a:latin typeface="Arial"/>
                          <a:cs typeface="Arial"/>
                        </a:rPr>
                        <a:t>▲</a:t>
                      </a:r>
                      <a:endParaRPr sz="1000">
                        <a:latin typeface="Arial"/>
                        <a:cs typeface="Arial"/>
                      </a:endParaRPr>
                    </a:p>
                  </a:txBody>
                  <a:tcPr marL="0" marR="0" marT="1143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180"/>
                        </a:lnSpc>
                      </a:pPr>
                      <a:r>
                        <a:rPr sz="1000" spc="15" dirty="0">
                          <a:latin typeface="Arial"/>
                          <a:cs typeface="Arial"/>
                        </a:rPr>
                        <a:t>219</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L="30480" algn="ct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6095">
                      <a:solidFill>
                        <a:srgbClr val="000000"/>
                      </a:solidFill>
                      <a:prstDash val="solid"/>
                    </a:lnL>
                    <a:lnR w="9143">
                      <a:solidFill>
                        <a:srgbClr val="000000"/>
                      </a:solidFill>
                      <a:prstDash val="solid"/>
                    </a:lnR>
                    <a:lnT w="8381">
                      <a:solidFill>
                        <a:srgbClr val="000000"/>
                      </a:solidFill>
                      <a:prstDash val="solid"/>
                    </a:lnT>
                    <a:lnB w="9143">
                      <a:solidFill>
                        <a:srgbClr val="000000"/>
                      </a:solidFill>
                      <a:prstDash val="solid"/>
                    </a:lnB>
                  </a:tcPr>
                </a:tc>
                <a:tc>
                  <a:txBody>
                    <a:bodyPr/>
                    <a:lstStyle/>
                    <a:p>
                      <a:pPr algn="ctr">
                        <a:lnSpc>
                          <a:spcPts val="1165"/>
                        </a:lnSpc>
                      </a:pPr>
                      <a:r>
                        <a:rPr sz="1000" spc="15" dirty="0">
                          <a:latin typeface="Arial"/>
                          <a:cs typeface="Arial"/>
                        </a:rPr>
                        <a:t>161</a:t>
                      </a:r>
                      <a:endParaRPr sz="1000">
                        <a:latin typeface="Arial"/>
                        <a:cs typeface="Arial"/>
                      </a:endParaRPr>
                    </a:p>
                  </a:txBody>
                  <a:tcPr marL="0" marR="0" marT="0" marB="0">
                    <a:lnL w="9143">
                      <a:solidFill>
                        <a:srgbClr val="000000"/>
                      </a:solidFill>
                      <a:prstDash val="solid"/>
                    </a:lnL>
                    <a:lnR w="9143">
                      <a:solidFill>
                        <a:srgbClr val="000000"/>
                      </a:solidFill>
                      <a:prstDash val="solid"/>
                    </a:lnR>
                    <a:lnT w="8381">
                      <a:solidFill>
                        <a:srgbClr val="000000"/>
                      </a:solidFill>
                      <a:prstDash val="solid"/>
                    </a:lnT>
                    <a:lnB w="9143">
                      <a:solidFill>
                        <a:srgbClr val="000000"/>
                      </a:solidFill>
                      <a:prstDash val="solid"/>
                    </a:lnB>
                  </a:tcPr>
                </a:tc>
                <a:tc>
                  <a:txBody>
                    <a:bodyPr/>
                    <a:lstStyle/>
                    <a:p>
                      <a:pPr marR="2286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9143">
                      <a:solidFill>
                        <a:srgbClr val="000000"/>
                      </a:solidFill>
                      <a:prstDash val="solid"/>
                    </a:lnL>
                    <a:lnR w="9144">
                      <a:solidFill>
                        <a:srgbClr val="000000"/>
                      </a:solidFill>
                      <a:prstDash val="solid"/>
                    </a:lnR>
                    <a:lnT w="8381">
                      <a:solidFill>
                        <a:srgbClr val="000000"/>
                      </a:solidFill>
                      <a:prstDash val="solid"/>
                    </a:lnT>
                    <a:lnB w="9143">
                      <a:solidFill>
                        <a:srgbClr val="000000"/>
                      </a:solidFill>
                      <a:prstDash val="solid"/>
                    </a:lnB>
                  </a:tcPr>
                </a:tc>
                <a:tc>
                  <a:txBody>
                    <a:bodyPr/>
                    <a:lstStyle/>
                    <a:p>
                      <a:pPr algn="ctr">
                        <a:lnSpc>
                          <a:spcPts val="1165"/>
                        </a:lnSpc>
                      </a:pPr>
                      <a:r>
                        <a:rPr sz="1000" spc="15" dirty="0">
                          <a:latin typeface="Arial"/>
                          <a:cs typeface="Arial"/>
                        </a:rPr>
                        <a:t>4,539</a:t>
                      </a:r>
                      <a:endParaRPr sz="1000">
                        <a:latin typeface="Arial"/>
                        <a:cs typeface="Arial"/>
                      </a:endParaRPr>
                    </a:p>
                  </a:txBody>
                  <a:tcPr marL="0" marR="0" marT="0" marB="0">
                    <a:lnL w="9144">
                      <a:solidFill>
                        <a:srgbClr val="000000"/>
                      </a:solidFill>
                      <a:prstDash val="solid"/>
                    </a:lnL>
                    <a:lnR w="8381">
                      <a:solidFill>
                        <a:srgbClr val="000000"/>
                      </a:solidFill>
                      <a:prstDash val="solid"/>
                    </a:lnR>
                    <a:lnT w="8381">
                      <a:solidFill>
                        <a:srgbClr val="000000"/>
                      </a:solidFill>
                      <a:prstDash val="solid"/>
                    </a:lnT>
                    <a:lnB w="9143">
                      <a:solidFill>
                        <a:srgbClr val="000000"/>
                      </a:solidFill>
                      <a:prstDash val="solid"/>
                    </a:lnB>
                  </a:tcPr>
                </a:tc>
                <a:extLst>
                  <a:ext uri="{0D108BD9-81ED-4DB2-BD59-A6C34878D82A}">
                    <a16:rowId xmlns:a16="http://schemas.microsoft.com/office/drawing/2014/main" val="10002"/>
                  </a:ext>
                </a:extLst>
              </a:tr>
              <a:tr h="174116">
                <a:tc vMerge="1">
                  <a:txBody>
                    <a:bodyPr/>
                    <a:lstStyle/>
                    <a:p>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tc>
                  <a:txBody>
                    <a:bodyPr/>
                    <a:lstStyle/>
                    <a:p>
                      <a:pPr marL="59690">
                        <a:lnSpc>
                          <a:spcPts val="1275"/>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9143">
                      <a:solidFill>
                        <a:srgbClr val="000000"/>
                      </a:solidFill>
                      <a:prstDash val="solid"/>
                    </a:lnT>
                    <a:lnB w="8382">
                      <a:solidFill>
                        <a:srgbClr val="000000"/>
                      </a:solidFill>
                      <a:prstDash val="solid"/>
                    </a:lnB>
                  </a:tcPr>
                </a:tc>
                <a:tc>
                  <a:txBody>
                    <a:bodyPr/>
                    <a:lstStyle/>
                    <a:p>
                      <a:pPr marR="7620" algn="r">
                        <a:lnSpc>
                          <a:spcPct val="100000"/>
                        </a:lnSpc>
                        <a:spcBef>
                          <a:spcPts val="75"/>
                        </a:spcBef>
                      </a:pPr>
                      <a:r>
                        <a:rPr sz="1000" dirty="0">
                          <a:solidFill>
                            <a:srgbClr val="FF0000"/>
                          </a:solidFill>
                          <a:latin typeface="Arial"/>
                          <a:cs typeface="Arial"/>
                        </a:rPr>
                        <a:t>▲</a:t>
                      </a:r>
                      <a:endParaRPr sz="1000">
                        <a:latin typeface="Arial"/>
                        <a:cs typeface="Arial"/>
                      </a:endParaRPr>
                    </a:p>
                  </a:txBody>
                  <a:tcPr marL="0" marR="0" marT="9525" marB="0">
                    <a:lnL w="9144">
                      <a:solidFill>
                        <a:srgbClr val="000000"/>
                      </a:solidFill>
                      <a:prstDash val="solid"/>
                    </a:lnL>
                    <a:lnR w="9144">
                      <a:solidFill>
                        <a:srgbClr val="000000"/>
                      </a:solidFill>
                      <a:prstDash val="solid"/>
                    </a:lnR>
                    <a:lnT w="9143">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657</a:t>
                      </a:r>
                      <a:endParaRPr sz="1000">
                        <a:latin typeface="Arial"/>
                        <a:cs typeface="Arial"/>
                      </a:endParaRPr>
                    </a:p>
                  </a:txBody>
                  <a:tcPr marL="0" marR="0" marT="0" marB="0">
                    <a:lnL w="9144">
                      <a:solidFill>
                        <a:srgbClr val="000000"/>
                      </a:solidFill>
                      <a:prstDash val="solid"/>
                    </a:lnL>
                    <a:lnR w="8381">
                      <a:solidFill>
                        <a:srgbClr val="000000"/>
                      </a:solidFill>
                      <a:prstDash val="solid"/>
                    </a:lnR>
                    <a:lnT w="9143">
                      <a:solidFill>
                        <a:srgbClr val="000000"/>
                      </a:solidFill>
                      <a:prstDash val="solid"/>
                    </a:lnT>
                    <a:lnB w="8382">
                      <a:solidFill>
                        <a:srgbClr val="000000"/>
                      </a:solidFill>
                      <a:prstDash val="solid"/>
                    </a:lnB>
                  </a:tcPr>
                </a:tc>
                <a:tc>
                  <a:txBody>
                    <a:bodyPr/>
                    <a:lstStyle/>
                    <a:p>
                      <a:pPr marR="8255" algn="r">
                        <a:lnSpc>
                          <a:spcPct val="100000"/>
                        </a:lnSpc>
                        <a:spcBef>
                          <a:spcPts val="75"/>
                        </a:spcBef>
                      </a:pPr>
                      <a:r>
                        <a:rPr sz="1000" dirty="0">
                          <a:solidFill>
                            <a:srgbClr val="FF0000"/>
                          </a:solidFill>
                          <a:latin typeface="Arial"/>
                          <a:cs typeface="Arial"/>
                        </a:rPr>
                        <a:t>▲</a:t>
                      </a:r>
                      <a:endParaRPr sz="1000">
                        <a:latin typeface="Arial"/>
                        <a:cs typeface="Arial"/>
                      </a:endParaRPr>
                    </a:p>
                  </a:txBody>
                  <a:tcPr marL="0" marR="0" marT="9525" marB="0">
                    <a:lnL w="8381">
                      <a:solidFill>
                        <a:srgbClr val="000000"/>
                      </a:solidFill>
                      <a:prstDash val="solid"/>
                    </a:lnL>
                    <a:lnR w="8381">
                      <a:solidFill>
                        <a:srgbClr val="000000"/>
                      </a:solidFill>
                      <a:prstDash val="solid"/>
                    </a:lnR>
                    <a:lnT w="9143">
                      <a:solidFill>
                        <a:srgbClr val="000000"/>
                      </a:solidFill>
                      <a:prstDash val="solid"/>
                    </a:lnT>
                    <a:lnB w="8382">
                      <a:solidFill>
                        <a:srgbClr val="000000"/>
                      </a:solidFill>
                      <a:prstDash val="solid"/>
                    </a:lnB>
                  </a:tcPr>
                </a:tc>
                <a:tc>
                  <a:txBody>
                    <a:bodyPr/>
                    <a:lstStyle/>
                    <a:p>
                      <a:pPr marR="164465" algn="r">
                        <a:lnSpc>
                          <a:spcPts val="1165"/>
                        </a:lnSpc>
                      </a:pPr>
                      <a:r>
                        <a:rPr sz="1000" dirty="0">
                          <a:latin typeface="Arial"/>
                          <a:cs typeface="Arial"/>
                        </a:rPr>
                        <a:t>1,439</a:t>
                      </a:r>
                      <a:endParaRPr sz="1000">
                        <a:latin typeface="Arial"/>
                        <a:cs typeface="Arial"/>
                      </a:endParaRPr>
                    </a:p>
                  </a:txBody>
                  <a:tcPr marL="0" marR="0" marT="0" marB="0">
                    <a:lnL w="8381">
                      <a:solidFill>
                        <a:srgbClr val="000000"/>
                      </a:solidFill>
                      <a:prstDash val="solid"/>
                    </a:lnL>
                    <a:lnR w="8382">
                      <a:solidFill>
                        <a:srgbClr val="000000"/>
                      </a:solidFill>
                      <a:prstDash val="solid"/>
                    </a:lnR>
                    <a:lnT w="9143">
                      <a:solidFill>
                        <a:srgbClr val="000000"/>
                      </a:solidFill>
                      <a:prstDash val="solid"/>
                    </a:lnT>
                    <a:lnB w="8382">
                      <a:solidFill>
                        <a:srgbClr val="000000"/>
                      </a:solidFill>
                      <a:prstDash val="solid"/>
                    </a:lnB>
                  </a:tcPr>
                </a:tc>
                <a:tc>
                  <a:txBody>
                    <a:bodyPr/>
                    <a:lstStyle/>
                    <a:p>
                      <a:pPr marR="8255" algn="r">
                        <a:lnSpc>
                          <a:spcPct val="100000"/>
                        </a:lnSpc>
                        <a:spcBef>
                          <a:spcPts val="75"/>
                        </a:spcBef>
                      </a:pPr>
                      <a:r>
                        <a:rPr sz="1000" dirty="0">
                          <a:solidFill>
                            <a:srgbClr val="FF0000"/>
                          </a:solidFill>
                          <a:latin typeface="Arial"/>
                          <a:cs typeface="Arial"/>
                        </a:rPr>
                        <a:t>▲</a:t>
                      </a:r>
                      <a:endParaRPr sz="1000">
                        <a:latin typeface="Arial"/>
                        <a:cs typeface="Arial"/>
                      </a:endParaRPr>
                    </a:p>
                  </a:txBody>
                  <a:tcPr marL="0" marR="0" marT="9525" marB="0">
                    <a:lnL w="8382">
                      <a:solidFill>
                        <a:srgbClr val="000000"/>
                      </a:solidFill>
                      <a:prstDash val="solid"/>
                    </a:lnL>
                    <a:lnR w="8382">
                      <a:solidFill>
                        <a:srgbClr val="000000"/>
                      </a:solidFill>
                      <a:prstDash val="solid"/>
                    </a:lnR>
                    <a:lnT w="9143">
                      <a:solidFill>
                        <a:srgbClr val="000000"/>
                      </a:solidFill>
                      <a:prstDash val="solid"/>
                    </a:lnT>
                    <a:lnB w="8382">
                      <a:solidFill>
                        <a:srgbClr val="000000"/>
                      </a:solidFill>
                      <a:prstDash val="solid"/>
                    </a:lnB>
                  </a:tcPr>
                </a:tc>
                <a:tc>
                  <a:txBody>
                    <a:bodyPr/>
                    <a:lstStyle/>
                    <a:p>
                      <a:pPr marL="138430">
                        <a:lnSpc>
                          <a:spcPts val="1165"/>
                        </a:lnSpc>
                      </a:pPr>
                      <a:r>
                        <a:rPr sz="1000" spc="15" dirty="0">
                          <a:latin typeface="Arial"/>
                          <a:cs typeface="Arial"/>
                        </a:rPr>
                        <a:t>432</a:t>
                      </a:r>
                      <a:endParaRPr sz="1000">
                        <a:latin typeface="Arial"/>
                        <a:cs typeface="Arial"/>
                      </a:endParaRPr>
                    </a:p>
                  </a:txBody>
                  <a:tcPr marL="0" marR="0" marT="0" marB="0">
                    <a:lnL w="8382">
                      <a:solidFill>
                        <a:srgbClr val="000000"/>
                      </a:solidFill>
                      <a:prstDash val="solid"/>
                    </a:lnL>
                    <a:lnR w="8382">
                      <a:solidFill>
                        <a:srgbClr val="000000"/>
                      </a:solidFill>
                      <a:prstDash val="solid"/>
                    </a:lnR>
                    <a:lnT w="9143">
                      <a:solidFill>
                        <a:srgbClr val="000000"/>
                      </a:solidFill>
                      <a:prstDash val="solid"/>
                    </a:lnT>
                    <a:lnB w="8382">
                      <a:solidFill>
                        <a:srgbClr val="000000"/>
                      </a:solidFill>
                      <a:prstDash val="solid"/>
                    </a:lnB>
                  </a:tcPr>
                </a:tc>
                <a:tc>
                  <a:txBody>
                    <a:bodyPr/>
                    <a:lstStyle/>
                    <a:p>
                      <a:pPr marL="59690">
                        <a:lnSpc>
                          <a:spcPct val="100000"/>
                        </a:lnSpc>
                        <a:spcBef>
                          <a:spcPts val="85"/>
                        </a:spcBef>
                      </a:pPr>
                      <a:r>
                        <a:rPr sz="1000" dirty="0">
                          <a:solidFill>
                            <a:srgbClr val="FF0000"/>
                          </a:solidFill>
                          <a:latin typeface="Arial"/>
                          <a:cs typeface="Arial"/>
                        </a:rPr>
                        <a:t>▲</a:t>
                      </a:r>
                      <a:endParaRPr sz="1000">
                        <a:latin typeface="Arial"/>
                        <a:cs typeface="Arial"/>
                      </a:endParaRPr>
                    </a:p>
                  </a:txBody>
                  <a:tcPr marL="0" marR="0" marT="10795" marB="0">
                    <a:lnL w="8382">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180"/>
                        </a:lnSpc>
                      </a:pPr>
                      <a:r>
                        <a:rPr sz="1000" spc="15" dirty="0">
                          <a:latin typeface="Arial"/>
                          <a:cs typeface="Arial"/>
                        </a:rPr>
                        <a:t>474</a:t>
                      </a:r>
                      <a:endParaRPr sz="100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160" algn="r">
                        <a:lnSpc>
                          <a:spcPct val="100000"/>
                        </a:lnSpc>
                        <a:spcBef>
                          <a:spcPts val="85"/>
                        </a:spcBef>
                      </a:pPr>
                      <a:r>
                        <a:rPr sz="1000" dirty="0">
                          <a:solidFill>
                            <a:srgbClr val="FF0000"/>
                          </a:solidFill>
                          <a:latin typeface="Arial"/>
                          <a:cs typeface="Arial"/>
                        </a:rPr>
                        <a:t>▲</a:t>
                      </a:r>
                      <a:endParaRPr sz="1000">
                        <a:latin typeface="Arial"/>
                        <a:cs typeface="Arial"/>
                      </a:endParaRPr>
                    </a:p>
                  </a:txBody>
                  <a:tcPr marL="0" marR="0" marT="10795"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180"/>
                        </a:lnSpc>
                      </a:pPr>
                      <a:r>
                        <a:rPr sz="1000" spc="15" dirty="0">
                          <a:latin typeface="Arial"/>
                          <a:cs typeface="Arial"/>
                        </a:rPr>
                        <a:t>308</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L="30480" algn="ctr">
                        <a:lnSpc>
                          <a:spcPct val="100000"/>
                        </a:lnSpc>
                        <a:spcBef>
                          <a:spcPts val="75"/>
                        </a:spcBef>
                      </a:pPr>
                      <a:r>
                        <a:rPr sz="1000" dirty="0">
                          <a:solidFill>
                            <a:srgbClr val="FF0000"/>
                          </a:solidFill>
                          <a:latin typeface="Arial"/>
                          <a:cs typeface="Arial"/>
                        </a:rPr>
                        <a:t>▲</a:t>
                      </a:r>
                      <a:endParaRPr sz="1000">
                        <a:latin typeface="Arial"/>
                        <a:cs typeface="Arial"/>
                      </a:endParaRPr>
                    </a:p>
                  </a:txBody>
                  <a:tcPr marL="0" marR="0" marT="9525" marB="0">
                    <a:lnL w="6095">
                      <a:solidFill>
                        <a:srgbClr val="000000"/>
                      </a:solidFill>
                      <a:prstDash val="solid"/>
                    </a:lnL>
                    <a:lnR w="9143">
                      <a:solidFill>
                        <a:srgbClr val="000000"/>
                      </a:solidFill>
                      <a:prstDash val="solid"/>
                    </a:lnR>
                    <a:lnT w="9143">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224</a:t>
                      </a:r>
                      <a:endParaRPr sz="1000">
                        <a:latin typeface="Arial"/>
                        <a:cs typeface="Arial"/>
                      </a:endParaRPr>
                    </a:p>
                  </a:txBody>
                  <a:tcPr marL="0" marR="0" marT="0" marB="0">
                    <a:lnL w="9143">
                      <a:solidFill>
                        <a:srgbClr val="000000"/>
                      </a:solidFill>
                      <a:prstDash val="solid"/>
                    </a:lnL>
                    <a:lnR w="9143">
                      <a:solidFill>
                        <a:srgbClr val="000000"/>
                      </a:solidFill>
                      <a:prstDash val="solid"/>
                    </a:lnR>
                    <a:lnT w="9143">
                      <a:solidFill>
                        <a:srgbClr val="000000"/>
                      </a:solidFill>
                      <a:prstDash val="solid"/>
                    </a:lnT>
                    <a:lnB w="8382">
                      <a:solidFill>
                        <a:srgbClr val="000000"/>
                      </a:solidFill>
                      <a:prstDash val="solid"/>
                    </a:lnB>
                  </a:tcPr>
                </a:tc>
                <a:tc>
                  <a:txBody>
                    <a:bodyPr/>
                    <a:lstStyle/>
                    <a:p>
                      <a:pPr marR="22860" algn="r">
                        <a:lnSpc>
                          <a:spcPct val="100000"/>
                        </a:lnSpc>
                        <a:spcBef>
                          <a:spcPts val="75"/>
                        </a:spcBef>
                      </a:pPr>
                      <a:r>
                        <a:rPr sz="1000" dirty="0">
                          <a:solidFill>
                            <a:srgbClr val="FF0000"/>
                          </a:solidFill>
                          <a:latin typeface="Arial"/>
                          <a:cs typeface="Arial"/>
                        </a:rPr>
                        <a:t>▲</a:t>
                      </a:r>
                      <a:endParaRPr sz="1000">
                        <a:latin typeface="Arial"/>
                        <a:cs typeface="Arial"/>
                      </a:endParaRPr>
                    </a:p>
                  </a:txBody>
                  <a:tcPr marL="0" marR="0" marT="9525" marB="0">
                    <a:lnL w="9143">
                      <a:solidFill>
                        <a:srgbClr val="000000"/>
                      </a:solidFill>
                      <a:prstDash val="solid"/>
                    </a:lnL>
                    <a:lnR w="9144">
                      <a:solidFill>
                        <a:srgbClr val="000000"/>
                      </a:solidFill>
                      <a:prstDash val="solid"/>
                    </a:lnR>
                    <a:lnT w="9143">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6,146</a:t>
                      </a:r>
                      <a:endParaRPr sz="1000">
                        <a:latin typeface="Arial"/>
                        <a:cs typeface="Arial"/>
                      </a:endParaRPr>
                    </a:p>
                  </a:txBody>
                  <a:tcPr marL="0" marR="0" marT="0" marB="0">
                    <a:lnL w="9144">
                      <a:solidFill>
                        <a:srgbClr val="000000"/>
                      </a:solidFill>
                      <a:prstDash val="solid"/>
                    </a:lnL>
                    <a:lnR w="8381">
                      <a:solidFill>
                        <a:srgbClr val="000000"/>
                      </a:solidFill>
                      <a:prstDash val="solid"/>
                    </a:lnR>
                    <a:lnT w="9143">
                      <a:solidFill>
                        <a:srgbClr val="000000"/>
                      </a:solidFill>
                      <a:prstDash val="solid"/>
                    </a:lnT>
                    <a:lnB w="8382">
                      <a:solidFill>
                        <a:srgbClr val="000000"/>
                      </a:solidFill>
                      <a:prstDash val="solid"/>
                    </a:lnB>
                  </a:tcPr>
                </a:tc>
                <a:extLst>
                  <a:ext uri="{0D108BD9-81ED-4DB2-BD59-A6C34878D82A}">
                    <a16:rowId xmlns:a16="http://schemas.microsoft.com/office/drawing/2014/main" val="10003"/>
                  </a:ext>
                </a:extLst>
              </a:tr>
              <a:tr h="173736">
                <a:tc vMerge="1">
                  <a:txBody>
                    <a:bodyPr/>
                    <a:lstStyle/>
                    <a:p>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tc>
                  <a:txBody>
                    <a:bodyPr/>
                    <a:lstStyle/>
                    <a:p>
                      <a:pPr marL="59690">
                        <a:lnSpc>
                          <a:spcPts val="1270"/>
                        </a:lnSpc>
                      </a:pPr>
                      <a:r>
                        <a:rPr sz="1100" b="1" spc="10" dirty="0">
                          <a:latin typeface="Times New Roman"/>
                          <a:cs typeface="Times New Roman"/>
                        </a:rPr>
                        <a:t>‘13-‘15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1">
                      <a:solidFill>
                        <a:srgbClr val="000000"/>
                      </a:solidFill>
                      <a:prstDash val="solid"/>
                    </a:lnB>
                  </a:tcPr>
                </a:tc>
                <a:tc>
                  <a:txBody>
                    <a:bodyPr/>
                    <a:lstStyle/>
                    <a:p>
                      <a:pPr marR="19050" algn="r">
                        <a:lnSpc>
                          <a:spcPts val="1065"/>
                        </a:lnSpc>
                      </a:pPr>
                      <a:r>
                        <a:rPr sz="950" dirty="0">
                          <a:solidFill>
                            <a:srgbClr val="FF00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8382">
                      <a:solidFill>
                        <a:srgbClr val="000000"/>
                      </a:solidFill>
                      <a:prstDash val="solid"/>
                    </a:lnT>
                    <a:lnB w="8381">
                      <a:solidFill>
                        <a:srgbClr val="000000"/>
                      </a:solidFill>
                      <a:prstDash val="solid"/>
                    </a:lnB>
                  </a:tcPr>
                </a:tc>
                <a:tc>
                  <a:txBody>
                    <a:bodyPr/>
                    <a:lstStyle/>
                    <a:p>
                      <a:pPr algn="ctr">
                        <a:lnSpc>
                          <a:spcPts val="1165"/>
                        </a:lnSpc>
                      </a:pPr>
                      <a:r>
                        <a:rPr sz="1000" spc="15" dirty="0">
                          <a:latin typeface="Arial"/>
                          <a:cs typeface="Arial"/>
                        </a:rPr>
                        <a:t>10.0%</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1">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1">
                      <a:solidFill>
                        <a:srgbClr val="000000"/>
                      </a:solidFill>
                      <a:prstDash val="solid"/>
                    </a:lnB>
                  </a:tcPr>
                </a:tc>
                <a:tc>
                  <a:txBody>
                    <a:bodyPr/>
                    <a:lstStyle/>
                    <a:p>
                      <a:pPr marR="142875" algn="r">
                        <a:lnSpc>
                          <a:spcPts val="1165"/>
                        </a:lnSpc>
                      </a:pPr>
                      <a:r>
                        <a:rPr sz="1000" dirty="0">
                          <a:latin typeface="Arial"/>
                          <a:cs typeface="Arial"/>
                        </a:rPr>
                        <a:t>10.0%</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1">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1">
                      <a:solidFill>
                        <a:srgbClr val="000000"/>
                      </a:solidFill>
                      <a:prstDash val="solid"/>
                    </a:lnB>
                  </a:tcPr>
                </a:tc>
                <a:tc>
                  <a:txBody>
                    <a:bodyPr/>
                    <a:lstStyle/>
                    <a:p>
                      <a:pPr marR="54610" algn="r">
                        <a:lnSpc>
                          <a:spcPts val="1165"/>
                        </a:lnSpc>
                      </a:pPr>
                      <a:r>
                        <a:rPr sz="1000" dirty="0">
                          <a:latin typeface="Arial"/>
                          <a:cs typeface="Arial"/>
                        </a:rPr>
                        <a:t>10.7%</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1">
                      <a:solidFill>
                        <a:srgbClr val="000000"/>
                      </a:solidFill>
                      <a:prstDash val="solid"/>
                    </a:lnB>
                  </a:tcPr>
                </a:tc>
                <a:tc>
                  <a:txBody>
                    <a:bodyPr/>
                    <a:lstStyle/>
                    <a:p>
                      <a:pPr marL="59690">
                        <a:lnSpc>
                          <a:spcPts val="1075"/>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ts val="1175"/>
                        </a:lnSpc>
                      </a:pPr>
                      <a:r>
                        <a:rPr sz="1000" spc="15" dirty="0">
                          <a:latin typeface="Arial"/>
                          <a:cs typeface="Arial"/>
                        </a:rPr>
                        <a:t>10.8%</a:t>
                      </a:r>
                      <a:endParaRPr sz="100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21590" algn="r">
                        <a:lnSpc>
                          <a:spcPts val="1075"/>
                        </a:lnSpc>
                      </a:pPr>
                      <a:r>
                        <a:rPr sz="950" dirty="0">
                          <a:solidFill>
                            <a:srgbClr val="FF00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ts val="1175"/>
                        </a:lnSpc>
                      </a:pPr>
                      <a:r>
                        <a:rPr sz="1000" spc="15" dirty="0">
                          <a:latin typeface="Arial"/>
                          <a:cs typeface="Arial"/>
                        </a:rPr>
                        <a:t>9.8%</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L="19050" algn="ctr">
                        <a:lnSpc>
                          <a:spcPts val="1065"/>
                        </a:lnSpc>
                      </a:pPr>
                      <a:r>
                        <a:rPr sz="950" dirty="0">
                          <a:solidFill>
                            <a:srgbClr val="FF0000"/>
                          </a:solidFill>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8382">
                      <a:solidFill>
                        <a:srgbClr val="000000"/>
                      </a:solidFill>
                      <a:prstDash val="solid"/>
                    </a:lnT>
                    <a:lnB w="8381">
                      <a:solidFill>
                        <a:srgbClr val="000000"/>
                      </a:solidFill>
                      <a:prstDash val="solid"/>
                    </a:lnB>
                  </a:tcPr>
                </a:tc>
                <a:tc>
                  <a:txBody>
                    <a:bodyPr/>
                    <a:lstStyle/>
                    <a:p>
                      <a:pPr algn="ctr">
                        <a:lnSpc>
                          <a:spcPts val="1165"/>
                        </a:lnSpc>
                      </a:pPr>
                      <a:r>
                        <a:rPr sz="1000" spc="15" dirty="0">
                          <a:latin typeface="Arial"/>
                          <a:cs typeface="Arial"/>
                        </a:rPr>
                        <a:t>9.6%</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1">
                      <a:solidFill>
                        <a:srgbClr val="000000"/>
                      </a:solidFill>
                      <a:prstDash val="solid"/>
                    </a:lnB>
                  </a:tcPr>
                </a:tc>
                <a:tc>
                  <a:txBody>
                    <a:bodyPr/>
                    <a:lstStyle/>
                    <a:p>
                      <a:pPr marR="34290" algn="r">
                        <a:lnSpc>
                          <a:spcPts val="1065"/>
                        </a:lnSpc>
                      </a:pPr>
                      <a:r>
                        <a:rPr sz="950" dirty="0">
                          <a:solidFill>
                            <a:srgbClr val="FF00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8382">
                      <a:solidFill>
                        <a:srgbClr val="000000"/>
                      </a:solidFill>
                      <a:prstDash val="solid"/>
                    </a:lnT>
                    <a:lnB w="8381">
                      <a:solidFill>
                        <a:srgbClr val="000000"/>
                      </a:solidFill>
                      <a:prstDash val="solid"/>
                    </a:lnB>
                  </a:tcPr>
                </a:tc>
                <a:tc>
                  <a:txBody>
                    <a:bodyPr/>
                    <a:lstStyle/>
                    <a:p>
                      <a:pPr algn="ctr">
                        <a:lnSpc>
                          <a:spcPct val="100000"/>
                        </a:lnSpc>
                        <a:spcBef>
                          <a:spcPts val="80"/>
                        </a:spcBef>
                      </a:pPr>
                      <a:r>
                        <a:rPr sz="1000" spc="15" dirty="0">
                          <a:latin typeface="Arial"/>
                          <a:cs typeface="Arial"/>
                        </a:rPr>
                        <a:t>8.9%</a:t>
                      </a:r>
                      <a:endParaRPr sz="1000">
                        <a:latin typeface="Arial"/>
                        <a:cs typeface="Arial"/>
                      </a:endParaRPr>
                    </a:p>
                  </a:txBody>
                  <a:tcPr marL="0" marR="0" marT="10160" marB="0">
                    <a:lnL w="9144">
                      <a:solidFill>
                        <a:srgbClr val="000000"/>
                      </a:solidFill>
                      <a:prstDash val="solid"/>
                    </a:lnL>
                    <a:lnR w="8381">
                      <a:solidFill>
                        <a:srgbClr val="000000"/>
                      </a:solidFill>
                      <a:prstDash val="solid"/>
                    </a:lnR>
                    <a:lnT w="8382">
                      <a:solidFill>
                        <a:srgbClr val="000000"/>
                      </a:solidFill>
                      <a:prstDash val="solid"/>
                    </a:lnT>
                    <a:lnB w="8381">
                      <a:solidFill>
                        <a:srgbClr val="000000"/>
                      </a:solidFill>
                      <a:prstDash val="solid"/>
                    </a:lnB>
                  </a:tcPr>
                </a:tc>
                <a:extLst>
                  <a:ext uri="{0D108BD9-81ED-4DB2-BD59-A6C34878D82A}">
                    <a16:rowId xmlns:a16="http://schemas.microsoft.com/office/drawing/2014/main" val="10004"/>
                  </a:ext>
                </a:extLst>
              </a:tr>
              <a:tr h="174116">
                <a:tc vMerge="1">
                  <a:txBody>
                    <a:bodyPr/>
                    <a:lstStyle/>
                    <a:p>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tc>
                  <a:txBody>
                    <a:bodyPr/>
                    <a:lstStyle/>
                    <a:p>
                      <a:pPr marL="59690">
                        <a:lnSpc>
                          <a:spcPts val="1275"/>
                        </a:lnSpc>
                      </a:pPr>
                      <a:r>
                        <a:rPr sz="1100" b="1" spc="10" dirty="0">
                          <a:latin typeface="Times New Roman"/>
                          <a:cs typeface="Times New Roman"/>
                        </a:rPr>
                        <a:t>‘13-‘20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1">
                      <a:solidFill>
                        <a:srgbClr val="000000"/>
                      </a:solidFill>
                      <a:prstDash val="solid"/>
                    </a:lnT>
                    <a:lnB w="9144">
                      <a:solidFill>
                        <a:srgbClr val="000000"/>
                      </a:solidFill>
                      <a:prstDash val="solid"/>
                    </a:lnB>
                  </a:tcPr>
                </a:tc>
                <a:tc>
                  <a:txBody>
                    <a:bodyPr/>
                    <a:lstStyle/>
                    <a:p>
                      <a:pPr marR="19050" algn="r">
                        <a:lnSpc>
                          <a:spcPts val="1070"/>
                        </a:lnSpc>
                      </a:pPr>
                      <a:r>
                        <a:rPr sz="950" dirty="0">
                          <a:solidFill>
                            <a:srgbClr val="FF00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8381">
                      <a:solidFill>
                        <a:srgbClr val="000000"/>
                      </a:solidFill>
                      <a:prstDash val="solid"/>
                    </a:lnT>
                    <a:lnB w="9144">
                      <a:solidFill>
                        <a:srgbClr val="000000"/>
                      </a:solidFill>
                      <a:prstDash val="solid"/>
                    </a:lnB>
                  </a:tcPr>
                </a:tc>
                <a:tc>
                  <a:txBody>
                    <a:bodyPr/>
                    <a:lstStyle/>
                    <a:p>
                      <a:pPr algn="ctr">
                        <a:lnSpc>
                          <a:spcPts val="1170"/>
                        </a:lnSpc>
                      </a:pPr>
                      <a:r>
                        <a:rPr sz="1000" spc="15" dirty="0">
                          <a:latin typeface="Arial"/>
                          <a:cs typeface="Arial"/>
                        </a:rPr>
                        <a:t>54.7%</a:t>
                      </a:r>
                      <a:endParaRPr sz="1000">
                        <a:latin typeface="Arial"/>
                        <a:cs typeface="Arial"/>
                      </a:endParaRPr>
                    </a:p>
                  </a:txBody>
                  <a:tcPr marL="0" marR="0" marT="0" marB="0">
                    <a:lnL w="9144">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tc>
                  <a:txBody>
                    <a:bodyPr/>
                    <a:lstStyle/>
                    <a:p>
                      <a:pPr marR="19685" algn="r">
                        <a:lnSpc>
                          <a:spcPts val="1070"/>
                        </a:lnSpc>
                      </a:pPr>
                      <a:r>
                        <a:rPr sz="950" dirty="0">
                          <a:solidFill>
                            <a:srgbClr val="FF00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tc>
                  <a:txBody>
                    <a:bodyPr/>
                    <a:lstStyle/>
                    <a:p>
                      <a:pPr marR="142875" algn="r">
                        <a:lnSpc>
                          <a:spcPts val="1170"/>
                        </a:lnSpc>
                      </a:pPr>
                      <a:r>
                        <a:rPr sz="1000" dirty="0">
                          <a:latin typeface="Arial"/>
                          <a:cs typeface="Arial"/>
                        </a:rPr>
                        <a:t>62.4%</a:t>
                      </a:r>
                      <a:endParaRPr sz="1000">
                        <a:latin typeface="Arial"/>
                        <a:cs typeface="Arial"/>
                      </a:endParaRPr>
                    </a:p>
                  </a:txBody>
                  <a:tcPr marL="0" marR="0" marT="0" marB="0">
                    <a:lnL w="8381">
                      <a:solidFill>
                        <a:srgbClr val="000000"/>
                      </a:solidFill>
                      <a:prstDash val="solid"/>
                    </a:lnL>
                    <a:lnR w="8382">
                      <a:solidFill>
                        <a:srgbClr val="000000"/>
                      </a:solidFill>
                      <a:prstDash val="solid"/>
                    </a:lnR>
                    <a:lnT w="8381">
                      <a:solidFill>
                        <a:srgbClr val="000000"/>
                      </a:solidFill>
                      <a:prstDash val="solid"/>
                    </a:lnT>
                    <a:lnB w="9144">
                      <a:solidFill>
                        <a:srgbClr val="000000"/>
                      </a:solidFill>
                      <a:prstDash val="solid"/>
                    </a:lnB>
                  </a:tcPr>
                </a:tc>
                <a:tc>
                  <a:txBody>
                    <a:bodyPr/>
                    <a:lstStyle/>
                    <a:p>
                      <a:pPr marR="19685" algn="r">
                        <a:lnSpc>
                          <a:spcPts val="1070"/>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8381">
                      <a:solidFill>
                        <a:srgbClr val="000000"/>
                      </a:solidFill>
                      <a:prstDash val="solid"/>
                    </a:lnT>
                    <a:lnB w="9144">
                      <a:solidFill>
                        <a:srgbClr val="000000"/>
                      </a:solidFill>
                      <a:prstDash val="solid"/>
                    </a:lnB>
                  </a:tcPr>
                </a:tc>
                <a:tc>
                  <a:txBody>
                    <a:bodyPr/>
                    <a:lstStyle/>
                    <a:p>
                      <a:pPr marR="54610" algn="r">
                        <a:lnSpc>
                          <a:spcPts val="1170"/>
                        </a:lnSpc>
                      </a:pPr>
                      <a:r>
                        <a:rPr sz="1000" dirty="0">
                          <a:latin typeface="Arial"/>
                          <a:cs typeface="Arial"/>
                        </a:rPr>
                        <a:t>61.0%</a:t>
                      </a:r>
                      <a:endParaRPr sz="1000">
                        <a:latin typeface="Arial"/>
                        <a:cs typeface="Arial"/>
                      </a:endParaRPr>
                    </a:p>
                  </a:txBody>
                  <a:tcPr marL="0" marR="0" marT="0" marB="0">
                    <a:lnL w="8382">
                      <a:solidFill>
                        <a:srgbClr val="000000"/>
                      </a:solidFill>
                      <a:prstDash val="solid"/>
                    </a:lnL>
                    <a:lnR w="8382">
                      <a:solidFill>
                        <a:srgbClr val="000000"/>
                      </a:solidFill>
                      <a:prstDash val="solid"/>
                    </a:lnR>
                    <a:lnT w="8381">
                      <a:solidFill>
                        <a:srgbClr val="000000"/>
                      </a:solidFill>
                      <a:prstDash val="solid"/>
                    </a:lnT>
                    <a:lnB w="9144">
                      <a:solidFill>
                        <a:srgbClr val="000000"/>
                      </a:solidFill>
                      <a:prstDash val="solid"/>
                    </a:lnB>
                  </a:tcPr>
                </a:tc>
                <a:tc>
                  <a:txBody>
                    <a:bodyPr/>
                    <a:lstStyle/>
                    <a:p>
                      <a:pPr marL="59690">
                        <a:lnSpc>
                          <a:spcPts val="1085"/>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185"/>
                        </a:lnSpc>
                      </a:pPr>
                      <a:r>
                        <a:rPr sz="1000" spc="15" dirty="0">
                          <a:latin typeface="Arial"/>
                          <a:cs typeface="Arial"/>
                        </a:rPr>
                        <a:t>62.4%</a:t>
                      </a:r>
                      <a:endParaRPr sz="100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21590" algn="r">
                        <a:lnSpc>
                          <a:spcPts val="1085"/>
                        </a:lnSpc>
                      </a:pPr>
                      <a:r>
                        <a:rPr sz="950" dirty="0">
                          <a:solidFill>
                            <a:srgbClr val="FF00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185"/>
                        </a:lnSpc>
                      </a:pPr>
                      <a:r>
                        <a:rPr sz="1000" spc="15" dirty="0">
                          <a:latin typeface="Arial"/>
                          <a:cs typeface="Arial"/>
                        </a:rPr>
                        <a:t>54.2%</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L="19050" algn="ctr">
                        <a:lnSpc>
                          <a:spcPts val="1070"/>
                        </a:lnSpc>
                      </a:pPr>
                      <a:r>
                        <a:rPr sz="950" dirty="0">
                          <a:solidFill>
                            <a:srgbClr val="FF0000"/>
                          </a:solidFill>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8381">
                      <a:solidFill>
                        <a:srgbClr val="000000"/>
                      </a:solidFill>
                      <a:prstDash val="solid"/>
                    </a:lnT>
                    <a:lnB w="9144">
                      <a:solidFill>
                        <a:srgbClr val="000000"/>
                      </a:solidFill>
                      <a:prstDash val="solid"/>
                    </a:lnB>
                  </a:tcPr>
                </a:tc>
                <a:tc>
                  <a:txBody>
                    <a:bodyPr/>
                    <a:lstStyle/>
                    <a:p>
                      <a:pPr algn="ctr">
                        <a:lnSpc>
                          <a:spcPts val="1170"/>
                        </a:lnSpc>
                      </a:pPr>
                      <a:r>
                        <a:rPr sz="1000" spc="15" dirty="0">
                          <a:latin typeface="Arial"/>
                          <a:cs typeface="Arial"/>
                        </a:rPr>
                        <a:t>53.1%</a:t>
                      </a:r>
                      <a:endParaRPr sz="1000">
                        <a:latin typeface="Arial"/>
                        <a:cs typeface="Arial"/>
                      </a:endParaRPr>
                    </a:p>
                  </a:txBody>
                  <a:tcPr marL="0" marR="0" marT="0" marB="0">
                    <a:lnL w="9143">
                      <a:solidFill>
                        <a:srgbClr val="000000"/>
                      </a:solidFill>
                      <a:prstDash val="solid"/>
                    </a:lnL>
                    <a:lnR w="9143">
                      <a:solidFill>
                        <a:srgbClr val="000000"/>
                      </a:solidFill>
                      <a:prstDash val="solid"/>
                    </a:lnR>
                    <a:lnT w="8381">
                      <a:solidFill>
                        <a:srgbClr val="000000"/>
                      </a:solidFill>
                      <a:prstDash val="solid"/>
                    </a:lnT>
                    <a:lnB w="9144">
                      <a:solidFill>
                        <a:srgbClr val="000000"/>
                      </a:solidFill>
                      <a:prstDash val="solid"/>
                    </a:lnB>
                  </a:tcPr>
                </a:tc>
                <a:tc>
                  <a:txBody>
                    <a:bodyPr/>
                    <a:lstStyle/>
                    <a:p>
                      <a:pPr marR="34290" algn="r">
                        <a:lnSpc>
                          <a:spcPts val="1070"/>
                        </a:lnSpc>
                      </a:pPr>
                      <a:r>
                        <a:rPr sz="950" dirty="0">
                          <a:solidFill>
                            <a:srgbClr val="FF00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8381">
                      <a:solidFill>
                        <a:srgbClr val="000000"/>
                      </a:solidFill>
                      <a:prstDash val="solid"/>
                    </a:lnT>
                    <a:lnB w="9144">
                      <a:solidFill>
                        <a:srgbClr val="000000"/>
                      </a:solidFill>
                      <a:prstDash val="solid"/>
                    </a:lnB>
                  </a:tcPr>
                </a:tc>
                <a:tc>
                  <a:txBody>
                    <a:bodyPr/>
                    <a:lstStyle/>
                    <a:p>
                      <a:pPr algn="ctr">
                        <a:lnSpc>
                          <a:spcPct val="100000"/>
                        </a:lnSpc>
                        <a:spcBef>
                          <a:spcPts val="80"/>
                        </a:spcBef>
                      </a:pPr>
                      <a:r>
                        <a:rPr sz="1000" spc="15" dirty="0">
                          <a:latin typeface="Arial"/>
                          <a:cs typeface="Arial"/>
                        </a:rPr>
                        <a:t>47.4%</a:t>
                      </a:r>
                      <a:endParaRPr sz="1000">
                        <a:latin typeface="Arial"/>
                        <a:cs typeface="Arial"/>
                      </a:endParaRPr>
                    </a:p>
                  </a:txBody>
                  <a:tcPr marL="0" marR="0" marT="10160" marB="0">
                    <a:lnL w="9144">
                      <a:solidFill>
                        <a:srgbClr val="000000"/>
                      </a:solidFill>
                      <a:prstDash val="solid"/>
                    </a:lnL>
                    <a:lnR w="8381">
                      <a:solidFill>
                        <a:srgbClr val="000000"/>
                      </a:solidFill>
                      <a:prstDash val="solid"/>
                    </a:lnR>
                    <a:lnT w="8381">
                      <a:solidFill>
                        <a:srgbClr val="000000"/>
                      </a:solidFill>
                      <a:prstDash val="solid"/>
                    </a:lnT>
                    <a:lnB w="9144">
                      <a:solidFill>
                        <a:srgbClr val="000000"/>
                      </a:solidFill>
                      <a:prstDash val="solid"/>
                    </a:lnB>
                  </a:tcPr>
                </a:tc>
                <a:extLst>
                  <a:ext uri="{0D108BD9-81ED-4DB2-BD59-A6C34878D82A}">
                    <a16:rowId xmlns:a16="http://schemas.microsoft.com/office/drawing/2014/main" val="10005"/>
                  </a:ext>
                </a:extLst>
              </a:tr>
              <a:tr h="173355">
                <a:tc rowSpan="5">
                  <a:txBody>
                    <a:bodyPr/>
                    <a:lstStyle/>
                    <a:p>
                      <a:pPr>
                        <a:lnSpc>
                          <a:spcPct val="100000"/>
                        </a:lnSpc>
                      </a:pPr>
                      <a:endParaRPr sz="800">
                        <a:latin typeface="Times New Roman"/>
                        <a:cs typeface="Times New Roman"/>
                      </a:endParaRPr>
                    </a:p>
                    <a:p>
                      <a:pPr>
                        <a:lnSpc>
                          <a:spcPct val="100000"/>
                        </a:lnSpc>
                        <a:spcBef>
                          <a:spcPts val="55"/>
                        </a:spcBef>
                      </a:pPr>
                      <a:endParaRPr sz="950">
                        <a:latin typeface="Times New Roman"/>
                        <a:cs typeface="Times New Roman"/>
                      </a:endParaRPr>
                    </a:p>
                    <a:p>
                      <a:pPr marL="71120" marR="64135" algn="ctr">
                        <a:lnSpc>
                          <a:spcPct val="96300"/>
                        </a:lnSpc>
                      </a:pPr>
                      <a:r>
                        <a:rPr sz="750" b="1" spc="-5" dirty="0">
                          <a:latin typeface="Times New Roman"/>
                          <a:cs typeface="Times New Roman"/>
                        </a:rPr>
                        <a:t>Order  Lead</a:t>
                      </a:r>
                      <a:r>
                        <a:rPr sz="750" b="1" spc="-70" dirty="0">
                          <a:latin typeface="Times New Roman"/>
                          <a:cs typeface="Times New Roman"/>
                        </a:rPr>
                        <a:t> </a:t>
                      </a:r>
                      <a:r>
                        <a:rPr sz="750" b="1" spc="-5" dirty="0">
                          <a:latin typeface="Times New Roman"/>
                          <a:cs typeface="Times New Roman"/>
                        </a:rPr>
                        <a:t>Time  (Weeks)</a:t>
                      </a:r>
                      <a:endParaRPr sz="750">
                        <a:latin typeface="Times New Roman"/>
                        <a:cs typeface="Times New Roman"/>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L="59690">
                        <a:lnSpc>
                          <a:spcPts val="1270"/>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2013</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9144">
                      <a:solidFill>
                        <a:srgbClr val="000000"/>
                      </a:solidFill>
                      <a:prstDash val="solid"/>
                    </a:lnT>
                    <a:lnB w="8381">
                      <a:solidFill>
                        <a:srgbClr val="000000"/>
                      </a:solidFill>
                      <a:prstDash val="solid"/>
                    </a:lnB>
                  </a:tcPr>
                </a:tc>
                <a:tc>
                  <a:txBody>
                    <a:bodyPr/>
                    <a:lstStyle/>
                    <a:p>
                      <a:endParaRPr sz="1100">
                        <a:latin typeface="Times New Roman"/>
                        <a:cs typeface="Times New Roman"/>
                      </a:endParaRPr>
                    </a:p>
                  </a:txBody>
                  <a:tcPr marL="0" marR="0" marT="0" marB="0">
                    <a:lnL w="9144">
                      <a:solidFill>
                        <a:srgbClr val="000000"/>
                      </a:solidFill>
                      <a:prstDash val="solid"/>
                    </a:lnL>
                    <a:lnR w="9144">
                      <a:solidFill>
                        <a:srgbClr val="000000"/>
                      </a:solidFill>
                      <a:prstDash val="solid"/>
                    </a:lnR>
                    <a:lnT w="9144">
                      <a:solidFill>
                        <a:srgbClr val="000000"/>
                      </a:solidFill>
                      <a:prstDash val="solid"/>
                    </a:lnT>
                    <a:lnB w="8381">
                      <a:solidFill>
                        <a:srgbClr val="000000"/>
                      </a:solidFill>
                      <a:prstDash val="solid"/>
                    </a:lnB>
                    <a:solidFill>
                      <a:srgbClr val="C0C0C0"/>
                    </a:solidFill>
                  </a:tcPr>
                </a:tc>
                <a:tc>
                  <a:txBody>
                    <a:bodyPr/>
                    <a:lstStyle/>
                    <a:p>
                      <a:pPr algn="ctr">
                        <a:lnSpc>
                          <a:spcPts val="1160"/>
                        </a:lnSpc>
                      </a:pPr>
                      <a:r>
                        <a:rPr sz="1000" spc="15" dirty="0">
                          <a:latin typeface="Arial"/>
                          <a:cs typeface="Arial"/>
                        </a:rPr>
                        <a:t>52</a:t>
                      </a:r>
                      <a:endParaRPr sz="1000">
                        <a:latin typeface="Arial"/>
                        <a:cs typeface="Arial"/>
                      </a:endParaRPr>
                    </a:p>
                  </a:txBody>
                  <a:tcPr marL="0" marR="0" marT="0" marB="0">
                    <a:lnL w="9144">
                      <a:solidFill>
                        <a:srgbClr val="000000"/>
                      </a:solidFill>
                      <a:prstDash val="solid"/>
                    </a:lnL>
                    <a:lnR w="8381">
                      <a:solidFill>
                        <a:srgbClr val="000000"/>
                      </a:solidFill>
                      <a:prstDash val="solid"/>
                    </a:lnR>
                    <a:lnT w="9144">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1">
                      <a:solidFill>
                        <a:srgbClr val="000000"/>
                      </a:solidFill>
                      <a:prstDash val="solid"/>
                    </a:lnB>
                    <a:solidFill>
                      <a:srgbClr val="C0C0C0"/>
                    </a:solidFill>
                  </a:tcPr>
                </a:tc>
                <a:tc>
                  <a:txBody>
                    <a:bodyPr/>
                    <a:lstStyle/>
                    <a:p>
                      <a:pPr algn="ctr">
                        <a:lnSpc>
                          <a:spcPts val="1160"/>
                        </a:lnSpc>
                      </a:pPr>
                      <a:r>
                        <a:rPr sz="1000" spc="15" dirty="0">
                          <a:latin typeface="Arial"/>
                          <a:cs typeface="Arial"/>
                        </a:rPr>
                        <a:t>45</a:t>
                      </a:r>
                      <a:endParaRPr sz="1000">
                        <a:latin typeface="Arial"/>
                        <a:cs typeface="Arial"/>
                      </a:endParaRPr>
                    </a:p>
                  </a:txBody>
                  <a:tcPr marL="0" marR="0" marT="0" marB="0">
                    <a:lnL w="8381">
                      <a:solidFill>
                        <a:srgbClr val="000000"/>
                      </a:solidFill>
                      <a:prstDash val="solid"/>
                    </a:lnL>
                    <a:lnR w="8382">
                      <a:solidFill>
                        <a:srgbClr val="000000"/>
                      </a:solidFill>
                      <a:prstDash val="solid"/>
                    </a:lnR>
                    <a:lnT w="9144">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8382">
                      <a:solidFill>
                        <a:srgbClr val="000000"/>
                      </a:solidFill>
                      <a:prstDash val="solid"/>
                    </a:lnR>
                    <a:lnT w="9144">
                      <a:solidFill>
                        <a:srgbClr val="000000"/>
                      </a:solidFill>
                      <a:prstDash val="solid"/>
                    </a:lnT>
                    <a:lnB w="8381">
                      <a:solidFill>
                        <a:srgbClr val="000000"/>
                      </a:solidFill>
                      <a:prstDash val="solid"/>
                    </a:lnB>
                    <a:solidFill>
                      <a:srgbClr val="C0C0C0"/>
                    </a:solidFill>
                  </a:tcPr>
                </a:tc>
                <a:tc>
                  <a:txBody>
                    <a:bodyPr/>
                    <a:lstStyle/>
                    <a:p>
                      <a:pPr marL="635" algn="ctr">
                        <a:lnSpc>
                          <a:spcPts val="1160"/>
                        </a:lnSpc>
                      </a:pPr>
                      <a:r>
                        <a:rPr sz="1000" spc="15" dirty="0">
                          <a:latin typeface="Arial"/>
                          <a:cs typeface="Arial"/>
                        </a:rPr>
                        <a:t>47</a:t>
                      </a:r>
                      <a:endParaRPr sz="1000">
                        <a:latin typeface="Arial"/>
                        <a:cs typeface="Arial"/>
                      </a:endParaRPr>
                    </a:p>
                  </a:txBody>
                  <a:tcPr marL="0" marR="0" marT="0" marB="0">
                    <a:lnL w="8382">
                      <a:solidFill>
                        <a:srgbClr val="000000"/>
                      </a:solidFill>
                      <a:prstDash val="solid"/>
                    </a:lnL>
                    <a:lnR w="8382">
                      <a:solidFill>
                        <a:srgbClr val="000000"/>
                      </a:solidFill>
                      <a:prstDash val="solid"/>
                    </a:lnR>
                    <a:lnT w="9144">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solidFill>
                      <a:srgbClr val="BFBFBF"/>
                    </a:solidFill>
                  </a:tcPr>
                </a:tc>
                <a:tc>
                  <a:txBody>
                    <a:bodyPr/>
                    <a:lstStyle/>
                    <a:p>
                      <a:pPr algn="ctr">
                        <a:lnSpc>
                          <a:spcPts val="1170"/>
                        </a:lnSpc>
                      </a:pPr>
                      <a:r>
                        <a:rPr sz="1000" spc="15" dirty="0">
                          <a:latin typeface="Arial"/>
                          <a:cs typeface="Arial"/>
                        </a:rPr>
                        <a:t>56</a:t>
                      </a:r>
                      <a:endParaRPr sz="100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endParaRPr sz="100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solidFill>
                      <a:srgbClr val="BFBFBF"/>
                    </a:solidFill>
                  </a:tcPr>
                </a:tc>
                <a:tc>
                  <a:txBody>
                    <a:bodyPr/>
                    <a:lstStyle/>
                    <a:p>
                      <a:pPr algn="ctr">
                        <a:lnSpc>
                          <a:spcPts val="1170"/>
                        </a:lnSpc>
                      </a:pPr>
                      <a:r>
                        <a:rPr sz="1000" spc="15" dirty="0">
                          <a:latin typeface="Arial"/>
                          <a:cs typeface="Arial"/>
                        </a:rPr>
                        <a:t>57</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endParaRPr sz="1000">
                        <a:latin typeface="Arial"/>
                        <a:cs typeface="Arial"/>
                      </a:endParaRPr>
                    </a:p>
                  </a:txBody>
                  <a:tcPr marL="0" marR="0" marT="0" marB="0">
                    <a:lnL w="6095">
                      <a:solidFill>
                        <a:srgbClr val="000000"/>
                      </a:solidFill>
                      <a:prstDash val="solid"/>
                    </a:lnL>
                    <a:lnR w="9143">
                      <a:solidFill>
                        <a:srgbClr val="000000"/>
                      </a:solidFill>
                      <a:prstDash val="solid"/>
                    </a:lnR>
                    <a:lnT w="9144">
                      <a:solidFill>
                        <a:srgbClr val="000000"/>
                      </a:solidFill>
                      <a:prstDash val="solid"/>
                    </a:lnT>
                    <a:lnB w="8381">
                      <a:solidFill>
                        <a:srgbClr val="000000"/>
                      </a:solidFill>
                      <a:prstDash val="solid"/>
                    </a:lnB>
                    <a:solidFill>
                      <a:srgbClr val="C0C0C0"/>
                    </a:solidFill>
                  </a:tcPr>
                </a:tc>
                <a:tc>
                  <a:txBody>
                    <a:bodyPr/>
                    <a:lstStyle/>
                    <a:p>
                      <a:pPr algn="ctr">
                        <a:lnSpc>
                          <a:spcPts val="1160"/>
                        </a:lnSpc>
                      </a:pPr>
                      <a:r>
                        <a:rPr sz="1000" spc="10" dirty="0">
                          <a:latin typeface="Arial"/>
                          <a:cs typeface="Arial"/>
                        </a:rPr>
                        <a:t>60</a:t>
                      </a:r>
                      <a:endParaRPr sz="1000">
                        <a:latin typeface="Arial"/>
                        <a:cs typeface="Arial"/>
                      </a:endParaRPr>
                    </a:p>
                  </a:txBody>
                  <a:tcPr marL="0" marR="0" marT="0" marB="0">
                    <a:lnL w="9143">
                      <a:solidFill>
                        <a:srgbClr val="000000"/>
                      </a:solidFill>
                      <a:prstDash val="solid"/>
                    </a:lnL>
                    <a:lnR w="9143">
                      <a:solidFill>
                        <a:srgbClr val="000000"/>
                      </a:solidFill>
                      <a:prstDash val="solid"/>
                    </a:lnR>
                    <a:lnT w="9144">
                      <a:solidFill>
                        <a:srgbClr val="000000"/>
                      </a:solidFill>
                      <a:prstDash val="solid"/>
                    </a:lnT>
                    <a:lnB w="8381">
                      <a:solidFill>
                        <a:srgbClr val="000000"/>
                      </a:solidFill>
                      <a:prstDash val="solid"/>
                    </a:lnB>
                  </a:tcPr>
                </a:tc>
                <a:tc>
                  <a:txBody>
                    <a:bodyPr/>
                    <a:lstStyle/>
                    <a:p>
                      <a:endParaRPr sz="1000">
                        <a:latin typeface="Arial"/>
                        <a:cs typeface="Arial"/>
                      </a:endParaRPr>
                    </a:p>
                  </a:txBody>
                  <a:tcPr marL="0" marR="0" marT="0" marB="0">
                    <a:lnL w="9143">
                      <a:solidFill>
                        <a:srgbClr val="000000"/>
                      </a:solidFill>
                      <a:prstDash val="solid"/>
                    </a:lnL>
                    <a:lnR w="9144">
                      <a:solidFill>
                        <a:srgbClr val="000000"/>
                      </a:solidFill>
                      <a:prstDash val="solid"/>
                    </a:lnR>
                    <a:lnT w="9144">
                      <a:solidFill>
                        <a:srgbClr val="000000"/>
                      </a:solidFill>
                      <a:prstDash val="solid"/>
                    </a:lnT>
                    <a:lnB w="8381">
                      <a:solidFill>
                        <a:srgbClr val="000000"/>
                      </a:solidFill>
                      <a:prstDash val="solid"/>
                    </a:lnB>
                    <a:solidFill>
                      <a:srgbClr val="BFBFBF"/>
                    </a:solidFill>
                  </a:tcPr>
                </a:tc>
                <a:tc>
                  <a:txBody>
                    <a:bodyPr/>
                    <a:lstStyle/>
                    <a:p>
                      <a:pPr algn="ctr">
                        <a:lnSpc>
                          <a:spcPts val="1160"/>
                        </a:lnSpc>
                      </a:pPr>
                      <a:r>
                        <a:rPr sz="1000" spc="15" dirty="0">
                          <a:latin typeface="Arial"/>
                          <a:cs typeface="Arial"/>
                        </a:rPr>
                        <a:t>47</a:t>
                      </a:r>
                      <a:endParaRPr sz="1000">
                        <a:latin typeface="Arial"/>
                        <a:cs typeface="Arial"/>
                      </a:endParaRPr>
                    </a:p>
                  </a:txBody>
                  <a:tcPr marL="0" marR="0" marT="0" marB="0">
                    <a:lnL w="9144">
                      <a:solidFill>
                        <a:srgbClr val="000000"/>
                      </a:solidFill>
                      <a:prstDash val="solid"/>
                    </a:lnL>
                    <a:lnR w="8381">
                      <a:solidFill>
                        <a:srgbClr val="000000"/>
                      </a:solidFill>
                      <a:prstDash val="solid"/>
                    </a:lnR>
                    <a:lnT w="9144">
                      <a:solidFill>
                        <a:srgbClr val="000000"/>
                      </a:solidFill>
                      <a:prstDash val="solid"/>
                    </a:lnT>
                    <a:lnB w="8381">
                      <a:solidFill>
                        <a:srgbClr val="000000"/>
                      </a:solidFill>
                      <a:prstDash val="solid"/>
                    </a:lnB>
                  </a:tcPr>
                </a:tc>
                <a:extLst>
                  <a:ext uri="{0D108BD9-81ED-4DB2-BD59-A6C34878D82A}">
                    <a16:rowId xmlns:a16="http://schemas.microsoft.com/office/drawing/2014/main" val="10006"/>
                  </a:ext>
                </a:extLst>
              </a:tr>
              <a:tr h="174497">
                <a:tc vMerge="1">
                  <a:txBody>
                    <a:bodyPr/>
                    <a:lstStyle/>
                    <a:p>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L="59690">
                        <a:lnSpc>
                          <a:spcPts val="1275"/>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1">
                      <a:solidFill>
                        <a:srgbClr val="000000"/>
                      </a:solidFill>
                      <a:prstDash val="solid"/>
                    </a:lnT>
                    <a:lnB w="8382">
                      <a:solidFill>
                        <a:srgbClr val="000000"/>
                      </a:solidFill>
                      <a:prstDash val="solid"/>
                    </a:lnB>
                  </a:tcPr>
                </a:tc>
                <a:tc>
                  <a:txBody>
                    <a:bodyPr/>
                    <a:lstStyle/>
                    <a:p>
                      <a:pPr marR="762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9144">
                      <a:solidFill>
                        <a:srgbClr val="000000"/>
                      </a:solidFill>
                      <a:prstDash val="solid"/>
                    </a:lnL>
                    <a:lnR w="9144">
                      <a:solidFill>
                        <a:srgbClr val="000000"/>
                      </a:solidFill>
                      <a:prstDash val="solid"/>
                    </a:lnR>
                    <a:lnT w="8381">
                      <a:solidFill>
                        <a:srgbClr val="000000"/>
                      </a:solidFill>
                      <a:prstDash val="solid"/>
                    </a:lnT>
                    <a:lnB w="8382">
                      <a:solidFill>
                        <a:srgbClr val="000000"/>
                      </a:solidFill>
                      <a:prstDash val="solid"/>
                    </a:lnB>
                  </a:tcPr>
                </a:tc>
                <a:tc>
                  <a:txBody>
                    <a:bodyPr/>
                    <a:lstStyle/>
                    <a:p>
                      <a:pPr algn="ctr">
                        <a:lnSpc>
                          <a:spcPts val="1170"/>
                        </a:lnSpc>
                      </a:pPr>
                      <a:r>
                        <a:rPr sz="1000" spc="15" dirty="0">
                          <a:latin typeface="Arial"/>
                          <a:cs typeface="Arial"/>
                        </a:rPr>
                        <a:t>52</a:t>
                      </a:r>
                      <a:endParaRPr sz="1000">
                        <a:latin typeface="Arial"/>
                        <a:cs typeface="Arial"/>
                      </a:endParaRPr>
                    </a:p>
                  </a:txBody>
                  <a:tcPr marL="0" marR="0" marT="0" marB="0">
                    <a:lnL w="9144">
                      <a:solidFill>
                        <a:srgbClr val="000000"/>
                      </a:solidFill>
                      <a:prstDash val="solid"/>
                    </a:lnL>
                    <a:lnR w="8381">
                      <a:solidFill>
                        <a:srgbClr val="000000"/>
                      </a:solidFill>
                      <a:prstDash val="solid"/>
                    </a:lnR>
                    <a:lnT w="8381">
                      <a:solidFill>
                        <a:srgbClr val="000000"/>
                      </a:solidFill>
                      <a:prstDash val="solid"/>
                    </a:lnT>
                    <a:lnB w="8382">
                      <a:solidFill>
                        <a:srgbClr val="000000"/>
                      </a:solidFill>
                      <a:prstDash val="solid"/>
                    </a:lnB>
                  </a:tcPr>
                </a:tc>
                <a:tc>
                  <a:txBody>
                    <a:bodyPr/>
                    <a:lstStyle/>
                    <a:p>
                      <a:pPr marR="8255"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1">
                      <a:solidFill>
                        <a:srgbClr val="000000"/>
                      </a:solidFill>
                      <a:prstDash val="solid"/>
                    </a:lnL>
                    <a:lnR w="8381">
                      <a:solidFill>
                        <a:srgbClr val="000000"/>
                      </a:solidFill>
                      <a:prstDash val="solid"/>
                    </a:lnR>
                    <a:lnT w="8381">
                      <a:solidFill>
                        <a:srgbClr val="000000"/>
                      </a:solidFill>
                      <a:prstDash val="solid"/>
                    </a:lnT>
                    <a:lnB w="8382">
                      <a:solidFill>
                        <a:srgbClr val="000000"/>
                      </a:solidFill>
                      <a:prstDash val="solid"/>
                    </a:lnB>
                  </a:tcPr>
                </a:tc>
                <a:tc>
                  <a:txBody>
                    <a:bodyPr/>
                    <a:lstStyle/>
                    <a:p>
                      <a:pPr algn="ctr">
                        <a:lnSpc>
                          <a:spcPts val="1170"/>
                        </a:lnSpc>
                      </a:pPr>
                      <a:r>
                        <a:rPr sz="1000" spc="15" dirty="0">
                          <a:latin typeface="Arial"/>
                          <a:cs typeface="Arial"/>
                        </a:rPr>
                        <a:t>46</a:t>
                      </a:r>
                      <a:endParaRPr sz="1000">
                        <a:latin typeface="Arial"/>
                        <a:cs typeface="Arial"/>
                      </a:endParaRPr>
                    </a:p>
                  </a:txBody>
                  <a:tcPr marL="0" marR="0" marT="0" marB="0">
                    <a:lnL w="8381">
                      <a:solidFill>
                        <a:srgbClr val="000000"/>
                      </a:solidFill>
                      <a:prstDash val="solid"/>
                    </a:lnL>
                    <a:lnR w="8382">
                      <a:solidFill>
                        <a:srgbClr val="000000"/>
                      </a:solidFill>
                      <a:prstDash val="solid"/>
                    </a:lnR>
                    <a:lnT w="8381">
                      <a:solidFill>
                        <a:srgbClr val="000000"/>
                      </a:solidFill>
                      <a:prstDash val="solid"/>
                    </a:lnT>
                    <a:lnB w="8382">
                      <a:solidFill>
                        <a:srgbClr val="000000"/>
                      </a:solidFill>
                      <a:prstDash val="solid"/>
                    </a:lnB>
                  </a:tcPr>
                </a:tc>
                <a:tc>
                  <a:txBody>
                    <a:bodyPr/>
                    <a:lstStyle/>
                    <a:p>
                      <a:pPr marR="8255"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2">
                      <a:solidFill>
                        <a:srgbClr val="000000"/>
                      </a:solidFill>
                      <a:prstDash val="solid"/>
                    </a:lnL>
                    <a:lnR w="8382">
                      <a:solidFill>
                        <a:srgbClr val="000000"/>
                      </a:solidFill>
                      <a:prstDash val="solid"/>
                    </a:lnR>
                    <a:lnT w="8381">
                      <a:solidFill>
                        <a:srgbClr val="000000"/>
                      </a:solidFill>
                      <a:prstDash val="solid"/>
                    </a:lnT>
                    <a:lnB w="8382">
                      <a:solidFill>
                        <a:srgbClr val="000000"/>
                      </a:solidFill>
                      <a:prstDash val="solid"/>
                    </a:lnB>
                  </a:tcPr>
                </a:tc>
                <a:tc>
                  <a:txBody>
                    <a:bodyPr/>
                    <a:lstStyle/>
                    <a:p>
                      <a:pPr marL="635" algn="ctr">
                        <a:lnSpc>
                          <a:spcPts val="1170"/>
                        </a:lnSpc>
                      </a:pPr>
                      <a:r>
                        <a:rPr sz="1000" spc="15" dirty="0">
                          <a:latin typeface="Arial"/>
                          <a:cs typeface="Arial"/>
                        </a:rPr>
                        <a:t>49</a:t>
                      </a:r>
                      <a:endParaRPr sz="1000">
                        <a:latin typeface="Arial"/>
                        <a:cs typeface="Arial"/>
                      </a:endParaRPr>
                    </a:p>
                  </a:txBody>
                  <a:tcPr marL="0" marR="0" marT="0" marB="0">
                    <a:lnL w="8382">
                      <a:solidFill>
                        <a:srgbClr val="000000"/>
                      </a:solidFill>
                      <a:prstDash val="solid"/>
                    </a:lnL>
                    <a:lnR w="8382">
                      <a:solidFill>
                        <a:srgbClr val="000000"/>
                      </a:solidFill>
                      <a:prstDash val="solid"/>
                    </a:lnR>
                    <a:lnT w="8381">
                      <a:solidFill>
                        <a:srgbClr val="000000"/>
                      </a:solidFill>
                      <a:prstDash val="solid"/>
                    </a:lnT>
                    <a:lnB w="8382">
                      <a:solidFill>
                        <a:srgbClr val="000000"/>
                      </a:solidFill>
                      <a:prstDash val="solid"/>
                    </a:lnB>
                  </a:tcPr>
                </a:tc>
                <a:tc>
                  <a:txBody>
                    <a:bodyPr/>
                    <a:lstStyle/>
                    <a:p>
                      <a:pPr marL="59690">
                        <a:lnSpc>
                          <a:spcPct val="100000"/>
                        </a:lnSpc>
                        <a:spcBef>
                          <a:spcPts val="85"/>
                        </a:spcBef>
                      </a:pPr>
                      <a:r>
                        <a:rPr sz="1000" dirty="0">
                          <a:solidFill>
                            <a:srgbClr val="FF0000"/>
                          </a:solidFill>
                          <a:latin typeface="Arial"/>
                          <a:cs typeface="Arial"/>
                        </a:rPr>
                        <a:t>▲</a:t>
                      </a:r>
                      <a:endParaRPr sz="1000">
                        <a:latin typeface="Arial"/>
                        <a:cs typeface="Arial"/>
                      </a:endParaRPr>
                    </a:p>
                  </a:txBody>
                  <a:tcPr marL="0" marR="0" marT="10795" marB="0">
                    <a:lnL w="8382">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180"/>
                        </a:lnSpc>
                      </a:pPr>
                      <a:r>
                        <a:rPr sz="1000" spc="15" dirty="0">
                          <a:latin typeface="Arial"/>
                          <a:cs typeface="Arial"/>
                        </a:rPr>
                        <a:t>57</a:t>
                      </a:r>
                      <a:endParaRPr sz="100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marR="10160" algn="r">
                        <a:lnSpc>
                          <a:spcPct val="100000"/>
                        </a:lnSpc>
                        <a:spcBef>
                          <a:spcPts val="85"/>
                        </a:spcBef>
                      </a:pPr>
                      <a:r>
                        <a:rPr sz="1000" dirty="0">
                          <a:solidFill>
                            <a:srgbClr val="007F00"/>
                          </a:solidFill>
                          <a:latin typeface="Arial"/>
                          <a:cs typeface="Arial"/>
                        </a:rPr>
                        <a:t>▼</a:t>
                      </a:r>
                      <a:endParaRPr sz="1000">
                        <a:latin typeface="Arial"/>
                        <a:cs typeface="Arial"/>
                      </a:endParaRPr>
                    </a:p>
                  </a:txBody>
                  <a:tcPr marL="0" marR="0" marT="10795" marB="0">
                    <a:lnL w="5334">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180"/>
                        </a:lnSpc>
                      </a:pPr>
                      <a:r>
                        <a:rPr sz="1000" spc="15" dirty="0">
                          <a:latin typeface="Arial"/>
                          <a:cs typeface="Arial"/>
                        </a:rPr>
                        <a:t>57</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marL="30480" algn="ct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6095">
                      <a:solidFill>
                        <a:srgbClr val="000000"/>
                      </a:solidFill>
                      <a:prstDash val="solid"/>
                    </a:lnL>
                    <a:lnR w="9143">
                      <a:solidFill>
                        <a:srgbClr val="000000"/>
                      </a:solidFill>
                      <a:prstDash val="solid"/>
                    </a:lnR>
                    <a:lnT w="8381">
                      <a:solidFill>
                        <a:srgbClr val="000000"/>
                      </a:solidFill>
                      <a:prstDash val="solid"/>
                    </a:lnT>
                    <a:lnB w="8382">
                      <a:solidFill>
                        <a:srgbClr val="000000"/>
                      </a:solidFill>
                      <a:prstDash val="solid"/>
                    </a:lnB>
                  </a:tcPr>
                </a:tc>
                <a:tc>
                  <a:txBody>
                    <a:bodyPr/>
                    <a:lstStyle/>
                    <a:p>
                      <a:pPr algn="ctr">
                        <a:lnSpc>
                          <a:spcPts val="1170"/>
                        </a:lnSpc>
                      </a:pPr>
                      <a:r>
                        <a:rPr sz="1000" spc="10" dirty="0">
                          <a:latin typeface="Arial"/>
                          <a:cs typeface="Arial"/>
                        </a:rPr>
                        <a:t>60</a:t>
                      </a:r>
                      <a:endParaRPr sz="1000">
                        <a:latin typeface="Arial"/>
                        <a:cs typeface="Arial"/>
                      </a:endParaRPr>
                    </a:p>
                  </a:txBody>
                  <a:tcPr marL="0" marR="0" marT="0" marB="0">
                    <a:lnL w="9143">
                      <a:solidFill>
                        <a:srgbClr val="000000"/>
                      </a:solidFill>
                      <a:prstDash val="solid"/>
                    </a:lnL>
                    <a:lnR w="9143">
                      <a:solidFill>
                        <a:srgbClr val="000000"/>
                      </a:solidFill>
                      <a:prstDash val="solid"/>
                    </a:lnR>
                    <a:lnT w="8381">
                      <a:solidFill>
                        <a:srgbClr val="000000"/>
                      </a:solidFill>
                      <a:prstDash val="solid"/>
                    </a:lnT>
                    <a:lnB w="8382">
                      <a:solidFill>
                        <a:srgbClr val="000000"/>
                      </a:solidFill>
                      <a:prstDash val="solid"/>
                    </a:lnB>
                  </a:tcPr>
                </a:tc>
                <a:tc>
                  <a:txBody>
                    <a:bodyPr/>
                    <a:lstStyle/>
                    <a:p>
                      <a:pPr marR="2286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9143">
                      <a:solidFill>
                        <a:srgbClr val="000000"/>
                      </a:solidFill>
                      <a:prstDash val="solid"/>
                    </a:lnL>
                    <a:lnR w="9144">
                      <a:solidFill>
                        <a:srgbClr val="000000"/>
                      </a:solidFill>
                      <a:prstDash val="solid"/>
                    </a:lnR>
                    <a:lnT w="8381">
                      <a:solidFill>
                        <a:srgbClr val="000000"/>
                      </a:solidFill>
                      <a:prstDash val="solid"/>
                    </a:lnT>
                    <a:lnB w="8382">
                      <a:solidFill>
                        <a:srgbClr val="000000"/>
                      </a:solidFill>
                      <a:prstDash val="solid"/>
                    </a:lnB>
                  </a:tcPr>
                </a:tc>
                <a:tc>
                  <a:txBody>
                    <a:bodyPr/>
                    <a:lstStyle/>
                    <a:p>
                      <a:pPr algn="ctr">
                        <a:lnSpc>
                          <a:spcPts val="1170"/>
                        </a:lnSpc>
                      </a:pPr>
                      <a:r>
                        <a:rPr sz="1000" spc="15" dirty="0">
                          <a:latin typeface="Arial"/>
                          <a:cs typeface="Arial"/>
                        </a:rPr>
                        <a:t>48</a:t>
                      </a:r>
                      <a:endParaRPr sz="1000">
                        <a:latin typeface="Arial"/>
                        <a:cs typeface="Arial"/>
                      </a:endParaRPr>
                    </a:p>
                  </a:txBody>
                  <a:tcPr marL="0" marR="0" marT="0" marB="0">
                    <a:lnL w="9144">
                      <a:solidFill>
                        <a:srgbClr val="000000"/>
                      </a:solidFill>
                      <a:prstDash val="solid"/>
                    </a:lnL>
                    <a:lnR w="8381">
                      <a:solidFill>
                        <a:srgbClr val="000000"/>
                      </a:solidFill>
                      <a:prstDash val="solid"/>
                    </a:lnR>
                    <a:lnT w="8381">
                      <a:solidFill>
                        <a:srgbClr val="000000"/>
                      </a:solidFill>
                      <a:prstDash val="solid"/>
                    </a:lnT>
                    <a:lnB w="8382">
                      <a:solidFill>
                        <a:srgbClr val="000000"/>
                      </a:solidFill>
                      <a:prstDash val="solid"/>
                    </a:lnB>
                  </a:tcPr>
                </a:tc>
                <a:extLst>
                  <a:ext uri="{0D108BD9-81ED-4DB2-BD59-A6C34878D82A}">
                    <a16:rowId xmlns:a16="http://schemas.microsoft.com/office/drawing/2014/main" val="10007"/>
                  </a:ext>
                </a:extLst>
              </a:tr>
              <a:tr h="173355">
                <a:tc vMerge="1">
                  <a:txBody>
                    <a:bodyPr/>
                    <a:lstStyle/>
                    <a:p>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L="59690">
                        <a:lnSpc>
                          <a:spcPts val="1270"/>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9144">
                      <a:solidFill>
                        <a:srgbClr val="000000"/>
                      </a:solidFill>
                      <a:prstDash val="solid"/>
                    </a:lnB>
                  </a:tcPr>
                </a:tc>
                <a:tc>
                  <a:txBody>
                    <a:bodyPr/>
                    <a:lstStyle/>
                    <a:p>
                      <a:pPr marR="7620" algn="r">
                        <a:lnSpc>
                          <a:spcPct val="100000"/>
                        </a:lnSpc>
                        <a:spcBef>
                          <a:spcPts val="70"/>
                        </a:spcBef>
                      </a:pPr>
                      <a:r>
                        <a:rPr sz="1000" dirty="0">
                          <a:solidFill>
                            <a:srgbClr val="007F00"/>
                          </a:solidFill>
                          <a:latin typeface="Arial"/>
                          <a:cs typeface="Arial"/>
                        </a:rPr>
                        <a:t>▼</a:t>
                      </a:r>
                      <a:endParaRPr sz="1000">
                        <a:latin typeface="Arial"/>
                        <a:cs typeface="Arial"/>
                      </a:endParaRPr>
                    </a:p>
                  </a:txBody>
                  <a:tcPr marL="0" marR="0" marT="8890" marB="0">
                    <a:lnL w="9144">
                      <a:solidFill>
                        <a:srgbClr val="000000"/>
                      </a:solidFill>
                      <a:prstDash val="solid"/>
                    </a:lnL>
                    <a:lnR w="9144">
                      <a:solidFill>
                        <a:srgbClr val="000000"/>
                      </a:solidFill>
                      <a:prstDash val="solid"/>
                    </a:lnR>
                    <a:lnT w="8382">
                      <a:solidFill>
                        <a:srgbClr val="000000"/>
                      </a:solidFill>
                      <a:prstDash val="solid"/>
                    </a:lnT>
                    <a:lnB w="9144">
                      <a:solidFill>
                        <a:srgbClr val="000000"/>
                      </a:solidFill>
                      <a:prstDash val="solid"/>
                    </a:lnB>
                  </a:tcPr>
                </a:tc>
                <a:tc>
                  <a:txBody>
                    <a:bodyPr/>
                    <a:lstStyle/>
                    <a:p>
                      <a:pPr algn="ctr">
                        <a:lnSpc>
                          <a:spcPts val="1165"/>
                        </a:lnSpc>
                      </a:pPr>
                      <a:r>
                        <a:rPr sz="1000" spc="15" dirty="0">
                          <a:latin typeface="Arial"/>
                          <a:cs typeface="Arial"/>
                        </a:rPr>
                        <a:t>51</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9144">
                      <a:solidFill>
                        <a:srgbClr val="000000"/>
                      </a:solidFill>
                      <a:prstDash val="solid"/>
                    </a:lnB>
                  </a:tcPr>
                </a:tc>
                <a:tc>
                  <a:txBody>
                    <a:bodyPr/>
                    <a:lstStyle/>
                    <a:p>
                      <a:pPr marR="8255" algn="r">
                        <a:lnSpc>
                          <a:spcPct val="100000"/>
                        </a:lnSpc>
                        <a:spcBef>
                          <a:spcPts val="70"/>
                        </a:spcBef>
                      </a:pPr>
                      <a:r>
                        <a:rPr sz="1000" dirty="0">
                          <a:solidFill>
                            <a:srgbClr val="007F00"/>
                          </a:solidFill>
                          <a:latin typeface="Arial"/>
                          <a:cs typeface="Arial"/>
                        </a:rPr>
                        <a:t>▼</a:t>
                      </a:r>
                      <a:endParaRPr sz="1000">
                        <a:latin typeface="Arial"/>
                        <a:cs typeface="Arial"/>
                      </a:endParaRPr>
                    </a:p>
                  </a:txBody>
                  <a:tcPr marL="0" marR="0" marT="8890" marB="0">
                    <a:lnL w="8381">
                      <a:solidFill>
                        <a:srgbClr val="000000"/>
                      </a:solidFill>
                      <a:prstDash val="solid"/>
                    </a:lnL>
                    <a:lnR w="8381">
                      <a:solidFill>
                        <a:srgbClr val="000000"/>
                      </a:solidFill>
                      <a:prstDash val="solid"/>
                    </a:lnR>
                    <a:lnT w="8382">
                      <a:solidFill>
                        <a:srgbClr val="000000"/>
                      </a:solidFill>
                      <a:prstDash val="solid"/>
                    </a:lnT>
                    <a:lnB w="9144">
                      <a:solidFill>
                        <a:srgbClr val="000000"/>
                      </a:solidFill>
                      <a:prstDash val="solid"/>
                    </a:lnB>
                  </a:tcPr>
                </a:tc>
                <a:tc>
                  <a:txBody>
                    <a:bodyPr/>
                    <a:lstStyle/>
                    <a:p>
                      <a:pPr algn="ctr">
                        <a:lnSpc>
                          <a:spcPts val="1165"/>
                        </a:lnSpc>
                      </a:pPr>
                      <a:r>
                        <a:rPr sz="1000" spc="15" dirty="0">
                          <a:latin typeface="Arial"/>
                          <a:cs typeface="Arial"/>
                        </a:rPr>
                        <a:t>45</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9144">
                      <a:solidFill>
                        <a:srgbClr val="000000"/>
                      </a:solidFill>
                      <a:prstDash val="solid"/>
                    </a:lnB>
                  </a:tcPr>
                </a:tc>
                <a:tc>
                  <a:txBody>
                    <a:bodyPr/>
                    <a:lstStyle/>
                    <a:p>
                      <a:pPr marR="8255" algn="r">
                        <a:lnSpc>
                          <a:spcPct val="100000"/>
                        </a:lnSpc>
                        <a:spcBef>
                          <a:spcPts val="70"/>
                        </a:spcBef>
                      </a:pPr>
                      <a:r>
                        <a:rPr sz="1000" dirty="0">
                          <a:solidFill>
                            <a:srgbClr val="007F00"/>
                          </a:solidFill>
                          <a:latin typeface="Arial"/>
                          <a:cs typeface="Arial"/>
                        </a:rPr>
                        <a:t>▼</a:t>
                      </a:r>
                      <a:endParaRPr sz="1000">
                        <a:latin typeface="Arial"/>
                        <a:cs typeface="Arial"/>
                      </a:endParaRPr>
                    </a:p>
                  </a:txBody>
                  <a:tcPr marL="0" marR="0" marT="8890" marB="0">
                    <a:lnL w="8382">
                      <a:solidFill>
                        <a:srgbClr val="000000"/>
                      </a:solidFill>
                      <a:prstDash val="solid"/>
                    </a:lnL>
                    <a:lnR w="8382">
                      <a:solidFill>
                        <a:srgbClr val="000000"/>
                      </a:solidFill>
                      <a:prstDash val="solid"/>
                    </a:lnR>
                    <a:lnT w="8382">
                      <a:solidFill>
                        <a:srgbClr val="000000"/>
                      </a:solidFill>
                      <a:prstDash val="solid"/>
                    </a:lnT>
                    <a:lnB w="9144">
                      <a:solidFill>
                        <a:srgbClr val="000000"/>
                      </a:solidFill>
                      <a:prstDash val="solid"/>
                    </a:lnB>
                  </a:tcPr>
                </a:tc>
                <a:tc>
                  <a:txBody>
                    <a:bodyPr/>
                    <a:lstStyle/>
                    <a:p>
                      <a:pPr marL="635" algn="ctr">
                        <a:lnSpc>
                          <a:spcPts val="1165"/>
                        </a:lnSpc>
                      </a:pPr>
                      <a:r>
                        <a:rPr sz="1000" spc="15" dirty="0">
                          <a:latin typeface="Arial"/>
                          <a:cs typeface="Arial"/>
                        </a:rPr>
                        <a:t>46</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9144">
                      <a:solidFill>
                        <a:srgbClr val="000000"/>
                      </a:solidFill>
                      <a:prstDash val="solid"/>
                    </a:lnB>
                  </a:tcPr>
                </a:tc>
                <a:tc>
                  <a:txBody>
                    <a:bodyPr/>
                    <a:lstStyle/>
                    <a:p>
                      <a:pPr marL="59690">
                        <a:lnSpc>
                          <a:spcPct val="100000"/>
                        </a:lnSpc>
                        <a:spcBef>
                          <a:spcPts val="85"/>
                        </a:spcBef>
                      </a:pPr>
                      <a:r>
                        <a:rPr sz="1000" dirty="0">
                          <a:solidFill>
                            <a:srgbClr val="FF0000"/>
                          </a:solidFill>
                          <a:latin typeface="Arial"/>
                          <a:cs typeface="Arial"/>
                        </a:rPr>
                        <a:t>▲</a:t>
                      </a:r>
                      <a:endParaRPr sz="1000">
                        <a:latin typeface="Arial"/>
                        <a:cs typeface="Arial"/>
                      </a:endParaRPr>
                    </a:p>
                  </a:txBody>
                  <a:tcPr marL="0" marR="0" marT="10795" marB="0">
                    <a:lnL w="8382">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180"/>
                        </a:lnSpc>
                      </a:pPr>
                      <a:r>
                        <a:rPr sz="1000" spc="15" dirty="0">
                          <a:latin typeface="Arial"/>
                          <a:cs typeface="Arial"/>
                        </a:rPr>
                        <a:t>57</a:t>
                      </a:r>
                      <a:endParaRPr sz="100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marR="10160" algn="r">
                        <a:lnSpc>
                          <a:spcPct val="100000"/>
                        </a:lnSpc>
                        <a:spcBef>
                          <a:spcPts val="85"/>
                        </a:spcBef>
                      </a:pPr>
                      <a:r>
                        <a:rPr sz="1000" dirty="0">
                          <a:solidFill>
                            <a:srgbClr val="007F00"/>
                          </a:solidFill>
                          <a:latin typeface="Arial"/>
                          <a:cs typeface="Arial"/>
                        </a:rPr>
                        <a:t>▼</a:t>
                      </a:r>
                      <a:endParaRPr sz="1000">
                        <a:latin typeface="Arial"/>
                        <a:cs typeface="Arial"/>
                      </a:endParaRPr>
                    </a:p>
                  </a:txBody>
                  <a:tcPr marL="0" marR="0" marT="10795"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180"/>
                        </a:lnSpc>
                      </a:pPr>
                      <a:r>
                        <a:rPr sz="1000" spc="15" dirty="0">
                          <a:latin typeface="Arial"/>
                          <a:cs typeface="Arial"/>
                        </a:rPr>
                        <a:t>54</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marL="30480" algn="ct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6095">
                      <a:solidFill>
                        <a:srgbClr val="000000"/>
                      </a:solidFill>
                      <a:prstDash val="solid"/>
                    </a:lnL>
                    <a:lnR w="9143">
                      <a:solidFill>
                        <a:srgbClr val="000000"/>
                      </a:solidFill>
                      <a:prstDash val="solid"/>
                    </a:lnR>
                    <a:lnT w="8382">
                      <a:solidFill>
                        <a:srgbClr val="000000"/>
                      </a:solidFill>
                      <a:prstDash val="solid"/>
                    </a:lnT>
                    <a:lnB w="9144">
                      <a:solidFill>
                        <a:srgbClr val="000000"/>
                      </a:solidFill>
                      <a:prstDash val="solid"/>
                    </a:lnB>
                  </a:tcPr>
                </a:tc>
                <a:tc>
                  <a:txBody>
                    <a:bodyPr/>
                    <a:lstStyle/>
                    <a:p>
                      <a:pPr algn="ctr">
                        <a:lnSpc>
                          <a:spcPts val="1165"/>
                        </a:lnSpc>
                      </a:pPr>
                      <a:r>
                        <a:rPr sz="1000" spc="10" dirty="0">
                          <a:latin typeface="Arial"/>
                          <a:cs typeface="Arial"/>
                        </a:rPr>
                        <a:t>60</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9144">
                      <a:solidFill>
                        <a:srgbClr val="000000"/>
                      </a:solidFill>
                      <a:prstDash val="solid"/>
                    </a:lnB>
                  </a:tcPr>
                </a:tc>
                <a:tc>
                  <a:txBody>
                    <a:bodyPr/>
                    <a:lstStyle/>
                    <a:p>
                      <a:pPr marR="22860" algn="r">
                        <a:lnSpc>
                          <a:spcPct val="100000"/>
                        </a:lnSpc>
                        <a:spcBef>
                          <a:spcPts val="70"/>
                        </a:spcBef>
                      </a:pPr>
                      <a:r>
                        <a:rPr sz="1000" dirty="0">
                          <a:solidFill>
                            <a:srgbClr val="007F00"/>
                          </a:solidFill>
                          <a:latin typeface="Arial"/>
                          <a:cs typeface="Arial"/>
                        </a:rPr>
                        <a:t>▼</a:t>
                      </a:r>
                      <a:endParaRPr sz="1000">
                        <a:latin typeface="Arial"/>
                        <a:cs typeface="Arial"/>
                      </a:endParaRPr>
                    </a:p>
                  </a:txBody>
                  <a:tcPr marL="0" marR="0" marT="8890" marB="0">
                    <a:lnL w="9143">
                      <a:solidFill>
                        <a:srgbClr val="000000"/>
                      </a:solidFill>
                      <a:prstDash val="solid"/>
                    </a:lnL>
                    <a:lnR w="9144">
                      <a:solidFill>
                        <a:srgbClr val="000000"/>
                      </a:solidFill>
                      <a:prstDash val="solid"/>
                    </a:lnR>
                    <a:lnT w="8382">
                      <a:solidFill>
                        <a:srgbClr val="000000"/>
                      </a:solidFill>
                      <a:prstDash val="solid"/>
                    </a:lnT>
                    <a:lnB w="9144">
                      <a:solidFill>
                        <a:srgbClr val="000000"/>
                      </a:solidFill>
                      <a:prstDash val="solid"/>
                    </a:lnB>
                  </a:tcPr>
                </a:tc>
                <a:tc>
                  <a:txBody>
                    <a:bodyPr/>
                    <a:lstStyle/>
                    <a:p>
                      <a:pPr algn="ctr">
                        <a:lnSpc>
                          <a:spcPts val="1165"/>
                        </a:lnSpc>
                      </a:pPr>
                      <a:r>
                        <a:rPr sz="1000" spc="15" dirty="0">
                          <a:latin typeface="Arial"/>
                          <a:cs typeface="Arial"/>
                        </a:rPr>
                        <a:t>47</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9144">
                      <a:solidFill>
                        <a:srgbClr val="000000"/>
                      </a:solidFill>
                      <a:prstDash val="solid"/>
                    </a:lnB>
                  </a:tcPr>
                </a:tc>
                <a:extLst>
                  <a:ext uri="{0D108BD9-81ED-4DB2-BD59-A6C34878D82A}">
                    <a16:rowId xmlns:a16="http://schemas.microsoft.com/office/drawing/2014/main" val="10008"/>
                  </a:ext>
                </a:extLst>
              </a:tr>
              <a:tr h="174117">
                <a:tc vMerge="1">
                  <a:txBody>
                    <a:bodyPr/>
                    <a:lstStyle/>
                    <a:p>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L="59690">
                        <a:lnSpc>
                          <a:spcPts val="1275"/>
                        </a:lnSpc>
                      </a:pPr>
                      <a:r>
                        <a:rPr sz="1100" b="1" spc="10" dirty="0">
                          <a:latin typeface="Times New Roman"/>
                          <a:cs typeface="Times New Roman"/>
                        </a:rPr>
                        <a:t>‘13-‘15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9144">
                      <a:solidFill>
                        <a:srgbClr val="000000"/>
                      </a:solidFill>
                      <a:prstDash val="solid"/>
                    </a:lnT>
                    <a:lnB w="8382">
                      <a:solidFill>
                        <a:srgbClr val="000000"/>
                      </a:solidFill>
                      <a:prstDash val="solid"/>
                    </a:lnB>
                  </a:tcPr>
                </a:tc>
                <a:tc>
                  <a:txBody>
                    <a:bodyPr/>
                    <a:lstStyle/>
                    <a:p>
                      <a:pPr marR="19050" algn="r">
                        <a:lnSpc>
                          <a:spcPts val="1065"/>
                        </a:lnSpc>
                      </a:pPr>
                      <a:r>
                        <a:rPr sz="950" dirty="0">
                          <a:solidFill>
                            <a:srgbClr val="FF00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9144">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0.6%</a:t>
                      </a:r>
                      <a:endParaRPr sz="1000">
                        <a:latin typeface="Arial"/>
                        <a:cs typeface="Arial"/>
                      </a:endParaRPr>
                    </a:p>
                  </a:txBody>
                  <a:tcPr marL="0" marR="0" marT="0" marB="0">
                    <a:lnL w="9144">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R="179705" algn="r">
                        <a:lnSpc>
                          <a:spcPts val="1165"/>
                        </a:lnSpc>
                      </a:pPr>
                      <a:r>
                        <a:rPr sz="1000" dirty="0">
                          <a:latin typeface="Arial"/>
                          <a:cs typeface="Arial"/>
                        </a:rPr>
                        <a:t>1.4%</a:t>
                      </a:r>
                      <a:endParaRPr sz="1000">
                        <a:latin typeface="Arial"/>
                        <a:cs typeface="Arial"/>
                      </a:endParaRPr>
                    </a:p>
                  </a:txBody>
                  <a:tcPr marL="0" marR="0" marT="0" marB="0">
                    <a:lnL w="8381">
                      <a:solidFill>
                        <a:srgbClr val="000000"/>
                      </a:solidFill>
                      <a:prstDash val="solid"/>
                    </a:lnL>
                    <a:lnR w="8382">
                      <a:solidFill>
                        <a:srgbClr val="000000"/>
                      </a:solidFill>
                      <a:prstDash val="solid"/>
                    </a:lnR>
                    <a:lnT w="9144">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9144">
                      <a:solidFill>
                        <a:srgbClr val="000000"/>
                      </a:solidFill>
                      <a:prstDash val="solid"/>
                    </a:lnT>
                    <a:lnB w="8382">
                      <a:solidFill>
                        <a:srgbClr val="000000"/>
                      </a:solidFill>
                      <a:prstDash val="solid"/>
                    </a:lnB>
                  </a:tcPr>
                </a:tc>
                <a:tc>
                  <a:txBody>
                    <a:bodyPr/>
                    <a:lstStyle/>
                    <a:p>
                      <a:pPr marR="90805" algn="r">
                        <a:lnSpc>
                          <a:spcPts val="1165"/>
                        </a:lnSpc>
                      </a:pPr>
                      <a:r>
                        <a:rPr sz="1000" dirty="0">
                          <a:latin typeface="Arial"/>
                          <a:cs typeface="Arial"/>
                        </a:rPr>
                        <a:t>3.7%</a:t>
                      </a:r>
                      <a:endParaRPr sz="1000">
                        <a:latin typeface="Arial"/>
                        <a:cs typeface="Arial"/>
                      </a:endParaRPr>
                    </a:p>
                  </a:txBody>
                  <a:tcPr marL="0" marR="0" marT="0" marB="0">
                    <a:lnL w="8382">
                      <a:solidFill>
                        <a:srgbClr val="000000"/>
                      </a:solidFill>
                      <a:prstDash val="solid"/>
                    </a:lnL>
                    <a:lnR w="8382">
                      <a:solidFill>
                        <a:srgbClr val="000000"/>
                      </a:solidFill>
                      <a:prstDash val="solid"/>
                    </a:lnR>
                    <a:lnT w="9144">
                      <a:solidFill>
                        <a:srgbClr val="000000"/>
                      </a:solidFill>
                      <a:prstDash val="solid"/>
                    </a:lnT>
                    <a:lnB w="8382">
                      <a:solidFill>
                        <a:srgbClr val="000000"/>
                      </a:solidFill>
                      <a:prstDash val="solid"/>
                    </a:lnB>
                  </a:tcPr>
                </a:tc>
                <a:tc>
                  <a:txBody>
                    <a:bodyPr/>
                    <a:lstStyle/>
                    <a:p>
                      <a:pPr marL="59690">
                        <a:lnSpc>
                          <a:spcPts val="1080"/>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algn="ctr">
                        <a:lnSpc>
                          <a:spcPts val="1180"/>
                        </a:lnSpc>
                      </a:pPr>
                      <a:r>
                        <a:rPr sz="1000" spc="15" dirty="0">
                          <a:latin typeface="Arial"/>
                          <a:cs typeface="Arial"/>
                        </a:rPr>
                        <a:t>2.1%</a:t>
                      </a:r>
                      <a:endParaRPr sz="100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5334">
                      <a:solidFill>
                        <a:srgbClr val="000000"/>
                      </a:solidFill>
                      <a:prstDash val="solid"/>
                    </a:lnB>
                  </a:tcPr>
                </a:tc>
                <a:tc>
                  <a:txBody>
                    <a:bodyPr/>
                    <a:lstStyle/>
                    <a:p>
                      <a:pPr marR="21590" algn="r">
                        <a:lnSpc>
                          <a:spcPts val="1080"/>
                        </a:lnSpc>
                      </a:pPr>
                      <a:r>
                        <a:rPr sz="950" dirty="0">
                          <a:solidFill>
                            <a:srgbClr val="007F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algn="ctr">
                        <a:lnSpc>
                          <a:spcPts val="1180"/>
                        </a:lnSpc>
                      </a:pPr>
                      <a:r>
                        <a:rPr sz="1000" spc="20" dirty="0">
                          <a:latin typeface="Arial"/>
                          <a:cs typeface="Arial"/>
                        </a:rPr>
                        <a:t>0%</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marL="19050" algn="ctr">
                        <a:lnSpc>
                          <a:spcPts val="1065"/>
                        </a:lnSpc>
                      </a:pPr>
                      <a:r>
                        <a:rPr sz="950" dirty="0">
                          <a:solidFill>
                            <a:srgbClr val="FF0000"/>
                          </a:solidFill>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9144">
                      <a:solidFill>
                        <a:srgbClr val="000000"/>
                      </a:solidFill>
                      <a:prstDash val="solid"/>
                    </a:lnT>
                    <a:lnB w="8382">
                      <a:solidFill>
                        <a:srgbClr val="000000"/>
                      </a:solidFill>
                      <a:prstDash val="solid"/>
                    </a:lnB>
                  </a:tcPr>
                </a:tc>
                <a:tc>
                  <a:txBody>
                    <a:bodyPr/>
                    <a:lstStyle/>
                    <a:p>
                      <a:pPr algn="ctr">
                        <a:lnSpc>
                          <a:spcPts val="1165"/>
                        </a:lnSpc>
                      </a:pPr>
                      <a:r>
                        <a:rPr sz="1000" spc="20" dirty="0">
                          <a:latin typeface="Arial"/>
                          <a:cs typeface="Arial"/>
                        </a:rPr>
                        <a:t>2%</a:t>
                      </a:r>
                      <a:endParaRPr sz="1000">
                        <a:latin typeface="Arial"/>
                        <a:cs typeface="Arial"/>
                      </a:endParaRPr>
                    </a:p>
                  </a:txBody>
                  <a:tcPr marL="0" marR="0" marT="0" marB="0">
                    <a:lnL w="9143">
                      <a:solidFill>
                        <a:srgbClr val="000000"/>
                      </a:solidFill>
                      <a:prstDash val="solid"/>
                    </a:lnL>
                    <a:lnR w="9143">
                      <a:solidFill>
                        <a:srgbClr val="000000"/>
                      </a:solidFill>
                      <a:prstDash val="solid"/>
                    </a:lnR>
                    <a:lnT w="9144">
                      <a:solidFill>
                        <a:srgbClr val="000000"/>
                      </a:solidFill>
                      <a:prstDash val="solid"/>
                    </a:lnT>
                    <a:lnB w="8382">
                      <a:solidFill>
                        <a:srgbClr val="000000"/>
                      </a:solidFill>
                      <a:prstDash val="solid"/>
                    </a:lnB>
                  </a:tcPr>
                </a:tc>
                <a:tc>
                  <a:txBody>
                    <a:bodyPr/>
                    <a:lstStyle/>
                    <a:p>
                      <a:pPr marR="34290" algn="r">
                        <a:lnSpc>
                          <a:spcPts val="1065"/>
                        </a:lnSpc>
                      </a:pPr>
                      <a:r>
                        <a:rPr sz="950" dirty="0">
                          <a:solidFill>
                            <a:srgbClr val="FF00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9144">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2.6%</a:t>
                      </a:r>
                      <a:endParaRPr sz="1000">
                        <a:latin typeface="Arial"/>
                        <a:cs typeface="Arial"/>
                      </a:endParaRPr>
                    </a:p>
                  </a:txBody>
                  <a:tcPr marL="0" marR="0" marT="0" marB="0">
                    <a:lnL w="9144">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extLst>
                  <a:ext uri="{0D108BD9-81ED-4DB2-BD59-A6C34878D82A}">
                    <a16:rowId xmlns:a16="http://schemas.microsoft.com/office/drawing/2014/main" val="10009"/>
                  </a:ext>
                </a:extLst>
              </a:tr>
              <a:tr h="173736">
                <a:tc vMerge="1">
                  <a:txBody>
                    <a:bodyPr/>
                    <a:lstStyle/>
                    <a:p>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L="59690">
                        <a:lnSpc>
                          <a:spcPts val="1270"/>
                        </a:lnSpc>
                      </a:pPr>
                      <a:r>
                        <a:rPr sz="1100" b="1" spc="10" dirty="0">
                          <a:latin typeface="Times New Roman"/>
                          <a:cs typeface="Times New Roman"/>
                        </a:rPr>
                        <a:t>‘13-‘20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marR="19050" algn="r">
                        <a:lnSpc>
                          <a:spcPts val="1065"/>
                        </a:lnSpc>
                      </a:pPr>
                      <a:r>
                        <a:rPr sz="950" dirty="0">
                          <a:solidFill>
                            <a:srgbClr val="007F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-0.9%</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007F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157480" algn="r">
                        <a:lnSpc>
                          <a:spcPts val="1165"/>
                        </a:lnSpc>
                      </a:pPr>
                      <a:r>
                        <a:rPr sz="1000" dirty="0">
                          <a:latin typeface="Arial"/>
                          <a:cs typeface="Arial"/>
                        </a:rPr>
                        <a:t>-0.3%</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007F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68580" algn="r">
                        <a:lnSpc>
                          <a:spcPts val="1165"/>
                        </a:lnSpc>
                      </a:pPr>
                      <a:r>
                        <a:rPr sz="1000" dirty="0">
                          <a:latin typeface="Arial"/>
                          <a:cs typeface="Arial"/>
                        </a:rPr>
                        <a:t>-2.1%</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67945">
                        <a:lnSpc>
                          <a:spcPts val="1080"/>
                        </a:lnSpc>
                      </a:pPr>
                      <a:r>
                        <a:rPr sz="950" dirty="0">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5334">
                      <a:solidFill>
                        <a:srgbClr val="000000"/>
                      </a:solidFill>
                      <a:prstDash val="solid"/>
                    </a:lnT>
                    <a:lnB w="5334">
                      <a:solidFill>
                        <a:srgbClr val="000000"/>
                      </a:solidFill>
                      <a:prstDash val="solid"/>
                    </a:lnB>
                  </a:tcPr>
                </a:tc>
                <a:tc>
                  <a:txBody>
                    <a:bodyPr/>
                    <a:lstStyle/>
                    <a:p>
                      <a:pPr algn="ctr">
                        <a:lnSpc>
                          <a:spcPts val="1180"/>
                        </a:lnSpc>
                      </a:pPr>
                      <a:r>
                        <a:rPr sz="1000" spc="15" dirty="0">
                          <a:latin typeface="Arial"/>
                          <a:cs typeface="Arial"/>
                        </a:rPr>
                        <a:t>1.3%</a:t>
                      </a:r>
                      <a:endParaRPr sz="100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5334">
                      <a:solidFill>
                        <a:srgbClr val="000000"/>
                      </a:solidFill>
                      <a:prstDash val="solid"/>
                    </a:lnB>
                  </a:tcPr>
                </a:tc>
                <a:tc>
                  <a:txBody>
                    <a:bodyPr/>
                    <a:lstStyle/>
                    <a:p>
                      <a:pPr marR="21590" algn="r">
                        <a:lnSpc>
                          <a:spcPts val="1080"/>
                        </a:lnSpc>
                      </a:pPr>
                      <a:r>
                        <a:rPr sz="950" dirty="0">
                          <a:solidFill>
                            <a:srgbClr val="007F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5334">
                      <a:solidFill>
                        <a:srgbClr val="000000"/>
                      </a:solidFill>
                      <a:prstDash val="solid"/>
                    </a:lnB>
                  </a:tcPr>
                </a:tc>
                <a:tc>
                  <a:txBody>
                    <a:bodyPr/>
                    <a:lstStyle/>
                    <a:p>
                      <a:pPr algn="ctr">
                        <a:lnSpc>
                          <a:spcPts val="1180"/>
                        </a:lnSpc>
                      </a:pPr>
                      <a:r>
                        <a:rPr sz="1000" spc="10" dirty="0">
                          <a:latin typeface="Arial"/>
                          <a:cs typeface="Arial"/>
                        </a:rPr>
                        <a:t>-5%</a:t>
                      </a:r>
                      <a:endParaRPr sz="1000">
                        <a:latin typeface="Arial"/>
                        <a:cs typeface="Arial"/>
                      </a:endParaRPr>
                    </a:p>
                  </a:txBody>
                  <a:tcPr marL="0" marR="0" marT="0" marB="0">
                    <a:lnL w="6095">
                      <a:solidFill>
                        <a:srgbClr val="000000"/>
                      </a:solidFill>
                      <a:prstDash val="solid"/>
                    </a:lnL>
                    <a:lnR w="6095">
                      <a:solidFill>
                        <a:srgbClr val="000000"/>
                      </a:solidFill>
                      <a:prstDash val="solid"/>
                    </a:lnR>
                    <a:lnT w="5334">
                      <a:solidFill>
                        <a:srgbClr val="000000"/>
                      </a:solidFill>
                      <a:prstDash val="solid"/>
                    </a:lnT>
                    <a:lnB w="5334">
                      <a:solidFill>
                        <a:srgbClr val="000000"/>
                      </a:solidFill>
                      <a:prstDash val="solid"/>
                    </a:lnB>
                  </a:tcPr>
                </a:tc>
                <a:tc>
                  <a:txBody>
                    <a:bodyPr/>
                    <a:lstStyle/>
                    <a:p>
                      <a:pPr marL="635" algn="ctr">
                        <a:lnSpc>
                          <a:spcPts val="1065"/>
                        </a:lnSpc>
                      </a:pPr>
                      <a:r>
                        <a:rPr sz="950" dirty="0">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20" dirty="0">
                          <a:latin typeface="Arial"/>
                          <a:cs typeface="Arial"/>
                        </a:rPr>
                        <a:t>1%</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marR="34290" algn="r">
                        <a:lnSpc>
                          <a:spcPts val="1065"/>
                        </a:lnSpc>
                      </a:pPr>
                      <a:r>
                        <a:rPr sz="950" dirty="0">
                          <a:solidFill>
                            <a:srgbClr val="007F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-0.3%</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extLst>
                  <a:ext uri="{0D108BD9-81ED-4DB2-BD59-A6C34878D82A}">
                    <a16:rowId xmlns:a16="http://schemas.microsoft.com/office/drawing/2014/main" val="10010"/>
                  </a:ext>
                </a:extLst>
              </a:tr>
              <a:tr h="174117">
                <a:tc rowSpan="5">
                  <a:txBody>
                    <a:bodyPr/>
                    <a:lstStyle/>
                    <a:p>
                      <a:pPr>
                        <a:lnSpc>
                          <a:spcPct val="100000"/>
                        </a:lnSpc>
                      </a:pPr>
                      <a:endParaRPr sz="800">
                        <a:latin typeface="Times New Roman"/>
                        <a:cs typeface="Times New Roman"/>
                      </a:endParaRPr>
                    </a:p>
                    <a:p>
                      <a:pPr>
                        <a:lnSpc>
                          <a:spcPct val="100000"/>
                        </a:lnSpc>
                        <a:spcBef>
                          <a:spcPts val="10"/>
                        </a:spcBef>
                      </a:pPr>
                      <a:endParaRPr sz="1000">
                        <a:latin typeface="Times New Roman"/>
                        <a:cs typeface="Times New Roman"/>
                      </a:endParaRPr>
                    </a:p>
                    <a:p>
                      <a:pPr marL="77470" marR="69850" indent="-635" algn="ctr">
                        <a:lnSpc>
                          <a:spcPct val="95700"/>
                        </a:lnSpc>
                        <a:spcBef>
                          <a:spcPts val="5"/>
                        </a:spcBef>
                      </a:pPr>
                      <a:r>
                        <a:rPr sz="750" b="1" spc="-5" dirty="0">
                          <a:latin typeface="Times New Roman"/>
                          <a:cs typeface="Times New Roman"/>
                        </a:rPr>
                        <a:t>Capacity  </a:t>
                      </a:r>
                      <a:r>
                        <a:rPr sz="750" b="1" dirty="0">
                          <a:latin typeface="Times New Roman"/>
                          <a:cs typeface="Times New Roman"/>
                        </a:rPr>
                        <a:t>Utiliz</a:t>
                      </a:r>
                      <a:r>
                        <a:rPr sz="750" b="1" spc="-5" dirty="0">
                          <a:latin typeface="Times New Roman"/>
                          <a:cs typeface="Times New Roman"/>
                        </a:rPr>
                        <a:t>a</a:t>
                      </a:r>
                      <a:r>
                        <a:rPr sz="750" b="1" spc="5" dirty="0">
                          <a:latin typeface="Times New Roman"/>
                          <a:cs typeface="Times New Roman"/>
                        </a:rPr>
                        <a:t>t</a:t>
                      </a:r>
                      <a:r>
                        <a:rPr sz="750" b="1" spc="-5" dirty="0">
                          <a:latin typeface="Times New Roman"/>
                          <a:cs typeface="Times New Roman"/>
                        </a:rPr>
                        <a:t>i</a:t>
                      </a:r>
                      <a:r>
                        <a:rPr sz="750" b="1" dirty="0">
                          <a:latin typeface="Times New Roman"/>
                          <a:cs typeface="Times New Roman"/>
                        </a:rPr>
                        <a:t>on  </a:t>
                      </a:r>
                      <a:r>
                        <a:rPr sz="750" b="1" spc="-5" dirty="0">
                          <a:latin typeface="Times New Roman"/>
                          <a:cs typeface="Times New Roman"/>
                        </a:rPr>
                        <a:t>(%)</a:t>
                      </a:r>
                      <a:endParaRPr sz="750">
                        <a:latin typeface="Times New Roman"/>
                        <a:cs typeface="Times New Roman"/>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5"/>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2013</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9143">
                      <a:solidFill>
                        <a:srgbClr val="000000"/>
                      </a:solidFill>
                      <a:prstDash val="solid"/>
                    </a:lnB>
                  </a:tcPr>
                </a:tc>
                <a:tc>
                  <a:txBody>
                    <a:bodyPr/>
                    <a:lstStyle/>
                    <a:p>
                      <a:endParaRPr sz="1100">
                        <a:latin typeface="Times New Roman"/>
                        <a:cs typeface="Times New Roman"/>
                      </a:endParaRPr>
                    </a:p>
                  </a:txBody>
                  <a:tcPr marL="0" marR="0" marT="0" marB="0">
                    <a:lnL w="9144">
                      <a:solidFill>
                        <a:srgbClr val="000000"/>
                      </a:solidFill>
                      <a:prstDash val="solid"/>
                    </a:lnL>
                    <a:lnR w="9144">
                      <a:solidFill>
                        <a:srgbClr val="000000"/>
                      </a:solidFill>
                      <a:prstDash val="solid"/>
                    </a:lnR>
                    <a:lnT w="8382">
                      <a:solidFill>
                        <a:srgbClr val="000000"/>
                      </a:solidFill>
                      <a:prstDash val="solid"/>
                    </a:lnT>
                    <a:lnB w="9143">
                      <a:solidFill>
                        <a:srgbClr val="000000"/>
                      </a:solidFill>
                      <a:prstDash val="solid"/>
                    </a:lnB>
                    <a:solidFill>
                      <a:srgbClr val="C0C0C0"/>
                    </a:solidFill>
                  </a:tcPr>
                </a:tc>
                <a:tc>
                  <a:txBody>
                    <a:bodyPr/>
                    <a:lstStyle/>
                    <a:p>
                      <a:pPr algn="ctr">
                        <a:lnSpc>
                          <a:spcPts val="1170"/>
                        </a:lnSpc>
                      </a:pPr>
                      <a:r>
                        <a:rPr sz="1000" spc="20" dirty="0">
                          <a:latin typeface="Arial"/>
                          <a:cs typeface="Arial"/>
                        </a:rPr>
                        <a:t>74%</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9143">
                      <a:solidFill>
                        <a:srgbClr val="000000"/>
                      </a:solidFill>
                      <a:prstDash val="solid"/>
                    </a:lnB>
                  </a:tcPr>
                </a:tc>
                <a:tc>
                  <a:txBody>
                    <a:bodyPr/>
                    <a:lstStyle/>
                    <a:p>
                      <a:endParaRPr sz="1000">
                        <a:latin typeface="Arial"/>
                        <a:cs typeface="Arial"/>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9143">
                      <a:solidFill>
                        <a:srgbClr val="000000"/>
                      </a:solidFill>
                      <a:prstDash val="solid"/>
                    </a:lnB>
                    <a:solidFill>
                      <a:srgbClr val="C0C0C0"/>
                    </a:solidFill>
                  </a:tcPr>
                </a:tc>
                <a:tc>
                  <a:txBody>
                    <a:bodyPr/>
                    <a:lstStyle/>
                    <a:p>
                      <a:pPr marR="198120" algn="r">
                        <a:lnSpc>
                          <a:spcPts val="1170"/>
                        </a:lnSpc>
                      </a:pPr>
                      <a:r>
                        <a:rPr sz="1000" dirty="0">
                          <a:latin typeface="Arial"/>
                          <a:cs typeface="Arial"/>
                        </a:rPr>
                        <a:t>75%</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9143">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9143">
                      <a:solidFill>
                        <a:srgbClr val="000000"/>
                      </a:solidFill>
                      <a:prstDash val="solid"/>
                    </a:lnB>
                    <a:solidFill>
                      <a:srgbClr val="C0C0C0"/>
                    </a:solidFill>
                  </a:tcPr>
                </a:tc>
                <a:tc>
                  <a:txBody>
                    <a:bodyPr/>
                    <a:lstStyle/>
                    <a:p>
                      <a:pPr marL="116205">
                        <a:lnSpc>
                          <a:spcPts val="1170"/>
                        </a:lnSpc>
                      </a:pPr>
                      <a:r>
                        <a:rPr sz="1000" spc="20" dirty="0">
                          <a:latin typeface="Arial"/>
                          <a:cs typeface="Arial"/>
                        </a:rPr>
                        <a:t>68%</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9143">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solidFill>
                      <a:srgbClr val="BFBFBF"/>
                    </a:solidFill>
                  </a:tcPr>
                </a:tc>
                <a:tc>
                  <a:txBody>
                    <a:bodyPr/>
                    <a:lstStyle/>
                    <a:p>
                      <a:pPr algn="ctr">
                        <a:lnSpc>
                          <a:spcPts val="1185"/>
                        </a:lnSpc>
                      </a:pPr>
                      <a:r>
                        <a:rPr sz="1000" spc="20" dirty="0">
                          <a:latin typeface="Arial"/>
                          <a:cs typeface="Arial"/>
                        </a:rPr>
                        <a:t>75%</a:t>
                      </a:r>
                      <a:endParaRPr sz="100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6095">
                      <a:solidFill>
                        <a:srgbClr val="000000"/>
                      </a:solidFill>
                      <a:prstDash val="solid"/>
                    </a:lnB>
                  </a:tcPr>
                </a:tc>
                <a:tc>
                  <a:txBody>
                    <a:bodyPr/>
                    <a:lstStyle/>
                    <a:p>
                      <a:endParaRPr sz="1000">
                        <a:latin typeface="Arial"/>
                        <a:cs typeface="Arial"/>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solidFill>
                      <a:srgbClr val="BFBFBF"/>
                    </a:solidFill>
                  </a:tcPr>
                </a:tc>
                <a:tc>
                  <a:txBody>
                    <a:bodyPr/>
                    <a:lstStyle/>
                    <a:p>
                      <a:pPr algn="ctr">
                        <a:lnSpc>
                          <a:spcPts val="1185"/>
                        </a:lnSpc>
                      </a:pPr>
                      <a:r>
                        <a:rPr sz="1000" spc="20" dirty="0">
                          <a:latin typeface="Arial"/>
                          <a:cs typeface="Arial"/>
                        </a:rPr>
                        <a:t>76%</a:t>
                      </a:r>
                      <a:endParaRPr sz="1000">
                        <a:latin typeface="Arial"/>
                        <a:cs typeface="Arial"/>
                      </a:endParaRPr>
                    </a:p>
                  </a:txBody>
                  <a:tcPr marL="0" marR="0" marT="0" marB="0">
                    <a:lnL w="6095">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tcPr>
                </a:tc>
                <a:tc>
                  <a:txBody>
                    <a:bodyPr/>
                    <a:lstStyle/>
                    <a:p>
                      <a:endParaRPr sz="1000">
                        <a:latin typeface="Arial"/>
                        <a:cs typeface="Arial"/>
                      </a:endParaRPr>
                    </a:p>
                  </a:txBody>
                  <a:tcPr marL="0" marR="0" marT="0" marB="0">
                    <a:lnL w="6095">
                      <a:solidFill>
                        <a:srgbClr val="000000"/>
                      </a:solidFill>
                      <a:prstDash val="solid"/>
                    </a:lnL>
                    <a:lnR w="9143">
                      <a:solidFill>
                        <a:srgbClr val="000000"/>
                      </a:solidFill>
                      <a:prstDash val="solid"/>
                    </a:lnR>
                    <a:lnT w="8382">
                      <a:solidFill>
                        <a:srgbClr val="000000"/>
                      </a:solidFill>
                      <a:prstDash val="solid"/>
                    </a:lnT>
                    <a:lnB w="9143">
                      <a:solidFill>
                        <a:srgbClr val="000000"/>
                      </a:solidFill>
                      <a:prstDash val="solid"/>
                    </a:lnB>
                    <a:solidFill>
                      <a:srgbClr val="C0C0C0"/>
                    </a:solidFill>
                  </a:tcPr>
                </a:tc>
                <a:tc>
                  <a:txBody>
                    <a:bodyPr/>
                    <a:lstStyle/>
                    <a:p>
                      <a:pPr algn="ctr">
                        <a:lnSpc>
                          <a:spcPts val="1170"/>
                        </a:lnSpc>
                      </a:pPr>
                      <a:r>
                        <a:rPr sz="1000" spc="20" dirty="0">
                          <a:latin typeface="Arial"/>
                          <a:cs typeface="Arial"/>
                        </a:rPr>
                        <a:t>76%</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9143">
                      <a:solidFill>
                        <a:srgbClr val="000000"/>
                      </a:solidFill>
                      <a:prstDash val="solid"/>
                    </a:lnB>
                  </a:tcPr>
                </a:tc>
                <a:tc>
                  <a:txBody>
                    <a:bodyPr/>
                    <a:lstStyle/>
                    <a:p>
                      <a:endParaRPr sz="1000">
                        <a:latin typeface="Arial"/>
                        <a:cs typeface="Arial"/>
                      </a:endParaRPr>
                    </a:p>
                  </a:txBody>
                  <a:tcPr marL="0" marR="0" marT="0" marB="0">
                    <a:lnL w="9143">
                      <a:solidFill>
                        <a:srgbClr val="000000"/>
                      </a:solidFill>
                      <a:prstDash val="solid"/>
                    </a:lnL>
                    <a:lnR w="9144">
                      <a:solidFill>
                        <a:srgbClr val="000000"/>
                      </a:solidFill>
                      <a:prstDash val="solid"/>
                    </a:lnR>
                    <a:lnT w="8382">
                      <a:solidFill>
                        <a:srgbClr val="000000"/>
                      </a:solidFill>
                      <a:prstDash val="solid"/>
                    </a:lnT>
                    <a:lnB w="9143">
                      <a:solidFill>
                        <a:srgbClr val="000000"/>
                      </a:solidFill>
                      <a:prstDash val="solid"/>
                    </a:lnB>
                    <a:solidFill>
                      <a:srgbClr val="BFBFBF"/>
                    </a:solidFill>
                  </a:tcPr>
                </a:tc>
                <a:tc>
                  <a:txBody>
                    <a:bodyPr/>
                    <a:lstStyle/>
                    <a:p>
                      <a:pPr algn="ctr">
                        <a:lnSpc>
                          <a:spcPct val="100000"/>
                        </a:lnSpc>
                        <a:spcBef>
                          <a:spcPts val="80"/>
                        </a:spcBef>
                      </a:pPr>
                      <a:r>
                        <a:rPr sz="1000" spc="15" dirty="0">
                          <a:latin typeface="Arial"/>
                          <a:cs typeface="Arial"/>
                        </a:rPr>
                        <a:t>72.7%</a:t>
                      </a:r>
                      <a:endParaRPr sz="1000">
                        <a:latin typeface="Arial"/>
                        <a:cs typeface="Arial"/>
                      </a:endParaRPr>
                    </a:p>
                  </a:txBody>
                  <a:tcPr marL="0" marR="0" marT="10160" marB="0">
                    <a:lnL w="9144">
                      <a:solidFill>
                        <a:srgbClr val="000000"/>
                      </a:solidFill>
                      <a:prstDash val="solid"/>
                    </a:lnL>
                    <a:lnR w="8381">
                      <a:solidFill>
                        <a:srgbClr val="000000"/>
                      </a:solidFill>
                      <a:prstDash val="solid"/>
                    </a:lnR>
                    <a:lnT w="8382">
                      <a:solidFill>
                        <a:srgbClr val="000000"/>
                      </a:solidFill>
                      <a:prstDash val="solid"/>
                    </a:lnT>
                    <a:lnB w="9143">
                      <a:solidFill>
                        <a:srgbClr val="000000"/>
                      </a:solidFill>
                      <a:prstDash val="solid"/>
                    </a:lnB>
                  </a:tcPr>
                </a:tc>
                <a:extLst>
                  <a:ext uri="{0D108BD9-81ED-4DB2-BD59-A6C34878D82A}">
                    <a16:rowId xmlns:a16="http://schemas.microsoft.com/office/drawing/2014/main" val="10011"/>
                  </a:ext>
                </a:extLst>
              </a:tr>
              <a:tr h="173354">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65"/>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9143">
                      <a:solidFill>
                        <a:srgbClr val="000000"/>
                      </a:solidFill>
                      <a:prstDash val="solid"/>
                    </a:lnT>
                    <a:lnB w="8382">
                      <a:solidFill>
                        <a:srgbClr val="000000"/>
                      </a:solidFill>
                      <a:prstDash val="solid"/>
                    </a:lnB>
                  </a:tcPr>
                </a:tc>
                <a:tc>
                  <a:txBody>
                    <a:bodyPr/>
                    <a:lstStyle/>
                    <a:p>
                      <a:pPr marR="7620" algn="r">
                        <a:lnSpc>
                          <a:spcPct val="100000"/>
                        </a:lnSpc>
                        <a:spcBef>
                          <a:spcPts val="65"/>
                        </a:spcBef>
                      </a:pPr>
                      <a:r>
                        <a:rPr sz="1000" dirty="0">
                          <a:solidFill>
                            <a:srgbClr val="FF0000"/>
                          </a:solidFill>
                          <a:latin typeface="Arial"/>
                          <a:cs typeface="Arial"/>
                        </a:rPr>
                        <a:t>▲</a:t>
                      </a:r>
                      <a:endParaRPr sz="1000">
                        <a:latin typeface="Arial"/>
                        <a:cs typeface="Arial"/>
                      </a:endParaRPr>
                    </a:p>
                  </a:txBody>
                  <a:tcPr marL="0" marR="0" marT="8255" marB="0">
                    <a:lnL w="9144">
                      <a:solidFill>
                        <a:srgbClr val="000000"/>
                      </a:solidFill>
                      <a:prstDash val="solid"/>
                    </a:lnL>
                    <a:lnR w="9144">
                      <a:solidFill>
                        <a:srgbClr val="000000"/>
                      </a:solidFill>
                      <a:prstDash val="solid"/>
                    </a:lnR>
                    <a:lnT w="9143">
                      <a:solidFill>
                        <a:srgbClr val="000000"/>
                      </a:solidFill>
                      <a:prstDash val="solid"/>
                    </a:lnT>
                    <a:lnB w="8382">
                      <a:solidFill>
                        <a:srgbClr val="000000"/>
                      </a:solidFill>
                      <a:prstDash val="solid"/>
                    </a:lnB>
                  </a:tcPr>
                </a:tc>
                <a:tc>
                  <a:txBody>
                    <a:bodyPr/>
                    <a:lstStyle/>
                    <a:p>
                      <a:pPr algn="ctr">
                        <a:lnSpc>
                          <a:spcPts val="1160"/>
                        </a:lnSpc>
                      </a:pPr>
                      <a:r>
                        <a:rPr sz="1000" spc="20" dirty="0">
                          <a:latin typeface="Arial"/>
                          <a:cs typeface="Arial"/>
                        </a:rPr>
                        <a:t>76%</a:t>
                      </a:r>
                      <a:endParaRPr sz="1000">
                        <a:latin typeface="Arial"/>
                        <a:cs typeface="Arial"/>
                      </a:endParaRPr>
                    </a:p>
                  </a:txBody>
                  <a:tcPr marL="0" marR="0" marT="0" marB="0">
                    <a:lnL w="9144">
                      <a:solidFill>
                        <a:srgbClr val="000000"/>
                      </a:solidFill>
                      <a:prstDash val="solid"/>
                    </a:lnL>
                    <a:lnR w="8381">
                      <a:solidFill>
                        <a:srgbClr val="000000"/>
                      </a:solidFill>
                      <a:prstDash val="solid"/>
                    </a:lnR>
                    <a:lnT w="9143">
                      <a:solidFill>
                        <a:srgbClr val="000000"/>
                      </a:solidFill>
                      <a:prstDash val="solid"/>
                    </a:lnT>
                    <a:lnB w="8382">
                      <a:solidFill>
                        <a:srgbClr val="000000"/>
                      </a:solidFill>
                      <a:prstDash val="solid"/>
                    </a:lnB>
                  </a:tcPr>
                </a:tc>
                <a:tc>
                  <a:txBody>
                    <a:bodyPr/>
                    <a:lstStyle/>
                    <a:p>
                      <a:pPr marR="8255" algn="r">
                        <a:lnSpc>
                          <a:spcPct val="100000"/>
                        </a:lnSpc>
                        <a:spcBef>
                          <a:spcPts val="65"/>
                        </a:spcBef>
                      </a:pPr>
                      <a:r>
                        <a:rPr sz="1000" dirty="0">
                          <a:solidFill>
                            <a:srgbClr val="FF0000"/>
                          </a:solidFill>
                          <a:latin typeface="Arial"/>
                          <a:cs typeface="Arial"/>
                        </a:rPr>
                        <a:t>▲</a:t>
                      </a:r>
                      <a:endParaRPr sz="1000">
                        <a:latin typeface="Arial"/>
                        <a:cs typeface="Arial"/>
                      </a:endParaRPr>
                    </a:p>
                  </a:txBody>
                  <a:tcPr marL="0" marR="0" marT="8255" marB="0">
                    <a:lnL w="8381">
                      <a:solidFill>
                        <a:srgbClr val="000000"/>
                      </a:solidFill>
                      <a:prstDash val="solid"/>
                    </a:lnL>
                    <a:lnR w="8381">
                      <a:solidFill>
                        <a:srgbClr val="000000"/>
                      </a:solidFill>
                      <a:prstDash val="solid"/>
                    </a:lnR>
                    <a:lnT w="9143">
                      <a:solidFill>
                        <a:srgbClr val="000000"/>
                      </a:solidFill>
                      <a:prstDash val="solid"/>
                    </a:lnT>
                    <a:lnB w="8382">
                      <a:solidFill>
                        <a:srgbClr val="000000"/>
                      </a:solidFill>
                      <a:prstDash val="solid"/>
                    </a:lnB>
                  </a:tcPr>
                </a:tc>
                <a:tc>
                  <a:txBody>
                    <a:bodyPr/>
                    <a:lstStyle/>
                    <a:p>
                      <a:pPr marR="198120" algn="r">
                        <a:lnSpc>
                          <a:spcPts val="1160"/>
                        </a:lnSpc>
                      </a:pPr>
                      <a:r>
                        <a:rPr sz="1000" dirty="0">
                          <a:latin typeface="Arial"/>
                          <a:cs typeface="Arial"/>
                        </a:rPr>
                        <a:t>78%</a:t>
                      </a:r>
                      <a:endParaRPr sz="1000">
                        <a:latin typeface="Arial"/>
                        <a:cs typeface="Arial"/>
                      </a:endParaRPr>
                    </a:p>
                  </a:txBody>
                  <a:tcPr marL="0" marR="0" marT="0" marB="0">
                    <a:lnL w="8381">
                      <a:solidFill>
                        <a:srgbClr val="000000"/>
                      </a:solidFill>
                      <a:prstDash val="solid"/>
                    </a:lnL>
                    <a:lnR w="8382">
                      <a:solidFill>
                        <a:srgbClr val="000000"/>
                      </a:solidFill>
                      <a:prstDash val="solid"/>
                    </a:lnR>
                    <a:lnT w="9143">
                      <a:solidFill>
                        <a:srgbClr val="000000"/>
                      </a:solidFill>
                      <a:prstDash val="solid"/>
                    </a:lnT>
                    <a:lnB w="8382">
                      <a:solidFill>
                        <a:srgbClr val="000000"/>
                      </a:solidFill>
                      <a:prstDash val="solid"/>
                    </a:lnB>
                  </a:tcPr>
                </a:tc>
                <a:tc>
                  <a:txBody>
                    <a:bodyPr/>
                    <a:lstStyle/>
                    <a:p>
                      <a:pPr marR="8255" algn="r">
                        <a:lnSpc>
                          <a:spcPct val="100000"/>
                        </a:lnSpc>
                        <a:spcBef>
                          <a:spcPts val="65"/>
                        </a:spcBef>
                      </a:pPr>
                      <a:r>
                        <a:rPr sz="1000" dirty="0">
                          <a:solidFill>
                            <a:srgbClr val="FF0000"/>
                          </a:solidFill>
                          <a:latin typeface="Arial"/>
                          <a:cs typeface="Arial"/>
                        </a:rPr>
                        <a:t>▲</a:t>
                      </a:r>
                      <a:endParaRPr sz="1000">
                        <a:latin typeface="Arial"/>
                        <a:cs typeface="Arial"/>
                      </a:endParaRPr>
                    </a:p>
                  </a:txBody>
                  <a:tcPr marL="0" marR="0" marT="8255" marB="0">
                    <a:lnL w="8382">
                      <a:solidFill>
                        <a:srgbClr val="000000"/>
                      </a:solidFill>
                      <a:prstDash val="solid"/>
                    </a:lnL>
                    <a:lnR w="8382">
                      <a:solidFill>
                        <a:srgbClr val="000000"/>
                      </a:solidFill>
                      <a:prstDash val="solid"/>
                    </a:lnR>
                    <a:lnT w="9143">
                      <a:solidFill>
                        <a:srgbClr val="000000"/>
                      </a:solidFill>
                      <a:prstDash val="solid"/>
                    </a:lnT>
                    <a:lnB w="8382">
                      <a:solidFill>
                        <a:srgbClr val="000000"/>
                      </a:solidFill>
                      <a:prstDash val="solid"/>
                    </a:lnB>
                  </a:tcPr>
                </a:tc>
                <a:tc>
                  <a:txBody>
                    <a:bodyPr/>
                    <a:lstStyle/>
                    <a:p>
                      <a:pPr marL="116205">
                        <a:lnSpc>
                          <a:spcPts val="1160"/>
                        </a:lnSpc>
                      </a:pPr>
                      <a:r>
                        <a:rPr sz="1000" spc="20" dirty="0">
                          <a:latin typeface="Arial"/>
                          <a:cs typeface="Arial"/>
                        </a:rPr>
                        <a:t>74%</a:t>
                      </a:r>
                      <a:endParaRPr sz="1000">
                        <a:latin typeface="Arial"/>
                        <a:cs typeface="Arial"/>
                      </a:endParaRPr>
                    </a:p>
                  </a:txBody>
                  <a:tcPr marL="0" marR="0" marT="0" marB="0">
                    <a:lnL w="8382">
                      <a:solidFill>
                        <a:srgbClr val="000000"/>
                      </a:solidFill>
                      <a:prstDash val="solid"/>
                    </a:lnL>
                    <a:lnR w="8382">
                      <a:solidFill>
                        <a:srgbClr val="000000"/>
                      </a:solidFill>
                      <a:prstDash val="solid"/>
                    </a:lnR>
                    <a:lnT w="9143">
                      <a:solidFill>
                        <a:srgbClr val="000000"/>
                      </a:solidFill>
                      <a:prstDash val="solid"/>
                    </a:lnT>
                    <a:lnB w="8382">
                      <a:solidFill>
                        <a:srgbClr val="000000"/>
                      </a:solidFill>
                      <a:prstDash val="solid"/>
                    </a:lnB>
                  </a:tcPr>
                </a:tc>
                <a:tc>
                  <a:txBody>
                    <a:bodyPr/>
                    <a:lstStyle/>
                    <a:p>
                      <a:pPr marL="59690">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2">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ts val="1170"/>
                        </a:lnSpc>
                      </a:pPr>
                      <a:r>
                        <a:rPr sz="1000" spc="20" dirty="0">
                          <a:latin typeface="Arial"/>
                          <a:cs typeface="Arial"/>
                        </a:rPr>
                        <a:t>78%</a:t>
                      </a:r>
                      <a:endParaRPr sz="100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016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ts val="1170"/>
                        </a:lnSpc>
                      </a:pPr>
                      <a:r>
                        <a:rPr sz="1000" spc="20" dirty="0">
                          <a:latin typeface="Arial"/>
                          <a:cs typeface="Arial"/>
                        </a:rPr>
                        <a:t>77%</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L="30480" algn="ctr">
                        <a:lnSpc>
                          <a:spcPct val="100000"/>
                        </a:lnSpc>
                        <a:spcBef>
                          <a:spcPts val="65"/>
                        </a:spcBef>
                      </a:pPr>
                      <a:r>
                        <a:rPr sz="1000" dirty="0">
                          <a:solidFill>
                            <a:srgbClr val="007F00"/>
                          </a:solidFill>
                          <a:latin typeface="Arial"/>
                          <a:cs typeface="Arial"/>
                        </a:rPr>
                        <a:t>▼</a:t>
                      </a:r>
                      <a:endParaRPr sz="1000">
                        <a:latin typeface="Arial"/>
                        <a:cs typeface="Arial"/>
                      </a:endParaRPr>
                    </a:p>
                  </a:txBody>
                  <a:tcPr marL="0" marR="0" marT="8255" marB="0">
                    <a:lnL w="6095">
                      <a:solidFill>
                        <a:srgbClr val="000000"/>
                      </a:solidFill>
                      <a:prstDash val="solid"/>
                    </a:lnL>
                    <a:lnR w="9143">
                      <a:solidFill>
                        <a:srgbClr val="000000"/>
                      </a:solidFill>
                      <a:prstDash val="solid"/>
                    </a:lnR>
                    <a:lnT w="9143">
                      <a:solidFill>
                        <a:srgbClr val="000000"/>
                      </a:solidFill>
                      <a:prstDash val="solid"/>
                    </a:lnT>
                    <a:lnB w="8382">
                      <a:solidFill>
                        <a:srgbClr val="000000"/>
                      </a:solidFill>
                      <a:prstDash val="solid"/>
                    </a:lnB>
                  </a:tcPr>
                </a:tc>
                <a:tc>
                  <a:txBody>
                    <a:bodyPr/>
                    <a:lstStyle/>
                    <a:p>
                      <a:pPr algn="ctr">
                        <a:lnSpc>
                          <a:spcPts val="1160"/>
                        </a:lnSpc>
                      </a:pPr>
                      <a:r>
                        <a:rPr sz="1000" spc="20" dirty="0">
                          <a:latin typeface="Arial"/>
                          <a:cs typeface="Arial"/>
                        </a:rPr>
                        <a:t>76%</a:t>
                      </a:r>
                      <a:endParaRPr sz="1000">
                        <a:latin typeface="Arial"/>
                        <a:cs typeface="Arial"/>
                      </a:endParaRPr>
                    </a:p>
                  </a:txBody>
                  <a:tcPr marL="0" marR="0" marT="0" marB="0">
                    <a:lnL w="9143">
                      <a:solidFill>
                        <a:srgbClr val="000000"/>
                      </a:solidFill>
                      <a:prstDash val="solid"/>
                    </a:lnL>
                    <a:lnR w="9143">
                      <a:solidFill>
                        <a:srgbClr val="000000"/>
                      </a:solidFill>
                      <a:prstDash val="solid"/>
                    </a:lnR>
                    <a:lnT w="9143">
                      <a:solidFill>
                        <a:srgbClr val="000000"/>
                      </a:solidFill>
                      <a:prstDash val="solid"/>
                    </a:lnT>
                    <a:lnB w="8382">
                      <a:solidFill>
                        <a:srgbClr val="000000"/>
                      </a:solidFill>
                      <a:prstDash val="solid"/>
                    </a:lnB>
                  </a:tcPr>
                </a:tc>
                <a:tc>
                  <a:txBody>
                    <a:bodyPr/>
                    <a:lstStyle/>
                    <a:p>
                      <a:pPr marR="22860" algn="r">
                        <a:lnSpc>
                          <a:spcPct val="100000"/>
                        </a:lnSpc>
                        <a:spcBef>
                          <a:spcPts val="65"/>
                        </a:spcBef>
                      </a:pPr>
                      <a:r>
                        <a:rPr sz="1000" dirty="0">
                          <a:solidFill>
                            <a:srgbClr val="FF0000"/>
                          </a:solidFill>
                          <a:latin typeface="Arial"/>
                          <a:cs typeface="Arial"/>
                        </a:rPr>
                        <a:t>▲</a:t>
                      </a:r>
                      <a:endParaRPr sz="1000">
                        <a:latin typeface="Arial"/>
                        <a:cs typeface="Arial"/>
                      </a:endParaRPr>
                    </a:p>
                  </a:txBody>
                  <a:tcPr marL="0" marR="0" marT="8255" marB="0">
                    <a:lnL w="9143">
                      <a:solidFill>
                        <a:srgbClr val="000000"/>
                      </a:solidFill>
                      <a:prstDash val="solid"/>
                    </a:lnL>
                    <a:lnR w="9144">
                      <a:solidFill>
                        <a:srgbClr val="000000"/>
                      </a:solidFill>
                      <a:prstDash val="solid"/>
                    </a:lnR>
                    <a:lnT w="9143">
                      <a:solidFill>
                        <a:srgbClr val="000000"/>
                      </a:solidFill>
                      <a:prstDash val="solid"/>
                    </a:lnT>
                    <a:lnB w="8382">
                      <a:solidFill>
                        <a:srgbClr val="000000"/>
                      </a:solidFill>
                      <a:prstDash val="solid"/>
                    </a:lnB>
                  </a:tcPr>
                </a:tc>
                <a:tc>
                  <a:txBody>
                    <a:bodyPr/>
                    <a:lstStyle/>
                    <a:p>
                      <a:pPr algn="ctr">
                        <a:lnSpc>
                          <a:spcPct val="100000"/>
                        </a:lnSpc>
                        <a:spcBef>
                          <a:spcPts val="65"/>
                        </a:spcBef>
                      </a:pPr>
                      <a:r>
                        <a:rPr sz="1000" spc="15" dirty="0">
                          <a:latin typeface="Arial"/>
                          <a:cs typeface="Arial"/>
                        </a:rPr>
                        <a:t>76.6%</a:t>
                      </a:r>
                      <a:endParaRPr sz="1000">
                        <a:latin typeface="Arial"/>
                        <a:cs typeface="Arial"/>
                      </a:endParaRPr>
                    </a:p>
                  </a:txBody>
                  <a:tcPr marL="0" marR="0" marT="8255" marB="0">
                    <a:lnL w="9144">
                      <a:solidFill>
                        <a:srgbClr val="000000"/>
                      </a:solidFill>
                      <a:prstDash val="solid"/>
                    </a:lnL>
                    <a:lnR w="8381">
                      <a:solidFill>
                        <a:srgbClr val="000000"/>
                      </a:solidFill>
                      <a:prstDash val="solid"/>
                    </a:lnR>
                    <a:lnT w="9143">
                      <a:solidFill>
                        <a:srgbClr val="000000"/>
                      </a:solidFill>
                      <a:prstDash val="solid"/>
                    </a:lnT>
                    <a:lnB w="8382">
                      <a:solidFill>
                        <a:srgbClr val="000000"/>
                      </a:solidFill>
                      <a:prstDash val="solid"/>
                    </a:lnB>
                  </a:tcPr>
                </a:tc>
                <a:extLst>
                  <a:ext uri="{0D108BD9-81ED-4DB2-BD59-A6C34878D82A}">
                    <a16:rowId xmlns:a16="http://schemas.microsoft.com/office/drawing/2014/main" val="10012"/>
                  </a:ext>
                </a:extLst>
              </a:tr>
              <a:tr h="174498">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5"/>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marR="762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9144">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70"/>
                        </a:lnSpc>
                      </a:pPr>
                      <a:r>
                        <a:rPr sz="1000" spc="20" dirty="0">
                          <a:latin typeface="Arial"/>
                          <a:cs typeface="Arial"/>
                        </a:rPr>
                        <a:t>78%</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8255"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198120" algn="r">
                        <a:lnSpc>
                          <a:spcPts val="1170"/>
                        </a:lnSpc>
                      </a:pPr>
                      <a:r>
                        <a:rPr sz="1000" dirty="0">
                          <a:latin typeface="Arial"/>
                          <a:cs typeface="Arial"/>
                        </a:rPr>
                        <a:t>81%</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8255"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116205">
                        <a:lnSpc>
                          <a:spcPts val="1170"/>
                        </a:lnSpc>
                      </a:pPr>
                      <a:r>
                        <a:rPr sz="1000" spc="20" dirty="0">
                          <a:latin typeface="Arial"/>
                          <a:cs typeface="Arial"/>
                        </a:rPr>
                        <a:t>75%</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ct val="100000"/>
                        </a:lnSpc>
                        <a:spcBef>
                          <a:spcPts val="90"/>
                        </a:spcBef>
                      </a:pPr>
                      <a:r>
                        <a:rPr sz="1000" dirty="0">
                          <a:solidFill>
                            <a:srgbClr val="FF0000"/>
                          </a:solidFill>
                          <a:latin typeface="Arial"/>
                          <a:cs typeface="Arial"/>
                        </a:rPr>
                        <a:t>▲</a:t>
                      </a:r>
                      <a:endParaRPr sz="1000">
                        <a:latin typeface="Arial"/>
                        <a:cs typeface="Arial"/>
                      </a:endParaRPr>
                    </a:p>
                  </a:txBody>
                  <a:tcPr marL="0" marR="0" marT="11430" marB="0">
                    <a:lnL w="8382">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algn="ctr">
                        <a:lnSpc>
                          <a:spcPts val="1185"/>
                        </a:lnSpc>
                      </a:pPr>
                      <a:r>
                        <a:rPr sz="1000" spc="20" dirty="0">
                          <a:latin typeface="Arial"/>
                          <a:cs typeface="Arial"/>
                        </a:rPr>
                        <a:t>80%</a:t>
                      </a:r>
                      <a:endParaRPr sz="100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10160" algn="r">
                        <a:lnSpc>
                          <a:spcPct val="100000"/>
                        </a:lnSpc>
                        <a:spcBef>
                          <a:spcPts val="90"/>
                        </a:spcBef>
                      </a:pPr>
                      <a:r>
                        <a:rPr sz="1000" dirty="0">
                          <a:solidFill>
                            <a:srgbClr val="FF0000"/>
                          </a:solidFill>
                          <a:latin typeface="Arial"/>
                          <a:cs typeface="Arial"/>
                        </a:rPr>
                        <a:t>▲</a:t>
                      </a:r>
                      <a:endParaRPr sz="1000">
                        <a:latin typeface="Arial"/>
                        <a:cs typeface="Arial"/>
                      </a:endParaRPr>
                    </a:p>
                  </a:txBody>
                  <a:tcPr marL="0" marR="0" marT="11430" marB="0">
                    <a:lnL w="5334">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algn="ctr">
                        <a:lnSpc>
                          <a:spcPts val="1185"/>
                        </a:lnSpc>
                      </a:pPr>
                      <a:r>
                        <a:rPr sz="1000" spc="20" dirty="0">
                          <a:latin typeface="Arial"/>
                          <a:cs typeface="Arial"/>
                        </a:rPr>
                        <a:t>79%</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marL="30480" algn="ctr">
                        <a:lnSpc>
                          <a:spcPct val="100000"/>
                        </a:lnSpc>
                        <a:spcBef>
                          <a:spcPts val="80"/>
                        </a:spcBef>
                      </a:pPr>
                      <a:r>
                        <a:rPr sz="1000" dirty="0">
                          <a:solidFill>
                            <a:srgbClr val="007F00"/>
                          </a:solidFill>
                          <a:latin typeface="Arial"/>
                          <a:cs typeface="Arial"/>
                        </a:rPr>
                        <a:t>▼</a:t>
                      </a:r>
                      <a:endParaRPr sz="1000">
                        <a:latin typeface="Arial"/>
                        <a:cs typeface="Arial"/>
                      </a:endParaRPr>
                    </a:p>
                  </a:txBody>
                  <a:tcPr marL="0" marR="0" marT="10160" marB="0">
                    <a:lnL w="6095">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70"/>
                        </a:lnSpc>
                      </a:pPr>
                      <a:r>
                        <a:rPr sz="1000" spc="20" dirty="0">
                          <a:latin typeface="Arial"/>
                          <a:cs typeface="Arial"/>
                        </a:rPr>
                        <a:t>76%</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marR="2286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9143">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ct val="100000"/>
                        </a:lnSpc>
                        <a:spcBef>
                          <a:spcPts val="80"/>
                        </a:spcBef>
                      </a:pPr>
                      <a:r>
                        <a:rPr sz="1000" spc="15" dirty="0">
                          <a:latin typeface="Arial"/>
                          <a:cs typeface="Arial"/>
                        </a:rPr>
                        <a:t>80.0%</a:t>
                      </a:r>
                      <a:endParaRPr sz="1000">
                        <a:latin typeface="Arial"/>
                        <a:cs typeface="Arial"/>
                      </a:endParaRPr>
                    </a:p>
                  </a:txBody>
                  <a:tcPr marL="0" marR="0" marT="1016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extLst>
                  <a:ext uri="{0D108BD9-81ED-4DB2-BD59-A6C34878D82A}">
                    <a16:rowId xmlns:a16="http://schemas.microsoft.com/office/drawing/2014/main" val="10013"/>
                  </a:ext>
                </a:extLst>
              </a:tr>
              <a:tr h="172974">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0"/>
                        </a:lnSpc>
                      </a:pPr>
                      <a:r>
                        <a:rPr sz="1100" b="1" spc="10" dirty="0">
                          <a:latin typeface="Times New Roman"/>
                          <a:cs typeface="Times New Roman"/>
                        </a:rPr>
                        <a:t>‘13-‘15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marR="19050" algn="r">
                        <a:lnSpc>
                          <a:spcPts val="1065"/>
                        </a:lnSpc>
                      </a:pPr>
                      <a:r>
                        <a:rPr sz="950" dirty="0">
                          <a:solidFill>
                            <a:srgbClr val="FF00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1.9%</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179705" algn="r">
                        <a:lnSpc>
                          <a:spcPts val="1165"/>
                        </a:lnSpc>
                      </a:pPr>
                      <a:r>
                        <a:rPr sz="1000" dirty="0">
                          <a:latin typeface="Arial"/>
                          <a:cs typeface="Arial"/>
                        </a:rPr>
                        <a:t>2.6%</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90805" algn="r">
                        <a:lnSpc>
                          <a:spcPts val="1165"/>
                        </a:lnSpc>
                      </a:pPr>
                      <a:r>
                        <a:rPr sz="1000" dirty="0">
                          <a:latin typeface="Arial"/>
                          <a:cs typeface="Arial"/>
                        </a:rPr>
                        <a:t>5.0%</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080"/>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algn="ctr">
                        <a:lnSpc>
                          <a:spcPts val="1180"/>
                        </a:lnSpc>
                      </a:pPr>
                      <a:r>
                        <a:rPr sz="1000" spc="15" dirty="0">
                          <a:latin typeface="Arial"/>
                          <a:cs typeface="Arial"/>
                        </a:rPr>
                        <a:t>3.4%</a:t>
                      </a:r>
                      <a:endParaRPr sz="100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R="21590" algn="r">
                        <a:lnSpc>
                          <a:spcPts val="1080"/>
                        </a:lnSpc>
                      </a:pPr>
                      <a:r>
                        <a:rPr sz="950" dirty="0">
                          <a:solidFill>
                            <a:srgbClr val="FF00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algn="ctr">
                        <a:lnSpc>
                          <a:spcPts val="1180"/>
                        </a:lnSpc>
                      </a:pPr>
                      <a:r>
                        <a:rPr sz="1000" spc="15" dirty="0">
                          <a:latin typeface="Arial"/>
                          <a:cs typeface="Arial"/>
                        </a:rPr>
                        <a:t>0.7%</a:t>
                      </a:r>
                      <a:endParaRPr sz="1000">
                        <a:latin typeface="Arial"/>
                        <a:cs typeface="Arial"/>
                      </a:endParaRPr>
                    </a:p>
                  </a:txBody>
                  <a:tcPr marL="0" marR="0" marT="0" marB="0">
                    <a:lnL w="6095">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marL="19050" algn="ctr">
                        <a:lnSpc>
                          <a:spcPts val="1065"/>
                        </a:lnSpc>
                      </a:pPr>
                      <a:r>
                        <a:rPr sz="950" dirty="0">
                          <a:solidFill>
                            <a:srgbClr val="007F00"/>
                          </a:solidFill>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-0.8%</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marR="34290" algn="r">
                        <a:lnSpc>
                          <a:spcPts val="1065"/>
                        </a:lnSpc>
                      </a:pPr>
                      <a:r>
                        <a:rPr sz="950" dirty="0">
                          <a:solidFill>
                            <a:srgbClr val="FF00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ct val="100000"/>
                        </a:lnSpc>
                        <a:spcBef>
                          <a:spcPts val="70"/>
                        </a:spcBef>
                      </a:pPr>
                      <a:r>
                        <a:rPr sz="1000" spc="20" dirty="0">
                          <a:latin typeface="Arial"/>
                          <a:cs typeface="Arial"/>
                        </a:rPr>
                        <a:t>4%</a:t>
                      </a:r>
                      <a:endParaRPr sz="1000">
                        <a:latin typeface="Arial"/>
                        <a:cs typeface="Arial"/>
                      </a:endParaRPr>
                    </a:p>
                  </a:txBody>
                  <a:tcPr marL="0" marR="0" marT="889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extLst>
                  <a:ext uri="{0D108BD9-81ED-4DB2-BD59-A6C34878D82A}">
                    <a16:rowId xmlns:a16="http://schemas.microsoft.com/office/drawing/2014/main" val="10014"/>
                  </a:ext>
                </a:extLst>
              </a:tr>
              <a:tr h="174498">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5"/>
                        </a:lnSpc>
                      </a:pPr>
                      <a:r>
                        <a:rPr sz="1100" b="1" spc="10" dirty="0">
                          <a:latin typeface="Times New Roman"/>
                          <a:cs typeface="Times New Roman"/>
                        </a:rPr>
                        <a:t>‘13-‘20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marR="19050" algn="r">
                        <a:lnSpc>
                          <a:spcPts val="1070"/>
                        </a:lnSpc>
                      </a:pPr>
                      <a:r>
                        <a:rPr sz="950" dirty="0">
                          <a:solidFill>
                            <a:srgbClr val="FF00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70"/>
                        </a:lnSpc>
                      </a:pPr>
                      <a:r>
                        <a:rPr sz="1000" spc="15" dirty="0">
                          <a:latin typeface="Arial"/>
                          <a:cs typeface="Arial"/>
                        </a:rPr>
                        <a:t>3.8%</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19685" algn="r">
                        <a:lnSpc>
                          <a:spcPts val="1070"/>
                        </a:lnSpc>
                      </a:pPr>
                      <a:r>
                        <a:rPr sz="950" dirty="0">
                          <a:solidFill>
                            <a:srgbClr val="FF00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179705" algn="r">
                        <a:lnSpc>
                          <a:spcPts val="1170"/>
                        </a:lnSpc>
                      </a:pPr>
                      <a:r>
                        <a:rPr sz="1000" dirty="0">
                          <a:latin typeface="Arial"/>
                          <a:cs typeface="Arial"/>
                        </a:rPr>
                        <a:t>6.3%</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19685" algn="r">
                        <a:lnSpc>
                          <a:spcPts val="1070"/>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90805" algn="r">
                        <a:lnSpc>
                          <a:spcPts val="1170"/>
                        </a:lnSpc>
                      </a:pPr>
                      <a:r>
                        <a:rPr sz="1000" dirty="0">
                          <a:latin typeface="Arial"/>
                          <a:cs typeface="Arial"/>
                        </a:rPr>
                        <a:t>6.8%</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080"/>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180"/>
                        </a:lnSpc>
                      </a:pPr>
                      <a:r>
                        <a:rPr sz="1000" spc="15" dirty="0">
                          <a:latin typeface="Arial"/>
                          <a:cs typeface="Arial"/>
                        </a:rPr>
                        <a:t>5.4%</a:t>
                      </a:r>
                      <a:endParaRPr sz="100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marR="21590" algn="r">
                        <a:lnSpc>
                          <a:spcPts val="1080"/>
                        </a:lnSpc>
                      </a:pPr>
                      <a:r>
                        <a:rPr sz="950" dirty="0">
                          <a:solidFill>
                            <a:srgbClr val="FF00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180"/>
                        </a:lnSpc>
                      </a:pPr>
                      <a:r>
                        <a:rPr sz="1000" spc="15" dirty="0">
                          <a:latin typeface="Arial"/>
                          <a:cs typeface="Arial"/>
                        </a:rPr>
                        <a:t>2.7%</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marL="19050" algn="ctr">
                        <a:lnSpc>
                          <a:spcPts val="1070"/>
                        </a:lnSpc>
                      </a:pPr>
                      <a:r>
                        <a:rPr sz="950" dirty="0">
                          <a:solidFill>
                            <a:srgbClr val="007F00"/>
                          </a:solidFill>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70"/>
                        </a:lnSpc>
                      </a:pPr>
                      <a:r>
                        <a:rPr sz="1000" spc="20" dirty="0">
                          <a:latin typeface="Arial"/>
                          <a:cs typeface="Arial"/>
                        </a:rPr>
                        <a:t>0%</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marR="34290" algn="r">
                        <a:lnSpc>
                          <a:spcPts val="1070"/>
                        </a:lnSpc>
                      </a:pPr>
                      <a:r>
                        <a:rPr sz="950" dirty="0">
                          <a:solidFill>
                            <a:srgbClr val="FF00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ct val="100000"/>
                        </a:lnSpc>
                        <a:spcBef>
                          <a:spcPts val="80"/>
                        </a:spcBef>
                      </a:pPr>
                      <a:r>
                        <a:rPr sz="1000" spc="15" dirty="0">
                          <a:latin typeface="Arial"/>
                          <a:cs typeface="Arial"/>
                        </a:rPr>
                        <a:t>7.3%</a:t>
                      </a:r>
                      <a:endParaRPr sz="1000">
                        <a:latin typeface="Arial"/>
                        <a:cs typeface="Arial"/>
                      </a:endParaRPr>
                    </a:p>
                  </a:txBody>
                  <a:tcPr marL="0" marR="0" marT="1016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extLst>
                  <a:ext uri="{0D108BD9-81ED-4DB2-BD59-A6C34878D82A}">
                    <a16:rowId xmlns:a16="http://schemas.microsoft.com/office/drawing/2014/main" val="10015"/>
                  </a:ext>
                </a:extLst>
              </a:tr>
              <a:tr h="173735">
                <a:tc rowSpan="5">
                  <a:txBody>
                    <a:bodyPr/>
                    <a:lstStyle/>
                    <a:p>
                      <a:pPr>
                        <a:lnSpc>
                          <a:spcPct val="100000"/>
                        </a:lnSpc>
                      </a:pPr>
                      <a:endParaRPr sz="800">
                        <a:latin typeface="Times New Roman"/>
                        <a:cs typeface="Times New Roman"/>
                      </a:endParaRPr>
                    </a:p>
                    <a:p>
                      <a:pPr marL="135255" marR="128905" indent="31750" algn="just">
                        <a:lnSpc>
                          <a:spcPct val="96300"/>
                        </a:lnSpc>
                        <a:spcBef>
                          <a:spcPts val="715"/>
                        </a:spcBef>
                      </a:pPr>
                      <a:r>
                        <a:rPr sz="750" b="1" spc="-5" dirty="0">
                          <a:latin typeface="Times New Roman"/>
                          <a:cs typeface="Times New Roman"/>
                        </a:rPr>
                        <a:t>Prices  (Index  </a:t>
                      </a:r>
                      <a:r>
                        <a:rPr sz="750" b="1" dirty="0">
                          <a:latin typeface="Times New Roman"/>
                          <a:cs typeface="Times New Roman"/>
                        </a:rPr>
                        <a:t>2005</a:t>
                      </a:r>
                      <a:r>
                        <a:rPr sz="750" b="1" spc="-5" dirty="0">
                          <a:latin typeface="Times New Roman"/>
                          <a:cs typeface="Times New Roman"/>
                        </a:rPr>
                        <a:t>Q</a:t>
                      </a:r>
                      <a:r>
                        <a:rPr sz="750" b="1" dirty="0">
                          <a:latin typeface="Times New Roman"/>
                          <a:cs typeface="Times New Roman"/>
                        </a:rPr>
                        <a:t>1</a:t>
                      </a:r>
                      <a:endParaRPr sz="750">
                        <a:latin typeface="Times New Roman"/>
                        <a:cs typeface="Times New Roman"/>
                      </a:endParaRPr>
                    </a:p>
                    <a:p>
                      <a:pPr marL="177165" algn="just">
                        <a:lnSpc>
                          <a:spcPts val="865"/>
                        </a:lnSpc>
                      </a:pPr>
                      <a:r>
                        <a:rPr sz="750" b="1" spc="-5" dirty="0">
                          <a:latin typeface="Times New Roman"/>
                          <a:cs typeface="Times New Roman"/>
                        </a:rPr>
                        <a:t>=100)</a:t>
                      </a:r>
                      <a:endParaRPr sz="750">
                        <a:latin typeface="Times New Roman"/>
                        <a:cs typeface="Times New Roman"/>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0"/>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2013</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endParaRPr sz="1100">
                        <a:latin typeface="Times New Roman"/>
                        <a:cs typeface="Times New Roman"/>
                      </a:endParaRPr>
                    </a:p>
                  </a:txBody>
                  <a:tcPr marL="0" marR="0" marT="0" marB="0">
                    <a:lnL w="9144">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solidFill>
                      <a:srgbClr val="C0C0C0"/>
                    </a:solidFill>
                  </a:tcPr>
                </a:tc>
                <a:tc>
                  <a:txBody>
                    <a:bodyPr/>
                    <a:lstStyle/>
                    <a:p>
                      <a:pPr algn="ctr">
                        <a:lnSpc>
                          <a:spcPts val="1165"/>
                        </a:lnSpc>
                      </a:pPr>
                      <a:r>
                        <a:rPr sz="1000" spc="15" dirty="0">
                          <a:latin typeface="Arial"/>
                          <a:cs typeface="Arial"/>
                        </a:rPr>
                        <a:t>125.5</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endParaRPr sz="1000">
                        <a:latin typeface="Arial"/>
                        <a:cs typeface="Arial"/>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solidFill>
                      <a:srgbClr val="C0C0C0"/>
                    </a:solidFill>
                  </a:tcPr>
                </a:tc>
                <a:tc>
                  <a:txBody>
                    <a:bodyPr/>
                    <a:lstStyle/>
                    <a:p>
                      <a:pPr algn="ctr">
                        <a:lnSpc>
                          <a:spcPts val="1165"/>
                        </a:lnSpc>
                      </a:pPr>
                      <a:r>
                        <a:rPr sz="1000" spc="15" dirty="0">
                          <a:latin typeface="Arial"/>
                          <a:cs typeface="Arial"/>
                        </a:rPr>
                        <a:t>123</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solidFill>
                      <a:srgbClr val="C0C0C0"/>
                    </a:solidFill>
                  </a:tcPr>
                </a:tc>
                <a:tc>
                  <a:txBody>
                    <a:bodyPr/>
                    <a:lstStyle/>
                    <a:p>
                      <a:pPr marL="138430">
                        <a:lnSpc>
                          <a:spcPts val="1165"/>
                        </a:lnSpc>
                      </a:pPr>
                      <a:r>
                        <a:rPr sz="1000" spc="15" dirty="0">
                          <a:latin typeface="Arial"/>
                          <a:cs typeface="Arial"/>
                        </a:rPr>
                        <a:t>149</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endParaRPr sz="1000">
                        <a:latin typeface="Arial"/>
                        <a:cs typeface="Arial"/>
                      </a:endParaRPr>
                    </a:p>
                  </a:txBody>
                  <a:tcPr marL="0" marR="0" marT="0" marB="0">
                    <a:lnL w="8382">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solidFill>
                      <a:srgbClr val="BFBFBF"/>
                    </a:solidFill>
                  </a:tcPr>
                </a:tc>
                <a:tc>
                  <a:txBody>
                    <a:bodyPr/>
                    <a:lstStyle/>
                    <a:p>
                      <a:pPr algn="ctr">
                        <a:lnSpc>
                          <a:spcPts val="1180"/>
                        </a:lnSpc>
                      </a:pPr>
                      <a:r>
                        <a:rPr sz="1000" spc="15" dirty="0">
                          <a:latin typeface="Arial"/>
                          <a:cs typeface="Arial"/>
                        </a:rPr>
                        <a:t>148</a:t>
                      </a:r>
                      <a:endParaRPr sz="100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endParaRPr sz="100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solidFill>
                      <a:srgbClr val="BFBFBF"/>
                    </a:solidFill>
                  </a:tcPr>
                </a:tc>
                <a:tc>
                  <a:txBody>
                    <a:bodyPr/>
                    <a:lstStyle/>
                    <a:p>
                      <a:pPr algn="ctr">
                        <a:lnSpc>
                          <a:spcPts val="1180"/>
                        </a:lnSpc>
                      </a:pPr>
                      <a:r>
                        <a:rPr sz="1000" spc="15" dirty="0">
                          <a:latin typeface="Arial"/>
                          <a:cs typeface="Arial"/>
                        </a:rPr>
                        <a:t>150</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endParaRPr sz="1000">
                        <a:latin typeface="Arial"/>
                        <a:cs typeface="Arial"/>
                      </a:endParaRPr>
                    </a:p>
                  </a:txBody>
                  <a:tcPr marL="0" marR="0" marT="0" marB="0">
                    <a:lnL w="6095">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solidFill>
                      <a:srgbClr val="C0C0C0"/>
                    </a:solidFill>
                  </a:tcPr>
                </a:tc>
                <a:tc>
                  <a:txBody>
                    <a:bodyPr/>
                    <a:lstStyle/>
                    <a:p>
                      <a:pPr algn="ctr">
                        <a:lnSpc>
                          <a:spcPts val="1165"/>
                        </a:lnSpc>
                      </a:pPr>
                      <a:r>
                        <a:rPr sz="1000" spc="15" dirty="0">
                          <a:latin typeface="Arial"/>
                          <a:cs typeface="Arial"/>
                        </a:rPr>
                        <a:t>163</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endParaRPr sz="1000">
                        <a:latin typeface="Arial"/>
                        <a:cs typeface="Arial"/>
                      </a:endParaRPr>
                    </a:p>
                  </a:txBody>
                  <a:tcPr marL="0" marR="0" marT="0" marB="0">
                    <a:lnL w="9143">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solidFill>
                      <a:srgbClr val="BFBFBF"/>
                    </a:solidFill>
                  </a:tcPr>
                </a:tc>
                <a:tc>
                  <a:txBody>
                    <a:bodyPr/>
                    <a:lstStyle/>
                    <a:p>
                      <a:pPr algn="ctr">
                        <a:lnSpc>
                          <a:spcPts val="1165"/>
                        </a:lnSpc>
                      </a:pPr>
                      <a:r>
                        <a:rPr sz="1000" spc="15" dirty="0">
                          <a:latin typeface="Arial"/>
                          <a:cs typeface="Arial"/>
                        </a:rPr>
                        <a:t>168</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extLst>
                  <a:ext uri="{0D108BD9-81ED-4DB2-BD59-A6C34878D82A}">
                    <a16:rowId xmlns:a16="http://schemas.microsoft.com/office/drawing/2014/main" val="10016"/>
                  </a:ext>
                </a:extLst>
              </a:tr>
              <a:tr h="173735">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5"/>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marR="7620" algn="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9144">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70"/>
                        </a:lnSpc>
                      </a:pPr>
                      <a:r>
                        <a:rPr sz="1000" spc="15" dirty="0">
                          <a:latin typeface="Arial"/>
                          <a:cs typeface="Arial"/>
                        </a:rPr>
                        <a:t>132</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8255" algn="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70"/>
                        </a:lnSpc>
                      </a:pPr>
                      <a:r>
                        <a:rPr sz="1000" spc="15" dirty="0">
                          <a:latin typeface="Arial"/>
                          <a:cs typeface="Arial"/>
                        </a:rPr>
                        <a:t>128</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8255" algn="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138430">
                        <a:lnSpc>
                          <a:spcPts val="1170"/>
                        </a:lnSpc>
                      </a:pPr>
                      <a:r>
                        <a:rPr sz="1000" spc="15" dirty="0">
                          <a:latin typeface="Arial"/>
                          <a:cs typeface="Arial"/>
                        </a:rPr>
                        <a:t>154</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ct val="100000"/>
                        </a:lnSpc>
                        <a:spcBef>
                          <a:spcPts val="85"/>
                        </a:spcBef>
                      </a:pPr>
                      <a:r>
                        <a:rPr sz="1000" dirty="0">
                          <a:solidFill>
                            <a:srgbClr val="FF0000"/>
                          </a:solidFill>
                          <a:latin typeface="Arial"/>
                          <a:cs typeface="Arial"/>
                        </a:rPr>
                        <a:t>▲</a:t>
                      </a:r>
                      <a:endParaRPr sz="1000">
                        <a:latin typeface="Arial"/>
                        <a:cs typeface="Arial"/>
                      </a:endParaRPr>
                    </a:p>
                  </a:txBody>
                  <a:tcPr marL="0" marR="0" marT="10795" marB="0">
                    <a:lnL w="8382">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algn="ctr">
                        <a:lnSpc>
                          <a:spcPts val="1185"/>
                        </a:lnSpc>
                      </a:pPr>
                      <a:r>
                        <a:rPr sz="1000" spc="15" dirty="0">
                          <a:latin typeface="Arial"/>
                          <a:cs typeface="Arial"/>
                        </a:rPr>
                        <a:t>156</a:t>
                      </a:r>
                      <a:endParaRPr sz="100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R="10160" algn="r">
                        <a:lnSpc>
                          <a:spcPct val="100000"/>
                        </a:lnSpc>
                        <a:spcBef>
                          <a:spcPts val="85"/>
                        </a:spcBef>
                      </a:pPr>
                      <a:r>
                        <a:rPr sz="1000" dirty="0">
                          <a:solidFill>
                            <a:srgbClr val="FF0000"/>
                          </a:solidFill>
                          <a:latin typeface="Arial"/>
                          <a:cs typeface="Arial"/>
                        </a:rPr>
                        <a:t>▲</a:t>
                      </a:r>
                      <a:endParaRPr sz="1000">
                        <a:latin typeface="Arial"/>
                        <a:cs typeface="Arial"/>
                      </a:endParaRPr>
                    </a:p>
                  </a:txBody>
                  <a:tcPr marL="0" marR="0" marT="10795" marB="0">
                    <a:lnL w="5334">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algn="ctr">
                        <a:lnSpc>
                          <a:spcPts val="1185"/>
                        </a:lnSpc>
                      </a:pPr>
                      <a:r>
                        <a:rPr sz="1000" spc="15" dirty="0">
                          <a:latin typeface="Arial"/>
                          <a:cs typeface="Arial"/>
                        </a:rPr>
                        <a:t>155</a:t>
                      </a:r>
                      <a:endParaRPr sz="1000">
                        <a:latin typeface="Arial"/>
                        <a:cs typeface="Arial"/>
                      </a:endParaRPr>
                    </a:p>
                  </a:txBody>
                  <a:tcPr marL="0" marR="0" marT="0" marB="0">
                    <a:lnL w="6095">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marL="30480" algn="ct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6095">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70"/>
                        </a:lnSpc>
                      </a:pPr>
                      <a:r>
                        <a:rPr sz="1000" spc="15" dirty="0">
                          <a:latin typeface="Arial"/>
                          <a:cs typeface="Arial"/>
                        </a:rPr>
                        <a:t>170.4</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marR="22860" algn="r">
                        <a:lnSpc>
                          <a:spcPct val="100000"/>
                        </a:lnSpc>
                        <a:spcBef>
                          <a:spcPts val="20"/>
                        </a:spcBef>
                      </a:pPr>
                      <a:r>
                        <a:rPr sz="1000" dirty="0">
                          <a:solidFill>
                            <a:srgbClr val="FF0000"/>
                          </a:solidFill>
                          <a:latin typeface="Arial"/>
                          <a:cs typeface="Arial"/>
                        </a:rPr>
                        <a:t>▲</a:t>
                      </a:r>
                      <a:endParaRPr sz="1000">
                        <a:latin typeface="Arial"/>
                        <a:cs typeface="Arial"/>
                      </a:endParaRPr>
                    </a:p>
                  </a:txBody>
                  <a:tcPr marL="0" marR="0" marT="2540" marB="0">
                    <a:lnL w="9143">
                      <a:solidFill>
                        <a:srgbClr val="000000"/>
                      </a:solidFill>
                      <a:prstDash val="solid"/>
                    </a:lnL>
                    <a:lnR w="9144">
                      <a:solidFill>
                        <a:srgbClr val="000000"/>
                      </a:solidFill>
                      <a:prstDash val="solid"/>
                    </a:lnR>
                    <a:lnT w="8382" cap="flat" cmpd="sng" algn="ctr">
                      <a:solidFill>
                        <a:srgbClr val="000000"/>
                      </a:solidFill>
                      <a:prstDash val="solid"/>
                      <a:round/>
                      <a:headEnd type="none" w="med" len="med"/>
                      <a:tailEnd type="none" w="med" len="med"/>
                    </a:lnT>
                    <a:lnB w="8382">
                      <a:solidFill>
                        <a:srgbClr val="000000"/>
                      </a:solidFill>
                      <a:prstDash val="solid"/>
                    </a:lnB>
                  </a:tcPr>
                </a:tc>
                <a:tc>
                  <a:txBody>
                    <a:bodyPr/>
                    <a:lstStyle/>
                    <a:p>
                      <a:pPr algn="ctr">
                        <a:lnSpc>
                          <a:spcPts val="1170"/>
                        </a:lnSpc>
                      </a:pPr>
                      <a:r>
                        <a:rPr sz="1000" spc="15" dirty="0">
                          <a:latin typeface="Arial"/>
                          <a:cs typeface="Arial"/>
                        </a:rPr>
                        <a:t>177.2</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extLst>
                  <a:ext uri="{0D108BD9-81ED-4DB2-BD59-A6C34878D82A}">
                    <a16:rowId xmlns:a16="http://schemas.microsoft.com/office/drawing/2014/main" val="10017"/>
                  </a:ext>
                </a:extLst>
              </a:tr>
              <a:tr h="173736">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0"/>
                        </a:lnSpc>
                      </a:pPr>
                      <a:r>
                        <a:rPr sz="1100" b="1" spc="15" dirty="0">
                          <a:latin typeface="Times New Roman"/>
                          <a:cs typeface="Times New Roman"/>
                        </a:rPr>
                        <a:t>Q1</a:t>
                      </a:r>
                      <a:r>
                        <a:rPr sz="1100" b="1" spc="-75" dirty="0">
                          <a:latin typeface="Times New Roman"/>
                          <a:cs typeface="Times New Roman"/>
                        </a:rPr>
                        <a:t> </a:t>
                      </a:r>
                      <a:r>
                        <a:rPr sz="1100" b="1" spc="5" dirty="0">
                          <a:latin typeface="Times New Roman"/>
                          <a:cs typeface="Times New Roman"/>
                        </a:rPr>
                        <a:t>2020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marR="7620" algn="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9144">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146</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R="8255" algn="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142</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R="8255" algn="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138430">
                        <a:lnSpc>
                          <a:spcPts val="1165"/>
                        </a:lnSpc>
                      </a:pPr>
                      <a:r>
                        <a:rPr sz="1000" spc="15" dirty="0">
                          <a:latin typeface="Arial"/>
                          <a:cs typeface="Arial"/>
                        </a:rPr>
                        <a:t>170</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8382">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algn="ctr">
                        <a:lnSpc>
                          <a:spcPts val="1175"/>
                        </a:lnSpc>
                      </a:pPr>
                      <a:r>
                        <a:rPr sz="1000" spc="15" dirty="0">
                          <a:latin typeface="Arial"/>
                          <a:cs typeface="Arial"/>
                        </a:rPr>
                        <a:t>173</a:t>
                      </a:r>
                      <a:endParaRPr sz="100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5334">
                      <a:solidFill>
                        <a:srgbClr val="000000"/>
                      </a:solidFill>
                      <a:prstDash val="solid"/>
                    </a:lnB>
                  </a:tcPr>
                </a:tc>
                <a:tc>
                  <a:txBody>
                    <a:bodyPr/>
                    <a:lstStyle/>
                    <a:p>
                      <a:pPr marR="10160" algn="r">
                        <a:lnSpc>
                          <a:spcPct val="100000"/>
                        </a:lnSpc>
                        <a:spcBef>
                          <a:spcPts val="80"/>
                        </a:spcBef>
                      </a:pPr>
                      <a:r>
                        <a:rPr sz="1000" dirty="0">
                          <a:solidFill>
                            <a:srgbClr val="FF0000"/>
                          </a:solidFill>
                          <a:latin typeface="Arial"/>
                          <a:cs typeface="Arial"/>
                        </a:rPr>
                        <a:t>▲</a:t>
                      </a:r>
                      <a:endParaRPr sz="1000">
                        <a:latin typeface="Arial"/>
                        <a:cs typeface="Arial"/>
                      </a:endParaRPr>
                    </a:p>
                  </a:txBody>
                  <a:tcPr marL="0" marR="0" marT="10160" marB="0">
                    <a:lnL w="5334">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algn="ctr">
                        <a:lnSpc>
                          <a:spcPts val="1175"/>
                        </a:lnSpc>
                      </a:pPr>
                      <a:r>
                        <a:rPr sz="1000" spc="15" dirty="0">
                          <a:latin typeface="Arial"/>
                          <a:cs typeface="Arial"/>
                        </a:rPr>
                        <a:t>168</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marL="30480" algn="ct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6095">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187.7</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8382">
                      <a:solidFill>
                        <a:srgbClr val="000000"/>
                      </a:solidFill>
                      <a:prstDash val="solid"/>
                    </a:lnB>
                  </a:tcPr>
                </a:tc>
                <a:tc>
                  <a:txBody>
                    <a:bodyPr/>
                    <a:lstStyle/>
                    <a:p>
                      <a:pPr marR="22860" algn="r">
                        <a:lnSpc>
                          <a:spcPct val="100000"/>
                        </a:lnSpc>
                        <a:spcBef>
                          <a:spcPts val="70"/>
                        </a:spcBef>
                      </a:pPr>
                      <a:r>
                        <a:rPr sz="1000" dirty="0">
                          <a:solidFill>
                            <a:srgbClr val="FF0000"/>
                          </a:solidFill>
                          <a:latin typeface="Arial"/>
                          <a:cs typeface="Arial"/>
                        </a:rPr>
                        <a:t>▲</a:t>
                      </a:r>
                      <a:endParaRPr sz="1000">
                        <a:latin typeface="Arial"/>
                        <a:cs typeface="Arial"/>
                      </a:endParaRPr>
                    </a:p>
                  </a:txBody>
                  <a:tcPr marL="0" marR="0" marT="8890" marB="0">
                    <a:lnL w="9143">
                      <a:solidFill>
                        <a:srgbClr val="000000"/>
                      </a:solidFill>
                      <a:prstDash val="solid"/>
                    </a:lnL>
                    <a:lnR w="9144">
                      <a:solidFill>
                        <a:srgbClr val="000000"/>
                      </a:solidFill>
                      <a:prstDash val="solid"/>
                    </a:lnR>
                    <a:lnT w="8382">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194.7</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extLst>
                  <a:ext uri="{0D108BD9-81ED-4DB2-BD59-A6C34878D82A}">
                    <a16:rowId xmlns:a16="http://schemas.microsoft.com/office/drawing/2014/main" val="10018"/>
                  </a:ext>
                </a:extLst>
              </a:tr>
              <a:tr h="174116">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5"/>
                        </a:lnSpc>
                      </a:pPr>
                      <a:r>
                        <a:rPr sz="1100" b="1" spc="10" dirty="0">
                          <a:latin typeface="Times New Roman"/>
                          <a:cs typeface="Times New Roman"/>
                        </a:rPr>
                        <a:t>‘13-‘15</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8382">
                      <a:solidFill>
                        <a:srgbClr val="000000"/>
                      </a:solidFill>
                      <a:prstDash val="solid"/>
                    </a:lnT>
                    <a:lnB w="9144">
                      <a:solidFill>
                        <a:srgbClr val="000000"/>
                      </a:solidFill>
                      <a:prstDash val="solid"/>
                    </a:lnB>
                  </a:tcPr>
                </a:tc>
                <a:tc>
                  <a:txBody>
                    <a:bodyPr/>
                    <a:lstStyle/>
                    <a:p>
                      <a:pPr marR="19050" algn="r">
                        <a:lnSpc>
                          <a:spcPts val="1070"/>
                        </a:lnSpc>
                      </a:pPr>
                      <a:r>
                        <a:rPr sz="950" dirty="0">
                          <a:solidFill>
                            <a:srgbClr val="FF00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8382">
                      <a:solidFill>
                        <a:srgbClr val="000000"/>
                      </a:solidFill>
                      <a:prstDash val="solid"/>
                    </a:lnT>
                    <a:lnB w="9144">
                      <a:solidFill>
                        <a:srgbClr val="000000"/>
                      </a:solidFill>
                      <a:prstDash val="solid"/>
                    </a:lnB>
                  </a:tcPr>
                </a:tc>
                <a:tc>
                  <a:txBody>
                    <a:bodyPr/>
                    <a:lstStyle/>
                    <a:p>
                      <a:pPr algn="ctr">
                        <a:lnSpc>
                          <a:spcPts val="1170"/>
                        </a:lnSpc>
                      </a:pPr>
                      <a:r>
                        <a:rPr sz="1000" spc="15" dirty="0">
                          <a:latin typeface="Arial"/>
                          <a:cs typeface="Arial"/>
                        </a:rPr>
                        <a:t>4.8%</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9144">
                      <a:solidFill>
                        <a:srgbClr val="000000"/>
                      </a:solidFill>
                      <a:prstDash val="solid"/>
                    </a:lnB>
                  </a:tcPr>
                </a:tc>
                <a:tc>
                  <a:txBody>
                    <a:bodyPr/>
                    <a:lstStyle/>
                    <a:p>
                      <a:pPr marR="19685" algn="r">
                        <a:lnSpc>
                          <a:spcPts val="1070"/>
                        </a:lnSpc>
                      </a:pPr>
                      <a:r>
                        <a:rPr sz="950" dirty="0">
                          <a:solidFill>
                            <a:srgbClr val="FF00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9144">
                      <a:solidFill>
                        <a:srgbClr val="000000"/>
                      </a:solidFill>
                      <a:prstDash val="solid"/>
                    </a:lnB>
                  </a:tcPr>
                </a:tc>
                <a:tc>
                  <a:txBody>
                    <a:bodyPr/>
                    <a:lstStyle/>
                    <a:p>
                      <a:pPr marR="179705" algn="r">
                        <a:lnSpc>
                          <a:spcPts val="1170"/>
                        </a:lnSpc>
                      </a:pPr>
                      <a:r>
                        <a:rPr sz="1000" dirty="0">
                          <a:latin typeface="Arial"/>
                          <a:cs typeface="Arial"/>
                        </a:rPr>
                        <a:t>4.8%</a:t>
                      </a:r>
                      <a:endParaRPr sz="1000">
                        <a:latin typeface="Arial"/>
                        <a:cs typeface="Arial"/>
                      </a:endParaRPr>
                    </a:p>
                  </a:txBody>
                  <a:tcPr marL="0" marR="0" marT="0" marB="0">
                    <a:lnL w="8381">
                      <a:solidFill>
                        <a:srgbClr val="000000"/>
                      </a:solidFill>
                      <a:prstDash val="solid"/>
                    </a:lnL>
                    <a:lnR w="8382">
                      <a:solidFill>
                        <a:srgbClr val="000000"/>
                      </a:solidFill>
                      <a:prstDash val="solid"/>
                    </a:lnR>
                    <a:lnT w="8382">
                      <a:solidFill>
                        <a:srgbClr val="000000"/>
                      </a:solidFill>
                      <a:prstDash val="solid"/>
                    </a:lnT>
                    <a:lnB w="9144">
                      <a:solidFill>
                        <a:srgbClr val="000000"/>
                      </a:solidFill>
                      <a:prstDash val="solid"/>
                    </a:lnB>
                  </a:tcPr>
                </a:tc>
                <a:tc>
                  <a:txBody>
                    <a:bodyPr/>
                    <a:lstStyle/>
                    <a:p>
                      <a:pPr marR="19685" algn="r">
                        <a:lnSpc>
                          <a:spcPts val="1070"/>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9144">
                      <a:solidFill>
                        <a:srgbClr val="000000"/>
                      </a:solidFill>
                      <a:prstDash val="solid"/>
                    </a:lnB>
                  </a:tcPr>
                </a:tc>
                <a:tc>
                  <a:txBody>
                    <a:bodyPr/>
                    <a:lstStyle/>
                    <a:p>
                      <a:pPr marR="90805" algn="r">
                        <a:lnSpc>
                          <a:spcPts val="1170"/>
                        </a:lnSpc>
                      </a:pPr>
                      <a:r>
                        <a:rPr sz="1000" dirty="0">
                          <a:latin typeface="Arial"/>
                          <a:cs typeface="Arial"/>
                        </a:rPr>
                        <a:t>3.9%</a:t>
                      </a:r>
                      <a:endParaRPr sz="1000">
                        <a:latin typeface="Arial"/>
                        <a:cs typeface="Arial"/>
                      </a:endParaRPr>
                    </a:p>
                  </a:txBody>
                  <a:tcPr marL="0" marR="0" marT="0" marB="0">
                    <a:lnL w="8382">
                      <a:solidFill>
                        <a:srgbClr val="000000"/>
                      </a:solidFill>
                      <a:prstDash val="solid"/>
                    </a:lnL>
                    <a:lnR w="8382">
                      <a:solidFill>
                        <a:srgbClr val="000000"/>
                      </a:solidFill>
                      <a:prstDash val="solid"/>
                    </a:lnR>
                    <a:lnT w="8382">
                      <a:solidFill>
                        <a:srgbClr val="000000"/>
                      </a:solidFill>
                      <a:prstDash val="solid"/>
                    </a:lnT>
                    <a:lnB w="9144">
                      <a:solidFill>
                        <a:srgbClr val="000000"/>
                      </a:solidFill>
                      <a:prstDash val="solid"/>
                    </a:lnB>
                  </a:tcPr>
                </a:tc>
                <a:tc>
                  <a:txBody>
                    <a:bodyPr/>
                    <a:lstStyle/>
                    <a:p>
                      <a:pPr marL="59690">
                        <a:lnSpc>
                          <a:spcPts val="1085"/>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tcPr>
                </a:tc>
                <a:tc>
                  <a:txBody>
                    <a:bodyPr/>
                    <a:lstStyle/>
                    <a:p>
                      <a:pPr algn="ctr">
                        <a:lnSpc>
                          <a:spcPts val="1185"/>
                        </a:lnSpc>
                      </a:pPr>
                      <a:r>
                        <a:rPr sz="1000" spc="15" dirty="0">
                          <a:latin typeface="Arial"/>
                          <a:cs typeface="Arial"/>
                        </a:rPr>
                        <a:t>5.2%</a:t>
                      </a:r>
                      <a:endParaRPr sz="100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6095">
                      <a:solidFill>
                        <a:srgbClr val="000000"/>
                      </a:solidFill>
                      <a:prstDash val="solid"/>
                    </a:lnB>
                  </a:tcPr>
                </a:tc>
                <a:tc>
                  <a:txBody>
                    <a:bodyPr/>
                    <a:lstStyle/>
                    <a:p>
                      <a:pPr marR="21590" algn="r">
                        <a:lnSpc>
                          <a:spcPts val="1085"/>
                        </a:lnSpc>
                      </a:pPr>
                      <a:r>
                        <a:rPr sz="950" dirty="0">
                          <a:solidFill>
                            <a:srgbClr val="FF00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tcPr>
                </a:tc>
                <a:tc>
                  <a:txBody>
                    <a:bodyPr/>
                    <a:lstStyle/>
                    <a:p>
                      <a:pPr algn="ctr">
                        <a:lnSpc>
                          <a:spcPts val="1185"/>
                        </a:lnSpc>
                      </a:pPr>
                      <a:r>
                        <a:rPr sz="1000" spc="15" dirty="0">
                          <a:latin typeface="Arial"/>
                          <a:cs typeface="Arial"/>
                        </a:rPr>
                        <a:t>3.2%</a:t>
                      </a:r>
                      <a:endParaRPr sz="1000">
                        <a:latin typeface="Arial"/>
                        <a:cs typeface="Arial"/>
                      </a:endParaRPr>
                    </a:p>
                  </a:txBody>
                  <a:tcPr marL="0" marR="0" marT="0" marB="0">
                    <a:lnL w="6095">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tcPr>
                </a:tc>
                <a:tc>
                  <a:txBody>
                    <a:bodyPr/>
                    <a:lstStyle/>
                    <a:p>
                      <a:pPr marL="19050" algn="ctr">
                        <a:lnSpc>
                          <a:spcPts val="1070"/>
                        </a:lnSpc>
                      </a:pPr>
                      <a:r>
                        <a:rPr sz="950" dirty="0">
                          <a:solidFill>
                            <a:srgbClr val="FF0000"/>
                          </a:solidFill>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8382">
                      <a:solidFill>
                        <a:srgbClr val="000000"/>
                      </a:solidFill>
                      <a:prstDash val="solid"/>
                    </a:lnT>
                    <a:lnB w="9144">
                      <a:solidFill>
                        <a:srgbClr val="000000"/>
                      </a:solidFill>
                      <a:prstDash val="solid"/>
                    </a:lnB>
                  </a:tcPr>
                </a:tc>
                <a:tc>
                  <a:txBody>
                    <a:bodyPr/>
                    <a:lstStyle/>
                    <a:p>
                      <a:pPr algn="ctr">
                        <a:lnSpc>
                          <a:spcPts val="1170"/>
                        </a:lnSpc>
                      </a:pPr>
                      <a:r>
                        <a:rPr sz="1000" spc="15" dirty="0">
                          <a:latin typeface="Arial"/>
                          <a:cs typeface="Arial"/>
                        </a:rPr>
                        <a:t>4.7%</a:t>
                      </a:r>
                      <a:endParaRPr sz="1000">
                        <a:latin typeface="Arial"/>
                        <a:cs typeface="Arial"/>
                      </a:endParaRPr>
                    </a:p>
                  </a:txBody>
                  <a:tcPr marL="0" marR="0" marT="0" marB="0">
                    <a:lnL w="9143">
                      <a:solidFill>
                        <a:srgbClr val="000000"/>
                      </a:solidFill>
                      <a:prstDash val="solid"/>
                    </a:lnL>
                    <a:lnR w="9143">
                      <a:solidFill>
                        <a:srgbClr val="000000"/>
                      </a:solidFill>
                      <a:prstDash val="solid"/>
                    </a:lnR>
                    <a:lnT w="8382">
                      <a:solidFill>
                        <a:srgbClr val="000000"/>
                      </a:solidFill>
                      <a:prstDash val="solid"/>
                    </a:lnT>
                    <a:lnB w="9144">
                      <a:solidFill>
                        <a:srgbClr val="000000"/>
                      </a:solidFill>
                      <a:prstDash val="solid"/>
                    </a:lnB>
                  </a:tcPr>
                </a:tc>
                <a:tc>
                  <a:txBody>
                    <a:bodyPr/>
                    <a:lstStyle/>
                    <a:p>
                      <a:pPr marR="34290" algn="r">
                        <a:lnSpc>
                          <a:spcPts val="1070"/>
                        </a:lnSpc>
                      </a:pPr>
                      <a:r>
                        <a:rPr sz="950" dirty="0">
                          <a:solidFill>
                            <a:srgbClr val="FF00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8382">
                      <a:solidFill>
                        <a:srgbClr val="000000"/>
                      </a:solidFill>
                      <a:prstDash val="solid"/>
                    </a:lnT>
                    <a:lnB w="9144">
                      <a:solidFill>
                        <a:srgbClr val="000000"/>
                      </a:solidFill>
                      <a:prstDash val="solid"/>
                    </a:lnB>
                  </a:tcPr>
                </a:tc>
                <a:tc>
                  <a:txBody>
                    <a:bodyPr/>
                    <a:lstStyle/>
                    <a:p>
                      <a:pPr algn="ctr">
                        <a:lnSpc>
                          <a:spcPts val="1170"/>
                        </a:lnSpc>
                      </a:pPr>
                      <a:r>
                        <a:rPr sz="1000" spc="15" dirty="0">
                          <a:latin typeface="Arial"/>
                          <a:cs typeface="Arial"/>
                        </a:rPr>
                        <a:t>5.3%</a:t>
                      </a:r>
                      <a:endParaRPr sz="1000">
                        <a:latin typeface="Arial"/>
                        <a:cs typeface="Arial"/>
                      </a:endParaRPr>
                    </a:p>
                  </a:txBody>
                  <a:tcPr marL="0" marR="0" marT="0" marB="0">
                    <a:lnL w="9144">
                      <a:solidFill>
                        <a:srgbClr val="000000"/>
                      </a:solidFill>
                      <a:prstDash val="solid"/>
                    </a:lnL>
                    <a:lnR w="8381">
                      <a:solidFill>
                        <a:srgbClr val="000000"/>
                      </a:solidFill>
                      <a:prstDash val="solid"/>
                    </a:lnR>
                    <a:lnT w="8382">
                      <a:solidFill>
                        <a:srgbClr val="000000"/>
                      </a:solidFill>
                      <a:prstDash val="solid"/>
                    </a:lnT>
                    <a:lnB w="9144">
                      <a:solidFill>
                        <a:srgbClr val="000000"/>
                      </a:solidFill>
                      <a:prstDash val="solid"/>
                    </a:lnB>
                  </a:tcPr>
                </a:tc>
                <a:extLst>
                  <a:ext uri="{0D108BD9-81ED-4DB2-BD59-A6C34878D82A}">
                    <a16:rowId xmlns:a16="http://schemas.microsoft.com/office/drawing/2014/main" val="10019"/>
                  </a:ext>
                </a:extLst>
              </a:tr>
              <a:tr h="174116">
                <a:tc vMerge="1">
                  <a:txBody>
                    <a:bodyPr/>
                    <a:lstStyle/>
                    <a:p>
                      <a:endParaRPr/>
                    </a:p>
                  </a:txBody>
                  <a:tcPr marL="0" marR="0" marT="0" marB="0">
                    <a:lnL w="8381">
                      <a:solidFill>
                        <a:srgbClr val="000000"/>
                      </a:solidFill>
                      <a:prstDash val="solid"/>
                    </a:lnL>
                    <a:lnR w="8381">
                      <a:solidFill>
                        <a:srgbClr val="000000"/>
                      </a:solidFill>
                      <a:prstDash val="solid"/>
                    </a:lnR>
                    <a:lnT w="8382">
                      <a:solidFill>
                        <a:srgbClr val="000000"/>
                      </a:solidFill>
                      <a:prstDash val="solid"/>
                    </a:lnT>
                    <a:lnB w="8382">
                      <a:solidFill>
                        <a:srgbClr val="000000"/>
                      </a:solidFill>
                      <a:prstDash val="solid"/>
                    </a:lnB>
                  </a:tcPr>
                </a:tc>
                <a:tc>
                  <a:txBody>
                    <a:bodyPr/>
                    <a:lstStyle/>
                    <a:p>
                      <a:pPr marL="59690">
                        <a:lnSpc>
                          <a:spcPts val="1270"/>
                        </a:lnSpc>
                      </a:pPr>
                      <a:r>
                        <a:rPr sz="1100" b="1" spc="10" dirty="0">
                          <a:latin typeface="Times New Roman"/>
                          <a:cs typeface="Times New Roman"/>
                        </a:rPr>
                        <a:t>‘13-‘20</a:t>
                      </a:r>
                      <a:endParaRPr sz="1100">
                        <a:latin typeface="Times New Roman"/>
                        <a:cs typeface="Times New Roman"/>
                      </a:endParaRPr>
                    </a:p>
                  </a:txBody>
                  <a:tcPr marL="0" marR="0" marT="0" marB="0">
                    <a:lnL w="8381">
                      <a:solidFill>
                        <a:srgbClr val="000000"/>
                      </a:solidFill>
                      <a:prstDash val="solid"/>
                    </a:lnL>
                    <a:lnR w="9144">
                      <a:solidFill>
                        <a:srgbClr val="000000"/>
                      </a:solidFill>
                      <a:prstDash val="solid"/>
                    </a:lnR>
                    <a:lnT w="9144">
                      <a:solidFill>
                        <a:srgbClr val="000000"/>
                      </a:solidFill>
                      <a:prstDash val="solid"/>
                    </a:lnT>
                    <a:lnB w="8382">
                      <a:solidFill>
                        <a:srgbClr val="000000"/>
                      </a:solidFill>
                      <a:prstDash val="solid"/>
                    </a:lnB>
                  </a:tcPr>
                </a:tc>
                <a:tc>
                  <a:txBody>
                    <a:bodyPr/>
                    <a:lstStyle/>
                    <a:p>
                      <a:pPr marR="19050" algn="r">
                        <a:lnSpc>
                          <a:spcPts val="1065"/>
                        </a:lnSpc>
                      </a:pPr>
                      <a:r>
                        <a:rPr sz="950" dirty="0">
                          <a:solidFill>
                            <a:srgbClr val="FF0000"/>
                          </a:solidFill>
                          <a:latin typeface="Arial"/>
                          <a:cs typeface="Arial"/>
                        </a:rPr>
                        <a:t>▲</a:t>
                      </a:r>
                      <a:endParaRPr sz="950">
                        <a:latin typeface="Arial"/>
                        <a:cs typeface="Arial"/>
                      </a:endParaRPr>
                    </a:p>
                  </a:txBody>
                  <a:tcPr marL="0" marR="0" marT="0" marB="0">
                    <a:lnL w="9144">
                      <a:solidFill>
                        <a:srgbClr val="000000"/>
                      </a:solidFill>
                      <a:prstDash val="solid"/>
                    </a:lnL>
                    <a:lnR w="9144">
                      <a:solidFill>
                        <a:srgbClr val="000000"/>
                      </a:solidFill>
                      <a:prstDash val="solid"/>
                    </a:lnR>
                    <a:lnT w="9144">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16.0%</a:t>
                      </a:r>
                      <a:endParaRPr sz="1000">
                        <a:latin typeface="Arial"/>
                        <a:cs typeface="Arial"/>
                      </a:endParaRPr>
                    </a:p>
                  </a:txBody>
                  <a:tcPr marL="0" marR="0" marT="0" marB="0">
                    <a:lnL w="9144">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1">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tc>
                  <a:txBody>
                    <a:bodyPr/>
                    <a:lstStyle/>
                    <a:p>
                      <a:pPr marR="142875" algn="r">
                        <a:lnSpc>
                          <a:spcPts val="1165"/>
                        </a:lnSpc>
                      </a:pPr>
                      <a:r>
                        <a:rPr sz="1000" dirty="0">
                          <a:latin typeface="Arial"/>
                          <a:cs typeface="Arial"/>
                        </a:rPr>
                        <a:t>15.7%</a:t>
                      </a:r>
                      <a:endParaRPr sz="1000">
                        <a:latin typeface="Arial"/>
                        <a:cs typeface="Arial"/>
                      </a:endParaRPr>
                    </a:p>
                  </a:txBody>
                  <a:tcPr marL="0" marR="0" marT="0" marB="0">
                    <a:lnL w="8381">
                      <a:solidFill>
                        <a:srgbClr val="000000"/>
                      </a:solidFill>
                      <a:prstDash val="solid"/>
                    </a:lnL>
                    <a:lnR w="8382">
                      <a:solidFill>
                        <a:srgbClr val="000000"/>
                      </a:solidFill>
                      <a:prstDash val="solid"/>
                    </a:lnR>
                    <a:lnT w="9144">
                      <a:solidFill>
                        <a:srgbClr val="000000"/>
                      </a:solidFill>
                      <a:prstDash val="solid"/>
                    </a:lnT>
                    <a:lnB w="8382">
                      <a:solidFill>
                        <a:srgbClr val="000000"/>
                      </a:solidFill>
                      <a:prstDash val="solid"/>
                    </a:lnB>
                  </a:tcPr>
                </a:tc>
                <a:tc>
                  <a:txBody>
                    <a:bodyPr/>
                    <a:lstStyle/>
                    <a:p>
                      <a:pPr marR="19685" algn="r">
                        <a:lnSpc>
                          <a:spcPts val="1065"/>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8382">
                      <a:solidFill>
                        <a:srgbClr val="000000"/>
                      </a:solidFill>
                      <a:prstDash val="solid"/>
                    </a:lnR>
                    <a:lnT w="9144">
                      <a:solidFill>
                        <a:srgbClr val="000000"/>
                      </a:solidFill>
                      <a:prstDash val="solid"/>
                    </a:lnT>
                    <a:lnB w="8382">
                      <a:solidFill>
                        <a:srgbClr val="000000"/>
                      </a:solidFill>
                      <a:prstDash val="solid"/>
                    </a:lnB>
                  </a:tcPr>
                </a:tc>
                <a:tc>
                  <a:txBody>
                    <a:bodyPr/>
                    <a:lstStyle/>
                    <a:p>
                      <a:pPr marR="54610" algn="r">
                        <a:lnSpc>
                          <a:spcPts val="1165"/>
                        </a:lnSpc>
                      </a:pPr>
                      <a:r>
                        <a:rPr sz="1000" dirty="0">
                          <a:latin typeface="Arial"/>
                          <a:cs typeface="Arial"/>
                        </a:rPr>
                        <a:t>14.5%</a:t>
                      </a:r>
                      <a:endParaRPr sz="1000">
                        <a:latin typeface="Arial"/>
                        <a:cs typeface="Arial"/>
                      </a:endParaRPr>
                    </a:p>
                  </a:txBody>
                  <a:tcPr marL="0" marR="0" marT="0" marB="0">
                    <a:lnL w="8382">
                      <a:solidFill>
                        <a:srgbClr val="000000"/>
                      </a:solidFill>
                      <a:prstDash val="solid"/>
                    </a:lnL>
                    <a:lnR w="8382">
                      <a:solidFill>
                        <a:srgbClr val="000000"/>
                      </a:solidFill>
                      <a:prstDash val="solid"/>
                    </a:lnR>
                    <a:lnT w="9144">
                      <a:solidFill>
                        <a:srgbClr val="000000"/>
                      </a:solidFill>
                      <a:prstDash val="solid"/>
                    </a:lnT>
                    <a:lnB w="8382">
                      <a:solidFill>
                        <a:srgbClr val="000000"/>
                      </a:solidFill>
                      <a:prstDash val="solid"/>
                    </a:lnB>
                  </a:tcPr>
                </a:tc>
                <a:tc>
                  <a:txBody>
                    <a:bodyPr/>
                    <a:lstStyle/>
                    <a:p>
                      <a:pPr marL="59690">
                        <a:lnSpc>
                          <a:spcPts val="1080"/>
                        </a:lnSpc>
                      </a:pPr>
                      <a:r>
                        <a:rPr sz="950" dirty="0">
                          <a:solidFill>
                            <a:srgbClr val="FF0000"/>
                          </a:solidFill>
                          <a:latin typeface="Arial"/>
                          <a:cs typeface="Arial"/>
                        </a:rPr>
                        <a:t>▲</a:t>
                      </a:r>
                      <a:endParaRPr sz="950">
                        <a:latin typeface="Arial"/>
                        <a:cs typeface="Arial"/>
                      </a:endParaRPr>
                    </a:p>
                  </a:txBody>
                  <a:tcPr marL="0" marR="0" marT="0" marB="0">
                    <a:lnL w="8382">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algn="ctr">
                        <a:lnSpc>
                          <a:spcPts val="1180"/>
                        </a:lnSpc>
                      </a:pPr>
                      <a:r>
                        <a:rPr sz="1000" spc="15" dirty="0">
                          <a:latin typeface="Arial"/>
                          <a:cs typeface="Arial"/>
                        </a:rPr>
                        <a:t>16.8%</a:t>
                      </a:r>
                      <a:endParaRPr sz="100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21590" algn="r">
                        <a:lnSpc>
                          <a:spcPts val="1080"/>
                        </a:lnSpc>
                      </a:pPr>
                      <a:r>
                        <a:rPr sz="950" dirty="0">
                          <a:solidFill>
                            <a:srgbClr val="FF0000"/>
                          </a:solidFill>
                          <a:latin typeface="Arial"/>
                          <a:cs typeface="Arial"/>
                        </a:rPr>
                        <a:t>▲</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algn="ctr">
                        <a:lnSpc>
                          <a:spcPts val="1180"/>
                        </a:lnSpc>
                      </a:pPr>
                      <a:r>
                        <a:rPr sz="1000" spc="15" dirty="0">
                          <a:latin typeface="Arial"/>
                          <a:cs typeface="Arial"/>
                        </a:rPr>
                        <a:t>12.2%</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L="19050" algn="ctr">
                        <a:lnSpc>
                          <a:spcPts val="1065"/>
                        </a:lnSpc>
                      </a:pPr>
                      <a:r>
                        <a:rPr sz="950" dirty="0">
                          <a:solidFill>
                            <a:srgbClr val="FF0000"/>
                          </a:solidFill>
                          <a:latin typeface="Arial"/>
                          <a:cs typeface="Arial"/>
                        </a:rPr>
                        <a:t>▲</a:t>
                      </a:r>
                      <a:endParaRPr sz="950">
                        <a:latin typeface="Arial"/>
                        <a:cs typeface="Arial"/>
                      </a:endParaRPr>
                    </a:p>
                  </a:txBody>
                  <a:tcPr marL="0" marR="0" marT="0" marB="0">
                    <a:lnL w="6095">
                      <a:solidFill>
                        <a:srgbClr val="000000"/>
                      </a:solidFill>
                      <a:prstDash val="solid"/>
                    </a:lnL>
                    <a:lnR w="9143">
                      <a:solidFill>
                        <a:srgbClr val="000000"/>
                      </a:solidFill>
                      <a:prstDash val="solid"/>
                    </a:lnR>
                    <a:lnT w="9144">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15.4%</a:t>
                      </a:r>
                      <a:endParaRPr sz="1000">
                        <a:latin typeface="Arial"/>
                        <a:cs typeface="Arial"/>
                      </a:endParaRPr>
                    </a:p>
                  </a:txBody>
                  <a:tcPr marL="0" marR="0" marT="0" marB="0">
                    <a:lnL w="9143">
                      <a:solidFill>
                        <a:srgbClr val="000000"/>
                      </a:solidFill>
                      <a:prstDash val="solid"/>
                    </a:lnL>
                    <a:lnR w="9143">
                      <a:solidFill>
                        <a:srgbClr val="000000"/>
                      </a:solidFill>
                      <a:prstDash val="solid"/>
                    </a:lnR>
                    <a:lnT w="9144">
                      <a:solidFill>
                        <a:srgbClr val="000000"/>
                      </a:solidFill>
                      <a:prstDash val="solid"/>
                    </a:lnT>
                    <a:lnB w="8382">
                      <a:solidFill>
                        <a:srgbClr val="000000"/>
                      </a:solidFill>
                      <a:prstDash val="solid"/>
                    </a:lnB>
                  </a:tcPr>
                </a:tc>
                <a:tc>
                  <a:txBody>
                    <a:bodyPr/>
                    <a:lstStyle/>
                    <a:p>
                      <a:pPr marR="34290" algn="r">
                        <a:lnSpc>
                          <a:spcPts val="1065"/>
                        </a:lnSpc>
                      </a:pPr>
                      <a:r>
                        <a:rPr sz="950" dirty="0">
                          <a:solidFill>
                            <a:srgbClr val="FF0000"/>
                          </a:solidFill>
                          <a:latin typeface="Arial"/>
                          <a:cs typeface="Arial"/>
                        </a:rPr>
                        <a:t>▲</a:t>
                      </a:r>
                      <a:endParaRPr sz="950">
                        <a:latin typeface="Arial"/>
                        <a:cs typeface="Arial"/>
                      </a:endParaRPr>
                    </a:p>
                  </a:txBody>
                  <a:tcPr marL="0" marR="0" marT="0" marB="0">
                    <a:lnL w="9143">
                      <a:solidFill>
                        <a:srgbClr val="000000"/>
                      </a:solidFill>
                      <a:prstDash val="solid"/>
                    </a:lnL>
                    <a:lnR w="9144">
                      <a:solidFill>
                        <a:srgbClr val="000000"/>
                      </a:solidFill>
                      <a:prstDash val="solid"/>
                    </a:lnR>
                    <a:lnT w="9144">
                      <a:solidFill>
                        <a:srgbClr val="000000"/>
                      </a:solidFill>
                      <a:prstDash val="solid"/>
                    </a:lnT>
                    <a:lnB w="8382">
                      <a:solidFill>
                        <a:srgbClr val="000000"/>
                      </a:solidFill>
                      <a:prstDash val="solid"/>
                    </a:lnB>
                  </a:tcPr>
                </a:tc>
                <a:tc>
                  <a:txBody>
                    <a:bodyPr/>
                    <a:lstStyle/>
                    <a:p>
                      <a:pPr algn="ctr">
                        <a:lnSpc>
                          <a:spcPts val="1165"/>
                        </a:lnSpc>
                      </a:pPr>
                      <a:r>
                        <a:rPr sz="1000" spc="15" dirty="0">
                          <a:latin typeface="Arial"/>
                          <a:cs typeface="Arial"/>
                        </a:rPr>
                        <a:t>15.7%</a:t>
                      </a:r>
                      <a:endParaRPr sz="1000">
                        <a:latin typeface="Arial"/>
                        <a:cs typeface="Arial"/>
                      </a:endParaRPr>
                    </a:p>
                  </a:txBody>
                  <a:tcPr marL="0" marR="0" marT="0" marB="0">
                    <a:lnL w="9144">
                      <a:solidFill>
                        <a:srgbClr val="000000"/>
                      </a:solidFill>
                      <a:prstDash val="solid"/>
                    </a:lnL>
                    <a:lnR w="8381">
                      <a:solidFill>
                        <a:srgbClr val="000000"/>
                      </a:solidFill>
                      <a:prstDash val="solid"/>
                    </a:lnR>
                    <a:lnT w="9144">
                      <a:solidFill>
                        <a:srgbClr val="000000"/>
                      </a:solidFill>
                      <a:prstDash val="solid"/>
                    </a:lnT>
                    <a:lnB w="8382">
                      <a:solidFill>
                        <a:srgbClr val="000000"/>
                      </a:solidFill>
                      <a:prstDash val="solid"/>
                    </a:lnB>
                  </a:tcPr>
                </a:tc>
                <a:extLst>
                  <a:ext uri="{0D108BD9-81ED-4DB2-BD59-A6C34878D82A}">
                    <a16:rowId xmlns:a16="http://schemas.microsoft.com/office/drawing/2014/main" val="10020"/>
                  </a:ext>
                </a:extLst>
              </a:tr>
            </a:tbl>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120</a:t>
            </a:fld>
            <a:endParaRPr sz="1000">
              <a:latin typeface="Calibri"/>
              <a:cs typeface="Calibri"/>
            </a:endParaRPr>
          </a:p>
        </p:txBody>
      </p:sp>
      <p:sp>
        <p:nvSpPr>
          <p:cNvPr id="2" name="object 2"/>
          <p:cNvSpPr txBox="1"/>
          <p:nvPr/>
        </p:nvSpPr>
        <p:spPr>
          <a:xfrm>
            <a:off x="1585975" y="850138"/>
            <a:ext cx="460121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34: Summary of New Contracts and Estimated Values for Heat</a:t>
            </a:r>
            <a:r>
              <a:rPr sz="950" b="1" spc="80" dirty="0">
                <a:latin typeface="Arial"/>
                <a:cs typeface="Arial"/>
              </a:rPr>
              <a:t> </a:t>
            </a:r>
            <a:r>
              <a:rPr sz="950" b="1" spc="-10" dirty="0">
                <a:latin typeface="Arial"/>
                <a:cs typeface="Arial"/>
              </a:rPr>
              <a:t>Exchangers</a:t>
            </a:r>
            <a:endParaRPr sz="950">
              <a:latin typeface="Arial"/>
              <a:cs typeface="Arial"/>
            </a:endParaRPr>
          </a:p>
        </p:txBody>
      </p:sp>
      <p:graphicFrame>
        <p:nvGraphicFramePr>
          <p:cNvPr id="3" name="object 3"/>
          <p:cNvGraphicFramePr>
            <a:graphicFrameLocks noGrp="1"/>
          </p:cNvGraphicFramePr>
          <p:nvPr/>
        </p:nvGraphicFramePr>
        <p:xfrm>
          <a:off x="1380744" y="1069848"/>
          <a:ext cx="5950585" cy="5761990"/>
        </p:xfrm>
        <a:graphic>
          <a:graphicData uri="http://schemas.openxmlformats.org/drawingml/2006/table">
            <a:tbl>
              <a:tblPr firstRow="1" bandRow="1">
                <a:tableStyleId>{2D5ABB26-0587-4C30-8999-92F81FD0307C}</a:tableStyleId>
              </a:tblPr>
              <a:tblGrid>
                <a:gridCol w="1210055">
                  <a:extLst>
                    <a:ext uri="{9D8B030D-6E8A-4147-A177-3AD203B41FA5}">
                      <a16:colId xmlns:a16="http://schemas.microsoft.com/office/drawing/2014/main" val="20000"/>
                    </a:ext>
                  </a:extLst>
                </a:gridCol>
                <a:gridCol w="815339">
                  <a:extLst>
                    <a:ext uri="{9D8B030D-6E8A-4147-A177-3AD203B41FA5}">
                      <a16:colId xmlns:a16="http://schemas.microsoft.com/office/drawing/2014/main" val="20001"/>
                    </a:ext>
                  </a:extLst>
                </a:gridCol>
                <a:gridCol w="738378">
                  <a:extLst>
                    <a:ext uri="{9D8B030D-6E8A-4147-A177-3AD203B41FA5}">
                      <a16:colId xmlns:a16="http://schemas.microsoft.com/office/drawing/2014/main" val="20002"/>
                    </a:ext>
                  </a:extLst>
                </a:gridCol>
                <a:gridCol w="1505331">
                  <a:extLst>
                    <a:ext uri="{9D8B030D-6E8A-4147-A177-3AD203B41FA5}">
                      <a16:colId xmlns:a16="http://schemas.microsoft.com/office/drawing/2014/main" val="20003"/>
                    </a:ext>
                  </a:extLst>
                </a:gridCol>
                <a:gridCol w="767333">
                  <a:extLst>
                    <a:ext uri="{9D8B030D-6E8A-4147-A177-3AD203B41FA5}">
                      <a16:colId xmlns:a16="http://schemas.microsoft.com/office/drawing/2014/main" val="20004"/>
                    </a:ext>
                  </a:extLst>
                </a:gridCol>
                <a:gridCol w="904875">
                  <a:extLst>
                    <a:ext uri="{9D8B030D-6E8A-4147-A177-3AD203B41FA5}">
                      <a16:colId xmlns:a16="http://schemas.microsoft.com/office/drawing/2014/main" val="20005"/>
                    </a:ext>
                  </a:extLst>
                </a:gridCol>
              </a:tblGrid>
              <a:tr h="516255">
                <a:tc>
                  <a:txBody>
                    <a:bodyPr/>
                    <a:lstStyle/>
                    <a:p>
                      <a:pPr>
                        <a:lnSpc>
                          <a:spcPct val="100000"/>
                        </a:lnSpc>
                        <a:spcBef>
                          <a:spcPts val="45"/>
                        </a:spcBef>
                      </a:pPr>
                      <a:endParaRPr sz="1100">
                        <a:latin typeface="Times New Roman"/>
                        <a:cs typeface="Times New Roman"/>
                      </a:endParaRPr>
                    </a:p>
                    <a:p>
                      <a:pPr algn="ctr">
                        <a:lnSpc>
                          <a:spcPct val="100000"/>
                        </a:lnSpc>
                      </a:pPr>
                      <a:r>
                        <a:rPr sz="1100" spc="10" dirty="0">
                          <a:latin typeface="Arial"/>
                          <a:cs typeface="Arial"/>
                        </a:rPr>
                        <a:t>Buyer</a:t>
                      </a:r>
                      <a:endParaRPr sz="1100">
                        <a:latin typeface="Arial"/>
                        <a:cs typeface="Arial"/>
                      </a:endParaRPr>
                    </a:p>
                  </a:txBody>
                  <a:tcPr marL="0" marR="0" marT="5715"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340" indent="12065">
                        <a:lnSpc>
                          <a:spcPts val="1300"/>
                        </a:lnSpc>
                        <a:spcBef>
                          <a:spcPts val="720"/>
                        </a:spcBef>
                      </a:pPr>
                      <a:r>
                        <a:rPr sz="1100" spc="10" dirty="0">
                          <a:latin typeface="Arial"/>
                          <a:cs typeface="Arial"/>
                        </a:rPr>
                        <a:t>Country </a:t>
                      </a:r>
                      <a:r>
                        <a:rPr sz="1100" spc="5" dirty="0">
                          <a:latin typeface="Arial"/>
                          <a:cs typeface="Arial"/>
                        </a:rPr>
                        <a:t>of  </a:t>
                      </a:r>
                      <a:r>
                        <a:rPr sz="1100" dirty="0">
                          <a:latin typeface="Arial"/>
                          <a:cs typeface="Arial"/>
                        </a:rPr>
                        <a:t>Installation</a:t>
                      </a:r>
                      <a:endParaRPr sz="1100">
                        <a:latin typeface="Arial"/>
                        <a:cs typeface="Arial"/>
                      </a:endParaRPr>
                    </a:p>
                  </a:txBody>
                  <a:tcPr marL="0" marR="0" marT="9144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marL="102235">
                        <a:lnSpc>
                          <a:spcPct val="100000"/>
                        </a:lnSpc>
                      </a:pPr>
                      <a:r>
                        <a:rPr sz="1100" spc="10" dirty="0">
                          <a:latin typeface="Arial"/>
                          <a:cs typeface="Arial"/>
                        </a:rPr>
                        <a:t>Supplier</a:t>
                      </a:r>
                      <a:endParaRPr sz="1100">
                        <a:latin typeface="Arial"/>
                        <a:cs typeface="Arial"/>
                      </a:endParaRPr>
                    </a:p>
                  </a:txBody>
                  <a:tcPr marL="0" marR="0" marT="5715" marB="0">
                    <a:lnL w="6095">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algn="ctr">
                        <a:lnSpc>
                          <a:spcPct val="100000"/>
                        </a:lnSpc>
                      </a:pPr>
                      <a:r>
                        <a:rPr sz="1100" spc="10" dirty="0">
                          <a:latin typeface="Arial"/>
                          <a:cs typeface="Arial"/>
                        </a:rPr>
                        <a:t>Product</a:t>
                      </a:r>
                      <a:endParaRPr sz="1100">
                        <a:latin typeface="Arial"/>
                        <a:cs typeface="Arial"/>
                      </a:endParaRPr>
                    </a:p>
                  </a:txBody>
                  <a:tcPr marL="0" marR="0" marT="5715"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975" algn="ctr">
                        <a:lnSpc>
                          <a:spcPts val="1300"/>
                        </a:lnSpc>
                        <a:spcBef>
                          <a:spcPts val="75"/>
                        </a:spcBef>
                      </a:pPr>
                      <a:r>
                        <a:rPr sz="1100" dirty="0">
                          <a:latin typeface="Arial"/>
                          <a:cs typeface="Arial"/>
                        </a:rPr>
                        <a:t>Es</a:t>
                      </a:r>
                      <a:r>
                        <a:rPr sz="1100" spc="-10" dirty="0">
                          <a:latin typeface="Arial"/>
                          <a:cs typeface="Arial"/>
                        </a:rPr>
                        <a:t>t</a:t>
                      </a:r>
                      <a:r>
                        <a:rPr sz="1100" spc="5" dirty="0">
                          <a:latin typeface="Arial"/>
                          <a:cs typeface="Arial"/>
                        </a:rPr>
                        <a:t>i</a:t>
                      </a:r>
                      <a:r>
                        <a:rPr sz="1100" dirty="0">
                          <a:latin typeface="Arial"/>
                          <a:cs typeface="Arial"/>
                        </a:rPr>
                        <a:t>mat</a:t>
                      </a:r>
                      <a:r>
                        <a:rPr sz="1100" spc="-5" dirty="0">
                          <a:latin typeface="Arial"/>
                          <a:cs typeface="Arial"/>
                        </a:rPr>
                        <a:t>e</a:t>
                      </a:r>
                      <a:r>
                        <a:rPr sz="1100" dirty="0">
                          <a:latin typeface="Arial"/>
                          <a:cs typeface="Arial"/>
                        </a:rPr>
                        <a:t>d  </a:t>
                      </a:r>
                      <a:r>
                        <a:rPr sz="1100" spc="10" dirty="0">
                          <a:latin typeface="Arial"/>
                          <a:cs typeface="Arial"/>
                        </a:rPr>
                        <a:t>Value  ($m)</a:t>
                      </a:r>
                      <a:endParaRPr sz="1100">
                        <a:latin typeface="Arial"/>
                        <a:cs typeface="Arial"/>
                      </a:endParaRPr>
                    </a:p>
                  </a:txBody>
                  <a:tcPr marL="0" marR="0" marT="9525" marB="0">
                    <a:lnL w="5334">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marL="130175" marR="122555" algn="ctr">
                        <a:lnSpc>
                          <a:spcPts val="1300"/>
                        </a:lnSpc>
                        <a:spcBef>
                          <a:spcPts val="75"/>
                        </a:spcBef>
                      </a:pPr>
                      <a:r>
                        <a:rPr sz="1100" dirty="0">
                          <a:latin typeface="Arial"/>
                          <a:cs typeface="Arial"/>
                        </a:rPr>
                        <a:t>Es</a:t>
                      </a:r>
                      <a:r>
                        <a:rPr sz="1100" spc="-10" dirty="0">
                          <a:latin typeface="Arial"/>
                          <a:cs typeface="Arial"/>
                        </a:rPr>
                        <a:t>t</a:t>
                      </a:r>
                      <a:r>
                        <a:rPr sz="1100" spc="5" dirty="0">
                          <a:latin typeface="Arial"/>
                          <a:cs typeface="Arial"/>
                        </a:rPr>
                        <a:t>i</a:t>
                      </a:r>
                      <a:r>
                        <a:rPr sz="1100" dirty="0">
                          <a:latin typeface="Arial"/>
                          <a:cs typeface="Arial"/>
                        </a:rPr>
                        <a:t>mat</a:t>
                      </a:r>
                      <a:r>
                        <a:rPr sz="1100" spc="-5" dirty="0">
                          <a:latin typeface="Arial"/>
                          <a:cs typeface="Arial"/>
                        </a:rPr>
                        <a:t>e</a:t>
                      </a:r>
                      <a:r>
                        <a:rPr sz="1100" dirty="0">
                          <a:latin typeface="Arial"/>
                          <a:cs typeface="Arial"/>
                        </a:rPr>
                        <a:t>d  </a:t>
                      </a:r>
                      <a:r>
                        <a:rPr sz="1100" spc="10" dirty="0">
                          <a:latin typeface="Arial"/>
                          <a:cs typeface="Arial"/>
                        </a:rPr>
                        <a:t>Cost/Unit  ($k)</a:t>
                      </a:r>
                      <a:endParaRPr sz="1100">
                        <a:latin typeface="Arial"/>
                        <a:cs typeface="Arial"/>
                      </a:endParaRPr>
                    </a:p>
                  </a:txBody>
                  <a:tcPr marL="0" marR="0" marT="9525"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458723">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0" dirty="0">
                          <a:latin typeface="Arial"/>
                          <a:cs typeface="Arial"/>
                        </a:rPr>
                        <a:t>Saudi</a:t>
                      </a:r>
                      <a:r>
                        <a:rPr sz="1000" spc="-45" dirty="0">
                          <a:latin typeface="Arial"/>
                          <a:cs typeface="Arial"/>
                        </a:rPr>
                        <a:t> </a:t>
                      </a:r>
                      <a:r>
                        <a:rPr sz="1000" spc="15" dirty="0">
                          <a:latin typeface="Arial"/>
                          <a:cs typeface="Arial"/>
                        </a:rPr>
                        <a:t>Aramco</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marR="360045">
                        <a:lnSpc>
                          <a:spcPct val="100000"/>
                        </a:lnSpc>
                        <a:spcBef>
                          <a:spcPts val="5"/>
                        </a:spcBef>
                      </a:pPr>
                      <a:r>
                        <a:rPr sz="1000" spc="15" dirty="0">
                          <a:latin typeface="Arial"/>
                          <a:cs typeface="Arial"/>
                        </a:rPr>
                        <a:t>Saudi  </a:t>
                      </a:r>
                      <a:r>
                        <a:rPr sz="1000" dirty="0">
                          <a:latin typeface="Arial"/>
                          <a:cs typeface="Arial"/>
                        </a:rPr>
                        <a:t>Arabia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5" dirty="0">
                          <a:latin typeface="Arial"/>
                          <a:cs typeface="Arial"/>
                        </a:rPr>
                        <a:t>Doosan</a:t>
                      </a:r>
                      <a:endParaRPr sz="100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61594" marR="228600">
                        <a:lnSpc>
                          <a:spcPts val="1190"/>
                        </a:lnSpc>
                        <a:spcBef>
                          <a:spcPts val="15"/>
                        </a:spcBef>
                      </a:pPr>
                      <a:r>
                        <a:rPr sz="1000" spc="15" dirty="0">
                          <a:latin typeface="Arial"/>
                          <a:cs typeface="Arial"/>
                        </a:rPr>
                        <a:t>400+ </a:t>
                      </a:r>
                      <a:r>
                        <a:rPr sz="1000" spc="10" dirty="0">
                          <a:latin typeface="Arial"/>
                          <a:cs typeface="Arial"/>
                        </a:rPr>
                        <a:t>units,</a:t>
                      </a:r>
                      <a:r>
                        <a:rPr sz="1000" spc="-40" dirty="0">
                          <a:latin typeface="Arial"/>
                          <a:cs typeface="Arial"/>
                        </a:rPr>
                        <a:t> </a:t>
                      </a:r>
                      <a:r>
                        <a:rPr sz="1000" spc="10" dirty="0">
                          <a:latin typeface="Arial"/>
                          <a:cs typeface="Arial"/>
                        </a:rPr>
                        <a:t>including  shell </a:t>
                      </a:r>
                      <a:r>
                        <a:rPr sz="1000" spc="15" dirty="0">
                          <a:latin typeface="Arial"/>
                          <a:cs typeface="Arial"/>
                        </a:rPr>
                        <a:t>and tube,</a:t>
                      </a:r>
                      <a:r>
                        <a:rPr sz="1000" spc="-75" dirty="0">
                          <a:latin typeface="Arial"/>
                          <a:cs typeface="Arial"/>
                        </a:rPr>
                        <a:t> </a:t>
                      </a:r>
                      <a:r>
                        <a:rPr sz="1000" spc="10" dirty="0">
                          <a:latin typeface="Arial"/>
                          <a:cs typeface="Arial"/>
                        </a:rPr>
                        <a:t>box,</a:t>
                      </a:r>
                      <a:endParaRPr sz="1000">
                        <a:latin typeface="Arial"/>
                        <a:cs typeface="Arial"/>
                      </a:endParaRPr>
                    </a:p>
                    <a:p>
                      <a:pPr marL="61594">
                        <a:lnSpc>
                          <a:spcPts val="1155"/>
                        </a:lnSpc>
                      </a:pPr>
                      <a:r>
                        <a:rPr sz="1000" spc="15" dirty="0">
                          <a:latin typeface="Arial"/>
                          <a:cs typeface="Arial"/>
                        </a:rPr>
                        <a:t>and</a:t>
                      </a:r>
                      <a:r>
                        <a:rPr sz="1000" spc="-70" dirty="0">
                          <a:latin typeface="Arial"/>
                          <a:cs typeface="Arial"/>
                        </a:rPr>
                        <a:t> </a:t>
                      </a:r>
                      <a:r>
                        <a:rPr sz="1000" spc="10" dirty="0">
                          <a:latin typeface="Arial"/>
                          <a:cs typeface="Arial"/>
                        </a:rPr>
                        <a:t>plate</a:t>
                      </a:r>
                      <a:endParaRPr sz="1000">
                        <a:latin typeface="Arial"/>
                        <a:cs typeface="Arial"/>
                      </a:endParaRPr>
                    </a:p>
                  </a:txBody>
                  <a:tcPr marL="0" marR="0" marT="1905"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$230.00</a:t>
                      </a:r>
                      <a:endParaRPr sz="1000">
                        <a:latin typeface="Arial"/>
                        <a:cs typeface="Arial"/>
                      </a:endParaRPr>
                    </a:p>
                  </a:txBody>
                  <a:tcPr marL="0" marR="0" marT="0" marB="0">
                    <a:lnL w="5334">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$575</a:t>
                      </a:r>
                      <a:endParaRPr sz="100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308228">
                <a:tc>
                  <a:txBody>
                    <a:bodyPr/>
                    <a:lstStyle/>
                    <a:p>
                      <a:pPr marL="61594" marR="221615">
                        <a:lnSpc>
                          <a:spcPts val="1190"/>
                        </a:lnSpc>
                        <a:spcBef>
                          <a:spcPts val="20"/>
                        </a:spcBef>
                      </a:pPr>
                      <a:r>
                        <a:rPr sz="1000" spc="15" dirty="0">
                          <a:latin typeface="Arial"/>
                          <a:cs typeface="Arial"/>
                        </a:rPr>
                        <a:t>China</a:t>
                      </a:r>
                      <a:r>
                        <a:rPr sz="1000" spc="-60" dirty="0">
                          <a:latin typeface="Arial"/>
                          <a:cs typeface="Arial"/>
                        </a:rPr>
                        <a:t> </a:t>
                      </a:r>
                      <a:r>
                        <a:rPr sz="1000" spc="15" dirty="0">
                          <a:latin typeface="Arial"/>
                          <a:cs typeface="Arial"/>
                        </a:rPr>
                        <a:t>Southern  Power</a:t>
                      </a:r>
                      <a:endParaRPr sz="1000">
                        <a:latin typeface="Arial"/>
                        <a:cs typeface="Arial"/>
                      </a:endParaRPr>
                    </a:p>
                  </a:txBody>
                  <a:tcPr marL="0" marR="0" marT="254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5" dirty="0">
                          <a:latin typeface="Arial"/>
                          <a:cs typeface="Arial"/>
                        </a:rPr>
                        <a:t>China</a:t>
                      </a:r>
                      <a:endParaRPr sz="1000">
                        <a:latin typeface="Arial"/>
                        <a:cs typeface="Arial"/>
                      </a:endParaRPr>
                    </a:p>
                  </a:txBody>
                  <a:tcPr marL="0" marR="0" marT="1270"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20" dirty="0">
                          <a:latin typeface="Arial"/>
                          <a:cs typeface="Arial"/>
                        </a:rPr>
                        <a:t>GEA</a:t>
                      </a:r>
                      <a:endParaRPr sz="1000">
                        <a:latin typeface="Arial"/>
                        <a:cs typeface="Arial"/>
                      </a:endParaRPr>
                    </a:p>
                  </a:txBody>
                  <a:tcPr marL="0" marR="0" marT="1270" marB="0">
                    <a:lnL w="6095">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L="61594" marR="99695">
                        <a:lnSpc>
                          <a:spcPts val="1190"/>
                        </a:lnSpc>
                        <a:spcBef>
                          <a:spcPts val="20"/>
                        </a:spcBef>
                      </a:pPr>
                      <a:r>
                        <a:rPr sz="1000" spc="15" dirty="0">
                          <a:latin typeface="Arial"/>
                          <a:cs typeface="Arial"/>
                        </a:rPr>
                        <a:t>200+ </a:t>
                      </a:r>
                      <a:r>
                        <a:rPr sz="1000" spc="10" dirty="0">
                          <a:latin typeface="Arial"/>
                          <a:cs typeface="Arial"/>
                        </a:rPr>
                        <a:t>units; shell </a:t>
                      </a:r>
                      <a:r>
                        <a:rPr sz="1000" spc="20" dirty="0">
                          <a:latin typeface="Arial"/>
                          <a:cs typeface="Arial"/>
                        </a:rPr>
                        <a:t>&amp;  </a:t>
                      </a:r>
                      <a:r>
                        <a:rPr sz="1000" spc="10" dirty="0">
                          <a:latin typeface="Arial"/>
                          <a:cs typeface="Arial"/>
                        </a:rPr>
                        <a:t>tube,  plate, air</a:t>
                      </a:r>
                      <a:r>
                        <a:rPr sz="1000" spc="-50" dirty="0">
                          <a:latin typeface="Arial"/>
                          <a:cs typeface="Arial"/>
                        </a:rPr>
                        <a:t> </a:t>
                      </a:r>
                      <a:r>
                        <a:rPr sz="1000" spc="15" dirty="0">
                          <a:latin typeface="Arial"/>
                          <a:cs typeface="Arial"/>
                        </a:rPr>
                        <a:t>coolers</a:t>
                      </a:r>
                      <a:endParaRPr sz="1000">
                        <a:latin typeface="Arial"/>
                        <a:cs typeface="Arial"/>
                      </a:endParaRPr>
                    </a:p>
                  </a:txBody>
                  <a:tcPr marL="0" marR="0" marT="2540"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$67.96</a:t>
                      </a:r>
                      <a:endParaRPr sz="1000">
                        <a:latin typeface="Arial"/>
                        <a:cs typeface="Arial"/>
                      </a:endParaRPr>
                    </a:p>
                  </a:txBody>
                  <a:tcPr marL="0" marR="0" marT="1270" marB="0">
                    <a:lnL w="5334">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$316</a:t>
                      </a:r>
                      <a:endParaRPr sz="1000">
                        <a:latin typeface="Arial"/>
                        <a:cs typeface="Arial"/>
                      </a:endParaRPr>
                    </a:p>
                  </a:txBody>
                  <a:tcPr marL="0" marR="0" marT="1270"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308228">
                <a:tc>
                  <a:txBody>
                    <a:bodyPr/>
                    <a:lstStyle/>
                    <a:p>
                      <a:pPr>
                        <a:lnSpc>
                          <a:spcPct val="100000"/>
                        </a:lnSpc>
                        <a:spcBef>
                          <a:spcPts val="15"/>
                        </a:spcBef>
                      </a:pPr>
                      <a:endParaRPr sz="1000">
                        <a:latin typeface="Times New Roman"/>
                        <a:cs typeface="Times New Roman"/>
                      </a:endParaRPr>
                    </a:p>
                    <a:p>
                      <a:pPr marL="61594">
                        <a:lnSpc>
                          <a:spcPct val="100000"/>
                        </a:lnSpc>
                      </a:pPr>
                      <a:r>
                        <a:rPr sz="1000" spc="20" dirty="0">
                          <a:latin typeface="Arial"/>
                          <a:cs typeface="Arial"/>
                        </a:rPr>
                        <a:t>SOCAR</a:t>
                      </a:r>
                      <a:endParaRPr sz="1000">
                        <a:latin typeface="Arial"/>
                        <a:cs typeface="Arial"/>
                      </a:endParaRPr>
                    </a:p>
                  </a:txBody>
                  <a:tcPr marL="0" marR="0" marT="1905"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L="61594">
                        <a:lnSpc>
                          <a:spcPct val="100000"/>
                        </a:lnSpc>
                      </a:pPr>
                      <a:r>
                        <a:rPr sz="1000" spc="10" dirty="0">
                          <a:latin typeface="Arial"/>
                          <a:cs typeface="Arial"/>
                        </a:rPr>
                        <a:t>Turkey</a:t>
                      </a:r>
                      <a:endParaRPr sz="1000">
                        <a:latin typeface="Arial"/>
                        <a:cs typeface="Arial"/>
                      </a:endParaRPr>
                    </a:p>
                  </a:txBody>
                  <a:tcPr marL="0" marR="0" marT="1905"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L="61594">
                        <a:lnSpc>
                          <a:spcPct val="100000"/>
                        </a:lnSpc>
                      </a:pPr>
                      <a:r>
                        <a:rPr sz="1000" spc="20" dirty="0">
                          <a:latin typeface="Arial"/>
                          <a:cs typeface="Arial"/>
                        </a:rPr>
                        <a:t>GEA</a:t>
                      </a:r>
                      <a:endParaRPr sz="1000">
                        <a:latin typeface="Arial"/>
                        <a:cs typeface="Arial"/>
                      </a:endParaRPr>
                    </a:p>
                  </a:txBody>
                  <a:tcPr marL="0" marR="0" marT="1905"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marL="61594" marR="401320">
                        <a:lnSpc>
                          <a:spcPts val="1190"/>
                        </a:lnSpc>
                        <a:spcBef>
                          <a:spcPts val="20"/>
                        </a:spcBef>
                      </a:pPr>
                      <a:r>
                        <a:rPr sz="1000" spc="10" dirty="0">
                          <a:latin typeface="Arial"/>
                          <a:cs typeface="Arial"/>
                        </a:rPr>
                        <a:t>Shell </a:t>
                      </a:r>
                      <a:r>
                        <a:rPr sz="1000" spc="20" dirty="0">
                          <a:latin typeface="Arial"/>
                          <a:cs typeface="Arial"/>
                        </a:rPr>
                        <a:t>&amp; </a:t>
                      </a:r>
                      <a:r>
                        <a:rPr sz="1000" spc="15" dirty="0">
                          <a:latin typeface="Arial"/>
                          <a:cs typeface="Arial"/>
                        </a:rPr>
                        <a:t>tube,</a:t>
                      </a:r>
                      <a:r>
                        <a:rPr sz="1000" spc="-70" dirty="0">
                          <a:latin typeface="Arial"/>
                          <a:cs typeface="Arial"/>
                        </a:rPr>
                        <a:t> </a:t>
                      </a:r>
                      <a:r>
                        <a:rPr sz="1000" spc="10" dirty="0">
                          <a:latin typeface="Arial"/>
                          <a:cs typeface="Arial"/>
                        </a:rPr>
                        <a:t>box,  plate, air</a:t>
                      </a:r>
                      <a:r>
                        <a:rPr sz="1000" spc="-40" dirty="0">
                          <a:latin typeface="Arial"/>
                          <a:cs typeface="Arial"/>
                        </a:rPr>
                        <a:t> </a:t>
                      </a:r>
                      <a:r>
                        <a:rPr sz="1000" spc="10" dirty="0">
                          <a:latin typeface="Arial"/>
                          <a:cs typeface="Arial"/>
                        </a:rPr>
                        <a:t>coolers</a:t>
                      </a:r>
                      <a:endParaRPr sz="1000">
                        <a:latin typeface="Arial"/>
                        <a:cs typeface="Arial"/>
                      </a:endParaRPr>
                    </a:p>
                  </a:txBody>
                  <a:tcPr marL="0" marR="0" marT="2540"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R="53975" algn="r">
                        <a:lnSpc>
                          <a:spcPct val="100000"/>
                        </a:lnSpc>
                      </a:pPr>
                      <a:r>
                        <a:rPr sz="1000" dirty="0">
                          <a:latin typeface="Arial"/>
                          <a:cs typeface="Arial"/>
                        </a:rPr>
                        <a:t>$41.42</a:t>
                      </a:r>
                      <a:endParaRPr sz="1000">
                        <a:latin typeface="Arial"/>
                        <a:cs typeface="Arial"/>
                      </a:endParaRPr>
                    </a:p>
                  </a:txBody>
                  <a:tcPr marL="0" marR="0" marT="1905" marB="0">
                    <a:lnL w="5334">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R="53975" algn="r">
                        <a:lnSpc>
                          <a:spcPct val="100000"/>
                        </a:lnSpc>
                      </a:pPr>
                      <a:r>
                        <a:rPr sz="1000" dirty="0">
                          <a:latin typeface="Arial"/>
                          <a:cs typeface="Arial"/>
                        </a:rPr>
                        <a:t>$237</a:t>
                      </a:r>
                      <a:endParaRPr sz="1000">
                        <a:latin typeface="Arial"/>
                        <a:cs typeface="Arial"/>
                      </a:endParaRPr>
                    </a:p>
                  </a:txBody>
                  <a:tcPr marL="0" marR="0" marT="1905"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308228">
                <a:tc>
                  <a:txBody>
                    <a:bodyPr/>
                    <a:lstStyle/>
                    <a:p>
                      <a:pPr marL="61594" marR="434340">
                        <a:lnSpc>
                          <a:spcPts val="1190"/>
                        </a:lnSpc>
                        <a:spcBef>
                          <a:spcPts val="20"/>
                        </a:spcBef>
                      </a:pPr>
                      <a:r>
                        <a:rPr sz="1000" spc="15" dirty="0">
                          <a:latin typeface="Arial"/>
                          <a:cs typeface="Arial"/>
                        </a:rPr>
                        <a:t>Samsung  </a:t>
                      </a:r>
                      <a:r>
                        <a:rPr sz="1000" dirty="0">
                          <a:latin typeface="Arial"/>
                          <a:cs typeface="Arial"/>
                        </a:rPr>
                        <a:t>E</a:t>
                      </a:r>
                      <a:r>
                        <a:rPr sz="1000" spc="-5" dirty="0">
                          <a:latin typeface="Arial"/>
                          <a:cs typeface="Arial"/>
                        </a:rPr>
                        <a:t>n</a:t>
                      </a:r>
                      <a:r>
                        <a:rPr sz="1000" dirty="0">
                          <a:latin typeface="Arial"/>
                          <a:cs typeface="Arial"/>
                        </a:rPr>
                        <a:t>gineering</a:t>
                      </a:r>
                      <a:endParaRPr sz="1000">
                        <a:latin typeface="Arial"/>
                        <a:cs typeface="Arial"/>
                      </a:endParaRPr>
                    </a:p>
                  </a:txBody>
                  <a:tcPr marL="0" marR="0" marT="2540" marB="0">
                    <a:lnL w="6096">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325">
                        <a:lnSpc>
                          <a:spcPct val="100000"/>
                        </a:lnSpc>
                      </a:pPr>
                      <a:r>
                        <a:rPr sz="1000" spc="15" dirty="0">
                          <a:latin typeface="Arial"/>
                          <a:cs typeface="Arial"/>
                        </a:rPr>
                        <a:t>Mexico</a:t>
                      </a:r>
                      <a:endParaRPr sz="1000">
                        <a:latin typeface="Arial"/>
                        <a:cs typeface="Arial"/>
                      </a:endParaRPr>
                    </a:p>
                  </a:txBody>
                  <a:tcPr marL="0" marR="0" marT="1270" marB="0">
                    <a:lnL w="6096">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20" dirty="0">
                          <a:latin typeface="Arial"/>
                          <a:cs typeface="Arial"/>
                        </a:rPr>
                        <a:t>GEA</a:t>
                      </a:r>
                      <a:endParaRPr sz="1000">
                        <a:latin typeface="Arial"/>
                        <a:cs typeface="Arial"/>
                      </a:endParaRPr>
                    </a:p>
                  </a:txBody>
                  <a:tcPr marL="0" marR="0" marT="1270" marB="0">
                    <a:lnL w="6095">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marL="61594" marR="99695">
                        <a:lnSpc>
                          <a:spcPts val="1190"/>
                        </a:lnSpc>
                        <a:spcBef>
                          <a:spcPts val="20"/>
                        </a:spcBef>
                      </a:pPr>
                      <a:r>
                        <a:rPr sz="1000" spc="15" dirty="0">
                          <a:latin typeface="Arial"/>
                          <a:cs typeface="Arial"/>
                        </a:rPr>
                        <a:t>200 </a:t>
                      </a:r>
                      <a:r>
                        <a:rPr sz="1000" spc="10" dirty="0">
                          <a:latin typeface="Arial"/>
                          <a:cs typeface="Arial"/>
                        </a:rPr>
                        <a:t>units; shell </a:t>
                      </a:r>
                      <a:r>
                        <a:rPr sz="1000" spc="20" dirty="0">
                          <a:latin typeface="Arial"/>
                          <a:cs typeface="Arial"/>
                        </a:rPr>
                        <a:t>&amp;</a:t>
                      </a:r>
                      <a:r>
                        <a:rPr sz="1000" spc="-30" dirty="0">
                          <a:latin typeface="Arial"/>
                          <a:cs typeface="Arial"/>
                        </a:rPr>
                        <a:t> </a:t>
                      </a:r>
                      <a:r>
                        <a:rPr sz="1000" spc="10" dirty="0">
                          <a:latin typeface="Arial"/>
                          <a:cs typeface="Arial"/>
                        </a:rPr>
                        <a:t>tube,  plate, air</a:t>
                      </a:r>
                      <a:r>
                        <a:rPr sz="1000" spc="-40" dirty="0">
                          <a:latin typeface="Arial"/>
                          <a:cs typeface="Arial"/>
                        </a:rPr>
                        <a:t> </a:t>
                      </a:r>
                      <a:r>
                        <a:rPr sz="1000" spc="10" dirty="0">
                          <a:latin typeface="Arial"/>
                          <a:cs typeface="Arial"/>
                        </a:rPr>
                        <a:t>coolers</a:t>
                      </a:r>
                      <a:endParaRPr sz="1000">
                        <a:latin typeface="Arial"/>
                        <a:cs typeface="Arial"/>
                      </a:endParaRPr>
                    </a:p>
                  </a:txBody>
                  <a:tcPr marL="0" marR="0" marT="2540" marB="0">
                    <a:lnL w="6096">
                      <a:solidFill>
                        <a:srgbClr val="000000"/>
                      </a:solidFill>
                      <a:prstDash val="solid"/>
                    </a:lnL>
                    <a:lnR w="5334">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$36.25</a:t>
                      </a:r>
                      <a:endParaRPr sz="1000">
                        <a:latin typeface="Arial"/>
                        <a:cs typeface="Arial"/>
                      </a:endParaRPr>
                    </a:p>
                  </a:txBody>
                  <a:tcPr marL="0" marR="0" marT="1270" marB="0">
                    <a:lnL w="5334">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4610" algn="r">
                        <a:lnSpc>
                          <a:spcPct val="100000"/>
                        </a:lnSpc>
                      </a:pPr>
                      <a:r>
                        <a:rPr sz="1000" dirty="0">
                          <a:latin typeface="Arial"/>
                          <a:cs typeface="Arial"/>
                        </a:rPr>
                        <a:t>$181</a:t>
                      </a:r>
                      <a:endParaRPr sz="1000">
                        <a:latin typeface="Arial"/>
                        <a:cs typeface="Arial"/>
                      </a:endParaRPr>
                    </a:p>
                  </a:txBody>
                  <a:tcPr marL="0" marR="0" marT="1270" marB="0">
                    <a:lnL w="5333">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extLst>
                  <a:ext uri="{0D108BD9-81ED-4DB2-BD59-A6C34878D82A}">
                    <a16:rowId xmlns:a16="http://schemas.microsoft.com/office/drawing/2014/main" val="10004"/>
                  </a:ext>
                </a:extLst>
              </a:tr>
              <a:tr h="308610">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Petrobas</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0" dirty="0">
                          <a:latin typeface="Arial"/>
                          <a:cs typeface="Arial"/>
                        </a:rPr>
                        <a:t>Brazil</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20" dirty="0">
                          <a:latin typeface="Arial"/>
                          <a:cs typeface="Arial"/>
                        </a:rPr>
                        <a:t>GEA</a:t>
                      </a:r>
                      <a:endParaRPr sz="1000">
                        <a:latin typeface="Arial"/>
                        <a:cs typeface="Arial"/>
                      </a:endParaRPr>
                    </a:p>
                  </a:txBody>
                  <a:tcPr marL="0" marR="0" marT="1270" marB="0">
                    <a:lnL w="6095">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61594" marR="137795">
                        <a:lnSpc>
                          <a:spcPts val="1190"/>
                        </a:lnSpc>
                        <a:spcBef>
                          <a:spcPts val="20"/>
                        </a:spcBef>
                      </a:pPr>
                      <a:r>
                        <a:rPr sz="1000" spc="15" dirty="0">
                          <a:latin typeface="Arial"/>
                          <a:cs typeface="Arial"/>
                        </a:rPr>
                        <a:t>120 </a:t>
                      </a:r>
                      <a:r>
                        <a:rPr sz="1000" spc="10" dirty="0">
                          <a:latin typeface="Arial"/>
                          <a:cs typeface="Arial"/>
                        </a:rPr>
                        <a:t>units; mostly</a:t>
                      </a:r>
                      <a:r>
                        <a:rPr sz="1000" spc="-30" dirty="0">
                          <a:latin typeface="Arial"/>
                          <a:cs typeface="Arial"/>
                        </a:rPr>
                        <a:t> </a:t>
                      </a:r>
                      <a:r>
                        <a:rPr sz="1000" spc="10" dirty="0">
                          <a:latin typeface="Arial"/>
                          <a:cs typeface="Arial"/>
                        </a:rPr>
                        <a:t>shell  </a:t>
                      </a:r>
                      <a:r>
                        <a:rPr sz="1000" spc="20" dirty="0">
                          <a:latin typeface="Arial"/>
                          <a:cs typeface="Arial"/>
                        </a:rPr>
                        <a:t>&amp; </a:t>
                      </a:r>
                      <a:r>
                        <a:rPr sz="1000" spc="10" dirty="0">
                          <a:latin typeface="Arial"/>
                          <a:cs typeface="Arial"/>
                        </a:rPr>
                        <a:t>tube, air</a:t>
                      </a:r>
                      <a:r>
                        <a:rPr sz="1000" spc="-50" dirty="0">
                          <a:latin typeface="Arial"/>
                          <a:cs typeface="Arial"/>
                        </a:rPr>
                        <a:t> </a:t>
                      </a:r>
                      <a:r>
                        <a:rPr sz="1000" spc="10" dirty="0">
                          <a:latin typeface="Arial"/>
                          <a:cs typeface="Arial"/>
                        </a:rPr>
                        <a:t>coolers</a:t>
                      </a:r>
                      <a:endParaRPr sz="1000">
                        <a:latin typeface="Arial"/>
                        <a:cs typeface="Arial"/>
                      </a:endParaRPr>
                    </a:p>
                  </a:txBody>
                  <a:tcPr marL="0" marR="0" marT="2540" marB="0">
                    <a:lnL w="6096">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4610" algn="r">
                        <a:lnSpc>
                          <a:spcPct val="100000"/>
                        </a:lnSpc>
                      </a:pPr>
                      <a:r>
                        <a:rPr sz="1000" dirty="0">
                          <a:latin typeface="Arial"/>
                          <a:cs typeface="Arial"/>
                        </a:rPr>
                        <a:t>$36.21</a:t>
                      </a:r>
                      <a:endParaRPr sz="1000">
                        <a:latin typeface="Arial"/>
                        <a:cs typeface="Arial"/>
                      </a:endParaRPr>
                    </a:p>
                  </a:txBody>
                  <a:tcPr marL="0" marR="0" marT="1270" marB="0">
                    <a:lnL w="5334">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4610" algn="r">
                        <a:lnSpc>
                          <a:spcPct val="100000"/>
                        </a:lnSpc>
                      </a:pPr>
                      <a:r>
                        <a:rPr sz="1000" dirty="0">
                          <a:latin typeface="Arial"/>
                          <a:cs typeface="Arial"/>
                        </a:rPr>
                        <a:t>$302</a:t>
                      </a:r>
                      <a:endParaRPr sz="1000">
                        <a:latin typeface="Arial"/>
                        <a:cs typeface="Arial"/>
                      </a:endParaRPr>
                    </a:p>
                  </a:txBody>
                  <a:tcPr marL="0" marR="0" marT="1270" marB="0">
                    <a:lnL w="5333">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308228">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QatarGas </a:t>
                      </a:r>
                      <a:r>
                        <a:rPr sz="1000" spc="10" dirty="0">
                          <a:latin typeface="Arial"/>
                          <a:cs typeface="Arial"/>
                        </a:rPr>
                        <a:t>-</a:t>
                      </a:r>
                      <a:r>
                        <a:rPr sz="1000" spc="-85" dirty="0">
                          <a:latin typeface="Arial"/>
                          <a:cs typeface="Arial"/>
                        </a:rPr>
                        <a:t> </a:t>
                      </a:r>
                      <a:r>
                        <a:rPr sz="1000" spc="15" dirty="0">
                          <a:latin typeface="Arial"/>
                          <a:cs typeface="Arial"/>
                        </a:rPr>
                        <a:t>Laffan</a:t>
                      </a:r>
                      <a:endParaRPr sz="100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Qatar</a:t>
                      </a:r>
                      <a:endParaRPr sz="100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20" dirty="0">
                          <a:latin typeface="Arial"/>
                          <a:cs typeface="Arial"/>
                        </a:rPr>
                        <a:t>GEA</a:t>
                      </a:r>
                      <a:endParaRPr sz="100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marL="61594" marR="502920">
                        <a:lnSpc>
                          <a:spcPts val="1180"/>
                        </a:lnSpc>
                        <a:spcBef>
                          <a:spcPts val="25"/>
                        </a:spcBef>
                      </a:pPr>
                      <a:r>
                        <a:rPr sz="1000" spc="10" dirty="0">
                          <a:latin typeface="Arial"/>
                          <a:cs typeface="Arial"/>
                        </a:rPr>
                        <a:t>Shell </a:t>
                      </a:r>
                      <a:r>
                        <a:rPr sz="1000" spc="20" dirty="0">
                          <a:latin typeface="Arial"/>
                          <a:cs typeface="Arial"/>
                        </a:rPr>
                        <a:t>&amp; </a:t>
                      </a:r>
                      <a:r>
                        <a:rPr sz="1000" spc="15" dirty="0">
                          <a:latin typeface="Arial"/>
                          <a:cs typeface="Arial"/>
                        </a:rPr>
                        <a:t>tube,</a:t>
                      </a:r>
                      <a:r>
                        <a:rPr sz="1000" spc="-75" dirty="0">
                          <a:latin typeface="Arial"/>
                          <a:cs typeface="Arial"/>
                        </a:rPr>
                        <a:t> </a:t>
                      </a:r>
                      <a:r>
                        <a:rPr sz="1000" spc="10" dirty="0">
                          <a:latin typeface="Arial"/>
                          <a:cs typeface="Arial"/>
                        </a:rPr>
                        <a:t>air  coolers</a:t>
                      </a:r>
                      <a:endParaRPr sz="1000">
                        <a:latin typeface="Arial"/>
                        <a:cs typeface="Arial"/>
                      </a:endParaRPr>
                    </a:p>
                  </a:txBody>
                  <a:tcPr marL="0" marR="0" marT="3175"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$33.62</a:t>
                      </a:r>
                      <a:endParaRPr sz="1000">
                        <a:latin typeface="Arial"/>
                        <a:cs typeface="Arial"/>
                      </a:endParaRPr>
                    </a:p>
                  </a:txBody>
                  <a:tcPr marL="0" marR="0" marT="0" marB="0">
                    <a:lnL w="5334">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$224</a:t>
                      </a:r>
                      <a:endParaRPr sz="100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6"/>
                  </a:ext>
                </a:extLst>
              </a:tr>
              <a:tr h="308229">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S-Oil</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1594" marR="388620">
                        <a:lnSpc>
                          <a:spcPts val="1190"/>
                        </a:lnSpc>
                        <a:spcBef>
                          <a:spcPts val="15"/>
                        </a:spcBef>
                      </a:pPr>
                      <a:r>
                        <a:rPr sz="1000" dirty="0">
                          <a:latin typeface="Arial"/>
                          <a:cs typeface="Arial"/>
                        </a:rPr>
                        <a:t>South  Korea</a:t>
                      </a:r>
                      <a:endParaRPr sz="1000">
                        <a:latin typeface="Arial"/>
                        <a:cs typeface="Arial"/>
                      </a:endParaRPr>
                    </a:p>
                  </a:txBody>
                  <a:tcPr marL="0" marR="0" marT="1905"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Alfa</a:t>
                      </a:r>
                      <a:r>
                        <a:rPr sz="1000" spc="-60" dirty="0">
                          <a:latin typeface="Arial"/>
                          <a:cs typeface="Arial"/>
                        </a:rPr>
                        <a:t> </a:t>
                      </a:r>
                      <a:r>
                        <a:rPr sz="1000" spc="10" dirty="0">
                          <a:latin typeface="Arial"/>
                          <a:cs typeface="Arial"/>
                        </a:rPr>
                        <a:t>Laval</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1594" marR="173355">
                        <a:lnSpc>
                          <a:spcPts val="1190"/>
                        </a:lnSpc>
                        <a:spcBef>
                          <a:spcPts val="15"/>
                        </a:spcBef>
                      </a:pPr>
                      <a:r>
                        <a:rPr sz="1000" spc="15" dirty="0">
                          <a:latin typeface="Arial"/>
                          <a:cs typeface="Arial"/>
                        </a:rPr>
                        <a:t>60 </a:t>
                      </a:r>
                      <a:r>
                        <a:rPr sz="1000" spc="10" dirty="0">
                          <a:latin typeface="Arial"/>
                          <a:cs typeface="Arial"/>
                        </a:rPr>
                        <a:t>units; shell </a:t>
                      </a:r>
                      <a:r>
                        <a:rPr sz="1000" spc="20" dirty="0">
                          <a:latin typeface="Arial"/>
                          <a:cs typeface="Arial"/>
                        </a:rPr>
                        <a:t>&amp;</a:t>
                      </a:r>
                      <a:r>
                        <a:rPr sz="1000" spc="-35" dirty="0">
                          <a:latin typeface="Arial"/>
                          <a:cs typeface="Arial"/>
                        </a:rPr>
                        <a:t> </a:t>
                      </a:r>
                      <a:r>
                        <a:rPr sz="1000" spc="10" dirty="0">
                          <a:latin typeface="Arial"/>
                          <a:cs typeface="Arial"/>
                        </a:rPr>
                        <a:t>tube,  plate</a:t>
                      </a:r>
                      <a:endParaRPr sz="1000">
                        <a:latin typeface="Arial"/>
                        <a:cs typeface="Arial"/>
                      </a:endParaRPr>
                    </a:p>
                  </a:txBody>
                  <a:tcPr marL="0" marR="0" marT="1905" marB="0">
                    <a:lnL w="6096">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$17.00</a:t>
                      </a:r>
                      <a:endParaRPr sz="100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$283</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308228">
                <a:tc>
                  <a:txBody>
                    <a:bodyPr/>
                    <a:lstStyle/>
                    <a:p>
                      <a:pPr marL="61594" marR="229235">
                        <a:lnSpc>
                          <a:spcPts val="1190"/>
                        </a:lnSpc>
                        <a:spcBef>
                          <a:spcPts val="20"/>
                        </a:spcBef>
                      </a:pPr>
                      <a:r>
                        <a:rPr sz="1000" spc="10" dirty="0">
                          <a:latin typeface="Arial"/>
                          <a:cs typeface="Arial"/>
                        </a:rPr>
                        <a:t>Saudi </a:t>
                      </a:r>
                      <a:r>
                        <a:rPr sz="1000" spc="15" dirty="0">
                          <a:latin typeface="Arial"/>
                          <a:cs typeface="Arial"/>
                        </a:rPr>
                        <a:t>Aramco</a:t>
                      </a:r>
                      <a:r>
                        <a:rPr sz="1000" spc="-40" dirty="0">
                          <a:latin typeface="Arial"/>
                          <a:cs typeface="Arial"/>
                        </a:rPr>
                        <a:t> </a:t>
                      </a:r>
                      <a:r>
                        <a:rPr sz="1000" spc="10" dirty="0">
                          <a:latin typeface="Arial"/>
                          <a:cs typeface="Arial"/>
                        </a:rPr>
                        <a:t>-  Wasit</a:t>
                      </a:r>
                      <a:endParaRPr sz="1000">
                        <a:latin typeface="Arial"/>
                        <a:cs typeface="Arial"/>
                      </a:endParaRPr>
                    </a:p>
                  </a:txBody>
                  <a:tcPr marL="0" marR="0" marT="254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marL="61594" marR="359410">
                        <a:lnSpc>
                          <a:spcPts val="1190"/>
                        </a:lnSpc>
                        <a:spcBef>
                          <a:spcPts val="20"/>
                        </a:spcBef>
                      </a:pPr>
                      <a:r>
                        <a:rPr sz="1000" spc="15" dirty="0">
                          <a:latin typeface="Arial"/>
                          <a:cs typeface="Arial"/>
                        </a:rPr>
                        <a:t>Saudi  </a:t>
                      </a:r>
                      <a:r>
                        <a:rPr sz="1000" dirty="0">
                          <a:latin typeface="Arial"/>
                          <a:cs typeface="Arial"/>
                        </a:rPr>
                        <a:t>Arabia</a:t>
                      </a:r>
                      <a:endParaRPr sz="1000">
                        <a:latin typeface="Arial"/>
                        <a:cs typeface="Arial"/>
                      </a:endParaRPr>
                    </a:p>
                  </a:txBody>
                  <a:tcPr marL="0" marR="0" marT="254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10" dirty="0">
                          <a:latin typeface="Arial"/>
                          <a:cs typeface="Arial"/>
                        </a:rPr>
                        <a:t>Alfa</a:t>
                      </a:r>
                      <a:r>
                        <a:rPr sz="1000" spc="-60" dirty="0">
                          <a:latin typeface="Arial"/>
                          <a:cs typeface="Arial"/>
                        </a:rPr>
                        <a:t> </a:t>
                      </a:r>
                      <a:r>
                        <a:rPr sz="1000" spc="10" dirty="0">
                          <a:latin typeface="Arial"/>
                          <a:cs typeface="Arial"/>
                        </a:rPr>
                        <a:t>Laval</a:t>
                      </a:r>
                      <a:endParaRPr sz="1000">
                        <a:latin typeface="Arial"/>
                        <a:cs typeface="Arial"/>
                      </a:endParaRPr>
                    </a:p>
                  </a:txBody>
                  <a:tcPr marL="0" marR="0" marT="1270"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marL="61594" marR="173355">
                        <a:lnSpc>
                          <a:spcPts val="1190"/>
                        </a:lnSpc>
                        <a:spcBef>
                          <a:spcPts val="20"/>
                        </a:spcBef>
                      </a:pPr>
                      <a:r>
                        <a:rPr sz="1000" spc="15" dirty="0">
                          <a:latin typeface="Arial"/>
                          <a:cs typeface="Arial"/>
                        </a:rPr>
                        <a:t>24 </a:t>
                      </a:r>
                      <a:r>
                        <a:rPr sz="1000" spc="10" dirty="0">
                          <a:latin typeface="Arial"/>
                          <a:cs typeface="Arial"/>
                        </a:rPr>
                        <a:t>units; shell </a:t>
                      </a:r>
                      <a:r>
                        <a:rPr sz="1000" spc="20" dirty="0">
                          <a:latin typeface="Arial"/>
                          <a:cs typeface="Arial"/>
                        </a:rPr>
                        <a:t>&amp;</a:t>
                      </a:r>
                      <a:r>
                        <a:rPr sz="1000" spc="-35" dirty="0">
                          <a:latin typeface="Arial"/>
                          <a:cs typeface="Arial"/>
                        </a:rPr>
                        <a:t> </a:t>
                      </a:r>
                      <a:r>
                        <a:rPr sz="1000" spc="10" dirty="0">
                          <a:latin typeface="Arial"/>
                          <a:cs typeface="Arial"/>
                        </a:rPr>
                        <a:t>tube,  </a:t>
                      </a:r>
                      <a:r>
                        <a:rPr sz="1000" spc="5" dirty="0">
                          <a:latin typeface="Arial"/>
                          <a:cs typeface="Arial"/>
                        </a:rPr>
                        <a:t>air</a:t>
                      </a:r>
                      <a:r>
                        <a:rPr sz="1000" spc="-55" dirty="0">
                          <a:latin typeface="Arial"/>
                          <a:cs typeface="Arial"/>
                        </a:rPr>
                        <a:t> </a:t>
                      </a:r>
                      <a:r>
                        <a:rPr sz="1000" spc="10" dirty="0">
                          <a:latin typeface="Arial"/>
                          <a:cs typeface="Arial"/>
                        </a:rPr>
                        <a:t>coolers</a:t>
                      </a:r>
                      <a:endParaRPr sz="1000">
                        <a:latin typeface="Arial"/>
                        <a:cs typeface="Arial"/>
                      </a:endParaRPr>
                    </a:p>
                  </a:txBody>
                  <a:tcPr marL="0" marR="0" marT="2540"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$13.77</a:t>
                      </a:r>
                      <a:endParaRPr sz="1000">
                        <a:latin typeface="Arial"/>
                        <a:cs typeface="Arial"/>
                      </a:endParaRPr>
                    </a:p>
                  </a:txBody>
                  <a:tcPr marL="0" marR="0" marT="1270" marB="0">
                    <a:lnL w="5334">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$574</a:t>
                      </a:r>
                      <a:endParaRPr sz="1000">
                        <a:latin typeface="Arial"/>
                        <a:cs typeface="Arial"/>
                      </a:endParaRPr>
                    </a:p>
                  </a:txBody>
                  <a:tcPr marL="0" marR="0" marT="1270"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r h="308229">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Saudi</a:t>
                      </a:r>
                      <a:r>
                        <a:rPr sz="1000" spc="-45" dirty="0">
                          <a:latin typeface="Arial"/>
                          <a:cs typeface="Arial"/>
                        </a:rPr>
                        <a:t> </a:t>
                      </a:r>
                      <a:r>
                        <a:rPr sz="1000" spc="15" dirty="0">
                          <a:latin typeface="Arial"/>
                          <a:cs typeface="Arial"/>
                        </a:rPr>
                        <a:t>Aramco</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1594" marR="359410">
                        <a:lnSpc>
                          <a:spcPts val="1180"/>
                        </a:lnSpc>
                        <a:spcBef>
                          <a:spcPts val="25"/>
                        </a:spcBef>
                      </a:pPr>
                      <a:r>
                        <a:rPr sz="1000" spc="15" dirty="0">
                          <a:latin typeface="Arial"/>
                          <a:cs typeface="Arial"/>
                        </a:rPr>
                        <a:t>Saudi  </a:t>
                      </a:r>
                      <a:r>
                        <a:rPr sz="1000" dirty="0">
                          <a:latin typeface="Arial"/>
                          <a:cs typeface="Arial"/>
                        </a:rPr>
                        <a:t>Arabia</a:t>
                      </a:r>
                      <a:endParaRPr sz="1000">
                        <a:latin typeface="Arial"/>
                        <a:cs typeface="Arial"/>
                      </a:endParaRPr>
                    </a:p>
                  </a:txBody>
                  <a:tcPr marL="0" marR="0" marT="3175"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10" dirty="0">
                          <a:latin typeface="Arial"/>
                          <a:cs typeface="Arial"/>
                        </a:rPr>
                        <a:t>Alfa</a:t>
                      </a:r>
                      <a:r>
                        <a:rPr sz="1000" spc="-60" dirty="0">
                          <a:latin typeface="Arial"/>
                          <a:cs typeface="Arial"/>
                        </a:rPr>
                        <a:t> </a:t>
                      </a:r>
                      <a:r>
                        <a:rPr sz="1000" spc="10" dirty="0">
                          <a:latin typeface="Arial"/>
                          <a:cs typeface="Arial"/>
                        </a:rPr>
                        <a:t>Laval</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Shell </a:t>
                      </a:r>
                      <a:r>
                        <a:rPr sz="1000" spc="20" dirty="0">
                          <a:latin typeface="Arial"/>
                          <a:cs typeface="Arial"/>
                        </a:rPr>
                        <a:t>&amp; </a:t>
                      </a:r>
                      <a:r>
                        <a:rPr sz="1000" spc="15" dirty="0">
                          <a:latin typeface="Arial"/>
                          <a:cs typeface="Arial"/>
                        </a:rPr>
                        <a:t>tube,</a:t>
                      </a:r>
                      <a:r>
                        <a:rPr sz="1000" spc="-60" dirty="0">
                          <a:latin typeface="Arial"/>
                          <a:cs typeface="Arial"/>
                        </a:rPr>
                        <a:t> </a:t>
                      </a:r>
                      <a:r>
                        <a:rPr sz="1000" spc="10" dirty="0">
                          <a:latin typeface="Arial"/>
                          <a:cs typeface="Arial"/>
                        </a:rPr>
                        <a:t>plate</a:t>
                      </a:r>
                      <a:endParaRPr sz="100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dirty="0">
                          <a:latin typeface="Arial"/>
                          <a:cs typeface="Arial"/>
                        </a:rPr>
                        <a:t>$12.00</a:t>
                      </a:r>
                      <a:endParaRPr sz="100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dirty="0">
                          <a:latin typeface="Arial"/>
                          <a:cs typeface="Arial"/>
                        </a:rPr>
                        <a:t>$300</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9"/>
                  </a:ext>
                </a:extLst>
              </a:tr>
              <a:tr h="156971">
                <a:tc>
                  <a:txBody>
                    <a:bodyPr/>
                    <a:lstStyle/>
                    <a:p>
                      <a:pPr marL="61594">
                        <a:lnSpc>
                          <a:spcPts val="1165"/>
                        </a:lnSpc>
                      </a:pPr>
                      <a:r>
                        <a:rPr sz="1000" spc="20" dirty="0">
                          <a:latin typeface="Arial"/>
                          <a:cs typeface="Arial"/>
                        </a:rPr>
                        <a:t>OCP</a:t>
                      </a:r>
                      <a:r>
                        <a:rPr sz="1000" spc="-65" dirty="0">
                          <a:latin typeface="Arial"/>
                          <a:cs typeface="Arial"/>
                        </a:rPr>
                        <a:t> </a:t>
                      </a:r>
                      <a:r>
                        <a:rPr sz="1000" spc="10" dirty="0">
                          <a:latin typeface="Arial"/>
                          <a:cs typeface="Arial"/>
                        </a:rPr>
                        <a:t>Fertilizer</a:t>
                      </a:r>
                      <a:endParaRPr sz="100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L="61594">
                        <a:lnSpc>
                          <a:spcPts val="1165"/>
                        </a:lnSpc>
                      </a:pPr>
                      <a:r>
                        <a:rPr sz="1000" spc="15" dirty="0">
                          <a:latin typeface="Arial"/>
                          <a:cs typeface="Arial"/>
                        </a:rPr>
                        <a:t>Morocco</a:t>
                      </a:r>
                      <a:endParaRPr sz="100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marL="61594">
                        <a:lnSpc>
                          <a:spcPts val="1165"/>
                        </a:lnSpc>
                      </a:pPr>
                      <a:r>
                        <a:rPr sz="1000" spc="10" dirty="0">
                          <a:latin typeface="Arial"/>
                          <a:cs typeface="Arial"/>
                        </a:rPr>
                        <a:t>Alfa</a:t>
                      </a:r>
                      <a:r>
                        <a:rPr sz="1000" spc="-65" dirty="0">
                          <a:latin typeface="Arial"/>
                          <a:cs typeface="Arial"/>
                        </a:rPr>
                        <a:t> </a:t>
                      </a:r>
                      <a:r>
                        <a:rPr sz="1000" spc="10" dirty="0">
                          <a:latin typeface="Arial"/>
                          <a:cs typeface="Arial"/>
                        </a:rPr>
                        <a:t>Laval</a:t>
                      </a:r>
                      <a:endParaRPr sz="1000">
                        <a:latin typeface="Arial"/>
                        <a:cs typeface="Arial"/>
                      </a:endParaRPr>
                    </a:p>
                  </a:txBody>
                  <a:tcPr marL="0" marR="0" marT="0" marB="0">
                    <a:lnL w="6095">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L="60960">
                        <a:lnSpc>
                          <a:spcPts val="1165"/>
                        </a:lnSpc>
                      </a:pPr>
                      <a:r>
                        <a:rPr sz="1000" spc="15" dirty="0">
                          <a:latin typeface="Arial"/>
                          <a:cs typeface="Arial"/>
                        </a:rPr>
                        <a:t>45 </a:t>
                      </a:r>
                      <a:r>
                        <a:rPr sz="1000" spc="10" dirty="0">
                          <a:latin typeface="Arial"/>
                          <a:cs typeface="Arial"/>
                        </a:rPr>
                        <a:t>plate</a:t>
                      </a:r>
                      <a:r>
                        <a:rPr sz="1000" spc="-80" dirty="0">
                          <a:latin typeface="Arial"/>
                          <a:cs typeface="Arial"/>
                        </a:rPr>
                        <a:t> </a:t>
                      </a:r>
                      <a:r>
                        <a:rPr sz="1000" spc="15" dirty="0">
                          <a:latin typeface="Arial"/>
                          <a:cs typeface="Arial"/>
                        </a:rPr>
                        <a:t>units</a:t>
                      </a:r>
                      <a:endParaRPr sz="100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53975" algn="r">
                        <a:lnSpc>
                          <a:spcPts val="1165"/>
                        </a:lnSpc>
                      </a:pPr>
                      <a:r>
                        <a:rPr sz="1000" dirty="0">
                          <a:latin typeface="Arial"/>
                          <a:cs typeface="Arial"/>
                        </a:rPr>
                        <a:t>$11.00</a:t>
                      </a:r>
                      <a:endParaRPr sz="1000">
                        <a:latin typeface="Arial"/>
                        <a:cs typeface="Arial"/>
                      </a:endParaRPr>
                    </a:p>
                  </a:txBody>
                  <a:tcPr marL="0" marR="0" marT="0" marB="0">
                    <a:lnL w="5334">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tc>
                  <a:txBody>
                    <a:bodyPr/>
                    <a:lstStyle/>
                    <a:p>
                      <a:pPr marR="53975" algn="r">
                        <a:lnSpc>
                          <a:spcPts val="1165"/>
                        </a:lnSpc>
                      </a:pPr>
                      <a:r>
                        <a:rPr sz="1000" dirty="0">
                          <a:latin typeface="Arial"/>
                          <a:cs typeface="Arial"/>
                        </a:rPr>
                        <a:t>$244</a:t>
                      </a:r>
                      <a:endParaRPr sz="100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extLst>
                  <a:ext uri="{0D108BD9-81ED-4DB2-BD59-A6C34878D82A}">
                    <a16:rowId xmlns:a16="http://schemas.microsoft.com/office/drawing/2014/main" val="10010"/>
                  </a:ext>
                </a:extLst>
              </a:tr>
              <a:tr h="156972">
                <a:tc>
                  <a:txBody>
                    <a:bodyPr/>
                    <a:lstStyle/>
                    <a:p>
                      <a:pPr marL="61594">
                        <a:lnSpc>
                          <a:spcPts val="1170"/>
                        </a:lnSpc>
                      </a:pPr>
                      <a:r>
                        <a:rPr sz="1000" spc="10" dirty="0">
                          <a:latin typeface="Arial"/>
                          <a:cs typeface="Arial"/>
                        </a:rPr>
                        <a:t>Rosneft</a:t>
                      </a:r>
                      <a:endParaRPr sz="100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61594">
                        <a:lnSpc>
                          <a:spcPts val="1170"/>
                        </a:lnSpc>
                      </a:pPr>
                      <a:r>
                        <a:rPr sz="1000" spc="15" dirty="0">
                          <a:latin typeface="Arial"/>
                          <a:cs typeface="Arial"/>
                        </a:rPr>
                        <a:t>Russia</a:t>
                      </a:r>
                      <a:endParaRPr sz="1000">
                        <a:latin typeface="Arial"/>
                        <a:cs typeface="Arial"/>
                      </a:endParaRPr>
                    </a:p>
                  </a:txBody>
                  <a:tcPr marL="0" marR="0" marT="0" marB="0">
                    <a:lnL w="6096">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marL="62230">
                        <a:lnSpc>
                          <a:spcPts val="1170"/>
                        </a:lnSpc>
                      </a:pPr>
                      <a:r>
                        <a:rPr sz="1000" spc="10" dirty="0">
                          <a:latin typeface="Arial"/>
                          <a:cs typeface="Arial"/>
                        </a:rPr>
                        <a:t>Alfa</a:t>
                      </a:r>
                      <a:r>
                        <a:rPr sz="1000" spc="-60" dirty="0">
                          <a:latin typeface="Arial"/>
                          <a:cs typeface="Arial"/>
                        </a:rPr>
                        <a:t> </a:t>
                      </a:r>
                      <a:r>
                        <a:rPr sz="1000" spc="10" dirty="0">
                          <a:latin typeface="Arial"/>
                          <a:cs typeface="Arial"/>
                        </a:rPr>
                        <a:t>Laval</a:t>
                      </a:r>
                      <a:endParaRPr sz="1000">
                        <a:latin typeface="Arial"/>
                        <a:cs typeface="Arial"/>
                      </a:endParaRPr>
                    </a:p>
                  </a:txBody>
                  <a:tcPr marL="0" marR="0" marT="0" marB="0">
                    <a:lnL w="6095">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61594">
                        <a:lnSpc>
                          <a:spcPts val="1170"/>
                        </a:lnSpc>
                      </a:pPr>
                      <a:r>
                        <a:rPr sz="1000" spc="10" dirty="0">
                          <a:latin typeface="Arial"/>
                          <a:cs typeface="Arial"/>
                        </a:rPr>
                        <a:t>Shell </a:t>
                      </a:r>
                      <a:r>
                        <a:rPr sz="1000" spc="20" dirty="0">
                          <a:latin typeface="Arial"/>
                          <a:cs typeface="Arial"/>
                        </a:rPr>
                        <a:t>&amp;</a:t>
                      </a:r>
                      <a:r>
                        <a:rPr sz="1000" spc="-75" dirty="0">
                          <a:latin typeface="Arial"/>
                          <a:cs typeface="Arial"/>
                        </a:rPr>
                        <a:t> </a:t>
                      </a:r>
                      <a:r>
                        <a:rPr sz="1000" spc="15" dirty="0">
                          <a:latin typeface="Arial"/>
                          <a:cs typeface="Arial"/>
                        </a:rPr>
                        <a:t>tube</a:t>
                      </a:r>
                      <a:endParaRPr sz="1000">
                        <a:latin typeface="Arial"/>
                        <a:cs typeface="Arial"/>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marR="53975" algn="r">
                        <a:lnSpc>
                          <a:spcPts val="1170"/>
                        </a:lnSpc>
                      </a:pPr>
                      <a:r>
                        <a:rPr sz="1000" dirty="0">
                          <a:latin typeface="Arial"/>
                          <a:cs typeface="Arial"/>
                        </a:rPr>
                        <a:t>$10.70</a:t>
                      </a:r>
                      <a:endParaRPr sz="1000">
                        <a:latin typeface="Arial"/>
                        <a:cs typeface="Arial"/>
                      </a:endParaRPr>
                    </a:p>
                  </a:txBody>
                  <a:tcPr marL="0" marR="0" marT="0" marB="0">
                    <a:lnL w="5334">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tc>
                  <a:txBody>
                    <a:bodyPr/>
                    <a:lstStyle/>
                    <a:p>
                      <a:pPr marR="53975" algn="r">
                        <a:lnSpc>
                          <a:spcPts val="1170"/>
                        </a:lnSpc>
                      </a:pPr>
                      <a:r>
                        <a:rPr sz="1000" dirty="0">
                          <a:latin typeface="Arial"/>
                          <a:cs typeface="Arial"/>
                        </a:rPr>
                        <a:t>$238</a:t>
                      </a:r>
                      <a:endParaRPr sz="1000">
                        <a:latin typeface="Arial"/>
                        <a:cs typeface="Arial"/>
                      </a:endParaRPr>
                    </a:p>
                  </a:txBody>
                  <a:tcPr marL="0" marR="0" marT="0" marB="0">
                    <a:lnL w="5333">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11"/>
                  </a:ext>
                </a:extLst>
              </a:tr>
              <a:tr h="308228">
                <a:tc>
                  <a:txBody>
                    <a:bodyPr/>
                    <a:lstStyle/>
                    <a:p>
                      <a:pPr>
                        <a:lnSpc>
                          <a:spcPct val="100000"/>
                        </a:lnSpc>
                        <a:spcBef>
                          <a:spcPts val="15"/>
                        </a:spcBef>
                      </a:pPr>
                      <a:endParaRPr sz="1000">
                        <a:latin typeface="Times New Roman"/>
                        <a:cs typeface="Times New Roman"/>
                      </a:endParaRPr>
                    </a:p>
                    <a:p>
                      <a:pPr marL="61594">
                        <a:lnSpc>
                          <a:spcPct val="100000"/>
                        </a:lnSpc>
                      </a:pPr>
                      <a:r>
                        <a:rPr sz="1000" spc="20" dirty="0">
                          <a:latin typeface="Arial"/>
                          <a:cs typeface="Arial"/>
                        </a:rPr>
                        <a:t>BASF</a:t>
                      </a:r>
                      <a:endParaRPr sz="1000">
                        <a:latin typeface="Arial"/>
                        <a:cs typeface="Arial"/>
                      </a:endParaRPr>
                    </a:p>
                  </a:txBody>
                  <a:tcPr marL="0" marR="0" marT="1905"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L="60960">
                        <a:lnSpc>
                          <a:spcPct val="100000"/>
                        </a:lnSpc>
                      </a:pPr>
                      <a:r>
                        <a:rPr sz="1000" spc="15" dirty="0">
                          <a:latin typeface="Arial"/>
                          <a:cs typeface="Arial"/>
                        </a:rPr>
                        <a:t>Germany</a:t>
                      </a:r>
                      <a:endParaRPr sz="1000">
                        <a:latin typeface="Arial"/>
                        <a:cs typeface="Arial"/>
                      </a:endParaRPr>
                    </a:p>
                  </a:txBody>
                  <a:tcPr marL="0" marR="0" marT="1905"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L="61594">
                        <a:lnSpc>
                          <a:spcPct val="100000"/>
                        </a:lnSpc>
                      </a:pPr>
                      <a:r>
                        <a:rPr sz="1000" spc="10" dirty="0">
                          <a:latin typeface="Arial"/>
                          <a:cs typeface="Arial"/>
                        </a:rPr>
                        <a:t>Alfa</a:t>
                      </a:r>
                      <a:r>
                        <a:rPr sz="1000" spc="-55" dirty="0">
                          <a:latin typeface="Arial"/>
                          <a:cs typeface="Arial"/>
                        </a:rPr>
                        <a:t> </a:t>
                      </a:r>
                      <a:r>
                        <a:rPr sz="1000" spc="10" dirty="0">
                          <a:latin typeface="Arial"/>
                          <a:cs typeface="Arial"/>
                        </a:rPr>
                        <a:t>Laval</a:t>
                      </a:r>
                      <a:endParaRPr sz="1000">
                        <a:latin typeface="Arial"/>
                        <a:cs typeface="Arial"/>
                      </a:endParaRPr>
                    </a:p>
                  </a:txBody>
                  <a:tcPr marL="0" marR="0" marT="1905"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marL="61594" marR="487680">
                        <a:lnSpc>
                          <a:spcPts val="1190"/>
                        </a:lnSpc>
                        <a:spcBef>
                          <a:spcPts val="20"/>
                        </a:spcBef>
                      </a:pPr>
                      <a:r>
                        <a:rPr sz="1000" spc="10" dirty="0">
                          <a:latin typeface="Arial"/>
                          <a:cs typeface="Arial"/>
                        </a:rPr>
                        <a:t>Shell </a:t>
                      </a:r>
                      <a:r>
                        <a:rPr sz="1000" spc="20" dirty="0">
                          <a:latin typeface="Arial"/>
                          <a:cs typeface="Arial"/>
                        </a:rPr>
                        <a:t>&amp; </a:t>
                      </a:r>
                      <a:r>
                        <a:rPr sz="1000" spc="15" dirty="0">
                          <a:latin typeface="Arial"/>
                          <a:cs typeface="Arial"/>
                        </a:rPr>
                        <a:t>tube </a:t>
                      </a:r>
                      <a:r>
                        <a:rPr sz="1000" spc="10" dirty="0">
                          <a:latin typeface="Arial"/>
                          <a:cs typeface="Arial"/>
                        </a:rPr>
                        <a:t>for  </a:t>
                      </a:r>
                      <a:r>
                        <a:rPr sz="1000" spc="15" dirty="0">
                          <a:latin typeface="Arial"/>
                          <a:cs typeface="Arial"/>
                        </a:rPr>
                        <a:t>petrochem</a:t>
                      </a:r>
                      <a:r>
                        <a:rPr sz="1000" spc="-60" dirty="0">
                          <a:latin typeface="Arial"/>
                          <a:cs typeface="Arial"/>
                        </a:rPr>
                        <a:t> </a:t>
                      </a:r>
                      <a:r>
                        <a:rPr sz="1000" spc="10" dirty="0">
                          <a:latin typeface="Arial"/>
                          <a:cs typeface="Arial"/>
                        </a:rPr>
                        <a:t>plant</a:t>
                      </a:r>
                      <a:endParaRPr sz="1000">
                        <a:latin typeface="Arial"/>
                        <a:cs typeface="Arial"/>
                      </a:endParaRPr>
                    </a:p>
                  </a:txBody>
                  <a:tcPr marL="0" marR="0" marT="2540"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R="53975" algn="r">
                        <a:lnSpc>
                          <a:spcPct val="100000"/>
                        </a:lnSpc>
                      </a:pPr>
                      <a:r>
                        <a:rPr sz="1000" dirty="0">
                          <a:latin typeface="Arial"/>
                          <a:cs typeface="Arial"/>
                        </a:rPr>
                        <a:t>$10.70</a:t>
                      </a:r>
                      <a:endParaRPr sz="1000">
                        <a:latin typeface="Arial"/>
                        <a:cs typeface="Arial"/>
                      </a:endParaRPr>
                    </a:p>
                  </a:txBody>
                  <a:tcPr marL="0" marR="0" marT="1905" marB="0">
                    <a:lnL w="5334">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5"/>
                        </a:spcBef>
                      </a:pPr>
                      <a:endParaRPr sz="1000">
                        <a:latin typeface="Times New Roman"/>
                        <a:cs typeface="Times New Roman"/>
                      </a:endParaRPr>
                    </a:p>
                    <a:p>
                      <a:pPr marR="53975" algn="r">
                        <a:lnSpc>
                          <a:spcPct val="100000"/>
                        </a:lnSpc>
                      </a:pPr>
                      <a:r>
                        <a:rPr sz="1000" dirty="0">
                          <a:latin typeface="Arial"/>
                          <a:cs typeface="Arial"/>
                        </a:rPr>
                        <a:t>$268</a:t>
                      </a:r>
                      <a:endParaRPr sz="1000">
                        <a:latin typeface="Arial"/>
                        <a:cs typeface="Arial"/>
                      </a:endParaRPr>
                    </a:p>
                  </a:txBody>
                  <a:tcPr marL="0" marR="0" marT="1905"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12"/>
                  </a:ext>
                </a:extLst>
              </a:tr>
              <a:tr h="459486">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5" dirty="0">
                          <a:latin typeface="Arial"/>
                          <a:cs typeface="Arial"/>
                        </a:rPr>
                        <a:t>IOCL-Paradip</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0" dirty="0">
                          <a:latin typeface="Arial"/>
                          <a:cs typeface="Arial"/>
                        </a:rPr>
                        <a:t>India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165"/>
                        </a:lnSpc>
                      </a:pPr>
                      <a:r>
                        <a:rPr sz="1000" spc="15" dirty="0">
                          <a:latin typeface="Arial"/>
                          <a:cs typeface="Arial"/>
                        </a:rPr>
                        <a:t>GEI</a:t>
                      </a:r>
                      <a:endParaRPr sz="1000">
                        <a:latin typeface="Arial"/>
                        <a:cs typeface="Arial"/>
                      </a:endParaRPr>
                    </a:p>
                    <a:p>
                      <a:pPr marL="61594" marR="129539">
                        <a:lnSpc>
                          <a:spcPts val="1190"/>
                        </a:lnSpc>
                        <a:spcBef>
                          <a:spcPts val="40"/>
                        </a:spcBef>
                      </a:pPr>
                      <a:r>
                        <a:rPr sz="1000" dirty="0">
                          <a:latin typeface="Arial"/>
                          <a:cs typeface="Arial"/>
                        </a:rPr>
                        <a:t>Ind</a:t>
                      </a:r>
                      <a:r>
                        <a:rPr sz="1000" spc="-10" dirty="0">
                          <a:latin typeface="Arial"/>
                          <a:cs typeface="Arial"/>
                        </a:rPr>
                        <a:t>u</a:t>
                      </a:r>
                      <a:r>
                        <a:rPr sz="1000" dirty="0">
                          <a:latin typeface="Arial"/>
                          <a:cs typeface="Arial"/>
                        </a:rPr>
                        <a:t>stri</a:t>
                      </a:r>
                      <a:r>
                        <a:rPr sz="1000" spc="5" dirty="0">
                          <a:latin typeface="Arial"/>
                          <a:cs typeface="Arial"/>
                        </a:rPr>
                        <a:t>a</a:t>
                      </a:r>
                      <a:r>
                        <a:rPr sz="1000" dirty="0">
                          <a:latin typeface="Arial"/>
                          <a:cs typeface="Arial"/>
                        </a:rPr>
                        <a:t>l  </a:t>
                      </a:r>
                      <a:r>
                        <a:rPr sz="1000" spc="15" dirty="0">
                          <a:latin typeface="Arial"/>
                          <a:cs typeface="Arial"/>
                        </a:rPr>
                        <a:t>Systems</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050">
                        <a:latin typeface="Times New Roman"/>
                        <a:cs typeface="Times New Roman"/>
                      </a:endParaRPr>
                    </a:p>
                    <a:p>
                      <a:pPr marL="61594" marR="502920">
                        <a:lnSpc>
                          <a:spcPts val="1190"/>
                        </a:lnSpc>
                      </a:pPr>
                      <a:r>
                        <a:rPr sz="1000" spc="10" dirty="0">
                          <a:latin typeface="Arial"/>
                          <a:cs typeface="Arial"/>
                        </a:rPr>
                        <a:t>Shell </a:t>
                      </a:r>
                      <a:r>
                        <a:rPr sz="1000" spc="20" dirty="0">
                          <a:latin typeface="Arial"/>
                          <a:cs typeface="Arial"/>
                        </a:rPr>
                        <a:t>&amp; </a:t>
                      </a:r>
                      <a:r>
                        <a:rPr sz="1000" spc="15" dirty="0">
                          <a:latin typeface="Arial"/>
                          <a:cs typeface="Arial"/>
                        </a:rPr>
                        <a:t>tube,</a:t>
                      </a:r>
                      <a:r>
                        <a:rPr sz="1000" spc="-75" dirty="0">
                          <a:latin typeface="Arial"/>
                          <a:cs typeface="Arial"/>
                        </a:rPr>
                        <a:t> </a:t>
                      </a:r>
                      <a:r>
                        <a:rPr sz="1000" spc="10" dirty="0">
                          <a:latin typeface="Arial"/>
                          <a:cs typeface="Arial"/>
                        </a:rPr>
                        <a:t>air  coolers</a:t>
                      </a:r>
                      <a:endParaRPr sz="100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$10.00</a:t>
                      </a:r>
                      <a:endParaRPr sz="100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$222</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3"/>
                  </a:ext>
                </a:extLst>
              </a:tr>
              <a:tr h="308610">
                <a:tc>
                  <a:txBody>
                    <a:bodyPr/>
                    <a:lstStyle/>
                    <a:p>
                      <a:pPr marL="61594" marR="375285">
                        <a:lnSpc>
                          <a:spcPts val="1180"/>
                        </a:lnSpc>
                        <a:spcBef>
                          <a:spcPts val="25"/>
                        </a:spcBef>
                      </a:pPr>
                      <a:r>
                        <a:rPr sz="1000" spc="15" dirty="0">
                          <a:latin typeface="Arial"/>
                          <a:cs typeface="Arial"/>
                        </a:rPr>
                        <a:t>ExxonMobil</a:t>
                      </a:r>
                      <a:r>
                        <a:rPr sz="1000" spc="-60" dirty="0">
                          <a:latin typeface="Arial"/>
                          <a:cs typeface="Arial"/>
                        </a:rPr>
                        <a:t> </a:t>
                      </a:r>
                      <a:r>
                        <a:rPr sz="1000" spc="10" dirty="0">
                          <a:latin typeface="Arial"/>
                          <a:cs typeface="Arial"/>
                        </a:rPr>
                        <a:t>-  Kearl</a:t>
                      </a:r>
                      <a:endParaRPr sz="1000">
                        <a:latin typeface="Arial"/>
                        <a:cs typeface="Arial"/>
                      </a:endParaRPr>
                    </a:p>
                  </a:txBody>
                  <a:tcPr marL="0" marR="0" marT="3175"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Canada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Alfa</a:t>
                      </a:r>
                      <a:r>
                        <a:rPr sz="1000" spc="-60" dirty="0">
                          <a:latin typeface="Arial"/>
                          <a:cs typeface="Arial"/>
                        </a:rPr>
                        <a:t> </a:t>
                      </a:r>
                      <a:r>
                        <a:rPr sz="1000" spc="10" dirty="0">
                          <a:latin typeface="Arial"/>
                          <a:cs typeface="Arial"/>
                        </a:rPr>
                        <a:t>Laval</a:t>
                      </a:r>
                      <a:endParaRPr sz="1000">
                        <a:latin typeface="Arial"/>
                        <a:cs typeface="Arial"/>
                      </a:endParaRPr>
                    </a:p>
                  </a:txBody>
                  <a:tcPr marL="0" marR="0" marT="0" marB="0">
                    <a:lnL w="6095">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0" dirty="0">
                          <a:latin typeface="Arial"/>
                          <a:cs typeface="Arial"/>
                        </a:rPr>
                        <a:t>Shell </a:t>
                      </a:r>
                      <a:r>
                        <a:rPr sz="1000" spc="20" dirty="0">
                          <a:latin typeface="Arial"/>
                          <a:cs typeface="Arial"/>
                        </a:rPr>
                        <a:t>&amp;</a:t>
                      </a:r>
                      <a:r>
                        <a:rPr sz="1000" spc="-75" dirty="0">
                          <a:latin typeface="Arial"/>
                          <a:cs typeface="Arial"/>
                        </a:rPr>
                        <a:t> </a:t>
                      </a:r>
                      <a:r>
                        <a:rPr sz="1000" spc="15" dirty="0">
                          <a:latin typeface="Arial"/>
                          <a:cs typeface="Arial"/>
                        </a:rPr>
                        <a:t>tube</a:t>
                      </a:r>
                      <a:endParaRPr sz="100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4610" algn="r">
                        <a:lnSpc>
                          <a:spcPct val="100000"/>
                        </a:lnSpc>
                        <a:spcBef>
                          <a:spcPts val="5"/>
                        </a:spcBef>
                      </a:pPr>
                      <a:r>
                        <a:rPr sz="1000" dirty="0">
                          <a:latin typeface="Arial"/>
                          <a:cs typeface="Arial"/>
                        </a:rPr>
                        <a:t>$9.20</a:t>
                      </a:r>
                      <a:endParaRPr sz="100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4610" algn="r">
                        <a:lnSpc>
                          <a:spcPct val="100000"/>
                        </a:lnSpc>
                        <a:spcBef>
                          <a:spcPts val="5"/>
                        </a:spcBef>
                      </a:pPr>
                      <a:r>
                        <a:rPr sz="1000" dirty="0">
                          <a:latin typeface="Arial"/>
                          <a:cs typeface="Arial"/>
                        </a:rPr>
                        <a:t>$368</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14"/>
                  </a:ext>
                </a:extLst>
              </a:tr>
              <a:tr h="459486">
                <a:tc>
                  <a:txBody>
                    <a:bodyPr/>
                    <a:lstStyle/>
                    <a:p>
                      <a:pPr marL="61594">
                        <a:lnSpc>
                          <a:spcPts val="1155"/>
                        </a:lnSpc>
                      </a:pPr>
                      <a:r>
                        <a:rPr sz="1000" spc="15" dirty="0">
                          <a:latin typeface="Arial"/>
                          <a:cs typeface="Arial"/>
                        </a:rPr>
                        <a:t>Saudi</a:t>
                      </a:r>
                      <a:r>
                        <a:rPr sz="1000" spc="-65" dirty="0">
                          <a:latin typeface="Arial"/>
                          <a:cs typeface="Arial"/>
                        </a:rPr>
                        <a:t> </a:t>
                      </a:r>
                      <a:r>
                        <a:rPr sz="1000" spc="15" dirty="0">
                          <a:latin typeface="Arial"/>
                          <a:cs typeface="Arial"/>
                        </a:rPr>
                        <a:t>Aramco-</a:t>
                      </a:r>
                      <a:endParaRPr sz="1000">
                        <a:latin typeface="Arial"/>
                        <a:cs typeface="Arial"/>
                      </a:endParaRPr>
                    </a:p>
                    <a:p>
                      <a:pPr marL="61594" marR="455930">
                        <a:lnSpc>
                          <a:spcPts val="1190"/>
                        </a:lnSpc>
                        <a:spcBef>
                          <a:spcPts val="45"/>
                        </a:spcBef>
                      </a:pPr>
                      <a:r>
                        <a:rPr sz="1000" dirty="0">
                          <a:latin typeface="Arial"/>
                          <a:cs typeface="Arial"/>
                        </a:rPr>
                        <a:t>ExxonMobil  </a:t>
                      </a:r>
                      <a:r>
                        <a:rPr sz="1000" spc="20" dirty="0">
                          <a:latin typeface="Arial"/>
                          <a:cs typeface="Arial"/>
                        </a:rPr>
                        <a:t>(SAMREF)</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spcBef>
                          <a:spcPts val="50"/>
                        </a:spcBef>
                      </a:pPr>
                      <a:endParaRPr sz="1000">
                        <a:latin typeface="Times New Roman"/>
                        <a:cs typeface="Times New Roman"/>
                      </a:endParaRPr>
                    </a:p>
                    <a:p>
                      <a:pPr marL="61594" marR="360045">
                        <a:lnSpc>
                          <a:spcPts val="1190"/>
                        </a:lnSpc>
                      </a:pPr>
                      <a:r>
                        <a:rPr sz="1000" spc="15" dirty="0">
                          <a:latin typeface="Arial"/>
                          <a:cs typeface="Arial"/>
                        </a:rPr>
                        <a:t>Saudi  </a:t>
                      </a:r>
                      <a:r>
                        <a:rPr sz="1000" dirty="0">
                          <a:latin typeface="Arial"/>
                          <a:cs typeface="Arial"/>
                        </a:rPr>
                        <a:t>Arabia</a:t>
                      </a:r>
                      <a:endParaRPr sz="1000">
                        <a:latin typeface="Arial"/>
                        <a:cs typeface="Arial"/>
                      </a:endParaRPr>
                    </a:p>
                  </a:txBody>
                  <a:tcPr marL="0" marR="0" marT="6350"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L="60960">
                        <a:lnSpc>
                          <a:spcPct val="100000"/>
                        </a:lnSpc>
                      </a:pPr>
                      <a:r>
                        <a:rPr sz="1000" spc="15" dirty="0">
                          <a:latin typeface="Arial"/>
                          <a:cs typeface="Arial"/>
                        </a:rPr>
                        <a:t>Zamil</a:t>
                      </a:r>
                      <a:endParaRPr sz="100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spcBef>
                          <a:spcPts val="50"/>
                        </a:spcBef>
                      </a:pPr>
                      <a:endParaRPr sz="1000">
                        <a:latin typeface="Times New Roman"/>
                        <a:cs typeface="Times New Roman"/>
                      </a:endParaRPr>
                    </a:p>
                    <a:p>
                      <a:pPr marL="61594" marR="502920">
                        <a:lnSpc>
                          <a:spcPts val="1190"/>
                        </a:lnSpc>
                      </a:pPr>
                      <a:r>
                        <a:rPr sz="1000" spc="10" dirty="0">
                          <a:latin typeface="Arial"/>
                          <a:cs typeface="Arial"/>
                        </a:rPr>
                        <a:t>Shell </a:t>
                      </a:r>
                      <a:r>
                        <a:rPr sz="1000" spc="20" dirty="0">
                          <a:latin typeface="Arial"/>
                          <a:cs typeface="Arial"/>
                        </a:rPr>
                        <a:t>&amp; </a:t>
                      </a:r>
                      <a:r>
                        <a:rPr sz="1000" spc="15" dirty="0">
                          <a:latin typeface="Arial"/>
                          <a:cs typeface="Arial"/>
                        </a:rPr>
                        <a:t>tube,</a:t>
                      </a:r>
                      <a:r>
                        <a:rPr sz="1000" spc="-75" dirty="0">
                          <a:latin typeface="Arial"/>
                          <a:cs typeface="Arial"/>
                        </a:rPr>
                        <a:t> </a:t>
                      </a:r>
                      <a:r>
                        <a:rPr sz="1000" spc="10" dirty="0">
                          <a:latin typeface="Arial"/>
                          <a:cs typeface="Arial"/>
                        </a:rPr>
                        <a:t>air  coolers</a:t>
                      </a:r>
                      <a:endParaRPr sz="1000">
                        <a:latin typeface="Arial"/>
                        <a:cs typeface="Arial"/>
                      </a:endParaRPr>
                    </a:p>
                  </a:txBody>
                  <a:tcPr marL="0" marR="0" marT="635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R="53975" algn="r">
                        <a:lnSpc>
                          <a:spcPct val="100000"/>
                        </a:lnSpc>
                      </a:pPr>
                      <a:r>
                        <a:rPr sz="1000" dirty="0">
                          <a:latin typeface="Arial"/>
                          <a:cs typeface="Arial"/>
                        </a:rPr>
                        <a:t>$8.30</a:t>
                      </a:r>
                      <a:endParaRPr sz="1000">
                        <a:latin typeface="Arial"/>
                        <a:cs typeface="Arial"/>
                      </a:endParaRPr>
                    </a:p>
                  </a:txBody>
                  <a:tcPr marL="0" marR="0" marT="0" marB="0">
                    <a:lnL w="5334">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R="53975" algn="r">
                        <a:lnSpc>
                          <a:spcPct val="100000"/>
                        </a:lnSpc>
                      </a:pPr>
                      <a:r>
                        <a:rPr sz="1000" dirty="0">
                          <a:latin typeface="Arial"/>
                          <a:cs typeface="Arial"/>
                        </a:rPr>
                        <a:t>$415</a:t>
                      </a:r>
                      <a:endParaRPr sz="100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15"/>
                  </a:ext>
                </a:extLst>
              </a:tr>
              <a:tr h="156971">
                <a:tc>
                  <a:txBody>
                    <a:bodyPr/>
                    <a:lstStyle/>
                    <a:p>
                      <a:pPr marL="61594">
                        <a:lnSpc>
                          <a:spcPts val="1165"/>
                        </a:lnSpc>
                      </a:pPr>
                      <a:r>
                        <a:rPr sz="1000" spc="10" dirty="0">
                          <a:latin typeface="Arial"/>
                          <a:cs typeface="Arial"/>
                        </a:rPr>
                        <a:t>Shell</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L="60325">
                        <a:lnSpc>
                          <a:spcPts val="1165"/>
                        </a:lnSpc>
                      </a:pPr>
                      <a:r>
                        <a:rPr sz="1000" spc="10" dirty="0">
                          <a:latin typeface="Arial"/>
                          <a:cs typeface="Arial"/>
                        </a:rPr>
                        <a:t>Australia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L="60960">
                        <a:lnSpc>
                          <a:spcPts val="1165"/>
                        </a:lnSpc>
                      </a:pPr>
                      <a:r>
                        <a:rPr sz="1000" spc="10" dirty="0">
                          <a:latin typeface="Arial"/>
                          <a:cs typeface="Arial"/>
                        </a:rPr>
                        <a:t>Alfa</a:t>
                      </a:r>
                      <a:r>
                        <a:rPr sz="1000" spc="-60" dirty="0">
                          <a:latin typeface="Arial"/>
                          <a:cs typeface="Arial"/>
                        </a:rPr>
                        <a:t> </a:t>
                      </a:r>
                      <a:r>
                        <a:rPr sz="1000" spc="10" dirty="0">
                          <a:latin typeface="Arial"/>
                          <a:cs typeface="Arial"/>
                        </a:rPr>
                        <a:t>Laval</a:t>
                      </a:r>
                      <a:endParaRPr sz="1000">
                        <a:latin typeface="Arial"/>
                        <a:cs typeface="Arial"/>
                      </a:endParaRPr>
                    </a:p>
                  </a:txBody>
                  <a:tcPr marL="0" marR="0" marT="0" marB="0">
                    <a:lnL w="6095">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L="60325">
                        <a:lnSpc>
                          <a:spcPts val="1165"/>
                        </a:lnSpc>
                      </a:pPr>
                      <a:r>
                        <a:rPr sz="1000" spc="15" dirty="0">
                          <a:latin typeface="Arial"/>
                          <a:cs typeface="Arial"/>
                        </a:rPr>
                        <a:t>18 </a:t>
                      </a:r>
                      <a:r>
                        <a:rPr sz="1000" spc="10" dirty="0">
                          <a:latin typeface="Arial"/>
                          <a:cs typeface="Arial"/>
                        </a:rPr>
                        <a:t>plate</a:t>
                      </a:r>
                      <a:r>
                        <a:rPr sz="1000" spc="-80" dirty="0">
                          <a:latin typeface="Arial"/>
                          <a:cs typeface="Arial"/>
                        </a:rPr>
                        <a:t> </a:t>
                      </a:r>
                      <a:r>
                        <a:rPr sz="1000" spc="15" dirty="0">
                          <a:latin typeface="Arial"/>
                          <a:cs typeface="Arial"/>
                        </a:rPr>
                        <a:t>units</a:t>
                      </a:r>
                      <a:endParaRPr sz="100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54610" algn="r">
                        <a:lnSpc>
                          <a:spcPts val="1165"/>
                        </a:lnSpc>
                      </a:pPr>
                      <a:r>
                        <a:rPr sz="1000" dirty="0">
                          <a:latin typeface="Arial"/>
                          <a:cs typeface="Arial"/>
                        </a:rPr>
                        <a:t>$7.50</a:t>
                      </a:r>
                      <a:endParaRPr sz="1000">
                        <a:latin typeface="Arial"/>
                        <a:cs typeface="Arial"/>
                      </a:endParaRPr>
                    </a:p>
                  </a:txBody>
                  <a:tcPr marL="0" marR="0" marT="0" marB="0">
                    <a:lnL w="5334">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marR="54610" algn="r">
                        <a:lnSpc>
                          <a:spcPts val="1165"/>
                        </a:lnSpc>
                      </a:pPr>
                      <a:r>
                        <a:rPr sz="1000" dirty="0">
                          <a:latin typeface="Arial"/>
                          <a:cs typeface="Arial"/>
                        </a:rPr>
                        <a:t>$417</a:t>
                      </a:r>
                      <a:endParaRPr sz="100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16"/>
                  </a:ext>
                </a:extLst>
              </a:tr>
              <a:tr h="308229">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Petronas</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0" dirty="0">
                          <a:latin typeface="Arial"/>
                          <a:cs typeface="Arial"/>
                        </a:rPr>
                        <a:t>Malaysia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marL="61594" marR="144780">
                        <a:lnSpc>
                          <a:spcPts val="1190"/>
                        </a:lnSpc>
                        <a:spcBef>
                          <a:spcPts val="15"/>
                        </a:spcBef>
                      </a:pPr>
                      <a:r>
                        <a:rPr sz="1000" spc="5" dirty="0">
                          <a:latin typeface="Arial"/>
                          <a:cs typeface="Arial"/>
                        </a:rPr>
                        <a:t>Air  </a:t>
                      </a:r>
                      <a:r>
                        <a:rPr sz="1000" spc="-5" dirty="0">
                          <a:latin typeface="Arial"/>
                          <a:cs typeface="Arial"/>
                        </a:rPr>
                        <a:t>P</a:t>
                      </a:r>
                      <a:r>
                        <a:rPr sz="1000" dirty="0">
                          <a:latin typeface="Arial"/>
                          <a:cs typeface="Arial"/>
                        </a:rPr>
                        <a:t>rodu</a:t>
                      </a:r>
                      <a:r>
                        <a:rPr sz="1000" spc="-10" dirty="0">
                          <a:latin typeface="Arial"/>
                          <a:cs typeface="Arial"/>
                        </a:rPr>
                        <a:t>c</a:t>
                      </a:r>
                      <a:r>
                        <a:rPr sz="1000" dirty="0">
                          <a:latin typeface="Arial"/>
                          <a:cs typeface="Arial"/>
                        </a:rPr>
                        <a:t>ts</a:t>
                      </a:r>
                      <a:endParaRPr sz="1000">
                        <a:latin typeface="Arial"/>
                        <a:cs typeface="Arial"/>
                      </a:endParaRPr>
                    </a:p>
                  </a:txBody>
                  <a:tcPr marL="0" marR="0" marT="1905" marB="0">
                    <a:lnL w="6095">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5" dirty="0">
                          <a:latin typeface="Arial"/>
                          <a:cs typeface="Arial"/>
                        </a:rPr>
                        <a:t>8 </a:t>
                      </a:r>
                      <a:r>
                        <a:rPr sz="1000" spc="10" dirty="0">
                          <a:latin typeface="Arial"/>
                          <a:cs typeface="Arial"/>
                        </a:rPr>
                        <a:t>plate</a:t>
                      </a:r>
                      <a:r>
                        <a:rPr sz="1000" spc="-85" dirty="0">
                          <a:latin typeface="Arial"/>
                          <a:cs typeface="Arial"/>
                        </a:rPr>
                        <a:t> </a:t>
                      </a:r>
                      <a:r>
                        <a:rPr sz="1000" spc="15" dirty="0">
                          <a:latin typeface="Arial"/>
                          <a:cs typeface="Arial"/>
                        </a:rPr>
                        <a:t>units</a:t>
                      </a:r>
                      <a:endParaRPr sz="100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$2.80</a:t>
                      </a:r>
                      <a:endParaRPr sz="100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$350</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17"/>
                  </a:ext>
                </a:extLst>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121</a:t>
            </a:fld>
            <a:endParaRPr sz="1000">
              <a:latin typeface="Calibri"/>
              <a:cs typeface="Calibri"/>
            </a:endParaRPr>
          </a:p>
        </p:txBody>
      </p:sp>
      <p:sp>
        <p:nvSpPr>
          <p:cNvPr id="2" name="object 2"/>
          <p:cNvSpPr txBox="1"/>
          <p:nvPr/>
        </p:nvSpPr>
        <p:spPr>
          <a:xfrm>
            <a:off x="1177544" y="850900"/>
            <a:ext cx="861694" cy="480695"/>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13.2  </a:t>
            </a:r>
            <a:r>
              <a:rPr sz="950" b="1" i="1" spc="40" dirty="0">
                <a:latin typeface="Arial"/>
                <a:cs typeface="Arial"/>
              </a:rPr>
              <a:t> </a:t>
            </a:r>
            <a:r>
              <a:rPr sz="950" b="1" i="1" spc="-10" dirty="0">
                <a:latin typeface="Arial"/>
                <a:cs typeface="Arial"/>
              </a:rPr>
              <a:t>Analysis</a:t>
            </a:r>
            <a:endParaRPr sz="950">
              <a:latin typeface="Arial"/>
              <a:cs typeface="Arial"/>
            </a:endParaRPr>
          </a:p>
          <a:p>
            <a:pPr>
              <a:lnSpc>
                <a:spcPct val="100000"/>
              </a:lnSpc>
              <a:spcBef>
                <a:spcPts val="10"/>
              </a:spcBef>
            </a:pPr>
            <a:endParaRPr sz="1200">
              <a:latin typeface="Times New Roman"/>
              <a:cs typeface="Times New Roman"/>
            </a:endParaRPr>
          </a:p>
          <a:p>
            <a:pPr marL="12700">
              <a:lnSpc>
                <a:spcPct val="100000"/>
              </a:lnSpc>
            </a:pPr>
            <a:r>
              <a:rPr sz="950" b="1" spc="-10" dirty="0">
                <a:latin typeface="Arial"/>
                <a:cs typeface="Arial"/>
              </a:rPr>
              <a:t>13.2.1 </a:t>
            </a:r>
            <a:r>
              <a:rPr sz="950" b="1" spc="180" dirty="0">
                <a:latin typeface="Arial"/>
                <a:cs typeface="Arial"/>
              </a:rPr>
              <a:t> </a:t>
            </a:r>
            <a:r>
              <a:rPr sz="950" b="1" spc="-10" dirty="0">
                <a:latin typeface="Arial"/>
                <a:cs typeface="Arial"/>
              </a:rPr>
              <a:t>Costs</a:t>
            </a:r>
            <a:endParaRPr sz="950">
              <a:latin typeface="Arial"/>
              <a:cs typeface="Arial"/>
            </a:endParaRPr>
          </a:p>
        </p:txBody>
      </p:sp>
      <p:sp>
        <p:nvSpPr>
          <p:cNvPr id="3" name="object 3"/>
          <p:cNvSpPr txBox="1"/>
          <p:nvPr/>
        </p:nvSpPr>
        <p:spPr>
          <a:xfrm>
            <a:off x="1177544" y="1685294"/>
            <a:ext cx="5290820" cy="425450"/>
          </a:xfrm>
          <a:prstGeom prst="rect">
            <a:avLst/>
          </a:prstGeom>
        </p:spPr>
        <p:txBody>
          <a:bodyPr vert="horz" wrap="square" lIns="0" tIns="0" rIns="0" bIns="0" rtlCol="0">
            <a:spAutoFit/>
          </a:bodyPr>
          <a:lstStyle/>
          <a:p>
            <a:pPr marL="12700" marR="5080">
              <a:lnSpc>
                <a:spcPct val="142100"/>
              </a:lnSpc>
            </a:pPr>
            <a:r>
              <a:rPr sz="950" b="1" spc="-10" dirty="0">
                <a:latin typeface="Arial"/>
                <a:cs typeface="Arial"/>
              </a:rPr>
              <a:t>Global costs </a:t>
            </a:r>
            <a:r>
              <a:rPr sz="950" b="1" spc="-5" dirty="0">
                <a:latin typeface="Arial"/>
                <a:cs typeface="Arial"/>
              </a:rPr>
              <a:t>will </a:t>
            </a:r>
            <a:r>
              <a:rPr sz="950" b="1" spc="-10" dirty="0">
                <a:latin typeface="Arial"/>
                <a:cs typeface="Arial"/>
              </a:rPr>
              <a:t>rise </a:t>
            </a:r>
            <a:r>
              <a:rPr sz="950" b="1" dirty="0">
                <a:latin typeface="Arial"/>
                <a:cs typeface="Arial"/>
              </a:rPr>
              <a:t>5% </a:t>
            </a:r>
            <a:r>
              <a:rPr sz="950" b="1" spc="-10" dirty="0">
                <a:latin typeface="Arial"/>
                <a:cs typeface="Arial"/>
              </a:rPr>
              <a:t>in the next </a:t>
            </a:r>
            <a:r>
              <a:rPr sz="950" b="1" spc="-5" dirty="0">
                <a:latin typeface="Arial"/>
                <a:cs typeface="Arial"/>
              </a:rPr>
              <a:t>two </a:t>
            </a:r>
            <a:r>
              <a:rPr sz="950" b="1" spc="-10" dirty="0">
                <a:latin typeface="Arial"/>
                <a:cs typeface="Arial"/>
              </a:rPr>
              <a:t>years and </a:t>
            </a:r>
            <a:r>
              <a:rPr sz="950" b="1" spc="-5" dirty="0">
                <a:latin typeface="Arial"/>
                <a:cs typeface="Arial"/>
              </a:rPr>
              <a:t>a </a:t>
            </a:r>
            <a:r>
              <a:rPr sz="950" b="1" spc="-10" dirty="0">
                <a:latin typeface="Arial"/>
                <a:cs typeface="Arial"/>
              </a:rPr>
              <a:t>total of </a:t>
            </a:r>
            <a:r>
              <a:rPr sz="950" b="1" spc="-5" dirty="0">
                <a:latin typeface="Arial"/>
                <a:cs typeface="Arial"/>
              </a:rPr>
              <a:t>15% </a:t>
            </a:r>
            <a:r>
              <a:rPr sz="950" b="1" spc="-10" dirty="0">
                <a:latin typeface="Arial"/>
                <a:cs typeface="Arial"/>
              </a:rPr>
              <a:t>by 2020 Q1, driven by costs  </a:t>
            </a:r>
            <a:r>
              <a:rPr sz="950" b="1" spc="-5" dirty="0">
                <a:latin typeface="Arial"/>
                <a:cs typeface="Arial"/>
              </a:rPr>
              <a:t>for </a:t>
            </a:r>
            <a:r>
              <a:rPr sz="950" b="1" spc="-10" dirty="0">
                <a:latin typeface="Arial"/>
                <a:cs typeface="Arial"/>
              </a:rPr>
              <a:t>machinery, metals </a:t>
            </a:r>
            <a:r>
              <a:rPr sz="950" b="1" spc="-5" dirty="0">
                <a:latin typeface="Arial"/>
                <a:cs typeface="Arial"/>
              </a:rPr>
              <a:t>(primarily </a:t>
            </a:r>
            <a:r>
              <a:rPr sz="950" b="1" spc="-10" dirty="0">
                <a:latin typeface="Arial"/>
                <a:cs typeface="Arial"/>
              </a:rPr>
              <a:t>carbon steel), and wages for</a:t>
            </a:r>
            <a:r>
              <a:rPr sz="950" b="1" spc="70" dirty="0">
                <a:latin typeface="Arial"/>
                <a:cs typeface="Arial"/>
              </a:rPr>
              <a:t> </a:t>
            </a:r>
            <a:r>
              <a:rPr sz="950" b="1" spc="-10" dirty="0">
                <a:latin typeface="Arial"/>
                <a:cs typeface="Arial"/>
              </a:rPr>
              <a:t>welders.</a:t>
            </a:r>
            <a:endParaRPr sz="950">
              <a:latin typeface="Arial"/>
              <a:cs typeface="Arial"/>
            </a:endParaRPr>
          </a:p>
        </p:txBody>
      </p:sp>
      <p:sp>
        <p:nvSpPr>
          <p:cNvPr id="4" name="object 4"/>
          <p:cNvSpPr txBox="1"/>
          <p:nvPr/>
        </p:nvSpPr>
        <p:spPr>
          <a:xfrm>
            <a:off x="1284983" y="2446715"/>
            <a:ext cx="5253990"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Metals account for 50% of </a:t>
            </a:r>
            <a:r>
              <a:rPr sz="950" spc="-5" dirty="0">
                <a:latin typeface="Arial"/>
                <a:cs typeface="Arial"/>
              </a:rPr>
              <a:t>the cost </a:t>
            </a:r>
            <a:r>
              <a:rPr sz="950" spc="-10" dirty="0">
                <a:latin typeface="Arial"/>
                <a:cs typeface="Arial"/>
              </a:rPr>
              <a:t>structure for Heat Exchangers. The largest component of that is  carbon </a:t>
            </a:r>
            <a:r>
              <a:rPr sz="950" spc="-5" dirty="0">
                <a:latin typeface="Arial"/>
                <a:cs typeface="Arial"/>
              </a:rPr>
              <a:t>steel </a:t>
            </a:r>
            <a:r>
              <a:rPr sz="950" spc="-10" dirty="0">
                <a:latin typeface="Arial"/>
                <a:cs typeface="Arial"/>
              </a:rPr>
              <a:t>(on average, 30% of the total cost), </a:t>
            </a:r>
            <a:r>
              <a:rPr sz="950" spc="-5" dirty="0">
                <a:latin typeface="Arial"/>
                <a:cs typeface="Arial"/>
              </a:rPr>
              <a:t>the </a:t>
            </a:r>
            <a:r>
              <a:rPr sz="950" spc="-10" dirty="0">
                <a:latin typeface="Arial"/>
                <a:cs typeface="Arial"/>
              </a:rPr>
              <a:t>basic material </a:t>
            </a:r>
            <a:r>
              <a:rPr sz="950" spc="-5" dirty="0">
                <a:latin typeface="Arial"/>
                <a:cs typeface="Arial"/>
              </a:rPr>
              <a:t>for </a:t>
            </a:r>
            <a:r>
              <a:rPr sz="950" spc="-10" dirty="0">
                <a:latin typeface="Arial"/>
                <a:cs typeface="Arial"/>
              </a:rPr>
              <a:t>most shells, and frequently  the tubes as well. Less frequently, exotic materials such as stainless steel, duplex steel, chrome  steel, or even titanium are used for added strength </a:t>
            </a:r>
            <a:r>
              <a:rPr sz="950" spc="-5" dirty="0">
                <a:latin typeface="Arial"/>
                <a:cs typeface="Arial"/>
              </a:rPr>
              <a:t>or </a:t>
            </a:r>
            <a:r>
              <a:rPr sz="950" spc="-10" dirty="0">
                <a:latin typeface="Arial"/>
                <a:cs typeface="Arial"/>
              </a:rPr>
              <a:t>corrosion</a:t>
            </a:r>
            <a:r>
              <a:rPr sz="950" spc="140" dirty="0">
                <a:latin typeface="Arial"/>
                <a:cs typeface="Arial"/>
              </a:rPr>
              <a:t> </a:t>
            </a:r>
            <a:r>
              <a:rPr sz="950" spc="-10" dirty="0">
                <a:latin typeface="Arial"/>
                <a:cs typeface="Arial"/>
              </a:rPr>
              <a:t>resistance.</a:t>
            </a:r>
            <a:endParaRPr sz="950">
              <a:latin typeface="Arial"/>
              <a:cs typeface="Arial"/>
            </a:endParaRPr>
          </a:p>
        </p:txBody>
      </p:sp>
      <p:sp>
        <p:nvSpPr>
          <p:cNvPr id="5" name="object 5"/>
          <p:cNvSpPr txBox="1"/>
          <p:nvPr/>
        </p:nvSpPr>
        <p:spPr>
          <a:xfrm>
            <a:off x="1284983" y="3621524"/>
            <a:ext cx="484124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Labor makes up 20% of the cost structure, including engineers, management, welders, and  machinists.</a:t>
            </a:r>
            <a:endParaRPr sz="950">
              <a:latin typeface="Arial"/>
              <a:cs typeface="Arial"/>
            </a:endParaRPr>
          </a:p>
        </p:txBody>
      </p:sp>
      <p:sp>
        <p:nvSpPr>
          <p:cNvPr id="6" name="object 6"/>
          <p:cNvSpPr txBox="1"/>
          <p:nvPr/>
        </p:nvSpPr>
        <p:spPr>
          <a:xfrm>
            <a:off x="1284983" y="4382324"/>
            <a:ext cx="524891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Machinery costs comprise another 18% of the overall cost, primarily for cutting, beveling, grinding,  and welding machinery. This is lower </a:t>
            </a:r>
            <a:r>
              <a:rPr sz="950" spc="-5" dirty="0">
                <a:latin typeface="Arial"/>
                <a:cs typeface="Arial"/>
              </a:rPr>
              <a:t>for </a:t>
            </a:r>
            <a:r>
              <a:rPr sz="950" spc="-10" dirty="0">
                <a:latin typeface="Arial"/>
                <a:cs typeface="Arial"/>
              </a:rPr>
              <a:t>than for most categories, due to the lower weight and  metal thickness of most heat exchangers. Reactors can weigh up to 1,200 tonnes, compared</a:t>
            </a:r>
            <a:r>
              <a:rPr sz="950" spc="170" dirty="0">
                <a:latin typeface="Arial"/>
                <a:cs typeface="Arial"/>
              </a:rPr>
              <a:t> </a:t>
            </a:r>
            <a:r>
              <a:rPr sz="950" spc="-10" dirty="0">
                <a:latin typeface="Arial"/>
                <a:cs typeface="Arial"/>
              </a:rPr>
              <a:t>to</a:t>
            </a:r>
            <a:endParaRPr sz="950">
              <a:latin typeface="Arial"/>
              <a:cs typeface="Arial"/>
            </a:endParaRPr>
          </a:p>
          <a:p>
            <a:pPr marL="12700" marR="5080">
              <a:lnSpc>
                <a:spcPct val="142100"/>
              </a:lnSpc>
              <a:spcBef>
                <a:spcPts val="5"/>
              </a:spcBef>
            </a:pPr>
            <a:r>
              <a:rPr sz="950" spc="-10" dirty="0">
                <a:latin typeface="Arial"/>
                <a:cs typeface="Arial"/>
              </a:rPr>
              <a:t>figures in </a:t>
            </a:r>
            <a:r>
              <a:rPr sz="950" spc="-5" dirty="0">
                <a:latin typeface="Arial"/>
                <a:cs typeface="Arial"/>
              </a:rPr>
              <a:t>the </a:t>
            </a:r>
            <a:r>
              <a:rPr sz="950" spc="-10" dirty="0">
                <a:latin typeface="Arial"/>
                <a:cs typeface="Arial"/>
              </a:rPr>
              <a:t>low double-digits (frequently less than one tonne) </a:t>
            </a:r>
            <a:r>
              <a:rPr sz="950" spc="-5" dirty="0">
                <a:latin typeface="Arial"/>
                <a:cs typeface="Arial"/>
              </a:rPr>
              <a:t>for </a:t>
            </a:r>
            <a:r>
              <a:rPr sz="950" spc="-10" dirty="0">
                <a:latin typeface="Arial"/>
                <a:cs typeface="Arial"/>
              </a:rPr>
              <a:t>heat exchangers. They can also  have wall thicknesses approaching 12”, </a:t>
            </a:r>
            <a:r>
              <a:rPr sz="950" spc="-5" dirty="0">
                <a:latin typeface="Arial"/>
                <a:cs typeface="Arial"/>
              </a:rPr>
              <a:t>vs. </a:t>
            </a:r>
            <a:r>
              <a:rPr sz="950" spc="-10" dirty="0">
                <a:latin typeface="Arial"/>
                <a:cs typeface="Arial"/>
              </a:rPr>
              <a:t>about 1” in many heat exchanger</a:t>
            </a:r>
            <a:r>
              <a:rPr sz="950" spc="170" dirty="0">
                <a:latin typeface="Arial"/>
                <a:cs typeface="Arial"/>
              </a:rPr>
              <a:t> </a:t>
            </a:r>
            <a:r>
              <a:rPr sz="950" spc="-10" dirty="0">
                <a:latin typeface="Arial"/>
                <a:cs typeface="Arial"/>
              </a:rPr>
              <a:t>applications.</a:t>
            </a:r>
            <a:endParaRPr sz="950">
              <a:latin typeface="Arial"/>
              <a:cs typeface="Arial"/>
            </a:endParaRPr>
          </a:p>
        </p:txBody>
      </p:sp>
      <p:sp>
        <p:nvSpPr>
          <p:cNvPr id="7" name="object 7"/>
          <p:cNvSpPr txBox="1"/>
          <p:nvPr/>
        </p:nvSpPr>
        <p:spPr>
          <a:xfrm>
            <a:off x="1284983" y="5762299"/>
            <a:ext cx="517334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Overall costs were steady in Q1, as </a:t>
            </a:r>
            <a:r>
              <a:rPr sz="950" spc="-5" dirty="0">
                <a:latin typeface="Arial"/>
                <a:cs typeface="Arial"/>
              </a:rPr>
              <a:t>a </a:t>
            </a:r>
            <a:r>
              <a:rPr sz="950" spc="-10" dirty="0">
                <a:latin typeface="Arial"/>
                <a:cs typeface="Arial"/>
              </a:rPr>
              <a:t>3% decline in carbon steel costs balanced out increases in  costs </a:t>
            </a:r>
            <a:r>
              <a:rPr sz="950" spc="-5" dirty="0">
                <a:latin typeface="Arial"/>
                <a:cs typeface="Arial"/>
              </a:rPr>
              <a:t>for </a:t>
            </a:r>
            <a:r>
              <a:rPr sz="950" spc="-10" dirty="0">
                <a:latin typeface="Arial"/>
                <a:cs typeface="Arial"/>
              </a:rPr>
              <a:t>machinery and Asian labor. Costs actually fell marginally (less than half </a:t>
            </a:r>
            <a:r>
              <a:rPr sz="950" spc="-5" dirty="0">
                <a:latin typeface="Arial"/>
                <a:cs typeface="Arial"/>
              </a:rPr>
              <a:t>a </a:t>
            </a:r>
            <a:r>
              <a:rPr sz="950" spc="-10" dirty="0">
                <a:latin typeface="Arial"/>
                <a:cs typeface="Arial"/>
              </a:rPr>
              <a:t>percent) in the  Americas, where high US inventories of carbon steel allowed material </a:t>
            </a:r>
            <a:r>
              <a:rPr sz="950" spc="-5" dirty="0">
                <a:latin typeface="Arial"/>
                <a:cs typeface="Arial"/>
              </a:rPr>
              <a:t>costs </a:t>
            </a:r>
            <a:r>
              <a:rPr sz="950" spc="-10" dirty="0">
                <a:latin typeface="Arial"/>
                <a:cs typeface="Arial"/>
              </a:rPr>
              <a:t>to fall more</a:t>
            </a:r>
            <a:r>
              <a:rPr sz="950" spc="185" dirty="0">
                <a:latin typeface="Arial"/>
                <a:cs typeface="Arial"/>
              </a:rPr>
              <a:t> </a:t>
            </a:r>
            <a:r>
              <a:rPr sz="950" spc="-10" dirty="0">
                <a:latin typeface="Arial"/>
                <a:cs typeface="Arial"/>
              </a:rPr>
              <a:t>rapidly.</a:t>
            </a:r>
            <a:endParaRPr sz="950">
              <a:latin typeface="Arial"/>
              <a:cs typeface="Arial"/>
            </a:endParaRPr>
          </a:p>
        </p:txBody>
      </p:sp>
      <p:sp>
        <p:nvSpPr>
          <p:cNvPr id="8" name="object 8"/>
          <p:cNvSpPr txBox="1"/>
          <p:nvPr/>
        </p:nvSpPr>
        <p:spPr>
          <a:xfrm>
            <a:off x="1284983" y="6730796"/>
            <a:ext cx="5188585" cy="632460"/>
          </a:xfrm>
          <a:prstGeom prst="rect">
            <a:avLst/>
          </a:prstGeom>
        </p:spPr>
        <p:txBody>
          <a:bodyPr vert="horz" wrap="square" lIns="0" tIns="0" rIns="0" bIns="0" rtlCol="0">
            <a:spAutoFit/>
          </a:bodyPr>
          <a:lstStyle/>
          <a:p>
            <a:pPr marL="12700" marR="5080" algn="just">
              <a:lnSpc>
                <a:spcPct val="142400"/>
              </a:lnSpc>
            </a:pPr>
            <a:r>
              <a:rPr sz="950" spc="-5" dirty="0">
                <a:latin typeface="Arial"/>
                <a:cs typeface="Arial"/>
              </a:rPr>
              <a:t>Costs </a:t>
            </a:r>
            <a:r>
              <a:rPr sz="950" spc="-10" dirty="0">
                <a:latin typeface="Arial"/>
                <a:cs typeface="Arial"/>
              </a:rPr>
              <a:t>will increase 1.5% in 2013, and </a:t>
            </a:r>
            <a:r>
              <a:rPr sz="950" spc="-5" dirty="0">
                <a:latin typeface="Arial"/>
                <a:cs typeface="Arial"/>
              </a:rPr>
              <a:t>a total </a:t>
            </a:r>
            <a:r>
              <a:rPr sz="950" spc="-10" dirty="0">
                <a:latin typeface="Arial"/>
                <a:cs typeface="Arial"/>
              </a:rPr>
              <a:t>of </a:t>
            </a:r>
            <a:r>
              <a:rPr sz="950" spc="-15" dirty="0">
                <a:latin typeface="Arial"/>
                <a:cs typeface="Arial"/>
              </a:rPr>
              <a:t>5% </a:t>
            </a:r>
            <a:r>
              <a:rPr sz="950" spc="-10" dirty="0">
                <a:latin typeface="Arial"/>
                <a:cs typeface="Arial"/>
              </a:rPr>
              <a:t>by 2015 </a:t>
            </a:r>
            <a:r>
              <a:rPr sz="950" spc="-5" dirty="0">
                <a:latin typeface="Arial"/>
                <a:cs typeface="Arial"/>
              </a:rPr>
              <a:t>Q1. </a:t>
            </a:r>
            <a:r>
              <a:rPr sz="950" spc="-10" dirty="0">
                <a:latin typeface="Arial"/>
                <a:cs typeface="Arial"/>
              </a:rPr>
              <a:t>Carbon </a:t>
            </a:r>
            <a:r>
              <a:rPr sz="950" spc="-5" dirty="0">
                <a:latin typeface="Arial"/>
                <a:cs typeface="Arial"/>
              </a:rPr>
              <a:t>steel costs </a:t>
            </a:r>
            <a:r>
              <a:rPr sz="950" spc="-10" dirty="0">
                <a:latin typeface="Arial"/>
                <a:cs typeface="Arial"/>
              </a:rPr>
              <a:t>will rebound </a:t>
            </a:r>
            <a:r>
              <a:rPr sz="950" spc="-5" dirty="0">
                <a:latin typeface="Arial"/>
                <a:cs typeface="Arial"/>
              </a:rPr>
              <a:t>a  total </a:t>
            </a:r>
            <a:r>
              <a:rPr sz="950" spc="-10" dirty="0">
                <a:latin typeface="Arial"/>
                <a:cs typeface="Arial"/>
              </a:rPr>
              <a:t>of </a:t>
            </a:r>
            <a:r>
              <a:rPr sz="950" spc="-15" dirty="0">
                <a:latin typeface="Arial"/>
                <a:cs typeface="Arial"/>
              </a:rPr>
              <a:t>8% </a:t>
            </a:r>
            <a:r>
              <a:rPr sz="950" spc="-10" dirty="0">
                <a:latin typeface="Arial"/>
                <a:cs typeface="Arial"/>
              </a:rPr>
              <a:t>by the end of next year, driving much of </a:t>
            </a:r>
            <a:r>
              <a:rPr sz="950" spc="-5" dirty="0">
                <a:latin typeface="Arial"/>
                <a:cs typeface="Arial"/>
              </a:rPr>
              <a:t>the </a:t>
            </a:r>
            <a:r>
              <a:rPr sz="950" spc="-10" dirty="0">
                <a:latin typeface="Arial"/>
                <a:cs typeface="Arial"/>
              </a:rPr>
              <a:t>increase. Labor costs will </a:t>
            </a:r>
            <a:r>
              <a:rPr sz="950" spc="-5" dirty="0">
                <a:latin typeface="Arial"/>
                <a:cs typeface="Arial"/>
              </a:rPr>
              <a:t>also </a:t>
            </a:r>
            <a:r>
              <a:rPr sz="950" spc="-10" dirty="0">
                <a:latin typeface="Arial"/>
                <a:cs typeface="Arial"/>
              </a:rPr>
              <a:t>continue to  increase, fastest in Asia, where there </a:t>
            </a:r>
            <a:r>
              <a:rPr sz="950" spc="-5" dirty="0">
                <a:latin typeface="Arial"/>
                <a:cs typeface="Arial"/>
              </a:rPr>
              <a:t>is a </a:t>
            </a:r>
            <a:r>
              <a:rPr sz="950" spc="-10" dirty="0">
                <a:latin typeface="Arial"/>
                <a:cs typeface="Arial"/>
              </a:rPr>
              <a:t>shortage of qualified</a:t>
            </a:r>
            <a:r>
              <a:rPr sz="950" spc="160" dirty="0">
                <a:latin typeface="Arial"/>
                <a:cs typeface="Arial"/>
              </a:rPr>
              <a:t> </a:t>
            </a:r>
            <a:r>
              <a:rPr sz="950" spc="-10" dirty="0">
                <a:latin typeface="Arial"/>
                <a:cs typeface="Arial"/>
              </a:rPr>
              <a:t>welders.</a:t>
            </a:r>
            <a:endParaRPr sz="950">
              <a:latin typeface="Arial"/>
              <a:cs typeface="Arial"/>
            </a:endParaRPr>
          </a:p>
        </p:txBody>
      </p:sp>
      <p:sp>
        <p:nvSpPr>
          <p:cNvPr id="9" name="object 9"/>
          <p:cNvSpPr txBox="1"/>
          <p:nvPr/>
        </p:nvSpPr>
        <p:spPr>
          <a:xfrm>
            <a:off x="1284983" y="7698529"/>
            <a:ext cx="5220335" cy="104521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By </a:t>
            </a:r>
            <a:r>
              <a:rPr sz="950" spc="-10" dirty="0">
                <a:latin typeface="Arial"/>
                <a:cs typeface="Arial"/>
              </a:rPr>
              <a:t>2020 Q1, costs will rise </a:t>
            </a:r>
            <a:r>
              <a:rPr sz="950" spc="-5" dirty="0">
                <a:latin typeface="Arial"/>
                <a:cs typeface="Arial"/>
              </a:rPr>
              <a:t>a </a:t>
            </a:r>
            <a:r>
              <a:rPr sz="950" spc="-10" dirty="0">
                <a:latin typeface="Arial"/>
                <a:cs typeface="Arial"/>
              </a:rPr>
              <a:t>total of 15%, driven by increases for all three major cost components,  metals, labor, and machinery. Carbon steel prices will rise 17% and overall machinery </a:t>
            </a:r>
            <a:r>
              <a:rPr sz="950" spc="-5" dirty="0">
                <a:latin typeface="Arial"/>
                <a:cs typeface="Arial"/>
              </a:rPr>
              <a:t>costs </a:t>
            </a:r>
            <a:r>
              <a:rPr sz="950" spc="-10" dirty="0">
                <a:latin typeface="Arial"/>
                <a:cs typeface="Arial"/>
              </a:rPr>
              <a:t>will  increase 16%. Labor </a:t>
            </a:r>
            <a:r>
              <a:rPr sz="950" spc="-5" dirty="0">
                <a:latin typeface="Arial"/>
                <a:cs typeface="Arial"/>
              </a:rPr>
              <a:t>cost </a:t>
            </a:r>
            <a:r>
              <a:rPr sz="950" spc="-10" dirty="0">
                <a:latin typeface="Arial"/>
                <a:cs typeface="Arial"/>
              </a:rPr>
              <a:t>growth will </a:t>
            </a:r>
            <a:r>
              <a:rPr sz="950" spc="-5" dirty="0">
                <a:latin typeface="Arial"/>
                <a:cs typeface="Arial"/>
              </a:rPr>
              <a:t>slow </a:t>
            </a:r>
            <a:r>
              <a:rPr sz="950" spc="-10" dirty="0">
                <a:latin typeface="Arial"/>
                <a:cs typeface="Arial"/>
              </a:rPr>
              <a:t>the average growth in </a:t>
            </a:r>
            <a:r>
              <a:rPr sz="950" spc="-5" dirty="0">
                <a:latin typeface="Arial"/>
                <a:cs typeface="Arial"/>
              </a:rPr>
              <a:t>the </a:t>
            </a:r>
            <a:r>
              <a:rPr sz="950" spc="-10" dirty="0">
                <a:latin typeface="Arial"/>
                <a:cs typeface="Arial"/>
              </a:rPr>
              <a:t>Americas and </a:t>
            </a:r>
            <a:r>
              <a:rPr sz="950" spc="-15" dirty="0">
                <a:latin typeface="Arial"/>
                <a:cs typeface="Arial"/>
              </a:rPr>
              <a:t>EMEA  </a:t>
            </a:r>
            <a:r>
              <a:rPr sz="950" spc="-10" dirty="0">
                <a:latin typeface="Arial"/>
                <a:cs typeface="Arial"/>
              </a:rPr>
              <a:t>(increasing about </a:t>
            </a:r>
            <a:r>
              <a:rPr sz="950" spc="-15" dirty="0">
                <a:latin typeface="Arial"/>
                <a:cs typeface="Arial"/>
              </a:rPr>
              <a:t>2% </a:t>
            </a:r>
            <a:r>
              <a:rPr sz="950" spc="-10" dirty="0">
                <a:latin typeface="Arial"/>
                <a:cs typeface="Arial"/>
              </a:rPr>
              <a:t>annually), but speed </a:t>
            </a:r>
            <a:r>
              <a:rPr sz="950" spc="-5" dirty="0">
                <a:latin typeface="Arial"/>
                <a:cs typeface="Arial"/>
              </a:rPr>
              <a:t>it </a:t>
            </a:r>
            <a:r>
              <a:rPr sz="950" spc="-10" dirty="0">
                <a:latin typeface="Arial"/>
                <a:cs typeface="Arial"/>
              </a:rPr>
              <a:t>along in Asia (with 4% annual growth). As </a:t>
            </a:r>
            <a:r>
              <a:rPr sz="950" spc="-5" dirty="0">
                <a:latin typeface="Arial"/>
                <a:cs typeface="Arial"/>
              </a:rPr>
              <a:t>a </a:t>
            </a:r>
            <a:r>
              <a:rPr sz="950" spc="-10" dirty="0">
                <a:latin typeface="Arial"/>
                <a:cs typeface="Arial"/>
              </a:rPr>
              <a:t>result,  costs 20% in Asia, </a:t>
            </a:r>
            <a:r>
              <a:rPr sz="950" spc="-5" dirty="0">
                <a:latin typeface="Arial"/>
                <a:cs typeface="Arial"/>
              </a:rPr>
              <a:t>vs. </a:t>
            </a:r>
            <a:r>
              <a:rPr sz="950" spc="-10" dirty="0">
                <a:latin typeface="Arial"/>
                <a:cs typeface="Arial"/>
              </a:rPr>
              <a:t>12-13% in </a:t>
            </a:r>
            <a:r>
              <a:rPr sz="950" spc="-5" dirty="0">
                <a:latin typeface="Arial"/>
                <a:cs typeface="Arial"/>
              </a:rPr>
              <a:t>the </a:t>
            </a:r>
            <a:r>
              <a:rPr sz="950" spc="-10" dirty="0">
                <a:latin typeface="Arial"/>
                <a:cs typeface="Arial"/>
              </a:rPr>
              <a:t>other two</a:t>
            </a:r>
            <a:r>
              <a:rPr sz="950" spc="65" dirty="0">
                <a:latin typeface="Arial"/>
                <a:cs typeface="Arial"/>
              </a:rPr>
              <a:t> </a:t>
            </a:r>
            <a:r>
              <a:rPr sz="950" spc="-10" dirty="0">
                <a:latin typeface="Arial"/>
                <a:cs typeface="Arial"/>
              </a:rPr>
              <a:t>regions.</a:t>
            </a:r>
            <a:endParaRPr sz="950">
              <a:latin typeface="Arial"/>
              <a:cs typeface="Aria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82672" y="850138"/>
            <a:ext cx="260731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58: Cost Structure of Heat Exchangers</a:t>
            </a:r>
            <a:endParaRPr sz="950">
              <a:latin typeface="Arial"/>
              <a:cs typeface="Arial"/>
            </a:endParaRPr>
          </a:p>
        </p:txBody>
      </p:sp>
      <p:sp>
        <p:nvSpPr>
          <p:cNvPr id="3" name="object 3"/>
          <p:cNvSpPr txBox="1"/>
          <p:nvPr/>
        </p:nvSpPr>
        <p:spPr>
          <a:xfrm>
            <a:off x="1177544" y="4161015"/>
            <a:ext cx="5410200" cy="1331595"/>
          </a:xfrm>
          <a:prstGeom prst="rect">
            <a:avLst/>
          </a:prstGeom>
        </p:spPr>
        <p:txBody>
          <a:bodyPr vert="horz" wrap="square" lIns="0" tIns="0" rIns="0" bIns="0" rtlCol="0">
            <a:spAutoFit/>
          </a:bodyPr>
          <a:lstStyle/>
          <a:p>
            <a:pPr marL="227329">
              <a:lnSpc>
                <a:spcPct val="100000"/>
              </a:lnSpc>
            </a:pPr>
            <a:r>
              <a:rPr sz="950" spc="-10" dirty="0">
                <a:latin typeface="Arial"/>
                <a:cs typeface="Arial"/>
              </a:rPr>
              <a:t>Note: Prices are ex-works.</a:t>
            </a:r>
            <a:endParaRPr sz="950">
              <a:latin typeface="Arial"/>
              <a:cs typeface="Arial"/>
            </a:endParaRPr>
          </a:p>
          <a:p>
            <a:pPr>
              <a:lnSpc>
                <a:spcPct val="100000"/>
              </a:lnSpc>
            </a:pPr>
            <a:endParaRPr sz="1000">
              <a:latin typeface="Times New Roman"/>
              <a:cs typeface="Times New Roman"/>
            </a:endParaRPr>
          </a:p>
          <a:p>
            <a:pPr>
              <a:lnSpc>
                <a:spcPct val="100000"/>
              </a:lnSpc>
              <a:spcBef>
                <a:spcPts val="45"/>
              </a:spcBef>
            </a:pPr>
            <a:endParaRPr sz="800">
              <a:latin typeface="Times New Roman"/>
              <a:cs typeface="Times New Roman"/>
            </a:endParaRPr>
          </a:p>
          <a:p>
            <a:pPr marL="12700">
              <a:lnSpc>
                <a:spcPct val="100000"/>
              </a:lnSpc>
            </a:pPr>
            <a:r>
              <a:rPr sz="950" b="1" spc="-5" dirty="0">
                <a:latin typeface="Arial"/>
                <a:cs typeface="Arial"/>
              </a:rPr>
              <a:t>13.2.2   Profit</a:t>
            </a:r>
            <a:r>
              <a:rPr sz="950" b="1" spc="-75" dirty="0">
                <a:latin typeface="Arial"/>
                <a:cs typeface="Arial"/>
              </a:rPr>
              <a:t> </a:t>
            </a:r>
            <a:r>
              <a:rPr sz="950" b="1" spc="-10" dirty="0">
                <a:latin typeface="Arial"/>
                <a:cs typeface="Arial"/>
              </a:rPr>
              <a:t>Margins</a:t>
            </a:r>
            <a:endParaRPr sz="950">
              <a:latin typeface="Arial"/>
              <a:cs typeface="Arial"/>
            </a:endParaRPr>
          </a:p>
          <a:p>
            <a:pPr>
              <a:lnSpc>
                <a:spcPct val="100000"/>
              </a:lnSpc>
            </a:pPr>
            <a:endParaRPr sz="1000">
              <a:latin typeface="Times New Roman"/>
              <a:cs typeface="Times New Roman"/>
            </a:endParaRPr>
          </a:p>
          <a:p>
            <a:pPr>
              <a:lnSpc>
                <a:spcPct val="100000"/>
              </a:lnSpc>
              <a:spcBef>
                <a:spcPts val="15"/>
              </a:spcBef>
            </a:pPr>
            <a:endParaRPr sz="1350">
              <a:latin typeface="Times New Roman"/>
              <a:cs typeface="Times New Roman"/>
            </a:endParaRPr>
          </a:p>
          <a:p>
            <a:pPr marL="12700" marR="5080">
              <a:lnSpc>
                <a:spcPct val="142600"/>
              </a:lnSpc>
            </a:pPr>
            <a:r>
              <a:rPr sz="950" b="1" spc="-10" dirty="0">
                <a:latin typeface="Arial"/>
                <a:cs typeface="Arial"/>
              </a:rPr>
              <a:t>Supplier margins average </a:t>
            </a:r>
            <a:r>
              <a:rPr sz="950" b="1" spc="-15" dirty="0">
                <a:latin typeface="Arial"/>
                <a:cs typeface="Arial"/>
              </a:rPr>
              <a:t>6.5%, </a:t>
            </a:r>
            <a:r>
              <a:rPr sz="950" b="1" spc="-5" dirty="0">
                <a:latin typeface="Arial"/>
                <a:cs typeface="Arial"/>
              </a:rPr>
              <a:t>but </a:t>
            </a:r>
            <a:r>
              <a:rPr sz="950" b="1" spc="-10" dirty="0">
                <a:latin typeface="Arial"/>
                <a:cs typeface="Arial"/>
              </a:rPr>
              <a:t>the range </a:t>
            </a:r>
            <a:r>
              <a:rPr sz="950" b="1" spc="-5" dirty="0">
                <a:latin typeface="Arial"/>
                <a:cs typeface="Arial"/>
              </a:rPr>
              <a:t>is wide </a:t>
            </a:r>
            <a:r>
              <a:rPr sz="950" b="1" spc="-10" dirty="0">
                <a:latin typeface="Arial"/>
                <a:cs typeface="Arial"/>
              </a:rPr>
              <a:t>depending </a:t>
            </a:r>
            <a:r>
              <a:rPr sz="950" b="1" spc="-5" dirty="0">
                <a:latin typeface="Arial"/>
                <a:cs typeface="Arial"/>
              </a:rPr>
              <a:t>on </a:t>
            </a:r>
            <a:r>
              <a:rPr sz="950" b="1" spc="-10" dirty="0">
                <a:latin typeface="Arial"/>
                <a:cs typeface="Arial"/>
              </a:rPr>
              <a:t>the type </a:t>
            </a:r>
            <a:r>
              <a:rPr sz="950" b="1" spc="-5" dirty="0">
                <a:latin typeface="Arial"/>
                <a:cs typeface="Arial"/>
              </a:rPr>
              <a:t>of </a:t>
            </a:r>
            <a:r>
              <a:rPr sz="950" b="1" spc="-10" dirty="0">
                <a:latin typeface="Arial"/>
                <a:cs typeface="Arial"/>
              </a:rPr>
              <a:t>heat exchanger  and the</a:t>
            </a:r>
            <a:r>
              <a:rPr sz="950" b="1" spc="-65" dirty="0">
                <a:latin typeface="Arial"/>
                <a:cs typeface="Arial"/>
              </a:rPr>
              <a:t> </a:t>
            </a:r>
            <a:r>
              <a:rPr sz="950" b="1" spc="-10" dirty="0">
                <a:latin typeface="Arial"/>
                <a:cs typeface="Arial"/>
              </a:rPr>
              <a:t>industry.</a:t>
            </a:r>
            <a:endParaRPr sz="950">
              <a:latin typeface="Arial"/>
              <a:cs typeface="Arial"/>
            </a:endParaRPr>
          </a:p>
        </p:txBody>
      </p:sp>
      <p:sp>
        <p:nvSpPr>
          <p:cNvPr id="4" name="object 4"/>
          <p:cNvSpPr txBox="1"/>
          <p:nvPr/>
        </p:nvSpPr>
        <p:spPr>
          <a:xfrm>
            <a:off x="1284983" y="5828582"/>
            <a:ext cx="5279390" cy="632460"/>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Margins are healthy for most Heat Exchanger manufacturers, averaging 6.5%, although the division  is sharp between suppliers that make highly engineered units </a:t>
            </a:r>
            <a:r>
              <a:rPr sz="950" spc="-5" dirty="0">
                <a:latin typeface="Arial"/>
                <a:cs typeface="Arial"/>
              </a:rPr>
              <a:t>for </a:t>
            </a:r>
            <a:r>
              <a:rPr sz="950" spc="-10" dirty="0">
                <a:latin typeface="Arial"/>
                <a:cs typeface="Arial"/>
              </a:rPr>
              <a:t>the oil </a:t>
            </a:r>
            <a:r>
              <a:rPr sz="950" spc="-5" dirty="0">
                <a:latin typeface="Arial"/>
                <a:cs typeface="Arial"/>
              </a:rPr>
              <a:t>&amp; </a:t>
            </a:r>
            <a:r>
              <a:rPr sz="950" spc="-10" dirty="0">
                <a:latin typeface="Arial"/>
                <a:cs typeface="Arial"/>
              </a:rPr>
              <a:t>gas and power industries  and those that make units for </a:t>
            </a:r>
            <a:r>
              <a:rPr sz="950" spc="-5" dirty="0">
                <a:latin typeface="Arial"/>
                <a:cs typeface="Arial"/>
              </a:rPr>
              <a:t>the </a:t>
            </a:r>
            <a:r>
              <a:rPr sz="950" spc="-10" dirty="0">
                <a:latin typeface="Arial"/>
                <a:cs typeface="Arial"/>
              </a:rPr>
              <a:t>chemical and manufacturing</a:t>
            </a:r>
            <a:r>
              <a:rPr sz="950" spc="95" dirty="0">
                <a:latin typeface="Arial"/>
                <a:cs typeface="Arial"/>
              </a:rPr>
              <a:t> </a:t>
            </a:r>
            <a:r>
              <a:rPr sz="950" spc="-10" dirty="0">
                <a:latin typeface="Arial"/>
                <a:cs typeface="Arial"/>
              </a:rPr>
              <a:t>sectors.</a:t>
            </a:r>
            <a:endParaRPr sz="950">
              <a:latin typeface="Arial"/>
              <a:cs typeface="Arial"/>
            </a:endParaRPr>
          </a:p>
        </p:txBody>
      </p:sp>
      <p:sp>
        <p:nvSpPr>
          <p:cNvPr id="5" name="object 5"/>
          <p:cNvSpPr txBox="1"/>
          <p:nvPr/>
        </p:nvSpPr>
        <p:spPr>
          <a:xfrm>
            <a:off x="1284983" y="6795548"/>
            <a:ext cx="5299075" cy="236093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Manufacturers that primarily serve </a:t>
            </a:r>
            <a:r>
              <a:rPr sz="950" spc="-5" dirty="0">
                <a:latin typeface="Arial"/>
                <a:cs typeface="Arial"/>
              </a:rPr>
              <a:t>the </a:t>
            </a:r>
            <a:r>
              <a:rPr sz="950" spc="-10" dirty="0">
                <a:latin typeface="Arial"/>
                <a:cs typeface="Arial"/>
              </a:rPr>
              <a:t>oil </a:t>
            </a:r>
            <a:r>
              <a:rPr sz="950" spc="-5" dirty="0">
                <a:latin typeface="Arial"/>
                <a:cs typeface="Arial"/>
              </a:rPr>
              <a:t>&amp; </a:t>
            </a:r>
            <a:r>
              <a:rPr sz="950" spc="-10" dirty="0">
                <a:latin typeface="Arial"/>
                <a:cs typeface="Arial"/>
              </a:rPr>
              <a:t>gas and power industries average 9% net margin for the  relevant business unit. This is primarily due to the more specialized (pressure and corrosion-  </a:t>
            </a:r>
            <a:r>
              <a:rPr sz="950" spc="-5" dirty="0">
                <a:latin typeface="Arial"/>
                <a:cs typeface="Arial"/>
              </a:rPr>
              <a:t>resistant) </a:t>
            </a:r>
            <a:r>
              <a:rPr sz="950" spc="-10" dirty="0">
                <a:latin typeface="Arial"/>
                <a:cs typeface="Arial"/>
              </a:rPr>
              <a:t>nature </a:t>
            </a:r>
            <a:r>
              <a:rPr sz="950" spc="-5" dirty="0">
                <a:latin typeface="Arial"/>
                <a:cs typeface="Arial"/>
              </a:rPr>
              <a:t>of the </a:t>
            </a:r>
            <a:r>
              <a:rPr sz="950" spc="-10" dirty="0">
                <a:latin typeface="Arial"/>
                <a:cs typeface="Arial"/>
              </a:rPr>
              <a:t>units, </a:t>
            </a:r>
            <a:r>
              <a:rPr sz="950" spc="-5" dirty="0">
                <a:latin typeface="Arial"/>
                <a:cs typeface="Arial"/>
              </a:rPr>
              <a:t>as </a:t>
            </a:r>
            <a:r>
              <a:rPr sz="950" spc="-10" dirty="0">
                <a:latin typeface="Arial"/>
                <a:cs typeface="Arial"/>
              </a:rPr>
              <a:t>well as the “value” </a:t>
            </a:r>
            <a:r>
              <a:rPr sz="950" spc="-5" dirty="0">
                <a:latin typeface="Arial"/>
                <a:cs typeface="Arial"/>
              </a:rPr>
              <a:t>associated </a:t>
            </a:r>
            <a:r>
              <a:rPr sz="950" spc="-10" dirty="0">
                <a:latin typeface="Arial"/>
                <a:cs typeface="Arial"/>
              </a:rPr>
              <a:t>with them </a:t>
            </a:r>
            <a:r>
              <a:rPr sz="950" spc="-5" dirty="0">
                <a:latin typeface="Arial"/>
                <a:cs typeface="Arial"/>
              </a:rPr>
              <a:t>– </a:t>
            </a:r>
            <a:r>
              <a:rPr sz="950" spc="-10" dirty="0">
                <a:latin typeface="Arial"/>
                <a:cs typeface="Arial"/>
              </a:rPr>
              <a:t>meaning that</a:t>
            </a:r>
            <a:r>
              <a:rPr sz="950" spc="204" dirty="0">
                <a:latin typeface="Arial"/>
                <a:cs typeface="Arial"/>
              </a:rPr>
              <a:t> </a:t>
            </a:r>
            <a:r>
              <a:rPr sz="950" spc="-10" dirty="0">
                <a:latin typeface="Arial"/>
                <a:cs typeface="Arial"/>
              </a:rPr>
              <a:t>their</a:t>
            </a:r>
            <a:endParaRPr sz="950">
              <a:latin typeface="Arial"/>
              <a:cs typeface="Arial"/>
            </a:endParaRPr>
          </a:p>
          <a:p>
            <a:pPr marL="12700" marR="57150">
              <a:lnSpc>
                <a:spcPct val="142400"/>
              </a:lnSpc>
            </a:pPr>
            <a:r>
              <a:rPr sz="950" spc="-10" dirty="0">
                <a:latin typeface="Arial"/>
                <a:cs typeface="Arial"/>
              </a:rPr>
              <a:t>reliable operation has </a:t>
            </a:r>
            <a:r>
              <a:rPr sz="950" spc="-5" dirty="0">
                <a:latin typeface="Arial"/>
                <a:cs typeface="Arial"/>
              </a:rPr>
              <a:t>a </a:t>
            </a:r>
            <a:r>
              <a:rPr sz="950" spc="-10" dirty="0">
                <a:latin typeface="Arial"/>
                <a:cs typeface="Arial"/>
              </a:rPr>
              <a:t>high value to the end-user. Margins are also higher for this equipment than  for many other pressure vessels sold to the oil </a:t>
            </a:r>
            <a:r>
              <a:rPr sz="950" spc="-5" dirty="0">
                <a:latin typeface="Arial"/>
                <a:cs typeface="Arial"/>
              </a:rPr>
              <a:t>&amp; </a:t>
            </a:r>
            <a:r>
              <a:rPr sz="950" spc="-10" dirty="0">
                <a:latin typeface="Arial"/>
                <a:cs typeface="Arial"/>
              </a:rPr>
              <a:t>gas industry because the manufacturer frequently  owns </a:t>
            </a:r>
            <a:r>
              <a:rPr sz="950" spc="-5" dirty="0">
                <a:latin typeface="Arial"/>
                <a:cs typeface="Arial"/>
              </a:rPr>
              <a:t>the </a:t>
            </a:r>
            <a:r>
              <a:rPr sz="950" spc="-10" dirty="0">
                <a:latin typeface="Arial"/>
                <a:cs typeface="Arial"/>
              </a:rPr>
              <a:t>technology associated with </a:t>
            </a:r>
            <a:r>
              <a:rPr sz="950" spc="-5" dirty="0">
                <a:latin typeface="Arial"/>
                <a:cs typeface="Arial"/>
              </a:rPr>
              <a:t>the </a:t>
            </a:r>
            <a:r>
              <a:rPr sz="950" spc="-10" dirty="0">
                <a:latin typeface="Arial"/>
                <a:cs typeface="Arial"/>
              </a:rPr>
              <a:t>unit. </a:t>
            </a:r>
            <a:r>
              <a:rPr sz="950" spc="-5" dirty="0">
                <a:latin typeface="Arial"/>
                <a:cs typeface="Arial"/>
              </a:rPr>
              <a:t>In </a:t>
            </a:r>
            <a:r>
              <a:rPr sz="950" spc="-10" dirty="0">
                <a:latin typeface="Arial"/>
                <a:cs typeface="Arial"/>
              </a:rPr>
              <a:t>contrast, reactor and coke drum manufacturers  license the technology from </a:t>
            </a:r>
            <a:r>
              <a:rPr sz="950" spc="-5" dirty="0">
                <a:latin typeface="Arial"/>
                <a:cs typeface="Arial"/>
              </a:rPr>
              <a:t>a </a:t>
            </a:r>
            <a:r>
              <a:rPr sz="950" spc="-10" dirty="0">
                <a:latin typeface="Arial"/>
                <a:cs typeface="Arial"/>
              </a:rPr>
              <a:t>list of 8-12 licensors, limiting </a:t>
            </a:r>
            <a:r>
              <a:rPr sz="950" spc="-5" dirty="0">
                <a:latin typeface="Arial"/>
                <a:cs typeface="Arial"/>
              </a:rPr>
              <a:t>the </a:t>
            </a:r>
            <a:r>
              <a:rPr sz="950" spc="-10" dirty="0">
                <a:latin typeface="Arial"/>
                <a:cs typeface="Arial"/>
              </a:rPr>
              <a:t>value </a:t>
            </a:r>
            <a:r>
              <a:rPr sz="950" spc="-5" dirty="0">
                <a:latin typeface="Arial"/>
                <a:cs typeface="Arial"/>
              </a:rPr>
              <a:t>that the </a:t>
            </a:r>
            <a:r>
              <a:rPr sz="950" spc="-10" dirty="0">
                <a:latin typeface="Arial"/>
                <a:cs typeface="Arial"/>
              </a:rPr>
              <a:t>manufacturer  provides.</a:t>
            </a:r>
            <a:endParaRPr sz="950">
              <a:latin typeface="Arial"/>
              <a:cs typeface="Arial"/>
            </a:endParaRPr>
          </a:p>
          <a:p>
            <a:pPr marL="443230" marR="59690" indent="-215900">
              <a:lnSpc>
                <a:spcPct val="142100"/>
              </a:lnSpc>
              <a:spcBef>
                <a:spcPts val="625"/>
              </a:spcBef>
              <a:buFont typeface="Symbol"/>
              <a:buChar char=""/>
              <a:tabLst>
                <a:tab pos="442595" algn="l"/>
                <a:tab pos="443865" algn="l"/>
              </a:tabLst>
            </a:pPr>
            <a:r>
              <a:rPr sz="950" spc="-10" dirty="0">
                <a:latin typeface="Arial"/>
                <a:cs typeface="Arial"/>
              </a:rPr>
              <a:t>GE Oil </a:t>
            </a:r>
            <a:r>
              <a:rPr sz="950" spc="-5" dirty="0">
                <a:latin typeface="Arial"/>
                <a:cs typeface="Arial"/>
              </a:rPr>
              <a:t>&amp; </a:t>
            </a:r>
            <a:r>
              <a:rPr sz="950" spc="-10" dirty="0">
                <a:latin typeface="Arial"/>
                <a:cs typeface="Arial"/>
              </a:rPr>
              <a:t>Gas makes air-cooled heat exchangers for the energy industry. The oil </a:t>
            </a:r>
            <a:r>
              <a:rPr sz="950" spc="-5" dirty="0">
                <a:latin typeface="Arial"/>
                <a:cs typeface="Arial"/>
              </a:rPr>
              <a:t>&amp; </a:t>
            </a:r>
            <a:r>
              <a:rPr sz="950" spc="-10" dirty="0">
                <a:latin typeface="Arial"/>
                <a:cs typeface="Arial"/>
              </a:rPr>
              <a:t>gas unit  earned 13.7% margin last year, in part due to GE’s dominant position in this segment (air-  cooled heat exchangers </a:t>
            </a:r>
            <a:r>
              <a:rPr sz="950" spc="-5" dirty="0">
                <a:latin typeface="Arial"/>
                <a:cs typeface="Arial"/>
              </a:rPr>
              <a:t>for the oil &amp; gas </a:t>
            </a:r>
            <a:r>
              <a:rPr sz="950" spc="-10" dirty="0">
                <a:latin typeface="Arial"/>
                <a:cs typeface="Arial"/>
              </a:rPr>
              <a:t>industry), and </a:t>
            </a:r>
            <a:r>
              <a:rPr sz="950" spc="-5" dirty="0">
                <a:latin typeface="Arial"/>
                <a:cs typeface="Arial"/>
              </a:rPr>
              <a:t>also </a:t>
            </a:r>
            <a:r>
              <a:rPr sz="950" spc="-10" dirty="0">
                <a:latin typeface="Arial"/>
                <a:cs typeface="Arial"/>
              </a:rPr>
              <a:t>due </a:t>
            </a:r>
            <a:r>
              <a:rPr sz="950" spc="-5" dirty="0">
                <a:latin typeface="Arial"/>
                <a:cs typeface="Arial"/>
              </a:rPr>
              <a:t>to </a:t>
            </a:r>
            <a:r>
              <a:rPr sz="950" spc="-10" dirty="0">
                <a:latin typeface="Arial"/>
                <a:cs typeface="Arial"/>
              </a:rPr>
              <a:t>GE’s </a:t>
            </a:r>
            <a:r>
              <a:rPr sz="950" spc="-5" dirty="0">
                <a:latin typeface="Arial"/>
                <a:cs typeface="Arial"/>
              </a:rPr>
              <a:t>ability to</a:t>
            </a:r>
            <a:r>
              <a:rPr sz="950" spc="170" dirty="0">
                <a:latin typeface="Arial"/>
                <a:cs typeface="Arial"/>
              </a:rPr>
              <a:t> </a:t>
            </a:r>
            <a:r>
              <a:rPr sz="950" spc="-10" dirty="0">
                <a:latin typeface="Arial"/>
                <a:cs typeface="Arial"/>
              </a:rPr>
              <a:t>cloak</a:t>
            </a:r>
            <a:endParaRPr sz="950">
              <a:latin typeface="Arial"/>
              <a:cs typeface="Arial"/>
            </a:endParaRPr>
          </a:p>
        </p:txBody>
      </p:sp>
      <p:sp>
        <p:nvSpPr>
          <p:cNvPr id="6" name="object 6"/>
          <p:cNvSpPr/>
          <p:nvPr/>
        </p:nvSpPr>
        <p:spPr>
          <a:xfrm>
            <a:off x="1406652" y="1070610"/>
            <a:ext cx="5492750" cy="2654300"/>
          </a:xfrm>
          <a:custGeom>
            <a:avLst/>
            <a:gdLst/>
            <a:ahLst/>
            <a:cxnLst/>
            <a:rect l="l" t="t" r="r" b="b"/>
            <a:pathLst>
              <a:path w="5492750" h="2654300">
                <a:moveTo>
                  <a:pt x="0" y="2654046"/>
                </a:moveTo>
                <a:lnTo>
                  <a:pt x="5492496" y="2654046"/>
                </a:lnTo>
                <a:lnTo>
                  <a:pt x="5492496" y="0"/>
                </a:lnTo>
                <a:lnTo>
                  <a:pt x="0" y="0"/>
                </a:lnTo>
                <a:lnTo>
                  <a:pt x="0" y="2654046"/>
                </a:lnTo>
                <a:close/>
              </a:path>
            </a:pathLst>
          </a:custGeom>
          <a:solidFill>
            <a:srgbClr val="F1F1F1"/>
          </a:solidFill>
        </p:spPr>
        <p:txBody>
          <a:bodyPr wrap="square" lIns="0" tIns="0" rIns="0" bIns="0" rtlCol="0"/>
          <a:lstStyle/>
          <a:p>
            <a:endParaRPr/>
          </a:p>
        </p:txBody>
      </p:sp>
      <p:sp>
        <p:nvSpPr>
          <p:cNvPr id="7" name="object 7"/>
          <p:cNvSpPr/>
          <p:nvPr/>
        </p:nvSpPr>
        <p:spPr>
          <a:xfrm>
            <a:off x="1406652" y="4158234"/>
            <a:ext cx="5492750" cy="1905"/>
          </a:xfrm>
          <a:custGeom>
            <a:avLst/>
            <a:gdLst/>
            <a:ahLst/>
            <a:cxnLst/>
            <a:rect l="l" t="t" r="r" b="b"/>
            <a:pathLst>
              <a:path w="5492750" h="1904">
                <a:moveTo>
                  <a:pt x="0" y="1524"/>
                </a:moveTo>
                <a:lnTo>
                  <a:pt x="5492496" y="1524"/>
                </a:lnTo>
                <a:lnTo>
                  <a:pt x="5492496" y="0"/>
                </a:lnTo>
                <a:lnTo>
                  <a:pt x="0" y="0"/>
                </a:lnTo>
                <a:lnTo>
                  <a:pt x="0" y="1524"/>
                </a:lnTo>
                <a:close/>
              </a:path>
            </a:pathLst>
          </a:custGeom>
          <a:solidFill>
            <a:srgbClr val="F1F1F1"/>
          </a:solidFill>
        </p:spPr>
        <p:txBody>
          <a:bodyPr wrap="square" lIns="0" tIns="0" rIns="0" bIns="0" rtlCol="0"/>
          <a:lstStyle/>
          <a:p>
            <a:endParaRPr/>
          </a:p>
        </p:txBody>
      </p:sp>
      <p:sp>
        <p:nvSpPr>
          <p:cNvPr id="8" name="object 8"/>
          <p:cNvSpPr/>
          <p:nvPr/>
        </p:nvSpPr>
        <p:spPr>
          <a:xfrm>
            <a:off x="2594610" y="2644139"/>
            <a:ext cx="0" cy="679450"/>
          </a:xfrm>
          <a:custGeom>
            <a:avLst/>
            <a:gdLst/>
            <a:ahLst/>
            <a:cxnLst/>
            <a:rect l="l" t="t" r="r" b="b"/>
            <a:pathLst>
              <a:path h="679450">
                <a:moveTo>
                  <a:pt x="0" y="0"/>
                </a:moveTo>
                <a:lnTo>
                  <a:pt x="0" y="678942"/>
                </a:lnTo>
              </a:path>
            </a:pathLst>
          </a:custGeom>
          <a:ln w="21336">
            <a:solidFill>
              <a:srgbClr val="93AFDE"/>
            </a:solidFill>
          </a:ln>
        </p:spPr>
        <p:txBody>
          <a:bodyPr wrap="square" lIns="0" tIns="0" rIns="0" bIns="0" rtlCol="0"/>
          <a:lstStyle/>
          <a:p>
            <a:endParaRPr/>
          </a:p>
        </p:txBody>
      </p:sp>
      <p:sp>
        <p:nvSpPr>
          <p:cNvPr id="9" name="object 9"/>
          <p:cNvSpPr/>
          <p:nvPr/>
        </p:nvSpPr>
        <p:spPr>
          <a:xfrm>
            <a:off x="2655951" y="2537460"/>
            <a:ext cx="0" cy="786130"/>
          </a:xfrm>
          <a:custGeom>
            <a:avLst/>
            <a:gdLst/>
            <a:ahLst/>
            <a:cxnLst/>
            <a:rect l="l" t="t" r="r" b="b"/>
            <a:pathLst>
              <a:path h="786129">
                <a:moveTo>
                  <a:pt x="0" y="0"/>
                </a:moveTo>
                <a:lnTo>
                  <a:pt x="0" y="785622"/>
                </a:lnTo>
              </a:path>
            </a:pathLst>
          </a:custGeom>
          <a:ln w="38862">
            <a:solidFill>
              <a:srgbClr val="93AFDE"/>
            </a:solidFill>
          </a:ln>
        </p:spPr>
        <p:txBody>
          <a:bodyPr wrap="square" lIns="0" tIns="0" rIns="0" bIns="0" rtlCol="0"/>
          <a:lstStyle/>
          <a:p>
            <a:endParaRPr/>
          </a:p>
        </p:txBody>
      </p:sp>
      <p:sp>
        <p:nvSpPr>
          <p:cNvPr id="10" name="object 10"/>
          <p:cNvSpPr/>
          <p:nvPr/>
        </p:nvSpPr>
        <p:spPr>
          <a:xfrm>
            <a:off x="2726435" y="2488692"/>
            <a:ext cx="0" cy="834390"/>
          </a:xfrm>
          <a:custGeom>
            <a:avLst/>
            <a:gdLst/>
            <a:ahLst/>
            <a:cxnLst/>
            <a:rect l="l" t="t" r="r" b="b"/>
            <a:pathLst>
              <a:path h="834389">
                <a:moveTo>
                  <a:pt x="0" y="0"/>
                </a:moveTo>
                <a:lnTo>
                  <a:pt x="0" y="834390"/>
                </a:lnTo>
              </a:path>
            </a:pathLst>
          </a:custGeom>
          <a:ln w="38100">
            <a:solidFill>
              <a:srgbClr val="93AFDE"/>
            </a:solidFill>
          </a:ln>
        </p:spPr>
        <p:txBody>
          <a:bodyPr wrap="square" lIns="0" tIns="0" rIns="0" bIns="0" rtlCol="0"/>
          <a:lstStyle/>
          <a:p>
            <a:endParaRPr/>
          </a:p>
        </p:txBody>
      </p:sp>
      <p:sp>
        <p:nvSpPr>
          <p:cNvPr id="11" name="object 11"/>
          <p:cNvSpPr/>
          <p:nvPr/>
        </p:nvSpPr>
        <p:spPr>
          <a:xfrm>
            <a:off x="2796920" y="2431542"/>
            <a:ext cx="0" cy="891540"/>
          </a:xfrm>
          <a:custGeom>
            <a:avLst/>
            <a:gdLst/>
            <a:ahLst/>
            <a:cxnLst/>
            <a:rect l="l" t="t" r="r" b="b"/>
            <a:pathLst>
              <a:path h="891539">
                <a:moveTo>
                  <a:pt x="0" y="0"/>
                </a:moveTo>
                <a:lnTo>
                  <a:pt x="0" y="891540"/>
                </a:lnTo>
              </a:path>
            </a:pathLst>
          </a:custGeom>
          <a:ln w="38862">
            <a:solidFill>
              <a:srgbClr val="93AFDE"/>
            </a:solidFill>
          </a:ln>
        </p:spPr>
        <p:txBody>
          <a:bodyPr wrap="square" lIns="0" tIns="0" rIns="0" bIns="0" rtlCol="0"/>
          <a:lstStyle/>
          <a:p>
            <a:endParaRPr/>
          </a:p>
        </p:txBody>
      </p:sp>
      <p:sp>
        <p:nvSpPr>
          <p:cNvPr id="12" name="object 12"/>
          <p:cNvSpPr/>
          <p:nvPr/>
        </p:nvSpPr>
        <p:spPr>
          <a:xfrm>
            <a:off x="2867025" y="2440685"/>
            <a:ext cx="0" cy="882650"/>
          </a:xfrm>
          <a:custGeom>
            <a:avLst/>
            <a:gdLst/>
            <a:ahLst/>
            <a:cxnLst/>
            <a:rect l="l" t="t" r="r" b="b"/>
            <a:pathLst>
              <a:path h="882650">
                <a:moveTo>
                  <a:pt x="0" y="0"/>
                </a:moveTo>
                <a:lnTo>
                  <a:pt x="0" y="882396"/>
                </a:lnTo>
              </a:path>
            </a:pathLst>
          </a:custGeom>
          <a:ln w="38862">
            <a:solidFill>
              <a:srgbClr val="93AFDE"/>
            </a:solidFill>
          </a:ln>
        </p:spPr>
        <p:txBody>
          <a:bodyPr wrap="square" lIns="0" tIns="0" rIns="0" bIns="0" rtlCol="0"/>
          <a:lstStyle/>
          <a:p>
            <a:endParaRPr/>
          </a:p>
        </p:txBody>
      </p:sp>
      <p:sp>
        <p:nvSpPr>
          <p:cNvPr id="13" name="object 13"/>
          <p:cNvSpPr/>
          <p:nvPr/>
        </p:nvSpPr>
        <p:spPr>
          <a:xfrm>
            <a:off x="2937129" y="2382773"/>
            <a:ext cx="0" cy="940435"/>
          </a:xfrm>
          <a:custGeom>
            <a:avLst/>
            <a:gdLst/>
            <a:ahLst/>
            <a:cxnLst/>
            <a:rect l="l" t="t" r="r" b="b"/>
            <a:pathLst>
              <a:path h="940435">
                <a:moveTo>
                  <a:pt x="0" y="0"/>
                </a:moveTo>
                <a:lnTo>
                  <a:pt x="0" y="940307"/>
                </a:lnTo>
              </a:path>
            </a:pathLst>
          </a:custGeom>
          <a:ln w="38862">
            <a:solidFill>
              <a:srgbClr val="93AFDE"/>
            </a:solidFill>
          </a:ln>
        </p:spPr>
        <p:txBody>
          <a:bodyPr wrap="square" lIns="0" tIns="0" rIns="0" bIns="0" rtlCol="0"/>
          <a:lstStyle/>
          <a:p>
            <a:endParaRPr/>
          </a:p>
        </p:txBody>
      </p:sp>
      <p:sp>
        <p:nvSpPr>
          <p:cNvPr id="14" name="object 14"/>
          <p:cNvSpPr/>
          <p:nvPr/>
        </p:nvSpPr>
        <p:spPr>
          <a:xfrm>
            <a:off x="3007232" y="2398776"/>
            <a:ext cx="0" cy="924560"/>
          </a:xfrm>
          <a:custGeom>
            <a:avLst/>
            <a:gdLst/>
            <a:ahLst/>
            <a:cxnLst/>
            <a:rect l="l" t="t" r="r" b="b"/>
            <a:pathLst>
              <a:path h="924560">
                <a:moveTo>
                  <a:pt x="0" y="0"/>
                </a:moveTo>
                <a:lnTo>
                  <a:pt x="0" y="924305"/>
                </a:lnTo>
              </a:path>
            </a:pathLst>
          </a:custGeom>
          <a:ln w="38862">
            <a:solidFill>
              <a:srgbClr val="93AFDE"/>
            </a:solidFill>
          </a:ln>
        </p:spPr>
        <p:txBody>
          <a:bodyPr wrap="square" lIns="0" tIns="0" rIns="0" bIns="0" rtlCol="0"/>
          <a:lstStyle/>
          <a:p>
            <a:endParaRPr/>
          </a:p>
        </p:txBody>
      </p:sp>
      <p:sp>
        <p:nvSpPr>
          <p:cNvPr id="15" name="object 15"/>
          <p:cNvSpPr/>
          <p:nvPr/>
        </p:nvSpPr>
        <p:spPr>
          <a:xfrm>
            <a:off x="3077717" y="2474976"/>
            <a:ext cx="0" cy="848360"/>
          </a:xfrm>
          <a:custGeom>
            <a:avLst/>
            <a:gdLst/>
            <a:ahLst/>
            <a:cxnLst/>
            <a:rect l="l" t="t" r="r" b="b"/>
            <a:pathLst>
              <a:path h="848360">
                <a:moveTo>
                  <a:pt x="0" y="0"/>
                </a:moveTo>
                <a:lnTo>
                  <a:pt x="0" y="848105"/>
                </a:lnTo>
              </a:path>
            </a:pathLst>
          </a:custGeom>
          <a:ln w="38100">
            <a:solidFill>
              <a:srgbClr val="93AFDE"/>
            </a:solidFill>
          </a:ln>
        </p:spPr>
        <p:txBody>
          <a:bodyPr wrap="square" lIns="0" tIns="0" rIns="0" bIns="0" rtlCol="0"/>
          <a:lstStyle/>
          <a:p>
            <a:endParaRPr/>
          </a:p>
        </p:txBody>
      </p:sp>
      <p:sp>
        <p:nvSpPr>
          <p:cNvPr id="16" name="object 16"/>
          <p:cNvSpPr/>
          <p:nvPr/>
        </p:nvSpPr>
        <p:spPr>
          <a:xfrm>
            <a:off x="3148202" y="2468879"/>
            <a:ext cx="0" cy="854710"/>
          </a:xfrm>
          <a:custGeom>
            <a:avLst/>
            <a:gdLst/>
            <a:ahLst/>
            <a:cxnLst/>
            <a:rect l="l" t="t" r="r" b="b"/>
            <a:pathLst>
              <a:path h="854710">
                <a:moveTo>
                  <a:pt x="0" y="0"/>
                </a:moveTo>
                <a:lnTo>
                  <a:pt x="0" y="854201"/>
                </a:lnTo>
              </a:path>
            </a:pathLst>
          </a:custGeom>
          <a:ln w="38862">
            <a:solidFill>
              <a:srgbClr val="93AFDE"/>
            </a:solidFill>
          </a:ln>
        </p:spPr>
        <p:txBody>
          <a:bodyPr wrap="square" lIns="0" tIns="0" rIns="0" bIns="0" rtlCol="0"/>
          <a:lstStyle/>
          <a:p>
            <a:endParaRPr/>
          </a:p>
        </p:txBody>
      </p:sp>
      <p:sp>
        <p:nvSpPr>
          <p:cNvPr id="17" name="object 17"/>
          <p:cNvSpPr/>
          <p:nvPr/>
        </p:nvSpPr>
        <p:spPr>
          <a:xfrm>
            <a:off x="3218307" y="2427732"/>
            <a:ext cx="0" cy="895350"/>
          </a:xfrm>
          <a:custGeom>
            <a:avLst/>
            <a:gdLst/>
            <a:ahLst/>
            <a:cxnLst/>
            <a:rect l="l" t="t" r="r" b="b"/>
            <a:pathLst>
              <a:path h="895350">
                <a:moveTo>
                  <a:pt x="0" y="0"/>
                </a:moveTo>
                <a:lnTo>
                  <a:pt x="0" y="895350"/>
                </a:lnTo>
              </a:path>
            </a:pathLst>
          </a:custGeom>
          <a:ln w="38862">
            <a:solidFill>
              <a:srgbClr val="93AFDE"/>
            </a:solidFill>
          </a:ln>
        </p:spPr>
        <p:txBody>
          <a:bodyPr wrap="square" lIns="0" tIns="0" rIns="0" bIns="0" rtlCol="0"/>
          <a:lstStyle/>
          <a:p>
            <a:endParaRPr/>
          </a:p>
        </p:txBody>
      </p:sp>
      <p:sp>
        <p:nvSpPr>
          <p:cNvPr id="18" name="object 18"/>
          <p:cNvSpPr/>
          <p:nvPr/>
        </p:nvSpPr>
        <p:spPr>
          <a:xfrm>
            <a:off x="3288410" y="2411729"/>
            <a:ext cx="0" cy="911860"/>
          </a:xfrm>
          <a:custGeom>
            <a:avLst/>
            <a:gdLst/>
            <a:ahLst/>
            <a:cxnLst/>
            <a:rect l="l" t="t" r="r" b="b"/>
            <a:pathLst>
              <a:path h="911860">
                <a:moveTo>
                  <a:pt x="0" y="0"/>
                </a:moveTo>
                <a:lnTo>
                  <a:pt x="0" y="911351"/>
                </a:lnTo>
              </a:path>
            </a:pathLst>
          </a:custGeom>
          <a:ln w="38862">
            <a:solidFill>
              <a:srgbClr val="93AFDE"/>
            </a:solidFill>
          </a:ln>
        </p:spPr>
        <p:txBody>
          <a:bodyPr wrap="square" lIns="0" tIns="0" rIns="0" bIns="0" rtlCol="0"/>
          <a:lstStyle/>
          <a:p>
            <a:endParaRPr/>
          </a:p>
        </p:txBody>
      </p:sp>
      <p:sp>
        <p:nvSpPr>
          <p:cNvPr id="19" name="object 19"/>
          <p:cNvSpPr/>
          <p:nvPr/>
        </p:nvSpPr>
        <p:spPr>
          <a:xfrm>
            <a:off x="3358896" y="2493264"/>
            <a:ext cx="0" cy="829944"/>
          </a:xfrm>
          <a:custGeom>
            <a:avLst/>
            <a:gdLst/>
            <a:ahLst/>
            <a:cxnLst/>
            <a:rect l="l" t="t" r="r" b="b"/>
            <a:pathLst>
              <a:path h="829945">
                <a:moveTo>
                  <a:pt x="0" y="0"/>
                </a:moveTo>
                <a:lnTo>
                  <a:pt x="0" y="829818"/>
                </a:lnTo>
              </a:path>
            </a:pathLst>
          </a:custGeom>
          <a:ln w="38100">
            <a:solidFill>
              <a:srgbClr val="93AFDE"/>
            </a:solidFill>
          </a:ln>
        </p:spPr>
        <p:txBody>
          <a:bodyPr wrap="square" lIns="0" tIns="0" rIns="0" bIns="0" rtlCol="0"/>
          <a:lstStyle/>
          <a:p>
            <a:endParaRPr/>
          </a:p>
        </p:txBody>
      </p:sp>
      <p:sp>
        <p:nvSpPr>
          <p:cNvPr id="20" name="object 20"/>
          <p:cNvSpPr/>
          <p:nvPr/>
        </p:nvSpPr>
        <p:spPr>
          <a:xfrm>
            <a:off x="3429380" y="2577845"/>
            <a:ext cx="0" cy="745490"/>
          </a:xfrm>
          <a:custGeom>
            <a:avLst/>
            <a:gdLst/>
            <a:ahLst/>
            <a:cxnLst/>
            <a:rect l="l" t="t" r="r" b="b"/>
            <a:pathLst>
              <a:path h="745489">
                <a:moveTo>
                  <a:pt x="0" y="0"/>
                </a:moveTo>
                <a:lnTo>
                  <a:pt x="0" y="745235"/>
                </a:lnTo>
              </a:path>
            </a:pathLst>
          </a:custGeom>
          <a:ln w="38862">
            <a:solidFill>
              <a:srgbClr val="93AFDE"/>
            </a:solidFill>
          </a:ln>
        </p:spPr>
        <p:txBody>
          <a:bodyPr wrap="square" lIns="0" tIns="0" rIns="0" bIns="0" rtlCol="0"/>
          <a:lstStyle/>
          <a:p>
            <a:endParaRPr/>
          </a:p>
        </p:txBody>
      </p:sp>
      <p:sp>
        <p:nvSpPr>
          <p:cNvPr id="21" name="object 21"/>
          <p:cNvSpPr/>
          <p:nvPr/>
        </p:nvSpPr>
        <p:spPr>
          <a:xfrm>
            <a:off x="3499484" y="2631185"/>
            <a:ext cx="0" cy="692150"/>
          </a:xfrm>
          <a:custGeom>
            <a:avLst/>
            <a:gdLst/>
            <a:ahLst/>
            <a:cxnLst/>
            <a:rect l="l" t="t" r="r" b="b"/>
            <a:pathLst>
              <a:path h="692150">
                <a:moveTo>
                  <a:pt x="0" y="0"/>
                </a:moveTo>
                <a:lnTo>
                  <a:pt x="0" y="691896"/>
                </a:lnTo>
              </a:path>
            </a:pathLst>
          </a:custGeom>
          <a:ln w="38862">
            <a:solidFill>
              <a:srgbClr val="93AFDE"/>
            </a:solidFill>
          </a:ln>
        </p:spPr>
        <p:txBody>
          <a:bodyPr wrap="square" lIns="0" tIns="0" rIns="0" bIns="0" rtlCol="0"/>
          <a:lstStyle/>
          <a:p>
            <a:endParaRPr/>
          </a:p>
        </p:txBody>
      </p:sp>
      <p:sp>
        <p:nvSpPr>
          <p:cNvPr id="22" name="object 22"/>
          <p:cNvSpPr/>
          <p:nvPr/>
        </p:nvSpPr>
        <p:spPr>
          <a:xfrm>
            <a:off x="3569589" y="2639567"/>
            <a:ext cx="0" cy="683895"/>
          </a:xfrm>
          <a:custGeom>
            <a:avLst/>
            <a:gdLst/>
            <a:ahLst/>
            <a:cxnLst/>
            <a:rect l="l" t="t" r="r" b="b"/>
            <a:pathLst>
              <a:path h="683895">
                <a:moveTo>
                  <a:pt x="0" y="0"/>
                </a:moveTo>
                <a:lnTo>
                  <a:pt x="0" y="683514"/>
                </a:lnTo>
              </a:path>
            </a:pathLst>
          </a:custGeom>
          <a:ln w="38862">
            <a:solidFill>
              <a:srgbClr val="93AFDE"/>
            </a:solidFill>
          </a:ln>
        </p:spPr>
        <p:txBody>
          <a:bodyPr wrap="square" lIns="0" tIns="0" rIns="0" bIns="0" rtlCol="0"/>
          <a:lstStyle/>
          <a:p>
            <a:endParaRPr/>
          </a:p>
        </p:txBody>
      </p:sp>
      <p:sp>
        <p:nvSpPr>
          <p:cNvPr id="23" name="object 23"/>
          <p:cNvSpPr/>
          <p:nvPr/>
        </p:nvSpPr>
        <p:spPr>
          <a:xfrm>
            <a:off x="3639692" y="2619755"/>
            <a:ext cx="0" cy="703580"/>
          </a:xfrm>
          <a:custGeom>
            <a:avLst/>
            <a:gdLst/>
            <a:ahLst/>
            <a:cxnLst/>
            <a:rect l="l" t="t" r="r" b="b"/>
            <a:pathLst>
              <a:path h="703579">
                <a:moveTo>
                  <a:pt x="0" y="0"/>
                </a:moveTo>
                <a:lnTo>
                  <a:pt x="0" y="703326"/>
                </a:lnTo>
              </a:path>
            </a:pathLst>
          </a:custGeom>
          <a:ln w="38862">
            <a:solidFill>
              <a:srgbClr val="93AFDE"/>
            </a:solidFill>
          </a:ln>
        </p:spPr>
        <p:txBody>
          <a:bodyPr wrap="square" lIns="0" tIns="0" rIns="0" bIns="0" rtlCol="0"/>
          <a:lstStyle/>
          <a:p>
            <a:endParaRPr/>
          </a:p>
        </p:txBody>
      </p:sp>
      <p:sp>
        <p:nvSpPr>
          <p:cNvPr id="24" name="object 24"/>
          <p:cNvSpPr/>
          <p:nvPr/>
        </p:nvSpPr>
        <p:spPr>
          <a:xfrm>
            <a:off x="3710178" y="2596895"/>
            <a:ext cx="0" cy="726440"/>
          </a:xfrm>
          <a:custGeom>
            <a:avLst/>
            <a:gdLst/>
            <a:ahLst/>
            <a:cxnLst/>
            <a:rect l="l" t="t" r="r" b="b"/>
            <a:pathLst>
              <a:path h="726439">
                <a:moveTo>
                  <a:pt x="0" y="0"/>
                </a:moveTo>
                <a:lnTo>
                  <a:pt x="0" y="726185"/>
                </a:lnTo>
              </a:path>
            </a:pathLst>
          </a:custGeom>
          <a:ln w="38100">
            <a:solidFill>
              <a:srgbClr val="93AFDE"/>
            </a:solidFill>
          </a:ln>
        </p:spPr>
        <p:txBody>
          <a:bodyPr wrap="square" lIns="0" tIns="0" rIns="0" bIns="0" rtlCol="0"/>
          <a:lstStyle/>
          <a:p>
            <a:endParaRPr/>
          </a:p>
        </p:txBody>
      </p:sp>
      <p:sp>
        <p:nvSpPr>
          <p:cNvPr id="25" name="object 25"/>
          <p:cNvSpPr/>
          <p:nvPr/>
        </p:nvSpPr>
        <p:spPr>
          <a:xfrm>
            <a:off x="3780663" y="2574798"/>
            <a:ext cx="0" cy="748665"/>
          </a:xfrm>
          <a:custGeom>
            <a:avLst/>
            <a:gdLst/>
            <a:ahLst/>
            <a:cxnLst/>
            <a:rect l="l" t="t" r="r" b="b"/>
            <a:pathLst>
              <a:path h="748664">
                <a:moveTo>
                  <a:pt x="0" y="0"/>
                </a:moveTo>
                <a:lnTo>
                  <a:pt x="0" y="748283"/>
                </a:lnTo>
              </a:path>
            </a:pathLst>
          </a:custGeom>
          <a:ln w="38862">
            <a:solidFill>
              <a:srgbClr val="93AFDE"/>
            </a:solidFill>
          </a:ln>
        </p:spPr>
        <p:txBody>
          <a:bodyPr wrap="square" lIns="0" tIns="0" rIns="0" bIns="0" rtlCol="0"/>
          <a:lstStyle/>
          <a:p>
            <a:endParaRPr/>
          </a:p>
        </p:txBody>
      </p:sp>
      <p:sp>
        <p:nvSpPr>
          <p:cNvPr id="26" name="object 26"/>
          <p:cNvSpPr/>
          <p:nvPr/>
        </p:nvSpPr>
        <p:spPr>
          <a:xfrm>
            <a:off x="3850766" y="2580894"/>
            <a:ext cx="0" cy="742315"/>
          </a:xfrm>
          <a:custGeom>
            <a:avLst/>
            <a:gdLst/>
            <a:ahLst/>
            <a:cxnLst/>
            <a:rect l="l" t="t" r="r" b="b"/>
            <a:pathLst>
              <a:path h="742314">
                <a:moveTo>
                  <a:pt x="0" y="0"/>
                </a:moveTo>
                <a:lnTo>
                  <a:pt x="0" y="742188"/>
                </a:lnTo>
              </a:path>
            </a:pathLst>
          </a:custGeom>
          <a:ln w="38862">
            <a:solidFill>
              <a:srgbClr val="93AFDE"/>
            </a:solidFill>
          </a:ln>
        </p:spPr>
        <p:txBody>
          <a:bodyPr wrap="square" lIns="0" tIns="0" rIns="0" bIns="0" rtlCol="0"/>
          <a:lstStyle/>
          <a:p>
            <a:endParaRPr/>
          </a:p>
        </p:txBody>
      </p:sp>
      <p:sp>
        <p:nvSpPr>
          <p:cNvPr id="27" name="object 27"/>
          <p:cNvSpPr/>
          <p:nvPr/>
        </p:nvSpPr>
        <p:spPr>
          <a:xfrm>
            <a:off x="3920871" y="2558033"/>
            <a:ext cx="0" cy="765175"/>
          </a:xfrm>
          <a:custGeom>
            <a:avLst/>
            <a:gdLst/>
            <a:ahLst/>
            <a:cxnLst/>
            <a:rect l="l" t="t" r="r" b="b"/>
            <a:pathLst>
              <a:path h="765175">
                <a:moveTo>
                  <a:pt x="0" y="0"/>
                </a:moveTo>
                <a:lnTo>
                  <a:pt x="0" y="765048"/>
                </a:lnTo>
              </a:path>
            </a:pathLst>
          </a:custGeom>
          <a:ln w="38862">
            <a:solidFill>
              <a:srgbClr val="93AFDE"/>
            </a:solidFill>
          </a:ln>
        </p:spPr>
        <p:txBody>
          <a:bodyPr wrap="square" lIns="0" tIns="0" rIns="0" bIns="0" rtlCol="0"/>
          <a:lstStyle/>
          <a:p>
            <a:endParaRPr/>
          </a:p>
        </p:txBody>
      </p:sp>
      <p:sp>
        <p:nvSpPr>
          <p:cNvPr id="28" name="object 28"/>
          <p:cNvSpPr/>
          <p:nvPr/>
        </p:nvSpPr>
        <p:spPr>
          <a:xfrm>
            <a:off x="3990975" y="2503170"/>
            <a:ext cx="0" cy="820419"/>
          </a:xfrm>
          <a:custGeom>
            <a:avLst/>
            <a:gdLst/>
            <a:ahLst/>
            <a:cxnLst/>
            <a:rect l="l" t="t" r="r" b="b"/>
            <a:pathLst>
              <a:path h="820420">
                <a:moveTo>
                  <a:pt x="0" y="0"/>
                </a:moveTo>
                <a:lnTo>
                  <a:pt x="0" y="819912"/>
                </a:lnTo>
              </a:path>
            </a:pathLst>
          </a:custGeom>
          <a:ln w="38862">
            <a:solidFill>
              <a:srgbClr val="93AFDE"/>
            </a:solidFill>
          </a:ln>
        </p:spPr>
        <p:txBody>
          <a:bodyPr wrap="square" lIns="0" tIns="0" rIns="0" bIns="0" rtlCol="0"/>
          <a:lstStyle/>
          <a:p>
            <a:endParaRPr/>
          </a:p>
        </p:txBody>
      </p:sp>
      <p:sp>
        <p:nvSpPr>
          <p:cNvPr id="29" name="object 29"/>
          <p:cNvSpPr/>
          <p:nvPr/>
        </p:nvSpPr>
        <p:spPr>
          <a:xfrm>
            <a:off x="4061459" y="2487929"/>
            <a:ext cx="0" cy="835660"/>
          </a:xfrm>
          <a:custGeom>
            <a:avLst/>
            <a:gdLst/>
            <a:ahLst/>
            <a:cxnLst/>
            <a:rect l="l" t="t" r="r" b="b"/>
            <a:pathLst>
              <a:path h="835660">
                <a:moveTo>
                  <a:pt x="0" y="0"/>
                </a:moveTo>
                <a:lnTo>
                  <a:pt x="0" y="835151"/>
                </a:lnTo>
              </a:path>
            </a:pathLst>
          </a:custGeom>
          <a:ln w="38100">
            <a:solidFill>
              <a:srgbClr val="93AFDE"/>
            </a:solidFill>
          </a:ln>
        </p:spPr>
        <p:txBody>
          <a:bodyPr wrap="square" lIns="0" tIns="0" rIns="0" bIns="0" rtlCol="0"/>
          <a:lstStyle/>
          <a:p>
            <a:endParaRPr/>
          </a:p>
        </p:txBody>
      </p:sp>
      <p:sp>
        <p:nvSpPr>
          <p:cNvPr id="30" name="object 30"/>
          <p:cNvSpPr/>
          <p:nvPr/>
        </p:nvSpPr>
        <p:spPr>
          <a:xfrm>
            <a:off x="4131945" y="2503170"/>
            <a:ext cx="0" cy="820419"/>
          </a:xfrm>
          <a:custGeom>
            <a:avLst/>
            <a:gdLst/>
            <a:ahLst/>
            <a:cxnLst/>
            <a:rect l="l" t="t" r="r" b="b"/>
            <a:pathLst>
              <a:path h="820420">
                <a:moveTo>
                  <a:pt x="0" y="0"/>
                </a:moveTo>
                <a:lnTo>
                  <a:pt x="0" y="819912"/>
                </a:lnTo>
              </a:path>
            </a:pathLst>
          </a:custGeom>
          <a:ln w="38862">
            <a:solidFill>
              <a:srgbClr val="93AFDE"/>
            </a:solidFill>
          </a:ln>
        </p:spPr>
        <p:txBody>
          <a:bodyPr wrap="square" lIns="0" tIns="0" rIns="0" bIns="0" rtlCol="0"/>
          <a:lstStyle/>
          <a:p>
            <a:endParaRPr/>
          </a:p>
        </p:txBody>
      </p:sp>
      <p:sp>
        <p:nvSpPr>
          <p:cNvPr id="31" name="object 31"/>
          <p:cNvSpPr/>
          <p:nvPr/>
        </p:nvSpPr>
        <p:spPr>
          <a:xfrm>
            <a:off x="4202048" y="2529077"/>
            <a:ext cx="0" cy="794385"/>
          </a:xfrm>
          <a:custGeom>
            <a:avLst/>
            <a:gdLst/>
            <a:ahLst/>
            <a:cxnLst/>
            <a:rect l="l" t="t" r="r" b="b"/>
            <a:pathLst>
              <a:path h="794385">
                <a:moveTo>
                  <a:pt x="0" y="0"/>
                </a:moveTo>
                <a:lnTo>
                  <a:pt x="0" y="794003"/>
                </a:lnTo>
              </a:path>
            </a:pathLst>
          </a:custGeom>
          <a:ln w="38862">
            <a:solidFill>
              <a:srgbClr val="93AFDE"/>
            </a:solidFill>
          </a:ln>
        </p:spPr>
        <p:txBody>
          <a:bodyPr wrap="square" lIns="0" tIns="0" rIns="0" bIns="0" rtlCol="0"/>
          <a:lstStyle/>
          <a:p>
            <a:endParaRPr/>
          </a:p>
        </p:txBody>
      </p:sp>
      <p:sp>
        <p:nvSpPr>
          <p:cNvPr id="32" name="object 32"/>
          <p:cNvSpPr/>
          <p:nvPr/>
        </p:nvSpPr>
        <p:spPr>
          <a:xfrm>
            <a:off x="4272153" y="2537460"/>
            <a:ext cx="0" cy="786130"/>
          </a:xfrm>
          <a:custGeom>
            <a:avLst/>
            <a:gdLst/>
            <a:ahLst/>
            <a:cxnLst/>
            <a:rect l="l" t="t" r="r" b="b"/>
            <a:pathLst>
              <a:path h="786129">
                <a:moveTo>
                  <a:pt x="0" y="0"/>
                </a:moveTo>
                <a:lnTo>
                  <a:pt x="0" y="785622"/>
                </a:lnTo>
              </a:path>
            </a:pathLst>
          </a:custGeom>
          <a:ln w="38862">
            <a:solidFill>
              <a:srgbClr val="93AFDE"/>
            </a:solidFill>
          </a:ln>
        </p:spPr>
        <p:txBody>
          <a:bodyPr wrap="square" lIns="0" tIns="0" rIns="0" bIns="0" rtlCol="0"/>
          <a:lstStyle/>
          <a:p>
            <a:endParaRPr/>
          </a:p>
        </p:txBody>
      </p:sp>
      <p:sp>
        <p:nvSpPr>
          <p:cNvPr id="33" name="object 33"/>
          <p:cNvSpPr/>
          <p:nvPr/>
        </p:nvSpPr>
        <p:spPr>
          <a:xfrm>
            <a:off x="4342638" y="2536698"/>
            <a:ext cx="0" cy="786765"/>
          </a:xfrm>
          <a:custGeom>
            <a:avLst/>
            <a:gdLst/>
            <a:ahLst/>
            <a:cxnLst/>
            <a:rect l="l" t="t" r="r" b="b"/>
            <a:pathLst>
              <a:path h="786764">
                <a:moveTo>
                  <a:pt x="0" y="0"/>
                </a:moveTo>
                <a:lnTo>
                  <a:pt x="0" y="786383"/>
                </a:lnTo>
              </a:path>
            </a:pathLst>
          </a:custGeom>
          <a:ln w="38100">
            <a:solidFill>
              <a:srgbClr val="93AFDE"/>
            </a:solidFill>
          </a:ln>
        </p:spPr>
        <p:txBody>
          <a:bodyPr wrap="square" lIns="0" tIns="0" rIns="0" bIns="0" rtlCol="0"/>
          <a:lstStyle/>
          <a:p>
            <a:endParaRPr/>
          </a:p>
        </p:txBody>
      </p:sp>
      <p:sp>
        <p:nvSpPr>
          <p:cNvPr id="34" name="object 34"/>
          <p:cNvSpPr/>
          <p:nvPr/>
        </p:nvSpPr>
        <p:spPr>
          <a:xfrm>
            <a:off x="4413122" y="2559557"/>
            <a:ext cx="0" cy="763905"/>
          </a:xfrm>
          <a:custGeom>
            <a:avLst/>
            <a:gdLst/>
            <a:ahLst/>
            <a:cxnLst/>
            <a:rect l="l" t="t" r="r" b="b"/>
            <a:pathLst>
              <a:path h="763904">
                <a:moveTo>
                  <a:pt x="0" y="0"/>
                </a:moveTo>
                <a:lnTo>
                  <a:pt x="0" y="763524"/>
                </a:lnTo>
              </a:path>
            </a:pathLst>
          </a:custGeom>
          <a:ln w="38862">
            <a:solidFill>
              <a:srgbClr val="93AFDE"/>
            </a:solidFill>
          </a:ln>
        </p:spPr>
        <p:txBody>
          <a:bodyPr wrap="square" lIns="0" tIns="0" rIns="0" bIns="0" rtlCol="0"/>
          <a:lstStyle/>
          <a:p>
            <a:endParaRPr/>
          </a:p>
        </p:txBody>
      </p:sp>
      <p:sp>
        <p:nvSpPr>
          <p:cNvPr id="35" name="object 35"/>
          <p:cNvSpPr/>
          <p:nvPr/>
        </p:nvSpPr>
        <p:spPr>
          <a:xfrm>
            <a:off x="4483227" y="2566416"/>
            <a:ext cx="0" cy="756920"/>
          </a:xfrm>
          <a:custGeom>
            <a:avLst/>
            <a:gdLst/>
            <a:ahLst/>
            <a:cxnLst/>
            <a:rect l="l" t="t" r="r" b="b"/>
            <a:pathLst>
              <a:path h="756920">
                <a:moveTo>
                  <a:pt x="0" y="0"/>
                </a:moveTo>
                <a:lnTo>
                  <a:pt x="0" y="756666"/>
                </a:lnTo>
              </a:path>
            </a:pathLst>
          </a:custGeom>
          <a:ln w="38862">
            <a:solidFill>
              <a:srgbClr val="93AFDE"/>
            </a:solidFill>
          </a:ln>
        </p:spPr>
        <p:txBody>
          <a:bodyPr wrap="square" lIns="0" tIns="0" rIns="0" bIns="0" rtlCol="0"/>
          <a:lstStyle/>
          <a:p>
            <a:endParaRPr/>
          </a:p>
        </p:txBody>
      </p:sp>
      <p:sp>
        <p:nvSpPr>
          <p:cNvPr id="36" name="object 36"/>
          <p:cNvSpPr/>
          <p:nvPr/>
        </p:nvSpPr>
        <p:spPr>
          <a:xfrm>
            <a:off x="4553330" y="2567939"/>
            <a:ext cx="0" cy="755650"/>
          </a:xfrm>
          <a:custGeom>
            <a:avLst/>
            <a:gdLst/>
            <a:ahLst/>
            <a:cxnLst/>
            <a:rect l="l" t="t" r="r" b="b"/>
            <a:pathLst>
              <a:path h="755650">
                <a:moveTo>
                  <a:pt x="0" y="0"/>
                </a:moveTo>
                <a:lnTo>
                  <a:pt x="0" y="755142"/>
                </a:lnTo>
              </a:path>
            </a:pathLst>
          </a:custGeom>
          <a:ln w="38862">
            <a:solidFill>
              <a:srgbClr val="93AFDE"/>
            </a:solidFill>
          </a:ln>
        </p:spPr>
        <p:txBody>
          <a:bodyPr wrap="square" lIns="0" tIns="0" rIns="0" bIns="0" rtlCol="0"/>
          <a:lstStyle/>
          <a:p>
            <a:endParaRPr/>
          </a:p>
        </p:txBody>
      </p:sp>
      <p:sp>
        <p:nvSpPr>
          <p:cNvPr id="37" name="object 37"/>
          <p:cNvSpPr/>
          <p:nvPr/>
        </p:nvSpPr>
        <p:spPr>
          <a:xfrm>
            <a:off x="4623434" y="2566416"/>
            <a:ext cx="0" cy="756920"/>
          </a:xfrm>
          <a:custGeom>
            <a:avLst/>
            <a:gdLst/>
            <a:ahLst/>
            <a:cxnLst/>
            <a:rect l="l" t="t" r="r" b="b"/>
            <a:pathLst>
              <a:path h="756920">
                <a:moveTo>
                  <a:pt x="0" y="0"/>
                </a:moveTo>
                <a:lnTo>
                  <a:pt x="0" y="756666"/>
                </a:lnTo>
              </a:path>
            </a:pathLst>
          </a:custGeom>
          <a:ln w="38862">
            <a:solidFill>
              <a:srgbClr val="93AFDE"/>
            </a:solidFill>
          </a:ln>
        </p:spPr>
        <p:txBody>
          <a:bodyPr wrap="square" lIns="0" tIns="0" rIns="0" bIns="0" rtlCol="0"/>
          <a:lstStyle/>
          <a:p>
            <a:endParaRPr/>
          </a:p>
        </p:txBody>
      </p:sp>
      <p:sp>
        <p:nvSpPr>
          <p:cNvPr id="38" name="object 38"/>
          <p:cNvSpPr/>
          <p:nvPr/>
        </p:nvSpPr>
        <p:spPr>
          <a:xfrm>
            <a:off x="4693920" y="2563367"/>
            <a:ext cx="0" cy="760095"/>
          </a:xfrm>
          <a:custGeom>
            <a:avLst/>
            <a:gdLst/>
            <a:ahLst/>
            <a:cxnLst/>
            <a:rect l="l" t="t" r="r" b="b"/>
            <a:pathLst>
              <a:path h="760095">
                <a:moveTo>
                  <a:pt x="0" y="0"/>
                </a:moveTo>
                <a:lnTo>
                  <a:pt x="0" y="759714"/>
                </a:lnTo>
              </a:path>
            </a:pathLst>
          </a:custGeom>
          <a:ln w="38100">
            <a:solidFill>
              <a:srgbClr val="93AFDE"/>
            </a:solidFill>
          </a:ln>
        </p:spPr>
        <p:txBody>
          <a:bodyPr wrap="square" lIns="0" tIns="0" rIns="0" bIns="0" rtlCol="0"/>
          <a:lstStyle/>
          <a:p>
            <a:endParaRPr/>
          </a:p>
        </p:txBody>
      </p:sp>
      <p:sp>
        <p:nvSpPr>
          <p:cNvPr id="39" name="object 39"/>
          <p:cNvSpPr/>
          <p:nvPr/>
        </p:nvSpPr>
        <p:spPr>
          <a:xfrm>
            <a:off x="4764404" y="2559557"/>
            <a:ext cx="0" cy="763905"/>
          </a:xfrm>
          <a:custGeom>
            <a:avLst/>
            <a:gdLst/>
            <a:ahLst/>
            <a:cxnLst/>
            <a:rect l="l" t="t" r="r" b="b"/>
            <a:pathLst>
              <a:path h="763904">
                <a:moveTo>
                  <a:pt x="0" y="0"/>
                </a:moveTo>
                <a:lnTo>
                  <a:pt x="0" y="763524"/>
                </a:lnTo>
              </a:path>
            </a:pathLst>
          </a:custGeom>
          <a:ln w="38862">
            <a:solidFill>
              <a:srgbClr val="93AFDE"/>
            </a:solidFill>
          </a:ln>
        </p:spPr>
        <p:txBody>
          <a:bodyPr wrap="square" lIns="0" tIns="0" rIns="0" bIns="0" rtlCol="0"/>
          <a:lstStyle/>
          <a:p>
            <a:endParaRPr/>
          </a:p>
        </p:txBody>
      </p:sp>
      <p:sp>
        <p:nvSpPr>
          <p:cNvPr id="40" name="object 40"/>
          <p:cNvSpPr/>
          <p:nvPr/>
        </p:nvSpPr>
        <p:spPr>
          <a:xfrm>
            <a:off x="4834509" y="2553461"/>
            <a:ext cx="0" cy="769620"/>
          </a:xfrm>
          <a:custGeom>
            <a:avLst/>
            <a:gdLst/>
            <a:ahLst/>
            <a:cxnLst/>
            <a:rect l="l" t="t" r="r" b="b"/>
            <a:pathLst>
              <a:path h="769620">
                <a:moveTo>
                  <a:pt x="0" y="0"/>
                </a:moveTo>
                <a:lnTo>
                  <a:pt x="0" y="769620"/>
                </a:lnTo>
              </a:path>
            </a:pathLst>
          </a:custGeom>
          <a:ln w="38862">
            <a:solidFill>
              <a:srgbClr val="93AFDE"/>
            </a:solidFill>
          </a:ln>
        </p:spPr>
        <p:txBody>
          <a:bodyPr wrap="square" lIns="0" tIns="0" rIns="0" bIns="0" rtlCol="0"/>
          <a:lstStyle/>
          <a:p>
            <a:endParaRPr/>
          </a:p>
        </p:txBody>
      </p:sp>
      <p:sp>
        <p:nvSpPr>
          <p:cNvPr id="41" name="object 41"/>
          <p:cNvSpPr/>
          <p:nvPr/>
        </p:nvSpPr>
        <p:spPr>
          <a:xfrm>
            <a:off x="4904613" y="2546604"/>
            <a:ext cx="0" cy="776605"/>
          </a:xfrm>
          <a:custGeom>
            <a:avLst/>
            <a:gdLst/>
            <a:ahLst/>
            <a:cxnLst/>
            <a:rect l="l" t="t" r="r" b="b"/>
            <a:pathLst>
              <a:path h="776604">
                <a:moveTo>
                  <a:pt x="0" y="0"/>
                </a:moveTo>
                <a:lnTo>
                  <a:pt x="0" y="776477"/>
                </a:lnTo>
              </a:path>
            </a:pathLst>
          </a:custGeom>
          <a:ln w="38862">
            <a:solidFill>
              <a:srgbClr val="93AFDE"/>
            </a:solidFill>
          </a:ln>
        </p:spPr>
        <p:txBody>
          <a:bodyPr wrap="square" lIns="0" tIns="0" rIns="0" bIns="0" rtlCol="0"/>
          <a:lstStyle/>
          <a:p>
            <a:endParaRPr/>
          </a:p>
        </p:txBody>
      </p:sp>
      <p:sp>
        <p:nvSpPr>
          <p:cNvPr id="42" name="object 42"/>
          <p:cNvSpPr/>
          <p:nvPr/>
        </p:nvSpPr>
        <p:spPr>
          <a:xfrm>
            <a:off x="4975097" y="2537460"/>
            <a:ext cx="0" cy="786130"/>
          </a:xfrm>
          <a:custGeom>
            <a:avLst/>
            <a:gdLst/>
            <a:ahLst/>
            <a:cxnLst/>
            <a:rect l="l" t="t" r="r" b="b"/>
            <a:pathLst>
              <a:path h="786129">
                <a:moveTo>
                  <a:pt x="0" y="0"/>
                </a:moveTo>
                <a:lnTo>
                  <a:pt x="0" y="785622"/>
                </a:lnTo>
              </a:path>
            </a:pathLst>
          </a:custGeom>
          <a:ln w="38100">
            <a:solidFill>
              <a:srgbClr val="93AFDE"/>
            </a:solidFill>
          </a:ln>
        </p:spPr>
        <p:txBody>
          <a:bodyPr wrap="square" lIns="0" tIns="0" rIns="0" bIns="0" rtlCol="0"/>
          <a:lstStyle/>
          <a:p>
            <a:endParaRPr/>
          </a:p>
        </p:txBody>
      </p:sp>
      <p:sp>
        <p:nvSpPr>
          <p:cNvPr id="43" name="object 43"/>
          <p:cNvSpPr/>
          <p:nvPr/>
        </p:nvSpPr>
        <p:spPr>
          <a:xfrm>
            <a:off x="5045583" y="2530601"/>
            <a:ext cx="0" cy="792480"/>
          </a:xfrm>
          <a:custGeom>
            <a:avLst/>
            <a:gdLst/>
            <a:ahLst/>
            <a:cxnLst/>
            <a:rect l="l" t="t" r="r" b="b"/>
            <a:pathLst>
              <a:path h="792479">
                <a:moveTo>
                  <a:pt x="0" y="0"/>
                </a:moveTo>
                <a:lnTo>
                  <a:pt x="0" y="792479"/>
                </a:lnTo>
              </a:path>
            </a:pathLst>
          </a:custGeom>
          <a:ln w="38862">
            <a:solidFill>
              <a:srgbClr val="93AFDE"/>
            </a:solidFill>
          </a:ln>
        </p:spPr>
        <p:txBody>
          <a:bodyPr wrap="square" lIns="0" tIns="0" rIns="0" bIns="0" rtlCol="0"/>
          <a:lstStyle/>
          <a:p>
            <a:endParaRPr/>
          </a:p>
        </p:txBody>
      </p:sp>
      <p:sp>
        <p:nvSpPr>
          <p:cNvPr id="44" name="object 44"/>
          <p:cNvSpPr/>
          <p:nvPr/>
        </p:nvSpPr>
        <p:spPr>
          <a:xfrm>
            <a:off x="5115686" y="2527554"/>
            <a:ext cx="0" cy="795655"/>
          </a:xfrm>
          <a:custGeom>
            <a:avLst/>
            <a:gdLst/>
            <a:ahLst/>
            <a:cxnLst/>
            <a:rect l="l" t="t" r="r" b="b"/>
            <a:pathLst>
              <a:path h="795654">
                <a:moveTo>
                  <a:pt x="0" y="0"/>
                </a:moveTo>
                <a:lnTo>
                  <a:pt x="0" y="795527"/>
                </a:lnTo>
              </a:path>
            </a:pathLst>
          </a:custGeom>
          <a:ln w="38862">
            <a:solidFill>
              <a:srgbClr val="93AFDE"/>
            </a:solidFill>
          </a:ln>
        </p:spPr>
        <p:txBody>
          <a:bodyPr wrap="square" lIns="0" tIns="0" rIns="0" bIns="0" rtlCol="0"/>
          <a:lstStyle/>
          <a:p>
            <a:endParaRPr/>
          </a:p>
        </p:txBody>
      </p:sp>
      <p:sp>
        <p:nvSpPr>
          <p:cNvPr id="45" name="object 45"/>
          <p:cNvSpPr/>
          <p:nvPr/>
        </p:nvSpPr>
        <p:spPr>
          <a:xfrm>
            <a:off x="5185790" y="2525267"/>
            <a:ext cx="0" cy="798195"/>
          </a:xfrm>
          <a:custGeom>
            <a:avLst/>
            <a:gdLst/>
            <a:ahLst/>
            <a:cxnLst/>
            <a:rect l="l" t="t" r="r" b="b"/>
            <a:pathLst>
              <a:path h="798195">
                <a:moveTo>
                  <a:pt x="0" y="0"/>
                </a:moveTo>
                <a:lnTo>
                  <a:pt x="0" y="797814"/>
                </a:lnTo>
              </a:path>
            </a:pathLst>
          </a:custGeom>
          <a:ln w="38862">
            <a:solidFill>
              <a:srgbClr val="93AFDE"/>
            </a:solidFill>
          </a:ln>
        </p:spPr>
        <p:txBody>
          <a:bodyPr wrap="square" lIns="0" tIns="0" rIns="0" bIns="0" rtlCol="0"/>
          <a:lstStyle/>
          <a:p>
            <a:endParaRPr/>
          </a:p>
        </p:txBody>
      </p:sp>
      <p:sp>
        <p:nvSpPr>
          <p:cNvPr id="46" name="object 46"/>
          <p:cNvSpPr/>
          <p:nvPr/>
        </p:nvSpPr>
        <p:spPr>
          <a:xfrm>
            <a:off x="5255895" y="2519172"/>
            <a:ext cx="0" cy="803910"/>
          </a:xfrm>
          <a:custGeom>
            <a:avLst/>
            <a:gdLst/>
            <a:ahLst/>
            <a:cxnLst/>
            <a:rect l="l" t="t" r="r" b="b"/>
            <a:pathLst>
              <a:path h="803910">
                <a:moveTo>
                  <a:pt x="0" y="0"/>
                </a:moveTo>
                <a:lnTo>
                  <a:pt x="0" y="803909"/>
                </a:lnTo>
              </a:path>
            </a:pathLst>
          </a:custGeom>
          <a:ln w="38862">
            <a:solidFill>
              <a:srgbClr val="93AFDE"/>
            </a:solidFill>
          </a:ln>
        </p:spPr>
        <p:txBody>
          <a:bodyPr wrap="square" lIns="0" tIns="0" rIns="0" bIns="0" rtlCol="0"/>
          <a:lstStyle/>
          <a:p>
            <a:endParaRPr/>
          </a:p>
        </p:txBody>
      </p:sp>
      <p:sp>
        <p:nvSpPr>
          <p:cNvPr id="47" name="object 47"/>
          <p:cNvSpPr/>
          <p:nvPr/>
        </p:nvSpPr>
        <p:spPr>
          <a:xfrm>
            <a:off x="5326379" y="2513076"/>
            <a:ext cx="0" cy="810260"/>
          </a:xfrm>
          <a:custGeom>
            <a:avLst/>
            <a:gdLst/>
            <a:ahLst/>
            <a:cxnLst/>
            <a:rect l="l" t="t" r="r" b="b"/>
            <a:pathLst>
              <a:path h="810260">
                <a:moveTo>
                  <a:pt x="0" y="0"/>
                </a:moveTo>
                <a:lnTo>
                  <a:pt x="0" y="810005"/>
                </a:lnTo>
              </a:path>
            </a:pathLst>
          </a:custGeom>
          <a:ln w="38100">
            <a:solidFill>
              <a:srgbClr val="93AFDE"/>
            </a:solidFill>
          </a:ln>
        </p:spPr>
        <p:txBody>
          <a:bodyPr wrap="square" lIns="0" tIns="0" rIns="0" bIns="0" rtlCol="0"/>
          <a:lstStyle/>
          <a:p>
            <a:endParaRPr/>
          </a:p>
        </p:txBody>
      </p:sp>
      <p:sp>
        <p:nvSpPr>
          <p:cNvPr id="48" name="object 48"/>
          <p:cNvSpPr/>
          <p:nvPr/>
        </p:nvSpPr>
        <p:spPr>
          <a:xfrm>
            <a:off x="5396865" y="2516123"/>
            <a:ext cx="0" cy="807085"/>
          </a:xfrm>
          <a:custGeom>
            <a:avLst/>
            <a:gdLst/>
            <a:ahLst/>
            <a:cxnLst/>
            <a:rect l="l" t="t" r="r" b="b"/>
            <a:pathLst>
              <a:path h="807085">
                <a:moveTo>
                  <a:pt x="0" y="0"/>
                </a:moveTo>
                <a:lnTo>
                  <a:pt x="0" y="806957"/>
                </a:lnTo>
              </a:path>
            </a:pathLst>
          </a:custGeom>
          <a:ln w="38862">
            <a:solidFill>
              <a:srgbClr val="93AFDE"/>
            </a:solidFill>
          </a:ln>
        </p:spPr>
        <p:txBody>
          <a:bodyPr wrap="square" lIns="0" tIns="0" rIns="0" bIns="0" rtlCol="0"/>
          <a:lstStyle/>
          <a:p>
            <a:endParaRPr/>
          </a:p>
        </p:txBody>
      </p:sp>
      <p:sp>
        <p:nvSpPr>
          <p:cNvPr id="49" name="object 49"/>
          <p:cNvSpPr/>
          <p:nvPr/>
        </p:nvSpPr>
        <p:spPr>
          <a:xfrm>
            <a:off x="5466969" y="2520695"/>
            <a:ext cx="0" cy="802640"/>
          </a:xfrm>
          <a:custGeom>
            <a:avLst/>
            <a:gdLst/>
            <a:ahLst/>
            <a:cxnLst/>
            <a:rect l="l" t="t" r="r" b="b"/>
            <a:pathLst>
              <a:path h="802639">
                <a:moveTo>
                  <a:pt x="0" y="0"/>
                </a:moveTo>
                <a:lnTo>
                  <a:pt x="0" y="802385"/>
                </a:lnTo>
              </a:path>
            </a:pathLst>
          </a:custGeom>
          <a:ln w="38862">
            <a:solidFill>
              <a:srgbClr val="93AFDE"/>
            </a:solidFill>
          </a:ln>
        </p:spPr>
        <p:txBody>
          <a:bodyPr wrap="square" lIns="0" tIns="0" rIns="0" bIns="0" rtlCol="0"/>
          <a:lstStyle/>
          <a:p>
            <a:endParaRPr/>
          </a:p>
        </p:txBody>
      </p:sp>
      <p:sp>
        <p:nvSpPr>
          <p:cNvPr id="50" name="object 50"/>
          <p:cNvSpPr/>
          <p:nvPr/>
        </p:nvSpPr>
        <p:spPr>
          <a:xfrm>
            <a:off x="5537072" y="2522220"/>
            <a:ext cx="0" cy="801370"/>
          </a:xfrm>
          <a:custGeom>
            <a:avLst/>
            <a:gdLst/>
            <a:ahLst/>
            <a:cxnLst/>
            <a:rect l="l" t="t" r="r" b="b"/>
            <a:pathLst>
              <a:path h="801370">
                <a:moveTo>
                  <a:pt x="0" y="0"/>
                </a:moveTo>
                <a:lnTo>
                  <a:pt x="0" y="800862"/>
                </a:lnTo>
              </a:path>
            </a:pathLst>
          </a:custGeom>
          <a:ln w="38862">
            <a:solidFill>
              <a:srgbClr val="93AFDE"/>
            </a:solidFill>
          </a:ln>
        </p:spPr>
        <p:txBody>
          <a:bodyPr wrap="square" lIns="0" tIns="0" rIns="0" bIns="0" rtlCol="0"/>
          <a:lstStyle/>
          <a:p>
            <a:endParaRPr/>
          </a:p>
        </p:txBody>
      </p:sp>
      <p:sp>
        <p:nvSpPr>
          <p:cNvPr id="51" name="object 51"/>
          <p:cNvSpPr/>
          <p:nvPr/>
        </p:nvSpPr>
        <p:spPr>
          <a:xfrm>
            <a:off x="5607177" y="2520695"/>
            <a:ext cx="0" cy="802640"/>
          </a:xfrm>
          <a:custGeom>
            <a:avLst/>
            <a:gdLst/>
            <a:ahLst/>
            <a:cxnLst/>
            <a:rect l="l" t="t" r="r" b="b"/>
            <a:pathLst>
              <a:path h="802639">
                <a:moveTo>
                  <a:pt x="0" y="0"/>
                </a:moveTo>
                <a:lnTo>
                  <a:pt x="0" y="802385"/>
                </a:lnTo>
              </a:path>
            </a:pathLst>
          </a:custGeom>
          <a:ln w="38862">
            <a:solidFill>
              <a:srgbClr val="93AFDE"/>
            </a:solidFill>
          </a:ln>
        </p:spPr>
        <p:txBody>
          <a:bodyPr wrap="square" lIns="0" tIns="0" rIns="0" bIns="0" rtlCol="0"/>
          <a:lstStyle/>
          <a:p>
            <a:endParaRPr/>
          </a:p>
        </p:txBody>
      </p:sp>
      <p:sp>
        <p:nvSpPr>
          <p:cNvPr id="52" name="object 52"/>
          <p:cNvSpPr/>
          <p:nvPr/>
        </p:nvSpPr>
        <p:spPr>
          <a:xfrm>
            <a:off x="5677661" y="2516123"/>
            <a:ext cx="0" cy="807085"/>
          </a:xfrm>
          <a:custGeom>
            <a:avLst/>
            <a:gdLst/>
            <a:ahLst/>
            <a:cxnLst/>
            <a:rect l="l" t="t" r="r" b="b"/>
            <a:pathLst>
              <a:path h="807085">
                <a:moveTo>
                  <a:pt x="0" y="0"/>
                </a:moveTo>
                <a:lnTo>
                  <a:pt x="0" y="806957"/>
                </a:lnTo>
              </a:path>
            </a:pathLst>
          </a:custGeom>
          <a:ln w="38100">
            <a:solidFill>
              <a:srgbClr val="93AFDE"/>
            </a:solidFill>
          </a:ln>
        </p:spPr>
        <p:txBody>
          <a:bodyPr wrap="square" lIns="0" tIns="0" rIns="0" bIns="0" rtlCol="0"/>
          <a:lstStyle/>
          <a:p>
            <a:endParaRPr/>
          </a:p>
        </p:txBody>
      </p:sp>
      <p:sp>
        <p:nvSpPr>
          <p:cNvPr id="53" name="object 53"/>
          <p:cNvSpPr/>
          <p:nvPr/>
        </p:nvSpPr>
        <p:spPr>
          <a:xfrm>
            <a:off x="5748146" y="2510789"/>
            <a:ext cx="0" cy="812800"/>
          </a:xfrm>
          <a:custGeom>
            <a:avLst/>
            <a:gdLst/>
            <a:ahLst/>
            <a:cxnLst/>
            <a:rect l="l" t="t" r="r" b="b"/>
            <a:pathLst>
              <a:path h="812800">
                <a:moveTo>
                  <a:pt x="0" y="0"/>
                </a:moveTo>
                <a:lnTo>
                  <a:pt x="0" y="812292"/>
                </a:lnTo>
              </a:path>
            </a:pathLst>
          </a:custGeom>
          <a:ln w="38862">
            <a:solidFill>
              <a:srgbClr val="93AFDE"/>
            </a:solidFill>
          </a:ln>
        </p:spPr>
        <p:txBody>
          <a:bodyPr wrap="square" lIns="0" tIns="0" rIns="0" bIns="0" rtlCol="0"/>
          <a:lstStyle/>
          <a:p>
            <a:endParaRPr/>
          </a:p>
        </p:txBody>
      </p:sp>
      <p:sp>
        <p:nvSpPr>
          <p:cNvPr id="54" name="object 54"/>
          <p:cNvSpPr/>
          <p:nvPr/>
        </p:nvSpPr>
        <p:spPr>
          <a:xfrm>
            <a:off x="5818251" y="2506217"/>
            <a:ext cx="0" cy="817244"/>
          </a:xfrm>
          <a:custGeom>
            <a:avLst/>
            <a:gdLst/>
            <a:ahLst/>
            <a:cxnLst/>
            <a:rect l="l" t="t" r="r" b="b"/>
            <a:pathLst>
              <a:path h="817245">
                <a:moveTo>
                  <a:pt x="0" y="0"/>
                </a:moveTo>
                <a:lnTo>
                  <a:pt x="0" y="816864"/>
                </a:lnTo>
              </a:path>
            </a:pathLst>
          </a:custGeom>
          <a:ln w="38862">
            <a:solidFill>
              <a:srgbClr val="93AFDE"/>
            </a:solidFill>
          </a:ln>
        </p:spPr>
        <p:txBody>
          <a:bodyPr wrap="square" lIns="0" tIns="0" rIns="0" bIns="0" rtlCol="0"/>
          <a:lstStyle/>
          <a:p>
            <a:endParaRPr/>
          </a:p>
        </p:txBody>
      </p:sp>
      <p:sp>
        <p:nvSpPr>
          <p:cNvPr id="55" name="object 55"/>
          <p:cNvSpPr/>
          <p:nvPr/>
        </p:nvSpPr>
        <p:spPr>
          <a:xfrm>
            <a:off x="5888354" y="2503170"/>
            <a:ext cx="0" cy="820419"/>
          </a:xfrm>
          <a:custGeom>
            <a:avLst/>
            <a:gdLst/>
            <a:ahLst/>
            <a:cxnLst/>
            <a:rect l="l" t="t" r="r" b="b"/>
            <a:pathLst>
              <a:path h="820420">
                <a:moveTo>
                  <a:pt x="0" y="0"/>
                </a:moveTo>
                <a:lnTo>
                  <a:pt x="0" y="819912"/>
                </a:lnTo>
              </a:path>
            </a:pathLst>
          </a:custGeom>
          <a:ln w="38862">
            <a:solidFill>
              <a:srgbClr val="93AFDE"/>
            </a:solidFill>
          </a:ln>
        </p:spPr>
        <p:txBody>
          <a:bodyPr wrap="square" lIns="0" tIns="0" rIns="0" bIns="0" rtlCol="0"/>
          <a:lstStyle/>
          <a:p>
            <a:endParaRPr/>
          </a:p>
        </p:txBody>
      </p:sp>
      <p:sp>
        <p:nvSpPr>
          <p:cNvPr id="56" name="object 56"/>
          <p:cNvSpPr/>
          <p:nvPr/>
        </p:nvSpPr>
        <p:spPr>
          <a:xfrm>
            <a:off x="5958840" y="2500883"/>
            <a:ext cx="0" cy="822325"/>
          </a:xfrm>
          <a:custGeom>
            <a:avLst/>
            <a:gdLst/>
            <a:ahLst/>
            <a:cxnLst/>
            <a:rect l="l" t="t" r="r" b="b"/>
            <a:pathLst>
              <a:path h="822325">
                <a:moveTo>
                  <a:pt x="0" y="0"/>
                </a:moveTo>
                <a:lnTo>
                  <a:pt x="0" y="822198"/>
                </a:lnTo>
              </a:path>
            </a:pathLst>
          </a:custGeom>
          <a:ln w="38100">
            <a:solidFill>
              <a:srgbClr val="93AFDE"/>
            </a:solidFill>
          </a:ln>
        </p:spPr>
        <p:txBody>
          <a:bodyPr wrap="square" lIns="0" tIns="0" rIns="0" bIns="0" rtlCol="0"/>
          <a:lstStyle/>
          <a:p>
            <a:endParaRPr/>
          </a:p>
        </p:txBody>
      </p:sp>
      <p:sp>
        <p:nvSpPr>
          <p:cNvPr id="57" name="object 57"/>
          <p:cNvSpPr/>
          <p:nvPr/>
        </p:nvSpPr>
        <p:spPr>
          <a:xfrm>
            <a:off x="6029325" y="2497835"/>
            <a:ext cx="0" cy="825500"/>
          </a:xfrm>
          <a:custGeom>
            <a:avLst/>
            <a:gdLst/>
            <a:ahLst/>
            <a:cxnLst/>
            <a:rect l="l" t="t" r="r" b="b"/>
            <a:pathLst>
              <a:path h="825500">
                <a:moveTo>
                  <a:pt x="0" y="0"/>
                </a:moveTo>
                <a:lnTo>
                  <a:pt x="0" y="825246"/>
                </a:lnTo>
              </a:path>
            </a:pathLst>
          </a:custGeom>
          <a:ln w="38862">
            <a:solidFill>
              <a:srgbClr val="93AFDE"/>
            </a:solidFill>
          </a:ln>
        </p:spPr>
        <p:txBody>
          <a:bodyPr wrap="square" lIns="0" tIns="0" rIns="0" bIns="0" rtlCol="0"/>
          <a:lstStyle/>
          <a:p>
            <a:endParaRPr/>
          </a:p>
        </p:txBody>
      </p:sp>
      <p:sp>
        <p:nvSpPr>
          <p:cNvPr id="58" name="object 58"/>
          <p:cNvSpPr/>
          <p:nvPr/>
        </p:nvSpPr>
        <p:spPr>
          <a:xfrm>
            <a:off x="6099428" y="2493264"/>
            <a:ext cx="0" cy="829944"/>
          </a:xfrm>
          <a:custGeom>
            <a:avLst/>
            <a:gdLst/>
            <a:ahLst/>
            <a:cxnLst/>
            <a:rect l="l" t="t" r="r" b="b"/>
            <a:pathLst>
              <a:path h="829945">
                <a:moveTo>
                  <a:pt x="0" y="0"/>
                </a:moveTo>
                <a:lnTo>
                  <a:pt x="0" y="829818"/>
                </a:lnTo>
              </a:path>
            </a:pathLst>
          </a:custGeom>
          <a:ln w="38862">
            <a:solidFill>
              <a:srgbClr val="93AFDE"/>
            </a:solidFill>
          </a:ln>
        </p:spPr>
        <p:txBody>
          <a:bodyPr wrap="square" lIns="0" tIns="0" rIns="0" bIns="0" rtlCol="0"/>
          <a:lstStyle/>
          <a:p>
            <a:endParaRPr/>
          </a:p>
        </p:txBody>
      </p:sp>
      <p:sp>
        <p:nvSpPr>
          <p:cNvPr id="59" name="object 59"/>
          <p:cNvSpPr/>
          <p:nvPr/>
        </p:nvSpPr>
        <p:spPr>
          <a:xfrm>
            <a:off x="6169533" y="2490216"/>
            <a:ext cx="0" cy="833119"/>
          </a:xfrm>
          <a:custGeom>
            <a:avLst/>
            <a:gdLst/>
            <a:ahLst/>
            <a:cxnLst/>
            <a:rect l="l" t="t" r="r" b="b"/>
            <a:pathLst>
              <a:path h="833120">
                <a:moveTo>
                  <a:pt x="0" y="0"/>
                </a:moveTo>
                <a:lnTo>
                  <a:pt x="0" y="832866"/>
                </a:lnTo>
              </a:path>
            </a:pathLst>
          </a:custGeom>
          <a:ln w="38862">
            <a:solidFill>
              <a:srgbClr val="93AFDE"/>
            </a:solidFill>
          </a:ln>
        </p:spPr>
        <p:txBody>
          <a:bodyPr wrap="square" lIns="0" tIns="0" rIns="0" bIns="0" rtlCol="0"/>
          <a:lstStyle/>
          <a:p>
            <a:endParaRPr/>
          </a:p>
        </p:txBody>
      </p:sp>
      <p:sp>
        <p:nvSpPr>
          <p:cNvPr id="60" name="object 60"/>
          <p:cNvSpPr/>
          <p:nvPr/>
        </p:nvSpPr>
        <p:spPr>
          <a:xfrm>
            <a:off x="6239636" y="2487929"/>
            <a:ext cx="0" cy="835660"/>
          </a:xfrm>
          <a:custGeom>
            <a:avLst/>
            <a:gdLst/>
            <a:ahLst/>
            <a:cxnLst/>
            <a:rect l="l" t="t" r="r" b="b"/>
            <a:pathLst>
              <a:path h="835660">
                <a:moveTo>
                  <a:pt x="0" y="0"/>
                </a:moveTo>
                <a:lnTo>
                  <a:pt x="0" y="835151"/>
                </a:lnTo>
              </a:path>
            </a:pathLst>
          </a:custGeom>
          <a:ln w="38862">
            <a:solidFill>
              <a:srgbClr val="93AFDE"/>
            </a:solidFill>
          </a:ln>
        </p:spPr>
        <p:txBody>
          <a:bodyPr wrap="square" lIns="0" tIns="0" rIns="0" bIns="0" rtlCol="0"/>
          <a:lstStyle/>
          <a:p>
            <a:endParaRPr/>
          </a:p>
        </p:txBody>
      </p:sp>
      <p:sp>
        <p:nvSpPr>
          <p:cNvPr id="61" name="object 61"/>
          <p:cNvSpPr/>
          <p:nvPr/>
        </p:nvSpPr>
        <p:spPr>
          <a:xfrm>
            <a:off x="6310121" y="2484882"/>
            <a:ext cx="0" cy="838200"/>
          </a:xfrm>
          <a:custGeom>
            <a:avLst/>
            <a:gdLst/>
            <a:ahLst/>
            <a:cxnLst/>
            <a:rect l="l" t="t" r="r" b="b"/>
            <a:pathLst>
              <a:path h="838200">
                <a:moveTo>
                  <a:pt x="0" y="0"/>
                </a:moveTo>
                <a:lnTo>
                  <a:pt x="0" y="838200"/>
                </a:lnTo>
              </a:path>
            </a:pathLst>
          </a:custGeom>
          <a:ln w="38100">
            <a:solidFill>
              <a:srgbClr val="93AFDE"/>
            </a:solidFill>
          </a:ln>
        </p:spPr>
        <p:txBody>
          <a:bodyPr wrap="square" lIns="0" tIns="0" rIns="0" bIns="0" rtlCol="0"/>
          <a:lstStyle/>
          <a:p>
            <a:endParaRPr/>
          </a:p>
        </p:txBody>
      </p:sp>
      <p:sp>
        <p:nvSpPr>
          <p:cNvPr id="62" name="object 62"/>
          <p:cNvSpPr/>
          <p:nvPr/>
        </p:nvSpPr>
        <p:spPr>
          <a:xfrm>
            <a:off x="6380607" y="2481833"/>
            <a:ext cx="0" cy="841375"/>
          </a:xfrm>
          <a:custGeom>
            <a:avLst/>
            <a:gdLst/>
            <a:ahLst/>
            <a:cxnLst/>
            <a:rect l="l" t="t" r="r" b="b"/>
            <a:pathLst>
              <a:path h="841375">
                <a:moveTo>
                  <a:pt x="0" y="0"/>
                </a:moveTo>
                <a:lnTo>
                  <a:pt x="0" y="841248"/>
                </a:lnTo>
              </a:path>
            </a:pathLst>
          </a:custGeom>
          <a:ln w="38862">
            <a:solidFill>
              <a:srgbClr val="93AFDE"/>
            </a:solidFill>
          </a:ln>
        </p:spPr>
        <p:txBody>
          <a:bodyPr wrap="square" lIns="0" tIns="0" rIns="0" bIns="0" rtlCol="0"/>
          <a:lstStyle/>
          <a:p>
            <a:endParaRPr/>
          </a:p>
        </p:txBody>
      </p:sp>
      <p:sp>
        <p:nvSpPr>
          <p:cNvPr id="63" name="object 63"/>
          <p:cNvSpPr/>
          <p:nvPr/>
        </p:nvSpPr>
        <p:spPr>
          <a:xfrm>
            <a:off x="6450710" y="2477261"/>
            <a:ext cx="0" cy="845819"/>
          </a:xfrm>
          <a:custGeom>
            <a:avLst/>
            <a:gdLst/>
            <a:ahLst/>
            <a:cxnLst/>
            <a:rect l="l" t="t" r="r" b="b"/>
            <a:pathLst>
              <a:path h="845820">
                <a:moveTo>
                  <a:pt x="0" y="0"/>
                </a:moveTo>
                <a:lnTo>
                  <a:pt x="0" y="845820"/>
                </a:lnTo>
              </a:path>
            </a:pathLst>
          </a:custGeom>
          <a:ln w="38862">
            <a:solidFill>
              <a:srgbClr val="93AFDE"/>
            </a:solidFill>
          </a:ln>
        </p:spPr>
        <p:txBody>
          <a:bodyPr wrap="square" lIns="0" tIns="0" rIns="0" bIns="0" rtlCol="0"/>
          <a:lstStyle/>
          <a:p>
            <a:endParaRPr/>
          </a:p>
        </p:txBody>
      </p:sp>
      <p:sp>
        <p:nvSpPr>
          <p:cNvPr id="64" name="object 64"/>
          <p:cNvSpPr/>
          <p:nvPr/>
        </p:nvSpPr>
        <p:spPr>
          <a:xfrm>
            <a:off x="6515100" y="2474976"/>
            <a:ext cx="0" cy="848360"/>
          </a:xfrm>
          <a:custGeom>
            <a:avLst/>
            <a:gdLst/>
            <a:ahLst/>
            <a:cxnLst/>
            <a:rect l="l" t="t" r="r" b="b"/>
            <a:pathLst>
              <a:path h="848360">
                <a:moveTo>
                  <a:pt x="0" y="0"/>
                </a:moveTo>
                <a:lnTo>
                  <a:pt x="0" y="848105"/>
                </a:lnTo>
              </a:path>
            </a:pathLst>
          </a:custGeom>
          <a:ln w="27432">
            <a:solidFill>
              <a:srgbClr val="93AFDE"/>
            </a:solidFill>
          </a:ln>
        </p:spPr>
        <p:txBody>
          <a:bodyPr wrap="square" lIns="0" tIns="0" rIns="0" bIns="0" rtlCol="0"/>
          <a:lstStyle/>
          <a:p>
            <a:endParaRPr/>
          </a:p>
        </p:txBody>
      </p:sp>
      <p:sp>
        <p:nvSpPr>
          <p:cNvPr id="65" name="object 65"/>
          <p:cNvSpPr/>
          <p:nvPr/>
        </p:nvSpPr>
        <p:spPr>
          <a:xfrm>
            <a:off x="2601467" y="2378964"/>
            <a:ext cx="3900804" cy="266065"/>
          </a:xfrm>
          <a:custGeom>
            <a:avLst/>
            <a:gdLst/>
            <a:ahLst/>
            <a:cxnLst/>
            <a:rect l="l" t="t" r="r" b="b"/>
            <a:pathLst>
              <a:path w="3900804" h="266064">
                <a:moveTo>
                  <a:pt x="31242" y="157734"/>
                </a:moveTo>
                <a:lnTo>
                  <a:pt x="0" y="263652"/>
                </a:lnTo>
                <a:lnTo>
                  <a:pt x="7620" y="265938"/>
                </a:lnTo>
                <a:lnTo>
                  <a:pt x="39624" y="160020"/>
                </a:lnTo>
                <a:lnTo>
                  <a:pt x="31242" y="157734"/>
                </a:lnTo>
                <a:close/>
              </a:path>
              <a:path w="3900804" h="266064">
                <a:moveTo>
                  <a:pt x="102108" y="107442"/>
                </a:moveTo>
                <a:lnTo>
                  <a:pt x="70104" y="156210"/>
                </a:lnTo>
                <a:lnTo>
                  <a:pt x="77724" y="160782"/>
                </a:lnTo>
                <a:lnTo>
                  <a:pt x="108966" y="112776"/>
                </a:lnTo>
                <a:lnTo>
                  <a:pt x="102108" y="107442"/>
                </a:lnTo>
                <a:close/>
              </a:path>
              <a:path w="3900804" h="266064">
                <a:moveTo>
                  <a:pt x="172212" y="51054"/>
                </a:moveTo>
                <a:lnTo>
                  <a:pt x="140208" y="108204"/>
                </a:lnTo>
                <a:lnTo>
                  <a:pt x="147828" y="112014"/>
                </a:lnTo>
                <a:lnTo>
                  <a:pt x="179832" y="54864"/>
                </a:lnTo>
                <a:lnTo>
                  <a:pt x="172212" y="51054"/>
                </a:lnTo>
                <a:close/>
              </a:path>
              <a:path w="3900804" h="266064">
                <a:moveTo>
                  <a:pt x="215646" y="48768"/>
                </a:moveTo>
                <a:lnTo>
                  <a:pt x="213360" y="57150"/>
                </a:lnTo>
                <a:lnTo>
                  <a:pt x="245364" y="65532"/>
                </a:lnTo>
                <a:lnTo>
                  <a:pt x="246888" y="57150"/>
                </a:lnTo>
                <a:lnTo>
                  <a:pt x="215646" y="48768"/>
                </a:lnTo>
                <a:close/>
              </a:path>
              <a:path w="3900804" h="266064">
                <a:moveTo>
                  <a:pt x="312420" y="2286"/>
                </a:moveTo>
                <a:lnTo>
                  <a:pt x="281178" y="59436"/>
                </a:lnTo>
                <a:lnTo>
                  <a:pt x="288798" y="63246"/>
                </a:lnTo>
                <a:lnTo>
                  <a:pt x="320040" y="6096"/>
                </a:lnTo>
                <a:lnTo>
                  <a:pt x="312420" y="2286"/>
                </a:lnTo>
                <a:close/>
              </a:path>
              <a:path w="3900804" h="266064">
                <a:moveTo>
                  <a:pt x="357378" y="0"/>
                </a:moveTo>
                <a:lnTo>
                  <a:pt x="352806" y="7620"/>
                </a:lnTo>
                <a:lnTo>
                  <a:pt x="384810" y="23622"/>
                </a:lnTo>
                <a:lnTo>
                  <a:pt x="388620" y="16002"/>
                </a:lnTo>
                <a:lnTo>
                  <a:pt x="357378" y="0"/>
                </a:lnTo>
                <a:close/>
              </a:path>
              <a:path w="3900804" h="266064">
                <a:moveTo>
                  <a:pt x="429006" y="18288"/>
                </a:moveTo>
                <a:lnTo>
                  <a:pt x="421386" y="21336"/>
                </a:lnTo>
                <a:lnTo>
                  <a:pt x="452628" y="97536"/>
                </a:lnTo>
                <a:lnTo>
                  <a:pt x="461010" y="94488"/>
                </a:lnTo>
                <a:lnTo>
                  <a:pt x="429006" y="18288"/>
                </a:lnTo>
                <a:close/>
              </a:path>
              <a:path w="3900804" h="266064">
                <a:moveTo>
                  <a:pt x="526542" y="86106"/>
                </a:moveTo>
                <a:lnTo>
                  <a:pt x="494538" y="91440"/>
                </a:lnTo>
                <a:lnTo>
                  <a:pt x="496062" y="99822"/>
                </a:lnTo>
                <a:lnTo>
                  <a:pt x="528066" y="94488"/>
                </a:lnTo>
                <a:lnTo>
                  <a:pt x="526542" y="86106"/>
                </a:lnTo>
                <a:close/>
              </a:path>
              <a:path w="3900804" h="266064">
                <a:moveTo>
                  <a:pt x="594360" y="45720"/>
                </a:moveTo>
                <a:lnTo>
                  <a:pt x="562356" y="87630"/>
                </a:lnTo>
                <a:lnTo>
                  <a:pt x="569214" y="92964"/>
                </a:lnTo>
                <a:lnTo>
                  <a:pt x="601218" y="51054"/>
                </a:lnTo>
                <a:lnTo>
                  <a:pt x="594360" y="45720"/>
                </a:lnTo>
                <a:close/>
              </a:path>
              <a:path w="3900804" h="266064">
                <a:moveTo>
                  <a:pt x="665988" y="28956"/>
                </a:moveTo>
                <a:lnTo>
                  <a:pt x="633984" y="44958"/>
                </a:lnTo>
                <a:lnTo>
                  <a:pt x="637794" y="52578"/>
                </a:lnTo>
                <a:lnTo>
                  <a:pt x="669798" y="36576"/>
                </a:lnTo>
                <a:lnTo>
                  <a:pt x="665988" y="28956"/>
                </a:lnTo>
                <a:close/>
              </a:path>
              <a:path w="3900804" h="266064">
                <a:moveTo>
                  <a:pt x="710184" y="31242"/>
                </a:moveTo>
                <a:lnTo>
                  <a:pt x="702564" y="34290"/>
                </a:lnTo>
                <a:lnTo>
                  <a:pt x="733806" y="115824"/>
                </a:lnTo>
                <a:lnTo>
                  <a:pt x="742188" y="112776"/>
                </a:lnTo>
                <a:lnTo>
                  <a:pt x="710184" y="31242"/>
                </a:lnTo>
                <a:close/>
              </a:path>
              <a:path w="3900804" h="266064">
                <a:moveTo>
                  <a:pt x="781050" y="112776"/>
                </a:moveTo>
                <a:lnTo>
                  <a:pt x="772668" y="115824"/>
                </a:lnTo>
                <a:lnTo>
                  <a:pt x="803910" y="200406"/>
                </a:lnTo>
                <a:lnTo>
                  <a:pt x="812292" y="197358"/>
                </a:lnTo>
                <a:lnTo>
                  <a:pt x="781050" y="112776"/>
                </a:lnTo>
                <a:close/>
              </a:path>
              <a:path w="3900804" h="266064">
                <a:moveTo>
                  <a:pt x="850392" y="196596"/>
                </a:moveTo>
                <a:lnTo>
                  <a:pt x="843534" y="201168"/>
                </a:lnTo>
                <a:lnTo>
                  <a:pt x="874776" y="254508"/>
                </a:lnTo>
                <a:lnTo>
                  <a:pt x="882396" y="249936"/>
                </a:lnTo>
                <a:lnTo>
                  <a:pt x="850392" y="196596"/>
                </a:lnTo>
                <a:close/>
              </a:path>
              <a:path w="3900804" h="266064">
                <a:moveTo>
                  <a:pt x="918210" y="247650"/>
                </a:moveTo>
                <a:lnTo>
                  <a:pt x="915924" y="256032"/>
                </a:lnTo>
                <a:lnTo>
                  <a:pt x="947928" y="264414"/>
                </a:lnTo>
                <a:lnTo>
                  <a:pt x="950214" y="256794"/>
                </a:lnTo>
                <a:lnTo>
                  <a:pt x="918210" y="247650"/>
                </a:lnTo>
                <a:close/>
              </a:path>
              <a:path w="3900804" h="266064">
                <a:moveTo>
                  <a:pt x="1016508" y="236982"/>
                </a:moveTo>
                <a:lnTo>
                  <a:pt x="985266" y="256794"/>
                </a:lnTo>
                <a:lnTo>
                  <a:pt x="989838" y="264414"/>
                </a:lnTo>
                <a:lnTo>
                  <a:pt x="1021080" y="243840"/>
                </a:lnTo>
                <a:lnTo>
                  <a:pt x="1016508" y="236982"/>
                </a:lnTo>
                <a:close/>
              </a:path>
              <a:path w="3900804" h="266064">
                <a:moveTo>
                  <a:pt x="1086612" y="214122"/>
                </a:moveTo>
                <a:lnTo>
                  <a:pt x="1055370" y="236982"/>
                </a:lnTo>
                <a:lnTo>
                  <a:pt x="1060704" y="243840"/>
                </a:lnTo>
                <a:lnTo>
                  <a:pt x="1091946" y="220980"/>
                </a:lnTo>
                <a:lnTo>
                  <a:pt x="1086612" y="214122"/>
                </a:lnTo>
                <a:close/>
              </a:path>
              <a:path w="3900804" h="266064">
                <a:moveTo>
                  <a:pt x="1157478" y="192786"/>
                </a:moveTo>
                <a:lnTo>
                  <a:pt x="1125474" y="214122"/>
                </a:lnTo>
                <a:lnTo>
                  <a:pt x="1130808" y="220980"/>
                </a:lnTo>
                <a:lnTo>
                  <a:pt x="1162050" y="199644"/>
                </a:lnTo>
                <a:lnTo>
                  <a:pt x="1157478" y="192786"/>
                </a:lnTo>
                <a:close/>
              </a:path>
              <a:path w="3900804" h="266064">
                <a:moveTo>
                  <a:pt x="1199388" y="192024"/>
                </a:moveTo>
                <a:lnTo>
                  <a:pt x="1197864" y="200406"/>
                </a:lnTo>
                <a:lnTo>
                  <a:pt x="1229106" y="205740"/>
                </a:lnTo>
                <a:lnTo>
                  <a:pt x="1230630" y="197358"/>
                </a:lnTo>
                <a:lnTo>
                  <a:pt x="1199388" y="192024"/>
                </a:lnTo>
                <a:close/>
              </a:path>
              <a:path w="3900804" h="266064">
                <a:moveTo>
                  <a:pt x="1297686" y="175260"/>
                </a:moveTo>
                <a:lnTo>
                  <a:pt x="1266444" y="198120"/>
                </a:lnTo>
                <a:lnTo>
                  <a:pt x="1271016" y="204978"/>
                </a:lnTo>
                <a:lnTo>
                  <a:pt x="1303020" y="182118"/>
                </a:lnTo>
                <a:lnTo>
                  <a:pt x="1297686" y="175260"/>
                </a:lnTo>
                <a:close/>
              </a:path>
              <a:path w="3900804" h="266064">
                <a:moveTo>
                  <a:pt x="1367028" y="121920"/>
                </a:moveTo>
                <a:lnTo>
                  <a:pt x="1335024" y="176784"/>
                </a:lnTo>
                <a:lnTo>
                  <a:pt x="1342644" y="181356"/>
                </a:lnTo>
                <a:lnTo>
                  <a:pt x="1373886" y="126492"/>
                </a:lnTo>
                <a:lnTo>
                  <a:pt x="1367028" y="121920"/>
                </a:lnTo>
                <a:close/>
              </a:path>
              <a:path w="3900804" h="266064">
                <a:moveTo>
                  <a:pt x="1438656" y="105156"/>
                </a:moveTo>
                <a:lnTo>
                  <a:pt x="1407414" y="120396"/>
                </a:lnTo>
                <a:lnTo>
                  <a:pt x="1411224" y="128016"/>
                </a:lnTo>
                <a:lnTo>
                  <a:pt x="1442466" y="112776"/>
                </a:lnTo>
                <a:lnTo>
                  <a:pt x="1438656" y="105156"/>
                </a:lnTo>
                <a:close/>
              </a:path>
              <a:path w="3900804" h="266064">
                <a:moveTo>
                  <a:pt x="1481328" y="105156"/>
                </a:moveTo>
                <a:lnTo>
                  <a:pt x="1477518" y="112776"/>
                </a:lnTo>
                <a:lnTo>
                  <a:pt x="1508760" y="128016"/>
                </a:lnTo>
                <a:lnTo>
                  <a:pt x="1512570" y="120396"/>
                </a:lnTo>
                <a:lnTo>
                  <a:pt x="1481328" y="105156"/>
                </a:lnTo>
                <a:close/>
              </a:path>
              <a:path w="3900804" h="266064">
                <a:moveTo>
                  <a:pt x="1552194" y="121158"/>
                </a:moveTo>
                <a:lnTo>
                  <a:pt x="1546860" y="128016"/>
                </a:lnTo>
                <a:lnTo>
                  <a:pt x="1578864" y="153924"/>
                </a:lnTo>
                <a:lnTo>
                  <a:pt x="1584198" y="147066"/>
                </a:lnTo>
                <a:lnTo>
                  <a:pt x="1552194" y="121158"/>
                </a:lnTo>
                <a:close/>
              </a:path>
              <a:path w="3900804" h="266064">
                <a:moveTo>
                  <a:pt x="1620774" y="146304"/>
                </a:moveTo>
                <a:lnTo>
                  <a:pt x="1618488" y="154686"/>
                </a:lnTo>
                <a:lnTo>
                  <a:pt x="1650492" y="163068"/>
                </a:lnTo>
                <a:lnTo>
                  <a:pt x="1652777" y="154686"/>
                </a:lnTo>
                <a:lnTo>
                  <a:pt x="1620774" y="146304"/>
                </a:lnTo>
                <a:close/>
              </a:path>
              <a:path w="3900804" h="266064">
                <a:moveTo>
                  <a:pt x="1721358" y="153162"/>
                </a:moveTo>
                <a:lnTo>
                  <a:pt x="1690116" y="154686"/>
                </a:lnTo>
                <a:lnTo>
                  <a:pt x="1690116" y="163068"/>
                </a:lnTo>
                <a:lnTo>
                  <a:pt x="1722120" y="161544"/>
                </a:lnTo>
                <a:lnTo>
                  <a:pt x="1721358" y="153162"/>
                </a:lnTo>
                <a:close/>
              </a:path>
              <a:path w="3900804" h="266064">
                <a:moveTo>
                  <a:pt x="1763268" y="153924"/>
                </a:moveTo>
                <a:lnTo>
                  <a:pt x="1757934" y="160782"/>
                </a:lnTo>
                <a:lnTo>
                  <a:pt x="1789176" y="183642"/>
                </a:lnTo>
                <a:lnTo>
                  <a:pt x="1794510" y="176784"/>
                </a:lnTo>
                <a:lnTo>
                  <a:pt x="1763268" y="153924"/>
                </a:lnTo>
                <a:close/>
              </a:path>
              <a:path w="3900804" h="266064">
                <a:moveTo>
                  <a:pt x="1831848" y="176022"/>
                </a:moveTo>
                <a:lnTo>
                  <a:pt x="1829562" y="184404"/>
                </a:lnTo>
                <a:lnTo>
                  <a:pt x="1861566" y="192024"/>
                </a:lnTo>
                <a:lnTo>
                  <a:pt x="1863090" y="183642"/>
                </a:lnTo>
                <a:lnTo>
                  <a:pt x="1831848" y="176022"/>
                </a:lnTo>
                <a:close/>
              </a:path>
              <a:path w="3900804" h="266064">
                <a:moveTo>
                  <a:pt x="1901190" y="182880"/>
                </a:moveTo>
                <a:lnTo>
                  <a:pt x="1901190" y="192024"/>
                </a:lnTo>
                <a:lnTo>
                  <a:pt x="1932432" y="193548"/>
                </a:lnTo>
                <a:lnTo>
                  <a:pt x="1932432" y="184404"/>
                </a:lnTo>
                <a:lnTo>
                  <a:pt x="1901190" y="182880"/>
                </a:lnTo>
                <a:close/>
              </a:path>
              <a:path w="3900804" h="266064">
                <a:moveTo>
                  <a:pt x="2002536" y="182880"/>
                </a:moveTo>
                <a:lnTo>
                  <a:pt x="1971294" y="184404"/>
                </a:lnTo>
                <a:lnTo>
                  <a:pt x="1971294" y="193548"/>
                </a:lnTo>
                <a:lnTo>
                  <a:pt x="2003298" y="192024"/>
                </a:lnTo>
                <a:lnTo>
                  <a:pt x="2002536" y="182880"/>
                </a:lnTo>
                <a:close/>
              </a:path>
              <a:path w="3900804" h="266064">
                <a:moveTo>
                  <a:pt x="2072640" y="180594"/>
                </a:moveTo>
                <a:lnTo>
                  <a:pt x="2041398" y="182880"/>
                </a:lnTo>
                <a:lnTo>
                  <a:pt x="2042160" y="192024"/>
                </a:lnTo>
                <a:lnTo>
                  <a:pt x="2073402" y="188976"/>
                </a:lnTo>
                <a:lnTo>
                  <a:pt x="2072640" y="180594"/>
                </a:lnTo>
                <a:close/>
              </a:path>
              <a:path w="3900804" h="266064">
                <a:moveTo>
                  <a:pt x="2142744" y="176022"/>
                </a:moveTo>
                <a:lnTo>
                  <a:pt x="2111502" y="180594"/>
                </a:lnTo>
                <a:lnTo>
                  <a:pt x="2112264" y="188976"/>
                </a:lnTo>
                <a:lnTo>
                  <a:pt x="2144268" y="184404"/>
                </a:lnTo>
                <a:lnTo>
                  <a:pt x="2142744" y="176022"/>
                </a:lnTo>
                <a:close/>
              </a:path>
              <a:path w="3900804" h="266064">
                <a:moveTo>
                  <a:pt x="2212848" y="170688"/>
                </a:moveTo>
                <a:lnTo>
                  <a:pt x="2181606" y="176022"/>
                </a:lnTo>
                <a:lnTo>
                  <a:pt x="2183130" y="184404"/>
                </a:lnTo>
                <a:lnTo>
                  <a:pt x="2214372" y="179070"/>
                </a:lnTo>
                <a:lnTo>
                  <a:pt x="2212848" y="170688"/>
                </a:lnTo>
                <a:close/>
              </a:path>
              <a:path w="3900804" h="266064">
                <a:moveTo>
                  <a:pt x="2282952" y="163068"/>
                </a:moveTo>
                <a:lnTo>
                  <a:pt x="2251710" y="170688"/>
                </a:lnTo>
                <a:lnTo>
                  <a:pt x="2253234" y="179070"/>
                </a:lnTo>
                <a:lnTo>
                  <a:pt x="2285238" y="171450"/>
                </a:lnTo>
                <a:lnTo>
                  <a:pt x="2282952" y="163068"/>
                </a:lnTo>
                <a:close/>
              </a:path>
              <a:path w="3900804" h="266064">
                <a:moveTo>
                  <a:pt x="2353056" y="154686"/>
                </a:moveTo>
                <a:lnTo>
                  <a:pt x="2321814" y="163068"/>
                </a:lnTo>
                <a:lnTo>
                  <a:pt x="2324100" y="171450"/>
                </a:lnTo>
                <a:lnTo>
                  <a:pt x="2355342" y="163068"/>
                </a:lnTo>
                <a:lnTo>
                  <a:pt x="2353056" y="154686"/>
                </a:lnTo>
                <a:close/>
              </a:path>
              <a:path w="3900804" h="266064">
                <a:moveTo>
                  <a:pt x="2423160" y="147828"/>
                </a:moveTo>
                <a:lnTo>
                  <a:pt x="2391918" y="154686"/>
                </a:lnTo>
                <a:lnTo>
                  <a:pt x="2394204" y="163068"/>
                </a:lnTo>
                <a:lnTo>
                  <a:pt x="2425446" y="156210"/>
                </a:lnTo>
                <a:lnTo>
                  <a:pt x="2423160" y="147828"/>
                </a:lnTo>
                <a:close/>
              </a:path>
              <a:path w="3900804" h="266064">
                <a:moveTo>
                  <a:pt x="2494026" y="144780"/>
                </a:moveTo>
                <a:lnTo>
                  <a:pt x="2462784" y="147066"/>
                </a:lnTo>
                <a:lnTo>
                  <a:pt x="2463546" y="156210"/>
                </a:lnTo>
                <a:lnTo>
                  <a:pt x="2494788" y="153162"/>
                </a:lnTo>
                <a:lnTo>
                  <a:pt x="2494026" y="144780"/>
                </a:lnTo>
                <a:close/>
              </a:path>
              <a:path w="3900804" h="266064">
                <a:moveTo>
                  <a:pt x="2564892" y="141732"/>
                </a:moveTo>
                <a:lnTo>
                  <a:pt x="2532888" y="144780"/>
                </a:lnTo>
                <a:lnTo>
                  <a:pt x="2533650" y="153162"/>
                </a:lnTo>
                <a:lnTo>
                  <a:pt x="2565654" y="150114"/>
                </a:lnTo>
                <a:lnTo>
                  <a:pt x="2564892" y="141732"/>
                </a:lnTo>
                <a:close/>
              </a:path>
              <a:path w="3900804" h="266064">
                <a:moveTo>
                  <a:pt x="2634234" y="135636"/>
                </a:moveTo>
                <a:lnTo>
                  <a:pt x="2602992" y="141732"/>
                </a:lnTo>
                <a:lnTo>
                  <a:pt x="2604516" y="150114"/>
                </a:lnTo>
                <a:lnTo>
                  <a:pt x="2635758" y="144780"/>
                </a:lnTo>
                <a:lnTo>
                  <a:pt x="2634234" y="135636"/>
                </a:lnTo>
                <a:close/>
              </a:path>
              <a:path w="3900804" h="266064">
                <a:moveTo>
                  <a:pt x="2705100" y="130302"/>
                </a:moveTo>
                <a:lnTo>
                  <a:pt x="2673096" y="135636"/>
                </a:lnTo>
                <a:lnTo>
                  <a:pt x="2674620" y="144780"/>
                </a:lnTo>
                <a:lnTo>
                  <a:pt x="2706624" y="138684"/>
                </a:lnTo>
                <a:lnTo>
                  <a:pt x="2705100" y="130302"/>
                </a:lnTo>
                <a:close/>
              </a:path>
              <a:path w="3900804" h="266064">
                <a:moveTo>
                  <a:pt x="2744724" y="130302"/>
                </a:moveTo>
                <a:lnTo>
                  <a:pt x="2743962" y="138684"/>
                </a:lnTo>
                <a:lnTo>
                  <a:pt x="2775204" y="141732"/>
                </a:lnTo>
                <a:lnTo>
                  <a:pt x="2775966" y="133350"/>
                </a:lnTo>
                <a:lnTo>
                  <a:pt x="2744724" y="130302"/>
                </a:lnTo>
                <a:close/>
              </a:path>
              <a:path w="3900804" h="266064">
                <a:moveTo>
                  <a:pt x="2814828" y="133350"/>
                </a:moveTo>
                <a:lnTo>
                  <a:pt x="2814066" y="141732"/>
                </a:lnTo>
                <a:lnTo>
                  <a:pt x="2845308" y="145542"/>
                </a:lnTo>
                <a:lnTo>
                  <a:pt x="2846832" y="137160"/>
                </a:lnTo>
                <a:lnTo>
                  <a:pt x="2814828" y="133350"/>
                </a:lnTo>
                <a:close/>
              </a:path>
              <a:path w="3900804" h="266064">
                <a:moveTo>
                  <a:pt x="2884932" y="137160"/>
                </a:moveTo>
                <a:lnTo>
                  <a:pt x="2884932" y="145542"/>
                </a:lnTo>
                <a:lnTo>
                  <a:pt x="2916174" y="147066"/>
                </a:lnTo>
                <a:lnTo>
                  <a:pt x="2916174" y="138684"/>
                </a:lnTo>
                <a:lnTo>
                  <a:pt x="2884932" y="137160"/>
                </a:lnTo>
                <a:close/>
              </a:path>
              <a:path w="3900804" h="266064">
                <a:moveTo>
                  <a:pt x="2986278" y="137160"/>
                </a:moveTo>
                <a:lnTo>
                  <a:pt x="2955036" y="138684"/>
                </a:lnTo>
                <a:lnTo>
                  <a:pt x="2955036" y="147066"/>
                </a:lnTo>
                <a:lnTo>
                  <a:pt x="2987040" y="145542"/>
                </a:lnTo>
                <a:lnTo>
                  <a:pt x="2986278" y="137160"/>
                </a:lnTo>
                <a:close/>
              </a:path>
              <a:path w="3900804" h="266064">
                <a:moveTo>
                  <a:pt x="3056382" y="133350"/>
                </a:moveTo>
                <a:lnTo>
                  <a:pt x="3025140" y="137160"/>
                </a:lnTo>
                <a:lnTo>
                  <a:pt x="3025902" y="145542"/>
                </a:lnTo>
                <a:lnTo>
                  <a:pt x="3057144" y="141732"/>
                </a:lnTo>
                <a:lnTo>
                  <a:pt x="3056382" y="133350"/>
                </a:lnTo>
                <a:close/>
              </a:path>
              <a:path w="3900804" h="266064">
                <a:moveTo>
                  <a:pt x="3126486" y="127254"/>
                </a:moveTo>
                <a:lnTo>
                  <a:pt x="3094482" y="133350"/>
                </a:lnTo>
                <a:lnTo>
                  <a:pt x="3096006" y="141732"/>
                </a:lnTo>
                <a:lnTo>
                  <a:pt x="3128010" y="135636"/>
                </a:lnTo>
                <a:lnTo>
                  <a:pt x="3126486" y="127254"/>
                </a:lnTo>
                <a:close/>
              </a:path>
              <a:path w="3900804" h="266064">
                <a:moveTo>
                  <a:pt x="3196590" y="122682"/>
                </a:moveTo>
                <a:lnTo>
                  <a:pt x="3165348" y="127254"/>
                </a:lnTo>
                <a:lnTo>
                  <a:pt x="3166110" y="135636"/>
                </a:lnTo>
                <a:lnTo>
                  <a:pt x="3198114" y="131826"/>
                </a:lnTo>
                <a:lnTo>
                  <a:pt x="3196590" y="122682"/>
                </a:lnTo>
                <a:close/>
              </a:path>
              <a:path w="3900804" h="266064">
                <a:moveTo>
                  <a:pt x="3267455" y="120396"/>
                </a:moveTo>
                <a:lnTo>
                  <a:pt x="3235452" y="122682"/>
                </a:lnTo>
                <a:lnTo>
                  <a:pt x="3236214" y="131826"/>
                </a:lnTo>
                <a:lnTo>
                  <a:pt x="3268218" y="128778"/>
                </a:lnTo>
                <a:lnTo>
                  <a:pt x="3267455" y="120396"/>
                </a:lnTo>
                <a:close/>
              </a:path>
              <a:path w="3900804" h="266064">
                <a:moveTo>
                  <a:pt x="3337560" y="117348"/>
                </a:moveTo>
                <a:lnTo>
                  <a:pt x="3306318" y="120396"/>
                </a:lnTo>
                <a:lnTo>
                  <a:pt x="3307079" y="128778"/>
                </a:lnTo>
                <a:lnTo>
                  <a:pt x="3338322" y="125730"/>
                </a:lnTo>
                <a:lnTo>
                  <a:pt x="3337560" y="117348"/>
                </a:lnTo>
                <a:close/>
              </a:path>
              <a:path w="3900804" h="266064">
                <a:moveTo>
                  <a:pt x="3407664" y="114300"/>
                </a:moveTo>
                <a:lnTo>
                  <a:pt x="3376422" y="117348"/>
                </a:lnTo>
                <a:lnTo>
                  <a:pt x="3377184" y="125730"/>
                </a:lnTo>
                <a:lnTo>
                  <a:pt x="3408426" y="122682"/>
                </a:lnTo>
                <a:lnTo>
                  <a:pt x="3407664" y="114300"/>
                </a:lnTo>
                <a:close/>
              </a:path>
              <a:path w="3900804" h="266064">
                <a:moveTo>
                  <a:pt x="3477768" y="110490"/>
                </a:moveTo>
                <a:lnTo>
                  <a:pt x="3446526" y="114300"/>
                </a:lnTo>
                <a:lnTo>
                  <a:pt x="3447288" y="122682"/>
                </a:lnTo>
                <a:lnTo>
                  <a:pt x="3479291" y="118872"/>
                </a:lnTo>
                <a:lnTo>
                  <a:pt x="3477768" y="110490"/>
                </a:lnTo>
                <a:close/>
              </a:path>
              <a:path w="3900804" h="266064">
                <a:moveTo>
                  <a:pt x="3548634" y="107442"/>
                </a:moveTo>
                <a:lnTo>
                  <a:pt x="3516629" y="110490"/>
                </a:lnTo>
                <a:lnTo>
                  <a:pt x="3517391" y="118872"/>
                </a:lnTo>
                <a:lnTo>
                  <a:pt x="3549396" y="115824"/>
                </a:lnTo>
                <a:lnTo>
                  <a:pt x="3548634" y="107442"/>
                </a:lnTo>
                <a:close/>
              </a:path>
              <a:path w="3900804" h="266064">
                <a:moveTo>
                  <a:pt x="3618738" y="104394"/>
                </a:moveTo>
                <a:lnTo>
                  <a:pt x="3586734" y="107442"/>
                </a:lnTo>
                <a:lnTo>
                  <a:pt x="3588258" y="115824"/>
                </a:lnTo>
                <a:lnTo>
                  <a:pt x="3619500" y="112776"/>
                </a:lnTo>
                <a:lnTo>
                  <a:pt x="3618738" y="104394"/>
                </a:lnTo>
                <a:close/>
              </a:path>
              <a:path w="3900804" h="266064">
                <a:moveTo>
                  <a:pt x="3688841" y="101346"/>
                </a:moveTo>
                <a:lnTo>
                  <a:pt x="3657600" y="104394"/>
                </a:lnTo>
                <a:lnTo>
                  <a:pt x="3658362" y="112776"/>
                </a:lnTo>
                <a:lnTo>
                  <a:pt x="3689604" y="109728"/>
                </a:lnTo>
                <a:lnTo>
                  <a:pt x="3688841" y="101346"/>
                </a:lnTo>
                <a:close/>
              </a:path>
              <a:path w="3900804" h="266064">
                <a:moveTo>
                  <a:pt x="3758946" y="98298"/>
                </a:moveTo>
                <a:lnTo>
                  <a:pt x="3727704" y="101346"/>
                </a:lnTo>
                <a:lnTo>
                  <a:pt x="3728466" y="109728"/>
                </a:lnTo>
                <a:lnTo>
                  <a:pt x="3759708" y="107442"/>
                </a:lnTo>
                <a:lnTo>
                  <a:pt x="3758946" y="98298"/>
                </a:lnTo>
                <a:close/>
              </a:path>
              <a:path w="3900804" h="266064">
                <a:moveTo>
                  <a:pt x="3829050" y="94488"/>
                </a:moveTo>
                <a:lnTo>
                  <a:pt x="3797808" y="98298"/>
                </a:lnTo>
                <a:lnTo>
                  <a:pt x="3798570" y="107442"/>
                </a:lnTo>
                <a:lnTo>
                  <a:pt x="3830574" y="102870"/>
                </a:lnTo>
                <a:lnTo>
                  <a:pt x="3829050" y="94488"/>
                </a:lnTo>
                <a:close/>
              </a:path>
              <a:path w="3900804" h="266064">
                <a:moveTo>
                  <a:pt x="3899916" y="91440"/>
                </a:moveTo>
                <a:lnTo>
                  <a:pt x="3867912" y="94488"/>
                </a:lnTo>
                <a:lnTo>
                  <a:pt x="3868674" y="102870"/>
                </a:lnTo>
                <a:lnTo>
                  <a:pt x="3900678" y="99822"/>
                </a:lnTo>
                <a:lnTo>
                  <a:pt x="3899916" y="91440"/>
                </a:lnTo>
                <a:close/>
              </a:path>
            </a:pathLst>
          </a:custGeom>
          <a:solidFill>
            <a:srgbClr val="000000"/>
          </a:solidFill>
        </p:spPr>
        <p:txBody>
          <a:bodyPr wrap="square" lIns="0" tIns="0" rIns="0" bIns="0" rtlCol="0"/>
          <a:lstStyle/>
          <a:p>
            <a:endParaRPr/>
          </a:p>
        </p:txBody>
      </p:sp>
      <p:sp>
        <p:nvSpPr>
          <p:cNvPr id="66" name="object 66"/>
          <p:cNvSpPr/>
          <p:nvPr/>
        </p:nvSpPr>
        <p:spPr>
          <a:xfrm>
            <a:off x="2594610" y="2404872"/>
            <a:ext cx="0" cy="239395"/>
          </a:xfrm>
          <a:custGeom>
            <a:avLst/>
            <a:gdLst/>
            <a:ahLst/>
            <a:cxnLst/>
            <a:rect l="l" t="t" r="r" b="b"/>
            <a:pathLst>
              <a:path h="239394">
                <a:moveTo>
                  <a:pt x="0" y="0"/>
                </a:moveTo>
                <a:lnTo>
                  <a:pt x="0" y="239268"/>
                </a:lnTo>
              </a:path>
            </a:pathLst>
          </a:custGeom>
          <a:ln w="21336">
            <a:solidFill>
              <a:srgbClr val="193F6D"/>
            </a:solidFill>
          </a:ln>
        </p:spPr>
        <p:txBody>
          <a:bodyPr wrap="square" lIns="0" tIns="0" rIns="0" bIns="0" rtlCol="0"/>
          <a:lstStyle/>
          <a:p>
            <a:endParaRPr/>
          </a:p>
        </p:txBody>
      </p:sp>
      <p:sp>
        <p:nvSpPr>
          <p:cNvPr id="67" name="object 67"/>
          <p:cNvSpPr/>
          <p:nvPr/>
        </p:nvSpPr>
        <p:spPr>
          <a:xfrm>
            <a:off x="2655951" y="2295905"/>
            <a:ext cx="0" cy="241935"/>
          </a:xfrm>
          <a:custGeom>
            <a:avLst/>
            <a:gdLst/>
            <a:ahLst/>
            <a:cxnLst/>
            <a:rect l="l" t="t" r="r" b="b"/>
            <a:pathLst>
              <a:path h="241935">
                <a:moveTo>
                  <a:pt x="0" y="0"/>
                </a:moveTo>
                <a:lnTo>
                  <a:pt x="0" y="241553"/>
                </a:lnTo>
              </a:path>
            </a:pathLst>
          </a:custGeom>
          <a:ln w="38862">
            <a:solidFill>
              <a:srgbClr val="193F6D"/>
            </a:solidFill>
          </a:ln>
        </p:spPr>
        <p:txBody>
          <a:bodyPr wrap="square" lIns="0" tIns="0" rIns="0" bIns="0" rtlCol="0"/>
          <a:lstStyle/>
          <a:p>
            <a:endParaRPr/>
          </a:p>
        </p:txBody>
      </p:sp>
      <p:sp>
        <p:nvSpPr>
          <p:cNvPr id="68" name="object 68"/>
          <p:cNvSpPr/>
          <p:nvPr/>
        </p:nvSpPr>
        <p:spPr>
          <a:xfrm>
            <a:off x="2726435" y="2245614"/>
            <a:ext cx="0" cy="243204"/>
          </a:xfrm>
          <a:custGeom>
            <a:avLst/>
            <a:gdLst/>
            <a:ahLst/>
            <a:cxnLst/>
            <a:rect l="l" t="t" r="r" b="b"/>
            <a:pathLst>
              <a:path h="243205">
                <a:moveTo>
                  <a:pt x="0" y="0"/>
                </a:moveTo>
                <a:lnTo>
                  <a:pt x="0" y="243077"/>
                </a:lnTo>
              </a:path>
            </a:pathLst>
          </a:custGeom>
          <a:ln w="38100">
            <a:solidFill>
              <a:srgbClr val="193F6D"/>
            </a:solidFill>
          </a:ln>
        </p:spPr>
        <p:txBody>
          <a:bodyPr wrap="square" lIns="0" tIns="0" rIns="0" bIns="0" rtlCol="0"/>
          <a:lstStyle/>
          <a:p>
            <a:endParaRPr/>
          </a:p>
        </p:txBody>
      </p:sp>
      <p:sp>
        <p:nvSpPr>
          <p:cNvPr id="69" name="object 69"/>
          <p:cNvSpPr/>
          <p:nvPr/>
        </p:nvSpPr>
        <p:spPr>
          <a:xfrm>
            <a:off x="2796920" y="2186939"/>
            <a:ext cx="0" cy="245110"/>
          </a:xfrm>
          <a:custGeom>
            <a:avLst/>
            <a:gdLst/>
            <a:ahLst/>
            <a:cxnLst/>
            <a:rect l="l" t="t" r="r" b="b"/>
            <a:pathLst>
              <a:path h="245110">
                <a:moveTo>
                  <a:pt x="0" y="0"/>
                </a:moveTo>
                <a:lnTo>
                  <a:pt x="0" y="244601"/>
                </a:lnTo>
              </a:path>
            </a:pathLst>
          </a:custGeom>
          <a:ln w="38862">
            <a:solidFill>
              <a:srgbClr val="193F6D"/>
            </a:solidFill>
          </a:ln>
        </p:spPr>
        <p:txBody>
          <a:bodyPr wrap="square" lIns="0" tIns="0" rIns="0" bIns="0" rtlCol="0"/>
          <a:lstStyle/>
          <a:p>
            <a:endParaRPr/>
          </a:p>
        </p:txBody>
      </p:sp>
      <p:sp>
        <p:nvSpPr>
          <p:cNvPr id="70" name="object 70"/>
          <p:cNvSpPr/>
          <p:nvPr/>
        </p:nvSpPr>
        <p:spPr>
          <a:xfrm>
            <a:off x="2867025" y="2192273"/>
            <a:ext cx="0" cy="248920"/>
          </a:xfrm>
          <a:custGeom>
            <a:avLst/>
            <a:gdLst/>
            <a:ahLst/>
            <a:cxnLst/>
            <a:rect l="l" t="t" r="r" b="b"/>
            <a:pathLst>
              <a:path h="248919">
                <a:moveTo>
                  <a:pt x="0" y="0"/>
                </a:moveTo>
                <a:lnTo>
                  <a:pt x="0" y="248411"/>
                </a:lnTo>
              </a:path>
            </a:pathLst>
          </a:custGeom>
          <a:ln w="38862">
            <a:solidFill>
              <a:srgbClr val="193F6D"/>
            </a:solidFill>
          </a:ln>
        </p:spPr>
        <p:txBody>
          <a:bodyPr wrap="square" lIns="0" tIns="0" rIns="0" bIns="0" rtlCol="0"/>
          <a:lstStyle/>
          <a:p>
            <a:endParaRPr/>
          </a:p>
        </p:txBody>
      </p:sp>
      <p:sp>
        <p:nvSpPr>
          <p:cNvPr id="71" name="object 71"/>
          <p:cNvSpPr/>
          <p:nvPr/>
        </p:nvSpPr>
        <p:spPr>
          <a:xfrm>
            <a:off x="2937129" y="2133600"/>
            <a:ext cx="0" cy="249554"/>
          </a:xfrm>
          <a:custGeom>
            <a:avLst/>
            <a:gdLst/>
            <a:ahLst/>
            <a:cxnLst/>
            <a:rect l="l" t="t" r="r" b="b"/>
            <a:pathLst>
              <a:path h="249555">
                <a:moveTo>
                  <a:pt x="0" y="0"/>
                </a:moveTo>
                <a:lnTo>
                  <a:pt x="0" y="249174"/>
                </a:lnTo>
              </a:path>
            </a:pathLst>
          </a:custGeom>
          <a:ln w="38862">
            <a:solidFill>
              <a:srgbClr val="193F6D"/>
            </a:solidFill>
          </a:ln>
        </p:spPr>
        <p:txBody>
          <a:bodyPr wrap="square" lIns="0" tIns="0" rIns="0" bIns="0" rtlCol="0"/>
          <a:lstStyle/>
          <a:p>
            <a:endParaRPr/>
          </a:p>
        </p:txBody>
      </p:sp>
      <p:sp>
        <p:nvSpPr>
          <p:cNvPr id="72" name="object 72"/>
          <p:cNvSpPr/>
          <p:nvPr/>
        </p:nvSpPr>
        <p:spPr>
          <a:xfrm>
            <a:off x="3007232" y="2148077"/>
            <a:ext cx="0" cy="250825"/>
          </a:xfrm>
          <a:custGeom>
            <a:avLst/>
            <a:gdLst/>
            <a:ahLst/>
            <a:cxnLst/>
            <a:rect l="l" t="t" r="r" b="b"/>
            <a:pathLst>
              <a:path h="250825">
                <a:moveTo>
                  <a:pt x="0" y="0"/>
                </a:moveTo>
                <a:lnTo>
                  <a:pt x="0" y="250698"/>
                </a:lnTo>
              </a:path>
            </a:pathLst>
          </a:custGeom>
          <a:ln w="38862">
            <a:solidFill>
              <a:srgbClr val="193F6D"/>
            </a:solidFill>
          </a:ln>
        </p:spPr>
        <p:txBody>
          <a:bodyPr wrap="square" lIns="0" tIns="0" rIns="0" bIns="0" rtlCol="0"/>
          <a:lstStyle/>
          <a:p>
            <a:endParaRPr/>
          </a:p>
        </p:txBody>
      </p:sp>
      <p:sp>
        <p:nvSpPr>
          <p:cNvPr id="73" name="object 73"/>
          <p:cNvSpPr/>
          <p:nvPr/>
        </p:nvSpPr>
        <p:spPr>
          <a:xfrm>
            <a:off x="3077717" y="2224277"/>
            <a:ext cx="0" cy="250825"/>
          </a:xfrm>
          <a:custGeom>
            <a:avLst/>
            <a:gdLst/>
            <a:ahLst/>
            <a:cxnLst/>
            <a:rect l="l" t="t" r="r" b="b"/>
            <a:pathLst>
              <a:path h="250825">
                <a:moveTo>
                  <a:pt x="0" y="0"/>
                </a:moveTo>
                <a:lnTo>
                  <a:pt x="0" y="250698"/>
                </a:lnTo>
              </a:path>
            </a:pathLst>
          </a:custGeom>
          <a:ln w="38100">
            <a:solidFill>
              <a:srgbClr val="193F6D"/>
            </a:solidFill>
          </a:ln>
        </p:spPr>
        <p:txBody>
          <a:bodyPr wrap="square" lIns="0" tIns="0" rIns="0" bIns="0" rtlCol="0"/>
          <a:lstStyle/>
          <a:p>
            <a:endParaRPr/>
          </a:p>
        </p:txBody>
      </p:sp>
      <p:sp>
        <p:nvSpPr>
          <p:cNvPr id="74" name="object 74"/>
          <p:cNvSpPr/>
          <p:nvPr/>
        </p:nvSpPr>
        <p:spPr>
          <a:xfrm>
            <a:off x="3148202" y="2213610"/>
            <a:ext cx="0" cy="255270"/>
          </a:xfrm>
          <a:custGeom>
            <a:avLst/>
            <a:gdLst/>
            <a:ahLst/>
            <a:cxnLst/>
            <a:rect l="l" t="t" r="r" b="b"/>
            <a:pathLst>
              <a:path h="255269">
                <a:moveTo>
                  <a:pt x="0" y="0"/>
                </a:moveTo>
                <a:lnTo>
                  <a:pt x="0" y="255270"/>
                </a:lnTo>
              </a:path>
            </a:pathLst>
          </a:custGeom>
          <a:ln w="38862">
            <a:solidFill>
              <a:srgbClr val="193F6D"/>
            </a:solidFill>
          </a:ln>
        </p:spPr>
        <p:txBody>
          <a:bodyPr wrap="square" lIns="0" tIns="0" rIns="0" bIns="0" rtlCol="0"/>
          <a:lstStyle/>
          <a:p>
            <a:endParaRPr/>
          </a:p>
        </p:txBody>
      </p:sp>
      <p:sp>
        <p:nvSpPr>
          <p:cNvPr id="75" name="object 75"/>
          <p:cNvSpPr/>
          <p:nvPr/>
        </p:nvSpPr>
        <p:spPr>
          <a:xfrm>
            <a:off x="3218307" y="2167889"/>
            <a:ext cx="0" cy="260350"/>
          </a:xfrm>
          <a:custGeom>
            <a:avLst/>
            <a:gdLst/>
            <a:ahLst/>
            <a:cxnLst/>
            <a:rect l="l" t="t" r="r" b="b"/>
            <a:pathLst>
              <a:path h="260350">
                <a:moveTo>
                  <a:pt x="0" y="0"/>
                </a:moveTo>
                <a:lnTo>
                  <a:pt x="0" y="259842"/>
                </a:lnTo>
              </a:path>
            </a:pathLst>
          </a:custGeom>
          <a:ln w="38862">
            <a:solidFill>
              <a:srgbClr val="193F6D"/>
            </a:solidFill>
          </a:ln>
        </p:spPr>
        <p:txBody>
          <a:bodyPr wrap="square" lIns="0" tIns="0" rIns="0" bIns="0" rtlCol="0"/>
          <a:lstStyle/>
          <a:p>
            <a:endParaRPr/>
          </a:p>
        </p:txBody>
      </p:sp>
      <p:sp>
        <p:nvSpPr>
          <p:cNvPr id="76" name="object 76"/>
          <p:cNvSpPr/>
          <p:nvPr/>
        </p:nvSpPr>
        <p:spPr>
          <a:xfrm>
            <a:off x="3288410" y="2146554"/>
            <a:ext cx="0" cy="265430"/>
          </a:xfrm>
          <a:custGeom>
            <a:avLst/>
            <a:gdLst/>
            <a:ahLst/>
            <a:cxnLst/>
            <a:rect l="l" t="t" r="r" b="b"/>
            <a:pathLst>
              <a:path h="265430">
                <a:moveTo>
                  <a:pt x="0" y="0"/>
                </a:moveTo>
                <a:lnTo>
                  <a:pt x="0" y="265175"/>
                </a:lnTo>
              </a:path>
            </a:pathLst>
          </a:custGeom>
          <a:ln w="38862">
            <a:solidFill>
              <a:srgbClr val="193F6D"/>
            </a:solidFill>
          </a:ln>
        </p:spPr>
        <p:txBody>
          <a:bodyPr wrap="square" lIns="0" tIns="0" rIns="0" bIns="0" rtlCol="0"/>
          <a:lstStyle/>
          <a:p>
            <a:endParaRPr/>
          </a:p>
        </p:txBody>
      </p:sp>
      <p:sp>
        <p:nvSpPr>
          <p:cNvPr id="77" name="object 77"/>
          <p:cNvSpPr/>
          <p:nvPr/>
        </p:nvSpPr>
        <p:spPr>
          <a:xfrm>
            <a:off x="3358896" y="2226564"/>
            <a:ext cx="0" cy="266700"/>
          </a:xfrm>
          <a:custGeom>
            <a:avLst/>
            <a:gdLst/>
            <a:ahLst/>
            <a:cxnLst/>
            <a:rect l="l" t="t" r="r" b="b"/>
            <a:pathLst>
              <a:path h="266700">
                <a:moveTo>
                  <a:pt x="0" y="0"/>
                </a:moveTo>
                <a:lnTo>
                  <a:pt x="0" y="266700"/>
                </a:lnTo>
              </a:path>
            </a:pathLst>
          </a:custGeom>
          <a:ln w="38100">
            <a:solidFill>
              <a:srgbClr val="193F6D"/>
            </a:solidFill>
          </a:ln>
        </p:spPr>
        <p:txBody>
          <a:bodyPr wrap="square" lIns="0" tIns="0" rIns="0" bIns="0" rtlCol="0"/>
          <a:lstStyle/>
          <a:p>
            <a:endParaRPr/>
          </a:p>
        </p:txBody>
      </p:sp>
      <p:sp>
        <p:nvSpPr>
          <p:cNvPr id="78" name="object 78"/>
          <p:cNvSpPr/>
          <p:nvPr/>
        </p:nvSpPr>
        <p:spPr>
          <a:xfrm>
            <a:off x="3429380" y="2311145"/>
            <a:ext cx="0" cy="266700"/>
          </a:xfrm>
          <a:custGeom>
            <a:avLst/>
            <a:gdLst/>
            <a:ahLst/>
            <a:cxnLst/>
            <a:rect l="l" t="t" r="r" b="b"/>
            <a:pathLst>
              <a:path h="266700">
                <a:moveTo>
                  <a:pt x="0" y="0"/>
                </a:moveTo>
                <a:lnTo>
                  <a:pt x="0" y="266700"/>
                </a:lnTo>
              </a:path>
            </a:pathLst>
          </a:custGeom>
          <a:ln w="38862">
            <a:solidFill>
              <a:srgbClr val="193F6D"/>
            </a:solidFill>
          </a:ln>
        </p:spPr>
        <p:txBody>
          <a:bodyPr wrap="square" lIns="0" tIns="0" rIns="0" bIns="0" rtlCol="0"/>
          <a:lstStyle/>
          <a:p>
            <a:endParaRPr/>
          </a:p>
        </p:txBody>
      </p:sp>
      <p:sp>
        <p:nvSpPr>
          <p:cNvPr id="79" name="object 79"/>
          <p:cNvSpPr/>
          <p:nvPr/>
        </p:nvSpPr>
        <p:spPr>
          <a:xfrm>
            <a:off x="3499484" y="2366010"/>
            <a:ext cx="0" cy="265430"/>
          </a:xfrm>
          <a:custGeom>
            <a:avLst/>
            <a:gdLst/>
            <a:ahLst/>
            <a:cxnLst/>
            <a:rect l="l" t="t" r="r" b="b"/>
            <a:pathLst>
              <a:path h="265430">
                <a:moveTo>
                  <a:pt x="0" y="0"/>
                </a:moveTo>
                <a:lnTo>
                  <a:pt x="0" y="265175"/>
                </a:lnTo>
              </a:path>
            </a:pathLst>
          </a:custGeom>
          <a:ln w="38862">
            <a:solidFill>
              <a:srgbClr val="193F6D"/>
            </a:solidFill>
          </a:ln>
        </p:spPr>
        <p:txBody>
          <a:bodyPr wrap="square" lIns="0" tIns="0" rIns="0" bIns="0" rtlCol="0"/>
          <a:lstStyle/>
          <a:p>
            <a:endParaRPr/>
          </a:p>
        </p:txBody>
      </p:sp>
      <p:sp>
        <p:nvSpPr>
          <p:cNvPr id="80" name="object 80"/>
          <p:cNvSpPr/>
          <p:nvPr/>
        </p:nvSpPr>
        <p:spPr>
          <a:xfrm>
            <a:off x="3569589" y="2375916"/>
            <a:ext cx="0" cy="264160"/>
          </a:xfrm>
          <a:custGeom>
            <a:avLst/>
            <a:gdLst/>
            <a:ahLst/>
            <a:cxnLst/>
            <a:rect l="l" t="t" r="r" b="b"/>
            <a:pathLst>
              <a:path h="264160">
                <a:moveTo>
                  <a:pt x="0" y="0"/>
                </a:moveTo>
                <a:lnTo>
                  <a:pt x="0" y="263651"/>
                </a:lnTo>
              </a:path>
            </a:pathLst>
          </a:custGeom>
          <a:ln w="38862">
            <a:solidFill>
              <a:srgbClr val="193F6D"/>
            </a:solidFill>
          </a:ln>
        </p:spPr>
        <p:txBody>
          <a:bodyPr wrap="square" lIns="0" tIns="0" rIns="0" bIns="0" rtlCol="0"/>
          <a:lstStyle/>
          <a:p>
            <a:endParaRPr/>
          </a:p>
        </p:txBody>
      </p:sp>
      <p:sp>
        <p:nvSpPr>
          <p:cNvPr id="81" name="object 81"/>
          <p:cNvSpPr/>
          <p:nvPr/>
        </p:nvSpPr>
        <p:spPr>
          <a:xfrm>
            <a:off x="3639692" y="2354579"/>
            <a:ext cx="0" cy="265430"/>
          </a:xfrm>
          <a:custGeom>
            <a:avLst/>
            <a:gdLst/>
            <a:ahLst/>
            <a:cxnLst/>
            <a:rect l="l" t="t" r="r" b="b"/>
            <a:pathLst>
              <a:path h="265430">
                <a:moveTo>
                  <a:pt x="0" y="0"/>
                </a:moveTo>
                <a:lnTo>
                  <a:pt x="0" y="265175"/>
                </a:lnTo>
              </a:path>
            </a:pathLst>
          </a:custGeom>
          <a:ln w="38862">
            <a:solidFill>
              <a:srgbClr val="193F6D"/>
            </a:solidFill>
          </a:ln>
        </p:spPr>
        <p:txBody>
          <a:bodyPr wrap="square" lIns="0" tIns="0" rIns="0" bIns="0" rtlCol="0"/>
          <a:lstStyle/>
          <a:p>
            <a:endParaRPr/>
          </a:p>
        </p:txBody>
      </p:sp>
      <p:sp>
        <p:nvSpPr>
          <p:cNvPr id="82" name="object 82"/>
          <p:cNvSpPr/>
          <p:nvPr/>
        </p:nvSpPr>
        <p:spPr>
          <a:xfrm>
            <a:off x="3710178" y="2330195"/>
            <a:ext cx="0" cy="266700"/>
          </a:xfrm>
          <a:custGeom>
            <a:avLst/>
            <a:gdLst/>
            <a:ahLst/>
            <a:cxnLst/>
            <a:rect l="l" t="t" r="r" b="b"/>
            <a:pathLst>
              <a:path h="266700">
                <a:moveTo>
                  <a:pt x="0" y="0"/>
                </a:moveTo>
                <a:lnTo>
                  <a:pt x="0" y="266700"/>
                </a:lnTo>
              </a:path>
            </a:pathLst>
          </a:custGeom>
          <a:ln w="38100">
            <a:solidFill>
              <a:srgbClr val="193F6D"/>
            </a:solidFill>
          </a:ln>
        </p:spPr>
        <p:txBody>
          <a:bodyPr wrap="square" lIns="0" tIns="0" rIns="0" bIns="0" rtlCol="0"/>
          <a:lstStyle/>
          <a:p>
            <a:endParaRPr/>
          </a:p>
        </p:txBody>
      </p:sp>
      <p:sp>
        <p:nvSpPr>
          <p:cNvPr id="83" name="object 83"/>
          <p:cNvSpPr/>
          <p:nvPr/>
        </p:nvSpPr>
        <p:spPr>
          <a:xfrm>
            <a:off x="3780663" y="2305811"/>
            <a:ext cx="0" cy="269240"/>
          </a:xfrm>
          <a:custGeom>
            <a:avLst/>
            <a:gdLst/>
            <a:ahLst/>
            <a:cxnLst/>
            <a:rect l="l" t="t" r="r" b="b"/>
            <a:pathLst>
              <a:path h="269239">
                <a:moveTo>
                  <a:pt x="0" y="0"/>
                </a:moveTo>
                <a:lnTo>
                  <a:pt x="0" y="268985"/>
                </a:lnTo>
              </a:path>
            </a:pathLst>
          </a:custGeom>
          <a:ln w="38862">
            <a:solidFill>
              <a:srgbClr val="193F6D"/>
            </a:solidFill>
          </a:ln>
        </p:spPr>
        <p:txBody>
          <a:bodyPr wrap="square" lIns="0" tIns="0" rIns="0" bIns="0" rtlCol="0"/>
          <a:lstStyle/>
          <a:p>
            <a:endParaRPr/>
          </a:p>
        </p:txBody>
      </p:sp>
      <p:sp>
        <p:nvSpPr>
          <p:cNvPr id="84" name="object 84"/>
          <p:cNvSpPr/>
          <p:nvPr/>
        </p:nvSpPr>
        <p:spPr>
          <a:xfrm>
            <a:off x="3850766" y="2311145"/>
            <a:ext cx="0" cy="269875"/>
          </a:xfrm>
          <a:custGeom>
            <a:avLst/>
            <a:gdLst/>
            <a:ahLst/>
            <a:cxnLst/>
            <a:rect l="l" t="t" r="r" b="b"/>
            <a:pathLst>
              <a:path h="269875">
                <a:moveTo>
                  <a:pt x="0" y="0"/>
                </a:moveTo>
                <a:lnTo>
                  <a:pt x="0" y="269748"/>
                </a:lnTo>
              </a:path>
            </a:pathLst>
          </a:custGeom>
          <a:ln w="38862">
            <a:solidFill>
              <a:srgbClr val="193F6D"/>
            </a:solidFill>
          </a:ln>
        </p:spPr>
        <p:txBody>
          <a:bodyPr wrap="square" lIns="0" tIns="0" rIns="0" bIns="0" rtlCol="0"/>
          <a:lstStyle/>
          <a:p>
            <a:endParaRPr/>
          </a:p>
        </p:txBody>
      </p:sp>
      <p:sp>
        <p:nvSpPr>
          <p:cNvPr id="85" name="object 85"/>
          <p:cNvSpPr/>
          <p:nvPr/>
        </p:nvSpPr>
        <p:spPr>
          <a:xfrm>
            <a:off x="3920871" y="2286761"/>
            <a:ext cx="0" cy="271780"/>
          </a:xfrm>
          <a:custGeom>
            <a:avLst/>
            <a:gdLst/>
            <a:ahLst/>
            <a:cxnLst/>
            <a:rect l="l" t="t" r="r" b="b"/>
            <a:pathLst>
              <a:path h="271780">
                <a:moveTo>
                  <a:pt x="0" y="0"/>
                </a:moveTo>
                <a:lnTo>
                  <a:pt x="0" y="271272"/>
                </a:lnTo>
              </a:path>
            </a:pathLst>
          </a:custGeom>
          <a:ln w="38862">
            <a:solidFill>
              <a:srgbClr val="193F6D"/>
            </a:solidFill>
          </a:ln>
        </p:spPr>
        <p:txBody>
          <a:bodyPr wrap="square" lIns="0" tIns="0" rIns="0" bIns="0" rtlCol="0"/>
          <a:lstStyle/>
          <a:p>
            <a:endParaRPr/>
          </a:p>
        </p:txBody>
      </p:sp>
      <p:sp>
        <p:nvSpPr>
          <p:cNvPr id="86" name="object 86"/>
          <p:cNvSpPr/>
          <p:nvPr/>
        </p:nvSpPr>
        <p:spPr>
          <a:xfrm>
            <a:off x="3990975" y="2229611"/>
            <a:ext cx="0" cy="273685"/>
          </a:xfrm>
          <a:custGeom>
            <a:avLst/>
            <a:gdLst/>
            <a:ahLst/>
            <a:cxnLst/>
            <a:rect l="l" t="t" r="r" b="b"/>
            <a:pathLst>
              <a:path h="273685">
                <a:moveTo>
                  <a:pt x="0" y="0"/>
                </a:moveTo>
                <a:lnTo>
                  <a:pt x="0" y="273557"/>
                </a:lnTo>
              </a:path>
            </a:pathLst>
          </a:custGeom>
          <a:ln w="38862">
            <a:solidFill>
              <a:srgbClr val="193F6D"/>
            </a:solidFill>
          </a:ln>
        </p:spPr>
        <p:txBody>
          <a:bodyPr wrap="square" lIns="0" tIns="0" rIns="0" bIns="0" rtlCol="0"/>
          <a:lstStyle/>
          <a:p>
            <a:endParaRPr/>
          </a:p>
        </p:txBody>
      </p:sp>
      <p:sp>
        <p:nvSpPr>
          <p:cNvPr id="87" name="object 87"/>
          <p:cNvSpPr/>
          <p:nvPr/>
        </p:nvSpPr>
        <p:spPr>
          <a:xfrm>
            <a:off x="4061459" y="2209800"/>
            <a:ext cx="0" cy="278130"/>
          </a:xfrm>
          <a:custGeom>
            <a:avLst/>
            <a:gdLst/>
            <a:ahLst/>
            <a:cxnLst/>
            <a:rect l="l" t="t" r="r" b="b"/>
            <a:pathLst>
              <a:path h="278130">
                <a:moveTo>
                  <a:pt x="0" y="0"/>
                </a:moveTo>
                <a:lnTo>
                  <a:pt x="0" y="278129"/>
                </a:lnTo>
              </a:path>
            </a:pathLst>
          </a:custGeom>
          <a:ln w="38100">
            <a:solidFill>
              <a:srgbClr val="193F6D"/>
            </a:solidFill>
          </a:ln>
        </p:spPr>
        <p:txBody>
          <a:bodyPr wrap="square" lIns="0" tIns="0" rIns="0" bIns="0" rtlCol="0"/>
          <a:lstStyle/>
          <a:p>
            <a:endParaRPr/>
          </a:p>
        </p:txBody>
      </p:sp>
      <p:sp>
        <p:nvSpPr>
          <p:cNvPr id="88" name="object 88"/>
          <p:cNvSpPr/>
          <p:nvPr/>
        </p:nvSpPr>
        <p:spPr>
          <a:xfrm>
            <a:off x="4131945" y="2222754"/>
            <a:ext cx="0" cy="280670"/>
          </a:xfrm>
          <a:custGeom>
            <a:avLst/>
            <a:gdLst/>
            <a:ahLst/>
            <a:cxnLst/>
            <a:rect l="l" t="t" r="r" b="b"/>
            <a:pathLst>
              <a:path h="280669">
                <a:moveTo>
                  <a:pt x="0" y="0"/>
                </a:moveTo>
                <a:lnTo>
                  <a:pt x="0" y="280416"/>
                </a:lnTo>
              </a:path>
            </a:pathLst>
          </a:custGeom>
          <a:ln w="38862">
            <a:solidFill>
              <a:srgbClr val="193F6D"/>
            </a:solidFill>
          </a:ln>
        </p:spPr>
        <p:txBody>
          <a:bodyPr wrap="square" lIns="0" tIns="0" rIns="0" bIns="0" rtlCol="0"/>
          <a:lstStyle/>
          <a:p>
            <a:endParaRPr/>
          </a:p>
        </p:txBody>
      </p:sp>
      <p:sp>
        <p:nvSpPr>
          <p:cNvPr id="89" name="object 89"/>
          <p:cNvSpPr/>
          <p:nvPr/>
        </p:nvSpPr>
        <p:spPr>
          <a:xfrm>
            <a:off x="4202048" y="2247138"/>
            <a:ext cx="0" cy="281940"/>
          </a:xfrm>
          <a:custGeom>
            <a:avLst/>
            <a:gdLst/>
            <a:ahLst/>
            <a:cxnLst/>
            <a:rect l="l" t="t" r="r" b="b"/>
            <a:pathLst>
              <a:path h="281939">
                <a:moveTo>
                  <a:pt x="0" y="0"/>
                </a:moveTo>
                <a:lnTo>
                  <a:pt x="0" y="281940"/>
                </a:lnTo>
              </a:path>
            </a:pathLst>
          </a:custGeom>
          <a:ln w="38862">
            <a:solidFill>
              <a:srgbClr val="193F6D"/>
            </a:solidFill>
          </a:ln>
        </p:spPr>
        <p:txBody>
          <a:bodyPr wrap="square" lIns="0" tIns="0" rIns="0" bIns="0" rtlCol="0"/>
          <a:lstStyle/>
          <a:p>
            <a:endParaRPr/>
          </a:p>
        </p:txBody>
      </p:sp>
      <p:sp>
        <p:nvSpPr>
          <p:cNvPr id="90" name="object 90"/>
          <p:cNvSpPr/>
          <p:nvPr/>
        </p:nvSpPr>
        <p:spPr>
          <a:xfrm>
            <a:off x="4272153" y="2253995"/>
            <a:ext cx="0" cy="283845"/>
          </a:xfrm>
          <a:custGeom>
            <a:avLst/>
            <a:gdLst/>
            <a:ahLst/>
            <a:cxnLst/>
            <a:rect l="l" t="t" r="r" b="b"/>
            <a:pathLst>
              <a:path h="283844">
                <a:moveTo>
                  <a:pt x="0" y="0"/>
                </a:moveTo>
                <a:lnTo>
                  <a:pt x="0" y="283464"/>
                </a:lnTo>
              </a:path>
            </a:pathLst>
          </a:custGeom>
          <a:ln w="38862">
            <a:solidFill>
              <a:srgbClr val="193F6D"/>
            </a:solidFill>
          </a:ln>
        </p:spPr>
        <p:txBody>
          <a:bodyPr wrap="square" lIns="0" tIns="0" rIns="0" bIns="0" rtlCol="0"/>
          <a:lstStyle/>
          <a:p>
            <a:endParaRPr/>
          </a:p>
        </p:txBody>
      </p:sp>
      <p:sp>
        <p:nvSpPr>
          <p:cNvPr id="91" name="object 91"/>
          <p:cNvSpPr/>
          <p:nvPr/>
        </p:nvSpPr>
        <p:spPr>
          <a:xfrm>
            <a:off x="4342638" y="2252472"/>
            <a:ext cx="0" cy="284480"/>
          </a:xfrm>
          <a:custGeom>
            <a:avLst/>
            <a:gdLst/>
            <a:ahLst/>
            <a:cxnLst/>
            <a:rect l="l" t="t" r="r" b="b"/>
            <a:pathLst>
              <a:path h="284480">
                <a:moveTo>
                  <a:pt x="0" y="0"/>
                </a:moveTo>
                <a:lnTo>
                  <a:pt x="0" y="284225"/>
                </a:lnTo>
              </a:path>
            </a:pathLst>
          </a:custGeom>
          <a:ln w="38100">
            <a:solidFill>
              <a:srgbClr val="193F6D"/>
            </a:solidFill>
          </a:ln>
        </p:spPr>
        <p:txBody>
          <a:bodyPr wrap="square" lIns="0" tIns="0" rIns="0" bIns="0" rtlCol="0"/>
          <a:lstStyle/>
          <a:p>
            <a:endParaRPr/>
          </a:p>
        </p:txBody>
      </p:sp>
      <p:sp>
        <p:nvSpPr>
          <p:cNvPr id="92" name="object 92"/>
          <p:cNvSpPr/>
          <p:nvPr/>
        </p:nvSpPr>
        <p:spPr>
          <a:xfrm>
            <a:off x="4413122" y="2278379"/>
            <a:ext cx="0" cy="281305"/>
          </a:xfrm>
          <a:custGeom>
            <a:avLst/>
            <a:gdLst/>
            <a:ahLst/>
            <a:cxnLst/>
            <a:rect l="l" t="t" r="r" b="b"/>
            <a:pathLst>
              <a:path h="281305">
                <a:moveTo>
                  <a:pt x="0" y="0"/>
                </a:moveTo>
                <a:lnTo>
                  <a:pt x="0" y="281177"/>
                </a:lnTo>
              </a:path>
            </a:pathLst>
          </a:custGeom>
          <a:ln w="38862">
            <a:solidFill>
              <a:srgbClr val="193F6D"/>
            </a:solidFill>
          </a:ln>
        </p:spPr>
        <p:txBody>
          <a:bodyPr wrap="square" lIns="0" tIns="0" rIns="0" bIns="0" rtlCol="0"/>
          <a:lstStyle/>
          <a:p>
            <a:endParaRPr/>
          </a:p>
        </p:txBody>
      </p:sp>
      <p:sp>
        <p:nvSpPr>
          <p:cNvPr id="93" name="object 93"/>
          <p:cNvSpPr/>
          <p:nvPr/>
        </p:nvSpPr>
        <p:spPr>
          <a:xfrm>
            <a:off x="4483227" y="2285238"/>
            <a:ext cx="0" cy="281305"/>
          </a:xfrm>
          <a:custGeom>
            <a:avLst/>
            <a:gdLst/>
            <a:ahLst/>
            <a:cxnLst/>
            <a:rect l="l" t="t" r="r" b="b"/>
            <a:pathLst>
              <a:path h="281305">
                <a:moveTo>
                  <a:pt x="0" y="0"/>
                </a:moveTo>
                <a:lnTo>
                  <a:pt x="0" y="281177"/>
                </a:lnTo>
              </a:path>
            </a:pathLst>
          </a:custGeom>
          <a:ln w="38862">
            <a:solidFill>
              <a:srgbClr val="193F6D"/>
            </a:solidFill>
          </a:ln>
        </p:spPr>
        <p:txBody>
          <a:bodyPr wrap="square" lIns="0" tIns="0" rIns="0" bIns="0" rtlCol="0"/>
          <a:lstStyle/>
          <a:p>
            <a:endParaRPr/>
          </a:p>
        </p:txBody>
      </p:sp>
      <p:sp>
        <p:nvSpPr>
          <p:cNvPr id="94" name="object 94"/>
          <p:cNvSpPr/>
          <p:nvPr/>
        </p:nvSpPr>
        <p:spPr>
          <a:xfrm>
            <a:off x="4553330" y="2286761"/>
            <a:ext cx="0" cy="281305"/>
          </a:xfrm>
          <a:custGeom>
            <a:avLst/>
            <a:gdLst/>
            <a:ahLst/>
            <a:cxnLst/>
            <a:rect l="l" t="t" r="r" b="b"/>
            <a:pathLst>
              <a:path h="281305">
                <a:moveTo>
                  <a:pt x="0" y="0"/>
                </a:moveTo>
                <a:lnTo>
                  <a:pt x="0" y="281177"/>
                </a:lnTo>
              </a:path>
            </a:pathLst>
          </a:custGeom>
          <a:ln w="38862">
            <a:solidFill>
              <a:srgbClr val="193F6D"/>
            </a:solidFill>
          </a:ln>
        </p:spPr>
        <p:txBody>
          <a:bodyPr wrap="square" lIns="0" tIns="0" rIns="0" bIns="0" rtlCol="0"/>
          <a:lstStyle/>
          <a:p>
            <a:endParaRPr/>
          </a:p>
        </p:txBody>
      </p:sp>
      <p:sp>
        <p:nvSpPr>
          <p:cNvPr id="95" name="object 95"/>
          <p:cNvSpPr/>
          <p:nvPr/>
        </p:nvSpPr>
        <p:spPr>
          <a:xfrm>
            <a:off x="4623434" y="2285238"/>
            <a:ext cx="0" cy="281305"/>
          </a:xfrm>
          <a:custGeom>
            <a:avLst/>
            <a:gdLst/>
            <a:ahLst/>
            <a:cxnLst/>
            <a:rect l="l" t="t" r="r" b="b"/>
            <a:pathLst>
              <a:path h="281305">
                <a:moveTo>
                  <a:pt x="0" y="0"/>
                </a:moveTo>
                <a:lnTo>
                  <a:pt x="0" y="281177"/>
                </a:lnTo>
              </a:path>
            </a:pathLst>
          </a:custGeom>
          <a:ln w="38862">
            <a:solidFill>
              <a:srgbClr val="193F6D"/>
            </a:solidFill>
          </a:ln>
        </p:spPr>
        <p:txBody>
          <a:bodyPr wrap="square" lIns="0" tIns="0" rIns="0" bIns="0" rtlCol="0"/>
          <a:lstStyle/>
          <a:p>
            <a:endParaRPr/>
          </a:p>
        </p:txBody>
      </p:sp>
      <p:sp>
        <p:nvSpPr>
          <p:cNvPr id="96" name="object 96"/>
          <p:cNvSpPr/>
          <p:nvPr/>
        </p:nvSpPr>
        <p:spPr>
          <a:xfrm>
            <a:off x="4693920" y="2281427"/>
            <a:ext cx="0" cy="281940"/>
          </a:xfrm>
          <a:custGeom>
            <a:avLst/>
            <a:gdLst/>
            <a:ahLst/>
            <a:cxnLst/>
            <a:rect l="l" t="t" r="r" b="b"/>
            <a:pathLst>
              <a:path h="281939">
                <a:moveTo>
                  <a:pt x="0" y="0"/>
                </a:moveTo>
                <a:lnTo>
                  <a:pt x="0" y="281940"/>
                </a:lnTo>
              </a:path>
            </a:pathLst>
          </a:custGeom>
          <a:ln w="38100">
            <a:solidFill>
              <a:srgbClr val="193F6D"/>
            </a:solidFill>
          </a:ln>
        </p:spPr>
        <p:txBody>
          <a:bodyPr wrap="square" lIns="0" tIns="0" rIns="0" bIns="0" rtlCol="0"/>
          <a:lstStyle/>
          <a:p>
            <a:endParaRPr/>
          </a:p>
        </p:txBody>
      </p:sp>
      <p:sp>
        <p:nvSpPr>
          <p:cNvPr id="97" name="object 97"/>
          <p:cNvSpPr/>
          <p:nvPr/>
        </p:nvSpPr>
        <p:spPr>
          <a:xfrm>
            <a:off x="4764404" y="2275332"/>
            <a:ext cx="0" cy="284480"/>
          </a:xfrm>
          <a:custGeom>
            <a:avLst/>
            <a:gdLst/>
            <a:ahLst/>
            <a:cxnLst/>
            <a:rect l="l" t="t" r="r" b="b"/>
            <a:pathLst>
              <a:path h="284480">
                <a:moveTo>
                  <a:pt x="0" y="0"/>
                </a:moveTo>
                <a:lnTo>
                  <a:pt x="0" y="284225"/>
                </a:lnTo>
              </a:path>
            </a:pathLst>
          </a:custGeom>
          <a:ln w="38862">
            <a:solidFill>
              <a:srgbClr val="193F6D"/>
            </a:solidFill>
          </a:ln>
        </p:spPr>
        <p:txBody>
          <a:bodyPr wrap="square" lIns="0" tIns="0" rIns="0" bIns="0" rtlCol="0"/>
          <a:lstStyle/>
          <a:p>
            <a:endParaRPr/>
          </a:p>
        </p:txBody>
      </p:sp>
      <p:sp>
        <p:nvSpPr>
          <p:cNvPr id="98" name="object 98"/>
          <p:cNvSpPr/>
          <p:nvPr/>
        </p:nvSpPr>
        <p:spPr>
          <a:xfrm>
            <a:off x="4834509" y="2269998"/>
            <a:ext cx="0" cy="283845"/>
          </a:xfrm>
          <a:custGeom>
            <a:avLst/>
            <a:gdLst/>
            <a:ahLst/>
            <a:cxnLst/>
            <a:rect l="l" t="t" r="r" b="b"/>
            <a:pathLst>
              <a:path h="283844">
                <a:moveTo>
                  <a:pt x="0" y="0"/>
                </a:moveTo>
                <a:lnTo>
                  <a:pt x="0" y="283464"/>
                </a:lnTo>
              </a:path>
            </a:pathLst>
          </a:custGeom>
          <a:ln w="38862">
            <a:solidFill>
              <a:srgbClr val="193F6D"/>
            </a:solidFill>
          </a:ln>
        </p:spPr>
        <p:txBody>
          <a:bodyPr wrap="square" lIns="0" tIns="0" rIns="0" bIns="0" rtlCol="0"/>
          <a:lstStyle/>
          <a:p>
            <a:endParaRPr/>
          </a:p>
        </p:txBody>
      </p:sp>
      <p:sp>
        <p:nvSpPr>
          <p:cNvPr id="99" name="object 99"/>
          <p:cNvSpPr/>
          <p:nvPr/>
        </p:nvSpPr>
        <p:spPr>
          <a:xfrm>
            <a:off x="4904613" y="2260092"/>
            <a:ext cx="0" cy="287020"/>
          </a:xfrm>
          <a:custGeom>
            <a:avLst/>
            <a:gdLst/>
            <a:ahLst/>
            <a:cxnLst/>
            <a:rect l="l" t="t" r="r" b="b"/>
            <a:pathLst>
              <a:path h="287019">
                <a:moveTo>
                  <a:pt x="0" y="0"/>
                </a:moveTo>
                <a:lnTo>
                  <a:pt x="0" y="286511"/>
                </a:lnTo>
              </a:path>
            </a:pathLst>
          </a:custGeom>
          <a:ln w="38862">
            <a:solidFill>
              <a:srgbClr val="193F6D"/>
            </a:solidFill>
          </a:ln>
        </p:spPr>
        <p:txBody>
          <a:bodyPr wrap="square" lIns="0" tIns="0" rIns="0" bIns="0" rtlCol="0"/>
          <a:lstStyle/>
          <a:p>
            <a:endParaRPr/>
          </a:p>
        </p:txBody>
      </p:sp>
      <p:sp>
        <p:nvSpPr>
          <p:cNvPr id="100" name="object 100"/>
          <p:cNvSpPr/>
          <p:nvPr/>
        </p:nvSpPr>
        <p:spPr>
          <a:xfrm>
            <a:off x="4975097" y="2249423"/>
            <a:ext cx="0" cy="288290"/>
          </a:xfrm>
          <a:custGeom>
            <a:avLst/>
            <a:gdLst/>
            <a:ahLst/>
            <a:cxnLst/>
            <a:rect l="l" t="t" r="r" b="b"/>
            <a:pathLst>
              <a:path h="288289">
                <a:moveTo>
                  <a:pt x="0" y="0"/>
                </a:moveTo>
                <a:lnTo>
                  <a:pt x="0" y="288035"/>
                </a:lnTo>
              </a:path>
            </a:pathLst>
          </a:custGeom>
          <a:ln w="38100">
            <a:solidFill>
              <a:srgbClr val="193F6D"/>
            </a:solidFill>
          </a:ln>
        </p:spPr>
        <p:txBody>
          <a:bodyPr wrap="square" lIns="0" tIns="0" rIns="0" bIns="0" rtlCol="0"/>
          <a:lstStyle/>
          <a:p>
            <a:endParaRPr/>
          </a:p>
        </p:txBody>
      </p:sp>
      <p:sp>
        <p:nvSpPr>
          <p:cNvPr id="101" name="object 101"/>
          <p:cNvSpPr/>
          <p:nvPr/>
        </p:nvSpPr>
        <p:spPr>
          <a:xfrm>
            <a:off x="5045583" y="2242566"/>
            <a:ext cx="0" cy="288290"/>
          </a:xfrm>
          <a:custGeom>
            <a:avLst/>
            <a:gdLst/>
            <a:ahLst/>
            <a:cxnLst/>
            <a:rect l="l" t="t" r="r" b="b"/>
            <a:pathLst>
              <a:path h="288289">
                <a:moveTo>
                  <a:pt x="0" y="0"/>
                </a:moveTo>
                <a:lnTo>
                  <a:pt x="0" y="288035"/>
                </a:lnTo>
              </a:path>
            </a:pathLst>
          </a:custGeom>
          <a:ln w="38862">
            <a:solidFill>
              <a:srgbClr val="193F6D"/>
            </a:solidFill>
          </a:ln>
        </p:spPr>
        <p:txBody>
          <a:bodyPr wrap="square" lIns="0" tIns="0" rIns="0" bIns="0" rtlCol="0"/>
          <a:lstStyle/>
          <a:p>
            <a:endParaRPr/>
          </a:p>
        </p:txBody>
      </p:sp>
      <p:sp>
        <p:nvSpPr>
          <p:cNvPr id="102" name="object 102"/>
          <p:cNvSpPr/>
          <p:nvPr/>
        </p:nvSpPr>
        <p:spPr>
          <a:xfrm>
            <a:off x="5115686" y="2237994"/>
            <a:ext cx="0" cy="289560"/>
          </a:xfrm>
          <a:custGeom>
            <a:avLst/>
            <a:gdLst/>
            <a:ahLst/>
            <a:cxnLst/>
            <a:rect l="l" t="t" r="r" b="b"/>
            <a:pathLst>
              <a:path h="289560">
                <a:moveTo>
                  <a:pt x="0" y="0"/>
                </a:moveTo>
                <a:lnTo>
                  <a:pt x="0" y="289559"/>
                </a:lnTo>
              </a:path>
            </a:pathLst>
          </a:custGeom>
          <a:ln w="38862">
            <a:solidFill>
              <a:srgbClr val="193F6D"/>
            </a:solidFill>
          </a:ln>
        </p:spPr>
        <p:txBody>
          <a:bodyPr wrap="square" lIns="0" tIns="0" rIns="0" bIns="0" rtlCol="0"/>
          <a:lstStyle/>
          <a:p>
            <a:endParaRPr/>
          </a:p>
        </p:txBody>
      </p:sp>
      <p:sp>
        <p:nvSpPr>
          <p:cNvPr id="103" name="object 103"/>
          <p:cNvSpPr/>
          <p:nvPr/>
        </p:nvSpPr>
        <p:spPr>
          <a:xfrm>
            <a:off x="5185790" y="2234183"/>
            <a:ext cx="0" cy="291465"/>
          </a:xfrm>
          <a:custGeom>
            <a:avLst/>
            <a:gdLst/>
            <a:ahLst/>
            <a:cxnLst/>
            <a:rect l="l" t="t" r="r" b="b"/>
            <a:pathLst>
              <a:path h="291464">
                <a:moveTo>
                  <a:pt x="0" y="0"/>
                </a:moveTo>
                <a:lnTo>
                  <a:pt x="0" y="291083"/>
                </a:lnTo>
              </a:path>
            </a:pathLst>
          </a:custGeom>
          <a:ln w="38862">
            <a:solidFill>
              <a:srgbClr val="193F6D"/>
            </a:solidFill>
          </a:ln>
        </p:spPr>
        <p:txBody>
          <a:bodyPr wrap="square" lIns="0" tIns="0" rIns="0" bIns="0" rtlCol="0"/>
          <a:lstStyle/>
          <a:p>
            <a:endParaRPr/>
          </a:p>
        </p:txBody>
      </p:sp>
      <p:sp>
        <p:nvSpPr>
          <p:cNvPr id="104" name="object 104"/>
          <p:cNvSpPr/>
          <p:nvPr/>
        </p:nvSpPr>
        <p:spPr>
          <a:xfrm>
            <a:off x="5255895" y="2226564"/>
            <a:ext cx="0" cy="292735"/>
          </a:xfrm>
          <a:custGeom>
            <a:avLst/>
            <a:gdLst/>
            <a:ahLst/>
            <a:cxnLst/>
            <a:rect l="l" t="t" r="r" b="b"/>
            <a:pathLst>
              <a:path h="292735">
                <a:moveTo>
                  <a:pt x="0" y="0"/>
                </a:moveTo>
                <a:lnTo>
                  <a:pt x="0" y="292607"/>
                </a:lnTo>
              </a:path>
            </a:pathLst>
          </a:custGeom>
          <a:ln w="38862">
            <a:solidFill>
              <a:srgbClr val="193F6D"/>
            </a:solidFill>
          </a:ln>
        </p:spPr>
        <p:txBody>
          <a:bodyPr wrap="square" lIns="0" tIns="0" rIns="0" bIns="0" rtlCol="0"/>
          <a:lstStyle/>
          <a:p>
            <a:endParaRPr/>
          </a:p>
        </p:txBody>
      </p:sp>
      <p:sp>
        <p:nvSpPr>
          <p:cNvPr id="105" name="object 105"/>
          <p:cNvSpPr/>
          <p:nvPr/>
        </p:nvSpPr>
        <p:spPr>
          <a:xfrm>
            <a:off x="5326379" y="2219705"/>
            <a:ext cx="0" cy="293370"/>
          </a:xfrm>
          <a:custGeom>
            <a:avLst/>
            <a:gdLst/>
            <a:ahLst/>
            <a:cxnLst/>
            <a:rect l="l" t="t" r="r" b="b"/>
            <a:pathLst>
              <a:path h="293369">
                <a:moveTo>
                  <a:pt x="0" y="0"/>
                </a:moveTo>
                <a:lnTo>
                  <a:pt x="0" y="293370"/>
                </a:lnTo>
              </a:path>
            </a:pathLst>
          </a:custGeom>
          <a:ln w="38100">
            <a:solidFill>
              <a:srgbClr val="193F6D"/>
            </a:solidFill>
          </a:ln>
        </p:spPr>
        <p:txBody>
          <a:bodyPr wrap="square" lIns="0" tIns="0" rIns="0" bIns="0" rtlCol="0"/>
          <a:lstStyle/>
          <a:p>
            <a:endParaRPr/>
          </a:p>
        </p:txBody>
      </p:sp>
      <p:sp>
        <p:nvSpPr>
          <p:cNvPr id="106" name="object 106"/>
          <p:cNvSpPr/>
          <p:nvPr/>
        </p:nvSpPr>
        <p:spPr>
          <a:xfrm>
            <a:off x="5396865" y="2221229"/>
            <a:ext cx="0" cy="295275"/>
          </a:xfrm>
          <a:custGeom>
            <a:avLst/>
            <a:gdLst/>
            <a:ahLst/>
            <a:cxnLst/>
            <a:rect l="l" t="t" r="r" b="b"/>
            <a:pathLst>
              <a:path h="295275">
                <a:moveTo>
                  <a:pt x="0" y="0"/>
                </a:moveTo>
                <a:lnTo>
                  <a:pt x="0" y="294894"/>
                </a:lnTo>
              </a:path>
            </a:pathLst>
          </a:custGeom>
          <a:ln w="38862">
            <a:solidFill>
              <a:srgbClr val="193F6D"/>
            </a:solidFill>
          </a:ln>
        </p:spPr>
        <p:txBody>
          <a:bodyPr wrap="square" lIns="0" tIns="0" rIns="0" bIns="0" rtlCol="0"/>
          <a:lstStyle/>
          <a:p>
            <a:endParaRPr/>
          </a:p>
        </p:txBody>
      </p:sp>
      <p:sp>
        <p:nvSpPr>
          <p:cNvPr id="107" name="object 107"/>
          <p:cNvSpPr/>
          <p:nvPr/>
        </p:nvSpPr>
        <p:spPr>
          <a:xfrm>
            <a:off x="5466969" y="2225039"/>
            <a:ext cx="0" cy="295910"/>
          </a:xfrm>
          <a:custGeom>
            <a:avLst/>
            <a:gdLst/>
            <a:ahLst/>
            <a:cxnLst/>
            <a:rect l="l" t="t" r="r" b="b"/>
            <a:pathLst>
              <a:path h="295910">
                <a:moveTo>
                  <a:pt x="0" y="0"/>
                </a:moveTo>
                <a:lnTo>
                  <a:pt x="0" y="295655"/>
                </a:lnTo>
              </a:path>
            </a:pathLst>
          </a:custGeom>
          <a:ln w="38862">
            <a:solidFill>
              <a:srgbClr val="193F6D"/>
            </a:solidFill>
          </a:ln>
        </p:spPr>
        <p:txBody>
          <a:bodyPr wrap="square" lIns="0" tIns="0" rIns="0" bIns="0" rtlCol="0"/>
          <a:lstStyle/>
          <a:p>
            <a:endParaRPr/>
          </a:p>
        </p:txBody>
      </p:sp>
      <p:sp>
        <p:nvSpPr>
          <p:cNvPr id="108" name="object 108"/>
          <p:cNvSpPr/>
          <p:nvPr/>
        </p:nvSpPr>
        <p:spPr>
          <a:xfrm>
            <a:off x="5537072" y="2224277"/>
            <a:ext cx="0" cy="298450"/>
          </a:xfrm>
          <a:custGeom>
            <a:avLst/>
            <a:gdLst/>
            <a:ahLst/>
            <a:cxnLst/>
            <a:rect l="l" t="t" r="r" b="b"/>
            <a:pathLst>
              <a:path h="298450">
                <a:moveTo>
                  <a:pt x="0" y="0"/>
                </a:moveTo>
                <a:lnTo>
                  <a:pt x="0" y="297942"/>
                </a:lnTo>
              </a:path>
            </a:pathLst>
          </a:custGeom>
          <a:ln w="38862">
            <a:solidFill>
              <a:srgbClr val="193F6D"/>
            </a:solidFill>
          </a:ln>
        </p:spPr>
        <p:txBody>
          <a:bodyPr wrap="square" lIns="0" tIns="0" rIns="0" bIns="0" rtlCol="0"/>
          <a:lstStyle/>
          <a:p>
            <a:endParaRPr/>
          </a:p>
        </p:txBody>
      </p:sp>
      <p:sp>
        <p:nvSpPr>
          <p:cNvPr id="109" name="object 109"/>
          <p:cNvSpPr/>
          <p:nvPr/>
        </p:nvSpPr>
        <p:spPr>
          <a:xfrm>
            <a:off x="5607177" y="2221229"/>
            <a:ext cx="0" cy="299720"/>
          </a:xfrm>
          <a:custGeom>
            <a:avLst/>
            <a:gdLst/>
            <a:ahLst/>
            <a:cxnLst/>
            <a:rect l="l" t="t" r="r" b="b"/>
            <a:pathLst>
              <a:path h="299719">
                <a:moveTo>
                  <a:pt x="0" y="0"/>
                </a:moveTo>
                <a:lnTo>
                  <a:pt x="0" y="299466"/>
                </a:lnTo>
              </a:path>
            </a:pathLst>
          </a:custGeom>
          <a:ln w="38862">
            <a:solidFill>
              <a:srgbClr val="193F6D"/>
            </a:solidFill>
          </a:ln>
        </p:spPr>
        <p:txBody>
          <a:bodyPr wrap="square" lIns="0" tIns="0" rIns="0" bIns="0" rtlCol="0"/>
          <a:lstStyle/>
          <a:p>
            <a:endParaRPr/>
          </a:p>
        </p:txBody>
      </p:sp>
      <p:sp>
        <p:nvSpPr>
          <p:cNvPr id="110" name="object 110"/>
          <p:cNvSpPr/>
          <p:nvPr/>
        </p:nvSpPr>
        <p:spPr>
          <a:xfrm>
            <a:off x="5677661" y="2215133"/>
            <a:ext cx="0" cy="300990"/>
          </a:xfrm>
          <a:custGeom>
            <a:avLst/>
            <a:gdLst/>
            <a:ahLst/>
            <a:cxnLst/>
            <a:rect l="l" t="t" r="r" b="b"/>
            <a:pathLst>
              <a:path h="300989">
                <a:moveTo>
                  <a:pt x="0" y="0"/>
                </a:moveTo>
                <a:lnTo>
                  <a:pt x="0" y="300990"/>
                </a:lnTo>
              </a:path>
            </a:pathLst>
          </a:custGeom>
          <a:ln w="38100">
            <a:solidFill>
              <a:srgbClr val="193F6D"/>
            </a:solidFill>
          </a:ln>
        </p:spPr>
        <p:txBody>
          <a:bodyPr wrap="square" lIns="0" tIns="0" rIns="0" bIns="0" rtlCol="0"/>
          <a:lstStyle/>
          <a:p>
            <a:endParaRPr/>
          </a:p>
        </p:txBody>
      </p:sp>
      <p:sp>
        <p:nvSpPr>
          <p:cNvPr id="111" name="object 111"/>
          <p:cNvSpPr/>
          <p:nvPr/>
        </p:nvSpPr>
        <p:spPr>
          <a:xfrm>
            <a:off x="5748146" y="2209800"/>
            <a:ext cx="0" cy="300990"/>
          </a:xfrm>
          <a:custGeom>
            <a:avLst/>
            <a:gdLst/>
            <a:ahLst/>
            <a:cxnLst/>
            <a:rect l="l" t="t" r="r" b="b"/>
            <a:pathLst>
              <a:path h="300989">
                <a:moveTo>
                  <a:pt x="0" y="0"/>
                </a:moveTo>
                <a:lnTo>
                  <a:pt x="0" y="300990"/>
                </a:lnTo>
              </a:path>
            </a:pathLst>
          </a:custGeom>
          <a:ln w="38862">
            <a:solidFill>
              <a:srgbClr val="193F6D"/>
            </a:solidFill>
          </a:ln>
        </p:spPr>
        <p:txBody>
          <a:bodyPr wrap="square" lIns="0" tIns="0" rIns="0" bIns="0" rtlCol="0"/>
          <a:lstStyle/>
          <a:p>
            <a:endParaRPr/>
          </a:p>
        </p:txBody>
      </p:sp>
      <p:sp>
        <p:nvSpPr>
          <p:cNvPr id="112" name="object 112"/>
          <p:cNvSpPr/>
          <p:nvPr/>
        </p:nvSpPr>
        <p:spPr>
          <a:xfrm>
            <a:off x="5818251" y="2203704"/>
            <a:ext cx="0" cy="302895"/>
          </a:xfrm>
          <a:custGeom>
            <a:avLst/>
            <a:gdLst/>
            <a:ahLst/>
            <a:cxnLst/>
            <a:rect l="l" t="t" r="r" b="b"/>
            <a:pathLst>
              <a:path h="302894">
                <a:moveTo>
                  <a:pt x="0" y="0"/>
                </a:moveTo>
                <a:lnTo>
                  <a:pt x="0" y="302514"/>
                </a:lnTo>
              </a:path>
            </a:pathLst>
          </a:custGeom>
          <a:ln w="38862">
            <a:solidFill>
              <a:srgbClr val="193F6D"/>
            </a:solidFill>
          </a:ln>
        </p:spPr>
        <p:txBody>
          <a:bodyPr wrap="square" lIns="0" tIns="0" rIns="0" bIns="0" rtlCol="0"/>
          <a:lstStyle/>
          <a:p>
            <a:endParaRPr/>
          </a:p>
        </p:txBody>
      </p:sp>
      <p:sp>
        <p:nvSpPr>
          <p:cNvPr id="113" name="object 113"/>
          <p:cNvSpPr/>
          <p:nvPr/>
        </p:nvSpPr>
        <p:spPr>
          <a:xfrm>
            <a:off x="5888354" y="2199894"/>
            <a:ext cx="0" cy="303530"/>
          </a:xfrm>
          <a:custGeom>
            <a:avLst/>
            <a:gdLst/>
            <a:ahLst/>
            <a:cxnLst/>
            <a:rect l="l" t="t" r="r" b="b"/>
            <a:pathLst>
              <a:path h="303530">
                <a:moveTo>
                  <a:pt x="0" y="0"/>
                </a:moveTo>
                <a:lnTo>
                  <a:pt x="0" y="303275"/>
                </a:lnTo>
              </a:path>
            </a:pathLst>
          </a:custGeom>
          <a:ln w="38862">
            <a:solidFill>
              <a:srgbClr val="193F6D"/>
            </a:solidFill>
          </a:ln>
        </p:spPr>
        <p:txBody>
          <a:bodyPr wrap="square" lIns="0" tIns="0" rIns="0" bIns="0" rtlCol="0"/>
          <a:lstStyle/>
          <a:p>
            <a:endParaRPr/>
          </a:p>
        </p:txBody>
      </p:sp>
      <p:sp>
        <p:nvSpPr>
          <p:cNvPr id="114" name="object 114"/>
          <p:cNvSpPr/>
          <p:nvPr/>
        </p:nvSpPr>
        <p:spPr>
          <a:xfrm>
            <a:off x="5958840" y="2195322"/>
            <a:ext cx="0" cy="306070"/>
          </a:xfrm>
          <a:custGeom>
            <a:avLst/>
            <a:gdLst/>
            <a:ahLst/>
            <a:cxnLst/>
            <a:rect l="l" t="t" r="r" b="b"/>
            <a:pathLst>
              <a:path h="306069">
                <a:moveTo>
                  <a:pt x="0" y="0"/>
                </a:moveTo>
                <a:lnTo>
                  <a:pt x="0" y="305561"/>
                </a:lnTo>
              </a:path>
            </a:pathLst>
          </a:custGeom>
          <a:ln w="38100">
            <a:solidFill>
              <a:srgbClr val="193F6D"/>
            </a:solidFill>
          </a:ln>
        </p:spPr>
        <p:txBody>
          <a:bodyPr wrap="square" lIns="0" tIns="0" rIns="0" bIns="0" rtlCol="0"/>
          <a:lstStyle/>
          <a:p>
            <a:endParaRPr/>
          </a:p>
        </p:txBody>
      </p:sp>
      <p:sp>
        <p:nvSpPr>
          <p:cNvPr id="115" name="object 115"/>
          <p:cNvSpPr/>
          <p:nvPr/>
        </p:nvSpPr>
        <p:spPr>
          <a:xfrm>
            <a:off x="6029325" y="2190750"/>
            <a:ext cx="0" cy="307340"/>
          </a:xfrm>
          <a:custGeom>
            <a:avLst/>
            <a:gdLst/>
            <a:ahLst/>
            <a:cxnLst/>
            <a:rect l="l" t="t" r="r" b="b"/>
            <a:pathLst>
              <a:path h="307339">
                <a:moveTo>
                  <a:pt x="0" y="0"/>
                </a:moveTo>
                <a:lnTo>
                  <a:pt x="0" y="307085"/>
                </a:lnTo>
              </a:path>
            </a:pathLst>
          </a:custGeom>
          <a:ln w="38862">
            <a:solidFill>
              <a:srgbClr val="193F6D"/>
            </a:solidFill>
          </a:ln>
        </p:spPr>
        <p:txBody>
          <a:bodyPr wrap="square" lIns="0" tIns="0" rIns="0" bIns="0" rtlCol="0"/>
          <a:lstStyle/>
          <a:p>
            <a:endParaRPr/>
          </a:p>
        </p:txBody>
      </p:sp>
      <p:sp>
        <p:nvSpPr>
          <p:cNvPr id="116" name="object 116"/>
          <p:cNvSpPr/>
          <p:nvPr/>
        </p:nvSpPr>
        <p:spPr>
          <a:xfrm>
            <a:off x="6099428" y="2186939"/>
            <a:ext cx="0" cy="306705"/>
          </a:xfrm>
          <a:custGeom>
            <a:avLst/>
            <a:gdLst/>
            <a:ahLst/>
            <a:cxnLst/>
            <a:rect l="l" t="t" r="r" b="b"/>
            <a:pathLst>
              <a:path h="306705">
                <a:moveTo>
                  <a:pt x="0" y="0"/>
                </a:moveTo>
                <a:lnTo>
                  <a:pt x="0" y="306324"/>
                </a:lnTo>
              </a:path>
            </a:pathLst>
          </a:custGeom>
          <a:ln w="38862">
            <a:solidFill>
              <a:srgbClr val="193F6D"/>
            </a:solidFill>
          </a:ln>
        </p:spPr>
        <p:txBody>
          <a:bodyPr wrap="square" lIns="0" tIns="0" rIns="0" bIns="0" rtlCol="0"/>
          <a:lstStyle/>
          <a:p>
            <a:endParaRPr/>
          </a:p>
        </p:txBody>
      </p:sp>
      <p:sp>
        <p:nvSpPr>
          <p:cNvPr id="117" name="object 117"/>
          <p:cNvSpPr/>
          <p:nvPr/>
        </p:nvSpPr>
        <p:spPr>
          <a:xfrm>
            <a:off x="6169533" y="2182367"/>
            <a:ext cx="0" cy="307975"/>
          </a:xfrm>
          <a:custGeom>
            <a:avLst/>
            <a:gdLst/>
            <a:ahLst/>
            <a:cxnLst/>
            <a:rect l="l" t="t" r="r" b="b"/>
            <a:pathLst>
              <a:path h="307975">
                <a:moveTo>
                  <a:pt x="0" y="0"/>
                </a:moveTo>
                <a:lnTo>
                  <a:pt x="0" y="307848"/>
                </a:lnTo>
              </a:path>
            </a:pathLst>
          </a:custGeom>
          <a:ln w="38862">
            <a:solidFill>
              <a:srgbClr val="193F6D"/>
            </a:solidFill>
          </a:ln>
        </p:spPr>
        <p:txBody>
          <a:bodyPr wrap="square" lIns="0" tIns="0" rIns="0" bIns="0" rtlCol="0"/>
          <a:lstStyle/>
          <a:p>
            <a:endParaRPr/>
          </a:p>
        </p:txBody>
      </p:sp>
      <p:sp>
        <p:nvSpPr>
          <p:cNvPr id="118" name="object 118"/>
          <p:cNvSpPr/>
          <p:nvPr/>
        </p:nvSpPr>
        <p:spPr>
          <a:xfrm>
            <a:off x="6239636" y="2177033"/>
            <a:ext cx="0" cy="311150"/>
          </a:xfrm>
          <a:custGeom>
            <a:avLst/>
            <a:gdLst/>
            <a:ahLst/>
            <a:cxnLst/>
            <a:rect l="l" t="t" r="r" b="b"/>
            <a:pathLst>
              <a:path h="311150">
                <a:moveTo>
                  <a:pt x="0" y="0"/>
                </a:moveTo>
                <a:lnTo>
                  <a:pt x="0" y="310896"/>
                </a:lnTo>
              </a:path>
            </a:pathLst>
          </a:custGeom>
          <a:ln w="38862">
            <a:solidFill>
              <a:srgbClr val="193F6D"/>
            </a:solidFill>
          </a:ln>
        </p:spPr>
        <p:txBody>
          <a:bodyPr wrap="square" lIns="0" tIns="0" rIns="0" bIns="0" rtlCol="0"/>
          <a:lstStyle/>
          <a:p>
            <a:endParaRPr/>
          </a:p>
        </p:txBody>
      </p:sp>
      <p:sp>
        <p:nvSpPr>
          <p:cNvPr id="119" name="object 119"/>
          <p:cNvSpPr/>
          <p:nvPr/>
        </p:nvSpPr>
        <p:spPr>
          <a:xfrm>
            <a:off x="6310121" y="2172461"/>
            <a:ext cx="0" cy="312420"/>
          </a:xfrm>
          <a:custGeom>
            <a:avLst/>
            <a:gdLst/>
            <a:ahLst/>
            <a:cxnLst/>
            <a:rect l="l" t="t" r="r" b="b"/>
            <a:pathLst>
              <a:path h="312419">
                <a:moveTo>
                  <a:pt x="0" y="0"/>
                </a:moveTo>
                <a:lnTo>
                  <a:pt x="0" y="312420"/>
                </a:lnTo>
              </a:path>
            </a:pathLst>
          </a:custGeom>
          <a:ln w="38100">
            <a:solidFill>
              <a:srgbClr val="193F6D"/>
            </a:solidFill>
          </a:ln>
        </p:spPr>
        <p:txBody>
          <a:bodyPr wrap="square" lIns="0" tIns="0" rIns="0" bIns="0" rtlCol="0"/>
          <a:lstStyle/>
          <a:p>
            <a:endParaRPr/>
          </a:p>
        </p:txBody>
      </p:sp>
      <p:sp>
        <p:nvSpPr>
          <p:cNvPr id="120" name="object 120"/>
          <p:cNvSpPr/>
          <p:nvPr/>
        </p:nvSpPr>
        <p:spPr>
          <a:xfrm>
            <a:off x="6380607" y="2167889"/>
            <a:ext cx="0" cy="314325"/>
          </a:xfrm>
          <a:custGeom>
            <a:avLst/>
            <a:gdLst/>
            <a:ahLst/>
            <a:cxnLst/>
            <a:rect l="l" t="t" r="r" b="b"/>
            <a:pathLst>
              <a:path h="314325">
                <a:moveTo>
                  <a:pt x="0" y="0"/>
                </a:moveTo>
                <a:lnTo>
                  <a:pt x="0" y="313944"/>
                </a:lnTo>
              </a:path>
            </a:pathLst>
          </a:custGeom>
          <a:ln w="38862">
            <a:solidFill>
              <a:srgbClr val="193F6D"/>
            </a:solidFill>
          </a:ln>
        </p:spPr>
        <p:txBody>
          <a:bodyPr wrap="square" lIns="0" tIns="0" rIns="0" bIns="0" rtlCol="0"/>
          <a:lstStyle/>
          <a:p>
            <a:endParaRPr/>
          </a:p>
        </p:txBody>
      </p:sp>
      <p:sp>
        <p:nvSpPr>
          <p:cNvPr id="121" name="object 121"/>
          <p:cNvSpPr/>
          <p:nvPr/>
        </p:nvSpPr>
        <p:spPr>
          <a:xfrm>
            <a:off x="6450710" y="2164079"/>
            <a:ext cx="0" cy="313690"/>
          </a:xfrm>
          <a:custGeom>
            <a:avLst/>
            <a:gdLst/>
            <a:ahLst/>
            <a:cxnLst/>
            <a:rect l="l" t="t" r="r" b="b"/>
            <a:pathLst>
              <a:path h="313689">
                <a:moveTo>
                  <a:pt x="0" y="0"/>
                </a:moveTo>
                <a:lnTo>
                  <a:pt x="0" y="313181"/>
                </a:lnTo>
              </a:path>
            </a:pathLst>
          </a:custGeom>
          <a:ln w="38862">
            <a:solidFill>
              <a:srgbClr val="193F6D"/>
            </a:solidFill>
          </a:ln>
        </p:spPr>
        <p:txBody>
          <a:bodyPr wrap="square" lIns="0" tIns="0" rIns="0" bIns="0" rtlCol="0"/>
          <a:lstStyle/>
          <a:p>
            <a:endParaRPr/>
          </a:p>
        </p:txBody>
      </p:sp>
      <p:sp>
        <p:nvSpPr>
          <p:cNvPr id="122" name="object 122"/>
          <p:cNvSpPr/>
          <p:nvPr/>
        </p:nvSpPr>
        <p:spPr>
          <a:xfrm>
            <a:off x="6515100" y="2159507"/>
            <a:ext cx="0" cy="315595"/>
          </a:xfrm>
          <a:custGeom>
            <a:avLst/>
            <a:gdLst/>
            <a:ahLst/>
            <a:cxnLst/>
            <a:rect l="l" t="t" r="r" b="b"/>
            <a:pathLst>
              <a:path h="315594">
                <a:moveTo>
                  <a:pt x="0" y="0"/>
                </a:moveTo>
                <a:lnTo>
                  <a:pt x="0" y="315468"/>
                </a:lnTo>
              </a:path>
            </a:pathLst>
          </a:custGeom>
          <a:ln w="27432">
            <a:solidFill>
              <a:srgbClr val="193F6D"/>
            </a:solidFill>
          </a:ln>
        </p:spPr>
        <p:txBody>
          <a:bodyPr wrap="square" lIns="0" tIns="0" rIns="0" bIns="0" rtlCol="0"/>
          <a:lstStyle/>
          <a:p>
            <a:endParaRPr/>
          </a:p>
        </p:txBody>
      </p:sp>
      <p:sp>
        <p:nvSpPr>
          <p:cNvPr id="123" name="object 123"/>
          <p:cNvSpPr/>
          <p:nvPr/>
        </p:nvSpPr>
        <p:spPr>
          <a:xfrm>
            <a:off x="2601467" y="2129789"/>
            <a:ext cx="3900804" cy="276225"/>
          </a:xfrm>
          <a:custGeom>
            <a:avLst/>
            <a:gdLst/>
            <a:ahLst/>
            <a:cxnLst/>
            <a:rect l="l" t="t" r="r" b="b"/>
            <a:pathLst>
              <a:path w="3900804" h="276225">
                <a:moveTo>
                  <a:pt x="31242" y="164591"/>
                </a:moveTo>
                <a:lnTo>
                  <a:pt x="0" y="273557"/>
                </a:lnTo>
                <a:lnTo>
                  <a:pt x="7620" y="275843"/>
                </a:lnTo>
                <a:lnTo>
                  <a:pt x="39624" y="166877"/>
                </a:lnTo>
                <a:lnTo>
                  <a:pt x="31242" y="164591"/>
                </a:lnTo>
                <a:close/>
              </a:path>
              <a:path w="3900804" h="276225">
                <a:moveTo>
                  <a:pt x="102108" y="113537"/>
                </a:moveTo>
                <a:lnTo>
                  <a:pt x="70104" y="163829"/>
                </a:lnTo>
                <a:lnTo>
                  <a:pt x="77724" y="168401"/>
                </a:lnTo>
                <a:lnTo>
                  <a:pt x="108966" y="118109"/>
                </a:lnTo>
                <a:lnTo>
                  <a:pt x="102108" y="113537"/>
                </a:lnTo>
                <a:close/>
              </a:path>
              <a:path w="3900804" h="276225">
                <a:moveTo>
                  <a:pt x="172212" y="54863"/>
                </a:moveTo>
                <a:lnTo>
                  <a:pt x="140208" y="113537"/>
                </a:lnTo>
                <a:lnTo>
                  <a:pt x="147828" y="117347"/>
                </a:lnTo>
                <a:lnTo>
                  <a:pt x="179832" y="58673"/>
                </a:lnTo>
                <a:lnTo>
                  <a:pt x="172212" y="54863"/>
                </a:lnTo>
                <a:close/>
              </a:path>
              <a:path w="3900804" h="276225">
                <a:moveTo>
                  <a:pt x="215646" y="52577"/>
                </a:moveTo>
                <a:lnTo>
                  <a:pt x="214122" y="60959"/>
                </a:lnTo>
                <a:lnTo>
                  <a:pt x="245364" y="67055"/>
                </a:lnTo>
                <a:lnTo>
                  <a:pt x="246888" y="58673"/>
                </a:lnTo>
                <a:lnTo>
                  <a:pt x="215646" y="52577"/>
                </a:lnTo>
                <a:close/>
              </a:path>
              <a:path w="3900804" h="276225">
                <a:moveTo>
                  <a:pt x="312420" y="1523"/>
                </a:moveTo>
                <a:lnTo>
                  <a:pt x="281178" y="60959"/>
                </a:lnTo>
                <a:lnTo>
                  <a:pt x="288798" y="64769"/>
                </a:lnTo>
                <a:lnTo>
                  <a:pt x="320040" y="6095"/>
                </a:lnTo>
                <a:lnTo>
                  <a:pt x="312420" y="1523"/>
                </a:lnTo>
                <a:close/>
              </a:path>
              <a:path w="3900804" h="276225">
                <a:moveTo>
                  <a:pt x="356616" y="0"/>
                </a:moveTo>
                <a:lnTo>
                  <a:pt x="353568" y="7619"/>
                </a:lnTo>
                <a:lnTo>
                  <a:pt x="384810" y="22097"/>
                </a:lnTo>
                <a:lnTo>
                  <a:pt x="388620" y="14477"/>
                </a:lnTo>
                <a:lnTo>
                  <a:pt x="356616" y="0"/>
                </a:lnTo>
                <a:close/>
              </a:path>
              <a:path w="3900804" h="276225">
                <a:moveTo>
                  <a:pt x="429006" y="16763"/>
                </a:moveTo>
                <a:lnTo>
                  <a:pt x="421386" y="19811"/>
                </a:lnTo>
                <a:lnTo>
                  <a:pt x="452628" y="96011"/>
                </a:lnTo>
                <a:lnTo>
                  <a:pt x="461010" y="92201"/>
                </a:lnTo>
                <a:lnTo>
                  <a:pt x="429006" y="16763"/>
                </a:lnTo>
                <a:close/>
              </a:path>
              <a:path w="3900804" h="276225">
                <a:moveTo>
                  <a:pt x="525780" y="80009"/>
                </a:moveTo>
                <a:lnTo>
                  <a:pt x="494538" y="89915"/>
                </a:lnTo>
                <a:lnTo>
                  <a:pt x="496824" y="98297"/>
                </a:lnTo>
                <a:lnTo>
                  <a:pt x="528828" y="88391"/>
                </a:lnTo>
                <a:lnTo>
                  <a:pt x="525780" y="80009"/>
                </a:lnTo>
                <a:close/>
              </a:path>
              <a:path w="3900804" h="276225">
                <a:moveTo>
                  <a:pt x="593598" y="35813"/>
                </a:moveTo>
                <a:lnTo>
                  <a:pt x="562356" y="81533"/>
                </a:lnTo>
                <a:lnTo>
                  <a:pt x="569214" y="86867"/>
                </a:lnTo>
                <a:lnTo>
                  <a:pt x="601218" y="40385"/>
                </a:lnTo>
                <a:lnTo>
                  <a:pt x="593598" y="35813"/>
                </a:lnTo>
                <a:close/>
              </a:path>
              <a:path w="3900804" h="276225">
                <a:moveTo>
                  <a:pt x="665226" y="12953"/>
                </a:moveTo>
                <a:lnTo>
                  <a:pt x="633984" y="35051"/>
                </a:lnTo>
                <a:lnTo>
                  <a:pt x="638556" y="41909"/>
                </a:lnTo>
                <a:lnTo>
                  <a:pt x="669798" y="20573"/>
                </a:lnTo>
                <a:lnTo>
                  <a:pt x="665226" y="12953"/>
                </a:lnTo>
                <a:close/>
              </a:path>
              <a:path w="3900804" h="276225">
                <a:moveTo>
                  <a:pt x="710184" y="15239"/>
                </a:moveTo>
                <a:lnTo>
                  <a:pt x="702564" y="18287"/>
                </a:lnTo>
                <a:lnTo>
                  <a:pt x="733806" y="98297"/>
                </a:lnTo>
                <a:lnTo>
                  <a:pt x="742188" y="95249"/>
                </a:lnTo>
                <a:lnTo>
                  <a:pt x="710184" y="15239"/>
                </a:lnTo>
                <a:close/>
              </a:path>
              <a:path w="3900804" h="276225">
                <a:moveTo>
                  <a:pt x="781050" y="95249"/>
                </a:moveTo>
                <a:lnTo>
                  <a:pt x="772668" y="98297"/>
                </a:lnTo>
                <a:lnTo>
                  <a:pt x="803910" y="182879"/>
                </a:lnTo>
                <a:lnTo>
                  <a:pt x="812292" y="179831"/>
                </a:lnTo>
                <a:lnTo>
                  <a:pt x="781050" y="95249"/>
                </a:lnTo>
                <a:close/>
              </a:path>
              <a:path w="3900804" h="276225">
                <a:moveTo>
                  <a:pt x="850392" y="179069"/>
                </a:moveTo>
                <a:lnTo>
                  <a:pt x="843534" y="183641"/>
                </a:lnTo>
                <a:lnTo>
                  <a:pt x="874776" y="238505"/>
                </a:lnTo>
                <a:lnTo>
                  <a:pt x="882396" y="233933"/>
                </a:lnTo>
                <a:lnTo>
                  <a:pt x="850392" y="179069"/>
                </a:lnTo>
                <a:close/>
              </a:path>
              <a:path w="3900804" h="276225">
                <a:moveTo>
                  <a:pt x="918210" y="231647"/>
                </a:moveTo>
                <a:lnTo>
                  <a:pt x="915924" y="240029"/>
                </a:lnTo>
                <a:lnTo>
                  <a:pt x="947166" y="249935"/>
                </a:lnTo>
                <a:lnTo>
                  <a:pt x="950214" y="242315"/>
                </a:lnTo>
                <a:lnTo>
                  <a:pt x="918210" y="231647"/>
                </a:lnTo>
                <a:close/>
              </a:path>
              <a:path w="3900804" h="276225">
                <a:moveTo>
                  <a:pt x="1016508" y="220979"/>
                </a:moveTo>
                <a:lnTo>
                  <a:pt x="985266" y="242315"/>
                </a:lnTo>
                <a:lnTo>
                  <a:pt x="989838" y="249935"/>
                </a:lnTo>
                <a:lnTo>
                  <a:pt x="1021842" y="227837"/>
                </a:lnTo>
                <a:lnTo>
                  <a:pt x="1016508" y="220979"/>
                </a:lnTo>
                <a:close/>
              </a:path>
              <a:path w="3900804" h="276225">
                <a:moveTo>
                  <a:pt x="1086612" y="196595"/>
                </a:moveTo>
                <a:lnTo>
                  <a:pt x="1055370" y="220979"/>
                </a:lnTo>
                <a:lnTo>
                  <a:pt x="1060704" y="227837"/>
                </a:lnTo>
                <a:lnTo>
                  <a:pt x="1091946" y="203453"/>
                </a:lnTo>
                <a:lnTo>
                  <a:pt x="1086612" y="196595"/>
                </a:lnTo>
                <a:close/>
              </a:path>
              <a:path w="3900804" h="276225">
                <a:moveTo>
                  <a:pt x="1156716" y="172211"/>
                </a:moveTo>
                <a:lnTo>
                  <a:pt x="1125474" y="196595"/>
                </a:lnTo>
                <a:lnTo>
                  <a:pt x="1130808" y="203453"/>
                </a:lnTo>
                <a:lnTo>
                  <a:pt x="1162050" y="179069"/>
                </a:lnTo>
                <a:lnTo>
                  <a:pt x="1156716" y="172211"/>
                </a:lnTo>
                <a:close/>
              </a:path>
              <a:path w="3900804" h="276225">
                <a:moveTo>
                  <a:pt x="1199388" y="171449"/>
                </a:moveTo>
                <a:lnTo>
                  <a:pt x="1197864" y="179831"/>
                </a:lnTo>
                <a:lnTo>
                  <a:pt x="1229106" y="185927"/>
                </a:lnTo>
                <a:lnTo>
                  <a:pt x="1230630" y="177545"/>
                </a:lnTo>
                <a:lnTo>
                  <a:pt x="1199388" y="171449"/>
                </a:lnTo>
                <a:close/>
              </a:path>
              <a:path w="3900804" h="276225">
                <a:moveTo>
                  <a:pt x="1297686" y="153923"/>
                </a:moveTo>
                <a:lnTo>
                  <a:pt x="1265682" y="178307"/>
                </a:lnTo>
                <a:lnTo>
                  <a:pt x="1271016" y="185165"/>
                </a:lnTo>
                <a:lnTo>
                  <a:pt x="1303020" y="160781"/>
                </a:lnTo>
                <a:lnTo>
                  <a:pt x="1297686" y="153923"/>
                </a:lnTo>
                <a:close/>
              </a:path>
              <a:path w="3900804" h="276225">
                <a:moveTo>
                  <a:pt x="1367028" y="97535"/>
                </a:moveTo>
                <a:lnTo>
                  <a:pt x="1335024" y="155447"/>
                </a:lnTo>
                <a:lnTo>
                  <a:pt x="1342644" y="159257"/>
                </a:lnTo>
                <a:lnTo>
                  <a:pt x="1373886" y="102107"/>
                </a:lnTo>
                <a:lnTo>
                  <a:pt x="1367028" y="97535"/>
                </a:lnTo>
                <a:close/>
              </a:path>
              <a:path w="3900804" h="276225">
                <a:moveTo>
                  <a:pt x="1438656" y="76199"/>
                </a:moveTo>
                <a:lnTo>
                  <a:pt x="1406652" y="96011"/>
                </a:lnTo>
                <a:lnTo>
                  <a:pt x="1411224" y="103631"/>
                </a:lnTo>
                <a:lnTo>
                  <a:pt x="1443228" y="83819"/>
                </a:lnTo>
                <a:lnTo>
                  <a:pt x="1438656" y="76199"/>
                </a:lnTo>
                <a:close/>
              </a:path>
              <a:path w="3900804" h="276225">
                <a:moveTo>
                  <a:pt x="1481328" y="76199"/>
                </a:moveTo>
                <a:lnTo>
                  <a:pt x="1477518" y="83819"/>
                </a:lnTo>
                <a:lnTo>
                  <a:pt x="1509522" y="96773"/>
                </a:lnTo>
                <a:lnTo>
                  <a:pt x="1512570" y="88391"/>
                </a:lnTo>
                <a:lnTo>
                  <a:pt x="1481328" y="76199"/>
                </a:lnTo>
                <a:close/>
              </a:path>
              <a:path w="3900804" h="276225">
                <a:moveTo>
                  <a:pt x="1552194" y="89153"/>
                </a:moveTo>
                <a:lnTo>
                  <a:pt x="1546860" y="96011"/>
                </a:lnTo>
                <a:lnTo>
                  <a:pt x="1578864" y="120395"/>
                </a:lnTo>
                <a:lnTo>
                  <a:pt x="1584198" y="113537"/>
                </a:lnTo>
                <a:lnTo>
                  <a:pt x="1552194" y="89153"/>
                </a:lnTo>
                <a:close/>
              </a:path>
              <a:path w="3900804" h="276225">
                <a:moveTo>
                  <a:pt x="1620774" y="112775"/>
                </a:moveTo>
                <a:lnTo>
                  <a:pt x="1619250" y="121157"/>
                </a:lnTo>
                <a:lnTo>
                  <a:pt x="1650492" y="128777"/>
                </a:lnTo>
                <a:lnTo>
                  <a:pt x="1652777" y="120395"/>
                </a:lnTo>
                <a:lnTo>
                  <a:pt x="1620774" y="112775"/>
                </a:lnTo>
                <a:close/>
              </a:path>
              <a:path w="3900804" h="276225">
                <a:moveTo>
                  <a:pt x="1721358" y="118871"/>
                </a:moveTo>
                <a:lnTo>
                  <a:pt x="1690116" y="119633"/>
                </a:lnTo>
                <a:lnTo>
                  <a:pt x="1690116" y="128777"/>
                </a:lnTo>
                <a:lnTo>
                  <a:pt x="1722120" y="127253"/>
                </a:lnTo>
                <a:lnTo>
                  <a:pt x="1721358" y="118871"/>
                </a:lnTo>
                <a:close/>
              </a:path>
              <a:path w="3900804" h="276225">
                <a:moveTo>
                  <a:pt x="1763268" y="119633"/>
                </a:moveTo>
                <a:lnTo>
                  <a:pt x="1757934" y="126491"/>
                </a:lnTo>
                <a:lnTo>
                  <a:pt x="1789176" y="151637"/>
                </a:lnTo>
                <a:lnTo>
                  <a:pt x="1794510" y="145541"/>
                </a:lnTo>
                <a:lnTo>
                  <a:pt x="1763268" y="119633"/>
                </a:lnTo>
                <a:close/>
              </a:path>
              <a:path w="3900804" h="276225">
                <a:moveTo>
                  <a:pt x="1831848" y="144779"/>
                </a:moveTo>
                <a:lnTo>
                  <a:pt x="1829562" y="153161"/>
                </a:lnTo>
                <a:lnTo>
                  <a:pt x="1861566" y="160019"/>
                </a:lnTo>
                <a:lnTo>
                  <a:pt x="1863090" y="151637"/>
                </a:lnTo>
                <a:lnTo>
                  <a:pt x="1831848" y="144779"/>
                </a:lnTo>
                <a:close/>
              </a:path>
              <a:path w="3900804" h="276225">
                <a:moveTo>
                  <a:pt x="1901190" y="151637"/>
                </a:moveTo>
                <a:lnTo>
                  <a:pt x="1901190" y="160019"/>
                </a:lnTo>
                <a:lnTo>
                  <a:pt x="1932432" y="161543"/>
                </a:lnTo>
                <a:lnTo>
                  <a:pt x="1932432" y="153161"/>
                </a:lnTo>
                <a:lnTo>
                  <a:pt x="1901190" y="151637"/>
                </a:lnTo>
                <a:close/>
              </a:path>
              <a:path w="3900804" h="276225">
                <a:moveTo>
                  <a:pt x="2002536" y="151637"/>
                </a:moveTo>
                <a:lnTo>
                  <a:pt x="1971294" y="153161"/>
                </a:lnTo>
                <a:lnTo>
                  <a:pt x="1971294" y="161543"/>
                </a:lnTo>
                <a:lnTo>
                  <a:pt x="2003298" y="160019"/>
                </a:lnTo>
                <a:lnTo>
                  <a:pt x="2002536" y="151637"/>
                </a:lnTo>
                <a:close/>
              </a:path>
              <a:path w="3900804" h="276225">
                <a:moveTo>
                  <a:pt x="2072640" y="147065"/>
                </a:moveTo>
                <a:lnTo>
                  <a:pt x="2040636" y="151637"/>
                </a:lnTo>
                <a:lnTo>
                  <a:pt x="2042160" y="160019"/>
                </a:lnTo>
                <a:lnTo>
                  <a:pt x="2073402" y="155447"/>
                </a:lnTo>
                <a:lnTo>
                  <a:pt x="2072640" y="147065"/>
                </a:lnTo>
                <a:close/>
              </a:path>
              <a:path w="3900804" h="276225">
                <a:moveTo>
                  <a:pt x="2142744" y="141731"/>
                </a:moveTo>
                <a:lnTo>
                  <a:pt x="2110740" y="147065"/>
                </a:lnTo>
                <a:lnTo>
                  <a:pt x="2112264" y="155447"/>
                </a:lnTo>
                <a:lnTo>
                  <a:pt x="2144268" y="150113"/>
                </a:lnTo>
                <a:lnTo>
                  <a:pt x="2142744" y="141731"/>
                </a:lnTo>
                <a:close/>
              </a:path>
              <a:path w="3900804" h="276225">
                <a:moveTo>
                  <a:pt x="2212848" y="135635"/>
                </a:moveTo>
                <a:lnTo>
                  <a:pt x="2181606" y="141731"/>
                </a:lnTo>
                <a:lnTo>
                  <a:pt x="2183130" y="150113"/>
                </a:lnTo>
                <a:lnTo>
                  <a:pt x="2214372" y="144017"/>
                </a:lnTo>
                <a:lnTo>
                  <a:pt x="2212848" y="135635"/>
                </a:lnTo>
                <a:close/>
              </a:path>
              <a:path w="3900804" h="276225">
                <a:moveTo>
                  <a:pt x="2282952" y="125729"/>
                </a:moveTo>
                <a:lnTo>
                  <a:pt x="2250948" y="135635"/>
                </a:lnTo>
                <a:lnTo>
                  <a:pt x="2253996" y="144017"/>
                </a:lnTo>
                <a:lnTo>
                  <a:pt x="2285238" y="134111"/>
                </a:lnTo>
                <a:lnTo>
                  <a:pt x="2282952" y="125729"/>
                </a:lnTo>
                <a:close/>
              </a:path>
              <a:path w="3900804" h="276225">
                <a:moveTo>
                  <a:pt x="2353056" y="115823"/>
                </a:moveTo>
                <a:lnTo>
                  <a:pt x="2321052" y="125729"/>
                </a:lnTo>
                <a:lnTo>
                  <a:pt x="2324100" y="134111"/>
                </a:lnTo>
                <a:lnTo>
                  <a:pt x="2355342" y="124205"/>
                </a:lnTo>
                <a:lnTo>
                  <a:pt x="2353056" y="115823"/>
                </a:lnTo>
                <a:close/>
              </a:path>
              <a:path w="3900804" h="276225">
                <a:moveTo>
                  <a:pt x="2423160" y="108965"/>
                </a:moveTo>
                <a:lnTo>
                  <a:pt x="2391918" y="115823"/>
                </a:lnTo>
                <a:lnTo>
                  <a:pt x="2394204" y="124205"/>
                </a:lnTo>
                <a:lnTo>
                  <a:pt x="2425446" y="117347"/>
                </a:lnTo>
                <a:lnTo>
                  <a:pt x="2423160" y="108965"/>
                </a:lnTo>
                <a:close/>
              </a:path>
              <a:path w="3900804" h="276225">
                <a:moveTo>
                  <a:pt x="2494026" y="104393"/>
                </a:moveTo>
                <a:lnTo>
                  <a:pt x="2462784" y="108203"/>
                </a:lnTo>
                <a:lnTo>
                  <a:pt x="2463546" y="117347"/>
                </a:lnTo>
                <a:lnTo>
                  <a:pt x="2495550" y="112775"/>
                </a:lnTo>
                <a:lnTo>
                  <a:pt x="2494026" y="104393"/>
                </a:lnTo>
                <a:close/>
              </a:path>
              <a:path w="3900804" h="276225">
                <a:moveTo>
                  <a:pt x="2564130" y="99821"/>
                </a:moveTo>
                <a:lnTo>
                  <a:pt x="2532888" y="104393"/>
                </a:lnTo>
                <a:lnTo>
                  <a:pt x="2534412" y="112775"/>
                </a:lnTo>
                <a:lnTo>
                  <a:pt x="2565654" y="108203"/>
                </a:lnTo>
                <a:lnTo>
                  <a:pt x="2564130" y="99821"/>
                </a:lnTo>
                <a:close/>
              </a:path>
              <a:path w="3900804" h="276225">
                <a:moveTo>
                  <a:pt x="2634234" y="92963"/>
                </a:moveTo>
                <a:lnTo>
                  <a:pt x="2602992" y="99821"/>
                </a:lnTo>
                <a:lnTo>
                  <a:pt x="2604516" y="108203"/>
                </a:lnTo>
                <a:lnTo>
                  <a:pt x="2636520" y="101345"/>
                </a:lnTo>
                <a:lnTo>
                  <a:pt x="2634234" y="92963"/>
                </a:lnTo>
                <a:close/>
              </a:path>
              <a:path w="3900804" h="276225">
                <a:moveTo>
                  <a:pt x="2704338" y="85343"/>
                </a:moveTo>
                <a:lnTo>
                  <a:pt x="2673096" y="92963"/>
                </a:lnTo>
                <a:lnTo>
                  <a:pt x="2674620" y="101345"/>
                </a:lnTo>
                <a:lnTo>
                  <a:pt x="2706624" y="93725"/>
                </a:lnTo>
                <a:lnTo>
                  <a:pt x="2704338" y="85343"/>
                </a:lnTo>
                <a:close/>
              </a:path>
              <a:path w="3900804" h="276225">
                <a:moveTo>
                  <a:pt x="2744724" y="85343"/>
                </a:moveTo>
                <a:lnTo>
                  <a:pt x="2743962" y="94487"/>
                </a:lnTo>
                <a:lnTo>
                  <a:pt x="2775966" y="95249"/>
                </a:lnTo>
                <a:lnTo>
                  <a:pt x="2775966" y="86867"/>
                </a:lnTo>
                <a:lnTo>
                  <a:pt x="2744724" y="85343"/>
                </a:lnTo>
                <a:close/>
              </a:path>
              <a:path w="3900804" h="276225">
                <a:moveTo>
                  <a:pt x="2814828" y="86867"/>
                </a:moveTo>
                <a:lnTo>
                  <a:pt x="2814066" y="95249"/>
                </a:lnTo>
                <a:lnTo>
                  <a:pt x="2845308" y="99821"/>
                </a:lnTo>
                <a:lnTo>
                  <a:pt x="2846832" y="91439"/>
                </a:lnTo>
                <a:lnTo>
                  <a:pt x="2814828" y="86867"/>
                </a:lnTo>
                <a:close/>
              </a:path>
              <a:path w="3900804" h="276225">
                <a:moveTo>
                  <a:pt x="2916174" y="89915"/>
                </a:moveTo>
                <a:lnTo>
                  <a:pt x="2884932" y="91439"/>
                </a:lnTo>
                <a:lnTo>
                  <a:pt x="2884932" y="99821"/>
                </a:lnTo>
                <a:lnTo>
                  <a:pt x="2916174" y="98297"/>
                </a:lnTo>
                <a:lnTo>
                  <a:pt x="2916174" y="89915"/>
                </a:lnTo>
                <a:close/>
              </a:path>
              <a:path w="3900804" h="276225">
                <a:moveTo>
                  <a:pt x="2986278" y="86867"/>
                </a:moveTo>
                <a:lnTo>
                  <a:pt x="2955036" y="89915"/>
                </a:lnTo>
                <a:lnTo>
                  <a:pt x="2955798" y="98297"/>
                </a:lnTo>
                <a:lnTo>
                  <a:pt x="2987040" y="95249"/>
                </a:lnTo>
                <a:lnTo>
                  <a:pt x="2986278" y="86867"/>
                </a:lnTo>
                <a:close/>
              </a:path>
              <a:path w="3900804" h="276225">
                <a:moveTo>
                  <a:pt x="3056382" y="81533"/>
                </a:moveTo>
                <a:lnTo>
                  <a:pt x="3024378" y="86867"/>
                </a:lnTo>
                <a:lnTo>
                  <a:pt x="3025902" y="95249"/>
                </a:lnTo>
                <a:lnTo>
                  <a:pt x="3057906" y="89915"/>
                </a:lnTo>
                <a:lnTo>
                  <a:pt x="3056382" y="81533"/>
                </a:lnTo>
                <a:close/>
              </a:path>
              <a:path w="3900804" h="276225">
                <a:moveTo>
                  <a:pt x="3126486" y="75437"/>
                </a:moveTo>
                <a:lnTo>
                  <a:pt x="3094482" y="81533"/>
                </a:lnTo>
                <a:lnTo>
                  <a:pt x="3096006" y="89915"/>
                </a:lnTo>
                <a:lnTo>
                  <a:pt x="3128010" y="83819"/>
                </a:lnTo>
                <a:lnTo>
                  <a:pt x="3126486" y="75437"/>
                </a:lnTo>
                <a:close/>
              </a:path>
              <a:path w="3900804" h="276225">
                <a:moveTo>
                  <a:pt x="3196590" y="70103"/>
                </a:moveTo>
                <a:lnTo>
                  <a:pt x="3165348" y="75437"/>
                </a:lnTo>
                <a:lnTo>
                  <a:pt x="3166872" y="83819"/>
                </a:lnTo>
                <a:lnTo>
                  <a:pt x="3198114" y="78485"/>
                </a:lnTo>
                <a:lnTo>
                  <a:pt x="3196590" y="70103"/>
                </a:lnTo>
                <a:close/>
              </a:path>
              <a:path w="3900804" h="276225">
                <a:moveTo>
                  <a:pt x="3267455" y="65531"/>
                </a:moveTo>
                <a:lnTo>
                  <a:pt x="3235452" y="70103"/>
                </a:lnTo>
                <a:lnTo>
                  <a:pt x="3236976" y="78485"/>
                </a:lnTo>
                <a:lnTo>
                  <a:pt x="3268218" y="73913"/>
                </a:lnTo>
                <a:lnTo>
                  <a:pt x="3267455" y="65531"/>
                </a:lnTo>
                <a:close/>
              </a:path>
              <a:path w="3900804" h="276225">
                <a:moveTo>
                  <a:pt x="3337560" y="60959"/>
                </a:moveTo>
                <a:lnTo>
                  <a:pt x="3305556" y="65531"/>
                </a:lnTo>
                <a:lnTo>
                  <a:pt x="3307079" y="73913"/>
                </a:lnTo>
                <a:lnTo>
                  <a:pt x="3338322" y="70103"/>
                </a:lnTo>
                <a:lnTo>
                  <a:pt x="3337560" y="60959"/>
                </a:lnTo>
                <a:close/>
              </a:path>
              <a:path w="3900804" h="276225">
                <a:moveTo>
                  <a:pt x="3407664" y="57149"/>
                </a:moveTo>
                <a:lnTo>
                  <a:pt x="3376422" y="60959"/>
                </a:lnTo>
                <a:lnTo>
                  <a:pt x="3377184" y="70103"/>
                </a:lnTo>
                <a:lnTo>
                  <a:pt x="3409188" y="65531"/>
                </a:lnTo>
                <a:lnTo>
                  <a:pt x="3407664" y="57149"/>
                </a:lnTo>
                <a:close/>
              </a:path>
              <a:path w="3900804" h="276225">
                <a:moveTo>
                  <a:pt x="3477768" y="52577"/>
                </a:moveTo>
                <a:lnTo>
                  <a:pt x="3446526" y="57149"/>
                </a:lnTo>
                <a:lnTo>
                  <a:pt x="3447288" y="65531"/>
                </a:lnTo>
                <a:lnTo>
                  <a:pt x="3479291" y="60959"/>
                </a:lnTo>
                <a:lnTo>
                  <a:pt x="3477768" y="52577"/>
                </a:lnTo>
                <a:close/>
              </a:path>
              <a:path w="3900804" h="276225">
                <a:moveTo>
                  <a:pt x="3547872" y="48005"/>
                </a:moveTo>
                <a:lnTo>
                  <a:pt x="3516629" y="52577"/>
                </a:lnTo>
                <a:lnTo>
                  <a:pt x="3518154" y="60959"/>
                </a:lnTo>
                <a:lnTo>
                  <a:pt x="3549396" y="57149"/>
                </a:lnTo>
                <a:lnTo>
                  <a:pt x="3547872" y="48005"/>
                </a:lnTo>
                <a:close/>
              </a:path>
              <a:path w="3900804" h="276225">
                <a:moveTo>
                  <a:pt x="3617976" y="42671"/>
                </a:moveTo>
                <a:lnTo>
                  <a:pt x="3586734" y="48767"/>
                </a:lnTo>
                <a:lnTo>
                  <a:pt x="3588258" y="57149"/>
                </a:lnTo>
                <a:lnTo>
                  <a:pt x="3619500" y="51053"/>
                </a:lnTo>
                <a:lnTo>
                  <a:pt x="3617976" y="42671"/>
                </a:lnTo>
                <a:close/>
              </a:path>
              <a:path w="3900804" h="276225">
                <a:moveTo>
                  <a:pt x="3688841" y="38099"/>
                </a:moveTo>
                <a:lnTo>
                  <a:pt x="3656838" y="42671"/>
                </a:lnTo>
                <a:lnTo>
                  <a:pt x="3658362" y="51053"/>
                </a:lnTo>
                <a:lnTo>
                  <a:pt x="3689604" y="46481"/>
                </a:lnTo>
                <a:lnTo>
                  <a:pt x="3688841" y="38099"/>
                </a:lnTo>
                <a:close/>
              </a:path>
              <a:path w="3900804" h="276225">
                <a:moveTo>
                  <a:pt x="3758946" y="34289"/>
                </a:moveTo>
                <a:lnTo>
                  <a:pt x="3727704" y="38099"/>
                </a:lnTo>
                <a:lnTo>
                  <a:pt x="3728466" y="46481"/>
                </a:lnTo>
                <a:lnTo>
                  <a:pt x="3760470" y="42671"/>
                </a:lnTo>
                <a:lnTo>
                  <a:pt x="3758946" y="34289"/>
                </a:lnTo>
                <a:close/>
              </a:path>
              <a:path w="3900804" h="276225">
                <a:moveTo>
                  <a:pt x="3829050" y="29717"/>
                </a:moveTo>
                <a:lnTo>
                  <a:pt x="3797808" y="34289"/>
                </a:lnTo>
                <a:lnTo>
                  <a:pt x="3798570" y="42671"/>
                </a:lnTo>
                <a:lnTo>
                  <a:pt x="3830574" y="38099"/>
                </a:lnTo>
                <a:lnTo>
                  <a:pt x="3829050" y="29717"/>
                </a:lnTo>
                <a:close/>
              </a:path>
              <a:path w="3900804" h="276225">
                <a:moveTo>
                  <a:pt x="3899916" y="25145"/>
                </a:moveTo>
                <a:lnTo>
                  <a:pt x="3867912" y="29717"/>
                </a:lnTo>
                <a:lnTo>
                  <a:pt x="3869436" y="38099"/>
                </a:lnTo>
                <a:lnTo>
                  <a:pt x="3900678" y="34289"/>
                </a:lnTo>
                <a:lnTo>
                  <a:pt x="3899916" y="25145"/>
                </a:lnTo>
                <a:close/>
              </a:path>
            </a:pathLst>
          </a:custGeom>
          <a:solidFill>
            <a:srgbClr val="000000"/>
          </a:solidFill>
        </p:spPr>
        <p:txBody>
          <a:bodyPr wrap="square" lIns="0" tIns="0" rIns="0" bIns="0" rtlCol="0"/>
          <a:lstStyle/>
          <a:p>
            <a:endParaRPr/>
          </a:p>
        </p:txBody>
      </p:sp>
      <p:sp>
        <p:nvSpPr>
          <p:cNvPr id="124" name="object 124"/>
          <p:cNvSpPr/>
          <p:nvPr/>
        </p:nvSpPr>
        <p:spPr>
          <a:xfrm>
            <a:off x="2594610" y="2271522"/>
            <a:ext cx="0" cy="133350"/>
          </a:xfrm>
          <a:custGeom>
            <a:avLst/>
            <a:gdLst/>
            <a:ahLst/>
            <a:cxnLst/>
            <a:rect l="l" t="t" r="r" b="b"/>
            <a:pathLst>
              <a:path h="133350">
                <a:moveTo>
                  <a:pt x="0" y="0"/>
                </a:moveTo>
                <a:lnTo>
                  <a:pt x="0" y="133350"/>
                </a:lnTo>
              </a:path>
            </a:pathLst>
          </a:custGeom>
          <a:ln w="21336">
            <a:solidFill>
              <a:srgbClr val="0000A8"/>
            </a:solidFill>
          </a:ln>
        </p:spPr>
        <p:txBody>
          <a:bodyPr wrap="square" lIns="0" tIns="0" rIns="0" bIns="0" rtlCol="0"/>
          <a:lstStyle/>
          <a:p>
            <a:endParaRPr/>
          </a:p>
        </p:txBody>
      </p:sp>
      <p:sp>
        <p:nvSpPr>
          <p:cNvPr id="125" name="object 125"/>
          <p:cNvSpPr/>
          <p:nvPr/>
        </p:nvSpPr>
        <p:spPr>
          <a:xfrm>
            <a:off x="2655951" y="2162555"/>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26" name="object 126"/>
          <p:cNvSpPr/>
          <p:nvPr/>
        </p:nvSpPr>
        <p:spPr>
          <a:xfrm>
            <a:off x="2726435" y="2110739"/>
            <a:ext cx="0" cy="135255"/>
          </a:xfrm>
          <a:custGeom>
            <a:avLst/>
            <a:gdLst/>
            <a:ahLst/>
            <a:cxnLst/>
            <a:rect l="l" t="t" r="r" b="b"/>
            <a:pathLst>
              <a:path h="135255">
                <a:moveTo>
                  <a:pt x="0" y="0"/>
                </a:moveTo>
                <a:lnTo>
                  <a:pt x="0" y="134874"/>
                </a:lnTo>
              </a:path>
            </a:pathLst>
          </a:custGeom>
          <a:ln w="38100">
            <a:solidFill>
              <a:srgbClr val="0000A8"/>
            </a:solidFill>
          </a:ln>
        </p:spPr>
        <p:txBody>
          <a:bodyPr wrap="square" lIns="0" tIns="0" rIns="0" bIns="0" rtlCol="0"/>
          <a:lstStyle/>
          <a:p>
            <a:endParaRPr/>
          </a:p>
        </p:txBody>
      </p:sp>
      <p:sp>
        <p:nvSpPr>
          <p:cNvPr id="127" name="object 127"/>
          <p:cNvSpPr/>
          <p:nvPr/>
        </p:nvSpPr>
        <p:spPr>
          <a:xfrm>
            <a:off x="2796920" y="2052066"/>
            <a:ext cx="0" cy="135255"/>
          </a:xfrm>
          <a:custGeom>
            <a:avLst/>
            <a:gdLst/>
            <a:ahLst/>
            <a:cxnLst/>
            <a:rect l="l" t="t" r="r" b="b"/>
            <a:pathLst>
              <a:path h="135255">
                <a:moveTo>
                  <a:pt x="0" y="0"/>
                </a:moveTo>
                <a:lnTo>
                  <a:pt x="0" y="134874"/>
                </a:lnTo>
              </a:path>
            </a:pathLst>
          </a:custGeom>
          <a:ln w="38862">
            <a:solidFill>
              <a:srgbClr val="0000A8"/>
            </a:solidFill>
          </a:ln>
        </p:spPr>
        <p:txBody>
          <a:bodyPr wrap="square" lIns="0" tIns="0" rIns="0" bIns="0" rtlCol="0"/>
          <a:lstStyle/>
          <a:p>
            <a:endParaRPr/>
          </a:p>
        </p:txBody>
      </p:sp>
      <p:sp>
        <p:nvSpPr>
          <p:cNvPr id="128" name="object 128"/>
          <p:cNvSpPr/>
          <p:nvPr/>
        </p:nvSpPr>
        <p:spPr>
          <a:xfrm>
            <a:off x="2867025" y="2056638"/>
            <a:ext cx="0" cy="135890"/>
          </a:xfrm>
          <a:custGeom>
            <a:avLst/>
            <a:gdLst/>
            <a:ahLst/>
            <a:cxnLst/>
            <a:rect l="l" t="t" r="r" b="b"/>
            <a:pathLst>
              <a:path h="135889">
                <a:moveTo>
                  <a:pt x="0" y="0"/>
                </a:moveTo>
                <a:lnTo>
                  <a:pt x="0" y="135635"/>
                </a:lnTo>
              </a:path>
            </a:pathLst>
          </a:custGeom>
          <a:ln w="38862">
            <a:solidFill>
              <a:srgbClr val="0000A8"/>
            </a:solidFill>
          </a:ln>
        </p:spPr>
        <p:txBody>
          <a:bodyPr wrap="square" lIns="0" tIns="0" rIns="0" bIns="0" rtlCol="0"/>
          <a:lstStyle/>
          <a:p>
            <a:endParaRPr/>
          </a:p>
        </p:txBody>
      </p:sp>
      <p:sp>
        <p:nvSpPr>
          <p:cNvPr id="129" name="object 129"/>
          <p:cNvSpPr/>
          <p:nvPr/>
        </p:nvSpPr>
        <p:spPr>
          <a:xfrm>
            <a:off x="2937129" y="1997201"/>
            <a:ext cx="0" cy="136525"/>
          </a:xfrm>
          <a:custGeom>
            <a:avLst/>
            <a:gdLst/>
            <a:ahLst/>
            <a:cxnLst/>
            <a:rect l="l" t="t" r="r" b="b"/>
            <a:pathLst>
              <a:path h="136525">
                <a:moveTo>
                  <a:pt x="0" y="0"/>
                </a:moveTo>
                <a:lnTo>
                  <a:pt x="0" y="136398"/>
                </a:lnTo>
              </a:path>
            </a:pathLst>
          </a:custGeom>
          <a:ln w="38862">
            <a:solidFill>
              <a:srgbClr val="0000A8"/>
            </a:solidFill>
          </a:ln>
        </p:spPr>
        <p:txBody>
          <a:bodyPr wrap="square" lIns="0" tIns="0" rIns="0" bIns="0" rtlCol="0"/>
          <a:lstStyle/>
          <a:p>
            <a:endParaRPr/>
          </a:p>
        </p:txBody>
      </p:sp>
      <p:sp>
        <p:nvSpPr>
          <p:cNvPr id="130" name="object 130"/>
          <p:cNvSpPr/>
          <p:nvPr/>
        </p:nvSpPr>
        <p:spPr>
          <a:xfrm>
            <a:off x="3007232" y="2011679"/>
            <a:ext cx="0" cy="136525"/>
          </a:xfrm>
          <a:custGeom>
            <a:avLst/>
            <a:gdLst/>
            <a:ahLst/>
            <a:cxnLst/>
            <a:rect l="l" t="t" r="r" b="b"/>
            <a:pathLst>
              <a:path h="136525">
                <a:moveTo>
                  <a:pt x="0" y="0"/>
                </a:moveTo>
                <a:lnTo>
                  <a:pt x="0" y="136398"/>
                </a:lnTo>
              </a:path>
            </a:pathLst>
          </a:custGeom>
          <a:ln w="38862">
            <a:solidFill>
              <a:srgbClr val="0000A8"/>
            </a:solidFill>
          </a:ln>
        </p:spPr>
        <p:txBody>
          <a:bodyPr wrap="square" lIns="0" tIns="0" rIns="0" bIns="0" rtlCol="0"/>
          <a:lstStyle/>
          <a:p>
            <a:endParaRPr/>
          </a:p>
        </p:txBody>
      </p:sp>
      <p:sp>
        <p:nvSpPr>
          <p:cNvPr id="131" name="object 131"/>
          <p:cNvSpPr/>
          <p:nvPr/>
        </p:nvSpPr>
        <p:spPr>
          <a:xfrm>
            <a:off x="3077717" y="2087879"/>
            <a:ext cx="0" cy="136525"/>
          </a:xfrm>
          <a:custGeom>
            <a:avLst/>
            <a:gdLst/>
            <a:ahLst/>
            <a:cxnLst/>
            <a:rect l="l" t="t" r="r" b="b"/>
            <a:pathLst>
              <a:path h="136525">
                <a:moveTo>
                  <a:pt x="0" y="0"/>
                </a:moveTo>
                <a:lnTo>
                  <a:pt x="0" y="136398"/>
                </a:lnTo>
              </a:path>
            </a:pathLst>
          </a:custGeom>
          <a:ln w="38100">
            <a:solidFill>
              <a:srgbClr val="0000A8"/>
            </a:solidFill>
          </a:ln>
        </p:spPr>
        <p:txBody>
          <a:bodyPr wrap="square" lIns="0" tIns="0" rIns="0" bIns="0" rtlCol="0"/>
          <a:lstStyle/>
          <a:p>
            <a:endParaRPr/>
          </a:p>
        </p:txBody>
      </p:sp>
      <p:sp>
        <p:nvSpPr>
          <p:cNvPr id="132" name="object 132"/>
          <p:cNvSpPr/>
          <p:nvPr/>
        </p:nvSpPr>
        <p:spPr>
          <a:xfrm>
            <a:off x="3148202" y="2077973"/>
            <a:ext cx="0" cy="135890"/>
          </a:xfrm>
          <a:custGeom>
            <a:avLst/>
            <a:gdLst/>
            <a:ahLst/>
            <a:cxnLst/>
            <a:rect l="l" t="t" r="r" b="b"/>
            <a:pathLst>
              <a:path h="135889">
                <a:moveTo>
                  <a:pt x="0" y="0"/>
                </a:moveTo>
                <a:lnTo>
                  <a:pt x="0" y="135635"/>
                </a:lnTo>
              </a:path>
            </a:pathLst>
          </a:custGeom>
          <a:ln w="38862">
            <a:solidFill>
              <a:srgbClr val="0000A8"/>
            </a:solidFill>
          </a:ln>
        </p:spPr>
        <p:txBody>
          <a:bodyPr wrap="square" lIns="0" tIns="0" rIns="0" bIns="0" rtlCol="0"/>
          <a:lstStyle/>
          <a:p>
            <a:endParaRPr/>
          </a:p>
        </p:txBody>
      </p:sp>
      <p:sp>
        <p:nvSpPr>
          <p:cNvPr id="133" name="object 133"/>
          <p:cNvSpPr/>
          <p:nvPr/>
        </p:nvSpPr>
        <p:spPr>
          <a:xfrm>
            <a:off x="3218307" y="2029205"/>
            <a:ext cx="0" cy="139065"/>
          </a:xfrm>
          <a:custGeom>
            <a:avLst/>
            <a:gdLst/>
            <a:ahLst/>
            <a:cxnLst/>
            <a:rect l="l" t="t" r="r" b="b"/>
            <a:pathLst>
              <a:path h="139064">
                <a:moveTo>
                  <a:pt x="0" y="0"/>
                </a:moveTo>
                <a:lnTo>
                  <a:pt x="0" y="138683"/>
                </a:lnTo>
              </a:path>
            </a:pathLst>
          </a:custGeom>
          <a:ln w="38862">
            <a:solidFill>
              <a:srgbClr val="0000A8"/>
            </a:solidFill>
          </a:ln>
        </p:spPr>
        <p:txBody>
          <a:bodyPr wrap="square" lIns="0" tIns="0" rIns="0" bIns="0" rtlCol="0"/>
          <a:lstStyle/>
          <a:p>
            <a:endParaRPr/>
          </a:p>
        </p:txBody>
      </p:sp>
      <p:sp>
        <p:nvSpPr>
          <p:cNvPr id="134" name="object 134"/>
          <p:cNvSpPr/>
          <p:nvPr/>
        </p:nvSpPr>
        <p:spPr>
          <a:xfrm>
            <a:off x="3288410" y="2007870"/>
            <a:ext cx="0" cy="139065"/>
          </a:xfrm>
          <a:custGeom>
            <a:avLst/>
            <a:gdLst/>
            <a:ahLst/>
            <a:cxnLst/>
            <a:rect l="l" t="t" r="r" b="b"/>
            <a:pathLst>
              <a:path h="139064">
                <a:moveTo>
                  <a:pt x="0" y="0"/>
                </a:moveTo>
                <a:lnTo>
                  <a:pt x="0" y="138683"/>
                </a:lnTo>
              </a:path>
            </a:pathLst>
          </a:custGeom>
          <a:ln w="38862">
            <a:solidFill>
              <a:srgbClr val="0000A8"/>
            </a:solidFill>
          </a:ln>
        </p:spPr>
        <p:txBody>
          <a:bodyPr wrap="square" lIns="0" tIns="0" rIns="0" bIns="0" rtlCol="0"/>
          <a:lstStyle/>
          <a:p>
            <a:endParaRPr/>
          </a:p>
        </p:txBody>
      </p:sp>
      <p:sp>
        <p:nvSpPr>
          <p:cNvPr id="135" name="object 135"/>
          <p:cNvSpPr/>
          <p:nvPr/>
        </p:nvSpPr>
        <p:spPr>
          <a:xfrm>
            <a:off x="3358896" y="2086355"/>
            <a:ext cx="0" cy="140335"/>
          </a:xfrm>
          <a:custGeom>
            <a:avLst/>
            <a:gdLst/>
            <a:ahLst/>
            <a:cxnLst/>
            <a:rect l="l" t="t" r="r" b="b"/>
            <a:pathLst>
              <a:path h="140335">
                <a:moveTo>
                  <a:pt x="0" y="0"/>
                </a:moveTo>
                <a:lnTo>
                  <a:pt x="0" y="140207"/>
                </a:lnTo>
              </a:path>
            </a:pathLst>
          </a:custGeom>
          <a:ln w="38100">
            <a:solidFill>
              <a:srgbClr val="0000A8"/>
            </a:solidFill>
          </a:ln>
        </p:spPr>
        <p:txBody>
          <a:bodyPr wrap="square" lIns="0" tIns="0" rIns="0" bIns="0" rtlCol="0"/>
          <a:lstStyle/>
          <a:p>
            <a:endParaRPr/>
          </a:p>
        </p:txBody>
      </p:sp>
      <p:sp>
        <p:nvSpPr>
          <p:cNvPr id="136" name="object 136"/>
          <p:cNvSpPr/>
          <p:nvPr/>
        </p:nvSpPr>
        <p:spPr>
          <a:xfrm>
            <a:off x="3429380" y="2170938"/>
            <a:ext cx="0" cy="140335"/>
          </a:xfrm>
          <a:custGeom>
            <a:avLst/>
            <a:gdLst/>
            <a:ahLst/>
            <a:cxnLst/>
            <a:rect l="l" t="t" r="r" b="b"/>
            <a:pathLst>
              <a:path h="140335">
                <a:moveTo>
                  <a:pt x="0" y="0"/>
                </a:moveTo>
                <a:lnTo>
                  <a:pt x="0" y="140207"/>
                </a:lnTo>
              </a:path>
            </a:pathLst>
          </a:custGeom>
          <a:ln w="38862">
            <a:solidFill>
              <a:srgbClr val="0000A8"/>
            </a:solidFill>
          </a:ln>
        </p:spPr>
        <p:txBody>
          <a:bodyPr wrap="square" lIns="0" tIns="0" rIns="0" bIns="0" rtlCol="0"/>
          <a:lstStyle/>
          <a:p>
            <a:endParaRPr/>
          </a:p>
        </p:txBody>
      </p:sp>
      <p:sp>
        <p:nvSpPr>
          <p:cNvPr id="137" name="object 137"/>
          <p:cNvSpPr/>
          <p:nvPr/>
        </p:nvSpPr>
        <p:spPr>
          <a:xfrm>
            <a:off x="3499484" y="2225039"/>
            <a:ext cx="0" cy="140970"/>
          </a:xfrm>
          <a:custGeom>
            <a:avLst/>
            <a:gdLst/>
            <a:ahLst/>
            <a:cxnLst/>
            <a:rect l="l" t="t" r="r" b="b"/>
            <a:pathLst>
              <a:path h="140969">
                <a:moveTo>
                  <a:pt x="0" y="0"/>
                </a:moveTo>
                <a:lnTo>
                  <a:pt x="0" y="140970"/>
                </a:lnTo>
              </a:path>
            </a:pathLst>
          </a:custGeom>
          <a:ln w="38862">
            <a:solidFill>
              <a:srgbClr val="0000A8"/>
            </a:solidFill>
          </a:ln>
        </p:spPr>
        <p:txBody>
          <a:bodyPr wrap="square" lIns="0" tIns="0" rIns="0" bIns="0" rtlCol="0"/>
          <a:lstStyle/>
          <a:p>
            <a:endParaRPr/>
          </a:p>
        </p:txBody>
      </p:sp>
      <p:sp>
        <p:nvSpPr>
          <p:cNvPr id="138" name="object 138"/>
          <p:cNvSpPr/>
          <p:nvPr/>
        </p:nvSpPr>
        <p:spPr>
          <a:xfrm>
            <a:off x="3569589" y="2234183"/>
            <a:ext cx="0" cy="142240"/>
          </a:xfrm>
          <a:custGeom>
            <a:avLst/>
            <a:gdLst/>
            <a:ahLst/>
            <a:cxnLst/>
            <a:rect l="l" t="t" r="r" b="b"/>
            <a:pathLst>
              <a:path h="142239">
                <a:moveTo>
                  <a:pt x="0" y="0"/>
                </a:moveTo>
                <a:lnTo>
                  <a:pt x="0" y="141731"/>
                </a:lnTo>
              </a:path>
            </a:pathLst>
          </a:custGeom>
          <a:ln w="38862">
            <a:solidFill>
              <a:srgbClr val="0000A8"/>
            </a:solidFill>
          </a:ln>
        </p:spPr>
        <p:txBody>
          <a:bodyPr wrap="square" lIns="0" tIns="0" rIns="0" bIns="0" rtlCol="0"/>
          <a:lstStyle/>
          <a:p>
            <a:endParaRPr/>
          </a:p>
        </p:txBody>
      </p:sp>
      <p:sp>
        <p:nvSpPr>
          <p:cNvPr id="139" name="object 139"/>
          <p:cNvSpPr/>
          <p:nvPr/>
        </p:nvSpPr>
        <p:spPr>
          <a:xfrm>
            <a:off x="3639692" y="2212848"/>
            <a:ext cx="0" cy="142240"/>
          </a:xfrm>
          <a:custGeom>
            <a:avLst/>
            <a:gdLst/>
            <a:ahLst/>
            <a:cxnLst/>
            <a:rect l="l" t="t" r="r" b="b"/>
            <a:pathLst>
              <a:path h="142239">
                <a:moveTo>
                  <a:pt x="0" y="0"/>
                </a:moveTo>
                <a:lnTo>
                  <a:pt x="0" y="141731"/>
                </a:lnTo>
              </a:path>
            </a:pathLst>
          </a:custGeom>
          <a:ln w="38862">
            <a:solidFill>
              <a:srgbClr val="0000A8"/>
            </a:solidFill>
          </a:ln>
        </p:spPr>
        <p:txBody>
          <a:bodyPr wrap="square" lIns="0" tIns="0" rIns="0" bIns="0" rtlCol="0"/>
          <a:lstStyle/>
          <a:p>
            <a:endParaRPr/>
          </a:p>
        </p:txBody>
      </p:sp>
      <p:sp>
        <p:nvSpPr>
          <p:cNvPr id="140" name="object 140"/>
          <p:cNvSpPr/>
          <p:nvPr/>
        </p:nvSpPr>
        <p:spPr>
          <a:xfrm>
            <a:off x="3710178" y="2188464"/>
            <a:ext cx="0" cy="142240"/>
          </a:xfrm>
          <a:custGeom>
            <a:avLst/>
            <a:gdLst/>
            <a:ahLst/>
            <a:cxnLst/>
            <a:rect l="l" t="t" r="r" b="b"/>
            <a:pathLst>
              <a:path h="142239">
                <a:moveTo>
                  <a:pt x="0" y="0"/>
                </a:moveTo>
                <a:lnTo>
                  <a:pt x="0" y="141731"/>
                </a:lnTo>
              </a:path>
            </a:pathLst>
          </a:custGeom>
          <a:ln w="38100">
            <a:solidFill>
              <a:srgbClr val="0000A8"/>
            </a:solidFill>
          </a:ln>
        </p:spPr>
        <p:txBody>
          <a:bodyPr wrap="square" lIns="0" tIns="0" rIns="0" bIns="0" rtlCol="0"/>
          <a:lstStyle/>
          <a:p>
            <a:endParaRPr/>
          </a:p>
        </p:txBody>
      </p:sp>
      <p:sp>
        <p:nvSpPr>
          <p:cNvPr id="141" name="object 141"/>
          <p:cNvSpPr/>
          <p:nvPr/>
        </p:nvSpPr>
        <p:spPr>
          <a:xfrm>
            <a:off x="3780663" y="2162555"/>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42" name="object 142"/>
          <p:cNvSpPr/>
          <p:nvPr/>
        </p:nvSpPr>
        <p:spPr>
          <a:xfrm>
            <a:off x="3850766" y="2167889"/>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43" name="object 143"/>
          <p:cNvSpPr/>
          <p:nvPr/>
        </p:nvSpPr>
        <p:spPr>
          <a:xfrm>
            <a:off x="3920871" y="2143505"/>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44" name="object 144"/>
          <p:cNvSpPr/>
          <p:nvPr/>
        </p:nvSpPr>
        <p:spPr>
          <a:xfrm>
            <a:off x="3990975" y="2084832"/>
            <a:ext cx="0" cy="144780"/>
          </a:xfrm>
          <a:custGeom>
            <a:avLst/>
            <a:gdLst/>
            <a:ahLst/>
            <a:cxnLst/>
            <a:rect l="l" t="t" r="r" b="b"/>
            <a:pathLst>
              <a:path h="144780">
                <a:moveTo>
                  <a:pt x="0" y="0"/>
                </a:moveTo>
                <a:lnTo>
                  <a:pt x="0" y="144779"/>
                </a:lnTo>
              </a:path>
            </a:pathLst>
          </a:custGeom>
          <a:ln w="38862">
            <a:solidFill>
              <a:srgbClr val="0000A8"/>
            </a:solidFill>
          </a:ln>
        </p:spPr>
        <p:txBody>
          <a:bodyPr wrap="square" lIns="0" tIns="0" rIns="0" bIns="0" rtlCol="0"/>
          <a:lstStyle/>
          <a:p>
            <a:endParaRPr/>
          </a:p>
        </p:txBody>
      </p:sp>
      <p:sp>
        <p:nvSpPr>
          <p:cNvPr id="145" name="object 145"/>
          <p:cNvSpPr/>
          <p:nvPr/>
        </p:nvSpPr>
        <p:spPr>
          <a:xfrm>
            <a:off x="4061459" y="2065020"/>
            <a:ext cx="0" cy="144780"/>
          </a:xfrm>
          <a:custGeom>
            <a:avLst/>
            <a:gdLst/>
            <a:ahLst/>
            <a:cxnLst/>
            <a:rect l="l" t="t" r="r" b="b"/>
            <a:pathLst>
              <a:path h="144780">
                <a:moveTo>
                  <a:pt x="0" y="0"/>
                </a:moveTo>
                <a:lnTo>
                  <a:pt x="0" y="144779"/>
                </a:lnTo>
              </a:path>
            </a:pathLst>
          </a:custGeom>
          <a:ln w="38100">
            <a:solidFill>
              <a:srgbClr val="0000A8"/>
            </a:solidFill>
          </a:ln>
        </p:spPr>
        <p:txBody>
          <a:bodyPr wrap="square" lIns="0" tIns="0" rIns="0" bIns="0" rtlCol="0"/>
          <a:lstStyle/>
          <a:p>
            <a:endParaRPr/>
          </a:p>
        </p:txBody>
      </p:sp>
      <p:sp>
        <p:nvSpPr>
          <p:cNvPr id="146" name="object 146"/>
          <p:cNvSpPr/>
          <p:nvPr/>
        </p:nvSpPr>
        <p:spPr>
          <a:xfrm>
            <a:off x="4131945" y="2076450"/>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47" name="object 147"/>
          <p:cNvSpPr/>
          <p:nvPr/>
        </p:nvSpPr>
        <p:spPr>
          <a:xfrm>
            <a:off x="4202048" y="2100833"/>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48" name="object 148"/>
          <p:cNvSpPr/>
          <p:nvPr/>
        </p:nvSpPr>
        <p:spPr>
          <a:xfrm>
            <a:off x="4272153" y="2106167"/>
            <a:ext cx="0" cy="147955"/>
          </a:xfrm>
          <a:custGeom>
            <a:avLst/>
            <a:gdLst/>
            <a:ahLst/>
            <a:cxnLst/>
            <a:rect l="l" t="t" r="r" b="b"/>
            <a:pathLst>
              <a:path h="147955">
                <a:moveTo>
                  <a:pt x="0" y="0"/>
                </a:moveTo>
                <a:lnTo>
                  <a:pt x="0" y="147827"/>
                </a:lnTo>
              </a:path>
            </a:pathLst>
          </a:custGeom>
          <a:ln w="38862">
            <a:solidFill>
              <a:srgbClr val="0000A8"/>
            </a:solidFill>
          </a:ln>
        </p:spPr>
        <p:txBody>
          <a:bodyPr wrap="square" lIns="0" tIns="0" rIns="0" bIns="0" rtlCol="0"/>
          <a:lstStyle/>
          <a:p>
            <a:endParaRPr/>
          </a:p>
        </p:txBody>
      </p:sp>
      <p:sp>
        <p:nvSpPr>
          <p:cNvPr id="149" name="object 149"/>
          <p:cNvSpPr/>
          <p:nvPr/>
        </p:nvSpPr>
        <p:spPr>
          <a:xfrm>
            <a:off x="4342638" y="2105405"/>
            <a:ext cx="0" cy="147320"/>
          </a:xfrm>
          <a:custGeom>
            <a:avLst/>
            <a:gdLst/>
            <a:ahLst/>
            <a:cxnLst/>
            <a:rect l="l" t="t" r="r" b="b"/>
            <a:pathLst>
              <a:path h="147319">
                <a:moveTo>
                  <a:pt x="0" y="0"/>
                </a:moveTo>
                <a:lnTo>
                  <a:pt x="0" y="147066"/>
                </a:lnTo>
              </a:path>
            </a:pathLst>
          </a:custGeom>
          <a:ln w="38100">
            <a:solidFill>
              <a:srgbClr val="0000A8"/>
            </a:solidFill>
          </a:ln>
        </p:spPr>
        <p:txBody>
          <a:bodyPr wrap="square" lIns="0" tIns="0" rIns="0" bIns="0" rtlCol="0"/>
          <a:lstStyle/>
          <a:p>
            <a:endParaRPr/>
          </a:p>
        </p:txBody>
      </p:sp>
      <p:sp>
        <p:nvSpPr>
          <p:cNvPr id="150" name="object 150"/>
          <p:cNvSpPr/>
          <p:nvPr/>
        </p:nvSpPr>
        <p:spPr>
          <a:xfrm>
            <a:off x="4413122" y="2130551"/>
            <a:ext cx="0" cy="147955"/>
          </a:xfrm>
          <a:custGeom>
            <a:avLst/>
            <a:gdLst/>
            <a:ahLst/>
            <a:cxnLst/>
            <a:rect l="l" t="t" r="r" b="b"/>
            <a:pathLst>
              <a:path h="147955">
                <a:moveTo>
                  <a:pt x="0" y="0"/>
                </a:moveTo>
                <a:lnTo>
                  <a:pt x="0" y="147827"/>
                </a:lnTo>
              </a:path>
            </a:pathLst>
          </a:custGeom>
          <a:ln w="38862">
            <a:solidFill>
              <a:srgbClr val="0000A8"/>
            </a:solidFill>
          </a:ln>
        </p:spPr>
        <p:txBody>
          <a:bodyPr wrap="square" lIns="0" tIns="0" rIns="0" bIns="0" rtlCol="0"/>
          <a:lstStyle/>
          <a:p>
            <a:endParaRPr/>
          </a:p>
        </p:txBody>
      </p:sp>
      <p:sp>
        <p:nvSpPr>
          <p:cNvPr id="151" name="object 151"/>
          <p:cNvSpPr/>
          <p:nvPr/>
        </p:nvSpPr>
        <p:spPr>
          <a:xfrm>
            <a:off x="4483227" y="2138172"/>
            <a:ext cx="0" cy="147320"/>
          </a:xfrm>
          <a:custGeom>
            <a:avLst/>
            <a:gdLst/>
            <a:ahLst/>
            <a:cxnLst/>
            <a:rect l="l" t="t" r="r" b="b"/>
            <a:pathLst>
              <a:path h="147319">
                <a:moveTo>
                  <a:pt x="0" y="0"/>
                </a:moveTo>
                <a:lnTo>
                  <a:pt x="0" y="147066"/>
                </a:lnTo>
              </a:path>
            </a:pathLst>
          </a:custGeom>
          <a:ln w="38862">
            <a:solidFill>
              <a:srgbClr val="0000A8"/>
            </a:solidFill>
          </a:ln>
        </p:spPr>
        <p:txBody>
          <a:bodyPr wrap="square" lIns="0" tIns="0" rIns="0" bIns="0" rtlCol="0"/>
          <a:lstStyle/>
          <a:p>
            <a:endParaRPr/>
          </a:p>
        </p:txBody>
      </p:sp>
      <p:sp>
        <p:nvSpPr>
          <p:cNvPr id="152" name="object 152"/>
          <p:cNvSpPr/>
          <p:nvPr/>
        </p:nvSpPr>
        <p:spPr>
          <a:xfrm>
            <a:off x="4553330" y="2138172"/>
            <a:ext cx="0" cy="148590"/>
          </a:xfrm>
          <a:custGeom>
            <a:avLst/>
            <a:gdLst/>
            <a:ahLst/>
            <a:cxnLst/>
            <a:rect l="l" t="t" r="r" b="b"/>
            <a:pathLst>
              <a:path h="148589">
                <a:moveTo>
                  <a:pt x="0" y="0"/>
                </a:moveTo>
                <a:lnTo>
                  <a:pt x="0" y="148590"/>
                </a:lnTo>
              </a:path>
            </a:pathLst>
          </a:custGeom>
          <a:ln w="38862">
            <a:solidFill>
              <a:srgbClr val="0000A8"/>
            </a:solidFill>
          </a:ln>
        </p:spPr>
        <p:txBody>
          <a:bodyPr wrap="square" lIns="0" tIns="0" rIns="0" bIns="0" rtlCol="0"/>
          <a:lstStyle/>
          <a:p>
            <a:endParaRPr/>
          </a:p>
        </p:txBody>
      </p:sp>
      <p:sp>
        <p:nvSpPr>
          <p:cNvPr id="153" name="object 153"/>
          <p:cNvSpPr/>
          <p:nvPr/>
        </p:nvSpPr>
        <p:spPr>
          <a:xfrm>
            <a:off x="4623434" y="2135123"/>
            <a:ext cx="0" cy="150495"/>
          </a:xfrm>
          <a:custGeom>
            <a:avLst/>
            <a:gdLst/>
            <a:ahLst/>
            <a:cxnLst/>
            <a:rect l="l" t="t" r="r" b="b"/>
            <a:pathLst>
              <a:path h="150494">
                <a:moveTo>
                  <a:pt x="0" y="0"/>
                </a:moveTo>
                <a:lnTo>
                  <a:pt x="0" y="150114"/>
                </a:lnTo>
              </a:path>
            </a:pathLst>
          </a:custGeom>
          <a:ln w="38862">
            <a:solidFill>
              <a:srgbClr val="0000A8"/>
            </a:solidFill>
          </a:ln>
        </p:spPr>
        <p:txBody>
          <a:bodyPr wrap="square" lIns="0" tIns="0" rIns="0" bIns="0" rtlCol="0"/>
          <a:lstStyle/>
          <a:p>
            <a:endParaRPr/>
          </a:p>
        </p:txBody>
      </p:sp>
      <p:sp>
        <p:nvSpPr>
          <p:cNvPr id="154" name="object 154"/>
          <p:cNvSpPr/>
          <p:nvPr/>
        </p:nvSpPr>
        <p:spPr>
          <a:xfrm>
            <a:off x="4693920" y="2130551"/>
            <a:ext cx="0" cy="151130"/>
          </a:xfrm>
          <a:custGeom>
            <a:avLst/>
            <a:gdLst/>
            <a:ahLst/>
            <a:cxnLst/>
            <a:rect l="l" t="t" r="r" b="b"/>
            <a:pathLst>
              <a:path h="151130">
                <a:moveTo>
                  <a:pt x="0" y="0"/>
                </a:moveTo>
                <a:lnTo>
                  <a:pt x="0" y="150875"/>
                </a:lnTo>
              </a:path>
            </a:pathLst>
          </a:custGeom>
          <a:ln w="38100">
            <a:solidFill>
              <a:srgbClr val="0000A8"/>
            </a:solidFill>
          </a:ln>
        </p:spPr>
        <p:txBody>
          <a:bodyPr wrap="square" lIns="0" tIns="0" rIns="0" bIns="0" rtlCol="0"/>
          <a:lstStyle/>
          <a:p>
            <a:endParaRPr/>
          </a:p>
        </p:txBody>
      </p:sp>
      <p:sp>
        <p:nvSpPr>
          <p:cNvPr id="155" name="object 155"/>
          <p:cNvSpPr/>
          <p:nvPr/>
        </p:nvSpPr>
        <p:spPr>
          <a:xfrm>
            <a:off x="4764404" y="2123694"/>
            <a:ext cx="0" cy="151765"/>
          </a:xfrm>
          <a:custGeom>
            <a:avLst/>
            <a:gdLst/>
            <a:ahLst/>
            <a:cxnLst/>
            <a:rect l="l" t="t" r="r" b="b"/>
            <a:pathLst>
              <a:path h="151764">
                <a:moveTo>
                  <a:pt x="0" y="0"/>
                </a:moveTo>
                <a:lnTo>
                  <a:pt x="0" y="151638"/>
                </a:lnTo>
              </a:path>
            </a:pathLst>
          </a:custGeom>
          <a:ln w="38862">
            <a:solidFill>
              <a:srgbClr val="0000A8"/>
            </a:solidFill>
          </a:ln>
        </p:spPr>
        <p:txBody>
          <a:bodyPr wrap="square" lIns="0" tIns="0" rIns="0" bIns="0" rtlCol="0"/>
          <a:lstStyle/>
          <a:p>
            <a:endParaRPr/>
          </a:p>
        </p:txBody>
      </p:sp>
      <p:sp>
        <p:nvSpPr>
          <p:cNvPr id="156" name="object 156"/>
          <p:cNvSpPr/>
          <p:nvPr/>
        </p:nvSpPr>
        <p:spPr>
          <a:xfrm>
            <a:off x="4834509" y="2117598"/>
            <a:ext cx="0" cy="152400"/>
          </a:xfrm>
          <a:custGeom>
            <a:avLst/>
            <a:gdLst/>
            <a:ahLst/>
            <a:cxnLst/>
            <a:rect l="l" t="t" r="r" b="b"/>
            <a:pathLst>
              <a:path h="152400">
                <a:moveTo>
                  <a:pt x="0" y="0"/>
                </a:moveTo>
                <a:lnTo>
                  <a:pt x="0" y="152400"/>
                </a:lnTo>
              </a:path>
            </a:pathLst>
          </a:custGeom>
          <a:ln w="38862">
            <a:solidFill>
              <a:srgbClr val="0000A8"/>
            </a:solidFill>
          </a:ln>
        </p:spPr>
        <p:txBody>
          <a:bodyPr wrap="square" lIns="0" tIns="0" rIns="0" bIns="0" rtlCol="0"/>
          <a:lstStyle/>
          <a:p>
            <a:endParaRPr/>
          </a:p>
        </p:txBody>
      </p:sp>
      <p:sp>
        <p:nvSpPr>
          <p:cNvPr id="157" name="object 157"/>
          <p:cNvSpPr/>
          <p:nvPr/>
        </p:nvSpPr>
        <p:spPr>
          <a:xfrm>
            <a:off x="4904613" y="2107692"/>
            <a:ext cx="0" cy="152400"/>
          </a:xfrm>
          <a:custGeom>
            <a:avLst/>
            <a:gdLst/>
            <a:ahLst/>
            <a:cxnLst/>
            <a:rect l="l" t="t" r="r" b="b"/>
            <a:pathLst>
              <a:path h="152400">
                <a:moveTo>
                  <a:pt x="0" y="0"/>
                </a:moveTo>
                <a:lnTo>
                  <a:pt x="0" y="152400"/>
                </a:lnTo>
              </a:path>
            </a:pathLst>
          </a:custGeom>
          <a:ln w="38862">
            <a:solidFill>
              <a:srgbClr val="0000A8"/>
            </a:solidFill>
          </a:ln>
        </p:spPr>
        <p:txBody>
          <a:bodyPr wrap="square" lIns="0" tIns="0" rIns="0" bIns="0" rtlCol="0"/>
          <a:lstStyle/>
          <a:p>
            <a:endParaRPr/>
          </a:p>
        </p:txBody>
      </p:sp>
      <p:sp>
        <p:nvSpPr>
          <p:cNvPr id="158" name="object 158"/>
          <p:cNvSpPr/>
          <p:nvPr/>
        </p:nvSpPr>
        <p:spPr>
          <a:xfrm>
            <a:off x="4975097" y="2096261"/>
            <a:ext cx="0" cy="153670"/>
          </a:xfrm>
          <a:custGeom>
            <a:avLst/>
            <a:gdLst/>
            <a:ahLst/>
            <a:cxnLst/>
            <a:rect l="l" t="t" r="r" b="b"/>
            <a:pathLst>
              <a:path h="153669">
                <a:moveTo>
                  <a:pt x="0" y="0"/>
                </a:moveTo>
                <a:lnTo>
                  <a:pt x="0" y="153161"/>
                </a:lnTo>
              </a:path>
            </a:pathLst>
          </a:custGeom>
          <a:ln w="38100">
            <a:solidFill>
              <a:srgbClr val="0000A8"/>
            </a:solidFill>
          </a:ln>
        </p:spPr>
        <p:txBody>
          <a:bodyPr wrap="square" lIns="0" tIns="0" rIns="0" bIns="0" rtlCol="0"/>
          <a:lstStyle/>
          <a:p>
            <a:endParaRPr/>
          </a:p>
        </p:txBody>
      </p:sp>
      <p:sp>
        <p:nvSpPr>
          <p:cNvPr id="159" name="object 159"/>
          <p:cNvSpPr/>
          <p:nvPr/>
        </p:nvSpPr>
        <p:spPr>
          <a:xfrm>
            <a:off x="5045583" y="2089404"/>
            <a:ext cx="0" cy="153670"/>
          </a:xfrm>
          <a:custGeom>
            <a:avLst/>
            <a:gdLst/>
            <a:ahLst/>
            <a:cxnLst/>
            <a:rect l="l" t="t" r="r" b="b"/>
            <a:pathLst>
              <a:path h="153669">
                <a:moveTo>
                  <a:pt x="0" y="0"/>
                </a:moveTo>
                <a:lnTo>
                  <a:pt x="0" y="153161"/>
                </a:lnTo>
              </a:path>
            </a:pathLst>
          </a:custGeom>
          <a:ln w="38862">
            <a:solidFill>
              <a:srgbClr val="0000A8"/>
            </a:solidFill>
          </a:ln>
        </p:spPr>
        <p:txBody>
          <a:bodyPr wrap="square" lIns="0" tIns="0" rIns="0" bIns="0" rtlCol="0"/>
          <a:lstStyle/>
          <a:p>
            <a:endParaRPr/>
          </a:p>
        </p:txBody>
      </p:sp>
      <p:sp>
        <p:nvSpPr>
          <p:cNvPr id="160" name="object 160"/>
          <p:cNvSpPr/>
          <p:nvPr/>
        </p:nvSpPr>
        <p:spPr>
          <a:xfrm>
            <a:off x="5115686" y="2083307"/>
            <a:ext cx="0" cy="154940"/>
          </a:xfrm>
          <a:custGeom>
            <a:avLst/>
            <a:gdLst/>
            <a:ahLst/>
            <a:cxnLst/>
            <a:rect l="l" t="t" r="r" b="b"/>
            <a:pathLst>
              <a:path h="154939">
                <a:moveTo>
                  <a:pt x="0" y="0"/>
                </a:moveTo>
                <a:lnTo>
                  <a:pt x="0" y="154685"/>
                </a:lnTo>
              </a:path>
            </a:pathLst>
          </a:custGeom>
          <a:ln w="38862">
            <a:solidFill>
              <a:srgbClr val="0000A8"/>
            </a:solidFill>
          </a:ln>
        </p:spPr>
        <p:txBody>
          <a:bodyPr wrap="square" lIns="0" tIns="0" rIns="0" bIns="0" rtlCol="0"/>
          <a:lstStyle/>
          <a:p>
            <a:endParaRPr/>
          </a:p>
        </p:txBody>
      </p:sp>
      <p:sp>
        <p:nvSpPr>
          <p:cNvPr id="161" name="object 161"/>
          <p:cNvSpPr/>
          <p:nvPr/>
        </p:nvSpPr>
        <p:spPr>
          <a:xfrm>
            <a:off x="5185790" y="2077973"/>
            <a:ext cx="0" cy="156210"/>
          </a:xfrm>
          <a:custGeom>
            <a:avLst/>
            <a:gdLst/>
            <a:ahLst/>
            <a:cxnLst/>
            <a:rect l="l" t="t" r="r" b="b"/>
            <a:pathLst>
              <a:path h="156210">
                <a:moveTo>
                  <a:pt x="0" y="0"/>
                </a:moveTo>
                <a:lnTo>
                  <a:pt x="0" y="156209"/>
                </a:lnTo>
              </a:path>
            </a:pathLst>
          </a:custGeom>
          <a:ln w="38862">
            <a:solidFill>
              <a:srgbClr val="0000A8"/>
            </a:solidFill>
          </a:ln>
        </p:spPr>
        <p:txBody>
          <a:bodyPr wrap="square" lIns="0" tIns="0" rIns="0" bIns="0" rtlCol="0"/>
          <a:lstStyle/>
          <a:p>
            <a:endParaRPr/>
          </a:p>
        </p:txBody>
      </p:sp>
      <p:sp>
        <p:nvSpPr>
          <p:cNvPr id="162" name="object 162"/>
          <p:cNvSpPr/>
          <p:nvPr/>
        </p:nvSpPr>
        <p:spPr>
          <a:xfrm>
            <a:off x="5255895" y="2070354"/>
            <a:ext cx="0" cy="156210"/>
          </a:xfrm>
          <a:custGeom>
            <a:avLst/>
            <a:gdLst/>
            <a:ahLst/>
            <a:cxnLst/>
            <a:rect l="l" t="t" r="r" b="b"/>
            <a:pathLst>
              <a:path h="156210">
                <a:moveTo>
                  <a:pt x="0" y="0"/>
                </a:moveTo>
                <a:lnTo>
                  <a:pt x="0" y="156209"/>
                </a:lnTo>
              </a:path>
            </a:pathLst>
          </a:custGeom>
          <a:ln w="38862">
            <a:solidFill>
              <a:srgbClr val="0000A8"/>
            </a:solidFill>
          </a:ln>
        </p:spPr>
        <p:txBody>
          <a:bodyPr wrap="square" lIns="0" tIns="0" rIns="0" bIns="0" rtlCol="0"/>
          <a:lstStyle/>
          <a:p>
            <a:endParaRPr/>
          </a:p>
        </p:txBody>
      </p:sp>
      <p:sp>
        <p:nvSpPr>
          <p:cNvPr id="163" name="object 163"/>
          <p:cNvSpPr/>
          <p:nvPr/>
        </p:nvSpPr>
        <p:spPr>
          <a:xfrm>
            <a:off x="5326379" y="2063495"/>
            <a:ext cx="0" cy="156210"/>
          </a:xfrm>
          <a:custGeom>
            <a:avLst/>
            <a:gdLst/>
            <a:ahLst/>
            <a:cxnLst/>
            <a:rect l="l" t="t" r="r" b="b"/>
            <a:pathLst>
              <a:path h="156210">
                <a:moveTo>
                  <a:pt x="0" y="0"/>
                </a:moveTo>
                <a:lnTo>
                  <a:pt x="0" y="156209"/>
                </a:lnTo>
              </a:path>
            </a:pathLst>
          </a:custGeom>
          <a:ln w="38100">
            <a:solidFill>
              <a:srgbClr val="0000A8"/>
            </a:solidFill>
          </a:ln>
        </p:spPr>
        <p:txBody>
          <a:bodyPr wrap="square" lIns="0" tIns="0" rIns="0" bIns="0" rtlCol="0"/>
          <a:lstStyle/>
          <a:p>
            <a:endParaRPr/>
          </a:p>
        </p:txBody>
      </p:sp>
      <p:sp>
        <p:nvSpPr>
          <p:cNvPr id="164" name="object 164"/>
          <p:cNvSpPr/>
          <p:nvPr/>
        </p:nvSpPr>
        <p:spPr>
          <a:xfrm>
            <a:off x="5396865" y="2063495"/>
            <a:ext cx="0" cy="158115"/>
          </a:xfrm>
          <a:custGeom>
            <a:avLst/>
            <a:gdLst/>
            <a:ahLst/>
            <a:cxnLst/>
            <a:rect l="l" t="t" r="r" b="b"/>
            <a:pathLst>
              <a:path h="158114">
                <a:moveTo>
                  <a:pt x="0" y="0"/>
                </a:moveTo>
                <a:lnTo>
                  <a:pt x="0" y="157733"/>
                </a:lnTo>
              </a:path>
            </a:pathLst>
          </a:custGeom>
          <a:ln w="38862">
            <a:solidFill>
              <a:srgbClr val="0000A8"/>
            </a:solidFill>
          </a:ln>
        </p:spPr>
        <p:txBody>
          <a:bodyPr wrap="square" lIns="0" tIns="0" rIns="0" bIns="0" rtlCol="0"/>
          <a:lstStyle/>
          <a:p>
            <a:endParaRPr/>
          </a:p>
        </p:txBody>
      </p:sp>
      <p:sp>
        <p:nvSpPr>
          <p:cNvPr id="165" name="object 165"/>
          <p:cNvSpPr/>
          <p:nvPr/>
        </p:nvSpPr>
        <p:spPr>
          <a:xfrm>
            <a:off x="5466969" y="2066544"/>
            <a:ext cx="0" cy="158750"/>
          </a:xfrm>
          <a:custGeom>
            <a:avLst/>
            <a:gdLst/>
            <a:ahLst/>
            <a:cxnLst/>
            <a:rect l="l" t="t" r="r" b="b"/>
            <a:pathLst>
              <a:path h="158750">
                <a:moveTo>
                  <a:pt x="0" y="0"/>
                </a:moveTo>
                <a:lnTo>
                  <a:pt x="0" y="158496"/>
                </a:lnTo>
              </a:path>
            </a:pathLst>
          </a:custGeom>
          <a:ln w="38862">
            <a:solidFill>
              <a:srgbClr val="0000A8"/>
            </a:solidFill>
          </a:ln>
        </p:spPr>
        <p:txBody>
          <a:bodyPr wrap="square" lIns="0" tIns="0" rIns="0" bIns="0" rtlCol="0"/>
          <a:lstStyle/>
          <a:p>
            <a:endParaRPr/>
          </a:p>
        </p:txBody>
      </p:sp>
      <p:sp>
        <p:nvSpPr>
          <p:cNvPr id="166" name="object 166"/>
          <p:cNvSpPr/>
          <p:nvPr/>
        </p:nvSpPr>
        <p:spPr>
          <a:xfrm>
            <a:off x="5537072" y="2065020"/>
            <a:ext cx="0" cy="159385"/>
          </a:xfrm>
          <a:custGeom>
            <a:avLst/>
            <a:gdLst/>
            <a:ahLst/>
            <a:cxnLst/>
            <a:rect l="l" t="t" r="r" b="b"/>
            <a:pathLst>
              <a:path h="159385">
                <a:moveTo>
                  <a:pt x="0" y="0"/>
                </a:moveTo>
                <a:lnTo>
                  <a:pt x="0" y="159257"/>
                </a:lnTo>
              </a:path>
            </a:pathLst>
          </a:custGeom>
          <a:ln w="38862">
            <a:solidFill>
              <a:srgbClr val="0000A8"/>
            </a:solidFill>
          </a:ln>
        </p:spPr>
        <p:txBody>
          <a:bodyPr wrap="square" lIns="0" tIns="0" rIns="0" bIns="0" rtlCol="0"/>
          <a:lstStyle/>
          <a:p>
            <a:endParaRPr/>
          </a:p>
        </p:txBody>
      </p:sp>
      <p:sp>
        <p:nvSpPr>
          <p:cNvPr id="167" name="object 167"/>
          <p:cNvSpPr/>
          <p:nvPr/>
        </p:nvSpPr>
        <p:spPr>
          <a:xfrm>
            <a:off x="5607177" y="2061972"/>
            <a:ext cx="0" cy="159385"/>
          </a:xfrm>
          <a:custGeom>
            <a:avLst/>
            <a:gdLst/>
            <a:ahLst/>
            <a:cxnLst/>
            <a:rect l="l" t="t" r="r" b="b"/>
            <a:pathLst>
              <a:path h="159385">
                <a:moveTo>
                  <a:pt x="0" y="0"/>
                </a:moveTo>
                <a:lnTo>
                  <a:pt x="0" y="159257"/>
                </a:lnTo>
              </a:path>
            </a:pathLst>
          </a:custGeom>
          <a:ln w="38862">
            <a:solidFill>
              <a:srgbClr val="0000A8"/>
            </a:solidFill>
          </a:ln>
        </p:spPr>
        <p:txBody>
          <a:bodyPr wrap="square" lIns="0" tIns="0" rIns="0" bIns="0" rtlCol="0"/>
          <a:lstStyle/>
          <a:p>
            <a:endParaRPr/>
          </a:p>
        </p:txBody>
      </p:sp>
      <p:sp>
        <p:nvSpPr>
          <p:cNvPr id="168" name="object 168"/>
          <p:cNvSpPr/>
          <p:nvPr/>
        </p:nvSpPr>
        <p:spPr>
          <a:xfrm>
            <a:off x="5677661" y="2055114"/>
            <a:ext cx="0" cy="160020"/>
          </a:xfrm>
          <a:custGeom>
            <a:avLst/>
            <a:gdLst/>
            <a:ahLst/>
            <a:cxnLst/>
            <a:rect l="l" t="t" r="r" b="b"/>
            <a:pathLst>
              <a:path h="160019">
                <a:moveTo>
                  <a:pt x="0" y="0"/>
                </a:moveTo>
                <a:lnTo>
                  <a:pt x="0" y="160020"/>
                </a:lnTo>
              </a:path>
            </a:pathLst>
          </a:custGeom>
          <a:ln w="38100">
            <a:solidFill>
              <a:srgbClr val="0000A8"/>
            </a:solidFill>
          </a:ln>
        </p:spPr>
        <p:txBody>
          <a:bodyPr wrap="square" lIns="0" tIns="0" rIns="0" bIns="0" rtlCol="0"/>
          <a:lstStyle/>
          <a:p>
            <a:endParaRPr/>
          </a:p>
        </p:txBody>
      </p:sp>
      <p:sp>
        <p:nvSpPr>
          <p:cNvPr id="169" name="object 169"/>
          <p:cNvSpPr/>
          <p:nvPr/>
        </p:nvSpPr>
        <p:spPr>
          <a:xfrm>
            <a:off x="5748146" y="2047494"/>
            <a:ext cx="0" cy="162560"/>
          </a:xfrm>
          <a:custGeom>
            <a:avLst/>
            <a:gdLst/>
            <a:ahLst/>
            <a:cxnLst/>
            <a:rect l="l" t="t" r="r" b="b"/>
            <a:pathLst>
              <a:path h="162560">
                <a:moveTo>
                  <a:pt x="0" y="0"/>
                </a:moveTo>
                <a:lnTo>
                  <a:pt x="0" y="162305"/>
                </a:lnTo>
              </a:path>
            </a:pathLst>
          </a:custGeom>
          <a:ln w="38862">
            <a:solidFill>
              <a:srgbClr val="0000A8"/>
            </a:solidFill>
          </a:ln>
        </p:spPr>
        <p:txBody>
          <a:bodyPr wrap="square" lIns="0" tIns="0" rIns="0" bIns="0" rtlCol="0"/>
          <a:lstStyle/>
          <a:p>
            <a:endParaRPr/>
          </a:p>
        </p:txBody>
      </p:sp>
      <p:sp>
        <p:nvSpPr>
          <p:cNvPr id="170" name="object 170"/>
          <p:cNvSpPr/>
          <p:nvPr/>
        </p:nvSpPr>
        <p:spPr>
          <a:xfrm>
            <a:off x="5818251" y="2042160"/>
            <a:ext cx="0" cy="161925"/>
          </a:xfrm>
          <a:custGeom>
            <a:avLst/>
            <a:gdLst/>
            <a:ahLst/>
            <a:cxnLst/>
            <a:rect l="l" t="t" r="r" b="b"/>
            <a:pathLst>
              <a:path h="161925">
                <a:moveTo>
                  <a:pt x="0" y="0"/>
                </a:moveTo>
                <a:lnTo>
                  <a:pt x="0" y="161544"/>
                </a:lnTo>
              </a:path>
            </a:pathLst>
          </a:custGeom>
          <a:ln w="38862">
            <a:solidFill>
              <a:srgbClr val="0000A8"/>
            </a:solidFill>
          </a:ln>
        </p:spPr>
        <p:txBody>
          <a:bodyPr wrap="square" lIns="0" tIns="0" rIns="0" bIns="0" rtlCol="0"/>
          <a:lstStyle/>
          <a:p>
            <a:endParaRPr/>
          </a:p>
        </p:txBody>
      </p:sp>
      <p:sp>
        <p:nvSpPr>
          <p:cNvPr id="171" name="object 171"/>
          <p:cNvSpPr/>
          <p:nvPr/>
        </p:nvSpPr>
        <p:spPr>
          <a:xfrm>
            <a:off x="5888354" y="2036064"/>
            <a:ext cx="0" cy="163830"/>
          </a:xfrm>
          <a:custGeom>
            <a:avLst/>
            <a:gdLst/>
            <a:ahLst/>
            <a:cxnLst/>
            <a:rect l="l" t="t" r="r" b="b"/>
            <a:pathLst>
              <a:path h="163830">
                <a:moveTo>
                  <a:pt x="0" y="0"/>
                </a:moveTo>
                <a:lnTo>
                  <a:pt x="0" y="163829"/>
                </a:lnTo>
              </a:path>
            </a:pathLst>
          </a:custGeom>
          <a:ln w="38862">
            <a:solidFill>
              <a:srgbClr val="0000A8"/>
            </a:solidFill>
          </a:ln>
        </p:spPr>
        <p:txBody>
          <a:bodyPr wrap="square" lIns="0" tIns="0" rIns="0" bIns="0" rtlCol="0"/>
          <a:lstStyle/>
          <a:p>
            <a:endParaRPr/>
          </a:p>
        </p:txBody>
      </p:sp>
      <p:sp>
        <p:nvSpPr>
          <p:cNvPr id="172" name="object 172"/>
          <p:cNvSpPr/>
          <p:nvPr/>
        </p:nvSpPr>
        <p:spPr>
          <a:xfrm>
            <a:off x="5958840" y="2032254"/>
            <a:ext cx="0" cy="163195"/>
          </a:xfrm>
          <a:custGeom>
            <a:avLst/>
            <a:gdLst/>
            <a:ahLst/>
            <a:cxnLst/>
            <a:rect l="l" t="t" r="r" b="b"/>
            <a:pathLst>
              <a:path h="163194">
                <a:moveTo>
                  <a:pt x="0" y="0"/>
                </a:moveTo>
                <a:lnTo>
                  <a:pt x="0" y="163068"/>
                </a:lnTo>
              </a:path>
            </a:pathLst>
          </a:custGeom>
          <a:ln w="38100">
            <a:solidFill>
              <a:srgbClr val="0000A8"/>
            </a:solidFill>
          </a:ln>
        </p:spPr>
        <p:txBody>
          <a:bodyPr wrap="square" lIns="0" tIns="0" rIns="0" bIns="0" rtlCol="0"/>
          <a:lstStyle/>
          <a:p>
            <a:endParaRPr/>
          </a:p>
        </p:txBody>
      </p:sp>
      <p:sp>
        <p:nvSpPr>
          <p:cNvPr id="173" name="object 173"/>
          <p:cNvSpPr/>
          <p:nvPr/>
        </p:nvSpPr>
        <p:spPr>
          <a:xfrm>
            <a:off x="6029325" y="2026157"/>
            <a:ext cx="0" cy="165100"/>
          </a:xfrm>
          <a:custGeom>
            <a:avLst/>
            <a:gdLst/>
            <a:ahLst/>
            <a:cxnLst/>
            <a:rect l="l" t="t" r="r" b="b"/>
            <a:pathLst>
              <a:path h="165100">
                <a:moveTo>
                  <a:pt x="0" y="0"/>
                </a:moveTo>
                <a:lnTo>
                  <a:pt x="0" y="164592"/>
                </a:lnTo>
              </a:path>
            </a:pathLst>
          </a:custGeom>
          <a:ln w="38862">
            <a:solidFill>
              <a:srgbClr val="0000A8"/>
            </a:solidFill>
          </a:ln>
        </p:spPr>
        <p:txBody>
          <a:bodyPr wrap="square" lIns="0" tIns="0" rIns="0" bIns="0" rtlCol="0"/>
          <a:lstStyle/>
          <a:p>
            <a:endParaRPr/>
          </a:p>
        </p:txBody>
      </p:sp>
      <p:sp>
        <p:nvSpPr>
          <p:cNvPr id="174" name="object 174"/>
          <p:cNvSpPr/>
          <p:nvPr/>
        </p:nvSpPr>
        <p:spPr>
          <a:xfrm>
            <a:off x="6099428" y="2020823"/>
            <a:ext cx="0" cy="166370"/>
          </a:xfrm>
          <a:custGeom>
            <a:avLst/>
            <a:gdLst/>
            <a:ahLst/>
            <a:cxnLst/>
            <a:rect l="l" t="t" r="r" b="b"/>
            <a:pathLst>
              <a:path h="166369">
                <a:moveTo>
                  <a:pt x="0" y="0"/>
                </a:moveTo>
                <a:lnTo>
                  <a:pt x="0" y="166116"/>
                </a:lnTo>
              </a:path>
            </a:pathLst>
          </a:custGeom>
          <a:ln w="38862">
            <a:solidFill>
              <a:srgbClr val="0000A8"/>
            </a:solidFill>
          </a:ln>
        </p:spPr>
        <p:txBody>
          <a:bodyPr wrap="square" lIns="0" tIns="0" rIns="0" bIns="0" rtlCol="0"/>
          <a:lstStyle/>
          <a:p>
            <a:endParaRPr/>
          </a:p>
        </p:txBody>
      </p:sp>
      <p:sp>
        <p:nvSpPr>
          <p:cNvPr id="175" name="object 175"/>
          <p:cNvSpPr/>
          <p:nvPr/>
        </p:nvSpPr>
        <p:spPr>
          <a:xfrm>
            <a:off x="6169533" y="2014727"/>
            <a:ext cx="0" cy="167640"/>
          </a:xfrm>
          <a:custGeom>
            <a:avLst/>
            <a:gdLst/>
            <a:ahLst/>
            <a:cxnLst/>
            <a:rect l="l" t="t" r="r" b="b"/>
            <a:pathLst>
              <a:path h="167639">
                <a:moveTo>
                  <a:pt x="0" y="0"/>
                </a:moveTo>
                <a:lnTo>
                  <a:pt x="0" y="167640"/>
                </a:lnTo>
              </a:path>
            </a:pathLst>
          </a:custGeom>
          <a:ln w="38862">
            <a:solidFill>
              <a:srgbClr val="0000A8"/>
            </a:solidFill>
          </a:ln>
        </p:spPr>
        <p:txBody>
          <a:bodyPr wrap="square" lIns="0" tIns="0" rIns="0" bIns="0" rtlCol="0"/>
          <a:lstStyle/>
          <a:p>
            <a:endParaRPr/>
          </a:p>
        </p:txBody>
      </p:sp>
      <p:sp>
        <p:nvSpPr>
          <p:cNvPr id="176" name="object 176"/>
          <p:cNvSpPr/>
          <p:nvPr/>
        </p:nvSpPr>
        <p:spPr>
          <a:xfrm>
            <a:off x="6239636" y="2010155"/>
            <a:ext cx="0" cy="167005"/>
          </a:xfrm>
          <a:custGeom>
            <a:avLst/>
            <a:gdLst/>
            <a:ahLst/>
            <a:cxnLst/>
            <a:rect l="l" t="t" r="r" b="b"/>
            <a:pathLst>
              <a:path h="167005">
                <a:moveTo>
                  <a:pt x="0" y="0"/>
                </a:moveTo>
                <a:lnTo>
                  <a:pt x="0" y="166877"/>
                </a:lnTo>
              </a:path>
            </a:pathLst>
          </a:custGeom>
          <a:ln w="38862">
            <a:solidFill>
              <a:srgbClr val="0000A8"/>
            </a:solidFill>
          </a:ln>
        </p:spPr>
        <p:txBody>
          <a:bodyPr wrap="square" lIns="0" tIns="0" rIns="0" bIns="0" rtlCol="0"/>
          <a:lstStyle/>
          <a:p>
            <a:endParaRPr/>
          </a:p>
        </p:txBody>
      </p:sp>
      <p:sp>
        <p:nvSpPr>
          <p:cNvPr id="177" name="object 177"/>
          <p:cNvSpPr/>
          <p:nvPr/>
        </p:nvSpPr>
        <p:spPr>
          <a:xfrm>
            <a:off x="6310121" y="2004822"/>
            <a:ext cx="0" cy="167640"/>
          </a:xfrm>
          <a:custGeom>
            <a:avLst/>
            <a:gdLst/>
            <a:ahLst/>
            <a:cxnLst/>
            <a:rect l="l" t="t" r="r" b="b"/>
            <a:pathLst>
              <a:path h="167639">
                <a:moveTo>
                  <a:pt x="0" y="0"/>
                </a:moveTo>
                <a:lnTo>
                  <a:pt x="0" y="167640"/>
                </a:lnTo>
              </a:path>
            </a:pathLst>
          </a:custGeom>
          <a:ln w="38100">
            <a:solidFill>
              <a:srgbClr val="0000A8"/>
            </a:solidFill>
          </a:ln>
        </p:spPr>
        <p:txBody>
          <a:bodyPr wrap="square" lIns="0" tIns="0" rIns="0" bIns="0" rtlCol="0"/>
          <a:lstStyle/>
          <a:p>
            <a:endParaRPr/>
          </a:p>
        </p:txBody>
      </p:sp>
      <p:sp>
        <p:nvSpPr>
          <p:cNvPr id="178" name="object 178"/>
          <p:cNvSpPr/>
          <p:nvPr/>
        </p:nvSpPr>
        <p:spPr>
          <a:xfrm>
            <a:off x="6380607" y="1998726"/>
            <a:ext cx="0" cy="169545"/>
          </a:xfrm>
          <a:custGeom>
            <a:avLst/>
            <a:gdLst/>
            <a:ahLst/>
            <a:cxnLst/>
            <a:rect l="l" t="t" r="r" b="b"/>
            <a:pathLst>
              <a:path h="169544">
                <a:moveTo>
                  <a:pt x="0" y="0"/>
                </a:moveTo>
                <a:lnTo>
                  <a:pt x="0" y="169164"/>
                </a:lnTo>
              </a:path>
            </a:pathLst>
          </a:custGeom>
          <a:ln w="38862">
            <a:solidFill>
              <a:srgbClr val="0000A8"/>
            </a:solidFill>
          </a:ln>
        </p:spPr>
        <p:txBody>
          <a:bodyPr wrap="square" lIns="0" tIns="0" rIns="0" bIns="0" rtlCol="0"/>
          <a:lstStyle/>
          <a:p>
            <a:endParaRPr/>
          </a:p>
        </p:txBody>
      </p:sp>
      <p:sp>
        <p:nvSpPr>
          <p:cNvPr id="179" name="object 179"/>
          <p:cNvSpPr/>
          <p:nvPr/>
        </p:nvSpPr>
        <p:spPr>
          <a:xfrm>
            <a:off x="6450710" y="1994916"/>
            <a:ext cx="0" cy="169545"/>
          </a:xfrm>
          <a:custGeom>
            <a:avLst/>
            <a:gdLst/>
            <a:ahLst/>
            <a:cxnLst/>
            <a:rect l="l" t="t" r="r" b="b"/>
            <a:pathLst>
              <a:path h="169544">
                <a:moveTo>
                  <a:pt x="0" y="0"/>
                </a:moveTo>
                <a:lnTo>
                  <a:pt x="0" y="169164"/>
                </a:lnTo>
              </a:path>
            </a:pathLst>
          </a:custGeom>
          <a:ln w="38862">
            <a:solidFill>
              <a:srgbClr val="0000A8"/>
            </a:solidFill>
          </a:ln>
        </p:spPr>
        <p:txBody>
          <a:bodyPr wrap="square" lIns="0" tIns="0" rIns="0" bIns="0" rtlCol="0"/>
          <a:lstStyle/>
          <a:p>
            <a:endParaRPr/>
          </a:p>
        </p:txBody>
      </p:sp>
      <p:sp>
        <p:nvSpPr>
          <p:cNvPr id="180" name="object 180"/>
          <p:cNvSpPr/>
          <p:nvPr/>
        </p:nvSpPr>
        <p:spPr>
          <a:xfrm>
            <a:off x="6515100" y="1988820"/>
            <a:ext cx="0" cy="170815"/>
          </a:xfrm>
          <a:custGeom>
            <a:avLst/>
            <a:gdLst/>
            <a:ahLst/>
            <a:cxnLst/>
            <a:rect l="l" t="t" r="r" b="b"/>
            <a:pathLst>
              <a:path h="170814">
                <a:moveTo>
                  <a:pt x="0" y="0"/>
                </a:moveTo>
                <a:lnTo>
                  <a:pt x="0" y="170688"/>
                </a:lnTo>
              </a:path>
            </a:pathLst>
          </a:custGeom>
          <a:ln w="27432">
            <a:solidFill>
              <a:srgbClr val="0000A8"/>
            </a:solidFill>
          </a:ln>
        </p:spPr>
        <p:txBody>
          <a:bodyPr wrap="square" lIns="0" tIns="0" rIns="0" bIns="0" rtlCol="0"/>
          <a:lstStyle/>
          <a:p>
            <a:endParaRPr/>
          </a:p>
        </p:txBody>
      </p:sp>
      <p:sp>
        <p:nvSpPr>
          <p:cNvPr id="181" name="object 181"/>
          <p:cNvSpPr/>
          <p:nvPr/>
        </p:nvSpPr>
        <p:spPr>
          <a:xfrm>
            <a:off x="2601467" y="1985010"/>
            <a:ext cx="3900804" cy="287655"/>
          </a:xfrm>
          <a:custGeom>
            <a:avLst/>
            <a:gdLst/>
            <a:ahLst/>
            <a:cxnLst/>
            <a:rect l="l" t="t" r="r" b="b"/>
            <a:pathLst>
              <a:path w="3900804" h="287655">
                <a:moveTo>
                  <a:pt x="31242" y="176021"/>
                </a:moveTo>
                <a:lnTo>
                  <a:pt x="0" y="284987"/>
                </a:lnTo>
                <a:lnTo>
                  <a:pt x="7620" y="287273"/>
                </a:lnTo>
                <a:lnTo>
                  <a:pt x="39624" y="178307"/>
                </a:lnTo>
                <a:lnTo>
                  <a:pt x="31242" y="176021"/>
                </a:lnTo>
                <a:close/>
              </a:path>
              <a:path w="3900804" h="287655">
                <a:moveTo>
                  <a:pt x="102108" y="123443"/>
                </a:moveTo>
                <a:lnTo>
                  <a:pt x="70104" y="175259"/>
                </a:lnTo>
                <a:lnTo>
                  <a:pt x="77724" y="179831"/>
                </a:lnTo>
                <a:lnTo>
                  <a:pt x="108966" y="128015"/>
                </a:lnTo>
                <a:lnTo>
                  <a:pt x="102108" y="123443"/>
                </a:lnTo>
                <a:close/>
              </a:path>
              <a:path w="3900804" h="287655">
                <a:moveTo>
                  <a:pt x="172212" y="64769"/>
                </a:moveTo>
                <a:lnTo>
                  <a:pt x="140208" y="123443"/>
                </a:lnTo>
                <a:lnTo>
                  <a:pt x="147828" y="128015"/>
                </a:lnTo>
                <a:lnTo>
                  <a:pt x="179832" y="69341"/>
                </a:lnTo>
                <a:lnTo>
                  <a:pt x="172212" y="64769"/>
                </a:lnTo>
                <a:close/>
              </a:path>
              <a:path w="3900804" h="287655">
                <a:moveTo>
                  <a:pt x="214884" y="62483"/>
                </a:moveTo>
                <a:lnTo>
                  <a:pt x="214122" y="71627"/>
                </a:lnTo>
                <a:lnTo>
                  <a:pt x="245364" y="75437"/>
                </a:lnTo>
                <a:lnTo>
                  <a:pt x="246888" y="67055"/>
                </a:lnTo>
                <a:lnTo>
                  <a:pt x="214884" y="62483"/>
                </a:lnTo>
                <a:close/>
              </a:path>
              <a:path w="3900804" h="287655">
                <a:moveTo>
                  <a:pt x="312420" y="10667"/>
                </a:moveTo>
                <a:lnTo>
                  <a:pt x="281178" y="69341"/>
                </a:lnTo>
                <a:lnTo>
                  <a:pt x="288798" y="73151"/>
                </a:lnTo>
                <a:lnTo>
                  <a:pt x="320040" y="14477"/>
                </a:lnTo>
                <a:lnTo>
                  <a:pt x="312420" y="10667"/>
                </a:lnTo>
                <a:close/>
              </a:path>
              <a:path w="3900804" h="287655">
                <a:moveTo>
                  <a:pt x="356616" y="8381"/>
                </a:moveTo>
                <a:lnTo>
                  <a:pt x="353568" y="16763"/>
                </a:lnTo>
                <a:lnTo>
                  <a:pt x="384810" y="30479"/>
                </a:lnTo>
                <a:lnTo>
                  <a:pt x="388620" y="22859"/>
                </a:lnTo>
                <a:lnTo>
                  <a:pt x="356616" y="8381"/>
                </a:lnTo>
                <a:close/>
              </a:path>
              <a:path w="3900804" h="287655">
                <a:moveTo>
                  <a:pt x="429006" y="25145"/>
                </a:moveTo>
                <a:lnTo>
                  <a:pt x="421386" y="28193"/>
                </a:lnTo>
                <a:lnTo>
                  <a:pt x="452628" y="104393"/>
                </a:lnTo>
                <a:lnTo>
                  <a:pt x="461010" y="101345"/>
                </a:lnTo>
                <a:lnTo>
                  <a:pt x="429006" y="25145"/>
                </a:lnTo>
                <a:close/>
              </a:path>
              <a:path w="3900804" h="287655">
                <a:moveTo>
                  <a:pt x="525780" y="88391"/>
                </a:moveTo>
                <a:lnTo>
                  <a:pt x="494538" y="99059"/>
                </a:lnTo>
                <a:lnTo>
                  <a:pt x="496824" y="106679"/>
                </a:lnTo>
                <a:lnTo>
                  <a:pt x="528828" y="96773"/>
                </a:lnTo>
                <a:lnTo>
                  <a:pt x="525780" y="88391"/>
                </a:lnTo>
                <a:close/>
              </a:path>
              <a:path w="3900804" h="287655">
                <a:moveTo>
                  <a:pt x="593598" y="41909"/>
                </a:moveTo>
                <a:lnTo>
                  <a:pt x="562356" y="90677"/>
                </a:lnTo>
                <a:lnTo>
                  <a:pt x="569214" y="95249"/>
                </a:lnTo>
                <a:lnTo>
                  <a:pt x="601218" y="46481"/>
                </a:lnTo>
                <a:lnTo>
                  <a:pt x="593598" y="41909"/>
                </a:lnTo>
                <a:close/>
              </a:path>
              <a:path w="3900804" h="287655">
                <a:moveTo>
                  <a:pt x="665226" y="19049"/>
                </a:moveTo>
                <a:lnTo>
                  <a:pt x="633984" y="40385"/>
                </a:lnTo>
                <a:lnTo>
                  <a:pt x="638556" y="47243"/>
                </a:lnTo>
                <a:lnTo>
                  <a:pt x="669798" y="25907"/>
                </a:lnTo>
                <a:lnTo>
                  <a:pt x="665226" y="19049"/>
                </a:lnTo>
                <a:close/>
              </a:path>
              <a:path w="3900804" h="287655">
                <a:moveTo>
                  <a:pt x="710184" y="21335"/>
                </a:moveTo>
                <a:lnTo>
                  <a:pt x="702564" y="24383"/>
                </a:lnTo>
                <a:lnTo>
                  <a:pt x="733806" y="102869"/>
                </a:lnTo>
                <a:lnTo>
                  <a:pt x="742188" y="99821"/>
                </a:lnTo>
                <a:lnTo>
                  <a:pt x="710184" y="21335"/>
                </a:lnTo>
                <a:close/>
              </a:path>
              <a:path w="3900804" h="287655">
                <a:moveTo>
                  <a:pt x="781050" y="99821"/>
                </a:moveTo>
                <a:lnTo>
                  <a:pt x="772668" y="102869"/>
                </a:lnTo>
                <a:lnTo>
                  <a:pt x="803910" y="187451"/>
                </a:lnTo>
                <a:lnTo>
                  <a:pt x="812292" y="184403"/>
                </a:lnTo>
                <a:lnTo>
                  <a:pt x="781050" y="99821"/>
                </a:lnTo>
                <a:close/>
              </a:path>
              <a:path w="3900804" h="287655">
                <a:moveTo>
                  <a:pt x="850392" y="183641"/>
                </a:moveTo>
                <a:lnTo>
                  <a:pt x="843534" y="188213"/>
                </a:lnTo>
                <a:lnTo>
                  <a:pt x="874776" y="242315"/>
                </a:lnTo>
                <a:lnTo>
                  <a:pt x="882396" y="238505"/>
                </a:lnTo>
                <a:lnTo>
                  <a:pt x="850392" y="183641"/>
                </a:lnTo>
                <a:close/>
              </a:path>
              <a:path w="3900804" h="287655">
                <a:moveTo>
                  <a:pt x="918210" y="236219"/>
                </a:moveTo>
                <a:lnTo>
                  <a:pt x="915924" y="244601"/>
                </a:lnTo>
                <a:lnTo>
                  <a:pt x="947928" y="252983"/>
                </a:lnTo>
                <a:lnTo>
                  <a:pt x="950214" y="244601"/>
                </a:lnTo>
                <a:lnTo>
                  <a:pt x="918210" y="236219"/>
                </a:lnTo>
                <a:close/>
              </a:path>
              <a:path w="3900804" h="287655">
                <a:moveTo>
                  <a:pt x="1016508" y="224027"/>
                </a:moveTo>
                <a:lnTo>
                  <a:pt x="985266" y="245363"/>
                </a:lnTo>
                <a:lnTo>
                  <a:pt x="989838" y="252221"/>
                </a:lnTo>
                <a:lnTo>
                  <a:pt x="1021842" y="230885"/>
                </a:lnTo>
                <a:lnTo>
                  <a:pt x="1016508" y="224027"/>
                </a:lnTo>
                <a:close/>
              </a:path>
              <a:path w="3900804" h="287655">
                <a:moveTo>
                  <a:pt x="1086612" y="199643"/>
                </a:moveTo>
                <a:lnTo>
                  <a:pt x="1055370" y="224027"/>
                </a:lnTo>
                <a:lnTo>
                  <a:pt x="1060704" y="230885"/>
                </a:lnTo>
                <a:lnTo>
                  <a:pt x="1091946" y="206501"/>
                </a:lnTo>
                <a:lnTo>
                  <a:pt x="1086612" y="199643"/>
                </a:lnTo>
                <a:close/>
              </a:path>
              <a:path w="3900804" h="287655">
                <a:moveTo>
                  <a:pt x="1156716" y="173735"/>
                </a:moveTo>
                <a:lnTo>
                  <a:pt x="1125474" y="199643"/>
                </a:lnTo>
                <a:lnTo>
                  <a:pt x="1130808" y="206501"/>
                </a:lnTo>
                <a:lnTo>
                  <a:pt x="1162050" y="180593"/>
                </a:lnTo>
                <a:lnTo>
                  <a:pt x="1156716" y="173735"/>
                </a:lnTo>
                <a:close/>
              </a:path>
              <a:path w="3900804" h="287655">
                <a:moveTo>
                  <a:pt x="1199388" y="172973"/>
                </a:moveTo>
                <a:lnTo>
                  <a:pt x="1197864" y="181355"/>
                </a:lnTo>
                <a:lnTo>
                  <a:pt x="1229106" y="187451"/>
                </a:lnTo>
                <a:lnTo>
                  <a:pt x="1230630" y="179069"/>
                </a:lnTo>
                <a:lnTo>
                  <a:pt x="1199388" y="172973"/>
                </a:lnTo>
                <a:close/>
              </a:path>
              <a:path w="3900804" h="287655">
                <a:moveTo>
                  <a:pt x="1297686" y="155447"/>
                </a:moveTo>
                <a:lnTo>
                  <a:pt x="1265682" y="179831"/>
                </a:lnTo>
                <a:lnTo>
                  <a:pt x="1271016" y="186689"/>
                </a:lnTo>
                <a:lnTo>
                  <a:pt x="1303020" y="162305"/>
                </a:lnTo>
                <a:lnTo>
                  <a:pt x="1297686" y="155447"/>
                </a:lnTo>
                <a:close/>
              </a:path>
              <a:path w="3900804" h="287655">
                <a:moveTo>
                  <a:pt x="1366266" y="98297"/>
                </a:moveTo>
                <a:lnTo>
                  <a:pt x="1335024" y="156971"/>
                </a:lnTo>
                <a:lnTo>
                  <a:pt x="1342644" y="160781"/>
                </a:lnTo>
                <a:lnTo>
                  <a:pt x="1373886" y="102107"/>
                </a:lnTo>
                <a:lnTo>
                  <a:pt x="1366266" y="98297"/>
                </a:lnTo>
                <a:close/>
              </a:path>
              <a:path w="3900804" h="287655">
                <a:moveTo>
                  <a:pt x="1438656" y="76199"/>
                </a:moveTo>
                <a:lnTo>
                  <a:pt x="1406652" y="96011"/>
                </a:lnTo>
                <a:lnTo>
                  <a:pt x="1411224" y="103631"/>
                </a:lnTo>
                <a:lnTo>
                  <a:pt x="1443228" y="83819"/>
                </a:lnTo>
                <a:lnTo>
                  <a:pt x="1438656" y="76199"/>
                </a:lnTo>
                <a:close/>
              </a:path>
              <a:path w="3900804" h="287655">
                <a:moveTo>
                  <a:pt x="1480566" y="76199"/>
                </a:moveTo>
                <a:lnTo>
                  <a:pt x="1478280" y="83819"/>
                </a:lnTo>
                <a:lnTo>
                  <a:pt x="1509522" y="95249"/>
                </a:lnTo>
                <a:lnTo>
                  <a:pt x="1512570" y="87629"/>
                </a:lnTo>
                <a:lnTo>
                  <a:pt x="1480566" y="76199"/>
                </a:lnTo>
                <a:close/>
              </a:path>
              <a:path w="3900804" h="287655">
                <a:moveTo>
                  <a:pt x="1552194" y="87629"/>
                </a:moveTo>
                <a:lnTo>
                  <a:pt x="1546860" y="94487"/>
                </a:lnTo>
                <a:lnTo>
                  <a:pt x="1578864" y="118871"/>
                </a:lnTo>
                <a:lnTo>
                  <a:pt x="1584198" y="112013"/>
                </a:lnTo>
                <a:lnTo>
                  <a:pt x="1552194" y="87629"/>
                </a:lnTo>
                <a:close/>
              </a:path>
              <a:path w="3900804" h="287655">
                <a:moveTo>
                  <a:pt x="1620774" y="111251"/>
                </a:moveTo>
                <a:lnTo>
                  <a:pt x="1619250" y="119633"/>
                </a:lnTo>
                <a:lnTo>
                  <a:pt x="1650492" y="125729"/>
                </a:lnTo>
                <a:lnTo>
                  <a:pt x="1652015" y="117347"/>
                </a:lnTo>
                <a:lnTo>
                  <a:pt x="1620774" y="111251"/>
                </a:lnTo>
                <a:close/>
              </a:path>
              <a:path w="3900804" h="287655">
                <a:moveTo>
                  <a:pt x="1721358" y="115823"/>
                </a:moveTo>
                <a:lnTo>
                  <a:pt x="1690116" y="117347"/>
                </a:lnTo>
                <a:lnTo>
                  <a:pt x="1690116" y="125729"/>
                </a:lnTo>
                <a:lnTo>
                  <a:pt x="1722120" y="124205"/>
                </a:lnTo>
                <a:lnTo>
                  <a:pt x="1721358" y="115823"/>
                </a:lnTo>
                <a:close/>
              </a:path>
              <a:path w="3900804" h="287655">
                <a:moveTo>
                  <a:pt x="1763268" y="116585"/>
                </a:moveTo>
                <a:lnTo>
                  <a:pt x="1757934" y="123443"/>
                </a:lnTo>
                <a:lnTo>
                  <a:pt x="1789176" y="149351"/>
                </a:lnTo>
                <a:lnTo>
                  <a:pt x="1794510" y="142493"/>
                </a:lnTo>
                <a:lnTo>
                  <a:pt x="1763268" y="116585"/>
                </a:lnTo>
                <a:close/>
              </a:path>
              <a:path w="3900804" h="287655">
                <a:moveTo>
                  <a:pt x="1831848" y="141731"/>
                </a:moveTo>
                <a:lnTo>
                  <a:pt x="1829562" y="150113"/>
                </a:lnTo>
                <a:lnTo>
                  <a:pt x="1861566" y="156971"/>
                </a:lnTo>
                <a:lnTo>
                  <a:pt x="1863090" y="148589"/>
                </a:lnTo>
                <a:lnTo>
                  <a:pt x="1831848" y="141731"/>
                </a:lnTo>
                <a:close/>
              </a:path>
              <a:path w="3900804" h="287655">
                <a:moveTo>
                  <a:pt x="1932432" y="148590"/>
                </a:moveTo>
                <a:lnTo>
                  <a:pt x="1901189" y="148590"/>
                </a:lnTo>
                <a:lnTo>
                  <a:pt x="1901189" y="156971"/>
                </a:lnTo>
                <a:lnTo>
                  <a:pt x="1932432" y="156971"/>
                </a:lnTo>
                <a:lnTo>
                  <a:pt x="1932432" y="148590"/>
                </a:lnTo>
                <a:close/>
              </a:path>
              <a:path w="3900804" h="287655">
                <a:moveTo>
                  <a:pt x="2002536" y="145541"/>
                </a:moveTo>
                <a:lnTo>
                  <a:pt x="1971294" y="148589"/>
                </a:lnTo>
                <a:lnTo>
                  <a:pt x="1972056" y="156971"/>
                </a:lnTo>
                <a:lnTo>
                  <a:pt x="2003298" y="154685"/>
                </a:lnTo>
                <a:lnTo>
                  <a:pt x="2002536" y="145541"/>
                </a:lnTo>
                <a:close/>
              </a:path>
              <a:path w="3900804" h="287655">
                <a:moveTo>
                  <a:pt x="2072640" y="141731"/>
                </a:moveTo>
                <a:lnTo>
                  <a:pt x="2040636" y="145541"/>
                </a:lnTo>
                <a:lnTo>
                  <a:pt x="2042160" y="154685"/>
                </a:lnTo>
                <a:lnTo>
                  <a:pt x="2073402" y="150113"/>
                </a:lnTo>
                <a:lnTo>
                  <a:pt x="2072640" y="141731"/>
                </a:lnTo>
                <a:close/>
              </a:path>
              <a:path w="3900804" h="287655">
                <a:moveTo>
                  <a:pt x="2142744" y="134111"/>
                </a:moveTo>
                <a:lnTo>
                  <a:pt x="2110740" y="141731"/>
                </a:lnTo>
                <a:lnTo>
                  <a:pt x="2113026" y="150113"/>
                </a:lnTo>
                <a:lnTo>
                  <a:pt x="2144268" y="142493"/>
                </a:lnTo>
                <a:lnTo>
                  <a:pt x="2142744" y="134111"/>
                </a:lnTo>
                <a:close/>
              </a:path>
              <a:path w="3900804" h="287655">
                <a:moveTo>
                  <a:pt x="2212848" y="128777"/>
                </a:moveTo>
                <a:lnTo>
                  <a:pt x="2181606" y="134111"/>
                </a:lnTo>
                <a:lnTo>
                  <a:pt x="2183130" y="143255"/>
                </a:lnTo>
                <a:lnTo>
                  <a:pt x="2214372" y="137159"/>
                </a:lnTo>
                <a:lnTo>
                  <a:pt x="2212848" y="128777"/>
                </a:lnTo>
                <a:close/>
              </a:path>
              <a:path w="3900804" h="287655">
                <a:moveTo>
                  <a:pt x="2282952" y="118871"/>
                </a:moveTo>
                <a:lnTo>
                  <a:pt x="2250948" y="128777"/>
                </a:lnTo>
                <a:lnTo>
                  <a:pt x="2253996" y="137159"/>
                </a:lnTo>
                <a:lnTo>
                  <a:pt x="2285238" y="127253"/>
                </a:lnTo>
                <a:lnTo>
                  <a:pt x="2282952" y="118871"/>
                </a:lnTo>
                <a:close/>
              </a:path>
              <a:path w="3900804" h="287655">
                <a:moveTo>
                  <a:pt x="2353056" y="107441"/>
                </a:moveTo>
                <a:lnTo>
                  <a:pt x="2321052" y="118871"/>
                </a:lnTo>
                <a:lnTo>
                  <a:pt x="2324100" y="127253"/>
                </a:lnTo>
                <a:lnTo>
                  <a:pt x="2355342" y="115823"/>
                </a:lnTo>
                <a:lnTo>
                  <a:pt x="2353056" y="107441"/>
                </a:lnTo>
                <a:close/>
              </a:path>
              <a:path w="3900804" h="287655">
                <a:moveTo>
                  <a:pt x="2423160" y="99821"/>
                </a:moveTo>
                <a:lnTo>
                  <a:pt x="2391918" y="107441"/>
                </a:lnTo>
                <a:lnTo>
                  <a:pt x="2394204" y="115823"/>
                </a:lnTo>
                <a:lnTo>
                  <a:pt x="2425446" y="108203"/>
                </a:lnTo>
                <a:lnTo>
                  <a:pt x="2423160" y="99821"/>
                </a:lnTo>
                <a:close/>
              </a:path>
              <a:path w="3900804" h="287655">
                <a:moveTo>
                  <a:pt x="2494026" y="94487"/>
                </a:moveTo>
                <a:lnTo>
                  <a:pt x="2462784" y="99821"/>
                </a:lnTo>
                <a:lnTo>
                  <a:pt x="2464308" y="108203"/>
                </a:lnTo>
                <a:lnTo>
                  <a:pt x="2495550" y="102869"/>
                </a:lnTo>
                <a:lnTo>
                  <a:pt x="2494026" y="94487"/>
                </a:lnTo>
                <a:close/>
              </a:path>
              <a:path w="3900804" h="287655">
                <a:moveTo>
                  <a:pt x="2564130" y="88391"/>
                </a:moveTo>
                <a:lnTo>
                  <a:pt x="2532888" y="94487"/>
                </a:lnTo>
                <a:lnTo>
                  <a:pt x="2534412" y="102869"/>
                </a:lnTo>
                <a:lnTo>
                  <a:pt x="2565654" y="96773"/>
                </a:lnTo>
                <a:lnTo>
                  <a:pt x="2564130" y="88391"/>
                </a:lnTo>
                <a:close/>
              </a:path>
              <a:path w="3900804" h="287655">
                <a:moveTo>
                  <a:pt x="2634234" y="81533"/>
                </a:moveTo>
                <a:lnTo>
                  <a:pt x="2602992" y="88391"/>
                </a:lnTo>
                <a:lnTo>
                  <a:pt x="2604516" y="96773"/>
                </a:lnTo>
                <a:lnTo>
                  <a:pt x="2636520" y="89915"/>
                </a:lnTo>
                <a:lnTo>
                  <a:pt x="2634234" y="81533"/>
                </a:lnTo>
                <a:close/>
              </a:path>
              <a:path w="3900804" h="287655">
                <a:moveTo>
                  <a:pt x="2704338" y="73913"/>
                </a:moveTo>
                <a:lnTo>
                  <a:pt x="2673096" y="81533"/>
                </a:lnTo>
                <a:lnTo>
                  <a:pt x="2674620" y="89915"/>
                </a:lnTo>
                <a:lnTo>
                  <a:pt x="2706624" y="82295"/>
                </a:lnTo>
                <a:lnTo>
                  <a:pt x="2704338" y="73913"/>
                </a:lnTo>
                <a:close/>
              </a:path>
              <a:path w="3900804" h="287655">
                <a:moveTo>
                  <a:pt x="2775966" y="73914"/>
                </a:moveTo>
                <a:lnTo>
                  <a:pt x="2743962" y="73914"/>
                </a:lnTo>
                <a:lnTo>
                  <a:pt x="2743962" y="83057"/>
                </a:lnTo>
                <a:lnTo>
                  <a:pt x="2775966" y="83057"/>
                </a:lnTo>
                <a:lnTo>
                  <a:pt x="2775966" y="73914"/>
                </a:lnTo>
                <a:close/>
              </a:path>
              <a:path w="3900804" h="287655">
                <a:moveTo>
                  <a:pt x="2814828" y="73913"/>
                </a:moveTo>
                <a:lnTo>
                  <a:pt x="2814066" y="83057"/>
                </a:lnTo>
                <a:lnTo>
                  <a:pt x="2846070" y="85343"/>
                </a:lnTo>
                <a:lnTo>
                  <a:pt x="2846832" y="76961"/>
                </a:lnTo>
                <a:lnTo>
                  <a:pt x="2814828" y="73913"/>
                </a:lnTo>
                <a:close/>
              </a:path>
              <a:path w="3900804" h="287655">
                <a:moveTo>
                  <a:pt x="2916174" y="75437"/>
                </a:moveTo>
                <a:lnTo>
                  <a:pt x="2884932" y="76961"/>
                </a:lnTo>
                <a:lnTo>
                  <a:pt x="2884932" y="85343"/>
                </a:lnTo>
                <a:lnTo>
                  <a:pt x="2916174" y="83819"/>
                </a:lnTo>
                <a:lnTo>
                  <a:pt x="2916174" y="75437"/>
                </a:lnTo>
                <a:close/>
              </a:path>
              <a:path w="3900804" h="287655">
                <a:moveTo>
                  <a:pt x="2986278" y="72389"/>
                </a:moveTo>
                <a:lnTo>
                  <a:pt x="2955036" y="75437"/>
                </a:lnTo>
                <a:lnTo>
                  <a:pt x="2955798" y="83819"/>
                </a:lnTo>
                <a:lnTo>
                  <a:pt x="2987040" y="81533"/>
                </a:lnTo>
                <a:lnTo>
                  <a:pt x="2986278" y="72389"/>
                </a:lnTo>
                <a:close/>
              </a:path>
              <a:path w="3900804" h="287655">
                <a:moveTo>
                  <a:pt x="3055620" y="65531"/>
                </a:moveTo>
                <a:lnTo>
                  <a:pt x="3024378" y="73151"/>
                </a:lnTo>
                <a:lnTo>
                  <a:pt x="3026664" y="81533"/>
                </a:lnTo>
                <a:lnTo>
                  <a:pt x="3057906" y="73913"/>
                </a:lnTo>
                <a:lnTo>
                  <a:pt x="3055620" y="65531"/>
                </a:lnTo>
                <a:close/>
              </a:path>
              <a:path w="3900804" h="287655">
                <a:moveTo>
                  <a:pt x="3126486" y="58673"/>
                </a:moveTo>
                <a:lnTo>
                  <a:pt x="3094482" y="65531"/>
                </a:lnTo>
                <a:lnTo>
                  <a:pt x="3096768" y="73913"/>
                </a:lnTo>
                <a:lnTo>
                  <a:pt x="3128010" y="67055"/>
                </a:lnTo>
                <a:lnTo>
                  <a:pt x="3126486" y="58673"/>
                </a:lnTo>
                <a:close/>
              </a:path>
              <a:path w="3900804" h="287655">
                <a:moveTo>
                  <a:pt x="3196590" y="52577"/>
                </a:moveTo>
                <a:lnTo>
                  <a:pt x="3165348" y="58673"/>
                </a:lnTo>
                <a:lnTo>
                  <a:pt x="3166872" y="67055"/>
                </a:lnTo>
                <a:lnTo>
                  <a:pt x="3198114" y="60959"/>
                </a:lnTo>
                <a:lnTo>
                  <a:pt x="3196590" y="52577"/>
                </a:lnTo>
                <a:close/>
              </a:path>
              <a:path w="3900804" h="287655">
                <a:moveTo>
                  <a:pt x="3266694" y="47243"/>
                </a:moveTo>
                <a:lnTo>
                  <a:pt x="3235452" y="52577"/>
                </a:lnTo>
                <a:lnTo>
                  <a:pt x="3236976" y="60959"/>
                </a:lnTo>
                <a:lnTo>
                  <a:pt x="3268218" y="55625"/>
                </a:lnTo>
                <a:lnTo>
                  <a:pt x="3266694" y="47243"/>
                </a:lnTo>
                <a:close/>
              </a:path>
              <a:path w="3900804" h="287655">
                <a:moveTo>
                  <a:pt x="3337560" y="42671"/>
                </a:moveTo>
                <a:lnTo>
                  <a:pt x="3305556" y="47243"/>
                </a:lnTo>
                <a:lnTo>
                  <a:pt x="3307079" y="55625"/>
                </a:lnTo>
                <a:lnTo>
                  <a:pt x="3338322" y="51053"/>
                </a:lnTo>
                <a:lnTo>
                  <a:pt x="3337560" y="42671"/>
                </a:lnTo>
                <a:close/>
              </a:path>
              <a:path w="3900804" h="287655">
                <a:moveTo>
                  <a:pt x="3407664" y="37337"/>
                </a:moveTo>
                <a:lnTo>
                  <a:pt x="3375660" y="42671"/>
                </a:lnTo>
                <a:lnTo>
                  <a:pt x="3377184" y="51053"/>
                </a:lnTo>
                <a:lnTo>
                  <a:pt x="3409188" y="45719"/>
                </a:lnTo>
                <a:lnTo>
                  <a:pt x="3407664" y="37337"/>
                </a:lnTo>
                <a:close/>
              </a:path>
              <a:path w="3900804" h="287655">
                <a:moveTo>
                  <a:pt x="3477768" y="31241"/>
                </a:moveTo>
                <a:lnTo>
                  <a:pt x="3446526" y="37337"/>
                </a:lnTo>
                <a:lnTo>
                  <a:pt x="3448050" y="45719"/>
                </a:lnTo>
                <a:lnTo>
                  <a:pt x="3479291" y="39623"/>
                </a:lnTo>
                <a:lnTo>
                  <a:pt x="3477768" y="31241"/>
                </a:lnTo>
                <a:close/>
              </a:path>
              <a:path w="3900804" h="287655">
                <a:moveTo>
                  <a:pt x="3547872" y="25145"/>
                </a:moveTo>
                <a:lnTo>
                  <a:pt x="3516629" y="31241"/>
                </a:lnTo>
                <a:lnTo>
                  <a:pt x="3518154" y="39623"/>
                </a:lnTo>
                <a:lnTo>
                  <a:pt x="3549396" y="34289"/>
                </a:lnTo>
                <a:lnTo>
                  <a:pt x="3547872" y="25145"/>
                </a:lnTo>
                <a:close/>
              </a:path>
              <a:path w="3900804" h="287655">
                <a:moveTo>
                  <a:pt x="3618738" y="21335"/>
                </a:moveTo>
                <a:lnTo>
                  <a:pt x="3586734" y="25145"/>
                </a:lnTo>
                <a:lnTo>
                  <a:pt x="3588258" y="34289"/>
                </a:lnTo>
                <a:lnTo>
                  <a:pt x="3619500" y="29717"/>
                </a:lnTo>
                <a:lnTo>
                  <a:pt x="3618738" y="21335"/>
                </a:lnTo>
                <a:close/>
              </a:path>
              <a:path w="3900804" h="287655">
                <a:moveTo>
                  <a:pt x="3688841" y="15239"/>
                </a:moveTo>
                <a:lnTo>
                  <a:pt x="3656838" y="21335"/>
                </a:lnTo>
                <a:lnTo>
                  <a:pt x="3658362" y="29717"/>
                </a:lnTo>
                <a:lnTo>
                  <a:pt x="3690366" y="23621"/>
                </a:lnTo>
                <a:lnTo>
                  <a:pt x="3688841" y="15239"/>
                </a:lnTo>
                <a:close/>
              </a:path>
              <a:path w="3900804" h="287655">
                <a:moveTo>
                  <a:pt x="3758946" y="9905"/>
                </a:moveTo>
                <a:lnTo>
                  <a:pt x="3726941" y="15239"/>
                </a:lnTo>
                <a:lnTo>
                  <a:pt x="3728466" y="23621"/>
                </a:lnTo>
                <a:lnTo>
                  <a:pt x="3760470" y="18287"/>
                </a:lnTo>
                <a:lnTo>
                  <a:pt x="3758946" y="9905"/>
                </a:lnTo>
                <a:close/>
              </a:path>
              <a:path w="3900804" h="287655">
                <a:moveTo>
                  <a:pt x="3829050" y="5333"/>
                </a:moveTo>
                <a:lnTo>
                  <a:pt x="3797808" y="9905"/>
                </a:lnTo>
                <a:lnTo>
                  <a:pt x="3798570" y="18287"/>
                </a:lnTo>
                <a:lnTo>
                  <a:pt x="3830574" y="13715"/>
                </a:lnTo>
                <a:lnTo>
                  <a:pt x="3829050" y="5333"/>
                </a:lnTo>
                <a:close/>
              </a:path>
              <a:path w="3900804" h="287655">
                <a:moveTo>
                  <a:pt x="3899154" y="0"/>
                </a:moveTo>
                <a:lnTo>
                  <a:pt x="3867912" y="5333"/>
                </a:lnTo>
                <a:lnTo>
                  <a:pt x="3869436" y="13715"/>
                </a:lnTo>
                <a:lnTo>
                  <a:pt x="3900678" y="8381"/>
                </a:lnTo>
                <a:lnTo>
                  <a:pt x="3899154" y="0"/>
                </a:lnTo>
                <a:close/>
              </a:path>
            </a:pathLst>
          </a:custGeom>
          <a:solidFill>
            <a:srgbClr val="000000"/>
          </a:solidFill>
        </p:spPr>
        <p:txBody>
          <a:bodyPr wrap="square" lIns="0" tIns="0" rIns="0" bIns="0" rtlCol="0"/>
          <a:lstStyle/>
          <a:p>
            <a:endParaRPr/>
          </a:p>
        </p:txBody>
      </p:sp>
      <p:sp>
        <p:nvSpPr>
          <p:cNvPr id="182" name="object 182"/>
          <p:cNvSpPr/>
          <p:nvPr/>
        </p:nvSpPr>
        <p:spPr>
          <a:xfrm>
            <a:off x="2594610" y="2138172"/>
            <a:ext cx="0" cy="133350"/>
          </a:xfrm>
          <a:custGeom>
            <a:avLst/>
            <a:gdLst/>
            <a:ahLst/>
            <a:cxnLst/>
            <a:rect l="l" t="t" r="r" b="b"/>
            <a:pathLst>
              <a:path h="133350">
                <a:moveTo>
                  <a:pt x="0" y="0"/>
                </a:moveTo>
                <a:lnTo>
                  <a:pt x="0" y="133350"/>
                </a:lnTo>
              </a:path>
            </a:pathLst>
          </a:custGeom>
          <a:ln w="21336">
            <a:solidFill>
              <a:srgbClr val="487BBB"/>
            </a:solidFill>
          </a:ln>
        </p:spPr>
        <p:txBody>
          <a:bodyPr wrap="square" lIns="0" tIns="0" rIns="0" bIns="0" rtlCol="0"/>
          <a:lstStyle/>
          <a:p>
            <a:endParaRPr/>
          </a:p>
        </p:txBody>
      </p:sp>
      <p:sp>
        <p:nvSpPr>
          <p:cNvPr id="183" name="object 183"/>
          <p:cNvSpPr/>
          <p:nvPr/>
        </p:nvSpPr>
        <p:spPr>
          <a:xfrm>
            <a:off x="2655951" y="2029205"/>
            <a:ext cx="0" cy="133350"/>
          </a:xfrm>
          <a:custGeom>
            <a:avLst/>
            <a:gdLst/>
            <a:ahLst/>
            <a:cxnLst/>
            <a:rect l="l" t="t" r="r" b="b"/>
            <a:pathLst>
              <a:path h="133350">
                <a:moveTo>
                  <a:pt x="0" y="0"/>
                </a:moveTo>
                <a:lnTo>
                  <a:pt x="0" y="133350"/>
                </a:lnTo>
              </a:path>
            </a:pathLst>
          </a:custGeom>
          <a:ln w="38862">
            <a:solidFill>
              <a:srgbClr val="487BBB"/>
            </a:solidFill>
          </a:ln>
        </p:spPr>
        <p:txBody>
          <a:bodyPr wrap="square" lIns="0" tIns="0" rIns="0" bIns="0" rtlCol="0"/>
          <a:lstStyle/>
          <a:p>
            <a:endParaRPr/>
          </a:p>
        </p:txBody>
      </p:sp>
      <p:sp>
        <p:nvSpPr>
          <p:cNvPr id="184" name="object 184"/>
          <p:cNvSpPr/>
          <p:nvPr/>
        </p:nvSpPr>
        <p:spPr>
          <a:xfrm>
            <a:off x="2726435" y="1977389"/>
            <a:ext cx="0" cy="133350"/>
          </a:xfrm>
          <a:custGeom>
            <a:avLst/>
            <a:gdLst/>
            <a:ahLst/>
            <a:cxnLst/>
            <a:rect l="l" t="t" r="r" b="b"/>
            <a:pathLst>
              <a:path h="133350">
                <a:moveTo>
                  <a:pt x="0" y="0"/>
                </a:moveTo>
                <a:lnTo>
                  <a:pt x="0" y="133350"/>
                </a:lnTo>
              </a:path>
            </a:pathLst>
          </a:custGeom>
          <a:ln w="38100">
            <a:solidFill>
              <a:srgbClr val="487BBB"/>
            </a:solidFill>
          </a:ln>
        </p:spPr>
        <p:txBody>
          <a:bodyPr wrap="square" lIns="0" tIns="0" rIns="0" bIns="0" rtlCol="0"/>
          <a:lstStyle/>
          <a:p>
            <a:endParaRPr/>
          </a:p>
        </p:txBody>
      </p:sp>
      <p:sp>
        <p:nvSpPr>
          <p:cNvPr id="185" name="object 185"/>
          <p:cNvSpPr/>
          <p:nvPr/>
        </p:nvSpPr>
        <p:spPr>
          <a:xfrm>
            <a:off x="2796920" y="1915667"/>
            <a:ext cx="0" cy="136525"/>
          </a:xfrm>
          <a:custGeom>
            <a:avLst/>
            <a:gdLst/>
            <a:ahLst/>
            <a:cxnLst/>
            <a:rect l="l" t="t" r="r" b="b"/>
            <a:pathLst>
              <a:path h="136525">
                <a:moveTo>
                  <a:pt x="0" y="0"/>
                </a:moveTo>
                <a:lnTo>
                  <a:pt x="0" y="136398"/>
                </a:lnTo>
              </a:path>
            </a:pathLst>
          </a:custGeom>
          <a:ln w="38862">
            <a:solidFill>
              <a:srgbClr val="487BBB"/>
            </a:solidFill>
          </a:ln>
        </p:spPr>
        <p:txBody>
          <a:bodyPr wrap="square" lIns="0" tIns="0" rIns="0" bIns="0" rtlCol="0"/>
          <a:lstStyle/>
          <a:p>
            <a:endParaRPr/>
          </a:p>
        </p:txBody>
      </p:sp>
      <p:sp>
        <p:nvSpPr>
          <p:cNvPr id="186" name="object 186"/>
          <p:cNvSpPr/>
          <p:nvPr/>
        </p:nvSpPr>
        <p:spPr>
          <a:xfrm>
            <a:off x="2867025" y="1923288"/>
            <a:ext cx="0" cy="133350"/>
          </a:xfrm>
          <a:custGeom>
            <a:avLst/>
            <a:gdLst/>
            <a:ahLst/>
            <a:cxnLst/>
            <a:rect l="l" t="t" r="r" b="b"/>
            <a:pathLst>
              <a:path h="133350">
                <a:moveTo>
                  <a:pt x="0" y="0"/>
                </a:moveTo>
                <a:lnTo>
                  <a:pt x="0" y="133350"/>
                </a:lnTo>
              </a:path>
            </a:pathLst>
          </a:custGeom>
          <a:ln w="38862">
            <a:solidFill>
              <a:srgbClr val="487BBB"/>
            </a:solidFill>
          </a:ln>
        </p:spPr>
        <p:txBody>
          <a:bodyPr wrap="square" lIns="0" tIns="0" rIns="0" bIns="0" rtlCol="0"/>
          <a:lstStyle/>
          <a:p>
            <a:endParaRPr/>
          </a:p>
        </p:txBody>
      </p:sp>
      <p:sp>
        <p:nvSpPr>
          <p:cNvPr id="187" name="object 187"/>
          <p:cNvSpPr/>
          <p:nvPr/>
        </p:nvSpPr>
        <p:spPr>
          <a:xfrm>
            <a:off x="2937129" y="1863089"/>
            <a:ext cx="0" cy="134620"/>
          </a:xfrm>
          <a:custGeom>
            <a:avLst/>
            <a:gdLst/>
            <a:ahLst/>
            <a:cxnLst/>
            <a:rect l="l" t="t" r="r" b="b"/>
            <a:pathLst>
              <a:path h="134619">
                <a:moveTo>
                  <a:pt x="0" y="0"/>
                </a:moveTo>
                <a:lnTo>
                  <a:pt x="0" y="134111"/>
                </a:lnTo>
              </a:path>
            </a:pathLst>
          </a:custGeom>
          <a:ln w="38862">
            <a:solidFill>
              <a:srgbClr val="487BBB"/>
            </a:solidFill>
          </a:ln>
        </p:spPr>
        <p:txBody>
          <a:bodyPr wrap="square" lIns="0" tIns="0" rIns="0" bIns="0" rtlCol="0"/>
          <a:lstStyle/>
          <a:p>
            <a:endParaRPr/>
          </a:p>
        </p:txBody>
      </p:sp>
      <p:sp>
        <p:nvSpPr>
          <p:cNvPr id="188" name="object 188"/>
          <p:cNvSpPr/>
          <p:nvPr/>
        </p:nvSpPr>
        <p:spPr>
          <a:xfrm>
            <a:off x="3007232" y="1876805"/>
            <a:ext cx="0" cy="135255"/>
          </a:xfrm>
          <a:custGeom>
            <a:avLst/>
            <a:gdLst/>
            <a:ahLst/>
            <a:cxnLst/>
            <a:rect l="l" t="t" r="r" b="b"/>
            <a:pathLst>
              <a:path h="135255">
                <a:moveTo>
                  <a:pt x="0" y="0"/>
                </a:moveTo>
                <a:lnTo>
                  <a:pt x="0" y="134874"/>
                </a:lnTo>
              </a:path>
            </a:pathLst>
          </a:custGeom>
          <a:ln w="38862">
            <a:solidFill>
              <a:srgbClr val="487BBB"/>
            </a:solidFill>
          </a:ln>
        </p:spPr>
        <p:txBody>
          <a:bodyPr wrap="square" lIns="0" tIns="0" rIns="0" bIns="0" rtlCol="0"/>
          <a:lstStyle/>
          <a:p>
            <a:endParaRPr/>
          </a:p>
        </p:txBody>
      </p:sp>
      <p:sp>
        <p:nvSpPr>
          <p:cNvPr id="189" name="object 189"/>
          <p:cNvSpPr/>
          <p:nvPr/>
        </p:nvSpPr>
        <p:spPr>
          <a:xfrm>
            <a:off x="3077717" y="1953005"/>
            <a:ext cx="0" cy="135255"/>
          </a:xfrm>
          <a:custGeom>
            <a:avLst/>
            <a:gdLst/>
            <a:ahLst/>
            <a:cxnLst/>
            <a:rect l="l" t="t" r="r" b="b"/>
            <a:pathLst>
              <a:path h="135255">
                <a:moveTo>
                  <a:pt x="0" y="0"/>
                </a:moveTo>
                <a:lnTo>
                  <a:pt x="0" y="134874"/>
                </a:lnTo>
              </a:path>
            </a:pathLst>
          </a:custGeom>
          <a:ln w="38100">
            <a:solidFill>
              <a:srgbClr val="487BBB"/>
            </a:solidFill>
          </a:ln>
        </p:spPr>
        <p:txBody>
          <a:bodyPr wrap="square" lIns="0" tIns="0" rIns="0" bIns="0" rtlCol="0"/>
          <a:lstStyle/>
          <a:p>
            <a:endParaRPr/>
          </a:p>
        </p:txBody>
      </p:sp>
      <p:sp>
        <p:nvSpPr>
          <p:cNvPr id="190" name="object 190"/>
          <p:cNvSpPr/>
          <p:nvPr/>
        </p:nvSpPr>
        <p:spPr>
          <a:xfrm>
            <a:off x="3148202" y="1940051"/>
            <a:ext cx="0" cy="138430"/>
          </a:xfrm>
          <a:custGeom>
            <a:avLst/>
            <a:gdLst/>
            <a:ahLst/>
            <a:cxnLst/>
            <a:rect l="l" t="t" r="r" b="b"/>
            <a:pathLst>
              <a:path h="138430">
                <a:moveTo>
                  <a:pt x="0" y="0"/>
                </a:moveTo>
                <a:lnTo>
                  <a:pt x="0" y="137922"/>
                </a:lnTo>
              </a:path>
            </a:pathLst>
          </a:custGeom>
          <a:ln w="38862">
            <a:solidFill>
              <a:srgbClr val="487BBB"/>
            </a:solidFill>
          </a:ln>
        </p:spPr>
        <p:txBody>
          <a:bodyPr wrap="square" lIns="0" tIns="0" rIns="0" bIns="0" rtlCol="0"/>
          <a:lstStyle/>
          <a:p>
            <a:endParaRPr/>
          </a:p>
        </p:txBody>
      </p:sp>
      <p:sp>
        <p:nvSpPr>
          <p:cNvPr id="191" name="object 191"/>
          <p:cNvSpPr/>
          <p:nvPr/>
        </p:nvSpPr>
        <p:spPr>
          <a:xfrm>
            <a:off x="3218307" y="1889760"/>
            <a:ext cx="0" cy="139700"/>
          </a:xfrm>
          <a:custGeom>
            <a:avLst/>
            <a:gdLst/>
            <a:ahLst/>
            <a:cxnLst/>
            <a:rect l="l" t="t" r="r" b="b"/>
            <a:pathLst>
              <a:path h="139700">
                <a:moveTo>
                  <a:pt x="0" y="0"/>
                </a:moveTo>
                <a:lnTo>
                  <a:pt x="0" y="139446"/>
                </a:lnTo>
              </a:path>
            </a:pathLst>
          </a:custGeom>
          <a:ln w="38862">
            <a:solidFill>
              <a:srgbClr val="487BBB"/>
            </a:solidFill>
          </a:ln>
        </p:spPr>
        <p:txBody>
          <a:bodyPr wrap="square" lIns="0" tIns="0" rIns="0" bIns="0" rtlCol="0"/>
          <a:lstStyle/>
          <a:p>
            <a:endParaRPr/>
          </a:p>
        </p:txBody>
      </p:sp>
      <p:sp>
        <p:nvSpPr>
          <p:cNvPr id="192" name="object 192"/>
          <p:cNvSpPr/>
          <p:nvPr/>
        </p:nvSpPr>
        <p:spPr>
          <a:xfrm>
            <a:off x="3288410" y="1868423"/>
            <a:ext cx="0" cy="139700"/>
          </a:xfrm>
          <a:custGeom>
            <a:avLst/>
            <a:gdLst/>
            <a:ahLst/>
            <a:cxnLst/>
            <a:rect l="l" t="t" r="r" b="b"/>
            <a:pathLst>
              <a:path h="139700">
                <a:moveTo>
                  <a:pt x="0" y="0"/>
                </a:moveTo>
                <a:lnTo>
                  <a:pt x="0" y="139446"/>
                </a:lnTo>
              </a:path>
            </a:pathLst>
          </a:custGeom>
          <a:ln w="38862">
            <a:solidFill>
              <a:srgbClr val="487BBB"/>
            </a:solidFill>
          </a:ln>
        </p:spPr>
        <p:txBody>
          <a:bodyPr wrap="square" lIns="0" tIns="0" rIns="0" bIns="0" rtlCol="0"/>
          <a:lstStyle/>
          <a:p>
            <a:endParaRPr/>
          </a:p>
        </p:txBody>
      </p:sp>
      <p:sp>
        <p:nvSpPr>
          <p:cNvPr id="193" name="object 193"/>
          <p:cNvSpPr/>
          <p:nvPr/>
        </p:nvSpPr>
        <p:spPr>
          <a:xfrm>
            <a:off x="3358896" y="1947672"/>
            <a:ext cx="0" cy="139065"/>
          </a:xfrm>
          <a:custGeom>
            <a:avLst/>
            <a:gdLst/>
            <a:ahLst/>
            <a:cxnLst/>
            <a:rect l="l" t="t" r="r" b="b"/>
            <a:pathLst>
              <a:path h="139064">
                <a:moveTo>
                  <a:pt x="0" y="0"/>
                </a:moveTo>
                <a:lnTo>
                  <a:pt x="0" y="138683"/>
                </a:lnTo>
              </a:path>
            </a:pathLst>
          </a:custGeom>
          <a:ln w="38100">
            <a:solidFill>
              <a:srgbClr val="487BBB"/>
            </a:solidFill>
          </a:ln>
        </p:spPr>
        <p:txBody>
          <a:bodyPr wrap="square" lIns="0" tIns="0" rIns="0" bIns="0" rtlCol="0"/>
          <a:lstStyle/>
          <a:p>
            <a:endParaRPr/>
          </a:p>
        </p:txBody>
      </p:sp>
      <p:sp>
        <p:nvSpPr>
          <p:cNvPr id="194" name="object 194"/>
          <p:cNvSpPr/>
          <p:nvPr/>
        </p:nvSpPr>
        <p:spPr>
          <a:xfrm>
            <a:off x="3429380" y="2033016"/>
            <a:ext cx="0" cy="138430"/>
          </a:xfrm>
          <a:custGeom>
            <a:avLst/>
            <a:gdLst/>
            <a:ahLst/>
            <a:cxnLst/>
            <a:rect l="l" t="t" r="r" b="b"/>
            <a:pathLst>
              <a:path h="138430">
                <a:moveTo>
                  <a:pt x="0" y="0"/>
                </a:moveTo>
                <a:lnTo>
                  <a:pt x="0" y="137922"/>
                </a:lnTo>
              </a:path>
            </a:pathLst>
          </a:custGeom>
          <a:ln w="38862">
            <a:solidFill>
              <a:srgbClr val="487BBB"/>
            </a:solidFill>
          </a:ln>
        </p:spPr>
        <p:txBody>
          <a:bodyPr wrap="square" lIns="0" tIns="0" rIns="0" bIns="0" rtlCol="0"/>
          <a:lstStyle/>
          <a:p>
            <a:endParaRPr/>
          </a:p>
        </p:txBody>
      </p:sp>
      <p:sp>
        <p:nvSpPr>
          <p:cNvPr id="195" name="object 195"/>
          <p:cNvSpPr/>
          <p:nvPr/>
        </p:nvSpPr>
        <p:spPr>
          <a:xfrm>
            <a:off x="3499484" y="2083307"/>
            <a:ext cx="0" cy="142240"/>
          </a:xfrm>
          <a:custGeom>
            <a:avLst/>
            <a:gdLst/>
            <a:ahLst/>
            <a:cxnLst/>
            <a:rect l="l" t="t" r="r" b="b"/>
            <a:pathLst>
              <a:path h="142239">
                <a:moveTo>
                  <a:pt x="0" y="0"/>
                </a:moveTo>
                <a:lnTo>
                  <a:pt x="0" y="141731"/>
                </a:lnTo>
              </a:path>
            </a:pathLst>
          </a:custGeom>
          <a:ln w="38862">
            <a:solidFill>
              <a:srgbClr val="487BBB"/>
            </a:solidFill>
          </a:ln>
        </p:spPr>
        <p:txBody>
          <a:bodyPr wrap="square" lIns="0" tIns="0" rIns="0" bIns="0" rtlCol="0"/>
          <a:lstStyle/>
          <a:p>
            <a:endParaRPr/>
          </a:p>
        </p:txBody>
      </p:sp>
      <p:sp>
        <p:nvSpPr>
          <p:cNvPr id="196" name="object 196"/>
          <p:cNvSpPr/>
          <p:nvPr/>
        </p:nvSpPr>
        <p:spPr>
          <a:xfrm>
            <a:off x="3569589" y="2090927"/>
            <a:ext cx="0" cy="143510"/>
          </a:xfrm>
          <a:custGeom>
            <a:avLst/>
            <a:gdLst/>
            <a:ahLst/>
            <a:cxnLst/>
            <a:rect l="l" t="t" r="r" b="b"/>
            <a:pathLst>
              <a:path h="143510">
                <a:moveTo>
                  <a:pt x="0" y="0"/>
                </a:moveTo>
                <a:lnTo>
                  <a:pt x="0" y="143255"/>
                </a:lnTo>
              </a:path>
            </a:pathLst>
          </a:custGeom>
          <a:ln w="38862">
            <a:solidFill>
              <a:srgbClr val="487BBB"/>
            </a:solidFill>
          </a:ln>
        </p:spPr>
        <p:txBody>
          <a:bodyPr wrap="square" lIns="0" tIns="0" rIns="0" bIns="0" rtlCol="0"/>
          <a:lstStyle/>
          <a:p>
            <a:endParaRPr/>
          </a:p>
        </p:txBody>
      </p:sp>
      <p:sp>
        <p:nvSpPr>
          <p:cNvPr id="197" name="object 197"/>
          <p:cNvSpPr/>
          <p:nvPr/>
        </p:nvSpPr>
        <p:spPr>
          <a:xfrm>
            <a:off x="3639692" y="2070354"/>
            <a:ext cx="0" cy="142875"/>
          </a:xfrm>
          <a:custGeom>
            <a:avLst/>
            <a:gdLst/>
            <a:ahLst/>
            <a:cxnLst/>
            <a:rect l="l" t="t" r="r" b="b"/>
            <a:pathLst>
              <a:path h="142875">
                <a:moveTo>
                  <a:pt x="0" y="0"/>
                </a:moveTo>
                <a:lnTo>
                  <a:pt x="0" y="142494"/>
                </a:lnTo>
              </a:path>
            </a:pathLst>
          </a:custGeom>
          <a:ln w="38862">
            <a:solidFill>
              <a:srgbClr val="487BBB"/>
            </a:solidFill>
          </a:ln>
        </p:spPr>
        <p:txBody>
          <a:bodyPr wrap="square" lIns="0" tIns="0" rIns="0" bIns="0" rtlCol="0"/>
          <a:lstStyle/>
          <a:p>
            <a:endParaRPr/>
          </a:p>
        </p:txBody>
      </p:sp>
      <p:sp>
        <p:nvSpPr>
          <p:cNvPr id="198" name="object 198"/>
          <p:cNvSpPr/>
          <p:nvPr/>
        </p:nvSpPr>
        <p:spPr>
          <a:xfrm>
            <a:off x="3710178" y="2050542"/>
            <a:ext cx="0" cy="138430"/>
          </a:xfrm>
          <a:custGeom>
            <a:avLst/>
            <a:gdLst/>
            <a:ahLst/>
            <a:cxnLst/>
            <a:rect l="l" t="t" r="r" b="b"/>
            <a:pathLst>
              <a:path h="138430">
                <a:moveTo>
                  <a:pt x="0" y="0"/>
                </a:moveTo>
                <a:lnTo>
                  <a:pt x="0" y="137922"/>
                </a:lnTo>
              </a:path>
            </a:pathLst>
          </a:custGeom>
          <a:ln w="38100">
            <a:solidFill>
              <a:srgbClr val="487BBB"/>
            </a:solidFill>
          </a:ln>
        </p:spPr>
        <p:txBody>
          <a:bodyPr wrap="square" lIns="0" tIns="0" rIns="0" bIns="0" rtlCol="0"/>
          <a:lstStyle/>
          <a:p>
            <a:endParaRPr/>
          </a:p>
        </p:txBody>
      </p:sp>
      <p:sp>
        <p:nvSpPr>
          <p:cNvPr id="199" name="object 199"/>
          <p:cNvSpPr/>
          <p:nvPr/>
        </p:nvSpPr>
        <p:spPr>
          <a:xfrm>
            <a:off x="3780663" y="2024633"/>
            <a:ext cx="0" cy="138430"/>
          </a:xfrm>
          <a:custGeom>
            <a:avLst/>
            <a:gdLst/>
            <a:ahLst/>
            <a:cxnLst/>
            <a:rect l="l" t="t" r="r" b="b"/>
            <a:pathLst>
              <a:path h="138430">
                <a:moveTo>
                  <a:pt x="0" y="0"/>
                </a:moveTo>
                <a:lnTo>
                  <a:pt x="0" y="137922"/>
                </a:lnTo>
              </a:path>
            </a:pathLst>
          </a:custGeom>
          <a:ln w="38862">
            <a:solidFill>
              <a:srgbClr val="487BBB"/>
            </a:solidFill>
          </a:ln>
        </p:spPr>
        <p:txBody>
          <a:bodyPr wrap="square" lIns="0" tIns="0" rIns="0" bIns="0" rtlCol="0"/>
          <a:lstStyle/>
          <a:p>
            <a:endParaRPr/>
          </a:p>
        </p:txBody>
      </p:sp>
      <p:sp>
        <p:nvSpPr>
          <p:cNvPr id="200" name="object 200"/>
          <p:cNvSpPr/>
          <p:nvPr/>
        </p:nvSpPr>
        <p:spPr>
          <a:xfrm>
            <a:off x="3850766" y="2032254"/>
            <a:ext cx="0" cy="135890"/>
          </a:xfrm>
          <a:custGeom>
            <a:avLst/>
            <a:gdLst/>
            <a:ahLst/>
            <a:cxnLst/>
            <a:rect l="l" t="t" r="r" b="b"/>
            <a:pathLst>
              <a:path h="135889">
                <a:moveTo>
                  <a:pt x="0" y="0"/>
                </a:moveTo>
                <a:lnTo>
                  <a:pt x="0" y="135635"/>
                </a:lnTo>
              </a:path>
            </a:pathLst>
          </a:custGeom>
          <a:ln w="38862">
            <a:solidFill>
              <a:srgbClr val="487BBB"/>
            </a:solidFill>
          </a:ln>
        </p:spPr>
        <p:txBody>
          <a:bodyPr wrap="square" lIns="0" tIns="0" rIns="0" bIns="0" rtlCol="0"/>
          <a:lstStyle/>
          <a:p>
            <a:endParaRPr/>
          </a:p>
        </p:txBody>
      </p:sp>
      <p:sp>
        <p:nvSpPr>
          <p:cNvPr id="201" name="object 201"/>
          <p:cNvSpPr/>
          <p:nvPr/>
        </p:nvSpPr>
        <p:spPr>
          <a:xfrm>
            <a:off x="3920871" y="2007870"/>
            <a:ext cx="0" cy="135890"/>
          </a:xfrm>
          <a:custGeom>
            <a:avLst/>
            <a:gdLst/>
            <a:ahLst/>
            <a:cxnLst/>
            <a:rect l="l" t="t" r="r" b="b"/>
            <a:pathLst>
              <a:path h="135889">
                <a:moveTo>
                  <a:pt x="0" y="0"/>
                </a:moveTo>
                <a:lnTo>
                  <a:pt x="0" y="135635"/>
                </a:lnTo>
              </a:path>
            </a:pathLst>
          </a:custGeom>
          <a:ln w="38862">
            <a:solidFill>
              <a:srgbClr val="487BBB"/>
            </a:solidFill>
          </a:ln>
        </p:spPr>
        <p:txBody>
          <a:bodyPr wrap="square" lIns="0" tIns="0" rIns="0" bIns="0" rtlCol="0"/>
          <a:lstStyle/>
          <a:p>
            <a:endParaRPr/>
          </a:p>
        </p:txBody>
      </p:sp>
      <p:sp>
        <p:nvSpPr>
          <p:cNvPr id="202" name="object 202"/>
          <p:cNvSpPr/>
          <p:nvPr/>
        </p:nvSpPr>
        <p:spPr>
          <a:xfrm>
            <a:off x="3990975" y="1951482"/>
            <a:ext cx="0" cy="133350"/>
          </a:xfrm>
          <a:custGeom>
            <a:avLst/>
            <a:gdLst/>
            <a:ahLst/>
            <a:cxnLst/>
            <a:rect l="l" t="t" r="r" b="b"/>
            <a:pathLst>
              <a:path h="133350">
                <a:moveTo>
                  <a:pt x="0" y="0"/>
                </a:moveTo>
                <a:lnTo>
                  <a:pt x="0" y="133350"/>
                </a:lnTo>
              </a:path>
            </a:pathLst>
          </a:custGeom>
          <a:ln w="38862">
            <a:solidFill>
              <a:srgbClr val="487BBB"/>
            </a:solidFill>
          </a:ln>
        </p:spPr>
        <p:txBody>
          <a:bodyPr wrap="square" lIns="0" tIns="0" rIns="0" bIns="0" rtlCol="0"/>
          <a:lstStyle/>
          <a:p>
            <a:endParaRPr/>
          </a:p>
        </p:txBody>
      </p:sp>
      <p:sp>
        <p:nvSpPr>
          <p:cNvPr id="203" name="object 203"/>
          <p:cNvSpPr/>
          <p:nvPr/>
        </p:nvSpPr>
        <p:spPr>
          <a:xfrm>
            <a:off x="4061459" y="1933194"/>
            <a:ext cx="0" cy="132080"/>
          </a:xfrm>
          <a:custGeom>
            <a:avLst/>
            <a:gdLst/>
            <a:ahLst/>
            <a:cxnLst/>
            <a:rect l="l" t="t" r="r" b="b"/>
            <a:pathLst>
              <a:path h="132080">
                <a:moveTo>
                  <a:pt x="0" y="0"/>
                </a:moveTo>
                <a:lnTo>
                  <a:pt x="0" y="131825"/>
                </a:lnTo>
              </a:path>
            </a:pathLst>
          </a:custGeom>
          <a:ln w="38100">
            <a:solidFill>
              <a:srgbClr val="487BBB"/>
            </a:solidFill>
          </a:ln>
        </p:spPr>
        <p:txBody>
          <a:bodyPr wrap="square" lIns="0" tIns="0" rIns="0" bIns="0" rtlCol="0"/>
          <a:lstStyle/>
          <a:p>
            <a:endParaRPr/>
          </a:p>
        </p:txBody>
      </p:sp>
      <p:sp>
        <p:nvSpPr>
          <p:cNvPr id="204" name="object 204"/>
          <p:cNvSpPr/>
          <p:nvPr/>
        </p:nvSpPr>
        <p:spPr>
          <a:xfrm>
            <a:off x="4131945" y="1947672"/>
            <a:ext cx="0" cy="128905"/>
          </a:xfrm>
          <a:custGeom>
            <a:avLst/>
            <a:gdLst/>
            <a:ahLst/>
            <a:cxnLst/>
            <a:rect l="l" t="t" r="r" b="b"/>
            <a:pathLst>
              <a:path h="128905">
                <a:moveTo>
                  <a:pt x="0" y="0"/>
                </a:moveTo>
                <a:lnTo>
                  <a:pt x="0" y="128777"/>
                </a:lnTo>
              </a:path>
            </a:pathLst>
          </a:custGeom>
          <a:ln w="38862">
            <a:solidFill>
              <a:srgbClr val="487BBB"/>
            </a:solidFill>
          </a:ln>
        </p:spPr>
        <p:txBody>
          <a:bodyPr wrap="square" lIns="0" tIns="0" rIns="0" bIns="0" rtlCol="0"/>
          <a:lstStyle/>
          <a:p>
            <a:endParaRPr/>
          </a:p>
        </p:txBody>
      </p:sp>
      <p:sp>
        <p:nvSpPr>
          <p:cNvPr id="205" name="object 205"/>
          <p:cNvSpPr/>
          <p:nvPr/>
        </p:nvSpPr>
        <p:spPr>
          <a:xfrm>
            <a:off x="4202048" y="1970532"/>
            <a:ext cx="0" cy="130810"/>
          </a:xfrm>
          <a:custGeom>
            <a:avLst/>
            <a:gdLst/>
            <a:ahLst/>
            <a:cxnLst/>
            <a:rect l="l" t="t" r="r" b="b"/>
            <a:pathLst>
              <a:path h="130810">
                <a:moveTo>
                  <a:pt x="0" y="0"/>
                </a:moveTo>
                <a:lnTo>
                  <a:pt x="0" y="130301"/>
                </a:lnTo>
              </a:path>
            </a:pathLst>
          </a:custGeom>
          <a:ln w="38862">
            <a:solidFill>
              <a:srgbClr val="487BBB"/>
            </a:solidFill>
          </a:ln>
        </p:spPr>
        <p:txBody>
          <a:bodyPr wrap="square" lIns="0" tIns="0" rIns="0" bIns="0" rtlCol="0"/>
          <a:lstStyle/>
          <a:p>
            <a:endParaRPr/>
          </a:p>
        </p:txBody>
      </p:sp>
      <p:sp>
        <p:nvSpPr>
          <p:cNvPr id="206" name="object 206"/>
          <p:cNvSpPr/>
          <p:nvPr/>
        </p:nvSpPr>
        <p:spPr>
          <a:xfrm>
            <a:off x="4272153" y="1975866"/>
            <a:ext cx="0" cy="130810"/>
          </a:xfrm>
          <a:custGeom>
            <a:avLst/>
            <a:gdLst/>
            <a:ahLst/>
            <a:cxnLst/>
            <a:rect l="l" t="t" r="r" b="b"/>
            <a:pathLst>
              <a:path h="130810">
                <a:moveTo>
                  <a:pt x="0" y="0"/>
                </a:moveTo>
                <a:lnTo>
                  <a:pt x="0" y="130301"/>
                </a:lnTo>
              </a:path>
            </a:pathLst>
          </a:custGeom>
          <a:ln w="38862">
            <a:solidFill>
              <a:srgbClr val="487BBB"/>
            </a:solidFill>
          </a:ln>
        </p:spPr>
        <p:txBody>
          <a:bodyPr wrap="square" lIns="0" tIns="0" rIns="0" bIns="0" rtlCol="0"/>
          <a:lstStyle/>
          <a:p>
            <a:endParaRPr/>
          </a:p>
        </p:txBody>
      </p:sp>
      <p:sp>
        <p:nvSpPr>
          <p:cNvPr id="207" name="object 207"/>
          <p:cNvSpPr/>
          <p:nvPr/>
        </p:nvSpPr>
        <p:spPr>
          <a:xfrm>
            <a:off x="4342638" y="1974342"/>
            <a:ext cx="0" cy="131445"/>
          </a:xfrm>
          <a:custGeom>
            <a:avLst/>
            <a:gdLst/>
            <a:ahLst/>
            <a:cxnLst/>
            <a:rect l="l" t="t" r="r" b="b"/>
            <a:pathLst>
              <a:path h="131444">
                <a:moveTo>
                  <a:pt x="0" y="0"/>
                </a:moveTo>
                <a:lnTo>
                  <a:pt x="0" y="131064"/>
                </a:lnTo>
              </a:path>
            </a:pathLst>
          </a:custGeom>
          <a:ln w="38100">
            <a:solidFill>
              <a:srgbClr val="487BBB"/>
            </a:solidFill>
          </a:ln>
        </p:spPr>
        <p:txBody>
          <a:bodyPr wrap="square" lIns="0" tIns="0" rIns="0" bIns="0" rtlCol="0"/>
          <a:lstStyle/>
          <a:p>
            <a:endParaRPr/>
          </a:p>
        </p:txBody>
      </p:sp>
      <p:sp>
        <p:nvSpPr>
          <p:cNvPr id="208" name="object 208"/>
          <p:cNvSpPr/>
          <p:nvPr/>
        </p:nvSpPr>
        <p:spPr>
          <a:xfrm>
            <a:off x="4413122" y="2000250"/>
            <a:ext cx="0" cy="130810"/>
          </a:xfrm>
          <a:custGeom>
            <a:avLst/>
            <a:gdLst/>
            <a:ahLst/>
            <a:cxnLst/>
            <a:rect l="l" t="t" r="r" b="b"/>
            <a:pathLst>
              <a:path h="130810">
                <a:moveTo>
                  <a:pt x="0" y="0"/>
                </a:moveTo>
                <a:lnTo>
                  <a:pt x="0" y="130301"/>
                </a:lnTo>
              </a:path>
            </a:pathLst>
          </a:custGeom>
          <a:ln w="38862">
            <a:solidFill>
              <a:srgbClr val="487BBB"/>
            </a:solidFill>
          </a:ln>
        </p:spPr>
        <p:txBody>
          <a:bodyPr wrap="square" lIns="0" tIns="0" rIns="0" bIns="0" rtlCol="0"/>
          <a:lstStyle/>
          <a:p>
            <a:endParaRPr/>
          </a:p>
        </p:txBody>
      </p:sp>
      <p:sp>
        <p:nvSpPr>
          <p:cNvPr id="209" name="object 209"/>
          <p:cNvSpPr/>
          <p:nvPr/>
        </p:nvSpPr>
        <p:spPr>
          <a:xfrm>
            <a:off x="4483227" y="2006345"/>
            <a:ext cx="0" cy="132080"/>
          </a:xfrm>
          <a:custGeom>
            <a:avLst/>
            <a:gdLst/>
            <a:ahLst/>
            <a:cxnLst/>
            <a:rect l="l" t="t" r="r" b="b"/>
            <a:pathLst>
              <a:path h="132080">
                <a:moveTo>
                  <a:pt x="0" y="0"/>
                </a:moveTo>
                <a:lnTo>
                  <a:pt x="0" y="131825"/>
                </a:lnTo>
              </a:path>
            </a:pathLst>
          </a:custGeom>
          <a:ln w="38862">
            <a:solidFill>
              <a:srgbClr val="487BBB"/>
            </a:solidFill>
          </a:ln>
        </p:spPr>
        <p:txBody>
          <a:bodyPr wrap="square" lIns="0" tIns="0" rIns="0" bIns="0" rtlCol="0"/>
          <a:lstStyle/>
          <a:p>
            <a:endParaRPr/>
          </a:p>
        </p:txBody>
      </p:sp>
      <p:sp>
        <p:nvSpPr>
          <p:cNvPr id="210" name="object 210"/>
          <p:cNvSpPr/>
          <p:nvPr/>
        </p:nvSpPr>
        <p:spPr>
          <a:xfrm>
            <a:off x="4553330" y="2006345"/>
            <a:ext cx="0" cy="132080"/>
          </a:xfrm>
          <a:custGeom>
            <a:avLst/>
            <a:gdLst/>
            <a:ahLst/>
            <a:cxnLst/>
            <a:rect l="l" t="t" r="r" b="b"/>
            <a:pathLst>
              <a:path h="132080">
                <a:moveTo>
                  <a:pt x="0" y="0"/>
                </a:moveTo>
                <a:lnTo>
                  <a:pt x="0" y="131825"/>
                </a:lnTo>
              </a:path>
            </a:pathLst>
          </a:custGeom>
          <a:ln w="38862">
            <a:solidFill>
              <a:srgbClr val="487BBB"/>
            </a:solidFill>
          </a:ln>
        </p:spPr>
        <p:txBody>
          <a:bodyPr wrap="square" lIns="0" tIns="0" rIns="0" bIns="0" rtlCol="0"/>
          <a:lstStyle/>
          <a:p>
            <a:endParaRPr/>
          </a:p>
        </p:txBody>
      </p:sp>
      <p:sp>
        <p:nvSpPr>
          <p:cNvPr id="211" name="object 211"/>
          <p:cNvSpPr/>
          <p:nvPr/>
        </p:nvSpPr>
        <p:spPr>
          <a:xfrm>
            <a:off x="4623434" y="2003298"/>
            <a:ext cx="0" cy="132080"/>
          </a:xfrm>
          <a:custGeom>
            <a:avLst/>
            <a:gdLst/>
            <a:ahLst/>
            <a:cxnLst/>
            <a:rect l="l" t="t" r="r" b="b"/>
            <a:pathLst>
              <a:path h="132080">
                <a:moveTo>
                  <a:pt x="0" y="0"/>
                </a:moveTo>
                <a:lnTo>
                  <a:pt x="0" y="131825"/>
                </a:lnTo>
              </a:path>
            </a:pathLst>
          </a:custGeom>
          <a:ln w="38862">
            <a:solidFill>
              <a:srgbClr val="487BBB"/>
            </a:solidFill>
          </a:ln>
        </p:spPr>
        <p:txBody>
          <a:bodyPr wrap="square" lIns="0" tIns="0" rIns="0" bIns="0" rtlCol="0"/>
          <a:lstStyle/>
          <a:p>
            <a:endParaRPr/>
          </a:p>
        </p:txBody>
      </p:sp>
      <p:sp>
        <p:nvSpPr>
          <p:cNvPr id="212" name="object 212"/>
          <p:cNvSpPr/>
          <p:nvPr/>
        </p:nvSpPr>
        <p:spPr>
          <a:xfrm>
            <a:off x="4693920" y="1997201"/>
            <a:ext cx="0" cy="133350"/>
          </a:xfrm>
          <a:custGeom>
            <a:avLst/>
            <a:gdLst/>
            <a:ahLst/>
            <a:cxnLst/>
            <a:rect l="l" t="t" r="r" b="b"/>
            <a:pathLst>
              <a:path h="133350">
                <a:moveTo>
                  <a:pt x="0" y="0"/>
                </a:moveTo>
                <a:lnTo>
                  <a:pt x="0" y="133350"/>
                </a:lnTo>
              </a:path>
            </a:pathLst>
          </a:custGeom>
          <a:ln w="38100">
            <a:solidFill>
              <a:srgbClr val="487BBB"/>
            </a:solidFill>
          </a:ln>
        </p:spPr>
        <p:txBody>
          <a:bodyPr wrap="square" lIns="0" tIns="0" rIns="0" bIns="0" rtlCol="0"/>
          <a:lstStyle/>
          <a:p>
            <a:endParaRPr/>
          </a:p>
        </p:txBody>
      </p:sp>
      <p:sp>
        <p:nvSpPr>
          <p:cNvPr id="213" name="object 213"/>
          <p:cNvSpPr/>
          <p:nvPr/>
        </p:nvSpPr>
        <p:spPr>
          <a:xfrm>
            <a:off x="4764404" y="1991867"/>
            <a:ext cx="0" cy="132080"/>
          </a:xfrm>
          <a:custGeom>
            <a:avLst/>
            <a:gdLst/>
            <a:ahLst/>
            <a:cxnLst/>
            <a:rect l="l" t="t" r="r" b="b"/>
            <a:pathLst>
              <a:path h="132080">
                <a:moveTo>
                  <a:pt x="0" y="0"/>
                </a:moveTo>
                <a:lnTo>
                  <a:pt x="0" y="131825"/>
                </a:lnTo>
              </a:path>
            </a:pathLst>
          </a:custGeom>
          <a:ln w="38862">
            <a:solidFill>
              <a:srgbClr val="487BBB"/>
            </a:solidFill>
          </a:ln>
        </p:spPr>
        <p:txBody>
          <a:bodyPr wrap="square" lIns="0" tIns="0" rIns="0" bIns="0" rtlCol="0"/>
          <a:lstStyle/>
          <a:p>
            <a:endParaRPr/>
          </a:p>
        </p:txBody>
      </p:sp>
      <p:sp>
        <p:nvSpPr>
          <p:cNvPr id="214" name="object 214"/>
          <p:cNvSpPr/>
          <p:nvPr/>
        </p:nvSpPr>
        <p:spPr>
          <a:xfrm>
            <a:off x="4834509" y="1985010"/>
            <a:ext cx="0" cy="132715"/>
          </a:xfrm>
          <a:custGeom>
            <a:avLst/>
            <a:gdLst/>
            <a:ahLst/>
            <a:cxnLst/>
            <a:rect l="l" t="t" r="r" b="b"/>
            <a:pathLst>
              <a:path h="132714">
                <a:moveTo>
                  <a:pt x="0" y="0"/>
                </a:moveTo>
                <a:lnTo>
                  <a:pt x="0" y="132588"/>
                </a:lnTo>
              </a:path>
            </a:pathLst>
          </a:custGeom>
          <a:ln w="38862">
            <a:solidFill>
              <a:srgbClr val="487BBB"/>
            </a:solidFill>
          </a:ln>
        </p:spPr>
        <p:txBody>
          <a:bodyPr wrap="square" lIns="0" tIns="0" rIns="0" bIns="0" rtlCol="0"/>
          <a:lstStyle/>
          <a:p>
            <a:endParaRPr/>
          </a:p>
        </p:txBody>
      </p:sp>
      <p:sp>
        <p:nvSpPr>
          <p:cNvPr id="215" name="object 215"/>
          <p:cNvSpPr/>
          <p:nvPr/>
        </p:nvSpPr>
        <p:spPr>
          <a:xfrm>
            <a:off x="4904613" y="1972817"/>
            <a:ext cx="0" cy="135255"/>
          </a:xfrm>
          <a:custGeom>
            <a:avLst/>
            <a:gdLst/>
            <a:ahLst/>
            <a:cxnLst/>
            <a:rect l="l" t="t" r="r" b="b"/>
            <a:pathLst>
              <a:path h="135255">
                <a:moveTo>
                  <a:pt x="0" y="0"/>
                </a:moveTo>
                <a:lnTo>
                  <a:pt x="0" y="134874"/>
                </a:lnTo>
              </a:path>
            </a:pathLst>
          </a:custGeom>
          <a:ln w="38862">
            <a:solidFill>
              <a:srgbClr val="487BBB"/>
            </a:solidFill>
          </a:ln>
        </p:spPr>
        <p:txBody>
          <a:bodyPr wrap="square" lIns="0" tIns="0" rIns="0" bIns="0" rtlCol="0"/>
          <a:lstStyle/>
          <a:p>
            <a:endParaRPr/>
          </a:p>
        </p:txBody>
      </p:sp>
      <p:sp>
        <p:nvSpPr>
          <p:cNvPr id="216" name="object 216"/>
          <p:cNvSpPr/>
          <p:nvPr/>
        </p:nvSpPr>
        <p:spPr>
          <a:xfrm>
            <a:off x="4975097" y="1961388"/>
            <a:ext cx="0" cy="135255"/>
          </a:xfrm>
          <a:custGeom>
            <a:avLst/>
            <a:gdLst/>
            <a:ahLst/>
            <a:cxnLst/>
            <a:rect l="l" t="t" r="r" b="b"/>
            <a:pathLst>
              <a:path h="135255">
                <a:moveTo>
                  <a:pt x="0" y="0"/>
                </a:moveTo>
                <a:lnTo>
                  <a:pt x="0" y="134874"/>
                </a:lnTo>
              </a:path>
            </a:pathLst>
          </a:custGeom>
          <a:ln w="38100">
            <a:solidFill>
              <a:srgbClr val="487BBB"/>
            </a:solidFill>
          </a:ln>
        </p:spPr>
        <p:txBody>
          <a:bodyPr wrap="square" lIns="0" tIns="0" rIns="0" bIns="0" rtlCol="0"/>
          <a:lstStyle/>
          <a:p>
            <a:endParaRPr/>
          </a:p>
        </p:txBody>
      </p:sp>
      <p:sp>
        <p:nvSpPr>
          <p:cNvPr id="217" name="object 217"/>
          <p:cNvSpPr/>
          <p:nvPr/>
        </p:nvSpPr>
        <p:spPr>
          <a:xfrm>
            <a:off x="5045583" y="1954529"/>
            <a:ext cx="0" cy="135255"/>
          </a:xfrm>
          <a:custGeom>
            <a:avLst/>
            <a:gdLst/>
            <a:ahLst/>
            <a:cxnLst/>
            <a:rect l="l" t="t" r="r" b="b"/>
            <a:pathLst>
              <a:path h="135255">
                <a:moveTo>
                  <a:pt x="0" y="0"/>
                </a:moveTo>
                <a:lnTo>
                  <a:pt x="0" y="134874"/>
                </a:lnTo>
              </a:path>
            </a:pathLst>
          </a:custGeom>
          <a:ln w="38862">
            <a:solidFill>
              <a:srgbClr val="487BBB"/>
            </a:solidFill>
          </a:ln>
        </p:spPr>
        <p:txBody>
          <a:bodyPr wrap="square" lIns="0" tIns="0" rIns="0" bIns="0" rtlCol="0"/>
          <a:lstStyle/>
          <a:p>
            <a:endParaRPr/>
          </a:p>
        </p:txBody>
      </p:sp>
      <p:sp>
        <p:nvSpPr>
          <p:cNvPr id="218" name="object 218"/>
          <p:cNvSpPr/>
          <p:nvPr/>
        </p:nvSpPr>
        <p:spPr>
          <a:xfrm>
            <a:off x="5115686" y="1949195"/>
            <a:ext cx="0" cy="134620"/>
          </a:xfrm>
          <a:custGeom>
            <a:avLst/>
            <a:gdLst/>
            <a:ahLst/>
            <a:cxnLst/>
            <a:rect l="l" t="t" r="r" b="b"/>
            <a:pathLst>
              <a:path h="134619">
                <a:moveTo>
                  <a:pt x="0" y="0"/>
                </a:moveTo>
                <a:lnTo>
                  <a:pt x="0" y="134111"/>
                </a:lnTo>
              </a:path>
            </a:pathLst>
          </a:custGeom>
          <a:ln w="38862">
            <a:solidFill>
              <a:srgbClr val="487BBB"/>
            </a:solidFill>
          </a:ln>
        </p:spPr>
        <p:txBody>
          <a:bodyPr wrap="square" lIns="0" tIns="0" rIns="0" bIns="0" rtlCol="0"/>
          <a:lstStyle/>
          <a:p>
            <a:endParaRPr/>
          </a:p>
        </p:txBody>
      </p:sp>
      <p:sp>
        <p:nvSpPr>
          <p:cNvPr id="219" name="object 219"/>
          <p:cNvSpPr/>
          <p:nvPr/>
        </p:nvSpPr>
        <p:spPr>
          <a:xfrm>
            <a:off x="5185790" y="1943100"/>
            <a:ext cx="0" cy="135255"/>
          </a:xfrm>
          <a:custGeom>
            <a:avLst/>
            <a:gdLst/>
            <a:ahLst/>
            <a:cxnLst/>
            <a:rect l="l" t="t" r="r" b="b"/>
            <a:pathLst>
              <a:path h="135255">
                <a:moveTo>
                  <a:pt x="0" y="0"/>
                </a:moveTo>
                <a:lnTo>
                  <a:pt x="0" y="134874"/>
                </a:lnTo>
              </a:path>
            </a:pathLst>
          </a:custGeom>
          <a:ln w="38862">
            <a:solidFill>
              <a:srgbClr val="487BBB"/>
            </a:solidFill>
          </a:ln>
        </p:spPr>
        <p:txBody>
          <a:bodyPr wrap="square" lIns="0" tIns="0" rIns="0" bIns="0" rtlCol="0"/>
          <a:lstStyle/>
          <a:p>
            <a:endParaRPr/>
          </a:p>
        </p:txBody>
      </p:sp>
      <p:sp>
        <p:nvSpPr>
          <p:cNvPr id="220" name="object 220"/>
          <p:cNvSpPr/>
          <p:nvPr/>
        </p:nvSpPr>
        <p:spPr>
          <a:xfrm>
            <a:off x="5255895" y="1934717"/>
            <a:ext cx="0" cy="135890"/>
          </a:xfrm>
          <a:custGeom>
            <a:avLst/>
            <a:gdLst/>
            <a:ahLst/>
            <a:cxnLst/>
            <a:rect l="l" t="t" r="r" b="b"/>
            <a:pathLst>
              <a:path h="135889">
                <a:moveTo>
                  <a:pt x="0" y="0"/>
                </a:moveTo>
                <a:lnTo>
                  <a:pt x="0" y="135635"/>
                </a:lnTo>
              </a:path>
            </a:pathLst>
          </a:custGeom>
          <a:ln w="38862">
            <a:solidFill>
              <a:srgbClr val="487BBB"/>
            </a:solidFill>
          </a:ln>
        </p:spPr>
        <p:txBody>
          <a:bodyPr wrap="square" lIns="0" tIns="0" rIns="0" bIns="0" rtlCol="0"/>
          <a:lstStyle/>
          <a:p>
            <a:endParaRPr/>
          </a:p>
        </p:txBody>
      </p:sp>
      <p:sp>
        <p:nvSpPr>
          <p:cNvPr id="221" name="object 221"/>
          <p:cNvSpPr/>
          <p:nvPr/>
        </p:nvSpPr>
        <p:spPr>
          <a:xfrm>
            <a:off x="5326379" y="1927098"/>
            <a:ext cx="0" cy="136525"/>
          </a:xfrm>
          <a:custGeom>
            <a:avLst/>
            <a:gdLst/>
            <a:ahLst/>
            <a:cxnLst/>
            <a:rect l="l" t="t" r="r" b="b"/>
            <a:pathLst>
              <a:path h="136525">
                <a:moveTo>
                  <a:pt x="0" y="0"/>
                </a:moveTo>
                <a:lnTo>
                  <a:pt x="0" y="136398"/>
                </a:lnTo>
              </a:path>
            </a:pathLst>
          </a:custGeom>
          <a:ln w="38100">
            <a:solidFill>
              <a:srgbClr val="487BBB"/>
            </a:solidFill>
          </a:ln>
        </p:spPr>
        <p:txBody>
          <a:bodyPr wrap="square" lIns="0" tIns="0" rIns="0" bIns="0" rtlCol="0"/>
          <a:lstStyle/>
          <a:p>
            <a:endParaRPr/>
          </a:p>
        </p:txBody>
      </p:sp>
      <p:sp>
        <p:nvSpPr>
          <p:cNvPr id="222" name="object 222"/>
          <p:cNvSpPr/>
          <p:nvPr/>
        </p:nvSpPr>
        <p:spPr>
          <a:xfrm>
            <a:off x="5396865" y="1927098"/>
            <a:ext cx="0" cy="136525"/>
          </a:xfrm>
          <a:custGeom>
            <a:avLst/>
            <a:gdLst/>
            <a:ahLst/>
            <a:cxnLst/>
            <a:rect l="l" t="t" r="r" b="b"/>
            <a:pathLst>
              <a:path h="136525">
                <a:moveTo>
                  <a:pt x="0" y="0"/>
                </a:moveTo>
                <a:lnTo>
                  <a:pt x="0" y="136398"/>
                </a:lnTo>
              </a:path>
            </a:pathLst>
          </a:custGeom>
          <a:ln w="38862">
            <a:solidFill>
              <a:srgbClr val="487BBB"/>
            </a:solidFill>
          </a:ln>
        </p:spPr>
        <p:txBody>
          <a:bodyPr wrap="square" lIns="0" tIns="0" rIns="0" bIns="0" rtlCol="0"/>
          <a:lstStyle/>
          <a:p>
            <a:endParaRPr/>
          </a:p>
        </p:txBody>
      </p:sp>
      <p:sp>
        <p:nvSpPr>
          <p:cNvPr id="223" name="object 223"/>
          <p:cNvSpPr/>
          <p:nvPr/>
        </p:nvSpPr>
        <p:spPr>
          <a:xfrm>
            <a:off x="5466969" y="1928622"/>
            <a:ext cx="0" cy="138430"/>
          </a:xfrm>
          <a:custGeom>
            <a:avLst/>
            <a:gdLst/>
            <a:ahLst/>
            <a:cxnLst/>
            <a:rect l="l" t="t" r="r" b="b"/>
            <a:pathLst>
              <a:path h="138430">
                <a:moveTo>
                  <a:pt x="0" y="0"/>
                </a:moveTo>
                <a:lnTo>
                  <a:pt x="0" y="137922"/>
                </a:lnTo>
              </a:path>
            </a:pathLst>
          </a:custGeom>
          <a:ln w="38862">
            <a:solidFill>
              <a:srgbClr val="487BBB"/>
            </a:solidFill>
          </a:ln>
        </p:spPr>
        <p:txBody>
          <a:bodyPr wrap="square" lIns="0" tIns="0" rIns="0" bIns="0" rtlCol="0"/>
          <a:lstStyle/>
          <a:p>
            <a:endParaRPr/>
          </a:p>
        </p:txBody>
      </p:sp>
      <p:sp>
        <p:nvSpPr>
          <p:cNvPr id="224" name="object 224"/>
          <p:cNvSpPr/>
          <p:nvPr/>
        </p:nvSpPr>
        <p:spPr>
          <a:xfrm>
            <a:off x="5537072" y="1927098"/>
            <a:ext cx="0" cy="138430"/>
          </a:xfrm>
          <a:custGeom>
            <a:avLst/>
            <a:gdLst/>
            <a:ahLst/>
            <a:cxnLst/>
            <a:rect l="l" t="t" r="r" b="b"/>
            <a:pathLst>
              <a:path h="138430">
                <a:moveTo>
                  <a:pt x="0" y="0"/>
                </a:moveTo>
                <a:lnTo>
                  <a:pt x="0" y="137922"/>
                </a:lnTo>
              </a:path>
            </a:pathLst>
          </a:custGeom>
          <a:ln w="38862">
            <a:solidFill>
              <a:srgbClr val="487BBB"/>
            </a:solidFill>
          </a:ln>
        </p:spPr>
        <p:txBody>
          <a:bodyPr wrap="square" lIns="0" tIns="0" rIns="0" bIns="0" rtlCol="0"/>
          <a:lstStyle/>
          <a:p>
            <a:endParaRPr/>
          </a:p>
        </p:txBody>
      </p:sp>
      <p:sp>
        <p:nvSpPr>
          <p:cNvPr id="225" name="object 225"/>
          <p:cNvSpPr/>
          <p:nvPr/>
        </p:nvSpPr>
        <p:spPr>
          <a:xfrm>
            <a:off x="5607177" y="1924811"/>
            <a:ext cx="0" cy="137160"/>
          </a:xfrm>
          <a:custGeom>
            <a:avLst/>
            <a:gdLst/>
            <a:ahLst/>
            <a:cxnLst/>
            <a:rect l="l" t="t" r="r" b="b"/>
            <a:pathLst>
              <a:path h="137160">
                <a:moveTo>
                  <a:pt x="0" y="0"/>
                </a:moveTo>
                <a:lnTo>
                  <a:pt x="0" y="137159"/>
                </a:lnTo>
              </a:path>
            </a:pathLst>
          </a:custGeom>
          <a:ln w="38862">
            <a:solidFill>
              <a:srgbClr val="487BBB"/>
            </a:solidFill>
          </a:ln>
        </p:spPr>
        <p:txBody>
          <a:bodyPr wrap="square" lIns="0" tIns="0" rIns="0" bIns="0" rtlCol="0"/>
          <a:lstStyle/>
          <a:p>
            <a:endParaRPr/>
          </a:p>
        </p:txBody>
      </p:sp>
      <p:sp>
        <p:nvSpPr>
          <p:cNvPr id="226" name="object 226"/>
          <p:cNvSpPr/>
          <p:nvPr/>
        </p:nvSpPr>
        <p:spPr>
          <a:xfrm>
            <a:off x="5677661" y="1917192"/>
            <a:ext cx="0" cy="138430"/>
          </a:xfrm>
          <a:custGeom>
            <a:avLst/>
            <a:gdLst/>
            <a:ahLst/>
            <a:cxnLst/>
            <a:rect l="l" t="t" r="r" b="b"/>
            <a:pathLst>
              <a:path h="138430">
                <a:moveTo>
                  <a:pt x="0" y="0"/>
                </a:moveTo>
                <a:lnTo>
                  <a:pt x="0" y="137922"/>
                </a:lnTo>
              </a:path>
            </a:pathLst>
          </a:custGeom>
          <a:ln w="38100">
            <a:solidFill>
              <a:srgbClr val="487BBB"/>
            </a:solidFill>
          </a:ln>
        </p:spPr>
        <p:txBody>
          <a:bodyPr wrap="square" lIns="0" tIns="0" rIns="0" bIns="0" rtlCol="0"/>
          <a:lstStyle/>
          <a:p>
            <a:endParaRPr/>
          </a:p>
        </p:txBody>
      </p:sp>
      <p:sp>
        <p:nvSpPr>
          <p:cNvPr id="227" name="object 227"/>
          <p:cNvSpPr/>
          <p:nvPr/>
        </p:nvSpPr>
        <p:spPr>
          <a:xfrm>
            <a:off x="5748146" y="1910333"/>
            <a:ext cx="0" cy="137160"/>
          </a:xfrm>
          <a:custGeom>
            <a:avLst/>
            <a:gdLst/>
            <a:ahLst/>
            <a:cxnLst/>
            <a:rect l="l" t="t" r="r" b="b"/>
            <a:pathLst>
              <a:path h="137160">
                <a:moveTo>
                  <a:pt x="0" y="0"/>
                </a:moveTo>
                <a:lnTo>
                  <a:pt x="0" y="137159"/>
                </a:lnTo>
              </a:path>
            </a:pathLst>
          </a:custGeom>
          <a:ln w="38862">
            <a:solidFill>
              <a:srgbClr val="487BBB"/>
            </a:solidFill>
          </a:ln>
        </p:spPr>
        <p:txBody>
          <a:bodyPr wrap="square" lIns="0" tIns="0" rIns="0" bIns="0" rtlCol="0"/>
          <a:lstStyle/>
          <a:p>
            <a:endParaRPr/>
          </a:p>
        </p:txBody>
      </p:sp>
      <p:sp>
        <p:nvSpPr>
          <p:cNvPr id="228" name="object 228"/>
          <p:cNvSpPr/>
          <p:nvPr/>
        </p:nvSpPr>
        <p:spPr>
          <a:xfrm>
            <a:off x="5818251" y="1902714"/>
            <a:ext cx="0" cy="139700"/>
          </a:xfrm>
          <a:custGeom>
            <a:avLst/>
            <a:gdLst/>
            <a:ahLst/>
            <a:cxnLst/>
            <a:rect l="l" t="t" r="r" b="b"/>
            <a:pathLst>
              <a:path h="139700">
                <a:moveTo>
                  <a:pt x="0" y="0"/>
                </a:moveTo>
                <a:lnTo>
                  <a:pt x="0" y="139446"/>
                </a:lnTo>
              </a:path>
            </a:pathLst>
          </a:custGeom>
          <a:ln w="38862">
            <a:solidFill>
              <a:srgbClr val="487BBB"/>
            </a:solidFill>
          </a:ln>
        </p:spPr>
        <p:txBody>
          <a:bodyPr wrap="square" lIns="0" tIns="0" rIns="0" bIns="0" rtlCol="0"/>
          <a:lstStyle/>
          <a:p>
            <a:endParaRPr/>
          </a:p>
        </p:txBody>
      </p:sp>
      <p:sp>
        <p:nvSpPr>
          <p:cNvPr id="229" name="object 229"/>
          <p:cNvSpPr/>
          <p:nvPr/>
        </p:nvSpPr>
        <p:spPr>
          <a:xfrm>
            <a:off x="5888354" y="1897379"/>
            <a:ext cx="0" cy="139065"/>
          </a:xfrm>
          <a:custGeom>
            <a:avLst/>
            <a:gdLst/>
            <a:ahLst/>
            <a:cxnLst/>
            <a:rect l="l" t="t" r="r" b="b"/>
            <a:pathLst>
              <a:path h="139064">
                <a:moveTo>
                  <a:pt x="0" y="0"/>
                </a:moveTo>
                <a:lnTo>
                  <a:pt x="0" y="138683"/>
                </a:lnTo>
              </a:path>
            </a:pathLst>
          </a:custGeom>
          <a:ln w="38862">
            <a:solidFill>
              <a:srgbClr val="487BBB"/>
            </a:solidFill>
          </a:ln>
        </p:spPr>
        <p:txBody>
          <a:bodyPr wrap="square" lIns="0" tIns="0" rIns="0" bIns="0" rtlCol="0"/>
          <a:lstStyle/>
          <a:p>
            <a:endParaRPr/>
          </a:p>
        </p:txBody>
      </p:sp>
      <p:sp>
        <p:nvSpPr>
          <p:cNvPr id="230" name="object 230"/>
          <p:cNvSpPr/>
          <p:nvPr/>
        </p:nvSpPr>
        <p:spPr>
          <a:xfrm>
            <a:off x="5958840" y="1891283"/>
            <a:ext cx="0" cy="140970"/>
          </a:xfrm>
          <a:custGeom>
            <a:avLst/>
            <a:gdLst/>
            <a:ahLst/>
            <a:cxnLst/>
            <a:rect l="l" t="t" r="r" b="b"/>
            <a:pathLst>
              <a:path h="140969">
                <a:moveTo>
                  <a:pt x="0" y="0"/>
                </a:moveTo>
                <a:lnTo>
                  <a:pt x="0" y="140970"/>
                </a:lnTo>
              </a:path>
            </a:pathLst>
          </a:custGeom>
          <a:ln w="38100">
            <a:solidFill>
              <a:srgbClr val="487BBB"/>
            </a:solidFill>
          </a:ln>
        </p:spPr>
        <p:txBody>
          <a:bodyPr wrap="square" lIns="0" tIns="0" rIns="0" bIns="0" rtlCol="0"/>
          <a:lstStyle/>
          <a:p>
            <a:endParaRPr/>
          </a:p>
        </p:txBody>
      </p:sp>
      <p:sp>
        <p:nvSpPr>
          <p:cNvPr id="231" name="object 231"/>
          <p:cNvSpPr/>
          <p:nvPr/>
        </p:nvSpPr>
        <p:spPr>
          <a:xfrm>
            <a:off x="6029325" y="1885950"/>
            <a:ext cx="0" cy="140335"/>
          </a:xfrm>
          <a:custGeom>
            <a:avLst/>
            <a:gdLst/>
            <a:ahLst/>
            <a:cxnLst/>
            <a:rect l="l" t="t" r="r" b="b"/>
            <a:pathLst>
              <a:path h="140335">
                <a:moveTo>
                  <a:pt x="0" y="0"/>
                </a:moveTo>
                <a:lnTo>
                  <a:pt x="0" y="140207"/>
                </a:lnTo>
              </a:path>
            </a:pathLst>
          </a:custGeom>
          <a:ln w="38862">
            <a:solidFill>
              <a:srgbClr val="487BBB"/>
            </a:solidFill>
          </a:ln>
        </p:spPr>
        <p:txBody>
          <a:bodyPr wrap="square" lIns="0" tIns="0" rIns="0" bIns="0" rtlCol="0"/>
          <a:lstStyle/>
          <a:p>
            <a:endParaRPr/>
          </a:p>
        </p:txBody>
      </p:sp>
      <p:sp>
        <p:nvSpPr>
          <p:cNvPr id="232" name="object 232"/>
          <p:cNvSpPr/>
          <p:nvPr/>
        </p:nvSpPr>
        <p:spPr>
          <a:xfrm>
            <a:off x="6099428" y="1879854"/>
            <a:ext cx="0" cy="140970"/>
          </a:xfrm>
          <a:custGeom>
            <a:avLst/>
            <a:gdLst/>
            <a:ahLst/>
            <a:cxnLst/>
            <a:rect l="l" t="t" r="r" b="b"/>
            <a:pathLst>
              <a:path h="140969">
                <a:moveTo>
                  <a:pt x="0" y="0"/>
                </a:moveTo>
                <a:lnTo>
                  <a:pt x="0" y="140970"/>
                </a:lnTo>
              </a:path>
            </a:pathLst>
          </a:custGeom>
          <a:ln w="38862">
            <a:solidFill>
              <a:srgbClr val="487BBB"/>
            </a:solidFill>
          </a:ln>
        </p:spPr>
        <p:txBody>
          <a:bodyPr wrap="square" lIns="0" tIns="0" rIns="0" bIns="0" rtlCol="0"/>
          <a:lstStyle/>
          <a:p>
            <a:endParaRPr/>
          </a:p>
        </p:txBody>
      </p:sp>
      <p:sp>
        <p:nvSpPr>
          <p:cNvPr id="233" name="object 233"/>
          <p:cNvSpPr/>
          <p:nvPr/>
        </p:nvSpPr>
        <p:spPr>
          <a:xfrm>
            <a:off x="6169533" y="1874520"/>
            <a:ext cx="0" cy="140335"/>
          </a:xfrm>
          <a:custGeom>
            <a:avLst/>
            <a:gdLst/>
            <a:ahLst/>
            <a:cxnLst/>
            <a:rect l="l" t="t" r="r" b="b"/>
            <a:pathLst>
              <a:path h="140335">
                <a:moveTo>
                  <a:pt x="0" y="0"/>
                </a:moveTo>
                <a:lnTo>
                  <a:pt x="0" y="140207"/>
                </a:lnTo>
              </a:path>
            </a:pathLst>
          </a:custGeom>
          <a:ln w="38862">
            <a:solidFill>
              <a:srgbClr val="487BBB"/>
            </a:solidFill>
          </a:ln>
        </p:spPr>
        <p:txBody>
          <a:bodyPr wrap="square" lIns="0" tIns="0" rIns="0" bIns="0" rtlCol="0"/>
          <a:lstStyle/>
          <a:p>
            <a:endParaRPr/>
          </a:p>
        </p:txBody>
      </p:sp>
      <p:sp>
        <p:nvSpPr>
          <p:cNvPr id="234" name="object 234"/>
          <p:cNvSpPr/>
          <p:nvPr/>
        </p:nvSpPr>
        <p:spPr>
          <a:xfrm>
            <a:off x="6239636" y="1868423"/>
            <a:ext cx="0" cy="142240"/>
          </a:xfrm>
          <a:custGeom>
            <a:avLst/>
            <a:gdLst/>
            <a:ahLst/>
            <a:cxnLst/>
            <a:rect l="l" t="t" r="r" b="b"/>
            <a:pathLst>
              <a:path h="142239">
                <a:moveTo>
                  <a:pt x="0" y="0"/>
                </a:moveTo>
                <a:lnTo>
                  <a:pt x="0" y="141731"/>
                </a:lnTo>
              </a:path>
            </a:pathLst>
          </a:custGeom>
          <a:ln w="38862">
            <a:solidFill>
              <a:srgbClr val="487BBB"/>
            </a:solidFill>
          </a:ln>
        </p:spPr>
        <p:txBody>
          <a:bodyPr wrap="square" lIns="0" tIns="0" rIns="0" bIns="0" rtlCol="0"/>
          <a:lstStyle/>
          <a:p>
            <a:endParaRPr/>
          </a:p>
        </p:txBody>
      </p:sp>
      <p:sp>
        <p:nvSpPr>
          <p:cNvPr id="235" name="object 235"/>
          <p:cNvSpPr/>
          <p:nvPr/>
        </p:nvSpPr>
        <p:spPr>
          <a:xfrm>
            <a:off x="6310121" y="1863089"/>
            <a:ext cx="0" cy="142240"/>
          </a:xfrm>
          <a:custGeom>
            <a:avLst/>
            <a:gdLst/>
            <a:ahLst/>
            <a:cxnLst/>
            <a:rect l="l" t="t" r="r" b="b"/>
            <a:pathLst>
              <a:path h="142239">
                <a:moveTo>
                  <a:pt x="0" y="0"/>
                </a:moveTo>
                <a:lnTo>
                  <a:pt x="0" y="141731"/>
                </a:lnTo>
              </a:path>
            </a:pathLst>
          </a:custGeom>
          <a:ln w="38100">
            <a:solidFill>
              <a:srgbClr val="487BBB"/>
            </a:solidFill>
          </a:ln>
        </p:spPr>
        <p:txBody>
          <a:bodyPr wrap="square" lIns="0" tIns="0" rIns="0" bIns="0" rtlCol="0"/>
          <a:lstStyle/>
          <a:p>
            <a:endParaRPr/>
          </a:p>
        </p:txBody>
      </p:sp>
      <p:sp>
        <p:nvSpPr>
          <p:cNvPr id="236" name="object 236"/>
          <p:cNvSpPr/>
          <p:nvPr/>
        </p:nvSpPr>
        <p:spPr>
          <a:xfrm>
            <a:off x="6380607" y="1856994"/>
            <a:ext cx="0" cy="142240"/>
          </a:xfrm>
          <a:custGeom>
            <a:avLst/>
            <a:gdLst/>
            <a:ahLst/>
            <a:cxnLst/>
            <a:rect l="l" t="t" r="r" b="b"/>
            <a:pathLst>
              <a:path h="142239">
                <a:moveTo>
                  <a:pt x="0" y="0"/>
                </a:moveTo>
                <a:lnTo>
                  <a:pt x="0" y="141731"/>
                </a:lnTo>
              </a:path>
            </a:pathLst>
          </a:custGeom>
          <a:ln w="38862">
            <a:solidFill>
              <a:srgbClr val="487BBB"/>
            </a:solidFill>
          </a:ln>
        </p:spPr>
        <p:txBody>
          <a:bodyPr wrap="square" lIns="0" tIns="0" rIns="0" bIns="0" rtlCol="0"/>
          <a:lstStyle/>
          <a:p>
            <a:endParaRPr/>
          </a:p>
        </p:txBody>
      </p:sp>
      <p:sp>
        <p:nvSpPr>
          <p:cNvPr id="237" name="object 237"/>
          <p:cNvSpPr/>
          <p:nvPr/>
        </p:nvSpPr>
        <p:spPr>
          <a:xfrm>
            <a:off x="6450710" y="1851660"/>
            <a:ext cx="0" cy="143510"/>
          </a:xfrm>
          <a:custGeom>
            <a:avLst/>
            <a:gdLst/>
            <a:ahLst/>
            <a:cxnLst/>
            <a:rect l="l" t="t" r="r" b="b"/>
            <a:pathLst>
              <a:path h="143510">
                <a:moveTo>
                  <a:pt x="0" y="0"/>
                </a:moveTo>
                <a:lnTo>
                  <a:pt x="0" y="143255"/>
                </a:lnTo>
              </a:path>
            </a:pathLst>
          </a:custGeom>
          <a:ln w="38862">
            <a:solidFill>
              <a:srgbClr val="487BBB"/>
            </a:solidFill>
          </a:ln>
        </p:spPr>
        <p:txBody>
          <a:bodyPr wrap="square" lIns="0" tIns="0" rIns="0" bIns="0" rtlCol="0"/>
          <a:lstStyle/>
          <a:p>
            <a:endParaRPr/>
          </a:p>
        </p:txBody>
      </p:sp>
      <p:sp>
        <p:nvSpPr>
          <p:cNvPr id="238" name="object 238"/>
          <p:cNvSpPr/>
          <p:nvPr/>
        </p:nvSpPr>
        <p:spPr>
          <a:xfrm>
            <a:off x="6515100" y="1845564"/>
            <a:ext cx="0" cy="143510"/>
          </a:xfrm>
          <a:custGeom>
            <a:avLst/>
            <a:gdLst/>
            <a:ahLst/>
            <a:cxnLst/>
            <a:rect l="l" t="t" r="r" b="b"/>
            <a:pathLst>
              <a:path h="143510">
                <a:moveTo>
                  <a:pt x="0" y="0"/>
                </a:moveTo>
                <a:lnTo>
                  <a:pt x="0" y="143255"/>
                </a:lnTo>
              </a:path>
            </a:pathLst>
          </a:custGeom>
          <a:ln w="27432">
            <a:solidFill>
              <a:srgbClr val="487BBB"/>
            </a:solidFill>
          </a:ln>
        </p:spPr>
        <p:txBody>
          <a:bodyPr wrap="square" lIns="0" tIns="0" rIns="0" bIns="0" rtlCol="0"/>
          <a:lstStyle/>
          <a:p>
            <a:endParaRPr/>
          </a:p>
        </p:txBody>
      </p:sp>
      <p:sp>
        <p:nvSpPr>
          <p:cNvPr id="239" name="object 239"/>
          <p:cNvSpPr/>
          <p:nvPr/>
        </p:nvSpPr>
        <p:spPr>
          <a:xfrm>
            <a:off x="2601467" y="1841754"/>
            <a:ext cx="3900804" cy="297180"/>
          </a:xfrm>
          <a:custGeom>
            <a:avLst/>
            <a:gdLst/>
            <a:ahLst/>
            <a:cxnLst/>
            <a:rect l="l" t="t" r="r" b="b"/>
            <a:pathLst>
              <a:path w="3900804" h="297180">
                <a:moveTo>
                  <a:pt x="31242" y="185928"/>
                </a:moveTo>
                <a:lnTo>
                  <a:pt x="0" y="294894"/>
                </a:lnTo>
                <a:lnTo>
                  <a:pt x="7620" y="297180"/>
                </a:lnTo>
                <a:lnTo>
                  <a:pt x="39624" y="188214"/>
                </a:lnTo>
                <a:lnTo>
                  <a:pt x="31242" y="185928"/>
                </a:lnTo>
                <a:close/>
              </a:path>
              <a:path w="3900804" h="297180">
                <a:moveTo>
                  <a:pt x="102108" y="133350"/>
                </a:moveTo>
                <a:lnTo>
                  <a:pt x="70104" y="185166"/>
                </a:lnTo>
                <a:lnTo>
                  <a:pt x="77724" y="189738"/>
                </a:lnTo>
                <a:lnTo>
                  <a:pt x="108966" y="137922"/>
                </a:lnTo>
                <a:lnTo>
                  <a:pt x="102108" y="133350"/>
                </a:lnTo>
                <a:close/>
              </a:path>
              <a:path w="3900804" h="297180">
                <a:moveTo>
                  <a:pt x="172212" y="72390"/>
                </a:moveTo>
                <a:lnTo>
                  <a:pt x="140208" y="134112"/>
                </a:lnTo>
                <a:lnTo>
                  <a:pt x="147828" y="137922"/>
                </a:lnTo>
                <a:lnTo>
                  <a:pt x="179832" y="76200"/>
                </a:lnTo>
                <a:lnTo>
                  <a:pt x="172212" y="72390"/>
                </a:lnTo>
                <a:close/>
              </a:path>
              <a:path w="3900804" h="297180">
                <a:moveTo>
                  <a:pt x="215646" y="70104"/>
                </a:moveTo>
                <a:lnTo>
                  <a:pt x="213360" y="78486"/>
                </a:lnTo>
                <a:lnTo>
                  <a:pt x="245364" y="85344"/>
                </a:lnTo>
                <a:lnTo>
                  <a:pt x="246888" y="76962"/>
                </a:lnTo>
                <a:lnTo>
                  <a:pt x="215646" y="70104"/>
                </a:lnTo>
                <a:close/>
              </a:path>
              <a:path w="3900804" h="297180">
                <a:moveTo>
                  <a:pt x="312420" y="19050"/>
                </a:moveTo>
                <a:lnTo>
                  <a:pt x="281178" y="79248"/>
                </a:lnTo>
                <a:lnTo>
                  <a:pt x="288798" y="83058"/>
                </a:lnTo>
                <a:lnTo>
                  <a:pt x="320040" y="22860"/>
                </a:lnTo>
                <a:lnTo>
                  <a:pt x="312420" y="19050"/>
                </a:lnTo>
                <a:close/>
              </a:path>
              <a:path w="3900804" h="297180">
                <a:moveTo>
                  <a:pt x="356616" y="17526"/>
                </a:moveTo>
                <a:lnTo>
                  <a:pt x="353568" y="25146"/>
                </a:lnTo>
                <a:lnTo>
                  <a:pt x="384810" y="39624"/>
                </a:lnTo>
                <a:lnTo>
                  <a:pt x="388620" y="31242"/>
                </a:lnTo>
                <a:lnTo>
                  <a:pt x="356616" y="17526"/>
                </a:lnTo>
                <a:close/>
              </a:path>
              <a:path w="3900804" h="297180">
                <a:moveTo>
                  <a:pt x="429006" y="33528"/>
                </a:moveTo>
                <a:lnTo>
                  <a:pt x="421386" y="37338"/>
                </a:lnTo>
                <a:lnTo>
                  <a:pt x="452628" y="112776"/>
                </a:lnTo>
                <a:lnTo>
                  <a:pt x="461010" y="109728"/>
                </a:lnTo>
                <a:lnTo>
                  <a:pt x="429006" y="33528"/>
                </a:lnTo>
                <a:close/>
              </a:path>
              <a:path w="3900804" h="297180">
                <a:moveTo>
                  <a:pt x="525780" y="94488"/>
                </a:moveTo>
                <a:lnTo>
                  <a:pt x="493776" y="107442"/>
                </a:lnTo>
                <a:lnTo>
                  <a:pt x="497586" y="115062"/>
                </a:lnTo>
                <a:lnTo>
                  <a:pt x="528828" y="102108"/>
                </a:lnTo>
                <a:lnTo>
                  <a:pt x="525780" y="94488"/>
                </a:lnTo>
                <a:close/>
              </a:path>
              <a:path w="3900804" h="297180">
                <a:moveTo>
                  <a:pt x="593598" y="45720"/>
                </a:moveTo>
                <a:lnTo>
                  <a:pt x="562356" y="96012"/>
                </a:lnTo>
                <a:lnTo>
                  <a:pt x="569214" y="100584"/>
                </a:lnTo>
                <a:lnTo>
                  <a:pt x="601218" y="50292"/>
                </a:lnTo>
                <a:lnTo>
                  <a:pt x="593598" y="45720"/>
                </a:lnTo>
                <a:close/>
              </a:path>
              <a:path w="3900804" h="297180">
                <a:moveTo>
                  <a:pt x="665226" y="23622"/>
                </a:moveTo>
                <a:lnTo>
                  <a:pt x="633984" y="44958"/>
                </a:lnTo>
                <a:lnTo>
                  <a:pt x="638556" y="51816"/>
                </a:lnTo>
                <a:lnTo>
                  <a:pt x="669798" y="30480"/>
                </a:lnTo>
                <a:lnTo>
                  <a:pt x="665226" y="23622"/>
                </a:lnTo>
                <a:close/>
              </a:path>
              <a:path w="3900804" h="297180">
                <a:moveTo>
                  <a:pt x="710184" y="25146"/>
                </a:moveTo>
                <a:lnTo>
                  <a:pt x="702564" y="28194"/>
                </a:lnTo>
                <a:lnTo>
                  <a:pt x="733806" y="107442"/>
                </a:lnTo>
                <a:lnTo>
                  <a:pt x="742188" y="104394"/>
                </a:lnTo>
                <a:lnTo>
                  <a:pt x="710184" y="25146"/>
                </a:lnTo>
                <a:close/>
              </a:path>
              <a:path w="3900804" h="297180">
                <a:moveTo>
                  <a:pt x="781050" y="104394"/>
                </a:moveTo>
                <a:lnTo>
                  <a:pt x="772668" y="107442"/>
                </a:lnTo>
                <a:lnTo>
                  <a:pt x="803910" y="192786"/>
                </a:lnTo>
                <a:lnTo>
                  <a:pt x="812292" y="190500"/>
                </a:lnTo>
                <a:lnTo>
                  <a:pt x="781050" y="104394"/>
                </a:lnTo>
                <a:close/>
              </a:path>
              <a:path w="3900804" h="297180">
                <a:moveTo>
                  <a:pt x="850392" y="188976"/>
                </a:moveTo>
                <a:lnTo>
                  <a:pt x="843534" y="193548"/>
                </a:lnTo>
                <a:lnTo>
                  <a:pt x="874776" y="243840"/>
                </a:lnTo>
                <a:lnTo>
                  <a:pt x="882396" y="239268"/>
                </a:lnTo>
                <a:lnTo>
                  <a:pt x="850392" y="188976"/>
                </a:lnTo>
                <a:close/>
              </a:path>
              <a:path w="3900804" h="297180">
                <a:moveTo>
                  <a:pt x="918210" y="237744"/>
                </a:moveTo>
                <a:lnTo>
                  <a:pt x="916686" y="246126"/>
                </a:lnTo>
                <a:lnTo>
                  <a:pt x="947928" y="252984"/>
                </a:lnTo>
                <a:lnTo>
                  <a:pt x="949452" y="244602"/>
                </a:lnTo>
                <a:lnTo>
                  <a:pt x="918210" y="237744"/>
                </a:lnTo>
                <a:close/>
              </a:path>
              <a:path w="3900804" h="297180">
                <a:moveTo>
                  <a:pt x="1016508" y="225552"/>
                </a:moveTo>
                <a:lnTo>
                  <a:pt x="985266" y="245364"/>
                </a:lnTo>
                <a:lnTo>
                  <a:pt x="989838" y="252222"/>
                </a:lnTo>
                <a:lnTo>
                  <a:pt x="1021080" y="232410"/>
                </a:lnTo>
                <a:lnTo>
                  <a:pt x="1016508" y="225552"/>
                </a:lnTo>
                <a:close/>
              </a:path>
              <a:path w="3900804" h="297180">
                <a:moveTo>
                  <a:pt x="1087374" y="204978"/>
                </a:moveTo>
                <a:lnTo>
                  <a:pt x="1055370" y="225552"/>
                </a:lnTo>
                <a:lnTo>
                  <a:pt x="1059942" y="232410"/>
                </a:lnTo>
                <a:lnTo>
                  <a:pt x="1091946" y="212598"/>
                </a:lnTo>
                <a:lnTo>
                  <a:pt x="1087374" y="204978"/>
                </a:lnTo>
                <a:close/>
              </a:path>
              <a:path w="3900804" h="297180">
                <a:moveTo>
                  <a:pt x="1156716" y="179832"/>
                </a:moveTo>
                <a:lnTo>
                  <a:pt x="1125474" y="205740"/>
                </a:lnTo>
                <a:lnTo>
                  <a:pt x="1130808" y="211836"/>
                </a:lnTo>
                <a:lnTo>
                  <a:pt x="1162050" y="186690"/>
                </a:lnTo>
                <a:lnTo>
                  <a:pt x="1156716" y="179832"/>
                </a:lnTo>
                <a:close/>
              </a:path>
              <a:path w="3900804" h="297180">
                <a:moveTo>
                  <a:pt x="1199388" y="179070"/>
                </a:moveTo>
                <a:lnTo>
                  <a:pt x="1197102" y="187452"/>
                </a:lnTo>
                <a:lnTo>
                  <a:pt x="1229106" y="194310"/>
                </a:lnTo>
                <a:lnTo>
                  <a:pt x="1230630" y="185928"/>
                </a:lnTo>
                <a:lnTo>
                  <a:pt x="1199388" y="179070"/>
                </a:lnTo>
                <a:close/>
              </a:path>
              <a:path w="3900804" h="297180">
                <a:moveTo>
                  <a:pt x="1297686" y="162306"/>
                </a:moveTo>
                <a:lnTo>
                  <a:pt x="1265682" y="186690"/>
                </a:lnTo>
                <a:lnTo>
                  <a:pt x="1271016" y="193548"/>
                </a:lnTo>
                <a:lnTo>
                  <a:pt x="1303020" y="169164"/>
                </a:lnTo>
                <a:lnTo>
                  <a:pt x="1297686" y="162306"/>
                </a:lnTo>
                <a:close/>
              </a:path>
              <a:path w="3900804" h="297180">
                <a:moveTo>
                  <a:pt x="1367028" y="108204"/>
                </a:moveTo>
                <a:lnTo>
                  <a:pt x="1335024" y="163830"/>
                </a:lnTo>
                <a:lnTo>
                  <a:pt x="1342644" y="167640"/>
                </a:lnTo>
                <a:lnTo>
                  <a:pt x="1373886" y="112014"/>
                </a:lnTo>
                <a:lnTo>
                  <a:pt x="1367028" y="108204"/>
                </a:lnTo>
                <a:close/>
              </a:path>
              <a:path w="3900804" h="297180">
                <a:moveTo>
                  <a:pt x="1438656" y="87630"/>
                </a:moveTo>
                <a:lnTo>
                  <a:pt x="1406652" y="105918"/>
                </a:lnTo>
                <a:lnTo>
                  <a:pt x="1411224" y="113538"/>
                </a:lnTo>
                <a:lnTo>
                  <a:pt x="1443228" y="95250"/>
                </a:lnTo>
                <a:lnTo>
                  <a:pt x="1438656" y="87630"/>
                </a:lnTo>
                <a:close/>
              </a:path>
              <a:path w="3900804" h="297180">
                <a:moveTo>
                  <a:pt x="1481328" y="87630"/>
                </a:moveTo>
                <a:lnTo>
                  <a:pt x="1477518" y="95250"/>
                </a:lnTo>
                <a:lnTo>
                  <a:pt x="1509522" y="109728"/>
                </a:lnTo>
                <a:lnTo>
                  <a:pt x="1512570" y="102108"/>
                </a:lnTo>
                <a:lnTo>
                  <a:pt x="1481328" y="87630"/>
                </a:lnTo>
                <a:close/>
              </a:path>
              <a:path w="3900804" h="297180">
                <a:moveTo>
                  <a:pt x="1552194" y="102108"/>
                </a:moveTo>
                <a:lnTo>
                  <a:pt x="1546860" y="108966"/>
                </a:lnTo>
                <a:lnTo>
                  <a:pt x="1578864" y="131826"/>
                </a:lnTo>
                <a:lnTo>
                  <a:pt x="1583436" y="124968"/>
                </a:lnTo>
                <a:lnTo>
                  <a:pt x="1552194" y="102108"/>
                </a:lnTo>
                <a:close/>
              </a:path>
              <a:path w="3900804" h="297180">
                <a:moveTo>
                  <a:pt x="1620774" y="124206"/>
                </a:moveTo>
                <a:lnTo>
                  <a:pt x="1619250" y="132588"/>
                </a:lnTo>
                <a:lnTo>
                  <a:pt x="1650492" y="138684"/>
                </a:lnTo>
                <a:lnTo>
                  <a:pt x="1652015" y="130302"/>
                </a:lnTo>
                <a:lnTo>
                  <a:pt x="1620774" y="124206"/>
                </a:lnTo>
                <a:close/>
              </a:path>
              <a:path w="3900804" h="297180">
                <a:moveTo>
                  <a:pt x="1721358" y="128778"/>
                </a:moveTo>
                <a:lnTo>
                  <a:pt x="1690116" y="130302"/>
                </a:lnTo>
                <a:lnTo>
                  <a:pt x="1690116" y="138684"/>
                </a:lnTo>
                <a:lnTo>
                  <a:pt x="1722120" y="137160"/>
                </a:lnTo>
                <a:lnTo>
                  <a:pt x="1721358" y="128778"/>
                </a:lnTo>
                <a:close/>
              </a:path>
              <a:path w="3900804" h="297180">
                <a:moveTo>
                  <a:pt x="1763268" y="129540"/>
                </a:moveTo>
                <a:lnTo>
                  <a:pt x="1757934" y="136398"/>
                </a:lnTo>
                <a:lnTo>
                  <a:pt x="1789176" y="162306"/>
                </a:lnTo>
                <a:lnTo>
                  <a:pt x="1794510" y="155448"/>
                </a:lnTo>
                <a:lnTo>
                  <a:pt x="1763268" y="129540"/>
                </a:lnTo>
                <a:close/>
              </a:path>
              <a:path w="3900804" h="297180">
                <a:moveTo>
                  <a:pt x="1831848" y="154686"/>
                </a:moveTo>
                <a:lnTo>
                  <a:pt x="1830324" y="163068"/>
                </a:lnTo>
                <a:lnTo>
                  <a:pt x="1861566" y="168402"/>
                </a:lnTo>
                <a:lnTo>
                  <a:pt x="1863090" y="160020"/>
                </a:lnTo>
                <a:lnTo>
                  <a:pt x="1831848" y="154686"/>
                </a:lnTo>
                <a:close/>
              </a:path>
              <a:path w="3900804" h="297180">
                <a:moveTo>
                  <a:pt x="1932432" y="160020"/>
                </a:moveTo>
                <a:lnTo>
                  <a:pt x="1901189" y="160020"/>
                </a:lnTo>
                <a:lnTo>
                  <a:pt x="1901189" y="168402"/>
                </a:lnTo>
                <a:lnTo>
                  <a:pt x="1932432" y="168402"/>
                </a:lnTo>
                <a:lnTo>
                  <a:pt x="1932432" y="160020"/>
                </a:lnTo>
                <a:close/>
              </a:path>
              <a:path w="3900804" h="297180">
                <a:moveTo>
                  <a:pt x="2002536" y="156972"/>
                </a:moveTo>
                <a:lnTo>
                  <a:pt x="1971294" y="160020"/>
                </a:lnTo>
                <a:lnTo>
                  <a:pt x="1972056" y="168402"/>
                </a:lnTo>
                <a:lnTo>
                  <a:pt x="2003298" y="166116"/>
                </a:lnTo>
                <a:lnTo>
                  <a:pt x="2002536" y="156972"/>
                </a:lnTo>
                <a:close/>
              </a:path>
              <a:path w="3900804" h="297180">
                <a:moveTo>
                  <a:pt x="2072640" y="151638"/>
                </a:moveTo>
                <a:lnTo>
                  <a:pt x="2040636" y="156972"/>
                </a:lnTo>
                <a:lnTo>
                  <a:pt x="2042160" y="166116"/>
                </a:lnTo>
                <a:lnTo>
                  <a:pt x="2074164" y="160020"/>
                </a:lnTo>
                <a:lnTo>
                  <a:pt x="2072640" y="151638"/>
                </a:lnTo>
                <a:close/>
              </a:path>
              <a:path w="3900804" h="297180">
                <a:moveTo>
                  <a:pt x="2142744" y="145542"/>
                </a:moveTo>
                <a:lnTo>
                  <a:pt x="2110740" y="151638"/>
                </a:lnTo>
                <a:lnTo>
                  <a:pt x="2112264" y="160020"/>
                </a:lnTo>
                <a:lnTo>
                  <a:pt x="2144268" y="153924"/>
                </a:lnTo>
                <a:lnTo>
                  <a:pt x="2142744" y="145542"/>
                </a:lnTo>
                <a:close/>
              </a:path>
              <a:path w="3900804" h="297180">
                <a:moveTo>
                  <a:pt x="2212848" y="138684"/>
                </a:moveTo>
                <a:lnTo>
                  <a:pt x="2180844" y="145542"/>
                </a:lnTo>
                <a:lnTo>
                  <a:pt x="2183130" y="153924"/>
                </a:lnTo>
                <a:lnTo>
                  <a:pt x="2214372" y="147066"/>
                </a:lnTo>
                <a:lnTo>
                  <a:pt x="2212848" y="138684"/>
                </a:lnTo>
                <a:close/>
              </a:path>
              <a:path w="3900804" h="297180">
                <a:moveTo>
                  <a:pt x="2282190" y="127254"/>
                </a:moveTo>
                <a:lnTo>
                  <a:pt x="2250948" y="138684"/>
                </a:lnTo>
                <a:lnTo>
                  <a:pt x="2253996" y="147066"/>
                </a:lnTo>
                <a:lnTo>
                  <a:pt x="2285238" y="135636"/>
                </a:lnTo>
                <a:lnTo>
                  <a:pt x="2282190" y="127254"/>
                </a:lnTo>
                <a:close/>
              </a:path>
              <a:path w="3900804" h="297180">
                <a:moveTo>
                  <a:pt x="2353056" y="115824"/>
                </a:moveTo>
                <a:lnTo>
                  <a:pt x="2321052" y="127254"/>
                </a:lnTo>
                <a:lnTo>
                  <a:pt x="2324100" y="135636"/>
                </a:lnTo>
                <a:lnTo>
                  <a:pt x="2355342" y="124206"/>
                </a:lnTo>
                <a:lnTo>
                  <a:pt x="2353056" y="115824"/>
                </a:lnTo>
                <a:close/>
              </a:path>
              <a:path w="3900804" h="297180">
                <a:moveTo>
                  <a:pt x="2423160" y="108966"/>
                </a:moveTo>
                <a:lnTo>
                  <a:pt x="2391918" y="115824"/>
                </a:lnTo>
                <a:lnTo>
                  <a:pt x="2394204" y="124206"/>
                </a:lnTo>
                <a:lnTo>
                  <a:pt x="2425446" y="117348"/>
                </a:lnTo>
                <a:lnTo>
                  <a:pt x="2423160" y="108966"/>
                </a:lnTo>
                <a:close/>
              </a:path>
              <a:path w="3900804" h="297180">
                <a:moveTo>
                  <a:pt x="2494026" y="102870"/>
                </a:moveTo>
                <a:lnTo>
                  <a:pt x="2462784" y="108204"/>
                </a:lnTo>
                <a:lnTo>
                  <a:pt x="2464308" y="117348"/>
                </a:lnTo>
                <a:lnTo>
                  <a:pt x="2495550" y="111252"/>
                </a:lnTo>
                <a:lnTo>
                  <a:pt x="2494026" y="102870"/>
                </a:lnTo>
                <a:close/>
              </a:path>
              <a:path w="3900804" h="297180">
                <a:moveTo>
                  <a:pt x="2564130" y="96774"/>
                </a:moveTo>
                <a:lnTo>
                  <a:pt x="2532888" y="102870"/>
                </a:lnTo>
                <a:lnTo>
                  <a:pt x="2534412" y="111252"/>
                </a:lnTo>
                <a:lnTo>
                  <a:pt x="2565654" y="105918"/>
                </a:lnTo>
                <a:lnTo>
                  <a:pt x="2564130" y="96774"/>
                </a:lnTo>
                <a:close/>
              </a:path>
              <a:path w="3900804" h="297180">
                <a:moveTo>
                  <a:pt x="2634234" y="88392"/>
                </a:moveTo>
                <a:lnTo>
                  <a:pt x="2602230" y="97536"/>
                </a:lnTo>
                <a:lnTo>
                  <a:pt x="2604516" y="105156"/>
                </a:lnTo>
                <a:lnTo>
                  <a:pt x="2636520" y="96774"/>
                </a:lnTo>
                <a:lnTo>
                  <a:pt x="2634234" y="88392"/>
                </a:lnTo>
                <a:close/>
              </a:path>
              <a:path w="3900804" h="297180">
                <a:moveTo>
                  <a:pt x="2704338" y="81534"/>
                </a:moveTo>
                <a:lnTo>
                  <a:pt x="2673096" y="88392"/>
                </a:lnTo>
                <a:lnTo>
                  <a:pt x="2674620" y="96774"/>
                </a:lnTo>
                <a:lnTo>
                  <a:pt x="2706624" y="89916"/>
                </a:lnTo>
                <a:lnTo>
                  <a:pt x="2704338" y="81534"/>
                </a:lnTo>
                <a:close/>
              </a:path>
              <a:path w="3900804" h="297180">
                <a:moveTo>
                  <a:pt x="2775966" y="81533"/>
                </a:moveTo>
                <a:lnTo>
                  <a:pt x="2743962" y="81533"/>
                </a:lnTo>
                <a:lnTo>
                  <a:pt x="2743962" y="89916"/>
                </a:lnTo>
                <a:lnTo>
                  <a:pt x="2775966" y="89916"/>
                </a:lnTo>
                <a:lnTo>
                  <a:pt x="2775966" y="81533"/>
                </a:lnTo>
                <a:close/>
              </a:path>
              <a:path w="3900804" h="297180">
                <a:moveTo>
                  <a:pt x="2814828" y="81534"/>
                </a:moveTo>
                <a:lnTo>
                  <a:pt x="2814066" y="89916"/>
                </a:lnTo>
                <a:lnTo>
                  <a:pt x="2846070" y="91440"/>
                </a:lnTo>
                <a:lnTo>
                  <a:pt x="2846070" y="83058"/>
                </a:lnTo>
                <a:lnTo>
                  <a:pt x="2814828" y="81534"/>
                </a:lnTo>
                <a:close/>
              </a:path>
              <a:path w="3900804" h="297180">
                <a:moveTo>
                  <a:pt x="2916174" y="81534"/>
                </a:moveTo>
                <a:lnTo>
                  <a:pt x="2884932" y="83058"/>
                </a:lnTo>
                <a:lnTo>
                  <a:pt x="2884932" y="91440"/>
                </a:lnTo>
                <a:lnTo>
                  <a:pt x="2916174" y="89916"/>
                </a:lnTo>
                <a:lnTo>
                  <a:pt x="2916174" y="81534"/>
                </a:lnTo>
                <a:close/>
              </a:path>
              <a:path w="3900804" h="297180">
                <a:moveTo>
                  <a:pt x="2986278" y="78486"/>
                </a:moveTo>
                <a:lnTo>
                  <a:pt x="2955036" y="81534"/>
                </a:lnTo>
                <a:lnTo>
                  <a:pt x="2955798" y="89916"/>
                </a:lnTo>
                <a:lnTo>
                  <a:pt x="2987040" y="86868"/>
                </a:lnTo>
                <a:lnTo>
                  <a:pt x="2986278" y="78486"/>
                </a:lnTo>
                <a:close/>
              </a:path>
              <a:path w="3900804" h="297180">
                <a:moveTo>
                  <a:pt x="3055620" y="71628"/>
                </a:moveTo>
                <a:lnTo>
                  <a:pt x="3024378" y="78486"/>
                </a:lnTo>
                <a:lnTo>
                  <a:pt x="3026664" y="86868"/>
                </a:lnTo>
                <a:lnTo>
                  <a:pt x="3057906" y="80010"/>
                </a:lnTo>
                <a:lnTo>
                  <a:pt x="3055620" y="71628"/>
                </a:lnTo>
                <a:close/>
              </a:path>
              <a:path w="3900804" h="297180">
                <a:moveTo>
                  <a:pt x="3126486" y="64008"/>
                </a:moveTo>
                <a:lnTo>
                  <a:pt x="3094482" y="71628"/>
                </a:lnTo>
                <a:lnTo>
                  <a:pt x="3096768" y="80010"/>
                </a:lnTo>
                <a:lnTo>
                  <a:pt x="3128010" y="72390"/>
                </a:lnTo>
                <a:lnTo>
                  <a:pt x="3126486" y="64008"/>
                </a:lnTo>
                <a:close/>
              </a:path>
              <a:path w="3900804" h="297180">
                <a:moveTo>
                  <a:pt x="3196590" y="57150"/>
                </a:moveTo>
                <a:lnTo>
                  <a:pt x="3164586" y="64008"/>
                </a:lnTo>
                <a:lnTo>
                  <a:pt x="3166872" y="72390"/>
                </a:lnTo>
                <a:lnTo>
                  <a:pt x="3198114" y="65532"/>
                </a:lnTo>
                <a:lnTo>
                  <a:pt x="3196590" y="57150"/>
                </a:lnTo>
                <a:close/>
              </a:path>
              <a:path w="3900804" h="297180">
                <a:moveTo>
                  <a:pt x="3266694" y="51054"/>
                </a:moveTo>
                <a:lnTo>
                  <a:pt x="3235452" y="57150"/>
                </a:lnTo>
                <a:lnTo>
                  <a:pt x="3236976" y="65532"/>
                </a:lnTo>
                <a:lnTo>
                  <a:pt x="3268218" y="59436"/>
                </a:lnTo>
                <a:lnTo>
                  <a:pt x="3266694" y="51054"/>
                </a:lnTo>
                <a:close/>
              </a:path>
              <a:path w="3900804" h="297180">
                <a:moveTo>
                  <a:pt x="3337560" y="45720"/>
                </a:moveTo>
                <a:lnTo>
                  <a:pt x="3305556" y="51054"/>
                </a:lnTo>
                <a:lnTo>
                  <a:pt x="3307079" y="59436"/>
                </a:lnTo>
                <a:lnTo>
                  <a:pt x="3339084" y="54102"/>
                </a:lnTo>
                <a:lnTo>
                  <a:pt x="3337560" y="45720"/>
                </a:lnTo>
                <a:close/>
              </a:path>
              <a:path w="3900804" h="297180">
                <a:moveTo>
                  <a:pt x="3407664" y="39624"/>
                </a:moveTo>
                <a:lnTo>
                  <a:pt x="3375660" y="45720"/>
                </a:lnTo>
                <a:lnTo>
                  <a:pt x="3377184" y="54102"/>
                </a:lnTo>
                <a:lnTo>
                  <a:pt x="3409188" y="48006"/>
                </a:lnTo>
                <a:lnTo>
                  <a:pt x="3407664" y="39624"/>
                </a:lnTo>
                <a:close/>
              </a:path>
              <a:path w="3900804" h="297180">
                <a:moveTo>
                  <a:pt x="3477768" y="34290"/>
                </a:moveTo>
                <a:lnTo>
                  <a:pt x="3446526" y="39624"/>
                </a:lnTo>
                <a:lnTo>
                  <a:pt x="3448050" y="48006"/>
                </a:lnTo>
                <a:lnTo>
                  <a:pt x="3479291" y="42672"/>
                </a:lnTo>
                <a:lnTo>
                  <a:pt x="3477768" y="34290"/>
                </a:lnTo>
                <a:close/>
              </a:path>
              <a:path w="3900804" h="297180">
                <a:moveTo>
                  <a:pt x="3547872" y="28194"/>
                </a:moveTo>
                <a:lnTo>
                  <a:pt x="3516629" y="34290"/>
                </a:lnTo>
                <a:lnTo>
                  <a:pt x="3518154" y="42672"/>
                </a:lnTo>
                <a:lnTo>
                  <a:pt x="3549396" y="36576"/>
                </a:lnTo>
                <a:lnTo>
                  <a:pt x="3547872" y="28194"/>
                </a:lnTo>
                <a:close/>
              </a:path>
              <a:path w="3900804" h="297180">
                <a:moveTo>
                  <a:pt x="3617976" y="22860"/>
                </a:moveTo>
                <a:lnTo>
                  <a:pt x="3586734" y="28194"/>
                </a:lnTo>
                <a:lnTo>
                  <a:pt x="3588258" y="36576"/>
                </a:lnTo>
                <a:lnTo>
                  <a:pt x="3619500" y="31242"/>
                </a:lnTo>
                <a:lnTo>
                  <a:pt x="3617976" y="22860"/>
                </a:lnTo>
                <a:close/>
              </a:path>
              <a:path w="3900804" h="297180">
                <a:moveTo>
                  <a:pt x="3688841" y="16764"/>
                </a:moveTo>
                <a:lnTo>
                  <a:pt x="3656838" y="22860"/>
                </a:lnTo>
                <a:lnTo>
                  <a:pt x="3658362" y="31242"/>
                </a:lnTo>
                <a:lnTo>
                  <a:pt x="3690366" y="25146"/>
                </a:lnTo>
                <a:lnTo>
                  <a:pt x="3688841" y="16764"/>
                </a:lnTo>
                <a:close/>
              </a:path>
              <a:path w="3900804" h="297180">
                <a:moveTo>
                  <a:pt x="3758946" y="11430"/>
                </a:moveTo>
                <a:lnTo>
                  <a:pt x="3726941" y="16764"/>
                </a:lnTo>
                <a:lnTo>
                  <a:pt x="3728466" y="25146"/>
                </a:lnTo>
                <a:lnTo>
                  <a:pt x="3760470" y="19812"/>
                </a:lnTo>
                <a:lnTo>
                  <a:pt x="3758946" y="11430"/>
                </a:lnTo>
                <a:close/>
              </a:path>
              <a:path w="3900804" h="297180">
                <a:moveTo>
                  <a:pt x="3829050" y="5334"/>
                </a:moveTo>
                <a:lnTo>
                  <a:pt x="3797808" y="11430"/>
                </a:lnTo>
                <a:lnTo>
                  <a:pt x="3799332" y="19812"/>
                </a:lnTo>
                <a:lnTo>
                  <a:pt x="3830574" y="13716"/>
                </a:lnTo>
                <a:lnTo>
                  <a:pt x="3829050" y="5334"/>
                </a:lnTo>
                <a:close/>
              </a:path>
              <a:path w="3900804" h="297180">
                <a:moveTo>
                  <a:pt x="3899154" y="0"/>
                </a:moveTo>
                <a:lnTo>
                  <a:pt x="3867912" y="5334"/>
                </a:lnTo>
                <a:lnTo>
                  <a:pt x="3869436" y="13716"/>
                </a:lnTo>
                <a:lnTo>
                  <a:pt x="3900678" y="8382"/>
                </a:lnTo>
                <a:lnTo>
                  <a:pt x="3899154" y="0"/>
                </a:lnTo>
                <a:close/>
              </a:path>
            </a:pathLst>
          </a:custGeom>
          <a:solidFill>
            <a:srgbClr val="000000"/>
          </a:solidFill>
        </p:spPr>
        <p:txBody>
          <a:bodyPr wrap="square" lIns="0" tIns="0" rIns="0" bIns="0" rtlCol="0"/>
          <a:lstStyle/>
          <a:p>
            <a:endParaRPr/>
          </a:p>
        </p:txBody>
      </p:sp>
      <p:sp>
        <p:nvSpPr>
          <p:cNvPr id="240" name="object 240"/>
          <p:cNvSpPr/>
          <p:nvPr/>
        </p:nvSpPr>
        <p:spPr>
          <a:xfrm>
            <a:off x="2594610" y="2065020"/>
            <a:ext cx="0" cy="73660"/>
          </a:xfrm>
          <a:custGeom>
            <a:avLst/>
            <a:gdLst/>
            <a:ahLst/>
            <a:cxnLst/>
            <a:rect l="l" t="t" r="r" b="b"/>
            <a:pathLst>
              <a:path h="73660">
                <a:moveTo>
                  <a:pt x="0" y="0"/>
                </a:moveTo>
                <a:lnTo>
                  <a:pt x="0" y="73151"/>
                </a:lnTo>
              </a:path>
            </a:pathLst>
          </a:custGeom>
          <a:ln w="21336">
            <a:solidFill>
              <a:srgbClr val="7B9DC7"/>
            </a:solidFill>
          </a:ln>
        </p:spPr>
        <p:txBody>
          <a:bodyPr wrap="square" lIns="0" tIns="0" rIns="0" bIns="0" rtlCol="0"/>
          <a:lstStyle/>
          <a:p>
            <a:endParaRPr/>
          </a:p>
        </p:txBody>
      </p:sp>
      <p:sp>
        <p:nvSpPr>
          <p:cNvPr id="241" name="object 241"/>
          <p:cNvSpPr/>
          <p:nvPr/>
        </p:nvSpPr>
        <p:spPr>
          <a:xfrm>
            <a:off x="2655951" y="1956054"/>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2" name="object 242"/>
          <p:cNvSpPr/>
          <p:nvPr/>
        </p:nvSpPr>
        <p:spPr>
          <a:xfrm>
            <a:off x="2726435" y="1904238"/>
            <a:ext cx="0" cy="73660"/>
          </a:xfrm>
          <a:custGeom>
            <a:avLst/>
            <a:gdLst/>
            <a:ahLst/>
            <a:cxnLst/>
            <a:rect l="l" t="t" r="r" b="b"/>
            <a:pathLst>
              <a:path h="73660">
                <a:moveTo>
                  <a:pt x="0" y="0"/>
                </a:moveTo>
                <a:lnTo>
                  <a:pt x="0" y="73151"/>
                </a:lnTo>
              </a:path>
            </a:pathLst>
          </a:custGeom>
          <a:ln w="38100">
            <a:solidFill>
              <a:srgbClr val="7B9DC7"/>
            </a:solidFill>
          </a:ln>
        </p:spPr>
        <p:txBody>
          <a:bodyPr wrap="square" lIns="0" tIns="0" rIns="0" bIns="0" rtlCol="0"/>
          <a:lstStyle/>
          <a:p>
            <a:endParaRPr/>
          </a:p>
        </p:txBody>
      </p:sp>
      <p:sp>
        <p:nvSpPr>
          <p:cNvPr id="243" name="object 243"/>
          <p:cNvSpPr/>
          <p:nvPr/>
        </p:nvSpPr>
        <p:spPr>
          <a:xfrm>
            <a:off x="2796920" y="1842516"/>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4" name="object 244"/>
          <p:cNvSpPr/>
          <p:nvPr/>
        </p:nvSpPr>
        <p:spPr>
          <a:xfrm>
            <a:off x="2867025" y="1851660"/>
            <a:ext cx="0" cy="71755"/>
          </a:xfrm>
          <a:custGeom>
            <a:avLst/>
            <a:gdLst/>
            <a:ahLst/>
            <a:cxnLst/>
            <a:rect l="l" t="t" r="r" b="b"/>
            <a:pathLst>
              <a:path h="71755">
                <a:moveTo>
                  <a:pt x="0" y="0"/>
                </a:moveTo>
                <a:lnTo>
                  <a:pt x="0" y="71627"/>
                </a:lnTo>
              </a:path>
            </a:pathLst>
          </a:custGeom>
          <a:ln w="38862">
            <a:solidFill>
              <a:srgbClr val="7B9DC7"/>
            </a:solidFill>
          </a:ln>
        </p:spPr>
        <p:txBody>
          <a:bodyPr wrap="square" lIns="0" tIns="0" rIns="0" bIns="0" rtlCol="0"/>
          <a:lstStyle/>
          <a:p>
            <a:endParaRPr/>
          </a:p>
        </p:txBody>
      </p:sp>
      <p:sp>
        <p:nvSpPr>
          <p:cNvPr id="245" name="object 245"/>
          <p:cNvSpPr/>
          <p:nvPr/>
        </p:nvSpPr>
        <p:spPr>
          <a:xfrm>
            <a:off x="2937129" y="1786889"/>
            <a:ext cx="0" cy="76200"/>
          </a:xfrm>
          <a:custGeom>
            <a:avLst/>
            <a:gdLst/>
            <a:ahLst/>
            <a:cxnLst/>
            <a:rect l="l" t="t" r="r" b="b"/>
            <a:pathLst>
              <a:path h="76200">
                <a:moveTo>
                  <a:pt x="0" y="0"/>
                </a:moveTo>
                <a:lnTo>
                  <a:pt x="0" y="76200"/>
                </a:lnTo>
              </a:path>
            </a:pathLst>
          </a:custGeom>
          <a:ln w="38862">
            <a:solidFill>
              <a:srgbClr val="7B9DC7"/>
            </a:solidFill>
          </a:ln>
        </p:spPr>
        <p:txBody>
          <a:bodyPr wrap="square" lIns="0" tIns="0" rIns="0" bIns="0" rtlCol="0"/>
          <a:lstStyle/>
          <a:p>
            <a:endParaRPr/>
          </a:p>
        </p:txBody>
      </p:sp>
      <p:sp>
        <p:nvSpPr>
          <p:cNvPr id="246" name="object 246"/>
          <p:cNvSpPr/>
          <p:nvPr/>
        </p:nvSpPr>
        <p:spPr>
          <a:xfrm>
            <a:off x="3007232" y="1799844"/>
            <a:ext cx="0" cy="77470"/>
          </a:xfrm>
          <a:custGeom>
            <a:avLst/>
            <a:gdLst/>
            <a:ahLst/>
            <a:cxnLst/>
            <a:rect l="l" t="t" r="r" b="b"/>
            <a:pathLst>
              <a:path h="77469">
                <a:moveTo>
                  <a:pt x="0" y="0"/>
                </a:moveTo>
                <a:lnTo>
                  <a:pt x="0" y="76961"/>
                </a:lnTo>
              </a:path>
            </a:pathLst>
          </a:custGeom>
          <a:ln w="38862">
            <a:solidFill>
              <a:srgbClr val="7B9DC7"/>
            </a:solidFill>
          </a:ln>
        </p:spPr>
        <p:txBody>
          <a:bodyPr wrap="square" lIns="0" tIns="0" rIns="0" bIns="0" rtlCol="0"/>
          <a:lstStyle/>
          <a:p>
            <a:endParaRPr/>
          </a:p>
        </p:txBody>
      </p:sp>
      <p:sp>
        <p:nvSpPr>
          <p:cNvPr id="247" name="object 247"/>
          <p:cNvSpPr/>
          <p:nvPr/>
        </p:nvSpPr>
        <p:spPr>
          <a:xfrm>
            <a:off x="3077717" y="1876805"/>
            <a:ext cx="0" cy="76200"/>
          </a:xfrm>
          <a:custGeom>
            <a:avLst/>
            <a:gdLst/>
            <a:ahLst/>
            <a:cxnLst/>
            <a:rect l="l" t="t" r="r" b="b"/>
            <a:pathLst>
              <a:path h="76200">
                <a:moveTo>
                  <a:pt x="0" y="0"/>
                </a:moveTo>
                <a:lnTo>
                  <a:pt x="0" y="76200"/>
                </a:lnTo>
              </a:path>
            </a:pathLst>
          </a:custGeom>
          <a:ln w="38100">
            <a:solidFill>
              <a:srgbClr val="7B9DC7"/>
            </a:solidFill>
          </a:ln>
        </p:spPr>
        <p:txBody>
          <a:bodyPr wrap="square" lIns="0" tIns="0" rIns="0" bIns="0" rtlCol="0"/>
          <a:lstStyle/>
          <a:p>
            <a:endParaRPr/>
          </a:p>
        </p:txBody>
      </p:sp>
      <p:sp>
        <p:nvSpPr>
          <p:cNvPr id="248" name="object 248"/>
          <p:cNvSpPr/>
          <p:nvPr/>
        </p:nvSpPr>
        <p:spPr>
          <a:xfrm>
            <a:off x="3148202" y="1863089"/>
            <a:ext cx="0" cy="77470"/>
          </a:xfrm>
          <a:custGeom>
            <a:avLst/>
            <a:gdLst/>
            <a:ahLst/>
            <a:cxnLst/>
            <a:rect l="l" t="t" r="r" b="b"/>
            <a:pathLst>
              <a:path h="77469">
                <a:moveTo>
                  <a:pt x="0" y="0"/>
                </a:moveTo>
                <a:lnTo>
                  <a:pt x="0" y="76963"/>
                </a:lnTo>
              </a:path>
            </a:pathLst>
          </a:custGeom>
          <a:ln w="38862">
            <a:solidFill>
              <a:srgbClr val="7B9DC7"/>
            </a:solidFill>
          </a:ln>
        </p:spPr>
        <p:txBody>
          <a:bodyPr wrap="square" lIns="0" tIns="0" rIns="0" bIns="0" rtlCol="0"/>
          <a:lstStyle/>
          <a:p>
            <a:endParaRPr/>
          </a:p>
        </p:txBody>
      </p:sp>
      <p:sp>
        <p:nvSpPr>
          <p:cNvPr id="249" name="object 249"/>
          <p:cNvSpPr/>
          <p:nvPr/>
        </p:nvSpPr>
        <p:spPr>
          <a:xfrm>
            <a:off x="3218307" y="1806701"/>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50" name="object 250"/>
          <p:cNvSpPr/>
          <p:nvPr/>
        </p:nvSpPr>
        <p:spPr>
          <a:xfrm>
            <a:off x="3288410" y="1780032"/>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51" name="object 251"/>
          <p:cNvSpPr/>
          <p:nvPr/>
        </p:nvSpPr>
        <p:spPr>
          <a:xfrm>
            <a:off x="3358896" y="1865376"/>
            <a:ext cx="0" cy="82550"/>
          </a:xfrm>
          <a:custGeom>
            <a:avLst/>
            <a:gdLst/>
            <a:ahLst/>
            <a:cxnLst/>
            <a:rect l="l" t="t" r="r" b="b"/>
            <a:pathLst>
              <a:path h="82550">
                <a:moveTo>
                  <a:pt x="0" y="0"/>
                </a:moveTo>
                <a:lnTo>
                  <a:pt x="0" y="82296"/>
                </a:lnTo>
              </a:path>
            </a:pathLst>
          </a:custGeom>
          <a:ln w="38100">
            <a:solidFill>
              <a:srgbClr val="7B9DC7"/>
            </a:solidFill>
          </a:ln>
        </p:spPr>
        <p:txBody>
          <a:bodyPr wrap="square" lIns="0" tIns="0" rIns="0" bIns="0" rtlCol="0"/>
          <a:lstStyle/>
          <a:p>
            <a:endParaRPr/>
          </a:p>
        </p:txBody>
      </p:sp>
      <p:sp>
        <p:nvSpPr>
          <p:cNvPr id="252" name="object 252"/>
          <p:cNvSpPr/>
          <p:nvPr/>
        </p:nvSpPr>
        <p:spPr>
          <a:xfrm>
            <a:off x="3429380" y="1951482"/>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53" name="object 253"/>
          <p:cNvSpPr/>
          <p:nvPr/>
        </p:nvSpPr>
        <p:spPr>
          <a:xfrm>
            <a:off x="3499484" y="2004822"/>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54" name="object 254"/>
          <p:cNvSpPr/>
          <p:nvPr/>
        </p:nvSpPr>
        <p:spPr>
          <a:xfrm>
            <a:off x="3569589" y="2011679"/>
            <a:ext cx="0" cy="79375"/>
          </a:xfrm>
          <a:custGeom>
            <a:avLst/>
            <a:gdLst/>
            <a:ahLst/>
            <a:cxnLst/>
            <a:rect l="l" t="t" r="r" b="b"/>
            <a:pathLst>
              <a:path h="79375">
                <a:moveTo>
                  <a:pt x="0" y="0"/>
                </a:moveTo>
                <a:lnTo>
                  <a:pt x="0" y="79248"/>
                </a:lnTo>
              </a:path>
            </a:pathLst>
          </a:custGeom>
          <a:ln w="38862">
            <a:solidFill>
              <a:srgbClr val="7B9DC7"/>
            </a:solidFill>
          </a:ln>
        </p:spPr>
        <p:txBody>
          <a:bodyPr wrap="square" lIns="0" tIns="0" rIns="0" bIns="0" rtlCol="0"/>
          <a:lstStyle/>
          <a:p>
            <a:endParaRPr/>
          </a:p>
        </p:txBody>
      </p:sp>
      <p:sp>
        <p:nvSpPr>
          <p:cNvPr id="255" name="object 255"/>
          <p:cNvSpPr/>
          <p:nvPr/>
        </p:nvSpPr>
        <p:spPr>
          <a:xfrm>
            <a:off x="3639692" y="1993392"/>
            <a:ext cx="0" cy="77470"/>
          </a:xfrm>
          <a:custGeom>
            <a:avLst/>
            <a:gdLst/>
            <a:ahLst/>
            <a:cxnLst/>
            <a:rect l="l" t="t" r="r" b="b"/>
            <a:pathLst>
              <a:path h="77469">
                <a:moveTo>
                  <a:pt x="0" y="0"/>
                </a:moveTo>
                <a:lnTo>
                  <a:pt x="0" y="76961"/>
                </a:lnTo>
              </a:path>
            </a:pathLst>
          </a:custGeom>
          <a:ln w="38862">
            <a:solidFill>
              <a:srgbClr val="7B9DC7"/>
            </a:solidFill>
          </a:ln>
        </p:spPr>
        <p:txBody>
          <a:bodyPr wrap="square" lIns="0" tIns="0" rIns="0" bIns="0" rtlCol="0"/>
          <a:lstStyle/>
          <a:p>
            <a:endParaRPr/>
          </a:p>
        </p:txBody>
      </p:sp>
      <p:sp>
        <p:nvSpPr>
          <p:cNvPr id="256" name="object 256"/>
          <p:cNvSpPr/>
          <p:nvPr/>
        </p:nvSpPr>
        <p:spPr>
          <a:xfrm>
            <a:off x="3710178" y="1972817"/>
            <a:ext cx="0" cy="78105"/>
          </a:xfrm>
          <a:custGeom>
            <a:avLst/>
            <a:gdLst/>
            <a:ahLst/>
            <a:cxnLst/>
            <a:rect l="l" t="t" r="r" b="b"/>
            <a:pathLst>
              <a:path h="78105">
                <a:moveTo>
                  <a:pt x="0" y="0"/>
                </a:moveTo>
                <a:lnTo>
                  <a:pt x="0" y="77724"/>
                </a:lnTo>
              </a:path>
            </a:pathLst>
          </a:custGeom>
          <a:ln w="38100">
            <a:solidFill>
              <a:srgbClr val="7B9DC7"/>
            </a:solidFill>
          </a:ln>
        </p:spPr>
        <p:txBody>
          <a:bodyPr wrap="square" lIns="0" tIns="0" rIns="0" bIns="0" rtlCol="0"/>
          <a:lstStyle/>
          <a:p>
            <a:endParaRPr/>
          </a:p>
        </p:txBody>
      </p:sp>
      <p:sp>
        <p:nvSpPr>
          <p:cNvPr id="257" name="object 257"/>
          <p:cNvSpPr/>
          <p:nvPr/>
        </p:nvSpPr>
        <p:spPr>
          <a:xfrm>
            <a:off x="3780663" y="1947672"/>
            <a:ext cx="0" cy="77470"/>
          </a:xfrm>
          <a:custGeom>
            <a:avLst/>
            <a:gdLst/>
            <a:ahLst/>
            <a:cxnLst/>
            <a:rect l="l" t="t" r="r" b="b"/>
            <a:pathLst>
              <a:path h="77469">
                <a:moveTo>
                  <a:pt x="0" y="0"/>
                </a:moveTo>
                <a:lnTo>
                  <a:pt x="0" y="76961"/>
                </a:lnTo>
              </a:path>
            </a:pathLst>
          </a:custGeom>
          <a:ln w="38862">
            <a:solidFill>
              <a:srgbClr val="7B9DC7"/>
            </a:solidFill>
          </a:ln>
        </p:spPr>
        <p:txBody>
          <a:bodyPr wrap="square" lIns="0" tIns="0" rIns="0" bIns="0" rtlCol="0"/>
          <a:lstStyle/>
          <a:p>
            <a:endParaRPr/>
          </a:p>
        </p:txBody>
      </p:sp>
      <p:sp>
        <p:nvSpPr>
          <p:cNvPr id="258" name="object 258"/>
          <p:cNvSpPr/>
          <p:nvPr/>
        </p:nvSpPr>
        <p:spPr>
          <a:xfrm>
            <a:off x="3850766" y="1949957"/>
            <a:ext cx="0" cy="82550"/>
          </a:xfrm>
          <a:custGeom>
            <a:avLst/>
            <a:gdLst/>
            <a:ahLst/>
            <a:cxnLst/>
            <a:rect l="l" t="t" r="r" b="b"/>
            <a:pathLst>
              <a:path h="82550">
                <a:moveTo>
                  <a:pt x="0" y="0"/>
                </a:moveTo>
                <a:lnTo>
                  <a:pt x="0" y="82296"/>
                </a:lnTo>
              </a:path>
            </a:pathLst>
          </a:custGeom>
          <a:ln w="38862">
            <a:solidFill>
              <a:srgbClr val="7B9DC7"/>
            </a:solidFill>
          </a:ln>
        </p:spPr>
        <p:txBody>
          <a:bodyPr wrap="square" lIns="0" tIns="0" rIns="0" bIns="0" rtlCol="0"/>
          <a:lstStyle/>
          <a:p>
            <a:endParaRPr/>
          </a:p>
        </p:txBody>
      </p:sp>
      <p:sp>
        <p:nvSpPr>
          <p:cNvPr id="259" name="object 259"/>
          <p:cNvSpPr/>
          <p:nvPr/>
        </p:nvSpPr>
        <p:spPr>
          <a:xfrm>
            <a:off x="3920871" y="1928622"/>
            <a:ext cx="0" cy="79375"/>
          </a:xfrm>
          <a:custGeom>
            <a:avLst/>
            <a:gdLst/>
            <a:ahLst/>
            <a:cxnLst/>
            <a:rect l="l" t="t" r="r" b="b"/>
            <a:pathLst>
              <a:path h="79375">
                <a:moveTo>
                  <a:pt x="0" y="0"/>
                </a:moveTo>
                <a:lnTo>
                  <a:pt x="0" y="79248"/>
                </a:lnTo>
              </a:path>
            </a:pathLst>
          </a:custGeom>
          <a:ln w="38862">
            <a:solidFill>
              <a:srgbClr val="7B9DC7"/>
            </a:solidFill>
          </a:ln>
        </p:spPr>
        <p:txBody>
          <a:bodyPr wrap="square" lIns="0" tIns="0" rIns="0" bIns="0" rtlCol="0"/>
          <a:lstStyle/>
          <a:p>
            <a:endParaRPr/>
          </a:p>
        </p:txBody>
      </p:sp>
      <p:sp>
        <p:nvSpPr>
          <p:cNvPr id="260" name="object 260"/>
          <p:cNvSpPr/>
          <p:nvPr/>
        </p:nvSpPr>
        <p:spPr>
          <a:xfrm>
            <a:off x="3990975" y="1871472"/>
            <a:ext cx="0" cy="80010"/>
          </a:xfrm>
          <a:custGeom>
            <a:avLst/>
            <a:gdLst/>
            <a:ahLst/>
            <a:cxnLst/>
            <a:rect l="l" t="t" r="r" b="b"/>
            <a:pathLst>
              <a:path h="80010">
                <a:moveTo>
                  <a:pt x="0" y="0"/>
                </a:moveTo>
                <a:lnTo>
                  <a:pt x="0" y="80009"/>
                </a:lnTo>
              </a:path>
            </a:pathLst>
          </a:custGeom>
          <a:ln w="38862">
            <a:solidFill>
              <a:srgbClr val="7B9DC7"/>
            </a:solidFill>
          </a:ln>
        </p:spPr>
        <p:txBody>
          <a:bodyPr wrap="square" lIns="0" tIns="0" rIns="0" bIns="0" rtlCol="0"/>
          <a:lstStyle/>
          <a:p>
            <a:endParaRPr/>
          </a:p>
        </p:txBody>
      </p:sp>
      <p:sp>
        <p:nvSpPr>
          <p:cNvPr id="261" name="object 261"/>
          <p:cNvSpPr/>
          <p:nvPr/>
        </p:nvSpPr>
        <p:spPr>
          <a:xfrm>
            <a:off x="4061459" y="1850135"/>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62" name="object 262"/>
          <p:cNvSpPr/>
          <p:nvPr/>
        </p:nvSpPr>
        <p:spPr>
          <a:xfrm>
            <a:off x="4131945" y="1860042"/>
            <a:ext cx="0" cy="87630"/>
          </a:xfrm>
          <a:custGeom>
            <a:avLst/>
            <a:gdLst/>
            <a:ahLst/>
            <a:cxnLst/>
            <a:rect l="l" t="t" r="r" b="b"/>
            <a:pathLst>
              <a:path h="87630">
                <a:moveTo>
                  <a:pt x="0" y="0"/>
                </a:moveTo>
                <a:lnTo>
                  <a:pt x="0" y="87629"/>
                </a:lnTo>
              </a:path>
            </a:pathLst>
          </a:custGeom>
          <a:ln w="38862">
            <a:solidFill>
              <a:srgbClr val="7B9DC7"/>
            </a:solidFill>
          </a:ln>
        </p:spPr>
        <p:txBody>
          <a:bodyPr wrap="square" lIns="0" tIns="0" rIns="0" bIns="0" rtlCol="0"/>
          <a:lstStyle/>
          <a:p>
            <a:endParaRPr/>
          </a:p>
        </p:txBody>
      </p:sp>
      <p:sp>
        <p:nvSpPr>
          <p:cNvPr id="263" name="object 263"/>
          <p:cNvSpPr/>
          <p:nvPr/>
        </p:nvSpPr>
        <p:spPr>
          <a:xfrm>
            <a:off x="4202048" y="1885950"/>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64" name="object 264"/>
          <p:cNvSpPr/>
          <p:nvPr/>
        </p:nvSpPr>
        <p:spPr>
          <a:xfrm>
            <a:off x="4272153" y="1891283"/>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65" name="object 265"/>
          <p:cNvSpPr/>
          <p:nvPr/>
        </p:nvSpPr>
        <p:spPr>
          <a:xfrm>
            <a:off x="4342638" y="1889760"/>
            <a:ext cx="0" cy="85090"/>
          </a:xfrm>
          <a:custGeom>
            <a:avLst/>
            <a:gdLst/>
            <a:ahLst/>
            <a:cxnLst/>
            <a:rect l="l" t="t" r="r" b="b"/>
            <a:pathLst>
              <a:path h="85089">
                <a:moveTo>
                  <a:pt x="0" y="0"/>
                </a:moveTo>
                <a:lnTo>
                  <a:pt x="0" y="84581"/>
                </a:lnTo>
              </a:path>
            </a:pathLst>
          </a:custGeom>
          <a:ln w="38100">
            <a:solidFill>
              <a:srgbClr val="7B9DC7"/>
            </a:solidFill>
          </a:ln>
        </p:spPr>
        <p:txBody>
          <a:bodyPr wrap="square" lIns="0" tIns="0" rIns="0" bIns="0" rtlCol="0"/>
          <a:lstStyle/>
          <a:p>
            <a:endParaRPr/>
          </a:p>
        </p:txBody>
      </p:sp>
      <p:sp>
        <p:nvSpPr>
          <p:cNvPr id="266" name="object 266"/>
          <p:cNvSpPr/>
          <p:nvPr/>
        </p:nvSpPr>
        <p:spPr>
          <a:xfrm>
            <a:off x="4413122" y="1913382"/>
            <a:ext cx="0" cy="86995"/>
          </a:xfrm>
          <a:custGeom>
            <a:avLst/>
            <a:gdLst/>
            <a:ahLst/>
            <a:cxnLst/>
            <a:rect l="l" t="t" r="r" b="b"/>
            <a:pathLst>
              <a:path h="86994">
                <a:moveTo>
                  <a:pt x="0" y="0"/>
                </a:moveTo>
                <a:lnTo>
                  <a:pt x="0" y="86868"/>
                </a:lnTo>
              </a:path>
            </a:pathLst>
          </a:custGeom>
          <a:ln w="38862">
            <a:solidFill>
              <a:srgbClr val="7B9DC7"/>
            </a:solidFill>
          </a:ln>
        </p:spPr>
        <p:txBody>
          <a:bodyPr wrap="square" lIns="0" tIns="0" rIns="0" bIns="0" rtlCol="0"/>
          <a:lstStyle/>
          <a:p>
            <a:endParaRPr/>
          </a:p>
        </p:txBody>
      </p:sp>
      <p:sp>
        <p:nvSpPr>
          <p:cNvPr id="267" name="object 267"/>
          <p:cNvSpPr/>
          <p:nvPr/>
        </p:nvSpPr>
        <p:spPr>
          <a:xfrm>
            <a:off x="4483227" y="1920239"/>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68" name="object 268"/>
          <p:cNvSpPr/>
          <p:nvPr/>
        </p:nvSpPr>
        <p:spPr>
          <a:xfrm>
            <a:off x="4553330" y="1924811"/>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69" name="object 269"/>
          <p:cNvSpPr/>
          <p:nvPr/>
        </p:nvSpPr>
        <p:spPr>
          <a:xfrm>
            <a:off x="4623434" y="1921764"/>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70" name="object 270"/>
          <p:cNvSpPr/>
          <p:nvPr/>
        </p:nvSpPr>
        <p:spPr>
          <a:xfrm>
            <a:off x="4693920" y="1914144"/>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71" name="object 271"/>
          <p:cNvSpPr/>
          <p:nvPr/>
        </p:nvSpPr>
        <p:spPr>
          <a:xfrm>
            <a:off x="4764404" y="1907285"/>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72" name="object 272"/>
          <p:cNvSpPr/>
          <p:nvPr/>
        </p:nvSpPr>
        <p:spPr>
          <a:xfrm>
            <a:off x="4834509" y="1900427"/>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73" name="object 273"/>
          <p:cNvSpPr/>
          <p:nvPr/>
        </p:nvSpPr>
        <p:spPr>
          <a:xfrm>
            <a:off x="4904613" y="1888998"/>
            <a:ext cx="0" cy="83820"/>
          </a:xfrm>
          <a:custGeom>
            <a:avLst/>
            <a:gdLst/>
            <a:ahLst/>
            <a:cxnLst/>
            <a:rect l="l" t="t" r="r" b="b"/>
            <a:pathLst>
              <a:path h="83819">
                <a:moveTo>
                  <a:pt x="0" y="0"/>
                </a:moveTo>
                <a:lnTo>
                  <a:pt x="0" y="83820"/>
                </a:lnTo>
              </a:path>
            </a:pathLst>
          </a:custGeom>
          <a:ln w="38862">
            <a:solidFill>
              <a:srgbClr val="7B9DC7"/>
            </a:solidFill>
          </a:ln>
        </p:spPr>
        <p:txBody>
          <a:bodyPr wrap="square" lIns="0" tIns="0" rIns="0" bIns="0" rtlCol="0"/>
          <a:lstStyle/>
          <a:p>
            <a:endParaRPr/>
          </a:p>
        </p:txBody>
      </p:sp>
      <p:sp>
        <p:nvSpPr>
          <p:cNvPr id="274" name="object 274"/>
          <p:cNvSpPr/>
          <p:nvPr/>
        </p:nvSpPr>
        <p:spPr>
          <a:xfrm>
            <a:off x="4975097" y="1876805"/>
            <a:ext cx="0" cy="85090"/>
          </a:xfrm>
          <a:custGeom>
            <a:avLst/>
            <a:gdLst/>
            <a:ahLst/>
            <a:cxnLst/>
            <a:rect l="l" t="t" r="r" b="b"/>
            <a:pathLst>
              <a:path h="85089">
                <a:moveTo>
                  <a:pt x="0" y="0"/>
                </a:moveTo>
                <a:lnTo>
                  <a:pt x="0" y="84581"/>
                </a:lnTo>
              </a:path>
            </a:pathLst>
          </a:custGeom>
          <a:ln w="38100">
            <a:solidFill>
              <a:srgbClr val="7B9DC7"/>
            </a:solidFill>
          </a:ln>
        </p:spPr>
        <p:txBody>
          <a:bodyPr wrap="square" lIns="0" tIns="0" rIns="0" bIns="0" rtlCol="0"/>
          <a:lstStyle/>
          <a:p>
            <a:endParaRPr/>
          </a:p>
        </p:txBody>
      </p:sp>
      <p:sp>
        <p:nvSpPr>
          <p:cNvPr id="275" name="object 275"/>
          <p:cNvSpPr/>
          <p:nvPr/>
        </p:nvSpPr>
        <p:spPr>
          <a:xfrm>
            <a:off x="5045583" y="1868423"/>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76" name="object 276"/>
          <p:cNvSpPr/>
          <p:nvPr/>
        </p:nvSpPr>
        <p:spPr>
          <a:xfrm>
            <a:off x="5115686" y="1863089"/>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77" name="object 277"/>
          <p:cNvSpPr/>
          <p:nvPr/>
        </p:nvSpPr>
        <p:spPr>
          <a:xfrm>
            <a:off x="5185790" y="1855470"/>
            <a:ext cx="0" cy="87630"/>
          </a:xfrm>
          <a:custGeom>
            <a:avLst/>
            <a:gdLst/>
            <a:ahLst/>
            <a:cxnLst/>
            <a:rect l="l" t="t" r="r" b="b"/>
            <a:pathLst>
              <a:path h="87630">
                <a:moveTo>
                  <a:pt x="0" y="0"/>
                </a:moveTo>
                <a:lnTo>
                  <a:pt x="0" y="87629"/>
                </a:lnTo>
              </a:path>
            </a:pathLst>
          </a:custGeom>
          <a:ln w="38862">
            <a:solidFill>
              <a:srgbClr val="7B9DC7"/>
            </a:solidFill>
          </a:ln>
        </p:spPr>
        <p:txBody>
          <a:bodyPr wrap="square" lIns="0" tIns="0" rIns="0" bIns="0" rtlCol="0"/>
          <a:lstStyle/>
          <a:p>
            <a:endParaRPr/>
          </a:p>
        </p:txBody>
      </p:sp>
      <p:sp>
        <p:nvSpPr>
          <p:cNvPr id="278" name="object 278"/>
          <p:cNvSpPr/>
          <p:nvPr/>
        </p:nvSpPr>
        <p:spPr>
          <a:xfrm>
            <a:off x="5255895" y="1847088"/>
            <a:ext cx="0" cy="87630"/>
          </a:xfrm>
          <a:custGeom>
            <a:avLst/>
            <a:gdLst/>
            <a:ahLst/>
            <a:cxnLst/>
            <a:rect l="l" t="t" r="r" b="b"/>
            <a:pathLst>
              <a:path h="87630">
                <a:moveTo>
                  <a:pt x="0" y="0"/>
                </a:moveTo>
                <a:lnTo>
                  <a:pt x="0" y="87629"/>
                </a:lnTo>
              </a:path>
            </a:pathLst>
          </a:custGeom>
          <a:ln w="38862">
            <a:solidFill>
              <a:srgbClr val="7B9DC7"/>
            </a:solidFill>
          </a:ln>
        </p:spPr>
        <p:txBody>
          <a:bodyPr wrap="square" lIns="0" tIns="0" rIns="0" bIns="0" rtlCol="0"/>
          <a:lstStyle/>
          <a:p>
            <a:endParaRPr/>
          </a:p>
        </p:txBody>
      </p:sp>
      <p:sp>
        <p:nvSpPr>
          <p:cNvPr id="279" name="object 279"/>
          <p:cNvSpPr/>
          <p:nvPr/>
        </p:nvSpPr>
        <p:spPr>
          <a:xfrm>
            <a:off x="5326379" y="1838705"/>
            <a:ext cx="0" cy="88900"/>
          </a:xfrm>
          <a:custGeom>
            <a:avLst/>
            <a:gdLst/>
            <a:ahLst/>
            <a:cxnLst/>
            <a:rect l="l" t="t" r="r" b="b"/>
            <a:pathLst>
              <a:path h="88900">
                <a:moveTo>
                  <a:pt x="0" y="0"/>
                </a:moveTo>
                <a:lnTo>
                  <a:pt x="0" y="88392"/>
                </a:lnTo>
              </a:path>
            </a:pathLst>
          </a:custGeom>
          <a:ln w="38100">
            <a:solidFill>
              <a:srgbClr val="7B9DC7"/>
            </a:solidFill>
          </a:ln>
        </p:spPr>
        <p:txBody>
          <a:bodyPr wrap="square" lIns="0" tIns="0" rIns="0" bIns="0" rtlCol="0"/>
          <a:lstStyle/>
          <a:p>
            <a:endParaRPr/>
          </a:p>
        </p:txBody>
      </p:sp>
      <p:sp>
        <p:nvSpPr>
          <p:cNvPr id="280" name="object 280"/>
          <p:cNvSpPr/>
          <p:nvPr/>
        </p:nvSpPr>
        <p:spPr>
          <a:xfrm>
            <a:off x="5396865" y="1838705"/>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81" name="object 281"/>
          <p:cNvSpPr/>
          <p:nvPr/>
        </p:nvSpPr>
        <p:spPr>
          <a:xfrm>
            <a:off x="5466969" y="1840229"/>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82" name="object 282"/>
          <p:cNvSpPr/>
          <p:nvPr/>
        </p:nvSpPr>
        <p:spPr>
          <a:xfrm>
            <a:off x="5537072" y="1838705"/>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83" name="object 283"/>
          <p:cNvSpPr/>
          <p:nvPr/>
        </p:nvSpPr>
        <p:spPr>
          <a:xfrm>
            <a:off x="5607177" y="1834133"/>
            <a:ext cx="0" cy="90805"/>
          </a:xfrm>
          <a:custGeom>
            <a:avLst/>
            <a:gdLst/>
            <a:ahLst/>
            <a:cxnLst/>
            <a:rect l="l" t="t" r="r" b="b"/>
            <a:pathLst>
              <a:path h="90805">
                <a:moveTo>
                  <a:pt x="0" y="0"/>
                </a:moveTo>
                <a:lnTo>
                  <a:pt x="0" y="90677"/>
                </a:lnTo>
              </a:path>
            </a:pathLst>
          </a:custGeom>
          <a:ln w="38862">
            <a:solidFill>
              <a:srgbClr val="7B9DC7"/>
            </a:solidFill>
          </a:ln>
        </p:spPr>
        <p:txBody>
          <a:bodyPr wrap="square" lIns="0" tIns="0" rIns="0" bIns="0" rtlCol="0"/>
          <a:lstStyle/>
          <a:p>
            <a:endParaRPr/>
          </a:p>
        </p:txBody>
      </p:sp>
      <p:sp>
        <p:nvSpPr>
          <p:cNvPr id="284" name="object 284"/>
          <p:cNvSpPr/>
          <p:nvPr/>
        </p:nvSpPr>
        <p:spPr>
          <a:xfrm>
            <a:off x="5677661" y="1827276"/>
            <a:ext cx="0" cy="90170"/>
          </a:xfrm>
          <a:custGeom>
            <a:avLst/>
            <a:gdLst/>
            <a:ahLst/>
            <a:cxnLst/>
            <a:rect l="l" t="t" r="r" b="b"/>
            <a:pathLst>
              <a:path h="90169">
                <a:moveTo>
                  <a:pt x="0" y="0"/>
                </a:moveTo>
                <a:lnTo>
                  <a:pt x="0" y="89916"/>
                </a:lnTo>
              </a:path>
            </a:pathLst>
          </a:custGeom>
          <a:ln w="38100">
            <a:solidFill>
              <a:srgbClr val="7B9DC7"/>
            </a:solidFill>
          </a:ln>
        </p:spPr>
        <p:txBody>
          <a:bodyPr wrap="square" lIns="0" tIns="0" rIns="0" bIns="0" rtlCol="0"/>
          <a:lstStyle/>
          <a:p>
            <a:endParaRPr/>
          </a:p>
        </p:txBody>
      </p:sp>
      <p:sp>
        <p:nvSpPr>
          <p:cNvPr id="285" name="object 285"/>
          <p:cNvSpPr/>
          <p:nvPr/>
        </p:nvSpPr>
        <p:spPr>
          <a:xfrm>
            <a:off x="5748146" y="1819655"/>
            <a:ext cx="0" cy="90805"/>
          </a:xfrm>
          <a:custGeom>
            <a:avLst/>
            <a:gdLst/>
            <a:ahLst/>
            <a:cxnLst/>
            <a:rect l="l" t="t" r="r" b="b"/>
            <a:pathLst>
              <a:path h="90805">
                <a:moveTo>
                  <a:pt x="0" y="0"/>
                </a:moveTo>
                <a:lnTo>
                  <a:pt x="0" y="90677"/>
                </a:lnTo>
              </a:path>
            </a:pathLst>
          </a:custGeom>
          <a:ln w="38862">
            <a:solidFill>
              <a:srgbClr val="7B9DC7"/>
            </a:solidFill>
          </a:ln>
        </p:spPr>
        <p:txBody>
          <a:bodyPr wrap="square" lIns="0" tIns="0" rIns="0" bIns="0" rtlCol="0"/>
          <a:lstStyle/>
          <a:p>
            <a:endParaRPr/>
          </a:p>
        </p:txBody>
      </p:sp>
      <p:sp>
        <p:nvSpPr>
          <p:cNvPr id="286" name="object 286"/>
          <p:cNvSpPr/>
          <p:nvPr/>
        </p:nvSpPr>
        <p:spPr>
          <a:xfrm>
            <a:off x="5818251" y="1812798"/>
            <a:ext cx="0" cy="90170"/>
          </a:xfrm>
          <a:custGeom>
            <a:avLst/>
            <a:gdLst/>
            <a:ahLst/>
            <a:cxnLst/>
            <a:rect l="l" t="t" r="r" b="b"/>
            <a:pathLst>
              <a:path h="90169">
                <a:moveTo>
                  <a:pt x="0" y="0"/>
                </a:moveTo>
                <a:lnTo>
                  <a:pt x="0" y="89916"/>
                </a:lnTo>
              </a:path>
            </a:pathLst>
          </a:custGeom>
          <a:ln w="38862">
            <a:solidFill>
              <a:srgbClr val="7B9DC7"/>
            </a:solidFill>
          </a:ln>
        </p:spPr>
        <p:txBody>
          <a:bodyPr wrap="square" lIns="0" tIns="0" rIns="0" bIns="0" rtlCol="0"/>
          <a:lstStyle/>
          <a:p>
            <a:endParaRPr/>
          </a:p>
        </p:txBody>
      </p:sp>
      <p:sp>
        <p:nvSpPr>
          <p:cNvPr id="287" name="object 287"/>
          <p:cNvSpPr/>
          <p:nvPr/>
        </p:nvSpPr>
        <p:spPr>
          <a:xfrm>
            <a:off x="5888354" y="1805177"/>
            <a:ext cx="0" cy="92710"/>
          </a:xfrm>
          <a:custGeom>
            <a:avLst/>
            <a:gdLst/>
            <a:ahLst/>
            <a:cxnLst/>
            <a:rect l="l" t="t" r="r" b="b"/>
            <a:pathLst>
              <a:path h="92710">
                <a:moveTo>
                  <a:pt x="0" y="0"/>
                </a:moveTo>
                <a:lnTo>
                  <a:pt x="0" y="92201"/>
                </a:lnTo>
              </a:path>
            </a:pathLst>
          </a:custGeom>
          <a:ln w="38862">
            <a:solidFill>
              <a:srgbClr val="7B9DC7"/>
            </a:solidFill>
          </a:ln>
        </p:spPr>
        <p:txBody>
          <a:bodyPr wrap="square" lIns="0" tIns="0" rIns="0" bIns="0" rtlCol="0"/>
          <a:lstStyle/>
          <a:p>
            <a:endParaRPr/>
          </a:p>
        </p:txBody>
      </p:sp>
      <p:sp>
        <p:nvSpPr>
          <p:cNvPr id="288" name="object 288"/>
          <p:cNvSpPr/>
          <p:nvPr/>
        </p:nvSpPr>
        <p:spPr>
          <a:xfrm>
            <a:off x="5958840" y="1799844"/>
            <a:ext cx="0" cy="91440"/>
          </a:xfrm>
          <a:custGeom>
            <a:avLst/>
            <a:gdLst/>
            <a:ahLst/>
            <a:cxnLst/>
            <a:rect l="l" t="t" r="r" b="b"/>
            <a:pathLst>
              <a:path h="91439">
                <a:moveTo>
                  <a:pt x="0" y="0"/>
                </a:moveTo>
                <a:lnTo>
                  <a:pt x="0" y="91440"/>
                </a:lnTo>
              </a:path>
            </a:pathLst>
          </a:custGeom>
          <a:ln w="38100">
            <a:solidFill>
              <a:srgbClr val="7B9DC7"/>
            </a:solidFill>
          </a:ln>
        </p:spPr>
        <p:txBody>
          <a:bodyPr wrap="square" lIns="0" tIns="0" rIns="0" bIns="0" rtlCol="0"/>
          <a:lstStyle/>
          <a:p>
            <a:endParaRPr/>
          </a:p>
        </p:txBody>
      </p:sp>
      <p:sp>
        <p:nvSpPr>
          <p:cNvPr id="289" name="object 289"/>
          <p:cNvSpPr/>
          <p:nvPr/>
        </p:nvSpPr>
        <p:spPr>
          <a:xfrm>
            <a:off x="6029325" y="1793748"/>
            <a:ext cx="0" cy="92710"/>
          </a:xfrm>
          <a:custGeom>
            <a:avLst/>
            <a:gdLst/>
            <a:ahLst/>
            <a:cxnLst/>
            <a:rect l="l" t="t" r="r" b="b"/>
            <a:pathLst>
              <a:path h="92710">
                <a:moveTo>
                  <a:pt x="0" y="0"/>
                </a:moveTo>
                <a:lnTo>
                  <a:pt x="0" y="92200"/>
                </a:lnTo>
              </a:path>
            </a:pathLst>
          </a:custGeom>
          <a:ln w="38862">
            <a:solidFill>
              <a:srgbClr val="7B9DC7"/>
            </a:solidFill>
          </a:ln>
        </p:spPr>
        <p:txBody>
          <a:bodyPr wrap="square" lIns="0" tIns="0" rIns="0" bIns="0" rtlCol="0"/>
          <a:lstStyle/>
          <a:p>
            <a:endParaRPr/>
          </a:p>
        </p:txBody>
      </p:sp>
      <p:sp>
        <p:nvSpPr>
          <p:cNvPr id="290" name="object 290"/>
          <p:cNvSpPr/>
          <p:nvPr/>
        </p:nvSpPr>
        <p:spPr>
          <a:xfrm>
            <a:off x="6099428" y="1786889"/>
            <a:ext cx="0" cy="93345"/>
          </a:xfrm>
          <a:custGeom>
            <a:avLst/>
            <a:gdLst/>
            <a:ahLst/>
            <a:cxnLst/>
            <a:rect l="l" t="t" r="r" b="b"/>
            <a:pathLst>
              <a:path h="93344">
                <a:moveTo>
                  <a:pt x="0" y="0"/>
                </a:moveTo>
                <a:lnTo>
                  <a:pt x="0" y="92964"/>
                </a:lnTo>
              </a:path>
            </a:pathLst>
          </a:custGeom>
          <a:ln w="38862">
            <a:solidFill>
              <a:srgbClr val="7B9DC7"/>
            </a:solidFill>
          </a:ln>
        </p:spPr>
        <p:txBody>
          <a:bodyPr wrap="square" lIns="0" tIns="0" rIns="0" bIns="0" rtlCol="0"/>
          <a:lstStyle/>
          <a:p>
            <a:endParaRPr/>
          </a:p>
        </p:txBody>
      </p:sp>
      <p:sp>
        <p:nvSpPr>
          <p:cNvPr id="291" name="object 291"/>
          <p:cNvSpPr/>
          <p:nvPr/>
        </p:nvSpPr>
        <p:spPr>
          <a:xfrm>
            <a:off x="6169533" y="1780794"/>
            <a:ext cx="0" cy="93980"/>
          </a:xfrm>
          <a:custGeom>
            <a:avLst/>
            <a:gdLst/>
            <a:ahLst/>
            <a:cxnLst/>
            <a:rect l="l" t="t" r="r" b="b"/>
            <a:pathLst>
              <a:path h="93980">
                <a:moveTo>
                  <a:pt x="0" y="0"/>
                </a:moveTo>
                <a:lnTo>
                  <a:pt x="0" y="93725"/>
                </a:lnTo>
              </a:path>
            </a:pathLst>
          </a:custGeom>
          <a:ln w="38862">
            <a:solidFill>
              <a:srgbClr val="7B9DC7"/>
            </a:solidFill>
          </a:ln>
        </p:spPr>
        <p:txBody>
          <a:bodyPr wrap="square" lIns="0" tIns="0" rIns="0" bIns="0" rtlCol="0"/>
          <a:lstStyle/>
          <a:p>
            <a:endParaRPr/>
          </a:p>
        </p:txBody>
      </p:sp>
      <p:sp>
        <p:nvSpPr>
          <p:cNvPr id="292" name="object 292"/>
          <p:cNvSpPr/>
          <p:nvPr/>
        </p:nvSpPr>
        <p:spPr>
          <a:xfrm>
            <a:off x="6239636" y="1775460"/>
            <a:ext cx="0" cy="93345"/>
          </a:xfrm>
          <a:custGeom>
            <a:avLst/>
            <a:gdLst/>
            <a:ahLst/>
            <a:cxnLst/>
            <a:rect l="l" t="t" r="r" b="b"/>
            <a:pathLst>
              <a:path h="93344">
                <a:moveTo>
                  <a:pt x="0" y="0"/>
                </a:moveTo>
                <a:lnTo>
                  <a:pt x="0" y="92965"/>
                </a:lnTo>
              </a:path>
            </a:pathLst>
          </a:custGeom>
          <a:ln w="38862">
            <a:solidFill>
              <a:srgbClr val="7B9DC7"/>
            </a:solidFill>
          </a:ln>
        </p:spPr>
        <p:txBody>
          <a:bodyPr wrap="square" lIns="0" tIns="0" rIns="0" bIns="0" rtlCol="0"/>
          <a:lstStyle/>
          <a:p>
            <a:endParaRPr/>
          </a:p>
        </p:txBody>
      </p:sp>
      <p:sp>
        <p:nvSpPr>
          <p:cNvPr id="293" name="object 293"/>
          <p:cNvSpPr/>
          <p:nvPr/>
        </p:nvSpPr>
        <p:spPr>
          <a:xfrm>
            <a:off x="6310121" y="1769364"/>
            <a:ext cx="0" cy="93980"/>
          </a:xfrm>
          <a:custGeom>
            <a:avLst/>
            <a:gdLst/>
            <a:ahLst/>
            <a:cxnLst/>
            <a:rect l="l" t="t" r="r" b="b"/>
            <a:pathLst>
              <a:path h="93980">
                <a:moveTo>
                  <a:pt x="0" y="0"/>
                </a:moveTo>
                <a:lnTo>
                  <a:pt x="0" y="93725"/>
                </a:lnTo>
              </a:path>
            </a:pathLst>
          </a:custGeom>
          <a:ln w="38100">
            <a:solidFill>
              <a:srgbClr val="7B9DC7"/>
            </a:solidFill>
          </a:ln>
        </p:spPr>
        <p:txBody>
          <a:bodyPr wrap="square" lIns="0" tIns="0" rIns="0" bIns="0" rtlCol="0"/>
          <a:lstStyle/>
          <a:p>
            <a:endParaRPr/>
          </a:p>
        </p:txBody>
      </p:sp>
      <p:sp>
        <p:nvSpPr>
          <p:cNvPr id="294" name="object 294"/>
          <p:cNvSpPr/>
          <p:nvPr/>
        </p:nvSpPr>
        <p:spPr>
          <a:xfrm>
            <a:off x="6380607" y="1762505"/>
            <a:ext cx="0" cy="94615"/>
          </a:xfrm>
          <a:custGeom>
            <a:avLst/>
            <a:gdLst/>
            <a:ahLst/>
            <a:cxnLst/>
            <a:rect l="l" t="t" r="r" b="b"/>
            <a:pathLst>
              <a:path h="94614">
                <a:moveTo>
                  <a:pt x="0" y="0"/>
                </a:moveTo>
                <a:lnTo>
                  <a:pt x="0" y="94488"/>
                </a:lnTo>
              </a:path>
            </a:pathLst>
          </a:custGeom>
          <a:ln w="38862">
            <a:solidFill>
              <a:srgbClr val="7B9DC7"/>
            </a:solidFill>
          </a:ln>
        </p:spPr>
        <p:txBody>
          <a:bodyPr wrap="square" lIns="0" tIns="0" rIns="0" bIns="0" rtlCol="0"/>
          <a:lstStyle/>
          <a:p>
            <a:endParaRPr/>
          </a:p>
        </p:txBody>
      </p:sp>
      <p:sp>
        <p:nvSpPr>
          <p:cNvPr id="295" name="object 295"/>
          <p:cNvSpPr/>
          <p:nvPr/>
        </p:nvSpPr>
        <p:spPr>
          <a:xfrm>
            <a:off x="6450710" y="1757172"/>
            <a:ext cx="0" cy="94615"/>
          </a:xfrm>
          <a:custGeom>
            <a:avLst/>
            <a:gdLst/>
            <a:ahLst/>
            <a:cxnLst/>
            <a:rect l="l" t="t" r="r" b="b"/>
            <a:pathLst>
              <a:path h="94614">
                <a:moveTo>
                  <a:pt x="0" y="0"/>
                </a:moveTo>
                <a:lnTo>
                  <a:pt x="0" y="94486"/>
                </a:lnTo>
              </a:path>
            </a:pathLst>
          </a:custGeom>
          <a:ln w="38862">
            <a:solidFill>
              <a:srgbClr val="7B9DC7"/>
            </a:solidFill>
          </a:ln>
        </p:spPr>
        <p:txBody>
          <a:bodyPr wrap="square" lIns="0" tIns="0" rIns="0" bIns="0" rtlCol="0"/>
          <a:lstStyle/>
          <a:p>
            <a:endParaRPr/>
          </a:p>
        </p:txBody>
      </p:sp>
      <p:sp>
        <p:nvSpPr>
          <p:cNvPr id="296" name="object 296"/>
          <p:cNvSpPr/>
          <p:nvPr/>
        </p:nvSpPr>
        <p:spPr>
          <a:xfrm>
            <a:off x="6515100" y="1749551"/>
            <a:ext cx="0" cy="96520"/>
          </a:xfrm>
          <a:custGeom>
            <a:avLst/>
            <a:gdLst/>
            <a:ahLst/>
            <a:cxnLst/>
            <a:rect l="l" t="t" r="r" b="b"/>
            <a:pathLst>
              <a:path h="96519">
                <a:moveTo>
                  <a:pt x="0" y="0"/>
                </a:moveTo>
                <a:lnTo>
                  <a:pt x="0" y="96011"/>
                </a:lnTo>
              </a:path>
            </a:pathLst>
          </a:custGeom>
          <a:ln w="27432">
            <a:solidFill>
              <a:srgbClr val="7B9DC7"/>
            </a:solidFill>
          </a:ln>
        </p:spPr>
        <p:txBody>
          <a:bodyPr wrap="square" lIns="0" tIns="0" rIns="0" bIns="0" rtlCol="0"/>
          <a:lstStyle/>
          <a:p>
            <a:endParaRPr/>
          </a:p>
        </p:txBody>
      </p:sp>
      <p:sp>
        <p:nvSpPr>
          <p:cNvPr id="297" name="object 297"/>
          <p:cNvSpPr/>
          <p:nvPr/>
        </p:nvSpPr>
        <p:spPr>
          <a:xfrm>
            <a:off x="2601467" y="1745742"/>
            <a:ext cx="3901440" cy="320040"/>
          </a:xfrm>
          <a:custGeom>
            <a:avLst/>
            <a:gdLst/>
            <a:ahLst/>
            <a:cxnLst/>
            <a:rect l="l" t="t" r="r" b="b"/>
            <a:pathLst>
              <a:path w="3901440" h="320039">
                <a:moveTo>
                  <a:pt x="31242" y="208788"/>
                </a:moveTo>
                <a:lnTo>
                  <a:pt x="0" y="317754"/>
                </a:lnTo>
                <a:lnTo>
                  <a:pt x="7620" y="320040"/>
                </a:lnTo>
                <a:lnTo>
                  <a:pt x="39624" y="211074"/>
                </a:lnTo>
                <a:lnTo>
                  <a:pt x="31242" y="208788"/>
                </a:lnTo>
                <a:close/>
              </a:path>
              <a:path w="3901440" h="320039">
                <a:moveTo>
                  <a:pt x="102108" y="156210"/>
                </a:moveTo>
                <a:lnTo>
                  <a:pt x="70104" y="208026"/>
                </a:lnTo>
                <a:lnTo>
                  <a:pt x="77724" y="212598"/>
                </a:lnTo>
                <a:lnTo>
                  <a:pt x="108966" y="160782"/>
                </a:lnTo>
                <a:lnTo>
                  <a:pt x="102108" y="156210"/>
                </a:lnTo>
                <a:close/>
              </a:path>
              <a:path w="3901440" h="320039">
                <a:moveTo>
                  <a:pt x="172212" y="95250"/>
                </a:moveTo>
                <a:lnTo>
                  <a:pt x="140208" y="156972"/>
                </a:lnTo>
                <a:lnTo>
                  <a:pt x="147828" y="160782"/>
                </a:lnTo>
                <a:lnTo>
                  <a:pt x="179832" y="99060"/>
                </a:lnTo>
                <a:lnTo>
                  <a:pt x="172212" y="95250"/>
                </a:lnTo>
                <a:close/>
              </a:path>
              <a:path w="3901440" h="320039">
                <a:moveTo>
                  <a:pt x="215646" y="92964"/>
                </a:moveTo>
                <a:lnTo>
                  <a:pt x="213360" y="101346"/>
                </a:lnTo>
                <a:lnTo>
                  <a:pt x="245364" y="109728"/>
                </a:lnTo>
                <a:lnTo>
                  <a:pt x="246888" y="101346"/>
                </a:lnTo>
                <a:lnTo>
                  <a:pt x="215646" y="92964"/>
                </a:lnTo>
                <a:close/>
              </a:path>
              <a:path w="3901440" h="320039">
                <a:moveTo>
                  <a:pt x="312420" y="39624"/>
                </a:moveTo>
                <a:lnTo>
                  <a:pt x="281178" y="103632"/>
                </a:lnTo>
                <a:lnTo>
                  <a:pt x="288798" y="107442"/>
                </a:lnTo>
                <a:lnTo>
                  <a:pt x="320040" y="42672"/>
                </a:lnTo>
                <a:lnTo>
                  <a:pt x="312420" y="39624"/>
                </a:lnTo>
                <a:close/>
              </a:path>
              <a:path w="3901440" h="320039">
                <a:moveTo>
                  <a:pt x="356616" y="37338"/>
                </a:moveTo>
                <a:lnTo>
                  <a:pt x="353568" y="44958"/>
                </a:lnTo>
                <a:lnTo>
                  <a:pt x="384810" y="57912"/>
                </a:lnTo>
                <a:lnTo>
                  <a:pt x="388620" y="50292"/>
                </a:lnTo>
                <a:lnTo>
                  <a:pt x="356616" y="37338"/>
                </a:lnTo>
                <a:close/>
              </a:path>
              <a:path w="3901440" h="320039">
                <a:moveTo>
                  <a:pt x="429006" y="52578"/>
                </a:moveTo>
                <a:lnTo>
                  <a:pt x="421386" y="55626"/>
                </a:lnTo>
                <a:lnTo>
                  <a:pt x="452628" y="133350"/>
                </a:lnTo>
                <a:lnTo>
                  <a:pt x="461010" y="129540"/>
                </a:lnTo>
                <a:lnTo>
                  <a:pt x="429006" y="52578"/>
                </a:lnTo>
                <a:close/>
              </a:path>
              <a:path w="3901440" h="320039">
                <a:moveTo>
                  <a:pt x="525780" y="113538"/>
                </a:moveTo>
                <a:lnTo>
                  <a:pt x="493776" y="127254"/>
                </a:lnTo>
                <a:lnTo>
                  <a:pt x="497586" y="135636"/>
                </a:lnTo>
                <a:lnTo>
                  <a:pt x="528828" y="121158"/>
                </a:lnTo>
                <a:lnTo>
                  <a:pt x="525780" y="113538"/>
                </a:lnTo>
                <a:close/>
              </a:path>
              <a:path w="3901440" h="320039">
                <a:moveTo>
                  <a:pt x="593598" y="59436"/>
                </a:moveTo>
                <a:lnTo>
                  <a:pt x="562356" y="115062"/>
                </a:lnTo>
                <a:lnTo>
                  <a:pt x="569976" y="118872"/>
                </a:lnTo>
                <a:lnTo>
                  <a:pt x="601218" y="63246"/>
                </a:lnTo>
                <a:lnTo>
                  <a:pt x="593598" y="59436"/>
                </a:lnTo>
                <a:close/>
              </a:path>
              <a:path w="3901440" h="320039">
                <a:moveTo>
                  <a:pt x="665226" y="30480"/>
                </a:moveTo>
                <a:lnTo>
                  <a:pt x="633222" y="57912"/>
                </a:lnTo>
                <a:lnTo>
                  <a:pt x="639318" y="64770"/>
                </a:lnTo>
                <a:lnTo>
                  <a:pt x="670560" y="37338"/>
                </a:lnTo>
                <a:lnTo>
                  <a:pt x="665226" y="30480"/>
                </a:lnTo>
                <a:close/>
              </a:path>
              <a:path w="3901440" h="320039">
                <a:moveTo>
                  <a:pt x="710184" y="32766"/>
                </a:moveTo>
                <a:lnTo>
                  <a:pt x="702564" y="35814"/>
                </a:lnTo>
                <a:lnTo>
                  <a:pt x="733806" y="121158"/>
                </a:lnTo>
                <a:lnTo>
                  <a:pt x="742188" y="118872"/>
                </a:lnTo>
                <a:lnTo>
                  <a:pt x="710184" y="32766"/>
                </a:lnTo>
                <a:close/>
              </a:path>
              <a:path w="3901440" h="320039">
                <a:moveTo>
                  <a:pt x="781050" y="118872"/>
                </a:moveTo>
                <a:lnTo>
                  <a:pt x="772668" y="121158"/>
                </a:lnTo>
                <a:lnTo>
                  <a:pt x="803910" y="207264"/>
                </a:lnTo>
                <a:lnTo>
                  <a:pt x="812292" y="204216"/>
                </a:lnTo>
                <a:lnTo>
                  <a:pt x="781050" y="118872"/>
                </a:lnTo>
                <a:close/>
              </a:path>
              <a:path w="3901440" h="320039">
                <a:moveTo>
                  <a:pt x="850392" y="203454"/>
                </a:moveTo>
                <a:lnTo>
                  <a:pt x="843534" y="208026"/>
                </a:lnTo>
                <a:lnTo>
                  <a:pt x="874776" y="261366"/>
                </a:lnTo>
                <a:lnTo>
                  <a:pt x="882396" y="256794"/>
                </a:lnTo>
                <a:lnTo>
                  <a:pt x="850392" y="203454"/>
                </a:lnTo>
                <a:close/>
              </a:path>
              <a:path w="3901440" h="320039">
                <a:moveTo>
                  <a:pt x="918210" y="254508"/>
                </a:moveTo>
                <a:lnTo>
                  <a:pt x="916686" y="262890"/>
                </a:lnTo>
                <a:lnTo>
                  <a:pt x="947928" y="270510"/>
                </a:lnTo>
                <a:lnTo>
                  <a:pt x="949452" y="262128"/>
                </a:lnTo>
                <a:lnTo>
                  <a:pt x="918210" y="254508"/>
                </a:lnTo>
                <a:close/>
              </a:path>
              <a:path w="3901440" h="320039">
                <a:moveTo>
                  <a:pt x="1017270" y="243840"/>
                </a:moveTo>
                <a:lnTo>
                  <a:pt x="985266" y="262128"/>
                </a:lnTo>
                <a:lnTo>
                  <a:pt x="989838" y="269748"/>
                </a:lnTo>
                <a:lnTo>
                  <a:pt x="1021080" y="251460"/>
                </a:lnTo>
                <a:lnTo>
                  <a:pt x="1017270" y="243840"/>
                </a:lnTo>
                <a:close/>
              </a:path>
              <a:path w="3901440" h="320039">
                <a:moveTo>
                  <a:pt x="1087374" y="224028"/>
                </a:moveTo>
                <a:lnTo>
                  <a:pt x="1055370" y="243840"/>
                </a:lnTo>
                <a:lnTo>
                  <a:pt x="1059942" y="251460"/>
                </a:lnTo>
                <a:lnTo>
                  <a:pt x="1091946" y="230886"/>
                </a:lnTo>
                <a:lnTo>
                  <a:pt x="1087374" y="224028"/>
                </a:lnTo>
                <a:close/>
              </a:path>
              <a:path w="3901440" h="320039">
                <a:moveTo>
                  <a:pt x="1156716" y="198120"/>
                </a:moveTo>
                <a:lnTo>
                  <a:pt x="1125474" y="224028"/>
                </a:lnTo>
                <a:lnTo>
                  <a:pt x="1130808" y="230886"/>
                </a:lnTo>
                <a:lnTo>
                  <a:pt x="1162050" y="204978"/>
                </a:lnTo>
                <a:lnTo>
                  <a:pt x="1156716" y="198120"/>
                </a:lnTo>
                <a:close/>
              </a:path>
              <a:path w="3901440" h="320039">
                <a:moveTo>
                  <a:pt x="1198626" y="197358"/>
                </a:moveTo>
                <a:lnTo>
                  <a:pt x="1197864" y="205740"/>
                </a:lnTo>
                <a:lnTo>
                  <a:pt x="1229868" y="208788"/>
                </a:lnTo>
                <a:lnTo>
                  <a:pt x="1230630" y="200406"/>
                </a:lnTo>
                <a:lnTo>
                  <a:pt x="1198626" y="197358"/>
                </a:lnTo>
                <a:close/>
              </a:path>
              <a:path w="3901440" h="320039">
                <a:moveTo>
                  <a:pt x="1297686" y="179832"/>
                </a:moveTo>
                <a:lnTo>
                  <a:pt x="1266444" y="201168"/>
                </a:lnTo>
                <a:lnTo>
                  <a:pt x="1271016" y="208026"/>
                </a:lnTo>
                <a:lnTo>
                  <a:pt x="1302258" y="186690"/>
                </a:lnTo>
                <a:lnTo>
                  <a:pt x="1297686" y="179832"/>
                </a:lnTo>
                <a:close/>
              </a:path>
              <a:path w="3901440" h="320039">
                <a:moveTo>
                  <a:pt x="1367028" y="123444"/>
                </a:moveTo>
                <a:lnTo>
                  <a:pt x="1335024" y="180594"/>
                </a:lnTo>
                <a:lnTo>
                  <a:pt x="1342644" y="185166"/>
                </a:lnTo>
                <a:lnTo>
                  <a:pt x="1373886" y="128016"/>
                </a:lnTo>
                <a:lnTo>
                  <a:pt x="1367028" y="123444"/>
                </a:lnTo>
                <a:close/>
              </a:path>
              <a:path w="3901440" h="320039">
                <a:moveTo>
                  <a:pt x="1438656" y="100584"/>
                </a:moveTo>
                <a:lnTo>
                  <a:pt x="1406652" y="121920"/>
                </a:lnTo>
                <a:lnTo>
                  <a:pt x="1411224" y="129540"/>
                </a:lnTo>
                <a:lnTo>
                  <a:pt x="1443228" y="107442"/>
                </a:lnTo>
                <a:lnTo>
                  <a:pt x="1438656" y="100584"/>
                </a:lnTo>
                <a:close/>
              </a:path>
              <a:path w="3901440" h="320039">
                <a:moveTo>
                  <a:pt x="1480566" y="99822"/>
                </a:moveTo>
                <a:lnTo>
                  <a:pt x="1478280" y="108204"/>
                </a:lnTo>
                <a:lnTo>
                  <a:pt x="1509522" y="118110"/>
                </a:lnTo>
                <a:lnTo>
                  <a:pt x="1512570" y="110490"/>
                </a:lnTo>
                <a:lnTo>
                  <a:pt x="1480566" y="99822"/>
                </a:lnTo>
                <a:close/>
              </a:path>
              <a:path w="3901440" h="320039">
                <a:moveTo>
                  <a:pt x="1552194" y="111252"/>
                </a:moveTo>
                <a:lnTo>
                  <a:pt x="1546860" y="117348"/>
                </a:lnTo>
                <a:lnTo>
                  <a:pt x="1578864" y="143256"/>
                </a:lnTo>
                <a:lnTo>
                  <a:pt x="1584198" y="136398"/>
                </a:lnTo>
                <a:lnTo>
                  <a:pt x="1552194" y="111252"/>
                </a:lnTo>
                <a:close/>
              </a:path>
              <a:path w="3901440" h="320039">
                <a:moveTo>
                  <a:pt x="1620774" y="135636"/>
                </a:moveTo>
                <a:lnTo>
                  <a:pt x="1619250" y="144018"/>
                </a:lnTo>
                <a:lnTo>
                  <a:pt x="1650492" y="150114"/>
                </a:lnTo>
                <a:lnTo>
                  <a:pt x="1652015" y="141732"/>
                </a:lnTo>
                <a:lnTo>
                  <a:pt x="1620774" y="135636"/>
                </a:lnTo>
                <a:close/>
              </a:path>
              <a:path w="3901440" h="320039">
                <a:moveTo>
                  <a:pt x="1721358" y="140208"/>
                </a:moveTo>
                <a:lnTo>
                  <a:pt x="1690116" y="141732"/>
                </a:lnTo>
                <a:lnTo>
                  <a:pt x="1690116" y="150114"/>
                </a:lnTo>
                <a:lnTo>
                  <a:pt x="1722120" y="148590"/>
                </a:lnTo>
                <a:lnTo>
                  <a:pt x="1721358" y="140208"/>
                </a:lnTo>
                <a:close/>
              </a:path>
              <a:path w="3901440" h="320039">
                <a:moveTo>
                  <a:pt x="1763268" y="140970"/>
                </a:moveTo>
                <a:lnTo>
                  <a:pt x="1757934" y="147828"/>
                </a:lnTo>
                <a:lnTo>
                  <a:pt x="1789176" y="170688"/>
                </a:lnTo>
                <a:lnTo>
                  <a:pt x="1794510" y="163830"/>
                </a:lnTo>
                <a:lnTo>
                  <a:pt x="1763268" y="140970"/>
                </a:lnTo>
                <a:close/>
              </a:path>
              <a:path w="3901440" h="320039">
                <a:moveTo>
                  <a:pt x="1831848" y="163068"/>
                </a:moveTo>
                <a:lnTo>
                  <a:pt x="1829562" y="171450"/>
                </a:lnTo>
                <a:lnTo>
                  <a:pt x="1861566" y="178308"/>
                </a:lnTo>
                <a:lnTo>
                  <a:pt x="1863090" y="169926"/>
                </a:lnTo>
                <a:lnTo>
                  <a:pt x="1831848" y="163068"/>
                </a:lnTo>
                <a:close/>
              </a:path>
              <a:path w="3901440" h="320039">
                <a:moveTo>
                  <a:pt x="1901952" y="169926"/>
                </a:moveTo>
                <a:lnTo>
                  <a:pt x="1900428" y="179070"/>
                </a:lnTo>
                <a:lnTo>
                  <a:pt x="1931670" y="182880"/>
                </a:lnTo>
                <a:lnTo>
                  <a:pt x="1933194" y="174498"/>
                </a:lnTo>
                <a:lnTo>
                  <a:pt x="1901952" y="169926"/>
                </a:lnTo>
                <a:close/>
              </a:path>
              <a:path w="3901440" h="320039">
                <a:moveTo>
                  <a:pt x="2002536" y="171450"/>
                </a:moveTo>
                <a:lnTo>
                  <a:pt x="1971294" y="174498"/>
                </a:lnTo>
                <a:lnTo>
                  <a:pt x="1972056" y="182880"/>
                </a:lnTo>
                <a:lnTo>
                  <a:pt x="2003298" y="179832"/>
                </a:lnTo>
                <a:lnTo>
                  <a:pt x="2002536" y="171450"/>
                </a:lnTo>
                <a:close/>
              </a:path>
              <a:path w="3901440" h="320039">
                <a:moveTo>
                  <a:pt x="2071878" y="164592"/>
                </a:moveTo>
                <a:lnTo>
                  <a:pt x="2040636" y="171450"/>
                </a:lnTo>
                <a:lnTo>
                  <a:pt x="2042160" y="179832"/>
                </a:lnTo>
                <a:lnTo>
                  <a:pt x="2074164" y="172974"/>
                </a:lnTo>
                <a:lnTo>
                  <a:pt x="2071878" y="164592"/>
                </a:lnTo>
                <a:close/>
              </a:path>
              <a:path w="3901440" h="320039">
                <a:moveTo>
                  <a:pt x="2142744" y="156972"/>
                </a:moveTo>
                <a:lnTo>
                  <a:pt x="2110740" y="164592"/>
                </a:lnTo>
                <a:lnTo>
                  <a:pt x="2113026" y="172974"/>
                </a:lnTo>
                <a:lnTo>
                  <a:pt x="2144268" y="165354"/>
                </a:lnTo>
                <a:lnTo>
                  <a:pt x="2142744" y="156972"/>
                </a:lnTo>
                <a:close/>
              </a:path>
              <a:path w="3901440" h="320039">
                <a:moveTo>
                  <a:pt x="2212848" y="150114"/>
                </a:moveTo>
                <a:lnTo>
                  <a:pt x="2180844" y="156972"/>
                </a:lnTo>
                <a:lnTo>
                  <a:pt x="2183130" y="165354"/>
                </a:lnTo>
                <a:lnTo>
                  <a:pt x="2214372" y="158496"/>
                </a:lnTo>
                <a:lnTo>
                  <a:pt x="2212848" y="150114"/>
                </a:lnTo>
                <a:close/>
              </a:path>
              <a:path w="3901440" h="320039">
                <a:moveTo>
                  <a:pt x="2282190" y="138684"/>
                </a:moveTo>
                <a:lnTo>
                  <a:pt x="2250948" y="150114"/>
                </a:lnTo>
                <a:lnTo>
                  <a:pt x="2253996" y="158496"/>
                </a:lnTo>
                <a:lnTo>
                  <a:pt x="2285238" y="147066"/>
                </a:lnTo>
                <a:lnTo>
                  <a:pt x="2282190" y="138684"/>
                </a:lnTo>
                <a:close/>
              </a:path>
              <a:path w="3901440" h="320039">
                <a:moveTo>
                  <a:pt x="2353056" y="127254"/>
                </a:moveTo>
                <a:lnTo>
                  <a:pt x="2321052" y="138684"/>
                </a:lnTo>
                <a:lnTo>
                  <a:pt x="2324100" y="147066"/>
                </a:lnTo>
                <a:lnTo>
                  <a:pt x="2355342" y="135636"/>
                </a:lnTo>
                <a:lnTo>
                  <a:pt x="2353056" y="127254"/>
                </a:lnTo>
                <a:close/>
              </a:path>
              <a:path w="3901440" h="320039">
                <a:moveTo>
                  <a:pt x="2423160" y="118872"/>
                </a:moveTo>
                <a:lnTo>
                  <a:pt x="2391918" y="127254"/>
                </a:lnTo>
                <a:lnTo>
                  <a:pt x="2394204" y="135636"/>
                </a:lnTo>
                <a:lnTo>
                  <a:pt x="2425446" y="127254"/>
                </a:lnTo>
                <a:lnTo>
                  <a:pt x="2423160" y="118872"/>
                </a:lnTo>
                <a:close/>
              </a:path>
              <a:path w="3901440" h="320039">
                <a:moveTo>
                  <a:pt x="2494026" y="112776"/>
                </a:moveTo>
                <a:lnTo>
                  <a:pt x="2462784" y="118872"/>
                </a:lnTo>
                <a:lnTo>
                  <a:pt x="2464308" y="127254"/>
                </a:lnTo>
                <a:lnTo>
                  <a:pt x="2495550" y="121158"/>
                </a:lnTo>
                <a:lnTo>
                  <a:pt x="2494026" y="112776"/>
                </a:lnTo>
                <a:close/>
              </a:path>
              <a:path w="3901440" h="320039">
                <a:moveTo>
                  <a:pt x="2564130" y="105918"/>
                </a:moveTo>
                <a:lnTo>
                  <a:pt x="2532126" y="112776"/>
                </a:lnTo>
                <a:lnTo>
                  <a:pt x="2534412" y="121158"/>
                </a:lnTo>
                <a:lnTo>
                  <a:pt x="2565654" y="114300"/>
                </a:lnTo>
                <a:lnTo>
                  <a:pt x="2564130" y="105918"/>
                </a:lnTo>
                <a:close/>
              </a:path>
              <a:path w="3901440" h="320039">
                <a:moveTo>
                  <a:pt x="2634234" y="97536"/>
                </a:moveTo>
                <a:lnTo>
                  <a:pt x="2602230" y="105918"/>
                </a:lnTo>
                <a:lnTo>
                  <a:pt x="2604516" y="114300"/>
                </a:lnTo>
                <a:lnTo>
                  <a:pt x="2636520" y="105156"/>
                </a:lnTo>
                <a:lnTo>
                  <a:pt x="2634234" y="97536"/>
                </a:lnTo>
                <a:close/>
              </a:path>
              <a:path w="3901440" h="320039">
                <a:moveTo>
                  <a:pt x="2704338" y="88392"/>
                </a:moveTo>
                <a:lnTo>
                  <a:pt x="2673096" y="97536"/>
                </a:lnTo>
                <a:lnTo>
                  <a:pt x="2675382" y="105156"/>
                </a:lnTo>
                <a:lnTo>
                  <a:pt x="2706624" y="96774"/>
                </a:lnTo>
                <a:lnTo>
                  <a:pt x="2704338" y="88392"/>
                </a:lnTo>
                <a:close/>
              </a:path>
              <a:path w="3901440" h="320039">
                <a:moveTo>
                  <a:pt x="2775966" y="88392"/>
                </a:moveTo>
                <a:lnTo>
                  <a:pt x="2743962" y="88392"/>
                </a:lnTo>
                <a:lnTo>
                  <a:pt x="2743962" y="96774"/>
                </a:lnTo>
                <a:lnTo>
                  <a:pt x="2775966" y="96774"/>
                </a:lnTo>
                <a:lnTo>
                  <a:pt x="2775966" y="88392"/>
                </a:lnTo>
                <a:close/>
              </a:path>
              <a:path w="3901440" h="320039">
                <a:moveTo>
                  <a:pt x="2814828" y="88392"/>
                </a:moveTo>
                <a:lnTo>
                  <a:pt x="2814066" y="96774"/>
                </a:lnTo>
                <a:lnTo>
                  <a:pt x="2846070" y="98298"/>
                </a:lnTo>
                <a:lnTo>
                  <a:pt x="2846070" y="89916"/>
                </a:lnTo>
                <a:lnTo>
                  <a:pt x="2814828" y="88392"/>
                </a:lnTo>
                <a:close/>
              </a:path>
              <a:path w="3901440" h="320039">
                <a:moveTo>
                  <a:pt x="2916174" y="88392"/>
                </a:moveTo>
                <a:lnTo>
                  <a:pt x="2884932" y="89916"/>
                </a:lnTo>
                <a:lnTo>
                  <a:pt x="2884932" y="98298"/>
                </a:lnTo>
                <a:lnTo>
                  <a:pt x="2916174" y="96774"/>
                </a:lnTo>
                <a:lnTo>
                  <a:pt x="2916174" y="88392"/>
                </a:lnTo>
                <a:close/>
              </a:path>
              <a:path w="3901440" h="320039">
                <a:moveTo>
                  <a:pt x="2986278" y="83820"/>
                </a:moveTo>
                <a:lnTo>
                  <a:pt x="2954274" y="88392"/>
                </a:lnTo>
                <a:lnTo>
                  <a:pt x="2955798" y="96774"/>
                </a:lnTo>
                <a:lnTo>
                  <a:pt x="2987040" y="92964"/>
                </a:lnTo>
                <a:lnTo>
                  <a:pt x="2986278" y="83820"/>
                </a:lnTo>
                <a:close/>
              </a:path>
              <a:path w="3901440" h="320039">
                <a:moveTo>
                  <a:pt x="3055620" y="76962"/>
                </a:moveTo>
                <a:lnTo>
                  <a:pt x="3024378" y="84582"/>
                </a:lnTo>
                <a:lnTo>
                  <a:pt x="3026664" y="92964"/>
                </a:lnTo>
                <a:lnTo>
                  <a:pt x="3057906" y="85344"/>
                </a:lnTo>
                <a:lnTo>
                  <a:pt x="3055620" y="76962"/>
                </a:lnTo>
                <a:close/>
              </a:path>
              <a:path w="3901440" h="320039">
                <a:moveTo>
                  <a:pt x="3126486" y="70104"/>
                </a:moveTo>
                <a:lnTo>
                  <a:pt x="3094482" y="76962"/>
                </a:lnTo>
                <a:lnTo>
                  <a:pt x="3096768" y="85344"/>
                </a:lnTo>
                <a:lnTo>
                  <a:pt x="3128010" y="78486"/>
                </a:lnTo>
                <a:lnTo>
                  <a:pt x="3126486" y="70104"/>
                </a:lnTo>
                <a:close/>
              </a:path>
              <a:path w="3901440" h="320039">
                <a:moveTo>
                  <a:pt x="3196590" y="62484"/>
                </a:moveTo>
                <a:lnTo>
                  <a:pt x="3164586" y="70104"/>
                </a:lnTo>
                <a:lnTo>
                  <a:pt x="3166872" y="78486"/>
                </a:lnTo>
                <a:lnTo>
                  <a:pt x="3198114" y="70866"/>
                </a:lnTo>
                <a:lnTo>
                  <a:pt x="3196590" y="62484"/>
                </a:lnTo>
                <a:close/>
              </a:path>
              <a:path w="3901440" h="320039">
                <a:moveTo>
                  <a:pt x="3266694" y="55626"/>
                </a:moveTo>
                <a:lnTo>
                  <a:pt x="3235452" y="62484"/>
                </a:lnTo>
                <a:lnTo>
                  <a:pt x="3236976" y="70866"/>
                </a:lnTo>
                <a:lnTo>
                  <a:pt x="3268979" y="64008"/>
                </a:lnTo>
                <a:lnTo>
                  <a:pt x="3266694" y="55626"/>
                </a:lnTo>
                <a:close/>
              </a:path>
              <a:path w="3901440" h="320039">
                <a:moveTo>
                  <a:pt x="3337560" y="49530"/>
                </a:moveTo>
                <a:lnTo>
                  <a:pt x="3305556" y="55626"/>
                </a:lnTo>
                <a:lnTo>
                  <a:pt x="3307079" y="64008"/>
                </a:lnTo>
                <a:lnTo>
                  <a:pt x="3339084" y="57912"/>
                </a:lnTo>
                <a:lnTo>
                  <a:pt x="3337560" y="49530"/>
                </a:lnTo>
                <a:close/>
              </a:path>
              <a:path w="3901440" h="320039">
                <a:moveTo>
                  <a:pt x="3407664" y="44196"/>
                </a:moveTo>
                <a:lnTo>
                  <a:pt x="3375660" y="49530"/>
                </a:lnTo>
                <a:lnTo>
                  <a:pt x="3377184" y="57912"/>
                </a:lnTo>
                <a:lnTo>
                  <a:pt x="3409188" y="52578"/>
                </a:lnTo>
                <a:lnTo>
                  <a:pt x="3407664" y="44196"/>
                </a:lnTo>
                <a:close/>
              </a:path>
              <a:path w="3901440" h="320039">
                <a:moveTo>
                  <a:pt x="3477768" y="37338"/>
                </a:moveTo>
                <a:lnTo>
                  <a:pt x="3445764" y="44196"/>
                </a:lnTo>
                <a:lnTo>
                  <a:pt x="3448050" y="52578"/>
                </a:lnTo>
                <a:lnTo>
                  <a:pt x="3479291" y="45720"/>
                </a:lnTo>
                <a:lnTo>
                  <a:pt x="3477768" y="37338"/>
                </a:lnTo>
                <a:close/>
              </a:path>
              <a:path w="3901440" h="320039">
                <a:moveTo>
                  <a:pt x="3547872" y="31242"/>
                </a:moveTo>
                <a:lnTo>
                  <a:pt x="3516629" y="36576"/>
                </a:lnTo>
                <a:lnTo>
                  <a:pt x="3518154" y="45720"/>
                </a:lnTo>
                <a:lnTo>
                  <a:pt x="3549396" y="39624"/>
                </a:lnTo>
                <a:lnTo>
                  <a:pt x="3547872" y="31242"/>
                </a:lnTo>
                <a:close/>
              </a:path>
              <a:path w="3901440" h="320039">
                <a:moveTo>
                  <a:pt x="3617976" y="25146"/>
                </a:moveTo>
                <a:lnTo>
                  <a:pt x="3586734" y="31242"/>
                </a:lnTo>
                <a:lnTo>
                  <a:pt x="3588258" y="39624"/>
                </a:lnTo>
                <a:lnTo>
                  <a:pt x="3619500" y="34290"/>
                </a:lnTo>
                <a:lnTo>
                  <a:pt x="3617976" y="25146"/>
                </a:lnTo>
                <a:close/>
              </a:path>
              <a:path w="3901440" h="320039">
                <a:moveTo>
                  <a:pt x="3688841" y="19812"/>
                </a:moveTo>
                <a:lnTo>
                  <a:pt x="3656838" y="25146"/>
                </a:lnTo>
                <a:lnTo>
                  <a:pt x="3658362" y="34290"/>
                </a:lnTo>
                <a:lnTo>
                  <a:pt x="3690366" y="28194"/>
                </a:lnTo>
                <a:lnTo>
                  <a:pt x="3688841" y="19812"/>
                </a:lnTo>
                <a:close/>
              </a:path>
              <a:path w="3901440" h="320039">
                <a:moveTo>
                  <a:pt x="3758946" y="12954"/>
                </a:moveTo>
                <a:lnTo>
                  <a:pt x="3726941" y="19812"/>
                </a:lnTo>
                <a:lnTo>
                  <a:pt x="3729228" y="28194"/>
                </a:lnTo>
                <a:lnTo>
                  <a:pt x="3760470" y="21336"/>
                </a:lnTo>
                <a:lnTo>
                  <a:pt x="3758946" y="12954"/>
                </a:lnTo>
                <a:close/>
              </a:path>
              <a:path w="3901440" h="320039">
                <a:moveTo>
                  <a:pt x="3829050" y="6858"/>
                </a:moveTo>
                <a:lnTo>
                  <a:pt x="3797808" y="12954"/>
                </a:lnTo>
                <a:lnTo>
                  <a:pt x="3799332" y="21336"/>
                </a:lnTo>
                <a:lnTo>
                  <a:pt x="3830574" y="15240"/>
                </a:lnTo>
                <a:lnTo>
                  <a:pt x="3829050" y="6858"/>
                </a:lnTo>
                <a:close/>
              </a:path>
              <a:path w="3901440" h="320039">
                <a:moveTo>
                  <a:pt x="3899154" y="0"/>
                </a:moveTo>
                <a:lnTo>
                  <a:pt x="3867912" y="6858"/>
                </a:lnTo>
                <a:lnTo>
                  <a:pt x="3869436" y="15240"/>
                </a:lnTo>
                <a:lnTo>
                  <a:pt x="3901440" y="8382"/>
                </a:lnTo>
                <a:lnTo>
                  <a:pt x="3899154" y="0"/>
                </a:lnTo>
                <a:close/>
              </a:path>
            </a:pathLst>
          </a:custGeom>
          <a:solidFill>
            <a:srgbClr val="000000"/>
          </a:solidFill>
        </p:spPr>
        <p:txBody>
          <a:bodyPr wrap="square" lIns="0" tIns="0" rIns="0" bIns="0" rtlCol="0"/>
          <a:lstStyle/>
          <a:p>
            <a:endParaRPr/>
          </a:p>
        </p:txBody>
      </p:sp>
      <p:sp>
        <p:nvSpPr>
          <p:cNvPr id="298" name="object 298"/>
          <p:cNvSpPr/>
          <p:nvPr/>
        </p:nvSpPr>
        <p:spPr>
          <a:xfrm>
            <a:off x="2594610" y="1997201"/>
            <a:ext cx="0" cy="67945"/>
          </a:xfrm>
          <a:custGeom>
            <a:avLst/>
            <a:gdLst/>
            <a:ahLst/>
            <a:cxnLst/>
            <a:rect l="l" t="t" r="r" b="b"/>
            <a:pathLst>
              <a:path h="67944">
                <a:moveTo>
                  <a:pt x="0" y="0"/>
                </a:moveTo>
                <a:lnTo>
                  <a:pt x="0" y="67818"/>
                </a:lnTo>
              </a:path>
            </a:pathLst>
          </a:custGeom>
          <a:ln w="21336">
            <a:solidFill>
              <a:srgbClr val="2F71C0"/>
            </a:solidFill>
          </a:ln>
        </p:spPr>
        <p:txBody>
          <a:bodyPr wrap="square" lIns="0" tIns="0" rIns="0" bIns="0" rtlCol="0"/>
          <a:lstStyle/>
          <a:p>
            <a:endParaRPr/>
          </a:p>
        </p:txBody>
      </p:sp>
      <p:sp>
        <p:nvSpPr>
          <p:cNvPr id="299" name="object 299"/>
          <p:cNvSpPr/>
          <p:nvPr/>
        </p:nvSpPr>
        <p:spPr>
          <a:xfrm>
            <a:off x="2655951" y="1888998"/>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0" name="object 300"/>
          <p:cNvSpPr/>
          <p:nvPr/>
        </p:nvSpPr>
        <p:spPr>
          <a:xfrm>
            <a:off x="2726435" y="1837182"/>
            <a:ext cx="0" cy="67310"/>
          </a:xfrm>
          <a:custGeom>
            <a:avLst/>
            <a:gdLst/>
            <a:ahLst/>
            <a:cxnLst/>
            <a:rect l="l" t="t" r="r" b="b"/>
            <a:pathLst>
              <a:path h="67310">
                <a:moveTo>
                  <a:pt x="0" y="0"/>
                </a:moveTo>
                <a:lnTo>
                  <a:pt x="0" y="67055"/>
                </a:lnTo>
              </a:path>
            </a:pathLst>
          </a:custGeom>
          <a:ln w="38100">
            <a:solidFill>
              <a:srgbClr val="2F71C0"/>
            </a:solidFill>
          </a:ln>
        </p:spPr>
        <p:txBody>
          <a:bodyPr wrap="square" lIns="0" tIns="0" rIns="0" bIns="0" rtlCol="0"/>
          <a:lstStyle/>
          <a:p>
            <a:endParaRPr/>
          </a:p>
        </p:txBody>
      </p:sp>
      <p:sp>
        <p:nvSpPr>
          <p:cNvPr id="301" name="object 301"/>
          <p:cNvSpPr/>
          <p:nvPr/>
        </p:nvSpPr>
        <p:spPr>
          <a:xfrm>
            <a:off x="2796920" y="1775460"/>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2" name="object 302"/>
          <p:cNvSpPr/>
          <p:nvPr/>
        </p:nvSpPr>
        <p:spPr>
          <a:xfrm>
            <a:off x="2867025" y="1783842"/>
            <a:ext cx="0" cy="67945"/>
          </a:xfrm>
          <a:custGeom>
            <a:avLst/>
            <a:gdLst/>
            <a:ahLst/>
            <a:cxnLst/>
            <a:rect l="l" t="t" r="r" b="b"/>
            <a:pathLst>
              <a:path h="67944">
                <a:moveTo>
                  <a:pt x="0" y="0"/>
                </a:moveTo>
                <a:lnTo>
                  <a:pt x="0" y="67818"/>
                </a:lnTo>
              </a:path>
            </a:pathLst>
          </a:custGeom>
          <a:ln w="38862">
            <a:solidFill>
              <a:srgbClr val="2F71C0"/>
            </a:solidFill>
          </a:ln>
        </p:spPr>
        <p:txBody>
          <a:bodyPr wrap="square" lIns="0" tIns="0" rIns="0" bIns="0" rtlCol="0"/>
          <a:lstStyle/>
          <a:p>
            <a:endParaRPr/>
          </a:p>
        </p:txBody>
      </p:sp>
      <p:sp>
        <p:nvSpPr>
          <p:cNvPr id="303" name="object 303"/>
          <p:cNvSpPr/>
          <p:nvPr/>
        </p:nvSpPr>
        <p:spPr>
          <a:xfrm>
            <a:off x="2937129" y="1719833"/>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4" name="object 304"/>
          <p:cNvSpPr/>
          <p:nvPr/>
        </p:nvSpPr>
        <p:spPr>
          <a:xfrm>
            <a:off x="3007232" y="1732788"/>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5" name="object 305"/>
          <p:cNvSpPr/>
          <p:nvPr/>
        </p:nvSpPr>
        <p:spPr>
          <a:xfrm>
            <a:off x="3077717" y="1808226"/>
            <a:ext cx="0" cy="68580"/>
          </a:xfrm>
          <a:custGeom>
            <a:avLst/>
            <a:gdLst/>
            <a:ahLst/>
            <a:cxnLst/>
            <a:rect l="l" t="t" r="r" b="b"/>
            <a:pathLst>
              <a:path h="68580">
                <a:moveTo>
                  <a:pt x="0" y="0"/>
                </a:moveTo>
                <a:lnTo>
                  <a:pt x="0" y="68579"/>
                </a:lnTo>
              </a:path>
            </a:pathLst>
          </a:custGeom>
          <a:ln w="38100">
            <a:solidFill>
              <a:srgbClr val="2F71C0"/>
            </a:solidFill>
          </a:ln>
        </p:spPr>
        <p:txBody>
          <a:bodyPr wrap="square" lIns="0" tIns="0" rIns="0" bIns="0" rtlCol="0"/>
          <a:lstStyle/>
          <a:p>
            <a:endParaRPr/>
          </a:p>
        </p:txBody>
      </p:sp>
      <p:sp>
        <p:nvSpPr>
          <p:cNvPr id="306" name="object 306"/>
          <p:cNvSpPr/>
          <p:nvPr/>
        </p:nvSpPr>
        <p:spPr>
          <a:xfrm>
            <a:off x="3148202" y="1792985"/>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07" name="object 307"/>
          <p:cNvSpPr/>
          <p:nvPr/>
        </p:nvSpPr>
        <p:spPr>
          <a:xfrm>
            <a:off x="3218307" y="1738122"/>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08" name="object 308"/>
          <p:cNvSpPr/>
          <p:nvPr/>
        </p:nvSpPr>
        <p:spPr>
          <a:xfrm>
            <a:off x="3288410" y="1710689"/>
            <a:ext cx="0" cy="69850"/>
          </a:xfrm>
          <a:custGeom>
            <a:avLst/>
            <a:gdLst/>
            <a:ahLst/>
            <a:cxnLst/>
            <a:rect l="l" t="t" r="r" b="b"/>
            <a:pathLst>
              <a:path h="69850">
                <a:moveTo>
                  <a:pt x="0" y="0"/>
                </a:moveTo>
                <a:lnTo>
                  <a:pt x="0" y="69342"/>
                </a:lnTo>
              </a:path>
            </a:pathLst>
          </a:custGeom>
          <a:ln w="38862">
            <a:solidFill>
              <a:srgbClr val="2F71C0"/>
            </a:solidFill>
          </a:ln>
        </p:spPr>
        <p:txBody>
          <a:bodyPr wrap="square" lIns="0" tIns="0" rIns="0" bIns="0" rtlCol="0"/>
          <a:lstStyle/>
          <a:p>
            <a:endParaRPr/>
          </a:p>
        </p:txBody>
      </p:sp>
      <p:sp>
        <p:nvSpPr>
          <p:cNvPr id="309" name="object 309"/>
          <p:cNvSpPr/>
          <p:nvPr/>
        </p:nvSpPr>
        <p:spPr>
          <a:xfrm>
            <a:off x="3358896" y="1795272"/>
            <a:ext cx="0" cy="70485"/>
          </a:xfrm>
          <a:custGeom>
            <a:avLst/>
            <a:gdLst/>
            <a:ahLst/>
            <a:cxnLst/>
            <a:rect l="l" t="t" r="r" b="b"/>
            <a:pathLst>
              <a:path h="70485">
                <a:moveTo>
                  <a:pt x="0" y="0"/>
                </a:moveTo>
                <a:lnTo>
                  <a:pt x="0" y="70103"/>
                </a:lnTo>
              </a:path>
            </a:pathLst>
          </a:custGeom>
          <a:ln w="38100">
            <a:solidFill>
              <a:srgbClr val="2F71C0"/>
            </a:solidFill>
          </a:ln>
        </p:spPr>
        <p:txBody>
          <a:bodyPr wrap="square" lIns="0" tIns="0" rIns="0" bIns="0" rtlCol="0"/>
          <a:lstStyle/>
          <a:p>
            <a:endParaRPr/>
          </a:p>
        </p:txBody>
      </p:sp>
      <p:sp>
        <p:nvSpPr>
          <p:cNvPr id="310" name="object 310"/>
          <p:cNvSpPr/>
          <p:nvPr/>
        </p:nvSpPr>
        <p:spPr>
          <a:xfrm>
            <a:off x="3429380" y="1881377"/>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11" name="object 311"/>
          <p:cNvSpPr/>
          <p:nvPr/>
        </p:nvSpPr>
        <p:spPr>
          <a:xfrm>
            <a:off x="3499484" y="1934717"/>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12" name="object 312"/>
          <p:cNvSpPr/>
          <p:nvPr/>
        </p:nvSpPr>
        <p:spPr>
          <a:xfrm>
            <a:off x="3569589" y="1940051"/>
            <a:ext cx="0" cy="71755"/>
          </a:xfrm>
          <a:custGeom>
            <a:avLst/>
            <a:gdLst/>
            <a:ahLst/>
            <a:cxnLst/>
            <a:rect l="l" t="t" r="r" b="b"/>
            <a:pathLst>
              <a:path h="71755">
                <a:moveTo>
                  <a:pt x="0" y="0"/>
                </a:moveTo>
                <a:lnTo>
                  <a:pt x="0" y="71627"/>
                </a:lnTo>
              </a:path>
            </a:pathLst>
          </a:custGeom>
          <a:ln w="38862">
            <a:solidFill>
              <a:srgbClr val="2F71C0"/>
            </a:solidFill>
          </a:ln>
        </p:spPr>
        <p:txBody>
          <a:bodyPr wrap="square" lIns="0" tIns="0" rIns="0" bIns="0" rtlCol="0"/>
          <a:lstStyle/>
          <a:p>
            <a:endParaRPr/>
          </a:p>
        </p:txBody>
      </p:sp>
      <p:sp>
        <p:nvSpPr>
          <p:cNvPr id="313" name="object 313"/>
          <p:cNvSpPr/>
          <p:nvPr/>
        </p:nvSpPr>
        <p:spPr>
          <a:xfrm>
            <a:off x="3639692" y="1921764"/>
            <a:ext cx="0" cy="71755"/>
          </a:xfrm>
          <a:custGeom>
            <a:avLst/>
            <a:gdLst/>
            <a:ahLst/>
            <a:cxnLst/>
            <a:rect l="l" t="t" r="r" b="b"/>
            <a:pathLst>
              <a:path h="71755">
                <a:moveTo>
                  <a:pt x="0" y="0"/>
                </a:moveTo>
                <a:lnTo>
                  <a:pt x="0" y="71627"/>
                </a:lnTo>
              </a:path>
            </a:pathLst>
          </a:custGeom>
          <a:ln w="38862">
            <a:solidFill>
              <a:srgbClr val="2F71C0"/>
            </a:solidFill>
          </a:ln>
        </p:spPr>
        <p:txBody>
          <a:bodyPr wrap="square" lIns="0" tIns="0" rIns="0" bIns="0" rtlCol="0"/>
          <a:lstStyle/>
          <a:p>
            <a:endParaRPr/>
          </a:p>
        </p:txBody>
      </p:sp>
      <p:sp>
        <p:nvSpPr>
          <p:cNvPr id="314" name="object 314"/>
          <p:cNvSpPr/>
          <p:nvPr/>
        </p:nvSpPr>
        <p:spPr>
          <a:xfrm>
            <a:off x="3710178" y="1900427"/>
            <a:ext cx="0" cy="72390"/>
          </a:xfrm>
          <a:custGeom>
            <a:avLst/>
            <a:gdLst/>
            <a:ahLst/>
            <a:cxnLst/>
            <a:rect l="l" t="t" r="r" b="b"/>
            <a:pathLst>
              <a:path h="72389">
                <a:moveTo>
                  <a:pt x="0" y="0"/>
                </a:moveTo>
                <a:lnTo>
                  <a:pt x="0" y="72390"/>
                </a:lnTo>
              </a:path>
            </a:pathLst>
          </a:custGeom>
          <a:ln w="38100">
            <a:solidFill>
              <a:srgbClr val="2F71C0"/>
            </a:solidFill>
          </a:ln>
        </p:spPr>
        <p:txBody>
          <a:bodyPr wrap="square" lIns="0" tIns="0" rIns="0" bIns="0" rtlCol="0"/>
          <a:lstStyle/>
          <a:p>
            <a:endParaRPr/>
          </a:p>
        </p:txBody>
      </p:sp>
      <p:sp>
        <p:nvSpPr>
          <p:cNvPr id="315" name="object 315"/>
          <p:cNvSpPr/>
          <p:nvPr/>
        </p:nvSpPr>
        <p:spPr>
          <a:xfrm>
            <a:off x="3780663" y="1872995"/>
            <a:ext cx="0" cy="74930"/>
          </a:xfrm>
          <a:custGeom>
            <a:avLst/>
            <a:gdLst/>
            <a:ahLst/>
            <a:cxnLst/>
            <a:rect l="l" t="t" r="r" b="b"/>
            <a:pathLst>
              <a:path h="74930">
                <a:moveTo>
                  <a:pt x="0" y="0"/>
                </a:moveTo>
                <a:lnTo>
                  <a:pt x="0" y="74675"/>
                </a:lnTo>
              </a:path>
            </a:pathLst>
          </a:custGeom>
          <a:ln w="38862">
            <a:solidFill>
              <a:srgbClr val="2F71C0"/>
            </a:solidFill>
          </a:ln>
        </p:spPr>
        <p:txBody>
          <a:bodyPr wrap="square" lIns="0" tIns="0" rIns="0" bIns="0" rtlCol="0"/>
          <a:lstStyle/>
          <a:p>
            <a:endParaRPr/>
          </a:p>
        </p:txBody>
      </p:sp>
      <p:sp>
        <p:nvSpPr>
          <p:cNvPr id="316" name="object 316"/>
          <p:cNvSpPr/>
          <p:nvPr/>
        </p:nvSpPr>
        <p:spPr>
          <a:xfrm>
            <a:off x="3850766" y="1876044"/>
            <a:ext cx="0" cy="74295"/>
          </a:xfrm>
          <a:custGeom>
            <a:avLst/>
            <a:gdLst/>
            <a:ahLst/>
            <a:cxnLst/>
            <a:rect l="l" t="t" r="r" b="b"/>
            <a:pathLst>
              <a:path h="74294">
                <a:moveTo>
                  <a:pt x="0" y="0"/>
                </a:moveTo>
                <a:lnTo>
                  <a:pt x="0" y="73914"/>
                </a:lnTo>
              </a:path>
            </a:pathLst>
          </a:custGeom>
          <a:ln w="38862">
            <a:solidFill>
              <a:srgbClr val="2F71C0"/>
            </a:solidFill>
          </a:ln>
        </p:spPr>
        <p:txBody>
          <a:bodyPr wrap="square" lIns="0" tIns="0" rIns="0" bIns="0" rtlCol="0"/>
          <a:lstStyle/>
          <a:p>
            <a:endParaRPr/>
          </a:p>
        </p:txBody>
      </p:sp>
      <p:sp>
        <p:nvSpPr>
          <p:cNvPr id="317" name="object 317"/>
          <p:cNvSpPr/>
          <p:nvPr/>
        </p:nvSpPr>
        <p:spPr>
          <a:xfrm>
            <a:off x="3920871" y="1853945"/>
            <a:ext cx="0" cy="74930"/>
          </a:xfrm>
          <a:custGeom>
            <a:avLst/>
            <a:gdLst/>
            <a:ahLst/>
            <a:cxnLst/>
            <a:rect l="l" t="t" r="r" b="b"/>
            <a:pathLst>
              <a:path h="74930">
                <a:moveTo>
                  <a:pt x="0" y="0"/>
                </a:moveTo>
                <a:lnTo>
                  <a:pt x="0" y="74675"/>
                </a:lnTo>
              </a:path>
            </a:pathLst>
          </a:custGeom>
          <a:ln w="38862">
            <a:solidFill>
              <a:srgbClr val="2F71C0"/>
            </a:solidFill>
          </a:ln>
        </p:spPr>
        <p:txBody>
          <a:bodyPr wrap="square" lIns="0" tIns="0" rIns="0" bIns="0" rtlCol="0"/>
          <a:lstStyle/>
          <a:p>
            <a:endParaRPr/>
          </a:p>
        </p:txBody>
      </p:sp>
      <p:sp>
        <p:nvSpPr>
          <p:cNvPr id="318" name="object 318"/>
          <p:cNvSpPr/>
          <p:nvPr/>
        </p:nvSpPr>
        <p:spPr>
          <a:xfrm>
            <a:off x="3990975" y="1795272"/>
            <a:ext cx="0" cy="76200"/>
          </a:xfrm>
          <a:custGeom>
            <a:avLst/>
            <a:gdLst/>
            <a:ahLst/>
            <a:cxnLst/>
            <a:rect l="l" t="t" r="r" b="b"/>
            <a:pathLst>
              <a:path h="76200">
                <a:moveTo>
                  <a:pt x="0" y="0"/>
                </a:moveTo>
                <a:lnTo>
                  <a:pt x="0" y="76200"/>
                </a:lnTo>
              </a:path>
            </a:pathLst>
          </a:custGeom>
          <a:ln w="38862">
            <a:solidFill>
              <a:srgbClr val="2F71C0"/>
            </a:solidFill>
          </a:ln>
        </p:spPr>
        <p:txBody>
          <a:bodyPr wrap="square" lIns="0" tIns="0" rIns="0" bIns="0" rtlCol="0"/>
          <a:lstStyle/>
          <a:p>
            <a:endParaRPr/>
          </a:p>
        </p:txBody>
      </p:sp>
      <p:sp>
        <p:nvSpPr>
          <p:cNvPr id="319" name="object 319"/>
          <p:cNvSpPr/>
          <p:nvPr/>
        </p:nvSpPr>
        <p:spPr>
          <a:xfrm>
            <a:off x="4061459" y="1772411"/>
            <a:ext cx="0" cy="78105"/>
          </a:xfrm>
          <a:custGeom>
            <a:avLst/>
            <a:gdLst/>
            <a:ahLst/>
            <a:cxnLst/>
            <a:rect l="l" t="t" r="r" b="b"/>
            <a:pathLst>
              <a:path h="78105">
                <a:moveTo>
                  <a:pt x="0" y="0"/>
                </a:moveTo>
                <a:lnTo>
                  <a:pt x="0" y="77724"/>
                </a:lnTo>
              </a:path>
            </a:pathLst>
          </a:custGeom>
          <a:ln w="38100">
            <a:solidFill>
              <a:srgbClr val="2F71C0"/>
            </a:solidFill>
          </a:ln>
        </p:spPr>
        <p:txBody>
          <a:bodyPr wrap="square" lIns="0" tIns="0" rIns="0" bIns="0" rtlCol="0"/>
          <a:lstStyle/>
          <a:p>
            <a:endParaRPr/>
          </a:p>
        </p:txBody>
      </p:sp>
      <p:sp>
        <p:nvSpPr>
          <p:cNvPr id="320" name="object 320"/>
          <p:cNvSpPr/>
          <p:nvPr/>
        </p:nvSpPr>
        <p:spPr>
          <a:xfrm>
            <a:off x="4131945" y="1782317"/>
            <a:ext cx="0" cy="78105"/>
          </a:xfrm>
          <a:custGeom>
            <a:avLst/>
            <a:gdLst/>
            <a:ahLst/>
            <a:cxnLst/>
            <a:rect l="l" t="t" r="r" b="b"/>
            <a:pathLst>
              <a:path h="78105">
                <a:moveTo>
                  <a:pt x="0" y="0"/>
                </a:moveTo>
                <a:lnTo>
                  <a:pt x="0" y="77724"/>
                </a:lnTo>
              </a:path>
            </a:pathLst>
          </a:custGeom>
          <a:ln w="38862">
            <a:solidFill>
              <a:srgbClr val="2F71C0"/>
            </a:solidFill>
          </a:ln>
        </p:spPr>
        <p:txBody>
          <a:bodyPr wrap="square" lIns="0" tIns="0" rIns="0" bIns="0" rtlCol="0"/>
          <a:lstStyle/>
          <a:p>
            <a:endParaRPr/>
          </a:p>
        </p:txBody>
      </p:sp>
      <p:sp>
        <p:nvSpPr>
          <p:cNvPr id="321" name="object 321"/>
          <p:cNvSpPr/>
          <p:nvPr/>
        </p:nvSpPr>
        <p:spPr>
          <a:xfrm>
            <a:off x="4202048" y="1808226"/>
            <a:ext cx="0" cy="78105"/>
          </a:xfrm>
          <a:custGeom>
            <a:avLst/>
            <a:gdLst/>
            <a:ahLst/>
            <a:cxnLst/>
            <a:rect l="l" t="t" r="r" b="b"/>
            <a:pathLst>
              <a:path h="78105">
                <a:moveTo>
                  <a:pt x="0" y="0"/>
                </a:moveTo>
                <a:lnTo>
                  <a:pt x="0" y="77724"/>
                </a:lnTo>
              </a:path>
            </a:pathLst>
          </a:custGeom>
          <a:ln w="38862">
            <a:solidFill>
              <a:srgbClr val="2F71C0"/>
            </a:solidFill>
          </a:ln>
        </p:spPr>
        <p:txBody>
          <a:bodyPr wrap="square" lIns="0" tIns="0" rIns="0" bIns="0" rtlCol="0"/>
          <a:lstStyle/>
          <a:p>
            <a:endParaRPr/>
          </a:p>
        </p:txBody>
      </p:sp>
      <p:sp>
        <p:nvSpPr>
          <p:cNvPr id="322" name="object 322"/>
          <p:cNvSpPr/>
          <p:nvPr/>
        </p:nvSpPr>
        <p:spPr>
          <a:xfrm>
            <a:off x="4272153" y="1812798"/>
            <a:ext cx="0" cy="78740"/>
          </a:xfrm>
          <a:custGeom>
            <a:avLst/>
            <a:gdLst/>
            <a:ahLst/>
            <a:cxnLst/>
            <a:rect l="l" t="t" r="r" b="b"/>
            <a:pathLst>
              <a:path h="78739">
                <a:moveTo>
                  <a:pt x="0" y="0"/>
                </a:moveTo>
                <a:lnTo>
                  <a:pt x="0" y="78485"/>
                </a:lnTo>
              </a:path>
            </a:pathLst>
          </a:custGeom>
          <a:ln w="38862">
            <a:solidFill>
              <a:srgbClr val="2F71C0"/>
            </a:solidFill>
          </a:ln>
        </p:spPr>
        <p:txBody>
          <a:bodyPr wrap="square" lIns="0" tIns="0" rIns="0" bIns="0" rtlCol="0"/>
          <a:lstStyle/>
          <a:p>
            <a:endParaRPr/>
          </a:p>
        </p:txBody>
      </p:sp>
      <p:sp>
        <p:nvSpPr>
          <p:cNvPr id="323" name="object 323"/>
          <p:cNvSpPr/>
          <p:nvPr/>
        </p:nvSpPr>
        <p:spPr>
          <a:xfrm>
            <a:off x="4342638" y="1811273"/>
            <a:ext cx="0" cy="78740"/>
          </a:xfrm>
          <a:custGeom>
            <a:avLst/>
            <a:gdLst/>
            <a:ahLst/>
            <a:cxnLst/>
            <a:rect l="l" t="t" r="r" b="b"/>
            <a:pathLst>
              <a:path h="78739">
                <a:moveTo>
                  <a:pt x="0" y="0"/>
                </a:moveTo>
                <a:lnTo>
                  <a:pt x="0" y="78484"/>
                </a:lnTo>
              </a:path>
            </a:pathLst>
          </a:custGeom>
          <a:ln w="38100">
            <a:solidFill>
              <a:srgbClr val="2F71C0"/>
            </a:solidFill>
          </a:ln>
        </p:spPr>
        <p:txBody>
          <a:bodyPr wrap="square" lIns="0" tIns="0" rIns="0" bIns="0" rtlCol="0"/>
          <a:lstStyle/>
          <a:p>
            <a:endParaRPr/>
          </a:p>
        </p:txBody>
      </p:sp>
      <p:sp>
        <p:nvSpPr>
          <p:cNvPr id="324" name="object 324"/>
          <p:cNvSpPr/>
          <p:nvPr/>
        </p:nvSpPr>
        <p:spPr>
          <a:xfrm>
            <a:off x="4413122" y="1834133"/>
            <a:ext cx="0" cy="79375"/>
          </a:xfrm>
          <a:custGeom>
            <a:avLst/>
            <a:gdLst/>
            <a:ahLst/>
            <a:cxnLst/>
            <a:rect l="l" t="t" r="r" b="b"/>
            <a:pathLst>
              <a:path h="79375">
                <a:moveTo>
                  <a:pt x="0" y="0"/>
                </a:moveTo>
                <a:lnTo>
                  <a:pt x="0" y="79248"/>
                </a:lnTo>
              </a:path>
            </a:pathLst>
          </a:custGeom>
          <a:ln w="38862">
            <a:solidFill>
              <a:srgbClr val="2F71C0"/>
            </a:solidFill>
          </a:ln>
        </p:spPr>
        <p:txBody>
          <a:bodyPr wrap="square" lIns="0" tIns="0" rIns="0" bIns="0" rtlCol="0"/>
          <a:lstStyle/>
          <a:p>
            <a:endParaRPr/>
          </a:p>
        </p:txBody>
      </p:sp>
      <p:sp>
        <p:nvSpPr>
          <p:cNvPr id="325" name="object 325"/>
          <p:cNvSpPr/>
          <p:nvPr/>
        </p:nvSpPr>
        <p:spPr>
          <a:xfrm>
            <a:off x="4483227" y="1840992"/>
            <a:ext cx="0" cy="79375"/>
          </a:xfrm>
          <a:custGeom>
            <a:avLst/>
            <a:gdLst/>
            <a:ahLst/>
            <a:cxnLst/>
            <a:rect l="l" t="t" r="r" b="b"/>
            <a:pathLst>
              <a:path h="79375">
                <a:moveTo>
                  <a:pt x="0" y="0"/>
                </a:moveTo>
                <a:lnTo>
                  <a:pt x="0" y="79248"/>
                </a:lnTo>
              </a:path>
            </a:pathLst>
          </a:custGeom>
          <a:ln w="38862">
            <a:solidFill>
              <a:srgbClr val="2F71C0"/>
            </a:solidFill>
          </a:ln>
        </p:spPr>
        <p:txBody>
          <a:bodyPr wrap="square" lIns="0" tIns="0" rIns="0" bIns="0" rtlCol="0"/>
          <a:lstStyle/>
          <a:p>
            <a:endParaRPr/>
          </a:p>
        </p:txBody>
      </p:sp>
      <p:sp>
        <p:nvSpPr>
          <p:cNvPr id="326" name="object 326"/>
          <p:cNvSpPr/>
          <p:nvPr/>
        </p:nvSpPr>
        <p:spPr>
          <a:xfrm>
            <a:off x="4553330" y="1845564"/>
            <a:ext cx="0" cy="79375"/>
          </a:xfrm>
          <a:custGeom>
            <a:avLst/>
            <a:gdLst/>
            <a:ahLst/>
            <a:cxnLst/>
            <a:rect l="l" t="t" r="r" b="b"/>
            <a:pathLst>
              <a:path h="79375">
                <a:moveTo>
                  <a:pt x="0" y="0"/>
                </a:moveTo>
                <a:lnTo>
                  <a:pt x="0" y="79249"/>
                </a:lnTo>
              </a:path>
            </a:pathLst>
          </a:custGeom>
          <a:ln w="38862">
            <a:solidFill>
              <a:srgbClr val="2F71C0"/>
            </a:solidFill>
          </a:ln>
        </p:spPr>
        <p:txBody>
          <a:bodyPr wrap="square" lIns="0" tIns="0" rIns="0" bIns="0" rtlCol="0"/>
          <a:lstStyle/>
          <a:p>
            <a:endParaRPr/>
          </a:p>
        </p:txBody>
      </p:sp>
      <p:sp>
        <p:nvSpPr>
          <p:cNvPr id="327" name="object 327"/>
          <p:cNvSpPr/>
          <p:nvPr/>
        </p:nvSpPr>
        <p:spPr>
          <a:xfrm>
            <a:off x="4623434" y="1840992"/>
            <a:ext cx="0" cy="81280"/>
          </a:xfrm>
          <a:custGeom>
            <a:avLst/>
            <a:gdLst/>
            <a:ahLst/>
            <a:cxnLst/>
            <a:rect l="l" t="t" r="r" b="b"/>
            <a:pathLst>
              <a:path h="81280">
                <a:moveTo>
                  <a:pt x="0" y="0"/>
                </a:moveTo>
                <a:lnTo>
                  <a:pt x="0" y="80772"/>
                </a:lnTo>
              </a:path>
            </a:pathLst>
          </a:custGeom>
          <a:ln w="38862">
            <a:solidFill>
              <a:srgbClr val="2F71C0"/>
            </a:solidFill>
          </a:ln>
        </p:spPr>
        <p:txBody>
          <a:bodyPr wrap="square" lIns="0" tIns="0" rIns="0" bIns="0" rtlCol="0"/>
          <a:lstStyle/>
          <a:p>
            <a:endParaRPr/>
          </a:p>
        </p:txBody>
      </p:sp>
      <p:sp>
        <p:nvSpPr>
          <p:cNvPr id="328" name="object 328"/>
          <p:cNvSpPr/>
          <p:nvPr/>
        </p:nvSpPr>
        <p:spPr>
          <a:xfrm>
            <a:off x="4693920" y="1834133"/>
            <a:ext cx="0" cy="80010"/>
          </a:xfrm>
          <a:custGeom>
            <a:avLst/>
            <a:gdLst/>
            <a:ahLst/>
            <a:cxnLst/>
            <a:rect l="l" t="t" r="r" b="b"/>
            <a:pathLst>
              <a:path h="80010">
                <a:moveTo>
                  <a:pt x="0" y="0"/>
                </a:moveTo>
                <a:lnTo>
                  <a:pt x="0" y="80009"/>
                </a:lnTo>
              </a:path>
            </a:pathLst>
          </a:custGeom>
          <a:ln w="38100">
            <a:solidFill>
              <a:srgbClr val="2F71C0"/>
            </a:solidFill>
          </a:ln>
        </p:spPr>
        <p:txBody>
          <a:bodyPr wrap="square" lIns="0" tIns="0" rIns="0" bIns="0" rtlCol="0"/>
          <a:lstStyle/>
          <a:p>
            <a:endParaRPr/>
          </a:p>
        </p:txBody>
      </p:sp>
      <p:sp>
        <p:nvSpPr>
          <p:cNvPr id="329" name="object 329"/>
          <p:cNvSpPr/>
          <p:nvPr/>
        </p:nvSpPr>
        <p:spPr>
          <a:xfrm>
            <a:off x="4764404" y="1827276"/>
            <a:ext cx="0" cy="80010"/>
          </a:xfrm>
          <a:custGeom>
            <a:avLst/>
            <a:gdLst/>
            <a:ahLst/>
            <a:cxnLst/>
            <a:rect l="l" t="t" r="r" b="b"/>
            <a:pathLst>
              <a:path h="80010">
                <a:moveTo>
                  <a:pt x="0" y="0"/>
                </a:moveTo>
                <a:lnTo>
                  <a:pt x="0" y="80009"/>
                </a:lnTo>
              </a:path>
            </a:pathLst>
          </a:custGeom>
          <a:ln w="38862">
            <a:solidFill>
              <a:srgbClr val="2F71C0"/>
            </a:solidFill>
          </a:ln>
        </p:spPr>
        <p:txBody>
          <a:bodyPr wrap="square" lIns="0" tIns="0" rIns="0" bIns="0" rtlCol="0"/>
          <a:lstStyle/>
          <a:p>
            <a:endParaRPr/>
          </a:p>
        </p:txBody>
      </p:sp>
      <p:sp>
        <p:nvSpPr>
          <p:cNvPr id="330" name="object 330"/>
          <p:cNvSpPr/>
          <p:nvPr/>
        </p:nvSpPr>
        <p:spPr>
          <a:xfrm>
            <a:off x="4834509" y="1818132"/>
            <a:ext cx="0" cy="82550"/>
          </a:xfrm>
          <a:custGeom>
            <a:avLst/>
            <a:gdLst/>
            <a:ahLst/>
            <a:cxnLst/>
            <a:rect l="l" t="t" r="r" b="b"/>
            <a:pathLst>
              <a:path h="82550">
                <a:moveTo>
                  <a:pt x="0" y="0"/>
                </a:moveTo>
                <a:lnTo>
                  <a:pt x="0" y="82296"/>
                </a:lnTo>
              </a:path>
            </a:pathLst>
          </a:custGeom>
          <a:ln w="38862">
            <a:solidFill>
              <a:srgbClr val="2F71C0"/>
            </a:solidFill>
          </a:ln>
        </p:spPr>
        <p:txBody>
          <a:bodyPr wrap="square" lIns="0" tIns="0" rIns="0" bIns="0" rtlCol="0"/>
          <a:lstStyle/>
          <a:p>
            <a:endParaRPr/>
          </a:p>
        </p:txBody>
      </p:sp>
      <p:sp>
        <p:nvSpPr>
          <p:cNvPr id="331" name="object 331"/>
          <p:cNvSpPr/>
          <p:nvPr/>
        </p:nvSpPr>
        <p:spPr>
          <a:xfrm>
            <a:off x="4904613" y="1806701"/>
            <a:ext cx="0" cy="82550"/>
          </a:xfrm>
          <a:custGeom>
            <a:avLst/>
            <a:gdLst/>
            <a:ahLst/>
            <a:cxnLst/>
            <a:rect l="l" t="t" r="r" b="b"/>
            <a:pathLst>
              <a:path h="82550">
                <a:moveTo>
                  <a:pt x="0" y="0"/>
                </a:moveTo>
                <a:lnTo>
                  <a:pt x="0" y="82296"/>
                </a:lnTo>
              </a:path>
            </a:pathLst>
          </a:custGeom>
          <a:ln w="38862">
            <a:solidFill>
              <a:srgbClr val="2F71C0"/>
            </a:solidFill>
          </a:ln>
        </p:spPr>
        <p:txBody>
          <a:bodyPr wrap="square" lIns="0" tIns="0" rIns="0" bIns="0" rtlCol="0"/>
          <a:lstStyle/>
          <a:p>
            <a:endParaRPr/>
          </a:p>
        </p:txBody>
      </p:sp>
      <p:sp>
        <p:nvSpPr>
          <p:cNvPr id="332" name="object 332"/>
          <p:cNvSpPr/>
          <p:nvPr/>
        </p:nvSpPr>
        <p:spPr>
          <a:xfrm>
            <a:off x="4975097" y="1795272"/>
            <a:ext cx="0" cy="81915"/>
          </a:xfrm>
          <a:custGeom>
            <a:avLst/>
            <a:gdLst/>
            <a:ahLst/>
            <a:cxnLst/>
            <a:rect l="l" t="t" r="r" b="b"/>
            <a:pathLst>
              <a:path h="81914">
                <a:moveTo>
                  <a:pt x="0" y="0"/>
                </a:moveTo>
                <a:lnTo>
                  <a:pt x="0" y="81533"/>
                </a:lnTo>
              </a:path>
            </a:pathLst>
          </a:custGeom>
          <a:ln w="38100">
            <a:solidFill>
              <a:srgbClr val="2F71C0"/>
            </a:solidFill>
          </a:ln>
        </p:spPr>
        <p:txBody>
          <a:bodyPr wrap="square" lIns="0" tIns="0" rIns="0" bIns="0" rtlCol="0"/>
          <a:lstStyle/>
          <a:p>
            <a:endParaRPr/>
          </a:p>
        </p:txBody>
      </p:sp>
      <p:sp>
        <p:nvSpPr>
          <p:cNvPr id="333" name="object 333"/>
          <p:cNvSpPr/>
          <p:nvPr/>
        </p:nvSpPr>
        <p:spPr>
          <a:xfrm>
            <a:off x="5045583" y="1785366"/>
            <a:ext cx="0" cy="83185"/>
          </a:xfrm>
          <a:custGeom>
            <a:avLst/>
            <a:gdLst/>
            <a:ahLst/>
            <a:cxnLst/>
            <a:rect l="l" t="t" r="r" b="b"/>
            <a:pathLst>
              <a:path h="83185">
                <a:moveTo>
                  <a:pt x="0" y="0"/>
                </a:moveTo>
                <a:lnTo>
                  <a:pt x="0" y="83057"/>
                </a:lnTo>
              </a:path>
            </a:pathLst>
          </a:custGeom>
          <a:ln w="38862">
            <a:solidFill>
              <a:srgbClr val="2F71C0"/>
            </a:solidFill>
          </a:ln>
        </p:spPr>
        <p:txBody>
          <a:bodyPr wrap="square" lIns="0" tIns="0" rIns="0" bIns="0" rtlCol="0"/>
          <a:lstStyle/>
          <a:p>
            <a:endParaRPr/>
          </a:p>
        </p:txBody>
      </p:sp>
      <p:sp>
        <p:nvSpPr>
          <p:cNvPr id="334" name="object 334"/>
          <p:cNvSpPr/>
          <p:nvPr/>
        </p:nvSpPr>
        <p:spPr>
          <a:xfrm>
            <a:off x="5115686" y="1780032"/>
            <a:ext cx="0" cy="83185"/>
          </a:xfrm>
          <a:custGeom>
            <a:avLst/>
            <a:gdLst/>
            <a:ahLst/>
            <a:cxnLst/>
            <a:rect l="l" t="t" r="r" b="b"/>
            <a:pathLst>
              <a:path h="83185">
                <a:moveTo>
                  <a:pt x="0" y="0"/>
                </a:moveTo>
                <a:lnTo>
                  <a:pt x="0" y="83057"/>
                </a:lnTo>
              </a:path>
            </a:pathLst>
          </a:custGeom>
          <a:ln w="38862">
            <a:solidFill>
              <a:srgbClr val="2F71C0"/>
            </a:solidFill>
          </a:ln>
        </p:spPr>
        <p:txBody>
          <a:bodyPr wrap="square" lIns="0" tIns="0" rIns="0" bIns="0" rtlCol="0"/>
          <a:lstStyle/>
          <a:p>
            <a:endParaRPr/>
          </a:p>
        </p:txBody>
      </p:sp>
      <p:sp>
        <p:nvSpPr>
          <p:cNvPr id="335" name="object 335"/>
          <p:cNvSpPr/>
          <p:nvPr/>
        </p:nvSpPr>
        <p:spPr>
          <a:xfrm>
            <a:off x="5185790" y="1772411"/>
            <a:ext cx="0" cy="83185"/>
          </a:xfrm>
          <a:custGeom>
            <a:avLst/>
            <a:gdLst/>
            <a:ahLst/>
            <a:cxnLst/>
            <a:rect l="l" t="t" r="r" b="b"/>
            <a:pathLst>
              <a:path h="83185">
                <a:moveTo>
                  <a:pt x="0" y="0"/>
                </a:moveTo>
                <a:lnTo>
                  <a:pt x="0" y="83057"/>
                </a:lnTo>
              </a:path>
            </a:pathLst>
          </a:custGeom>
          <a:ln w="38862">
            <a:solidFill>
              <a:srgbClr val="2F71C0"/>
            </a:solidFill>
          </a:ln>
        </p:spPr>
        <p:txBody>
          <a:bodyPr wrap="square" lIns="0" tIns="0" rIns="0" bIns="0" rtlCol="0"/>
          <a:lstStyle/>
          <a:p>
            <a:endParaRPr/>
          </a:p>
        </p:txBody>
      </p:sp>
      <p:sp>
        <p:nvSpPr>
          <p:cNvPr id="336" name="object 336"/>
          <p:cNvSpPr/>
          <p:nvPr/>
        </p:nvSpPr>
        <p:spPr>
          <a:xfrm>
            <a:off x="5255895" y="1764029"/>
            <a:ext cx="0" cy="83185"/>
          </a:xfrm>
          <a:custGeom>
            <a:avLst/>
            <a:gdLst/>
            <a:ahLst/>
            <a:cxnLst/>
            <a:rect l="l" t="t" r="r" b="b"/>
            <a:pathLst>
              <a:path h="83185">
                <a:moveTo>
                  <a:pt x="0" y="0"/>
                </a:moveTo>
                <a:lnTo>
                  <a:pt x="0" y="83057"/>
                </a:lnTo>
              </a:path>
            </a:pathLst>
          </a:custGeom>
          <a:ln w="38862">
            <a:solidFill>
              <a:srgbClr val="2F71C0"/>
            </a:solidFill>
          </a:ln>
        </p:spPr>
        <p:txBody>
          <a:bodyPr wrap="square" lIns="0" tIns="0" rIns="0" bIns="0" rtlCol="0"/>
          <a:lstStyle/>
          <a:p>
            <a:endParaRPr/>
          </a:p>
        </p:txBody>
      </p:sp>
      <p:sp>
        <p:nvSpPr>
          <p:cNvPr id="337" name="object 337"/>
          <p:cNvSpPr/>
          <p:nvPr/>
        </p:nvSpPr>
        <p:spPr>
          <a:xfrm>
            <a:off x="5326379" y="1755648"/>
            <a:ext cx="0" cy="83185"/>
          </a:xfrm>
          <a:custGeom>
            <a:avLst/>
            <a:gdLst/>
            <a:ahLst/>
            <a:cxnLst/>
            <a:rect l="l" t="t" r="r" b="b"/>
            <a:pathLst>
              <a:path h="83185">
                <a:moveTo>
                  <a:pt x="0" y="0"/>
                </a:moveTo>
                <a:lnTo>
                  <a:pt x="0" y="83057"/>
                </a:lnTo>
              </a:path>
            </a:pathLst>
          </a:custGeom>
          <a:ln w="38100">
            <a:solidFill>
              <a:srgbClr val="2F71C0"/>
            </a:solidFill>
          </a:ln>
        </p:spPr>
        <p:txBody>
          <a:bodyPr wrap="square" lIns="0" tIns="0" rIns="0" bIns="0" rtlCol="0"/>
          <a:lstStyle/>
          <a:p>
            <a:endParaRPr/>
          </a:p>
        </p:txBody>
      </p:sp>
      <p:sp>
        <p:nvSpPr>
          <p:cNvPr id="338" name="object 338"/>
          <p:cNvSpPr/>
          <p:nvPr/>
        </p:nvSpPr>
        <p:spPr>
          <a:xfrm>
            <a:off x="5396865" y="1754123"/>
            <a:ext cx="0" cy="85090"/>
          </a:xfrm>
          <a:custGeom>
            <a:avLst/>
            <a:gdLst/>
            <a:ahLst/>
            <a:cxnLst/>
            <a:rect l="l" t="t" r="r" b="b"/>
            <a:pathLst>
              <a:path h="85089">
                <a:moveTo>
                  <a:pt x="0" y="0"/>
                </a:moveTo>
                <a:lnTo>
                  <a:pt x="0" y="84581"/>
                </a:lnTo>
              </a:path>
            </a:pathLst>
          </a:custGeom>
          <a:ln w="38862">
            <a:solidFill>
              <a:srgbClr val="2F71C0"/>
            </a:solidFill>
          </a:ln>
        </p:spPr>
        <p:txBody>
          <a:bodyPr wrap="square" lIns="0" tIns="0" rIns="0" bIns="0" rtlCol="0"/>
          <a:lstStyle/>
          <a:p>
            <a:endParaRPr/>
          </a:p>
        </p:txBody>
      </p:sp>
      <p:sp>
        <p:nvSpPr>
          <p:cNvPr id="339" name="object 339"/>
          <p:cNvSpPr/>
          <p:nvPr/>
        </p:nvSpPr>
        <p:spPr>
          <a:xfrm>
            <a:off x="5466969" y="1755648"/>
            <a:ext cx="0" cy="85090"/>
          </a:xfrm>
          <a:custGeom>
            <a:avLst/>
            <a:gdLst/>
            <a:ahLst/>
            <a:cxnLst/>
            <a:rect l="l" t="t" r="r" b="b"/>
            <a:pathLst>
              <a:path h="85089">
                <a:moveTo>
                  <a:pt x="0" y="0"/>
                </a:moveTo>
                <a:lnTo>
                  <a:pt x="0" y="84581"/>
                </a:lnTo>
              </a:path>
            </a:pathLst>
          </a:custGeom>
          <a:ln w="38862">
            <a:solidFill>
              <a:srgbClr val="2F71C0"/>
            </a:solidFill>
          </a:ln>
        </p:spPr>
        <p:txBody>
          <a:bodyPr wrap="square" lIns="0" tIns="0" rIns="0" bIns="0" rtlCol="0"/>
          <a:lstStyle/>
          <a:p>
            <a:endParaRPr/>
          </a:p>
        </p:txBody>
      </p:sp>
      <p:sp>
        <p:nvSpPr>
          <p:cNvPr id="340" name="object 340"/>
          <p:cNvSpPr/>
          <p:nvPr/>
        </p:nvSpPr>
        <p:spPr>
          <a:xfrm>
            <a:off x="5537072" y="1752600"/>
            <a:ext cx="0" cy="86360"/>
          </a:xfrm>
          <a:custGeom>
            <a:avLst/>
            <a:gdLst/>
            <a:ahLst/>
            <a:cxnLst/>
            <a:rect l="l" t="t" r="r" b="b"/>
            <a:pathLst>
              <a:path h="86360">
                <a:moveTo>
                  <a:pt x="0" y="0"/>
                </a:moveTo>
                <a:lnTo>
                  <a:pt x="0" y="86105"/>
                </a:lnTo>
              </a:path>
            </a:pathLst>
          </a:custGeom>
          <a:ln w="38862">
            <a:solidFill>
              <a:srgbClr val="2F71C0"/>
            </a:solidFill>
          </a:ln>
        </p:spPr>
        <p:txBody>
          <a:bodyPr wrap="square" lIns="0" tIns="0" rIns="0" bIns="0" rtlCol="0"/>
          <a:lstStyle/>
          <a:p>
            <a:endParaRPr/>
          </a:p>
        </p:txBody>
      </p:sp>
      <p:sp>
        <p:nvSpPr>
          <p:cNvPr id="341" name="object 341"/>
          <p:cNvSpPr/>
          <p:nvPr/>
        </p:nvSpPr>
        <p:spPr>
          <a:xfrm>
            <a:off x="5607177" y="1748027"/>
            <a:ext cx="0" cy="86360"/>
          </a:xfrm>
          <a:custGeom>
            <a:avLst/>
            <a:gdLst/>
            <a:ahLst/>
            <a:cxnLst/>
            <a:rect l="l" t="t" r="r" b="b"/>
            <a:pathLst>
              <a:path h="86360">
                <a:moveTo>
                  <a:pt x="0" y="0"/>
                </a:moveTo>
                <a:lnTo>
                  <a:pt x="0" y="86105"/>
                </a:lnTo>
              </a:path>
            </a:pathLst>
          </a:custGeom>
          <a:ln w="38862">
            <a:solidFill>
              <a:srgbClr val="2F71C0"/>
            </a:solidFill>
          </a:ln>
        </p:spPr>
        <p:txBody>
          <a:bodyPr wrap="square" lIns="0" tIns="0" rIns="0" bIns="0" rtlCol="0"/>
          <a:lstStyle/>
          <a:p>
            <a:endParaRPr/>
          </a:p>
        </p:txBody>
      </p:sp>
      <p:sp>
        <p:nvSpPr>
          <p:cNvPr id="342" name="object 342"/>
          <p:cNvSpPr/>
          <p:nvPr/>
        </p:nvSpPr>
        <p:spPr>
          <a:xfrm>
            <a:off x="5677661" y="1741170"/>
            <a:ext cx="0" cy="86360"/>
          </a:xfrm>
          <a:custGeom>
            <a:avLst/>
            <a:gdLst/>
            <a:ahLst/>
            <a:cxnLst/>
            <a:rect l="l" t="t" r="r" b="b"/>
            <a:pathLst>
              <a:path h="86360">
                <a:moveTo>
                  <a:pt x="0" y="0"/>
                </a:moveTo>
                <a:lnTo>
                  <a:pt x="0" y="86105"/>
                </a:lnTo>
              </a:path>
            </a:pathLst>
          </a:custGeom>
          <a:ln w="38100">
            <a:solidFill>
              <a:srgbClr val="2F71C0"/>
            </a:solidFill>
          </a:ln>
        </p:spPr>
        <p:txBody>
          <a:bodyPr wrap="square" lIns="0" tIns="0" rIns="0" bIns="0" rtlCol="0"/>
          <a:lstStyle/>
          <a:p>
            <a:endParaRPr/>
          </a:p>
        </p:txBody>
      </p:sp>
      <p:sp>
        <p:nvSpPr>
          <p:cNvPr id="343" name="object 343"/>
          <p:cNvSpPr/>
          <p:nvPr/>
        </p:nvSpPr>
        <p:spPr>
          <a:xfrm>
            <a:off x="5748146" y="1732788"/>
            <a:ext cx="0" cy="86995"/>
          </a:xfrm>
          <a:custGeom>
            <a:avLst/>
            <a:gdLst/>
            <a:ahLst/>
            <a:cxnLst/>
            <a:rect l="l" t="t" r="r" b="b"/>
            <a:pathLst>
              <a:path h="86994">
                <a:moveTo>
                  <a:pt x="0" y="0"/>
                </a:moveTo>
                <a:lnTo>
                  <a:pt x="0" y="86868"/>
                </a:lnTo>
              </a:path>
            </a:pathLst>
          </a:custGeom>
          <a:ln w="38862">
            <a:solidFill>
              <a:srgbClr val="2F71C0"/>
            </a:solidFill>
          </a:ln>
        </p:spPr>
        <p:txBody>
          <a:bodyPr wrap="square" lIns="0" tIns="0" rIns="0" bIns="0" rtlCol="0"/>
          <a:lstStyle/>
          <a:p>
            <a:endParaRPr/>
          </a:p>
        </p:txBody>
      </p:sp>
      <p:sp>
        <p:nvSpPr>
          <p:cNvPr id="344" name="object 344"/>
          <p:cNvSpPr/>
          <p:nvPr/>
        </p:nvSpPr>
        <p:spPr>
          <a:xfrm>
            <a:off x="5818251" y="1725167"/>
            <a:ext cx="0" cy="87630"/>
          </a:xfrm>
          <a:custGeom>
            <a:avLst/>
            <a:gdLst/>
            <a:ahLst/>
            <a:cxnLst/>
            <a:rect l="l" t="t" r="r" b="b"/>
            <a:pathLst>
              <a:path h="87630">
                <a:moveTo>
                  <a:pt x="0" y="0"/>
                </a:moveTo>
                <a:lnTo>
                  <a:pt x="0" y="87629"/>
                </a:lnTo>
              </a:path>
            </a:pathLst>
          </a:custGeom>
          <a:ln w="38862">
            <a:solidFill>
              <a:srgbClr val="2F71C0"/>
            </a:solidFill>
          </a:ln>
        </p:spPr>
        <p:txBody>
          <a:bodyPr wrap="square" lIns="0" tIns="0" rIns="0" bIns="0" rtlCol="0"/>
          <a:lstStyle/>
          <a:p>
            <a:endParaRPr/>
          </a:p>
        </p:txBody>
      </p:sp>
      <p:sp>
        <p:nvSpPr>
          <p:cNvPr id="345" name="object 345"/>
          <p:cNvSpPr/>
          <p:nvPr/>
        </p:nvSpPr>
        <p:spPr>
          <a:xfrm>
            <a:off x="5888354" y="1718310"/>
            <a:ext cx="0" cy="86995"/>
          </a:xfrm>
          <a:custGeom>
            <a:avLst/>
            <a:gdLst/>
            <a:ahLst/>
            <a:cxnLst/>
            <a:rect l="l" t="t" r="r" b="b"/>
            <a:pathLst>
              <a:path h="86994">
                <a:moveTo>
                  <a:pt x="0" y="0"/>
                </a:moveTo>
                <a:lnTo>
                  <a:pt x="0" y="86868"/>
                </a:lnTo>
              </a:path>
            </a:pathLst>
          </a:custGeom>
          <a:ln w="38862">
            <a:solidFill>
              <a:srgbClr val="2F71C0"/>
            </a:solidFill>
          </a:ln>
        </p:spPr>
        <p:txBody>
          <a:bodyPr wrap="square" lIns="0" tIns="0" rIns="0" bIns="0" rtlCol="0"/>
          <a:lstStyle/>
          <a:p>
            <a:endParaRPr/>
          </a:p>
        </p:txBody>
      </p:sp>
      <p:sp>
        <p:nvSpPr>
          <p:cNvPr id="346" name="object 346"/>
          <p:cNvSpPr/>
          <p:nvPr/>
        </p:nvSpPr>
        <p:spPr>
          <a:xfrm>
            <a:off x="5958840" y="1710689"/>
            <a:ext cx="0" cy="89535"/>
          </a:xfrm>
          <a:custGeom>
            <a:avLst/>
            <a:gdLst/>
            <a:ahLst/>
            <a:cxnLst/>
            <a:rect l="l" t="t" r="r" b="b"/>
            <a:pathLst>
              <a:path h="89535">
                <a:moveTo>
                  <a:pt x="0" y="0"/>
                </a:moveTo>
                <a:lnTo>
                  <a:pt x="0" y="89153"/>
                </a:lnTo>
              </a:path>
            </a:pathLst>
          </a:custGeom>
          <a:ln w="38100">
            <a:solidFill>
              <a:srgbClr val="2F71C0"/>
            </a:solidFill>
          </a:ln>
        </p:spPr>
        <p:txBody>
          <a:bodyPr wrap="square" lIns="0" tIns="0" rIns="0" bIns="0" rtlCol="0"/>
          <a:lstStyle/>
          <a:p>
            <a:endParaRPr/>
          </a:p>
        </p:txBody>
      </p:sp>
      <p:sp>
        <p:nvSpPr>
          <p:cNvPr id="347" name="object 347"/>
          <p:cNvSpPr/>
          <p:nvPr/>
        </p:nvSpPr>
        <p:spPr>
          <a:xfrm>
            <a:off x="6029325" y="1705355"/>
            <a:ext cx="0" cy="88900"/>
          </a:xfrm>
          <a:custGeom>
            <a:avLst/>
            <a:gdLst/>
            <a:ahLst/>
            <a:cxnLst/>
            <a:rect l="l" t="t" r="r" b="b"/>
            <a:pathLst>
              <a:path h="88900">
                <a:moveTo>
                  <a:pt x="0" y="0"/>
                </a:moveTo>
                <a:lnTo>
                  <a:pt x="0" y="88392"/>
                </a:lnTo>
              </a:path>
            </a:pathLst>
          </a:custGeom>
          <a:ln w="38862">
            <a:solidFill>
              <a:srgbClr val="2F71C0"/>
            </a:solidFill>
          </a:ln>
        </p:spPr>
        <p:txBody>
          <a:bodyPr wrap="square" lIns="0" tIns="0" rIns="0" bIns="0" rtlCol="0"/>
          <a:lstStyle/>
          <a:p>
            <a:endParaRPr/>
          </a:p>
        </p:txBody>
      </p:sp>
      <p:sp>
        <p:nvSpPr>
          <p:cNvPr id="348" name="object 348"/>
          <p:cNvSpPr/>
          <p:nvPr/>
        </p:nvSpPr>
        <p:spPr>
          <a:xfrm>
            <a:off x="6099428" y="1697735"/>
            <a:ext cx="0" cy="89535"/>
          </a:xfrm>
          <a:custGeom>
            <a:avLst/>
            <a:gdLst/>
            <a:ahLst/>
            <a:cxnLst/>
            <a:rect l="l" t="t" r="r" b="b"/>
            <a:pathLst>
              <a:path h="89535">
                <a:moveTo>
                  <a:pt x="0" y="0"/>
                </a:moveTo>
                <a:lnTo>
                  <a:pt x="0" y="89153"/>
                </a:lnTo>
              </a:path>
            </a:pathLst>
          </a:custGeom>
          <a:ln w="38862">
            <a:solidFill>
              <a:srgbClr val="2F71C0"/>
            </a:solidFill>
          </a:ln>
        </p:spPr>
        <p:txBody>
          <a:bodyPr wrap="square" lIns="0" tIns="0" rIns="0" bIns="0" rtlCol="0"/>
          <a:lstStyle/>
          <a:p>
            <a:endParaRPr/>
          </a:p>
        </p:txBody>
      </p:sp>
      <p:sp>
        <p:nvSpPr>
          <p:cNvPr id="349" name="object 349"/>
          <p:cNvSpPr/>
          <p:nvPr/>
        </p:nvSpPr>
        <p:spPr>
          <a:xfrm>
            <a:off x="6169533" y="1692401"/>
            <a:ext cx="0" cy="88900"/>
          </a:xfrm>
          <a:custGeom>
            <a:avLst/>
            <a:gdLst/>
            <a:ahLst/>
            <a:cxnLst/>
            <a:rect l="l" t="t" r="r" b="b"/>
            <a:pathLst>
              <a:path h="88900">
                <a:moveTo>
                  <a:pt x="0" y="0"/>
                </a:moveTo>
                <a:lnTo>
                  <a:pt x="0" y="88392"/>
                </a:lnTo>
              </a:path>
            </a:pathLst>
          </a:custGeom>
          <a:ln w="38862">
            <a:solidFill>
              <a:srgbClr val="2F71C0"/>
            </a:solidFill>
          </a:ln>
        </p:spPr>
        <p:txBody>
          <a:bodyPr wrap="square" lIns="0" tIns="0" rIns="0" bIns="0" rtlCol="0"/>
          <a:lstStyle/>
          <a:p>
            <a:endParaRPr/>
          </a:p>
        </p:txBody>
      </p:sp>
      <p:sp>
        <p:nvSpPr>
          <p:cNvPr id="350" name="object 350"/>
          <p:cNvSpPr/>
          <p:nvPr/>
        </p:nvSpPr>
        <p:spPr>
          <a:xfrm>
            <a:off x="6239636" y="1685544"/>
            <a:ext cx="0" cy="90170"/>
          </a:xfrm>
          <a:custGeom>
            <a:avLst/>
            <a:gdLst/>
            <a:ahLst/>
            <a:cxnLst/>
            <a:rect l="l" t="t" r="r" b="b"/>
            <a:pathLst>
              <a:path h="90169">
                <a:moveTo>
                  <a:pt x="0" y="0"/>
                </a:moveTo>
                <a:lnTo>
                  <a:pt x="0" y="89916"/>
                </a:lnTo>
              </a:path>
            </a:pathLst>
          </a:custGeom>
          <a:ln w="38862">
            <a:solidFill>
              <a:srgbClr val="2F71C0"/>
            </a:solidFill>
          </a:ln>
        </p:spPr>
        <p:txBody>
          <a:bodyPr wrap="square" lIns="0" tIns="0" rIns="0" bIns="0" rtlCol="0"/>
          <a:lstStyle/>
          <a:p>
            <a:endParaRPr/>
          </a:p>
        </p:txBody>
      </p:sp>
      <p:sp>
        <p:nvSpPr>
          <p:cNvPr id="351" name="object 351"/>
          <p:cNvSpPr/>
          <p:nvPr/>
        </p:nvSpPr>
        <p:spPr>
          <a:xfrm>
            <a:off x="6310121" y="1677923"/>
            <a:ext cx="0" cy="91440"/>
          </a:xfrm>
          <a:custGeom>
            <a:avLst/>
            <a:gdLst/>
            <a:ahLst/>
            <a:cxnLst/>
            <a:rect l="l" t="t" r="r" b="b"/>
            <a:pathLst>
              <a:path h="91439">
                <a:moveTo>
                  <a:pt x="0" y="0"/>
                </a:moveTo>
                <a:lnTo>
                  <a:pt x="0" y="91440"/>
                </a:lnTo>
              </a:path>
            </a:pathLst>
          </a:custGeom>
          <a:ln w="38100">
            <a:solidFill>
              <a:srgbClr val="2F71C0"/>
            </a:solidFill>
          </a:ln>
        </p:spPr>
        <p:txBody>
          <a:bodyPr wrap="square" lIns="0" tIns="0" rIns="0" bIns="0" rtlCol="0"/>
          <a:lstStyle/>
          <a:p>
            <a:endParaRPr/>
          </a:p>
        </p:txBody>
      </p:sp>
      <p:sp>
        <p:nvSpPr>
          <p:cNvPr id="352" name="object 352"/>
          <p:cNvSpPr/>
          <p:nvPr/>
        </p:nvSpPr>
        <p:spPr>
          <a:xfrm>
            <a:off x="6380607" y="1672589"/>
            <a:ext cx="0" cy="90170"/>
          </a:xfrm>
          <a:custGeom>
            <a:avLst/>
            <a:gdLst/>
            <a:ahLst/>
            <a:cxnLst/>
            <a:rect l="l" t="t" r="r" b="b"/>
            <a:pathLst>
              <a:path h="90169">
                <a:moveTo>
                  <a:pt x="0" y="0"/>
                </a:moveTo>
                <a:lnTo>
                  <a:pt x="0" y="89916"/>
                </a:lnTo>
              </a:path>
            </a:pathLst>
          </a:custGeom>
          <a:ln w="38862">
            <a:solidFill>
              <a:srgbClr val="2F71C0"/>
            </a:solidFill>
          </a:ln>
        </p:spPr>
        <p:txBody>
          <a:bodyPr wrap="square" lIns="0" tIns="0" rIns="0" bIns="0" rtlCol="0"/>
          <a:lstStyle/>
          <a:p>
            <a:endParaRPr/>
          </a:p>
        </p:txBody>
      </p:sp>
      <p:sp>
        <p:nvSpPr>
          <p:cNvPr id="353" name="object 353"/>
          <p:cNvSpPr/>
          <p:nvPr/>
        </p:nvSpPr>
        <p:spPr>
          <a:xfrm>
            <a:off x="6450710" y="1664970"/>
            <a:ext cx="0" cy="92710"/>
          </a:xfrm>
          <a:custGeom>
            <a:avLst/>
            <a:gdLst/>
            <a:ahLst/>
            <a:cxnLst/>
            <a:rect l="l" t="t" r="r" b="b"/>
            <a:pathLst>
              <a:path h="92710">
                <a:moveTo>
                  <a:pt x="0" y="0"/>
                </a:moveTo>
                <a:lnTo>
                  <a:pt x="0" y="92201"/>
                </a:lnTo>
              </a:path>
            </a:pathLst>
          </a:custGeom>
          <a:ln w="38862">
            <a:solidFill>
              <a:srgbClr val="2F71C0"/>
            </a:solidFill>
          </a:ln>
        </p:spPr>
        <p:txBody>
          <a:bodyPr wrap="square" lIns="0" tIns="0" rIns="0" bIns="0" rtlCol="0"/>
          <a:lstStyle/>
          <a:p>
            <a:endParaRPr/>
          </a:p>
        </p:txBody>
      </p:sp>
      <p:sp>
        <p:nvSpPr>
          <p:cNvPr id="354" name="object 354"/>
          <p:cNvSpPr/>
          <p:nvPr/>
        </p:nvSpPr>
        <p:spPr>
          <a:xfrm>
            <a:off x="6515100" y="1658111"/>
            <a:ext cx="0" cy="91440"/>
          </a:xfrm>
          <a:custGeom>
            <a:avLst/>
            <a:gdLst/>
            <a:ahLst/>
            <a:cxnLst/>
            <a:rect l="l" t="t" r="r" b="b"/>
            <a:pathLst>
              <a:path h="91439">
                <a:moveTo>
                  <a:pt x="0" y="0"/>
                </a:moveTo>
                <a:lnTo>
                  <a:pt x="0" y="91440"/>
                </a:lnTo>
              </a:path>
            </a:pathLst>
          </a:custGeom>
          <a:ln w="27432">
            <a:solidFill>
              <a:srgbClr val="2F71C0"/>
            </a:solidFill>
          </a:ln>
        </p:spPr>
        <p:txBody>
          <a:bodyPr wrap="square" lIns="0" tIns="0" rIns="0" bIns="0" rtlCol="0"/>
          <a:lstStyle/>
          <a:p>
            <a:endParaRPr/>
          </a:p>
        </p:txBody>
      </p:sp>
      <p:sp>
        <p:nvSpPr>
          <p:cNvPr id="355" name="object 355"/>
          <p:cNvSpPr/>
          <p:nvPr/>
        </p:nvSpPr>
        <p:spPr>
          <a:xfrm>
            <a:off x="2601467" y="1653539"/>
            <a:ext cx="3901440" cy="345440"/>
          </a:xfrm>
          <a:custGeom>
            <a:avLst/>
            <a:gdLst/>
            <a:ahLst/>
            <a:cxnLst/>
            <a:rect l="l" t="t" r="r" b="b"/>
            <a:pathLst>
              <a:path w="3901440" h="345439">
                <a:moveTo>
                  <a:pt x="31242" y="233934"/>
                </a:moveTo>
                <a:lnTo>
                  <a:pt x="0" y="342900"/>
                </a:lnTo>
                <a:lnTo>
                  <a:pt x="7620" y="345186"/>
                </a:lnTo>
                <a:lnTo>
                  <a:pt x="39624" y="236220"/>
                </a:lnTo>
                <a:lnTo>
                  <a:pt x="31242" y="233934"/>
                </a:lnTo>
                <a:close/>
              </a:path>
              <a:path w="3901440" h="345439">
                <a:moveTo>
                  <a:pt x="102108" y="181356"/>
                </a:moveTo>
                <a:lnTo>
                  <a:pt x="70104" y="233172"/>
                </a:lnTo>
                <a:lnTo>
                  <a:pt x="77724" y="236982"/>
                </a:lnTo>
                <a:lnTo>
                  <a:pt x="108966" y="185928"/>
                </a:lnTo>
                <a:lnTo>
                  <a:pt x="102108" y="181356"/>
                </a:lnTo>
                <a:close/>
              </a:path>
              <a:path w="3901440" h="345439">
                <a:moveTo>
                  <a:pt x="172212" y="119634"/>
                </a:moveTo>
                <a:lnTo>
                  <a:pt x="140208" y="181356"/>
                </a:lnTo>
                <a:lnTo>
                  <a:pt x="147828" y="185166"/>
                </a:lnTo>
                <a:lnTo>
                  <a:pt x="179832" y="124206"/>
                </a:lnTo>
                <a:lnTo>
                  <a:pt x="172212" y="119634"/>
                </a:lnTo>
                <a:close/>
              </a:path>
              <a:path w="3901440" h="345439">
                <a:moveTo>
                  <a:pt x="215646" y="118110"/>
                </a:moveTo>
                <a:lnTo>
                  <a:pt x="213360" y="125730"/>
                </a:lnTo>
                <a:lnTo>
                  <a:pt x="245364" y="134874"/>
                </a:lnTo>
                <a:lnTo>
                  <a:pt x="246888" y="126492"/>
                </a:lnTo>
                <a:lnTo>
                  <a:pt x="215646" y="118110"/>
                </a:lnTo>
                <a:close/>
              </a:path>
              <a:path w="3901440" h="345439">
                <a:moveTo>
                  <a:pt x="312420" y="64008"/>
                </a:moveTo>
                <a:lnTo>
                  <a:pt x="281178" y="128778"/>
                </a:lnTo>
                <a:lnTo>
                  <a:pt x="288798" y="132588"/>
                </a:lnTo>
                <a:lnTo>
                  <a:pt x="320040" y="67818"/>
                </a:lnTo>
                <a:lnTo>
                  <a:pt x="312420" y="64008"/>
                </a:lnTo>
                <a:close/>
              </a:path>
              <a:path w="3901440" h="345439">
                <a:moveTo>
                  <a:pt x="356616" y="61722"/>
                </a:moveTo>
                <a:lnTo>
                  <a:pt x="353568" y="70104"/>
                </a:lnTo>
                <a:lnTo>
                  <a:pt x="384810" y="83058"/>
                </a:lnTo>
                <a:lnTo>
                  <a:pt x="388620" y="74676"/>
                </a:lnTo>
                <a:lnTo>
                  <a:pt x="356616" y="61722"/>
                </a:lnTo>
                <a:close/>
              </a:path>
              <a:path w="3901440" h="345439">
                <a:moveTo>
                  <a:pt x="429006" y="76962"/>
                </a:moveTo>
                <a:lnTo>
                  <a:pt x="421386" y="80772"/>
                </a:lnTo>
                <a:lnTo>
                  <a:pt x="452628" y="156210"/>
                </a:lnTo>
                <a:lnTo>
                  <a:pt x="461010" y="153162"/>
                </a:lnTo>
                <a:lnTo>
                  <a:pt x="429006" y="76962"/>
                </a:lnTo>
                <a:close/>
              </a:path>
              <a:path w="3901440" h="345439">
                <a:moveTo>
                  <a:pt x="525018" y="134874"/>
                </a:moveTo>
                <a:lnTo>
                  <a:pt x="493776" y="150876"/>
                </a:lnTo>
                <a:lnTo>
                  <a:pt x="497586" y="158496"/>
                </a:lnTo>
                <a:lnTo>
                  <a:pt x="528828" y="143256"/>
                </a:lnTo>
                <a:lnTo>
                  <a:pt x="525018" y="134874"/>
                </a:lnTo>
                <a:close/>
              </a:path>
              <a:path w="3901440" h="345439">
                <a:moveTo>
                  <a:pt x="593598" y="82296"/>
                </a:moveTo>
                <a:lnTo>
                  <a:pt x="562356" y="137160"/>
                </a:lnTo>
                <a:lnTo>
                  <a:pt x="569976" y="140970"/>
                </a:lnTo>
                <a:lnTo>
                  <a:pt x="601218" y="86868"/>
                </a:lnTo>
                <a:lnTo>
                  <a:pt x="593598" y="82296"/>
                </a:lnTo>
                <a:close/>
              </a:path>
              <a:path w="3901440" h="345439">
                <a:moveTo>
                  <a:pt x="665226" y="54102"/>
                </a:moveTo>
                <a:lnTo>
                  <a:pt x="633222" y="81534"/>
                </a:lnTo>
                <a:lnTo>
                  <a:pt x="639318" y="87630"/>
                </a:lnTo>
                <a:lnTo>
                  <a:pt x="670560" y="60960"/>
                </a:lnTo>
                <a:lnTo>
                  <a:pt x="665226" y="54102"/>
                </a:lnTo>
                <a:close/>
              </a:path>
              <a:path w="3901440" h="345439">
                <a:moveTo>
                  <a:pt x="710184" y="55626"/>
                </a:moveTo>
                <a:lnTo>
                  <a:pt x="702564" y="58674"/>
                </a:lnTo>
                <a:lnTo>
                  <a:pt x="733806" y="143256"/>
                </a:lnTo>
                <a:lnTo>
                  <a:pt x="742188" y="140208"/>
                </a:lnTo>
                <a:lnTo>
                  <a:pt x="710184" y="55626"/>
                </a:lnTo>
                <a:close/>
              </a:path>
              <a:path w="3901440" h="345439">
                <a:moveTo>
                  <a:pt x="781050" y="140208"/>
                </a:moveTo>
                <a:lnTo>
                  <a:pt x="772668" y="143256"/>
                </a:lnTo>
                <a:lnTo>
                  <a:pt x="803910" y="229362"/>
                </a:lnTo>
                <a:lnTo>
                  <a:pt x="812292" y="226314"/>
                </a:lnTo>
                <a:lnTo>
                  <a:pt x="781050" y="140208"/>
                </a:lnTo>
                <a:close/>
              </a:path>
              <a:path w="3901440" h="345439">
                <a:moveTo>
                  <a:pt x="850392" y="225552"/>
                </a:moveTo>
                <a:lnTo>
                  <a:pt x="843534" y="230124"/>
                </a:lnTo>
                <a:lnTo>
                  <a:pt x="874776" y="283464"/>
                </a:lnTo>
                <a:lnTo>
                  <a:pt x="882396" y="278892"/>
                </a:lnTo>
                <a:lnTo>
                  <a:pt x="850392" y="225552"/>
                </a:lnTo>
                <a:close/>
              </a:path>
              <a:path w="3901440" h="345439">
                <a:moveTo>
                  <a:pt x="918210" y="276606"/>
                </a:moveTo>
                <a:lnTo>
                  <a:pt x="916686" y="284988"/>
                </a:lnTo>
                <a:lnTo>
                  <a:pt x="947928" y="291084"/>
                </a:lnTo>
                <a:lnTo>
                  <a:pt x="949452" y="282702"/>
                </a:lnTo>
                <a:lnTo>
                  <a:pt x="918210" y="276606"/>
                </a:lnTo>
                <a:close/>
              </a:path>
              <a:path w="3901440" h="345439">
                <a:moveTo>
                  <a:pt x="1017270" y="264414"/>
                </a:moveTo>
                <a:lnTo>
                  <a:pt x="985266" y="282702"/>
                </a:lnTo>
                <a:lnTo>
                  <a:pt x="989838" y="290322"/>
                </a:lnTo>
                <a:lnTo>
                  <a:pt x="1021080" y="272034"/>
                </a:lnTo>
                <a:lnTo>
                  <a:pt x="1017270" y="264414"/>
                </a:lnTo>
                <a:close/>
              </a:path>
              <a:path w="3901440" h="345439">
                <a:moveTo>
                  <a:pt x="1086612" y="243078"/>
                </a:moveTo>
                <a:lnTo>
                  <a:pt x="1055370" y="264414"/>
                </a:lnTo>
                <a:lnTo>
                  <a:pt x="1059942" y="271272"/>
                </a:lnTo>
                <a:lnTo>
                  <a:pt x="1091946" y="249936"/>
                </a:lnTo>
                <a:lnTo>
                  <a:pt x="1086612" y="243078"/>
                </a:lnTo>
                <a:close/>
              </a:path>
              <a:path w="3901440" h="345439">
                <a:moveTo>
                  <a:pt x="1156716" y="216408"/>
                </a:moveTo>
                <a:lnTo>
                  <a:pt x="1125474" y="243078"/>
                </a:lnTo>
                <a:lnTo>
                  <a:pt x="1130808" y="249936"/>
                </a:lnTo>
                <a:lnTo>
                  <a:pt x="1162812" y="222504"/>
                </a:lnTo>
                <a:lnTo>
                  <a:pt x="1156716" y="216408"/>
                </a:lnTo>
                <a:close/>
              </a:path>
              <a:path w="3901440" h="345439">
                <a:moveTo>
                  <a:pt x="1198626" y="214884"/>
                </a:moveTo>
                <a:lnTo>
                  <a:pt x="1197864" y="223266"/>
                </a:lnTo>
                <a:lnTo>
                  <a:pt x="1229868" y="226314"/>
                </a:lnTo>
                <a:lnTo>
                  <a:pt x="1230630" y="217932"/>
                </a:lnTo>
                <a:lnTo>
                  <a:pt x="1198626" y="214884"/>
                </a:lnTo>
                <a:close/>
              </a:path>
              <a:path w="3901440" h="345439">
                <a:moveTo>
                  <a:pt x="1297686" y="197358"/>
                </a:moveTo>
                <a:lnTo>
                  <a:pt x="1266444" y="218694"/>
                </a:lnTo>
                <a:lnTo>
                  <a:pt x="1271016" y="225552"/>
                </a:lnTo>
                <a:lnTo>
                  <a:pt x="1302258" y="204216"/>
                </a:lnTo>
                <a:lnTo>
                  <a:pt x="1297686" y="197358"/>
                </a:lnTo>
                <a:close/>
              </a:path>
              <a:path w="3901440" h="345439">
                <a:moveTo>
                  <a:pt x="1366266" y="140208"/>
                </a:moveTo>
                <a:lnTo>
                  <a:pt x="1335024" y="198882"/>
                </a:lnTo>
                <a:lnTo>
                  <a:pt x="1342644" y="202692"/>
                </a:lnTo>
                <a:lnTo>
                  <a:pt x="1373886" y="144018"/>
                </a:lnTo>
                <a:lnTo>
                  <a:pt x="1366266" y="140208"/>
                </a:lnTo>
                <a:close/>
              </a:path>
              <a:path w="3901440" h="345439">
                <a:moveTo>
                  <a:pt x="1437894" y="115824"/>
                </a:moveTo>
                <a:lnTo>
                  <a:pt x="1406652" y="138684"/>
                </a:lnTo>
                <a:lnTo>
                  <a:pt x="1411986" y="145542"/>
                </a:lnTo>
                <a:lnTo>
                  <a:pt x="1443228" y="122682"/>
                </a:lnTo>
                <a:lnTo>
                  <a:pt x="1437894" y="115824"/>
                </a:lnTo>
                <a:close/>
              </a:path>
              <a:path w="3901440" h="345439">
                <a:moveTo>
                  <a:pt x="1480566" y="115062"/>
                </a:moveTo>
                <a:lnTo>
                  <a:pt x="1478280" y="123444"/>
                </a:lnTo>
                <a:lnTo>
                  <a:pt x="1509522" y="133350"/>
                </a:lnTo>
                <a:lnTo>
                  <a:pt x="1512570" y="124968"/>
                </a:lnTo>
                <a:lnTo>
                  <a:pt x="1480566" y="115062"/>
                </a:lnTo>
                <a:close/>
              </a:path>
              <a:path w="3901440" h="345439">
                <a:moveTo>
                  <a:pt x="1552194" y="125730"/>
                </a:moveTo>
                <a:lnTo>
                  <a:pt x="1546860" y="132588"/>
                </a:lnTo>
                <a:lnTo>
                  <a:pt x="1578864" y="158496"/>
                </a:lnTo>
                <a:lnTo>
                  <a:pt x="1584198" y="151638"/>
                </a:lnTo>
                <a:lnTo>
                  <a:pt x="1552194" y="125730"/>
                </a:lnTo>
                <a:close/>
              </a:path>
              <a:path w="3901440" h="345439">
                <a:moveTo>
                  <a:pt x="1620774" y="150876"/>
                </a:moveTo>
                <a:lnTo>
                  <a:pt x="1619250" y="159258"/>
                </a:lnTo>
                <a:lnTo>
                  <a:pt x="1651254" y="163068"/>
                </a:lnTo>
                <a:lnTo>
                  <a:pt x="1652015" y="154686"/>
                </a:lnTo>
                <a:lnTo>
                  <a:pt x="1620774" y="150876"/>
                </a:lnTo>
                <a:close/>
              </a:path>
              <a:path w="3901440" h="345439">
                <a:moveTo>
                  <a:pt x="1721358" y="153162"/>
                </a:moveTo>
                <a:lnTo>
                  <a:pt x="1690116" y="154686"/>
                </a:lnTo>
                <a:lnTo>
                  <a:pt x="1690116" y="163830"/>
                </a:lnTo>
                <a:lnTo>
                  <a:pt x="1722120" y="162306"/>
                </a:lnTo>
                <a:lnTo>
                  <a:pt x="1721358" y="153162"/>
                </a:lnTo>
                <a:close/>
              </a:path>
              <a:path w="3901440" h="345439">
                <a:moveTo>
                  <a:pt x="1763268" y="153924"/>
                </a:moveTo>
                <a:lnTo>
                  <a:pt x="1757934" y="161544"/>
                </a:lnTo>
                <a:lnTo>
                  <a:pt x="1789176" y="184404"/>
                </a:lnTo>
                <a:lnTo>
                  <a:pt x="1794510" y="177546"/>
                </a:lnTo>
                <a:lnTo>
                  <a:pt x="1763268" y="153924"/>
                </a:lnTo>
                <a:close/>
              </a:path>
              <a:path w="3901440" h="345439">
                <a:moveTo>
                  <a:pt x="1831848" y="176784"/>
                </a:moveTo>
                <a:lnTo>
                  <a:pt x="1829562" y="185166"/>
                </a:lnTo>
                <a:lnTo>
                  <a:pt x="1861566" y="192024"/>
                </a:lnTo>
                <a:lnTo>
                  <a:pt x="1863090" y="183642"/>
                </a:lnTo>
                <a:lnTo>
                  <a:pt x="1831848" y="176784"/>
                </a:lnTo>
                <a:close/>
              </a:path>
              <a:path w="3901440" h="345439">
                <a:moveTo>
                  <a:pt x="1901952" y="183642"/>
                </a:moveTo>
                <a:lnTo>
                  <a:pt x="1900428" y="192024"/>
                </a:lnTo>
                <a:lnTo>
                  <a:pt x="1931670" y="196596"/>
                </a:lnTo>
                <a:lnTo>
                  <a:pt x="1933194" y="188214"/>
                </a:lnTo>
                <a:lnTo>
                  <a:pt x="1901952" y="183642"/>
                </a:lnTo>
                <a:close/>
              </a:path>
              <a:path w="3901440" h="345439">
                <a:moveTo>
                  <a:pt x="2002536" y="183642"/>
                </a:moveTo>
                <a:lnTo>
                  <a:pt x="1970532" y="188214"/>
                </a:lnTo>
                <a:lnTo>
                  <a:pt x="1972056" y="196596"/>
                </a:lnTo>
                <a:lnTo>
                  <a:pt x="2003298" y="192024"/>
                </a:lnTo>
                <a:lnTo>
                  <a:pt x="2002536" y="183642"/>
                </a:lnTo>
                <a:close/>
              </a:path>
              <a:path w="3901440" h="345439">
                <a:moveTo>
                  <a:pt x="2071878" y="176784"/>
                </a:moveTo>
                <a:lnTo>
                  <a:pt x="2040636" y="183642"/>
                </a:lnTo>
                <a:lnTo>
                  <a:pt x="2042160" y="192024"/>
                </a:lnTo>
                <a:lnTo>
                  <a:pt x="2074164" y="185166"/>
                </a:lnTo>
                <a:lnTo>
                  <a:pt x="2071878" y="176784"/>
                </a:lnTo>
                <a:close/>
              </a:path>
              <a:path w="3901440" h="345439">
                <a:moveTo>
                  <a:pt x="2142744" y="169164"/>
                </a:moveTo>
                <a:lnTo>
                  <a:pt x="2110740" y="176784"/>
                </a:lnTo>
                <a:lnTo>
                  <a:pt x="2113026" y="185166"/>
                </a:lnTo>
                <a:lnTo>
                  <a:pt x="2144268" y="177546"/>
                </a:lnTo>
                <a:lnTo>
                  <a:pt x="2142744" y="169164"/>
                </a:lnTo>
                <a:close/>
              </a:path>
              <a:path w="3901440" h="345439">
                <a:moveTo>
                  <a:pt x="2212848" y="160782"/>
                </a:moveTo>
                <a:lnTo>
                  <a:pt x="2180844" y="169164"/>
                </a:lnTo>
                <a:lnTo>
                  <a:pt x="2183130" y="177546"/>
                </a:lnTo>
                <a:lnTo>
                  <a:pt x="2215134" y="169164"/>
                </a:lnTo>
                <a:lnTo>
                  <a:pt x="2212848" y="160782"/>
                </a:lnTo>
                <a:close/>
              </a:path>
              <a:path w="3901440" h="345439">
                <a:moveTo>
                  <a:pt x="2282190" y="149352"/>
                </a:moveTo>
                <a:lnTo>
                  <a:pt x="2250948" y="160782"/>
                </a:lnTo>
                <a:lnTo>
                  <a:pt x="2253996" y="169164"/>
                </a:lnTo>
                <a:lnTo>
                  <a:pt x="2285238" y="157734"/>
                </a:lnTo>
                <a:lnTo>
                  <a:pt x="2282190" y="149352"/>
                </a:lnTo>
                <a:close/>
              </a:path>
              <a:path w="3901440" h="345439">
                <a:moveTo>
                  <a:pt x="2353056" y="137922"/>
                </a:moveTo>
                <a:lnTo>
                  <a:pt x="2321052" y="149352"/>
                </a:lnTo>
                <a:lnTo>
                  <a:pt x="2324100" y="157734"/>
                </a:lnTo>
                <a:lnTo>
                  <a:pt x="2355342" y="146304"/>
                </a:lnTo>
                <a:lnTo>
                  <a:pt x="2353056" y="137922"/>
                </a:lnTo>
                <a:close/>
              </a:path>
              <a:path w="3901440" h="345439">
                <a:moveTo>
                  <a:pt x="2423160" y="128016"/>
                </a:moveTo>
                <a:lnTo>
                  <a:pt x="2391918" y="137922"/>
                </a:lnTo>
                <a:lnTo>
                  <a:pt x="2394204" y="146304"/>
                </a:lnTo>
                <a:lnTo>
                  <a:pt x="2425446" y="136398"/>
                </a:lnTo>
                <a:lnTo>
                  <a:pt x="2423160" y="128016"/>
                </a:lnTo>
                <a:close/>
              </a:path>
              <a:path w="3901440" h="345439">
                <a:moveTo>
                  <a:pt x="2494026" y="121920"/>
                </a:moveTo>
                <a:lnTo>
                  <a:pt x="2462784" y="128016"/>
                </a:lnTo>
                <a:lnTo>
                  <a:pt x="2464308" y="136398"/>
                </a:lnTo>
                <a:lnTo>
                  <a:pt x="2495550" y="130302"/>
                </a:lnTo>
                <a:lnTo>
                  <a:pt x="2494026" y="121920"/>
                </a:lnTo>
                <a:close/>
              </a:path>
              <a:path w="3901440" h="345439">
                <a:moveTo>
                  <a:pt x="2564130" y="115062"/>
                </a:moveTo>
                <a:lnTo>
                  <a:pt x="2532126" y="121920"/>
                </a:lnTo>
                <a:lnTo>
                  <a:pt x="2534412" y="130302"/>
                </a:lnTo>
                <a:lnTo>
                  <a:pt x="2565654" y="123444"/>
                </a:lnTo>
                <a:lnTo>
                  <a:pt x="2564130" y="115062"/>
                </a:lnTo>
                <a:close/>
              </a:path>
              <a:path w="3901440" h="345439">
                <a:moveTo>
                  <a:pt x="2634234" y="105918"/>
                </a:moveTo>
                <a:lnTo>
                  <a:pt x="2602230" y="115062"/>
                </a:lnTo>
                <a:lnTo>
                  <a:pt x="2604516" y="123444"/>
                </a:lnTo>
                <a:lnTo>
                  <a:pt x="2636520" y="114300"/>
                </a:lnTo>
                <a:lnTo>
                  <a:pt x="2634234" y="105918"/>
                </a:lnTo>
                <a:close/>
              </a:path>
              <a:path w="3901440" h="345439">
                <a:moveTo>
                  <a:pt x="2704338" y="97536"/>
                </a:moveTo>
                <a:lnTo>
                  <a:pt x="2673096" y="105918"/>
                </a:lnTo>
                <a:lnTo>
                  <a:pt x="2675382" y="114300"/>
                </a:lnTo>
                <a:lnTo>
                  <a:pt x="2706624" y="105918"/>
                </a:lnTo>
                <a:lnTo>
                  <a:pt x="2704338" y="97536"/>
                </a:lnTo>
                <a:close/>
              </a:path>
              <a:path w="3901440" h="345439">
                <a:moveTo>
                  <a:pt x="2775966" y="96012"/>
                </a:moveTo>
                <a:lnTo>
                  <a:pt x="2743962" y="97536"/>
                </a:lnTo>
                <a:lnTo>
                  <a:pt x="2744724" y="105918"/>
                </a:lnTo>
                <a:lnTo>
                  <a:pt x="2775966" y="104394"/>
                </a:lnTo>
                <a:lnTo>
                  <a:pt x="2775966" y="96012"/>
                </a:lnTo>
                <a:close/>
              </a:path>
              <a:path w="3901440" h="345439">
                <a:moveTo>
                  <a:pt x="2814828" y="96012"/>
                </a:moveTo>
                <a:lnTo>
                  <a:pt x="2814066" y="104394"/>
                </a:lnTo>
                <a:lnTo>
                  <a:pt x="2846070" y="105918"/>
                </a:lnTo>
                <a:lnTo>
                  <a:pt x="2846070" y="97536"/>
                </a:lnTo>
                <a:lnTo>
                  <a:pt x="2814828" y="96012"/>
                </a:lnTo>
                <a:close/>
              </a:path>
              <a:path w="3901440" h="345439">
                <a:moveTo>
                  <a:pt x="2916174" y="94488"/>
                </a:moveTo>
                <a:lnTo>
                  <a:pt x="2884170" y="97536"/>
                </a:lnTo>
                <a:lnTo>
                  <a:pt x="2884932" y="105918"/>
                </a:lnTo>
                <a:lnTo>
                  <a:pt x="2916936" y="103632"/>
                </a:lnTo>
                <a:lnTo>
                  <a:pt x="2916174" y="94488"/>
                </a:lnTo>
                <a:close/>
              </a:path>
              <a:path w="3901440" h="345439">
                <a:moveTo>
                  <a:pt x="2986278" y="90678"/>
                </a:moveTo>
                <a:lnTo>
                  <a:pt x="2954274" y="94488"/>
                </a:lnTo>
                <a:lnTo>
                  <a:pt x="2955798" y="102870"/>
                </a:lnTo>
                <a:lnTo>
                  <a:pt x="2987040" y="99060"/>
                </a:lnTo>
                <a:lnTo>
                  <a:pt x="2986278" y="90678"/>
                </a:lnTo>
                <a:close/>
              </a:path>
              <a:path w="3901440" h="345439">
                <a:moveTo>
                  <a:pt x="3055620" y="83058"/>
                </a:moveTo>
                <a:lnTo>
                  <a:pt x="3024378" y="90678"/>
                </a:lnTo>
                <a:lnTo>
                  <a:pt x="3026664" y="99060"/>
                </a:lnTo>
                <a:lnTo>
                  <a:pt x="3057906" y="91440"/>
                </a:lnTo>
                <a:lnTo>
                  <a:pt x="3055620" y="83058"/>
                </a:lnTo>
                <a:close/>
              </a:path>
              <a:path w="3901440" h="345439">
                <a:moveTo>
                  <a:pt x="3125724" y="74676"/>
                </a:moveTo>
                <a:lnTo>
                  <a:pt x="3094482" y="83058"/>
                </a:lnTo>
                <a:lnTo>
                  <a:pt x="3096768" y="91440"/>
                </a:lnTo>
                <a:lnTo>
                  <a:pt x="3128010" y="83058"/>
                </a:lnTo>
                <a:lnTo>
                  <a:pt x="3125724" y="74676"/>
                </a:lnTo>
                <a:close/>
              </a:path>
              <a:path w="3901440" h="345439">
                <a:moveTo>
                  <a:pt x="3196590" y="67818"/>
                </a:moveTo>
                <a:lnTo>
                  <a:pt x="3164586" y="74676"/>
                </a:lnTo>
                <a:lnTo>
                  <a:pt x="3166872" y="83058"/>
                </a:lnTo>
                <a:lnTo>
                  <a:pt x="3198114" y="76200"/>
                </a:lnTo>
                <a:lnTo>
                  <a:pt x="3196590" y="67818"/>
                </a:lnTo>
                <a:close/>
              </a:path>
              <a:path w="3901440" h="345439">
                <a:moveTo>
                  <a:pt x="3266694" y="60198"/>
                </a:moveTo>
                <a:lnTo>
                  <a:pt x="3235452" y="67818"/>
                </a:lnTo>
                <a:lnTo>
                  <a:pt x="3236976" y="76200"/>
                </a:lnTo>
                <a:lnTo>
                  <a:pt x="3268979" y="68580"/>
                </a:lnTo>
                <a:lnTo>
                  <a:pt x="3266694" y="60198"/>
                </a:lnTo>
                <a:close/>
              </a:path>
              <a:path w="3901440" h="345439">
                <a:moveTo>
                  <a:pt x="3336798" y="53340"/>
                </a:moveTo>
                <a:lnTo>
                  <a:pt x="3305556" y="60198"/>
                </a:lnTo>
                <a:lnTo>
                  <a:pt x="3307079" y="68580"/>
                </a:lnTo>
                <a:lnTo>
                  <a:pt x="3339084" y="61722"/>
                </a:lnTo>
                <a:lnTo>
                  <a:pt x="3336798" y="53340"/>
                </a:lnTo>
                <a:close/>
              </a:path>
              <a:path w="3901440" h="345439">
                <a:moveTo>
                  <a:pt x="3407664" y="47244"/>
                </a:moveTo>
                <a:lnTo>
                  <a:pt x="3375660" y="53340"/>
                </a:lnTo>
                <a:lnTo>
                  <a:pt x="3377184" y="61722"/>
                </a:lnTo>
                <a:lnTo>
                  <a:pt x="3409188" y="55626"/>
                </a:lnTo>
                <a:lnTo>
                  <a:pt x="3407664" y="47244"/>
                </a:lnTo>
                <a:close/>
              </a:path>
              <a:path w="3901440" h="345439">
                <a:moveTo>
                  <a:pt x="3477768" y="40386"/>
                </a:moveTo>
                <a:lnTo>
                  <a:pt x="3445764" y="47244"/>
                </a:lnTo>
                <a:lnTo>
                  <a:pt x="3448050" y="55626"/>
                </a:lnTo>
                <a:lnTo>
                  <a:pt x="3479291" y="48768"/>
                </a:lnTo>
                <a:lnTo>
                  <a:pt x="3477768" y="40386"/>
                </a:lnTo>
                <a:close/>
              </a:path>
              <a:path w="3901440" h="345439">
                <a:moveTo>
                  <a:pt x="3547872" y="34290"/>
                </a:moveTo>
                <a:lnTo>
                  <a:pt x="3516629" y="40386"/>
                </a:lnTo>
                <a:lnTo>
                  <a:pt x="3518154" y="48768"/>
                </a:lnTo>
                <a:lnTo>
                  <a:pt x="3549396" y="42672"/>
                </a:lnTo>
                <a:lnTo>
                  <a:pt x="3547872" y="34290"/>
                </a:lnTo>
                <a:close/>
              </a:path>
              <a:path w="3901440" h="345439">
                <a:moveTo>
                  <a:pt x="3617976" y="27432"/>
                </a:moveTo>
                <a:lnTo>
                  <a:pt x="3586734" y="34290"/>
                </a:lnTo>
                <a:lnTo>
                  <a:pt x="3588258" y="42672"/>
                </a:lnTo>
                <a:lnTo>
                  <a:pt x="3620262" y="35814"/>
                </a:lnTo>
                <a:lnTo>
                  <a:pt x="3617976" y="27432"/>
                </a:lnTo>
                <a:close/>
              </a:path>
              <a:path w="3901440" h="345439">
                <a:moveTo>
                  <a:pt x="3688079" y="20574"/>
                </a:moveTo>
                <a:lnTo>
                  <a:pt x="3656838" y="27432"/>
                </a:lnTo>
                <a:lnTo>
                  <a:pt x="3658362" y="35814"/>
                </a:lnTo>
                <a:lnTo>
                  <a:pt x="3690366" y="28956"/>
                </a:lnTo>
                <a:lnTo>
                  <a:pt x="3688079" y="20574"/>
                </a:lnTo>
                <a:close/>
              </a:path>
              <a:path w="3901440" h="345439">
                <a:moveTo>
                  <a:pt x="3758946" y="14478"/>
                </a:moveTo>
                <a:lnTo>
                  <a:pt x="3726941" y="20574"/>
                </a:lnTo>
                <a:lnTo>
                  <a:pt x="3728466" y="28956"/>
                </a:lnTo>
                <a:lnTo>
                  <a:pt x="3760470" y="22860"/>
                </a:lnTo>
                <a:lnTo>
                  <a:pt x="3758946" y="14478"/>
                </a:lnTo>
                <a:close/>
              </a:path>
              <a:path w="3901440" h="345439">
                <a:moveTo>
                  <a:pt x="3829050" y="7620"/>
                </a:moveTo>
                <a:lnTo>
                  <a:pt x="3797046" y="14478"/>
                </a:lnTo>
                <a:lnTo>
                  <a:pt x="3799332" y="22860"/>
                </a:lnTo>
                <a:lnTo>
                  <a:pt x="3830574" y="16002"/>
                </a:lnTo>
                <a:lnTo>
                  <a:pt x="3829050" y="7620"/>
                </a:lnTo>
                <a:close/>
              </a:path>
              <a:path w="3901440" h="345439">
                <a:moveTo>
                  <a:pt x="3899154" y="0"/>
                </a:moveTo>
                <a:lnTo>
                  <a:pt x="3867912" y="7620"/>
                </a:lnTo>
                <a:lnTo>
                  <a:pt x="3869436" y="16002"/>
                </a:lnTo>
                <a:lnTo>
                  <a:pt x="3901440" y="8382"/>
                </a:lnTo>
                <a:lnTo>
                  <a:pt x="3899154" y="0"/>
                </a:lnTo>
                <a:close/>
              </a:path>
            </a:pathLst>
          </a:custGeom>
          <a:solidFill>
            <a:srgbClr val="000000"/>
          </a:solidFill>
        </p:spPr>
        <p:txBody>
          <a:bodyPr wrap="square" lIns="0" tIns="0" rIns="0" bIns="0" rtlCol="0"/>
          <a:lstStyle/>
          <a:p>
            <a:endParaRPr/>
          </a:p>
        </p:txBody>
      </p:sp>
      <p:sp>
        <p:nvSpPr>
          <p:cNvPr id="356" name="object 356"/>
          <p:cNvSpPr/>
          <p:nvPr/>
        </p:nvSpPr>
        <p:spPr>
          <a:xfrm>
            <a:off x="2583942" y="1994535"/>
            <a:ext cx="21590" cy="0"/>
          </a:xfrm>
          <a:custGeom>
            <a:avLst/>
            <a:gdLst/>
            <a:ahLst/>
            <a:cxnLst/>
            <a:rect l="l" t="t" r="r" b="b"/>
            <a:pathLst>
              <a:path w="21589">
                <a:moveTo>
                  <a:pt x="0" y="0"/>
                </a:moveTo>
                <a:lnTo>
                  <a:pt x="21336" y="0"/>
                </a:lnTo>
              </a:path>
            </a:pathLst>
          </a:custGeom>
          <a:ln w="5334">
            <a:solidFill>
              <a:srgbClr val="FF0065"/>
            </a:solidFill>
          </a:ln>
        </p:spPr>
        <p:txBody>
          <a:bodyPr wrap="square" lIns="0" tIns="0" rIns="0" bIns="0" rtlCol="0"/>
          <a:lstStyle/>
          <a:p>
            <a:endParaRPr/>
          </a:p>
        </p:txBody>
      </p:sp>
      <p:sp>
        <p:nvSpPr>
          <p:cNvPr id="357" name="object 357"/>
          <p:cNvSpPr/>
          <p:nvPr/>
        </p:nvSpPr>
        <p:spPr>
          <a:xfrm>
            <a:off x="2636520" y="1885188"/>
            <a:ext cx="39370" cy="0"/>
          </a:xfrm>
          <a:custGeom>
            <a:avLst/>
            <a:gdLst/>
            <a:ahLst/>
            <a:cxnLst/>
            <a:rect l="l" t="t" r="r" b="b"/>
            <a:pathLst>
              <a:path w="39369">
                <a:moveTo>
                  <a:pt x="0" y="0"/>
                </a:moveTo>
                <a:lnTo>
                  <a:pt x="38862" y="0"/>
                </a:lnTo>
              </a:path>
            </a:pathLst>
          </a:custGeom>
          <a:ln w="7620">
            <a:solidFill>
              <a:srgbClr val="FF0065"/>
            </a:solidFill>
          </a:ln>
        </p:spPr>
        <p:txBody>
          <a:bodyPr wrap="square" lIns="0" tIns="0" rIns="0" bIns="0" rtlCol="0"/>
          <a:lstStyle/>
          <a:p>
            <a:endParaRPr/>
          </a:p>
        </p:txBody>
      </p:sp>
      <p:sp>
        <p:nvSpPr>
          <p:cNvPr id="358" name="object 358"/>
          <p:cNvSpPr/>
          <p:nvPr/>
        </p:nvSpPr>
        <p:spPr>
          <a:xfrm>
            <a:off x="2707385" y="1833372"/>
            <a:ext cx="38100" cy="0"/>
          </a:xfrm>
          <a:custGeom>
            <a:avLst/>
            <a:gdLst/>
            <a:ahLst/>
            <a:cxnLst/>
            <a:rect l="l" t="t" r="r" b="b"/>
            <a:pathLst>
              <a:path w="38100">
                <a:moveTo>
                  <a:pt x="0" y="0"/>
                </a:moveTo>
                <a:lnTo>
                  <a:pt x="38100" y="0"/>
                </a:lnTo>
              </a:path>
            </a:pathLst>
          </a:custGeom>
          <a:ln w="7620">
            <a:solidFill>
              <a:srgbClr val="FF0065"/>
            </a:solidFill>
          </a:ln>
        </p:spPr>
        <p:txBody>
          <a:bodyPr wrap="square" lIns="0" tIns="0" rIns="0" bIns="0" rtlCol="0"/>
          <a:lstStyle/>
          <a:p>
            <a:endParaRPr/>
          </a:p>
        </p:txBody>
      </p:sp>
      <p:sp>
        <p:nvSpPr>
          <p:cNvPr id="359" name="object 359"/>
          <p:cNvSpPr/>
          <p:nvPr/>
        </p:nvSpPr>
        <p:spPr>
          <a:xfrm>
            <a:off x="2777489" y="1772030"/>
            <a:ext cx="39370" cy="0"/>
          </a:xfrm>
          <a:custGeom>
            <a:avLst/>
            <a:gdLst/>
            <a:ahLst/>
            <a:cxnLst/>
            <a:rect l="l" t="t" r="r" b="b"/>
            <a:pathLst>
              <a:path w="39369">
                <a:moveTo>
                  <a:pt x="0" y="0"/>
                </a:moveTo>
                <a:lnTo>
                  <a:pt x="38862" y="0"/>
                </a:lnTo>
              </a:path>
            </a:pathLst>
          </a:custGeom>
          <a:ln w="6857">
            <a:solidFill>
              <a:srgbClr val="FF0065"/>
            </a:solidFill>
          </a:ln>
        </p:spPr>
        <p:txBody>
          <a:bodyPr wrap="square" lIns="0" tIns="0" rIns="0" bIns="0" rtlCol="0"/>
          <a:lstStyle/>
          <a:p>
            <a:endParaRPr/>
          </a:p>
        </p:txBody>
      </p:sp>
      <p:sp>
        <p:nvSpPr>
          <p:cNvPr id="360" name="object 360"/>
          <p:cNvSpPr/>
          <p:nvPr/>
        </p:nvSpPr>
        <p:spPr>
          <a:xfrm>
            <a:off x="2847594" y="1780413"/>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1" name="object 361"/>
          <p:cNvSpPr/>
          <p:nvPr/>
        </p:nvSpPr>
        <p:spPr>
          <a:xfrm>
            <a:off x="2917698" y="1716023"/>
            <a:ext cx="39370" cy="0"/>
          </a:xfrm>
          <a:custGeom>
            <a:avLst/>
            <a:gdLst/>
            <a:ahLst/>
            <a:cxnLst/>
            <a:rect l="l" t="t" r="r" b="b"/>
            <a:pathLst>
              <a:path w="39369">
                <a:moveTo>
                  <a:pt x="0" y="0"/>
                </a:moveTo>
                <a:lnTo>
                  <a:pt x="38862" y="0"/>
                </a:lnTo>
              </a:path>
            </a:pathLst>
          </a:custGeom>
          <a:ln w="7619">
            <a:solidFill>
              <a:srgbClr val="FF0065"/>
            </a:solidFill>
          </a:ln>
        </p:spPr>
        <p:txBody>
          <a:bodyPr wrap="square" lIns="0" tIns="0" rIns="0" bIns="0" rtlCol="0"/>
          <a:lstStyle/>
          <a:p>
            <a:endParaRPr/>
          </a:p>
        </p:txBody>
      </p:sp>
      <p:sp>
        <p:nvSpPr>
          <p:cNvPr id="362" name="object 362"/>
          <p:cNvSpPr/>
          <p:nvPr/>
        </p:nvSpPr>
        <p:spPr>
          <a:xfrm>
            <a:off x="2987801" y="1728215"/>
            <a:ext cx="39370" cy="0"/>
          </a:xfrm>
          <a:custGeom>
            <a:avLst/>
            <a:gdLst/>
            <a:ahLst/>
            <a:cxnLst/>
            <a:rect l="l" t="t" r="r" b="b"/>
            <a:pathLst>
              <a:path w="39369">
                <a:moveTo>
                  <a:pt x="0" y="0"/>
                </a:moveTo>
                <a:lnTo>
                  <a:pt x="38862" y="0"/>
                </a:lnTo>
              </a:path>
            </a:pathLst>
          </a:custGeom>
          <a:ln w="9143">
            <a:solidFill>
              <a:srgbClr val="FF0065"/>
            </a:solidFill>
          </a:ln>
        </p:spPr>
        <p:txBody>
          <a:bodyPr wrap="square" lIns="0" tIns="0" rIns="0" bIns="0" rtlCol="0"/>
          <a:lstStyle/>
          <a:p>
            <a:endParaRPr/>
          </a:p>
        </p:txBody>
      </p:sp>
      <p:sp>
        <p:nvSpPr>
          <p:cNvPr id="363" name="object 363"/>
          <p:cNvSpPr/>
          <p:nvPr/>
        </p:nvSpPr>
        <p:spPr>
          <a:xfrm>
            <a:off x="3058667" y="1804796"/>
            <a:ext cx="38100" cy="0"/>
          </a:xfrm>
          <a:custGeom>
            <a:avLst/>
            <a:gdLst/>
            <a:ahLst/>
            <a:cxnLst/>
            <a:rect l="l" t="t" r="r" b="b"/>
            <a:pathLst>
              <a:path w="38100">
                <a:moveTo>
                  <a:pt x="0" y="0"/>
                </a:moveTo>
                <a:lnTo>
                  <a:pt x="38100" y="0"/>
                </a:lnTo>
              </a:path>
            </a:pathLst>
          </a:custGeom>
          <a:ln w="6857">
            <a:solidFill>
              <a:srgbClr val="FF0065"/>
            </a:solidFill>
          </a:ln>
        </p:spPr>
        <p:txBody>
          <a:bodyPr wrap="square" lIns="0" tIns="0" rIns="0" bIns="0" rtlCol="0"/>
          <a:lstStyle/>
          <a:p>
            <a:endParaRPr/>
          </a:p>
        </p:txBody>
      </p:sp>
      <p:sp>
        <p:nvSpPr>
          <p:cNvPr id="364" name="object 364"/>
          <p:cNvSpPr/>
          <p:nvPr/>
        </p:nvSpPr>
        <p:spPr>
          <a:xfrm>
            <a:off x="3128772" y="1789175"/>
            <a:ext cx="39370" cy="0"/>
          </a:xfrm>
          <a:custGeom>
            <a:avLst/>
            <a:gdLst/>
            <a:ahLst/>
            <a:cxnLst/>
            <a:rect l="l" t="t" r="r" b="b"/>
            <a:pathLst>
              <a:path w="39369">
                <a:moveTo>
                  <a:pt x="0" y="0"/>
                </a:moveTo>
                <a:lnTo>
                  <a:pt x="38862" y="0"/>
                </a:lnTo>
              </a:path>
            </a:pathLst>
          </a:custGeom>
          <a:ln w="7619">
            <a:solidFill>
              <a:srgbClr val="FF0065"/>
            </a:solidFill>
          </a:ln>
        </p:spPr>
        <p:txBody>
          <a:bodyPr wrap="square" lIns="0" tIns="0" rIns="0" bIns="0" rtlCol="0"/>
          <a:lstStyle/>
          <a:p>
            <a:endParaRPr/>
          </a:p>
        </p:txBody>
      </p:sp>
      <p:sp>
        <p:nvSpPr>
          <p:cNvPr id="365" name="object 365"/>
          <p:cNvSpPr/>
          <p:nvPr/>
        </p:nvSpPr>
        <p:spPr>
          <a:xfrm>
            <a:off x="3198876" y="1734693"/>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6" name="object 366"/>
          <p:cNvSpPr/>
          <p:nvPr/>
        </p:nvSpPr>
        <p:spPr>
          <a:xfrm>
            <a:off x="3268979" y="1706499"/>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67" name="object 367"/>
          <p:cNvSpPr/>
          <p:nvPr/>
        </p:nvSpPr>
        <p:spPr>
          <a:xfrm>
            <a:off x="3339846" y="1791081"/>
            <a:ext cx="38100" cy="0"/>
          </a:xfrm>
          <a:custGeom>
            <a:avLst/>
            <a:gdLst/>
            <a:ahLst/>
            <a:cxnLst/>
            <a:rect l="l" t="t" r="r" b="b"/>
            <a:pathLst>
              <a:path w="38100">
                <a:moveTo>
                  <a:pt x="0" y="0"/>
                </a:moveTo>
                <a:lnTo>
                  <a:pt x="38100" y="0"/>
                </a:lnTo>
              </a:path>
            </a:pathLst>
          </a:custGeom>
          <a:ln w="8382">
            <a:solidFill>
              <a:srgbClr val="FF0065"/>
            </a:solidFill>
          </a:ln>
        </p:spPr>
        <p:txBody>
          <a:bodyPr wrap="square" lIns="0" tIns="0" rIns="0" bIns="0" rtlCol="0"/>
          <a:lstStyle/>
          <a:p>
            <a:endParaRPr/>
          </a:p>
        </p:txBody>
      </p:sp>
      <p:sp>
        <p:nvSpPr>
          <p:cNvPr id="368" name="object 368"/>
          <p:cNvSpPr/>
          <p:nvPr/>
        </p:nvSpPr>
        <p:spPr>
          <a:xfrm>
            <a:off x="3409950" y="1877186"/>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69" name="object 369"/>
          <p:cNvSpPr/>
          <p:nvPr/>
        </p:nvSpPr>
        <p:spPr>
          <a:xfrm>
            <a:off x="3480053" y="1930145"/>
            <a:ext cx="39370" cy="0"/>
          </a:xfrm>
          <a:custGeom>
            <a:avLst/>
            <a:gdLst/>
            <a:ahLst/>
            <a:cxnLst/>
            <a:rect l="l" t="t" r="r" b="b"/>
            <a:pathLst>
              <a:path w="39370">
                <a:moveTo>
                  <a:pt x="0" y="0"/>
                </a:moveTo>
                <a:lnTo>
                  <a:pt x="38862" y="0"/>
                </a:lnTo>
              </a:path>
            </a:pathLst>
          </a:custGeom>
          <a:ln w="9143">
            <a:solidFill>
              <a:srgbClr val="FF0065"/>
            </a:solidFill>
          </a:ln>
        </p:spPr>
        <p:txBody>
          <a:bodyPr wrap="square" lIns="0" tIns="0" rIns="0" bIns="0" rtlCol="0"/>
          <a:lstStyle/>
          <a:p>
            <a:endParaRPr/>
          </a:p>
        </p:txBody>
      </p:sp>
      <p:sp>
        <p:nvSpPr>
          <p:cNvPr id="370" name="object 370"/>
          <p:cNvSpPr/>
          <p:nvPr/>
        </p:nvSpPr>
        <p:spPr>
          <a:xfrm>
            <a:off x="3550158" y="1935861"/>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1" name="object 371"/>
          <p:cNvSpPr/>
          <p:nvPr/>
        </p:nvSpPr>
        <p:spPr>
          <a:xfrm>
            <a:off x="3620261" y="1917572"/>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2" name="object 372"/>
          <p:cNvSpPr/>
          <p:nvPr/>
        </p:nvSpPr>
        <p:spPr>
          <a:xfrm>
            <a:off x="3691128" y="1895855"/>
            <a:ext cx="38100" cy="0"/>
          </a:xfrm>
          <a:custGeom>
            <a:avLst/>
            <a:gdLst/>
            <a:ahLst/>
            <a:cxnLst/>
            <a:rect l="l" t="t" r="r" b="b"/>
            <a:pathLst>
              <a:path w="38100">
                <a:moveTo>
                  <a:pt x="0" y="0"/>
                </a:moveTo>
                <a:lnTo>
                  <a:pt x="38100" y="0"/>
                </a:lnTo>
              </a:path>
            </a:pathLst>
          </a:custGeom>
          <a:ln w="9143">
            <a:solidFill>
              <a:srgbClr val="FF0065"/>
            </a:solidFill>
          </a:ln>
        </p:spPr>
        <p:txBody>
          <a:bodyPr wrap="square" lIns="0" tIns="0" rIns="0" bIns="0" rtlCol="0"/>
          <a:lstStyle/>
          <a:p>
            <a:endParaRPr/>
          </a:p>
        </p:txBody>
      </p:sp>
      <p:sp>
        <p:nvSpPr>
          <p:cNvPr id="373" name="object 373"/>
          <p:cNvSpPr/>
          <p:nvPr/>
        </p:nvSpPr>
        <p:spPr>
          <a:xfrm>
            <a:off x="3761232" y="1868805"/>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4" name="object 374"/>
          <p:cNvSpPr/>
          <p:nvPr/>
        </p:nvSpPr>
        <p:spPr>
          <a:xfrm>
            <a:off x="3831335" y="1871472"/>
            <a:ext cx="39370" cy="0"/>
          </a:xfrm>
          <a:custGeom>
            <a:avLst/>
            <a:gdLst/>
            <a:ahLst/>
            <a:cxnLst/>
            <a:rect l="l" t="t" r="r" b="b"/>
            <a:pathLst>
              <a:path w="39370">
                <a:moveTo>
                  <a:pt x="0" y="0"/>
                </a:moveTo>
                <a:lnTo>
                  <a:pt x="38862" y="0"/>
                </a:lnTo>
              </a:path>
            </a:pathLst>
          </a:custGeom>
          <a:ln w="9144">
            <a:solidFill>
              <a:srgbClr val="FF0065"/>
            </a:solidFill>
          </a:ln>
        </p:spPr>
        <p:txBody>
          <a:bodyPr wrap="square" lIns="0" tIns="0" rIns="0" bIns="0" rtlCol="0"/>
          <a:lstStyle/>
          <a:p>
            <a:endParaRPr/>
          </a:p>
        </p:txBody>
      </p:sp>
      <p:sp>
        <p:nvSpPr>
          <p:cNvPr id="375" name="object 375"/>
          <p:cNvSpPr/>
          <p:nvPr/>
        </p:nvSpPr>
        <p:spPr>
          <a:xfrm>
            <a:off x="3901440" y="1848993"/>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76" name="object 376"/>
          <p:cNvSpPr/>
          <p:nvPr/>
        </p:nvSpPr>
        <p:spPr>
          <a:xfrm>
            <a:off x="3971544" y="1791081"/>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7" name="object 377"/>
          <p:cNvSpPr/>
          <p:nvPr/>
        </p:nvSpPr>
        <p:spPr>
          <a:xfrm>
            <a:off x="4042409" y="1767458"/>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78" name="object 378"/>
          <p:cNvSpPr/>
          <p:nvPr/>
        </p:nvSpPr>
        <p:spPr>
          <a:xfrm>
            <a:off x="4112514" y="1777365"/>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79" name="object 379"/>
          <p:cNvSpPr/>
          <p:nvPr/>
        </p:nvSpPr>
        <p:spPr>
          <a:xfrm>
            <a:off x="4182617" y="1803272"/>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0" name="object 380"/>
          <p:cNvSpPr/>
          <p:nvPr/>
        </p:nvSpPr>
        <p:spPr>
          <a:xfrm>
            <a:off x="4252721" y="1807845"/>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1" name="object 381"/>
          <p:cNvSpPr/>
          <p:nvPr/>
        </p:nvSpPr>
        <p:spPr>
          <a:xfrm>
            <a:off x="4323588" y="1806321"/>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82" name="object 382"/>
          <p:cNvSpPr/>
          <p:nvPr/>
        </p:nvSpPr>
        <p:spPr>
          <a:xfrm>
            <a:off x="4393691" y="182918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3" name="object 383"/>
          <p:cNvSpPr/>
          <p:nvPr/>
        </p:nvSpPr>
        <p:spPr>
          <a:xfrm>
            <a:off x="4463796" y="183603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4" name="object 384"/>
          <p:cNvSpPr/>
          <p:nvPr/>
        </p:nvSpPr>
        <p:spPr>
          <a:xfrm>
            <a:off x="4533900" y="184061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5" name="object 385"/>
          <p:cNvSpPr/>
          <p:nvPr/>
        </p:nvSpPr>
        <p:spPr>
          <a:xfrm>
            <a:off x="4604003" y="183603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6" name="object 386"/>
          <p:cNvSpPr/>
          <p:nvPr/>
        </p:nvSpPr>
        <p:spPr>
          <a:xfrm>
            <a:off x="4674870" y="1829181"/>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87" name="object 387"/>
          <p:cNvSpPr/>
          <p:nvPr/>
        </p:nvSpPr>
        <p:spPr>
          <a:xfrm>
            <a:off x="4744973" y="1822322"/>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8" name="object 388"/>
          <p:cNvSpPr/>
          <p:nvPr/>
        </p:nvSpPr>
        <p:spPr>
          <a:xfrm>
            <a:off x="4815078" y="181317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9" name="object 389"/>
          <p:cNvSpPr/>
          <p:nvPr/>
        </p:nvSpPr>
        <p:spPr>
          <a:xfrm>
            <a:off x="4885182" y="1801748"/>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0" name="object 390"/>
          <p:cNvSpPr/>
          <p:nvPr/>
        </p:nvSpPr>
        <p:spPr>
          <a:xfrm>
            <a:off x="4956047" y="1789557"/>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391" name="object 391"/>
          <p:cNvSpPr/>
          <p:nvPr/>
        </p:nvSpPr>
        <p:spPr>
          <a:xfrm>
            <a:off x="5026152" y="1780413"/>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2" name="object 392"/>
          <p:cNvSpPr/>
          <p:nvPr/>
        </p:nvSpPr>
        <p:spPr>
          <a:xfrm>
            <a:off x="5096255" y="1774317"/>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393" name="object 393"/>
          <p:cNvSpPr/>
          <p:nvPr/>
        </p:nvSpPr>
        <p:spPr>
          <a:xfrm>
            <a:off x="5166359" y="1767458"/>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4" name="object 394"/>
          <p:cNvSpPr/>
          <p:nvPr/>
        </p:nvSpPr>
        <p:spPr>
          <a:xfrm>
            <a:off x="5236464" y="1758314"/>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95" name="object 395"/>
          <p:cNvSpPr/>
          <p:nvPr/>
        </p:nvSpPr>
        <p:spPr>
          <a:xfrm>
            <a:off x="5307329" y="1749933"/>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396" name="object 396"/>
          <p:cNvSpPr/>
          <p:nvPr/>
        </p:nvSpPr>
        <p:spPr>
          <a:xfrm>
            <a:off x="5377434" y="174917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7" name="object 397"/>
          <p:cNvSpPr/>
          <p:nvPr/>
        </p:nvSpPr>
        <p:spPr>
          <a:xfrm>
            <a:off x="5447538" y="1750314"/>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98" name="object 398"/>
          <p:cNvSpPr/>
          <p:nvPr/>
        </p:nvSpPr>
        <p:spPr>
          <a:xfrm>
            <a:off x="5517641" y="1747647"/>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9" name="object 399"/>
          <p:cNvSpPr/>
          <p:nvPr/>
        </p:nvSpPr>
        <p:spPr>
          <a:xfrm>
            <a:off x="5587746" y="1743074"/>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400" name="object 400"/>
          <p:cNvSpPr/>
          <p:nvPr/>
        </p:nvSpPr>
        <p:spPr>
          <a:xfrm>
            <a:off x="5658611" y="1735455"/>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01" name="object 401"/>
          <p:cNvSpPr/>
          <p:nvPr/>
        </p:nvSpPr>
        <p:spPr>
          <a:xfrm>
            <a:off x="5728715" y="1727073"/>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2" name="object 402"/>
          <p:cNvSpPr/>
          <p:nvPr/>
        </p:nvSpPr>
        <p:spPr>
          <a:xfrm>
            <a:off x="5798820" y="1719453"/>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3" name="object 403"/>
          <p:cNvSpPr/>
          <p:nvPr/>
        </p:nvSpPr>
        <p:spPr>
          <a:xfrm>
            <a:off x="5868923" y="1712594"/>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4" name="object 404"/>
          <p:cNvSpPr/>
          <p:nvPr/>
        </p:nvSpPr>
        <p:spPr>
          <a:xfrm>
            <a:off x="5939790" y="1705737"/>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405" name="object 405"/>
          <p:cNvSpPr/>
          <p:nvPr/>
        </p:nvSpPr>
        <p:spPr>
          <a:xfrm>
            <a:off x="6009894" y="1699640"/>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6" name="object 406"/>
          <p:cNvSpPr/>
          <p:nvPr/>
        </p:nvSpPr>
        <p:spPr>
          <a:xfrm>
            <a:off x="6079997" y="1692020"/>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7" name="object 407"/>
          <p:cNvSpPr/>
          <p:nvPr/>
        </p:nvSpPr>
        <p:spPr>
          <a:xfrm>
            <a:off x="6150102" y="1686686"/>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8" name="object 408"/>
          <p:cNvSpPr/>
          <p:nvPr/>
        </p:nvSpPr>
        <p:spPr>
          <a:xfrm>
            <a:off x="6220205" y="1679448"/>
            <a:ext cx="39370" cy="0"/>
          </a:xfrm>
          <a:custGeom>
            <a:avLst/>
            <a:gdLst/>
            <a:ahLst/>
            <a:cxnLst/>
            <a:rect l="l" t="t" r="r" b="b"/>
            <a:pathLst>
              <a:path w="39370">
                <a:moveTo>
                  <a:pt x="0" y="0"/>
                </a:moveTo>
                <a:lnTo>
                  <a:pt x="38862" y="0"/>
                </a:lnTo>
              </a:path>
            </a:pathLst>
          </a:custGeom>
          <a:ln w="12192">
            <a:solidFill>
              <a:srgbClr val="FF0065"/>
            </a:solidFill>
          </a:ln>
        </p:spPr>
        <p:txBody>
          <a:bodyPr wrap="square" lIns="0" tIns="0" rIns="0" bIns="0" rtlCol="0"/>
          <a:lstStyle/>
          <a:p>
            <a:endParaRPr/>
          </a:p>
        </p:txBody>
      </p:sp>
      <p:sp>
        <p:nvSpPr>
          <p:cNvPr id="409" name="object 409"/>
          <p:cNvSpPr/>
          <p:nvPr/>
        </p:nvSpPr>
        <p:spPr>
          <a:xfrm>
            <a:off x="6291071" y="1672209"/>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10" name="object 410"/>
          <p:cNvSpPr/>
          <p:nvPr/>
        </p:nvSpPr>
        <p:spPr>
          <a:xfrm>
            <a:off x="6361176" y="166687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1" name="object 411"/>
          <p:cNvSpPr/>
          <p:nvPr/>
        </p:nvSpPr>
        <p:spPr>
          <a:xfrm>
            <a:off x="6431279" y="165925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2" name="object 412"/>
          <p:cNvSpPr/>
          <p:nvPr/>
        </p:nvSpPr>
        <p:spPr>
          <a:xfrm>
            <a:off x="6501384" y="1652396"/>
            <a:ext cx="27940" cy="0"/>
          </a:xfrm>
          <a:custGeom>
            <a:avLst/>
            <a:gdLst/>
            <a:ahLst/>
            <a:cxnLst/>
            <a:rect l="l" t="t" r="r" b="b"/>
            <a:pathLst>
              <a:path w="27940">
                <a:moveTo>
                  <a:pt x="0" y="0"/>
                </a:moveTo>
                <a:lnTo>
                  <a:pt x="27432" y="0"/>
                </a:lnTo>
              </a:path>
            </a:pathLst>
          </a:custGeom>
          <a:ln w="11429">
            <a:solidFill>
              <a:srgbClr val="FF0065"/>
            </a:solidFill>
          </a:ln>
        </p:spPr>
        <p:txBody>
          <a:bodyPr wrap="square" lIns="0" tIns="0" rIns="0" bIns="0" rtlCol="0"/>
          <a:lstStyle/>
          <a:p>
            <a:endParaRPr/>
          </a:p>
        </p:txBody>
      </p:sp>
      <p:sp>
        <p:nvSpPr>
          <p:cNvPr id="413" name="object 413"/>
          <p:cNvSpPr/>
          <p:nvPr/>
        </p:nvSpPr>
        <p:spPr>
          <a:xfrm>
            <a:off x="2601467" y="1642110"/>
            <a:ext cx="3901440" cy="350520"/>
          </a:xfrm>
          <a:custGeom>
            <a:avLst/>
            <a:gdLst/>
            <a:ahLst/>
            <a:cxnLst/>
            <a:rect l="l" t="t" r="r" b="b"/>
            <a:pathLst>
              <a:path w="3901440" h="350519">
                <a:moveTo>
                  <a:pt x="31242" y="238506"/>
                </a:moveTo>
                <a:lnTo>
                  <a:pt x="0" y="348234"/>
                </a:lnTo>
                <a:lnTo>
                  <a:pt x="7620" y="350520"/>
                </a:lnTo>
                <a:lnTo>
                  <a:pt x="39624" y="240792"/>
                </a:lnTo>
                <a:lnTo>
                  <a:pt x="31242" y="238506"/>
                </a:lnTo>
                <a:close/>
              </a:path>
              <a:path w="3901440" h="350519">
                <a:moveTo>
                  <a:pt x="102108" y="185166"/>
                </a:moveTo>
                <a:lnTo>
                  <a:pt x="70104" y="236982"/>
                </a:lnTo>
                <a:lnTo>
                  <a:pt x="77724" y="241554"/>
                </a:lnTo>
                <a:lnTo>
                  <a:pt x="108966" y="189738"/>
                </a:lnTo>
                <a:lnTo>
                  <a:pt x="102108" y="185166"/>
                </a:lnTo>
                <a:close/>
              </a:path>
              <a:path w="3901440" h="350519">
                <a:moveTo>
                  <a:pt x="172212" y="124206"/>
                </a:moveTo>
                <a:lnTo>
                  <a:pt x="140208" y="185928"/>
                </a:lnTo>
                <a:lnTo>
                  <a:pt x="147828" y="189738"/>
                </a:lnTo>
                <a:lnTo>
                  <a:pt x="179832" y="128016"/>
                </a:lnTo>
                <a:lnTo>
                  <a:pt x="172212" y="124206"/>
                </a:lnTo>
                <a:close/>
              </a:path>
              <a:path w="3901440" h="350519">
                <a:moveTo>
                  <a:pt x="215646" y="121920"/>
                </a:moveTo>
                <a:lnTo>
                  <a:pt x="213360" y="130302"/>
                </a:lnTo>
                <a:lnTo>
                  <a:pt x="245364" y="138684"/>
                </a:lnTo>
                <a:lnTo>
                  <a:pt x="246888" y="130302"/>
                </a:lnTo>
                <a:lnTo>
                  <a:pt x="215646" y="121920"/>
                </a:lnTo>
                <a:close/>
              </a:path>
              <a:path w="3901440" h="350519">
                <a:moveTo>
                  <a:pt x="312420" y="68580"/>
                </a:moveTo>
                <a:lnTo>
                  <a:pt x="281178" y="132588"/>
                </a:lnTo>
                <a:lnTo>
                  <a:pt x="288798" y="136398"/>
                </a:lnTo>
                <a:lnTo>
                  <a:pt x="320040" y="72390"/>
                </a:lnTo>
                <a:lnTo>
                  <a:pt x="312420" y="68580"/>
                </a:lnTo>
                <a:close/>
              </a:path>
              <a:path w="3901440" h="350519">
                <a:moveTo>
                  <a:pt x="356616" y="66294"/>
                </a:moveTo>
                <a:lnTo>
                  <a:pt x="353568" y="74676"/>
                </a:lnTo>
                <a:lnTo>
                  <a:pt x="384810" y="86106"/>
                </a:lnTo>
                <a:lnTo>
                  <a:pt x="387858" y="77724"/>
                </a:lnTo>
                <a:lnTo>
                  <a:pt x="356616" y="66294"/>
                </a:lnTo>
                <a:close/>
              </a:path>
              <a:path w="3901440" h="350519">
                <a:moveTo>
                  <a:pt x="429006" y="80010"/>
                </a:moveTo>
                <a:lnTo>
                  <a:pt x="421386" y="83058"/>
                </a:lnTo>
                <a:lnTo>
                  <a:pt x="452628" y="160782"/>
                </a:lnTo>
                <a:lnTo>
                  <a:pt x="461010" y="157734"/>
                </a:lnTo>
                <a:lnTo>
                  <a:pt x="429006" y="80010"/>
                </a:lnTo>
                <a:close/>
              </a:path>
              <a:path w="3901440" h="350519">
                <a:moveTo>
                  <a:pt x="525018" y="139446"/>
                </a:moveTo>
                <a:lnTo>
                  <a:pt x="493776" y="155448"/>
                </a:lnTo>
                <a:lnTo>
                  <a:pt x="497586" y="163068"/>
                </a:lnTo>
                <a:lnTo>
                  <a:pt x="528828" y="147066"/>
                </a:lnTo>
                <a:lnTo>
                  <a:pt x="525018" y="139446"/>
                </a:lnTo>
                <a:close/>
              </a:path>
              <a:path w="3901440" h="350519">
                <a:moveTo>
                  <a:pt x="593598" y="86868"/>
                </a:moveTo>
                <a:lnTo>
                  <a:pt x="562356" y="140970"/>
                </a:lnTo>
                <a:lnTo>
                  <a:pt x="569976" y="145542"/>
                </a:lnTo>
                <a:lnTo>
                  <a:pt x="601218" y="91440"/>
                </a:lnTo>
                <a:lnTo>
                  <a:pt x="593598" y="86868"/>
                </a:lnTo>
                <a:close/>
              </a:path>
              <a:path w="3901440" h="350519">
                <a:moveTo>
                  <a:pt x="664464" y="57150"/>
                </a:moveTo>
                <a:lnTo>
                  <a:pt x="633222" y="86106"/>
                </a:lnTo>
                <a:lnTo>
                  <a:pt x="639318" y="92202"/>
                </a:lnTo>
                <a:lnTo>
                  <a:pt x="670560" y="63246"/>
                </a:lnTo>
                <a:lnTo>
                  <a:pt x="664464" y="57150"/>
                </a:lnTo>
                <a:close/>
              </a:path>
              <a:path w="3901440" h="350519">
                <a:moveTo>
                  <a:pt x="710184" y="58674"/>
                </a:moveTo>
                <a:lnTo>
                  <a:pt x="702564" y="61722"/>
                </a:lnTo>
                <a:lnTo>
                  <a:pt x="733806" y="146304"/>
                </a:lnTo>
                <a:lnTo>
                  <a:pt x="742188" y="143256"/>
                </a:lnTo>
                <a:lnTo>
                  <a:pt x="710184" y="58674"/>
                </a:lnTo>
                <a:close/>
              </a:path>
              <a:path w="3901440" h="350519">
                <a:moveTo>
                  <a:pt x="781050" y="143256"/>
                </a:moveTo>
                <a:lnTo>
                  <a:pt x="772668" y="146304"/>
                </a:lnTo>
                <a:lnTo>
                  <a:pt x="803910" y="232410"/>
                </a:lnTo>
                <a:lnTo>
                  <a:pt x="812292" y="229362"/>
                </a:lnTo>
                <a:lnTo>
                  <a:pt x="781050" y="143256"/>
                </a:lnTo>
                <a:close/>
              </a:path>
              <a:path w="3901440" h="350519">
                <a:moveTo>
                  <a:pt x="850392" y="228600"/>
                </a:moveTo>
                <a:lnTo>
                  <a:pt x="843534" y="233172"/>
                </a:lnTo>
                <a:lnTo>
                  <a:pt x="874776" y="285750"/>
                </a:lnTo>
                <a:lnTo>
                  <a:pt x="882396" y="281940"/>
                </a:lnTo>
                <a:lnTo>
                  <a:pt x="850392" y="228600"/>
                </a:lnTo>
                <a:close/>
              </a:path>
              <a:path w="3901440" h="350519">
                <a:moveTo>
                  <a:pt x="918210" y="279654"/>
                </a:moveTo>
                <a:lnTo>
                  <a:pt x="916686" y="288036"/>
                </a:lnTo>
                <a:lnTo>
                  <a:pt x="947928" y="294132"/>
                </a:lnTo>
                <a:lnTo>
                  <a:pt x="949452" y="284988"/>
                </a:lnTo>
                <a:lnTo>
                  <a:pt x="918210" y="279654"/>
                </a:lnTo>
                <a:close/>
              </a:path>
              <a:path w="3901440" h="350519">
                <a:moveTo>
                  <a:pt x="1017270" y="267462"/>
                </a:moveTo>
                <a:lnTo>
                  <a:pt x="985266" y="285750"/>
                </a:lnTo>
                <a:lnTo>
                  <a:pt x="989838" y="293370"/>
                </a:lnTo>
                <a:lnTo>
                  <a:pt x="1021080" y="274320"/>
                </a:lnTo>
                <a:lnTo>
                  <a:pt x="1017270" y="267462"/>
                </a:lnTo>
                <a:close/>
              </a:path>
              <a:path w="3901440" h="350519">
                <a:moveTo>
                  <a:pt x="1086612" y="246126"/>
                </a:moveTo>
                <a:lnTo>
                  <a:pt x="1055370" y="267462"/>
                </a:lnTo>
                <a:lnTo>
                  <a:pt x="1059942" y="274320"/>
                </a:lnTo>
                <a:lnTo>
                  <a:pt x="1091946" y="252984"/>
                </a:lnTo>
                <a:lnTo>
                  <a:pt x="1086612" y="246126"/>
                </a:lnTo>
                <a:close/>
              </a:path>
              <a:path w="3901440" h="350519">
                <a:moveTo>
                  <a:pt x="1156716" y="218694"/>
                </a:moveTo>
                <a:lnTo>
                  <a:pt x="1125474" y="246126"/>
                </a:lnTo>
                <a:lnTo>
                  <a:pt x="1130808" y="252984"/>
                </a:lnTo>
                <a:lnTo>
                  <a:pt x="1162812" y="225552"/>
                </a:lnTo>
                <a:lnTo>
                  <a:pt x="1156716" y="218694"/>
                </a:lnTo>
                <a:close/>
              </a:path>
              <a:path w="3901440" h="350519">
                <a:moveTo>
                  <a:pt x="1198626" y="217932"/>
                </a:moveTo>
                <a:lnTo>
                  <a:pt x="1197864" y="226314"/>
                </a:lnTo>
                <a:lnTo>
                  <a:pt x="1229868" y="229362"/>
                </a:lnTo>
                <a:lnTo>
                  <a:pt x="1230630" y="220980"/>
                </a:lnTo>
                <a:lnTo>
                  <a:pt x="1198626" y="217932"/>
                </a:lnTo>
                <a:close/>
              </a:path>
              <a:path w="3901440" h="350519">
                <a:moveTo>
                  <a:pt x="1297686" y="198882"/>
                </a:moveTo>
                <a:lnTo>
                  <a:pt x="1266444" y="221742"/>
                </a:lnTo>
                <a:lnTo>
                  <a:pt x="1271016" y="228600"/>
                </a:lnTo>
                <a:lnTo>
                  <a:pt x="1303020" y="205740"/>
                </a:lnTo>
                <a:lnTo>
                  <a:pt x="1297686" y="198882"/>
                </a:lnTo>
                <a:close/>
              </a:path>
              <a:path w="3901440" h="350519">
                <a:moveTo>
                  <a:pt x="1367028" y="142494"/>
                </a:moveTo>
                <a:lnTo>
                  <a:pt x="1335024" y="200406"/>
                </a:lnTo>
                <a:lnTo>
                  <a:pt x="1342644" y="204216"/>
                </a:lnTo>
                <a:lnTo>
                  <a:pt x="1373886" y="147066"/>
                </a:lnTo>
                <a:lnTo>
                  <a:pt x="1367028" y="142494"/>
                </a:lnTo>
                <a:close/>
              </a:path>
              <a:path w="3901440" h="350519">
                <a:moveTo>
                  <a:pt x="1437894" y="117348"/>
                </a:moveTo>
                <a:lnTo>
                  <a:pt x="1406652" y="141732"/>
                </a:lnTo>
                <a:lnTo>
                  <a:pt x="1411986" y="147828"/>
                </a:lnTo>
                <a:lnTo>
                  <a:pt x="1443228" y="124206"/>
                </a:lnTo>
                <a:lnTo>
                  <a:pt x="1437894" y="117348"/>
                </a:lnTo>
                <a:close/>
              </a:path>
              <a:path w="3901440" h="350519">
                <a:moveTo>
                  <a:pt x="1480566" y="116586"/>
                </a:moveTo>
                <a:lnTo>
                  <a:pt x="1478280" y="124206"/>
                </a:lnTo>
                <a:lnTo>
                  <a:pt x="1509522" y="134874"/>
                </a:lnTo>
                <a:lnTo>
                  <a:pt x="1512570" y="126492"/>
                </a:lnTo>
                <a:lnTo>
                  <a:pt x="1480566" y="116586"/>
                </a:lnTo>
                <a:close/>
              </a:path>
              <a:path w="3901440" h="350519">
                <a:moveTo>
                  <a:pt x="1552194" y="127254"/>
                </a:moveTo>
                <a:lnTo>
                  <a:pt x="1546860" y="134112"/>
                </a:lnTo>
                <a:lnTo>
                  <a:pt x="1578864" y="159258"/>
                </a:lnTo>
                <a:lnTo>
                  <a:pt x="1584198" y="153162"/>
                </a:lnTo>
                <a:lnTo>
                  <a:pt x="1552194" y="127254"/>
                </a:lnTo>
                <a:close/>
              </a:path>
              <a:path w="3901440" h="350519">
                <a:moveTo>
                  <a:pt x="1620774" y="151638"/>
                </a:moveTo>
                <a:lnTo>
                  <a:pt x="1619250" y="160782"/>
                </a:lnTo>
                <a:lnTo>
                  <a:pt x="1651254" y="164592"/>
                </a:lnTo>
                <a:lnTo>
                  <a:pt x="1652015" y="156210"/>
                </a:lnTo>
                <a:lnTo>
                  <a:pt x="1620774" y="151638"/>
                </a:lnTo>
                <a:close/>
              </a:path>
              <a:path w="3901440" h="350519">
                <a:moveTo>
                  <a:pt x="1721358" y="154686"/>
                </a:moveTo>
                <a:lnTo>
                  <a:pt x="1690116" y="156210"/>
                </a:lnTo>
                <a:lnTo>
                  <a:pt x="1690116" y="164592"/>
                </a:lnTo>
                <a:lnTo>
                  <a:pt x="1722120" y="163068"/>
                </a:lnTo>
                <a:lnTo>
                  <a:pt x="1721358" y="154686"/>
                </a:lnTo>
                <a:close/>
              </a:path>
              <a:path w="3901440" h="350519">
                <a:moveTo>
                  <a:pt x="1763268" y="155448"/>
                </a:moveTo>
                <a:lnTo>
                  <a:pt x="1757934" y="162306"/>
                </a:lnTo>
                <a:lnTo>
                  <a:pt x="1789176" y="185166"/>
                </a:lnTo>
                <a:lnTo>
                  <a:pt x="1794510" y="178308"/>
                </a:lnTo>
                <a:lnTo>
                  <a:pt x="1763268" y="155448"/>
                </a:lnTo>
                <a:close/>
              </a:path>
              <a:path w="3901440" h="350519">
                <a:moveTo>
                  <a:pt x="1831848" y="177546"/>
                </a:moveTo>
                <a:lnTo>
                  <a:pt x="1829562" y="185928"/>
                </a:lnTo>
                <a:lnTo>
                  <a:pt x="1861566" y="193548"/>
                </a:lnTo>
                <a:lnTo>
                  <a:pt x="1863090" y="185166"/>
                </a:lnTo>
                <a:lnTo>
                  <a:pt x="1831848" y="177546"/>
                </a:lnTo>
                <a:close/>
              </a:path>
              <a:path w="3901440" h="350519">
                <a:moveTo>
                  <a:pt x="1901952" y="185166"/>
                </a:moveTo>
                <a:lnTo>
                  <a:pt x="1900428" y="193548"/>
                </a:lnTo>
                <a:lnTo>
                  <a:pt x="1931670" y="198120"/>
                </a:lnTo>
                <a:lnTo>
                  <a:pt x="1933194" y="188976"/>
                </a:lnTo>
                <a:lnTo>
                  <a:pt x="1901952" y="185166"/>
                </a:lnTo>
                <a:close/>
              </a:path>
              <a:path w="3901440" h="350519">
                <a:moveTo>
                  <a:pt x="2002536" y="185166"/>
                </a:moveTo>
                <a:lnTo>
                  <a:pt x="1970532" y="188976"/>
                </a:lnTo>
                <a:lnTo>
                  <a:pt x="1972056" y="198120"/>
                </a:lnTo>
                <a:lnTo>
                  <a:pt x="2003298" y="193548"/>
                </a:lnTo>
                <a:lnTo>
                  <a:pt x="2002536" y="185166"/>
                </a:lnTo>
                <a:close/>
              </a:path>
              <a:path w="3901440" h="350519">
                <a:moveTo>
                  <a:pt x="2071878" y="177546"/>
                </a:moveTo>
                <a:lnTo>
                  <a:pt x="2040636" y="185166"/>
                </a:lnTo>
                <a:lnTo>
                  <a:pt x="2042160" y="193548"/>
                </a:lnTo>
                <a:lnTo>
                  <a:pt x="2074164" y="185928"/>
                </a:lnTo>
                <a:lnTo>
                  <a:pt x="2071878" y="177546"/>
                </a:lnTo>
                <a:close/>
              </a:path>
              <a:path w="3901440" h="350519">
                <a:moveTo>
                  <a:pt x="2142744" y="170688"/>
                </a:moveTo>
                <a:lnTo>
                  <a:pt x="2110740" y="177546"/>
                </a:lnTo>
                <a:lnTo>
                  <a:pt x="2113026" y="185928"/>
                </a:lnTo>
                <a:lnTo>
                  <a:pt x="2144268" y="179070"/>
                </a:lnTo>
                <a:lnTo>
                  <a:pt x="2142744" y="170688"/>
                </a:lnTo>
                <a:close/>
              </a:path>
              <a:path w="3901440" h="350519">
                <a:moveTo>
                  <a:pt x="2212848" y="162306"/>
                </a:moveTo>
                <a:lnTo>
                  <a:pt x="2180844" y="170688"/>
                </a:lnTo>
                <a:lnTo>
                  <a:pt x="2183130" y="179070"/>
                </a:lnTo>
                <a:lnTo>
                  <a:pt x="2215134" y="170688"/>
                </a:lnTo>
                <a:lnTo>
                  <a:pt x="2212848" y="162306"/>
                </a:lnTo>
                <a:close/>
              </a:path>
              <a:path w="3901440" h="350519">
                <a:moveTo>
                  <a:pt x="2282190" y="150876"/>
                </a:moveTo>
                <a:lnTo>
                  <a:pt x="2250948" y="162306"/>
                </a:lnTo>
                <a:lnTo>
                  <a:pt x="2253996" y="170688"/>
                </a:lnTo>
                <a:lnTo>
                  <a:pt x="2285238" y="158496"/>
                </a:lnTo>
                <a:lnTo>
                  <a:pt x="2282190" y="150876"/>
                </a:lnTo>
                <a:close/>
              </a:path>
              <a:path w="3901440" h="350519">
                <a:moveTo>
                  <a:pt x="2352294" y="137922"/>
                </a:moveTo>
                <a:lnTo>
                  <a:pt x="2321052" y="150876"/>
                </a:lnTo>
                <a:lnTo>
                  <a:pt x="2324100" y="158496"/>
                </a:lnTo>
                <a:lnTo>
                  <a:pt x="2356104" y="145542"/>
                </a:lnTo>
                <a:lnTo>
                  <a:pt x="2352294" y="137922"/>
                </a:lnTo>
                <a:close/>
              </a:path>
              <a:path w="3901440" h="350519">
                <a:moveTo>
                  <a:pt x="2423160" y="129540"/>
                </a:moveTo>
                <a:lnTo>
                  <a:pt x="2391918" y="137922"/>
                </a:lnTo>
                <a:lnTo>
                  <a:pt x="2394204" y="146304"/>
                </a:lnTo>
                <a:lnTo>
                  <a:pt x="2425446" y="137160"/>
                </a:lnTo>
                <a:lnTo>
                  <a:pt x="2423160" y="129540"/>
                </a:lnTo>
                <a:close/>
              </a:path>
              <a:path w="3901440" h="350519">
                <a:moveTo>
                  <a:pt x="2494026" y="121920"/>
                </a:moveTo>
                <a:lnTo>
                  <a:pt x="2462022" y="128778"/>
                </a:lnTo>
                <a:lnTo>
                  <a:pt x="2464308" y="137160"/>
                </a:lnTo>
                <a:lnTo>
                  <a:pt x="2495550" y="130302"/>
                </a:lnTo>
                <a:lnTo>
                  <a:pt x="2494026" y="121920"/>
                </a:lnTo>
                <a:close/>
              </a:path>
              <a:path w="3901440" h="350519">
                <a:moveTo>
                  <a:pt x="2564130" y="116586"/>
                </a:moveTo>
                <a:lnTo>
                  <a:pt x="2532888" y="121920"/>
                </a:lnTo>
                <a:lnTo>
                  <a:pt x="2534412" y="130302"/>
                </a:lnTo>
                <a:lnTo>
                  <a:pt x="2565654" y="124968"/>
                </a:lnTo>
                <a:lnTo>
                  <a:pt x="2564130" y="116586"/>
                </a:lnTo>
                <a:close/>
              </a:path>
              <a:path w="3901440" h="350519">
                <a:moveTo>
                  <a:pt x="2634234" y="106680"/>
                </a:moveTo>
                <a:lnTo>
                  <a:pt x="2602230" y="116586"/>
                </a:lnTo>
                <a:lnTo>
                  <a:pt x="2605278" y="124206"/>
                </a:lnTo>
                <a:lnTo>
                  <a:pt x="2636520" y="114300"/>
                </a:lnTo>
                <a:lnTo>
                  <a:pt x="2634234" y="106680"/>
                </a:lnTo>
                <a:close/>
              </a:path>
              <a:path w="3901440" h="350519">
                <a:moveTo>
                  <a:pt x="2704338" y="97536"/>
                </a:moveTo>
                <a:lnTo>
                  <a:pt x="2673096" y="105918"/>
                </a:lnTo>
                <a:lnTo>
                  <a:pt x="2675382" y="114300"/>
                </a:lnTo>
                <a:lnTo>
                  <a:pt x="2706624" y="105918"/>
                </a:lnTo>
                <a:lnTo>
                  <a:pt x="2704338" y="97536"/>
                </a:lnTo>
                <a:close/>
              </a:path>
              <a:path w="3901440" h="350519">
                <a:moveTo>
                  <a:pt x="2775966" y="97536"/>
                </a:moveTo>
                <a:lnTo>
                  <a:pt x="2743962" y="97536"/>
                </a:lnTo>
                <a:lnTo>
                  <a:pt x="2743962" y="105918"/>
                </a:lnTo>
                <a:lnTo>
                  <a:pt x="2775966" y="105918"/>
                </a:lnTo>
                <a:lnTo>
                  <a:pt x="2775966" y="97536"/>
                </a:lnTo>
                <a:close/>
              </a:path>
              <a:path w="3901440" h="350519">
                <a:moveTo>
                  <a:pt x="2814828" y="97536"/>
                </a:moveTo>
                <a:lnTo>
                  <a:pt x="2814066" y="105918"/>
                </a:lnTo>
                <a:lnTo>
                  <a:pt x="2846070" y="107442"/>
                </a:lnTo>
                <a:lnTo>
                  <a:pt x="2846070" y="99060"/>
                </a:lnTo>
                <a:lnTo>
                  <a:pt x="2814828" y="97536"/>
                </a:lnTo>
                <a:close/>
              </a:path>
              <a:path w="3901440" h="350519">
                <a:moveTo>
                  <a:pt x="2916174" y="96012"/>
                </a:moveTo>
                <a:lnTo>
                  <a:pt x="2884170" y="99060"/>
                </a:lnTo>
                <a:lnTo>
                  <a:pt x="2884932" y="107442"/>
                </a:lnTo>
                <a:lnTo>
                  <a:pt x="2916936" y="104394"/>
                </a:lnTo>
                <a:lnTo>
                  <a:pt x="2916174" y="96012"/>
                </a:lnTo>
                <a:close/>
              </a:path>
              <a:path w="3901440" h="350519">
                <a:moveTo>
                  <a:pt x="2986278" y="91440"/>
                </a:moveTo>
                <a:lnTo>
                  <a:pt x="2954274" y="96012"/>
                </a:lnTo>
                <a:lnTo>
                  <a:pt x="2955798" y="104394"/>
                </a:lnTo>
                <a:lnTo>
                  <a:pt x="2987040" y="100584"/>
                </a:lnTo>
                <a:lnTo>
                  <a:pt x="2986278" y="91440"/>
                </a:lnTo>
                <a:close/>
              </a:path>
              <a:path w="3901440" h="350519">
                <a:moveTo>
                  <a:pt x="3055620" y="83058"/>
                </a:moveTo>
                <a:lnTo>
                  <a:pt x="3024378" y="92202"/>
                </a:lnTo>
                <a:lnTo>
                  <a:pt x="3026664" y="100584"/>
                </a:lnTo>
                <a:lnTo>
                  <a:pt x="3057906" y="91440"/>
                </a:lnTo>
                <a:lnTo>
                  <a:pt x="3055620" y="83058"/>
                </a:lnTo>
                <a:close/>
              </a:path>
              <a:path w="3901440" h="350519">
                <a:moveTo>
                  <a:pt x="3125724" y="74676"/>
                </a:moveTo>
                <a:lnTo>
                  <a:pt x="3094482" y="83058"/>
                </a:lnTo>
                <a:lnTo>
                  <a:pt x="3096768" y="91440"/>
                </a:lnTo>
                <a:lnTo>
                  <a:pt x="3128010" y="83058"/>
                </a:lnTo>
                <a:lnTo>
                  <a:pt x="3125724" y="74676"/>
                </a:lnTo>
                <a:close/>
              </a:path>
              <a:path w="3901440" h="350519">
                <a:moveTo>
                  <a:pt x="3196590" y="67818"/>
                </a:moveTo>
                <a:lnTo>
                  <a:pt x="3164586" y="74676"/>
                </a:lnTo>
                <a:lnTo>
                  <a:pt x="3166872" y="83058"/>
                </a:lnTo>
                <a:lnTo>
                  <a:pt x="3198114" y="76200"/>
                </a:lnTo>
                <a:lnTo>
                  <a:pt x="3196590" y="67818"/>
                </a:lnTo>
                <a:close/>
              </a:path>
              <a:path w="3901440" h="350519">
                <a:moveTo>
                  <a:pt x="3266694" y="60198"/>
                </a:moveTo>
                <a:lnTo>
                  <a:pt x="3235452" y="67818"/>
                </a:lnTo>
                <a:lnTo>
                  <a:pt x="3236976" y="76200"/>
                </a:lnTo>
                <a:lnTo>
                  <a:pt x="3268979" y="68580"/>
                </a:lnTo>
                <a:lnTo>
                  <a:pt x="3266694" y="60198"/>
                </a:lnTo>
                <a:close/>
              </a:path>
              <a:path w="3901440" h="350519">
                <a:moveTo>
                  <a:pt x="3337560" y="54864"/>
                </a:moveTo>
                <a:lnTo>
                  <a:pt x="3305556" y="60198"/>
                </a:lnTo>
                <a:lnTo>
                  <a:pt x="3307079" y="68580"/>
                </a:lnTo>
                <a:lnTo>
                  <a:pt x="3339084" y="63246"/>
                </a:lnTo>
                <a:lnTo>
                  <a:pt x="3337560" y="54864"/>
                </a:lnTo>
                <a:close/>
              </a:path>
              <a:path w="3901440" h="350519">
                <a:moveTo>
                  <a:pt x="3407664" y="47244"/>
                </a:moveTo>
                <a:lnTo>
                  <a:pt x="3375660" y="54864"/>
                </a:lnTo>
                <a:lnTo>
                  <a:pt x="3377946" y="63246"/>
                </a:lnTo>
                <a:lnTo>
                  <a:pt x="3409188" y="55626"/>
                </a:lnTo>
                <a:lnTo>
                  <a:pt x="3407664" y="47244"/>
                </a:lnTo>
                <a:close/>
              </a:path>
              <a:path w="3901440" h="350519">
                <a:moveTo>
                  <a:pt x="3477768" y="40386"/>
                </a:moveTo>
                <a:lnTo>
                  <a:pt x="3445764" y="47244"/>
                </a:lnTo>
                <a:lnTo>
                  <a:pt x="3448050" y="55626"/>
                </a:lnTo>
                <a:lnTo>
                  <a:pt x="3479291" y="48768"/>
                </a:lnTo>
                <a:lnTo>
                  <a:pt x="3477768" y="40386"/>
                </a:lnTo>
                <a:close/>
              </a:path>
              <a:path w="3901440" h="350519">
                <a:moveTo>
                  <a:pt x="3547872" y="34290"/>
                </a:moveTo>
                <a:lnTo>
                  <a:pt x="3516629" y="40386"/>
                </a:lnTo>
                <a:lnTo>
                  <a:pt x="3518154" y="48768"/>
                </a:lnTo>
                <a:lnTo>
                  <a:pt x="3549396" y="42672"/>
                </a:lnTo>
                <a:lnTo>
                  <a:pt x="3547872" y="34290"/>
                </a:lnTo>
                <a:close/>
              </a:path>
              <a:path w="3901440" h="350519">
                <a:moveTo>
                  <a:pt x="3617976" y="27432"/>
                </a:moveTo>
                <a:lnTo>
                  <a:pt x="3586734" y="34290"/>
                </a:lnTo>
                <a:lnTo>
                  <a:pt x="3588258" y="42672"/>
                </a:lnTo>
                <a:lnTo>
                  <a:pt x="3620262" y="35814"/>
                </a:lnTo>
                <a:lnTo>
                  <a:pt x="3617976" y="27432"/>
                </a:lnTo>
                <a:close/>
              </a:path>
              <a:path w="3901440" h="350519">
                <a:moveTo>
                  <a:pt x="3688079" y="20574"/>
                </a:moveTo>
                <a:lnTo>
                  <a:pt x="3656838" y="27432"/>
                </a:lnTo>
                <a:lnTo>
                  <a:pt x="3658362" y="35814"/>
                </a:lnTo>
                <a:lnTo>
                  <a:pt x="3690366" y="28956"/>
                </a:lnTo>
                <a:lnTo>
                  <a:pt x="3688079" y="20574"/>
                </a:lnTo>
                <a:close/>
              </a:path>
              <a:path w="3901440" h="350519">
                <a:moveTo>
                  <a:pt x="3758946" y="14478"/>
                </a:moveTo>
                <a:lnTo>
                  <a:pt x="3726941" y="20574"/>
                </a:lnTo>
                <a:lnTo>
                  <a:pt x="3728466" y="28956"/>
                </a:lnTo>
                <a:lnTo>
                  <a:pt x="3760470" y="22860"/>
                </a:lnTo>
                <a:lnTo>
                  <a:pt x="3758946" y="14478"/>
                </a:lnTo>
                <a:close/>
              </a:path>
              <a:path w="3901440" h="350519">
                <a:moveTo>
                  <a:pt x="3829050" y="7620"/>
                </a:moveTo>
                <a:lnTo>
                  <a:pt x="3797046" y="14478"/>
                </a:lnTo>
                <a:lnTo>
                  <a:pt x="3799332" y="22860"/>
                </a:lnTo>
                <a:lnTo>
                  <a:pt x="3830574" y="16002"/>
                </a:lnTo>
                <a:lnTo>
                  <a:pt x="3829050" y="7620"/>
                </a:lnTo>
                <a:close/>
              </a:path>
              <a:path w="3901440" h="350519">
                <a:moveTo>
                  <a:pt x="3899154" y="0"/>
                </a:moveTo>
                <a:lnTo>
                  <a:pt x="3867912" y="7620"/>
                </a:lnTo>
                <a:lnTo>
                  <a:pt x="3869436" y="16002"/>
                </a:lnTo>
                <a:lnTo>
                  <a:pt x="3901440" y="8382"/>
                </a:lnTo>
                <a:lnTo>
                  <a:pt x="3899154" y="0"/>
                </a:lnTo>
                <a:close/>
              </a:path>
            </a:pathLst>
          </a:custGeom>
          <a:solidFill>
            <a:srgbClr val="000000"/>
          </a:solidFill>
        </p:spPr>
        <p:txBody>
          <a:bodyPr wrap="square" lIns="0" tIns="0" rIns="0" bIns="0" rtlCol="0"/>
          <a:lstStyle/>
          <a:p>
            <a:endParaRPr/>
          </a:p>
        </p:txBody>
      </p:sp>
      <p:sp>
        <p:nvSpPr>
          <p:cNvPr id="414" name="object 414"/>
          <p:cNvSpPr/>
          <p:nvPr/>
        </p:nvSpPr>
        <p:spPr>
          <a:xfrm>
            <a:off x="2585084" y="1458467"/>
            <a:ext cx="0" cy="1893570"/>
          </a:xfrm>
          <a:custGeom>
            <a:avLst/>
            <a:gdLst/>
            <a:ahLst/>
            <a:cxnLst/>
            <a:rect l="l" t="t" r="r" b="b"/>
            <a:pathLst>
              <a:path h="1893570">
                <a:moveTo>
                  <a:pt x="0" y="0"/>
                </a:moveTo>
                <a:lnTo>
                  <a:pt x="0" y="1893570"/>
                </a:lnTo>
              </a:path>
            </a:pathLst>
          </a:custGeom>
          <a:ln w="3175">
            <a:solidFill>
              <a:srgbClr val="3F3F3F"/>
            </a:solidFill>
          </a:ln>
        </p:spPr>
        <p:txBody>
          <a:bodyPr wrap="square" lIns="0" tIns="0" rIns="0" bIns="0" rtlCol="0"/>
          <a:lstStyle/>
          <a:p>
            <a:endParaRPr/>
          </a:p>
        </p:txBody>
      </p:sp>
      <p:sp>
        <p:nvSpPr>
          <p:cNvPr id="415" name="object 415"/>
          <p:cNvSpPr/>
          <p:nvPr/>
        </p:nvSpPr>
        <p:spPr>
          <a:xfrm>
            <a:off x="2556510" y="3323082"/>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6" name="object 416"/>
          <p:cNvSpPr/>
          <p:nvPr/>
        </p:nvSpPr>
        <p:spPr>
          <a:xfrm>
            <a:off x="2556510" y="3056381"/>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7" name="object 417"/>
          <p:cNvSpPr/>
          <p:nvPr/>
        </p:nvSpPr>
        <p:spPr>
          <a:xfrm>
            <a:off x="2556510" y="2790063"/>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8" name="object 418"/>
          <p:cNvSpPr/>
          <p:nvPr/>
        </p:nvSpPr>
        <p:spPr>
          <a:xfrm>
            <a:off x="2556510" y="252374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9" name="object 419"/>
          <p:cNvSpPr/>
          <p:nvPr/>
        </p:nvSpPr>
        <p:spPr>
          <a:xfrm>
            <a:off x="2556510" y="225704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0" name="object 420"/>
          <p:cNvSpPr/>
          <p:nvPr/>
        </p:nvSpPr>
        <p:spPr>
          <a:xfrm>
            <a:off x="2556510" y="199186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1" name="object 421"/>
          <p:cNvSpPr/>
          <p:nvPr/>
        </p:nvSpPr>
        <p:spPr>
          <a:xfrm>
            <a:off x="2556510" y="172516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2" name="object 422"/>
          <p:cNvSpPr/>
          <p:nvPr/>
        </p:nvSpPr>
        <p:spPr>
          <a:xfrm>
            <a:off x="2556510" y="145846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3" name="object 423"/>
          <p:cNvSpPr/>
          <p:nvPr/>
        </p:nvSpPr>
        <p:spPr>
          <a:xfrm>
            <a:off x="2585466" y="3323082"/>
            <a:ext cx="3937000" cy="0"/>
          </a:xfrm>
          <a:custGeom>
            <a:avLst/>
            <a:gdLst/>
            <a:ahLst/>
            <a:cxnLst/>
            <a:rect l="l" t="t" r="r" b="b"/>
            <a:pathLst>
              <a:path w="3937000">
                <a:moveTo>
                  <a:pt x="0" y="0"/>
                </a:moveTo>
                <a:lnTo>
                  <a:pt x="3936491" y="0"/>
                </a:lnTo>
              </a:path>
            </a:pathLst>
          </a:custGeom>
          <a:ln w="3175">
            <a:solidFill>
              <a:srgbClr val="3F3F3F"/>
            </a:solidFill>
          </a:ln>
        </p:spPr>
        <p:txBody>
          <a:bodyPr wrap="square" lIns="0" tIns="0" rIns="0" bIns="0" rtlCol="0"/>
          <a:lstStyle/>
          <a:p>
            <a:endParaRPr/>
          </a:p>
        </p:txBody>
      </p:sp>
      <p:sp>
        <p:nvSpPr>
          <p:cNvPr id="424" name="object 424"/>
          <p:cNvSpPr/>
          <p:nvPr/>
        </p:nvSpPr>
        <p:spPr>
          <a:xfrm>
            <a:off x="2865120" y="3337559"/>
            <a:ext cx="2540" cy="0"/>
          </a:xfrm>
          <a:custGeom>
            <a:avLst/>
            <a:gdLst/>
            <a:ahLst/>
            <a:cxnLst/>
            <a:rect l="l" t="t" r="r" b="b"/>
            <a:pathLst>
              <a:path w="2539">
                <a:moveTo>
                  <a:pt x="0" y="0"/>
                </a:moveTo>
                <a:lnTo>
                  <a:pt x="2286" y="0"/>
                </a:lnTo>
              </a:path>
            </a:pathLst>
          </a:custGeom>
          <a:ln w="28955">
            <a:solidFill>
              <a:srgbClr val="3F3F3F"/>
            </a:solidFill>
          </a:ln>
        </p:spPr>
        <p:txBody>
          <a:bodyPr wrap="square" lIns="0" tIns="0" rIns="0" bIns="0" rtlCol="0"/>
          <a:lstStyle/>
          <a:p>
            <a:endParaRPr/>
          </a:p>
        </p:txBody>
      </p:sp>
      <p:sp>
        <p:nvSpPr>
          <p:cNvPr id="425" name="object 425"/>
          <p:cNvSpPr/>
          <p:nvPr/>
        </p:nvSpPr>
        <p:spPr>
          <a:xfrm>
            <a:off x="3145535" y="3337559"/>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26" name="object 426"/>
          <p:cNvSpPr/>
          <p:nvPr/>
        </p:nvSpPr>
        <p:spPr>
          <a:xfrm>
            <a:off x="3426714"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27" name="object 427"/>
          <p:cNvSpPr/>
          <p:nvPr/>
        </p:nvSpPr>
        <p:spPr>
          <a:xfrm>
            <a:off x="3707891" y="3337559"/>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28" name="object 428"/>
          <p:cNvSpPr/>
          <p:nvPr/>
        </p:nvSpPr>
        <p:spPr>
          <a:xfrm>
            <a:off x="3989070"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29" name="object 429"/>
          <p:cNvSpPr/>
          <p:nvPr/>
        </p:nvSpPr>
        <p:spPr>
          <a:xfrm>
            <a:off x="4271771"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0" name="object 430"/>
          <p:cNvSpPr/>
          <p:nvPr/>
        </p:nvSpPr>
        <p:spPr>
          <a:xfrm>
            <a:off x="4552950" y="3337559"/>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1" name="object 431"/>
          <p:cNvSpPr/>
          <p:nvPr/>
        </p:nvSpPr>
        <p:spPr>
          <a:xfrm>
            <a:off x="4834128" y="3337559"/>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2" name="object 432"/>
          <p:cNvSpPr/>
          <p:nvPr/>
        </p:nvSpPr>
        <p:spPr>
          <a:xfrm>
            <a:off x="5114544"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3" name="object 433"/>
          <p:cNvSpPr/>
          <p:nvPr/>
        </p:nvSpPr>
        <p:spPr>
          <a:xfrm>
            <a:off x="5395721"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4" name="object 434"/>
          <p:cNvSpPr/>
          <p:nvPr/>
        </p:nvSpPr>
        <p:spPr>
          <a:xfrm>
            <a:off x="5676900" y="3337559"/>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35" name="object 435"/>
          <p:cNvSpPr/>
          <p:nvPr/>
        </p:nvSpPr>
        <p:spPr>
          <a:xfrm>
            <a:off x="5958078"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6" name="object 436"/>
          <p:cNvSpPr/>
          <p:nvPr/>
        </p:nvSpPr>
        <p:spPr>
          <a:xfrm>
            <a:off x="6239255"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7" name="object 437"/>
          <p:cNvSpPr/>
          <p:nvPr/>
        </p:nvSpPr>
        <p:spPr>
          <a:xfrm>
            <a:off x="6520433" y="3337559"/>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8" name="object 438"/>
          <p:cNvSpPr txBox="1"/>
          <p:nvPr/>
        </p:nvSpPr>
        <p:spPr>
          <a:xfrm>
            <a:off x="2384549" y="2725671"/>
            <a:ext cx="132715" cy="661035"/>
          </a:xfrm>
          <a:prstGeom prst="rect">
            <a:avLst/>
          </a:prstGeom>
        </p:spPr>
        <p:txBody>
          <a:bodyPr vert="horz" wrap="square" lIns="0" tIns="0" rIns="0" bIns="0" rtlCol="0">
            <a:spAutoFit/>
          </a:bodyPr>
          <a:lstStyle/>
          <a:p>
            <a:pPr marL="12700">
              <a:lnSpc>
                <a:spcPct val="100000"/>
              </a:lnSpc>
            </a:pPr>
            <a:r>
              <a:rPr sz="750" b="1" spc="-5" dirty="0">
                <a:solidFill>
                  <a:srgbClr val="3F3F3F"/>
                </a:solidFill>
                <a:latin typeface="Arial"/>
                <a:cs typeface="Arial"/>
              </a:rPr>
              <a:t>40</a:t>
            </a:r>
            <a:endParaRPr sz="750">
              <a:latin typeface="Arial"/>
              <a:cs typeface="Arial"/>
            </a:endParaRPr>
          </a:p>
          <a:p>
            <a:pPr>
              <a:lnSpc>
                <a:spcPct val="100000"/>
              </a:lnSpc>
              <a:spcBef>
                <a:spcPts val="40"/>
              </a:spcBef>
            </a:pPr>
            <a:endParaRPr sz="1000">
              <a:latin typeface="Times New Roman"/>
              <a:cs typeface="Times New Roman"/>
            </a:endParaRPr>
          </a:p>
          <a:p>
            <a:pPr marL="12700">
              <a:lnSpc>
                <a:spcPct val="100000"/>
              </a:lnSpc>
              <a:spcBef>
                <a:spcPts val="5"/>
              </a:spcBef>
            </a:pPr>
            <a:r>
              <a:rPr sz="750" b="1" spc="-5" dirty="0">
                <a:solidFill>
                  <a:srgbClr val="3F3F3F"/>
                </a:solidFill>
                <a:latin typeface="Arial"/>
                <a:cs typeface="Arial"/>
              </a:rPr>
              <a:t>20</a:t>
            </a:r>
            <a:endParaRPr sz="750">
              <a:latin typeface="Arial"/>
              <a:cs typeface="Arial"/>
            </a:endParaRPr>
          </a:p>
          <a:p>
            <a:pPr>
              <a:lnSpc>
                <a:spcPct val="100000"/>
              </a:lnSpc>
              <a:spcBef>
                <a:spcPts val="50"/>
              </a:spcBef>
            </a:pPr>
            <a:endParaRPr sz="1000">
              <a:latin typeface="Times New Roman"/>
              <a:cs typeface="Times New Roman"/>
            </a:endParaRPr>
          </a:p>
          <a:p>
            <a:pPr marL="66040">
              <a:lnSpc>
                <a:spcPct val="100000"/>
              </a:lnSpc>
            </a:pPr>
            <a:r>
              <a:rPr sz="750" b="1" dirty="0">
                <a:solidFill>
                  <a:srgbClr val="3F3F3F"/>
                </a:solidFill>
                <a:latin typeface="Arial"/>
                <a:cs typeface="Arial"/>
              </a:rPr>
              <a:t>0</a:t>
            </a:r>
            <a:endParaRPr sz="750">
              <a:latin typeface="Arial"/>
              <a:cs typeface="Arial"/>
            </a:endParaRPr>
          </a:p>
        </p:txBody>
      </p:sp>
      <p:sp>
        <p:nvSpPr>
          <p:cNvPr id="439" name="object 439"/>
          <p:cNvSpPr txBox="1"/>
          <p:nvPr/>
        </p:nvSpPr>
        <p:spPr>
          <a:xfrm>
            <a:off x="2384549" y="2458973"/>
            <a:ext cx="132080" cy="128270"/>
          </a:xfrm>
          <a:prstGeom prst="rect">
            <a:avLst/>
          </a:prstGeom>
        </p:spPr>
        <p:txBody>
          <a:bodyPr vert="horz" wrap="square" lIns="0" tIns="0" rIns="0" bIns="0" rtlCol="0">
            <a:spAutoFit/>
          </a:bodyPr>
          <a:lstStyle/>
          <a:p>
            <a:pPr marL="12700">
              <a:lnSpc>
                <a:spcPct val="100000"/>
              </a:lnSpc>
            </a:pPr>
            <a:r>
              <a:rPr sz="750" b="1" spc="-5" dirty="0">
                <a:solidFill>
                  <a:srgbClr val="3F3F3F"/>
                </a:solidFill>
                <a:latin typeface="Arial"/>
                <a:cs typeface="Arial"/>
              </a:rPr>
              <a:t>60</a:t>
            </a:r>
            <a:endParaRPr sz="750">
              <a:latin typeface="Arial"/>
              <a:cs typeface="Arial"/>
            </a:endParaRPr>
          </a:p>
        </p:txBody>
      </p:sp>
      <p:sp>
        <p:nvSpPr>
          <p:cNvPr id="440" name="object 440"/>
          <p:cNvSpPr txBox="1"/>
          <p:nvPr/>
        </p:nvSpPr>
        <p:spPr>
          <a:xfrm>
            <a:off x="2384549" y="2193032"/>
            <a:ext cx="132080" cy="128270"/>
          </a:xfrm>
          <a:prstGeom prst="rect">
            <a:avLst/>
          </a:prstGeom>
        </p:spPr>
        <p:txBody>
          <a:bodyPr vert="horz" wrap="square" lIns="0" tIns="0" rIns="0" bIns="0" rtlCol="0">
            <a:spAutoFit/>
          </a:bodyPr>
          <a:lstStyle/>
          <a:p>
            <a:pPr marL="12700">
              <a:lnSpc>
                <a:spcPct val="100000"/>
              </a:lnSpc>
            </a:pPr>
            <a:r>
              <a:rPr sz="750" b="1" spc="-5" dirty="0">
                <a:solidFill>
                  <a:srgbClr val="3F3F3F"/>
                </a:solidFill>
                <a:latin typeface="Arial"/>
                <a:cs typeface="Arial"/>
              </a:rPr>
              <a:t>80</a:t>
            </a:r>
            <a:endParaRPr sz="750">
              <a:latin typeface="Arial"/>
              <a:cs typeface="Arial"/>
            </a:endParaRPr>
          </a:p>
        </p:txBody>
      </p:sp>
      <p:sp>
        <p:nvSpPr>
          <p:cNvPr id="441" name="object 441"/>
          <p:cNvSpPr txBox="1"/>
          <p:nvPr/>
        </p:nvSpPr>
        <p:spPr>
          <a:xfrm>
            <a:off x="2331976" y="1394452"/>
            <a:ext cx="184785" cy="661035"/>
          </a:xfrm>
          <a:prstGeom prst="rect">
            <a:avLst/>
          </a:prstGeom>
        </p:spPr>
        <p:txBody>
          <a:bodyPr vert="horz" wrap="square" lIns="0" tIns="0" rIns="0" bIns="0" rtlCol="0">
            <a:spAutoFit/>
          </a:bodyPr>
          <a:lstStyle/>
          <a:p>
            <a:pPr marL="12700">
              <a:lnSpc>
                <a:spcPct val="100000"/>
              </a:lnSpc>
            </a:pPr>
            <a:r>
              <a:rPr sz="750" b="1" spc="-10" dirty="0">
                <a:solidFill>
                  <a:srgbClr val="3F3F3F"/>
                </a:solidFill>
                <a:latin typeface="Arial"/>
                <a:cs typeface="Arial"/>
              </a:rPr>
              <a:t>1</a:t>
            </a:r>
            <a:r>
              <a:rPr sz="750" b="1" spc="-5" dirty="0">
                <a:solidFill>
                  <a:srgbClr val="3F3F3F"/>
                </a:solidFill>
                <a:latin typeface="Arial"/>
                <a:cs typeface="Arial"/>
              </a:rPr>
              <a:t>4</a:t>
            </a:r>
            <a:r>
              <a:rPr sz="750" b="1" dirty="0">
                <a:solidFill>
                  <a:srgbClr val="3F3F3F"/>
                </a:solidFill>
                <a:latin typeface="Arial"/>
                <a:cs typeface="Arial"/>
              </a:rPr>
              <a:t>0</a:t>
            </a:r>
            <a:endParaRPr sz="750">
              <a:latin typeface="Arial"/>
              <a:cs typeface="Arial"/>
            </a:endParaRPr>
          </a:p>
          <a:p>
            <a:pPr>
              <a:lnSpc>
                <a:spcPct val="100000"/>
              </a:lnSpc>
              <a:spcBef>
                <a:spcPts val="40"/>
              </a:spcBef>
            </a:pPr>
            <a:endParaRPr sz="1000">
              <a:latin typeface="Times New Roman"/>
              <a:cs typeface="Times New Roman"/>
            </a:endParaRPr>
          </a:p>
          <a:p>
            <a:pPr marL="12700">
              <a:lnSpc>
                <a:spcPct val="100000"/>
              </a:lnSpc>
              <a:spcBef>
                <a:spcPts val="5"/>
              </a:spcBef>
            </a:pPr>
            <a:r>
              <a:rPr sz="750" b="1" spc="-10" dirty="0">
                <a:solidFill>
                  <a:srgbClr val="3F3F3F"/>
                </a:solidFill>
                <a:latin typeface="Arial"/>
                <a:cs typeface="Arial"/>
              </a:rPr>
              <a:t>1</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a:p>
            <a:pPr>
              <a:lnSpc>
                <a:spcPct val="100000"/>
              </a:lnSpc>
              <a:spcBef>
                <a:spcPts val="50"/>
              </a:spcBef>
            </a:pPr>
            <a:endParaRPr sz="1000">
              <a:latin typeface="Times New Roman"/>
              <a:cs typeface="Times New Roman"/>
            </a:endParaRPr>
          </a:p>
          <a:p>
            <a:pPr marL="12700">
              <a:lnSpc>
                <a:spcPct val="100000"/>
              </a:lnSpc>
            </a:pPr>
            <a:r>
              <a:rPr sz="750" b="1" spc="-10" dirty="0">
                <a:solidFill>
                  <a:srgbClr val="3F3F3F"/>
                </a:solidFill>
                <a:latin typeface="Arial"/>
                <a:cs typeface="Arial"/>
              </a:rPr>
              <a:t>1</a:t>
            </a:r>
            <a:r>
              <a:rPr sz="750" b="1" spc="-5" dirty="0">
                <a:solidFill>
                  <a:srgbClr val="3F3F3F"/>
                </a:solidFill>
                <a:latin typeface="Arial"/>
                <a:cs typeface="Arial"/>
              </a:rPr>
              <a:t>0</a:t>
            </a:r>
            <a:r>
              <a:rPr sz="750" b="1" dirty="0">
                <a:solidFill>
                  <a:srgbClr val="3F3F3F"/>
                </a:solidFill>
                <a:latin typeface="Arial"/>
                <a:cs typeface="Arial"/>
              </a:rPr>
              <a:t>0</a:t>
            </a:r>
            <a:endParaRPr sz="750">
              <a:latin typeface="Arial"/>
              <a:cs typeface="Arial"/>
            </a:endParaRPr>
          </a:p>
        </p:txBody>
      </p:sp>
      <p:sp>
        <p:nvSpPr>
          <p:cNvPr id="442" name="object 442"/>
          <p:cNvSpPr txBox="1"/>
          <p:nvPr/>
        </p:nvSpPr>
        <p:spPr>
          <a:xfrm>
            <a:off x="2456178" y="3371850"/>
            <a:ext cx="259715" cy="128270"/>
          </a:xfrm>
          <a:prstGeom prst="rect">
            <a:avLst/>
          </a:prstGeom>
        </p:spPr>
        <p:txBody>
          <a:bodyPr vert="horz" wrap="square" lIns="0" tIns="0" rIns="0" bIns="0" rtlCol="0">
            <a:spAutoFit/>
          </a:bodyPr>
          <a:lstStyle/>
          <a:p>
            <a:pPr marL="12700">
              <a:lnSpc>
                <a:spcPct val="100000"/>
              </a:lnSpc>
            </a:pPr>
            <a:r>
              <a:rPr sz="750" b="1" spc="-5" dirty="0">
                <a:solidFill>
                  <a:srgbClr val="3F3F3F"/>
                </a:solidFill>
                <a:latin typeface="Arial"/>
                <a:cs typeface="Arial"/>
              </a:rPr>
              <a:t>06Q</a:t>
            </a:r>
            <a:r>
              <a:rPr sz="750" b="1" dirty="0">
                <a:solidFill>
                  <a:srgbClr val="3F3F3F"/>
                </a:solidFill>
                <a:latin typeface="Arial"/>
                <a:cs typeface="Arial"/>
              </a:rPr>
              <a:t>1</a:t>
            </a:r>
            <a:endParaRPr sz="750">
              <a:latin typeface="Arial"/>
              <a:cs typeface="Arial"/>
            </a:endParaRPr>
          </a:p>
        </p:txBody>
      </p:sp>
      <p:sp>
        <p:nvSpPr>
          <p:cNvPr id="443" name="object 443"/>
          <p:cNvSpPr txBox="1"/>
          <p:nvPr/>
        </p:nvSpPr>
        <p:spPr>
          <a:xfrm>
            <a:off x="2801331" y="3371850"/>
            <a:ext cx="2099945" cy="128270"/>
          </a:xfrm>
          <a:prstGeom prst="rect">
            <a:avLst/>
          </a:prstGeom>
        </p:spPr>
        <p:txBody>
          <a:bodyPr vert="horz" wrap="square" lIns="0" tIns="0" rIns="0" bIns="0" rtlCol="0">
            <a:spAutoFit/>
          </a:bodyPr>
          <a:lstStyle/>
          <a:p>
            <a:pPr marL="12700">
              <a:lnSpc>
                <a:spcPct val="100000"/>
              </a:lnSpc>
              <a:tabLst>
                <a:tab pos="293370" algn="l"/>
                <a:tab pos="574675" algn="l"/>
                <a:tab pos="855980" algn="l"/>
                <a:tab pos="1136650" algn="l"/>
                <a:tab pos="1417955" algn="l"/>
                <a:tab pos="1698625" algn="l"/>
                <a:tab pos="1979295" algn="l"/>
              </a:tabLst>
            </a:pPr>
            <a:r>
              <a:rPr sz="750" b="1" spc="-5" dirty="0">
                <a:solidFill>
                  <a:srgbClr val="3F3F3F"/>
                </a:solidFill>
                <a:latin typeface="Arial"/>
                <a:cs typeface="Arial"/>
              </a:rPr>
              <a:t>0</a:t>
            </a:r>
            <a:r>
              <a:rPr sz="750" b="1" dirty="0">
                <a:solidFill>
                  <a:srgbClr val="3F3F3F"/>
                </a:solidFill>
                <a:latin typeface="Arial"/>
                <a:cs typeface="Arial"/>
              </a:rPr>
              <a:t>7	</a:t>
            </a:r>
            <a:r>
              <a:rPr sz="750" b="1" spc="-10" dirty="0">
                <a:solidFill>
                  <a:srgbClr val="3F3F3F"/>
                </a:solidFill>
                <a:latin typeface="Arial"/>
                <a:cs typeface="Arial"/>
              </a:rPr>
              <a:t>0</a:t>
            </a:r>
            <a:r>
              <a:rPr sz="750" b="1" dirty="0">
                <a:solidFill>
                  <a:srgbClr val="3F3F3F"/>
                </a:solidFill>
                <a:latin typeface="Arial"/>
                <a:cs typeface="Arial"/>
              </a:rPr>
              <a:t>8	</a:t>
            </a:r>
            <a:r>
              <a:rPr sz="750" b="1" spc="-10" dirty="0">
                <a:solidFill>
                  <a:srgbClr val="3F3F3F"/>
                </a:solidFill>
                <a:latin typeface="Arial"/>
                <a:cs typeface="Arial"/>
              </a:rPr>
              <a:t>0</a:t>
            </a:r>
            <a:r>
              <a:rPr sz="750" b="1" dirty="0">
                <a:solidFill>
                  <a:srgbClr val="3F3F3F"/>
                </a:solidFill>
                <a:latin typeface="Arial"/>
                <a:cs typeface="Arial"/>
              </a:rPr>
              <a:t>9	</a:t>
            </a:r>
            <a:r>
              <a:rPr sz="750" b="1" spc="-10" dirty="0">
                <a:solidFill>
                  <a:srgbClr val="3F3F3F"/>
                </a:solidFill>
                <a:latin typeface="Arial"/>
                <a:cs typeface="Arial"/>
              </a:rPr>
              <a:t>1</a:t>
            </a:r>
            <a:r>
              <a:rPr sz="750" b="1" dirty="0">
                <a:solidFill>
                  <a:srgbClr val="3F3F3F"/>
                </a:solidFill>
                <a:latin typeface="Arial"/>
                <a:cs typeface="Arial"/>
              </a:rPr>
              <a:t>0	</a:t>
            </a:r>
            <a:r>
              <a:rPr sz="750" b="1" spc="-10" dirty="0">
                <a:solidFill>
                  <a:srgbClr val="3F3F3F"/>
                </a:solidFill>
                <a:latin typeface="Arial"/>
                <a:cs typeface="Arial"/>
              </a:rPr>
              <a:t>1</a:t>
            </a:r>
            <a:r>
              <a:rPr sz="750" b="1" dirty="0">
                <a:solidFill>
                  <a:srgbClr val="3F3F3F"/>
                </a:solidFill>
                <a:latin typeface="Arial"/>
                <a:cs typeface="Arial"/>
              </a:rPr>
              <a:t>1	</a:t>
            </a:r>
            <a:r>
              <a:rPr sz="750" b="1" spc="-10" dirty="0">
                <a:solidFill>
                  <a:srgbClr val="3F3F3F"/>
                </a:solidFill>
                <a:latin typeface="Arial"/>
                <a:cs typeface="Arial"/>
              </a:rPr>
              <a:t>1</a:t>
            </a:r>
            <a:r>
              <a:rPr sz="750" b="1" dirty="0">
                <a:solidFill>
                  <a:srgbClr val="3F3F3F"/>
                </a:solidFill>
                <a:latin typeface="Arial"/>
                <a:cs typeface="Arial"/>
              </a:rPr>
              <a:t>2	</a:t>
            </a:r>
            <a:r>
              <a:rPr sz="750" b="1" spc="-5" dirty="0">
                <a:solidFill>
                  <a:srgbClr val="3F3F3F"/>
                </a:solidFill>
                <a:latin typeface="Arial"/>
                <a:cs typeface="Arial"/>
              </a:rPr>
              <a:t>1</a:t>
            </a:r>
            <a:r>
              <a:rPr sz="750" b="1" dirty="0">
                <a:solidFill>
                  <a:srgbClr val="3F3F3F"/>
                </a:solidFill>
                <a:latin typeface="Arial"/>
                <a:cs typeface="Arial"/>
              </a:rPr>
              <a:t>3	</a:t>
            </a:r>
            <a:r>
              <a:rPr sz="750" b="1" spc="-5" dirty="0">
                <a:solidFill>
                  <a:srgbClr val="3F3F3F"/>
                </a:solidFill>
                <a:latin typeface="Arial"/>
                <a:cs typeface="Arial"/>
              </a:rPr>
              <a:t>1</a:t>
            </a:r>
            <a:r>
              <a:rPr sz="750" b="1" dirty="0">
                <a:solidFill>
                  <a:srgbClr val="3F3F3F"/>
                </a:solidFill>
                <a:latin typeface="Arial"/>
                <a:cs typeface="Arial"/>
              </a:rPr>
              <a:t>4</a:t>
            </a:r>
            <a:endParaRPr sz="750">
              <a:latin typeface="Arial"/>
              <a:cs typeface="Arial"/>
            </a:endParaRPr>
          </a:p>
        </p:txBody>
      </p:sp>
      <p:sp>
        <p:nvSpPr>
          <p:cNvPr id="444" name="object 444"/>
          <p:cNvSpPr txBox="1"/>
          <p:nvPr/>
        </p:nvSpPr>
        <p:spPr>
          <a:xfrm>
            <a:off x="5049722" y="3371850"/>
            <a:ext cx="1537970" cy="128270"/>
          </a:xfrm>
          <a:prstGeom prst="rect">
            <a:avLst/>
          </a:prstGeom>
        </p:spPr>
        <p:txBody>
          <a:bodyPr vert="horz" wrap="square" lIns="0" tIns="0" rIns="0" bIns="0" rtlCol="0">
            <a:spAutoFit/>
          </a:bodyPr>
          <a:lstStyle/>
          <a:p>
            <a:pPr marL="12700">
              <a:lnSpc>
                <a:spcPct val="100000"/>
              </a:lnSpc>
              <a:tabLst>
                <a:tab pos="293370" algn="l"/>
                <a:tab pos="574675" algn="l"/>
                <a:tab pos="855980" algn="l"/>
                <a:tab pos="1136650" algn="l"/>
                <a:tab pos="1417955" algn="l"/>
              </a:tabLst>
            </a:pPr>
            <a:r>
              <a:rPr sz="750" b="1" spc="-5" dirty="0">
                <a:solidFill>
                  <a:srgbClr val="3F3F3F"/>
                </a:solidFill>
                <a:latin typeface="Arial"/>
                <a:cs typeface="Arial"/>
              </a:rPr>
              <a:t>1</a:t>
            </a:r>
            <a:r>
              <a:rPr sz="750" b="1" dirty="0">
                <a:solidFill>
                  <a:srgbClr val="3F3F3F"/>
                </a:solidFill>
                <a:latin typeface="Arial"/>
                <a:cs typeface="Arial"/>
              </a:rPr>
              <a:t>5	</a:t>
            </a:r>
            <a:r>
              <a:rPr sz="750" b="1" spc="-5" dirty="0">
                <a:solidFill>
                  <a:srgbClr val="3F3F3F"/>
                </a:solidFill>
                <a:latin typeface="Arial"/>
                <a:cs typeface="Arial"/>
              </a:rPr>
              <a:t>1</a:t>
            </a:r>
            <a:r>
              <a:rPr sz="750" b="1" dirty="0">
                <a:solidFill>
                  <a:srgbClr val="3F3F3F"/>
                </a:solidFill>
                <a:latin typeface="Arial"/>
                <a:cs typeface="Arial"/>
              </a:rPr>
              <a:t>6	</a:t>
            </a:r>
            <a:r>
              <a:rPr sz="750" b="1" spc="-5" dirty="0">
                <a:solidFill>
                  <a:srgbClr val="3F3F3F"/>
                </a:solidFill>
                <a:latin typeface="Arial"/>
                <a:cs typeface="Arial"/>
              </a:rPr>
              <a:t>1</a:t>
            </a:r>
            <a:r>
              <a:rPr sz="750" b="1" dirty="0">
                <a:solidFill>
                  <a:srgbClr val="3F3F3F"/>
                </a:solidFill>
                <a:latin typeface="Arial"/>
                <a:cs typeface="Arial"/>
              </a:rPr>
              <a:t>7	</a:t>
            </a:r>
            <a:r>
              <a:rPr sz="750" b="1" spc="-5" dirty="0">
                <a:solidFill>
                  <a:srgbClr val="3F3F3F"/>
                </a:solidFill>
                <a:latin typeface="Arial"/>
                <a:cs typeface="Arial"/>
              </a:rPr>
              <a:t>1</a:t>
            </a:r>
            <a:r>
              <a:rPr sz="750" b="1" dirty="0">
                <a:solidFill>
                  <a:srgbClr val="3F3F3F"/>
                </a:solidFill>
                <a:latin typeface="Arial"/>
                <a:cs typeface="Arial"/>
              </a:rPr>
              <a:t>8	</a:t>
            </a:r>
            <a:r>
              <a:rPr sz="750" b="1" spc="-5" dirty="0">
                <a:solidFill>
                  <a:srgbClr val="3F3F3F"/>
                </a:solidFill>
                <a:latin typeface="Arial"/>
                <a:cs typeface="Arial"/>
              </a:rPr>
              <a:t>1</a:t>
            </a:r>
            <a:r>
              <a:rPr sz="750" b="1" dirty="0">
                <a:solidFill>
                  <a:srgbClr val="3F3F3F"/>
                </a:solidFill>
                <a:latin typeface="Arial"/>
                <a:cs typeface="Arial"/>
              </a:rPr>
              <a:t>9	</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p:txBody>
      </p:sp>
      <p:sp>
        <p:nvSpPr>
          <p:cNvPr id="445" name="object 445"/>
          <p:cNvSpPr txBox="1"/>
          <p:nvPr/>
        </p:nvSpPr>
        <p:spPr>
          <a:xfrm>
            <a:off x="1588262" y="2090385"/>
            <a:ext cx="687705" cy="452120"/>
          </a:xfrm>
          <a:prstGeom prst="rect">
            <a:avLst/>
          </a:prstGeom>
        </p:spPr>
        <p:txBody>
          <a:bodyPr vert="horz" wrap="square" lIns="0" tIns="3175" rIns="0" bIns="0" rtlCol="0">
            <a:spAutoFit/>
          </a:bodyPr>
          <a:lstStyle/>
          <a:p>
            <a:pPr marL="12700" marR="5080" algn="ctr">
              <a:lnSpc>
                <a:spcPts val="860"/>
              </a:lnSpc>
              <a:spcBef>
                <a:spcPts val="25"/>
              </a:spcBef>
            </a:pPr>
            <a:r>
              <a:rPr sz="750" b="1" spc="15" dirty="0">
                <a:solidFill>
                  <a:srgbClr val="3F3F3F"/>
                </a:solidFill>
                <a:latin typeface="Arial"/>
                <a:cs typeface="Arial"/>
              </a:rPr>
              <a:t>M</a:t>
            </a:r>
            <a:r>
              <a:rPr sz="750" b="1" spc="-5" dirty="0">
                <a:solidFill>
                  <a:srgbClr val="3F3F3F"/>
                </a:solidFill>
                <a:latin typeface="Arial"/>
                <a:cs typeface="Arial"/>
              </a:rPr>
              <a:t>anuf</a:t>
            </a:r>
            <a:r>
              <a:rPr sz="750" b="1" spc="-10" dirty="0">
                <a:solidFill>
                  <a:srgbClr val="3F3F3F"/>
                </a:solidFill>
                <a:latin typeface="Arial"/>
                <a:cs typeface="Arial"/>
              </a:rPr>
              <a:t>a</a:t>
            </a:r>
            <a:r>
              <a:rPr sz="750" b="1" spc="-5" dirty="0">
                <a:solidFill>
                  <a:srgbClr val="3F3F3F"/>
                </a:solidFill>
                <a:latin typeface="Arial"/>
                <a:cs typeface="Arial"/>
              </a:rPr>
              <a:t>c</a:t>
            </a:r>
            <a:r>
              <a:rPr sz="750" b="1" spc="-10" dirty="0">
                <a:solidFill>
                  <a:srgbClr val="3F3F3F"/>
                </a:solidFill>
                <a:latin typeface="Arial"/>
                <a:cs typeface="Arial"/>
              </a:rPr>
              <a:t>t</a:t>
            </a:r>
            <a:r>
              <a:rPr sz="750" b="1" spc="-5" dirty="0">
                <a:solidFill>
                  <a:srgbClr val="3F3F3F"/>
                </a:solidFill>
                <a:latin typeface="Arial"/>
                <a:cs typeface="Arial"/>
              </a:rPr>
              <a:t>ur</a:t>
            </a:r>
            <a:r>
              <a:rPr sz="750" b="1" spc="5" dirty="0">
                <a:solidFill>
                  <a:srgbClr val="3F3F3F"/>
                </a:solidFill>
                <a:latin typeface="Arial"/>
                <a:cs typeface="Arial"/>
              </a:rPr>
              <a:t>i</a:t>
            </a:r>
            <a:r>
              <a:rPr sz="750" b="1" spc="-5" dirty="0">
                <a:solidFill>
                  <a:srgbClr val="3F3F3F"/>
                </a:solidFill>
                <a:latin typeface="Arial"/>
                <a:cs typeface="Arial"/>
              </a:rPr>
              <a:t>ng  Cost</a:t>
            </a:r>
            <a:endParaRPr sz="750">
              <a:latin typeface="Arial"/>
              <a:cs typeface="Arial"/>
            </a:endParaRPr>
          </a:p>
          <a:p>
            <a:pPr marL="20955" marR="12700" indent="-2540" algn="ctr">
              <a:lnSpc>
                <a:spcPts val="860"/>
              </a:lnSpc>
              <a:spcBef>
                <a:spcPts val="10"/>
              </a:spcBef>
            </a:pPr>
            <a:r>
              <a:rPr sz="750" b="1" dirty="0">
                <a:solidFill>
                  <a:srgbClr val="3F3F3F"/>
                </a:solidFill>
                <a:latin typeface="Arial"/>
                <a:cs typeface="Arial"/>
              </a:rPr>
              <a:t>Breakdown  </a:t>
            </a:r>
            <a:r>
              <a:rPr sz="750" b="1" spc="-5" dirty="0">
                <a:solidFill>
                  <a:srgbClr val="3F3F3F"/>
                </a:solidFill>
                <a:latin typeface="Arial"/>
                <a:cs typeface="Arial"/>
              </a:rPr>
              <a:t>(2006</a:t>
            </a:r>
            <a:r>
              <a:rPr sz="750" b="1" spc="-60" dirty="0">
                <a:solidFill>
                  <a:srgbClr val="3F3F3F"/>
                </a:solidFill>
                <a:latin typeface="Arial"/>
                <a:cs typeface="Arial"/>
              </a:rPr>
              <a:t> </a:t>
            </a:r>
            <a:r>
              <a:rPr sz="750" b="1" spc="-5" dirty="0">
                <a:solidFill>
                  <a:srgbClr val="3F3F3F"/>
                </a:solidFill>
                <a:latin typeface="Arial"/>
                <a:cs typeface="Arial"/>
              </a:rPr>
              <a:t>Q1=100)</a:t>
            </a:r>
            <a:endParaRPr sz="750">
              <a:latin typeface="Arial"/>
              <a:cs typeface="Arial"/>
            </a:endParaRPr>
          </a:p>
        </p:txBody>
      </p:sp>
      <p:sp>
        <p:nvSpPr>
          <p:cNvPr id="446" name="object 446"/>
          <p:cNvSpPr/>
          <p:nvPr/>
        </p:nvSpPr>
        <p:spPr>
          <a:xfrm>
            <a:off x="1407033" y="3724655"/>
            <a:ext cx="0" cy="433705"/>
          </a:xfrm>
          <a:custGeom>
            <a:avLst/>
            <a:gdLst/>
            <a:ahLst/>
            <a:cxnLst/>
            <a:rect l="l" t="t" r="r" b="b"/>
            <a:pathLst>
              <a:path h="433704">
                <a:moveTo>
                  <a:pt x="0" y="0"/>
                </a:moveTo>
                <a:lnTo>
                  <a:pt x="0" y="433578"/>
                </a:lnTo>
              </a:path>
            </a:pathLst>
          </a:custGeom>
          <a:ln w="3175">
            <a:solidFill>
              <a:srgbClr val="000000"/>
            </a:solidFill>
          </a:ln>
        </p:spPr>
        <p:txBody>
          <a:bodyPr wrap="square" lIns="0" tIns="0" rIns="0" bIns="0" rtlCol="0"/>
          <a:lstStyle/>
          <a:p>
            <a:endParaRPr/>
          </a:p>
        </p:txBody>
      </p:sp>
      <p:sp>
        <p:nvSpPr>
          <p:cNvPr id="447" name="object 447"/>
          <p:cNvSpPr/>
          <p:nvPr/>
        </p:nvSpPr>
        <p:spPr>
          <a:xfrm>
            <a:off x="1405889" y="3724021"/>
            <a:ext cx="5492115" cy="0"/>
          </a:xfrm>
          <a:custGeom>
            <a:avLst/>
            <a:gdLst/>
            <a:ahLst/>
            <a:cxnLst/>
            <a:rect l="l" t="t" r="r" b="b"/>
            <a:pathLst>
              <a:path w="5492115">
                <a:moveTo>
                  <a:pt x="0" y="0"/>
                </a:moveTo>
                <a:lnTo>
                  <a:pt x="5491733" y="0"/>
                </a:lnTo>
              </a:path>
            </a:pathLst>
          </a:custGeom>
          <a:ln w="3175">
            <a:solidFill>
              <a:srgbClr val="000000"/>
            </a:solidFill>
          </a:ln>
        </p:spPr>
        <p:txBody>
          <a:bodyPr wrap="square" lIns="0" tIns="0" rIns="0" bIns="0" rtlCol="0"/>
          <a:lstStyle/>
          <a:p>
            <a:endParaRPr/>
          </a:p>
        </p:txBody>
      </p:sp>
      <p:sp>
        <p:nvSpPr>
          <p:cNvPr id="448" name="object 448"/>
          <p:cNvSpPr/>
          <p:nvPr/>
        </p:nvSpPr>
        <p:spPr>
          <a:xfrm>
            <a:off x="1408175" y="4158234"/>
            <a:ext cx="5489575" cy="0"/>
          </a:xfrm>
          <a:custGeom>
            <a:avLst/>
            <a:gdLst/>
            <a:ahLst/>
            <a:cxnLst/>
            <a:rect l="l" t="t" r="r" b="b"/>
            <a:pathLst>
              <a:path w="5489575">
                <a:moveTo>
                  <a:pt x="0" y="0"/>
                </a:moveTo>
                <a:lnTo>
                  <a:pt x="5489448" y="0"/>
                </a:lnTo>
              </a:path>
            </a:pathLst>
          </a:custGeom>
          <a:ln w="3175">
            <a:solidFill>
              <a:srgbClr val="000000"/>
            </a:solidFill>
          </a:ln>
        </p:spPr>
        <p:txBody>
          <a:bodyPr wrap="square" lIns="0" tIns="0" rIns="0" bIns="0" rtlCol="0"/>
          <a:lstStyle/>
          <a:p>
            <a:endParaRPr/>
          </a:p>
        </p:txBody>
      </p:sp>
      <p:sp>
        <p:nvSpPr>
          <p:cNvPr id="449" name="object 449"/>
          <p:cNvSpPr/>
          <p:nvPr/>
        </p:nvSpPr>
        <p:spPr>
          <a:xfrm>
            <a:off x="6897623" y="3724655"/>
            <a:ext cx="0" cy="433705"/>
          </a:xfrm>
          <a:custGeom>
            <a:avLst/>
            <a:gdLst/>
            <a:ahLst/>
            <a:cxnLst/>
            <a:rect l="l" t="t" r="r" b="b"/>
            <a:pathLst>
              <a:path h="433704">
                <a:moveTo>
                  <a:pt x="0" y="0"/>
                </a:moveTo>
                <a:lnTo>
                  <a:pt x="0" y="433578"/>
                </a:lnTo>
              </a:path>
            </a:pathLst>
          </a:custGeom>
          <a:ln w="3175">
            <a:solidFill>
              <a:srgbClr val="000000"/>
            </a:solidFill>
          </a:ln>
        </p:spPr>
        <p:txBody>
          <a:bodyPr wrap="square" lIns="0" tIns="0" rIns="0" bIns="0" rtlCol="0"/>
          <a:lstStyle/>
          <a:p>
            <a:endParaRPr/>
          </a:p>
        </p:txBody>
      </p:sp>
      <p:sp>
        <p:nvSpPr>
          <p:cNvPr id="450" name="object 450"/>
          <p:cNvSpPr/>
          <p:nvPr/>
        </p:nvSpPr>
        <p:spPr>
          <a:xfrm>
            <a:off x="1408175" y="3725036"/>
            <a:ext cx="5489575" cy="0"/>
          </a:xfrm>
          <a:custGeom>
            <a:avLst/>
            <a:gdLst/>
            <a:ahLst/>
            <a:cxnLst/>
            <a:rect l="l" t="t" r="r" b="b"/>
            <a:pathLst>
              <a:path w="5489575">
                <a:moveTo>
                  <a:pt x="0" y="0"/>
                </a:moveTo>
                <a:lnTo>
                  <a:pt x="5489448" y="0"/>
                </a:lnTo>
              </a:path>
            </a:pathLst>
          </a:custGeom>
          <a:ln w="3175">
            <a:solidFill>
              <a:srgbClr val="000000"/>
            </a:solidFill>
          </a:ln>
        </p:spPr>
        <p:txBody>
          <a:bodyPr wrap="square" lIns="0" tIns="0" rIns="0" bIns="0" rtlCol="0"/>
          <a:lstStyle/>
          <a:p>
            <a:endParaRPr/>
          </a:p>
        </p:txBody>
      </p:sp>
      <p:sp>
        <p:nvSpPr>
          <p:cNvPr id="451" name="object 451"/>
          <p:cNvSpPr/>
          <p:nvPr/>
        </p:nvSpPr>
        <p:spPr>
          <a:xfrm>
            <a:off x="1535430" y="3803141"/>
            <a:ext cx="0" cy="59055"/>
          </a:xfrm>
          <a:custGeom>
            <a:avLst/>
            <a:gdLst/>
            <a:ahLst/>
            <a:cxnLst/>
            <a:rect l="l" t="t" r="r" b="b"/>
            <a:pathLst>
              <a:path h="59054">
                <a:moveTo>
                  <a:pt x="0" y="0"/>
                </a:moveTo>
                <a:lnTo>
                  <a:pt x="0" y="58674"/>
                </a:lnTo>
              </a:path>
            </a:pathLst>
          </a:custGeom>
          <a:ln w="60959">
            <a:solidFill>
              <a:srgbClr val="FF0065"/>
            </a:solidFill>
          </a:ln>
        </p:spPr>
        <p:txBody>
          <a:bodyPr wrap="square" lIns="0" tIns="0" rIns="0" bIns="0" rtlCol="0"/>
          <a:lstStyle/>
          <a:p>
            <a:endParaRPr/>
          </a:p>
        </p:txBody>
      </p:sp>
      <p:sp>
        <p:nvSpPr>
          <p:cNvPr id="452" name="object 452"/>
          <p:cNvSpPr/>
          <p:nvPr/>
        </p:nvSpPr>
        <p:spPr>
          <a:xfrm>
            <a:off x="2908935" y="3803141"/>
            <a:ext cx="0" cy="59055"/>
          </a:xfrm>
          <a:custGeom>
            <a:avLst/>
            <a:gdLst/>
            <a:ahLst/>
            <a:cxnLst/>
            <a:rect l="l" t="t" r="r" b="b"/>
            <a:pathLst>
              <a:path h="59054">
                <a:moveTo>
                  <a:pt x="0" y="0"/>
                </a:moveTo>
                <a:lnTo>
                  <a:pt x="0" y="58674"/>
                </a:lnTo>
              </a:path>
            </a:pathLst>
          </a:custGeom>
          <a:ln w="60198">
            <a:solidFill>
              <a:srgbClr val="2F71C0"/>
            </a:solidFill>
          </a:ln>
        </p:spPr>
        <p:txBody>
          <a:bodyPr wrap="square" lIns="0" tIns="0" rIns="0" bIns="0" rtlCol="0"/>
          <a:lstStyle/>
          <a:p>
            <a:endParaRPr/>
          </a:p>
        </p:txBody>
      </p:sp>
      <p:sp>
        <p:nvSpPr>
          <p:cNvPr id="453" name="object 453"/>
          <p:cNvSpPr/>
          <p:nvPr/>
        </p:nvSpPr>
        <p:spPr>
          <a:xfrm>
            <a:off x="4281296" y="3803141"/>
            <a:ext cx="0" cy="59055"/>
          </a:xfrm>
          <a:custGeom>
            <a:avLst/>
            <a:gdLst/>
            <a:ahLst/>
            <a:cxnLst/>
            <a:rect l="l" t="t" r="r" b="b"/>
            <a:pathLst>
              <a:path h="59054">
                <a:moveTo>
                  <a:pt x="0" y="0"/>
                </a:moveTo>
                <a:lnTo>
                  <a:pt x="0" y="58674"/>
                </a:lnTo>
              </a:path>
            </a:pathLst>
          </a:custGeom>
          <a:ln w="60198">
            <a:solidFill>
              <a:srgbClr val="7B9DC7"/>
            </a:solidFill>
          </a:ln>
        </p:spPr>
        <p:txBody>
          <a:bodyPr wrap="square" lIns="0" tIns="0" rIns="0" bIns="0" rtlCol="0"/>
          <a:lstStyle/>
          <a:p>
            <a:endParaRPr/>
          </a:p>
        </p:txBody>
      </p:sp>
      <p:sp>
        <p:nvSpPr>
          <p:cNvPr id="454" name="object 454"/>
          <p:cNvSpPr/>
          <p:nvPr/>
        </p:nvSpPr>
        <p:spPr>
          <a:xfrm>
            <a:off x="5655183" y="3803141"/>
            <a:ext cx="0" cy="59055"/>
          </a:xfrm>
          <a:custGeom>
            <a:avLst/>
            <a:gdLst/>
            <a:ahLst/>
            <a:cxnLst/>
            <a:rect l="l" t="t" r="r" b="b"/>
            <a:pathLst>
              <a:path h="59054">
                <a:moveTo>
                  <a:pt x="0" y="0"/>
                </a:moveTo>
                <a:lnTo>
                  <a:pt x="0" y="58674"/>
                </a:lnTo>
              </a:path>
            </a:pathLst>
          </a:custGeom>
          <a:ln w="60198">
            <a:solidFill>
              <a:srgbClr val="487BBB"/>
            </a:solidFill>
          </a:ln>
        </p:spPr>
        <p:txBody>
          <a:bodyPr wrap="square" lIns="0" tIns="0" rIns="0" bIns="0" rtlCol="0"/>
          <a:lstStyle/>
          <a:p>
            <a:endParaRPr/>
          </a:p>
        </p:txBody>
      </p:sp>
      <p:sp>
        <p:nvSpPr>
          <p:cNvPr id="455" name="object 455"/>
          <p:cNvSpPr txBox="1"/>
          <p:nvPr/>
        </p:nvSpPr>
        <p:spPr>
          <a:xfrm>
            <a:off x="5698490" y="3756659"/>
            <a:ext cx="93535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Production</a:t>
            </a:r>
            <a:r>
              <a:rPr sz="900" spc="-6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6" name="object 456"/>
          <p:cNvSpPr/>
          <p:nvPr/>
        </p:nvSpPr>
        <p:spPr>
          <a:xfrm>
            <a:off x="1535430" y="4021073"/>
            <a:ext cx="0" cy="59055"/>
          </a:xfrm>
          <a:custGeom>
            <a:avLst/>
            <a:gdLst/>
            <a:ahLst/>
            <a:cxnLst/>
            <a:rect l="l" t="t" r="r" b="b"/>
            <a:pathLst>
              <a:path h="59054">
                <a:moveTo>
                  <a:pt x="0" y="0"/>
                </a:moveTo>
                <a:lnTo>
                  <a:pt x="0" y="58674"/>
                </a:lnTo>
              </a:path>
            </a:pathLst>
          </a:custGeom>
          <a:ln w="60959">
            <a:solidFill>
              <a:srgbClr val="0000A8"/>
            </a:solidFill>
          </a:ln>
        </p:spPr>
        <p:txBody>
          <a:bodyPr wrap="square" lIns="0" tIns="0" rIns="0" bIns="0" rtlCol="0"/>
          <a:lstStyle/>
          <a:p>
            <a:endParaRPr/>
          </a:p>
        </p:txBody>
      </p:sp>
      <p:sp>
        <p:nvSpPr>
          <p:cNvPr id="457" name="object 457"/>
          <p:cNvSpPr txBox="1"/>
          <p:nvPr/>
        </p:nvSpPr>
        <p:spPr>
          <a:xfrm>
            <a:off x="1579117" y="3675872"/>
            <a:ext cx="102235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Other Materials  Professional</a:t>
            </a:r>
            <a:r>
              <a:rPr sz="900" spc="-4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8" name="object 458"/>
          <p:cNvSpPr/>
          <p:nvPr/>
        </p:nvSpPr>
        <p:spPr>
          <a:xfrm>
            <a:off x="2908935" y="4021073"/>
            <a:ext cx="0" cy="59055"/>
          </a:xfrm>
          <a:custGeom>
            <a:avLst/>
            <a:gdLst/>
            <a:ahLst/>
            <a:cxnLst/>
            <a:rect l="l" t="t" r="r" b="b"/>
            <a:pathLst>
              <a:path h="59054">
                <a:moveTo>
                  <a:pt x="0" y="0"/>
                </a:moveTo>
                <a:lnTo>
                  <a:pt x="0" y="58674"/>
                </a:lnTo>
              </a:path>
            </a:pathLst>
          </a:custGeom>
          <a:ln w="60198">
            <a:solidFill>
              <a:srgbClr val="193F6D"/>
            </a:solidFill>
          </a:ln>
        </p:spPr>
        <p:txBody>
          <a:bodyPr wrap="square" lIns="0" tIns="0" rIns="0" bIns="0" rtlCol="0"/>
          <a:lstStyle/>
          <a:p>
            <a:endParaRPr/>
          </a:p>
        </p:txBody>
      </p:sp>
      <p:sp>
        <p:nvSpPr>
          <p:cNvPr id="459" name="object 459"/>
          <p:cNvSpPr txBox="1"/>
          <p:nvPr/>
        </p:nvSpPr>
        <p:spPr>
          <a:xfrm>
            <a:off x="2952242" y="3756659"/>
            <a:ext cx="1122045" cy="370205"/>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Benefits</a:t>
            </a:r>
            <a:endParaRPr sz="900">
              <a:latin typeface="Arial"/>
              <a:cs typeface="Arial"/>
            </a:endParaRPr>
          </a:p>
          <a:p>
            <a:pPr marL="12700">
              <a:lnSpc>
                <a:spcPct val="100000"/>
              </a:lnSpc>
              <a:spcBef>
                <a:spcPts val="635"/>
              </a:spcBef>
            </a:pPr>
            <a:r>
              <a:rPr sz="900" spc="20" dirty="0">
                <a:solidFill>
                  <a:srgbClr val="3F3F3F"/>
                </a:solidFill>
                <a:latin typeface="Arial"/>
                <a:cs typeface="Arial"/>
              </a:rPr>
              <a:t>Machinery </a:t>
            </a:r>
            <a:r>
              <a:rPr sz="900" spc="15" dirty="0">
                <a:solidFill>
                  <a:srgbClr val="3F3F3F"/>
                </a:solidFill>
                <a:latin typeface="Arial"/>
                <a:cs typeface="Arial"/>
              </a:rPr>
              <a:t>and</a:t>
            </a:r>
            <a:r>
              <a:rPr sz="900" spc="-70" dirty="0">
                <a:solidFill>
                  <a:srgbClr val="3F3F3F"/>
                </a:solidFill>
                <a:latin typeface="Arial"/>
                <a:cs typeface="Arial"/>
              </a:rPr>
              <a:t> </a:t>
            </a:r>
            <a:r>
              <a:rPr sz="900" spc="15" dirty="0">
                <a:solidFill>
                  <a:srgbClr val="3F3F3F"/>
                </a:solidFill>
                <a:latin typeface="Arial"/>
                <a:cs typeface="Arial"/>
              </a:rPr>
              <a:t>Parts</a:t>
            </a:r>
            <a:endParaRPr sz="900">
              <a:latin typeface="Arial"/>
              <a:cs typeface="Arial"/>
            </a:endParaRPr>
          </a:p>
        </p:txBody>
      </p:sp>
      <p:sp>
        <p:nvSpPr>
          <p:cNvPr id="460" name="object 460"/>
          <p:cNvSpPr/>
          <p:nvPr/>
        </p:nvSpPr>
        <p:spPr>
          <a:xfrm>
            <a:off x="4281296" y="4021073"/>
            <a:ext cx="0" cy="59055"/>
          </a:xfrm>
          <a:custGeom>
            <a:avLst/>
            <a:gdLst/>
            <a:ahLst/>
            <a:cxnLst/>
            <a:rect l="l" t="t" r="r" b="b"/>
            <a:pathLst>
              <a:path h="59054">
                <a:moveTo>
                  <a:pt x="0" y="0"/>
                </a:moveTo>
                <a:lnTo>
                  <a:pt x="0" y="58674"/>
                </a:lnTo>
              </a:path>
            </a:pathLst>
          </a:custGeom>
          <a:ln w="60198">
            <a:solidFill>
              <a:srgbClr val="93AFDE"/>
            </a:solidFill>
          </a:ln>
        </p:spPr>
        <p:txBody>
          <a:bodyPr wrap="square" lIns="0" tIns="0" rIns="0" bIns="0" rtlCol="0"/>
          <a:lstStyle/>
          <a:p>
            <a:endParaRPr/>
          </a:p>
        </p:txBody>
      </p:sp>
      <p:sp>
        <p:nvSpPr>
          <p:cNvPr id="461" name="object 461"/>
          <p:cNvSpPr txBox="1"/>
          <p:nvPr/>
        </p:nvSpPr>
        <p:spPr>
          <a:xfrm>
            <a:off x="4325365" y="3675872"/>
            <a:ext cx="40386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Energy  Metals</a:t>
            </a:r>
            <a:endParaRPr sz="900">
              <a:latin typeface="Arial"/>
              <a:cs typeface="Arial"/>
            </a:endParaRPr>
          </a:p>
        </p:txBody>
      </p:sp>
      <p:sp>
        <p:nvSpPr>
          <p:cNvPr id="462" name="object 462"/>
          <p:cNvSpPr/>
          <p:nvPr/>
        </p:nvSpPr>
        <p:spPr>
          <a:xfrm>
            <a:off x="1405127" y="1069086"/>
            <a:ext cx="5494020" cy="3092450"/>
          </a:xfrm>
          <a:custGeom>
            <a:avLst/>
            <a:gdLst/>
            <a:ahLst/>
            <a:cxnLst/>
            <a:rect l="l" t="t" r="r" b="b"/>
            <a:pathLst>
              <a:path w="5494020" h="3092450">
                <a:moveTo>
                  <a:pt x="5492496" y="0"/>
                </a:moveTo>
                <a:lnTo>
                  <a:pt x="1524" y="0"/>
                </a:lnTo>
                <a:lnTo>
                  <a:pt x="0" y="1524"/>
                </a:lnTo>
                <a:lnTo>
                  <a:pt x="0" y="3090672"/>
                </a:lnTo>
                <a:lnTo>
                  <a:pt x="1524" y="3092196"/>
                </a:lnTo>
                <a:lnTo>
                  <a:pt x="5492496" y="3092196"/>
                </a:lnTo>
                <a:lnTo>
                  <a:pt x="5494020" y="3090672"/>
                </a:lnTo>
                <a:lnTo>
                  <a:pt x="3048" y="3090672"/>
                </a:lnTo>
                <a:lnTo>
                  <a:pt x="1524" y="3089148"/>
                </a:lnTo>
                <a:lnTo>
                  <a:pt x="3048" y="3089148"/>
                </a:lnTo>
                <a:lnTo>
                  <a:pt x="3048" y="3048"/>
                </a:lnTo>
                <a:lnTo>
                  <a:pt x="1524" y="3048"/>
                </a:lnTo>
                <a:lnTo>
                  <a:pt x="3048" y="1524"/>
                </a:lnTo>
                <a:lnTo>
                  <a:pt x="5494020" y="1524"/>
                </a:lnTo>
                <a:lnTo>
                  <a:pt x="5492496" y="0"/>
                </a:lnTo>
                <a:close/>
              </a:path>
              <a:path w="5494020" h="3092450">
                <a:moveTo>
                  <a:pt x="3048" y="3089148"/>
                </a:moveTo>
                <a:lnTo>
                  <a:pt x="1524" y="3089148"/>
                </a:lnTo>
                <a:lnTo>
                  <a:pt x="3048" y="3090672"/>
                </a:lnTo>
                <a:lnTo>
                  <a:pt x="3048" y="3089148"/>
                </a:lnTo>
                <a:close/>
              </a:path>
              <a:path w="5494020" h="3092450">
                <a:moveTo>
                  <a:pt x="5490972" y="3089148"/>
                </a:moveTo>
                <a:lnTo>
                  <a:pt x="3048" y="3089148"/>
                </a:lnTo>
                <a:lnTo>
                  <a:pt x="3048" y="3090672"/>
                </a:lnTo>
                <a:lnTo>
                  <a:pt x="5490972" y="3090672"/>
                </a:lnTo>
                <a:lnTo>
                  <a:pt x="5490972" y="3089148"/>
                </a:lnTo>
                <a:close/>
              </a:path>
              <a:path w="5494020" h="3092450">
                <a:moveTo>
                  <a:pt x="5490972" y="1524"/>
                </a:moveTo>
                <a:lnTo>
                  <a:pt x="5490972" y="3090672"/>
                </a:lnTo>
                <a:lnTo>
                  <a:pt x="5492496" y="3089148"/>
                </a:lnTo>
                <a:lnTo>
                  <a:pt x="5494020" y="3089148"/>
                </a:lnTo>
                <a:lnTo>
                  <a:pt x="5494020" y="3048"/>
                </a:lnTo>
                <a:lnTo>
                  <a:pt x="5492496" y="3048"/>
                </a:lnTo>
                <a:lnTo>
                  <a:pt x="5490972" y="1524"/>
                </a:lnTo>
                <a:close/>
              </a:path>
              <a:path w="5494020" h="3092450">
                <a:moveTo>
                  <a:pt x="5494020" y="3089148"/>
                </a:moveTo>
                <a:lnTo>
                  <a:pt x="5492496" y="3089148"/>
                </a:lnTo>
                <a:lnTo>
                  <a:pt x="5490972" y="3090672"/>
                </a:lnTo>
                <a:lnTo>
                  <a:pt x="5494020" y="3090672"/>
                </a:lnTo>
                <a:lnTo>
                  <a:pt x="5494020" y="3089148"/>
                </a:lnTo>
                <a:close/>
              </a:path>
              <a:path w="5494020" h="3092450">
                <a:moveTo>
                  <a:pt x="3048" y="1524"/>
                </a:moveTo>
                <a:lnTo>
                  <a:pt x="1524" y="3048"/>
                </a:lnTo>
                <a:lnTo>
                  <a:pt x="3048" y="3048"/>
                </a:lnTo>
                <a:lnTo>
                  <a:pt x="3048" y="1524"/>
                </a:lnTo>
                <a:close/>
              </a:path>
              <a:path w="5494020" h="3092450">
                <a:moveTo>
                  <a:pt x="5490972" y="1524"/>
                </a:moveTo>
                <a:lnTo>
                  <a:pt x="3048" y="1524"/>
                </a:lnTo>
                <a:lnTo>
                  <a:pt x="3048" y="3048"/>
                </a:lnTo>
                <a:lnTo>
                  <a:pt x="5490972" y="3048"/>
                </a:lnTo>
                <a:lnTo>
                  <a:pt x="5490972" y="1524"/>
                </a:lnTo>
                <a:close/>
              </a:path>
              <a:path w="5494020" h="3092450">
                <a:moveTo>
                  <a:pt x="5494020" y="1524"/>
                </a:moveTo>
                <a:lnTo>
                  <a:pt x="5490972" y="1524"/>
                </a:lnTo>
                <a:lnTo>
                  <a:pt x="5492496" y="3048"/>
                </a:lnTo>
                <a:lnTo>
                  <a:pt x="5494020" y="3048"/>
                </a:lnTo>
                <a:lnTo>
                  <a:pt x="5494020" y="1524"/>
                </a:lnTo>
                <a:close/>
              </a:path>
            </a:pathLst>
          </a:custGeom>
          <a:solidFill>
            <a:srgbClr val="000000"/>
          </a:solidFill>
        </p:spPr>
        <p:txBody>
          <a:bodyPr wrap="square" lIns="0" tIns="0" rIns="0" bIns="0" rtlCol="0"/>
          <a:lstStyle/>
          <a:p>
            <a:endParaRPr/>
          </a:p>
        </p:txBody>
      </p:sp>
      <p:sp>
        <p:nvSpPr>
          <p:cNvPr id="463" name="object 463"/>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122</a:t>
            </a:fld>
            <a:endParaRPr sz="1000">
              <a:latin typeface="Calibri"/>
              <a:cs typeface="Calibri"/>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123</a:t>
            </a:fld>
            <a:endParaRPr sz="1000">
              <a:latin typeface="Calibri"/>
              <a:cs typeface="Calibri"/>
            </a:endParaRPr>
          </a:p>
        </p:txBody>
      </p:sp>
      <p:sp>
        <p:nvSpPr>
          <p:cNvPr id="2" name="object 2"/>
          <p:cNvSpPr txBox="1"/>
          <p:nvPr/>
        </p:nvSpPr>
        <p:spPr>
          <a:xfrm>
            <a:off x="1499871" y="789947"/>
            <a:ext cx="4870450" cy="1275715"/>
          </a:xfrm>
          <a:prstGeom prst="rect">
            <a:avLst/>
          </a:prstGeom>
        </p:spPr>
        <p:txBody>
          <a:bodyPr vert="horz" wrap="square" lIns="0" tIns="0" rIns="0" bIns="0" rtlCol="0">
            <a:spAutoFit/>
          </a:bodyPr>
          <a:lstStyle/>
          <a:p>
            <a:pPr marL="227965" marR="5080">
              <a:lnSpc>
                <a:spcPct val="142100"/>
              </a:lnSpc>
            </a:pPr>
            <a:r>
              <a:rPr sz="950" spc="-10" dirty="0">
                <a:latin typeface="Arial"/>
                <a:cs typeface="Arial"/>
              </a:rPr>
              <a:t>prices and margins for individual units </a:t>
            </a:r>
            <a:r>
              <a:rPr sz="950" spc="-5" dirty="0">
                <a:latin typeface="Arial"/>
                <a:cs typeface="Arial"/>
              </a:rPr>
              <a:t>in </a:t>
            </a:r>
            <a:r>
              <a:rPr sz="950" spc="-10" dirty="0">
                <a:latin typeface="Arial"/>
                <a:cs typeface="Arial"/>
              </a:rPr>
              <a:t>large bids for multiple types of refinery process  equipment.</a:t>
            </a:r>
            <a:endParaRPr sz="950">
              <a:latin typeface="Arial"/>
              <a:cs typeface="Arial"/>
            </a:endParaRPr>
          </a:p>
          <a:p>
            <a:pPr marL="227965" marR="18415" indent="-215265">
              <a:lnSpc>
                <a:spcPct val="142600"/>
              </a:lnSpc>
              <a:spcBef>
                <a:spcPts val="60"/>
              </a:spcBef>
              <a:buFont typeface="Symbol"/>
              <a:buChar char=""/>
              <a:tabLst>
                <a:tab pos="227965" algn="l"/>
                <a:tab pos="228600" algn="l"/>
              </a:tabLst>
            </a:pPr>
            <a:r>
              <a:rPr sz="950" spc="-10" dirty="0">
                <a:latin typeface="Arial"/>
                <a:cs typeface="Arial"/>
              </a:rPr>
              <a:t>Alfa Laval earned 8% net margin, which is somewhat diluted by mixing </a:t>
            </a:r>
            <a:r>
              <a:rPr sz="950" spc="-5" dirty="0">
                <a:latin typeface="Arial"/>
                <a:cs typeface="Arial"/>
              </a:rPr>
              <a:t>units </a:t>
            </a:r>
            <a:r>
              <a:rPr sz="950" spc="-10" dirty="0">
                <a:latin typeface="Arial"/>
                <a:cs typeface="Arial"/>
              </a:rPr>
              <a:t>for general  industry with units </a:t>
            </a:r>
            <a:r>
              <a:rPr sz="950" spc="-5" dirty="0">
                <a:latin typeface="Arial"/>
                <a:cs typeface="Arial"/>
              </a:rPr>
              <a:t>for </a:t>
            </a:r>
            <a:r>
              <a:rPr sz="950" spc="-10" dirty="0">
                <a:latin typeface="Arial"/>
                <a:cs typeface="Arial"/>
              </a:rPr>
              <a:t>the oil </a:t>
            </a:r>
            <a:r>
              <a:rPr sz="950" spc="-5" dirty="0">
                <a:latin typeface="Arial"/>
                <a:cs typeface="Arial"/>
              </a:rPr>
              <a:t>&amp; </a:t>
            </a:r>
            <a:r>
              <a:rPr sz="950" spc="-10" dirty="0">
                <a:latin typeface="Arial"/>
                <a:cs typeface="Arial"/>
              </a:rPr>
              <a:t>gas and power</a:t>
            </a:r>
            <a:r>
              <a:rPr sz="950" spc="35" dirty="0">
                <a:latin typeface="Arial"/>
                <a:cs typeface="Arial"/>
              </a:rPr>
              <a:t> </a:t>
            </a:r>
            <a:r>
              <a:rPr sz="950" spc="-5" dirty="0">
                <a:latin typeface="Arial"/>
                <a:cs typeface="Arial"/>
              </a:rPr>
              <a:t>sectors.</a:t>
            </a:r>
            <a:endParaRPr sz="950">
              <a:latin typeface="Arial"/>
              <a:cs typeface="Arial"/>
            </a:endParaRPr>
          </a:p>
          <a:p>
            <a:pPr marL="227965" indent="-215265">
              <a:lnSpc>
                <a:spcPct val="100000"/>
              </a:lnSpc>
              <a:spcBef>
                <a:spcPts val="545"/>
              </a:spcBef>
              <a:buFont typeface="Symbol"/>
              <a:buChar char=""/>
              <a:tabLst>
                <a:tab pos="227965" algn="l"/>
                <a:tab pos="228600" algn="l"/>
              </a:tabLst>
            </a:pPr>
            <a:r>
              <a:rPr sz="950" spc="-10" dirty="0">
                <a:latin typeface="Arial"/>
                <a:cs typeface="Arial"/>
              </a:rPr>
              <a:t>Doosan, flush with oil </a:t>
            </a:r>
            <a:r>
              <a:rPr sz="950" spc="-5" dirty="0">
                <a:latin typeface="Arial"/>
                <a:cs typeface="Arial"/>
              </a:rPr>
              <a:t>&amp; </a:t>
            </a:r>
            <a:r>
              <a:rPr sz="950" spc="-10" dirty="0">
                <a:latin typeface="Arial"/>
                <a:cs typeface="Arial"/>
              </a:rPr>
              <a:t>gas orders from Saudi Arabia, booked </a:t>
            </a:r>
            <a:r>
              <a:rPr sz="950" spc="-5" dirty="0">
                <a:latin typeface="Arial"/>
                <a:cs typeface="Arial"/>
              </a:rPr>
              <a:t>a </a:t>
            </a:r>
            <a:r>
              <a:rPr sz="950" spc="-10" dirty="0">
                <a:latin typeface="Arial"/>
                <a:cs typeface="Arial"/>
              </a:rPr>
              <a:t>7.6% net</a:t>
            </a:r>
            <a:r>
              <a:rPr sz="950" spc="150" dirty="0">
                <a:latin typeface="Arial"/>
                <a:cs typeface="Arial"/>
              </a:rPr>
              <a:t> </a:t>
            </a:r>
            <a:r>
              <a:rPr sz="950" spc="-10" dirty="0">
                <a:latin typeface="Arial"/>
                <a:cs typeface="Arial"/>
              </a:rPr>
              <a:t>margin.</a:t>
            </a:r>
            <a:endParaRPr sz="950">
              <a:latin typeface="Arial"/>
              <a:cs typeface="Arial"/>
            </a:endParaRPr>
          </a:p>
          <a:p>
            <a:pPr marL="227965" indent="-215265">
              <a:lnSpc>
                <a:spcPct val="100000"/>
              </a:lnSpc>
              <a:spcBef>
                <a:spcPts val="545"/>
              </a:spcBef>
              <a:buFont typeface="Symbol"/>
              <a:buChar char=""/>
              <a:tabLst>
                <a:tab pos="227965" algn="l"/>
                <a:tab pos="228600" algn="l"/>
              </a:tabLst>
            </a:pPr>
            <a:r>
              <a:rPr sz="950" spc="-10" dirty="0">
                <a:latin typeface="Arial"/>
                <a:cs typeface="Arial"/>
              </a:rPr>
              <a:t>Sinopec Engineering, which exclusively serves the oil </a:t>
            </a:r>
            <a:r>
              <a:rPr sz="950" spc="-5" dirty="0">
                <a:latin typeface="Arial"/>
                <a:cs typeface="Arial"/>
              </a:rPr>
              <a:t>&amp; </a:t>
            </a:r>
            <a:r>
              <a:rPr sz="950" spc="-10" dirty="0">
                <a:latin typeface="Arial"/>
                <a:cs typeface="Arial"/>
              </a:rPr>
              <a:t>gas industry, earned</a:t>
            </a:r>
            <a:r>
              <a:rPr sz="950" spc="155" dirty="0">
                <a:latin typeface="Arial"/>
                <a:cs typeface="Arial"/>
              </a:rPr>
              <a:t> </a:t>
            </a:r>
            <a:r>
              <a:rPr sz="950" spc="-10" dirty="0">
                <a:latin typeface="Arial"/>
                <a:cs typeface="Arial"/>
              </a:rPr>
              <a:t>7%.</a:t>
            </a:r>
            <a:endParaRPr sz="950">
              <a:latin typeface="Arial"/>
              <a:cs typeface="Arial"/>
            </a:endParaRPr>
          </a:p>
        </p:txBody>
      </p:sp>
      <p:sp>
        <p:nvSpPr>
          <p:cNvPr id="3" name="object 3"/>
          <p:cNvSpPr txBox="1"/>
          <p:nvPr/>
        </p:nvSpPr>
        <p:spPr>
          <a:xfrm>
            <a:off x="1284980" y="2399618"/>
            <a:ext cx="5263515" cy="1339215"/>
          </a:xfrm>
          <a:prstGeom prst="rect">
            <a:avLst/>
          </a:prstGeom>
        </p:spPr>
        <p:txBody>
          <a:bodyPr vert="horz" wrap="square" lIns="0" tIns="0" rIns="0" bIns="0" rtlCol="0">
            <a:spAutoFit/>
          </a:bodyPr>
          <a:lstStyle/>
          <a:p>
            <a:pPr marL="12700" marR="164465" algn="just">
              <a:lnSpc>
                <a:spcPct val="142400"/>
              </a:lnSpc>
            </a:pPr>
            <a:r>
              <a:rPr sz="950" spc="-10" dirty="0">
                <a:latin typeface="Arial"/>
                <a:cs typeface="Arial"/>
              </a:rPr>
              <a:t>In contrast, manufacturers serving general industrial applications such as manufacturing or bulk  chemical plants make less of </a:t>
            </a:r>
            <a:r>
              <a:rPr sz="950" spc="-5" dirty="0">
                <a:latin typeface="Arial"/>
                <a:cs typeface="Arial"/>
              </a:rPr>
              <a:t>a </a:t>
            </a:r>
            <a:r>
              <a:rPr sz="950" spc="-10" dirty="0">
                <a:latin typeface="Arial"/>
                <a:cs typeface="Arial"/>
              </a:rPr>
              <a:t>return, as these products are viewed as commodities that can </a:t>
            </a:r>
            <a:r>
              <a:rPr sz="950" spc="-15" dirty="0">
                <a:latin typeface="Arial"/>
                <a:cs typeface="Arial"/>
              </a:rPr>
              <a:t>be  </a:t>
            </a:r>
            <a:r>
              <a:rPr sz="950" spc="-10" dirty="0">
                <a:latin typeface="Arial"/>
                <a:cs typeface="Arial"/>
              </a:rPr>
              <a:t>sourced</a:t>
            </a:r>
            <a:r>
              <a:rPr sz="950" spc="-45" dirty="0">
                <a:latin typeface="Arial"/>
                <a:cs typeface="Arial"/>
              </a:rPr>
              <a:t> </a:t>
            </a:r>
            <a:r>
              <a:rPr sz="950" spc="-10" dirty="0">
                <a:latin typeface="Arial"/>
                <a:cs typeface="Arial"/>
              </a:rPr>
              <a:t>interchangeably.</a:t>
            </a:r>
            <a:endParaRPr sz="950">
              <a:latin typeface="Arial"/>
              <a:cs typeface="Arial"/>
            </a:endParaRPr>
          </a:p>
          <a:p>
            <a:pPr>
              <a:lnSpc>
                <a:spcPct val="100000"/>
              </a:lnSpc>
              <a:spcBef>
                <a:spcPts val="10"/>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SPC made only 3.4% margin </a:t>
            </a:r>
            <a:r>
              <a:rPr sz="950" spc="-5" dirty="0">
                <a:latin typeface="Arial"/>
                <a:cs typeface="Arial"/>
              </a:rPr>
              <a:t>for </a:t>
            </a:r>
            <a:r>
              <a:rPr sz="950" spc="-10" dirty="0">
                <a:latin typeface="Arial"/>
                <a:cs typeface="Arial"/>
              </a:rPr>
              <a:t>its heat transfer</a:t>
            </a:r>
            <a:r>
              <a:rPr sz="950" spc="60" dirty="0">
                <a:latin typeface="Arial"/>
                <a:cs typeface="Arial"/>
              </a:rPr>
              <a:t> </a:t>
            </a:r>
            <a:r>
              <a:rPr sz="950" spc="-10" dirty="0">
                <a:latin typeface="Arial"/>
                <a:cs typeface="Arial"/>
              </a:rPr>
              <a:t>division.</a:t>
            </a:r>
            <a:endParaRPr sz="950">
              <a:latin typeface="Arial"/>
              <a:cs typeface="Arial"/>
            </a:endParaRPr>
          </a:p>
          <a:p>
            <a:pPr marL="443230" marR="5080" indent="-215900">
              <a:lnSpc>
                <a:spcPct val="142600"/>
              </a:lnSpc>
              <a:spcBef>
                <a:spcPts val="65"/>
              </a:spcBef>
              <a:buFont typeface="Symbol"/>
              <a:buChar char=""/>
              <a:tabLst>
                <a:tab pos="442595" algn="l"/>
                <a:tab pos="443865" algn="l"/>
              </a:tabLst>
            </a:pPr>
            <a:r>
              <a:rPr sz="950" spc="-10" dirty="0">
                <a:latin typeface="Arial"/>
                <a:cs typeface="Arial"/>
              </a:rPr>
              <a:t>Hitachi Zosen, which also bid low to win contracts away from Asian competitors, made only  </a:t>
            </a:r>
            <a:r>
              <a:rPr sz="950" spc="-15" dirty="0">
                <a:latin typeface="Arial"/>
                <a:cs typeface="Arial"/>
              </a:rPr>
              <a:t>3% </a:t>
            </a:r>
            <a:r>
              <a:rPr sz="950" spc="-10" dirty="0">
                <a:latin typeface="Arial"/>
                <a:cs typeface="Arial"/>
              </a:rPr>
              <a:t>last</a:t>
            </a:r>
            <a:r>
              <a:rPr sz="950" spc="-55" dirty="0">
                <a:latin typeface="Arial"/>
                <a:cs typeface="Arial"/>
              </a:rPr>
              <a:t> </a:t>
            </a:r>
            <a:r>
              <a:rPr sz="950" spc="-10" dirty="0">
                <a:latin typeface="Arial"/>
                <a:cs typeface="Arial"/>
              </a:rPr>
              <a:t>year.</a:t>
            </a:r>
            <a:endParaRPr sz="950">
              <a:latin typeface="Arial"/>
              <a:cs typeface="Arial"/>
            </a:endParaRPr>
          </a:p>
        </p:txBody>
      </p:sp>
      <p:sp>
        <p:nvSpPr>
          <p:cNvPr id="4" name="object 4"/>
          <p:cNvSpPr txBox="1"/>
          <p:nvPr/>
        </p:nvSpPr>
        <p:spPr>
          <a:xfrm>
            <a:off x="1284980" y="4074150"/>
            <a:ext cx="529780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The factors above that allow manufacturers that serve the oil </a:t>
            </a:r>
            <a:r>
              <a:rPr sz="950" spc="-5" dirty="0">
                <a:latin typeface="Arial"/>
                <a:cs typeface="Arial"/>
              </a:rPr>
              <a:t>&amp; </a:t>
            </a:r>
            <a:r>
              <a:rPr sz="950" spc="-10" dirty="0">
                <a:latin typeface="Arial"/>
                <a:cs typeface="Arial"/>
              </a:rPr>
              <a:t>gas industry to make higher margins  also give them leverage </a:t>
            </a:r>
            <a:r>
              <a:rPr sz="950" spc="-5" dirty="0">
                <a:latin typeface="Arial"/>
                <a:cs typeface="Arial"/>
              </a:rPr>
              <a:t>to </a:t>
            </a:r>
            <a:r>
              <a:rPr sz="950" spc="-10" dirty="0">
                <a:latin typeface="Arial"/>
                <a:cs typeface="Arial"/>
              </a:rPr>
              <a:t>increase </a:t>
            </a:r>
            <a:r>
              <a:rPr sz="950" spc="-5" dirty="0">
                <a:latin typeface="Arial"/>
                <a:cs typeface="Arial"/>
              </a:rPr>
              <a:t>those </a:t>
            </a:r>
            <a:r>
              <a:rPr sz="950" spc="-10" dirty="0">
                <a:latin typeface="Arial"/>
                <a:cs typeface="Arial"/>
              </a:rPr>
              <a:t>margins during periods of aggressive demand</a:t>
            </a:r>
            <a:r>
              <a:rPr sz="950" spc="160" dirty="0">
                <a:latin typeface="Arial"/>
                <a:cs typeface="Arial"/>
              </a:rPr>
              <a:t> </a:t>
            </a:r>
            <a:r>
              <a:rPr sz="950" spc="-10" dirty="0">
                <a:latin typeface="Arial"/>
                <a:cs typeface="Arial"/>
              </a:rPr>
              <a:t>growth.</a:t>
            </a:r>
            <a:endParaRPr sz="950">
              <a:latin typeface="Arial"/>
              <a:cs typeface="Arial"/>
            </a:endParaRPr>
          </a:p>
          <a:p>
            <a:pPr marL="12700" marR="262255">
              <a:lnSpc>
                <a:spcPct val="142100"/>
              </a:lnSpc>
              <a:spcBef>
                <a:spcPts val="5"/>
              </a:spcBef>
            </a:pPr>
            <a:r>
              <a:rPr sz="950" spc="-5" dirty="0">
                <a:latin typeface="Arial"/>
                <a:cs typeface="Arial"/>
              </a:rPr>
              <a:t>The </a:t>
            </a:r>
            <a:r>
              <a:rPr sz="950" spc="-10" dirty="0">
                <a:latin typeface="Arial"/>
                <a:cs typeface="Arial"/>
              </a:rPr>
              <a:t>forecast rapid demand growth </a:t>
            </a:r>
            <a:r>
              <a:rPr sz="950" spc="-5" dirty="0">
                <a:latin typeface="Arial"/>
                <a:cs typeface="Arial"/>
              </a:rPr>
              <a:t>from </a:t>
            </a:r>
            <a:r>
              <a:rPr sz="950" spc="-10" dirty="0">
                <a:latin typeface="Arial"/>
                <a:cs typeface="Arial"/>
              </a:rPr>
              <a:t>2015 </a:t>
            </a:r>
            <a:r>
              <a:rPr sz="950" spc="-5" dirty="0">
                <a:latin typeface="Arial"/>
                <a:cs typeface="Arial"/>
              </a:rPr>
              <a:t>through </a:t>
            </a:r>
            <a:r>
              <a:rPr sz="950" spc="-10" dirty="0">
                <a:latin typeface="Arial"/>
                <a:cs typeface="Arial"/>
              </a:rPr>
              <a:t>2020 </a:t>
            </a:r>
            <a:r>
              <a:rPr sz="950" spc="-5" dirty="0">
                <a:latin typeface="Arial"/>
                <a:cs typeface="Arial"/>
              </a:rPr>
              <a:t>will </a:t>
            </a:r>
            <a:r>
              <a:rPr sz="950" spc="-10" dirty="0">
                <a:latin typeface="Arial"/>
                <a:cs typeface="Arial"/>
              </a:rPr>
              <a:t>give </a:t>
            </a:r>
            <a:r>
              <a:rPr sz="950" spc="-5" dirty="0">
                <a:latin typeface="Arial"/>
                <a:cs typeface="Arial"/>
              </a:rPr>
              <a:t>suppliers </a:t>
            </a:r>
            <a:r>
              <a:rPr sz="950" spc="-10" dirty="0">
                <a:latin typeface="Arial"/>
                <a:cs typeface="Arial"/>
              </a:rPr>
              <a:t>more </a:t>
            </a:r>
            <a:r>
              <a:rPr sz="950" spc="-5" dirty="0">
                <a:latin typeface="Arial"/>
                <a:cs typeface="Arial"/>
              </a:rPr>
              <a:t>negotiating  </a:t>
            </a:r>
            <a:r>
              <a:rPr sz="950" spc="-10" dirty="0">
                <a:latin typeface="Arial"/>
                <a:cs typeface="Arial"/>
              </a:rPr>
              <a:t>power, and the </a:t>
            </a:r>
            <a:r>
              <a:rPr sz="950" spc="-5" dirty="0">
                <a:latin typeface="Arial"/>
                <a:cs typeface="Arial"/>
              </a:rPr>
              <a:t>potential to </a:t>
            </a:r>
            <a:r>
              <a:rPr sz="950" spc="-10" dirty="0">
                <a:latin typeface="Arial"/>
                <a:cs typeface="Arial"/>
              </a:rPr>
              <a:t>increase </a:t>
            </a:r>
            <a:r>
              <a:rPr sz="950" spc="-5" dirty="0">
                <a:latin typeface="Arial"/>
                <a:cs typeface="Arial"/>
              </a:rPr>
              <a:t>profitability</a:t>
            </a:r>
            <a:r>
              <a:rPr sz="950" spc="65" dirty="0">
                <a:latin typeface="Arial"/>
                <a:cs typeface="Arial"/>
              </a:rPr>
              <a:t> </a:t>
            </a:r>
            <a:r>
              <a:rPr sz="950" spc="-10" dirty="0">
                <a:latin typeface="Arial"/>
                <a:cs typeface="Arial"/>
              </a:rPr>
              <a:t>slightly.</a:t>
            </a:r>
            <a:endParaRPr sz="950">
              <a:latin typeface="Arial"/>
              <a:cs typeface="Arial"/>
            </a:endParaRPr>
          </a:p>
        </p:txBody>
      </p:sp>
      <p:sp>
        <p:nvSpPr>
          <p:cNvPr id="5" name="object 5"/>
          <p:cNvSpPr txBox="1"/>
          <p:nvPr/>
        </p:nvSpPr>
        <p:spPr>
          <a:xfrm>
            <a:off x="1177541" y="5307812"/>
            <a:ext cx="5334000" cy="1123950"/>
          </a:xfrm>
          <a:prstGeom prst="rect">
            <a:avLst/>
          </a:prstGeom>
        </p:spPr>
        <p:txBody>
          <a:bodyPr vert="horz" wrap="square" lIns="0" tIns="0" rIns="0" bIns="0" rtlCol="0">
            <a:spAutoFit/>
          </a:bodyPr>
          <a:lstStyle/>
          <a:p>
            <a:pPr marL="12700" algn="just">
              <a:lnSpc>
                <a:spcPct val="100000"/>
              </a:lnSpc>
            </a:pPr>
            <a:r>
              <a:rPr sz="950" b="1" spc="-5" dirty="0">
                <a:latin typeface="Arial"/>
                <a:cs typeface="Arial"/>
              </a:rPr>
              <a:t>13.2.3 </a:t>
            </a:r>
            <a:r>
              <a:rPr sz="950" b="1" spc="165" dirty="0">
                <a:latin typeface="Arial"/>
                <a:cs typeface="Arial"/>
              </a:rPr>
              <a:t> </a:t>
            </a:r>
            <a:r>
              <a:rPr sz="950" b="1" spc="-10" dirty="0">
                <a:latin typeface="Arial"/>
                <a:cs typeface="Arial"/>
              </a:rPr>
              <a:t>Prices</a:t>
            </a:r>
            <a:endParaRPr sz="950">
              <a:latin typeface="Arial"/>
              <a:cs typeface="Arial"/>
            </a:endParaRPr>
          </a:p>
          <a:p>
            <a:pPr>
              <a:lnSpc>
                <a:spcPct val="100000"/>
              </a:lnSpc>
            </a:pPr>
            <a:endParaRPr sz="1000">
              <a:latin typeface="Times New Roman"/>
              <a:cs typeface="Times New Roman"/>
            </a:endParaRPr>
          </a:p>
          <a:p>
            <a:pPr>
              <a:lnSpc>
                <a:spcPct val="100000"/>
              </a:lnSpc>
              <a:spcBef>
                <a:spcPts val="20"/>
              </a:spcBef>
            </a:pPr>
            <a:endParaRPr sz="1350">
              <a:latin typeface="Times New Roman"/>
              <a:cs typeface="Times New Roman"/>
            </a:endParaRPr>
          </a:p>
          <a:p>
            <a:pPr marL="12700" marR="5080" algn="just">
              <a:lnSpc>
                <a:spcPct val="142400"/>
              </a:lnSpc>
              <a:spcBef>
                <a:spcPts val="5"/>
              </a:spcBef>
            </a:pPr>
            <a:r>
              <a:rPr sz="950" b="1" spc="-10" dirty="0">
                <a:latin typeface="Arial"/>
                <a:cs typeface="Arial"/>
              </a:rPr>
              <a:t>Prices </a:t>
            </a:r>
            <a:r>
              <a:rPr sz="950" b="1" spc="-5" dirty="0">
                <a:latin typeface="Arial"/>
                <a:cs typeface="Arial"/>
              </a:rPr>
              <a:t>will </a:t>
            </a:r>
            <a:r>
              <a:rPr sz="950" b="1" spc="-10" dirty="0">
                <a:latin typeface="Arial"/>
                <a:cs typeface="Arial"/>
              </a:rPr>
              <a:t>rise </a:t>
            </a:r>
            <a:r>
              <a:rPr sz="950" b="1" dirty="0">
                <a:latin typeface="Arial"/>
                <a:cs typeface="Arial"/>
              </a:rPr>
              <a:t>5% </a:t>
            </a:r>
            <a:r>
              <a:rPr sz="950" b="1" spc="-5" dirty="0">
                <a:latin typeface="Arial"/>
                <a:cs typeface="Arial"/>
              </a:rPr>
              <a:t>by </a:t>
            </a:r>
            <a:r>
              <a:rPr sz="950" b="1" spc="-10" dirty="0">
                <a:latin typeface="Arial"/>
                <a:cs typeface="Arial"/>
              </a:rPr>
              <a:t>2015 Q1 and </a:t>
            </a:r>
            <a:r>
              <a:rPr sz="950" b="1" spc="-5" dirty="0">
                <a:latin typeface="Arial"/>
                <a:cs typeface="Arial"/>
              </a:rPr>
              <a:t>15.7% by </a:t>
            </a:r>
            <a:r>
              <a:rPr sz="950" b="1" spc="-10" dirty="0">
                <a:latin typeface="Arial"/>
                <a:cs typeface="Arial"/>
              </a:rPr>
              <a:t>2020 Q1, pushed up by costs for steel, labor, </a:t>
            </a:r>
            <a:r>
              <a:rPr sz="950" b="1" spc="-15" dirty="0">
                <a:latin typeface="Arial"/>
                <a:cs typeface="Arial"/>
              </a:rPr>
              <a:t>and  </a:t>
            </a:r>
            <a:r>
              <a:rPr sz="950" b="1" spc="-10" dirty="0">
                <a:latin typeface="Arial"/>
                <a:cs typeface="Arial"/>
              </a:rPr>
              <a:t>machinery, and inflated slightly </a:t>
            </a:r>
            <a:r>
              <a:rPr sz="950" b="1" spc="-5" dirty="0">
                <a:latin typeface="Arial"/>
                <a:cs typeface="Arial"/>
              </a:rPr>
              <a:t>by </a:t>
            </a:r>
            <a:r>
              <a:rPr sz="950" b="1" spc="-10" dirty="0">
                <a:latin typeface="Arial"/>
                <a:cs typeface="Arial"/>
              </a:rPr>
              <a:t>higher margins for complex </a:t>
            </a:r>
            <a:r>
              <a:rPr sz="950" b="1" spc="-5" dirty="0">
                <a:latin typeface="Arial"/>
                <a:cs typeface="Arial"/>
              </a:rPr>
              <a:t>units </a:t>
            </a:r>
            <a:r>
              <a:rPr sz="950" b="1" spc="-10" dirty="0">
                <a:latin typeface="Arial"/>
                <a:cs typeface="Arial"/>
              </a:rPr>
              <a:t>sold </a:t>
            </a:r>
            <a:r>
              <a:rPr sz="950" b="1" spc="-5" dirty="0">
                <a:latin typeface="Arial"/>
                <a:cs typeface="Arial"/>
              </a:rPr>
              <a:t>to </a:t>
            </a:r>
            <a:r>
              <a:rPr sz="950" b="1" spc="-10" dirty="0">
                <a:latin typeface="Arial"/>
                <a:cs typeface="Arial"/>
              </a:rPr>
              <a:t>the </a:t>
            </a:r>
            <a:r>
              <a:rPr sz="950" b="1" spc="-5" dirty="0">
                <a:latin typeface="Arial"/>
                <a:cs typeface="Arial"/>
              </a:rPr>
              <a:t>oil </a:t>
            </a:r>
            <a:r>
              <a:rPr sz="950" b="1" spc="-10" dirty="0">
                <a:latin typeface="Arial"/>
                <a:cs typeface="Arial"/>
              </a:rPr>
              <a:t>&amp; gas </a:t>
            </a:r>
            <a:r>
              <a:rPr sz="950" b="1" spc="-5" dirty="0">
                <a:latin typeface="Arial"/>
                <a:cs typeface="Arial"/>
              </a:rPr>
              <a:t>and  </a:t>
            </a:r>
            <a:r>
              <a:rPr sz="950" b="1" spc="-10" dirty="0">
                <a:latin typeface="Arial"/>
                <a:cs typeface="Arial"/>
              </a:rPr>
              <a:t>power</a:t>
            </a:r>
            <a:r>
              <a:rPr sz="950" b="1" spc="-85" dirty="0">
                <a:latin typeface="Arial"/>
                <a:cs typeface="Arial"/>
              </a:rPr>
              <a:t> </a:t>
            </a:r>
            <a:r>
              <a:rPr sz="950" b="1" spc="-10" dirty="0">
                <a:latin typeface="Arial"/>
                <a:cs typeface="Arial"/>
              </a:rPr>
              <a:t>sectors.</a:t>
            </a:r>
            <a:endParaRPr sz="950">
              <a:latin typeface="Arial"/>
              <a:cs typeface="Arial"/>
            </a:endParaRPr>
          </a:p>
        </p:txBody>
      </p:sp>
      <p:sp>
        <p:nvSpPr>
          <p:cNvPr id="6" name="object 6"/>
          <p:cNvSpPr txBox="1"/>
          <p:nvPr/>
        </p:nvSpPr>
        <p:spPr>
          <a:xfrm>
            <a:off x="1284980" y="6767807"/>
            <a:ext cx="5299710" cy="425450"/>
          </a:xfrm>
          <a:prstGeom prst="rect">
            <a:avLst/>
          </a:prstGeom>
        </p:spPr>
        <p:txBody>
          <a:bodyPr vert="horz" wrap="square" lIns="0" tIns="0" rIns="0" bIns="0" rtlCol="0">
            <a:spAutoFit/>
          </a:bodyPr>
          <a:lstStyle/>
          <a:p>
            <a:pPr marL="12700" marR="5080">
              <a:lnSpc>
                <a:spcPct val="142100"/>
              </a:lnSpc>
            </a:pPr>
            <a:r>
              <a:rPr sz="950" spc="-5" dirty="0">
                <a:latin typeface="Arial"/>
                <a:cs typeface="Arial"/>
              </a:rPr>
              <a:t>Prices </a:t>
            </a:r>
            <a:r>
              <a:rPr sz="950" spc="-10" dirty="0">
                <a:latin typeface="Arial"/>
                <a:cs typeface="Arial"/>
              </a:rPr>
              <a:t>were </a:t>
            </a:r>
            <a:r>
              <a:rPr sz="950" spc="-5" dirty="0">
                <a:latin typeface="Arial"/>
                <a:cs typeface="Arial"/>
              </a:rPr>
              <a:t>stable in </a:t>
            </a:r>
            <a:r>
              <a:rPr sz="950" spc="-10" dirty="0">
                <a:latin typeface="Arial"/>
                <a:cs typeface="Arial"/>
              </a:rPr>
              <a:t>Q1, as </a:t>
            </a:r>
            <a:r>
              <a:rPr sz="950" spc="-5" dirty="0">
                <a:latin typeface="Arial"/>
                <a:cs typeface="Arial"/>
              </a:rPr>
              <a:t>a </a:t>
            </a:r>
            <a:r>
              <a:rPr sz="950" spc="-10" dirty="0">
                <a:latin typeface="Arial"/>
                <a:cs typeface="Arial"/>
              </a:rPr>
              <a:t>drop </a:t>
            </a:r>
            <a:r>
              <a:rPr sz="950" spc="-5" dirty="0">
                <a:latin typeface="Arial"/>
                <a:cs typeface="Arial"/>
              </a:rPr>
              <a:t>in carbon </a:t>
            </a:r>
            <a:r>
              <a:rPr sz="950" spc="-10" dirty="0">
                <a:latin typeface="Arial"/>
                <a:cs typeface="Arial"/>
              </a:rPr>
              <a:t>steel costs balanced on an increase in wage levels </a:t>
            </a:r>
            <a:r>
              <a:rPr sz="950" spc="-5" dirty="0">
                <a:latin typeface="Arial"/>
                <a:cs typeface="Arial"/>
              </a:rPr>
              <a:t>for  skilled </a:t>
            </a:r>
            <a:r>
              <a:rPr sz="950" spc="-10" dirty="0">
                <a:latin typeface="Arial"/>
                <a:cs typeface="Arial"/>
              </a:rPr>
              <a:t>labor, such </a:t>
            </a:r>
            <a:r>
              <a:rPr sz="950" spc="-5" dirty="0">
                <a:latin typeface="Arial"/>
                <a:cs typeface="Arial"/>
              </a:rPr>
              <a:t>as </a:t>
            </a:r>
            <a:r>
              <a:rPr sz="950" spc="-10" dirty="0">
                <a:latin typeface="Arial"/>
                <a:cs typeface="Arial"/>
              </a:rPr>
              <a:t>machinists </a:t>
            </a:r>
            <a:r>
              <a:rPr sz="950" spc="-5" dirty="0">
                <a:latin typeface="Arial"/>
                <a:cs typeface="Arial"/>
              </a:rPr>
              <a:t>and </a:t>
            </a:r>
            <a:r>
              <a:rPr sz="950" spc="-10" dirty="0">
                <a:latin typeface="Arial"/>
                <a:cs typeface="Arial"/>
              </a:rPr>
              <a:t>welders, </a:t>
            </a:r>
            <a:r>
              <a:rPr sz="950" spc="-5" dirty="0">
                <a:latin typeface="Arial"/>
                <a:cs typeface="Arial"/>
              </a:rPr>
              <a:t>in</a:t>
            </a:r>
            <a:r>
              <a:rPr sz="950" spc="75" dirty="0">
                <a:latin typeface="Arial"/>
                <a:cs typeface="Arial"/>
              </a:rPr>
              <a:t> </a:t>
            </a:r>
            <a:r>
              <a:rPr sz="950" spc="-10" dirty="0">
                <a:latin typeface="Arial"/>
                <a:cs typeface="Arial"/>
              </a:rPr>
              <a:t>Asia.</a:t>
            </a:r>
            <a:endParaRPr sz="950">
              <a:latin typeface="Arial"/>
              <a:cs typeface="Arial"/>
            </a:endParaRPr>
          </a:p>
        </p:txBody>
      </p:sp>
      <p:sp>
        <p:nvSpPr>
          <p:cNvPr id="7" name="object 7"/>
          <p:cNvSpPr txBox="1"/>
          <p:nvPr/>
        </p:nvSpPr>
        <p:spPr>
          <a:xfrm>
            <a:off x="1284980" y="7529373"/>
            <a:ext cx="530606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Global prices will rise </a:t>
            </a:r>
            <a:r>
              <a:rPr sz="950" spc="-15" dirty="0">
                <a:latin typeface="Arial"/>
                <a:cs typeface="Arial"/>
              </a:rPr>
              <a:t>5% </a:t>
            </a:r>
            <a:r>
              <a:rPr sz="950" spc="-10" dirty="0">
                <a:latin typeface="Arial"/>
                <a:cs typeface="Arial"/>
              </a:rPr>
              <a:t>by 2015 Q1, pacing cost growth closely. However, as demand growth  accelerates in 2015, manufacturers will gain </a:t>
            </a:r>
            <a:r>
              <a:rPr sz="950" spc="-5" dirty="0">
                <a:latin typeface="Arial"/>
                <a:cs typeface="Arial"/>
              </a:rPr>
              <a:t>a </a:t>
            </a:r>
            <a:r>
              <a:rPr sz="950" spc="-10" dirty="0">
                <a:latin typeface="Arial"/>
                <a:cs typeface="Arial"/>
              </a:rPr>
              <a:t>limited amount of bargaining leverage. Costs will rise  15% by 2020 Q1, while prices will rise slightly faster, 15.7%. Suppliers that already have </a:t>
            </a:r>
            <a:r>
              <a:rPr sz="950" spc="-5" dirty="0">
                <a:latin typeface="Arial"/>
                <a:cs typeface="Arial"/>
              </a:rPr>
              <a:t>a </a:t>
            </a:r>
            <a:r>
              <a:rPr sz="950" spc="-10" dirty="0">
                <a:latin typeface="Arial"/>
                <a:cs typeface="Arial"/>
              </a:rPr>
              <a:t>dominant  market position and proprietary technology, such as GEA, Alfa Laval, and GE, stand to benefit </a:t>
            </a:r>
            <a:r>
              <a:rPr sz="950" spc="-5" dirty="0">
                <a:latin typeface="Arial"/>
                <a:cs typeface="Arial"/>
              </a:rPr>
              <a:t>the  </a:t>
            </a:r>
            <a:r>
              <a:rPr sz="950" spc="-10" dirty="0">
                <a:latin typeface="Arial"/>
                <a:cs typeface="Arial"/>
              </a:rPr>
              <a:t>most </a:t>
            </a:r>
            <a:r>
              <a:rPr sz="950" spc="-5" dirty="0">
                <a:latin typeface="Arial"/>
                <a:cs typeface="Arial"/>
              </a:rPr>
              <a:t>from </a:t>
            </a:r>
            <a:r>
              <a:rPr sz="950" spc="-10" dirty="0">
                <a:latin typeface="Arial"/>
                <a:cs typeface="Arial"/>
              </a:rPr>
              <a:t>the inflationary</a:t>
            </a:r>
            <a:r>
              <a:rPr sz="950" spc="40" dirty="0">
                <a:latin typeface="Arial"/>
                <a:cs typeface="Arial"/>
              </a:rPr>
              <a:t> </a:t>
            </a:r>
            <a:r>
              <a:rPr sz="950" spc="-10" dirty="0">
                <a:latin typeface="Arial"/>
                <a:cs typeface="Arial"/>
              </a:rPr>
              <a:t>environment.</a:t>
            </a:r>
            <a:endParaRPr sz="950">
              <a:latin typeface="Arial"/>
              <a:cs typeface="Arial"/>
            </a:endParaRPr>
          </a:p>
        </p:txBody>
      </p:sp>
      <p:sp>
        <p:nvSpPr>
          <p:cNvPr id="8" name="object 8"/>
          <p:cNvSpPr txBox="1"/>
          <p:nvPr/>
        </p:nvSpPr>
        <p:spPr>
          <a:xfrm>
            <a:off x="2344156" y="8969213"/>
            <a:ext cx="308673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59: Overall Price Forecast for Heat</a:t>
            </a:r>
            <a:r>
              <a:rPr sz="950" b="1" spc="15" dirty="0">
                <a:latin typeface="Arial"/>
                <a:cs typeface="Arial"/>
              </a:rPr>
              <a:t> </a:t>
            </a:r>
            <a:r>
              <a:rPr sz="950" b="1" spc="-10" dirty="0">
                <a:latin typeface="Arial"/>
                <a:cs typeface="Arial"/>
              </a:rPr>
              <a:t>Exchangers</a:t>
            </a:r>
            <a:endParaRPr sz="950">
              <a:latin typeface="Arial"/>
              <a:cs typeface="Aria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1" y="4937822"/>
            <a:ext cx="5174615" cy="145732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Consistent with </a:t>
            </a:r>
            <a:r>
              <a:rPr sz="950" spc="-5" dirty="0">
                <a:latin typeface="Arial"/>
                <a:cs typeface="Arial"/>
              </a:rPr>
              <a:t>the </a:t>
            </a:r>
            <a:r>
              <a:rPr sz="950" spc="-10" dirty="0">
                <a:latin typeface="Arial"/>
                <a:cs typeface="Arial"/>
              </a:rPr>
              <a:t>other categories of Pressure Vessels, Southeast Asian countries such as  Malaysia and Thailand have the lowest production </a:t>
            </a:r>
            <a:r>
              <a:rPr sz="950" spc="-5" dirty="0">
                <a:latin typeface="Arial"/>
                <a:cs typeface="Arial"/>
              </a:rPr>
              <a:t>costs </a:t>
            </a:r>
            <a:r>
              <a:rPr sz="950" spc="-10" dirty="0">
                <a:latin typeface="Arial"/>
                <a:cs typeface="Arial"/>
              </a:rPr>
              <a:t>for Heat Exchangers, followed closely by  India and China. Low labor costs (although they are growing more rapidly there), and</a:t>
            </a:r>
            <a:r>
              <a:rPr sz="950" spc="204" dirty="0">
                <a:latin typeface="Arial"/>
                <a:cs typeface="Arial"/>
              </a:rPr>
              <a:t> </a:t>
            </a:r>
            <a:r>
              <a:rPr sz="950" spc="-10" dirty="0">
                <a:latin typeface="Arial"/>
                <a:cs typeface="Arial"/>
              </a:rPr>
              <a:t>somewhat</a:t>
            </a:r>
            <a:endParaRPr sz="950">
              <a:latin typeface="Arial"/>
              <a:cs typeface="Arial"/>
            </a:endParaRPr>
          </a:p>
          <a:p>
            <a:pPr marL="12700" marR="92075" algn="just">
              <a:lnSpc>
                <a:spcPct val="142300"/>
              </a:lnSpc>
            </a:pPr>
            <a:r>
              <a:rPr sz="950" spc="-10" dirty="0">
                <a:latin typeface="Arial"/>
                <a:cs typeface="Arial"/>
              </a:rPr>
              <a:t>lower material costs are </a:t>
            </a:r>
            <a:r>
              <a:rPr sz="950" spc="-5" dirty="0">
                <a:latin typeface="Arial"/>
                <a:cs typeface="Arial"/>
              </a:rPr>
              <a:t>the </a:t>
            </a:r>
            <a:r>
              <a:rPr sz="950" spc="-10" dirty="0">
                <a:latin typeface="Arial"/>
                <a:cs typeface="Arial"/>
              </a:rPr>
              <a:t>main cost advantages </a:t>
            </a:r>
            <a:r>
              <a:rPr sz="950" spc="-5" dirty="0">
                <a:latin typeface="Arial"/>
                <a:cs typeface="Arial"/>
              </a:rPr>
              <a:t>in </a:t>
            </a:r>
            <a:r>
              <a:rPr sz="950" spc="-10" dirty="0">
                <a:latin typeface="Arial"/>
                <a:cs typeface="Arial"/>
              </a:rPr>
              <a:t>these countries. Production costs </a:t>
            </a:r>
            <a:r>
              <a:rPr sz="950" spc="-5" dirty="0">
                <a:latin typeface="Arial"/>
                <a:cs typeface="Arial"/>
              </a:rPr>
              <a:t>in </a:t>
            </a:r>
            <a:r>
              <a:rPr sz="950" spc="-10" dirty="0">
                <a:latin typeface="Arial"/>
                <a:cs typeface="Arial"/>
              </a:rPr>
              <a:t>these  countries indicate that </a:t>
            </a:r>
            <a:r>
              <a:rPr sz="950" spc="-5" dirty="0">
                <a:latin typeface="Arial"/>
                <a:cs typeface="Arial"/>
              </a:rPr>
              <a:t>the </a:t>
            </a:r>
            <a:r>
              <a:rPr sz="950" spc="-10" dirty="0">
                <a:latin typeface="Arial"/>
                <a:cs typeface="Arial"/>
              </a:rPr>
              <a:t>reference unit, manufactured there should </a:t>
            </a:r>
            <a:r>
              <a:rPr sz="950" spc="-5" dirty="0">
                <a:latin typeface="Arial"/>
                <a:cs typeface="Arial"/>
              </a:rPr>
              <a:t>cost </a:t>
            </a:r>
            <a:r>
              <a:rPr sz="950" spc="-10" dirty="0">
                <a:latin typeface="Arial"/>
                <a:cs typeface="Arial"/>
              </a:rPr>
              <a:t>$70-73k. Russia also  enjoys </a:t>
            </a:r>
            <a:r>
              <a:rPr sz="950" spc="-5" dirty="0">
                <a:latin typeface="Arial"/>
                <a:cs typeface="Arial"/>
              </a:rPr>
              <a:t>a </a:t>
            </a:r>
            <a:r>
              <a:rPr sz="950" spc="-10" dirty="0">
                <a:latin typeface="Arial"/>
                <a:cs typeface="Arial"/>
              </a:rPr>
              <a:t>significant cost advantage at present, due largely to an abundance of cheap steel. This  advantage </a:t>
            </a:r>
            <a:r>
              <a:rPr sz="950" spc="-5" dirty="0">
                <a:latin typeface="Arial"/>
                <a:cs typeface="Arial"/>
              </a:rPr>
              <a:t>will </a:t>
            </a:r>
            <a:r>
              <a:rPr sz="950" spc="-10" dirty="0">
                <a:latin typeface="Arial"/>
                <a:cs typeface="Arial"/>
              </a:rPr>
              <a:t>erode, however, as electricity, steel, and labor costs rise</a:t>
            </a:r>
            <a:r>
              <a:rPr sz="950" spc="150" dirty="0">
                <a:latin typeface="Arial"/>
                <a:cs typeface="Arial"/>
              </a:rPr>
              <a:t> </a:t>
            </a:r>
            <a:r>
              <a:rPr sz="950" spc="-10" dirty="0">
                <a:latin typeface="Arial"/>
                <a:cs typeface="Arial"/>
              </a:rPr>
              <a:t>rapidly.</a:t>
            </a:r>
            <a:endParaRPr sz="950">
              <a:latin typeface="Arial"/>
              <a:cs typeface="Arial"/>
            </a:endParaRPr>
          </a:p>
        </p:txBody>
      </p:sp>
      <p:sp>
        <p:nvSpPr>
          <p:cNvPr id="3" name="object 3"/>
          <p:cNvSpPr txBox="1"/>
          <p:nvPr/>
        </p:nvSpPr>
        <p:spPr>
          <a:xfrm>
            <a:off x="1284991" y="6730803"/>
            <a:ext cx="521525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Overall production </a:t>
            </a:r>
            <a:r>
              <a:rPr sz="950" spc="-5" dirty="0">
                <a:latin typeface="Arial"/>
                <a:cs typeface="Arial"/>
              </a:rPr>
              <a:t>costs </a:t>
            </a:r>
            <a:r>
              <a:rPr sz="950" spc="-10" dirty="0">
                <a:latin typeface="Arial"/>
                <a:cs typeface="Arial"/>
              </a:rPr>
              <a:t>are highest in Japan and Europe, </a:t>
            </a:r>
            <a:r>
              <a:rPr sz="950" spc="-5" dirty="0">
                <a:latin typeface="Arial"/>
                <a:cs typeface="Arial"/>
              </a:rPr>
              <a:t>although cost levels will </a:t>
            </a:r>
            <a:r>
              <a:rPr sz="950" spc="-10" dirty="0">
                <a:latin typeface="Arial"/>
                <a:cs typeface="Arial"/>
              </a:rPr>
              <a:t>be </a:t>
            </a:r>
            <a:r>
              <a:rPr sz="950" spc="-5" dirty="0">
                <a:latin typeface="Arial"/>
                <a:cs typeface="Arial"/>
              </a:rPr>
              <a:t>relatively  </a:t>
            </a:r>
            <a:r>
              <a:rPr sz="950" spc="-10" dirty="0">
                <a:latin typeface="Arial"/>
                <a:cs typeface="Arial"/>
              </a:rPr>
              <a:t>stable in these countries. Due to higher costs for labor in </a:t>
            </a:r>
            <a:r>
              <a:rPr sz="950" spc="-5" dirty="0">
                <a:latin typeface="Arial"/>
                <a:cs typeface="Arial"/>
              </a:rPr>
              <a:t>both </a:t>
            </a:r>
            <a:r>
              <a:rPr sz="950" spc="-10" dirty="0">
                <a:latin typeface="Arial"/>
                <a:cs typeface="Arial"/>
              </a:rPr>
              <a:t>regions, and electricity in Japan, the  reference price is approximately $92k in Japan and $88k in</a:t>
            </a:r>
            <a:r>
              <a:rPr sz="950" spc="114" dirty="0">
                <a:latin typeface="Arial"/>
                <a:cs typeface="Arial"/>
              </a:rPr>
              <a:t> </a:t>
            </a:r>
            <a:r>
              <a:rPr sz="950" spc="-10" dirty="0">
                <a:latin typeface="Arial"/>
                <a:cs typeface="Arial"/>
              </a:rPr>
              <a:t>Europe.</a:t>
            </a:r>
            <a:endParaRPr sz="950">
              <a:latin typeface="Arial"/>
              <a:cs typeface="Arial"/>
            </a:endParaRPr>
          </a:p>
        </p:txBody>
      </p:sp>
      <p:sp>
        <p:nvSpPr>
          <p:cNvPr id="4" name="object 4"/>
          <p:cNvSpPr txBox="1"/>
          <p:nvPr/>
        </p:nvSpPr>
        <p:spPr>
          <a:xfrm>
            <a:off x="1284991" y="7698536"/>
            <a:ext cx="5212715" cy="632460"/>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The importance of these regional distinctions are blurry for the major manufacturers, as all of them  have multiple manufacturing locations in multiple regions, and many of them perform most or all of  </a:t>
            </a:r>
            <a:r>
              <a:rPr sz="950" spc="-5" dirty="0">
                <a:latin typeface="Arial"/>
                <a:cs typeface="Arial"/>
              </a:rPr>
              <a:t>the </a:t>
            </a:r>
            <a:r>
              <a:rPr sz="950" spc="-10" dirty="0">
                <a:latin typeface="Arial"/>
                <a:cs typeface="Arial"/>
              </a:rPr>
              <a:t>manufacturing </a:t>
            </a:r>
            <a:r>
              <a:rPr sz="950" spc="-5" dirty="0">
                <a:latin typeface="Arial"/>
                <a:cs typeface="Arial"/>
              </a:rPr>
              <a:t>in the </a:t>
            </a:r>
            <a:r>
              <a:rPr sz="950" spc="-10" dirty="0">
                <a:latin typeface="Arial"/>
                <a:cs typeface="Arial"/>
              </a:rPr>
              <a:t>low-cost regions and </a:t>
            </a:r>
            <a:r>
              <a:rPr sz="950" spc="-5" dirty="0">
                <a:latin typeface="Arial"/>
                <a:cs typeface="Arial"/>
              </a:rPr>
              <a:t>little to </a:t>
            </a:r>
            <a:r>
              <a:rPr sz="950" spc="-10" dirty="0">
                <a:latin typeface="Arial"/>
                <a:cs typeface="Arial"/>
              </a:rPr>
              <a:t>none </a:t>
            </a:r>
            <a:r>
              <a:rPr sz="950" spc="-5" dirty="0">
                <a:latin typeface="Arial"/>
                <a:cs typeface="Arial"/>
              </a:rPr>
              <a:t>in the </a:t>
            </a:r>
            <a:r>
              <a:rPr sz="950" spc="-10" dirty="0">
                <a:latin typeface="Arial"/>
                <a:cs typeface="Arial"/>
              </a:rPr>
              <a:t>higher-cost labor</a:t>
            </a:r>
            <a:r>
              <a:rPr sz="950" spc="130" dirty="0">
                <a:latin typeface="Arial"/>
                <a:cs typeface="Arial"/>
              </a:rPr>
              <a:t> </a:t>
            </a:r>
            <a:r>
              <a:rPr sz="950" spc="-10" dirty="0">
                <a:latin typeface="Arial"/>
                <a:cs typeface="Arial"/>
              </a:rPr>
              <a:t>markets.</a:t>
            </a:r>
            <a:endParaRPr sz="950">
              <a:latin typeface="Arial"/>
              <a:cs typeface="Arial"/>
            </a:endParaRPr>
          </a:p>
        </p:txBody>
      </p:sp>
      <p:sp>
        <p:nvSpPr>
          <p:cNvPr id="5" name="object 5"/>
          <p:cNvSpPr txBox="1"/>
          <p:nvPr/>
        </p:nvSpPr>
        <p:spPr>
          <a:xfrm>
            <a:off x="1982222" y="8726889"/>
            <a:ext cx="38100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35: Regional Price </a:t>
            </a:r>
            <a:r>
              <a:rPr sz="950" b="1" spc="-5" dirty="0">
                <a:latin typeface="Arial"/>
                <a:cs typeface="Arial"/>
              </a:rPr>
              <a:t>Variations </a:t>
            </a:r>
            <a:r>
              <a:rPr sz="950" b="1" spc="-15" dirty="0">
                <a:latin typeface="Arial"/>
                <a:cs typeface="Arial"/>
              </a:rPr>
              <a:t>over </a:t>
            </a:r>
            <a:r>
              <a:rPr sz="950" b="1" spc="-5" dirty="0">
                <a:latin typeface="Arial"/>
                <a:cs typeface="Arial"/>
              </a:rPr>
              <a:t>Time for </a:t>
            </a:r>
            <a:r>
              <a:rPr sz="950" b="1" spc="-10" dirty="0">
                <a:latin typeface="Arial"/>
                <a:cs typeface="Arial"/>
              </a:rPr>
              <a:t>Heat</a:t>
            </a:r>
            <a:r>
              <a:rPr sz="950" b="1" spc="110" dirty="0">
                <a:latin typeface="Arial"/>
                <a:cs typeface="Arial"/>
              </a:rPr>
              <a:t> </a:t>
            </a:r>
            <a:r>
              <a:rPr sz="950" b="1" spc="-10" dirty="0">
                <a:latin typeface="Arial"/>
                <a:cs typeface="Arial"/>
              </a:rPr>
              <a:t>Exchangers</a:t>
            </a:r>
            <a:endParaRPr sz="950">
              <a:latin typeface="Arial"/>
              <a:cs typeface="Arial"/>
            </a:endParaRPr>
          </a:p>
        </p:txBody>
      </p:sp>
      <p:graphicFrame>
        <p:nvGraphicFramePr>
          <p:cNvPr id="6" name="object 6"/>
          <p:cNvGraphicFramePr>
            <a:graphicFrameLocks noGrp="1"/>
          </p:cNvGraphicFramePr>
          <p:nvPr/>
        </p:nvGraphicFramePr>
        <p:xfrm>
          <a:off x="1351025" y="8945880"/>
          <a:ext cx="5073015" cy="177165"/>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1450">
                <a:tc>
                  <a:txBody>
                    <a:bodyPr/>
                    <a:lstStyle/>
                    <a:p>
                      <a:pPr marL="298450">
                        <a:lnSpc>
                          <a:spcPts val="1280"/>
                        </a:lnSpc>
                      </a:pPr>
                      <a:r>
                        <a:rPr sz="1100" b="1" spc="10" dirty="0">
                          <a:latin typeface="Arial"/>
                          <a:cs typeface="Arial"/>
                        </a:rPr>
                        <a:t>Region/Country</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242570">
                        <a:lnSpc>
                          <a:spcPts val="1280"/>
                        </a:lnSpc>
                      </a:pPr>
                      <a:r>
                        <a:rPr sz="1100" b="1" spc="15" dirty="0">
                          <a:latin typeface="Arial"/>
                          <a:cs typeface="Arial"/>
                        </a:rPr>
                        <a:t>Today</a:t>
                      </a:r>
                      <a:endParaRPr sz="110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L="267335">
                        <a:lnSpc>
                          <a:spcPts val="1280"/>
                        </a:lnSpc>
                      </a:pPr>
                      <a:r>
                        <a:rPr sz="1100" b="1" spc="15" dirty="0">
                          <a:latin typeface="Arial"/>
                          <a:cs typeface="Arial"/>
                        </a:rPr>
                        <a:t>2014</a:t>
                      </a:r>
                      <a:endParaRPr sz="1100">
                        <a:latin typeface="Arial"/>
                        <a:cs typeface="Arial"/>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L="240665">
                        <a:lnSpc>
                          <a:spcPts val="1280"/>
                        </a:lnSpc>
                      </a:pPr>
                      <a:r>
                        <a:rPr sz="1100" b="1" spc="10" dirty="0">
                          <a:latin typeface="Arial"/>
                          <a:cs typeface="Arial"/>
                        </a:rPr>
                        <a:t>2015</a:t>
                      </a:r>
                      <a:endParaRPr sz="110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L="240029">
                        <a:lnSpc>
                          <a:spcPts val="1280"/>
                        </a:lnSpc>
                      </a:pPr>
                      <a:r>
                        <a:rPr sz="1100" b="1" spc="10" dirty="0">
                          <a:latin typeface="Arial"/>
                          <a:cs typeface="Arial"/>
                        </a:rPr>
                        <a:t>2020</a:t>
                      </a:r>
                      <a:endParaRPr sz="1100">
                        <a:latin typeface="Arial"/>
                        <a:cs typeface="Arial"/>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0"/>
                  </a:ext>
                </a:extLst>
              </a:tr>
            </a:tbl>
          </a:graphicData>
        </a:graphic>
      </p:graphicFrame>
      <p:sp>
        <p:nvSpPr>
          <p:cNvPr id="7" name="object 7"/>
          <p:cNvSpPr/>
          <p:nvPr/>
        </p:nvSpPr>
        <p:spPr>
          <a:xfrm>
            <a:off x="2589657" y="1074419"/>
            <a:ext cx="0" cy="2176780"/>
          </a:xfrm>
          <a:custGeom>
            <a:avLst/>
            <a:gdLst/>
            <a:ahLst/>
            <a:cxnLst/>
            <a:rect l="l" t="t" r="r" b="b"/>
            <a:pathLst>
              <a:path h="2176780">
                <a:moveTo>
                  <a:pt x="0" y="0"/>
                </a:moveTo>
                <a:lnTo>
                  <a:pt x="0" y="2176272"/>
                </a:lnTo>
              </a:path>
            </a:pathLst>
          </a:custGeom>
          <a:ln w="8381">
            <a:solidFill>
              <a:srgbClr val="858585"/>
            </a:solidFill>
          </a:ln>
        </p:spPr>
        <p:txBody>
          <a:bodyPr wrap="square" lIns="0" tIns="0" rIns="0" bIns="0" rtlCol="0"/>
          <a:lstStyle/>
          <a:p>
            <a:endParaRPr/>
          </a:p>
        </p:txBody>
      </p:sp>
      <p:sp>
        <p:nvSpPr>
          <p:cNvPr id="8" name="object 8"/>
          <p:cNvSpPr/>
          <p:nvPr/>
        </p:nvSpPr>
        <p:spPr>
          <a:xfrm>
            <a:off x="2551176" y="3212210"/>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9" name="object 9"/>
          <p:cNvSpPr/>
          <p:nvPr/>
        </p:nvSpPr>
        <p:spPr>
          <a:xfrm>
            <a:off x="2551176" y="2856357"/>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0" name="object 10"/>
          <p:cNvSpPr/>
          <p:nvPr/>
        </p:nvSpPr>
        <p:spPr>
          <a:xfrm>
            <a:off x="2551176" y="2500121"/>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11" name="object 11"/>
          <p:cNvSpPr/>
          <p:nvPr/>
        </p:nvSpPr>
        <p:spPr>
          <a:xfrm>
            <a:off x="2551176" y="2143886"/>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12" name="object 12"/>
          <p:cNvSpPr/>
          <p:nvPr/>
        </p:nvSpPr>
        <p:spPr>
          <a:xfrm>
            <a:off x="2551176" y="1788033"/>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3" name="object 13"/>
          <p:cNvSpPr/>
          <p:nvPr/>
        </p:nvSpPr>
        <p:spPr>
          <a:xfrm>
            <a:off x="2551176" y="1431797"/>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14" name="object 14"/>
          <p:cNvSpPr/>
          <p:nvPr/>
        </p:nvSpPr>
        <p:spPr>
          <a:xfrm>
            <a:off x="2551176" y="1074419"/>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15" name="object 15"/>
          <p:cNvSpPr/>
          <p:nvPr/>
        </p:nvSpPr>
        <p:spPr>
          <a:xfrm>
            <a:off x="2589276" y="3212211"/>
            <a:ext cx="3152775" cy="0"/>
          </a:xfrm>
          <a:custGeom>
            <a:avLst/>
            <a:gdLst/>
            <a:ahLst/>
            <a:cxnLst/>
            <a:rect l="l" t="t" r="r" b="b"/>
            <a:pathLst>
              <a:path w="3152775">
                <a:moveTo>
                  <a:pt x="0" y="0"/>
                </a:moveTo>
                <a:lnTo>
                  <a:pt x="3152394" y="0"/>
                </a:lnTo>
              </a:path>
            </a:pathLst>
          </a:custGeom>
          <a:ln w="8381">
            <a:solidFill>
              <a:srgbClr val="858585"/>
            </a:solidFill>
          </a:ln>
        </p:spPr>
        <p:txBody>
          <a:bodyPr wrap="square" lIns="0" tIns="0" rIns="0" bIns="0" rtlCol="0"/>
          <a:lstStyle/>
          <a:p>
            <a:endParaRPr/>
          </a:p>
        </p:txBody>
      </p:sp>
      <p:sp>
        <p:nvSpPr>
          <p:cNvPr id="16" name="object 16"/>
          <p:cNvSpPr/>
          <p:nvPr/>
        </p:nvSpPr>
        <p:spPr>
          <a:xfrm>
            <a:off x="2759964" y="3231260"/>
            <a:ext cx="9525" cy="0"/>
          </a:xfrm>
          <a:custGeom>
            <a:avLst/>
            <a:gdLst/>
            <a:ahLst/>
            <a:cxnLst/>
            <a:rect l="l" t="t" r="r" b="b"/>
            <a:pathLst>
              <a:path w="9525">
                <a:moveTo>
                  <a:pt x="0" y="0"/>
                </a:moveTo>
                <a:lnTo>
                  <a:pt x="9143" y="0"/>
                </a:lnTo>
              </a:path>
            </a:pathLst>
          </a:custGeom>
          <a:ln w="38861">
            <a:solidFill>
              <a:srgbClr val="858585"/>
            </a:solidFill>
          </a:ln>
        </p:spPr>
        <p:txBody>
          <a:bodyPr wrap="square" lIns="0" tIns="0" rIns="0" bIns="0" rtlCol="0"/>
          <a:lstStyle/>
          <a:p>
            <a:endParaRPr/>
          </a:p>
        </p:txBody>
      </p:sp>
      <p:sp>
        <p:nvSpPr>
          <p:cNvPr id="17" name="object 17"/>
          <p:cNvSpPr/>
          <p:nvPr/>
        </p:nvSpPr>
        <p:spPr>
          <a:xfrm>
            <a:off x="2935223"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18" name="object 18"/>
          <p:cNvSpPr/>
          <p:nvPr/>
        </p:nvSpPr>
        <p:spPr>
          <a:xfrm>
            <a:off x="3109722" y="3231260"/>
            <a:ext cx="9525" cy="0"/>
          </a:xfrm>
          <a:custGeom>
            <a:avLst/>
            <a:gdLst/>
            <a:ahLst/>
            <a:cxnLst/>
            <a:rect l="l" t="t" r="r" b="b"/>
            <a:pathLst>
              <a:path w="9525">
                <a:moveTo>
                  <a:pt x="0" y="0"/>
                </a:moveTo>
                <a:lnTo>
                  <a:pt x="9143" y="0"/>
                </a:lnTo>
              </a:path>
            </a:pathLst>
          </a:custGeom>
          <a:ln w="38861">
            <a:solidFill>
              <a:srgbClr val="858585"/>
            </a:solidFill>
          </a:ln>
        </p:spPr>
        <p:txBody>
          <a:bodyPr wrap="square" lIns="0" tIns="0" rIns="0" bIns="0" rtlCol="0"/>
          <a:lstStyle/>
          <a:p>
            <a:endParaRPr/>
          </a:p>
        </p:txBody>
      </p:sp>
      <p:sp>
        <p:nvSpPr>
          <p:cNvPr id="19" name="object 19"/>
          <p:cNvSpPr/>
          <p:nvPr/>
        </p:nvSpPr>
        <p:spPr>
          <a:xfrm>
            <a:off x="3284982"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0" name="object 20"/>
          <p:cNvSpPr/>
          <p:nvPr/>
        </p:nvSpPr>
        <p:spPr>
          <a:xfrm>
            <a:off x="3461003"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21" name="object 21"/>
          <p:cNvSpPr/>
          <p:nvPr/>
        </p:nvSpPr>
        <p:spPr>
          <a:xfrm>
            <a:off x="3636264"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2" name="object 22"/>
          <p:cNvSpPr/>
          <p:nvPr/>
        </p:nvSpPr>
        <p:spPr>
          <a:xfrm>
            <a:off x="3811523"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3" name="object 23"/>
          <p:cNvSpPr/>
          <p:nvPr/>
        </p:nvSpPr>
        <p:spPr>
          <a:xfrm>
            <a:off x="3986021"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24" name="object 24"/>
          <p:cNvSpPr/>
          <p:nvPr/>
        </p:nvSpPr>
        <p:spPr>
          <a:xfrm>
            <a:off x="4161282"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5" name="object 25"/>
          <p:cNvSpPr/>
          <p:nvPr/>
        </p:nvSpPr>
        <p:spPr>
          <a:xfrm>
            <a:off x="4335779"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26" name="object 26"/>
          <p:cNvSpPr/>
          <p:nvPr/>
        </p:nvSpPr>
        <p:spPr>
          <a:xfrm>
            <a:off x="4511040"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7" name="object 27"/>
          <p:cNvSpPr/>
          <p:nvPr/>
        </p:nvSpPr>
        <p:spPr>
          <a:xfrm>
            <a:off x="4687061"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28" name="object 28"/>
          <p:cNvSpPr/>
          <p:nvPr/>
        </p:nvSpPr>
        <p:spPr>
          <a:xfrm>
            <a:off x="4862321"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29" name="object 29"/>
          <p:cNvSpPr/>
          <p:nvPr/>
        </p:nvSpPr>
        <p:spPr>
          <a:xfrm>
            <a:off x="5037582"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30" name="object 30"/>
          <p:cNvSpPr/>
          <p:nvPr/>
        </p:nvSpPr>
        <p:spPr>
          <a:xfrm>
            <a:off x="5212079"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31" name="object 31"/>
          <p:cNvSpPr/>
          <p:nvPr/>
        </p:nvSpPr>
        <p:spPr>
          <a:xfrm>
            <a:off x="5387340"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32" name="object 32"/>
          <p:cNvSpPr/>
          <p:nvPr/>
        </p:nvSpPr>
        <p:spPr>
          <a:xfrm>
            <a:off x="5561838"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33" name="object 33"/>
          <p:cNvSpPr/>
          <p:nvPr/>
        </p:nvSpPr>
        <p:spPr>
          <a:xfrm>
            <a:off x="5737097"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34" name="object 34"/>
          <p:cNvSpPr/>
          <p:nvPr/>
        </p:nvSpPr>
        <p:spPr>
          <a:xfrm>
            <a:off x="3012185" y="1835657"/>
            <a:ext cx="2655570" cy="759460"/>
          </a:xfrm>
          <a:custGeom>
            <a:avLst/>
            <a:gdLst/>
            <a:ahLst/>
            <a:cxnLst/>
            <a:rect l="l" t="t" r="r" b="b"/>
            <a:pathLst>
              <a:path w="2655570" h="759460">
                <a:moveTo>
                  <a:pt x="65532" y="713231"/>
                </a:moveTo>
                <a:lnTo>
                  <a:pt x="59436" y="715517"/>
                </a:lnTo>
                <a:lnTo>
                  <a:pt x="10668" y="732281"/>
                </a:lnTo>
                <a:lnTo>
                  <a:pt x="3810" y="734567"/>
                </a:lnTo>
                <a:lnTo>
                  <a:pt x="0" y="742187"/>
                </a:lnTo>
                <a:lnTo>
                  <a:pt x="2286" y="749045"/>
                </a:lnTo>
                <a:lnTo>
                  <a:pt x="4572" y="755141"/>
                </a:lnTo>
                <a:lnTo>
                  <a:pt x="12192" y="758951"/>
                </a:lnTo>
                <a:lnTo>
                  <a:pt x="19050" y="756665"/>
                </a:lnTo>
                <a:lnTo>
                  <a:pt x="67818" y="739139"/>
                </a:lnTo>
                <a:lnTo>
                  <a:pt x="74676" y="736853"/>
                </a:lnTo>
                <a:lnTo>
                  <a:pt x="77724" y="729995"/>
                </a:lnTo>
                <a:lnTo>
                  <a:pt x="73152" y="716279"/>
                </a:lnTo>
                <a:lnTo>
                  <a:pt x="65532" y="713231"/>
                </a:lnTo>
                <a:close/>
              </a:path>
              <a:path w="2655570" h="759460">
                <a:moveTo>
                  <a:pt x="163068" y="678941"/>
                </a:moveTo>
                <a:lnTo>
                  <a:pt x="156210" y="681227"/>
                </a:lnTo>
                <a:lnTo>
                  <a:pt x="107442" y="697991"/>
                </a:lnTo>
                <a:lnTo>
                  <a:pt x="101346" y="700277"/>
                </a:lnTo>
                <a:lnTo>
                  <a:pt x="97536" y="707897"/>
                </a:lnTo>
                <a:lnTo>
                  <a:pt x="99822" y="714755"/>
                </a:lnTo>
                <a:lnTo>
                  <a:pt x="102108" y="720851"/>
                </a:lnTo>
                <a:lnTo>
                  <a:pt x="109728" y="724661"/>
                </a:lnTo>
                <a:lnTo>
                  <a:pt x="116586" y="722375"/>
                </a:lnTo>
                <a:lnTo>
                  <a:pt x="165354" y="705611"/>
                </a:lnTo>
                <a:lnTo>
                  <a:pt x="171450" y="702563"/>
                </a:lnTo>
                <a:lnTo>
                  <a:pt x="175260" y="695705"/>
                </a:lnTo>
                <a:lnTo>
                  <a:pt x="170688" y="681989"/>
                </a:lnTo>
                <a:lnTo>
                  <a:pt x="163068" y="678941"/>
                </a:lnTo>
                <a:close/>
              </a:path>
              <a:path w="2655570" h="759460">
                <a:moveTo>
                  <a:pt x="243078" y="622553"/>
                </a:moveTo>
                <a:lnTo>
                  <a:pt x="237744" y="627125"/>
                </a:lnTo>
                <a:lnTo>
                  <a:pt x="197358" y="659891"/>
                </a:lnTo>
                <a:lnTo>
                  <a:pt x="192024" y="664463"/>
                </a:lnTo>
                <a:lnTo>
                  <a:pt x="191262" y="672083"/>
                </a:lnTo>
                <a:lnTo>
                  <a:pt x="195834" y="678179"/>
                </a:lnTo>
                <a:lnTo>
                  <a:pt x="200406" y="683513"/>
                </a:lnTo>
                <a:lnTo>
                  <a:pt x="208788" y="684275"/>
                </a:lnTo>
                <a:lnTo>
                  <a:pt x="214122" y="679703"/>
                </a:lnTo>
                <a:lnTo>
                  <a:pt x="253746" y="646937"/>
                </a:lnTo>
                <a:lnTo>
                  <a:pt x="259080" y="642365"/>
                </a:lnTo>
                <a:lnTo>
                  <a:pt x="260604" y="633983"/>
                </a:lnTo>
                <a:lnTo>
                  <a:pt x="251460" y="623315"/>
                </a:lnTo>
                <a:lnTo>
                  <a:pt x="243078" y="622553"/>
                </a:lnTo>
                <a:close/>
              </a:path>
              <a:path w="2655570" h="759460">
                <a:moveTo>
                  <a:pt x="323088" y="557021"/>
                </a:moveTo>
                <a:lnTo>
                  <a:pt x="316992" y="561593"/>
                </a:lnTo>
                <a:lnTo>
                  <a:pt x="277368" y="594359"/>
                </a:lnTo>
                <a:lnTo>
                  <a:pt x="272034" y="598931"/>
                </a:lnTo>
                <a:lnTo>
                  <a:pt x="271272" y="607313"/>
                </a:lnTo>
                <a:lnTo>
                  <a:pt x="280416" y="617981"/>
                </a:lnTo>
                <a:lnTo>
                  <a:pt x="288036" y="618743"/>
                </a:lnTo>
                <a:lnTo>
                  <a:pt x="294132" y="614171"/>
                </a:lnTo>
                <a:lnTo>
                  <a:pt x="333756" y="581405"/>
                </a:lnTo>
                <a:lnTo>
                  <a:pt x="339090" y="576833"/>
                </a:lnTo>
                <a:lnTo>
                  <a:pt x="339852" y="569213"/>
                </a:lnTo>
                <a:lnTo>
                  <a:pt x="335280" y="563879"/>
                </a:lnTo>
                <a:lnTo>
                  <a:pt x="330708" y="557783"/>
                </a:lnTo>
                <a:lnTo>
                  <a:pt x="323088" y="557021"/>
                </a:lnTo>
                <a:close/>
              </a:path>
              <a:path w="2655570" h="759460">
                <a:moveTo>
                  <a:pt x="401574" y="490727"/>
                </a:moveTo>
                <a:lnTo>
                  <a:pt x="396240" y="495299"/>
                </a:lnTo>
                <a:lnTo>
                  <a:pt x="358140" y="528827"/>
                </a:lnTo>
                <a:lnTo>
                  <a:pt x="357378" y="528827"/>
                </a:lnTo>
                <a:lnTo>
                  <a:pt x="352044" y="533399"/>
                </a:lnTo>
                <a:lnTo>
                  <a:pt x="351282" y="541781"/>
                </a:lnTo>
                <a:lnTo>
                  <a:pt x="355092" y="547115"/>
                </a:lnTo>
                <a:lnTo>
                  <a:pt x="359664" y="552449"/>
                </a:lnTo>
                <a:lnTo>
                  <a:pt x="368046" y="553211"/>
                </a:lnTo>
                <a:lnTo>
                  <a:pt x="373380" y="548639"/>
                </a:lnTo>
                <a:lnTo>
                  <a:pt x="374142" y="548639"/>
                </a:lnTo>
                <a:lnTo>
                  <a:pt x="418338" y="510539"/>
                </a:lnTo>
                <a:lnTo>
                  <a:pt x="419100" y="502157"/>
                </a:lnTo>
                <a:lnTo>
                  <a:pt x="414528" y="496823"/>
                </a:lnTo>
                <a:lnTo>
                  <a:pt x="409194" y="491489"/>
                </a:lnTo>
                <a:lnTo>
                  <a:pt x="401574" y="490727"/>
                </a:lnTo>
                <a:close/>
              </a:path>
              <a:path w="2655570" h="759460">
                <a:moveTo>
                  <a:pt x="487680" y="423671"/>
                </a:moveTo>
                <a:lnTo>
                  <a:pt x="479298" y="423671"/>
                </a:lnTo>
                <a:lnTo>
                  <a:pt x="429768" y="466343"/>
                </a:lnTo>
                <a:lnTo>
                  <a:pt x="429006" y="474725"/>
                </a:lnTo>
                <a:lnTo>
                  <a:pt x="438150" y="485393"/>
                </a:lnTo>
                <a:lnTo>
                  <a:pt x="446532" y="486155"/>
                </a:lnTo>
                <a:lnTo>
                  <a:pt x="451866" y="481583"/>
                </a:lnTo>
                <a:lnTo>
                  <a:pt x="490728" y="447293"/>
                </a:lnTo>
                <a:lnTo>
                  <a:pt x="496062" y="442721"/>
                </a:lnTo>
                <a:lnTo>
                  <a:pt x="496824" y="434339"/>
                </a:lnTo>
                <a:lnTo>
                  <a:pt x="487680" y="423671"/>
                </a:lnTo>
                <a:close/>
              </a:path>
              <a:path w="2655570" h="759460">
                <a:moveTo>
                  <a:pt x="541782" y="374141"/>
                </a:moveTo>
                <a:lnTo>
                  <a:pt x="538734" y="374141"/>
                </a:lnTo>
                <a:lnTo>
                  <a:pt x="534924" y="374903"/>
                </a:lnTo>
                <a:lnTo>
                  <a:pt x="532638" y="377189"/>
                </a:lnTo>
                <a:lnTo>
                  <a:pt x="512826" y="393953"/>
                </a:lnTo>
                <a:lnTo>
                  <a:pt x="507492" y="399287"/>
                </a:lnTo>
                <a:lnTo>
                  <a:pt x="506730" y="406907"/>
                </a:lnTo>
                <a:lnTo>
                  <a:pt x="515874" y="417575"/>
                </a:lnTo>
                <a:lnTo>
                  <a:pt x="524256" y="418337"/>
                </a:lnTo>
                <a:lnTo>
                  <a:pt x="529590" y="413765"/>
                </a:lnTo>
                <a:lnTo>
                  <a:pt x="545204" y="400553"/>
                </a:lnTo>
                <a:lnTo>
                  <a:pt x="539496" y="400049"/>
                </a:lnTo>
                <a:lnTo>
                  <a:pt x="549402" y="397001"/>
                </a:lnTo>
                <a:lnTo>
                  <a:pt x="578434" y="397001"/>
                </a:lnTo>
                <a:lnTo>
                  <a:pt x="579120" y="390143"/>
                </a:lnTo>
                <a:lnTo>
                  <a:pt x="579882" y="383285"/>
                </a:lnTo>
                <a:lnTo>
                  <a:pt x="574548" y="377189"/>
                </a:lnTo>
                <a:lnTo>
                  <a:pt x="567690" y="376427"/>
                </a:lnTo>
                <a:lnTo>
                  <a:pt x="541782" y="374141"/>
                </a:lnTo>
                <a:close/>
              </a:path>
              <a:path w="2655570" h="759460">
                <a:moveTo>
                  <a:pt x="578434" y="397001"/>
                </a:moveTo>
                <a:lnTo>
                  <a:pt x="549402" y="397001"/>
                </a:lnTo>
                <a:lnTo>
                  <a:pt x="545204" y="400553"/>
                </a:lnTo>
                <a:lnTo>
                  <a:pt x="565404" y="402335"/>
                </a:lnTo>
                <a:lnTo>
                  <a:pt x="572262" y="403097"/>
                </a:lnTo>
                <a:lnTo>
                  <a:pt x="578358" y="397763"/>
                </a:lnTo>
                <a:lnTo>
                  <a:pt x="578434" y="397001"/>
                </a:lnTo>
                <a:close/>
              </a:path>
              <a:path w="2655570" h="759460">
                <a:moveTo>
                  <a:pt x="549402" y="397001"/>
                </a:moveTo>
                <a:lnTo>
                  <a:pt x="539496" y="400049"/>
                </a:lnTo>
                <a:lnTo>
                  <a:pt x="545204" y="400553"/>
                </a:lnTo>
                <a:lnTo>
                  <a:pt x="549402" y="397001"/>
                </a:lnTo>
                <a:close/>
              </a:path>
              <a:path w="2655570" h="759460">
                <a:moveTo>
                  <a:pt x="611886" y="380237"/>
                </a:moveTo>
                <a:lnTo>
                  <a:pt x="605790" y="385571"/>
                </a:lnTo>
                <a:lnTo>
                  <a:pt x="605028" y="392429"/>
                </a:lnTo>
                <a:lnTo>
                  <a:pt x="604266" y="400049"/>
                </a:lnTo>
                <a:lnTo>
                  <a:pt x="609600" y="406145"/>
                </a:lnTo>
                <a:lnTo>
                  <a:pt x="616458" y="406907"/>
                </a:lnTo>
                <a:lnTo>
                  <a:pt x="668274" y="411479"/>
                </a:lnTo>
                <a:lnTo>
                  <a:pt x="675132" y="412241"/>
                </a:lnTo>
                <a:lnTo>
                  <a:pt x="681228" y="406907"/>
                </a:lnTo>
                <a:lnTo>
                  <a:pt x="681990" y="400049"/>
                </a:lnTo>
                <a:lnTo>
                  <a:pt x="682752" y="392429"/>
                </a:lnTo>
                <a:lnTo>
                  <a:pt x="677418" y="386333"/>
                </a:lnTo>
                <a:lnTo>
                  <a:pt x="670560" y="385571"/>
                </a:lnTo>
                <a:lnTo>
                  <a:pt x="618744" y="380999"/>
                </a:lnTo>
                <a:lnTo>
                  <a:pt x="611886" y="380237"/>
                </a:lnTo>
                <a:close/>
              </a:path>
              <a:path w="2655570" h="759460">
                <a:moveTo>
                  <a:pt x="767334" y="363473"/>
                </a:moveTo>
                <a:lnTo>
                  <a:pt x="714756" y="389381"/>
                </a:lnTo>
                <a:lnTo>
                  <a:pt x="707898" y="392429"/>
                </a:lnTo>
                <a:lnTo>
                  <a:pt x="705612" y="400049"/>
                </a:lnTo>
                <a:lnTo>
                  <a:pt x="711708" y="412241"/>
                </a:lnTo>
                <a:lnTo>
                  <a:pt x="719328" y="415289"/>
                </a:lnTo>
                <a:lnTo>
                  <a:pt x="726186" y="412241"/>
                </a:lnTo>
                <a:lnTo>
                  <a:pt x="772668" y="390143"/>
                </a:lnTo>
                <a:lnTo>
                  <a:pt x="778764" y="386333"/>
                </a:lnTo>
                <a:lnTo>
                  <a:pt x="781050" y="378713"/>
                </a:lnTo>
                <a:lnTo>
                  <a:pt x="774954" y="366521"/>
                </a:lnTo>
                <a:lnTo>
                  <a:pt x="767334" y="363473"/>
                </a:lnTo>
                <a:close/>
              </a:path>
              <a:path w="2655570" h="759460">
                <a:moveTo>
                  <a:pt x="860298" y="318515"/>
                </a:moveTo>
                <a:lnTo>
                  <a:pt x="807720" y="344423"/>
                </a:lnTo>
                <a:lnTo>
                  <a:pt x="800862" y="347471"/>
                </a:lnTo>
                <a:lnTo>
                  <a:pt x="798576" y="355091"/>
                </a:lnTo>
                <a:lnTo>
                  <a:pt x="801624" y="361187"/>
                </a:lnTo>
                <a:lnTo>
                  <a:pt x="804672" y="368045"/>
                </a:lnTo>
                <a:lnTo>
                  <a:pt x="812292" y="370331"/>
                </a:lnTo>
                <a:lnTo>
                  <a:pt x="819150" y="367283"/>
                </a:lnTo>
                <a:lnTo>
                  <a:pt x="865632" y="345185"/>
                </a:lnTo>
                <a:lnTo>
                  <a:pt x="871728" y="342137"/>
                </a:lnTo>
                <a:lnTo>
                  <a:pt x="874014" y="334517"/>
                </a:lnTo>
                <a:lnTo>
                  <a:pt x="870966" y="327659"/>
                </a:lnTo>
                <a:lnTo>
                  <a:pt x="867918" y="321563"/>
                </a:lnTo>
                <a:lnTo>
                  <a:pt x="860298" y="318515"/>
                </a:lnTo>
                <a:close/>
              </a:path>
              <a:path w="2655570" h="759460">
                <a:moveTo>
                  <a:pt x="950214" y="269747"/>
                </a:moveTo>
                <a:lnTo>
                  <a:pt x="944118" y="272795"/>
                </a:lnTo>
                <a:lnTo>
                  <a:pt x="899160" y="298703"/>
                </a:lnTo>
                <a:lnTo>
                  <a:pt x="893064" y="302513"/>
                </a:lnTo>
                <a:lnTo>
                  <a:pt x="890778" y="310133"/>
                </a:lnTo>
                <a:lnTo>
                  <a:pt x="894588" y="316229"/>
                </a:lnTo>
                <a:lnTo>
                  <a:pt x="897636" y="322325"/>
                </a:lnTo>
                <a:lnTo>
                  <a:pt x="906018" y="324611"/>
                </a:lnTo>
                <a:lnTo>
                  <a:pt x="912114" y="320801"/>
                </a:lnTo>
                <a:lnTo>
                  <a:pt x="957072" y="295655"/>
                </a:lnTo>
                <a:lnTo>
                  <a:pt x="963168" y="291845"/>
                </a:lnTo>
                <a:lnTo>
                  <a:pt x="965454" y="284225"/>
                </a:lnTo>
                <a:lnTo>
                  <a:pt x="957834" y="272033"/>
                </a:lnTo>
                <a:lnTo>
                  <a:pt x="950214" y="269747"/>
                </a:lnTo>
                <a:close/>
              </a:path>
              <a:path w="2655570" h="759460">
                <a:moveTo>
                  <a:pt x="1039368" y="218693"/>
                </a:moveTo>
                <a:lnTo>
                  <a:pt x="1033272" y="221741"/>
                </a:lnTo>
                <a:lnTo>
                  <a:pt x="988314" y="247649"/>
                </a:lnTo>
                <a:lnTo>
                  <a:pt x="982218" y="250697"/>
                </a:lnTo>
                <a:lnTo>
                  <a:pt x="980694" y="259079"/>
                </a:lnTo>
                <a:lnTo>
                  <a:pt x="983742" y="265175"/>
                </a:lnTo>
                <a:lnTo>
                  <a:pt x="987552" y="271271"/>
                </a:lnTo>
                <a:lnTo>
                  <a:pt x="995172" y="273557"/>
                </a:lnTo>
                <a:lnTo>
                  <a:pt x="1001268" y="269747"/>
                </a:lnTo>
                <a:lnTo>
                  <a:pt x="1046226" y="243839"/>
                </a:lnTo>
                <a:lnTo>
                  <a:pt x="1052322" y="240791"/>
                </a:lnTo>
                <a:lnTo>
                  <a:pt x="1054608" y="233171"/>
                </a:lnTo>
                <a:lnTo>
                  <a:pt x="1050798" y="226313"/>
                </a:lnTo>
                <a:lnTo>
                  <a:pt x="1047750" y="220217"/>
                </a:lnTo>
                <a:lnTo>
                  <a:pt x="1039368" y="218693"/>
                </a:lnTo>
                <a:close/>
              </a:path>
              <a:path w="2655570" h="759460">
                <a:moveTo>
                  <a:pt x="1139190" y="182117"/>
                </a:moveTo>
                <a:lnTo>
                  <a:pt x="1132332" y="184403"/>
                </a:lnTo>
                <a:lnTo>
                  <a:pt x="1082802" y="199643"/>
                </a:lnTo>
                <a:lnTo>
                  <a:pt x="1075944" y="201929"/>
                </a:lnTo>
                <a:lnTo>
                  <a:pt x="1072134" y="208787"/>
                </a:lnTo>
                <a:lnTo>
                  <a:pt x="1076706" y="222503"/>
                </a:lnTo>
                <a:lnTo>
                  <a:pt x="1083564" y="226313"/>
                </a:lnTo>
                <a:lnTo>
                  <a:pt x="1090422" y="224027"/>
                </a:lnTo>
                <a:lnTo>
                  <a:pt x="1139952" y="208787"/>
                </a:lnTo>
                <a:lnTo>
                  <a:pt x="1146810" y="206501"/>
                </a:lnTo>
                <a:lnTo>
                  <a:pt x="1150620" y="199643"/>
                </a:lnTo>
                <a:lnTo>
                  <a:pt x="1146048" y="185927"/>
                </a:lnTo>
                <a:lnTo>
                  <a:pt x="1139190" y="182117"/>
                </a:lnTo>
                <a:close/>
              </a:path>
              <a:path w="2655570" h="759460">
                <a:moveTo>
                  <a:pt x="1237488" y="151637"/>
                </a:moveTo>
                <a:lnTo>
                  <a:pt x="1230630" y="153923"/>
                </a:lnTo>
                <a:lnTo>
                  <a:pt x="1181100" y="169163"/>
                </a:lnTo>
                <a:lnTo>
                  <a:pt x="1174242" y="170687"/>
                </a:lnTo>
                <a:lnTo>
                  <a:pt x="1170432" y="178307"/>
                </a:lnTo>
                <a:lnTo>
                  <a:pt x="1175004" y="192023"/>
                </a:lnTo>
                <a:lnTo>
                  <a:pt x="1181862" y="195833"/>
                </a:lnTo>
                <a:lnTo>
                  <a:pt x="1188720" y="193547"/>
                </a:lnTo>
                <a:lnTo>
                  <a:pt x="1238250" y="178307"/>
                </a:lnTo>
                <a:lnTo>
                  <a:pt x="1245108" y="176021"/>
                </a:lnTo>
                <a:lnTo>
                  <a:pt x="1248918" y="169163"/>
                </a:lnTo>
                <a:lnTo>
                  <a:pt x="1244346" y="155447"/>
                </a:lnTo>
                <a:lnTo>
                  <a:pt x="1237488" y="151637"/>
                </a:lnTo>
                <a:close/>
              </a:path>
              <a:path w="2655570" h="759460">
                <a:moveTo>
                  <a:pt x="1331214" y="112013"/>
                </a:moveTo>
                <a:lnTo>
                  <a:pt x="1325118" y="115061"/>
                </a:lnTo>
                <a:lnTo>
                  <a:pt x="1277112" y="134873"/>
                </a:lnTo>
                <a:lnTo>
                  <a:pt x="1271016" y="137159"/>
                </a:lnTo>
                <a:lnTo>
                  <a:pt x="1267968" y="144779"/>
                </a:lnTo>
                <a:lnTo>
                  <a:pt x="1270254" y="151637"/>
                </a:lnTo>
                <a:lnTo>
                  <a:pt x="1273302" y="157733"/>
                </a:lnTo>
                <a:lnTo>
                  <a:pt x="1280922" y="161543"/>
                </a:lnTo>
                <a:lnTo>
                  <a:pt x="1287018" y="158495"/>
                </a:lnTo>
                <a:lnTo>
                  <a:pt x="1335024" y="138683"/>
                </a:lnTo>
                <a:lnTo>
                  <a:pt x="1341120" y="135635"/>
                </a:lnTo>
                <a:lnTo>
                  <a:pt x="1344930" y="128015"/>
                </a:lnTo>
                <a:lnTo>
                  <a:pt x="1341882" y="121919"/>
                </a:lnTo>
                <a:lnTo>
                  <a:pt x="1338834" y="115061"/>
                </a:lnTo>
                <a:lnTo>
                  <a:pt x="1331214" y="112013"/>
                </a:lnTo>
                <a:close/>
              </a:path>
              <a:path w="2655570" h="759460">
                <a:moveTo>
                  <a:pt x="1431036" y="76199"/>
                </a:moveTo>
                <a:lnTo>
                  <a:pt x="1424178" y="76961"/>
                </a:lnTo>
                <a:lnTo>
                  <a:pt x="1413510" y="78485"/>
                </a:lnTo>
                <a:lnTo>
                  <a:pt x="1411986" y="78485"/>
                </a:lnTo>
                <a:lnTo>
                  <a:pt x="1410462" y="79247"/>
                </a:lnTo>
                <a:lnTo>
                  <a:pt x="1372362" y="95249"/>
                </a:lnTo>
                <a:lnTo>
                  <a:pt x="1366266" y="97535"/>
                </a:lnTo>
                <a:lnTo>
                  <a:pt x="1363218" y="105155"/>
                </a:lnTo>
                <a:lnTo>
                  <a:pt x="1365504" y="112013"/>
                </a:lnTo>
                <a:lnTo>
                  <a:pt x="1368552" y="118109"/>
                </a:lnTo>
                <a:lnTo>
                  <a:pt x="1376172" y="121157"/>
                </a:lnTo>
                <a:lnTo>
                  <a:pt x="1382268" y="118871"/>
                </a:lnTo>
                <a:lnTo>
                  <a:pt x="1418553" y="103631"/>
                </a:lnTo>
                <a:lnTo>
                  <a:pt x="1417320" y="103631"/>
                </a:lnTo>
                <a:lnTo>
                  <a:pt x="1420368" y="102869"/>
                </a:lnTo>
                <a:lnTo>
                  <a:pt x="1422654" y="102869"/>
                </a:lnTo>
                <a:lnTo>
                  <a:pt x="1427988" y="102107"/>
                </a:lnTo>
                <a:lnTo>
                  <a:pt x="1434846" y="101345"/>
                </a:lnTo>
                <a:lnTo>
                  <a:pt x="1439418" y="94487"/>
                </a:lnTo>
                <a:lnTo>
                  <a:pt x="1437894" y="80771"/>
                </a:lnTo>
                <a:lnTo>
                  <a:pt x="1431036" y="76199"/>
                </a:lnTo>
                <a:close/>
              </a:path>
              <a:path w="2655570" h="759460">
                <a:moveTo>
                  <a:pt x="1420368" y="102869"/>
                </a:moveTo>
                <a:lnTo>
                  <a:pt x="1417320" y="103631"/>
                </a:lnTo>
                <a:lnTo>
                  <a:pt x="1419189" y="103364"/>
                </a:lnTo>
                <a:lnTo>
                  <a:pt x="1420368" y="102869"/>
                </a:lnTo>
                <a:close/>
              </a:path>
              <a:path w="2655570" h="759460">
                <a:moveTo>
                  <a:pt x="1419189" y="103364"/>
                </a:moveTo>
                <a:lnTo>
                  <a:pt x="1417320" y="103631"/>
                </a:lnTo>
                <a:lnTo>
                  <a:pt x="1418553" y="103631"/>
                </a:lnTo>
                <a:lnTo>
                  <a:pt x="1419189" y="103364"/>
                </a:lnTo>
                <a:close/>
              </a:path>
              <a:path w="2655570" h="759460">
                <a:moveTo>
                  <a:pt x="1422654" y="102869"/>
                </a:moveTo>
                <a:lnTo>
                  <a:pt x="1420368" y="102869"/>
                </a:lnTo>
                <a:lnTo>
                  <a:pt x="1419189" y="103364"/>
                </a:lnTo>
                <a:lnTo>
                  <a:pt x="1422654" y="102869"/>
                </a:lnTo>
                <a:close/>
              </a:path>
              <a:path w="2655570" h="759460">
                <a:moveTo>
                  <a:pt x="1533144" y="61721"/>
                </a:moveTo>
                <a:lnTo>
                  <a:pt x="1526286" y="62483"/>
                </a:lnTo>
                <a:lnTo>
                  <a:pt x="1475232" y="69341"/>
                </a:lnTo>
                <a:lnTo>
                  <a:pt x="1468374" y="70865"/>
                </a:lnTo>
                <a:lnTo>
                  <a:pt x="1463040" y="76961"/>
                </a:lnTo>
                <a:lnTo>
                  <a:pt x="1464564" y="84581"/>
                </a:lnTo>
                <a:lnTo>
                  <a:pt x="1465326" y="91439"/>
                </a:lnTo>
                <a:lnTo>
                  <a:pt x="1471422" y="96011"/>
                </a:lnTo>
                <a:lnTo>
                  <a:pt x="1479042" y="95249"/>
                </a:lnTo>
                <a:lnTo>
                  <a:pt x="1530096" y="88391"/>
                </a:lnTo>
                <a:lnTo>
                  <a:pt x="1536954" y="86867"/>
                </a:lnTo>
                <a:lnTo>
                  <a:pt x="1541526" y="80771"/>
                </a:lnTo>
                <a:lnTo>
                  <a:pt x="1540764" y="73913"/>
                </a:lnTo>
                <a:lnTo>
                  <a:pt x="1540002" y="66293"/>
                </a:lnTo>
                <a:lnTo>
                  <a:pt x="1533144" y="61721"/>
                </a:lnTo>
                <a:close/>
              </a:path>
              <a:path w="2655570" h="759460">
                <a:moveTo>
                  <a:pt x="1642364" y="79247"/>
                </a:moveTo>
                <a:lnTo>
                  <a:pt x="1592580" y="79247"/>
                </a:lnTo>
                <a:lnTo>
                  <a:pt x="1590538" y="79520"/>
                </a:lnTo>
                <a:lnTo>
                  <a:pt x="1628394" y="85343"/>
                </a:lnTo>
                <a:lnTo>
                  <a:pt x="1635252" y="86105"/>
                </a:lnTo>
                <a:lnTo>
                  <a:pt x="1642110" y="81533"/>
                </a:lnTo>
                <a:lnTo>
                  <a:pt x="1642364" y="79247"/>
                </a:lnTo>
                <a:close/>
              </a:path>
              <a:path w="2655570" h="759460">
                <a:moveTo>
                  <a:pt x="1592580" y="54101"/>
                </a:moveTo>
                <a:lnTo>
                  <a:pt x="1588770" y="54101"/>
                </a:lnTo>
                <a:lnTo>
                  <a:pt x="1577340" y="55625"/>
                </a:lnTo>
                <a:lnTo>
                  <a:pt x="1570482" y="56387"/>
                </a:lnTo>
                <a:lnTo>
                  <a:pt x="1565148" y="63245"/>
                </a:lnTo>
                <a:lnTo>
                  <a:pt x="1566672" y="70103"/>
                </a:lnTo>
                <a:lnTo>
                  <a:pt x="1567434" y="76961"/>
                </a:lnTo>
                <a:lnTo>
                  <a:pt x="1574292" y="82295"/>
                </a:lnTo>
                <a:lnTo>
                  <a:pt x="1581150" y="80771"/>
                </a:lnTo>
                <a:lnTo>
                  <a:pt x="1590538" y="79520"/>
                </a:lnTo>
                <a:lnTo>
                  <a:pt x="1588770" y="79247"/>
                </a:lnTo>
                <a:lnTo>
                  <a:pt x="1642364" y="79247"/>
                </a:lnTo>
                <a:lnTo>
                  <a:pt x="1642872" y="74675"/>
                </a:lnTo>
                <a:lnTo>
                  <a:pt x="1644395" y="67055"/>
                </a:lnTo>
                <a:lnTo>
                  <a:pt x="1639062" y="60959"/>
                </a:lnTo>
                <a:lnTo>
                  <a:pt x="1632204" y="59435"/>
                </a:lnTo>
                <a:lnTo>
                  <a:pt x="1592580" y="54101"/>
                </a:lnTo>
                <a:close/>
              </a:path>
              <a:path w="2655570" h="759460">
                <a:moveTo>
                  <a:pt x="1592580" y="79247"/>
                </a:moveTo>
                <a:lnTo>
                  <a:pt x="1588770" y="79247"/>
                </a:lnTo>
                <a:lnTo>
                  <a:pt x="1590538" y="79520"/>
                </a:lnTo>
                <a:lnTo>
                  <a:pt x="1592580" y="79247"/>
                </a:lnTo>
                <a:close/>
              </a:path>
              <a:path w="2655570" h="759460">
                <a:moveTo>
                  <a:pt x="1676400" y="66293"/>
                </a:moveTo>
                <a:lnTo>
                  <a:pt x="1669542" y="70865"/>
                </a:lnTo>
                <a:lnTo>
                  <a:pt x="1668780" y="77723"/>
                </a:lnTo>
                <a:lnTo>
                  <a:pt x="1667256" y="85343"/>
                </a:lnTo>
                <a:lnTo>
                  <a:pt x="1672590" y="91439"/>
                </a:lnTo>
                <a:lnTo>
                  <a:pt x="1679448" y="92963"/>
                </a:lnTo>
                <a:lnTo>
                  <a:pt x="1730502" y="99821"/>
                </a:lnTo>
                <a:lnTo>
                  <a:pt x="1737360" y="101345"/>
                </a:lnTo>
                <a:lnTo>
                  <a:pt x="1744218" y="96011"/>
                </a:lnTo>
                <a:lnTo>
                  <a:pt x="1744980" y="89153"/>
                </a:lnTo>
                <a:lnTo>
                  <a:pt x="1746504" y="82295"/>
                </a:lnTo>
                <a:lnTo>
                  <a:pt x="1741170" y="75437"/>
                </a:lnTo>
                <a:lnTo>
                  <a:pt x="1734312" y="74675"/>
                </a:lnTo>
                <a:lnTo>
                  <a:pt x="1683258" y="67055"/>
                </a:lnTo>
                <a:lnTo>
                  <a:pt x="1676400" y="66293"/>
                </a:lnTo>
                <a:close/>
              </a:path>
              <a:path w="2655570" h="759460">
                <a:moveTo>
                  <a:pt x="1778508" y="81533"/>
                </a:moveTo>
                <a:lnTo>
                  <a:pt x="1771650" y="86105"/>
                </a:lnTo>
                <a:lnTo>
                  <a:pt x="1770888" y="92963"/>
                </a:lnTo>
                <a:lnTo>
                  <a:pt x="1769364" y="99821"/>
                </a:lnTo>
                <a:lnTo>
                  <a:pt x="1773936" y="106679"/>
                </a:lnTo>
                <a:lnTo>
                  <a:pt x="1780794" y="108203"/>
                </a:lnTo>
                <a:lnTo>
                  <a:pt x="1831848" y="117347"/>
                </a:lnTo>
                <a:lnTo>
                  <a:pt x="1838706" y="118109"/>
                </a:lnTo>
                <a:lnTo>
                  <a:pt x="1845564" y="113537"/>
                </a:lnTo>
                <a:lnTo>
                  <a:pt x="1848612" y="99821"/>
                </a:lnTo>
                <a:lnTo>
                  <a:pt x="1843278" y="92963"/>
                </a:lnTo>
                <a:lnTo>
                  <a:pt x="1836420" y="92201"/>
                </a:lnTo>
                <a:lnTo>
                  <a:pt x="1786128" y="83057"/>
                </a:lnTo>
                <a:lnTo>
                  <a:pt x="1778508" y="81533"/>
                </a:lnTo>
                <a:close/>
              </a:path>
              <a:path w="2655570" h="759460">
                <a:moveTo>
                  <a:pt x="1880616" y="99821"/>
                </a:moveTo>
                <a:lnTo>
                  <a:pt x="1873758" y="104393"/>
                </a:lnTo>
                <a:lnTo>
                  <a:pt x="1872234" y="111251"/>
                </a:lnTo>
                <a:lnTo>
                  <a:pt x="1871472" y="118109"/>
                </a:lnTo>
                <a:lnTo>
                  <a:pt x="1876044" y="124967"/>
                </a:lnTo>
                <a:lnTo>
                  <a:pt x="1882902" y="126491"/>
                </a:lnTo>
                <a:lnTo>
                  <a:pt x="1933956" y="135635"/>
                </a:lnTo>
                <a:lnTo>
                  <a:pt x="1940814" y="136397"/>
                </a:lnTo>
                <a:lnTo>
                  <a:pt x="1947672" y="131825"/>
                </a:lnTo>
                <a:lnTo>
                  <a:pt x="1948434" y="124967"/>
                </a:lnTo>
                <a:lnTo>
                  <a:pt x="1949958" y="118109"/>
                </a:lnTo>
                <a:lnTo>
                  <a:pt x="1945386" y="111251"/>
                </a:lnTo>
                <a:lnTo>
                  <a:pt x="1938528" y="110489"/>
                </a:lnTo>
                <a:lnTo>
                  <a:pt x="1887474" y="101345"/>
                </a:lnTo>
                <a:lnTo>
                  <a:pt x="1880616" y="99821"/>
                </a:lnTo>
                <a:close/>
              </a:path>
              <a:path w="2655570" h="759460">
                <a:moveTo>
                  <a:pt x="2043684" y="97535"/>
                </a:moveTo>
                <a:lnTo>
                  <a:pt x="2036826" y="98297"/>
                </a:lnTo>
                <a:lnTo>
                  <a:pt x="1985010" y="105155"/>
                </a:lnTo>
                <a:lnTo>
                  <a:pt x="1978152" y="105917"/>
                </a:lnTo>
                <a:lnTo>
                  <a:pt x="1973580" y="112775"/>
                </a:lnTo>
                <a:lnTo>
                  <a:pt x="1975104" y="126491"/>
                </a:lnTo>
                <a:lnTo>
                  <a:pt x="1981962" y="131825"/>
                </a:lnTo>
                <a:lnTo>
                  <a:pt x="1988820" y="131063"/>
                </a:lnTo>
                <a:lnTo>
                  <a:pt x="2039874" y="124205"/>
                </a:lnTo>
                <a:lnTo>
                  <a:pt x="2046732" y="123443"/>
                </a:lnTo>
                <a:lnTo>
                  <a:pt x="2052066" y="116585"/>
                </a:lnTo>
                <a:lnTo>
                  <a:pt x="2051304" y="109727"/>
                </a:lnTo>
                <a:lnTo>
                  <a:pt x="2049780" y="102869"/>
                </a:lnTo>
                <a:lnTo>
                  <a:pt x="2043684" y="97535"/>
                </a:lnTo>
                <a:close/>
              </a:path>
              <a:path w="2655570" h="759460">
                <a:moveTo>
                  <a:pt x="2145792" y="83819"/>
                </a:moveTo>
                <a:lnTo>
                  <a:pt x="2138172" y="84581"/>
                </a:lnTo>
                <a:lnTo>
                  <a:pt x="2115312" y="88391"/>
                </a:lnTo>
                <a:lnTo>
                  <a:pt x="2087880" y="92201"/>
                </a:lnTo>
                <a:lnTo>
                  <a:pt x="2080260" y="92963"/>
                </a:lnTo>
                <a:lnTo>
                  <a:pt x="2075688" y="99059"/>
                </a:lnTo>
                <a:lnTo>
                  <a:pt x="2076450" y="105917"/>
                </a:lnTo>
                <a:lnTo>
                  <a:pt x="2077212" y="113537"/>
                </a:lnTo>
                <a:lnTo>
                  <a:pt x="2084070" y="118109"/>
                </a:lnTo>
                <a:lnTo>
                  <a:pt x="2090928" y="117347"/>
                </a:lnTo>
                <a:lnTo>
                  <a:pt x="2118360" y="113537"/>
                </a:lnTo>
                <a:lnTo>
                  <a:pt x="2142744" y="109727"/>
                </a:lnTo>
                <a:lnTo>
                  <a:pt x="2149602" y="108965"/>
                </a:lnTo>
                <a:lnTo>
                  <a:pt x="2154174" y="102107"/>
                </a:lnTo>
                <a:lnTo>
                  <a:pt x="2153412" y="95249"/>
                </a:lnTo>
                <a:lnTo>
                  <a:pt x="2151888" y="88391"/>
                </a:lnTo>
                <a:lnTo>
                  <a:pt x="2145792" y="83819"/>
                </a:lnTo>
                <a:close/>
              </a:path>
              <a:path w="2655570" h="759460">
                <a:moveTo>
                  <a:pt x="2247900" y="67817"/>
                </a:moveTo>
                <a:lnTo>
                  <a:pt x="2240280" y="68579"/>
                </a:lnTo>
                <a:lnTo>
                  <a:pt x="2189226" y="76961"/>
                </a:lnTo>
                <a:lnTo>
                  <a:pt x="2182368" y="77723"/>
                </a:lnTo>
                <a:lnTo>
                  <a:pt x="2177796" y="84581"/>
                </a:lnTo>
                <a:lnTo>
                  <a:pt x="2178558" y="91439"/>
                </a:lnTo>
                <a:lnTo>
                  <a:pt x="2180082" y="98297"/>
                </a:lnTo>
                <a:lnTo>
                  <a:pt x="2186178" y="102869"/>
                </a:lnTo>
                <a:lnTo>
                  <a:pt x="2193798" y="102107"/>
                </a:lnTo>
                <a:lnTo>
                  <a:pt x="2244852" y="94487"/>
                </a:lnTo>
                <a:lnTo>
                  <a:pt x="2251710" y="92963"/>
                </a:lnTo>
                <a:lnTo>
                  <a:pt x="2256282" y="86867"/>
                </a:lnTo>
                <a:lnTo>
                  <a:pt x="2255520" y="79247"/>
                </a:lnTo>
                <a:lnTo>
                  <a:pt x="2253996" y="72389"/>
                </a:lnTo>
                <a:lnTo>
                  <a:pt x="2247900" y="67817"/>
                </a:lnTo>
                <a:close/>
              </a:path>
              <a:path w="2655570" h="759460">
                <a:moveTo>
                  <a:pt x="2349246" y="51053"/>
                </a:moveTo>
                <a:lnTo>
                  <a:pt x="2342388" y="52577"/>
                </a:lnTo>
                <a:lnTo>
                  <a:pt x="2291334" y="60959"/>
                </a:lnTo>
                <a:lnTo>
                  <a:pt x="2284476" y="61721"/>
                </a:lnTo>
                <a:lnTo>
                  <a:pt x="2279904" y="68579"/>
                </a:lnTo>
                <a:lnTo>
                  <a:pt x="2280666" y="75437"/>
                </a:lnTo>
                <a:lnTo>
                  <a:pt x="2282190" y="82295"/>
                </a:lnTo>
                <a:lnTo>
                  <a:pt x="2288286" y="87629"/>
                </a:lnTo>
                <a:lnTo>
                  <a:pt x="2295906" y="86105"/>
                </a:lnTo>
                <a:lnTo>
                  <a:pt x="2346198" y="77723"/>
                </a:lnTo>
                <a:lnTo>
                  <a:pt x="2353818" y="76961"/>
                </a:lnTo>
                <a:lnTo>
                  <a:pt x="2358390" y="70103"/>
                </a:lnTo>
                <a:lnTo>
                  <a:pt x="2356866" y="63245"/>
                </a:lnTo>
                <a:lnTo>
                  <a:pt x="2356104" y="56387"/>
                </a:lnTo>
                <a:lnTo>
                  <a:pt x="2349246" y="51053"/>
                </a:lnTo>
                <a:close/>
              </a:path>
              <a:path w="2655570" h="759460">
                <a:moveTo>
                  <a:pt x="2451354" y="35051"/>
                </a:moveTo>
                <a:lnTo>
                  <a:pt x="2444496" y="35813"/>
                </a:lnTo>
                <a:lnTo>
                  <a:pt x="2393442" y="44195"/>
                </a:lnTo>
                <a:lnTo>
                  <a:pt x="2386584" y="45719"/>
                </a:lnTo>
                <a:lnTo>
                  <a:pt x="2381250" y="51815"/>
                </a:lnTo>
                <a:lnTo>
                  <a:pt x="2382774" y="58673"/>
                </a:lnTo>
                <a:lnTo>
                  <a:pt x="2383536" y="66293"/>
                </a:lnTo>
                <a:lnTo>
                  <a:pt x="2390394" y="70865"/>
                </a:lnTo>
                <a:lnTo>
                  <a:pt x="2397252" y="69341"/>
                </a:lnTo>
                <a:lnTo>
                  <a:pt x="2448306" y="60959"/>
                </a:lnTo>
                <a:lnTo>
                  <a:pt x="2455164" y="60197"/>
                </a:lnTo>
                <a:lnTo>
                  <a:pt x="2460498" y="53339"/>
                </a:lnTo>
                <a:lnTo>
                  <a:pt x="2458974" y="46481"/>
                </a:lnTo>
                <a:lnTo>
                  <a:pt x="2458212" y="39623"/>
                </a:lnTo>
                <a:lnTo>
                  <a:pt x="2451354" y="35051"/>
                </a:lnTo>
                <a:close/>
              </a:path>
              <a:path w="2655570" h="759460">
                <a:moveTo>
                  <a:pt x="2552700" y="16763"/>
                </a:moveTo>
                <a:lnTo>
                  <a:pt x="2545842" y="18287"/>
                </a:lnTo>
                <a:lnTo>
                  <a:pt x="2494788" y="27431"/>
                </a:lnTo>
                <a:lnTo>
                  <a:pt x="2487930" y="28193"/>
                </a:lnTo>
                <a:lnTo>
                  <a:pt x="2483358" y="35051"/>
                </a:lnTo>
                <a:lnTo>
                  <a:pt x="2484120" y="41909"/>
                </a:lnTo>
                <a:lnTo>
                  <a:pt x="2485644" y="48767"/>
                </a:lnTo>
                <a:lnTo>
                  <a:pt x="2492502" y="53339"/>
                </a:lnTo>
                <a:lnTo>
                  <a:pt x="2499360" y="52577"/>
                </a:lnTo>
                <a:lnTo>
                  <a:pt x="2550414" y="43433"/>
                </a:lnTo>
                <a:lnTo>
                  <a:pt x="2557272" y="41909"/>
                </a:lnTo>
                <a:lnTo>
                  <a:pt x="2561844" y="35051"/>
                </a:lnTo>
                <a:lnTo>
                  <a:pt x="2560320" y="28193"/>
                </a:lnTo>
                <a:lnTo>
                  <a:pt x="2559558" y="21335"/>
                </a:lnTo>
                <a:lnTo>
                  <a:pt x="2552700" y="16763"/>
                </a:lnTo>
                <a:close/>
              </a:path>
              <a:path w="2655570" h="759460">
                <a:moveTo>
                  <a:pt x="2646426" y="0"/>
                </a:moveTo>
                <a:lnTo>
                  <a:pt x="2639568" y="761"/>
                </a:lnTo>
                <a:lnTo>
                  <a:pt x="2596134" y="9143"/>
                </a:lnTo>
                <a:lnTo>
                  <a:pt x="2589276" y="9905"/>
                </a:lnTo>
                <a:lnTo>
                  <a:pt x="2584704" y="16763"/>
                </a:lnTo>
                <a:lnTo>
                  <a:pt x="2586228" y="23621"/>
                </a:lnTo>
                <a:lnTo>
                  <a:pt x="2586990" y="30479"/>
                </a:lnTo>
                <a:lnTo>
                  <a:pt x="2593848" y="35051"/>
                </a:lnTo>
                <a:lnTo>
                  <a:pt x="2600706" y="34289"/>
                </a:lnTo>
                <a:lnTo>
                  <a:pt x="2644140" y="26669"/>
                </a:lnTo>
                <a:lnTo>
                  <a:pt x="2650998" y="25145"/>
                </a:lnTo>
                <a:lnTo>
                  <a:pt x="2655570" y="18287"/>
                </a:lnTo>
                <a:lnTo>
                  <a:pt x="2654046" y="11429"/>
                </a:lnTo>
                <a:lnTo>
                  <a:pt x="2653284" y="4571"/>
                </a:lnTo>
                <a:lnTo>
                  <a:pt x="2646426" y="0"/>
                </a:lnTo>
                <a:close/>
              </a:path>
            </a:pathLst>
          </a:custGeom>
          <a:solidFill>
            <a:srgbClr val="001D5F"/>
          </a:solidFill>
        </p:spPr>
        <p:txBody>
          <a:bodyPr wrap="square" lIns="0" tIns="0" rIns="0" bIns="0" rtlCol="0"/>
          <a:lstStyle/>
          <a:p>
            <a:endParaRPr/>
          </a:p>
        </p:txBody>
      </p:sp>
      <p:sp>
        <p:nvSpPr>
          <p:cNvPr id="35" name="object 35"/>
          <p:cNvSpPr/>
          <p:nvPr/>
        </p:nvSpPr>
        <p:spPr>
          <a:xfrm>
            <a:off x="3009757" y="1563624"/>
            <a:ext cx="2663190" cy="829310"/>
          </a:xfrm>
          <a:custGeom>
            <a:avLst/>
            <a:gdLst/>
            <a:ahLst/>
            <a:cxnLst/>
            <a:rect l="l" t="t" r="r" b="b"/>
            <a:pathLst>
              <a:path w="2663190" h="829310">
                <a:moveTo>
                  <a:pt x="183721" y="731145"/>
                </a:moveTo>
                <a:lnTo>
                  <a:pt x="11572" y="794766"/>
                </a:lnTo>
                <a:lnTo>
                  <a:pt x="5619" y="798337"/>
                </a:lnTo>
                <a:lnTo>
                  <a:pt x="1666" y="803910"/>
                </a:lnTo>
                <a:lnTo>
                  <a:pt x="0" y="810625"/>
                </a:lnTo>
                <a:lnTo>
                  <a:pt x="904" y="817626"/>
                </a:lnTo>
                <a:lnTo>
                  <a:pt x="4798" y="823579"/>
                </a:lnTo>
                <a:lnTo>
                  <a:pt x="10334" y="827532"/>
                </a:lnTo>
                <a:lnTo>
                  <a:pt x="16871" y="829198"/>
                </a:lnTo>
                <a:lnTo>
                  <a:pt x="23764" y="828294"/>
                </a:lnTo>
                <a:lnTo>
                  <a:pt x="199024" y="763524"/>
                </a:lnTo>
                <a:lnTo>
                  <a:pt x="201310" y="762762"/>
                </a:lnTo>
                <a:lnTo>
                  <a:pt x="202834" y="762000"/>
                </a:lnTo>
                <a:lnTo>
                  <a:pt x="204358" y="760476"/>
                </a:lnTo>
                <a:lnTo>
                  <a:pt x="234281" y="733806"/>
                </a:lnTo>
                <a:lnTo>
                  <a:pt x="180736" y="733806"/>
                </a:lnTo>
                <a:lnTo>
                  <a:pt x="183721" y="731145"/>
                </a:lnTo>
                <a:close/>
              </a:path>
              <a:path w="2663190" h="829310">
                <a:moveTo>
                  <a:pt x="186832" y="729996"/>
                </a:moveTo>
                <a:lnTo>
                  <a:pt x="183721" y="731145"/>
                </a:lnTo>
                <a:lnTo>
                  <a:pt x="180736" y="733806"/>
                </a:lnTo>
                <a:lnTo>
                  <a:pt x="186832" y="729996"/>
                </a:lnTo>
                <a:close/>
              </a:path>
              <a:path w="2663190" h="829310">
                <a:moveTo>
                  <a:pt x="238555" y="729996"/>
                </a:moveTo>
                <a:lnTo>
                  <a:pt x="186832" y="729996"/>
                </a:lnTo>
                <a:lnTo>
                  <a:pt x="180736" y="733806"/>
                </a:lnTo>
                <a:lnTo>
                  <a:pt x="234281" y="733806"/>
                </a:lnTo>
                <a:lnTo>
                  <a:pt x="238555" y="729996"/>
                </a:lnTo>
                <a:close/>
              </a:path>
              <a:path w="2663190" h="829310">
                <a:moveTo>
                  <a:pt x="714908" y="471757"/>
                </a:moveTo>
                <a:lnTo>
                  <a:pt x="541924" y="477774"/>
                </a:lnTo>
                <a:lnTo>
                  <a:pt x="538876" y="477774"/>
                </a:lnTo>
                <a:lnTo>
                  <a:pt x="534304" y="479298"/>
                </a:lnTo>
                <a:lnTo>
                  <a:pt x="359044" y="575310"/>
                </a:lnTo>
                <a:lnTo>
                  <a:pt x="357520" y="576072"/>
                </a:lnTo>
                <a:lnTo>
                  <a:pt x="355996" y="577596"/>
                </a:lnTo>
                <a:lnTo>
                  <a:pt x="183721" y="731145"/>
                </a:lnTo>
                <a:lnTo>
                  <a:pt x="186832" y="729996"/>
                </a:lnTo>
                <a:lnTo>
                  <a:pt x="238555" y="729996"/>
                </a:lnTo>
                <a:lnTo>
                  <a:pt x="377054" y="606552"/>
                </a:lnTo>
                <a:lnTo>
                  <a:pt x="376570" y="606552"/>
                </a:lnTo>
                <a:lnTo>
                  <a:pt x="379618" y="604266"/>
                </a:lnTo>
                <a:lnTo>
                  <a:pt x="380758" y="604266"/>
                </a:lnTo>
                <a:lnTo>
                  <a:pt x="548276" y="512826"/>
                </a:lnTo>
                <a:lnTo>
                  <a:pt x="543448" y="512826"/>
                </a:lnTo>
                <a:lnTo>
                  <a:pt x="551068" y="511302"/>
                </a:lnTo>
                <a:lnTo>
                  <a:pt x="593305" y="511302"/>
                </a:lnTo>
                <a:lnTo>
                  <a:pt x="717946" y="507492"/>
                </a:lnTo>
                <a:lnTo>
                  <a:pt x="720232" y="507492"/>
                </a:lnTo>
                <a:lnTo>
                  <a:pt x="721756" y="506730"/>
                </a:lnTo>
                <a:lnTo>
                  <a:pt x="724042" y="505968"/>
                </a:lnTo>
                <a:lnTo>
                  <a:pt x="811291" y="473202"/>
                </a:lnTo>
                <a:lnTo>
                  <a:pt x="711088" y="473202"/>
                </a:lnTo>
                <a:lnTo>
                  <a:pt x="714908" y="471757"/>
                </a:lnTo>
                <a:close/>
              </a:path>
              <a:path w="2663190" h="829310">
                <a:moveTo>
                  <a:pt x="379618" y="604266"/>
                </a:moveTo>
                <a:lnTo>
                  <a:pt x="376570" y="606552"/>
                </a:lnTo>
                <a:lnTo>
                  <a:pt x="377817" y="605871"/>
                </a:lnTo>
                <a:lnTo>
                  <a:pt x="379618" y="604266"/>
                </a:lnTo>
                <a:close/>
              </a:path>
              <a:path w="2663190" h="829310">
                <a:moveTo>
                  <a:pt x="377817" y="605871"/>
                </a:moveTo>
                <a:lnTo>
                  <a:pt x="376570" y="606552"/>
                </a:lnTo>
                <a:lnTo>
                  <a:pt x="377054" y="606552"/>
                </a:lnTo>
                <a:lnTo>
                  <a:pt x="377817" y="605871"/>
                </a:lnTo>
                <a:close/>
              </a:path>
              <a:path w="2663190" h="829310">
                <a:moveTo>
                  <a:pt x="380758" y="604266"/>
                </a:moveTo>
                <a:lnTo>
                  <a:pt x="379618" y="604266"/>
                </a:lnTo>
                <a:lnTo>
                  <a:pt x="377817" y="605871"/>
                </a:lnTo>
                <a:lnTo>
                  <a:pt x="380758" y="604266"/>
                </a:lnTo>
                <a:close/>
              </a:path>
              <a:path w="2663190" h="829310">
                <a:moveTo>
                  <a:pt x="551068" y="511302"/>
                </a:moveTo>
                <a:lnTo>
                  <a:pt x="543448" y="512826"/>
                </a:lnTo>
                <a:lnTo>
                  <a:pt x="548563" y="512669"/>
                </a:lnTo>
                <a:lnTo>
                  <a:pt x="551068" y="511302"/>
                </a:lnTo>
                <a:close/>
              </a:path>
              <a:path w="2663190" h="829310">
                <a:moveTo>
                  <a:pt x="548563" y="512669"/>
                </a:moveTo>
                <a:lnTo>
                  <a:pt x="543448" y="512826"/>
                </a:lnTo>
                <a:lnTo>
                  <a:pt x="548276" y="512826"/>
                </a:lnTo>
                <a:lnTo>
                  <a:pt x="548563" y="512669"/>
                </a:lnTo>
                <a:close/>
              </a:path>
              <a:path w="2663190" h="829310">
                <a:moveTo>
                  <a:pt x="593305" y="511302"/>
                </a:moveTo>
                <a:lnTo>
                  <a:pt x="551068" y="511302"/>
                </a:lnTo>
                <a:lnTo>
                  <a:pt x="548563" y="512669"/>
                </a:lnTo>
                <a:lnTo>
                  <a:pt x="593305" y="511302"/>
                </a:lnTo>
                <a:close/>
              </a:path>
              <a:path w="2663190" h="829310">
                <a:moveTo>
                  <a:pt x="717184" y="471678"/>
                </a:moveTo>
                <a:lnTo>
                  <a:pt x="714908" y="471757"/>
                </a:lnTo>
                <a:lnTo>
                  <a:pt x="711088" y="473202"/>
                </a:lnTo>
                <a:lnTo>
                  <a:pt x="717184" y="471678"/>
                </a:lnTo>
                <a:close/>
              </a:path>
              <a:path w="2663190" h="829310">
                <a:moveTo>
                  <a:pt x="815349" y="471678"/>
                </a:moveTo>
                <a:lnTo>
                  <a:pt x="717184" y="471678"/>
                </a:lnTo>
                <a:lnTo>
                  <a:pt x="711088" y="473202"/>
                </a:lnTo>
                <a:lnTo>
                  <a:pt x="811291" y="473202"/>
                </a:lnTo>
                <a:lnTo>
                  <a:pt x="815349" y="471678"/>
                </a:lnTo>
                <a:close/>
              </a:path>
              <a:path w="2663190" h="829310">
                <a:moveTo>
                  <a:pt x="885123" y="407371"/>
                </a:moveTo>
                <a:lnTo>
                  <a:pt x="714908" y="471757"/>
                </a:lnTo>
                <a:lnTo>
                  <a:pt x="717184" y="471678"/>
                </a:lnTo>
                <a:lnTo>
                  <a:pt x="815349" y="471678"/>
                </a:lnTo>
                <a:lnTo>
                  <a:pt x="898540" y="440436"/>
                </a:lnTo>
                <a:lnTo>
                  <a:pt x="900064" y="440436"/>
                </a:lnTo>
                <a:lnTo>
                  <a:pt x="901588" y="438912"/>
                </a:lnTo>
                <a:lnTo>
                  <a:pt x="953743" y="408432"/>
                </a:lnTo>
                <a:lnTo>
                  <a:pt x="883300" y="408432"/>
                </a:lnTo>
                <a:lnTo>
                  <a:pt x="885123" y="407371"/>
                </a:lnTo>
                <a:close/>
              </a:path>
              <a:path w="2663190" h="829310">
                <a:moveTo>
                  <a:pt x="886348" y="406908"/>
                </a:moveTo>
                <a:lnTo>
                  <a:pt x="885123" y="407371"/>
                </a:lnTo>
                <a:lnTo>
                  <a:pt x="883300" y="408432"/>
                </a:lnTo>
                <a:lnTo>
                  <a:pt x="886348" y="406908"/>
                </a:lnTo>
                <a:close/>
              </a:path>
              <a:path w="2663190" h="829310">
                <a:moveTo>
                  <a:pt x="956351" y="406908"/>
                </a:moveTo>
                <a:lnTo>
                  <a:pt x="886348" y="406908"/>
                </a:lnTo>
                <a:lnTo>
                  <a:pt x="883300" y="408432"/>
                </a:lnTo>
                <a:lnTo>
                  <a:pt x="953743" y="408432"/>
                </a:lnTo>
                <a:lnTo>
                  <a:pt x="956351" y="406908"/>
                </a:lnTo>
                <a:close/>
              </a:path>
              <a:path w="2663190" h="829310">
                <a:moveTo>
                  <a:pt x="2641234" y="0"/>
                </a:moveTo>
                <a:lnTo>
                  <a:pt x="1940956" y="122682"/>
                </a:lnTo>
                <a:lnTo>
                  <a:pt x="1764172" y="147828"/>
                </a:lnTo>
                <a:lnTo>
                  <a:pt x="1591198" y="192786"/>
                </a:lnTo>
                <a:lnTo>
                  <a:pt x="1241440" y="249174"/>
                </a:lnTo>
                <a:lnTo>
                  <a:pt x="1238392" y="249174"/>
                </a:lnTo>
                <a:lnTo>
                  <a:pt x="1063894" y="304038"/>
                </a:lnTo>
                <a:lnTo>
                  <a:pt x="1062370" y="304038"/>
                </a:lnTo>
                <a:lnTo>
                  <a:pt x="1060846" y="304800"/>
                </a:lnTo>
                <a:lnTo>
                  <a:pt x="1060084" y="305562"/>
                </a:lnTo>
                <a:lnTo>
                  <a:pt x="885123" y="407371"/>
                </a:lnTo>
                <a:lnTo>
                  <a:pt x="886348" y="406908"/>
                </a:lnTo>
                <a:lnTo>
                  <a:pt x="956351" y="406908"/>
                </a:lnTo>
                <a:lnTo>
                  <a:pt x="1075003" y="337566"/>
                </a:lnTo>
                <a:lnTo>
                  <a:pt x="1074562" y="337566"/>
                </a:lnTo>
                <a:lnTo>
                  <a:pt x="1077610" y="336042"/>
                </a:lnTo>
                <a:lnTo>
                  <a:pt x="1079478" y="336042"/>
                </a:lnTo>
                <a:lnTo>
                  <a:pt x="1249060" y="283464"/>
                </a:lnTo>
                <a:lnTo>
                  <a:pt x="1251622" y="283464"/>
                </a:lnTo>
                <a:lnTo>
                  <a:pt x="1596532" y="228600"/>
                </a:lnTo>
                <a:lnTo>
                  <a:pt x="1773316" y="182118"/>
                </a:lnTo>
                <a:lnTo>
                  <a:pt x="1946290" y="158496"/>
                </a:lnTo>
                <a:lnTo>
                  <a:pt x="2648092" y="35052"/>
                </a:lnTo>
                <a:lnTo>
                  <a:pt x="2662570" y="14478"/>
                </a:lnTo>
                <a:lnTo>
                  <a:pt x="2659987" y="7822"/>
                </a:lnTo>
                <a:lnTo>
                  <a:pt x="2655046" y="2952"/>
                </a:lnTo>
                <a:lnTo>
                  <a:pt x="2648533" y="226"/>
                </a:lnTo>
                <a:lnTo>
                  <a:pt x="2641234" y="0"/>
                </a:lnTo>
                <a:close/>
              </a:path>
              <a:path w="2663190" h="829310">
                <a:moveTo>
                  <a:pt x="1077610" y="336042"/>
                </a:moveTo>
                <a:lnTo>
                  <a:pt x="1074562" y="337566"/>
                </a:lnTo>
                <a:lnTo>
                  <a:pt x="1075500" y="337275"/>
                </a:lnTo>
                <a:lnTo>
                  <a:pt x="1077610" y="336042"/>
                </a:lnTo>
                <a:close/>
              </a:path>
              <a:path w="2663190" h="829310">
                <a:moveTo>
                  <a:pt x="1075500" y="337275"/>
                </a:moveTo>
                <a:lnTo>
                  <a:pt x="1074562" y="337566"/>
                </a:lnTo>
                <a:lnTo>
                  <a:pt x="1075003" y="337566"/>
                </a:lnTo>
                <a:lnTo>
                  <a:pt x="1075500" y="337275"/>
                </a:lnTo>
                <a:close/>
              </a:path>
              <a:path w="2663190" h="829310">
                <a:moveTo>
                  <a:pt x="1079478" y="336042"/>
                </a:moveTo>
                <a:lnTo>
                  <a:pt x="1077610" y="336042"/>
                </a:lnTo>
                <a:lnTo>
                  <a:pt x="1075500" y="337275"/>
                </a:lnTo>
                <a:lnTo>
                  <a:pt x="1079478" y="336042"/>
                </a:lnTo>
                <a:close/>
              </a:path>
              <a:path w="2663190" h="829310">
                <a:moveTo>
                  <a:pt x="1251622" y="283464"/>
                </a:moveTo>
                <a:lnTo>
                  <a:pt x="1249060" y="283464"/>
                </a:lnTo>
                <a:lnTo>
                  <a:pt x="1246774" y="284226"/>
                </a:lnTo>
                <a:lnTo>
                  <a:pt x="1251622" y="283464"/>
                </a:lnTo>
                <a:close/>
              </a:path>
            </a:pathLst>
          </a:custGeom>
          <a:solidFill>
            <a:srgbClr val="0000BE"/>
          </a:solidFill>
        </p:spPr>
        <p:txBody>
          <a:bodyPr wrap="square" lIns="0" tIns="0" rIns="0" bIns="0" rtlCol="0"/>
          <a:lstStyle/>
          <a:p>
            <a:endParaRPr/>
          </a:p>
        </p:txBody>
      </p:sp>
      <p:sp>
        <p:nvSpPr>
          <p:cNvPr id="36" name="object 36"/>
          <p:cNvSpPr/>
          <p:nvPr/>
        </p:nvSpPr>
        <p:spPr>
          <a:xfrm>
            <a:off x="3012185" y="1372361"/>
            <a:ext cx="2654935" cy="417195"/>
          </a:xfrm>
          <a:custGeom>
            <a:avLst/>
            <a:gdLst/>
            <a:ahLst/>
            <a:cxnLst/>
            <a:rect l="l" t="t" r="r" b="b"/>
            <a:pathLst>
              <a:path w="2654935" h="417194">
                <a:moveTo>
                  <a:pt x="90678" y="364236"/>
                </a:moveTo>
                <a:lnTo>
                  <a:pt x="84582" y="366522"/>
                </a:lnTo>
                <a:lnTo>
                  <a:pt x="10668" y="390144"/>
                </a:lnTo>
                <a:lnTo>
                  <a:pt x="3810" y="392430"/>
                </a:lnTo>
                <a:lnTo>
                  <a:pt x="0" y="400050"/>
                </a:lnTo>
                <a:lnTo>
                  <a:pt x="4572" y="413766"/>
                </a:lnTo>
                <a:lnTo>
                  <a:pt x="12192" y="416814"/>
                </a:lnTo>
                <a:lnTo>
                  <a:pt x="19050" y="415290"/>
                </a:lnTo>
                <a:lnTo>
                  <a:pt x="99060" y="388620"/>
                </a:lnTo>
                <a:lnTo>
                  <a:pt x="102870" y="381762"/>
                </a:lnTo>
                <a:lnTo>
                  <a:pt x="98298" y="368046"/>
                </a:lnTo>
                <a:lnTo>
                  <a:pt x="90678" y="364236"/>
                </a:lnTo>
                <a:close/>
              </a:path>
              <a:path w="2654935" h="417194">
                <a:moveTo>
                  <a:pt x="259080" y="301752"/>
                </a:moveTo>
                <a:lnTo>
                  <a:pt x="252222" y="304800"/>
                </a:lnTo>
                <a:lnTo>
                  <a:pt x="185928" y="332994"/>
                </a:lnTo>
                <a:lnTo>
                  <a:pt x="182118" y="334518"/>
                </a:lnTo>
                <a:lnTo>
                  <a:pt x="175260" y="336804"/>
                </a:lnTo>
                <a:lnTo>
                  <a:pt x="172212" y="343662"/>
                </a:lnTo>
                <a:lnTo>
                  <a:pt x="173736" y="350520"/>
                </a:lnTo>
                <a:lnTo>
                  <a:pt x="176022" y="357378"/>
                </a:lnTo>
                <a:lnTo>
                  <a:pt x="183642" y="361188"/>
                </a:lnTo>
                <a:lnTo>
                  <a:pt x="190500" y="358902"/>
                </a:lnTo>
                <a:lnTo>
                  <a:pt x="193548" y="357378"/>
                </a:lnTo>
                <a:lnTo>
                  <a:pt x="262890" y="328422"/>
                </a:lnTo>
                <a:lnTo>
                  <a:pt x="268986" y="325374"/>
                </a:lnTo>
                <a:lnTo>
                  <a:pt x="272034" y="317754"/>
                </a:lnTo>
                <a:lnTo>
                  <a:pt x="269748" y="310896"/>
                </a:lnTo>
                <a:lnTo>
                  <a:pt x="266700" y="304800"/>
                </a:lnTo>
                <a:lnTo>
                  <a:pt x="259080" y="301752"/>
                </a:lnTo>
                <a:close/>
              </a:path>
              <a:path w="2654935" h="417194">
                <a:moveTo>
                  <a:pt x="361007" y="257636"/>
                </a:moveTo>
                <a:lnTo>
                  <a:pt x="340614" y="266700"/>
                </a:lnTo>
                <a:lnTo>
                  <a:pt x="337566" y="274320"/>
                </a:lnTo>
                <a:lnTo>
                  <a:pt x="340614" y="280416"/>
                </a:lnTo>
                <a:lnTo>
                  <a:pt x="343662" y="287274"/>
                </a:lnTo>
                <a:lnTo>
                  <a:pt x="351282" y="290322"/>
                </a:lnTo>
                <a:lnTo>
                  <a:pt x="357378" y="287274"/>
                </a:lnTo>
                <a:lnTo>
                  <a:pt x="371094" y="281178"/>
                </a:lnTo>
                <a:lnTo>
                  <a:pt x="371856" y="281178"/>
                </a:lnTo>
                <a:lnTo>
                  <a:pt x="373380" y="280416"/>
                </a:lnTo>
                <a:lnTo>
                  <a:pt x="374142" y="279654"/>
                </a:lnTo>
                <a:lnTo>
                  <a:pt x="399897" y="259842"/>
                </a:lnTo>
                <a:lnTo>
                  <a:pt x="358140" y="259842"/>
                </a:lnTo>
                <a:lnTo>
                  <a:pt x="361007" y="257636"/>
                </a:lnTo>
                <a:close/>
              </a:path>
              <a:path w="2654935" h="417194">
                <a:moveTo>
                  <a:pt x="361188" y="257556"/>
                </a:moveTo>
                <a:lnTo>
                  <a:pt x="361007" y="257636"/>
                </a:lnTo>
                <a:lnTo>
                  <a:pt x="358140" y="259842"/>
                </a:lnTo>
                <a:lnTo>
                  <a:pt x="361188" y="257556"/>
                </a:lnTo>
                <a:close/>
              </a:path>
              <a:path w="2654935" h="417194">
                <a:moveTo>
                  <a:pt x="402869" y="257556"/>
                </a:moveTo>
                <a:lnTo>
                  <a:pt x="361188" y="257556"/>
                </a:lnTo>
                <a:lnTo>
                  <a:pt x="358140" y="259842"/>
                </a:lnTo>
                <a:lnTo>
                  <a:pt x="399897" y="259842"/>
                </a:lnTo>
                <a:lnTo>
                  <a:pt x="402869" y="257556"/>
                </a:lnTo>
                <a:close/>
              </a:path>
              <a:path w="2654935" h="417194">
                <a:moveTo>
                  <a:pt x="413004" y="217170"/>
                </a:moveTo>
                <a:lnTo>
                  <a:pt x="407670" y="221742"/>
                </a:lnTo>
                <a:lnTo>
                  <a:pt x="361007" y="257636"/>
                </a:lnTo>
                <a:lnTo>
                  <a:pt x="361188" y="257556"/>
                </a:lnTo>
                <a:lnTo>
                  <a:pt x="402869" y="257556"/>
                </a:lnTo>
                <a:lnTo>
                  <a:pt x="423672" y="241554"/>
                </a:lnTo>
                <a:lnTo>
                  <a:pt x="429006" y="237744"/>
                </a:lnTo>
                <a:lnTo>
                  <a:pt x="430530" y="229362"/>
                </a:lnTo>
                <a:lnTo>
                  <a:pt x="425958" y="224028"/>
                </a:lnTo>
                <a:lnTo>
                  <a:pt x="421386" y="217932"/>
                </a:lnTo>
                <a:lnTo>
                  <a:pt x="413004" y="217170"/>
                </a:lnTo>
                <a:close/>
              </a:path>
              <a:path w="2654935" h="417194">
                <a:moveTo>
                  <a:pt x="544068" y="121920"/>
                </a:moveTo>
                <a:lnTo>
                  <a:pt x="537972" y="121920"/>
                </a:lnTo>
                <a:lnTo>
                  <a:pt x="533400" y="124968"/>
                </a:lnTo>
                <a:lnTo>
                  <a:pt x="489204" y="158496"/>
                </a:lnTo>
                <a:lnTo>
                  <a:pt x="483870" y="163068"/>
                </a:lnTo>
                <a:lnTo>
                  <a:pt x="483108" y="170688"/>
                </a:lnTo>
                <a:lnTo>
                  <a:pt x="486918" y="176784"/>
                </a:lnTo>
                <a:lnTo>
                  <a:pt x="491490" y="182118"/>
                </a:lnTo>
                <a:lnTo>
                  <a:pt x="499872" y="183642"/>
                </a:lnTo>
                <a:lnTo>
                  <a:pt x="505206" y="179070"/>
                </a:lnTo>
                <a:lnTo>
                  <a:pt x="540967" y="151464"/>
                </a:lnTo>
                <a:lnTo>
                  <a:pt x="533400" y="145542"/>
                </a:lnTo>
                <a:lnTo>
                  <a:pt x="572490" y="145542"/>
                </a:lnTo>
                <a:lnTo>
                  <a:pt x="572262" y="143256"/>
                </a:lnTo>
                <a:lnTo>
                  <a:pt x="566928" y="138684"/>
                </a:lnTo>
                <a:lnTo>
                  <a:pt x="548640" y="124968"/>
                </a:lnTo>
                <a:lnTo>
                  <a:pt x="544068" y="121920"/>
                </a:lnTo>
                <a:close/>
              </a:path>
              <a:path w="2654935" h="417194">
                <a:moveTo>
                  <a:pt x="572490" y="145542"/>
                </a:moveTo>
                <a:lnTo>
                  <a:pt x="548640" y="145542"/>
                </a:lnTo>
                <a:lnTo>
                  <a:pt x="540967" y="151464"/>
                </a:lnTo>
                <a:lnTo>
                  <a:pt x="550926" y="159258"/>
                </a:lnTo>
                <a:lnTo>
                  <a:pt x="557022" y="163068"/>
                </a:lnTo>
                <a:lnTo>
                  <a:pt x="564642" y="162306"/>
                </a:lnTo>
                <a:lnTo>
                  <a:pt x="569214" y="156972"/>
                </a:lnTo>
                <a:lnTo>
                  <a:pt x="573024" y="150876"/>
                </a:lnTo>
                <a:lnTo>
                  <a:pt x="572490" y="145542"/>
                </a:lnTo>
                <a:close/>
              </a:path>
              <a:path w="2654935" h="417194">
                <a:moveTo>
                  <a:pt x="548640" y="145542"/>
                </a:moveTo>
                <a:lnTo>
                  <a:pt x="533400" y="145542"/>
                </a:lnTo>
                <a:lnTo>
                  <a:pt x="540967" y="151464"/>
                </a:lnTo>
                <a:lnTo>
                  <a:pt x="548640" y="145542"/>
                </a:lnTo>
                <a:close/>
              </a:path>
              <a:path w="2654935" h="417194">
                <a:moveTo>
                  <a:pt x="643128" y="196596"/>
                </a:moveTo>
                <a:lnTo>
                  <a:pt x="634746" y="198120"/>
                </a:lnTo>
                <a:lnTo>
                  <a:pt x="630936" y="203454"/>
                </a:lnTo>
                <a:lnTo>
                  <a:pt x="626364" y="208788"/>
                </a:lnTo>
                <a:lnTo>
                  <a:pt x="627126" y="217170"/>
                </a:lnTo>
                <a:lnTo>
                  <a:pt x="694944" y="268224"/>
                </a:lnTo>
                <a:lnTo>
                  <a:pt x="700278" y="272796"/>
                </a:lnTo>
                <a:lnTo>
                  <a:pt x="708660" y="271272"/>
                </a:lnTo>
                <a:lnTo>
                  <a:pt x="712470" y="265938"/>
                </a:lnTo>
                <a:lnTo>
                  <a:pt x="717042" y="260604"/>
                </a:lnTo>
                <a:lnTo>
                  <a:pt x="716280" y="252222"/>
                </a:lnTo>
                <a:lnTo>
                  <a:pt x="648462" y="201168"/>
                </a:lnTo>
                <a:lnTo>
                  <a:pt x="643128" y="196596"/>
                </a:lnTo>
                <a:close/>
              </a:path>
              <a:path w="2654935" h="417194">
                <a:moveTo>
                  <a:pt x="802386" y="256794"/>
                </a:moveTo>
                <a:lnTo>
                  <a:pt x="795528" y="256794"/>
                </a:lnTo>
                <a:lnTo>
                  <a:pt x="789432" y="262128"/>
                </a:lnTo>
                <a:lnTo>
                  <a:pt x="789432" y="276606"/>
                </a:lnTo>
                <a:lnTo>
                  <a:pt x="794766" y="282702"/>
                </a:lnTo>
                <a:lnTo>
                  <a:pt x="879348" y="283464"/>
                </a:lnTo>
                <a:lnTo>
                  <a:pt x="886968" y="284226"/>
                </a:lnTo>
                <a:lnTo>
                  <a:pt x="892302" y="278130"/>
                </a:lnTo>
                <a:lnTo>
                  <a:pt x="892302" y="271272"/>
                </a:lnTo>
                <a:lnTo>
                  <a:pt x="893064" y="264414"/>
                </a:lnTo>
                <a:lnTo>
                  <a:pt x="886968" y="258318"/>
                </a:lnTo>
                <a:lnTo>
                  <a:pt x="880110" y="258318"/>
                </a:lnTo>
                <a:lnTo>
                  <a:pt x="802386" y="256794"/>
                </a:lnTo>
                <a:close/>
              </a:path>
              <a:path w="2654935" h="417194">
                <a:moveTo>
                  <a:pt x="1064514" y="235458"/>
                </a:moveTo>
                <a:lnTo>
                  <a:pt x="1056894" y="236220"/>
                </a:lnTo>
                <a:lnTo>
                  <a:pt x="980694" y="246126"/>
                </a:lnTo>
                <a:lnTo>
                  <a:pt x="973074" y="247650"/>
                </a:lnTo>
                <a:lnTo>
                  <a:pt x="968502" y="253746"/>
                </a:lnTo>
                <a:lnTo>
                  <a:pt x="969416" y="262128"/>
                </a:lnTo>
                <a:lnTo>
                  <a:pt x="970026" y="268224"/>
                </a:lnTo>
                <a:lnTo>
                  <a:pt x="976884" y="272796"/>
                </a:lnTo>
                <a:lnTo>
                  <a:pt x="983742" y="272034"/>
                </a:lnTo>
                <a:lnTo>
                  <a:pt x="1060704" y="262128"/>
                </a:lnTo>
                <a:lnTo>
                  <a:pt x="1067562" y="261366"/>
                </a:lnTo>
                <a:lnTo>
                  <a:pt x="1072896" y="254508"/>
                </a:lnTo>
                <a:lnTo>
                  <a:pt x="1071372" y="247650"/>
                </a:lnTo>
                <a:lnTo>
                  <a:pt x="1070610" y="240792"/>
                </a:lnTo>
                <a:lnTo>
                  <a:pt x="1064514" y="235458"/>
                </a:lnTo>
                <a:close/>
              </a:path>
              <a:path w="2654935" h="417194">
                <a:moveTo>
                  <a:pt x="1162050" y="236982"/>
                </a:moveTo>
                <a:lnTo>
                  <a:pt x="1155192" y="236982"/>
                </a:lnTo>
                <a:lnTo>
                  <a:pt x="1149096" y="242316"/>
                </a:lnTo>
                <a:lnTo>
                  <a:pt x="1149096" y="256794"/>
                </a:lnTo>
                <a:lnTo>
                  <a:pt x="1154430" y="262890"/>
                </a:lnTo>
                <a:lnTo>
                  <a:pt x="1239012" y="263652"/>
                </a:lnTo>
                <a:lnTo>
                  <a:pt x="1246632" y="264414"/>
                </a:lnTo>
                <a:lnTo>
                  <a:pt x="1251966" y="258318"/>
                </a:lnTo>
                <a:lnTo>
                  <a:pt x="1252728" y="251460"/>
                </a:lnTo>
                <a:lnTo>
                  <a:pt x="1252728" y="244602"/>
                </a:lnTo>
                <a:lnTo>
                  <a:pt x="1246632" y="238506"/>
                </a:lnTo>
                <a:lnTo>
                  <a:pt x="1239774" y="238506"/>
                </a:lnTo>
                <a:lnTo>
                  <a:pt x="1162050" y="236982"/>
                </a:lnTo>
                <a:close/>
              </a:path>
              <a:path w="2654935" h="417194">
                <a:moveTo>
                  <a:pt x="1421130" y="197358"/>
                </a:moveTo>
                <a:lnTo>
                  <a:pt x="1413510" y="198120"/>
                </a:lnTo>
                <a:lnTo>
                  <a:pt x="1412748" y="198882"/>
                </a:lnTo>
                <a:lnTo>
                  <a:pt x="1330452" y="217170"/>
                </a:lnTo>
                <a:lnTo>
                  <a:pt x="1325880" y="224028"/>
                </a:lnTo>
                <a:lnTo>
                  <a:pt x="1327404" y="230886"/>
                </a:lnTo>
                <a:lnTo>
                  <a:pt x="1328928" y="238506"/>
                </a:lnTo>
                <a:lnTo>
                  <a:pt x="1335786" y="242316"/>
                </a:lnTo>
                <a:lnTo>
                  <a:pt x="1343406" y="240792"/>
                </a:lnTo>
                <a:lnTo>
                  <a:pt x="1418844" y="223266"/>
                </a:lnTo>
                <a:lnTo>
                  <a:pt x="1420749" y="223266"/>
                </a:lnTo>
                <a:lnTo>
                  <a:pt x="1424178" y="222504"/>
                </a:lnTo>
                <a:lnTo>
                  <a:pt x="1429512" y="216408"/>
                </a:lnTo>
                <a:lnTo>
                  <a:pt x="1428750" y="209550"/>
                </a:lnTo>
                <a:lnTo>
                  <a:pt x="1427226" y="201930"/>
                </a:lnTo>
                <a:lnTo>
                  <a:pt x="1421130" y="197358"/>
                </a:lnTo>
                <a:close/>
              </a:path>
              <a:path w="2654935" h="417194">
                <a:moveTo>
                  <a:pt x="1420749" y="223266"/>
                </a:moveTo>
                <a:lnTo>
                  <a:pt x="1418844" y="223266"/>
                </a:lnTo>
                <a:lnTo>
                  <a:pt x="1417320" y="224028"/>
                </a:lnTo>
                <a:lnTo>
                  <a:pt x="1420749" y="223266"/>
                </a:lnTo>
                <a:close/>
              </a:path>
              <a:path w="2654935" h="417194">
                <a:moveTo>
                  <a:pt x="1591818" y="173736"/>
                </a:moveTo>
                <a:lnTo>
                  <a:pt x="1588770" y="173736"/>
                </a:lnTo>
                <a:lnTo>
                  <a:pt x="1516380" y="184404"/>
                </a:lnTo>
                <a:lnTo>
                  <a:pt x="1508760" y="185166"/>
                </a:lnTo>
                <a:lnTo>
                  <a:pt x="1504188" y="191262"/>
                </a:lnTo>
                <a:lnTo>
                  <a:pt x="1504950" y="198882"/>
                </a:lnTo>
                <a:lnTo>
                  <a:pt x="1506474" y="205740"/>
                </a:lnTo>
                <a:lnTo>
                  <a:pt x="1512570" y="210312"/>
                </a:lnTo>
                <a:lnTo>
                  <a:pt x="1519428" y="209550"/>
                </a:lnTo>
                <a:lnTo>
                  <a:pt x="1589637" y="200042"/>
                </a:lnTo>
                <a:lnTo>
                  <a:pt x="1587246" y="199644"/>
                </a:lnTo>
                <a:lnTo>
                  <a:pt x="1602105" y="199644"/>
                </a:lnTo>
                <a:lnTo>
                  <a:pt x="1605534" y="197358"/>
                </a:lnTo>
                <a:lnTo>
                  <a:pt x="1608582" y="183642"/>
                </a:lnTo>
                <a:lnTo>
                  <a:pt x="1604772" y="176784"/>
                </a:lnTo>
                <a:lnTo>
                  <a:pt x="1593342" y="174498"/>
                </a:lnTo>
                <a:lnTo>
                  <a:pt x="1591818" y="173736"/>
                </a:lnTo>
                <a:close/>
              </a:path>
              <a:path w="2654935" h="417194">
                <a:moveTo>
                  <a:pt x="1602105" y="199644"/>
                </a:moveTo>
                <a:lnTo>
                  <a:pt x="1592580" y="199644"/>
                </a:lnTo>
                <a:lnTo>
                  <a:pt x="1589637" y="200042"/>
                </a:lnTo>
                <a:lnTo>
                  <a:pt x="1591818" y="200406"/>
                </a:lnTo>
                <a:lnTo>
                  <a:pt x="1598676" y="201930"/>
                </a:lnTo>
                <a:lnTo>
                  <a:pt x="1602105" y="199644"/>
                </a:lnTo>
                <a:close/>
              </a:path>
              <a:path w="2654935" h="417194">
                <a:moveTo>
                  <a:pt x="1592580" y="199644"/>
                </a:moveTo>
                <a:lnTo>
                  <a:pt x="1587246" y="199644"/>
                </a:lnTo>
                <a:lnTo>
                  <a:pt x="1589637" y="200042"/>
                </a:lnTo>
                <a:lnTo>
                  <a:pt x="1592580" y="199644"/>
                </a:lnTo>
                <a:close/>
              </a:path>
              <a:path w="2654935" h="417194">
                <a:moveTo>
                  <a:pt x="1690878" y="197358"/>
                </a:moveTo>
                <a:lnTo>
                  <a:pt x="1684020" y="201168"/>
                </a:lnTo>
                <a:lnTo>
                  <a:pt x="1682495" y="208026"/>
                </a:lnTo>
                <a:lnTo>
                  <a:pt x="1680972" y="215646"/>
                </a:lnTo>
                <a:lnTo>
                  <a:pt x="1684782" y="222504"/>
                </a:lnTo>
                <a:lnTo>
                  <a:pt x="1692402" y="224028"/>
                </a:lnTo>
                <a:lnTo>
                  <a:pt x="1764030" y="240792"/>
                </a:lnTo>
                <a:lnTo>
                  <a:pt x="1777745" y="240792"/>
                </a:lnTo>
                <a:lnTo>
                  <a:pt x="1783842" y="234696"/>
                </a:lnTo>
                <a:lnTo>
                  <a:pt x="1783080" y="227838"/>
                </a:lnTo>
                <a:lnTo>
                  <a:pt x="1783080" y="220980"/>
                </a:lnTo>
                <a:lnTo>
                  <a:pt x="1777746" y="215646"/>
                </a:lnTo>
                <a:lnTo>
                  <a:pt x="1770126" y="215646"/>
                </a:lnTo>
                <a:lnTo>
                  <a:pt x="1690878" y="197358"/>
                </a:lnTo>
                <a:close/>
              </a:path>
              <a:path w="2654935" h="417194">
                <a:moveTo>
                  <a:pt x="1776984" y="214884"/>
                </a:moveTo>
                <a:lnTo>
                  <a:pt x="1770126" y="215646"/>
                </a:lnTo>
                <a:lnTo>
                  <a:pt x="1777746" y="215646"/>
                </a:lnTo>
                <a:lnTo>
                  <a:pt x="1776984" y="214884"/>
                </a:lnTo>
                <a:close/>
              </a:path>
              <a:path w="2654935" h="417194">
                <a:moveTo>
                  <a:pt x="1956054" y="208788"/>
                </a:moveTo>
                <a:lnTo>
                  <a:pt x="1949195" y="209550"/>
                </a:lnTo>
                <a:lnTo>
                  <a:pt x="1941576" y="211074"/>
                </a:lnTo>
                <a:lnTo>
                  <a:pt x="1872995" y="212598"/>
                </a:lnTo>
                <a:lnTo>
                  <a:pt x="1866138" y="212598"/>
                </a:lnTo>
                <a:lnTo>
                  <a:pt x="1860804" y="218694"/>
                </a:lnTo>
                <a:lnTo>
                  <a:pt x="1860804" y="233172"/>
                </a:lnTo>
                <a:lnTo>
                  <a:pt x="1866900" y="238506"/>
                </a:lnTo>
                <a:lnTo>
                  <a:pt x="1873758" y="238506"/>
                </a:lnTo>
                <a:lnTo>
                  <a:pt x="1942338" y="236982"/>
                </a:lnTo>
                <a:lnTo>
                  <a:pt x="1953006" y="235458"/>
                </a:lnTo>
                <a:lnTo>
                  <a:pt x="1959864" y="233934"/>
                </a:lnTo>
                <a:lnTo>
                  <a:pt x="1965198" y="227076"/>
                </a:lnTo>
                <a:lnTo>
                  <a:pt x="1963674" y="220218"/>
                </a:lnTo>
                <a:lnTo>
                  <a:pt x="1962912" y="213360"/>
                </a:lnTo>
                <a:lnTo>
                  <a:pt x="1956054" y="208788"/>
                </a:lnTo>
                <a:close/>
              </a:path>
              <a:path w="2654935" h="417194">
                <a:moveTo>
                  <a:pt x="2132076" y="177546"/>
                </a:moveTo>
                <a:lnTo>
                  <a:pt x="2125218" y="179832"/>
                </a:lnTo>
                <a:lnTo>
                  <a:pt x="2114550" y="182880"/>
                </a:lnTo>
                <a:lnTo>
                  <a:pt x="2050542" y="192786"/>
                </a:lnTo>
                <a:lnTo>
                  <a:pt x="2043684" y="194310"/>
                </a:lnTo>
                <a:lnTo>
                  <a:pt x="2039112" y="201168"/>
                </a:lnTo>
                <a:lnTo>
                  <a:pt x="2039874" y="208026"/>
                </a:lnTo>
                <a:lnTo>
                  <a:pt x="2041398" y="214884"/>
                </a:lnTo>
                <a:lnTo>
                  <a:pt x="2048256" y="219456"/>
                </a:lnTo>
                <a:lnTo>
                  <a:pt x="2055114" y="218694"/>
                </a:lnTo>
                <a:lnTo>
                  <a:pt x="2119122" y="208026"/>
                </a:lnTo>
                <a:lnTo>
                  <a:pt x="2132076" y="204216"/>
                </a:lnTo>
                <a:lnTo>
                  <a:pt x="2138934" y="202692"/>
                </a:lnTo>
                <a:lnTo>
                  <a:pt x="2143506" y="195072"/>
                </a:lnTo>
                <a:lnTo>
                  <a:pt x="2141220" y="188214"/>
                </a:lnTo>
                <a:lnTo>
                  <a:pt x="2139696" y="181356"/>
                </a:lnTo>
                <a:lnTo>
                  <a:pt x="2132076" y="177546"/>
                </a:lnTo>
                <a:close/>
              </a:path>
              <a:path w="2654935" h="417194">
                <a:moveTo>
                  <a:pt x="2305050" y="128016"/>
                </a:moveTo>
                <a:lnTo>
                  <a:pt x="2298192" y="130302"/>
                </a:lnTo>
                <a:lnTo>
                  <a:pt x="2288286" y="134112"/>
                </a:lnTo>
                <a:lnTo>
                  <a:pt x="2225040" y="151638"/>
                </a:lnTo>
                <a:lnTo>
                  <a:pt x="2218182" y="153924"/>
                </a:lnTo>
                <a:lnTo>
                  <a:pt x="2214372" y="160782"/>
                </a:lnTo>
                <a:lnTo>
                  <a:pt x="2215896" y="167640"/>
                </a:lnTo>
                <a:lnTo>
                  <a:pt x="2218182" y="174498"/>
                </a:lnTo>
                <a:lnTo>
                  <a:pt x="2225040" y="178308"/>
                </a:lnTo>
                <a:lnTo>
                  <a:pt x="2231898" y="176784"/>
                </a:lnTo>
                <a:lnTo>
                  <a:pt x="2295144" y="159258"/>
                </a:lnTo>
                <a:lnTo>
                  <a:pt x="2307336" y="154686"/>
                </a:lnTo>
                <a:lnTo>
                  <a:pt x="2314194" y="152400"/>
                </a:lnTo>
                <a:lnTo>
                  <a:pt x="2317242" y="144780"/>
                </a:lnTo>
                <a:lnTo>
                  <a:pt x="2314956" y="137922"/>
                </a:lnTo>
                <a:lnTo>
                  <a:pt x="2311908" y="131826"/>
                </a:lnTo>
                <a:lnTo>
                  <a:pt x="2305050" y="128016"/>
                </a:lnTo>
                <a:close/>
              </a:path>
              <a:path w="2654935" h="417194">
                <a:moveTo>
                  <a:pt x="2473452" y="64770"/>
                </a:moveTo>
                <a:lnTo>
                  <a:pt x="2467356" y="67056"/>
                </a:lnTo>
                <a:lnTo>
                  <a:pt x="2462022" y="68580"/>
                </a:lnTo>
                <a:lnTo>
                  <a:pt x="2394966" y="94488"/>
                </a:lnTo>
                <a:lnTo>
                  <a:pt x="2388108" y="96774"/>
                </a:lnTo>
                <a:lnTo>
                  <a:pt x="2385060" y="104394"/>
                </a:lnTo>
                <a:lnTo>
                  <a:pt x="2387346" y="110490"/>
                </a:lnTo>
                <a:lnTo>
                  <a:pt x="2389632" y="117348"/>
                </a:lnTo>
                <a:lnTo>
                  <a:pt x="2397252" y="121158"/>
                </a:lnTo>
                <a:lnTo>
                  <a:pt x="2404110" y="118110"/>
                </a:lnTo>
                <a:lnTo>
                  <a:pt x="2471166" y="92964"/>
                </a:lnTo>
                <a:lnTo>
                  <a:pt x="2476500" y="90678"/>
                </a:lnTo>
                <a:lnTo>
                  <a:pt x="2483358" y="88392"/>
                </a:lnTo>
                <a:lnTo>
                  <a:pt x="2486406" y="80772"/>
                </a:lnTo>
                <a:lnTo>
                  <a:pt x="2484120" y="74676"/>
                </a:lnTo>
                <a:lnTo>
                  <a:pt x="2481072" y="67818"/>
                </a:lnTo>
                <a:lnTo>
                  <a:pt x="2473452" y="64770"/>
                </a:lnTo>
                <a:close/>
              </a:path>
              <a:path w="2654935" h="417194">
                <a:moveTo>
                  <a:pt x="2642616" y="0"/>
                </a:moveTo>
                <a:lnTo>
                  <a:pt x="2635758" y="2286"/>
                </a:lnTo>
                <a:lnTo>
                  <a:pt x="2563368" y="29718"/>
                </a:lnTo>
                <a:lnTo>
                  <a:pt x="2556510" y="32766"/>
                </a:lnTo>
                <a:lnTo>
                  <a:pt x="2553462" y="40386"/>
                </a:lnTo>
                <a:lnTo>
                  <a:pt x="2555748" y="46482"/>
                </a:lnTo>
                <a:lnTo>
                  <a:pt x="2558796" y="53340"/>
                </a:lnTo>
                <a:lnTo>
                  <a:pt x="2566416" y="56388"/>
                </a:lnTo>
                <a:lnTo>
                  <a:pt x="2572512" y="54102"/>
                </a:lnTo>
                <a:lnTo>
                  <a:pt x="2644902" y="25908"/>
                </a:lnTo>
                <a:lnTo>
                  <a:pt x="2651760" y="23622"/>
                </a:lnTo>
                <a:lnTo>
                  <a:pt x="2654808" y="16002"/>
                </a:lnTo>
                <a:lnTo>
                  <a:pt x="2652522" y="9906"/>
                </a:lnTo>
                <a:lnTo>
                  <a:pt x="2649474" y="3048"/>
                </a:lnTo>
                <a:lnTo>
                  <a:pt x="2642616" y="0"/>
                </a:lnTo>
                <a:close/>
              </a:path>
            </a:pathLst>
          </a:custGeom>
          <a:solidFill>
            <a:srgbClr val="5E5EFC"/>
          </a:solidFill>
        </p:spPr>
        <p:txBody>
          <a:bodyPr wrap="square" lIns="0" tIns="0" rIns="0" bIns="0" rtlCol="0"/>
          <a:lstStyle/>
          <a:p>
            <a:endParaRPr/>
          </a:p>
        </p:txBody>
      </p:sp>
      <p:sp>
        <p:nvSpPr>
          <p:cNvPr id="37" name="object 37"/>
          <p:cNvSpPr txBox="1"/>
          <p:nvPr/>
        </p:nvSpPr>
        <p:spPr>
          <a:xfrm>
            <a:off x="2319019" y="2064264"/>
            <a:ext cx="14605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60</a:t>
            </a:r>
            <a:endParaRPr sz="900">
              <a:latin typeface="Calibri"/>
              <a:cs typeface="Calibri"/>
            </a:endParaRPr>
          </a:p>
        </p:txBody>
      </p:sp>
      <p:sp>
        <p:nvSpPr>
          <p:cNvPr id="38" name="object 38"/>
          <p:cNvSpPr txBox="1"/>
          <p:nvPr/>
        </p:nvSpPr>
        <p:spPr>
          <a:xfrm>
            <a:off x="2258058" y="995185"/>
            <a:ext cx="207010" cy="869950"/>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20" dirty="0">
                <a:latin typeface="Calibri"/>
                <a:cs typeface="Calibri"/>
              </a:rPr>
              <a:t>2</a:t>
            </a:r>
            <a:r>
              <a:rPr sz="900" spc="15" dirty="0">
                <a:latin typeface="Calibri"/>
                <a:cs typeface="Calibri"/>
              </a:rPr>
              <a:t>0</a:t>
            </a:r>
            <a:endParaRPr sz="900">
              <a:latin typeface="Calibri"/>
              <a:cs typeface="Calibri"/>
            </a:endParaRPr>
          </a:p>
          <a:p>
            <a:pPr>
              <a:lnSpc>
                <a:spcPct val="100000"/>
              </a:lnSpc>
            </a:pPr>
            <a:endParaRPr sz="900">
              <a:latin typeface="Times New Roman"/>
              <a:cs typeface="Times New Roman"/>
            </a:endParaRPr>
          </a:p>
          <a:p>
            <a:pPr marL="12700">
              <a:lnSpc>
                <a:spcPct val="100000"/>
              </a:lnSpc>
              <a:spcBef>
                <a:spcPts val="690"/>
              </a:spcBef>
            </a:pPr>
            <a:r>
              <a:rPr sz="900" spc="10" dirty="0">
                <a:latin typeface="Calibri"/>
                <a:cs typeface="Calibri"/>
              </a:rPr>
              <a:t>1</a:t>
            </a:r>
            <a:r>
              <a:rPr sz="900" spc="20" dirty="0">
                <a:latin typeface="Calibri"/>
                <a:cs typeface="Calibri"/>
              </a:rPr>
              <a:t>0</a:t>
            </a:r>
            <a:r>
              <a:rPr sz="900" spc="15" dirty="0">
                <a:latin typeface="Calibri"/>
                <a:cs typeface="Calibri"/>
              </a:rPr>
              <a:t>0</a:t>
            </a:r>
            <a:endParaRPr sz="900">
              <a:latin typeface="Calibri"/>
              <a:cs typeface="Calibri"/>
            </a:endParaRPr>
          </a:p>
          <a:p>
            <a:pPr>
              <a:lnSpc>
                <a:spcPct val="100000"/>
              </a:lnSpc>
            </a:pPr>
            <a:endParaRPr sz="900">
              <a:latin typeface="Times New Roman"/>
              <a:cs typeface="Times New Roman"/>
            </a:endParaRPr>
          </a:p>
          <a:p>
            <a:pPr marL="73660">
              <a:lnSpc>
                <a:spcPct val="100000"/>
              </a:lnSpc>
              <a:spcBef>
                <a:spcPts val="690"/>
              </a:spcBef>
            </a:pPr>
            <a:r>
              <a:rPr sz="900" spc="10" dirty="0">
                <a:latin typeface="Calibri"/>
                <a:cs typeface="Calibri"/>
              </a:rPr>
              <a:t>80</a:t>
            </a:r>
            <a:endParaRPr sz="900">
              <a:latin typeface="Calibri"/>
              <a:cs typeface="Calibri"/>
            </a:endParaRPr>
          </a:p>
        </p:txBody>
      </p:sp>
      <p:sp>
        <p:nvSpPr>
          <p:cNvPr id="39" name="object 39"/>
          <p:cNvSpPr txBox="1"/>
          <p:nvPr/>
        </p:nvSpPr>
        <p:spPr>
          <a:xfrm>
            <a:off x="1744471" y="1917223"/>
            <a:ext cx="458470" cy="457200"/>
          </a:xfrm>
          <a:prstGeom prst="rect">
            <a:avLst/>
          </a:prstGeom>
        </p:spPr>
        <p:txBody>
          <a:bodyPr vert="horz" wrap="square" lIns="0" tIns="0" rIns="0" bIns="0" rtlCol="0">
            <a:spAutoFit/>
          </a:bodyPr>
          <a:lstStyle/>
          <a:p>
            <a:pPr marL="120014" marR="114300" algn="ctr">
              <a:lnSpc>
                <a:spcPct val="106100"/>
              </a:lnSpc>
            </a:pPr>
            <a:r>
              <a:rPr sz="900" b="1" spc="10" dirty="0">
                <a:latin typeface="Calibri"/>
                <a:cs typeface="Calibri"/>
              </a:rPr>
              <a:t>Cost  </a:t>
            </a:r>
            <a:r>
              <a:rPr sz="900" b="1" spc="15" dirty="0">
                <a:latin typeface="Calibri"/>
                <a:cs typeface="Calibri"/>
              </a:rPr>
              <a:t>per</a:t>
            </a:r>
            <a:endParaRPr sz="900">
              <a:latin typeface="Calibri"/>
              <a:cs typeface="Calibri"/>
            </a:endParaRPr>
          </a:p>
          <a:p>
            <a:pPr algn="ctr">
              <a:lnSpc>
                <a:spcPct val="100000"/>
              </a:lnSpc>
              <a:spcBef>
                <a:spcPts val="70"/>
              </a:spcBef>
            </a:pPr>
            <a:r>
              <a:rPr sz="900" b="1" spc="10" dirty="0">
                <a:latin typeface="Calibri"/>
                <a:cs typeface="Calibri"/>
              </a:rPr>
              <a:t>Unit</a:t>
            </a:r>
            <a:r>
              <a:rPr sz="900" b="1" spc="-80" dirty="0">
                <a:latin typeface="Calibri"/>
                <a:cs typeface="Calibri"/>
              </a:rPr>
              <a:t> </a:t>
            </a:r>
            <a:r>
              <a:rPr sz="900" b="1" spc="15" dirty="0">
                <a:latin typeface="Calibri"/>
                <a:cs typeface="Calibri"/>
              </a:rPr>
              <a:t>($k)</a:t>
            </a:r>
            <a:endParaRPr sz="900">
              <a:latin typeface="Calibri"/>
              <a:cs typeface="Calibri"/>
            </a:endParaRPr>
          </a:p>
        </p:txBody>
      </p:sp>
      <p:sp>
        <p:nvSpPr>
          <p:cNvPr id="40" name="object 40"/>
          <p:cNvSpPr/>
          <p:nvPr/>
        </p:nvSpPr>
        <p:spPr>
          <a:xfrm>
            <a:off x="2759964" y="3633978"/>
            <a:ext cx="284480" cy="26034"/>
          </a:xfrm>
          <a:custGeom>
            <a:avLst/>
            <a:gdLst/>
            <a:ahLst/>
            <a:cxnLst/>
            <a:rect l="l" t="t" r="r" b="b"/>
            <a:pathLst>
              <a:path w="284480" h="26035">
                <a:moveTo>
                  <a:pt x="71628" y="0"/>
                </a:moveTo>
                <a:lnTo>
                  <a:pt x="6096" y="0"/>
                </a:lnTo>
                <a:lnTo>
                  <a:pt x="0" y="6096"/>
                </a:lnTo>
                <a:lnTo>
                  <a:pt x="0" y="19812"/>
                </a:lnTo>
                <a:lnTo>
                  <a:pt x="6096" y="25908"/>
                </a:lnTo>
                <a:lnTo>
                  <a:pt x="71628" y="25908"/>
                </a:lnTo>
                <a:lnTo>
                  <a:pt x="77724" y="19812"/>
                </a:lnTo>
                <a:lnTo>
                  <a:pt x="77724" y="6096"/>
                </a:lnTo>
                <a:lnTo>
                  <a:pt x="71628" y="0"/>
                </a:lnTo>
                <a:close/>
              </a:path>
              <a:path w="284480" h="26035">
                <a:moveTo>
                  <a:pt x="175260" y="0"/>
                </a:moveTo>
                <a:lnTo>
                  <a:pt x="108966" y="0"/>
                </a:lnTo>
                <a:lnTo>
                  <a:pt x="103632" y="6096"/>
                </a:lnTo>
                <a:lnTo>
                  <a:pt x="103632" y="19812"/>
                </a:lnTo>
                <a:lnTo>
                  <a:pt x="108966" y="25908"/>
                </a:lnTo>
                <a:lnTo>
                  <a:pt x="175260" y="25908"/>
                </a:lnTo>
                <a:lnTo>
                  <a:pt x="180594" y="19812"/>
                </a:lnTo>
                <a:lnTo>
                  <a:pt x="180594" y="6096"/>
                </a:lnTo>
                <a:lnTo>
                  <a:pt x="175260" y="0"/>
                </a:lnTo>
                <a:close/>
              </a:path>
              <a:path w="284480" h="26035">
                <a:moveTo>
                  <a:pt x="278130" y="0"/>
                </a:moveTo>
                <a:lnTo>
                  <a:pt x="212598" y="0"/>
                </a:lnTo>
                <a:lnTo>
                  <a:pt x="206502" y="6096"/>
                </a:lnTo>
                <a:lnTo>
                  <a:pt x="206502" y="19812"/>
                </a:lnTo>
                <a:lnTo>
                  <a:pt x="212598" y="25908"/>
                </a:lnTo>
                <a:lnTo>
                  <a:pt x="278130" y="25908"/>
                </a:lnTo>
                <a:lnTo>
                  <a:pt x="284226" y="19812"/>
                </a:lnTo>
                <a:lnTo>
                  <a:pt x="284226" y="6096"/>
                </a:lnTo>
                <a:lnTo>
                  <a:pt x="278130" y="0"/>
                </a:lnTo>
                <a:close/>
              </a:path>
            </a:pathLst>
          </a:custGeom>
          <a:solidFill>
            <a:srgbClr val="001D5F"/>
          </a:solidFill>
        </p:spPr>
        <p:txBody>
          <a:bodyPr wrap="square" lIns="0" tIns="0" rIns="0" bIns="0" rtlCol="0"/>
          <a:lstStyle/>
          <a:p>
            <a:endParaRPr/>
          </a:p>
        </p:txBody>
      </p:sp>
      <p:sp>
        <p:nvSpPr>
          <p:cNvPr id="41" name="object 41"/>
          <p:cNvSpPr/>
          <p:nvPr/>
        </p:nvSpPr>
        <p:spPr>
          <a:xfrm>
            <a:off x="3454146" y="3628644"/>
            <a:ext cx="337185" cy="35560"/>
          </a:xfrm>
          <a:custGeom>
            <a:avLst/>
            <a:gdLst/>
            <a:ahLst/>
            <a:cxnLst/>
            <a:rect l="l" t="t" r="r" b="b"/>
            <a:pathLst>
              <a:path w="337185" h="35560">
                <a:moveTo>
                  <a:pt x="329184" y="0"/>
                </a:moveTo>
                <a:lnTo>
                  <a:pt x="8381" y="0"/>
                </a:lnTo>
                <a:lnTo>
                  <a:pt x="0" y="7620"/>
                </a:lnTo>
                <a:lnTo>
                  <a:pt x="0" y="27432"/>
                </a:lnTo>
                <a:lnTo>
                  <a:pt x="8381" y="35052"/>
                </a:lnTo>
                <a:lnTo>
                  <a:pt x="329184" y="35052"/>
                </a:lnTo>
                <a:lnTo>
                  <a:pt x="336803" y="27432"/>
                </a:lnTo>
                <a:lnTo>
                  <a:pt x="336803" y="7620"/>
                </a:lnTo>
                <a:lnTo>
                  <a:pt x="329184" y="0"/>
                </a:lnTo>
                <a:close/>
              </a:path>
            </a:pathLst>
          </a:custGeom>
          <a:solidFill>
            <a:srgbClr val="0000BE"/>
          </a:solidFill>
        </p:spPr>
        <p:txBody>
          <a:bodyPr wrap="square" lIns="0" tIns="0" rIns="0" bIns="0" rtlCol="0"/>
          <a:lstStyle/>
          <a:p>
            <a:endParaRPr/>
          </a:p>
        </p:txBody>
      </p:sp>
      <p:sp>
        <p:nvSpPr>
          <p:cNvPr id="42" name="object 42"/>
          <p:cNvSpPr/>
          <p:nvPr/>
        </p:nvSpPr>
        <p:spPr>
          <a:xfrm>
            <a:off x="4704588" y="3633978"/>
            <a:ext cx="284480" cy="26034"/>
          </a:xfrm>
          <a:custGeom>
            <a:avLst/>
            <a:gdLst/>
            <a:ahLst/>
            <a:cxnLst/>
            <a:rect l="l" t="t" r="r" b="b"/>
            <a:pathLst>
              <a:path w="284479" h="26035">
                <a:moveTo>
                  <a:pt x="97535" y="0"/>
                </a:moveTo>
                <a:lnTo>
                  <a:pt x="6095" y="0"/>
                </a:lnTo>
                <a:lnTo>
                  <a:pt x="0" y="6096"/>
                </a:lnTo>
                <a:lnTo>
                  <a:pt x="0" y="19812"/>
                </a:lnTo>
                <a:lnTo>
                  <a:pt x="6095" y="25908"/>
                </a:lnTo>
                <a:lnTo>
                  <a:pt x="97535" y="25908"/>
                </a:lnTo>
                <a:lnTo>
                  <a:pt x="102869" y="19812"/>
                </a:lnTo>
                <a:lnTo>
                  <a:pt x="102869" y="6096"/>
                </a:lnTo>
                <a:lnTo>
                  <a:pt x="97535" y="0"/>
                </a:lnTo>
                <a:close/>
              </a:path>
              <a:path w="284479" h="26035">
                <a:moveTo>
                  <a:pt x="278129" y="0"/>
                </a:moveTo>
                <a:lnTo>
                  <a:pt x="186689" y="0"/>
                </a:lnTo>
                <a:lnTo>
                  <a:pt x="180593" y="6096"/>
                </a:lnTo>
                <a:lnTo>
                  <a:pt x="180593" y="19812"/>
                </a:lnTo>
                <a:lnTo>
                  <a:pt x="186689" y="25908"/>
                </a:lnTo>
                <a:lnTo>
                  <a:pt x="278129" y="25908"/>
                </a:lnTo>
                <a:lnTo>
                  <a:pt x="284225" y="19812"/>
                </a:lnTo>
                <a:lnTo>
                  <a:pt x="284225" y="6096"/>
                </a:lnTo>
                <a:lnTo>
                  <a:pt x="278129" y="0"/>
                </a:lnTo>
                <a:close/>
              </a:path>
            </a:pathLst>
          </a:custGeom>
          <a:solidFill>
            <a:srgbClr val="5E5EFC"/>
          </a:solidFill>
        </p:spPr>
        <p:txBody>
          <a:bodyPr wrap="square" lIns="0" tIns="0" rIns="0" bIns="0" rtlCol="0"/>
          <a:lstStyle/>
          <a:p>
            <a:endParaRPr/>
          </a:p>
        </p:txBody>
      </p:sp>
      <p:sp>
        <p:nvSpPr>
          <p:cNvPr id="43" name="object 43"/>
          <p:cNvSpPr txBox="1"/>
          <p:nvPr/>
        </p:nvSpPr>
        <p:spPr>
          <a:xfrm>
            <a:off x="1284991" y="2420877"/>
            <a:ext cx="5067935" cy="2181860"/>
          </a:xfrm>
          <a:prstGeom prst="rect">
            <a:avLst/>
          </a:prstGeom>
        </p:spPr>
        <p:txBody>
          <a:bodyPr vert="horz" wrap="square" lIns="0" tIns="0" rIns="0" bIns="0" rtlCol="0">
            <a:spAutoFit/>
          </a:bodyPr>
          <a:lstStyle/>
          <a:p>
            <a:pPr marL="1046480">
              <a:lnSpc>
                <a:spcPct val="100000"/>
              </a:lnSpc>
            </a:pPr>
            <a:r>
              <a:rPr sz="900" spc="10" dirty="0">
                <a:latin typeface="Calibri"/>
                <a:cs typeface="Calibri"/>
              </a:rPr>
              <a:t>40</a:t>
            </a:r>
            <a:endParaRPr sz="900">
              <a:latin typeface="Calibri"/>
              <a:cs typeface="Calibri"/>
            </a:endParaRPr>
          </a:p>
          <a:p>
            <a:pPr>
              <a:lnSpc>
                <a:spcPct val="100000"/>
              </a:lnSpc>
            </a:pPr>
            <a:endParaRPr sz="900">
              <a:latin typeface="Times New Roman"/>
              <a:cs typeface="Times New Roman"/>
            </a:endParaRPr>
          </a:p>
          <a:p>
            <a:pPr marL="1046480">
              <a:lnSpc>
                <a:spcPct val="100000"/>
              </a:lnSpc>
              <a:spcBef>
                <a:spcPts val="685"/>
              </a:spcBef>
            </a:pPr>
            <a:r>
              <a:rPr sz="900" spc="10" dirty="0">
                <a:latin typeface="Calibri"/>
                <a:cs typeface="Calibri"/>
              </a:rPr>
              <a:t>20</a:t>
            </a:r>
            <a:endParaRPr sz="900">
              <a:latin typeface="Calibri"/>
              <a:cs typeface="Calibri"/>
            </a:endParaRPr>
          </a:p>
          <a:p>
            <a:pPr>
              <a:lnSpc>
                <a:spcPct val="100000"/>
              </a:lnSpc>
            </a:pPr>
            <a:endParaRPr sz="900">
              <a:latin typeface="Times New Roman"/>
              <a:cs typeface="Times New Roman"/>
            </a:endParaRPr>
          </a:p>
          <a:p>
            <a:pPr marL="1076960">
              <a:lnSpc>
                <a:spcPct val="100000"/>
              </a:lnSpc>
              <a:spcBef>
                <a:spcPts val="690"/>
              </a:spcBef>
            </a:pPr>
            <a:r>
              <a:rPr sz="900" spc="10" dirty="0">
                <a:latin typeface="Calibri"/>
                <a:cs typeface="Calibri"/>
              </a:rPr>
              <a:t>‐</a:t>
            </a:r>
            <a:endParaRPr sz="900">
              <a:latin typeface="Calibri"/>
              <a:cs typeface="Calibri"/>
            </a:endParaRPr>
          </a:p>
          <a:p>
            <a:pPr marL="1271270">
              <a:lnSpc>
                <a:spcPct val="100000"/>
              </a:lnSpc>
              <a:spcBef>
                <a:spcPts val="135"/>
              </a:spcBef>
            </a:pPr>
            <a:r>
              <a:rPr sz="900" spc="15" dirty="0">
                <a:latin typeface="Calibri"/>
                <a:cs typeface="Calibri"/>
              </a:rPr>
              <a:t>2003    2005    2007    2009    2011    2013    2015    2017  </a:t>
            </a:r>
            <a:r>
              <a:rPr sz="900" spc="55" dirty="0">
                <a:latin typeface="Calibri"/>
                <a:cs typeface="Calibri"/>
              </a:rPr>
              <a:t> </a:t>
            </a:r>
            <a:r>
              <a:rPr sz="900" spc="15" dirty="0">
                <a:latin typeface="Calibri"/>
                <a:cs typeface="Calibri"/>
              </a:rPr>
              <a:t>2019</a:t>
            </a:r>
            <a:endParaRPr sz="900">
              <a:latin typeface="Calibri"/>
              <a:cs typeface="Calibri"/>
            </a:endParaRPr>
          </a:p>
          <a:p>
            <a:pPr>
              <a:lnSpc>
                <a:spcPct val="100000"/>
              </a:lnSpc>
              <a:spcBef>
                <a:spcPts val="25"/>
              </a:spcBef>
            </a:pPr>
            <a:endParaRPr sz="950">
              <a:latin typeface="Times New Roman"/>
              <a:cs typeface="Times New Roman"/>
            </a:endParaRPr>
          </a:p>
          <a:p>
            <a:pPr marL="1821814">
              <a:lnSpc>
                <a:spcPct val="100000"/>
              </a:lnSpc>
              <a:tabLst>
                <a:tab pos="2521585" algn="l"/>
                <a:tab pos="3766820" algn="l"/>
              </a:tabLst>
            </a:pPr>
            <a:r>
              <a:rPr sz="900" spc="20" dirty="0">
                <a:latin typeface="Calibri"/>
                <a:cs typeface="Calibri"/>
              </a:rPr>
              <a:t>Min	</a:t>
            </a:r>
            <a:r>
              <a:rPr sz="900" spc="15" dirty="0">
                <a:latin typeface="Calibri"/>
                <a:cs typeface="Calibri"/>
              </a:rPr>
              <a:t>Global</a:t>
            </a:r>
            <a:r>
              <a:rPr sz="900" spc="10" dirty="0">
                <a:latin typeface="Calibri"/>
                <a:cs typeface="Calibri"/>
              </a:rPr>
              <a:t> </a:t>
            </a:r>
            <a:r>
              <a:rPr sz="900" spc="15" dirty="0">
                <a:latin typeface="Calibri"/>
                <a:cs typeface="Calibri"/>
              </a:rPr>
              <a:t>Average	</a:t>
            </a:r>
            <a:r>
              <a:rPr sz="900" spc="20" dirty="0">
                <a:latin typeface="Calibri"/>
                <a:cs typeface="Calibri"/>
              </a:rPr>
              <a:t>Max</a:t>
            </a:r>
            <a:endParaRPr sz="900">
              <a:latin typeface="Calibri"/>
              <a:cs typeface="Calibri"/>
            </a:endParaRPr>
          </a:p>
          <a:p>
            <a:pPr>
              <a:lnSpc>
                <a:spcPct val="100000"/>
              </a:lnSpc>
            </a:pPr>
            <a:endParaRPr sz="900">
              <a:latin typeface="Times New Roman"/>
              <a:cs typeface="Times New Roman"/>
            </a:endParaRPr>
          </a:p>
          <a:p>
            <a:pPr>
              <a:lnSpc>
                <a:spcPct val="100000"/>
              </a:lnSpc>
              <a:spcBef>
                <a:spcPts val="15"/>
              </a:spcBef>
            </a:pPr>
            <a:endParaRPr sz="900">
              <a:latin typeface="Times New Roman"/>
              <a:cs typeface="Times New Roman"/>
            </a:endParaRPr>
          </a:p>
          <a:p>
            <a:pPr marL="12700" marR="5080">
              <a:lnSpc>
                <a:spcPct val="142400"/>
              </a:lnSpc>
            </a:pPr>
            <a:r>
              <a:rPr sz="950" spc="-10" dirty="0">
                <a:latin typeface="Arial"/>
                <a:cs typeface="Arial"/>
              </a:rPr>
              <a:t>The reference unit </a:t>
            </a:r>
            <a:r>
              <a:rPr sz="950" spc="-5" dirty="0">
                <a:latin typeface="Arial"/>
                <a:cs typeface="Arial"/>
              </a:rPr>
              <a:t>for </a:t>
            </a:r>
            <a:r>
              <a:rPr sz="950" spc="-10" dirty="0">
                <a:latin typeface="Arial"/>
                <a:cs typeface="Arial"/>
              </a:rPr>
              <a:t>Heat Exchangers is </a:t>
            </a:r>
            <a:r>
              <a:rPr sz="950" spc="-5" dirty="0">
                <a:latin typeface="Arial"/>
                <a:cs typeface="Arial"/>
              </a:rPr>
              <a:t>a </a:t>
            </a:r>
            <a:r>
              <a:rPr sz="950" spc="-10" dirty="0">
                <a:latin typeface="Arial"/>
                <a:cs typeface="Arial"/>
              </a:rPr>
              <a:t>1-pass, shell and tube, u-tube unit, made of carbon  steel, with carbon steel tubes, 3’x20’, rated for pressures up to 400 psi. At benchmark, US cost  levels, this unit’s cost is approximately</a:t>
            </a:r>
            <a:r>
              <a:rPr sz="950" spc="50" dirty="0">
                <a:latin typeface="Arial"/>
                <a:cs typeface="Arial"/>
              </a:rPr>
              <a:t> </a:t>
            </a:r>
            <a:r>
              <a:rPr sz="950" spc="-10" dirty="0">
                <a:latin typeface="Arial"/>
                <a:cs typeface="Arial"/>
              </a:rPr>
              <a:t>$84k.</a:t>
            </a:r>
            <a:endParaRPr sz="950">
              <a:latin typeface="Arial"/>
              <a:cs typeface="Arial"/>
            </a:endParaRPr>
          </a:p>
        </p:txBody>
      </p:sp>
      <p:sp>
        <p:nvSpPr>
          <p:cNvPr id="44" name="object 44"/>
          <p:cNvSpPr/>
          <p:nvPr/>
        </p:nvSpPr>
        <p:spPr>
          <a:xfrm>
            <a:off x="1466850" y="859536"/>
            <a:ext cx="4947285" cy="2905125"/>
          </a:xfrm>
          <a:custGeom>
            <a:avLst/>
            <a:gdLst/>
            <a:ahLst/>
            <a:cxnLst/>
            <a:rect l="l" t="t" r="r" b="b"/>
            <a:pathLst>
              <a:path w="4947285" h="2905125">
                <a:moveTo>
                  <a:pt x="4945380" y="0"/>
                </a:moveTo>
                <a:lnTo>
                  <a:pt x="1524" y="0"/>
                </a:lnTo>
                <a:lnTo>
                  <a:pt x="0" y="2286"/>
                </a:lnTo>
                <a:lnTo>
                  <a:pt x="0" y="2902458"/>
                </a:lnTo>
                <a:lnTo>
                  <a:pt x="1524" y="2904744"/>
                </a:lnTo>
                <a:lnTo>
                  <a:pt x="4945380" y="2904744"/>
                </a:lnTo>
                <a:lnTo>
                  <a:pt x="4946904" y="2902458"/>
                </a:lnTo>
                <a:lnTo>
                  <a:pt x="4946904" y="2900172"/>
                </a:lnTo>
                <a:lnTo>
                  <a:pt x="8382" y="2900172"/>
                </a:lnTo>
                <a:lnTo>
                  <a:pt x="4572" y="2896362"/>
                </a:lnTo>
                <a:lnTo>
                  <a:pt x="8382" y="2896362"/>
                </a:lnTo>
                <a:lnTo>
                  <a:pt x="8382" y="9144"/>
                </a:lnTo>
                <a:lnTo>
                  <a:pt x="4572" y="9144"/>
                </a:lnTo>
                <a:lnTo>
                  <a:pt x="8382" y="4572"/>
                </a:lnTo>
                <a:lnTo>
                  <a:pt x="4946904" y="4572"/>
                </a:lnTo>
                <a:lnTo>
                  <a:pt x="4946904" y="2286"/>
                </a:lnTo>
                <a:lnTo>
                  <a:pt x="4945380" y="0"/>
                </a:lnTo>
                <a:close/>
              </a:path>
              <a:path w="4947285" h="2905125">
                <a:moveTo>
                  <a:pt x="8382" y="2896362"/>
                </a:moveTo>
                <a:lnTo>
                  <a:pt x="4572" y="2896362"/>
                </a:lnTo>
                <a:lnTo>
                  <a:pt x="8382" y="2900172"/>
                </a:lnTo>
                <a:lnTo>
                  <a:pt x="8382" y="2896362"/>
                </a:lnTo>
                <a:close/>
              </a:path>
              <a:path w="4947285" h="2905125">
                <a:moveTo>
                  <a:pt x="4938522" y="2896362"/>
                </a:moveTo>
                <a:lnTo>
                  <a:pt x="8382" y="2896362"/>
                </a:lnTo>
                <a:lnTo>
                  <a:pt x="8382" y="2900172"/>
                </a:lnTo>
                <a:lnTo>
                  <a:pt x="4938522" y="2900172"/>
                </a:lnTo>
                <a:lnTo>
                  <a:pt x="4938522" y="2896362"/>
                </a:lnTo>
                <a:close/>
              </a:path>
              <a:path w="4947285" h="2905125">
                <a:moveTo>
                  <a:pt x="4938522" y="4572"/>
                </a:moveTo>
                <a:lnTo>
                  <a:pt x="4938522" y="2900172"/>
                </a:lnTo>
                <a:lnTo>
                  <a:pt x="4942332" y="2896362"/>
                </a:lnTo>
                <a:lnTo>
                  <a:pt x="4946904" y="2896362"/>
                </a:lnTo>
                <a:lnTo>
                  <a:pt x="4946904" y="9144"/>
                </a:lnTo>
                <a:lnTo>
                  <a:pt x="4942332" y="9144"/>
                </a:lnTo>
                <a:lnTo>
                  <a:pt x="4938522" y="4572"/>
                </a:lnTo>
                <a:close/>
              </a:path>
              <a:path w="4947285" h="2905125">
                <a:moveTo>
                  <a:pt x="4946904" y="2896362"/>
                </a:moveTo>
                <a:lnTo>
                  <a:pt x="4942332" y="2896362"/>
                </a:lnTo>
                <a:lnTo>
                  <a:pt x="4938522" y="2900172"/>
                </a:lnTo>
                <a:lnTo>
                  <a:pt x="4946904" y="2900172"/>
                </a:lnTo>
                <a:lnTo>
                  <a:pt x="4946904" y="2896362"/>
                </a:lnTo>
                <a:close/>
              </a:path>
              <a:path w="4947285" h="2905125">
                <a:moveTo>
                  <a:pt x="8382" y="4572"/>
                </a:moveTo>
                <a:lnTo>
                  <a:pt x="4572" y="9144"/>
                </a:lnTo>
                <a:lnTo>
                  <a:pt x="8382" y="9144"/>
                </a:lnTo>
                <a:lnTo>
                  <a:pt x="8382" y="4572"/>
                </a:lnTo>
                <a:close/>
              </a:path>
              <a:path w="4947285" h="2905125">
                <a:moveTo>
                  <a:pt x="4938522" y="4572"/>
                </a:moveTo>
                <a:lnTo>
                  <a:pt x="8382" y="4572"/>
                </a:lnTo>
                <a:lnTo>
                  <a:pt x="8382" y="9144"/>
                </a:lnTo>
                <a:lnTo>
                  <a:pt x="4938522" y="9144"/>
                </a:lnTo>
                <a:lnTo>
                  <a:pt x="4938522" y="4572"/>
                </a:lnTo>
                <a:close/>
              </a:path>
              <a:path w="4947285" h="2905125">
                <a:moveTo>
                  <a:pt x="4946904" y="4572"/>
                </a:moveTo>
                <a:lnTo>
                  <a:pt x="4938522" y="4572"/>
                </a:lnTo>
                <a:lnTo>
                  <a:pt x="4942332" y="9144"/>
                </a:lnTo>
                <a:lnTo>
                  <a:pt x="4946904" y="9144"/>
                </a:lnTo>
                <a:lnTo>
                  <a:pt x="4946904" y="4572"/>
                </a:lnTo>
                <a:close/>
              </a:path>
            </a:pathLst>
          </a:custGeom>
          <a:solidFill>
            <a:srgbClr val="858585"/>
          </a:solidFill>
        </p:spPr>
        <p:txBody>
          <a:bodyPr wrap="square" lIns="0" tIns="0" rIns="0" bIns="0" rtlCol="0"/>
          <a:lstStyle/>
          <a:p>
            <a:endParaRPr/>
          </a:p>
        </p:txBody>
      </p:sp>
      <p:sp>
        <p:nvSpPr>
          <p:cNvPr id="45" name="object 45"/>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124</a:t>
            </a:fld>
            <a:endParaRPr sz="1000">
              <a:latin typeface="Calibri"/>
              <a:cs typeface="Calibri"/>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125</a:t>
            </a:fld>
            <a:endParaRPr sz="1000">
              <a:latin typeface="Calibri"/>
              <a:cs typeface="Calibri"/>
            </a:endParaRPr>
          </a:p>
        </p:txBody>
      </p:sp>
      <p:graphicFrame>
        <p:nvGraphicFramePr>
          <p:cNvPr id="2" name="object 2"/>
          <p:cNvGraphicFramePr>
            <a:graphicFrameLocks noGrp="1"/>
          </p:cNvGraphicFramePr>
          <p:nvPr/>
        </p:nvGraphicFramePr>
        <p:xfrm>
          <a:off x="1351025" y="860298"/>
          <a:ext cx="5073015" cy="1544320"/>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0307">
                <a:tc>
                  <a:txBody>
                    <a:bodyPr/>
                    <a:lstStyle/>
                    <a:p>
                      <a:pPr marL="61594">
                        <a:lnSpc>
                          <a:spcPts val="1270"/>
                        </a:lnSpc>
                      </a:pPr>
                      <a:r>
                        <a:rPr sz="1100" spc="10" dirty="0">
                          <a:latin typeface="Arial"/>
                          <a:cs typeface="Arial"/>
                        </a:rPr>
                        <a:t>North</a:t>
                      </a:r>
                      <a:r>
                        <a:rPr sz="1100" spc="-50"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.00</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1.01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0"/>
                  </a:ext>
                </a:extLst>
              </a:tr>
              <a:tr h="171450">
                <a:tc>
                  <a:txBody>
                    <a:bodyPr/>
                    <a:lstStyle/>
                    <a:p>
                      <a:pPr marL="61594">
                        <a:lnSpc>
                          <a:spcPts val="1275"/>
                        </a:lnSpc>
                      </a:pPr>
                      <a:r>
                        <a:rPr sz="1100" spc="10" dirty="0">
                          <a:latin typeface="Arial"/>
                          <a:cs typeface="Arial"/>
                        </a:rPr>
                        <a:t>Latin</a:t>
                      </a:r>
                      <a:r>
                        <a:rPr sz="1100" spc="-65"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.96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0.98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1</a:t>
                      </a:r>
                      <a:r>
                        <a:rPr sz="1100" spc="-5" dirty="0">
                          <a:latin typeface="Times New Roman"/>
                          <a:cs typeface="Times New Roman"/>
                        </a:rPr>
                        <a:t>.01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1.14</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1"/>
                  </a:ext>
                </a:extLst>
              </a:tr>
              <a:tr h="170687">
                <a:tc>
                  <a:txBody>
                    <a:bodyPr/>
                    <a:lstStyle/>
                    <a:p>
                      <a:pPr marL="61594">
                        <a:lnSpc>
                          <a:spcPts val="1270"/>
                        </a:lnSpc>
                      </a:pPr>
                      <a:r>
                        <a:rPr sz="1100" spc="15" dirty="0">
                          <a:latin typeface="Arial"/>
                          <a:cs typeface="Arial"/>
                        </a:rPr>
                        <a:t>Europe</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1.03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1.08</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70688">
                <a:tc>
                  <a:txBody>
                    <a:bodyPr/>
                    <a:lstStyle/>
                    <a:p>
                      <a:pPr marL="61594">
                        <a:lnSpc>
                          <a:spcPts val="1270"/>
                        </a:lnSpc>
                      </a:pPr>
                      <a:r>
                        <a:rPr sz="1100" spc="5" dirty="0">
                          <a:latin typeface="Arial"/>
                          <a:cs typeface="Arial"/>
                        </a:rPr>
                        <a:t>Africa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0.97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71449">
                <a:tc>
                  <a:txBody>
                    <a:bodyPr/>
                    <a:lstStyle/>
                    <a:p>
                      <a:pPr marL="61594">
                        <a:lnSpc>
                          <a:spcPts val="1275"/>
                        </a:lnSpc>
                      </a:pPr>
                      <a:r>
                        <a:rPr sz="1100" spc="10" dirty="0">
                          <a:latin typeface="Arial"/>
                          <a:cs typeface="Arial"/>
                        </a:rPr>
                        <a:t>India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marR="106045" algn="r">
                        <a:lnSpc>
                          <a:spcPts val="1270"/>
                        </a:lnSpc>
                      </a:pPr>
                      <a:r>
                        <a:rPr sz="1100" spc="-5" dirty="0">
                          <a:latin typeface="Times New Roman"/>
                          <a:cs typeface="Times New Roman"/>
                        </a:rPr>
                        <a:t>1.03</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extLst>
                  <a:ext uri="{0D108BD9-81ED-4DB2-BD59-A6C34878D82A}">
                    <a16:rowId xmlns:a16="http://schemas.microsoft.com/office/drawing/2014/main" val="10004"/>
                  </a:ext>
                </a:extLst>
              </a:tr>
              <a:tr h="170306">
                <a:tc>
                  <a:txBody>
                    <a:bodyPr/>
                    <a:lstStyle/>
                    <a:p>
                      <a:pPr marL="61594">
                        <a:lnSpc>
                          <a:spcPts val="1270"/>
                        </a:lnSpc>
                      </a:pPr>
                      <a:r>
                        <a:rPr sz="1100" spc="10" dirty="0">
                          <a:latin typeface="Arial"/>
                          <a:cs typeface="Arial"/>
                        </a:rPr>
                        <a:t>Russia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0.94</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1.13</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05"/>
                  </a:ext>
                </a:extLst>
              </a:tr>
              <a:tr h="170688">
                <a:tc>
                  <a:txBody>
                    <a:bodyPr/>
                    <a:lstStyle/>
                    <a:p>
                      <a:pPr marL="61594">
                        <a:lnSpc>
                          <a:spcPts val="1270"/>
                        </a:lnSpc>
                      </a:pPr>
                      <a:r>
                        <a:rPr sz="1100" spc="15" dirty="0">
                          <a:latin typeface="Arial"/>
                          <a:cs typeface="Arial"/>
                        </a:rPr>
                        <a:t>China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.87</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0.92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171450">
                <a:tc>
                  <a:txBody>
                    <a:bodyPr/>
                    <a:lstStyle/>
                    <a:p>
                      <a:pPr marL="61594">
                        <a:lnSpc>
                          <a:spcPts val="1275"/>
                        </a:lnSpc>
                      </a:pPr>
                      <a:r>
                        <a:rPr sz="1100" spc="15" dirty="0">
                          <a:latin typeface="Arial"/>
                          <a:cs typeface="Arial"/>
                        </a:rPr>
                        <a:t>Japan</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1.11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1</a:t>
                      </a:r>
                      <a:r>
                        <a:rPr sz="1100" spc="-5" dirty="0">
                          <a:latin typeface="Times New Roman"/>
                          <a:cs typeface="Times New Roman"/>
                        </a:rPr>
                        <a:t>.08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1.09</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7"/>
                  </a:ext>
                </a:extLst>
              </a:tr>
              <a:tr h="170687">
                <a:tc>
                  <a:txBody>
                    <a:bodyPr/>
                    <a:lstStyle/>
                    <a:p>
                      <a:pPr marL="61594">
                        <a:lnSpc>
                          <a:spcPts val="1270"/>
                        </a:lnSpc>
                      </a:pPr>
                      <a:r>
                        <a:rPr sz="1100" spc="10" dirty="0">
                          <a:latin typeface="Arial"/>
                          <a:cs typeface="Arial"/>
                        </a:rPr>
                        <a:t>Other</a:t>
                      </a:r>
                      <a:r>
                        <a:rPr sz="1100" spc="-85" dirty="0">
                          <a:latin typeface="Arial"/>
                          <a:cs typeface="Arial"/>
                        </a:rPr>
                        <a:t> </a:t>
                      </a:r>
                      <a:r>
                        <a:rPr sz="1100" spc="10" dirty="0">
                          <a:latin typeface="Arial"/>
                          <a:cs typeface="Arial"/>
                        </a:rPr>
                        <a:t>Asia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0.83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0.86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bl>
          </a:graphicData>
        </a:graphic>
      </p:graphicFrame>
      <p:sp>
        <p:nvSpPr>
          <p:cNvPr id="3" name="object 3"/>
          <p:cNvSpPr txBox="1"/>
          <p:nvPr/>
        </p:nvSpPr>
        <p:spPr>
          <a:xfrm>
            <a:off x="1177544" y="2948674"/>
            <a:ext cx="5314950" cy="2094230"/>
          </a:xfrm>
          <a:prstGeom prst="rect">
            <a:avLst/>
          </a:prstGeom>
        </p:spPr>
        <p:txBody>
          <a:bodyPr vert="horz" wrap="square" lIns="0" tIns="0" rIns="0" bIns="0" rtlCol="0">
            <a:spAutoFit/>
          </a:bodyPr>
          <a:lstStyle/>
          <a:p>
            <a:pPr marL="12700">
              <a:lnSpc>
                <a:spcPct val="100000"/>
              </a:lnSpc>
            </a:pPr>
            <a:r>
              <a:rPr sz="950" b="1" spc="-10" dirty="0">
                <a:latin typeface="Arial"/>
                <a:cs typeface="Arial"/>
              </a:rPr>
              <a:t>13.2.4   Price Differences </a:t>
            </a:r>
            <a:r>
              <a:rPr sz="950" b="1" spc="-5" dirty="0">
                <a:latin typeface="Arial"/>
                <a:cs typeface="Arial"/>
              </a:rPr>
              <a:t>by </a:t>
            </a:r>
            <a:r>
              <a:rPr sz="950" b="1" spc="-10" dirty="0">
                <a:latin typeface="Arial"/>
                <a:cs typeface="Arial"/>
              </a:rPr>
              <a:t>Technology, Model, and</a:t>
            </a:r>
            <a:r>
              <a:rPr sz="950" b="1" spc="75" dirty="0">
                <a:latin typeface="Arial"/>
                <a:cs typeface="Arial"/>
              </a:rPr>
              <a:t> </a:t>
            </a:r>
            <a:r>
              <a:rPr sz="950" b="1" spc="-10" dirty="0">
                <a:latin typeface="Arial"/>
                <a:cs typeface="Arial"/>
              </a:rPr>
              <a:t>Feature</a:t>
            </a:r>
            <a:endParaRPr sz="950">
              <a:latin typeface="Arial"/>
              <a:cs typeface="Arial"/>
            </a:endParaRPr>
          </a:p>
          <a:p>
            <a:pPr>
              <a:lnSpc>
                <a:spcPct val="100000"/>
              </a:lnSpc>
            </a:pPr>
            <a:endParaRPr sz="1000">
              <a:latin typeface="Times New Roman"/>
              <a:cs typeface="Times New Roman"/>
            </a:endParaRPr>
          </a:p>
          <a:p>
            <a:pPr>
              <a:lnSpc>
                <a:spcPct val="100000"/>
              </a:lnSpc>
              <a:spcBef>
                <a:spcPts val="30"/>
              </a:spcBef>
            </a:pPr>
            <a:endParaRPr sz="1350">
              <a:latin typeface="Times New Roman"/>
              <a:cs typeface="Times New Roman"/>
            </a:endParaRPr>
          </a:p>
          <a:p>
            <a:pPr marL="120014" marR="5080">
              <a:lnSpc>
                <a:spcPct val="142300"/>
              </a:lnSpc>
            </a:pPr>
            <a:r>
              <a:rPr sz="950" spc="-10" dirty="0">
                <a:latin typeface="Arial"/>
                <a:cs typeface="Arial"/>
              </a:rPr>
              <a:t>Multiple factors impact the </a:t>
            </a:r>
            <a:r>
              <a:rPr sz="950" spc="-5" dirty="0">
                <a:latin typeface="Arial"/>
                <a:cs typeface="Arial"/>
              </a:rPr>
              <a:t>cost </a:t>
            </a:r>
            <a:r>
              <a:rPr sz="950" spc="-10" dirty="0">
                <a:latin typeface="Arial"/>
                <a:cs typeface="Arial"/>
              </a:rPr>
              <a:t>of </a:t>
            </a:r>
            <a:r>
              <a:rPr sz="950" spc="-5" dirty="0">
                <a:latin typeface="Arial"/>
                <a:cs typeface="Arial"/>
              </a:rPr>
              <a:t>a </a:t>
            </a:r>
            <a:r>
              <a:rPr sz="950" spc="-10" dirty="0">
                <a:latin typeface="Arial"/>
                <a:cs typeface="Arial"/>
              </a:rPr>
              <a:t>heat exchanger </a:t>
            </a:r>
            <a:r>
              <a:rPr sz="950" spc="-5" dirty="0">
                <a:latin typeface="Arial"/>
                <a:cs typeface="Arial"/>
              </a:rPr>
              <a:t>– </a:t>
            </a:r>
            <a:r>
              <a:rPr sz="950" spc="-10" dirty="0">
                <a:latin typeface="Arial"/>
                <a:cs typeface="Arial"/>
              </a:rPr>
              <a:t>primarily </a:t>
            </a:r>
            <a:r>
              <a:rPr sz="950" spc="-5" dirty="0">
                <a:latin typeface="Arial"/>
                <a:cs typeface="Arial"/>
              </a:rPr>
              <a:t>size, </a:t>
            </a:r>
            <a:r>
              <a:rPr sz="950" spc="-10" dirty="0">
                <a:latin typeface="Arial"/>
                <a:cs typeface="Arial"/>
              </a:rPr>
              <a:t>material, and pressure rating,  although the number of tube passes (for </a:t>
            </a:r>
            <a:r>
              <a:rPr sz="950" spc="-5" dirty="0">
                <a:latin typeface="Arial"/>
                <a:cs typeface="Arial"/>
              </a:rPr>
              <a:t>a </a:t>
            </a:r>
            <a:r>
              <a:rPr sz="950" spc="-10" dirty="0">
                <a:latin typeface="Arial"/>
                <a:cs typeface="Arial"/>
              </a:rPr>
              <a:t>shell and tube unit) or plates can increase the cost  disproportionately to the overall </a:t>
            </a:r>
            <a:r>
              <a:rPr sz="950" spc="-5" dirty="0">
                <a:latin typeface="Arial"/>
                <a:cs typeface="Arial"/>
              </a:rPr>
              <a:t>size </a:t>
            </a:r>
            <a:r>
              <a:rPr sz="950" spc="-10" dirty="0">
                <a:latin typeface="Arial"/>
                <a:cs typeface="Arial"/>
              </a:rPr>
              <a:t>of the unit </a:t>
            </a:r>
            <a:r>
              <a:rPr sz="950" spc="-5" dirty="0">
                <a:latin typeface="Arial"/>
                <a:cs typeface="Arial"/>
              </a:rPr>
              <a:t>if </a:t>
            </a:r>
            <a:r>
              <a:rPr sz="950" spc="-10" dirty="0">
                <a:latin typeface="Arial"/>
                <a:cs typeface="Arial"/>
              </a:rPr>
              <a:t>they are of </a:t>
            </a:r>
            <a:r>
              <a:rPr sz="950" spc="-5" dirty="0">
                <a:latin typeface="Arial"/>
                <a:cs typeface="Arial"/>
              </a:rPr>
              <a:t>a </a:t>
            </a:r>
            <a:r>
              <a:rPr sz="950" spc="-10" dirty="0">
                <a:latin typeface="Arial"/>
                <a:cs typeface="Arial"/>
              </a:rPr>
              <a:t>more expensive material than the  shell.</a:t>
            </a:r>
            <a:endParaRPr sz="950">
              <a:latin typeface="Arial"/>
              <a:cs typeface="Arial"/>
            </a:endParaRPr>
          </a:p>
          <a:p>
            <a:pPr>
              <a:lnSpc>
                <a:spcPct val="100000"/>
              </a:lnSpc>
            </a:pPr>
            <a:endParaRPr sz="1000">
              <a:latin typeface="Times New Roman"/>
              <a:cs typeface="Times New Roman"/>
            </a:endParaRPr>
          </a:p>
          <a:p>
            <a:pPr>
              <a:lnSpc>
                <a:spcPct val="100000"/>
              </a:lnSpc>
              <a:spcBef>
                <a:spcPts val="10"/>
              </a:spcBef>
            </a:pPr>
            <a:endParaRPr sz="1350">
              <a:latin typeface="Times New Roman"/>
              <a:cs typeface="Times New Roman"/>
            </a:endParaRPr>
          </a:p>
          <a:p>
            <a:pPr marL="342265" marR="121920" indent="114935">
              <a:lnSpc>
                <a:spcPct val="144700"/>
              </a:lnSpc>
              <a:spcBef>
                <a:spcPts val="5"/>
              </a:spcBef>
            </a:pPr>
            <a:r>
              <a:rPr sz="950" b="1" spc="-5" dirty="0">
                <a:latin typeface="Arial"/>
                <a:cs typeface="Arial"/>
              </a:rPr>
              <a:t>Table </a:t>
            </a:r>
            <a:r>
              <a:rPr sz="950" b="1" spc="-10" dirty="0">
                <a:latin typeface="Arial"/>
                <a:cs typeface="Arial"/>
              </a:rPr>
              <a:t>36: Incremental Cost </a:t>
            </a:r>
            <a:r>
              <a:rPr sz="950" b="1" spc="-5" dirty="0">
                <a:latin typeface="Arial"/>
                <a:cs typeface="Arial"/>
              </a:rPr>
              <a:t>per </a:t>
            </a:r>
            <a:r>
              <a:rPr sz="950" b="1" spc="-10" dirty="0">
                <a:latin typeface="Arial"/>
                <a:cs typeface="Arial"/>
              </a:rPr>
              <a:t>Extra Parameter </a:t>
            </a:r>
            <a:r>
              <a:rPr sz="950" b="1" spc="-5" dirty="0">
                <a:latin typeface="Arial"/>
                <a:cs typeface="Arial"/>
              </a:rPr>
              <a:t>or </a:t>
            </a:r>
            <a:r>
              <a:rPr sz="950" b="1" spc="-10" dirty="0">
                <a:latin typeface="Arial"/>
                <a:cs typeface="Arial"/>
              </a:rPr>
              <a:t>Feature for Heat Exchangers  (Reference </a:t>
            </a:r>
            <a:r>
              <a:rPr sz="950" b="1" spc="-5" dirty="0">
                <a:latin typeface="Arial"/>
                <a:cs typeface="Arial"/>
              </a:rPr>
              <a:t>unit is </a:t>
            </a:r>
            <a:r>
              <a:rPr sz="950" b="1" spc="-10" dirty="0">
                <a:latin typeface="Arial"/>
                <a:cs typeface="Arial"/>
              </a:rPr>
              <a:t>3’x20’, carbon steel, single-pass shell and u-tube, rated for 400</a:t>
            </a:r>
            <a:r>
              <a:rPr sz="950" b="1" spc="160" dirty="0">
                <a:latin typeface="Arial"/>
                <a:cs typeface="Arial"/>
              </a:rPr>
              <a:t> </a:t>
            </a:r>
            <a:r>
              <a:rPr sz="950" b="1" spc="-5" dirty="0">
                <a:latin typeface="Arial"/>
                <a:cs typeface="Arial"/>
              </a:rPr>
              <a:t>psi)</a:t>
            </a:r>
            <a:endParaRPr sz="950">
              <a:latin typeface="Arial"/>
              <a:cs typeface="Arial"/>
            </a:endParaRPr>
          </a:p>
        </p:txBody>
      </p:sp>
      <p:graphicFrame>
        <p:nvGraphicFramePr>
          <p:cNvPr id="4" name="object 4"/>
          <p:cNvGraphicFramePr>
            <a:graphicFrameLocks noGrp="1"/>
          </p:cNvGraphicFramePr>
          <p:nvPr/>
        </p:nvGraphicFramePr>
        <p:xfrm>
          <a:off x="1116330" y="5168646"/>
          <a:ext cx="5749925" cy="1899285"/>
        </p:xfrm>
        <a:graphic>
          <a:graphicData uri="http://schemas.openxmlformats.org/drawingml/2006/table">
            <a:tbl>
              <a:tblPr firstRow="1" bandRow="1">
                <a:tableStyleId>{2D5ABB26-0587-4C30-8999-92F81FD0307C}</a:tableStyleId>
              </a:tblPr>
              <a:tblGrid>
                <a:gridCol w="1164459">
                  <a:extLst>
                    <a:ext uri="{9D8B030D-6E8A-4147-A177-3AD203B41FA5}">
                      <a16:colId xmlns:a16="http://schemas.microsoft.com/office/drawing/2014/main" val="20000"/>
                    </a:ext>
                  </a:extLst>
                </a:gridCol>
                <a:gridCol w="1405042">
                  <a:extLst>
                    <a:ext uri="{9D8B030D-6E8A-4147-A177-3AD203B41FA5}">
                      <a16:colId xmlns:a16="http://schemas.microsoft.com/office/drawing/2014/main" val="20001"/>
                    </a:ext>
                  </a:extLst>
                </a:gridCol>
                <a:gridCol w="1493765">
                  <a:extLst>
                    <a:ext uri="{9D8B030D-6E8A-4147-A177-3AD203B41FA5}">
                      <a16:colId xmlns:a16="http://schemas.microsoft.com/office/drawing/2014/main" val="20002"/>
                    </a:ext>
                  </a:extLst>
                </a:gridCol>
                <a:gridCol w="1659733">
                  <a:extLst>
                    <a:ext uri="{9D8B030D-6E8A-4147-A177-3AD203B41FA5}">
                      <a16:colId xmlns:a16="http://schemas.microsoft.com/office/drawing/2014/main" val="20003"/>
                    </a:ext>
                  </a:extLst>
                </a:gridCol>
              </a:tblGrid>
              <a:tr h="339089">
                <a:tc>
                  <a:txBody>
                    <a:bodyPr/>
                    <a:lstStyle/>
                    <a:p>
                      <a:pPr marL="55244" marR="255270">
                        <a:lnSpc>
                          <a:spcPts val="1300"/>
                        </a:lnSpc>
                        <a:spcBef>
                          <a:spcPts val="10"/>
                        </a:spcBef>
                      </a:pPr>
                      <a:r>
                        <a:rPr sz="1100" spc="10" dirty="0">
                          <a:solidFill>
                            <a:srgbClr val="FFFFFF"/>
                          </a:solidFill>
                          <a:latin typeface="Arial"/>
                          <a:cs typeface="Arial"/>
                        </a:rPr>
                        <a:t>Parameter</a:t>
                      </a:r>
                      <a:r>
                        <a:rPr sz="1100" spc="-60" dirty="0">
                          <a:solidFill>
                            <a:srgbClr val="FFFFFF"/>
                          </a:solidFill>
                          <a:latin typeface="Arial"/>
                          <a:cs typeface="Arial"/>
                        </a:rPr>
                        <a:t> </a:t>
                      </a:r>
                      <a:r>
                        <a:rPr sz="1100" spc="5" dirty="0">
                          <a:solidFill>
                            <a:srgbClr val="FFFFFF"/>
                          </a:solidFill>
                          <a:latin typeface="Arial"/>
                          <a:cs typeface="Arial"/>
                        </a:rPr>
                        <a:t>or  </a:t>
                      </a:r>
                      <a:r>
                        <a:rPr sz="1100" spc="10" dirty="0">
                          <a:solidFill>
                            <a:srgbClr val="FFFFFF"/>
                          </a:solidFill>
                          <a:latin typeface="Arial"/>
                          <a:cs typeface="Arial"/>
                        </a:rPr>
                        <a:t>Feature</a:t>
                      </a:r>
                      <a:endParaRPr sz="1100">
                        <a:latin typeface="Arial"/>
                        <a:cs typeface="Arial"/>
                      </a:endParaRPr>
                    </a:p>
                  </a:txBody>
                  <a:tcPr marL="0" marR="0" marT="1270" marB="0">
                    <a:lnL w="18287">
                      <a:solidFill>
                        <a:srgbClr val="000000"/>
                      </a:solidFill>
                      <a:prstDash val="solid"/>
                    </a:lnL>
                    <a:lnT w="18288">
                      <a:solidFill>
                        <a:srgbClr val="000000"/>
                      </a:solidFill>
                      <a:prstDash val="solid"/>
                    </a:lnT>
                    <a:solidFill>
                      <a:srgbClr val="001F5F"/>
                    </a:solidFill>
                  </a:tcPr>
                </a:tc>
                <a:tc>
                  <a:txBody>
                    <a:bodyPr/>
                    <a:lstStyle/>
                    <a:p>
                      <a:pPr marL="306070">
                        <a:lnSpc>
                          <a:spcPts val="1270"/>
                        </a:lnSpc>
                      </a:pPr>
                      <a:r>
                        <a:rPr sz="1100" spc="10" dirty="0">
                          <a:solidFill>
                            <a:srgbClr val="FFFFFF"/>
                          </a:solidFill>
                          <a:latin typeface="Arial"/>
                          <a:cs typeface="Arial"/>
                        </a:rPr>
                        <a:t>Unit of</a:t>
                      </a:r>
                      <a:r>
                        <a:rPr sz="1100" spc="-85" dirty="0">
                          <a:solidFill>
                            <a:srgbClr val="FFFFFF"/>
                          </a:solidFill>
                          <a:latin typeface="Arial"/>
                          <a:cs typeface="Arial"/>
                        </a:rPr>
                        <a:t> </a:t>
                      </a:r>
                      <a:r>
                        <a:rPr sz="1100" spc="15" dirty="0">
                          <a:solidFill>
                            <a:srgbClr val="FFFFFF"/>
                          </a:solidFill>
                          <a:latin typeface="Arial"/>
                          <a:cs typeface="Arial"/>
                        </a:rPr>
                        <a:t>Measure</a:t>
                      </a:r>
                      <a:endParaRPr sz="1100">
                        <a:latin typeface="Arial"/>
                        <a:cs typeface="Arial"/>
                      </a:endParaRPr>
                    </a:p>
                  </a:txBody>
                  <a:tcPr marL="0" marR="0" marT="0" marB="0">
                    <a:lnT w="18288">
                      <a:solidFill>
                        <a:srgbClr val="000000"/>
                      </a:solidFill>
                      <a:prstDash val="solid"/>
                    </a:lnT>
                    <a:solidFill>
                      <a:srgbClr val="001F5F"/>
                    </a:solidFill>
                  </a:tcPr>
                </a:tc>
                <a:tc>
                  <a:txBody>
                    <a:bodyPr/>
                    <a:lstStyle/>
                    <a:p>
                      <a:pPr marL="558800" marR="240029" indent="-254635">
                        <a:lnSpc>
                          <a:spcPts val="1300"/>
                        </a:lnSpc>
                        <a:spcBef>
                          <a:spcPts val="10"/>
                        </a:spcBef>
                      </a:pPr>
                      <a:r>
                        <a:rPr sz="1100" spc="10" dirty="0">
                          <a:solidFill>
                            <a:srgbClr val="FFFFFF"/>
                          </a:solidFill>
                          <a:latin typeface="Arial"/>
                          <a:cs typeface="Arial"/>
                        </a:rPr>
                        <a:t>Indicative</a:t>
                      </a:r>
                      <a:r>
                        <a:rPr sz="1100" spc="-75" dirty="0">
                          <a:solidFill>
                            <a:srgbClr val="FFFFFF"/>
                          </a:solidFill>
                          <a:latin typeface="Arial"/>
                          <a:cs typeface="Arial"/>
                        </a:rPr>
                        <a:t> </a:t>
                      </a:r>
                      <a:r>
                        <a:rPr sz="1100" spc="15" dirty="0">
                          <a:solidFill>
                            <a:srgbClr val="FFFFFF"/>
                          </a:solidFill>
                          <a:latin typeface="Arial"/>
                          <a:cs typeface="Arial"/>
                        </a:rPr>
                        <a:t>Cost  Impact</a:t>
                      </a:r>
                      <a:endParaRPr sz="1100">
                        <a:latin typeface="Arial"/>
                        <a:cs typeface="Arial"/>
                      </a:endParaRPr>
                    </a:p>
                  </a:txBody>
                  <a:tcPr marL="0" marR="0" marT="1270" marB="0">
                    <a:lnT w="18288">
                      <a:solidFill>
                        <a:srgbClr val="000000"/>
                      </a:solidFill>
                      <a:prstDash val="solid"/>
                    </a:lnT>
                    <a:solidFill>
                      <a:srgbClr val="001F5F"/>
                    </a:solidFill>
                  </a:tcPr>
                </a:tc>
                <a:tc>
                  <a:txBody>
                    <a:bodyPr/>
                    <a:lstStyle/>
                    <a:p>
                      <a:pPr marL="253365">
                        <a:lnSpc>
                          <a:spcPts val="1270"/>
                        </a:lnSpc>
                      </a:pPr>
                      <a:r>
                        <a:rPr sz="1100" spc="10" dirty="0">
                          <a:solidFill>
                            <a:srgbClr val="FFFFFF"/>
                          </a:solidFill>
                          <a:latin typeface="Arial"/>
                          <a:cs typeface="Arial"/>
                        </a:rPr>
                        <a:t>Notes </a:t>
                      </a:r>
                      <a:r>
                        <a:rPr sz="1100" spc="5" dirty="0">
                          <a:solidFill>
                            <a:srgbClr val="FFFFFF"/>
                          </a:solidFill>
                          <a:latin typeface="Arial"/>
                          <a:cs typeface="Arial"/>
                        </a:rPr>
                        <a:t>/</a:t>
                      </a:r>
                      <a:r>
                        <a:rPr sz="1100" spc="-85" dirty="0">
                          <a:solidFill>
                            <a:srgbClr val="FFFFFF"/>
                          </a:solidFill>
                          <a:latin typeface="Arial"/>
                          <a:cs typeface="Arial"/>
                        </a:rPr>
                        <a:t> </a:t>
                      </a:r>
                      <a:r>
                        <a:rPr sz="1100" spc="15" dirty="0">
                          <a:solidFill>
                            <a:srgbClr val="FFFFFF"/>
                          </a:solidFill>
                          <a:latin typeface="Arial"/>
                          <a:cs typeface="Arial"/>
                        </a:rPr>
                        <a:t>Comments</a:t>
                      </a:r>
                      <a:endParaRPr sz="1100">
                        <a:latin typeface="Arial"/>
                        <a:cs typeface="Arial"/>
                      </a:endParaRPr>
                    </a:p>
                  </a:txBody>
                  <a:tcPr marL="0" marR="0" marT="0" marB="0">
                    <a:lnR w="17526">
                      <a:solidFill>
                        <a:srgbClr val="000000"/>
                      </a:solidFill>
                      <a:prstDash val="solid"/>
                    </a:lnR>
                    <a:lnT w="18288">
                      <a:solidFill>
                        <a:srgbClr val="000000"/>
                      </a:solidFill>
                      <a:prstDash val="solid"/>
                    </a:lnT>
                    <a:solidFill>
                      <a:srgbClr val="001F5F"/>
                    </a:solidFill>
                  </a:tcPr>
                </a:tc>
                <a:extLst>
                  <a:ext uri="{0D108BD9-81ED-4DB2-BD59-A6C34878D82A}">
                    <a16:rowId xmlns:a16="http://schemas.microsoft.com/office/drawing/2014/main" val="10000"/>
                  </a:ext>
                </a:extLst>
              </a:tr>
              <a:tr h="581415">
                <a:tc>
                  <a:txBody>
                    <a:bodyPr/>
                    <a:lstStyle/>
                    <a:p>
                      <a:pPr>
                        <a:lnSpc>
                          <a:spcPct val="100000"/>
                        </a:lnSpc>
                      </a:pPr>
                      <a:endParaRPr sz="1000">
                        <a:latin typeface="Times New Roman"/>
                        <a:cs typeface="Times New Roman"/>
                      </a:endParaRPr>
                    </a:p>
                    <a:p>
                      <a:pPr marL="55244">
                        <a:lnSpc>
                          <a:spcPct val="100000"/>
                        </a:lnSpc>
                        <a:spcBef>
                          <a:spcPts val="730"/>
                        </a:spcBef>
                      </a:pPr>
                      <a:r>
                        <a:rPr sz="950" b="1" spc="-5" dirty="0">
                          <a:latin typeface="Arial"/>
                          <a:cs typeface="Arial"/>
                        </a:rPr>
                        <a:t>Tube</a:t>
                      </a:r>
                      <a:r>
                        <a:rPr sz="950" b="1" spc="-80" dirty="0">
                          <a:latin typeface="Arial"/>
                          <a:cs typeface="Arial"/>
                        </a:rPr>
                        <a:t> </a:t>
                      </a:r>
                      <a:r>
                        <a:rPr sz="950" b="1" spc="-10" dirty="0">
                          <a:latin typeface="Arial"/>
                          <a:cs typeface="Arial"/>
                        </a:rPr>
                        <a:t>Length</a:t>
                      </a:r>
                      <a:endParaRPr sz="950">
                        <a:latin typeface="Arial"/>
                        <a:cs typeface="Arial"/>
                      </a:endParaRPr>
                    </a:p>
                  </a:txBody>
                  <a:tcPr marL="0" marR="0" marT="0" marB="0">
                    <a:lnL w="18287">
                      <a:solidFill>
                        <a:srgbClr val="000000"/>
                      </a:solidFill>
                      <a:prstDash val="solid"/>
                    </a:lnL>
                  </a:tcPr>
                </a:tc>
                <a:tc>
                  <a:txBody>
                    <a:bodyPr/>
                    <a:lstStyle/>
                    <a:p>
                      <a:pPr>
                        <a:lnSpc>
                          <a:spcPct val="100000"/>
                        </a:lnSpc>
                        <a:spcBef>
                          <a:spcPts val="50"/>
                        </a:spcBef>
                      </a:pPr>
                      <a:endParaRPr sz="1200">
                        <a:latin typeface="Times New Roman"/>
                        <a:cs typeface="Times New Roman"/>
                      </a:endParaRPr>
                    </a:p>
                    <a:p>
                      <a:pPr marL="262255" marR="110489">
                        <a:lnSpc>
                          <a:spcPts val="1080"/>
                        </a:lnSpc>
                        <a:spcBef>
                          <a:spcPts val="5"/>
                        </a:spcBef>
                      </a:pPr>
                      <a:r>
                        <a:rPr sz="950" spc="-10" dirty="0">
                          <a:latin typeface="Arial"/>
                          <a:cs typeface="Arial"/>
                        </a:rPr>
                        <a:t>Inches (240” </a:t>
                      </a:r>
                      <a:r>
                        <a:rPr sz="950" spc="-5" dirty="0">
                          <a:latin typeface="Arial"/>
                          <a:cs typeface="Arial"/>
                        </a:rPr>
                        <a:t>as</a:t>
                      </a:r>
                      <a:r>
                        <a:rPr sz="950" spc="-25" dirty="0">
                          <a:latin typeface="Arial"/>
                          <a:cs typeface="Arial"/>
                        </a:rPr>
                        <a:t> </a:t>
                      </a:r>
                      <a:r>
                        <a:rPr sz="950" spc="-5" dirty="0">
                          <a:latin typeface="Arial"/>
                          <a:cs typeface="Arial"/>
                        </a:rPr>
                        <a:t>the  </a:t>
                      </a:r>
                      <a:r>
                        <a:rPr sz="950" spc="-10" dirty="0">
                          <a:latin typeface="Arial"/>
                          <a:cs typeface="Arial"/>
                        </a:rPr>
                        <a:t>reference</a:t>
                      </a:r>
                      <a:r>
                        <a:rPr sz="950" spc="-80" dirty="0">
                          <a:latin typeface="Arial"/>
                          <a:cs typeface="Arial"/>
                        </a:rPr>
                        <a:t> </a:t>
                      </a:r>
                      <a:r>
                        <a:rPr sz="950" spc="-5" dirty="0">
                          <a:latin typeface="Arial"/>
                          <a:cs typeface="Arial"/>
                        </a:rPr>
                        <a:t>point)</a:t>
                      </a:r>
                      <a:endParaRPr sz="950">
                        <a:latin typeface="Arial"/>
                        <a:cs typeface="Arial"/>
                      </a:endParaRPr>
                    </a:p>
                  </a:txBody>
                  <a:tcPr marL="0" marR="0" marT="6350" marB="0"/>
                </a:tc>
                <a:tc>
                  <a:txBody>
                    <a:bodyPr/>
                    <a:lstStyle/>
                    <a:p>
                      <a:pPr marL="86360" marR="230504">
                        <a:lnSpc>
                          <a:spcPct val="95000"/>
                        </a:lnSpc>
                        <a:spcBef>
                          <a:spcPts val="865"/>
                        </a:spcBef>
                      </a:pPr>
                      <a:r>
                        <a:rPr sz="950" spc="-10" dirty="0">
                          <a:latin typeface="Arial"/>
                          <a:cs typeface="Arial"/>
                        </a:rPr>
                        <a:t>+$471/inch when  increasing tube length  from 240” </a:t>
                      </a:r>
                      <a:r>
                        <a:rPr sz="950" spc="-5" dirty="0">
                          <a:latin typeface="Arial"/>
                          <a:cs typeface="Arial"/>
                        </a:rPr>
                        <a:t>to</a:t>
                      </a:r>
                      <a:r>
                        <a:rPr sz="950" spc="-65" dirty="0">
                          <a:latin typeface="Arial"/>
                          <a:cs typeface="Arial"/>
                        </a:rPr>
                        <a:t> </a:t>
                      </a:r>
                      <a:r>
                        <a:rPr sz="950" spc="-10" dirty="0">
                          <a:latin typeface="Arial"/>
                          <a:cs typeface="Arial"/>
                        </a:rPr>
                        <a:t>336”</a:t>
                      </a:r>
                      <a:endParaRPr sz="950">
                        <a:latin typeface="Arial"/>
                        <a:cs typeface="Arial"/>
                      </a:endParaRPr>
                    </a:p>
                  </a:txBody>
                  <a:tcPr marL="0" marR="0" marT="109855" marB="0"/>
                </a:tc>
                <a:tc>
                  <a:txBody>
                    <a:bodyPr/>
                    <a:lstStyle/>
                    <a:p>
                      <a:pPr>
                        <a:lnSpc>
                          <a:spcPct val="100000"/>
                        </a:lnSpc>
                        <a:spcBef>
                          <a:spcPts val="50"/>
                        </a:spcBef>
                      </a:pPr>
                      <a:endParaRPr sz="1200">
                        <a:latin typeface="Times New Roman"/>
                        <a:cs typeface="Times New Roman"/>
                      </a:endParaRPr>
                    </a:p>
                    <a:p>
                      <a:pPr marL="98425" marR="90170">
                        <a:lnSpc>
                          <a:spcPts val="1080"/>
                        </a:lnSpc>
                      </a:pPr>
                      <a:r>
                        <a:rPr sz="950" spc="-10" dirty="0">
                          <a:latin typeface="Arial"/>
                          <a:cs typeface="Arial"/>
                        </a:rPr>
                        <a:t>Cost per inch increases are  </a:t>
                      </a:r>
                      <a:r>
                        <a:rPr sz="950" spc="-5" dirty="0">
                          <a:latin typeface="Arial"/>
                          <a:cs typeface="Arial"/>
                        </a:rPr>
                        <a:t>linear</a:t>
                      </a:r>
                      <a:endParaRPr sz="950">
                        <a:latin typeface="Arial"/>
                        <a:cs typeface="Arial"/>
                      </a:endParaRPr>
                    </a:p>
                  </a:txBody>
                  <a:tcPr marL="0" marR="0" marT="6350" marB="0">
                    <a:lnR w="17526">
                      <a:solidFill>
                        <a:srgbClr val="000000"/>
                      </a:solidFill>
                      <a:prstDash val="solid"/>
                    </a:lnR>
                  </a:tcPr>
                </a:tc>
                <a:extLst>
                  <a:ext uri="{0D108BD9-81ED-4DB2-BD59-A6C34878D82A}">
                    <a16:rowId xmlns:a16="http://schemas.microsoft.com/office/drawing/2014/main" val="10001"/>
                  </a:ext>
                </a:extLst>
              </a:tr>
              <a:tr h="503678">
                <a:tc>
                  <a:txBody>
                    <a:bodyPr/>
                    <a:lstStyle/>
                    <a:p>
                      <a:pPr>
                        <a:lnSpc>
                          <a:spcPct val="100000"/>
                        </a:lnSpc>
                      </a:pPr>
                      <a:endParaRPr sz="1250">
                        <a:latin typeface="Times New Roman"/>
                        <a:cs typeface="Times New Roman"/>
                      </a:endParaRPr>
                    </a:p>
                    <a:p>
                      <a:pPr marL="55244">
                        <a:lnSpc>
                          <a:spcPct val="100000"/>
                        </a:lnSpc>
                      </a:pPr>
                      <a:r>
                        <a:rPr sz="950" b="1" spc="-10" dirty="0">
                          <a:latin typeface="Arial"/>
                          <a:cs typeface="Arial"/>
                        </a:rPr>
                        <a:t>Shell</a:t>
                      </a:r>
                      <a:r>
                        <a:rPr sz="950" b="1" spc="-35" dirty="0">
                          <a:latin typeface="Arial"/>
                          <a:cs typeface="Arial"/>
                        </a:rPr>
                        <a:t> </a:t>
                      </a:r>
                      <a:r>
                        <a:rPr sz="950" b="1" spc="-15" dirty="0">
                          <a:latin typeface="Arial"/>
                          <a:cs typeface="Arial"/>
                        </a:rPr>
                        <a:t>Diameter</a:t>
                      </a:r>
                      <a:endParaRPr sz="950">
                        <a:latin typeface="Arial"/>
                        <a:cs typeface="Arial"/>
                      </a:endParaRPr>
                    </a:p>
                  </a:txBody>
                  <a:tcPr marL="0" marR="0" marT="0" marB="0">
                    <a:lnL w="18287">
                      <a:solidFill>
                        <a:srgbClr val="000000"/>
                      </a:solidFill>
                      <a:prstDash val="solid"/>
                    </a:lnL>
                  </a:tcPr>
                </a:tc>
                <a:tc>
                  <a:txBody>
                    <a:bodyPr/>
                    <a:lstStyle/>
                    <a:p>
                      <a:pPr>
                        <a:lnSpc>
                          <a:spcPct val="100000"/>
                        </a:lnSpc>
                        <a:spcBef>
                          <a:spcPts val="5"/>
                        </a:spcBef>
                      </a:pPr>
                      <a:endParaRPr sz="850">
                        <a:latin typeface="Times New Roman"/>
                        <a:cs typeface="Times New Roman"/>
                      </a:endParaRPr>
                    </a:p>
                    <a:p>
                      <a:pPr marL="262255" marR="257810">
                        <a:lnSpc>
                          <a:spcPts val="1080"/>
                        </a:lnSpc>
                      </a:pPr>
                      <a:r>
                        <a:rPr sz="950" spc="-10" dirty="0">
                          <a:latin typeface="Arial"/>
                          <a:cs typeface="Arial"/>
                        </a:rPr>
                        <a:t>Inches (3’ as the  reference</a:t>
                      </a:r>
                      <a:r>
                        <a:rPr sz="950" spc="-80" dirty="0">
                          <a:latin typeface="Arial"/>
                          <a:cs typeface="Arial"/>
                        </a:rPr>
                        <a:t> </a:t>
                      </a:r>
                      <a:r>
                        <a:rPr sz="950" spc="-5" dirty="0">
                          <a:latin typeface="Arial"/>
                          <a:cs typeface="Arial"/>
                        </a:rPr>
                        <a:t>point)</a:t>
                      </a:r>
                      <a:endParaRPr sz="950">
                        <a:latin typeface="Arial"/>
                        <a:cs typeface="Arial"/>
                      </a:endParaRPr>
                    </a:p>
                  </a:txBody>
                  <a:tcPr marL="0" marR="0" marT="635" marB="0"/>
                </a:tc>
                <a:tc>
                  <a:txBody>
                    <a:bodyPr/>
                    <a:lstStyle/>
                    <a:p>
                      <a:pPr marL="86360" marR="92075">
                        <a:lnSpc>
                          <a:spcPct val="94700"/>
                        </a:lnSpc>
                        <a:spcBef>
                          <a:spcPts val="415"/>
                        </a:spcBef>
                      </a:pPr>
                      <a:r>
                        <a:rPr sz="950" spc="-10" dirty="0">
                          <a:latin typeface="Arial"/>
                          <a:cs typeface="Arial"/>
                        </a:rPr>
                        <a:t>Increasing diameter </a:t>
                      </a:r>
                      <a:r>
                        <a:rPr sz="950" spc="-5" dirty="0">
                          <a:latin typeface="Arial"/>
                          <a:cs typeface="Arial"/>
                        </a:rPr>
                        <a:t>to </a:t>
                      </a:r>
                      <a:r>
                        <a:rPr sz="950" spc="-15" dirty="0">
                          <a:latin typeface="Arial"/>
                          <a:cs typeface="Arial"/>
                        </a:rPr>
                        <a:t>4’  </a:t>
                      </a:r>
                      <a:r>
                        <a:rPr sz="950" spc="-10" dirty="0">
                          <a:latin typeface="Arial"/>
                          <a:cs typeface="Arial"/>
                        </a:rPr>
                        <a:t>costs $61.3k, and to 5’  costs</a:t>
                      </a:r>
                      <a:r>
                        <a:rPr sz="950" spc="-65" dirty="0">
                          <a:latin typeface="Arial"/>
                          <a:cs typeface="Arial"/>
                        </a:rPr>
                        <a:t> </a:t>
                      </a:r>
                      <a:r>
                        <a:rPr sz="950" spc="-10" dirty="0">
                          <a:latin typeface="Arial"/>
                          <a:cs typeface="Arial"/>
                        </a:rPr>
                        <a:t>$140.5k</a:t>
                      </a:r>
                      <a:endParaRPr sz="950">
                        <a:latin typeface="Arial"/>
                        <a:cs typeface="Arial"/>
                      </a:endParaRPr>
                    </a:p>
                  </a:txBody>
                  <a:tcPr marL="0" marR="0" marT="52705" marB="0"/>
                </a:tc>
                <a:tc>
                  <a:txBody>
                    <a:bodyPr/>
                    <a:lstStyle/>
                    <a:p>
                      <a:pPr>
                        <a:lnSpc>
                          <a:spcPct val="100000"/>
                        </a:lnSpc>
                        <a:spcBef>
                          <a:spcPts val="5"/>
                        </a:spcBef>
                      </a:pPr>
                      <a:endParaRPr sz="850">
                        <a:latin typeface="Times New Roman"/>
                        <a:cs typeface="Times New Roman"/>
                      </a:endParaRPr>
                    </a:p>
                    <a:p>
                      <a:pPr marL="98425" marR="148590">
                        <a:lnSpc>
                          <a:spcPts val="1080"/>
                        </a:lnSpc>
                      </a:pPr>
                      <a:r>
                        <a:rPr sz="950" spc="-10" dirty="0">
                          <a:latin typeface="Arial"/>
                          <a:cs typeface="Arial"/>
                        </a:rPr>
                        <a:t>Cost increases by $50 per  additional inch of</a:t>
                      </a:r>
                      <a:r>
                        <a:rPr sz="950" spc="-20" dirty="0">
                          <a:latin typeface="Arial"/>
                          <a:cs typeface="Arial"/>
                        </a:rPr>
                        <a:t> </a:t>
                      </a:r>
                      <a:r>
                        <a:rPr sz="950" spc="-10" dirty="0">
                          <a:latin typeface="Arial"/>
                          <a:cs typeface="Arial"/>
                        </a:rPr>
                        <a:t>diameter</a:t>
                      </a:r>
                      <a:endParaRPr sz="950">
                        <a:latin typeface="Arial"/>
                        <a:cs typeface="Arial"/>
                      </a:endParaRPr>
                    </a:p>
                  </a:txBody>
                  <a:tcPr marL="0" marR="0" marT="635" marB="0">
                    <a:lnR w="17526">
                      <a:solidFill>
                        <a:srgbClr val="000000"/>
                      </a:solidFill>
                      <a:prstDash val="solid"/>
                    </a:lnR>
                  </a:tcPr>
                </a:tc>
                <a:extLst>
                  <a:ext uri="{0D108BD9-81ED-4DB2-BD59-A6C34878D82A}">
                    <a16:rowId xmlns:a16="http://schemas.microsoft.com/office/drawing/2014/main" val="10002"/>
                  </a:ext>
                </a:extLst>
              </a:tr>
              <a:tr h="456432">
                <a:tc>
                  <a:txBody>
                    <a:bodyPr/>
                    <a:lstStyle/>
                    <a:p>
                      <a:pPr marL="55244" marR="321310">
                        <a:lnSpc>
                          <a:spcPts val="1080"/>
                        </a:lnSpc>
                        <a:spcBef>
                          <a:spcPts val="819"/>
                        </a:spcBef>
                      </a:pPr>
                      <a:r>
                        <a:rPr sz="950" b="1" spc="-10" dirty="0">
                          <a:latin typeface="Arial"/>
                          <a:cs typeface="Arial"/>
                        </a:rPr>
                        <a:t>Heat</a:t>
                      </a:r>
                      <a:r>
                        <a:rPr sz="950" b="1" spc="-70" dirty="0">
                          <a:latin typeface="Arial"/>
                          <a:cs typeface="Arial"/>
                        </a:rPr>
                        <a:t> </a:t>
                      </a:r>
                      <a:r>
                        <a:rPr sz="950" b="1" spc="-10" dirty="0">
                          <a:latin typeface="Arial"/>
                          <a:cs typeface="Arial"/>
                        </a:rPr>
                        <a:t>Transfer  Surface</a:t>
                      </a:r>
                      <a:r>
                        <a:rPr sz="950" b="1" spc="-90" dirty="0">
                          <a:latin typeface="Arial"/>
                          <a:cs typeface="Arial"/>
                        </a:rPr>
                        <a:t> </a:t>
                      </a:r>
                      <a:r>
                        <a:rPr sz="950" b="1" spc="-5" dirty="0">
                          <a:latin typeface="Arial"/>
                          <a:cs typeface="Arial"/>
                        </a:rPr>
                        <a:t>Area</a:t>
                      </a:r>
                      <a:endParaRPr sz="950">
                        <a:latin typeface="Arial"/>
                        <a:cs typeface="Arial"/>
                      </a:endParaRPr>
                    </a:p>
                  </a:txBody>
                  <a:tcPr marL="0" marR="0" marT="104139" marB="0">
                    <a:lnL w="18287">
                      <a:solidFill>
                        <a:srgbClr val="000000"/>
                      </a:solidFill>
                      <a:prstDash val="solid"/>
                    </a:lnL>
                    <a:lnB w="18287">
                      <a:solidFill>
                        <a:srgbClr val="000000"/>
                      </a:solidFill>
                      <a:prstDash val="solid"/>
                    </a:lnB>
                  </a:tcPr>
                </a:tc>
                <a:tc>
                  <a:txBody>
                    <a:bodyPr/>
                    <a:lstStyle/>
                    <a:p>
                      <a:pPr marL="262255" marR="297815">
                        <a:lnSpc>
                          <a:spcPts val="1080"/>
                        </a:lnSpc>
                        <a:spcBef>
                          <a:spcPts val="825"/>
                        </a:spcBef>
                      </a:pPr>
                      <a:r>
                        <a:rPr sz="950" spc="-10" dirty="0">
                          <a:latin typeface="Arial"/>
                          <a:cs typeface="Arial"/>
                        </a:rPr>
                        <a:t>Sq. </a:t>
                      </a:r>
                      <a:r>
                        <a:rPr sz="950" spc="-5" dirty="0">
                          <a:latin typeface="Arial"/>
                          <a:cs typeface="Arial"/>
                        </a:rPr>
                        <a:t>ft </a:t>
                      </a:r>
                      <a:r>
                        <a:rPr sz="950" spc="-10" dirty="0">
                          <a:latin typeface="Arial"/>
                          <a:cs typeface="Arial"/>
                        </a:rPr>
                        <a:t>(3,240 as  reference</a:t>
                      </a:r>
                      <a:r>
                        <a:rPr sz="950" spc="-80" dirty="0">
                          <a:latin typeface="Arial"/>
                          <a:cs typeface="Arial"/>
                        </a:rPr>
                        <a:t> </a:t>
                      </a:r>
                      <a:r>
                        <a:rPr sz="950" spc="-5" dirty="0">
                          <a:latin typeface="Arial"/>
                          <a:cs typeface="Arial"/>
                        </a:rPr>
                        <a:t>point)</a:t>
                      </a:r>
                      <a:endParaRPr sz="950">
                        <a:latin typeface="Arial"/>
                        <a:cs typeface="Arial"/>
                      </a:endParaRPr>
                    </a:p>
                  </a:txBody>
                  <a:tcPr marL="0" marR="0" marT="104775" marB="0">
                    <a:lnB w="18287">
                      <a:solidFill>
                        <a:srgbClr val="000000"/>
                      </a:solidFill>
                      <a:prstDash val="solid"/>
                    </a:lnB>
                  </a:tcPr>
                </a:tc>
                <a:tc>
                  <a:txBody>
                    <a:bodyPr/>
                    <a:lstStyle/>
                    <a:p>
                      <a:pPr marL="86360" marR="181610">
                        <a:lnSpc>
                          <a:spcPts val="1080"/>
                        </a:lnSpc>
                        <a:spcBef>
                          <a:spcPts val="285"/>
                        </a:spcBef>
                      </a:pPr>
                      <a:r>
                        <a:rPr sz="950" spc="-10" dirty="0">
                          <a:latin typeface="Arial"/>
                          <a:cs typeface="Arial"/>
                        </a:rPr>
                        <a:t>Cost </a:t>
                      </a:r>
                      <a:r>
                        <a:rPr sz="950" spc="-5" dirty="0">
                          <a:latin typeface="Arial"/>
                          <a:cs typeface="Arial"/>
                        </a:rPr>
                        <a:t>falls </a:t>
                      </a:r>
                      <a:r>
                        <a:rPr sz="950" spc="-10" dirty="0">
                          <a:latin typeface="Arial"/>
                          <a:cs typeface="Arial"/>
                        </a:rPr>
                        <a:t>by $4 </a:t>
                      </a:r>
                      <a:r>
                        <a:rPr sz="950" spc="-5" dirty="0">
                          <a:latin typeface="Arial"/>
                          <a:cs typeface="Arial"/>
                        </a:rPr>
                        <a:t>per  </a:t>
                      </a:r>
                      <a:r>
                        <a:rPr sz="950" spc="-10" dirty="0">
                          <a:latin typeface="Arial"/>
                          <a:cs typeface="Arial"/>
                        </a:rPr>
                        <a:t>square </a:t>
                      </a:r>
                      <a:r>
                        <a:rPr sz="950" spc="-5" dirty="0">
                          <a:latin typeface="Arial"/>
                          <a:cs typeface="Arial"/>
                        </a:rPr>
                        <a:t>foot </a:t>
                      </a:r>
                      <a:r>
                        <a:rPr sz="950" spc="-10" dirty="0">
                          <a:latin typeface="Arial"/>
                          <a:cs typeface="Arial"/>
                        </a:rPr>
                        <a:t>at constant  diameter</a:t>
                      </a:r>
                      <a:r>
                        <a:rPr sz="950" spc="-60" dirty="0">
                          <a:latin typeface="Arial"/>
                          <a:cs typeface="Arial"/>
                        </a:rPr>
                        <a:t> </a:t>
                      </a:r>
                      <a:r>
                        <a:rPr sz="950" spc="-10" dirty="0">
                          <a:latin typeface="Arial"/>
                          <a:cs typeface="Arial"/>
                        </a:rPr>
                        <a:t>(3’)</a:t>
                      </a:r>
                      <a:endParaRPr sz="950">
                        <a:latin typeface="Arial"/>
                        <a:cs typeface="Arial"/>
                      </a:endParaRPr>
                    </a:p>
                  </a:txBody>
                  <a:tcPr marL="0" marR="0" marT="36195" marB="0">
                    <a:lnB w="18287">
                      <a:solidFill>
                        <a:srgbClr val="000000"/>
                      </a:solidFill>
                      <a:prstDash val="solid"/>
                    </a:lnB>
                  </a:tcPr>
                </a:tc>
                <a:tc>
                  <a:txBody>
                    <a:bodyPr/>
                    <a:lstStyle/>
                    <a:p>
                      <a:pPr marL="98425" marR="189865">
                        <a:lnSpc>
                          <a:spcPts val="1080"/>
                        </a:lnSpc>
                        <a:spcBef>
                          <a:spcPts val="285"/>
                        </a:spcBef>
                      </a:pPr>
                      <a:r>
                        <a:rPr sz="950" spc="-10" dirty="0">
                          <a:latin typeface="Arial"/>
                          <a:cs typeface="Arial"/>
                        </a:rPr>
                        <a:t>Maximizing </a:t>
                      </a:r>
                      <a:r>
                        <a:rPr sz="950" spc="-5" dirty="0">
                          <a:latin typeface="Arial"/>
                          <a:cs typeface="Arial"/>
                        </a:rPr>
                        <a:t>unit </a:t>
                      </a:r>
                      <a:r>
                        <a:rPr sz="950" spc="-10" dirty="0">
                          <a:latin typeface="Arial"/>
                          <a:cs typeface="Arial"/>
                        </a:rPr>
                        <a:t>length </a:t>
                      </a:r>
                      <a:r>
                        <a:rPr sz="950" spc="-5" dirty="0">
                          <a:latin typeface="Arial"/>
                          <a:cs typeface="Arial"/>
                        </a:rPr>
                        <a:t>to  </a:t>
                      </a:r>
                      <a:r>
                        <a:rPr sz="950" spc="-10" dirty="0">
                          <a:latin typeface="Arial"/>
                          <a:cs typeface="Arial"/>
                        </a:rPr>
                        <a:t>diameter keeps unit costs  low</a:t>
                      </a:r>
                      <a:endParaRPr sz="950">
                        <a:latin typeface="Arial"/>
                        <a:cs typeface="Arial"/>
                      </a:endParaRPr>
                    </a:p>
                  </a:txBody>
                  <a:tcPr marL="0" marR="0" marT="36195" marB="0">
                    <a:lnR w="17526">
                      <a:solidFill>
                        <a:srgbClr val="000000"/>
                      </a:solidFill>
                      <a:prstDash val="solid"/>
                    </a:lnR>
                    <a:lnB w="18287">
                      <a:solidFill>
                        <a:srgbClr val="000000"/>
                      </a:solidFill>
                      <a:prstDash val="solid"/>
                    </a:lnB>
                  </a:tcPr>
                </a:tc>
                <a:extLst>
                  <a:ext uri="{0D108BD9-81ED-4DB2-BD59-A6C34878D82A}">
                    <a16:rowId xmlns:a16="http://schemas.microsoft.com/office/drawing/2014/main" val="10003"/>
                  </a:ext>
                </a:extLst>
              </a:tr>
            </a:tbl>
          </a:graphicData>
        </a:graphic>
      </p:graphicFrame>
      <p:sp>
        <p:nvSpPr>
          <p:cNvPr id="5" name="object 5"/>
          <p:cNvSpPr txBox="1"/>
          <p:nvPr/>
        </p:nvSpPr>
        <p:spPr>
          <a:xfrm>
            <a:off x="1177544" y="7070088"/>
            <a:ext cx="5254625" cy="1317625"/>
          </a:xfrm>
          <a:prstGeom prst="rect">
            <a:avLst/>
          </a:prstGeom>
        </p:spPr>
        <p:txBody>
          <a:bodyPr vert="horz" wrap="square" lIns="0" tIns="0" rIns="0" bIns="0" rtlCol="0">
            <a:spAutoFit/>
          </a:bodyPr>
          <a:lstStyle/>
          <a:p>
            <a:pPr marL="12700" marR="113030">
              <a:lnSpc>
                <a:spcPts val="1070"/>
              </a:lnSpc>
            </a:pPr>
            <a:r>
              <a:rPr sz="950" spc="-10" dirty="0">
                <a:latin typeface="Arial"/>
                <a:cs typeface="Arial"/>
              </a:rPr>
              <a:t>Note: Changing one parameter usually involves changing others, and the cost impact may not be  additive or</a:t>
            </a:r>
            <a:r>
              <a:rPr sz="950" spc="-40" dirty="0">
                <a:latin typeface="Arial"/>
                <a:cs typeface="Arial"/>
              </a:rPr>
              <a:t> </a:t>
            </a:r>
            <a:r>
              <a:rPr sz="950" spc="-10" dirty="0">
                <a:latin typeface="Arial"/>
                <a:cs typeface="Arial"/>
              </a:rPr>
              <a:t>linear.</a:t>
            </a:r>
            <a:endParaRPr sz="950">
              <a:latin typeface="Arial"/>
              <a:cs typeface="Arial"/>
            </a:endParaRPr>
          </a:p>
          <a:p>
            <a:pPr>
              <a:lnSpc>
                <a:spcPct val="100000"/>
              </a:lnSpc>
              <a:spcBef>
                <a:spcPts val="20"/>
              </a:spcBef>
            </a:pPr>
            <a:endParaRPr sz="1400">
              <a:latin typeface="Times New Roman"/>
              <a:cs typeface="Times New Roman"/>
            </a:endParaRPr>
          </a:p>
          <a:p>
            <a:pPr marL="120014" marR="5080">
              <a:lnSpc>
                <a:spcPct val="142100"/>
              </a:lnSpc>
            </a:pPr>
            <a:r>
              <a:rPr sz="950" spc="-10" dirty="0">
                <a:latin typeface="Arial"/>
                <a:cs typeface="Arial"/>
              </a:rPr>
              <a:t>Unit cost increases are linear with tube length, adding 0.6% per </a:t>
            </a:r>
            <a:r>
              <a:rPr sz="950" spc="-5" dirty="0">
                <a:latin typeface="Arial"/>
                <a:cs typeface="Arial"/>
              </a:rPr>
              <a:t>inch </a:t>
            </a:r>
            <a:r>
              <a:rPr sz="950" spc="-10" dirty="0">
                <a:latin typeface="Arial"/>
                <a:cs typeface="Arial"/>
              </a:rPr>
              <a:t>($471) to the cost of the unit  going from 240” </a:t>
            </a:r>
            <a:r>
              <a:rPr sz="950" spc="-5" dirty="0">
                <a:latin typeface="Arial"/>
                <a:cs typeface="Arial"/>
              </a:rPr>
              <a:t>to </a:t>
            </a:r>
            <a:r>
              <a:rPr sz="950" spc="-10" dirty="0">
                <a:latin typeface="Arial"/>
                <a:cs typeface="Arial"/>
              </a:rPr>
              <a:t>288”.increasing tube length to 336” adds </a:t>
            </a:r>
            <a:r>
              <a:rPr sz="950" spc="-5" dirty="0">
                <a:latin typeface="Arial"/>
                <a:cs typeface="Arial"/>
              </a:rPr>
              <a:t>cost </a:t>
            </a:r>
            <a:r>
              <a:rPr sz="950" spc="-10" dirty="0">
                <a:latin typeface="Arial"/>
                <a:cs typeface="Arial"/>
              </a:rPr>
              <a:t>at </a:t>
            </a:r>
            <a:r>
              <a:rPr sz="950" spc="-5" dirty="0">
                <a:latin typeface="Arial"/>
                <a:cs typeface="Arial"/>
              </a:rPr>
              <a:t>the </a:t>
            </a:r>
            <a:r>
              <a:rPr sz="950" spc="-10" dirty="0">
                <a:latin typeface="Arial"/>
                <a:cs typeface="Arial"/>
              </a:rPr>
              <a:t>same rate</a:t>
            </a:r>
            <a:r>
              <a:rPr sz="950" spc="145" dirty="0">
                <a:latin typeface="Arial"/>
                <a:cs typeface="Arial"/>
              </a:rPr>
              <a:t> </a:t>
            </a:r>
            <a:r>
              <a:rPr sz="950" spc="-10" dirty="0">
                <a:latin typeface="Arial"/>
                <a:cs typeface="Arial"/>
              </a:rPr>
              <a:t>($471/inch).</a:t>
            </a:r>
            <a:endParaRPr sz="950">
              <a:latin typeface="Arial"/>
              <a:cs typeface="Arial"/>
            </a:endParaRPr>
          </a:p>
          <a:p>
            <a:pPr marL="120014">
              <a:lnSpc>
                <a:spcPct val="100000"/>
              </a:lnSpc>
              <a:spcBef>
                <a:spcPts val="475"/>
              </a:spcBef>
            </a:pPr>
            <a:r>
              <a:rPr sz="950" spc="-10" dirty="0">
                <a:latin typeface="Arial"/>
                <a:cs typeface="Arial"/>
              </a:rPr>
              <a:t>Upgrading from carbon steel to stainless steel </a:t>
            </a:r>
            <a:r>
              <a:rPr sz="950" spc="-5" dirty="0">
                <a:latin typeface="Arial"/>
                <a:cs typeface="Arial"/>
              </a:rPr>
              <a:t>for </a:t>
            </a:r>
            <a:r>
              <a:rPr sz="950" spc="-10" dirty="0">
                <a:latin typeface="Arial"/>
                <a:cs typeface="Arial"/>
              </a:rPr>
              <a:t>the reference unit increases cost from $84k</a:t>
            </a:r>
            <a:r>
              <a:rPr sz="950" spc="195" dirty="0">
                <a:latin typeface="Arial"/>
                <a:cs typeface="Arial"/>
              </a:rPr>
              <a:t> </a:t>
            </a:r>
            <a:r>
              <a:rPr sz="950" spc="-10" dirty="0">
                <a:latin typeface="Arial"/>
                <a:cs typeface="Arial"/>
              </a:rPr>
              <a:t>to</a:t>
            </a:r>
            <a:endParaRPr sz="950">
              <a:latin typeface="Arial"/>
              <a:cs typeface="Arial"/>
            </a:endParaRPr>
          </a:p>
          <a:p>
            <a:pPr marL="120014">
              <a:lnSpc>
                <a:spcPct val="100000"/>
              </a:lnSpc>
              <a:spcBef>
                <a:spcPts val="480"/>
              </a:spcBef>
            </a:pPr>
            <a:r>
              <a:rPr sz="950" spc="-10" dirty="0">
                <a:latin typeface="Arial"/>
                <a:cs typeface="Arial"/>
              </a:rPr>
              <a:t>$160k.</a:t>
            </a:r>
            <a:endParaRPr sz="950">
              <a:latin typeface="Arial"/>
              <a:cs typeface="Arial"/>
            </a:endParaRPr>
          </a:p>
        </p:txBody>
      </p:sp>
      <p:sp>
        <p:nvSpPr>
          <p:cNvPr id="6" name="object 6"/>
          <p:cNvSpPr txBox="1"/>
          <p:nvPr/>
        </p:nvSpPr>
        <p:spPr>
          <a:xfrm>
            <a:off x="1959346" y="8783309"/>
            <a:ext cx="385445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60: Tube Length vs. Cost </a:t>
            </a:r>
            <a:r>
              <a:rPr sz="950" b="1" spc="-5" dirty="0">
                <a:latin typeface="Arial"/>
                <a:cs typeface="Arial"/>
              </a:rPr>
              <a:t>- </a:t>
            </a:r>
            <a:r>
              <a:rPr sz="950" b="1" spc="-10" dirty="0">
                <a:latin typeface="Arial"/>
                <a:cs typeface="Arial"/>
              </a:rPr>
              <a:t>by Material for 36" Shell</a:t>
            </a:r>
            <a:r>
              <a:rPr sz="950" b="1" spc="70" dirty="0">
                <a:latin typeface="Arial"/>
                <a:cs typeface="Arial"/>
              </a:rPr>
              <a:t> </a:t>
            </a:r>
            <a:r>
              <a:rPr sz="950" b="1" spc="-10" dirty="0">
                <a:latin typeface="Arial"/>
                <a:cs typeface="Arial"/>
              </a:rPr>
              <a:t>Diameter</a:t>
            </a:r>
            <a:endParaRPr sz="950">
              <a:latin typeface="Arial"/>
              <a:cs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5" y="3647764"/>
            <a:ext cx="522795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Cost per square foot of heat transfer surface area </a:t>
            </a:r>
            <a:r>
              <a:rPr sz="950" spc="-5" dirty="0">
                <a:latin typeface="Arial"/>
                <a:cs typeface="Arial"/>
              </a:rPr>
              <a:t>falls </a:t>
            </a:r>
            <a:r>
              <a:rPr sz="950" spc="-10" dirty="0">
                <a:latin typeface="Arial"/>
                <a:cs typeface="Arial"/>
              </a:rPr>
              <a:t>from $25.92 for the reference unit to $23.18  for 288” tubes and </a:t>
            </a:r>
            <a:r>
              <a:rPr sz="950" spc="-5" dirty="0">
                <a:latin typeface="Arial"/>
                <a:cs typeface="Arial"/>
              </a:rPr>
              <a:t>to </a:t>
            </a:r>
            <a:r>
              <a:rPr sz="950" spc="-10" dirty="0">
                <a:latin typeface="Arial"/>
                <a:cs typeface="Arial"/>
              </a:rPr>
              <a:t>$21.21 for 336” tubes. For </a:t>
            </a:r>
            <a:r>
              <a:rPr sz="950" spc="-5" dirty="0">
                <a:latin typeface="Arial"/>
                <a:cs typeface="Arial"/>
              </a:rPr>
              <a:t>a </a:t>
            </a:r>
            <a:r>
              <a:rPr sz="950" spc="-10" dirty="0">
                <a:latin typeface="Arial"/>
                <a:cs typeface="Arial"/>
              </a:rPr>
              <a:t>stainless steel unit, </a:t>
            </a:r>
            <a:r>
              <a:rPr sz="950" spc="-5" dirty="0">
                <a:latin typeface="Arial"/>
                <a:cs typeface="Arial"/>
              </a:rPr>
              <a:t>the </a:t>
            </a:r>
            <a:r>
              <a:rPr sz="950" spc="-10" dirty="0">
                <a:latin typeface="Arial"/>
                <a:cs typeface="Arial"/>
              </a:rPr>
              <a:t>corresponding numbers  are $63.05, $58.54, and $55.29.</a:t>
            </a:r>
            <a:endParaRPr sz="950">
              <a:latin typeface="Arial"/>
              <a:cs typeface="Arial"/>
            </a:endParaRPr>
          </a:p>
        </p:txBody>
      </p:sp>
      <p:sp>
        <p:nvSpPr>
          <p:cNvPr id="3" name="object 3"/>
          <p:cNvSpPr/>
          <p:nvPr/>
        </p:nvSpPr>
        <p:spPr>
          <a:xfrm>
            <a:off x="2059685" y="2642234"/>
            <a:ext cx="3742690" cy="0"/>
          </a:xfrm>
          <a:custGeom>
            <a:avLst/>
            <a:gdLst/>
            <a:ahLst/>
            <a:cxnLst/>
            <a:rect l="l" t="t" r="r" b="b"/>
            <a:pathLst>
              <a:path w="3742690">
                <a:moveTo>
                  <a:pt x="0" y="0"/>
                </a:moveTo>
                <a:lnTo>
                  <a:pt x="3742182" y="0"/>
                </a:lnTo>
              </a:path>
            </a:pathLst>
          </a:custGeom>
          <a:ln w="6857">
            <a:solidFill>
              <a:srgbClr val="858585"/>
            </a:solidFill>
          </a:ln>
        </p:spPr>
        <p:txBody>
          <a:bodyPr wrap="square" lIns="0" tIns="0" rIns="0" bIns="0" rtlCol="0"/>
          <a:lstStyle/>
          <a:p>
            <a:endParaRPr/>
          </a:p>
        </p:txBody>
      </p:sp>
      <p:sp>
        <p:nvSpPr>
          <p:cNvPr id="4" name="object 4"/>
          <p:cNvSpPr/>
          <p:nvPr/>
        </p:nvSpPr>
        <p:spPr>
          <a:xfrm>
            <a:off x="2059685" y="2308478"/>
            <a:ext cx="3742690" cy="0"/>
          </a:xfrm>
          <a:custGeom>
            <a:avLst/>
            <a:gdLst/>
            <a:ahLst/>
            <a:cxnLst/>
            <a:rect l="l" t="t" r="r" b="b"/>
            <a:pathLst>
              <a:path w="3742690">
                <a:moveTo>
                  <a:pt x="0" y="0"/>
                </a:moveTo>
                <a:lnTo>
                  <a:pt x="3742182" y="0"/>
                </a:lnTo>
              </a:path>
            </a:pathLst>
          </a:custGeom>
          <a:ln w="6857">
            <a:solidFill>
              <a:srgbClr val="858585"/>
            </a:solidFill>
          </a:ln>
        </p:spPr>
        <p:txBody>
          <a:bodyPr wrap="square" lIns="0" tIns="0" rIns="0" bIns="0" rtlCol="0"/>
          <a:lstStyle/>
          <a:p>
            <a:endParaRPr/>
          </a:p>
        </p:txBody>
      </p:sp>
      <p:sp>
        <p:nvSpPr>
          <p:cNvPr id="5" name="object 5"/>
          <p:cNvSpPr/>
          <p:nvPr/>
        </p:nvSpPr>
        <p:spPr>
          <a:xfrm>
            <a:off x="2059685" y="1974723"/>
            <a:ext cx="3742690" cy="0"/>
          </a:xfrm>
          <a:custGeom>
            <a:avLst/>
            <a:gdLst/>
            <a:ahLst/>
            <a:cxnLst/>
            <a:rect l="l" t="t" r="r" b="b"/>
            <a:pathLst>
              <a:path w="3742690">
                <a:moveTo>
                  <a:pt x="0" y="0"/>
                </a:moveTo>
                <a:lnTo>
                  <a:pt x="3742182" y="0"/>
                </a:lnTo>
              </a:path>
            </a:pathLst>
          </a:custGeom>
          <a:ln w="6858">
            <a:solidFill>
              <a:srgbClr val="858585"/>
            </a:solidFill>
          </a:ln>
        </p:spPr>
        <p:txBody>
          <a:bodyPr wrap="square" lIns="0" tIns="0" rIns="0" bIns="0" rtlCol="0"/>
          <a:lstStyle/>
          <a:p>
            <a:endParaRPr/>
          </a:p>
        </p:txBody>
      </p:sp>
      <p:sp>
        <p:nvSpPr>
          <p:cNvPr id="6" name="object 6"/>
          <p:cNvSpPr/>
          <p:nvPr/>
        </p:nvSpPr>
        <p:spPr>
          <a:xfrm>
            <a:off x="2059685" y="1640204"/>
            <a:ext cx="3742690" cy="0"/>
          </a:xfrm>
          <a:custGeom>
            <a:avLst/>
            <a:gdLst/>
            <a:ahLst/>
            <a:cxnLst/>
            <a:rect l="l" t="t" r="r" b="b"/>
            <a:pathLst>
              <a:path w="3742690">
                <a:moveTo>
                  <a:pt x="0" y="0"/>
                </a:moveTo>
                <a:lnTo>
                  <a:pt x="3742182" y="0"/>
                </a:lnTo>
              </a:path>
            </a:pathLst>
          </a:custGeom>
          <a:ln w="6856">
            <a:solidFill>
              <a:srgbClr val="858585"/>
            </a:solidFill>
          </a:ln>
        </p:spPr>
        <p:txBody>
          <a:bodyPr wrap="square" lIns="0" tIns="0" rIns="0" bIns="0" rtlCol="0"/>
          <a:lstStyle/>
          <a:p>
            <a:endParaRPr/>
          </a:p>
        </p:txBody>
      </p:sp>
      <p:sp>
        <p:nvSpPr>
          <p:cNvPr id="7" name="object 7"/>
          <p:cNvSpPr/>
          <p:nvPr/>
        </p:nvSpPr>
        <p:spPr>
          <a:xfrm>
            <a:off x="2059685" y="1306449"/>
            <a:ext cx="3742690" cy="0"/>
          </a:xfrm>
          <a:custGeom>
            <a:avLst/>
            <a:gdLst/>
            <a:ahLst/>
            <a:cxnLst/>
            <a:rect l="l" t="t" r="r" b="b"/>
            <a:pathLst>
              <a:path w="3742690">
                <a:moveTo>
                  <a:pt x="0" y="0"/>
                </a:moveTo>
                <a:lnTo>
                  <a:pt x="3742182" y="0"/>
                </a:lnTo>
              </a:path>
            </a:pathLst>
          </a:custGeom>
          <a:ln w="6858">
            <a:solidFill>
              <a:srgbClr val="858585"/>
            </a:solidFill>
          </a:ln>
        </p:spPr>
        <p:txBody>
          <a:bodyPr wrap="square" lIns="0" tIns="0" rIns="0" bIns="0" rtlCol="0"/>
          <a:lstStyle/>
          <a:p>
            <a:endParaRPr/>
          </a:p>
        </p:txBody>
      </p:sp>
      <p:sp>
        <p:nvSpPr>
          <p:cNvPr id="8" name="object 8"/>
          <p:cNvSpPr/>
          <p:nvPr/>
        </p:nvSpPr>
        <p:spPr>
          <a:xfrm>
            <a:off x="2059685" y="972693"/>
            <a:ext cx="3742690" cy="0"/>
          </a:xfrm>
          <a:custGeom>
            <a:avLst/>
            <a:gdLst/>
            <a:ahLst/>
            <a:cxnLst/>
            <a:rect l="l" t="t" r="r" b="b"/>
            <a:pathLst>
              <a:path w="3742690">
                <a:moveTo>
                  <a:pt x="0" y="0"/>
                </a:moveTo>
                <a:lnTo>
                  <a:pt x="3742182" y="0"/>
                </a:lnTo>
              </a:path>
            </a:pathLst>
          </a:custGeom>
          <a:ln w="6858">
            <a:solidFill>
              <a:srgbClr val="858585"/>
            </a:solidFill>
          </a:ln>
        </p:spPr>
        <p:txBody>
          <a:bodyPr wrap="square" lIns="0" tIns="0" rIns="0" bIns="0" rtlCol="0"/>
          <a:lstStyle/>
          <a:p>
            <a:endParaRPr/>
          </a:p>
        </p:txBody>
      </p:sp>
      <p:sp>
        <p:nvSpPr>
          <p:cNvPr id="9" name="object 9"/>
          <p:cNvSpPr/>
          <p:nvPr/>
        </p:nvSpPr>
        <p:spPr>
          <a:xfrm>
            <a:off x="2060066" y="972311"/>
            <a:ext cx="0" cy="2034539"/>
          </a:xfrm>
          <a:custGeom>
            <a:avLst/>
            <a:gdLst/>
            <a:ahLst/>
            <a:cxnLst/>
            <a:rect l="l" t="t" r="r" b="b"/>
            <a:pathLst>
              <a:path h="2034539">
                <a:moveTo>
                  <a:pt x="0" y="0"/>
                </a:moveTo>
                <a:lnTo>
                  <a:pt x="0" y="2034540"/>
                </a:lnTo>
              </a:path>
            </a:pathLst>
          </a:custGeom>
          <a:ln w="6857">
            <a:solidFill>
              <a:srgbClr val="858585"/>
            </a:solidFill>
          </a:ln>
        </p:spPr>
        <p:txBody>
          <a:bodyPr wrap="square" lIns="0" tIns="0" rIns="0" bIns="0" rtlCol="0"/>
          <a:lstStyle/>
          <a:p>
            <a:endParaRPr/>
          </a:p>
        </p:txBody>
      </p:sp>
      <p:sp>
        <p:nvSpPr>
          <p:cNvPr id="10" name="object 10"/>
          <p:cNvSpPr/>
          <p:nvPr/>
        </p:nvSpPr>
        <p:spPr>
          <a:xfrm>
            <a:off x="2028444" y="2976371"/>
            <a:ext cx="31750" cy="0"/>
          </a:xfrm>
          <a:custGeom>
            <a:avLst/>
            <a:gdLst/>
            <a:ahLst/>
            <a:cxnLst/>
            <a:rect l="l" t="t" r="r" b="b"/>
            <a:pathLst>
              <a:path w="31750">
                <a:moveTo>
                  <a:pt x="0" y="0"/>
                </a:moveTo>
                <a:lnTo>
                  <a:pt x="31242" y="0"/>
                </a:lnTo>
              </a:path>
            </a:pathLst>
          </a:custGeom>
          <a:ln w="7619">
            <a:solidFill>
              <a:srgbClr val="858585"/>
            </a:solidFill>
          </a:ln>
        </p:spPr>
        <p:txBody>
          <a:bodyPr wrap="square" lIns="0" tIns="0" rIns="0" bIns="0" rtlCol="0"/>
          <a:lstStyle/>
          <a:p>
            <a:endParaRPr/>
          </a:p>
        </p:txBody>
      </p:sp>
      <p:sp>
        <p:nvSpPr>
          <p:cNvPr id="11" name="object 11"/>
          <p:cNvSpPr/>
          <p:nvPr/>
        </p:nvSpPr>
        <p:spPr>
          <a:xfrm>
            <a:off x="2028444" y="2642234"/>
            <a:ext cx="31750" cy="0"/>
          </a:xfrm>
          <a:custGeom>
            <a:avLst/>
            <a:gdLst/>
            <a:ahLst/>
            <a:cxnLst/>
            <a:rect l="l" t="t" r="r" b="b"/>
            <a:pathLst>
              <a:path w="31750">
                <a:moveTo>
                  <a:pt x="0" y="0"/>
                </a:moveTo>
                <a:lnTo>
                  <a:pt x="31242" y="0"/>
                </a:lnTo>
              </a:path>
            </a:pathLst>
          </a:custGeom>
          <a:ln w="6857">
            <a:solidFill>
              <a:srgbClr val="858585"/>
            </a:solidFill>
          </a:ln>
        </p:spPr>
        <p:txBody>
          <a:bodyPr wrap="square" lIns="0" tIns="0" rIns="0" bIns="0" rtlCol="0"/>
          <a:lstStyle/>
          <a:p>
            <a:endParaRPr/>
          </a:p>
        </p:txBody>
      </p:sp>
      <p:sp>
        <p:nvSpPr>
          <p:cNvPr id="12" name="object 12"/>
          <p:cNvSpPr/>
          <p:nvPr/>
        </p:nvSpPr>
        <p:spPr>
          <a:xfrm>
            <a:off x="2028444" y="2308478"/>
            <a:ext cx="31750" cy="0"/>
          </a:xfrm>
          <a:custGeom>
            <a:avLst/>
            <a:gdLst/>
            <a:ahLst/>
            <a:cxnLst/>
            <a:rect l="l" t="t" r="r" b="b"/>
            <a:pathLst>
              <a:path w="31750">
                <a:moveTo>
                  <a:pt x="0" y="0"/>
                </a:moveTo>
                <a:lnTo>
                  <a:pt x="31242" y="0"/>
                </a:lnTo>
              </a:path>
            </a:pathLst>
          </a:custGeom>
          <a:ln w="6857">
            <a:solidFill>
              <a:srgbClr val="858585"/>
            </a:solidFill>
          </a:ln>
        </p:spPr>
        <p:txBody>
          <a:bodyPr wrap="square" lIns="0" tIns="0" rIns="0" bIns="0" rtlCol="0"/>
          <a:lstStyle/>
          <a:p>
            <a:endParaRPr/>
          </a:p>
        </p:txBody>
      </p:sp>
      <p:sp>
        <p:nvSpPr>
          <p:cNvPr id="13" name="object 13"/>
          <p:cNvSpPr/>
          <p:nvPr/>
        </p:nvSpPr>
        <p:spPr>
          <a:xfrm>
            <a:off x="2028444" y="1974723"/>
            <a:ext cx="31750" cy="0"/>
          </a:xfrm>
          <a:custGeom>
            <a:avLst/>
            <a:gdLst/>
            <a:ahLst/>
            <a:cxnLst/>
            <a:rect l="l" t="t" r="r" b="b"/>
            <a:pathLst>
              <a:path w="31750">
                <a:moveTo>
                  <a:pt x="0" y="0"/>
                </a:moveTo>
                <a:lnTo>
                  <a:pt x="31242" y="0"/>
                </a:lnTo>
              </a:path>
            </a:pathLst>
          </a:custGeom>
          <a:ln w="6858">
            <a:solidFill>
              <a:srgbClr val="858585"/>
            </a:solidFill>
          </a:ln>
        </p:spPr>
        <p:txBody>
          <a:bodyPr wrap="square" lIns="0" tIns="0" rIns="0" bIns="0" rtlCol="0"/>
          <a:lstStyle/>
          <a:p>
            <a:endParaRPr/>
          </a:p>
        </p:txBody>
      </p:sp>
      <p:sp>
        <p:nvSpPr>
          <p:cNvPr id="14" name="object 14"/>
          <p:cNvSpPr/>
          <p:nvPr/>
        </p:nvSpPr>
        <p:spPr>
          <a:xfrm>
            <a:off x="2028444" y="1640204"/>
            <a:ext cx="31750" cy="0"/>
          </a:xfrm>
          <a:custGeom>
            <a:avLst/>
            <a:gdLst/>
            <a:ahLst/>
            <a:cxnLst/>
            <a:rect l="l" t="t" r="r" b="b"/>
            <a:pathLst>
              <a:path w="31750">
                <a:moveTo>
                  <a:pt x="0" y="0"/>
                </a:moveTo>
                <a:lnTo>
                  <a:pt x="31242" y="0"/>
                </a:lnTo>
              </a:path>
            </a:pathLst>
          </a:custGeom>
          <a:ln w="6856">
            <a:solidFill>
              <a:srgbClr val="858585"/>
            </a:solidFill>
          </a:ln>
        </p:spPr>
        <p:txBody>
          <a:bodyPr wrap="square" lIns="0" tIns="0" rIns="0" bIns="0" rtlCol="0"/>
          <a:lstStyle/>
          <a:p>
            <a:endParaRPr/>
          </a:p>
        </p:txBody>
      </p:sp>
      <p:sp>
        <p:nvSpPr>
          <p:cNvPr id="15" name="object 15"/>
          <p:cNvSpPr/>
          <p:nvPr/>
        </p:nvSpPr>
        <p:spPr>
          <a:xfrm>
            <a:off x="2028444" y="1306449"/>
            <a:ext cx="31750" cy="0"/>
          </a:xfrm>
          <a:custGeom>
            <a:avLst/>
            <a:gdLst/>
            <a:ahLst/>
            <a:cxnLst/>
            <a:rect l="l" t="t" r="r" b="b"/>
            <a:pathLst>
              <a:path w="31750">
                <a:moveTo>
                  <a:pt x="0" y="0"/>
                </a:moveTo>
                <a:lnTo>
                  <a:pt x="31242" y="0"/>
                </a:lnTo>
              </a:path>
            </a:pathLst>
          </a:custGeom>
          <a:ln w="6858">
            <a:solidFill>
              <a:srgbClr val="858585"/>
            </a:solidFill>
          </a:ln>
        </p:spPr>
        <p:txBody>
          <a:bodyPr wrap="square" lIns="0" tIns="0" rIns="0" bIns="0" rtlCol="0"/>
          <a:lstStyle/>
          <a:p>
            <a:endParaRPr/>
          </a:p>
        </p:txBody>
      </p:sp>
      <p:sp>
        <p:nvSpPr>
          <p:cNvPr id="16" name="object 16"/>
          <p:cNvSpPr/>
          <p:nvPr/>
        </p:nvSpPr>
        <p:spPr>
          <a:xfrm>
            <a:off x="2028444" y="972693"/>
            <a:ext cx="31750" cy="0"/>
          </a:xfrm>
          <a:custGeom>
            <a:avLst/>
            <a:gdLst/>
            <a:ahLst/>
            <a:cxnLst/>
            <a:rect l="l" t="t" r="r" b="b"/>
            <a:pathLst>
              <a:path w="31750">
                <a:moveTo>
                  <a:pt x="0" y="0"/>
                </a:moveTo>
                <a:lnTo>
                  <a:pt x="31242" y="0"/>
                </a:lnTo>
              </a:path>
            </a:pathLst>
          </a:custGeom>
          <a:ln w="6858">
            <a:solidFill>
              <a:srgbClr val="858585"/>
            </a:solidFill>
          </a:ln>
        </p:spPr>
        <p:txBody>
          <a:bodyPr wrap="square" lIns="0" tIns="0" rIns="0" bIns="0" rtlCol="0"/>
          <a:lstStyle/>
          <a:p>
            <a:endParaRPr/>
          </a:p>
        </p:txBody>
      </p:sp>
      <p:sp>
        <p:nvSpPr>
          <p:cNvPr id="17" name="object 17"/>
          <p:cNvSpPr/>
          <p:nvPr/>
        </p:nvSpPr>
        <p:spPr>
          <a:xfrm>
            <a:off x="2059685" y="2976372"/>
            <a:ext cx="3742690" cy="0"/>
          </a:xfrm>
          <a:custGeom>
            <a:avLst/>
            <a:gdLst/>
            <a:ahLst/>
            <a:cxnLst/>
            <a:rect l="l" t="t" r="r" b="b"/>
            <a:pathLst>
              <a:path w="3742690">
                <a:moveTo>
                  <a:pt x="0" y="0"/>
                </a:moveTo>
                <a:lnTo>
                  <a:pt x="3742182" y="0"/>
                </a:lnTo>
              </a:path>
            </a:pathLst>
          </a:custGeom>
          <a:ln w="7619">
            <a:solidFill>
              <a:srgbClr val="858585"/>
            </a:solidFill>
          </a:ln>
        </p:spPr>
        <p:txBody>
          <a:bodyPr wrap="square" lIns="0" tIns="0" rIns="0" bIns="0" rtlCol="0"/>
          <a:lstStyle/>
          <a:p>
            <a:endParaRPr/>
          </a:p>
        </p:txBody>
      </p:sp>
      <p:sp>
        <p:nvSpPr>
          <p:cNvPr id="18" name="object 18"/>
          <p:cNvSpPr/>
          <p:nvPr/>
        </p:nvSpPr>
        <p:spPr>
          <a:xfrm>
            <a:off x="2992373" y="2991611"/>
            <a:ext cx="6985" cy="0"/>
          </a:xfrm>
          <a:custGeom>
            <a:avLst/>
            <a:gdLst/>
            <a:ahLst/>
            <a:cxnLst/>
            <a:rect l="l" t="t" r="r" b="b"/>
            <a:pathLst>
              <a:path w="6985">
                <a:moveTo>
                  <a:pt x="0" y="0"/>
                </a:moveTo>
                <a:lnTo>
                  <a:pt x="6857" y="0"/>
                </a:lnTo>
              </a:path>
            </a:pathLst>
          </a:custGeom>
          <a:ln w="30479">
            <a:solidFill>
              <a:srgbClr val="858585"/>
            </a:solidFill>
          </a:ln>
        </p:spPr>
        <p:txBody>
          <a:bodyPr wrap="square" lIns="0" tIns="0" rIns="0" bIns="0" rtlCol="0"/>
          <a:lstStyle/>
          <a:p>
            <a:endParaRPr/>
          </a:p>
        </p:txBody>
      </p:sp>
      <p:sp>
        <p:nvSpPr>
          <p:cNvPr id="19" name="object 19"/>
          <p:cNvSpPr/>
          <p:nvPr/>
        </p:nvSpPr>
        <p:spPr>
          <a:xfrm>
            <a:off x="3926585" y="2991611"/>
            <a:ext cx="7620" cy="0"/>
          </a:xfrm>
          <a:custGeom>
            <a:avLst/>
            <a:gdLst/>
            <a:ahLst/>
            <a:cxnLst/>
            <a:rect l="l" t="t" r="r" b="b"/>
            <a:pathLst>
              <a:path w="7620">
                <a:moveTo>
                  <a:pt x="0" y="0"/>
                </a:moveTo>
                <a:lnTo>
                  <a:pt x="7620" y="0"/>
                </a:lnTo>
              </a:path>
            </a:pathLst>
          </a:custGeom>
          <a:ln w="30479">
            <a:solidFill>
              <a:srgbClr val="858585"/>
            </a:solidFill>
          </a:ln>
        </p:spPr>
        <p:txBody>
          <a:bodyPr wrap="square" lIns="0" tIns="0" rIns="0" bIns="0" rtlCol="0"/>
          <a:lstStyle/>
          <a:p>
            <a:endParaRPr/>
          </a:p>
        </p:txBody>
      </p:sp>
      <p:sp>
        <p:nvSpPr>
          <p:cNvPr id="20" name="object 20"/>
          <p:cNvSpPr/>
          <p:nvPr/>
        </p:nvSpPr>
        <p:spPr>
          <a:xfrm>
            <a:off x="4862321" y="2991611"/>
            <a:ext cx="7620" cy="0"/>
          </a:xfrm>
          <a:custGeom>
            <a:avLst/>
            <a:gdLst/>
            <a:ahLst/>
            <a:cxnLst/>
            <a:rect l="l" t="t" r="r" b="b"/>
            <a:pathLst>
              <a:path w="7620">
                <a:moveTo>
                  <a:pt x="0" y="0"/>
                </a:moveTo>
                <a:lnTo>
                  <a:pt x="7619" y="0"/>
                </a:lnTo>
              </a:path>
            </a:pathLst>
          </a:custGeom>
          <a:ln w="30479">
            <a:solidFill>
              <a:srgbClr val="858585"/>
            </a:solidFill>
          </a:ln>
        </p:spPr>
        <p:txBody>
          <a:bodyPr wrap="square" lIns="0" tIns="0" rIns="0" bIns="0" rtlCol="0"/>
          <a:lstStyle/>
          <a:p>
            <a:endParaRPr/>
          </a:p>
        </p:txBody>
      </p:sp>
      <p:sp>
        <p:nvSpPr>
          <p:cNvPr id="21" name="object 21"/>
          <p:cNvSpPr/>
          <p:nvPr/>
        </p:nvSpPr>
        <p:spPr>
          <a:xfrm>
            <a:off x="5798058" y="2991611"/>
            <a:ext cx="7620" cy="0"/>
          </a:xfrm>
          <a:custGeom>
            <a:avLst/>
            <a:gdLst/>
            <a:ahLst/>
            <a:cxnLst/>
            <a:rect l="l" t="t" r="r" b="b"/>
            <a:pathLst>
              <a:path w="7620">
                <a:moveTo>
                  <a:pt x="0" y="0"/>
                </a:moveTo>
                <a:lnTo>
                  <a:pt x="7620" y="0"/>
                </a:lnTo>
              </a:path>
            </a:pathLst>
          </a:custGeom>
          <a:ln w="30479">
            <a:solidFill>
              <a:srgbClr val="858585"/>
            </a:solidFill>
          </a:ln>
        </p:spPr>
        <p:txBody>
          <a:bodyPr wrap="square" lIns="0" tIns="0" rIns="0" bIns="0" rtlCol="0"/>
          <a:lstStyle/>
          <a:p>
            <a:endParaRPr/>
          </a:p>
        </p:txBody>
      </p:sp>
      <p:sp>
        <p:nvSpPr>
          <p:cNvPr id="22" name="object 22"/>
          <p:cNvSpPr/>
          <p:nvPr/>
        </p:nvSpPr>
        <p:spPr>
          <a:xfrm>
            <a:off x="2516885" y="2327910"/>
            <a:ext cx="2828290" cy="134620"/>
          </a:xfrm>
          <a:custGeom>
            <a:avLst/>
            <a:gdLst/>
            <a:ahLst/>
            <a:cxnLst/>
            <a:rect l="l" t="t" r="r" b="b"/>
            <a:pathLst>
              <a:path w="2828290" h="134619">
                <a:moveTo>
                  <a:pt x="2822448" y="0"/>
                </a:moveTo>
                <a:lnTo>
                  <a:pt x="2816352" y="761"/>
                </a:lnTo>
                <a:lnTo>
                  <a:pt x="10668" y="112775"/>
                </a:lnTo>
                <a:lnTo>
                  <a:pt x="4572" y="113537"/>
                </a:lnTo>
                <a:lnTo>
                  <a:pt x="0" y="118109"/>
                </a:lnTo>
                <a:lnTo>
                  <a:pt x="762" y="124205"/>
                </a:lnTo>
                <a:lnTo>
                  <a:pt x="762" y="129539"/>
                </a:lnTo>
                <a:lnTo>
                  <a:pt x="5334" y="134111"/>
                </a:lnTo>
                <a:lnTo>
                  <a:pt x="11430" y="134111"/>
                </a:lnTo>
                <a:lnTo>
                  <a:pt x="2817876" y="21335"/>
                </a:lnTo>
                <a:lnTo>
                  <a:pt x="2823210" y="21335"/>
                </a:lnTo>
                <a:lnTo>
                  <a:pt x="2827782" y="16001"/>
                </a:lnTo>
                <a:lnTo>
                  <a:pt x="2827782" y="10667"/>
                </a:lnTo>
                <a:lnTo>
                  <a:pt x="2827020" y="4571"/>
                </a:lnTo>
                <a:lnTo>
                  <a:pt x="2822448" y="0"/>
                </a:lnTo>
                <a:close/>
              </a:path>
            </a:pathLst>
          </a:custGeom>
          <a:solidFill>
            <a:srgbClr val="0000BE"/>
          </a:solidFill>
        </p:spPr>
        <p:txBody>
          <a:bodyPr wrap="square" lIns="0" tIns="0" rIns="0" bIns="0" rtlCol="0"/>
          <a:lstStyle/>
          <a:p>
            <a:endParaRPr/>
          </a:p>
        </p:txBody>
      </p:sp>
      <p:sp>
        <p:nvSpPr>
          <p:cNvPr id="23" name="object 23"/>
          <p:cNvSpPr/>
          <p:nvPr/>
        </p:nvSpPr>
        <p:spPr>
          <a:xfrm>
            <a:off x="2516885" y="1304544"/>
            <a:ext cx="2828925" cy="461009"/>
          </a:xfrm>
          <a:custGeom>
            <a:avLst/>
            <a:gdLst/>
            <a:ahLst/>
            <a:cxnLst/>
            <a:rect l="l" t="t" r="r" b="b"/>
            <a:pathLst>
              <a:path w="2828925" h="461010">
                <a:moveTo>
                  <a:pt x="2820924" y="0"/>
                </a:moveTo>
                <a:lnTo>
                  <a:pt x="2815590" y="761"/>
                </a:lnTo>
                <a:lnTo>
                  <a:pt x="9143" y="438911"/>
                </a:lnTo>
                <a:lnTo>
                  <a:pt x="3809" y="440435"/>
                </a:lnTo>
                <a:lnTo>
                  <a:pt x="0" y="445769"/>
                </a:lnTo>
                <a:lnTo>
                  <a:pt x="761" y="451103"/>
                </a:lnTo>
                <a:lnTo>
                  <a:pt x="1523" y="457199"/>
                </a:lnTo>
                <a:lnTo>
                  <a:pt x="6857" y="461009"/>
                </a:lnTo>
                <a:lnTo>
                  <a:pt x="12953" y="460247"/>
                </a:lnTo>
                <a:lnTo>
                  <a:pt x="2818638" y="22097"/>
                </a:lnTo>
                <a:lnTo>
                  <a:pt x="2824734" y="20573"/>
                </a:lnTo>
                <a:lnTo>
                  <a:pt x="2828544" y="15239"/>
                </a:lnTo>
                <a:lnTo>
                  <a:pt x="2827782" y="9905"/>
                </a:lnTo>
                <a:lnTo>
                  <a:pt x="2826258" y="3809"/>
                </a:lnTo>
                <a:lnTo>
                  <a:pt x="2820924" y="0"/>
                </a:lnTo>
                <a:close/>
              </a:path>
            </a:pathLst>
          </a:custGeom>
          <a:solidFill>
            <a:srgbClr val="87AEDE"/>
          </a:solidFill>
        </p:spPr>
        <p:txBody>
          <a:bodyPr wrap="square" lIns="0" tIns="0" rIns="0" bIns="0" rtlCol="0"/>
          <a:lstStyle/>
          <a:p>
            <a:endParaRPr/>
          </a:p>
        </p:txBody>
      </p:sp>
      <p:sp>
        <p:nvSpPr>
          <p:cNvPr id="24" name="object 24"/>
          <p:cNvSpPr txBox="1"/>
          <p:nvPr/>
        </p:nvSpPr>
        <p:spPr>
          <a:xfrm>
            <a:off x="1613403" y="2575557"/>
            <a:ext cx="347345" cy="466090"/>
          </a:xfrm>
          <a:prstGeom prst="rect">
            <a:avLst/>
          </a:prstGeom>
        </p:spPr>
        <p:txBody>
          <a:bodyPr vert="horz" wrap="square" lIns="0" tIns="0" rIns="0" bIns="0" rtlCol="0">
            <a:spAutoFit/>
          </a:bodyPr>
          <a:lstStyle/>
          <a:p>
            <a:pPr marL="12700">
              <a:lnSpc>
                <a:spcPct val="100000"/>
              </a:lnSpc>
            </a:pPr>
            <a:r>
              <a:rPr sz="750" spc="5" dirty="0">
                <a:latin typeface="Calibri"/>
                <a:cs typeface="Calibri"/>
              </a:rPr>
              <a:t>$</a:t>
            </a:r>
            <a:r>
              <a:rPr sz="750" dirty="0">
                <a:latin typeface="Calibri"/>
                <a:cs typeface="Calibri"/>
              </a:rPr>
              <a:t>5</a:t>
            </a:r>
            <a:r>
              <a:rPr sz="750" spc="15" dirty="0">
                <a:latin typeface="Calibri"/>
                <a:cs typeface="Calibri"/>
              </a:rPr>
              <a:t>0</a:t>
            </a:r>
            <a:r>
              <a:rPr sz="750" spc="-15" dirty="0">
                <a:latin typeface="Calibri"/>
                <a:cs typeface="Calibri"/>
              </a:rPr>
              <a:t>,</a:t>
            </a:r>
            <a:r>
              <a:rPr sz="750" spc="15" dirty="0">
                <a:latin typeface="Calibri"/>
                <a:cs typeface="Calibri"/>
              </a:rPr>
              <a:t>0</a:t>
            </a:r>
            <a:r>
              <a:rPr sz="750" dirty="0">
                <a:latin typeface="Calibri"/>
                <a:cs typeface="Calibri"/>
              </a:rPr>
              <a:t>0</a:t>
            </a:r>
            <a:r>
              <a:rPr sz="750" spc="5" dirty="0">
                <a:latin typeface="Calibri"/>
                <a:cs typeface="Calibri"/>
              </a:rPr>
              <a:t>0</a:t>
            </a:r>
            <a:endParaRPr sz="750">
              <a:latin typeface="Calibri"/>
              <a:cs typeface="Calibri"/>
            </a:endParaRPr>
          </a:p>
          <a:p>
            <a:pPr>
              <a:lnSpc>
                <a:spcPct val="100000"/>
              </a:lnSpc>
            </a:pPr>
            <a:endParaRPr sz="700">
              <a:latin typeface="Times New Roman"/>
              <a:cs typeface="Times New Roman"/>
            </a:endParaRPr>
          </a:p>
          <a:p>
            <a:pPr>
              <a:lnSpc>
                <a:spcPct val="100000"/>
              </a:lnSpc>
            </a:pPr>
            <a:endParaRPr sz="800">
              <a:latin typeface="Times New Roman"/>
              <a:cs typeface="Times New Roman"/>
            </a:endParaRPr>
          </a:p>
          <a:p>
            <a:pPr marL="210820">
              <a:lnSpc>
                <a:spcPct val="100000"/>
              </a:lnSpc>
            </a:pPr>
            <a:r>
              <a:rPr sz="750" spc="5" dirty="0">
                <a:latin typeface="Calibri"/>
                <a:cs typeface="Calibri"/>
              </a:rPr>
              <a:t>$‐</a:t>
            </a:r>
            <a:endParaRPr sz="750">
              <a:latin typeface="Calibri"/>
              <a:cs typeface="Calibri"/>
            </a:endParaRPr>
          </a:p>
        </p:txBody>
      </p:sp>
      <p:sp>
        <p:nvSpPr>
          <p:cNvPr id="25" name="object 25"/>
          <p:cNvSpPr txBox="1"/>
          <p:nvPr/>
        </p:nvSpPr>
        <p:spPr>
          <a:xfrm>
            <a:off x="1563873" y="2241798"/>
            <a:ext cx="396875" cy="132715"/>
          </a:xfrm>
          <a:prstGeom prst="rect">
            <a:avLst/>
          </a:prstGeom>
        </p:spPr>
        <p:txBody>
          <a:bodyPr vert="horz" wrap="square" lIns="0" tIns="0" rIns="0" bIns="0" rtlCol="0">
            <a:spAutoFit/>
          </a:bodyPr>
          <a:lstStyle/>
          <a:p>
            <a:pPr marL="12700">
              <a:lnSpc>
                <a:spcPct val="100000"/>
              </a:lnSpc>
            </a:pPr>
            <a:r>
              <a:rPr sz="750" spc="5" dirty="0">
                <a:latin typeface="Calibri"/>
                <a:cs typeface="Calibri"/>
              </a:rPr>
              <a:t>$</a:t>
            </a:r>
            <a:r>
              <a:rPr sz="750" dirty="0">
                <a:latin typeface="Calibri"/>
                <a:cs typeface="Calibri"/>
              </a:rPr>
              <a:t>1</a:t>
            </a:r>
            <a:r>
              <a:rPr sz="750" spc="15" dirty="0">
                <a:latin typeface="Calibri"/>
                <a:cs typeface="Calibri"/>
              </a:rPr>
              <a:t>0</a:t>
            </a:r>
            <a:r>
              <a:rPr sz="750" dirty="0">
                <a:latin typeface="Calibri"/>
                <a:cs typeface="Calibri"/>
              </a:rPr>
              <a:t>0</a:t>
            </a:r>
            <a:r>
              <a:rPr sz="750" spc="5" dirty="0">
                <a:latin typeface="Calibri"/>
                <a:cs typeface="Calibri"/>
              </a:rPr>
              <a:t>,</a:t>
            </a:r>
            <a:r>
              <a:rPr sz="750" dirty="0">
                <a:latin typeface="Calibri"/>
                <a:cs typeface="Calibri"/>
              </a:rPr>
              <a:t>0</a:t>
            </a:r>
            <a:r>
              <a:rPr sz="750" spc="5" dirty="0">
                <a:latin typeface="Calibri"/>
                <a:cs typeface="Calibri"/>
              </a:rPr>
              <a:t>00</a:t>
            </a:r>
            <a:endParaRPr sz="750">
              <a:latin typeface="Calibri"/>
              <a:cs typeface="Calibri"/>
            </a:endParaRPr>
          </a:p>
        </p:txBody>
      </p:sp>
      <p:sp>
        <p:nvSpPr>
          <p:cNvPr id="26" name="object 26"/>
          <p:cNvSpPr txBox="1"/>
          <p:nvPr/>
        </p:nvSpPr>
        <p:spPr>
          <a:xfrm>
            <a:off x="1563873" y="905247"/>
            <a:ext cx="396875" cy="800735"/>
          </a:xfrm>
          <a:prstGeom prst="rect">
            <a:avLst/>
          </a:prstGeom>
        </p:spPr>
        <p:txBody>
          <a:bodyPr vert="horz" wrap="square" lIns="0" tIns="0" rIns="0" bIns="0" rtlCol="0">
            <a:spAutoFit/>
          </a:bodyPr>
          <a:lstStyle/>
          <a:p>
            <a:pPr marL="12700">
              <a:lnSpc>
                <a:spcPct val="100000"/>
              </a:lnSpc>
            </a:pPr>
            <a:r>
              <a:rPr sz="750" spc="5" dirty="0">
                <a:latin typeface="Calibri"/>
                <a:cs typeface="Calibri"/>
              </a:rPr>
              <a:t>$</a:t>
            </a:r>
            <a:r>
              <a:rPr sz="750" dirty="0">
                <a:latin typeface="Calibri"/>
                <a:cs typeface="Calibri"/>
              </a:rPr>
              <a:t>3</a:t>
            </a:r>
            <a:r>
              <a:rPr sz="750" spc="15" dirty="0">
                <a:latin typeface="Calibri"/>
                <a:cs typeface="Calibri"/>
              </a:rPr>
              <a:t>0</a:t>
            </a:r>
            <a:r>
              <a:rPr sz="750" dirty="0">
                <a:latin typeface="Calibri"/>
                <a:cs typeface="Calibri"/>
              </a:rPr>
              <a:t>0</a:t>
            </a:r>
            <a:r>
              <a:rPr sz="750" spc="5" dirty="0">
                <a:latin typeface="Calibri"/>
                <a:cs typeface="Calibri"/>
              </a:rPr>
              <a:t>,</a:t>
            </a:r>
            <a:r>
              <a:rPr sz="750" dirty="0">
                <a:latin typeface="Calibri"/>
                <a:cs typeface="Calibri"/>
              </a:rPr>
              <a:t>0</a:t>
            </a:r>
            <a:r>
              <a:rPr sz="750" spc="5" dirty="0">
                <a:latin typeface="Calibri"/>
                <a:cs typeface="Calibri"/>
              </a:rPr>
              <a:t>00</a:t>
            </a:r>
            <a:endParaRPr sz="750">
              <a:latin typeface="Calibri"/>
              <a:cs typeface="Calibri"/>
            </a:endParaRPr>
          </a:p>
          <a:p>
            <a:pPr>
              <a:lnSpc>
                <a:spcPct val="100000"/>
              </a:lnSpc>
            </a:pPr>
            <a:endParaRPr sz="700">
              <a:latin typeface="Times New Roman"/>
              <a:cs typeface="Times New Roman"/>
            </a:endParaRPr>
          </a:p>
          <a:p>
            <a:pPr>
              <a:lnSpc>
                <a:spcPct val="100000"/>
              </a:lnSpc>
            </a:pPr>
            <a:endParaRPr sz="800">
              <a:latin typeface="Times New Roman"/>
              <a:cs typeface="Times New Roman"/>
            </a:endParaRPr>
          </a:p>
          <a:p>
            <a:pPr marL="12700">
              <a:lnSpc>
                <a:spcPct val="100000"/>
              </a:lnSpc>
            </a:pPr>
            <a:r>
              <a:rPr sz="750" spc="5" dirty="0">
                <a:latin typeface="Calibri"/>
                <a:cs typeface="Calibri"/>
              </a:rPr>
              <a:t>$</a:t>
            </a:r>
            <a:r>
              <a:rPr sz="750" dirty="0">
                <a:latin typeface="Calibri"/>
                <a:cs typeface="Calibri"/>
              </a:rPr>
              <a:t>2</a:t>
            </a:r>
            <a:r>
              <a:rPr sz="750" spc="15" dirty="0">
                <a:latin typeface="Calibri"/>
                <a:cs typeface="Calibri"/>
              </a:rPr>
              <a:t>5</a:t>
            </a:r>
            <a:r>
              <a:rPr sz="750" dirty="0">
                <a:latin typeface="Calibri"/>
                <a:cs typeface="Calibri"/>
              </a:rPr>
              <a:t>0</a:t>
            </a:r>
            <a:r>
              <a:rPr sz="750" spc="5" dirty="0">
                <a:latin typeface="Calibri"/>
                <a:cs typeface="Calibri"/>
              </a:rPr>
              <a:t>,</a:t>
            </a:r>
            <a:r>
              <a:rPr sz="750" dirty="0">
                <a:latin typeface="Calibri"/>
                <a:cs typeface="Calibri"/>
              </a:rPr>
              <a:t>0</a:t>
            </a:r>
            <a:r>
              <a:rPr sz="750" spc="5" dirty="0">
                <a:latin typeface="Calibri"/>
                <a:cs typeface="Calibri"/>
              </a:rPr>
              <a:t>00</a:t>
            </a:r>
            <a:endParaRPr sz="750">
              <a:latin typeface="Calibri"/>
              <a:cs typeface="Calibri"/>
            </a:endParaRPr>
          </a:p>
          <a:p>
            <a:pPr>
              <a:lnSpc>
                <a:spcPct val="100000"/>
              </a:lnSpc>
            </a:pPr>
            <a:endParaRPr sz="700">
              <a:latin typeface="Times New Roman"/>
              <a:cs typeface="Times New Roman"/>
            </a:endParaRPr>
          </a:p>
          <a:p>
            <a:pPr>
              <a:lnSpc>
                <a:spcPct val="100000"/>
              </a:lnSpc>
              <a:spcBef>
                <a:spcPts val="5"/>
              </a:spcBef>
            </a:pPr>
            <a:endParaRPr sz="800">
              <a:latin typeface="Times New Roman"/>
              <a:cs typeface="Times New Roman"/>
            </a:endParaRPr>
          </a:p>
          <a:p>
            <a:pPr marL="12700">
              <a:lnSpc>
                <a:spcPct val="100000"/>
              </a:lnSpc>
            </a:pPr>
            <a:r>
              <a:rPr sz="750" spc="5" dirty="0">
                <a:latin typeface="Calibri"/>
                <a:cs typeface="Calibri"/>
              </a:rPr>
              <a:t>$</a:t>
            </a:r>
            <a:r>
              <a:rPr sz="750" dirty="0">
                <a:latin typeface="Calibri"/>
                <a:cs typeface="Calibri"/>
              </a:rPr>
              <a:t>2</a:t>
            </a:r>
            <a:r>
              <a:rPr sz="750" spc="15" dirty="0">
                <a:latin typeface="Calibri"/>
                <a:cs typeface="Calibri"/>
              </a:rPr>
              <a:t>0</a:t>
            </a:r>
            <a:r>
              <a:rPr sz="750" dirty="0">
                <a:latin typeface="Calibri"/>
                <a:cs typeface="Calibri"/>
              </a:rPr>
              <a:t>0</a:t>
            </a:r>
            <a:r>
              <a:rPr sz="750" spc="5" dirty="0">
                <a:latin typeface="Calibri"/>
                <a:cs typeface="Calibri"/>
              </a:rPr>
              <a:t>,</a:t>
            </a:r>
            <a:r>
              <a:rPr sz="750" dirty="0">
                <a:latin typeface="Calibri"/>
                <a:cs typeface="Calibri"/>
              </a:rPr>
              <a:t>0</a:t>
            </a:r>
            <a:r>
              <a:rPr sz="750" spc="5" dirty="0">
                <a:latin typeface="Calibri"/>
                <a:cs typeface="Calibri"/>
              </a:rPr>
              <a:t>00</a:t>
            </a:r>
            <a:endParaRPr sz="750">
              <a:latin typeface="Calibri"/>
              <a:cs typeface="Calibri"/>
            </a:endParaRPr>
          </a:p>
        </p:txBody>
      </p:sp>
      <p:sp>
        <p:nvSpPr>
          <p:cNvPr id="27" name="object 27"/>
          <p:cNvSpPr txBox="1"/>
          <p:nvPr/>
        </p:nvSpPr>
        <p:spPr>
          <a:xfrm>
            <a:off x="2421884" y="3036555"/>
            <a:ext cx="213360" cy="132715"/>
          </a:xfrm>
          <a:prstGeom prst="rect">
            <a:avLst/>
          </a:prstGeom>
        </p:spPr>
        <p:txBody>
          <a:bodyPr vert="horz" wrap="square" lIns="0" tIns="0" rIns="0" bIns="0" rtlCol="0">
            <a:spAutoFit/>
          </a:bodyPr>
          <a:lstStyle/>
          <a:p>
            <a:pPr marL="12700">
              <a:lnSpc>
                <a:spcPct val="100000"/>
              </a:lnSpc>
            </a:pPr>
            <a:r>
              <a:rPr sz="750" dirty="0">
                <a:latin typeface="Calibri"/>
                <a:cs typeface="Calibri"/>
              </a:rPr>
              <a:t>1</a:t>
            </a:r>
            <a:r>
              <a:rPr sz="750" spc="10" dirty="0">
                <a:latin typeface="Calibri"/>
                <a:cs typeface="Calibri"/>
              </a:rPr>
              <a:t>9</a:t>
            </a:r>
            <a:r>
              <a:rPr sz="750" spc="5" dirty="0">
                <a:latin typeface="Calibri"/>
                <a:cs typeface="Calibri"/>
              </a:rPr>
              <a:t>2"</a:t>
            </a:r>
            <a:endParaRPr sz="750">
              <a:latin typeface="Calibri"/>
              <a:cs typeface="Calibri"/>
            </a:endParaRPr>
          </a:p>
        </p:txBody>
      </p:sp>
      <p:sp>
        <p:nvSpPr>
          <p:cNvPr id="28" name="object 28"/>
          <p:cNvSpPr txBox="1"/>
          <p:nvPr/>
        </p:nvSpPr>
        <p:spPr>
          <a:xfrm>
            <a:off x="3356922" y="3036555"/>
            <a:ext cx="214629" cy="132715"/>
          </a:xfrm>
          <a:prstGeom prst="rect">
            <a:avLst/>
          </a:prstGeom>
        </p:spPr>
        <p:txBody>
          <a:bodyPr vert="horz" wrap="square" lIns="0" tIns="0" rIns="0" bIns="0" rtlCol="0">
            <a:spAutoFit/>
          </a:bodyPr>
          <a:lstStyle/>
          <a:p>
            <a:pPr marL="12700">
              <a:lnSpc>
                <a:spcPct val="100000"/>
              </a:lnSpc>
            </a:pPr>
            <a:r>
              <a:rPr sz="750" spc="5" dirty="0">
                <a:latin typeface="Calibri"/>
                <a:cs typeface="Calibri"/>
              </a:rPr>
              <a:t>2</a:t>
            </a:r>
            <a:r>
              <a:rPr sz="750" spc="10" dirty="0">
                <a:latin typeface="Calibri"/>
                <a:cs typeface="Calibri"/>
              </a:rPr>
              <a:t>4</a:t>
            </a:r>
            <a:r>
              <a:rPr sz="750" spc="5" dirty="0">
                <a:latin typeface="Calibri"/>
                <a:cs typeface="Calibri"/>
              </a:rPr>
              <a:t>0"</a:t>
            </a:r>
            <a:endParaRPr sz="750">
              <a:latin typeface="Calibri"/>
              <a:cs typeface="Calibri"/>
            </a:endParaRPr>
          </a:p>
        </p:txBody>
      </p:sp>
      <p:sp>
        <p:nvSpPr>
          <p:cNvPr id="29" name="object 29"/>
          <p:cNvSpPr txBox="1"/>
          <p:nvPr/>
        </p:nvSpPr>
        <p:spPr>
          <a:xfrm>
            <a:off x="4292728" y="3036555"/>
            <a:ext cx="214629" cy="132715"/>
          </a:xfrm>
          <a:prstGeom prst="rect">
            <a:avLst/>
          </a:prstGeom>
        </p:spPr>
        <p:txBody>
          <a:bodyPr vert="horz" wrap="square" lIns="0" tIns="0" rIns="0" bIns="0" rtlCol="0">
            <a:spAutoFit/>
          </a:bodyPr>
          <a:lstStyle/>
          <a:p>
            <a:pPr marL="12700">
              <a:lnSpc>
                <a:spcPct val="100000"/>
              </a:lnSpc>
            </a:pPr>
            <a:r>
              <a:rPr sz="750" spc="5" dirty="0">
                <a:latin typeface="Calibri"/>
                <a:cs typeface="Calibri"/>
              </a:rPr>
              <a:t>2</a:t>
            </a:r>
            <a:r>
              <a:rPr sz="750" spc="10" dirty="0">
                <a:latin typeface="Calibri"/>
                <a:cs typeface="Calibri"/>
              </a:rPr>
              <a:t>8</a:t>
            </a:r>
            <a:r>
              <a:rPr sz="750" spc="5" dirty="0">
                <a:latin typeface="Calibri"/>
                <a:cs typeface="Calibri"/>
              </a:rPr>
              <a:t>8"</a:t>
            </a:r>
            <a:endParaRPr sz="750">
              <a:latin typeface="Calibri"/>
              <a:cs typeface="Calibri"/>
            </a:endParaRPr>
          </a:p>
        </p:txBody>
      </p:sp>
      <p:sp>
        <p:nvSpPr>
          <p:cNvPr id="30" name="object 30"/>
          <p:cNvSpPr txBox="1"/>
          <p:nvPr/>
        </p:nvSpPr>
        <p:spPr>
          <a:xfrm>
            <a:off x="5228534" y="3036555"/>
            <a:ext cx="213360" cy="132715"/>
          </a:xfrm>
          <a:prstGeom prst="rect">
            <a:avLst/>
          </a:prstGeom>
        </p:spPr>
        <p:txBody>
          <a:bodyPr vert="horz" wrap="square" lIns="0" tIns="0" rIns="0" bIns="0" rtlCol="0">
            <a:spAutoFit/>
          </a:bodyPr>
          <a:lstStyle/>
          <a:p>
            <a:pPr marL="12700">
              <a:lnSpc>
                <a:spcPct val="100000"/>
              </a:lnSpc>
            </a:pPr>
            <a:r>
              <a:rPr sz="750" spc="5" dirty="0">
                <a:latin typeface="Calibri"/>
                <a:cs typeface="Calibri"/>
              </a:rPr>
              <a:t>3</a:t>
            </a:r>
            <a:r>
              <a:rPr sz="750" spc="10" dirty="0">
                <a:latin typeface="Calibri"/>
                <a:cs typeface="Calibri"/>
              </a:rPr>
              <a:t>3</a:t>
            </a:r>
            <a:r>
              <a:rPr sz="750" dirty="0">
                <a:latin typeface="Calibri"/>
                <a:cs typeface="Calibri"/>
              </a:rPr>
              <a:t>6</a:t>
            </a:r>
            <a:r>
              <a:rPr sz="750" spc="5" dirty="0">
                <a:latin typeface="Calibri"/>
                <a:cs typeface="Calibri"/>
              </a:rPr>
              <a:t>"</a:t>
            </a:r>
            <a:endParaRPr sz="750">
              <a:latin typeface="Calibri"/>
              <a:cs typeface="Calibri"/>
            </a:endParaRPr>
          </a:p>
        </p:txBody>
      </p:sp>
      <p:sp>
        <p:nvSpPr>
          <p:cNvPr id="31" name="object 31"/>
          <p:cNvSpPr txBox="1"/>
          <p:nvPr/>
        </p:nvSpPr>
        <p:spPr>
          <a:xfrm>
            <a:off x="1319278" y="1907282"/>
            <a:ext cx="641350" cy="132715"/>
          </a:xfrm>
          <a:prstGeom prst="rect">
            <a:avLst/>
          </a:prstGeom>
        </p:spPr>
        <p:txBody>
          <a:bodyPr vert="horz" wrap="square" lIns="0" tIns="0" rIns="0" bIns="0" rtlCol="0">
            <a:spAutoFit/>
          </a:bodyPr>
          <a:lstStyle/>
          <a:p>
            <a:pPr marL="12700">
              <a:lnSpc>
                <a:spcPct val="100000"/>
              </a:lnSpc>
            </a:pPr>
            <a:r>
              <a:rPr sz="1125" b="1" spc="7" baseline="33333" dirty="0">
                <a:latin typeface="Calibri"/>
                <a:cs typeface="Calibri"/>
              </a:rPr>
              <a:t>Cost </a:t>
            </a:r>
            <a:r>
              <a:rPr sz="1125" b="1" spc="172" baseline="33333" dirty="0">
                <a:latin typeface="Calibri"/>
                <a:cs typeface="Calibri"/>
              </a:rPr>
              <a:t> </a:t>
            </a:r>
            <a:r>
              <a:rPr sz="750" spc="5" dirty="0">
                <a:latin typeface="Calibri"/>
                <a:cs typeface="Calibri"/>
              </a:rPr>
              <a:t>$150,000</a:t>
            </a:r>
            <a:endParaRPr sz="750">
              <a:latin typeface="Calibri"/>
              <a:cs typeface="Calibri"/>
            </a:endParaRPr>
          </a:p>
        </p:txBody>
      </p:sp>
      <p:sp>
        <p:nvSpPr>
          <p:cNvPr id="32" name="object 32"/>
          <p:cNvSpPr txBox="1"/>
          <p:nvPr/>
        </p:nvSpPr>
        <p:spPr>
          <a:xfrm>
            <a:off x="1339853" y="1972803"/>
            <a:ext cx="182245" cy="132715"/>
          </a:xfrm>
          <a:prstGeom prst="rect">
            <a:avLst/>
          </a:prstGeom>
        </p:spPr>
        <p:txBody>
          <a:bodyPr vert="horz" wrap="square" lIns="0" tIns="0" rIns="0" bIns="0" rtlCol="0">
            <a:spAutoFit/>
          </a:bodyPr>
          <a:lstStyle/>
          <a:p>
            <a:pPr marL="12700">
              <a:lnSpc>
                <a:spcPct val="100000"/>
              </a:lnSpc>
            </a:pPr>
            <a:r>
              <a:rPr sz="750" b="1" spc="5" dirty="0">
                <a:latin typeface="Calibri"/>
                <a:cs typeface="Calibri"/>
              </a:rPr>
              <a:t>($k)</a:t>
            </a:r>
            <a:endParaRPr sz="750">
              <a:latin typeface="Calibri"/>
              <a:cs typeface="Calibri"/>
            </a:endParaRPr>
          </a:p>
        </p:txBody>
      </p:sp>
      <p:sp>
        <p:nvSpPr>
          <p:cNvPr id="33" name="object 33"/>
          <p:cNvSpPr txBox="1"/>
          <p:nvPr/>
        </p:nvSpPr>
        <p:spPr>
          <a:xfrm>
            <a:off x="3788911" y="3185140"/>
            <a:ext cx="286385" cy="132715"/>
          </a:xfrm>
          <a:prstGeom prst="rect">
            <a:avLst/>
          </a:prstGeom>
        </p:spPr>
        <p:txBody>
          <a:bodyPr vert="horz" wrap="square" lIns="0" tIns="0" rIns="0" bIns="0" rtlCol="0">
            <a:spAutoFit/>
          </a:bodyPr>
          <a:lstStyle/>
          <a:p>
            <a:pPr marL="12700">
              <a:lnSpc>
                <a:spcPct val="100000"/>
              </a:lnSpc>
            </a:pPr>
            <a:r>
              <a:rPr sz="750" b="1" spc="5" dirty="0">
                <a:latin typeface="Calibri"/>
                <a:cs typeface="Calibri"/>
              </a:rPr>
              <a:t>Inches</a:t>
            </a:r>
            <a:endParaRPr sz="750">
              <a:latin typeface="Calibri"/>
              <a:cs typeface="Calibri"/>
            </a:endParaRPr>
          </a:p>
        </p:txBody>
      </p:sp>
      <p:sp>
        <p:nvSpPr>
          <p:cNvPr id="34" name="object 34"/>
          <p:cNvSpPr/>
          <p:nvPr/>
        </p:nvSpPr>
        <p:spPr>
          <a:xfrm>
            <a:off x="5943600" y="2046732"/>
            <a:ext cx="208915" cy="21590"/>
          </a:xfrm>
          <a:custGeom>
            <a:avLst/>
            <a:gdLst/>
            <a:ahLst/>
            <a:cxnLst/>
            <a:rect l="l" t="t" r="r" b="b"/>
            <a:pathLst>
              <a:path w="208914" h="21589">
                <a:moveTo>
                  <a:pt x="204215" y="0"/>
                </a:moveTo>
                <a:lnTo>
                  <a:pt x="4571" y="0"/>
                </a:lnTo>
                <a:lnTo>
                  <a:pt x="0" y="5334"/>
                </a:lnTo>
                <a:lnTo>
                  <a:pt x="0" y="16764"/>
                </a:lnTo>
                <a:lnTo>
                  <a:pt x="4571" y="21336"/>
                </a:lnTo>
                <a:lnTo>
                  <a:pt x="204215" y="21336"/>
                </a:lnTo>
                <a:lnTo>
                  <a:pt x="208787" y="16764"/>
                </a:lnTo>
                <a:lnTo>
                  <a:pt x="208787" y="5334"/>
                </a:lnTo>
                <a:lnTo>
                  <a:pt x="204215" y="0"/>
                </a:lnTo>
                <a:close/>
              </a:path>
            </a:pathLst>
          </a:custGeom>
          <a:solidFill>
            <a:srgbClr val="0000BE"/>
          </a:solidFill>
        </p:spPr>
        <p:txBody>
          <a:bodyPr wrap="square" lIns="0" tIns="0" rIns="0" bIns="0" rtlCol="0"/>
          <a:lstStyle/>
          <a:p>
            <a:endParaRPr/>
          </a:p>
        </p:txBody>
      </p:sp>
      <p:sp>
        <p:nvSpPr>
          <p:cNvPr id="35" name="object 35"/>
          <p:cNvSpPr/>
          <p:nvPr/>
        </p:nvSpPr>
        <p:spPr>
          <a:xfrm>
            <a:off x="5943600" y="2222754"/>
            <a:ext cx="208915" cy="21590"/>
          </a:xfrm>
          <a:custGeom>
            <a:avLst/>
            <a:gdLst/>
            <a:ahLst/>
            <a:cxnLst/>
            <a:rect l="l" t="t" r="r" b="b"/>
            <a:pathLst>
              <a:path w="208914" h="21589">
                <a:moveTo>
                  <a:pt x="204215" y="0"/>
                </a:moveTo>
                <a:lnTo>
                  <a:pt x="4571" y="0"/>
                </a:lnTo>
                <a:lnTo>
                  <a:pt x="0" y="4572"/>
                </a:lnTo>
                <a:lnTo>
                  <a:pt x="0" y="16764"/>
                </a:lnTo>
                <a:lnTo>
                  <a:pt x="4571" y="21336"/>
                </a:lnTo>
                <a:lnTo>
                  <a:pt x="204215" y="21336"/>
                </a:lnTo>
                <a:lnTo>
                  <a:pt x="208787" y="16764"/>
                </a:lnTo>
                <a:lnTo>
                  <a:pt x="208787" y="4572"/>
                </a:lnTo>
                <a:lnTo>
                  <a:pt x="204215" y="0"/>
                </a:lnTo>
                <a:close/>
              </a:path>
            </a:pathLst>
          </a:custGeom>
          <a:solidFill>
            <a:srgbClr val="87AEDE"/>
          </a:solidFill>
        </p:spPr>
        <p:txBody>
          <a:bodyPr wrap="square" lIns="0" tIns="0" rIns="0" bIns="0" rtlCol="0"/>
          <a:lstStyle/>
          <a:p>
            <a:endParaRPr/>
          </a:p>
        </p:txBody>
      </p:sp>
      <p:sp>
        <p:nvSpPr>
          <p:cNvPr id="36" name="object 36"/>
          <p:cNvSpPr txBox="1"/>
          <p:nvPr/>
        </p:nvSpPr>
        <p:spPr>
          <a:xfrm>
            <a:off x="6150355" y="1929384"/>
            <a:ext cx="542290" cy="370205"/>
          </a:xfrm>
          <a:prstGeom prst="rect">
            <a:avLst/>
          </a:prstGeom>
        </p:spPr>
        <p:txBody>
          <a:bodyPr vert="horz" wrap="square" lIns="0" tIns="0" rIns="0" bIns="0" rtlCol="0">
            <a:spAutoFit/>
          </a:bodyPr>
          <a:lstStyle/>
          <a:p>
            <a:pPr marL="12700" marR="5080">
              <a:lnSpc>
                <a:spcPct val="154000"/>
              </a:lnSpc>
            </a:pPr>
            <a:r>
              <a:rPr sz="750" spc="5" dirty="0">
                <a:latin typeface="Calibri"/>
                <a:cs typeface="Calibri"/>
              </a:rPr>
              <a:t>Carbon Steel  </a:t>
            </a:r>
            <a:r>
              <a:rPr sz="750" spc="10" dirty="0">
                <a:latin typeface="Calibri"/>
                <a:cs typeface="Calibri"/>
              </a:rPr>
              <a:t>316</a:t>
            </a:r>
            <a:r>
              <a:rPr sz="750" spc="-90" dirty="0">
                <a:latin typeface="Calibri"/>
                <a:cs typeface="Calibri"/>
              </a:rPr>
              <a:t> </a:t>
            </a:r>
            <a:r>
              <a:rPr sz="750" spc="5" dirty="0">
                <a:latin typeface="Calibri"/>
                <a:cs typeface="Calibri"/>
              </a:rPr>
              <a:t>Stainless</a:t>
            </a:r>
            <a:endParaRPr sz="750">
              <a:latin typeface="Calibri"/>
              <a:cs typeface="Calibri"/>
            </a:endParaRPr>
          </a:p>
        </p:txBody>
      </p:sp>
      <p:sp>
        <p:nvSpPr>
          <p:cNvPr id="37" name="object 37"/>
          <p:cNvSpPr/>
          <p:nvPr/>
        </p:nvSpPr>
        <p:spPr>
          <a:xfrm>
            <a:off x="1190244" y="860297"/>
            <a:ext cx="5591175" cy="2571750"/>
          </a:xfrm>
          <a:custGeom>
            <a:avLst/>
            <a:gdLst/>
            <a:ahLst/>
            <a:cxnLst/>
            <a:rect l="l" t="t" r="r" b="b"/>
            <a:pathLst>
              <a:path w="5591175" h="2571750">
                <a:moveTo>
                  <a:pt x="5589270" y="0"/>
                </a:moveTo>
                <a:lnTo>
                  <a:pt x="1524" y="0"/>
                </a:lnTo>
                <a:lnTo>
                  <a:pt x="0" y="1524"/>
                </a:lnTo>
                <a:lnTo>
                  <a:pt x="0" y="2570226"/>
                </a:lnTo>
                <a:lnTo>
                  <a:pt x="1524" y="2571750"/>
                </a:lnTo>
                <a:lnTo>
                  <a:pt x="5589270" y="2571750"/>
                </a:lnTo>
                <a:lnTo>
                  <a:pt x="5590794" y="2570226"/>
                </a:lnTo>
                <a:lnTo>
                  <a:pt x="5590794" y="2568702"/>
                </a:lnTo>
                <a:lnTo>
                  <a:pt x="6858" y="2568702"/>
                </a:lnTo>
                <a:lnTo>
                  <a:pt x="3048" y="2564892"/>
                </a:lnTo>
                <a:lnTo>
                  <a:pt x="6858" y="2564892"/>
                </a:lnTo>
                <a:lnTo>
                  <a:pt x="6858" y="6858"/>
                </a:lnTo>
                <a:lnTo>
                  <a:pt x="3048" y="6858"/>
                </a:lnTo>
                <a:lnTo>
                  <a:pt x="6858" y="3048"/>
                </a:lnTo>
                <a:lnTo>
                  <a:pt x="5590794" y="3048"/>
                </a:lnTo>
                <a:lnTo>
                  <a:pt x="5590794" y="1524"/>
                </a:lnTo>
                <a:lnTo>
                  <a:pt x="5589270" y="0"/>
                </a:lnTo>
                <a:close/>
              </a:path>
              <a:path w="5591175" h="2571750">
                <a:moveTo>
                  <a:pt x="6858" y="2564892"/>
                </a:moveTo>
                <a:lnTo>
                  <a:pt x="3048" y="2564892"/>
                </a:lnTo>
                <a:lnTo>
                  <a:pt x="6858" y="2568702"/>
                </a:lnTo>
                <a:lnTo>
                  <a:pt x="6858" y="2564892"/>
                </a:lnTo>
                <a:close/>
              </a:path>
              <a:path w="5591175" h="2571750">
                <a:moveTo>
                  <a:pt x="5583936" y="2564892"/>
                </a:moveTo>
                <a:lnTo>
                  <a:pt x="6858" y="2564892"/>
                </a:lnTo>
                <a:lnTo>
                  <a:pt x="6858" y="2568702"/>
                </a:lnTo>
                <a:lnTo>
                  <a:pt x="5583936" y="2568702"/>
                </a:lnTo>
                <a:lnTo>
                  <a:pt x="5583936" y="2564892"/>
                </a:lnTo>
                <a:close/>
              </a:path>
              <a:path w="5591175" h="2571750">
                <a:moveTo>
                  <a:pt x="5583936" y="3048"/>
                </a:moveTo>
                <a:lnTo>
                  <a:pt x="5583936" y="2568702"/>
                </a:lnTo>
                <a:lnTo>
                  <a:pt x="5586984" y="2564892"/>
                </a:lnTo>
                <a:lnTo>
                  <a:pt x="5590794" y="2564892"/>
                </a:lnTo>
                <a:lnTo>
                  <a:pt x="5590794" y="6858"/>
                </a:lnTo>
                <a:lnTo>
                  <a:pt x="5586984" y="6858"/>
                </a:lnTo>
                <a:lnTo>
                  <a:pt x="5583936" y="3048"/>
                </a:lnTo>
                <a:close/>
              </a:path>
              <a:path w="5591175" h="2571750">
                <a:moveTo>
                  <a:pt x="5590794" y="2564892"/>
                </a:moveTo>
                <a:lnTo>
                  <a:pt x="5586984" y="2564892"/>
                </a:lnTo>
                <a:lnTo>
                  <a:pt x="5583936" y="2568702"/>
                </a:lnTo>
                <a:lnTo>
                  <a:pt x="5590794" y="2568702"/>
                </a:lnTo>
                <a:lnTo>
                  <a:pt x="5590794" y="2564892"/>
                </a:lnTo>
                <a:close/>
              </a:path>
              <a:path w="5591175" h="2571750">
                <a:moveTo>
                  <a:pt x="6858" y="3048"/>
                </a:moveTo>
                <a:lnTo>
                  <a:pt x="3048" y="6858"/>
                </a:lnTo>
                <a:lnTo>
                  <a:pt x="6858" y="6858"/>
                </a:lnTo>
                <a:lnTo>
                  <a:pt x="6858" y="3048"/>
                </a:lnTo>
                <a:close/>
              </a:path>
              <a:path w="5591175" h="2571750">
                <a:moveTo>
                  <a:pt x="5583936" y="3048"/>
                </a:moveTo>
                <a:lnTo>
                  <a:pt x="6858" y="3048"/>
                </a:lnTo>
                <a:lnTo>
                  <a:pt x="6858" y="6858"/>
                </a:lnTo>
                <a:lnTo>
                  <a:pt x="5583936" y="6858"/>
                </a:lnTo>
                <a:lnTo>
                  <a:pt x="5583936" y="3048"/>
                </a:lnTo>
                <a:close/>
              </a:path>
              <a:path w="5591175" h="2571750">
                <a:moveTo>
                  <a:pt x="5590794" y="3048"/>
                </a:moveTo>
                <a:lnTo>
                  <a:pt x="5583936" y="3048"/>
                </a:lnTo>
                <a:lnTo>
                  <a:pt x="5586984" y="6858"/>
                </a:lnTo>
                <a:lnTo>
                  <a:pt x="5590794" y="6858"/>
                </a:lnTo>
                <a:lnTo>
                  <a:pt x="5590794" y="3048"/>
                </a:lnTo>
                <a:close/>
              </a:path>
            </a:pathLst>
          </a:custGeom>
          <a:solidFill>
            <a:srgbClr val="858585"/>
          </a:solidFill>
        </p:spPr>
        <p:txBody>
          <a:bodyPr wrap="square" lIns="0" tIns="0" rIns="0" bIns="0" rtlCol="0"/>
          <a:lstStyle/>
          <a:p>
            <a:endParaRPr/>
          </a:p>
        </p:txBody>
      </p:sp>
      <p:sp>
        <p:nvSpPr>
          <p:cNvPr id="38" name="object 38"/>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126</a:t>
            </a:fld>
            <a:endParaRPr sz="1000">
              <a:latin typeface="Calibri"/>
              <a:cs typeface="Calibri"/>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1" y="3946321"/>
            <a:ext cx="5292090"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Manufacturing economies of scale can amount </a:t>
            </a:r>
            <a:r>
              <a:rPr sz="950" spc="-5" dirty="0">
                <a:latin typeface="Arial"/>
                <a:cs typeface="Arial"/>
              </a:rPr>
              <a:t>to </a:t>
            </a:r>
            <a:r>
              <a:rPr sz="950" spc="-10" dirty="0">
                <a:latin typeface="Arial"/>
                <a:cs typeface="Arial"/>
              </a:rPr>
              <a:t>up </a:t>
            </a:r>
            <a:r>
              <a:rPr sz="950" spc="-5" dirty="0">
                <a:latin typeface="Arial"/>
                <a:cs typeface="Arial"/>
              </a:rPr>
              <a:t>to </a:t>
            </a:r>
            <a:r>
              <a:rPr sz="950" spc="-10" dirty="0">
                <a:latin typeface="Arial"/>
                <a:cs typeface="Arial"/>
              </a:rPr>
              <a:t>20% if </a:t>
            </a:r>
            <a:r>
              <a:rPr sz="950" spc="-5" dirty="0">
                <a:latin typeface="Arial"/>
                <a:cs typeface="Arial"/>
              </a:rPr>
              <a:t>the </a:t>
            </a:r>
            <a:r>
              <a:rPr sz="950" spc="-10" dirty="0">
                <a:latin typeface="Arial"/>
                <a:cs typeface="Arial"/>
              </a:rPr>
              <a:t>order of on </a:t>
            </a:r>
            <a:r>
              <a:rPr sz="950" spc="-5" dirty="0">
                <a:latin typeface="Arial"/>
                <a:cs typeface="Arial"/>
              </a:rPr>
              <a:t>the scale </a:t>
            </a:r>
            <a:r>
              <a:rPr sz="950" spc="-10" dirty="0">
                <a:latin typeface="Arial"/>
                <a:cs typeface="Arial"/>
              </a:rPr>
              <a:t>of </a:t>
            </a:r>
            <a:r>
              <a:rPr sz="950" spc="-5" dirty="0">
                <a:latin typeface="Arial"/>
                <a:cs typeface="Arial"/>
              </a:rPr>
              <a:t>a full  </a:t>
            </a:r>
            <a:r>
              <a:rPr sz="950" spc="-10" dirty="0">
                <a:latin typeface="Arial"/>
                <a:cs typeface="Arial"/>
              </a:rPr>
              <a:t>refinery, according </a:t>
            </a:r>
            <a:r>
              <a:rPr sz="950" spc="-5" dirty="0">
                <a:latin typeface="Arial"/>
                <a:cs typeface="Arial"/>
              </a:rPr>
              <a:t>to </a:t>
            </a:r>
            <a:r>
              <a:rPr sz="950" spc="-10" dirty="0">
                <a:latin typeface="Arial"/>
                <a:cs typeface="Arial"/>
              </a:rPr>
              <a:t>suppliers. </a:t>
            </a:r>
            <a:r>
              <a:rPr sz="950" spc="-5" dirty="0">
                <a:latin typeface="Arial"/>
                <a:cs typeface="Arial"/>
              </a:rPr>
              <a:t>Initially, </a:t>
            </a:r>
            <a:r>
              <a:rPr sz="950" spc="-10" dirty="0">
                <a:latin typeface="Arial"/>
                <a:cs typeface="Arial"/>
              </a:rPr>
              <a:t>the price reductions </a:t>
            </a:r>
            <a:r>
              <a:rPr sz="950" spc="-5" dirty="0">
                <a:latin typeface="Arial"/>
                <a:cs typeface="Arial"/>
              </a:rPr>
              <a:t>for </a:t>
            </a:r>
            <a:r>
              <a:rPr sz="950" spc="-10" dirty="0">
                <a:latin typeface="Arial"/>
                <a:cs typeface="Arial"/>
              </a:rPr>
              <a:t>an increase </a:t>
            </a:r>
            <a:r>
              <a:rPr sz="950" spc="-5" dirty="0">
                <a:latin typeface="Arial"/>
                <a:cs typeface="Arial"/>
              </a:rPr>
              <a:t>in units </a:t>
            </a:r>
            <a:r>
              <a:rPr sz="950" spc="-10" dirty="0">
                <a:latin typeface="Arial"/>
                <a:cs typeface="Arial"/>
              </a:rPr>
              <a:t>ordered </a:t>
            </a:r>
            <a:r>
              <a:rPr sz="950" spc="-5" dirty="0">
                <a:latin typeface="Arial"/>
                <a:cs typeface="Arial"/>
              </a:rPr>
              <a:t>is </a:t>
            </a:r>
            <a:r>
              <a:rPr sz="950" spc="-10" dirty="0">
                <a:latin typeface="Arial"/>
                <a:cs typeface="Arial"/>
              </a:rPr>
              <a:t>step-  wise, with about </a:t>
            </a:r>
            <a:r>
              <a:rPr sz="950" spc="-5" dirty="0">
                <a:latin typeface="Arial"/>
                <a:cs typeface="Arial"/>
              </a:rPr>
              <a:t>a </a:t>
            </a:r>
            <a:r>
              <a:rPr sz="950" spc="-10" dirty="0">
                <a:latin typeface="Arial"/>
                <a:cs typeface="Arial"/>
              </a:rPr>
              <a:t>5% discount going from 20 to 30 units, then another 2-3% on an increase from  40 </a:t>
            </a:r>
            <a:r>
              <a:rPr sz="950" spc="-5" dirty="0">
                <a:latin typeface="Arial"/>
                <a:cs typeface="Arial"/>
              </a:rPr>
              <a:t>to </a:t>
            </a:r>
            <a:r>
              <a:rPr sz="950" spc="-10" dirty="0">
                <a:latin typeface="Arial"/>
                <a:cs typeface="Arial"/>
              </a:rPr>
              <a:t>50 units. Economies of scale are linear thereafter, up to </a:t>
            </a:r>
            <a:r>
              <a:rPr sz="950" spc="-5" dirty="0">
                <a:latin typeface="Arial"/>
                <a:cs typeface="Arial"/>
              </a:rPr>
              <a:t>a </a:t>
            </a:r>
            <a:r>
              <a:rPr sz="950" spc="-10" dirty="0">
                <a:latin typeface="Arial"/>
                <a:cs typeface="Arial"/>
              </a:rPr>
              <a:t>maximum of about</a:t>
            </a:r>
            <a:r>
              <a:rPr sz="950" spc="160" dirty="0">
                <a:latin typeface="Arial"/>
                <a:cs typeface="Arial"/>
              </a:rPr>
              <a:t> </a:t>
            </a:r>
            <a:r>
              <a:rPr sz="950" spc="-15" dirty="0">
                <a:latin typeface="Arial"/>
                <a:cs typeface="Arial"/>
              </a:rPr>
              <a:t>20%.</a:t>
            </a:r>
            <a:endParaRPr sz="950">
              <a:latin typeface="Arial"/>
              <a:cs typeface="Arial"/>
            </a:endParaRPr>
          </a:p>
        </p:txBody>
      </p:sp>
      <p:sp>
        <p:nvSpPr>
          <p:cNvPr id="3" name="object 3"/>
          <p:cNvSpPr/>
          <p:nvPr/>
        </p:nvSpPr>
        <p:spPr>
          <a:xfrm>
            <a:off x="2003298" y="2997707"/>
            <a:ext cx="3741420" cy="0"/>
          </a:xfrm>
          <a:custGeom>
            <a:avLst/>
            <a:gdLst/>
            <a:ahLst/>
            <a:cxnLst/>
            <a:rect l="l" t="t" r="r" b="b"/>
            <a:pathLst>
              <a:path w="3741420">
                <a:moveTo>
                  <a:pt x="0" y="0"/>
                </a:moveTo>
                <a:lnTo>
                  <a:pt x="3741420" y="0"/>
                </a:lnTo>
              </a:path>
            </a:pathLst>
          </a:custGeom>
          <a:ln w="7619">
            <a:solidFill>
              <a:srgbClr val="858585"/>
            </a:solidFill>
          </a:ln>
        </p:spPr>
        <p:txBody>
          <a:bodyPr wrap="square" lIns="0" tIns="0" rIns="0" bIns="0" rtlCol="0"/>
          <a:lstStyle/>
          <a:p>
            <a:endParaRPr/>
          </a:p>
        </p:txBody>
      </p:sp>
      <p:sp>
        <p:nvSpPr>
          <p:cNvPr id="4" name="object 4"/>
          <p:cNvSpPr/>
          <p:nvPr/>
        </p:nvSpPr>
        <p:spPr>
          <a:xfrm>
            <a:off x="2003298" y="2738627"/>
            <a:ext cx="3741420" cy="0"/>
          </a:xfrm>
          <a:custGeom>
            <a:avLst/>
            <a:gdLst/>
            <a:ahLst/>
            <a:cxnLst/>
            <a:rect l="l" t="t" r="r" b="b"/>
            <a:pathLst>
              <a:path w="3741420">
                <a:moveTo>
                  <a:pt x="0" y="0"/>
                </a:moveTo>
                <a:lnTo>
                  <a:pt x="3741420" y="0"/>
                </a:lnTo>
              </a:path>
            </a:pathLst>
          </a:custGeom>
          <a:ln w="7619">
            <a:solidFill>
              <a:srgbClr val="858585"/>
            </a:solidFill>
          </a:ln>
        </p:spPr>
        <p:txBody>
          <a:bodyPr wrap="square" lIns="0" tIns="0" rIns="0" bIns="0" rtlCol="0"/>
          <a:lstStyle/>
          <a:p>
            <a:endParaRPr/>
          </a:p>
        </p:txBody>
      </p:sp>
      <p:sp>
        <p:nvSpPr>
          <p:cNvPr id="5" name="object 5"/>
          <p:cNvSpPr/>
          <p:nvPr/>
        </p:nvSpPr>
        <p:spPr>
          <a:xfrm>
            <a:off x="2003298" y="2479928"/>
            <a:ext cx="3741420" cy="0"/>
          </a:xfrm>
          <a:custGeom>
            <a:avLst/>
            <a:gdLst/>
            <a:ahLst/>
            <a:cxnLst/>
            <a:rect l="l" t="t" r="r" b="b"/>
            <a:pathLst>
              <a:path w="3741420">
                <a:moveTo>
                  <a:pt x="0" y="0"/>
                </a:moveTo>
                <a:lnTo>
                  <a:pt x="3741420" y="0"/>
                </a:lnTo>
              </a:path>
            </a:pathLst>
          </a:custGeom>
          <a:ln w="6857">
            <a:solidFill>
              <a:srgbClr val="858585"/>
            </a:solidFill>
          </a:ln>
        </p:spPr>
        <p:txBody>
          <a:bodyPr wrap="square" lIns="0" tIns="0" rIns="0" bIns="0" rtlCol="0"/>
          <a:lstStyle/>
          <a:p>
            <a:endParaRPr/>
          </a:p>
        </p:txBody>
      </p:sp>
      <p:sp>
        <p:nvSpPr>
          <p:cNvPr id="6" name="object 6"/>
          <p:cNvSpPr/>
          <p:nvPr/>
        </p:nvSpPr>
        <p:spPr>
          <a:xfrm>
            <a:off x="2003298" y="2221229"/>
            <a:ext cx="3741420" cy="0"/>
          </a:xfrm>
          <a:custGeom>
            <a:avLst/>
            <a:gdLst/>
            <a:ahLst/>
            <a:cxnLst/>
            <a:rect l="l" t="t" r="r" b="b"/>
            <a:pathLst>
              <a:path w="3741420">
                <a:moveTo>
                  <a:pt x="0" y="0"/>
                </a:moveTo>
                <a:lnTo>
                  <a:pt x="3741420" y="0"/>
                </a:lnTo>
              </a:path>
            </a:pathLst>
          </a:custGeom>
          <a:ln w="7619">
            <a:solidFill>
              <a:srgbClr val="858585"/>
            </a:solidFill>
          </a:ln>
        </p:spPr>
        <p:txBody>
          <a:bodyPr wrap="square" lIns="0" tIns="0" rIns="0" bIns="0" rtlCol="0"/>
          <a:lstStyle/>
          <a:p>
            <a:endParaRPr/>
          </a:p>
        </p:txBody>
      </p:sp>
      <p:sp>
        <p:nvSpPr>
          <p:cNvPr id="7" name="object 7"/>
          <p:cNvSpPr/>
          <p:nvPr/>
        </p:nvSpPr>
        <p:spPr>
          <a:xfrm>
            <a:off x="2003298" y="1963293"/>
            <a:ext cx="3741420" cy="0"/>
          </a:xfrm>
          <a:custGeom>
            <a:avLst/>
            <a:gdLst/>
            <a:ahLst/>
            <a:cxnLst/>
            <a:rect l="l" t="t" r="r" b="b"/>
            <a:pathLst>
              <a:path w="3741420">
                <a:moveTo>
                  <a:pt x="0" y="0"/>
                </a:moveTo>
                <a:lnTo>
                  <a:pt x="3741420" y="0"/>
                </a:lnTo>
              </a:path>
            </a:pathLst>
          </a:custGeom>
          <a:ln w="6858">
            <a:solidFill>
              <a:srgbClr val="858585"/>
            </a:solidFill>
          </a:ln>
        </p:spPr>
        <p:txBody>
          <a:bodyPr wrap="square" lIns="0" tIns="0" rIns="0" bIns="0" rtlCol="0"/>
          <a:lstStyle/>
          <a:p>
            <a:endParaRPr/>
          </a:p>
        </p:txBody>
      </p:sp>
      <p:sp>
        <p:nvSpPr>
          <p:cNvPr id="8" name="object 8"/>
          <p:cNvSpPr/>
          <p:nvPr/>
        </p:nvSpPr>
        <p:spPr>
          <a:xfrm>
            <a:off x="2003298" y="1704594"/>
            <a:ext cx="3741420" cy="0"/>
          </a:xfrm>
          <a:custGeom>
            <a:avLst/>
            <a:gdLst/>
            <a:ahLst/>
            <a:cxnLst/>
            <a:rect l="l" t="t" r="r" b="b"/>
            <a:pathLst>
              <a:path w="3741420">
                <a:moveTo>
                  <a:pt x="0" y="0"/>
                </a:moveTo>
                <a:lnTo>
                  <a:pt x="3741420" y="0"/>
                </a:lnTo>
              </a:path>
            </a:pathLst>
          </a:custGeom>
          <a:ln w="7620">
            <a:solidFill>
              <a:srgbClr val="858585"/>
            </a:solidFill>
          </a:ln>
        </p:spPr>
        <p:txBody>
          <a:bodyPr wrap="square" lIns="0" tIns="0" rIns="0" bIns="0" rtlCol="0"/>
          <a:lstStyle/>
          <a:p>
            <a:endParaRPr/>
          </a:p>
        </p:txBody>
      </p:sp>
      <p:sp>
        <p:nvSpPr>
          <p:cNvPr id="9" name="object 9"/>
          <p:cNvSpPr/>
          <p:nvPr/>
        </p:nvSpPr>
        <p:spPr>
          <a:xfrm>
            <a:off x="2003298" y="1445513"/>
            <a:ext cx="3741420" cy="0"/>
          </a:xfrm>
          <a:custGeom>
            <a:avLst/>
            <a:gdLst/>
            <a:ahLst/>
            <a:cxnLst/>
            <a:rect l="l" t="t" r="r" b="b"/>
            <a:pathLst>
              <a:path w="3741420">
                <a:moveTo>
                  <a:pt x="0" y="0"/>
                </a:moveTo>
                <a:lnTo>
                  <a:pt x="3741420" y="0"/>
                </a:lnTo>
              </a:path>
            </a:pathLst>
          </a:custGeom>
          <a:ln w="7619">
            <a:solidFill>
              <a:srgbClr val="858585"/>
            </a:solidFill>
          </a:ln>
        </p:spPr>
        <p:txBody>
          <a:bodyPr wrap="square" lIns="0" tIns="0" rIns="0" bIns="0" rtlCol="0"/>
          <a:lstStyle/>
          <a:p>
            <a:endParaRPr/>
          </a:p>
        </p:txBody>
      </p:sp>
      <p:sp>
        <p:nvSpPr>
          <p:cNvPr id="10" name="object 10"/>
          <p:cNvSpPr/>
          <p:nvPr/>
        </p:nvSpPr>
        <p:spPr>
          <a:xfrm>
            <a:off x="2003298" y="1187957"/>
            <a:ext cx="3741420" cy="0"/>
          </a:xfrm>
          <a:custGeom>
            <a:avLst/>
            <a:gdLst/>
            <a:ahLst/>
            <a:cxnLst/>
            <a:rect l="l" t="t" r="r" b="b"/>
            <a:pathLst>
              <a:path w="3741420">
                <a:moveTo>
                  <a:pt x="0" y="0"/>
                </a:moveTo>
                <a:lnTo>
                  <a:pt x="3741420" y="0"/>
                </a:lnTo>
              </a:path>
            </a:pathLst>
          </a:custGeom>
          <a:ln w="7619">
            <a:solidFill>
              <a:srgbClr val="858585"/>
            </a:solidFill>
          </a:ln>
        </p:spPr>
        <p:txBody>
          <a:bodyPr wrap="square" lIns="0" tIns="0" rIns="0" bIns="0" rtlCol="0"/>
          <a:lstStyle/>
          <a:p>
            <a:endParaRPr/>
          </a:p>
        </p:txBody>
      </p:sp>
      <p:sp>
        <p:nvSpPr>
          <p:cNvPr id="11" name="object 11"/>
          <p:cNvSpPr/>
          <p:nvPr/>
        </p:nvSpPr>
        <p:spPr>
          <a:xfrm>
            <a:off x="2003298" y="1187958"/>
            <a:ext cx="0" cy="2101215"/>
          </a:xfrm>
          <a:custGeom>
            <a:avLst/>
            <a:gdLst/>
            <a:ahLst/>
            <a:cxnLst/>
            <a:rect l="l" t="t" r="r" b="b"/>
            <a:pathLst>
              <a:path h="2101215">
                <a:moveTo>
                  <a:pt x="0" y="0"/>
                </a:moveTo>
                <a:lnTo>
                  <a:pt x="0" y="2100833"/>
                </a:lnTo>
              </a:path>
            </a:pathLst>
          </a:custGeom>
          <a:ln w="7620">
            <a:solidFill>
              <a:srgbClr val="858585"/>
            </a:solidFill>
          </a:ln>
        </p:spPr>
        <p:txBody>
          <a:bodyPr wrap="square" lIns="0" tIns="0" rIns="0" bIns="0" rtlCol="0"/>
          <a:lstStyle/>
          <a:p>
            <a:endParaRPr/>
          </a:p>
        </p:txBody>
      </p:sp>
      <p:sp>
        <p:nvSpPr>
          <p:cNvPr id="12" name="object 12"/>
          <p:cNvSpPr/>
          <p:nvPr/>
        </p:nvSpPr>
        <p:spPr>
          <a:xfrm>
            <a:off x="1971294" y="3255264"/>
            <a:ext cx="32384" cy="0"/>
          </a:xfrm>
          <a:custGeom>
            <a:avLst/>
            <a:gdLst/>
            <a:ahLst/>
            <a:cxnLst/>
            <a:rect l="l" t="t" r="r" b="b"/>
            <a:pathLst>
              <a:path w="32385">
                <a:moveTo>
                  <a:pt x="0" y="0"/>
                </a:moveTo>
                <a:lnTo>
                  <a:pt x="32004" y="0"/>
                </a:lnTo>
              </a:path>
            </a:pathLst>
          </a:custGeom>
          <a:ln w="7620">
            <a:solidFill>
              <a:srgbClr val="858585"/>
            </a:solidFill>
          </a:ln>
        </p:spPr>
        <p:txBody>
          <a:bodyPr wrap="square" lIns="0" tIns="0" rIns="0" bIns="0" rtlCol="0"/>
          <a:lstStyle/>
          <a:p>
            <a:endParaRPr/>
          </a:p>
        </p:txBody>
      </p:sp>
      <p:sp>
        <p:nvSpPr>
          <p:cNvPr id="13" name="object 13"/>
          <p:cNvSpPr/>
          <p:nvPr/>
        </p:nvSpPr>
        <p:spPr>
          <a:xfrm>
            <a:off x="1971294" y="2997707"/>
            <a:ext cx="32384" cy="0"/>
          </a:xfrm>
          <a:custGeom>
            <a:avLst/>
            <a:gdLst/>
            <a:ahLst/>
            <a:cxnLst/>
            <a:rect l="l" t="t" r="r" b="b"/>
            <a:pathLst>
              <a:path w="32385">
                <a:moveTo>
                  <a:pt x="0" y="0"/>
                </a:moveTo>
                <a:lnTo>
                  <a:pt x="32004" y="0"/>
                </a:lnTo>
              </a:path>
            </a:pathLst>
          </a:custGeom>
          <a:ln w="7619">
            <a:solidFill>
              <a:srgbClr val="858585"/>
            </a:solidFill>
          </a:ln>
        </p:spPr>
        <p:txBody>
          <a:bodyPr wrap="square" lIns="0" tIns="0" rIns="0" bIns="0" rtlCol="0"/>
          <a:lstStyle/>
          <a:p>
            <a:endParaRPr/>
          </a:p>
        </p:txBody>
      </p:sp>
      <p:sp>
        <p:nvSpPr>
          <p:cNvPr id="14" name="object 14"/>
          <p:cNvSpPr/>
          <p:nvPr/>
        </p:nvSpPr>
        <p:spPr>
          <a:xfrm>
            <a:off x="1971294" y="2738627"/>
            <a:ext cx="32384" cy="0"/>
          </a:xfrm>
          <a:custGeom>
            <a:avLst/>
            <a:gdLst/>
            <a:ahLst/>
            <a:cxnLst/>
            <a:rect l="l" t="t" r="r" b="b"/>
            <a:pathLst>
              <a:path w="32385">
                <a:moveTo>
                  <a:pt x="0" y="0"/>
                </a:moveTo>
                <a:lnTo>
                  <a:pt x="32004" y="0"/>
                </a:lnTo>
              </a:path>
            </a:pathLst>
          </a:custGeom>
          <a:ln w="7619">
            <a:solidFill>
              <a:srgbClr val="858585"/>
            </a:solidFill>
          </a:ln>
        </p:spPr>
        <p:txBody>
          <a:bodyPr wrap="square" lIns="0" tIns="0" rIns="0" bIns="0" rtlCol="0"/>
          <a:lstStyle/>
          <a:p>
            <a:endParaRPr/>
          </a:p>
        </p:txBody>
      </p:sp>
      <p:sp>
        <p:nvSpPr>
          <p:cNvPr id="15" name="object 15"/>
          <p:cNvSpPr/>
          <p:nvPr/>
        </p:nvSpPr>
        <p:spPr>
          <a:xfrm>
            <a:off x="1971294" y="2479928"/>
            <a:ext cx="32384" cy="0"/>
          </a:xfrm>
          <a:custGeom>
            <a:avLst/>
            <a:gdLst/>
            <a:ahLst/>
            <a:cxnLst/>
            <a:rect l="l" t="t" r="r" b="b"/>
            <a:pathLst>
              <a:path w="32385">
                <a:moveTo>
                  <a:pt x="0" y="0"/>
                </a:moveTo>
                <a:lnTo>
                  <a:pt x="32004" y="0"/>
                </a:lnTo>
              </a:path>
            </a:pathLst>
          </a:custGeom>
          <a:ln w="6857">
            <a:solidFill>
              <a:srgbClr val="858585"/>
            </a:solidFill>
          </a:ln>
        </p:spPr>
        <p:txBody>
          <a:bodyPr wrap="square" lIns="0" tIns="0" rIns="0" bIns="0" rtlCol="0"/>
          <a:lstStyle/>
          <a:p>
            <a:endParaRPr/>
          </a:p>
        </p:txBody>
      </p:sp>
      <p:sp>
        <p:nvSpPr>
          <p:cNvPr id="16" name="object 16"/>
          <p:cNvSpPr/>
          <p:nvPr/>
        </p:nvSpPr>
        <p:spPr>
          <a:xfrm>
            <a:off x="1971294" y="2221229"/>
            <a:ext cx="32384" cy="0"/>
          </a:xfrm>
          <a:custGeom>
            <a:avLst/>
            <a:gdLst/>
            <a:ahLst/>
            <a:cxnLst/>
            <a:rect l="l" t="t" r="r" b="b"/>
            <a:pathLst>
              <a:path w="32385">
                <a:moveTo>
                  <a:pt x="0" y="0"/>
                </a:moveTo>
                <a:lnTo>
                  <a:pt x="32004" y="0"/>
                </a:lnTo>
              </a:path>
            </a:pathLst>
          </a:custGeom>
          <a:ln w="7619">
            <a:solidFill>
              <a:srgbClr val="858585"/>
            </a:solidFill>
          </a:ln>
        </p:spPr>
        <p:txBody>
          <a:bodyPr wrap="square" lIns="0" tIns="0" rIns="0" bIns="0" rtlCol="0"/>
          <a:lstStyle/>
          <a:p>
            <a:endParaRPr/>
          </a:p>
        </p:txBody>
      </p:sp>
      <p:sp>
        <p:nvSpPr>
          <p:cNvPr id="17" name="object 17"/>
          <p:cNvSpPr/>
          <p:nvPr/>
        </p:nvSpPr>
        <p:spPr>
          <a:xfrm>
            <a:off x="1971294" y="1963293"/>
            <a:ext cx="32384" cy="0"/>
          </a:xfrm>
          <a:custGeom>
            <a:avLst/>
            <a:gdLst/>
            <a:ahLst/>
            <a:cxnLst/>
            <a:rect l="l" t="t" r="r" b="b"/>
            <a:pathLst>
              <a:path w="32385">
                <a:moveTo>
                  <a:pt x="0" y="0"/>
                </a:moveTo>
                <a:lnTo>
                  <a:pt x="32004" y="0"/>
                </a:lnTo>
              </a:path>
            </a:pathLst>
          </a:custGeom>
          <a:ln w="6858">
            <a:solidFill>
              <a:srgbClr val="858585"/>
            </a:solidFill>
          </a:ln>
        </p:spPr>
        <p:txBody>
          <a:bodyPr wrap="square" lIns="0" tIns="0" rIns="0" bIns="0" rtlCol="0"/>
          <a:lstStyle/>
          <a:p>
            <a:endParaRPr/>
          </a:p>
        </p:txBody>
      </p:sp>
      <p:sp>
        <p:nvSpPr>
          <p:cNvPr id="18" name="object 18"/>
          <p:cNvSpPr/>
          <p:nvPr/>
        </p:nvSpPr>
        <p:spPr>
          <a:xfrm>
            <a:off x="1971294" y="1704594"/>
            <a:ext cx="32384" cy="0"/>
          </a:xfrm>
          <a:custGeom>
            <a:avLst/>
            <a:gdLst/>
            <a:ahLst/>
            <a:cxnLst/>
            <a:rect l="l" t="t" r="r" b="b"/>
            <a:pathLst>
              <a:path w="32385">
                <a:moveTo>
                  <a:pt x="0" y="0"/>
                </a:moveTo>
                <a:lnTo>
                  <a:pt x="32004" y="0"/>
                </a:lnTo>
              </a:path>
            </a:pathLst>
          </a:custGeom>
          <a:ln w="7620">
            <a:solidFill>
              <a:srgbClr val="858585"/>
            </a:solidFill>
          </a:ln>
        </p:spPr>
        <p:txBody>
          <a:bodyPr wrap="square" lIns="0" tIns="0" rIns="0" bIns="0" rtlCol="0"/>
          <a:lstStyle/>
          <a:p>
            <a:endParaRPr/>
          </a:p>
        </p:txBody>
      </p:sp>
      <p:sp>
        <p:nvSpPr>
          <p:cNvPr id="19" name="object 19"/>
          <p:cNvSpPr/>
          <p:nvPr/>
        </p:nvSpPr>
        <p:spPr>
          <a:xfrm>
            <a:off x="1971294" y="1445513"/>
            <a:ext cx="32384" cy="0"/>
          </a:xfrm>
          <a:custGeom>
            <a:avLst/>
            <a:gdLst/>
            <a:ahLst/>
            <a:cxnLst/>
            <a:rect l="l" t="t" r="r" b="b"/>
            <a:pathLst>
              <a:path w="32385">
                <a:moveTo>
                  <a:pt x="0" y="0"/>
                </a:moveTo>
                <a:lnTo>
                  <a:pt x="32004" y="0"/>
                </a:lnTo>
              </a:path>
            </a:pathLst>
          </a:custGeom>
          <a:ln w="7619">
            <a:solidFill>
              <a:srgbClr val="858585"/>
            </a:solidFill>
          </a:ln>
        </p:spPr>
        <p:txBody>
          <a:bodyPr wrap="square" lIns="0" tIns="0" rIns="0" bIns="0" rtlCol="0"/>
          <a:lstStyle/>
          <a:p>
            <a:endParaRPr/>
          </a:p>
        </p:txBody>
      </p:sp>
      <p:sp>
        <p:nvSpPr>
          <p:cNvPr id="20" name="object 20"/>
          <p:cNvSpPr/>
          <p:nvPr/>
        </p:nvSpPr>
        <p:spPr>
          <a:xfrm>
            <a:off x="1971294" y="1187957"/>
            <a:ext cx="32384" cy="0"/>
          </a:xfrm>
          <a:custGeom>
            <a:avLst/>
            <a:gdLst/>
            <a:ahLst/>
            <a:cxnLst/>
            <a:rect l="l" t="t" r="r" b="b"/>
            <a:pathLst>
              <a:path w="32385">
                <a:moveTo>
                  <a:pt x="0" y="0"/>
                </a:moveTo>
                <a:lnTo>
                  <a:pt x="32004" y="0"/>
                </a:lnTo>
              </a:path>
            </a:pathLst>
          </a:custGeom>
          <a:ln w="7619">
            <a:solidFill>
              <a:srgbClr val="858585"/>
            </a:solidFill>
          </a:ln>
        </p:spPr>
        <p:txBody>
          <a:bodyPr wrap="square" lIns="0" tIns="0" rIns="0" bIns="0" rtlCol="0"/>
          <a:lstStyle/>
          <a:p>
            <a:endParaRPr/>
          </a:p>
        </p:txBody>
      </p:sp>
      <p:sp>
        <p:nvSpPr>
          <p:cNvPr id="21" name="object 21"/>
          <p:cNvSpPr/>
          <p:nvPr/>
        </p:nvSpPr>
        <p:spPr>
          <a:xfrm>
            <a:off x="2003298" y="3255263"/>
            <a:ext cx="3741420" cy="0"/>
          </a:xfrm>
          <a:custGeom>
            <a:avLst/>
            <a:gdLst/>
            <a:ahLst/>
            <a:cxnLst/>
            <a:rect l="l" t="t" r="r" b="b"/>
            <a:pathLst>
              <a:path w="3741420">
                <a:moveTo>
                  <a:pt x="0" y="0"/>
                </a:moveTo>
                <a:lnTo>
                  <a:pt x="3741420" y="0"/>
                </a:lnTo>
              </a:path>
            </a:pathLst>
          </a:custGeom>
          <a:ln w="7620">
            <a:solidFill>
              <a:srgbClr val="858585"/>
            </a:solidFill>
          </a:ln>
        </p:spPr>
        <p:txBody>
          <a:bodyPr wrap="square" lIns="0" tIns="0" rIns="0" bIns="0" rtlCol="0"/>
          <a:lstStyle/>
          <a:p>
            <a:endParaRPr/>
          </a:p>
        </p:txBody>
      </p:sp>
      <p:sp>
        <p:nvSpPr>
          <p:cNvPr id="22" name="object 22"/>
          <p:cNvSpPr/>
          <p:nvPr/>
        </p:nvSpPr>
        <p:spPr>
          <a:xfrm>
            <a:off x="2935985" y="3272028"/>
            <a:ext cx="6985" cy="0"/>
          </a:xfrm>
          <a:custGeom>
            <a:avLst/>
            <a:gdLst/>
            <a:ahLst/>
            <a:cxnLst/>
            <a:rect l="l" t="t" r="r" b="b"/>
            <a:pathLst>
              <a:path w="6985">
                <a:moveTo>
                  <a:pt x="0" y="0"/>
                </a:moveTo>
                <a:lnTo>
                  <a:pt x="6857" y="0"/>
                </a:lnTo>
              </a:path>
            </a:pathLst>
          </a:custGeom>
          <a:ln w="33527">
            <a:solidFill>
              <a:srgbClr val="858585"/>
            </a:solidFill>
          </a:ln>
        </p:spPr>
        <p:txBody>
          <a:bodyPr wrap="square" lIns="0" tIns="0" rIns="0" bIns="0" rtlCol="0"/>
          <a:lstStyle/>
          <a:p>
            <a:endParaRPr/>
          </a:p>
        </p:txBody>
      </p:sp>
      <p:sp>
        <p:nvSpPr>
          <p:cNvPr id="23" name="object 23"/>
          <p:cNvSpPr/>
          <p:nvPr/>
        </p:nvSpPr>
        <p:spPr>
          <a:xfrm>
            <a:off x="3870959" y="3272028"/>
            <a:ext cx="7620" cy="0"/>
          </a:xfrm>
          <a:custGeom>
            <a:avLst/>
            <a:gdLst/>
            <a:ahLst/>
            <a:cxnLst/>
            <a:rect l="l" t="t" r="r" b="b"/>
            <a:pathLst>
              <a:path w="7620">
                <a:moveTo>
                  <a:pt x="0" y="0"/>
                </a:moveTo>
                <a:lnTo>
                  <a:pt x="7620" y="0"/>
                </a:lnTo>
              </a:path>
            </a:pathLst>
          </a:custGeom>
          <a:ln w="33527">
            <a:solidFill>
              <a:srgbClr val="858585"/>
            </a:solidFill>
          </a:ln>
        </p:spPr>
        <p:txBody>
          <a:bodyPr wrap="square" lIns="0" tIns="0" rIns="0" bIns="0" rtlCol="0"/>
          <a:lstStyle/>
          <a:p>
            <a:endParaRPr/>
          </a:p>
        </p:txBody>
      </p:sp>
      <p:sp>
        <p:nvSpPr>
          <p:cNvPr id="24" name="object 24"/>
          <p:cNvSpPr/>
          <p:nvPr/>
        </p:nvSpPr>
        <p:spPr>
          <a:xfrm>
            <a:off x="4805934" y="3272028"/>
            <a:ext cx="7620" cy="0"/>
          </a:xfrm>
          <a:custGeom>
            <a:avLst/>
            <a:gdLst/>
            <a:ahLst/>
            <a:cxnLst/>
            <a:rect l="l" t="t" r="r" b="b"/>
            <a:pathLst>
              <a:path w="7620">
                <a:moveTo>
                  <a:pt x="0" y="0"/>
                </a:moveTo>
                <a:lnTo>
                  <a:pt x="7619" y="0"/>
                </a:lnTo>
              </a:path>
            </a:pathLst>
          </a:custGeom>
          <a:ln w="33527">
            <a:solidFill>
              <a:srgbClr val="858585"/>
            </a:solidFill>
          </a:ln>
        </p:spPr>
        <p:txBody>
          <a:bodyPr wrap="square" lIns="0" tIns="0" rIns="0" bIns="0" rtlCol="0"/>
          <a:lstStyle/>
          <a:p>
            <a:endParaRPr/>
          </a:p>
        </p:txBody>
      </p:sp>
      <p:sp>
        <p:nvSpPr>
          <p:cNvPr id="25" name="object 25"/>
          <p:cNvSpPr/>
          <p:nvPr/>
        </p:nvSpPr>
        <p:spPr>
          <a:xfrm>
            <a:off x="5740908" y="3272028"/>
            <a:ext cx="7620" cy="0"/>
          </a:xfrm>
          <a:custGeom>
            <a:avLst/>
            <a:gdLst/>
            <a:ahLst/>
            <a:cxnLst/>
            <a:rect l="l" t="t" r="r" b="b"/>
            <a:pathLst>
              <a:path w="7620">
                <a:moveTo>
                  <a:pt x="0" y="0"/>
                </a:moveTo>
                <a:lnTo>
                  <a:pt x="7620" y="0"/>
                </a:lnTo>
              </a:path>
            </a:pathLst>
          </a:custGeom>
          <a:ln w="33527">
            <a:solidFill>
              <a:srgbClr val="858585"/>
            </a:solidFill>
          </a:ln>
        </p:spPr>
        <p:txBody>
          <a:bodyPr wrap="square" lIns="0" tIns="0" rIns="0" bIns="0" rtlCol="0"/>
          <a:lstStyle/>
          <a:p>
            <a:endParaRPr/>
          </a:p>
        </p:txBody>
      </p:sp>
      <p:sp>
        <p:nvSpPr>
          <p:cNvPr id="26" name="object 26"/>
          <p:cNvSpPr/>
          <p:nvPr/>
        </p:nvSpPr>
        <p:spPr>
          <a:xfrm>
            <a:off x="2459735" y="2466594"/>
            <a:ext cx="2829560" cy="253365"/>
          </a:xfrm>
          <a:custGeom>
            <a:avLst/>
            <a:gdLst/>
            <a:ahLst/>
            <a:cxnLst/>
            <a:rect l="l" t="t" r="r" b="b"/>
            <a:pathLst>
              <a:path w="2829560" h="253364">
                <a:moveTo>
                  <a:pt x="6858" y="0"/>
                </a:moveTo>
                <a:lnTo>
                  <a:pt x="1524" y="4571"/>
                </a:lnTo>
                <a:lnTo>
                  <a:pt x="0" y="16763"/>
                </a:lnTo>
                <a:lnTo>
                  <a:pt x="4572" y="22097"/>
                </a:lnTo>
                <a:lnTo>
                  <a:pt x="10668" y="22859"/>
                </a:lnTo>
                <a:lnTo>
                  <a:pt x="945642" y="129539"/>
                </a:lnTo>
                <a:lnTo>
                  <a:pt x="1882140" y="200405"/>
                </a:lnTo>
                <a:lnTo>
                  <a:pt x="2817114" y="252221"/>
                </a:lnTo>
                <a:lnTo>
                  <a:pt x="2823210" y="252983"/>
                </a:lnTo>
                <a:lnTo>
                  <a:pt x="2828544" y="247649"/>
                </a:lnTo>
                <a:lnTo>
                  <a:pt x="2829306" y="241553"/>
                </a:lnTo>
                <a:lnTo>
                  <a:pt x="2829306" y="235457"/>
                </a:lnTo>
                <a:lnTo>
                  <a:pt x="2824734" y="230123"/>
                </a:lnTo>
                <a:lnTo>
                  <a:pt x="2818638" y="230123"/>
                </a:lnTo>
                <a:lnTo>
                  <a:pt x="1883664" y="178307"/>
                </a:lnTo>
                <a:lnTo>
                  <a:pt x="947928" y="107441"/>
                </a:lnTo>
                <a:lnTo>
                  <a:pt x="12954" y="761"/>
                </a:lnTo>
                <a:lnTo>
                  <a:pt x="6858" y="0"/>
                </a:lnTo>
                <a:close/>
              </a:path>
            </a:pathLst>
          </a:custGeom>
          <a:solidFill>
            <a:srgbClr val="1B467B"/>
          </a:solidFill>
        </p:spPr>
        <p:txBody>
          <a:bodyPr wrap="square" lIns="0" tIns="0" rIns="0" bIns="0" rtlCol="0"/>
          <a:lstStyle/>
          <a:p>
            <a:endParaRPr/>
          </a:p>
        </p:txBody>
      </p:sp>
      <p:sp>
        <p:nvSpPr>
          <p:cNvPr id="27" name="object 27"/>
          <p:cNvSpPr/>
          <p:nvPr/>
        </p:nvSpPr>
        <p:spPr>
          <a:xfrm>
            <a:off x="2458973" y="1433322"/>
            <a:ext cx="2830195" cy="403860"/>
          </a:xfrm>
          <a:custGeom>
            <a:avLst/>
            <a:gdLst/>
            <a:ahLst/>
            <a:cxnLst/>
            <a:rect l="l" t="t" r="r" b="b"/>
            <a:pathLst>
              <a:path w="2830195" h="403860">
                <a:moveTo>
                  <a:pt x="8381" y="0"/>
                </a:moveTo>
                <a:lnTo>
                  <a:pt x="2285" y="3810"/>
                </a:lnTo>
                <a:lnTo>
                  <a:pt x="1523" y="9906"/>
                </a:lnTo>
                <a:lnTo>
                  <a:pt x="0" y="16002"/>
                </a:lnTo>
                <a:lnTo>
                  <a:pt x="945641" y="202692"/>
                </a:lnTo>
                <a:lnTo>
                  <a:pt x="1882139" y="319278"/>
                </a:lnTo>
                <a:lnTo>
                  <a:pt x="2817876" y="403860"/>
                </a:lnTo>
                <a:lnTo>
                  <a:pt x="2823972" y="403860"/>
                </a:lnTo>
                <a:lnTo>
                  <a:pt x="2829305" y="400050"/>
                </a:lnTo>
                <a:lnTo>
                  <a:pt x="2830067" y="393192"/>
                </a:lnTo>
                <a:lnTo>
                  <a:pt x="2830067" y="387096"/>
                </a:lnTo>
                <a:lnTo>
                  <a:pt x="2825496" y="381762"/>
                </a:lnTo>
                <a:lnTo>
                  <a:pt x="2819400" y="381762"/>
                </a:lnTo>
                <a:lnTo>
                  <a:pt x="1885188" y="297180"/>
                </a:lnTo>
                <a:lnTo>
                  <a:pt x="949451" y="180594"/>
                </a:lnTo>
                <a:lnTo>
                  <a:pt x="14477" y="1524"/>
                </a:lnTo>
                <a:lnTo>
                  <a:pt x="8381" y="0"/>
                </a:lnTo>
                <a:close/>
              </a:path>
            </a:pathLst>
          </a:custGeom>
          <a:solidFill>
            <a:srgbClr val="87AEDE"/>
          </a:solidFill>
        </p:spPr>
        <p:txBody>
          <a:bodyPr wrap="square" lIns="0" tIns="0" rIns="0" bIns="0" rtlCol="0"/>
          <a:lstStyle/>
          <a:p>
            <a:endParaRPr/>
          </a:p>
        </p:txBody>
      </p:sp>
      <p:sp>
        <p:nvSpPr>
          <p:cNvPr id="28" name="object 28"/>
          <p:cNvSpPr txBox="1"/>
          <p:nvPr/>
        </p:nvSpPr>
        <p:spPr>
          <a:xfrm>
            <a:off x="1583689" y="2666742"/>
            <a:ext cx="313055" cy="657860"/>
          </a:xfrm>
          <a:prstGeom prst="rect">
            <a:avLst/>
          </a:prstGeom>
        </p:spPr>
        <p:txBody>
          <a:bodyPr vert="horz" wrap="square" lIns="0" tIns="0" rIns="0" bIns="0" rtlCol="0">
            <a:spAutoFit/>
          </a:bodyPr>
          <a:lstStyle/>
          <a:p>
            <a:pPr algn="ctr">
              <a:lnSpc>
                <a:spcPct val="100000"/>
              </a:lnSpc>
            </a:pPr>
            <a:r>
              <a:rPr sz="800" dirty="0">
                <a:latin typeface="Calibri"/>
                <a:cs typeface="Calibri"/>
              </a:rPr>
              <a:t>$</a:t>
            </a:r>
            <a:r>
              <a:rPr sz="800" spc="5" dirty="0">
                <a:latin typeface="Calibri"/>
                <a:cs typeface="Calibri"/>
              </a:rPr>
              <a:t>2</a:t>
            </a:r>
            <a:r>
              <a:rPr sz="800" spc="10" dirty="0">
                <a:latin typeface="Calibri"/>
                <a:cs typeface="Calibri"/>
              </a:rPr>
              <a:t>0</a:t>
            </a:r>
            <a:r>
              <a:rPr sz="800" spc="-5" dirty="0">
                <a:latin typeface="Calibri"/>
                <a:cs typeface="Calibri"/>
              </a:rPr>
              <a:t>.00</a:t>
            </a:r>
            <a:endParaRPr sz="800">
              <a:latin typeface="Calibri"/>
              <a:cs typeface="Calibri"/>
            </a:endParaRPr>
          </a:p>
          <a:p>
            <a:pPr>
              <a:lnSpc>
                <a:spcPct val="100000"/>
              </a:lnSpc>
              <a:spcBef>
                <a:spcPts val="45"/>
              </a:spcBef>
            </a:pPr>
            <a:endParaRPr sz="900">
              <a:latin typeface="Times New Roman"/>
              <a:cs typeface="Times New Roman"/>
            </a:endParaRPr>
          </a:p>
          <a:p>
            <a:pPr algn="ctr">
              <a:lnSpc>
                <a:spcPct val="100000"/>
              </a:lnSpc>
            </a:pPr>
            <a:r>
              <a:rPr sz="800" dirty="0">
                <a:latin typeface="Calibri"/>
                <a:cs typeface="Calibri"/>
              </a:rPr>
              <a:t>$</a:t>
            </a:r>
            <a:r>
              <a:rPr sz="800" spc="5" dirty="0">
                <a:latin typeface="Calibri"/>
                <a:cs typeface="Calibri"/>
              </a:rPr>
              <a:t>1</a:t>
            </a:r>
            <a:r>
              <a:rPr sz="800" spc="10" dirty="0">
                <a:latin typeface="Calibri"/>
                <a:cs typeface="Calibri"/>
              </a:rPr>
              <a:t>0</a:t>
            </a:r>
            <a:r>
              <a:rPr sz="800" spc="-5" dirty="0">
                <a:latin typeface="Calibri"/>
                <a:cs typeface="Calibri"/>
              </a:rPr>
              <a:t>.00</a:t>
            </a:r>
            <a:endParaRPr sz="800">
              <a:latin typeface="Calibri"/>
              <a:cs typeface="Calibri"/>
            </a:endParaRPr>
          </a:p>
          <a:p>
            <a:pPr>
              <a:lnSpc>
                <a:spcPct val="100000"/>
              </a:lnSpc>
              <a:spcBef>
                <a:spcPts val="35"/>
              </a:spcBef>
            </a:pPr>
            <a:endParaRPr sz="900">
              <a:latin typeface="Times New Roman"/>
              <a:cs typeface="Times New Roman"/>
            </a:endParaRPr>
          </a:p>
          <a:p>
            <a:pPr marL="110489" algn="ctr">
              <a:lnSpc>
                <a:spcPct val="100000"/>
              </a:lnSpc>
            </a:pPr>
            <a:r>
              <a:rPr sz="800" dirty="0">
                <a:latin typeface="Calibri"/>
                <a:cs typeface="Calibri"/>
              </a:rPr>
              <a:t>$‐</a:t>
            </a:r>
            <a:endParaRPr sz="800">
              <a:latin typeface="Calibri"/>
              <a:cs typeface="Calibri"/>
            </a:endParaRPr>
          </a:p>
        </p:txBody>
      </p:sp>
      <p:sp>
        <p:nvSpPr>
          <p:cNvPr id="29" name="object 29"/>
          <p:cNvSpPr txBox="1"/>
          <p:nvPr/>
        </p:nvSpPr>
        <p:spPr>
          <a:xfrm>
            <a:off x="1583689" y="2408427"/>
            <a:ext cx="313055" cy="140335"/>
          </a:xfrm>
          <a:prstGeom prst="rect">
            <a:avLst/>
          </a:prstGeom>
        </p:spPr>
        <p:txBody>
          <a:bodyPr vert="horz" wrap="square" lIns="0" tIns="0" rIns="0" bIns="0" rtlCol="0">
            <a:spAutoFit/>
          </a:bodyPr>
          <a:lstStyle/>
          <a:p>
            <a:pPr marL="12700">
              <a:lnSpc>
                <a:spcPct val="100000"/>
              </a:lnSpc>
            </a:pPr>
            <a:r>
              <a:rPr sz="800" dirty="0">
                <a:latin typeface="Calibri"/>
                <a:cs typeface="Calibri"/>
              </a:rPr>
              <a:t>$</a:t>
            </a:r>
            <a:r>
              <a:rPr sz="800" spc="5" dirty="0">
                <a:latin typeface="Calibri"/>
                <a:cs typeface="Calibri"/>
              </a:rPr>
              <a:t>3</a:t>
            </a:r>
            <a:r>
              <a:rPr sz="800" spc="10" dirty="0">
                <a:latin typeface="Calibri"/>
                <a:cs typeface="Calibri"/>
              </a:rPr>
              <a:t>0</a:t>
            </a:r>
            <a:r>
              <a:rPr sz="800" spc="-5" dirty="0">
                <a:latin typeface="Calibri"/>
                <a:cs typeface="Calibri"/>
              </a:rPr>
              <a:t>.00</a:t>
            </a:r>
            <a:endParaRPr sz="800">
              <a:latin typeface="Calibri"/>
              <a:cs typeface="Calibri"/>
            </a:endParaRPr>
          </a:p>
        </p:txBody>
      </p:sp>
      <p:sp>
        <p:nvSpPr>
          <p:cNvPr id="30" name="object 30"/>
          <p:cNvSpPr txBox="1"/>
          <p:nvPr/>
        </p:nvSpPr>
        <p:spPr>
          <a:xfrm>
            <a:off x="1583689" y="850138"/>
            <a:ext cx="4000500" cy="1181735"/>
          </a:xfrm>
          <a:prstGeom prst="rect">
            <a:avLst/>
          </a:prstGeom>
        </p:spPr>
        <p:txBody>
          <a:bodyPr vert="horz" wrap="square" lIns="0" tIns="0" rIns="0" bIns="0" rtlCol="0">
            <a:spAutoFit/>
          </a:bodyPr>
          <a:lstStyle/>
          <a:p>
            <a:pPr marL="616585">
              <a:lnSpc>
                <a:spcPct val="100000"/>
              </a:lnSpc>
            </a:pPr>
            <a:r>
              <a:rPr sz="950" b="1" spc="-5" dirty="0">
                <a:latin typeface="Arial"/>
                <a:cs typeface="Arial"/>
              </a:rPr>
              <a:t>Figure </a:t>
            </a:r>
            <a:r>
              <a:rPr sz="950" b="1" spc="-10" dirty="0">
                <a:latin typeface="Arial"/>
                <a:cs typeface="Arial"/>
              </a:rPr>
              <a:t>61: Heat Transfer Surface Area </a:t>
            </a:r>
            <a:r>
              <a:rPr sz="950" b="1" spc="-15" dirty="0">
                <a:latin typeface="Arial"/>
                <a:cs typeface="Arial"/>
              </a:rPr>
              <a:t>vs. </a:t>
            </a:r>
            <a:r>
              <a:rPr sz="950" b="1" spc="-10" dirty="0">
                <a:latin typeface="Arial"/>
                <a:cs typeface="Arial"/>
              </a:rPr>
              <a:t>Cost </a:t>
            </a:r>
            <a:r>
              <a:rPr sz="950" b="1" spc="-5" dirty="0">
                <a:latin typeface="Arial"/>
                <a:cs typeface="Arial"/>
              </a:rPr>
              <a:t>- by</a:t>
            </a:r>
            <a:r>
              <a:rPr sz="950" b="1" spc="55" dirty="0">
                <a:latin typeface="Arial"/>
                <a:cs typeface="Arial"/>
              </a:rPr>
              <a:t> </a:t>
            </a:r>
            <a:r>
              <a:rPr sz="950" b="1" spc="-10" dirty="0">
                <a:latin typeface="Arial"/>
                <a:cs typeface="Arial"/>
              </a:rPr>
              <a:t>Material</a:t>
            </a:r>
            <a:endParaRPr sz="950">
              <a:latin typeface="Arial"/>
              <a:cs typeface="Arial"/>
            </a:endParaRPr>
          </a:p>
          <a:p>
            <a:pPr>
              <a:lnSpc>
                <a:spcPct val="100000"/>
              </a:lnSpc>
              <a:spcBef>
                <a:spcPts val="30"/>
              </a:spcBef>
            </a:pPr>
            <a:endParaRPr sz="800">
              <a:latin typeface="Times New Roman"/>
              <a:cs typeface="Times New Roman"/>
            </a:endParaRPr>
          </a:p>
          <a:p>
            <a:pPr marL="12700">
              <a:lnSpc>
                <a:spcPct val="100000"/>
              </a:lnSpc>
              <a:spcBef>
                <a:spcPts val="5"/>
              </a:spcBef>
            </a:pPr>
            <a:r>
              <a:rPr sz="800" dirty="0">
                <a:latin typeface="Calibri"/>
                <a:cs typeface="Calibri"/>
              </a:rPr>
              <a:t>$80.00</a:t>
            </a:r>
            <a:endParaRPr sz="800">
              <a:latin typeface="Calibri"/>
              <a:cs typeface="Calibri"/>
            </a:endParaRPr>
          </a:p>
          <a:p>
            <a:pPr>
              <a:lnSpc>
                <a:spcPct val="100000"/>
              </a:lnSpc>
              <a:spcBef>
                <a:spcPts val="40"/>
              </a:spcBef>
            </a:pPr>
            <a:endParaRPr sz="900">
              <a:latin typeface="Times New Roman"/>
              <a:cs typeface="Times New Roman"/>
            </a:endParaRPr>
          </a:p>
          <a:p>
            <a:pPr marL="12700">
              <a:lnSpc>
                <a:spcPct val="100000"/>
              </a:lnSpc>
            </a:pPr>
            <a:r>
              <a:rPr sz="800" dirty="0">
                <a:latin typeface="Calibri"/>
                <a:cs typeface="Calibri"/>
              </a:rPr>
              <a:t>$70.00</a:t>
            </a:r>
            <a:endParaRPr sz="800">
              <a:latin typeface="Calibri"/>
              <a:cs typeface="Calibri"/>
            </a:endParaRPr>
          </a:p>
          <a:p>
            <a:pPr>
              <a:lnSpc>
                <a:spcPct val="100000"/>
              </a:lnSpc>
              <a:spcBef>
                <a:spcPts val="45"/>
              </a:spcBef>
            </a:pPr>
            <a:endParaRPr sz="900">
              <a:latin typeface="Times New Roman"/>
              <a:cs typeface="Times New Roman"/>
            </a:endParaRPr>
          </a:p>
          <a:p>
            <a:pPr marL="12700">
              <a:lnSpc>
                <a:spcPct val="100000"/>
              </a:lnSpc>
            </a:pPr>
            <a:r>
              <a:rPr sz="800" dirty="0">
                <a:latin typeface="Calibri"/>
                <a:cs typeface="Calibri"/>
              </a:rPr>
              <a:t>$60.00</a:t>
            </a:r>
            <a:endParaRPr sz="800">
              <a:latin typeface="Calibri"/>
              <a:cs typeface="Calibri"/>
            </a:endParaRPr>
          </a:p>
          <a:p>
            <a:pPr>
              <a:lnSpc>
                <a:spcPct val="100000"/>
              </a:lnSpc>
              <a:spcBef>
                <a:spcPts val="35"/>
              </a:spcBef>
            </a:pPr>
            <a:endParaRPr sz="900">
              <a:latin typeface="Times New Roman"/>
              <a:cs typeface="Times New Roman"/>
            </a:endParaRPr>
          </a:p>
          <a:p>
            <a:pPr marL="12700">
              <a:lnSpc>
                <a:spcPct val="100000"/>
              </a:lnSpc>
            </a:pPr>
            <a:r>
              <a:rPr sz="800" dirty="0">
                <a:latin typeface="Calibri"/>
                <a:cs typeface="Calibri"/>
              </a:rPr>
              <a:t>$50.00</a:t>
            </a:r>
            <a:endParaRPr sz="800">
              <a:latin typeface="Calibri"/>
              <a:cs typeface="Calibri"/>
            </a:endParaRPr>
          </a:p>
        </p:txBody>
      </p:sp>
      <p:sp>
        <p:nvSpPr>
          <p:cNvPr id="31" name="object 31"/>
          <p:cNvSpPr txBox="1"/>
          <p:nvPr/>
        </p:nvSpPr>
        <p:spPr>
          <a:xfrm>
            <a:off x="2354066" y="3318271"/>
            <a:ext cx="235585" cy="140335"/>
          </a:xfrm>
          <a:prstGeom prst="rect">
            <a:avLst/>
          </a:prstGeom>
        </p:spPr>
        <p:txBody>
          <a:bodyPr vert="horz" wrap="square" lIns="0" tIns="0" rIns="0" bIns="0" rtlCol="0">
            <a:spAutoFit/>
          </a:bodyPr>
          <a:lstStyle/>
          <a:p>
            <a:pPr marL="12700">
              <a:lnSpc>
                <a:spcPct val="100000"/>
              </a:lnSpc>
            </a:pPr>
            <a:r>
              <a:rPr sz="800" dirty="0">
                <a:latin typeface="Calibri"/>
                <a:cs typeface="Calibri"/>
              </a:rPr>
              <a:t>2</a:t>
            </a:r>
            <a:r>
              <a:rPr sz="800" spc="10" dirty="0">
                <a:latin typeface="Calibri"/>
                <a:cs typeface="Calibri"/>
              </a:rPr>
              <a:t>6</a:t>
            </a:r>
            <a:r>
              <a:rPr sz="800" spc="5" dirty="0">
                <a:latin typeface="Calibri"/>
                <a:cs typeface="Calibri"/>
              </a:rPr>
              <a:t>14</a:t>
            </a:r>
            <a:endParaRPr sz="800">
              <a:latin typeface="Calibri"/>
              <a:cs typeface="Calibri"/>
            </a:endParaRPr>
          </a:p>
        </p:txBody>
      </p:sp>
      <p:sp>
        <p:nvSpPr>
          <p:cNvPr id="32" name="object 32"/>
          <p:cNvSpPr txBox="1"/>
          <p:nvPr/>
        </p:nvSpPr>
        <p:spPr>
          <a:xfrm>
            <a:off x="3289103" y="3318271"/>
            <a:ext cx="235585" cy="140335"/>
          </a:xfrm>
          <a:prstGeom prst="rect">
            <a:avLst/>
          </a:prstGeom>
        </p:spPr>
        <p:txBody>
          <a:bodyPr vert="horz" wrap="square" lIns="0" tIns="0" rIns="0" bIns="0" rtlCol="0">
            <a:spAutoFit/>
          </a:bodyPr>
          <a:lstStyle/>
          <a:p>
            <a:pPr marL="12700">
              <a:lnSpc>
                <a:spcPct val="100000"/>
              </a:lnSpc>
            </a:pPr>
            <a:r>
              <a:rPr sz="800" dirty="0">
                <a:latin typeface="Calibri"/>
                <a:cs typeface="Calibri"/>
              </a:rPr>
              <a:t>3</a:t>
            </a:r>
            <a:r>
              <a:rPr sz="800" spc="15" dirty="0">
                <a:latin typeface="Calibri"/>
                <a:cs typeface="Calibri"/>
              </a:rPr>
              <a:t>2</a:t>
            </a:r>
            <a:r>
              <a:rPr sz="800" dirty="0">
                <a:latin typeface="Calibri"/>
                <a:cs typeface="Calibri"/>
              </a:rPr>
              <a:t>40</a:t>
            </a:r>
            <a:endParaRPr sz="800">
              <a:latin typeface="Calibri"/>
              <a:cs typeface="Calibri"/>
            </a:endParaRPr>
          </a:p>
        </p:txBody>
      </p:sp>
      <p:sp>
        <p:nvSpPr>
          <p:cNvPr id="33" name="object 33"/>
          <p:cNvSpPr txBox="1"/>
          <p:nvPr/>
        </p:nvSpPr>
        <p:spPr>
          <a:xfrm>
            <a:off x="4224140" y="3318271"/>
            <a:ext cx="235585" cy="140335"/>
          </a:xfrm>
          <a:prstGeom prst="rect">
            <a:avLst/>
          </a:prstGeom>
        </p:spPr>
        <p:txBody>
          <a:bodyPr vert="horz" wrap="square" lIns="0" tIns="0" rIns="0" bIns="0" rtlCol="0">
            <a:spAutoFit/>
          </a:bodyPr>
          <a:lstStyle/>
          <a:p>
            <a:pPr marL="12700">
              <a:lnSpc>
                <a:spcPct val="100000"/>
              </a:lnSpc>
            </a:pPr>
            <a:r>
              <a:rPr sz="800" spc="5" dirty="0">
                <a:latin typeface="Calibri"/>
                <a:cs typeface="Calibri"/>
              </a:rPr>
              <a:t>3</a:t>
            </a:r>
            <a:r>
              <a:rPr sz="800" spc="10" dirty="0">
                <a:latin typeface="Calibri"/>
                <a:cs typeface="Calibri"/>
              </a:rPr>
              <a:t>8</a:t>
            </a:r>
            <a:r>
              <a:rPr sz="800" dirty="0">
                <a:latin typeface="Calibri"/>
                <a:cs typeface="Calibri"/>
              </a:rPr>
              <a:t>66</a:t>
            </a:r>
            <a:endParaRPr sz="800">
              <a:latin typeface="Calibri"/>
              <a:cs typeface="Calibri"/>
            </a:endParaRPr>
          </a:p>
        </p:txBody>
      </p:sp>
      <p:sp>
        <p:nvSpPr>
          <p:cNvPr id="34" name="object 34"/>
          <p:cNvSpPr txBox="1"/>
          <p:nvPr/>
        </p:nvSpPr>
        <p:spPr>
          <a:xfrm>
            <a:off x="5159930" y="3318271"/>
            <a:ext cx="235585" cy="140335"/>
          </a:xfrm>
          <a:prstGeom prst="rect">
            <a:avLst/>
          </a:prstGeom>
        </p:spPr>
        <p:txBody>
          <a:bodyPr vert="horz" wrap="square" lIns="0" tIns="0" rIns="0" bIns="0" rtlCol="0">
            <a:spAutoFit/>
          </a:bodyPr>
          <a:lstStyle/>
          <a:p>
            <a:pPr marL="12700">
              <a:lnSpc>
                <a:spcPct val="100000"/>
              </a:lnSpc>
            </a:pPr>
            <a:r>
              <a:rPr sz="800" dirty="0">
                <a:latin typeface="Calibri"/>
                <a:cs typeface="Calibri"/>
              </a:rPr>
              <a:t>4</a:t>
            </a:r>
            <a:r>
              <a:rPr sz="800" spc="10" dirty="0">
                <a:latin typeface="Calibri"/>
                <a:cs typeface="Calibri"/>
              </a:rPr>
              <a:t>4</a:t>
            </a:r>
            <a:r>
              <a:rPr sz="800" spc="5" dirty="0">
                <a:latin typeface="Calibri"/>
                <a:cs typeface="Calibri"/>
              </a:rPr>
              <a:t>93</a:t>
            </a:r>
            <a:endParaRPr sz="800">
              <a:latin typeface="Calibri"/>
              <a:cs typeface="Calibri"/>
            </a:endParaRPr>
          </a:p>
        </p:txBody>
      </p:sp>
      <p:sp>
        <p:nvSpPr>
          <p:cNvPr id="35" name="object 35"/>
          <p:cNvSpPr txBox="1"/>
          <p:nvPr/>
        </p:nvSpPr>
        <p:spPr>
          <a:xfrm>
            <a:off x="1325368" y="2150112"/>
            <a:ext cx="571500" cy="140335"/>
          </a:xfrm>
          <a:prstGeom prst="rect">
            <a:avLst/>
          </a:prstGeom>
        </p:spPr>
        <p:txBody>
          <a:bodyPr vert="horz" wrap="square" lIns="0" tIns="0" rIns="0" bIns="0" rtlCol="0">
            <a:spAutoFit/>
          </a:bodyPr>
          <a:lstStyle/>
          <a:p>
            <a:pPr marL="12700">
              <a:lnSpc>
                <a:spcPct val="100000"/>
              </a:lnSpc>
            </a:pPr>
            <a:r>
              <a:rPr sz="1200" b="1" spc="7" baseline="31250" dirty="0">
                <a:latin typeface="Calibri"/>
                <a:cs typeface="Calibri"/>
              </a:rPr>
              <a:t>Cost </a:t>
            </a:r>
            <a:r>
              <a:rPr sz="1200" b="1" spc="157" baseline="31250" dirty="0">
                <a:latin typeface="Calibri"/>
                <a:cs typeface="Calibri"/>
              </a:rPr>
              <a:t> </a:t>
            </a:r>
            <a:r>
              <a:rPr sz="800" dirty="0">
                <a:latin typeface="Calibri"/>
                <a:cs typeface="Calibri"/>
              </a:rPr>
              <a:t>$40.00</a:t>
            </a:r>
            <a:endParaRPr sz="800">
              <a:latin typeface="Calibri"/>
              <a:cs typeface="Calibri"/>
            </a:endParaRPr>
          </a:p>
        </p:txBody>
      </p:sp>
      <p:sp>
        <p:nvSpPr>
          <p:cNvPr id="36" name="object 36"/>
          <p:cNvSpPr txBox="1"/>
          <p:nvPr/>
        </p:nvSpPr>
        <p:spPr>
          <a:xfrm>
            <a:off x="1360419" y="2219462"/>
            <a:ext cx="142875" cy="140335"/>
          </a:xfrm>
          <a:prstGeom prst="rect">
            <a:avLst/>
          </a:prstGeom>
        </p:spPr>
        <p:txBody>
          <a:bodyPr vert="horz" wrap="square" lIns="0" tIns="0" rIns="0" bIns="0" rtlCol="0">
            <a:spAutoFit/>
          </a:bodyPr>
          <a:lstStyle/>
          <a:p>
            <a:pPr marL="12700">
              <a:lnSpc>
                <a:spcPct val="100000"/>
              </a:lnSpc>
            </a:pPr>
            <a:r>
              <a:rPr sz="800" b="1" dirty="0">
                <a:latin typeface="Calibri"/>
                <a:cs typeface="Calibri"/>
              </a:rPr>
              <a:t>($)</a:t>
            </a:r>
            <a:endParaRPr sz="800">
              <a:latin typeface="Calibri"/>
              <a:cs typeface="Calibri"/>
            </a:endParaRPr>
          </a:p>
        </p:txBody>
      </p:sp>
      <p:sp>
        <p:nvSpPr>
          <p:cNvPr id="37" name="object 37"/>
          <p:cNvSpPr txBox="1"/>
          <p:nvPr/>
        </p:nvSpPr>
        <p:spPr>
          <a:xfrm>
            <a:off x="3606035" y="3475248"/>
            <a:ext cx="535940" cy="140335"/>
          </a:xfrm>
          <a:prstGeom prst="rect">
            <a:avLst/>
          </a:prstGeom>
        </p:spPr>
        <p:txBody>
          <a:bodyPr vert="horz" wrap="square" lIns="0" tIns="0" rIns="0" bIns="0" rtlCol="0">
            <a:spAutoFit/>
          </a:bodyPr>
          <a:lstStyle/>
          <a:p>
            <a:pPr marL="12700">
              <a:lnSpc>
                <a:spcPct val="100000"/>
              </a:lnSpc>
            </a:pPr>
            <a:r>
              <a:rPr sz="800" b="1" spc="5" dirty="0">
                <a:latin typeface="Calibri"/>
                <a:cs typeface="Calibri"/>
              </a:rPr>
              <a:t>Square</a:t>
            </a:r>
            <a:r>
              <a:rPr sz="800" b="1" spc="-100" dirty="0">
                <a:latin typeface="Calibri"/>
                <a:cs typeface="Calibri"/>
              </a:rPr>
              <a:t> </a:t>
            </a:r>
            <a:r>
              <a:rPr sz="800" b="1" dirty="0">
                <a:latin typeface="Calibri"/>
                <a:cs typeface="Calibri"/>
              </a:rPr>
              <a:t>Feet</a:t>
            </a:r>
            <a:endParaRPr sz="800">
              <a:latin typeface="Calibri"/>
              <a:cs typeface="Calibri"/>
            </a:endParaRPr>
          </a:p>
        </p:txBody>
      </p:sp>
      <p:sp>
        <p:nvSpPr>
          <p:cNvPr id="38" name="object 38"/>
          <p:cNvSpPr/>
          <p:nvPr/>
        </p:nvSpPr>
        <p:spPr>
          <a:xfrm>
            <a:off x="5895594" y="2310002"/>
            <a:ext cx="222250" cy="0"/>
          </a:xfrm>
          <a:custGeom>
            <a:avLst/>
            <a:gdLst/>
            <a:ahLst/>
            <a:cxnLst/>
            <a:rect l="l" t="t" r="r" b="b"/>
            <a:pathLst>
              <a:path w="222250">
                <a:moveTo>
                  <a:pt x="0" y="0"/>
                </a:moveTo>
                <a:lnTo>
                  <a:pt x="221741" y="0"/>
                </a:lnTo>
              </a:path>
            </a:pathLst>
          </a:custGeom>
          <a:ln w="22098">
            <a:solidFill>
              <a:srgbClr val="1B467B"/>
            </a:solidFill>
          </a:ln>
        </p:spPr>
        <p:txBody>
          <a:bodyPr wrap="square" lIns="0" tIns="0" rIns="0" bIns="0" rtlCol="0"/>
          <a:lstStyle/>
          <a:p>
            <a:endParaRPr/>
          </a:p>
        </p:txBody>
      </p:sp>
      <p:sp>
        <p:nvSpPr>
          <p:cNvPr id="39" name="object 39"/>
          <p:cNvSpPr/>
          <p:nvPr/>
        </p:nvSpPr>
        <p:spPr>
          <a:xfrm>
            <a:off x="5895594" y="2495930"/>
            <a:ext cx="222250" cy="0"/>
          </a:xfrm>
          <a:custGeom>
            <a:avLst/>
            <a:gdLst/>
            <a:ahLst/>
            <a:cxnLst/>
            <a:rect l="l" t="t" r="r" b="b"/>
            <a:pathLst>
              <a:path w="222250">
                <a:moveTo>
                  <a:pt x="0" y="0"/>
                </a:moveTo>
                <a:lnTo>
                  <a:pt x="221741" y="0"/>
                </a:lnTo>
              </a:path>
            </a:pathLst>
          </a:custGeom>
          <a:ln w="22098">
            <a:solidFill>
              <a:srgbClr val="87AEDE"/>
            </a:solidFill>
          </a:ln>
        </p:spPr>
        <p:txBody>
          <a:bodyPr wrap="square" lIns="0" tIns="0" rIns="0" bIns="0" rtlCol="0"/>
          <a:lstStyle/>
          <a:p>
            <a:endParaRPr/>
          </a:p>
        </p:txBody>
      </p:sp>
      <p:sp>
        <p:nvSpPr>
          <p:cNvPr id="40" name="object 40"/>
          <p:cNvSpPr txBox="1"/>
          <p:nvPr/>
        </p:nvSpPr>
        <p:spPr>
          <a:xfrm>
            <a:off x="6113779" y="2174494"/>
            <a:ext cx="572770" cy="390525"/>
          </a:xfrm>
          <a:prstGeom prst="rect">
            <a:avLst/>
          </a:prstGeom>
        </p:spPr>
        <p:txBody>
          <a:bodyPr vert="horz" wrap="square" lIns="0" tIns="0" rIns="0" bIns="0" rtlCol="0">
            <a:spAutoFit/>
          </a:bodyPr>
          <a:lstStyle/>
          <a:p>
            <a:pPr marL="12700" marR="5080">
              <a:lnSpc>
                <a:spcPct val="152500"/>
              </a:lnSpc>
            </a:pPr>
            <a:r>
              <a:rPr sz="800" dirty="0">
                <a:latin typeface="Calibri"/>
                <a:cs typeface="Calibri"/>
              </a:rPr>
              <a:t>Carbon Steel  </a:t>
            </a:r>
            <a:r>
              <a:rPr sz="800" spc="5" dirty="0">
                <a:latin typeface="Calibri"/>
                <a:cs typeface="Calibri"/>
              </a:rPr>
              <a:t>316</a:t>
            </a:r>
            <a:r>
              <a:rPr sz="800" spc="-75" dirty="0">
                <a:latin typeface="Calibri"/>
                <a:cs typeface="Calibri"/>
              </a:rPr>
              <a:t> </a:t>
            </a:r>
            <a:r>
              <a:rPr sz="800" dirty="0">
                <a:latin typeface="Calibri"/>
                <a:cs typeface="Calibri"/>
              </a:rPr>
              <a:t>Stainless</a:t>
            </a:r>
            <a:endParaRPr sz="800">
              <a:latin typeface="Calibri"/>
              <a:cs typeface="Calibri"/>
            </a:endParaRPr>
          </a:p>
        </p:txBody>
      </p:sp>
      <p:sp>
        <p:nvSpPr>
          <p:cNvPr id="41" name="object 41"/>
          <p:cNvSpPr/>
          <p:nvPr/>
        </p:nvSpPr>
        <p:spPr>
          <a:xfrm>
            <a:off x="1190244" y="1069086"/>
            <a:ext cx="5591175" cy="2668270"/>
          </a:xfrm>
          <a:custGeom>
            <a:avLst/>
            <a:gdLst/>
            <a:ahLst/>
            <a:cxnLst/>
            <a:rect l="l" t="t" r="r" b="b"/>
            <a:pathLst>
              <a:path w="5591175" h="2668270">
                <a:moveTo>
                  <a:pt x="5589270" y="0"/>
                </a:moveTo>
                <a:lnTo>
                  <a:pt x="1524" y="0"/>
                </a:lnTo>
                <a:lnTo>
                  <a:pt x="0" y="1523"/>
                </a:lnTo>
                <a:lnTo>
                  <a:pt x="0" y="2666237"/>
                </a:lnTo>
                <a:lnTo>
                  <a:pt x="1524" y="2667761"/>
                </a:lnTo>
                <a:lnTo>
                  <a:pt x="5589270" y="2667761"/>
                </a:lnTo>
                <a:lnTo>
                  <a:pt x="5590794" y="2666237"/>
                </a:lnTo>
                <a:lnTo>
                  <a:pt x="5590794" y="2663951"/>
                </a:lnTo>
                <a:lnTo>
                  <a:pt x="6858" y="2663951"/>
                </a:lnTo>
                <a:lnTo>
                  <a:pt x="3048" y="2660903"/>
                </a:lnTo>
                <a:lnTo>
                  <a:pt x="6858" y="2660903"/>
                </a:lnTo>
                <a:lnTo>
                  <a:pt x="6858" y="7619"/>
                </a:lnTo>
                <a:lnTo>
                  <a:pt x="3048" y="7619"/>
                </a:lnTo>
                <a:lnTo>
                  <a:pt x="6858" y="3809"/>
                </a:lnTo>
                <a:lnTo>
                  <a:pt x="5590794" y="3809"/>
                </a:lnTo>
                <a:lnTo>
                  <a:pt x="5590794" y="1523"/>
                </a:lnTo>
                <a:lnTo>
                  <a:pt x="5589270" y="0"/>
                </a:lnTo>
                <a:close/>
              </a:path>
              <a:path w="5591175" h="2668270">
                <a:moveTo>
                  <a:pt x="6858" y="2660903"/>
                </a:moveTo>
                <a:lnTo>
                  <a:pt x="3048" y="2660903"/>
                </a:lnTo>
                <a:lnTo>
                  <a:pt x="6858" y="2663951"/>
                </a:lnTo>
                <a:lnTo>
                  <a:pt x="6858" y="2660903"/>
                </a:lnTo>
                <a:close/>
              </a:path>
              <a:path w="5591175" h="2668270">
                <a:moveTo>
                  <a:pt x="5583936" y="2660903"/>
                </a:moveTo>
                <a:lnTo>
                  <a:pt x="6858" y="2660903"/>
                </a:lnTo>
                <a:lnTo>
                  <a:pt x="6858" y="2663951"/>
                </a:lnTo>
                <a:lnTo>
                  <a:pt x="5583936" y="2663951"/>
                </a:lnTo>
                <a:lnTo>
                  <a:pt x="5583936" y="2660903"/>
                </a:lnTo>
                <a:close/>
              </a:path>
              <a:path w="5591175" h="2668270">
                <a:moveTo>
                  <a:pt x="5583936" y="3809"/>
                </a:moveTo>
                <a:lnTo>
                  <a:pt x="5583936" y="2663951"/>
                </a:lnTo>
                <a:lnTo>
                  <a:pt x="5586984" y="2660903"/>
                </a:lnTo>
                <a:lnTo>
                  <a:pt x="5590794" y="2660904"/>
                </a:lnTo>
                <a:lnTo>
                  <a:pt x="5590794" y="7619"/>
                </a:lnTo>
                <a:lnTo>
                  <a:pt x="5586984" y="7619"/>
                </a:lnTo>
                <a:lnTo>
                  <a:pt x="5583936" y="3809"/>
                </a:lnTo>
                <a:close/>
              </a:path>
              <a:path w="5591175" h="2668270">
                <a:moveTo>
                  <a:pt x="5590794" y="2660904"/>
                </a:moveTo>
                <a:lnTo>
                  <a:pt x="5586984" y="2660903"/>
                </a:lnTo>
                <a:lnTo>
                  <a:pt x="5583936" y="2663951"/>
                </a:lnTo>
                <a:lnTo>
                  <a:pt x="5590794" y="2663951"/>
                </a:lnTo>
                <a:lnTo>
                  <a:pt x="5590794" y="2660904"/>
                </a:lnTo>
                <a:close/>
              </a:path>
              <a:path w="5591175" h="2668270">
                <a:moveTo>
                  <a:pt x="6858" y="3809"/>
                </a:moveTo>
                <a:lnTo>
                  <a:pt x="3048" y="7619"/>
                </a:lnTo>
                <a:lnTo>
                  <a:pt x="6858" y="7619"/>
                </a:lnTo>
                <a:lnTo>
                  <a:pt x="6858" y="3809"/>
                </a:lnTo>
                <a:close/>
              </a:path>
              <a:path w="5591175" h="2668270">
                <a:moveTo>
                  <a:pt x="5583936" y="3809"/>
                </a:moveTo>
                <a:lnTo>
                  <a:pt x="6858" y="3809"/>
                </a:lnTo>
                <a:lnTo>
                  <a:pt x="6858" y="7619"/>
                </a:lnTo>
                <a:lnTo>
                  <a:pt x="5583936" y="7619"/>
                </a:lnTo>
                <a:lnTo>
                  <a:pt x="5583936" y="3809"/>
                </a:lnTo>
                <a:close/>
              </a:path>
              <a:path w="5591175" h="2668270">
                <a:moveTo>
                  <a:pt x="5590794" y="3809"/>
                </a:moveTo>
                <a:lnTo>
                  <a:pt x="5583936" y="3809"/>
                </a:lnTo>
                <a:lnTo>
                  <a:pt x="5586984" y="7619"/>
                </a:lnTo>
                <a:lnTo>
                  <a:pt x="5590794" y="7619"/>
                </a:lnTo>
                <a:lnTo>
                  <a:pt x="5590794" y="3809"/>
                </a:lnTo>
                <a:close/>
              </a:path>
            </a:pathLst>
          </a:custGeom>
          <a:solidFill>
            <a:srgbClr val="858585"/>
          </a:solidFill>
        </p:spPr>
        <p:txBody>
          <a:bodyPr wrap="square" lIns="0" tIns="0" rIns="0" bIns="0" rtlCol="0"/>
          <a:lstStyle/>
          <a:p>
            <a:endParaRPr/>
          </a:p>
        </p:txBody>
      </p:sp>
      <p:sp>
        <p:nvSpPr>
          <p:cNvPr id="42" name="object 42"/>
          <p:cNvSpPr/>
          <p:nvPr/>
        </p:nvSpPr>
        <p:spPr>
          <a:xfrm>
            <a:off x="1918716" y="7216902"/>
            <a:ext cx="4738370" cy="0"/>
          </a:xfrm>
          <a:custGeom>
            <a:avLst/>
            <a:gdLst/>
            <a:ahLst/>
            <a:cxnLst/>
            <a:rect l="l" t="t" r="r" b="b"/>
            <a:pathLst>
              <a:path w="4738370">
                <a:moveTo>
                  <a:pt x="0" y="0"/>
                </a:moveTo>
                <a:lnTo>
                  <a:pt x="4738115" y="0"/>
                </a:lnTo>
              </a:path>
            </a:pathLst>
          </a:custGeom>
          <a:ln w="7620">
            <a:solidFill>
              <a:srgbClr val="858585"/>
            </a:solidFill>
          </a:ln>
        </p:spPr>
        <p:txBody>
          <a:bodyPr wrap="square" lIns="0" tIns="0" rIns="0" bIns="0" rtlCol="0"/>
          <a:lstStyle/>
          <a:p>
            <a:endParaRPr/>
          </a:p>
        </p:txBody>
      </p:sp>
      <p:sp>
        <p:nvSpPr>
          <p:cNvPr id="43" name="object 43"/>
          <p:cNvSpPr/>
          <p:nvPr/>
        </p:nvSpPr>
        <p:spPr>
          <a:xfrm>
            <a:off x="1918716" y="7022592"/>
            <a:ext cx="4738370" cy="0"/>
          </a:xfrm>
          <a:custGeom>
            <a:avLst/>
            <a:gdLst/>
            <a:ahLst/>
            <a:cxnLst/>
            <a:rect l="l" t="t" r="r" b="b"/>
            <a:pathLst>
              <a:path w="4738370">
                <a:moveTo>
                  <a:pt x="0" y="0"/>
                </a:moveTo>
                <a:lnTo>
                  <a:pt x="4738115" y="0"/>
                </a:lnTo>
              </a:path>
            </a:pathLst>
          </a:custGeom>
          <a:ln w="7620">
            <a:solidFill>
              <a:srgbClr val="858585"/>
            </a:solidFill>
          </a:ln>
        </p:spPr>
        <p:txBody>
          <a:bodyPr wrap="square" lIns="0" tIns="0" rIns="0" bIns="0" rtlCol="0"/>
          <a:lstStyle/>
          <a:p>
            <a:endParaRPr/>
          </a:p>
        </p:txBody>
      </p:sp>
      <p:sp>
        <p:nvSpPr>
          <p:cNvPr id="44" name="object 44"/>
          <p:cNvSpPr/>
          <p:nvPr/>
        </p:nvSpPr>
        <p:spPr>
          <a:xfrm>
            <a:off x="1918716" y="6828282"/>
            <a:ext cx="4738370" cy="0"/>
          </a:xfrm>
          <a:custGeom>
            <a:avLst/>
            <a:gdLst/>
            <a:ahLst/>
            <a:cxnLst/>
            <a:rect l="l" t="t" r="r" b="b"/>
            <a:pathLst>
              <a:path w="4738370">
                <a:moveTo>
                  <a:pt x="0" y="0"/>
                </a:moveTo>
                <a:lnTo>
                  <a:pt x="4738115" y="0"/>
                </a:lnTo>
              </a:path>
            </a:pathLst>
          </a:custGeom>
          <a:ln w="7620">
            <a:solidFill>
              <a:srgbClr val="858585"/>
            </a:solidFill>
          </a:ln>
        </p:spPr>
        <p:txBody>
          <a:bodyPr wrap="square" lIns="0" tIns="0" rIns="0" bIns="0" rtlCol="0"/>
          <a:lstStyle/>
          <a:p>
            <a:endParaRPr/>
          </a:p>
        </p:txBody>
      </p:sp>
      <p:sp>
        <p:nvSpPr>
          <p:cNvPr id="45" name="object 45"/>
          <p:cNvSpPr/>
          <p:nvPr/>
        </p:nvSpPr>
        <p:spPr>
          <a:xfrm>
            <a:off x="1918716" y="6633971"/>
            <a:ext cx="4738370" cy="0"/>
          </a:xfrm>
          <a:custGeom>
            <a:avLst/>
            <a:gdLst/>
            <a:ahLst/>
            <a:cxnLst/>
            <a:rect l="l" t="t" r="r" b="b"/>
            <a:pathLst>
              <a:path w="4738370">
                <a:moveTo>
                  <a:pt x="0" y="0"/>
                </a:moveTo>
                <a:lnTo>
                  <a:pt x="4738115" y="0"/>
                </a:lnTo>
              </a:path>
            </a:pathLst>
          </a:custGeom>
          <a:ln w="7620">
            <a:solidFill>
              <a:srgbClr val="858585"/>
            </a:solidFill>
          </a:ln>
        </p:spPr>
        <p:txBody>
          <a:bodyPr wrap="square" lIns="0" tIns="0" rIns="0" bIns="0" rtlCol="0"/>
          <a:lstStyle/>
          <a:p>
            <a:endParaRPr/>
          </a:p>
        </p:txBody>
      </p:sp>
      <p:sp>
        <p:nvSpPr>
          <p:cNvPr id="46" name="object 46"/>
          <p:cNvSpPr/>
          <p:nvPr/>
        </p:nvSpPr>
        <p:spPr>
          <a:xfrm>
            <a:off x="1918716" y="6440042"/>
            <a:ext cx="4738370" cy="0"/>
          </a:xfrm>
          <a:custGeom>
            <a:avLst/>
            <a:gdLst/>
            <a:ahLst/>
            <a:cxnLst/>
            <a:rect l="l" t="t" r="r" b="b"/>
            <a:pathLst>
              <a:path w="4738370">
                <a:moveTo>
                  <a:pt x="0" y="0"/>
                </a:moveTo>
                <a:lnTo>
                  <a:pt x="4738115" y="0"/>
                </a:lnTo>
              </a:path>
            </a:pathLst>
          </a:custGeom>
          <a:ln w="8382">
            <a:solidFill>
              <a:srgbClr val="858585"/>
            </a:solidFill>
          </a:ln>
        </p:spPr>
        <p:txBody>
          <a:bodyPr wrap="square" lIns="0" tIns="0" rIns="0" bIns="0" rtlCol="0"/>
          <a:lstStyle/>
          <a:p>
            <a:endParaRPr/>
          </a:p>
        </p:txBody>
      </p:sp>
      <p:sp>
        <p:nvSpPr>
          <p:cNvPr id="47" name="object 47"/>
          <p:cNvSpPr/>
          <p:nvPr/>
        </p:nvSpPr>
        <p:spPr>
          <a:xfrm>
            <a:off x="1918716" y="6245732"/>
            <a:ext cx="4738370" cy="0"/>
          </a:xfrm>
          <a:custGeom>
            <a:avLst/>
            <a:gdLst/>
            <a:ahLst/>
            <a:cxnLst/>
            <a:rect l="l" t="t" r="r" b="b"/>
            <a:pathLst>
              <a:path w="4738370">
                <a:moveTo>
                  <a:pt x="0" y="0"/>
                </a:moveTo>
                <a:lnTo>
                  <a:pt x="4738115" y="0"/>
                </a:lnTo>
              </a:path>
            </a:pathLst>
          </a:custGeom>
          <a:ln w="8381">
            <a:solidFill>
              <a:srgbClr val="858585"/>
            </a:solidFill>
          </a:ln>
        </p:spPr>
        <p:txBody>
          <a:bodyPr wrap="square" lIns="0" tIns="0" rIns="0" bIns="0" rtlCol="0"/>
          <a:lstStyle/>
          <a:p>
            <a:endParaRPr/>
          </a:p>
        </p:txBody>
      </p:sp>
      <p:sp>
        <p:nvSpPr>
          <p:cNvPr id="48" name="object 48"/>
          <p:cNvSpPr/>
          <p:nvPr/>
        </p:nvSpPr>
        <p:spPr>
          <a:xfrm>
            <a:off x="1918716" y="6051422"/>
            <a:ext cx="4738370" cy="0"/>
          </a:xfrm>
          <a:custGeom>
            <a:avLst/>
            <a:gdLst/>
            <a:ahLst/>
            <a:cxnLst/>
            <a:rect l="l" t="t" r="r" b="b"/>
            <a:pathLst>
              <a:path w="4738370">
                <a:moveTo>
                  <a:pt x="0" y="0"/>
                </a:moveTo>
                <a:lnTo>
                  <a:pt x="4738115" y="0"/>
                </a:lnTo>
              </a:path>
            </a:pathLst>
          </a:custGeom>
          <a:ln w="8382">
            <a:solidFill>
              <a:srgbClr val="858585"/>
            </a:solidFill>
          </a:ln>
        </p:spPr>
        <p:txBody>
          <a:bodyPr wrap="square" lIns="0" tIns="0" rIns="0" bIns="0" rtlCol="0"/>
          <a:lstStyle/>
          <a:p>
            <a:endParaRPr/>
          </a:p>
        </p:txBody>
      </p:sp>
      <p:sp>
        <p:nvSpPr>
          <p:cNvPr id="49" name="object 49"/>
          <p:cNvSpPr/>
          <p:nvPr/>
        </p:nvSpPr>
        <p:spPr>
          <a:xfrm>
            <a:off x="1918716" y="5857112"/>
            <a:ext cx="4738370" cy="0"/>
          </a:xfrm>
          <a:custGeom>
            <a:avLst/>
            <a:gdLst/>
            <a:ahLst/>
            <a:cxnLst/>
            <a:rect l="l" t="t" r="r" b="b"/>
            <a:pathLst>
              <a:path w="4738370">
                <a:moveTo>
                  <a:pt x="0" y="0"/>
                </a:moveTo>
                <a:lnTo>
                  <a:pt x="4738115" y="0"/>
                </a:lnTo>
              </a:path>
            </a:pathLst>
          </a:custGeom>
          <a:ln w="8381">
            <a:solidFill>
              <a:srgbClr val="858585"/>
            </a:solidFill>
          </a:ln>
        </p:spPr>
        <p:txBody>
          <a:bodyPr wrap="square" lIns="0" tIns="0" rIns="0" bIns="0" rtlCol="0"/>
          <a:lstStyle/>
          <a:p>
            <a:endParaRPr/>
          </a:p>
        </p:txBody>
      </p:sp>
      <p:sp>
        <p:nvSpPr>
          <p:cNvPr id="50" name="object 50"/>
          <p:cNvSpPr/>
          <p:nvPr/>
        </p:nvSpPr>
        <p:spPr>
          <a:xfrm>
            <a:off x="1918716" y="5664327"/>
            <a:ext cx="4738370" cy="0"/>
          </a:xfrm>
          <a:custGeom>
            <a:avLst/>
            <a:gdLst/>
            <a:ahLst/>
            <a:cxnLst/>
            <a:rect l="l" t="t" r="r" b="b"/>
            <a:pathLst>
              <a:path w="4738370">
                <a:moveTo>
                  <a:pt x="0" y="0"/>
                </a:moveTo>
                <a:lnTo>
                  <a:pt x="4738115" y="0"/>
                </a:lnTo>
              </a:path>
            </a:pathLst>
          </a:custGeom>
          <a:ln w="8382">
            <a:solidFill>
              <a:srgbClr val="858585"/>
            </a:solidFill>
          </a:ln>
        </p:spPr>
        <p:txBody>
          <a:bodyPr wrap="square" lIns="0" tIns="0" rIns="0" bIns="0" rtlCol="0"/>
          <a:lstStyle/>
          <a:p>
            <a:endParaRPr/>
          </a:p>
        </p:txBody>
      </p:sp>
      <p:sp>
        <p:nvSpPr>
          <p:cNvPr id="51" name="object 51"/>
          <p:cNvSpPr/>
          <p:nvPr/>
        </p:nvSpPr>
        <p:spPr>
          <a:xfrm>
            <a:off x="1918716" y="5664708"/>
            <a:ext cx="0" cy="1781175"/>
          </a:xfrm>
          <a:custGeom>
            <a:avLst/>
            <a:gdLst/>
            <a:ahLst/>
            <a:cxnLst/>
            <a:rect l="l" t="t" r="r" b="b"/>
            <a:pathLst>
              <a:path h="1781175">
                <a:moveTo>
                  <a:pt x="0" y="0"/>
                </a:moveTo>
                <a:lnTo>
                  <a:pt x="0" y="1780794"/>
                </a:lnTo>
              </a:path>
            </a:pathLst>
          </a:custGeom>
          <a:ln w="7619">
            <a:solidFill>
              <a:srgbClr val="858585"/>
            </a:solidFill>
          </a:ln>
        </p:spPr>
        <p:txBody>
          <a:bodyPr wrap="square" lIns="0" tIns="0" rIns="0" bIns="0" rtlCol="0"/>
          <a:lstStyle/>
          <a:p>
            <a:endParaRPr/>
          </a:p>
        </p:txBody>
      </p:sp>
      <p:sp>
        <p:nvSpPr>
          <p:cNvPr id="52" name="object 52"/>
          <p:cNvSpPr/>
          <p:nvPr/>
        </p:nvSpPr>
        <p:spPr>
          <a:xfrm>
            <a:off x="1882901" y="7410831"/>
            <a:ext cx="36195" cy="0"/>
          </a:xfrm>
          <a:custGeom>
            <a:avLst/>
            <a:gdLst/>
            <a:ahLst/>
            <a:cxnLst/>
            <a:rect l="l" t="t" r="r" b="b"/>
            <a:pathLst>
              <a:path w="36194">
                <a:moveTo>
                  <a:pt x="0" y="0"/>
                </a:moveTo>
                <a:lnTo>
                  <a:pt x="35813" y="0"/>
                </a:lnTo>
              </a:path>
            </a:pathLst>
          </a:custGeom>
          <a:ln w="8381">
            <a:solidFill>
              <a:srgbClr val="858585"/>
            </a:solidFill>
          </a:ln>
        </p:spPr>
        <p:txBody>
          <a:bodyPr wrap="square" lIns="0" tIns="0" rIns="0" bIns="0" rtlCol="0"/>
          <a:lstStyle/>
          <a:p>
            <a:endParaRPr/>
          </a:p>
        </p:txBody>
      </p:sp>
      <p:sp>
        <p:nvSpPr>
          <p:cNvPr id="53" name="object 53"/>
          <p:cNvSpPr/>
          <p:nvPr/>
        </p:nvSpPr>
        <p:spPr>
          <a:xfrm>
            <a:off x="1882901" y="7216902"/>
            <a:ext cx="36195" cy="0"/>
          </a:xfrm>
          <a:custGeom>
            <a:avLst/>
            <a:gdLst/>
            <a:ahLst/>
            <a:cxnLst/>
            <a:rect l="l" t="t" r="r" b="b"/>
            <a:pathLst>
              <a:path w="36194">
                <a:moveTo>
                  <a:pt x="0" y="0"/>
                </a:moveTo>
                <a:lnTo>
                  <a:pt x="35813" y="0"/>
                </a:lnTo>
              </a:path>
            </a:pathLst>
          </a:custGeom>
          <a:ln w="7620">
            <a:solidFill>
              <a:srgbClr val="858585"/>
            </a:solidFill>
          </a:ln>
        </p:spPr>
        <p:txBody>
          <a:bodyPr wrap="square" lIns="0" tIns="0" rIns="0" bIns="0" rtlCol="0"/>
          <a:lstStyle/>
          <a:p>
            <a:endParaRPr/>
          </a:p>
        </p:txBody>
      </p:sp>
      <p:sp>
        <p:nvSpPr>
          <p:cNvPr id="54" name="object 54"/>
          <p:cNvSpPr/>
          <p:nvPr/>
        </p:nvSpPr>
        <p:spPr>
          <a:xfrm>
            <a:off x="1882901" y="7022592"/>
            <a:ext cx="36195" cy="0"/>
          </a:xfrm>
          <a:custGeom>
            <a:avLst/>
            <a:gdLst/>
            <a:ahLst/>
            <a:cxnLst/>
            <a:rect l="l" t="t" r="r" b="b"/>
            <a:pathLst>
              <a:path w="36194">
                <a:moveTo>
                  <a:pt x="0" y="0"/>
                </a:moveTo>
                <a:lnTo>
                  <a:pt x="35813" y="0"/>
                </a:lnTo>
              </a:path>
            </a:pathLst>
          </a:custGeom>
          <a:ln w="7620">
            <a:solidFill>
              <a:srgbClr val="858585"/>
            </a:solidFill>
          </a:ln>
        </p:spPr>
        <p:txBody>
          <a:bodyPr wrap="square" lIns="0" tIns="0" rIns="0" bIns="0" rtlCol="0"/>
          <a:lstStyle/>
          <a:p>
            <a:endParaRPr/>
          </a:p>
        </p:txBody>
      </p:sp>
      <p:sp>
        <p:nvSpPr>
          <p:cNvPr id="55" name="object 55"/>
          <p:cNvSpPr/>
          <p:nvPr/>
        </p:nvSpPr>
        <p:spPr>
          <a:xfrm>
            <a:off x="1882901" y="6828282"/>
            <a:ext cx="36195" cy="0"/>
          </a:xfrm>
          <a:custGeom>
            <a:avLst/>
            <a:gdLst/>
            <a:ahLst/>
            <a:cxnLst/>
            <a:rect l="l" t="t" r="r" b="b"/>
            <a:pathLst>
              <a:path w="36194">
                <a:moveTo>
                  <a:pt x="0" y="0"/>
                </a:moveTo>
                <a:lnTo>
                  <a:pt x="35813" y="0"/>
                </a:lnTo>
              </a:path>
            </a:pathLst>
          </a:custGeom>
          <a:ln w="7620">
            <a:solidFill>
              <a:srgbClr val="858585"/>
            </a:solidFill>
          </a:ln>
        </p:spPr>
        <p:txBody>
          <a:bodyPr wrap="square" lIns="0" tIns="0" rIns="0" bIns="0" rtlCol="0"/>
          <a:lstStyle/>
          <a:p>
            <a:endParaRPr/>
          </a:p>
        </p:txBody>
      </p:sp>
      <p:sp>
        <p:nvSpPr>
          <p:cNvPr id="56" name="object 56"/>
          <p:cNvSpPr/>
          <p:nvPr/>
        </p:nvSpPr>
        <p:spPr>
          <a:xfrm>
            <a:off x="1882901" y="6633971"/>
            <a:ext cx="36195" cy="0"/>
          </a:xfrm>
          <a:custGeom>
            <a:avLst/>
            <a:gdLst/>
            <a:ahLst/>
            <a:cxnLst/>
            <a:rect l="l" t="t" r="r" b="b"/>
            <a:pathLst>
              <a:path w="36194">
                <a:moveTo>
                  <a:pt x="0" y="0"/>
                </a:moveTo>
                <a:lnTo>
                  <a:pt x="35813" y="0"/>
                </a:lnTo>
              </a:path>
            </a:pathLst>
          </a:custGeom>
          <a:ln w="7620">
            <a:solidFill>
              <a:srgbClr val="858585"/>
            </a:solidFill>
          </a:ln>
        </p:spPr>
        <p:txBody>
          <a:bodyPr wrap="square" lIns="0" tIns="0" rIns="0" bIns="0" rtlCol="0"/>
          <a:lstStyle/>
          <a:p>
            <a:endParaRPr/>
          </a:p>
        </p:txBody>
      </p:sp>
      <p:sp>
        <p:nvSpPr>
          <p:cNvPr id="57" name="object 57"/>
          <p:cNvSpPr/>
          <p:nvPr/>
        </p:nvSpPr>
        <p:spPr>
          <a:xfrm>
            <a:off x="1882901" y="6440042"/>
            <a:ext cx="36195" cy="0"/>
          </a:xfrm>
          <a:custGeom>
            <a:avLst/>
            <a:gdLst/>
            <a:ahLst/>
            <a:cxnLst/>
            <a:rect l="l" t="t" r="r" b="b"/>
            <a:pathLst>
              <a:path w="36194">
                <a:moveTo>
                  <a:pt x="0" y="0"/>
                </a:moveTo>
                <a:lnTo>
                  <a:pt x="35813" y="0"/>
                </a:lnTo>
              </a:path>
            </a:pathLst>
          </a:custGeom>
          <a:ln w="8382">
            <a:solidFill>
              <a:srgbClr val="858585"/>
            </a:solidFill>
          </a:ln>
        </p:spPr>
        <p:txBody>
          <a:bodyPr wrap="square" lIns="0" tIns="0" rIns="0" bIns="0" rtlCol="0"/>
          <a:lstStyle/>
          <a:p>
            <a:endParaRPr/>
          </a:p>
        </p:txBody>
      </p:sp>
      <p:sp>
        <p:nvSpPr>
          <p:cNvPr id="58" name="object 58"/>
          <p:cNvSpPr/>
          <p:nvPr/>
        </p:nvSpPr>
        <p:spPr>
          <a:xfrm>
            <a:off x="1882901" y="6245732"/>
            <a:ext cx="36195" cy="0"/>
          </a:xfrm>
          <a:custGeom>
            <a:avLst/>
            <a:gdLst/>
            <a:ahLst/>
            <a:cxnLst/>
            <a:rect l="l" t="t" r="r" b="b"/>
            <a:pathLst>
              <a:path w="36194">
                <a:moveTo>
                  <a:pt x="0" y="0"/>
                </a:moveTo>
                <a:lnTo>
                  <a:pt x="35813" y="0"/>
                </a:lnTo>
              </a:path>
            </a:pathLst>
          </a:custGeom>
          <a:ln w="8381">
            <a:solidFill>
              <a:srgbClr val="858585"/>
            </a:solidFill>
          </a:ln>
        </p:spPr>
        <p:txBody>
          <a:bodyPr wrap="square" lIns="0" tIns="0" rIns="0" bIns="0" rtlCol="0"/>
          <a:lstStyle/>
          <a:p>
            <a:endParaRPr/>
          </a:p>
        </p:txBody>
      </p:sp>
      <p:sp>
        <p:nvSpPr>
          <p:cNvPr id="59" name="object 59"/>
          <p:cNvSpPr/>
          <p:nvPr/>
        </p:nvSpPr>
        <p:spPr>
          <a:xfrm>
            <a:off x="1882901" y="6051422"/>
            <a:ext cx="36195" cy="0"/>
          </a:xfrm>
          <a:custGeom>
            <a:avLst/>
            <a:gdLst/>
            <a:ahLst/>
            <a:cxnLst/>
            <a:rect l="l" t="t" r="r" b="b"/>
            <a:pathLst>
              <a:path w="36194">
                <a:moveTo>
                  <a:pt x="0" y="0"/>
                </a:moveTo>
                <a:lnTo>
                  <a:pt x="35813" y="0"/>
                </a:lnTo>
              </a:path>
            </a:pathLst>
          </a:custGeom>
          <a:ln w="8382">
            <a:solidFill>
              <a:srgbClr val="858585"/>
            </a:solidFill>
          </a:ln>
        </p:spPr>
        <p:txBody>
          <a:bodyPr wrap="square" lIns="0" tIns="0" rIns="0" bIns="0" rtlCol="0"/>
          <a:lstStyle/>
          <a:p>
            <a:endParaRPr/>
          </a:p>
        </p:txBody>
      </p:sp>
      <p:sp>
        <p:nvSpPr>
          <p:cNvPr id="60" name="object 60"/>
          <p:cNvSpPr/>
          <p:nvPr/>
        </p:nvSpPr>
        <p:spPr>
          <a:xfrm>
            <a:off x="1882901" y="5857112"/>
            <a:ext cx="36195" cy="0"/>
          </a:xfrm>
          <a:custGeom>
            <a:avLst/>
            <a:gdLst/>
            <a:ahLst/>
            <a:cxnLst/>
            <a:rect l="l" t="t" r="r" b="b"/>
            <a:pathLst>
              <a:path w="36194">
                <a:moveTo>
                  <a:pt x="0" y="0"/>
                </a:moveTo>
                <a:lnTo>
                  <a:pt x="35813" y="0"/>
                </a:lnTo>
              </a:path>
            </a:pathLst>
          </a:custGeom>
          <a:ln w="8381">
            <a:solidFill>
              <a:srgbClr val="858585"/>
            </a:solidFill>
          </a:ln>
        </p:spPr>
        <p:txBody>
          <a:bodyPr wrap="square" lIns="0" tIns="0" rIns="0" bIns="0" rtlCol="0"/>
          <a:lstStyle/>
          <a:p>
            <a:endParaRPr/>
          </a:p>
        </p:txBody>
      </p:sp>
      <p:sp>
        <p:nvSpPr>
          <p:cNvPr id="61" name="object 61"/>
          <p:cNvSpPr/>
          <p:nvPr/>
        </p:nvSpPr>
        <p:spPr>
          <a:xfrm>
            <a:off x="1882901" y="5664327"/>
            <a:ext cx="36195" cy="0"/>
          </a:xfrm>
          <a:custGeom>
            <a:avLst/>
            <a:gdLst/>
            <a:ahLst/>
            <a:cxnLst/>
            <a:rect l="l" t="t" r="r" b="b"/>
            <a:pathLst>
              <a:path w="36194">
                <a:moveTo>
                  <a:pt x="0" y="0"/>
                </a:moveTo>
                <a:lnTo>
                  <a:pt x="35813" y="0"/>
                </a:lnTo>
              </a:path>
            </a:pathLst>
          </a:custGeom>
          <a:ln w="8382">
            <a:solidFill>
              <a:srgbClr val="858585"/>
            </a:solidFill>
          </a:ln>
        </p:spPr>
        <p:txBody>
          <a:bodyPr wrap="square" lIns="0" tIns="0" rIns="0" bIns="0" rtlCol="0"/>
          <a:lstStyle/>
          <a:p>
            <a:endParaRPr/>
          </a:p>
        </p:txBody>
      </p:sp>
      <p:sp>
        <p:nvSpPr>
          <p:cNvPr id="62" name="object 62"/>
          <p:cNvSpPr/>
          <p:nvPr/>
        </p:nvSpPr>
        <p:spPr>
          <a:xfrm>
            <a:off x="1918716" y="7410831"/>
            <a:ext cx="4738370" cy="0"/>
          </a:xfrm>
          <a:custGeom>
            <a:avLst/>
            <a:gdLst/>
            <a:ahLst/>
            <a:cxnLst/>
            <a:rect l="l" t="t" r="r" b="b"/>
            <a:pathLst>
              <a:path w="4738370">
                <a:moveTo>
                  <a:pt x="0" y="0"/>
                </a:moveTo>
                <a:lnTo>
                  <a:pt x="4738115" y="0"/>
                </a:lnTo>
              </a:path>
            </a:pathLst>
          </a:custGeom>
          <a:ln w="8381">
            <a:solidFill>
              <a:srgbClr val="858585"/>
            </a:solidFill>
          </a:ln>
        </p:spPr>
        <p:txBody>
          <a:bodyPr wrap="square" lIns="0" tIns="0" rIns="0" bIns="0" rtlCol="0"/>
          <a:lstStyle/>
          <a:p>
            <a:endParaRPr/>
          </a:p>
        </p:txBody>
      </p:sp>
      <p:sp>
        <p:nvSpPr>
          <p:cNvPr id="63" name="object 63"/>
          <p:cNvSpPr/>
          <p:nvPr/>
        </p:nvSpPr>
        <p:spPr>
          <a:xfrm>
            <a:off x="2230373" y="7428356"/>
            <a:ext cx="7620" cy="0"/>
          </a:xfrm>
          <a:custGeom>
            <a:avLst/>
            <a:gdLst/>
            <a:ahLst/>
            <a:cxnLst/>
            <a:rect l="l" t="t" r="r" b="b"/>
            <a:pathLst>
              <a:path w="7619">
                <a:moveTo>
                  <a:pt x="0" y="0"/>
                </a:moveTo>
                <a:lnTo>
                  <a:pt x="7620" y="0"/>
                </a:lnTo>
              </a:path>
            </a:pathLst>
          </a:custGeom>
          <a:ln w="34289">
            <a:solidFill>
              <a:srgbClr val="858585"/>
            </a:solidFill>
          </a:ln>
        </p:spPr>
        <p:txBody>
          <a:bodyPr wrap="square" lIns="0" tIns="0" rIns="0" bIns="0" rtlCol="0"/>
          <a:lstStyle/>
          <a:p>
            <a:endParaRPr/>
          </a:p>
        </p:txBody>
      </p:sp>
      <p:sp>
        <p:nvSpPr>
          <p:cNvPr id="64" name="object 64"/>
          <p:cNvSpPr/>
          <p:nvPr/>
        </p:nvSpPr>
        <p:spPr>
          <a:xfrm>
            <a:off x="2547366" y="7428356"/>
            <a:ext cx="7620" cy="0"/>
          </a:xfrm>
          <a:custGeom>
            <a:avLst/>
            <a:gdLst/>
            <a:ahLst/>
            <a:cxnLst/>
            <a:rect l="l" t="t" r="r" b="b"/>
            <a:pathLst>
              <a:path w="7619">
                <a:moveTo>
                  <a:pt x="0" y="0"/>
                </a:moveTo>
                <a:lnTo>
                  <a:pt x="7619" y="0"/>
                </a:lnTo>
              </a:path>
            </a:pathLst>
          </a:custGeom>
          <a:ln w="34289">
            <a:solidFill>
              <a:srgbClr val="858585"/>
            </a:solidFill>
          </a:ln>
        </p:spPr>
        <p:txBody>
          <a:bodyPr wrap="square" lIns="0" tIns="0" rIns="0" bIns="0" rtlCol="0"/>
          <a:lstStyle/>
          <a:p>
            <a:endParaRPr/>
          </a:p>
        </p:txBody>
      </p:sp>
      <p:sp>
        <p:nvSpPr>
          <p:cNvPr id="65" name="object 65"/>
          <p:cNvSpPr/>
          <p:nvPr/>
        </p:nvSpPr>
        <p:spPr>
          <a:xfrm>
            <a:off x="2862833" y="7428356"/>
            <a:ext cx="7620" cy="0"/>
          </a:xfrm>
          <a:custGeom>
            <a:avLst/>
            <a:gdLst/>
            <a:ahLst/>
            <a:cxnLst/>
            <a:rect l="l" t="t" r="r" b="b"/>
            <a:pathLst>
              <a:path w="7619">
                <a:moveTo>
                  <a:pt x="0" y="0"/>
                </a:moveTo>
                <a:lnTo>
                  <a:pt x="7620" y="0"/>
                </a:lnTo>
              </a:path>
            </a:pathLst>
          </a:custGeom>
          <a:ln w="34289">
            <a:solidFill>
              <a:srgbClr val="858585"/>
            </a:solidFill>
          </a:ln>
        </p:spPr>
        <p:txBody>
          <a:bodyPr wrap="square" lIns="0" tIns="0" rIns="0" bIns="0" rtlCol="0"/>
          <a:lstStyle/>
          <a:p>
            <a:endParaRPr/>
          </a:p>
        </p:txBody>
      </p:sp>
      <p:sp>
        <p:nvSpPr>
          <p:cNvPr id="66" name="object 66"/>
          <p:cNvSpPr/>
          <p:nvPr/>
        </p:nvSpPr>
        <p:spPr>
          <a:xfrm>
            <a:off x="3177539" y="7428356"/>
            <a:ext cx="8890" cy="0"/>
          </a:xfrm>
          <a:custGeom>
            <a:avLst/>
            <a:gdLst/>
            <a:ahLst/>
            <a:cxnLst/>
            <a:rect l="l" t="t" r="r" b="b"/>
            <a:pathLst>
              <a:path w="8889">
                <a:moveTo>
                  <a:pt x="0" y="0"/>
                </a:moveTo>
                <a:lnTo>
                  <a:pt x="8381" y="0"/>
                </a:lnTo>
              </a:path>
            </a:pathLst>
          </a:custGeom>
          <a:ln w="34289">
            <a:solidFill>
              <a:srgbClr val="858585"/>
            </a:solidFill>
          </a:ln>
        </p:spPr>
        <p:txBody>
          <a:bodyPr wrap="square" lIns="0" tIns="0" rIns="0" bIns="0" rtlCol="0"/>
          <a:lstStyle/>
          <a:p>
            <a:endParaRPr/>
          </a:p>
        </p:txBody>
      </p:sp>
      <p:sp>
        <p:nvSpPr>
          <p:cNvPr id="67" name="object 67"/>
          <p:cNvSpPr/>
          <p:nvPr/>
        </p:nvSpPr>
        <p:spPr>
          <a:xfrm>
            <a:off x="3493008" y="7428356"/>
            <a:ext cx="8890" cy="0"/>
          </a:xfrm>
          <a:custGeom>
            <a:avLst/>
            <a:gdLst/>
            <a:ahLst/>
            <a:cxnLst/>
            <a:rect l="l" t="t" r="r" b="b"/>
            <a:pathLst>
              <a:path w="8889">
                <a:moveTo>
                  <a:pt x="0" y="0"/>
                </a:moveTo>
                <a:lnTo>
                  <a:pt x="8382" y="0"/>
                </a:lnTo>
              </a:path>
            </a:pathLst>
          </a:custGeom>
          <a:ln w="34289">
            <a:solidFill>
              <a:srgbClr val="858585"/>
            </a:solidFill>
          </a:ln>
        </p:spPr>
        <p:txBody>
          <a:bodyPr wrap="square" lIns="0" tIns="0" rIns="0" bIns="0" rtlCol="0"/>
          <a:lstStyle/>
          <a:p>
            <a:endParaRPr/>
          </a:p>
        </p:txBody>
      </p:sp>
      <p:sp>
        <p:nvSpPr>
          <p:cNvPr id="68" name="object 68"/>
          <p:cNvSpPr/>
          <p:nvPr/>
        </p:nvSpPr>
        <p:spPr>
          <a:xfrm>
            <a:off x="3810000" y="7428356"/>
            <a:ext cx="8890" cy="0"/>
          </a:xfrm>
          <a:custGeom>
            <a:avLst/>
            <a:gdLst/>
            <a:ahLst/>
            <a:cxnLst/>
            <a:rect l="l" t="t" r="r" b="b"/>
            <a:pathLst>
              <a:path w="8889">
                <a:moveTo>
                  <a:pt x="0" y="0"/>
                </a:moveTo>
                <a:lnTo>
                  <a:pt x="8382" y="0"/>
                </a:lnTo>
              </a:path>
            </a:pathLst>
          </a:custGeom>
          <a:ln w="34289">
            <a:solidFill>
              <a:srgbClr val="858585"/>
            </a:solidFill>
          </a:ln>
        </p:spPr>
        <p:txBody>
          <a:bodyPr wrap="square" lIns="0" tIns="0" rIns="0" bIns="0" rtlCol="0"/>
          <a:lstStyle/>
          <a:p>
            <a:endParaRPr/>
          </a:p>
        </p:txBody>
      </p:sp>
      <p:sp>
        <p:nvSpPr>
          <p:cNvPr id="69" name="object 69"/>
          <p:cNvSpPr/>
          <p:nvPr/>
        </p:nvSpPr>
        <p:spPr>
          <a:xfrm>
            <a:off x="4125467" y="7428356"/>
            <a:ext cx="8890" cy="0"/>
          </a:xfrm>
          <a:custGeom>
            <a:avLst/>
            <a:gdLst/>
            <a:ahLst/>
            <a:cxnLst/>
            <a:rect l="l" t="t" r="r" b="b"/>
            <a:pathLst>
              <a:path w="8889">
                <a:moveTo>
                  <a:pt x="0" y="0"/>
                </a:moveTo>
                <a:lnTo>
                  <a:pt x="8382" y="0"/>
                </a:lnTo>
              </a:path>
            </a:pathLst>
          </a:custGeom>
          <a:ln w="34289">
            <a:solidFill>
              <a:srgbClr val="858585"/>
            </a:solidFill>
          </a:ln>
        </p:spPr>
        <p:txBody>
          <a:bodyPr wrap="square" lIns="0" tIns="0" rIns="0" bIns="0" rtlCol="0"/>
          <a:lstStyle/>
          <a:p>
            <a:endParaRPr/>
          </a:p>
        </p:txBody>
      </p:sp>
      <p:sp>
        <p:nvSpPr>
          <p:cNvPr id="70" name="object 70"/>
          <p:cNvSpPr/>
          <p:nvPr/>
        </p:nvSpPr>
        <p:spPr>
          <a:xfrm>
            <a:off x="4440935" y="7428356"/>
            <a:ext cx="7620" cy="0"/>
          </a:xfrm>
          <a:custGeom>
            <a:avLst/>
            <a:gdLst/>
            <a:ahLst/>
            <a:cxnLst/>
            <a:rect l="l" t="t" r="r" b="b"/>
            <a:pathLst>
              <a:path w="7620">
                <a:moveTo>
                  <a:pt x="0" y="0"/>
                </a:moveTo>
                <a:lnTo>
                  <a:pt x="7620" y="0"/>
                </a:lnTo>
              </a:path>
            </a:pathLst>
          </a:custGeom>
          <a:ln w="34289">
            <a:solidFill>
              <a:srgbClr val="858585"/>
            </a:solidFill>
          </a:ln>
        </p:spPr>
        <p:txBody>
          <a:bodyPr wrap="square" lIns="0" tIns="0" rIns="0" bIns="0" rtlCol="0"/>
          <a:lstStyle/>
          <a:p>
            <a:endParaRPr/>
          </a:p>
        </p:txBody>
      </p:sp>
      <p:sp>
        <p:nvSpPr>
          <p:cNvPr id="71" name="object 71"/>
          <p:cNvSpPr/>
          <p:nvPr/>
        </p:nvSpPr>
        <p:spPr>
          <a:xfrm>
            <a:off x="4757928" y="7428356"/>
            <a:ext cx="7620" cy="0"/>
          </a:xfrm>
          <a:custGeom>
            <a:avLst/>
            <a:gdLst/>
            <a:ahLst/>
            <a:cxnLst/>
            <a:rect l="l" t="t" r="r" b="b"/>
            <a:pathLst>
              <a:path w="7620">
                <a:moveTo>
                  <a:pt x="0" y="0"/>
                </a:moveTo>
                <a:lnTo>
                  <a:pt x="7620" y="0"/>
                </a:lnTo>
              </a:path>
            </a:pathLst>
          </a:custGeom>
          <a:ln w="34289">
            <a:solidFill>
              <a:srgbClr val="858585"/>
            </a:solidFill>
          </a:ln>
        </p:spPr>
        <p:txBody>
          <a:bodyPr wrap="square" lIns="0" tIns="0" rIns="0" bIns="0" rtlCol="0"/>
          <a:lstStyle/>
          <a:p>
            <a:endParaRPr/>
          </a:p>
        </p:txBody>
      </p:sp>
      <p:sp>
        <p:nvSpPr>
          <p:cNvPr id="72" name="object 72"/>
          <p:cNvSpPr/>
          <p:nvPr/>
        </p:nvSpPr>
        <p:spPr>
          <a:xfrm>
            <a:off x="5073396" y="7428356"/>
            <a:ext cx="7620" cy="0"/>
          </a:xfrm>
          <a:custGeom>
            <a:avLst/>
            <a:gdLst/>
            <a:ahLst/>
            <a:cxnLst/>
            <a:rect l="l" t="t" r="r" b="b"/>
            <a:pathLst>
              <a:path w="7620">
                <a:moveTo>
                  <a:pt x="0" y="0"/>
                </a:moveTo>
                <a:lnTo>
                  <a:pt x="7619" y="0"/>
                </a:lnTo>
              </a:path>
            </a:pathLst>
          </a:custGeom>
          <a:ln w="34289">
            <a:solidFill>
              <a:srgbClr val="858585"/>
            </a:solidFill>
          </a:ln>
        </p:spPr>
        <p:txBody>
          <a:bodyPr wrap="square" lIns="0" tIns="0" rIns="0" bIns="0" rtlCol="0"/>
          <a:lstStyle/>
          <a:p>
            <a:endParaRPr/>
          </a:p>
        </p:txBody>
      </p:sp>
      <p:sp>
        <p:nvSpPr>
          <p:cNvPr id="73" name="object 73"/>
          <p:cNvSpPr/>
          <p:nvPr/>
        </p:nvSpPr>
        <p:spPr>
          <a:xfrm>
            <a:off x="5388864" y="7428356"/>
            <a:ext cx="7620" cy="0"/>
          </a:xfrm>
          <a:custGeom>
            <a:avLst/>
            <a:gdLst/>
            <a:ahLst/>
            <a:cxnLst/>
            <a:rect l="l" t="t" r="r" b="b"/>
            <a:pathLst>
              <a:path w="7620">
                <a:moveTo>
                  <a:pt x="0" y="0"/>
                </a:moveTo>
                <a:lnTo>
                  <a:pt x="7620" y="0"/>
                </a:lnTo>
              </a:path>
            </a:pathLst>
          </a:custGeom>
          <a:ln w="34289">
            <a:solidFill>
              <a:srgbClr val="858585"/>
            </a:solidFill>
          </a:ln>
        </p:spPr>
        <p:txBody>
          <a:bodyPr wrap="square" lIns="0" tIns="0" rIns="0" bIns="0" rtlCol="0"/>
          <a:lstStyle/>
          <a:p>
            <a:endParaRPr/>
          </a:p>
        </p:txBody>
      </p:sp>
      <p:sp>
        <p:nvSpPr>
          <p:cNvPr id="74" name="object 74"/>
          <p:cNvSpPr/>
          <p:nvPr/>
        </p:nvSpPr>
        <p:spPr>
          <a:xfrm>
            <a:off x="5705094" y="7428356"/>
            <a:ext cx="8890" cy="0"/>
          </a:xfrm>
          <a:custGeom>
            <a:avLst/>
            <a:gdLst/>
            <a:ahLst/>
            <a:cxnLst/>
            <a:rect l="l" t="t" r="r" b="b"/>
            <a:pathLst>
              <a:path w="8889">
                <a:moveTo>
                  <a:pt x="0" y="0"/>
                </a:moveTo>
                <a:lnTo>
                  <a:pt x="8382" y="0"/>
                </a:lnTo>
              </a:path>
            </a:pathLst>
          </a:custGeom>
          <a:ln w="34289">
            <a:solidFill>
              <a:srgbClr val="858585"/>
            </a:solidFill>
          </a:ln>
        </p:spPr>
        <p:txBody>
          <a:bodyPr wrap="square" lIns="0" tIns="0" rIns="0" bIns="0" rtlCol="0"/>
          <a:lstStyle/>
          <a:p>
            <a:endParaRPr/>
          </a:p>
        </p:txBody>
      </p:sp>
      <p:sp>
        <p:nvSpPr>
          <p:cNvPr id="75" name="object 75"/>
          <p:cNvSpPr/>
          <p:nvPr/>
        </p:nvSpPr>
        <p:spPr>
          <a:xfrm>
            <a:off x="6020561" y="7428356"/>
            <a:ext cx="8890" cy="0"/>
          </a:xfrm>
          <a:custGeom>
            <a:avLst/>
            <a:gdLst/>
            <a:ahLst/>
            <a:cxnLst/>
            <a:rect l="l" t="t" r="r" b="b"/>
            <a:pathLst>
              <a:path w="8889">
                <a:moveTo>
                  <a:pt x="0" y="0"/>
                </a:moveTo>
                <a:lnTo>
                  <a:pt x="8381" y="0"/>
                </a:lnTo>
              </a:path>
            </a:pathLst>
          </a:custGeom>
          <a:ln w="34289">
            <a:solidFill>
              <a:srgbClr val="858585"/>
            </a:solidFill>
          </a:ln>
        </p:spPr>
        <p:txBody>
          <a:bodyPr wrap="square" lIns="0" tIns="0" rIns="0" bIns="0" rtlCol="0"/>
          <a:lstStyle/>
          <a:p>
            <a:endParaRPr/>
          </a:p>
        </p:txBody>
      </p:sp>
      <p:sp>
        <p:nvSpPr>
          <p:cNvPr id="76" name="object 76"/>
          <p:cNvSpPr/>
          <p:nvPr/>
        </p:nvSpPr>
        <p:spPr>
          <a:xfrm>
            <a:off x="6336029" y="7428356"/>
            <a:ext cx="8890" cy="0"/>
          </a:xfrm>
          <a:custGeom>
            <a:avLst/>
            <a:gdLst/>
            <a:ahLst/>
            <a:cxnLst/>
            <a:rect l="l" t="t" r="r" b="b"/>
            <a:pathLst>
              <a:path w="8889">
                <a:moveTo>
                  <a:pt x="0" y="0"/>
                </a:moveTo>
                <a:lnTo>
                  <a:pt x="8381" y="0"/>
                </a:lnTo>
              </a:path>
            </a:pathLst>
          </a:custGeom>
          <a:ln w="34289">
            <a:solidFill>
              <a:srgbClr val="858585"/>
            </a:solidFill>
          </a:ln>
        </p:spPr>
        <p:txBody>
          <a:bodyPr wrap="square" lIns="0" tIns="0" rIns="0" bIns="0" rtlCol="0"/>
          <a:lstStyle/>
          <a:p>
            <a:endParaRPr/>
          </a:p>
        </p:txBody>
      </p:sp>
      <p:sp>
        <p:nvSpPr>
          <p:cNvPr id="77" name="object 77"/>
          <p:cNvSpPr/>
          <p:nvPr/>
        </p:nvSpPr>
        <p:spPr>
          <a:xfrm>
            <a:off x="6653021" y="7428356"/>
            <a:ext cx="7620" cy="0"/>
          </a:xfrm>
          <a:custGeom>
            <a:avLst/>
            <a:gdLst/>
            <a:ahLst/>
            <a:cxnLst/>
            <a:rect l="l" t="t" r="r" b="b"/>
            <a:pathLst>
              <a:path w="7620">
                <a:moveTo>
                  <a:pt x="0" y="0"/>
                </a:moveTo>
                <a:lnTo>
                  <a:pt x="7619" y="0"/>
                </a:lnTo>
              </a:path>
            </a:pathLst>
          </a:custGeom>
          <a:ln w="34289">
            <a:solidFill>
              <a:srgbClr val="858585"/>
            </a:solidFill>
          </a:ln>
        </p:spPr>
        <p:txBody>
          <a:bodyPr wrap="square" lIns="0" tIns="0" rIns="0" bIns="0" rtlCol="0"/>
          <a:lstStyle/>
          <a:p>
            <a:endParaRPr/>
          </a:p>
        </p:txBody>
      </p:sp>
      <p:sp>
        <p:nvSpPr>
          <p:cNvPr id="78" name="object 78"/>
          <p:cNvSpPr/>
          <p:nvPr/>
        </p:nvSpPr>
        <p:spPr>
          <a:xfrm>
            <a:off x="2064257" y="5768340"/>
            <a:ext cx="4446270" cy="350520"/>
          </a:xfrm>
          <a:custGeom>
            <a:avLst/>
            <a:gdLst/>
            <a:ahLst/>
            <a:cxnLst/>
            <a:rect l="l" t="t" r="r" b="b"/>
            <a:pathLst>
              <a:path w="4446270" h="350520">
                <a:moveTo>
                  <a:pt x="419584" y="23622"/>
                </a:moveTo>
                <a:lnTo>
                  <a:pt x="324612" y="23622"/>
                </a:lnTo>
                <a:lnTo>
                  <a:pt x="327660" y="24384"/>
                </a:lnTo>
                <a:lnTo>
                  <a:pt x="641604" y="105918"/>
                </a:lnTo>
                <a:lnTo>
                  <a:pt x="957072" y="105918"/>
                </a:lnTo>
                <a:lnTo>
                  <a:pt x="1272540" y="185928"/>
                </a:lnTo>
                <a:lnTo>
                  <a:pt x="1273302" y="186690"/>
                </a:lnTo>
                <a:lnTo>
                  <a:pt x="1274826" y="186690"/>
                </a:lnTo>
                <a:lnTo>
                  <a:pt x="4433316" y="350520"/>
                </a:lnTo>
                <a:lnTo>
                  <a:pt x="4439412" y="350520"/>
                </a:lnTo>
                <a:lnTo>
                  <a:pt x="4445508" y="345948"/>
                </a:lnTo>
                <a:lnTo>
                  <a:pt x="4445508" y="339090"/>
                </a:lnTo>
                <a:lnTo>
                  <a:pt x="4446270" y="332994"/>
                </a:lnTo>
                <a:lnTo>
                  <a:pt x="4440936" y="326898"/>
                </a:lnTo>
                <a:lnTo>
                  <a:pt x="4434078" y="326898"/>
                </a:lnTo>
                <a:lnTo>
                  <a:pt x="1275588" y="163068"/>
                </a:lnTo>
                <a:lnTo>
                  <a:pt x="1278636" y="163068"/>
                </a:lnTo>
                <a:lnTo>
                  <a:pt x="963168" y="82296"/>
                </a:lnTo>
                <a:lnTo>
                  <a:pt x="647700" y="82296"/>
                </a:lnTo>
                <a:lnTo>
                  <a:pt x="419584" y="23622"/>
                </a:lnTo>
                <a:close/>
              </a:path>
              <a:path w="4446270" h="350520">
                <a:moveTo>
                  <a:pt x="328422" y="0"/>
                </a:moveTo>
                <a:lnTo>
                  <a:pt x="5334" y="0"/>
                </a:lnTo>
                <a:lnTo>
                  <a:pt x="0" y="5334"/>
                </a:lnTo>
                <a:lnTo>
                  <a:pt x="0" y="19050"/>
                </a:lnTo>
                <a:lnTo>
                  <a:pt x="5334" y="24384"/>
                </a:lnTo>
                <a:lnTo>
                  <a:pt x="327547" y="24384"/>
                </a:lnTo>
                <a:lnTo>
                  <a:pt x="324612" y="23622"/>
                </a:lnTo>
                <a:lnTo>
                  <a:pt x="419584" y="23622"/>
                </a:lnTo>
                <a:lnTo>
                  <a:pt x="330708" y="762"/>
                </a:lnTo>
                <a:lnTo>
                  <a:pt x="329946" y="762"/>
                </a:lnTo>
                <a:lnTo>
                  <a:pt x="328422" y="0"/>
                </a:lnTo>
                <a:close/>
              </a:path>
              <a:path w="4446270" h="350520">
                <a:moveTo>
                  <a:pt x="324612" y="23622"/>
                </a:moveTo>
                <a:lnTo>
                  <a:pt x="327547" y="24384"/>
                </a:lnTo>
                <a:lnTo>
                  <a:pt x="324612" y="23622"/>
                </a:lnTo>
                <a:close/>
              </a:path>
            </a:pathLst>
          </a:custGeom>
          <a:solidFill>
            <a:srgbClr val="0000BE"/>
          </a:solidFill>
        </p:spPr>
        <p:txBody>
          <a:bodyPr wrap="square" lIns="0" tIns="0" rIns="0" bIns="0" rtlCol="0"/>
          <a:lstStyle/>
          <a:p>
            <a:endParaRPr/>
          </a:p>
        </p:txBody>
      </p:sp>
      <p:sp>
        <p:nvSpPr>
          <p:cNvPr id="79" name="object 79"/>
          <p:cNvSpPr txBox="1"/>
          <p:nvPr/>
        </p:nvSpPr>
        <p:spPr>
          <a:xfrm>
            <a:off x="2008129" y="7476990"/>
            <a:ext cx="137160" cy="148590"/>
          </a:xfrm>
          <a:prstGeom prst="rect">
            <a:avLst/>
          </a:prstGeom>
        </p:spPr>
        <p:txBody>
          <a:bodyPr vert="horz" wrap="square" lIns="0" tIns="0" rIns="0" bIns="0" rtlCol="0">
            <a:spAutoFit/>
          </a:bodyPr>
          <a:lstStyle/>
          <a:p>
            <a:pPr marL="12700">
              <a:lnSpc>
                <a:spcPct val="100000"/>
              </a:lnSpc>
            </a:pPr>
            <a:r>
              <a:rPr sz="850" dirty="0">
                <a:latin typeface="Calibri"/>
                <a:cs typeface="Calibri"/>
              </a:rPr>
              <a:t>10</a:t>
            </a:r>
            <a:endParaRPr sz="850">
              <a:latin typeface="Calibri"/>
              <a:cs typeface="Calibri"/>
            </a:endParaRPr>
          </a:p>
        </p:txBody>
      </p:sp>
      <p:sp>
        <p:nvSpPr>
          <p:cNvPr id="80" name="object 80"/>
          <p:cNvSpPr txBox="1"/>
          <p:nvPr/>
        </p:nvSpPr>
        <p:spPr>
          <a:xfrm>
            <a:off x="2324396" y="7476990"/>
            <a:ext cx="137160" cy="148590"/>
          </a:xfrm>
          <a:prstGeom prst="rect">
            <a:avLst/>
          </a:prstGeom>
        </p:spPr>
        <p:txBody>
          <a:bodyPr vert="horz" wrap="square" lIns="0" tIns="0" rIns="0" bIns="0" rtlCol="0">
            <a:spAutoFit/>
          </a:bodyPr>
          <a:lstStyle/>
          <a:p>
            <a:pPr marL="12700">
              <a:lnSpc>
                <a:spcPct val="100000"/>
              </a:lnSpc>
            </a:pPr>
            <a:r>
              <a:rPr sz="850" dirty="0">
                <a:latin typeface="Calibri"/>
                <a:cs typeface="Calibri"/>
              </a:rPr>
              <a:t>20</a:t>
            </a:r>
            <a:endParaRPr sz="850">
              <a:latin typeface="Calibri"/>
              <a:cs typeface="Calibri"/>
            </a:endParaRPr>
          </a:p>
        </p:txBody>
      </p:sp>
      <p:sp>
        <p:nvSpPr>
          <p:cNvPr id="81" name="object 81"/>
          <p:cNvSpPr txBox="1"/>
          <p:nvPr/>
        </p:nvSpPr>
        <p:spPr>
          <a:xfrm>
            <a:off x="2639905" y="7476990"/>
            <a:ext cx="137160" cy="148590"/>
          </a:xfrm>
          <a:prstGeom prst="rect">
            <a:avLst/>
          </a:prstGeom>
        </p:spPr>
        <p:txBody>
          <a:bodyPr vert="horz" wrap="square" lIns="0" tIns="0" rIns="0" bIns="0" rtlCol="0">
            <a:spAutoFit/>
          </a:bodyPr>
          <a:lstStyle/>
          <a:p>
            <a:pPr marL="12700">
              <a:lnSpc>
                <a:spcPct val="100000"/>
              </a:lnSpc>
            </a:pPr>
            <a:r>
              <a:rPr sz="850" dirty="0">
                <a:latin typeface="Calibri"/>
                <a:cs typeface="Calibri"/>
              </a:rPr>
              <a:t>30</a:t>
            </a:r>
            <a:endParaRPr sz="850">
              <a:latin typeface="Calibri"/>
              <a:cs typeface="Calibri"/>
            </a:endParaRPr>
          </a:p>
        </p:txBody>
      </p:sp>
      <p:sp>
        <p:nvSpPr>
          <p:cNvPr id="82" name="object 82"/>
          <p:cNvSpPr txBox="1"/>
          <p:nvPr/>
        </p:nvSpPr>
        <p:spPr>
          <a:xfrm>
            <a:off x="2956172" y="7476990"/>
            <a:ext cx="137160" cy="148590"/>
          </a:xfrm>
          <a:prstGeom prst="rect">
            <a:avLst/>
          </a:prstGeom>
        </p:spPr>
        <p:txBody>
          <a:bodyPr vert="horz" wrap="square" lIns="0" tIns="0" rIns="0" bIns="0" rtlCol="0">
            <a:spAutoFit/>
          </a:bodyPr>
          <a:lstStyle/>
          <a:p>
            <a:pPr marL="12700">
              <a:lnSpc>
                <a:spcPct val="100000"/>
              </a:lnSpc>
            </a:pPr>
            <a:r>
              <a:rPr sz="850" dirty="0">
                <a:latin typeface="Calibri"/>
                <a:cs typeface="Calibri"/>
              </a:rPr>
              <a:t>40</a:t>
            </a:r>
            <a:endParaRPr sz="850">
              <a:latin typeface="Calibri"/>
              <a:cs typeface="Calibri"/>
            </a:endParaRPr>
          </a:p>
        </p:txBody>
      </p:sp>
      <p:sp>
        <p:nvSpPr>
          <p:cNvPr id="83" name="object 83"/>
          <p:cNvSpPr txBox="1"/>
          <p:nvPr/>
        </p:nvSpPr>
        <p:spPr>
          <a:xfrm>
            <a:off x="3271681" y="7476990"/>
            <a:ext cx="137160" cy="148590"/>
          </a:xfrm>
          <a:prstGeom prst="rect">
            <a:avLst/>
          </a:prstGeom>
        </p:spPr>
        <p:txBody>
          <a:bodyPr vert="horz" wrap="square" lIns="0" tIns="0" rIns="0" bIns="0" rtlCol="0">
            <a:spAutoFit/>
          </a:bodyPr>
          <a:lstStyle/>
          <a:p>
            <a:pPr marL="12700">
              <a:lnSpc>
                <a:spcPct val="100000"/>
              </a:lnSpc>
            </a:pPr>
            <a:r>
              <a:rPr sz="850" dirty="0">
                <a:latin typeface="Calibri"/>
                <a:cs typeface="Calibri"/>
              </a:rPr>
              <a:t>50</a:t>
            </a:r>
            <a:endParaRPr sz="850">
              <a:latin typeface="Calibri"/>
              <a:cs typeface="Calibri"/>
            </a:endParaRPr>
          </a:p>
        </p:txBody>
      </p:sp>
      <p:sp>
        <p:nvSpPr>
          <p:cNvPr id="84" name="object 84"/>
          <p:cNvSpPr txBox="1"/>
          <p:nvPr/>
        </p:nvSpPr>
        <p:spPr>
          <a:xfrm>
            <a:off x="3587948" y="7476990"/>
            <a:ext cx="137160" cy="148590"/>
          </a:xfrm>
          <a:prstGeom prst="rect">
            <a:avLst/>
          </a:prstGeom>
        </p:spPr>
        <p:txBody>
          <a:bodyPr vert="horz" wrap="square" lIns="0" tIns="0" rIns="0" bIns="0" rtlCol="0">
            <a:spAutoFit/>
          </a:bodyPr>
          <a:lstStyle/>
          <a:p>
            <a:pPr marL="12700">
              <a:lnSpc>
                <a:spcPct val="100000"/>
              </a:lnSpc>
            </a:pPr>
            <a:r>
              <a:rPr sz="850" dirty="0">
                <a:latin typeface="Calibri"/>
                <a:cs typeface="Calibri"/>
              </a:rPr>
              <a:t>60</a:t>
            </a:r>
            <a:endParaRPr sz="850">
              <a:latin typeface="Calibri"/>
              <a:cs typeface="Calibri"/>
            </a:endParaRPr>
          </a:p>
        </p:txBody>
      </p:sp>
      <p:sp>
        <p:nvSpPr>
          <p:cNvPr id="85" name="object 85"/>
          <p:cNvSpPr txBox="1"/>
          <p:nvPr/>
        </p:nvSpPr>
        <p:spPr>
          <a:xfrm>
            <a:off x="4823304" y="7476990"/>
            <a:ext cx="1774189" cy="148590"/>
          </a:xfrm>
          <a:prstGeom prst="rect">
            <a:avLst/>
          </a:prstGeom>
        </p:spPr>
        <p:txBody>
          <a:bodyPr vert="horz" wrap="square" lIns="0" tIns="0" rIns="0" bIns="0" rtlCol="0">
            <a:spAutoFit/>
          </a:bodyPr>
          <a:lstStyle/>
          <a:p>
            <a:pPr marL="12700">
              <a:lnSpc>
                <a:spcPct val="100000"/>
              </a:lnSpc>
              <a:tabLst>
                <a:tab pos="328295" algn="l"/>
                <a:tab pos="643890" algn="l"/>
                <a:tab pos="960119" algn="l"/>
                <a:tab pos="1275715" algn="l"/>
                <a:tab pos="1591945" algn="l"/>
              </a:tabLst>
            </a:pPr>
            <a:r>
              <a:rPr sz="850" dirty="0">
                <a:latin typeface="Calibri"/>
                <a:cs typeface="Calibri"/>
              </a:rPr>
              <a:t>1</a:t>
            </a:r>
            <a:r>
              <a:rPr sz="850" spc="15" dirty="0">
                <a:latin typeface="Calibri"/>
                <a:cs typeface="Calibri"/>
              </a:rPr>
              <a:t>0</a:t>
            </a:r>
            <a:r>
              <a:rPr sz="850" spc="5" dirty="0">
                <a:latin typeface="Calibri"/>
                <a:cs typeface="Calibri"/>
              </a:rPr>
              <a:t>0</a:t>
            </a:r>
            <a:r>
              <a:rPr sz="850" dirty="0">
                <a:latin typeface="Calibri"/>
                <a:cs typeface="Calibri"/>
              </a:rPr>
              <a:t>	1</a:t>
            </a:r>
            <a:r>
              <a:rPr sz="850" spc="15" dirty="0">
                <a:latin typeface="Calibri"/>
                <a:cs typeface="Calibri"/>
              </a:rPr>
              <a:t>1</a:t>
            </a:r>
            <a:r>
              <a:rPr sz="850" spc="5" dirty="0">
                <a:latin typeface="Calibri"/>
                <a:cs typeface="Calibri"/>
              </a:rPr>
              <a:t>0</a:t>
            </a:r>
            <a:r>
              <a:rPr sz="850" dirty="0">
                <a:latin typeface="Calibri"/>
                <a:cs typeface="Calibri"/>
              </a:rPr>
              <a:t>	1</a:t>
            </a:r>
            <a:r>
              <a:rPr sz="850" spc="15" dirty="0">
                <a:latin typeface="Calibri"/>
                <a:cs typeface="Calibri"/>
              </a:rPr>
              <a:t>2</a:t>
            </a:r>
            <a:r>
              <a:rPr sz="850" spc="5" dirty="0">
                <a:latin typeface="Calibri"/>
                <a:cs typeface="Calibri"/>
              </a:rPr>
              <a:t>0</a:t>
            </a:r>
            <a:r>
              <a:rPr sz="850" dirty="0">
                <a:latin typeface="Calibri"/>
                <a:cs typeface="Calibri"/>
              </a:rPr>
              <a:t>	1</a:t>
            </a:r>
            <a:r>
              <a:rPr sz="850" spc="15" dirty="0">
                <a:latin typeface="Calibri"/>
                <a:cs typeface="Calibri"/>
              </a:rPr>
              <a:t>3</a:t>
            </a:r>
            <a:r>
              <a:rPr sz="850" spc="5" dirty="0">
                <a:latin typeface="Calibri"/>
                <a:cs typeface="Calibri"/>
              </a:rPr>
              <a:t>0</a:t>
            </a:r>
            <a:r>
              <a:rPr sz="850" dirty="0">
                <a:latin typeface="Calibri"/>
                <a:cs typeface="Calibri"/>
              </a:rPr>
              <a:t>	</a:t>
            </a:r>
            <a:r>
              <a:rPr sz="850" spc="10" dirty="0">
                <a:latin typeface="Calibri"/>
                <a:cs typeface="Calibri"/>
              </a:rPr>
              <a:t>14</a:t>
            </a:r>
            <a:r>
              <a:rPr sz="850" spc="5" dirty="0">
                <a:latin typeface="Calibri"/>
                <a:cs typeface="Calibri"/>
              </a:rPr>
              <a:t>0</a:t>
            </a:r>
            <a:r>
              <a:rPr sz="850" dirty="0">
                <a:latin typeface="Calibri"/>
                <a:cs typeface="Calibri"/>
              </a:rPr>
              <a:t>	1</a:t>
            </a:r>
            <a:r>
              <a:rPr sz="850" spc="15" dirty="0">
                <a:latin typeface="Calibri"/>
                <a:cs typeface="Calibri"/>
              </a:rPr>
              <a:t>5</a:t>
            </a:r>
            <a:r>
              <a:rPr sz="850" spc="5" dirty="0">
                <a:latin typeface="Calibri"/>
                <a:cs typeface="Calibri"/>
              </a:rPr>
              <a:t>0</a:t>
            </a:r>
            <a:endParaRPr sz="850">
              <a:latin typeface="Calibri"/>
              <a:cs typeface="Calibri"/>
            </a:endParaRPr>
          </a:p>
        </p:txBody>
      </p:sp>
      <p:sp>
        <p:nvSpPr>
          <p:cNvPr id="86" name="object 86"/>
          <p:cNvSpPr txBox="1"/>
          <p:nvPr/>
        </p:nvSpPr>
        <p:spPr>
          <a:xfrm>
            <a:off x="1336044" y="5181317"/>
            <a:ext cx="4001135" cy="2301240"/>
          </a:xfrm>
          <a:prstGeom prst="rect">
            <a:avLst/>
          </a:prstGeom>
        </p:spPr>
        <p:txBody>
          <a:bodyPr vert="horz" wrap="square" lIns="0" tIns="0" rIns="0" bIns="0" rtlCol="0">
            <a:spAutoFit/>
          </a:bodyPr>
          <a:lstStyle/>
          <a:p>
            <a:pPr marL="1111885">
              <a:lnSpc>
                <a:spcPct val="100000"/>
              </a:lnSpc>
            </a:pPr>
            <a:r>
              <a:rPr sz="950" b="1" spc="-10" dirty="0">
                <a:latin typeface="Arial"/>
                <a:cs typeface="Arial"/>
              </a:rPr>
              <a:t>Figure 62: Economies of Scale </a:t>
            </a:r>
            <a:r>
              <a:rPr sz="950" b="1" spc="-5" dirty="0">
                <a:latin typeface="Arial"/>
                <a:cs typeface="Arial"/>
              </a:rPr>
              <a:t>in </a:t>
            </a:r>
            <a:r>
              <a:rPr sz="950" b="1" spc="-10" dirty="0">
                <a:latin typeface="Arial"/>
                <a:cs typeface="Arial"/>
              </a:rPr>
              <a:t>Heat Exchangers</a:t>
            </a:r>
            <a:endParaRPr sz="950">
              <a:latin typeface="Arial"/>
              <a:cs typeface="Arial"/>
            </a:endParaRPr>
          </a:p>
          <a:p>
            <a:pPr>
              <a:lnSpc>
                <a:spcPct val="100000"/>
              </a:lnSpc>
            </a:pPr>
            <a:endParaRPr sz="1000">
              <a:latin typeface="Times New Roman"/>
              <a:cs typeface="Times New Roman"/>
            </a:endParaRPr>
          </a:p>
          <a:p>
            <a:pPr>
              <a:lnSpc>
                <a:spcPct val="100000"/>
              </a:lnSpc>
              <a:spcBef>
                <a:spcPts val="45"/>
              </a:spcBef>
            </a:pPr>
            <a:endParaRPr sz="750">
              <a:latin typeface="Times New Roman"/>
              <a:cs typeface="Times New Roman"/>
            </a:endParaRPr>
          </a:p>
          <a:p>
            <a:pPr marL="287655">
              <a:lnSpc>
                <a:spcPct val="100000"/>
              </a:lnSpc>
              <a:spcBef>
                <a:spcPts val="5"/>
              </a:spcBef>
            </a:pPr>
            <a:r>
              <a:rPr sz="850" dirty="0">
                <a:latin typeface="Calibri"/>
                <a:cs typeface="Calibri"/>
              </a:rPr>
              <a:t>$90</a:t>
            </a:r>
            <a:endParaRPr sz="850">
              <a:latin typeface="Calibri"/>
              <a:cs typeface="Calibri"/>
            </a:endParaRPr>
          </a:p>
          <a:p>
            <a:pPr marL="287655">
              <a:lnSpc>
                <a:spcPct val="100000"/>
              </a:lnSpc>
              <a:spcBef>
                <a:spcPts val="505"/>
              </a:spcBef>
            </a:pPr>
            <a:r>
              <a:rPr sz="850" dirty="0">
                <a:latin typeface="Calibri"/>
                <a:cs typeface="Calibri"/>
              </a:rPr>
              <a:t>$80</a:t>
            </a:r>
            <a:endParaRPr sz="850">
              <a:latin typeface="Calibri"/>
              <a:cs typeface="Calibri"/>
            </a:endParaRPr>
          </a:p>
          <a:p>
            <a:pPr marL="287655">
              <a:lnSpc>
                <a:spcPct val="100000"/>
              </a:lnSpc>
              <a:spcBef>
                <a:spcPts val="509"/>
              </a:spcBef>
            </a:pPr>
            <a:r>
              <a:rPr sz="850" dirty="0">
                <a:latin typeface="Calibri"/>
                <a:cs typeface="Calibri"/>
              </a:rPr>
              <a:t>$70</a:t>
            </a:r>
            <a:endParaRPr sz="850">
              <a:latin typeface="Calibri"/>
              <a:cs typeface="Calibri"/>
            </a:endParaRPr>
          </a:p>
          <a:p>
            <a:pPr marL="287655">
              <a:lnSpc>
                <a:spcPct val="100000"/>
              </a:lnSpc>
              <a:spcBef>
                <a:spcPts val="509"/>
              </a:spcBef>
            </a:pPr>
            <a:r>
              <a:rPr sz="850" dirty="0">
                <a:latin typeface="Calibri"/>
                <a:cs typeface="Calibri"/>
              </a:rPr>
              <a:t>$60</a:t>
            </a:r>
            <a:endParaRPr sz="850">
              <a:latin typeface="Calibri"/>
              <a:cs typeface="Calibri"/>
            </a:endParaRPr>
          </a:p>
          <a:p>
            <a:pPr>
              <a:lnSpc>
                <a:spcPct val="100000"/>
              </a:lnSpc>
              <a:spcBef>
                <a:spcPts val="35"/>
              </a:spcBef>
            </a:pPr>
            <a:endParaRPr sz="650">
              <a:latin typeface="Times New Roman"/>
              <a:cs typeface="Times New Roman"/>
            </a:endParaRPr>
          </a:p>
          <a:p>
            <a:pPr marL="12700">
              <a:lnSpc>
                <a:spcPct val="100000"/>
              </a:lnSpc>
              <a:spcBef>
                <a:spcPts val="5"/>
              </a:spcBef>
            </a:pPr>
            <a:r>
              <a:rPr sz="850" b="1" spc="5" dirty="0">
                <a:latin typeface="Calibri"/>
                <a:cs typeface="Calibri"/>
              </a:rPr>
              <a:t>Cost </a:t>
            </a:r>
            <a:r>
              <a:rPr sz="850" b="1" spc="114" dirty="0">
                <a:latin typeface="Calibri"/>
                <a:cs typeface="Calibri"/>
              </a:rPr>
              <a:t> </a:t>
            </a:r>
            <a:r>
              <a:rPr sz="1275" baseline="19607" dirty="0">
                <a:latin typeface="Calibri"/>
                <a:cs typeface="Calibri"/>
              </a:rPr>
              <a:t>$50</a:t>
            </a:r>
            <a:endParaRPr sz="1275" baseline="19607">
              <a:latin typeface="Calibri"/>
              <a:cs typeface="Calibri"/>
            </a:endParaRPr>
          </a:p>
          <a:p>
            <a:pPr marL="26034">
              <a:lnSpc>
                <a:spcPct val="100000"/>
              </a:lnSpc>
              <a:spcBef>
                <a:spcPts val="40"/>
              </a:spcBef>
            </a:pPr>
            <a:r>
              <a:rPr sz="850" b="1" dirty="0">
                <a:latin typeface="Calibri"/>
                <a:cs typeface="Calibri"/>
              </a:rPr>
              <a:t>(Sk)  </a:t>
            </a:r>
            <a:r>
              <a:rPr sz="850" b="1" spc="35" dirty="0">
                <a:latin typeface="Calibri"/>
                <a:cs typeface="Calibri"/>
              </a:rPr>
              <a:t> </a:t>
            </a:r>
            <a:r>
              <a:rPr sz="1275" baseline="-13071" dirty="0">
                <a:latin typeface="Calibri"/>
                <a:cs typeface="Calibri"/>
              </a:rPr>
              <a:t>$40</a:t>
            </a:r>
            <a:endParaRPr sz="1275" baseline="-13071">
              <a:latin typeface="Calibri"/>
              <a:cs typeface="Calibri"/>
            </a:endParaRPr>
          </a:p>
          <a:p>
            <a:pPr marL="287655">
              <a:lnSpc>
                <a:spcPct val="100000"/>
              </a:lnSpc>
              <a:spcBef>
                <a:spcPts val="690"/>
              </a:spcBef>
            </a:pPr>
            <a:r>
              <a:rPr sz="850" dirty="0">
                <a:latin typeface="Calibri"/>
                <a:cs typeface="Calibri"/>
              </a:rPr>
              <a:t>$30</a:t>
            </a:r>
            <a:endParaRPr sz="850">
              <a:latin typeface="Calibri"/>
              <a:cs typeface="Calibri"/>
            </a:endParaRPr>
          </a:p>
          <a:p>
            <a:pPr marL="287655">
              <a:lnSpc>
                <a:spcPct val="100000"/>
              </a:lnSpc>
              <a:spcBef>
                <a:spcPts val="500"/>
              </a:spcBef>
            </a:pPr>
            <a:r>
              <a:rPr sz="850" dirty="0">
                <a:latin typeface="Calibri"/>
                <a:cs typeface="Calibri"/>
              </a:rPr>
              <a:t>$20</a:t>
            </a:r>
            <a:endParaRPr sz="850">
              <a:latin typeface="Calibri"/>
              <a:cs typeface="Calibri"/>
            </a:endParaRPr>
          </a:p>
          <a:p>
            <a:pPr marL="287655">
              <a:lnSpc>
                <a:spcPct val="100000"/>
              </a:lnSpc>
              <a:spcBef>
                <a:spcPts val="509"/>
              </a:spcBef>
            </a:pPr>
            <a:r>
              <a:rPr sz="850" dirty="0">
                <a:latin typeface="Calibri"/>
                <a:cs typeface="Calibri"/>
              </a:rPr>
              <a:t>$10</a:t>
            </a:r>
            <a:endParaRPr sz="850">
              <a:latin typeface="Calibri"/>
              <a:cs typeface="Calibri"/>
            </a:endParaRPr>
          </a:p>
          <a:p>
            <a:pPr marL="315595">
              <a:lnSpc>
                <a:spcPct val="100000"/>
              </a:lnSpc>
              <a:spcBef>
                <a:spcPts val="509"/>
              </a:spcBef>
            </a:pPr>
            <a:r>
              <a:rPr sz="850" dirty="0">
                <a:latin typeface="Calibri"/>
                <a:cs typeface="Calibri"/>
              </a:rPr>
              <a:t>$‐</a:t>
            </a:r>
            <a:endParaRPr sz="850">
              <a:latin typeface="Calibri"/>
              <a:cs typeface="Calibri"/>
            </a:endParaRPr>
          </a:p>
        </p:txBody>
      </p:sp>
      <p:sp>
        <p:nvSpPr>
          <p:cNvPr id="87" name="object 87"/>
          <p:cNvSpPr txBox="1"/>
          <p:nvPr/>
        </p:nvSpPr>
        <p:spPr>
          <a:xfrm>
            <a:off x="3903457" y="7476990"/>
            <a:ext cx="769620" cy="316230"/>
          </a:xfrm>
          <a:prstGeom prst="rect">
            <a:avLst/>
          </a:prstGeom>
        </p:spPr>
        <p:txBody>
          <a:bodyPr vert="horz" wrap="square" lIns="0" tIns="0" rIns="0" bIns="0" rtlCol="0">
            <a:spAutoFit/>
          </a:bodyPr>
          <a:lstStyle/>
          <a:p>
            <a:pPr marL="12700">
              <a:lnSpc>
                <a:spcPct val="100000"/>
              </a:lnSpc>
              <a:tabLst>
                <a:tab pos="328295" algn="l"/>
                <a:tab pos="645160" algn="l"/>
              </a:tabLst>
            </a:pPr>
            <a:r>
              <a:rPr sz="850" dirty="0">
                <a:latin typeface="Calibri"/>
                <a:cs typeface="Calibri"/>
              </a:rPr>
              <a:t>7</a:t>
            </a:r>
            <a:r>
              <a:rPr sz="850" spc="5" dirty="0">
                <a:latin typeface="Calibri"/>
                <a:cs typeface="Calibri"/>
              </a:rPr>
              <a:t>0</a:t>
            </a:r>
            <a:r>
              <a:rPr sz="850" dirty="0">
                <a:latin typeface="Calibri"/>
                <a:cs typeface="Calibri"/>
              </a:rPr>
              <a:t>	8</a:t>
            </a:r>
            <a:r>
              <a:rPr sz="850" spc="5" dirty="0">
                <a:latin typeface="Calibri"/>
                <a:cs typeface="Calibri"/>
              </a:rPr>
              <a:t>0</a:t>
            </a:r>
            <a:r>
              <a:rPr sz="850" dirty="0">
                <a:latin typeface="Calibri"/>
                <a:cs typeface="Calibri"/>
              </a:rPr>
              <a:t>	90</a:t>
            </a:r>
            <a:endParaRPr sz="850">
              <a:latin typeface="Calibri"/>
              <a:cs typeface="Calibri"/>
            </a:endParaRPr>
          </a:p>
          <a:p>
            <a:pPr marL="57785">
              <a:lnSpc>
                <a:spcPct val="100000"/>
              </a:lnSpc>
              <a:spcBef>
                <a:spcPts val="300"/>
              </a:spcBef>
            </a:pPr>
            <a:r>
              <a:rPr sz="850" b="1" spc="5" dirty="0">
                <a:latin typeface="Calibri"/>
                <a:cs typeface="Calibri"/>
              </a:rPr>
              <a:t>Units</a:t>
            </a:r>
            <a:r>
              <a:rPr sz="850" b="1" spc="-65" dirty="0">
                <a:latin typeface="Calibri"/>
                <a:cs typeface="Calibri"/>
              </a:rPr>
              <a:t> </a:t>
            </a:r>
            <a:r>
              <a:rPr sz="850" b="1" spc="5" dirty="0">
                <a:latin typeface="Calibri"/>
                <a:cs typeface="Calibri"/>
              </a:rPr>
              <a:t>Ordered</a:t>
            </a:r>
            <a:endParaRPr sz="850">
              <a:latin typeface="Calibri"/>
              <a:cs typeface="Calibri"/>
            </a:endParaRPr>
          </a:p>
        </p:txBody>
      </p:sp>
      <p:sp>
        <p:nvSpPr>
          <p:cNvPr id="88" name="object 88"/>
          <p:cNvSpPr/>
          <p:nvPr/>
        </p:nvSpPr>
        <p:spPr>
          <a:xfrm>
            <a:off x="1190244" y="5537453"/>
            <a:ext cx="5591810" cy="2386330"/>
          </a:xfrm>
          <a:custGeom>
            <a:avLst/>
            <a:gdLst/>
            <a:ahLst/>
            <a:cxnLst/>
            <a:rect l="l" t="t" r="r" b="b"/>
            <a:pathLst>
              <a:path w="5591809" h="2386329">
                <a:moveTo>
                  <a:pt x="5589270" y="0"/>
                </a:moveTo>
                <a:lnTo>
                  <a:pt x="1524" y="0"/>
                </a:lnTo>
                <a:lnTo>
                  <a:pt x="0" y="1524"/>
                </a:lnTo>
                <a:lnTo>
                  <a:pt x="0" y="2384298"/>
                </a:lnTo>
                <a:lnTo>
                  <a:pt x="1524" y="2385822"/>
                </a:lnTo>
                <a:lnTo>
                  <a:pt x="5589270" y="2385822"/>
                </a:lnTo>
                <a:lnTo>
                  <a:pt x="5591556" y="2384298"/>
                </a:lnTo>
                <a:lnTo>
                  <a:pt x="5591556" y="2382012"/>
                </a:lnTo>
                <a:lnTo>
                  <a:pt x="7620" y="2382012"/>
                </a:lnTo>
                <a:lnTo>
                  <a:pt x="3810" y="2378202"/>
                </a:lnTo>
                <a:lnTo>
                  <a:pt x="7620" y="2378202"/>
                </a:lnTo>
                <a:lnTo>
                  <a:pt x="7620" y="7620"/>
                </a:lnTo>
                <a:lnTo>
                  <a:pt x="3810" y="7620"/>
                </a:lnTo>
                <a:lnTo>
                  <a:pt x="7620" y="3810"/>
                </a:lnTo>
                <a:lnTo>
                  <a:pt x="5591556" y="3810"/>
                </a:lnTo>
                <a:lnTo>
                  <a:pt x="5591556" y="1524"/>
                </a:lnTo>
                <a:lnTo>
                  <a:pt x="5589270" y="0"/>
                </a:lnTo>
                <a:close/>
              </a:path>
              <a:path w="5591809" h="2386329">
                <a:moveTo>
                  <a:pt x="7620" y="2378202"/>
                </a:moveTo>
                <a:lnTo>
                  <a:pt x="3810" y="2378202"/>
                </a:lnTo>
                <a:lnTo>
                  <a:pt x="7620" y="2382012"/>
                </a:lnTo>
                <a:lnTo>
                  <a:pt x="7620" y="2378202"/>
                </a:lnTo>
                <a:close/>
              </a:path>
              <a:path w="5591809" h="2386329">
                <a:moveTo>
                  <a:pt x="5583174" y="2378202"/>
                </a:moveTo>
                <a:lnTo>
                  <a:pt x="7620" y="2378202"/>
                </a:lnTo>
                <a:lnTo>
                  <a:pt x="7620" y="2382012"/>
                </a:lnTo>
                <a:lnTo>
                  <a:pt x="5583174" y="2382012"/>
                </a:lnTo>
                <a:lnTo>
                  <a:pt x="5583174" y="2378202"/>
                </a:lnTo>
                <a:close/>
              </a:path>
              <a:path w="5591809" h="2386329">
                <a:moveTo>
                  <a:pt x="5583174" y="3810"/>
                </a:moveTo>
                <a:lnTo>
                  <a:pt x="5583174" y="2382012"/>
                </a:lnTo>
                <a:lnTo>
                  <a:pt x="5586984" y="2378202"/>
                </a:lnTo>
                <a:lnTo>
                  <a:pt x="5591556" y="2378202"/>
                </a:lnTo>
                <a:lnTo>
                  <a:pt x="5591556" y="7620"/>
                </a:lnTo>
                <a:lnTo>
                  <a:pt x="5586984" y="7620"/>
                </a:lnTo>
                <a:lnTo>
                  <a:pt x="5583174" y="3810"/>
                </a:lnTo>
                <a:close/>
              </a:path>
              <a:path w="5591809" h="2386329">
                <a:moveTo>
                  <a:pt x="5591556" y="2378202"/>
                </a:moveTo>
                <a:lnTo>
                  <a:pt x="5586984" y="2378202"/>
                </a:lnTo>
                <a:lnTo>
                  <a:pt x="5583174" y="2382012"/>
                </a:lnTo>
                <a:lnTo>
                  <a:pt x="5591556" y="2382012"/>
                </a:lnTo>
                <a:lnTo>
                  <a:pt x="5591556" y="2378202"/>
                </a:lnTo>
                <a:close/>
              </a:path>
              <a:path w="5591809" h="2386329">
                <a:moveTo>
                  <a:pt x="7620" y="3810"/>
                </a:moveTo>
                <a:lnTo>
                  <a:pt x="3810" y="7620"/>
                </a:lnTo>
                <a:lnTo>
                  <a:pt x="7620" y="7620"/>
                </a:lnTo>
                <a:lnTo>
                  <a:pt x="7620" y="3810"/>
                </a:lnTo>
                <a:close/>
              </a:path>
              <a:path w="5591809" h="2386329">
                <a:moveTo>
                  <a:pt x="5583174" y="3810"/>
                </a:moveTo>
                <a:lnTo>
                  <a:pt x="7620" y="3810"/>
                </a:lnTo>
                <a:lnTo>
                  <a:pt x="7620" y="7620"/>
                </a:lnTo>
                <a:lnTo>
                  <a:pt x="5583174" y="7620"/>
                </a:lnTo>
                <a:lnTo>
                  <a:pt x="5583174" y="3810"/>
                </a:lnTo>
                <a:close/>
              </a:path>
              <a:path w="5591809" h="2386329">
                <a:moveTo>
                  <a:pt x="5591556" y="3810"/>
                </a:moveTo>
                <a:lnTo>
                  <a:pt x="5583174" y="3810"/>
                </a:lnTo>
                <a:lnTo>
                  <a:pt x="5586984" y="7620"/>
                </a:lnTo>
                <a:lnTo>
                  <a:pt x="5591556" y="7620"/>
                </a:lnTo>
                <a:lnTo>
                  <a:pt x="5591556" y="3810"/>
                </a:lnTo>
                <a:close/>
              </a:path>
            </a:pathLst>
          </a:custGeom>
          <a:solidFill>
            <a:srgbClr val="858585"/>
          </a:solidFill>
        </p:spPr>
        <p:txBody>
          <a:bodyPr wrap="square" lIns="0" tIns="0" rIns="0" bIns="0" rtlCol="0"/>
          <a:lstStyle/>
          <a:p>
            <a:endParaRPr/>
          </a:p>
        </p:txBody>
      </p:sp>
      <p:sp>
        <p:nvSpPr>
          <p:cNvPr id="89" name="object 89"/>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127</a:t>
            </a:fld>
            <a:endParaRPr sz="1000">
              <a:latin typeface="Calibri"/>
              <a:cs typeface="Calibri"/>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7544" y="850138"/>
            <a:ext cx="5361940" cy="1948814"/>
          </a:xfrm>
          <a:prstGeom prst="rect">
            <a:avLst/>
          </a:prstGeom>
        </p:spPr>
        <p:txBody>
          <a:bodyPr vert="horz" wrap="square" lIns="0" tIns="0" rIns="0" bIns="0" rtlCol="0">
            <a:spAutoFit/>
          </a:bodyPr>
          <a:lstStyle/>
          <a:p>
            <a:pPr marL="12700">
              <a:lnSpc>
                <a:spcPct val="100000"/>
              </a:lnSpc>
            </a:pPr>
            <a:r>
              <a:rPr sz="950" b="1" spc="-5" dirty="0">
                <a:latin typeface="Arial"/>
                <a:cs typeface="Arial"/>
              </a:rPr>
              <a:t>13.2.5   </a:t>
            </a:r>
            <a:r>
              <a:rPr sz="950" b="1" spc="-10" dirty="0">
                <a:latin typeface="Arial"/>
                <a:cs typeface="Arial"/>
              </a:rPr>
              <a:t>Should-Cost</a:t>
            </a:r>
            <a:r>
              <a:rPr sz="950" b="1" spc="-35" dirty="0">
                <a:latin typeface="Arial"/>
                <a:cs typeface="Arial"/>
              </a:rPr>
              <a:t> </a:t>
            </a:r>
            <a:r>
              <a:rPr sz="950" b="1" spc="-10" dirty="0">
                <a:latin typeface="Arial"/>
                <a:cs typeface="Arial"/>
              </a:rPr>
              <a:t>Analysis</a:t>
            </a:r>
            <a:endParaRPr sz="950">
              <a:latin typeface="Arial"/>
              <a:cs typeface="Arial"/>
            </a:endParaRPr>
          </a:p>
          <a:p>
            <a:pPr>
              <a:lnSpc>
                <a:spcPct val="100000"/>
              </a:lnSpc>
            </a:pPr>
            <a:endParaRPr sz="1000">
              <a:latin typeface="Times New Roman"/>
              <a:cs typeface="Times New Roman"/>
            </a:endParaRPr>
          </a:p>
          <a:p>
            <a:pPr>
              <a:lnSpc>
                <a:spcPct val="100000"/>
              </a:lnSpc>
              <a:spcBef>
                <a:spcPts val="30"/>
              </a:spcBef>
            </a:pPr>
            <a:endParaRPr sz="1350">
              <a:latin typeface="Times New Roman"/>
              <a:cs typeface="Times New Roman"/>
            </a:endParaRPr>
          </a:p>
          <a:p>
            <a:pPr marL="120014" marR="60325">
              <a:lnSpc>
                <a:spcPct val="142100"/>
              </a:lnSpc>
            </a:pPr>
            <a:r>
              <a:rPr sz="950" spc="-10" dirty="0">
                <a:latin typeface="Arial"/>
                <a:cs typeface="Arial"/>
              </a:rPr>
              <a:t>Procurement departments for oil </a:t>
            </a:r>
            <a:r>
              <a:rPr sz="950" spc="-5" dirty="0">
                <a:latin typeface="Arial"/>
                <a:cs typeface="Arial"/>
              </a:rPr>
              <a:t>&amp; </a:t>
            </a:r>
            <a:r>
              <a:rPr sz="950" spc="-10" dirty="0">
                <a:latin typeface="Arial"/>
                <a:cs typeface="Arial"/>
              </a:rPr>
              <a:t>gas companies routinely use competitive bidding </a:t>
            </a:r>
            <a:r>
              <a:rPr sz="950" spc="-5" dirty="0">
                <a:latin typeface="Arial"/>
                <a:cs typeface="Arial"/>
              </a:rPr>
              <a:t>to </a:t>
            </a:r>
            <a:r>
              <a:rPr sz="950" spc="-10" dirty="0">
                <a:latin typeface="Arial"/>
                <a:cs typeface="Arial"/>
              </a:rPr>
              <a:t>bring down  project costs, and these efforts demonstrate both economies of scale and economies of</a:t>
            </a:r>
            <a:r>
              <a:rPr sz="950" spc="185" dirty="0">
                <a:latin typeface="Arial"/>
                <a:cs typeface="Arial"/>
              </a:rPr>
              <a:t> </a:t>
            </a:r>
            <a:r>
              <a:rPr sz="950" spc="-10" dirty="0">
                <a:latin typeface="Arial"/>
                <a:cs typeface="Arial"/>
              </a:rPr>
              <a:t>scope.</a:t>
            </a:r>
            <a:endParaRPr sz="950">
              <a:latin typeface="Arial"/>
              <a:cs typeface="Arial"/>
            </a:endParaRPr>
          </a:p>
          <a:p>
            <a:pPr marL="120014" marR="5080">
              <a:lnSpc>
                <a:spcPct val="142400"/>
              </a:lnSpc>
            </a:pPr>
            <a:r>
              <a:rPr sz="950" spc="-10" dirty="0">
                <a:latin typeface="Arial"/>
                <a:cs typeface="Arial"/>
              </a:rPr>
              <a:t>Economies of scale are the richer target, at discounts of up </a:t>
            </a:r>
            <a:r>
              <a:rPr sz="950" spc="-5" dirty="0">
                <a:latin typeface="Arial"/>
                <a:cs typeface="Arial"/>
              </a:rPr>
              <a:t>to </a:t>
            </a:r>
            <a:r>
              <a:rPr sz="950" spc="-10" dirty="0">
                <a:latin typeface="Arial"/>
                <a:cs typeface="Arial"/>
              </a:rPr>
              <a:t>20%. Economies of scope are not as  productive, </a:t>
            </a:r>
            <a:r>
              <a:rPr sz="950" spc="-15" dirty="0">
                <a:latin typeface="Arial"/>
                <a:cs typeface="Arial"/>
              </a:rPr>
              <a:t>and </a:t>
            </a:r>
            <a:r>
              <a:rPr sz="950" spc="-10" dirty="0">
                <a:latin typeface="Arial"/>
                <a:cs typeface="Arial"/>
              </a:rPr>
              <a:t>could be counterproductive </a:t>
            </a:r>
            <a:r>
              <a:rPr sz="950" spc="-5" dirty="0">
                <a:latin typeface="Arial"/>
                <a:cs typeface="Arial"/>
              </a:rPr>
              <a:t>if a </a:t>
            </a:r>
            <a:r>
              <a:rPr sz="950" spc="-10" dirty="0">
                <a:latin typeface="Arial"/>
                <a:cs typeface="Arial"/>
              </a:rPr>
              <a:t>buyer is not paying attention, because the supplier  can bury the price of the heat exchangers in </a:t>
            </a:r>
            <a:r>
              <a:rPr sz="950" spc="-5" dirty="0">
                <a:latin typeface="Arial"/>
                <a:cs typeface="Arial"/>
              </a:rPr>
              <a:t>the </a:t>
            </a:r>
            <a:r>
              <a:rPr sz="950" spc="-10" dirty="0">
                <a:latin typeface="Arial"/>
                <a:cs typeface="Arial"/>
              </a:rPr>
              <a:t>overall project </a:t>
            </a:r>
            <a:r>
              <a:rPr sz="950" spc="-5" dirty="0">
                <a:latin typeface="Arial"/>
                <a:cs typeface="Arial"/>
              </a:rPr>
              <a:t>cost. </a:t>
            </a:r>
            <a:r>
              <a:rPr sz="950" dirty="0">
                <a:latin typeface="Arial"/>
                <a:cs typeface="Arial"/>
              </a:rPr>
              <a:t>If </a:t>
            </a:r>
            <a:r>
              <a:rPr sz="950" spc="-10" dirty="0">
                <a:latin typeface="Arial"/>
                <a:cs typeface="Arial"/>
              </a:rPr>
              <a:t>the heat exchanger price is  broken down in the bid, economies of scope of up </a:t>
            </a:r>
            <a:r>
              <a:rPr sz="950" spc="-5" dirty="0">
                <a:latin typeface="Arial"/>
                <a:cs typeface="Arial"/>
              </a:rPr>
              <a:t>to </a:t>
            </a:r>
            <a:r>
              <a:rPr sz="950" spc="-10" dirty="0">
                <a:latin typeface="Arial"/>
                <a:cs typeface="Arial"/>
              </a:rPr>
              <a:t>5% are likely </a:t>
            </a:r>
            <a:r>
              <a:rPr sz="950" spc="-5" dirty="0">
                <a:latin typeface="Arial"/>
                <a:cs typeface="Arial"/>
              </a:rPr>
              <a:t>if </a:t>
            </a:r>
            <a:r>
              <a:rPr sz="950" spc="-10" dirty="0">
                <a:latin typeface="Arial"/>
                <a:cs typeface="Arial"/>
              </a:rPr>
              <a:t>the supplier is also awarded  contracts </a:t>
            </a:r>
            <a:r>
              <a:rPr sz="950" spc="-5" dirty="0">
                <a:latin typeface="Arial"/>
                <a:cs typeface="Arial"/>
              </a:rPr>
              <a:t>for </a:t>
            </a:r>
            <a:r>
              <a:rPr sz="950" spc="-10" dirty="0">
                <a:latin typeface="Arial"/>
                <a:cs typeface="Arial"/>
              </a:rPr>
              <a:t>other process units or different types of heat</a:t>
            </a:r>
            <a:r>
              <a:rPr sz="950" spc="130" dirty="0">
                <a:latin typeface="Arial"/>
                <a:cs typeface="Arial"/>
              </a:rPr>
              <a:t> </a:t>
            </a:r>
            <a:r>
              <a:rPr sz="950" spc="-10" dirty="0">
                <a:latin typeface="Arial"/>
                <a:cs typeface="Arial"/>
              </a:rPr>
              <a:t>exchangers.</a:t>
            </a:r>
            <a:endParaRPr sz="950">
              <a:latin typeface="Arial"/>
              <a:cs typeface="Arial"/>
            </a:endParaRPr>
          </a:p>
        </p:txBody>
      </p:sp>
      <p:sp>
        <p:nvSpPr>
          <p:cNvPr id="3" name="object 3"/>
          <p:cNvSpPr txBox="1"/>
          <p:nvPr/>
        </p:nvSpPr>
        <p:spPr>
          <a:xfrm>
            <a:off x="1177544" y="7119846"/>
            <a:ext cx="5403215" cy="1258570"/>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13.3   Price Negotiation</a:t>
            </a:r>
            <a:r>
              <a:rPr sz="950" b="1" i="1" spc="80" dirty="0">
                <a:latin typeface="Arial"/>
                <a:cs typeface="Arial"/>
              </a:rPr>
              <a:t> </a:t>
            </a:r>
            <a:r>
              <a:rPr sz="950" b="1" i="1" spc="-10" dirty="0">
                <a:latin typeface="Arial"/>
                <a:cs typeface="Arial"/>
              </a:rPr>
              <a:t>Strategies</a:t>
            </a:r>
            <a:endParaRPr sz="950">
              <a:latin typeface="Arial"/>
              <a:cs typeface="Arial"/>
            </a:endParaRPr>
          </a:p>
          <a:p>
            <a:pPr marL="227329" marR="379095" indent="-214629">
              <a:lnSpc>
                <a:spcPct val="142600"/>
              </a:lnSpc>
              <a:spcBef>
                <a:spcPts val="540"/>
              </a:spcBef>
              <a:buAutoNum type="arabicPeriod"/>
              <a:tabLst>
                <a:tab pos="227965" algn="l"/>
              </a:tabLst>
            </a:pPr>
            <a:r>
              <a:rPr sz="950" spc="-5" dirty="0">
                <a:latin typeface="Arial"/>
                <a:cs typeface="Arial"/>
              </a:rPr>
              <a:t>Be </a:t>
            </a:r>
            <a:r>
              <a:rPr sz="950" spc="-10" dirty="0">
                <a:latin typeface="Arial"/>
                <a:cs typeface="Arial"/>
              </a:rPr>
              <a:t>cautious of lead time inflation from GEA. Despite having </a:t>
            </a:r>
            <a:r>
              <a:rPr sz="950" spc="-5" dirty="0">
                <a:latin typeface="Arial"/>
                <a:cs typeface="Arial"/>
              </a:rPr>
              <a:t>a </a:t>
            </a:r>
            <a:r>
              <a:rPr sz="950" spc="-10" dirty="0">
                <a:latin typeface="Arial"/>
                <a:cs typeface="Arial"/>
              </a:rPr>
              <a:t>$1,200m backlog for </a:t>
            </a:r>
            <a:r>
              <a:rPr sz="950" spc="-5" dirty="0">
                <a:latin typeface="Arial"/>
                <a:cs typeface="Arial"/>
              </a:rPr>
              <a:t>its </a:t>
            </a:r>
            <a:r>
              <a:rPr sz="950" spc="-15" dirty="0">
                <a:latin typeface="Arial"/>
                <a:cs typeface="Arial"/>
              </a:rPr>
              <a:t>Heat  </a:t>
            </a:r>
            <a:r>
              <a:rPr sz="950" spc="-10" dirty="0">
                <a:latin typeface="Arial"/>
                <a:cs typeface="Arial"/>
              </a:rPr>
              <a:t>Exchanger </a:t>
            </a:r>
            <a:r>
              <a:rPr sz="950" spc="-5" dirty="0">
                <a:latin typeface="Arial"/>
                <a:cs typeface="Arial"/>
              </a:rPr>
              <a:t>division </a:t>
            </a:r>
            <a:r>
              <a:rPr sz="950" spc="-10" dirty="0">
                <a:latin typeface="Arial"/>
                <a:cs typeface="Arial"/>
              </a:rPr>
              <a:t>at the end of 2012, </a:t>
            </a:r>
            <a:r>
              <a:rPr sz="950" spc="-5" dirty="0">
                <a:latin typeface="Arial"/>
                <a:cs typeface="Arial"/>
              </a:rPr>
              <a:t>it </a:t>
            </a:r>
            <a:r>
              <a:rPr sz="950" spc="-10" dirty="0">
                <a:latin typeface="Arial"/>
                <a:cs typeface="Arial"/>
              </a:rPr>
              <a:t>reduced headcount by 400 for </a:t>
            </a:r>
            <a:r>
              <a:rPr sz="950" spc="-5" dirty="0">
                <a:latin typeface="Arial"/>
                <a:cs typeface="Arial"/>
              </a:rPr>
              <a:t>the </a:t>
            </a:r>
            <a:r>
              <a:rPr sz="950" spc="-10" dirty="0">
                <a:latin typeface="Arial"/>
                <a:cs typeface="Arial"/>
              </a:rPr>
              <a:t>business</a:t>
            </a:r>
            <a:r>
              <a:rPr sz="950" spc="120" dirty="0">
                <a:latin typeface="Arial"/>
                <a:cs typeface="Arial"/>
              </a:rPr>
              <a:t> </a:t>
            </a:r>
            <a:r>
              <a:rPr sz="950" spc="-10" dirty="0">
                <a:latin typeface="Arial"/>
                <a:cs typeface="Arial"/>
              </a:rPr>
              <a:t>unit.</a:t>
            </a:r>
            <a:endParaRPr sz="950">
              <a:latin typeface="Arial"/>
              <a:cs typeface="Arial"/>
            </a:endParaRPr>
          </a:p>
          <a:p>
            <a:pPr marL="227329" indent="-214629">
              <a:lnSpc>
                <a:spcPct val="100000"/>
              </a:lnSpc>
              <a:spcBef>
                <a:spcPts val="480"/>
              </a:spcBef>
              <a:buAutoNum type="arabicPeriod"/>
              <a:tabLst>
                <a:tab pos="227965" algn="l"/>
              </a:tabLst>
            </a:pPr>
            <a:r>
              <a:rPr sz="950" dirty="0">
                <a:latin typeface="Arial"/>
                <a:cs typeface="Arial"/>
              </a:rPr>
              <a:t>If </a:t>
            </a:r>
            <a:r>
              <a:rPr sz="950" spc="-15" dirty="0">
                <a:latin typeface="Arial"/>
                <a:cs typeface="Arial"/>
              </a:rPr>
              <a:t>GE </a:t>
            </a:r>
            <a:r>
              <a:rPr sz="950" spc="-10" dirty="0">
                <a:latin typeface="Arial"/>
                <a:cs typeface="Arial"/>
              </a:rPr>
              <a:t>is </a:t>
            </a:r>
            <a:r>
              <a:rPr sz="950" spc="-5" dirty="0">
                <a:latin typeface="Arial"/>
                <a:cs typeface="Arial"/>
              </a:rPr>
              <a:t>a </a:t>
            </a:r>
            <a:r>
              <a:rPr sz="950" spc="-10" dirty="0">
                <a:latin typeface="Arial"/>
                <a:cs typeface="Arial"/>
              </a:rPr>
              <a:t>bidder, require that </a:t>
            </a:r>
            <a:r>
              <a:rPr sz="950" spc="-5" dirty="0">
                <a:latin typeface="Arial"/>
                <a:cs typeface="Arial"/>
              </a:rPr>
              <a:t>it </a:t>
            </a:r>
            <a:r>
              <a:rPr sz="950" spc="-10" dirty="0">
                <a:latin typeface="Arial"/>
                <a:cs typeface="Arial"/>
              </a:rPr>
              <a:t>break out pricing </a:t>
            </a:r>
            <a:r>
              <a:rPr sz="950" spc="-5" dirty="0">
                <a:latin typeface="Arial"/>
                <a:cs typeface="Arial"/>
              </a:rPr>
              <a:t>by </a:t>
            </a:r>
            <a:r>
              <a:rPr sz="950" spc="-10" dirty="0">
                <a:latin typeface="Arial"/>
                <a:cs typeface="Arial"/>
              </a:rPr>
              <a:t>product. The firm makes the highest margin</a:t>
            </a:r>
            <a:r>
              <a:rPr sz="950" spc="204" dirty="0">
                <a:latin typeface="Arial"/>
                <a:cs typeface="Arial"/>
              </a:rPr>
              <a:t> </a:t>
            </a:r>
            <a:r>
              <a:rPr sz="950" spc="-10" dirty="0">
                <a:latin typeface="Arial"/>
                <a:cs typeface="Arial"/>
              </a:rPr>
              <a:t>in</a:t>
            </a:r>
            <a:endParaRPr sz="950">
              <a:latin typeface="Arial"/>
              <a:cs typeface="Arial"/>
            </a:endParaRPr>
          </a:p>
          <a:p>
            <a:pPr marL="227329" marR="158750">
              <a:lnSpc>
                <a:spcPct val="142100"/>
              </a:lnSpc>
              <a:spcBef>
                <a:spcPts val="5"/>
              </a:spcBef>
            </a:pPr>
            <a:r>
              <a:rPr sz="950" spc="-5" dirty="0">
                <a:latin typeface="Arial"/>
                <a:cs typeface="Arial"/>
              </a:rPr>
              <a:t>the </a:t>
            </a:r>
            <a:r>
              <a:rPr sz="950" spc="-10" dirty="0">
                <a:latin typeface="Arial"/>
                <a:cs typeface="Arial"/>
              </a:rPr>
              <a:t>industry on its air-cooled heat exchangers, in large part because the prices and margins </a:t>
            </a:r>
            <a:r>
              <a:rPr sz="950" spc="-5" dirty="0">
                <a:latin typeface="Arial"/>
                <a:cs typeface="Arial"/>
              </a:rPr>
              <a:t>for  </a:t>
            </a:r>
            <a:r>
              <a:rPr sz="950" spc="-10" dirty="0">
                <a:latin typeface="Arial"/>
                <a:cs typeface="Arial"/>
              </a:rPr>
              <a:t>individual </a:t>
            </a:r>
            <a:r>
              <a:rPr sz="950" spc="-5" dirty="0">
                <a:latin typeface="Arial"/>
                <a:cs typeface="Arial"/>
              </a:rPr>
              <a:t>units </a:t>
            </a:r>
            <a:r>
              <a:rPr sz="950" spc="-10" dirty="0">
                <a:latin typeface="Arial"/>
                <a:cs typeface="Arial"/>
              </a:rPr>
              <a:t>can be disguised in large bids for refinery and power plant</a:t>
            </a:r>
            <a:r>
              <a:rPr sz="950" spc="150" dirty="0">
                <a:latin typeface="Arial"/>
                <a:cs typeface="Arial"/>
              </a:rPr>
              <a:t> </a:t>
            </a:r>
            <a:r>
              <a:rPr sz="950" spc="-10" dirty="0">
                <a:latin typeface="Arial"/>
                <a:cs typeface="Arial"/>
              </a:rPr>
              <a:t>equipment.</a:t>
            </a:r>
            <a:endParaRPr sz="950">
              <a:latin typeface="Arial"/>
              <a:cs typeface="Arial"/>
            </a:endParaRPr>
          </a:p>
        </p:txBody>
      </p:sp>
      <p:sp>
        <p:nvSpPr>
          <p:cNvPr id="4" name="object 4"/>
          <p:cNvSpPr/>
          <p:nvPr/>
        </p:nvSpPr>
        <p:spPr>
          <a:xfrm>
            <a:off x="2176272" y="3711702"/>
            <a:ext cx="504190" cy="2458720"/>
          </a:xfrm>
          <a:custGeom>
            <a:avLst/>
            <a:gdLst/>
            <a:ahLst/>
            <a:cxnLst/>
            <a:rect l="l" t="t" r="r" b="b"/>
            <a:pathLst>
              <a:path w="504189" h="2458720">
                <a:moveTo>
                  <a:pt x="0" y="2458212"/>
                </a:moveTo>
                <a:lnTo>
                  <a:pt x="503681" y="2458212"/>
                </a:lnTo>
                <a:lnTo>
                  <a:pt x="503681" y="0"/>
                </a:lnTo>
                <a:lnTo>
                  <a:pt x="0" y="0"/>
                </a:lnTo>
                <a:lnTo>
                  <a:pt x="0" y="2458212"/>
                </a:lnTo>
                <a:close/>
              </a:path>
            </a:pathLst>
          </a:custGeom>
          <a:solidFill>
            <a:srgbClr val="8DB3E2"/>
          </a:solidFill>
        </p:spPr>
        <p:txBody>
          <a:bodyPr wrap="square" lIns="0" tIns="0" rIns="0" bIns="0" rtlCol="0"/>
          <a:lstStyle/>
          <a:p>
            <a:endParaRPr/>
          </a:p>
        </p:txBody>
      </p:sp>
      <p:sp>
        <p:nvSpPr>
          <p:cNvPr id="5" name="object 5"/>
          <p:cNvSpPr/>
          <p:nvPr/>
        </p:nvSpPr>
        <p:spPr>
          <a:xfrm>
            <a:off x="2171700" y="3707891"/>
            <a:ext cx="513080" cy="2466340"/>
          </a:xfrm>
          <a:custGeom>
            <a:avLst/>
            <a:gdLst/>
            <a:ahLst/>
            <a:cxnLst/>
            <a:rect l="l" t="t" r="r" b="b"/>
            <a:pathLst>
              <a:path w="513080" h="2466340">
                <a:moveTo>
                  <a:pt x="510540" y="0"/>
                </a:moveTo>
                <a:lnTo>
                  <a:pt x="1524" y="0"/>
                </a:lnTo>
                <a:lnTo>
                  <a:pt x="0" y="1524"/>
                </a:lnTo>
                <a:lnTo>
                  <a:pt x="0" y="2464308"/>
                </a:lnTo>
                <a:lnTo>
                  <a:pt x="1524" y="2465832"/>
                </a:lnTo>
                <a:lnTo>
                  <a:pt x="510540" y="2465832"/>
                </a:lnTo>
                <a:lnTo>
                  <a:pt x="512826" y="2464308"/>
                </a:lnTo>
                <a:lnTo>
                  <a:pt x="512826" y="2462022"/>
                </a:lnTo>
                <a:lnTo>
                  <a:pt x="8382" y="2462022"/>
                </a:lnTo>
                <a:lnTo>
                  <a:pt x="4572" y="2457450"/>
                </a:lnTo>
                <a:lnTo>
                  <a:pt x="8382" y="2457450"/>
                </a:lnTo>
                <a:lnTo>
                  <a:pt x="8382" y="8382"/>
                </a:lnTo>
                <a:lnTo>
                  <a:pt x="4572" y="8382"/>
                </a:lnTo>
                <a:lnTo>
                  <a:pt x="8382" y="3810"/>
                </a:lnTo>
                <a:lnTo>
                  <a:pt x="512826" y="3810"/>
                </a:lnTo>
                <a:lnTo>
                  <a:pt x="512826" y="1524"/>
                </a:lnTo>
                <a:lnTo>
                  <a:pt x="510540" y="0"/>
                </a:lnTo>
                <a:close/>
              </a:path>
              <a:path w="513080" h="2466340">
                <a:moveTo>
                  <a:pt x="8382" y="2457450"/>
                </a:moveTo>
                <a:lnTo>
                  <a:pt x="4572" y="2457450"/>
                </a:lnTo>
                <a:lnTo>
                  <a:pt x="8382" y="2462022"/>
                </a:lnTo>
                <a:lnTo>
                  <a:pt x="8382" y="2457450"/>
                </a:lnTo>
                <a:close/>
              </a:path>
              <a:path w="513080" h="2466340">
                <a:moveTo>
                  <a:pt x="504444" y="2457450"/>
                </a:moveTo>
                <a:lnTo>
                  <a:pt x="8382" y="2457450"/>
                </a:lnTo>
                <a:lnTo>
                  <a:pt x="8382" y="2462022"/>
                </a:lnTo>
                <a:lnTo>
                  <a:pt x="504444" y="2462022"/>
                </a:lnTo>
                <a:lnTo>
                  <a:pt x="504444" y="2457450"/>
                </a:lnTo>
                <a:close/>
              </a:path>
              <a:path w="513080" h="2466340">
                <a:moveTo>
                  <a:pt x="504444" y="3810"/>
                </a:moveTo>
                <a:lnTo>
                  <a:pt x="504444" y="2462022"/>
                </a:lnTo>
                <a:lnTo>
                  <a:pt x="508254" y="2457450"/>
                </a:lnTo>
                <a:lnTo>
                  <a:pt x="512826" y="2457450"/>
                </a:lnTo>
                <a:lnTo>
                  <a:pt x="512826" y="8382"/>
                </a:lnTo>
                <a:lnTo>
                  <a:pt x="508254" y="8382"/>
                </a:lnTo>
                <a:lnTo>
                  <a:pt x="504444" y="3810"/>
                </a:lnTo>
                <a:close/>
              </a:path>
              <a:path w="513080" h="2466340">
                <a:moveTo>
                  <a:pt x="512826" y="2457450"/>
                </a:moveTo>
                <a:lnTo>
                  <a:pt x="508254" y="2457450"/>
                </a:lnTo>
                <a:lnTo>
                  <a:pt x="504444" y="2462022"/>
                </a:lnTo>
                <a:lnTo>
                  <a:pt x="512826" y="2462022"/>
                </a:lnTo>
                <a:lnTo>
                  <a:pt x="512826" y="2457450"/>
                </a:lnTo>
                <a:close/>
              </a:path>
              <a:path w="513080" h="2466340">
                <a:moveTo>
                  <a:pt x="8382" y="3810"/>
                </a:moveTo>
                <a:lnTo>
                  <a:pt x="4572" y="8382"/>
                </a:lnTo>
                <a:lnTo>
                  <a:pt x="8382" y="8382"/>
                </a:lnTo>
                <a:lnTo>
                  <a:pt x="8382" y="3810"/>
                </a:lnTo>
                <a:close/>
              </a:path>
              <a:path w="513080" h="2466340">
                <a:moveTo>
                  <a:pt x="504444" y="3810"/>
                </a:moveTo>
                <a:lnTo>
                  <a:pt x="8382" y="3810"/>
                </a:lnTo>
                <a:lnTo>
                  <a:pt x="8382" y="8382"/>
                </a:lnTo>
                <a:lnTo>
                  <a:pt x="504444" y="8382"/>
                </a:lnTo>
                <a:lnTo>
                  <a:pt x="504444" y="3810"/>
                </a:lnTo>
                <a:close/>
              </a:path>
              <a:path w="513080" h="2466340">
                <a:moveTo>
                  <a:pt x="512826" y="3810"/>
                </a:moveTo>
                <a:lnTo>
                  <a:pt x="504444" y="3810"/>
                </a:lnTo>
                <a:lnTo>
                  <a:pt x="508254" y="8382"/>
                </a:lnTo>
                <a:lnTo>
                  <a:pt x="512826" y="8382"/>
                </a:lnTo>
                <a:lnTo>
                  <a:pt x="512826" y="3810"/>
                </a:lnTo>
                <a:close/>
              </a:path>
            </a:pathLst>
          </a:custGeom>
          <a:solidFill>
            <a:srgbClr val="7E7E7E"/>
          </a:solidFill>
        </p:spPr>
        <p:txBody>
          <a:bodyPr wrap="square" lIns="0" tIns="0" rIns="0" bIns="0" rtlCol="0"/>
          <a:lstStyle/>
          <a:p>
            <a:endParaRPr/>
          </a:p>
        </p:txBody>
      </p:sp>
      <p:sp>
        <p:nvSpPr>
          <p:cNvPr id="6" name="object 6"/>
          <p:cNvSpPr/>
          <p:nvPr/>
        </p:nvSpPr>
        <p:spPr>
          <a:xfrm>
            <a:off x="3189732" y="3707891"/>
            <a:ext cx="513080" cy="132715"/>
          </a:xfrm>
          <a:custGeom>
            <a:avLst/>
            <a:gdLst/>
            <a:ahLst/>
            <a:cxnLst/>
            <a:rect l="l" t="t" r="r" b="b"/>
            <a:pathLst>
              <a:path w="513079" h="132714">
                <a:moveTo>
                  <a:pt x="511302" y="0"/>
                </a:moveTo>
                <a:lnTo>
                  <a:pt x="2286" y="0"/>
                </a:lnTo>
                <a:lnTo>
                  <a:pt x="0" y="1524"/>
                </a:lnTo>
                <a:lnTo>
                  <a:pt x="0" y="130302"/>
                </a:lnTo>
                <a:lnTo>
                  <a:pt x="2286" y="132588"/>
                </a:lnTo>
                <a:lnTo>
                  <a:pt x="511302" y="132588"/>
                </a:lnTo>
                <a:lnTo>
                  <a:pt x="512826" y="130302"/>
                </a:lnTo>
                <a:lnTo>
                  <a:pt x="512826" y="128016"/>
                </a:lnTo>
                <a:lnTo>
                  <a:pt x="9144" y="128016"/>
                </a:lnTo>
                <a:lnTo>
                  <a:pt x="4572" y="124206"/>
                </a:lnTo>
                <a:lnTo>
                  <a:pt x="9144" y="124206"/>
                </a:lnTo>
                <a:lnTo>
                  <a:pt x="9144" y="8382"/>
                </a:lnTo>
                <a:lnTo>
                  <a:pt x="4572" y="8382"/>
                </a:lnTo>
                <a:lnTo>
                  <a:pt x="9144" y="3810"/>
                </a:lnTo>
                <a:lnTo>
                  <a:pt x="512826" y="3810"/>
                </a:lnTo>
                <a:lnTo>
                  <a:pt x="512826" y="1524"/>
                </a:lnTo>
                <a:lnTo>
                  <a:pt x="511302" y="0"/>
                </a:lnTo>
                <a:close/>
              </a:path>
              <a:path w="513079" h="132714">
                <a:moveTo>
                  <a:pt x="9144" y="124206"/>
                </a:moveTo>
                <a:lnTo>
                  <a:pt x="4572" y="124206"/>
                </a:lnTo>
                <a:lnTo>
                  <a:pt x="9144" y="128016"/>
                </a:lnTo>
                <a:lnTo>
                  <a:pt x="9144" y="124206"/>
                </a:lnTo>
                <a:close/>
              </a:path>
              <a:path w="513079" h="132714">
                <a:moveTo>
                  <a:pt x="504444" y="124206"/>
                </a:moveTo>
                <a:lnTo>
                  <a:pt x="9144" y="124206"/>
                </a:lnTo>
                <a:lnTo>
                  <a:pt x="9144" y="128016"/>
                </a:lnTo>
                <a:lnTo>
                  <a:pt x="504444" y="128016"/>
                </a:lnTo>
                <a:lnTo>
                  <a:pt x="504444" y="124206"/>
                </a:lnTo>
                <a:close/>
              </a:path>
              <a:path w="513079" h="132714">
                <a:moveTo>
                  <a:pt x="504444" y="3810"/>
                </a:moveTo>
                <a:lnTo>
                  <a:pt x="504444" y="128016"/>
                </a:lnTo>
                <a:lnTo>
                  <a:pt x="509016" y="124206"/>
                </a:lnTo>
                <a:lnTo>
                  <a:pt x="512826" y="124206"/>
                </a:lnTo>
                <a:lnTo>
                  <a:pt x="512826" y="8382"/>
                </a:lnTo>
                <a:lnTo>
                  <a:pt x="509016" y="8382"/>
                </a:lnTo>
                <a:lnTo>
                  <a:pt x="504444" y="3810"/>
                </a:lnTo>
                <a:close/>
              </a:path>
              <a:path w="513079" h="132714">
                <a:moveTo>
                  <a:pt x="512826" y="124206"/>
                </a:moveTo>
                <a:lnTo>
                  <a:pt x="509016" y="124206"/>
                </a:lnTo>
                <a:lnTo>
                  <a:pt x="504444" y="128016"/>
                </a:lnTo>
                <a:lnTo>
                  <a:pt x="512826" y="128016"/>
                </a:lnTo>
                <a:lnTo>
                  <a:pt x="512826" y="124206"/>
                </a:lnTo>
                <a:close/>
              </a:path>
              <a:path w="513079" h="132714">
                <a:moveTo>
                  <a:pt x="9144" y="3810"/>
                </a:moveTo>
                <a:lnTo>
                  <a:pt x="4572" y="8382"/>
                </a:lnTo>
                <a:lnTo>
                  <a:pt x="9144" y="8382"/>
                </a:lnTo>
                <a:lnTo>
                  <a:pt x="9144" y="3810"/>
                </a:lnTo>
                <a:close/>
              </a:path>
              <a:path w="513079" h="132714">
                <a:moveTo>
                  <a:pt x="504444" y="3810"/>
                </a:moveTo>
                <a:lnTo>
                  <a:pt x="9144" y="3810"/>
                </a:lnTo>
                <a:lnTo>
                  <a:pt x="9144" y="8382"/>
                </a:lnTo>
                <a:lnTo>
                  <a:pt x="504444" y="8382"/>
                </a:lnTo>
                <a:lnTo>
                  <a:pt x="504444" y="3810"/>
                </a:lnTo>
                <a:close/>
              </a:path>
              <a:path w="513079" h="132714">
                <a:moveTo>
                  <a:pt x="512826" y="3810"/>
                </a:moveTo>
                <a:lnTo>
                  <a:pt x="504444" y="3810"/>
                </a:lnTo>
                <a:lnTo>
                  <a:pt x="509016" y="8382"/>
                </a:lnTo>
                <a:lnTo>
                  <a:pt x="512826" y="8382"/>
                </a:lnTo>
                <a:lnTo>
                  <a:pt x="512826" y="3810"/>
                </a:lnTo>
                <a:close/>
              </a:path>
            </a:pathLst>
          </a:custGeom>
          <a:solidFill>
            <a:srgbClr val="7E7E7E"/>
          </a:solidFill>
        </p:spPr>
        <p:txBody>
          <a:bodyPr wrap="square" lIns="0" tIns="0" rIns="0" bIns="0" rtlCol="0"/>
          <a:lstStyle/>
          <a:p>
            <a:endParaRPr/>
          </a:p>
        </p:txBody>
      </p:sp>
      <p:sp>
        <p:nvSpPr>
          <p:cNvPr id="7" name="object 7"/>
          <p:cNvSpPr/>
          <p:nvPr/>
        </p:nvSpPr>
        <p:spPr>
          <a:xfrm>
            <a:off x="4208526" y="3832097"/>
            <a:ext cx="513080" cy="254000"/>
          </a:xfrm>
          <a:custGeom>
            <a:avLst/>
            <a:gdLst/>
            <a:ahLst/>
            <a:cxnLst/>
            <a:rect l="l" t="t" r="r" b="b"/>
            <a:pathLst>
              <a:path w="513079" h="254000">
                <a:moveTo>
                  <a:pt x="510540" y="0"/>
                </a:moveTo>
                <a:lnTo>
                  <a:pt x="1524" y="0"/>
                </a:lnTo>
                <a:lnTo>
                  <a:pt x="0" y="1524"/>
                </a:lnTo>
                <a:lnTo>
                  <a:pt x="0" y="251460"/>
                </a:lnTo>
                <a:lnTo>
                  <a:pt x="1524" y="253746"/>
                </a:lnTo>
                <a:lnTo>
                  <a:pt x="510540" y="253746"/>
                </a:lnTo>
                <a:lnTo>
                  <a:pt x="512826" y="251460"/>
                </a:lnTo>
                <a:lnTo>
                  <a:pt x="512826" y="249174"/>
                </a:lnTo>
                <a:lnTo>
                  <a:pt x="8382" y="249174"/>
                </a:lnTo>
                <a:lnTo>
                  <a:pt x="3810" y="244602"/>
                </a:lnTo>
                <a:lnTo>
                  <a:pt x="8382" y="244602"/>
                </a:lnTo>
                <a:lnTo>
                  <a:pt x="8382" y="8382"/>
                </a:lnTo>
                <a:lnTo>
                  <a:pt x="3810" y="8382"/>
                </a:lnTo>
                <a:lnTo>
                  <a:pt x="8382" y="3810"/>
                </a:lnTo>
                <a:lnTo>
                  <a:pt x="512826" y="3810"/>
                </a:lnTo>
                <a:lnTo>
                  <a:pt x="512826" y="1524"/>
                </a:lnTo>
                <a:lnTo>
                  <a:pt x="510540" y="0"/>
                </a:lnTo>
                <a:close/>
              </a:path>
              <a:path w="513079" h="254000">
                <a:moveTo>
                  <a:pt x="8382" y="244602"/>
                </a:moveTo>
                <a:lnTo>
                  <a:pt x="3810" y="244602"/>
                </a:lnTo>
                <a:lnTo>
                  <a:pt x="8382" y="249174"/>
                </a:lnTo>
                <a:lnTo>
                  <a:pt x="8382" y="244602"/>
                </a:lnTo>
                <a:close/>
              </a:path>
              <a:path w="513079" h="254000">
                <a:moveTo>
                  <a:pt x="504444" y="244602"/>
                </a:moveTo>
                <a:lnTo>
                  <a:pt x="8382" y="244602"/>
                </a:lnTo>
                <a:lnTo>
                  <a:pt x="8382" y="249174"/>
                </a:lnTo>
                <a:lnTo>
                  <a:pt x="504444" y="249174"/>
                </a:lnTo>
                <a:lnTo>
                  <a:pt x="504444" y="244602"/>
                </a:lnTo>
                <a:close/>
              </a:path>
              <a:path w="513079" h="254000">
                <a:moveTo>
                  <a:pt x="504444" y="3810"/>
                </a:moveTo>
                <a:lnTo>
                  <a:pt x="504444" y="249174"/>
                </a:lnTo>
                <a:lnTo>
                  <a:pt x="508254" y="244602"/>
                </a:lnTo>
                <a:lnTo>
                  <a:pt x="512826" y="244602"/>
                </a:lnTo>
                <a:lnTo>
                  <a:pt x="512826" y="8382"/>
                </a:lnTo>
                <a:lnTo>
                  <a:pt x="508254" y="8382"/>
                </a:lnTo>
                <a:lnTo>
                  <a:pt x="504444" y="3810"/>
                </a:lnTo>
                <a:close/>
              </a:path>
              <a:path w="513079" h="254000">
                <a:moveTo>
                  <a:pt x="512826" y="244602"/>
                </a:moveTo>
                <a:lnTo>
                  <a:pt x="508254" y="244602"/>
                </a:lnTo>
                <a:lnTo>
                  <a:pt x="504444" y="249174"/>
                </a:lnTo>
                <a:lnTo>
                  <a:pt x="512826" y="249174"/>
                </a:lnTo>
                <a:lnTo>
                  <a:pt x="512826" y="244602"/>
                </a:lnTo>
                <a:close/>
              </a:path>
              <a:path w="513079" h="254000">
                <a:moveTo>
                  <a:pt x="8382" y="3810"/>
                </a:moveTo>
                <a:lnTo>
                  <a:pt x="3810" y="8382"/>
                </a:lnTo>
                <a:lnTo>
                  <a:pt x="8382" y="8382"/>
                </a:lnTo>
                <a:lnTo>
                  <a:pt x="8382" y="3810"/>
                </a:lnTo>
                <a:close/>
              </a:path>
              <a:path w="513079" h="254000">
                <a:moveTo>
                  <a:pt x="504444" y="3810"/>
                </a:moveTo>
                <a:lnTo>
                  <a:pt x="8382" y="3810"/>
                </a:lnTo>
                <a:lnTo>
                  <a:pt x="8382" y="8382"/>
                </a:lnTo>
                <a:lnTo>
                  <a:pt x="504444" y="8382"/>
                </a:lnTo>
                <a:lnTo>
                  <a:pt x="504444" y="3810"/>
                </a:lnTo>
                <a:close/>
              </a:path>
              <a:path w="513079" h="254000">
                <a:moveTo>
                  <a:pt x="512826" y="3810"/>
                </a:moveTo>
                <a:lnTo>
                  <a:pt x="504444" y="3810"/>
                </a:lnTo>
                <a:lnTo>
                  <a:pt x="508254" y="8382"/>
                </a:lnTo>
                <a:lnTo>
                  <a:pt x="512826" y="8382"/>
                </a:lnTo>
                <a:lnTo>
                  <a:pt x="512826" y="3810"/>
                </a:lnTo>
                <a:close/>
              </a:path>
            </a:pathLst>
          </a:custGeom>
          <a:solidFill>
            <a:srgbClr val="7E7E7E"/>
          </a:solidFill>
        </p:spPr>
        <p:txBody>
          <a:bodyPr wrap="square" lIns="0" tIns="0" rIns="0" bIns="0" rtlCol="0"/>
          <a:lstStyle/>
          <a:p>
            <a:endParaRPr/>
          </a:p>
        </p:txBody>
      </p:sp>
      <p:sp>
        <p:nvSpPr>
          <p:cNvPr id="8" name="object 8"/>
          <p:cNvSpPr/>
          <p:nvPr/>
        </p:nvSpPr>
        <p:spPr>
          <a:xfrm>
            <a:off x="5226558" y="4076700"/>
            <a:ext cx="513080" cy="131445"/>
          </a:xfrm>
          <a:custGeom>
            <a:avLst/>
            <a:gdLst/>
            <a:ahLst/>
            <a:cxnLst/>
            <a:rect l="l" t="t" r="r" b="b"/>
            <a:pathLst>
              <a:path w="513079" h="131445">
                <a:moveTo>
                  <a:pt x="511302" y="0"/>
                </a:moveTo>
                <a:lnTo>
                  <a:pt x="2286" y="0"/>
                </a:lnTo>
                <a:lnTo>
                  <a:pt x="0" y="2286"/>
                </a:lnTo>
                <a:lnTo>
                  <a:pt x="0" y="129540"/>
                </a:lnTo>
                <a:lnTo>
                  <a:pt x="2286" y="131064"/>
                </a:lnTo>
                <a:lnTo>
                  <a:pt x="511302" y="131064"/>
                </a:lnTo>
                <a:lnTo>
                  <a:pt x="512826" y="129540"/>
                </a:lnTo>
                <a:lnTo>
                  <a:pt x="512826" y="127254"/>
                </a:lnTo>
                <a:lnTo>
                  <a:pt x="8382" y="127254"/>
                </a:lnTo>
                <a:lnTo>
                  <a:pt x="4572" y="122682"/>
                </a:lnTo>
                <a:lnTo>
                  <a:pt x="8382" y="122682"/>
                </a:lnTo>
                <a:lnTo>
                  <a:pt x="8382" y="9144"/>
                </a:lnTo>
                <a:lnTo>
                  <a:pt x="4572" y="9144"/>
                </a:lnTo>
                <a:lnTo>
                  <a:pt x="8382" y="4572"/>
                </a:lnTo>
                <a:lnTo>
                  <a:pt x="512826" y="4572"/>
                </a:lnTo>
                <a:lnTo>
                  <a:pt x="512826" y="2286"/>
                </a:lnTo>
                <a:lnTo>
                  <a:pt x="511302" y="0"/>
                </a:lnTo>
                <a:close/>
              </a:path>
              <a:path w="513079" h="131445">
                <a:moveTo>
                  <a:pt x="8382" y="122682"/>
                </a:moveTo>
                <a:lnTo>
                  <a:pt x="4572" y="122682"/>
                </a:lnTo>
                <a:lnTo>
                  <a:pt x="8382" y="127254"/>
                </a:lnTo>
                <a:lnTo>
                  <a:pt x="8382" y="122682"/>
                </a:lnTo>
                <a:close/>
              </a:path>
              <a:path w="513079" h="131445">
                <a:moveTo>
                  <a:pt x="504444" y="122682"/>
                </a:moveTo>
                <a:lnTo>
                  <a:pt x="8382" y="122682"/>
                </a:lnTo>
                <a:lnTo>
                  <a:pt x="8382" y="127254"/>
                </a:lnTo>
                <a:lnTo>
                  <a:pt x="504444" y="127254"/>
                </a:lnTo>
                <a:lnTo>
                  <a:pt x="504444" y="122682"/>
                </a:lnTo>
                <a:close/>
              </a:path>
              <a:path w="513079" h="131445">
                <a:moveTo>
                  <a:pt x="504444" y="4572"/>
                </a:moveTo>
                <a:lnTo>
                  <a:pt x="504444" y="127254"/>
                </a:lnTo>
                <a:lnTo>
                  <a:pt x="509016" y="122682"/>
                </a:lnTo>
                <a:lnTo>
                  <a:pt x="512826" y="122682"/>
                </a:lnTo>
                <a:lnTo>
                  <a:pt x="512826" y="9144"/>
                </a:lnTo>
                <a:lnTo>
                  <a:pt x="509016" y="9144"/>
                </a:lnTo>
                <a:lnTo>
                  <a:pt x="504444" y="4572"/>
                </a:lnTo>
                <a:close/>
              </a:path>
              <a:path w="513079" h="131445">
                <a:moveTo>
                  <a:pt x="512826" y="122682"/>
                </a:moveTo>
                <a:lnTo>
                  <a:pt x="509016" y="122682"/>
                </a:lnTo>
                <a:lnTo>
                  <a:pt x="504444" y="127254"/>
                </a:lnTo>
                <a:lnTo>
                  <a:pt x="512826" y="127254"/>
                </a:lnTo>
                <a:lnTo>
                  <a:pt x="512826" y="122682"/>
                </a:lnTo>
                <a:close/>
              </a:path>
              <a:path w="513079" h="131445">
                <a:moveTo>
                  <a:pt x="8382" y="4572"/>
                </a:moveTo>
                <a:lnTo>
                  <a:pt x="4572" y="9144"/>
                </a:lnTo>
                <a:lnTo>
                  <a:pt x="8382" y="9144"/>
                </a:lnTo>
                <a:lnTo>
                  <a:pt x="8382" y="4572"/>
                </a:lnTo>
                <a:close/>
              </a:path>
              <a:path w="513079" h="131445">
                <a:moveTo>
                  <a:pt x="504444" y="4572"/>
                </a:moveTo>
                <a:lnTo>
                  <a:pt x="8382" y="4572"/>
                </a:lnTo>
                <a:lnTo>
                  <a:pt x="8382" y="9144"/>
                </a:lnTo>
                <a:lnTo>
                  <a:pt x="504444" y="9144"/>
                </a:lnTo>
                <a:lnTo>
                  <a:pt x="504444" y="4572"/>
                </a:lnTo>
                <a:close/>
              </a:path>
              <a:path w="513079" h="131445">
                <a:moveTo>
                  <a:pt x="512826" y="4572"/>
                </a:moveTo>
                <a:lnTo>
                  <a:pt x="504444" y="4572"/>
                </a:lnTo>
                <a:lnTo>
                  <a:pt x="509016" y="9144"/>
                </a:lnTo>
                <a:lnTo>
                  <a:pt x="512826" y="9144"/>
                </a:lnTo>
                <a:lnTo>
                  <a:pt x="512826" y="4572"/>
                </a:lnTo>
                <a:close/>
              </a:path>
            </a:pathLst>
          </a:custGeom>
          <a:solidFill>
            <a:srgbClr val="7E7E7E"/>
          </a:solidFill>
        </p:spPr>
        <p:txBody>
          <a:bodyPr wrap="square" lIns="0" tIns="0" rIns="0" bIns="0" rtlCol="0"/>
          <a:lstStyle/>
          <a:p>
            <a:endParaRPr/>
          </a:p>
        </p:txBody>
      </p:sp>
      <p:sp>
        <p:nvSpPr>
          <p:cNvPr id="9" name="object 9"/>
          <p:cNvSpPr/>
          <p:nvPr/>
        </p:nvSpPr>
        <p:spPr>
          <a:xfrm>
            <a:off x="6245352" y="4199382"/>
            <a:ext cx="513080" cy="1974850"/>
          </a:xfrm>
          <a:custGeom>
            <a:avLst/>
            <a:gdLst/>
            <a:ahLst/>
            <a:cxnLst/>
            <a:rect l="l" t="t" r="r" b="b"/>
            <a:pathLst>
              <a:path w="513079" h="1974850">
                <a:moveTo>
                  <a:pt x="510540" y="0"/>
                </a:moveTo>
                <a:lnTo>
                  <a:pt x="1524" y="0"/>
                </a:lnTo>
                <a:lnTo>
                  <a:pt x="0" y="2286"/>
                </a:lnTo>
                <a:lnTo>
                  <a:pt x="0" y="1972818"/>
                </a:lnTo>
                <a:lnTo>
                  <a:pt x="1524" y="1974342"/>
                </a:lnTo>
                <a:lnTo>
                  <a:pt x="510540" y="1974342"/>
                </a:lnTo>
                <a:lnTo>
                  <a:pt x="512826" y="1972818"/>
                </a:lnTo>
                <a:lnTo>
                  <a:pt x="512826" y="1970532"/>
                </a:lnTo>
                <a:lnTo>
                  <a:pt x="8382" y="1970532"/>
                </a:lnTo>
                <a:lnTo>
                  <a:pt x="3810" y="1965960"/>
                </a:lnTo>
                <a:lnTo>
                  <a:pt x="8382" y="1965960"/>
                </a:lnTo>
                <a:lnTo>
                  <a:pt x="8382" y="8382"/>
                </a:lnTo>
                <a:lnTo>
                  <a:pt x="3810" y="8382"/>
                </a:lnTo>
                <a:lnTo>
                  <a:pt x="8382" y="4572"/>
                </a:lnTo>
                <a:lnTo>
                  <a:pt x="512826" y="4572"/>
                </a:lnTo>
                <a:lnTo>
                  <a:pt x="512826" y="2286"/>
                </a:lnTo>
                <a:lnTo>
                  <a:pt x="510540" y="0"/>
                </a:lnTo>
                <a:close/>
              </a:path>
              <a:path w="513079" h="1974850">
                <a:moveTo>
                  <a:pt x="8382" y="1965960"/>
                </a:moveTo>
                <a:lnTo>
                  <a:pt x="3810" y="1965960"/>
                </a:lnTo>
                <a:lnTo>
                  <a:pt x="8382" y="1970532"/>
                </a:lnTo>
                <a:lnTo>
                  <a:pt x="8382" y="1965960"/>
                </a:lnTo>
                <a:close/>
              </a:path>
              <a:path w="513079" h="1974850">
                <a:moveTo>
                  <a:pt x="503681" y="1965960"/>
                </a:moveTo>
                <a:lnTo>
                  <a:pt x="8382" y="1965960"/>
                </a:lnTo>
                <a:lnTo>
                  <a:pt x="8382" y="1970532"/>
                </a:lnTo>
                <a:lnTo>
                  <a:pt x="503681" y="1970532"/>
                </a:lnTo>
                <a:lnTo>
                  <a:pt x="503681" y="1965960"/>
                </a:lnTo>
                <a:close/>
              </a:path>
              <a:path w="513079" h="1974850">
                <a:moveTo>
                  <a:pt x="503681" y="4572"/>
                </a:moveTo>
                <a:lnTo>
                  <a:pt x="503681" y="1970532"/>
                </a:lnTo>
                <a:lnTo>
                  <a:pt x="508254" y="1965960"/>
                </a:lnTo>
                <a:lnTo>
                  <a:pt x="512826" y="1965960"/>
                </a:lnTo>
                <a:lnTo>
                  <a:pt x="512826" y="8382"/>
                </a:lnTo>
                <a:lnTo>
                  <a:pt x="508254" y="8382"/>
                </a:lnTo>
                <a:lnTo>
                  <a:pt x="503681" y="4572"/>
                </a:lnTo>
                <a:close/>
              </a:path>
              <a:path w="513079" h="1974850">
                <a:moveTo>
                  <a:pt x="512826" y="1965960"/>
                </a:moveTo>
                <a:lnTo>
                  <a:pt x="508254" y="1965960"/>
                </a:lnTo>
                <a:lnTo>
                  <a:pt x="503681" y="1970532"/>
                </a:lnTo>
                <a:lnTo>
                  <a:pt x="512826" y="1970532"/>
                </a:lnTo>
                <a:lnTo>
                  <a:pt x="512826" y="1965960"/>
                </a:lnTo>
                <a:close/>
              </a:path>
              <a:path w="513079" h="1974850">
                <a:moveTo>
                  <a:pt x="8382" y="4572"/>
                </a:moveTo>
                <a:lnTo>
                  <a:pt x="3810" y="8382"/>
                </a:lnTo>
                <a:lnTo>
                  <a:pt x="8382" y="8382"/>
                </a:lnTo>
                <a:lnTo>
                  <a:pt x="8382" y="4572"/>
                </a:lnTo>
                <a:close/>
              </a:path>
              <a:path w="513079" h="1974850">
                <a:moveTo>
                  <a:pt x="503681" y="4572"/>
                </a:moveTo>
                <a:lnTo>
                  <a:pt x="8382" y="4572"/>
                </a:lnTo>
                <a:lnTo>
                  <a:pt x="8382" y="8382"/>
                </a:lnTo>
                <a:lnTo>
                  <a:pt x="503681" y="8382"/>
                </a:lnTo>
                <a:lnTo>
                  <a:pt x="503681" y="4572"/>
                </a:lnTo>
                <a:close/>
              </a:path>
              <a:path w="513079" h="1974850">
                <a:moveTo>
                  <a:pt x="512826" y="4572"/>
                </a:moveTo>
                <a:lnTo>
                  <a:pt x="503681"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10" name="object 10"/>
          <p:cNvSpPr/>
          <p:nvPr/>
        </p:nvSpPr>
        <p:spPr>
          <a:xfrm>
            <a:off x="2172842" y="3535679"/>
            <a:ext cx="0" cy="2634615"/>
          </a:xfrm>
          <a:custGeom>
            <a:avLst/>
            <a:gdLst/>
            <a:ahLst/>
            <a:cxnLst/>
            <a:rect l="l" t="t" r="r" b="b"/>
            <a:pathLst>
              <a:path h="2634615">
                <a:moveTo>
                  <a:pt x="0" y="0"/>
                </a:moveTo>
                <a:lnTo>
                  <a:pt x="0" y="2634234"/>
                </a:lnTo>
              </a:path>
            </a:pathLst>
          </a:custGeom>
          <a:ln w="8381">
            <a:solidFill>
              <a:srgbClr val="626262"/>
            </a:solidFill>
          </a:ln>
        </p:spPr>
        <p:txBody>
          <a:bodyPr wrap="square" lIns="0" tIns="0" rIns="0" bIns="0" rtlCol="0"/>
          <a:lstStyle/>
          <a:p>
            <a:endParaRPr/>
          </a:p>
        </p:txBody>
      </p:sp>
      <p:sp>
        <p:nvSpPr>
          <p:cNvPr id="11" name="object 11"/>
          <p:cNvSpPr/>
          <p:nvPr/>
        </p:nvSpPr>
        <p:spPr>
          <a:xfrm>
            <a:off x="2137410" y="6169533"/>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2" name="object 12"/>
          <p:cNvSpPr/>
          <p:nvPr/>
        </p:nvSpPr>
        <p:spPr>
          <a:xfrm>
            <a:off x="2137410" y="5876543"/>
            <a:ext cx="36195" cy="0"/>
          </a:xfrm>
          <a:custGeom>
            <a:avLst/>
            <a:gdLst/>
            <a:ahLst/>
            <a:cxnLst/>
            <a:rect l="l" t="t" r="r" b="b"/>
            <a:pathLst>
              <a:path w="36194">
                <a:moveTo>
                  <a:pt x="0" y="0"/>
                </a:moveTo>
                <a:lnTo>
                  <a:pt x="35813" y="0"/>
                </a:lnTo>
              </a:path>
            </a:pathLst>
          </a:custGeom>
          <a:ln w="9143">
            <a:solidFill>
              <a:srgbClr val="626262"/>
            </a:solidFill>
          </a:ln>
        </p:spPr>
        <p:txBody>
          <a:bodyPr wrap="square" lIns="0" tIns="0" rIns="0" bIns="0" rtlCol="0"/>
          <a:lstStyle/>
          <a:p>
            <a:endParaRPr/>
          </a:p>
        </p:txBody>
      </p:sp>
      <p:sp>
        <p:nvSpPr>
          <p:cNvPr id="13" name="object 13"/>
          <p:cNvSpPr/>
          <p:nvPr/>
        </p:nvSpPr>
        <p:spPr>
          <a:xfrm>
            <a:off x="2137410" y="5585078"/>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4" name="object 14"/>
          <p:cNvSpPr/>
          <p:nvPr/>
        </p:nvSpPr>
        <p:spPr>
          <a:xfrm>
            <a:off x="2137410" y="5291709"/>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5" name="object 15"/>
          <p:cNvSpPr/>
          <p:nvPr/>
        </p:nvSpPr>
        <p:spPr>
          <a:xfrm>
            <a:off x="2137410" y="4998339"/>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6" name="object 16"/>
          <p:cNvSpPr/>
          <p:nvPr/>
        </p:nvSpPr>
        <p:spPr>
          <a:xfrm>
            <a:off x="2137410" y="4707254"/>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7" name="object 17"/>
          <p:cNvSpPr/>
          <p:nvPr/>
        </p:nvSpPr>
        <p:spPr>
          <a:xfrm>
            <a:off x="2137410" y="4413884"/>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8" name="object 18"/>
          <p:cNvSpPr/>
          <p:nvPr/>
        </p:nvSpPr>
        <p:spPr>
          <a:xfrm>
            <a:off x="2137410" y="4122039"/>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9" name="object 19"/>
          <p:cNvSpPr/>
          <p:nvPr/>
        </p:nvSpPr>
        <p:spPr>
          <a:xfrm>
            <a:off x="2137410" y="3829050"/>
            <a:ext cx="36195" cy="0"/>
          </a:xfrm>
          <a:custGeom>
            <a:avLst/>
            <a:gdLst/>
            <a:ahLst/>
            <a:cxnLst/>
            <a:rect l="l" t="t" r="r" b="b"/>
            <a:pathLst>
              <a:path w="36194">
                <a:moveTo>
                  <a:pt x="0" y="0"/>
                </a:moveTo>
                <a:lnTo>
                  <a:pt x="35813" y="0"/>
                </a:lnTo>
              </a:path>
            </a:pathLst>
          </a:custGeom>
          <a:ln w="9144">
            <a:solidFill>
              <a:srgbClr val="626262"/>
            </a:solidFill>
          </a:ln>
        </p:spPr>
        <p:txBody>
          <a:bodyPr wrap="square" lIns="0" tIns="0" rIns="0" bIns="0" rtlCol="0"/>
          <a:lstStyle/>
          <a:p>
            <a:endParaRPr/>
          </a:p>
        </p:txBody>
      </p:sp>
      <p:sp>
        <p:nvSpPr>
          <p:cNvPr id="20" name="object 20"/>
          <p:cNvSpPr/>
          <p:nvPr/>
        </p:nvSpPr>
        <p:spPr>
          <a:xfrm>
            <a:off x="2137410" y="3536060"/>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21" name="object 21"/>
          <p:cNvSpPr/>
          <p:nvPr/>
        </p:nvSpPr>
        <p:spPr>
          <a:xfrm>
            <a:off x="2173223" y="6169533"/>
            <a:ext cx="4583430" cy="0"/>
          </a:xfrm>
          <a:custGeom>
            <a:avLst/>
            <a:gdLst/>
            <a:ahLst/>
            <a:cxnLst/>
            <a:rect l="l" t="t" r="r" b="b"/>
            <a:pathLst>
              <a:path w="4583430">
                <a:moveTo>
                  <a:pt x="0" y="0"/>
                </a:moveTo>
                <a:lnTo>
                  <a:pt x="4583430" y="0"/>
                </a:lnTo>
              </a:path>
            </a:pathLst>
          </a:custGeom>
          <a:ln w="8382">
            <a:solidFill>
              <a:srgbClr val="3F3F3F"/>
            </a:solidFill>
          </a:ln>
        </p:spPr>
        <p:txBody>
          <a:bodyPr wrap="square" lIns="0" tIns="0" rIns="0" bIns="0" rtlCol="0"/>
          <a:lstStyle/>
          <a:p>
            <a:endParaRPr/>
          </a:p>
        </p:txBody>
      </p:sp>
      <p:sp>
        <p:nvSpPr>
          <p:cNvPr id="22" name="object 22"/>
          <p:cNvSpPr txBox="1"/>
          <p:nvPr/>
        </p:nvSpPr>
        <p:spPr>
          <a:xfrm>
            <a:off x="2351023" y="4869179"/>
            <a:ext cx="154940"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84</a:t>
            </a:r>
            <a:endParaRPr sz="900">
              <a:latin typeface="Arial"/>
              <a:cs typeface="Arial"/>
            </a:endParaRPr>
          </a:p>
        </p:txBody>
      </p:sp>
      <p:sp>
        <p:nvSpPr>
          <p:cNvPr id="23" name="object 23"/>
          <p:cNvSpPr txBox="1"/>
          <p:nvPr/>
        </p:nvSpPr>
        <p:spPr>
          <a:xfrm>
            <a:off x="3194304" y="3711702"/>
            <a:ext cx="504825" cy="124460"/>
          </a:xfrm>
          <a:prstGeom prst="rect">
            <a:avLst/>
          </a:prstGeom>
          <a:solidFill>
            <a:srgbClr val="8DB3E2"/>
          </a:solidFill>
        </p:spPr>
        <p:txBody>
          <a:bodyPr vert="horz" wrap="square" lIns="0" tIns="0" rIns="0" bIns="0" rtlCol="0">
            <a:spAutoFit/>
          </a:bodyPr>
          <a:lstStyle/>
          <a:p>
            <a:pPr marL="2540" algn="ctr">
              <a:lnSpc>
                <a:spcPts val="980"/>
              </a:lnSpc>
            </a:pPr>
            <a:r>
              <a:rPr sz="900" spc="10" dirty="0">
                <a:solidFill>
                  <a:srgbClr val="3F3F3F"/>
                </a:solidFill>
                <a:latin typeface="Arial"/>
                <a:cs typeface="Arial"/>
              </a:rPr>
              <a:t>4</a:t>
            </a:r>
            <a:endParaRPr sz="900">
              <a:latin typeface="Arial"/>
              <a:cs typeface="Arial"/>
            </a:endParaRPr>
          </a:p>
        </p:txBody>
      </p:sp>
      <p:sp>
        <p:nvSpPr>
          <p:cNvPr id="24" name="object 24"/>
          <p:cNvSpPr txBox="1"/>
          <p:nvPr/>
        </p:nvSpPr>
        <p:spPr>
          <a:xfrm>
            <a:off x="4212335" y="3835908"/>
            <a:ext cx="504825" cy="245745"/>
          </a:xfrm>
          <a:prstGeom prst="rect">
            <a:avLst/>
          </a:prstGeom>
          <a:solidFill>
            <a:srgbClr val="8DB3E2"/>
          </a:solidFill>
        </p:spPr>
        <p:txBody>
          <a:bodyPr vert="horz" wrap="square" lIns="0" tIns="50165" rIns="0" bIns="0" rtlCol="0">
            <a:spAutoFit/>
          </a:bodyPr>
          <a:lstStyle/>
          <a:p>
            <a:pPr marL="2540" algn="ctr">
              <a:lnSpc>
                <a:spcPct val="100000"/>
              </a:lnSpc>
              <a:spcBef>
                <a:spcPts val="395"/>
              </a:spcBef>
            </a:pPr>
            <a:r>
              <a:rPr sz="900" spc="10" dirty="0">
                <a:solidFill>
                  <a:srgbClr val="3F3F3F"/>
                </a:solidFill>
                <a:latin typeface="Arial"/>
                <a:cs typeface="Arial"/>
              </a:rPr>
              <a:t>8</a:t>
            </a:r>
            <a:endParaRPr sz="900">
              <a:latin typeface="Arial"/>
              <a:cs typeface="Arial"/>
            </a:endParaRPr>
          </a:p>
        </p:txBody>
      </p:sp>
      <p:sp>
        <p:nvSpPr>
          <p:cNvPr id="25" name="object 25"/>
          <p:cNvSpPr txBox="1"/>
          <p:nvPr/>
        </p:nvSpPr>
        <p:spPr>
          <a:xfrm>
            <a:off x="5231129" y="4081271"/>
            <a:ext cx="504825" cy="123189"/>
          </a:xfrm>
          <a:prstGeom prst="rect">
            <a:avLst/>
          </a:prstGeom>
          <a:solidFill>
            <a:srgbClr val="8DB3E2"/>
          </a:solidFill>
        </p:spPr>
        <p:txBody>
          <a:bodyPr vert="horz" wrap="square" lIns="0" tIns="0" rIns="0" bIns="0" rtlCol="0">
            <a:spAutoFit/>
          </a:bodyPr>
          <a:lstStyle/>
          <a:p>
            <a:pPr marL="2540" algn="ctr">
              <a:lnSpc>
                <a:spcPts val="965"/>
              </a:lnSpc>
            </a:pPr>
            <a:r>
              <a:rPr sz="900" spc="10" dirty="0">
                <a:solidFill>
                  <a:srgbClr val="3F3F3F"/>
                </a:solidFill>
                <a:latin typeface="Arial"/>
                <a:cs typeface="Arial"/>
              </a:rPr>
              <a:t>4</a:t>
            </a:r>
            <a:endParaRPr sz="900">
              <a:latin typeface="Arial"/>
              <a:cs typeface="Arial"/>
            </a:endParaRPr>
          </a:p>
        </p:txBody>
      </p:sp>
      <p:sp>
        <p:nvSpPr>
          <p:cNvPr id="26" name="object 26"/>
          <p:cNvSpPr txBox="1"/>
          <p:nvPr/>
        </p:nvSpPr>
        <p:spPr>
          <a:xfrm>
            <a:off x="6249161" y="4203953"/>
            <a:ext cx="504825" cy="1965960"/>
          </a:xfrm>
          <a:prstGeom prst="rect">
            <a:avLst/>
          </a:prstGeom>
          <a:solidFill>
            <a:srgbClr val="8DB3E2"/>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45"/>
              </a:spcBef>
            </a:pPr>
            <a:endParaRPr sz="1200">
              <a:latin typeface="Times New Roman"/>
              <a:cs typeface="Times New Roman"/>
            </a:endParaRPr>
          </a:p>
          <a:p>
            <a:pPr marL="2540" algn="ctr">
              <a:lnSpc>
                <a:spcPct val="100000"/>
              </a:lnSpc>
            </a:pPr>
            <a:r>
              <a:rPr sz="900" spc="5" dirty="0">
                <a:solidFill>
                  <a:srgbClr val="3F3F3F"/>
                </a:solidFill>
                <a:latin typeface="Arial"/>
                <a:cs typeface="Arial"/>
              </a:rPr>
              <a:t>67</a:t>
            </a:r>
            <a:endParaRPr sz="900">
              <a:latin typeface="Arial"/>
              <a:cs typeface="Arial"/>
            </a:endParaRPr>
          </a:p>
        </p:txBody>
      </p:sp>
      <p:sp>
        <p:nvSpPr>
          <p:cNvPr id="27" name="object 27"/>
          <p:cNvSpPr txBox="1"/>
          <p:nvPr/>
        </p:nvSpPr>
        <p:spPr>
          <a:xfrm>
            <a:off x="1922808" y="6092206"/>
            <a:ext cx="64769"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a:t>
            </a:r>
            <a:endParaRPr sz="900">
              <a:latin typeface="Arial"/>
              <a:cs typeface="Arial"/>
            </a:endParaRPr>
          </a:p>
        </p:txBody>
      </p:sp>
      <p:sp>
        <p:nvSpPr>
          <p:cNvPr id="28" name="object 28"/>
          <p:cNvSpPr txBox="1"/>
          <p:nvPr/>
        </p:nvSpPr>
        <p:spPr>
          <a:xfrm>
            <a:off x="1896901" y="5799597"/>
            <a:ext cx="1581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10</a:t>
            </a:r>
            <a:endParaRPr sz="900">
              <a:latin typeface="Arial"/>
              <a:cs typeface="Arial"/>
            </a:endParaRPr>
          </a:p>
        </p:txBody>
      </p:sp>
      <p:sp>
        <p:nvSpPr>
          <p:cNvPr id="29" name="object 29"/>
          <p:cNvSpPr txBox="1"/>
          <p:nvPr/>
        </p:nvSpPr>
        <p:spPr>
          <a:xfrm>
            <a:off x="1896901" y="5506989"/>
            <a:ext cx="1581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20</a:t>
            </a:r>
            <a:endParaRPr sz="900">
              <a:latin typeface="Arial"/>
              <a:cs typeface="Arial"/>
            </a:endParaRPr>
          </a:p>
        </p:txBody>
      </p:sp>
      <p:sp>
        <p:nvSpPr>
          <p:cNvPr id="30" name="object 30"/>
          <p:cNvSpPr txBox="1"/>
          <p:nvPr/>
        </p:nvSpPr>
        <p:spPr>
          <a:xfrm>
            <a:off x="1896901" y="4336553"/>
            <a:ext cx="1581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60</a:t>
            </a:r>
            <a:endParaRPr sz="900">
              <a:latin typeface="Arial"/>
              <a:cs typeface="Arial"/>
            </a:endParaRPr>
          </a:p>
        </p:txBody>
      </p:sp>
      <p:sp>
        <p:nvSpPr>
          <p:cNvPr id="31" name="object 31"/>
          <p:cNvSpPr txBox="1"/>
          <p:nvPr/>
        </p:nvSpPr>
        <p:spPr>
          <a:xfrm>
            <a:off x="1896901" y="4043944"/>
            <a:ext cx="1581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70</a:t>
            </a:r>
            <a:endParaRPr sz="900">
              <a:latin typeface="Arial"/>
              <a:cs typeface="Arial"/>
            </a:endParaRPr>
          </a:p>
        </p:txBody>
      </p:sp>
      <p:sp>
        <p:nvSpPr>
          <p:cNvPr id="32" name="object 32"/>
          <p:cNvSpPr txBox="1"/>
          <p:nvPr/>
        </p:nvSpPr>
        <p:spPr>
          <a:xfrm>
            <a:off x="1896901" y="3751335"/>
            <a:ext cx="1581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80</a:t>
            </a:r>
            <a:endParaRPr sz="900">
              <a:latin typeface="Arial"/>
              <a:cs typeface="Arial"/>
            </a:endParaRPr>
          </a:p>
        </p:txBody>
      </p:sp>
      <p:sp>
        <p:nvSpPr>
          <p:cNvPr id="33" name="object 33"/>
          <p:cNvSpPr txBox="1"/>
          <p:nvPr/>
        </p:nvSpPr>
        <p:spPr>
          <a:xfrm>
            <a:off x="1896901" y="3194049"/>
            <a:ext cx="3257550" cy="416559"/>
          </a:xfrm>
          <a:prstGeom prst="rect">
            <a:avLst/>
          </a:prstGeom>
        </p:spPr>
        <p:txBody>
          <a:bodyPr vert="horz" wrap="square" lIns="0" tIns="0" rIns="0" bIns="0" rtlCol="0">
            <a:spAutoFit/>
          </a:bodyPr>
          <a:lstStyle/>
          <a:p>
            <a:pPr marL="734695">
              <a:lnSpc>
                <a:spcPct val="100000"/>
              </a:lnSpc>
            </a:pPr>
            <a:r>
              <a:rPr sz="950" b="1" spc="-10" dirty="0">
                <a:latin typeface="Arial"/>
                <a:cs typeface="Arial"/>
              </a:rPr>
              <a:t>Figure 63: Should-Cost for Heat Exchangers</a:t>
            </a:r>
            <a:endParaRPr sz="950">
              <a:latin typeface="Arial"/>
              <a:cs typeface="Arial"/>
            </a:endParaRPr>
          </a:p>
          <a:p>
            <a:pPr>
              <a:lnSpc>
                <a:spcPct val="100000"/>
              </a:lnSpc>
              <a:spcBef>
                <a:spcPts val="20"/>
              </a:spcBef>
            </a:pPr>
            <a:endParaRPr sz="800">
              <a:latin typeface="Times New Roman"/>
              <a:cs typeface="Times New Roman"/>
            </a:endParaRPr>
          </a:p>
          <a:p>
            <a:pPr marL="12700">
              <a:lnSpc>
                <a:spcPct val="100000"/>
              </a:lnSpc>
              <a:spcBef>
                <a:spcPts val="5"/>
              </a:spcBef>
            </a:pPr>
            <a:r>
              <a:rPr sz="900" spc="15" dirty="0">
                <a:solidFill>
                  <a:srgbClr val="3F3F3F"/>
                </a:solidFill>
                <a:latin typeface="Arial"/>
                <a:cs typeface="Arial"/>
              </a:rPr>
              <a:t>90</a:t>
            </a:r>
            <a:endParaRPr sz="900">
              <a:latin typeface="Arial"/>
              <a:cs typeface="Arial"/>
            </a:endParaRPr>
          </a:p>
        </p:txBody>
      </p:sp>
      <p:sp>
        <p:nvSpPr>
          <p:cNvPr id="34" name="object 34"/>
          <p:cNvSpPr txBox="1"/>
          <p:nvPr/>
        </p:nvSpPr>
        <p:spPr>
          <a:xfrm>
            <a:off x="2295398" y="6227571"/>
            <a:ext cx="266700" cy="258445"/>
          </a:xfrm>
          <a:prstGeom prst="rect">
            <a:avLst/>
          </a:prstGeom>
        </p:spPr>
        <p:txBody>
          <a:bodyPr vert="horz" wrap="square" lIns="0" tIns="0" rIns="0" bIns="0" rtlCol="0">
            <a:spAutoFit/>
          </a:bodyPr>
          <a:lstStyle/>
          <a:p>
            <a:pPr marL="23495" marR="5080" indent="-11430">
              <a:lnSpc>
                <a:spcPct val="100000"/>
              </a:lnSpc>
            </a:pPr>
            <a:r>
              <a:rPr sz="800" spc="20" dirty="0">
                <a:solidFill>
                  <a:srgbClr val="3F3F3F"/>
                </a:solidFill>
                <a:latin typeface="Arial"/>
                <a:cs typeface="Arial"/>
              </a:rPr>
              <a:t>Ba</a:t>
            </a:r>
            <a:r>
              <a:rPr sz="800" spc="5" dirty="0">
                <a:solidFill>
                  <a:srgbClr val="3F3F3F"/>
                </a:solidFill>
                <a:latin typeface="Arial"/>
                <a:cs typeface="Arial"/>
              </a:rPr>
              <a:t>s</a:t>
            </a:r>
            <a:r>
              <a:rPr sz="800" spc="10" dirty="0">
                <a:solidFill>
                  <a:srgbClr val="3F3F3F"/>
                </a:solidFill>
                <a:latin typeface="Arial"/>
                <a:cs typeface="Arial"/>
              </a:rPr>
              <a:t>e  </a:t>
            </a:r>
            <a:r>
              <a:rPr sz="800" spc="15" dirty="0">
                <a:solidFill>
                  <a:srgbClr val="3F3F3F"/>
                </a:solidFill>
                <a:latin typeface="Arial"/>
                <a:cs typeface="Arial"/>
              </a:rPr>
              <a:t>Co</a:t>
            </a:r>
            <a:r>
              <a:rPr sz="800" spc="5" dirty="0">
                <a:solidFill>
                  <a:srgbClr val="3F3F3F"/>
                </a:solidFill>
                <a:latin typeface="Arial"/>
                <a:cs typeface="Arial"/>
              </a:rPr>
              <a:t>st</a:t>
            </a:r>
            <a:endParaRPr sz="800">
              <a:latin typeface="Arial"/>
              <a:cs typeface="Arial"/>
            </a:endParaRPr>
          </a:p>
        </p:txBody>
      </p:sp>
      <p:sp>
        <p:nvSpPr>
          <p:cNvPr id="35" name="object 35"/>
          <p:cNvSpPr txBox="1"/>
          <p:nvPr/>
        </p:nvSpPr>
        <p:spPr>
          <a:xfrm>
            <a:off x="3155693" y="6227571"/>
            <a:ext cx="583565" cy="258445"/>
          </a:xfrm>
          <a:prstGeom prst="rect">
            <a:avLst/>
          </a:prstGeom>
        </p:spPr>
        <p:txBody>
          <a:bodyPr vert="horz" wrap="square" lIns="0" tIns="0" rIns="0" bIns="0" rtlCol="0">
            <a:spAutoFit/>
          </a:bodyPr>
          <a:lstStyle/>
          <a:p>
            <a:pPr marL="114935" marR="5080" indent="-102870">
              <a:lnSpc>
                <a:spcPct val="100000"/>
              </a:lnSpc>
            </a:pPr>
            <a:r>
              <a:rPr sz="800" spc="15" dirty="0">
                <a:solidFill>
                  <a:srgbClr val="3F3F3F"/>
                </a:solidFill>
                <a:latin typeface="Arial"/>
                <a:cs typeface="Arial"/>
              </a:rPr>
              <a:t>Co</a:t>
            </a:r>
            <a:r>
              <a:rPr sz="800" spc="10" dirty="0">
                <a:solidFill>
                  <a:srgbClr val="3F3F3F"/>
                </a:solidFill>
                <a:latin typeface="Arial"/>
                <a:cs typeface="Arial"/>
              </a:rPr>
              <a:t>m</a:t>
            </a:r>
            <a:r>
              <a:rPr sz="800" spc="15" dirty="0">
                <a:solidFill>
                  <a:srgbClr val="3F3F3F"/>
                </a:solidFill>
                <a:latin typeface="Arial"/>
                <a:cs typeface="Arial"/>
              </a:rPr>
              <a:t>pet</a:t>
            </a:r>
            <a:r>
              <a:rPr sz="800" dirty="0">
                <a:solidFill>
                  <a:srgbClr val="3F3F3F"/>
                </a:solidFill>
                <a:latin typeface="Arial"/>
                <a:cs typeface="Arial"/>
              </a:rPr>
              <a:t>i</a:t>
            </a:r>
            <a:r>
              <a:rPr sz="800" spc="5" dirty="0">
                <a:solidFill>
                  <a:srgbClr val="3F3F3F"/>
                </a:solidFill>
                <a:latin typeface="Arial"/>
                <a:cs typeface="Arial"/>
              </a:rPr>
              <a:t>tive  </a:t>
            </a:r>
            <a:r>
              <a:rPr sz="800" spc="10" dirty="0">
                <a:solidFill>
                  <a:srgbClr val="3F3F3F"/>
                </a:solidFill>
                <a:latin typeface="Arial"/>
                <a:cs typeface="Arial"/>
              </a:rPr>
              <a:t>Bidding</a:t>
            </a:r>
            <a:endParaRPr sz="800">
              <a:latin typeface="Arial"/>
              <a:cs typeface="Arial"/>
            </a:endParaRPr>
          </a:p>
        </p:txBody>
      </p:sp>
      <p:sp>
        <p:nvSpPr>
          <p:cNvPr id="36" name="object 36"/>
          <p:cNvSpPr txBox="1"/>
          <p:nvPr/>
        </p:nvSpPr>
        <p:spPr>
          <a:xfrm>
            <a:off x="3985504" y="6227571"/>
            <a:ext cx="1998345" cy="137160"/>
          </a:xfrm>
          <a:prstGeom prst="rect">
            <a:avLst/>
          </a:prstGeom>
        </p:spPr>
        <p:txBody>
          <a:bodyPr vert="horz" wrap="square" lIns="0" tIns="0" rIns="0" bIns="0" rtlCol="0">
            <a:spAutoFit/>
          </a:bodyPr>
          <a:lstStyle/>
          <a:p>
            <a:pPr marL="12700">
              <a:lnSpc>
                <a:spcPct val="100000"/>
              </a:lnSpc>
            </a:pPr>
            <a:r>
              <a:rPr sz="800" spc="15" dirty="0">
                <a:solidFill>
                  <a:srgbClr val="3F3F3F"/>
                </a:solidFill>
                <a:latin typeface="Arial"/>
                <a:cs typeface="Arial"/>
              </a:rPr>
              <a:t>Economies </a:t>
            </a:r>
            <a:r>
              <a:rPr sz="800" spc="10" dirty="0">
                <a:solidFill>
                  <a:srgbClr val="3F3F3F"/>
                </a:solidFill>
                <a:latin typeface="Arial"/>
                <a:cs typeface="Arial"/>
              </a:rPr>
              <a:t>of </a:t>
            </a:r>
            <a:r>
              <a:rPr sz="800" spc="15" dirty="0">
                <a:solidFill>
                  <a:srgbClr val="3F3F3F"/>
                </a:solidFill>
                <a:latin typeface="Arial"/>
                <a:cs typeface="Arial"/>
              </a:rPr>
              <a:t>Scale  Economies </a:t>
            </a:r>
            <a:r>
              <a:rPr sz="800" spc="10" dirty="0">
                <a:solidFill>
                  <a:srgbClr val="3F3F3F"/>
                </a:solidFill>
                <a:latin typeface="Arial"/>
                <a:cs typeface="Arial"/>
              </a:rPr>
              <a:t>of</a:t>
            </a:r>
            <a:r>
              <a:rPr sz="800" spc="-25" dirty="0">
                <a:solidFill>
                  <a:srgbClr val="3F3F3F"/>
                </a:solidFill>
                <a:latin typeface="Arial"/>
                <a:cs typeface="Arial"/>
              </a:rPr>
              <a:t> </a:t>
            </a:r>
            <a:r>
              <a:rPr sz="800" spc="15" dirty="0">
                <a:solidFill>
                  <a:srgbClr val="3F3F3F"/>
                </a:solidFill>
                <a:latin typeface="Arial"/>
                <a:cs typeface="Arial"/>
              </a:rPr>
              <a:t>Scope</a:t>
            </a:r>
            <a:endParaRPr sz="800">
              <a:latin typeface="Arial"/>
              <a:cs typeface="Arial"/>
            </a:endParaRPr>
          </a:p>
        </p:txBody>
      </p:sp>
      <p:sp>
        <p:nvSpPr>
          <p:cNvPr id="37" name="object 37"/>
          <p:cNvSpPr txBox="1"/>
          <p:nvPr/>
        </p:nvSpPr>
        <p:spPr>
          <a:xfrm>
            <a:off x="6325778" y="6227571"/>
            <a:ext cx="355600" cy="258445"/>
          </a:xfrm>
          <a:prstGeom prst="rect">
            <a:avLst/>
          </a:prstGeom>
        </p:spPr>
        <p:txBody>
          <a:bodyPr vert="horz" wrap="square" lIns="0" tIns="0" rIns="0" bIns="0" rtlCol="0">
            <a:spAutoFit/>
          </a:bodyPr>
          <a:lstStyle/>
          <a:p>
            <a:pPr marL="68580" marR="5080" indent="-56515">
              <a:lnSpc>
                <a:spcPct val="100000"/>
              </a:lnSpc>
            </a:pPr>
            <a:r>
              <a:rPr sz="800" spc="20" dirty="0">
                <a:solidFill>
                  <a:srgbClr val="3F3F3F"/>
                </a:solidFill>
                <a:latin typeface="Arial"/>
                <a:cs typeface="Arial"/>
              </a:rPr>
              <a:t>Sh</a:t>
            </a:r>
            <a:r>
              <a:rPr sz="800" spc="5" dirty="0">
                <a:solidFill>
                  <a:srgbClr val="3F3F3F"/>
                </a:solidFill>
                <a:latin typeface="Arial"/>
                <a:cs typeface="Arial"/>
              </a:rPr>
              <a:t>o</a:t>
            </a:r>
            <a:r>
              <a:rPr sz="800" spc="10" dirty="0">
                <a:solidFill>
                  <a:srgbClr val="3F3F3F"/>
                </a:solidFill>
                <a:latin typeface="Arial"/>
                <a:cs typeface="Arial"/>
              </a:rPr>
              <a:t>uld  </a:t>
            </a:r>
            <a:r>
              <a:rPr sz="800" spc="15" dirty="0">
                <a:solidFill>
                  <a:srgbClr val="3F3F3F"/>
                </a:solidFill>
                <a:latin typeface="Arial"/>
                <a:cs typeface="Arial"/>
              </a:rPr>
              <a:t>Cost</a:t>
            </a:r>
            <a:endParaRPr sz="800">
              <a:latin typeface="Arial"/>
              <a:cs typeface="Arial"/>
            </a:endParaRPr>
          </a:p>
        </p:txBody>
      </p:sp>
      <p:sp>
        <p:nvSpPr>
          <p:cNvPr id="38" name="object 38"/>
          <p:cNvSpPr txBox="1"/>
          <p:nvPr/>
        </p:nvSpPr>
        <p:spPr>
          <a:xfrm>
            <a:off x="1680464" y="4629162"/>
            <a:ext cx="374650" cy="737235"/>
          </a:xfrm>
          <a:prstGeom prst="rect">
            <a:avLst/>
          </a:prstGeom>
        </p:spPr>
        <p:txBody>
          <a:bodyPr vert="horz" wrap="square" lIns="0" tIns="0" rIns="0" bIns="0" rtlCol="0">
            <a:spAutoFit/>
          </a:bodyPr>
          <a:lstStyle/>
          <a:p>
            <a:pPr marL="228600">
              <a:lnSpc>
                <a:spcPct val="100000"/>
              </a:lnSpc>
            </a:pPr>
            <a:r>
              <a:rPr sz="900" spc="15" dirty="0">
                <a:solidFill>
                  <a:srgbClr val="3F3F3F"/>
                </a:solidFill>
                <a:latin typeface="Arial"/>
                <a:cs typeface="Arial"/>
              </a:rPr>
              <a:t>50</a:t>
            </a:r>
            <a:endParaRPr sz="900">
              <a:latin typeface="Arial"/>
              <a:cs typeface="Arial"/>
            </a:endParaRPr>
          </a:p>
          <a:p>
            <a:pPr marL="12700">
              <a:lnSpc>
                <a:spcPct val="100000"/>
              </a:lnSpc>
              <a:spcBef>
                <a:spcPts val="110"/>
              </a:spcBef>
            </a:pPr>
            <a:r>
              <a:rPr sz="900" b="1" spc="5" dirty="0">
                <a:latin typeface="Arial"/>
                <a:cs typeface="Arial"/>
              </a:rPr>
              <a:t>$k</a:t>
            </a:r>
            <a:endParaRPr sz="900">
              <a:latin typeface="Arial"/>
              <a:cs typeface="Arial"/>
            </a:endParaRPr>
          </a:p>
          <a:p>
            <a:pPr marL="228600">
              <a:lnSpc>
                <a:spcPct val="100000"/>
              </a:lnSpc>
              <a:spcBef>
                <a:spcPts val="25"/>
              </a:spcBef>
            </a:pPr>
            <a:r>
              <a:rPr sz="900" spc="15" dirty="0">
                <a:solidFill>
                  <a:srgbClr val="3F3F3F"/>
                </a:solidFill>
                <a:latin typeface="Arial"/>
                <a:cs typeface="Arial"/>
              </a:rPr>
              <a:t>40</a:t>
            </a:r>
            <a:endParaRPr sz="900">
              <a:latin typeface="Arial"/>
              <a:cs typeface="Arial"/>
            </a:endParaRPr>
          </a:p>
          <a:p>
            <a:pPr>
              <a:lnSpc>
                <a:spcPct val="100000"/>
              </a:lnSpc>
              <a:spcBef>
                <a:spcPts val="15"/>
              </a:spcBef>
            </a:pPr>
            <a:endParaRPr sz="1050">
              <a:latin typeface="Times New Roman"/>
              <a:cs typeface="Times New Roman"/>
            </a:endParaRPr>
          </a:p>
          <a:p>
            <a:pPr marL="228600">
              <a:lnSpc>
                <a:spcPct val="100000"/>
              </a:lnSpc>
            </a:pPr>
            <a:r>
              <a:rPr sz="900" spc="15" dirty="0">
                <a:solidFill>
                  <a:srgbClr val="3F3F3F"/>
                </a:solidFill>
                <a:latin typeface="Arial"/>
                <a:cs typeface="Arial"/>
              </a:rPr>
              <a:t>30</a:t>
            </a:r>
            <a:endParaRPr sz="900">
              <a:latin typeface="Arial"/>
              <a:cs typeface="Arial"/>
            </a:endParaRPr>
          </a:p>
        </p:txBody>
      </p:sp>
      <p:sp>
        <p:nvSpPr>
          <p:cNvPr id="39" name="object 39"/>
          <p:cNvSpPr/>
          <p:nvPr/>
        </p:nvSpPr>
        <p:spPr>
          <a:xfrm>
            <a:off x="1297686" y="3412997"/>
            <a:ext cx="5591810" cy="3440429"/>
          </a:xfrm>
          <a:custGeom>
            <a:avLst/>
            <a:gdLst/>
            <a:ahLst/>
            <a:cxnLst/>
            <a:rect l="l" t="t" r="r" b="b"/>
            <a:pathLst>
              <a:path w="5591809" h="3440429">
                <a:moveTo>
                  <a:pt x="5589270" y="0"/>
                </a:moveTo>
                <a:lnTo>
                  <a:pt x="1524" y="0"/>
                </a:lnTo>
                <a:lnTo>
                  <a:pt x="0" y="2286"/>
                </a:lnTo>
                <a:lnTo>
                  <a:pt x="0" y="3438144"/>
                </a:lnTo>
                <a:lnTo>
                  <a:pt x="1524" y="3440430"/>
                </a:lnTo>
                <a:lnTo>
                  <a:pt x="5589270" y="3440430"/>
                </a:lnTo>
                <a:lnTo>
                  <a:pt x="5591556" y="3438144"/>
                </a:lnTo>
                <a:lnTo>
                  <a:pt x="5591556" y="3435858"/>
                </a:lnTo>
                <a:lnTo>
                  <a:pt x="8382" y="3435858"/>
                </a:lnTo>
                <a:lnTo>
                  <a:pt x="3810" y="3432048"/>
                </a:lnTo>
                <a:lnTo>
                  <a:pt x="8382" y="3432048"/>
                </a:lnTo>
                <a:lnTo>
                  <a:pt x="8382" y="9144"/>
                </a:lnTo>
                <a:lnTo>
                  <a:pt x="3810" y="9144"/>
                </a:lnTo>
                <a:lnTo>
                  <a:pt x="8382" y="4572"/>
                </a:lnTo>
                <a:lnTo>
                  <a:pt x="5591556" y="4572"/>
                </a:lnTo>
                <a:lnTo>
                  <a:pt x="5591556" y="2286"/>
                </a:lnTo>
                <a:lnTo>
                  <a:pt x="5589270" y="0"/>
                </a:lnTo>
                <a:close/>
              </a:path>
              <a:path w="5591809" h="3440429">
                <a:moveTo>
                  <a:pt x="8382" y="3432048"/>
                </a:moveTo>
                <a:lnTo>
                  <a:pt x="3810" y="3432048"/>
                </a:lnTo>
                <a:lnTo>
                  <a:pt x="8382" y="3435858"/>
                </a:lnTo>
                <a:lnTo>
                  <a:pt x="8382" y="3432048"/>
                </a:lnTo>
                <a:close/>
              </a:path>
              <a:path w="5591809" h="3440429">
                <a:moveTo>
                  <a:pt x="5583174" y="3432048"/>
                </a:moveTo>
                <a:lnTo>
                  <a:pt x="8382" y="3432048"/>
                </a:lnTo>
                <a:lnTo>
                  <a:pt x="8382" y="3435858"/>
                </a:lnTo>
                <a:lnTo>
                  <a:pt x="5583174" y="3435858"/>
                </a:lnTo>
                <a:lnTo>
                  <a:pt x="5583174" y="3432048"/>
                </a:lnTo>
                <a:close/>
              </a:path>
              <a:path w="5591809" h="3440429">
                <a:moveTo>
                  <a:pt x="5583174" y="4572"/>
                </a:moveTo>
                <a:lnTo>
                  <a:pt x="5583174" y="3435858"/>
                </a:lnTo>
                <a:lnTo>
                  <a:pt x="5586984" y="3432048"/>
                </a:lnTo>
                <a:lnTo>
                  <a:pt x="5591556" y="3432048"/>
                </a:lnTo>
                <a:lnTo>
                  <a:pt x="5591556" y="9144"/>
                </a:lnTo>
                <a:lnTo>
                  <a:pt x="5586984" y="9144"/>
                </a:lnTo>
                <a:lnTo>
                  <a:pt x="5583174" y="4572"/>
                </a:lnTo>
                <a:close/>
              </a:path>
              <a:path w="5591809" h="3440429">
                <a:moveTo>
                  <a:pt x="5591556" y="3432048"/>
                </a:moveTo>
                <a:lnTo>
                  <a:pt x="5586984" y="3432048"/>
                </a:lnTo>
                <a:lnTo>
                  <a:pt x="5583174" y="3435858"/>
                </a:lnTo>
                <a:lnTo>
                  <a:pt x="5591556" y="3435858"/>
                </a:lnTo>
                <a:lnTo>
                  <a:pt x="5591556" y="3432048"/>
                </a:lnTo>
                <a:close/>
              </a:path>
              <a:path w="5591809" h="3440429">
                <a:moveTo>
                  <a:pt x="8382" y="4572"/>
                </a:moveTo>
                <a:lnTo>
                  <a:pt x="3810" y="9144"/>
                </a:lnTo>
                <a:lnTo>
                  <a:pt x="8382" y="9144"/>
                </a:lnTo>
                <a:lnTo>
                  <a:pt x="8382" y="4572"/>
                </a:lnTo>
                <a:close/>
              </a:path>
              <a:path w="5591809" h="3440429">
                <a:moveTo>
                  <a:pt x="5583174" y="4572"/>
                </a:moveTo>
                <a:lnTo>
                  <a:pt x="8382" y="4572"/>
                </a:lnTo>
                <a:lnTo>
                  <a:pt x="8382" y="9144"/>
                </a:lnTo>
                <a:lnTo>
                  <a:pt x="5583174" y="9144"/>
                </a:lnTo>
                <a:lnTo>
                  <a:pt x="5583174" y="4572"/>
                </a:lnTo>
                <a:close/>
              </a:path>
              <a:path w="5591809" h="3440429">
                <a:moveTo>
                  <a:pt x="5591556" y="4572"/>
                </a:moveTo>
                <a:lnTo>
                  <a:pt x="5583174" y="4572"/>
                </a:lnTo>
                <a:lnTo>
                  <a:pt x="5586984" y="9144"/>
                </a:lnTo>
                <a:lnTo>
                  <a:pt x="5591556" y="9144"/>
                </a:lnTo>
                <a:lnTo>
                  <a:pt x="5591556" y="4572"/>
                </a:lnTo>
                <a:close/>
              </a:path>
            </a:pathLst>
          </a:custGeom>
          <a:solidFill>
            <a:srgbClr val="626262"/>
          </a:solidFill>
        </p:spPr>
        <p:txBody>
          <a:bodyPr wrap="square" lIns="0" tIns="0" rIns="0" bIns="0" rtlCol="0"/>
          <a:lstStyle/>
          <a:p>
            <a:endParaRPr/>
          </a:p>
        </p:txBody>
      </p:sp>
      <p:sp>
        <p:nvSpPr>
          <p:cNvPr id="40" name="object 40"/>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128</a:t>
            </a:fld>
            <a:endParaRPr sz="1000">
              <a:latin typeface="Calibri"/>
              <a:cs typeface="Calibri"/>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129</a:t>
            </a:fld>
            <a:endParaRPr sz="1000">
              <a:latin typeface="Calibri"/>
              <a:cs typeface="Calibri"/>
            </a:endParaRPr>
          </a:p>
        </p:txBody>
      </p:sp>
      <p:sp>
        <p:nvSpPr>
          <p:cNvPr id="2" name="object 2"/>
          <p:cNvSpPr txBox="1"/>
          <p:nvPr/>
        </p:nvSpPr>
        <p:spPr>
          <a:xfrm>
            <a:off x="1177472" y="850138"/>
            <a:ext cx="3509645" cy="7142480"/>
          </a:xfrm>
          <a:prstGeom prst="rect">
            <a:avLst/>
          </a:prstGeom>
        </p:spPr>
        <p:txBody>
          <a:bodyPr vert="horz" wrap="square" lIns="0" tIns="0" rIns="0" bIns="0" rtlCol="0">
            <a:spAutoFit/>
          </a:bodyPr>
          <a:lstStyle/>
          <a:p>
            <a:pPr marL="22860">
              <a:lnSpc>
                <a:spcPct val="100000"/>
              </a:lnSpc>
            </a:pPr>
            <a:r>
              <a:rPr sz="950" b="1" spc="-10" dirty="0">
                <a:latin typeface="Arial"/>
                <a:cs typeface="Arial"/>
              </a:rPr>
              <a:t>14    Reference product definitions and</a:t>
            </a:r>
            <a:r>
              <a:rPr sz="950" b="1" spc="-35" dirty="0">
                <a:latin typeface="Arial"/>
                <a:cs typeface="Arial"/>
              </a:rPr>
              <a:t> </a:t>
            </a:r>
            <a:r>
              <a:rPr sz="950" b="1" spc="-10" dirty="0">
                <a:latin typeface="Arial"/>
                <a:cs typeface="Arial"/>
              </a:rPr>
              <a:t>scope</a:t>
            </a:r>
            <a:endParaRPr sz="950">
              <a:latin typeface="Arial"/>
              <a:cs typeface="Arial"/>
            </a:endParaRPr>
          </a:p>
          <a:p>
            <a:pPr marL="443230" lvl="2" indent="-430530">
              <a:lnSpc>
                <a:spcPct val="100000"/>
              </a:lnSpc>
              <a:spcBef>
                <a:spcPts val="380"/>
              </a:spcBef>
              <a:buAutoNum type="arabicPeriod"/>
              <a:tabLst>
                <a:tab pos="443865" algn="l"/>
              </a:tabLst>
            </a:pPr>
            <a:r>
              <a:rPr sz="950" b="1" spc="-10" dirty="0">
                <a:latin typeface="Arial"/>
                <a:cs typeface="Arial"/>
              </a:rPr>
              <a:t>Distillation</a:t>
            </a:r>
            <a:r>
              <a:rPr sz="950" b="1" spc="-30" dirty="0">
                <a:latin typeface="Arial"/>
                <a:cs typeface="Arial"/>
              </a:rPr>
              <a:t> </a:t>
            </a:r>
            <a:r>
              <a:rPr sz="950" b="1" spc="-10" dirty="0">
                <a:latin typeface="Arial"/>
                <a:cs typeface="Arial"/>
              </a:rPr>
              <a:t>Columns</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100’</a:t>
            </a:r>
            <a:r>
              <a:rPr sz="950" spc="-80" dirty="0">
                <a:latin typeface="Arial"/>
                <a:cs typeface="Arial"/>
              </a:rPr>
              <a:t> </a:t>
            </a:r>
            <a:r>
              <a:rPr sz="950" spc="-10" dirty="0">
                <a:latin typeface="Arial"/>
                <a:cs typeface="Arial"/>
              </a:rPr>
              <a:t>long</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10’</a:t>
            </a:r>
            <a:r>
              <a:rPr sz="950" spc="-80" dirty="0">
                <a:latin typeface="Arial"/>
                <a:cs typeface="Arial"/>
              </a:rPr>
              <a:t> </a:t>
            </a:r>
            <a:r>
              <a:rPr sz="950" spc="-10" dirty="0">
                <a:latin typeface="Arial"/>
                <a:cs typeface="Arial"/>
              </a:rPr>
              <a:t>diameter</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Valve</a:t>
            </a:r>
            <a:r>
              <a:rPr sz="950" spc="-85" dirty="0">
                <a:latin typeface="Arial"/>
                <a:cs typeface="Arial"/>
              </a:rPr>
              <a:t> </a:t>
            </a:r>
            <a:r>
              <a:rPr sz="950" spc="-10" dirty="0">
                <a:latin typeface="Arial"/>
                <a:cs typeface="Arial"/>
              </a:rPr>
              <a:t>trays</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Carbon</a:t>
            </a:r>
            <a:r>
              <a:rPr sz="950" spc="-80" dirty="0">
                <a:latin typeface="Arial"/>
                <a:cs typeface="Arial"/>
              </a:rPr>
              <a:t> </a:t>
            </a:r>
            <a:r>
              <a:rPr sz="950" spc="-10" dirty="0">
                <a:latin typeface="Arial"/>
                <a:cs typeface="Arial"/>
              </a:rPr>
              <a:t>Steel</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Continuous</a:t>
            </a:r>
            <a:r>
              <a:rPr sz="950" spc="-60" dirty="0">
                <a:latin typeface="Arial"/>
                <a:cs typeface="Arial"/>
              </a:rPr>
              <a:t> </a:t>
            </a:r>
            <a:r>
              <a:rPr sz="950" spc="-5" dirty="0">
                <a:latin typeface="Arial"/>
                <a:cs typeface="Arial"/>
              </a:rPr>
              <a:t>distillation</a:t>
            </a:r>
            <a:endParaRPr sz="950">
              <a:latin typeface="Arial"/>
              <a:cs typeface="Arial"/>
            </a:endParaRPr>
          </a:p>
          <a:p>
            <a:pPr marL="443230" lvl="3" indent="-215900">
              <a:lnSpc>
                <a:spcPts val="1110"/>
              </a:lnSpc>
              <a:buFont typeface="Symbol"/>
              <a:buChar char=""/>
              <a:tabLst>
                <a:tab pos="443230" algn="l"/>
                <a:tab pos="443865" algn="l"/>
              </a:tabLst>
            </a:pPr>
            <a:r>
              <a:rPr sz="950" spc="-10" dirty="0">
                <a:latin typeface="Arial"/>
                <a:cs typeface="Arial"/>
              </a:rPr>
              <a:t>Max temperature 720°</a:t>
            </a:r>
            <a:r>
              <a:rPr sz="950" spc="-55" dirty="0">
                <a:latin typeface="Arial"/>
                <a:cs typeface="Arial"/>
              </a:rPr>
              <a:t> </a:t>
            </a:r>
            <a:r>
              <a:rPr sz="950" spc="-5" dirty="0">
                <a:latin typeface="Arial"/>
                <a:cs typeface="Arial"/>
              </a:rPr>
              <a:t>F</a:t>
            </a:r>
            <a:endParaRPr sz="950">
              <a:latin typeface="Arial"/>
              <a:cs typeface="Arial"/>
            </a:endParaRPr>
          </a:p>
          <a:p>
            <a:pPr marL="442595" lvl="2" indent="-429895">
              <a:lnSpc>
                <a:spcPts val="1110"/>
              </a:lnSpc>
              <a:buAutoNum type="arabicPeriod"/>
              <a:tabLst>
                <a:tab pos="442595" algn="l"/>
              </a:tabLst>
            </a:pPr>
            <a:r>
              <a:rPr sz="950" b="1" spc="-10" dirty="0">
                <a:latin typeface="Arial"/>
                <a:cs typeface="Arial"/>
              </a:rPr>
              <a:t>Component Removal </a:t>
            </a:r>
            <a:r>
              <a:rPr sz="950" b="1" spc="-5" dirty="0">
                <a:latin typeface="Arial"/>
                <a:cs typeface="Arial"/>
              </a:rPr>
              <a:t>and </a:t>
            </a:r>
            <a:r>
              <a:rPr sz="950" b="1" spc="-10" dirty="0">
                <a:latin typeface="Arial"/>
                <a:cs typeface="Arial"/>
              </a:rPr>
              <a:t>Reforming Towers</a:t>
            </a:r>
            <a:r>
              <a:rPr sz="950" b="1" spc="-15" dirty="0">
                <a:latin typeface="Arial"/>
                <a:cs typeface="Arial"/>
              </a:rPr>
              <a:t> </a:t>
            </a:r>
            <a:r>
              <a:rPr sz="950" b="1" spc="-10" dirty="0">
                <a:latin typeface="Arial"/>
                <a:cs typeface="Arial"/>
              </a:rPr>
              <a:t>(Towers)</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Stripper</a:t>
            </a:r>
            <a:r>
              <a:rPr sz="950" spc="-60" dirty="0">
                <a:latin typeface="Arial"/>
                <a:cs typeface="Arial"/>
              </a:rPr>
              <a:t> </a:t>
            </a:r>
            <a:r>
              <a:rPr sz="950" spc="-10" dirty="0">
                <a:latin typeface="Arial"/>
                <a:cs typeface="Arial"/>
              </a:rPr>
              <a:t>Tower</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Carbon</a:t>
            </a:r>
            <a:r>
              <a:rPr sz="950" spc="-95" dirty="0">
                <a:latin typeface="Arial"/>
                <a:cs typeface="Arial"/>
              </a:rPr>
              <a:t> </a:t>
            </a:r>
            <a:r>
              <a:rPr sz="950" spc="-5" dirty="0">
                <a:latin typeface="Arial"/>
                <a:cs typeface="Arial"/>
              </a:rPr>
              <a:t>steel</a:t>
            </a:r>
            <a:endParaRPr sz="950">
              <a:latin typeface="Arial"/>
              <a:cs typeface="Arial"/>
            </a:endParaRPr>
          </a:p>
          <a:p>
            <a:pPr marL="443230" lvl="3" indent="-215900">
              <a:lnSpc>
                <a:spcPct val="100000"/>
              </a:lnSpc>
              <a:spcBef>
                <a:spcPts val="10"/>
              </a:spcBef>
              <a:buFont typeface="Symbol"/>
              <a:buChar char=""/>
              <a:tabLst>
                <a:tab pos="443230" algn="l"/>
                <a:tab pos="443865" algn="l"/>
              </a:tabLst>
            </a:pPr>
            <a:r>
              <a:rPr sz="950" spc="-10" dirty="0">
                <a:latin typeface="Arial"/>
                <a:cs typeface="Arial"/>
              </a:rPr>
              <a:t>4’</a:t>
            </a:r>
            <a:r>
              <a:rPr sz="950" spc="-85" dirty="0">
                <a:latin typeface="Arial"/>
                <a:cs typeface="Arial"/>
              </a:rPr>
              <a:t> </a:t>
            </a:r>
            <a:r>
              <a:rPr sz="950" spc="-10" dirty="0">
                <a:latin typeface="Arial"/>
                <a:cs typeface="Arial"/>
              </a:rPr>
              <a:t>diameter</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40’</a:t>
            </a:r>
            <a:r>
              <a:rPr sz="950" spc="-65" dirty="0">
                <a:latin typeface="Arial"/>
                <a:cs typeface="Arial"/>
              </a:rPr>
              <a:t> </a:t>
            </a:r>
            <a:r>
              <a:rPr sz="950" spc="-10" dirty="0">
                <a:latin typeface="Arial"/>
                <a:cs typeface="Arial"/>
              </a:rPr>
              <a:t>length</a:t>
            </a:r>
            <a:endParaRPr sz="950">
              <a:latin typeface="Arial"/>
              <a:cs typeface="Arial"/>
            </a:endParaRPr>
          </a:p>
          <a:p>
            <a:pPr marL="227329">
              <a:lnSpc>
                <a:spcPct val="100000"/>
              </a:lnSpc>
              <a:spcBef>
                <a:spcPts val="5"/>
              </a:spcBef>
              <a:tabLst>
                <a:tab pos="443230" algn="l"/>
              </a:tabLst>
            </a:pPr>
            <a:r>
              <a:rPr sz="950" spc="-5" dirty="0">
                <a:latin typeface="Symbol"/>
                <a:cs typeface="Symbol"/>
              </a:rPr>
              <a:t></a:t>
            </a:r>
            <a:r>
              <a:rPr sz="950" spc="-5" dirty="0">
                <a:latin typeface="Times New Roman"/>
                <a:cs typeface="Times New Roman"/>
              </a:rPr>
              <a:t>	</a:t>
            </a:r>
            <a:r>
              <a:rPr sz="950" spc="-10" dirty="0">
                <a:latin typeface="Arial"/>
                <a:cs typeface="Arial"/>
              </a:rPr>
              <a:t>4100</a:t>
            </a:r>
            <a:r>
              <a:rPr sz="950" spc="-95" dirty="0">
                <a:latin typeface="Arial"/>
                <a:cs typeface="Arial"/>
              </a:rPr>
              <a:t> </a:t>
            </a:r>
            <a:r>
              <a:rPr sz="950" spc="-10" dirty="0">
                <a:latin typeface="Arial"/>
                <a:cs typeface="Arial"/>
              </a:rPr>
              <a:t>lbs</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Valve</a:t>
            </a:r>
            <a:r>
              <a:rPr sz="950" spc="-85" dirty="0">
                <a:latin typeface="Arial"/>
                <a:cs typeface="Arial"/>
              </a:rPr>
              <a:t> </a:t>
            </a:r>
            <a:r>
              <a:rPr sz="950" spc="-10" dirty="0">
                <a:latin typeface="Arial"/>
                <a:cs typeface="Arial"/>
              </a:rPr>
              <a:t>trays</a:t>
            </a:r>
            <a:endParaRPr sz="950">
              <a:latin typeface="Arial"/>
              <a:cs typeface="Arial"/>
            </a:endParaRPr>
          </a:p>
          <a:p>
            <a:pPr marL="443230" lvl="3" indent="-215900">
              <a:lnSpc>
                <a:spcPts val="1105"/>
              </a:lnSpc>
              <a:spcBef>
                <a:spcPts val="5"/>
              </a:spcBef>
              <a:buFont typeface="Symbol"/>
              <a:buChar char=""/>
              <a:tabLst>
                <a:tab pos="443230" algn="l"/>
                <a:tab pos="443865" algn="l"/>
              </a:tabLst>
            </a:pPr>
            <a:r>
              <a:rPr sz="950" spc="-10" dirty="0">
                <a:latin typeface="Arial"/>
                <a:cs typeface="Arial"/>
              </a:rPr>
              <a:t>Operating temperature 530°</a:t>
            </a:r>
            <a:r>
              <a:rPr sz="950" spc="-25" dirty="0">
                <a:latin typeface="Arial"/>
                <a:cs typeface="Arial"/>
              </a:rPr>
              <a:t> </a:t>
            </a:r>
            <a:r>
              <a:rPr sz="950" spc="-5" dirty="0">
                <a:latin typeface="Arial"/>
                <a:cs typeface="Arial"/>
              </a:rPr>
              <a:t>F</a:t>
            </a:r>
            <a:endParaRPr sz="950">
              <a:latin typeface="Arial"/>
              <a:cs typeface="Arial"/>
            </a:endParaRPr>
          </a:p>
          <a:p>
            <a:pPr marL="442595" lvl="2" indent="-429895">
              <a:lnSpc>
                <a:spcPts val="1105"/>
              </a:lnSpc>
              <a:buAutoNum type="arabicPeriod"/>
              <a:tabLst>
                <a:tab pos="443230" algn="l"/>
              </a:tabLst>
            </a:pPr>
            <a:r>
              <a:rPr sz="950" b="1" spc="-10" dirty="0">
                <a:latin typeface="Arial"/>
                <a:cs typeface="Arial"/>
              </a:rPr>
              <a:t>Catalytic Hydrocracking</a:t>
            </a:r>
            <a:r>
              <a:rPr sz="950" b="1" spc="-50" dirty="0">
                <a:latin typeface="Arial"/>
                <a:cs typeface="Arial"/>
              </a:rPr>
              <a:t> </a:t>
            </a:r>
            <a:r>
              <a:rPr sz="950" b="1" spc="-10" dirty="0">
                <a:latin typeface="Arial"/>
                <a:cs typeface="Arial"/>
              </a:rPr>
              <a:t>Reactors</a:t>
            </a:r>
            <a:endParaRPr sz="950">
              <a:latin typeface="Arial"/>
              <a:cs typeface="Arial"/>
            </a:endParaRPr>
          </a:p>
          <a:p>
            <a:pPr marL="443230" lvl="3" indent="-215900">
              <a:lnSpc>
                <a:spcPct val="100000"/>
              </a:lnSpc>
              <a:spcBef>
                <a:spcPts val="10"/>
              </a:spcBef>
              <a:buFont typeface="Symbol"/>
              <a:buChar char=""/>
              <a:tabLst>
                <a:tab pos="443230" algn="l"/>
                <a:tab pos="443865" algn="l"/>
              </a:tabLst>
            </a:pPr>
            <a:r>
              <a:rPr sz="950" spc="-10" dirty="0">
                <a:latin typeface="Arial"/>
                <a:cs typeface="Arial"/>
              </a:rPr>
              <a:t>50k bpd</a:t>
            </a:r>
            <a:r>
              <a:rPr sz="950" spc="-50" dirty="0">
                <a:latin typeface="Arial"/>
                <a:cs typeface="Arial"/>
              </a:rPr>
              <a:t> </a:t>
            </a:r>
            <a:r>
              <a:rPr sz="950" spc="-10" dirty="0">
                <a:latin typeface="Arial"/>
                <a:cs typeface="Arial"/>
              </a:rPr>
              <a:t>capacity</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5" dirty="0">
                <a:latin typeface="Arial"/>
                <a:cs typeface="Arial"/>
              </a:rPr>
              <a:t>2 </a:t>
            </a:r>
            <a:r>
              <a:rPr sz="950" spc="-10" dirty="0">
                <a:latin typeface="Arial"/>
                <a:cs typeface="Arial"/>
              </a:rPr>
              <a:t>1/4 Cr-1 Mo </a:t>
            </a:r>
            <a:r>
              <a:rPr sz="950" spc="-15" dirty="0">
                <a:latin typeface="Arial"/>
                <a:cs typeface="Arial"/>
              </a:rPr>
              <a:t>w/ </a:t>
            </a:r>
            <a:r>
              <a:rPr sz="950" spc="-10" dirty="0">
                <a:latin typeface="Arial"/>
                <a:cs typeface="Arial"/>
              </a:rPr>
              <a:t>3/8" 347 SS</a:t>
            </a:r>
            <a:r>
              <a:rPr sz="950" spc="30" dirty="0">
                <a:latin typeface="Arial"/>
                <a:cs typeface="Arial"/>
              </a:rPr>
              <a:t> </a:t>
            </a:r>
            <a:r>
              <a:rPr sz="950" spc="-10" dirty="0">
                <a:latin typeface="Arial"/>
                <a:cs typeface="Arial"/>
              </a:rPr>
              <a:t>cladding</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16’</a:t>
            </a:r>
            <a:r>
              <a:rPr sz="950" spc="-80" dirty="0">
                <a:latin typeface="Arial"/>
                <a:cs typeface="Arial"/>
              </a:rPr>
              <a:t> </a:t>
            </a:r>
            <a:r>
              <a:rPr sz="950" spc="-10" dirty="0">
                <a:latin typeface="Arial"/>
                <a:cs typeface="Arial"/>
              </a:rPr>
              <a:t>diameter</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120’</a:t>
            </a:r>
            <a:r>
              <a:rPr sz="950" spc="-85" dirty="0">
                <a:latin typeface="Arial"/>
                <a:cs typeface="Arial"/>
              </a:rPr>
              <a:t> </a:t>
            </a:r>
            <a:r>
              <a:rPr sz="950" spc="-10" dirty="0">
                <a:latin typeface="Arial"/>
                <a:cs typeface="Arial"/>
              </a:rPr>
              <a:t>length</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1100</a:t>
            </a:r>
            <a:r>
              <a:rPr sz="950" spc="-95" dirty="0">
                <a:latin typeface="Arial"/>
                <a:cs typeface="Arial"/>
              </a:rPr>
              <a:t> </a:t>
            </a:r>
            <a:r>
              <a:rPr sz="950" spc="-10" dirty="0">
                <a:latin typeface="Arial"/>
                <a:cs typeface="Arial"/>
              </a:rPr>
              <a:t>tons</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2200</a:t>
            </a:r>
            <a:r>
              <a:rPr sz="950" spc="-80" dirty="0">
                <a:latin typeface="Arial"/>
                <a:cs typeface="Arial"/>
              </a:rPr>
              <a:t> </a:t>
            </a:r>
            <a:r>
              <a:rPr sz="950" spc="-10" dirty="0">
                <a:latin typeface="Arial"/>
                <a:cs typeface="Arial"/>
              </a:rPr>
              <a:t>psig</a:t>
            </a:r>
            <a:endParaRPr sz="950">
              <a:latin typeface="Arial"/>
              <a:cs typeface="Arial"/>
            </a:endParaRPr>
          </a:p>
          <a:p>
            <a:pPr marL="443230" lvl="3" indent="-215900">
              <a:lnSpc>
                <a:spcPts val="1110"/>
              </a:lnSpc>
              <a:buFont typeface="Symbol"/>
              <a:buChar char=""/>
              <a:tabLst>
                <a:tab pos="443230" algn="l"/>
                <a:tab pos="443865" algn="l"/>
              </a:tabLst>
            </a:pPr>
            <a:r>
              <a:rPr sz="950" spc="-10" dirty="0">
                <a:latin typeface="Arial"/>
                <a:cs typeface="Arial"/>
              </a:rPr>
              <a:t>Max temperature 930°</a:t>
            </a:r>
            <a:r>
              <a:rPr sz="950" spc="-55" dirty="0">
                <a:latin typeface="Arial"/>
                <a:cs typeface="Arial"/>
              </a:rPr>
              <a:t> </a:t>
            </a:r>
            <a:r>
              <a:rPr sz="950" spc="-5" dirty="0">
                <a:latin typeface="Arial"/>
                <a:cs typeface="Arial"/>
              </a:rPr>
              <a:t>F</a:t>
            </a:r>
            <a:endParaRPr sz="950">
              <a:latin typeface="Arial"/>
              <a:cs typeface="Arial"/>
            </a:endParaRPr>
          </a:p>
          <a:p>
            <a:pPr marL="442595" lvl="2" indent="-429895">
              <a:lnSpc>
                <a:spcPts val="1110"/>
              </a:lnSpc>
              <a:buAutoNum type="arabicPeriod"/>
              <a:tabLst>
                <a:tab pos="443230" algn="l"/>
              </a:tabLst>
            </a:pPr>
            <a:r>
              <a:rPr sz="950" b="1" spc="-10" dirty="0">
                <a:latin typeface="Arial"/>
                <a:cs typeface="Arial"/>
              </a:rPr>
              <a:t>Hydrotreating</a:t>
            </a:r>
            <a:r>
              <a:rPr sz="950" b="1" spc="-80" dirty="0">
                <a:latin typeface="Arial"/>
                <a:cs typeface="Arial"/>
              </a:rPr>
              <a:t> </a:t>
            </a:r>
            <a:r>
              <a:rPr sz="950" b="1" spc="-10" dirty="0">
                <a:latin typeface="Arial"/>
                <a:cs typeface="Arial"/>
              </a:rPr>
              <a:t>Reactors</a:t>
            </a:r>
            <a:endParaRPr sz="950">
              <a:latin typeface="Arial"/>
              <a:cs typeface="Arial"/>
            </a:endParaRPr>
          </a:p>
          <a:p>
            <a:pPr marL="443230" lvl="3" indent="-215900">
              <a:lnSpc>
                <a:spcPct val="100000"/>
              </a:lnSpc>
              <a:spcBef>
                <a:spcPts val="15"/>
              </a:spcBef>
              <a:buFont typeface="Symbol"/>
              <a:buChar char=""/>
              <a:tabLst>
                <a:tab pos="443230" algn="l"/>
                <a:tab pos="443865" algn="l"/>
              </a:tabLst>
            </a:pPr>
            <a:r>
              <a:rPr sz="950" spc="-10" dirty="0">
                <a:latin typeface="Arial"/>
                <a:cs typeface="Arial"/>
              </a:rPr>
              <a:t>20k bpd kerosene hydrotreating</a:t>
            </a:r>
            <a:r>
              <a:rPr sz="950" dirty="0">
                <a:latin typeface="Arial"/>
                <a:cs typeface="Arial"/>
              </a:rPr>
              <a:t> </a:t>
            </a:r>
            <a:r>
              <a:rPr sz="950" spc="-10" dirty="0">
                <a:latin typeface="Arial"/>
                <a:cs typeface="Arial"/>
              </a:rPr>
              <a:t>reactor</a:t>
            </a:r>
            <a:endParaRPr sz="950">
              <a:latin typeface="Arial"/>
              <a:cs typeface="Arial"/>
            </a:endParaRPr>
          </a:p>
          <a:p>
            <a:pPr marL="443230" lvl="3" indent="-215900">
              <a:lnSpc>
                <a:spcPct val="100000"/>
              </a:lnSpc>
              <a:buFont typeface="Symbol"/>
              <a:buChar char=""/>
              <a:tabLst>
                <a:tab pos="443230" algn="l"/>
                <a:tab pos="443865" algn="l"/>
              </a:tabLst>
            </a:pPr>
            <a:r>
              <a:rPr sz="950" spc="-10" dirty="0">
                <a:latin typeface="Arial"/>
                <a:cs typeface="Arial"/>
              </a:rPr>
              <a:t>1Cr-.5 </a:t>
            </a:r>
            <a:r>
              <a:rPr sz="950" spc="-5" dirty="0">
                <a:latin typeface="Arial"/>
                <a:cs typeface="Arial"/>
              </a:rPr>
              <a:t>Mo </a:t>
            </a:r>
            <a:r>
              <a:rPr sz="950" spc="-10" dirty="0">
                <a:latin typeface="Arial"/>
                <a:cs typeface="Arial"/>
              </a:rPr>
              <a:t>with 410 stainless</a:t>
            </a:r>
            <a:r>
              <a:rPr sz="950" spc="15" dirty="0">
                <a:latin typeface="Arial"/>
                <a:cs typeface="Arial"/>
              </a:rPr>
              <a:t> </a:t>
            </a:r>
            <a:r>
              <a:rPr sz="950" spc="-10" dirty="0">
                <a:latin typeface="Arial"/>
                <a:cs typeface="Arial"/>
              </a:rPr>
              <a:t>cladding</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23’ tangent to tangent</a:t>
            </a:r>
            <a:r>
              <a:rPr sz="950" spc="-5" dirty="0">
                <a:latin typeface="Arial"/>
                <a:cs typeface="Arial"/>
              </a:rPr>
              <a:t> </a:t>
            </a:r>
            <a:r>
              <a:rPr sz="950" spc="-10" dirty="0">
                <a:latin typeface="Arial"/>
                <a:cs typeface="Arial"/>
              </a:rPr>
              <a:t>(length)</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7’</a:t>
            </a:r>
            <a:r>
              <a:rPr sz="950" spc="-85" dirty="0">
                <a:latin typeface="Arial"/>
                <a:cs typeface="Arial"/>
              </a:rPr>
              <a:t> </a:t>
            </a:r>
            <a:r>
              <a:rPr sz="950" spc="-10" dirty="0">
                <a:latin typeface="Arial"/>
                <a:cs typeface="Arial"/>
              </a:rPr>
              <a:t>diameter</a:t>
            </a:r>
            <a:endParaRPr sz="950">
              <a:latin typeface="Arial"/>
              <a:cs typeface="Arial"/>
            </a:endParaRPr>
          </a:p>
          <a:p>
            <a:pPr marL="443230" lvl="3" indent="-215900">
              <a:lnSpc>
                <a:spcPct val="100000"/>
              </a:lnSpc>
              <a:spcBef>
                <a:spcPts val="5"/>
              </a:spcBef>
              <a:buFont typeface="Symbol"/>
              <a:buChar char=""/>
              <a:tabLst>
                <a:tab pos="443230" algn="l"/>
                <a:tab pos="443865" algn="l"/>
              </a:tabLst>
            </a:pPr>
            <a:r>
              <a:rPr sz="950" spc="-10" dirty="0">
                <a:latin typeface="Arial"/>
                <a:cs typeface="Arial"/>
              </a:rPr>
              <a:t>Max temperature 750°</a:t>
            </a:r>
            <a:r>
              <a:rPr sz="950" spc="-55" dirty="0">
                <a:latin typeface="Arial"/>
                <a:cs typeface="Arial"/>
              </a:rPr>
              <a:t> </a:t>
            </a:r>
            <a:r>
              <a:rPr sz="950" spc="-5" dirty="0">
                <a:latin typeface="Arial"/>
                <a:cs typeface="Arial"/>
              </a:rPr>
              <a:t>F</a:t>
            </a:r>
            <a:endParaRPr sz="950">
              <a:latin typeface="Arial"/>
              <a:cs typeface="Arial"/>
            </a:endParaRPr>
          </a:p>
          <a:p>
            <a:pPr marL="443230" lvl="3" indent="-215900">
              <a:lnSpc>
                <a:spcPts val="1105"/>
              </a:lnSpc>
              <a:spcBef>
                <a:spcPts val="5"/>
              </a:spcBef>
              <a:buFont typeface="Symbol"/>
              <a:buChar char=""/>
              <a:tabLst>
                <a:tab pos="443230" algn="l"/>
                <a:tab pos="443865" algn="l"/>
              </a:tabLst>
            </a:pPr>
            <a:r>
              <a:rPr sz="950" spc="-10" dirty="0">
                <a:latin typeface="Arial"/>
                <a:cs typeface="Arial"/>
              </a:rPr>
              <a:t>Max pressure: 1675</a:t>
            </a:r>
            <a:r>
              <a:rPr sz="950" spc="-45" dirty="0">
                <a:latin typeface="Arial"/>
                <a:cs typeface="Arial"/>
              </a:rPr>
              <a:t> </a:t>
            </a:r>
            <a:r>
              <a:rPr sz="950" spc="-10" dirty="0">
                <a:latin typeface="Arial"/>
                <a:cs typeface="Arial"/>
              </a:rPr>
              <a:t>psig</a:t>
            </a:r>
            <a:endParaRPr sz="950">
              <a:latin typeface="Arial"/>
              <a:cs typeface="Arial"/>
            </a:endParaRPr>
          </a:p>
          <a:p>
            <a:pPr marL="442595" lvl="2" indent="-429895">
              <a:lnSpc>
                <a:spcPts val="1105"/>
              </a:lnSpc>
              <a:buAutoNum type="arabicPeriod"/>
              <a:tabLst>
                <a:tab pos="443230" algn="l"/>
              </a:tabLst>
            </a:pPr>
            <a:r>
              <a:rPr sz="950" b="1" spc="-10" dirty="0">
                <a:latin typeface="Arial"/>
                <a:cs typeface="Arial"/>
              </a:rPr>
              <a:t>Hydrotreating</a:t>
            </a:r>
            <a:r>
              <a:rPr sz="950" b="1" spc="-80" dirty="0">
                <a:latin typeface="Arial"/>
                <a:cs typeface="Arial"/>
              </a:rPr>
              <a:t> </a:t>
            </a:r>
            <a:r>
              <a:rPr sz="950" b="1" spc="-10" dirty="0">
                <a:latin typeface="Arial"/>
                <a:cs typeface="Arial"/>
              </a:rPr>
              <a:t>Reactors</a:t>
            </a:r>
            <a:endParaRPr sz="950">
              <a:latin typeface="Arial"/>
              <a:cs typeface="Arial"/>
            </a:endParaRPr>
          </a:p>
          <a:p>
            <a:pPr marL="443230" lvl="3" indent="-215900">
              <a:lnSpc>
                <a:spcPct val="100000"/>
              </a:lnSpc>
              <a:spcBef>
                <a:spcPts val="10"/>
              </a:spcBef>
              <a:buFont typeface="Symbol"/>
              <a:buChar char=""/>
              <a:tabLst>
                <a:tab pos="442595" algn="l"/>
                <a:tab pos="443865" algn="l"/>
              </a:tabLst>
            </a:pPr>
            <a:r>
              <a:rPr sz="950" spc="-10" dirty="0">
                <a:latin typeface="Arial"/>
                <a:cs typeface="Arial"/>
              </a:rPr>
              <a:t>1Cr-.5 </a:t>
            </a:r>
            <a:r>
              <a:rPr sz="950" spc="-5" dirty="0">
                <a:latin typeface="Arial"/>
                <a:cs typeface="Arial"/>
              </a:rPr>
              <a:t>Mo </a:t>
            </a:r>
            <a:r>
              <a:rPr sz="950" spc="-10" dirty="0">
                <a:latin typeface="Arial"/>
                <a:cs typeface="Arial"/>
              </a:rPr>
              <a:t>with 410 stainless</a:t>
            </a:r>
            <a:r>
              <a:rPr sz="950" spc="15" dirty="0">
                <a:latin typeface="Arial"/>
                <a:cs typeface="Arial"/>
              </a:rPr>
              <a:t> </a:t>
            </a:r>
            <a:r>
              <a:rPr sz="950" spc="-10" dirty="0">
                <a:latin typeface="Arial"/>
                <a:cs typeface="Arial"/>
              </a:rPr>
              <a:t>cladding</a:t>
            </a:r>
            <a:endParaRPr sz="950">
              <a:latin typeface="Arial"/>
              <a:cs typeface="Arial"/>
            </a:endParaRPr>
          </a:p>
          <a:p>
            <a:pPr marL="443230" lvl="3" indent="-215900">
              <a:lnSpc>
                <a:spcPct val="100000"/>
              </a:lnSpc>
              <a:buFont typeface="Symbol"/>
              <a:buChar char=""/>
              <a:tabLst>
                <a:tab pos="442595" algn="l"/>
                <a:tab pos="443865" algn="l"/>
              </a:tabLst>
            </a:pPr>
            <a:r>
              <a:rPr sz="950" spc="-10" dirty="0">
                <a:latin typeface="Arial"/>
                <a:cs typeface="Arial"/>
              </a:rPr>
              <a:t>30’</a:t>
            </a:r>
            <a:r>
              <a:rPr sz="950" spc="-80" dirty="0">
                <a:latin typeface="Arial"/>
                <a:cs typeface="Arial"/>
              </a:rPr>
              <a:t> </a:t>
            </a:r>
            <a:r>
              <a:rPr sz="950" spc="-10" dirty="0">
                <a:latin typeface="Arial"/>
                <a:cs typeface="Arial"/>
              </a:rPr>
              <a:t>diameter</a:t>
            </a:r>
            <a:endParaRPr sz="950">
              <a:latin typeface="Arial"/>
              <a:cs typeface="Arial"/>
            </a:endParaRPr>
          </a:p>
          <a:p>
            <a:pPr marL="443230" lvl="3" indent="-215900">
              <a:lnSpc>
                <a:spcPct val="100000"/>
              </a:lnSpc>
              <a:spcBef>
                <a:spcPts val="5"/>
              </a:spcBef>
              <a:buFont typeface="Symbol"/>
              <a:buChar char=""/>
              <a:tabLst>
                <a:tab pos="442595" algn="l"/>
                <a:tab pos="443865" algn="l"/>
              </a:tabLst>
            </a:pPr>
            <a:r>
              <a:rPr sz="950" spc="-10" dirty="0">
                <a:latin typeface="Arial"/>
                <a:cs typeface="Arial"/>
              </a:rPr>
              <a:t>120’</a:t>
            </a:r>
            <a:r>
              <a:rPr sz="950" spc="-85" dirty="0">
                <a:latin typeface="Arial"/>
                <a:cs typeface="Arial"/>
              </a:rPr>
              <a:t> </a:t>
            </a:r>
            <a:r>
              <a:rPr sz="950" spc="-10" dirty="0">
                <a:latin typeface="Arial"/>
                <a:cs typeface="Arial"/>
              </a:rPr>
              <a:t>length</a:t>
            </a:r>
            <a:endParaRPr sz="950">
              <a:latin typeface="Arial"/>
              <a:cs typeface="Arial"/>
            </a:endParaRPr>
          </a:p>
          <a:p>
            <a:pPr marL="443230" lvl="3" indent="-215900">
              <a:lnSpc>
                <a:spcPct val="100000"/>
              </a:lnSpc>
              <a:buFont typeface="Symbol"/>
              <a:buChar char=""/>
              <a:tabLst>
                <a:tab pos="442595" algn="l"/>
                <a:tab pos="443865" algn="l"/>
              </a:tabLst>
            </a:pPr>
            <a:r>
              <a:rPr sz="950" spc="-10" dirty="0">
                <a:latin typeface="Arial"/>
                <a:cs typeface="Arial"/>
              </a:rPr>
              <a:t>Max temperature: 950°</a:t>
            </a:r>
            <a:r>
              <a:rPr sz="950" spc="-45" dirty="0">
                <a:latin typeface="Arial"/>
                <a:cs typeface="Arial"/>
              </a:rPr>
              <a:t> </a:t>
            </a:r>
            <a:r>
              <a:rPr sz="950" spc="-5" dirty="0">
                <a:latin typeface="Arial"/>
                <a:cs typeface="Arial"/>
              </a:rPr>
              <a:t>F</a:t>
            </a:r>
            <a:endParaRPr sz="950">
              <a:latin typeface="Arial"/>
              <a:cs typeface="Arial"/>
            </a:endParaRPr>
          </a:p>
          <a:p>
            <a:pPr marL="443230" lvl="3" indent="-215900">
              <a:lnSpc>
                <a:spcPts val="1110"/>
              </a:lnSpc>
              <a:buFont typeface="Symbol"/>
              <a:buChar char=""/>
              <a:tabLst>
                <a:tab pos="442595" algn="l"/>
                <a:tab pos="443865" algn="l"/>
              </a:tabLst>
            </a:pPr>
            <a:r>
              <a:rPr sz="950" spc="-10" dirty="0">
                <a:latin typeface="Arial"/>
                <a:cs typeface="Arial"/>
              </a:rPr>
              <a:t>Max pressure: 80</a:t>
            </a:r>
            <a:r>
              <a:rPr sz="950" spc="-45" dirty="0">
                <a:latin typeface="Arial"/>
                <a:cs typeface="Arial"/>
              </a:rPr>
              <a:t> </a:t>
            </a:r>
            <a:r>
              <a:rPr sz="950" spc="-10" dirty="0">
                <a:latin typeface="Arial"/>
                <a:cs typeface="Arial"/>
              </a:rPr>
              <a:t>psig</a:t>
            </a:r>
            <a:endParaRPr sz="950">
              <a:latin typeface="Arial"/>
              <a:cs typeface="Arial"/>
            </a:endParaRPr>
          </a:p>
          <a:p>
            <a:pPr marL="442595" lvl="2" indent="-429895">
              <a:lnSpc>
                <a:spcPts val="1110"/>
              </a:lnSpc>
              <a:buAutoNum type="arabicPeriod"/>
              <a:tabLst>
                <a:tab pos="443230" algn="l"/>
              </a:tabLst>
            </a:pPr>
            <a:r>
              <a:rPr sz="950" b="1" spc="-10" dirty="0">
                <a:latin typeface="Arial"/>
                <a:cs typeface="Arial"/>
              </a:rPr>
              <a:t>Spherical </a:t>
            </a:r>
            <a:r>
              <a:rPr sz="950" b="1" spc="-5" dirty="0">
                <a:latin typeface="Arial"/>
                <a:cs typeface="Arial"/>
              </a:rPr>
              <a:t>LPG</a:t>
            </a:r>
            <a:r>
              <a:rPr sz="950" b="1" spc="-45" dirty="0">
                <a:latin typeface="Arial"/>
                <a:cs typeface="Arial"/>
              </a:rPr>
              <a:t> </a:t>
            </a:r>
            <a:r>
              <a:rPr sz="950" b="1" spc="-10" dirty="0">
                <a:latin typeface="Arial"/>
                <a:cs typeface="Arial"/>
              </a:rPr>
              <a:t>Tanks</a:t>
            </a:r>
            <a:endParaRPr sz="950">
              <a:latin typeface="Arial"/>
              <a:cs typeface="Arial"/>
            </a:endParaRPr>
          </a:p>
          <a:p>
            <a:pPr marL="443230" lvl="3" indent="-215900">
              <a:lnSpc>
                <a:spcPct val="100000"/>
              </a:lnSpc>
              <a:spcBef>
                <a:spcPts val="15"/>
              </a:spcBef>
              <a:buFont typeface="Symbol"/>
              <a:buChar char=""/>
              <a:tabLst>
                <a:tab pos="442595" algn="l"/>
                <a:tab pos="443865" algn="l"/>
              </a:tabLst>
            </a:pPr>
            <a:r>
              <a:rPr sz="950" spc="-10" dirty="0">
                <a:latin typeface="Arial"/>
                <a:cs typeface="Arial"/>
              </a:rPr>
              <a:t>Diameter:</a:t>
            </a:r>
            <a:r>
              <a:rPr sz="950" spc="-75" dirty="0">
                <a:latin typeface="Arial"/>
                <a:cs typeface="Arial"/>
              </a:rPr>
              <a:t> </a:t>
            </a:r>
            <a:r>
              <a:rPr sz="950" spc="-10" dirty="0">
                <a:latin typeface="Arial"/>
                <a:cs typeface="Arial"/>
              </a:rPr>
              <a:t>50’</a:t>
            </a:r>
            <a:endParaRPr sz="950">
              <a:latin typeface="Arial"/>
              <a:cs typeface="Arial"/>
            </a:endParaRPr>
          </a:p>
          <a:p>
            <a:pPr marL="443230" lvl="3" indent="-215900">
              <a:lnSpc>
                <a:spcPct val="100000"/>
              </a:lnSpc>
              <a:buFont typeface="Symbol"/>
              <a:buChar char=""/>
              <a:tabLst>
                <a:tab pos="442595" algn="l"/>
                <a:tab pos="443865" algn="l"/>
              </a:tabLst>
            </a:pPr>
            <a:r>
              <a:rPr sz="950" spc="-10" dirty="0">
                <a:latin typeface="Arial"/>
                <a:cs typeface="Arial"/>
              </a:rPr>
              <a:t>Pressure: </a:t>
            </a:r>
            <a:r>
              <a:rPr sz="950" spc="-5" dirty="0">
                <a:latin typeface="Arial"/>
                <a:cs typeface="Arial"/>
              </a:rPr>
              <a:t>7</a:t>
            </a:r>
            <a:r>
              <a:rPr sz="950" spc="-60" dirty="0">
                <a:latin typeface="Arial"/>
                <a:cs typeface="Arial"/>
              </a:rPr>
              <a:t> </a:t>
            </a:r>
            <a:r>
              <a:rPr sz="950" spc="-10" dirty="0">
                <a:latin typeface="Arial"/>
                <a:cs typeface="Arial"/>
              </a:rPr>
              <a:t>bar</a:t>
            </a:r>
            <a:endParaRPr sz="950">
              <a:latin typeface="Arial"/>
              <a:cs typeface="Arial"/>
            </a:endParaRPr>
          </a:p>
          <a:p>
            <a:pPr marL="443230" lvl="3" indent="-215900">
              <a:lnSpc>
                <a:spcPct val="100000"/>
              </a:lnSpc>
              <a:spcBef>
                <a:spcPts val="5"/>
              </a:spcBef>
              <a:buFont typeface="Symbol"/>
              <a:buChar char=""/>
              <a:tabLst>
                <a:tab pos="442595" algn="l"/>
                <a:tab pos="443865" algn="l"/>
              </a:tabLst>
            </a:pPr>
            <a:r>
              <a:rPr sz="950" spc="-10" dirty="0">
                <a:latin typeface="Arial"/>
                <a:cs typeface="Arial"/>
              </a:rPr>
              <a:t>Wall thickness:</a:t>
            </a:r>
            <a:r>
              <a:rPr sz="950" spc="-25" dirty="0">
                <a:latin typeface="Arial"/>
                <a:cs typeface="Arial"/>
              </a:rPr>
              <a:t> </a:t>
            </a:r>
            <a:r>
              <a:rPr sz="950" spc="-10" dirty="0">
                <a:latin typeface="Arial"/>
                <a:cs typeface="Arial"/>
              </a:rPr>
              <a:t>2.36”</a:t>
            </a:r>
            <a:endParaRPr sz="950">
              <a:latin typeface="Arial"/>
              <a:cs typeface="Arial"/>
            </a:endParaRPr>
          </a:p>
          <a:p>
            <a:pPr marL="443230" lvl="3" indent="-215900">
              <a:lnSpc>
                <a:spcPct val="100000"/>
              </a:lnSpc>
              <a:spcBef>
                <a:spcPts val="5"/>
              </a:spcBef>
              <a:buFont typeface="Symbol"/>
              <a:buChar char=""/>
              <a:tabLst>
                <a:tab pos="442595" algn="l"/>
                <a:tab pos="443865" algn="l"/>
              </a:tabLst>
            </a:pPr>
            <a:r>
              <a:rPr sz="950" spc="-10" dirty="0">
                <a:latin typeface="Arial"/>
                <a:cs typeface="Arial"/>
              </a:rPr>
              <a:t>Carbon</a:t>
            </a:r>
            <a:r>
              <a:rPr sz="950" spc="-95" dirty="0">
                <a:latin typeface="Arial"/>
                <a:cs typeface="Arial"/>
              </a:rPr>
              <a:t> </a:t>
            </a:r>
            <a:r>
              <a:rPr sz="950" spc="-5" dirty="0">
                <a:latin typeface="Arial"/>
                <a:cs typeface="Arial"/>
              </a:rPr>
              <a:t>steel</a:t>
            </a:r>
            <a:endParaRPr sz="950">
              <a:latin typeface="Arial"/>
              <a:cs typeface="Arial"/>
            </a:endParaRPr>
          </a:p>
          <a:p>
            <a:pPr marL="443230" lvl="3" indent="-215900">
              <a:lnSpc>
                <a:spcPts val="1110"/>
              </a:lnSpc>
              <a:spcBef>
                <a:spcPts val="5"/>
              </a:spcBef>
              <a:buFont typeface="Symbol"/>
              <a:buChar char=""/>
              <a:tabLst>
                <a:tab pos="442595" algn="l"/>
                <a:tab pos="443865" algn="l"/>
              </a:tabLst>
            </a:pPr>
            <a:r>
              <a:rPr sz="950" spc="-10" dirty="0">
                <a:latin typeface="Arial"/>
                <a:cs typeface="Arial"/>
              </a:rPr>
              <a:t>Temp Range:-4 </a:t>
            </a:r>
            <a:r>
              <a:rPr sz="950" spc="-5" dirty="0">
                <a:latin typeface="Arial"/>
                <a:cs typeface="Arial"/>
              </a:rPr>
              <a:t>to </a:t>
            </a:r>
            <a:r>
              <a:rPr sz="950" spc="-10" dirty="0">
                <a:latin typeface="Arial"/>
                <a:cs typeface="Arial"/>
              </a:rPr>
              <a:t>+130°</a:t>
            </a:r>
            <a:r>
              <a:rPr sz="950" spc="-55" dirty="0">
                <a:latin typeface="Arial"/>
                <a:cs typeface="Arial"/>
              </a:rPr>
              <a:t> </a:t>
            </a:r>
            <a:r>
              <a:rPr sz="950" spc="-5" dirty="0">
                <a:latin typeface="Arial"/>
                <a:cs typeface="Arial"/>
              </a:rPr>
              <a:t>F</a:t>
            </a:r>
            <a:endParaRPr sz="950">
              <a:latin typeface="Arial"/>
              <a:cs typeface="Arial"/>
            </a:endParaRPr>
          </a:p>
          <a:p>
            <a:pPr marL="442595" lvl="2" indent="-429895">
              <a:lnSpc>
                <a:spcPts val="1110"/>
              </a:lnSpc>
              <a:buAutoNum type="arabicPeriod"/>
              <a:tabLst>
                <a:tab pos="443230" algn="l"/>
              </a:tabLst>
            </a:pPr>
            <a:r>
              <a:rPr sz="950" b="1" spc="-10" dirty="0">
                <a:latin typeface="Arial"/>
                <a:cs typeface="Arial"/>
              </a:rPr>
              <a:t>Heat</a:t>
            </a:r>
            <a:r>
              <a:rPr sz="950" b="1" spc="-60" dirty="0">
                <a:latin typeface="Arial"/>
                <a:cs typeface="Arial"/>
              </a:rPr>
              <a:t> </a:t>
            </a:r>
            <a:r>
              <a:rPr sz="950" b="1" spc="-10" dirty="0">
                <a:latin typeface="Arial"/>
                <a:cs typeface="Arial"/>
              </a:rPr>
              <a:t>Exchangers</a:t>
            </a:r>
            <a:endParaRPr sz="950">
              <a:latin typeface="Arial"/>
              <a:cs typeface="Arial"/>
            </a:endParaRPr>
          </a:p>
          <a:p>
            <a:pPr marL="443230" lvl="3" indent="-215900">
              <a:lnSpc>
                <a:spcPct val="100000"/>
              </a:lnSpc>
              <a:spcBef>
                <a:spcPts val="10"/>
              </a:spcBef>
              <a:buFont typeface="Symbol"/>
              <a:buChar char=""/>
              <a:tabLst>
                <a:tab pos="442595" algn="l"/>
                <a:tab pos="443865" algn="l"/>
              </a:tabLst>
            </a:pPr>
            <a:r>
              <a:rPr sz="950" spc="-10" dirty="0">
                <a:latin typeface="Arial"/>
                <a:cs typeface="Arial"/>
              </a:rPr>
              <a:t>AEU-type (Shell and tube,1-pass shell, U-tube</a:t>
            </a:r>
            <a:r>
              <a:rPr sz="950" spc="60" dirty="0">
                <a:latin typeface="Arial"/>
                <a:cs typeface="Arial"/>
              </a:rPr>
              <a:t> </a:t>
            </a:r>
            <a:r>
              <a:rPr sz="950" spc="-10" dirty="0">
                <a:latin typeface="Arial"/>
                <a:cs typeface="Arial"/>
              </a:rPr>
              <a:t>bundle)</a:t>
            </a:r>
            <a:endParaRPr sz="950">
              <a:latin typeface="Arial"/>
              <a:cs typeface="Arial"/>
            </a:endParaRPr>
          </a:p>
          <a:p>
            <a:pPr marL="443230" lvl="3" indent="-215900">
              <a:lnSpc>
                <a:spcPct val="100000"/>
              </a:lnSpc>
              <a:buFont typeface="Symbol"/>
              <a:buChar char=""/>
              <a:tabLst>
                <a:tab pos="442595" algn="l"/>
                <a:tab pos="443865" algn="l"/>
              </a:tabLst>
            </a:pPr>
            <a:r>
              <a:rPr sz="950" spc="-10" dirty="0">
                <a:latin typeface="Arial"/>
                <a:cs typeface="Arial"/>
              </a:rPr>
              <a:t>Max pressure: 25</a:t>
            </a:r>
            <a:r>
              <a:rPr sz="950" spc="-45" dirty="0">
                <a:latin typeface="Arial"/>
                <a:cs typeface="Arial"/>
              </a:rPr>
              <a:t> </a:t>
            </a:r>
            <a:r>
              <a:rPr sz="950" spc="-10" dirty="0">
                <a:latin typeface="Arial"/>
                <a:cs typeface="Arial"/>
              </a:rPr>
              <a:t>bar</a:t>
            </a:r>
            <a:endParaRPr sz="950">
              <a:latin typeface="Arial"/>
              <a:cs typeface="Arial"/>
            </a:endParaRPr>
          </a:p>
          <a:p>
            <a:pPr marL="443230" lvl="3" indent="-215900">
              <a:lnSpc>
                <a:spcPct val="100000"/>
              </a:lnSpc>
              <a:buFont typeface="Symbol"/>
              <a:buChar char=""/>
              <a:tabLst>
                <a:tab pos="442595" algn="l"/>
                <a:tab pos="443865" algn="l"/>
              </a:tabLst>
            </a:pPr>
            <a:r>
              <a:rPr sz="950" spc="-10" dirty="0">
                <a:latin typeface="Arial"/>
                <a:cs typeface="Arial"/>
              </a:rPr>
              <a:t>20’</a:t>
            </a:r>
            <a:r>
              <a:rPr sz="950" spc="-65" dirty="0">
                <a:latin typeface="Arial"/>
                <a:cs typeface="Arial"/>
              </a:rPr>
              <a:t> </a:t>
            </a:r>
            <a:r>
              <a:rPr sz="950" spc="-10" dirty="0">
                <a:latin typeface="Arial"/>
                <a:cs typeface="Arial"/>
              </a:rPr>
              <a:t>length</a:t>
            </a:r>
            <a:endParaRPr sz="950">
              <a:latin typeface="Arial"/>
              <a:cs typeface="Arial"/>
            </a:endParaRPr>
          </a:p>
          <a:p>
            <a:pPr marL="443230" lvl="3" indent="-215900">
              <a:lnSpc>
                <a:spcPct val="100000"/>
              </a:lnSpc>
              <a:spcBef>
                <a:spcPts val="10"/>
              </a:spcBef>
              <a:buFont typeface="Symbol"/>
              <a:buChar char=""/>
              <a:tabLst>
                <a:tab pos="442595" algn="l"/>
                <a:tab pos="443865" algn="l"/>
              </a:tabLst>
            </a:pPr>
            <a:r>
              <a:rPr sz="950" spc="-10" dirty="0">
                <a:latin typeface="Arial"/>
                <a:cs typeface="Arial"/>
              </a:rPr>
              <a:t>3’</a:t>
            </a:r>
            <a:r>
              <a:rPr sz="950" spc="-85" dirty="0">
                <a:latin typeface="Arial"/>
                <a:cs typeface="Arial"/>
              </a:rPr>
              <a:t> </a:t>
            </a:r>
            <a:r>
              <a:rPr sz="950" spc="-10" dirty="0">
                <a:latin typeface="Arial"/>
                <a:cs typeface="Arial"/>
              </a:rPr>
              <a:t>diameter</a:t>
            </a:r>
            <a:endParaRPr sz="950">
              <a:latin typeface="Arial"/>
              <a:cs typeface="Arial"/>
            </a:endParaRPr>
          </a:p>
          <a:p>
            <a:pPr marL="443230" lvl="3" indent="-215900">
              <a:lnSpc>
                <a:spcPct val="100000"/>
              </a:lnSpc>
              <a:spcBef>
                <a:spcPts val="5"/>
              </a:spcBef>
              <a:buFont typeface="Symbol"/>
              <a:buChar char=""/>
              <a:tabLst>
                <a:tab pos="442595" algn="l"/>
                <a:tab pos="443865" algn="l"/>
              </a:tabLst>
            </a:pPr>
            <a:r>
              <a:rPr sz="950" spc="-10" dirty="0">
                <a:latin typeface="Arial"/>
                <a:cs typeface="Arial"/>
              </a:rPr>
              <a:t>Carbon</a:t>
            </a:r>
            <a:r>
              <a:rPr sz="950" spc="-95" dirty="0">
                <a:latin typeface="Arial"/>
                <a:cs typeface="Arial"/>
              </a:rPr>
              <a:t> </a:t>
            </a:r>
            <a:r>
              <a:rPr sz="950" spc="-5" dirty="0">
                <a:latin typeface="Arial"/>
                <a:cs typeface="Arial"/>
              </a:rPr>
              <a:t>steel</a:t>
            </a:r>
            <a:endParaRPr sz="950">
              <a:latin typeface="Arial"/>
              <a:cs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13</a:t>
            </a:fld>
            <a:endParaRPr spc="15" dirty="0"/>
          </a:p>
        </p:txBody>
      </p:sp>
      <p:sp>
        <p:nvSpPr>
          <p:cNvPr id="2" name="object 2"/>
          <p:cNvSpPr txBox="1"/>
          <p:nvPr/>
        </p:nvSpPr>
        <p:spPr>
          <a:xfrm>
            <a:off x="1177544" y="850138"/>
            <a:ext cx="4067810" cy="878840"/>
          </a:xfrm>
          <a:prstGeom prst="rect">
            <a:avLst/>
          </a:prstGeom>
        </p:spPr>
        <p:txBody>
          <a:bodyPr vert="horz" wrap="square" lIns="0" tIns="0" rIns="0" bIns="0" rtlCol="0">
            <a:spAutoFit/>
          </a:bodyPr>
          <a:lstStyle/>
          <a:p>
            <a:pPr marL="22860">
              <a:lnSpc>
                <a:spcPct val="100000"/>
              </a:lnSpc>
              <a:tabLst>
                <a:tab pos="281305" algn="l"/>
              </a:tabLst>
            </a:pPr>
            <a:r>
              <a:rPr sz="950" b="1" spc="-5" dirty="0">
                <a:latin typeface="Arial"/>
                <a:cs typeface="Arial"/>
              </a:rPr>
              <a:t>7	Distillation</a:t>
            </a:r>
            <a:r>
              <a:rPr sz="950" b="1" spc="-75" dirty="0">
                <a:latin typeface="Arial"/>
                <a:cs typeface="Arial"/>
              </a:rPr>
              <a:t> </a:t>
            </a:r>
            <a:r>
              <a:rPr sz="950" b="1" spc="-10" dirty="0">
                <a:latin typeface="Arial"/>
                <a:cs typeface="Arial"/>
              </a:rPr>
              <a:t>Columns</a:t>
            </a:r>
            <a:endParaRPr sz="950">
              <a:latin typeface="Arial"/>
              <a:cs typeface="Arial"/>
            </a:endParaRPr>
          </a:p>
          <a:p>
            <a:pPr>
              <a:lnSpc>
                <a:spcPct val="100000"/>
              </a:lnSpc>
              <a:spcBef>
                <a:spcPts val="25"/>
              </a:spcBef>
            </a:pPr>
            <a:endParaRPr sz="1050">
              <a:latin typeface="Times New Roman"/>
              <a:cs typeface="Times New Roman"/>
            </a:endParaRPr>
          </a:p>
          <a:p>
            <a:pPr marL="12700">
              <a:lnSpc>
                <a:spcPct val="100000"/>
              </a:lnSpc>
              <a:tabLst>
                <a:tab pos="356870" algn="l"/>
              </a:tabLst>
            </a:pPr>
            <a:r>
              <a:rPr sz="950" b="1" i="1" spc="-10" dirty="0">
                <a:latin typeface="Arial"/>
                <a:cs typeface="Arial"/>
              </a:rPr>
              <a:t>7.1	Market</a:t>
            </a:r>
            <a:r>
              <a:rPr sz="950" b="1" i="1" spc="-85" dirty="0">
                <a:latin typeface="Arial"/>
                <a:cs typeface="Arial"/>
              </a:rPr>
              <a:t> </a:t>
            </a:r>
            <a:r>
              <a:rPr sz="950" b="1" i="1" spc="-10" dirty="0">
                <a:latin typeface="Arial"/>
                <a:cs typeface="Arial"/>
              </a:rPr>
              <a:t>Overview</a:t>
            </a:r>
            <a:endParaRPr sz="950">
              <a:latin typeface="Arial"/>
              <a:cs typeface="Arial"/>
            </a:endParaRPr>
          </a:p>
          <a:p>
            <a:pPr marL="1786255" marR="5080" indent="-422275">
              <a:lnSpc>
                <a:spcPts val="1650"/>
              </a:lnSpc>
              <a:spcBef>
                <a:spcPts val="130"/>
              </a:spcBef>
            </a:pPr>
            <a:r>
              <a:rPr sz="950" b="1" spc="-10" dirty="0">
                <a:latin typeface="Arial"/>
                <a:cs typeface="Arial"/>
              </a:rPr>
              <a:t>Table 2: Key Indicators for Distillation Columns  </a:t>
            </a:r>
            <a:r>
              <a:rPr sz="950" b="1" spc="-5" dirty="0">
                <a:latin typeface="Arial"/>
                <a:cs typeface="Arial"/>
              </a:rPr>
              <a:t>(Total </a:t>
            </a:r>
            <a:r>
              <a:rPr sz="950" b="1" spc="-10" dirty="0">
                <a:latin typeface="Arial"/>
                <a:cs typeface="Arial"/>
              </a:rPr>
              <a:t>Change over Each</a:t>
            </a:r>
            <a:r>
              <a:rPr sz="950" b="1" spc="-30" dirty="0">
                <a:latin typeface="Arial"/>
                <a:cs typeface="Arial"/>
              </a:rPr>
              <a:t> </a:t>
            </a:r>
            <a:r>
              <a:rPr sz="950" b="1" spc="-10" dirty="0">
                <a:latin typeface="Arial"/>
                <a:cs typeface="Arial"/>
              </a:rPr>
              <a:t>Period)</a:t>
            </a:r>
            <a:endParaRPr sz="950">
              <a:latin typeface="Arial"/>
              <a:cs typeface="Arial"/>
            </a:endParaRPr>
          </a:p>
        </p:txBody>
      </p:sp>
      <p:graphicFrame>
        <p:nvGraphicFramePr>
          <p:cNvPr id="3" name="object 3"/>
          <p:cNvGraphicFramePr>
            <a:graphicFrameLocks noGrp="1"/>
          </p:cNvGraphicFramePr>
          <p:nvPr/>
        </p:nvGraphicFramePr>
        <p:xfrm>
          <a:off x="1878329" y="1854708"/>
          <a:ext cx="4019550" cy="887094"/>
        </p:xfrm>
        <a:graphic>
          <a:graphicData uri="http://schemas.openxmlformats.org/drawingml/2006/table">
            <a:tbl>
              <a:tblPr firstRow="1" bandRow="1">
                <a:tableStyleId>{2D5ABB26-0587-4C30-8999-92F81FD0307C}</a:tableStyleId>
              </a:tblPr>
              <a:tblGrid>
                <a:gridCol w="1454658">
                  <a:extLst>
                    <a:ext uri="{9D8B030D-6E8A-4147-A177-3AD203B41FA5}">
                      <a16:colId xmlns:a16="http://schemas.microsoft.com/office/drawing/2014/main" val="20000"/>
                    </a:ext>
                  </a:extLst>
                </a:gridCol>
                <a:gridCol w="294512">
                  <a:extLst>
                    <a:ext uri="{9D8B030D-6E8A-4147-A177-3AD203B41FA5}">
                      <a16:colId xmlns:a16="http://schemas.microsoft.com/office/drawing/2014/main" val="20001"/>
                    </a:ext>
                  </a:extLst>
                </a:gridCol>
                <a:gridCol w="1002411">
                  <a:extLst>
                    <a:ext uri="{9D8B030D-6E8A-4147-A177-3AD203B41FA5}">
                      <a16:colId xmlns:a16="http://schemas.microsoft.com/office/drawing/2014/main" val="20002"/>
                    </a:ext>
                  </a:extLst>
                </a:gridCol>
                <a:gridCol w="294513">
                  <a:extLst>
                    <a:ext uri="{9D8B030D-6E8A-4147-A177-3AD203B41FA5}">
                      <a16:colId xmlns:a16="http://schemas.microsoft.com/office/drawing/2014/main" val="20003"/>
                    </a:ext>
                  </a:extLst>
                </a:gridCol>
                <a:gridCol w="964310">
                  <a:extLst>
                    <a:ext uri="{9D8B030D-6E8A-4147-A177-3AD203B41FA5}">
                      <a16:colId xmlns:a16="http://schemas.microsoft.com/office/drawing/2014/main" val="20004"/>
                    </a:ext>
                  </a:extLst>
                </a:gridCol>
              </a:tblGrid>
              <a:tr h="167259">
                <a:tc>
                  <a:txBody>
                    <a:bodyPr/>
                    <a:lstStyle/>
                    <a:p>
                      <a:pPr marL="311150">
                        <a:lnSpc>
                          <a:spcPct val="100000"/>
                        </a:lnSpc>
                        <a:spcBef>
                          <a:spcPts val="110"/>
                        </a:spcBef>
                      </a:pPr>
                      <a:r>
                        <a:rPr sz="950" b="1" spc="-10" dirty="0">
                          <a:solidFill>
                            <a:srgbClr val="00007F"/>
                          </a:solidFill>
                          <a:latin typeface="Arial"/>
                          <a:cs typeface="Arial"/>
                        </a:rPr>
                        <a:t>Key</a:t>
                      </a:r>
                      <a:r>
                        <a:rPr sz="950" b="1" spc="-65" dirty="0">
                          <a:solidFill>
                            <a:srgbClr val="00007F"/>
                          </a:solidFill>
                          <a:latin typeface="Arial"/>
                          <a:cs typeface="Arial"/>
                        </a:rPr>
                        <a:t> </a:t>
                      </a:r>
                      <a:r>
                        <a:rPr sz="950" b="1" spc="-10" dirty="0">
                          <a:solidFill>
                            <a:srgbClr val="00007F"/>
                          </a:solidFill>
                          <a:latin typeface="Arial"/>
                          <a:cs typeface="Arial"/>
                        </a:rPr>
                        <a:t>Indicators</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gridSpan="2">
                  <a:txBody>
                    <a:bodyPr/>
                    <a:lstStyle/>
                    <a:p>
                      <a:pPr marL="120014">
                        <a:lnSpc>
                          <a:spcPct val="100000"/>
                        </a:lnSpc>
                        <a:spcBef>
                          <a:spcPts val="110"/>
                        </a:spcBef>
                      </a:pPr>
                      <a:r>
                        <a:rPr sz="950" b="1" spc="-10" dirty="0">
                          <a:solidFill>
                            <a:srgbClr val="00007F"/>
                          </a:solidFill>
                          <a:latin typeface="Arial"/>
                          <a:cs typeface="Arial"/>
                        </a:rPr>
                        <a:t>Q1 2013 </a:t>
                      </a:r>
                      <a:r>
                        <a:rPr sz="950" b="1" spc="-5" dirty="0">
                          <a:solidFill>
                            <a:srgbClr val="00007F"/>
                          </a:solidFill>
                          <a:latin typeface="Arial"/>
                          <a:cs typeface="Arial"/>
                        </a:rPr>
                        <a:t>– </a:t>
                      </a:r>
                      <a:r>
                        <a:rPr sz="950" b="1" spc="-10" dirty="0">
                          <a:solidFill>
                            <a:srgbClr val="00007F"/>
                          </a:solidFill>
                          <a:latin typeface="Arial"/>
                          <a:cs typeface="Arial"/>
                        </a:rPr>
                        <a:t>Q1</a:t>
                      </a:r>
                      <a:r>
                        <a:rPr sz="950" b="1" spc="-70" dirty="0">
                          <a:solidFill>
                            <a:srgbClr val="00007F"/>
                          </a:solidFill>
                          <a:latin typeface="Arial"/>
                          <a:cs typeface="Arial"/>
                        </a:rPr>
                        <a:t> </a:t>
                      </a:r>
                      <a:r>
                        <a:rPr sz="950" b="1" spc="-10" dirty="0">
                          <a:solidFill>
                            <a:srgbClr val="00007F"/>
                          </a:solidFill>
                          <a:latin typeface="Arial"/>
                          <a:cs typeface="Arial"/>
                        </a:rPr>
                        <a:t>2015</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01600">
                        <a:lnSpc>
                          <a:spcPct val="100000"/>
                        </a:lnSpc>
                        <a:spcBef>
                          <a:spcPts val="110"/>
                        </a:spcBef>
                      </a:pPr>
                      <a:r>
                        <a:rPr sz="950" b="1" spc="-5" dirty="0">
                          <a:solidFill>
                            <a:srgbClr val="00007F"/>
                          </a:solidFill>
                          <a:latin typeface="Arial"/>
                          <a:cs typeface="Arial"/>
                        </a:rPr>
                        <a:t>Q1 </a:t>
                      </a:r>
                      <a:r>
                        <a:rPr sz="950" b="1" spc="-10" dirty="0">
                          <a:solidFill>
                            <a:srgbClr val="00007F"/>
                          </a:solidFill>
                          <a:latin typeface="Arial"/>
                          <a:cs typeface="Arial"/>
                        </a:rPr>
                        <a:t>2013 </a:t>
                      </a:r>
                      <a:r>
                        <a:rPr sz="950" b="1" spc="-5" dirty="0">
                          <a:solidFill>
                            <a:srgbClr val="00007F"/>
                          </a:solidFill>
                          <a:latin typeface="Arial"/>
                          <a:cs typeface="Arial"/>
                        </a:rPr>
                        <a:t>– </a:t>
                      </a:r>
                      <a:r>
                        <a:rPr sz="950" b="1" spc="-10" dirty="0">
                          <a:solidFill>
                            <a:srgbClr val="00007F"/>
                          </a:solidFill>
                          <a:latin typeface="Arial"/>
                          <a:cs typeface="Arial"/>
                        </a:rPr>
                        <a:t>Q1</a:t>
                      </a:r>
                      <a:r>
                        <a:rPr sz="950" b="1" spc="-90" dirty="0">
                          <a:solidFill>
                            <a:srgbClr val="00007F"/>
                          </a:solidFill>
                          <a:latin typeface="Arial"/>
                          <a:cs typeface="Arial"/>
                        </a:rPr>
                        <a:t> </a:t>
                      </a:r>
                      <a:r>
                        <a:rPr sz="950" b="1" spc="-10" dirty="0">
                          <a:solidFill>
                            <a:srgbClr val="00007F"/>
                          </a:solidFill>
                          <a:latin typeface="Arial"/>
                          <a:cs typeface="Arial"/>
                        </a:rPr>
                        <a:t>2020</a:t>
                      </a:r>
                      <a:endParaRPr sz="950">
                        <a:latin typeface="Arial"/>
                        <a:cs typeface="Arial"/>
                      </a:endParaRPr>
                    </a:p>
                  </a:txBody>
                  <a:tcPr marL="0" marR="0" marT="139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58496">
                <a:tc>
                  <a:txBody>
                    <a:bodyPr/>
                    <a:lstStyle/>
                    <a:p>
                      <a:pPr marL="95250">
                        <a:lnSpc>
                          <a:spcPct val="100000"/>
                        </a:lnSpc>
                        <a:spcBef>
                          <a:spcPts val="45"/>
                        </a:spcBef>
                      </a:pPr>
                      <a:r>
                        <a:rPr sz="950" spc="-10" dirty="0">
                          <a:latin typeface="Arial"/>
                          <a:cs typeface="Arial"/>
                        </a:rPr>
                        <a:t>Demand</a:t>
                      </a:r>
                      <a:r>
                        <a:rPr sz="950" spc="-90" dirty="0">
                          <a:latin typeface="Arial"/>
                          <a:cs typeface="Arial"/>
                        </a:rPr>
                        <a:t> </a:t>
                      </a:r>
                      <a:r>
                        <a:rPr sz="950" spc="-10" dirty="0">
                          <a:latin typeface="Arial"/>
                          <a:cs typeface="Arial"/>
                        </a:rPr>
                        <a:t>Growth</a:t>
                      </a:r>
                      <a:endParaRPr sz="950">
                        <a:latin typeface="Arial"/>
                        <a:cs typeface="Arial"/>
                      </a:endParaRPr>
                    </a:p>
                  </a:txBody>
                  <a:tcPr marL="0" marR="0" marT="5715"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marL="328295">
                        <a:lnSpc>
                          <a:spcPct val="100000"/>
                        </a:lnSpc>
                        <a:spcBef>
                          <a:spcPts val="45"/>
                        </a:spcBef>
                      </a:pPr>
                      <a:r>
                        <a:rPr sz="950" spc="-10" dirty="0">
                          <a:latin typeface="Arial"/>
                          <a:cs typeface="Arial"/>
                        </a:rPr>
                        <a:t>10.0%</a:t>
                      </a:r>
                      <a:endParaRPr sz="950">
                        <a:latin typeface="Arial"/>
                        <a:cs typeface="Arial"/>
                      </a:endParaRPr>
                    </a:p>
                  </a:txBody>
                  <a:tcPr marL="0" marR="0" marT="5715"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54.7%</a:t>
                      </a:r>
                      <a:endParaRPr sz="950">
                        <a:latin typeface="Arial"/>
                        <a:cs typeface="Arial"/>
                      </a:endParaRPr>
                    </a:p>
                  </a:txBody>
                  <a:tcPr marL="0" marR="0" marT="5715"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184784">
                <a:tc>
                  <a:txBody>
                    <a:bodyPr/>
                    <a:lstStyle/>
                    <a:p>
                      <a:pPr marL="95250">
                        <a:lnSpc>
                          <a:spcPct val="100000"/>
                        </a:lnSpc>
                        <a:spcBef>
                          <a:spcPts val="254"/>
                        </a:spcBef>
                      </a:pPr>
                      <a:r>
                        <a:rPr sz="950" spc="-10" dirty="0">
                          <a:latin typeface="Arial"/>
                          <a:cs typeface="Arial"/>
                        </a:rPr>
                        <a:t>Demand</a:t>
                      </a:r>
                      <a:r>
                        <a:rPr sz="950" spc="-105" dirty="0">
                          <a:latin typeface="Arial"/>
                          <a:cs typeface="Arial"/>
                        </a:rPr>
                        <a:t> </a:t>
                      </a:r>
                      <a:r>
                        <a:rPr sz="950" spc="-5" dirty="0">
                          <a:latin typeface="Arial"/>
                          <a:cs typeface="Arial"/>
                        </a:rPr>
                        <a:t>($m)</a:t>
                      </a:r>
                      <a:endParaRPr sz="950">
                        <a:latin typeface="Arial"/>
                        <a:cs typeface="Arial"/>
                      </a:endParaRPr>
                    </a:p>
                  </a:txBody>
                  <a:tcPr marL="0" marR="0" marT="32384"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278765">
                        <a:lnSpc>
                          <a:spcPct val="100000"/>
                        </a:lnSpc>
                        <a:spcBef>
                          <a:spcPts val="254"/>
                        </a:spcBef>
                      </a:pPr>
                      <a:r>
                        <a:rPr sz="950" spc="-10" dirty="0">
                          <a:latin typeface="Arial"/>
                          <a:cs typeface="Arial"/>
                        </a:rPr>
                        <a:t>424-467</a:t>
                      </a:r>
                      <a:endParaRPr sz="950">
                        <a:latin typeface="Arial"/>
                        <a:cs typeface="Arial"/>
                      </a:endParaRPr>
                    </a:p>
                  </a:txBody>
                  <a:tcPr marL="0" marR="0" marT="32384"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424-657</a:t>
                      </a:r>
                      <a:endParaRPr sz="950">
                        <a:latin typeface="Arial"/>
                        <a:cs typeface="Arial"/>
                      </a:endParaRPr>
                    </a:p>
                  </a:txBody>
                  <a:tcPr marL="0" marR="0" marT="32384"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85927">
                <a:tc>
                  <a:txBody>
                    <a:bodyPr/>
                    <a:lstStyle/>
                    <a:p>
                      <a:pPr marL="95250">
                        <a:lnSpc>
                          <a:spcPct val="100000"/>
                        </a:lnSpc>
                        <a:spcBef>
                          <a:spcPts val="260"/>
                        </a:spcBef>
                      </a:pPr>
                      <a:r>
                        <a:rPr sz="950" spc="-10" dirty="0">
                          <a:latin typeface="Arial"/>
                          <a:cs typeface="Arial"/>
                        </a:rPr>
                        <a:t>Capacity</a:t>
                      </a:r>
                      <a:r>
                        <a:rPr sz="950" spc="-70" dirty="0">
                          <a:latin typeface="Arial"/>
                          <a:cs typeface="Arial"/>
                        </a:rPr>
                        <a:t> </a:t>
                      </a:r>
                      <a:r>
                        <a:rPr sz="950" spc="-5" dirty="0">
                          <a:latin typeface="Arial"/>
                          <a:cs typeface="Arial"/>
                        </a:rPr>
                        <a:t>Utilization</a:t>
                      </a:r>
                      <a:endParaRPr sz="950">
                        <a:latin typeface="Arial"/>
                        <a:cs typeface="Arial"/>
                      </a:endParaRPr>
                    </a:p>
                  </a:txBody>
                  <a:tcPr marL="0" marR="0" marT="3302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2.0%</a:t>
                      </a:r>
                      <a:endParaRPr sz="950">
                        <a:latin typeface="Arial"/>
                        <a:cs typeface="Arial"/>
                      </a:endParaRPr>
                    </a:p>
                  </a:txBody>
                  <a:tcPr marL="0" marR="0" marT="3302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4.0%</a:t>
                      </a:r>
                      <a:endParaRPr sz="950">
                        <a:latin typeface="Arial"/>
                        <a:cs typeface="Arial"/>
                      </a:endParaRPr>
                    </a:p>
                  </a:txBody>
                  <a:tcPr marL="0" marR="0" marT="3302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84784">
                <a:tc>
                  <a:txBody>
                    <a:bodyPr/>
                    <a:lstStyle/>
                    <a:p>
                      <a:pPr marL="93980">
                        <a:lnSpc>
                          <a:spcPct val="100000"/>
                        </a:lnSpc>
                        <a:spcBef>
                          <a:spcPts val="254"/>
                        </a:spcBef>
                      </a:pPr>
                      <a:r>
                        <a:rPr sz="950" spc="-5" dirty="0">
                          <a:latin typeface="Arial"/>
                          <a:cs typeface="Arial"/>
                        </a:rPr>
                        <a:t>Prices</a:t>
                      </a:r>
                      <a:endParaRPr sz="950">
                        <a:latin typeface="Arial"/>
                        <a:cs typeface="Arial"/>
                      </a:endParaRPr>
                    </a:p>
                  </a:txBody>
                  <a:tcPr marL="0" marR="0" marT="32384"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4.8%</a:t>
                      </a:r>
                      <a:endParaRPr sz="950">
                        <a:latin typeface="Arial"/>
                        <a:cs typeface="Arial"/>
                      </a:endParaRPr>
                    </a:p>
                  </a:txBody>
                  <a:tcPr marL="0" marR="0" marT="32384"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16.0%</a:t>
                      </a:r>
                      <a:endParaRPr sz="950">
                        <a:latin typeface="Arial"/>
                        <a:cs typeface="Arial"/>
                      </a:endParaRPr>
                    </a:p>
                  </a:txBody>
                  <a:tcPr marL="0" marR="0" marT="32384"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bl>
          </a:graphicData>
        </a:graphic>
      </p:graphicFrame>
      <p:sp>
        <p:nvSpPr>
          <p:cNvPr id="4" name="object 4"/>
          <p:cNvSpPr txBox="1"/>
          <p:nvPr/>
        </p:nvSpPr>
        <p:spPr>
          <a:xfrm>
            <a:off x="1177544" y="2874771"/>
            <a:ext cx="5233670" cy="882015"/>
          </a:xfrm>
          <a:prstGeom prst="rect">
            <a:avLst/>
          </a:prstGeom>
        </p:spPr>
        <p:txBody>
          <a:bodyPr vert="horz" wrap="square" lIns="0" tIns="0" rIns="0" bIns="0" rtlCol="0">
            <a:spAutoFit/>
          </a:bodyPr>
          <a:lstStyle/>
          <a:p>
            <a:pPr marL="12700" algn="just">
              <a:lnSpc>
                <a:spcPct val="100000"/>
              </a:lnSpc>
            </a:pPr>
            <a:r>
              <a:rPr sz="950" b="1" spc="-10" dirty="0">
                <a:latin typeface="Arial"/>
                <a:cs typeface="Arial"/>
              </a:rPr>
              <a:t>7.1.1   </a:t>
            </a:r>
            <a:r>
              <a:rPr sz="950" b="1" spc="210" dirty="0">
                <a:latin typeface="Arial"/>
                <a:cs typeface="Arial"/>
              </a:rPr>
              <a:t> </a:t>
            </a:r>
            <a:r>
              <a:rPr sz="950" b="1" spc="-15" dirty="0">
                <a:latin typeface="Arial"/>
                <a:cs typeface="Arial"/>
              </a:rPr>
              <a:t>Demand</a:t>
            </a:r>
            <a:endParaRPr sz="950">
              <a:latin typeface="Arial"/>
              <a:cs typeface="Arial"/>
            </a:endParaRPr>
          </a:p>
          <a:p>
            <a:pPr marL="12700" marR="5080" algn="just">
              <a:lnSpc>
                <a:spcPct val="142400"/>
              </a:lnSpc>
              <a:spcBef>
                <a:spcPts val="825"/>
              </a:spcBef>
            </a:pPr>
            <a:r>
              <a:rPr sz="950" b="1" spc="-10" dirty="0">
                <a:latin typeface="Arial"/>
                <a:cs typeface="Arial"/>
              </a:rPr>
              <a:t>Demand </a:t>
            </a:r>
            <a:r>
              <a:rPr sz="950" b="1" spc="-5" dirty="0">
                <a:latin typeface="Arial"/>
                <a:cs typeface="Arial"/>
              </a:rPr>
              <a:t>for </a:t>
            </a:r>
            <a:r>
              <a:rPr sz="950" b="1" spc="-10" dirty="0">
                <a:latin typeface="Arial"/>
                <a:cs typeface="Arial"/>
              </a:rPr>
              <a:t>Distillation Columns rose </a:t>
            </a:r>
            <a:r>
              <a:rPr sz="950" b="1" spc="-5" dirty="0">
                <a:latin typeface="Arial"/>
                <a:cs typeface="Arial"/>
              </a:rPr>
              <a:t>1.2% in Q4. Growth has slowed to 0.2% per </a:t>
            </a:r>
            <a:r>
              <a:rPr sz="950" b="1" spc="-10" dirty="0">
                <a:latin typeface="Arial"/>
                <a:cs typeface="Arial"/>
              </a:rPr>
              <a:t>quarter </a:t>
            </a:r>
            <a:r>
              <a:rPr sz="950" b="1" spc="-5" dirty="0">
                <a:latin typeface="Arial"/>
                <a:cs typeface="Arial"/>
              </a:rPr>
              <a:t>in  </a:t>
            </a:r>
            <a:r>
              <a:rPr sz="950" b="1" spc="-10" dirty="0">
                <a:latin typeface="Arial"/>
                <a:cs typeface="Arial"/>
              </a:rPr>
              <a:t>2013 </a:t>
            </a:r>
            <a:r>
              <a:rPr sz="950" b="1" spc="-5" dirty="0">
                <a:latin typeface="Arial"/>
                <a:cs typeface="Arial"/>
              </a:rPr>
              <a:t>on </a:t>
            </a:r>
            <a:r>
              <a:rPr sz="950" b="1" spc="-10" dirty="0">
                <a:latin typeface="Arial"/>
                <a:cs typeface="Arial"/>
              </a:rPr>
              <a:t>weak fuel demand. Sales increases </a:t>
            </a:r>
            <a:r>
              <a:rPr sz="950" b="1" spc="-5" dirty="0">
                <a:latin typeface="Arial"/>
                <a:cs typeface="Arial"/>
              </a:rPr>
              <a:t>will </a:t>
            </a:r>
            <a:r>
              <a:rPr sz="950" b="1" spc="-10" dirty="0">
                <a:latin typeface="Arial"/>
                <a:cs typeface="Arial"/>
              </a:rPr>
              <a:t>accelerate to </a:t>
            </a:r>
            <a:r>
              <a:rPr sz="950" b="1" spc="-5" dirty="0">
                <a:latin typeface="Arial"/>
                <a:cs typeface="Arial"/>
              </a:rPr>
              <a:t>1.6-1.8% </a:t>
            </a:r>
            <a:r>
              <a:rPr sz="950" b="1" spc="-10" dirty="0">
                <a:latin typeface="Arial"/>
                <a:cs typeface="Arial"/>
              </a:rPr>
              <a:t>per quarter (a </a:t>
            </a:r>
            <a:r>
              <a:rPr sz="950" b="1" spc="-5" dirty="0">
                <a:latin typeface="Arial"/>
                <a:cs typeface="Arial"/>
              </a:rPr>
              <a:t>total of  </a:t>
            </a:r>
            <a:r>
              <a:rPr sz="950" b="1" spc="-15" dirty="0">
                <a:latin typeface="Arial"/>
                <a:cs typeface="Arial"/>
              </a:rPr>
              <a:t>55%) </a:t>
            </a:r>
            <a:r>
              <a:rPr sz="950" b="1" spc="-10" dirty="0">
                <a:latin typeface="Arial"/>
                <a:cs typeface="Arial"/>
              </a:rPr>
              <a:t>through 2020 Q1 </a:t>
            </a:r>
            <a:r>
              <a:rPr sz="950" b="1" spc="-5" dirty="0">
                <a:latin typeface="Arial"/>
                <a:cs typeface="Arial"/>
              </a:rPr>
              <a:t>on </a:t>
            </a:r>
            <a:r>
              <a:rPr sz="950" b="1" spc="-10" dirty="0">
                <a:latin typeface="Arial"/>
                <a:cs typeface="Arial"/>
              </a:rPr>
              <a:t>refinery orders from Asia, South America, and the Middle</a:t>
            </a:r>
            <a:r>
              <a:rPr sz="950" b="1" spc="145" dirty="0">
                <a:latin typeface="Arial"/>
                <a:cs typeface="Arial"/>
              </a:rPr>
              <a:t> </a:t>
            </a:r>
            <a:r>
              <a:rPr sz="950" b="1" spc="-10" dirty="0">
                <a:latin typeface="Arial"/>
                <a:cs typeface="Arial"/>
              </a:rPr>
              <a:t>East.</a:t>
            </a:r>
            <a:endParaRPr sz="950">
              <a:latin typeface="Arial"/>
              <a:cs typeface="Arial"/>
            </a:endParaRPr>
          </a:p>
        </p:txBody>
      </p:sp>
      <p:sp>
        <p:nvSpPr>
          <p:cNvPr id="5" name="object 5"/>
          <p:cNvSpPr txBox="1"/>
          <p:nvPr/>
        </p:nvSpPr>
        <p:spPr>
          <a:xfrm>
            <a:off x="1284983" y="4092912"/>
            <a:ext cx="5098415" cy="1250315"/>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Distillation Column orders are limited </a:t>
            </a:r>
            <a:r>
              <a:rPr sz="950" spc="-5" dirty="0">
                <a:latin typeface="Arial"/>
                <a:cs typeface="Arial"/>
              </a:rPr>
              <a:t>to, </a:t>
            </a:r>
            <a:r>
              <a:rPr sz="950" spc="-10" dirty="0">
                <a:latin typeface="Arial"/>
                <a:cs typeface="Arial"/>
              </a:rPr>
              <a:t>and dependent upon, the refining industry. All refineries  require these immense towers, meaning that every greenfield project will have at least one,</a:t>
            </a:r>
            <a:r>
              <a:rPr sz="950" spc="210" dirty="0">
                <a:latin typeface="Arial"/>
                <a:cs typeface="Arial"/>
              </a:rPr>
              <a:t> </a:t>
            </a:r>
            <a:r>
              <a:rPr sz="950" spc="-10" dirty="0">
                <a:latin typeface="Arial"/>
                <a:cs typeface="Arial"/>
              </a:rPr>
              <a:t>and</a:t>
            </a:r>
            <a:endParaRPr sz="950">
              <a:latin typeface="Arial"/>
              <a:cs typeface="Arial"/>
            </a:endParaRPr>
          </a:p>
          <a:p>
            <a:pPr marL="12700" marR="109220">
              <a:lnSpc>
                <a:spcPct val="142300"/>
              </a:lnSpc>
            </a:pPr>
            <a:r>
              <a:rPr sz="950" spc="-10" dirty="0">
                <a:latin typeface="Arial"/>
                <a:cs typeface="Arial"/>
              </a:rPr>
              <a:t>often 2-3. The refinery’s overall capacity is dictated by the capacity of the crude distillation </a:t>
            </a:r>
            <a:r>
              <a:rPr sz="950" spc="-5" dirty="0">
                <a:latin typeface="Arial"/>
                <a:cs typeface="Arial"/>
              </a:rPr>
              <a:t>unit  </a:t>
            </a:r>
            <a:r>
              <a:rPr sz="950" spc="-10" dirty="0">
                <a:latin typeface="Arial"/>
                <a:cs typeface="Arial"/>
              </a:rPr>
              <a:t>(when </a:t>
            </a:r>
            <a:r>
              <a:rPr sz="950" spc="-5" dirty="0">
                <a:latin typeface="Arial"/>
                <a:cs typeface="Arial"/>
              </a:rPr>
              <a:t>a </a:t>
            </a:r>
            <a:r>
              <a:rPr sz="950" spc="-10" dirty="0">
                <a:latin typeface="Arial"/>
                <a:cs typeface="Arial"/>
              </a:rPr>
              <a:t>refinery is referred to as having </a:t>
            </a:r>
            <a:r>
              <a:rPr sz="950" spc="-5" dirty="0">
                <a:latin typeface="Arial"/>
                <a:cs typeface="Arial"/>
              </a:rPr>
              <a:t>a </a:t>
            </a:r>
            <a:r>
              <a:rPr sz="950" spc="-10" dirty="0">
                <a:latin typeface="Arial"/>
                <a:cs typeface="Arial"/>
              </a:rPr>
              <a:t>certain number of barrels per day of capacity, that  number is the distillation </a:t>
            </a:r>
            <a:r>
              <a:rPr sz="950" spc="-5" dirty="0">
                <a:latin typeface="Arial"/>
                <a:cs typeface="Arial"/>
              </a:rPr>
              <a:t>units </a:t>
            </a:r>
            <a:r>
              <a:rPr sz="950" spc="-10" dirty="0">
                <a:latin typeface="Arial"/>
                <a:cs typeface="Arial"/>
              </a:rPr>
              <a:t>input capacity), so major expansions </a:t>
            </a:r>
            <a:r>
              <a:rPr sz="950" spc="-5" dirty="0">
                <a:latin typeface="Arial"/>
                <a:cs typeface="Arial"/>
              </a:rPr>
              <a:t>typically </a:t>
            </a:r>
            <a:r>
              <a:rPr sz="950" spc="-10" dirty="0">
                <a:latin typeface="Arial"/>
                <a:cs typeface="Arial"/>
              </a:rPr>
              <a:t>include new or  expanded distillation columns as</a:t>
            </a:r>
            <a:r>
              <a:rPr sz="950" spc="15" dirty="0">
                <a:latin typeface="Arial"/>
                <a:cs typeface="Arial"/>
              </a:rPr>
              <a:t> </a:t>
            </a:r>
            <a:r>
              <a:rPr sz="950" spc="-10" dirty="0">
                <a:latin typeface="Arial"/>
                <a:cs typeface="Arial"/>
              </a:rPr>
              <a:t>well.</a:t>
            </a:r>
            <a:endParaRPr sz="950">
              <a:latin typeface="Arial"/>
              <a:cs typeface="Arial"/>
            </a:endParaRPr>
          </a:p>
        </p:txBody>
      </p:sp>
      <p:sp>
        <p:nvSpPr>
          <p:cNvPr id="6" name="object 6"/>
          <p:cNvSpPr txBox="1"/>
          <p:nvPr/>
        </p:nvSpPr>
        <p:spPr>
          <a:xfrm>
            <a:off x="1284983" y="5678485"/>
            <a:ext cx="5286375" cy="3210560"/>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Refinery capital spending grew modestly from 2010-2011, at annual rates of 3% globally as refiners  went ahead with projects they postponed in 2009. Examples include Motiva’s Port Arthur expansion  in the </a:t>
            </a:r>
            <a:r>
              <a:rPr sz="950" spc="-5" dirty="0">
                <a:latin typeface="Arial"/>
                <a:cs typeface="Arial"/>
              </a:rPr>
              <a:t>US, </a:t>
            </a:r>
            <a:r>
              <a:rPr sz="950" spc="-10" dirty="0">
                <a:latin typeface="Arial"/>
                <a:cs typeface="Arial"/>
              </a:rPr>
              <a:t>Sinopec’s Fujian Refinery in China, and Indian Projects in Bathinda and Vadinar. Capital  expenditures in the refining sector surged </a:t>
            </a:r>
            <a:r>
              <a:rPr sz="950" spc="-15" dirty="0">
                <a:latin typeface="Arial"/>
                <a:cs typeface="Arial"/>
              </a:rPr>
              <a:t>6% </a:t>
            </a:r>
            <a:r>
              <a:rPr sz="950" spc="-10" dirty="0">
                <a:latin typeface="Arial"/>
                <a:cs typeface="Arial"/>
              </a:rPr>
              <a:t>in 2012 as refineries scheduled </a:t>
            </a:r>
            <a:r>
              <a:rPr sz="950" spc="-5" dirty="0">
                <a:latin typeface="Arial"/>
                <a:cs typeface="Arial"/>
              </a:rPr>
              <a:t>to </a:t>
            </a:r>
            <a:r>
              <a:rPr sz="950" spc="-10" dirty="0">
                <a:latin typeface="Arial"/>
                <a:cs typeface="Arial"/>
              </a:rPr>
              <a:t>open this year took  delivery of, and in some cases even erected, their distillation columns. Examples</a:t>
            </a:r>
            <a:r>
              <a:rPr sz="950" spc="190" dirty="0">
                <a:latin typeface="Arial"/>
                <a:cs typeface="Arial"/>
              </a:rPr>
              <a:t> </a:t>
            </a:r>
            <a:r>
              <a:rPr sz="950" spc="-10" dirty="0">
                <a:latin typeface="Arial"/>
                <a:cs typeface="Arial"/>
              </a:rPr>
              <a:t>include:</a:t>
            </a:r>
            <a:endParaRPr sz="950">
              <a:latin typeface="Arial"/>
              <a:cs typeface="Arial"/>
            </a:endParaRPr>
          </a:p>
          <a:p>
            <a:pPr marL="443230" marR="26034" indent="-215900" algn="just">
              <a:lnSpc>
                <a:spcPct val="142600"/>
              </a:lnSpc>
              <a:spcBef>
                <a:spcPts val="625"/>
              </a:spcBef>
              <a:buFont typeface="Symbol"/>
              <a:buChar char=""/>
              <a:tabLst>
                <a:tab pos="443865" algn="l"/>
              </a:tabLst>
            </a:pPr>
            <a:r>
              <a:rPr sz="950" spc="-10" dirty="0">
                <a:latin typeface="Arial"/>
                <a:cs typeface="Arial"/>
              </a:rPr>
              <a:t>SATORP (Saudi Aramco Total Refining Project) has installed most of </a:t>
            </a:r>
            <a:r>
              <a:rPr sz="950" spc="-5" dirty="0">
                <a:latin typeface="Arial"/>
                <a:cs typeface="Arial"/>
              </a:rPr>
              <a:t>the </a:t>
            </a:r>
            <a:r>
              <a:rPr sz="950" spc="-10" dirty="0">
                <a:latin typeface="Arial"/>
                <a:cs typeface="Arial"/>
              </a:rPr>
              <a:t>equipment (Zamil  Steel supplied </a:t>
            </a:r>
            <a:r>
              <a:rPr sz="950" spc="-5" dirty="0">
                <a:latin typeface="Arial"/>
                <a:cs typeface="Arial"/>
              </a:rPr>
              <a:t>the </a:t>
            </a:r>
            <a:r>
              <a:rPr sz="950" spc="-10" dirty="0">
                <a:latin typeface="Arial"/>
                <a:cs typeface="Arial"/>
              </a:rPr>
              <a:t>distillation columns) </a:t>
            </a:r>
            <a:r>
              <a:rPr sz="950" spc="-5" dirty="0">
                <a:latin typeface="Arial"/>
                <a:cs typeface="Arial"/>
              </a:rPr>
              <a:t>for its </a:t>
            </a:r>
            <a:r>
              <a:rPr sz="950" spc="-10" dirty="0">
                <a:latin typeface="Arial"/>
                <a:cs typeface="Arial"/>
              </a:rPr>
              <a:t>400k bpd </a:t>
            </a:r>
            <a:r>
              <a:rPr sz="950" spc="-5" dirty="0">
                <a:latin typeface="Arial"/>
                <a:cs typeface="Arial"/>
              </a:rPr>
              <a:t>refinery </a:t>
            </a:r>
            <a:r>
              <a:rPr sz="950" spc="-10" dirty="0">
                <a:latin typeface="Arial"/>
                <a:cs typeface="Arial"/>
              </a:rPr>
              <a:t>in Jubail, Saudi Arabia, and  will commence </a:t>
            </a:r>
            <a:r>
              <a:rPr sz="950" spc="-5" dirty="0">
                <a:latin typeface="Arial"/>
                <a:cs typeface="Arial"/>
              </a:rPr>
              <a:t>full </a:t>
            </a:r>
            <a:r>
              <a:rPr sz="950" spc="-10" dirty="0">
                <a:latin typeface="Arial"/>
                <a:cs typeface="Arial"/>
              </a:rPr>
              <a:t>operations later </a:t>
            </a:r>
            <a:r>
              <a:rPr sz="950" spc="-5" dirty="0">
                <a:latin typeface="Arial"/>
                <a:cs typeface="Arial"/>
              </a:rPr>
              <a:t>this</a:t>
            </a:r>
            <a:r>
              <a:rPr sz="950" spc="25" dirty="0">
                <a:latin typeface="Arial"/>
                <a:cs typeface="Arial"/>
              </a:rPr>
              <a:t> </a:t>
            </a:r>
            <a:r>
              <a:rPr sz="950" spc="-5" dirty="0">
                <a:latin typeface="Arial"/>
                <a:cs typeface="Arial"/>
              </a:rPr>
              <a:t>year.</a:t>
            </a:r>
            <a:endParaRPr sz="950">
              <a:latin typeface="Arial"/>
              <a:cs typeface="Arial"/>
            </a:endParaRPr>
          </a:p>
          <a:p>
            <a:pPr marL="443230" marR="126364" indent="-215900">
              <a:lnSpc>
                <a:spcPct val="142600"/>
              </a:lnSpc>
              <a:spcBef>
                <a:spcPts val="55"/>
              </a:spcBef>
              <a:buFont typeface="Symbol"/>
              <a:buChar char=""/>
              <a:tabLst>
                <a:tab pos="442595" algn="l"/>
                <a:tab pos="443865" algn="l"/>
              </a:tabLst>
            </a:pPr>
            <a:r>
              <a:rPr sz="950" spc="-10" dirty="0">
                <a:latin typeface="Arial"/>
                <a:cs typeface="Arial"/>
              </a:rPr>
              <a:t>IOCL’s </a:t>
            </a:r>
            <a:r>
              <a:rPr sz="950" spc="-15" dirty="0">
                <a:latin typeface="Arial"/>
                <a:cs typeface="Arial"/>
              </a:rPr>
              <a:t>300k </a:t>
            </a:r>
            <a:r>
              <a:rPr sz="950" spc="-10" dirty="0">
                <a:latin typeface="Arial"/>
                <a:cs typeface="Arial"/>
              </a:rPr>
              <a:t>bpd Paradip refinery has completed pre-commissioning </a:t>
            </a:r>
            <a:r>
              <a:rPr sz="950" spc="-5" dirty="0">
                <a:latin typeface="Arial"/>
                <a:cs typeface="Arial"/>
              </a:rPr>
              <a:t>tests </a:t>
            </a:r>
            <a:r>
              <a:rPr sz="950" spc="-10" dirty="0">
                <a:latin typeface="Arial"/>
                <a:cs typeface="Arial"/>
              </a:rPr>
              <a:t>at </a:t>
            </a:r>
            <a:r>
              <a:rPr sz="950" spc="-5" dirty="0">
                <a:latin typeface="Arial"/>
                <a:cs typeface="Arial"/>
              </a:rPr>
              <a:t>its </a:t>
            </a:r>
            <a:r>
              <a:rPr sz="950" spc="-15" dirty="0">
                <a:latin typeface="Arial"/>
                <a:cs typeface="Arial"/>
              </a:rPr>
              <a:t>300k </a:t>
            </a:r>
            <a:r>
              <a:rPr sz="950" spc="-10" dirty="0">
                <a:latin typeface="Arial"/>
                <a:cs typeface="Arial"/>
              </a:rPr>
              <a:t>bpd  crude unit (including one atmospheric tower and one vacuum tower from</a:t>
            </a:r>
            <a:r>
              <a:rPr sz="950" spc="135" dirty="0">
                <a:latin typeface="Arial"/>
                <a:cs typeface="Arial"/>
              </a:rPr>
              <a:t> </a:t>
            </a:r>
            <a:r>
              <a:rPr sz="950" spc="-10" dirty="0">
                <a:latin typeface="Arial"/>
                <a:cs typeface="Arial"/>
              </a:rPr>
              <a:t>Essar).</a:t>
            </a:r>
            <a:endParaRPr sz="950">
              <a:latin typeface="Arial"/>
              <a:cs typeface="Arial"/>
            </a:endParaRPr>
          </a:p>
          <a:p>
            <a:pPr marL="443230" marR="64135" indent="-215900">
              <a:lnSpc>
                <a:spcPct val="142600"/>
              </a:lnSpc>
              <a:spcBef>
                <a:spcPts val="55"/>
              </a:spcBef>
              <a:buFont typeface="Symbol"/>
              <a:buChar char=""/>
              <a:tabLst>
                <a:tab pos="442595" algn="l"/>
                <a:tab pos="443865" algn="l"/>
              </a:tabLst>
            </a:pPr>
            <a:r>
              <a:rPr sz="950" spc="-10" dirty="0">
                <a:latin typeface="Arial"/>
                <a:cs typeface="Arial"/>
              </a:rPr>
              <a:t>Sinochem is also preparing to commission its 240k bpd Quanzhou refinery, with distillation  columns from Sinopec</a:t>
            </a:r>
            <a:r>
              <a:rPr sz="950" spc="-30" dirty="0">
                <a:latin typeface="Arial"/>
                <a:cs typeface="Arial"/>
              </a:rPr>
              <a:t> </a:t>
            </a:r>
            <a:r>
              <a:rPr sz="950" spc="-10" dirty="0">
                <a:latin typeface="Arial"/>
                <a:cs typeface="Arial"/>
              </a:rPr>
              <a:t>Engineering.</a:t>
            </a:r>
            <a:endParaRPr sz="950">
              <a:latin typeface="Arial"/>
              <a:cs typeface="Arial"/>
            </a:endParaRPr>
          </a:p>
          <a:p>
            <a:pPr marL="443230" marR="145415" indent="-215900">
              <a:lnSpc>
                <a:spcPct val="142600"/>
              </a:lnSpc>
              <a:spcBef>
                <a:spcPts val="60"/>
              </a:spcBef>
              <a:buFont typeface="Symbol"/>
              <a:buChar char=""/>
              <a:tabLst>
                <a:tab pos="442595" algn="l"/>
                <a:tab pos="443865" algn="l"/>
              </a:tabLst>
            </a:pPr>
            <a:r>
              <a:rPr sz="950" spc="-10" dirty="0">
                <a:latin typeface="Arial"/>
                <a:cs typeface="Arial"/>
              </a:rPr>
              <a:t>Petrobras’ Premium </a:t>
            </a:r>
            <a:r>
              <a:rPr sz="950" spc="-5" dirty="0">
                <a:latin typeface="Arial"/>
                <a:cs typeface="Arial"/>
              </a:rPr>
              <a:t>I </a:t>
            </a:r>
            <a:r>
              <a:rPr sz="950" spc="-10" dirty="0">
                <a:latin typeface="Arial"/>
                <a:cs typeface="Arial"/>
              </a:rPr>
              <a:t>refinery has suffered multiple delays, and is not scheduled to begin  operating until 2015, but </a:t>
            </a:r>
            <a:r>
              <a:rPr sz="950" spc="-5" dirty="0">
                <a:latin typeface="Arial"/>
                <a:cs typeface="Arial"/>
              </a:rPr>
              <a:t>the distillation </a:t>
            </a:r>
            <a:r>
              <a:rPr sz="950" spc="-10" dirty="0">
                <a:latin typeface="Arial"/>
                <a:cs typeface="Arial"/>
              </a:rPr>
              <a:t>columns are already purchased (from Larsen </a:t>
            </a:r>
            <a:r>
              <a:rPr sz="950" spc="-5" dirty="0">
                <a:latin typeface="Arial"/>
                <a:cs typeface="Arial"/>
              </a:rPr>
              <a:t>&amp;  </a:t>
            </a:r>
            <a:r>
              <a:rPr sz="950" spc="-10" dirty="0">
                <a:latin typeface="Arial"/>
                <a:cs typeface="Arial"/>
              </a:rPr>
              <a:t>Toubro).</a:t>
            </a:r>
            <a:endParaRPr sz="950">
              <a:latin typeface="Arial"/>
              <a:cs typeface="Arial"/>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357862" y="9322445"/>
            <a:ext cx="250825" cy="156845"/>
          </a:xfrm>
          <a:prstGeom prst="rect">
            <a:avLst/>
          </a:prstGeom>
        </p:spPr>
        <p:txBody>
          <a:bodyPr vert="horz" wrap="square" lIns="0" tIns="0" rIns="0" bIns="0" rtlCol="0">
            <a:spAutoFit/>
          </a:bodyPr>
          <a:lstStyle/>
          <a:p>
            <a:pPr marL="25400">
              <a:lnSpc>
                <a:spcPts val="1075"/>
              </a:lnSpc>
            </a:pPr>
            <a:fld id="{81D60167-4931-47E6-BA6A-407CBD079E47}" type="slidenum">
              <a:rPr sz="1000" spc="15" dirty="0">
                <a:latin typeface="Calibri"/>
                <a:cs typeface="Calibri"/>
              </a:rPr>
              <a:t>130</a:t>
            </a:fld>
            <a:endParaRPr sz="1000">
              <a:latin typeface="Calibri"/>
              <a:cs typeface="Calibri"/>
            </a:endParaRPr>
          </a:p>
        </p:txBody>
      </p:sp>
      <p:sp>
        <p:nvSpPr>
          <p:cNvPr id="2" name="object 2"/>
          <p:cNvSpPr txBox="1"/>
          <p:nvPr/>
        </p:nvSpPr>
        <p:spPr>
          <a:xfrm>
            <a:off x="1177544" y="850138"/>
            <a:ext cx="4554855" cy="4119879"/>
          </a:xfrm>
          <a:prstGeom prst="rect">
            <a:avLst/>
          </a:prstGeom>
        </p:spPr>
        <p:txBody>
          <a:bodyPr vert="horz" wrap="square" lIns="0" tIns="0" rIns="0" bIns="0" rtlCol="0">
            <a:spAutoFit/>
          </a:bodyPr>
          <a:lstStyle/>
          <a:p>
            <a:pPr marL="22860">
              <a:lnSpc>
                <a:spcPct val="100000"/>
              </a:lnSpc>
            </a:pPr>
            <a:r>
              <a:rPr sz="950" b="1" spc="-10" dirty="0">
                <a:latin typeface="Arial"/>
                <a:cs typeface="Arial"/>
              </a:rPr>
              <a:t>15  </a:t>
            </a:r>
            <a:r>
              <a:rPr sz="950" b="1" spc="130" dirty="0">
                <a:latin typeface="Arial"/>
                <a:cs typeface="Arial"/>
              </a:rPr>
              <a:t> </a:t>
            </a:r>
            <a:r>
              <a:rPr sz="950" b="1" spc="-10" dirty="0">
                <a:latin typeface="Arial"/>
                <a:cs typeface="Arial"/>
              </a:rPr>
              <a:t>Notes</a:t>
            </a:r>
            <a:endParaRPr sz="950">
              <a:latin typeface="Arial"/>
              <a:cs typeface="Arial"/>
            </a:endParaRPr>
          </a:p>
          <a:p>
            <a:pPr>
              <a:lnSpc>
                <a:spcPct val="100000"/>
              </a:lnSpc>
              <a:spcBef>
                <a:spcPts val="35"/>
              </a:spcBef>
            </a:pPr>
            <a:endParaRPr sz="1250">
              <a:latin typeface="Times New Roman"/>
              <a:cs typeface="Times New Roman"/>
            </a:endParaRPr>
          </a:p>
          <a:p>
            <a:pPr marL="12700">
              <a:lnSpc>
                <a:spcPct val="100000"/>
              </a:lnSpc>
            </a:pPr>
            <a:r>
              <a:rPr sz="950" spc="-10" dirty="0">
                <a:latin typeface="Arial"/>
                <a:cs typeface="Arial"/>
              </a:rPr>
              <a:t>The suppliers who were contacted directly for this study include, but are not limited</a:t>
            </a:r>
            <a:r>
              <a:rPr sz="950" spc="204" dirty="0">
                <a:latin typeface="Arial"/>
                <a:cs typeface="Arial"/>
              </a:rPr>
              <a:t> </a:t>
            </a:r>
            <a:r>
              <a:rPr sz="950" spc="-10" dirty="0">
                <a:latin typeface="Arial"/>
                <a:cs typeface="Arial"/>
              </a:rPr>
              <a:t>to:</a:t>
            </a:r>
            <a:endParaRPr sz="950">
              <a:latin typeface="Arial"/>
              <a:cs typeface="Arial"/>
            </a:endParaRPr>
          </a:p>
          <a:p>
            <a:pPr>
              <a:lnSpc>
                <a:spcPct val="100000"/>
              </a:lnSpc>
              <a:spcBef>
                <a:spcPts val="40"/>
              </a:spcBef>
            </a:pPr>
            <a:endParaRPr sz="900">
              <a:latin typeface="Times New Roman"/>
              <a:cs typeface="Times New Roman"/>
            </a:endParaRPr>
          </a:p>
          <a:p>
            <a:pPr marL="227329" indent="-214629">
              <a:lnSpc>
                <a:spcPct val="100000"/>
              </a:lnSpc>
              <a:buFont typeface="Symbol"/>
              <a:buChar char=""/>
              <a:tabLst>
                <a:tab pos="227329" algn="l"/>
                <a:tab pos="227965" algn="l"/>
              </a:tabLst>
            </a:pPr>
            <a:r>
              <a:rPr sz="950" spc="-10" dirty="0">
                <a:latin typeface="Arial"/>
                <a:cs typeface="Arial"/>
              </a:rPr>
              <a:t>Larsen </a:t>
            </a:r>
            <a:r>
              <a:rPr sz="950" spc="-5" dirty="0">
                <a:latin typeface="Arial"/>
                <a:cs typeface="Arial"/>
              </a:rPr>
              <a:t>&amp;</a:t>
            </a:r>
            <a:r>
              <a:rPr sz="950" spc="-75" dirty="0">
                <a:latin typeface="Arial"/>
                <a:cs typeface="Arial"/>
              </a:rPr>
              <a:t> </a:t>
            </a:r>
            <a:r>
              <a:rPr sz="950" spc="-10" dirty="0">
                <a:latin typeface="Arial"/>
                <a:cs typeface="Arial"/>
              </a:rPr>
              <a:t>Toubro</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Doosan</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KNM</a:t>
            </a:r>
            <a:r>
              <a:rPr sz="950" spc="-85" dirty="0">
                <a:latin typeface="Arial"/>
                <a:cs typeface="Arial"/>
              </a:rPr>
              <a:t> </a:t>
            </a:r>
            <a:r>
              <a:rPr sz="950" spc="-10" dirty="0">
                <a:latin typeface="Arial"/>
                <a:cs typeface="Arial"/>
              </a:rPr>
              <a:t>Group</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Hitachi</a:t>
            </a:r>
            <a:r>
              <a:rPr sz="950" spc="-60" dirty="0">
                <a:latin typeface="Arial"/>
                <a:cs typeface="Arial"/>
              </a:rPr>
              <a:t> </a:t>
            </a:r>
            <a:r>
              <a:rPr sz="950" spc="-10" dirty="0">
                <a:latin typeface="Arial"/>
                <a:cs typeface="Arial"/>
              </a:rPr>
              <a:t>Zosen</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CPTDC</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Sinopec</a:t>
            </a:r>
            <a:r>
              <a:rPr sz="950" spc="-55" dirty="0">
                <a:latin typeface="Arial"/>
                <a:cs typeface="Arial"/>
              </a:rPr>
              <a:t> </a:t>
            </a:r>
            <a:r>
              <a:rPr sz="950" spc="-10" dirty="0">
                <a:latin typeface="Arial"/>
                <a:cs typeface="Arial"/>
              </a:rPr>
              <a:t>Engineering</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IDESA</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Sungjin</a:t>
            </a:r>
            <a:endParaRPr sz="950">
              <a:latin typeface="Arial"/>
              <a:cs typeface="Arial"/>
            </a:endParaRPr>
          </a:p>
          <a:p>
            <a:pPr marL="227329" indent="-214629">
              <a:lnSpc>
                <a:spcPct val="100000"/>
              </a:lnSpc>
              <a:buFont typeface="Symbol"/>
              <a:buChar char=""/>
              <a:tabLst>
                <a:tab pos="227329" algn="l"/>
                <a:tab pos="227965" algn="l"/>
              </a:tabLst>
            </a:pPr>
            <a:r>
              <a:rPr sz="950" spc="-10" dirty="0">
                <a:latin typeface="Arial"/>
                <a:cs typeface="Arial"/>
              </a:rPr>
              <a:t>Chicago Bridge </a:t>
            </a:r>
            <a:r>
              <a:rPr sz="950" spc="-5" dirty="0">
                <a:latin typeface="Arial"/>
                <a:cs typeface="Arial"/>
              </a:rPr>
              <a:t>&amp;</a:t>
            </a:r>
            <a:r>
              <a:rPr sz="950" spc="-40" dirty="0">
                <a:latin typeface="Arial"/>
                <a:cs typeface="Arial"/>
              </a:rPr>
              <a:t> </a:t>
            </a:r>
            <a:r>
              <a:rPr sz="950" spc="-10" dirty="0">
                <a:latin typeface="Arial"/>
                <a:cs typeface="Arial"/>
              </a:rPr>
              <a:t>Iron</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Fabricom (GDF</a:t>
            </a:r>
            <a:r>
              <a:rPr sz="950" spc="-40" dirty="0">
                <a:latin typeface="Arial"/>
                <a:cs typeface="Arial"/>
              </a:rPr>
              <a:t> </a:t>
            </a:r>
            <a:r>
              <a:rPr sz="950" spc="-10" dirty="0">
                <a:latin typeface="Arial"/>
                <a:cs typeface="Arial"/>
              </a:rPr>
              <a:t>Suez)</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G&amp;G</a:t>
            </a:r>
            <a:r>
              <a:rPr sz="950" spc="-75" dirty="0">
                <a:latin typeface="Arial"/>
                <a:cs typeface="Arial"/>
              </a:rPr>
              <a:t> </a:t>
            </a:r>
            <a:r>
              <a:rPr sz="950" spc="-10" dirty="0">
                <a:latin typeface="Arial"/>
                <a:cs typeface="Arial"/>
              </a:rPr>
              <a:t>International</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Petrofac</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Bellelli</a:t>
            </a:r>
            <a:r>
              <a:rPr sz="950" spc="-70" dirty="0">
                <a:latin typeface="Arial"/>
                <a:cs typeface="Arial"/>
              </a:rPr>
              <a:t> </a:t>
            </a:r>
            <a:r>
              <a:rPr sz="950" spc="-5" dirty="0">
                <a:latin typeface="Arial"/>
                <a:cs typeface="Arial"/>
              </a:rPr>
              <a:t>Energy</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Essar</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GE</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Chevron</a:t>
            </a:r>
            <a:r>
              <a:rPr sz="950" spc="-80" dirty="0">
                <a:latin typeface="Arial"/>
                <a:cs typeface="Arial"/>
              </a:rPr>
              <a:t> </a:t>
            </a:r>
            <a:r>
              <a:rPr sz="950" spc="-10" dirty="0">
                <a:latin typeface="Arial"/>
                <a:cs typeface="Arial"/>
              </a:rPr>
              <a:t>Lummus</a:t>
            </a:r>
            <a:endParaRPr sz="950">
              <a:latin typeface="Arial"/>
              <a:cs typeface="Arial"/>
            </a:endParaRPr>
          </a:p>
          <a:p>
            <a:pPr marL="227329" indent="-214629">
              <a:lnSpc>
                <a:spcPct val="100000"/>
              </a:lnSpc>
              <a:buFont typeface="Symbol"/>
              <a:buChar char=""/>
              <a:tabLst>
                <a:tab pos="227329" algn="l"/>
                <a:tab pos="227965" algn="l"/>
              </a:tabLst>
            </a:pPr>
            <a:r>
              <a:rPr sz="950" spc="-10" dirty="0">
                <a:latin typeface="Arial"/>
                <a:cs typeface="Arial"/>
              </a:rPr>
              <a:t>GEA</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5" dirty="0">
                <a:latin typeface="Arial"/>
                <a:cs typeface="Arial"/>
              </a:rPr>
              <a:t>Alfa</a:t>
            </a:r>
            <a:r>
              <a:rPr sz="950" spc="-90" dirty="0">
                <a:latin typeface="Arial"/>
                <a:cs typeface="Arial"/>
              </a:rPr>
              <a:t> </a:t>
            </a:r>
            <a:r>
              <a:rPr sz="950" spc="-10" dirty="0">
                <a:latin typeface="Arial"/>
                <a:cs typeface="Arial"/>
              </a:rPr>
              <a:t>Laval</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5" dirty="0">
                <a:latin typeface="Arial"/>
                <a:cs typeface="Arial"/>
              </a:rPr>
              <a:t>Air</a:t>
            </a:r>
            <a:r>
              <a:rPr sz="950" spc="-80" dirty="0">
                <a:latin typeface="Arial"/>
                <a:cs typeface="Arial"/>
              </a:rPr>
              <a:t> </a:t>
            </a:r>
            <a:r>
              <a:rPr sz="950" spc="-10" dirty="0">
                <a:latin typeface="Arial"/>
                <a:cs typeface="Arial"/>
              </a:rPr>
              <a:t>Products</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Bharat Tanks and</a:t>
            </a:r>
            <a:r>
              <a:rPr sz="950" spc="-45" dirty="0">
                <a:latin typeface="Arial"/>
                <a:cs typeface="Arial"/>
              </a:rPr>
              <a:t> </a:t>
            </a:r>
            <a:r>
              <a:rPr sz="950" spc="-10" dirty="0">
                <a:latin typeface="Arial"/>
                <a:cs typeface="Arial"/>
              </a:rPr>
              <a:t>Vessels</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Cimtas</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Morimatsu</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10" dirty="0">
                <a:latin typeface="Arial"/>
                <a:cs typeface="Arial"/>
              </a:rPr>
              <a:t>Mercon</a:t>
            </a:r>
            <a:endParaRPr sz="950">
              <a:latin typeface="Arial"/>
              <a:cs typeface="Arial"/>
            </a:endParaRPr>
          </a:p>
          <a:p>
            <a:pPr marL="227329" indent="-214629">
              <a:lnSpc>
                <a:spcPct val="100000"/>
              </a:lnSpc>
              <a:spcBef>
                <a:spcPts val="5"/>
              </a:spcBef>
              <a:buFont typeface="Symbol"/>
              <a:buChar char=""/>
              <a:tabLst>
                <a:tab pos="227329" algn="l"/>
                <a:tab pos="227965" algn="l"/>
              </a:tabLst>
            </a:pPr>
            <a:r>
              <a:rPr sz="950" spc="-5" dirty="0">
                <a:latin typeface="Arial"/>
                <a:cs typeface="Arial"/>
              </a:rPr>
              <a:t>Titan</a:t>
            </a:r>
            <a:endParaRPr sz="950">
              <a:latin typeface="Arial"/>
              <a:cs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14</a:t>
            </a:fld>
            <a:endParaRPr spc="15" dirty="0"/>
          </a:p>
        </p:txBody>
      </p:sp>
      <p:sp>
        <p:nvSpPr>
          <p:cNvPr id="2" name="object 2"/>
          <p:cNvSpPr txBox="1"/>
          <p:nvPr/>
        </p:nvSpPr>
        <p:spPr>
          <a:xfrm>
            <a:off x="1284973" y="789947"/>
            <a:ext cx="5302250" cy="5679440"/>
          </a:xfrm>
          <a:prstGeom prst="rect">
            <a:avLst/>
          </a:prstGeom>
        </p:spPr>
        <p:txBody>
          <a:bodyPr vert="horz" wrap="square" lIns="0" tIns="0" rIns="0" bIns="0" rtlCol="0">
            <a:spAutoFit/>
          </a:bodyPr>
          <a:lstStyle/>
          <a:p>
            <a:pPr marL="12700" marR="113030">
              <a:lnSpc>
                <a:spcPct val="142100"/>
              </a:lnSpc>
            </a:pPr>
            <a:r>
              <a:rPr sz="950" spc="-10" dirty="0">
                <a:latin typeface="Arial"/>
                <a:cs typeface="Arial"/>
              </a:rPr>
              <a:t>The above glut of investment has robbed 2013 of some of its growth, along with </a:t>
            </a:r>
            <a:r>
              <a:rPr sz="950" spc="-5" dirty="0">
                <a:latin typeface="Arial"/>
                <a:cs typeface="Arial"/>
              </a:rPr>
              <a:t>slow </a:t>
            </a:r>
            <a:r>
              <a:rPr sz="950" spc="-10" dirty="0">
                <a:latin typeface="Arial"/>
                <a:cs typeface="Arial"/>
              </a:rPr>
              <a:t>fuel demand  and economic activity in the US and Western Europe, and global sales will only 0.7% this</a:t>
            </a:r>
            <a:r>
              <a:rPr sz="950" spc="225" dirty="0">
                <a:latin typeface="Arial"/>
                <a:cs typeface="Arial"/>
              </a:rPr>
              <a:t> </a:t>
            </a:r>
            <a:r>
              <a:rPr sz="950" spc="-10" dirty="0">
                <a:latin typeface="Arial"/>
                <a:cs typeface="Arial"/>
              </a:rPr>
              <a:t>year.</a:t>
            </a:r>
            <a:endParaRPr sz="950">
              <a:latin typeface="Arial"/>
              <a:cs typeface="Arial"/>
            </a:endParaRPr>
          </a:p>
          <a:p>
            <a:pPr marL="12700" marR="67945">
              <a:lnSpc>
                <a:spcPct val="142400"/>
              </a:lnSpc>
            </a:pPr>
            <a:r>
              <a:rPr sz="950" spc="-10" dirty="0">
                <a:latin typeface="Arial"/>
                <a:cs typeface="Arial"/>
              </a:rPr>
              <a:t>Growth </a:t>
            </a:r>
            <a:r>
              <a:rPr sz="950" spc="-5" dirty="0">
                <a:latin typeface="Arial"/>
                <a:cs typeface="Arial"/>
              </a:rPr>
              <a:t>rates for </a:t>
            </a:r>
            <a:r>
              <a:rPr sz="950" spc="-10" dirty="0">
                <a:latin typeface="Arial"/>
                <a:cs typeface="Arial"/>
              </a:rPr>
              <a:t>Distillation Columns are slightly slower </a:t>
            </a:r>
            <a:r>
              <a:rPr sz="950" spc="-5" dirty="0">
                <a:latin typeface="Arial"/>
                <a:cs typeface="Arial"/>
              </a:rPr>
              <a:t>than </a:t>
            </a:r>
            <a:r>
              <a:rPr sz="950" spc="-10" dirty="0">
                <a:latin typeface="Arial"/>
                <a:cs typeface="Arial"/>
              </a:rPr>
              <a:t>those for overall refinery spending, as  many investments scheduled </a:t>
            </a:r>
            <a:r>
              <a:rPr sz="950" spc="-5" dirty="0">
                <a:latin typeface="Arial"/>
                <a:cs typeface="Arial"/>
              </a:rPr>
              <a:t>for </a:t>
            </a:r>
            <a:r>
              <a:rPr sz="950" spc="-10" dirty="0">
                <a:latin typeface="Arial"/>
                <a:cs typeface="Arial"/>
              </a:rPr>
              <a:t>this year are for hydroprocessing units to help refiners meet fuel  standards such as Euro </a:t>
            </a:r>
            <a:r>
              <a:rPr sz="950" spc="-5" dirty="0">
                <a:latin typeface="Arial"/>
                <a:cs typeface="Arial"/>
              </a:rPr>
              <a:t>6 </a:t>
            </a:r>
            <a:r>
              <a:rPr sz="950" spc="-10" dirty="0">
                <a:latin typeface="Arial"/>
                <a:cs typeface="Arial"/>
              </a:rPr>
              <a:t>and </a:t>
            </a:r>
            <a:r>
              <a:rPr sz="950" spc="-5" dirty="0">
                <a:latin typeface="Arial"/>
                <a:cs typeface="Arial"/>
              </a:rPr>
              <a:t>the </a:t>
            </a:r>
            <a:r>
              <a:rPr sz="950" spc="-10" dirty="0">
                <a:latin typeface="Arial"/>
                <a:cs typeface="Arial"/>
              </a:rPr>
              <a:t>comparable regulations recently announced in</a:t>
            </a:r>
            <a:r>
              <a:rPr sz="950" spc="145" dirty="0">
                <a:latin typeface="Arial"/>
                <a:cs typeface="Arial"/>
              </a:rPr>
              <a:t> </a:t>
            </a:r>
            <a:r>
              <a:rPr sz="950" spc="-10" dirty="0">
                <a:latin typeface="Arial"/>
                <a:cs typeface="Arial"/>
              </a:rPr>
              <a:t>China.</a:t>
            </a:r>
            <a:endParaRPr sz="950">
              <a:latin typeface="Arial"/>
              <a:cs typeface="Arial"/>
            </a:endParaRPr>
          </a:p>
          <a:p>
            <a:pPr>
              <a:lnSpc>
                <a:spcPct val="100000"/>
              </a:lnSpc>
              <a:spcBef>
                <a:spcPts val="35"/>
              </a:spcBef>
            </a:pPr>
            <a:endParaRPr sz="1400">
              <a:latin typeface="Times New Roman"/>
              <a:cs typeface="Times New Roman"/>
            </a:endParaRPr>
          </a:p>
          <a:p>
            <a:pPr marL="12700" marR="100330">
              <a:lnSpc>
                <a:spcPct val="142300"/>
              </a:lnSpc>
            </a:pPr>
            <a:r>
              <a:rPr sz="950" spc="-10" dirty="0">
                <a:latin typeface="Arial"/>
                <a:cs typeface="Arial"/>
              </a:rPr>
              <a:t>Asia is driving global growth this year, where Distillation Column sales will rise 3.5%. The Chinese  government has promised to enact emissions regulations comparable to Euro </a:t>
            </a:r>
            <a:r>
              <a:rPr sz="950" spc="-5" dirty="0">
                <a:latin typeface="Arial"/>
                <a:cs typeface="Arial"/>
              </a:rPr>
              <a:t>6 </a:t>
            </a:r>
            <a:r>
              <a:rPr sz="950" spc="-10" dirty="0">
                <a:latin typeface="Arial"/>
                <a:cs typeface="Arial"/>
              </a:rPr>
              <a:t>by 2017, and hold  refiners responsible </a:t>
            </a:r>
            <a:r>
              <a:rPr sz="950" spc="-5" dirty="0">
                <a:latin typeface="Arial"/>
                <a:cs typeface="Arial"/>
              </a:rPr>
              <a:t>for meeting </a:t>
            </a:r>
            <a:r>
              <a:rPr sz="950" spc="-10" dirty="0">
                <a:latin typeface="Arial"/>
                <a:cs typeface="Arial"/>
              </a:rPr>
              <a:t>them </a:t>
            </a:r>
            <a:r>
              <a:rPr sz="950" spc="-5" dirty="0">
                <a:latin typeface="Arial"/>
                <a:cs typeface="Arial"/>
              </a:rPr>
              <a:t>with </a:t>
            </a:r>
            <a:r>
              <a:rPr sz="950" spc="-10" dirty="0">
                <a:latin typeface="Arial"/>
                <a:cs typeface="Arial"/>
              </a:rPr>
              <a:t>stiffer fines. Corollary </a:t>
            </a:r>
            <a:r>
              <a:rPr sz="950" spc="-5" dirty="0">
                <a:latin typeface="Arial"/>
                <a:cs typeface="Arial"/>
              </a:rPr>
              <a:t>to this </a:t>
            </a:r>
            <a:r>
              <a:rPr sz="950" spc="-10" dirty="0">
                <a:latin typeface="Arial"/>
                <a:cs typeface="Arial"/>
              </a:rPr>
              <a:t>decree, </a:t>
            </a:r>
            <a:r>
              <a:rPr sz="950" spc="-5" dirty="0">
                <a:latin typeface="Arial"/>
                <a:cs typeface="Arial"/>
              </a:rPr>
              <a:t>Beijing </a:t>
            </a:r>
            <a:r>
              <a:rPr sz="950" spc="-10" dirty="0">
                <a:latin typeface="Arial"/>
                <a:cs typeface="Arial"/>
              </a:rPr>
              <a:t>has </a:t>
            </a:r>
            <a:r>
              <a:rPr sz="950" spc="-5" dirty="0">
                <a:latin typeface="Arial"/>
                <a:cs typeface="Arial"/>
              </a:rPr>
              <a:t>also  </a:t>
            </a:r>
            <a:r>
              <a:rPr sz="950" spc="-10" dirty="0">
                <a:latin typeface="Arial"/>
                <a:cs typeface="Arial"/>
              </a:rPr>
              <a:t>ordered China’s major refiners, CNPC, CNOOC, and CPC to upgrade refining facilities </a:t>
            </a:r>
            <a:r>
              <a:rPr sz="950" spc="-5" dirty="0">
                <a:latin typeface="Arial"/>
                <a:cs typeface="Arial"/>
              </a:rPr>
              <a:t>to </a:t>
            </a:r>
            <a:r>
              <a:rPr sz="950" spc="-15" dirty="0">
                <a:latin typeface="Arial"/>
                <a:cs typeface="Arial"/>
              </a:rPr>
              <a:t>meet  </a:t>
            </a:r>
            <a:r>
              <a:rPr sz="950" spc="-10" dirty="0">
                <a:latin typeface="Arial"/>
                <a:cs typeface="Arial"/>
              </a:rPr>
              <a:t>these standards. </a:t>
            </a:r>
            <a:r>
              <a:rPr sz="950" spc="-5" dirty="0">
                <a:latin typeface="Arial"/>
                <a:cs typeface="Arial"/>
              </a:rPr>
              <a:t>In </a:t>
            </a:r>
            <a:r>
              <a:rPr sz="950" spc="-10" dirty="0">
                <a:latin typeface="Arial"/>
                <a:cs typeface="Arial"/>
              </a:rPr>
              <a:t>part to comply with this directive, the above firms have multiple refineries in  various stages of construction. The following </a:t>
            </a:r>
            <a:r>
              <a:rPr sz="950" spc="-5" dirty="0">
                <a:latin typeface="Arial"/>
                <a:cs typeface="Arial"/>
              </a:rPr>
              <a:t>units </a:t>
            </a:r>
            <a:r>
              <a:rPr sz="950" spc="-10" dirty="0">
                <a:latin typeface="Arial"/>
                <a:cs typeface="Arial"/>
              </a:rPr>
              <a:t>are scheduled for completion in 2014 </a:t>
            </a:r>
            <a:r>
              <a:rPr sz="950" spc="-5" dirty="0">
                <a:latin typeface="Arial"/>
                <a:cs typeface="Arial"/>
              </a:rPr>
              <a:t>or </a:t>
            </a:r>
            <a:r>
              <a:rPr sz="950" spc="-10" dirty="0">
                <a:latin typeface="Arial"/>
                <a:cs typeface="Arial"/>
              </a:rPr>
              <a:t>2015,  and some have already ordered Distillation</a:t>
            </a:r>
            <a:r>
              <a:rPr sz="950" spc="25" dirty="0">
                <a:latin typeface="Arial"/>
                <a:cs typeface="Arial"/>
              </a:rPr>
              <a:t> </a:t>
            </a:r>
            <a:r>
              <a:rPr sz="950" spc="-10" dirty="0">
                <a:latin typeface="Arial"/>
                <a:cs typeface="Arial"/>
              </a:rPr>
              <a:t>Columns:</a:t>
            </a:r>
            <a:endParaRPr sz="950">
              <a:latin typeface="Arial"/>
              <a:cs typeface="Arial"/>
            </a:endParaRPr>
          </a:p>
          <a:p>
            <a:pPr>
              <a:lnSpc>
                <a:spcPct val="100000"/>
              </a:lnSpc>
              <a:spcBef>
                <a:spcPts val="15"/>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CNOOC is building </a:t>
            </a:r>
            <a:r>
              <a:rPr sz="950" spc="-5" dirty="0">
                <a:latin typeface="Arial"/>
                <a:cs typeface="Arial"/>
              </a:rPr>
              <a:t>a </a:t>
            </a:r>
            <a:r>
              <a:rPr sz="950" spc="-10" dirty="0">
                <a:latin typeface="Arial"/>
                <a:cs typeface="Arial"/>
              </a:rPr>
              <a:t>220k bpd refinery in</a:t>
            </a:r>
            <a:r>
              <a:rPr sz="950" spc="30" dirty="0">
                <a:latin typeface="Arial"/>
                <a:cs typeface="Arial"/>
              </a:rPr>
              <a:t> </a:t>
            </a:r>
            <a:r>
              <a:rPr sz="950" spc="-10" dirty="0">
                <a:latin typeface="Arial"/>
                <a:cs typeface="Arial"/>
              </a:rPr>
              <a:t>Huizhou.</a:t>
            </a:r>
            <a:endParaRPr sz="950">
              <a:latin typeface="Arial"/>
              <a:cs typeface="Arial"/>
            </a:endParaRPr>
          </a:p>
          <a:p>
            <a:pPr marL="443230" marR="194945" indent="-215900">
              <a:lnSpc>
                <a:spcPct val="142600"/>
              </a:lnSpc>
              <a:spcBef>
                <a:spcPts val="55"/>
              </a:spcBef>
              <a:buFont typeface="Symbol"/>
              <a:buChar char=""/>
              <a:tabLst>
                <a:tab pos="442595" algn="l"/>
                <a:tab pos="443865" algn="l"/>
              </a:tabLst>
            </a:pPr>
            <a:r>
              <a:rPr sz="950" spc="-10" dirty="0">
                <a:latin typeface="Arial"/>
                <a:cs typeface="Arial"/>
              </a:rPr>
              <a:t>Sinopec has two new refineries under construction, </a:t>
            </a:r>
            <a:r>
              <a:rPr sz="950" spc="-5" dirty="0">
                <a:latin typeface="Arial"/>
                <a:cs typeface="Arial"/>
              </a:rPr>
              <a:t>a </a:t>
            </a:r>
            <a:r>
              <a:rPr sz="950" spc="-15" dirty="0">
                <a:latin typeface="Arial"/>
                <a:cs typeface="Arial"/>
              </a:rPr>
              <a:t>350k </a:t>
            </a:r>
            <a:r>
              <a:rPr sz="950" spc="-10" dirty="0">
                <a:latin typeface="Arial"/>
                <a:cs typeface="Arial"/>
              </a:rPr>
              <a:t>bpd complex in Zhanjiang (in  cooperation with Kuwait Petroleum Corporation) and one half that </a:t>
            </a:r>
            <a:r>
              <a:rPr sz="950" spc="-5" dirty="0">
                <a:latin typeface="Arial"/>
                <a:cs typeface="Arial"/>
              </a:rPr>
              <a:t>size </a:t>
            </a:r>
            <a:r>
              <a:rPr sz="950" spc="-10" dirty="0">
                <a:latin typeface="Arial"/>
                <a:cs typeface="Arial"/>
              </a:rPr>
              <a:t>in</a:t>
            </a:r>
            <a:r>
              <a:rPr sz="950" spc="100" dirty="0">
                <a:latin typeface="Arial"/>
                <a:cs typeface="Arial"/>
              </a:rPr>
              <a:t> </a:t>
            </a:r>
            <a:r>
              <a:rPr sz="950" spc="-10" dirty="0">
                <a:latin typeface="Arial"/>
                <a:cs typeface="Arial"/>
              </a:rPr>
              <a:t>Zhenhai.</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Petrochina is building </a:t>
            </a:r>
            <a:r>
              <a:rPr sz="950" spc="-5" dirty="0">
                <a:latin typeface="Arial"/>
                <a:cs typeface="Arial"/>
              </a:rPr>
              <a:t>a </a:t>
            </a:r>
            <a:r>
              <a:rPr sz="950" spc="-10" dirty="0">
                <a:latin typeface="Arial"/>
                <a:cs typeface="Arial"/>
              </a:rPr>
              <a:t>200k bpd refinery in</a:t>
            </a:r>
            <a:r>
              <a:rPr sz="950" spc="45" dirty="0">
                <a:latin typeface="Arial"/>
                <a:cs typeface="Arial"/>
              </a:rPr>
              <a:t> </a:t>
            </a:r>
            <a:r>
              <a:rPr sz="950" spc="-10" dirty="0">
                <a:latin typeface="Arial"/>
                <a:cs typeface="Arial"/>
              </a:rPr>
              <a:t>Dagang.</a:t>
            </a:r>
            <a:endParaRPr sz="950">
              <a:latin typeface="Arial"/>
              <a:cs typeface="Arial"/>
            </a:endParaRPr>
          </a:p>
          <a:p>
            <a:pPr>
              <a:lnSpc>
                <a:spcPct val="100000"/>
              </a:lnSpc>
              <a:spcBef>
                <a:spcPts val="30"/>
              </a:spcBef>
            </a:pPr>
            <a:endParaRPr sz="1400">
              <a:latin typeface="Times New Roman"/>
              <a:cs typeface="Times New Roman"/>
            </a:endParaRPr>
          </a:p>
          <a:p>
            <a:pPr marL="12700" marR="5080">
              <a:lnSpc>
                <a:spcPct val="142300"/>
              </a:lnSpc>
              <a:spcBef>
                <a:spcPts val="5"/>
              </a:spcBef>
            </a:pPr>
            <a:r>
              <a:rPr sz="950" spc="-10" dirty="0">
                <a:latin typeface="Arial"/>
                <a:cs typeface="Arial"/>
              </a:rPr>
              <a:t>Distillation Column sales will drop 2.7% in </a:t>
            </a:r>
            <a:r>
              <a:rPr sz="950" spc="-5" dirty="0">
                <a:latin typeface="Arial"/>
                <a:cs typeface="Arial"/>
              </a:rPr>
              <a:t>the </a:t>
            </a:r>
            <a:r>
              <a:rPr sz="950" spc="-10" dirty="0">
                <a:latin typeface="Arial"/>
                <a:cs typeface="Arial"/>
              </a:rPr>
              <a:t>Americas </a:t>
            </a:r>
            <a:r>
              <a:rPr sz="950" spc="-5" dirty="0">
                <a:latin typeface="Arial"/>
                <a:cs typeface="Arial"/>
              </a:rPr>
              <a:t>this </a:t>
            </a:r>
            <a:r>
              <a:rPr sz="950" spc="-10" dirty="0">
                <a:latin typeface="Arial"/>
                <a:cs typeface="Arial"/>
              </a:rPr>
              <a:t>year </a:t>
            </a:r>
            <a:r>
              <a:rPr sz="950" spc="-5" dirty="0">
                <a:latin typeface="Arial"/>
                <a:cs typeface="Arial"/>
              </a:rPr>
              <a:t>on slow US spending. US </a:t>
            </a:r>
            <a:r>
              <a:rPr sz="950" spc="-10" dirty="0">
                <a:latin typeface="Arial"/>
                <a:cs typeface="Arial"/>
              </a:rPr>
              <a:t>fuel  consumption has fallen every year since 2007, with the exception of 2010, due to </a:t>
            </a:r>
            <a:r>
              <a:rPr sz="950" spc="-5" dirty="0">
                <a:latin typeface="Arial"/>
                <a:cs typeface="Arial"/>
              </a:rPr>
              <a:t>slow </a:t>
            </a:r>
            <a:r>
              <a:rPr sz="950" spc="-10" dirty="0">
                <a:latin typeface="Arial"/>
                <a:cs typeface="Arial"/>
              </a:rPr>
              <a:t>economic  growth and </a:t>
            </a:r>
            <a:r>
              <a:rPr sz="950" spc="-5" dirty="0">
                <a:latin typeface="Arial"/>
                <a:cs typeface="Arial"/>
              </a:rPr>
              <a:t>a </a:t>
            </a:r>
            <a:r>
              <a:rPr sz="950" spc="-10" dirty="0">
                <a:latin typeface="Arial"/>
                <a:cs typeface="Arial"/>
              </a:rPr>
              <a:t>transition </a:t>
            </a:r>
            <a:r>
              <a:rPr sz="950" spc="-5" dirty="0">
                <a:latin typeface="Arial"/>
                <a:cs typeface="Arial"/>
              </a:rPr>
              <a:t>to </a:t>
            </a:r>
            <a:r>
              <a:rPr sz="950" spc="-10" dirty="0">
                <a:latin typeface="Arial"/>
                <a:cs typeface="Arial"/>
              </a:rPr>
              <a:t>more fuel </a:t>
            </a:r>
            <a:r>
              <a:rPr sz="950" spc="-5" dirty="0">
                <a:latin typeface="Arial"/>
                <a:cs typeface="Arial"/>
              </a:rPr>
              <a:t>efficient </a:t>
            </a:r>
            <a:r>
              <a:rPr sz="950" spc="-10" dirty="0">
                <a:latin typeface="Arial"/>
                <a:cs typeface="Arial"/>
              </a:rPr>
              <a:t>vehicles. Fuel demand receded 1.3% in 2011, 1.6% in  2012, and is down another 1.5% on average in 2013. Overall economic growth </a:t>
            </a:r>
            <a:r>
              <a:rPr sz="950" spc="-5" dirty="0">
                <a:latin typeface="Arial"/>
                <a:cs typeface="Arial"/>
              </a:rPr>
              <a:t>in the </a:t>
            </a:r>
            <a:r>
              <a:rPr sz="950" spc="-10" dirty="0">
                <a:latin typeface="Arial"/>
                <a:cs typeface="Arial"/>
              </a:rPr>
              <a:t>world’s largest  economy remains sluggish as well, at 1.8% in 2012 Q2 and 2.2% in 2012 Q4, and </a:t>
            </a:r>
            <a:r>
              <a:rPr sz="950" spc="-5" dirty="0">
                <a:latin typeface="Arial"/>
                <a:cs typeface="Arial"/>
              </a:rPr>
              <a:t>the </a:t>
            </a:r>
            <a:r>
              <a:rPr sz="950" spc="-10" dirty="0">
                <a:latin typeface="Arial"/>
                <a:cs typeface="Arial"/>
              </a:rPr>
              <a:t>slow  spending will contribute </a:t>
            </a:r>
            <a:r>
              <a:rPr sz="950" spc="-5" dirty="0">
                <a:latin typeface="Arial"/>
                <a:cs typeface="Arial"/>
              </a:rPr>
              <a:t>to a </a:t>
            </a:r>
            <a:r>
              <a:rPr sz="950" spc="-15" dirty="0">
                <a:latin typeface="Arial"/>
                <a:cs typeface="Arial"/>
              </a:rPr>
              <a:t>5% </a:t>
            </a:r>
            <a:r>
              <a:rPr sz="950" spc="-10" dirty="0">
                <a:latin typeface="Arial"/>
                <a:cs typeface="Arial"/>
              </a:rPr>
              <a:t>drop in US refinery </a:t>
            </a:r>
            <a:r>
              <a:rPr sz="950" spc="-5" dirty="0">
                <a:latin typeface="Arial"/>
                <a:cs typeface="Arial"/>
              </a:rPr>
              <a:t>investments </a:t>
            </a:r>
            <a:r>
              <a:rPr sz="950" spc="-10" dirty="0">
                <a:latin typeface="Arial"/>
                <a:cs typeface="Arial"/>
              </a:rPr>
              <a:t>compared </a:t>
            </a:r>
            <a:r>
              <a:rPr sz="950" spc="-5" dirty="0">
                <a:latin typeface="Arial"/>
                <a:cs typeface="Arial"/>
              </a:rPr>
              <a:t>to </a:t>
            </a:r>
            <a:r>
              <a:rPr sz="950" spc="-10" dirty="0">
                <a:latin typeface="Arial"/>
                <a:cs typeface="Arial"/>
              </a:rPr>
              <a:t>2012. </a:t>
            </a:r>
            <a:r>
              <a:rPr sz="950" spc="-5" dirty="0">
                <a:latin typeface="Arial"/>
                <a:cs typeface="Arial"/>
              </a:rPr>
              <a:t>Also in the  </a:t>
            </a:r>
            <a:r>
              <a:rPr sz="950" spc="-10" dirty="0">
                <a:latin typeface="Arial"/>
                <a:cs typeface="Arial"/>
              </a:rPr>
              <a:t>Americas, Pemex kept its Tula refinery on hold, as US buyers are no longer importing as much light  product (due to shale oil production). Other Latin American investments will slow the rate of decline,  including ongoing refinery projects such as Petrobras’ Premium </a:t>
            </a:r>
            <a:r>
              <a:rPr sz="950" spc="-5" dirty="0">
                <a:latin typeface="Arial"/>
                <a:cs typeface="Arial"/>
              </a:rPr>
              <a:t>II </a:t>
            </a:r>
            <a:r>
              <a:rPr sz="950" spc="-10" dirty="0">
                <a:latin typeface="Arial"/>
                <a:cs typeface="Arial"/>
              </a:rPr>
              <a:t>and PDVSA’s El</a:t>
            </a:r>
            <a:r>
              <a:rPr sz="950" spc="130" dirty="0">
                <a:latin typeface="Arial"/>
                <a:cs typeface="Arial"/>
              </a:rPr>
              <a:t> </a:t>
            </a:r>
            <a:r>
              <a:rPr sz="950" spc="-10" dirty="0">
                <a:latin typeface="Arial"/>
                <a:cs typeface="Arial"/>
              </a:rPr>
              <a:t>Palito.</a:t>
            </a:r>
            <a:endParaRPr sz="950">
              <a:latin typeface="Arial"/>
              <a:cs typeface="Arial"/>
            </a:endParaRPr>
          </a:p>
        </p:txBody>
      </p:sp>
      <p:sp>
        <p:nvSpPr>
          <p:cNvPr id="3" name="object 3"/>
          <p:cNvSpPr txBox="1"/>
          <p:nvPr/>
        </p:nvSpPr>
        <p:spPr>
          <a:xfrm>
            <a:off x="1284973" y="6804738"/>
            <a:ext cx="519493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Refinery investments will fall </a:t>
            </a:r>
            <a:r>
              <a:rPr sz="950" spc="-15" dirty="0">
                <a:latin typeface="Arial"/>
                <a:cs typeface="Arial"/>
              </a:rPr>
              <a:t>2% </a:t>
            </a:r>
            <a:r>
              <a:rPr sz="950" spc="-10" dirty="0">
                <a:latin typeface="Arial"/>
                <a:cs typeface="Arial"/>
              </a:rPr>
              <a:t>in EMEA, where there </a:t>
            </a:r>
            <a:r>
              <a:rPr sz="950" spc="-5" dirty="0">
                <a:latin typeface="Arial"/>
                <a:cs typeface="Arial"/>
              </a:rPr>
              <a:t>is </a:t>
            </a:r>
            <a:r>
              <a:rPr sz="950" spc="-10" dirty="0">
                <a:latin typeface="Arial"/>
                <a:cs typeface="Arial"/>
              </a:rPr>
              <a:t>excess </a:t>
            </a:r>
            <a:r>
              <a:rPr sz="950" spc="-5" dirty="0">
                <a:latin typeface="Arial"/>
                <a:cs typeface="Arial"/>
              </a:rPr>
              <a:t>refining </a:t>
            </a:r>
            <a:r>
              <a:rPr sz="950" spc="-10" dirty="0">
                <a:latin typeface="Arial"/>
                <a:cs typeface="Arial"/>
              </a:rPr>
              <a:t>capacity. </a:t>
            </a:r>
            <a:r>
              <a:rPr sz="950" spc="-5" dirty="0">
                <a:latin typeface="Arial"/>
                <a:cs typeface="Arial"/>
              </a:rPr>
              <a:t>Petroplus  </a:t>
            </a:r>
            <a:r>
              <a:rPr sz="950" spc="-10" dirty="0">
                <a:latin typeface="Arial"/>
                <a:cs typeface="Arial"/>
              </a:rPr>
              <a:t>Holdings, once </a:t>
            </a:r>
            <a:r>
              <a:rPr sz="950" spc="-5" dirty="0">
                <a:latin typeface="Arial"/>
                <a:cs typeface="Arial"/>
              </a:rPr>
              <a:t>the </a:t>
            </a:r>
            <a:r>
              <a:rPr sz="950" spc="-10" dirty="0">
                <a:latin typeface="Arial"/>
                <a:cs typeface="Arial"/>
              </a:rPr>
              <a:t>largest refiner in Europe, filed </a:t>
            </a:r>
            <a:r>
              <a:rPr sz="950" spc="-5" dirty="0">
                <a:latin typeface="Arial"/>
                <a:cs typeface="Arial"/>
              </a:rPr>
              <a:t>for </a:t>
            </a:r>
            <a:r>
              <a:rPr sz="950" spc="-10" dirty="0">
                <a:latin typeface="Arial"/>
                <a:cs typeface="Arial"/>
              </a:rPr>
              <a:t>insolvency in 2012, shutting down major  refineries such at Coryton in the UK and Petit Couronne, in France. Despite Western</a:t>
            </a:r>
            <a:r>
              <a:rPr sz="950" spc="175" dirty="0">
                <a:latin typeface="Arial"/>
                <a:cs typeface="Arial"/>
              </a:rPr>
              <a:t> </a:t>
            </a:r>
            <a:r>
              <a:rPr sz="950" spc="-10" dirty="0">
                <a:latin typeface="Arial"/>
                <a:cs typeface="Arial"/>
              </a:rPr>
              <a:t>Europe’s</a:t>
            </a:r>
            <a:endParaRPr sz="950">
              <a:latin typeface="Arial"/>
              <a:cs typeface="Arial"/>
            </a:endParaRPr>
          </a:p>
          <a:p>
            <a:pPr marL="12700" marR="5080">
              <a:lnSpc>
                <a:spcPct val="142100"/>
              </a:lnSpc>
              <a:spcBef>
                <a:spcPts val="5"/>
              </a:spcBef>
            </a:pPr>
            <a:r>
              <a:rPr sz="950" spc="-10" dirty="0">
                <a:latin typeface="Arial"/>
                <a:cs typeface="Arial"/>
              </a:rPr>
              <a:t>torpor, ongoing investments in projects such as Jazan and Yanbu in Saudi Arabia (Saudi Aramco)  and Volgograd in Russia (Lukoil) will prevent </a:t>
            </a:r>
            <a:r>
              <a:rPr sz="950" spc="-5" dirty="0">
                <a:latin typeface="Arial"/>
                <a:cs typeface="Arial"/>
              </a:rPr>
              <a:t>a </a:t>
            </a:r>
            <a:r>
              <a:rPr sz="950" spc="-10" dirty="0">
                <a:latin typeface="Arial"/>
                <a:cs typeface="Arial"/>
              </a:rPr>
              <a:t>steeper drop in spending this</a:t>
            </a:r>
            <a:r>
              <a:rPr sz="950" spc="185" dirty="0">
                <a:latin typeface="Arial"/>
                <a:cs typeface="Arial"/>
              </a:rPr>
              <a:t> </a:t>
            </a:r>
            <a:r>
              <a:rPr sz="950" spc="-10" dirty="0">
                <a:latin typeface="Arial"/>
                <a:cs typeface="Arial"/>
              </a:rPr>
              <a:t>year.</a:t>
            </a:r>
            <a:endParaRPr sz="950">
              <a:latin typeface="Arial"/>
              <a:cs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678683" y="850138"/>
            <a:ext cx="24155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1: Demand for Distillation</a:t>
            </a:r>
            <a:r>
              <a:rPr sz="950" b="1" spc="5" dirty="0">
                <a:latin typeface="Arial"/>
                <a:cs typeface="Arial"/>
              </a:rPr>
              <a:t> </a:t>
            </a:r>
            <a:r>
              <a:rPr sz="950" b="1" spc="-15" dirty="0">
                <a:latin typeface="Arial"/>
                <a:cs typeface="Arial"/>
              </a:rPr>
              <a:t>Columns</a:t>
            </a:r>
            <a:endParaRPr sz="950">
              <a:latin typeface="Arial"/>
              <a:cs typeface="Arial"/>
            </a:endParaRPr>
          </a:p>
        </p:txBody>
      </p:sp>
      <p:sp>
        <p:nvSpPr>
          <p:cNvPr id="3" name="object 3"/>
          <p:cNvSpPr txBox="1"/>
          <p:nvPr/>
        </p:nvSpPr>
        <p:spPr>
          <a:xfrm>
            <a:off x="1284989" y="3483163"/>
            <a:ext cx="5205095" cy="632460"/>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Aggressive refinery investments in </a:t>
            </a:r>
            <a:r>
              <a:rPr sz="950" spc="-5" dirty="0">
                <a:latin typeface="Arial"/>
                <a:cs typeface="Arial"/>
              </a:rPr>
              <a:t>Asia </a:t>
            </a:r>
            <a:r>
              <a:rPr sz="950" spc="-10" dirty="0">
                <a:latin typeface="Arial"/>
                <a:cs typeface="Arial"/>
              </a:rPr>
              <a:t>and Russia to modernize refining capacity and meet local  demand growth, along with continued project activity in </a:t>
            </a:r>
            <a:r>
              <a:rPr sz="950" spc="-5" dirty="0">
                <a:latin typeface="Arial"/>
                <a:cs typeface="Arial"/>
              </a:rPr>
              <a:t>the </a:t>
            </a:r>
            <a:r>
              <a:rPr sz="950" spc="-10" dirty="0">
                <a:latin typeface="Arial"/>
                <a:cs typeface="Arial"/>
              </a:rPr>
              <a:t>Middle East, Brazil, and Venezuela will  drive cumulative demand growth of 52.5% through</a:t>
            </a:r>
            <a:r>
              <a:rPr sz="950" spc="50" dirty="0">
                <a:latin typeface="Arial"/>
                <a:cs typeface="Arial"/>
              </a:rPr>
              <a:t> </a:t>
            </a:r>
            <a:r>
              <a:rPr sz="950" spc="-10" dirty="0">
                <a:latin typeface="Arial"/>
                <a:cs typeface="Arial"/>
              </a:rPr>
              <a:t>2020.</a:t>
            </a:r>
            <a:endParaRPr sz="950">
              <a:latin typeface="Arial"/>
              <a:cs typeface="Arial"/>
            </a:endParaRPr>
          </a:p>
        </p:txBody>
      </p:sp>
      <p:sp>
        <p:nvSpPr>
          <p:cNvPr id="4" name="object 4"/>
          <p:cNvSpPr txBox="1"/>
          <p:nvPr/>
        </p:nvSpPr>
        <p:spPr>
          <a:xfrm>
            <a:off x="1284989" y="4450895"/>
            <a:ext cx="5264785" cy="474599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China accounts </a:t>
            </a:r>
            <a:r>
              <a:rPr sz="950" spc="-5" dirty="0">
                <a:latin typeface="Arial"/>
                <a:cs typeface="Arial"/>
              </a:rPr>
              <a:t>for a </a:t>
            </a:r>
            <a:r>
              <a:rPr sz="950" spc="-10" dirty="0">
                <a:latin typeface="Arial"/>
                <a:cs typeface="Arial"/>
              </a:rPr>
              <a:t>third </a:t>
            </a:r>
            <a:r>
              <a:rPr sz="950" spc="-5" dirty="0">
                <a:latin typeface="Arial"/>
                <a:cs typeface="Arial"/>
              </a:rPr>
              <a:t>of </a:t>
            </a:r>
            <a:r>
              <a:rPr sz="950" spc="-10" dirty="0">
                <a:latin typeface="Arial"/>
                <a:cs typeface="Arial"/>
              </a:rPr>
              <a:t>global oil demand growth, according </a:t>
            </a:r>
            <a:r>
              <a:rPr sz="950" spc="-5" dirty="0">
                <a:latin typeface="Arial"/>
                <a:cs typeface="Arial"/>
              </a:rPr>
              <a:t>to the </a:t>
            </a:r>
            <a:r>
              <a:rPr sz="950" spc="-10" dirty="0">
                <a:latin typeface="Arial"/>
                <a:cs typeface="Arial"/>
              </a:rPr>
              <a:t>International Energy  Agency, which, combined with </a:t>
            </a:r>
            <a:r>
              <a:rPr sz="950" spc="-5" dirty="0">
                <a:latin typeface="Arial"/>
                <a:cs typeface="Arial"/>
              </a:rPr>
              <a:t>the </a:t>
            </a:r>
            <a:r>
              <a:rPr sz="950" spc="-10" dirty="0">
                <a:latin typeface="Arial"/>
                <a:cs typeface="Arial"/>
              </a:rPr>
              <a:t>government’s modernization </a:t>
            </a:r>
            <a:r>
              <a:rPr sz="950" spc="-5" dirty="0">
                <a:latin typeface="Arial"/>
                <a:cs typeface="Arial"/>
              </a:rPr>
              <a:t>imperative, </a:t>
            </a:r>
            <a:r>
              <a:rPr sz="950" spc="-10" dirty="0">
                <a:latin typeface="Arial"/>
                <a:cs typeface="Arial"/>
              </a:rPr>
              <a:t>will drive </a:t>
            </a:r>
            <a:r>
              <a:rPr sz="950" spc="-5" dirty="0">
                <a:latin typeface="Arial"/>
                <a:cs typeface="Arial"/>
              </a:rPr>
              <a:t>Asian </a:t>
            </a:r>
            <a:r>
              <a:rPr sz="950" spc="-10" dirty="0">
                <a:latin typeface="Arial"/>
                <a:cs typeface="Arial"/>
              </a:rPr>
              <a:t>demand  </a:t>
            </a:r>
            <a:r>
              <a:rPr sz="950" spc="-5" dirty="0">
                <a:latin typeface="Arial"/>
                <a:cs typeface="Arial"/>
              </a:rPr>
              <a:t>for Distillation </a:t>
            </a:r>
            <a:r>
              <a:rPr sz="950" spc="-10" dirty="0">
                <a:latin typeface="Arial"/>
                <a:cs typeface="Arial"/>
              </a:rPr>
              <a:t>Columns up 85% </a:t>
            </a:r>
            <a:r>
              <a:rPr sz="950" spc="-5" dirty="0">
                <a:latin typeface="Arial"/>
                <a:cs typeface="Arial"/>
              </a:rPr>
              <a:t>by </a:t>
            </a:r>
            <a:r>
              <a:rPr sz="950" spc="-10" dirty="0">
                <a:latin typeface="Arial"/>
                <a:cs typeface="Arial"/>
              </a:rPr>
              <a:t>2020</a:t>
            </a:r>
            <a:r>
              <a:rPr sz="950" spc="-30" dirty="0">
                <a:latin typeface="Arial"/>
                <a:cs typeface="Arial"/>
              </a:rPr>
              <a:t> </a:t>
            </a:r>
            <a:r>
              <a:rPr sz="950" spc="-10" dirty="0">
                <a:latin typeface="Arial"/>
                <a:cs typeface="Arial"/>
              </a:rPr>
              <a:t>Q1.</a:t>
            </a:r>
            <a:endParaRPr sz="950">
              <a:latin typeface="Arial"/>
              <a:cs typeface="Arial"/>
            </a:endParaRPr>
          </a:p>
          <a:p>
            <a:pPr>
              <a:lnSpc>
                <a:spcPct val="100000"/>
              </a:lnSpc>
              <a:spcBef>
                <a:spcPts val="15"/>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CNPC and PDVSA are building </a:t>
            </a:r>
            <a:r>
              <a:rPr sz="950" spc="-5" dirty="0">
                <a:latin typeface="Arial"/>
                <a:cs typeface="Arial"/>
              </a:rPr>
              <a:t>a </a:t>
            </a:r>
            <a:r>
              <a:rPr sz="950" spc="-10" dirty="0">
                <a:latin typeface="Arial"/>
                <a:cs typeface="Arial"/>
              </a:rPr>
              <a:t>400k bpd complex (Nanhai) </a:t>
            </a:r>
            <a:r>
              <a:rPr sz="950" spc="-5" dirty="0">
                <a:latin typeface="Arial"/>
                <a:cs typeface="Arial"/>
              </a:rPr>
              <a:t>to </a:t>
            </a:r>
            <a:r>
              <a:rPr sz="950" spc="-10" dirty="0">
                <a:latin typeface="Arial"/>
                <a:cs typeface="Arial"/>
              </a:rPr>
              <a:t>process Orinoco</a:t>
            </a:r>
            <a:r>
              <a:rPr sz="950" spc="120" dirty="0">
                <a:latin typeface="Arial"/>
                <a:cs typeface="Arial"/>
              </a:rPr>
              <a:t> </a:t>
            </a:r>
            <a:r>
              <a:rPr sz="950" spc="-10" dirty="0">
                <a:latin typeface="Arial"/>
                <a:cs typeface="Arial"/>
              </a:rPr>
              <a:t>crude.</a:t>
            </a:r>
            <a:endParaRPr sz="950">
              <a:latin typeface="Arial"/>
              <a:cs typeface="Arial"/>
            </a:endParaRPr>
          </a:p>
          <a:p>
            <a:pPr marL="443230" marR="437515" indent="-215900">
              <a:lnSpc>
                <a:spcPct val="142600"/>
              </a:lnSpc>
              <a:spcBef>
                <a:spcPts val="50"/>
              </a:spcBef>
              <a:buFont typeface="Symbol"/>
              <a:buChar char=""/>
              <a:tabLst>
                <a:tab pos="442595" algn="l"/>
                <a:tab pos="443865" algn="l"/>
              </a:tabLst>
            </a:pPr>
            <a:r>
              <a:rPr sz="950" spc="-10" dirty="0">
                <a:latin typeface="Arial"/>
                <a:cs typeface="Arial"/>
              </a:rPr>
              <a:t>Sinopec is planning </a:t>
            </a:r>
            <a:r>
              <a:rPr sz="950" spc="-5" dirty="0">
                <a:latin typeface="Arial"/>
                <a:cs typeface="Arial"/>
              </a:rPr>
              <a:t>a </a:t>
            </a:r>
            <a:r>
              <a:rPr sz="950" spc="-10" dirty="0">
                <a:latin typeface="Arial"/>
                <a:cs typeface="Arial"/>
              </a:rPr>
              <a:t>100k bpd expansion of its Zhenhai refinery, with construction  scheduled to begin in</a:t>
            </a:r>
            <a:r>
              <a:rPr sz="950" spc="-25" dirty="0">
                <a:latin typeface="Arial"/>
                <a:cs typeface="Arial"/>
              </a:rPr>
              <a:t> </a:t>
            </a:r>
            <a:r>
              <a:rPr sz="950" spc="-10" dirty="0">
                <a:latin typeface="Arial"/>
                <a:cs typeface="Arial"/>
              </a:rPr>
              <a:t>2014.</a:t>
            </a:r>
            <a:endParaRPr sz="950">
              <a:latin typeface="Arial"/>
              <a:cs typeface="Arial"/>
            </a:endParaRPr>
          </a:p>
          <a:p>
            <a:pPr marL="443230" marR="454659" indent="-215900">
              <a:lnSpc>
                <a:spcPct val="142100"/>
              </a:lnSpc>
              <a:spcBef>
                <a:spcPts val="70"/>
              </a:spcBef>
              <a:buFont typeface="Symbol"/>
              <a:buChar char=""/>
              <a:tabLst>
                <a:tab pos="442595" algn="l"/>
                <a:tab pos="443865" algn="l"/>
              </a:tabLst>
            </a:pPr>
            <a:r>
              <a:rPr sz="950" spc="-10" dirty="0">
                <a:latin typeface="Arial"/>
                <a:cs typeface="Arial"/>
              </a:rPr>
              <a:t>More than </a:t>
            </a:r>
            <a:r>
              <a:rPr sz="950" spc="-5" dirty="0">
                <a:latin typeface="Arial"/>
                <a:cs typeface="Arial"/>
              </a:rPr>
              <a:t>a </a:t>
            </a:r>
            <a:r>
              <a:rPr sz="950" spc="-10" dirty="0">
                <a:latin typeface="Arial"/>
                <a:cs typeface="Arial"/>
              </a:rPr>
              <a:t>dozen other Chinese projects are in various stages of planning, with </a:t>
            </a:r>
            <a:r>
              <a:rPr sz="950" spc="-5" dirty="0">
                <a:latin typeface="Arial"/>
                <a:cs typeface="Arial"/>
              </a:rPr>
              <a:t>a  </a:t>
            </a:r>
            <a:r>
              <a:rPr sz="950" spc="-10" dirty="0">
                <a:latin typeface="Arial"/>
                <a:cs typeface="Arial"/>
              </a:rPr>
              <a:t>combined total of 1.85m bpd in refining capacity on </a:t>
            </a:r>
            <a:r>
              <a:rPr sz="950" spc="-5" dirty="0">
                <a:latin typeface="Arial"/>
                <a:cs typeface="Arial"/>
              </a:rPr>
              <a:t>the</a:t>
            </a:r>
            <a:r>
              <a:rPr sz="950" spc="100" dirty="0">
                <a:latin typeface="Arial"/>
                <a:cs typeface="Arial"/>
              </a:rPr>
              <a:t> </a:t>
            </a:r>
            <a:r>
              <a:rPr sz="950" spc="-10" dirty="0">
                <a:latin typeface="Arial"/>
                <a:cs typeface="Arial"/>
              </a:rPr>
              <a:t>table.</a:t>
            </a:r>
            <a:endParaRPr sz="950">
              <a:latin typeface="Arial"/>
              <a:cs typeface="Arial"/>
            </a:endParaRPr>
          </a:p>
          <a:p>
            <a:pPr>
              <a:lnSpc>
                <a:spcPct val="100000"/>
              </a:lnSpc>
              <a:buFont typeface="Symbol"/>
              <a:buChar char=""/>
            </a:pPr>
            <a:endParaRPr sz="1000">
              <a:latin typeface="Times New Roman"/>
              <a:cs typeface="Times New Roman"/>
            </a:endParaRPr>
          </a:p>
          <a:p>
            <a:pPr>
              <a:lnSpc>
                <a:spcPct val="100000"/>
              </a:lnSpc>
              <a:spcBef>
                <a:spcPts val="50"/>
              </a:spcBef>
              <a:buFont typeface="Symbol"/>
              <a:buChar char=""/>
            </a:pPr>
            <a:endParaRPr sz="800">
              <a:latin typeface="Times New Roman"/>
              <a:cs typeface="Times New Roman"/>
            </a:endParaRPr>
          </a:p>
          <a:p>
            <a:pPr marL="12700">
              <a:lnSpc>
                <a:spcPct val="100000"/>
              </a:lnSpc>
            </a:pPr>
            <a:r>
              <a:rPr sz="950" spc="-10" dirty="0">
                <a:latin typeface="Arial"/>
                <a:cs typeface="Arial"/>
              </a:rPr>
              <a:t>China is not the only Asian country with major plans underway, </a:t>
            </a:r>
            <a:r>
              <a:rPr sz="950" spc="-5" dirty="0">
                <a:latin typeface="Arial"/>
                <a:cs typeface="Arial"/>
              </a:rPr>
              <a:t>for</a:t>
            </a:r>
            <a:r>
              <a:rPr sz="950" spc="120" dirty="0">
                <a:latin typeface="Arial"/>
                <a:cs typeface="Arial"/>
              </a:rPr>
              <a:t> </a:t>
            </a:r>
            <a:r>
              <a:rPr sz="950" spc="-10" dirty="0">
                <a:latin typeface="Arial"/>
                <a:cs typeface="Arial"/>
              </a:rPr>
              <a:t>example:</a:t>
            </a:r>
            <a:endParaRPr sz="950">
              <a:latin typeface="Arial"/>
              <a:cs typeface="Arial"/>
            </a:endParaRPr>
          </a:p>
          <a:p>
            <a:pPr marL="443230" marR="130810" indent="-215900">
              <a:lnSpc>
                <a:spcPct val="142600"/>
              </a:lnSpc>
              <a:spcBef>
                <a:spcPts val="625"/>
              </a:spcBef>
              <a:buFont typeface="Symbol"/>
              <a:buChar char=""/>
              <a:tabLst>
                <a:tab pos="442595" algn="l"/>
                <a:tab pos="443865" algn="l"/>
              </a:tabLst>
            </a:pPr>
            <a:r>
              <a:rPr sz="950" spc="-10" dirty="0">
                <a:latin typeface="Arial"/>
                <a:cs typeface="Arial"/>
              </a:rPr>
              <a:t>Indian refiner CPCL is planning </a:t>
            </a:r>
            <a:r>
              <a:rPr sz="950" spc="-5" dirty="0">
                <a:latin typeface="Arial"/>
                <a:cs typeface="Arial"/>
              </a:rPr>
              <a:t>to </a:t>
            </a:r>
            <a:r>
              <a:rPr sz="950" spc="-10" dirty="0">
                <a:latin typeface="Arial"/>
                <a:cs typeface="Arial"/>
              </a:rPr>
              <a:t>add another 500k bod in capacity with two expansions  (Manali and</a:t>
            </a:r>
            <a:r>
              <a:rPr sz="950" spc="-35" dirty="0">
                <a:latin typeface="Arial"/>
                <a:cs typeface="Arial"/>
              </a:rPr>
              <a:t> </a:t>
            </a:r>
            <a:r>
              <a:rPr sz="950" spc="-10" dirty="0">
                <a:latin typeface="Arial"/>
                <a:cs typeface="Arial"/>
              </a:rPr>
              <a:t>Cuddalore).</a:t>
            </a:r>
            <a:endParaRPr sz="950">
              <a:latin typeface="Arial"/>
              <a:cs typeface="Arial"/>
            </a:endParaRPr>
          </a:p>
          <a:p>
            <a:pPr marL="443230" marR="10795" indent="-215900">
              <a:lnSpc>
                <a:spcPct val="142600"/>
              </a:lnSpc>
              <a:spcBef>
                <a:spcPts val="50"/>
              </a:spcBef>
              <a:buFont typeface="Symbol"/>
              <a:buChar char=""/>
              <a:tabLst>
                <a:tab pos="442595" algn="l"/>
                <a:tab pos="443865" algn="l"/>
              </a:tabLst>
            </a:pPr>
            <a:r>
              <a:rPr sz="950" spc="-10" dirty="0">
                <a:latin typeface="Arial"/>
                <a:cs typeface="Arial"/>
              </a:rPr>
              <a:t>In Malaysia, Petronas has started construction on two refineries (Johor and Melaka II), with  475k bpd </a:t>
            </a:r>
            <a:r>
              <a:rPr sz="950" spc="-5" dirty="0">
                <a:latin typeface="Arial"/>
                <a:cs typeface="Arial"/>
              </a:rPr>
              <a:t>in </a:t>
            </a:r>
            <a:r>
              <a:rPr sz="950" spc="-10" dirty="0">
                <a:latin typeface="Arial"/>
                <a:cs typeface="Arial"/>
              </a:rPr>
              <a:t>combined</a:t>
            </a:r>
            <a:r>
              <a:rPr sz="950" spc="-20" dirty="0">
                <a:latin typeface="Arial"/>
                <a:cs typeface="Arial"/>
              </a:rPr>
              <a:t> </a:t>
            </a:r>
            <a:r>
              <a:rPr sz="950" spc="-10" dirty="0">
                <a:latin typeface="Arial"/>
                <a:cs typeface="Arial"/>
              </a:rPr>
              <a:t>capacity.</a:t>
            </a:r>
            <a:endParaRPr sz="950">
              <a:latin typeface="Arial"/>
              <a:cs typeface="Arial"/>
            </a:endParaRPr>
          </a:p>
          <a:p>
            <a:pPr marL="443230" marR="45085" indent="-215900">
              <a:lnSpc>
                <a:spcPct val="142100"/>
              </a:lnSpc>
              <a:spcBef>
                <a:spcPts val="60"/>
              </a:spcBef>
              <a:buFont typeface="Symbol"/>
              <a:buChar char=""/>
              <a:tabLst>
                <a:tab pos="442595" algn="l"/>
                <a:tab pos="443865" algn="l"/>
              </a:tabLst>
            </a:pPr>
            <a:r>
              <a:rPr sz="950" spc="-10" dirty="0">
                <a:latin typeface="Arial"/>
                <a:cs typeface="Arial"/>
              </a:rPr>
              <a:t>PetroVietnam is also planning </a:t>
            </a:r>
            <a:r>
              <a:rPr sz="950" spc="-5" dirty="0">
                <a:latin typeface="Arial"/>
                <a:cs typeface="Arial"/>
              </a:rPr>
              <a:t>two </a:t>
            </a:r>
            <a:r>
              <a:rPr sz="950" spc="-10" dirty="0">
                <a:latin typeface="Arial"/>
                <a:cs typeface="Arial"/>
              </a:rPr>
              <a:t>refineries, Nghi Son and Dung Quat, which together will  process 400k</a:t>
            </a:r>
            <a:r>
              <a:rPr sz="950" spc="-70" dirty="0">
                <a:latin typeface="Arial"/>
                <a:cs typeface="Arial"/>
              </a:rPr>
              <a:t> </a:t>
            </a:r>
            <a:r>
              <a:rPr sz="950" spc="-10" dirty="0">
                <a:latin typeface="Arial"/>
                <a:cs typeface="Arial"/>
              </a:rPr>
              <a:t>bpd.</a:t>
            </a:r>
            <a:endParaRPr sz="950">
              <a:latin typeface="Arial"/>
              <a:cs typeface="Arial"/>
            </a:endParaRPr>
          </a:p>
          <a:p>
            <a:pPr>
              <a:lnSpc>
                <a:spcPct val="100000"/>
              </a:lnSpc>
              <a:spcBef>
                <a:spcPts val="30"/>
              </a:spcBef>
            </a:pPr>
            <a:endParaRPr sz="1400">
              <a:latin typeface="Times New Roman"/>
              <a:cs typeface="Times New Roman"/>
            </a:endParaRPr>
          </a:p>
          <a:p>
            <a:pPr marL="12700" marR="116205">
              <a:lnSpc>
                <a:spcPct val="142400"/>
              </a:lnSpc>
            </a:pPr>
            <a:r>
              <a:rPr sz="950" spc="-5" dirty="0">
                <a:latin typeface="Arial"/>
                <a:cs typeface="Arial"/>
              </a:rPr>
              <a:t>In </a:t>
            </a:r>
            <a:r>
              <a:rPr sz="950" spc="-10" dirty="0">
                <a:latin typeface="Arial"/>
                <a:cs typeface="Arial"/>
              </a:rPr>
              <a:t>the Americas, most of the impetus will come from Brazil and, </a:t>
            </a:r>
            <a:r>
              <a:rPr sz="950" spc="-5" dirty="0">
                <a:latin typeface="Arial"/>
                <a:cs typeface="Arial"/>
              </a:rPr>
              <a:t>to </a:t>
            </a:r>
            <a:r>
              <a:rPr sz="950" spc="-10" dirty="0">
                <a:latin typeface="Arial"/>
                <a:cs typeface="Arial"/>
              </a:rPr>
              <a:t>some extent, Venezuela.  However, multiple refining projects are underway or in the planning stages in the US and Canada  that will contribute </a:t>
            </a:r>
            <a:r>
              <a:rPr sz="950" spc="-5" dirty="0">
                <a:latin typeface="Arial"/>
                <a:cs typeface="Arial"/>
              </a:rPr>
              <a:t>to the </a:t>
            </a:r>
            <a:r>
              <a:rPr sz="950" spc="-10" dirty="0">
                <a:latin typeface="Arial"/>
                <a:cs typeface="Arial"/>
              </a:rPr>
              <a:t>region’s 22% increase </a:t>
            </a:r>
            <a:r>
              <a:rPr sz="950" spc="-5" dirty="0">
                <a:latin typeface="Arial"/>
                <a:cs typeface="Arial"/>
              </a:rPr>
              <a:t>in Distillation Column </a:t>
            </a:r>
            <a:r>
              <a:rPr sz="950" spc="-10" dirty="0">
                <a:latin typeface="Arial"/>
                <a:cs typeface="Arial"/>
              </a:rPr>
              <a:t>sales by 2020. </a:t>
            </a:r>
            <a:r>
              <a:rPr sz="950" spc="-5" dirty="0">
                <a:latin typeface="Arial"/>
                <a:cs typeface="Arial"/>
              </a:rPr>
              <a:t>Petrobras,  </a:t>
            </a:r>
            <a:r>
              <a:rPr sz="950" spc="-10" dirty="0">
                <a:latin typeface="Arial"/>
                <a:cs typeface="Arial"/>
              </a:rPr>
              <a:t>determined to supply all of Brazil’s diesel needs, in order to stop importing the fuel at </a:t>
            </a:r>
            <a:r>
              <a:rPr sz="950" spc="-5" dirty="0">
                <a:latin typeface="Arial"/>
                <a:cs typeface="Arial"/>
              </a:rPr>
              <a:t>a </a:t>
            </a:r>
            <a:r>
              <a:rPr sz="950" spc="-10" dirty="0">
                <a:latin typeface="Arial"/>
                <a:cs typeface="Arial"/>
              </a:rPr>
              <a:t>loss, has  five refinery projects scheduled for completion between 2014 and 2018 with </a:t>
            </a:r>
            <a:r>
              <a:rPr sz="950" spc="-5" dirty="0">
                <a:latin typeface="Arial"/>
                <a:cs typeface="Arial"/>
              </a:rPr>
              <a:t>a </a:t>
            </a:r>
            <a:r>
              <a:rPr sz="950" spc="-10" dirty="0">
                <a:latin typeface="Arial"/>
                <a:cs typeface="Arial"/>
              </a:rPr>
              <a:t>combined</a:t>
            </a:r>
            <a:r>
              <a:rPr sz="950" spc="180" dirty="0">
                <a:latin typeface="Arial"/>
                <a:cs typeface="Arial"/>
              </a:rPr>
              <a:t> </a:t>
            </a:r>
            <a:r>
              <a:rPr sz="950" spc="-10" dirty="0">
                <a:latin typeface="Arial"/>
                <a:cs typeface="Arial"/>
              </a:rPr>
              <a:t>1.625m</a:t>
            </a:r>
            <a:endParaRPr sz="950">
              <a:latin typeface="Arial"/>
              <a:cs typeface="Arial"/>
            </a:endParaRPr>
          </a:p>
        </p:txBody>
      </p:sp>
      <p:sp>
        <p:nvSpPr>
          <p:cNvPr id="5" name="object 5"/>
          <p:cNvSpPr/>
          <p:nvPr/>
        </p:nvSpPr>
        <p:spPr>
          <a:xfrm>
            <a:off x="1888235" y="1070610"/>
            <a:ext cx="4022725" cy="2067560"/>
          </a:xfrm>
          <a:custGeom>
            <a:avLst/>
            <a:gdLst/>
            <a:ahLst/>
            <a:cxnLst/>
            <a:rect l="l" t="t" r="r" b="b"/>
            <a:pathLst>
              <a:path w="4022725" h="2067560">
                <a:moveTo>
                  <a:pt x="0" y="2067305"/>
                </a:moveTo>
                <a:lnTo>
                  <a:pt x="4022598" y="2067305"/>
                </a:lnTo>
                <a:lnTo>
                  <a:pt x="4022598" y="0"/>
                </a:lnTo>
                <a:lnTo>
                  <a:pt x="0" y="0"/>
                </a:lnTo>
                <a:lnTo>
                  <a:pt x="0" y="2067305"/>
                </a:lnTo>
                <a:close/>
              </a:path>
            </a:pathLst>
          </a:custGeom>
          <a:solidFill>
            <a:srgbClr val="F1F1F1"/>
          </a:solidFill>
        </p:spPr>
        <p:txBody>
          <a:bodyPr wrap="square" lIns="0" tIns="0" rIns="0" bIns="0" rtlCol="0"/>
          <a:lstStyle/>
          <a:p>
            <a:endParaRPr/>
          </a:p>
        </p:txBody>
      </p:sp>
      <p:sp>
        <p:nvSpPr>
          <p:cNvPr id="6" name="object 6"/>
          <p:cNvSpPr/>
          <p:nvPr/>
        </p:nvSpPr>
        <p:spPr>
          <a:xfrm>
            <a:off x="2741676" y="2759964"/>
            <a:ext cx="0" cy="88900"/>
          </a:xfrm>
          <a:custGeom>
            <a:avLst/>
            <a:gdLst/>
            <a:ahLst/>
            <a:cxnLst/>
            <a:rect l="l" t="t" r="r" b="b"/>
            <a:pathLst>
              <a:path h="88900">
                <a:moveTo>
                  <a:pt x="0" y="0"/>
                </a:moveTo>
                <a:lnTo>
                  <a:pt x="0" y="88392"/>
                </a:lnTo>
              </a:path>
            </a:pathLst>
          </a:custGeom>
          <a:ln w="9143">
            <a:solidFill>
              <a:srgbClr val="326598"/>
            </a:solidFill>
          </a:ln>
        </p:spPr>
        <p:txBody>
          <a:bodyPr wrap="square" lIns="0" tIns="0" rIns="0" bIns="0" rtlCol="0"/>
          <a:lstStyle/>
          <a:p>
            <a:endParaRPr/>
          </a:p>
        </p:txBody>
      </p:sp>
      <p:sp>
        <p:nvSpPr>
          <p:cNvPr id="7" name="object 7"/>
          <p:cNvSpPr/>
          <p:nvPr/>
        </p:nvSpPr>
        <p:spPr>
          <a:xfrm>
            <a:off x="2779014" y="2756916"/>
            <a:ext cx="0" cy="91440"/>
          </a:xfrm>
          <a:custGeom>
            <a:avLst/>
            <a:gdLst/>
            <a:ahLst/>
            <a:cxnLst/>
            <a:rect l="l" t="t" r="r" b="b"/>
            <a:pathLst>
              <a:path h="91439">
                <a:moveTo>
                  <a:pt x="0" y="0"/>
                </a:moveTo>
                <a:lnTo>
                  <a:pt x="0" y="91440"/>
                </a:lnTo>
              </a:path>
            </a:pathLst>
          </a:custGeom>
          <a:ln w="16763">
            <a:solidFill>
              <a:srgbClr val="326598"/>
            </a:solidFill>
          </a:ln>
        </p:spPr>
        <p:txBody>
          <a:bodyPr wrap="square" lIns="0" tIns="0" rIns="0" bIns="0" rtlCol="0"/>
          <a:lstStyle/>
          <a:p>
            <a:endParaRPr/>
          </a:p>
        </p:txBody>
      </p:sp>
      <p:sp>
        <p:nvSpPr>
          <p:cNvPr id="8" name="object 8"/>
          <p:cNvSpPr/>
          <p:nvPr/>
        </p:nvSpPr>
        <p:spPr>
          <a:xfrm>
            <a:off x="2820542" y="2753105"/>
            <a:ext cx="0" cy="95250"/>
          </a:xfrm>
          <a:custGeom>
            <a:avLst/>
            <a:gdLst/>
            <a:ahLst/>
            <a:cxnLst/>
            <a:rect l="l" t="t" r="r" b="b"/>
            <a:pathLst>
              <a:path h="95250">
                <a:moveTo>
                  <a:pt x="0" y="0"/>
                </a:moveTo>
                <a:lnTo>
                  <a:pt x="0" y="95250"/>
                </a:lnTo>
              </a:path>
            </a:pathLst>
          </a:custGeom>
          <a:ln w="17525">
            <a:solidFill>
              <a:srgbClr val="326598"/>
            </a:solidFill>
          </a:ln>
        </p:spPr>
        <p:txBody>
          <a:bodyPr wrap="square" lIns="0" tIns="0" rIns="0" bIns="0" rtlCol="0"/>
          <a:lstStyle/>
          <a:p>
            <a:endParaRPr/>
          </a:p>
        </p:txBody>
      </p:sp>
      <p:sp>
        <p:nvSpPr>
          <p:cNvPr id="9" name="object 9"/>
          <p:cNvSpPr/>
          <p:nvPr/>
        </p:nvSpPr>
        <p:spPr>
          <a:xfrm>
            <a:off x="2862452" y="2748533"/>
            <a:ext cx="0" cy="100330"/>
          </a:xfrm>
          <a:custGeom>
            <a:avLst/>
            <a:gdLst/>
            <a:ahLst/>
            <a:cxnLst/>
            <a:rect l="l" t="t" r="r" b="b"/>
            <a:pathLst>
              <a:path h="100330">
                <a:moveTo>
                  <a:pt x="0" y="0"/>
                </a:moveTo>
                <a:lnTo>
                  <a:pt x="0" y="99822"/>
                </a:lnTo>
              </a:path>
            </a:pathLst>
          </a:custGeom>
          <a:ln w="17525">
            <a:solidFill>
              <a:srgbClr val="326598"/>
            </a:solidFill>
          </a:ln>
        </p:spPr>
        <p:txBody>
          <a:bodyPr wrap="square" lIns="0" tIns="0" rIns="0" bIns="0" rtlCol="0"/>
          <a:lstStyle/>
          <a:p>
            <a:endParaRPr/>
          </a:p>
        </p:txBody>
      </p:sp>
      <p:sp>
        <p:nvSpPr>
          <p:cNvPr id="10" name="object 10"/>
          <p:cNvSpPr/>
          <p:nvPr/>
        </p:nvSpPr>
        <p:spPr>
          <a:xfrm>
            <a:off x="2903982" y="2745485"/>
            <a:ext cx="0" cy="102870"/>
          </a:xfrm>
          <a:custGeom>
            <a:avLst/>
            <a:gdLst/>
            <a:ahLst/>
            <a:cxnLst/>
            <a:rect l="l" t="t" r="r" b="b"/>
            <a:pathLst>
              <a:path h="102869">
                <a:moveTo>
                  <a:pt x="0" y="0"/>
                </a:moveTo>
                <a:lnTo>
                  <a:pt x="0" y="102870"/>
                </a:lnTo>
              </a:path>
            </a:pathLst>
          </a:custGeom>
          <a:ln w="16763">
            <a:solidFill>
              <a:srgbClr val="326598"/>
            </a:solidFill>
          </a:ln>
        </p:spPr>
        <p:txBody>
          <a:bodyPr wrap="square" lIns="0" tIns="0" rIns="0" bIns="0" rtlCol="0"/>
          <a:lstStyle/>
          <a:p>
            <a:endParaRPr/>
          </a:p>
        </p:txBody>
      </p:sp>
      <p:sp>
        <p:nvSpPr>
          <p:cNvPr id="11" name="object 11"/>
          <p:cNvSpPr/>
          <p:nvPr/>
        </p:nvSpPr>
        <p:spPr>
          <a:xfrm>
            <a:off x="2944748" y="2742438"/>
            <a:ext cx="0" cy="106045"/>
          </a:xfrm>
          <a:custGeom>
            <a:avLst/>
            <a:gdLst/>
            <a:ahLst/>
            <a:cxnLst/>
            <a:rect l="l" t="t" r="r" b="b"/>
            <a:pathLst>
              <a:path h="106044">
                <a:moveTo>
                  <a:pt x="0" y="0"/>
                </a:moveTo>
                <a:lnTo>
                  <a:pt x="0" y="105918"/>
                </a:lnTo>
              </a:path>
            </a:pathLst>
          </a:custGeom>
          <a:ln w="16001">
            <a:solidFill>
              <a:srgbClr val="326598"/>
            </a:solidFill>
          </a:ln>
        </p:spPr>
        <p:txBody>
          <a:bodyPr wrap="square" lIns="0" tIns="0" rIns="0" bIns="0" rtlCol="0"/>
          <a:lstStyle/>
          <a:p>
            <a:endParaRPr/>
          </a:p>
        </p:txBody>
      </p:sp>
      <p:sp>
        <p:nvSpPr>
          <p:cNvPr id="12" name="object 12"/>
          <p:cNvSpPr/>
          <p:nvPr/>
        </p:nvSpPr>
        <p:spPr>
          <a:xfrm>
            <a:off x="2986277" y="2740151"/>
            <a:ext cx="0" cy="108585"/>
          </a:xfrm>
          <a:custGeom>
            <a:avLst/>
            <a:gdLst/>
            <a:ahLst/>
            <a:cxnLst/>
            <a:rect l="l" t="t" r="r" b="b"/>
            <a:pathLst>
              <a:path h="108585">
                <a:moveTo>
                  <a:pt x="0" y="0"/>
                </a:moveTo>
                <a:lnTo>
                  <a:pt x="0" y="108203"/>
                </a:lnTo>
              </a:path>
            </a:pathLst>
          </a:custGeom>
          <a:ln w="15239">
            <a:solidFill>
              <a:srgbClr val="326598"/>
            </a:solidFill>
          </a:ln>
        </p:spPr>
        <p:txBody>
          <a:bodyPr wrap="square" lIns="0" tIns="0" rIns="0" bIns="0" rtlCol="0"/>
          <a:lstStyle/>
          <a:p>
            <a:endParaRPr/>
          </a:p>
        </p:txBody>
      </p:sp>
      <p:sp>
        <p:nvSpPr>
          <p:cNvPr id="13" name="object 13"/>
          <p:cNvSpPr/>
          <p:nvPr/>
        </p:nvSpPr>
        <p:spPr>
          <a:xfrm>
            <a:off x="3027807" y="2737104"/>
            <a:ext cx="0" cy="111760"/>
          </a:xfrm>
          <a:custGeom>
            <a:avLst/>
            <a:gdLst/>
            <a:ahLst/>
            <a:cxnLst/>
            <a:rect l="l" t="t" r="r" b="b"/>
            <a:pathLst>
              <a:path h="111760">
                <a:moveTo>
                  <a:pt x="0" y="0"/>
                </a:moveTo>
                <a:lnTo>
                  <a:pt x="0" y="111251"/>
                </a:lnTo>
              </a:path>
            </a:pathLst>
          </a:custGeom>
          <a:ln w="16001">
            <a:solidFill>
              <a:srgbClr val="326598"/>
            </a:solidFill>
          </a:ln>
        </p:spPr>
        <p:txBody>
          <a:bodyPr wrap="square" lIns="0" tIns="0" rIns="0" bIns="0" rtlCol="0"/>
          <a:lstStyle/>
          <a:p>
            <a:endParaRPr/>
          </a:p>
        </p:txBody>
      </p:sp>
      <p:sp>
        <p:nvSpPr>
          <p:cNvPr id="14" name="object 14"/>
          <p:cNvSpPr/>
          <p:nvPr/>
        </p:nvSpPr>
        <p:spPr>
          <a:xfrm>
            <a:off x="3068954" y="2735579"/>
            <a:ext cx="0" cy="113030"/>
          </a:xfrm>
          <a:custGeom>
            <a:avLst/>
            <a:gdLst/>
            <a:ahLst/>
            <a:cxnLst/>
            <a:rect l="l" t="t" r="r" b="b"/>
            <a:pathLst>
              <a:path h="113030">
                <a:moveTo>
                  <a:pt x="0" y="0"/>
                </a:moveTo>
                <a:lnTo>
                  <a:pt x="0" y="112775"/>
                </a:lnTo>
              </a:path>
            </a:pathLst>
          </a:custGeom>
          <a:ln w="17525">
            <a:solidFill>
              <a:srgbClr val="326598"/>
            </a:solidFill>
          </a:ln>
        </p:spPr>
        <p:txBody>
          <a:bodyPr wrap="square" lIns="0" tIns="0" rIns="0" bIns="0" rtlCol="0"/>
          <a:lstStyle/>
          <a:p>
            <a:endParaRPr/>
          </a:p>
        </p:txBody>
      </p:sp>
      <p:sp>
        <p:nvSpPr>
          <p:cNvPr id="15" name="object 15"/>
          <p:cNvSpPr/>
          <p:nvPr/>
        </p:nvSpPr>
        <p:spPr>
          <a:xfrm>
            <a:off x="3110483" y="2732532"/>
            <a:ext cx="0" cy="116205"/>
          </a:xfrm>
          <a:custGeom>
            <a:avLst/>
            <a:gdLst/>
            <a:ahLst/>
            <a:cxnLst/>
            <a:rect l="l" t="t" r="r" b="b"/>
            <a:pathLst>
              <a:path h="116205">
                <a:moveTo>
                  <a:pt x="0" y="0"/>
                </a:moveTo>
                <a:lnTo>
                  <a:pt x="0" y="115824"/>
                </a:lnTo>
              </a:path>
            </a:pathLst>
          </a:custGeom>
          <a:ln w="16763">
            <a:solidFill>
              <a:srgbClr val="326598"/>
            </a:solidFill>
          </a:ln>
        </p:spPr>
        <p:txBody>
          <a:bodyPr wrap="square" lIns="0" tIns="0" rIns="0" bIns="0" rtlCol="0"/>
          <a:lstStyle/>
          <a:p>
            <a:endParaRPr/>
          </a:p>
        </p:txBody>
      </p:sp>
      <p:sp>
        <p:nvSpPr>
          <p:cNvPr id="16" name="object 16"/>
          <p:cNvSpPr/>
          <p:nvPr/>
        </p:nvSpPr>
        <p:spPr>
          <a:xfrm>
            <a:off x="3152013" y="2729483"/>
            <a:ext cx="0" cy="119380"/>
          </a:xfrm>
          <a:custGeom>
            <a:avLst/>
            <a:gdLst/>
            <a:ahLst/>
            <a:cxnLst/>
            <a:rect l="l" t="t" r="r" b="b"/>
            <a:pathLst>
              <a:path h="119380">
                <a:moveTo>
                  <a:pt x="0" y="0"/>
                </a:moveTo>
                <a:lnTo>
                  <a:pt x="0" y="118872"/>
                </a:lnTo>
              </a:path>
            </a:pathLst>
          </a:custGeom>
          <a:ln w="17525">
            <a:solidFill>
              <a:srgbClr val="326598"/>
            </a:solidFill>
          </a:ln>
        </p:spPr>
        <p:txBody>
          <a:bodyPr wrap="square" lIns="0" tIns="0" rIns="0" bIns="0" rtlCol="0"/>
          <a:lstStyle/>
          <a:p>
            <a:endParaRPr/>
          </a:p>
        </p:txBody>
      </p:sp>
      <p:sp>
        <p:nvSpPr>
          <p:cNvPr id="17" name="object 17"/>
          <p:cNvSpPr/>
          <p:nvPr/>
        </p:nvSpPr>
        <p:spPr>
          <a:xfrm>
            <a:off x="3193542" y="2727198"/>
            <a:ext cx="0" cy="121285"/>
          </a:xfrm>
          <a:custGeom>
            <a:avLst/>
            <a:gdLst/>
            <a:ahLst/>
            <a:cxnLst/>
            <a:rect l="l" t="t" r="r" b="b"/>
            <a:pathLst>
              <a:path h="121285">
                <a:moveTo>
                  <a:pt x="0" y="0"/>
                </a:moveTo>
                <a:lnTo>
                  <a:pt x="0" y="121157"/>
                </a:lnTo>
              </a:path>
            </a:pathLst>
          </a:custGeom>
          <a:ln w="16763">
            <a:solidFill>
              <a:srgbClr val="326598"/>
            </a:solidFill>
          </a:ln>
        </p:spPr>
        <p:txBody>
          <a:bodyPr wrap="square" lIns="0" tIns="0" rIns="0" bIns="0" rtlCol="0"/>
          <a:lstStyle/>
          <a:p>
            <a:endParaRPr/>
          </a:p>
        </p:txBody>
      </p:sp>
      <p:sp>
        <p:nvSpPr>
          <p:cNvPr id="18" name="object 18"/>
          <p:cNvSpPr/>
          <p:nvPr/>
        </p:nvSpPr>
        <p:spPr>
          <a:xfrm>
            <a:off x="3234689" y="2724150"/>
            <a:ext cx="0" cy="124460"/>
          </a:xfrm>
          <a:custGeom>
            <a:avLst/>
            <a:gdLst/>
            <a:ahLst/>
            <a:cxnLst/>
            <a:rect l="l" t="t" r="r" b="b"/>
            <a:pathLst>
              <a:path h="124460">
                <a:moveTo>
                  <a:pt x="0" y="0"/>
                </a:moveTo>
                <a:lnTo>
                  <a:pt x="0" y="124205"/>
                </a:lnTo>
              </a:path>
            </a:pathLst>
          </a:custGeom>
          <a:ln w="15239">
            <a:solidFill>
              <a:srgbClr val="326598"/>
            </a:solidFill>
          </a:ln>
        </p:spPr>
        <p:txBody>
          <a:bodyPr wrap="square" lIns="0" tIns="0" rIns="0" bIns="0" rtlCol="0"/>
          <a:lstStyle/>
          <a:p>
            <a:endParaRPr/>
          </a:p>
        </p:txBody>
      </p:sp>
      <p:sp>
        <p:nvSpPr>
          <p:cNvPr id="19" name="object 19"/>
          <p:cNvSpPr/>
          <p:nvPr/>
        </p:nvSpPr>
        <p:spPr>
          <a:xfrm>
            <a:off x="3276219" y="2719577"/>
            <a:ext cx="0" cy="128905"/>
          </a:xfrm>
          <a:custGeom>
            <a:avLst/>
            <a:gdLst/>
            <a:ahLst/>
            <a:cxnLst/>
            <a:rect l="l" t="t" r="r" b="b"/>
            <a:pathLst>
              <a:path h="128905">
                <a:moveTo>
                  <a:pt x="0" y="0"/>
                </a:moveTo>
                <a:lnTo>
                  <a:pt x="0" y="128777"/>
                </a:lnTo>
              </a:path>
            </a:pathLst>
          </a:custGeom>
          <a:ln w="16001">
            <a:solidFill>
              <a:srgbClr val="326598"/>
            </a:solidFill>
          </a:ln>
        </p:spPr>
        <p:txBody>
          <a:bodyPr wrap="square" lIns="0" tIns="0" rIns="0" bIns="0" rtlCol="0"/>
          <a:lstStyle/>
          <a:p>
            <a:endParaRPr/>
          </a:p>
        </p:txBody>
      </p:sp>
      <p:sp>
        <p:nvSpPr>
          <p:cNvPr id="20" name="object 20"/>
          <p:cNvSpPr/>
          <p:nvPr/>
        </p:nvSpPr>
        <p:spPr>
          <a:xfrm>
            <a:off x="3317747" y="2717292"/>
            <a:ext cx="0" cy="131445"/>
          </a:xfrm>
          <a:custGeom>
            <a:avLst/>
            <a:gdLst/>
            <a:ahLst/>
            <a:cxnLst/>
            <a:rect l="l" t="t" r="r" b="b"/>
            <a:pathLst>
              <a:path h="131444">
                <a:moveTo>
                  <a:pt x="0" y="0"/>
                </a:moveTo>
                <a:lnTo>
                  <a:pt x="0" y="131064"/>
                </a:lnTo>
              </a:path>
            </a:pathLst>
          </a:custGeom>
          <a:ln w="15239">
            <a:solidFill>
              <a:srgbClr val="326598"/>
            </a:solidFill>
          </a:ln>
        </p:spPr>
        <p:txBody>
          <a:bodyPr wrap="square" lIns="0" tIns="0" rIns="0" bIns="0" rtlCol="0"/>
          <a:lstStyle/>
          <a:p>
            <a:endParaRPr/>
          </a:p>
        </p:txBody>
      </p:sp>
      <p:sp>
        <p:nvSpPr>
          <p:cNvPr id="21" name="object 21"/>
          <p:cNvSpPr/>
          <p:nvPr/>
        </p:nvSpPr>
        <p:spPr>
          <a:xfrm>
            <a:off x="3359277" y="2712720"/>
            <a:ext cx="0" cy="135890"/>
          </a:xfrm>
          <a:custGeom>
            <a:avLst/>
            <a:gdLst/>
            <a:ahLst/>
            <a:cxnLst/>
            <a:rect l="l" t="t" r="r" b="b"/>
            <a:pathLst>
              <a:path h="135889">
                <a:moveTo>
                  <a:pt x="0" y="0"/>
                </a:moveTo>
                <a:lnTo>
                  <a:pt x="0" y="135635"/>
                </a:lnTo>
              </a:path>
            </a:pathLst>
          </a:custGeom>
          <a:ln w="16001">
            <a:solidFill>
              <a:srgbClr val="326598"/>
            </a:solidFill>
          </a:ln>
        </p:spPr>
        <p:txBody>
          <a:bodyPr wrap="square" lIns="0" tIns="0" rIns="0" bIns="0" rtlCol="0"/>
          <a:lstStyle/>
          <a:p>
            <a:endParaRPr/>
          </a:p>
        </p:txBody>
      </p:sp>
      <p:sp>
        <p:nvSpPr>
          <p:cNvPr id="22" name="object 22"/>
          <p:cNvSpPr/>
          <p:nvPr/>
        </p:nvSpPr>
        <p:spPr>
          <a:xfrm>
            <a:off x="3400425" y="2715767"/>
            <a:ext cx="0" cy="132715"/>
          </a:xfrm>
          <a:custGeom>
            <a:avLst/>
            <a:gdLst/>
            <a:ahLst/>
            <a:cxnLst/>
            <a:rect l="l" t="t" r="r" b="b"/>
            <a:pathLst>
              <a:path h="132714">
                <a:moveTo>
                  <a:pt x="0" y="0"/>
                </a:moveTo>
                <a:lnTo>
                  <a:pt x="0" y="132588"/>
                </a:lnTo>
              </a:path>
            </a:pathLst>
          </a:custGeom>
          <a:ln w="17525">
            <a:solidFill>
              <a:srgbClr val="326598"/>
            </a:solidFill>
          </a:ln>
        </p:spPr>
        <p:txBody>
          <a:bodyPr wrap="square" lIns="0" tIns="0" rIns="0" bIns="0" rtlCol="0"/>
          <a:lstStyle/>
          <a:p>
            <a:endParaRPr/>
          </a:p>
        </p:txBody>
      </p:sp>
      <p:sp>
        <p:nvSpPr>
          <p:cNvPr id="23" name="object 23"/>
          <p:cNvSpPr/>
          <p:nvPr/>
        </p:nvSpPr>
        <p:spPr>
          <a:xfrm>
            <a:off x="3441953" y="2717292"/>
            <a:ext cx="0" cy="131445"/>
          </a:xfrm>
          <a:custGeom>
            <a:avLst/>
            <a:gdLst/>
            <a:ahLst/>
            <a:cxnLst/>
            <a:rect l="l" t="t" r="r" b="b"/>
            <a:pathLst>
              <a:path h="131444">
                <a:moveTo>
                  <a:pt x="0" y="0"/>
                </a:moveTo>
                <a:lnTo>
                  <a:pt x="0" y="131064"/>
                </a:lnTo>
              </a:path>
            </a:pathLst>
          </a:custGeom>
          <a:ln w="16763">
            <a:solidFill>
              <a:srgbClr val="326598"/>
            </a:solidFill>
          </a:ln>
        </p:spPr>
        <p:txBody>
          <a:bodyPr wrap="square" lIns="0" tIns="0" rIns="0" bIns="0" rtlCol="0"/>
          <a:lstStyle/>
          <a:p>
            <a:endParaRPr/>
          </a:p>
        </p:txBody>
      </p:sp>
      <p:sp>
        <p:nvSpPr>
          <p:cNvPr id="24" name="object 24"/>
          <p:cNvSpPr/>
          <p:nvPr/>
        </p:nvSpPr>
        <p:spPr>
          <a:xfrm>
            <a:off x="3483483" y="2719577"/>
            <a:ext cx="0" cy="128905"/>
          </a:xfrm>
          <a:custGeom>
            <a:avLst/>
            <a:gdLst/>
            <a:ahLst/>
            <a:cxnLst/>
            <a:rect l="l" t="t" r="r" b="b"/>
            <a:pathLst>
              <a:path h="128905">
                <a:moveTo>
                  <a:pt x="0" y="0"/>
                </a:moveTo>
                <a:lnTo>
                  <a:pt x="0" y="128777"/>
                </a:lnTo>
              </a:path>
            </a:pathLst>
          </a:custGeom>
          <a:ln w="17525">
            <a:solidFill>
              <a:srgbClr val="326598"/>
            </a:solidFill>
          </a:ln>
        </p:spPr>
        <p:txBody>
          <a:bodyPr wrap="square" lIns="0" tIns="0" rIns="0" bIns="0" rtlCol="0"/>
          <a:lstStyle/>
          <a:p>
            <a:endParaRPr/>
          </a:p>
        </p:txBody>
      </p:sp>
      <p:sp>
        <p:nvSpPr>
          <p:cNvPr id="25" name="object 25"/>
          <p:cNvSpPr/>
          <p:nvPr/>
        </p:nvSpPr>
        <p:spPr>
          <a:xfrm>
            <a:off x="3524630" y="2721101"/>
            <a:ext cx="0" cy="127635"/>
          </a:xfrm>
          <a:custGeom>
            <a:avLst/>
            <a:gdLst/>
            <a:ahLst/>
            <a:cxnLst/>
            <a:rect l="l" t="t" r="r" b="b"/>
            <a:pathLst>
              <a:path h="127635">
                <a:moveTo>
                  <a:pt x="0" y="0"/>
                </a:moveTo>
                <a:lnTo>
                  <a:pt x="0" y="127253"/>
                </a:lnTo>
              </a:path>
            </a:pathLst>
          </a:custGeom>
          <a:ln w="16001">
            <a:solidFill>
              <a:srgbClr val="326598"/>
            </a:solidFill>
          </a:ln>
        </p:spPr>
        <p:txBody>
          <a:bodyPr wrap="square" lIns="0" tIns="0" rIns="0" bIns="0" rtlCol="0"/>
          <a:lstStyle/>
          <a:p>
            <a:endParaRPr/>
          </a:p>
        </p:txBody>
      </p:sp>
      <p:sp>
        <p:nvSpPr>
          <p:cNvPr id="26" name="object 26"/>
          <p:cNvSpPr/>
          <p:nvPr/>
        </p:nvSpPr>
        <p:spPr>
          <a:xfrm>
            <a:off x="3565778" y="2721101"/>
            <a:ext cx="0" cy="127635"/>
          </a:xfrm>
          <a:custGeom>
            <a:avLst/>
            <a:gdLst/>
            <a:ahLst/>
            <a:cxnLst/>
            <a:rect l="l" t="t" r="r" b="b"/>
            <a:pathLst>
              <a:path h="127635">
                <a:moveTo>
                  <a:pt x="0" y="0"/>
                </a:moveTo>
                <a:lnTo>
                  <a:pt x="0" y="127253"/>
                </a:lnTo>
              </a:path>
            </a:pathLst>
          </a:custGeom>
          <a:ln w="16001">
            <a:solidFill>
              <a:srgbClr val="326598"/>
            </a:solidFill>
          </a:ln>
        </p:spPr>
        <p:txBody>
          <a:bodyPr wrap="square" lIns="0" tIns="0" rIns="0" bIns="0" rtlCol="0"/>
          <a:lstStyle/>
          <a:p>
            <a:endParaRPr/>
          </a:p>
        </p:txBody>
      </p:sp>
      <p:sp>
        <p:nvSpPr>
          <p:cNvPr id="27" name="object 27"/>
          <p:cNvSpPr/>
          <p:nvPr/>
        </p:nvSpPr>
        <p:spPr>
          <a:xfrm>
            <a:off x="3607689" y="2721101"/>
            <a:ext cx="0" cy="127635"/>
          </a:xfrm>
          <a:custGeom>
            <a:avLst/>
            <a:gdLst/>
            <a:ahLst/>
            <a:cxnLst/>
            <a:rect l="l" t="t" r="r" b="b"/>
            <a:pathLst>
              <a:path h="127635">
                <a:moveTo>
                  <a:pt x="0" y="0"/>
                </a:moveTo>
                <a:lnTo>
                  <a:pt x="0" y="127253"/>
                </a:lnTo>
              </a:path>
            </a:pathLst>
          </a:custGeom>
          <a:ln w="16001">
            <a:solidFill>
              <a:srgbClr val="326598"/>
            </a:solidFill>
          </a:ln>
        </p:spPr>
        <p:txBody>
          <a:bodyPr wrap="square" lIns="0" tIns="0" rIns="0" bIns="0" rtlCol="0"/>
          <a:lstStyle/>
          <a:p>
            <a:endParaRPr/>
          </a:p>
        </p:txBody>
      </p:sp>
      <p:sp>
        <p:nvSpPr>
          <p:cNvPr id="28" name="object 28"/>
          <p:cNvSpPr/>
          <p:nvPr/>
        </p:nvSpPr>
        <p:spPr>
          <a:xfrm>
            <a:off x="3649217" y="2721101"/>
            <a:ext cx="0" cy="127635"/>
          </a:xfrm>
          <a:custGeom>
            <a:avLst/>
            <a:gdLst/>
            <a:ahLst/>
            <a:cxnLst/>
            <a:rect l="l" t="t" r="r" b="b"/>
            <a:pathLst>
              <a:path h="127635">
                <a:moveTo>
                  <a:pt x="0" y="0"/>
                </a:moveTo>
                <a:lnTo>
                  <a:pt x="0" y="127253"/>
                </a:lnTo>
              </a:path>
            </a:pathLst>
          </a:custGeom>
          <a:ln w="15239">
            <a:solidFill>
              <a:srgbClr val="326598"/>
            </a:solidFill>
          </a:ln>
        </p:spPr>
        <p:txBody>
          <a:bodyPr wrap="square" lIns="0" tIns="0" rIns="0" bIns="0" rtlCol="0"/>
          <a:lstStyle/>
          <a:p>
            <a:endParaRPr/>
          </a:p>
        </p:txBody>
      </p:sp>
      <p:sp>
        <p:nvSpPr>
          <p:cNvPr id="29" name="object 29"/>
          <p:cNvSpPr/>
          <p:nvPr/>
        </p:nvSpPr>
        <p:spPr>
          <a:xfrm>
            <a:off x="3689984" y="2721101"/>
            <a:ext cx="0" cy="127635"/>
          </a:xfrm>
          <a:custGeom>
            <a:avLst/>
            <a:gdLst/>
            <a:ahLst/>
            <a:cxnLst/>
            <a:rect l="l" t="t" r="r" b="b"/>
            <a:pathLst>
              <a:path h="127635">
                <a:moveTo>
                  <a:pt x="0" y="0"/>
                </a:moveTo>
                <a:lnTo>
                  <a:pt x="0" y="127253"/>
                </a:lnTo>
              </a:path>
            </a:pathLst>
          </a:custGeom>
          <a:ln w="17525">
            <a:solidFill>
              <a:srgbClr val="326598"/>
            </a:solidFill>
          </a:ln>
        </p:spPr>
        <p:txBody>
          <a:bodyPr wrap="square" lIns="0" tIns="0" rIns="0" bIns="0" rtlCol="0"/>
          <a:lstStyle/>
          <a:p>
            <a:endParaRPr/>
          </a:p>
        </p:txBody>
      </p:sp>
      <p:sp>
        <p:nvSpPr>
          <p:cNvPr id="30" name="object 30"/>
          <p:cNvSpPr/>
          <p:nvPr/>
        </p:nvSpPr>
        <p:spPr>
          <a:xfrm>
            <a:off x="3731895" y="2721101"/>
            <a:ext cx="0" cy="127635"/>
          </a:xfrm>
          <a:custGeom>
            <a:avLst/>
            <a:gdLst/>
            <a:ahLst/>
            <a:cxnLst/>
            <a:rect l="l" t="t" r="r" b="b"/>
            <a:pathLst>
              <a:path h="127635">
                <a:moveTo>
                  <a:pt x="0" y="0"/>
                </a:moveTo>
                <a:lnTo>
                  <a:pt x="0" y="127253"/>
                </a:lnTo>
              </a:path>
            </a:pathLst>
          </a:custGeom>
          <a:ln w="17525">
            <a:solidFill>
              <a:srgbClr val="326598"/>
            </a:solidFill>
          </a:ln>
        </p:spPr>
        <p:txBody>
          <a:bodyPr wrap="square" lIns="0" tIns="0" rIns="0" bIns="0" rtlCol="0"/>
          <a:lstStyle/>
          <a:p>
            <a:endParaRPr/>
          </a:p>
        </p:txBody>
      </p:sp>
      <p:sp>
        <p:nvSpPr>
          <p:cNvPr id="31" name="object 31"/>
          <p:cNvSpPr/>
          <p:nvPr/>
        </p:nvSpPr>
        <p:spPr>
          <a:xfrm>
            <a:off x="3773423" y="2721101"/>
            <a:ext cx="0" cy="127635"/>
          </a:xfrm>
          <a:custGeom>
            <a:avLst/>
            <a:gdLst/>
            <a:ahLst/>
            <a:cxnLst/>
            <a:rect l="l" t="t" r="r" b="b"/>
            <a:pathLst>
              <a:path h="127635">
                <a:moveTo>
                  <a:pt x="0" y="0"/>
                </a:moveTo>
                <a:lnTo>
                  <a:pt x="0" y="127253"/>
                </a:lnTo>
              </a:path>
            </a:pathLst>
          </a:custGeom>
          <a:ln w="16763">
            <a:solidFill>
              <a:srgbClr val="326598"/>
            </a:solidFill>
          </a:ln>
        </p:spPr>
        <p:txBody>
          <a:bodyPr wrap="square" lIns="0" tIns="0" rIns="0" bIns="0" rtlCol="0"/>
          <a:lstStyle/>
          <a:p>
            <a:endParaRPr/>
          </a:p>
        </p:txBody>
      </p:sp>
      <p:sp>
        <p:nvSpPr>
          <p:cNvPr id="32" name="object 32"/>
          <p:cNvSpPr/>
          <p:nvPr/>
        </p:nvSpPr>
        <p:spPr>
          <a:xfrm>
            <a:off x="3814953" y="2719577"/>
            <a:ext cx="0" cy="128905"/>
          </a:xfrm>
          <a:custGeom>
            <a:avLst/>
            <a:gdLst/>
            <a:ahLst/>
            <a:cxnLst/>
            <a:rect l="l" t="t" r="r" b="b"/>
            <a:pathLst>
              <a:path h="128905">
                <a:moveTo>
                  <a:pt x="0" y="0"/>
                </a:moveTo>
                <a:lnTo>
                  <a:pt x="0" y="128777"/>
                </a:lnTo>
              </a:path>
            </a:pathLst>
          </a:custGeom>
          <a:ln w="17525">
            <a:solidFill>
              <a:srgbClr val="326598"/>
            </a:solidFill>
          </a:ln>
        </p:spPr>
        <p:txBody>
          <a:bodyPr wrap="square" lIns="0" tIns="0" rIns="0" bIns="0" rtlCol="0"/>
          <a:lstStyle/>
          <a:p>
            <a:endParaRPr/>
          </a:p>
        </p:txBody>
      </p:sp>
      <p:sp>
        <p:nvSpPr>
          <p:cNvPr id="33" name="object 33"/>
          <p:cNvSpPr/>
          <p:nvPr/>
        </p:nvSpPr>
        <p:spPr>
          <a:xfrm>
            <a:off x="3856101" y="2719577"/>
            <a:ext cx="0" cy="128905"/>
          </a:xfrm>
          <a:custGeom>
            <a:avLst/>
            <a:gdLst/>
            <a:ahLst/>
            <a:cxnLst/>
            <a:rect l="l" t="t" r="r" b="b"/>
            <a:pathLst>
              <a:path h="128905">
                <a:moveTo>
                  <a:pt x="0" y="0"/>
                </a:moveTo>
                <a:lnTo>
                  <a:pt x="0" y="128777"/>
                </a:lnTo>
              </a:path>
            </a:pathLst>
          </a:custGeom>
          <a:ln w="16001">
            <a:solidFill>
              <a:srgbClr val="326598"/>
            </a:solidFill>
          </a:ln>
        </p:spPr>
        <p:txBody>
          <a:bodyPr wrap="square" lIns="0" tIns="0" rIns="0" bIns="0" rtlCol="0"/>
          <a:lstStyle/>
          <a:p>
            <a:endParaRPr/>
          </a:p>
        </p:txBody>
      </p:sp>
      <p:sp>
        <p:nvSpPr>
          <p:cNvPr id="34" name="object 34"/>
          <p:cNvSpPr/>
          <p:nvPr/>
        </p:nvSpPr>
        <p:spPr>
          <a:xfrm>
            <a:off x="3897248" y="2719577"/>
            <a:ext cx="0" cy="128905"/>
          </a:xfrm>
          <a:custGeom>
            <a:avLst/>
            <a:gdLst/>
            <a:ahLst/>
            <a:cxnLst/>
            <a:rect l="l" t="t" r="r" b="b"/>
            <a:pathLst>
              <a:path h="128905">
                <a:moveTo>
                  <a:pt x="0" y="0"/>
                </a:moveTo>
                <a:lnTo>
                  <a:pt x="0" y="128777"/>
                </a:lnTo>
              </a:path>
            </a:pathLst>
          </a:custGeom>
          <a:ln w="16001">
            <a:solidFill>
              <a:srgbClr val="326598"/>
            </a:solidFill>
          </a:ln>
        </p:spPr>
        <p:txBody>
          <a:bodyPr wrap="square" lIns="0" tIns="0" rIns="0" bIns="0" rtlCol="0"/>
          <a:lstStyle/>
          <a:p>
            <a:endParaRPr/>
          </a:p>
        </p:txBody>
      </p:sp>
      <p:sp>
        <p:nvSpPr>
          <p:cNvPr id="35" name="object 35"/>
          <p:cNvSpPr/>
          <p:nvPr/>
        </p:nvSpPr>
        <p:spPr>
          <a:xfrm>
            <a:off x="3939159" y="2719577"/>
            <a:ext cx="0" cy="128905"/>
          </a:xfrm>
          <a:custGeom>
            <a:avLst/>
            <a:gdLst/>
            <a:ahLst/>
            <a:cxnLst/>
            <a:rect l="l" t="t" r="r" b="b"/>
            <a:pathLst>
              <a:path h="128905">
                <a:moveTo>
                  <a:pt x="0" y="0"/>
                </a:moveTo>
                <a:lnTo>
                  <a:pt x="0" y="128777"/>
                </a:lnTo>
              </a:path>
            </a:pathLst>
          </a:custGeom>
          <a:ln w="16001">
            <a:solidFill>
              <a:srgbClr val="326598"/>
            </a:solidFill>
          </a:ln>
        </p:spPr>
        <p:txBody>
          <a:bodyPr wrap="square" lIns="0" tIns="0" rIns="0" bIns="0" rtlCol="0"/>
          <a:lstStyle/>
          <a:p>
            <a:endParaRPr/>
          </a:p>
        </p:txBody>
      </p:sp>
      <p:sp>
        <p:nvSpPr>
          <p:cNvPr id="36" name="object 36"/>
          <p:cNvSpPr/>
          <p:nvPr/>
        </p:nvSpPr>
        <p:spPr>
          <a:xfrm>
            <a:off x="3979926" y="2718054"/>
            <a:ext cx="0" cy="130810"/>
          </a:xfrm>
          <a:custGeom>
            <a:avLst/>
            <a:gdLst/>
            <a:ahLst/>
            <a:cxnLst/>
            <a:rect l="l" t="t" r="r" b="b"/>
            <a:pathLst>
              <a:path h="130810">
                <a:moveTo>
                  <a:pt x="0" y="0"/>
                </a:moveTo>
                <a:lnTo>
                  <a:pt x="0" y="130301"/>
                </a:lnTo>
              </a:path>
            </a:pathLst>
          </a:custGeom>
          <a:ln w="16763">
            <a:solidFill>
              <a:srgbClr val="326598"/>
            </a:solidFill>
          </a:ln>
        </p:spPr>
        <p:txBody>
          <a:bodyPr wrap="square" lIns="0" tIns="0" rIns="0" bIns="0" rtlCol="0"/>
          <a:lstStyle/>
          <a:p>
            <a:endParaRPr/>
          </a:p>
        </p:txBody>
      </p:sp>
      <p:sp>
        <p:nvSpPr>
          <p:cNvPr id="37" name="object 37"/>
          <p:cNvSpPr/>
          <p:nvPr/>
        </p:nvSpPr>
        <p:spPr>
          <a:xfrm>
            <a:off x="4021454" y="2718054"/>
            <a:ext cx="0" cy="130810"/>
          </a:xfrm>
          <a:custGeom>
            <a:avLst/>
            <a:gdLst/>
            <a:ahLst/>
            <a:cxnLst/>
            <a:rect l="l" t="t" r="r" b="b"/>
            <a:pathLst>
              <a:path h="130810">
                <a:moveTo>
                  <a:pt x="0" y="0"/>
                </a:moveTo>
                <a:lnTo>
                  <a:pt x="0" y="130301"/>
                </a:lnTo>
              </a:path>
            </a:pathLst>
          </a:custGeom>
          <a:ln w="17525">
            <a:solidFill>
              <a:srgbClr val="326598"/>
            </a:solidFill>
          </a:ln>
        </p:spPr>
        <p:txBody>
          <a:bodyPr wrap="square" lIns="0" tIns="0" rIns="0" bIns="0" rtlCol="0"/>
          <a:lstStyle/>
          <a:p>
            <a:endParaRPr/>
          </a:p>
        </p:txBody>
      </p:sp>
      <p:sp>
        <p:nvSpPr>
          <p:cNvPr id="38" name="object 38"/>
          <p:cNvSpPr/>
          <p:nvPr/>
        </p:nvSpPr>
        <p:spPr>
          <a:xfrm>
            <a:off x="4063365" y="2719577"/>
            <a:ext cx="0" cy="128905"/>
          </a:xfrm>
          <a:custGeom>
            <a:avLst/>
            <a:gdLst/>
            <a:ahLst/>
            <a:cxnLst/>
            <a:rect l="l" t="t" r="r" b="b"/>
            <a:pathLst>
              <a:path h="128905">
                <a:moveTo>
                  <a:pt x="0" y="0"/>
                </a:moveTo>
                <a:lnTo>
                  <a:pt x="0" y="128777"/>
                </a:lnTo>
              </a:path>
            </a:pathLst>
          </a:custGeom>
          <a:ln w="17525">
            <a:solidFill>
              <a:srgbClr val="326598"/>
            </a:solidFill>
          </a:ln>
        </p:spPr>
        <p:txBody>
          <a:bodyPr wrap="square" lIns="0" tIns="0" rIns="0" bIns="0" rtlCol="0"/>
          <a:lstStyle/>
          <a:p>
            <a:endParaRPr/>
          </a:p>
        </p:txBody>
      </p:sp>
      <p:sp>
        <p:nvSpPr>
          <p:cNvPr id="39" name="object 39"/>
          <p:cNvSpPr/>
          <p:nvPr/>
        </p:nvSpPr>
        <p:spPr>
          <a:xfrm>
            <a:off x="4104894" y="2719577"/>
            <a:ext cx="0" cy="128905"/>
          </a:xfrm>
          <a:custGeom>
            <a:avLst/>
            <a:gdLst/>
            <a:ahLst/>
            <a:cxnLst/>
            <a:rect l="l" t="t" r="r" b="b"/>
            <a:pathLst>
              <a:path h="128905">
                <a:moveTo>
                  <a:pt x="0" y="0"/>
                </a:moveTo>
                <a:lnTo>
                  <a:pt x="0" y="128777"/>
                </a:lnTo>
              </a:path>
            </a:pathLst>
          </a:custGeom>
          <a:ln w="16763">
            <a:solidFill>
              <a:srgbClr val="326598"/>
            </a:solidFill>
          </a:ln>
        </p:spPr>
        <p:txBody>
          <a:bodyPr wrap="square" lIns="0" tIns="0" rIns="0" bIns="0" rtlCol="0"/>
          <a:lstStyle/>
          <a:p>
            <a:endParaRPr/>
          </a:p>
        </p:txBody>
      </p:sp>
      <p:sp>
        <p:nvSpPr>
          <p:cNvPr id="40" name="object 40"/>
          <p:cNvSpPr/>
          <p:nvPr/>
        </p:nvSpPr>
        <p:spPr>
          <a:xfrm>
            <a:off x="4145660" y="2721101"/>
            <a:ext cx="0" cy="127635"/>
          </a:xfrm>
          <a:custGeom>
            <a:avLst/>
            <a:gdLst/>
            <a:ahLst/>
            <a:cxnLst/>
            <a:rect l="l" t="t" r="r" b="b"/>
            <a:pathLst>
              <a:path h="127635">
                <a:moveTo>
                  <a:pt x="0" y="0"/>
                </a:moveTo>
                <a:lnTo>
                  <a:pt x="0" y="127253"/>
                </a:lnTo>
              </a:path>
            </a:pathLst>
          </a:custGeom>
          <a:ln w="16001">
            <a:solidFill>
              <a:srgbClr val="326598"/>
            </a:solidFill>
          </a:ln>
        </p:spPr>
        <p:txBody>
          <a:bodyPr wrap="square" lIns="0" tIns="0" rIns="0" bIns="0" rtlCol="0"/>
          <a:lstStyle/>
          <a:p>
            <a:endParaRPr/>
          </a:p>
        </p:txBody>
      </p:sp>
      <p:sp>
        <p:nvSpPr>
          <p:cNvPr id="41" name="object 41"/>
          <p:cNvSpPr/>
          <p:nvPr/>
        </p:nvSpPr>
        <p:spPr>
          <a:xfrm>
            <a:off x="4187190" y="2721101"/>
            <a:ext cx="0" cy="127635"/>
          </a:xfrm>
          <a:custGeom>
            <a:avLst/>
            <a:gdLst/>
            <a:ahLst/>
            <a:cxnLst/>
            <a:rect l="l" t="t" r="r" b="b"/>
            <a:pathLst>
              <a:path h="127635">
                <a:moveTo>
                  <a:pt x="0" y="0"/>
                </a:moveTo>
                <a:lnTo>
                  <a:pt x="0" y="127253"/>
                </a:lnTo>
              </a:path>
            </a:pathLst>
          </a:custGeom>
          <a:ln w="15239">
            <a:solidFill>
              <a:srgbClr val="326598"/>
            </a:solidFill>
          </a:ln>
        </p:spPr>
        <p:txBody>
          <a:bodyPr wrap="square" lIns="0" tIns="0" rIns="0" bIns="0" rtlCol="0"/>
          <a:lstStyle/>
          <a:p>
            <a:endParaRPr/>
          </a:p>
        </p:txBody>
      </p:sp>
      <p:sp>
        <p:nvSpPr>
          <p:cNvPr id="42" name="object 42"/>
          <p:cNvSpPr/>
          <p:nvPr/>
        </p:nvSpPr>
        <p:spPr>
          <a:xfrm>
            <a:off x="4228719" y="2721101"/>
            <a:ext cx="0" cy="127635"/>
          </a:xfrm>
          <a:custGeom>
            <a:avLst/>
            <a:gdLst/>
            <a:ahLst/>
            <a:cxnLst/>
            <a:rect l="l" t="t" r="r" b="b"/>
            <a:pathLst>
              <a:path h="127635">
                <a:moveTo>
                  <a:pt x="0" y="0"/>
                </a:moveTo>
                <a:lnTo>
                  <a:pt x="0" y="127253"/>
                </a:lnTo>
              </a:path>
            </a:pathLst>
          </a:custGeom>
          <a:ln w="16001">
            <a:solidFill>
              <a:srgbClr val="326598"/>
            </a:solidFill>
          </a:ln>
        </p:spPr>
        <p:txBody>
          <a:bodyPr wrap="square" lIns="0" tIns="0" rIns="0" bIns="0" rtlCol="0"/>
          <a:lstStyle/>
          <a:p>
            <a:endParaRPr/>
          </a:p>
        </p:txBody>
      </p:sp>
      <p:sp>
        <p:nvSpPr>
          <p:cNvPr id="43" name="object 43"/>
          <p:cNvSpPr/>
          <p:nvPr/>
        </p:nvSpPr>
        <p:spPr>
          <a:xfrm>
            <a:off x="4269866" y="2719577"/>
            <a:ext cx="0" cy="128905"/>
          </a:xfrm>
          <a:custGeom>
            <a:avLst/>
            <a:gdLst/>
            <a:ahLst/>
            <a:cxnLst/>
            <a:rect l="l" t="t" r="r" b="b"/>
            <a:pathLst>
              <a:path h="128905">
                <a:moveTo>
                  <a:pt x="0" y="0"/>
                </a:moveTo>
                <a:lnTo>
                  <a:pt x="0" y="128777"/>
                </a:lnTo>
              </a:path>
            </a:pathLst>
          </a:custGeom>
          <a:ln w="17525">
            <a:solidFill>
              <a:srgbClr val="326598"/>
            </a:solidFill>
          </a:ln>
        </p:spPr>
        <p:txBody>
          <a:bodyPr wrap="square" lIns="0" tIns="0" rIns="0" bIns="0" rtlCol="0"/>
          <a:lstStyle/>
          <a:p>
            <a:endParaRPr/>
          </a:p>
        </p:txBody>
      </p:sp>
      <p:sp>
        <p:nvSpPr>
          <p:cNvPr id="44" name="object 44"/>
          <p:cNvSpPr/>
          <p:nvPr/>
        </p:nvSpPr>
        <p:spPr>
          <a:xfrm>
            <a:off x="4311396" y="2719577"/>
            <a:ext cx="0" cy="128905"/>
          </a:xfrm>
          <a:custGeom>
            <a:avLst/>
            <a:gdLst/>
            <a:ahLst/>
            <a:cxnLst/>
            <a:rect l="l" t="t" r="r" b="b"/>
            <a:pathLst>
              <a:path h="128905">
                <a:moveTo>
                  <a:pt x="0" y="0"/>
                </a:moveTo>
                <a:lnTo>
                  <a:pt x="0" y="128777"/>
                </a:lnTo>
              </a:path>
            </a:pathLst>
          </a:custGeom>
          <a:ln w="16763">
            <a:solidFill>
              <a:srgbClr val="326598"/>
            </a:solidFill>
          </a:ln>
        </p:spPr>
        <p:txBody>
          <a:bodyPr wrap="square" lIns="0" tIns="0" rIns="0" bIns="0" rtlCol="0"/>
          <a:lstStyle/>
          <a:p>
            <a:endParaRPr/>
          </a:p>
        </p:txBody>
      </p:sp>
      <p:sp>
        <p:nvSpPr>
          <p:cNvPr id="45" name="object 45"/>
          <p:cNvSpPr/>
          <p:nvPr/>
        </p:nvSpPr>
        <p:spPr>
          <a:xfrm>
            <a:off x="4352925" y="2718054"/>
            <a:ext cx="0" cy="130810"/>
          </a:xfrm>
          <a:custGeom>
            <a:avLst/>
            <a:gdLst/>
            <a:ahLst/>
            <a:cxnLst/>
            <a:rect l="l" t="t" r="r" b="b"/>
            <a:pathLst>
              <a:path h="130810">
                <a:moveTo>
                  <a:pt x="0" y="0"/>
                </a:moveTo>
                <a:lnTo>
                  <a:pt x="0" y="130301"/>
                </a:lnTo>
              </a:path>
            </a:pathLst>
          </a:custGeom>
          <a:ln w="17525">
            <a:solidFill>
              <a:srgbClr val="326598"/>
            </a:solidFill>
          </a:ln>
        </p:spPr>
        <p:txBody>
          <a:bodyPr wrap="square" lIns="0" tIns="0" rIns="0" bIns="0" rtlCol="0"/>
          <a:lstStyle/>
          <a:p>
            <a:endParaRPr/>
          </a:p>
        </p:txBody>
      </p:sp>
      <p:sp>
        <p:nvSpPr>
          <p:cNvPr id="46" name="object 46"/>
          <p:cNvSpPr/>
          <p:nvPr/>
        </p:nvSpPr>
        <p:spPr>
          <a:xfrm>
            <a:off x="4394834" y="2717292"/>
            <a:ext cx="0" cy="131445"/>
          </a:xfrm>
          <a:custGeom>
            <a:avLst/>
            <a:gdLst/>
            <a:ahLst/>
            <a:cxnLst/>
            <a:rect l="l" t="t" r="r" b="b"/>
            <a:pathLst>
              <a:path h="131444">
                <a:moveTo>
                  <a:pt x="0" y="0"/>
                </a:moveTo>
                <a:lnTo>
                  <a:pt x="0" y="131064"/>
                </a:lnTo>
              </a:path>
            </a:pathLst>
          </a:custGeom>
          <a:ln w="17525">
            <a:solidFill>
              <a:srgbClr val="326598"/>
            </a:solidFill>
          </a:ln>
        </p:spPr>
        <p:txBody>
          <a:bodyPr wrap="square" lIns="0" tIns="0" rIns="0" bIns="0" rtlCol="0"/>
          <a:lstStyle/>
          <a:p>
            <a:endParaRPr/>
          </a:p>
        </p:txBody>
      </p:sp>
      <p:sp>
        <p:nvSpPr>
          <p:cNvPr id="47" name="object 47"/>
          <p:cNvSpPr/>
          <p:nvPr/>
        </p:nvSpPr>
        <p:spPr>
          <a:xfrm>
            <a:off x="4435602" y="2715767"/>
            <a:ext cx="0" cy="132715"/>
          </a:xfrm>
          <a:custGeom>
            <a:avLst/>
            <a:gdLst/>
            <a:ahLst/>
            <a:cxnLst/>
            <a:rect l="l" t="t" r="r" b="b"/>
            <a:pathLst>
              <a:path h="132714">
                <a:moveTo>
                  <a:pt x="0" y="0"/>
                </a:moveTo>
                <a:lnTo>
                  <a:pt x="0" y="132588"/>
                </a:lnTo>
              </a:path>
            </a:pathLst>
          </a:custGeom>
          <a:ln w="15239">
            <a:solidFill>
              <a:srgbClr val="326598"/>
            </a:solidFill>
          </a:ln>
        </p:spPr>
        <p:txBody>
          <a:bodyPr wrap="square" lIns="0" tIns="0" rIns="0" bIns="0" rtlCol="0"/>
          <a:lstStyle/>
          <a:p>
            <a:endParaRPr/>
          </a:p>
        </p:txBody>
      </p:sp>
      <p:sp>
        <p:nvSpPr>
          <p:cNvPr id="48" name="object 48"/>
          <p:cNvSpPr/>
          <p:nvPr/>
        </p:nvSpPr>
        <p:spPr>
          <a:xfrm>
            <a:off x="4477130" y="2714244"/>
            <a:ext cx="0" cy="134620"/>
          </a:xfrm>
          <a:custGeom>
            <a:avLst/>
            <a:gdLst/>
            <a:ahLst/>
            <a:cxnLst/>
            <a:rect l="l" t="t" r="r" b="b"/>
            <a:pathLst>
              <a:path h="134619">
                <a:moveTo>
                  <a:pt x="0" y="0"/>
                </a:moveTo>
                <a:lnTo>
                  <a:pt x="0" y="134111"/>
                </a:lnTo>
              </a:path>
            </a:pathLst>
          </a:custGeom>
          <a:ln w="16001">
            <a:solidFill>
              <a:srgbClr val="326598"/>
            </a:solidFill>
          </a:ln>
        </p:spPr>
        <p:txBody>
          <a:bodyPr wrap="square" lIns="0" tIns="0" rIns="0" bIns="0" rtlCol="0"/>
          <a:lstStyle/>
          <a:p>
            <a:endParaRPr/>
          </a:p>
        </p:txBody>
      </p:sp>
      <p:sp>
        <p:nvSpPr>
          <p:cNvPr id="49" name="object 49"/>
          <p:cNvSpPr/>
          <p:nvPr/>
        </p:nvSpPr>
        <p:spPr>
          <a:xfrm>
            <a:off x="4518659" y="2714244"/>
            <a:ext cx="0" cy="134620"/>
          </a:xfrm>
          <a:custGeom>
            <a:avLst/>
            <a:gdLst/>
            <a:ahLst/>
            <a:cxnLst/>
            <a:rect l="l" t="t" r="r" b="b"/>
            <a:pathLst>
              <a:path h="134619">
                <a:moveTo>
                  <a:pt x="0" y="0"/>
                </a:moveTo>
                <a:lnTo>
                  <a:pt x="0" y="134111"/>
                </a:lnTo>
              </a:path>
            </a:pathLst>
          </a:custGeom>
          <a:ln w="15239">
            <a:solidFill>
              <a:srgbClr val="326598"/>
            </a:solidFill>
          </a:ln>
        </p:spPr>
        <p:txBody>
          <a:bodyPr wrap="square" lIns="0" tIns="0" rIns="0" bIns="0" rtlCol="0"/>
          <a:lstStyle/>
          <a:p>
            <a:endParaRPr/>
          </a:p>
        </p:txBody>
      </p:sp>
      <p:sp>
        <p:nvSpPr>
          <p:cNvPr id="50" name="object 50"/>
          <p:cNvSpPr/>
          <p:nvPr/>
        </p:nvSpPr>
        <p:spPr>
          <a:xfrm>
            <a:off x="4559427" y="2712720"/>
            <a:ext cx="0" cy="135890"/>
          </a:xfrm>
          <a:custGeom>
            <a:avLst/>
            <a:gdLst/>
            <a:ahLst/>
            <a:cxnLst/>
            <a:rect l="l" t="t" r="r" b="b"/>
            <a:pathLst>
              <a:path h="135889">
                <a:moveTo>
                  <a:pt x="0" y="0"/>
                </a:moveTo>
                <a:lnTo>
                  <a:pt x="0" y="135635"/>
                </a:lnTo>
              </a:path>
            </a:pathLst>
          </a:custGeom>
          <a:ln w="17525">
            <a:solidFill>
              <a:srgbClr val="326598"/>
            </a:solidFill>
          </a:ln>
        </p:spPr>
        <p:txBody>
          <a:bodyPr wrap="square" lIns="0" tIns="0" rIns="0" bIns="0" rtlCol="0"/>
          <a:lstStyle/>
          <a:p>
            <a:endParaRPr/>
          </a:p>
        </p:txBody>
      </p:sp>
      <p:sp>
        <p:nvSpPr>
          <p:cNvPr id="51" name="object 51"/>
          <p:cNvSpPr/>
          <p:nvPr/>
        </p:nvSpPr>
        <p:spPr>
          <a:xfrm>
            <a:off x="4601336" y="2711195"/>
            <a:ext cx="0" cy="137160"/>
          </a:xfrm>
          <a:custGeom>
            <a:avLst/>
            <a:gdLst/>
            <a:ahLst/>
            <a:cxnLst/>
            <a:rect l="l" t="t" r="r" b="b"/>
            <a:pathLst>
              <a:path h="137160">
                <a:moveTo>
                  <a:pt x="0" y="0"/>
                </a:moveTo>
                <a:lnTo>
                  <a:pt x="0" y="137159"/>
                </a:lnTo>
              </a:path>
            </a:pathLst>
          </a:custGeom>
          <a:ln w="17525">
            <a:solidFill>
              <a:srgbClr val="326598"/>
            </a:solidFill>
          </a:ln>
        </p:spPr>
        <p:txBody>
          <a:bodyPr wrap="square" lIns="0" tIns="0" rIns="0" bIns="0" rtlCol="0"/>
          <a:lstStyle/>
          <a:p>
            <a:endParaRPr/>
          </a:p>
        </p:txBody>
      </p:sp>
      <p:sp>
        <p:nvSpPr>
          <p:cNvPr id="52" name="object 52"/>
          <p:cNvSpPr/>
          <p:nvPr/>
        </p:nvSpPr>
        <p:spPr>
          <a:xfrm>
            <a:off x="4642865" y="2709672"/>
            <a:ext cx="0" cy="139065"/>
          </a:xfrm>
          <a:custGeom>
            <a:avLst/>
            <a:gdLst/>
            <a:ahLst/>
            <a:cxnLst/>
            <a:rect l="l" t="t" r="r" b="b"/>
            <a:pathLst>
              <a:path h="139064">
                <a:moveTo>
                  <a:pt x="0" y="0"/>
                </a:moveTo>
                <a:lnTo>
                  <a:pt x="0" y="138683"/>
                </a:lnTo>
              </a:path>
            </a:pathLst>
          </a:custGeom>
          <a:ln w="16763">
            <a:solidFill>
              <a:srgbClr val="326598"/>
            </a:solidFill>
          </a:ln>
        </p:spPr>
        <p:txBody>
          <a:bodyPr wrap="square" lIns="0" tIns="0" rIns="0" bIns="0" rtlCol="0"/>
          <a:lstStyle/>
          <a:p>
            <a:endParaRPr/>
          </a:p>
        </p:txBody>
      </p:sp>
      <p:sp>
        <p:nvSpPr>
          <p:cNvPr id="53" name="object 53"/>
          <p:cNvSpPr/>
          <p:nvPr/>
        </p:nvSpPr>
        <p:spPr>
          <a:xfrm>
            <a:off x="4684395" y="2708148"/>
            <a:ext cx="0" cy="140335"/>
          </a:xfrm>
          <a:custGeom>
            <a:avLst/>
            <a:gdLst/>
            <a:ahLst/>
            <a:cxnLst/>
            <a:rect l="l" t="t" r="r" b="b"/>
            <a:pathLst>
              <a:path h="140335">
                <a:moveTo>
                  <a:pt x="0" y="0"/>
                </a:moveTo>
                <a:lnTo>
                  <a:pt x="0" y="140207"/>
                </a:lnTo>
              </a:path>
            </a:pathLst>
          </a:custGeom>
          <a:ln w="17525">
            <a:solidFill>
              <a:srgbClr val="326598"/>
            </a:solidFill>
          </a:ln>
        </p:spPr>
        <p:txBody>
          <a:bodyPr wrap="square" lIns="0" tIns="0" rIns="0" bIns="0" rtlCol="0"/>
          <a:lstStyle/>
          <a:p>
            <a:endParaRPr/>
          </a:p>
        </p:txBody>
      </p:sp>
      <p:sp>
        <p:nvSpPr>
          <p:cNvPr id="54" name="object 54"/>
          <p:cNvSpPr/>
          <p:nvPr/>
        </p:nvSpPr>
        <p:spPr>
          <a:xfrm>
            <a:off x="4725542" y="2706623"/>
            <a:ext cx="0" cy="142240"/>
          </a:xfrm>
          <a:custGeom>
            <a:avLst/>
            <a:gdLst/>
            <a:ahLst/>
            <a:cxnLst/>
            <a:rect l="l" t="t" r="r" b="b"/>
            <a:pathLst>
              <a:path h="142239">
                <a:moveTo>
                  <a:pt x="0" y="0"/>
                </a:moveTo>
                <a:lnTo>
                  <a:pt x="0" y="141731"/>
                </a:lnTo>
              </a:path>
            </a:pathLst>
          </a:custGeom>
          <a:ln w="16001">
            <a:solidFill>
              <a:srgbClr val="326598"/>
            </a:solidFill>
          </a:ln>
        </p:spPr>
        <p:txBody>
          <a:bodyPr wrap="square" lIns="0" tIns="0" rIns="0" bIns="0" rtlCol="0"/>
          <a:lstStyle/>
          <a:p>
            <a:endParaRPr/>
          </a:p>
        </p:txBody>
      </p:sp>
      <p:sp>
        <p:nvSpPr>
          <p:cNvPr id="55" name="object 55"/>
          <p:cNvSpPr/>
          <p:nvPr/>
        </p:nvSpPr>
        <p:spPr>
          <a:xfrm>
            <a:off x="4766690" y="2705861"/>
            <a:ext cx="0" cy="142875"/>
          </a:xfrm>
          <a:custGeom>
            <a:avLst/>
            <a:gdLst/>
            <a:ahLst/>
            <a:cxnLst/>
            <a:rect l="l" t="t" r="r" b="b"/>
            <a:pathLst>
              <a:path h="142875">
                <a:moveTo>
                  <a:pt x="0" y="0"/>
                </a:moveTo>
                <a:lnTo>
                  <a:pt x="0" y="142494"/>
                </a:lnTo>
              </a:path>
            </a:pathLst>
          </a:custGeom>
          <a:ln w="16001">
            <a:solidFill>
              <a:srgbClr val="326598"/>
            </a:solidFill>
          </a:ln>
        </p:spPr>
        <p:txBody>
          <a:bodyPr wrap="square" lIns="0" tIns="0" rIns="0" bIns="0" rtlCol="0"/>
          <a:lstStyle/>
          <a:p>
            <a:endParaRPr/>
          </a:p>
        </p:txBody>
      </p:sp>
      <p:sp>
        <p:nvSpPr>
          <p:cNvPr id="56" name="object 56"/>
          <p:cNvSpPr/>
          <p:nvPr/>
        </p:nvSpPr>
        <p:spPr>
          <a:xfrm>
            <a:off x="4808601" y="2704338"/>
            <a:ext cx="0" cy="144145"/>
          </a:xfrm>
          <a:custGeom>
            <a:avLst/>
            <a:gdLst/>
            <a:ahLst/>
            <a:cxnLst/>
            <a:rect l="l" t="t" r="r" b="b"/>
            <a:pathLst>
              <a:path h="144144">
                <a:moveTo>
                  <a:pt x="0" y="0"/>
                </a:moveTo>
                <a:lnTo>
                  <a:pt x="0" y="144018"/>
                </a:lnTo>
              </a:path>
            </a:pathLst>
          </a:custGeom>
          <a:ln w="16001">
            <a:solidFill>
              <a:srgbClr val="326598"/>
            </a:solidFill>
          </a:ln>
        </p:spPr>
        <p:txBody>
          <a:bodyPr wrap="square" lIns="0" tIns="0" rIns="0" bIns="0" rtlCol="0"/>
          <a:lstStyle/>
          <a:p>
            <a:endParaRPr/>
          </a:p>
        </p:txBody>
      </p:sp>
      <p:sp>
        <p:nvSpPr>
          <p:cNvPr id="57" name="object 57"/>
          <p:cNvSpPr/>
          <p:nvPr/>
        </p:nvSpPr>
        <p:spPr>
          <a:xfrm>
            <a:off x="4849367" y="2704338"/>
            <a:ext cx="0" cy="144145"/>
          </a:xfrm>
          <a:custGeom>
            <a:avLst/>
            <a:gdLst/>
            <a:ahLst/>
            <a:cxnLst/>
            <a:rect l="l" t="t" r="r" b="b"/>
            <a:pathLst>
              <a:path h="144144">
                <a:moveTo>
                  <a:pt x="0" y="0"/>
                </a:moveTo>
                <a:lnTo>
                  <a:pt x="0" y="144018"/>
                </a:lnTo>
              </a:path>
            </a:pathLst>
          </a:custGeom>
          <a:ln w="16763">
            <a:solidFill>
              <a:srgbClr val="326598"/>
            </a:solidFill>
          </a:ln>
        </p:spPr>
        <p:txBody>
          <a:bodyPr wrap="square" lIns="0" tIns="0" rIns="0" bIns="0" rtlCol="0"/>
          <a:lstStyle/>
          <a:p>
            <a:endParaRPr/>
          </a:p>
        </p:txBody>
      </p:sp>
      <p:sp>
        <p:nvSpPr>
          <p:cNvPr id="58" name="object 58"/>
          <p:cNvSpPr/>
          <p:nvPr/>
        </p:nvSpPr>
        <p:spPr>
          <a:xfrm>
            <a:off x="4890896" y="2702814"/>
            <a:ext cx="0" cy="146050"/>
          </a:xfrm>
          <a:custGeom>
            <a:avLst/>
            <a:gdLst/>
            <a:ahLst/>
            <a:cxnLst/>
            <a:rect l="l" t="t" r="r" b="b"/>
            <a:pathLst>
              <a:path h="146050">
                <a:moveTo>
                  <a:pt x="0" y="0"/>
                </a:moveTo>
                <a:lnTo>
                  <a:pt x="0" y="145542"/>
                </a:lnTo>
              </a:path>
            </a:pathLst>
          </a:custGeom>
          <a:ln w="17525">
            <a:solidFill>
              <a:srgbClr val="326598"/>
            </a:solidFill>
          </a:ln>
        </p:spPr>
        <p:txBody>
          <a:bodyPr wrap="square" lIns="0" tIns="0" rIns="0" bIns="0" rtlCol="0"/>
          <a:lstStyle/>
          <a:p>
            <a:endParaRPr/>
          </a:p>
        </p:txBody>
      </p:sp>
      <p:sp>
        <p:nvSpPr>
          <p:cNvPr id="59" name="object 59"/>
          <p:cNvSpPr/>
          <p:nvPr/>
        </p:nvSpPr>
        <p:spPr>
          <a:xfrm>
            <a:off x="4932807" y="2701289"/>
            <a:ext cx="0" cy="147320"/>
          </a:xfrm>
          <a:custGeom>
            <a:avLst/>
            <a:gdLst/>
            <a:ahLst/>
            <a:cxnLst/>
            <a:rect l="l" t="t" r="r" b="b"/>
            <a:pathLst>
              <a:path h="147319">
                <a:moveTo>
                  <a:pt x="0" y="0"/>
                </a:moveTo>
                <a:lnTo>
                  <a:pt x="0" y="147066"/>
                </a:lnTo>
              </a:path>
            </a:pathLst>
          </a:custGeom>
          <a:ln w="17525">
            <a:solidFill>
              <a:srgbClr val="326598"/>
            </a:solidFill>
          </a:ln>
        </p:spPr>
        <p:txBody>
          <a:bodyPr wrap="square" lIns="0" tIns="0" rIns="0" bIns="0" rtlCol="0"/>
          <a:lstStyle/>
          <a:p>
            <a:endParaRPr/>
          </a:p>
        </p:txBody>
      </p:sp>
      <p:sp>
        <p:nvSpPr>
          <p:cNvPr id="60" name="object 60"/>
          <p:cNvSpPr/>
          <p:nvPr/>
        </p:nvSpPr>
        <p:spPr>
          <a:xfrm>
            <a:off x="4974335" y="2699766"/>
            <a:ext cx="0" cy="148590"/>
          </a:xfrm>
          <a:custGeom>
            <a:avLst/>
            <a:gdLst/>
            <a:ahLst/>
            <a:cxnLst/>
            <a:rect l="l" t="t" r="r" b="b"/>
            <a:pathLst>
              <a:path h="148589">
                <a:moveTo>
                  <a:pt x="0" y="0"/>
                </a:moveTo>
                <a:lnTo>
                  <a:pt x="0" y="148590"/>
                </a:lnTo>
              </a:path>
            </a:pathLst>
          </a:custGeom>
          <a:ln w="16763">
            <a:solidFill>
              <a:srgbClr val="326598"/>
            </a:solidFill>
          </a:ln>
        </p:spPr>
        <p:txBody>
          <a:bodyPr wrap="square" lIns="0" tIns="0" rIns="0" bIns="0" rtlCol="0"/>
          <a:lstStyle/>
          <a:p>
            <a:endParaRPr/>
          </a:p>
        </p:txBody>
      </p:sp>
      <p:sp>
        <p:nvSpPr>
          <p:cNvPr id="61" name="object 61"/>
          <p:cNvSpPr/>
          <p:nvPr/>
        </p:nvSpPr>
        <p:spPr>
          <a:xfrm>
            <a:off x="5015103" y="2698242"/>
            <a:ext cx="0" cy="150495"/>
          </a:xfrm>
          <a:custGeom>
            <a:avLst/>
            <a:gdLst/>
            <a:ahLst/>
            <a:cxnLst/>
            <a:rect l="l" t="t" r="r" b="b"/>
            <a:pathLst>
              <a:path h="150494">
                <a:moveTo>
                  <a:pt x="0" y="0"/>
                </a:moveTo>
                <a:lnTo>
                  <a:pt x="0" y="150114"/>
                </a:lnTo>
              </a:path>
            </a:pathLst>
          </a:custGeom>
          <a:ln w="16001">
            <a:solidFill>
              <a:srgbClr val="326598"/>
            </a:solidFill>
          </a:ln>
        </p:spPr>
        <p:txBody>
          <a:bodyPr wrap="square" lIns="0" tIns="0" rIns="0" bIns="0" rtlCol="0"/>
          <a:lstStyle/>
          <a:p>
            <a:endParaRPr/>
          </a:p>
        </p:txBody>
      </p:sp>
      <p:sp>
        <p:nvSpPr>
          <p:cNvPr id="62" name="object 62"/>
          <p:cNvSpPr/>
          <p:nvPr/>
        </p:nvSpPr>
        <p:spPr>
          <a:xfrm>
            <a:off x="5057013" y="2696717"/>
            <a:ext cx="0" cy="151765"/>
          </a:xfrm>
          <a:custGeom>
            <a:avLst/>
            <a:gdLst/>
            <a:ahLst/>
            <a:cxnLst/>
            <a:rect l="l" t="t" r="r" b="b"/>
            <a:pathLst>
              <a:path h="151764">
                <a:moveTo>
                  <a:pt x="0" y="0"/>
                </a:moveTo>
                <a:lnTo>
                  <a:pt x="0" y="151638"/>
                </a:lnTo>
              </a:path>
            </a:pathLst>
          </a:custGeom>
          <a:ln w="16001">
            <a:solidFill>
              <a:srgbClr val="326598"/>
            </a:solidFill>
          </a:ln>
        </p:spPr>
        <p:txBody>
          <a:bodyPr wrap="square" lIns="0" tIns="0" rIns="0" bIns="0" rtlCol="0"/>
          <a:lstStyle/>
          <a:p>
            <a:endParaRPr/>
          </a:p>
        </p:txBody>
      </p:sp>
      <p:sp>
        <p:nvSpPr>
          <p:cNvPr id="63" name="object 63"/>
          <p:cNvSpPr/>
          <p:nvPr/>
        </p:nvSpPr>
        <p:spPr>
          <a:xfrm>
            <a:off x="5098160" y="2695194"/>
            <a:ext cx="0" cy="153670"/>
          </a:xfrm>
          <a:custGeom>
            <a:avLst/>
            <a:gdLst/>
            <a:ahLst/>
            <a:cxnLst/>
            <a:rect l="l" t="t" r="r" b="b"/>
            <a:pathLst>
              <a:path h="153669">
                <a:moveTo>
                  <a:pt x="0" y="0"/>
                </a:moveTo>
                <a:lnTo>
                  <a:pt x="0" y="153161"/>
                </a:lnTo>
              </a:path>
            </a:pathLst>
          </a:custGeom>
          <a:ln w="16001">
            <a:solidFill>
              <a:srgbClr val="326598"/>
            </a:solidFill>
          </a:ln>
        </p:spPr>
        <p:txBody>
          <a:bodyPr wrap="square" lIns="0" tIns="0" rIns="0" bIns="0" rtlCol="0"/>
          <a:lstStyle/>
          <a:p>
            <a:endParaRPr/>
          </a:p>
        </p:txBody>
      </p:sp>
      <p:sp>
        <p:nvSpPr>
          <p:cNvPr id="64" name="object 64"/>
          <p:cNvSpPr/>
          <p:nvPr/>
        </p:nvSpPr>
        <p:spPr>
          <a:xfrm>
            <a:off x="5139309" y="2694432"/>
            <a:ext cx="0" cy="154305"/>
          </a:xfrm>
          <a:custGeom>
            <a:avLst/>
            <a:gdLst/>
            <a:ahLst/>
            <a:cxnLst/>
            <a:rect l="l" t="t" r="r" b="b"/>
            <a:pathLst>
              <a:path h="154305">
                <a:moveTo>
                  <a:pt x="0" y="0"/>
                </a:moveTo>
                <a:lnTo>
                  <a:pt x="0" y="153924"/>
                </a:lnTo>
              </a:path>
            </a:pathLst>
          </a:custGeom>
          <a:ln w="17525">
            <a:solidFill>
              <a:srgbClr val="326598"/>
            </a:solidFill>
          </a:ln>
        </p:spPr>
        <p:txBody>
          <a:bodyPr wrap="square" lIns="0" tIns="0" rIns="0" bIns="0" rtlCol="0"/>
          <a:lstStyle/>
          <a:p>
            <a:endParaRPr/>
          </a:p>
        </p:txBody>
      </p:sp>
      <p:sp>
        <p:nvSpPr>
          <p:cNvPr id="65" name="object 65"/>
          <p:cNvSpPr/>
          <p:nvPr/>
        </p:nvSpPr>
        <p:spPr>
          <a:xfrm>
            <a:off x="5180838" y="2692907"/>
            <a:ext cx="0" cy="155575"/>
          </a:xfrm>
          <a:custGeom>
            <a:avLst/>
            <a:gdLst/>
            <a:ahLst/>
            <a:cxnLst/>
            <a:rect l="l" t="t" r="r" b="b"/>
            <a:pathLst>
              <a:path h="155575">
                <a:moveTo>
                  <a:pt x="0" y="0"/>
                </a:moveTo>
                <a:lnTo>
                  <a:pt x="0" y="155448"/>
                </a:lnTo>
              </a:path>
            </a:pathLst>
          </a:custGeom>
          <a:ln w="16763">
            <a:solidFill>
              <a:srgbClr val="326598"/>
            </a:solidFill>
          </a:ln>
        </p:spPr>
        <p:txBody>
          <a:bodyPr wrap="square" lIns="0" tIns="0" rIns="0" bIns="0" rtlCol="0"/>
          <a:lstStyle/>
          <a:p>
            <a:endParaRPr/>
          </a:p>
        </p:txBody>
      </p:sp>
      <p:sp>
        <p:nvSpPr>
          <p:cNvPr id="66" name="object 66"/>
          <p:cNvSpPr/>
          <p:nvPr/>
        </p:nvSpPr>
        <p:spPr>
          <a:xfrm>
            <a:off x="5222366" y="2691383"/>
            <a:ext cx="0" cy="157480"/>
          </a:xfrm>
          <a:custGeom>
            <a:avLst/>
            <a:gdLst/>
            <a:ahLst/>
            <a:cxnLst/>
            <a:rect l="l" t="t" r="r" b="b"/>
            <a:pathLst>
              <a:path h="157480">
                <a:moveTo>
                  <a:pt x="0" y="0"/>
                </a:moveTo>
                <a:lnTo>
                  <a:pt x="0" y="156972"/>
                </a:lnTo>
              </a:path>
            </a:pathLst>
          </a:custGeom>
          <a:ln w="17525">
            <a:solidFill>
              <a:srgbClr val="326598"/>
            </a:solidFill>
          </a:ln>
        </p:spPr>
        <p:txBody>
          <a:bodyPr wrap="square" lIns="0" tIns="0" rIns="0" bIns="0" rtlCol="0"/>
          <a:lstStyle/>
          <a:p>
            <a:endParaRPr/>
          </a:p>
        </p:txBody>
      </p:sp>
      <p:sp>
        <p:nvSpPr>
          <p:cNvPr id="67" name="object 67"/>
          <p:cNvSpPr/>
          <p:nvPr/>
        </p:nvSpPr>
        <p:spPr>
          <a:xfrm>
            <a:off x="5264277" y="2689860"/>
            <a:ext cx="0" cy="158750"/>
          </a:xfrm>
          <a:custGeom>
            <a:avLst/>
            <a:gdLst/>
            <a:ahLst/>
            <a:cxnLst/>
            <a:rect l="l" t="t" r="r" b="b"/>
            <a:pathLst>
              <a:path h="158750">
                <a:moveTo>
                  <a:pt x="0" y="0"/>
                </a:moveTo>
                <a:lnTo>
                  <a:pt x="0" y="158496"/>
                </a:lnTo>
              </a:path>
            </a:pathLst>
          </a:custGeom>
          <a:ln w="17525">
            <a:solidFill>
              <a:srgbClr val="326598"/>
            </a:solidFill>
          </a:ln>
        </p:spPr>
        <p:txBody>
          <a:bodyPr wrap="square" lIns="0" tIns="0" rIns="0" bIns="0" rtlCol="0"/>
          <a:lstStyle/>
          <a:p>
            <a:endParaRPr/>
          </a:p>
        </p:txBody>
      </p:sp>
      <p:sp>
        <p:nvSpPr>
          <p:cNvPr id="68" name="object 68"/>
          <p:cNvSpPr/>
          <p:nvPr/>
        </p:nvSpPr>
        <p:spPr>
          <a:xfrm>
            <a:off x="5305044" y="2688335"/>
            <a:ext cx="0" cy="160020"/>
          </a:xfrm>
          <a:custGeom>
            <a:avLst/>
            <a:gdLst/>
            <a:ahLst/>
            <a:cxnLst/>
            <a:rect l="l" t="t" r="r" b="b"/>
            <a:pathLst>
              <a:path h="160019">
                <a:moveTo>
                  <a:pt x="0" y="0"/>
                </a:moveTo>
                <a:lnTo>
                  <a:pt x="0" y="160020"/>
                </a:lnTo>
              </a:path>
            </a:pathLst>
          </a:custGeom>
          <a:ln w="15239">
            <a:solidFill>
              <a:srgbClr val="326598"/>
            </a:solidFill>
          </a:ln>
        </p:spPr>
        <p:txBody>
          <a:bodyPr wrap="square" lIns="0" tIns="0" rIns="0" bIns="0" rtlCol="0"/>
          <a:lstStyle/>
          <a:p>
            <a:endParaRPr/>
          </a:p>
        </p:txBody>
      </p:sp>
      <p:sp>
        <p:nvSpPr>
          <p:cNvPr id="69" name="object 69"/>
          <p:cNvSpPr/>
          <p:nvPr/>
        </p:nvSpPr>
        <p:spPr>
          <a:xfrm>
            <a:off x="5346572" y="2686811"/>
            <a:ext cx="0" cy="161925"/>
          </a:xfrm>
          <a:custGeom>
            <a:avLst/>
            <a:gdLst/>
            <a:ahLst/>
            <a:cxnLst/>
            <a:rect l="l" t="t" r="r" b="b"/>
            <a:pathLst>
              <a:path h="161925">
                <a:moveTo>
                  <a:pt x="0" y="0"/>
                </a:moveTo>
                <a:lnTo>
                  <a:pt x="0" y="161544"/>
                </a:lnTo>
              </a:path>
            </a:pathLst>
          </a:custGeom>
          <a:ln w="16001">
            <a:solidFill>
              <a:srgbClr val="326598"/>
            </a:solidFill>
          </a:ln>
        </p:spPr>
        <p:txBody>
          <a:bodyPr wrap="square" lIns="0" tIns="0" rIns="0" bIns="0" rtlCol="0"/>
          <a:lstStyle/>
          <a:p>
            <a:endParaRPr/>
          </a:p>
        </p:txBody>
      </p:sp>
      <p:sp>
        <p:nvSpPr>
          <p:cNvPr id="70" name="object 70"/>
          <p:cNvSpPr/>
          <p:nvPr/>
        </p:nvSpPr>
        <p:spPr>
          <a:xfrm>
            <a:off x="2741676" y="2590800"/>
            <a:ext cx="0" cy="169545"/>
          </a:xfrm>
          <a:custGeom>
            <a:avLst/>
            <a:gdLst/>
            <a:ahLst/>
            <a:cxnLst/>
            <a:rect l="l" t="t" r="r" b="b"/>
            <a:pathLst>
              <a:path h="169544">
                <a:moveTo>
                  <a:pt x="0" y="0"/>
                </a:moveTo>
                <a:lnTo>
                  <a:pt x="0" y="169164"/>
                </a:lnTo>
              </a:path>
            </a:pathLst>
          </a:custGeom>
          <a:ln w="9143">
            <a:solidFill>
              <a:srgbClr val="000065"/>
            </a:solidFill>
          </a:ln>
        </p:spPr>
        <p:txBody>
          <a:bodyPr wrap="square" lIns="0" tIns="0" rIns="0" bIns="0" rtlCol="0"/>
          <a:lstStyle/>
          <a:p>
            <a:endParaRPr/>
          </a:p>
        </p:txBody>
      </p:sp>
      <p:sp>
        <p:nvSpPr>
          <p:cNvPr id="71" name="object 71"/>
          <p:cNvSpPr/>
          <p:nvPr/>
        </p:nvSpPr>
        <p:spPr>
          <a:xfrm>
            <a:off x="2779014" y="2577845"/>
            <a:ext cx="0" cy="179070"/>
          </a:xfrm>
          <a:custGeom>
            <a:avLst/>
            <a:gdLst/>
            <a:ahLst/>
            <a:cxnLst/>
            <a:rect l="l" t="t" r="r" b="b"/>
            <a:pathLst>
              <a:path h="179069">
                <a:moveTo>
                  <a:pt x="0" y="0"/>
                </a:moveTo>
                <a:lnTo>
                  <a:pt x="0" y="179070"/>
                </a:lnTo>
              </a:path>
            </a:pathLst>
          </a:custGeom>
          <a:ln w="16763">
            <a:solidFill>
              <a:srgbClr val="000065"/>
            </a:solidFill>
          </a:ln>
        </p:spPr>
        <p:txBody>
          <a:bodyPr wrap="square" lIns="0" tIns="0" rIns="0" bIns="0" rtlCol="0"/>
          <a:lstStyle/>
          <a:p>
            <a:endParaRPr/>
          </a:p>
        </p:txBody>
      </p:sp>
      <p:sp>
        <p:nvSpPr>
          <p:cNvPr id="72" name="object 72"/>
          <p:cNvSpPr/>
          <p:nvPr/>
        </p:nvSpPr>
        <p:spPr>
          <a:xfrm>
            <a:off x="2820542" y="2562605"/>
            <a:ext cx="0" cy="190500"/>
          </a:xfrm>
          <a:custGeom>
            <a:avLst/>
            <a:gdLst/>
            <a:ahLst/>
            <a:cxnLst/>
            <a:rect l="l" t="t" r="r" b="b"/>
            <a:pathLst>
              <a:path h="190500">
                <a:moveTo>
                  <a:pt x="0" y="0"/>
                </a:moveTo>
                <a:lnTo>
                  <a:pt x="0" y="190500"/>
                </a:lnTo>
              </a:path>
            </a:pathLst>
          </a:custGeom>
          <a:ln w="17525">
            <a:solidFill>
              <a:srgbClr val="000065"/>
            </a:solidFill>
          </a:ln>
        </p:spPr>
        <p:txBody>
          <a:bodyPr wrap="square" lIns="0" tIns="0" rIns="0" bIns="0" rtlCol="0"/>
          <a:lstStyle/>
          <a:p>
            <a:endParaRPr/>
          </a:p>
        </p:txBody>
      </p:sp>
      <p:sp>
        <p:nvSpPr>
          <p:cNvPr id="73" name="object 73"/>
          <p:cNvSpPr/>
          <p:nvPr/>
        </p:nvSpPr>
        <p:spPr>
          <a:xfrm>
            <a:off x="2862452" y="2546604"/>
            <a:ext cx="0" cy="201930"/>
          </a:xfrm>
          <a:custGeom>
            <a:avLst/>
            <a:gdLst/>
            <a:ahLst/>
            <a:cxnLst/>
            <a:rect l="l" t="t" r="r" b="b"/>
            <a:pathLst>
              <a:path h="201930">
                <a:moveTo>
                  <a:pt x="0" y="0"/>
                </a:moveTo>
                <a:lnTo>
                  <a:pt x="0" y="201929"/>
                </a:lnTo>
              </a:path>
            </a:pathLst>
          </a:custGeom>
          <a:ln w="17525">
            <a:solidFill>
              <a:srgbClr val="000065"/>
            </a:solidFill>
          </a:ln>
        </p:spPr>
        <p:txBody>
          <a:bodyPr wrap="square" lIns="0" tIns="0" rIns="0" bIns="0" rtlCol="0"/>
          <a:lstStyle/>
          <a:p>
            <a:endParaRPr/>
          </a:p>
        </p:txBody>
      </p:sp>
      <p:sp>
        <p:nvSpPr>
          <p:cNvPr id="74" name="object 74"/>
          <p:cNvSpPr/>
          <p:nvPr/>
        </p:nvSpPr>
        <p:spPr>
          <a:xfrm>
            <a:off x="2903982" y="2539745"/>
            <a:ext cx="0" cy="205740"/>
          </a:xfrm>
          <a:custGeom>
            <a:avLst/>
            <a:gdLst/>
            <a:ahLst/>
            <a:cxnLst/>
            <a:rect l="l" t="t" r="r" b="b"/>
            <a:pathLst>
              <a:path h="205739">
                <a:moveTo>
                  <a:pt x="0" y="0"/>
                </a:moveTo>
                <a:lnTo>
                  <a:pt x="0" y="205740"/>
                </a:lnTo>
              </a:path>
            </a:pathLst>
          </a:custGeom>
          <a:ln w="16763">
            <a:solidFill>
              <a:srgbClr val="000065"/>
            </a:solidFill>
          </a:ln>
        </p:spPr>
        <p:txBody>
          <a:bodyPr wrap="square" lIns="0" tIns="0" rIns="0" bIns="0" rtlCol="0"/>
          <a:lstStyle/>
          <a:p>
            <a:endParaRPr/>
          </a:p>
        </p:txBody>
      </p:sp>
      <p:sp>
        <p:nvSpPr>
          <p:cNvPr id="75" name="object 75"/>
          <p:cNvSpPr/>
          <p:nvPr/>
        </p:nvSpPr>
        <p:spPr>
          <a:xfrm>
            <a:off x="2944748" y="2532126"/>
            <a:ext cx="0" cy="210820"/>
          </a:xfrm>
          <a:custGeom>
            <a:avLst/>
            <a:gdLst/>
            <a:ahLst/>
            <a:cxnLst/>
            <a:rect l="l" t="t" r="r" b="b"/>
            <a:pathLst>
              <a:path h="210819">
                <a:moveTo>
                  <a:pt x="0" y="0"/>
                </a:moveTo>
                <a:lnTo>
                  <a:pt x="0" y="210311"/>
                </a:lnTo>
              </a:path>
            </a:pathLst>
          </a:custGeom>
          <a:ln w="16001">
            <a:solidFill>
              <a:srgbClr val="000065"/>
            </a:solidFill>
          </a:ln>
        </p:spPr>
        <p:txBody>
          <a:bodyPr wrap="square" lIns="0" tIns="0" rIns="0" bIns="0" rtlCol="0"/>
          <a:lstStyle/>
          <a:p>
            <a:endParaRPr/>
          </a:p>
        </p:txBody>
      </p:sp>
      <p:sp>
        <p:nvSpPr>
          <p:cNvPr id="76" name="object 76"/>
          <p:cNvSpPr/>
          <p:nvPr/>
        </p:nvSpPr>
        <p:spPr>
          <a:xfrm>
            <a:off x="2986277" y="2523744"/>
            <a:ext cx="0" cy="216535"/>
          </a:xfrm>
          <a:custGeom>
            <a:avLst/>
            <a:gdLst/>
            <a:ahLst/>
            <a:cxnLst/>
            <a:rect l="l" t="t" r="r" b="b"/>
            <a:pathLst>
              <a:path h="216535">
                <a:moveTo>
                  <a:pt x="0" y="0"/>
                </a:moveTo>
                <a:lnTo>
                  <a:pt x="0" y="216407"/>
                </a:lnTo>
              </a:path>
            </a:pathLst>
          </a:custGeom>
          <a:ln w="15239">
            <a:solidFill>
              <a:srgbClr val="000065"/>
            </a:solidFill>
          </a:ln>
        </p:spPr>
        <p:txBody>
          <a:bodyPr wrap="square" lIns="0" tIns="0" rIns="0" bIns="0" rtlCol="0"/>
          <a:lstStyle/>
          <a:p>
            <a:endParaRPr/>
          </a:p>
        </p:txBody>
      </p:sp>
      <p:sp>
        <p:nvSpPr>
          <p:cNvPr id="77" name="object 77"/>
          <p:cNvSpPr/>
          <p:nvPr/>
        </p:nvSpPr>
        <p:spPr>
          <a:xfrm>
            <a:off x="3027807" y="2516885"/>
            <a:ext cx="0" cy="220345"/>
          </a:xfrm>
          <a:custGeom>
            <a:avLst/>
            <a:gdLst/>
            <a:ahLst/>
            <a:cxnLst/>
            <a:rect l="l" t="t" r="r" b="b"/>
            <a:pathLst>
              <a:path h="220344">
                <a:moveTo>
                  <a:pt x="0" y="0"/>
                </a:moveTo>
                <a:lnTo>
                  <a:pt x="0" y="220218"/>
                </a:lnTo>
              </a:path>
            </a:pathLst>
          </a:custGeom>
          <a:ln w="16001">
            <a:solidFill>
              <a:srgbClr val="000065"/>
            </a:solidFill>
          </a:ln>
        </p:spPr>
        <p:txBody>
          <a:bodyPr wrap="square" lIns="0" tIns="0" rIns="0" bIns="0" rtlCol="0"/>
          <a:lstStyle/>
          <a:p>
            <a:endParaRPr/>
          </a:p>
        </p:txBody>
      </p:sp>
      <p:sp>
        <p:nvSpPr>
          <p:cNvPr id="78" name="object 78"/>
          <p:cNvSpPr/>
          <p:nvPr/>
        </p:nvSpPr>
        <p:spPr>
          <a:xfrm>
            <a:off x="3068954" y="2506979"/>
            <a:ext cx="0" cy="228600"/>
          </a:xfrm>
          <a:custGeom>
            <a:avLst/>
            <a:gdLst/>
            <a:ahLst/>
            <a:cxnLst/>
            <a:rect l="l" t="t" r="r" b="b"/>
            <a:pathLst>
              <a:path h="228600">
                <a:moveTo>
                  <a:pt x="0" y="0"/>
                </a:moveTo>
                <a:lnTo>
                  <a:pt x="0" y="228600"/>
                </a:lnTo>
              </a:path>
            </a:pathLst>
          </a:custGeom>
          <a:ln w="17525">
            <a:solidFill>
              <a:srgbClr val="000065"/>
            </a:solidFill>
          </a:ln>
        </p:spPr>
        <p:txBody>
          <a:bodyPr wrap="square" lIns="0" tIns="0" rIns="0" bIns="0" rtlCol="0"/>
          <a:lstStyle/>
          <a:p>
            <a:endParaRPr/>
          </a:p>
        </p:txBody>
      </p:sp>
      <p:sp>
        <p:nvSpPr>
          <p:cNvPr id="79" name="object 79"/>
          <p:cNvSpPr/>
          <p:nvPr/>
        </p:nvSpPr>
        <p:spPr>
          <a:xfrm>
            <a:off x="3110483" y="2496311"/>
            <a:ext cx="0" cy="236220"/>
          </a:xfrm>
          <a:custGeom>
            <a:avLst/>
            <a:gdLst/>
            <a:ahLst/>
            <a:cxnLst/>
            <a:rect l="l" t="t" r="r" b="b"/>
            <a:pathLst>
              <a:path h="236219">
                <a:moveTo>
                  <a:pt x="0" y="0"/>
                </a:moveTo>
                <a:lnTo>
                  <a:pt x="0" y="236220"/>
                </a:lnTo>
              </a:path>
            </a:pathLst>
          </a:custGeom>
          <a:ln w="16763">
            <a:solidFill>
              <a:srgbClr val="000065"/>
            </a:solidFill>
          </a:ln>
        </p:spPr>
        <p:txBody>
          <a:bodyPr wrap="square" lIns="0" tIns="0" rIns="0" bIns="0" rtlCol="0"/>
          <a:lstStyle/>
          <a:p>
            <a:endParaRPr/>
          </a:p>
        </p:txBody>
      </p:sp>
      <p:sp>
        <p:nvSpPr>
          <p:cNvPr id="80" name="object 80"/>
          <p:cNvSpPr/>
          <p:nvPr/>
        </p:nvSpPr>
        <p:spPr>
          <a:xfrm>
            <a:off x="3152013" y="2486405"/>
            <a:ext cx="0" cy="243204"/>
          </a:xfrm>
          <a:custGeom>
            <a:avLst/>
            <a:gdLst/>
            <a:ahLst/>
            <a:cxnLst/>
            <a:rect l="l" t="t" r="r" b="b"/>
            <a:pathLst>
              <a:path h="243205">
                <a:moveTo>
                  <a:pt x="0" y="0"/>
                </a:moveTo>
                <a:lnTo>
                  <a:pt x="0" y="243077"/>
                </a:lnTo>
              </a:path>
            </a:pathLst>
          </a:custGeom>
          <a:ln w="17525">
            <a:solidFill>
              <a:srgbClr val="000065"/>
            </a:solidFill>
          </a:ln>
        </p:spPr>
        <p:txBody>
          <a:bodyPr wrap="square" lIns="0" tIns="0" rIns="0" bIns="0" rtlCol="0"/>
          <a:lstStyle/>
          <a:p>
            <a:endParaRPr/>
          </a:p>
        </p:txBody>
      </p:sp>
      <p:sp>
        <p:nvSpPr>
          <p:cNvPr id="81" name="object 81"/>
          <p:cNvSpPr/>
          <p:nvPr/>
        </p:nvSpPr>
        <p:spPr>
          <a:xfrm>
            <a:off x="3193542" y="2476500"/>
            <a:ext cx="0" cy="250825"/>
          </a:xfrm>
          <a:custGeom>
            <a:avLst/>
            <a:gdLst/>
            <a:ahLst/>
            <a:cxnLst/>
            <a:rect l="l" t="t" r="r" b="b"/>
            <a:pathLst>
              <a:path h="250825">
                <a:moveTo>
                  <a:pt x="0" y="0"/>
                </a:moveTo>
                <a:lnTo>
                  <a:pt x="0" y="250698"/>
                </a:lnTo>
              </a:path>
            </a:pathLst>
          </a:custGeom>
          <a:ln w="16763">
            <a:solidFill>
              <a:srgbClr val="000065"/>
            </a:solidFill>
          </a:ln>
        </p:spPr>
        <p:txBody>
          <a:bodyPr wrap="square" lIns="0" tIns="0" rIns="0" bIns="0" rtlCol="0"/>
          <a:lstStyle/>
          <a:p>
            <a:endParaRPr/>
          </a:p>
        </p:txBody>
      </p:sp>
      <p:sp>
        <p:nvSpPr>
          <p:cNvPr id="82" name="object 82"/>
          <p:cNvSpPr/>
          <p:nvPr/>
        </p:nvSpPr>
        <p:spPr>
          <a:xfrm>
            <a:off x="3234689" y="2463545"/>
            <a:ext cx="0" cy="260985"/>
          </a:xfrm>
          <a:custGeom>
            <a:avLst/>
            <a:gdLst/>
            <a:ahLst/>
            <a:cxnLst/>
            <a:rect l="l" t="t" r="r" b="b"/>
            <a:pathLst>
              <a:path h="260985">
                <a:moveTo>
                  <a:pt x="0" y="0"/>
                </a:moveTo>
                <a:lnTo>
                  <a:pt x="0" y="260603"/>
                </a:lnTo>
              </a:path>
            </a:pathLst>
          </a:custGeom>
          <a:ln w="15239">
            <a:solidFill>
              <a:srgbClr val="000065"/>
            </a:solidFill>
          </a:ln>
        </p:spPr>
        <p:txBody>
          <a:bodyPr wrap="square" lIns="0" tIns="0" rIns="0" bIns="0" rtlCol="0"/>
          <a:lstStyle/>
          <a:p>
            <a:endParaRPr/>
          </a:p>
        </p:txBody>
      </p:sp>
      <p:sp>
        <p:nvSpPr>
          <p:cNvPr id="83" name="object 83"/>
          <p:cNvSpPr/>
          <p:nvPr/>
        </p:nvSpPr>
        <p:spPr>
          <a:xfrm>
            <a:off x="3276219" y="2449829"/>
            <a:ext cx="0" cy="269875"/>
          </a:xfrm>
          <a:custGeom>
            <a:avLst/>
            <a:gdLst/>
            <a:ahLst/>
            <a:cxnLst/>
            <a:rect l="l" t="t" r="r" b="b"/>
            <a:pathLst>
              <a:path h="269875">
                <a:moveTo>
                  <a:pt x="0" y="0"/>
                </a:moveTo>
                <a:lnTo>
                  <a:pt x="0" y="269748"/>
                </a:lnTo>
              </a:path>
            </a:pathLst>
          </a:custGeom>
          <a:ln w="16001">
            <a:solidFill>
              <a:srgbClr val="000065"/>
            </a:solidFill>
          </a:ln>
        </p:spPr>
        <p:txBody>
          <a:bodyPr wrap="square" lIns="0" tIns="0" rIns="0" bIns="0" rtlCol="0"/>
          <a:lstStyle/>
          <a:p>
            <a:endParaRPr/>
          </a:p>
        </p:txBody>
      </p:sp>
      <p:sp>
        <p:nvSpPr>
          <p:cNvPr id="84" name="object 84"/>
          <p:cNvSpPr/>
          <p:nvPr/>
        </p:nvSpPr>
        <p:spPr>
          <a:xfrm>
            <a:off x="3317747" y="2436876"/>
            <a:ext cx="0" cy="280670"/>
          </a:xfrm>
          <a:custGeom>
            <a:avLst/>
            <a:gdLst/>
            <a:ahLst/>
            <a:cxnLst/>
            <a:rect l="l" t="t" r="r" b="b"/>
            <a:pathLst>
              <a:path h="280669">
                <a:moveTo>
                  <a:pt x="0" y="0"/>
                </a:moveTo>
                <a:lnTo>
                  <a:pt x="0" y="280416"/>
                </a:lnTo>
              </a:path>
            </a:pathLst>
          </a:custGeom>
          <a:ln w="15239">
            <a:solidFill>
              <a:srgbClr val="000065"/>
            </a:solidFill>
          </a:ln>
        </p:spPr>
        <p:txBody>
          <a:bodyPr wrap="square" lIns="0" tIns="0" rIns="0" bIns="0" rtlCol="0"/>
          <a:lstStyle/>
          <a:p>
            <a:endParaRPr/>
          </a:p>
        </p:txBody>
      </p:sp>
      <p:sp>
        <p:nvSpPr>
          <p:cNvPr id="85" name="object 85"/>
          <p:cNvSpPr/>
          <p:nvPr/>
        </p:nvSpPr>
        <p:spPr>
          <a:xfrm>
            <a:off x="3359277" y="2422398"/>
            <a:ext cx="0" cy="290830"/>
          </a:xfrm>
          <a:custGeom>
            <a:avLst/>
            <a:gdLst/>
            <a:ahLst/>
            <a:cxnLst/>
            <a:rect l="l" t="t" r="r" b="b"/>
            <a:pathLst>
              <a:path h="290830">
                <a:moveTo>
                  <a:pt x="0" y="0"/>
                </a:moveTo>
                <a:lnTo>
                  <a:pt x="0" y="290322"/>
                </a:lnTo>
              </a:path>
            </a:pathLst>
          </a:custGeom>
          <a:ln w="16001">
            <a:solidFill>
              <a:srgbClr val="000065"/>
            </a:solidFill>
          </a:ln>
        </p:spPr>
        <p:txBody>
          <a:bodyPr wrap="square" lIns="0" tIns="0" rIns="0" bIns="0" rtlCol="0"/>
          <a:lstStyle/>
          <a:p>
            <a:endParaRPr/>
          </a:p>
        </p:txBody>
      </p:sp>
      <p:sp>
        <p:nvSpPr>
          <p:cNvPr id="86" name="object 86"/>
          <p:cNvSpPr/>
          <p:nvPr/>
        </p:nvSpPr>
        <p:spPr>
          <a:xfrm>
            <a:off x="3400425" y="2427732"/>
            <a:ext cx="0" cy="288290"/>
          </a:xfrm>
          <a:custGeom>
            <a:avLst/>
            <a:gdLst/>
            <a:ahLst/>
            <a:cxnLst/>
            <a:rect l="l" t="t" r="r" b="b"/>
            <a:pathLst>
              <a:path h="288289">
                <a:moveTo>
                  <a:pt x="0" y="0"/>
                </a:moveTo>
                <a:lnTo>
                  <a:pt x="0" y="288035"/>
                </a:lnTo>
              </a:path>
            </a:pathLst>
          </a:custGeom>
          <a:ln w="17525">
            <a:solidFill>
              <a:srgbClr val="000065"/>
            </a:solidFill>
          </a:ln>
        </p:spPr>
        <p:txBody>
          <a:bodyPr wrap="square" lIns="0" tIns="0" rIns="0" bIns="0" rtlCol="0"/>
          <a:lstStyle/>
          <a:p>
            <a:endParaRPr/>
          </a:p>
        </p:txBody>
      </p:sp>
      <p:sp>
        <p:nvSpPr>
          <p:cNvPr id="87" name="object 87"/>
          <p:cNvSpPr/>
          <p:nvPr/>
        </p:nvSpPr>
        <p:spPr>
          <a:xfrm>
            <a:off x="3441953" y="2435351"/>
            <a:ext cx="0" cy="281940"/>
          </a:xfrm>
          <a:custGeom>
            <a:avLst/>
            <a:gdLst/>
            <a:ahLst/>
            <a:cxnLst/>
            <a:rect l="l" t="t" r="r" b="b"/>
            <a:pathLst>
              <a:path h="281939">
                <a:moveTo>
                  <a:pt x="0" y="0"/>
                </a:moveTo>
                <a:lnTo>
                  <a:pt x="0" y="281940"/>
                </a:lnTo>
              </a:path>
            </a:pathLst>
          </a:custGeom>
          <a:ln w="16763">
            <a:solidFill>
              <a:srgbClr val="000065"/>
            </a:solidFill>
          </a:ln>
        </p:spPr>
        <p:txBody>
          <a:bodyPr wrap="square" lIns="0" tIns="0" rIns="0" bIns="0" rtlCol="0"/>
          <a:lstStyle/>
          <a:p>
            <a:endParaRPr/>
          </a:p>
        </p:txBody>
      </p:sp>
      <p:sp>
        <p:nvSpPr>
          <p:cNvPr id="88" name="object 88"/>
          <p:cNvSpPr/>
          <p:nvPr/>
        </p:nvSpPr>
        <p:spPr>
          <a:xfrm>
            <a:off x="3483483" y="2440685"/>
            <a:ext cx="0" cy="279400"/>
          </a:xfrm>
          <a:custGeom>
            <a:avLst/>
            <a:gdLst/>
            <a:ahLst/>
            <a:cxnLst/>
            <a:rect l="l" t="t" r="r" b="b"/>
            <a:pathLst>
              <a:path h="279400">
                <a:moveTo>
                  <a:pt x="0" y="0"/>
                </a:moveTo>
                <a:lnTo>
                  <a:pt x="0" y="278892"/>
                </a:lnTo>
              </a:path>
            </a:pathLst>
          </a:custGeom>
          <a:ln w="17525">
            <a:solidFill>
              <a:srgbClr val="000065"/>
            </a:solidFill>
          </a:ln>
        </p:spPr>
        <p:txBody>
          <a:bodyPr wrap="square" lIns="0" tIns="0" rIns="0" bIns="0" rtlCol="0"/>
          <a:lstStyle/>
          <a:p>
            <a:endParaRPr/>
          </a:p>
        </p:txBody>
      </p:sp>
      <p:sp>
        <p:nvSpPr>
          <p:cNvPr id="89" name="object 89"/>
          <p:cNvSpPr/>
          <p:nvPr/>
        </p:nvSpPr>
        <p:spPr>
          <a:xfrm>
            <a:off x="3524630" y="2446782"/>
            <a:ext cx="0" cy="274320"/>
          </a:xfrm>
          <a:custGeom>
            <a:avLst/>
            <a:gdLst/>
            <a:ahLst/>
            <a:cxnLst/>
            <a:rect l="l" t="t" r="r" b="b"/>
            <a:pathLst>
              <a:path h="274319">
                <a:moveTo>
                  <a:pt x="0" y="0"/>
                </a:moveTo>
                <a:lnTo>
                  <a:pt x="0" y="274320"/>
                </a:lnTo>
              </a:path>
            </a:pathLst>
          </a:custGeom>
          <a:ln w="16001">
            <a:solidFill>
              <a:srgbClr val="000065"/>
            </a:solidFill>
          </a:ln>
        </p:spPr>
        <p:txBody>
          <a:bodyPr wrap="square" lIns="0" tIns="0" rIns="0" bIns="0" rtlCol="0"/>
          <a:lstStyle/>
          <a:p>
            <a:endParaRPr/>
          </a:p>
        </p:txBody>
      </p:sp>
      <p:sp>
        <p:nvSpPr>
          <p:cNvPr id="90" name="object 90"/>
          <p:cNvSpPr/>
          <p:nvPr/>
        </p:nvSpPr>
        <p:spPr>
          <a:xfrm>
            <a:off x="3565778" y="2445257"/>
            <a:ext cx="0" cy="276225"/>
          </a:xfrm>
          <a:custGeom>
            <a:avLst/>
            <a:gdLst/>
            <a:ahLst/>
            <a:cxnLst/>
            <a:rect l="l" t="t" r="r" b="b"/>
            <a:pathLst>
              <a:path h="276225">
                <a:moveTo>
                  <a:pt x="0" y="0"/>
                </a:moveTo>
                <a:lnTo>
                  <a:pt x="0" y="275844"/>
                </a:lnTo>
              </a:path>
            </a:pathLst>
          </a:custGeom>
          <a:ln w="16001">
            <a:solidFill>
              <a:srgbClr val="000065"/>
            </a:solidFill>
          </a:ln>
        </p:spPr>
        <p:txBody>
          <a:bodyPr wrap="square" lIns="0" tIns="0" rIns="0" bIns="0" rtlCol="0"/>
          <a:lstStyle/>
          <a:p>
            <a:endParaRPr/>
          </a:p>
        </p:txBody>
      </p:sp>
      <p:sp>
        <p:nvSpPr>
          <p:cNvPr id="91" name="object 91"/>
          <p:cNvSpPr/>
          <p:nvPr/>
        </p:nvSpPr>
        <p:spPr>
          <a:xfrm>
            <a:off x="3607689" y="2443733"/>
            <a:ext cx="0" cy="277495"/>
          </a:xfrm>
          <a:custGeom>
            <a:avLst/>
            <a:gdLst/>
            <a:ahLst/>
            <a:cxnLst/>
            <a:rect l="l" t="t" r="r" b="b"/>
            <a:pathLst>
              <a:path h="277494">
                <a:moveTo>
                  <a:pt x="0" y="0"/>
                </a:moveTo>
                <a:lnTo>
                  <a:pt x="0" y="277368"/>
                </a:lnTo>
              </a:path>
            </a:pathLst>
          </a:custGeom>
          <a:ln w="16001">
            <a:solidFill>
              <a:srgbClr val="000065"/>
            </a:solidFill>
          </a:ln>
        </p:spPr>
        <p:txBody>
          <a:bodyPr wrap="square" lIns="0" tIns="0" rIns="0" bIns="0" rtlCol="0"/>
          <a:lstStyle/>
          <a:p>
            <a:endParaRPr/>
          </a:p>
        </p:txBody>
      </p:sp>
      <p:sp>
        <p:nvSpPr>
          <p:cNvPr id="92" name="object 92"/>
          <p:cNvSpPr/>
          <p:nvPr/>
        </p:nvSpPr>
        <p:spPr>
          <a:xfrm>
            <a:off x="3649217" y="2442210"/>
            <a:ext cx="0" cy="279400"/>
          </a:xfrm>
          <a:custGeom>
            <a:avLst/>
            <a:gdLst/>
            <a:ahLst/>
            <a:cxnLst/>
            <a:rect l="l" t="t" r="r" b="b"/>
            <a:pathLst>
              <a:path h="279400">
                <a:moveTo>
                  <a:pt x="0" y="0"/>
                </a:moveTo>
                <a:lnTo>
                  <a:pt x="0" y="278892"/>
                </a:lnTo>
              </a:path>
            </a:pathLst>
          </a:custGeom>
          <a:ln w="15239">
            <a:solidFill>
              <a:srgbClr val="000065"/>
            </a:solidFill>
          </a:ln>
        </p:spPr>
        <p:txBody>
          <a:bodyPr wrap="square" lIns="0" tIns="0" rIns="0" bIns="0" rtlCol="0"/>
          <a:lstStyle/>
          <a:p>
            <a:endParaRPr/>
          </a:p>
        </p:txBody>
      </p:sp>
      <p:sp>
        <p:nvSpPr>
          <p:cNvPr id="93" name="object 93"/>
          <p:cNvSpPr/>
          <p:nvPr/>
        </p:nvSpPr>
        <p:spPr>
          <a:xfrm>
            <a:off x="3689984" y="2439161"/>
            <a:ext cx="0" cy="281940"/>
          </a:xfrm>
          <a:custGeom>
            <a:avLst/>
            <a:gdLst/>
            <a:ahLst/>
            <a:cxnLst/>
            <a:rect l="l" t="t" r="r" b="b"/>
            <a:pathLst>
              <a:path h="281939">
                <a:moveTo>
                  <a:pt x="0" y="0"/>
                </a:moveTo>
                <a:lnTo>
                  <a:pt x="0" y="281940"/>
                </a:lnTo>
              </a:path>
            </a:pathLst>
          </a:custGeom>
          <a:ln w="17525">
            <a:solidFill>
              <a:srgbClr val="000065"/>
            </a:solidFill>
          </a:ln>
        </p:spPr>
        <p:txBody>
          <a:bodyPr wrap="square" lIns="0" tIns="0" rIns="0" bIns="0" rtlCol="0"/>
          <a:lstStyle/>
          <a:p>
            <a:endParaRPr/>
          </a:p>
        </p:txBody>
      </p:sp>
      <p:sp>
        <p:nvSpPr>
          <p:cNvPr id="94" name="object 94"/>
          <p:cNvSpPr/>
          <p:nvPr/>
        </p:nvSpPr>
        <p:spPr>
          <a:xfrm>
            <a:off x="3731895" y="2438400"/>
            <a:ext cx="0" cy="283210"/>
          </a:xfrm>
          <a:custGeom>
            <a:avLst/>
            <a:gdLst/>
            <a:ahLst/>
            <a:cxnLst/>
            <a:rect l="l" t="t" r="r" b="b"/>
            <a:pathLst>
              <a:path h="283210">
                <a:moveTo>
                  <a:pt x="0" y="0"/>
                </a:moveTo>
                <a:lnTo>
                  <a:pt x="0" y="282701"/>
                </a:lnTo>
              </a:path>
            </a:pathLst>
          </a:custGeom>
          <a:ln w="17525">
            <a:solidFill>
              <a:srgbClr val="000065"/>
            </a:solidFill>
          </a:ln>
        </p:spPr>
        <p:txBody>
          <a:bodyPr wrap="square" lIns="0" tIns="0" rIns="0" bIns="0" rtlCol="0"/>
          <a:lstStyle/>
          <a:p>
            <a:endParaRPr/>
          </a:p>
        </p:txBody>
      </p:sp>
      <p:sp>
        <p:nvSpPr>
          <p:cNvPr id="95" name="object 95"/>
          <p:cNvSpPr/>
          <p:nvPr/>
        </p:nvSpPr>
        <p:spPr>
          <a:xfrm>
            <a:off x="3773423" y="2435351"/>
            <a:ext cx="0" cy="285750"/>
          </a:xfrm>
          <a:custGeom>
            <a:avLst/>
            <a:gdLst/>
            <a:ahLst/>
            <a:cxnLst/>
            <a:rect l="l" t="t" r="r" b="b"/>
            <a:pathLst>
              <a:path h="285750">
                <a:moveTo>
                  <a:pt x="0" y="0"/>
                </a:moveTo>
                <a:lnTo>
                  <a:pt x="0" y="285750"/>
                </a:lnTo>
              </a:path>
            </a:pathLst>
          </a:custGeom>
          <a:ln w="16763">
            <a:solidFill>
              <a:srgbClr val="000065"/>
            </a:solidFill>
          </a:ln>
        </p:spPr>
        <p:txBody>
          <a:bodyPr wrap="square" lIns="0" tIns="0" rIns="0" bIns="0" rtlCol="0"/>
          <a:lstStyle/>
          <a:p>
            <a:endParaRPr/>
          </a:p>
        </p:txBody>
      </p:sp>
      <p:sp>
        <p:nvSpPr>
          <p:cNvPr id="96" name="object 96"/>
          <p:cNvSpPr/>
          <p:nvPr/>
        </p:nvSpPr>
        <p:spPr>
          <a:xfrm>
            <a:off x="3814953" y="2433827"/>
            <a:ext cx="0" cy="285750"/>
          </a:xfrm>
          <a:custGeom>
            <a:avLst/>
            <a:gdLst/>
            <a:ahLst/>
            <a:cxnLst/>
            <a:rect l="l" t="t" r="r" b="b"/>
            <a:pathLst>
              <a:path h="285750">
                <a:moveTo>
                  <a:pt x="0" y="0"/>
                </a:moveTo>
                <a:lnTo>
                  <a:pt x="0" y="285750"/>
                </a:lnTo>
              </a:path>
            </a:pathLst>
          </a:custGeom>
          <a:ln w="17525">
            <a:solidFill>
              <a:srgbClr val="000065"/>
            </a:solidFill>
          </a:ln>
        </p:spPr>
        <p:txBody>
          <a:bodyPr wrap="square" lIns="0" tIns="0" rIns="0" bIns="0" rtlCol="0"/>
          <a:lstStyle/>
          <a:p>
            <a:endParaRPr/>
          </a:p>
        </p:txBody>
      </p:sp>
      <p:sp>
        <p:nvSpPr>
          <p:cNvPr id="97" name="object 97"/>
          <p:cNvSpPr/>
          <p:nvPr/>
        </p:nvSpPr>
        <p:spPr>
          <a:xfrm>
            <a:off x="3856101" y="2430779"/>
            <a:ext cx="0" cy="288925"/>
          </a:xfrm>
          <a:custGeom>
            <a:avLst/>
            <a:gdLst/>
            <a:ahLst/>
            <a:cxnLst/>
            <a:rect l="l" t="t" r="r" b="b"/>
            <a:pathLst>
              <a:path h="288925">
                <a:moveTo>
                  <a:pt x="0" y="0"/>
                </a:moveTo>
                <a:lnTo>
                  <a:pt x="0" y="288798"/>
                </a:lnTo>
              </a:path>
            </a:pathLst>
          </a:custGeom>
          <a:ln w="16001">
            <a:solidFill>
              <a:srgbClr val="000065"/>
            </a:solidFill>
          </a:ln>
        </p:spPr>
        <p:txBody>
          <a:bodyPr wrap="square" lIns="0" tIns="0" rIns="0" bIns="0" rtlCol="0"/>
          <a:lstStyle/>
          <a:p>
            <a:endParaRPr/>
          </a:p>
        </p:txBody>
      </p:sp>
      <p:sp>
        <p:nvSpPr>
          <p:cNvPr id="98" name="object 98"/>
          <p:cNvSpPr/>
          <p:nvPr/>
        </p:nvSpPr>
        <p:spPr>
          <a:xfrm>
            <a:off x="3897248" y="2427732"/>
            <a:ext cx="0" cy="292100"/>
          </a:xfrm>
          <a:custGeom>
            <a:avLst/>
            <a:gdLst/>
            <a:ahLst/>
            <a:cxnLst/>
            <a:rect l="l" t="t" r="r" b="b"/>
            <a:pathLst>
              <a:path h="292100">
                <a:moveTo>
                  <a:pt x="0" y="0"/>
                </a:moveTo>
                <a:lnTo>
                  <a:pt x="0" y="291846"/>
                </a:lnTo>
              </a:path>
            </a:pathLst>
          </a:custGeom>
          <a:ln w="16001">
            <a:solidFill>
              <a:srgbClr val="000065"/>
            </a:solidFill>
          </a:ln>
        </p:spPr>
        <p:txBody>
          <a:bodyPr wrap="square" lIns="0" tIns="0" rIns="0" bIns="0" rtlCol="0"/>
          <a:lstStyle/>
          <a:p>
            <a:endParaRPr/>
          </a:p>
        </p:txBody>
      </p:sp>
      <p:sp>
        <p:nvSpPr>
          <p:cNvPr id="99" name="object 99"/>
          <p:cNvSpPr/>
          <p:nvPr/>
        </p:nvSpPr>
        <p:spPr>
          <a:xfrm>
            <a:off x="3939159" y="2423922"/>
            <a:ext cx="0" cy="295910"/>
          </a:xfrm>
          <a:custGeom>
            <a:avLst/>
            <a:gdLst/>
            <a:ahLst/>
            <a:cxnLst/>
            <a:rect l="l" t="t" r="r" b="b"/>
            <a:pathLst>
              <a:path h="295910">
                <a:moveTo>
                  <a:pt x="0" y="0"/>
                </a:moveTo>
                <a:lnTo>
                  <a:pt x="0" y="295655"/>
                </a:lnTo>
              </a:path>
            </a:pathLst>
          </a:custGeom>
          <a:ln w="16001">
            <a:solidFill>
              <a:srgbClr val="000065"/>
            </a:solidFill>
          </a:ln>
        </p:spPr>
        <p:txBody>
          <a:bodyPr wrap="square" lIns="0" tIns="0" rIns="0" bIns="0" rtlCol="0"/>
          <a:lstStyle/>
          <a:p>
            <a:endParaRPr/>
          </a:p>
        </p:txBody>
      </p:sp>
      <p:sp>
        <p:nvSpPr>
          <p:cNvPr id="100" name="object 100"/>
          <p:cNvSpPr/>
          <p:nvPr/>
        </p:nvSpPr>
        <p:spPr>
          <a:xfrm>
            <a:off x="3979926" y="2419350"/>
            <a:ext cx="0" cy="299085"/>
          </a:xfrm>
          <a:custGeom>
            <a:avLst/>
            <a:gdLst/>
            <a:ahLst/>
            <a:cxnLst/>
            <a:rect l="l" t="t" r="r" b="b"/>
            <a:pathLst>
              <a:path h="299085">
                <a:moveTo>
                  <a:pt x="0" y="0"/>
                </a:moveTo>
                <a:lnTo>
                  <a:pt x="0" y="298703"/>
                </a:lnTo>
              </a:path>
            </a:pathLst>
          </a:custGeom>
          <a:ln w="16763">
            <a:solidFill>
              <a:srgbClr val="000065"/>
            </a:solidFill>
          </a:ln>
        </p:spPr>
        <p:txBody>
          <a:bodyPr wrap="square" lIns="0" tIns="0" rIns="0" bIns="0" rtlCol="0"/>
          <a:lstStyle/>
          <a:p>
            <a:endParaRPr/>
          </a:p>
        </p:txBody>
      </p:sp>
      <p:sp>
        <p:nvSpPr>
          <p:cNvPr id="101" name="object 101"/>
          <p:cNvSpPr/>
          <p:nvPr/>
        </p:nvSpPr>
        <p:spPr>
          <a:xfrm>
            <a:off x="4021454" y="2416301"/>
            <a:ext cx="0" cy="302260"/>
          </a:xfrm>
          <a:custGeom>
            <a:avLst/>
            <a:gdLst/>
            <a:ahLst/>
            <a:cxnLst/>
            <a:rect l="l" t="t" r="r" b="b"/>
            <a:pathLst>
              <a:path h="302260">
                <a:moveTo>
                  <a:pt x="0" y="0"/>
                </a:moveTo>
                <a:lnTo>
                  <a:pt x="0" y="301751"/>
                </a:lnTo>
              </a:path>
            </a:pathLst>
          </a:custGeom>
          <a:ln w="17525">
            <a:solidFill>
              <a:srgbClr val="000065"/>
            </a:solidFill>
          </a:ln>
        </p:spPr>
        <p:txBody>
          <a:bodyPr wrap="square" lIns="0" tIns="0" rIns="0" bIns="0" rtlCol="0"/>
          <a:lstStyle/>
          <a:p>
            <a:endParaRPr/>
          </a:p>
        </p:txBody>
      </p:sp>
      <p:sp>
        <p:nvSpPr>
          <p:cNvPr id="102" name="object 102"/>
          <p:cNvSpPr/>
          <p:nvPr/>
        </p:nvSpPr>
        <p:spPr>
          <a:xfrm>
            <a:off x="4063365" y="2417826"/>
            <a:ext cx="0" cy="302260"/>
          </a:xfrm>
          <a:custGeom>
            <a:avLst/>
            <a:gdLst/>
            <a:ahLst/>
            <a:cxnLst/>
            <a:rect l="l" t="t" r="r" b="b"/>
            <a:pathLst>
              <a:path h="302260">
                <a:moveTo>
                  <a:pt x="0" y="0"/>
                </a:moveTo>
                <a:lnTo>
                  <a:pt x="0" y="301751"/>
                </a:lnTo>
              </a:path>
            </a:pathLst>
          </a:custGeom>
          <a:ln w="17525">
            <a:solidFill>
              <a:srgbClr val="000065"/>
            </a:solidFill>
          </a:ln>
        </p:spPr>
        <p:txBody>
          <a:bodyPr wrap="square" lIns="0" tIns="0" rIns="0" bIns="0" rtlCol="0"/>
          <a:lstStyle/>
          <a:p>
            <a:endParaRPr/>
          </a:p>
        </p:txBody>
      </p:sp>
      <p:sp>
        <p:nvSpPr>
          <p:cNvPr id="103" name="object 103"/>
          <p:cNvSpPr/>
          <p:nvPr/>
        </p:nvSpPr>
        <p:spPr>
          <a:xfrm>
            <a:off x="4104894" y="2420873"/>
            <a:ext cx="0" cy="299085"/>
          </a:xfrm>
          <a:custGeom>
            <a:avLst/>
            <a:gdLst/>
            <a:ahLst/>
            <a:cxnLst/>
            <a:rect l="l" t="t" r="r" b="b"/>
            <a:pathLst>
              <a:path h="299085">
                <a:moveTo>
                  <a:pt x="0" y="0"/>
                </a:moveTo>
                <a:lnTo>
                  <a:pt x="0" y="298703"/>
                </a:lnTo>
              </a:path>
            </a:pathLst>
          </a:custGeom>
          <a:ln w="16763">
            <a:solidFill>
              <a:srgbClr val="000065"/>
            </a:solidFill>
          </a:ln>
        </p:spPr>
        <p:txBody>
          <a:bodyPr wrap="square" lIns="0" tIns="0" rIns="0" bIns="0" rtlCol="0"/>
          <a:lstStyle/>
          <a:p>
            <a:endParaRPr/>
          </a:p>
        </p:txBody>
      </p:sp>
      <p:sp>
        <p:nvSpPr>
          <p:cNvPr id="104" name="object 104"/>
          <p:cNvSpPr/>
          <p:nvPr/>
        </p:nvSpPr>
        <p:spPr>
          <a:xfrm>
            <a:off x="4145660" y="2423922"/>
            <a:ext cx="0" cy="297180"/>
          </a:xfrm>
          <a:custGeom>
            <a:avLst/>
            <a:gdLst/>
            <a:ahLst/>
            <a:cxnLst/>
            <a:rect l="l" t="t" r="r" b="b"/>
            <a:pathLst>
              <a:path h="297180">
                <a:moveTo>
                  <a:pt x="0" y="0"/>
                </a:moveTo>
                <a:lnTo>
                  <a:pt x="0" y="297179"/>
                </a:lnTo>
              </a:path>
            </a:pathLst>
          </a:custGeom>
          <a:ln w="16001">
            <a:solidFill>
              <a:srgbClr val="000065"/>
            </a:solidFill>
          </a:ln>
        </p:spPr>
        <p:txBody>
          <a:bodyPr wrap="square" lIns="0" tIns="0" rIns="0" bIns="0" rtlCol="0"/>
          <a:lstStyle/>
          <a:p>
            <a:endParaRPr/>
          </a:p>
        </p:txBody>
      </p:sp>
      <p:sp>
        <p:nvSpPr>
          <p:cNvPr id="105" name="object 105"/>
          <p:cNvSpPr/>
          <p:nvPr/>
        </p:nvSpPr>
        <p:spPr>
          <a:xfrm>
            <a:off x="4187190" y="2425445"/>
            <a:ext cx="0" cy="295910"/>
          </a:xfrm>
          <a:custGeom>
            <a:avLst/>
            <a:gdLst/>
            <a:ahLst/>
            <a:cxnLst/>
            <a:rect l="l" t="t" r="r" b="b"/>
            <a:pathLst>
              <a:path h="295910">
                <a:moveTo>
                  <a:pt x="0" y="0"/>
                </a:moveTo>
                <a:lnTo>
                  <a:pt x="0" y="295655"/>
                </a:lnTo>
              </a:path>
            </a:pathLst>
          </a:custGeom>
          <a:ln w="15239">
            <a:solidFill>
              <a:srgbClr val="000065"/>
            </a:solidFill>
          </a:ln>
        </p:spPr>
        <p:txBody>
          <a:bodyPr wrap="square" lIns="0" tIns="0" rIns="0" bIns="0" rtlCol="0"/>
          <a:lstStyle/>
          <a:p>
            <a:endParaRPr/>
          </a:p>
        </p:txBody>
      </p:sp>
      <p:sp>
        <p:nvSpPr>
          <p:cNvPr id="106" name="object 106"/>
          <p:cNvSpPr/>
          <p:nvPr/>
        </p:nvSpPr>
        <p:spPr>
          <a:xfrm>
            <a:off x="4228719" y="2425445"/>
            <a:ext cx="0" cy="295910"/>
          </a:xfrm>
          <a:custGeom>
            <a:avLst/>
            <a:gdLst/>
            <a:ahLst/>
            <a:cxnLst/>
            <a:rect l="l" t="t" r="r" b="b"/>
            <a:pathLst>
              <a:path h="295910">
                <a:moveTo>
                  <a:pt x="0" y="0"/>
                </a:moveTo>
                <a:lnTo>
                  <a:pt x="0" y="295655"/>
                </a:lnTo>
              </a:path>
            </a:pathLst>
          </a:custGeom>
          <a:ln w="16001">
            <a:solidFill>
              <a:srgbClr val="000065"/>
            </a:solidFill>
          </a:ln>
        </p:spPr>
        <p:txBody>
          <a:bodyPr wrap="square" lIns="0" tIns="0" rIns="0" bIns="0" rtlCol="0"/>
          <a:lstStyle/>
          <a:p>
            <a:endParaRPr/>
          </a:p>
        </p:txBody>
      </p:sp>
      <p:sp>
        <p:nvSpPr>
          <p:cNvPr id="107" name="object 107"/>
          <p:cNvSpPr/>
          <p:nvPr/>
        </p:nvSpPr>
        <p:spPr>
          <a:xfrm>
            <a:off x="4269866" y="2425445"/>
            <a:ext cx="0" cy="294640"/>
          </a:xfrm>
          <a:custGeom>
            <a:avLst/>
            <a:gdLst/>
            <a:ahLst/>
            <a:cxnLst/>
            <a:rect l="l" t="t" r="r" b="b"/>
            <a:pathLst>
              <a:path h="294639">
                <a:moveTo>
                  <a:pt x="0" y="0"/>
                </a:moveTo>
                <a:lnTo>
                  <a:pt x="0" y="294131"/>
                </a:lnTo>
              </a:path>
            </a:pathLst>
          </a:custGeom>
          <a:ln w="17525">
            <a:solidFill>
              <a:srgbClr val="000065"/>
            </a:solidFill>
          </a:ln>
        </p:spPr>
        <p:txBody>
          <a:bodyPr wrap="square" lIns="0" tIns="0" rIns="0" bIns="0" rtlCol="0"/>
          <a:lstStyle/>
          <a:p>
            <a:endParaRPr/>
          </a:p>
        </p:txBody>
      </p:sp>
      <p:sp>
        <p:nvSpPr>
          <p:cNvPr id="108" name="object 108"/>
          <p:cNvSpPr/>
          <p:nvPr/>
        </p:nvSpPr>
        <p:spPr>
          <a:xfrm>
            <a:off x="4311396" y="2425445"/>
            <a:ext cx="0" cy="294640"/>
          </a:xfrm>
          <a:custGeom>
            <a:avLst/>
            <a:gdLst/>
            <a:ahLst/>
            <a:cxnLst/>
            <a:rect l="l" t="t" r="r" b="b"/>
            <a:pathLst>
              <a:path h="294639">
                <a:moveTo>
                  <a:pt x="0" y="0"/>
                </a:moveTo>
                <a:lnTo>
                  <a:pt x="0" y="294131"/>
                </a:lnTo>
              </a:path>
            </a:pathLst>
          </a:custGeom>
          <a:ln w="16763">
            <a:solidFill>
              <a:srgbClr val="000065"/>
            </a:solidFill>
          </a:ln>
        </p:spPr>
        <p:txBody>
          <a:bodyPr wrap="square" lIns="0" tIns="0" rIns="0" bIns="0" rtlCol="0"/>
          <a:lstStyle/>
          <a:p>
            <a:endParaRPr/>
          </a:p>
        </p:txBody>
      </p:sp>
      <p:sp>
        <p:nvSpPr>
          <p:cNvPr id="109" name="object 109"/>
          <p:cNvSpPr/>
          <p:nvPr/>
        </p:nvSpPr>
        <p:spPr>
          <a:xfrm>
            <a:off x="4352925" y="2423922"/>
            <a:ext cx="0" cy="294640"/>
          </a:xfrm>
          <a:custGeom>
            <a:avLst/>
            <a:gdLst/>
            <a:ahLst/>
            <a:cxnLst/>
            <a:rect l="l" t="t" r="r" b="b"/>
            <a:pathLst>
              <a:path h="294639">
                <a:moveTo>
                  <a:pt x="0" y="0"/>
                </a:moveTo>
                <a:lnTo>
                  <a:pt x="0" y="294131"/>
                </a:lnTo>
              </a:path>
            </a:pathLst>
          </a:custGeom>
          <a:ln w="17525">
            <a:solidFill>
              <a:srgbClr val="000065"/>
            </a:solidFill>
          </a:ln>
        </p:spPr>
        <p:txBody>
          <a:bodyPr wrap="square" lIns="0" tIns="0" rIns="0" bIns="0" rtlCol="0"/>
          <a:lstStyle/>
          <a:p>
            <a:endParaRPr/>
          </a:p>
        </p:txBody>
      </p:sp>
      <p:sp>
        <p:nvSpPr>
          <p:cNvPr id="110" name="object 110"/>
          <p:cNvSpPr/>
          <p:nvPr/>
        </p:nvSpPr>
        <p:spPr>
          <a:xfrm>
            <a:off x="4394834" y="2420873"/>
            <a:ext cx="0" cy="296545"/>
          </a:xfrm>
          <a:custGeom>
            <a:avLst/>
            <a:gdLst/>
            <a:ahLst/>
            <a:cxnLst/>
            <a:rect l="l" t="t" r="r" b="b"/>
            <a:pathLst>
              <a:path h="296544">
                <a:moveTo>
                  <a:pt x="0" y="0"/>
                </a:moveTo>
                <a:lnTo>
                  <a:pt x="0" y="296418"/>
                </a:lnTo>
              </a:path>
            </a:pathLst>
          </a:custGeom>
          <a:ln w="17525">
            <a:solidFill>
              <a:srgbClr val="000065"/>
            </a:solidFill>
          </a:ln>
        </p:spPr>
        <p:txBody>
          <a:bodyPr wrap="square" lIns="0" tIns="0" rIns="0" bIns="0" rtlCol="0"/>
          <a:lstStyle/>
          <a:p>
            <a:endParaRPr/>
          </a:p>
        </p:txBody>
      </p:sp>
      <p:sp>
        <p:nvSpPr>
          <p:cNvPr id="111" name="object 111"/>
          <p:cNvSpPr/>
          <p:nvPr/>
        </p:nvSpPr>
        <p:spPr>
          <a:xfrm>
            <a:off x="4435602" y="2417826"/>
            <a:ext cx="0" cy="298450"/>
          </a:xfrm>
          <a:custGeom>
            <a:avLst/>
            <a:gdLst/>
            <a:ahLst/>
            <a:cxnLst/>
            <a:rect l="l" t="t" r="r" b="b"/>
            <a:pathLst>
              <a:path h="298450">
                <a:moveTo>
                  <a:pt x="0" y="0"/>
                </a:moveTo>
                <a:lnTo>
                  <a:pt x="0" y="297942"/>
                </a:lnTo>
              </a:path>
            </a:pathLst>
          </a:custGeom>
          <a:ln w="15239">
            <a:solidFill>
              <a:srgbClr val="000065"/>
            </a:solidFill>
          </a:ln>
        </p:spPr>
        <p:txBody>
          <a:bodyPr wrap="square" lIns="0" tIns="0" rIns="0" bIns="0" rtlCol="0"/>
          <a:lstStyle/>
          <a:p>
            <a:endParaRPr/>
          </a:p>
        </p:txBody>
      </p:sp>
      <p:sp>
        <p:nvSpPr>
          <p:cNvPr id="112" name="object 112"/>
          <p:cNvSpPr/>
          <p:nvPr/>
        </p:nvSpPr>
        <p:spPr>
          <a:xfrm>
            <a:off x="4477130" y="2414777"/>
            <a:ext cx="0" cy="299720"/>
          </a:xfrm>
          <a:custGeom>
            <a:avLst/>
            <a:gdLst/>
            <a:ahLst/>
            <a:cxnLst/>
            <a:rect l="l" t="t" r="r" b="b"/>
            <a:pathLst>
              <a:path h="299719">
                <a:moveTo>
                  <a:pt x="0" y="0"/>
                </a:moveTo>
                <a:lnTo>
                  <a:pt x="0" y="299466"/>
                </a:lnTo>
              </a:path>
            </a:pathLst>
          </a:custGeom>
          <a:ln w="16001">
            <a:solidFill>
              <a:srgbClr val="000065"/>
            </a:solidFill>
          </a:ln>
        </p:spPr>
        <p:txBody>
          <a:bodyPr wrap="square" lIns="0" tIns="0" rIns="0" bIns="0" rtlCol="0"/>
          <a:lstStyle/>
          <a:p>
            <a:endParaRPr/>
          </a:p>
        </p:txBody>
      </p:sp>
      <p:sp>
        <p:nvSpPr>
          <p:cNvPr id="113" name="object 113"/>
          <p:cNvSpPr/>
          <p:nvPr/>
        </p:nvSpPr>
        <p:spPr>
          <a:xfrm>
            <a:off x="4518659" y="2412492"/>
            <a:ext cx="0" cy="302260"/>
          </a:xfrm>
          <a:custGeom>
            <a:avLst/>
            <a:gdLst/>
            <a:ahLst/>
            <a:cxnLst/>
            <a:rect l="l" t="t" r="r" b="b"/>
            <a:pathLst>
              <a:path h="302260">
                <a:moveTo>
                  <a:pt x="0" y="0"/>
                </a:moveTo>
                <a:lnTo>
                  <a:pt x="0" y="301751"/>
                </a:lnTo>
              </a:path>
            </a:pathLst>
          </a:custGeom>
          <a:ln w="15239">
            <a:solidFill>
              <a:srgbClr val="000065"/>
            </a:solidFill>
          </a:ln>
        </p:spPr>
        <p:txBody>
          <a:bodyPr wrap="square" lIns="0" tIns="0" rIns="0" bIns="0" rtlCol="0"/>
          <a:lstStyle/>
          <a:p>
            <a:endParaRPr/>
          </a:p>
        </p:txBody>
      </p:sp>
      <p:sp>
        <p:nvSpPr>
          <p:cNvPr id="114" name="object 114"/>
          <p:cNvSpPr/>
          <p:nvPr/>
        </p:nvSpPr>
        <p:spPr>
          <a:xfrm>
            <a:off x="4559427" y="2407920"/>
            <a:ext cx="0" cy="304800"/>
          </a:xfrm>
          <a:custGeom>
            <a:avLst/>
            <a:gdLst/>
            <a:ahLst/>
            <a:cxnLst/>
            <a:rect l="l" t="t" r="r" b="b"/>
            <a:pathLst>
              <a:path h="304800">
                <a:moveTo>
                  <a:pt x="0" y="0"/>
                </a:moveTo>
                <a:lnTo>
                  <a:pt x="0" y="304800"/>
                </a:lnTo>
              </a:path>
            </a:pathLst>
          </a:custGeom>
          <a:ln w="17525">
            <a:solidFill>
              <a:srgbClr val="000065"/>
            </a:solidFill>
          </a:ln>
        </p:spPr>
        <p:txBody>
          <a:bodyPr wrap="square" lIns="0" tIns="0" rIns="0" bIns="0" rtlCol="0"/>
          <a:lstStyle/>
          <a:p>
            <a:endParaRPr/>
          </a:p>
        </p:txBody>
      </p:sp>
      <p:sp>
        <p:nvSpPr>
          <p:cNvPr id="115" name="object 115"/>
          <p:cNvSpPr/>
          <p:nvPr/>
        </p:nvSpPr>
        <p:spPr>
          <a:xfrm>
            <a:off x="4601336" y="2403348"/>
            <a:ext cx="0" cy="307975"/>
          </a:xfrm>
          <a:custGeom>
            <a:avLst/>
            <a:gdLst/>
            <a:ahLst/>
            <a:cxnLst/>
            <a:rect l="l" t="t" r="r" b="b"/>
            <a:pathLst>
              <a:path h="307975">
                <a:moveTo>
                  <a:pt x="0" y="0"/>
                </a:moveTo>
                <a:lnTo>
                  <a:pt x="0" y="307848"/>
                </a:lnTo>
              </a:path>
            </a:pathLst>
          </a:custGeom>
          <a:ln w="17525">
            <a:solidFill>
              <a:srgbClr val="000065"/>
            </a:solidFill>
          </a:ln>
        </p:spPr>
        <p:txBody>
          <a:bodyPr wrap="square" lIns="0" tIns="0" rIns="0" bIns="0" rtlCol="0"/>
          <a:lstStyle/>
          <a:p>
            <a:endParaRPr/>
          </a:p>
        </p:txBody>
      </p:sp>
      <p:sp>
        <p:nvSpPr>
          <p:cNvPr id="116" name="object 116"/>
          <p:cNvSpPr/>
          <p:nvPr/>
        </p:nvSpPr>
        <p:spPr>
          <a:xfrm>
            <a:off x="4642865" y="2399538"/>
            <a:ext cx="0" cy="310515"/>
          </a:xfrm>
          <a:custGeom>
            <a:avLst/>
            <a:gdLst/>
            <a:ahLst/>
            <a:cxnLst/>
            <a:rect l="l" t="t" r="r" b="b"/>
            <a:pathLst>
              <a:path h="310514">
                <a:moveTo>
                  <a:pt x="0" y="0"/>
                </a:moveTo>
                <a:lnTo>
                  <a:pt x="0" y="310133"/>
                </a:lnTo>
              </a:path>
            </a:pathLst>
          </a:custGeom>
          <a:ln w="16763">
            <a:solidFill>
              <a:srgbClr val="000065"/>
            </a:solidFill>
          </a:ln>
        </p:spPr>
        <p:txBody>
          <a:bodyPr wrap="square" lIns="0" tIns="0" rIns="0" bIns="0" rtlCol="0"/>
          <a:lstStyle/>
          <a:p>
            <a:endParaRPr/>
          </a:p>
        </p:txBody>
      </p:sp>
      <p:sp>
        <p:nvSpPr>
          <p:cNvPr id="117" name="object 117"/>
          <p:cNvSpPr/>
          <p:nvPr/>
        </p:nvSpPr>
        <p:spPr>
          <a:xfrm>
            <a:off x="4684395" y="2394966"/>
            <a:ext cx="0" cy="313690"/>
          </a:xfrm>
          <a:custGeom>
            <a:avLst/>
            <a:gdLst/>
            <a:ahLst/>
            <a:cxnLst/>
            <a:rect l="l" t="t" r="r" b="b"/>
            <a:pathLst>
              <a:path h="313689">
                <a:moveTo>
                  <a:pt x="0" y="0"/>
                </a:moveTo>
                <a:lnTo>
                  <a:pt x="0" y="313181"/>
                </a:lnTo>
              </a:path>
            </a:pathLst>
          </a:custGeom>
          <a:ln w="17525">
            <a:solidFill>
              <a:srgbClr val="000065"/>
            </a:solidFill>
          </a:ln>
        </p:spPr>
        <p:txBody>
          <a:bodyPr wrap="square" lIns="0" tIns="0" rIns="0" bIns="0" rtlCol="0"/>
          <a:lstStyle/>
          <a:p>
            <a:endParaRPr/>
          </a:p>
        </p:txBody>
      </p:sp>
      <p:sp>
        <p:nvSpPr>
          <p:cNvPr id="118" name="object 118"/>
          <p:cNvSpPr/>
          <p:nvPr/>
        </p:nvSpPr>
        <p:spPr>
          <a:xfrm>
            <a:off x="4725542" y="2391155"/>
            <a:ext cx="0" cy="315595"/>
          </a:xfrm>
          <a:custGeom>
            <a:avLst/>
            <a:gdLst/>
            <a:ahLst/>
            <a:cxnLst/>
            <a:rect l="l" t="t" r="r" b="b"/>
            <a:pathLst>
              <a:path h="315594">
                <a:moveTo>
                  <a:pt x="0" y="0"/>
                </a:moveTo>
                <a:lnTo>
                  <a:pt x="0" y="315468"/>
                </a:lnTo>
              </a:path>
            </a:pathLst>
          </a:custGeom>
          <a:ln w="16001">
            <a:solidFill>
              <a:srgbClr val="000065"/>
            </a:solidFill>
          </a:ln>
        </p:spPr>
        <p:txBody>
          <a:bodyPr wrap="square" lIns="0" tIns="0" rIns="0" bIns="0" rtlCol="0"/>
          <a:lstStyle/>
          <a:p>
            <a:endParaRPr/>
          </a:p>
        </p:txBody>
      </p:sp>
      <p:sp>
        <p:nvSpPr>
          <p:cNvPr id="119" name="object 119"/>
          <p:cNvSpPr/>
          <p:nvPr/>
        </p:nvSpPr>
        <p:spPr>
          <a:xfrm>
            <a:off x="4766690" y="2386583"/>
            <a:ext cx="0" cy="319405"/>
          </a:xfrm>
          <a:custGeom>
            <a:avLst/>
            <a:gdLst/>
            <a:ahLst/>
            <a:cxnLst/>
            <a:rect l="l" t="t" r="r" b="b"/>
            <a:pathLst>
              <a:path h="319405">
                <a:moveTo>
                  <a:pt x="0" y="0"/>
                </a:moveTo>
                <a:lnTo>
                  <a:pt x="0" y="319277"/>
                </a:lnTo>
              </a:path>
            </a:pathLst>
          </a:custGeom>
          <a:ln w="16001">
            <a:solidFill>
              <a:srgbClr val="000065"/>
            </a:solidFill>
          </a:ln>
        </p:spPr>
        <p:txBody>
          <a:bodyPr wrap="square" lIns="0" tIns="0" rIns="0" bIns="0" rtlCol="0"/>
          <a:lstStyle/>
          <a:p>
            <a:endParaRPr/>
          </a:p>
        </p:txBody>
      </p:sp>
      <p:sp>
        <p:nvSpPr>
          <p:cNvPr id="120" name="object 120"/>
          <p:cNvSpPr/>
          <p:nvPr/>
        </p:nvSpPr>
        <p:spPr>
          <a:xfrm>
            <a:off x="4808601" y="2382011"/>
            <a:ext cx="0" cy="322580"/>
          </a:xfrm>
          <a:custGeom>
            <a:avLst/>
            <a:gdLst/>
            <a:ahLst/>
            <a:cxnLst/>
            <a:rect l="l" t="t" r="r" b="b"/>
            <a:pathLst>
              <a:path h="322580">
                <a:moveTo>
                  <a:pt x="0" y="0"/>
                </a:moveTo>
                <a:lnTo>
                  <a:pt x="0" y="322325"/>
                </a:lnTo>
              </a:path>
            </a:pathLst>
          </a:custGeom>
          <a:ln w="16001">
            <a:solidFill>
              <a:srgbClr val="000065"/>
            </a:solidFill>
          </a:ln>
        </p:spPr>
        <p:txBody>
          <a:bodyPr wrap="square" lIns="0" tIns="0" rIns="0" bIns="0" rtlCol="0"/>
          <a:lstStyle/>
          <a:p>
            <a:endParaRPr/>
          </a:p>
        </p:txBody>
      </p:sp>
      <p:sp>
        <p:nvSpPr>
          <p:cNvPr id="121" name="object 121"/>
          <p:cNvSpPr/>
          <p:nvPr/>
        </p:nvSpPr>
        <p:spPr>
          <a:xfrm>
            <a:off x="4849367" y="2378201"/>
            <a:ext cx="0" cy="326390"/>
          </a:xfrm>
          <a:custGeom>
            <a:avLst/>
            <a:gdLst/>
            <a:ahLst/>
            <a:cxnLst/>
            <a:rect l="l" t="t" r="r" b="b"/>
            <a:pathLst>
              <a:path h="326389">
                <a:moveTo>
                  <a:pt x="0" y="0"/>
                </a:moveTo>
                <a:lnTo>
                  <a:pt x="0" y="326135"/>
                </a:lnTo>
              </a:path>
            </a:pathLst>
          </a:custGeom>
          <a:ln w="16763">
            <a:solidFill>
              <a:srgbClr val="000065"/>
            </a:solidFill>
          </a:ln>
        </p:spPr>
        <p:txBody>
          <a:bodyPr wrap="square" lIns="0" tIns="0" rIns="0" bIns="0" rtlCol="0"/>
          <a:lstStyle/>
          <a:p>
            <a:endParaRPr/>
          </a:p>
        </p:txBody>
      </p:sp>
      <p:sp>
        <p:nvSpPr>
          <p:cNvPr id="122" name="object 122"/>
          <p:cNvSpPr/>
          <p:nvPr/>
        </p:nvSpPr>
        <p:spPr>
          <a:xfrm>
            <a:off x="4890896" y="2373629"/>
            <a:ext cx="0" cy="329565"/>
          </a:xfrm>
          <a:custGeom>
            <a:avLst/>
            <a:gdLst/>
            <a:ahLst/>
            <a:cxnLst/>
            <a:rect l="l" t="t" r="r" b="b"/>
            <a:pathLst>
              <a:path h="329564">
                <a:moveTo>
                  <a:pt x="0" y="0"/>
                </a:moveTo>
                <a:lnTo>
                  <a:pt x="0" y="329183"/>
                </a:lnTo>
              </a:path>
            </a:pathLst>
          </a:custGeom>
          <a:ln w="17525">
            <a:solidFill>
              <a:srgbClr val="000065"/>
            </a:solidFill>
          </a:ln>
        </p:spPr>
        <p:txBody>
          <a:bodyPr wrap="square" lIns="0" tIns="0" rIns="0" bIns="0" rtlCol="0"/>
          <a:lstStyle/>
          <a:p>
            <a:endParaRPr/>
          </a:p>
        </p:txBody>
      </p:sp>
      <p:sp>
        <p:nvSpPr>
          <p:cNvPr id="123" name="object 123"/>
          <p:cNvSpPr/>
          <p:nvPr/>
        </p:nvSpPr>
        <p:spPr>
          <a:xfrm>
            <a:off x="4932807" y="2368295"/>
            <a:ext cx="0" cy="333375"/>
          </a:xfrm>
          <a:custGeom>
            <a:avLst/>
            <a:gdLst/>
            <a:ahLst/>
            <a:cxnLst/>
            <a:rect l="l" t="t" r="r" b="b"/>
            <a:pathLst>
              <a:path h="333375">
                <a:moveTo>
                  <a:pt x="0" y="0"/>
                </a:moveTo>
                <a:lnTo>
                  <a:pt x="0" y="332994"/>
                </a:lnTo>
              </a:path>
            </a:pathLst>
          </a:custGeom>
          <a:ln w="17525">
            <a:solidFill>
              <a:srgbClr val="000065"/>
            </a:solidFill>
          </a:ln>
        </p:spPr>
        <p:txBody>
          <a:bodyPr wrap="square" lIns="0" tIns="0" rIns="0" bIns="0" rtlCol="0"/>
          <a:lstStyle/>
          <a:p>
            <a:endParaRPr/>
          </a:p>
        </p:txBody>
      </p:sp>
      <p:sp>
        <p:nvSpPr>
          <p:cNvPr id="124" name="object 124"/>
          <p:cNvSpPr/>
          <p:nvPr/>
        </p:nvSpPr>
        <p:spPr>
          <a:xfrm>
            <a:off x="4974335" y="2363723"/>
            <a:ext cx="0" cy="336550"/>
          </a:xfrm>
          <a:custGeom>
            <a:avLst/>
            <a:gdLst/>
            <a:ahLst/>
            <a:cxnLst/>
            <a:rect l="l" t="t" r="r" b="b"/>
            <a:pathLst>
              <a:path h="336550">
                <a:moveTo>
                  <a:pt x="0" y="0"/>
                </a:moveTo>
                <a:lnTo>
                  <a:pt x="0" y="336042"/>
                </a:lnTo>
              </a:path>
            </a:pathLst>
          </a:custGeom>
          <a:ln w="16763">
            <a:solidFill>
              <a:srgbClr val="000065"/>
            </a:solidFill>
          </a:ln>
        </p:spPr>
        <p:txBody>
          <a:bodyPr wrap="square" lIns="0" tIns="0" rIns="0" bIns="0" rtlCol="0"/>
          <a:lstStyle/>
          <a:p>
            <a:endParaRPr/>
          </a:p>
        </p:txBody>
      </p:sp>
      <p:sp>
        <p:nvSpPr>
          <p:cNvPr id="125" name="object 125"/>
          <p:cNvSpPr/>
          <p:nvPr/>
        </p:nvSpPr>
        <p:spPr>
          <a:xfrm>
            <a:off x="5015103" y="2359151"/>
            <a:ext cx="0" cy="339090"/>
          </a:xfrm>
          <a:custGeom>
            <a:avLst/>
            <a:gdLst/>
            <a:ahLst/>
            <a:cxnLst/>
            <a:rect l="l" t="t" r="r" b="b"/>
            <a:pathLst>
              <a:path h="339089">
                <a:moveTo>
                  <a:pt x="0" y="0"/>
                </a:moveTo>
                <a:lnTo>
                  <a:pt x="0" y="339090"/>
                </a:lnTo>
              </a:path>
            </a:pathLst>
          </a:custGeom>
          <a:ln w="16001">
            <a:solidFill>
              <a:srgbClr val="000065"/>
            </a:solidFill>
          </a:ln>
        </p:spPr>
        <p:txBody>
          <a:bodyPr wrap="square" lIns="0" tIns="0" rIns="0" bIns="0" rtlCol="0"/>
          <a:lstStyle/>
          <a:p>
            <a:endParaRPr/>
          </a:p>
        </p:txBody>
      </p:sp>
      <p:sp>
        <p:nvSpPr>
          <p:cNvPr id="126" name="object 126"/>
          <p:cNvSpPr/>
          <p:nvPr/>
        </p:nvSpPr>
        <p:spPr>
          <a:xfrm>
            <a:off x="5057013" y="2355342"/>
            <a:ext cx="0" cy="341630"/>
          </a:xfrm>
          <a:custGeom>
            <a:avLst/>
            <a:gdLst/>
            <a:ahLst/>
            <a:cxnLst/>
            <a:rect l="l" t="t" r="r" b="b"/>
            <a:pathLst>
              <a:path h="341630">
                <a:moveTo>
                  <a:pt x="0" y="0"/>
                </a:moveTo>
                <a:lnTo>
                  <a:pt x="0" y="341375"/>
                </a:lnTo>
              </a:path>
            </a:pathLst>
          </a:custGeom>
          <a:ln w="16001">
            <a:solidFill>
              <a:srgbClr val="000065"/>
            </a:solidFill>
          </a:ln>
        </p:spPr>
        <p:txBody>
          <a:bodyPr wrap="square" lIns="0" tIns="0" rIns="0" bIns="0" rtlCol="0"/>
          <a:lstStyle/>
          <a:p>
            <a:endParaRPr/>
          </a:p>
        </p:txBody>
      </p:sp>
      <p:sp>
        <p:nvSpPr>
          <p:cNvPr id="127" name="object 127"/>
          <p:cNvSpPr/>
          <p:nvPr/>
        </p:nvSpPr>
        <p:spPr>
          <a:xfrm>
            <a:off x="5098160" y="2349245"/>
            <a:ext cx="0" cy="346075"/>
          </a:xfrm>
          <a:custGeom>
            <a:avLst/>
            <a:gdLst/>
            <a:ahLst/>
            <a:cxnLst/>
            <a:rect l="l" t="t" r="r" b="b"/>
            <a:pathLst>
              <a:path h="346075">
                <a:moveTo>
                  <a:pt x="0" y="0"/>
                </a:moveTo>
                <a:lnTo>
                  <a:pt x="0" y="345948"/>
                </a:lnTo>
              </a:path>
            </a:pathLst>
          </a:custGeom>
          <a:ln w="16001">
            <a:solidFill>
              <a:srgbClr val="000065"/>
            </a:solidFill>
          </a:ln>
        </p:spPr>
        <p:txBody>
          <a:bodyPr wrap="square" lIns="0" tIns="0" rIns="0" bIns="0" rtlCol="0"/>
          <a:lstStyle/>
          <a:p>
            <a:endParaRPr/>
          </a:p>
        </p:txBody>
      </p:sp>
      <p:sp>
        <p:nvSpPr>
          <p:cNvPr id="128" name="object 128"/>
          <p:cNvSpPr/>
          <p:nvPr/>
        </p:nvSpPr>
        <p:spPr>
          <a:xfrm>
            <a:off x="5139309" y="2344673"/>
            <a:ext cx="0" cy="349885"/>
          </a:xfrm>
          <a:custGeom>
            <a:avLst/>
            <a:gdLst/>
            <a:ahLst/>
            <a:cxnLst/>
            <a:rect l="l" t="t" r="r" b="b"/>
            <a:pathLst>
              <a:path h="349885">
                <a:moveTo>
                  <a:pt x="0" y="0"/>
                </a:moveTo>
                <a:lnTo>
                  <a:pt x="0" y="349757"/>
                </a:lnTo>
              </a:path>
            </a:pathLst>
          </a:custGeom>
          <a:ln w="17525">
            <a:solidFill>
              <a:srgbClr val="000065"/>
            </a:solidFill>
          </a:ln>
        </p:spPr>
        <p:txBody>
          <a:bodyPr wrap="square" lIns="0" tIns="0" rIns="0" bIns="0" rtlCol="0"/>
          <a:lstStyle/>
          <a:p>
            <a:endParaRPr/>
          </a:p>
        </p:txBody>
      </p:sp>
      <p:sp>
        <p:nvSpPr>
          <p:cNvPr id="129" name="object 129"/>
          <p:cNvSpPr/>
          <p:nvPr/>
        </p:nvSpPr>
        <p:spPr>
          <a:xfrm>
            <a:off x="5180838" y="2339339"/>
            <a:ext cx="0" cy="353695"/>
          </a:xfrm>
          <a:custGeom>
            <a:avLst/>
            <a:gdLst/>
            <a:ahLst/>
            <a:cxnLst/>
            <a:rect l="l" t="t" r="r" b="b"/>
            <a:pathLst>
              <a:path h="353694">
                <a:moveTo>
                  <a:pt x="0" y="0"/>
                </a:moveTo>
                <a:lnTo>
                  <a:pt x="0" y="353568"/>
                </a:lnTo>
              </a:path>
            </a:pathLst>
          </a:custGeom>
          <a:ln w="16763">
            <a:solidFill>
              <a:srgbClr val="000065"/>
            </a:solidFill>
          </a:ln>
        </p:spPr>
        <p:txBody>
          <a:bodyPr wrap="square" lIns="0" tIns="0" rIns="0" bIns="0" rtlCol="0"/>
          <a:lstStyle/>
          <a:p>
            <a:endParaRPr/>
          </a:p>
        </p:txBody>
      </p:sp>
      <p:sp>
        <p:nvSpPr>
          <p:cNvPr id="130" name="object 130"/>
          <p:cNvSpPr/>
          <p:nvPr/>
        </p:nvSpPr>
        <p:spPr>
          <a:xfrm>
            <a:off x="5222366" y="2334767"/>
            <a:ext cx="0" cy="356870"/>
          </a:xfrm>
          <a:custGeom>
            <a:avLst/>
            <a:gdLst/>
            <a:ahLst/>
            <a:cxnLst/>
            <a:rect l="l" t="t" r="r" b="b"/>
            <a:pathLst>
              <a:path h="356869">
                <a:moveTo>
                  <a:pt x="0" y="0"/>
                </a:moveTo>
                <a:lnTo>
                  <a:pt x="0" y="356616"/>
                </a:lnTo>
              </a:path>
            </a:pathLst>
          </a:custGeom>
          <a:ln w="17525">
            <a:solidFill>
              <a:srgbClr val="000065"/>
            </a:solidFill>
          </a:ln>
        </p:spPr>
        <p:txBody>
          <a:bodyPr wrap="square" lIns="0" tIns="0" rIns="0" bIns="0" rtlCol="0"/>
          <a:lstStyle/>
          <a:p>
            <a:endParaRPr/>
          </a:p>
        </p:txBody>
      </p:sp>
      <p:sp>
        <p:nvSpPr>
          <p:cNvPr id="131" name="object 131"/>
          <p:cNvSpPr/>
          <p:nvPr/>
        </p:nvSpPr>
        <p:spPr>
          <a:xfrm>
            <a:off x="5264277" y="2329433"/>
            <a:ext cx="0" cy="360680"/>
          </a:xfrm>
          <a:custGeom>
            <a:avLst/>
            <a:gdLst/>
            <a:ahLst/>
            <a:cxnLst/>
            <a:rect l="l" t="t" r="r" b="b"/>
            <a:pathLst>
              <a:path h="360680">
                <a:moveTo>
                  <a:pt x="0" y="0"/>
                </a:moveTo>
                <a:lnTo>
                  <a:pt x="0" y="360425"/>
                </a:lnTo>
              </a:path>
            </a:pathLst>
          </a:custGeom>
          <a:ln w="17525">
            <a:solidFill>
              <a:srgbClr val="000065"/>
            </a:solidFill>
          </a:ln>
        </p:spPr>
        <p:txBody>
          <a:bodyPr wrap="square" lIns="0" tIns="0" rIns="0" bIns="0" rtlCol="0"/>
          <a:lstStyle/>
          <a:p>
            <a:endParaRPr/>
          </a:p>
        </p:txBody>
      </p:sp>
      <p:sp>
        <p:nvSpPr>
          <p:cNvPr id="132" name="object 132"/>
          <p:cNvSpPr/>
          <p:nvPr/>
        </p:nvSpPr>
        <p:spPr>
          <a:xfrm>
            <a:off x="5305044" y="2323338"/>
            <a:ext cx="0" cy="365125"/>
          </a:xfrm>
          <a:custGeom>
            <a:avLst/>
            <a:gdLst/>
            <a:ahLst/>
            <a:cxnLst/>
            <a:rect l="l" t="t" r="r" b="b"/>
            <a:pathLst>
              <a:path h="365125">
                <a:moveTo>
                  <a:pt x="0" y="0"/>
                </a:moveTo>
                <a:lnTo>
                  <a:pt x="0" y="364998"/>
                </a:lnTo>
              </a:path>
            </a:pathLst>
          </a:custGeom>
          <a:ln w="15239">
            <a:solidFill>
              <a:srgbClr val="000065"/>
            </a:solidFill>
          </a:ln>
        </p:spPr>
        <p:txBody>
          <a:bodyPr wrap="square" lIns="0" tIns="0" rIns="0" bIns="0" rtlCol="0"/>
          <a:lstStyle/>
          <a:p>
            <a:endParaRPr/>
          </a:p>
        </p:txBody>
      </p:sp>
      <p:sp>
        <p:nvSpPr>
          <p:cNvPr id="133" name="object 133"/>
          <p:cNvSpPr/>
          <p:nvPr/>
        </p:nvSpPr>
        <p:spPr>
          <a:xfrm>
            <a:off x="5346572" y="2318004"/>
            <a:ext cx="0" cy="368935"/>
          </a:xfrm>
          <a:custGeom>
            <a:avLst/>
            <a:gdLst/>
            <a:ahLst/>
            <a:cxnLst/>
            <a:rect l="l" t="t" r="r" b="b"/>
            <a:pathLst>
              <a:path h="368935">
                <a:moveTo>
                  <a:pt x="0" y="0"/>
                </a:moveTo>
                <a:lnTo>
                  <a:pt x="0" y="368807"/>
                </a:lnTo>
              </a:path>
            </a:pathLst>
          </a:custGeom>
          <a:ln w="16001">
            <a:solidFill>
              <a:srgbClr val="000065"/>
            </a:solidFill>
          </a:ln>
        </p:spPr>
        <p:txBody>
          <a:bodyPr wrap="square" lIns="0" tIns="0" rIns="0" bIns="0" rtlCol="0"/>
          <a:lstStyle/>
          <a:p>
            <a:endParaRPr/>
          </a:p>
        </p:txBody>
      </p:sp>
      <p:sp>
        <p:nvSpPr>
          <p:cNvPr id="134" name="object 134"/>
          <p:cNvSpPr/>
          <p:nvPr/>
        </p:nvSpPr>
        <p:spPr>
          <a:xfrm>
            <a:off x="2741676" y="2346198"/>
            <a:ext cx="0" cy="245110"/>
          </a:xfrm>
          <a:custGeom>
            <a:avLst/>
            <a:gdLst/>
            <a:ahLst/>
            <a:cxnLst/>
            <a:rect l="l" t="t" r="r" b="b"/>
            <a:pathLst>
              <a:path h="245110">
                <a:moveTo>
                  <a:pt x="0" y="0"/>
                </a:moveTo>
                <a:lnTo>
                  <a:pt x="0" y="244601"/>
                </a:lnTo>
              </a:path>
            </a:pathLst>
          </a:custGeom>
          <a:ln w="9143">
            <a:solidFill>
              <a:srgbClr val="00AFEF"/>
            </a:solidFill>
          </a:ln>
        </p:spPr>
        <p:txBody>
          <a:bodyPr wrap="square" lIns="0" tIns="0" rIns="0" bIns="0" rtlCol="0"/>
          <a:lstStyle/>
          <a:p>
            <a:endParaRPr/>
          </a:p>
        </p:txBody>
      </p:sp>
      <p:sp>
        <p:nvSpPr>
          <p:cNvPr id="135" name="object 135"/>
          <p:cNvSpPr/>
          <p:nvPr/>
        </p:nvSpPr>
        <p:spPr>
          <a:xfrm>
            <a:off x="2779014" y="2321814"/>
            <a:ext cx="0" cy="256540"/>
          </a:xfrm>
          <a:custGeom>
            <a:avLst/>
            <a:gdLst/>
            <a:ahLst/>
            <a:cxnLst/>
            <a:rect l="l" t="t" r="r" b="b"/>
            <a:pathLst>
              <a:path h="256539">
                <a:moveTo>
                  <a:pt x="0" y="0"/>
                </a:moveTo>
                <a:lnTo>
                  <a:pt x="0" y="256031"/>
                </a:lnTo>
              </a:path>
            </a:pathLst>
          </a:custGeom>
          <a:ln w="16763">
            <a:solidFill>
              <a:srgbClr val="00AFEF"/>
            </a:solidFill>
          </a:ln>
        </p:spPr>
        <p:txBody>
          <a:bodyPr wrap="square" lIns="0" tIns="0" rIns="0" bIns="0" rtlCol="0"/>
          <a:lstStyle/>
          <a:p>
            <a:endParaRPr/>
          </a:p>
        </p:txBody>
      </p:sp>
      <p:sp>
        <p:nvSpPr>
          <p:cNvPr id="136" name="object 136"/>
          <p:cNvSpPr/>
          <p:nvPr/>
        </p:nvSpPr>
        <p:spPr>
          <a:xfrm>
            <a:off x="2820542" y="2296667"/>
            <a:ext cx="0" cy="266065"/>
          </a:xfrm>
          <a:custGeom>
            <a:avLst/>
            <a:gdLst/>
            <a:ahLst/>
            <a:cxnLst/>
            <a:rect l="l" t="t" r="r" b="b"/>
            <a:pathLst>
              <a:path h="266064">
                <a:moveTo>
                  <a:pt x="0" y="0"/>
                </a:moveTo>
                <a:lnTo>
                  <a:pt x="0" y="265938"/>
                </a:lnTo>
              </a:path>
            </a:pathLst>
          </a:custGeom>
          <a:ln w="17525">
            <a:solidFill>
              <a:srgbClr val="00AFEF"/>
            </a:solidFill>
          </a:ln>
        </p:spPr>
        <p:txBody>
          <a:bodyPr wrap="square" lIns="0" tIns="0" rIns="0" bIns="0" rtlCol="0"/>
          <a:lstStyle/>
          <a:p>
            <a:endParaRPr/>
          </a:p>
        </p:txBody>
      </p:sp>
      <p:sp>
        <p:nvSpPr>
          <p:cNvPr id="137" name="object 137"/>
          <p:cNvSpPr/>
          <p:nvPr/>
        </p:nvSpPr>
        <p:spPr>
          <a:xfrm>
            <a:off x="2862452" y="2269235"/>
            <a:ext cx="0" cy="277495"/>
          </a:xfrm>
          <a:custGeom>
            <a:avLst/>
            <a:gdLst/>
            <a:ahLst/>
            <a:cxnLst/>
            <a:rect l="l" t="t" r="r" b="b"/>
            <a:pathLst>
              <a:path h="277494">
                <a:moveTo>
                  <a:pt x="0" y="0"/>
                </a:moveTo>
                <a:lnTo>
                  <a:pt x="0" y="277368"/>
                </a:lnTo>
              </a:path>
            </a:pathLst>
          </a:custGeom>
          <a:ln w="17525">
            <a:solidFill>
              <a:srgbClr val="00AFEF"/>
            </a:solidFill>
          </a:ln>
        </p:spPr>
        <p:txBody>
          <a:bodyPr wrap="square" lIns="0" tIns="0" rIns="0" bIns="0" rtlCol="0"/>
          <a:lstStyle/>
          <a:p>
            <a:endParaRPr/>
          </a:p>
        </p:txBody>
      </p:sp>
      <p:sp>
        <p:nvSpPr>
          <p:cNvPr id="138" name="object 138"/>
          <p:cNvSpPr/>
          <p:nvPr/>
        </p:nvSpPr>
        <p:spPr>
          <a:xfrm>
            <a:off x="2903982" y="2254757"/>
            <a:ext cx="0" cy="285115"/>
          </a:xfrm>
          <a:custGeom>
            <a:avLst/>
            <a:gdLst/>
            <a:ahLst/>
            <a:cxnLst/>
            <a:rect l="l" t="t" r="r" b="b"/>
            <a:pathLst>
              <a:path h="285114">
                <a:moveTo>
                  <a:pt x="0" y="0"/>
                </a:moveTo>
                <a:lnTo>
                  <a:pt x="0" y="284988"/>
                </a:lnTo>
              </a:path>
            </a:pathLst>
          </a:custGeom>
          <a:ln w="16763">
            <a:solidFill>
              <a:srgbClr val="00AFEF"/>
            </a:solidFill>
          </a:ln>
        </p:spPr>
        <p:txBody>
          <a:bodyPr wrap="square" lIns="0" tIns="0" rIns="0" bIns="0" rtlCol="0"/>
          <a:lstStyle/>
          <a:p>
            <a:endParaRPr/>
          </a:p>
        </p:txBody>
      </p:sp>
      <p:sp>
        <p:nvSpPr>
          <p:cNvPr id="139" name="object 139"/>
          <p:cNvSpPr/>
          <p:nvPr/>
        </p:nvSpPr>
        <p:spPr>
          <a:xfrm>
            <a:off x="2944748" y="2240279"/>
            <a:ext cx="0" cy="292100"/>
          </a:xfrm>
          <a:custGeom>
            <a:avLst/>
            <a:gdLst/>
            <a:ahLst/>
            <a:cxnLst/>
            <a:rect l="l" t="t" r="r" b="b"/>
            <a:pathLst>
              <a:path h="292100">
                <a:moveTo>
                  <a:pt x="0" y="0"/>
                </a:moveTo>
                <a:lnTo>
                  <a:pt x="0" y="291846"/>
                </a:lnTo>
              </a:path>
            </a:pathLst>
          </a:custGeom>
          <a:ln w="16001">
            <a:solidFill>
              <a:srgbClr val="00AFEF"/>
            </a:solidFill>
          </a:ln>
        </p:spPr>
        <p:txBody>
          <a:bodyPr wrap="square" lIns="0" tIns="0" rIns="0" bIns="0" rtlCol="0"/>
          <a:lstStyle/>
          <a:p>
            <a:endParaRPr/>
          </a:p>
        </p:txBody>
      </p:sp>
      <p:sp>
        <p:nvSpPr>
          <p:cNvPr id="140" name="object 140"/>
          <p:cNvSpPr/>
          <p:nvPr/>
        </p:nvSpPr>
        <p:spPr>
          <a:xfrm>
            <a:off x="2986277" y="2226564"/>
            <a:ext cx="0" cy="297180"/>
          </a:xfrm>
          <a:custGeom>
            <a:avLst/>
            <a:gdLst/>
            <a:ahLst/>
            <a:cxnLst/>
            <a:rect l="l" t="t" r="r" b="b"/>
            <a:pathLst>
              <a:path h="297180">
                <a:moveTo>
                  <a:pt x="0" y="0"/>
                </a:moveTo>
                <a:lnTo>
                  <a:pt x="0" y="297179"/>
                </a:lnTo>
              </a:path>
            </a:pathLst>
          </a:custGeom>
          <a:ln w="15239">
            <a:solidFill>
              <a:srgbClr val="00AFEF"/>
            </a:solidFill>
          </a:ln>
        </p:spPr>
        <p:txBody>
          <a:bodyPr wrap="square" lIns="0" tIns="0" rIns="0" bIns="0" rtlCol="0"/>
          <a:lstStyle/>
          <a:p>
            <a:endParaRPr/>
          </a:p>
        </p:txBody>
      </p:sp>
      <p:sp>
        <p:nvSpPr>
          <p:cNvPr id="141" name="object 141"/>
          <p:cNvSpPr/>
          <p:nvPr/>
        </p:nvSpPr>
        <p:spPr>
          <a:xfrm>
            <a:off x="3027807" y="2210561"/>
            <a:ext cx="0" cy="306705"/>
          </a:xfrm>
          <a:custGeom>
            <a:avLst/>
            <a:gdLst/>
            <a:ahLst/>
            <a:cxnLst/>
            <a:rect l="l" t="t" r="r" b="b"/>
            <a:pathLst>
              <a:path h="306705">
                <a:moveTo>
                  <a:pt x="0" y="0"/>
                </a:moveTo>
                <a:lnTo>
                  <a:pt x="0" y="306324"/>
                </a:lnTo>
              </a:path>
            </a:pathLst>
          </a:custGeom>
          <a:ln w="16001">
            <a:solidFill>
              <a:srgbClr val="00AFEF"/>
            </a:solidFill>
          </a:ln>
        </p:spPr>
        <p:txBody>
          <a:bodyPr wrap="square" lIns="0" tIns="0" rIns="0" bIns="0" rtlCol="0"/>
          <a:lstStyle/>
          <a:p>
            <a:endParaRPr/>
          </a:p>
        </p:txBody>
      </p:sp>
      <p:sp>
        <p:nvSpPr>
          <p:cNvPr id="142" name="object 142"/>
          <p:cNvSpPr/>
          <p:nvPr/>
        </p:nvSpPr>
        <p:spPr>
          <a:xfrm>
            <a:off x="3068954" y="2187701"/>
            <a:ext cx="0" cy="319405"/>
          </a:xfrm>
          <a:custGeom>
            <a:avLst/>
            <a:gdLst/>
            <a:ahLst/>
            <a:cxnLst/>
            <a:rect l="l" t="t" r="r" b="b"/>
            <a:pathLst>
              <a:path h="319405">
                <a:moveTo>
                  <a:pt x="0" y="0"/>
                </a:moveTo>
                <a:lnTo>
                  <a:pt x="0" y="319277"/>
                </a:lnTo>
              </a:path>
            </a:pathLst>
          </a:custGeom>
          <a:ln w="17525">
            <a:solidFill>
              <a:srgbClr val="00AFEF"/>
            </a:solidFill>
          </a:ln>
        </p:spPr>
        <p:txBody>
          <a:bodyPr wrap="square" lIns="0" tIns="0" rIns="0" bIns="0" rtlCol="0"/>
          <a:lstStyle/>
          <a:p>
            <a:endParaRPr/>
          </a:p>
        </p:txBody>
      </p:sp>
      <p:sp>
        <p:nvSpPr>
          <p:cNvPr id="143" name="object 143"/>
          <p:cNvSpPr/>
          <p:nvPr/>
        </p:nvSpPr>
        <p:spPr>
          <a:xfrm>
            <a:off x="3110483" y="2163317"/>
            <a:ext cx="0" cy="333375"/>
          </a:xfrm>
          <a:custGeom>
            <a:avLst/>
            <a:gdLst/>
            <a:ahLst/>
            <a:cxnLst/>
            <a:rect l="l" t="t" r="r" b="b"/>
            <a:pathLst>
              <a:path h="333375">
                <a:moveTo>
                  <a:pt x="0" y="0"/>
                </a:moveTo>
                <a:lnTo>
                  <a:pt x="0" y="332994"/>
                </a:lnTo>
              </a:path>
            </a:pathLst>
          </a:custGeom>
          <a:ln w="16763">
            <a:solidFill>
              <a:srgbClr val="00AFEF"/>
            </a:solidFill>
          </a:ln>
        </p:spPr>
        <p:txBody>
          <a:bodyPr wrap="square" lIns="0" tIns="0" rIns="0" bIns="0" rtlCol="0"/>
          <a:lstStyle/>
          <a:p>
            <a:endParaRPr/>
          </a:p>
        </p:txBody>
      </p:sp>
      <p:sp>
        <p:nvSpPr>
          <p:cNvPr id="144" name="object 144"/>
          <p:cNvSpPr/>
          <p:nvPr/>
        </p:nvSpPr>
        <p:spPr>
          <a:xfrm>
            <a:off x="3152013" y="2137410"/>
            <a:ext cx="0" cy="349250"/>
          </a:xfrm>
          <a:custGeom>
            <a:avLst/>
            <a:gdLst/>
            <a:ahLst/>
            <a:cxnLst/>
            <a:rect l="l" t="t" r="r" b="b"/>
            <a:pathLst>
              <a:path h="349250">
                <a:moveTo>
                  <a:pt x="0" y="0"/>
                </a:moveTo>
                <a:lnTo>
                  <a:pt x="0" y="348996"/>
                </a:lnTo>
              </a:path>
            </a:pathLst>
          </a:custGeom>
          <a:ln w="17525">
            <a:solidFill>
              <a:srgbClr val="00AFEF"/>
            </a:solidFill>
          </a:ln>
        </p:spPr>
        <p:txBody>
          <a:bodyPr wrap="square" lIns="0" tIns="0" rIns="0" bIns="0" rtlCol="0"/>
          <a:lstStyle/>
          <a:p>
            <a:endParaRPr/>
          </a:p>
        </p:txBody>
      </p:sp>
      <p:sp>
        <p:nvSpPr>
          <p:cNvPr id="145" name="object 145"/>
          <p:cNvSpPr/>
          <p:nvPr/>
        </p:nvSpPr>
        <p:spPr>
          <a:xfrm>
            <a:off x="3193542" y="2111501"/>
            <a:ext cx="0" cy="365125"/>
          </a:xfrm>
          <a:custGeom>
            <a:avLst/>
            <a:gdLst/>
            <a:ahLst/>
            <a:cxnLst/>
            <a:rect l="l" t="t" r="r" b="b"/>
            <a:pathLst>
              <a:path h="365125">
                <a:moveTo>
                  <a:pt x="0" y="0"/>
                </a:moveTo>
                <a:lnTo>
                  <a:pt x="0" y="364998"/>
                </a:lnTo>
              </a:path>
            </a:pathLst>
          </a:custGeom>
          <a:ln w="16763">
            <a:solidFill>
              <a:srgbClr val="00AFEF"/>
            </a:solidFill>
          </a:ln>
        </p:spPr>
        <p:txBody>
          <a:bodyPr wrap="square" lIns="0" tIns="0" rIns="0" bIns="0" rtlCol="0"/>
          <a:lstStyle/>
          <a:p>
            <a:endParaRPr/>
          </a:p>
        </p:txBody>
      </p:sp>
      <p:sp>
        <p:nvSpPr>
          <p:cNvPr id="146" name="object 146"/>
          <p:cNvSpPr/>
          <p:nvPr/>
        </p:nvSpPr>
        <p:spPr>
          <a:xfrm>
            <a:off x="3234689" y="2084832"/>
            <a:ext cx="0" cy="379095"/>
          </a:xfrm>
          <a:custGeom>
            <a:avLst/>
            <a:gdLst/>
            <a:ahLst/>
            <a:cxnLst/>
            <a:rect l="l" t="t" r="r" b="b"/>
            <a:pathLst>
              <a:path h="379094">
                <a:moveTo>
                  <a:pt x="0" y="0"/>
                </a:moveTo>
                <a:lnTo>
                  <a:pt x="0" y="378714"/>
                </a:lnTo>
              </a:path>
            </a:pathLst>
          </a:custGeom>
          <a:ln w="15239">
            <a:solidFill>
              <a:srgbClr val="00AFEF"/>
            </a:solidFill>
          </a:ln>
        </p:spPr>
        <p:txBody>
          <a:bodyPr wrap="square" lIns="0" tIns="0" rIns="0" bIns="0" rtlCol="0"/>
          <a:lstStyle/>
          <a:p>
            <a:endParaRPr/>
          </a:p>
        </p:txBody>
      </p:sp>
      <p:sp>
        <p:nvSpPr>
          <p:cNvPr id="147" name="object 147"/>
          <p:cNvSpPr/>
          <p:nvPr/>
        </p:nvSpPr>
        <p:spPr>
          <a:xfrm>
            <a:off x="3276219" y="2054351"/>
            <a:ext cx="0" cy="395605"/>
          </a:xfrm>
          <a:custGeom>
            <a:avLst/>
            <a:gdLst/>
            <a:ahLst/>
            <a:cxnLst/>
            <a:rect l="l" t="t" r="r" b="b"/>
            <a:pathLst>
              <a:path h="395605">
                <a:moveTo>
                  <a:pt x="0" y="0"/>
                </a:moveTo>
                <a:lnTo>
                  <a:pt x="0" y="395477"/>
                </a:lnTo>
              </a:path>
            </a:pathLst>
          </a:custGeom>
          <a:ln w="16001">
            <a:solidFill>
              <a:srgbClr val="00AFEF"/>
            </a:solidFill>
          </a:ln>
        </p:spPr>
        <p:txBody>
          <a:bodyPr wrap="square" lIns="0" tIns="0" rIns="0" bIns="0" rtlCol="0"/>
          <a:lstStyle/>
          <a:p>
            <a:endParaRPr/>
          </a:p>
        </p:txBody>
      </p:sp>
      <p:sp>
        <p:nvSpPr>
          <p:cNvPr id="148" name="object 148"/>
          <p:cNvSpPr/>
          <p:nvPr/>
        </p:nvSpPr>
        <p:spPr>
          <a:xfrm>
            <a:off x="3317747" y="2024633"/>
            <a:ext cx="0" cy="412750"/>
          </a:xfrm>
          <a:custGeom>
            <a:avLst/>
            <a:gdLst/>
            <a:ahLst/>
            <a:cxnLst/>
            <a:rect l="l" t="t" r="r" b="b"/>
            <a:pathLst>
              <a:path h="412750">
                <a:moveTo>
                  <a:pt x="0" y="0"/>
                </a:moveTo>
                <a:lnTo>
                  <a:pt x="0" y="412242"/>
                </a:lnTo>
              </a:path>
            </a:pathLst>
          </a:custGeom>
          <a:ln w="15239">
            <a:solidFill>
              <a:srgbClr val="00AFEF"/>
            </a:solidFill>
          </a:ln>
        </p:spPr>
        <p:txBody>
          <a:bodyPr wrap="square" lIns="0" tIns="0" rIns="0" bIns="0" rtlCol="0"/>
          <a:lstStyle/>
          <a:p>
            <a:endParaRPr/>
          </a:p>
        </p:txBody>
      </p:sp>
      <p:sp>
        <p:nvSpPr>
          <p:cNvPr id="149" name="object 149"/>
          <p:cNvSpPr/>
          <p:nvPr/>
        </p:nvSpPr>
        <p:spPr>
          <a:xfrm>
            <a:off x="3359277" y="1993392"/>
            <a:ext cx="0" cy="429259"/>
          </a:xfrm>
          <a:custGeom>
            <a:avLst/>
            <a:gdLst/>
            <a:ahLst/>
            <a:cxnLst/>
            <a:rect l="l" t="t" r="r" b="b"/>
            <a:pathLst>
              <a:path h="429260">
                <a:moveTo>
                  <a:pt x="0" y="0"/>
                </a:moveTo>
                <a:lnTo>
                  <a:pt x="0" y="429005"/>
                </a:lnTo>
              </a:path>
            </a:pathLst>
          </a:custGeom>
          <a:ln w="16001">
            <a:solidFill>
              <a:srgbClr val="00AFEF"/>
            </a:solidFill>
          </a:ln>
        </p:spPr>
        <p:txBody>
          <a:bodyPr wrap="square" lIns="0" tIns="0" rIns="0" bIns="0" rtlCol="0"/>
          <a:lstStyle/>
          <a:p>
            <a:endParaRPr/>
          </a:p>
        </p:txBody>
      </p:sp>
      <p:sp>
        <p:nvSpPr>
          <p:cNvPr id="150" name="object 150"/>
          <p:cNvSpPr/>
          <p:nvPr/>
        </p:nvSpPr>
        <p:spPr>
          <a:xfrm>
            <a:off x="3400425" y="2014727"/>
            <a:ext cx="0" cy="413384"/>
          </a:xfrm>
          <a:custGeom>
            <a:avLst/>
            <a:gdLst/>
            <a:ahLst/>
            <a:cxnLst/>
            <a:rect l="l" t="t" r="r" b="b"/>
            <a:pathLst>
              <a:path h="413385">
                <a:moveTo>
                  <a:pt x="0" y="0"/>
                </a:moveTo>
                <a:lnTo>
                  <a:pt x="0" y="413003"/>
                </a:lnTo>
              </a:path>
            </a:pathLst>
          </a:custGeom>
          <a:ln w="17525">
            <a:solidFill>
              <a:srgbClr val="00AFEF"/>
            </a:solidFill>
          </a:ln>
        </p:spPr>
        <p:txBody>
          <a:bodyPr wrap="square" lIns="0" tIns="0" rIns="0" bIns="0" rtlCol="0"/>
          <a:lstStyle/>
          <a:p>
            <a:endParaRPr/>
          </a:p>
        </p:txBody>
      </p:sp>
      <p:sp>
        <p:nvSpPr>
          <p:cNvPr id="151" name="object 151"/>
          <p:cNvSpPr/>
          <p:nvPr/>
        </p:nvSpPr>
        <p:spPr>
          <a:xfrm>
            <a:off x="3441953" y="2034539"/>
            <a:ext cx="0" cy="401320"/>
          </a:xfrm>
          <a:custGeom>
            <a:avLst/>
            <a:gdLst/>
            <a:ahLst/>
            <a:cxnLst/>
            <a:rect l="l" t="t" r="r" b="b"/>
            <a:pathLst>
              <a:path h="401319">
                <a:moveTo>
                  <a:pt x="0" y="0"/>
                </a:moveTo>
                <a:lnTo>
                  <a:pt x="0" y="400811"/>
                </a:lnTo>
              </a:path>
            </a:pathLst>
          </a:custGeom>
          <a:ln w="16763">
            <a:solidFill>
              <a:srgbClr val="00AFEF"/>
            </a:solidFill>
          </a:ln>
        </p:spPr>
        <p:txBody>
          <a:bodyPr wrap="square" lIns="0" tIns="0" rIns="0" bIns="0" rtlCol="0"/>
          <a:lstStyle/>
          <a:p>
            <a:endParaRPr/>
          </a:p>
        </p:txBody>
      </p:sp>
      <p:sp>
        <p:nvSpPr>
          <p:cNvPr id="152" name="object 152"/>
          <p:cNvSpPr/>
          <p:nvPr/>
        </p:nvSpPr>
        <p:spPr>
          <a:xfrm>
            <a:off x="3483483" y="2054351"/>
            <a:ext cx="0" cy="386715"/>
          </a:xfrm>
          <a:custGeom>
            <a:avLst/>
            <a:gdLst/>
            <a:ahLst/>
            <a:cxnLst/>
            <a:rect l="l" t="t" r="r" b="b"/>
            <a:pathLst>
              <a:path h="386714">
                <a:moveTo>
                  <a:pt x="0" y="0"/>
                </a:moveTo>
                <a:lnTo>
                  <a:pt x="0" y="386333"/>
                </a:lnTo>
              </a:path>
            </a:pathLst>
          </a:custGeom>
          <a:ln w="17525">
            <a:solidFill>
              <a:srgbClr val="00AFEF"/>
            </a:solidFill>
          </a:ln>
        </p:spPr>
        <p:txBody>
          <a:bodyPr wrap="square" lIns="0" tIns="0" rIns="0" bIns="0" rtlCol="0"/>
          <a:lstStyle/>
          <a:p>
            <a:endParaRPr/>
          </a:p>
        </p:txBody>
      </p:sp>
      <p:sp>
        <p:nvSpPr>
          <p:cNvPr id="153" name="object 153"/>
          <p:cNvSpPr/>
          <p:nvPr/>
        </p:nvSpPr>
        <p:spPr>
          <a:xfrm>
            <a:off x="3524630" y="2074926"/>
            <a:ext cx="0" cy="372110"/>
          </a:xfrm>
          <a:custGeom>
            <a:avLst/>
            <a:gdLst/>
            <a:ahLst/>
            <a:cxnLst/>
            <a:rect l="l" t="t" r="r" b="b"/>
            <a:pathLst>
              <a:path h="372110">
                <a:moveTo>
                  <a:pt x="0" y="0"/>
                </a:moveTo>
                <a:lnTo>
                  <a:pt x="0" y="371855"/>
                </a:lnTo>
              </a:path>
            </a:pathLst>
          </a:custGeom>
          <a:ln w="16001">
            <a:solidFill>
              <a:srgbClr val="00AFEF"/>
            </a:solidFill>
          </a:ln>
        </p:spPr>
        <p:txBody>
          <a:bodyPr wrap="square" lIns="0" tIns="0" rIns="0" bIns="0" rtlCol="0"/>
          <a:lstStyle/>
          <a:p>
            <a:endParaRPr/>
          </a:p>
        </p:txBody>
      </p:sp>
      <p:sp>
        <p:nvSpPr>
          <p:cNvPr id="154" name="object 154"/>
          <p:cNvSpPr/>
          <p:nvPr/>
        </p:nvSpPr>
        <p:spPr>
          <a:xfrm>
            <a:off x="3565778" y="2068829"/>
            <a:ext cx="0" cy="376555"/>
          </a:xfrm>
          <a:custGeom>
            <a:avLst/>
            <a:gdLst/>
            <a:ahLst/>
            <a:cxnLst/>
            <a:rect l="l" t="t" r="r" b="b"/>
            <a:pathLst>
              <a:path h="376555">
                <a:moveTo>
                  <a:pt x="0" y="0"/>
                </a:moveTo>
                <a:lnTo>
                  <a:pt x="0" y="376427"/>
                </a:lnTo>
              </a:path>
            </a:pathLst>
          </a:custGeom>
          <a:ln w="16001">
            <a:solidFill>
              <a:srgbClr val="00AFEF"/>
            </a:solidFill>
          </a:ln>
        </p:spPr>
        <p:txBody>
          <a:bodyPr wrap="square" lIns="0" tIns="0" rIns="0" bIns="0" rtlCol="0"/>
          <a:lstStyle/>
          <a:p>
            <a:endParaRPr/>
          </a:p>
        </p:txBody>
      </p:sp>
      <p:sp>
        <p:nvSpPr>
          <p:cNvPr id="155" name="object 155"/>
          <p:cNvSpPr/>
          <p:nvPr/>
        </p:nvSpPr>
        <p:spPr>
          <a:xfrm>
            <a:off x="3607689" y="2063495"/>
            <a:ext cx="0" cy="380365"/>
          </a:xfrm>
          <a:custGeom>
            <a:avLst/>
            <a:gdLst/>
            <a:ahLst/>
            <a:cxnLst/>
            <a:rect l="l" t="t" r="r" b="b"/>
            <a:pathLst>
              <a:path h="380364">
                <a:moveTo>
                  <a:pt x="0" y="0"/>
                </a:moveTo>
                <a:lnTo>
                  <a:pt x="0" y="380238"/>
                </a:lnTo>
              </a:path>
            </a:pathLst>
          </a:custGeom>
          <a:ln w="16001">
            <a:solidFill>
              <a:srgbClr val="00AFEF"/>
            </a:solidFill>
          </a:ln>
        </p:spPr>
        <p:txBody>
          <a:bodyPr wrap="square" lIns="0" tIns="0" rIns="0" bIns="0" rtlCol="0"/>
          <a:lstStyle/>
          <a:p>
            <a:endParaRPr/>
          </a:p>
        </p:txBody>
      </p:sp>
      <p:sp>
        <p:nvSpPr>
          <p:cNvPr id="156" name="object 156"/>
          <p:cNvSpPr/>
          <p:nvPr/>
        </p:nvSpPr>
        <p:spPr>
          <a:xfrm>
            <a:off x="3649217" y="2057400"/>
            <a:ext cx="0" cy="384810"/>
          </a:xfrm>
          <a:custGeom>
            <a:avLst/>
            <a:gdLst/>
            <a:ahLst/>
            <a:cxnLst/>
            <a:rect l="l" t="t" r="r" b="b"/>
            <a:pathLst>
              <a:path h="384810">
                <a:moveTo>
                  <a:pt x="0" y="0"/>
                </a:moveTo>
                <a:lnTo>
                  <a:pt x="0" y="384809"/>
                </a:lnTo>
              </a:path>
            </a:pathLst>
          </a:custGeom>
          <a:ln w="15239">
            <a:solidFill>
              <a:srgbClr val="00AFEF"/>
            </a:solidFill>
          </a:ln>
        </p:spPr>
        <p:txBody>
          <a:bodyPr wrap="square" lIns="0" tIns="0" rIns="0" bIns="0" rtlCol="0"/>
          <a:lstStyle/>
          <a:p>
            <a:endParaRPr/>
          </a:p>
        </p:txBody>
      </p:sp>
      <p:sp>
        <p:nvSpPr>
          <p:cNvPr id="157" name="object 157"/>
          <p:cNvSpPr/>
          <p:nvPr/>
        </p:nvSpPr>
        <p:spPr>
          <a:xfrm>
            <a:off x="3689984" y="2050542"/>
            <a:ext cx="0" cy="388620"/>
          </a:xfrm>
          <a:custGeom>
            <a:avLst/>
            <a:gdLst/>
            <a:ahLst/>
            <a:cxnLst/>
            <a:rect l="l" t="t" r="r" b="b"/>
            <a:pathLst>
              <a:path h="388619">
                <a:moveTo>
                  <a:pt x="0" y="0"/>
                </a:moveTo>
                <a:lnTo>
                  <a:pt x="0" y="388620"/>
                </a:lnTo>
              </a:path>
            </a:pathLst>
          </a:custGeom>
          <a:ln w="17525">
            <a:solidFill>
              <a:srgbClr val="00AFEF"/>
            </a:solidFill>
          </a:ln>
        </p:spPr>
        <p:txBody>
          <a:bodyPr wrap="square" lIns="0" tIns="0" rIns="0" bIns="0" rtlCol="0"/>
          <a:lstStyle/>
          <a:p>
            <a:endParaRPr/>
          </a:p>
        </p:txBody>
      </p:sp>
      <p:sp>
        <p:nvSpPr>
          <p:cNvPr id="158" name="object 158"/>
          <p:cNvSpPr/>
          <p:nvPr/>
        </p:nvSpPr>
        <p:spPr>
          <a:xfrm>
            <a:off x="3731895" y="2044445"/>
            <a:ext cx="0" cy="394335"/>
          </a:xfrm>
          <a:custGeom>
            <a:avLst/>
            <a:gdLst/>
            <a:ahLst/>
            <a:cxnLst/>
            <a:rect l="l" t="t" r="r" b="b"/>
            <a:pathLst>
              <a:path h="394335">
                <a:moveTo>
                  <a:pt x="0" y="0"/>
                </a:moveTo>
                <a:lnTo>
                  <a:pt x="0" y="393953"/>
                </a:lnTo>
              </a:path>
            </a:pathLst>
          </a:custGeom>
          <a:ln w="17525">
            <a:solidFill>
              <a:srgbClr val="00AFEF"/>
            </a:solidFill>
          </a:ln>
        </p:spPr>
        <p:txBody>
          <a:bodyPr wrap="square" lIns="0" tIns="0" rIns="0" bIns="0" rtlCol="0"/>
          <a:lstStyle/>
          <a:p>
            <a:endParaRPr/>
          </a:p>
        </p:txBody>
      </p:sp>
      <p:sp>
        <p:nvSpPr>
          <p:cNvPr id="159" name="object 159"/>
          <p:cNvSpPr/>
          <p:nvPr/>
        </p:nvSpPr>
        <p:spPr>
          <a:xfrm>
            <a:off x="3773423" y="2037588"/>
            <a:ext cx="0" cy="398145"/>
          </a:xfrm>
          <a:custGeom>
            <a:avLst/>
            <a:gdLst/>
            <a:ahLst/>
            <a:cxnLst/>
            <a:rect l="l" t="t" r="r" b="b"/>
            <a:pathLst>
              <a:path h="398144">
                <a:moveTo>
                  <a:pt x="0" y="0"/>
                </a:moveTo>
                <a:lnTo>
                  <a:pt x="0" y="397764"/>
                </a:lnTo>
              </a:path>
            </a:pathLst>
          </a:custGeom>
          <a:ln w="16763">
            <a:solidFill>
              <a:srgbClr val="00AFEF"/>
            </a:solidFill>
          </a:ln>
        </p:spPr>
        <p:txBody>
          <a:bodyPr wrap="square" lIns="0" tIns="0" rIns="0" bIns="0" rtlCol="0"/>
          <a:lstStyle/>
          <a:p>
            <a:endParaRPr/>
          </a:p>
        </p:txBody>
      </p:sp>
      <p:sp>
        <p:nvSpPr>
          <p:cNvPr id="160" name="object 160"/>
          <p:cNvSpPr/>
          <p:nvPr/>
        </p:nvSpPr>
        <p:spPr>
          <a:xfrm>
            <a:off x="3814953" y="2031492"/>
            <a:ext cx="0" cy="402590"/>
          </a:xfrm>
          <a:custGeom>
            <a:avLst/>
            <a:gdLst/>
            <a:ahLst/>
            <a:cxnLst/>
            <a:rect l="l" t="t" r="r" b="b"/>
            <a:pathLst>
              <a:path h="402589">
                <a:moveTo>
                  <a:pt x="0" y="0"/>
                </a:moveTo>
                <a:lnTo>
                  <a:pt x="0" y="402335"/>
                </a:lnTo>
              </a:path>
            </a:pathLst>
          </a:custGeom>
          <a:ln w="17525">
            <a:solidFill>
              <a:srgbClr val="00AFEF"/>
            </a:solidFill>
          </a:ln>
        </p:spPr>
        <p:txBody>
          <a:bodyPr wrap="square" lIns="0" tIns="0" rIns="0" bIns="0" rtlCol="0"/>
          <a:lstStyle/>
          <a:p>
            <a:endParaRPr/>
          </a:p>
        </p:txBody>
      </p:sp>
      <p:sp>
        <p:nvSpPr>
          <p:cNvPr id="161" name="object 161"/>
          <p:cNvSpPr/>
          <p:nvPr/>
        </p:nvSpPr>
        <p:spPr>
          <a:xfrm>
            <a:off x="3856101" y="2024633"/>
            <a:ext cx="0" cy="406400"/>
          </a:xfrm>
          <a:custGeom>
            <a:avLst/>
            <a:gdLst/>
            <a:ahLst/>
            <a:cxnLst/>
            <a:rect l="l" t="t" r="r" b="b"/>
            <a:pathLst>
              <a:path h="406400">
                <a:moveTo>
                  <a:pt x="0" y="0"/>
                </a:moveTo>
                <a:lnTo>
                  <a:pt x="0" y="406146"/>
                </a:lnTo>
              </a:path>
            </a:pathLst>
          </a:custGeom>
          <a:ln w="16001">
            <a:solidFill>
              <a:srgbClr val="00AFEF"/>
            </a:solidFill>
          </a:ln>
        </p:spPr>
        <p:txBody>
          <a:bodyPr wrap="square" lIns="0" tIns="0" rIns="0" bIns="0" rtlCol="0"/>
          <a:lstStyle/>
          <a:p>
            <a:endParaRPr/>
          </a:p>
        </p:txBody>
      </p:sp>
      <p:sp>
        <p:nvSpPr>
          <p:cNvPr id="162" name="object 162"/>
          <p:cNvSpPr/>
          <p:nvPr/>
        </p:nvSpPr>
        <p:spPr>
          <a:xfrm>
            <a:off x="3897248" y="2014727"/>
            <a:ext cx="0" cy="413384"/>
          </a:xfrm>
          <a:custGeom>
            <a:avLst/>
            <a:gdLst/>
            <a:ahLst/>
            <a:cxnLst/>
            <a:rect l="l" t="t" r="r" b="b"/>
            <a:pathLst>
              <a:path h="413385">
                <a:moveTo>
                  <a:pt x="0" y="0"/>
                </a:moveTo>
                <a:lnTo>
                  <a:pt x="0" y="413003"/>
                </a:lnTo>
              </a:path>
            </a:pathLst>
          </a:custGeom>
          <a:ln w="16001">
            <a:solidFill>
              <a:srgbClr val="00AFEF"/>
            </a:solidFill>
          </a:ln>
        </p:spPr>
        <p:txBody>
          <a:bodyPr wrap="square" lIns="0" tIns="0" rIns="0" bIns="0" rtlCol="0"/>
          <a:lstStyle/>
          <a:p>
            <a:endParaRPr/>
          </a:p>
        </p:txBody>
      </p:sp>
      <p:sp>
        <p:nvSpPr>
          <p:cNvPr id="163" name="object 163"/>
          <p:cNvSpPr/>
          <p:nvPr/>
        </p:nvSpPr>
        <p:spPr>
          <a:xfrm>
            <a:off x="3939159" y="2004822"/>
            <a:ext cx="0" cy="419100"/>
          </a:xfrm>
          <a:custGeom>
            <a:avLst/>
            <a:gdLst/>
            <a:ahLst/>
            <a:cxnLst/>
            <a:rect l="l" t="t" r="r" b="b"/>
            <a:pathLst>
              <a:path h="419100">
                <a:moveTo>
                  <a:pt x="0" y="0"/>
                </a:moveTo>
                <a:lnTo>
                  <a:pt x="0" y="419100"/>
                </a:lnTo>
              </a:path>
            </a:pathLst>
          </a:custGeom>
          <a:ln w="16001">
            <a:solidFill>
              <a:srgbClr val="00AFEF"/>
            </a:solidFill>
          </a:ln>
        </p:spPr>
        <p:txBody>
          <a:bodyPr wrap="square" lIns="0" tIns="0" rIns="0" bIns="0" rtlCol="0"/>
          <a:lstStyle/>
          <a:p>
            <a:endParaRPr/>
          </a:p>
        </p:txBody>
      </p:sp>
      <p:sp>
        <p:nvSpPr>
          <p:cNvPr id="164" name="object 164"/>
          <p:cNvSpPr/>
          <p:nvPr/>
        </p:nvSpPr>
        <p:spPr>
          <a:xfrm>
            <a:off x="3979926" y="1994916"/>
            <a:ext cx="0" cy="424815"/>
          </a:xfrm>
          <a:custGeom>
            <a:avLst/>
            <a:gdLst/>
            <a:ahLst/>
            <a:cxnLst/>
            <a:rect l="l" t="t" r="r" b="b"/>
            <a:pathLst>
              <a:path h="424814">
                <a:moveTo>
                  <a:pt x="0" y="0"/>
                </a:moveTo>
                <a:lnTo>
                  <a:pt x="0" y="424433"/>
                </a:lnTo>
              </a:path>
            </a:pathLst>
          </a:custGeom>
          <a:ln w="16763">
            <a:solidFill>
              <a:srgbClr val="00AFEF"/>
            </a:solidFill>
          </a:ln>
        </p:spPr>
        <p:txBody>
          <a:bodyPr wrap="square" lIns="0" tIns="0" rIns="0" bIns="0" rtlCol="0"/>
          <a:lstStyle/>
          <a:p>
            <a:endParaRPr/>
          </a:p>
        </p:txBody>
      </p:sp>
      <p:sp>
        <p:nvSpPr>
          <p:cNvPr id="165" name="object 165"/>
          <p:cNvSpPr/>
          <p:nvPr/>
        </p:nvSpPr>
        <p:spPr>
          <a:xfrm>
            <a:off x="4021454" y="1983485"/>
            <a:ext cx="0" cy="433070"/>
          </a:xfrm>
          <a:custGeom>
            <a:avLst/>
            <a:gdLst/>
            <a:ahLst/>
            <a:cxnLst/>
            <a:rect l="l" t="t" r="r" b="b"/>
            <a:pathLst>
              <a:path h="433069">
                <a:moveTo>
                  <a:pt x="0" y="0"/>
                </a:moveTo>
                <a:lnTo>
                  <a:pt x="0" y="432816"/>
                </a:lnTo>
              </a:path>
            </a:pathLst>
          </a:custGeom>
          <a:ln w="17525">
            <a:solidFill>
              <a:srgbClr val="00AFEF"/>
            </a:solidFill>
          </a:ln>
        </p:spPr>
        <p:txBody>
          <a:bodyPr wrap="square" lIns="0" tIns="0" rIns="0" bIns="0" rtlCol="0"/>
          <a:lstStyle/>
          <a:p>
            <a:endParaRPr/>
          </a:p>
        </p:txBody>
      </p:sp>
      <p:sp>
        <p:nvSpPr>
          <p:cNvPr id="166" name="object 166"/>
          <p:cNvSpPr/>
          <p:nvPr/>
        </p:nvSpPr>
        <p:spPr>
          <a:xfrm>
            <a:off x="4063365" y="1981961"/>
            <a:ext cx="0" cy="436245"/>
          </a:xfrm>
          <a:custGeom>
            <a:avLst/>
            <a:gdLst/>
            <a:ahLst/>
            <a:cxnLst/>
            <a:rect l="l" t="t" r="r" b="b"/>
            <a:pathLst>
              <a:path h="436244">
                <a:moveTo>
                  <a:pt x="0" y="0"/>
                </a:moveTo>
                <a:lnTo>
                  <a:pt x="0" y="435864"/>
                </a:lnTo>
              </a:path>
            </a:pathLst>
          </a:custGeom>
          <a:ln w="17525">
            <a:solidFill>
              <a:srgbClr val="00AFEF"/>
            </a:solidFill>
          </a:ln>
        </p:spPr>
        <p:txBody>
          <a:bodyPr wrap="square" lIns="0" tIns="0" rIns="0" bIns="0" rtlCol="0"/>
          <a:lstStyle/>
          <a:p>
            <a:endParaRPr/>
          </a:p>
        </p:txBody>
      </p:sp>
      <p:sp>
        <p:nvSpPr>
          <p:cNvPr id="167" name="object 167"/>
          <p:cNvSpPr/>
          <p:nvPr/>
        </p:nvSpPr>
        <p:spPr>
          <a:xfrm>
            <a:off x="4104894" y="1980438"/>
            <a:ext cx="0" cy="440690"/>
          </a:xfrm>
          <a:custGeom>
            <a:avLst/>
            <a:gdLst/>
            <a:ahLst/>
            <a:cxnLst/>
            <a:rect l="l" t="t" r="r" b="b"/>
            <a:pathLst>
              <a:path h="440689">
                <a:moveTo>
                  <a:pt x="0" y="0"/>
                </a:moveTo>
                <a:lnTo>
                  <a:pt x="0" y="440435"/>
                </a:lnTo>
              </a:path>
            </a:pathLst>
          </a:custGeom>
          <a:ln w="16763">
            <a:solidFill>
              <a:srgbClr val="00AFEF"/>
            </a:solidFill>
          </a:ln>
        </p:spPr>
        <p:txBody>
          <a:bodyPr wrap="square" lIns="0" tIns="0" rIns="0" bIns="0" rtlCol="0"/>
          <a:lstStyle/>
          <a:p>
            <a:endParaRPr/>
          </a:p>
        </p:txBody>
      </p:sp>
      <p:sp>
        <p:nvSpPr>
          <p:cNvPr id="168" name="object 168"/>
          <p:cNvSpPr/>
          <p:nvPr/>
        </p:nvSpPr>
        <p:spPr>
          <a:xfrm>
            <a:off x="4145660" y="1978914"/>
            <a:ext cx="0" cy="445134"/>
          </a:xfrm>
          <a:custGeom>
            <a:avLst/>
            <a:gdLst/>
            <a:ahLst/>
            <a:cxnLst/>
            <a:rect l="l" t="t" r="r" b="b"/>
            <a:pathLst>
              <a:path h="445135">
                <a:moveTo>
                  <a:pt x="0" y="0"/>
                </a:moveTo>
                <a:lnTo>
                  <a:pt x="0" y="445007"/>
                </a:lnTo>
              </a:path>
            </a:pathLst>
          </a:custGeom>
          <a:ln w="16001">
            <a:solidFill>
              <a:srgbClr val="00AFEF"/>
            </a:solidFill>
          </a:ln>
        </p:spPr>
        <p:txBody>
          <a:bodyPr wrap="square" lIns="0" tIns="0" rIns="0" bIns="0" rtlCol="0"/>
          <a:lstStyle/>
          <a:p>
            <a:endParaRPr/>
          </a:p>
        </p:txBody>
      </p:sp>
      <p:sp>
        <p:nvSpPr>
          <p:cNvPr id="169" name="object 169"/>
          <p:cNvSpPr/>
          <p:nvPr/>
        </p:nvSpPr>
        <p:spPr>
          <a:xfrm>
            <a:off x="4187190" y="1977389"/>
            <a:ext cx="0" cy="448309"/>
          </a:xfrm>
          <a:custGeom>
            <a:avLst/>
            <a:gdLst/>
            <a:ahLst/>
            <a:cxnLst/>
            <a:rect l="l" t="t" r="r" b="b"/>
            <a:pathLst>
              <a:path h="448310">
                <a:moveTo>
                  <a:pt x="0" y="0"/>
                </a:moveTo>
                <a:lnTo>
                  <a:pt x="0" y="448055"/>
                </a:lnTo>
              </a:path>
            </a:pathLst>
          </a:custGeom>
          <a:ln w="15239">
            <a:solidFill>
              <a:srgbClr val="00AFEF"/>
            </a:solidFill>
          </a:ln>
        </p:spPr>
        <p:txBody>
          <a:bodyPr wrap="square" lIns="0" tIns="0" rIns="0" bIns="0" rtlCol="0"/>
          <a:lstStyle/>
          <a:p>
            <a:endParaRPr/>
          </a:p>
        </p:txBody>
      </p:sp>
      <p:sp>
        <p:nvSpPr>
          <p:cNvPr id="170" name="object 170"/>
          <p:cNvSpPr/>
          <p:nvPr/>
        </p:nvSpPr>
        <p:spPr>
          <a:xfrm>
            <a:off x="4228719" y="1965960"/>
            <a:ext cx="0" cy="459740"/>
          </a:xfrm>
          <a:custGeom>
            <a:avLst/>
            <a:gdLst/>
            <a:ahLst/>
            <a:cxnLst/>
            <a:rect l="l" t="t" r="r" b="b"/>
            <a:pathLst>
              <a:path h="459739">
                <a:moveTo>
                  <a:pt x="0" y="0"/>
                </a:moveTo>
                <a:lnTo>
                  <a:pt x="0" y="459485"/>
                </a:lnTo>
              </a:path>
            </a:pathLst>
          </a:custGeom>
          <a:ln w="16001">
            <a:solidFill>
              <a:srgbClr val="00AFEF"/>
            </a:solidFill>
          </a:ln>
        </p:spPr>
        <p:txBody>
          <a:bodyPr wrap="square" lIns="0" tIns="0" rIns="0" bIns="0" rtlCol="0"/>
          <a:lstStyle/>
          <a:p>
            <a:endParaRPr/>
          </a:p>
        </p:txBody>
      </p:sp>
      <p:sp>
        <p:nvSpPr>
          <p:cNvPr id="171" name="object 171"/>
          <p:cNvSpPr/>
          <p:nvPr/>
        </p:nvSpPr>
        <p:spPr>
          <a:xfrm>
            <a:off x="4269866" y="1953005"/>
            <a:ext cx="0" cy="472440"/>
          </a:xfrm>
          <a:custGeom>
            <a:avLst/>
            <a:gdLst/>
            <a:ahLst/>
            <a:cxnLst/>
            <a:rect l="l" t="t" r="r" b="b"/>
            <a:pathLst>
              <a:path h="472439">
                <a:moveTo>
                  <a:pt x="0" y="0"/>
                </a:moveTo>
                <a:lnTo>
                  <a:pt x="0" y="472440"/>
                </a:lnTo>
              </a:path>
            </a:pathLst>
          </a:custGeom>
          <a:ln w="17525">
            <a:solidFill>
              <a:srgbClr val="00AFEF"/>
            </a:solidFill>
          </a:ln>
        </p:spPr>
        <p:txBody>
          <a:bodyPr wrap="square" lIns="0" tIns="0" rIns="0" bIns="0" rtlCol="0"/>
          <a:lstStyle/>
          <a:p>
            <a:endParaRPr/>
          </a:p>
        </p:txBody>
      </p:sp>
      <p:sp>
        <p:nvSpPr>
          <p:cNvPr id="172" name="object 172"/>
          <p:cNvSpPr/>
          <p:nvPr/>
        </p:nvSpPr>
        <p:spPr>
          <a:xfrm>
            <a:off x="4311396" y="1940051"/>
            <a:ext cx="0" cy="485775"/>
          </a:xfrm>
          <a:custGeom>
            <a:avLst/>
            <a:gdLst/>
            <a:ahLst/>
            <a:cxnLst/>
            <a:rect l="l" t="t" r="r" b="b"/>
            <a:pathLst>
              <a:path h="485775">
                <a:moveTo>
                  <a:pt x="0" y="0"/>
                </a:moveTo>
                <a:lnTo>
                  <a:pt x="0" y="485394"/>
                </a:lnTo>
              </a:path>
            </a:pathLst>
          </a:custGeom>
          <a:ln w="16763">
            <a:solidFill>
              <a:srgbClr val="00AFEF"/>
            </a:solidFill>
          </a:ln>
        </p:spPr>
        <p:txBody>
          <a:bodyPr wrap="square" lIns="0" tIns="0" rIns="0" bIns="0" rtlCol="0"/>
          <a:lstStyle/>
          <a:p>
            <a:endParaRPr/>
          </a:p>
        </p:txBody>
      </p:sp>
      <p:sp>
        <p:nvSpPr>
          <p:cNvPr id="173" name="object 173"/>
          <p:cNvSpPr/>
          <p:nvPr/>
        </p:nvSpPr>
        <p:spPr>
          <a:xfrm>
            <a:off x="4352925" y="1925573"/>
            <a:ext cx="0" cy="498475"/>
          </a:xfrm>
          <a:custGeom>
            <a:avLst/>
            <a:gdLst/>
            <a:ahLst/>
            <a:cxnLst/>
            <a:rect l="l" t="t" r="r" b="b"/>
            <a:pathLst>
              <a:path h="498475">
                <a:moveTo>
                  <a:pt x="0" y="0"/>
                </a:moveTo>
                <a:lnTo>
                  <a:pt x="0" y="498348"/>
                </a:lnTo>
              </a:path>
            </a:pathLst>
          </a:custGeom>
          <a:ln w="17525">
            <a:solidFill>
              <a:srgbClr val="00AFEF"/>
            </a:solidFill>
          </a:ln>
        </p:spPr>
        <p:txBody>
          <a:bodyPr wrap="square" lIns="0" tIns="0" rIns="0" bIns="0" rtlCol="0"/>
          <a:lstStyle/>
          <a:p>
            <a:endParaRPr/>
          </a:p>
        </p:txBody>
      </p:sp>
      <p:sp>
        <p:nvSpPr>
          <p:cNvPr id="174" name="object 174"/>
          <p:cNvSpPr/>
          <p:nvPr/>
        </p:nvSpPr>
        <p:spPr>
          <a:xfrm>
            <a:off x="4394834" y="1910333"/>
            <a:ext cx="0" cy="510540"/>
          </a:xfrm>
          <a:custGeom>
            <a:avLst/>
            <a:gdLst/>
            <a:ahLst/>
            <a:cxnLst/>
            <a:rect l="l" t="t" r="r" b="b"/>
            <a:pathLst>
              <a:path h="510539">
                <a:moveTo>
                  <a:pt x="0" y="0"/>
                </a:moveTo>
                <a:lnTo>
                  <a:pt x="0" y="510540"/>
                </a:lnTo>
              </a:path>
            </a:pathLst>
          </a:custGeom>
          <a:ln w="17525">
            <a:solidFill>
              <a:srgbClr val="00AFEF"/>
            </a:solidFill>
          </a:ln>
        </p:spPr>
        <p:txBody>
          <a:bodyPr wrap="square" lIns="0" tIns="0" rIns="0" bIns="0" rtlCol="0"/>
          <a:lstStyle/>
          <a:p>
            <a:endParaRPr/>
          </a:p>
        </p:txBody>
      </p:sp>
      <p:sp>
        <p:nvSpPr>
          <p:cNvPr id="175" name="object 175"/>
          <p:cNvSpPr/>
          <p:nvPr/>
        </p:nvSpPr>
        <p:spPr>
          <a:xfrm>
            <a:off x="4435602" y="1894332"/>
            <a:ext cx="0" cy="523875"/>
          </a:xfrm>
          <a:custGeom>
            <a:avLst/>
            <a:gdLst/>
            <a:ahLst/>
            <a:cxnLst/>
            <a:rect l="l" t="t" r="r" b="b"/>
            <a:pathLst>
              <a:path h="523875">
                <a:moveTo>
                  <a:pt x="0" y="0"/>
                </a:moveTo>
                <a:lnTo>
                  <a:pt x="0" y="523494"/>
                </a:lnTo>
              </a:path>
            </a:pathLst>
          </a:custGeom>
          <a:ln w="15239">
            <a:solidFill>
              <a:srgbClr val="00AFEF"/>
            </a:solidFill>
          </a:ln>
        </p:spPr>
        <p:txBody>
          <a:bodyPr wrap="square" lIns="0" tIns="0" rIns="0" bIns="0" rtlCol="0"/>
          <a:lstStyle/>
          <a:p>
            <a:endParaRPr/>
          </a:p>
        </p:txBody>
      </p:sp>
      <p:sp>
        <p:nvSpPr>
          <p:cNvPr id="176" name="object 176"/>
          <p:cNvSpPr/>
          <p:nvPr/>
        </p:nvSpPr>
        <p:spPr>
          <a:xfrm>
            <a:off x="4477130" y="1878329"/>
            <a:ext cx="0" cy="536575"/>
          </a:xfrm>
          <a:custGeom>
            <a:avLst/>
            <a:gdLst/>
            <a:ahLst/>
            <a:cxnLst/>
            <a:rect l="l" t="t" r="r" b="b"/>
            <a:pathLst>
              <a:path h="536575">
                <a:moveTo>
                  <a:pt x="0" y="0"/>
                </a:moveTo>
                <a:lnTo>
                  <a:pt x="0" y="536448"/>
                </a:lnTo>
              </a:path>
            </a:pathLst>
          </a:custGeom>
          <a:ln w="16001">
            <a:solidFill>
              <a:srgbClr val="00AFEF"/>
            </a:solidFill>
          </a:ln>
        </p:spPr>
        <p:txBody>
          <a:bodyPr wrap="square" lIns="0" tIns="0" rIns="0" bIns="0" rtlCol="0"/>
          <a:lstStyle/>
          <a:p>
            <a:endParaRPr/>
          </a:p>
        </p:txBody>
      </p:sp>
      <p:sp>
        <p:nvSpPr>
          <p:cNvPr id="177" name="object 177"/>
          <p:cNvSpPr/>
          <p:nvPr/>
        </p:nvSpPr>
        <p:spPr>
          <a:xfrm>
            <a:off x="4518659" y="1863089"/>
            <a:ext cx="0" cy="549910"/>
          </a:xfrm>
          <a:custGeom>
            <a:avLst/>
            <a:gdLst/>
            <a:ahLst/>
            <a:cxnLst/>
            <a:rect l="l" t="t" r="r" b="b"/>
            <a:pathLst>
              <a:path h="549910">
                <a:moveTo>
                  <a:pt x="0" y="0"/>
                </a:moveTo>
                <a:lnTo>
                  <a:pt x="0" y="549401"/>
                </a:lnTo>
              </a:path>
            </a:pathLst>
          </a:custGeom>
          <a:ln w="15239">
            <a:solidFill>
              <a:srgbClr val="00AFEF"/>
            </a:solidFill>
          </a:ln>
        </p:spPr>
        <p:txBody>
          <a:bodyPr wrap="square" lIns="0" tIns="0" rIns="0" bIns="0" rtlCol="0"/>
          <a:lstStyle/>
          <a:p>
            <a:endParaRPr/>
          </a:p>
        </p:txBody>
      </p:sp>
      <p:sp>
        <p:nvSpPr>
          <p:cNvPr id="178" name="object 178"/>
          <p:cNvSpPr/>
          <p:nvPr/>
        </p:nvSpPr>
        <p:spPr>
          <a:xfrm>
            <a:off x="4559427" y="1845564"/>
            <a:ext cx="0" cy="562610"/>
          </a:xfrm>
          <a:custGeom>
            <a:avLst/>
            <a:gdLst/>
            <a:ahLst/>
            <a:cxnLst/>
            <a:rect l="l" t="t" r="r" b="b"/>
            <a:pathLst>
              <a:path h="562610">
                <a:moveTo>
                  <a:pt x="0" y="0"/>
                </a:moveTo>
                <a:lnTo>
                  <a:pt x="0" y="562355"/>
                </a:lnTo>
              </a:path>
            </a:pathLst>
          </a:custGeom>
          <a:ln w="17525">
            <a:solidFill>
              <a:srgbClr val="00AFEF"/>
            </a:solidFill>
          </a:ln>
        </p:spPr>
        <p:txBody>
          <a:bodyPr wrap="square" lIns="0" tIns="0" rIns="0" bIns="0" rtlCol="0"/>
          <a:lstStyle/>
          <a:p>
            <a:endParaRPr/>
          </a:p>
        </p:txBody>
      </p:sp>
      <p:sp>
        <p:nvSpPr>
          <p:cNvPr id="179" name="object 179"/>
          <p:cNvSpPr/>
          <p:nvPr/>
        </p:nvSpPr>
        <p:spPr>
          <a:xfrm>
            <a:off x="4601336" y="1827276"/>
            <a:ext cx="0" cy="576580"/>
          </a:xfrm>
          <a:custGeom>
            <a:avLst/>
            <a:gdLst/>
            <a:ahLst/>
            <a:cxnLst/>
            <a:rect l="l" t="t" r="r" b="b"/>
            <a:pathLst>
              <a:path h="576580">
                <a:moveTo>
                  <a:pt x="0" y="0"/>
                </a:moveTo>
                <a:lnTo>
                  <a:pt x="0" y="576072"/>
                </a:lnTo>
              </a:path>
            </a:pathLst>
          </a:custGeom>
          <a:ln w="17525">
            <a:solidFill>
              <a:srgbClr val="00AFEF"/>
            </a:solidFill>
          </a:ln>
        </p:spPr>
        <p:txBody>
          <a:bodyPr wrap="square" lIns="0" tIns="0" rIns="0" bIns="0" rtlCol="0"/>
          <a:lstStyle/>
          <a:p>
            <a:endParaRPr/>
          </a:p>
        </p:txBody>
      </p:sp>
      <p:sp>
        <p:nvSpPr>
          <p:cNvPr id="180" name="object 180"/>
          <p:cNvSpPr/>
          <p:nvPr/>
        </p:nvSpPr>
        <p:spPr>
          <a:xfrm>
            <a:off x="4642865" y="1809750"/>
            <a:ext cx="0" cy="589915"/>
          </a:xfrm>
          <a:custGeom>
            <a:avLst/>
            <a:gdLst/>
            <a:ahLst/>
            <a:cxnLst/>
            <a:rect l="l" t="t" r="r" b="b"/>
            <a:pathLst>
              <a:path h="589914">
                <a:moveTo>
                  <a:pt x="0" y="0"/>
                </a:moveTo>
                <a:lnTo>
                  <a:pt x="0" y="589788"/>
                </a:lnTo>
              </a:path>
            </a:pathLst>
          </a:custGeom>
          <a:ln w="16763">
            <a:solidFill>
              <a:srgbClr val="00AFEF"/>
            </a:solidFill>
          </a:ln>
        </p:spPr>
        <p:txBody>
          <a:bodyPr wrap="square" lIns="0" tIns="0" rIns="0" bIns="0" rtlCol="0"/>
          <a:lstStyle/>
          <a:p>
            <a:endParaRPr/>
          </a:p>
        </p:txBody>
      </p:sp>
      <p:sp>
        <p:nvSpPr>
          <p:cNvPr id="181" name="object 181"/>
          <p:cNvSpPr/>
          <p:nvPr/>
        </p:nvSpPr>
        <p:spPr>
          <a:xfrm>
            <a:off x="4684395" y="1791461"/>
            <a:ext cx="0" cy="603885"/>
          </a:xfrm>
          <a:custGeom>
            <a:avLst/>
            <a:gdLst/>
            <a:ahLst/>
            <a:cxnLst/>
            <a:rect l="l" t="t" r="r" b="b"/>
            <a:pathLst>
              <a:path h="603885">
                <a:moveTo>
                  <a:pt x="0" y="0"/>
                </a:moveTo>
                <a:lnTo>
                  <a:pt x="0" y="603503"/>
                </a:lnTo>
              </a:path>
            </a:pathLst>
          </a:custGeom>
          <a:ln w="17525">
            <a:solidFill>
              <a:srgbClr val="00AFEF"/>
            </a:solidFill>
          </a:ln>
        </p:spPr>
        <p:txBody>
          <a:bodyPr wrap="square" lIns="0" tIns="0" rIns="0" bIns="0" rtlCol="0"/>
          <a:lstStyle/>
          <a:p>
            <a:endParaRPr/>
          </a:p>
        </p:txBody>
      </p:sp>
      <p:sp>
        <p:nvSpPr>
          <p:cNvPr id="182" name="object 182"/>
          <p:cNvSpPr/>
          <p:nvPr/>
        </p:nvSpPr>
        <p:spPr>
          <a:xfrm>
            <a:off x="4725542" y="1773173"/>
            <a:ext cx="0" cy="618490"/>
          </a:xfrm>
          <a:custGeom>
            <a:avLst/>
            <a:gdLst/>
            <a:ahLst/>
            <a:cxnLst/>
            <a:rect l="l" t="t" r="r" b="b"/>
            <a:pathLst>
              <a:path h="618489">
                <a:moveTo>
                  <a:pt x="0" y="0"/>
                </a:moveTo>
                <a:lnTo>
                  <a:pt x="0" y="617981"/>
                </a:lnTo>
              </a:path>
            </a:pathLst>
          </a:custGeom>
          <a:ln w="16001">
            <a:solidFill>
              <a:srgbClr val="00AFEF"/>
            </a:solidFill>
          </a:ln>
        </p:spPr>
        <p:txBody>
          <a:bodyPr wrap="square" lIns="0" tIns="0" rIns="0" bIns="0" rtlCol="0"/>
          <a:lstStyle/>
          <a:p>
            <a:endParaRPr/>
          </a:p>
        </p:txBody>
      </p:sp>
      <p:sp>
        <p:nvSpPr>
          <p:cNvPr id="183" name="object 183"/>
          <p:cNvSpPr/>
          <p:nvPr/>
        </p:nvSpPr>
        <p:spPr>
          <a:xfrm>
            <a:off x="4766690" y="1754123"/>
            <a:ext cx="0" cy="632460"/>
          </a:xfrm>
          <a:custGeom>
            <a:avLst/>
            <a:gdLst/>
            <a:ahLst/>
            <a:cxnLst/>
            <a:rect l="l" t="t" r="r" b="b"/>
            <a:pathLst>
              <a:path h="632460">
                <a:moveTo>
                  <a:pt x="0" y="0"/>
                </a:moveTo>
                <a:lnTo>
                  <a:pt x="0" y="632459"/>
                </a:lnTo>
              </a:path>
            </a:pathLst>
          </a:custGeom>
          <a:ln w="16001">
            <a:solidFill>
              <a:srgbClr val="00AFEF"/>
            </a:solidFill>
          </a:ln>
        </p:spPr>
        <p:txBody>
          <a:bodyPr wrap="square" lIns="0" tIns="0" rIns="0" bIns="0" rtlCol="0"/>
          <a:lstStyle/>
          <a:p>
            <a:endParaRPr/>
          </a:p>
        </p:txBody>
      </p:sp>
      <p:sp>
        <p:nvSpPr>
          <p:cNvPr id="184" name="object 184"/>
          <p:cNvSpPr/>
          <p:nvPr/>
        </p:nvSpPr>
        <p:spPr>
          <a:xfrm>
            <a:off x="4808601" y="1734311"/>
            <a:ext cx="0" cy="647700"/>
          </a:xfrm>
          <a:custGeom>
            <a:avLst/>
            <a:gdLst/>
            <a:ahLst/>
            <a:cxnLst/>
            <a:rect l="l" t="t" r="r" b="b"/>
            <a:pathLst>
              <a:path h="647700">
                <a:moveTo>
                  <a:pt x="0" y="0"/>
                </a:moveTo>
                <a:lnTo>
                  <a:pt x="0" y="647700"/>
                </a:lnTo>
              </a:path>
            </a:pathLst>
          </a:custGeom>
          <a:ln w="16001">
            <a:solidFill>
              <a:srgbClr val="00AFEF"/>
            </a:solidFill>
          </a:ln>
        </p:spPr>
        <p:txBody>
          <a:bodyPr wrap="square" lIns="0" tIns="0" rIns="0" bIns="0" rtlCol="0"/>
          <a:lstStyle/>
          <a:p>
            <a:endParaRPr/>
          </a:p>
        </p:txBody>
      </p:sp>
      <p:sp>
        <p:nvSpPr>
          <p:cNvPr id="185" name="object 185"/>
          <p:cNvSpPr/>
          <p:nvPr/>
        </p:nvSpPr>
        <p:spPr>
          <a:xfrm>
            <a:off x="4849367" y="1714500"/>
            <a:ext cx="0" cy="664210"/>
          </a:xfrm>
          <a:custGeom>
            <a:avLst/>
            <a:gdLst/>
            <a:ahLst/>
            <a:cxnLst/>
            <a:rect l="l" t="t" r="r" b="b"/>
            <a:pathLst>
              <a:path h="664210">
                <a:moveTo>
                  <a:pt x="0" y="0"/>
                </a:moveTo>
                <a:lnTo>
                  <a:pt x="0" y="663701"/>
                </a:lnTo>
              </a:path>
            </a:pathLst>
          </a:custGeom>
          <a:ln w="16763">
            <a:solidFill>
              <a:srgbClr val="00AFEF"/>
            </a:solidFill>
          </a:ln>
        </p:spPr>
        <p:txBody>
          <a:bodyPr wrap="square" lIns="0" tIns="0" rIns="0" bIns="0" rtlCol="0"/>
          <a:lstStyle/>
          <a:p>
            <a:endParaRPr/>
          </a:p>
        </p:txBody>
      </p:sp>
      <p:sp>
        <p:nvSpPr>
          <p:cNvPr id="186" name="object 186"/>
          <p:cNvSpPr/>
          <p:nvPr/>
        </p:nvSpPr>
        <p:spPr>
          <a:xfrm>
            <a:off x="4890896" y="1693926"/>
            <a:ext cx="0" cy="680085"/>
          </a:xfrm>
          <a:custGeom>
            <a:avLst/>
            <a:gdLst/>
            <a:ahLst/>
            <a:cxnLst/>
            <a:rect l="l" t="t" r="r" b="b"/>
            <a:pathLst>
              <a:path h="680085">
                <a:moveTo>
                  <a:pt x="0" y="0"/>
                </a:moveTo>
                <a:lnTo>
                  <a:pt x="0" y="679703"/>
                </a:lnTo>
              </a:path>
            </a:pathLst>
          </a:custGeom>
          <a:ln w="17525">
            <a:solidFill>
              <a:srgbClr val="00AFEF"/>
            </a:solidFill>
          </a:ln>
        </p:spPr>
        <p:txBody>
          <a:bodyPr wrap="square" lIns="0" tIns="0" rIns="0" bIns="0" rtlCol="0"/>
          <a:lstStyle/>
          <a:p>
            <a:endParaRPr/>
          </a:p>
        </p:txBody>
      </p:sp>
      <p:sp>
        <p:nvSpPr>
          <p:cNvPr id="187" name="object 187"/>
          <p:cNvSpPr/>
          <p:nvPr/>
        </p:nvSpPr>
        <p:spPr>
          <a:xfrm>
            <a:off x="4932807" y="1674114"/>
            <a:ext cx="0" cy="694690"/>
          </a:xfrm>
          <a:custGeom>
            <a:avLst/>
            <a:gdLst/>
            <a:ahLst/>
            <a:cxnLst/>
            <a:rect l="l" t="t" r="r" b="b"/>
            <a:pathLst>
              <a:path h="694689">
                <a:moveTo>
                  <a:pt x="0" y="0"/>
                </a:moveTo>
                <a:lnTo>
                  <a:pt x="0" y="694181"/>
                </a:lnTo>
              </a:path>
            </a:pathLst>
          </a:custGeom>
          <a:ln w="17525">
            <a:solidFill>
              <a:srgbClr val="00AFEF"/>
            </a:solidFill>
          </a:ln>
        </p:spPr>
        <p:txBody>
          <a:bodyPr wrap="square" lIns="0" tIns="0" rIns="0" bIns="0" rtlCol="0"/>
          <a:lstStyle/>
          <a:p>
            <a:endParaRPr/>
          </a:p>
        </p:txBody>
      </p:sp>
      <p:sp>
        <p:nvSpPr>
          <p:cNvPr id="188" name="object 188"/>
          <p:cNvSpPr/>
          <p:nvPr/>
        </p:nvSpPr>
        <p:spPr>
          <a:xfrm>
            <a:off x="4974335" y="1654301"/>
            <a:ext cx="0" cy="709930"/>
          </a:xfrm>
          <a:custGeom>
            <a:avLst/>
            <a:gdLst/>
            <a:ahLst/>
            <a:cxnLst/>
            <a:rect l="l" t="t" r="r" b="b"/>
            <a:pathLst>
              <a:path h="709930">
                <a:moveTo>
                  <a:pt x="0" y="0"/>
                </a:moveTo>
                <a:lnTo>
                  <a:pt x="0" y="709422"/>
                </a:lnTo>
              </a:path>
            </a:pathLst>
          </a:custGeom>
          <a:ln w="16763">
            <a:solidFill>
              <a:srgbClr val="00AFEF"/>
            </a:solidFill>
          </a:ln>
        </p:spPr>
        <p:txBody>
          <a:bodyPr wrap="square" lIns="0" tIns="0" rIns="0" bIns="0" rtlCol="0"/>
          <a:lstStyle/>
          <a:p>
            <a:endParaRPr/>
          </a:p>
        </p:txBody>
      </p:sp>
      <p:sp>
        <p:nvSpPr>
          <p:cNvPr id="189" name="object 189"/>
          <p:cNvSpPr/>
          <p:nvPr/>
        </p:nvSpPr>
        <p:spPr>
          <a:xfrm>
            <a:off x="5015103" y="1632966"/>
            <a:ext cx="0" cy="726440"/>
          </a:xfrm>
          <a:custGeom>
            <a:avLst/>
            <a:gdLst/>
            <a:ahLst/>
            <a:cxnLst/>
            <a:rect l="l" t="t" r="r" b="b"/>
            <a:pathLst>
              <a:path h="726439">
                <a:moveTo>
                  <a:pt x="0" y="0"/>
                </a:moveTo>
                <a:lnTo>
                  <a:pt x="0" y="726185"/>
                </a:lnTo>
              </a:path>
            </a:pathLst>
          </a:custGeom>
          <a:ln w="16001">
            <a:solidFill>
              <a:srgbClr val="00AFEF"/>
            </a:solidFill>
          </a:ln>
        </p:spPr>
        <p:txBody>
          <a:bodyPr wrap="square" lIns="0" tIns="0" rIns="0" bIns="0" rtlCol="0"/>
          <a:lstStyle/>
          <a:p>
            <a:endParaRPr/>
          </a:p>
        </p:txBody>
      </p:sp>
      <p:sp>
        <p:nvSpPr>
          <p:cNvPr id="190" name="object 190"/>
          <p:cNvSpPr/>
          <p:nvPr/>
        </p:nvSpPr>
        <p:spPr>
          <a:xfrm>
            <a:off x="5057013" y="1612391"/>
            <a:ext cx="0" cy="742950"/>
          </a:xfrm>
          <a:custGeom>
            <a:avLst/>
            <a:gdLst/>
            <a:ahLst/>
            <a:cxnLst/>
            <a:rect l="l" t="t" r="r" b="b"/>
            <a:pathLst>
              <a:path h="742950">
                <a:moveTo>
                  <a:pt x="0" y="0"/>
                </a:moveTo>
                <a:lnTo>
                  <a:pt x="0" y="742950"/>
                </a:lnTo>
              </a:path>
            </a:pathLst>
          </a:custGeom>
          <a:ln w="16001">
            <a:solidFill>
              <a:srgbClr val="00AFEF"/>
            </a:solidFill>
          </a:ln>
        </p:spPr>
        <p:txBody>
          <a:bodyPr wrap="square" lIns="0" tIns="0" rIns="0" bIns="0" rtlCol="0"/>
          <a:lstStyle/>
          <a:p>
            <a:endParaRPr/>
          </a:p>
        </p:txBody>
      </p:sp>
      <p:sp>
        <p:nvSpPr>
          <p:cNvPr id="191" name="object 191"/>
          <p:cNvSpPr/>
          <p:nvPr/>
        </p:nvSpPr>
        <p:spPr>
          <a:xfrm>
            <a:off x="5098160" y="1591055"/>
            <a:ext cx="0" cy="758190"/>
          </a:xfrm>
          <a:custGeom>
            <a:avLst/>
            <a:gdLst/>
            <a:ahLst/>
            <a:cxnLst/>
            <a:rect l="l" t="t" r="r" b="b"/>
            <a:pathLst>
              <a:path h="758189">
                <a:moveTo>
                  <a:pt x="0" y="0"/>
                </a:moveTo>
                <a:lnTo>
                  <a:pt x="0" y="758190"/>
                </a:lnTo>
              </a:path>
            </a:pathLst>
          </a:custGeom>
          <a:ln w="16001">
            <a:solidFill>
              <a:srgbClr val="00AFEF"/>
            </a:solidFill>
          </a:ln>
        </p:spPr>
        <p:txBody>
          <a:bodyPr wrap="square" lIns="0" tIns="0" rIns="0" bIns="0" rtlCol="0"/>
          <a:lstStyle/>
          <a:p>
            <a:endParaRPr/>
          </a:p>
        </p:txBody>
      </p:sp>
      <p:sp>
        <p:nvSpPr>
          <p:cNvPr id="192" name="object 192"/>
          <p:cNvSpPr/>
          <p:nvPr/>
        </p:nvSpPr>
        <p:spPr>
          <a:xfrm>
            <a:off x="5139309" y="1569719"/>
            <a:ext cx="0" cy="775335"/>
          </a:xfrm>
          <a:custGeom>
            <a:avLst/>
            <a:gdLst/>
            <a:ahLst/>
            <a:cxnLst/>
            <a:rect l="l" t="t" r="r" b="b"/>
            <a:pathLst>
              <a:path h="775335">
                <a:moveTo>
                  <a:pt x="0" y="0"/>
                </a:moveTo>
                <a:lnTo>
                  <a:pt x="0" y="774953"/>
                </a:lnTo>
              </a:path>
            </a:pathLst>
          </a:custGeom>
          <a:ln w="17525">
            <a:solidFill>
              <a:srgbClr val="00AFEF"/>
            </a:solidFill>
          </a:ln>
        </p:spPr>
        <p:txBody>
          <a:bodyPr wrap="square" lIns="0" tIns="0" rIns="0" bIns="0" rtlCol="0"/>
          <a:lstStyle/>
          <a:p>
            <a:endParaRPr/>
          </a:p>
        </p:txBody>
      </p:sp>
      <p:sp>
        <p:nvSpPr>
          <p:cNvPr id="193" name="object 193"/>
          <p:cNvSpPr/>
          <p:nvPr/>
        </p:nvSpPr>
        <p:spPr>
          <a:xfrm>
            <a:off x="5180838" y="1548383"/>
            <a:ext cx="0" cy="791210"/>
          </a:xfrm>
          <a:custGeom>
            <a:avLst/>
            <a:gdLst/>
            <a:ahLst/>
            <a:cxnLst/>
            <a:rect l="l" t="t" r="r" b="b"/>
            <a:pathLst>
              <a:path h="791210">
                <a:moveTo>
                  <a:pt x="0" y="0"/>
                </a:moveTo>
                <a:lnTo>
                  <a:pt x="0" y="790955"/>
                </a:lnTo>
              </a:path>
            </a:pathLst>
          </a:custGeom>
          <a:ln w="16763">
            <a:solidFill>
              <a:srgbClr val="00AFEF"/>
            </a:solidFill>
          </a:ln>
        </p:spPr>
        <p:txBody>
          <a:bodyPr wrap="square" lIns="0" tIns="0" rIns="0" bIns="0" rtlCol="0"/>
          <a:lstStyle/>
          <a:p>
            <a:endParaRPr/>
          </a:p>
        </p:txBody>
      </p:sp>
      <p:sp>
        <p:nvSpPr>
          <p:cNvPr id="194" name="object 194"/>
          <p:cNvSpPr/>
          <p:nvPr/>
        </p:nvSpPr>
        <p:spPr>
          <a:xfrm>
            <a:off x="5222366" y="1527047"/>
            <a:ext cx="0" cy="807720"/>
          </a:xfrm>
          <a:custGeom>
            <a:avLst/>
            <a:gdLst/>
            <a:ahLst/>
            <a:cxnLst/>
            <a:rect l="l" t="t" r="r" b="b"/>
            <a:pathLst>
              <a:path h="807719">
                <a:moveTo>
                  <a:pt x="0" y="0"/>
                </a:moveTo>
                <a:lnTo>
                  <a:pt x="0" y="807720"/>
                </a:lnTo>
              </a:path>
            </a:pathLst>
          </a:custGeom>
          <a:ln w="17525">
            <a:solidFill>
              <a:srgbClr val="00AFEF"/>
            </a:solidFill>
          </a:ln>
        </p:spPr>
        <p:txBody>
          <a:bodyPr wrap="square" lIns="0" tIns="0" rIns="0" bIns="0" rtlCol="0"/>
          <a:lstStyle/>
          <a:p>
            <a:endParaRPr/>
          </a:p>
        </p:txBody>
      </p:sp>
      <p:sp>
        <p:nvSpPr>
          <p:cNvPr id="195" name="object 195"/>
          <p:cNvSpPr/>
          <p:nvPr/>
        </p:nvSpPr>
        <p:spPr>
          <a:xfrm>
            <a:off x="5264277" y="1504188"/>
            <a:ext cx="0" cy="825500"/>
          </a:xfrm>
          <a:custGeom>
            <a:avLst/>
            <a:gdLst/>
            <a:ahLst/>
            <a:cxnLst/>
            <a:rect l="l" t="t" r="r" b="b"/>
            <a:pathLst>
              <a:path h="825500">
                <a:moveTo>
                  <a:pt x="0" y="0"/>
                </a:moveTo>
                <a:lnTo>
                  <a:pt x="0" y="825246"/>
                </a:lnTo>
              </a:path>
            </a:pathLst>
          </a:custGeom>
          <a:ln w="17525">
            <a:solidFill>
              <a:srgbClr val="00AFEF"/>
            </a:solidFill>
          </a:ln>
        </p:spPr>
        <p:txBody>
          <a:bodyPr wrap="square" lIns="0" tIns="0" rIns="0" bIns="0" rtlCol="0"/>
          <a:lstStyle/>
          <a:p>
            <a:endParaRPr/>
          </a:p>
        </p:txBody>
      </p:sp>
      <p:sp>
        <p:nvSpPr>
          <p:cNvPr id="196" name="object 196"/>
          <p:cNvSpPr/>
          <p:nvPr/>
        </p:nvSpPr>
        <p:spPr>
          <a:xfrm>
            <a:off x="5305044" y="1481327"/>
            <a:ext cx="0" cy="842010"/>
          </a:xfrm>
          <a:custGeom>
            <a:avLst/>
            <a:gdLst/>
            <a:ahLst/>
            <a:cxnLst/>
            <a:rect l="l" t="t" r="r" b="b"/>
            <a:pathLst>
              <a:path h="842010">
                <a:moveTo>
                  <a:pt x="0" y="0"/>
                </a:moveTo>
                <a:lnTo>
                  <a:pt x="0" y="842009"/>
                </a:lnTo>
              </a:path>
            </a:pathLst>
          </a:custGeom>
          <a:ln w="15239">
            <a:solidFill>
              <a:srgbClr val="00AFEF"/>
            </a:solidFill>
          </a:ln>
        </p:spPr>
        <p:txBody>
          <a:bodyPr wrap="square" lIns="0" tIns="0" rIns="0" bIns="0" rtlCol="0"/>
          <a:lstStyle/>
          <a:p>
            <a:endParaRPr/>
          </a:p>
        </p:txBody>
      </p:sp>
      <p:sp>
        <p:nvSpPr>
          <p:cNvPr id="197" name="object 197"/>
          <p:cNvSpPr/>
          <p:nvPr/>
        </p:nvSpPr>
        <p:spPr>
          <a:xfrm>
            <a:off x="5346572" y="1458467"/>
            <a:ext cx="0" cy="859790"/>
          </a:xfrm>
          <a:custGeom>
            <a:avLst/>
            <a:gdLst/>
            <a:ahLst/>
            <a:cxnLst/>
            <a:rect l="l" t="t" r="r" b="b"/>
            <a:pathLst>
              <a:path h="859789">
                <a:moveTo>
                  <a:pt x="0" y="0"/>
                </a:moveTo>
                <a:lnTo>
                  <a:pt x="0" y="859535"/>
                </a:lnTo>
              </a:path>
            </a:pathLst>
          </a:custGeom>
          <a:ln w="16001">
            <a:solidFill>
              <a:srgbClr val="00AFEF"/>
            </a:solidFill>
          </a:ln>
        </p:spPr>
        <p:txBody>
          <a:bodyPr wrap="square" lIns="0" tIns="0" rIns="0" bIns="0" rtlCol="0"/>
          <a:lstStyle/>
          <a:p>
            <a:endParaRPr/>
          </a:p>
        </p:txBody>
      </p:sp>
      <p:sp>
        <p:nvSpPr>
          <p:cNvPr id="198" name="object 198"/>
          <p:cNvSpPr/>
          <p:nvPr/>
        </p:nvSpPr>
        <p:spPr>
          <a:xfrm>
            <a:off x="2737484" y="1209294"/>
            <a:ext cx="0" cy="1671320"/>
          </a:xfrm>
          <a:custGeom>
            <a:avLst/>
            <a:gdLst/>
            <a:ahLst/>
            <a:cxnLst/>
            <a:rect l="l" t="t" r="r" b="b"/>
            <a:pathLst>
              <a:path h="1671320">
                <a:moveTo>
                  <a:pt x="0" y="0"/>
                </a:moveTo>
                <a:lnTo>
                  <a:pt x="0" y="1671065"/>
                </a:lnTo>
              </a:path>
            </a:pathLst>
          </a:custGeom>
          <a:ln w="3175">
            <a:solidFill>
              <a:srgbClr val="3F3F3F"/>
            </a:solidFill>
          </a:ln>
        </p:spPr>
        <p:txBody>
          <a:bodyPr wrap="square" lIns="0" tIns="0" rIns="0" bIns="0" rtlCol="0"/>
          <a:lstStyle/>
          <a:p>
            <a:endParaRPr/>
          </a:p>
        </p:txBody>
      </p:sp>
      <p:sp>
        <p:nvSpPr>
          <p:cNvPr id="199" name="object 199"/>
          <p:cNvSpPr/>
          <p:nvPr/>
        </p:nvSpPr>
        <p:spPr>
          <a:xfrm>
            <a:off x="2707385" y="284835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0" name="object 200"/>
          <p:cNvSpPr/>
          <p:nvPr/>
        </p:nvSpPr>
        <p:spPr>
          <a:xfrm>
            <a:off x="2707385" y="2644139"/>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1" name="object 201"/>
          <p:cNvSpPr/>
          <p:nvPr/>
        </p:nvSpPr>
        <p:spPr>
          <a:xfrm>
            <a:off x="2707385" y="2439162"/>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2" name="object 202"/>
          <p:cNvSpPr/>
          <p:nvPr/>
        </p:nvSpPr>
        <p:spPr>
          <a:xfrm>
            <a:off x="2707385" y="223494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3" name="object 203"/>
          <p:cNvSpPr/>
          <p:nvPr/>
        </p:nvSpPr>
        <p:spPr>
          <a:xfrm>
            <a:off x="2707385" y="202882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4" name="object 204"/>
          <p:cNvSpPr/>
          <p:nvPr/>
        </p:nvSpPr>
        <p:spPr>
          <a:xfrm>
            <a:off x="2707385" y="182422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5" name="object 205"/>
          <p:cNvSpPr/>
          <p:nvPr/>
        </p:nvSpPr>
        <p:spPr>
          <a:xfrm>
            <a:off x="2707385" y="1620011"/>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6" name="object 206"/>
          <p:cNvSpPr/>
          <p:nvPr/>
        </p:nvSpPr>
        <p:spPr>
          <a:xfrm>
            <a:off x="2707385" y="1413509"/>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7" name="object 207"/>
          <p:cNvSpPr/>
          <p:nvPr/>
        </p:nvSpPr>
        <p:spPr>
          <a:xfrm>
            <a:off x="2707385" y="1209293"/>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8" name="object 208"/>
          <p:cNvSpPr/>
          <p:nvPr/>
        </p:nvSpPr>
        <p:spPr>
          <a:xfrm>
            <a:off x="2737104" y="2848355"/>
            <a:ext cx="2609850" cy="0"/>
          </a:xfrm>
          <a:custGeom>
            <a:avLst/>
            <a:gdLst/>
            <a:ahLst/>
            <a:cxnLst/>
            <a:rect l="l" t="t" r="r" b="b"/>
            <a:pathLst>
              <a:path w="2609850">
                <a:moveTo>
                  <a:pt x="0" y="0"/>
                </a:moveTo>
                <a:lnTo>
                  <a:pt x="2609849" y="0"/>
                </a:lnTo>
              </a:path>
            </a:pathLst>
          </a:custGeom>
          <a:ln w="3175">
            <a:solidFill>
              <a:srgbClr val="3F3F3F"/>
            </a:solidFill>
          </a:ln>
        </p:spPr>
        <p:txBody>
          <a:bodyPr wrap="square" lIns="0" tIns="0" rIns="0" bIns="0" rtlCol="0"/>
          <a:lstStyle/>
          <a:p>
            <a:endParaRPr/>
          </a:p>
        </p:txBody>
      </p:sp>
      <p:sp>
        <p:nvSpPr>
          <p:cNvPr id="209" name="object 209"/>
          <p:cNvSpPr/>
          <p:nvPr/>
        </p:nvSpPr>
        <p:spPr>
          <a:xfrm>
            <a:off x="2902457"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0" name="object 210"/>
          <p:cNvSpPr/>
          <p:nvPr/>
        </p:nvSpPr>
        <p:spPr>
          <a:xfrm>
            <a:off x="3067050"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1" name="object 211"/>
          <p:cNvSpPr/>
          <p:nvPr/>
        </p:nvSpPr>
        <p:spPr>
          <a:xfrm>
            <a:off x="3233927"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2" name="object 212"/>
          <p:cNvSpPr/>
          <p:nvPr/>
        </p:nvSpPr>
        <p:spPr>
          <a:xfrm>
            <a:off x="3398520" y="286435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3" name="object 213"/>
          <p:cNvSpPr/>
          <p:nvPr/>
        </p:nvSpPr>
        <p:spPr>
          <a:xfrm>
            <a:off x="3565397"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4" name="object 214"/>
          <p:cNvSpPr/>
          <p:nvPr/>
        </p:nvSpPr>
        <p:spPr>
          <a:xfrm>
            <a:off x="3729990" y="286435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5" name="object 215"/>
          <p:cNvSpPr/>
          <p:nvPr/>
        </p:nvSpPr>
        <p:spPr>
          <a:xfrm>
            <a:off x="3895344" y="286435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6" name="object 216"/>
          <p:cNvSpPr/>
          <p:nvPr/>
        </p:nvSpPr>
        <p:spPr>
          <a:xfrm>
            <a:off x="4061459"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7" name="object 217"/>
          <p:cNvSpPr/>
          <p:nvPr/>
        </p:nvSpPr>
        <p:spPr>
          <a:xfrm>
            <a:off x="4226814" y="286435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8" name="object 218"/>
          <p:cNvSpPr/>
          <p:nvPr/>
        </p:nvSpPr>
        <p:spPr>
          <a:xfrm>
            <a:off x="4392929"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9" name="object 219"/>
          <p:cNvSpPr/>
          <p:nvPr/>
        </p:nvSpPr>
        <p:spPr>
          <a:xfrm>
            <a:off x="4558284" y="286435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20" name="object 220"/>
          <p:cNvSpPr/>
          <p:nvPr/>
        </p:nvSpPr>
        <p:spPr>
          <a:xfrm>
            <a:off x="4724400"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21" name="object 221"/>
          <p:cNvSpPr/>
          <p:nvPr/>
        </p:nvSpPr>
        <p:spPr>
          <a:xfrm>
            <a:off x="4889753"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22" name="object 222"/>
          <p:cNvSpPr/>
          <p:nvPr/>
        </p:nvSpPr>
        <p:spPr>
          <a:xfrm>
            <a:off x="5055870" y="286435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23" name="object 223"/>
          <p:cNvSpPr/>
          <p:nvPr/>
        </p:nvSpPr>
        <p:spPr>
          <a:xfrm>
            <a:off x="5221223" y="286435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24" name="object 224"/>
          <p:cNvSpPr txBox="1"/>
          <p:nvPr/>
        </p:nvSpPr>
        <p:spPr>
          <a:xfrm>
            <a:off x="2454416" y="1140442"/>
            <a:ext cx="2837180" cy="1884680"/>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800</a:t>
            </a:r>
            <a:endParaRPr sz="800">
              <a:latin typeface="Arial"/>
              <a:cs typeface="Arial"/>
            </a:endParaRPr>
          </a:p>
          <a:p>
            <a:pPr>
              <a:lnSpc>
                <a:spcPct val="100000"/>
              </a:lnSpc>
              <a:spcBef>
                <a:spcPts val="655"/>
              </a:spcBef>
            </a:pPr>
            <a:r>
              <a:rPr sz="800" b="1" spc="-5" dirty="0">
                <a:solidFill>
                  <a:srgbClr val="3F3F3F"/>
                </a:solidFill>
                <a:latin typeface="Arial"/>
                <a:cs typeface="Arial"/>
              </a:rPr>
              <a:t>700</a:t>
            </a:r>
            <a:endParaRPr sz="800">
              <a:latin typeface="Arial"/>
              <a:cs typeface="Arial"/>
            </a:endParaRPr>
          </a:p>
          <a:p>
            <a:pPr>
              <a:lnSpc>
                <a:spcPct val="100000"/>
              </a:lnSpc>
              <a:spcBef>
                <a:spcPts val="655"/>
              </a:spcBef>
            </a:pPr>
            <a:r>
              <a:rPr sz="800" b="1" spc="-5" dirty="0">
                <a:solidFill>
                  <a:srgbClr val="3F3F3F"/>
                </a:solidFill>
                <a:latin typeface="Arial"/>
                <a:cs typeface="Arial"/>
              </a:rPr>
              <a:t>600</a:t>
            </a:r>
            <a:endParaRPr sz="800">
              <a:latin typeface="Arial"/>
              <a:cs typeface="Arial"/>
            </a:endParaRPr>
          </a:p>
          <a:p>
            <a:pPr>
              <a:lnSpc>
                <a:spcPct val="100000"/>
              </a:lnSpc>
              <a:spcBef>
                <a:spcPts val="655"/>
              </a:spcBef>
            </a:pPr>
            <a:r>
              <a:rPr sz="800" b="1" spc="-5" dirty="0">
                <a:solidFill>
                  <a:srgbClr val="3F3F3F"/>
                </a:solidFill>
                <a:latin typeface="Arial"/>
                <a:cs typeface="Arial"/>
              </a:rPr>
              <a:t>500</a:t>
            </a:r>
            <a:endParaRPr sz="800">
              <a:latin typeface="Arial"/>
              <a:cs typeface="Arial"/>
            </a:endParaRPr>
          </a:p>
          <a:p>
            <a:pPr>
              <a:lnSpc>
                <a:spcPct val="100000"/>
              </a:lnSpc>
              <a:spcBef>
                <a:spcPts val="655"/>
              </a:spcBef>
            </a:pPr>
            <a:r>
              <a:rPr sz="800" b="1" spc="-5" dirty="0">
                <a:solidFill>
                  <a:srgbClr val="3F3F3F"/>
                </a:solidFill>
                <a:latin typeface="Arial"/>
                <a:cs typeface="Arial"/>
              </a:rPr>
              <a:t>400</a:t>
            </a:r>
            <a:endParaRPr sz="800">
              <a:latin typeface="Arial"/>
              <a:cs typeface="Arial"/>
            </a:endParaRPr>
          </a:p>
          <a:p>
            <a:pPr>
              <a:lnSpc>
                <a:spcPct val="100000"/>
              </a:lnSpc>
              <a:spcBef>
                <a:spcPts val="655"/>
              </a:spcBef>
            </a:pPr>
            <a:r>
              <a:rPr sz="800" b="1" spc="-5" dirty="0">
                <a:solidFill>
                  <a:srgbClr val="3F3F3F"/>
                </a:solidFill>
                <a:latin typeface="Arial"/>
                <a:cs typeface="Arial"/>
              </a:rPr>
              <a:t>300</a:t>
            </a:r>
            <a:endParaRPr sz="800">
              <a:latin typeface="Arial"/>
              <a:cs typeface="Arial"/>
            </a:endParaRPr>
          </a:p>
          <a:p>
            <a:pPr>
              <a:lnSpc>
                <a:spcPct val="100000"/>
              </a:lnSpc>
              <a:spcBef>
                <a:spcPts val="655"/>
              </a:spcBef>
            </a:pPr>
            <a:r>
              <a:rPr sz="800" b="1" spc="-5" dirty="0">
                <a:solidFill>
                  <a:srgbClr val="3F3F3F"/>
                </a:solidFill>
                <a:latin typeface="Arial"/>
                <a:cs typeface="Arial"/>
              </a:rPr>
              <a:t>200</a:t>
            </a:r>
            <a:endParaRPr sz="800">
              <a:latin typeface="Arial"/>
              <a:cs typeface="Arial"/>
            </a:endParaRPr>
          </a:p>
          <a:p>
            <a:pPr>
              <a:lnSpc>
                <a:spcPct val="100000"/>
              </a:lnSpc>
              <a:spcBef>
                <a:spcPts val="655"/>
              </a:spcBef>
            </a:pPr>
            <a:r>
              <a:rPr sz="800" b="1" spc="-5" dirty="0">
                <a:solidFill>
                  <a:srgbClr val="3F3F3F"/>
                </a:solidFill>
                <a:latin typeface="Arial"/>
                <a:cs typeface="Arial"/>
              </a:rPr>
              <a:t>100</a:t>
            </a:r>
            <a:endParaRPr sz="800">
              <a:latin typeface="Arial"/>
              <a:cs typeface="Arial"/>
            </a:endParaRPr>
          </a:p>
          <a:p>
            <a:pPr marL="135255">
              <a:lnSpc>
                <a:spcPts val="955"/>
              </a:lnSpc>
              <a:spcBef>
                <a:spcPts val="655"/>
              </a:spcBef>
            </a:pPr>
            <a:r>
              <a:rPr sz="800" b="1" dirty="0">
                <a:solidFill>
                  <a:srgbClr val="3F3F3F"/>
                </a:solidFill>
                <a:latin typeface="Arial"/>
                <a:cs typeface="Arial"/>
              </a:rPr>
              <a:t>-</a:t>
            </a:r>
            <a:endParaRPr sz="800">
              <a:latin typeface="Arial"/>
              <a:cs typeface="Arial"/>
            </a:endParaRPr>
          </a:p>
          <a:p>
            <a:pPr marL="146050">
              <a:lnSpc>
                <a:spcPts val="955"/>
              </a:lnSpc>
            </a:pPr>
            <a:r>
              <a:rPr sz="800" b="1" spc="-5" dirty="0">
                <a:solidFill>
                  <a:srgbClr val="3F3F3F"/>
                </a:solidFill>
                <a:latin typeface="Arial"/>
                <a:cs typeface="Arial"/>
              </a:rPr>
              <a:t>05 </a:t>
            </a:r>
            <a:r>
              <a:rPr sz="800" b="1" spc="-60" dirty="0">
                <a:solidFill>
                  <a:srgbClr val="3F3F3F"/>
                </a:solidFill>
                <a:latin typeface="Arial"/>
                <a:cs typeface="Arial"/>
              </a:rPr>
              <a:t>Q106  </a:t>
            </a:r>
            <a:r>
              <a:rPr sz="800" b="1" spc="-5" dirty="0">
                <a:solidFill>
                  <a:srgbClr val="3F3F3F"/>
                </a:solidFill>
                <a:latin typeface="Arial"/>
                <a:cs typeface="Arial"/>
              </a:rPr>
              <a:t>07  08  09  10  11  12  13  14  15  16  17  18  19</a:t>
            </a:r>
            <a:r>
              <a:rPr sz="800" b="1" spc="5" dirty="0">
                <a:solidFill>
                  <a:srgbClr val="3F3F3F"/>
                </a:solidFill>
                <a:latin typeface="Arial"/>
                <a:cs typeface="Arial"/>
              </a:rPr>
              <a:t> </a:t>
            </a:r>
            <a:r>
              <a:rPr sz="800" b="1" spc="-5" dirty="0">
                <a:solidFill>
                  <a:srgbClr val="3F3F3F"/>
                </a:solidFill>
                <a:latin typeface="Arial"/>
                <a:cs typeface="Arial"/>
              </a:rPr>
              <a:t>20</a:t>
            </a:r>
            <a:endParaRPr sz="800">
              <a:latin typeface="Arial"/>
              <a:cs typeface="Arial"/>
            </a:endParaRPr>
          </a:p>
        </p:txBody>
      </p:sp>
      <p:sp>
        <p:nvSpPr>
          <p:cNvPr id="225" name="object 225"/>
          <p:cNvSpPr txBox="1"/>
          <p:nvPr/>
        </p:nvSpPr>
        <p:spPr>
          <a:xfrm>
            <a:off x="1953005" y="1853672"/>
            <a:ext cx="297815" cy="329565"/>
          </a:xfrm>
          <a:prstGeom prst="rect">
            <a:avLst/>
          </a:prstGeom>
        </p:spPr>
        <p:txBody>
          <a:bodyPr vert="horz" wrap="square" lIns="0" tIns="3175" rIns="0" bIns="0" rtlCol="0">
            <a:spAutoFit/>
          </a:bodyPr>
          <a:lstStyle/>
          <a:p>
            <a:pPr marL="1905" marR="5080" indent="-2540">
              <a:lnSpc>
                <a:spcPts val="640"/>
              </a:lnSpc>
              <a:spcBef>
                <a:spcPts val="25"/>
              </a:spcBef>
            </a:pPr>
            <a:r>
              <a:rPr sz="550" b="1" spc="5" dirty="0">
                <a:solidFill>
                  <a:srgbClr val="3F3F3F"/>
                </a:solidFill>
                <a:latin typeface="Arial"/>
                <a:cs typeface="Arial"/>
              </a:rPr>
              <a:t>Sales </a:t>
            </a:r>
            <a:r>
              <a:rPr sz="550" b="1" dirty="0">
                <a:solidFill>
                  <a:srgbClr val="3F3F3F"/>
                </a:solidFill>
                <a:latin typeface="Arial"/>
                <a:cs typeface="Arial"/>
              </a:rPr>
              <a:t>in  </a:t>
            </a:r>
            <a:r>
              <a:rPr sz="550" b="1" spc="5" dirty="0">
                <a:solidFill>
                  <a:srgbClr val="3F3F3F"/>
                </a:solidFill>
                <a:latin typeface="Arial"/>
                <a:cs typeface="Arial"/>
              </a:rPr>
              <a:t>N</a:t>
            </a:r>
            <a:r>
              <a:rPr sz="550" b="1" spc="10" dirty="0">
                <a:solidFill>
                  <a:srgbClr val="3F3F3F"/>
                </a:solidFill>
                <a:latin typeface="Arial"/>
                <a:cs typeface="Arial"/>
              </a:rPr>
              <a:t>o</a:t>
            </a:r>
            <a:r>
              <a:rPr sz="550" b="1" spc="-5" dirty="0">
                <a:solidFill>
                  <a:srgbClr val="3F3F3F"/>
                </a:solidFill>
                <a:latin typeface="Arial"/>
                <a:cs typeface="Arial"/>
              </a:rPr>
              <a:t>m</a:t>
            </a:r>
            <a:r>
              <a:rPr sz="550" b="1" spc="5" dirty="0">
                <a:solidFill>
                  <a:srgbClr val="3F3F3F"/>
                </a:solidFill>
                <a:latin typeface="Arial"/>
                <a:cs typeface="Arial"/>
              </a:rPr>
              <a:t>i</a:t>
            </a:r>
            <a:r>
              <a:rPr sz="550" b="1" spc="-5" dirty="0">
                <a:solidFill>
                  <a:srgbClr val="3F3F3F"/>
                </a:solidFill>
                <a:latin typeface="Arial"/>
                <a:cs typeface="Arial"/>
              </a:rPr>
              <a:t>n</a:t>
            </a:r>
            <a:r>
              <a:rPr sz="550" b="1" spc="5" dirty="0">
                <a:solidFill>
                  <a:srgbClr val="3F3F3F"/>
                </a:solidFill>
                <a:latin typeface="Arial"/>
                <a:cs typeface="Arial"/>
              </a:rPr>
              <a:t>al</a:t>
            </a:r>
            <a:endParaRPr sz="550">
              <a:latin typeface="Arial"/>
              <a:cs typeface="Arial"/>
            </a:endParaRPr>
          </a:p>
          <a:p>
            <a:pPr marL="1270" marR="22225" indent="11430">
              <a:lnSpc>
                <a:spcPts val="640"/>
              </a:lnSpc>
              <a:spcBef>
                <a:spcPts val="15"/>
              </a:spcBef>
            </a:pPr>
            <a:r>
              <a:rPr sz="550" b="1" dirty="0">
                <a:solidFill>
                  <a:srgbClr val="3F3F3F"/>
                </a:solidFill>
                <a:latin typeface="Arial"/>
                <a:cs typeface="Arial"/>
              </a:rPr>
              <a:t>Dollars  </a:t>
            </a:r>
            <a:r>
              <a:rPr sz="550" b="1" spc="5" dirty="0">
                <a:solidFill>
                  <a:srgbClr val="3F3F3F"/>
                </a:solidFill>
                <a:latin typeface="Arial"/>
                <a:cs typeface="Arial"/>
              </a:rPr>
              <a:t>($M</a:t>
            </a:r>
            <a:r>
              <a:rPr sz="550" b="1" spc="-90" dirty="0">
                <a:solidFill>
                  <a:srgbClr val="3F3F3F"/>
                </a:solidFill>
                <a:latin typeface="Arial"/>
                <a:cs typeface="Arial"/>
              </a:rPr>
              <a:t> </a:t>
            </a:r>
            <a:r>
              <a:rPr sz="550" b="1" spc="5" dirty="0">
                <a:solidFill>
                  <a:srgbClr val="3F3F3F"/>
                </a:solidFill>
                <a:latin typeface="Arial"/>
                <a:cs typeface="Arial"/>
              </a:rPr>
              <a:t>US)</a:t>
            </a:r>
            <a:endParaRPr sz="550">
              <a:latin typeface="Arial"/>
              <a:cs typeface="Arial"/>
            </a:endParaRPr>
          </a:p>
        </p:txBody>
      </p:sp>
      <p:sp>
        <p:nvSpPr>
          <p:cNvPr id="226" name="object 226"/>
          <p:cNvSpPr/>
          <p:nvPr/>
        </p:nvSpPr>
        <p:spPr>
          <a:xfrm>
            <a:off x="5445252" y="1847088"/>
            <a:ext cx="441325" cy="441959"/>
          </a:xfrm>
          <a:custGeom>
            <a:avLst/>
            <a:gdLst/>
            <a:ahLst/>
            <a:cxnLst/>
            <a:rect l="l" t="t" r="r" b="b"/>
            <a:pathLst>
              <a:path w="441325" h="441960">
                <a:moveTo>
                  <a:pt x="0" y="441959"/>
                </a:moveTo>
                <a:lnTo>
                  <a:pt x="441198" y="441959"/>
                </a:lnTo>
                <a:lnTo>
                  <a:pt x="441198" y="0"/>
                </a:lnTo>
                <a:lnTo>
                  <a:pt x="0" y="0"/>
                </a:lnTo>
                <a:lnTo>
                  <a:pt x="0" y="441959"/>
                </a:lnTo>
                <a:close/>
              </a:path>
            </a:pathLst>
          </a:custGeom>
          <a:solidFill>
            <a:srgbClr val="FFFFFF"/>
          </a:solidFill>
        </p:spPr>
        <p:txBody>
          <a:bodyPr wrap="square" lIns="0" tIns="0" rIns="0" bIns="0" rtlCol="0"/>
          <a:lstStyle/>
          <a:p>
            <a:endParaRPr/>
          </a:p>
        </p:txBody>
      </p:sp>
      <p:sp>
        <p:nvSpPr>
          <p:cNvPr id="227" name="object 227"/>
          <p:cNvSpPr/>
          <p:nvPr/>
        </p:nvSpPr>
        <p:spPr>
          <a:xfrm>
            <a:off x="5443728" y="1845564"/>
            <a:ext cx="444500" cy="445134"/>
          </a:xfrm>
          <a:custGeom>
            <a:avLst/>
            <a:gdLst/>
            <a:ahLst/>
            <a:cxnLst/>
            <a:rect l="l" t="t" r="r" b="b"/>
            <a:pathLst>
              <a:path w="444500" h="445135">
                <a:moveTo>
                  <a:pt x="442722" y="0"/>
                </a:moveTo>
                <a:lnTo>
                  <a:pt x="1524" y="0"/>
                </a:lnTo>
                <a:lnTo>
                  <a:pt x="0" y="1524"/>
                </a:lnTo>
                <a:lnTo>
                  <a:pt x="0" y="443484"/>
                </a:lnTo>
                <a:lnTo>
                  <a:pt x="1524" y="445008"/>
                </a:lnTo>
                <a:lnTo>
                  <a:pt x="442722" y="445008"/>
                </a:lnTo>
                <a:lnTo>
                  <a:pt x="444245" y="443484"/>
                </a:lnTo>
                <a:lnTo>
                  <a:pt x="2286" y="443484"/>
                </a:lnTo>
                <a:lnTo>
                  <a:pt x="1524" y="441960"/>
                </a:lnTo>
                <a:lnTo>
                  <a:pt x="2286" y="441960"/>
                </a:lnTo>
                <a:lnTo>
                  <a:pt x="2286" y="3048"/>
                </a:lnTo>
                <a:lnTo>
                  <a:pt x="1524" y="3048"/>
                </a:lnTo>
                <a:lnTo>
                  <a:pt x="2286" y="1524"/>
                </a:lnTo>
                <a:lnTo>
                  <a:pt x="444245" y="1524"/>
                </a:lnTo>
                <a:lnTo>
                  <a:pt x="442722" y="0"/>
                </a:lnTo>
                <a:close/>
              </a:path>
              <a:path w="444500" h="445135">
                <a:moveTo>
                  <a:pt x="2286" y="441960"/>
                </a:moveTo>
                <a:lnTo>
                  <a:pt x="1524" y="441960"/>
                </a:lnTo>
                <a:lnTo>
                  <a:pt x="2286" y="443484"/>
                </a:lnTo>
                <a:lnTo>
                  <a:pt x="2286" y="441960"/>
                </a:lnTo>
                <a:close/>
              </a:path>
              <a:path w="444500" h="445135">
                <a:moveTo>
                  <a:pt x="441959" y="441960"/>
                </a:moveTo>
                <a:lnTo>
                  <a:pt x="2286" y="441960"/>
                </a:lnTo>
                <a:lnTo>
                  <a:pt x="2286" y="443484"/>
                </a:lnTo>
                <a:lnTo>
                  <a:pt x="441959" y="443484"/>
                </a:lnTo>
                <a:lnTo>
                  <a:pt x="441959" y="441960"/>
                </a:lnTo>
                <a:close/>
              </a:path>
              <a:path w="444500" h="445135">
                <a:moveTo>
                  <a:pt x="441959" y="1524"/>
                </a:moveTo>
                <a:lnTo>
                  <a:pt x="441959" y="443484"/>
                </a:lnTo>
                <a:lnTo>
                  <a:pt x="442722" y="441960"/>
                </a:lnTo>
                <a:lnTo>
                  <a:pt x="444245" y="441960"/>
                </a:lnTo>
                <a:lnTo>
                  <a:pt x="444245" y="3048"/>
                </a:lnTo>
                <a:lnTo>
                  <a:pt x="442722" y="3048"/>
                </a:lnTo>
                <a:lnTo>
                  <a:pt x="441959" y="1524"/>
                </a:lnTo>
                <a:close/>
              </a:path>
              <a:path w="444500" h="445135">
                <a:moveTo>
                  <a:pt x="444245" y="441960"/>
                </a:moveTo>
                <a:lnTo>
                  <a:pt x="442722" y="441960"/>
                </a:lnTo>
                <a:lnTo>
                  <a:pt x="441959" y="443484"/>
                </a:lnTo>
                <a:lnTo>
                  <a:pt x="444245" y="443484"/>
                </a:lnTo>
                <a:lnTo>
                  <a:pt x="444245" y="441960"/>
                </a:lnTo>
                <a:close/>
              </a:path>
              <a:path w="444500" h="445135">
                <a:moveTo>
                  <a:pt x="2286" y="1524"/>
                </a:moveTo>
                <a:lnTo>
                  <a:pt x="1524" y="3048"/>
                </a:lnTo>
                <a:lnTo>
                  <a:pt x="2286" y="3048"/>
                </a:lnTo>
                <a:lnTo>
                  <a:pt x="2286" y="1524"/>
                </a:lnTo>
                <a:close/>
              </a:path>
              <a:path w="444500" h="445135">
                <a:moveTo>
                  <a:pt x="441959" y="1524"/>
                </a:moveTo>
                <a:lnTo>
                  <a:pt x="2286" y="1524"/>
                </a:lnTo>
                <a:lnTo>
                  <a:pt x="2286" y="3048"/>
                </a:lnTo>
                <a:lnTo>
                  <a:pt x="441959" y="3048"/>
                </a:lnTo>
                <a:lnTo>
                  <a:pt x="441959" y="1524"/>
                </a:lnTo>
                <a:close/>
              </a:path>
              <a:path w="444500" h="445135">
                <a:moveTo>
                  <a:pt x="444245" y="1524"/>
                </a:moveTo>
                <a:lnTo>
                  <a:pt x="441959" y="1524"/>
                </a:lnTo>
                <a:lnTo>
                  <a:pt x="442722" y="3048"/>
                </a:lnTo>
                <a:lnTo>
                  <a:pt x="444245" y="3048"/>
                </a:lnTo>
                <a:lnTo>
                  <a:pt x="444245" y="1524"/>
                </a:lnTo>
                <a:close/>
              </a:path>
            </a:pathLst>
          </a:custGeom>
          <a:solidFill>
            <a:srgbClr val="000000"/>
          </a:solidFill>
        </p:spPr>
        <p:txBody>
          <a:bodyPr wrap="square" lIns="0" tIns="0" rIns="0" bIns="0" rtlCol="0"/>
          <a:lstStyle/>
          <a:p>
            <a:endParaRPr/>
          </a:p>
        </p:txBody>
      </p:sp>
      <p:sp>
        <p:nvSpPr>
          <p:cNvPr id="228" name="object 228"/>
          <p:cNvSpPr/>
          <p:nvPr/>
        </p:nvSpPr>
        <p:spPr>
          <a:xfrm>
            <a:off x="5489447" y="1920620"/>
            <a:ext cx="36195" cy="0"/>
          </a:xfrm>
          <a:custGeom>
            <a:avLst/>
            <a:gdLst/>
            <a:ahLst/>
            <a:cxnLst/>
            <a:rect l="l" t="t" r="r" b="b"/>
            <a:pathLst>
              <a:path w="36195">
                <a:moveTo>
                  <a:pt x="0" y="0"/>
                </a:moveTo>
                <a:lnTo>
                  <a:pt x="35813" y="0"/>
                </a:lnTo>
              </a:path>
            </a:pathLst>
          </a:custGeom>
          <a:ln w="35814">
            <a:solidFill>
              <a:srgbClr val="00AFEF"/>
            </a:solidFill>
          </a:ln>
        </p:spPr>
        <p:txBody>
          <a:bodyPr wrap="square" lIns="0" tIns="0" rIns="0" bIns="0" rtlCol="0"/>
          <a:lstStyle/>
          <a:p>
            <a:endParaRPr/>
          </a:p>
        </p:txBody>
      </p:sp>
      <p:sp>
        <p:nvSpPr>
          <p:cNvPr id="229" name="object 229"/>
          <p:cNvSpPr/>
          <p:nvPr/>
        </p:nvSpPr>
        <p:spPr>
          <a:xfrm>
            <a:off x="5489447" y="2068448"/>
            <a:ext cx="36195" cy="0"/>
          </a:xfrm>
          <a:custGeom>
            <a:avLst/>
            <a:gdLst/>
            <a:ahLst/>
            <a:cxnLst/>
            <a:rect l="l" t="t" r="r" b="b"/>
            <a:pathLst>
              <a:path w="36195">
                <a:moveTo>
                  <a:pt x="0" y="0"/>
                </a:moveTo>
                <a:lnTo>
                  <a:pt x="35813" y="0"/>
                </a:lnTo>
              </a:path>
            </a:pathLst>
          </a:custGeom>
          <a:ln w="35814">
            <a:solidFill>
              <a:srgbClr val="000065"/>
            </a:solidFill>
          </a:ln>
        </p:spPr>
        <p:txBody>
          <a:bodyPr wrap="square" lIns="0" tIns="0" rIns="0" bIns="0" rtlCol="0"/>
          <a:lstStyle/>
          <a:p>
            <a:endParaRPr/>
          </a:p>
        </p:txBody>
      </p:sp>
      <p:sp>
        <p:nvSpPr>
          <p:cNvPr id="230" name="object 230"/>
          <p:cNvSpPr/>
          <p:nvPr/>
        </p:nvSpPr>
        <p:spPr>
          <a:xfrm>
            <a:off x="5489447" y="2215514"/>
            <a:ext cx="36195" cy="0"/>
          </a:xfrm>
          <a:custGeom>
            <a:avLst/>
            <a:gdLst/>
            <a:ahLst/>
            <a:cxnLst/>
            <a:rect l="l" t="t" r="r" b="b"/>
            <a:pathLst>
              <a:path w="36195">
                <a:moveTo>
                  <a:pt x="0" y="0"/>
                </a:moveTo>
                <a:lnTo>
                  <a:pt x="35813" y="0"/>
                </a:lnTo>
              </a:path>
            </a:pathLst>
          </a:custGeom>
          <a:ln w="35814">
            <a:solidFill>
              <a:srgbClr val="326598"/>
            </a:solidFill>
          </a:ln>
        </p:spPr>
        <p:txBody>
          <a:bodyPr wrap="square" lIns="0" tIns="0" rIns="0" bIns="0" rtlCol="0"/>
          <a:lstStyle/>
          <a:p>
            <a:endParaRPr/>
          </a:p>
        </p:txBody>
      </p:sp>
      <p:sp>
        <p:nvSpPr>
          <p:cNvPr id="231" name="object 231"/>
          <p:cNvSpPr txBox="1"/>
          <p:nvPr/>
        </p:nvSpPr>
        <p:spPr>
          <a:xfrm>
            <a:off x="5445252" y="1847088"/>
            <a:ext cx="441325" cy="441959"/>
          </a:xfrm>
          <a:prstGeom prst="rect">
            <a:avLst/>
          </a:prstGeom>
        </p:spPr>
        <p:txBody>
          <a:bodyPr vert="horz" wrap="square" lIns="0" tIns="27305" rIns="0" bIns="0" rtlCol="0">
            <a:spAutoFit/>
          </a:bodyPr>
          <a:lstStyle/>
          <a:p>
            <a:pPr marL="93980">
              <a:lnSpc>
                <a:spcPct val="100000"/>
              </a:lnSpc>
              <a:spcBef>
                <a:spcPts val="215"/>
              </a:spcBef>
            </a:pPr>
            <a:r>
              <a:rPr sz="550" dirty="0">
                <a:solidFill>
                  <a:srgbClr val="3F3F3F"/>
                </a:solidFill>
                <a:latin typeface="Arial"/>
                <a:cs typeface="Arial"/>
              </a:rPr>
              <a:t>Asia</a:t>
            </a:r>
            <a:endParaRPr sz="550">
              <a:latin typeface="Arial"/>
              <a:cs typeface="Arial"/>
            </a:endParaRPr>
          </a:p>
          <a:p>
            <a:pPr marL="93980">
              <a:lnSpc>
                <a:spcPct val="100000"/>
              </a:lnSpc>
              <a:spcBef>
                <a:spcPts val="495"/>
              </a:spcBef>
            </a:pPr>
            <a:r>
              <a:rPr sz="550" spc="5" dirty="0">
                <a:solidFill>
                  <a:srgbClr val="3F3F3F"/>
                </a:solidFill>
                <a:latin typeface="Arial"/>
                <a:cs typeface="Arial"/>
              </a:rPr>
              <a:t>EMEA</a:t>
            </a:r>
            <a:endParaRPr sz="550">
              <a:latin typeface="Arial"/>
              <a:cs typeface="Arial"/>
            </a:endParaRPr>
          </a:p>
          <a:p>
            <a:pPr marL="93980">
              <a:lnSpc>
                <a:spcPct val="100000"/>
              </a:lnSpc>
              <a:spcBef>
                <a:spcPts val="495"/>
              </a:spcBef>
            </a:pPr>
            <a:r>
              <a:rPr sz="550" spc="5" dirty="0">
                <a:solidFill>
                  <a:srgbClr val="3F3F3F"/>
                </a:solidFill>
                <a:latin typeface="Arial"/>
                <a:cs typeface="Arial"/>
              </a:rPr>
              <a:t>Americas</a:t>
            </a:r>
            <a:endParaRPr sz="550">
              <a:latin typeface="Arial"/>
              <a:cs typeface="Arial"/>
            </a:endParaRPr>
          </a:p>
        </p:txBody>
      </p:sp>
      <p:sp>
        <p:nvSpPr>
          <p:cNvPr id="232" name="object 232"/>
          <p:cNvSpPr/>
          <p:nvPr/>
        </p:nvSpPr>
        <p:spPr>
          <a:xfrm>
            <a:off x="1886711" y="1069086"/>
            <a:ext cx="4025900" cy="2070100"/>
          </a:xfrm>
          <a:custGeom>
            <a:avLst/>
            <a:gdLst/>
            <a:ahLst/>
            <a:cxnLst/>
            <a:rect l="l" t="t" r="r" b="b"/>
            <a:pathLst>
              <a:path w="4025900" h="2070100">
                <a:moveTo>
                  <a:pt x="4024122" y="0"/>
                </a:moveTo>
                <a:lnTo>
                  <a:pt x="1524" y="0"/>
                </a:lnTo>
                <a:lnTo>
                  <a:pt x="0" y="1524"/>
                </a:lnTo>
                <a:lnTo>
                  <a:pt x="0" y="2068830"/>
                </a:lnTo>
                <a:lnTo>
                  <a:pt x="1524" y="2069592"/>
                </a:lnTo>
                <a:lnTo>
                  <a:pt x="4024122" y="2069592"/>
                </a:lnTo>
                <a:lnTo>
                  <a:pt x="4025646" y="2068830"/>
                </a:lnTo>
                <a:lnTo>
                  <a:pt x="3048" y="2068830"/>
                </a:lnTo>
                <a:lnTo>
                  <a:pt x="1524" y="2067306"/>
                </a:lnTo>
                <a:lnTo>
                  <a:pt x="3048" y="2067306"/>
                </a:lnTo>
                <a:lnTo>
                  <a:pt x="3048" y="3048"/>
                </a:lnTo>
                <a:lnTo>
                  <a:pt x="1524" y="3048"/>
                </a:lnTo>
                <a:lnTo>
                  <a:pt x="3048" y="1524"/>
                </a:lnTo>
                <a:lnTo>
                  <a:pt x="4025646" y="1524"/>
                </a:lnTo>
                <a:lnTo>
                  <a:pt x="4024122" y="0"/>
                </a:lnTo>
                <a:close/>
              </a:path>
              <a:path w="4025900" h="2070100">
                <a:moveTo>
                  <a:pt x="3048" y="2067306"/>
                </a:moveTo>
                <a:lnTo>
                  <a:pt x="1524" y="2067306"/>
                </a:lnTo>
                <a:lnTo>
                  <a:pt x="3048" y="2068830"/>
                </a:lnTo>
                <a:lnTo>
                  <a:pt x="3048" y="2067306"/>
                </a:lnTo>
                <a:close/>
              </a:path>
              <a:path w="4025900" h="2070100">
                <a:moveTo>
                  <a:pt x="4023360" y="2067306"/>
                </a:moveTo>
                <a:lnTo>
                  <a:pt x="3048" y="2067306"/>
                </a:lnTo>
                <a:lnTo>
                  <a:pt x="3048" y="2068830"/>
                </a:lnTo>
                <a:lnTo>
                  <a:pt x="4023360" y="2068830"/>
                </a:lnTo>
                <a:lnTo>
                  <a:pt x="4023360" y="2067306"/>
                </a:lnTo>
                <a:close/>
              </a:path>
              <a:path w="4025900" h="2070100">
                <a:moveTo>
                  <a:pt x="4023360" y="1524"/>
                </a:moveTo>
                <a:lnTo>
                  <a:pt x="4023360" y="2068830"/>
                </a:lnTo>
                <a:lnTo>
                  <a:pt x="4024122" y="2067306"/>
                </a:lnTo>
                <a:lnTo>
                  <a:pt x="4025646" y="2067305"/>
                </a:lnTo>
                <a:lnTo>
                  <a:pt x="4025646" y="3048"/>
                </a:lnTo>
                <a:lnTo>
                  <a:pt x="4024122" y="3048"/>
                </a:lnTo>
                <a:lnTo>
                  <a:pt x="4023360" y="1524"/>
                </a:lnTo>
                <a:close/>
              </a:path>
              <a:path w="4025900" h="2070100">
                <a:moveTo>
                  <a:pt x="4025646" y="2067305"/>
                </a:moveTo>
                <a:lnTo>
                  <a:pt x="4024122" y="2067306"/>
                </a:lnTo>
                <a:lnTo>
                  <a:pt x="4023360" y="2068830"/>
                </a:lnTo>
                <a:lnTo>
                  <a:pt x="4025646" y="2068830"/>
                </a:lnTo>
                <a:lnTo>
                  <a:pt x="4025646" y="2067305"/>
                </a:lnTo>
                <a:close/>
              </a:path>
              <a:path w="4025900" h="2070100">
                <a:moveTo>
                  <a:pt x="3048" y="1524"/>
                </a:moveTo>
                <a:lnTo>
                  <a:pt x="1524" y="3048"/>
                </a:lnTo>
                <a:lnTo>
                  <a:pt x="3048" y="3048"/>
                </a:lnTo>
                <a:lnTo>
                  <a:pt x="3048" y="1524"/>
                </a:lnTo>
                <a:close/>
              </a:path>
              <a:path w="4025900" h="2070100">
                <a:moveTo>
                  <a:pt x="4023360" y="1524"/>
                </a:moveTo>
                <a:lnTo>
                  <a:pt x="3048" y="1524"/>
                </a:lnTo>
                <a:lnTo>
                  <a:pt x="3048" y="3048"/>
                </a:lnTo>
                <a:lnTo>
                  <a:pt x="4023360" y="3048"/>
                </a:lnTo>
                <a:lnTo>
                  <a:pt x="4023360" y="1524"/>
                </a:lnTo>
                <a:close/>
              </a:path>
              <a:path w="4025900" h="2070100">
                <a:moveTo>
                  <a:pt x="4025646" y="1524"/>
                </a:moveTo>
                <a:lnTo>
                  <a:pt x="4023360" y="1524"/>
                </a:lnTo>
                <a:lnTo>
                  <a:pt x="4024122" y="3048"/>
                </a:lnTo>
                <a:lnTo>
                  <a:pt x="4025646" y="3048"/>
                </a:lnTo>
                <a:lnTo>
                  <a:pt x="4025646" y="1524"/>
                </a:lnTo>
                <a:close/>
              </a:path>
            </a:pathLst>
          </a:custGeom>
          <a:solidFill>
            <a:srgbClr val="000000"/>
          </a:solidFill>
        </p:spPr>
        <p:txBody>
          <a:bodyPr wrap="square" lIns="0" tIns="0" rIns="0" bIns="0" rtlCol="0"/>
          <a:lstStyle/>
          <a:p>
            <a:endParaRPr/>
          </a:p>
        </p:txBody>
      </p:sp>
      <p:sp>
        <p:nvSpPr>
          <p:cNvPr id="233" name="object 23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15</a:t>
            </a:fld>
            <a:endParaRPr spc="15"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16</a:t>
            </a:fld>
            <a:endParaRPr spc="15" dirty="0"/>
          </a:p>
        </p:txBody>
      </p:sp>
      <p:sp>
        <p:nvSpPr>
          <p:cNvPr id="2" name="object 2"/>
          <p:cNvSpPr txBox="1"/>
          <p:nvPr/>
        </p:nvSpPr>
        <p:spPr>
          <a:xfrm>
            <a:off x="1284986" y="789947"/>
            <a:ext cx="525272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bpd in capacity: Abreu </a:t>
            </a:r>
            <a:r>
              <a:rPr sz="950" spc="-5" dirty="0">
                <a:latin typeface="Arial"/>
                <a:cs typeface="Arial"/>
              </a:rPr>
              <a:t>e </a:t>
            </a:r>
            <a:r>
              <a:rPr sz="950" spc="-10" dirty="0">
                <a:latin typeface="Arial"/>
                <a:cs typeface="Arial"/>
              </a:rPr>
              <a:t>Lima, ComperjI, Premium </a:t>
            </a:r>
            <a:r>
              <a:rPr sz="950" spc="-5" dirty="0">
                <a:latin typeface="Arial"/>
                <a:cs typeface="Arial"/>
              </a:rPr>
              <a:t>I, </a:t>
            </a:r>
            <a:r>
              <a:rPr sz="950" spc="-10" dirty="0">
                <a:latin typeface="Arial"/>
                <a:cs typeface="Arial"/>
              </a:rPr>
              <a:t>Premium II, and Comperj II. In Venezuela, the  140k bod El Palito expansion is scheduled to begin operating in</a:t>
            </a:r>
            <a:r>
              <a:rPr sz="950" spc="114" dirty="0">
                <a:latin typeface="Arial"/>
                <a:cs typeface="Arial"/>
              </a:rPr>
              <a:t> </a:t>
            </a:r>
            <a:r>
              <a:rPr sz="950" spc="-10" dirty="0">
                <a:latin typeface="Arial"/>
                <a:cs typeface="Arial"/>
              </a:rPr>
              <a:t>2015.</a:t>
            </a:r>
            <a:endParaRPr sz="950">
              <a:latin typeface="Arial"/>
              <a:cs typeface="Arial"/>
            </a:endParaRPr>
          </a:p>
        </p:txBody>
      </p:sp>
      <p:sp>
        <p:nvSpPr>
          <p:cNvPr id="3" name="object 3"/>
          <p:cNvSpPr txBox="1"/>
          <p:nvPr/>
        </p:nvSpPr>
        <p:spPr>
          <a:xfrm>
            <a:off x="1284986" y="1550747"/>
            <a:ext cx="5220335" cy="1663700"/>
          </a:xfrm>
          <a:prstGeom prst="rect">
            <a:avLst/>
          </a:prstGeom>
        </p:spPr>
        <p:txBody>
          <a:bodyPr vert="horz" wrap="square" lIns="0" tIns="0" rIns="0" bIns="0" rtlCol="0">
            <a:spAutoFit/>
          </a:bodyPr>
          <a:lstStyle/>
          <a:p>
            <a:pPr marL="12700" marR="83820">
              <a:lnSpc>
                <a:spcPct val="142400"/>
              </a:lnSpc>
            </a:pPr>
            <a:r>
              <a:rPr sz="950" spc="-10" dirty="0">
                <a:latin typeface="Arial"/>
                <a:cs typeface="Arial"/>
              </a:rPr>
              <a:t>Valero is adding </a:t>
            </a:r>
            <a:r>
              <a:rPr sz="950" spc="-5" dirty="0">
                <a:latin typeface="Arial"/>
                <a:cs typeface="Arial"/>
              </a:rPr>
              <a:t>a </a:t>
            </a:r>
            <a:r>
              <a:rPr sz="950" spc="-10" dirty="0">
                <a:latin typeface="Arial"/>
                <a:cs typeface="Arial"/>
              </a:rPr>
              <a:t>new 90k bpd distillation column at its Houston refinery to handle additional  volume from shale plays in the region. The tower is not accompanied </a:t>
            </a:r>
            <a:r>
              <a:rPr sz="950" spc="-5" dirty="0">
                <a:latin typeface="Arial"/>
                <a:cs typeface="Arial"/>
              </a:rPr>
              <a:t>by </a:t>
            </a:r>
            <a:r>
              <a:rPr sz="950" spc="-10" dirty="0">
                <a:latin typeface="Arial"/>
                <a:cs typeface="Arial"/>
              </a:rPr>
              <a:t>cracking capacity due </a:t>
            </a:r>
            <a:r>
              <a:rPr sz="950" spc="-5" dirty="0">
                <a:latin typeface="Arial"/>
                <a:cs typeface="Arial"/>
              </a:rPr>
              <a:t>to  </a:t>
            </a:r>
            <a:r>
              <a:rPr sz="950" spc="-10" dirty="0">
                <a:latin typeface="Arial"/>
                <a:cs typeface="Arial"/>
              </a:rPr>
              <a:t>the lighter production </a:t>
            </a:r>
            <a:r>
              <a:rPr sz="950" spc="-5" dirty="0">
                <a:latin typeface="Arial"/>
                <a:cs typeface="Arial"/>
              </a:rPr>
              <a:t>slate </a:t>
            </a:r>
            <a:r>
              <a:rPr sz="950" spc="-10" dirty="0">
                <a:latin typeface="Arial"/>
                <a:cs typeface="Arial"/>
              </a:rPr>
              <a:t>from the region, which has increased the supply of light, sweet</a:t>
            </a:r>
            <a:r>
              <a:rPr sz="950" spc="185" dirty="0">
                <a:latin typeface="Arial"/>
                <a:cs typeface="Arial"/>
              </a:rPr>
              <a:t> </a:t>
            </a:r>
            <a:r>
              <a:rPr sz="950" spc="-10" dirty="0">
                <a:latin typeface="Arial"/>
                <a:cs typeface="Arial"/>
              </a:rPr>
              <a:t>crude</a:t>
            </a:r>
            <a:endParaRPr sz="950">
              <a:latin typeface="Arial"/>
              <a:cs typeface="Arial"/>
            </a:endParaRPr>
          </a:p>
          <a:p>
            <a:pPr marL="12700" marR="5080">
              <a:lnSpc>
                <a:spcPct val="142400"/>
              </a:lnSpc>
            </a:pPr>
            <a:r>
              <a:rPr sz="950" spc="-5" dirty="0">
                <a:latin typeface="Arial"/>
                <a:cs typeface="Arial"/>
              </a:rPr>
              <a:t>available, </a:t>
            </a:r>
            <a:r>
              <a:rPr sz="950" spc="-10" dirty="0">
                <a:latin typeface="Arial"/>
                <a:cs typeface="Arial"/>
              </a:rPr>
              <a:t>leaving </a:t>
            </a:r>
            <a:r>
              <a:rPr sz="950" spc="-5" dirty="0">
                <a:latin typeface="Arial"/>
                <a:cs typeface="Arial"/>
              </a:rPr>
              <a:t>the </a:t>
            </a:r>
            <a:r>
              <a:rPr sz="950" spc="-10" dirty="0">
                <a:latin typeface="Arial"/>
                <a:cs typeface="Arial"/>
              </a:rPr>
              <a:t>Houston refinery’s </a:t>
            </a:r>
            <a:r>
              <a:rPr sz="950" spc="-5" dirty="0">
                <a:latin typeface="Arial"/>
                <a:cs typeface="Arial"/>
              </a:rPr>
              <a:t>cracking </a:t>
            </a:r>
            <a:r>
              <a:rPr sz="950" spc="-10" dirty="0">
                <a:latin typeface="Arial"/>
                <a:cs typeface="Arial"/>
              </a:rPr>
              <a:t>capacity underutilized due </a:t>
            </a:r>
            <a:r>
              <a:rPr sz="950" spc="-5" dirty="0">
                <a:latin typeface="Arial"/>
                <a:cs typeface="Arial"/>
              </a:rPr>
              <a:t>to the </a:t>
            </a:r>
            <a:r>
              <a:rPr sz="950" spc="-10" dirty="0">
                <a:latin typeface="Arial"/>
                <a:cs typeface="Arial"/>
              </a:rPr>
              <a:t>lower bottoms  fractions in the crude slate. Canadian bitumen producers such as Suncor are considering multiple  processing paths </a:t>
            </a:r>
            <a:r>
              <a:rPr sz="950" spc="-5" dirty="0">
                <a:latin typeface="Arial"/>
                <a:cs typeface="Arial"/>
              </a:rPr>
              <a:t>to </a:t>
            </a:r>
            <a:r>
              <a:rPr sz="950" spc="-10" dirty="0">
                <a:latin typeface="Arial"/>
                <a:cs typeface="Arial"/>
              </a:rPr>
              <a:t>market </a:t>
            </a:r>
            <a:r>
              <a:rPr sz="950" spc="-5" dirty="0">
                <a:latin typeface="Arial"/>
                <a:cs typeface="Arial"/>
              </a:rPr>
              <a:t>for </a:t>
            </a:r>
            <a:r>
              <a:rPr sz="950" spc="-10" dirty="0">
                <a:latin typeface="Arial"/>
                <a:cs typeface="Arial"/>
              </a:rPr>
              <a:t>oil sands mined at projects </a:t>
            </a:r>
            <a:r>
              <a:rPr sz="950" spc="-5" dirty="0">
                <a:latin typeface="Arial"/>
                <a:cs typeface="Arial"/>
              </a:rPr>
              <a:t>such </a:t>
            </a:r>
            <a:r>
              <a:rPr sz="950" spc="-10" dirty="0">
                <a:latin typeface="Arial"/>
                <a:cs typeface="Arial"/>
              </a:rPr>
              <a:t>as Fort Hills and </a:t>
            </a:r>
            <a:r>
              <a:rPr sz="950" spc="-5" dirty="0">
                <a:latin typeface="Arial"/>
                <a:cs typeface="Arial"/>
              </a:rPr>
              <a:t>Joslyn. </a:t>
            </a:r>
            <a:r>
              <a:rPr sz="950" spc="-10" dirty="0">
                <a:latin typeface="Arial"/>
                <a:cs typeface="Arial"/>
              </a:rPr>
              <a:t>Now that  Suncor and Total have canceled the Voyageur upgrader, partial processing and export may be the  most economical means of monetizing the</a:t>
            </a:r>
            <a:r>
              <a:rPr sz="950" spc="35" dirty="0">
                <a:latin typeface="Arial"/>
                <a:cs typeface="Arial"/>
              </a:rPr>
              <a:t> </a:t>
            </a:r>
            <a:r>
              <a:rPr sz="950" spc="-10" dirty="0">
                <a:latin typeface="Arial"/>
                <a:cs typeface="Arial"/>
              </a:rPr>
              <a:t>bitumen.</a:t>
            </a:r>
            <a:endParaRPr sz="950">
              <a:latin typeface="Arial"/>
              <a:cs typeface="Arial"/>
            </a:endParaRPr>
          </a:p>
        </p:txBody>
      </p:sp>
      <p:sp>
        <p:nvSpPr>
          <p:cNvPr id="4" name="object 4"/>
          <p:cNvSpPr txBox="1"/>
          <p:nvPr/>
        </p:nvSpPr>
        <p:spPr>
          <a:xfrm>
            <a:off x="1284986" y="3549606"/>
            <a:ext cx="5290820" cy="1250315"/>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EMEA orders will primarily come from the Middle </a:t>
            </a:r>
            <a:r>
              <a:rPr sz="950" spc="-5" dirty="0">
                <a:latin typeface="Arial"/>
                <a:cs typeface="Arial"/>
              </a:rPr>
              <a:t>East </a:t>
            </a:r>
            <a:r>
              <a:rPr sz="950" spc="-10" dirty="0">
                <a:latin typeface="Arial"/>
                <a:cs typeface="Arial"/>
              </a:rPr>
              <a:t>and Russia, where multiple megaprojects will  drive Distillation Column sales up 19% by 2020. Saudi Arabia’s Yanbu and Jazan projects</a:t>
            </a:r>
            <a:r>
              <a:rPr sz="950" spc="190" dirty="0">
                <a:latin typeface="Arial"/>
                <a:cs typeface="Arial"/>
              </a:rPr>
              <a:t> </a:t>
            </a:r>
            <a:r>
              <a:rPr sz="950" spc="-10" dirty="0">
                <a:latin typeface="Arial"/>
                <a:cs typeface="Arial"/>
              </a:rPr>
              <a:t>(800k</a:t>
            </a:r>
            <a:endParaRPr sz="950">
              <a:latin typeface="Arial"/>
              <a:cs typeface="Arial"/>
            </a:endParaRPr>
          </a:p>
          <a:p>
            <a:pPr marL="12700" marR="10160">
              <a:lnSpc>
                <a:spcPct val="142300"/>
              </a:lnSpc>
            </a:pPr>
            <a:r>
              <a:rPr sz="950" spc="-10" dirty="0">
                <a:latin typeface="Arial"/>
                <a:cs typeface="Arial"/>
              </a:rPr>
              <a:t>bod in total capacity), are scheduled to finish in 2014 and 2017, respectively. Iraq’s state oil  company is in the process of auctioning </a:t>
            </a:r>
            <a:r>
              <a:rPr sz="950" spc="-5" dirty="0">
                <a:latin typeface="Arial"/>
                <a:cs typeface="Arial"/>
              </a:rPr>
              <a:t>off </a:t>
            </a:r>
            <a:r>
              <a:rPr sz="950" spc="-10" dirty="0">
                <a:latin typeface="Arial"/>
                <a:cs typeface="Arial"/>
              </a:rPr>
              <a:t>the rights </a:t>
            </a:r>
            <a:r>
              <a:rPr sz="950" spc="-5" dirty="0">
                <a:latin typeface="Arial"/>
                <a:cs typeface="Arial"/>
              </a:rPr>
              <a:t>to </a:t>
            </a:r>
            <a:r>
              <a:rPr sz="950" spc="-10" dirty="0">
                <a:latin typeface="Arial"/>
                <a:cs typeface="Arial"/>
              </a:rPr>
              <a:t>develop </a:t>
            </a:r>
            <a:r>
              <a:rPr sz="950" spc="-5" dirty="0">
                <a:latin typeface="Arial"/>
                <a:cs typeface="Arial"/>
              </a:rPr>
              <a:t>a </a:t>
            </a:r>
            <a:r>
              <a:rPr sz="950" spc="-10" dirty="0">
                <a:latin typeface="Arial"/>
                <a:cs typeface="Arial"/>
              </a:rPr>
              <a:t>300k bpd refinery adjacent to </a:t>
            </a:r>
            <a:r>
              <a:rPr sz="950" spc="-5" dirty="0">
                <a:latin typeface="Arial"/>
                <a:cs typeface="Arial"/>
              </a:rPr>
              <a:t>the  </a:t>
            </a:r>
            <a:r>
              <a:rPr sz="950" spc="-10" dirty="0">
                <a:latin typeface="Arial"/>
                <a:cs typeface="Arial"/>
              </a:rPr>
              <a:t>Nassiriya field. KNPC in Kuwait will expand two refineries, adding 264k bpd in capacity. </a:t>
            </a:r>
            <a:r>
              <a:rPr sz="950" spc="-5" dirty="0">
                <a:latin typeface="Arial"/>
                <a:cs typeface="Arial"/>
              </a:rPr>
              <a:t>In </a:t>
            </a:r>
            <a:r>
              <a:rPr sz="950" spc="-10" dirty="0">
                <a:latin typeface="Arial"/>
                <a:cs typeface="Arial"/>
              </a:rPr>
              <a:t>Russia,  Gazpromneft is expanding its Omsk plant, while Rosneft is doubling capacity at</a:t>
            </a:r>
            <a:r>
              <a:rPr sz="950" spc="220" dirty="0">
                <a:latin typeface="Arial"/>
                <a:cs typeface="Arial"/>
              </a:rPr>
              <a:t> </a:t>
            </a:r>
            <a:r>
              <a:rPr sz="950" spc="-10" dirty="0">
                <a:latin typeface="Arial"/>
                <a:cs typeface="Arial"/>
              </a:rPr>
              <a:t>Novokuybishevskiy.</a:t>
            </a:r>
            <a:endParaRPr sz="950">
              <a:latin typeface="Arial"/>
              <a:cs typeface="Arial"/>
            </a:endParaRPr>
          </a:p>
        </p:txBody>
      </p:sp>
      <p:sp>
        <p:nvSpPr>
          <p:cNvPr id="5" name="object 5"/>
          <p:cNvSpPr txBox="1"/>
          <p:nvPr/>
        </p:nvSpPr>
        <p:spPr>
          <a:xfrm>
            <a:off x="1177546" y="5198852"/>
            <a:ext cx="5285740" cy="3511550"/>
          </a:xfrm>
          <a:prstGeom prst="rect">
            <a:avLst/>
          </a:prstGeom>
        </p:spPr>
        <p:txBody>
          <a:bodyPr vert="horz" wrap="square" lIns="0" tIns="0" rIns="0" bIns="0" rtlCol="0">
            <a:spAutoFit/>
          </a:bodyPr>
          <a:lstStyle/>
          <a:p>
            <a:pPr marL="443230" lvl="2" indent="-430530">
              <a:lnSpc>
                <a:spcPct val="100000"/>
              </a:lnSpc>
              <a:buAutoNum type="arabicPeriod" startAt="2"/>
              <a:tabLst>
                <a:tab pos="443230" algn="l"/>
                <a:tab pos="443865" algn="l"/>
              </a:tabLst>
            </a:pPr>
            <a:r>
              <a:rPr sz="950" b="1" spc="-10" dirty="0">
                <a:latin typeface="Arial"/>
                <a:cs typeface="Arial"/>
              </a:rPr>
              <a:t>Supply</a:t>
            </a:r>
            <a:r>
              <a:rPr sz="950" b="1" spc="-80" dirty="0">
                <a:latin typeface="Arial"/>
                <a:cs typeface="Arial"/>
              </a:rPr>
              <a:t> </a:t>
            </a:r>
            <a:r>
              <a:rPr sz="950" b="1" spc="-10" dirty="0">
                <a:latin typeface="Arial"/>
                <a:cs typeface="Arial"/>
              </a:rPr>
              <a:t>(Capacity)</a:t>
            </a:r>
            <a:endParaRPr sz="950">
              <a:latin typeface="Arial"/>
              <a:cs typeface="Arial"/>
            </a:endParaRPr>
          </a:p>
          <a:p>
            <a:pPr marL="12700" marR="5080">
              <a:lnSpc>
                <a:spcPct val="142100"/>
              </a:lnSpc>
              <a:spcBef>
                <a:spcPts val="825"/>
              </a:spcBef>
            </a:pPr>
            <a:r>
              <a:rPr sz="950" b="1" spc="-10" dirty="0">
                <a:latin typeface="Arial"/>
                <a:cs typeface="Arial"/>
              </a:rPr>
              <a:t>Capacity </a:t>
            </a:r>
            <a:r>
              <a:rPr sz="950" b="1" spc="-5" dirty="0">
                <a:latin typeface="Arial"/>
                <a:cs typeface="Arial"/>
              </a:rPr>
              <a:t>is </a:t>
            </a:r>
            <a:r>
              <a:rPr sz="950" b="1" spc="-10" dirty="0">
                <a:latin typeface="Arial"/>
                <a:cs typeface="Arial"/>
              </a:rPr>
              <a:t>stable for 2013 as suppliers </a:t>
            </a:r>
            <a:r>
              <a:rPr sz="950" b="1" spc="-5" dirty="0">
                <a:latin typeface="Arial"/>
                <a:cs typeface="Arial"/>
              </a:rPr>
              <a:t>wait </a:t>
            </a:r>
            <a:r>
              <a:rPr sz="950" b="1" spc="-10" dirty="0">
                <a:latin typeface="Arial"/>
                <a:cs typeface="Arial"/>
              </a:rPr>
              <a:t>for orders to </a:t>
            </a:r>
            <a:r>
              <a:rPr sz="950" b="1" spc="-5" dirty="0">
                <a:latin typeface="Arial"/>
                <a:cs typeface="Arial"/>
              </a:rPr>
              <a:t>pick up due </a:t>
            </a:r>
            <a:r>
              <a:rPr sz="950" b="1" spc="-10" dirty="0">
                <a:latin typeface="Arial"/>
                <a:cs typeface="Arial"/>
              </a:rPr>
              <a:t>to low utilization rates.  </a:t>
            </a:r>
            <a:r>
              <a:rPr sz="950" b="1" spc="-5" dirty="0">
                <a:latin typeface="Arial"/>
                <a:cs typeface="Arial"/>
              </a:rPr>
              <a:t>Larsen </a:t>
            </a:r>
            <a:r>
              <a:rPr sz="950" b="1" spc="-10" dirty="0">
                <a:latin typeface="Arial"/>
                <a:cs typeface="Arial"/>
              </a:rPr>
              <a:t>&amp; Toubro, Sinopec, and Sungjin, among others, are ready to add capacity </a:t>
            </a:r>
            <a:r>
              <a:rPr sz="950" b="1" spc="-5" dirty="0">
                <a:latin typeface="Arial"/>
                <a:cs typeface="Arial"/>
              </a:rPr>
              <a:t>or shift it  </a:t>
            </a:r>
            <a:r>
              <a:rPr sz="950" b="1" spc="-10" dirty="0">
                <a:latin typeface="Arial"/>
                <a:cs typeface="Arial"/>
              </a:rPr>
              <a:t>from other operations to meet rising demand beginning in</a:t>
            </a:r>
            <a:r>
              <a:rPr sz="950" b="1" spc="35" dirty="0">
                <a:latin typeface="Arial"/>
                <a:cs typeface="Arial"/>
              </a:rPr>
              <a:t> </a:t>
            </a:r>
            <a:r>
              <a:rPr sz="950" b="1" spc="-10" dirty="0">
                <a:latin typeface="Arial"/>
                <a:cs typeface="Arial"/>
              </a:rPr>
              <a:t>2014.</a:t>
            </a:r>
            <a:endParaRPr sz="950">
              <a:latin typeface="Arial"/>
              <a:cs typeface="Arial"/>
            </a:endParaRPr>
          </a:p>
          <a:p>
            <a:pPr>
              <a:lnSpc>
                <a:spcPct val="100000"/>
              </a:lnSpc>
            </a:pPr>
            <a:endParaRPr sz="1000">
              <a:latin typeface="Times New Roman"/>
              <a:cs typeface="Times New Roman"/>
            </a:endParaRPr>
          </a:p>
          <a:p>
            <a:pPr>
              <a:lnSpc>
                <a:spcPct val="100000"/>
              </a:lnSpc>
              <a:spcBef>
                <a:spcPts val="10"/>
              </a:spcBef>
            </a:pPr>
            <a:endParaRPr sz="850">
              <a:latin typeface="Times New Roman"/>
              <a:cs typeface="Times New Roman"/>
            </a:endParaRPr>
          </a:p>
          <a:p>
            <a:pPr marL="120014">
              <a:lnSpc>
                <a:spcPct val="100000"/>
              </a:lnSpc>
            </a:pPr>
            <a:r>
              <a:rPr sz="950" spc="-10" dirty="0">
                <a:latin typeface="Arial"/>
                <a:cs typeface="Arial"/>
              </a:rPr>
              <a:t>The </a:t>
            </a:r>
            <a:r>
              <a:rPr sz="950" spc="-5" dirty="0">
                <a:latin typeface="Arial"/>
                <a:cs typeface="Arial"/>
              </a:rPr>
              <a:t>top Distillation </a:t>
            </a:r>
            <a:r>
              <a:rPr sz="950" spc="-10" dirty="0">
                <a:latin typeface="Arial"/>
                <a:cs typeface="Arial"/>
              </a:rPr>
              <a:t>Column manufacturers</a:t>
            </a:r>
            <a:r>
              <a:rPr sz="950" spc="-15" dirty="0">
                <a:latin typeface="Arial"/>
                <a:cs typeface="Arial"/>
              </a:rPr>
              <a:t> </a:t>
            </a:r>
            <a:r>
              <a:rPr sz="950" spc="-10" dirty="0">
                <a:latin typeface="Arial"/>
                <a:cs typeface="Arial"/>
              </a:rPr>
              <a:t>are:</a:t>
            </a:r>
            <a:endParaRPr sz="950">
              <a:latin typeface="Arial"/>
              <a:cs typeface="Arial"/>
            </a:endParaRPr>
          </a:p>
          <a:p>
            <a:pPr>
              <a:lnSpc>
                <a:spcPct val="100000"/>
              </a:lnSpc>
              <a:spcBef>
                <a:spcPts val="10"/>
              </a:spcBef>
            </a:pPr>
            <a:endParaRPr sz="950">
              <a:latin typeface="Times New Roman"/>
              <a:cs typeface="Times New Roman"/>
            </a:endParaRPr>
          </a:p>
          <a:p>
            <a:pPr marL="550545" lvl="3" indent="-215900">
              <a:lnSpc>
                <a:spcPct val="100000"/>
              </a:lnSpc>
              <a:buFont typeface="Symbol"/>
              <a:buChar char=""/>
              <a:tabLst>
                <a:tab pos="550545" algn="l"/>
                <a:tab pos="551180" algn="l"/>
              </a:tabLst>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p>
            <a:pPr marL="550545" lvl="3" indent="-215900">
              <a:lnSpc>
                <a:spcPct val="100000"/>
              </a:lnSpc>
              <a:spcBef>
                <a:spcPts val="550"/>
              </a:spcBef>
              <a:buFont typeface="Symbol"/>
              <a:buChar char=""/>
              <a:tabLst>
                <a:tab pos="550545" algn="l"/>
                <a:tab pos="551180" algn="l"/>
              </a:tabLst>
            </a:pPr>
            <a:r>
              <a:rPr sz="950" spc="-10" dirty="0">
                <a:latin typeface="Arial"/>
                <a:cs typeface="Arial"/>
              </a:rPr>
              <a:t>Essar</a:t>
            </a:r>
            <a:r>
              <a:rPr sz="950" spc="-65" dirty="0">
                <a:latin typeface="Arial"/>
                <a:cs typeface="Arial"/>
              </a:rPr>
              <a:t> </a:t>
            </a:r>
            <a:r>
              <a:rPr sz="950" spc="-10" dirty="0">
                <a:latin typeface="Arial"/>
                <a:cs typeface="Arial"/>
              </a:rPr>
              <a:t>Group</a:t>
            </a:r>
            <a:endParaRPr sz="950">
              <a:latin typeface="Arial"/>
              <a:cs typeface="Arial"/>
            </a:endParaRPr>
          </a:p>
          <a:p>
            <a:pPr marL="550545" lvl="3" indent="-215900">
              <a:lnSpc>
                <a:spcPct val="100000"/>
              </a:lnSpc>
              <a:spcBef>
                <a:spcPts val="535"/>
              </a:spcBef>
              <a:buFont typeface="Symbol"/>
              <a:buChar char=""/>
              <a:tabLst>
                <a:tab pos="550545" algn="l"/>
                <a:tab pos="551180" algn="l"/>
              </a:tabLst>
            </a:pPr>
            <a:r>
              <a:rPr sz="950" spc="-10" dirty="0">
                <a:latin typeface="Arial"/>
                <a:cs typeface="Arial"/>
              </a:rPr>
              <a:t>POSCO</a:t>
            </a:r>
            <a:r>
              <a:rPr sz="950" spc="-95" dirty="0">
                <a:latin typeface="Arial"/>
                <a:cs typeface="Arial"/>
              </a:rPr>
              <a:t> </a:t>
            </a:r>
            <a:r>
              <a:rPr sz="950" spc="-10" dirty="0">
                <a:latin typeface="Arial"/>
                <a:cs typeface="Arial"/>
              </a:rPr>
              <a:t>(Sungjin)</a:t>
            </a:r>
            <a:endParaRPr sz="950">
              <a:latin typeface="Arial"/>
              <a:cs typeface="Arial"/>
            </a:endParaRPr>
          </a:p>
          <a:p>
            <a:pPr marL="550545" lvl="3" indent="-215900">
              <a:lnSpc>
                <a:spcPct val="100000"/>
              </a:lnSpc>
              <a:spcBef>
                <a:spcPts val="540"/>
              </a:spcBef>
              <a:buFont typeface="Symbol"/>
              <a:buChar char=""/>
              <a:tabLst>
                <a:tab pos="550545" algn="l"/>
                <a:tab pos="551180" algn="l"/>
              </a:tabLst>
            </a:pPr>
            <a:r>
              <a:rPr sz="950" spc="-10" dirty="0">
                <a:latin typeface="Arial"/>
                <a:cs typeface="Arial"/>
              </a:rPr>
              <a:t>Sinopec</a:t>
            </a:r>
            <a:r>
              <a:rPr sz="950" spc="-70" dirty="0">
                <a:latin typeface="Arial"/>
                <a:cs typeface="Arial"/>
              </a:rPr>
              <a:t> </a:t>
            </a:r>
            <a:r>
              <a:rPr sz="950" spc="-10" dirty="0">
                <a:latin typeface="Arial"/>
                <a:cs typeface="Arial"/>
              </a:rPr>
              <a:t>Engineering</a:t>
            </a:r>
            <a:endParaRPr sz="950">
              <a:latin typeface="Arial"/>
              <a:cs typeface="Arial"/>
            </a:endParaRPr>
          </a:p>
          <a:p>
            <a:pPr marL="550545" lvl="3" indent="-215900">
              <a:lnSpc>
                <a:spcPct val="100000"/>
              </a:lnSpc>
              <a:spcBef>
                <a:spcPts val="545"/>
              </a:spcBef>
              <a:buFont typeface="Symbol"/>
              <a:buChar char=""/>
              <a:tabLst>
                <a:tab pos="550545" algn="l"/>
                <a:tab pos="551180" algn="l"/>
              </a:tabLst>
            </a:pPr>
            <a:r>
              <a:rPr sz="950" spc="-10" dirty="0">
                <a:latin typeface="Arial"/>
                <a:cs typeface="Arial"/>
              </a:rPr>
              <a:t>Hitachi</a:t>
            </a:r>
            <a:r>
              <a:rPr sz="950" spc="-65" dirty="0">
                <a:latin typeface="Arial"/>
                <a:cs typeface="Arial"/>
              </a:rPr>
              <a:t> </a:t>
            </a:r>
            <a:r>
              <a:rPr sz="950" spc="-10" dirty="0">
                <a:latin typeface="Arial"/>
                <a:cs typeface="Arial"/>
              </a:rPr>
              <a:t>Zosen</a:t>
            </a:r>
            <a:endParaRPr sz="950">
              <a:latin typeface="Arial"/>
              <a:cs typeface="Arial"/>
            </a:endParaRPr>
          </a:p>
          <a:p>
            <a:pPr marL="550545" lvl="3" indent="-215900">
              <a:lnSpc>
                <a:spcPct val="100000"/>
              </a:lnSpc>
              <a:spcBef>
                <a:spcPts val="540"/>
              </a:spcBef>
              <a:buFont typeface="Symbol"/>
              <a:buChar char=""/>
              <a:tabLst>
                <a:tab pos="550545" algn="l"/>
                <a:tab pos="551180" algn="l"/>
              </a:tabLst>
            </a:pPr>
            <a:r>
              <a:rPr sz="950" spc="-10" dirty="0">
                <a:latin typeface="Arial"/>
                <a:cs typeface="Arial"/>
              </a:rPr>
              <a:t>IDESA</a:t>
            </a:r>
            <a:endParaRPr sz="950">
              <a:latin typeface="Arial"/>
              <a:cs typeface="Arial"/>
            </a:endParaRPr>
          </a:p>
          <a:p>
            <a:pPr marL="550545" lvl="3" indent="-215900">
              <a:lnSpc>
                <a:spcPct val="100000"/>
              </a:lnSpc>
              <a:spcBef>
                <a:spcPts val="535"/>
              </a:spcBef>
              <a:buFont typeface="Symbol"/>
              <a:buChar char=""/>
              <a:tabLst>
                <a:tab pos="550545" algn="l"/>
                <a:tab pos="551180" algn="l"/>
              </a:tabLst>
            </a:pPr>
            <a:r>
              <a:rPr sz="950" spc="-10" dirty="0">
                <a:latin typeface="Arial"/>
                <a:cs typeface="Arial"/>
              </a:rPr>
              <a:t>Doosan</a:t>
            </a:r>
            <a:endParaRPr sz="950">
              <a:latin typeface="Arial"/>
              <a:cs typeface="Arial"/>
            </a:endParaRPr>
          </a:p>
          <a:p>
            <a:pPr marL="550545" lvl="3" indent="-215900">
              <a:lnSpc>
                <a:spcPct val="100000"/>
              </a:lnSpc>
              <a:spcBef>
                <a:spcPts val="550"/>
              </a:spcBef>
              <a:buFont typeface="Symbol"/>
              <a:buChar char=""/>
              <a:tabLst>
                <a:tab pos="550545" algn="l"/>
                <a:tab pos="551180" algn="l"/>
              </a:tabLst>
            </a:pPr>
            <a:r>
              <a:rPr sz="950" spc="-10" dirty="0">
                <a:latin typeface="Arial"/>
                <a:cs typeface="Arial"/>
              </a:rPr>
              <a:t>Zamil</a:t>
            </a:r>
            <a:r>
              <a:rPr sz="950" spc="-90" dirty="0">
                <a:latin typeface="Arial"/>
                <a:cs typeface="Arial"/>
              </a:rPr>
              <a:t> </a:t>
            </a:r>
            <a:r>
              <a:rPr sz="950" spc="-10" dirty="0">
                <a:latin typeface="Arial"/>
                <a:cs typeface="Arial"/>
              </a:rPr>
              <a:t>Group</a:t>
            </a:r>
            <a:endParaRPr sz="950">
              <a:latin typeface="Arial"/>
              <a:cs typeface="Arial"/>
            </a:endParaRPr>
          </a:p>
          <a:p>
            <a:pPr marL="550545" lvl="3" indent="-215900">
              <a:lnSpc>
                <a:spcPct val="100000"/>
              </a:lnSpc>
              <a:spcBef>
                <a:spcPts val="545"/>
              </a:spcBef>
              <a:buFont typeface="Symbol"/>
              <a:buChar char=""/>
              <a:tabLst>
                <a:tab pos="550545" algn="l"/>
                <a:tab pos="551180" algn="l"/>
              </a:tabLst>
            </a:pPr>
            <a:r>
              <a:rPr sz="950" spc="-10" dirty="0">
                <a:latin typeface="Arial"/>
                <a:cs typeface="Arial"/>
              </a:rPr>
              <a:t>Cryostar Tanks and</a:t>
            </a:r>
            <a:r>
              <a:rPr sz="950" spc="-15" dirty="0">
                <a:latin typeface="Arial"/>
                <a:cs typeface="Arial"/>
              </a:rPr>
              <a:t> </a:t>
            </a:r>
            <a:r>
              <a:rPr sz="950" spc="-10" dirty="0">
                <a:latin typeface="Arial"/>
                <a:cs typeface="Arial"/>
              </a:rPr>
              <a:t>Vessels</a:t>
            </a:r>
            <a:endParaRPr sz="950">
              <a:latin typeface="Arial"/>
              <a:cs typeface="Arial"/>
            </a:endParaRPr>
          </a:p>
          <a:p>
            <a:pPr marL="550545" lvl="3" indent="-215900">
              <a:lnSpc>
                <a:spcPct val="100000"/>
              </a:lnSpc>
              <a:spcBef>
                <a:spcPts val="535"/>
              </a:spcBef>
              <a:buFont typeface="Symbol"/>
              <a:buChar char=""/>
              <a:tabLst>
                <a:tab pos="550545" algn="l"/>
                <a:tab pos="551180" algn="l"/>
              </a:tabLst>
            </a:pPr>
            <a:r>
              <a:rPr sz="950" spc="-10" dirty="0">
                <a:latin typeface="Arial"/>
                <a:cs typeface="Arial"/>
              </a:rPr>
              <a:t>CPDTC</a:t>
            </a:r>
            <a:endParaRPr sz="950">
              <a:latin typeface="Arial"/>
              <a:cs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17</a:t>
            </a:fld>
            <a:endParaRPr spc="15" dirty="0"/>
          </a:p>
        </p:txBody>
      </p:sp>
      <p:sp>
        <p:nvSpPr>
          <p:cNvPr id="2" name="object 2"/>
          <p:cNvSpPr txBox="1"/>
          <p:nvPr/>
        </p:nvSpPr>
        <p:spPr>
          <a:xfrm>
            <a:off x="1284986" y="789947"/>
            <a:ext cx="502793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Capacity for Distillation Columns is stable and </a:t>
            </a:r>
            <a:r>
              <a:rPr sz="950" spc="-5" dirty="0">
                <a:latin typeface="Arial"/>
                <a:cs typeface="Arial"/>
              </a:rPr>
              <a:t>so </a:t>
            </a:r>
            <a:r>
              <a:rPr sz="950" spc="-10" dirty="0">
                <a:latin typeface="Arial"/>
                <a:cs typeface="Arial"/>
              </a:rPr>
              <a:t>is Capacity Margin, at </a:t>
            </a:r>
            <a:r>
              <a:rPr sz="950" spc="-15" dirty="0">
                <a:latin typeface="Arial"/>
                <a:cs typeface="Arial"/>
              </a:rPr>
              <a:t>$570m </a:t>
            </a:r>
            <a:r>
              <a:rPr sz="950" spc="-10" dirty="0">
                <a:latin typeface="Arial"/>
                <a:cs typeface="Arial"/>
              </a:rPr>
              <a:t>and $147m per  quarter, respectively. This is more than adequate to handle forecast demand in</a:t>
            </a:r>
            <a:r>
              <a:rPr sz="950" spc="155" dirty="0">
                <a:latin typeface="Arial"/>
                <a:cs typeface="Arial"/>
              </a:rPr>
              <a:t> </a:t>
            </a:r>
            <a:r>
              <a:rPr sz="950" spc="-10" dirty="0">
                <a:latin typeface="Arial"/>
                <a:cs typeface="Arial"/>
              </a:rPr>
              <a:t>2013.</a:t>
            </a:r>
            <a:endParaRPr sz="950">
              <a:latin typeface="Arial"/>
              <a:cs typeface="Arial"/>
            </a:endParaRPr>
          </a:p>
        </p:txBody>
      </p:sp>
      <p:sp>
        <p:nvSpPr>
          <p:cNvPr id="3" name="object 3"/>
          <p:cNvSpPr txBox="1"/>
          <p:nvPr/>
        </p:nvSpPr>
        <p:spPr>
          <a:xfrm>
            <a:off x="1297686" y="1621536"/>
            <a:ext cx="5048250" cy="13843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Average capacity utilization </a:t>
            </a:r>
            <a:r>
              <a:rPr sz="950" spc="-5" dirty="0">
                <a:latin typeface="Arial"/>
                <a:cs typeface="Arial"/>
              </a:rPr>
              <a:t>is </a:t>
            </a:r>
            <a:r>
              <a:rPr sz="950" spc="-10" dirty="0">
                <a:latin typeface="Arial"/>
                <a:cs typeface="Arial"/>
              </a:rPr>
              <a:t>74%, low enough </a:t>
            </a:r>
            <a:r>
              <a:rPr sz="950" spc="-5" dirty="0">
                <a:latin typeface="Arial"/>
                <a:cs typeface="Arial"/>
              </a:rPr>
              <a:t>to give </a:t>
            </a:r>
            <a:r>
              <a:rPr sz="950" spc="-10" dirty="0">
                <a:latin typeface="Arial"/>
                <a:cs typeface="Arial"/>
              </a:rPr>
              <a:t>buyers negotiating leverage </a:t>
            </a:r>
            <a:r>
              <a:rPr sz="950" spc="-5" dirty="0">
                <a:latin typeface="Arial"/>
                <a:cs typeface="Arial"/>
              </a:rPr>
              <a:t>if </a:t>
            </a:r>
            <a:r>
              <a:rPr sz="950" spc="-10" dirty="0">
                <a:latin typeface="Arial"/>
                <a:cs typeface="Arial"/>
              </a:rPr>
              <a:t>they</a:t>
            </a:r>
            <a:r>
              <a:rPr sz="950" spc="210" dirty="0">
                <a:latin typeface="Arial"/>
                <a:cs typeface="Arial"/>
              </a:rPr>
              <a:t> </a:t>
            </a:r>
            <a:r>
              <a:rPr sz="950" spc="-10" dirty="0">
                <a:latin typeface="Arial"/>
                <a:cs typeface="Arial"/>
              </a:rPr>
              <a:t>have</a:t>
            </a:r>
            <a:endParaRPr sz="950">
              <a:latin typeface="Arial"/>
              <a:cs typeface="Arial"/>
            </a:endParaRPr>
          </a:p>
        </p:txBody>
      </p:sp>
      <p:sp>
        <p:nvSpPr>
          <p:cNvPr id="4" name="object 4"/>
          <p:cNvSpPr txBox="1"/>
          <p:nvPr/>
        </p:nvSpPr>
        <p:spPr>
          <a:xfrm>
            <a:off x="1284986" y="1818208"/>
            <a:ext cx="4940300" cy="365125"/>
          </a:xfrm>
          <a:prstGeom prst="rect">
            <a:avLst/>
          </a:prstGeom>
          <a:solidFill>
            <a:srgbClr val="FFFF00"/>
          </a:solidFill>
        </p:spPr>
        <p:txBody>
          <a:bodyPr vert="horz" wrap="square" lIns="0" tIns="0" rIns="0" bIns="0" rtlCol="0">
            <a:spAutoFit/>
          </a:bodyPr>
          <a:lstStyle/>
          <a:p>
            <a:pPr marL="12700">
              <a:lnSpc>
                <a:spcPct val="100000"/>
              </a:lnSpc>
            </a:pPr>
            <a:r>
              <a:rPr sz="950" spc="-10" dirty="0">
                <a:latin typeface="Arial"/>
                <a:cs typeface="Arial"/>
              </a:rPr>
              <a:t>major orders. Utilization rates of 74% are low enough to cause worry for most</a:t>
            </a:r>
            <a:r>
              <a:rPr sz="950" spc="200" dirty="0">
                <a:latin typeface="Arial"/>
                <a:cs typeface="Arial"/>
              </a:rPr>
              <a:t> </a:t>
            </a:r>
            <a:r>
              <a:rPr sz="950" spc="-10" dirty="0">
                <a:latin typeface="Arial"/>
                <a:cs typeface="Arial"/>
              </a:rPr>
              <a:t>manufacturers,</a:t>
            </a:r>
            <a:endParaRPr sz="950">
              <a:latin typeface="Arial"/>
              <a:cs typeface="Arial"/>
            </a:endParaRPr>
          </a:p>
          <a:p>
            <a:pPr marL="12700">
              <a:lnSpc>
                <a:spcPct val="100000"/>
              </a:lnSpc>
              <a:spcBef>
                <a:spcPts val="475"/>
              </a:spcBef>
            </a:pPr>
            <a:r>
              <a:rPr sz="950" spc="-10" dirty="0">
                <a:latin typeface="Arial"/>
                <a:cs typeface="Arial"/>
              </a:rPr>
              <a:t>restraining their ability to absorb overhead </a:t>
            </a:r>
            <a:r>
              <a:rPr sz="950" spc="-5" dirty="0">
                <a:latin typeface="Arial"/>
                <a:cs typeface="Arial"/>
              </a:rPr>
              <a:t>costs, </a:t>
            </a:r>
            <a:r>
              <a:rPr sz="950" spc="-10" dirty="0">
                <a:latin typeface="Arial"/>
                <a:cs typeface="Arial"/>
              </a:rPr>
              <a:t>and they are targeting rates of</a:t>
            </a:r>
            <a:r>
              <a:rPr sz="950" spc="175" dirty="0">
                <a:latin typeface="Arial"/>
                <a:cs typeface="Arial"/>
              </a:rPr>
              <a:t> </a:t>
            </a:r>
            <a:r>
              <a:rPr sz="950" spc="-15" dirty="0">
                <a:latin typeface="Arial"/>
                <a:cs typeface="Arial"/>
              </a:rPr>
              <a:t>80%.</a:t>
            </a:r>
            <a:endParaRPr sz="950">
              <a:latin typeface="Arial"/>
              <a:cs typeface="Arial"/>
            </a:endParaRPr>
          </a:p>
        </p:txBody>
      </p:sp>
      <p:sp>
        <p:nvSpPr>
          <p:cNvPr id="5" name="object 5"/>
          <p:cNvSpPr txBox="1"/>
          <p:nvPr/>
        </p:nvSpPr>
        <p:spPr>
          <a:xfrm>
            <a:off x="1499864" y="2248751"/>
            <a:ext cx="5095875" cy="3147695"/>
          </a:xfrm>
          <a:prstGeom prst="rect">
            <a:avLst/>
          </a:prstGeom>
        </p:spPr>
        <p:txBody>
          <a:bodyPr vert="horz" wrap="square" lIns="0" tIns="0" rIns="0" bIns="0" rtlCol="0">
            <a:spAutoFit/>
          </a:bodyPr>
          <a:lstStyle/>
          <a:p>
            <a:pPr marL="227965" marR="82550" indent="-215265">
              <a:lnSpc>
                <a:spcPct val="142400"/>
              </a:lnSpc>
              <a:buFont typeface="Symbol"/>
              <a:buChar char=""/>
              <a:tabLst>
                <a:tab pos="227965" algn="l"/>
                <a:tab pos="228600" algn="l"/>
              </a:tabLst>
            </a:pPr>
            <a:r>
              <a:rPr sz="950" spc="-10" dirty="0">
                <a:latin typeface="Arial"/>
                <a:cs typeface="Arial"/>
              </a:rPr>
              <a:t>Larsen and Toubro is 70% utilized due to recent expansions at two yards in India. The firm  considers capacity for large column walls and internals adequate at this point, and </a:t>
            </a:r>
            <a:r>
              <a:rPr sz="950" spc="-5" dirty="0">
                <a:latin typeface="Arial"/>
                <a:cs typeface="Arial"/>
              </a:rPr>
              <a:t>its  </a:t>
            </a:r>
            <a:r>
              <a:rPr sz="950" spc="-10" dirty="0">
                <a:latin typeface="Arial"/>
                <a:cs typeface="Arial"/>
              </a:rPr>
              <a:t>utilization </a:t>
            </a:r>
            <a:r>
              <a:rPr sz="950" spc="-5" dirty="0">
                <a:latin typeface="Arial"/>
                <a:cs typeface="Arial"/>
              </a:rPr>
              <a:t>rate </a:t>
            </a:r>
            <a:r>
              <a:rPr sz="950" spc="-10" dirty="0">
                <a:latin typeface="Arial"/>
                <a:cs typeface="Arial"/>
              </a:rPr>
              <a:t>will rise with orders </a:t>
            </a:r>
            <a:r>
              <a:rPr sz="950" spc="-5" dirty="0">
                <a:latin typeface="Arial"/>
                <a:cs typeface="Arial"/>
              </a:rPr>
              <a:t>for the </a:t>
            </a:r>
            <a:r>
              <a:rPr sz="950" spc="-10" dirty="0">
                <a:latin typeface="Arial"/>
                <a:cs typeface="Arial"/>
              </a:rPr>
              <a:t>foreseeable</a:t>
            </a:r>
            <a:r>
              <a:rPr sz="950" spc="85" dirty="0">
                <a:latin typeface="Arial"/>
                <a:cs typeface="Arial"/>
              </a:rPr>
              <a:t> </a:t>
            </a:r>
            <a:r>
              <a:rPr sz="950" spc="-5" dirty="0">
                <a:latin typeface="Arial"/>
                <a:cs typeface="Arial"/>
              </a:rPr>
              <a:t>future.</a:t>
            </a:r>
            <a:endParaRPr sz="950">
              <a:latin typeface="Arial"/>
              <a:cs typeface="Arial"/>
            </a:endParaRPr>
          </a:p>
          <a:p>
            <a:pPr marL="227965" marR="5080" indent="-215265">
              <a:lnSpc>
                <a:spcPct val="142300"/>
              </a:lnSpc>
              <a:spcBef>
                <a:spcPts val="70"/>
              </a:spcBef>
              <a:buFont typeface="Symbol"/>
              <a:buChar char=""/>
              <a:tabLst>
                <a:tab pos="227965" algn="l"/>
                <a:tab pos="228600" algn="l"/>
              </a:tabLst>
            </a:pPr>
            <a:r>
              <a:rPr sz="950" spc="-10" dirty="0">
                <a:latin typeface="Arial"/>
                <a:cs typeface="Arial"/>
              </a:rPr>
              <a:t>Sinopec Engineering is 80% utilized on strong orders from Chinese refinery expansions  (such as the one at Hainan) and greenfield projects (including Guanzhou, and Huizhou).  The firm has enough comparable machinery to shift work allocations and maintain utilization  rates at roughly</a:t>
            </a:r>
            <a:r>
              <a:rPr sz="950" spc="-55" dirty="0">
                <a:latin typeface="Arial"/>
                <a:cs typeface="Arial"/>
              </a:rPr>
              <a:t> </a:t>
            </a:r>
            <a:r>
              <a:rPr sz="950" spc="-10" dirty="0">
                <a:latin typeface="Arial"/>
                <a:cs typeface="Arial"/>
              </a:rPr>
              <a:t>80%.</a:t>
            </a:r>
            <a:endParaRPr sz="950">
              <a:latin typeface="Arial"/>
              <a:cs typeface="Arial"/>
            </a:endParaRPr>
          </a:p>
          <a:p>
            <a:pPr marL="227965" marR="116205" indent="-215265">
              <a:lnSpc>
                <a:spcPct val="142400"/>
              </a:lnSpc>
              <a:spcBef>
                <a:spcPts val="60"/>
              </a:spcBef>
              <a:buFont typeface="Symbol"/>
              <a:buChar char=""/>
              <a:tabLst>
                <a:tab pos="227965" algn="l"/>
                <a:tab pos="228600" algn="l"/>
              </a:tabLst>
            </a:pPr>
            <a:r>
              <a:rPr sz="950" spc="-10" dirty="0">
                <a:latin typeface="Arial"/>
                <a:cs typeface="Arial"/>
              </a:rPr>
              <a:t>In the US, NRG Manufacturing and Patterson </a:t>
            </a:r>
            <a:r>
              <a:rPr sz="950" spc="-5" dirty="0">
                <a:latin typeface="Arial"/>
                <a:cs typeface="Arial"/>
              </a:rPr>
              <a:t>Industries </a:t>
            </a:r>
            <a:r>
              <a:rPr sz="950" spc="-10" dirty="0">
                <a:latin typeface="Arial"/>
                <a:cs typeface="Arial"/>
              </a:rPr>
              <a:t>are both about 75% utilized. </a:t>
            </a:r>
            <a:r>
              <a:rPr sz="950" spc="-5" dirty="0">
                <a:latin typeface="Arial"/>
                <a:cs typeface="Arial"/>
              </a:rPr>
              <a:t>Both  </a:t>
            </a:r>
            <a:r>
              <a:rPr sz="950" spc="-10" dirty="0">
                <a:latin typeface="Arial"/>
                <a:cs typeface="Arial"/>
              </a:rPr>
              <a:t>manufacturers are keeping occupied with expansion projects, such as Kinder Morgan’s  NGL processing plant in Texas and two new small-scale refineries in North</a:t>
            </a:r>
            <a:r>
              <a:rPr sz="950" spc="170" dirty="0">
                <a:latin typeface="Arial"/>
                <a:cs typeface="Arial"/>
              </a:rPr>
              <a:t> </a:t>
            </a:r>
            <a:r>
              <a:rPr sz="950" spc="-10" dirty="0">
                <a:latin typeface="Arial"/>
                <a:cs typeface="Arial"/>
              </a:rPr>
              <a:t>Dakota.</a:t>
            </a:r>
            <a:endParaRPr sz="950">
              <a:latin typeface="Arial"/>
              <a:cs typeface="Arial"/>
            </a:endParaRPr>
          </a:p>
          <a:p>
            <a:pPr marL="227965" marR="76835" indent="-215265">
              <a:lnSpc>
                <a:spcPct val="142600"/>
              </a:lnSpc>
              <a:spcBef>
                <a:spcPts val="50"/>
              </a:spcBef>
              <a:buFont typeface="Symbol"/>
              <a:buChar char=""/>
              <a:tabLst>
                <a:tab pos="227965" algn="l"/>
                <a:tab pos="228600" algn="l"/>
              </a:tabLst>
            </a:pPr>
            <a:r>
              <a:rPr sz="950" spc="-5" dirty="0">
                <a:latin typeface="Arial"/>
                <a:cs typeface="Arial"/>
              </a:rPr>
              <a:t>In Europe, </a:t>
            </a:r>
            <a:r>
              <a:rPr sz="950" spc="-10" dirty="0">
                <a:latin typeface="Arial"/>
                <a:cs typeface="Arial"/>
              </a:rPr>
              <a:t>IDESA is 80% </a:t>
            </a:r>
            <a:r>
              <a:rPr sz="950" spc="-5" dirty="0">
                <a:latin typeface="Arial"/>
                <a:cs typeface="Arial"/>
              </a:rPr>
              <a:t>utilized, higher than </a:t>
            </a:r>
            <a:r>
              <a:rPr sz="950" spc="-10" dirty="0">
                <a:latin typeface="Arial"/>
                <a:cs typeface="Arial"/>
              </a:rPr>
              <a:t>average </a:t>
            </a:r>
            <a:r>
              <a:rPr sz="950" spc="-5" dirty="0">
                <a:latin typeface="Arial"/>
                <a:cs typeface="Arial"/>
              </a:rPr>
              <a:t>for the </a:t>
            </a:r>
            <a:r>
              <a:rPr sz="950" spc="-10" dirty="0">
                <a:latin typeface="Arial"/>
                <a:cs typeface="Arial"/>
              </a:rPr>
              <a:t>region on recent orders from  Russian refinery</a:t>
            </a:r>
            <a:r>
              <a:rPr sz="950" spc="-20" dirty="0">
                <a:latin typeface="Arial"/>
                <a:cs typeface="Arial"/>
              </a:rPr>
              <a:t> </a:t>
            </a:r>
            <a:r>
              <a:rPr sz="950" spc="-10" dirty="0">
                <a:latin typeface="Arial"/>
                <a:cs typeface="Arial"/>
              </a:rPr>
              <a:t>expansions.</a:t>
            </a:r>
            <a:endParaRPr sz="950">
              <a:latin typeface="Arial"/>
              <a:cs typeface="Arial"/>
            </a:endParaRPr>
          </a:p>
          <a:p>
            <a:pPr marL="227965" marR="344170" indent="-215265">
              <a:lnSpc>
                <a:spcPct val="142600"/>
              </a:lnSpc>
              <a:spcBef>
                <a:spcPts val="55"/>
              </a:spcBef>
              <a:buFont typeface="Symbol"/>
              <a:buChar char=""/>
              <a:tabLst>
                <a:tab pos="227965" algn="l"/>
                <a:tab pos="228600" algn="l"/>
              </a:tabLst>
            </a:pPr>
            <a:r>
              <a:rPr sz="950" spc="-5" dirty="0">
                <a:latin typeface="Arial"/>
                <a:cs typeface="Arial"/>
              </a:rPr>
              <a:t>Turkish </a:t>
            </a:r>
            <a:r>
              <a:rPr sz="950" spc="-10" dirty="0">
                <a:latin typeface="Arial"/>
                <a:cs typeface="Arial"/>
              </a:rPr>
              <a:t>Cimtas has two </a:t>
            </a:r>
            <a:r>
              <a:rPr sz="950" spc="-5" dirty="0">
                <a:latin typeface="Arial"/>
                <a:cs typeface="Arial"/>
              </a:rPr>
              <a:t>plants, </a:t>
            </a:r>
            <a:r>
              <a:rPr sz="950" spc="-10" dirty="0">
                <a:latin typeface="Arial"/>
                <a:cs typeface="Arial"/>
              </a:rPr>
              <a:t>one </a:t>
            </a:r>
            <a:r>
              <a:rPr sz="950" spc="-5" dirty="0">
                <a:latin typeface="Arial"/>
                <a:cs typeface="Arial"/>
              </a:rPr>
              <a:t>in </a:t>
            </a:r>
            <a:r>
              <a:rPr sz="950" spc="-10" dirty="0">
                <a:latin typeface="Arial"/>
                <a:cs typeface="Arial"/>
              </a:rPr>
              <a:t>Turkey (80% utilized), and </a:t>
            </a:r>
            <a:r>
              <a:rPr sz="950" spc="-5" dirty="0">
                <a:latin typeface="Arial"/>
                <a:cs typeface="Arial"/>
              </a:rPr>
              <a:t>a </a:t>
            </a:r>
            <a:r>
              <a:rPr sz="950" spc="-10" dirty="0">
                <a:latin typeface="Arial"/>
                <a:cs typeface="Arial"/>
              </a:rPr>
              <a:t>recently expanded  location in China (70%</a:t>
            </a:r>
            <a:r>
              <a:rPr sz="950" spc="-20" dirty="0">
                <a:latin typeface="Arial"/>
                <a:cs typeface="Arial"/>
              </a:rPr>
              <a:t> </a:t>
            </a:r>
            <a:r>
              <a:rPr sz="950" spc="-10" dirty="0">
                <a:latin typeface="Arial"/>
                <a:cs typeface="Arial"/>
              </a:rPr>
              <a:t>utilized).</a:t>
            </a:r>
            <a:endParaRPr sz="950">
              <a:latin typeface="Arial"/>
              <a:cs typeface="Arial"/>
            </a:endParaRPr>
          </a:p>
          <a:p>
            <a:pPr marL="227965" indent="-215265">
              <a:lnSpc>
                <a:spcPct val="100000"/>
              </a:lnSpc>
              <a:spcBef>
                <a:spcPts val="540"/>
              </a:spcBef>
              <a:buFont typeface="Symbol"/>
              <a:buChar char=""/>
              <a:tabLst>
                <a:tab pos="227965" algn="l"/>
                <a:tab pos="228600" algn="l"/>
              </a:tabLst>
            </a:pPr>
            <a:r>
              <a:rPr sz="950" spc="-10" dirty="0">
                <a:latin typeface="Arial"/>
                <a:cs typeface="Arial"/>
              </a:rPr>
              <a:t>KNM, based in Malaysia, is 75-80%</a:t>
            </a:r>
            <a:r>
              <a:rPr sz="950" spc="15" dirty="0">
                <a:latin typeface="Arial"/>
                <a:cs typeface="Arial"/>
              </a:rPr>
              <a:t> </a:t>
            </a:r>
            <a:r>
              <a:rPr sz="950" spc="-10" dirty="0">
                <a:latin typeface="Arial"/>
                <a:cs typeface="Arial"/>
              </a:rPr>
              <a:t>utilized.</a:t>
            </a:r>
            <a:endParaRPr sz="95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513329" y="850138"/>
            <a:ext cx="274828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2: Capacity Margin </a:t>
            </a:r>
            <a:r>
              <a:rPr sz="950" b="1" spc="-5" dirty="0">
                <a:latin typeface="Arial"/>
                <a:cs typeface="Arial"/>
              </a:rPr>
              <a:t>- </a:t>
            </a:r>
            <a:r>
              <a:rPr sz="950" b="1" spc="-10" dirty="0">
                <a:latin typeface="Arial"/>
                <a:cs typeface="Arial"/>
              </a:rPr>
              <a:t>Distillation Columns</a:t>
            </a:r>
            <a:endParaRPr sz="950">
              <a:latin typeface="Arial"/>
              <a:cs typeface="Arial"/>
            </a:endParaRPr>
          </a:p>
        </p:txBody>
      </p:sp>
      <p:sp>
        <p:nvSpPr>
          <p:cNvPr id="3" name="object 3"/>
          <p:cNvSpPr txBox="1"/>
          <p:nvPr/>
        </p:nvSpPr>
        <p:spPr>
          <a:xfrm>
            <a:off x="1284985" y="3851215"/>
            <a:ext cx="5293995" cy="104521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The </a:t>
            </a:r>
            <a:r>
              <a:rPr sz="950" spc="-10" dirty="0">
                <a:latin typeface="Arial"/>
                <a:cs typeface="Arial"/>
              </a:rPr>
              <a:t>only </a:t>
            </a:r>
            <a:r>
              <a:rPr sz="950" spc="-5" dirty="0">
                <a:latin typeface="Arial"/>
                <a:cs typeface="Arial"/>
              </a:rPr>
              <a:t>reason </a:t>
            </a:r>
            <a:r>
              <a:rPr sz="950" spc="-10" dirty="0">
                <a:latin typeface="Arial"/>
                <a:cs typeface="Arial"/>
              </a:rPr>
              <a:t>suppliers </a:t>
            </a:r>
            <a:r>
              <a:rPr sz="950" spc="-5" dirty="0">
                <a:latin typeface="Arial"/>
                <a:cs typeface="Arial"/>
              </a:rPr>
              <a:t>are </a:t>
            </a:r>
            <a:r>
              <a:rPr sz="950" spc="-10" dirty="0">
                <a:latin typeface="Arial"/>
                <a:cs typeface="Arial"/>
              </a:rPr>
              <a:t>willing </a:t>
            </a:r>
            <a:r>
              <a:rPr sz="950" spc="-5" dirty="0">
                <a:latin typeface="Arial"/>
                <a:cs typeface="Arial"/>
              </a:rPr>
              <a:t>to sustain </a:t>
            </a:r>
            <a:r>
              <a:rPr sz="950" spc="-10" dirty="0">
                <a:latin typeface="Arial"/>
                <a:cs typeface="Arial"/>
              </a:rPr>
              <a:t>utilization rates this </a:t>
            </a:r>
            <a:r>
              <a:rPr sz="950" spc="-5" dirty="0">
                <a:latin typeface="Arial"/>
                <a:cs typeface="Arial"/>
              </a:rPr>
              <a:t>low </a:t>
            </a:r>
            <a:r>
              <a:rPr sz="950" spc="-10" dirty="0">
                <a:latin typeface="Arial"/>
                <a:cs typeface="Arial"/>
              </a:rPr>
              <a:t>is that they all </a:t>
            </a:r>
            <a:r>
              <a:rPr sz="950" spc="-5" dirty="0">
                <a:latin typeface="Arial"/>
                <a:cs typeface="Arial"/>
              </a:rPr>
              <a:t>have </a:t>
            </a:r>
            <a:r>
              <a:rPr sz="950" spc="-10" dirty="0">
                <a:latin typeface="Arial"/>
                <a:cs typeface="Arial"/>
              </a:rPr>
              <a:t>other  lines of business across which to amortize their capital equipment. By </a:t>
            </a:r>
            <a:r>
              <a:rPr sz="950" spc="-5" dirty="0">
                <a:latin typeface="Arial"/>
                <a:cs typeface="Arial"/>
              </a:rPr>
              <a:t>the </a:t>
            </a:r>
            <a:r>
              <a:rPr sz="950" spc="-10" dirty="0">
                <a:latin typeface="Arial"/>
                <a:cs typeface="Arial"/>
              </a:rPr>
              <a:t>same token, many of the  milling, bending, cutting, </a:t>
            </a:r>
            <a:r>
              <a:rPr sz="950" spc="-15" dirty="0">
                <a:latin typeface="Arial"/>
                <a:cs typeface="Arial"/>
              </a:rPr>
              <a:t>and </a:t>
            </a:r>
            <a:r>
              <a:rPr sz="950" spc="-10" dirty="0">
                <a:latin typeface="Arial"/>
                <a:cs typeface="Arial"/>
              </a:rPr>
              <a:t>welding machines that are used in other manufacturing operations can  be repurposed to column manufacturing operations </a:t>
            </a:r>
            <a:r>
              <a:rPr sz="950" spc="-5" dirty="0">
                <a:latin typeface="Arial"/>
                <a:cs typeface="Arial"/>
              </a:rPr>
              <a:t>if </a:t>
            </a:r>
            <a:r>
              <a:rPr sz="950" spc="-10" dirty="0">
                <a:latin typeface="Arial"/>
                <a:cs typeface="Arial"/>
              </a:rPr>
              <a:t>necessary, making </a:t>
            </a:r>
            <a:r>
              <a:rPr sz="950" spc="-5" dirty="0">
                <a:latin typeface="Arial"/>
                <a:cs typeface="Arial"/>
              </a:rPr>
              <a:t>a </a:t>
            </a:r>
            <a:r>
              <a:rPr sz="950" spc="-10" dirty="0">
                <a:latin typeface="Arial"/>
                <a:cs typeface="Arial"/>
              </a:rPr>
              <a:t>reserve of flexible  capacity.</a:t>
            </a:r>
            <a:endParaRPr sz="950">
              <a:latin typeface="Arial"/>
              <a:cs typeface="Arial"/>
            </a:endParaRPr>
          </a:p>
        </p:txBody>
      </p:sp>
      <p:sp>
        <p:nvSpPr>
          <p:cNvPr id="4" name="object 4"/>
          <p:cNvSpPr txBox="1"/>
          <p:nvPr/>
        </p:nvSpPr>
        <p:spPr>
          <a:xfrm>
            <a:off x="1284985" y="5231333"/>
            <a:ext cx="526605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More often, the bottleneck </a:t>
            </a:r>
            <a:r>
              <a:rPr sz="950" spc="-5" dirty="0">
                <a:latin typeface="Arial"/>
                <a:cs typeface="Arial"/>
              </a:rPr>
              <a:t>for </a:t>
            </a:r>
            <a:r>
              <a:rPr sz="950" spc="-10" dirty="0">
                <a:latin typeface="Arial"/>
                <a:cs typeface="Arial"/>
              </a:rPr>
              <a:t>Distillation Column delivery and commissioning is </a:t>
            </a:r>
            <a:r>
              <a:rPr sz="950" spc="-5" dirty="0">
                <a:latin typeface="Arial"/>
                <a:cs typeface="Arial"/>
              </a:rPr>
              <a:t>construction labor.  </a:t>
            </a:r>
            <a:r>
              <a:rPr sz="950" spc="-10" dirty="0">
                <a:latin typeface="Arial"/>
                <a:cs typeface="Arial"/>
              </a:rPr>
              <a:t>For example, Olayan Descon’s plant in Saudi Arabia </a:t>
            </a:r>
            <a:r>
              <a:rPr sz="950" spc="-5" dirty="0">
                <a:latin typeface="Arial"/>
                <a:cs typeface="Arial"/>
              </a:rPr>
              <a:t>is </a:t>
            </a:r>
            <a:r>
              <a:rPr sz="950" spc="-10" dirty="0">
                <a:latin typeface="Arial"/>
                <a:cs typeface="Arial"/>
              </a:rPr>
              <a:t>only 50% utilized, </a:t>
            </a:r>
            <a:r>
              <a:rPr sz="950" spc="-5" dirty="0">
                <a:latin typeface="Arial"/>
                <a:cs typeface="Arial"/>
              </a:rPr>
              <a:t>but </a:t>
            </a:r>
            <a:r>
              <a:rPr sz="950" spc="-10" dirty="0">
                <a:latin typeface="Arial"/>
                <a:cs typeface="Arial"/>
              </a:rPr>
              <a:t>its </a:t>
            </a:r>
            <a:r>
              <a:rPr sz="950" spc="-5" dirty="0">
                <a:latin typeface="Arial"/>
                <a:cs typeface="Arial"/>
              </a:rPr>
              <a:t>installation</a:t>
            </a:r>
            <a:r>
              <a:rPr sz="950" spc="185" dirty="0">
                <a:latin typeface="Arial"/>
                <a:cs typeface="Arial"/>
              </a:rPr>
              <a:t> </a:t>
            </a:r>
            <a:r>
              <a:rPr sz="950" spc="-10" dirty="0">
                <a:latin typeface="Arial"/>
                <a:cs typeface="Arial"/>
              </a:rPr>
              <a:t>crews</a:t>
            </a:r>
            <a:endParaRPr sz="950">
              <a:latin typeface="Arial"/>
              <a:cs typeface="Arial"/>
            </a:endParaRPr>
          </a:p>
          <a:p>
            <a:pPr marL="12700" marR="5080">
              <a:lnSpc>
                <a:spcPct val="142100"/>
              </a:lnSpc>
            </a:pPr>
            <a:r>
              <a:rPr sz="950" spc="-10" dirty="0">
                <a:latin typeface="Arial"/>
                <a:cs typeface="Arial"/>
              </a:rPr>
              <a:t>are 100% utilized. In the global market however, manufacturers and EPCs have enough installation  capacity </a:t>
            </a:r>
            <a:r>
              <a:rPr sz="950" spc="-5" dirty="0">
                <a:latin typeface="Arial"/>
                <a:cs typeface="Arial"/>
              </a:rPr>
              <a:t>as</a:t>
            </a:r>
            <a:r>
              <a:rPr sz="950" spc="-45" dirty="0">
                <a:latin typeface="Arial"/>
                <a:cs typeface="Arial"/>
              </a:rPr>
              <a:t> </a:t>
            </a:r>
            <a:r>
              <a:rPr sz="950" spc="-10" dirty="0">
                <a:latin typeface="Arial"/>
                <a:cs typeface="Arial"/>
              </a:rPr>
              <a:t>well.</a:t>
            </a:r>
            <a:endParaRPr sz="950">
              <a:latin typeface="Arial"/>
              <a:cs typeface="Arial"/>
            </a:endParaRPr>
          </a:p>
        </p:txBody>
      </p:sp>
      <p:sp>
        <p:nvSpPr>
          <p:cNvPr id="5" name="object 5"/>
          <p:cNvSpPr txBox="1"/>
          <p:nvPr/>
        </p:nvSpPr>
        <p:spPr>
          <a:xfrm>
            <a:off x="1351275" y="6406626"/>
            <a:ext cx="5073015" cy="287020"/>
          </a:xfrm>
          <a:prstGeom prst="rect">
            <a:avLst/>
          </a:prstGeom>
        </p:spPr>
        <p:txBody>
          <a:bodyPr vert="horz" wrap="square" lIns="0" tIns="0" rIns="0" bIns="0" rtlCol="0">
            <a:spAutoFit/>
          </a:bodyPr>
          <a:lstStyle/>
          <a:p>
            <a:pPr marL="2263140" marR="5080" indent="-2251075">
              <a:lnSpc>
                <a:spcPts val="1090"/>
              </a:lnSpc>
            </a:pPr>
            <a:r>
              <a:rPr sz="950" b="1" spc="-10" dirty="0">
                <a:latin typeface="Arial"/>
                <a:cs typeface="Arial"/>
              </a:rPr>
              <a:t>Table 3: Reported or Estimated Capacity Utilization Rates at Selected </a:t>
            </a:r>
            <a:r>
              <a:rPr sz="950" b="1" spc="-5" dirty="0">
                <a:latin typeface="Arial"/>
                <a:cs typeface="Arial"/>
              </a:rPr>
              <a:t>Distillation </a:t>
            </a:r>
            <a:r>
              <a:rPr sz="950" b="1" spc="-10" dirty="0">
                <a:latin typeface="Arial"/>
                <a:cs typeface="Arial"/>
              </a:rPr>
              <a:t>Column  Suppliers</a:t>
            </a:r>
            <a:endParaRPr sz="950">
              <a:latin typeface="Arial"/>
              <a:cs typeface="Arial"/>
            </a:endParaRPr>
          </a:p>
        </p:txBody>
      </p:sp>
      <p:sp>
        <p:nvSpPr>
          <p:cNvPr id="6" name="object 6"/>
          <p:cNvSpPr txBox="1"/>
          <p:nvPr/>
        </p:nvSpPr>
        <p:spPr>
          <a:xfrm>
            <a:off x="1807814" y="8530314"/>
            <a:ext cx="142557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*Manufacturing/installation</a:t>
            </a:r>
            <a:endParaRPr sz="950">
              <a:latin typeface="Arial"/>
              <a:cs typeface="Arial"/>
            </a:endParaRPr>
          </a:p>
        </p:txBody>
      </p:sp>
      <p:sp>
        <p:nvSpPr>
          <p:cNvPr id="7" name="object 7"/>
          <p:cNvSpPr/>
          <p:nvPr/>
        </p:nvSpPr>
        <p:spPr>
          <a:xfrm>
            <a:off x="1602486" y="1070610"/>
            <a:ext cx="4559300" cy="2435860"/>
          </a:xfrm>
          <a:custGeom>
            <a:avLst/>
            <a:gdLst/>
            <a:ahLst/>
            <a:cxnLst/>
            <a:rect l="l" t="t" r="r" b="b"/>
            <a:pathLst>
              <a:path w="4559300" h="2435860">
                <a:moveTo>
                  <a:pt x="0" y="2435352"/>
                </a:moveTo>
                <a:lnTo>
                  <a:pt x="4559046" y="2435352"/>
                </a:lnTo>
                <a:lnTo>
                  <a:pt x="4559046" y="0"/>
                </a:lnTo>
                <a:lnTo>
                  <a:pt x="0" y="0"/>
                </a:lnTo>
                <a:lnTo>
                  <a:pt x="0" y="2435352"/>
                </a:lnTo>
                <a:close/>
              </a:path>
            </a:pathLst>
          </a:custGeom>
          <a:solidFill>
            <a:srgbClr val="F1F1F1"/>
          </a:solidFill>
        </p:spPr>
        <p:txBody>
          <a:bodyPr wrap="square" lIns="0" tIns="0" rIns="0" bIns="0" rtlCol="0"/>
          <a:lstStyle/>
          <a:p>
            <a:endParaRPr/>
          </a:p>
        </p:txBody>
      </p:sp>
      <p:sp>
        <p:nvSpPr>
          <p:cNvPr id="8" name="object 8"/>
          <p:cNvSpPr/>
          <p:nvPr/>
        </p:nvSpPr>
        <p:spPr>
          <a:xfrm>
            <a:off x="2680335" y="1831848"/>
            <a:ext cx="0" cy="1141730"/>
          </a:xfrm>
          <a:custGeom>
            <a:avLst/>
            <a:gdLst/>
            <a:ahLst/>
            <a:cxnLst/>
            <a:rect l="l" t="t" r="r" b="b"/>
            <a:pathLst>
              <a:path h="1141730">
                <a:moveTo>
                  <a:pt x="0" y="0"/>
                </a:moveTo>
                <a:lnTo>
                  <a:pt x="0" y="1141476"/>
                </a:lnTo>
              </a:path>
            </a:pathLst>
          </a:custGeom>
          <a:ln w="23621">
            <a:solidFill>
              <a:srgbClr val="326598"/>
            </a:solidFill>
          </a:ln>
        </p:spPr>
        <p:txBody>
          <a:bodyPr wrap="square" lIns="0" tIns="0" rIns="0" bIns="0" rtlCol="0"/>
          <a:lstStyle/>
          <a:p>
            <a:endParaRPr/>
          </a:p>
        </p:txBody>
      </p:sp>
      <p:sp>
        <p:nvSpPr>
          <p:cNvPr id="9" name="object 9"/>
          <p:cNvSpPr/>
          <p:nvPr/>
        </p:nvSpPr>
        <p:spPr>
          <a:xfrm>
            <a:off x="2753867" y="1840992"/>
            <a:ext cx="0" cy="1132840"/>
          </a:xfrm>
          <a:custGeom>
            <a:avLst/>
            <a:gdLst/>
            <a:ahLst/>
            <a:cxnLst/>
            <a:rect l="l" t="t" r="r" b="b"/>
            <a:pathLst>
              <a:path h="1132839">
                <a:moveTo>
                  <a:pt x="0" y="0"/>
                </a:moveTo>
                <a:lnTo>
                  <a:pt x="0" y="1132331"/>
                </a:lnTo>
              </a:path>
            </a:pathLst>
          </a:custGeom>
          <a:ln w="47243">
            <a:solidFill>
              <a:srgbClr val="326598"/>
            </a:solidFill>
          </a:ln>
        </p:spPr>
        <p:txBody>
          <a:bodyPr wrap="square" lIns="0" tIns="0" rIns="0" bIns="0" rtlCol="0"/>
          <a:lstStyle/>
          <a:p>
            <a:endParaRPr/>
          </a:p>
        </p:txBody>
      </p:sp>
      <p:sp>
        <p:nvSpPr>
          <p:cNvPr id="10" name="object 10"/>
          <p:cNvSpPr/>
          <p:nvPr/>
        </p:nvSpPr>
        <p:spPr>
          <a:xfrm>
            <a:off x="2838450" y="1862327"/>
            <a:ext cx="0" cy="1111250"/>
          </a:xfrm>
          <a:custGeom>
            <a:avLst/>
            <a:gdLst/>
            <a:ahLst/>
            <a:cxnLst/>
            <a:rect l="l" t="t" r="r" b="b"/>
            <a:pathLst>
              <a:path h="1111250">
                <a:moveTo>
                  <a:pt x="0" y="0"/>
                </a:moveTo>
                <a:lnTo>
                  <a:pt x="0" y="1110996"/>
                </a:lnTo>
              </a:path>
            </a:pathLst>
          </a:custGeom>
          <a:ln w="47243">
            <a:solidFill>
              <a:srgbClr val="326598"/>
            </a:solidFill>
          </a:ln>
        </p:spPr>
        <p:txBody>
          <a:bodyPr wrap="square" lIns="0" tIns="0" rIns="0" bIns="0" rtlCol="0"/>
          <a:lstStyle/>
          <a:p>
            <a:endParaRPr/>
          </a:p>
        </p:txBody>
      </p:sp>
      <p:sp>
        <p:nvSpPr>
          <p:cNvPr id="11" name="object 11"/>
          <p:cNvSpPr/>
          <p:nvPr/>
        </p:nvSpPr>
        <p:spPr>
          <a:xfrm>
            <a:off x="2924555" y="1882139"/>
            <a:ext cx="0" cy="1091565"/>
          </a:xfrm>
          <a:custGeom>
            <a:avLst/>
            <a:gdLst/>
            <a:ahLst/>
            <a:cxnLst/>
            <a:rect l="l" t="t" r="r" b="b"/>
            <a:pathLst>
              <a:path h="1091564">
                <a:moveTo>
                  <a:pt x="0" y="0"/>
                </a:moveTo>
                <a:lnTo>
                  <a:pt x="0" y="1091183"/>
                </a:lnTo>
              </a:path>
            </a:pathLst>
          </a:custGeom>
          <a:ln w="47243">
            <a:solidFill>
              <a:srgbClr val="326598"/>
            </a:solidFill>
          </a:ln>
        </p:spPr>
        <p:txBody>
          <a:bodyPr wrap="square" lIns="0" tIns="0" rIns="0" bIns="0" rtlCol="0"/>
          <a:lstStyle/>
          <a:p>
            <a:endParaRPr/>
          </a:p>
        </p:txBody>
      </p:sp>
      <p:sp>
        <p:nvSpPr>
          <p:cNvPr id="12" name="object 12"/>
          <p:cNvSpPr/>
          <p:nvPr/>
        </p:nvSpPr>
        <p:spPr>
          <a:xfrm>
            <a:off x="3009138" y="1890522"/>
            <a:ext cx="0" cy="1083310"/>
          </a:xfrm>
          <a:custGeom>
            <a:avLst/>
            <a:gdLst/>
            <a:ahLst/>
            <a:cxnLst/>
            <a:rect l="l" t="t" r="r" b="b"/>
            <a:pathLst>
              <a:path h="1083310">
                <a:moveTo>
                  <a:pt x="0" y="0"/>
                </a:moveTo>
                <a:lnTo>
                  <a:pt x="0" y="1082802"/>
                </a:lnTo>
              </a:path>
            </a:pathLst>
          </a:custGeom>
          <a:ln w="47243">
            <a:solidFill>
              <a:srgbClr val="326598"/>
            </a:solidFill>
          </a:ln>
        </p:spPr>
        <p:txBody>
          <a:bodyPr wrap="square" lIns="0" tIns="0" rIns="0" bIns="0" rtlCol="0"/>
          <a:lstStyle/>
          <a:p>
            <a:endParaRPr/>
          </a:p>
        </p:txBody>
      </p:sp>
      <p:sp>
        <p:nvSpPr>
          <p:cNvPr id="13" name="object 13"/>
          <p:cNvSpPr/>
          <p:nvPr/>
        </p:nvSpPr>
        <p:spPr>
          <a:xfrm>
            <a:off x="3095244" y="1872233"/>
            <a:ext cx="0" cy="1101090"/>
          </a:xfrm>
          <a:custGeom>
            <a:avLst/>
            <a:gdLst/>
            <a:ahLst/>
            <a:cxnLst/>
            <a:rect l="l" t="t" r="r" b="b"/>
            <a:pathLst>
              <a:path h="1101089">
                <a:moveTo>
                  <a:pt x="0" y="0"/>
                </a:moveTo>
                <a:lnTo>
                  <a:pt x="0" y="1101090"/>
                </a:lnTo>
              </a:path>
            </a:pathLst>
          </a:custGeom>
          <a:ln w="47243">
            <a:solidFill>
              <a:srgbClr val="326598"/>
            </a:solidFill>
          </a:ln>
        </p:spPr>
        <p:txBody>
          <a:bodyPr wrap="square" lIns="0" tIns="0" rIns="0" bIns="0" rtlCol="0"/>
          <a:lstStyle/>
          <a:p>
            <a:endParaRPr/>
          </a:p>
        </p:txBody>
      </p:sp>
      <p:sp>
        <p:nvSpPr>
          <p:cNvPr id="14" name="object 14"/>
          <p:cNvSpPr/>
          <p:nvPr/>
        </p:nvSpPr>
        <p:spPr>
          <a:xfrm>
            <a:off x="3179826" y="1854707"/>
            <a:ext cx="0" cy="1118870"/>
          </a:xfrm>
          <a:custGeom>
            <a:avLst/>
            <a:gdLst/>
            <a:ahLst/>
            <a:cxnLst/>
            <a:rect l="l" t="t" r="r" b="b"/>
            <a:pathLst>
              <a:path h="1118870">
                <a:moveTo>
                  <a:pt x="0" y="0"/>
                </a:moveTo>
                <a:lnTo>
                  <a:pt x="0" y="1118616"/>
                </a:lnTo>
              </a:path>
            </a:pathLst>
          </a:custGeom>
          <a:ln w="47243">
            <a:solidFill>
              <a:srgbClr val="326598"/>
            </a:solidFill>
          </a:ln>
        </p:spPr>
        <p:txBody>
          <a:bodyPr wrap="square" lIns="0" tIns="0" rIns="0" bIns="0" rtlCol="0"/>
          <a:lstStyle/>
          <a:p>
            <a:endParaRPr/>
          </a:p>
        </p:txBody>
      </p:sp>
      <p:sp>
        <p:nvSpPr>
          <p:cNvPr id="15" name="object 15"/>
          <p:cNvSpPr/>
          <p:nvPr/>
        </p:nvSpPr>
        <p:spPr>
          <a:xfrm>
            <a:off x="3264408" y="1836420"/>
            <a:ext cx="0" cy="1137285"/>
          </a:xfrm>
          <a:custGeom>
            <a:avLst/>
            <a:gdLst/>
            <a:ahLst/>
            <a:cxnLst/>
            <a:rect l="l" t="t" r="r" b="b"/>
            <a:pathLst>
              <a:path h="1137285">
                <a:moveTo>
                  <a:pt x="0" y="0"/>
                </a:moveTo>
                <a:lnTo>
                  <a:pt x="0" y="1136903"/>
                </a:lnTo>
              </a:path>
            </a:pathLst>
          </a:custGeom>
          <a:ln w="47244">
            <a:solidFill>
              <a:srgbClr val="326598"/>
            </a:solidFill>
          </a:ln>
        </p:spPr>
        <p:txBody>
          <a:bodyPr wrap="square" lIns="0" tIns="0" rIns="0" bIns="0" rtlCol="0"/>
          <a:lstStyle/>
          <a:p>
            <a:endParaRPr/>
          </a:p>
        </p:txBody>
      </p:sp>
      <p:sp>
        <p:nvSpPr>
          <p:cNvPr id="16" name="object 16"/>
          <p:cNvSpPr/>
          <p:nvPr/>
        </p:nvSpPr>
        <p:spPr>
          <a:xfrm>
            <a:off x="3350514" y="1862327"/>
            <a:ext cx="0" cy="1111250"/>
          </a:xfrm>
          <a:custGeom>
            <a:avLst/>
            <a:gdLst/>
            <a:ahLst/>
            <a:cxnLst/>
            <a:rect l="l" t="t" r="r" b="b"/>
            <a:pathLst>
              <a:path h="1111250">
                <a:moveTo>
                  <a:pt x="0" y="0"/>
                </a:moveTo>
                <a:lnTo>
                  <a:pt x="0" y="1110996"/>
                </a:lnTo>
              </a:path>
            </a:pathLst>
          </a:custGeom>
          <a:ln w="47244">
            <a:solidFill>
              <a:srgbClr val="326598"/>
            </a:solidFill>
          </a:ln>
        </p:spPr>
        <p:txBody>
          <a:bodyPr wrap="square" lIns="0" tIns="0" rIns="0" bIns="0" rtlCol="0"/>
          <a:lstStyle/>
          <a:p>
            <a:endParaRPr/>
          </a:p>
        </p:txBody>
      </p:sp>
      <p:sp>
        <p:nvSpPr>
          <p:cNvPr id="17" name="object 17"/>
          <p:cNvSpPr/>
          <p:nvPr/>
        </p:nvSpPr>
        <p:spPr>
          <a:xfrm>
            <a:off x="3435096" y="1841754"/>
            <a:ext cx="0" cy="1131570"/>
          </a:xfrm>
          <a:custGeom>
            <a:avLst/>
            <a:gdLst/>
            <a:ahLst/>
            <a:cxnLst/>
            <a:rect l="l" t="t" r="r" b="b"/>
            <a:pathLst>
              <a:path h="1131570">
                <a:moveTo>
                  <a:pt x="0" y="0"/>
                </a:moveTo>
                <a:lnTo>
                  <a:pt x="0" y="1131570"/>
                </a:lnTo>
              </a:path>
            </a:pathLst>
          </a:custGeom>
          <a:ln w="47244">
            <a:solidFill>
              <a:srgbClr val="326598"/>
            </a:solidFill>
          </a:ln>
        </p:spPr>
        <p:txBody>
          <a:bodyPr wrap="square" lIns="0" tIns="0" rIns="0" bIns="0" rtlCol="0"/>
          <a:lstStyle/>
          <a:p>
            <a:endParaRPr/>
          </a:p>
        </p:txBody>
      </p:sp>
      <p:sp>
        <p:nvSpPr>
          <p:cNvPr id="18" name="object 18"/>
          <p:cNvSpPr/>
          <p:nvPr/>
        </p:nvSpPr>
        <p:spPr>
          <a:xfrm>
            <a:off x="3521202" y="1820417"/>
            <a:ext cx="0" cy="1153160"/>
          </a:xfrm>
          <a:custGeom>
            <a:avLst/>
            <a:gdLst/>
            <a:ahLst/>
            <a:cxnLst/>
            <a:rect l="l" t="t" r="r" b="b"/>
            <a:pathLst>
              <a:path h="1153160">
                <a:moveTo>
                  <a:pt x="0" y="0"/>
                </a:moveTo>
                <a:lnTo>
                  <a:pt x="0" y="1152905"/>
                </a:lnTo>
              </a:path>
            </a:pathLst>
          </a:custGeom>
          <a:ln w="47244">
            <a:solidFill>
              <a:srgbClr val="326598"/>
            </a:solidFill>
          </a:ln>
        </p:spPr>
        <p:txBody>
          <a:bodyPr wrap="square" lIns="0" tIns="0" rIns="0" bIns="0" rtlCol="0"/>
          <a:lstStyle/>
          <a:p>
            <a:endParaRPr/>
          </a:p>
        </p:txBody>
      </p:sp>
      <p:sp>
        <p:nvSpPr>
          <p:cNvPr id="19" name="object 19"/>
          <p:cNvSpPr/>
          <p:nvPr/>
        </p:nvSpPr>
        <p:spPr>
          <a:xfrm>
            <a:off x="3605784" y="1799082"/>
            <a:ext cx="0" cy="1174750"/>
          </a:xfrm>
          <a:custGeom>
            <a:avLst/>
            <a:gdLst/>
            <a:ahLst/>
            <a:cxnLst/>
            <a:rect l="l" t="t" r="r" b="b"/>
            <a:pathLst>
              <a:path h="1174750">
                <a:moveTo>
                  <a:pt x="0" y="0"/>
                </a:moveTo>
                <a:lnTo>
                  <a:pt x="0" y="1174242"/>
                </a:lnTo>
              </a:path>
            </a:pathLst>
          </a:custGeom>
          <a:ln w="47244">
            <a:solidFill>
              <a:srgbClr val="326598"/>
            </a:solidFill>
          </a:ln>
        </p:spPr>
        <p:txBody>
          <a:bodyPr wrap="square" lIns="0" tIns="0" rIns="0" bIns="0" rtlCol="0"/>
          <a:lstStyle/>
          <a:p>
            <a:endParaRPr/>
          </a:p>
        </p:txBody>
      </p:sp>
      <p:sp>
        <p:nvSpPr>
          <p:cNvPr id="20" name="object 20"/>
          <p:cNvSpPr/>
          <p:nvPr/>
        </p:nvSpPr>
        <p:spPr>
          <a:xfrm>
            <a:off x="3690365" y="1829561"/>
            <a:ext cx="0" cy="1144270"/>
          </a:xfrm>
          <a:custGeom>
            <a:avLst/>
            <a:gdLst/>
            <a:ahLst/>
            <a:cxnLst/>
            <a:rect l="l" t="t" r="r" b="b"/>
            <a:pathLst>
              <a:path h="1144270">
                <a:moveTo>
                  <a:pt x="0" y="0"/>
                </a:moveTo>
                <a:lnTo>
                  <a:pt x="0" y="1143761"/>
                </a:lnTo>
              </a:path>
            </a:pathLst>
          </a:custGeom>
          <a:ln w="47244">
            <a:solidFill>
              <a:srgbClr val="326598"/>
            </a:solidFill>
          </a:ln>
        </p:spPr>
        <p:txBody>
          <a:bodyPr wrap="square" lIns="0" tIns="0" rIns="0" bIns="0" rtlCol="0"/>
          <a:lstStyle/>
          <a:p>
            <a:endParaRPr/>
          </a:p>
        </p:txBody>
      </p:sp>
      <p:sp>
        <p:nvSpPr>
          <p:cNvPr id="21" name="object 21"/>
          <p:cNvSpPr/>
          <p:nvPr/>
        </p:nvSpPr>
        <p:spPr>
          <a:xfrm>
            <a:off x="3775709" y="1807464"/>
            <a:ext cx="0" cy="1165860"/>
          </a:xfrm>
          <a:custGeom>
            <a:avLst/>
            <a:gdLst/>
            <a:ahLst/>
            <a:cxnLst/>
            <a:rect l="l" t="t" r="r" b="b"/>
            <a:pathLst>
              <a:path h="1165860">
                <a:moveTo>
                  <a:pt x="0" y="0"/>
                </a:moveTo>
                <a:lnTo>
                  <a:pt x="0" y="1165859"/>
                </a:lnTo>
              </a:path>
            </a:pathLst>
          </a:custGeom>
          <a:ln w="47244">
            <a:solidFill>
              <a:srgbClr val="326598"/>
            </a:solidFill>
          </a:ln>
        </p:spPr>
        <p:txBody>
          <a:bodyPr wrap="square" lIns="0" tIns="0" rIns="0" bIns="0" rtlCol="0"/>
          <a:lstStyle/>
          <a:p>
            <a:endParaRPr/>
          </a:p>
        </p:txBody>
      </p:sp>
      <p:sp>
        <p:nvSpPr>
          <p:cNvPr id="22" name="object 22"/>
          <p:cNvSpPr/>
          <p:nvPr/>
        </p:nvSpPr>
        <p:spPr>
          <a:xfrm>
            <a:off x="3860291" y="1784604"/>
            <a:ext cx="0" cy="1188720"/>
          </a:xfrm>
          <a:custGeom>
            <a:avLst/>
            <a:gdLst/>
            <a:ahLst/>
            <a:cxnLst/>
            <a:rect l="l" t="t" r="r" b="b"/>
            <a:pathLst>
              <a:path h="1188720">
                <a:moveTo>
                  <a:pt x="0" y="0"/>
                </a:moveTo>
                <a:lnTo>
                  <a:pt x="0" y="1188720"/>
                </a:lnTo>
              </a:path>
            </a:pathLst>
          </a:custGeom>
          <a:ln w="47244">
            <a:solidFill>
              <a:srgbClr val="326598"/>
            </a:solidFill>
          </a:ln>
        </p:spPr>
        <p:txBody>
          <a:bodyPr wrap="square" lIns="0" tIns="0" rIns="0" bIns="0" rtlCol="0"/>
          <a:lstStyle/>
          <a:p>
            <a:endParaRPr/>
          </a:p>
        </p:txBody>
      </p:sp>
      <p:sp>
        <p:nvSpPr>
          <p:cNvPr id="23" name="object 23"/>
          <p:cNvSpPr/>
          <p:nvPr/>
        </p:nvSpPr>
        <p:spPr>
          <a:xfrm>
            <a:off x="3946397" y="1763267"/>
            <a:ext cx="0" cy="1210310"/>
          </a:xfrm>
          <a:custGeom>
            <a:avLst/>
            <a:gdLst/>
            <a:ahLst/>
            <a:cxnLst/>
            <a:rect l="l" t="t" r="r" b="b"/>
            <a:pathLst>
              <a:path h="1210310">
                <a:moveTo>
                  <a:pt x="0" y="0"/>
                </a:moveTo>
                <a:lnTo>
                  <a:pt x="0" y="1210055"/>
                </a:lnTo>
              </a:path>
            </a:pathLst>
          </a:custGeom>
          <a:ln w="47244">
            <a:solidFill>
              <a:srgbClr val="326598"/>
            </a:solidFill>
          </a:ln>
        </p:spPr>
        <p:txBody>
          <a:bodyPr wrap="square" lIns="0" tIns="0" rIns="0" bIns="0" rtlCol="0"/>
          <a:lstStyle/>
          <a:p>
            <a:endParaRPr/>
          </a:p>
        </p:txBody>
      </p:sp>
      <p:sp>
        <p:nvSpPr>
          <p:cNvPr id="24" name="object 24"/>
          <p:cNvSpPr/>
          <p:nvPr/>
        </p:nvSpPr>
        <p:spPr>
          <a:xfrm>
            <a:off x="4030979" y="1767839"/>
            <a:ext cx="0" cy="1205865"/>
          </a:xfrm>
          <a:custGeom>
            <a:avLst/>
            <a:gdLst/>
            <a:ahLst/>
            <a:cxnLst/>
            <a:rect l="l" t="t" r="r" b="b"/>
            <a:pathLst>
              <a:path h="1205864">
                <a:moveTo>
                  <a:pt x="0" y="0"/>
                </a:moveTo>
                <a:lnTo>
                  <a:pt x="0" y="1205483"/>
                </a:lnTo>
              </a:path>
            </a:pathLst>
          </a:custGeom>
          <a:ln w="47244">
            <a:solidFill>
              <a:srgbClr val="326598"/>
            </a:solidFill>
          </a:ln>
        </p:spPr>
        <p:txBody>
          <a:bodyPr wrap="square" lIns="0" tIns="0" rIns="0" bIns="0" rtlCol="0"/>
          <a:lstStyle/>
          <a:p>
            <a:endParaRPr/>
          </a:p>
        </p:txBody>
      </p:sp>
      <p:sp>
        <p:nvSpPr>
          <p:cNvPr id="25" name="object 25"/>
          <p:cNvSpPr/>
          <p:nvPr/>
        </p:nvSpPr>
        <p:spPr>
          <a:xfrm>
            <a:off x="4115561" y="1744979"/>
            <a:ext cx="0" cy="1228725"/>
          </a:xfrm>
          <a:custGeom>
            <a:avLst/>
            <a:gdLst/>
            <a:ahLst/>
            <a:cxnLst/>
            <a:rect l="l" t="t" r="r" b="b"/>
            <a:pathLst>
              <a:path h="1228725">
                <a:moveTo>
                  <a:pt x="0" y="0"/>
                </a:moveTo>
                <a:lnTo>
                  <a:pt x="0" y="1228344"/>
                </a:lnTo>
              </a:path>
            </a:pathLst>
          </a:custGeom>
          <a:ln w="47244">
            <a:solidFill>
              <a:srgbClr val="326598"/>
            </a:solidFill>
          </a:ln>
        </p:spPr>
        <p:txBody>
          <a:bodyPr wrap="square" lIns="0" tIns="0" rIns="0" bIns="0" rtlCol="0"/>
          <a:lstStyle/>
          <a:p>
            <a:endParaRPr/>
          </a:p>
        </p:txBody>
      </p:sp>
      <p:sp>
        <p:nvSpPr>
          <p:cNvPr id="26" name="object 26"/>
          <p:cNvSpPr/>
          <p:nvPr/>
        </p:nvSpPr>
        <p:spPr>
          <a:xfrm>
            <a:off x="4201667" y="1722120"/>
            <a:ext cx="0" cy="1251585"/>
          </a:xfrm>
          <a:custGeom>
            <a:avLst/>
            <a:gdLst/>
            <a:ahLst/>
            <a:cxnLst/>
            <a:rect l="l" t="t" r="r" b="b"/>
            <a:pathLst>
              <a:path h="1251585">
                <a:moveTo>
                  <a:pt x="0" y="0"/>
                </a:moveTo>
                <a:lnTo>
                  <a:pt x="0" y="1251203"/>
                </a:lnTo>
              </a:path>
            </a:pathLst>
          </a:custGeom>
          <a:ln w="47244">
            <a:solidFill>
              <a:srgbClr val="326598"/>
            </a:solidFill>
          </a:ln>
        </p:spPr>
        <p:txBody>
          <a:bodyPr wrap="square" lIns="0" tIns="0" rIns="0" bIns="0" rtlCol="0"/>
          <a:lstStyle/>
          <a:p>
            <a:endParaRPr/>
          </a:p>
        </p:txBody>
      </p:sp>
      <p:sp>
        <p:nvSpPr>
          <p:cNvPr id="27" name="object 27"/>
          <p:cNvSpPr/>
          <p:nvPr/>
        </p:nvSpPr>
        <p:spPr>
          <a:xfrm>
            <a:off x="4286250" y="1699260"/>
            <a:ext cx="0" cy="1274445"/>
          </a:xfrm>
          <a:custGeom>
            <a:avLst/>
            <a:gdLst/>
            <a:ahLst/>
            <a:cxnLst/>
            <a:rect l="l" t="t" r="r" b="b"/>
            <a:pathLst>
              <a:path h="1274445">
                <a:moveTo>
                  <a:pt x="0" y="0"/>
                </a:moveTo>
                <a:lnTo>
                  <a:pt x="0" y="1274063"/>
                </a:lnTo>
              </a:path>
            </a:pathLst>
          </a:custGeom>
          <a:ln w="47244">
            <a:solidFill>
              <a:srgbClr val="326598"/>
            </a:solidFill>
          </a:ln>
        </p:spPr>
        <p:txBody>
          <a:bodyPr wrap="square" lIns="0" tIns="0" rIns="0" bIns="0" rtlCol="0"/>
          <a:lstStyle/>
          <a:p>
            <a:endParaRPr/>
          </a:p>
        </p:txBody>
      </p:sp>
      <p:sp>
        <p:nvSpPr>
          <p:cNvPr id="28" name="object 28"/>
          <p:cNvSpPr/>
          <p:nvPr/>
        </p:nvSpPr>
        <p:spPr>
          <a:xfrm>
            <a:off x="4372355" y="1704594"/>
            <a:ext cx="0" cy="1268730"/>
          </a:xfrm>
          <a:custGeom>
            <a:avLst/>
            <a:gdLst/>
            <a:ahLst/>
            <a:cxnLst/>
            <a:rect l="l" t="t" r="r" b="b"/>
            <a:pathLst>
              <a:path h="1268730">
                <a:moveTo>
                  <a:pt x="0" y="0"/>
                </a:moveTo>
                <a:lnTo>
                  <a:pt x="0" y="1268729"/>
                </a:lnTo>
              </a:path>
            </a:pathLst>
          </a:custGeom>
          <a:ln w="47244">
            <a:solidFill>
              <a:srgbClr val="326598"/>
            </a:solidFill>
          </a:ln>
        </p:spPr>
        <p:txBody>
          <a:bodyPr wrap="square" lIns="0" tIns="0" rIns="0" bIns="0" rtlCol="0"/>
          <a:lstStyle/>
          <a:p>
            <a:endParaRPr/>
          </a:p>
        </p:txBody>
      </p:sp>
      <p:sp>
        <p:nvSpPr>
          <p:cNvPr id="29" name="object 29"/>
          <p:cNvSpPr/>
          <p:nvPr/>
        </p:nvSpPr>
        <p:spPr>
          <a:xfrm>
            <a:off x="4456938" y="1680210"/>
            <a:ext cx="0" cy="1293495"/>
          </a:xfrm>
          <a:custGeom>
            <a:avLst/>
            <a:gdLst/>
            <a:ahLst/>
            <a:cxnLst/>
            <a:rect l="l" t="t" r="r" b="b"/>
            <a:pathLst>
              <a:path h="1293495">
                <a:moveTo>
                  <a:pt x="0" y="0"/>
                </a:moveTo>
                <a:lnTo>
                  <a:pt x="0" y="1293113"/>
                </a:lnTo>
              </a:path>
            </a:pathLst>
          </a:custGeom>
          <a:ln w="47244">
            <a:solidFill>
              <a:srgbClr val="326598"/>
            </a:solidFill>
          </a:ln>
        </p:spPr>
        <p:txBody>
          <a:bodyPr wrap="square" lIns="0" tIns="0" rIns="0" bIns="0" rtlCol="0"/>
          <a:lstStyle/>
          <a:p>
            <a:endParaRPr/>
          </a:p>
        </p:txBody>
      </p:sp>
      <p:sp>
        <p:nvSpPr>
          <p:cNvPr id="30" name="object 30"/>
          <p:cNvSpPr/>
          <p:nvPr/>
        </p:nvSpPr>
        <p:spPr>
          <a:xfrm>
            <a:off x="4541520" y="1686305"/>
            <a:ext cx="0" cy="1287145"/>
          </a:xfrm>
          <a:custGeom>
            <a:avLst/>
            <a:gdLst/>
            <a:ahLst/>
            <a:cxnLst/>
            <a:rect l="l" t="t" r="r" b="b"/>
            <a:pathLst>
              <a:path h="1287145">
                <a:moveTo>
                  <a:pt x="0" y="0"/>
                </a:moveTo>
                <a:lnTo>
                  <a:pt x="0" y="1287018"/>
                </a:lnTo>
              </a:path>
            </a:pathLst>
          </a:custGeom>
          <a:ln w="47244">
            <a:solidFill>
              <a:srgbClr val="326598"/>
            </a:solidFill>
          </a:ln>
        </p:spPr>
        <p:txBody>
          <a:bodyPr wrap="square" lIns="0" tIns="0" rIns="0" bIns="0" rtlCol="0"/>
          <a:lstStyle/>
          <a:p>
            <a:endParaRPr/>
          </a:p>
        </p:txBody>
      </p:sp>
      <p:sp>
        <p:nvSpPr>
          <p:cNvPr id="31" name="object 31"/>
          <p:cNvSpPr/>
          <p:nvPr/>
        </p:nvSpPr>
        <p:spPr>
          <a:xfrm>
            <a:off x="4627626" y="1693164"/>
            <a:ext cx="0" cy="1280160"/>
          </a:xfrm>
          <a:custGeom>
            <a:avLst/>
            <a:gdLst/>
            <a:ahLst/>
            <a:cxnLst/>
            <a:rect l="l" t="t" r="r" b="b"/>
            <a:pathLst>
              <a:path h="1280160">
                <a:moveTo>
                  <a:pt x="0" y="0"/>
                </a:moveTo>
                <a:lnTo>
                  <a:pt x="0" y="1280159"/>
                </a:lnTo>
              </a:path>
            </a:pathLst>
          </a:custGeom>
          <a:ln w="47244">
            <a:solidFill>
              <a:srgbClr val="326598"/>
            </a:solidFill>
          </a:ln>
        </p:spPr>
        <p:txBody>
          <a:bodyPr wrap="square" lIns="0" tIns="0" rIns="0" bIns="0" rtlCol="0"/>
          <a:lstStyle/>
          <a:p>
            <a:endParaRPr/>
          </a:p>
        </p:txBody>
      </p:sp>
      <p:sp>
        <p:nvSpPr>
          <p:cNvPr id="32" name="object 32"/>
          <p:cNvSpPr/>
          <p:nvPr/>
        </p:nvSpPr>
        <p:spPr>
          <a:xfrm>
            <a:off x="4712208" y="1670304"/>
            <a:ext cx="0" cy="1303020"/>
          </a:xfrm>
          <a:custGeom>
            <a:avLst/>
            <a:gdLst/>
            <a:ahLst/>
            <a:cxnLst/>
            <a:rect l="l" t="t" r="r" b="b"/>
            <a:pathLst>
              <a:path h="1303020">
                <a:moveTo>
                  <a:pt x="0" y="0"/>
                </a:moveTo>
                <a:lnTo>
                  <a:pt x="0" y="1303020"/>
                </a:lnTo>
              </a:path>
            </a:pathLst>
          </a:custGeom>
          <a:ln w="47244">
            <a:solidFill>
              <a:srgbClr val="326598"/>
            </a:solidFill>
          </a:ln>
        </p:spPr>
        <p:txBody>
          <a:bodyPr wrap="square" lIns="0" tIns="0" rIns="0" bIns="0" rtlCol="0"/>
          <a:lstStyle/>
          <a:p>
            <a:endParaRPr/>
          </a:p>
        </p:txBody>
      </p:sp>
      <p:sp>
        <p:nvSpPr>
          <p:cNvPr id="33" name="object 33"/>
          <p:cNvSpPr/>
          <p:nvPr/>
        </p:nvSpPr>
        <p:spPr>
          <a:xfrm>
            <a:off x="4797552" y="1645920"/>
            <a:ext cx="0" cy="1327785"/>
          </a:xfrm>
          <a:custGeom>
            <a:avLst/>
            <a:gdLst/>
            <a:ahLst/>
            <a:cxnLst/>
            <a:rect l="l" t="t" r="r" b="b"/>
            <a:pathLst>
              <a:path h="1327785">
                <a:moveTo>
                  <a:pt x="0" y="0"/>
                </a:moveTo>
                <a:lnTo>
                  <a:pt x="0" y="1327403"/>
                </a:lnTo>
              </a:path>
            </a:pathLst>
          </a:custGeom>
          <a:ln w="47244">
            <a:solidFill>
              <a:srgbClr val="326598"/>
            </a:solidFill>
          </a:ln>
        </p:spPr>
        <p:txBody>
          <a:bodyPr wrap="square" lIns="0" tIns="0" rIns="0" bIns="0" rtlCol="0"/>
          <a:lstStyle/>
          <a:p>
            <a:endParaRPr/>
          </a:p>
        </p:txBody>
      </p:sp>
      <p:sp>
        <p:nvSpPr>
          <p:cNvPr id="34" name="object 34"/>
          <p:cNvSpPr/>
          <p:nvPr/>
        </p:nvSpPr>
        <p:spPr>
          <a:xfrm>
            <a:off x="4882134" y="1623060"/>
            <a:ext cx="0" cy="1350645"/>
          </a:xfrm>
          <a:custGeom>
            <a:avLst/>
            <a:gdLst/>
            <a:ahLst/>
            <a:cxnLst/>
            <a:rect l="l" t="t" r="r" b="b"/>
            <a:pathLst>
              <a:path h="1350645">
                <a:moveTo>
                  <a:pt x="0" y="0"/>
                </a:moveTo>
                <a:lnTo>
                  <a:pt x="0" y="1350263"/>
                </a:lnTo>
              </a:path>
            </a:pathLst>
          </a:custGeom>
          <a:ln w="47244">
            <a:solidFill>
              <a:srgbClr val="326598"/>
            </a:solidFill>
          </a:ln>
        </p:spPr>
        <p:txBody>
          <a:bodyPr wrap="square" lIns="0" tIns="0" rIns="0" bIns="0" rtlCol="0"/>
          <a:lstStyle/>
          <a:p>
            <a:endParaRPr/>
          </a:p>
        </p:txBody>
      </p:sp>
      <p:sp>
        <p:nvSpPr>
          <p:cNvPr id="35" name="object 35"/>
          <p:cNvSpPr/>
          <p:nvPr/>
        </p:nvSpPr>
        <p:spPr>
          <a:xfrm>
            <a:off x="4968240" y="1598675"/>
            <a:ext cx="0" cy="1374775"/>
          </a:xfrm>
          <a:custGeom>
            <a:avLst/>
            <a:gdLst/>
            <a:ahLst/>
            <a:cxnLst/>
            <a:rect l="l" t="t" r="r" b="b"/>
            <a:pathLst>
              <a:path h="1374775">
                <a:moveTo>
                  <a:pt x="0" y="0"/>
                </a:moveTo>
                <a:lnTo>
                  <a:pt x="0" y="1374648"/>
                </a:lnTo>
              </a:path>
            </a:pathLst>
          </a:custGeom>
          <a:ln w="47244">
            <a:solidFill>
              <a:srgbClr val="326598"/>
            </a:solidFill>
          </a:ln>
        </p:spPr>
        <p:txBody>
          <a:bodyPr wrap="square" lIns="0" tIns="0" rIns="0" bIns="0" rtlCol="0"/>
          <a:lstStyle/>
          <a:p>
            <a:endParaRPr/>
          </a:p>
        </p:txBody>
      </p:sp>
      <p:sp>
        <p:nvSpPr>
          <p:cNvPr id="36" name="object 36"/>
          <p:cNvSpPr/>
          <p:nvPr/>
        </p:nvSpPr>
        <p:spPr>
          <a:xfrm>
            <a:off x="5052821" y="1574291"/>
            <a:ext cx="0" cy="1399540"/>
          </a:xfrm>
          <a:custGeom>
            <a:avLst/>
            <a:gdLst/>
            <a:ahLst/>
            <a:cxnLst/>
            <a:rect l="l" t="t" r="r" b="b"/>
            <a:pathLst>
              <a:path h="1399539">
                <a:moveTo>
                  <a:pt x="0" y="0"/>
                </a:moveTo>
                <a:lnTo>
                  <a:pt x="0" y="1399031"/>
                </a:lnTo>
              </a:path>
            </a:pathLst>
          </a:custGeom>
          <a:ln w="47244">
            <a:solidFill>
              <a:srgbClr val="326598"/>
            </a:solidFill>
          </a:ln>
        </p:spPr>
        <p:txBody>
          <a:bodyPr wrap="square" lIns="0" tIns="0" rIns="0" bIns="0" rtlCol="0"/>
          <a:lstStyle/>
          <a:p>
            <a:endParaRPr/>
          </a:p>
        </p:txBody>
      </p:sp>
      <p:sp>
        <p:nvSpPr>
          <p:cNvPr id="37" name="object 37"/>
          <p:cNvSpPr/>
          <p:nvPr/>
        </p:nvSpPr>
        <p:spPr>
          <a:xfrm>
            <a:off x="5137403" y="1548383"/>
            <a:ext cx="0" cy="1424940"/>
          </a:xfrm>
          <a:custGeom>
            <a:avLst/>
            <a:gdLst/>
            <a:ahLst/>
            <a:cxnLst/>
            <a:rect l="l" t="t" r="r" b="b"/>
            <a:pathLst>
              <a:path h="1424939">
                <a:moveTo>
                  <a:pt x="0" y="0"/>
                </a:moveTo>
                <a:lnTo>
                  <a:pt x="0" y="1424940"/>
                </a:lnTo>
              </a:path>
            </a:pathLst>
          </a:custGeom>
          <a:ln w="47244">
            <a:solidFill>
              <a:srgbClr val="326598"/>
            </a:solidFill>
          </a:ln>
        </p:spPr>
        <p:txBody>
          <a:bodyPr wrap="square" lIns="0" tIns="0" rIns="0" bIns="0" rtlCol="0"/>
          <a:lstStyle/>
          <a:p>
            <a:endParaRPr/>
          </a:p>
        </p:txBody>
      </p:sp>
      <p:sp>
        <p:nvSpPr>
          <p:cNvPr id="38" name="object 38"/>
          <p:cNvSpPr/>
          <p:nvPr/>
        </p:nvSpPr>
        <p:spPr>
          <a:xfrm>
            <a:off x="5223509" y="1522475"/>
            <a:ext cx="0" cy="1450975"/>
          </a:xfrm>
          <a:custGeom>
            <a:avLst/>
            <a:gdLst/>
            <a:ahLst/>
            <a:cxnLst/>
            <a:rect l="l" t="t" r="r" b="b"/>
            <a:pathLst>
              <a:path h="1450975">
                <a:moveTo>
                  <a:pt x="0" y="0"/>
                </a:moveTo>
                <a:lnTo>
                  <a:pt x="0" y="1450848"/>
                </a:lnTo>
              </a:path>
            </a:pathLst>
          </a:custGeom>
          <a:ln w="47244">
            <a:solidFill>
              <a:srgbClr val="326598"/>
            </a:solidFill>
          </a:ln>
        </p:spPr>
        <p:txBody>
          <a:bodyPr wrap="square" lIns="0" tIns="0" rIns="0" bIns="0" rtlCol="0"/>
          <a:lstStyle/>
          <a:p>
            <a:endParaRPr/>
          </a:p>
        </p:txBody>
      </p:sp>
      <p:sp>
        <p:nvSpPr>
          <p:cNvPr id="39" name="object 39"/>
          <p:cNvSpPr/>
          <p:nvPr/>
        </p:nvSpPr>
        <p:spPr>
          <a:xfrm>
            <a:off x="5308091" y="1497330"/>
            <a:ext cx="0" cy="1476375"/>
          </a:xfrm>
          <a:custGeom>
            <a:avLst/>
            <a:gdLst/>
            <a:ahLst/>
            <a:cxnLst/>
            <a:rect l="l" t="t" r="r" b="b"/>
            <a:pathLst>
              <a:path h="1476375">
                <a:moveTo>
                  <a:pt x="0" y="0"/>
                </a:moveTo>
                <a:lnTo>
                  <a:pt x="0" y="1475994"/>
                </a:lnTo>
              </a:path>
            </a:pathLst>
          </a:custGeom>
          <a:ln w="47244">
            <a:solidFill>
              <a:srgbClr val="326598"/>
            </a:solidFill>
          </a:ln>
        </p:spPr>
        <p:txBody>
          <a:bodyPr wrap="square" lIns="0" tIns="0" rIns="0" bIns="0" rtlCol="0"/>
          <a:lstStyle/>
          <a:p>
            <a:endParaRPr/>
          </a:p>
        </p:txBody>
      </p:sp>
      <p:sp>
        <p:nvSpPr>
          <p:cNvPr id="40" name="object 40"/>
          <p:cNvSpPr/>
          <p:nvPr/>
        </p:nvSpPr>
        <p:spPr>
          <a:xfrm>
            <a:off x="5350383" y="1422653"/>
            <a:ext cx="0" cy="1550670"/>
          </a:xfrm>
          <a:custGeom>
            <a:avLst/>
            <a:gdLst/>
            <a:ahLst/>
            <a:cxnLst/>
            <a:rect l="l" t="t" r="r" b="b"/>
            <a:pathLst>
              <a:path h="1550670">
                <a:moveTo>
                  <a:pt x="0" y="0"/>
                </a:moveTo>
                <a:lnTo>
                  <a:pt x="0" y="1550670"/>
                </a:lnTo>
              </a:path>
            </a:pathLst>
          </a:custGeom>
          <a:ln w="3175">
            <a:solidFill>
              <a:srgbClr val="3F3F3F"/>
            </a:solidFill>
          </a:ln>
        </p:spPr>
        <p:txBody>
          <a:bodyPr wrap="square" lIns="0" tIns="0" rIns="0" bIns="0" rtlCol="0"/>
          <a:lstStyle/>
          <a:p>
            <a:endParaRPr/>
          </a:p>
        </p:txBody>
      </p:sp>
      <p:sp>
        <p:nvSpPr>
          <p:cNvPr id="41" name="object 41"/>
          <p:cNvSpPr/>
          <p:nvPr/>
        </p:nvSpPr>
        <p:spPr>
          <a:xfrm>
            <a:off x="5318759" y="2973323"/>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2" name="object 42"/>
          <p:cNvSpPr/>
          <p:nvPr/>
        </p:nvSpPr>
        <p:spPr>
          <a:xfrm>
            <a:off x="5318759" y="2456307"/>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3" name="object 43"/>
          <p:cNvSpPr/>
          <p:nvPr/>
        </p:nvSpPr>
        <p:spPr>
          <a:xfrm>
            <a:off x="5318759" y="1939289"/>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4" name="object 44"/>
          <p:cNvSpPr/>
          <p:nvPr/>
        </p:nvSpPr>
        <p:spPr>
          <a:xfrm>
            <a:off x="5318759" y="1422653"/>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5" name="object 45"/>
          <p:cNvSpPr/>
          <p:nvPr/>
        </p:nvSpPr>
        <p:spPr>
          <a:xfrm>
            <a:off x="2668905" y="1422653"/>
            <a:ext cx="0" cy="1583690"/>
          </a:xfrm>
          <a:custGeom>
            <a:avLst/>
            <a:gdLst/>
            <a:ahLst/>
            <a:cxnLst/>
            <a:rect l="l" t="t" r="r" b="b"/>
            <a:pathLst>
              <a:path h="1583689">
                <a:moveTo>
                  <a:pt x="0" y="0"/>
                </a:moveTo>
                <a:lnTo>
                  <a:pt x="0" y="1583436"/>
                </a:lnTo>
              </a:path>
            </a:pathLst>
          </a:custGeom>
          <a:ln w="3175">
            <a:solidFill>
              <a:srgbClr val="3F3F3F"/>
            </a:solidFill>
          </a:ln>
        </p:spPr>
        <p:txBody>
          <a:bodyPr wrap="square" lIns="0" tIns="0" rIns="0" bIns="0" rtlCol="0"/>
          <a:lstStyle/>
          <a:p>
            <a:endParaRPr/>
          </a:p>
        </p:txBody>
      </p:sp>
      <p:sp>
        <p:nvSpPr>
          <p:cNvPr id="46" name="object 46"/>
          <p:cNvSpPr/>
          <p:nvPr/>
        </p:nvSpPr>
        <p:spPr>
          <a:xfrm>
            <a:off x="2635757" y="297332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7" name="object 47"/>
          <p:cNvSpPr/>
          <p:nvPr/>
        </p:nvSpPr>
        <p:spPr>
          <a:xfrm>
            <a:off x="2635757" y="2818638"/>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8" name="object 48"/>
          <p:cNvSpPr/>
          <p:nvPr/>
        </p:nvSpPr>
        <p:spPr>
          <a:xfrm>
            <a:off x="2635757" y="2663951"/>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9" name="object 49"/>
          <p:cNvSpPr/>
          <p:nvPr/>
        </p:nvSpPr>
        <p:spPr>
          <a:xfrm>
            <a:off x="2635757" y="2507741"/>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0" name="object 50"/>
          <p:cNvSpPr/>
          <p:nvPr/>
        </p:nvSpPr>
        <p:spPr>
          <a:xfrm>
            <a:off x="2635757" y="235305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1" name="object 51"/>
          <p:cNvSpPr/>
          <p:nvPr/>
        </p:nvSpPr>
        <p:spPr>
          <a:xfrm>
            <a:off x="2635757" y="2198369"/>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2" name="object 52"/>
          <p:cNvSpPr/>
          <p:nvPr/>
        </p:nvSpPr>
        <p:spPr>
          <a:xfrm>
            <a:off x="2635757" y="2042541"/>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3" name="object 53"/>
          <p:cNvSpPr/>
          <p:nvPr/>
        </p:nvSpPr>
        <p:spPr>
          <a:xfrm>
            <a:off x="2635757" y="188785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4" name="object 54"/>
          <p:cNvSpPr/>
          <p:nvPr/>
        </p:nvSpPr>
        <p:spPr>
          <a:xfrm>
            <a:off x="2635757" y="1733550"/>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5" name="object 55"/>
          <p:cNvSpPr/>
          <p:nvPr/>
        </p:nvSpPr>
        <p:spPr>
          <a:xfrm>
            <a:off x="2635757" y="1577339"/>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6" name="object 56"/>
          <p:cNvSpPr/>
          <p:nvPr/>
        </p:nvSpPr>
        <p:spPr>
          <a:xfrm>
            <a:off x="2635757" y="142265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7" name="object 57"/>
          <p:cNvSpPr/>
          <p:nvPr/>
        </p:nvSpPr>
        <p:spPr>
          <a:xfrm>
            <a:off x="2668523" y="2973324"/>
            <a:ext cx="2681605" cy="0"/>
          </a:xfrm>
          <a:custGeom>
            <a:avLst/>
            <a:gdLst/>
            <a:ahLst/>
            <a:cxnLst/>
            <a:rect l="l" t="t" r="r" b="b"/>
            <a:pathLst>
              <a:path w="2681604">
                <a:moveTo>
                  <a:pt x="0" y="0"/>
                </a:moveTo>
                <a:lnTo>
                  <a:pt x="2681478" y="0"/>
                </a:lnTo>
              </a:path>
            </a:pathLst>
          </a:custGeom>
          <a:ln w="3175">
            <a:solidFill>
              <a:srgbClr val="3F3F3F"/>
            </a:solidFill>
          </a:ln>
        </p:spPr>
        <p:txBody>
          <a:bodyPr wrap="square" lIns="0" tIns="0" rIns="0" bIns="0" rtlCol="0"/>
          <a:lstStyle/>
          <a:p>
            <a:endParaRPr/>
          </a:p>
        </p:txBody>
      </p:sp>
      <p:sp>
        <p:nvSpPr>
          <p:cNvPr id="58" name="object 58"/>
          <p:cNvSpPr/>
          <p:nvPr/>
        </p:nvSpPr>
        <p:spPr>
          <a:xfrm>
            <a:off x="2837688" y="298970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9" name="object 59"/>
          <p:cNvSpPr/>
          <p:nvPr/>
        </p:nvSpPr>
        <p:spPr>
          <a:xfrm>
            <a:off x="3008376" y="298970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0" name="object 60"/>
          <p:cNvSpPr/>
          <p:nvPr/>
        </p:nvSpPr>
        <p:spPr>
          <a:xfrm>
            <a:off x="3177539" y="298970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1" name="object 61"/>
          <p:cNvSpPr/>
          <p:nvPr/>
        </p:nvSpPr>
        <p:spPr>
          <a:xfrm>
            <a:off x="3348228" y="298970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2" name="object 62"/>
          <p:cNvSpPr/>
          <p:nvPr/>
        </p:nvSpPr>
        <p:spPr>
          <a:xfrm>
            <a:off x="3518915" y="298970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3" name="object 63"/>
          <p:cNvSpPr/>
          <p:nvPr/>
        </p:nvSpPr>
        <p:spPr>
          <a:xfrm>
            <a:off x="3689603" y="2989707"/>
            <a:ext cx="2540" cy="0"/>
          </a:xfrm>
          <a:custGeom>
            <a:avLst/>
            <a:gdLst/>
            <a:ahLst/>
            <a:cxnLst/>
            <a:rect l="l" t="t" r="r" b="b"/>
            <a:pathLst>
              <a:path w="2539">
                <a:moveTo>
                  <a:pt x="0" y="0"/>
                </a:moveTo>
                <a:lnTo>
                  <a:pt x="2286" y="0"/>
                </a:lnTo>
              </a:path>
            </a:pathLst>
          </a:custGeom>
          <a:ln w="32766">
            <a:solidFill>
              <a:srgbClr val="3F3F3F"/>
            </a:solidFill>
          </a:ln>
        </p:spPr>
        <p:txBody>
          <a:bodyPr wrap="square" lIns="0" tIns="0" rIns="0" bIns="0" rtlCol="0"/>
          <a:lstStyle/>
          <a:p>
            <a:endParaRPr/>
          </a:p>
        </p:txBody>
      </p:sp>
      <p:sp>
        <p:nvSpPr>
          <p:cNvPr id="64" name="object 64"/>
          <p:cNvSpPr/>
          <p:nvPr/>
        </p:nvSpPr>
        <p:spPr>
          <a:xfrm>
            <a:off x="3859529" y="298970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5" name="object 65"/>
          <p:cNvSpPr/>
          <p:nvPr/>
        </p:nvSpPr>
        <p:spPr>
          <a:xfrm>
            <a:off x="4030217" y="298970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6" name="object 66"/>
          <p:cNvSpPr/>
          <p:nvPr/>
        </p:nvSpPr>
        <p:spPr>
          <a:xfrm>
            <a:off x="4199382" y="298970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7" name="object 67"/>
          <p:cNvSpPr/>
          <p:nvPr/>
        </p:nvSpPr>
        <p:spPr>
          <a:xfrm>
            <a:off x="4370070" y="298970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8" name="object 68"/>
          <p:cNvSpPr/>
          <p:nvPr/>
        </p:nvSpPr>
        <p:spPr>
          <a:xfrm>
            <a:off x="4540758" y="298970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9" name="object 69"/>
          <p:cNvSpPr/>
          <p:nvPr/>
        </p:nvSpPr>
        <p:spPr>
          <a:xfrm>
            <a:off x="4711446" y="298970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70" name="object 70"/>
          <p:cNvSpPr/>
          <p:nvPr/>
        </p:nvSpPr>
        <p:spPr>
          <a:xfrm>
            <a:off x="4881371" y="298970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71" name="object 71"/>
          <p:cNvSpPr/>
          <p:nvPr/>
        </p:nvSpPr>
        <p:spPr>
          <a:xfrm>
            <a:off x="5050535" y="298970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72" name="object 72"/>
          <p:cNvSpPr/>
          <p:nvPr/>
        </p:nvSpPr>
        <p:spPr>
          <a:xfrm>
            <a:off x="5221223" y="298970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73" name="object 73"/>
          <p:cNvSpPr/>
          <p:nvPr/>
        </p:nvSpPr>
        <p:spPr>
          <a:xfrm>
            <a:off x="2668524" y="2237232"/>
            <a:ext cx="2646045" cy="116839"/>
          </a:xfrm>
          <a:custGeom>
            <a:avLst/>
            <a:gdLst/>
            <a:ahLst/>
            <a:cxnLst/>
            <a:rect l="l" t="t" r="r" b="b"/>
            <a:pathLst>
              <a:path w="2646045" h="116839">
                <a:moveTo>
                  <a:pt x="383285" y="70103"/>
                </a:moveTo>
                <a:lnTo>
                  <a:pt x="351281" y="70103"/>
                </a:lnTo>
                <a:lnTo>
                  <a:pt x="319277" y="72389"/>
                </a:lnTo>
                <a:lnTo>
                  <a:pt x="297179" y="75437"/>
                </a:lnTo>
                <a:lnTo>
                  <a:pt x="276605" y="77723"/>
                </a:lnTo>
                <a:lnTo>
                  <a:pt x="255269" y="80771"/>
                </a:lnTo>
                <a:lnTo>
                  <a:pt x="169925" y="90677"/>
                </a:lnTo>
                <a:lnTo>
                  <a:pt x="127253" y="96773"/>
                </a:lnTo>
                <a:lnTo>
                  <a:pt x="85343" y="101345"/>
                </a:lnTo>
                <a:lnTo>
                  <a:pt x="64007" y="102869"/>
                </a:lnTo>
                <a:lnTo>
                  <a:pt x="0" y="105155"/>
                </a:lnTo>
                <a:lnTo>
                  <a:pt x="0" y="116585"/>
                </a:lnTo>
                <a:lnTo>
                  <a:pt x="761" y="116585"/>
                </a:lnTo>
                <a:lnTo>
                  <a:pt x="64769" y="114299"/>
                </a:lnTo>
                <a:lnTo>
                  <a:pt x="86105" y="112775"/>
                </a:lnTo>
                <a:lnTo>
                  <a:pt x="107441" y="110489"/>
                </a:lnTo>
                <a:lnTo>
                  <a:pt x="128777" y="107441"/>
                </a:lnTo>
                <a:lnTo>
                  <a:pt x="150113" y="105155"/>
                </a:lnTo>
                <a:lnTo>
                  <a:pt x="171449" y="102107"/>
                </a:lnTo>
                <a:lnTo>
                  <a:pt x="256793" y="92201"/>
                </a:lnTo>
                <a:lnTo>
                  <a:pt x="299465" y="86105"/>
                </a:lnTo>
                <a:lnTo>
                  <a:pt x="320039" y="83819"/>
                </a:lnTo>
                <a:lnTo>
                  <a:pt x="352043" y="81533"/>
                </a:lnTo>
                <a:lnTo>
                  <a:pt x="615187" y="81533"/>
                </a:lnTo>
                <a:lnTo>
                  <a:pt x="629411" y="78485"/>
                </a:lnTo>
                <a:lnTo>
                  <a:pt x="642746" y="74675"/>
                </a:lnTo>
                <a:lnTo>
                  <a:pt x="564641" y="74675"/>
                </a:lnTo>
                <a:lnTo>
                  <a:pt x="553973" y="73913"/>
                </a:lnTo>
                <a:lnTo>
                  <a:pt x="532637" y="73151"/>
                </a:lnTo>
                <a:lnTo>
                  <a:pt x="521969" y="72389"/>
                </a:lnTo>
                <a:lnTo>
                  <a:pt x="511301" y="72389"/>
                </a:lnTo>
                <a:lnTo>
                  <a:pt x="425957" y="71627"/>
                </a:lnTo>
                <a:lnTo>
                  <a:pt x="383285" y="70103"/>
                </a:lnTo>
                <a:close/>
              </a:path>
              <a:path w="2646045" h="116839">
                <a:moveTo>
                  <a:pt x="615187" y="81533"/>
                </a:moveTo>
                <a:lnTo>
                  <a:pt x="383285" y="81533"/>
                </a:lnTo>
                <a:lnTo>
                  <a:pt x="425957" y="83057"/>
                </a:lnTo>
                <a:lnTo>
                  <a:pt x="511301" y="83819"/>
                </a:lnTo>
                <a:lnTo>
                  <a:pt x="521969" y="83819"/>
                </a:lnTo>
                <a:lnTo>
                  <a:pt x="532637" y="84581"/>
                </a:lnTo>
                <a:lnTo>
                  <a:pt x="553211" y="85343"/>
                </a:lnTo>
                <a:lnTo>
                  <a:pt x="563879" y="86105"/>
                </a:lnTo>
                <a:lnTo>
                  <a:pt x="575309" y="86105"/>
                </a:lnTo>
                <a:lnTo>
                  <a:pt x="596645" y="84581"/>
                </a:lnTo>
                <a:lnTo>
                  <a:pt x="608075" y="83057"/>
                </a:lnTo>
                <a:lnTo>
                  <a:pt x="615187" y="81533"/>
                </a:lnTo>
                <a:close/>
              </a:path>
              <a:path w="2646045" h="116839">
                <a:moveTo>
                  <a:pt x="723899" y="53339"/>
                </a:moveTo>
                <a:lnTo>
                  <a:pt x="691895" y="53339"/>
                </a:lnTo>
                <a:lnTo>
                  <a:pt x="680465" y="54101"/>
                </a:lnTo>
                <a:lnTo>
                  <a:pt x="659129" y="58673"/>
                </a:lnTo>
                <a:lnTo>
                  <a:pt x="647699" y="60959"/>
                </a:lnTo>
                <a:lnTo>
                  <a:pt x="637031" y="64007"/>
                </a:lnTo>
                <a:lnTo>
                  <a:pt x="627125" y="67055"/>
                </a:lnTo>
                <a:lnTo>
                  <a:pt x="605789" y="71627"/>
                </a:lnTo>
                <a:lnTo>
                  <a:pt x="595883" y="73151"/>
                </a:lnTo>
                <a:lnTo>
                  <a:pt x="575309" y="74675"/>
                </a:lnTo>
                <a:lnTo>
                  <a:pt x="642746" y="74675"/>
                </a:lnTo>
                <a:lnTo>
                  <a:pt x="661415" y="69341"/>
                </a:lnTo>
                <a:lnTo>
                  <a:pt x="672083" y="67055"/>
                </a:lnTo>
                <a:lnTo>
                  <a:pt x="681989" y="65531"/>
                </a:lnTo>
                <a:lnTo>
                  <a:pt x="692657" y="64769"/>
                </a:lnTo>
                <a:lnTo>
                  <a:pt x="955801" y="64769"/>
                </a:lnTo>
                <a:lnTo>
                  <a:pt x="959357" y="64007"/>
                </a:lnTo>
                <a:lnTo>
                  <a:pt x="970025" y="60959"/>
                </a:lnTo>
                <a:lnTo>
                  <a:pt x="981455" y="57911"/>
                </a:lnTo>
                <a:lnTo>
                  <a:pt x="905255" y="57911"/>
                </a:lnTo>
                <a:lnTo>
                  <a:pt x="894587" y="57149"/>
                </a:lnTo>
                <a:lnTo>
                  <a:pt x="873251" y="56387"/>
                </a:lnTo>
                <a:lnTo>
                  <a:pt x="862583" y="55625"/>
                </a:lnTo>
                <a:lnTo>
                  <a:pt x="851915" y="55625"/>
                </a:lnTo>
                <a:lnTo>
                  <a:pt x="755903" y="54863"/>
                </a:lnTo>
                <a:lnTo>
                  <a:pt x="745235" y="54101"/>
                </a:lnTo>
                <a:lnTo>
                  <a:pt x="723899" y="53339"/>
                </a:lnTo>
                <a:close/>
              </a:path>
              <a:path w="2646045" h="116839">
                <a:moveTo>
                  <a:pt x="955801" y="64769"/>
                </a:moveTo>
                <a:lnTo>
                  <a:pt x="723899" y="64769"/>
                </a:lnTo>
                <a:lnTo>
                  <a:pt x="745235" y="65531"/>
                </a:lnTo>
                <a:lnTo>
                  <a:pt x="755903" y="66293"/>
                </a:lnTo>
                <a:lnTo>
                  <a:pt x="851915" y="67055"/>
                </a:lnTo>
                <a:lnTo>
                  <a:pt x="862583" y="67055"/>
                </a:lnTo>
                <a:lnTo>
                  <a:pt x="872489" y="67817"/>
                </a:lnTo>
                <a:lnTo>
                  <a:pt x="893825" y="68579"/>
                </a:lnTo>
                <a:lnTo>
                  <a:pt x="905255" y="69341"/>
                </a:lnTo>
                <a:lnTo>
                  <a:pt x="915923" y="69341"/>
                </a:lnTo>
                <a:lnTo>
                  <a:pt x="937259" y="67817"/>
                </a:lnTo>
                <a:lnTo>
                  <a:pt x="948689" y="66293"/>
                </a:lnTo>
                <a:lnTo>
                  <a:pt x="955801" y="64769"/>
                </a:lnTo>
                <a:close/>
              </a:path>
              <a:path w="2646045" h="116839">
                <a:moveTo>
                  <a:pt x="1064513" y="35813"/>
                </a:moveTo>
                <a:lnTo>
                  <a:pt x="1032509" y="35813"/>
                </a:lnTo>
                <a:lnTo>
                  <a:pt x="1021079" y="36575"/>
                </a:lnTo>
                <a:lnTo>
                  <a:pt x="1010411" y="38861"/>
                </a:lnTo>
                <a:lnTo>
                  <a:pt x="998981" y="41147"/>
                </a:lnTo>
                <a:lnTo>
                  <a:pt x="988313" y="43433"/>
                </a:lnTo>
                <a:lnTo>
                  <a:pt x="977645" y="46481"/>
                </a:lnTo>
                <a:lnTo>
                  <a:pt x="967739" y="49529"/>
                </a:lnTo>
                <a:lnTo>
                  <a:pt x="957071" y="52577"/>
                </a:lnTo>
                <a:lnTo>
                  <a:pt x="946403" y="54863"/>
                </a:lnTo>
                <a:lnTo>
                  <a:pt x="936497" y="56387"/>
                </a:lnTo>
                <a:lnTo>
                  <a:pt x="915923" y="57911"/>
                </a:lnTo>
                <a:lnTo>
                  <a:pt x="981455" y="57911"/>
                </a:lnTo>
                <a:lnTo>
                  <a:pt x="992123" y="54863"/>
                </a:lnTo>
                <a:lnTo>
                  <a:pt x="1002029" y="51815"/>
                </a:lnTo>
                <a:lnTo>
                  <a:pt x="1012697" y="49529"/>
                </a:lnTo>
                <a:lnTo>
                  <a:pt x="1022603" y="48005"/>
                </a:lnTo>
                <a:lnTo>
                  <a:pt x="1033271" y="47243"/>
                </a:lnTo>
                <a:lnTo>
                  <a:pt x="1304543" y="47243"/>
                </a:lnTo>
                <a:lnTo>
                  <a:pt x="1341881" y="41909"/>
                </a:lnTo>
                <a:lnTo>
                  <a:pt x="1352549" y="41147"/>
                </a:lnTo>
                <a:lnTo>
                  <a:pt x="1363217" y="39623"/>
                </a:lnTo>
                <a:lnTo>
                  <a:pt x="1639823" y="39623"/>
                </a:lnTo>
                <a:lnTo>
                  <a:pt x="1645157" y="38861"/>
                </a:lnTo>
                <a:lnTo>
                  <a:pt x="1235201" y="38861"/>
                </a:lnTo>
                <a:lnTo>
                  <a:pt x="1213865" y="38099"/>
                </a:lnTo>
                <a:lnTo>
                  <a:pt x="1192529" y="38099"/>
                </a:lnTo>
                <a:lnTo>
                  <a:pt x="1096517" y="37337"/>
                </a:lnTo>
                <a:lnTo>
                  <a:pt x="1085849" y="36575"/>
                </a:lnTo>
                <a:lnTo>
                  <a:pt x="1064513" y="35813"/>
                </a:lnTo>
                <a:close/>
              </a:path>
              <a:path w="2646045" h="116839">
                <a:moveTo>
                  <a:pt x="1304543" y="47243"/>
                </a:moveTo>
                <a:lnTo>
                  <a:pt x="1064513" y="47243"/>
                </a:lnTo>
                <a:lnTo>
                  <a:pt x="1085849" y="48005"/>
                </a:lnTo>
                <a:lnTo>
                  <a:pt x="1096517" y="48767"/>
                </a:lnTo>
                <a:lnTo>
                  <a:pt x="1192529" y="49529"/>
                </a:lnTo>
                <a:lnTo>
                  <a:pt x="1213865" y="49529"/>
                </a:lnTo>
                <a:lnTo>
                  <a:pt x="1234439" y="50291"/>
                </a:lnTo>
                <a:lnTo>
                  <a:pt x="1267205" y="50291"/>
                </a:lnTo>
                <a:lnTo>
                  <a:pt x="1299209" y="48005"/>
                </a:lnTo>
                <a:lnTo>
                  <a:pt x="1304543" y="47243"/>
                </a:lnTo>
                <a:close/>
              </a:path>
              <a:path w="2646045" h="116839">
                <a:moveTo>
                  <a:pt x="1639823" y="39623"/>
                </a:moveTo>
                <a:lnTo>
                  <a:pt x="1405127" y="39623"/>
                </a:lnTo>
                <a:lnTo>
                  <a:pt x="1426463" y="40385"/>
                </a:lnTo>
                <a:lnTo>
                  <a:pt x="1533143" y="41147"/>
                </a:lnTo>
                <a:lnTo>
                  <a:pt x="1554479" y="41147"/>
                </a:lnTo>
                <a:lnTo>
                  <a:pt x="1575053" y="41909"/>
                </a:lnTo>
                <a:lnTo>
                  <a:pt x="1607819" y="41909"/>
                </a:lnTo>
                <a:lnTo>
                  <a:pt x="1639823" y="39623"/>
                </a:lnTo>
                <a:close/>
              </a:path>
              <a:path w="2646045" h="116839">
                <a:moveTo>
                  <a:pt x="1405127" y="28193"/>
                </a:moveTo>
                <a:lnTo>
                  <a:pt x="1362455" y="28193"/>
                </a:lnTo>
                <a:lnTo>
                  <a:pt x="1351787" y="29717"/>
                </a:lnTo>
                <a:lnTo>
                  <a:pt x="1340357" y="30479"/>
                </a:lnTo>
                <a:lnTo>
                  <a:pt x="1298447" y="36575"/>
                </a:lnTo>
                <a:lnTo>
                  <a:pt x="1266443" y="38861"/>
                </a:lnTo>
                <a:lnTo>
                  <a:pt x="1645157" y="38861"/>
                </a:lnTo>
                <a:lnTo>
                  <a:pt x="1682495" y="33527"/>
                </a:lnTo>
                <a:lnTo>
                  <a:pt x="1713737" y="31241"/>
                </a:lnTo>
                <a:lnTo>
                  <a:pt x="1799843" y="31241"/>
                </a:lnTo>
                <a:lnTo>
                  <a:pt x="1810511" y="30479"/>
                </a:lnTo>
                <a:lnTo>
                  <a:pt x="1575815" y="30479"/>
                </a:lnTo>
                <a:lnTo>
                  <a:pt x="1554479" y="29717"/>
                </a:lnTo>
                <a:lnTo>
                  <a:pt x="1533143" y="29717"/>
                </a:lnTo>
                <a:lnTo>
                  <a:pt x="1426463" y="28955"/>
                </a:lnTo>
                <a:lnTo>
                  <a:pt x="1405127" y="28193"/>
                </a:lnTo>
                <a:close/>
              </a:path>
              <a:path w="2646045" h="116839">
                <a:moveTo>
                  <a:pt x="1799843" y="31241"/>
                </a:moveTo>
                <a:lnTo>
                  <a:pt x="1724405" y="31241"/>
                </a:lnTo>
                <a:lnTo>
                  <a:pt x="1767077" y="32765"/>
                </a:lnTo>
                <a:lnTo>
                  <a:pt x="1777745" y="32765"/>
                </a:lnTo>
                <a:lnTo>
                  <a:pt x="1799843" y="31241"/>
                </a:lnTo>
                <a:close/>
              </a:path>
              <a:path w="2646045" h="116839">
                <a:moveTo>
                  <a:pt x="1724405" y="19811"/>
                </a:moveTo>
                <a:lnTo>
                  <a:pt x="1713737" y="19811"/>
                </a:lnTo>
                <a:lnTo>
                  <a:pt x="1680971" y="22097"/>
                </a:lnTo>
                <a:lnTo>
                  <a:pt x="1639061" y="28193"/>
                </a:lnTo>
                <a:lnTo>
                  <a:pt x="1607057" y="30479"/>
                </a:lnTo>
                <a:lnTo>
                  <a:pt x="1810511" y="30479"/>
                </a:lnTo>
                <a:lnTo>
                  <a:pt x="1831847" y="28193"/>
                </a:lnTo>
                <a:lnTo>
                  <a:pt x="1874519" y="22097"/>
                </a:lnTo>
                <a:lnTo>
                  <a:pt x="1881631" y="21335"/>
                </a:lnTo>
                <a:lnTo>
                  <a:pt x="1767077" y="21335"/>
                </a:lnTo>
                <a:lnTo>
                  <a:pt x="1724405" y="19811"/>
                </a:lnTo>
                <a:close/>
              </a:path>
              <a:path w="2646045" h="116839">
                <a:moveTo>
                  <a:pt x="2022347" y="761"/>
                </a:moveTo>
                <a:lnTo>
                  <a:pt x="1958339" y="761"/>
                </a:lnTo>
                <a:lnTo>
                  <a:pt x="1947671" y="1523"/>
                </a:lnTo>
                <a:lnTo>
                  <a:pt x="1937003" y="3047"/>
                </a:lnTo>
                <a:lnTo>
                  <a:pt x="1915667" y="5333"/>
                </a:lnTo>
                <a:lnTo>
                  <a:pt x="1894331" y="8381"/>
                </a:lnTo>
                <a:lnTo>
                  <a:pt x="1872995" y="10667"/>
                </a:lnTo>
                <a:lnTo>
                  <a:pt x="1830323" y="16763"/>
                </a:lnTo>
                <a:lnTo>
                  <a:pt x="1808987" y="19049"/>
                </a:lnTo>
                <a:lnTo>
                  <a:pt x="1777745" y="21335"/>
                </a:lnTo>
                <a:lnTo>
                  <a:pt x="1881631" y="21335"/>
                </a:lnTo>
                <a:lnTo>
                  <a:pt x="1895855" y="19811"/>
                </a:lnTo>
                <a:lnTo>
                  <a:pt x="1937765" y="13715"/>
                </a:lnTo>
                <a:lnTo>
                  <a:pt x="1959101" y="12191"/>
                </a:lnTo>
                <a:lnTo>
                  <a:pt x="1969769" y="12191"/>
                </a:lnTo>
                <a:lnTo>
                  <a:pt x="1979675" y="11429"/>
                </a:lnTo>
                <a:lnTo>
                  <a:pt x="2645663" y="11429"/>
                </a:lnTo>
                <a:lnTo>
                  <a:pt x="2645663" y="6857"/>
                </a:lnTo>
                <a:lnTo>
                  <a:pt x="2643377" y="4571"/>
                </a:lnTo>
                <a:lnTo>
                  <a:pt x="2639567" y="4571"/>
                </a:lnTo>
                <a:lnTo>
                  <a:pt x="2384297" y="3047"/>
                </a:lnTo>
                <a:lnTo>
                  <a:pt x="2043683" y="1523"/>
                </a:lnTo>
                <a:lnTo>
                  <a:pt x="2022347" y="761"/>
                </a:lnTo>
                <a:close/>
              </a:path>
              <a:path w="2646045" h="116839">
                <a:moveTo>
                  <a:pt x="2645663" y="11429"/>
                </a:moveTo>
                <a:lnTo>
                  <a:pt x="1979675" y="11429"/>
                </a:lnTo>
                <a:lnTo>
                  <a:pt x="2001011" y="12191"/>
                </a:lnTo>
                <a:lnTo>
                  <a:pt x="2022347" y="12191"/>
                </a:lnTo>
                <a:lnTo>
                  <a:pt x="2043683" y="12953"/>
                </a:lnTo>
                <a:lnTo>
                  <a:pt x="2384297" y="14477"/>
                </a:lnTo>
                <a:lnTo>
                  <a:pt x="2639567" y="16001"/>
                </a:lnTo>
                <a:lnTo>
                  <a:pt x="2642615" y="16001"/>
                </a:lnTo>
                <a:lnTo>
                  <a:pt x="2645663" y="12953"/>
                </a:lnTo>
                <a:lnTo>
                  <a:pt x="2645663" y="11429"/>
                </a:lnTo>
                <a:close/>
              </a:path>
              <a:path w="2646045" h="116839">
                <a:moveTo>
                  <a:pt x="1979675" y="0"/>
                </a:moveTo>
                <a:lnTo>
                  <a:pt x="1969007" y="761"/>
                </a:lnTo>
                <a:lnTo>
                  <a:pt x="2001011" y="761"/>
                </a:lnTo>
                <a:lnTo>
                  <a:pt x="1979675" y="0"/>
                </a:lnTo>
                <a:close/>
              </a:path>
            </a:pathLst>
          </a:custGeom>
          <a:solidFill>
            <a:srgbClr val="00007F"/>
          </a:solidFill>
        </p:spPr>
        <p:txBody>
          <a:bodyPr wrap="square" lIns="0" tIns="0" rIns="0" bIns="0" rtlCol="0"/>
          <a:lstStyle/>
          <a:p>
            <a:endParaRPr/>
          </a:p>
        </p:txBody>
      </p:sp>
      <p:sp>
        <p:nvSpPr>
          <p:cNvPr id="74" name="object 74"/>
          <p:cNvSpPr txBox="1"/>
          <p:nvPr/>
        </p:nvSpPr>
        <p:spPr>
          <a:xfrm>
            <a:off x="5444490" y="1866390"/>
            <a:ext cx="227329"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9</a:t>
            </a:r>
            <a:r>
              <a:rPr sz="850" b="1" spc="-15" dirty="0">
                <a:solidFill>
                  <a:srgbClr val="3F3F3F"/>
                </a:solidFill>
                <a:latin typeface="Arial"/>
                <a:cs typeface="Arial"/>
              </a:rPr>
              <a:t>0</a:t>
            </a:r>
            <a:r>
              <a:rPr sz="850" b="1" spc="-5" dirty="0">
                <a:solidFill>
                  <a:srgbClr val="3F3F3F"/>
                </a:solidFill>
                <a:latin typeface="Arial"/>
                <a:cs typeface="Arial"/>
              </a:rPr>
              <a:t>%</a:t>
            </a:r>
            <a:endParaRPr sz="850">
              <a:latin typeface="Arial"/>
              <a:cs typeface="Arial"/>
            </a:endParaRPr>
          </a:p>
        </p:txBody>
      </p:sp>
      <p:sp>
        <p:nvSpPr>
          <p:cNvPr id="75" name="object 75"/>
          <p:cNvSpPr txBox="1"/>
          <p:nvPr/>
        </p:nvSpPr>
        <p:spPr>
          <a:xfrm>
            <a:off x="5444490" y="1349754"/>
            <a:ext cx="28829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a:t>
            </a:r>
            <a:r>
              <a:rPr sz="850" b="1" spc="-15" dirty="0">
                <a:solidFill>
                  <a:srgbClr val="3F3F3F"/>
                </a:solidFill>
                <a:latin typeface="Arial"/>
                <a:cs typeface="Arial"/>
              </a:rPr>
              <a:t>1</a:t>
            </a:r>
            <a:r>
              <a:rPr sz="850" b="1" spc="-5" dirty="0">
                <a:solidFill>
                  <a:srgbClr val="3F3F3F"/>
                </a:solidFill>
                <a:latin typeface="Arial"/>
                <a:cs typeface="Arial"/>
              </a:rPr>
              <a:t>0%</a:t>
            </a:r>
            <a:endParaRPr sz="850">
              <a:latin typeface="Arial"/>
              <a:cs typeface="Arial"/>
            </a:endParaRPr>
          </a:p>
        </p:txBody>
      </p:sp>
      <p:sp>
        <p:nvSpPr>
          <p:cNvPr id="76" name="object 76"/>
          <p:cNvSpPr txBox="1"/>
          <p:nvPr/>
        </p:nvSpPr>
        <p:spPr>
          <a:xfrm>
            <a:off x="2337817" y="1349765"/>
            <a:ext cx="746125" cy="1809750"/>
          </a:xfrm>
          <a:prstGeom prst="rect">
            <a:avLst/>
          </a:prstGeom>
        </p:spPr>
        <p:txBody>
          <a:bodyPr vert="horz" wrap="square" lIns="0" tIns="0" rIns="0" bIns="0" rtlCol="0">
            <a:spAutoFit/>
          </a:bodyPr>
          <a:lstStyle/>
          <a:p>
            <a:pPr marR="497840" algn="ctr">
              <a:lnSpc>
                <a:spcPct val="100000"/>
              </a:lnSpc>
            </a:pPr>
            <a:r>
              <a:rPr sz="850" b="1" spc="-5" dirty="0">
                <a:solidFill>
                  <a:srgbClr val="3F3F3F"/>
                </a:solidFill>
                <a:latin typeface="Arial"/>
                <a:cs typeface="Arial"/>
              </a:rPr>
              <a:t>$</a:t>
            </a:r>
            <a:r>
              <a:rPr sz="850" b="1" spc="-10" dirty="0">
                <a:solidFill>
                  <a:srgbClr val="3F3F3F"/>
                </a:solidFill>
                <a:latin typeface="Arial"/>
                <a:cs typeface="Arial"/>
              </a:rPr>
              <a:t>2</a:t>
            </a:r>
            <a:r>
              <a:rPr sz="850" b="1" spc="-5" dirty="0">
                <a:solidFill>
                  <a:srgbClr val="3F3F3F"/>
                </a:solidFill>
                <a:latin typeface="Arial"/>
                <a:cs typeface="Arial"/>
              </a:rPr>
              <a:t>00</a:t>
            </a:r>
            <a:endParaRPr sz="850">
              <a:latin typeface="Arial"/>
              <a:cs typeface="Arial"/>
            </a:endParaRPr>
          </a:p>
          <a:p>
            <a:pPr marR="497840" algn="ctr">
              <a:lnSpc>
                <a:spcPct val="100000"/>
              </a:lnSpc>
              <a:spcBef>
                <a:spcPts val="195"/>
              </a:spcBef>
            </a:pPr>
            <a:r>
              <a:rPr sz="850" b="1" spc="-5" dirty="0">
                <a:solidFill>
                  <a:srgbClr val="3F3F3F"/>
                </a:solidFill>
                <a:latin typeface="Arial"/>
                <a:cs typeface="Arial"/>
              </a:rPr>
              <a:t>$</a:t>
            </a:r>
            <a:r>
              <a:rPr sz="850" b="1" spc="-10" dirty="0">
                <a:solidFill>
                  <a:srgbClr val="3F3F3F"/>
                </a:solidFill>
                <a:latin typeface="Arial"/>
                <a:cs typeface="Arial"/>
              </a:rPr>
              <a:t>1</a:t>
            </a:r>
            <a:r>
              <a:rPr sz="850" b="1" spc="-5" dirty="0">
                <a:solidFill>
                  <a:srgbClr val="3F3F3F"/>
                </a:solidFill>
                <a:latin typeface="Arial"/>
                <a:cs typeface="Arial"/>
              </a:rPr>
              <a:t>80</a:t>
            </a:r>
            <a:endParaRPr sz="850">
              <a:latin typeface="Arial"/>
              <a:cs typeface="Arial"/>
            </a:endParaRPr>
          </a:p>
          <a:p>
            <a:pPr marR="497840" algn="ctr">
              <a:lnSpc>
                <a:spcPct val="100000"/>
              </a:lnSpc>
              <a:spcBef>
                <a:spcPts val="200"/>
              </a:spcBef>
            </a:pPr>
            <a:r>
              <a:rPr sz="850" b="1" spc="-5" dirty="0">
                <a:solidFill>
                  <a:srgbClr val="3F3F3F"/>
                </a:solidFill>
                <a:latin typeface="Arial"/>
                <a:cs typeface="Arial"/>
              </a:rPr>
              <a:t>$</a:t>
            </a:r>
            <a:r>
              <a:rPr sz="850" b="1" spc="-10" dirty="0">
                <a:solidFill>
                  <a:srgbClr val="3F3F3F"/>
                </a:solidFill>
                <a:latin typeface="Arial"/>
                <a:cs typeface="Arial"/>
              </a:rPr>
              <a:t>1</a:t>
            </a:r>
            <a:r>
              <a:rPr sz="850" b="1" spc="-5" dirty="0">
                <a:solidFill>
                  <a:srgbClr val="3F3F3F"/>
                </a:solidFill>
                <a:latin typeface="Arial"/>
                <a:cs typeface="Arial"/>
              </a:rPr>
              <a:t>60</a:t>
            </a:r>
            <a:endParaRPr sz="850">
              <a:latin typeface="Arial"/>
              <a:cs typeface="Arial"/>
            </a:endParaRPr>
          </a:p>
          <a:p>
            <a:pPr marR="497840" algn="ctr">
              <a:lnSpc>
                <a:spcPct val="100000"/>
              </a:lnSpc>
              <a:spcBef>
                <a:spcPts val="195"/>
              </a:spcBef>
            </a:pPr>
            <a:r>
              <a:rPr sz="850" b="1" spc="-5" dirty="0">
                <a:solidFill>
                  <a:srgbClr val="3F3F3F"/>
                </a:solidFill>
                <a:latin typeface="Arial"/>
                <a:cs typeface="Arial"/>
              </a:rPr>
              <a:t>$</a:t>
            </a:r>
            <a:r>
              <a:rPr sz="850" b="1" spc="-10" dirty="0">
                <a:solidFill>
                  <a:srgbClr val="3F3F3F"/>
                </a:solidFill>
                <a:latin typeface="Arial"/>
                <a:cs typeface="Arial"/>
              </a:rPr>
              <a:t>1</a:t>
            </a:r>
            <a:r>
              <a:rPr sz="850" b="1" spc="-5" dirty="0">
                <a:solidFill>
                  <a:srgbClr val="3F3F3F"/>
                </a:solidFill>
                <a:latin typeface="Arial"/>
                <a:cs typeface="Arial"/>
              </a:rPr>
              <a:t>40</a:t>
            </a:r>
            <a:endParaRPr sz="850">
              <a:latin typeface="Arial"/>
              <a:cs typeface="Arial"/>
            </a:endParaRPr>
          </a:p>
          <a:p>
            <a:pPr marR="497840" algn="ctr">
              <a:lnSpc>
                <a:spcPct val="100000"/>
              </a:lnSpc>
              <a:spcBef>
                <a:spcPts val="200"/>
              </a:spcBef>
            </a:pPr>
            <a:r>
              <a:rPr sz="850" b="1" spc="-5" dirty="0">
                <a:solidFill>
                  <a:srgbClr val="3F3F3F"/>
                </a:solidFill>
                <a:latin typeface="Arial"/>
                <a:cs typeface="Arial"/>
              </a:rPr>
              <a:t>$</a:t>
            </a:r>
            <a:r>
              <a:rPr sz="850" b="1" spc="-10" dirty="0">
                <a:solidFill>
                  <a:srgbClr val="3F3F3F"/>
                </a:solidFill>
                <a:latin typeface="Arial"/>
                <a:cs typeface="Arial"/>
              </a:rPr>
              <a:t>1</a:t>
            </a:r>
            <a:r>
              <a:rPr sz="850" b="1" spc="-5" dirty="0">
                <a:solidFill>
                  <a:srgbClr val="3F3F3F"/>
                </a:solidFill>
                <a:latin typeface="Arial"/>
                <a:cs typeface="Arial"/>
              </a:rPr>
              <a:t>20</a:t>
            </a:r>
            <a:endParaRPr sz="850">
              <a:latin typeface="Arial"/>
              <a:cs typeface="Arial"/>
            </a:endParaRPr>
          </a:p>
          <a:p>
            <a:pPr marR="497840" algn="ctr">
              <a:lnSpc>
                <a:spcPct val="100000"/>
              </a:lnSpc>
              <a:spcBef>
                <a:spcPts val="195"/>
              </a:spcBef>
            </a:pPr>
            <a:r>
              <a:rPr sz="850" b="1" spc="-5" dirty="0">
                <a:solidFill>
                  <a:srgbClr val="3F3F3F"/>
                </a:solidFill>
                <a:latin typeface="Arial"/>
                <a:cs typeface="Arial"/>
              </a:rPr>
              <a:t>$</a:t>
            </a:r>
            <a:r>
              <a:rPr sz="850" b="1" spc="-10" dirty="0">
                <a:solidFill>
                  <a:srgbClr val="3F3F3F"/>
                </a:solidFill>
                <a:latin typeface="Arial"/>
                <a:cs typeface="Arial"/>
              </a:rPr>
              <a:t>1</a:t>
            </a:r>
            <a:r>
              <a:rPr sz="850" b="1" spc="-5" dirty="0">
                <a:solidFill>
                  <a:srgbClr val="3F3F3F"/>
                </a:solidFill>
                <a:latin typeface="Arial"/>
                <a:cs typeface="Arial"/>
              </a:rPr>
              <a:t>00</a:t>
            </a:r>
            <a:endParaRPr sz="850">
              <a:latin typeface="Arial"/>
              <a:cs typeface="Arial"/>
            </a:endParaRPr>
          </a:p>
          <a:p>
            <a:pPr marL="59690">
              <a:lnSpc>
                <a:spcPct val="100000"/>
              </a:lnSpc>
              <a:spcBef>
                <a:spcPts val="200"/>
              </a:spcBef>
            </a:pPr>
            <a:r>
              <a:rPr sz="850" b="1" spc="-10" dirty="0">
                <a:solidFill>
                  <a:srgbClr val="3F3F3F"/>
                </a:solidFill>
                <a:latin typeface="Arial"/>
                <a:cs typeface="Arial"/>
              </a:rPr>
              <a:t>$80</a:t>
            </a:r>
            <a:endParaRPr sz="850">
              <a:latin typeface="Arial"/>
              <a:cs typeface="Arial"/>
            </a:endParaRPr>
          </a:p>
          <a:p>
            <a:pPr marL="59690">
              <a:lnSpc>
                <a:spcPct val="100000"/>
              </a:lnSpc>
              <a:spcBef>
                <a:spcPts val="195"/>
              </a:spcBef>
            </a:pPr>
            <a:r>
              <a:rPr sz="850" b="1" spc="-10" dirty="0">
                <a:solidFill>
                  <a:srgbClr val="3F3F3F"/>
                </a:solidFill>
                <a:latin typeface="Arial"/>
                <a:cs typeface="Arial"/>
              </a:rPr>
              <a:t>$60</a:t>
            </a:r>
            <a:endParaRPr sz="850">
              <a:latin typeface="Arial"/>
              <a:cs typeface="Arial"/>
            </a:endParaRPr>
          </a:p>
          <a:p>
            <a:pPr marL="59690">
              <a:lnSpc>
                <a:spcPct val="100000"/>
              </a:lnSpc>
              <a:spcBef>
                <a:spcPts val="200"/>
              </a:spcBef>
            </a:pPr>
            <a:r>
              <a:rPr sz="850" b="1" spc="-10" dirty="0">
                <a:solidFill>
                  <a:srgbClr val="3F3F3F"/>
                </a:solidFill>
                <a:latin typeface="Arial"/>
                <a:cs typeface="Arial"/>
              </a:rPr>
              <a:t>$40</a:t>
            </a:r>
            <a:endParaRPr sz="850">
              <a:latin typeface="Arial"/>
              <a:cs typeface="Arial"/>
            </a:endParaRPr>
          </a:p>
          <a:p>
            <a:pPr marL="59690">
              <a:lnSpc>
                <a:spcPct val="100000"/>
              </a:lnSpc>
              <a:spcBef>
                <a:spcPts val="195"/>
              </a:spcBef>
            </a:pPr>
            <a:r>
              <a:rPr sz="850" b="1" spc="-10" dirty="0">
                <a:solidFill>
                  <a:srgbClr val="3F3F3F"/>
                </a:solidFill>
                <a:latin typeface="Arial"/>
                <a:cs typeface="Arial"/>
              </a:rPr>
              <a:t>$20</a:t>
            </a:r>
            <a:endParaRPr sz="850">
              <a:latin typeface="Arial"/>
              <a:cs typeface="Arial"/>
            </a:endParaRPr>
          </a:p>
          <a:p>
            <a:pPr marR="378460" algn="ctr">
              <a:lnSpc>
                <a:spcPts val="1015"/>
              </a:lnSpc>
              <a:spcBef>
                <a:spcPts val="204"/>
              </a:spcBef>
            </a:pPr>
            <a:r>
              <a:rPr sz="850" b="1" spc="-5" dirty="0">
                <a:solidFill>
                  <a:srgbClr val="3F3F3F"/>
                </a:solidFill>
                <a:latin typeface="Arial"/>
                <a:cs typeface="Arial"/>
              </a:rPr>
              <a:t>$0</a:t>
            </a:r>
            <a:endParaRPr sz="850">
              <a:latin typeface="Arial"/>
              <a:cs typeface="Arial"/>
            </a:endParaRPr>
          </a:p>
          <a:p>
            <a:pPr marL="184785">
              <a:lnSpc>
                <a:spcPts val="1015"/>
              </a:lnSpc>
              <a:tabLst>
                <a:tab pos="612140"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endParaRPr sz="850">
              <a:latin typeface="Arial"/>
              <a:cs typeface="Arial"/>
            </a:endParaRPr>
          </a:p>
        </p:txBody>
      </p:sp>
      <p:sp>
        <p:nvSpPr>
          <p:cNvPr id="77" name="object 77"/>
          <p:cNvSpPr txBox="1"/>
          <p:nvPr/>
        </p:nvSpPr>
        <p:spPr>
          <a:xfrm>
            <a:off x="3972206" y="3028454"/>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17</a:t>
            </a:r>
            <a:endParaRPr sz="850">
              <a:latin typeface="Arial"/>
              <a:cs typeface="Arial"/>
            </a:endParaRPr>
          </a:p>
        </p:txBody>
      </p:sp>
      <p:sp>
        <p:nvSpPr>
          <p:cNvPr id="78" name="object 78"/>
          <p:cNvSpPr txBox="1"/>
          <p:nvPr/>
        </p:nvSpPr>
        <p:spPr>
          <a:xfrm>
            <a:off x="4312789" y="3028454"/>
            <a:ext cx="473709" cy="130810"/>
          </a:xfrm>
          <a:prstGeom prst="rect">
            <a:avLst/>
          </a:prstGeom>
        </p:spPr>
        <p:txBody>
          <a:bodyPr vert="horz" wrap="square" lIns="0" tIns="0" rIns="0" bIns="0" rtlCol="0">
            <a:spAutoFit/>
          </a:bodyPr>
          <a:lstStyle/>
          <a:p>
            <a:pPr>
              <a:lnSpc>
                <a:spcPct val="100000"/>
              </a:lnSpc>
              <a:tabLst>
                <a:tab pos="340360" algn="l"/>
              </a:tabLst>
            </a:pPr>
            <a:r>
              <a:rPr sz="850" b="1" spc="-5" dirty="0">
                <a:solidFill>
                  <a:srgbClr val="3F3F3F"/>
                </a:solidFill>
                <a:latin typeface="Arial"/>
                <a:cs typeface="Arial"/>
              </a:rPr>
              <a:t>18	19</a:t>
            </a:r>
            <a:endParaRPr sz="850">
              <a:latin typeface="Arial"/>
              <a:cs typeface="Arial"/>
            </a:endParaRPr>
          </a:p>
        </p:txBody>
      </p:sp>
      <p:sp>
        <p:nvSpPr>
          <p:cNvPr id="79" name="object 79"/>
          <p:cNvSpPr txBox="1"/>
          <p:nvPr/>
        </p:nvSpPr>
        <p:spPr>
          <a:xfrm>
            <a:off x="4993955" y="3028454"/>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20</a:t>
            </a:r>
            <a:endParaRPr sz="850">
              <a:latin typeface="Arial"/>
              <a:cs typeface="Arial"/>
            </a:endParaRPr>
          </a:p>
        </p:txBody>
      </p:sp>
      <p:sp>
        <p:nvSpPr>
          <p:cNvPr id="80" name="object 80"/>
          <p:cNvSpPr txBox="1"/>
          <p:nvPr/>
        </p:nvSpPr>
        <p:spPr>
          <a:xfrm>
            <a:off x="5444490" y="2122677"/>
            <a:ext cx="588645" cy="908685"/>
          </a:xfrm>
          <a:prstGeom prst="rect">
            <a:avLst/>
          </a:prstGeom>
        </p:spPr>
        <p:txBody>
          <a:bodyPr vert="horz" wrap="square" lIns="0" tIns="0" rIns="0" bIns="0" rtlCol="0">
            <a:spAutoFit/>
          </a:bodyPr>
          <a:lstStyle/>
          <a:p>
            <a:pPr marL="288290" marR="5080" indent="-107950">
              <a:lnSpc>
                <a:spcPts val="760"/>
              </a:lnSpc>
            </a:pPr>
            <a:r>
              <a:rPr sz="650" b="1" spc="-5" dirty="0">
                <a:solidFill>
                  <a:srgbClr val="3F3F3F"/>
                </a:solidFill>
                <a:latin typeface="Arial"/>
                <a:cs typeface="Arial"/>
              </a:rPr>
              <a:t>Utili</a:t>
            </a:r>
            <a:r>
              <a:rPr sz="650" b="1" dirty="0">
                <a:solidFill>
                  <a:srgbClr val="3F3F3F"/>
                </a:solidFill>
                <a:latin typeface="Arial"/>
                <a:cs typeface="Arial"/>
              </a:rPr>
              <a:t>z</a:t>
            </a:r>
            <a:r>
              <a:rPr sz="650" b="1" spc="-5" dirty="0">
                <a:solidFill>
                  <a:srgbClr val="3F3F3F"/>
                </a:solidFill>
                <a:latin typeface="Arial"/>
                <a:cs typeface="Arial"/>
              </a:rPr>
              <a:t>ati</a:t>
            </a:r>
            <a:r>
              <a:rPr sz="650" b="1" spc="-10" dirty="0">
                <a:solidFill>
                  <a:srgbClr val="3F3F3F"/>
                </a:solidFill>
                <a:latin typeface="Arial"/>
                <a:cs typeface="Arial"/>
              </a:rPr>
              <a:t>o</a:t>
            </a:r>
            <a:r>
              <a:rPr sz="650" b="1" dirty="0">
                <a:solidFill>
                  <a:srgbClr val="3F3F3F"/>
                </a:solidFill>
                <a:latin typeface="Arial"/>
                <a:cs typeface="Arial"/>
              </a:rPr>
              <a:t>n  </a:t>
            </a:r>
            <a:r>
              <a:rPr sz="650" b="1" spc="-5" dirty="0">
                <a:solidFill>
                  <a:srgbClr val="3F3F3F"/>
                </a:solidFill>
                <a:latin typeface="Arial"/>
                <a:cs typeface="Arial"/>
              </a:rPr>
              <a:t>Rate</a:t>
            </a:r>
            <a:endParaRPr sz="650">
              <a:latin typeface="Arial"/>
              <a:cs typeface="Arial"/>
            </a:endParaRPr>
          </a:p>
          <a:p>
            <a:pPr>
              <a:lnSpc>
                <a:spcPct val="100000"/>
              </a:lnSpc>
              <a:spcBef>
                <a:spcPts val="535"/>
              </a:spcBef>
            </a:pPr>
            <a:r>
              <a:rPr sz="850" b="1" spc="-10" dirty="0">
                <a:solidFill>
                  <a:srgbClr val="3F3F3F"/>
                </a:solidFill>
                <a:latin typeface="Arial"/>
                <a:cs typeface="Arial"/>
              </a:rPr>
              <a:t>70%</a:t>
            </a:r>
            <a:endParaRPr sz="850">
              <a:latin typeface="Arial"/>
              <a:cs typeface="Arial"/>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5"/>
              </a:spcBef>
            </a:pPr>
            <a:endParaRPr sz="850">
              <a:latin typeface="Times New Roman"/>
              <a:cs typeface="Times New Roman"/>
            </a:endParaRPr>
          </a:p>
          <a:p>
            <a:pPr>
              <a:lnSpc>
                <a:spcPct val="100000"/>
              </a:lnSpc>
            </a:pPr>
            <a:r>
              <a:rPr sz="850" b="1" spc="-10" dirty="0">
                <a:solidFill>
                  <a:srgbClr val="3F3F3F"/>
                </a:solidFill>
                <a:latin typeface="Arial"/>
                <a:cs typeface="Arial"/>
              </a:rPr>
              <a:t>50%</a:t>
            </a:r>
            <a:endParaRPr sz="850">
              <a:latin typeface="Arial"/>
              <a:cs typeface="Arial"/>
            </a:endParaRPr>
          </a:p>
        </p:txBody>
      </p:sp>
      <p:sp>
        <p:nvSpPr>
          <p:cNvPr id="81" name="object 81"/>
          <p:cNvSpPr txBox="1"/>
          <p:nvPr/>
        </p:nvSpPr>
        <p:spPr>
          <a:xfrm>
            <a:off x="1651228" y="1882650"/>
            <a:ext cx="495300" cy="479425"/>
          </a:xfrm>
          <a:prstGeom prst="rect">
            <a:avLst/>
          </a:prstGeom>
        </p:spPr>
        <p:txBody>
          <a:bodyPr vert="horz" wrap="square" lIns="0" tIns="0" rIns="0" bIns="0" rtlCol="0">
            <a:spAutoFit/>
          </a:bodyPr>
          <a:lstStyle/>
          <a:p>
            <a:pPr marL="62865" marR="69215" indent="4445" algn="ctr">
              <a:lnSpc>
                <a:spcPts val="760"/>
              </a:lnSpc>
            </a:pPr>
            <a:r>
              <a:rPr sz="650" b="1" dirty="0">
                <a:solidFill>
                  <a:srgbClr val="3F3F3F"/>
                </a:solidFill>
                <a:latin typeface="Arial"/>
                <a:cs typeface="Arial"/>
              </a:rPr>
              <a:t>C</a:t>
            </a:r>
            <a:r>
              <a:rPr sz="650" b="1" spc="-5" dirty="0">
                <a:solidFill>
                  <a:srgbClr val="3F3F3F"/>
                </a:solidFill>
                <a:latin typeface="Arial"/>
                <a:cs typeface="Arial"/>
              </a:rPr>
              <a:t>apacity  </a:t>
            </a:r>
            <a:r>
              <a:rPr sz="650" b="1" dirty="0">
                <a:solidFill>
                  <a:srgbClr val="3F3F3F"/>
                </a:solidFill>
                <a:latin typeface="Arial"/>
                <a:cs typeface="Arial"/>
              </a:rPr>
              <a:t>Margin  </a:t>
            </a:r>
            <a:r>
              <a:rPr sz="650" b="1" spc="-5" dirty="0">
                <a:solidFill>
                  <a:srgbClr val="3F3F3F"/>
                </a:solidFill>
                <a:latin typeface="Arial"/>
                <a:cs typeface="Arial"/>
              </a:rPr>
              <a:t>(No</a:t>
            </a:r>
            <a:r>
              <a:rPr sz="650" b="1" spc="5" dirty="0">
                <a:solidFill>
                  <a:srgbClr val="3F3F3F"/>
                </a:solidFill>
                <a:latin typeface="Arial"/>
                <a:cs typeface="Arial"/>
              </a:rPr>
              <a:t>m</a:t>
            </a:r>
            <a:r>
              <a:rPr sz="650" b="1" spc="-5" dirty="0">
                <a:solidFill>
                  <a:srgbClr val="3F3F3F"/>
                </a:solidFill>
                <a:latin typeface="Arial"/>
                <a:cs typeface="Arial"/>
              </a:rPr>
              <a:t>i</a:t>
            </a:r>
            <a:r>
              <a:rPr sz="650" b="1" spc="-10" dirty="0">
                <a:solidFill>
                  <a:srgbClr val="3F3F3F"/>
                </a:solidFill>
                <a:latin typeface="Arial"/>
                <a:cs typeface="Arial"/>
              </a:rPr>
              <a:t>n</a:t>
            </a:r>
            <a:r>
              <a:rPr sz="650" b="1" dirty="0">
                <a:solidFill>
                  <a:srgbClr val="3F3F3F"/>
                </a:solidFill>
                <a:latin typeface="Arial"/>
                <a:cs typeface="Arial"/>
              </a:rPr>
              <a:t>al</a:t>
            </a:r>
            <a:endParaRPr sz="650">
              <a:latin typeface="Arial"/>
              <a:cs typeface="Arial"/>
            </a:endParaRPr>
          </a:p>
          <a:p>
            <a:pPr marR="5715" algn="ctr">
              <a:lnSpc>
                <a:spcPts val="720"/>
              </a:lnSpc>
            </a:pPr>
            <a:r>
              <a:rPr sz="650" b="1" dirty="0">
                <a:solidFill>
                  <a:srgbClr val="3F3F3F"/>
                </a:solidFill>
                <a:latin typeface="Arial"/>
                <a:cs typeface="Arial"/>
              </a:rPr>
              <a:t>$M</a:t>
            </a:r>
            <a:r>
              <a:rPr sz="650" b="1" spc="-80" dirty="0">
                <a:solidFill>
                  <a:srgbClr val="3F3F3F"/>
                </a:solidFill>
                <a:latin typeface="Arial"/>
                <a:cs typeface="Arial"/>
              </a:rPr>
              <a:t> </a:t>
            </a:r>
            <a:r>
              <a:rPr sz="650" b="1" dirty="0">
                <a:solidFill>
                  <a:srgbClr val="3F3F3F"/>
                </a:solidFill>
                <a:latin typeface="Arial"/>
                <a:cs typeface="Arial"/>
              </a:rPr>
              <a:t>USD</a:t>
            </a:r>
            <a:endParaRPr sz="650">
              <a:latin typeface="Arial"/>
              <a:cs typeface="Arial"/>
            </a:endParaRPr>
          </a:p>
          <a:p>
            <a:pPr marR="5080" algn="ctr">
              <a:lnSpc>
                <a:spcPts val="770"/>
              </a:lnSpc>
            </a:pPr>
            <a:r>
              <a:rPr sz="650" b="1" spc="-5" dirty="0">
                <a:solidFill>
                  <a:srgbClr val="3F3F3F"/>
                </a:solidFill>
                <a:latin typeface="Arial"/>
                <a:cs typeface="Arial"/>
              </a:rPr>
              <a:t>per</a:t>
            </a:r>
            <a:r>
              <a:rPr sz="650" b="1" spc="-70" dirty="0">
                <a:solidFill>
                  <a:srgbClr val="3F3F3F"/>
                </a:solidFill>
                <a:latin typeface="Arial"/>
                <a:cs typeface="Arial"/>
              </a:rPr>
              <a:t> </a:t>
            </a:r>
            <a:r>
              <a:rPr sz="650" b="1" dirty="0">
                <a:solidFill>
                  <a:srgbClr val="3F3F3F"/>
                </a:solidFill>
                <a:latin typeface="Arial"/>
                <a:cs typeface="Arial"/>
              </a:rPr>
              <a:t>Quarter)</a:t>
            </a:r>
            <a:endParaRPr sz="650">
              <a:latin typeface="Arial"/>
              <a:cs typeface="Arial"/>
            </a:endParaRPr>
          </a:p>
        </p:txBody>
      </p:sp>
      <p:sp>
        <p:nvSpPr>
          <p:cNvPr id="82" name="object 82"/>
          <p:cNvSpPr/>
          <p:nvPr/>
        </p:nvSpPr>
        <p:spPr>
          <a:xfrm>
            <a:off x="2873501" y="3396996"/>
            <a:ext cx="229870" cy="0"/>
          </a:xfrm>
          <a:custGeom>
            <a:avLst/>
            <a:gdLst/>
            <a:ahLst/>
            <a:cxnLst/>
            <a:rect l="l" t="t" r="r" b="b"/>
            <a:pathLst>
              <a:path w="229869">
                <a:moveTo>
                  <a:pt x="0" y="0"/>
                </a:moveTo>
                <a:lnTo>
                  <a:pt x="229362" y="0"/>
                </a:lnTo>
              </a:path>
            </a:pathLst>
          </a:custGeom>
          <a:ln w="48768">
            <a:solidFill>
              <a:srgbClr val="326598"/>
            </a:solidFill>
          </a:ln>
        </p:spPr>
        <p:txBody>
          <a:bodyPr wrap="square" lIns="0" tIns="0" rIns="0" bIns="0" rtlCol="0"/>
          <a:lstStyle/>
          <a:p>
            <a:endParaRPr/>
          </a:p>
        </p:txBody>
      </p:sp>
      <p:sp>
        <p:nvSpPr>
          <p:cNvPr id="83" name="object 83"/>
          <p:cNvSpPr txBox="1"/>
          <p:nvPr/>
        </p:nvSpPr>
        <p:spPr>
          <a:xfrm>
            <a:off x="3128010" y="3028454"/>
            <a:ext cx="704215" cy="419734"/>
          </a:xfrm>
          <a:prstGeom prst="rect">
            <a:avLst/>
          </a:prstGeom>
        </p:spPr>
        <p:txBody>
          <a:bodyPr vert="horz" wrap="square" lIns="0" tIns="0" rIns="0" bIns="0" rtlCol="0">
            <a:spAutoFit/>
          </a:bodyPr>
          <a:lstStyle/>
          <a:p>
            <a:pPr marL="83185" algn="ctr">
              <a:lnSpc>
                <a:spcPct val="100000"/>
              </a:lnSpc>
              <a:tabLst>
                <a:tab pos="423545" algn="l"/>
              </a:tabLst>
            </a:pPr>
            <a:r>
              <a:rPr sz="850" b="1" spc="-5" dirty="0">
                <a:solidFill>
                  <a:srgbClr val="3F3F3F"/>
                </a:solidFill>
                <a:latin typeface="Arial"/>
                <a:cs typeface="Arial"/>
              </a:rPr>
              <a:t>15	16</a:t>
            </a:r>
            <a:endParaRPr sz="850">
              <a:latin typeface="Arial"/>
              <a:cs typeface="Arial"/>
            </a:endParaRPr>
          </a:p>
          <a:p>
            <a:pPr>
              <a:lnSpc>
                <a:spcPct val="100000"/>
              </a:lnSpc>
              <a:spcBef>
                <a:spcPts val="45"/>
              </a:spcBef>
            </a:pPr>
            <a:endParaRPr sz="1150">
              <a:latin typeface="Times New Roman"/>
              <a:cs typeface="Times New Roman"/>
            </a:endParaRPr>
          </a:p>
          <a:p>
            <a:pPr marR="5080" algn="ctr">
              <a:lnSpc>
                <a:spcPct val="100000"/>
              </a:lnSpc>
              <a:spcBef>
                <a:spcPts val="5"/>
              </a:spcBef>
            </a:pPr>
            <a:r>
              <a:rPr sz="750" spc="-5" dirty="0">
                <a:solidFill>
                  <a:srgbClr val="3F3F3F"/>
                </a:solidFill>
                <a:latin typeface="Arial"/>
                <a:cs typeface="Arial"/>
              </a:rPr>
              <a:t>Capacity</a:t>
            </a:r>
            <a:r>
              <a:rPr sz="750" spc="-55" dirty="0">
                <a:solidFill>
                  <a:srgbClr val="3F3F3F"/>
                </a:solidFill>
                <a:latin typeface="Arial"/>
                <a:cs typeface="Arial"/>
              </a:rPr>
              <a:t> </a:t>
            </a:r>
            <a:r>
              <a:rPr sz="750" spc="-5" dirty="0">
                <a:solidFill>
                  <a:srgbClr val="3F3F3F"/>
                </a:solidFill>
                <a:latin typeface="Arial"/>
                <a:cs typeface="Arial"/>
              </a:rPr>
              <a:t>Margin</a:t>
            </a:r>
            <a:endParaRPr sz="750">
              <a:latin typeface="Arial"/>
              <a:cs typeface="Arial"/>
            </a:endParaRPr>
          </a:p>
        </p:txBody>
      </p:sp>
      <p:sp>
        <p:nvSpPr>
          <p:cNvPr id="84" name="object 84"/>
          <p:cNvSpPr/>
          <p:nvPr/>
        </p:nvSpPr>
        <p:spPr>
          <a:xfrm>
            <a:off x="4127753" y="3396615"/>
            <a:ext cx="241300" cy="0"/>
          </a:xfrm>
          <a:custGeom>
            <a:avLst/>
            <a:gdLst/>
            <a:ahLst/>
            <a:cxnLst/>
            <a:rect l="l" t="t" r="r" b="b"/>
            <a:pathLst>
              <a:path w="241300">
                <a:moveTo>
                  <a:pt x="0" y="0"/>
                </a:moveTo>
                <a:lnTo>
                  <a:pt x="240792" y="0"/>
                </a:lnTo>
              </a:path>
            </a:pathLst>
          </a:custGeom>
          <a:ln w="11429">
            <a:solidFill>
              <a:srgbClr val="00007F"/>
            </a:solidFill>
          </a:ln>
        </p:spPr>
        <p:txBody>
          <a:bodyPr wrap="square" lIns="0" tIns="0" rIns="0" bIns="0" rtlCol="0"/>
          <a:lstStyle/>
          <a:p>
            <a:endParaRPr/>
          </a:p>
        </p:txBody>
      </p:sp>
      <p:sp>
        <p:nvSpPr>
          <p:cNvPr id="85" name="object 85"/>
          <p:cNvSpPr txBox="1"/>
          <p:nvPr/>
        </p:nvSpPr>
        <p:spPr>
          <a:xfrm>
            <a:off x="4387596" y="3332224"/>
            <a:ext cx="655320" cy="115570"/>
          </a:xfrm>
          <a:prstGeom prst="rect">
            <a:avLst/>
          </a:prstGeom>
        </p:spPr>
        <p:txBody>
          <a:bodyPr vert="horz" wrap="square" lIns="0" tIns="0" rIns="0" bIns="0" rtlCol="0">
            <a:spAutoFit/>
          </a:bodyPr>
          <a:lstStyle/>
          <a:p>
            <a:pPr>
              <a:lnSpc>
                <a:spcPct val="100000"/>
              </a:lnSpc>
            </a:pPr>
            <a:r>
              <a:rPr sz="750" spc="-5" dirty="0">
                <a:solidFill>
                  <a:srgbClr val="3F3F3F"/>
                </a:solidFill>
                <a:latin typeface="Arial"/>
                <a:cs typeface="Arial"/>
              </a:rPr>
              <a:t>Utilization</a:t>
            </a:r>
            <a:r>
              <a:rPr sz="750" spc="-70" dirty="0">
                <a:solidFill>
                  <a:srgbClr val="3F3F3F"/>
                </a:solidFill>
                <a:latin typeface="Arial"/>
                <a:cs typeface="Arial"/>
              </a:rPr>
              <a:t> </a:t>
            </a:r>
            <a:r>
              <a:rPr sz="750" spc="-5" dirty="0">
                <a:solidFill>
                  <a:srgbClr val="3F3F3F"/>
                </a:solidFill>
                <a:latin typeface="Arial"/>
                <a:cs typeface="Arial"/>
              </a:rPr>
              <a:t>Rate</a:t>
            </a:r>
            <a:endParaRPr sz="750">
              <a:latin typeface="Arial"/>
              <a:cs typeface="Arial"/>
            </a:endParaRPr>
          </a:p>
        </p:txBody>
      </p:sp>
      <p:sp>
        <p:nvSpPr>
          <p:cNvPr id="86" name="object 86"/>
          <p:cNvSpPr/>
          <p:nvPr/>
        </p:nvSpPr>
        <p:spPr>
          <a:xfrm>
            <a:off x="1600961" y="1069086"/>
            <a:ext cx="4562475" cy="2437765"/>
          </a:xfrm>
          <a:custGeom>
            <a:avLst/>
            <a:gdLst/>
            <a:ahLst/>
            <a:cxnLst/>
            <a:rect l="l" t="t" r="r" b="b"/>
            <a:pathLst>
              <a:path w="4562475" h="2437765">
                <a:moveTo>
                  <a:pt x="4560570" y="0"/>
                </a:moveTo>
                <a:lnTo>
                  <a:pt x="1524" y="0"/>
                </a:lnTo>
                <a:lnTo>
                  <a:pt x="0" y="1524"/>
                </a:lnTo>
                <a:lnTo>
                  <a:pt x="0" y="2436876"/>
                </a:lnTo>
                <a:lnTo>
                  <a:pt x="1524" y="2437638"/>
                </a:lnTo>
                <a:lnTo>
                  <a:pt x="4560570" y="2437638"/>
                </a:lnTo>
                <a:lnTo>
                  <a:pt x="4562094" y="2436876"/>
                </a:lnTo>
                <a:lnTo>
                  <a:pt x="3048" y="2436876"/>
                </a:lnTo>
                <a:lnTo>
                  <a:pt x="1524" y="2435352"/>
                </a:lnTo>
                <a:lnTo>
                  <a:pt x="3048" y="2435352"/>
                </a:lnTo>
                <a:lnTo>
                  <a:pt x="3048" y="3048"/>
                </a:lnTo>
                <a:lnTo>
                  <a:pt x="1524" y="3048"/>
                </a:lnTo>
                <a:lnTo>
                  <a:pt x="3048" y="1524"/>
                </a:lnTo>
                <a:lnTo>
                  <a:pt x="4562094" y="1524"/>
                </a:lnTo>
                <a:lnTo>
                  <a:pt x="4560570" y="0"/>
                </a:lnTo>
                <a:close/>
              </a:path>
              <a:path w="4562475" h="2437765">
                <a:moveTo>
                  <a:pt x="3048" y="2435352"/>
                </a:moveTo>
                <a:lnTo>
                  <a:pt x="1524" y="2435352"/>
                </a:lnTo>
                <a:lnTo>
                  <a:pt x="3048" y="2436876"/>
                </a:lnTo>
                <a:lnTo>
                  <a:pt x="3048" y="2435352"/>
                </a:lnTo>
                <a:close/>
              </a:path>
              <a:path w="4562475" h="2437765">
                <a:moveTo>
                  <a:pt x="4559046" y="2435352"/>
                </a:moveTo>
                <a:lnTo>
                  <a:pt x="3048" y="2435352"/>
                </a:lnTo>
                <a:lnTo>
                  <a:pt x="3048" y="2436876"/>
                </a:lnTo>
                <a:lnTo>
                  <a:pt x="4559046" y="2436876"/>
                </a:lnTo>
                <a:lnTo>
                  <a:pt x="4559046" y="2435352"/>
                </a:lnTo>
                <a:close/>
              </a:path>
              <a:path w="4562475" h="2437765">
                <a:moveTo>
                  <a:pt x="4559046" y="1524"/>
                </a:moveTo>
                <a:lnTo>
                  <a:pt x="4559046" y="2436876"/>
                </a:lnTo>
                <a:lnTo>
                  <a:pt x="4560570" y="2435352"/>
                </a:lnTo>
                <a:lnTo>
                  <a:pt x="4562094" y="2435352"/>
                </a:lnTo>
                <a:lnTo>
                  <a:pt x="4562094" y="3048"/>
                </a:lnTo>
                <a:lnTo>
                  <a:pt x="4560570" y="3048"/>
                </a:lnTo>
                <a:lnTo>
                  <a:pt x="4559046" y="1524"/>
                </a:lnTo>
                <a:close/>
              </a:path>
              <a:path w="4562475" h="2437765">
                <a:moveTo>
                  <a:pt x="4562094" y="2435352"/>
                </a:moveTo>
                <a:lnTo>
                  <a:pt x="4560570" y="2435352"/>
                </a:lnTo>
                <a:lnTo>
                  <a:pt x="4559046" y="2436876"/>
                </a:lnTo>
                <a:lnTo>
                  <a:pt x="4562094" y="2436876"/>
                </a:lnTo>
                <a:lnTo>
                  <a:pt x="4562094" y="2435352"/>
                </a:lnTo>
                <a:close/>
              </a:path>
              <a:path w="4562475" h="2437765">
                <a:moveTo>
                  <a:pt x="3048" y="1524"/>
                </a:moveTo>
                <a:lnTo>
                  <a:pt x="1524" y="3048"/>
                </a:lnTo>
                <a:lnTo>
                  <a:pt x="3048" y="3048"/>
                </a:lnTo>
                <a:lnTo>
                  <a:pt x="3048" y="1524"/>
                </a:lnTo>
                <a:close/>
              </a:path>
              <a:path w="4562475" h="2437765">
                <a:moveTo>
                  <a:pt x="4559046" y="1524"/>
                </a:moveTo>
                <a:lnTo>
                  <a:pt x="3048" y="1524"/>
                </a:lnTo>
                <a:lnTo>
                  <a:pt x="3048" y="3048"/>
                </a:lnTo>
                <a:lnTo>
                  <a:pt x="4559046" y="3047"/>
                </a:lnTo>
                <a:lnTo>
                  <a:pt x="4559046" y="1524"/>
                </a:lnTo>
                <a:close/>
              </a:path>
              <a:path w="4562475" h="2437765">
                <a:moveTo>
                  <a:pt x="4562094" y="1524"/>
                </a:moveTo>
                <a:lnTo>
                  <a:pt x="4559046" y="1524"/>
                </a:lnTo>
                <a:lnTo>
                  <a:pt x="4560570" y="3048"/>
                </a:lnTo>
                <a:lnTo>
                  <a:pt x="4562094" y="3048"/>
                </a:lnTo>
                <a:lnTo>
                  <a:pt x="4562094" y="1524"/>
                </a:lnTo>
                <a:close/>
              </a:path>
            </a:pathLst>
          </a:custGeom>
          <a:solidFill>
            <a:srgbClr val="000000"/>
          </a:solidFill>
        </p:spPr>
        <p:txBody>
          <a:bodyPr wrap="square" lIns="0" tIns="0" rIns="0" bIns="0" rtlCol="0"/>
          <a:lstStyle/>
          <a:p>
            <a:endParaRPr/>
          </a:p>
        </p:txBody>
      </p:sp>
      <p:graphicFrame>
        <p:nvGraphicFramePr>
          <p:cNvPr id="87" name="object 87"/>
          <p:cNvGraphicFramePr>
            <a:graphicFrameLocks noGrp="1"/>
          </p:cNvGraphicFramePr>
          <p:nvPr/>
        </p:nvGraphicFramePr>
        <p:xfrm>
          <a:off x="1802892" y="6768083"/>
          <a:ext cx="4171315" cy="1715770"/>
        </p:xfrm>
        <a:graphic>
          <a:graphicData uri="http://schemas.openxmlformats.org/drawingml/2006/table">
            <a:tbl>
              <a:tblPr firstRow="1" bandRow="1">
                <a:tableStyleId>{2D5ABB26-0587-4C30-8999-92F81FD0307C}</a:tableStyleId>
              </a:tblPr>
              <a:tblGrid>
                <a:gridCol w="1247393">
                  <a:extLst>
                    <a:ext uri="{9D8B030D-6E8A-4147-A177-3AD203B41FA5}">
                      <a16:colId xmlns:a16="http://schemas.microsoft.com/office/drawing/2014/main" val="20000"/>
                    </a:ext>
                  </a:extLst>
                </a:gridCol>
                <a:gridCol w="1247775">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tblGrid>
              <a:tr h="275844">
                <a:tc gridSpan="4">
                  <a:txBody>
                    <a:bodyPr/>
                    <a:lstStyle/>
                    <a:p>
                      <a:pPr marL="2771775" marR="130175" indent="-2707640">
                        <a:lnSpc>
                          <a:spcPts val="1080"/>
                        </a:lnSpc>
                        <a:spcBef>
                          <a:spcPts val="10"/>
                        </a:spcBef>
                        <a:tabLst>
                          <a:tab pos="1311910" algn="l"/>
                          <a:tab pos="2709545" algn="l"/>
                          <a:tab pos="3492500" algn="l"/>
                        </a:tabLst>
                      </a:pPr>
                      <a:r>
                        <a:rPr sz="950" b="1" spc="-5" dirty="0">
                          <a:solidFill>
                            <a:srgbClr val="FFFFFF"/>
                          </a:solidFill>
                          <a:latin typeface="Arial"/>
                          <a:cs typeface="Arial"/>
                        </a:rPr>
                        <a:t>Comp</a:t>
                      </a:r>
                      <a:r>
                        <a:rPr sz="950" b="1" spc="-10" dirty="0">
                          <a:solidFill>
                            <a:srgbClr val="FFFFFF"/>
                          </a:solidFill>
                          <a:latin typeface="Arial"/>
                          <a:cs typeface="Arial"/>
                        </a:rPr>
                        <a:t>a</a:t>
                      </a:r>
                      <a:r>
                        <a:rPr sz="950" b="1" dirty="0">
                          <a:solidFill>
                            <a:srgbClr val="FFFFFF"/>
                          </a:solidFill>
                          <a:latin typeface="Arial"/>
                          <a:cs typeface="Arial"/>
                        </a:rPr>
                        <a:t>ny	</a:t>
                      </a:r>
                      <a:r>
                        <a:rPr sz="950" b="1" spc="-5" dirty="0">
                          <a:solidFill>
                            <a:srgbClr val="FFFFFF"/>
                          </a:solidFill>
                          <a:latin typeface="Arial"/>
                          <a:cs typeface="Arial"/>
                        </a:rPr>
                        <a:t>Coun</a:t>
                      </a:r>
                      <a:r>
                        <a:rPr sz="950" b="1" spc="-10" dirty="0">
                          <a:solidFill>
                            <a:srgbClr val="FFFFFF"/>
                          </a:solidFill>
                          <a:latin typeface="Arial"/>
                          <a:cs typeface="Arial"/>
                        </a:rPr>
                        <a:t>t</a:t>
                      </a:r>
                      <a:r>
                        <a:rPr sz="950" b="1" spc="10" dirty="0">
                          <a:solidFill>
                            <a:srgbClr val="FFFFFF"/>
                          </a:solidFill>
                          <a:latin typeface="Arial"/>
                          <a:cs typeface="Arial"/>
                        </a:rPr>
                        <a:t>r</a:t>
                      </a:r>
                      <a:r>
                        <a:rPr sz="950" b="1" dirty="0">
                          <a:solidFill>
                            <a:srgbClr val="FFFFFF"/>
                          </a:solidFill>
                          <a:latin typeface="Arial"/>
                          <a:cs typeface="Arial"/>
                        </a:rPr>
                        <a:t>y	</a:t>
                      </a:r>
                      <a:r>
                        <a:rPr sz="950" b="1" spc="-10" dirty="0">
                          <a:solidFill>
                            <a:srgbClr val="FFFFFF"/>
                          </a:solidFill>
                          <a:latin typeface="Arial"/>
                          <a:cs typeface="Arial"/>
                        </a:rPr>
                        <a:t>C</a:t>
                      </a:r>
                      <a:r>
                        <a:rPr sz="950" b="1" dirty="0">
                          <a:solidFill>
                            <a:srgbClr val="FFFFFF"/>
                          </a:solidFill>
                          <a:latin typeface="Arial"/>
                          <a:cs typeface="Arial"/>
                        </a:rPr>
                        <a:t>u</a:t>
                      </a:r>
                      <a:r>
                        <a:rPr sz="950" b="1" spc="5" dirty="0">
                          <a:solidFill>
                            <a:srgbClr val="FFFFFF"/>
                          </a:solidFill>
                          <a:latin typeface="Arial"/>
                          <a:cs typeface="Arial"/>
                        </a:rPr>
                        <a:t>r</a:t>
                      </a:r>
                      <a:r>
                        <a:rPr sz="950" b="1" spc="-5" dirty="0">
                          <a:solidFill>
                            <a:srgbClr val="FFFFFF"/>
                          </a:solidFill>
                          <a:latin typeface="Arial"/>
                          <a:cs typeface="Arial"/>
                        </a:rPr>
                        <a:t>r</a:t>
                      </a:r>
                      <a:r>
                        <a:rPr sz="950" b="1" spc="-10" dirty="0">
                          <a:solidFill>
                            <a:srgbClr val="FFFFFF"/>
                          </a:solidFill>
                          <a:latin typeface="Arial"/>
                          <a:cs typeface="Arial"/>
                        </a:rPr>
                        <a:t>e</a:t>
                      </a:r>
                      <a:r>
                        <a:rPr sz="950" b="1" dirty="0">
                          <a:solidFill>
                            <a:srgbClr val="FFFFFF"/>
                          </a:solidFill>
                          <a:latin typeface="Arial"/>
                          <a:cs typeface="Arial"/>
                        </a:rPr>
                        <a:t>nt	</a:t>
                      </a:r>
                      <a:r>
                        <a:rPr sz="950" b="1" spc="-5" dirty="0">
                          <a:solidFill>
                            <a:srgbClr val="FFFFFF"/>
                          </a:solidFill>
                          <a:latin typeface="Arial"/>
                          <a:cs typeface="Arial"/>
                        </a:rPr>
                        <a:t>12-</a:t>
                      </a:r>
                      <a:r>
                        <a:rPr sz="950" b="1" spc="-10" dirty="0">
                          <a:solidFill>
                            <a:srgbClr val="FFFFFF"/>
                          </a:solidFill>
                          <a:latin typeface="Arial"/>
                          <a:cs typeface="Arial"/>
                        </a:rPr>
                        <a:t>M</a:t>
                      </a:r>
                      <a:r>
                        <a:rPr sz="950" b="1" spc="-5" dirty="0">
                          <a:solidFill>
                            <a:srgbClr val="FFFFFF"/>
                          </a:solidFill>
                          <a:latin typeface="Arial"/>
                          <a:cs typeface="Arial"/>
                        </a:rPr>
                        <a:t>onth  </a:t>
                      </a:r>
                      <a:r>
                        <a:rPr sz="950" b="1" spc="-10" dirty="0">
                          <a:solidFill>
                            <a:srgbClr val="FFFFFF"/>
                          </a:solidFill>
                          <a:latin typeface="Arial"/>
                          <a:cs typeface="Arial"/>
                        </a:rPr>
                        <a:t>Level	Forecast</a:t>
                      </a:r>
                      <a:endParaRPr sz="950">
                        <a:latin typeface="Arial"/>
                        <a:cs typeface="Arial"/>
                      </a:endParaRPr>
                    </a:p>
                  </a:txBody>
                  <a:tcPr marL="0" marR="0" marT="1270" marB="0">
                    <a:solidFill>
                      <a:srgbClr val="0000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5923">
                <a:tc>
                  <a:txBody>
                    <a:bodyPr/>
                    <a:lstStyle/>
                    <a:p>
                      <a:pPr marL="61594">
                        <a:lnSpc>
                          <a:spcPts val="1110"/>
                        </a:lnSpc>
                      </a:pPr>
                      <a:r>
                        <a:rPr sz="950" spc="-10" dirty="0">
                          <a:latin typeface="Arial"/>
                          <a:cs typeface="Arial"/>
                        </a:rPr>
                        <a:t>KNM</a:t>
                      </a:r>
                      <a:endParaRPr sz="950">
                        <a:latin typeface="Arial"/>
                        <a:cs typeface="Arial"/>
                      </a:endParaRPr>
                    </a:p>
                  </a:txBody>
                  <a:tcPr marL="0" marR="0" marT="0" marB="0">
                    <a:lnL w="6096">
                      <a:solidFill>
                        <a:srgbClr val="000000"/>
                      </a:solidFill>
                      <a:prstDash val="solid"/>
                    </a:lnL>
                    <a:lnR w="6095">
                      <a:solidFill>
                        <a:srgbClr val="000000"/>
                      </a:solidFill>
                      <a:prstDash val="solid"/>
                    </a:lnR>
                    <a:lnB w="5333">
                      <a:solidFill>
                        <a:srgbClr val="000000"/>
                      </a:solidFill>
                      <a:prstDash val="solid"/>
                    </a:lnB>
                  </a:tcPr>
                </a:tc>
                <a:tc>
                  <a:txBody>
                    <a:bodyPr/>
                    <a:lstStyle/>
                    <a:p>
                      <a:pPr marL="60960">
                        <a:lnSpc>
                          <a:spcPts val="1110"/>
                        </a:lnSpc>
                      </a:pPr>
                      <a:r>
                        <a:rPr sz="950" spc="-10" dirty="0">
                          <a:latin typeface="Arial"/>
                          <a:cs typeface="Arial"/>
                        </a:rPr>
                        <a:t>Malaysia</a:t>
                      </a:r>
                      <a:endParaRPr sz="950">
                        <a:latin typeface="Arial"/>
                        <a:cs typeface="Arial"/>
                      </a:endParaRPr>
                    </a:p>
                  </a:txBody>
                  <a:tcPr marL="0" marR="0" marT="0" marB="0">
                    <a:lnL w="6095">
                      <a:solidFill>
                        <a:srgbClr val="000000"/>
                      </a:solidFill>
                      <a:prstDash val="solid"/>
                    </a:lnL>
                    <a:lnR w="5334">
                      <a:solidFill>
                        <a:srgbClr val="000000"/>
                      </a:solidFill>
                      <a:prstDash val="solid"/>
                    </a:lnR>
                    <a:lnB w="5333">
                      <a:solidFill>
                        <a:srgbClr val="000000"/>
                      </a:solidFill>
                      <a:prstDash val="solid"/>
                    </a:lnB>
                  </a:tcPr>
                </a:tc>
                <a:tc>
                  <a:txBody>
                    <a:bodyPr/>
                    <a:lstStyle/>
                    <a:p>
                      <a:pPr algn="ctr">
                        <a:lnSpc>
                          <a:spcPts val="1110"/>
                        </a:lnSpc>
                      </a:pPr>
                      <a:r>
                        <a:rPr sz="950" spc="-10" dirty="0">
                          <a:latin typeface="Arial"/>
                          <a:cs typeface="Arial"/>
                        </a:rPr>
                        <a:t>75%</a:t>
                      </a:r>
                      <a:endParaRPr sz="950">
                        <a:latin typeface="Arial"/>
                        <a:cs typeface="Arial"/>
                      </a:endParaRPr>
                    </a:p>
                  </a:txBody>
                  <a:tcPr marL="0" marR="0" marT="0" marB="0">
                    <a:lnL w="5334">
                      <a:solidFill>
                        <a:srgbClr val="000000"/>
                      </a:solidFill>
                      <a:prstDash val="solid"/>
                    </a:lnL>
                    <a:lnR w="5333">
                      <a:solidFill>
                        <a:srgbClr val="000000"/>
                      </a:solidFill>
                      <a:prstDash val="solid"/>
                    </a:lnR>
                    <a:lnB w="5333">
                      <a:solidFill>
                        <a:srgbClr val="000000"/>
                      </a:solidFill>
                      <a:prstDash val="solid"/>
                    </a:lnB>
                  </a:tcPr>
                </a:tc>
                <a:tc>
                  <a:txBody>
                    <a:bodyPr/>
                    <a:lstStyle/>
                    <a:p>
                      <a:pPr algn="ctr">
                        <a:lnSpc>
                          <a:spcPts val="1110"/>
                        </a:lnSpc>
                      </a:pPr>
                      <a:r>
                        <a:rPr sz="950" spc="-10" dirty="0">
                          <a:latin typeface="Arial"/>
                          <a:cs typeface="Arial"/>
                        </a:rPr>
                        <a:t>80%</a:t>
                      </a:r>
                      <a:endParaRPr sz="950">
                        <a:latin typeface="Arial"/>
                        <a:cs typeface="Arial"/>
                      </a:endParaRPr>
                    </a:p>
                  </a:txBody>
                  <a:tcPr marL="0" marR="0" marT="0" marB="0">
                    <a:lnL w="5333">
                      <a:solidFill>
                        <a:srgbClr val="000000"/>
                      </a:solidFill>
                      <a:prstDash val="solid"/>
                    </a:lnL>
                    <a:lnR w="6095">
                      <a:solidFill>
                        <a:srgbClr val="000000"/>
                      </a:solidFill>
                      <a:prstDash val="solid"/>
                    </a:lnR>
                    <a:lnB w="5333">
                      <a:solidFill>
                        <a:srgbClr val="000000"/>
                      </a:solidFill>
                      <a:prstDash val="solid"/>
                    </a:lnB>
                  </a:tcPr>
                </a:tc>
                <a:extLst>
                  <a:ext uri="{0D108BD9-81ED-4DB2-BD59-A6C34878D82A}">
                    <a16:rowId xmlns:a16="http://schemas.microsoft.com/office/drawing/2014/main" val="10001"/>
                  </a:ext>
                </a:extLst>
              </a:tr>
              <a:tr h="143637">
                <a:tc>
                  <a:txBody>
                    <a:bodyPr/>
                    <a:lstStyle/>
                    <a:p>
                      <a:pPr marL="61594">
                        <a:lnSpc>
                          <a:spcPts val="1065"/>
                        </a:lnSpc>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marL="60960">
                        <a:lnSpc>
                          <a:spcPts val="1065"/>
                        </a:lnSpc>
                      </a:pPr>
                      <a:r>
                        <a:rPr sz="950" spc="-10" dirty="0">
                          <a:latin typeface="Arial"/>
                          <a:cs typeface="Arial"/>
                        </a:rPr>
                        <a:t>India</a:t>
                      </a:r>
                      <a:endParaRPr sz="95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74%</a:t>
                      </a:r>
                      <a:endParaRPr sz="950">
                        <a:latin typeface="Arial"/>
                        <a:cs typeface="Arial"/>
                      </a:endParaRPr>
                    </a:p>
                  </a:txBody>
                  <a:tcPr marL="0" marR="0" marT="0" marB="0">
                    <a:lnL w="5333">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2"/>
                  </a:ext>
                </a:extLst>
              </a:tr>
              <a:tr h="143256">
                <a:tc>
                  <a:txBody>
                    <a:bodyPr/>
                    <a:lstStyle/>
                    <a:p>
                      <a:pPr marL="61594">
                        <a:lnSpc>
                          <a:spcPts val="1060"/>
                        </a:lnSpc>
                      </a:pPr>
                      <a:r>
                        <a:rPr sz="950" spc="-10" dirty="0">
                          <a:latin typeface="Arial"/>
                          <a:cs typeface="Arial"/>
                        </a:rPr>
                        <a:t>Sinopec</a:t>
                      </a:r>
                      <a:r>
                        <a:rPr sz="950" spc="-75" dirty="0">
                          <a:latin typeface="Arial"/>
                          <a:cs typeface="Arial"/>
                        </a:rPr>
                        <a:t> </a:t>
                      </a:r>
                      <a:r>
                        <a:rPr sz="950" spc="-10" dirty="0">
                          <a:latin typeface="Arial"/>
                          <a:cs typeface="Arial"/>
                        </a:rPr>
                        <a:t>Engineering</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0325">
                        <a:lnSpc>
                          <a:spcPts val="1060"/>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80%</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143255">
                <a:tc>
                  <a:txBody>
                    <a:bodyPr/>
                    <a:lstStyle/>
                    <a:p>
                      <a:pPr marL="61594">
                        <a:lnSpc>
                          <a:spcPts val="1065"/>
                        </a:lnSpc>
                      </a:pPr>
                      <a:r>
                        <a:rPr sz="950" spc="-10" dirty="0">
                          <a:latin typeface="Arial"/>
                          <a:cs typeface="Arial"/>
                        </a:rPr>
                        <a:t>NRG</a:t>
                      </a:r>
                      <a:r>
                        <a:rPr sz="950" spc="-75" dirty="0">
                          <a:latin typeface="Arial"/>
                          <a:cs typeface="Arial"/>
                        </a:rPr>
                        <a:t> </a:t>
                      </a:r>
                      <a:r>
                        <a:rPr sz="950" spc="-10" dirty="0">
                          <a:latin typeface="Arial"/>
                          <a:cs typeface="Arial"/>
                        </a:rPr>
                        <a:t>Manufacturing</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065"/>
                        </a:lnSpc>
                      </a:pPr>
                      <a:r>
                        <a:rPr sz="950" spc="-10" dirty="0">
                          <a:latin typeface="Arial"/>
                          <a:cs typeface="Arial"/>
                        </a:rPr>
                        <a:t>US</a:t>
                      </a:r>
                      <a:endParaRPr sz="95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r h="143637">
                <a:tc>
                  <a:txBody>
                    <a:bodyPr/>
                    <a:lstStyle/>
                    <a:p>
                      <a:pPr marL="61594">
                        <a:lnSpc>
                          <a:spcPts val="1065"/>
                        </a:lnSpc>
                      </a:pPr>
                      <a:r>
                        <a:rPr sz="950" spc="-10" dirty="0">
                          <a:latin typeface="Arial"/>
                          <a:cs typeface="Arial"/>
                        </a:rPr>
                        <a:t>Hitachi</a:t>
                      </a:r>
                      <a:r>
                        <a:rPr sz="950" spc="-60" dirty="0">
                          <a:latin typeface="Arial"/>
                          <a:cs typeface="Arial"/>
                        </a:rPr>
                        <a:t> </a:t>
                      </a:r>
                      <a:r>
                        <a:rPr sz="950" spc="-10" dirty="0">
                          <a:latin typeface="Arial"/>
                          <a:cs typeface="Arial"/>
                        </a:rPr>
                        <a:t>Zosen</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Korea</a:t>
                      </a:r>
                      <a:endParaRPr sz="95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143255">
                <a:tc>
                  <a:txBody>
                    <a:bodyPr/>
                    <a:lstStyle/>
                    <a:p>
                      <a:pPr marL="61594">
                        <a:lnSpc>
                          <a:spcPts val="1065"/>
                        </a:lnSpc>
                      </a:pPr>
                      <a:r>
                        <a:rPr sz="950" spc="-10" dirty="0">
                          <a:latin typeface="Arial"/>
                          <a:cs typeface="Arial"/>
                        </a:rPr>
                        <a:t>CPTDC</a:t>
                      </a:r>
                      <a:endParaRPr sz="95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marL="60960">
                        <a:lnSpc>
                          <a:spcPts val="1065"/>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3">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6"/>
                  </a:ext>
                </a:extLst>
              </a:tr>
              <a:tr h="143256">
                <a:tc>
                  <a:txBody>
                    <a:bodyPr/>
                    <a:lstStyle/>
                    <a:p>
                      <a:pPr marL="61594">
                        <a:lnSpc>
                          <a:spcPts val="1065"/>
                        </a:lnSpc>
                      </a:pPr>
                      <a:r>
                        <a:rPr sz="950" spc="-10" dirty="0">
                          <a:latin typeface="Arial"/>
                          <a:cs typeface="Arial"/>
                        </a:rPr>
                        <a:t>IDESA</a:t>
                      </a:r>
                      <a:endParaRPr sz="950">
                        <a:latin typeface="Arial"/>
                        <a:cs typeface="Arial"/>
                      </a:endParaRPr>
                    </a:p>
                  </a:txBody>
                  <a:tcPr marL="0" marR="0" marT="0" marB="0">
                    <a:lnL w="6096">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Spain</a:t>
                      </a:r>
                      <a:endParaRPr sz="95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5333">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143637">
                <a:tc>
                  <a:txBody>
                    <a:bodyPr/>
                    <a:lstStyle/>
                    <a:p>
                      <a:pPr marL="61594">
                        <a:lnSpc>
                          <a:spcPts val="1065"/>
                        </a:lnSpc>
                      </a:pPr>
                      <a:r>
                        <a:rPr sz="950" spc="-10" dirty="0">
                          <a:latin typeface="Arial"/>
                          <a:cs typeface="Arial"/>
                        </a:rPr>
                        <a:t>Cimtas</a:t>
                      </a:r>
                      <a:endParaRPr sz="95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marL="60960">
                        <a:lnSpc>
                          <a:spcPts val="1065"/>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5333">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r h="143255">
                <a:tc>
                  <a:txBody>
                    <a:bodyPr/>
                    <a:lstStyle/>
                    <a:p>
                      <a:pPr marL="61594">
                        <a:lnSpc>
                          <a:spcPts val="1060"/>
                        </a:lnSpc>
                      </a:pPr>
                      <a:r>
                        <a:rPr sz="950" spc="-10" dirty="0">
                          <a:latin typeface="Arial"/>
                          <a:cs typeface="Arial"/>
                        </a:rPr>
                        <a:t>Cimtas</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060"/>
                        </a:lnSpc>
                      </a:pPr>
                      <a:r>
                        <a:rPr sz="950" spc="-10" dirty="0">
                          <a:latin typeface="Arial"/>
                          <a:cs typeface="Arial"/>
                        </a:rPr>
                        <a:t>Turkey</a:t>
                      </a:r>
                      <a:endParaRPr sz="95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82%</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9"/>
                  </a:ext>
                </a:extLst>
              </a:tr>
              <a:tr h="143256">
                <a:tc>
                  <a:txBody>
                    <a:bodyPr/>
                    <a:lstStyle/>
                    <a:p>
                      <a:pPr marL="61594">
                        <a:lnSpc>
                          <a:spcPts val="1065"/>
                        </a:lnSpc>
                      </a:pPr>
                      <a:r>
                        <a:rPr sz="950" spc="-10" dirty="0">
                          <a:latin typeface="Arial"/>
                          <a:cs typeface="Arial"/>
                        </a:rPr>
                        <a:t>Olayan</a:t>
                      </a:r>
                      <a:r>
                        <a:rPr sz="950" spc="-85" dirty="0">
                          <a:latin typeface="Arial"/>
                          <a:cs typeface="Arial"/>
                        </a:rPr>
                        <a:t> </a:t>
                      </a:r>
                      <a:r>
                        <a:rPr sz="950" spc="-10" dirty="0">
                          <a:latin typeface="Arial"/>
                          <a:cs typeface="Arial"/>
                        </a:rPr>
                        <a:t>Descon</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2865">
                        <a:lnSpc>
                          <a:spcPts val="1065"/>
                        </a:lnSpc>
                      </a:pPr>
                      <a:r>
                        <a:rPr sz="950" spc="-10" dirty="0">
                          <a:latin typeface="Arial"/>
                          <a:cs typeface="Arial"/>
                        </a:rPr>
                        <a:t>Saudi</a:t>
                      </a:r>
                      <a:r>
                        <a:rPr sz="950" spc="-90" dirty="0">
                          <a:latin typeface="Arial"/>
                          <a:cs typeface="Arial"/>
                        </a:rPr>
                        <a:t> </a:t>
                      </a:r>
                      <a:r>
                        <a:rPr sz="950" spc="-10" dirty="0">
                          <a:latin typeface="Arial"/>
                          <a:cs typeface="Arial"/>
                        </a:rPr>
                        <a:t>Arabia</a:t>
                      </a:r>
                      <a:endParaRPr sz="95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50%/100%*</a:t>
                      </a:r>
                      <a:endParaRPr sz="95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55%/100%</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0"/>
                  </a:ext>
                </a:extLst>
              </a:tr>
            </a:tbl>
          </a:graphicData>
        </a:graphic>
      </p:graphicFrame>
      <p:sp>
        <p:nvSpPr>
          <p:cNvPr id="88" name="object 88"/>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18</a:t>
            </a:fld>
            <a:endParaRPr spc="15"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850900"/>
            <a:ext cx="5199380" cy="364490"/>
          </a:xfrm>
          <a:prstGeom prst="rect">
            <a:avLst/>
          </a:prstGeom>
        </p:spPr>
        <p:txBody>
          <a:bodyPr vert="horz" wrap="square" lIns="0" tIns="0" rIns="0" bIns="0" rtlCol="0">
            <a:spAutoFit/>
          </a:bodyPr>
          <a:lstStyle/>
          <a:p>
            <a:pPr marL="12700">
              <a:lnSpc>
                <a:spcPct val="100000"/>
              </a:lnSpc>
            </a:pPr>
            <a:r>
              <a:rPr sz="950" spc="-10" dirty="0">
                <a:latin typeface="Arial"/>
                <a:cs typeface="Arial"/>
              </a:rPr>
              <a:t>Capacity </a:t>
            </a:r>
            <a:r>
              <a:rPr sz="950" spc="-5" dirty="0">
                <a:latin typeface="Arial"/>
                <a:cs typeface="Arial"/>
              </a:rPr>
              <a:t>utilization </a:t>
            </a:r>
            <a:r>
              <a:rPr sz="950" spc="-10" dirty="0">
                <a:latin typeface="Arial"/>
                <a:cs typeface="Arial"/>
              </a:rPr>
              <a:t>will </a:t>
            </a:r>
            <a:r>
              <a:rPr sz="950" spc="-5" dirty="0">
                <a:latin typeface="Arial"/>
                <a:cs typeface="Arial"/>
              </a:rPr>
              <a:t>rise </a:t>
            </a:r>
            <a:r>
              <a:rPr sz="950" spc="-10" dirty="0">
                <a:latin typeface="Arial"/>
                <a:cs typeface="Arial"/>
              </a:rPr>
              <a:t>with demand beginning in 2014, first to 75% early next year</a:t>
            </a:r>
            <a:r>
              <a:rPr sz="950" spc="195" dirty="0">
                <a:latin typeface="Arial"/>
                <a:cs typeface="Arial"/>
              </a:rPr>
              <a:t> </a:t>
            </a:r>
            <a:r>
              <a:rPr sz="950" spc="-10" dirty="0">
                <a:latin typeface="Arial"/>
                <a:cs typeface="Arial"/>
              </a:rPr>
              <a:t>and</a:t>
            </a:r>
            <a:endParaRPr sz="950">
              <a:latin typeface="Arial"/>
              <a:cs typeface="Arial"/>
            </a:endParaRPr>
          </a:p>
          <a:p>
            <a:pPr marL="12700">
              <a:lnSpc>
                <a:spcPct val="100000"/>
              </a:lnSpc>
              <a:spcBef>
                <a:spcPts val="480"/>
              </a:spcBef>
            </a:pPr>
            <a:r>
              <a:rPr sz="950" spc="-10" dirty="0">
                <a:latin typeface="Arial"/>
                <a:cs typeface="Arial"/>
              </a:rPr>
              <a:t>progressively to 78% in 2018. At forecast demand growth rates, buyers will maintain their ability</a:t>
            </a:r>
            <a:r>
              <a:rPr sz="950" spc="225" dirty="0">
                <a:latin typeface="Arial"/>
                <a:cs typeface="Arial"/>
              </a:rPr>
              <a:t> </a:t>
            </a:r>
            <a:r>
              <a:rPr sz="950" spc="-5" dirty="0">
                <a:latin typeface="Arial"/>
                <a:cs typeface="Arial"/>
              </a:rPr>
              <a:t>to</a:t>
            </a:r>
            <a:endParaRPr sz="950">
              <a:latin typeface="Arial"/>
              <a:cs typeface="Arial"/>
            </a:endParaRPr>
          </a:p>
        </p:txBody>
      </p:sp>
      <p:sp>
        <p:nvSpPr>
          <p:cNvPr id="3" name="object 3"/>
          <p:cNvSpPr txBox="1"/>
          <p:nvPr/>
        </p:nvSpPr>
        <p:spPr>
          <a:xfrm>
            <a:off x="1297686" y="1272539"/>
            <a:ext cx="3115945" cy="13716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put pressure on prices due to low manufacturing</a:t>
            </a:r>
            <a:r>
              <a:rPr sz="950" spc="90" dirty="0">
                <a:latin typeface="Arial"/>
                <a:cs typeface="Arial"/>
              </a:rPr>
              <a:t> </a:t>
            </a:r>
            <a:r>
              <a:rPr sz="950" spc="-10" dirty="0">
                <a:latin typeface="Arial"/>
                <a:cs typeface="Arial"/>
              </a:rPr>
              <a:t>utilization.</a:t>
            </a:r>
            <a:endParaRPr sz="950">
              <a:latin typeface="Arial"/>
              <a:cs typeface="Arial"/>
            </a:endParaRPr>
          </a:p>
        </p:txBody>
      </p:sp>
      <p:sp>
        <p:nvSpPr>
          <p:cNvPr id="4" name="object 4"/>
          <p:cNvSpPr txBox="1"/>
          <p:nvPr/>
        </p:nvSpPr>
        <p:spPr>
          <a:xfrm>
            <a:off x="2373123" y="1817111"/>
            <a:ext cx="302831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3: Demand </a:t>
            </a:r>
            <a:r>
              <a:rPr sz="950" b="1" spc="-15" dirty="0">
                <a:latin typeface="Arial"/>
                <a:cs typeface="Arial"/>
              </a:rPr>
              <a:t>vs. </a:t>
            </a:r>
            <a:r>
              <a:rPr sz="950" b="1" spc="-10" dirty="0">
                <a:latin typeface="Arial"/>
                <a:cs typeface="Arial"/>
              </a:rPr>
              <a:t>Capacity </a:t>
            </a:r>
            <a:r>
              <a:rPr sz="950" b="1" spc="-5" dirty="0">
                <a:latin typeface="Arial"/>
                <a:cs typeface="Arial"/>
              </a:rPr>
              <a:t>- </a:t>
            </a:r>
            <a:r>
              <a:rPr sz="950" b="1" spc="-10" dirty="0">
                <a:latin typeface="Arial"/>
                <a:cs typeface="Arial"/>
              </a:rPr>
              <a:t>Distillation</a:t>
            </a:r>
            <a:r>
              <a:rPr sz="950" b="1" spc="55" dirty="0">
                <a:latin typeface="Arial"/>
                <a:cs typeface="Arial"/>
              </a:rPr>
              <a:t> </a:t>
            </a:r>
            <a:r>
              <a:rPr sz="950" b="1" spc="-15" dirty="0">
                <a:latin typeface="Arial"/>
                <a:cs typeface="Arial"/>
              </a:rPr>
              <a:t>Columns</a:t>
            </a:r>
            <a:endParaRPr sz="950">
              <a:latin typeface="Arial"/>
              <a:cs typeface="Arial"/>
            </a:endParaRPr>
          </a:p>
        </p:txBody>
      </p:sp>
      <p:sp>
        <p:nvSpPr>
          <p:cNvPr id="5" name="object 5"/>
          <p:cNvSpPr txBox="1"/>
          <p:nvPr/>
        </p:nvSpPr>
        <p:spPr>
          <a:xfrm>
            <a:off x="1177546" y="4548110"/>
            <a:ext cx="5393055" cy="3449320"/>
          </a:xfrm>
          <a:prstGeom prst="rect">
            <a:avLst/>
          </a:prstGeom>
        </p:spPr>
        <p:txBody>
          <a:bodyPr vert="horz" wrap="square" lIns="0" tIns="0" rIns="0" bIns="0" rtlCol="0">
            <a:spAutoFit/>
          </a:bodyPr>
          <a:lstStyle/>
          <a:p>
            <a:pPr marL="442595" lvl="2" indent="-429895">
              <a:lnSpc>
                <a:spcPct val="100000"/>
              </a:lnSpc>
              <a:buAutoNum type="arabicPeriod" startAt="3"/>
              <a:tabLst>
                <a:tab pos="442595" algn="l"/>
                <a:tab pos="443230" algn="l"/>
              </a:tabLst>
            </a:pPr>
            <a:r>
              <a:rPr sz="950" b="1" spc="-15" dirty="0">
                <a:latin typeface="Arial"/>
                <a:cs typeface="Arial"/>
              </a:rPr>
              <a:t>New</a:t>
            </a:r>
            <a:r>
              <a:rPr sz="950" b="1" spc="-65" dirty="0">
                <a:latin typeface="Arial"/>
                <a:cs typeface="Arial"/>
              </a:rPr>
              <a:t> </a:t>
            </a:r>
            <a:r>
              <a:rPr sz="950" b="1" spc="-10" dirty="0">
                <a:latin typeface="Arial"/>
                <a:cs typeface="Arial"/>
              </a:rPr>
              <a:t>contracts</a:t>
            </a:r>
            <a:endParaRPr sz="950">
              <a:latin typeface="Arial"/>
              <a:cs typeface="Arial"/>
            </a:endParaRPr>
          </a:p>
          <a:p>
            <a:pPr marL="12700" marR="338455">
              <a:lnSpc>
                <a:spcPct val="142600"/>
              </a:lnSpc>
              <a:spcBef>
                <a:spcPts val="815"/>
              </a:spcBef>
            </a:pPr>
            <a:r>
              <a:rPr sz="950" b="1" spc="-10" dirty="0">
                <a:latin typeface="Arial"/>
                <a:cs typeface="Arial"/>
              </a:rPr>
              <a:t>Saudi Arabian contracts dominate the current project </a:t>
            </a:r>
            <a:r>
              <a:rPr sz="950" b="1" spc="-5" dirty="0">
                <a:latin typeface="Arial"/>
                <a:cs typeface="Arial"/>
              </a:rPr>
              <a:t>list, </a:t>
            </a:r>
            <a:r>
              <a:rPr sz="950" b="1" spc="-10" dirty="0">
                <a:latin typeface="Arial"/>
                <a:cs typeface="Arial"/>
              </a:rPr>
              <a:t>followed by orders from </a:t>
            </a:r>
            <a:r>
              <a:rPr sz="950" b="1" spc="-15" dirty="0">
                <a:latin typeface="Arial"/>
                <a:cs typeface="Arial"/>
              </a:rPr>
              <a:t>South  </a:t>
            </a:r>
            <a:r>
              <a:rPr sz="950" b="1" spc="-10" dirty="0">
                <a:latin typeface="Arial"/>
                <a:cs typeface="Arial"/>
              </a:rPr>
              <a:t>America.</a:t>
            </a:r>
            <a:endParaRPr sz="950">
              <a:latin typeface="Arial"/>
              <a:cs typeface="Arial"/>
            </a:endParaRPr>
          </a:p>
          <a:p>
            <a:pPr>
              <a:lnSpc>
                <a:spcPct val="100000"/>
              </a:lnSpc>
            </a:pPr>
            <a:endParaRPr sz="1000">
              <a:latin typeface="Times New Roman"/>
              <a:cs typeface="Times New Roman"/>
            </a:endParaRPr>
          </a:p>
          <a:p>
            <a:pPr>
              <a:lnSpc>
                <a:spcPct val="100000"/>
              </a:lnSpc>
              <a:spcBef>
                <a:spcPts val="5"/>
              </a:spcBef>
            </a:pPr>
            <a:endParaRPr sz="850">
              <a:latin typeface="Times New Roman"/>
              <a:cs typeface="Times New Roman"/>
            </a:endParaRPr>
          </a:p>
          <a:p>
            <a:pPr marL="120014">
              <a:lnSpc>
                <a:spcPct val="100000"/>
              </a:lnSpc>
            </a:pPr>
            <a:r>
              <a:rPr sz="950" spc="-10" dirty="0">
                <a:latin typeface="Arial"/>
                <a:cs typeface="Arial"/>
              </a:rPr>
              <a:t>Saudi Aramco’s joint venture projects have been the largest single contract wins in recent</a:t>
            </a:r>
            <a:r>
              <a:rPr sz="950" spc="220" dirty="0">
                <a:latin typeface="Arial"/>
                <a:cs typeface="Arial"/>
              </a:rPr>
              <a:t> </a:t>
            </a:r>
            <a:r>
              <a:rPr sz="950" spc="-10" dirty="0">
                <a:latin typeface="Arial"/>
                <a:cs typeface="Arial"/>
              </a:rPr>
              <a:t>years.</a:t>
            </a:r>
            <a:endParaRPr sz="950">
              <a:latin typeface="Arial"/>
              <a:cs typeface="Arial"/>
            </a:endParaRPr>
          </a:p>
          <a:p>
            <a:pPr marL="550545" marR="19050" lvl="3" indent="-215900">
              <a:lnSpc>
                <a:spcPct val="142400"/>
              </a:lnSpc>
              <a:spcBef>
                <a:spcPts val="615"/>
              </a:spcBef>
              <a:buFont typeface="Symbol"/>
              <a:buChar char=""/>
              <a:tabLst>
                <a:tab pos="550545" algn="l"/>
                <a:tab pos="551180" algn="l"/>
              </a:tabLst>
            </a:pPr>
            <a:r>
              <a:rPr sz="950" spc="-10" dirty="0">
                <a:latin typeface="Arial"/>
                <a:cs typeface="Arial"/>
              </a:rPr>
              <a:t>The larger of the two orders, at $9m, was for the SASREF project in Yanbu. Zamil Group, </a:t>
            </a:r>
            <a:r>
              <a:rPr sz="950" spc="-5" dirty="0">
                <a:latin typeface="Arial"/>
                <a:cs typeface="Arial"/>
              </a:rPr>
              <a:t>a  </a:t>
            </a:r>
            <a:r>
              <a:rPr sz="950" spc="-10" dirty="0">
                <a:latin typeface="Arial"/>
                <a:cs typeface="Arial"/>
              </a:rPr>
              <a:t>local Saudi supplier, booked the contract </a:t>
            </a:r>
            <a:r>
              <a:rPr sz="950" spc="-5" dirty="0">
                <a:latin typeface="Arial"/>
                <a:cs typeface="Arial"/>
              </a:rPr>
              <a:t>for six </a:t>
            </a:r>
            <a:r>
              <a:rPr sz="950" spc="-10" dirty="0">
                <a:latin typeface="Arial"/>
                <a:cs typeface="Arial"/>
              </a:rPr>
              <a:t>columns; four ADUs and two VDUs, at an  average unit price of</a:t>
            </a:r>
            <a:r>
              <a:rPr sz="950" dirty="0">
                <a:latin typeface="Arial"/>
                <a:cs typeface="Arial"/>
              </a:rPr>
              <a:t> </a:t>
            </a:r>
            <a:r>
              <a:rPr sz="950" spc="-10" dirty="0">
                <a:latin typeface="Arial"/>
                <a:cs typeface="Arial"/>
              </a:rPr>
              <a:t>$1.5m.</a:t>
            </a:r>
            <a:endParaRPr sz="950">
              <a:latin typeface="Arial"/>
              <a:cs typeface="Arial"/>
            </a:endParaRPr>
          </a:p>
          <a:p>
            <a:pPr marL="550545" marR="66040" lvl="3" indent="-215900">
              <a:lnSpc>
                <a:spcPct val="142100"/>
              </a:lnSpc>
              <a:spcBef>
                <a:spcPts val="65"/>
              </a:spcBef>
              <a:buFont typeface="Symbol"/>
              <a:buChar char=""/>
              <a:tabLst>
                <a:tab pos="550545" algn="l"/>
                <a:tab pos="551180" algn="l"/>
              </a:tabLst>
            </a:pPr>
            <a:r>
              <a:rPr sz="950" spc="-10" dirty="0">
                <a:latin typeface="Arial"/>
                <a:cs typeface="Arial"/>
              </a:rPr>
              <a:t>Sungjin won </a:t>
            </a:r>
            <a:r>
              <a:rPr sz="950" spc="-5" dirty="0">
                <a:latin typeface="Arial"/>
                <a:cs typeface="Arial"/>
              </a:rPr>
              <a:t>the </a:t>
            </a:r>
            <a:r>
              <a:rPr sz="950" spc="-10" dirty="0">
                <a:latin typeface="Arial"/>
                <a:cs typeface="Arial"/>
              </a:rPr>
              <a:t>order </a:t>
            </a:r>
            <a:r>
              <a:rPr sz="950" spc="-5" dirty="0">
                <a:latin typeface="Arial"/>
                <a:cs typeface="Arial"/>
              </a:rPr>
              <a:t>for </a:t>
            </a:r>
            <a:r>
              <a:rPr sz="950" spc="-10" dirty="0">
                <a:latin typeface="Arial"/>
                <a:cs typeface="Arial"/>
              </a:rPr>
              <a:t>distillation column fabrication </a:t>
            </a:r>
            <a:r>
              <a:rPr sz="950" spc="-5" dirty="0">
                <a:latin typeface="Arial"/>
                <a:cs typeface="Arial"/>
              </a:rPr>
              <a:t>for </a:t>
            </a:r>
            <a:r>
              <a:rPr sz="950" spc="-10" dirty="0">
                <a:latin typeface="Arial"/>
                <a:cs typeface="Arial"/>
              </a:rPr>
              <a:t>SATORP, an $8m </a:t>
            </a:r>
            <a:r>
              <a:rPr sz="950" spc="-5" dirty="0">
                <a:latin typeface="Arial"/>
                <a:cs typeface="Arial"/>
              </a:rPr>
              <a:t>contract, </a:t>
            </a:r>
            <a:r>
              <a:rPr sz="950" spc="-10" dirty="0">
                <a:latin typeface="Arial"/>
                <a:cs typeface="Arial"/>
              </a:rPr>
              <a:t>this  one </a:t>
            </a:r>
            <a:r>
              <a:rPr sz="950" spc="-5" dirty="0">
                <a:latin typeface="Arial"/>
                <a:cs typeface="Arial"/>
              </a:rPr>
              <a:t>for </a:t>
            </a:r>
            <a:r>
              <a:rPr sz="950" spc="-10" dirty="0">
                <a:latin typeface="Arial"/>
                <a:cs typeface="Arial"/>
              </a:rPr>
              <a:t>two larger ADUs and two</a:t>
            </a:r>
            <a:r>
              <a:rPr sz="950" spc="15" dirty="0">
                <a:latin typeface="Arial"/>
                <a:cs typeface="Arial"/>
              </a:rPr>
              <a:t> </a:t>
            </a:r>
            <a:r>
              <a:rPr sz="950" spc="-10" dirty="0">
                <a:latin typeface="Arial"/>
                <a:cs typeface="Arial"/>
              </a:rPr>
              <a:t>VDUs.</a:t>
            </a:r>
            <a:endParaRPr sz="950">
              <a:latin typeface="Arial"/>
              <a:cs typeface="Arial"/>
            </a:endParaRPr>
          </a:p>
          <a:p>
            <a:pPr>
              <a:lnSpc>
                <a:spcPct val="100000"/>
              </a:lnSpc>
              <a:spcBef>
                <a:spcPts val="30"/>
              </a:spcBef>
            </a:pPr>
            <a:endParaRPr sz="1400">
              <a:latin typeface="Times New Roman"/>
              <a:cs typeface="Times New Roman"/>
            </a:endParaRPr>
          </a:p>
          <a:p>
            <a:pPr marL="120014" marR="5080">
              <a:lnSpc>
                <a:spcPct val="142400"/>
              </a:lnSpc>
            </a:pPr>
            <a:r>
              <a:rPr sz="950" spc="-10" dirty="0">
                <a:latin typeface="Arial"/>
                <a:cs typeface="Arial"/>
              </a:rPr>
              <a:t>South American orders from Petrobras and EcoPetrol followed up </a:t>
            </a:r>
            <a:r>
              <a:rPr sz="950" spc="-5" dirty="0">
                <a:latin typeface="Arial"/>
                <a:cs typeface="Arial"/>
              </a:rPr>
              <a:t>the list </a:t>
            </a:r>
            <a:r>
              <a:rPr sz="950" spc="-10" dirty="0">
                <a:latin typeface="Arial"/>
                <a:cs typeface="Arial"/>
              </a:rPr>
              <a:t>of large, visible contracts.  Petrobras ordered columns from Larsen </a:t>
            </a:r>
            <a:r>
              <a:rPr sz="950" spc="-5" dirty="0">
                <a:latin typeface="Arial"/>
                <a:cs typeface="Arial"/>
              </a:rPr>
              <a:t>&amp; </a:t>
            </a:r>
            <a:r>
              <a:rPr sz="950" spc="-10" dirty="0">
                <a:latin typeface="Arial"/>
                <a:cs typeface="Arial"/>
              </a:rPr>
              <a:t>Toubro, the largest global supplier, for its Premium </a:t>
            </a:r>
            <a:r>
              <a:rPr sz="950" spc="-5" dirty="0">
                <a:latin typeface="Arial"/>
                <a:cs typeface="Arial"/>
              </a:rPr>
              <a:t>I  </a:t>
            </a:r>
            <a:r>
              <a:rPr sz="950" spc="-10" dirty="0">
                <a:latin typeface="Arial"/>
                <a:cs typeface="Arial"/>
              </a:rPr>
              <a:t>refinery. The $6.8m contract is for three towers, two 300k bpd ADUs and one VDU of approximately  the same size. Ecopetrol revamped its Barrancabermeja crude </a:t>
            </a:r>
            <a:r>
              <a:rPr sz="950" spc="-5" dirty="0">
                <a:latin typeface="Arial"/>
                <a:cs typeface="Arial"/>
              </a:rPr>
              <a:t>unit, </a:t>
            </a:r>
            <a:r>
              <a:rPr sz="950" spc="-10" dirty="0">
                <a:latin typeface="Arial"/>
                <a:cs typeface="Arial"/>
              </a:rPr>
              <a:t>overhauling </a:t>
            </a:r>
            <a:r>
              <a:rPr sz="950" spc="-5" dirty="0">
                <a:latin typeface="Arial"/>
                <a:cs typeface="Arial"/>
              </a:rPr>
              <a:t>the </a:t>
            </a:r>
            <a:r>
              <a:rPr sz="950" spc="-10" dirty="0">
                <a:latin typeface="Arial"/>
                <a:cs typeface="Arial"/>
              </a:rPr>
              <a:t>ADU and  adding </a:t>
            </a:r>
            <a:r>
              <a:rPr sz="950" spc="-5" dirty="0">
                <a:latin typeface="Arial"/>
                <a:cs typeface="Arial"/>
              </a:rPr>
              <a:t>a </a:t>
            </a:r>
            <a:r>
              <a:rPr sz="950" spc="-10" dirty="0">
                <a:latin typeface="Arial"/>
                <a:cs typeface="Arial"/>
              </a:rPr>
              <a:t>VDU to allow </a:t>
            </a:r>
            <a:r>
              <a:rPr sz="950" spc="-5" dirty="0">
                <a:latin typeface="Arial"/>
                <a:cs typeface="Arial"/>
              </a:rPr>
              <a:t>it </a:t>
            </a:r>
            <a:r>
              <a:rPr sz="950" spc="-10" dirty="0">
                <a:latin typeface="Arial"/>
                <a:cs typeface="Arial"/>
              </a:rPr>
              <a:t>to process heavier</a:t>
            </a:r>
            <a:r>
              <a:rPr sz="950" spc="40" dirty="0">
                <a:latin typeface="Arial"/>
                <a:cs typeface="Arial"/>
              </a:rPr>
              <a:t> </a:t>
            </a:r>
            <a:r>
              <a:rPr sz="950" spc="-10" dirty="0">
                <a:latin typeface="Arial"/>
                <a:cs typeface="Arial"/>
              </a:rPr>
              <a:t>crudes.</a:t>
            </a:r>
            <a:endParaRPr sz="950">
              <a:latin typeface="Arial"/>
              <a:cs typeface="Arial"/>
            </a:endParaRPr>
          </a:p>
        </p:txBody>
      </p:sp>
      <p:sp>
        <p:nvSpPr>
          <p:cNvPr id="6" name="object 6"/>
          <p:cNvSpPr txBox="1"/>
          <p:nvPr/>
        </p:nvSpPr>
        <p:spPr>
          <a:xfrm>
            <a:off x="1526538" y="8392377"/>
            <a:ext cx="472186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Table </a:t>
            </a:r>
            <a:r>
              <a:rPr sz="950" b="1" spc="-10" dirty="0">
                <a:latin typeface="Arial"/>
                <a:cs typeface="Arial"/>
              </a:rPr>
              <a:t>4: Summary of New Contracts and Estimated Values </a:t>
            </a:r>
            <a:r>
              <a:rPr sz="950" b="1" spc="-5" dirty="0">
                <a:latin typeface="Arial"/>
                <a:cs typeface="Arial"/>
              </a:rPr>
              <a:t>for </a:t>
            </a:r>
            <a:r>
              <a:rPr sz="950" b="1" spc="-10" dirty="0">
                <a:latin typeface="Arial"/>
                <a:cs typeface="Arial"/>
              </a:rPr>
              <a:t>Distillation</a:t>
            </a:r>
            <a:r>
              <a:rPr sz="950" b="1" spc="114" dirty="0">
                <a:latin typeface="Arial"/>
                <a:cs typeface="Arial"/>
              </a:rPr>
              <a:t> </a:t>
            </a:r>
            <a:r>
              <a:rPr sz="950" b="1" spc="-10" dirty="0">
                <a:latin typeface="Arial"/>
                <a:cs typeface="Arial"/>
              </a:rPr>
              <a:t>Columns</a:t>
            </a:r>
            <a:endParaRPr sz="950">
              <a:latin typeface="Arial"/>
              <a:cs typeface="Arial"/>
            </a:endParaRPr>
          </a:p>
        </p:txBody>
      </p:sp>
      <p:graphicFrame>
        <p:nvGraphicFramePr>
          <p:cNvPr id="7" name="object 7"/>
          <p:cNvGraphicFramePr>
            <a:graphicFrameLocks noGrp="1"/>
          </p:cNvGraphicFramePr>
          <p:nvPr/>
        </p:nvGraphicFramePr>
        <p:xfrm>
          <a:off x="1380744" y="8612123"/>
          <a:ext cx="5568950" cy="521970"/>
        </p:xfrm>
        <a:graphic>
          <a:graphicData uri="http://schemas.openxmlformats.org/drawingml/2006/table">
            <a:tbl>
              <a:tblPr firstRow="1" bandRow="1">
                <a:tableStyleId>{2D5ABB26-0587-4C30-8999-92F81FD0307C}</a:tableStyleId>
              </a:tblPr>
              <a:tblGrid>
                <a:gridCol w="1258061">
                  <a:extLst>
                    <a:ext uri="{9D8B030D-6E8A-4147-A177-3AD203B41FA5}">
                      <a16:colId xmlns:a16="http://schemas.microsoft.com/office/drawing/2014/main" val="20000"/>
                    </a:ext>
                  </a:extLst>
                </a:gridCol>
                <a:gridCol w="815339">
                  <a:extLst>
                    <a:ext uri="{9D8B030D-6E8A-4147-A177-3AD203B41FA5}">
                      <a16:colId xmlns:a16="http://schemas.microsoft.com/office/drawing/2014/main" val="20001"/>
                    </a:ext>
                  </a:extLst>
                </a:gridCol>
                <a:gridCol w="744092">
                  <a:extLst>
                    <a:ext uri="{9D8B030D-6E8A-4147-A177-3AD203B41FA5}">
                      <a16:colId xmlns:a16="http://schemas.microsoft.com/office/drawing/2014/main" val="20002"/>
                    </a:ext>
                  </a:extLst>
                </a:gridCol>
                <a:gridCol w="1164336">
                  <a:extLst>
                    <a:ext uri="{9D8B030D-6E8A-4147-A177-3AD203B41FA5}">
                      <a16:colId xmlns:a16="http://schemas.microsoft.com/office/drawing/2014/main" val="20003"/>
                    </a:ext>
                  </a:extLst>
                </a:gridCol>
                <a:gridCol w="771524">
                  <a:extLst>
                    <a:ext uri="{9D8B030D-6E8A-4147-A177-3AD203B41FA5}">
                      <a16:colId xmlns:a16="http://schemas.microsoft.com/office/drawing/2014/main" val="20004"/>
                    </a:ext>
                  </a:extLst>
                </a:gridCol>
                <a:gridCol w="806196">
                  <a:extLst>
                    <a:ext uri="{9D8B030D-6E8A-4147-A177-3AD203B41FA5}">
                      <a16:colId xmlns:a16="http://schemas.microsoft.com/office/drawing/2014/main" val="20005"/>
                    </a:ext>
                  </a:extLst>
                </a:gridCol>
              </a:tblGrid>
              <a:tr h="516255">
                <a:tc>
                  <a:txBody>
                    <a:bodyPr/>
                    <a:lstStyle/>
                    <a:p>
                      <a:pPr>
                        <a:lnSpc>
                          <a:spcPct val="100000"/>
                        </a:lnSpc>
                      </a:pPr>
                      <a:endParaRPr sz="1200">
                        <a:latin typeface="Times New Roman"/>
                        <a:cs typeface="Times New Roman"/>
                      </a:endParaRPr>
                    </a:p>
                    <a:p>
                      <a:pPr algn="ctr">
                        <a:lnSpc>
                          <a:spcPct val="100000"/>
                        </a:lnSpc>
                      </a:pPr>
                      <a:r>
                        <a:rPr sz="950" b="1" spc="-10" dirty="0">
                          <a:latin typeface="Arial"/>
                          <a:cs typeface="Arial"/>
                        </a:rPr>
                        <a:t>Buyer</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800">
                        <a:latin typeface="Times New Roman"/>
                        <a:cs typeface="Times New Roman"/>
                      </a:endParaRPr>
                    </a:p>
                    <a:p>
                      <a:pPr marL="88900" marR="81280" indent="13335">
                        <a:lnSpc>
                          <a:spcPts val="1090"/>
                        </a:lnSpc>
                      </a:pPr>
                      <a:r>
                        <a:rPr sz="950" b="1" spc="-10" dirty="0">
                          <a:latin typeface="Arial"/>
                          <a:cs typeface="Arial"/>
                        </a:rPr>
                        <a:t>Country </a:t>
                      </a:r>
                      <a:r>
                        <a:rPr sz="950" b="1" spc="-5" dirty="0">
                          <a:latin typeface="Arial"/>
                          <a:cs typeface="Arial"/>
                        </a:rPr>
                        <a:t>of  </a:t>
                      </a:r>
                      <a:r>
                        <a:rPr sz="950" b="1" dirty="0">
                          <a:latin typeface="Arial"/>
                          <a:cs typeface="Arial"/>
                        </a:rPr>
                        <a:t>In</a:t>
                      </a:r>
                      <a:r>
                        <a:rPr sz="950" b="1" spc="-10" dirty="0">
                          <a:latin typeface="Arial"/>
                          <a:cs typeface="Arial"/>
                        </a:rPr>
                        <a:t>s</a:t>
                      </a:r>
                      <a:r>
                        <a:rPr sz="950" b="1" spc="-5" dirty="0">
                          <a:latin typeface="Arial"/>
                          <a:cs typeface="Arial"/>
                        </a:rPr>
                        <a:t>t</a:t>
                      </a:r>
                      <a:r>
                        <a:rPr sz="950" b="1" dirty="0">
                          <a:latin typeface="Arial"/>
                          <a:cs typeface="Arial"/>
                        </a:rPr>
                        <a:t>alla</a:t>
                      </a:r>
                      <a:r>
                        <a:rPr sz="950" b="1" spc="-10" dirty="0">
                          <a:latin typeface="Arial"/>
                          <a:cs typeface="Arial"/>
                        </a:rPr>
                        <a:t>t</a:t>
                      </a:r>
                      <a:r>
                        <a:rPr sz="950" b="1" spc="5" dirty="0">
                          <a:latin typeface="Arial"/>
                          <a:cs typeface="Arial"/>
                        </a:rPr>
                        <a:t>i</a:t>
                      </a:r>
                      <a:r>
                        <a:rPr sz="950" b="1" dirty="0">
                          <a:latin typeface="Arial"/>
                          <a:cs typeface="Arial"/>
                        </a:rPr>
                        <a:t>on</a:t>
                      </a:r>
                      <a:endParaRPr sz="95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200">
                        <a:latin typeface="Times New Roman"/>
                        <a:cs typeface="Times New Roman"/>
                      </a:endParaRPr>
                    </a:p>
                    <a:p>
                      <a:pPr marL="128905">
                        <a:lnSpc>
                          <a:spcPct val="100000"/>
                        </a:lnSpc>
                      </a:pPr>
                      <a:r>
                        <a:rPr sz="950" b="1" spc="-10" dirty="0">
                          <a:latin typeface="Arial"/>
                          <a:cs typeface="Arial"/>
                        </a:rPr>
                        <a:t>Supplier</a:t>
                      </a:r>
                      <a:endParaRPr sz="950">
                        <a:latin typeface="Arial"/>
                        <a:cs typeface="Arial"/>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200">
                        <a:latin typeface="Times New Roman"/>
                        <a:cs typeface="Times New Roman"/>
                      </a:endParaRPr>
                    </a:p>
                    <a:p>
                      <a:pPr marL="353695">
                        <a:lnSpc>
                          <a:spcPct val="100000"/>
                        </a:lnSpc>
                      </a:pPr>
                      <a:r>
                        <a:rPr sz="950" b="1" spc="-10" dirty="0">
                          <a:latin typeface="Arial"/>
                          <a:cs typeface="Arial"/>
                        </a:rPr>
                        <a:t>Product</a:t>
                      </a:r>
                      <a:endParaRPr sz="950">
                        <a:latin typeface="Arial"/>
                        <a:cs typeface="Arial"/>
                      </a:endParaRPr>
                    </a:p>
                  </a:txBody>
                  <a:tcPr marL="0" marR="0" marT="0" marB="0">
                    <a:lnL w="5333">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800">
                        <a:latin typeface="Times New Roman"/>
                        <a:cs typeface="Times New Roman"/>
                      </a:endParaRPr>
                    </a:p>
                    <a:p>
                      <a:pPr marL="80645" marR="73025" indent="16510">
                        <a:lnSpc>
                          <a:spcPts val="1090"/>
                        </a:lnSpc>
                      </a:pPr>
                      <a:r>
                        <a:rPr sz="950" b="1" spc="-10" dirty="0">
                          <a:latin typeface="Arial"/>
                          <a:cs typeface="Arial"/>
                        </a:rPr>
                        <a:t>Estimated  Value</a:t>
                      </a:r>
                      <a:r>
                        <a:rPr sz="950" b="1" spc="-95" dirty="0">
                          <a:latin typeface="Arial"/>
                          <a:cs typeface="Arial"/>
                        </a:rPr>
                        <a:t> </a:t>
                      </a:r>
                      <a:r>
                        <a:rPr sz="950" b="1" spc="-10" dirty="0">
                          <a:latin typeface="Arial"/>
                          <a:cs typeface="Arial"/>
                        </a:rPr>
                        <a:t>($m)</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L="113664" marR="107314" algn="ctr">
                        <a:lnSpc>
                          <a:spcPct val="95000"/>
                        </a:lnSpc>
                        <a:spcBef>
                          <a:spcPts val="360"/>
                        </a:spcBef>
                      </a:pPr>
                      <a:r>
                        <a:rPr sz="950" b="1" dirty="0">
                          <a:latin typeface="Arial"/>
                          <a:cs typeface="Arial"/>
                        </a:rPr>
                        <a:t>Estima</a:t>
                      </a:r>
                      <a:r>
                        <a:rPr sz="950" b="1" spc="-10" dirty="0">
                          <a:latin typeface="Arial"/>
                          <a:cs typeface="Arial"/>
                        </a:rPr>
                        <a:t>t</a:t>
                      </a:r>
                      <a:r>
                        <a:rPr sz="950" b="1" spc="-5" dirty="0">
                          <a:latin typeface="Arial"/>
                          <a:cs typeface="Arial"/>
                        </a:rPr>
                        <a:t>e</a:t>
                      </a:r>
                      <a:r>
                        <a:rPr sz="950" b="1" dirty="0">
                          <a:latin typeface="Arial"/>
                          <a:cs typeface="Arial"/>
                        </a:rPr>
                        <a:t>d  </a:t>
                      </a:r>
                      <a:r>
                        <a:rPr sz="950" b="1" spc="-10" dirty="0">
                          <a:latin typeface="Arial"/>
                          <a:cs typeface="Arial"/>
                        </a:rPr>
                        <a:t>Cost/Unit  </a:t>
                      </a:r>
                      <a:r>
                        <a:rPr sz="950" b="1" spc="-15" dirty="0">
                          <a:latin typeface="Arial"/>
                          <a:cs typeface="Arial"/>
                        </a:rPr>
                        <a:t>($m)</a:t>
                      </a:r>
                      <a:endParaRPr sz="950">
                        <a:latin typeface="Arial"/>
                        <a:cs typeface="Arial"/>
                      </a:endParaRPr>
                    </a:p>
                  </a:txBody>
                  <a:tcPr marL="0" marR="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0"/>
                  </a:ext>
                </a:extLst>
              </a:tr>
            </a:tbl>
          </a:graphicData>
        </a:graphic>
      </p:graphicFrame>
      <p:sp>
        <p:nvSpPr>
          <p:cNvPr id="8" name="object 8"/>
          <p:cNvSpPr/>
          <p:nvPr/>
        </p:nvSpPr>
        <p:spPr>
          <a:xfrm>
            <a:off x="2038350" y="2037588"/>
            <a:ext cx="3804285" cy="2230755"/>
          </a:xfrm>
          <a:custGeom>
            <a:avLst/>
            <a:gdLst/>
            <a:ahLst/>
            <a:cxnLst/>
            <a:rect l="l" t="t" r="r" b="b"/>
            <a:pathLst>
              <a:path w="3804285" h="2230754">
                <a:moveTo>
                  <a:pt x="0" y="2230373"/>
                </a:moveTo>
                <a:lnTo>
                  <a:pt x="3803904" y="2230373"/>
                </a:lnTo>
                <a:lnTo>
                  <a:pt x="3803904" y="0"/>
                </a:lnTo>
                <a:lnTo>
                  <a:pt x="0" y="0"/>
                </a:lnTo>
                <a:lnTo>
                  <a:pt x="0" y="2230373"/>
                </a:lnTo>
                <a:close/>
              </a:path>
            </a:pathLst>
          </a:custGeom>
          <a:solidFill>
            <a:srgbClr val="F1F1F1"/>
          </a:solidFill>
        </p:spPr>
        <p:txBody>
          <a:bodyPr wrap="square" lIns="0" tIns="0" rIns="0" bIns="0" rtlCol="0"/>
          <a:lstStyle/>
          <a:p>
            <a:endParaRPr/>
          </a:p>
        </p:txBody>
      </p:sp>
      <p:sp>
        <p:nvSpPr>
          <p:cNvPr id="9" name="object 9"/>
          <p:cNvSpPr/>
          <p:nvPr/>
        </p:nvSpPr>
        <p:spPr>
          <a:xfrm>
            <a:off x="3211829" y="2277237"/>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10" name="object 10"/>
          <p:cNvSpPr/>
          <p:nvPr/>
        </p:nvSpPr>
        <p:spPr>
          <a:xfrm>
            <a:off x="3211829" y="2294000"/>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11" name="object 11"/>
          <p:cNvSpPr/>
          <p:nvPr/>
        </p:nvSpPr>
        <p:spPr>
          <a:xfrm>
            <a:off x="3211829" y="2311526"/>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12" name="object 12"/>
          <p:cNvSpPr/>
          <p:nvPr/>
        </p:nvSpPr>
        <p:spPr>
          <a:xfrm>
            <a:off x="3211829" y="2328290"/>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13" name="object 13"/>
          <p:cNvSpPr/>
          <p:nvPr/>
        </p:nvSpPr>
        <p:spPr>
          <a:xfrm>
            <a:off x="3211829" y="2345816"/>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14" name="object 14"/>
          <p:cNvSpPr/>
          <p:nvPr/>
        </p:nvSpPr>
        <p:spPr>
          <a:xfrm>
            <a:off x="3211829" y="2362962"/>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15" name="object 15"/>
          <p:cNvSpPr/>
          <p:nvPr/>
        </p:nvSpPr>
        <p:spPr>
          <a:xfrm>
            <a:off x="3211829" y="2380107"/>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16" name="object 16"/>
          <p:cNvSpPr/>
          <p:nvPr/>
        </p:nvSpPr>
        <p:spPr>
          <a:xfrm>
            <a:off x="3211829" y="2397252"/>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17" name="object 17"/>
          <p:cNvSpPr/>
          <p:nvPr/>
        </p:nvSpPr>
        <p:spPr>
          <a:xfrm>
            <a:off x="3211829" y="2414396"/>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18" name="object 18"/>
          <p:cNvSpPr/>
          <p:nvPr/>
        </p:nvSpPr>
        <p:spPr>
          <a:xfrm>
            <a:off x="3211829" y="243192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19" name="object 19"/>
          <p:cNvSpPr/>
          <p:nvPr/>
        </p:nvSpPr>
        <p:spPr>
          <a:xfrm>
            <a:off x="3211829" y="2448687"/>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20" name="object 20"/>
          <p:cNvSpPr/>
          <p:nvPr/>
        </p:nvSpPr>
        <p:spPr>
          <a:xfrm>
            <a:off x="3211829" y="246621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21" name="object 21"/>
          <p:cNvSpPr/>
          <p:nvPr/>
        </p:nvSpPr>
        <p:spPr>
          <a:xfrm>
            <a:off x="3211829" y="2482976"/>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22" name="object 22"/>
          <p:cNvSpPr/>
          <p:nvPr/>
        </p:nvSpPr>
        <p:spPr>
          <a:xfrm>
            <a:off x="3211829" y="250050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23" name="object 23"/>
          <p:cNvSpPr/>
          <p:nvPr/>
        </p:nvSpPr>
        <p:spPr>
          <a:xfrm>
            <a:off x="3211829" y="2517647"/>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24" name="object 24"/>
          <p:cNvSpPr/>
          <p:nvPr/>
        </p:nvSpPr>
        <p:spPr>
          <a:xfrm>
            <a:off x="3211829" y="253479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25" name="object 25"/>
          <p:cNvSpPr/>
          <p:nvPr/>
        </p:nvSpPr>
        <p:spPr>
          <a:xfrm>
            <a:off x="3211829" y="2551938"/>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26" name="object 26"/>
          <p:cNvSpPr/>
          <p:nvPr/>
        </p:nvSpPr>
        <p:spPr>
          <a:xfrm>
            <a:off x="3211829" y="2569083"/>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27" name="object 27"/>
          <p:cNvSpPr/>
          <p:nvPr/>
        </p:nvSpPr>
        <p:spPr>
          <a:xfrm>
            <a:off x="3211829" y="2586609"/>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28" name="object 28"/>
          <p:cNvSpPr/>
          <p:nvPr/>
        </p:nvSpPr>
        <p:spPr>
          <a:xfrm>
            <a:off x="3211829" y="260337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29" name="object 29"/>
          <p:cNvSpPr/>
          <p:nvPr/>
        </p:nvSpPr>
        <p:spPr>
          <a:xfrm>
            <a:off x="3211829" y="2620898"/>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30" name="object 30"/>
          <p:cNvSpPr/>
          <p:nvPr/>
        </p:nvSpPr>
        <p:spPr>
          <a:xfrm>
            <a:off x="3211829" y="263766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31" name="object 31"/>
          <p:cNvSpPr/>
          <p:nvPr/>
        </p:nvSpPr>
        <p:spPr>
          <a:xfrm>
            <a:off x="3211829" y="2655188"/>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32" name="object 32"/>
          <p:cNvSpPr/>
          <p:nvPr/>
        </p:nvSpPr>
        <p:spPr>
          <a:xfrm>
            <a:off x="3211829" y="2672333"/>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33" name="object 33"/>
          <p:cNvSpPr/>
          <p:nvPr/>
        </p:nvSpPr>
        <p:spPr>
          <a:xfrm>
            <a:off x="3211829" y="2689479"/>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34" name="object 34"/>
          <p:cNvSpPr/>
          <p:nvPr/>
        </p:nvSpPr>
        <p:spPr>
          <a:xfrm>
            <a:off x="3211829" y="2706623"/>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35" name="object 35"/>
          <p:cNvSpPr/>
          <p:nvPr/>
        </p:nvSpPr>
        <p:spPr>
          <a:xfrm>
            <a:off x="3211829" y="2723768"/>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36" name="object 36"/>
          <p:cNvSpPr/>
          <p:nvPr/>
        </p:nvSpPr>
        <p:spPr>
          <a:xfrm>
            <a:off x="3211829" y="2740914"/>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37" name="object 37"/>
          <p:cNvSpPr/>
          <p:nvPr/>
        </p:nvSpPr>
        <p:spPr>
          <a:xfrm>
            <a:off x="3211829" y="2758059"/>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38" name="object 38"/>
          <p:cNvSpPr/>
          <p:nvPr/>
        </p:nvSpPr>
        <p:spPr>
          <a:xfrm>
            <a:off x="3211829" y="2775585"/>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39" name="object 39"/>
          <p:cNvSpPr/>
          <p:nvPr/>
        </p:nvSpPr>
        <p:spPr>
          <a:xfrm>
            <a:off x="3211829" y="2792348"/>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40" name="object 40"/>
          <p:cNvSpPr/>
          <p:nvPr/>
        </p:nvSpPr>
        <p:spPr>
          <a:xfrm>
            <a:off x="3211829" y="2809874"/>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41" name="object 41"/>
          <p:cNvSpPr/>
          <p:nvPr/>
        </p:nvSpPr>
        <p:spPr>
          <a:xfrm>
            <a:off x="3211829" y="2827019"/>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42" name="object 42"/>
          <p:cNvSpPr/>
          <p:nvPr/>
        </p:nvSpPr>
        <p:spPr>
          <a:xfrm>
            <a:off x="3211829" y="2844164"/>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43" name="object 43"/>
          <p:cNvSpPr/>
          <p:nvPr/>
        </p:nvSpPr>
        <p:spPr>
          <a:xfrm>
            <a:off x="3211829" y="2861310"/>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44" name="object 44"/>
          <p:cNvSpPr/>
          <p:nvPr/>
        </p:nvSpPr>
        <p:spPr>
          <a:xfrm>
            <a:off x="3211829" y="2878455"/>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45" name="object 45"/>
          <p:cNvSpPr/>
          <p:nvPr/>
        </p:nvSpPr>
        <p:spPr>
          <a:xfrm>
            <a:off x="3211829" y="2895599"/>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46" name="object 46"/>
          <p:cNvSpPr/>
          <p:nvPr/>
        </p:nvSpPr>
        <p:spPr>
          <a:xfrm>
            <a:off x="3211829" y="2912745"/>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47" name="object 47"/>
          <p:cNvSpPr/>
          <p:nvPr/>
        </p:nvSpPr>
        <p:spPr>
          <a:xfrm>
            <a:off x="3211829" y="2930271"/>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48" name="object 48"/>
          <p:cNvSpPr/>
          <p:nvPr/>
        </p:nvSpPr>
        <p:spPr>
          <a:xfrm>
            <a:off x="3211829" y="2947035"/>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49" name="object 49"/>
          <p:cNvSpPr/>
          <p:nvPr/>
        </p:nvSpPr>
        <p:spPr>
          <a:xfrm>
            <a:off x="3211829" y="2964561"/>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50" name="object 50"/>
          <p:cNvSpPr/>
          <p:nvPr/>
        </p:nvSpPr>
        <p:spPr>
          <a:xfrm>
            <a:off x="3211829" y="2981706"/>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51" name="object 51"/>
          <p:cNvSpPr/>
          <p:nvPr/>
        </p:nvSpPr>
        <p:spPr>
          <a:xfrm>
            <a:off x="3211829" y="2998850"/>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52" name="object 52"/>
          <p:cNvSpPr/>
          <p:nvPr/>
        </p:nvSpPr>
        <p:spPr>
          <a:xfrm>
            <a:off x="3211829" y="3015995"/>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53" name="object 53"/>
          <p:cNvSpPr/>
          <p:nvPr/>
        </p:nvSpPr>
        <p:spPr>
          <a:xfrm>
            <a:off x="3211829" y="3033140"/>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54" name="object 54"/>
          <p:cNvSpPr/>
          <p:nvPr/>
        </p:nvSpPr>
        <p:spPr>
          <a:xfrm>
            <a:off x="3211829" y="3050286"/>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55" name="object 55"/>
          <p:cNvSpPr/>
          <p:nvPr/>
        </p:nvSpPr>
        <p:spPr>
          <a:xfrm>
            <a:off x="3211829" y="3067431"/>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56" name="object 56"/>
          <p:cNvSpPr/>
          <p:nvPr/>
        </p:nvSpPr>
        <p:spPr>
          <a:xfrm>
            <a:off x="3211829" y="3084957"/>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57" name="object 57"/>
          <p:cNvSpPr/>
          <p:nvPr/>
        </p:nvSpPr>
        <p:spPr>
          <a:xfrm>
            <a:off x="3211829" y="3101721"/>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58" name="object 58"/>
          <p:cNvSpPr/>
          <p:nvPr/>
        </p:nvSpPr>
        <p:spPr>
          <a:xfrm>
            <a:off x="3211829" y="3119246"/>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59" name="object 59"/>
          <p:cNvSpPr/>
          <p:nvPr/>
        </p:nvSpPr>
        <p:spPr>
          <a:xfrm>
            <a:off x="3211829" y="3136010"/>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60" name="object 60"/>
          <p:cNvSpPr/>
          <p:nvPr/>
        </p:nvSpPr>
        <p:spPr>
          <a:xfrm>
            <a:off x="3211829" y="3153536"/>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61" name="object 61"/>
          <p:cNvSpPr/>
          <p:nvPr/>
        </p:nvSpPr>
        <p:spPr>
          <a:xfrm>
            <a:off x="3211829" y="3170682"/>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62" name="object 62"/>
          <p:cNvSpPr/>
          <p:nvPr/>
        </p:nvSpPr>
        <p:spPr>
          <a:xfrm>
            <a:off x="3211829" y="3187827"/>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63" name="object 63"/>
          <p:cNvSpPr/>
          <p:nvPr/>
        </p:nvSpPr>
        <p:spPr>
          <a:xfrm>
            <a:off x="3211829" y="3204971"/>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64" name="object 64"/>
          <p:cNvSpPr/>
          <p:nvPr/>
        </p:nvSpPr>
        <p:spPr>
          <a:xfrm>
            <a:off x="3211829" y="3222117"/>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65" name="object 65"/>
          <p:cNvSpPr/>
          <p:nvPr/>
        </p:nvSpPr>
        <p:spPr>
          <a:xfrm>
            <a:off x="3211829" y="3239643"/>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66" name="object 66"/>
          <p:cNvSpPr/>
          <p:nvPr/>
        </p:nvSpPr>
        <p:spPr>
          <a:xfrm>
            <a:off x="3211829" y="3256407"/>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67" name="object 67"/>
          <p:cNvSpPr/>
          <p:nvPr/>
        </p:nvSpPr>
        <p:spPr>
          <a:xfrm>
            <a:off x="3211829" y="3273933"/>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68" name="object 68"/>
          <p:cNvSpPr/>
          <p:nvPr/>
        </p:nvSpPr>
        <p:spPr>
          <a:xfrm>
            <a:off x="3211829" y="3290696"/>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69" name="object 69"/>
          <p:cNvSpPr/>
          <p:nvPr/>
        </p:nvSpPr>
        <p:spPr>
          <a:xfrm>
            <a:off x="3211829" y="330822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70" name="object 70"/>
          <p:cNvSpPr/>
          <p:nvPr/>
        </p:nvSpPr>
        <p:spPr>
          <a:xfrm>
            <a:off x="3211829" y="3325367"/>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71" name="object 71"/>
          <p:cNvSpPr/>
          <p:nvPr/>
        </p:nvSpPr>
        <p:spPr>
          <a:xfrm>
            <a:off x="3211829" y="3342512"/>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72" name="object 72"/>
          <p:cNvSpPr/>
          <p:nvPr/>
        </p:nvSpPr>
        <p:spPr>
          <a:xfrm>
            <a:off x="3211829" y="3359658"/>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73" name="object 73"/>
          <p:cNvSpPr/>
          <p:nvPr/>
        </p:nvSpPr>
        <p:spPr>
          <a:xfrm>
            <a:off x="3211829" y="3376803"/>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74" name="object 74"/>
          <p:cNvSpPr/>
          <p:nvPr/>
        </p:nvSpPr>
        <p:spPr>
          <a:xfrm>
            <a:off x="3211829" y="3393948"/>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75" name="object 75"/>
          <p:cNvSpPr/>
          <p:nvPr/>
        </p:nvSpPr>
        <p:spPr>
          <a:xfrm>
            <a:off x="3211829" y="3411093"/>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76" name="object 76"/>
          <p:cNvSpPr/>
          <p:nvPr/>
        </p:nvSpPr>
        <p:spPr>
          <a:xfrm>
            <a:off x="3211829" y="3428619"/>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77" name="object 77"/>
          <p:cNvSpPr/>
          <p:nvPr/>
        </p:nvSpPr>
        <p:spPr>
          <a:xfrm>
            <a:off x="3211829" y="3445383"/>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78" name="object 78"/>
          <p:cNvSpPr/>
          <p:nvPr/>
        </p:nvSpPr>
        <p:spPr>
          <a:xfrm>
            <a:off x="3211829" y="3462909"/>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79" name="object 79"/>
          <p:cNvSpPr/>
          <p:nvPr/>
        </p:nvSpPr>
        <p:spPr>
          <a:xfrm>
            <a:off x="3211829" y="3480053"/>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80" name="object 80"/>
          <p:cNvSpPr/>
          <p:nvPr/>
        </p:nvSpPr>
        <p:spPr>
          <a:xfrm>
            <a:off x="3211829" y="3497198"/>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81" name="object 81"/>
          <p:cNvSpPr/>
          <p:nvPr/>
        </p:nvSpPr>
        <p:spPr>
          <a:xfrm>
            <a:off x="3211829" y="3514343"/>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82" name="object 82"/>
          <p:cNvSpPr/>
          <p:nvPr/>
        </p:nvSpPr>
        <p:spPr>
          <a:xfrm>
            <a:off x="3211829" y="3531488"/>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83" name="object 83"/>
          <p:cNvSpPr/>
          <p:nvPr/>
        </p:nvSpPr>
        <p:spPr>
          <a:xfrm>
            <a:off x="3211829" y="3548634"/>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84" name="object 84"/>
          <p:cNvSpPr/>
          <p:nvPr/>
        </p:nvSpPr>
        <p:spPr>
          <a:xfrm>
            <a:off x="3211829" y="3565778"/>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85" name="object 85"/>
          <p:cNvSpPr/>
          <p:nvPr/>
        </p:nvSpPr>
        <p:spPr>
          <a:xfrm>
            <a:off x="3211829" y="3583304"/>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86" name="object 86"/>
          <p:cNvSpPr/>
          <p:nvPr/>
        </p:nvSpPr>
        <p:spPr>
          <a:xfrm>
            <a:off x="3211829" y="3600069"/>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87" name="object 87"/>
          <p:cNvSpPr/>
          <p:nvPr/>
        </p:nvSpPr>
        <p:spPr>
          <a:xfrm>
            <a:off x="3211829" y="3617595"/>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88" name="object 88"/>
          <p:cNvSpPr/>
          <p:nvPr/>
        </p:nvSpPr>
        <p:spPr>
          <a:xfrm>
            <a:off x="3211829" y="3634740"/>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89" name="object 89"/>
          <p:cNvSpPr/>
          <p:nvPr/>
        </p:nvSpPr>
        <p:spPr>
          <a:xfrm>
            <a:off x="3211829" y="3651884"/>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90" name="object 90"/>
          <p:cNvSpPr/>
          <p:nvPr/>
        </p:nvSpPr>
        <p:spPr>
          <a:xfrm>
            <a:off x="3211829" y="3669029"/>
            <a:ext cx="9525" cy="0"/>
          </a:xfrm>
          <a:custGeom>
            <a:avLst/>
            <a:gdLst/>
            <a:ahLst/>
            <a:cxnLst/>
            <a:rect l="l" t="t" r="r" b="b"/>
            <a:pathLst>
              <a:path w="9525">
                <a:moveTo>
                  <a:pt x="0" y="0"/>
                </a:moveTo>
                <a:lnTo>
                  <a:pt x="9143" y="0"/>
                </a:lnTo>
              </a:path>
            </a:pathLst>
          </a:custGeom>
          <a:ln w="9143">
            <a:solidFill>
              <a:srgbClr val="626262"/>
            </a:solidFill>
          </a:ln>
        </p:spPr>
        <p:txBody>
          <a:bodyPr wrap="square" lIns="0" tIns="0" rIns="0" bIns="0" rtlCol="0"/>
          <a:lstStyle/>
          <a:p>
            <a:endParaRPr/>
          </a:p>
        </p:txBody>
      </p:sp>
      <p:sp>
        <p:nvSpPr>
          <p:cNvPr id="91" name="object 91"/>
          <p:cNvSpPr/>
          <p:nvPr/>
        </p:nvSpPr>
        <p:spPr>
          <a:xfrm>
            <a:off x="3211829" y="3686175"/>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92" name="object 92"/>
          <p:cNvSpPr/>
          <p:nvPr/>
        </p:nvSpPr>
        <p:spPr>
          <a:xfrm>
            <a:off x="3211829" y="3703320"/>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93" name="object 93"/>
          <p:cNvSpPr/>
          <p:nvPr/>
        </p:nvSpPr>
        <p:spPr>
          <a:xfrm>
            <a:off x="3211829" y="3720465"/>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94" name="object 94"/>
          <p:cNvSpPr/>
          <p:nvPr/>
        </p:nvSpPr>
        <p:spPr>
          <a:xfrm>
            <a:off x="3211829" y="3737990"/>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95" name="object 95"/>
          <p:cNvSpPr/>
          <p:nvPr/>
        </p:nvSpPr>
        <p:spPr>
          <a:xfrm>
            <a:off x="3211829" y="3754754"/>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96" name="object 96"/>
          <p:cNvSpPr/>
          <p:nvPr/>
        </p:nvSpPr>
        <p:spPr>
          <a:xfrm>
            <a:off x="3211829" y="3772281"/>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97" name="object 97"/>
          <p:cNvSpPr/>
          <p:nvPr/>
        </p:nvSpPr>
        <p:spPr>
          <a:xfrm>
            <a:off x="3211829" y="3789045"/>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98" name="object 98"/>
          <p:cNvSpPr/>
          <p:nvPr/>
        </p:nvSpPr>
        <p:spPr>
          <a:xfrm>
            <a:off x="3211829" y="3806571"/>
            <a:ext cx="9525" cy="0"/>
          </a:xfrm>
          <a:custGeom>
            <a:avLst/>
            <a:gdLst/>
            <a:ahLst/>
            <a:cxnLst/>
            <a:rect l="l" t="t" r="r" b="b"/>
            <a:pathLst>
              <a:path w="9525">
                <a:moveTo>
                  <a:pt x="0" y="0"/>
                </a:moveTo>
                <a:lnTo>
                  <a:pt x="9143" y="0"/>
                </a:lnTo>
              </a:path>
            </a:pathLst>
          </a:custGeom>
          <a:ln w="8382">
            <a:solidFill>
              <a:srgbClr val="626262"/>
            </a:solidFill>
          </a:ln>
        </p:spPr>
        <p:txBody>
          <a:bodyPr wrap="square" lIns="0" tIns="0" rIns="0" bIns="0" rtlCol="0"/>
          <a:lstStyle/>
          <a:p>
            <a:endParaRPr/>
          </a:p>
        </p:txBody>
      </p:sp>
      <p:sp>
        <p:nvSpPr>
          <p:cNvPr id="99" name="object 99"/>
          <p:cNvSpPr/>
          <p:nvPr/>
        </p:nvSpPr>
        <p:spPr>
          <a:xfrm>
            <a:off x="3211829" y="3823715"/>
            <a:ext cx="9525" cy="0"/>
          </a:xfrm>
          <a:custGeom>
            <a:avLst/>
            <a:gdLst/>
            <a:ahLst/>
            <a:cxnLst/>
            <a:rect l="l" t="t" r="r" b="b"/>
            <a:pathLst>
              <a:path w="9525">
                <a:moveTo>
                  <a:pt x="0" y="0"/>
                </a:moveTo>
                <a:lnTo>
                  <a:pt x="9143" y="0"/>
                </a:lnTo>
              </a:path>
            </a:pathLst>
          </a:custGeom>
          <a:ln w="9144">
            <a:solidFill>
              <a:srgbClr val="626262"/>
            </a:solidFill>
          </a:ln>
        </p:spPr>
        <p:txBody>
          <a:bodyPr wrap="square" lIns="0" tIns="0" rIns="0" bIns="0" rtlCol="0"/>
          <a:lstStyle/>
          <a:p>
            <a:endParaRPr/>
          </a:p>
        </p:txBody>
      </p:sp>
      <p:sp>
        <p:nvSpPr>
          <p:cNvPr id="100" name="object 100"/>
          <p:cNvSpPr/>
          <p:nvPr/>
        </p:nvSpPr>
        <p:spPr>
          <a:xfrm>
            <a:off x="3211829" y="3840860"/>
            <a:ext cx="9525" cy="0"/>
          </a:xfrm>
          <a:custGeom>
            <a:avLst/>
            <a:gdLst/>
            <a:ahLst/>
            <a:cxnLst/>
            <a:rect l="l" t="t" r="r" b="b"/>
            <a:pathLst>
              <a:path w="9525">
                <a:moveTo>
                  <a:pt x="0" y="0"/>
                </a:moveTo>
                <a:lnTo>
                  <a:pt x="9143" y="0"/>
                </a:lnTo>
              </a:path>
            </a:pathLst>
          </a:custGeom>
          <a:ln w="8381">
            <a:solidFill>
              <a:srgbClr val="626262"/>
            </a:solidFill>
          </a:ln>
        </p:spPr>
        <p:txBody>
          <a:bodyPr wrap="square" lIns="0" tIns="0" rIns="0" bIns="0" rtlCol="0"/>
          <a:lstStyle/>
          <a:p>
            <a:endParaRPr/>
          </a:p>
        </p:txBody>
      </p:sp>
      <p:sp>
        <p:nvSpPr>
          <p:cNvPr id="101" name="object 101"/>
          <p:cNvSpPr/>
          <p:nvPr/>
        </p:nvSpPr>
        <p:spPr>
          <a:xfrm>
            <a:off x="3211829" y="3855720"/>
            <a:ext cx="9525" cy="0"/>
          </a:xfrm>
          <a:custGeom>
            <a:avLst/>
            <a:gdLst/>
            <a:ahLst/>
            <a:cxnLst/>
            <a:rect l="l" t="t" r="r" b="b"/>
            <a:pathLst>
              <a:path w="9525">
                <a:moveTo>
                  <a:pt x="0" y="0"/>
                </a:moveTo>
                <a:lnTo>
                  <a:pt x="9143" y="0"/>
                </a:lnTo>
              </a:path>
            </a:pathLst>
          </a:custGeom>
          <a:ln w="4571">
            <a:solidFill>
              <a:srgbClr val="626262"/>
            </a:solidFill>
          </a:ln>
        </p:spPr>
        <p:txBody>
          <a:bodyPr wrap="square" lIns="0" tIns="0" rIns="0" bIns="0" rtlCol="0"/>
          <a:lstStyle/>
          <a:p>
            <a:endParaRPr/>
          </a:p>
        </p:txBody>
      </p:sp>
      <p:sp>
        <p:nvSpPr>
          <p:cNvPr id="102" name="object 102"/>
          <p:cNvSpPr/>
          <p:nvPr/>
        </p:nvSpPr>
        <p:spPr>
          <a:xfrm>
            <a:off x="3578352" y="227723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03" name="object 103"/>
          <p:cNvSpPr/>
          <p:nvPr/>
        </p:nvSpPr>
        <p:spPr>
          <a:xfrm>
            <a:off x="3578352" y="22940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04" name="object 104"/>
          <p:cNvSpPr/>
          <p:nvPr/>
        </p:nvSpPr>
        <p:spPr>
          <a:xfrm>
            <a:off x="3578352" y="231152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05" name="object 105"/>
          <p:cNvSpPr/>
          <p:nvPr/>
        </p:nvSpPr>
        <p:spPr>
          <a:xfrm>
            <a:off x="3578352" y="232829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06" name="object 106"/>
          <p:cNvSpPr/>
          <p:nvPr/>
        </p:nvSpPr>
        <p:spPr>
          <a:xfrm>
            <a:off x="3578352" y="234581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07" name="object 107"/>
          <p:cNvSpPr/>
          <p:nvPr/>
        </p:nvSpPr>
        <p:spPr>
          <a:xfrm>
            <a:off x="3578352" y="236296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08" name="object 108"/>
          <p:cNvSpPr/>
          <p:nvPr/>
        </p:nvSpPr>
        <p:spPr>
          <a:xfrm>
            <a:off x="3578352" y="23801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09" name="object 109"/>
          <p:cNvSpPr/>
          <p:nvPr/>
        </p:nvSpPr>
        <p:spPr>
          <a:xfrm>
            <a:off x="3578352" y="23972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10" name="object 110"/>
          <p:cNvSpPr/>
          <p:nvPr/>
        </p:nvSpPr>
        <p:spPr>
          <a:xfrm>
            <a:off x="3578352" y="24143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11" name="object 111"/>
          <p:cNvSpPr/>
          <p:nvPr/>
        </p:nvSpPr>
        <p:spPr>
          <a:xfrm>
            <a:off x="3578352" y="24319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12" name="object 112"/>
          <p:cNvSpPr/>
          <p:nvPr/>
        </p:nvSpPr>
        <p:spPr>
          <a:xfrm>
            <a:off x="3578352" y="244868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13" name="object 113"/>
          <p:cNvSpPr/>
          <p:nvPr/>
        </p:nvSpPr>
        <p:spPr>
          <a:xfrm>
            <a:off x="3578352" y="24662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14" name="object 114"/>
          <p:cNvSpPr/>
          <p:nvPr/>
        </p:nvSpPr>
        <p:spPr>
          <a:xfrm>
            <a:off x="3578352" y="24829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15" name="object 115"/>
          <p:cNvSpPr/>
          <p:nvPr/>
        </p:nvSpPr>
        <p:spPr>
          <a:xfrm>
            <a:off x="3578352" y="25005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16" name="object 116"/>
          <p:cNvSpPr/>
          <p:nvPr/>
        </p:nvSpPr>
        <p:spPr>
          <a:xfrm>
            <a:off x="3578352" y="251764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17" name="object 117"/>
          <p:cNvSpPr/>
          <p:nvPr/>
        </p:nvSpPr>
        <p:spPr>
          <a:xfrm>
            <a:off x="3578352" y="25347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18" name="object 118"/>
          <p:cNvSpPr/>
          <p:nvPr/>
        </p:nvSpPr>
        <p:spPr>
          <a:xfrm>
            <a:off x="3578352" y="25519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19" name="object 119"/>
          <p:cNvSpPr/>
          <p:nvPr/>
        </p:nvSpPr>
        <p:spPr>
          <a:xfrm>
            <a:off x="3578352" y="25690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20" name="object 120"/>
          <p:cNvSpPr/>
          <p:nvPr/>
        </p:nvSpPr>
        <p:spPr>
          <a:xfrm>
            <a:off x="3578352" y="25866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21" name="object 121"/>
          <p:cNvSpPr/>
          <p:nvPr/>
        </p:nvSpPr>
        <p:spPr>
          <a:xfrm>
            <a:off x="3578352" y="26033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22" name="object 122"/>
          <p:cNvSpPr/>
          <p:nvPr/>
        </p:nvSpPr>
        <p:spPr>
          <a:xfrm>
            <a:off x="3578352" y="26208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23" name="object 123"/>
          <p:cNvSpPr/>
          <p:nvPr/>
        </p:nvSpPr>
        <p:spPr>
          <a:xfrm>
            <a:off x="3578352" y="26376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24" name="object 124"/>
          <p:cNvSpPr/>
          <p:nvPr/>
        </p:nvSpPr>
        <p:spPr>
          <a:xfrm>
            <a:off x="3578352" y="26551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25" name="object 125"/>
          <p:cNvSpPr/>
          <p:nvPr/>
        </p:nvSpPr>
        <p:spPr>
          <a:xfrm>
            <a:off x="3578352" y="267233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26" name="object 126"/>
          <p:cNvSpPr/>
          <p:nvPr/>
        </p:nvSpPr>
        <p:spPr>
          <a:xfrm>
            <a:off x="3578352" y="26894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27" name="object 127"/>
          <p:cNvSpPr/>
          <p:nvPr/>
        </p:nvSpPr>
        <p:spPr>
          <a:xfrm>
            <a:off x="3578352" y="270662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28" name="object 128"/>
          <p:cNvSpPr/>
          <p:nvPr/>
        </p:nvSpPr>
        <p:spPr>
          <a:xfrm>
            <a:off x="3578352" y="27237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29" name="object 129"/>
          <p:cNvSpPr/>
          <p:nvPr/>
        </p:nvSpPr>
        <p:spPr>
          <a:xfrm>
            <a:off x="3578352" y="27409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30" name="object 130"/>
          <p:cNvSpPr/>
          <p:nvPr/>
        </p:nvSpPr>
        <p:spPr>
          <a:xfrm>
            <a:off x="3578352" y="27580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31" name="object 131"/>
          <p:cNvSpPr/>
          <p:nvPr/>
        </p:nvSpPr>
        <p:spPr>
          <a:xfrm>
            <a:off x="3578352"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32" name="object 132"/>
          <p:cNvSpPr/>
          <p:nvPr/>
        </p:nvSpPr>
        <p:spPr>
          <a:xfrm>
            <a:off x="3578352"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33" name="object 133"/>
          <p:cNvSpPr/>
          <p:nvPr/>
        </p:nvSpPr>
        <p:spPr>
          <a:xfrm>
            <a:off x="3578352"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34" name="object 134"/>
          <p:cNvSpPr/>
          <p:nvPr/>
        </p:nvSpPr>
        <p:spPr>
          <a:xfrm>
            <a:off x="3578352"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35" name="object 135"/>
          <p:cNvSpPr/>
          <p:nvPr/>
        </p:nvSpPr>
        <p:spPr>
          <a:xfrm>
            <a:off x="3578352"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36" name="object 136"/>
          <p:cNvSpPr/>
          <p:nvPr/>
        </p:nvSpPr>
        <p:spPr>
          <a:xfrm>
            <a:off x="3578352"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37" name="object 137"/>
          <p:cNvSpPr/>
          <p:nvPr/>
        </p:nvSpPr>
        <p:spPr>
          <a:xfrm>
            <a:off x="3578352"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38" name="object 138"/>
          <p:cNvSpPr/>
          <p:nvPr/>
        </p:nvSpPr>
        <p:spPr>
          <a:xfrm>
            <a:off x="3578352" y="289559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39" name="object 139"/>
          <p:cNvSpPr/>
          <p:nvPr/>
        </p:nvSpPr>
        <p:spPr>
          <a:xfrm>
            <a:off x="3578352" y="29127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40" name="object 140"/>
          <p:cNvSpPr/>
          <p:nvPr/>
        </p:nvSpPr>
        <p:spPr>
          <a:xfrm>
            <a:off x="3578352" y="29302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41" name="object 141"/>
          <p:cNvSpPr/>
          <p:nvPr/>
        </p:nvSpPr>
        <p:spPr>
          <a:xfrm>
            <a:off x="3578352" y="294703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42" name="object 142"/>
          <p:cNvSpPr/>
          <p:nvPr/>
        </p:nvSpPr>
        <p:spPr>
          <a:xfrm>
            <a:off x="3578352" y="29645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43" name="object 143"/>
          <p:cNvSpPr/>
          <p:nvPr/>
        </p:nvSpPr>
        <p:spPr>
          <a:xfrm>
            <a:off x="3578352" y="29817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44" name="object 144"/>
          <p:cNvSpPr/>
          <p:nvPr/>
        </p:nvSpPr>
        <p:spPr>
          <a:xfrm>
            <a:off x="3578352" y="29988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45" name="object 145"/>
          <p:cNvSpPr/>
          <p:nvPr/>
        </p:nvSpPr>
        <p:spPr>
          <a:xfrm>
            <a:off x="3578352" y="301599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46" name="object 146"/>
          <p:cNvSpPr/>
          <p:nvPr/>
        </p:nvSpPr>
        <p:spPr>
          <a:xfrm>
            <a:off x="3578352" y="30331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47" name="object 147"/>
          <p:cNvSpPr/>
          <p:nvPr/>
        </p:nvSpPr>
        <p:spPr>
          <a:xfrm>
            <a:off x="3578352" y="305028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48" name="object 148"/>
          <p:cNvSpPr/>
          <p:nvPr/>
        </p:nvSpPr>
        <p:spPr>
          <a:xfrm>
            <a:off x="3578352" y="306743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49" name="object 149"/>
          <p:cNvSpPr/>
          <p:nvPr/>
        </p:nvSpPr>
        <p:spPr>
          <a:xfrm>
            <a:off x="3578352" y="30849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50" name="object 150"/>
          <p:cNvSpPr/>
          <p:nvPr/>
        </p:nvSpPr>
        <p:spPr>
          <a:xfrm>
            <a:off x="3578352" y="31017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51" name="object 151"/>
          <p:cNvSpPr/>
          <p:nvPr/>
        </p:nvSpPr>
        <p:spPr>
          <a:xfrm>
            <a:off x="3578352" y="31192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52" name="object 152"/>
          <p:cNvSpPr/>
          <p:nvPr/>
        </p:nvSpPr>
        <p:spPr>
          <a:xfrm>
            <a:off x="3578352" y="313601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53" name="object 153"/>
          <p:cNvSpPr/>
          <p:nvPr/>
        </p:nvSpPr>
        <p:spPr>
          <a:xfrm>
            <a:off x="3578352" y="31535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54" name="object 154"/>
          <p:cNvSpPr/>
          <p:nvPr/>
        </p:nvSpPr>
        <p:spPr>
          <a:xfrm>
            <a:off x="3578352" y="317068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55" name="object 155"/>
          <p:cNvSpPr/>
          <p:nvPr/>
        </p:nvSpPr>
        <p:spPr>
          <a:xfrm>
            <a:off x="3578352" y="31878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56" name="object 156"/>
          <p:cNvSpPr/>
          <p:nvPr/>
        </p:nvSpPr>
        <p:spPr>
          <a:xfrm>
            <a:off x="3578352" y="32049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57" name="object 157"/>
          <p:cNvSpPr/>
          <p:nvPr/>
        </p:nvSpPr>
        <p:spPr>
          <a:xfrm>
            <a:off x="3578352" y="32221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58" name="object 158"/>
          <p:cNvSpPr/>
          <p:nvPr/>
        </p:nvSpPr>
        <p:spPr>
          <a:xfrm>
            <a:off x="3578352" y="32396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59" name="object 159"/>
          <p:cNvSpPr/>
          <p:nvPr/>
        </p:nvSpPr>
        <p:spPr>
          <a:xfrm>
            <a:off x="3578352" y="32564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60" name="object 160"/>
          <p:cNvSpPr/>
          <p:nvPr/>
        </p:nvSpPr>
        <p:spPr>
          <a:xfrm>
            <a:off x="3578352" y="32739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61" name="object 161"/>
          <p:cNvSpPr/>
          <p:nvPr/>
        </p:nvSpPr>
        <p:spPr>
          <a:xfrm>
            <a:off x="3578352" y="32906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62" name="object 162"/>
          <p:cNvSpPr/>
          <p:nvPr/>
        </p:nvSpPr>
        <p:spPr>
          <a:xfrm>
            <a:off x="3578352" y="33082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63" name="object 163"/>
          <p:cNvSpPr/>
          <p:nvPr/>
        </p:nvSpPr>
        <p:spPr>
          <a:xfrm>
            <a:off x="3578352" y="33253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64" name="object 164"/>
          <p:cNvSpPr/>
          <p:nvPr/>
        </p:nvSpPr>
        <p:spPr>
          <a:xfrm>
            <a:off x="3578352" y="33425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65" name="object 165"/>
          <p:cNvSpPr/>
          <p:nvPr/>
        </p:nvSpPr>
        <p:spPr>
          <a:xfrm>
            <a:off x="3578352" y="335965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66" name="object 166"/>
          <p:cNvSpPr/>
          <p:nvPr/>
        </p:nvSpPr>
        <p:spPr>
          <a:xfrm>
            <a:off x="3578352" y="33768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67" name="object 167"/>
          <p:cNvSpPr/>
          <p:nvPr/>
        </p:nvSpPr>
        <p:spPr>
          <a:xfrm>
            <a:off x="3578352" y="339394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68" name="object 168"/>
          <p:cNvSpPr/>
          <p:nvPr/>
        </p:nvSpPr>
        <p:spPr>
          <a:xfrm>
            <a:off x="3578352" y="341109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69" name="object 169"/>
          <p:cNvSpPr/>
          <p:nvPr/>
        </p:nvSpPr>
        <p:spPr>
          <a:xfrm>
            <a:off x="3578352" y="34286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70" name="object 170"/>
          <p:cNvSpPr/>
          <p:nvPr/>
        </p:nvSpPr>
        <p:spPr>
          <a:xfrm>
            <a:off x="3578352" y="34453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71" name="object 171"/>
          <p:cNvSpPr/>
          <p:nvPr/>
        </p:nvSpPr>
        <p:spPr>
          <a:xfrm>
            <a:off x="3578352" y="34629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72" name="object 172"/>
          <p:cNvSpPr/>
          <p:nvPr/>
        </p:nvSpPr>
        <p:spPr>
          <a:xfrm>
            <a:off x="3578352" y="348005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73" name="object 173"/>
          <p:cNvSpPr/>
          <p:nvPr/>
        </p:nvSpPr>
        <p:spPr>
          <a:xfrm>
            <a:off x="3578352" y="34971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74" name="object 174"/>
          <p:cNvSpPr/>
          <p:nvPr/>
        </p:nvSpPr>
        <p:spPr>
          <a:xfrm>
            <a:off x="3578352" y="35143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75" name="object 175"/>
          <p:cNvSpPr/>
          <p:nvPr/>
        </p:nvSpPr>
        <p:spPr>
          <a:xfrm>
            <a:off x="3578352" y="35314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76" name="object 176"/>
          <p:cNvSpPr/>
          <p:nvPr/>
        </p:nvSpPr>
        <p:spPr>
          <a:xfrm>
            <a:off x="3578352" y="35486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77" name="object 177"/>
          <p:cNvSpPr/>
          <p:nvPr/>
        </p:nvSpPr>
        <p:spPr>
          <a:xfrm>
            <a:off x="3578352" y="35657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78" name="object 178"/>
          <p:cNvSpPr/>
          <p:nvPr/>
        </p:nvSpPr>
        <p:spPr>
          <a:xfrm>
            <a:off x="3578352" y="3583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79" name="object 179"/>
          <p:cNvSpPr/>
          <p:nvPr/>
        </p:nvSpPr>
        <p:spPr>
          <a:xfrm>
            <a:off x="3578352" y="36000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80" name="object 180"/>
          <p:cNvSpPr/>
          <p:nvPr/>
        </p:nvSpPr>
        <p:spPr>
          <a:xfrm>
            <a:off x="3578352" y="36175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81" name="object 181"/>
          <p:cNvSpPr/>
          <p:nvPr/>
        </p:nvSpPr>
        <p:spPr>
          <a:xfrm>
            <a:off x="3578352" y="36347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82" name="object 182"/>
          <p:cNvSpPr/>
          <p:nvPr/>
        </p:nvSpPr>
        <p:spPr>
          <a:xfrm>
            <a:off x="3578352" y="36518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83" name="object 183"/>
          <p:cNvSpPr/>
          <p:nvPr/>
        </p:nvSpPr>
        <p:spPr>
          <a:xfrm>
            <a:off x="3578352" y="366902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184" name="object 184"/>
          <p:cNvSpPr/>
          <p:nvPr/>
        </p:nvSpPr>
        <p:spPr>
          <a:xfrm>
            <a:off x="3578352" y="36861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85" name="object 185"/>
          <p:cNvSpPr/>
          <p:nvPr/>
        </p:nvSpPr>
        <p:spPr>
          <a:xfrm>
            <a:off x="3578352" y="37033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86" name="object 186"/>
          <p:cNvSpPr/>
          <p:nvPr/>
        </p:nvSpPr>
        <p:spPr>
          <a:xfrm>
            <a:off x="3578352" y="37204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87" name="object 187"/>
          <p:cNvSpPr/>
          <p:nvPr/>
        </p:nvSpPr>
        <p:spPr>
          <a:xfrm>
            <a:off x="3578352" y="37379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88" name="object 188"/>
          <p:cNvSpPr/>
          <p:nvPr/>
        </p:nvSpPr>
        <p:spPr>
          <a:xfrm>
            <a:off x="3578352" y="37547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89" name="object 189"/>
          <p:cNvSpPr/>
          <p:nvPr/>
        </p:nvSpPr>
        <p:spPr>
          <a:xfrm>
            <a:off x="3578352" y="37722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0" name="object 190"/>
          <p:cNvSpPr/>
          <p:nvPr/>
        </p:nvSpPr>
        <p:spPr>
          <a:xfrm>
            <a:off x="3578352" y="37890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1" name="object 191"/>
          <p:cNvSpPr/>
          <p:nvPr/>
        </p:nvSpPr>
        <p:spPr>
          <a:xfrm>
            <a:off x="3578352" y="38065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2" name="object 192"/>
          <p:cNvSpPr/>
          <p:nvPr/>
        </p:nvSpPr>
        <p:spPr>
          <a:xfrm>
            <a:off x="3578352" y="38237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93" name="object 193"/>
          <p:cNvSpPr/>
          <p:nvPr/>
        </p:nvSpPr>
        <p:spPr>
          <a:xfrm>
            <a:off x="3578352" y="38408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94" name="object 194"/>
          <p:cNvSpPr/>
          <p:nvPr/>
        </p:nvSpPr>
        <p:spPr>
          <a:xfrm>
            <a:off x="3578352" y="3855720"/>
            <a:ext cx="8890" cy="0"/>
          </a:xfrm>
          <a:custGeom>
            <a:avLst/>
            <a:gdLst/>
            <a:ahLst/>
            <a:cxnLst/>
            <a:rect l="l" t="t" r="r" b="b"/>
            <a:pathLst>
              <a:path w="8889">
                <a:moveTo>
                  <a:pt x="0" y="0"/>
                </a:moveTo>
                <a:lnTo>
                  <a:pt x="8382" y="0"/>
                </a:lnTo>
              </a:path>
            </a:pathLst>
          </a:custGeom>
          <a:ln w="4571">
            <a:solidFill>
              <a:srgbClr val="626262"/>
            </a:solidFill>
          </a:ln>
        </p:spPr>
        <p:txBody>
          <a:bodyPr wrap="square" lIns="0" tIns="0" rIns="0" bIns="0" rtlCol="0"/>
          <a:lstStyle/>
          <a:p>
            <a:endParaRPr/>
          </a:p>
        </p:txBody>
      </p:sp>
      <p:sp>
        <p:nvSpPr>
          <p:cNvPr id="195" name="object 195"/>
          <p:cNvSpPr/>
          <p:nvPr/>
        </p:nvSpPr>
        <p:spPr>
          <a:xfrm>
            <a:off x="3944111" y="227723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6" name="object 196"/>
          <p:cNvSpPr/>
          <p:nvPr/>
        </p:nvSpPr>
        <p:spPr>
          <a:xfrm>
            <a:off x="3944111" y="22940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97" name="object 197"/>
          <p:cNvSpPr/>
          <p:nvPr/>
        </p:nvSpPr>
        <p:spPr>
          <a:xfrm>
            <a:off x="3944111" y="231152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98" name="object 198"/>
          <p:cNvSpPr/>
          <p:nvPr/>
        </p:nvSpPr>
        <p:spPr>
          <a:xfrm>
            <a:off x="3944111" y="232829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99" name="object 199"/>
          <p:cNvSpPr/>
          <p:nvPr/>
        </p:nvSpPr>
        <p:spPr>
          <a:xfrm>
            <a:off x="3944111" y="234581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0" name="object 200"/>
          <p:cNvSpPr/>
          <p:nvPr/>
        </p:nvSpPr>
        <p:spPr>
          <a:xfrm>
            <a:off x="3944111" y="236296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1" name="object 201"/>
          <p:cNvSpPr/>
          <p:nvPr/>
        </p:nvSpPr>
        <p:spPr>
          <a:xfrm>
            <a:off x="3944111" y="23801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2" name="object 202"/>
          <p:cNvSpPr/>
          <p:nvPr/>
        </p:nvSpPr>
        <p:spPr>
          <a:xfrm>
            <a:off x="3944111" y="23972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3" name="object 203"/>
          <p:cNvSpPr/>
          <p:nvPr/>
        </p:nvSpPr>
        <p:spPr>
          <a:xfrm>
            <a:off x="3944111" y="24143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4" name="object 204"/>
          <p:cNvSpPr/>
          <p:nvPr/>
        </p:nvSpPr>
        <p:spPr>
          <a:xfrm>
            <a:off x="3944111" y="24319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5" name="object 205"/>
          <p:cNvSpPr/>
          <p:nvPr/>
        </p:nvSpPr>
        <p:spPr>
          <a:xfrm>
            <a:off x="3944111" y="244868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6" name="object 206"/>
          <p:cNvSpPr/>
          <p:nvPr/>
        </p:nvSpPr>
        <p:spPr>
          <a:xfrm>
            <a:off x="3944111" y="24662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7" name="object 207"/>
          <p:cNvSpPr/>
          <p:nvPr/>
        </p:nvSpPr>
        <p:spPr>
          <a:xfrm>
            <a:off x="3944111" y="24829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8" name="object 208"/>
          <p:cNvSpPr/>
          <p:nvPr/>
        </p:nvSpPr>
        <p:spPr>
          <a:xfrm>
            <a:off x="3944111" y="25005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9" name="object 209"/>
          <p:cNvSpPr/>
          <p:nvPr/>
        </p:nvSpPr>
        <p:spPr>
          <a:xfrm>
            <a:off x="3944111" y="251764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0" name="object 210"/>
          <p:cNvSpPr/>
          <p:nvPr/>
        </p:nvSpPr>
        <p:spPr>
          <a:xfrm>
            <a:off x="3944111" y="25347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1" name="object 211"/>
          <p:cNvSpPr/>
          <p:nvPr/>
        </p:nvSpPr>
        <p:spPr>
          <a:xfrm>
            <a:off x="3944111" y="25519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2" name="object 212"/>
          <p:cNvSpPr/>
          <p:nvPr/>
        </p:nvSpPr>
        <p:spPr>
          <a:xfrm>
            <a:off x="3944111" y="25690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3" name="object 213"/>
          <p:cNvSpPr/>
          <p:nvPr/>
        </p:nvSpPr>
        <p:spPr>
          <a:xfrm>
            <a:off x="3944111" y="25866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4" name="object 214"/>
          <p:cNvSpPr/>
          <p:nvPr/>
        </p:nvSpPr>
        <p:spPr>
          <a:xfrm>
            <a:off x="3944111" y="26033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5" name="object 215"/>
          <p:cNvSpPr/>
          <p:nvPr/>
        </p:nvSpPr>
        <p:spPr>
          <a:xfrm>
            <a:off x="3944111" y="26208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6" name="object 216"/>
          <p:cNvSpPr/>
          <p:nvPr/>
        </p:nvSpPr>
        <p:spPr>
          <a:xfrm>
            <a:off x="3944111" y="26376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7" name="object 217"/>
          <p:cNvSpPr/>
          <p:nvPr/>
        </p:nvSpPr>
        <p:spPr>
          <a:xfrm>
            <a:off x="3944111" y="26551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8" name="object 218"/>
          <p:cNvSpPr/>
          <p:nvPr/>
        </p:nvSpPr>
        <p:spPr>
          <a:xfrm>
            <a:off x="3944111" y="267233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9" name="object 219"/>
          <p:cNvSpPr/>
          <p:nvPr/>
        </p:nvSpPr>
        <p:spPr>
          <a:xfrm>
            <a:off x="3944111" y="26894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0" name="object 220"/>
          <p:cNvSpPr/>
          <p:nvPr/>
        </p:nvSpPr>
        <p:spPr>
          <a:xfrm>
            <a:off x="3944111" y="270662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21" name="object 221"/>
          <p:cNvSpPr/>
          <p:nvPr/>
        </p:nvSpPr>
        <p:spPr>
          <a:xfrm>
            <a:off x="3944111" y="27237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2" name="object 222"/>
          <p:cNvSpPr/>
          <p:nvPr/>
        </p:nvSpPr>
        <p:spPr>
          <a:xfrm>
            <a:off x="3944111" y="27409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23" name="object 223"/>
          <p:cNvSpPr/>
          <p:nvPr/>
        </p:nvSpPr>
        <p:spPr>
          <a:xfrm>
            <a:off x="3944111" y="27580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4" name="object 224"/>
          <p:cNvSpPr/>
          <p:nvPr/>
        </p:nvSpPr>
        <p:spPr>
          <a:xfrm>
            <a:off x="3944111"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5" name="object 225"/>
          <p:cNvSpPr/>
          <p:nvPr/>
        </p:nvSpPr>
        <p:spPr>
          <a:xfrm>
            <a:off x="3944111"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6" name="object 226"/>
          <p:cNvSpPr/>
          <p:nvPr/>
        </p:nvSpPr>
        <p:spPr>
          <a:xfrm>
            <a:off x="3944111"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7" name="object 227"/>
          <p:cNvSpPr/>
          <p:nvPr/>
        </p:nvSpPr>
        <p:spPr>
          <a:xfrm>
            <a:off x="3944111"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28" name="object 228"/>
          <p:cNvSpPr/>
          <p:nvPr/>
        </p:nvSpPr>
        <p:spPr>
          <a:xfrm>
            <a:off x="3944111"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9" name="object 229"/>
          <p:cNvSpPr/>
          <p:nvPr/>
        </p:nvSpPr>
        <p:spPr>
          <a:xfrm>
            <a:off x="3944111"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0" name="object 230"/>
          <p:cNvSpPr/>
          <p:nvPr/>
        </p:nvSpPr>
        <p:spPr>
          <a:xfrm>
            <a:off x="3944111"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1" name="object 231"/>
          <p:cNvSpPr/>
          <p:nvPr/>
        </p:nvSpPr>
        <p:spPr>
          <a:xfrm>
            <a:off x="3944111" y="289559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32" name="object 232"/>
          <p:cNvSpPr/>
          <p:nvPr/>
        </p:nvSpPr>
        <p:spPr>
          <a:xfrm>
            <a:off x="3944111" y="29127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3" name="object 233"/>
          <p:cNvSpPr/>
          <p:nvPr/>
        </p:nvSpPr>
        <p:spPr>
          <a:xfrm>
            <a:off x="3944111" y="29302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4" name="object 234"/>
          <p:cNvSpPr/>
          <p:nvPr/>
        </p:nvSpPr>
        <p:spPr>
          <a:xfrm>
            <a:off x="3944111" y="294703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5" name="object 235"/>
          <p:cNvSpPr/>
          <p:nvPr/>
        </p:nvSpPr>
        <p:spPr>
          <a:xfrm>
            <a:off x="3944111" y="29645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6" name="object 236"/>
          <p:cNvSpPr/>
          <p:nvPr/>
        </p:nvSpPr>
        <p:spPr>
          <a:xfrm>
            <a:off x="3944111" y="29817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7" name="object 237"/>
          <p:cNvSpPr/>
          <p:nvPr/>
        </p:nvSpPr>
        <p:spPr>
          <a:xfrm>
            <a:off x="3944111" y="29988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8" name="object 238"/>
          <p:cNvSpPr/>
          <p:nvPr/>
        </p:nvSpPr>
        <p:spPr>
          <a:xfrm>
            <a:off x="3944111" y="301599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39" name="object 239"/>
          <p:cNvSpPr/>
          <p:nvPr/>
        </p:nvSpPr>
        <p:spPr>
          <a:xfrm>
            <a:off x="3944111" y="30331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0" name="object 240"/>
          <p:cNvSpPr/>
          <p:nvPr/>
        </p:nvSpPr>
        <p:spPr>
          <a:xfrm>
            <a:off x="3944111" y="305028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1" name="object 241"/>
          <p:cNvSpPr/>
          <p:nvPr/>
        </p:nvSpPr>
        <p:spPr>
          <a:xfrm>
            <a:off x="3944111" y="306743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2" name="object 242"/>
          <p:cNvSpPr/>
          <p:nvPr/>
        </p:nvSpPr>
        <p:spPr>
          <a:xfrm>
            <a:off x="3944111" y="30849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3" name="object 243"/>
          <p:cNvSpPr/>
          <p:nvPr/>
        </p:nvSpPr>
        <p:spPr>
          <a:xfrm>
            <a:off x="3944111" y="31017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4" name="object 244"/>
          <p:cNvSpPr/>
          <p:nvPr/>
        </p:nvSpPr>
        <p:spPr>
          <a:xfrm>
            <a:off x="3944111" y="31192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5" name="object 245"/>
          <p:cNvSpPr/>
          <p:nvPr/>
        </p:nvSpPr>
        <p:spPr>
          <a:xfrm>
            <a:off x="3944111" y="313601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6" name="object 246"/>
          <p:cNvSpPr/>
          <p:nvPr/>
        </p:nvSpPr>
        <p:spPr>
          <a:xfrm>
            <a:off x="3944111" y="31535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7" name="object 247"/>
          <p:cNvSpPr/>
          <p:nvPr/>
        </p:nvSpPr>
        <p:spPr>
          <a:xfrm>
            <a:off x="3944111" y="317068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8" name="object 248"/>
          <p:cNvSpPr/>
          <p:nvPr/>
        </p:nvSpPr>
        <p:spPr>
          <a:xfrm>
            <a:off x="3944111" y="31878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9" name="object 249"/>
          <p:cNvSpPr/>
          <p:nvPr/>
        </p:nvSpPr>
        <p:spPr>
          <a:xfrm>
            <a:off x="3944111" y="32049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50" name="object 250"/>
          <p:cNvSpPr/>
          <p:nvPr/>
        </p:nvSpPr>
        <p:spPr>
          <a:xfrm>
            <a:off x="3944111" y="32221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1" name="object 251"/>
          <p:cNvSpPr/>
          <p:nvPr/>
        </p:nvSpPr>
        <p:spPr>
          <a:xfrm>
            <a:off x="3944111" y="32396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2" name="object 252"/>
          <p:cNvSpPr/>
          <p:nvPr/>
        </p:nvSpPr>
        <p:spPr>
          <a:xfrm>
            <a:off x="3944111" y="32564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3" name="object 253"/>
          <p:cNvSpPr/>
          <p:nvPr/>
        </p:nvSpPr>
        <p:spPr>
          <a:xfrm>
            <a:off x="3944111" y="32739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4" name="object 254"/>
          <p:cNvSpPr/>
          <p:nvPr/>
        </p:nvSpPr>
        <p:spPr>
          <a:xfrm>
            <a:off x="3944111" y="32906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5" name="object 255"/>
          <p:cNvSpPr/>
          <p:nvPr/>
        </p:nvSpPr>
        <p:spPr>
          <a:xfrm>
            <a:off x="3944111" y="33082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6" name="object 256"/>
          <p:cNvSpPr/>
          <p:nvPr/>
        </p:nvSpPr>
        <p:spPr>
          <a:xfrm>
            <a:off x="3944111" y="33253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57" name="object 257"/>
          <p:cNvSpPr/>
          <p:nvPr/>
        </p:nvSpPr>
        <p:spPr>
          <a:xfrm>
            <a:off x="3944111" y="33425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8" name="object 258"/>
          <p:cNvSpPr/>
          <p:nvPr/>
        </p:nvSpPr>
        <p:spPr>
          <a:xfrm>
            <a:off x="3944111" y="335965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9" name="object 259"/>
          <p:cNvSpPr/>
          <p:nvPr/>
        </p:nvSpPr>
        <p:spPr>
          <a:xfrm>
            <a:off x="3944111" y="33768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0" name="object 260"/>
          <p:cNvSpPr/>
          <p:nvPr/>
        </p:nvSpPr>
        <p:spPr>
          <a:xfrm>
            <a:off x="3944111" y="339394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1" name="object 261"/>
          <p:cNvSpPr/>
          <p:nvPr/>
        </p:nvSpPr>
        <p:spPr>
          <a:xfrm>
            <a:off x="3944111" y="341109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2" name="object 262"/>
          <p:cNvSpPr/>
          <p:nvPr/>
        </p:nvSpPr>
        <p:spPr>
          <a:xfrm>
            <a:off x="3944111" y="34286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3" name="object 263"/>
          <p:cNvSpPr/>
          <p:nvPr/>
        </p:nvSpPr>
        <p:spPr>
          <a:xfrm>
            <a:off x="3944111" y="34453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4" name="object 264"/>
          <p:cNvSpPr/>
          <p:nvPr/>
        </p:nvSpPr>
        <p:spPr>
          <a:xfrm>
            <a:off x="3944111" y="34629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5" name="object 265"/>
          <p:cNvSpPr/>
          <p:nvPr/>
        </p:nvSpPr>
        <p:spPr>
          <a:xfrm>
            <a:off x="3944111" y="348005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6" name="object 266"/>
          <p:cNvSpPr/>
          <p:nvPr/>
        </p:nvSpPr>
        <p:spPr>
          <a:xfrm>
            <a:off x="3944111" y="34971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7" name="object 267"/>
          <p:cNvSpPr/>
          <p:nvPr/>
        </p:nvSpPr>
        <p:spPr>
          <a:xfrm>
            <a:off x="3944111" y="35143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8" name="object 268"/>
          <p:cNvSpPr/>
          <p:nvPr/>
        </p:nvSpPr>
        <p:spPr>
          <a:xfrm>
            <a:off x="3944111" y="35314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9" name="object 269"/>
          <p:cNvSpPr/>
          <p:nvPr/>
        </p:nvSpPr>
        <p:spPr>
          <a:xfrm>
            <a:off x="3944111" y="35486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0" name="object 270"/>
          <p:cNvSpPr/>
          <p:nvPr/>
        </p:nvSpPr>
        <p:spPr>
          <a:xfrm>
            <a:off x="3944111" y="35657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1" name="object 271"/>
          <p:cNvSpPr/>
          <p:nvPr/>
        </p:nvSpPr>
        <p:spPr>
          <a:xfrm>
            <a:off x="3944111" y="3583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2" name="object 272"/>
          <p:cNvSpPr/>
          <p:nvPr/>
        </p:nvSpPr>
        <p:spPr>
          <a:xfrm>
            <a:off x="3944111" y="36000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3" name="object 273"/>
          <p:cNvSpPr/>
          <p:nvPr/>
        </p:nvSpPr>
        <p:spPr>
          <a:xfrm>
            <a:off x="3944111" y="36175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4" name="object 274"/>
          <p:cNvSpPr/>
          <p:nvPr/>
        </p:nvSpPr>
        <p:spPr>
          <a:xfrm>
            <a:off x="3944111" y="36347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5" name="object 275"/>
          <p:cNvSpPr/>
          <p:nvPr/>
        </p:nvSpPr>
        <p:spPr>
          <a:xfrm>
            <a:off x="3944111" y="36518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6" name="object 276"/>
          <p:cNvSpPr/>
          <p:nvPr/>
        </p:nvSpPr>
        <p:spPr>
          <a:xfrm>
            <a:off x="3944111" y="366902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77" name="object 277"/>
          <p:cNvSpPr/>
          <p:nvPr/>
        </p:nvSpPr>
        <p:spPr>
          <a:xfrm>
            <a:off x="3944111" y="36861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8" name="object 278"/>
          <p:cNvSpPr/>
          <p:nvPr/>
        </p:nvSpPr>
        <p:spPr>
          <a:xfrm>
            <a:off x="3944111" y="37033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9" name="object 279"/>
          <p:cNvSpPr/>
          <p:nvPr/>
        </p:nvSpPr>
        <p:spPr>
          <a:xfrm>
            <a:off x="3944111" y="37204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0" name="object 280"/>
          <p:cNvSpPr/>
          <p:nvPr/>
        </p:nvSpPr>
        <p:spPr>
          <a:xfrm>
            <a:off x="3944111" y="37379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1" name="object 281"/>
          <p:cNvSpPr/>
          <p:nvPr/>
        </p:nvSpPr>
        <p:spPr>
          <a:xfrm>
            <a:off x="3944111" y="37547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2" name="object 282"/>
          <p:cNvSpPr/>
          <p:nvPr/>
        </p:nvSpPr>
        <p:spPr>
          <a:xfrm>
            <a:off x="3944111" y="37722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3" name="object 283"/>
          <p:cNvSpPr/>
          <p:nvPr/>
        </p:nvSpPr>
        <p:spPr>
          <a:xfrm>
            <a:off x="3944111" y="37890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4" name="object 284"/>
          <p:cNvSpPr/>
          <p:nvPr/>
        </p:nvSpPr>
        <p:spPr>
          <a:xfrm>
            <a:off x="3944111" y="38065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5" name="object 285"/>
          <p:cNvSpPr/>
          <p:nvPr/>
        </p:nvSpPr>
        <p:spPr>
          <a:xfrm>
            <a:off x="3944111" y="38237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86" name="object 286"/>
          <p:cNvSpPr/>
          <p:nvPr/>
        </p:nvSpPr>
        <p:spPr>
          <a:xfrm>
            <a:off x="3944111" y="38408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7" name="object 287"/>
          <p:cNvSpPr/>
          <p:nvPr/>
        </p:nvSpPr>
        <p:spPr>
          <a:xfrm>
            <a:off x="3944111" y="3855720"/>
            <a:ext cx="8890" cy="0"/>
          </a:xfrm>
          <a:custGeom>
            <a:avLst/>
            <a:gdLst/>
            <a:ahLst/>
            <a:cxnLst/>
            <a:rect l="l" t="t" r="r" b="b"/>
            <a:pathLst>
              <a:path w="8889">
                <a:moveTo>
                  <a:pt x="0" y="0"/>
                </a:moveTo>
                <a:lnTo>
                  <a:pt x="8382" y="0"/>
                </a:lnTo>
              </a:path>
            </a:pathLst>
          </a:custGeom>
          <a:ln w="4571">
            <a:solidFill>
              <a:srgbClr val="626262"/>
            </a:solidFill>
          </a:ln>
        </p:spPr>
        <p:txBody>
          <a:bodyPr wrap="square" lIns="0" tIns="0" rIns="0" bIns="0" rtlCol="0"/>
          <a:lstStyle/>
          <a:p>
            <a:endParaRPr/>
          </a:p>
        </p:txBody>
      </p:sp>
      <p:sp>
        <p:nvSpPr>
          <p:cNvPr id="288" name="object 288"/>
          <p:cNvSpPr/>
          <p:nvPr/>
        </p:nvSpPr>
        <p:spPr>
          <a:xfrm>
            <a:off x="4309871" y="227723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89" name="object 289"/>
          <p:cNvSpPr/>
          <p:nvPr/>
        </p:nvSpPr>
        <p:spPr>
          <a:xfrm>
            <a:off x="4309871" y="229400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0" name="object 290"/>
          <p:cNvSpPr/>
          <p:nvPr/>
        </p:nvSpPr>
        <p:spPr>
          <a:xfrm>
            <a:off x="4309871" y="231152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1" name="object 291"/>
          <p:cNvSpPr/>
          <p:nvPr/>
        </p:nvSpPr>
        <p:spPr>
          <a:xfrm>
            <a:off x="4309871" y="232829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2" name="object 292"/>
          <p:cNvSpPr/>
          <p:nvPr/>
        </p:nvSpPr>
        <p:spPr>
          <a:xfrm>
            <a:off x="4309871" y="234581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3" name="object 293"/>
          <p:cNvSpPr/>
          <p:nvPr/>
        </p:nvSpPr>
        <p:spPr>
          <a:xfrm>
            <a:off x="4309871" y="236296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94" name="object 294"/>
          <p:cNvSpPr/>
          <p:nvPr/>
        </p:nvSpPr>
        <p:spPr>
          <a:xfrm>
            <a:off x="4309871" y="238010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95" name="object 295"/>
          <p:cNvSpPr/>
          <p:nvPr/>
        </p:nvSpPr>
        <p:spPr>
          <a:xfrm>
            <a:off x="4309871" y="239725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96" name="object 296"/>
          <p:cNvSpPr/>
          <p:nvPr/>
        </p:nvSpPr>
        <p:spPr>
          <a:xfrm>
            <a:off x="4309871" y="241439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7" name="object 297"/>
          <p:cNvSpPr/>
          <p:nvPr/>
        </p:nvSpPr>
        <p:spPr>
          <a:xfrm>
            <a:off x="4309871" y="243192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8" name="object 298"/>
          <p:cNvSpPr/>
          <p:nvPr/>
        </p:nvSpPr>
        <p:spPr>
          <a:xfrm>
            <a:off x="4309871" y="244868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99" name="object 299"/>
          <p:cNvSpPr/>
          <p:nvPr/>
        </p:nvSpPr>
        <p:spPr>
          <a:xfrm>
            <a:off x="4309871" y="24662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0" name="object 300"/>
          <p:cNvSpPr/>
          <p:nvPr/>
        </p:nvSpPr>
        <p:spPr>
          <a:xfrm>
            <a:off x="4309871" y="248297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1" name="object 301"/>
          <p:cNvSpPr/>
          <p:nvPr/>
        </p:nvSpPr>
        <p:spPr>
          <a:xfrm>
            <a:off x="4309871" y="250050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2" name="object 302"/>
          <p:cNvSpPr/>
          <p:nvPr/>
        </p:nvSpPr>
        <p:spPr>
          <a:xfrm>
            <a:off x="4309871" y="251764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03" name="object 303"/>
          <p:cNvSpPr/>
          <p:nvPr/>
        </p:nvSpPr>
        <p:spPr>
          <a:xfrm>
            <a:off x="4309871" y="253479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4" name="object 304"/>
          <p:cNvSpPr/>
          <p:nvPr/>
        </p:nvSpPr>
        <p:spPr>
          <a:xfrm>
            <a:off x="4309871" y="255193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05" name="object 305"/>
          <p:cNvSpPr/>
          <p:nvPr/>
        </p:nvSpPr>
        <p:spPr>
          <a:xfrm>
            <a:off x="4309871" y="25690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06" name="object 306"/>
          <p:cNvSpPr/>
          <p:nvPr/>
        </p:nvSpPr>
        <p:spPr>
          <a:xfrm>
            <a:off x="4309871" y="25866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07" name="object 307"/>
          <p:cNvSpPr/>
          <p:nvPr/>
        </p:nvSpPr>
        <p:spPr>
          <a:xfrm>
            <a:off x="4309871" y="260337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8" name="object 308"/>
          <p:cNvSpPr/>
          <p:nvPr/>
        </p:nvSpPr>
        <p:spPr>
          <a:xfrm>
            <a:off x="4309871" y="262089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9" name="object 309"/>
          <p:cNvSpPr/>
          <p:nvPr/>
        </p:nvSpPr>
        <p:spPr>
          <a:xfrm>
            <a:off x="4309871" y="26376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10" name="object 310"/>
          <p:cNvSpPr/>
          <p:nvPr/>
        </p:nvSpPr>
        <p:spPr>
          <a:xfrm>
            <a:off x="4309871" y="265518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11" name="object 311"/>
          <p:cNvSpPr/>
          <p:nvPr/>
        </p:nvSpPr>
        <p:spPr>
          <a:xfrm>
            <a:off x="4309871" y="267233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12" name="object 312"/>
          <p:cNvSpPr/>
          <p:nvPr/>
        </p:nvSpPr>
        <p:spPr>
          <a:xfrm>
            <a:off x="4309871" y="268947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13" name="object 313"/>
          <p:cNvSpPr/>
          <p:nvPr/>
        </p:nvSpPr>
        <p:spPr>
          <a:xfrm>
            <a:off x="4309871" y="270662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14" name="object 314"/>
          <p:cNvSpPr/>
          <p:nvPr/>
        </p:nvSpPr>
        <p:spPr>
          <a:xfrm>
            <a:off x="4309871" y="27237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15" name="object 315"/>
          <p:cNvSpPr/>
          <p:nvPr/>
        </p:nvSpPr>
        <p:spPr>
          <a:xfrm>
            <a:off x="4309871" y="274091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16" name="object 316"/>
          <p:cNvSpPr/>
          <p:nvPr/>
        </p:nvSpPr>
        <p:spPr>
          <a:xfrm>
            <a:off x="4309871" y="27580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17" name="object 317"/>
          <p:cNvSpPr/>
          <p:nvPr/>
        </p:nvSpPr>
        <p:spPr>
          <a:xfrm>
            <a:off x="4309871" y="277558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18" name="object 318"/>
          <p:cNvSpPr/>
          <p:nvPr/>
        </p:nvSpPr>
        <p:spPr>
          <a:xfrm>
            <a:off x="4309871" y="279234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19" name="object 319"/>
          <p:cNvSpPr/>
          <p:nvPr/>
        </p:nvSpPr>
        <p:spPr>
          <a:xfrm>
            <a:off x="4309871" y="280987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20" name="object 320"/>
          <p:cNvSpPr/>
          <p:nvPr/>
        </p:nvSpPr>
        <p:spPr>
          <a:xfrm>
            <a:off x="4309871" y="2827019"/>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21" name="object 321"/>
          <p:cNvSpPr/>
          <p:nvPr/>
        </p:nvSpPr>
        <p:spPr>
          <a:xfrm>
            <a:off x="4309871" y="284416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22" name="object 322"/>
          <p:cNvSpPr/>
          <p:nvPr/>
        </p:nvSpPr>
        <p:spPr>
          <a:xfrm>
            <a:off x="4309871" y="286131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23" name="object 323"/>
          <p:cNvSpPr/>
          <p:nvPr/>
        </p:nvSpPr>
        <p:spPr>
          <a:xfrm>
            <a:off x="4309871" y="287845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4" name="object 324"/>
          <p:cNvSpPr/>
          <p:nvPr/>
        </p:nvSpPr>
        <p:spPr>
          <a:xfrm>
            <a:off x="4309871" y="2895599"/>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25" name="object 325"/>
          <p:cNvSpPr/>
          <p:nvPr/>
        </p:nvSpPr>
        <p:spPr>
          <a:xfrm>
            <a:off x="4309871" y="29127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6" name="object 326"/>
          <p:cNvSpPr/>
          <p:nvPr/>
        </p:nvSpPr>
        <p:spPr>
          <a:xfrm>
            <a:off x="4309871" y="293027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7" name="object 327"/>
          <p:cNvSpPr/>
          <p:nvPr/>
        </p:nvSpPr>
        <p:spPr>
          <a:xfrm>
            <a:off x="4309871" y="294703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8" name="object 328"/>
          <p:cNvSpPr/>
          <p:nvPr/>
        </p:nvSpPr>
        <p:spPr>
          <a:xfrm>
            <a:off x="4309871" y="296456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9" name="object 329"/>
          <p:cNvSpPr/>
          <p:nvPr/>
        </p:nvSpPr>
        <p:spPr>
          <a:xfrm>
            <a:off x="4309871" y="2981706"/>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30" name="object 330"/>
          <p:cNvSpPr/>
          <p:nvPr/>
        </p:nvSpPr>
        <p:spPr>
          <a:xfrm>
            <a:off x="4309871" y="29988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31" name="object 331"/>
          <p:cNvSpPr/>
          <p:nvPr/>
        </p:nvSpPr>
        <p:spPr>
          <a:xfrm>
            <a:off x="4309871" y="3015995"/>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32" name="object 332"/>
          <p:cNvSpPr/>
          <p:nvPr/>
        </p:nvSpPr>
        <p:spPr>
          <a:xfrm>
            <a:off x="4309871" y="303314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33" name="object 333"/>
          <p:cNvSpPr/>
          <p:nvPr/>
        </p:nvSpPr>
        <p:spPr>
          <a:xfrm>
            <a:off x="4309871" y="3050286"/>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34" name="object 334"/>
          <p:cNvSpPr/>
          <p:nvPr/>
        </p:nvSpPr>
        <p:spPr>
          <a:xfrm>
            <a:off x="4309871" y="306743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35" name="object 335"/>
          <p:cNvSpPr/>
          <p:nvPr/>
        </p:nvSpPr>
        <p:spPr>
          <a:xfrm>
            <a:off x="4309871" y="30849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36" name="object 336"/>
          <p:cNvSpPr/>
          <p:nvPr/>
        </p:nvSpPr>
        <p:spPr>
          <a:xfrm>
            <a:off x="4309871" y="310172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37" name="object 337"/>
          <p:cNvSpPr/>
          <p:nvPr/>
        </p:nvSpPr>
        <p:spPr>
          <a:xfrm>
            <a:off x="4309871" y="311924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38" name="object 338"/>
          <p:cNvSpPr/>
          <p:nvPr/>
        </p:nvSpPr>
        <p:spPr>
          <a:xfrm>
            <a:off x="4309871" y="313601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39" name="object 339"/>
          <p:cNvSpPr/>
          <p:nvPr/>
        </p:nvSpPr>
        <p:spPr>
          <a:xfrm>
            <a:off x="4309871" y="315353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40" name="object 340"/>
          <p:cNvSpPr/>
          <p:nvPr/>
        </p:nvSpPr>
        <p:spPr>
          <a:xfrm>
            <a:off x="4309871" y="317068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41" name="object 341"/>
          <p:cNvSpPr/>
          <p:nvPr/>
        </p:nvSpPr>
        <p:spPr>
          <a:xfrm>
            <a:off x="4309871" y="31878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2" name="object 342"/>
          <p:cNvSpPr/>
          <p:nvPr/>
        </p:nvSpPr>
        <p:spPr>
          <a:xfrm>
            <a:off x="4309871" y="3204971"/>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43" name="object 343"/>
          <p:cNvSpPr/>
          <p:nvPr/>
        </p:nvSpPr>
        <p:spPr>
          <a:xfrm>
            <a:off x="4309871" y="322211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4" name="object 344"/>
          <p:cNvSpPr/>
          <p:nvPr/>
        </p:nvSpPr>
        <p:spPr>
          <a:xfrm>
            <a:off x="4309871" y="323964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5" name="object 345"/>
          <p:cNvSpPr/>
          <p:nvPr/>
        </p:nvSpPr>
        <p:spPr>
          <a:xfrm>
            <a:off x="4309871" y="325640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6" name="object 346"/>
          <p:cNvSpPr/>
          <p:nvPr/>
        </p:nvSpPr>
        <p:spPr>
          <a:xfrm>
            <a:off x="4309871" y="32739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7" name="object 347"/>
          <p:cNvSpPr/>
          <p:nvPr/>
        </p:nvSpPr>
        <p:spPr>
          <a:xfrm>
            <a:off x="4309871" y="329069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48" name="object 348"/>
          <p:cNvSpPr/>
          <p:nvPr/>
        </p:nvSpPr>
        <p:spPr>
          <a:xfrm>
            <a:off x="4309871" y="330822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49" name="object 349"/>
          <p:cNvSpPr/>
          <p:nvPr/>
        </p:nvSpPr>
        <p:spPr>
          <a:xfrm>
            <a:off x="4309871" y="332536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50" name="object 350"/>
          <p:cNvSpPr/>
          <p:nvPr/>
        </p:nvSpPr>
        <p:spPr>
          <a:xfrm>
            <a:off x="4309871" y="33425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51" name="object 351"/>
          <p:cNvSpPr/>
          <p:nvPr/>
        </p:nvSpPr>
        <p:spPr>
          <a:xfrm>
            <a:off x="4309871" y="335965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52" name="object 352"/>
          <p:cNvSpPr/>
          <p:nvPr/>
        </p:nvSpPr>
        <p:spPr>
          <a:xfrm>
            <a:off x="4309871" y="337680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53" name="object 353"/>
          <p:cNvSpPr/>
          <p:nvPr/>
        </p:nvSpPr>
        <p:spPr>
          <a:xfrm>
            <a:off x="4309871" y="339394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54" name="object 354"/>
          <p:cNvSpPr/>
          <p:nvPr/>
        </p:nvSpPr>
        <p:spPr>
          <a:xfrm>
            <a:off x="4309871" y="341109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55" name="object 355"/>
          <p:cNvSpPr/>
          <p:nvPr/>
        </p:nvSpPr>
        <p:spPr>
          <a:xfrm>
            <a:off x="4309871" y="342861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56" name="object 356"/>
          <p:cNvSpPr/>
          <p:nvPr/>
        </p:nvSpPr>
        <p:spPr>
          <a:xfrm>
            <a:off x="4309871" y="34453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57" name="object 357"/>
          <p:cNvSpPr/>
          <p:nvPr/>
        </p:nvSpPr>
        <p:spPr>
          <a:xfrm>
            <a:off x="4309871" y="34629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58" name="object 358"/>
          <p:cNvSpPr/>
          <p:nvPr/>
        </p:nvSpPr>
        <p:spPr>
          <a:xfrm>
            <a:off x="4309871" y="348005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59" name="object 359"/>
          <p:cNvSpPr/>
          <p:nvPr/>
        </p:nvSpPr>
        <p:spPr>
          <a:xfrm>
            <a:off x="4309871" y="349719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60" name="object 360"/>
          <p:cNvSpPr/>
          <p:nvPr/>
        </p:nvSpPr>
        <p:spPr>
          <a:xfrm>
            <a:off x="4309871" y="351434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61" name="object 361"/>
          <p:cNvSpPr/>
          <p:nvPr/>
        </p:nvSpPr>
        <p:spPr>
          <a:xfrm>
            <a:off x="4309871" y="353148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62" name="object 362"/>
          <p:cNvSpPr/>
          <p:nvPr/>
        </p:nvSpPr>
        <p:spPr>
          <a:xfrm>
            <a:off x="4309871" y="354863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63" name="object 363"/>
          <p:cNvSpPr/>
          <p:nvPr/>
        </p:nvSpPr>
        <p:spPr>
          <a:xfrm>
            <a:off x="4309871" y="356577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4" name="object 364"/>
          <p:cNvSpPr/>
          <p:nvPr/>
        </p:nvSpPr>
        <p:spPr>
          <a:xfrm>
            <a:off x="4309871" y="35833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5" name="object 365"/>
          <p:cNvSpPr/>
          <p:nvPr/>
        </p:nvSpPr>
        <p:spPr>
          <a:xfrm>
            <a:off x="4309871" y="360006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6" name="object 366"/>
          <p:cNvSpPr/>
          <p:nvPr/>
        </p:nvSpPr>
        <p:spPr>
          <a:xfrm>
            <a:off x="4309871" y="361759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7" name="object 367"/>
          <p:cNvSpPr/>
          <p:nvPr/>
        </p:nvSpPr>
        <p:spPr>
          <a:xfrm>
            <a:off x="4309871" y="363474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68" name="object 368"/>
          <p:cNvSpPr/>
          <p:nvPr/>
        </p:nvSpPr>
        <p:spPr>
          <a:xfrm>
            <a:off x="4309871" y="365188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9" name="object 369"/>
          <p:cNvSpPr/>
          <p:nvPr/>
        </p:nvSpPr>
        <p:spPr>
          <a:xfrm>
            <a:off x="4309871" y="3669029"/>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70" name="object 370"/>
          <p:cNvSpPr/>
          <p:nvPr/>
        </p:nvSpPr>
        <p:spPr>
          <a:xfrm>
            <a:off x="4309871" y="36861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71" name="object 371"/>
          <p:cNvSpPr/>
          <p:nvPr/>
        </p:nvSpPr>
        <p:spPr>
          <a:xfrm>
            <a:off x="4309871" y="370332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72" name="object 372"/>
          <p:cNvSpPr/>
          <p:nvPr/>
        </p:nvSpPr>
        <p:spPr>
          <a:xfrm>
            <a:off x="4309871" y="372046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3" name="object 373"/>
          <p:cNvSpPr/>
          <p:nvPr/>
        </p:nvSpPr>
        <p:spPr>
          <a:xfrm>
            <a:off x="4309871" y="373799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4" name="object 374"/>
          <p:cNvSpPr/>
          <p:nvPr/>
        </p:nvSpPr>
        <p:spPr>
          <a:xfrm>
            <a:off x="4309871" y="375475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5" name="object 375"/>
          <p:cNvSpPr/>
          <p:nvPr/>
        </p:nvSpPr>
        <p:spPr>
          <a:xfrm>
            <a:off x="4309871" y="377228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6" name="object 376"/>
          <p:cNvSpPr/>
          <p:nvPr/>
        </p:nvSpPr>
        <p:spPr>
          <a:xfrm>
            <a:off x="4309871" y="37890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7" name="object 377"/>
          <p:cNvSpPr/>
          <p:nvPr/>
        </p:nvSpPr>
        <p:spPr>
          <a:xfrm>
            <a:off x="4309871" y="380657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8" name="object 378"/>
          <p:cNvSpPr/>
          <p:nvPr/>
        </p:nvSpPr>
        <p:spPr>
          <a:xfrm>
            <a:off x="4309871" y="3823715"/>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79" name="object 379"/>
          <p:cNvSpPr/>
          <p:nvPr/>
        </p:nvSpPr>
        <p:spPr>
          <a:xfrm>
            <a:off x="4309871" y="384086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80" name="object 380"/>
          <p:cNvSpPr/>
          <p:nvPr/>
        </p:nvSpPr>
        <p:spPr>
          <a:xfrm>
            <a:off x="4309871" y="3855720"/>
            <a:ext cx="8890" cy="0"/>
          </a:xfrm>
          <a:custGeom>
            <a:avLst/>
            <a:gdLst/>
            <a:ahLst/>
            <a:cxnLst/>
            <a:rect l="l" t="t" r="r" b="b"/>
            <a:pathLst>
              <a:path w="8889">
                <a:moveTo>
                  <a:pt x="0" y="0"/>
                </a:moveTo>
                <a:lnTo>
                  <a:pt x="8381" y="0"/>
                </a:lnTo>
              </a:path>
            </a:pathLst>
          </a:custGeom>
          <a:ln w="4571">
            <a:solidFill>
              <a:srgbClr val="626262"/>
            </a:solidFill>
          </a:ln>
        </p:spPr>
        <p:txBody>
          <a:bodyPr wrap="square" lIns="0" tIns="0" rIns="0" bIns="0" rtlCol="0"/>
          <a:lstStyle/>
          <a:p>
            <a:endParaRPr/>
          </a:p>
        </p:txBody>
      </p:sp>
      <p:sp>
        <p:nvSpPr>
          <p:cNvPr id="381" name="object 381"/>
          <p:cNvSpPr/>
          <p:nvPr/>
        </p:nvSpPr>
        <p:spPr>
          <a:xfrm>
            <a:off x="4675632" y="227723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2" name="object 382"/>
          <p:cNvSpPr/>
          <p:nvPr/>
        </p:nvSpPr>
        <p:spPr>
          <a:xfrm>
            <a:off x="4675632" y="22940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83" name="object 383"/>
          <p:cNvSpPr/>
          <p:nvPr/>
        </p:nvSpPr>
        <p:spPr>
          <a:xfrm>
            <a:off x="4675632" y="231152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84" name="object 384"/>
          <p:cNvSpPr/>
          <p:nvPr/>
        </p:nvSpPr>
        <p:spPr>
          <a:xfrm>
            <a:off x="4675632" y="232829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85" name="object 385"/>
          <p:cNvSpPr/>
          <p:nvPr/>
        </p:nvSpPr>
        <p:spPr>
          <a:xfrm>
            <a:off x="4675632" y="234581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86" name="object 386"/>
          <p:cNvSpPr/>
          <p:nvPr/>
        </p:nvSpPr>
        <p:spPr>
          <a:xfrm>
            <a:off x="4675632" y="236296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7" name="object 387"/>
          <p:cNvSpPr/>
          <p:nvPr/>
        </p:nvSpPr>
        <p:spPr>
          <a:xfrm>
            <a:off x="4675632" y="23801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8" name="object 388"/>
          <p:cNvSpPr/>
          <p:nvPr/>
        </p:nvSpPr>
        <p:spPr>
          <a:xfrm>
            <a:off x="4675632" y="23972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9" name="object 389"/>
          <p:cNvSpPr/>
          <p:nvPr/>
        </p:nvSpPr>
        <p:spPr>
          <a:xfrm>
            <a:off x="4675632" y="24143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0" name="object 390"/>
          <p:cNvSpPr/>
          <p:nvPr/>
        </p:nvSpPr>
        <p:spPr>
          <a:xfrm>
            <a:off x="4675632" y="24319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1" name="object 391"/>
          <p:cNvSpPr/>
          <p:nvPr/>
        </p:nvSpPr>
        <p:spPr>
          <a:xfrm>
            <a:off x="4675632" y="244868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2" name="object 392"/>
          <p:cNvSpPr/>
          <p:nvPr/>
        </p:nvSpPr>
        <p:spPr>
          <a:xfrm>
            <a:off x="4675632" y="24662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3" name="object 393"/>
          <p:cNvSpPr/>
          <p:nvPr/>
        </p:nvSpPr>
        <p:spPr>
          <a:xfrm>
            <a:off x="4675632" y="24829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4" name="object 394"/>
          <p:cNvSpPr/>
          <p:nvPr/>
        </p:nvSpPr>
        <p:spPr>
          <a:xfrm>
            <a:off x="4675632" y="25005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5" name="object 395"/>
          <p:cNvSpPr/>
          <p:nvPr/>
        </p:nvSpPr>
        <p:spPr>
          <a:xfrm>
            <a:off x="4675632" y="251764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6" name="object 396"/>
          <p:cNvSpPr/>
          <p:nvPr/>
        </p:nvSpPr>
        <p:spPr>
          <a:xfrm>
            <a:off x="4675632" y="25347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7" name="object 397"/>
          <p:cNvSpPr/>
          <p:nvPr/>
        </p:nvSpPr>
        <p:spPr>
          <a:xfrm>
            <a:off x="4675632" y="25519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8" name="object 398"/>
          <p:cNvSpPr/>
          <p:nvPr/>
        </p:nvSpPr>
        <p:spPr>
          <a:xfrm>
            <a:off x="4675632" y="25690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9" name="object 399"/>
          <p:cNvSpPr/>
          <p:nvPr/>
        </p:nvSpPr>
        <p:spPr>
          <a:xfrm>
            <a:off x="4675632" y="25866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0" name="object 400"/>
          <p:cNvSpPr/>
          <p:nvPr/>
        </p:nvSpPr>
        <p:spPr>
          <a:xfrm>
            <a:off x="4675632" y="26033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1" name="object 401"/>
          <p:cNvSpPr/>
          <p:nvPr/>
        </p:nvSpPr>
        <p:spPr>
          <a:xfrm>
            <a:off x="4675632" y="26208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2" name="object 402"/>
          <p:cNvSpPr/>
          <p:nvPr/>
        </p:nvSpPr>
        <p:spPr>
          <a:xfrm>
            <a:off x="4675632" y="26376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3" name="object 403"/>
          <p:cNvSpPr/>
          <p:nvPr/>
        </p:nvSpPr>
        <p:spPr>
          <a:xfrm>
            <a:off x="4675632" y="26551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4" name="object 404"/>
          <p:cNvSpPr/>
          <p:nvPr/>
        </p:nvSpPr>
        <p:spPr>
          <a:xfrm>
            <a:off x="4675632" y="267233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05" name="object 405"/>
          <p:cNvSpPr/>
          <p:nvPr/>
        </p:nvSpPr>
        <p:spPr>
          <a:xfrm>
            <a:off x="4675632" y="26894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6" name="object 406"/>
          <p:cNvSpPr/>
          <p:nvPr/>
        </p:nvSpPr>
        <p:spPr>
          <a:xfrm>
            <a:off x="4675632" y="270662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07" name="object 407"/>
          <p:cNvSpPr/>
          <p:nvPr/>
        </p:nvSpPr>
        <p:spPr>
          <a:xfrm>
            <a:off x="4675632" y="27237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8" name="object 408"/>
          <p:cNvSpPr/>
          <p:nvPr/>
        </p:nvSpPr>
        <p:spPr>
          <a:xfrm>
            <a:off x="4675632" y="27409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9" name="object 409"/>
          <p:cNvSpPr/>
          <p:nvPr/>
        </p:nvSpPr>
        <p:spPr>
          <a:xfrm>
            <a:off x="4675632" y="27580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0" name="object 410"/>
          <p:cNvSpPr/>
          <p:nvPr/>
        </p:nvSpPr>
        <p:spPr>
          <a:xfrm>
            <a:off x="4675632"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1" name="object 411"/>
          <p:cNvSpPr/>
          <p:nvPr/>
        </p:nvSpPr>
        <p:spPr>
          <a:xfrm>
            <a:off x="4675632"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2" name="object 412"/>
          <p:cNvSpPr/>
          <p:nvPr/>
        </p:nvSpPr>
        <p:spPr>
          <a:xfrm>
            <a:off x="4675632"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3" name="object 413"/>
          <p:cNvSpPr/>
          <p:nvPr/>
        </p:nvSpPr>
        <p:spPr>
          <a:xfrm>
            <a:off x="4675632"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14" name="object 414"/>
          <p:cNvSpPr/>
          <p:nvPr/>
        </p:nvSpPr>
        <p:spPr>
          <a:xfrm>
            <a:off x="4675632"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5" name="object 415"/>
          <p:cNvSpPr/>
          <p:nvPr/>
        </p:nvSpPr>
        <p:spPr>
          <a:xfrm>
            <a:off x="4675632"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16" name="object 416"/>
          <p:cNvSpPr/>
          <p:nvPr/>
        </p:nvSpPr>
        <p:spPr>
          <a:xfrm>
            <a:off x="4675632"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7" name="object 417"/>
          <p:cNvSpPr/>
          <p:nvPr/>
        </p:nvSpPr>
        <p:spPr>
          <a:xfrm>
            <a:off x="4675632" y="289559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18" name="object 418"/>
          <p:cNvSpPr/>
          <p:nvPr/>
        </p:nvSpPr>
        <p:spPr>
          <a:xfrm>
            <a:off x="4675632" y="29127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9" name="object 419"/>
          <p:cNvSpPr/>
          <p:nvPr/>
        </p:nvSpPr>
        <p:spPr>
          <a:xfrm>
            <a:off x="4675632" y="29302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0" name="object 420"/>
          <p:cNvSpPr/>
          <p:nvPr/>
        </p:nvSpPr>
        <p:spPr>
          <a:xfrm>
            <a:off x="4675632" y="294703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1" name="object 421"/>
          <p:cNvSpPr/>
          <p:nvPr/>
        </p:nvSpPr>
        <p:spPr>
          <a:xfrm>
            <a:off x="4675632" y="29645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2" name="object 422"/>
          <p:cNvSpPr/>
          <p:nvPr/>
        </p:nvSpPr>
        <p:spPr>
          <a:xfrm>
            <a:off x="4675632" y="29817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3" name="object 423"/>
          <p:cNvSpPr/>
          <p:nvPr/>
        </p:nvSpPr>
        <p:spPr>
          <a:xfrm>
            <a:off x="4675632" y="29988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4" name="object 424"/>
          <p:cNvSpPr/>
          <p:nvPr/>
        </p:nvSpPr>
        <p:spPr>
          <a:xfrm>
            <a:off x="4675632" y="301599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25" name="object 425"/>
          <p:cNvSpPr/>
          <p:nvPr/>
        </p:nvSpPr>
        <p:spPr>
          <a:xfrm>
            <a:off x="4675632" y="30331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6" name="object 426"/>
          <p:cNvSpPr/>
          <p:nvPr/>
        </p:nvSpPr>
        <p:spPr>
          <a:xfrm>
            <a:off x="4675632" y="305028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7" name="object 427"/>
          <p:cNvSpPr/>
          <p:nvPr/>
        </p:nvSpPr>
        <p:spPr>
          <a:xfrm>
            <a:off x="4675632" y="306743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8" name="object 428"/>
          <p:cNvSpPr/>
          <p:nvPr/>
        </p:nvSpPr>
        <p:spPr>
          <a:xfrm>
            <a:off x="4675632" y="30849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9" name="object 429"/>
          <p:cNvSpPr/>
          <p:nvPr/>
        </p:nvSpPr>
        <p:spPr>
          <a:xfrm>
            <a:off x="4675632" y="31017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0" name="object 430"/>
          <p:cNvSpPr/>
          <p:nvPr/>
        </p:nvSpPr>
        <p:spPr>
          <a:xfrm>
            <a:off x="4675632" y="31192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1" name="object 431"/>
          <p:cNvSpPr/>
          <p:nvPr/>
        </p:nvSpPr>
        <p:spPr>
          <a:xfrm>
            <a:off x="4675632" y="313601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2" name="object 432"/>
          <p:cNvSpPr/>
          <p:nvPr/>
        </p:nvSpPr>
        <p:spPr>
          <a:xfrm>
            <a:off x="4675632" y="31535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3" name="object 433"/>
          <p:cNvSpPr/>
          <p:nvPr/>
        </p:nvSpPr>
        <p:spPr>
          <a:xfrm>
            <a:off x="4675632" y="317068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4" name="object 434"/>
          <p:cNvSpPr/>
          <p:nvPr/>
        </p:nvSpPr>
        <p:spPr>
          <a:xfrm>
            <a:off x="4675632" y="31878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5" name="object 435"/>
          <p:cNvSpPr/>
          <p:nvPr/>
        </p:nvSpPr>
        <p:spPr>
          <a:xfrm>
            <a:off x="4675632" y="32049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36" name="object 436"/>
          <p:cNvSpPr/>
          <p:nvPr/>
        </p:nvSpPr>
        <p:spPr>
          <a:xfrm>
            <a:off x="4675632" y="32221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7" name="object 437"/>
          <p:cNvSpPr/>
          <p:nvPr/>
        </p:nvSpPr>
        <p:spPr>
          <a:xfrm>
            <a:off x="4675632" y="32396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8" name="object 438"/>
          <p:cNvSpPr/>
          <p:nvPr/>
        </p:nvSpPr>
        <p:spPr>
          <a:xfrm>
            <a:off x="4675632" y="32564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9" name="object 439"/>
          <p:cNvSpPr/>
          <p:nvPr/>
        </p:nvSpPr>
        <p:spPr>
          <a:xfrm>
            <a:off x="4675632" y="32739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0" name="object 440"/>
          <p:cNvSpPr/>
          <p:nvPr/>
        </p:nvSpPr>
        <p:spPr>
          <a:xfrm>
            <a:off x="4675632" y="32906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1" name="object 441"/>
          <p:cNvSpPr/>
          <p:nvPr/>
        </p:nvSpPr>
        <p:spPr>
          <a:xfrm>
            <a:off x="4675632" y="33082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2" name="object 442"/>
          <p:cNvSpPr/>
          <p:nvPr/>
        </p:nvSpPr>
        <p:spPr>
          <a:xfrm>
            <a:off x="4675632" y="33253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43" name="object 443"/>
          <p:cNvSpPr/>
          <p:nvPr/>
        </p:nvSpPr>
        <p:spPr>
          <a:xfrm>
            <a:off x="4675632" y="33425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4" name="object 444"/>
          <p:cNvSpPr/>
          <p:nvPr/>
        </p:nvSpPr>
        <p:spPr>
          <a:xfrm>
            <a:off x="4675632" y="335965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5" name="object 445"/>
          <p:cNvSpPr/>
          <p:nvPr/>
        </p:nvSpPr>
        <p:spPr>
          <a:xfrm>
            <a:off x="4675632" y="33768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6" name="object 446"/>
          <p:cNvSpPr/>
          <p:nvPr/>
        </p:nvSpPr>
        <p:spPr>
          <a:xfrm>
            <a:off x="4675632" y="339394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7" name="object 447"/>
          <p:cNvSpPr/>
          <p:nvPr/>
        </p:nvSpPr>
        <p:spPr>
          <a:xfrm>
            <a:off x="4675632" y="341109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8" name="object 448"/>
          <p:cNvSpPr/>
          <p:nvPr/>
        </p:nvSpPr>
        <p:spPr>
          <a:xfrm>
            <a:off x="4675632" y="34286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9" name="object 449"/>
          <p:cNvSpPr/>
          <p:nvPr/>
        </p:nvSpPr>
        <p:spPr>
          <a:xfrm>
            <a:off x="4675632" y="34453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0" name="object 450"/>
          <p:cNvSpPr/>
          <p:nvPr/>
        </p:nvSpPr>
        <p:spPr>
          <a:xfrm>
            <a:off x="4675632" y="34629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1" name="object 451"/>
          <p:cNvSpPr/>
          <p:nvPr/>
        </p:nvSpPr>
        <p:spPr>
          <a:xfrm>
            <a:off x="4675632" y="348005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52" name="object 452"/>
          <p:cNvSpPr/>
          <p:nvPr/>
        </p:nvSpPr>
        <p:spPr>
          <a:xfrm>
            <a:off x="4675632" y="34971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3" name="object 453"/>
          <p:cNvSpPr/>
          <p:nvPr/>
        </p:nvSpPr>
        <p:spPr>
          <a:xfrm>
            <a:off x="4675632" y="35143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54" name="object 454"/>
          <p:cNvSpPr/>
          <p:nvPr/>
        </p:nvSpPr>
        <p:spPr>
          <a:xfrm>
            <a:off x="4675632" y="35314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5" name="object 455"/>
          <p:cNvSpPr/>
          <p:nvPr/>
        </p:nvSpPr>
        <p:spPr>
          <a:xfrm>
            <a:off x="4675632" y="35486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6" name="object 456"/>
          <p:cNvSpPr/>
          <p:nvPr/>
        </p:nvSpPr>
        <p:spPr>
          <a:xfrm>
            <a:off x="4675632" y="35657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7" name="object 457"/>
          <p:cNvSpPr/>
          <p:nvPr/>
        </p:nvSpPr>
        <p:spPr>
          <a:xfrm>
            <a:off x="4675632" y="3583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8" name="object 458"/>
          <p:cNvSpPr/>
          <p:nvPr/>
        </p:nvSpPr>
        <p:spPr>
          <a:xfrm>
            <a:off x="4675632" y="36000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9" name="object 459"/>
          <p:cNvSpPr/>
          <p:nvPr/>
        </p:nvSpPr>
        <p:spPr>
          <a:xfrm>
            <a:off x="4675632" y="36175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0" name="object 460"/>
          <p:cNvSpPr/>
          <p:nvPr/>
        </p:nvSpPr>
        <p:spPr>
          <a:xfrm>
            <a:off x="4675632" y="36347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1" name="object 461"/>
          <p:cNvSpPr/>
          <p:nvPr/>
        </p:nvSpPr>
        <p:spPr>
          <a:xfrm>
            <a:off x="4675632" y="36518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2" name="object 462"/>
          <p:cNvSpPr/>
          <p:nvPr/>
        </p:nvSpPr>
        <p:spPr>
          <a:xfrm>
            <a:off x="4675632" y="366902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63" name="object 463"/>
          <p:cNvSpPr/>
          <p:nvPr/>
        </p:nvSpPr>
        <p:spPr>
          <a:xfrm>
            <a:off x="4675632" y="36861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4" name="object 464"/>
          <p:cNvSpPr/>
          <p:nvPr/>
        </p:nvSpPr>
        <p:spPr>
          <a:xfrm>
            <a:off x="4675632" y="37033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5" name="object 465"/>
          <p:cNvSpPr/>
          <p:nvPr/>
        </p:nvSpPr>
        <p:spPr>
          <a:xfrm>
            <a:off x="4675632" y="37204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6" name="object 466"/>
          <p:cNvSpPr/>
          <p:nvPr/>
        </p:nvSpPr>
        <p:spPr>
          <a:xfrm>
            <a:off x="4675632" y="37379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7" name="object 467"/>
          <p:cNvSpPr/>
          <p:nvPr/>
        </p:nvSpPr>
        <p:spPr>
          <a:xfrm>
            <a:off x="4675632" y="37547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8" name="object 468"/>
          <p:cNvSpPr/>
          <p:nvPr/>
        </p:nvSpPr>
        <p:spPr>
          <a:xfrm>
            <a:off x="4675632" y="37722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9" name="object 469"/>
          <p:cNvSpPr/>
          <p:nvPr/>
        </p:nvSpPr>
        <p:spPr>
          <a:xfrm>
            <a:off x="4675632" y="37890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0" name="object 470"/>
          <p:cNvSpPr/>
          <p:nvPr/>
        </p:nvSpPr>
        <p:spPr>
          <a:xfrm>
            <a:off x="4675632" y="38065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1" name="object 471"/>
          <p:cNvSpPr/>
          <p:nvPr/>
        </p:nvSpPr>
        <p:spPr>
          <a:xfrm>
            <a:off x="4675632" y="38237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72" name="object 472"/>
          <p:cNvSpPr/>
          <p:nvPr/>
        </p:nvSpPr>
        <p:spPr>
          <a:xfrm>
            <a:off x="4675632" y="38408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3" name="object 473"/>
          <p:cNvSpPr/>
          <p:nvPr/>
        </p:nvSpPr>
        <p:spPr>
          <a:xfrm>
            <a:off x="4675632" y="3855720"/>
            <a:ext cx="8890" cy="0"/>
          </a:xfrm>
          <a:custGeom>
            <a:avLst/>
            <a:gdLst/>
            <a:ahLst/>
            <a:cxnLst/>
            <a:rect l="l" t="t" r="r" b="b"/>
            <a:pathLst>
              <a:path w="8889">
                <a:moveTo>
                  <a:pt x="0" y="0"/>
                </a:moveTo>
                <a:lnTo>
                  <a:pt x="8382" y="0"/>
                </a:lnTo>
              </a:path>
            </a:pathLst>
          </a:custGeom>
          <a:ln w="4571">
            <a:solidFill>
              <a:srgbClr val="626262"/>
            </a:solidFill>
          </a:ln>
        </p:spPr>
        <p:txBody>
          <a:bodyPr wrap="square" lIns="0" tIns="0" rIns="0" bIns="0" rtlCol="0"/>
          <a:lstStyle/>
          <a:p>
            <a:endParaRPr/>
          </a:p>
        </p:txBody>
      </p:sp>
      <p:sp>
        <p:nvSpPr>
          <p:cNvPr id="474" name="object 474"/>
          <p:cNvSpPr/>
          <p:nvPr/>
        </p:nvSpPr>
        <p:spPr>
          <a:xfrm>
            <a:off x="5041391" y="227723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5" name="object 475"/>
          <p:cNvSpPr/>
          <p:nvPr/>
        </p:nvSpPr>
        <p:spPr>
          <a:xfrm>
            <a:off x="5041391" y="229400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76" name="object 476"/>
          <p:cNvSpPr/>
          <p:nvPr/>
        </p:nvSpPr>
        <p:spPr>
          <a:xfrm>
            <a:off x="5041391" y="231152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77" name="object 477"/>
          <p:cNvSpPr/>
          <p:nvPr/>
        </p:nvSpPr>
        <p:spPr>
          <a:xfrm>
            <a:off x="5041391" y="232829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78" name="object 478"/>
          <p:cNvSpPr/>
          <p:nvPr/>
        </p:nvSpPr>
        <p:spPr>
          <a:xfrm>
            <a:off x="5041391" y="234581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79" name="object 479"/>
          <p:cNvSpPr/>
          <p:nvPr/>
        </p:nvSpPr>
        <p:spPr>
          <a:xfrm>
            <a:off x="5041391" y="236296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0" name="object 480"/>
          <p:cNvSpPr/>
          <p:nvPr/>
        </p:nvSpPr>
        <p:spPr>
          <a:xfrm>
            <a:off x="5041391" y="23801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1" name="object 481"/>
          <p:cNvSpPr/>
          <p:nvPr/>
        </p:nvSpPr>
        <p:spPr>
          <a:xfrm>
            <a:off x="5041391" y="23972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2" name="object 482"/>
          <p:cNvSpPr/>
          <p:nvPr/>
        </p:nvSpPr>
        <p:spPr>
          <a:xfrm>
            <a:off x="5041391" y="241439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3" name="object 483"/>
          <p:cNvSpPr/>
          <p:nvPr/>
        </p:nvSpPr>
        <p:spPr>
          <a:xfrm>
            <a:off x="5041391" y="24319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4" name="object 484"/>
          <p:cNvSpPr/>
          <p:nvPr/>
        </p:nvSpPr>
        <p:spPr>
          <a:xfrm>
            <a:off x="5041391" y="244868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5" name="object 485"/>
          <p:cNvSpPr/>
          <p:nvPr/>
        </p:nvSpPr>
        <p:spPr>
          <a:xfrm>
            <a:off x="5041391" y="24662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6" name="object 486"/>
          <p:cNvSpPr/>
          <p:nvPr/>
        </p:nvSpPr>
        <p:spPr>
          <a:xfrm>
            <a:off x="5041391" y="24829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7" name="object 487"/>
          <p:cNvSpPr/>
          <p:nvPr/>
        </p:nvSpPr>
        <p:spPr>
          <a:xfrm>
            <a:off x="5041391" y="25005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8" name="object 488"/>
          <p:cNvSpPr/>
          <p:nvPr/>
        </p:nvSpPr>
        <p:spPr>
          <a:xfrm>
            <a:off x="5041391" y="251764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89" name="object 489"/>
          <p:cNvSpPr/>
          <p:nvPr/>
        </p:nvSpPr>
        <p:spPr>
          <a:xfrm>
            <a:off x="5041391" y="25347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0" name="object 490"/>
          <p:cNvSpPr/>
          <p:nvPr/>
        </p:nvSpPr>
        <p:spPr>
          <a:xfrm>
            <a:off x="5041391" y="25519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1" name="object 491"/>
          <p:cNvSpPr/>
          <p:nvPr/>
        </p:nvSpPr>
        <p:spPr>
          <a:xfrm>
            <a:off x="5041391" y="25690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2" name="object 492"/>
          <p:cNvSpPr/>
          <p:nvPr/>
        </p:nvSpPr>
        <p:spPr>
          <a:xfrm>
            <a:off x="5041391" y="25866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3" name="object 493"/>
          <p:cNvSpPr/>
          <p:nvPr/>
        </p:nvSpPr>
        <p:spPr>
          <a:xfrm>
            <a:off x="5041391" y="26033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4" name="object 494"/>
          <p:cNvSpPr/>
          <p:nvPr/>
        </p:nvSpPr>
        <p:spPr>
          <a:xfrm>
            <a:off x="5041391" y="26208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5" name="object 495"/>
          <p:cNvSpPr/>
          <p:nvPr/>
        </p:nvSpPr>
        <p:spPr>
          <a:xfrm>
            <a:off x="5041391" y="26376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6" name="object 496"/>
          <p:cNvSpPr/>
          <p:nvPr/>
        </p:nvSpPr>
        <p:spPr>
          <a:xfrm>
            <a:off x="5041391" y="26551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7" name="object 497"/>
          <p:cNvSpPr/>
          <p:nvPr/>
        </p:nvSpPr>
        <p:spPr>
          <a:xfrm>
            <a:off x="5041391" y="267233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98" name="object 498"/>
          <p:cNvSpPr/>
          <p:nvPr/>
        </p:nvSpPr>
        <p:spPr>
          <a:xfrm>
            <a:off x="5041391" y="26894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9" name="object 499"/>
          <p:cNvSpPr/>
          <p:nvPr/>
        </p:nvSpPr>
        <p:spPr>
          <a:xfrm>
            <a:off x="5041391" y="270662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00" name="object 500"/>
          <p:cNvSpPr/>
          <p:nvPr/>
        </p:nvSpPr>
        <p:spPr>
          <a:xfrm>
            <a:off x="5041391" y="27237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1" name="object 501"/>
          <p:cNvSpPr/>
          <p:nvPr/>
        </p:nvSpPr>
        <p:spPr>
          <a:xfrm>
            <a:off x="5041391" y="27409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02" name="object 502"/>
          <p:cNvSpPr/>
          <p:nvPr/>
        </p:nvSpPr>
        <p:spPr>
          <a:xfrm>
            <a:off x="5041391" y="27580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3" name="object 503"/>
          <p:cNvSpPr/>
          <p:nvPr/>
        </p:nvSpPr>
        <p:spPr>
          <a:xfrm>
            <a:off x="5041391" y="277558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4" name="object 504"/>
          <p:cNvSpPr/>
          <p:nvPr/>
        </p:nvSpPr>
        <p:spPr>
          <a:xfrm>
            <a:off x="5041391" y="27923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5" name="object 505"/>
          <p:cNvSpPr/>
          <p:nvPr/>
        </p:nvSpPr>
        <p:spPr>
          <a:xfrm>
            <a:off x="5041391" y="280987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6" name="object 506"/>
          <p:cNvSpPr/>
          <p:nvPr/>
        </p:nvSpPr>
        <p:spPr>
          <a:xfrm>
            <a:off x="5041391" y="282701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07" name="object 507"/>
          <p:cNvSpPr/>
          <p:nvPr/>
        </p:nvSpPr>
        <p:spPr>
          <a:xfrm>
            <a:off x="5041391" y="28441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8" name="object 508"/>
          <p:cNvSpPr/>
          <p:nvPr/>
        </p:nvSpPr>
        <p:spPr>
          <a:xfrm>
            <a:off x="5041391" y="286131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09" name="object 509"/>
          <p:cNvSpPr/>
          <p:nvPr/>
        </p:nvSpPr>
        <p:spPr>
          <a:xfrm>
            <a:off x="5041391" y="28784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0" name="object 510"/>
          <p:cNvSpPr/>
          <p:nvPr/>
        </p:nvSpPr>
        <p:spPr>
          <a:xfrm>
            <a:off x="5041391" y="289559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11" name="object 511"/>
          <p:cNvSpPr/>
          <p:nvPr/>
        </p:nvSpPr>
        <p:spPr>
          <a:xfrm>
            <a:off x="5041391" y="29127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2" name="object 512"/>
          <p:cNvSpPr/>
          <p:nvPr/>
        </p:nvSpPr>
        <p:spPr>
          <a:xfrm>
            <a:off x="5041391" y="29302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3" name="object 513"/>
          <p:cNvSpPr/>
          <p:nvPr/>
        </p:nvSpPr>
        <p:spPr>
          <a:xfrm>
            <a:off x="5041391" y="294703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4" name="object 514"/>
          <p:cNvSpPr/>
          <p:nvPr/>
        </p:nvSpPr>
        <p:spPr>
          <a:xfrm>
            <a:off x="5041391" y="29645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5" name="object 515"/>
          <p:cNvSpPr/>
          <p:nvPr/>
        </p:nvSpPr>
        <p:spPr>
          <a:xfrm>
            <a:off x="5041391" y="298170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16" name="object 516"/>
          <p:cNvSpPr/>
          <p:nvPr/>
        </p:nvSpPr>
        <p:spPr>
          <a:xfrm>
            <a:off x="5041391" y="29988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7" name="object 517"/>
          <p:cNvSpPr/>
          <p:nvPr/>
        </p:nvSpPr>
        <p:spPr>
          <a:xfrm>
            <a:off x="5041391" y="301599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18" name="object 518"/>
          <p:cNvSpPr/>
          <p:nvPr/>
        </p:nvSpPr>
        <p:spPr>
          <a:xfrm>
            <a:off x="5041391" y="303314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9" name="object 519"/>
          <p:cNvSpPr/>
          <p:nvPr/>
        </p:nvSpPr>
        <p:spPr>
          <a:xfrm>
            <a:off x="5041391" y="305028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0" name="object 520"/>
          <p:cNvSpPr/>
          <p:nvPr/>
        </p:nvSpPr>
        <p:spPr>
          <a:xfrm>
            <a:off x="5041391" y="306743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1" name="object 521"/>
          <p:cNvSpPr/>
          <p:nvPr/>
        </p:nvSpPr>
        <p:spPr>
          <a:xfrm>
            <a:off x="5041391" y="30849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2" name="object 522"/>
          <p:cNvSpPr/>
          <p:nvPr/>
        </p:nvSpPr>
        <p:spPr>
          <a:xfrm>
            <a:off x="5041391" y="310172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3" name="object 523"/>
          <p:cNvSpPr/>
          <p:nvPr/>
        </p:nvSpPr>
        <p:spPr>
          <a:xfrm>
            <a:off x="5041391" y="31192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4" name="object 524"/>
          <p:cNvSpPr/>
          <p:nvPr/>
        </p:nvSpPr>
        <p:spPr>
          <a:xfrm>
            <a:off x="5041391" y="313601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5" name="object 525"/>
          <p:cNvSpPr/>
          <p:nvPr/>
        </p:nvSpPr>
        <p:spPr>
          <a:xfrm>
            <a:off x="5041391" y="315353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6" name="object 526"/>
          <p:cNvSpPr/>
          <p:nvPr/>
        </p:nvSpPr>
        <p:spPr>
          <a:xfrm>
            <a:off x="5041391" y="317068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7" name="object 527"/>
          <p:cNvSpPr/>
          <p:nvPr/>
        </p:nvSpPr>
        <p:spPr>
          <a:xfrm>
            <a:off x="5041391" y="31878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8" name="object 528"/>
          <p:cNvSpPr/>
          <p:nvPr/>
        </p:nvSpPr>
        <p:spPr>
          <a:xfrm>
            <a:off x="5041391" y="3204971"/>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29" name="object 529"/>
          <p:cNvSpPr/>
          <p:nvPr/>
        </p:nvSpPr>
        <p:spPr>
          <a:xfrm>
            <a:off x="5041391" y="322211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0" name="object 530"/>
          <p:cNvSpPr/>
          <p:nvPr/>
        </p:nvSpPr>
        <p:spPr>
          <a:xfrm>
            <a:off x="5041391" y="323964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1" name="object 531"/>
          <p:cNvSpPr/>
          <p:nvPr/>
        </p:nvSpPr>
        <p:spPr>
          <a:xfrm>
            <a:off x="5041391" y="32564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2" name="object 532"/>
          <p:cNvSpPr/>
          <p:nvPr/>
        </p:nvSpPr>
        <p:spPr>
          <a:xfrm>
            <a:off x="5041391" y="32739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3" name="object 533"/>
          <p:cNvSpPr/>
          <p:nvPr/>
        </p:nvSpPr>
        <p:spPr>
          <a:xfrm>
            <a:off x="5041391" y="329069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4" name="object 534"/>
          <p:cNvSpPr/>
          <p:nvPr/>
        </p:nvSpPr>
        <p:spPr>
          <a:xfrm>
            <a:off x="5041391" y="33082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5" name="object 535"/>
          <p:cNvSpPr/>
          <p:nvPr/>
        </p:nvSpPr>
        <p:spPr>
          <a:xfrm>
            <a:off x="5041391" y="332536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36" name="object 536"/>
          <p:cNvSpPr/>
          <p:nvPr/>
        </p:nvSpPr>
        <p:spPr>
          <a:xfrm>
            <a:off x="5041391" y="33425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7" name="object 537"/>
          <p:cNvSpPr/>
          <p:nvPr/>
        </p:nvSpPr>
        <p:spPr>
          <a:xfrm>
            <a:off x="5041391" y="335965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8" name="object 538"/>
          <p:cNvSpPr/>
          <p:nvPr/>
        </p:nvSpPr>
        <p:spPr>
          <a:xfrm>
            <a:off x="5041391" y="37204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9" name="object 539"/>
          <p:cNvSpPr/>
          <p:nvPr/>
        </p:nvSpPr>
        <p:spPr>
          <a:xfrm>
            <a:off x="5041391" y="37379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0" name="object 540"/>
          <p:cNvSpPr/>
          <p:nvPr/>
        </p:nvSpPr>
        <p:spPr>
          <a:xfrm>
            <a:off x="5041391" y="37547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1" name="object 541"/>
          <p:cNvSpPr/>
          <p:nvPr/>
        </p:nvSpPr>
        <p:spPr>
          <a:xfrm>
            <a:off x="5041391" y="377228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2" name="object 542"/>
          <p:cNvSpPr/>
          <p:nvPr/>
        </p:nvSpPr>
        <p:spPr>
          <a:xfrm>
            <a:off x="5041391" y="37890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3" name="object 543"/>
          <p:cNvSpPr/>
          <p:nvPr/>
        </p:nvSpPr>
        <p:spPr>
          <a:xfrm>
            <a:off x="5041391" y="38065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4" name="object 544"/>
          <p:cNvSpPr/>
          <p:nvPr/>
        </p:nvSpPr>
        <p:spPr>
          <a:xfrm>
            <a:off x="5041391" y="3823715"/>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45" name="object 545"/>
          <p:cNvSpPr/>
          <p:nvPr/>
        </p:nvSpPr>
        <p:spPr>
          <a:xfrm>
            <a:off x="5041391" y="384086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6" name="object 546"/>
          <p:cNvSpPr/>
          <p:nvPr/>
        </p:nvSpPr>
        <p:spPr>
          <a:xfrm>
            <a:off x="5041391" y="3855720"/>
            <a:ext cx="9525" cy="0"/>
          </a:xfrm>
          <a:custGeom>
            <a:avLst/>
            <a:gdLst/>
            <a:ahLst/>
            <a:cxnLst/>
            <a:rect l="l" t="t" r="r" b="b"/>
            <a:pathLst>
              <a:path w="9525">
                <a:moveTo>
                  <a:pt x="0" y="0"/>
                </a:moveTo>
                <a:lnTo>
                  <a:pt x="9144" y="0"/>
                </a:lnTo>
              </a:path>
            </a:pathLst>
          </a:custGeom>
          <a:ln w="4571">
            <a:solidFill>
              <a:srgbClr val="626262"/>
            </a:solidFill>
          </a:ln>
        </p:spPr>
        <p:txBody>
          <a:bodyPr wrap="square" lIns="0" tIns="0" rIns="0" bIns="0" rtlCol="0"/>
          <a:lstStyle/>
          <a:p>
            <a:endParaRPr/>
          </a:p>
        </p:txBody>
      </p:sp>
      <p:sp>
        <p:nvSpPr>
          <p:cNvPr id="547" name="object 547"/>
          <p:cNvSpPr/>
          <p:nvPr/>
        </p:nvSpPr>
        <p:spPr>
          <a:xfrm>
            <a:off x="5407914" y="227723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48" name="object 548"/>
          <p:cNvSpPr/>
          <p:nvPr/>
        </p:nvSpPr>
        <p:spPr>
          <a:xfrm>
            <a:off x="5407914" y="22940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49" name="object 549"/>
          <p:cNvSpPr/>
          <p:nvPr/>
        </p:nvSpPr>
        <p:spPr>
          <a:xfrm>
            <a:off x="5407914" y="231152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0" name="object 550"/>
          <p:cNvSpPr/>
          <p:nvPr/>
        </p:nvSpPr>
        <p:spPr>
          <a:xfrm>
            <a:off x="5407914" y="232829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1" name="object 551"/>
          <p:cNvSpPr/>
          <p:nvPr/>
        </p:nvSpPr>
        <p:spPr>
          <a:xfrm>
            <a:off x="5407914" y="234581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2" name="object 552"/>
          <p:cNvSpPr/>
          <p:nvPr/>
        </p:nvSpPr>
        <p:spPr>
          <a:xfrm>
            <a:off x="5407914" y="236296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3" name="object 553"/>
          <p:cNvSpPr/>
          <p:nvPr/>
        </p:nvSpPr>
        <p:spPr>
          <a:xfrm>
            <a:off x="5407914" y="23801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4" name="object 554"/>
          <p:cNvSpPr/>
          <p:nvPr/>
        </p:nvSpPr>
        <p:spPr>
          <a:xfrm>
            <a:off x="5407914" y="23972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5" name="object 555"/>
          <p:cNvSpPr/>
          <p:nvPr/>
        </p:nvSpPr>
        <p:spPr>
          <a:xfrm>
            <a:off x="5407914" y="24143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6" name="object 556"/>
          <p:cNvSpPr/>
          <p:nvPr/>
        </p:nvSpPr>
        <p:spPr>
          <a:xfrm>
            <a:off x="5407914" y="24319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7" name="object 557"/>
          <p:cNvSpPr/>
          <p:nvPr/>
        </p:nvSpPr>
        <p:spPr>
          <a:xfrm>
            <a:off x="5407914" y="244868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8" name="object 558"/>
          <p:cNvSpPr/>
          <p:nvPr/>
        </p:nvSpPr>
        <p:spPr>
          <a:xfrm>
            <a:off x="5407914" y="24662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9" name="object 559"/>
          <p:cNvSpPr/>
          <p:nvPr/>
        </p:nvSpPr>
        <p:spPr>
          <a:xfrm>
            <a:off x="5407914" y="24829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0" name="object 560"/>
          <p:cNvSpPr/>
          <p:nvPr/>
        </p:nvSpPr>
        <p:spPr>
          <a:xfrm>
            <a:off x="5407914" y="25005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1" name="object 561"/>
          <p:cNvSpPr/>
          <p:nvPr/>
        </p:nvSpPr>
        <p:spPr>
          <a:xfrm>
            <a:off x="5407914" y="251764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2" name="object 562"/>
          <p:cNvSpPr/>
          <p:nvPr/>
        </p:nvSpPr>
        <p:spPr>
          <a:xfrm>
            <a:off x="5407914" y="25347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3" name="object 563"/>
          <p:cNvSpPr/>
          <p:nvPr/>
        </p:nvSpPr>
        <p:spPr>
          <a:xfrm>
            <a:off x="5407914" y="25519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4" name="object 564"/>
          <p:cNvSpPr/>
          <p:nvPr/>
        </p:nvSpPr>
        <p:spPr>
          <a:xfrm>
            <a:off x="5407914" y="25690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5" name="object 565"/>
          <p:cNvSpPr/>
          <p:nvPr/>
        </p:nvSpPr>
        <p:spPr>
          <a:xfrm>
            <a:off x="5407914" y="25866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6" name="object 566"/>
          <p:cNvSpPr/>
          <p:nvPr/>
        </p:nvSpPr>
        <p:spPr>
          <a:xfrm>
            <a:off x="5407914" y="26033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7" name="object 567"/>
          <p:cNvSpPr/>
          <p:nvPr/>
        </p:nvSpPr>
        <p:spPr>
          <a:xfrm>
            <a:off x="5407914" y="26208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8" name="object 568"/>
          <p:cNvSpPr/>
          <p:nvPr/>
        </p:nvSpPr>
        <p:spPr>
          <a:xfrm>
            <a:off x="5407914" y="26376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9" name="object 569"/>
          <p:cNvSpPr/>
          <p:nvPr/>
        </p:nvSpPr>
        <p:spPr>
          <a:xfrm>
            <a:off x="5407914" y="26551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0" name="object 570"/>
          <p:cNvSpPr/>
          <p:nvPr/>
        </p:nvSpPr>
        <p:spPr>
          <a:xfrm>
            <a:off x="5407914" y="267233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1" name="object 571"/>
          <p:cNvSpPr/>
          <p:nvPr/>
        </p:nvSpPr>
        <p:spPr>
          <a:xfrm>
            <a:off x="5407914" y="26894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2" name="object 572"/>
          <p:cNvSpPr/>
          <p:nvPr/>
        </p:nvSpPr>
        <p:spPr>
          <a:xfrm>
            <a:off x="5407914" y="270662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3" name="object 573"/>
          <p:cNvSpPr/>
          <p:nvPr/>
        </p:nvSpPr>
        <p:spPr>
          <a:xfrm>
            <a:off x="5407914" y="27237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4" name="object 574"/>
          <p:cNvSpPr/>
          <p:nvPr/>
        </p:nvSpPr>
        <p:spPr>
          <a:xfrm>
            <a:off x="5407914" y="27409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5" name="object 575"/>
          <p:cNvSpPr/>
          <p:nvPr/>
        </p:nvSpPr>
        <p:spPr>
          <a:xfrm>
            <a:off x="5407914" y="27580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6" name="object 576"/>
          <p:cNvSpPr/>
          <p:nvPr/>
        </p:nvSpPr>
        <p:spPr>
          <a:xfrm>
            <a:off x="5407914"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7" name="object 577"/>
          <p:cNvSpPr/>
          <p:nvPr/>
        </p:nvSpPr>
        <p:spPr>
          <a:xfrm>
            <a:off x="5407914"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8" name="object 578"/>
          <p:cNvSpPr/>
          <p:nvPr/>
        </p:nvSpPr>
        <p:spPr>
          <a:xfrm>
            <a:off x="5407914"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9" name="object 579"/>
          <p:cNvSpPr/>
          <p:nvPr/>
        </p:nvSpPr>
        <p:spPr>
          <a:xfrm>
            <a:off x="5407914"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80" name="object 580"/>
          <p:cNvSpPr/>
          <p:nvPr/>
        </p:nvSpPr>
        <p:spPr>
          <a:xfrm>
            <a:off x="5407914"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1" name="object 581"/>
          <p:cNvSpPr/>
          <p:nvPr/>
        </p:nvSpPr>
        <p:spPr>
          <a:xfrm>
            <a:off x="5407914"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82" name="object 582"/>
          <p:cNvSpPr/>
          <p:nvPr/>
        </p:nvSpPr>
        <p:spPr>
          <a:xfrm>
            <a:off x="5407914"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3" name="object 583"/>
          <p:cNvSpPr/>
          <p:nvPr/>
        </p:nvSpPr>
        <p:spPr>
          <a:xfrm>
            <a:off x="5407914" y="289559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84" name="object 584"/>
          <p:cNvSpPr/>
          <p:nvPr/>
        </p:nvSpPr>
        <p:spPr>
          <a:xfrm>
            <a:off x="5407914" y="29127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5" name="object 585"/>
          <p:cNvSpPr/>
          <p:nvPr/>
        </p:nvSpPr>
        <p:spPr>
          <a:xfrm>
            <a:off x="5407914" y="29302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6" name="object 586"/>
          <p:cNvSpPr/>
          <p:nvPr/>
        </p:nvSpPr>
        <p:spPr>
          <a:xfrm>
            <a:off x="5407914" y="294703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7" name="object 587"/>
          <p:cNvSpPr/>
          <p:nvPr/>
        </p:nvSpPr>
        <p:spPr>
          <a:xfrm>
            <a:off x="5407914" y="29645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8" name="object 588"/>
          <p:cNvSpPr/>
          <p:nvPr/>
        </p:nvSpPr>
        <p:spPr>
          <a:xfrm>
            <a:off x="5407914" y="29817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89" name="object 589"/>
          <p:cNvSpPr/>
          <p:nvPr/>
        </p:nvSpPr>
        <p:spPr>
          <a:xfrm>
            <a:off x="5407914" y="29988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0" name="object 590"/>
          <p:cNvSpPr/>
          <p:nvPr/>
        </p:nvSpPr>
        <p:spPr>
          <a:xfrm>
            <a:off x="5407914" y="301599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91" name="object 591"/>
          <p:cNvSpPr/>
          <p:nvPr/>
        </p:nvSpPr>
        <p:spPr>
          <a:xfrm>
            <a:off x="5407914" y="30331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2" name="object 592"/>
          <p:cNvSpPr/>
          <p:nvPr/>
        </p:nvSpPr>
        <p:spPr>
          <a:xfrm>
            <a:off x="5407914" y="305028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3" name="object 593"/>
          <p:cNvSpPr/>
          <p:nvPr/>
        </p:nvSpPr>
        <p:spPr>
          <a:xfrm>
            <a:off x="5407914" y="306743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4" name="object 594"/>
          <p:cNvSpPr/>
          <p:nvPr/>
        </p:nvSpPr>
        <p:spPr>
          <a:xfrm>
            <a:off x="5407914" y="30849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5" name="object 595"/>
          <p:cNvSpPr/>
          <p:nvPr/>
        </p:nvSpPr>
        <p:spPr>
          <a:xfrm>
            <a:off x="5407914" y="31017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6" name="object 596"/>
          <p:cNvSpPr/>
          <p:nvPr/>
        </p:nvSpPr>
        <p:spPr>
          <a:xfrm>
            <a:off x="5407914" y="31192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7" name="object 597"/>
          <p:cNvSpPr/>
          <p:nvPr/>
        </p:nvSpPr>
        <p:spPr>
          <a:xfrm>
            <a:off x="5407914" y="313601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8" name="object 598"/>
          <p:cNvSpPr/>
          <p:nvPr/>
        </p:nvSpPr>
        <p:spPr>
          <a:xfrm>
            <a:off x="5407914" y="315353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9" name="object 599"/>
          <p:cNvSpPr/>
          <p:nvPr/>
        </p:nvSpPr>
        <p:spPr>
          <a:xfrm>
            <a:off x="5407914" y="317068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0" name="object 600"/>
          <p:cNvSpPr/>
          <p:nvPr/>
        </p:nvSpPr>
        <p:spPr>
          <a:xfrm>
            <a:off x="5407914" y="31878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1" name="object 601"/>
          <p:cNvSpPr/>
          <p:nvPr/>
        </p:nvSpPr>
        <p:spPr>
          <a:xfrm>
            <a:off x="5407914" y="3204971"/>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02" name="object 602"/>
          <p:cNvSpPr/>
          <p:nvPr/>
        </p:nvSpPr>
        <p:spPr>
          <a:xfrm>
            <a:off x="5407914" y="322211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3" name="object 603"/>
          <p:cNvSpPr/>
          <p:nvPr/>
        </p:nvSpPr>
        <p:spPr>
          <a:xfrm>
            <a:off x="5407914" y="323964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4" name="object 604"/>
          <p:cNvSpPr/>
          <p:nvPr/>
        </p:nvSpPr>
        <p:spPr>
          <a:xfrm>
            <a:off x="5407914" y="32564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5" name="object 605"/>
          <p:cNvSpPr/>
          <p:nvPr/>
        </p:nvSpPr>
        <p:spPr>
          <a:xfrm>
            <a:off x="5407914" y="32739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6" name="object 606"/>
          <p:cNvSpPr/>
          <p:nvPr/>
        </p:nvSpPr>
        <p:spPr>
          <a:xfrm>
            <a:off x="5407914" y="329069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7" name="object 607"/>
          <p:cNvSpPr/>
          <p:nvPr/>
        </p:nvSpPr>
        <p:spPr>
          <a:xfrm>
            <a:off x="5407914" y="33082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8" name="object 608"/>
          <p:cNvSpPr/>
          <p:nvPr/>
        </p:nvSpPr>
        <p:spPr>
          <a:xfrm>
            <a:off x="5407914" y="33253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09" name="object 609"/>
          <p:cNvSpPr/>
          <p:nvPr/>
        </p:nvSpPr>
        <p:spPr>
          <a:xfrm>
            <a:off x="5407914" y="33425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0" name="object 610"/>
          <p:cNvSpPr/>
          <p:nvPr/>
        </p:nvSpPr>
        <p:spPr>
          <a:xfrm>
            <a:off x="5407914" y="335965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1" name="object 611"/>
          <p:cNvSpPr/>
          <p:nvPr/>
        </p:nvSpPr>
        <p:spPr>
          <a:xfrm>
            <a:off x="5407914" y="37204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2" name="object 612"/>
          <p:cNvSpPr/>
          <p:nvPr/>
        </p:nvSpPr>
        <p:spPr>
          <a:xfrm>
            <a:off x="5407914" y="37379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3" name="object 613"/>
          <p:cNvSpPr/>
          <p:nvPr/>
        </p:nvSpPr>
        <p:spPr>
          <a:xfrm>
            <a:off x="5407914" y="37547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4" name="object 614"/>
          <p:cNvSpPr/>
          <p:nvPr/>
        </p:nvSpPr>
        <p:spPr>
          <a:xfrm>
            <a:off x="5407914" y="37722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5" name="object 615"/>
          <p:cNvSpPr/>
          <p:nvPr/>
        </p:nvSpPr>
        <p:spPr>
          <a:xfrm>
            <a:off x="5407914" y="37890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6" name="object 616"/>
          <p:cNvSpPr/>
          <p:nvPr/>
        </p:nvSpPr>
        <p:spPr>
          <a:xfrm>
            <a:off x="5407914" y="38065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7" name="object 617"/>
          <p:cNvSpPr/>
          <p:nvPr/>
        </p:nvSpPr>
        <p:spPr>
          <a:xfrm>
            <a:off x="5407914" y="3823715"/>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8" name="object 618"/>
          <p:cNvSpPr/>
          <p:nvPr/>
        </p:nvSpPr>
        <p:spPr>
          <a:xfrm>
            <a:off x="5407914" y="38408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9" name="object 619"/>
          <p:cNvSpPr/>
          <p:nvPr/>
        </p:nvSpPr>
        <p:spPr>
          <a:xfrm>
            <a:off x="5407914" y="3855720"/>
            <a:ext cx="8890" cy="0"/>
          </a:xfrm>
          <a:custGeom>
            <a:avLst/>
            <a:gdLst/>
            <a:ahLst/>
            <a:cxnLst/>
            <a:rect l="l" t="t" r="r" b="b"/>
            <a:pathLst>
              <a:path w="8889">
                <a:moveTo>
                  <a:pt x="0" y="0"/>
                </a:moveTo>
                <a:lnTo>
                  <a:pt x="8382" y="0"/>
                </a:lnTo>
              </a:path>
            </a:pathLst>
          </a:custGeom>
          <a:ln w="4571">
            <a:solidFill>
              <a:srgbClr val="626262"/>
            </a:solidFill>
          </a:ln>
        </p:spPr>
        <p:txBody>
          <a:bodyPr wrap="square" lIns="0" tIns="0" rIns="0" bIns="0" rtlCol="0"/>
          <a:lstStyle/>
          <a:p>
            <a:endParaRPr/>
          </a:p>
        </p:txBody>
      </p:sp>
      <p:sp>
        <p:nvSpPr>
          <p:cNvPr id="620" name="object 620"/>
          <p:cNvSpPr/>
          <p:nvPr/>
        </p:nvSpPr>
        <p:spPr>
          <a:xfrm>
            <a:off x="2850642" y="2273045"/>
            <a:ext cx="0" cy="1616710"/>
          </a:xfrm>
          <a:custGeom>
            <a:avLst/>
            <a:gdLst/>
            <a:ahLst/>
            <a:cxnLst/>
            <a:rect l="l" t="t" r="r" b="b"/>
            <a:pathLst>
              <a:path h="1616710">
                <a:moveTo>
                  <a:pt x="0" y="0"/>
                </a:moveTo>
                <a:lnTo>
                  <a:pt x="0" y="1616202"/>
                </a:lnTo>
              </a:path>
            </a:pathLst>
          </a:custGeom>
          <a:ln w="3175">
            <a:solidFill>
              <a:srgbClr val="3F3F3F"/>
            </a:solidFill>
          </a:ln>
        </p:spPr>
        <p:txBody>
          <a:bodyPr wrap="square" lIns="0" tIns="0" rIns="0" bIns="0" rtlCol="0"/>
          <a:lstStyle/>
          <a:p>
            <a:endParaRPr/>
          </a:p>
        </p:txBody>
      </p:sp>
      <p:sp>
        <p:nvSpPr>
          <p:cNvPr id="621" name="object 621"/>
          <p:cNvSpPr/>
          <p:nvPr/>
        </p:nvSpPr>
        <p:spPr>
          <a:xfrm>
            <a:off x="2818638" y="3858005"/>
            <a:ext cx="32384" cy="0"/>
          </a:xfrm>
          <a:custGeom>
            <a:avLst/>
            <a:gdLst/>
            <a:ahLst/>
            <a:cxnLst/>
            <a:rect l="l" t="t" r="r" b="b"/>
            <a:pathLst>
              <a:path w="32385">
                <a:moveTo>
                  <a:pt x="0" y="0"/>
                </a:moveTo>
                <a:lnTo>
                  <a:pt x="32004" y="0"/>
                </a:lnTo>
              </a:path>
            </a:pathLst>
          </a:custGeom>
          <a:ln w="3175">
            <a:solidFill>
              <a:srgbClr val="3F3F3F"/>
            </a:solidFill>
          </a:ln>
        </p:spPr>
        <p:txBody>
          <a:bodyPr wrap="square" lIns="0" tIns="0" rIns="0" bIns="0" rtlCol="0"/>
          <a:lstStyle/>
          <a:p>
            <a:endParaRPr/>
          </a:p>
        </p:txBody>
      </p:sp>
      <p:sp>
        <p:nvSpPr>
          <p:cNvPr id="622" name="object 622"/>
          <p:cNvSpPr/>
          <p:nvPr/>
        </p:nvSpPr>
        <p:spPr>
          <a:xfrm>
            <a:off x="2818638" y="3592829"/>
            <a:ext cx="32384" cy="0"/>
          </a:xfrm>
          <a:custGeom>
            <a:avLst/>
            <a:gdLst/>
            <a:ahLst/>
            <a:cxnLst/>
            <a:rect l="l" t="t" r="r" b="b"/>
            <a:pathLst>
              <a:path w="32385">
                <a:moveTo>
                  <a:pt x="0" y="0"/>
                </a:moveTo>
                <a:lnTo>
                  <a:pt x="32004" y="0"/>
                </a:lnTo>
              </a:path>
            </a:pathLst>
          </a:custGeom>
          <a:ln w="3175">
            <a:solidFill>
              <a:srgbClr val="3F3F3F"/>
            </a:solidFill>
          </a:ln>
        </p:spPr>
        <p:txBody>
          <a:bodyPr wrap="square" lIns="0" tIns="0" rIns="0" bIns="0" rtlCol="0"/>
          <a:lstStyle/>
          <a:p>
            <a:endParaRPr/>
          </a:p>
        </p:txBody>
      </p:sp>
      <p:sp>
        <p:nvSpPr>
          <p:cNvPr id="623" name="object 623"/>
          <p:cNvSpPr/>
          <p:nvPr/>
        </p:nvSpPr>
        <p:spPr>
          <a:xfrm>
            <a:off x="2818638" y="3329558"/>
            <a:ext cx="32384" cy="0"/>
          </a:xfrm>
          <a:custGeom>
            <a:avLst/>
            <a:gdLst/>
            <a:ahLst/>
            <a:cxnLst/>
            <a:rect l="l" t="t" r="r" b="b"/>
            <a:pathLst>
              <a:path w="32385">
                <a:moveTo>
                  <a:pt x="0" y="0"/>
                </a:moveTo>
                <a:lnTo>
                  <a:pt x="32004" y="0"/>
                </a:lnTo>
              </a:path>
            </a:pathLst>
          </a:custGeom>
          <a:ln w="3175">
            <a:solidFill>
              <a:srgbClr val="3F3F3F"/>
            </a:solidFill>
          </a:ln>
        </p:spPr>
        <p:txBody>
          <a:bodyPr wrap="square" lIns="0" tIns="0" rIns="0" bIns="0" rtlCol="0"/>
          <a:lstStyle/>
          <a:p>
            <a:endParaRPr/>
          </a:p>
        </p:txBody>
      </p:sp>
      <p:sp>
        <p:nvSpPr>
          <p:cNvPr id="624" name="object 624"/>
          <p:cNvSpPr/>
          <p:nvPr/>
        </p:nvSpPr>
        <p:spPr>
          <a:xfrm>
            <a:off x="2818638" y="3064763"/>
            <a:ext cx="32384" cy="0"/>
          </a:xfrm>
          <a:custGeom>
            <a:avLst/>
            <a:gdLst/>
            <a:ahLst/>
            <a:cxnLst/>
            <a:rect l="l" t="t" r="r" b="b"/>
            <a:pathLst>
              <a:path w="32385">
                <a:moveTo>
                  <a:pt x="0" y="0"/>
                </a:moveTo>
                <a:lnTo>
                  <a:pt x="32004" y="0"/>
                </a:lnTo>
              </a:path>
            </a:pathLst>
          </a:custGeom>
          <a:ln w="3175">
            <a:solidFill>
              <a:srgbClr val="3F3F3F"/>
            </a:solidFill>
          </a:ln>
        </p:spPr>
        <p:txBody>
          <a:bodyPr wrap="square" lIns="0" tIns="0" rIns="0" bIns="0" rtlCol="0"/>
          <a:lstStyle/>
          <a:p>
            <a:endParaRPr/>
          </a:p>
        </p:txBody>
      </p:sp>
      <p:sp>
        <p:nvSpPr>
          <p:cNvPr id="625" name="object 625"/>
          <p:cNvSpPr/>
          <p:nvPr/>
        </p:nvSpPr>
        <p:spPr>
          <a:xfrm>
            <a:off x="2818638" y="2801112"/>
            <a:ext cx="32384" cy="0"/>
          </a:xfrm>
          <a:custGeom>
            <a:avLst/>
            <a:gdLst/>
            <a:ahLst/>
            <a:cxnLst/>
            <a:rect l="l" t="t" r="r" b="b"/>
            <a:pathLst>
              <a:path w="32385">
                <a:moveTo>
                  <a:pt x="0" y="0"/>
                </a:moveTo>
                <a:lnTo>
                  <a:pt x="32004" y="0"/>
                </a:lnTo>
              </a:path>
            </a:pathLst>
          </a:custGeom>
          <a:ln w="3175">
            <a:solidFill>
              <a:srgbClr val="3F3F3F"/>
            </a:solidFill>
          </a:ln>
        </p:spPr>
        <p:txBody>
          <a:bodyPr wrap="square" lIns="0" tIns="0" rIns="0" bIns="0" rtlCol="0"/>
          <a:lstStyle/>
          <a:p>
            <a:endParaRPr/>
          </a:p>
        </p:txBody>
      </p:sp>
      <p:sp>
        <p:nvSpPr>
          <p:cNvPr id="626" name="object 626"/>
          <p:cNvSpPr/>
          <p:nvPr/>
        </p:nvSpPr>
        <p:spPr>
          <a:xfrm>
            <a:off x="2818638" y="2535935"/>
            <a:ext cx="32384" cy="0"/>
          </a:xfrm>
          <a:custGeom>
            <a:avLst/>
            <a:gdLst/>
            <a:ahLst/>
            <a:cxnLst/>
            <a:rect l="l" t="t" r="r" b="b"/>
            <a:pathLst>
              <a:path w="32385">
                <a:moveTo>
                  <a:pt x="0" y="0"/>
                </a:moveTo>
                <a:lnTo>
                  <a:pt x="32004" y="0"/>
                </a:lnTo>
              </a:path>
            </a:pathLst>
          </a:custGeom>
          <a:ln w="3175">
            <a:solidFill>
              <a:srgbClr val="3F3F3F"/>
            </a:solidFill>
          </a:ln>
        </p:spPr>
        <p:txBody>
          <a:bodyPr wrap="square" lIns="0" tIns="0" rIns="0" bIns="0" rtlCol="0"/>
          <a:lstStyle/>
          <a:p>
            <a:endParaRPr/>
          </a:p>
        </p:txBody>
      </p:sp>
      <p:sp>
        <p:nvSpPr>
          <p:cNvPr id="627" name="object 627"/>
          <p:cNvSpPr/>
          <p:nvPr/>
        </p:nvSpPr>
        <p:spPr>
          <a:xfrm>
            <a:off x="2818638" y="2272664"/>
            <a:ext cx="32384" cy="0"/>
          </a:xfrm>
          <a:custGeom>
            <a:avLst/>
            <a:gdLst/>
            <a:ahLst/>
            <a:cxnLst/>
            <a:rect l="l" t="t" r="r" b="b"/>
            <a:pathLst>
              <a:path w="32385">
                <a:moveTo>
                  <a:pt x="0" y="0"/>
                </a:moveTo>
                <a:lnTo>
                  <a:pt x="32004" y="0"/>
                </a:lnTo>
              </a:path>
            </a:pathLst>
          </a:custGeom>
          <a:ln w="3175">
            <a:solidFill>
              <a:srgbClr val="3F3F3F"/>
            </a:solidFill>
          </a:ln>
        </p:spPr>
        <p:txBody>
          <a:bodyPr wrap="square" lIns="0" tIns="0" rIns="0" bIns="0" rtlCol="0"/>
          <a:lstStyle/>
          <a:p>
            <a:endParaRPr/>
          </a:p>
        </p:txBody>
      </p:sp>
      <p:sp>
        <p:nvSpPr>
          <p:cNvPr id="628" name="object 628"/>
          <p:cNvSpPr/>
          <p:nvPr/>
        </p:nvSpPr>
        <p:spPr>
          <a:xfrm>
            <a:off x="2850642" y="3858005"/>
            <a:ext cx="2835910" cy="0"/>
          </a:xfrm>
          <a:custGeom>
            <a:avLst/>
            <a:gdLst/>
            <a:ahLst/>
            <a:cxnLst/>
            <a:rect l="l" t="t" r="r" b="b"/>
            <a:pathLst>
              <a:path w="2835910">
                <a:moveTo>
                  <a:pt x="0" y="0"/>
                </a:moveTo>
                <a:lnTo>
                  <a:pt x="2835402" y="0"/>
                </a:lnTo>
              </a:path>
            </a:pathLst>
          </a:custGeom>
          <a:ln w="3175">
            <a:solidFill>
              <a:srgbClr val="3F3F3F"/>
            </a:solidFill>
          </a:ln>
        </p:spPr>
        <p:txBody>
          <a:bodyPr wrap="square" lIns="0" tIns="0" rIns="0" bIns="0" rtlCol="0"/>
          <a:lstStyle/>
          <a:p>
            <a:endParaRPr/>
          </a:p>
        </p:txBody>
      </p:sp>
      <p:sp>
        <p:nvSpPr>
          <p:cNvPr id="629" name="object 629"/>
          <p:cNvSpPr/>
          <p:nvPr/>
        </p:nvSpPr>
        <p:spPr>
          <a:xfrm>
            <a:off x="3214877" y="3873627"/>
            <a:ext cx="3175" cy="0"/>
          </a:xfrm>
          <a:custGeom>
            <a:avLst/>
            <a:gdLst/>
            <a:ahLst/>
            <a:cxnLst/>
            <a:rect l="l" t="t" r="r" b="b"/>
            <a:pathLst>
              <a:path w="3175">
                <a:moveTo>
                  <a:pt x="0" y="0"/>
                </a:moveTo>
                <a:lnTo>
                  <a:pt x="3048" y="0"/>
                </a:lnTo>
              </a:path>
            </a:pathLst>
          </a:custGeom>
          <a:ln w="31241">
            <a:solidFill>
              <a:srgbClr val="3F3F3F"/>
            </a:solidFill>
          </a:ln>
        </p:spPr>
        <p:txBody>
          <a:bodyPr wrap="square" lIns="0" tIns="0" rIns="0" bIns="0" rtlCol="0"/>
          <a:lstStyle/>
          <a:p>
            <a:endParaRPr/>
          </a:p>
        </p:txBody>
      </p:sp>
      <p:sp>
        <p:nvSpPr>
          <p:cNvPr id="630" name="object 630"/>
          <p:cNvSpPr/>
          <p:nvPr/>
        </p:nvSpPr>
        <p:spPr>
          <a:xfrm>
            <a:off x="3580638" y="3873627"/>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631" name="object 631"/>
          <p:cNvSpPr/>
          <p:nvPr/>
        </p:nvSpPr>
        <p:spPr>
          <a:xfrm>
            <a:off x="3947159" y="3873627"/>
            <a:ext cx="2540" cy="0"/>
          </a:xfrm>
          <a:custGeom>
            <a:avLst/>
            <a:gdLst/>
            <a:ahLst/>
            <a:cxnLst/>
            <a:rect l="l" t="t" r="r" b="b"/>
            <a:pathLst>
              <a:path w="2539">
                <a:moveTo>
                  <a:pt x="0" y="0"/>
                </a:moveTo>
                <a:lnTo>
                  <a:pt x="2286" y="0"/>
                </a:lnTo>
              </a:path>
            </a:pathLst>
          </a:custGeom>
          <a:ln w="31241">
            <a:solidFill>
              <a:srgbClr val="3F3F3F"/>
            </a:solidFill>
          </a:ln>
        </p:spPr>
        <p:txBody>
          <a:bodyPr wrap="square" lIns="0" tIns="0" rIns="0" bIns="0" rtlCol="0"/>
          <a:lstStyle/>
          <a:p>
            <a:endParaRPr/>
          </a:p>
        </p:txBody>
      </p:sp>
      <p:sp>
        <p:nvSpPr>
          <p:cNvPr id="632" name="object 632"/>
          <p:cNvSpPr/>
          <p:nvPr/>
        </p:nvSpPr>
        <p:spPr>
          <a:xfrm>
            <a:off x="4312920" y="3873627"/>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633" name="object 633"/>
          <p:cNvSpPr/>
          <p:nvPr/>
        </p:nvSpPr>
        <p:spPr>
          <a:xfrm>
            <a:off x="4678679" y="3873627"/>
            <a:ext cx="3175" cy="0"/>
          </a:xfrm>
          <a:custGeom>
            <a:avLst/>
            <a:gdLst/>
            <a:ahLst/>
            <a:cxnLst/>
            <a:rect l="l" t="t" r="r" b="b"/>
            <a:pathLst>
              <a:path w="3175">
                <a:moveTo>
                  <a:pt x="0" y="0"/>
                </a:moveTo>
                <a:lnTo>
                  <a:pt x="3048" y="0"/>
                </a:lnTo>
              </a:path>
            </a:pathLst>
          </a:custGeom>
          <a:ln w="31241">
            <a:solidFill>
              <a:srgbClr val="3F3F3F"/>
            </a:solidFill>
          </a:ln>
        </p:spPr>
        <p:txBody>
          <a:bodyPr wrap="square" lIns="0" tIns="0" rIns="0" bIns="0" rtlCol="0"/>
          <a:lstStyle/>
          <a:p>
            <a:endParaRPr/>
          </a:p>
        </p:txBody>
      </p:sp>
      <p:sp>
        <p:nvSpPr>
          <p:cNvPr id="634" name="object 634"/>
          <p:cNvSpPr/>
          <p:nvPr/>
        </p:nvSpPr>
        <p:spPr>
          <a:xfrm>
            <a:off x="5044440" y="3873627"/>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635" name="object 635"/>
          <p:cNvSpPr/>
          <p:nvPr/>
        </p:nvSpPr>
        <p:spPr>
          <a:xfrm>
            <a:off x="5410200" y="3873627"/>
            <a:ext cx="3175" cy="0"/>
          </a:xfrm>
          <a:custGeom>
            <a:avLst/>
            <a:gdLst/>
            <a:ahLst/>
            <a:cxnLst/>
            <a:rect l="l" t="t" r="r" b="b"/>
            <a:pathLst>
              <a:path w="3175">
                <a:moveTo>
                  <a:pt x="0" y="0"/>
                </a:moveTo>
                <a:lnTo>
                  <a:pt x="3048" y="0"/>
                </a:lnTo>
              </a:path>
            </a:pathLst>
          </a:custGeom>
          <a:ln w="31241">
            <a:solidFill>
              <a:srgbClr val="3F3F3F"/>
            </a:solidFill>
          </a:ln>
        </p:spPr>
        <p:txBody>
          <a:bodyPr wrap="square" lIns="0" tIns="0" rIns="0" bIns="0" rtlCol="0"/>
          <a:lstStyle/>
          <a:p>
            <a:endParaRPr/>
          </a:p>
        </p:txBody>
      </p:sp>
      <p:sp>
        <p:nvSpPr>
          <p:cNvPr id="636" name="object 636"/>
          <p:cNvSpPr/>
          <p:nvPr/>
        </p:nvSpPr>
        <p:spPr>
          <a:xfrm>
            <a:off x="2849117" y="2359151"/>
            <a:ext cx="2845435" cy="730250"/>
          </a:xfrm>
          <a:custGeom>
            <a:avLst/>
            <a:gdLst/>
            <a:ahLst/>
            <a:cxnLst/>
            <a:rect l="l" t="t" r="r" b="b"/>
            <a:pathLst>
              <a:path w="2845435" h="730250">
                <a:moveTo>
                  <a:pt x="9906" y="691896"/>
                </a:moveTo>
                <a:lnTo>
                  <a:pt x="0" y="691896"/>
                </a:lnTo>
                <a:lnTo>
                  <a:pt x="0" y="720090"/>
                </a:lnTo>
                <a:lnTo>
                  <a:pt x="9906" y="720090"/>
                </a:lnTo>
                <a:lnTo>
                  <a:pt x="16002" y="713994"/>
                </a:lnTo>
                <a:lnTo>
                  <a:pt x="16002" y="697992"/>
                </a:lnTo>
                <a:lnTo>
                  <a:pt x="9906" y="691896"/>
                </a:lnTo>
                <a:close/>
              </a:path>
              <a:path w="2845435" h="730250">
                <a:moveTo>
                  <a:pt x="67056" y="691896"/>
                </a:moveTo>
                <a:lnTo>
                  <a:pt x="51054" y="691896"/>
                </a:lnTo>
                <a:lnTo>
                  <a:pt x="44958" y="697992"/>
                </a:lnTo>
                <a:lnTo>
                  <a:pt x="44958" y="713994"/>
                </a:lnTo>
                <a:lnTo>
                  <a:pt x="51054" y="720090"/>
                </a:lnTo>
                <a:lnTo>
                  <a:pt x="67056" y="720090"/>
                </a:lnTo>
                <a:lnTo>
                  <a:pt x="73152" y="713994"/>
                </a:lnTo>
                <a:lnTo>
                  <a:pt x="73152" y="697992"/>
                </a:lnTo>
                <a:lnTo>
                  <a:pt x="67056" y="691896"/>
                </a:lnTo>
                <a:close/>
              </a:path>
              <a:path w="2845435" h="730250">
                <a:moveTo>
                  <a:pt x="108966" y="692658"/>
                </a:moveTo>
                <a:lnTo>
                  <a:pt x="102870" y="698754"/>
                </a:lnTo>
                <a:lnTo>
                  <a:pt x="102108" y="706374"/>
                </a:lnTo>
                <a:lnTo>
                  <a:pt x="102108" y="714756"/>
                </a:lnTo>
                <a:lnTo>
                  <a:pt x="108204" y="721614"/>
                </a:lnTo>
                <a:lnTo>
                  <a:pt x="115824" y="721614"/>
                </a:lnTo>
                <a:lnTo>
                  <a:pt x="123444" y="722376"/>
                </a:lnTo>
                <a:lnTo>
                  <a:pt x="130302" y="716280"/>
                </a:lnTo>
                <a:lnTo>
                  <a:pt x="131064" y="707898"/>
                </a:lnTo>
                <a:lnTo>
                  <a:pt x="131064" y="700278"/>
                </a:lnTo>
                <a:lnTo>
                  <a:pt x="124968" y="693420"/>
                </a:lnTo>
                <a:lnTo>
                  <a:pt x="117348" y="693420"/>
                </a:lnTo>
                <a:lnTo>
                  <a:pt x="108966" y="692658"/>
                </a:lnTo>
                <a:close/>
              </a:path>
              <a:path w="2845435" h="730250">
                <a:moveTo>
                  <a:pt x="166878" y="695706"/>
                </a:moveTo>
                <a:lnTo>
                  <a:pt x="160020" y="701802"/>
                </a:lnTo>
                <a:lnTo>
                  <a:pt x="159258" y="710184"/>
                </a:lnTo>
                <a:lnTo>
                  <a:pt x="159258" y="717804"/>
                </a:lnTo>
                <a:lnTo>
                  <a:pt x="165354" y="724662"/>
                </a:lnTo>
                <a:lnTo>
                  <a:pt x="172974" y="724662"/>
                </a:lnTo>
                <a:lnTo>
                  <a:pt x="181356" y="725424"/>
                </a:lnTo>
                <a:lnTo>
                  <a:pt x="187452" y="719328"/>
                </a:lnTo>
                <a:lnTo>
                  <a:pt x="188214" y="711708"/>
                </a:lnTo>
                <a:lnTo>
                  <a:pt x="188976" y="703326"/>
                </a:lnTo>
                <a:lnTo>
                  <a:pt x="182880" y="696468"/>
                </a:lnTo>
                <a:lnTo>
                  <a:pt x="174498" y="696468"/>
                </a:lnTo>
                <a:lnTo>
                  <a:pt x="166878" y="695706"/>
                </a:lnTo>
                <a:close/>
              </a:path>
              <a:path w="2845435" h="730250">
                <a:moveTo>
                  <a:pt x="224028" y="699516"/>
                </a:moveTo>
                <a:lnTo>
                  <a:pt x="217170" y="705612"/>
                </a:lnTo>
                <a:lnTo>
                  <a:pt x="217170" y="713994"/>
                </a:lnTo>
                <a:lnTo>
                  <a:pt x="216408" y="721614"/>
                </a:lnTo>
                <a:lnTo>
                  <a:pt x="222504" y="728472"/>
                </a:lnTo>
                <a:lnTo>
                  <a:pt x="230124" y="729234"/>
                </a:lnTo>
                <a:lnTo>
                  <a:pt x="238506" y="729234"/>
                </a:lnTo>
                <a:lnTo>
                  <a:pt x="245364" y="723138"/>
                </a:lnTo>
                <a:lnTo>
                  <a:pt x="245364" y="715518"/>
                </a:lnTo>
                <a:lnTo>
                  <a:pt x="246126" y="707898"/>
                </a:lnTo>
                <a:lnTo>
                  <a:pt x="240030" y="701040"/>
                </a:lnTo>
                <a:lnTo>
                  <a:pt x="232410" y="700278"/>
                </a:lnTo>
                <a:lnTo>
                  <a:pt x="231648" y="700278"/>
                </a:lnTo>
                <a:lnTo>
                  <a:pt x="224028" y="699516"/>
                </a:lnTo>
                <a:close/>
              </a:path>
              <a:path w="2845435" h="730250">
                <a:moveTo>
                  <a:pt x="294894" y="700278"/>
                </a:moveTo>
                <a:lnTo>
                  <a:pt x="279654" y="701802"/>
                </a:lnTo>
                <a:lnTo>
                  <a:pt x="273558" y="708660"/>
                </a:lnTo>
                <a:lnTo>
                  <a:pt x="275082" y="723900"/>
                </a:lnTo>
                <a:lnTo>
                  <a:pt x="281940" y="729996"/>
                </a:lnTo>
                <a:lnTo>
                  <a:pt x="297942" y="728472"/>
                </a:lnTo>
                <a:lnTo>
                  <a:pt x="303276" y="721614"/>
                </a:lnTo>
                <a:lnTo>
                  <a:pt x="302514" y="713994"/>
                </a:lnTo>
                <a:lnTo>
                  <a:pt x="301752" y="705612"/>
                </a:lnTo>
                <a:lnTo>
                  <a:pt x="294894" y="700278"/>
                </a:lnTo>
                <a:close/>
              </a:path>
              <a:path w="2845435" h="730250">
                <a:moveTo>
                  <a:pt x="350520" y="692658"/>
                </a:moveTo>
                <a:lnTo>
                  <a:pt x="342900" y="693420"/>
                </a:lnTo>
                <a:lnTo>
                  <a:pt x="335280" y="694944"/>
                </a:lnTo>
                <a:lnTo>
                  <a:pt x="329946" y="702564"/>
                </a:lnTo>
                <a:lnTo>
                  <a:pt x="332994" y="717804"/>
                </a:lnTo>
                <a:lnTo>
                  <a:pt x="339852" y="723138"/>
                </a:lnTo>
                <a:lnTo>
                  <a:pt x="348234" y="721614"/>
                </a:lnTo>
                <a:lnTo>
                  <a:pt x="355854" y="720852"/>
                </a:lnTo>
                <a:lnTo>
                  <a:pt x="361188" y="713232"/>
                </a:lnTo>
                <a:lnTo>
                  <a:pt x="359664" y="705612"/>
                </a:lnTo>
                <a:lnTo>
                  <a:pt x="358140" y="697230"/>
                </a:lnTo>
                <a:lnTo>
                  <a:pt x="350520" y="692658"/>
                </a:lnTo>
                <a:close/>
              </a:path>
              <a:path w="2845435" h="730250">
                <a:moveTo>
                  <a:pt x="406908" y="681228"/>
                </a:moveTo>
                <a:lnTo>
                  <a:pt x="398526" y="683514"/>
                </a:lnTo>
                <a:lnTo>
                  <a:pt x="390906" y="685038"/>
                </a:lnTo>
                <a:lnTo>
                  <a:pt x="386334" y="692658"/>
                </a:lnTo>
                <a:lnTo>
                  <a:pt x="389382" y="707898"/>
                </a:lnTo>
                <a:lnTo>
                  <a:pt x="397002" y="713232"/>
                </a:lnTo>
                <a:lnTo>
                  <a:pt x="404622" y="710946"/>
                </a:lnTo>
                <a:lnTo>
                  <a:pt x="413004" y="709422"/>
                </a:lnTo>
                <a:lnTo>
                  <a:pt x="417576" y="701802"/>
                </a:lnTo>
                <a:lnTo>
                  <a:pt x="414528" y="686562"/>
                </a:lnTo>
                <a:lnTo>
                  <a:pt x="406908" y="681228"/>
                </a:lnTo>
                <a:close/>
              </a:path>
              <a:path w="2845435" h="730250">
                <a:moveTo>
                  <a:pt x="462534" y="669036"/>
                </a:moveTo>
                <a:lnTo>
                  <a:pt x="447294" y="672084"/>
                </a:lnTo>
                <a:lnTo>
                  <a:pt x="441960" y="680466"/>
                </a:lnTo>
                <a:lnTo>
                  <a:pt x="444246" y="688086"/>
                </a:lnTo>
                <a:lnTo>
                  <a:pt x="445770" y="695706"/>
                </a:lnTo>
                <a:lnTo>
                  <a:pt x="453390" y="700278"/>
                </a:lnTo>
                <a:lnTo>
                  <a:pt x="461010" y="698754"/>
                </a:lnTo>
                <a:lnTo>
                  <a:pt x="468630" y="696468"/>
                </a:lnTo>
                <a:lnTo>
                  <a:pt x="473964" y="688848"/>
                </a:lnTo>
                <a:lnTo>
                  <a:pt x="471678" y="681228"/>
                </a:lnTo>
                <a:lnTo>
                  <a:pt x="470154" y="673608"/>
                </a:lnTo>
                <a:lnTo>
                  <a:pt x="462534" y="669036"/>
                </a:lnTo>
                <a:close/>
              </a:path>
              <a:path w="2845435" h="730250">
                <a:moveTo>
                  <a:pt x="518922" y="656844"/>
                </a:moveTo>
                <a:lnTo>
                  <a:pt x="510540" y="658368"/>
                </a:lnTo>
                <a:lnTo>
                  <a:pt x="502920" y="659892"/>
                </a:lnTo>
                <a:lnTo>
                  <a:pt x="498348" y="667512"/>
                </a:lnTo>
                <a:lnTo>
                  <a:pt x="501396" y="682752"/>
                </a:lnTo>
                <a:lnTo>
                  <a:pt x="509016" y="688086"/>
                </a:lnTo>
                <a:lnTo>
                  <a:pt x="517398" y="686562"/>
                </a:lnTo>
                <a:lnTo>
                  <a:pt x="525018" y="684276"/>
                </a:lnTo>
                <a:lnTo>
                  <a:pt x="529590" y="676656"/>
                </a:lnTo>
                <a:lnTo>
                  <a:pt x="526542" y="661416"/>
                </a:lnTo>
                <a:lnTo>
                  <a:pt x="518922" y="656844"/>
                </a:lnTo>
                <a:close/>
              </a:path>
              <a:path w="2845435" h="730250">
                <a:moveTo>
                  <a:pt x="574548" y="643890"/>
                </a:moveTo>
                <a:lnTo>
                  <a:pt x="566928" y="645414"/>
                </a:lnTo>
                <a:lnTo>
                  <a:pt x="559308" y="647700"/>
                </a:lnTo>
                <a:lnTo>
                  <a:pt x="553974" y="655320"/>
                </a:lnTo>
                <a:lnTo>
                  <a:pt x="556260" y="662940"/>
                </a:lnTo>
                <a:lnTo>
                  <a:pt x="557784" y="670560"/>
                </a:lnTo>
                <a:lnTo>
                  <a:pt x="565404" y="675132"/>
                </a:lnTo>
                <a:lnTo>
                  <a:pt x="573024" y="673608"/>
                </a:lnTo>
                <a:lnTo>
                  <a:pt x="581406" y="672084"/>
                </a:lnTo>
                <a:lnTo>
                  <a:pt x="585978" y="663702"/>
                </a:lnTo>
                <a:lnTo>
                  <a:pt x="583692" y="656082"/>
                </a:lnTo>
                <a:lnTo>
                  <a:pt x="582168" y="648462"/>
                </a:lnTo>
                <a:lnTo>
                  <a:pt x="574548" y="643890"/>
                </a:lnTo>
                <a:close/>
              </a:path>
              <a:path w="2845435" h="730250">
                <a:moveTo>
                  <a:pt x="630936" y="630936"/>
                </a:moveTo>
                <a:lnTo>
                  <a:pt x="623316" y="632460"/>
                </a:lnTo>
                <a:lnTo>
                  <a:pt x="622554" y="632460"/>
                </a:lnTo>
                <a:lnTo>
                  <a:pt x="614934" y="633984"/>
                </a:lnTo>
                <a:lnTo>
                  <a:pt x="610362" y="641604"/>
                </a:lnTo>
                <a:lnTo>
                  <a:pt x="613410" y="656844"/>
                </a:lnTo>
                <a:lnTo>
                  <a:pt x="621030" y="662178"/>
                </a:lnTo>
                <a:lnTo>
                  <a:pt x="636270" y="659130"/>
                </a:lnTo>
                <a:lnTo>
                  <a:pt x="641604" y="651510"/>
                </a:lnTo>
                <a:lnTo>
                  <a:pt x="640080" y="643890"/>
                </a:lnTo>
                <a:lnTo>
                  <a:pt x="638556" y="635508"/>
                </a:lnTo>
                <a:lnTo>
                  <a:pt x="630936" y="630936"/>
                </a:lnTo>
                <a:close/>
              </a:path>
              <a:path w="2845435" h="730250">
                <a:moveTo>
                  <a:pt x="689610" y="624078"/>
                </a:moveTo>
                <a:lnTo>
                  <a:pt x="673608" y="625602"/>
                </a:lnTo>
                <a:lnTo>
                  <a:pt x="667512" y="632460"/>
                </a:lnTo>
                <a:lnTo>
                  <a:pt x="668274" y="640080"/>
                </a:lnTo>
                <a:lnTo>
                  <a:pt x="669036" y="648462"/>
                </a:lnTo>
                <a:lnTo>
                  <a:pt x="675894" y="653796"/>
                </a:lnTo>
                <a:lnTo>
                  <a:pt x="684276" y="653796"/>
                </a:lnTo>
                <a:lnTo>
                  <a:pt x="691896" y="653034"/>
                </a:lnTo>
                <a:lnTo>
                  <a:pt x="697992" y="646176"/>
                </a:lnTo>
                <a:lnTo>
                  <a:pt x="697230" y="638556"/>
                </a:lnTo>
                <a:lnTo>
                  <a:pt x="696468" y="630174"/>
                </a:lnTo>
                <a:lnTo>
                  <a:pt x="689610" y="624078"/>
                </a:lnTo>
                <a:close/>
              </a:path>
              <a:path w="2845435" h="730250">
                <a:moveTo>
                  <a:pt x="744474" y="617220"/>
                </a:moveTo>
                <a:lnTo>
                  <a:pt x="729234" y="620268"/>
                </a:lnTo>
                <a:lnTo>
                  <a:pt x="723900" y="627888"/>
                </a:lnTo>
                <a:lnTo>
                  <a:pt x="726948" y="643128"/>
                </a:lnTo>
                <a:lnTo>
                  <a:pt x="734568" y="648462"/>
                </a:lnTo>
                <a:lnTo>
                  <a:pt x="742950" y="646938"/>
                </a:lnTo>
                <a:lnTo>
                  <a:pt x="750570" y="645414"/>
                </a:lnTo>
                <a:lnTo>
                  <a:pt x="755142" y="637794"/>
                </a:lnTo>
                <a:lnTo>
                  <a:pt x="753618" y="629412"/>
                </a:lnTo>
                <a:lnTo>
                  <a:pt x="752094" y="621792"/>
                </a:lnTo>
                <a:lnTo>
                  <a:pt x="744474" y="617220"/>
                </a:lnTo>
                <a:close/>
              </a:path>
              <a:path w="2845435" h="730250">
                <a:moveTo>
                  <a:pt x="799338" y="601980"/>
                </a:moveTo>
                <a:lnTo>
                  <a:pt x="784098" y="606552"/>
                </a:lnTo>
                <a:lnTo>
                  <a:pt x="779526" y="614934"/>
                </a:lnTo>
                <a:lnTo>
                  <a:pt x="784098" y="630174"/>
                </a:lnTo>
                <a:lnTo>
                  <a:pt x="791718" y="633984"/>
                </a:lnTo>
                <a:lnTo>
                  <a:pt x="799338" y="631698"/>
                </a:lnTo>
                <a:lnTo>
                  <a:pt x="806958" y="630174"/>
                </a:lnTo>
                <a:lnTo>
                  <a:pt x="811530" y="621792"/>
                </a:lnTo>
                <a:lnTo>
                  <a:pt x="806958" y="606552"/>
                </a:lnTo>
                <a:lnTo>
                  <a:pt x="799338" y="601980"/>
                </a:lnTo>
                <a:close/>
              </a:path>
              <a:path w="2845435" h="730250">
                <a:moveTo>
                  <a:pt x="854964" y="587502"/>
                </a:moveTo>
                <a:lnTo>
                  <a:pt x="847344" y="589026"/>
                </a:lnTo>
                <a:lnTo>
                  <a:pt x="838962" y="591312"/>
                </a:lnTo>
                <a:lnTo>
                  <a:pt x="835152" y="598932"/>
                </a:lnTo>
                <a:lnTo>
                  <a:pt x="836676" y="606552"/>
                </a:lnTo>
                <a:lnTo>
                  <a:pt x="838962" y="614172"/>
                </a:lnTo>
                <a:lnTo>
                  <a:pt x="846582" y="618744"/>
                </a:lnTo>
                <a:lnTo>
                  <a:pt x="854202" y="617220"/>
                </a:lnTo>
                <a:lnTo>
                  <a:pt x="861822" y="614934"/>
                </a:lnTo>
                <a:lnTo>
                  <a:pt x="866394" y="607314"/>
                </a:lnTo>
                <a:lnTo>
                  <a:pt x="864870" y="599694"/>
                </a:lnTo>
                <a:lnTo>
                  <a:pt x="862584" y="592074"/>
                </a:lnTo>
                <a:lnTo>
                  <a:pt x="854964" y="587502"/>
                </a:lnTo>
                <a:close/>
              </a:path>
              <a:path w="2845435" h="730250">
                <a:moveTo>
                  <a:pt x="909828" y="572262"/>
                </a:moveTo>
                <a:lnTo>
                  <a:pt x="894588" y="576834"/>
                </a:lnTo>
                <a:lnTo>
                  <a:pt x="890016" y="584454"/>
                </a:lnTo>
                <a:lnTo>
                  <a:pt x="894588" y="599694"/>
                </a:lnTo>
                <a:lnTo>
                  <a:pt x="902208" y="604266"/>
                </a:lnTo>
                <a:lnTo>
                  <a:pt x="917448" y="599694"/>
                </a:lnTo>
                <a:lnTo>
                  <a:pt x="922020" y="592074"/>
                </a:lnTo>
                <a:lnTo>
                  <a:pt x="919734" y="584454"/>
                </a:lnTo>
                <a:lnTo>
                  <a:pt x="918210" y="576834"/>
                </a:lnTo>
                <a:lnTo>
                  <a:pt x="909828" y="572262"/>
                </a:lnTo>
                <a:close/>
              </a:path>
              <a:path w="2845435" h="730250">
                <a:moveTo>
                  <a:pt x="964692" y="556260"/>
                </a:moveTo>
                <a:lnTo>
                  <a:pt x="949452" y="560832"/>
                </a:lnTo>
                <a:lnTo>
                  <a:pt x="945642" y="569214"/>
                </a:lnTo>
                <a:lnTo>
                  <a:pt x="950214" y="584454"/>
                </a:lnTo>
                <a:lnTo>
                  <a:pt x="957834" y="588264"/>
                </a:lnTo>
                <a:lnTo>
                  <a:pt x="973074" y="583692"/>
                </a:lnTo>
                <a:lnTo>
                  <a:pt x="977646" y="576072"/>
                </a:lnTo>
                <a:lnTo>
                  <a:pt x="973074" y="560832"/>
                </a:lnTo>
                <a:lnTo>
                  <a:pt x="964692" y="556260"/>
                </a:lnTo>
                <a:close/>
              </a:path>
              <a:path w="2845435" h="730250">
                <a:moveTo>
                  <a:pt x="1022604" y="543306"/>
                </a:moveTo>
                <a:lnTo>
                  <a:pt x="1014984" y="544830"/>
                </a:lnTo>
                <a:lnTo>
                  <a:pt x="1006602" y="546354"/>
                </a:lnTo>
                <a:lnTo>
                  <a:pt x="1002030" y="553974"/>
                </a:lnTo>
                <a:lnTo>
                  <a:pt x="1002792" y="561594"/>
                </a:lnTo>
                <a:lnTo>
                  <a:pt x="1004316" y="569214"/>
                </a:lnTo>
                <a:lnTo>
                  <a:pt x="1011936" y="574548"/>
                </a:lnTo>
                <a:lnTo>
                  <a:pt x="1027176" y="571500"/>
                </a:lnTo>
                <a:lnTo>
                  <a:pt x="1032510" y="564642"/>
                </a:lnTo>
                <a:lnTo>
                  <a:pt x="1030986" y="556260"/>
                </a:lnTo>
                <a:lnTo>
                  <a:pt x="1030224" y="548640"/>
                </a:lnTo>
                <a:lnTo>
                  <a:pt x="1022604" y="543306"/>
                </a:lnTo>
                <a:close/>
              </a:path>
              <a:path w="2845435" h="730250">
                <a:moveTo>
                  <a:pt x="1080516" y="537972"/>
                </a:moveTo>
                <a:lnTo>
                  <a:pt x="1072896" y="538734"/>
                </a:lnTo>
                <a:lnTo>
                  <a:pt x="1065276" y="540258"/>
                </a:lnTo>
                <a:lnTo>
                  <a:pt x="1059180" y="547116"/>
                </a:lnTo>
                <a:lnTo>
                  <a:pt x="1060704" y="562356"/>
                </a:lnTo>
                <a:lnTo>
                  <a:pt x="1067562" y="568452"/>
                </a:lnTo>
                <a:lnTo>
                  <a:pt x="1083564" y="566928"/>
                </a:lnTo>
                <a:lnTo>
                  <a:pt x="1089660" y="560070"/>
                </a:lnTo>
                <a:lnTo>
                  <a:pt x="1088898" y="551688"/>
                </a:lnTo>
                <a:lnTo>
                  <a:pt x="1088136" y="544068"/>
                </a:lnTo>
                <a:lnTo>
                  <a:pt x="1080516" y="537972"/>
                </a:lnTo>
                <a:close/>
              </a:path>
              <a:path w="2845435" h="730250">
                <a:moveTo>
                  <a:pt x="1133856" y="525780"/>
                </a:moveTo>
                <a:lnTo>
                  <a:pt x="1118616" y="530352"/>
                </a:lnTo>
                <a:lnTo>
                  <a:pt x="1114806" y="537972"/>
                </a:lnTo>
                <a:lnTo>
                  <a:pt x="1116330" y="545592"/>
                </a:lnTo>
                <a:lnTo>
                  <a:pt x="1118616" y="553212"/>
                </a:lnTo>
                <a:lnTo>
                  <a:pt x="1126998" y="557784"/>
                </a:lnTo>
                <a:lnTo>
                  <a:pt x="1142238" y="553212"/>
                </a:lnTo>
                <a:lnTo>
                  <a:pt x="1146810" y="545592"/>
                </a:lnTo>
                <a:lnTo>
                  <a:pt x="1142238" y="530352"/>
                </a:lnTo>
                <a:lnTo>
                  <a:pt x="1133856" y="525780"/>
                </a:lnTo>
                <a:close/>
              </a:path>
              <a:path w="2845435" h="730250">
                <a:moveTo>
                  <a:pt x="1188720" y="509016"/>
                </a:moveTo>
                <a:lnTo>
                  <a:pt x="1173480" y="513588"/>
                </a:lnTo>
                <a:lnTo>
                  <a:pt x="1169670" y="521970"/>
                </a:lnTo>
                <a:lnTo>
                  <a:pt x="1171956" y="529590"/>
                </a:lnTo>
                <a:lnTo>
                  <a:pt x="1174242" y="536448"/>
                </a:lnTo>
                <a:lnTo>
                  <a:pt x="1181862" y="541020"/>
                </a:lnTo>
                <a:lnTo>
                  <a:pt x="1197102" y="536448"/>
                </a:lnTo>
                <a:lnTo>
                  <a:pt x="1201674" y="528066"/>
                </a:lnTo>
                <a:lnTo>
                  <a:pt x="1199388" y="520446"/>
                </a:lnTo>
                <a:lnTo>
                  <a:pt x="1197102" y="513588"/>
                </a:lnTo>
                <a:lnTo>
                  <a:pt x="1188720" y="509016"/>
                </a:lnTo>
                <a:close/>
              </a:path>
              <a:path w="2845435" h="730250">
                <a:moveTo>
                  <a:pt x="1244346" y="493014"/>
                </a:moveTo>
                <a:lnTo>
                  <a:pt x="1229106" y="497586"/>
                </a:lnTo>
                <a:lnTo>
                  <a:pt x="1224534" y="505206"/>
                </a:lnTo>
                <a:lnTo>
                  <a:pt x="1229106" y="520446"/>
                </a:lnTo>
                <a:lnTo>
                  <a:pt x="1236726" y="525018"/>
                </a:lnTo>
                <a:lnTo>
                  <a:pt x="1251966" y="520446"/>
                </a:lnTo>
                <a:lnTo>
                  <a:pt x="1256538" y="512064"/>
                </a:lnTo>
                <a:lnTo>
                  <a:pt x="1251966" y="496824"/>
                </a:lnTo>
                <a:lnTo>
                  <a:pt x="1244346" y="493014"/>
                </a:lnTo>
                <a:close/>
              </a:path>
              <a:path w="2845435" h="730250">
                <a:moveTo>
                  <a:pt x="1298448" y="476250"/>
                </a:moveTo>
                <a:lnTo>
                  <a:pt x="1291590" y="478536"/>
                </a:lnTo>
                <a:lnTo>
                  <a:pt x="1283970" y="480822"/>
                </a:lnTo>
                <a:lnTo>
                  <a:pt x="1279398" y="489204"/>
                </a:lnTo>
                <a:lnTo>
                  <a:pt x="1283970" y="504444"/>
                </a:lnTo>
                <a:lnTo>
                  <a:pt x="1292352" y="508254"/>
                </a:lnTo>
                <a:lnTo>
                  <a:pt x="1307592" y="503682"/>
                </a:lnTo>
                <a:lnTo>
                  <a:pt x="1311402" y="496062"/>
                </a:lnTo>
                <a:lnTo>
                  <a:pt x="1306830" y="480822"/>
                </a:lnTo>
                <a:lnTo>
                  <a:pt x="1298448" y="476250"/>
                </a:lnTo>
                <a:close/>
              </a:path>
              <a:path w="2845435" h="730250">
                <a:moveTo>
                  <a:pt x="1354074" y="459486"/>
                </a:moveTo>
                <a:lnTo>
                  <a:pt x="1338834" y="464058"/>
                </a:lnTo>
                <a:lnTo>
                  <a:pt x="1334262" y="472440"/>
                </a:lnTo>
                <a:lnTo>
                  <a:pt x="1338834" y="487680"/>
                </a:lnTo>
                <a:lnTo>
                  <a:pt x="1347216" y="491490"/>
                </a:lnTo>
                <a:lnTo>
                  <a:pt x="1362456" y="486918"/>
                </a:lnTo>
                <a:lnTo>
                  <a:pt x="1366266" y="479298"/>
                </a:lnTo>
                <a:lnTo>
                  <a:pt x="1361694" y="464058"/>
                </a:lnTo>
                <a:lnTo>
                  <a:pt x="1354074" y="459486"/>
                </a:lnTo>
                <a:close/>
              </a:path>
              <a:path w="2845435" h="730250">
                <a:moveTo>
                  <a:pt x="1411224" y="446532"/>
                </a:moveTo>
                <a:lnTo>
                  <a:pt x="1403604" y="448056"/>
                </a:lnTo>
                <a:lnTo>
                  <a:pt x="1395222" y="449580"/>
                </a:lnTo>
                <a:lnTo>
                  <a:pt x="1390650" y="457200"/>
                </a:lnTo>
                <a:lnTo>
                  <a:pt x="1393698" y="472440"/>
                </a:lnTo>
                <a:lnTo>
                  <a:pt x="1401318" y="477774"/>
                </a:lnTo>
                <a:lnTo>
                  <a:pt x="1416558" y="474726"/>
                </a:lnTo>
                <a:lnTo>
                  <a:pt x="1421892" y="467106"/>
                </a:lnTo>
                <a:lnTo>
                  <a:pt x="1420368" y="459486"/>
                </a:lnTo>
                <a:lnTo>
                  <a:pt x="1418844" y="451104"/>
                </a:lnTo>
                <a:lnTo>
                  <a:pt x="1411224" y="446532"/>
                </a:lnTo>
                <a:close/>
              </a:path>
              <a:path w="2845435" h="730250">
                <a:moveTo>
                  <a:pt x="1466850" y="434340"/>
                </a:moveTo>
                <a:lnTo>
                  <a:pt x="1459230" y="436626"/>
                </a:lnTo>
                <a:lnTo>
                  <a:pt x="1450848" y="438150"/>
                </a:lnTo>
                <a:lnTo>
                  <a:pt x="1446276" y="445770"/>
                </a:lnTo>
                <a:lnTo>
                  <a:pt x="1448562" y="453390"/>
                </a:lnTo>
                <a:lnTo>
                  <a:pt x="1450086" y="461772"/>
                </a:lnTo>
                <a:lnTo>
                  <a:pt x="1457706" y="466344"/>
                </a:lnTo>
                <a:lnTo>
                  <a:pt x="1466088" y="464058"/>
                </a:lnTo>
                <a:lnTo>
                  <a:pt x="1473708" y="462534"/>
                </a:lnTo>
                <a:lnTo>
                  <a:pt x="1478280" y="454152"/>
                </a:lnTo>
                <a:lnTo>
                  <a:pt x="1475994" y="446532"/>
                </a:lnTo>
                <a:lnTo>
                  <a:pt x="1474470" y="438912"/>
                </a:lnTo>
                <a:lnTo>
                  <a:pt x="1466850" y="434340"/>
                </a:lnTo>
                <a:close/>
              </a:path>
              <a:path w="2845435" h="730250">
                <a:moveTo>
                  <a:pt x="1520190" y="417576"/>
                </a:moveTo>
                <a:lnTo>
                  <a:pt x="1512570" y="420624"/>
                </a:lnTo>
                <a:lnTo>
                  <a:pt x="1505712" y="422910"/>
                </a:lnTo>
                <a:lnTo>
                  <a:pt x="1501140" y="430530"/>
                </a:lnTo>
                <a:lnTo>
                  <a:pt x="1503426" y="438150"/>
                </a:lnTo>
                <a:lnTo>
                  <a:pt x="1506474" y="445770"/>
                </a:lnTo>
                <a:lnTo>
                  <a:pt x="1514094" y="450342"/>
                </a:lnTo>
                <a:lnTo>
                  <a:pt x="1521714" y="447294"/>
                </a:lnTo>
                <a:lnTo>
                  <a:pt x="1529334" y="445008"/>
                </a:lnTo>
                <a:lnTo>
                  <a:pt x="1533144" y="437388"/>
                </a:lnTo>
                <a:lnTo>
                  <a:pt x="1528572" y="422148"/>
                </a:lnTo>
                <a:lnTo>
                  <a:pt x="1520190" y="417576"/>
                </a:lnTo>
                <a:close/>
              </a:path>
              <a:path w="2845435" h="730250">
                <a:moveTo>
                  <a:pt x="1575054" y="400812"/>
                </a:moveTo>
                <a:lnTo>
                  <a:pt x="1559814" y="405384"/>
                </a:lnTo>
                <a:lnTo>
                  <a:pt x="1556004" y="413004"/>
                </a:lnTo>
                <a:lnTo>
                  <a:pt x="1560576" y="428244"/>
                </a:lnTo>
                <a:lnTo>
                  <a:pt x="1568958" y="432816"/>
                </a:lnTo>
                <a:lnTo>
                  <a:pt x="1576578" y="430530"/>
                </a:lnTo>
                <a:lnTo>
                  <a:pt x="1584198" y="427482"/>
                </a:lnTo>
                <a:lnTo>
                  <a:pt x="1588008" y="419862"/>
                </a:lnTo>
                <a:lnTo>
                  <a:pt x="1583436" y="404622"/>
                </a:lnTo>
                <a:lnTo>
                  <a:pt x="1575054" y="400812"/>
                </a:lnTo>
                <a:close/>
              </a:path>
              <a:path w="2845435" h="730250">
                <a:moveTo>
                  <a:pt x="1629918" y="383286"/>
                </a:moveTo>
                <a:lnTo>
                  <a:pt x="1614678" y="387858"/>
                </a:lnTo>
                <a:lnTo>
                  <a:pt x="1610868" y="396240"/>
                </a:lnTo>
                <a:lnTo>
                  <a:pt x="1615440" y="411480"/>
                </a:lnTo>
                <a:lnTo>
                  <a:pt x="1623822" y="415290"/>
                </a:lnTo>
                <a:lnTo>
                  <a:pt x="1639062" y="410718"/>
                </a:lnTo>
                <a:lnTo>
                  <a:pt x="1642872" y="402336"/>
                </a:lnTo>
                <a:lnTo>
                  <a:pt x="1640586" y="394716"/>
                </a:lnTo>
                <a:lnTo>
                  <a:pt x="1638300" y="387858"/>
                </a:lnTo>
                <a:lnTo>
                  <a:pt x="1629918" y="383286"/>
                </a:lnTo>
                <a:close/>
              </a:path>
              <a:path w="2845435" h="730250">
                <a:moveTo>
                  <a:pt x="1684782" y="365760"/>
                </a:moveTo>
                <a:lnTo>
                  <a:pt x="1669542" y="370332"/>
                </a:lnTo>
                <a:lnTo>
                  <a:pt x="1664970" y="378714"/>
                </a:lnTo>
                <a:lnTo>
                  <a:pt x="1668018" y="386334"/>
                </a:lnTo>
                <a:lnTo>
                  <a:pt x="1670304" y="393954"/>
                </a:lnTo>
                <a:lnTo>
                  <a:pt x="1678686" y="397764"/>
                </a:lnTo>
                <a:lnTo>
                  <a:pt x="1686306" y="395478"/>
                </a:lnTo>
                <a:lnTo>
                  <a:pt x="1693926" y="392430"/>
                </a:lnTo>
                <a:lnTo>
                  <a:pt x="1697736" y="384810"/>
                </a:lnTo>
                <a:lnTo>
                  <a:pt x="1695450" y="377190"/>
                </a:lnTo>
                <a:lnTo>
                  <a:pt x="1692402" y="369570"/>
                </a:lnTo>
                <a:lnTo>
                  <a:pt x="1684782" y="365760"/>
                </a:lnTo>
                <a:close/>
              </a:path>
              <a:path w="2845435" h="730250">
                <a:moveTo>
                  <a:pt x="1739646" y="348234"/>
                </a:moveTo>
                <a:lnTo>
                  <a:pt x="1724406" y="352806"/>
                </a:lnTo>
                <a:lnTo>
                  <a:pt x="1719834" y="361188"/>
                </a:lnTo>
                <a:lnTo>
                  <a:pt x="1724406" y="376428"/>
                </a:lnTo>
                <a:lnTo>
                  <a:pt x="1732788" y="380238"/>
                </a:lnTo>
                <a:lnTo>
                  <a:pt x="1748028" y="375666"/>
                </a:lnTo>
                <a:lnTo>
                  <a:pt x="1752600" y="368046"/>
                </a:lnTo>
                <a:lnTo>
                  <a:pt x="1748028" y="352806"/>
                </a:lnTo>
                <a:lnTo>
                  <a:pt x="1739646" y="348234"/>
                </a:lnTo>
                <a:close/>
              </a:path>
              <a:path w="2845435" h="730250">
                <a:moveTo>
                  <a:pt x="1796796" y="336042"/>
                </a:moveTo>
                <a:lnTo>
                  <a:pt x="1781556" y="339090"/>
                </a:lnTo>
                <a:lnTo>
                  <a:pt x="1776222" y="346710"/>
                </a:lnTo>
                <a:lnTo>
                  <a:pt x="1778508" y="354330"/>
                </a:lnTo>
                <a:lnTo>
                  <a:pt x="1780032" y="361950"/>
                </a:lnTo>
                <a:lnTo>
                  <a:pt x="1787652" y="367284"/>
                </a:lnTo>
                <a:lnTo>
                  <a:pt x="1802892" y="364236"/>
                </a:lnTo>
                <a:lnTo>
                  <a:pt x="1808226" y="356616"/>
                </a:lnTo>
                <a:lnTo>
                  <a:pt x="1805940" y="348234"/>
                </a:lnTo>
                <a:lnTo>
                  <a:pt x="1804416" y="340614"/>
                </a:lnTo>
                <a:lnTo>
                  <a:pt x="1796796" y="336042"/>
                </a:lnTo>
                <a:close/>
              </a:path>
              <a:path w="2845435" h="730250">
                <a:moveTo>
                  <a:pt x="1850898" y="321564"/>
                </a:moveTo>
                <a:lnTo>
                  <a:pt x="1835658" y="326136"/>
                </a:lnTo>
                <a:lnTo>
                  <a:pt x="1831848" y="334518"/>
                </a:lnTo>
                <a:lnTo>
                  <a:pt x="1834134" y="342138"/>
                </a:lnTo>
                <a:lnTo>
                  <a:pt x="1836420" y="348996"/>
                </a:lnTo>
                <a:lnTo>
                  <a:pt x="1844802" y="353568"/>
                </a:lnTo>
                <a:lnTo>
                  <a:pt x="1860042" y="348996"/>
                </a:lnTo>
                <a:lnTo>
                  <a:pt x="1863852" y="340614"/>
                </a:lnTo>
                <a:lnTo>
                  <a:pt x="1859280" y="325374"/>
                </a:lnTo>
                <a:lnTo>
                  <a:pt x="1850898" y="321564"/>
                </a:lnTo>
                <a:close/>
              </a:path>
              <a:path w="2845435" h="730250">
                <a:moveTo>
                  <a:pt x="1905000" y="302514"/>
                </a:moveTo>
                <a:lnTo>
                  <a:pt x="1897380" y="305562"/>
                </a:lnTo>
                <a:lnTo>
                  <a:pt x="1889760" y="307848"/>
                </a:lnTo>
                <a:lnTo>
                  <a:pt x="1885950" y="315468"/>
                </a:lnTo>
                <a:lnTo>
                  <a:pt x="1888236" y="323088"/>
                </a:lnTo>
                <a:lnTo>
                  <a:pt x="1891284" y="330708"/>
                </a:lnTo>
                <a:lnTo>
                  <a:pt x="1898904" y="335280"/>
                </a:lnTo>
                <a:lnTo>
                  <a:pt x="1906524" y="332232"/>
                </a:lnTo>
                <a:lnTo>
                  <a:pt x="1914144" y="329946"/>
                </a:lnTo>
                <a:lnTo>
                  <a:pt x="1917954" y="321564"/>
                </a:lnTo>
                <a:lnTo>
                  <a:pt x="1915668" y="314706"/>
                </a:lnTo>
                <a:lnTo>
                  <a:pt x="1913382" y="307086"/>
                </a:lnTo>
                <a:lnTo>
                  <a:pt x="1905000" y="302514"/>
                </a:lnTo>
                <a:close/>
              </a:path>
              <a:path w="2845435" h="730250">
                <a:moveTo>
                  <a:pt x="1962150" y="288036"/>
                </a:moveTo>
                <a:lnTo>
                  <a:pt x="1954530" y="289560"/>
                </a:lnTo>
                <a:lnTo>
                  <a:pt x="1946148" y="291846"/>
                </a:lnTo>
                <a:lnTo>
                  <a:pt x="1941576" y="299466"/>
                </a:lnTo>
                <a:lnTo>
                  <a:pt x="1943862" y="307086"/>
                </a:lnTo>
                <a:lnTo>
                  <a:pt x="1945386" y="314706"/>
                </a:lnTo>
                <a:lnTo>
                  <a:pt x="1953006" y="319278"/>
                </a:lnTo>
                <a:lnTo>
                  <a:pt x="1960626" y="317754"/>
                </a:lnTo>
                <a:lnTo>
                  <a:pt x="1968246" y="315468"/>
                </a:lnTo>
                <a:lnTo>
                  <a:pt x="1973580" y="307848"/>
                </a:lnTo>
                <a:lnTo>
                  <a:pt x="1971294" y="300228"/>
                </a:lnTo>
                <a:lnTo>
                  <a:pt x="1969770" y="292608"/>
                </a:lnTo>
                <a:lnTo>
                  <a:pt x="1962150" y="288036"/>
                </a:lnTo>
                <a:close/>
              </a:path>
              <a:path w="2845435" h="730250">
                <a:moveTo>
                  <a:pt x="2017776" y="275082"/>
                </a:moveTo>
                <a:lnTo>
                  <a:pt x="2010156" y="277368"/>
                </a:lnTo>
                <a:lnTo>
                  <a:pt x="2002536" y="278892"/>
                </a:lnTo>
                <a:lnTo>
                  <a:pt x="1997964" y="286512"/>
                </a:lnTo>
                <a:lnTo>
                  <a:pt x="2001012" y="301752"/>
                </a:lnTo>
                <a:lnTo>
                  <a:pt x="2008632" y="307086"/>
                </a:lnTo>
                <a:lnTo>
                  <a:pt x="2017014" y="304800"/>
                </a:lnTo>
                <a:lnTo>
                  <a:pt x="2024634" y="303276"/>
                </a:lnTo>
                <a:lnTo>
                  <a:pt x="2029206" y="295656"/>
                </a:lnTo>
                <a:lnTo>
                  <a:pt x="2027682" y="288036"/>
                </a:lnTo>
                <a:lnTo>
                  <a:pt x="2025396" y="280416"/>
                </a:lnTo>
                <a:lnTo>
                  <a:pt x="2017776" y="275082"/>
                </a:lnTo>
                <a:close/>
              </a:path>
              <a:path w="2845435" h="730250">
                <a:moveTo>
                  <a:pt x="2074164" y="262128"/>
                </a:moveTo>
                <a:lnTo>
                  <a:pt x="2065782" y="264414"/>
                </a:lnTo>
                <a:lnTo>
                  <a:pt x="2058162" y="265938"/>
                </a:lnTo>
                <a:lnTo>
                  <a:pt x="2053590" y="273558"/>
                </a:lnTo>
                <a:lnTo>
                  <a:pt x="2055114" y="281178"/>
                </a:lnTo>
                <a:lnTo>
                  <a:pt x="2057400" y="288798"/>
                </a:lnTo>
                <a:lnTo>
                  <a:pt x="2065020" y="294132"/>
                </a:lnTo>
                <a:lnTo>
                  <a:pt x="2072640" y="291846"/>
                </a:lnTo>
                <a:lnTo>
                  <a:pt x="2080260" y="290322"/>
                </a:lnTo>
                <a:lnTo>
                  <a:pt x="2085594" y="282702"/>
                </a:lnTo>
                <a:lnTo>
                  <a:pt x="2083308" y="275082"/>
                </a:lnTo>
                <a:lnTo>
                  <a:pt x="2081784" y="267462"/>
                </a:lnTo>
                <a:lnTo>
                  <a:pt x="2074164" y="262128"/>
                </a:lnTo>
                <a:close/>
              </a:path>
              <a:path w="2845435" h="730250">
                <a:moveTo>
                  <a:pt x="2128266" y="246888"/>
                </a:moveTo>
                <a:lnTo>
                  <a:pt x="2113026" y="251460"/>
                </a:lnTo>
                <a:lnTo>
                  <a:pt x="2108454" y="259842"/>
                </a:lnTo>
                <a:lnTo>
                  <a:pt x="2110740" y="267462"/>
                </a:lnTo>
                <a:lnTo>
                  <a:pt x="2113788" y="275082"/>
                </a:lnTo>
                <a:lnTo>
                  <a:pt x="2121408" y="278892"/>
                </a:lnTo>
                <a:lnTo>
                  <a:pt x="2136648" y="274320"/>
                </a:lnTo>
                <a:lnTo>
                  <a:pt x="2141220" y="266700"/>
                </a:lnTo>
                <a:lnTo>
                  <a:pt x="2138172" y="259080"/>
                </a:lnTo>
                <a:lnTo>
                  <a:pt x="2135886" y="251460"/>
                </a:lnTo>
                <a:lnTo>
                  <a:pt x="2128266" y="246888"/>
                </a:lnTo>
                <a:close/>
              </a:path>
              <a:path w="2845435" h="730250">
                <a:moveTo>
                  <a:pt x="2182368" y="228600"/>
                </a:moveTo>
                <a:lnTo>
                  <a:pt x="2174748" y="231648"/>
                </a:lnTo>
                <a:lnTo>
                  <a:pt x="2167128" y="233934"/>
                </a:lnTo>
                <a:lnTo>
                  <a:pt x="2163318" y="242316"/>
                </a:lnTo>
                <a:lnTo>
                  <a:pt x="2165604" y="249174"/>
                </a:lnTo>
                <a:lnTo>
                  <a:pt x="2167890" y="256794"/>
                </a:lnTo>
                <a:lnTo>
                  <a:pt x="2176272" y="260604"/>
                </a:lnTo>
                <a:lnTo>
                  <a:pt x="2191512" y="256032"/>
                </a:lnTo>
                <a:lnTo>
                  <a:pt x="2195322" y="247650"/>
                </a:lnTo>
                <a:lnTo>
                  <a:pt x="2193036" y="240030"/>
                </a:lnTo>
                <a:lnTo>
                  <a:pt x="2189988" y="232410"/>
                </a:lnTo>
                <a:lnTo>
                  <a:pt x="2182368" y="228600"/>
                </a:lnTo>
                <a:close/>
              </a:path>
              <a:path w="2845435" h="730250">
                <a:moveTo>
                  <a:pt x="2236470" y="210312"/>
                </a:moveTo>
                <a:lnTo>
                  <a:pt x="2228850" y="213360"/>
                </a:lnTo>
                <a:lnTo>
                  <a:pt x="2221230" y="215646"/>
                </a:lnTo>
                <a:lnTo>
                  <a:pt x="2217420" y="224028"/>
                </a:lnTo>
                <a:lnTo>
                  <a:pt x="2219706" y="230886"/>
                </a:lnTo>
                <a:lnTo>
                  <a:pt x="2222754" y="238506"/>
                </a:lnTo>
                <a:lnTo>
                  <a:pt x="2231136" y="242316"/>
                </a:lnTo>
                <a:lnTo>
                  <a:pt x="2237994" y="240030"/>
                </a:lnTo>
                <a:lnTo>
                  <a:pt x="2245614" y="237744"/>
                </a:lnTo>
                <a:lnTo>
                  <a:pt x="2250186" y="229362"/>
                </a:lnTo>
                <a:lnTo>
                  <a:pt x="2247138" y="221742"/>
                </a:lnTo>
                <a:lnTo>
                  <a:pt x="2244852" y="214122"/>
                </a:lnTo>
                <a:lnTo>
                  <a:pt x="2236470" y="210312"/>
                </a:lnTo>
                <a:close/>
              </a:path>
              <a:path w="2845435" h="730250">
                <a:moveTo>
                  <a:pt x="2291334" y="192024"/>
                </a:moveTo>
                <a:lnTo>
                  <a:pt x="2283714" y="195072"/>
                </a:lnTo>
                <a:lnTo>
                  <a:pt x="2276094" y="197358"/>
                </a:lnTo>
                <a:lnTo>
                  <a:pt x="2272284" y="205740"/>
                </a:lnTo>
                <a:lnTo>
                  <a:pt x="2274570" y="212598"/>
                </a:lnTo>
                <a:lnTo>
                  <a:pt x="2276856" y="220218"/>
                </a:lnTo>
                <a:lnTo>
                  <a:pt x="2285238" y="224028"/>
                </a:lnTo>
                <a:lnTo>
                  <a:pt x="2300478" y="219456"/>
                </a:lnTo>
                <a:lnTo>
                  <a:pt x="2304288" y="211074"/>
                </a:lnTo>
                <a:lnTo>
                  <a:pt x="2302002" y="203454"/>
                </a:lnTo>
                <a:lnTo>
                  <a:pt x="2298954" y="195834"/>
                </a:lnTo>
                <a:lnTo>
                  <a:pt x="2291334" y="192024"/>
                </a:lnTo>
                <a:close/>
              </a:path>
              <a:path w="2845435" h="730250">
                <a:moveTo>
                  <a:pt x="2345436" y="173736"/>
                </a:moveTo>
                <a:lnTo>
                  <a:pt x="2337816" y="176022"/>
                </a:lnTo>
                <a:lnTo>
                  <a:pt x="2330196" y="179070"/>
                </a:lnTo>
                <a:lnTo>
                  <a:pt x="2326386" y="186690"/>
                </a:lnTo>
                <a:lnTo>
                  <a:pt x="2328672" y="194310"/>
                </a:lnTo>
                <a:lnTo>
                  <a:pt x="2331720" y="201930"/>
                </a:lnTo>
                <a:lnTo>
                  <a:pt x="2339340" y="205740"/>
                </a:lnTo>
                <a:lnTo>
                  <a:pt x="2346960" y="203454"/>
                </a:lnTo>
                <a:lnTo>
                  <a:pt x="2354580" y="200406"/>
                </a:lnTo>
                <a:lnTo>
                  <a:pt x="2358390" y="192786"/>
                </a:lnTo>
                <a:lnTo>
                  <a:pt x="2356104" y="185166"/>
                </a:lnTo>
                <a:lnTo>
                  <a:pt x="2353056" y="177546"/>
                </a:lnTo>
                <a:lnTo>
                  <a:pt x="2345436" y="173736"/>
                </a:lnTo>
                <a:close/>
              </a:path>
              <a:path w="2845435" h="730250">
                <a:moveTo>
                  <a:pt x="2399538" y="154686"/>
                </a:moveTo>
                <a:lnTo>
                  <a:pt x="2391918" y="157734"/>
                </a:lnTo>
                <a:lnTo>
                  <a:pt x="2384298" y="160020"/>
                </a:lnTo>
                <a:lnTo>
                  <a:pt x="2380488" y="168402"/>
                </a:lnTo>
                <a:lnTo>
                  <a:pt x="2383536" y="176022"/>
                </a:lnTo>
                <a:lnTo>
                  <a:pt x="2385822" y="182880"/>
                </a:lnTo>
                <a:lnTo>
                  <a:pt x="2394204" y="187452"/>
                </a:lnTo>
                <a:lnTo>
                  <a:pt x="2401824" y="184404"/>
                </a:lnTo>
                <a:lnTo>
                  <a:pt x="2408682" y="182118"/>
                </a:lnTo>
                <a:lnTo>
                  <a:pt x="2413254" y="173736"/>
                </a:lnTo>
                <a:lnTo>
                  <a:pt x="2410206" y="166116"/>
                </a:lnTo>
                <a:lnTo>
                  <a:pt x="2407920" y="158496"/>
                </a:lnTo>
                <a:lnTo>
                  <a:pt x="2399538" y="154686"/>
                </a:lnTo>
                <a:close/>
              </a:path>
              <a:path w="2845435" h="730250">
                <a:moveTo>
                  <a:pt x="2453640" y="136398"/>
                </a:moveTo>
                <a:lnTo>
                  <a:pt x="2438400" y="140970"/>
                </a:lnTo>
                <a:lnTo>
                  <a:pt x="2434590" y="149352"/>
                </a:lnTo>
                <a:lnTo>
                  <a:pt x="2437638" y="156972"/>
                </a:lnTo>
                <a:lnTo>
                  <a:pt x="2439924" y="164592"/>
                </a:lnTo>
                <a:lnTo>
                  <a:pt x="2448306" y="168402"/>
                </a:lnTo>
                <a:lnTo>
                  <a:pt x="2455926" y="165354"/>
                </a:lnTo>
                <a:lnTo>
                  <a:pt x="2463546" y="163068"/>
                </a:lnTo>
                <a:lnTo>
                  <a:pt x="2467356" y="154686"/>
                </a:lnTo>
                <a:lnTo>
                  <a:pt x="2464308" y="147066"/>
                </a:lnTo>
                <a:lnTo>
                  <a:pt x="2462022" y="140208"/>
                </a:lnTo>
                <a:lnTo>
                  <a:pt x="2453640" y="136398"/>
                </a:lnTo>
                <a:close/>
              </a:path>
              <a:path w="2845435" h="730250">
                <a:moveTo>
                  <a:pt x="2507742" y="117348"/>
                </a:moveTo>
                <a:lnTo>
                  <a:pt x="2500122" y="119634"/>
                </a:lnTo>
                <a:lnTo>
                  <a:pt x="2492502" y="122682"/>
                </a:lnTo>
                <a:lnTo>
                  <a:pt x="2488692" y="130302"/>
                </a:lnTo>
                <a:lnTo>
                  <a:pt x="2491740" y="137922"/>
                </a:lnTo>
                <a:lnTo>
                  <a:pt x="2494026" y="145542"/>
                </a:lnTo>
                <a:lnTo>
                  <a:pt x="2502408" y="149352"/>
                </a:lnTo>
                <a:lnTo>
                  <a:pt x="2510028" y="147066"/>
                </a:lnTo>
                <a:lnTo>
                  <a:pt x="2517648" y="144018"/>
                </a:lnTo>
                <a:lnTo>
                  <a:pt x="2521458" y="135636"/>
                </a:lnTo>
                <a:lnTo>
                  <a:pt x="2518410" y="128778"/>
                </a:lnTo>
                <a:lnTo>
                  <a:pt x="2516124" y="121158"/>
                </a:lnTo>
                <a:lnTo>
                  <a:pt x="2507742" y="117348"/>
                </a:lnTo>
                <a:close/>
              </a:path>
              <a:path w="2845435" h="730250">
                <a:moveTo>
                  <a:pt x="2561844" y="98298"/>
                </a:moveTo>
                <a:lnTo>
                  <a:pt x="2554224" y="100584"/>
                </a:lnTo>
                <a:lnTo>
                  <a:pt x="2547366" y="103632"/>
                </a:lnTo>
                <a:lnTo>
                  <a:pt x="2542794" y="111252"/>
                </a:lnTo>
                <a:lnTo>
                  <a:pt x="2545842" y="118872"/>
                </a:lnTo>
                <a:lnTo>
                  <a:pt x="2548128" y="126492"/>
                </a:lnTo>
                <a:lnTo>
                  <a:pt x="2556510" y="130302"/>
                </a:lnTo>
                <a:lnTo>
                  <a:pt x="2564130" y="128016"/>
                </a:lnTo>
                <a:lnTo>
                  <a:pt x="2571750" y="124968"/>
                </a:lnTo>
                <a:lnTo>
                  <a:pt x="2575560" y="116586"/>
                </a:lnTo>
                <a:lnTo>
                  <a:pt x="2572512" y="109728"/>
                </a:lnTo>
                <a:lnTo>
                  <a:pt x="2570226" y="102108"/>
                </a:lnTo>
                <a:lnTo>
                  <a:pt x="2561844" y="98298"/>
                </a:lnTo>
                <a:close/>
              </a:path>
              <a:path w="2845435" h="730250">
                <a:moveTo>
                  <a:pt x="2615946" y="78486"/>
                </a:moveTo>
                <a:lnTo>
                  <a:pt x="2608326" y="81534"/>
                </a:lnTo>
                <a:lnTo>
                  <a:pt x="2600706" y="83820"/>
                </a:lnTo>
                <a:lnTo>
                  <a:pt x="2596896" y="92202"/>
                </a:lnTo>
                <a:lnTo>
                  <a:pt x="2599944" y="99822"/>
                </a:lnTo>
                <a:lnTo>
                  <a:pt x="2602230" y="107442"/>
                </a:lnTo>
                <a:lnTo>
                  <a:pt x="2610612" y="111252"/>
                </a:lnTo>
                <a:lnTo>
                  <a:pt x="2618232" y="108204"/>
                </a:lnTo>
                <a:lnTo>
                  <a:pt x="2625852" y="105918"/>
                </a:lnTo>
                <a:lnTo>
                  <a:pt x="2629662" y="97536"/>
                </a:lnTo>
                <a:lnTo>
                  <a:pt x="2626614" y="89916"/>
                </a:lnTo>
                <a:lnTo>
                  <a:pt x="2624328" y="82296"/>
                </a:lnTo>
                <a:lnTo>
                  <a:pt x="2615946" y="78486"/>
                </a:lnTo>
                <a:close/>
              </a:path>
              <a:path w="2845435" h="730250">
                <a:moveTo>
                  <a:pt x="2670048" y="59436"/>
                </a:moveTo>
                <a:lnTo>
                  <a:pt x="2662428" y="61722"/>
                </a:lnTo>
                <a:lnTo>
                  <a:pt x="2662428" y="62484"/>
                </a:lnTo>
                <a:lnTo>
                  <a:pt x="2654808" y="64770"/>
                </a:lnTo>
                <a:lnTo>
                  <a:pt x="2650998" y="73152"/>
                </a:lnTo>
                <a:lnTo>
                  <a:pt x="2654046" y="80772"/>
                </a:lnTo>
                <a:lnTo>
                  <a:pt x="2657094" y="87630"/>
                </a:lnTo>
                <a:lnTo>
                  <a:pt x="2664714" y="91440"/>
                </a:lnTo>
                <a:lnTo>
                  <a:pt x="2672334" y="89154"/>
                </a:lnTo>
                <a:lnTo>
                  <a:pt x="2679954" y="86106"/>
                </a:lnTo>
                <a:lnTo>
                  <a:pt x="2683764" y="77724"/>
                </a:lnTo>
                <a:lnTo>
                  <a:pt x="2680716" y="70866"/>
                </a:lnTo>
                <a:lnTo>
                  <a:pt x="2678430" y="63246"/>
                </a:lnTo>
                <a:lnTo>
                  <a:pt x="2670048" y="59436"/>
                </a:lnTo>
                <a:close/>
              </a:path>
              <a:path w="2845435" h="730250">
                <a:moveTo>
                  <a:pt x="2724150" y="39624"/>
                </a:moveTo>
                <a:lnTo>
                  <a:pt x="2716530" y="42672"/>
                </a:lnTo>
                <a:lnTo>
                  <a:pt x="2708910" y="44958"/>
                </a:lnTo>
                <a:lnTo>
                  <a:pt x="2705100" y="53340"/>
                </a:lnTo>
                <a:lnTo>
                  <a:pt x="2708148" y="60960"/>
                </a:lnTo>
                <a:lnTo>
                  <a:pt x="2710434" y="68580"/>
                </a:lnTo>
                <a:lnTo>
                  <a:pt x="2718816" y="72390"/>
                </a:lnTo>
                <a:lnTo>
                  <a:pt x="2734056" y="66294"/>
                </a:lnTo>
                <a:lnTo>
                  <a:pt x="2737866" y="58674"/>
                </a:lnTo>
                <a:lnTo>
                  <a:pt x="2731770" y="43434"/>
                </a:lnTo>
                <a:lnTo>
                  <a:pt x="2724150" y="39624"/>
                </a:lnTo>
                <a:close/>
              </a:path>
              <a:path w="2845435" h="730250">
                <a:moveTo>
                  <a:pt x="2777490" y="19812"/>
                </a:moveTo>
                <a:lnTo>
                  <a:pt x="2769870" y="22860"/>
                </a:lnTo>
                <a:lnTo>
                  <a:pt x="2763012" y="25146"/>
                </a:lnTo>
                <a:lnTo>
                  <a:pt x="2759202" y="33528"/>
                </a:lnTo>
                <a:lnTo>
                  <a:pt x="2761488" y="41148"/>
                </a:lnTo>
                <a:lnTo>
                  <a:pt x="2764536" y="48768"/>
                </a:lnTo>
                <a:lnTo>
                  <a:pt x="2772918" y="52578"/>
                </a:lnTo>
                <a:lnTo>
                  <a:pt x="2780538" y="49530"/>
                </a:lnTo>
                <a:lnTo>
                  <a:pt x="2787396" y="46482"/>
                </a:lnTo>
                <a:lnTo>
                  <a:pt x="2791206" y="38100"/>
                </a:lnTo>
                <a:lnTo>
                  <a:pt x="2788920" y="31242"/>
                </a:lnTo>
                <a:lnTo>
                  <a:pt x="2785872" y="23622"/>
                </a:lnTo>
                <a:lnTo>
                  <a:pt x="2777490" y="19812"/>
                </a:lnTo>
                <a:close/>
              </a:path>
              <a:path w="2845435" h="730250">
                <a:moveTo>
                  <a:pt x="2831592" y="0"/>
                </a:moveTo>
                <a:lnTo>
                  <a:pt x="2823972" y="3048"/>
                </a:lnTo>
                <a:lnTo>
                  <a:pt x="2816352" y="5334"/>
                </a:lnTo>
                <a:lnTo>
                  <a:pt x="2812542" y="13716"/>
                </a:lnTo>
                <a:lnTo>
                  <a:pt x="2818638" y="28956"/>
                </a:lnTo>
                <a:lnTo>
                  <a:pt x="2827020" y="32004"/>
                </a:lnTo>
                <a:lnTo>
                  <a:pt x="2833878" y="29718"/>
                </a:lnTo>
                <a:lnTo>
                  <a:pt x="2841498" y="26670"/>
                </a:lnTo>
                <a:lnTo>
                  <a:pt x="2845308" y="18287"/>
                </a:lnTo>
                <a:lnTo>
                  <a:pt x="2842260" y="11430"/>
                </a:lnTo>
                <a:lnTo>
                  <a:pt x="2839974" y="3810"/>
                </a:lnTo>
                <a:lnTo>
                  <a:pt x="2831592" y="0"/>
                </a:lnTo>
                <a:close/>
              </a:path>
            </a:pathLst>
          </a:custGeom>
          <a:solidFill>
            <a:srgbClr val="000065"/>
          </a:solidFill>
        </p:spPr>
        <p:txBody>
          <a:bodyPr wrap="square" lIns="0" tIns="0" rIns="0" bIns="0" rtlCol="0"/>
          <a:lstStyle/>
          <a:p>
            <a:endParaRPr/>
          </a:p>
        </p:txBody>
      </p:sp>
      <p:sp>
        <p:nvSpPr>
          <p:cNvPr id="637" name="object 637"/>
          <p:cNvSpPr/>
          <p:nvPr/>
        </p:nvSpPr>
        <p:spPr>
          <a:xfrm>
            <a:off x="2849117" y="2798064"/>
            <a:ext cx="2845435" cy="620395"/>
          </a:xfrm>
          <a:custGeom>
            <a:avLst/>
            <a:gdLst/>
            <a:ahLst/>
            <a:cxnLst/>
            <a:rect l="l" t="t" r="r" b="b"/>
            <a:pathLst>
              <a:path w="2845435" h="620395">
                <a:moveTo>
                  <a:pt x="86106" y="593597"/>
                </a:moveTo>
                <a:lnTo>
                  <a:pt x="78486" y="593597"/>
                </a:lnTo>
                <a:lnTo>
                  <a:pt x="1524" y="594359"/>
                </a:lnTo>
                <a:lnTo>
                  <a:pt x="0" y="594359"/>
                </a:lnTo>
                <a:lnTo>
                  <a:pt x="0" y="620267"/>
                </a:lnTo>
                <a:lnTo>
                  <a:pt x="1524" y="620267"/>
                </a:lnTo>
                <a:lnTo>
                  <a:pt x="79248" y="618743"/>
                </a:lnTo>
                <a:lnTo>
                  <a:pt x="86106" y="618743"/>
                </a:lnTo>
                <a:lnTo>
                  <a:pt x="92202" y="613409"/>
                </a:lnTo>
                <a:lnTo>
                  <a:pt x="92202" y="605789"/>
                </a:lnTo>
                <a:lnTo>
                  <a:pt x="91440" y="598931"/>
                </a:lnTo>
                <a:lnTo>
                  <a:pt x="86106" y="593597"/>
                </a:lnTo>
                <a:close/>
              </a:path>
              <a:path w="2845435" h="620395">
                <a:moveTo>
                  <a:pt x="266700" y="590549"/>
                </a:moveTo>
                <a:lnTo>
                  <a:pt x="259842" y="590549"/>
                </a:lnTo>
                <a:lnTo>
                  <a:pt x="185166" y="591311"/>
                </a:lnTo>
                <a:lnTo>
                  <a:pt x="182118" y="592073"/>
                </a:lnTo>
                <a:lnTo>
                  <a:pt x="175260" y="592073"/>
                </a:lnTo>
                <a:lnTo>
                  <a:pt x="169164" y="597407"/>
                </a:lnTo>
                <a:lnTo>
                  <a:pt x="169164" y="611885"/>
                </a:lnTo>
                <a:lnTo>
                  <a:pt x="175260" y="617981"/>
                </a:lnTo>
                <a:lnTo>
                  <a:pt x="182118" y="617219"/>
                </a:lnTo>
                <a:lnTo>
                  <a:pt x="185166" y="617219"/>
                </a:lnTo>
                <a:lnTo>
                  <a:pt x="259842" y="616457"/>
                </a:lnTo>
                <a:lnTo>
                  <a:pt x="266700" y="616457"/>
                </a:lnTo>
                <a:lnTo>
                  <a:pt x="272796" y="610361"/>
                </a:lnTo>
                <a:lnTo>
                  <a:pt x="272796" y="595883"/>
                </a:lnTo>
                <a:lnTo>
                  <a:pt x="266700" y="590549"/>
                </a:lnTo>
                <a:close/>
              </a:path>
              <a:path w="2845435" h="620395">
                <a:moveTo>
                  <a:pt x="443484" y="563879"/>
                </a:moveTo>
                <a:lnTo>
                  <a:pt x="436626" y="564641"/>
                </a:lnTo>
                <a:lnTo>
                  <a:pt x="364998" y="576071"/>
                </a:lnTo>
                <a:lnTo>
                  <a:pt x="359664" y="576833"/>
                </a:lnTo>
                <a:lnTo>
                  <a:pt x="352806" y="578357"/>
                </a:lnTo>
                <a:lnTo>
                  <a:pt x="348234" y="584453"/>
                </a:lnTo>
                <a:lnTo>
                  <a:pt x="348996" y="591311"/>
                </a:lnTo>
                <a:lnTo>
                  <a:pt x="350520" y="598931"/>
                </a:lnTo>
                <a:lnTo>
                  <a:pt x="356616" y="603503"/>
                </a:lnTo>
                <a:lnTo>
                  <a:pt x="364236" y="602741"/>
                </a:lnTo>
                <a:lnTo>
                  <a:pt x="369570" y="601217"/>
                </a:lnTo>
                <a:lnTo>
                  <a:pt x="440436" y="590549"/>
                </a:lnTo>
                <a:lnTo>
                  <a:pt x="447294" y="589025"/>
                </a:lnTo>
                <a:lnTo>
                  <a:pt x="452628" y="582929"/>
                </a:lnTo>
                <a:lnTo>
                  <a:pt x="451104" y="576071"/>
                </a:lnTo>
                <a:lnTo>
                  <a:pt x="450342" y="568451"/>
                </a:lnTo>
                <a:lnTo>
                  <a:pt x="443484" y="563879"/>
                </a:lnTo>
                <a:close/>
              </a:path>
              <a:path w="2845435" h="620395">
                <a:moveTo>
                  <a:pt x="621792" y="534923"/>
                </a:moveTo>
                <a:lnTo>
                  <a:pt x="614934" y="535685"/>
                </a:lnTo>
                <a:lnTo>
                  <a:pt x="548640" y="547115"/>
                </a:lnTo>
                <a:lnTo>
                  <a:pt x="538734" y="549401"/>
                </a:lnTo>
                <a:lnTo>
                  <a:pt x="531876" y="550163"/>
                </a:lnTo>
                <a:lnTo>
                  <a:pt x="526542" y="557021"/>
                </a:lnTo>
                <a:lnTo>
                  <a:pt x="528066" y="563879"/>
                </a:lnTo>
                <a:lnTo>
                  <a:pt x="528828" y="570737"/>
                </a:lnTo>
                <a:lnTo>
                  <a:pt x="535686" y="575309"/>
                </a:lnTo>
                <a:lnTo>
                  <a:pt x="542544" y="574547"/>
                </a:lnTo>
                <a:lnTo>
                  <a:pt x="553212" y="573023"/>
                </a:lnTo>
                <a:lnTo>
                  <a:pt x="619506" y="561593"/>
                </a:lnTo>
                <a:lnTo>
                  <a:pt x="626364" y="560069"/>
                </a:lnTo>
                <a:lnTo>
                  <a:pt x="630936" y="553211"/>
                </a:lnTo>
                <a:lnTo>
                  <a:pt x="629412" y="546353"/>
                </a:lnTo>
                <a:lnTo>
                  <a:pt x="628650" y="539495"/>
                </a:lnTo>
                <a:lnTo>
                  <a:pt x="621792" y="534923"/>
                </a:lnTo>
                <a:close/>
              </a:path>
              <a:path w="2845435" h="620395">
                <a:moveTo>
                  <a:pt x="798576" y="500633"/>
                </a:moveTo>
                <a:lnTo>
                  <a:pt x="791718" y="502157"/>
                </a:lnTo>
                <a:lnTo>
                  <a:pt x="730758" y="514349"/>
                </a:lnTo>
                <a:lnTo>
                  <a:pt x="716280" y="517397"/>
                </a:lnTo>
                <a:lnTo>
                  <a:pt x="709422" y="518921"/>
                </a:lnTo>
                <a:lnTo>
                  <a:pt x="704850" y="525017"/>
                </a:lnTo>
                <a:lnTo>
                  <a:pt x="705612" y="532637"/>
                </a:lnTo>
                <a:lnTo>
                  <a:pt x="707136" y="539495"/>
                </a:lnTo>
                <a:lnTo>
                  <a:pt x="713994" y="544067"/>
                </a:lnTo>
                <a:lnTo>
                  <a:pt x="720852" y="542543"/>
                </a:lnTo>
                <a:lnTo>
                  <a:pt x="735330" y="540257"/>
                </a:lnTo>
                <a:lnTo>
                  <a:pt x="797052" y="527303"/>
                </a:lnTo>
                <a:lnTo>
                  <a:pt x="803910" y="525779"/>
                </a:lnTo>
                <a:lnTo>
                  <a:pt x="808482" y="518921"/>
                </a:lnTo>
                <a:lnTo>
                  <a:pt x="805434" y="505205"/>
                </a:lnTo>
                <a:lnTo>
                  <a:pt x="798576" y="500633"/>
                </a:lnTo>
                <a:close/>
              </a:path>
              <a:path w="2845435" h="620395">
                <a:moveTo>
                  <a:pt x="976122" y="466343"/>
                </a:moveTo>
                <a:lnTo>
                  <a:pt x="969264" y="467867"/>
                </a:lnTo>
                <a:lnTo>
                  <a:pt x="893826" y="482345"/>
                </a:lnTo>
                <a:lnTo>
                  <a:pt x="886206" y="483869"/>
                </a:lnTo>
                <a:lnTo>
                  <a:pt x="881634" y="490727"/>
                </a:lnTo>
                <a:lnTo>
                  <a:pt x="884682" y="504443"/>
                </a:lnTo>
                <a:lnTo>
                  <a:pt x="891540" y="509015"/>
                </a:lnTo>
                <a:lnTo>
                  <a:pt x="974598" y="493013"/>
                </a:lnTo>
                <a:lnTo>
                  <a:pt x="986028" y="484631"/>
                </a:lnTo>
                <a:lnTo>
                  <a:pt x="984504" y="477773"/>
                </a:lnTo>
                <a:lnTo>
                  <a:pt x="982980" y="470153"/>
                </a:lnTo>
                <a:lnTo>
                  <a:pt x="976122" y="466343"/>
                </a:lnTo>
                <a:close/>
              </a:path>
              <a:path w="2845435" h="620395">
                <a:moveTo>
                  <a:pt x="1152906" y="427481"/>
                </a:moveTo>
                <a:lnTo>
                  <a:pt x="1096518" y="440435"/>
                </a:lnTo>
                <a:lnTo>
                  <a:pt x="1069848" y="445769"/>
                </a:lnTo>
                <a:lnTo>
                  <a:pt x="1062990" y="447293"/>
                </a:lnTo>
                <a:lnTo>
                  <a:pt x="1059180" y="454151"/>
                </a:lnTo>
                <a:lnTo>
                  <a:pt x="1062228" y="467867"/>
                </a:lnTo>
                <a:lnTo>
                  <a:pt x="1069086" y="472439"/>
                </a:lnTo>
                <a:lnTo>
                  <a:pt x="1075944" y="470915"/>
                </a:lnTo>
                <a:lnTo>
                  <a:pt x="1151382" y="454913"/>
                </a:lnTo>
                <a:lnTo>
                  <a:pt x="1158240" y="453389"/>
                </a:lnTo>
                <a:lnTo>
                  <a:pt x="1162812" y="446531"/>
                </a:lnTo>
                <a:lnTo>
                  <a:pt x="1161288" y="438911"/>
                </a:lnTo>
                <a:lnTo>
                  <a:pt x="1159764" y="432053"/>
                </a:lnTo>
                <a:lnTo>
                  <a:pt x="1152906" y="427481"/>
                </a:lnTo>
                <a:close/>
              </a:path>
              <a:path w="2845435" h="620395">
                <a:moveTo>
                  <a:pt x="1328928" y="388619"/>
                </a:moveTo>
                <a:lnTo>
                  <a:pt x="1239774" y="409193"/>
                </a:lnTo>
                <a:lnTo>
                  <a:pt x="1235202" y="416051"/>
                </a:lnTo>
                <a:lnTo>
                  <a:pt x="1238250" y="429767"/>
                </a:lnTo>
                <a:lnTo>
                  <a:pt x="1245108" y="434339"/>
                </a:lnTo>
                <a:lnTo>
                  <a:pt x="1335024" y="413765"/>
                </a:lnTo>
                <a:lnTo>
                  <a:pt x="1339596" y="406907"/>
                </a:lnTo>
                <a:lnTo>
                  <a:pt x="1337310" y="399287"/>
                </a:lnTo>
                <a:lnTo>
                  <a:pt x="1335786" y="392429"/>
                </a:lnTo>
                <a:lnTo>
                  <a:pt x="1328928" y="388619"/>
                </a:lnTo>
                <a:close/>
              </a:path>
              <a:path w="2845435" h="620395">
                <a:moveTo>
                  <a:pt x="1505712" y="348233"/>
                </a:moveTo>
                <a:lnTo>
                  <a:pt x="1498092" y="349757"/>
                </a:lnTo>
                <a:lnTo>
                  <a:pt x="1462278" y="358901"/>
                </a:lnTo>
                <a:lnTo>
                  <a:pt x="1423416" y="367283"/>
                </a:lnTo>
                <a:lnTo>
                  <a:pt x="1415796" y="368807"/>
                </a:lnTo>
                <a:lnTo>
                  <a:pt x="1411986" y="375665"/>
                </a:lnTo>
                <a:lnTo>
                  <a:pt x="1415034" y="389381"/>
                </a:lnTo>
                <a:lnTo>
                  <a:pt x="1421892" y="393953"/>
                </a:lnTo>
                <a:lnTo>
                  <a:pt x="1467612" y="384047"/>
                </a:lnTo>
                <a:lnTo>
                  <a:pt x="1504188" y="374903"/>
                </a:lnTo>
                <a:lnTo>
                  <a:pt x="1511046" y="373379"/>
                </a:lnTo>
                <a:lnTo>
                  <a:pt x="1515618" y="366521"/>
                </a:lnTo>
                <a:lnTo>
                  <a:pt x="1512570" y="352805"/>
                </a:lnTo>
                <a:lnTo>
                  <a:pt x="1505712" y="348233"/>
                </a:lnTo>
                <a:close/>
              </a:path>
              <a:path w="2845435" h="620395">
                <a:moveTo>
                  <a:pt x="1680972" y="306323"/>
                </a:moveTo>
                <a:lnTo>
                  <a:pt x="1674114" y="308609"/>
                </a:lnTo>
                <a:lnTo>
                  <a:pt x="1598676" y="326897"/>
                </a:lnTo>
                <a:lnTo>
                  <a:pt x="1591818" y="328421"/>
                </a:lnTo>
                <a:lnTo>
                  <a:pt x="1588008" y="335279"/>
                </a:lnTo>
                <a:lnTo>
                  <a:pt x="1591056" y="348995"/>
                </a:lnTo>
                <a:lnTo>
                  <a:pt x="1597914" y="353567"/>
                </a:lnTo>
                <a:lnTo>
                  <a:pt x="1604772" y="352043"/>
                </a:lnTo>
                <a:lnTo>
                  <a:pt x="1680210" y="333755"/>
                </a:lnTo>
                <a:lnTo>
                  <a:pt x="1687068" y="331469"/>
                </a:lnTo>
                <a:lnTo>
                  <a:pt x="1691640" y="324611"/>
                </a:lnTo>
                <a:lnTo>
                  <a:pt x="1690116" y="317753"/>
                </a:lnTo>
                <a:lnTo>
                  <a:pt x="1687830" y="310895"/>
                </a:lnTo>
                <a:lnTo>
                  <a:pt x="1680972" y="306323"/>
                </a:lnTo>
                <a:close/>
              </a:path>
              <a:path w="2845435" h="620395">
                <a:moveTo>
                  <a:pt x="1856232" y="262889"/>
                </a:moveTo>
                <a:lnTo>
                  <a:pt x="1849374" y="264413"/>
                </a:lnTo>
                <a:lnTo>
                  <a:pt x="1773936" y="283463"/>
                </a:lnTo>
                <a:lnTo>
                  <a:pt x="1767078" y="284987"/>
                </a:lnTo>
                <a:lnTo>
                  <a:pt x="1763268" y="291845"/>
                </a:lnTo>
                <a:lnTo>
                  <a:pt x="1766316" y="305561"/>
                </a:lnTo>
                <a:lnTo>
                  <a:pt x="1773936" y="310133"/>
                </a:lnTo>
                <a:lnTo>
                  <a:pt x="1780794" y="307847"/>
                </a:lnTo>
                <a:lnTo>
                  <a:pt x="1855470" y="289559"/>
                </a:lnTo>
                <a:lnTo>
                  <a:pt x="1862328" y="288035"/>
                </a:lnTo>
                <a:lnTo>
                  <a:pt x="1866900" y="280415"/>
                </a:lnTo>
                <a:lnTo>
                  <a:pt x="1865376" y="273557"/>
                </a:lnTo>
                <a:lnTo>
                  <a:pt x="1863090" y="266699"/>
                </a:lnTo>
                <a:lnTo>
                  <a:pt x="1856232" y="262889"/>
                </a:lnTo>
                <a:close/>
              </a:path>
              <a:path w="2845435" h="620395">
                <a:moveTo>
                  <a:pt x="2031492" y="218693"/>
                </a:moveTo>
                <a:lnTo>
                  <a:pt x="2024634" y="220217"/>
                </a:lnTo>
                <a:lnTo>
                  <a:pt x="2011680" y="224027"/>
                </a:lnTo>
                <a:lnTo>
                  <a:pt x="1949958" y="239267"/>
                </a:lnTo>
                <a:lnTo>
                  <a:pt x="1943100" y="240791"/>
                </a:lnTo>
                <a:lnTo>
                  <a:pt x="1938528" y="248411"/>
                </a:lnTo>
                <a:lnTo>
                  <a:pt x="1940052" y="255269"/>
                </a:lnTo>
                <a:lnTo>
                  <a:pt x="1942338" y="262127"/>
                </a:lnTo>
                <a:lnTo>
                  <a:pt x="1949196" y="265937"/>
                </a:lnTo>
                <a:lnTo>
                  <a:pt x="1956054" y="264413"/>
                </a:lnTo>
                <a:lnTo>
                  <a:pt x="2017776" y="249173"/>
                </a:lnTo>
                <a:lnTo>
                  <a:pt x="2031492" y="245363"/>
                </a:lnTo>
                <a:lnTo>
                  <a:pt x="2038350" y="243839"/>
                </a:lnTo>
                <a:lnTo>
                  <a:pt x="2042160" y="236219"/>
                </a:lnTo>
                <a:lnTo>
                  <a:pt x="2040636" y="229361"/>
                </a:lnTo>
                <a:lnTo>
                  <a:pt x="2038350" y="222503"/>
                </a:lnTo>
                <a:lnTo>
                  <a:pt x="2031492" y="218693"/>
                </a:lnTo>
                <a:close/>
              </a:path>
              <a:path w="2845435" h="620395">
                <a:moveTo>
                  <a:pt x="2206752" y="173735"/>
                </a:moveTo>
                <a:lnTo>
                  <a:pt x="2199894" y="175259"/>
                </a:lnTo>
                <a:lnTo>
                  <a:pt x="2124456" y="194309"/>
                </a:lnTo>
                <a:lnTo>
                  <a:pt x="2117598" y="195833"/>
                </a:lnTo>
                <a:lnTo>
                  <a:pt x="2113788" y="202691"/>
                </a:lnTo>
                <a:lnTo>
                  <a:pt x="2116836" y="216407"/>
                </a:lnTo>
                <a:lnTo>
                  <a:pt x="2123694" y="220979"/>
                </a:lnTo>
                <a:lnTo>
                  <a:pt x="2131314" y="218693"/>
                </a:lnTo>
                <a:lnTo>
                  <a:pt x="2205990" y="200405"/>
                </a:lnTo>
                <a:lnTo>
                  <a:pt x="2212848" y="198881"/>
                </a:lnTo>
                <a:lnTo>
                  <a:pt x="2217420" y="191261"/>
                </a:lnTo>
                <a:lnTo>
                  <a:pt x="2215134" y="184403"/>
                </a:lnTo>
                <a:lnTo>
                  <a:pt x="2213610" y="177545"/>
                </a:lnTo>
                <a:lnTo>
                  <a:pt x="2206752" y="173735"/>
                </a:lnTo>
                <a:close/>
              </a:path>
              <a:path w="2845435" h="620395">
                <a:moveTo>
                  <a:pt x="2381250" y="128015"/>
                </a:moveTo>
                <a:lnTo>
                  <a:pt x="2374392" y="130301"/>
                </a:lnTo>
                <a:lnTo>
                  <a:pt x="2299716" y="150113"/>
                </a:lnTo>
                <a:lnTo>
                  <a:pt x="2292858" y="151637"/>
                </a:lnTo>
                <a:lnTo>
                  <a:pt x="2289048" y="159257"/>
                </a:lnTo>
                <a:lnTo>
                  <a:pt x="2290572" y="166115"/>
                </a:lnTo>
                <a:lnTo>
                  <a:pt x="2292858" y="172973"/>
                </a:lnTo>
                <a:lnTo>
                  <a:pt x="2299716" y="176783"/>
                </a:lnTo>
                <a:lnTo>
                  <a:pt x="2306574" y="175259"/>
                </a:lnTo>
                <a:lnTo>
                  <a:pt x="2381250" y="155447"/>
                </a:lnTo>
                <a:lnTo>
                  <a:pt x="2388108" y="153161"/>
                </a:lnTo>
                <a:lnTo>
                  <a:pt x="2392680" y="146303"/>
                </a:lnTo>
                <a:lnTo>
                  <a:pt x="2390394" y="139445"/>
                </a:lnTo>
                <a:lnTo>
                  <a:pt x="2388870" y="132587"/>
                </a:lnTo>
                <a:lnTo>
                  <a:pt x="2381250" y="128015"/>
                </a:lnTo>
                <a:close/>
              </a:path>
              <a:path w="2845435" h="620395">
                <a:moveTo>
                  <a:pt x="2555748" y="80771"/>
                </a:moveTo>
                <a:lnTo>
                  <a:pt x="2548890" y="82295"/>
                </a:lnTo>
                <a:lnTo>
                  <a:pt x="2474214" y="103631"/>
                </a:lnTo>
                <a:lnTo>
                  <a:pt x="2467356" y="105155"/>
                </a:lnTo>
                <a:lnTo>
                  <a:pt x="2463546" y="112013"/>
                </a:lnTo>
                <a:lnTo>
                  <a:pt x="2465070" y="118871"/>
                </a:lnTo>
                <a:lnTo>
                  <a:pt x="2467356" y="125729"/>
                </a:lnTo>
                <a:lnTo>
                  <a:pt x="2474214" y="130301"/>
                </a:lnTo>
                <a:lnTo>
                  <a:pt x="2481072" y="128015"/>
                </a:lnTo>
                <a:lnTo>
                  <a:pt x="2555748" y="107441"/>
                </a:lnTo>
                <a:lnTo>
                  <a:pt x="2562606" y="105155"/>
                </a:lnTo>
                <a:lnTo>
                  <a:pt x="2566416" y="98297"/>
                </a:lnTo>
                <a:lnTo>
                  <a:pt x="2564892" y="91439"/>
                </a:lnTo>
                <a:lnTo>
                  <a:pt x="2562606" y="84581"/>
                </a:lnTo>
                <a:lnTo>
                  <a:pt x="2555748" y="80771"/>
                </a:lnTo>
                <a:close/>
              </a:path>
              <a:path w="2845435" h="620395">
                <a:moveTo>
                  <a:pt x="2730246" y="32765"/>
                </a:moveTo>
                <a:lnTo>
                  <a:pt x="2723388" y="35051"/>
                </a:lnTo>
                <a:lnTo>
                  <a:pt x="2650998" y="54863"/>
                </a:lnTo>
                <a:lnTo>
                  <a:pt x="2641854" y="57911"/>
                </a:lnTo>
                <a:lnTo>
                  <a:pt x="2638044" y="64769"/>
                </a:lnTo>
                <a:lnTo>
                  <a:pt x="2639568" y="71627"/>
                </a:lnTo>
                <a:lnTo>
                  <a:pt x="2641854" y="78485"/>
                </a:lnTo>
                <a:lnTo>
                  <a:pt x="2648712" y="82295"/>
                </a:lnTo>
                <a:lnTo>
                  <a:pt x="2655570" y="80771"/>
                </a:lnTo>
                <a:lnTo>
                  <a:pt x="2657856" y="80009"/>
                </a:lnTo>
                <a:lnTo>
                  <a:pt x="2730246" y="59435"/>
                </a:lnTo>
                <a:lnTo>
                  <a:pt x="2737104" y="57911"/>
                </a:lnTo>
                <a:lnTo>
                  <a:pt x="2740914" y="50291"/>
                </a:lnTo>
                <a:lnTo>
                  <a:pt x="2739390" y="43433"/>
                </a:lnTo>
                <a:lnTo>
                  <a:pt x="2737104" y="36575"/>
                </a:lnTo>
                <a:lnTo>
                  <a:pt x="2730246" y="32765"/>
                </a:lnTo>
                <a:close/>
              </a:path>
              <a:path w="2845435" h="620395">
                <a:moveTo>
                  <a:pt x="2839974" y="0"/>
                </a:moveTo>
                <a:lnTo>
                  <a:pt x="2833116" y="2285"/>
                </a:lnTo>
                <a:lnTo>
                  <a:pt x="2821686" y="5333"/>
                </a:lnTo>
                <a:lnTo>
                  <a:pt x="2815590" y="7619"/>
                </a:lnTo>
                <a:lnTo>
                  <a:pt x="2811018" y="14477"/>
                </a:lnTo>
                <a:lnTo>
                  <a:pt x="2815590" y="28193"/>
                </a:lnTo>
                <a:lnTo>
                  <a:pt x="2822448" y="32003"/>
                </a:lnTo>
                <a:lnTo>
                  <a:pt x="2829306" y="30479"/>
                </a:lnTo>
                <a:lnTo>
                  <a:pt x="2840736" y="26669"/>
                </a:lnTo>
                <a:lnTo>
                  <a:pt x="2845308" y="25654"/>
                </a:lnTo>
                <a:lnTo>
                  <a:pt x="2845308" y="2963"/>
                </a:lnTo>
                <a:lnTo>
                  <a:pt x="2839974" y="0"/>
                </a:lnTo>
                <a:close/>
              </a:path>
            </a:pathLst>
          </a:custGeom>
          <a:solidFill>
            <a:srgbClr val="326598"/>
          </a:solidFill>
        </p:spPr>
        <p:txBody>
          <a:bodyPr wrap="square" lIns="0" tIns="0" rIns="0" bIns="0" rtlCol="0"/>
          <a:lstStyle/>
          <a:p>
            <a:endParaRPr/>
          </a:p>
        </p:txBody>
      </p:sp>
      <p:sp>
        <p:nvSpPr>
          <p:cNvPr id="638" name="object 638"/>
          <p:cNvSpPr txBox="1"/>
          <p:nvPr/>
        </p:nvSpPr>
        <p:spPr>
          <a:xfrm>
            <a:off x="2638805" y="3785108"/>
            <a:ext cx="2846070" cy="258445"/>
          </a:xfrm>
          <a:prstGeom prst="rect">
            <a:avLst/>
          </a:prstGeom>
        </p:spPr>
        <p:txBody>
          <a:bodyPr vert="horz" wrap="square" lIns="0" tIns="0" rIns="0" bIns="0" rtlCol="0">
            <a:spAutoFit/>
          </a:bodyPr>
          <a:lstStyle/>
          <a:p>
            <a:pPr>
              <a:lnSpc>
                <a:spcPts val="1010"/>
              </a:lnSpc>
            </a:pPr>
            <a:r>
              <a:rPr sz="850" b="1" spc="-5" dirty="0">
                <a:solidFill>
                  <a:srgbClr val="3F3F3F"/>
                </a:solidFill>
                <a:latin typeface="Arial"/>
                <a:cs typeface="Arial"/>
              </a:rPr>
              <a:t>40</a:t>
            </a:r>
            <a:endParaRPr sz="850">
              <a:latin typeface="Arial"/>
              <a:cs typeface="Arial"/>
            </a:endParaRPr>
          </a:p>
          <a:p>
            <a:pPr marL="65405">
              <a:lnSpc>
                <a:spcPts val="1010"/>
              </a:lnSpc>
              <a:tabLst>
                <a:tab pos="517525" algn="l"/>
                <a:tab pos="883285" algn="l"/>
                <a:tab pos="1249680" algn="l"/>
                <a:tab pos="1615440" algn="l"/>
                <a:tab pos="1981200" algn="l"/>
                <a:tab pos="2346960" algn="l"/>
                <a:tab pos="2712720" algn="l"/>
              </a:tabLst>
            </a:pPr>
            <a:r>
              <a:rPr sz="850" b="1" spc="-5" dirty="0">
                <a:solidFill>
                  <a:srgbClr val="3F3F3F"/>
                </a:solidFill>
                <a:latin typeface="Arial"/>
                <a:cs typeface="Arial"/>
              </a:rPr>
              <a:t>13</a:t>
            </a:r>
            <a:r>
              <a:rPr sz="850" b="1" spc="-10" dirty="0">
                <a:solidFill>
                  <a:srgbClr val="3F3F3F"/>
                </a:solidFill>
                <a:latin typeface="Arial"/>
                <a:cs typeface="Arial"/>
              </a:rPr>
              <a:t> </a:t>
            </a:r>
            <a:r>
              <a:rPr sz="850" b="1" spc="-5" dirty="0">
                <a:solidFill>
                  <a:srgbClr val="3F3F3F"/>
                </a:solidFill>
                <a:latin typeface="Arial"/>
                <a:cs typeface="Arial"/>
              </a:rPr>
              <a:t>Q1</a:t>
            </a:r>
            <a:r>
              <a:rPr sz="850" b="1" dirty="0">
                <a:solidFill>
                  <a:srgbClr val="3F3F3F"/>
                </a:solidFill>
                <a:latin typeface="Arial"/>
                <a:cs typeface="Arial"/>
              </a:rPr>
              <a:t>	</a:t>
            </a:r>
            <a:r>
              <a:rPr sz="850" b="1" spc="-5" dirty="0">
                <a:solidFill>
                  <a:srgbClr val="3F3F3F"/>
                </a:solidFill>
                <a:latin typeface="Arial"/>
                <a:cs typeface="Arial"/>
              </a:rPr>
              <a:t>14</a:t>
            </a:r>
            <a:r>
              <a:rPr sz="850" b="1" dirty="0">
                <a:solidFill>
                  <a:srgbClr val="3F3F3F"/>
                </a:solidFill>
                <a:latin typeface="Arial"/>
                <a:cs typeface="Arial"/>
              </a:rPr>
              <a:t>	1</a:t>
            </a:r>
            <a:r>
              <a:rPr sz="850" b="1" spc="-5" dirty="0">
                <a:solidFill>
                  <a:srgbClr val="3F3F3F"/>
                </a:solidFill>
                <a:latin typeface="Arial"/>
                <a:cs typeface="Arial"/>
              </a:rPr>
              <a:t>5</a:t>
            </a:r>
            <a:r>
              <a:rPr sz="850" b="1" dirty="0">
                <a:solidFill>
                  <a:srgbClr val="3F3F3F"/>
                </a:solidFill>
                <a:latin typeface="Arial"/>
                <a:cs typeface="Arial"/>
              </a:rPr>
              <a:t>	</a:t>
            </a:r>
            <a:r>
              <a:rPr sz="850" b="1" spc="-5" dirty="0">
                <a:solidFill>
                  <a:srgbClr val="3F3F3F"/>
                </a:solidFill>
                <a:latin typeface="Arial"/>
                <a:cs typeface="Arial"/>
              </a:rPr>
              <a:t>16</a:t>
            </a:r>
            <a:r>
              <a:rPr sz="850" b="1" dirty="0">
                <a:solidFill>
                  <a:srgbClr val="3F3F3F"/>
                </a:solidFill>
                <a:latin typeface="Arial"/>
                <a:cs typeface="Arial"/>
              </a:rPr>
              <a:t>	</a:t>
            </a:r>
            <a:r>
              <a:rPr sz="850" b="1" spc="-5" dirty="0">
                <a:solidFill>
                  <a:srgbClr val="3F3F3F"/>
                </a:solidFill>
                <a:latin typeface="Arial"/>
                <a:cs typeface="Arial"/>
              </a:rPr>
              <a:t>17</a:t>
            </a:r>
            <a:r>
              <a:rPr sz="850" b="1" dirty="0">
                <a:solidFill>
                  <a:srgbClr val="3F3F3F"/>
                </a:solidFill>
                <a:latin typeface="Arial"/>
                <a:cs typeface="Arial"/>
              </a:rPr>
              <a:t>	</a:t>
            </a:r>
            <a:r>
              <a:rPr sz="850" b="1" spc="-5" dirty="0">
                <a:solidFill>
                  <a:srgbClr val="3F3F3F"/>
                </a:solidFill>
                <a:latin typeface="Arial"/>
                <a:cs typeface="Arial"/>
              </a:rPr>
              <a:t>18</a:t>
            </a:r>
            <a:r>
              <a:rPr sz="850" b="1" dirty="0">
                <a:solidFill>
                  <a:srgbClr val="3F3F3F"/>
                </a:solidFill>
                <a:latin typeface="Arial"/>
                <a:cs typeface="Arial"/>
              </a:rPr>
              <a:t>	</a:t>
            </a:r>
            <a:r>
              <a:rPr sz="850" b="1" spc="-5" dirty="0">
                <a:solidFill>
                  <a:srgbClr val="3F3F3F"/>
                </a:solidFill>
                <a:latin typeface="Arial"/>
                <a:cs typeface="Arial"/>
              </a:rPr>
              <a:t>19 </a:t>
            </a:r>
            <a:r>
              <a:rPr sz="850" b="1" dirty="0">
                <a:solidFill>
                  <a:srgbClr val="3F3F3F"/>
                </a:solidFill>
                <a:latin typeface="Arial"/>
                <a:cs typeface="Arial"/>
              </a:rPr>
              <a:t>	</a:t>
            </a:r>
            <a:r>
              <a:rPr sz="850" b="1" spc="-5" dirty="0">
                <a:solidFill>
                  <a:srgbClr val="3F3F3F"/>
                </a:solidFill>
                <a:latin typeface="Arial"/>
                <a:cs typeface="Arial"/>
              </a:rPr>
              <a:t>20</a:t>
            </a:r>
            <a:endParaRPr sz="850">
              <a:latin typeface="Arial"/>
              <a:cs typeface="Arial"/>
            </a:endParaRPr>
          </a:p>
        </p:txBody>
      </p:sp>
      <p:sp>
        <p:nvSpPr>
          <p:cNvPr id="639" name="object 639"/>
          <p:cNvSpPr/>
          <p:nvPr/>
        </p:nvSpPr>
        <p:spPr>
          <a:xfrm>
            <a:off x="4761738" y="3349752"/>
            <a:ext cx="895350" cy="375285"/>
          </a:xfrm>
          <a:custGeom>
            <a:avLst/>
            <a:gdLst/>
            <a:ahLst/>
            <a:cxnLst/>
            <a:rect l="l" t="t" r="r" b="b"/>
            <a:pathLst>
              <a:path w="895350" h="375285">
                <a:moveTo>
                  <a:pt x="0" y="374903"/>
                </a:moveTo>
                <a:lnTo>
                  <a:pt x="895350" y="374903"/>
                </a:lnTo>
                <a:lnTo>
                  <a:pt x="895350" y="0"/>
                </a:lnTo>
                <a:lnTo>
                  <a:pt x="0" y="0"/>
                </a:lnTo>
                <a:lnTo>
                  <a:pt x="0" y="374903"/>
                </a:lnTo>
                <a:close/>
              </a:path>
            </a:pathLst>
          </a:custGeom>
          <a:solidFill>
            <a:srgbClr val="FFFFFF"/>
          </a:solidFill>
        </p:spPr>
        <p:txBody>
          <a:bodyPr wrap="square" lIns="0" tIns="0" rIns="0" bIns="0" rtlCol="0"/>
          <a:lstStyle/>
          <a:p>
            <a:endParaRPr/>
          </a:p>
        </p:txBody>
      </p:sp>
      <p:sp>
        <p:nvSpPr>
          <p:cNvPr id="640" name="object 640"/>
          <p:cNvSpPr/>
          <p:nvPr/>
        </p:nvSpPr>
        <p:spPr>
          <a:xfrm>
            <a:off x="4760214" y="3348228"/>
            <a:ext cx="898525" cy="378460"/>
          </a:xfrm>
          <a:custGeom>
            <a:avLst/>
            <a:gdLst/>
            <a:ahLst/>
            <a:cxnLst/>
            <a:rect l="l" t="t" r="r" b="b"/>
            <a:pathLst>
              <a:path w="898525" h="378460">
                <a:moveTo>
                  <a:pt x="896874" y="0"/>
                </a:moveTo>
                <a:lnTo>
                  <a:pt x="1524" y="0"/>
                </a:lnTo>
                <a:lnTo>
                  <a:pt x="0" y="1524"/>
                </a:lnTo>
                <a:lnTo>
                  <a:pt x="0" y="376428"/>
                </a:lnTo>
                <a:lnTo>
                  <a:pt x="1524" y="377952"/>
                </a:lnTo>
                <a:lnTo>
                  <a:pt x="896874" y="377952"/>
                </a:lnTo>
                <a:lnTo>
                  <a:pt x="898397" y="376428"/>
                </a:lnTo>
                <a:lnTo>
                  <a:pt x="3048" y="376428"/>
                </a:lnTo>
                <a:lnTo>
                  <a:pt x="1524" y="374904"/>
                </a:lnTo>
                <a:lnTo>
                  <a:pt x="3048" y="374904"/>
                </a:lnTo>
                <a:lnTo>
                  <a:pt x="3048" y="3048"/>
                </a:lnTo>
                <a:lnTo>
                  <a:pt x="1524" y="3048"/>
                </a:lnTo>
                <a:lnTo>
                  <a:pt x="3048" y="1524"/>
                </a:lnTo>
                <a:lnTo>
                  <a:pt x="898397" y="1524"/>
                </a:lnTo>
                <a:lnTo>
                  <a:pt x="896874" y="0"/>
                </a:lnTo>
                <a:close/>
              </a:path>
              <a:path w="898525" h="378460">
                <a:moveTo>
                  <a:pt x="3048" y="374904"/>
                </a:moveTo>
                <a:lnTo>
                  <a:pt x="1524" y="374904"/>
                </a:lnTo>
                <a:lnTo>
                  <a:pt x="3048" y="376428"/>
                </a:lnTo>
                <a:lnTo>
                  <a:pt x="3048" y="374904"/>
                </a:lnTo>
                <a:close/>
              </a:path>
              <a:path w="898525" h="378460">
                <a:moveTo>
                  <a:pt x="895350" y="374904"/>
                </a:moveTo>
                <a:lnTo>
                  <a:pt x="3048" y="374904"/>
                </a:lnTo>
                <a:lnTo>
                  <a:pt x="3048" y="376428"/>
                </a:lnTo>
                <a:lnTo>
                  <a:pt x="895350" y="376428"/>
                </a:lnTo>
                <a:lnTo>
                  <a:pt x="895350" y="374904"/>
                </a:lnTo>
                <a:close/>
              </a:path>
              <a:path w="898525" h="378460">
                <a:moveTo>
                  <a:pt x="895350" y="1524"/>
                </a:moveTo>
                <a:lnTo>
                  <a:pt x="895350" y="376428"/>
                </a:lnTo>
                <a:lnTo>
                  <a:pt x="896874" y="374904"/>
                </a:lnTo>
                <a:lnTo>
                  <a:pt x="898397" y="374904"/>
                </a:lnTo>
                <a:lnTo>
                  <a:pt x="898397" y="3048"/>
                </a:lnTo>
                <a:lnTo>
                  <a:pt x="896874" y="3048"/>
                </a:lnTo>
                <a:lnTo>
                  <a:pt x="895350" y="1524"/>
                </a:lnTo>
                <a:close/>
              </a:path>
              <a:path w="898525" h="378460">
                <a:moveTo>
                  <a:pt x="898397" y="374904"/>
                </a:moveTo>
                <a:lnTo>
                  <a:pt x="896874" y="374904"/>
                </a:lnTo>
                <a:lnTo>
                  <a:pt x="895350" y="376428"/>
                </a:lnTo>
                <a:lnTo>
                  <a:pt x="898397" y="376428"/>
                </a:lnTo>
                <a:lnTo>
                  <a:pt x="898397" y="374904"/>
                </a:lnTo>
                <a:close/>
              </a:path>
              <a:path w="898525" h="378460">
                <a:moveTo>
                  <a:pt x="3048" y="1524"/>
                </a:moveTo>
                <a:lnTo>
                  <a:pt x="1524" y="3048"/>
                </a:lnTo>
                <a:lnTo>
                  <a:pt x="3048" y="3048"/>
                </a:lnTo>
                <a:lnTo>
                  <a:pt x="3048" y="1524"/>
                </a:lnTo>
                <a:close/>
              </a:path>
              <a:path w="898525" h="378460">
                <a:moveTo>
                  <a:pt x="895350" y="1524"/>
                </a:moveTo>
                <a:lnTo>
                  <a:pt x="3048" y="1524"/>
                </a:lnTo>
                <a:lnTo>
                  <a:pt x="3048" y="3048"/>
                </a:lnTo>
                <a:lnTo>
                  <a:pt x="895350" y="3048"/>
                </a:lnTo>
                <a:lnTo>
                  <a:pt x="895350" y="1524"/>
                </a:lnTo>
                <a:close/>
              </a:path>
              <a:path w="898525" h="378460">
                <a:moveTo>
                  <a:pt x="898397" y="1524"/>
                </a:moveTo>
                <a:lnTo>
                  <a:pt x="895350" y="1524"/>
                </a:lnTo>
                <a:lnTo>
                  <a:pt x="896874" y="3048"/>
                </a:lnTo>
                <a:lnTo>
                  <a:pt x="898397" y="3048"/>
                </a:lnTo>
                <a:lnTo>
                  <a:pt x="898397" y="1524"/>
                </a:lnTo>
                <a:close/>
              </a:path>
            </a:pathLst>
          </a:custGeom>
          <a:solidFill>
            <a:srgbClr val="000000"/>
          </a:solidFill>
        </p:spPr>
        <p:txBody>
          <a:bodyPr wrap="square" lIns="0" tIns="0" rIns="0" bIns="0" rtlCol="0"/>
          <a:lstStyle/>
          <a:p>
            <a:endParaRPr/>
          </a:p>
        </p:txBody>
      </p:sp>
      <p:sp>
        <p:nvSpPr>
          <p:cNvPr id="641" name="object 641"/>
          <p:cNvSpPr/>
          <p:nvPr/>
        </p:nvSpPr>
        <p:spPr>
          <a:xfrm>
            <a:off x="4849367" y="3428238"/>
            <a:ext cx="316230" cy="29209"/>
          </a:xfrm>
          <a:custGeom>
            <a:avLst/>
            <a:gdLst/>
            <a:ahLst/>
            <a:cxnLst/>
            <a:rect l="l" t="t" r="r" b="b"/>
            <a:pathLst>
              <a:path w="316229" h="29210">
                <a:moveTo>
                  <a:pt x="22097" y="0"/>
                </a:moveTo>
                <a:lnTo>
                  <a:pt x="6095" y="0"/>
                </a:lnTo>
                <a:lnTo>
                  <a:pt x="0" y="6858"/>
                </a:lnTo>
                <a:lnTo>
                  <a:pt x="0" y="22098"/>
                </a:lnTo>
                <a:lnTo>
                  <a:pt x="6095" y="28956"/>
                </a:lnTo>
                <a:lnTo>
                  <a:pt x="22097" y="28956"/>
                </a:lnTo>
                <a:lnTo>
                  <a:pt x="28955" y="22098"/>
                </a:lnTo>
                <a:lnTo>
                  <a:pt x="28955" y="6858"/>
                </a:lnTo>
                <a:lnTo>
                  <a:pt x="22097" y="0"/>
                </a:lnTo>
                <a:close/>
              </a:path>
              <a:path w="316229" h="29210">
                <a:moveTo>
                  <a:pt x="80009" y="0"/>
                </a:moveTo>
                <a:lnTo>
                  <a:pt x="64007" y="0"/>
                </a:lnTo>
                <a:lnTo>
                  <a:pt x="57149" y="6858"/>
                </a:lnTo>
                <a:lnTo>
                  <a:pt x="57149" y="22098"/>
                </a:lnTo>
                <a:lnTo>
                  <a:pt x="64007" y="28956"/>
                </a:lnTo>
                <a:lnTo>
                  <a:pt x="80009" y="28956"/>
                </a:lnTo>
                <a:lnTo>
                  <a:pt x="86105" y="22098"/>
                </a:lnTo>
                <a:lnTo>
                  <a:pt x="86105" y="6858"/>
                </a:lnTo>
                <a:lnTo>
                  <a:pt x="80009" y="0"/>
                </a:lnTo>
                <a:close/>
              </a:path>
              <a:path w="316229" h="29210">
                <a:moveTo>
                  <a:pt x="137159" y="0"/>
                </a:moveTo>
                <a:lnTo>
                  <a:pt x="121157" y="0"/>
                </a:lnTo>
                <a:lnTo>
                  <a:pt x="115061" y="6858"/>
                </a:lnTo>
                <a:lnTo>
                  <a:pt x="115061" y="22098"/>
                </a:lnTo>
                <a:lnTo>
                  <a:pt x="121157" y="28956"/>
                </a:lnTo>
                <a:lnTo>
                  <a:pt x="137159" y="28956"/>
                </a:lnTo>
                <a:lnTo>
                  <a:pt x="143255" y="22098"/>
                </a:lnTo>
                <a:lnTo>
                  <a:pt x="143255" y="6858"/>
                </a:lnTo>
                <a:lnTo>
                  <a:pt x="137159" y="0"/>
                </a:lnTo>
                <a:close/>
              </a:path>
              <a:path w="316229" h="29210">
                <a:moveTo>
                  <a:pt x="194309" y="0"/>
                </a:moveTo>
                <a:lnTo>
                  <a:pt x="179069" y="0"/>
                </a:lnTo>
                <a:lnTo>
                  <a:pt x="172211" y="6858"/>
                </a:lnTo>
                <a:lnTo>
                  <a:pt x="172211" y="22098"/>
                </a:lnTo>
                <a:lnTo>
                  <a:pt x="179069" y="28956"/>
                </a:lnTo>
                <a:lnTo>
                  <a:pt x="194309" y="28956"/>
                </a:lnTo>
                <a:lnTo>
                  <a:pt x="201167" y="22098"/>
                </a:lnTo>
                <a:lnTo>
                  <a:pt x="201167" y="6858"/>
                </a:lnTo>
                <a:lnTo>
                  <a:pt x="194309" y="0"/>
                </a:lnTo>
                <a:close/>
              </a:path>
              <a:path w="316229" h="29210">
                <a:moveTo>
                  <a:pt x="252221" y="0"/>
                </a:moveTo>
                <a:lnTo>
                  <a:pt x="236219" y="0"/>
                </a:lnTo>
                <a:lnTo>
                  <a:pt x="229361" y="6858"/>
                </a:lnTo>
                <a:lnTo>
                  <a:pt x="229361" y="22098"/>
                </a:lnTo>
                <a:lnTo>
                  <a:pt x="236219" y="28956"/>
                </a:lnTo>
                <a:lnTo>
                  <a:pt x="252221" y="28956"/>
                </a:lnTo>
                <a:lnTo>
                  <a:pt x="258317" y="22098"/>
                </a:lnTo>
                <a:lnTo>
                  <a:pt x="258317" y="6858"/>
                </a:lnTo>
                <a:lnTo>
                  <a:pt x="252221" y="0"/>
                </a:lnTo>
                <a:close/>
              </a:path>
              <a:path w="316229" h="29210">
                <a:moveTo>
                  <a:pt x="309371" y="0"/>
                </a:moveTo>
                <a:lnTo>
                  <a:pt x="293369" y="0"/>
                </a:lnTo>
                <a:lnTo>
                  <a:pt x="287273" y="6858"/>
                </a:lnTo>
                <a:lnTo>
                  <a:pt x="287273" y="22098"/>
                </a:lnTo>
                <a:lnTo>
                  <a:pt x="293369" y="28956"/>
                </a:lnTo>
                <a:lnTo>
                  <a:pt x="309371" y="28956"/>
                </a:lnTo>
                <a:lnTo>
                  <a:pt x="316229" y="22098"/>
                </a:lnTo>
                <a:lnTo>
                  <a:pt x="316229" y="6858"/>
                </a:lnTo>
                <a:lnTo>
                  <a:pt x="309371" y="0"/>
                </a:lnTo>
                <a:close/>
              </a:path>
            </a:pathLst>
          </a:custGeom>
          <a:solidFill>
            <a:srgbClr val="000065"/>
          </a:solidFill>
        </p:spPr>
        <p:txBody>
          <a:bodyPr wrap="square" lIns="0" tIns="0" rIns="0" bIns="0" rtlCol="0"/>
          <a:lstStyle/>
          <a:p>
            <a:endParaRPr/>
          </a:p>
        </p:txBody>
      </p:sp>
      <p:sp>
        <p:nvSpPr>
          <p:cNvPr id="642" name="object 642"/>
          <p:cNvSpPr/>
          <p:nvPr/>
        </p:nvSpPr>
        <p:spPr>
          <a:xfrm>
            <a:off x="4850891" y="3617214"/>
            <a:ext cx="284480" cy="26034"/>
          </a:xfrm>
          <a:custGeom>
            <a:avLst/>
            <a:gdLst/>
            <a:ahLst/>
            <a:cxnLst/>
            <a:rect l="l" t="t" r="r" b="b"/>
            <a:pathLst>
              <a:path w="284479" h="26035">
                <a:moveTo>
                  <a:pt x="97535" y="0"/>
                </a:moveTo>
                <a:lnTo>
                  <a:pt x="5333" y="0"/>
                </a:lnTo>
                <a:lnTo>
                  <a:pt x="0" y="6096"/>
                </a:lnTo>
                <a:lnTo>
                  <a:pt x="0" y="20574"/>
                </a:lnTo>
                <a:lnTo>
                  <a:pt x="5333" y="25908"/>
                </a:lnTo>
                <a:lnTo>
                  <a:pt x="97535" y="25908"/>
                </a:lnTo>
                <a:lnTo>
                  <a:pt x="102869" y="20574"/>
                </a:lnTo>
                <a:lnTo>
                  <a:pt x="102869" y="6096"/>
                </a:lnTo>
                <a:lnTo>
                  <a:pt x="97535" y="0"/>
                </a:lnTo>
                <a:close/>
              </a:path>
              <a:path w="284479" h="26035">
                <a:moveTo>
                  <a:pt x="278129" y="0"/>
                </a:moveTo>
                <a:lnTo>
                  <a:pt x="186689" y="0"/>
                </a:lnTo>
                <a:lnTo>
                  <a:pt x="180593" y="6096"/>
                </a:lnTo>
                <a:lnTo>
                  <a:pt x="180593" y="20574"/>
                </a:lnTo>
                <a:lnTo>
                  <a:pt x="186689" y="25908"/>
                </a:lnTo>
                <a:lnTo>
                  <a:pt x="278129" y="25908"/>
                </a:lnTo>
                <a:lnTo>
                  <a:pt x="284225" y="20574"/>
                </a:lnTo>
                <a:lnTo>
                  <a:pt x="284225" y="6096"/>
                </a:lnTo>
                <a:lnTo>
                  <a:pt x="278129" y="0"/>
                </a:lnTo>
                <a:close/>
              </a:path>
            </a:pathLst>
          </a:custGeom>
          <a:solidFill>
            <a:srgbClr val="326598"/>
          </a:solidFill>
        </p:spPr>
        <p:txBody>
          <a:bodyPr wrap="square" lIns="0" tIns="0" rIns="0" bIns="0" rtlCol="0"/>
          <a:lstStyle/>
          <a:p>
            <a:endParaRPr/>
          </a:p>
        </p:txBody>
      </p:sp>
      <p:sp>
        <p:nvSpPr>
          <p:cNvPr id="643" name="object 643"/>
          <p:cNvSpPr txBox="1"/>
          <p:nvPr/>
        </p:nvSpPr>
        <p:spPr>
          <a:xfrm>
            <a:off x="5198364" y="3304755"/>
            <a:ext cx="385445" cy="377825"/>
          </a:xfrm>
          <a:prstGeom prst="rect">
            <a:avLst/>
          </a:prstGeom>
        </p:spPr>
        <p:txBody>
          <a:bodyPr vert="horz" wrap="square" lIns="0" tIns="0" rIns="0" bIns="0" rtlCol="0">
            <a:spAutoFit/>
          </a:bodyPr>
          <a:lstStyle/>
          <a:p>
            <a:pPr marR="5080">
              <a:lnSpc>
                <a:spcPct val="164700"/>
              </a:lnSpc>
            </a:pPr>
            <a:r>
              <a:rPr sz="750" dirty="0">
                <a:solidFill>
                  <a:srgbClr val="3F3F3F"/>
                </a:solidFill>
                <a:latin typeface="Arial"/>
                <a:cs typeface="Arial"/>
              </a:rPr>
              <a:t>C</a:t>
            </a:r>
            <a:r>
              <a:rPr sz="750" spc="-10" dirty="0">
                <a:solidFill>
                  <a:srgbClr val="3F3F3F"/>
                </a:solidFill>
                <a:latin typeface="Arial"/>
                <a:cs typeface="Arial"/>
              </a:rPr>
              <a:t>a</a:t>
            </a:r>
            <a:r>
              <a:rPr sz="750" spc="-5" dirty="0">
                <a:solidFill>
                  <a:srgbClr val="3F3F3F"/>
                </a:solidFill>
                <a:latin typeface="Arial"/>
                <a:cs typeface="Arial"/>
              </a:rPr>
              <a:t>pa</a:t>
            </a:r>
            <a:r>
              <a:rPr sz="750" spc="5" dirty="0">
                <a:solidFill>
                  <a:srgbClr val="3F3F3F"/>
                </a:solidFill>
                <a:latin typeface="Arial"/>
                <a:cs typeface="Arial"/>
              </a:rPr>
              <a:t>c</a:t>
            </a:r>
            <a:r>
              <a:rPr sz="750" spc="-5" dirty="0">
                <a:solidFill>
                  <a:srgbClr val="3F3F3F"/>
                </a:solidFill>
                <a:latin typeface="Arial"/>
                <a:cs typeface="Arial"/>
              </a:rPr>
              <a:t>i</a:t>
            </a:r>
            <a:r>
              <a:rPr sz="750" spc="-10" dirty="0">
                <a:solidFill>
                  <a:srgbClr val="3F3F3F"/>
                </a:solidFill>
                <a:latin typeface="Arial"/>
                <a:cs typeface="Arial"/>
              </a:rPr>
              <a:t>t</a:t>
            </a:r>
            <a:r>
              <a:rPr sz="750" dirty="0">
                <a:solidFill>
                  <a:srgbClr val="3F3F3F"/>
                </a:solidFill>
                <a:latin typeface="Arial"/>
                <a:cs typeface="Arial"/>
              </a:rPr>
              <a:t>y  </a:t>
            </a:r>
            <a:r>
              <a:rPr sz="750" spc="-5" dirty="0">
                <a:solidFill>
                  <a:srgbClr val="3F3F3F"/>
                </a:solidFill>
                <a:latin typeface="Arial"/>
                <a:cs typeface="Arial"/>
              </a:rPr>
              <a:t>Demand</a:t>
            </a:r>
            <a:endParaRPr sz="750">
              <a:latin typeface="Arial"/>
              <a:cs typeface="Arial"/>
            </a:endParaRPr>
          </a:p>
        </p:txBody>
      </p:sp>
      <p:sp>
        <p:nvSpPr>
          <p:cNvPr id="644" name="object 644"/>
          <p:cNvSpPr/>
          <p:nvPr/>
        </p:nvSpPr>
        <p:spPr>
          <a:xfrm>
            <a:off x="2036826" y="2036064"/>
            <a:ext cx="3807460" cy="2232660"/>
          </a:xfrm>
          <a:custGeom>
            <a:avLst/>
            <a:gdLst/>
            <a:ahLst/>
            <a:cxnLst/>
            <a:rect l="l" t="t" r="r" b="b"/>
            <a:pathLst>
              <a:path w="3807460" h="2232660">
                <a:moveTo>
                  <a:pt x="3805428" y="0"/>
                </a:moveTo>
                <a:lnTo>
                  <a:pt x="1524" y="0"/>
                </a:lnTo>
                <a:lnTo>
                  <a:pt x="0" y="1524"/>
                </a:lnTo>
                <a:lnTo>
                  <a:pt x="0" y="2231898"/>
                </a:lnTo>
                <a:lnTo>
                  <a:pt x="1524" y="2232660"/>
                </a:lnTo>
                <a:lnTo>
                  <a:pt x="3805428" y="2232660"/>
                </a:lnTo>
                <a:lnTo>
                  <a:pt x="3806952" y="2231898"/>
                </a:lnTo>
                <a:lnTo>
                  <a:pt x="3048" y="2231898"/>
                </a:lnTo>
                <a:lnTo>
                  <a:pt x="1524" y="2230374"/>
                </a:lnTo>
                <a:lnTo>
                  <a:pt x="3048" y="2230374"/>
                </a:lnTo>
                <a:lnTo>
                  <a:pt x="3048" y="3048"/>
                </a:lnTo>
                <a:lnTo>
                  <a:pt x="1524" y="3048"/>
                </a:lnTo>
                <a:lnTo>
                  <a:pt x="3048" y="1524"/>
                </a:lnTo>
                <a:lnTo>
                  <a:pt x="3806952" y="1524"/>
                </a:lnTo>
                <a:lnTo>
                  <a:pt x="3805428" y="0"/>
                </a:lnTo>
                <a:close/>
              </a:path>
              <a:path w="3807460" h="2232660">
                <a:moveTo>
                  <a:pt x="3048" y="2230374"/>
                </a:moveTo>
                <a:lnTo>
                  <a:pt x="1524" y="2230374"/>
                </a:lnTo>
                <a:lnTo>
                  <a:pt x="3048" y="2231898"/>
                </a:lnTo>
                <a:lnTo>
                  <a:pt x="3048" y="2230374"/>
                </a:lnTo>
                <a:close/>
              </a:path>
              <a:path w="3807460" h="2232660">
                <a:moveTo>
                  <a:pt x="3803904" y="2230374"/>
                </a:moveTo>
                <a:lnTo>
                  <a:pt x="3048" y="2230374"/>
                </a:lnTo>
                <a:lnTo>
                  <a:pt x="3048" y="2231898"/>
                </a:lnTo>
                <a:lnTo>
                  <a:pt x="3803904" y="2231898"/>
                </a:lnTo>
                <a:lnTo>
                  <a:pt x="3803904" y="2230374"/>
                </a:lnTo>
                <a:close/>
              </a:path>
              <a:path w="3807460" h="2232660">
                <a:moveTo>
                  <a:pt x="3803904" y="1524"/>
                </a:moveTo>
                <a:lnTo>
                  <a:pt x="3803904" y="2231898"/>
                </a:lnTo>
                <a:lnTo>
                  <a:pt x="3805428" y="2230374"/>
                </a:lnTo>
                <a:lnTo>
                  <a:pt x="3806952" y="2230373"/>
                </a:lnTo>
                <a:lnTo>
                  <a:pt x="3806952" y="3048"/>
                </a:lnTo>
                <a:lnTo>
                  <a:pt x="3805428" y="3048"/>
                </a:lnTo>
                <a:lnTo>
                  <a:pt x="3803904" y="1524"/>
                </a:lnTo>
                <a:close/>
              </a:path>
              <a:path w="3807460" h="2232660">
                <a:moveTo>
                  <a:pt x="3806952" y="2230373"/>
                </a:moveTo>
                <a:lnTo>
                  <a:pt x="3805428" y="2230374"/>
                </a:lnTo>
                <a:lnTo>
                  <a:pt x="3803904" y="2231898"/>
                </a:lnTo>
                <a:lnTo>
                  <a:pt x="3806952" y="2231898"/>
                </a:lnTo>
                <a:lnTo>
                  <a:pt x="3806952" y="2230373"/>
                </a:lnTo>
                <a:close/>
              </a:path>
              <a:path w="3807460" h="2232660">
                <a:moveTo>
                  <a:pt x="3048" y="1524"/>
                </a:moveTo>
                <a:lnTo>
                  <a:pt x="1524" y="3048"/>
                </a:lnTo>
                <a:lnTo>
                  <a:pt x="3048" y="3048"/>
                </a:lnTo>
                <a:lnTo>
                  <a:pt x="3048" y="1524"/>
                </a:lnTo>
                <a:close/>
              </a:path>
              <a:path w="3807460" h="2232660">
                <a:moveTo>
                  <a:pt x="3803904" y="1524"/>
                </a:moveTo>
                <a:lnTo>
                  <a:pt x="3048" y="1524"/>
                </a:lnTo>
                <a:lnTo>
                  <a:pt x="3048" y="3048"/>
                </a:lnTo>
                <a:lnTo>
                  <a:pt x="3803904" y="3048"/>
                </a:lnTo>
                <a:lnTo>
                  <a:pt x="3803904" y="1524"/>
                </a:lnTo>
                <a:close/>
              </a:path>
              <a:path w="3807460" h="2232660">
                <a:moveTo>
                  <a:pt x="3806952" y="1524"/>
                </a:moveTo>
                <a:lnTo>
                  <a:pt x="3803904" y="1524"/>
                </a:lnTo>
                <a:lnTo>
                  <a:pt x="3805428" y="3048"/>
                </a:lnTo>
                <a:lnTo>
                  <a:pt x="3806952" y="3048"/>
                </a:lnTo>
                <a:lnTo>
                  <a:pt x="3806952" y="1524"/>
                </a:lnTo>
                <a:close/>
              </a:path>
            </a:pathLst>
          </a:custGeom>
          <a:solidFill>
            <a:srgbClr val="000000"/>
          </a:solidFill>
        </p:spPr>
        <p:txBody>
          <a:bodyPr wrap="square" lIns="0" tIns="0" rIns="0" bIns="0" rtlCol="0"/>
          <a:lstStyle/>
          <a:p>
            <a:endParaRPr/>
          </a:p>
        </p:txBody>
      </p:sp>
      <p:sp>
        <p:nvSpPr>
          <p:cNvPr id="645" name="object 645"/>
          <p:cNvSpPr txBox="1"/>
          <p:nvPr/>
        </p:nvSpPr>
        <p:spPr>
          <a:xfrm>
            <a:off x="2138933" y="2200145"/>
            <a:ext cx="633095" cy="1451610"/>
          </a:xfrm>
          <a:prstGeom prst="rect">
            <a:avLst/>
          </a:prstGeom>
        </p:spPr>
        <p:txBody>
          <a:bodyPr vert="horz" wrap="square" lIns="0" tIns="0" rIns="0" bIns="0" rtlCol="0">
            <a:spAutoFit/>
          </a:bodyPr>
          <a:lstStyle/>
          <a:p>
            <a:pPr marR="5715" algn="r">
              <a:lnSpc>
                <a:spcPct val="100000"/>
              </a:lnSpc>
            </a:pPr>
            <a:r>
              <a:rPr sz="850" b="1" spc="-5" dirty="0">
                <a:solidFill>
                  <a:srgbClr val="3F3F3F"/>
                </a:solidFill>
                <a:latin typeface="Arial"/>
                <a:cs typeface="Arial"/>
              </a:rPr>
              <a:t>1</a:t>
            </a:r>
            <a:r>
              <a:rPr sz="850" b="1" spc="-15" dirty="0">
                <a:solidFill>
                  <a:srgbClr val="3F3F3F"/>
                </a:solidFill>
                <a:latin typeface="Arial"/>
                <a:cs typeface="Arial"/>
              </a:rPr>
              <a:t>6</a:t>
            </a:r>
            <a:r>
              <a:rPr sz="850" b="1" spc="-5" dirty="0">
                <a:solidFill>
                  <a:srgbClr val="3F3F3F"/>
                </a:solidFill>
                <a:latin typeface="Arial"/>
                <a:cs typeface="Arial"/>
              </a:rPr>
              <a:t>0</a:t>
            </a:r>
            <a:endParaRPr sz="850">
              <a:latin typeface="Arial"/>
              <a:cs typeface="Arial"/>
            </a:endParaRPr>
          </a:p>
          <a:p>
            <a:pPr>
              <a:lnSpc>
                <a:spcPct val="100000"/>
              </a:lnSpc>
              <a:spcBef>
                <a:spcPts val="25"/>
              </a:spcBef>
            </a:pPr>
            <a:endParaRPr sz="900">
              <a:latin typeface="Times New Roman"/>
              <a:cs typeface="Times New Roman"/>
            </a:endParaRPr>
          </a:p>
          <a:p>
            <a:pPr marR="5715" algn="r">
              <a:lnSpc>
                <a:spcPct val="100000"/>
              </a:lnSpc>
            </a:pPr>
            <a:r>
              <a:rPr sz="850" b="1" spc="-5" dirty="0">
                <a:solidFill>
                  <a:srgbClr val="3F3F3F"/>
                </a:solidFill>
                <a:latin typeface="Arial"/>
                <a:cs typeface="Arial"/>
              </a:rPr>
              <a:t>1</a:t>
            </a:r>
            <a:r>
              <a:rPr sz="850" b="1" spc="-15" dirty="0">
                <a:solidFill>
                  <a:srgbClr val="3F3F3F"/>
                </a:solidFill>
                <a:latin typeface="Arial"/>
                <a:cs typeface="Arial"/>
              </a:rPr>
              <a:t>4</a:t>
            </a:r>
            <a:r>
              <a:rPr sz="850" b="1" spc="-5" dirty="0">
                <a:solidFill>
                  <a:srgbClr val="3F3F3F"/>
                </a:solidFill>
                <a:latin typeface="Arial"/>
                <a:cs typeface="Arial"/>
              </a:rPr>
              <a:t>0</a:t>
            </a:r>
            <a:endParaRPr sz="850">
              <a:latin typeface="Arial"/>
              <a:cs typeface="Arial"/>
            </a:endParaRPr>
          </a:p>
          <a:p>
            <a:pPr>
              <a:lnSpc>
                <a:spcPct val="100000"/>
              </a:lnSpc>
              <a:spcBef>
                <a:spcPts val="15"/>
              </a:spcBef>
            </a:pPr>
            <a:endParaRPr sz="900">
              <a:latin typeface="Times New Roman"/>
              <a:cs typeface="Times New Roman"/>
            </a:endParaRPr>
          </a:p>
          <a:p>
            <a:pPr marR="5715" algn="r">
              <a:lnSpc>
                <a:spcPct val="100000"/>
              </a:lnSpc>
            </a:pPr>
            <a:r>
              <a:rPr sz="850" b="1" spc="-5" dirty="0">
                <a:solidFill>
                  <a:srgbClr val="3F3F3F"/>
                </a:solidFill>
                <a:latin typeface="Arial"/>
                <a:cs typeface="Arial"/>
              </a:rPr>
              <a:t>1</a:t>
            </a:r>
            <a:r>
              <a:rPr sz="850" b="1" spc="-15" dirty="0">
                <a:solidFill>
                  <a:srgbClr val="3F3F3F"/>
                </a:solidFill>
                <a:latin typeface="Arial"/>
                <a:cs typeface="Arial"/>
              </a:rPr>
              <a:t>2</a:t>
            </a:r>
            <a:r>
              <a:rPr sz="850" b="1" spc="-5" dirty="0">
                <a:solidFill>
                  <a:srgbClr val="3F3F3F"/>
                </a:solidFill>
                <a:latin typeface="Arial"/>
                <a:cs typeface="Arial"/>
              </a:rPr>
              <a:t>0</a:t>
            </a:r>
            <a:endParaRPr sz="850">
              <a:latin typeface="Arial"/>
              <a:cs typeface="Arial"/>
            </a:endParaRPr>
          </a:p>
          <a:p>
            <a:pPr marR="5715" algn="r">
              <a:lnSpc>
                <a:spcPts val="1000"/>
              </a:lnSpc>
              <a:spcBef>
                <a:spcPts val="800"/>
              </a:spcBef>
            </a:pPr>
            <a:r>
              <a:rPr sz="850" b="1" spc="-5" dirty="0">
                <a:solidFill>
                  <a:srgbClr val="3F3F3F"/>
                </a:solidFill>
                <a:latin typeface="Arial"/>
                <a:cs typeface="Arial"/>
              </a:rPr>
              <a:t>Index </a:t>
            </a:r>
            <a:r>
              <a:rPr sz="850" b="1" spc="135" dirty="0">
                <a:solidFill>
                  <a:srgbClr val="3F3F3F"/>
                </a:solidFill>
                <a:latin typeface="Arial"/>
                <a:cs typeface="Arial"/>
              </a:rPr>
              <a:t> </a:t>
            </a:r>
            <a:r>
              <a:rPr sz="1275" b="1" spc="-7" baseline="-16339" dirty="0">
                <a:solidFill>
                  <a:srgbClr val="3F3F3F"/>
                </a:solidFill>
                <a:latin typeface="Arial"/>
                <a:cs typeface="Arial"/>
              </a:rPr>
              <a:t>100</a:t>
            </a:r>
            <a:endParaRPr sz="1275" baseline="-16339">
              <a:latin typeface="Arial"/>
              <a:cs typeface="Arial"/>
            </a:endParaRPr>
          </a:p>
          <a:p>
            <a:pPr marL="73025">
              <a:lnSpc>
                <a:spcPts val="980"/>
              </a:lnSpc>
            </a:pPr>
            <a:r>
              <a:rPr sz="850" b="1" spc="-5" dirty="0">
                <a:solidFill>
                  <a:srgbClr val="3F3F3F"/>
                </a:solidFill>
                <a:latin typeface="Arial"/>
                <a:cs typeface="Arial"/>
              </a:rPr>
              <a:t>(2013</a:t>
            </a:r>
            <a:endParaRPr sz="850">
              <a:latin typeface="Arial"/>
              <a:cs typeface="Arial"/>
            </a:endParaRPr>
          </a:p>
          <a:p>
            <a:pPr marR="5080" algn="r">
              <a:lnSpc>
                <a:spcPts val="994"/>
              </a:lnSpc>
            </a:pPr>
            <a:r>
              <a:rPr sz="850" b="1" spc="-5" dirty="0">
                <a:solidFill>
                  <a:srgbClr val="3F3F3F"/>
                </a:solidFill>
                <a:latin typeface="Arial"/>
                <a:cs typeface="Arial"/>
              </a:rPr>
              <a:t>Q1=100) </a:t>
            </a:r>
            <a:r>
              <a:rPr sz="850" b="1" spc="60" dirty="0">
                <a:solidFill>
                  <a:srgbClr val="3F3F3F"/>
                </a:solidFill>
                <a:latin typeface="Arial"/>
                <a:cs typeface="Arial"/>
              </a:rPr>
              <a:t> </a:t>
            </a:r>
            <a:r>
              <a:rPr sz="1275" b="1" spc="-7" baseline="-26143" dirty="0">
                <a:solidFill>
                  <a:srgbClr val="3F3F3F"/>
                </a:solidFill>
                <a:latin typeface="Arial"/>
                <a:cs typeface="Arial"/>
              </a:rPr>
              <a:t>80</a:t>
            </a:r>
            <a:endParaRPr sz="1275" baseline="-26143">
              <a:latin typeface="Arial"/>
              <a:cs typeface="Arial"/>
            </a:endParaRPr>
          </a:p>
          <a:p>
            <a:pPr>
              <a:lnSpc>
                <a:spcPct val="100000"/>
              </a:lnSpc>
            </a:pPr>
            <a:endParaRPr sz="1250">
              <a:latin typeface="Times New Roman"/>
              <a:cs typeface="Times New Roman"/>
            </a:endParaRPr>
          </a:p>
          <a:p>
            <a:pPr marR="5080" algn="r">
              <a:lnSpc>
                <a:spcPct val="100000"/>
              </a:lnSpc>
            </a:pPr>
            <a:r>
              <a:rPr sz="850" b="1" spc="-5" dirty="0">
                <a:solidFill>
                  <a:srgbClr val="3F3F3F"/>
                </a:solidFill>
                <a:latin typeface="Arial"/>
                <a:cs typeface="Arial"/>
              </a:rPr>
              <a:t>60</a:t>
            </a:r>
            <a:endParaRPr sz="850">
              <a:latin typeface="Arial"/>
              <a:cs typeface="Arial"/>
            </a:endParaRPr>
          </a:p>
        </p:txBody>
      </p:sp>
      <p:sp>
        <p:nvSpPr>
          <p:cNvPr id="646" name="object 64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19</a:t>
            </a:fld>
            <a:endParaRPr spc="1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object 18"/>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2</a:t>
            </a:fld>
            <a:endParaRPr sz="1000">
              <a:latin typeface="Calibri"/>
              <a:cs typeface="Calibri"/>
            </a:endParaRPr>
          </a:p>
        </p:txBody>
      </p:sp>
      <p:sp>
        <p:nvSpPr>
          <p:cNvPr id="2" name="object 2"/>
          <p:cNvSpPr txBox="1"/>
          <p:nvPr/>
        </p:nvSpPr>
        <p:spPr>
          <a:xfrm>
            <a:off x="1297177" y="849376"/>
            <a:ext cx="444500" cy="1540510"/>
          </a:xfrm>
          <a:prstGeom prst="rect">
            <a:avLst/>
          </a:prstGeom>
        </p:spPr>
        <p:txBody>
          <a:bodyPr vert="horz" wrap="square" lIns="0" tIns="0" rIns="0" bIns="0" rtlCol="0">
            <a:spAutoFit/>
          </a:bodyPr>
          <a:lstStyle/>
          <a:p>
            <a:pPr marL="131445">
              <a:lnSpc>
                <a:spcPts val="1115"/>
              </a:lnSpc>
            </a:pPr>
            <a:r>
              <a:rPr sz="950" spc="-5" dirty="0">
                <a:latin typeface="Times New Roman"/>
                <a:cs typeface="Times New Roman"/>
              </a:rPr>
              <a:t>10.1.1</a:t>
            </a:r>
            <a:endParaRPr sz="950">
              <a:latin typeface="Times New Roman"/>
              <a:cs typeface="Times New Roman"/>
            </a:endParaRPr>
          </a:p>
          <a:p>
            <a:pPr marL="131445">
              <a:lnSpc>
                <a:spcPts val="1080"/>
              </a:lnSpc>
            </a:pPr>
            <a:r>
              <a:rPr sz="950" spc="-5" dirty="0">
                <a:latin typeface="Times New Roman"/>
                <a:cs typeface="Times New Roman"/>
              </a:rPr>
              <a:t>10.1.2</a:t>
            </a:r>
            <a:endParaRPr sz="950">
              <a:latin typeface="Times New Roman"/>
              <a:cs typeface="Times New Roman"/>
            </a:endParaRPr>
          </a:p>
          <a:p>
            <a:pPr marL="131445">
              <a:lnSpc>
                <a:spcPts val="1105"/>
              </a:lnSpc>
            </a:pPr>
            <a:r>
              <a:rPr sz="950" spc="-5" dirty="0">
                <a:latin typeface="Times New Roman"/>
                <a:cs typeface="Times New Roman"/>
              </a:rPr>
              <a:t>10.1.3</a:t>
            </a:r>
            <a:endParaRPr sz="950">
              <a:latin typeface="Times New Roman"/>
              <a:cs typeface="Times New Roman"/>
            </a:endParaRPr>
          </a:p>
          <a:p>
            <a:pPr marL="12700">
              <a:lnSpc>
                <a:spcPts val="1110"/>
              </a:lnSpc>
              <a:spcBef>
                <a:spcPts val="515"/>
              </a:spcBef>
            </a:pPr>
            <a:r>
              <a:rPr sz="950" i="1" spc="-10" dirty="0">
                <a:latin typeface="Arial"/>
                <a:cs typeface="Arial"/>
              </a:rPr>
              <a:t>10.2</a:t>
            </a:r>
            <a:endParaRPr sz="950">
              <a:latin typeface="Arial"/>
              <a:cs typeface="Arial"/>
            </a:endParaRPr>
          </a:p>
          <a:p>
            <a:pPr marL="131445">
              <a:lnSpc>
                <a:spcPts val="1080"/>
              </a:lnSpc>
            </a:pPr>
            <a:r>
              <a:rPr sz="950" spc="-5" dirty="0">
                <a:latin typeface="Times New Roman"/>
                <a:cs typeface="Times New Roman"/>
              </a:rPr>
              <a:t>10.2.1</a:t>
            </a:r>
            <a:endParaRPr sz="950">
              <a:latin typeface="Times New Roman"/>
              <a:cs typeface="Times New Roman"/>
            </a:endParaRPr>
          </a:p>
          <a:p>
            <a:pPr marL="131445">
              <a:lnSpc>
                <a:spcPts val="1085"/>
              </a:lnSpc>
            </a:pPr>
            <a:r>
              <a:rPr sz="950" spc="-5" dirty="0">
                <a:latin typeface="Times New Roman"/>
                <a:cs typeface="Times New Roman"/>
              </a:rPr>
              <a:t>10.2.2</a:t>
            </a:r>
            <a:endParaRPr sz="950">
              <a:latin typeface="Times New Roman"/>
              <a:cs typeface="Times New Roman"/>
            </a:endParaRPr>
          </a:p>
          <a:p>
            <a:pPr marL="131445">
              <a:lnSpc>
                <a:spcPts val="1085"/>
              </a:lnSpc>
            </a:pPr>
            <a:r>
              <a:rPr sz="950" spc="-5" dirty="0">
                <a:latin typeface="Times New Roman"/>
                <a:cs typeface="Times New Roman"/>
              </a:rPr>
              <a:t>10.2.3</a:t>
            </a:r>
            <a:endParaRPr sz="950">
              <a:latin typeface="Times New Roman"/>
              <a:cs typeface="Times New Roman"/>
            </a:endParaRPr>
          </a:p>
          <a:p>
            <a:pPr marL="131445">
              <a:lnSpc>
                <a:spcPts val="1080"/>
              </a:lnSpc>
            </a:pPr>
            <a:r>
              <a:rPr sz="950" spc="-5" dirty="0">
                <a:latin typeface="Times New Roman"/>
                <a:cs typeface="Times New Roman"/>
              </a:rPr>
              <a:t>10.2.4</a:t>
            </a:r>
            <a:endParaRPr sz="950">
              <a:latin typeface="Times New Roman"/>
              <a:cs typeface="Times New Roman"/>
            </a:endParaRPr>
          </a:p>
          <a:p>
            <a:pPr marL="131445">
              <a:lnSpc>
                <a:spcPts val="1110"/>
              </a:lnSpc>
            </a:pPr>
            <a:r>
              <a:rPr sz="950" spc="-5" dirty="0">
                <a:latin typeface="Times New Roman"/>
                <a:cs typeface="Times New Roman"/>
              </a:rPr>
              <a:t>10.2.5</a:t>
            </a:r>
            <a:endParaRPr sz="950">
              <a:latin typeface="Times New Roman"/>
              <a:cs typeface="Times New Roman"/>
            </a:endParaRPr>
          </a:p>
          <a:p>
            <a:pPr marL="12700">
              <a:lnSpc>
                <a:spcPct val="100000"/>
              </a:lnSpc>
              <a:spcBef>
                <a:spcPts val="515"/>
              </a:spcBef>
            </a:pPr>
            <a:r>
              <a:rPr sz="950" i="1" spc="-10" dirty="0">
                <a:latin typeface="Arial"/>
                <a:cs typeface="Arial"/>
              </a:rPr>
              <a:t>10.3</a:t>
            </a:r>
            <a:endParaRPr sz="950">
              <a:latin typeface="Arial"/>
              <a:cs typeface="Arial"/>
            </a:endParaRPr>
          </a:p>
        </p:txBody>
      </p:sp>
      <p:sp>
        <p:nvSpPr>
          <p:cNvPr id="3" name="object 3"/>
          <p:cNvSpPr txBox="1"/>
          <p:nvPr/>
        </p:nvSpPr>
        <p:spPr>
          <a:xfrm>
            <a:off x="1774951" y="849376"/>
            <a:ext cx="5015230" cy="1541145"/>
          </a:xfrm>
          <a:prstGeom prst="rect">
            <a:avLst/>
          </a:prstGeom>
        </p:spPr>
        <p:txBody>
          <a:bodyPr vert="horz" wrap="square" lIns="0" tIns="7620" rIns="0" bIns="0" rtlCol="0">
            <a:spAutoFit/>
          </a:bodyPr>
          <a:lstStyle/>
          <a:p>
            <a:pPr marL="12700" marR="5080" indent="119380" algn="r">
              <a:lnSpc>
                <a:spcPct val="94700"/>
              </a:lnSpc>
              <a:spcBef>
                <a:spcPts val="60"/>
              </a:spcBef>
              <a:tabLst>
                <a:tab pos="4762500" algn="l"/>
                <a:tab pos="4881880" algn="l"/>
              </a:tabLst>
            </a:pPr>
            <a:r>
              <a:rPr sz="950" spc="-10" dirty="0">
                <a:latin typeface="Times New Roman"/>
                <a:cs typeface="Times New Roman"/>
              </a:rPr>
              <a:t>Demand</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66  </a:t>
            </a:r>
            <a:r>
              <a:rPr sz="950" spc="-15" dirty="0">
                <a:latin typeface="Times New Roman"/>
                <a:cs typeface="Times New Roman"/>
              </a:rPr>
              <a:t>S</a:t>
            </a:r>
            <a:r>
              <a:rPr sz="950" spc="-10" dirty="0">
                <a:latin typeface="Times New Roman"/>
                <a:cs typeface="Times New Roman"/>
              </a:rPr>
              <a:t>uppl</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(Ca</a:t>
            </a:r>
            <a:r>
              <a:rPr sz="950" spc="-5" dirty="0">
                <a:latin typeface="Times New Roman"/>
                <a:cs typeface="Times New Roman"/>
              </a:rPr>
              <a:t>p</a:t>
            </a:r>
            <a:r>
              <a:rPr sz="950" spc="-10" dirty="0">
                <a:latin typeface="Times New Roman"/>
                <a:cs typeface="Times New Roman"/>
              </a:rPr>
              <a:t>acity)</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69  New</a:t>
            </a:r>
            <a:r>
              <a:rPr sz="950" spc="-5" dirty="0">
                <a:latin typeface="Times New Roman"/>
                <a:cs typeface="Times New Roman"/>
              </a:rPr>
              <a:t> </a:t>
            </a:r>
            <a:r>
              <a:rPr sz="950" spc="-10" dirty="0">
                <a:latin typeface="Times New Roman"/>
                <a:cs typeface="Times New Roman"/>
              </a:rPr>
              <a:t>co</a:t>
            </a:r>
            <a:r>
              <a:rPr sz="950" dirty="0">
                <a:latin typeface="Times New Roman"/>
                <a:cs typeface="Times New Roman"/>
              </a:rPr>
              <a:t>n</a:t>
            </a:r>
            <a:r>
              <a:rPr sz="950" spc="-5" dirty="0">
                <a:latin typeface="Times New Roman"/>
                <a:cs typeface="Times New Roman"/>
              </a:rPr>
              <a:t>t</a:t>
            </a:r>
            <a:r>
              <a:rPr sz="950" spc="-15" dirty="0">
                <a:latin typeface="Times New Roman"/>
                <a:cs typeface="Times New Roman"/>
              </a:rPr>
              <a:t>r</a:t>
            </a:r>
            <a:r>
              <a:rPr sz="950" spc="-10" dirty="0">
                <a:latin typeface="Times New Roman"/>
                <a:cs typeface="Times New Roman"/>
              </a:rPr>
              <a:t>acts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71</a:t>
            </a:r>
            <a:endParaRPr sz="950">
              <a:latin typeface="Times New Roman"/>
              <a:cs typeface="Times New Roman"/>
            </a:endParaRPr>
          </a:p>
          <a:p>
            <a:pPr marL="12700" marR="5080" algn="r">
              <a:lnSpc>
                <a:spcPct val="94800"/>
              </a:lnSpc>
              <a:spcBef>
                <a:spcPts val="575"/>
              </a:spcBef>
              <a:tabLst>
                <a:tab pos="4761865" algn="l"/>
                <a:tab pos="4881880" algn="l"/>
              </a:tabLst>
            </a:pPr>
            <a:r>
              <a:rPr sz="950" i="1" spc="-5" dirty="0">
                <a:latin typeface="Arial"/>
                <a:cs typeface="Arial"/>
              </a:rPr>
              <a:t>A</a:t>
            </a:r>
            <a:r>
              <a:rPr sz="950" i="1" spc="-10" dirty="0">
                <a:latin typeface="Arial"/>
                <a:cs typeface="Arial"/>
              </a:rPr>
              <a:t>n</a:t>
            </a:r>
            <a:r>
              <a:rPr sz="950" i="1" spc="-15" dirty="0">
                <a:latin typeface="Arial"/>
                <a:cs typeface="Arial"/>
              </a:rPr>
              <a:t>a</a:t>
            </a:r>
            <a:r>
              <a:rPr sz="950" i="1" spc="-5" dirty="0">
                <a:latin typeface="Arial"/>
                <a:cs typeface="Arial"/>
              </a:rPr>
              <a:t>lysis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74  </a:t>
            </a:r>
            <a:r>
              <a:rPr sz="950" spc="-10" dirty="0">
                <a:latin typeface="Times New Roman"/>
                <a:cs typeface="Times New Roman"/>
              </a:rPr>
              <a:t>Cos</a:t>
            </a:r>
            <a:r>
              <a:rPr sz="950" dirty="0">
                <a:latin typeface="Times New Roman"/>
                <a:cs typeface="Times New Roman"/>
              </a:rPr>
              <a:t>t</a:t>
            </a:r>
            <a:r>
              <a:rPr sz="950" spc="-5" dirty="0">
                <a:latin typeface="Times New Roman"/>
                <a:cs typeface="Times New Roman"/>
              </a:rPr>
              <a:t>s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74  </a:t>
            </a:r>
            <a:r>
              <a:rPr sz="950" spc="-15" dirty="0">
                <a:latin typeface="Times New Roman"/>
                <a:cs typeface="Times New Roman"/>
              </a:rPr>
              <a:t>P</a:t>
            </a:r>
            <a:r>
              <a:rPr sz="950" spc="-10" dirty="0">
                <a:latin typeface="Times New Roman"/>
                <a:cs typeface="Times New Roman"/>
              </a:rPr>
              <a:t>ro</a:t>
            </a:r>
            <a:r>
              <a:rPr sz="950" spc="-5" dirty="0">
                <a:latin typeface="Times New Roman"/>
                <a:cs typeface="Times New Roman"/>
              </a:rPr>
              <a:t>f</a:t>
            </a:r>
            <a:r>
              <a:rPr sz="950" spc="-10" dirty="0">
                <a:latin typeface="Times New Roman"/>
                <a:cs typeface="Times New Roman"/>
              </a:rPr>
              <a:t>i</a:t>
            </a:r>
            <a:r>
              <a:rPr sz="950" spc="-5" dirty="0">
                <a:latin typeface="Times New Roman"/>
                <a:cs typeface="Times New Roman"/>
              </a:rPr>
              <a:t>t</a:t>
            </a:r>
            <a:r>
              <a:rPr sz="950" spc="-15" dirty="0">
                <a:latin typeface="Times New Roman"/>
                <a:cs typeface="Times New Roman"/>
              </a:rPr>
              <a:t> </a:t>
            </a:r>
            <a:r>
              <a:rPr sz="950" spc="-10" dirty="0">
                <a:latin typeface="Times New Roman"/>
                <a:cs typeface="Times New Roman"/>
              </a:rPr>
              <a:t>Ma</a:t>
            </a:r>
            <a:r>
              <a:rPr sz="950" spc="-15" dirty="0">
                <a:latin typeface="Times New Roman"/>
                <a:cs typeface="Times New Roman"/>
              </a:rPr>
              <a:t>r</a:t>
            </a:r>
            <a:r>
              <a:rPr sz="950" dirty="0">
                <a:latin typeface="Times New Roman"/>
                <a:cs typeface="Times New Roman"/>
              </a:rPr>
              <a:t>g</a:t>
            </a:r>
            <a:r>
              <a:rPr sz="950" spc="-10" dirty="0">
                <a:latin typeface="Times New Roman"/>
                <a:cs typeface="Times New Roman"/>
              </a:rPr>
              <a:t>ins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75  </a:t>
            </a:r>
            <a:r>
              <a:rPr sz="950" spc="-15" dirty="0">
                <a:latin typeface="Times New Roman"/>
                <a:cs typeface="Times New Roman"/>
              </a:rPr>
              <a:t>P</a:t>
            </a:r>
            <a:r>
              <a:rPr sz="950" spc="-10" dirty="0">
                <a:latin typeface="Times New Roman"/>
                <a:cs typeface="Times New Roman"/>
              </a:rPr>
              <a:t>rices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76  </a:t>
            </a:r>
            <a:r>
              <a:rPr sz="950" spc="-15" dirty="0">
                <a:latin typeface="Times New Roman"/>
                <a:cs typeface="Times New Roman"/>
              </a:rPr>
              <a:t>P</a:t>
            </a:r>
            <a:r>
              <a:rPr sz="950" spc="-10" dirty="0">
                <a:latin typeface="Times New Roman"/>
                <a:cs typeface="Times New Roman"/>
              </a:rPr>
              <a:t>r</a:t>
            </a:r>
            <a:r>
              <a:rPr sz="950" spc="-5" dirty="0">
                <a:latin typeface="Times New Roman"/>
                <a:cs typeface="Times New Roman"/>
              </a:rPr>
              <a:t>ice</a:t>
            </a:r>
            <a:r>
              <a:rPr sz="950" spc="-10" dirty="0">
                <a:latin typeface="Times New Roman"/>
                <a:cs typeface="Times New Roman"/>
              </a:rPr>
              <a:t> </a:t>
            </a:r>
            <a:r>
              <a:rPr sz="950" spc="-15" dirty="0">
                <a:latin typeface="Times New Roman"/>
                <a:cs typeface="Times New Roman"/>
              </a:rPr>
              <a:t>D</a:t>
            </a:r>
            <a:r>
              <a:rPr sz="950" spc="-5" dirty="0">
                <a:latin typeface="Times New Roman"/>
                <a:cs typeface="Times New Roman"/>
              </a:rPr>
              <a:t>iff</a:t>
            </a:r>
            <a:r>
              <a:rPr sz="950" spc="-10" dirty="0">
                <a:latin typeface="Times New Roman"/>
                <a:cs typeface="Times New Roman"/>
              </a:rPr>
              <a:t>e</a:t>
            </a:r>
            <a:r>
              <a:rPr sz="950" spc="-5" dirty="0">
                <a:latin typeface="Times New Roman"/>
                <a:cs typeface="Times New Roman"/>
              </a:rPr>
              <a:t>ren</a:t>
            </a:r>
            <a:r>
              <a:rPr sz="950" spc="-10" dirty="0">
                <a:latin typeface="Times New Roman"/>
                <a:cs typeface="Times New Roman"/>
              </a:rPr>
              <a:t>c</a:t>
            </a:r>
            <a:r>
              <a:rPr sz="950" spc="-5" dirty="0">
                <a:latin typeface="Times New Roman"/>
                <a:cs typeface="Times New Roman"/>
              </a:rPr>
              <a:t>es by</a:t>
            </a:r>
            <a:r>
              <a:rPr sz="950" spc="-10" dirty="0">
                <a:latin typeface="Times New Roman"/>
                <a:cs typeface="Times New Roman"/>
              </a:rPr>
              <a:t> </a:t>
            </a:r>
            <a:r>
              <a:rPr sz="950" spc="-5" dirty="0">
                <a:latin typeface="Times New Roman"/>
                <a:cs typeface="Times New Roman"/>
              </a:rPr>
              <a:t>Tec</a:t>
            </a:r>
            <a:r>
              <a:rPr sz="950" spc="-10" dirty="0">
                <a:latin typeface="Times New Roman"/>
                <a:cs typeface="Times New Roman"/>
              </a:rPr>
              <a:t>h</a:t>
            </a:r>
            <a:r>
              <a:rPr sz="950" spc="-5" dirty="0">
                <a:latin typeface="Times New Roman"/>
                <a:cs typeface="Times New Roman"/>
              </a:rPr>
              <a:t>n</a:t>
            </a:r>
            <a:r>
              <a:rPr sz="950" spc="-10" dirty="0">
                <a:latin typeface="Times New Roman"/>
                <a:cs typeface="Times New Roman"/>
              </a:rPr>
              <a:t>olo</a:t>
            </a:r>
            <a:r>
              <a:rPr sz="950" spc="-5" dirty="0">
                <a:latin typeface="Times New Roman"/>
                <a:cs typeface="Times New Roman"/>
              </a:rPr>
              <a:t>gy,</a:t>
            </a:r>
            <a:r>
              <a:rPr sz="950" spc="-10" dirty="0">
                <a:latin typeface="Times New Roman"/>
                <a:cs typeface="Times New Roman"/>
              </a:rPr>
              <a:t> </a:t>
            </a:r>
            <a:r>
              <a:rPr sz="950" spc="-5" dirty="0">
                <a:latin typeface="Times New Roman"/>
                <a:cs typeface="Times New Roman"/>
              </a:rPr>
              <a:t>Mod</a:t>
            </a:r>
            <a:r>
              <a:rPr sz="950" spc="-15" dirty="0">
                <a:latin typeface="Times New Roman"/>
                <a:cs typeface="Times New Roman"/>
              </a:rPr>
              <a:t>e</a:t>
            </a:r>
            <a:r>
              <a:rPr sz="950" spc="-5" dirty="0">
                <a:latin typeface="Times New Roman"/>
                <a:cs typeface="Times New Roman"/>
              </a:rPr>
              <a:t>l, </a:t>
            </a:r>
            <a:r>
              <a:rPr sz="950" spc="-10" dirty="0">
                <a:latin typeface="Times New Roman"/>
                <a:cs typeface="Times New Roman"/>
              </a:rPr>
              <a:t>a</a:t>
            </a:r>
            <a:r>
              <a:rPr sz="950" spc="-5" dirty="0">
                <a:latin typeface="Times New Roman"/>
                <a:cs typeface="Times New Roman"/>
              </a:rPr>
              <a:t>nd</a:t>
            </a:r>
            <a:r>
              <a:rPr sz="950" spc="-10" dirty="0">
                <a:latin typeface="Times New Roman"/>
                <a:cs typeface="Times New Roman"/>
              </a:rPr>
              <a:t> Fe</a:t>
            </a:r>
            <a:r>
              <a:rPr sz="950" spc="-5" dirty="0">
                <a:latin typeface="Times New Roman"/>
                <a:cs typeface="Times New Roman"/>
              </a:rPr>
              <a:t>ature </a:t>
            </a:r>
            <a:r>
              <a:rPr sz="950" dirty="0">
                <a:latin typeface="Times New Roman"/>
                <a:cs typeface="Times New Roman"/>
              </a:rPr>
              <a:t>	</a:t>
            </a:r>
            <a:r>
              <a:rPr sz="950" spc="-5" dirty="0">
                <a:latin typeface="Times New Roman"/>
                <a:cs typeface="Times New Roman"/>
              </a:rPr>
              <a:t>78  </a:t>
            </a:r>
            <a:r>
              <a:rPr sz="950" spc="-15" dirty="0">
                <a:latin typeface="Times New Roman"/>
                <a:cs typeface="Times New Roman"/>
              </a:rPr>
              <a:t>S</a:t>
            </a:r>
            <a:r>
              <a:rPr sz="950" spc="-10" dirty="0">
                <a:latin typeface="Times New Roman"/>
                <a:cs typeface="Times New Roman"/>
              </a:rPr>
              <a:t>hould-C</a:t>
            </a:r>
            <a:r>
              <a:rPr sz="950" spc="-5" dirty="0">
                <a:latin typeface="Times New Roman"/>
                <a:cs typeface="Times New Roman"/>
              </a:rPr>
              <a:t>o</a:t>
            </a:r>
            <a:r>
              <a:rPr sz="950" spc="-15" dirty="0">
                <a:latin typeface="Times New Roman"/>
                <a:cs typeface="Times New Roman"/>
              </a:rPr>
              <a:t>s</a:t>
            </a:r>
            <a:r>
              <a:rPr sz="950" spc="-5" dirty="0">
                <a:latin typeface="Times New Roman"/>
                <a:cs typeface="Times New Roman"/>
              </a:rPr>
              <a:t>t </a:t>
            </a:r>
            <a:r>
              <a:rPr sz="950" spc="-15" dirty="0">
                <a:latin typeface="Times New Roman"/>
                <a:cs typeface="Times New Roman"/>
              </a:rPr>
              <a:t>A</a:t>
            </a:r>
            <a:r>
              <a:rPr sz="950" spc="-5" dirty="0">
                <a:latin typeface="Times New Roman"/>
                <a:cs typeface="Times New Roman"/>
              </a:rPr>
              <a:t>n</a:t>
            </a:r>
            <a:r>
              <a:rPr sz="950" spc="-10" dirty="0">
                <a:latin typeface="Times New Roman"/>
                <a:cs typeface="Times New Roman"/>
              </a:rPr>
              <a:t>aly</a:t>
            </a:r>
            <a:r>
              <a:rPr sz="950" spc="-15" dirty="0">
                <a:latin typeface="Times New Roman"/>
                <a:cs typeface="Times New Roman"/>
              </a:rPr>
              <a:t>s</a:t>
            </a:r>
            <a:r>
              <a:rPr sz="950" spc="-10" dirty="0">
                <a:latin typeface="Times New Roman"/>
                <a:cs typeface="Times New Roman"/>
              </a:rPr>
              <a:t>is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80</a:t>
            </a:r>
            <a:endParaRPr sz="950">
              <a:latin typeface="Times New Roman"/>
              <a:cs typeface="Times New Roman"/>
            </a:endParaRPr>
          </a:p>
          <a:p>
            <a:pPr marR="5080" algn="r">
              <a:lnSpc>
                <a:spcPct val="100000"/>
              </a:lnSpc>
              <a:spcBef>
                <a:spcPts val="515"/>
              </a:spcBef>
              <a:tabLst>
                <a:tab pos="4869815" algn="l"/>
              </a:tabLst>
            </a:pPr>
            <a:r>
              <a:rPr sz="950" i="1" spc="-5" dirty="0">
                <a:latin typeface="Arial"/>
                <a:cs typeface="Arial"/>
              </a:rPr>
              <a:t>P</a:t>
            </a:r>
            <a:r>
              <a:rPr sz="950" i="1" spc="-10" dirty="0">
                <a:latin typeface="Arial"/>
                <a:cs typeface="Arial"/>
              </a:rPr>
              <a:t>r</a:t>
            </a:r>
            <a:r>
              <a:rPr sz="950" i="1" spc="-5" dirty="0">
                <a:latin typeface="Arial"/>
                <a:cs typeface="Arial"/>
              </a:rPr>
              <a:t>ice</a:t>
            </a:r>
            <a:r>
              <a:rPr sz="950" i="1" spc="-10" dirty="0">
                <a:latin typeface="Arial"/>
                <a:cs typeface="Arial"/>
              </a:rPr>
              <a:t> Ne</a:t>
            </a:r>
            <a:r>
              <a:rPr sz="950" i="1" spc="-15" dirty="0">
                <a:latin typeface="Arial"/>
                <a:cs typeface="Arial"/>
              </a:rPr>
              <a:t>g</a:t>
            </a:r>
            <a:r>
              <a:rPr sz="950" i="1" spc="-10" dirty="0">
                <a:latin typeface="Arial"/>
                <a:cs typeface="Arial"/>
              </a:rPr>
              <a:t>o</a:t>
            </a:r>
            <a:r>
              <a:rPr sz="950" i="1" spc="-5" dirty="0">
                <a:latin typeface="Arial"/>
                <a:cs typeface="Arial"/>
              </a:rPr>
              <a:t>tiati</a:t>
            </a:r>
            <a:r>
              <a:rPr sz="950" i="1" spc="-15" dirty="0">
                <a:latin typeface="Arial"/>
                <a:cs typeface="Arial"/>
              </a:rPr>
              <a:t>o</a:t>
            </a:r>
            <a:r>
              <a:rPr sz="950" i="1" spc="-5" dirty="0">
                <a:latin typeface="Arial"/>
                <a:cs typeface="Arial"/>
              </a:rPr>
              <a:t>n </a:t>
            </a:r>
            <a:r>
              <a:rPr sz="950" i="1" spc="-15" dirty="0">
                <a:latin typeface="Arial"/>
                <a:cs typeface="Arial"/>
              </a:rPr>
              <a:t>S</a:t>
            </a:r>
            <a:r>
              <a:rPr sz="950" i="1" dirty="0">
                <a:latin typeface="Arial"/>
                <a:cs typeface="Arial"/>
              </a:rPr>
              <a:t>t</a:t>
            </a:r>
            <a:r>
              <a:rPr sz="950" i="1" spc="-15" dirty="0">
                <a:latin typeface="Arial"/>
                <a:cs typeface="Arial"/>
              </a:rPr>
              <a:t>r</a:t>
            </a:r>
            <a:r>
              <a:rPr sz="950" i="1" spc="-10" dirty="0">
                <a:latin typeface="Arial"/>
                <a:cs typeface="Arial"/>
              </a:rPr>
              <a:t>a</a:t>
            </a:r>
            <a:r>
              <a:rPr sz="950" i="1" spc="-5" dirty="0">
                <a:latin typeface="Arial"/>
                <a:cs typeface="Arial"/>
              </a:rPr>
              <a:t>t</a:t>
            </a:r>
            <a:r>
              <a:rPr sz="950" i="1" spc="-10" dirty="0">
                <a:latin typeface="Arial"/>
                <a:cs typeface="Arial"/>
              </a:rPr>
              <a:t>e</a:t>
            </a:r>
            <a:r>
              <a:rPr sz="950" i="1" spc="-15" dirty="0">
                <a:latin typeface="Arial"/>
                <a:cs typeface="Arial"/>
              </a:rPr>
              <a:t>g</a:t>
            </a:r>
            <a:r>
              <a:rPr sz="950" i="1" dirty="0">
                <a:latin typeface="Arial"/>
                <a:cs typeface="Arial"/>
              </a:rPr>
              <a:t>i</a:t>
            </a:r>
            <a:r>
              <a:rPr sz="950" i="1" spc="-10" dirty="0">
                <a:latin typeface="Arial"/>
                <a:cs typeface="Arial"/>
              </a:rPr>
              <a:t>e</a:t>
            </a:r>
            <a:r>
              <a:rPr sz="950" i="1" spc="-5" dirty="0">
                <a:latin typeface="Arial"/>
                <a:cs typeface="Arial"/>
              </a:rPr>
              <a:t>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81</a:t>
            </a:r>
            <a:endParaRPr sz="950">
              <a:latin typeface="Times New Roman"/>
              <a:cs typeface="Times New Roman"/>
            </a:endParaRPr>
          </a:p>
        </p:txBody>
      </p:sp>
      <p:sp>
        <p:nvSpPr>
          <p:cNvPr id="4" name="object 4"/>
          <p:cNvSpPr txBox="1"/>
          <p:nvPr/>
        </p:nvSpPr>
        <p:spPr>
          <a:xfrm>
            <a:off x="1177544" y="2512821"/>
            <a:ext cx="5612130" cy="367665"/>
          </a:xfrm>
          <a:prstGeom prst="rect">
            <a:avLst/>
          </a:prstGeom>
        </p:spPr>
        <p:txBody>
          <a:bodyPr vert="horz" wrap="square" lIns="0" tIns="0" rIns="0" bIns="0" rtlCol="0">
            <a:spAutoFit/>
          </a:bodyPr>
          <a:lstStyle/>
          <a:p>
            <a:pPr marL="12700">
              <a:lnSpc>
                <a:spcPct val="100000"/>
              </a:lnSpc>
              <a:tabLst>
                <a:tab pos="370205" algn="l"/>
                <a:tab pos="5479415" algn="l"/>
              </a:tabLst>
            </a:pPr>
            <a:r>
              <a:rPr sz="950" b="1" spc="-5" dirty="0">
                <a:latin typeface="Times New Roman"/>
                <a:cs typeface="Times New Roman"/>
              </a:rPr>
              <a:t>11	</a:t>
            </a:r>
            <a:r>
              <a:rPr sz="950" b="1" spc="-10" dirty="0">
                <a:latin typeface="Times New Roman"/>
                <a:cs typeface="Times New Roman"/>
              </a:rPr>
              <a:t>Co</a:t>
            </a:r>
            <a:r>
              <a:rPr sz="950" b="1" dirty="0">
                <a:latin typeface="Times New Roman"/>
                <a:cs typeface="Times New Roman"/>
              </a:rPr>
              <a:t>k</a:t>
            </a:r>
            <a:r>
              <a:rPr sz="950" b="1" spc="-5" dirty="0">
                <a:latin typeface="Times New Roman"/>
                <a:cs typeface="Times New Roman"/>
              </a:rPr>
              <a:t>e</a:t>
            </a:r>
            <a:r>
              <a:rPr sz="950" b="1" spc="-10" dirty="0">
                <a:latin typeface="Times New Roman"/>
                <a:cs typeface="Times New Roman"/>
              </a:rPr>
              <a:t> Dr</a:t>
            </a:r>
            <a:r>
              <a:rPr sz="950" b="1" spc="-15" dirty="0">
                <a:latin typeface="Times New Roman"/>
                <a:cs typeface="Times New Roman"/>
              </a:rPr>
              <a:t>u</a:t>
            </a:r>
            <a:r>
              <a:rPr sz="950" b="1" spc="-5" dirty="0">
                <a:latin typeface="Times New Roman"/>
                <a:cs typeface="Times New Roman"/>
              </a:rPr>
              <a:t>ms </a:t>
            </a:r>
            <a:r>
              <a:rPr sz="950" b="1" dirty="0">
                <a:latin typeface="Times New Roman"/>
                <a:cs typeface="Times New Roman"/>
              </a:rPr>
              <a:t>	</a:t>
            </a:r>
            <a:r>
              <a:rPr sz="950" b="1" spc="-10" dirty="0">
                <a:latin typeface="Times New Roman"/>
                <a:cs typeface="Times New Roman"/>
              </a:rPr>
              <a:t>82</a:t>
            </a:r>
            <a:endParaRPr sz="950">
              <a:latin typeface="Times New Roman"/>
              <a:cs typeface="Times New Roman"/>
            </a:endParaRPr>
          </a:p>
          <a:p>
            <a:pPr marL="132080">
              <a:lnSpc>
                <a:spcPct val="100000"/>
              </a:lnSpc>
              <a:spcBef>
                <a:spcPts val="495"/>
              </a:spcBef>
              <a:tabLst>
                <a:tab pos="609600" algn="l"/>
                <a:tab pos="5479415" algn="l"/>
              </a:tabLst>
            </a:pPr>
            <a:r>
              <a:rPr sz="950" i="1" spc="-10" dirty="0">
                <a:latin typeface="Arial"/>
                <a:cs typeface="Arial"/>
              </a:rPr>
              <a:t>1</a:t>
            </a:r>
            <a:r>
              <a:rPr sz="950" i="1" spc="-15" dirty="0">
                <a:latin typeface="Arial"/>
                <a:cs typeface="Arial"/>
              </a:rPr>
              <a:t>1</a:t>
            </a:r>
            <a:r>
              <a:rPr sz="950" i="1" spc="-5" dirty="0">
                <a:latin typeface="Arial"/>
                <a:cs typeface="Arial"/>
              </a:rPr>
              <a:t>.1</a:t>
            </a:r>
            <a:r>
              <a:rPr sz="950" i="1" dirty="0">
                <a:latin typeface="Arial"/>
                <a:cs typeface="Arial"/>
              </a:rPr>
              <a:t>	</a:t>
            </a:r>
            <a:r>
              <a:rPr sz="950" i="1" spc="-10" dirty="0">
                <a:latin typeface="Arial"/>
                <a:cs typeface="Arial"/>
              </a:rPr>
              <a:t>Mar</a:t>
            </a:r>
            <a:r>
              <a:rPr sz="950" i="1" spc="-5" dirty="0">
                <a:latin typeface="Arial"/>
                <a:cs typeface="Arial"/>
              </a:rPr>
              <a:t>k</a:t>
            </a:r>
            <a:r>
              <a:rPr sz="950" i="1" spc="-15" dirty="0">
                <a:latin typeface="Arial"/>
                <a:cs typeface="Arial"/>
              </a:rPr>
              <a:t>e</a:t>
            </a:r>
            <a:r>
              <a:rPr sz="950" i="1" spc="-5" dirty="0">
                <a:latin typeface="Arial"/>
                <a:cs typeface="Arial"/>
              </a:rPr>
              <a:t>t</a:t>
            </a:r>
            <a:r>
              <a:rPr sz="950" i="1" spc="5" dirty="0">
                <a:latin typeface="Arial"/>
                <a:cs typeface="Arial"/>
              </a:rPr>
              <a:t> </a:t>
            </a:r>
            <a:r>
              <a:rPr sz="950" i="1" spc="-15" dirty="0">
                <a:latin typeface="Arial"/>
                <a:cs typeface="Arial"/>
              </a:rPr>
              <a:t>O</a:t>
            </a:r>
            <a:r>
              <a:rPr sz="950" i="1" spc="-5" dirty="0">
                <a:latin typeface="Arial"/>
                <a:cs typeface="Arial"/>
              </a:rPr>
              <a:t>v</a:t>
            </a:r>
            <a:r>
              <a:rPr sz="950" i="1" spc="-10" dirty="0">
                <a:latin typeface="Arial"/>
                <a:cs typeface="Arial"/>
              </a:rPr>
              <a:t>e</a:t>
            </a:r>
            <a:r>
              <a:rPr sz="950" i="1" spc="-15" dirty="0">
                <a:latin typeface="Arial"/>
                <a:cs typeface="Arial"/>
              </a:rPr>
              <a:t>r</a:t>
            </a:r>
            <a:r>
              <a:rPr sz="950" i="1" spc="-5" dirty="0">
                <a:latin typeface="Arial"/>
                <a:cs typeface="Arial"/>
              </a:rPr>
              <a:t>v</a:t>
            </a:r>
            <a:r>
              <a:rPr sz="950" i="1" spc="-15" dirty="0">
                <a:latin typeface="Arial"/>
                <a:cs typeface="Arial"/>
              </a:rPr>
              <a:t>i</a:t>
            </a:r>
            <a:r>
              <a:rPr sz="950" i="1" spc="-10" dirty="0">
                <a:latin typeface="Arial"/>
                <a:cs typeface="Arial"/>
              </a:rPr>
              <a:t>ew</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82</a:t>
            </a:r>
            <a:endParaRPr sz="950">
              <a:latin typeface="Times New Roman"/>
              <a:cs typeface="Times New Roman"/>
            </a:endParaRPr>
          </a:p>
        </p:txBody>
      </p:sp>
      <p:sp>
        <p:nvSpPr>
          <p:cNvPr id="5" name="object 5"/>
          <p:cNvSpPr txBox="1"/>
          <p:nvPr/>
        </p:nvSpPr>
        <p:spPr>
          <a:xfrm>
            <a:off x="1416050" y="2858007"/>
            <a:ext cx="325755" cy="434340"/>
          </a:xfrm>
          <a:prstGeom prst="rect">
            <a:avLst/>
          </a:prstGeom>
        </p:spPr>
        <p:txBody>
          <a:bodyPr vert="horz" wrap="square" lIns="0" tIns="0" rIns="0" bIns="0" rtlCol="0">
            <a:spAutoFit/>
          </a:bodyPr>
          <a:lstStyle/>
          <a:p>
            <a:pPr marL="12700">
              <a:lnSpc>
                <a:spcPts val="1115"/>
              </a:lnSpc>
            </a:pPr>
            <a:r>
              <a:rPr sz="950" spc="-5" dirty="0">
                <a:latin typeface="Times New Roman"/>
                <a:cs typeface="Times New Roman"/>
              </a:rPr>
              <a:t>11.1.1</a:t>
            </a:r>
            <a:endParaRPr sz="950">
              <a:latin typeface="Times New Roman"/>
              <a:cs typeface="Times New Roman"/>
            </a:endParaRPr>
          </a:p>
          <a:p>
            <a:pPr marL="12700">
              <a:lnSpc>
                <a:spcPts val="1085"/>
              </a:lnSpc>
            </a:pPr>
            <a:r>
              <a:rPr sz="950" spc="-5" dirty="0">
                <a:latin typeface="Times New Roman"/>
                <a:cs typeface="Times New Roman"/>
              </a:rPr>
              <a:t>11.1.2</a:t>
            </a:r>
            <a:endParaRPr sz="950">
              <a:latin typeface="Times New Roman"/>
              <a:cs typeface="Times New Roman"/>
            </a:endParaRPr>
          </a:p>
          <a:p>
            <a:pPr marL="12700">
              <a:lnSpc>
                <a:spcPts val="1110"/>
              </a:lnSpc>
            </a:pPr>
            <a:r>
              <a:rPr sz="950" spc="-5" dirty="0">
                <a:latin typeface="Times New Roman"/>
                <a:cs typeface="Times New Roman"/>
              </a:rPr>
              <a:t>11.1.3</a:t>
            </a:r>
            <a:endParaRPr sz="950">
              <a:latin typeface="Times New Roman"/>
              <a:cs typeface="Times New Roman"/>
            </a:endParaRPr>
          </a:p>
        </p:txBody>
      </p:sp>
      <p:sp>
        <p:nvSpPr>
          <p:cNvPr id="6" name="object 6"/>
          <p:cNvSpPr txBox="1"/>
          <p:nvPr/>
        </p:nvSpPr>
        <p:spPr>
          <a:xfrm>
            <a:off x="1297177" y="3342640"/>
            <a:ext cx="444500" cy="1056005"/>
          </a:xfrm>
          <a:prstGeom prst="rect">
            <a:avLst/>
          </a:prstGeom>
        </p:spPr>
        <p:txBody>
          <a:bodyPr vert="horz" wrap="square" lIns="0" tIns="0" rIns="0" bIns="0" rtlCol="0">
            <a:spAutoFit/>
          </a:bodyPr>
          <a:lstStyle/>
          <a:p>
            <a:pPr marL="12700">
              <a:lnSpc>
                <a:spcPts val="1110"/>
              </a:lnSpc>
            </a:pPr>
            <a:r>
              <a:rPr sz="950" i="1" spc="-10" dirty="0">
                <a:latin typeface="Arial"/>
                <a:cs typeface="Arial"/>
              </a:rPr>
              <a:t>11.2</a:t>
            </a:r>
            <a:endParaRPr sz="950">
              <a:latin typeface="Arial"/>
              <a:cs typeface="Arial"/>
            </a:endParaRPr>
          </a:p>
          <a:p>
            <a:pPr marL="131445">
              <a:lnSpc>
                <a:spcPts val="1085"/>
              </a:lnSpc>
            </a:pPr>
            <a:r>
              <a:rPr sz="950" spc="-5" dirty="0">
                <a:latin typeface="Times New Roman"/>
                <a:cs typeface="Times New Roman"/>
              </a:rPr>
              <a:t>11.2.1</a:t>
            </a:r>
            <a:endParaRPr sz="950">
              <a:latin typeface="Times New Roman"/>
              <a:cs typeface="Times New Roman"/>
            </a:endParaRPr>
          </a:p>
          <a:p>
            <a:pPr marL="131445">
              <a:lnSpc>
                <a:spcPts val="1085"/>
              </a:lnSpc>
            </a:pPr>
            <a:r>
              <a:rPr sz="950" spc="-5" dirty="0">
                <a:latin typeface="Times New Roman"/>
                <a:cs typeface="Times New Roman"/>
              </a:rPr>
              <a:t>11.2.2</a:t>
            </a:r>
            <a:endParaRPr sz="950">
              <a:latin typeface="Times New Roman"/>
              <a:cs typeface="Times New Roman"/>
            </a:endParaRPr>
          </a:p>
          <a:p>
            <a:pPr marL="131445">
              <a:lnSpc>
                <a:spcPts val="1080"/>
              </a:lnSpc>
            </a:pPr>
            <a:r>
              <a:rPr sz="950" spc="-5" dirty="0">
                <a:latin typeface="Times New Roman"/>
                <a:cs typeface="Times New Roman"/>
              </a:rPr>
              <a:t>11.2.3</a:t>
            </a:r>
            <a:endParaRPr sz="950">
              <a:latin typeface="Times New Roman"/>
              <a:cs typeface="Times New Roman"/>
            </a:endParaRPr>
          </a:p>
          <a:p>
            <a:pPr marL="131445">
              <a:lnSpc>
                <a:spcPts val="1085"/>
              </a:lnSpc>
            </a:pPr>
            <a:r>
              <a:rPr sz="950" spc="-5" dirty="0">
                <a:latin typeface="Times New Roman"/>
                <a:cs typeface="Times New Roman"/>
              </a:rPr>
              <a:t>11.2.4</a:t>
            </a:r>
            <a:endParaRPr sz="950">
              <a:latin typeface="Times New Roman"/>
              <a:cs typeface="Times New Roman"/>
            </a:endParaRPr>
          </a:p>
          <a:p>
            <a:pPr marL="131445">
              <a:lnSpc>
                <a:spcPts val="1115"/>
              </a:lnSpc>
            </a:pPr>
            <a:r>
              <a:rPr sz="950" spc="-5" dirty="0">
                <a:latin typeface="Times New Roman"/>
                <a:cs typeface="Times New Roman"/>
              </a:rPr>
              <a:t>11.2.5</a:t>
            </a:r>
            <a:endParaRPr sz="950">
              <a:latin typeface="Times New Roman"/>
              <a:cs typeface="Times New Roman"/>
            </a:endParaRPr>
          </a:p>
          <a:p>
            <a:pPr marL="12700">
              <a:lnSpc>
                <a:spcPct val="100000"/>
              </a:lnSpc>
              <a:spcBef>
                <a:spcPts val="509"/>
              </a:spcBef>
            </a:pPr>
            <a:r>
              <a:rPr sz="950" i="1" spc="-10" dirty="0">
                <a:latin typeface="Arial"/>
                <a:cs typeface="Arial"/>
              </a:rPr>
              <a:t>11.3</a:t>
            </a:r>
            <a:endParaRPr sz="950">
              <a:latin typeface="Arial"/>
              <a:cs typeface="Arial"/>
            </a:endParaRPr>
          </a:p>
        </p:txBody>
      </p:sp>
      <p:sp>
        <p:nvSpPr>
          <p:cNvPr id="7" name="object 7"/>
          <p:cNvSpPr txBox="1"/>
          <p:nvPr/>
        </p:nvSpPr>
        <p:spPr>
          <a:xfrm>
            <a:off x="1774951" y="2858007"/>
            <a:ext cx="5015230" cy="1541145"/>
          </a:xfrm>
          <a:prstGeom prst="rect">
            <a:avLst/>
          </a:prstGeom>
        </p:spPr>
        <p:txBody>
          <a:bodyPr vert="horz" wrap="square" lIns="0" tIns="6985" rIns="0" bIns="0" rtlCol="0">
            <a:spAutoFit/>
          </a:bodyPr>
          <a:lstStyle/>
          <a:p>
            <a:pPr marL="12700" marR="5080" indent="119380" algn="r">
              <a:lnSpc>
                <a:spcPct val="95000"/>
              </a:lnSpc>
              <a:spcBef>
                <a:spcPts val="55"/>
              </a:spcBef>
              <a:tabLst>
                <a:tab pos="4762500" algn="l"/>
                <a:tab pos="4881880" algn="l"/>
              </a:tabLst>
            </a:pPr>
            <a:r>
              <a:rPr sz="950" spc="-10" dirty="0">
                <a:latin typeface="Times New Roman"/>
                <a:cs typeface="Times New Roman"/>
              </a:rPr>
              <a:t>Demand</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82  </a:t>
            </a:r>
            <a:r>
              <a:rPr sz="950" spc="-15" dirty="0">
                <a:latin typeface="Times New Roman"/>
                <a:cs typeface="Times New Roman"/>
              </a:rPr>
              <a:t>S</a:t>
            </a:r>
            <a:r>
              <a:rPr sz="950" spc="-10" dirty="0">
                <a:latin typeface="Times New Roman"/>
                <a:cs typeface="Times New Roman"/>
              </a:rPr>
              <a:t>uppl</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(Ca</a:t>
            </a:r>
            <a:r>
              <a:rPr sz="950" spc="-5" dirty="0">
                <a:latin typeface="Times New Roman"/>
                <a:cs typeface="Times New Roman"/>
              </a:rPr>
              <a:t>p</a:t>
            </a:r>
            <a:r>
              <a:rPr sz="950" spc="-10" dirty="0">
                <a:latin typeface="Times New Roman"/>
                <a:cs typeface="Times New Roman"/>
              </a:rPr>
              <a:t>acity)</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84  New</a:t>
            </a:r>
            <a:r>
              <a:rPr sz="950" spc="-5" dirty="0">
                <a:latin typeface="Times New Roman"/>
                <a:cs typeface="Times New Roman"/>
              </a:rPr>
              <a:t> </a:t>
            </a:r>
            <a:r>
              <a:rPr sz="950" spc="-10" dirty="0">
                <a:latin typeface="Times New Roman"/>
                <a:cs typeface="Times New Roman"/>
              </a:rPr>
              <a:t>co</a:t>
            </a:r>
            <a:r>
              <a:rPr sz="950" dirty="0">
                <a:latin typeface="Times New Roman"/>
                <a:cs typeface="Times New Roman"/>
              </a:rPr>
              <a:t>n</a:t>
            </a:r>
            <a:r>
              <a:rPr sz="950" spc="-5" dirty="0">
                <a:latin typeface="Times New Roman"/>
                <a:cs typeface="Times New Roman"/>
              </a:rPr>
              <a:t>t</a:t>
            </a:r>
            <a:r>
              <a:rPr sz="950" spc="-15" dirty="0">
                <a:latin typeface="Times New Roman"/>
                <a:cs typeface="Times New Roman"/>
              </a:rPr>
              <a:t>r</a:t>
            </a:r>
            <a:r>
              <a:rPr sz="950" spc="-10" dirty="0">
                <a:latin typeface="Times New Roman"/>
                <a:cs typeface="Times New Roman"/>
              </a:rPr>
              <a:t>acts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87</a:t>
            </a:r>
            <a:endParaRPr sz="950">
              <a:latin typeface="Times New Roman"/>
              <a:cs typeface="Times New Roman"/>
            </a:endParaRPr>
          </a:p>
          <a:p>
            <a:pPr marL="12700" marR="5080" algn="r">
              <a:lnSpc>
                <a:spcPct val="94900"/>
              </a:lnSpc>
              <a:spcBef>
                <a:spcPts val="565"/>
              </a:spcBef>
              <a:tabLst>
                <a:tab pos="4761865" algn="l"/>
                <a:tab pos="4881880" algn="l"/>
              </a:tabLst>
            </a:pPr>
            <a:r>
              <a:rPr sz="950" i="1" spc="-5" dirty="0">
                <a:latin typeface="Arial"/>
                <a:cs typeface="Arial"/>
              </a:rPr>
              <a:t>A</a:t>
            </a:r>
            <a:r>
              <a:rPr sz="950" i="1" spc="-10" dirty="0">
                <a:latin typeface="Arial"/>
                <a:cs typeface="Arial"/>
              </a:rPr>
              <a:t>n</a:t>
            </a:r>
            <a:r>
              <a:rPr sz="950" i="1" spc="-15" dirty="0">
                <a:latin typeface="Arial"/>
                <a:cs typeface="Arial"/>
              </a:rPr>
              <a:t>a</a:t>
            </a:r>
            <a:r>
              <a:rPr sz="950" i="1" spc="-5" dirty="0">
                <a:latin typeface="Arial"/>
                <a:cs typeface="Arial"/>
              </a:rPr>
              <a:t>lysis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89  </a:t>
            </a:r>
            <a:r>
              <a:rPr sz="950" spc="-10" dirty="0">
                <a:latin typeface="Times New Roman"/>
                <a:cs typeface="Times New Roman"/>
              </a:rPr>
              <a:t>Cos</a:t>
            </a:r>
            <a:r>
              <a:rPr sz="950" dirty="0">
                <a:latin typeface="Times New Roman"/>
                <a:cs typeface="Times New Roman"/>
              </a:rPr>
              <a:t>t</a:t>
            </a:r>
            <a:r>
              <a:rPr sz="950" spc="-5" dirty="0">
                <a:latin typeface="Times New Roman"/>
                <a:cs typeface="Times New Roman"/>
              </a:rPr>
              <a:t>s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89  </a:t>
            </a:r>
            <a:r>
              <a:rPr sz="950" spc="-15" dirty="0">
                <a:latin typeface="Times New Roman"/>
                <a:cs typeface="Times New Roman"/>
              </a:rPr>
              <a:t>P</a:t>
            </a:r>
            <a:r>
              <a:rPr sz="950" spc="-10" dirty="0">
                <a:latin typeface="Times New Roman"/>
                <a:cs typeface="Times New Roman"/>
              </a:rPr>
              <a:t>ro</a:t>
            </a:r>
            <a:r>
              <a:rPr sz="950" spc="-5" dirty="0">
                <a:latin typeface="Times New Roman"/>
                <a:cs typeface="Times New Roman"/>
              </a:rPr>
              <a:t>f</a:t>
            </a:r>
            <a:r>
              <a:rPr sz="950" spc="-10" dirty="0">
                <a:latin typeface="Times New Roman"/>
                <a:cs typeface="Times New Roman"/>
              </a:rPr>
              <a:t>i</a:t>
            </a:r>
            <a:r>
              <a:rPr sz="950" spc="-5" dirty="0">
                <a:latin typeface="Times New Roman"/>
                <a:cs typeface="Times New Roman"/>
              </a:rPr>
              <a:t>t</a:t>
            </a:r>
            <a:r>
              <a:rPr sz="950" spc="-15" dirty="0">
                <a:latin typeface="Times New Roman"/>
                <a:cs typeface="Times New Roman"/>
              </a:rPr>
              <a:t> </a:t>
            </a:r>
            <a:r>
              <a:rPr sz="950" spc="-10" dirty="0">
                <a:latin typeface="Times New Roman"/>
                <a:cs typeface="Times New Roman"/>
              </a:rPr>
              <a:t>Ma</a:t>
            </a:r>
            <a:r>
              <a:rPr sz="950" spc="-15" dirty="0">
                <a:latin typeface="Times New Roman"/>
                <a:cs typeface="Times New Roman"/>
              </a:rPr>
              <a:t>r</a:t>
            </a:r>
            <a:r>
              <a:rPr sz="950" dirty="0">
                <a:latin typeface="Times New Roman"/>
                <a:cs typeface="Times New Roman"/>
              </a:rPr>
              <a:t>g</a:t>
            </a:r>
            <a:r>
              <a:rPr sz="950" spc="-10" dirty="0">
                <a:latin typeface="Times New Roman"/>
                <a:cs typeface="Times New Roman"/>
              </a:rPr>
              <a:t>ins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90  </a:t>
            </a:r>
            <a:r>
              <a:rPr sz="950" spc="-15" dirty="0">
                <a:latin typeface="Times New Roman"/>
                <a:cs typeface="Times New Roman"/>
              </a:rPr>
              <a:t>P</a:t>
            </a:r>
            <a:r>
              <a:rPr sz="950" spc="-10" dirty="0">
                <a:latin typeface="Times New Roman"/>
                <a:cs typeface="Times New Roman"/>
              </a:rPr>
              <a:t>rices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91  </a:t>
            </a:r>
            <a:r>
              <a:rPr sz="950" spc="-15" dirty="0">
                <a:latin typeface="Times New Roman"/>
                <a:cs typeface="Times New Roman"/>
              </a:rPr>
              <a:t>P</a:t>
            </a:r>
            <a:r>
              <a:rPr sz="950" spc="-10" dirty="0">
                <a:latin typeface="Times New Roman"/>
                <a:cs typeface="Times New Roman"/>
              </a:rPr>
              <a:t>r</a:t>
            </a:r>
            <a:r>
              <a:rPr sz="950" spc="-5" dirty="0">
                <a:latin typeface="Times New Roman"/>
                <a:cs typeface="Times New Roman"/>
              </a:rPr>
              <a:t>ice</a:t>
            </a:r>
            <a:r>
              <a:rPr sz="950" spc="-10" dirty="0">
                <a:latin typeface="Times New Roman"/>
                <a:cs typeface="Times New Roman"/>
              </a:rPr>
              <a:t> </a:t>
            </a:r>
            <a:r>
              <a:rPr sz="950" spc="-15" dirty="0">
                <a:latin typeface="Times New Roman"/>
                <a:cs typeface="Times New Roman"/>
              </a:rPr>
              <a:t>D</a:t>
            </a:r>
            <a:r>
              <a:rPr sz="950" spc="-5" dirty="0">
                <a:latin typeface="Times New Roman"/>
                <a:cs typeface="Times New Roman"/>
              </a:rPr>
              <a:t>iff</a:t>
            </a:r>
            <a:r>
              <a:rPr sz="950" spc="-10" dirty="0">
                <a:latin typeface="Times New Roman"/>
                <a:cs typeface="Times New Roman"/>
              </a:rPr>
              <a:t>e</a:t>
            </a:r>
            <a:r>
              <a:rPr sz="950" spc="-5" dirty="0">
                <a:latin typeface="Times New Roman"/>
                <a:cs typeface="Times New Roman"/>
              </a:rPr>
              <a:t>ren</a:t>
            </a:r>
            <a:r>
              <a:rPr sz="950" spc="-10" dirty="0">
                <a:latin typeface="Times New Roman"/>
                <a:cs typeface="Times New Roman"/>
              </a:rPr>
              <a:t>c</a:t>
            </a:r>
            <a:r>
              <a:rPr sz="950" spc="-5" dirty="0">
                <a:latin typeface="Times New Roman"/>
                <a:cs typeface="Times New Roman"/>
              </a:rPr>
              <a:t>es by</a:t>
            </a:r>
            <a:r>
              <a:rPr sz="950" spc="-10" dirty="0">
                <a:latin typeface="Times New Roman"/>
                <a:cs typeface="Times New Roman"/>
              </a:rPr>
              <a:t> </a:t>
            </a:r>
            <a:r>
              <a:rPr sz="950" spc="-5" dirty="0">
                <a:latin typeface="Times New Roman"/>
                <a:cs typeface="Times New Roman"/>
              </a:rPr>
              <a:t>Tec</a:t>
            </a:r>
            <a:r>
              <a:rPr sz="950" spc="-10" dirty="0">
                <a:latin typeface="Times New Roman"/>
                <a:cs typeface="Times New Roman"/>
              </a:rPr>
              <a:t>h</a:t>
            </a:r>
            <a:r>
              <a:rPr sz="950" spc="-5" dirty="0">
                <a:latin typeface="Times New Roman"/>
                <a:cs typeface="Times New Roman"/>
              </a:rPr>
              <a:t>n</a:t>
            </a:r>
            <a:r>
              <a:rPr sz="950" spc="-10" dirty="0">
                <a:latin typeface="Times New Roman"/>
                <a:cs typeface="Times New Roman"/>
              </a:rPr>
              <a:t>olo</a:t>
            </a:r>
            <a:r>
              <a:rPr sz="950" spc="-5" dirty="0">
                <a:latin typeface="Times New Roman"/>
                <a:cs typeface="Times New Roman"/>
              </a:rPr>
              <a:t>gy,</a:t>
            </a:r>
            <a:r>
              <a:rPr sz="950" spc="-10" dirty="0">
                <a:latin typeface="Times New Roman"/>
                <a:cs typeface="Times New Roman"/>
              </a:rPr>
              <a:t> </a:t>
            </a:r>
            <a:r>
              <a:rPr sz="950" spc="-5" dirty="0">
                <a:latin typeface="Times New Roman"/>
                <a:cs typeface="Times New Roman"/>
              </a:rPr>
              <a:t>Mod</a:t>
            </a:r>
            <a:r>
              <a:rPr sz="950" spc="-15" dirty="0">
                <a:latin typeface="Times New Roman"/>
                <a:cs typeface="Times New Roman"/>
              </a:rPr>
              <a:t>e</a:t>
            </a:r>
            <a:r>
              <a:rPr sz="950" spc="-5" dirty="0">
                <a:latin typeface="Times New Roman"/>
                <a:cs typeface="Times New Roman"/>
              </a:rPr>
              <a:t>l, </a:t>
            </a:r>
            <a:r>
              <a:rPr sz="950" spc="-10" dirty="0">
                <a:latin typeface="Times New Roman"/>
                <a:cs typeface="Times New Roman"/>
              </a:rPr>
              <a:t>a</a:t>
            </a:r>
            <a:r>
              <a:rPr sz="950" spc="-5" dirty="0">
                <a:latin typeface="Times New Roman"/>
                <a:cs typeface="Times New Roman"/>
              </a:rPr>
              <a:t>nd</a:t>
            </a:r>
            <a:r>
              <a:rPr sz="950" spc="-10" dirty="0">
                <a:latin typeface="Times New Roman"/>
                <a:cs typeface="Times New Roman"/>
              </a:rPr>
              <a:t> Fe</a:t>
            </a:r>
            <a:r>
              <a:rPr sz="950" spc="-5" dirty="0">
                <a:latin typeface="Times New Roman"/>
                <a:cs typeface="Times New Roman"/>
              </a:rPr>
              <a:t>ature </a:t>
            </a:r>
            <a:r>
              <a:rPr sz="950" dirty="0">
                <a:latin typeface="Times New Roman"/>
                <a:cs typeface="Times New Roman"/>
              </a:rPr>
              <a:t>	</a:t>
            </a:r>
            <a:r>
              <a:rPr sz="950" spc="-5" dirty="0">
                <a:latin typeface="Times New Roman"/>
                <a:cs typeface="Times New Roman"/>
              </a:rPr>
              <a:t>94  </a:t>
            </a:r>
            <a:r>
              <a:rPr sz="950" spc="-15" dirty="0">
                <a:latin typeface="Times New Roman"/>
                <a:cs typeface="Times New Roman"/>
              </a:rPr>
              <a:t>S</a:t>
            </a:r>
            <a:r>
              <a:rPr sz="950" spc="-10" dirty="0">
                <a:latin typeface="Times New Roman"/>
                <a:cs typeface="Times New Roman"/>
              </a:rPr>
              <a:t>hould-C</a:t>
            </a:r>
            <a:r>
              <a:rPr sz="950" spc="-5" dirty="0">
                <a:latin typeface="Times New Roman"/>
                <a:cs typeface="Times New Roman"/>
              </a:rPr>
              <a:t>o</a:t>
            </a:r>
            <a:r>
              <a:rPr sz="950" spc="-15" dirty="0">
                <a:latin typeface="Times New Roman"/>
                <a:cs typeface="Times New Roman"/>
              </a:rPr>
              <a:t>s</a:t>
            </a:r>
            <a:r>
              <a:rPr sz="950" spc="-5" dirty="0">
                <a:latin typeface="Times New Roman"/>
                <a:cs typeface="Times New Roman"/>
              </a:rPr>
              <a:t>t </a:t>
            </a:r>
            <a:r>
              <a:rPr sz="950" spc="-15" dirty="0">
                <a:latin typeface="Times New Roman"/>
                <a:cs typeface="Times New Roman"/>
              </a:rPr>
              <a:t>A</a:t>
            </a:r>
            <a:r>
              <a:rPr sz="950" spc="-5" dirty="0">
                <a:latin typeface="Times New Roman"/>
                <a:cs typeface="Times New Roman"/>
              </a:rPr>
              <a:t>n</a:t>
            </a:r>
            <a:r>
              <a:rPr sz="950" spc="-10" dirty="0">
                <a:latin typeface="Times New Roman"/>
                <a:cs typeface="Times New Roman"/>
              </a:rPr>
              <a:t>aly</a:t>
            </a:r>
            <a:r>
              <a:rPr sz="950" spc="-15" dirty="0">
                <a:latin typeface="Times New Roman"/>
                <a:cs typeface="Times New Roman"/>
              </a:rPr>
              <a:t>s</a:t>
            </a:r>
            <a:r>
              <a:rPr sz="950" spc="-10" dirty="0">
                <a:latin typeface="Times New Roman"/>
                <a:cs typeface="Times New Roman"/>
              </a:rPr>
              <a:t>is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97</a:t>
            </a:r>
            <a:endParaRPr sz="950">
              <a:latin typeface="Times New Roman"/>
              <a:cs typeface="Times New Roman"/>
            </a:endParaRPr>
          </a:p>
          <a:p>
            <a:pPr marR="5080" algn="r">
              <a:lnSpc>
                <a:spcPct val="100000"/>
              </a:lnSpc>
              <a:spcBef>
                <a:spcPts val="505"/>
              </a:spcBef>
              <a:tabLst>
                <a:tab pos="4869815" algn="l"/>
              </a:tabLst>
            </a:pPr>
            <a:r>
              <a:rPr sz="950" i="1" spc="-5" dirty="0">
                <a:latin typeface="Arial"/>
                <a:cs typeface="Arial"/>
              </a:rPr>
              <a:t>P</a:t>
            </a:r>
            <a:r>
              <a:rPr sz="950" i="1" spc="-10" dirty="0">
                <a:latin typeface="Arial"/>
                <a:cs typeface="Arial"/>
              </a:rPr>
              <a:t>r</a:t>
            </a:r>
            <a:r>
              <a:rPr sz="950" i="1" spc="-5" dirty="0">
                <a:latin typeface="Arial"/>
                <a:cs typeface="Arial"/>
              </a:rPr>
              <a:t>ice</a:t>
            </a:r>
            <a:r>
              <a:rPr sz="950" i="1" spc="-10" dirty="0">
                <a:latin typeface="Arial"/>
                <a:cs typeface="Arial"/>
              </a:rPr>
              <a:t> Ne</a:t>
            </a:r>
            <a:r>
              <a:rPr sz="950" i="1" spc="-15" dirty="0">
                <a:latin typeface="Arial"/>
                <a:cs typeface="Arial"/>
              </a:rPr>
              <a:t>g</a:t>
            </a:r>
            <a:r>
              <a:rPr sz="950" i="1" spc="-10" dirty="0">
                <a:latin typeface="Arial"/>
                <a:cs typeface="Arial"/>
              </a:rPr>
              <a:t>o</a:t>
            </a:r>
            <a:r>
              <a:rPr sz="950" i="1" spc="-5" dirty="0">
                <a:latin typeface="Arial"/>
                <a:cs typeface="Arial"/>
              </a:rPr>
              <a:t>tiati</a:t>
            </a:r>
            <a:r>
              <a:rPr sz="950" i="1" spc="-15" dirty="0">
                <a:latin typeface="Arial"/>
                <a:cs typeface="Arial"/>
              </a:rPr>
              <a:t>o</a:t>
            </a:r>
            <a:r>
              <a:rPr sz="950" i="1" spc="-5" dirty="0">
                <a:latin typeface="Arial"/>
                <a:cs typeface="Arial"/>
              </a:rPr>
              <a:t>n </a:t>
            </a:r>
            <a:r>
              <a:rPr sz="950" i="1" spc="-15" dirty="0">
                <a:latin typeface="Arial"/>
                <a:cs typeface="Arial"/>
              </a:rPr>
              <a:t>S</a:t>
            </a:r>
            <a:r>
              <a:rPr sz="950" i="1" dirty="0">
                <a:latin typeface="Arial"/>
                <a:cs typeface="Arial"/>
              </a:rPr>
              <a:t>t</a:t>
            </a:r>
            <a:r>
              <a:rPr sz="950" i="1" spc="-15" dirty="0">
                <a:latin typeface="Arial"/>
                <a:cs typeface="Arial"/>
              </a:rPr>
              <a:t>r</a:t>
            </a:r>
            <a:r>
              <a:rPr sz="950" i="1" spc="-10" dirty="0">
                <a:latin typeface="Arial"/>
                <a:cs typeface="Arial"/>
              </a:rPr>
              <a:t>a</a:t>
            </a:r>
            <a:r>
              <a:rPr sz="950" i="1" spc="-5" dirty="0">
                <a:latin typeface="Arial"/>
                <a:cs typeface="Arial"/>
              </a:rPr>
              <a:t>t</a:t>
            </a:r>
            <a:r>
              <a:rPr sz="950" i="1" spc="-10" dirty="0">
                <a:latin typeface="Arial"/>
                <a:cs typeface="Arial"/>
              </a:rPr>
              <a:t>e</a:t>
            </a:r>
            <a:r>
              <a:rPr sz="950" i="1" spc="-15" dirty="0">
                <a:latin typeface="Arial"/>
                <a:cs typeface="Arial"/>
              </a:rPr>
              <a:t>g</a:t>
            </a:r>
            <a:r>
              <a:rPr sz="950" i="1" dirty="0">
                <a:latin typeface="Arial"/>
                <a:cs typeface="Arial"/>
              </a:rPr>
              <a:t>i</a:t>
            </a:r>
            <a:r>
              <a:rPr sz="950" i="1" spc="-10" dirty="0">
                <a:latin typeface="Arial"/>
                <a:cs typeface="Arial"/>
              </a:rPr>
              <a:t>e</a:t>
            </a:r>
            <a:r>
              <a:rPr sz="950" i="1" spc="-5" dirty="0">
                <a:latin typeface="Arial"/>
                <a:cs typeface="Arial"/>
              </a:rPr>
              <a:t>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97</a:t>
            </a:r>
            <a:endParaRPr sz="950">
              <a:latin typeface="Times New Roman"/>
              <a:cs typeface="Times New Roman"/>
            </a:endParaRPr>
          </a:p>
        </p:txBody>
      </p:sp>
      <p:sp>
        <p:nvSpPr>
          <p:cNvPr id="8" name="object 8"/>
          <p:cNvSpPr txBox="1"/>
          <p:nvPr/>
        </p:nvSpPr>
        <p:spPr>
          <a:xfrm>
            <a:off x="1177544" y="4521453"/>
            <a:ext cx="5612765" cy="779780"/>
          </a:xfrm>
          <a:prstGeom prst="rect">
            <a:avLst/>
          </a:prstGeom>
        </p:spPr>
        <p:txBody>
          <a:bodyPr vert="horz" wrap="square" lIns="0" tIns="0" rIns="0" bIns="0" rtlCol="0">
            <a:spAutoFit/>
          </a:bodyPr>
          <a:lstStyle/>
          <a:p>
            <a:pPr marL="370840" indent="-358140">
              <a:lnSpc>
                <a:spcPct val="100000"/>
              </a:lnSpc>
              <a:buAutoNum type="arabicPlain" startAt="12"/>
              <a:tabLst>
                <a:tab pos="370205" algn="l"/>
                <a:tab pos="370840" algn="l"/>
                <a:tab pos="5479415" algn="l"/>
              </a:tabLst>
            </a:pPr>
            <a:r>
              <a:rPr sz="950" b="1" spc="-10" dirty="0">
                <a:latin typeface="Times New Roman"/>
                <a:cs typeface="Times New Roman"/>
              </a:rPr>
              <a:t>S</a:t>
            </a:r>
            <a:r>
              <a:rPr sz="950" b="1" spc="-5" dirty="0">
                <a:latin typeface="Times New Roman"/>
                <a:cs typeface="Times New Roman"/>
              </a:rPr>
              <a:t>p</a:t>
            </a:r>
            <a:r>
              <a:rPr sz="950" b="1" spc="-15" dirty="0">
                <a:latin typeface="Times New Roman"/>
                <a:cs typeface="Times New Roman"/>
              </a:rPr>
              <a:t>h</a:t>
            </a:r>
            <a:r>
              <a:rPr sz="950" b="1" spc="-5" dirty="0">
                <a:latin typeface="Times New Roman"/>
                <a:cs typeface="Times New Roman"/>
              </a:rPr>
              <a:t>e</a:t>
            </a:r>
            <a:r>
              <a:rPr sz="950" b="1" spc="-10" dirty="0">
                <a:latin typeface="Times New Roman"/>
                <a:cs typeface="Times New Roman"/>
              </a:rPr>
              <a:t>r</a:t>
            </a:r>
            <a:r>
              <a:rPr sz="950" b="1" dirty="0">
                <a:latin typeface="Times New Roman"/>
                <a:cs typeface="Times New Roman"/>
              </a:rPr>
              <a:t>i</a:t>
            </a:r>
            <a:r>
              <a:rPr sz="950" b="1" spc="-10" dirty="0">
                <a:latin typeface="Times New Roman"/>
                <a:cs typeface="Times New Roman"/>
              </a:rPr>
              <a:t>ca</a:t>
            </a:r>
            <a:r>
              <a:rPr sz="950" b="1" spc="-5" dirty="0">
                <a:latin typeface="Times New Roman"/>
                <a:cs typeface="Times New Roman"/>
              </a:rPr>
              <a:t>l</a:t>
            </a:r>
            <a:r>
              <a:rPr sz="950" b="1" spc="-10" dirty="0">
                <a:latin typeface="Times New Roman"/>
                <a:cs typeface="Times New Roman"/>
              </a:rPr>
              <a:t> LPG</a:t>
            </a:r>
            <a:r>
              <a:rPr sz="950" b="1" spc="-5" dirty="0">
                <a:latin typeface="Times New Roman"/>
                <a:cs typeface="Times New Roman"/>
              </a:rPr>
              <a:t> </a:t>
            </a:r>
            <a:r>
              <a:rPr sz="950" b="1" dirty="0">
                <a:latin typeface="Times New Roman"/>
                <a:cs typeface="Times New Roman"/>
              </a:rPr>
              <a:t>T</a:t>
            </a:r>
            <a:r>
              <a:rPr sz="950" b="1" spc="-5" dirty="0">
                <a:latin typeface="Times New Roman"/>
                <a:cs typeface="Times New Roman"/>
              </a:rPr>
              <a:t>a</a:t>
            </a:r>
            <a:r>
              <a:rPr sz="950" b="1" spc="-20" dirty="0">
                <a:latin typeface="Times New Roman"/>
                <a:cs typeface="Times New Roman"/>
              </a:rPr>
              <a:t>n</a:t>
            </a:r>
            <a:r>
              <a:rPr sz="950" b="1" dirty="0">
                <a:latin typeface="Times New Roman"/>
                <a:cs typeface="Times New Roman"/>
              </a:rPr>
              <a:t>k</a:t>
            </a:r>
            <a:r>
              <a:rPr sz="950" b="1" spc="-5" dirty="0">
                <a:latin typeface="Times New Roman"/>
                <a:cs typeface="Times New Roman"/>
              </a:rPr>
              <a:t>s </a:t>
            </a:r>
            <a:r>
              <a:rPr sz="950" b="1" dirty="0">
                <a:latin typeface="Times New Roman"/>
                <a:cs typeface="Times New Roman"/>
              </a:rPr>
              <a:t>	</a:t>
            </a:r>
            <a:r>
              <a:rPr sz="950" b="1" spc="-10" dirty="0">
                <a:latin typeface="Times New Roman"/>
                <a:cs typeface="Times New Roman"/>
              </a:rPr>
              <a:t>98</a:t>
            </a:r>
            <a:endParaRPr sz="950">
              <a:latin typeface="Times New Roman"/>
              <a:cs typeface="Times New Roman"/>
            </a:endParaRPr>
          </a:p>
          <a:p>
            <a:pPr marL="609600" lvl="1" indent="-477520">
              <a:lnSpc>
                <a:spcPts val="1105"/>
              </a:lnSpc>
              <a:spcBef>
                <a:spcPts val="505"/>
              </a:spcBef>
              <a:buAutoNum type="arabicPeriod"/>
              <a:tabLst>
                <a:tab pos="609600" algn="l"/>
                <a:tab pos="610235" algn="l"/>
                <a:tab pos="5479415" algn="l"/>
              </a:tabLst>
            </a:pPr>
            <a:r>
              <a:rPr sz="950" i="1" spc="-10" dirty="0">
                <a:latin typeface="Arial"/>
                <a:cs typeface="Arial"/>
              </a:rPr>
              <a:t>Mar</a:t>
            </a:r>
            <a:r>
              <a:rPr sz="950" i="1" spc="-5" dirty="0">
                <a:latin typeface="Arial"/>
                <a:cs typeface="Arial"/>
              </a:rPr>
              <a:t>k</a:t>
            </a:r>
            <a:r>
              <a:rPr sz="950" i="1" spc="-15" dirty="0">
                <a:latin typeface="Arial"/>
                <a:cs typeface="Arial"/>
              </a:rPr>
              <a:t>e</a:t>
            </a:r>
            <a:r>
              <a:rPr sz="950" i="1" spc="-5" dirty="0">
                <a:latin typeface="Arial"/>
                <a:cs typeface="Arial"/>
              </a:rPr>
              <a:t>t</a:t>
            </a:r>
            <a:r>
              <a:rPr sz="950" i="1" spc="5" dirty="0">
                <a:latin typeface="Arial"/>
                <a:cs typeface="Arial"/>
              </a:rPr>
              <a:t> </a:t>
            </a:r>
            <a:r>
              <a:rPr sz="950" i="1" spc="-15" dirty="0">
                <a:latin typeface="Arial"/>
                <a:cs typeface="Arial"/>
              </a:rPr>
              <a:t>O</a:t>
            </a:r>
            <a:r>
              <a:rPr sz="950" i="1" spc="-5" dirty="0">
                <a:latin typeface="Arial"/>
                <a:cs typeface="Arial"/>
              </a:rPr>
              <a:t>v</a:t>
            </a:r>
            <a:r>
              <a:rPr sz="950" i="1" spc="-10" dirty="0">
                <a:latin typeface="Arial"/>
                <a:cs typeface="Arial"/>
              </a:rPr>
              <a:t>e</a:t>
            </a:r>
            <a:r>
              <a:rPr sz="950" i="1" spc="-15" dirty="0">
                <a:latin typeface="Arial"/>
                <a:cs typeface="Arial"/>
              </a:rPr>
              <a:t>r</a:t>
            </a:r>
            <a:r>
              <a:rPr sz="950" i="1" spc="-5" dirty="0">
                <a:latin typeface="Arial"/>
                <a:cs typeface="Arial"/>
              </a:rPr>
              <a:t>v</a:t>
            </a:r>
            <a:r>
              <a:rPr sz="950" i="1" spc="-15" dirty="0">
                <a:latin typeface="Arial"/>
                <a:cs typeface="Arial"/>
              </a:rPr>
              <a:t>i</a:t>
            </a:r>
            <a:r>
              <a:rPr sz="950" i="1" spc="-10" dirty="0">
                <a:latin typeface="Arial"/>
                <a:cs typeface="Arial"/>
              </a:rPr>
              <a:t>ew</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98</a:t>
            </a:r>
            <a:endParaRPr sz="950">
              <a:latin typeface="Times New Roman"/>
              <a:cs typeface="Times New Roman"/>
            </a:endParaRPr>
          </a:p>
          <a:p>
            <a:pPr marL="729615" lvl="2" indent="-478790">
              <a:lnSpc>
                <a:spcPts val="1080"/>
              </a:lnSpc>
              <a:buAutoNum type="arabicPeriod"/>
              <a:tabLst>
                <a:tab pos="729615" algn="l"/>
                <a:tab pos="730250" algn="l"/>
                <a:tab pos="5479415" algn="l"/>
              </a:tabLst>
            </a:pPr>
            <a:r>
              <a:rPr sz="950" spc="-10" dirty="0">
                <a:latin typeface="Times New Roman"/>
                <a:cs typeface="Times New Roman"/>
              </a:rPr>
              <a:t>Demand</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98</a:t>
            </a:r>
            <a:endParaRPr sz="950">
              <a:latin typeface="Times New Roman"/>
              <a:cs typeface="Times New Roman"/>
            </a:endParaRPr>
          </a:p>
          <a:p>
            <a:pPr marL="729615" lvl="2" indent="-478790">
              <a:lnSpc>
                <a:spcPts val="1085"/>
              </a:lnSpc>
              <a:buAutoNum type="arabicPeriod"/>
              <a:tabLst>
                <a:tab pos="729615" algn="l"/>
                <a:tab pos="730250" algn="l"/>
                <a:tab pos="5480050" algn="l"/>
              </a:tabLst>
            </a:pPr>
            <a:r>
              <a:rPr sz="950" spc="-15" dirty="0">
                <a:latin typeface="Times New Roman"/>
                <a:cs typeface="Times New Roman"/>
              </a:rPr>
              <a:t>S</a:t>
            </a:r>
            <a:r>
              <a:rPr sz="950" spc="-10" dirty="0">
                <a:latin typeface="Times New Roman"/>
                <a:cs typeface="Times New Roman"/>
              </a:rPr>
              <a:t>uppl</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(Ca</a:t>
            </a:r>
            <a:r>
              <a:rPr sz="950" spc="-5" dirty="0">
                <a:latin typeface="Times New Roman"/>
                <a:cs typeface="Times New Roman"/>
              </a:rPr>
              <a:t>p</a:t>
            </a:r>
            <a:r>
              <a:rPr sz="950" spc="-10" dirty="0">
                <a:latin typeface="Times New Roman"/>
                <a:cs typeface="Times New Roman"/>
              </a:rPr>
              <a:t>acity)</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99</a:t>
            </a:r>
            <a:endParaRPr sz="950">
              <a:latin typeface="Times New Roman"/>
              <a:cs typeface="Times New Roman"/>
            </a:endParaRPr>
          </a:p>
          <a:p>
            <a:pPr marL="729615" lvl="2" indent="-478790">
              <a:lnSpc>
                <a:spcPts val="1110"/>
              </a:lnSpc>
              <a:buAutoNum type="arabicPeriod"/>
              <a:tabLst>
                <a:tab pos="729615" algn="l"/>
                <a:tab pos="730250" algn="l"/>
                <a:tab pos="5419725" algn="l"/>
              </a:tabLst>
            </a:pPr>
            <a:r>
              <a:rPr sz="950" spc="-10" dirty="0">
                <a:latin typeface="Times New Roman"/>
                <a:cs typeface="Times New Roman"/>
              </a:rPr>
              <a:t>New</a:t>
            </a:r>
            <a:r>
              <a:rPr sz="950" spc="-5" dirty="0">
                <a:latin typeface="Times New Roman"/>
                <a:cs typeface="Times New Roman"/>
              </a:rPr>
              <a:t> </a:t>
            </a:r>
            <a:r>
              <a:rPr sz="950" spc="-10" dirty="0">
                <a:latin typeface="Times New Roman"/>
                <a:cs typeface="Times New Roman"/>
              </a:rPr>
              <a:t>co</a:t>
            </a:r>
            <a:r>
              <a:rPr sz="950" dirty="0">
                <a:latin typeface="Times New Roman"/>
                <a:cs typeface="Times New Roman"/>
              </a:rPr>
              <a:t>n</a:t>
            </a:r>
            <a:r>
              <a:rPr sz="950" spc="-5" dirty="0">
                <a:latin typeface="Times New Roman"/>
                <a:cs typeface="Times New Roman"/>
              </a:rPr>
              <a:t>t</a:t>
            </a:r>
            <a:r>
              <a:rPr sz="950" spc="-15" dirty="0">
                <a:latin typeface="Times New Roman"/>
                <a:cs typeface="Times New Roman"/>
              </a:rPr>
              <a:t>r</a:t>
            </a:r>
            <a:r>
              <a:rPr sz="950" spc="-10" dirty="0">
                <a:latin typeface="Times New Roman"/>
                <a:cs typeface="Times New Roman"/>
              </a:rPr>
              <a:t>acts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102</a:t>
            </a:r>
            <a:endParaRPr sz="950">
              <a:latin typeface="Times New Roman"/>
              <a:cs typeface="Times New Roman"/>
            </a:endParaRPr>
          </a:p>
        </p:txBody>
      </p:sp>
      <p:sp>
        <p:nvSpPr>
          <p:cNvPr id="9" name="object 9"/>
          <p:cNvSpPr txBox="1"/>
          <p:nvPr/>
        </p:nvSpPr>
        <p:spPr>
          <a:xfrm>
            <a:off x="1297177" y="5351271"/>
            <a:ext cx="444500" cy="1056005"/>
          </a:xfrm>
          <a:prstGeom prst="rect">
            <a:avLst/>
          </a:prstGeom>
        </p:spPr>
        <p:txBody>
          <a:bodyPr vert="horz" wrap="square" lIns="0" tIns="0" rIns="0" bIns="0" rtlCol="0">
            <a:spAutoFit/>
          </a:bodyPr>
          <a:lstStyle/>
          <a:p>
            <a:pPr marL="12700">
              <a:lnSpc>
                <a:spcPts val="1110"/>
              </a:lnSpc>
            </a:pPr>
            <a:r>
              <a:rPr sz="950" i="1" spc="-10" dirty="0">
                <a:latin typeface="Arial"/>
                <a:cs typeface="Arial"/>
              </a:rPr>
              <a:t>12.2</a:t>
            </a:r>
            <a:endParaRPr sz="950">
              <a:latin typeface="Arial"/>
              <a:cs typeface="Arial"/>
            </a:endParaRPr>
          </a:p>
          <a:p>
            <a:pPr marL="131445">
              <a:lnSpc>
                <a:spcPts val="1085"/>
              </a:lnSpc>
            </a:pPr>
            <a:r>
              <a:rPr sz="950" spc="-5" dirty="0">
                <a:latin typeface="Times New Roman"/>
                <a:cs typeface="Times New Roman"/>
              </a:rPr>
              <a:t>12.2.1</a:t>
            </a:r>
            <a:endParaRPr sz="950">
              <a:latin typeface="Times New Roman"/>
              <a:cs typeface="Times New Roman"/>
            </a:endParaRPr>
          </a:p>
          <a:p>
            <a:pPr marL="131445">
              <a:lnSpc>
                <a:spcPts val="1085"/>
              </a:lnSpc>
            </a:pPr>
            <a:r>
              <a:rPr sz="950" spc="-5" dirty="0">
                <a:latin typeface="Times New Roman"/>
                <a:cs typeface="Times New Roman"/>
              </a:rPr>
              <a:t>12.2.2</a:t>
            </a:r>
            <a:endParaRPr sz="950">
              <a:latin typeface="Times New Roman"/>
              <a:cs typeface="Times New Roman"/>
            </a:endParaRPr>
          </a:p>
          <a:p>
            <a:pPr marL="131445">
              <a:lnSpc>
                <a:spcPts val="1080"/>
              </a:lnSpc>
            </a:pPr>
            <a:r>
              <a:rPr sz="950" spc="-5" dirty="0">
                <a:latin typeface="Times New Roman"/>
                <a:cs typeface="Times New Roman"/>
              </a:rPr>
              <a:t>12.2.3</a:t>
            </a:r>
            <a:endParaRPr sz="950">
              <a:latin typeface="Times New Roman"/>
              <a:cs typeface="Times New Roman"/>
            </a:endParaRPr>
          </a:p>
          <a:p>
            <a:pPr marL="131445">
              <a:lnSpc>
                <a:spcPts val="1085"/>
              </a:lnSpc>
            </a:pPr>
            <a:r>
              <a:rPr sz="950" spc="-5" dirty="0">
                <a:latin typeface="Times New Roman"/>
                <a:cs typeface="Times New Roman"/>
              </a:rPr>
              <a:t>12.2.4</a:t>
            </a:r>
            <a:endParaRPr sz="950">
              <a:latin typeface="Times New Roman"/>
              <a:cs typeface="Times New Roman"/>
            </a:endParaRPr>
          </a:p>
          <a:p>
            <a:pPr marL="131445">
              <a:lnSpc>
                <a:spcPts val="1115"/>
              </a:lnSpc>
            </a:pPr>
            <a:r>
              <a:rPr sz="950" spc="-5" dirty="0">
                <a:latin typeface="Times New Roman"/>
                <a:cs typeface="Times New Roman"/>
              </a:rPr>
              <a:t>12.2.5</a:t>
            </a:r>
            <a:endParaRPr sz="950">
              <a:latin typeface="Times New Roman"/>
              <a:cs typeface="Times New Roman"/>
            </a:endParaRPr>
          </a:p>
          <a:p>
            <a:pPr marL="12700">
              <a:lnSpc>
                <a:spcPct val="100000"/>
              </a:lnSpc>
              <a:spcBef>
                <a:spcPts val="509"/>
              </a:spcBef>
            </a:pPr>
            <a:r>
              <a:rPr sz="950" i="1" spc="-10" dirty="0">
                <a:latin typeface="Arial"/>
                <a:cs typeface="Arial"/>
              </a:rPr>
              <a:t>12.3</a:t>
            </a:r>
            <a:endParaRPr sz="950">
              <a:latin typeface="Arial"/>
              <a:cs typeface="Arial"/>
            </a:endParaRPr>
          </a:p>
        </p:txBody>
      </p:sp>
      <p:sp>
        <p:nvSpPr>
          <p:cNvPr id="10" name="object 10"/>
          <p:cNvSpPr txBox="1"/>
          <p:nvPr/>
        </p:nvSpPr>
        <p:spPr>
          <a:xfrm>
            <a:off x="1774951" y="5351271"/>
            <a:ext cx="5014595" cy="1056640"/>
          </a:xfrm>
          <a:prstGeom prst="rect">
            <a:avLst/>
          </a:prstGeom>
        </p:spPr>
        <p:txBody>
          <a:bodyPr vert="horz" wrap="square" lIns="0" tIns="6985" rIns="0" bIns="0" rtlCol="0">
            <a:spAutoFit/>
          </a:bodyPr>
          <a:lstStyle/>
          <a:p>
            <a:pPr marL="12700" marR="5080" algn="r">
              <a:lnSpc>
                <a:spcPct val="94900"/>
              </a:lnSpc>
              <a:spcBef>
                <a:spcPts val="55"/>
              </a:spcBef>
              <a:tabLst>
                <a:tab pos="4702175" algn="l"/>
                <a:tab pos="4822190" algn="l"/>
              </a:tabLst>
            </a:pPr>
            <a:r>
              <a:rPr sz="950" i="1" spc="-5" dirty="0">
                <a:latin typeface="Arial"/>
                <a:cs typeface="Arial"/>
              </a:rPr>
              <a:t>A</a:t>
            </a:r>
            <a:r>
              <a:rPr sz="950" i="1" spc="-10" dirty="0">
                <a:latin typeface="Arial"/>
                <a:cs typeface="Arial"/>
              </a:rPr>
              <a:t>n</a:t>
            </a:r>
            <a:r>
              <a:rPr sz="950" i="1" spc="-15" dirty="0">
                <a:latin typeface="Arial"/>
                <a:cs typeface="Arial"/>
              </a:rPr>
              <a:t>a</a:t>
            </a:r>
            <a:r>
              <a:rPr sz="950" i="1" spc="-5" dirty="0">
                <a:latin typeface="Arial"/>
                <a:cs typeface="Arial"/>
              </a:rPr>
              <a:t>lysis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104  </a:t>
            </a:r>
            <a:r>
              <a:rPr sz="950" spc="-10" dirty="0">
                <a:latin typeface="Times New Roman"/>
                <a:cs typeface="Times New Roman"/>
              </a:rPr>
              <a:t>Cos</a:t>
            </a:r>
            <a:r>
              <a:rPr sz="950" dirty="0">
                <a:latin typeface="Times New Roman"/>
                <a:cs typeface="Times New Roman"/>
              </a:rPr>
              <a:t>t</a:t>
            </a:r>
            <a:r>
              <a:rPr sz="950" spc="-5" dirty="0">
                <a:latin typeface="Times New Roman"/>
                <a:cs typeface="Times New Roman"/>
              </a:rPr>
              <a:t>s </a:t>
            </a:r>
            <a:r>
              <a:rPr sz="950" dirty="0">
                <a:latin typeface="Times New Roman"/>
                <a:cs typeface="Times New Roman"/>
              </a:rPr>
              <a:t>	</a:t>
            </a:r>
            <a:r>
              <a:rPr sz="950" spc="-10" dirty="0">
                <a:latin typeface="Times New Roman"/>
                <a:cs typeface="Times New Roman"/>
              </a:rPr>
              <a:t>104  </a:t>
            </a:r>
            <a:r>
              <a:rPr sz="950" spc="-15" dirty="0">
                <a:latin typeface="Times New Roman"/>
                <a:cs typeface="Times New Roman"/>
              </a:rPr>
              <a:t>P</a:t>
            </a:r>
            <a:r>
              <a:rPr sz="950" spc="-10" dirty="0">
                <a:latin typeface="Times New Roman"/>
                <a:cs typeface="Times New Roman"/>
              </a:rPr>
              <a:t>ro</a:t>
            </a:r>
            <a:r>
              <a:rPr sz="950" spc="-5" dirty="0">
                <a:latin typeface="Times New Roman"/>
                <a:cs typeface="Times New Roman"/>
              </a:rPr>
              <a:t>f</a:t>
            </a:r>
            <a:r>
              <a:rPr sz="950" spc="-10" dirty="0">
                <a:latin typeface="Times New Roman"/>
                <a:cs typeface="Times New Roman"/>
              </a:rPr>
              <a:t>i</a:t>
            </a:r>
            <a:r>
              <a:rPr sz="950" spc="-5" dirty="0">
                <a:latin typeface="Times New Roman"/>
                <a:cs typeface="Times New Roman"/>
              </a:rPr>
              <a:t>t</a:t>
            </a:r>
            <a:r>
              <a:rPr sz="950" spc="-15" dirty="0">
                <a:latin typeface="Times New Roman"/>
                <a:cs typeface="Times New Roman"/>
              </a:rPr>
              <a:t> </a:t>
            </a:r>
            <a:r>
              <a:rPr sz="950" spc="-10" dirty="0">
                <a:latin typeface="Times New Roman"/>
                <a:cs typeface="Times New Roman"/>
              </a:rPr>
              <a:t>Ma</a:t>
            </a:r>
            <a:r>
              <a:rPr sz="950" spc="-15" dirty="0">
                <a:latin typeface="Times New Roman"/>
                <a:cs typeface="Times New Roman"/>
              </a:rPr>
              <a:t>r</a:t>
            </a:r>
            <a:r>
              <a:rPr sz="950" dirty="0">
                <a:latin typeface="Times New Roman"/>
                <a:cs typeface="Times New Roman"/>
              </a:rPr>
              <a:t>g</a:t>
            </a:r>
            <a:r>
              <a:rPr sz="950" spc="-10" dirty="0">
                <a:latin typeface="Times New Roman"/>
                <a:cs typeface="Times New Roman"/>
              </a:rPr>
              <a:t>ins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107  </a:t>
            </a:r>
            <a:r>
              <a:rPr sz="950" spc="-15" dirty="0">
                <a:latin typeface="Times New Roman"/>
                <a:cs typeface="Times New Roman"/>
              </a:rPr>
              <a:t>P</a:t>
            </a:r>
            <a:r>
              <a:rPr sz="950" spc="-10" dirty="0">
                <a:latin typeface="Times New Roman"/>
                <a:cs typeface="Times New Roman"/>
              </a:rPr>
              <a:t>rices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108  </a:t>
            </a:r>
            <a:r>
              <a:rPr sz="950" spc="-15" dirty="0">
                <a:latin typeface="Times New Roman"/>
                <a:cs typeface="Times New Roman"/>
              </a:rPr>
              <a:t>P</a:t>
            </a:r>
            <a:r>
              <a:rPr sz="950" spc="-10" dirty="0">
                <a:latin typeface="Times New Roman"/>
                <a:cs typeface="Times New Roman"/>
              </a:rPr>
              <a:t>r</a:t>
            </a:r>
            <a:r>
              <a:rPr sz="950" spc="-5" dirty="0">
                <a:latin typeface="Times New Roman"/>
                <a:cs typeface="Times New Roman"/>
              </a:rPr>
              <a:t>ice</a:t>
            </a:r>
            <a:r>
              <a:rPr sz="950" spc="-10" dirty="0">
                <a:latin typeface="Times New Roman"/>
                <a:cs typeface="Times New Roman"/>
              </a:rPr>
              <a:t> </a:t>
            </a:r>
            <a:r>
              <a:rPr sz="950" spc="-15" dirty="0">
                <a:latin typeface="Times New Roman"/>
                <a:cs typeface="Times New Roman"/>
              </a:rPr>
              <a:t>D</a:t>
            </a:r>
            <a:r>
              <a:rPr sz="950" spc="-5" dirty="0">
                <a:latin typeface="Times New Roman"/>
                <a:cs typeface="Times New Roman"/>
              </a:rPr>
              <a:t>iff</a:t>
            </a:r>
            <a:r>
              <a:rPr sz="950" spc="-10" dirty="0">
                <a:latin typeface="Times New Roman"/>
                <a:cs typeface="Times New Roman"/>
              </a:rPr>
              <a:t>e</a:t>
            </a:r>
            <a:r>
              <a:rPr sz="950" spc="-5" dirty="0">
                <a:latin typeface="Times New Roman"/>
                <a:cs typeface="Times New Roman"/>
              </a:rPr>
              <a:t>ren</a:t>
            </a:r>
            <a:r>
              <a:rPr sz="950" spc="-10" dirty="0">
                <a:latin typeface="Times New Roman"/>
                <a:cs typeface="Times New Roman"/>
              </a:rPr>
              <a:t>c</a:t>
            </a:r>
            <a:r>
              <a:rPr sz="950" spc="-5" dirty="0">
                <a:latin typeface="Times New Roman"/>
                <a:cs typeface="Times New Roman"/>
              </a:rPr>
              <a:t>es by</a:t>
            </a:r>
            <a:r>
              <a:rPr sz="950" spc="-10" dirty="0">
                <a:latin typeface="Times New Roman"/>
                <a:cs typeface="Times New Roman"/>
              </a:rPr>
              <a:t> </a:t>
            </a:r>
            <a:r>
              <a:rPr sz="950" spc="-5" dirty="0">
                <a:latin typeface="Times New Roman"/>
                <a:cs typeface="Times New Roman"/>
              </a:rPr>
              <a:t>Tec</a:t>
            </a:r>
            <a:r>
              <a:rPr sz="950" spc="-10" dirty="0">
                <a:latin typeface="Times New Roman"/>
                <a:cs typeface="Times New Roman"/>
              </a:rPr>
              <a:t>h</a:t>
            </a:r>
            <a:r>
              <a:rPr sz="950" spc="-5" dirty="0">
                <a:latin typeface="Times New Roman"/>
                <a:cs typeface="Times New Roman"/>
              </a:rPr>
              <a:t>n</a:t>
            </a:r>
            <a:r>
              <a:rPr sz="950" spc="-10" dirty="0">
                <a:latin typeface="Times New Roman"/>
                <a:cs typeface="Times New Roman"/>
              </a:rPr>
              <a:t>olo</a:t>
            </a:r>
            <a:r>
              <a:rPr sz="950" spc="-5" dirty="0">
                <a:latin typeface="Times New Roman"/>
                <a:cs typeface="Times New Roman"/>
              </a:rPr>
              <a:t>gy,</a:t>
            </a:r>
            <a:r>
              <a:rPr sz="950" spc="-10" dirty="0">
                <a:latin typeface="Times New Roman"/>
                <a:cs typeface="Times New Roman"/>
              </a:rPr>
              <a:t> </a:t>
            </a:r>
            <a:r>
              <a:rPr sz="950" spc="-5" dirty="0">
                <a:latin typeface="Times New Roman"/>
                <a:cs typeface="Times New Roman"/>
              </a:rPr>
              <a:t>Mod</a:t>
            </a:r>
            <a:r>
              <a:rPr sz="950" spc="-15" dirty="0">
                <a:latin typeface="Times New Roman"/>
                <a:cs typeface="Times New Roman"/>
              </a:rPr>
              <a:t>e</a:t>
            </a:r>
            <a:r>
              <a:rPr sz="950" spc="-5" dirty="0">
                <a:latin typeface="Times New Roman"/>
                <a:cs typeface="Times New Roman"/>
              </a:rPr>
              <a:t>l, </a:t>
            </a:r>
            <a:r>
              <a:rPr sz="950" spc="-10" dirty="0">
                <a:latin typeface="Times New Roman"/>
                <a:cs typeface="Times New Roman"/>
              </a:rPr>
              <a:t>a</a:t>
            </a:r>
            <a:r>
              <a:rPr sz="950" spc="-5" dirty="0">
                <a:latin typeface="Times New Roman"/>
                <a:cs typeface="Times New Roman"/>
              </a:rPr>
              <a:t>nd</a:t>
            </a:r>
            <a:r>
              <a:rPr sz="950" spc="-10" dirty="0">
                <a:latin typeface="Times New Roman"/>
                <a:cs typeface="Times New Roman"/>
              </a:rPr>
              <a:t> Fe</a:t>
            </a:r>
            <a:r>
              <a:rPr sz="950" spc="-5" dirty="0">
                <a:latin typeface="Times New Roman"/>
                <a:cs typeface="Times New Roman"/>
              </a:rPr>
              <a:t>ature </a:t>
            </a:r>
            <a:r>
              <a:rPr sz="950" dirty="0">
                <a:latin typeface="Times New Roman"/>
                <a:cs typeface="Times New Roman"/>
              </a:rPr>
              <a:t>	</a:t>
            </a:r>
            <a:r>
              <a:rPr sz="950" spc="-10" dirty="0">
                <a:latin typeface="Times New Roman"/>
                <a:cs typeface="Times New Roman"/>
              </a:rPr>
              <a:t>109  </a:t>
            </a:r>
            <a:r>
              <a:rPr sz="950" spc="-15" dirty="0">
                <a:latin typeface="Times New Roman"/>
                <a:cs typeface="Times New Roman"/>
              </a:rPr>
              <a:t>S</a:t>
            </a:r>
            <a:r>
              <a:rPr sz="950" spc="-10" dirty="0">
                <a:latin typeface="Times New Roman"/>
                <a:cs typeface="Times New Roman"/>
              </a:rPr>
              <a:t>hould-C</a:t>
            </a:r>
            <a:r>
              <a:rPr sz="950" spc="-5" dirty="0">
                <a:latin typeface="Times New Roman"/>
                <a:cs typeface="Times New Roman"/>
              </a:rPr>
              <a:t>o</a:t>
            </a:r>
            <a:r>
              <a:rPr sz="950" spc="-15" dirty="0">
                <a:latin typeface="Times New Roman"/>
                <a:cs typeface="Times New Roman"/>
              </a:rPr>
              <a:t>s</a:t>
            </a:r>
            <a:r>
              <a:rPr sz="950" spc="-5" dirty="0">
                <a:latin typeface="Times New Roman"/>
                <a:cs typeface="Times New Roman"/>
              </a:rPr>
              <a:t>t </a:t>
            </a:r>
            <a:r>
              <a:rPr sz="950" spc="-15" dirty="0">
                <a:latin typeface="Times New Roman"/>
                <a:cs typeface="Times New Roman"/>
              </a:rPr>
              <a:t>A</a:t>
            </a:r>
            <a:r>
              <a:rPr sz="950" spc="-5" dirty="0">
                <a:latin typeface="Times New Roman"/>
                <a:cs typeface="Times New Roman"/>
              </a:rPr>
              <a:t>n</a:t>
            </a:r>
            <a:r>
              <a:rPr sz="950" spc="-10" dirty="0">
                <a:latin typeface="Times New Roman"/>
                <a:cs typeface="Times New Roman"/>
              </a:rPr>
              <a:t>aly</a:t>
            </a:r>
            <a:r>
              <a:rPr sz="950" spc="-15" dirty="0">
                <a:latin typeface="Times New Roman"/>
                <a:cs typeface="Times New Roman"/>
              </a:rPr>
              <a:t>s</a:t>
            </a:r>
            <a:r>
              <a:rPr sz="950" spc="-10" dirty="0">
                <a:latin typeface="Times New Roman"/>
                <a:cs typeface="Times New Roman"/>
              </a:rPr>
              <a:t>is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111</a:t>
            </a:r>
            <a:endParaRPr sz="950">
              <a:latin typeface="Times New Roman"/>
              <a:cs typeface="Times New Roman"/>
            </a:endParaRPr>
          </a:p>
          <a:p>
            <a:pPr marR="5080" algn="r">
              <a:lnSpc>
                <a:spcPct val="100000"/>
              </a:lnSpc>
              <a:spcBef>
                <a:spcPts val="505"/>
              </a:spcBef>
              <a:tabLst>
                <a:tab pos="4809490" algn="l"/>
              </a:tabLst>
            </a:pPr>
            <a:r>
              <a:rPr sz="950" i="1" spc="-5" dirty="0">
                <a:latin typeface="Arial"/>
                <a:cs typeface="Arial"/>
              </a:rPr>
              <a:t>P</a:t>
            </a:r>
            <a:r>
              <a:rPr sz="950" i="1" spc="-10" dirty="0">
                <a:latin typeface="Arial"/>
                <a:cs typeface="Arial"/>
              </a:rPr>
              <a:t>r</a:t>
            </a:r>
            <a:r>
              <a:rPr sz="950" i="1" spc="-5" dirty="0">
                <a:latin typeface="Arial"/>
                <a:cs typeface="Arial"/>
              </a:rPr>
              <a:t>ice</a:t>
            </a:r>
            <a:r>
              <a:rPr sz="950" i="1" spc="-10" dirty="0">
                <a:latin typeface="Arial"/>
                <a:cs typeface="Arial"/>
              </a:rPr>
              <a:t> Ne</a:t>
            </a:r>
            <a:r>
              <a:rPr sz="950" i="1" spc="-15" dirty="0">
                <a:latin typeface="Arial"/>
                <a:cs typeface="Arial"/>
              </a:rPr>
              <a:t>g</a:t>
            </a:r>
            <a:r>
              <a:rPr sz="950" i="1" spc="-10" dirty="0">
                <a:latin typeface="Arial"/>
                <a:cs typeface="Arial"/>
              </a:rPr>
              <a:t>o</a:t>
            </a:r>
            <a:r>
              <a:rPr sz="950" i="1" spc="-5" dirty="0">
                <a:latin typeface="Arial"/>
                <a:cs typeface="Arial"/>
              </a:rPr>
              <a:t>tiati</a:t>
            </a:r>
            <a:r>
              <a:rPr sz="950" i="1" spc="-15" dirty="0">
                <a:latin typeface="Arial"/>
                <a:cs typeface="Arial"/>
              </a:rPr>
              <a:t>o</a:t>
            </a:r>
            <a:r>
              <a:rPr sz="950" i="1" spc="-5" dirty="0">
                <a:latin typeface="Arial"/>
                <a:cs typeface="Arial"/>
              </a:rPr>
              <a:t>n </a:t>
            </a:r>
            <a:r>
              <a:rPr sz="950" i="1" spc="-15" dirty="0">
                <a:latin typeface="Arial"/>
                <a:cs typeface="Arial"/>
              </a:rPr>
              <a:t>S</a:t>
            </a:r>
            <a:r>
              <a:rPr sz="950" i="1" dirty="0">
                <a:latin typeface="Arial"/>
                <a:cs typeface="Arial"/>
              </a:rPr>
              <a:t>t</a:t>
            </a:r>
            <a:r>
              <a:rPr sz="950" i="1" spc="-15" dirty="0">
                <a:latin typeface="Arial"/>
                <a:cs typeface="Arial"/>
              </a:rPr>
              <a:t>r</a:t>
            </a:r>
            <a:r>
              <a:rPr sz="950" i="1" spc="-10" dirty="0">
                <a:latin typeface="Arial"/>
                <a:cs typeface="Arial"/>
              </a:rPr>
              <a:t>a</a:t>
            </a:r>
            <a:r>
              <a:rPr sz="950" i="1" spc="-5" dirty="0">
                <a:latin typeface="Arial"/>
                <a:cs typeface="Arial"/>
              </a:rPr>
              <a:t>t</a:t>
            </a:r>
            <a:r>
              <a:rPr sz="950" i="1" spc="-10" dirty="0">
                <a:latin typeface="Arial"/>
                <a:cs typeface="Arial"/>
              </a:rPr>
              <a:t>e</a:t>
            </a:r>
            <a:r>
              <a:rPr sz="950" i="1" spc="-15" dirty="0">
                <a:latin typeface="Arial"/>
                <a:cs typeface="Arial"/>
              </a:rPr>
              <a:t>g</a:t>
            </a:r>
            <a:r>
              <a:rPr sz="950" i="1" dirty="0">
                <a:latin typeface="Arial"/>
                <a:cs typeface="Arial"/>
              </a:rPr>
              <a:t>i</a:t>
            </a:r>
            <a:r>
              <a:rPr sz="950" i="1" spc="-10" dirty="0">
                <a:latin typeface="Arial"/>
                <a:cs typeface="Arial"/>
              </a:rPr>
              <a:t>e</a:t>
            </a:r>
            <a:r>
              <a:rPr sz="950" i="1" spc="-5" dirty="0">
                <a:latin typeface="Arial"/>
                <a:cs typeface="Arial"/>
              </a:rPr>
              <a:t>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112</a:t>
            </a:r>
            <a:endParaRPr sz="950">
              <a:latin typeface="Times New Roman"/>
              <a:cs typeface="Times New Roman"/>
            </a:endParaRPr>
          </a:p>
        </p:txBody>
      </p:sp>
      <p:sp>
        <p:nvSpPr>
          <p:cNvPr id="11" name="object 11"/>
          <p:cNvSpPr txBox="1"/>
          <p:nvPr/>
        </p:nvSpPr>
        <p:spPr>
          <a:xfrm>
            <a:off x="1177544" y="6530085"/>
            <a:ext cx="5612130" cy="368300"/>
          </a:xfrm>
          <a:prstGeom prst="rect">
            <a:avLst/>
          </a:prstGeom>
        </p:spPr>
        <p:txBody>
          <a:bodyPr vert="horz" wrap="square" lIns="0" tIns="0" rIns="0" bIns="0" rtlCol="0">
            <a:spAutoFit/>
          </a:bodyPr>
          <a:lstStyle/>
          <a:p>
            <a:pPr marL="12700">
              <a:lnSpc>
                <a:spcPct val="100000"/>
              </a:lnSpc>
              <a:tabLst>
                <a:tab pos="370205" algn="l"/>
                <a:tab pos="5419725" algn="l"/>
              </a:tabLst>
            </a:pPr>
            <a:r>
              <a:rPr sz="950" b="1" spc="-5" dirty="0">
                <a:latin typeface="Times New Roman"/>
                <a:cs typeface="Times New Roman"/>
              </a:rPr>
              <a:t>13	</a:t>
            </a:r>
            <a:r>
              <a:rPr sz="950" b="1" spc="-10" dirty="0">
                <a:latin typeface="Times New Roman"/>
                <a:cs typeface="Times New Roman"/>
              </a:rPr>
              <a:t>Hea</a:t>
            </a:r>
            <a:r>
              <a:rPr sz="950" b="1" spc="-5" dirty="0">
                <a:latin typeface="Times New Roman"/>
                <a:cs typeface="Times New Roman"/>
              </a:rPr>
              <a:t>t </a:t>
            </a:r>
            <a:r>
              <a:rPr sz="950" b="1" spc="-10" dirty="0">
                <a:latin typeface="Times New Roman"/>
                <a:cs typeface="Times New Roman"/>
              </a:rPr>
              <a:t>Exc</a:t>
            </a:r>
            <a:r>
              <a:rPr sz="950" b="1" spc="-15" dirty="0">
                <a:latin typeface="Times New Roman"/>
                <a:cs typeface="Times New Roman"/>
              </a:rPr>
              <a:t>h</a:t>
            </a:r>
            <a:r>
              <a:rPr sz="950" b="1" spc="-10" dirty="0">
                <a:latin typeface="Times New Roman"/>
                <a:cs typeface="Times New Roman"/>
              </a:rPr>
              <a:t>angers</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113</a:t>
            </a:r>
            <a:endParaRPr sz="950">
              <a:latin typeface="Times New Roman"/>
              <a:cs typeface="Times New Roman"/>
            </a:endParaRPr>
          </a:p>
          <a:p>
            <a:pPr marL="132080">
              <a:lnSpc>
                <a:spcPct val="100000"/>
              </a:lnSpc>
              <a:spcBef>
                <a:spcPts val="505"/>
              </a:spcBef>
              <a:tabLst>
                <a:tab pos="609600" algn="l"/>
                <a:tab pos="5419725" algn="l"/>
              </a:tabLst>
            </a:pPr>
            <a:r>
              <a:rPr sz="950" i="1" spc="-10" dirty="0">
                <a:latin typeface="Arial"/>
                <a:cs typeface="Arial"/>
              </a:rPr>
              <a:t>1</a:t>
            </a:r>
            <a:r>
              <a:rPr sz="950" i="1" spc="-15" dirty="0">
                <a:latin typeface="Arial"/>
                <a:cs typeface="Arial"/>
              </a:rPr>
              <a:t>3</a:t>
            </a:r>
            <a:r>
              <a:rPr sz="950" i="1" spc="-5" dirty="0">
                <a:latin typeface="Arial"/>
                <a:cs typeface="Arial"/>
              </a:rPr>
              <a:t>.1</a:t>
            </a:r>
            <a:r>
              <a:rPr sz="950" i="1" dirty="0">
                <a:latin typeface="Arial"/>
                <a:cs typeface="Arial"/>
              </a:rPr>
              <a:t>	</a:t>
            </a:r>
            <a:r>
              <a:rPr sz="950" i="1" spc="-10" dirty="0">
                <a:latin typeface="Arial"/>
                <a:cs typeface="Arial"/>
              </a:rPr>
              <a:t>Mar</a:t>
            </a:r>
            <a:r>
              <a:rPr sz="950" i="1" spc="-5" dirty="0">
                <a:latin typeface="Arial"/>
                <a:cs typeface="Arial"/>
              </a:rPr>
              <a:t>k</a:t>
            </a:r>
            <a:r>
              <a:rPr sz="950" i="1" spc="-15" dirty="0">
                <a:latin typeface="Arial"/>
                <a:cs typeface="Arial"/>
              </a:rPr>
              <a:t>e</a:t>
            </a:r>
            <a:r>
              <a:rPr sz="950" i="1" spc="-5" dirty="0">
                <a:latin typeface="Arial"/>
                <a:cs typeface="Arial"/>
              </a:rPr>
              <a:t>t</a:t>
            </a:r>
            <a:r>
              <a:rPr sz="950" i="1" spc="5" dirty="0">
                <a:latin typeface="Arial"/>
                <a:cs typeface="Arial"/>
              </a:rPr>
              <a:t> </a:t>
            </a:r>
            <a:r>
              <a:rPr sz="950" i="1" spc="-15" dirty="0">
                <a:latin typeface="Arial"/>
                <a:cs typeface="Arial"/>
              </a:rPr>
              <a:t>O</a:t>
            </a:r>
            <a:r>
              <a:rPr sz="950" i="1" spc="-5" dirty="0">
                <a:latin typeface="Arial"/>
                <a:cs typeface="Arial"/>
              </a:rPr>
              <a:t>v</a:t>
            </a:r>
            <a:r>
              <a:rPr sz="950" i="1" spc="-10" dirty="0">
                <a:latin typeface="Arial"/>
                <a:cs typeface="Arial"/>
              </a:rPr>
              <a:t>e</a:t>
            </a:r>
            <a:r>
              <a:rPr sz="950" i="1" spc="-15" dirty="0">
                <a:latin typeface="Arial"/>
                <a:cs typeface="Arial"/>
              </a:rPr>
              <a:t>r</a:t>
            </a:r>
            <a:r>
              <a:rPr sz="950" i="1" spc="-5" dirty="0">
                <a:latin typeface="Arial"/>
                <a:cs typeface="Arial"/>
              </a:rPr>
              <a:t>v</a:t>
            </a:r>
            <a:r>
              <a:rPr sz="950" i="1" spc="-15" dirty="0">
                <a:latin typeface="Arial"/>
                <a:cs typeface="Arial"/>
              </a:rPr>
              <a:t>i</a:t>
            </a:r>
            <a:r>
              <a:rPr sz="950" i="1" spc="-10" dirty="0">
                <a:latin typeface="Arial"/>
                <a:cs typeface="Arial"/>
              </a:rPr>
              <a:t>ew</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113</a:t>
            </a:r>
            <a:endParaRPr sz="950">
              <a:latin typeface="Times New Roman"/>
              <a:cs typeface="Times New Roman"/>
            </a:endParaRPr>
          </a:p>
        </p:txBody>
      </p:sp>
      <p:sp>
        <p:nvSpPr>
          <p:cNvPr id="12" name="object 12"/>
          <p:cNvSpPr txBox="1"/>
          <p:nvPr/>
        </p:nvSpPr>
        <p:spPr>
          <a:xfrm>
            <a:off x="1416050" y="6876033"/>
            <a:ext cx="325755" cy="433705"/>
          </a:xfrm>
          <a:prstGeom prst="rect">
            <a:avLst/>
          </a:prstGeom>
        </p:spPr>
        <p:txBody>
          <a:bodyPr vert="horz" wrap="square" lIns="0" tIns="0" rIns="0" bIns="0" rtlCol="0">
            <a:spAutoFit/>
          </a:bodyPr>
          <a:lstStyle/>
          <a:p>
            <a:pPr marL="12700">
              <a:lnSpc>
                <a:spcPts val="1110"/>
              </a:lnSpc>
            </a:pPr>
            <a:r>
              <a:rPr sz="950" spc="-5" dirty="0">
                <a:latin typeface="Times New Roman"/>
                <a:cs typeface="Times New Roman"/>
              </a:rPr>
              <a:t>13.1.1</a:t>
            </a:r>
            <a:endParaRPr sz="950">
              <a:latin typeface="Times New Roman"/>
              <a:cs typeface="Times New Roman"/>
            </a:endParaRPr>
          </a:p>
          <a:p>
            <a:pPr marL="12700">
              <a:lnSpc>
                <a:spcPts val="1080"/>
              </a:lnSpc>
            </a:pPr>
            <a:r>
              <a:rPr sz="950" spc="-5" dirty="0">
                <a:latin typeface="Times New Roman"/>
                <a:cs typeface="Times New Roman"/>
              </a:rPr>
              <a:t>13.1.2</a:t>
            </a:r>
            <a:endParaRPr sz="950">
              <a:latin typeface="Times New Roman"/>
              <a:cs typeface="Times New Roman"/>
            </a:endParaRPr>
          </a:p>
          <a:p>
            <a:pPr marL="12700">
              <a:lnSpc>
                <a:spcPts val="1110"/>
              </a:lnSpc>
            </a:pPr>
            <a:r>
              <a:rPr sz="950" spc="-5" dirty="0">
                <a:latin typeface="Times New Roman"/>
                <a:cs typeface="Times New Roman"/>
              </a:rPr>
              <a:t>13.1.3</a:t>
            </a:r>
            <a:endParaRPr sz="950">
              <a:latin typeface="Times New Roman"/>
              <a:cs typeface="Times New Roman"/>
            </a:endParaRPr>
          </a:p>
        </p:txBody>
      </p:sp>
      <p:sp>
        <p:nvSpPr>
          <p:cNvPr id="13" name="object 13"/>
          <p:cNvSpPr txBox="1"/>
          <p:nvPr/>
        </p:nvSpPr>
        <p:spPr>
          <a:xfrm>
            <a:off x="1297177" y="7360666"/>
            <a:ext cx="444500" cy="1056005"/>
          </a:xfrm>
          <a:prstGeom prst="rect">
            <a:avLst/>
          </a:prstGeom>
        </p:spPr>
        <p:txBody>
          <a:bodyPr vert="horz" wrap="square" lIns="0" tIns="0" rIns="0" bIns="0" rtlCol="0">
            <a:spAutoFit/>
          </a:bodyPr>
          <a:lstStyle/>
          <a:p>
            <a:pPr marL="12700">
              <a:lnSpc>
                <a:spcPts val="1105"/>
              </a:lnSpc>
            </a:pPr>
            <a:r>
              <a:rPr sz="950" i="1" spc="-10" dirty="0">
                <a:latin typeface="Arial"/>
                <a:cs typeface="Arial"/>
              </a:rPr>
              <a:t>13.2</a:t>
            </a:r>
            <a:endParaRPr sz="950">
              <a:latin typeface="Arial"/>
              <a:cs typeface="Arial"/>
            </a:endParaRPr>
          </a:p>
          <a:p>
            <a:pPr marL="131445">
              <a:lnSpc>
                <a:spcPts val="1080"/>
              </a:lnSpc>
            </a:pPr>
            <a:r>
              <a:rPr sz="950" spc="-5" dirty="0">
                <a:latin typeface="Times New Roman"/>
                <a:cs typeface="Times New Roman"/>
              </a:rPr>
              <a:t>13.2.1</a:t>
            </a:r>
            <a:endParaRPr sz="950">
              <a:latin typeface="Times New Roman"/>
              <a:cs typeface="Times New Roman"/>
            </a:endParaRPr>
          </a:p>
          <a:p>
            <a:pPr marL="131445">
              <a:lnSpc>
                <a:spcPts val="1085"/>
              </a:lnSpc>
            </a:pPr>
            <a:r>
              <a:rPr sz="950" spc="-5" dirty="0">
                <a:latin typeface="Times New Roman"/>
                <a:cs typeface="Times New Roman"/>
              </a:rPr>
              <a:t>13.2.2</a:t>
            </a:r>
            <a:endParaRPr sz="950">
              <a:latin typeface="Times New Roman"/>
              <a:cs typeface="Times New Roman"/>
            </a:endParaRPr>
          </a:p>
          <a:p>
            <a:pPr marL="131445">
              <a:lnSpc>
                <a:spcPts val="1080"/>
              </a:lnSpc>
            </a:pPr>
            <a:r>
              <a:rPr sz="950" spc="-5" dirty="0">
                <a:latin typeface="Times New Roman"/>
                <a:cs typeface="Times New Roman"/>
              </a:rPr>
              <a:t>13.2.3</a:t>
            </a:r>
            <a:endParaRPr sz="950">
              <a:latin typeface="Times New Roman"/>
              <a:cs typeface="Times New Roman"/>
            </a:endParaRPr>
          </a:p>
          <a:p>
            <a:pPr marL="131445">
              <a:lnSpc>
                <a:spcPts val="1080"/>
              </a:lnSpc>
            </a:pPr>
            <a:r>
              <a:rPr sz="950" spc="-5" dirty="0">
                <a:latin typeface="Times New Roman"/>
                <a:cs typeface="Times New Roman"/>
              </a:rPr>
              <a:t>13.2.4</a:t>
            </a:r>
            <a:endParaRPr sz="950">
              <a:latin typeface="Times New Roman"/>
              <a:cs typeface="Times New Roman"/>
            </a:endParaRPr>
          </a:p>
          <a:p>
            <a:pPr marL="131445">
              <a:lnSpc>
                <a:spcPts val="1115"/>
              </a:lnSpc>
            </a:pPr>
            <a:r>
              <a:rPr sz="950" spc="-5" dirty="0">
                <a:latin typeface="Times New Roman"/>
                <a:cs typeface="Times New Roman"/>
              </a:rPr>
              <a:t>13.2.5</a:t>
            </a:r>
            <a:endParaRPr sz="950">
              <a:latin typeface="Times New Roman"/>
              <a:cs typeface="Times New Roman"/>
            </a:endParaRPr>
          </a:p>
          <a:p>
            <a:pPr marL="12700">
              <a:lnSpc>
                <a:spcPct val="100000"/>
              </a:lnSpc>
              <a:spcBef>
                <a:spcPts val="515"/>
              </a:spcBef>
            </a:pPr>
            <a:r>
              <a:rPr sz="950" i="1" spc="-10" dirty="0">
                <a:latin typeface="Arial"/>
                <a:cs typeface="Arial"/>
              </a:rPr>
              <a:t>13.3</a:t>
            </a:r>
            <a:endParaRPr sz="950">
              <a:latin typeface="Arial"/>
              <a:cs typeface="Arial"/>
            </a:endParaRPr>
          </a:p>
        </p:txBody>
      </p:sp>
      <p:sp>
        <p:nvSpPr>
          <p:cNvPr id="14" name="object 14"/>
          <p:cNvSpPr txBox="1"/>
          <p:nvPr/>
        </p:nvSpPr>
        <p:spPr>
          <a:xfrm>
            <a:off x="1774951" y="6876033"/>
            <a:ext cx="5014595" cy="1541145"/>
          </a:xfrm>
          <a:prstGeom prst="rect">
            <a:avLst/>
          </a:prstGeom>
        </p:spPr>
        <p:txBody>
          <a:bodyPr vert="horz" wrap="square" lIns="0" tIns="10795" rIns="0" bIns="0" rtlCol="0">
            <a:spAutoFit/>
          </a:bodyPr>
          <a:lstStyle/>
          <a:p>
            <a:pPr marL="12700" marR="5080" indent="119380" algn="r">
              <a:lnSpc>
                <a:spcPts val="1080"/>
              </a:lnSpc>
              <a:spcBef>
                <a:spcPts val="85"/>
              </a:spcBef>
              <a:tabLst>
                <a:tab pos="4702810" algn="l"/>
                <a:tab pos="4822190" algn="l"/>
              </a:tabLst>
            </a:pPr>
            <a:r>
              <a:rPr sz="950" spc="-10" dirty="0">
                <a:latin typeface="Times New Roman"/>
                <a:cs typeface="Times New Roman"/>
              </a:rPr>
              <a:t>Demand</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113  </a:t>
            </a:r>
            <a:r>
              <a:rPr sz="950" spc="-15" dirty="0">
                <a:latin typeface="Times New Roman"/>
                <a:cs typeface="Times New Roman"/>
              </a:rPr>
              <a:t>S</a:t>
            </a:r>
            <a:r>
              <a:rPr sz="950" spc="-10" dirty="0">
                <a:latin typeface="Times New Roman"/>
                <a:cs typeface="Times New Roman"/>
              </a:rPr>
              <a:t>uppl</a:t>
            </a:r>
            <a:r>
              <a:rPr sz="950" spc="-5" dirty="0">
                <a:latin typeface="Times New Roman"/>
                <a:cs typeface="Times New Roman"/>
              </a:rPr>
              <a:t>y</a:t>
            </a:r>
            <a:r>
              <a:rPr sz="950" spc="-15" dirty="0">
                <a:latin typeface="Times New Roman"/>
                <a:cs typeface="Times New Roman"/>
              </a:rPr>
              <a:t> </a:t>
            </a:r>
            <a:r>
              <a:rPr sz="950" spc="-10" dirty="0">
                <a:latin typeface="Times New Roman"/>
                <a:cs typeface="Times New Roman"/>
              </a:rPr>
              <a:t>(Ca</a:t>
            </a:r>
            <a:r>
              <a:rPr sz="950" spc="-5" dirty="0">
                <a:latin typeface="Times New Roman"/>
                <a:cs typeface="Times New Roman"/>
              </a:rPr>
              <a:t>p</a:t>
            </a:r>
            <a:r>
              <a:rPr sz="950" spc="-10" dirty="0">
                <a:latin typeface="Times New Roman"/>
                <a:cs typeface="Times New Roman"/>
              </a:rPr>
              <a:t>acity)</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115  New</a:t>
            </a:r>
            <a:r>
              <a:rPr sz="950" spc="-5" dirty="0">
                <a:latin typeface="Times New Roman"/>
                <a:cs typeface="Times New Roman"/>
              </a:rPr>
              <a:t> </a:t>
            </a:r>
            <a:r>
              <a:rPr sz="950" spc="-10" dirty="0">
                <a:latin typeface="Times New Roman"/>
                <a:cs typeface="Times New Roman"/>
              </a:rPr>
              <a:t>co</a:t>
            </a:r>
            <a:r>
              <a:rPr sz="950" dirty="0">
                <a:latin typeface="Times New Roman"/>
                <a:cs typeface="Times New Roman"/>
              </a:rPr>
              <a:t>n</a:t>
            </a:r>
            <a:r>
              <a:rPr sz="950" spc="-5" dirty="0">
                <a:latin typeface="Times New Roman"/>
                <a:cs typeface="Times New Roman"/>
              </a:rPr>
              <a:t>t</a:t>
            </a:r>
            <a:r>
              <a:rPr sz="950" spc="-15" dirty="0">
                <a:latin typeface="Times New Roman"/>
                <a:cs typeface="Times New Roman"/>
              </a:rPr>
              <a:t>r</a:t>
            </a:r>
            <a:r>
              <a:rPr sz="950" spc="-10" dirty="0">
                <a:latin typeface="Times New Roman"/>
                <a:cs typeface="Times New Roman"/>
              </a:rPr>
              <a:t>acts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118</a:t>
            </a:r>
            <a:endParaRPr sz="950">
              <a:latin typeface="Times New Roman"/>
              <a:cs typeface="Times New Roman"/>
            </a:endParaRPr>
          </a:p>
          <a:p>
            <a:pPr marL="12700" marR="5080" algn="r">
              <a:lnSpc>
                <a:spcPct val="94800"/>
              </a:lnSpc>
              <a:spcBef>
                <a:spcPts val="545"/>
              </a:spcBef>
              <a:tabLst>
                <a:tab pos="4702175" algn="l"/>
                <a:tab pos="4822190" algn="l"/>
              </a:tabLst>
            </a:pPr>
            <a:r>
              <a:rPr sz="950" i="1" spc="-5" dirty="0">
                <a:latin typeface="Arial"/>
                <a:cs typeface="Arial"/>
              </a:rPr>
              <a:t>A</a:t>
            </a:r>
            <a:r>
              <a:rPr sz="950" i="1" spc="-10" dirty="0">
                <a:latin typeface="Arial"/>
                <a:cs typeface="Arial"/>
              </a:rPr>
              <a:t>n</a:t>
            </a:r>
            <a:r>
              <a:rPr sz="950" i="1" spc="-15" dirty="0">
                <a:latin typeface="Arial"/>
                <a:cs typeface="Arial"/>
              </a:rPr>
              <a:t>a</a:t>
            </a:r>
            <a:r>
              <a:rPr sz="950" i="1" spc="-5" dirty="0">
                <a:latin typeface="Arial"/>
                <a:cs typeface="Arial"/>
              </a:rPr>
              <a:t>lysis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121  </a:t>
            </a:r>
            <a:r>
              <a:rPr sz="950" spc="-10" dirty="0">
                <a:latin typeface="Times New Roman"/>
                <a:cs typeface="Times New Roman"/>
              </a:rPr>
              <a:t>Cos</a:t>
            </a:r>
            <a:r>
              <a:rPr sz="950" dirty="0">
                <a:latin typeface="Times New Roman"/>
                <a:cs typeface="Times New Roman"/>
              </a:rPr>
              <a:t>t</a:t>
            </a:r>
            <a:r>
              <a:rPr sz="950" spc="-5" dirty="0">
                <a:latin typeface="Times New Roman"/>
                <a:cs typeface="Times New Roman"/>
              </a:rPr>
              <a:t>s </a:t>
            </a:r>
            <a:r>
              <a:rPr sz="950" dirty="0">
                <a:latin typeface="Times New Roman"/>
                <a:cs typeface="Times New Roman"/>
              </a:rPr>
              <a:t>	</a:t>
            </a:r>
            <a:r>
              <a:rPr sz="950" spc="-10" dirty="0">
                <a:latin typeface="Times New Roman"/>
                <a:cs typeface="Times New Roman"/>
              </a:rPr>
              <a:t>121  </a:t>
            </a:r>
            <a:r>
              <a:rPr sz="950" spc="-15" dirty="0">
                <a:latin typeface="Times New Roman"/>
                <a:cs typeface="Times New Roman"/>
              </a:rPr>
              <a:t>P</a:t>
            </a:r>
            <a:r>
              <a:rPr sz="950" spc="-10" dirty="0">
                <a:latin typeface="Times New Roman"/>
                <a:cs typeface="Times New Roman"/>
              </a:rPr>
              <a:t>ro</a:t>
            </a:r>
            <a:r>
              <a:rPr sz="950" spc="-5" dirty="0">
                <a:latin typeface="Times New Roman"/>
                <a:cs typeface="Times New Roman"/>
              </a:rPr>
              <a:t>f</a:t>
            </a:r>
            <a:r>
              <a:rPr sz="950" spc="-10" dirty="0">
                <a:latin typeface="Times New Roman"/>
                <a:cs typeface="Times New Roman"/>
              </a:rPr>
              <a:t>i</a:t>
            </a:r>
            <a:r>
              <a:rPr sz="950" spc="-5" dirty="0">
                <a:latin typeface="Times New Roman"/>
                <a:cs typeface="Times New Roman"/>
              </a:rPr>
              <a:t>t</a:t>
            </a:r>
            <a:r>
              <a:rPr sz="950" spc="-15" dirty="0">
                <a:latin typeface="Times New Roman"/>
                <a:cs typeface="Times New Roman"/>
              </a:rPr>
              <a:t> </a:t>
            </a:r>
            <a:r>
              <a:rPr sz="950" spc="-10" dirty="0">
                <a:latin typeface="Times New Roman"/>
                <a:cs typeface="Times New Roman"/>
              </a:rPr>
              <a:t>Ma</a:t>
            </a:r>
            <a:r>
              <a:rPr sz="950" spc="-15" dirty="0">
                <a:latin typeface="Times New Roman"/>
                <a:cs typeface="Times New Roman"/>
              </a:rPr>
              <a:t>r</a:t>
            </a:r>
            <a:r>
              <a:rPr sz="950" dirty="0">
                <a:latin typeface="Times New Roman"/>
                <a:cs typeface="Times New Roman"/>
              </a:rPr>
              <a:t>g</a:t>
            </a:r>
            <a:r>
              <a:rPr sz="950" spc="-10" dirty="0">
                <a:latin typeface="Times New Roman"/>
                <a:cs typeface="Times New Roman"/>
              </a:rPr>
              <a:t>ins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122  </a:t>
            </a:r>
            <a:r>
              <a:rPr sz="950" spc="-15" dirty="0">
                <a:latin typeface="Times New Roman"/>
                <a:cs typeface="Times New Roman"/>
              </a:rPr>
              <a:t>P</a:t>
            </a:r>
            <a:r>
              <a:rPr sz="950" spc="-10" dirty="0">
                <a:latin typeface="Times New Roman"/>
                <a:cs typeface="Times New Roman"/>
              </a:rPr>
              <a:t>rices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123  </a:t>
            </a:r>
            <a:r>
              <a:rPr sz="950" spc="-15" dirty="0">
                <a:latin typeface="Times New Roman"/>
                <a:cs typeface="Times New Roman"/>
              </a:rPr>
              <a:t>P</a:t>
            </a:r>
            <a:r>
              <a:rPr sz="950" spc="-10" dirty="0">
                <a:latin typeface="Times New Roman"/>
                <a:cs typeface="Times New Roman"/>
              </a:rPr>
              <a:t>r</a:t>
            </a:r>
            <a:r>
              <a:rPr sz="950" spc="-5" dirty="0">
                <a:latin typeface="Times New Roman"/>
                <a:cs typeface="Times New Roman"/>
              </a:rPr>
              <a:t>ice</a:t>
            </a:r>
            <a:r>
              <a:rPr sz="950" spc="-10" dirty="0">
                <a:latin typeface="Times New Roman"/>
                <a:cs typeface="Times New Roman"/>
              </a:rPr>
              <a:t> </a:t>
            </a:r>
            <a:r>
              <a:rPr sz="950" spc="-15" dirty="0">
                <a:latin typeface="Times New Roman"/>
                <a:cs typeface="Times New Roman"/>
              </a:rPr>
              <a:t>D</a:t>
            </a:r>
            <a:r>
              <a:rPr sz="950" spc="-5" dirty="0">
                <a:latin typeface="Times New Roman"/>
                <a:cs typeface="Times New Roman"/>
              </a:rPr>
              <a:t>iff</a:t>
            </a:r>
            <a:r>
              <a:rPr sz="950" spc="-10" dirty="0">
                <a:latin typeface="Times New Roman"/>
                <a:cs typeface="Times New Roman"/>
              </a:rPr>
              <a:t>e</a:t>
            </a:r>
            <a:r>
              <a:rPr sz="950" spc="-5" dirty="0">
                <a:latin typeface="Times New Roman"/>
                <a:cs typeface="Times New Roman"/>
              </a:rPr>
              <a:t>ren</a:t>
            </a:r>
            <a:r>
              <a:rPr sz="950" spc="-10" dirty="0">
                <a:latin typeface="Times New Roman"/>
                <a:cs typeface="Times New Roman"/>
              </a:rPr>
              <a:t>c</a:t>
            </a:r>
            <a:r>
              <a:rPr sz="950" spc="-5" dirty="0">
                <a:latin typeface="Times New Roman"/>
                <a:cs typeface="Times New Roman"/>
              </a:rPr>
              <a:t>es by</a:t>
            </a:r>
            <a:r>
              <a:rPr sz="950" spc="-10" dirty="0">
                <a:latin typeface="Times New Roman"/>
                <a:cs typeface="Times New Roman"/>
              </a:rPr>
              <a:t> </a:t>
            </a:r>
            <a:r>
              <a:rPr sz="950" spc="-5" dirty="0">
                <a:latin typeface="Times New Roman"/>
                <a:cs typeface="Times New Roman"/>
              </a:rPr>
              <a:t>Tec</a:t>
            </a:r>
            <a:r>
              <a:rPr sz="950" spc="-10" dirty="0">
                <a:latin typeface="Times New Roman"/>
                <a:cs typeface="Times New Roman"/>
              </a:rPr>
              <a:t>h</a:t>
            </a:r>
            <a:r>
              <a:rPr sz="950" spc="-5" dirty="0">
                <a:latin typeface="Times New Roman"/>
                <a:cs typeface="Times New Roman"/>
              </a:rPr>
              <a:t>n</a:t>
            </a:r>
            <a:r>
              <a:rPr sz="950" spc="-10" dirty="0">
                <a:latin typeface="Times New Roman"/>
                <a:cs typeface="Times New Roman"/>
              </a:rPr>
              <a:t>olo</a:t>
            </a:r>
            <a:r>
              <a:rPr sz="950" spc="-5" dirty="0">
                <a:latin typeface="Times New Roman"/>
                <a:cs typeface="Times New Roman"/>
              </a:rPr>
              <a:t>gy,</a:t>
            </a:r>
            <a:r>
              <a:rPr sz="950" spc="-10" dirty="0">
                <a:latin typeface="Times New Roman"/>
                <a:cs typeface="Times New Roman"/>
              </a:rPr>
              <a:t> </a:t>
            </a:r>
            <a:r>
              <a:rPr sz="950" spc="-5" dirty="0">
                <a:latin typeface="Times New Roman"/>
                <a:cs typeface="Times New Roman"/>
              </a:rPr>
              <a:t>Mod</a:t>
            </a:r>
            <a:r>
              <a:rPr sz="950" spc="-15" dirty="0">
                <a:latin typeface="Times New Roman"/>
                <a:cs typeface="Times New Roman"/>
              </a:rPr>
              <a:t>e</a:t>
            </a:r>
            <a:r>
              <a:rPr sz="950" spc="-5" dirty="0">
                <a:latin typeface="Times New Roman"/>
                <a:cs typeface="Times New Roman"/>
              </a:rPr>
              <a:t>l, </a:t>
            </a:r>
            <a:r>
              <a:rPr sz="950" spc="-10" dirty="0">
                <a:latin typeface="Times New Roman"/>
                <a:cs typeface="Times New Roman"/>
              </a:rPr>
              <a:t>a</a:t>
            </a:r>
            <a:r>
              <a:rPr sz="950" spc="-5" dirty="0">
                <a:latin typeface="Times New Roman"/>
                <a:cs typeface="Times New Roman"/>
              </a:rPr>
              <a:t>nd</a:t>
            </a:r>
            <a:r>
              <a:rPr sz="950" spc="-10" dirty="0">
                <a:latin typeface="Times New Roman"/>
                <a:cs typeface="Times New Roman"/>
              </a:rPr>
              <a:t> Fe</a:t>
            </a:r>
            <a:r>
              <a:rPr sz="950" spc="-5" dirty="0">
                <a:latin typeface="Times New Roman"/>
                <a:cs typeface="Times New Roman"/>
              </a:rPr>
              <a:t>ature </a:t>
            </a:r>
            <a:r>
              <a:rPr sz="950" dirty="0">
                <a:latin typeface="Times New Roman"/>
                <a:cs typeface="Times New Roman"/>
              </a:rPr>
              <a:t>	</a:t>
            </a:r>
            <a:r>
              <a:rPr sz="950" spc="-10" dirty="0">
                <a:latin typeface="Times New Roman"/>
                <a:cs typeface="Times New Roman"/>
              </a:rPr>
              <a:t>125  </a:t>
            </a:r>
            <a:r>
              <a:rPr sz="950" spc="-15" dirty="0">
                <a:latin typeface="Times New Roman"/>
                <a:cs typeface="Times New Roman"/>
              </a:rPr>
              <a:t>S</a:t>
            </a:r>
            <a:r>
              <a:rPr sz="950" spc="-10" dirty="0">
                <a:latin typeface="Times New Roman"/>
                <a:cs typeface="Times New Roman"/>
              </a:rPr>
              <a:t>hould-C</a:t>
            </a:r>
            <a:r>
              <a:rPr sz="950" spc="-5" dirty="0">
                <a:latin typeface="Times New Roman"/>
                <a:cs typeface="Times New Roman"/>
              </a:rPr>
              <a:t>o</a:t>
            </a:r>
            <a:r>
              <a:rPr sz="950" spc="-15" dirty="0">
                <a:latin typeface="Times New Roman"/>
                <a:cs typeface="Times New Roman"/>
              </a:rPr>
              <a:t>s</a:t>
            </a:r>
            <a:r>
              <a:rPr sz="950" spc="-5" dirty="0">
                <a:latin typeface="Times New Roman"/>
                <a:cs typeface="Times New Roman"/>
              </a:rPr>
              <a:t>t </a:t>
            </a:r>
            <a:r>
              <a:rPr sz="950" spc="-15" dirty="0">
                <a:latin typeface="Times New Roman"/>
                <a:cs typeface="Times New Roman"/>
              </a:rPr>
              <a:t>A</a:t>
            </a:r>
            <a:r>
              <a:rPr sz="950" spc="-5" dirty="0">
                <a:latin typeface="Times New Roman"/>
                <a:cs typeface="Times New Roman"/>
              </a:rPr>
              <a:t>n</a:t>
            </a:r>
            <a:r>
              <a:rPr sz="950" spc="-10" dirty="0">
                <a:latin typeface="Times New Roman"/>
                <a:cs typeface="Times New Roman"/>
              </a:rPr>
              <a:t>aly</a:t>
            </a:r>
            <a:r>
              <a:rPr sz="950" spc="-15" dirty="0">
                <a:latin typeface="Times New Roman"/>
                <a:cs typeface="Times New Roman"/>
              </a:rPr>
              <a:t>s</a:t>
            </a:r>
            <a:r>
              <a:rPr sz="950" spc="-10" dirty="0">
                <a:latin typeface="Times New Roman"/>
                <a:cs typeface="Times New Roman"/>
              </a:rPr>
              <a:t>is</a:t>
            </a:r>
            <a:r>
              <a:rPr sz="950" spc="-5" dirty="0">
                <a:latin typeface="Times New Roman"/>
                <a:cs typeface="Times New Roman"/>
              </a:rPr>
              <a:t>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128</a:t>
            </a:r>
            <a:endParaRPr sz="950">
              <a:latin typeface="Times New Roman"/>
              <a:cs typeface="Times New Roman"/>
            </a:endParaRPr>
          </a:p>
          <a:p>
            <a:pPr marR="5080" algn="r">
              <a:lnSpc>
                <a:spcPct val="100000"/>
              </a:lnSpc>
              <a:spcBef>
                <a:spcPts val="509"/>
              </a:spcBef>
              <a:tabLst>
                <a:tab pos="4809490" algn="l"/>
              </a:tabLst>
            </a:pPr>
            <a:r>
              <a:rPr sz="950" i="1" spc="-5" dirty="0">
                <a:latin typeface="Arial"/>
                <a:cs typeface="Arial"/>
              </a:rPr>
              <a:t>P</a:t>
            </a:r>
            <a:r>
              <a:rPr sz="950" i="1" spc="-10" dirty="0">
                <a:latin typeface="Arial"/>
                <a:cs typeface="Arial"/>
              </a:rPr>
              <a:t>r</a:t>
            </a:r>
            <a:r>
              <a:rPr sz="950" i="1" spc="-5" dirty="0">
                <a:latin typeface="Arial"/>
                <a:cs typeface="Arial"/>
              </a:rPr>
              <a:t>ice</a:t>
            </a:r>
            <a:r>
              <a:rPr sz="950" i="1" spc="-10" dirty="0">
                <a:latin typeface="Arial"/>
                <a:cs typeface="Arial"/>
              </a:rPr>
              <a:t> Ne</a:t>
            </a:r>
            <a:r>
              <a:rPr sz="950" i="1" spc="-15" dirty="0">
                <a:latin typeface="Arial"/>
                <a:cs typeface="Arial"/>
              </a:rPr>
              <a:t>g</a:t>
            </a:r>
            <a:r>
              <a:rPr sz="950" i="1" spc="-10" dirty="0">
                <a:latin typeface="Arial"/>
                <a:cs typeface="Arial"/>
              </a:rPr>
              <a:t>o</a:t>
            </a:r>
            <a:r>
              <a:rPr sz="950" i="1" spc="-5" dirty="0">
                <a:latin typeface="Arial"/>
                <a:cs typeface="Arial"/>
              </a:rPr>
              <a:t>tiati</a:t>
            </a:r>
            <a:r>
              <a:rPr sz="950" i="1" spc="-15" dirty="0">
                <a:latin typeface="Arial"/>
                <a:cs typeface="Arial"/>
              </a:rPr>
              <a:t>o</a:t>
            </a:r>
            <a:r>
              <a:rPr sz="950" i="1" spc="-5" dirty="0">
                <a:latin typeface="Arial"/>
                <a:cs typeface="Arial"/>
              </a:rPr>
              <a:t>n </a:t>
            </a:r>
            <a:r>
              <a:rPr sz="950" i="1" spc="-15" dirty="0">
                <a:latin typeface="Arial"/>
                <a:cs typeface="Arial"/>
              </a:rPr>
              <a:t>S</a:t>
            </a:r>
            <a:r>
              <a:rPr sz="950" i="1" dirty="0">
                <a:latin typeface="Arial"/>
                <a:cs typeface="Arial"/>
              </a:rPr>
              <a:t>t</a:t>
            </a:r>
            <a:r>
              <a:rPr sz="950" i="1" spc="-15" dirty="0">
                <a:latin typeface="Arial"/>
                <a:cs typeface="Arial"/>
              </a:rPr>
              <a:t>r</a:t>
            </a:r>
            <a:r>
              <a:rPr sz="950" i="1" spc="-10" dirty="0">
                <a:latin typeface="Arial"/>
                <a:cs typeface="Arial"/>
              </a:rPr>
              <a:t>a</a:t>
            </a:r>
            <a:r>
              <a:rPr sz="950" i="1" spc="-5" dirty="0">
                <a:latin typeface="Arial"/>
                <a:cs typeface="Arial"/>
              </a:rPr>
              <a:t>t</a:t>
            </a:r>
            <a:r>
              <a:rPr sz="950" i="1" spc="-10" dirty="0">
                <a:latin typeface="Arial"/>
                <a:cs typeface="Arial"/>
              </a:rPr>
              <a:t>e</a:t>
            </a:r>
            <a:r>
              <a:rPr sz="950" i="1" spc="-15" dirty="0">
                <a:latin typeface="Arial"/>
                <a:cs typeface="Arial"/>
              </a:rPr>
              <a:t>g</a:t>
            </a:r>
            <a:r>
              <a:rPr sz="950" i="1" dirty="0">
                <a:latin typeface="Arial"/>
                <a:cs typeface="Arial"/>
              </a:rPr>
              <a:t>i</a:t>
            </a:r>
            <a:r>
              <a:rPr sz="950" i="1" spc="-10" dirty="0">
                <a:latin typeface="Arial"/>
                <a:cs typeface="Arial"/>
              </a:rPr>
              <a:t>e</a:t>
            </a:r>
            <a:r>
              <a:rPr sz="950" i="1" spc="-5" dirty="0">
                <a:latin typeface="Arial"/>
                <a:cs typeface="Arial"/>
              </a:rPr>
              <a:t>s</a:t>
            </a:r>
            <a:r>
              <a:rPr sz="950" i="1" spc="-5" dirty="0">
                <a:latin typeface="Times New Roman"/>
                <a:cs typeface="Times New Roman"/>
              </a:rPr>
              <a:t> </a:t>
            </a:r>
            <a:r>
              <a:rPr sz="950" i="1" dirty="0">
                <a:latin typeface="Times New Roman"/>
                <a:cs typeface="Times New Roman"/>
              </a:rPr>
              <a:t>	</a:t>
            </a:r>
            <a:r>
              <a:rPr sz="950" i="1" spc="-10" dirty="0">
                <a:latin typeface="Times New Roman"/>
                <a:cs typeface="Times New Roman"/>
              </a:rPr>
              <a:t>128</a:t>
            </a:r>
            <a:endParaRPr sz="950">
              <a:latin typeface="Times New Roman"/>
              <a:cs typeface="Times New Roman"/>
            </a:endParaRPr>
          </a:p>
        </p:txBody>
      </p:sp>
      <p:sp>
        <p:nvSpPr>
          <p:cNvPr id="15" name="object 15"/>
          <p:cNvSpPr txBox="1"/>
          <p:nvPr/>
        </p:nvSpPr>
        <p:spPr>
          <a:xfrm>
            <a:off x="1177544" y="8538717"/>
            <a:ext cx="5612130" cy="159385"/>
          </a:xfrm>
          <a:prstGeom prst="rect">
            <a:avLst/>
          </a:prstGeom>
        </p:spPr>
        <p:txBody>
          <a:bodyPr vert="horz" wrap="square" lIns="0" tIns="0" rIns="0" bIns="0" rtlCol="0">
            <a:spAutoFit/>
          </a:bodyPr>
          <a:lstStyle/>
          <a:p>
            <a:pPr marL="12700">
              <a:lnSpc>
                <a:spcPct val="100000"/>
              </a:lnSpc>
              <a:tabLst>
                <a:tab pos="370205" algn="l"/>
                <a:tab pos="5419725" algn="l"/>
              </a:tabLst>
            </a:pPr>
            <a:r>
              <a:rPr sz="950" b="1" spc="-5" dirty="0">
                <a:latin typeface="Times New Roman"/>
                <a:cs typeface="Times New Roman"/>
              </a:rPr>
              <a:t>14	</a:t>
            </a:r>
            <a:r>
              <a:rPr sz="950" b="1" spc="-10" dirty="0">
                <a:latin typeface="Times New Roman"/>
                <a:cs typeface="Times New Roman"/>
              </a:rPr>
              <a:t>Refere</a:t>
            </a:r>
            <a:r>
              <a:rPr sz="950" b="1" spc="-15" dirty="0">
                <a:latin typeface="Times New Roman"/>
                <a:cs typeface="Times New Roman"/>
              </a:rPr>
              <a:t>n</a:t>
            </a:r>
            <a:r>
              <a:rPr sz="950" b="1" spc="-10" dirty="0">
                <a:latin typeface="Times New Roman"/>
                <a:cs typeface="Times New Roman"/>
              </a:rPr>
              <a:t>c</a:t>
            </a:r>
            <a:r>
              <a:rPr sz="950" b="1" spc="-5" dirty="0">
                <a:latin typeface="Times New Roman"/>
                <a:cs typeface="Times New Roman"/>
              </a:rPr>
              <a:t>e</a:t>
            </a:r>
            <a:r>
              <a:rPr sz="950" b="1" dirty="0">
                <a:latin typeface="Times New Roman"/>
                <a:cs typeface="Times New Roman"/>
              </a:rPr>
              <a:t> </a:t>
            </a:r>
            <a:r>
              <a:rPr sz="950" b="1" spc="-15" dirty="0">
                <a:latin typeface="Times New Roman"/>
                <a:cs typeface="Times New Roman"/>
              </a:rPr>
              <a:t>p</a:t>
            </a:r>
            <a:r>
              <a:rPr sz="950" b="1" spc="-5" dirty="0">
                <a:latin typeface="Times New Roman"/>
                <a:cs typeface="Times New Roman"/>
              </a:rPr>
              <a:t>r</a:t>
            </a:r>
            <a:r>
              <a:rPr sz="950" b="1" spc="-10" dirty="0">
                <a:latin typeface="Times New Roman"/>
                <a:cs typeface="Times New Roman"/>
              </a:rPr>
              <a:t>od</a:t>
            </a:r>
            <a:r>
              <a:rPr sz="950" b="1" spc="-15" dirty="0">
                <a:latin typeface="Times New Roman"/>
                <a:cs typeface="Times New Roman"/>
              </a:rPr>
              <a:t>u</a:t>
            </a:r>
            <a:r>
              <a:rPr sz="950" b="1" dirty="0">
                <a:latin typeface="Times New Roman"/>
                <a:cs typeface="Times New Roman"/>
              </a:rPr>
              <a:t>c</a:t>
            </a:r>
            <a:r>
              <a:rPr sz="950" b="1" spc="-5" dirty="0">
                <a:latin typeface="Times New Roman"/>
                <a:cs typeface="Times New Roman"/>
              </a:rPr>
              <a:t>t </a:t>
            </a:r>
            <a:r>
              <a:rPr sz="950" b="1" spc="-10" dirty="0">
                <a:latin typeface="Times New Roman"/>
                <a:cs typeface="Times New Roman"/>
              </a:rPr>
              <a:t>definitio</a:t>
            </a:r>
            <a:r>
              <a:rPr sz="950" b="1" spc="-15" dirty="0">
                <a:latin typeface="Times New Roman"/>
                <a:cs typeface="Times New Roman"/>
              </a:rPr>
              <a:t>n</a:t>
            </a:r>
            <a:r>
              <a:rPr sz="950" b="1" spc="-5" dirty="0">
                <a:latin typeface="Times New Roman"/>
                <a:cs typeface="Times New Roman"/>
              </a:rPr>
              <a:t>s </a:t>
            </a:r>
            <a:r>
              <a:rPr sz="950" b="1" spc="-10" dirty="0">
                <a:latin typeface="Times New Roman"/>
                <a:cs typeface="Times New Roman"/>
              </a:rPr>
              <a:t>a</a:t>
            </a:r>
            <a:r>
              <a:rPr sz="950" b="1" spc="-5" dirty="0">
                <a:latin typeface="Times New Roman"/>
                <a:cs typeface="Times New Roman"/>
              </a:rPr>
              <a:t>nd </a:t>
            </a:r>
            <a:r>
              <a:rPr sz="950" b="1" spc="-10" dirty="0">
                <a:latin typeface="Times New Roman"/>
                <a:cs typeface="Times New Roman"/>
              </a:rPr>
              <a:t>sco</a:t>
            </a:r>
            <a:r>
              <a:rPr sz="950" b="1" spc="-15" dirty="0">
                <a:latin typeface="Times New Roman"/>
                <a:cs typeface="Times New Roman"/>
              </a:rPr>
              <a:t>p</a:t>
            </a:r>
            <a:r>
              <a:rPr sz="950" b="1" spc="-10" dirty="0">
                <a:latin typeface="Times New Roman"/>
                <a:cs typeface="Times New Roman"/>
              </a:rPr>
              <a:t>e.</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129</a:t>
            </a:r>
            <a:endParaRPr sz="950">
              <a:latin typeface="Times New Roman"/>
              <a:cs typeface="Times New Roman"/>
            </a:endParaRPr>
          </a:p>
        </p:txBody>
      </p:sp>
      <p:sp>
        <p:nvSpPr>
          <p:cNvPr id="16" name="object 16"/>
          <p:cNvSpPr txBox="1"/>
          <p:nvPr/>
        </p:nvSpPr>
        <p:spPr>
          <a:xfrm>
            <a:off x="1416050" y="8746742"/>
            <a:ext cx="325755" cy="434340"/>
          </a:xfrm>
          <a:prstGeom prst="rect">
            <a:avLst/>
          </a:prstGeom>
        </p:spPr>
        <p:txBody>
          <a:bodyPr vert="horz" wrap="square" lIns="0" tIns="0" rIns="0" bIns="0" rtlCol="0">
            <a:spAutoFit/>
          </a:bodyPr>
          <a:lstStyle/>
          <a:p>
            <a:pPr marL="12700">
              <a:lnSpc>
                <a:spcPts val="1110"/>
              </a:lnSpc>
            </a:pPr>
            <a:r>
              <a:rPr sz="950" spc="-5" dirty="0">
                <a:latin typeface="Times New Roman"/>
                <a:cs typeface="Times New Roman"/>
              </a:rPr>
              <a:t>14.1.1</a:t>
            </a:r>
            <a:endParaRPr sz="950">
              <a:latin typeface="Times New Roman"/>
              <a:cs typeface="Times New Roman"/>
            </a:endParaRPr>
          </a:p>
          <a:p>
            <a:pPr marL="12700">
              <a:lnSpc>
                <a:spcPts val="1085"/>
              </a:lnSpc>
            </a:pPr>
            <a:r>
              <a:rPr sz="950" spc="-5" dirty="0">
                <a:latin typeface="Times New Roman"/>
                <a:cs typeface="Times New Roman"/>
              </a:rPr>
              <a:t>14.1.2</a:t>
            </a:r>
            <a:endParaRPr sz="950">
              <a:latin typeface="Times New Roman"/>
              <a:cs typeface="Times New Roman"/>
            </a:endParaRPr>
          </a:p>
          <a:p>
            <a:pPr marL="12700">
              <a:lnSpc>
                <a:spcPts val="1115"/>
              </a:lnSpc>
            </a:pPr>
            <a:r>
              <a:rPr sz="950" spc="-5" dirty="0">
                <a:latin typeface="Times New Roman"/>
                <a:cs typeface="Times New Roman"/>
              </a:rPr>
              <a:t>14.1.3</a:t>
            </a:r>
            <a:endParaRPr sz="950">
              <a:latin typeface="Times New Roman"/>
              <a:cs typeface="Times New Roman"/>
            </a:endParaRPr>
          </a:p>
        </p:txBody>
      </p:sp>
      <p:sp>
        <p:nvSpPr>
          <p:cNvPr id="17" name="object 17"/>
          <p:cNvSpPr txBox="1"/>
          <p:nvPr/>
        </p:nvSpPr>
        <p:spPr>
          <a:xfrm>
            <a:off x="1894585" y="8746742"/>
            <a:ext cx="4895215" cy="434340"/>
          </a:xfrm>
          <a:prstGeom prst="rect">
            <a:avLst/>
          </a:prstGeom>
        </p:spPr>
        <p:txBody>
          <a:bodyPr vert="horz" wrap="square" lIns="0" tIns="6985" rIns="0" bIns="0" rtlCol="0">
            <a:spAutoFit/>
          </a:bodyPr>
          <a:lstStyle/>
          <a:p>
            <a:pPr marL="12700" marR="5080" algn="just">
              <a:lnSpc>
                <a:spcPct val="95000"/>
              </a:lnSpc>
              <a:spcBef>
                <a:spcPts val="55"/>
              </a:spcBef>
              <a:tabLst>
                <a:tab pos="4702175" algn="l"/>
              </a:tabLst>
            </a:pPr>
            <a:r>
              <a:rPr sz="950" spc="-15" dirty="0">
                <a:latin typeface="Times New Roman"/>
                <a:cs typeface="Times New Roman"/>
              </a:rPr>
              <a:t>D</a:t>
            </a:r>
            <a:r>
              <a:rPr sz="950" spc="-5" dirty="0">
                <a:latin typeface="Times New Roman"/>
                <a:cs typeface="Times New Roman"/>
              </a:rPr>
              <a:t>i</a:t>
            </a:r>
            <a:r>
              <a:rPr sz="950" spc="-10" dirty="0">
                <a:latin typeface="Times New Roman"/>
                <a:cs typeface="Times New Roman"/>
              </a:rPr>
              <a:t>stillat</a:t>
            </a:r>
            <a:r>
              <a:rPr sz="950" spc="-5" dirty="0">
                <a:latin typeface="Times New Roman"/>
                <a:cs typeface="Times New Roman"/>
              </a:rPr>
              <a:t>i</a:t>
            </a:r>
            <a:r>
              <a:rPr sz="950" spc="-10" dirty="0">
                <a:latin typeface="Times New Roman"/>
                <a:cs typeface="Times New Roman"/>
              </a:rPr>
              <a:t>o</a:t>
            </a:r>
            <a:r>
              <a:rPr sz="950" spc="-5" dirty="0">
                <a:latin typeface="Times New Roman"/>
                <a:cs typeface="Times New Roman"/>
              </a:rPr>
              <a:t>n </a:t>
            </a:r>
            <a:r>
              <a:rPr sz="950" spc="-10" dirty="0">
                <a:latin typeface="Times New Roman"/>
                <a:cs typeface="Times New Roman"/>
              </a:rPr>
              <a:t>C</a:t>
            </a:r>
            <a:r>
              <a:rPr sz="950" spc="-5" dirty="0">
                <a:latin typeface="Times New Roman"/>
                <a:cs typeface="Times New Roman"/>
              </a:rPr>
              <a:t>o</a:t>
            </a:r>
            <a:r>
              <a:rPr sz="950" spc="-10" dirty="0">
                <a:latin typeface="Times New Roman"/>
                <a:cs typeface="Times New Roman"/>
              </a:rPr>
              <a:t>lu</a:t>
            </a:r>
            <a:r>
              <a:rPr sz="950" spc="-20" dirty="0">
                <a:latin typeface="Times New Roman"/>
                <a:cs typeface="Times New Roman"/>
              </a:rPr>
              <a:t>m</a:t>
            </a:r>
            <a:r>
              <a:rPr sz="950" spc="-10" dirty="0">
                <a:latin typeface="Times New Roman"/>
                <a:cs typeface="Times New Roman"/>
              </a:rPr>
              <a:t>n</a:t>
            </a:r>
            <a:r>
              <a:rPr sz="950" spc="-5" dirty="0">
                <a:latin typeface="Times New Roman"/>
                <a:cs typeface="Times New Roman"/>
              </a:rPr>
              <a:t>s </a:t>
            </a:r>
            <a:r>
              <a:rPr sz="950" dirty="0">
                <a:latin typeface="Times New Roman"/>
                <a:cs typeface="Times New Roman"/>
              </a:rPr>
              <a:t>	</a:t>
            </a:r>
            <a:r>
              <a:rPr sz="950" spc="-235" dirty="0">
                <a:latin typeface="Times New Roman"/>
                <a:cs typeface="Times New Roman"/>
              </a:rPr>
              <a:t> </a:t>
            </a:r>
            <a:r>
              <a:rPr sz="950" spc="-10" dirty="0">
                <a:latin typeface="Times New Roman"/>
                <a:cs typeface="Times New Roman"/>
              </a:rPr>
              <a:t>129  C</a:t>
            </a:r>
            <a:r>
              <a:rPr sz="950" spc="-5" dirty="0">
                <a:latin typeface="Times New Roman"/>
                <a:cs typeface="Times New Roman"/>
              </a:rPr>
              <a:t>omp</a:t>
            </a:r>
            <a:r>
              <a:rPr sz="950" spc="-10" dirty="0">
                <a:latin typeface="Times New Roman"/>
                <a:cs typeface="Times New Roman"/>
              </a:rPr>
              <a:t>o</a:t>
            </a:r>
            <a:r>
              <a:rPr sz="950" spc="-5" dirty="0">
                <a:latin typeface="Times New Roman"/>
                <a:cs typeface="Times New Roman"/>
              </a:rPr>
              <a:t>n</a:t>
            </a:r>
            <a:r>
              <a:rPr sz="950" spc="-10" dirty="0">
                <a:latin typeface="Times New Roman"/>
                <a:cs typeface="Times New Roman"/>
              </a:rPr>
              <a:t>e</a:t>
            </a:r>
            <a:r>
              <a:rPr sz="950" spc="-5" dirty="0">
                <a:latin typeface="Times New Roman"/>
                <a:cs typeface="Times New Roman"/>
              </a:rPr>
              <a:t>nt</a:t>
            </a:r>
            <a:r>
              <a:rPr sz="950" spc="-10" dirty="0">
                <a:latin typeface="Times New Roman"/>
                <a:cs typeface="Times New Roman"/>
              </a:rPr>
              <a:t> </a:t>
            </a:r>
            <a:r>
              <a:rPr sz="950" spc="-5" dirty="0">
                <a:latin typeface="Times New Roman"/>
                <a:cs typeface="Times New Roman"/>
              </a:rPr>
              <a:t>R</a:t>
            </a:r>
            <a:r>
              <a:rPr sz="950" spc="-20" dirty="0">
                <a:latin typeface="Times New Roman"/>
                <a:cs typeface="Times New Roman"/>
              </a:rPr>
              <a:t>e</a:t>
            </a:r>
            <a:r>
              <a:rPr sz="950" spc="-5" dirty="0">
                <a:latin typeface="Times New Roman"/>
                <a:cs typeface="Times New Roman"/>
              </a:rPr>
              <a:t>mov</a:t>
            </a:r>
            <a:r>
              <a:rPr sz="950" spc="-10" dirty="0">
                <a:latin typeface="Times New Roman"/>
                <a:cs typeface="Times New Roman"/>
              </a:rPr>
              <a:t>a</a:t>
            </a:r>
            <a:r>
              <a:rPr sz="950" spc="-5" dirty="0">
                <a:latin typeface="Times New Roman"/>
                <a:cs typeface="Times New Roman"/>
              </a:rPr>
              <a:t>l a</a:t>
            </a:r>
            <a:r>
              <a:rPr sz="950" spc="-10" dirty="0">
                <a:latin typeface="Times New Roman"/>
                <a:cs typeface="Times New Roman"/>
              </a:rPr>
              <a:t>n</a:t>
            </a:r>
            <a:r>
              <a:rPr sz="950" spc="-5" dirty="0">
                <a:latin typeface="Times New Roman"/>
                <a:cs typeface="Times New Roman"/>
              </a:rPr>
              <a:t>d R</a:t>
            </a:r>
            <a:r>
              <a:rPr sz="950" spc="-10" dirty="0">
                <a:latin typeface="Times New Roman"/>
                <a:cs typeface="Times New Roman"/>
              </a:rPr>
              <a:t>e</a:t>
            </a:r>
            <a:r>
              <a:rPr sz="950" spc="-15" dirty="0">
                <a:latin typeface="Times New Roman"/>
                <a:cs typeface="Times New Roman"/>
              </a:rPr>
              <a:t>f</a:t>
            </a:r>
            <a:r>
              <a:rPr sz="950" spc="-5" dirty="0">
                <a:latin typeface="Times New Roman"/>
                <a:cs typeface="Times New Roman"/>
              </a:rPr>
              <a:t>or</a:t>
            </a:r>
            <a:r>
              <a:rPr sz="950" spc="-20" dirty="0">
                <a:latin typeface="Times New Roman"/>
                <a:cs typeface="Times New Roman"/>
              </a:rPr>
              <a:t>m</a:t>
            </a:r>
            <a:r>
              <a:rPr sz="950" dirty="0">
                <a:latin typeface="Times New Roman"/>
                <a:cs typeface="Times New Roman"/>
              </a:rPr>
              <a:t>i</a:t>
            </a:r>
            <a:r>
              <a:rPr sz="950" spc="-10" dirty="0">
                <a:latin typeface="Times New Roman"/>
                <a:cs typeface="Times New Roman"/>
              </a:rPr>
              <a:t>n</a:t>
            </a:r>
            <a:r>
              <a:rPr sz="950" spc="-5" dirty="0">
                <a:latin typeface="Times New Roman"/>
                <a:cs typeface="Times New Roman"/>
              </a:rPr>
              <a:t>g</a:t>
            </a:r>
            <a:r>
              <a:rPr sz="950" spc="-10" dirty="0">
                <a:latin typeface="Times New Roman"/>
                <a:cs typeface="Times New Roman"/>
              </a:rPr>
              <a:t> </a:t>
            </a:r>
            <a:r>
              <a:rPr sz="950" spc="-5" dirty="0">
                <a:latin typeface="Times New Roman"/>
                <a:cs typeface="Times New Roman"/>
              </a:rPr>
              <a:t>To</a:t>
            </a:r>
            <a:r>
              <a:rPr sz="950" spc="-15" dirty="0">
                <a:latin typeface="Times New Roman"/>
                <a:cs typeface="Times New Roman"/>
              </a:rPr>
              <a:t>w</a:t>
            </a:r>
            <a:r>
              <a:rPr sz="950" spc="-5" dirty="0">
                <a:latin typeface="Times New Roman"/>
                <a:cs typeface="Times New Roman"/>
              </a:rPr>
              <a:t>ers</a:t>
            </a:r>
            <a:r>
              <a:rPr sz="950" spc="-10" dirty="0">
                <a:latin typeface="Times New Roman"/>
                <a:cs typeface="Times New Roman"/>
              </a:rPr>
              <a:t> </a:t>
            </a:r>
            <a:r>
              <a:rPr sz="950" spc="-5" dirty="0">
                <a:latin typeface="Times New Roman"/>
                <a:cs typeface="Times New Roman"/>
              </a:rPr>
              <a:t>(To</a:t>
            </a:r>
            <a:r>
              <a:rPr sz="950" spc="-15" dirty="0">
                <a:latin typeface="Times New Roman"/>
                <a:cs typeface="Times New Roman"/>
              </a:rPr>
              <a:t>w</a:t>
            </a:r>
            <a:r>
              <a:rPr sz="950" spc="-5" dirty="0">
                <a:latin typeface="Times New Roman"/>
                <a:cs typeface="Times New Roman"/>
              </a:rPr>
              <a:t>e</a:t>
            </a:r>
            <a:r>
              <a:rPr sz="950" spc="-15" dirty="0">
                <a:latin typeface="Times New Roman"/>
                <a:cs typeface="Times New Roman"/>
              </a:rPr>
              <a:t>r</a:t>
            </a:r>
            <a:r>
              <a:rPr sz="950" spc="-5" dirty="0">
                <a:latin typeface="Times New Roman"/>
                <a:cs typeface="Times New Roman"/>
              </a:rPr>
              <a:t>s) </a:t>
            </a:r>
            <a:r>
              <a:rPr sz="950" dirty="0">
                <a:latin typeface="Times New Roman"/>
                <a:cs typeface="Times New Roman"/>
              </a:rPr>
              <a:t>	</a:t>
            </a:r>
            <a:r>
              <a:rPr sz="950" spc="-10" dirty="0">
                <a:latin typeface="Times New Roman"/>
                <a:cs typeface="Times New Roman"/>
              </a:rPr>
              <a:t>129  </a:t>
            </a:r>
            <a:r>
              <a:rPr sz="950" spc="-5" dirty="0">
                <a:latin typeface="Times New Roman"/>
                <a:cs typeface="Times New Roman"/>
              </a:rPr>
              <a:t>C</a:t>
            </a:r>
            <a:r>
              <a:rPr sz="950" spc="-10" dirty="0">
                <a:latin typeface="Times New Roman"/>
                <a:cs typeface="Times New Roman"/>
              </a:rPr>
              <a:t>a</a:t>
            </a:r>
            <a:r>
              <a:rPr sz="950" spc="-5" dirty="0">
                <a:latin typeface="Times New Roman"/>
                <a:cs typeface="Times New Roman"/>
              </a:rPr>
              <a:t>ta</a:t>
            </a:r>
            <a:r>
              <a:rPr sz="950" spc="-10" dirty="0">
                <a:latin typeface="Times New Roman"/>
                <a:cs typeface="Times New Roman"/>
              </a:rPr>
              <a:t>ly</a:t>
            </a:r>
            <a:r>
              <a:rPr sz="950" spc="-5" dirty="0">
                <a:latin typeface="Times New Roman"/>
                <a:cs typeface="Times New Roman"/>
              </a:rPr>
              <a:t>t</a:t>
            </a:r>
            <a:r>
              <a:rPr sz="950" dirty="0">
                <a:latin typeface="Times New Roman"/>
                <a:cs typeface="Times New Roman"/>
              </a:rPr>
              <a:t>i</a:t>
            </a:r>
            <a:r>
              <a:rPr sz="950" spc="-5" dirty="0">
                <a:latin typeface="Times New Roman"/>
                <a:cs typeface="Times New Roman"/>
              </a:rPr>
              <a:t>c</a:t>
            </a:r>
            <a:r>
              <a:rPr sz="950" spc="-10" dirty="0">
                <a:latin typeface="Times New Roman"/>
                <a:cs typeface="Times New Roman"/>
              </a:rPr>
              <a:t> Hy</a:t>
            </a:r>
            <a:r>
              <a:rPr sz="950" spc="-5" dirty="0">
                <a:latin typeface="Times New Roman"/>
                <a:cs typeface="Times New Roman"/>
              </a:rPr>
              <a:t>d</a:t>
            </a:r>
            <a:r>
              <a:rPr sz="950" spc="-10" dirty="0">
                <a:latin typeface="Times New Roman"/>
                <a:cs typeface="Times New Roman"/>
              </a:rPr>
              <a:t>r</a:t>
            </a:r>
            <a:r>
              <a:rPr sz="950" spc="-5" dirty="0">
                <a:latin typeface="Times New Roman"/>
                <a:cs typeface="Times New Roman"/>
              </a:rPr>
              <a:t>o</a:t>
            </a:r>
            <a:r>
              <a:rPr sz="950" spc="-10" dirty="0">
                <a:latin typeface="Times New Roman"/>
                <a:cs typeface="Times New Roman"/>
              </a:rPr>
              <a:t>cr</a:t>
            </a:r>
            <a:r>
              <a:rPr sz="950" spc="-5" dirty="0">
                <a:latin typeface="Times New Roman"/>
                <a:cs typeface="Times New Roman"/>
              </a:rPr>
              <a:t>a</a:t>
            </a:r>
            <a:r>
              <a:rPr sz="950" spc="-10" dirty="0">
                <a:latin typeface="Times New Roman"/>
                <a:cs typeface="Times New Roman"/>
              </a:rPr>
              <a:t>ck</a:t>
            </a:r>
            <a:r>
              <a:rPr sz="950" spc="-5" dirty="0">
                <a:latin typeface="Times New Roman"/>
                <a:cs typeface="Times New Roman"/>
              </a:rPr>
              <a:t>ing</a:t>
            </a:r>
            <a:r>
              <a:rPr sz="950" spc="-10" dirty="0">
                <a:latin typeface="Times New Roman"/>
                <a:cs typeface="Times New Roman"/>
              </a:rPr>
              <a:t> </a:t>
            </a:r>
            <a:r>
              <a:rPr sz="950" dirty="0">
                <a:latin typeface="Times New Roman"/>
                <a:cs typeface="Times New Roman"/>
              </a:rPr>
              <a:t>R</a:t>
            </a:r>
            <a:r>
              <a:rPr sz="950" spc="-10" dirty="0">
                <a:latin typeface="Times New Roman"/>
                <a:cs typeface="Times New Roman"/>
              </a:rPr>
              <a:t>eac</a:t>
            </a:r>
            <a:r>
              <a:rPr sz="950" dirty="0">
                <a:latin typeface="Times New Roman"/>
                <a:cs typeface="Times New Roman"/>
              </a:rPr>
              <a:t>t</a:t>
            </a:r>
            <a:r>
              <a:rPr sz="950" spc="-5" dirty="0">
                <a:latin typeface="Times New Roman"/>
                <a:cs typeface="Times New Roman"/>
              </a:rPr>
              <a:t>o</a:t>
            </a:r>
            <a:r>
              <a:rPr sz="950" spc="-15" dirty="0">
                <a:latin typeface="Times New Roman"/>
                <a:cs typeface="Times New Roman"/>
              </a:rPr>
              <a:t>r</a:t>
            </a:r>
            <a:r>
              <a:rPr sz="950" spc="-5" dirty="0">
                <a:latin typeface="Times New Roman"/>
                <a:cs typeface="Times New Roman"/>
              </a:rPr>
              <a:t>s </a:t>
            </a:r>
            <a:r>
              <a:rPr sz="950" dirty="0">
                <a:latin typeface="Times New Roman"/>
                <a:cs typeface="Times New Roman"/>
              </a:rPr>
              <a:t>	</a:t>
            </a:r>
            <a:r>
              <a:rPr sz="950" spc="-5" dirty="0">
                <a:latin typeface="Times New Roman"/>
                <a:cs typeface="Times New Roman"/>
              </a:rPr>
              <a:t>1</a:t>
            </a:r>
            <a:r>
              <a:rPr sz="950" spc="-10" dirty="0">
                <a:latin typeface="Times New Roman"/>
                <a:cs typeface="Times New Roman"/>
              </a:rPr>
              <a:t>2</a:t>
            </a:r>
            <a:r>
              <a:rPr sz="950" spc="-5" dirty="0">
                <a:latin typeface="Times New Roman"/>
                <a:cs typeface="Times New Roman"/>
              </a:rPr>
              <a:t>9</a:t>
            </a:r>
            <a:endParaRPr sz="950">
              <a:latin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20</a:t>
            </a:r>
            <a:endParaRPr sz="1000">
              <a:latin typeface="Calibri"/>
              <a:cs typeface="Calibri"/>
            </a:endParaRPr>
          </a:p>
        </p:txBody>
      </p:sp>
      <p:graphicFrame>
        <p:nvGraphicFramePr>
          <p:cNvPr id="2" name="object 2"/>
          <p:cNvGraphicFramePr>
            <a:graphicFrameLocks noGrp="1"/>
          </p:cNvGraphicFramePr>
          <p:nvPr/>
        </p:nvGraphicFramePr>
        <p:xfrm>
          <a:off x="1380744" y="860298"/>
          <a:ext cx="5568950" cy="3088640"/>
        </p:xfrm>
        <a:graphic>
          <a:graphicData uri="http://schemas.openxmlformats.org/drawingml/2006/table">
            <a:tbl>
              <a:tblPr firstRow="1" bandRow="1">
                <a:tableStyleId>{2D5ABB26-0587-4C30-8999-92F81FD0307C}</a:tableStyleId>
              </a:tblPr>
              <a:tblGrid>
                <a:gridCol w="1258061">
                  <a:extLst>
                    <a:ext uri="{9D8B030D-6E8A-4147-A177-3AD203B41FA5}">
                      <a16:colId xmlns:a16="http://schemas.microsoft.com/office/drawing/2014/main" val="20000"/>
                    </a:ext>
                  </a:extLst>
                </a:gridCol>
                <a:gridCol w="815339">
                  <a:extLst>
                    <a:ext uri="{9D8B030D-6E8A-4147-A177-3AD203B41FA5}">
                      <a16:colId xmlns:a16="http://schemas.microsoft.com/office/drawing/2014/main" val="20001"/>
                    </a:ext>
                  </a:extLst>
                </a:gridCol>
                <a:gridCol w="744092">
                  <a:extLst>
                    <a:ext uri="{9D8B030D-6E8A-4147-A177-3AD203B41FA5}">
                      <a16:colId xmlns:a16="http://schemas.microsoft.com/office/drawing/2014/main" val="20002"/>
                    </a:ext>
                  </a:extLst>
                </a:gridCol>
                <a:gridCol w="1164336">
                  <a:extLst>
                    <a:ext uri="{9D8B030D-6E8A-4147-A177-3AD203B41FA5}">
                      <a16:colId xmlns:a16="http://schemas.microsoft.com/office/drawing/2014/main" val="20003"/>
                    </a:ext>
                  </a:extLst>
                </a:gridCol>
                <a:gridCol w="771524">
                  <a:extLst>
                    <a:ext uri="{9D8B030D-6E8A-4147-A177-3AD203B41FA5}">
                      <a16:colId xmlns:a16="http://schemas.microsoft.com/office/drawing/2014/main" val="20004"/>
                    </a:ext>
                  </a:extLst>
                </a:gridCol>
                <a:gridCol w="806196">
                  <a:extLst>
                    <a:ext uri="{9D8B030D-6E8A-4147-A177-3AD203B41FA5}">
                      <a16:colId xmlns:a16="http://schemas.microsoft.com/office/drawing/2014/main" val="20005"/>
                    </a:ext>
                  </a:extLst>
                </a:gridCol>
              </a:tblGrid>
              <a:tr h="308228">
                <a:tc>
                  <a:txBody>
                    <a:bodyPr/>
                    <a:lstStyle/>
                    <a:p>
                      <a:pPr marL="61594" marR="276860">
                        <a:lnSpc>
                          <a:spcPts val="1190"/>
                        </a:lnSpc>
                        <a:spcBef>
                          <a:spcPts val="5"/>
                        </a:spcBef>
                      </a:pPr>
                      <a:r>
                        <a:rPr sz="1000" spc="10" dirty="0">
                          <a:latin typeface="Arial"/>
                          <a:cs typeface="Arial"/>
                        </a:rPr>
                        <a:t>Saudi </a:t>
                      </a:r>
                      <a:r>
                        <a:rPr sz="1000" spc="15" dirty="0">
                          <a:latin typeface="Arial"/>
                          <a:cs typeface="Arial"/>
                        </a:rPr>
                        <a:t>Aramco</a:t>
                      </a:r>
                      <a:r>
                        <a:rPr sz="1000" spc="-40" dirty="0">
                          <a:latin typeface="Arial"/>
                          <a:cs typeface="Arial"/>
                        </a:rPr>
                        <a:t> </a:t>
                      </a:r>
                      <a:r>
                        <a:rPr sz="1000" spc="10" dirty="0">
                          <a:latin typeface="Arial"/>
                          <a:cs typeface="Arial"/>
                        </a:rPr>
                        <a:t>-  </a:t>
                      </a:r>
                      <a:r>
                        <a:rPr sz="1000" spc="15" dirty="0">
                          <a:latin typeface="Arial"/>
                          <a:cs typeface="Arial"/>
                        </a:rPr>
                        <a:t>Yanbu</a:t>
                      </a:r>
                      <a:endParaRPr sz="1000">
                        <a:latin typeface="Arial"/>
                        <a:cs typeface="Arial"/>
                      </a:endParaRPr>
                    </a:p>
                  </a:txBody>
                  <a:tcPr marL="0" marR="0" marT="635"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L="61594" marR="361315">
                        <a:lnSpc>
                          <a:spcPts val="1190"/>
                        </a:lnSpc>
                        <a:spcBef>
                          <a:spcPts val="5"/>
                        </a:spcBef>
                      </a:pPr>
                      <a:r>
                        <a:rPr sz="1000" spc="15" dirty="0">
                          <a:latin typeface="Arial"/>
                          <a:cs typeface="Arial"/>
                        </a:rPr>
                        <a:t>Saudi  </a:t>
                      </a:r>
                      <a:r>
                        <a:rPr sz="1000" dirty="0">
                          <a:latin typeface="Arial"/>
                          <a:cs typeface="Arial"/>
                        </a:rPr>
                        <a:t>Arabia</a:t>
                      </a:r>
                      <a:endParaRPr sz="1000">
                        <a:latin typeface="Arial"/>
                        <a:cs typeface="Arial"/>
                      </a:endParaRPr>
                    </a:p>
                  </a:txBody>
                  <a:tcPr marL="0" marR="0" marT="635"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5" dirty="0">
                          <a:latin typeface="Arial"/>
                          <a:cs typeface="Arial"/>
                        </a:rPr>
                        <a:t>Zamil</a:t>
                      </a:r>
                      <a:endParaRPr sz="1000">
                        <a:latin typeface="Arial"/>
                        <a:cs typeface="Arial"/>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61594">
                        <a:lnSpc>
                          <a:spcPts val="1155"/>
                        </a:lnSpc>
                      </a:pPr>
                      <a:r>
                        <a:rPr sz="1000" spc="20" dirty="0">
                          <a:latin typeface="Arial"/>
                          <a:cs typeface="Arial"/>
                        </a:rPr>
                        <a:t>ADU </a:t>
                      </a:r>
                      <a:r>
                        <a:rPr sz="1000" spc="15" dirty="0">
                          <a:latin typeface="Arial"/>
                          <a:cs typeface="Arial"/>
                        </a:rPr>
                        <a:t>and </a:t>
                      </a:r>
                      <a:r>
                        <a:rPr sz="1000" spc="20" dirty="0">
                          <a:latin typeface="Arial"/>
                          <a:cs typeface="Arial"/>
                        </a:rPr>
                        <a:t>VDU</a:t>
                      </a:r>
                      <a:r>
                        <a:rPr sz="1000" spc="-80" dirty="0">
                          <a:latin typeface="Arial"/>
                          <a:cs typeface="Arial"/>
                        </a:rPr>
                        <a:t> </a:t>
                      </a:r>
                      <a:r>
                        <a:rPr sz="1000" spc="10" dirty="0">
                          <a:latin typeface="Arial"/>
                          <a:cs typeface="Arial"/>
                        </a:rPr>
                        <a:t>(2</a:t>
                      </a:r>
                      <a:endParaRPr sz="1000">
                        <a:latin typeface="Arial"/>
                        <a:cs typeface="Arial"/>
                      </a:endParaRPr>
                    </a:p>
                    <a:p>
                      <a:pPr marL="61594">
                        <a:lnSpc>
                          <a:spcPts val="1195"/>
                        </a:lnSpc>
                      </a:pPr>
                      <a:r>
                        <a:rPr sz="1000" spc="15" dirty="0">
                          <a:latin typeface="Arial"/>
                          <a:cs typeface="Arial"/>
                        </a:rPr>
                        <a:t>columns</a:t>
                      </a:r>
                      <a:r>
                        <a:rPr sz="1000" spc="-50" dirty="0">
                          <a:latin typeface="Arial"/>
                          <a:cs typeface="Arial"/>
                        </a:rPr>
                        <a:t> </a:t>
                      </a:r>
                      <a:r>
                        <a:rPr sz="1000" spc="10" dirty="0">
                          <a:latin typeface="Arial"/>
                          <a:cs typeface="Arial"/>
                        </a:rPr>
                        <a:t>each)</a:t>
                      </a:r>
                      <a:endParaRPr sz="1000">
                        <a:latin typeface="Arial"/>
                        <a:cs typeface="Arial"/>
                      </a:endParaRPr>
                    </a:p>
                  </a:txBody>
                  <a:tcPr marL="0" marR="0" marT="0" marB="0">
                    <a:lnL w="5333">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53975" algn="r">
                        <a:lnSpc>
                          <a:spcPct val="100000"/>
                        </a:lnSpc>
                        <a:spcBef>
                          <a:spcPts val="560"/>
                        </a:spcBef>
                      </a:pPr>
                      <a:r>
                        <a:rPr sz="1000" dirty="0">
                          <a:latin typeface="Arial"/>
                          <a:cs typeface="Arial"/>
                        </a:rPr>
                        <a:t>$9.00</a:t>
                      </a:r>
                      <a:endParaRPr sz="1000">
                        <a:latin typeface="Arial"/>
                        <a:cs typeface="Arial"/>
                      </a:endParaRPr>
                    </a:p>
                  </a:txBody>
                  <a:tcPr marL="0" marR="0" marT="7112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53340" algn="r">
                        <a:lnSpc>
                          <a:spcPct val="100000"/>
                        </a:lnSpc>
                        <a:spcBef>
                          <a:spcPts val="560"/>
                        </a:spcBef>
                      </a:pPr>
                      <a:r>
                        <a:rPr sz="1000" dirty="0">
                          <a:latin typeface="Arial"/>
                          <a:cs typeface="Arial"/>
                        </a:rPr>
                        <a:t>$1.50</a:t>
                      </a:r>
                      <a:endParaRPr sz="1000">
                        <a:latin typeface="Arial"/>
                        <a:cs typeface="Arial"/>
                      </a:endParaRPr>
                    </a:p>
                  </a:txBody>
                  <a:tcPr marL="0" marR="0" marT="7112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0"/>
                  </a:ext>
                </a:extLst>
              </a:tr>
              <a:tr h="308228">
                <a:tc>
                  <a:txBody>
                    <a:bodyPr/>
                    <a:lstStyle/>
                    <a:p>
                      <a:pPr>
                        <a:lnSpc>
                          <a:spcPct val="100000"/>
                        </a:lnSpc>
                        <a:spcBef>
                          <a:spcPts val="10"/>
                        </a:spcBef>
                      </a:pPr>
                      <a:endParaRPr sz="1000">
                        <a:latin typeface="Times New Roman"/>
                        <a:cs typeface="Times New Roman"/>
                      </a:endParaRPr>
                    </a:p>
                    <a:p>
                      <a:pPr marL="61594">
                        <a:lnSpc>
                          <a:spcPct val="100000"/>
                        </a:lnSpc>
                      </a:pPr>
                      <a:r>
                        <a:rPr sz="1000" spc="20" dirty="0">
                          <a:latin typeface="Arial"/>
                          <a:cs typeface="Arial"/>
                        </a:rPr>
                        <a:t>SATORP </a:t>
                      </a:r>
                      <a:r>
                        <a:rPr sz="1000" spc="10" dirty="0">
                          <a:latin typeface="Arial"/>
                          <a:cs typeface="Arial"/>
                        </a:rPr>
                        <a:t>-</a:t>
                      </a:r>
                      <a:r>
                        <a:rPr sz="1000" spc="-65" dirty="0">
                          <a:latin typeface="Arial"/>
                          <a:cs typeface="Arial"/>
                        </a:rPr>
                        <a:t> </a:t>
                      </a:r>
                      <a:r>
                        <a:rPr sz="1000" spc="10" dirty="0">
                          <a:latin typeface="Arial"/>
                          <a:cs typeface="Arial"/>
                        </a:rPr>
                        <a:t>Jubail</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359410">
                        <a:lnSpc>
                          <a:spcPts val="1190"/>
                        </a:lnSpc>
                        <a:spcBef>
                          <a:spcPts val="15"/>
                        </a:spcBef>
                      </a:pPr>
                      <a:r>
                        <a:rPr sz="1000" spc="15" dirty="0">
                          <a:latin typeface="Arial"/>
                          <a:cs typeface="Arial"/>
                        </a:rPr>
                        <a:t>Saudi  </a:t>
                      </a:r>
                      <a:r>
                        <a:rPr sz="1000" dirty="0">
                          <a:latin typeface="Arial"/>
                          <a:cs typeface="Arial"/>
                        </a:rPr>
                        <a:t>Arabia</a:t>
                      </a:r>
                      <a:endParaRPr sz="1000">
                        <a:latin typeface="Arial"/>
                        <a:cs typeface="Arial"/>
                      </a:endParaRPr>
                    </a:p>
                  </a:txBody>
                  <a:tcPr marL="0" marR="0" marT="1905"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10" dirty="0">
                          <a:latin typeface="Arial"/>
                          <a:cs typeface="Arial"/>
                        </a:rPr>
                        <a:t>Sungjin</a:t>
                      </a:r>
                      <a:endParaRPr sz="1000">
                        <a:latin typeface="Arial"/>
                        <a:cs typeface="Arial"/>
                      </a:endParaRPr>
                    </a:p>
                  </a:txBody>
                  <a:tcPr marL="0" marR="0" marT="1270"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marL="61594">
                        <a:lnSpc>
                          <a:spcPts val="1165"/>
                        </a:lnSpc>
                      </a:pPr>
                      <a:r>
                        <a:rPr sz="1000" spc="20" dirty="0">
                          <a:latin typeface="Arial"/>
                          <a:cs typeface="Arial"/>
                        </a:rPr>
                        <a:t>ADU </a:t>
                      </a:r>
                      <a:r>
                        <a:rPr sz="1000" spc="15" dirty="0">
                          <a:latin typeface="Arial"/>
                          <a:cs typeface="Arial"/>
                        </a:rPr>
                        <a:t>and </a:t>
                      </a:r>
                      <a:r>
                        <a:rPr sz="1000" spc="20" dirty="0">
                          <a:latin typeface="Arial"/>
                          <a:cs typeface="Arial"/>
                        </a:rPr>
                        <a:t>VDU</a:t>
                      </a:r>
                      <a:r>
                        <a:rPr sz="1000" spc="-80" dirty="0">
                          <a:latin typeface="Arial"/>
                          <a:cs typeface="Arial"/>
                        </a:rPr>
                        <a:t> </a:t>
                      </a:r>
                      <a:r>
                        <a:rPr sz="1000" spc="10" dirty="0">
                          <a:latin typeface="Arial"/>
                          <a:cs typeface="Arial"/>
                        </a:rPr>
                        <a:t>(2</a:t>
                      </a:r>
                      <a:endParaRPr sz="1000">
                        <a:latin typeface="Arial"/>
                        <a:cs typeface="Arial"/>
                      </a:endParaRPr>
                    </a:p>
                    <a:p>
                      <a:pPr marL="61594">
                        <a:lnSpc>
                          <a:spcPts val="1195"/>
                        </a:lnSpc>
                      </a:pPr>
                      <a:r>
                        <a:rPr sz="1000" spc="15" dirty="0">
                          <a:latin typeface="Arial"/>
                          <a:cs typeface="Arial"/>
                        </a:rPr>
                        <a:t>columns</a:t>
                      </a:r>
                      <a:r>
                        <a:rPr sz="1000" spc="-50" dirty="0">
                          <a:latin typeface="Arial"/>
                          <a:cs typeface="Arial"/>
                        </a:rPr>
                        <a:t> </a:t>
                      </a:r>
                      <a:r>
                        <a:rPr sz="1000" spc="10" dirty="0">
                          <a:latin typeface="Arial"/>
                          <a:cs typeface="Arial"/>
                        </a:rPr>
                        <a:t>each)</a:t>
                      </a:r>
                      <a:endParaRPr sz="1000">
                        <a:latin typeface="Arial"/>
                        <a:cs typeface="Arial"/>
                      </a:endParaRPr>
                    </a:p>
                  </a:txBody>
                  <a:tcPr marL="0" marR="0" marT="0" marB="0">
                    <a:lnL w="5333">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53975" algn="r">
                        <a:lnSpc>
                          <a:spcPct val="100000"/>
                        </a:lnSpc>
                        <a:spcBef>
                          <a:spcPts val="565"/>
                        </a:spcBef>
                      </a:pPr>
                      <a:r>
                        <a:rPr sz="1000" dirty="0">
                          <a:latin typeface="Arial"/>
                          <a:cs typeface="Arial"/>
                        </a:rPr>
                        <a:t>$8.00</a:t>
                      </a:r>
                      <a:endParaRPr sz="1000">
                        <a:latin typeface="Arial"/>
                        <a:cs typeface="Arial"/>
                      </a:endParaRPr>
                    </a:p>
                  </a:txBody>
                  <a:tcPr marL="0" marR="0" marT="71755"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R="53340" algn="r">
                        <a:lnSpc>
                          <a:spcPct val="100000"/>
                        </a:lnSpc>
                        <a:spcBef>
                          <a:spcPts val="565"/>
                        </a:spcBef>
                      </a:pPr>
                      <a:r>
                        <a:rPr sz="1000" dirty="0">
                          <a:latin typeface="Arial"/>
                          <a:cs typeface="Arial"/>
                        </a:rPr>
                        <a:t>$2.00</a:t>
                      </a:r>
                      <a:endParaRPr sz="1000">
                        <a:latin typeface="Arial"/>
                        <a:cs typeface="Arial"/>
                      </a:endParaRPr>
                    </a:p>
                  </a:txBody>
                  <a:tcPr marL="0" marR="0" marT="71755" marB="0">
                    <a:lnL w="6095">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308228">
                <a:tc>
                  <a:txBody>
                    <a:bodyPr/>
                    <a:lstStyle/>
                    <a:p>
                      <a:pPr marL="61594" marR="533400">
                        <a:lnSpc>
                          <a:spcPts val="1190"/>
                        </a:lnSpc>
                        <a:spcBef>
                          <a:spcPts val="10"/>
                        </a:spcBef>
                      </a:pPr>
                      <a:r>
                        <a:rPr sz="1000" spc="15" dirty="0">
                          <a:latin typeface="Arial"/>
                          <a:cs typeface="Arial"/>
                        </a:rPr>
                        <a:t>Petrobras</a:t>
                      </a:r>
                      <a:r>
                        <a:rPr sz="1000" spc="-85" dirty="0">
                          <a:latin typeface="Arial"/>
                          <a:cs typeface="Arial"/>
                        </a:rPr>
                        <a:t> </a:t>
                      </a:r>
                      <a:r>
                        <a:rPr sz="1000" spc="10" dirty="0">
                          <a:latin typeface="Arial"/>
                          <a:cs typeface="Arial"/>
                        </a:rPr>
                        <a:t>-  </a:t>
                      </a:r>
                      <a:r>
                        <a:rPr sz="1000" spc="15" dirty="0">
                          <a:latin typeface="Arial"/>
                          <a:cs typeface="Arial"/>
                        </a:rPr>
                        <a:t>Premium</a:t>
                      </a:r>
                      <a:r>
                        <a:rPr sz="1000" spc="-70" dirty="0">
                          <a:latin typeface="Arial"/>
                          <a:cs typeface="Arial"/>
                        </a:rPr>
                        <a:t> </a:t>
                      </a:r>
                      <a:r>
                        <a:rPr sz="1000" spc="5" dirty="0">
                          <a:latin typeface="Arial"/>
                          <a:cs typeface="Arial"/>
                        </a:rPr>
                        <a:t>I</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Brazil</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L="61594" marR="143510">
                        <a:lnSpc>
                          <a:spcPts val="1190"/>
                        </a:lnSpc>
                        <a:spcBef>
                          <a:spcPts val="10"/>
                        </a:spcBef>
                      </a:pPr>
                      <a:r>
                        <a:rPr sz="1000" spc="15" dirty="0">
                          <a:latin typeface="Arial"/>
                          <a:cs typeface="Arial"/>
                        </a:rPr>
                        <a:t>Larsen</a:t>
                      </a:r>
                      <a:r>
                        <a:rPr sz="1000" spc="-80" dirty="0">
                          <a:latin typeface="Arial"/>
                          <a:cs typeface="Arial"/>
                        </a:rPr>
                        <a:t> </a:t>
                      </a:r>
                      <a:r>
                        <a:rPr sz="1000" spc="20" dirty="0">
                          <a:latin typeface="Arial"/>
                          <a:cs typeface="Arial"/>
                        </a:rPr>
                        <a:t>&amp;  </a:t>
                      </a:r>
                      <a:r>
                        <a:rPr sz="1000" spc="15" dirty="0">
                          <a:latin typeface="Arial"/>
                          <a:cs typeface="Arial"/>
                        </a:rPr>
                        <a:t>Toubro</a:t>
                      </a:r>
                      <a:endParaRPr sz="1000">
                        <a:latin typeface="Arial"/>
                        <a:cs typeface="Arial"/>
                      </a:endParaRPr>
                    </a:p>
                  </a:txBody>
                  <a:tcPr marL="0" marR="0" marT="127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61594" marR="263525">
                        <a:lnSpc>
                          <a:spcPts val="1190"/>
                        </a:lnSpc>
                        <a:spcBef>
                          <a:spcPts val="10"/>
                        </a:spcBef>
                      </a:pPr>
                      <a:r>
                        <a:rPr sz="1000" spc="20" dirty="0">
                          <a:latin typeface="Arial"/>
                          <a:cs typeface="Arial"/>
                        </a:rPr>
                        <a:t>Two </a:t>
                      </a:r>
                      <a:r>
                        <a:rPr sz="1000" spc="15" dirty="0">
                          <a:latin typeface="Arial"/>
                          <a:cs typeface="Arial"/>
                        </a:rPr>
                        <a:t>300k</a:t>
                      </a:r>
                      <a:r>
                        <a:rPr sz="1000" spc="-95" dirty="0">
                          <a:latin typeface="Arial"/>
                          <a:cs typeface="Arial"/>
                        </a:rPr>
                        <a:t> </a:t>
                      </a:r>
                      <a:r>
                        <a:rPr sz="1000" spc="20" dirty="0">
                          <a:latin typeface="Arial"/>
                          <a:cs typeface="Arial"/>
                        </a:rPr>
                        <a:t>bpd  </a:t>
                      </a:r>
                      <a:r>
                        <a:rPr sz="1000" spc="15" dirty="0">
                          <a:latin typeface="Arial"/>
                          <a:cs typeface="Arial"/>
                        </a:rPr>
                        <a:t>ADUs, 1</a:t>
                      </a:r>
                      <a:r>
                        <a:rPr sz="1000" spc="-65" dirty="0">
                          <a:latin typeface="Arial"/>
                          <a:cs typeface="Arial"/>
                        </a:rPr>
                        <a:t> </a:t>
                      </a:r>
                      <a:r>
                        <a:rPr sz="1000" spc="20" dirty="0">
                          <a:latin typeface="Arial"/>
                          <a:cs typeface="Arial"/>
                        </a:rPr>
                        <a:t>VDU</a:t>
                      </a:r>
                      <a:endParaRPr sz="1000">
                        <a:latin typeface="Arial"/>
                        <a:cs typeface="Arial"/>
                      </a:endParaRPr>
                    </a:p>
                  </a:txBody>
                  <a:tcPr marL="0" marR="0" marT="1270" marB="0">
                    <a:lnL w="5333">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53975" algn="r">
                        <a:lnSpc>
                          <a:spcPct val="100000"/>
                        </a:lnSpc>
                        <a:spcBef>
                          <a:spcPts val="560"/>
                        </a:spcBef>
                      </a:pPr>
                      <a:r>
                        <a:rPr sz="1000" dirty="0">
                          <a:latin typeface="Arial"/>
                          <a:cs typeface="Arial"/>
                        </a:rPr>
                        <a:t>$5.74</a:t>
                      </a:r>
                      <a:endParaRPr sz="1000">
                        <a:latin typeface="Arial"/>
                        <a:cs typeface="Arial"/>
                      </a:endParaRPr>
                    </a:p>
                  </a:txBody>
                  <a:tcPr marL="0" marR="0" marT="7112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53340" algn="r">
                        <a:lnSpc>
                          <a:spcPct val="100000"/>
                        </a:lnSpc>
                        <a:spcBef>
                          <a:spcPts val="560"/>
                        </a:spcBef>
                      </a:pPr>
                      <a:r>
                        <a:rPr sz="1000" dirty="0">
                          <a:latin typeface="Arial"/>
                          <a:cs typeface="Arial"/>
                        </a:rPr>
                        <a:t>$1.91</a:t>
                      </a:r>
                      <a:endParaRPr sz="1000">
                        <a:latin typeface="Arial"/>
                        <a:cs typeface="Arial"/>
                      </a:endParaRPr>
                    </a:p>
                  </a:txBody>
                  <a:tcPr marL="0" marR="0" marT="7112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308228">
                <a:tc>
                  <a:txBody>
                    <a:bodyPr/>
                    <a:lstStyle/>
                    <a:p>
                      <a:pPr marL="61594" marR="176530">
                        <a:lnSpc>
                          <a:spcPts val="1190"/>
                        </a:lnSpc>
                        <a:spcBef>
                          <a:spcPts val="10"/>
                        </a:spcBef>
                      </a:pPr>
                      <a:r>
                        <a:rPr sz="1000" spc="10" dirty="0">
                          <a:latin typeface="Arial"/>
                          <a:cs typeface="Arial"/>
                        </a:rPr>
                        <a:t>Ecopetrol -  </a:t>
                      </a:r>
                      <a:r>
                        <a:rPr sz="1000" dirty="0">
                          <a:latin typeface="Arial"/>
                          <a:cs typeface="Arial"/>
                        </a:rPr>
                        <a:t>B</a:t>
                      </a:r>
                      <a:r>
                        <a:rPr sz="1000" spc="-5" dirty="0">
                          <a:latin typeface="Arial"/>
                          <a:cs typeface="Arial"/>
                        </a:rPr>
                        <a:t>a</a:t>
                      </a:r>
                      <a:r>
                        <a:rPr sz="1000" dirty="0">
                          <a:latin typeface="Arial"/>
                          <a:cs typeface="Arial"/>
                        </a:rPr>
                        <a:t>rrancabermeja</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325">
                        <a:lnSpc>
                          <a:spcPct val="100000"/>
                        </a:lnSpc>
                      </a:pPr>
                      <a:r>
                        <a:rPr sz="1000" spc="15" dirty="0">
                          <a:latin typeface="Arial"/>
                          <a:cs typeface="Arial"/>
                        </a:rPr>
                        <a:t>Colombia</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325">
                        <a:lnSpc>
                          <a:spcPct val="100000"/>
                        </a:lnSpc>
                      </a:pPr>
                      <a:r>
                        <a:rPr sz="1000" spc="15" dirty="0">
                          <a:latin typeface="Arial"/>
                          <a:cs typeface="Arial"/>
                        </a:rPr>
                        <a:t>Unknown</a:t>
                      </a:r>
                      <a:endParaRPr sz="1000">
                        <a:latin typeface="Arial"/>
                        <a:cs typeface="Arial"/>
                      </a:endParaRPr>
                    </a:p>
                  </a:txBody>
                  <a:tcPr marL="0" marR="0" marT="1270" marB="0">
                    <a:lnL w="6095">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marL="61594" marR="81280">
                        <a:lnSpc>
                          <a:spcPts val="1190"/>
                        </a:lnSpc>
                        <a:spcBef>
                          <a:spcPts val="10"/>
                        </a:spcBef>
                      </a:pPr>
                      <a:r>
                        <a:rPr sz="1000" spc="20" dirty="0">
                          <a:latin typeface="Arial"/>
                          <a:cs typeface="Arial"/>
                        </a:rPr>
                        <a:t>ADU </a:t>
                      </a:r>
                      <a:r>
                        <a:rPr sz="1000" spc="15" dirty="0">
                          <a:latin typeface="Arial"/>
                          <a:cs typeface="Arial"/>
                        </a:rPr>
                        <a:t>revamp</a:t>
                      </a:r>
                      <a:r>
                        <a:rPr sz="1000" spc="-65" dirty="0">
                          <a:latin typeface="Arial"/>
                          <a:cs typeface="Arial"/>
                        </a:rPr>
                        <a:t> </a:t>
                      </a:r>
                      <a:r>
                        <a:rPr sz="1000" spc="15" dirty="0">
                          <a:latin typeface="Arial"/>
                          <a:cs typeface="Arial"/>
                        </a:rPr>
                        <a:t>and  </a:t>
                      </a:r>
                      <a:r>
                        <a:rPr sz="1000" spc="20" dirty="0">
                          <a:latin typeface="Arial"/>
                          <a:cs typeface="Arial"/>
                        </a:rPr>
                        <a:t>new</a:t>
                      </a:r>
                      <a:r>
                        <a:rPr sz="1000" spc="-80" dirty="0">
                          <a:latin typeface="Arial"/>
                          <a:cs typeface="Arial"/>
                        </a:rPr>
                        <a:t> </a:t>
                      </a:r>
                      <a:r>
                        <a:rPr sz="1000" spc="20" dirty="0">
                          <a:latin typeface="Arial"/>
                          <a:cs typeface="Arial"/>
                        </a:rPr>
                        <a:t>VDU</a:t>
                      </a:r>
                      <a:endParaRPr sz="1000">
                        <a:latin typeface="Arial"/>
                        <a:cs typeface="Arial"/>
                      </a:endParaRPr>
                    </a:p>
                  </a:txBody>
                  <a:tcPr marL="0" marR="0" marT="1270" marB="0">
                    <a:lnL w="5333">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marR="53975" algn="r">
                        <a:lnSpc>
                          <a:spcPct val="100000"/>
                        </a:lnSpc>
                        <a:spcBef>
                          <a:spcPts val="565"/>
                        </a:spcBef>
                      </a:pPr>
                      <a:r>
                        <a:rPr sz="1000" dirty="0">
                          <a:latin typeface="Arial"/>
                          <a:cs typeface="Arial"/>
                        </a:rPr>
                        <a:t>$5.00</a:t>
                      </a:r>
                      <a:endParaRPr sz="1000">
                        <a:latin typeface="Arial"/>
                        <a:cs typeface="Arial"/>
                      </a:endParaRPr>
                    </a:p>
                  </a:txBody>
                  <a:tcPr marL="0" marR="0" marT="71755"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marR="53340" algn="r">
                        <a:lnSpc>
                          <a:spcPct val="100000"/>
                        </a:lnSpc>
                        <a:spcBef>
                          <a:spcPts val="565"/>
                        </a:spcBef>
                      </a:pPr>
                      <a:r>
                        <a:rPr sz="1000" dirty="0">
                          <a:latin typeface="Arial"/>
                          <a:cs typeface="Arial"/>
                        </a:rPr>
                        <a:t>$2.50</a:t>
                      </a:r>
                      <a:endParaRPr sz="1000">
                        <a:latin typeface="Arial"/>
                        <a:cs typeface="Arial"/>
                      </a:endParaRPr>
                    </a:p>
                  </a:txBody>
                  <a:tcPr marL="0" marR="0" marT="71755"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156972">
                <a:tc>
                  <a:txBody>
                    <a:bodyPr/>
                    <a:lstStyle/>
                    <a:p>
                      <a:pPr marL="61594">
                        <a:lnSpc>
                          <a:spcPts val="1165"/>
                        </a:lnSpc>
                      </a:pPr>
                      <a:r>
                        <a:rPr sz="1000" spc="15" dirty="0">
                          <a:latin typeface="Arial"/>
                          <a:cs typeface="Arial"/>
                        </a:rPr>
                        <a:t>IOCL </a:t>
                      </a:r>
                      <a:r>
                        <a:rPr sz="1000" spc="10" dirty="0">
                          <a:latin typeface="Arial"/>
                          <a:cs typeface="Arial"/>
                        </a:rPr>
                        <a:t>-</a:t>
                      </a:r>
                      <a:r>
                        <a:rPr sz="1000" spc="-85" dirty="0">
                          <a:latin typeface="Arial"/>
                          <a:cs typeface="Arial"/>
                        </a:rPr>
                        <a:t> </a:t>
                      </a:r>
                      <a:r>
                        <a:rPr sz="1000" spc="15" dirty="0">
                          <a:latin typeface="Arial"/>
                          <a:cs typeface="Arial"/>
                        </a:rPr>
                        <a:t>Paradip</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L="62230">
                        <a:lnSpc>
                          <a:spcPts val="1165"/>
                        </a:lnSpc>
                      </a:pPr>
                      <a:r>
                        <a:rPr sz="1000" spc="10" dirty="0">
                          <a:latin typeface="Arial"/>
                          <a:cs typeface="Arial"/>
                        </a:rPr>
                        <a:t>India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L="61594">
                        <a:lnSpc>
                          <a:spcPts val="1165"/>
                        </a:lnSpc>
                      </a:pPr>
                      <a:r>
                        <a:rPr sz="1000" spc="15" dirty="0">
                          <a:latin typeface="Arial"/>
                          <a:cs typeface="Arial"/>
                        </a:rPr>
                        <a:t>Essar</a:t>
                      </a:r>
                      <a:endParaRPr sz="1000">
                        <a:latin typeface="Arial"/>
                        <a:cs typeface="Arial"/>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marL="61594">
                        <a:lnSpc>
                          <a:spcPts val="1165"/>
                        </a:lnSpc>
                      </a:pPr>
                      <a:r>
                        <a:rPr sz="1000" spc="15" dirty="0">
                          <a:latin typeface="Arial"/>
                          <a:cs typeface="Arial"/>
                        </a:rPr>
                        <a:t>300k bpd</a:t>
                      </a:r>
                      <a:r>
                        <a:rPr sz="1000" spc="-65" dirty="0">
                          <a:latin typeface="Arial"/>
                          <a:cs typeface="Arial"/>
                        </a:rPr>
                        <a:t> </a:t>
                      </a:r>
                      <a:r>
                        <a:rPr sz="1000" spc="20" dirty="0">
                          <a:latin typeface="Arial"/>
                          <a:cs typeface="Arial"/>
                        </a:rPr>
                        <a:t>CDU</a:t>
                      </a:r>
                      <a:endParaRPr sz="1000">
                        <a:latin typeface="Arial"/>
                        <a:cs typeface="Arial"/>
                      </a:endParaRPr>
                    </a:p>
                  </a:txBody>
                  <a:tcPr marL="0" marR="0" marT="0" marB="0">
                    <a:lnL w="5333">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53975" algn="r">
                        <a:lnSpc>
                          <a:spcPts val="1165"/>
                        </a:lnSpc>
                      </a:pPr>
                      <a:r>
                        <a:rPr sz="1000" dirty="0">
                          <a:latin typeface="Arial"/>
                          <a:cs typeface="Arial"/>
                        </a:rPr>
                        <a:t>$4.70</a:t>
                      </a:r>
                      <a:endParaRPr sz="1000">
                        <a:latin typeface="Arial"/>
                        <a:cs typeface="Arial"/>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53340" algn="r">
                        <a:lnSpc>
                          <a:spcPts val="1165"/>
                        </a:lnSpc>
                      </a:pPr>
                      <a:r>
                        <a:rPr sz="1000" dirty="0">
                          <a:latin typeface="Arial"/>
                          <a:cs typeface="Arial"/>
                        </a:rPr>
                        <a:t>$2.35</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4"/>
                  </a:ext>
                </a:extLst>
              </a:tr>
              <a:tr h="308228">
                <a:tc>
                  <a:txBody>
                    <a:bodyPr/>
                    <a:lstStyle/>
                    <a:p>
                      <a:pPr marL="61594" marR="342265">
                        <a:lnSpc>
                          <a:spcPts val="1190"/>
                        </a:lnSpc>
                        <a:spcBef>
                          <a:spcPts val="10"/>
                        </a:spcBef>
                      </a:pPr>
                      <a:r>
                        <a:rPr sz="1000" spc="10" dirty="0">
                          <a:latin typeface="Arial"/>
                          <a:cs typeface="Arial"/>
                        </a:rPr>
                        <a:t>Gazpromneft</a:t>
                      </a:r>
                      <a:r>
                        <a:rPr sz="1000" spc="-35" dirty="0">
                          <a:latin typeface="Arial"/>
                          <a:cs typeface="Arial"/>
                        </a:rPr>
                        <a:t> </a:t>
                      </a:r>
                      <a:r>
                        <a:rPr sz="1000" spc="10" dirty="0">
                          <a:latin typeface="Arial"/>
                          <a:cs typeface="Arial"/>
                        </a:rPr>
                        <a:t>-  </a:t>
                      </a:r>
                      <a:r>
                        <a:rPr sz="1000" spc="15" dirty="0">
                          <a:latin typeface="Arial"/>
                          <a:cs typeface="Arial"/>
                        </a:rPr>
                        <a:t>Omsk</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5" dirty="0">
                          <a:latin typeface="Arial"/>
                          <a:cs typeface="Arial"/>
                        </a:rPr>
                        <a:t>Russia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5" dirty="0">
                          <a:latin typeface="Arial"/>
                          <a:cs typeface="Arial"/>
                        </a:rPr>
                        <a:t>IDESA</a:t>
                      </a:r>
                      <a:endParaRPr sz="1000">
                        <a:latin typeface="Arial"/>
                        <a:cs typeface="Arial"/>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20" dirty="0">
                          <a:latin typeface="Arial"/>
                          <a:cs typeface="Arial"/>
                        </a:rPr>
                        <a:t>ADU </a:t>
                      </a:r>
                      <a:r>
                        <a:rPr sz="1000" spc="15" dirty="0">
                          <a:latin typeface="Arial"/>
                          <a:cs typeface="Arial"/>
                        </a:rPr>
                        <a:t>and</a:t>
                      </a:r>
                      <a:r>
                        <a:rPr sz="1000" spc="-75" dirty="0">
                          <a:latin typeface="Arial"/>
                          <a:cs typeface="Arial"/>
                        </a:rPr>
                        <a:t> </a:t>
                      </a:r>
                      <a:r>
                        <a:rPr sz="1000" spc="20" dirty="0">
                          <a:latin typeface="Arial"/>
                          <a:cs typeface="Arial"/>
                        </a:rPr>
                        <a:t>VDU</a:t>
                      </a:r>
                      <a:endParaRPr sz="1000">
                        <a:latin typeface="Arial"/>
                        <a:cs typeface="Arial"/>
                      </a:endParaRPr>
                    </a:p>
                  </a:txBody>
                  <a:tcPr marL="0" marR="0" marT="0" marB="0">
                    <a:lnL w="5333">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53975" algn="r">
                        <a:lnSpc>
                          <a:spcPct val="100000"/>
                        </a:lnSpc>
                        <a:spcBef>
                          <a:spcPts val="560"/>
                        </a:spcBef>
                      </a:pPr>
                      <a:r>
                        <a:rPr sz="1000" dirty="0">
                          <a:latin typeface="Arial"/>
                          <a:cs typeface="Arial"/>
                        </a:rPr>
                        <a:t>$4.50</a:t>
                      </a:r>
                      <a:endParaRPr sz="1000">
                        <a:latin typeface="Arial"/>
                        <a:cs typeface="Arial"/>
                      </a:endParaRPr>
                    </a:p>
                  </a:txBody>
                  <a:tcPr marL="0" marR="0" marT="7112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53340" algn="r">
                        <a:lnSpc>
                          <a:spcPct val="100000"/>
                        </a:lnSpc>
                        <a:spcBef>
                          <a:spcPts val="560"/>
                        </a:spcBef>
                      </a:pPr>
                      <a:r>
                        <a:rPr sz="1000" dirty="0">
                          <a:latin typeface="Arial"/>
                          <a:cs typeface="Arial"/>
                        </a:rPr>
                        <a:t>$2.25</a:t>
                      </a:r>
                      <a:endParaRPr sz="1000">
                        <a:latin typeface="Arial"/>
                        <a:cs typeface="Arial"/>
                      </a:endParaRPr>
                    </a:p>
                  </a:txBody>
                  <a:tcPr marL="0" marR="0" marT="7112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308228">
                <a:tc>
                  <a:txBody>
                    <a:bodyPr/>
                    <a:lstStyle/>
                    <a:p>
                      <a:pPr marL="61594" marR="518795">
                        <a:lnSpc>
                          <a:spcPts val="1190"/>
                        </a:lnSpc>
                        <a:spcBef>
                          <a:spcPts val="10"/>
                        </a:spcBef>
                      </a:pPr>
                      <a:r>
                        <a:rPr sz="1000" spc="15" dirty="0">
                          <a:latin typeface="Arial"/>
                          <a:cs typeface="Arial"/>
                        </a:rPr>
                        <a:t>Sinochem</a:t>
                      </a:r>
                      <a:r>
                        <a:rPr sz="1000" spc="-65" dirty="0">
                          <a:latin typeface="Arial"/>
                          <a:cs typeface="Arial"/>
                        </a:rPr>
                        <a:t> </a:t>
                      </a:r>
                      <a:r>
                        <a:rPr sz="1000" spc="10" dirty="0">
                          <a:latin typeface="Arial"/>
                          <a:cs typeface="Arial"/>
                        </a:rPr>
                        <a:t>-  </a:t>
                      </a:r>
                      <a:r>
                        <a:rPr sz="1000" spc="15" dirty="0">
                          <a:latin typeface="Arial"/>
                          <a:cs typeface="Arial"/>
                        </a:rPr>
                        <a:t>Guanzhou</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5" dirty="0">
                          <a:latin typeface="Arial"/>
                          <a:cs typeface="Arial"/>
                        </a:rPr>
                        <a:t>China</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Sinopec</a:t>
                      </a:r>
                      <a:endParaRPr sz="1000">
                        <a:latin typeface="Arial"/>
                        <a:cs typeface="Arial"/>
                      </a:endParaRPr>
                    </a:p>
                  </a:txBody>
                  <a:tcPr marL="0" marR="0" marT="1270"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234950">
                        <a:lnSpc>
                          <a:spcPts val="1190"/>
                        </a:lnSpc>
                        <a:spcBef>
                          <a:spcPts val="10"/>
                        </a:spcBef>
                      </a:pPr>
                      <a:r>
                        <a:rPr sz="1000" spc="15" dirty="0">
                          <a:latin typeface="Arial"/>
                          <a:cs typeface="Arial"/>
                        </a:rPr>
                        <a:t>240k bpd</a:t>
                      </a:r>
                      <a:r>
                        <a:rPr sz="1000" spc="-65" dirty="0">
                          <a:latin typeface="Arial"/>
                          <a:cs typeface="Arial"/>
                        </a:rPr>
                        <a:t> </a:t>
                      </a:r>
                      <a:r>
                        <a:rPr sz="1000" spc="20" dirty="0">
                          <a:latin typeface="Arial"/>
                          <a:cs typeface="Arial"/>
                        </a:rPr>
                        <a:t>ADU  </a:t>
                      </a:r>
                      <a:r>
                        <a:rPr sz="1000" spc="15" dirty="0">
                          <a:latin typeface="Arial"/>
                          <a:cs typeface="Arial"/>
                        </a:rPr>
                        <a:t>and</a:t>
                      </a:r>
                      <a:r>
                        <a:rPr sz="1000" spc="-75" dirty="0">
                          <a:latin typeface="Arial"/>
                          <a:cs typeface="Arial"/>
                        </a:rPr>
                        <a:t> </a:t>
                      </a:r>
                      <a:r>
                        <a:rPr sz="1000" spc="20" dirty="0">
                          <a:latin typeface="Arial"/>
                          <a:cs typeface="Arial"/>
                        </a:rPr>
                        <a:t>VDU</a:t>
                      </a:r>
                      <a:endParaRPr sz="1000">
                        <a:latin typeface="Arial"/>
                        <a:cs typeface="Arial"/>
                      </a:endParaRPr>
                    </a:p>
                  </a:txBody>
                  <a:tcPr marL="0" marR="0" marT="1270" marB="0">
                    <a:lnL w="5333">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53975" algn="r">
                        <a:lnSpc>
                          <a:spcPct val="100000"/>
                        </a:lnSpc>
                        <a:spcBef>
                          <a:spcPts val="565"/>
                        </a:spcBef>
                      </a:pPr>
                      <a:r>
                        <a:rPr sz="1000" dirty="0">
                          <a:latin typeface="Arial"/>
                          <a:cs typeface="Arial"/>
                        </a:rPr>
                        <a:t>$4.30</a:t>
                      </a:r>
                      <a:endParaRPr sz="1000">
                        <a:latin typeface="Arial"/>
                        <a:cs typeface="Arial"/>
                      </a:endParaRPr>
                    </a:p>
                  </a:txBody>
                  <a:tcPr marL="0" marR="0" marT="71755"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R="53340" algn="r">
                        <a:lnSpc>
                          <a:spcPct val="100000"/>
                        </a:lnSpc>
                        <a:spcBef>
                          <a:spcPts val="565"/>
                        </a:spcBef>
                      </a:pPr>
                      <a:r>
                        <a:rPr sz="1000" dirty="0">
                          <a:latin typeface="Arial"/>
                          <a:cs typeface="Arial"/>
                        </a:rPr>
                        <a:t>$2.15</a:t>
                      </a:r>
                      <a:endParaRPr sz="1000">
                        <a:latin typeface="Arial"/>
                        <a:cs typeface="Arial"/>
                      </a:endParaRPr>
                    </a:p>
                  </a:txBody>
                  <a:tcPr marL="0" marR="0" marT="71755" marB="0">
                    <a:lnL w="6095">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308609">
                <a:tc>
                  <a:txBody>
                    <a:bodyPr/>
                    <a:lstStyle/>
                    <a:p>
                      <a:pPr marL="61594" marR="430530">
                        <a:lnSpc>
                          <a:spcPts val="1190"/>
                        </a:lnSpc>
                        <a:spcBef>
                          <a:spcPts val="10"/>
                        </a:spcBef>
                      </a:pPr>
                      <a:r>
                        <a:rPr sz="1000" spc="20" dirty="0">
                          <a:latin typeface="Arial"/>
                          <a:cs typeface="Arial"/>
                        </a:rPr>
                        <a:t>YPFB </a:t>
                      </a:r>
                      <a:r>
                        <a:rPr sz="1000" spc="10" dirty="0">
                          <a:latin typeface="Arial"/>
                          <a:cs typeface="Arial"/>
                        </a:rPr>
                        <a:t>-</a:t>
                      </a:r>
                      <a:r>
                        <a:rPr sz="1000" spc="-90" dirty="0">
                          <a:latin typeface="Arial"/>
                          <a:cs typeface="Arial"/>
                        </a:rPr>
                        <a:t> </a:t>
                      </a:r>
                      <a:r>
                        <a:rPr sz="1000" spc="15" dirty="0">
                          <a:latin typeface="Arial"/>
                          <a:cs typeface="Arial"/>
                        </a:rPr>
                        <a:t>Gran  Chaco</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Bolivia</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L="61594" marR="149860">
                        <a:lnSpc>
                          <a:spcPts val="1190"/>
                        </a:lnSpc>
                        <a:spcBef>
                          <a:spcPts val="10"/>
                        </a:spcBef>
                      </a:pPr>
                      <a:r>
                        <a:rPr sz="1000" spc="10" dirty="0">
                          <a:latin typeface="Arial"/>
                          <a:cs typeface="Arial"/>
                        </a:rPr>
                        <a:t>Duro  </a:t>
                      </a:r>
                      <a:r>
                        <a:rPr sz="1000" dirty="0">
                          <a:latin typeface="Arial"/>
                          <a:cs typeface="Arial"/>
                        </a:rPr>
                        <a:t>Felguera</a:t>
                      </a:r>
                      <a:endParaRPr sz="1000">
                        <a:latin typeface="Arial"/>
                        <a:cs typeface="Arial"/>
                      </a:endParaRPr>
                    </a:p>
                  </a:txBody>
                  <a:tcPr marL="0" marR="0" marT="1270"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marL="61594" marR="169545">
                        <a:lnSpc>
                          <a:spcPts val="1190"/>
                        </a:lnSpc>
                        <a:spcBef>
                          <a:spcPts val="10"/>
                        </a:spcBef>
                      </a:pPr>
                      <a:r>
                        <a:rPr sz="1000" spc="20" dirty="0">
                          <a:latin typeface="Arial"/>
                          <a:cs typeface="Arial"/>
                        </a:rPr>
                        <a:t>NGL</a:t>
                      </a:r>
                      <a:r>
                        <a:rPr sz="1000" spc="-35" dirty="0">
                          <a:latin typeface="Arial"/>
                          <a:cs typeface="Arial"/>
                        </a:rPr>
                        <a:t> </a:t>
                      </a:r>
                      <a:r>
                        <a:rPr sz="1000" spc="10" dirty="0">
                          <a:latin typeface="Arial"/>
                          <a:cs typeface="Arial"/>
                        </a:rPr>
                        <a:t>separation  fractionator</a:t>
                      </a:r>
                      <a:endParaRPr sz="1000">
                        <a:latin typeface="Arial"/>
                        <a:cs typeface="Arial"/>
                      </a:endParaRPr>
                    </a:p>
                  </a:txBody>
                  <a:tcPr marL="0" marR="0" marT="1270" marB="0">
                    <a:lnL w="5333">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53975" algn="r">
                        <a:lnSpc>
                          <a:spcPct val="100000"/>
                        </a:lnSpc>
                        <a:spcBef>
                          <a:spcPts val="565"/>
                        </a:spcBef>
                      </a:pPr>
                      <a:r>
                        <a:rPr sz="1000" dirty="0">
                          <a:latin typeface="Arial"/>
                          <a:cs typeface="Arial"/>
                        </a:rPr>
                        <a:t>$2.80</a:t>
                      </a:r>
                      <a:endParaRPr sz="1000">
                        <a:latin typeface="Arial"/>
                        <a:cs typeface="Arial"/>
                      </a:endParaRPr>
                    </a:p>
                  </a:txBody>
                  <a:tcPr marL="0" marR="0" marT="71755"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R="53340" algn="r">
                        <a:lnSpc>
                          <a:spcPct val="100000"/>
                        </a:lnSpc>
                        <a:spcBef>
                          <a:spcPts val="565"/>
                        </a:spcBef>
                      </a:pPr>
                      <a:r>
                        <a:rPr sz="1000" dirty="0">
                          <a:latin typeface="Arial"/>
                          <a:cs typeface="Arial"/>
                        </a:rPr>
                        <a:t>$2.80</a:t>
                      </a:r>
                      <a:endParaRPr sz="1000">
                        <a:latin typeface="Arial"/>
                        <a:cs typeface="Arial"/>
                      </a:endParaRPr>
                    </a:p>
                  </a:txBody>
                  <a:tcPr marL="0" marR="0" marT="71755" marB="0">
                    <a:lnL w="6095">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7"/>
                  </a:ext>
                </a:extLst>
              </a:tr>
              <a:tr h="459486">
                <a:tc>
                  <a:txBody>
                    <a:bodyPr/>
                    <a:lstStyle/>
                    <a:p>
                      <a:pPr marL="61594">
                        <a:lnSpc>
                          <a:spcPts val="1155"/>
                        </a:lnSpc>
                      </a:pPr>
                      <a:r>
                        <a:rPr sz="1000" spc="10" dirty="0">
                          <a:latin typeface="Arial"/>
                          <a:cs typeface="Arial"/>
                        </a:rPr>
                        <a:t>Dakota</a:t>
                      </a:r>
                      <a:r>
                        <a:rPr sz="1000" spc="-65" dirty="0">
                          <a:latin typeface="Arial"/>
                          <a:cs typeface="Arial"/>
                        </a:rPr>
                        <a:t> </a:t>
                      </a:r>
                      <a:r>
                        <a:rPr sz="1000" spc="10" dirty="0">
                          <a:latin typeface="Arial"/>
                          <a:cs typeface="Arial"/>
                        </a:rPr>
                        <a:t>Oil</a:t>
                      </a:r>
                      <a:endParaRPr sz="1000">
                        <a:latin typeface="Arial"/>
                        <a:cs typeface="Arial"/>
                      </a:endParaRPr>
                    </a:p>
                    <a:p>
                      <a:pPr marL="61594" marR="452120">
                        <a:lnSpc>
                          <a:spcPts val="1190"/>
                        </a:lnSpc>
                        <a:spcBef>
                          <a:spcPts val="45"/>
                        </a:spcBef>
                      </a:pPr>
                      <a:r>
                        <a:rPr sz="1000" spc="10" dirty="0">
                          <a:latin typeface="Arial"/>
                          <a:cs typeface="Arial"/>
                        </a:rPr>
                        <a:t>Processing</a:t>
                      </a:r>
                      <a:r>
                        <a:rPr sz="1000" spc="-40" dirty="0">
                          <a:latin typeface="Arial"/>
                          <a:cs typeface="Arial"/>
                        </a:rPr>
                        <a:t> </a:t>
                      </a:r>
                      <a:r>
                        <a:rPr sz="1000" spc="10" dirty="0">
                          <a:latin typeface="Arial"/>
                          <a:cs typeface="Arial"/>
                        </a:rPr>
                        <a:t>-  </a:t>
                      </a:r>
                      <a:r>
                        <a:rPr sz="1000" spc="15" dirty="0">
                          <a:latin typeface="Arial"/>
                          <a:cs typeface="Arial"/>
                        </a:rPr>
                        <a:t>Trenton</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L="60960">
                        <a:lnSpc>
                          <a:spcPct val="100000"/>
                        </a:lnSpc>
                      </a:pPr>
                      <a:r>
                        <a:rPr sz="1000" spc="20" dirty="0">
                          <a:latin typeface="Arial"/>
                          <a:cs typeface="Arial"/>
                        </a:rPr>
                        <a:t>US</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L="61594">
                        <a:lnSpc>
                          <a:spcPct val="100000"/>
                        </a:lnSpc>
                      </a:pPr>
                      <a:r>
                        <a:rPr sz="1000" spc="10" dirty="0">
                          <a:latin typeface="Arial"/>
                          <a:cs typeface="Arial"/>
                        </a:rPr>
                        <a:t>Titan</a:t>
                      </a:r>
                      <a:endParaRPr sz="1000">
                        <a:latin typeface="Arial"/>
                        <a:cs typeface="Arial"/>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50"/>
                        </a:spcBef>
                      </a:pPr>
                      <a:endParaRPr sz="1000">
                        <a:latin typeface="Times New Roman"/>
                        <a:cs typeface="Times New Roman"/>
                      </a:endParaRPr>
                    </a:p>
                    <a:p>
                      <a:pPr marL="61594" marR="96520">
                        <a:lnSpc>
                          <a:spcPts val="1190"/>
                        </a:lnSpc>
                      </a:pPr>
                      <a:r>
                        <a:rPr sz="1000" spc="15" dirty="0">
                          <a:latin typeface="Arial"/>
                          <a:cs typeface="Arial"/>
                        </a:rPr>
                        <a:t>20k bpd, SS</a:t>
                      </a:r>
                      <a:r>
                        <a:rPr sz="1000" spc="-65" dirty="0">
                          <a:latin typeface="Arial"/>
                          <a:cs typeface="Arial"/>
                        </a:rPr>
                        <a:t> </a:t>
                      </a:r>
                      <a:r>
                        <a:rPr sz="1000" spc="10" dirty="0">
                          <a:latin typeface="Arial"/>
                          <a:cs typeface="Arial"/>
                        </a:rPr>
                        <a:t>clad  </a:t>
                      </a:r>
                      <a:r>
                        <a:rPr sz="1000" spc="15" dirty="0">
                          <a:latin typeface="Arial"/>
                          <a:cs typeface="Arial"/>
                        </a:rPr>
                        <a:t>column</a:t>
                      </a:r>
                      <a:endParaRPr sz="1000">
                        <a:latin typeface="Arial"/>
                        <a:cs typeface="Arial"/>
                      </a:endParaRPr>
                    </a:p>
                  </a:txBody>
                  <a:tcPr marL="0" marR="0" marT="6350" marB="0">
                    <a:lnL w="5333">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$2.00</a:t>
                      </a:r>
                      <a:endParaRPr sz="1000">
                        <a:latin typeface="Arial"/>
                        <a:cs typeface="Arial"/>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dirty="0">
                          <a:latin typeface="Arial"/>
                          <a:cs typeface="Arial"/>
                        </a:rPr>
                        <a:t>$2.00</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r h="308229">
                <a:tc>
                  <a:txBody>
                    <a:bodyPr/>
                    <a:lstStyle/>
                    <a:p>
                      <a:pPr marL="61594" marR="240665">
                        <a:lnSpc>
                          <a:spcPts val="1190"/>
                        </a:lnSpc>
                        <a:spcBef>
                          <a:spcPts val="5"/>
                        </a:spcBef>
                      </a:pPr>
                      <a:r>
                        <a:rPr sz="1000" spc="10" dirty="0">
                          <a:latin typeface="Arial"/>
                          <a:cs typeface="Arial"/>
                        </a:rPr>
                        <a:t>Kinder </a:t>
                      </a:r>
                      <a:r>
                        <a:rPr sz="1000" spc="15" dirty="0">
                          <a:latin typeface="Arial"/>
                          <a:cs typeface="Arial"/>
                        </a:rPr>
                        <a:t>Morgan</a:t>
                      </a:r>
                      <a:r>
                        <a:rPr sz="1000" spc="-30" dirty="0">
                          <a:latin typeface="Arial"/>
                          <a:cs typeface="Arial"/>
                        </a:rPr>
                        <a:t> </a:t>
                      </a:r>
                      <a:r>
                        <a:rPr sz="1000" spc="10" dirty="0">
                          <a:latin typeface="Arial"/>
                          <a:cs typeface="Arial"/>
                        </a:rPr>
                        <a:t>-  </a:t>
                      </a:r>
                      <a:r>
                        <a:rPr sz="1000" spc="15" dirty="0">
                          <a:latin typeface="Arial"/>
                          <a:cs typeface="Arial"/>
                        </a:rPr>
                        <a:t>Galena</a:t>
                      </a:r>
                      <a:r>
                        <a:rPr sz="1000" spc="-80" dirty="0">
                          <a:latin typeface="Arial"/>
                          <a:cs typeface="Arial"/>
                        </a:rPr>
                        <a:t> </a:t>
                      </a:r>
                      <a:r>
                        <a:rPr sz="1000" spc="15" dirty="0">
                          <a:latin typeface="Arial"/>
                          <a:cs typeface="Arial"/>
                        </a:rPr>
                        <a:t>Park</a:t>
                      </a:r>
                      <a:endParaRPr sz="1000">
                        <a:latin typeface="Arial"/>
                        <a:cs typeface="Arial"/>
                      </a:endParaRPr>
                    </a:p>
                  </a:txBody>
                  <a:tcPr marL="0" marR="0" marT="635" marB="0">
                    <a:lnL w="6096">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20" dirty="0">
                          <a:latin typeface="Arial"/>
                          <a:cs typeface="Arial"/>
                        </a:rPr>
                        <a:t>US</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Patterson</a:t>
                      </a:r>
                      <a:endParaRPr sz="1000">
                        <a:latin typeface="Arial"/>
                        <a:cs typeface="Arial"/>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tc>
                  <a:txBody>
                    <a:bodyPr/>
                    <a:lstStyle/>
                    <a:p>
                      <a:pPr marL="61594" marR="336550">
                        <a:lnSpc>
                          <a:spcPts val="1190"/>
                        </a:lnSpc>
                        <a:spcBef>
                          <a:spcPts val="5"/>
                        </a:spcBef>
                      </a:pPr>
                      <a:r>
                        <a:rPr sz="1000" spc="20" dirty="0">
                          <a:latin typeface="Arial"/>
                          <a:cs typeface="Arial"/>
                        </a:rPr>
                        <a:t>Two </a:t>
                      </a:r>
                      <a:r>
                        <a:rPr sz="1000" spc="15" dirty="0">
                          <a:latin typeface="Arial"/>
                          <a:cs typeface="Arial"/>
                        </a:rPr>
                        <a:t>50k</a:t>
                      </a:r>
                      <a:r>
                        <a:rPr sz="1000" spc="-95" dirty="0">
                          <a:latin typeface="Arial"/>
                          <a:cs typeface="Arial"/>
                        </a:rPr>
                        <a:t> </a:t>
                      </a:r>
                      <a:r>
                        <a:rPr sz="1000" spc="20" dirty="0">
                          <a:latin typeface="Arial"/>
                          <a:cs typeface="Arial"/>
                        </a:rPr>
                        <a:t>bpd  </a:t>
                      </a:r>
                      <a:r>
                        <a:rPr sz="1000" spc="10" dirty="0">
                          <a:latin typeface="Arial"/>
                          <a:cs typeface="Arial"/>
                        </a:rPr>
                        <a:t>fractionators</a:t>
                      </a:r>
                      <a:endParaRPr sz="1000">
                        <a:latin typeface="Arial"/>
                        <a:cs typeface="Arial"/>
                      </a:endParaRPr>
                    </a:p>
                  </a:txBody>
                  <a:tcPr marL="0" marR="0" marT="635" marB="0">
                    <a:lnL w="5333">
                      <a:solidFill>
                        <a:srgbClr val="000000"/>
                      </a:solidFill>
                      <a:prstDash val="solid"/>
                    </a:lnL>
                    <a:lnR w="5334">
                      <a:solidFill>
                        <a:srgbClr val="000000"/>
                      </a:solidFill>
                      <a:prstDash val="solid"/>
                    </a:lnR>
                    <a:lnT w="6096">
                      <a:solidFill>
                        <a:srgbClr val="000000"/>
                      </a:solidFill>
                      <a:prstDash val="solid"/>
                    </a:lnT>
                    <a:lnB w="5334">
                      <a:solidFill>
                        <a:srgbClr val="000000"/>
                      </a:solidFill>
                      <a:prstDash val="solid"/>
                    </a:lnB>
                  </a:tcPr>
                </a:tc>
                <a:tc>
                  <a:txBody>
                    <a:bodyPr/>
                    <a:lstStyle/>
                    <a:p>
                      <a:pPr marR="53975" algn="r">
                        <a:lnSpc>
                          <a:spcPct val="100000"/>
                        </a:lnSpc>
                        <a:spcBef>
                          <a:spcPts val="550"/>
                        </a:spcBef>
                      </a:pPr>
                      <a:r>
                        <a:rPr sz="1000" dirty="0">
                          <a:latin typeface="Arial"/>
                          <a:cs typeface="Arial"/>
                        </a:rPr>
                        <a:t>$1.50</a:t>
                      </a:r>
                      <a:endParaRPr sz="1000">
                        <a:latin typeface="Arial"/>
                        <a:cs typeface="Arial"/>
                      </a:endParaRPr>
                    </a:p>
                  </a:txBody>
                  <a:tcPr marL="0" marR="0" marT="69850" marB="0">
                    <a:lnL w="5334">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marR="53340" algn="r">
                        <a:lnSpc>
                          <a:spcPct val="100000"/>
                        </a:lnSpc>
                        <a:spcBef>
                          <a:spcPts val="550"/>
                        </a:spcBef>
                      </a:pPr>
                      <a:r>
                        <a:rPr sz="1000" dirty="0">
                          <a:latin typeface="Arial"/>
                          <a:cs typeface="Arial"/>
                        </a:rPr>
                        <a:t>$0.75</a:t>
                      </a:r>
                      <a:endParaRPr sz="1000">
                        <a:latin typeface="Arial"/>
                        <a:cs typeface="Arial"/>
                      </a:endParaRPr>
                    </a:p>
                  </a:txBody>
                  <a:tcPr marL="0" marR="0" marT="69850" marB="0">
                    <a:lnL w="6095">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extLst>
                  <a:ext uri="{0D108BD9-81ED-4DB2-BD59-A6C34878D82A}">
                    <a16:rowId xmlns:a16="http://schemas.microsoft.com/office/drawing/2014/main" val="10009"/>
                  </a:ext>
                </a:extLst>
              </a:tr>
            </a:tbl>
          </a:graphicData>
        </a:graphic>
      </p:graphicFrame>
      <p:sp>
        <p:nvSpPr>
          <p:cNvPr id="3" name="object 3"/>
          <p:cNvSpPr txBox="1"/>
          <p:nvPr/>
        </p:nvSpPr>
        <p:spPr>
          <a:xfrm>
            <a:off x="1177532" y="4216648"/>
            <a:ext cx="5364480" cy="1188720"/>
          </a:xfrm>
          <a:prstGeom prst="rect">
            <a:avLst/>
          </a:prstGeom>
        </p:spPr>
        <p:txBody>
          <a:bodyPr vert="horz" wrap="square" lIns="0" tIns="0" rIns="0" bIns="0" rtlCol="0">
            <a:spAutoFit/>
          </a:bodyPr>
          <a:lstStyle/>
          <a:p>
            <a:pPr marL="12700">
              <a:lnSpc>
                <a:spcPct val="100000"/>
              </a:lnSpc>
              <a:tabLst>
                <a:tab pos="356870" algn="l"/>
              </a:tabLst>
            </a:pPr>
            <a:r>
              <a:rPr sz="950" b="1" i="1" spc="-10" dirty="0">
                <a:latin typeface="Arial"/>
                <a:cs typeface="Arial"/>
              </a:rPr>
              <a:t>7.2	Analysis</a:t>
            </a:r>
            <a:endParaRPr sz="950">
              <a:latin typeface="Arial"/>
              <a:cs typeface="Arial"/>
            </a:endParaRPr>
          </a:p>
          <a:p>
            <a:pPr>
              <a:lnSpc>
                <a:spcPct val="100000"/>
              </a:lnSpc>
              <a:spcBef>
                <a:spcPts val="15"/>
              </a:spcBef>
            </a:pPr>
            <a:endParaRPr sz="1200">
              <a:latin typeface="Times New Roman"/>
              <a:cs typeface="Times New Roman"/>
            </a:endParaRPr>
          </a:p>
          <a:p>
            <a:pPr marL="12700">
              <a:lnSpc>
                <a:spcPct val="100000"/>
              </a:lnSpc>
              <a:tabLst>
                <a:tab pos="442595" algn="l"/>
              </a:tabLst>
            </a:pPr>
            <a:r>
              <a:rPr sz="950" b="1" spc="-10" dirty="0">
                <a:latin typeface="Arial"/>
                <a:cs typeface="Arial"/>
              </a:rPr>
              <a:t>7.2.1	Costs</a:t>
            </a:r>
            <a:endParaRPr sz="950">
              <a:latin typeface="Arial"/>
              <a:cs typeface="Arial"/>
            </a:endParaRPr>
          </a:p>
          <a:p>
            <a:pPr marL="12700" marR="5080">
              <a:lnSpc>
                <a:spcPct val="142400"/>
              </a:lnSpc>
              <a:spcBef>
                <a:spcPts val="695"/>
              </a:spcBef>
            </a:pPr>
            <a:r>
              <a:rPr sz="950" b="1" spc="-10" dirty="0">
                <a:latin typeface="Arial"/>
                <a:cs typeface="Arial"/>
              </a:rPr>
              <a:t>Distillation Column costs </a:t>
            </a:r>
            <a:r>
              <a:rPr sz="950" b="1" spc="-5" dirty="0">
                <a:latin typeface="Arial"/>
                <a:cs typeface="Arial"/>
              </a:rPr>
              <a:t>will </a:t>
            </a:r>
            <a:r>
              <a:rPr sz="950" b="1" spc="-10" dirty="0">
                <a:latin typeface="Arial"/>
                <a:cs typeface="Arial"/>
              </a:rPr>
              <a:t>rise </a:t>
            </a:r>
            <a:r>
              <a:rPr sz="950" b="1" dirty="0">
                <a:latin typeface="Arial"/>
                <a:cs typeface="Arial"/>
              </a:rPr>
              <a:t>2% </a:t>
            </a:r>
            <a:r>
              <a:rPr sz="950" b="1" spc="-10" dirty="0">
                <a:latin typeface="Arial"/>
                <a:cs typeface="Arial"/>
              </a:rPr>
              <a:t>in 2013, below global inflation rates due to slow demand  growth. Costs </a:t>
            </a:r>
            <a:r>
              <a:rPr sz="950" b="1" spc="-5" dirty="0">
                <a:latin typeface="Arial"/>
                <a:cs typeface="Arial"/>
              </a:rPr>
              <a:t>will </a:t>
            </a:r>
            <a:r>
              <a:rPr sz="950" b="1" spc="-10" dirty="0">
                <a:latin typeface="Arial"/>
                <a:cs typeface="Arial"/>
              </a:rPr>
              <a:t>increase steadily and gradually at about </a:t>
            </a:r>
            <a:r>
              <a:rPr sz="950" b="1" dirty="0">
                <a:latin typeface="Arial"/>
                <a:cs typeface="Arial"/>
              </a:rPr>
              <a:t>1% </a:t>
            </a:r>
            <a:r>
              <a:rPr sz="950" b="1" spc="-10" dirty="0">
                <a:latin typeface="Arial"/>
                <a:cs typeface="Arial"/>
              </a:rPr>
              <a:t>per year in the Americas and  EMEA, and </a:t>
            </a:r>
            <a:r>
              <a:rPr sz="950" b="1" spc="-15" dirty="0">
                <a:latin typeface="Arial"/>
                <a:cs typeface="Arial"/>
              </a:rPr>
              <a:t>2% </a:t>
            </a:r>
            <a:r>
              <a:rPr sz="950" b="1" spc="-10" dirty="0">
                <a:latin typeface="Arial"/>
                <a:cs typeface="Arial"/>
              </a:rPr>
              <a:t>annually in Asia, due to faster labor cost</a:t>
            </a:r>
            <a:r>
              <a:rPr sz="950" b="1" spc="80" dirty="0">
                <a:latin typeface="Arial"/>
                <a:cs typeface="Arial"/>
              </a:rPr>
              <a:t> </a:t>
            </a:r>
            <a:r>
              <a:rPr sz="950" b="1" spc="-10" dirty="0">
                <a:latin typeface="Arial"/>
                <a:cs typeface="Arial"/>
              </a:rPr>
              <a:t>increases.</a:t>
            </a:r>
            <a:endParaRPr sz="950">
              <a:latin typeface="Arial"/>
              <a:cs typeface="Arial"/>
            </a:endParaRPr>
          </a:p>
        </p:txBody>
      </p:sp>
      <p:sp>
        <p:nvSpPr>
          <p:cNvPr id="4" name="object 4"/>
          <p:cNvSpPr txBox="1"/>
          <p:nvPr/>
        </p:nvSpPr>
        <p:spPr>
          <a:xfrm>
            <a:off x="1284971" y="5740993"/>
            <a:ext cx="519303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Metals, primarily carbon and chrome steel, make up more than </a:t>
            </a:r>
            <a:r>
              <a:rPr sz="950" spc="-5" dirty="0">
                <a:latin typeface="Arial"/>
                <a:cs typeface="Arial"/>
              </a:rPr>
              <a:t>50% of </a:t>
            </a:r>
            <a:r>
              <a:rPr sz="950" spc="-10" dirty="0">
                <a:latin typeface="Arial"/>
                <a:cs typeface="Arial"/>
              </a:rPr>
              <a:t>the </a:t>
            </a:r>
            <a:r>
              <a:rPr sz="950" spc="-5" dirty="0">
                <a:latin typeface="Arial"/>
                <a:cs typeface="Arial"/>
              </a:rPr>
              <a:t>cost </a:t>
            </a:r>
            <a:r>
              <a:rPr sz="950" spc="-10" dirty="0">
                <a:latin typeface="Arial"/>
                <a:cs typeface="Arial"/>
              </a:rPr>
              <a:t>structure </a:t>
            </a:r>
            <a:r>
              <a:rPr sz="950" spc="-5" dirty="0">
                <a:latin typeface="Arial"/>
                <a:cs typeface="Arial"/>
              </a:rPr>
              <a:t>for  Distillation </a:t>
            </a:r>
            <a:r>
              <a:rPr sz="950" spc="-10" dirty="0">
                <a:latin typeface="Arial"/>
                <a:cs typeface="Arial"/>
              </a:rPr>
              <a:t>Columns. </a:t>
            </a:r>
            <a:r>
              <a:rPr sz="950" spc="-5" dirty="0">
                <a:latin typeface="Arial"/>
                <a:cs typeface="Arial"/>
              </a:rPr>
              <a:t>In </a:t>
            </a:r>
            <a:r>
              <a:rPr sz="950" spc="-10" dirty="0">
                <a:latin typeface="Arial"/>
                <a:cs typeface="Arial"/>
              </a:rPr>
              <a:t>some </a:t>
            </a:r>
            <a:r>
              <a:rPr sz="950" spc="-5" dirty="0">
                <a:latin typeface="Arial"/>
                <a:cs typeface="Arial"/>
              </a:rPr>
              <a:t>instances, </a:t>
            </a:r>
            <a:r>
              <a:rPr sz="950" spc="-10" dirty="0">
                <a:latin typeface="Arial"/>
                <a:cs typeface="Arial"/>
              </a:rPr>
              <a:t>particularly when </a:t>
            </a:r>
            <a:r>
              <a:rPr sz="950" spc="-5" dirty="0">
                <a:latin typeface="Arial"/>
                <a:cs typeface="Arial"/>
              </a:rPr>
              <a:t>high </a:t>
            </a:r>
            <a:r>
              <a:rPr sz="950" spc="-10" dirty="0">
                <a:latin typeface="Arial"/>
                <a:cs typeface="Arial"/>
              </a:rPr>
              <a:t>sulfur crudes are being processed,  columns and internals are clad with stainless steel </a:t>
            </a:r>
            <a:r>
              <a:rPr sz="950" spc="-5" dirty="0">
                <a:latin typeface="Arial"/>
                <a:cs typeface="Arial"/>
              </a:rPr>
              <a:t>to </a:t>
            </a:r>
            <a:r>
              <a:rPr sz="950" spc="-10" dirty="0">
                <a:latin typeface="Arial"/>
                <a:cs typeface="Arial"/>
              </a:rPr>
              <a:t>increase their resistance </a:t>
            </a:r>
            <a:r>
              <a:rPr sz="950" spc="-5" dirty="0">
                <a:latin typeface="Arial"/>
                <a:cs typeface="Arial"/>
              </a:rPr>
              <a:t>to  </a:t>
            </a:r>
            <a:r>
              <a:rPr sz="950" spc="-10" dirty="0">
                <a:latin typeface="Arial"/>
                <a:cs typeface="Arial"/>
              </a:rPr>
              <a:t>corrosion.</a:t>
            </a:r>
            <a:endParaRPr sz="950">
              <a:latin typeface="Arial"/>
              <a:cs typeface="Arial"/>
            </a:endParaRPr>
          </a:p>
        </p:txBody>
      </p:sp>
      <p:sp>
        <p:nvSpPr>
          <p:cNvPr id="5" name="object 5"/>
          <p:cNvSpPr txBox="1"/>
          <p:nvPr/>
        </p:nvSpPr>
        <p:spPr>
          <a:xfrm>
            <a:off x="1284971" y="6708725"/>
            <a:ext cx="527177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Costs for carbon steel used in Distillation Column manufacturing have fallen </a:t>
            </a:r>
            <a:r>
              <a:rPr sz="950" spc="-5" dirty="0">
                <a:latin typeface="Arial"/>
                <a:cs typeface="Arial"/>
              </a:rPr>
              <a:t>a </a:t>
            </a:r>
            <a:r>
              <a:rPr sz="950" spc="-10" dirty="0">
                <a:latin typeface="Arial"/>
                <a:cs typeface="Arial"/>
              </a:rPr>
              <a:t>cumulative 13% over  the past year due to oversupply; to per-tonne prices ranging from $515-$650m on the spot market  in 2013 Q1. The drop in steel costs held global </a:t>
            </a:r>
            <a:r>
              <a:rPr sz="950" spc="-5" dirty="0">
                <a:latin typeface="Arial"/>
                <a:cs typeface="Arial"/>
              </a:rPr>
              <a:t>cost </a:t>
            </a:r>
            <a:r>
              <a:rPr sz="950" spc="-10" dirty="0">
                <a:latin typeface="Arial"/>
                <a:cs typeface="Arial"/>
              </a:rPr>
              <a:t>growth down to </a:t>
            </a:r>
            <a:r>
              <a:rPr sz="950" spc="-15" dirty="0">
                <a:latin typeface="Arial"/>
                <a:cs typeface="Arial"/>
              </a:rPr>
              <a:t>1% </a:t>
            </a:r>
            <a:r>
              <a:rPr sz="950" spc="-10" dirty="0">
                <a:latin typeface="Arial"/>
                <a:cs typeface="Arial"/>
              </a:rPr>
              <a:t>in 2012 (labor</a:t>
            </a:r>
            <a:r>
              <a:rPr sz="950" spc="220" dirty="0">
                <a:latin typeface="Arial"/>
                <a:cs typeface="Arial"/>
              </a:rPr>
              <a:t> </a:t>
            </a:r>
            <a:r>
              <a:rPr sz="950" spc="-10" dirty="0">
                <a:latin typeface="Arial"/>
                <a:cs typeface="Arial"/>
              </a:rPr>
              <a:t>and</a:t>
            </a:r>
            <a:endParaRPr sz="950">
              <a:latin typeface="Arial"/>
              <a:cs typeface="Arial"/>
            </a:endParaRPr>
          </a:p>
          <a:p>
            <a:pPr marL="12700" marR="23495">
              <a:lnSpc>
                <a:spcPct val="142100"/>
              </a:lnSpc>
              <a:spcBef>
                <a:spcPts val="5"/>
              </a:spcBef>
            </a:pPr>
            <a:r>
              <a:rPr sz="950" spc="-10" dirty="0">
                <a:latin typeface="Arial"/>
                <a:cs typeface="Arial"/>
              </a:rPr>
              <a:t>machinery costs rose 4-5% </a:t>
            </a:r>
            <a:r>
              <a:rPr sz="950" spc="-5" dirty="0">
                <a:latin typeface="Arial"/>
                <a:cs typeface="Arial"/>
              </a:rPr>
              <a:t>for </a:t>
            </a:r>
            <a:r>
              <a:rPr sz="950" spc="-10" dirty="0">
                <a:latin typeface="Arial"/>
                <a:cs typeface="Arial"/>
              </a:rPr>
              <a:t>the year). Carbon steel costs are beginning </a:t>
            </a:r>
            <a:r>
              <a:rPr sz="950" spc="-5" dirty="0">
                <a:latin typeface="Arial"/>
                <a:cs typeface="Arial"/>
              </a:rPr>
              <a:t>to </a:t>
            </a:r>
            <a:r>
              <a:rPr sz="950" spc="-10" dirty="0">
                <a:latin typeface="Arial"/>
                <a:cs typeface="Arial"/>
              </a:rPr>
              <a:t>rebound, and will rise  </a:t>
            </a:r>
            <a:r>
              <a:rPr sz="950" spc="-5" dirty="0">
                <a:latin typeface="Arial"/>
                <a:cs typeface="Arial"/>
              </a:rPr>
              <a:t>a </a:t>
            </a:r>
            <a:r>
              <a:rPr sz="950" spc="-10" dirty="0">
                <a:latin typeface="Arial"/>
                <a:cs typeface="Arial"/>
              </a:rPr>
              <a:t>total of </a:t>
            </a:r>
            <a:r>
              <a:rPr sz="950" spc="-15" dirty="0">
                <a:latin typeface="Arial"/>
                <a:cs typeface="Arial"/>
              </a:rPr>
              <a:t>3% in </a:t>
            </a:r>
            <a:r>
              <a:rPr sz="950" spc="-10" dirty="0">
                <a:latin typeface="Arial"/>
                <a:cs typeface="Arial"/>
              </a:rPr>
              <a:t>Q3 and Q4, supporting global cost growth of 2% in</a:t>
            </a:r>
            <a:r>
              <a:rPr sz="950" spc="170" dirty="0">
                <a:latin typeface="Arial"/>
                <a:cs typeface="Arial"/>
              </a:rPr>
              <a:t> </a:t>
            </a:r>
            <a:r>
              <a:rPr sz="950" spc="-10" dirty="0">
                <a:latin typeface="Arial"/>
                <a:cs typeface="Arial"/>
              </a:rPr>
              <a:t>2013.</a:t>
            </a:r>
            <a:endParaRPr sz="950">
              <a:latin typeface="Arial"/>
              <a:cs typeface="Arial"/>
            </a:endParaRPr>
          </a:p>
        </p:txBody>
      </p:sp>
      <p:sp>
        <p:nvSpPr>
          <p:cNvPr id="6" name="object 6"/>
          <p:cNvSpPr txBox="1"/>
          <p:nvPr/>
        </p:nvSpPr>
        <p:spPr>
          <a:xfrm>
            <a:off x="1284971" y="8088699"/>
            <a:ext cx="530161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Labor is </a:t>
            </a:r>
            <a:r>
              <a:rPr sz="950" spc="-5" dirty="0">
                <a:latin typeface="Arial"/>
                <a:cs typeface="Arial"/>
              </a:rPr>
              <a:t>the </a:t>
            </a:r>
            <a:r>
              <a:rPr sz="950" spc="-10" dirty="0">
                <a:latin typeface="Arial"/>
                <a:cs typeface="Arial"/>
              </a:rPr>
              <a:t>next most important cost category, on average accounting for 25% of the overall </a:t>
            </a:r>
            <a:r>
              <a:rPr sz="950" spc="-5" dirty="0">
                <a:latin typeface="Arial"/>
                <a:cs typeface="Arial"/>
              </a:rPr>
              <a:t>cost </a:t>
            </a:r>
            <a:r>
              <a:rPr sz="950" spc="-10" dirty="0">
                <a:latin typeface="Arial"/>
                <a:cs typeface="Arial"/>
              </a:rPr>
              <a:t>to  make </a:t>
            </a:r>
            <a:r>
              <a:rPr sz="950" spc="-5" dirty="0">
                <a:latin typeface="Arial"/>
                <a:cs typeface="Arial"/>
              </a:rPr>
              <a:t>a </a:t>
            </a:r>
            <a:r>
              <a:rPr sz="950" spc="-10" dirty="0">
                <a:latin typeface="Arial"/>
                <a:cs typeface="Arial"/>
              </a:rPr>
              <a:t>unit based on US cost levels, although </a:t>
            </a:r>
            <a:r>
              <a:rPr sz="950" spc="-5" dirty="0">
                <a:latin typeface="Arial"/>
                <a:cs typeface="Arial"/>
              </a:rPr>
              <a:t>it </a:t>
            </a:r>
            <a:r>
              <a:rPr sz="950" spc="-10" dirty="0">
                <a:latin typeface="Arial"/>
                <a:cs typeface="Arial"/>
              </a:rPr>
              <a:t>makes up </a:t>
            </a:r>
            <a:r>
              <a:rPr sz="950" spc="-5" dirty="0">
                <a:latin typeface="Arial"/>
                <a:cs typeface="Arial"/>
              </a:rPr>
              <a:t>a </a:t>
            </a:r>
            <a:r>
              <a:rPr sz="950" spc="-10" dirty="0">
                <a:latin typeface="Arial"/>
                <a:cs typeface="Arial"/>
              </a:rPr>
              <a:t>smaller percentage in </a:t>
            </a:r>
            <a:r>
              <a:rPr sz="950" spc="-5" dirty="0">
                <a:latin typeface="Arial"/>
                <a:cs typeface="Arial"/>
              </a:rPr>
              <a:t>Asia </a:t>
            </a:r>
            <a:r>
              <a:rPr sz="950" spc="-10" dirty="0">
                <a:latin typeface="Arial"/>
                <a:cs typeface="Arial"/>
              </a:rPr>
              <a:t>and the  Middle </a:t>
            </a:r>
            <a:r>
              <a:rPr sz="950" spc="-5" dirty="0">
                <a:latin typeface="Arial"/>
                <a:cs typeface="Arial"/>
              </a:rPr>
              <a:t>East – </a:t>
            </a:r>
            <a:r>
              <a:rPr sz="950" spc="-10" dirty="0">
                <a:latin typeface="Arial"/>
                <a:cs typeface="Arial"/>
              </a:rPr>
              <a:t>only 5-15%. Welding and machining labor costs are rising at </a:t>
            </a:r>
            <a:r>
              <a:rPr sz="950" spc="-5" dirty="0">
                <a:latin typeface="Arial"/>
                <a:cs typeface="Arial"/>
              </a:rPr>
              <a:t>a </a:t>
            </a:r>
            <a:r>
              <a:rPr sz="950" spc="-10" dirty="0">
                <a:latin typeface="Arial"/>
                <a:cs typeface="Arial"/>
              </a:rPr>
              <a:t>global rate of</a:t>
            </a:r>
            <a:r>
              <a:rPr sz="950" spc="200" dirty="0">
                <a:latin typeface="Arial"/>
                <a:cs typeface="Arial"/>
              </a:rPr>
              <a:t> </a:t>
            </a:r>
            <a:r>
              <a:rPr sz="950" spc="-10" dirty="0">
                <a:latin typeface="Arial"/>
                <a:cs typeface="Arial"/>
              </a:rPr>
              <a:t>about</a:t>
            </a:r>
            <a:endParaRPr sz="950">
              <a:latin typeface="Arial"/>
              <a:cs typeface="Arial"/>
            </a:endParaRPr>
          </a:p>
          <a:p>
            <a:pPr marL="12700" marR="186690">
              <a:lnSpc>
                <a:spcPct val="142100"/>
              </a:lnSpc>
              <a:spcBef>
                <a:spcPts val="5"/>
              </a:spcBef>
            </a:pPr>
            <a:r>
              <a:rPr sz="950" spc="-10" dirty="0">
                <a:latin typeface="Arial"/>
                <a:cs typeface="Arial"/>
              </a:rPr>
              <a:t>1% per year. In contrast, engineering and management labor costs are </a:t>
            </a:r>
            <a:r>
              <a:rPr sz="950" spc="-5" dirty="0">
                <a:latin typeface="Arial"/>
                <a:cs typeface="Arial"/>
              </a:rPr>
              <a:t>rising </a:t>
            </a:r>
            <a:r>
              <a:rPr sz="950" spc="-10" dirty="0">
                <a:latin typeface="Arial"/>
                <a:cs typeface="Arial"/>
              </a:rPr>
              <a:t>twice that fast (and  faster in Asia) due to the more limited number of qualified professionals entering the</a:t>
            </a:r>
            <a:r>
              <a:rPr sz="950" spc="215" dirty="0">
                <a:latin typeface="Arial"/>
                <a:cs typeface="Arial"/>
              </a:rPr>
              <a:t> </a:t>
            </a:r>
            <a:r>
              <a:rPr sz="950" spc="-10" dirty="0">
                <a:latin typeface="Arial"/>
                <a:cs typeface="Arial"/>
              </a:rPr>
              <a:t>workforce.</a:t>
            </a:r>
            <a:endParaRPr sz="950">
              <a:latin typeface="Arial"/>
              <a:cs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1066730"/>
            <a:ext cx="5258435" cy="1325245"/>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Machinery accounts for most of </a:t>
            </a:r>
            <a:r>
              <a:rPr sz="950" spc="-5" dirty="0">
                <a:latin typeface="Arial"/>
                <a:cs typeface="Arial"/>
              </a:rPr>
              <a:t>the </a:t>
            </a:r>
            <a:r>
              <a:rPr sz="950" spc="-10" dirty="0">
                <a:latin typeface="Arial"/>
                <a:cs typeface="Arial"/>
              </a:rPr>
              <a:t>remaining </a:t>
            </a:r>
            <a:r>
              <a:rPr sz="950" spc="-5" dirty="0">
                <a:latin typeface="Arial"/>
                <a:cs typeface="Arial"/>
              </a:rPr>
              <a:t>cost </a:t>
            </a:r>
            <a:r>
              <a:rPr sz="950" spc="-10" dirty="0">
                <a:latin typeface="Arial"/>
                <a:cs typeface="Arial"/>
              </a:rPr>
              <a:t>structure, at 19% of the total. These machines  include forging, rolling, milling, bending, CNC, cutting, and welding </a:t>
            </a:r>
            <a:r>
              <a:rPr sz="950" spc="-5" dirty="0">
                <a:latin typeface="Arial"/>
                <a:cs typeface="Arial"/>
              </a:rPr>
              <a:t>systems </a:t>
            </a:r>
            <a:r>
              <a:rPr sz="950" spc="-10" dirty="0">
                <a:latin typeface="Arial"/>
                <a:cs typeface="Arial"/>
              </a:rPr>
              <a:t>as well as drills, lathes,  and cranes in </a:t>
            </a:r>
            <a:r>
              <a:rPr sz="950" spc="-5" dirty="0">
                <a:latin typeface="Arial"/>
                <a:cs typeface="Arial"/>
              </a:rPr>
              <a:t>a </a:t>
            </a:r>
            <a:r>
              <a:rPr sz="950" spc="-10" dirty="0">
                <a:latin typeface="Arial"/>
                <a:cs typeface="Arial"/>
              </a:rPr>
              <a:t>variety of sizes. Machinery costs retreated slightly in 2012, along with carbon steel,  but have returned to growth of about 2% per </a:t>
            </a:r>
            <a:r>
              <a:rPr sz="950" spc="-5" dirty="0">
                <a:latin typeface="Arial"/>
                <a:cs typeface="Arial"/>
              </a:rPr>
              <a:t>year </a:t>
            </a:r>
            <a:r>
              <a:rPr sz="950" spc="-10" dirty="0">
                <a:latin typeface="Arial"/>
                <a:cs typeface="Arial"/>
              </a:rPr>
              <a:t>globally, which will continue through</a:t>
            </a:r>
            <a:r>
              <a:rPr sz="950" spc="175" dirty="0">
                <a:latin typeface="Arial"/>
                <a:cs typeface="Arial"/>
              </a:rPr>
              <a:t> </a:t>
            </a:r>
            <a:r>
              <a:rPr sz="950" spc="-10" dirty="0">
                <a:latin typeface="Arial"/>
                <a:cs typeface="Arial"/>
              </a:rPr>
              <a:t>2020.</a:t>
            </a:r>
            <a:endParaRPr sz="950">
              <a:latin typeface="Arial"/>
              <a:cs typeface="Arial"/>
            </a:endParaRPr>
          </a:p>
          <a:p>
            <a:pPr>
              <a:lnSpc>
                <a:spcPct val="100000"/>
              </a:lnSpc>
            </a:pPr>
            <a:endParaRPr sz="1000">
              <a:latin typeface="Times New Roman"/>
              <a:cs typeface="Times New Roman"/>
            </a:endParaRPr>
          </a:p>
          <a:p>
            <a:pPr>
              <a:lnSpc>
                <a:spcPct val="100000"/>
              </a:lnSpc>
              <a:spcBef>
                <a:spcPts val="40"/>
              </a:spcBef>
            </a:pPr>
            <a:endParaRPr sz="1300">
              <a:latin typeface="Times New Roman"/>
              <a:cs typeface="Times New Roman"/>
            </a:endParaRPr>
          </a:p>
          <a:p>
            <a:pPr marL="1250315">
              <a:lnSpc>
                <a:spcPct val="100000"/>
              </a:lnSpc>
            </a:pPr>
            <a:r>
              <a:rPr sz="950" b="1" spc="-10" dirty="0">
                <a:latin typeface="Arial"/>
                <a:cs typeface="Arial"/>
              </a:rPr>
              <a:t>Figure 4: </a:t>
            </a:r>
            <a:r>
              <a:rPr sz="950" b="1" spc="-15" dirty="0">
                <a:latin typeface="Arial"/>
                <a:cs typeface="Arial"/>
              </a:rPr>
              <a:t>Cost </a:t>
            </a:r>
            <a:r>
              <a:rPr sz="950" b="1" spc="-10" dirty="0">
                <a:latin typeface="Arial"/>
                <a:cs typeface="Arial"/>
              </a:rPr>
              <a:t>Structure of Distillation</a:t>
            </a:r>
            <a:r>
              <a:rPr sz="950" b="1" spc="30" dirty="0">
                <a:latin typeface="Arial"/>
                <a:cs typeface="Arial"/>
              </a:rPr>
              <a:t> </a:t>
            </a:r>
            <a:r>
              <a:rPr sz="950" b="1" spc="-10" dirty="0">
                <a:latin typeface="Arial"/>
                <a:cs typeface="Arial"/>
              </a:rPr>
              <a:t>Columns</a:t>
            </a:r>
            <a:endParaRPr sz="950">
              <a:latin typeface="Arial"/>
              <a:cs typeface="Arial"/>
            </a:endParaRPr>
          </a:p>
        </p:txBody>
      </p:sp>
      <p:sp>
        <p:nvSpPr>
          <p:cNvPr id="3" name="object 3"/>
          <p:cNvSpPr txBox="1"/>
          <p:nvPr/>
        </p:nvSpPr>
        <p:spPr>
          <a:xfrm>
            <a:off x="1392425" y="5680426"/>
            <a:ext cx="142684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Note: Prices are ex-works.</a:t>
            </a:r>
            <a:endParaRPr sz="950">
              <a:latin typeface="Arial"/>
              <a:cs typeface="Arial"/>
            </a:endParaRPr>
          </a:p>
        </p:txBody>
      </p:sp>
      <p:sp>
        <p:nvSpPr>
          <p:cNvPr id="4" name="object 4"/>
          <p:cNvSpPr txBox="1"/>
          <p:nvPr/>
        </p:nvSpPr>
        <p:spPr>
          <a:xfrm>
            <a:off x="1177546" y="6369263"/>
            <a:ext cx="5324475" cy="2705100"/>
          </a:xfrm>
          <a:prstGeom prst="rect">
            <a:avLst/>
          </a:prstGeom>
        </p:spPr>
        <p:txBody>
          <a:bodyPr vert="horz" wrap="square" lIns="0" tIns="0" rIns="0" bIns="0" rtlCol="0">
            <a:spAutoFit/>
          </a:bodyPr>
          <a:lstStyle/>
          <a:p>
            <a:pPr marL="12700">
              <a:lnSpc>
                <a:spcPct val="100000"/>
              </a:lnSpc>
              <a:tabLst>
                <a:tab pos="443230" algn="l"/>
              </a:tabLst>
            </a:pPr>
            <a:r>
              <a:rPr sz="950" b="1" spc="-5" dirty="0">
                <a:latin typeface="Arial"/>
                <a:cs typeface="Arial"/>
              </a:rPr>
              <a:t>7.2.2	Profit</a:t>
            </a:r>
            <a:r>
              <a:rPr sz="950" b="1" spc="-70" dirty="0">
                <a:latin typeface="Arial"/>
                <a:cs typeface="Arial"/>
              </a:rPr>
              <a:t> </a:t>
            </a:r>
            <a:r>
              <a:rPr sz="950" b="1" spc="-10" dirty="0">
                <a:latin typeface="Arial"/>
                <a:cs typeface="Arial"/>
              </a:rPr>
              <a:t>Margins</a:t>
            </a:r>
            <a:endParaRPr sz="950">
              <a:latin typeface="Arial"/>
              <a:cs typeface="Arial"/>
            </a:endParaRPr>
          </a:p>
          <a:p>
            <a:pPr marL="12700" marR="91440">
              <a:lnSpc>
                <a:spcPct val="142100"/>
              </a:lnSpc>
              <a:spcBef>
                <a:spcPts val="550"/>
              </a:spcBef>
            </a:pPr>
            <a:r>
              <a:rPr sz="950" b="1" spc="-10" dirty="0">
                <a:latin typeface="Arial"/>
                <a:cs typeface="Arial"/>
              </a:rPr>
              <a:t>Industry margins are </a:t>
            </a:r>
            <a:r>
              <a:rPr sz="950" b="1" spc="-5" dirty="0">
                <a:latin typeface="Arial"/>
                <a:cs typeface="Arial"/>
              </a:rPr>
              <a:t>thin </a:t>
            </a:r>
            <a:r>
              <a:rPr sz="950" b="1" spc="-10" dirty="0">
                <a:latin typeface="Arial"/>
                <a:cs typeface="Arial"/>
              </a:rPr>
              <a:t>due to </a:t>
            </a:r>
            <a:r>
              <a:rPr sz="950" b="1" spc="-15" dirty="0">
                <a:latin typeface="Arial"/>
                <a:cs typeface="Arial"/>
              </a:rPr>
              <a:t>low </a:t>
            </a:r>
            <a:r>
              <a:rPr sz="950" b="1" spc="-10" dirty="0">
                <a:latin typeface="Arial"/>
                <a:cs typeface="Arial"/>
              </a:rPr>
              <a:t>capacity utilization and the common buying practice </a:t>
            </a:r>
            <a:r>
              <a:rPr sz="950" b="1" spc="-5" dirty="0">
                <a:latin typeface="Arial"/>
                <a:cs typeface="Arial"/>
              </a:rPr>
              <a:t>of  </a:t>
            </a:r>
            <a:r>
              <a:rPr sz="950" b="1" spc="-10" dirty="0">
                <a:latin typeface="Arial"/>
                <a:cs typeface="Arial"/>
              </a:rPr>
              <a:t>levering prices down through economies </a:t>
            </a:r>
            <a:r>
              <a:rPr sz="950" b="1" spc="-5" dirty="0">
                <a:latin typeface="Arial"/>
                <a:cs typeface="Arial"/>
              </a:rPr>
              <a:t>of</a:t>
            </a:r>
            <a:r>
              <a:rPr sz="950" b="1" dirty="0">
                <a:latin typeface="Arial"/>
                <a:cs typeface="Arial"/>
              </a:rPr>
              <a:t> </a:t>
            </a:r>
            <a:r>
              <a:rPr sz="950" b="1" spc="-10" dirty="0">
                <a:latin typeface="Arial"/>
                <a:cs typeface="Arial"/>
              </a:rPr>
              <a:t>scope.</a:t>
            </a:r>
            <a:endParaRPr sz="950">
              <a:latin typeface="Arial"/>
              <a:cs typeface="Arial"/>
            </a:endParaRPr>
          </a:p>
          <a:p>
            <a:pPr>
              <a:lnSpc>
                <a:spcPct val="100000"/>
              </a:lnSpc>
              <a:spcBef>
                <a:spcPts val="30"/>
              </a:spcBef>
            </a:pPr>
            <a:endParaRPr sz="1400">
              <a:latin typeface="Times New Roman"/>
              <a:cs typeface="Times New Roman"/>
            </a:endParaRPr>
          </a:p>
          <a:p>
            <a:pPr marL="120014" marR="5080">
              <a:lnSpc>
                <a:spcPct val="142400"/>
              </a:lnSpc>
              <a:spcBef>
                <a:spcPts val="5"/>
              </a:spcBef>
            </a:pPr>
            <a:r>
              <a:rPr sz="950" spc="-10" dirty="0">
                <a:latin typeface="Arial"/>
                <a:cs typeface="Arial"/>
              </a:rPr>
              <a:t>Distillation columns are high-value, custom-designed pieces of process equipment, which would  suggest </a:t>
            </a:r>
            <a:r>
              <a:rPr sz="950" spc="-5" dirty="0">
                <a:latin typeface="Arial"/>
                <a:cs typeface="Arial"/>
              </a:rPr>
              <a:t>a </a:t>
            </a:r>
            <a:r>
              <a:rPr sz="950" spc="-10" dirty="0">
                <a:latin typeface="Arial"/>
                <a:cs typeface="Arial"/>
              </a:rPr>
              <a:t>high rate of return </a:t>
            </a:r>
            <a:r>
              <a:rPr sz="950" spc="-5" dirty="0">
                <a:latin typeface="Arial"/>
                <a:cs typeface="Arial"/>
              </a:rPr>
              <a:t>for </a:t>
            </a:r>
            <a:r>
              <a:rPr sz="950" spc="-10" dirty="0">
                <a:latin typeface="Arial"/>
                <a:cs typeface="Arial"/>
              </a:rPr>
              <a:t>manufacturers </a:t>
            </a:r>
            <a:r>
              <a:rPr sz="950" spc="-5" dirty="0">
                <a:latin typeface="Arial"/>
                <a:cs typeface="Arial"/>
              </a:rPr>
              <a:t>– for </a:t>
            </a:r>
            <a:r>
              <a:rPr sz="950" spc="-10" dirty="0">
                <a:latin typeface="Arial"/>
                <a:cs typeface="Arial"/>
              </a:rPr>
              <a:t>example, engineered pump manufacturers  earn </a:t>
            </a:r>
            <a:r>
              <a:rPr sz="950" spc="-5" dirty="0">
                <a:latin typeface="Arial"/>
                <a:cs typeface="Arial"/>
              </a:rPr>
              <a:t>a </a:t>
            </a:r>
            <a:r>
              <a:rPr sz="950" spc="-10" dirty="0">
                <a:latin typeface="Arial"/>
                <a:cs typeface="Arial"/>
              </a:rPr>
              <a:t>gross margin of more than 14%. However, distillation columns are dwarfed in terms </a:t>
            </a:r>
            <a:r>
              <a:rPr sz="950" spc="-15" dirty="0">
                <a:latin typeface="Arial"/>
                <a:cs typeface="Arial"/>
              </a:rPr>
              <a:t>of  </a:t>
            </a:r>
            <a:r>
              <a:rPr sz="950" spc="-10" dirty="0">
                <a:latin typeface="Arial"/>
                <a:cs typeface="Arial"/>
              </a:rPr>
              <a:t>investment scale and complexity by </a:t>
            </a:r>
            <a:r>
              <a:rPr sz="950" spc="-5" dirty="0">
                <a:latin typeface="Arial"/>
                <a:cs typeface="Arial"/>
              </a:rPr>
              <a:t>the </a:t>
            </a:r>
            <a:r>
              <a:rPr sz="950" spc="-10" dirty="0">
                <a:latin typeface="Arial"/>
                <a:cs typeface="Arial"/>
              </a:rPr>
              <a:t>refinery’s more advanced processing </a:t>
            </a:r>
            <a:r>
              <a:rPr sz="950" spc="-5" dirty="0">
                <a:latin typeface="Arial"/>
                <a:cs typeface="Arial"/>
              </a:rPr>
              <a:t>units </a:t>
            </a:r>
            <a:r>
              <a:rPr sz="950" spc="-10" dirty="0">
                <a:latin typeface="Arial"/>
                <a:cs typeface="Arial"/>
              </a:rPr>
              <a:t>(e.g.  hydrotreaters and hydrocrackers), </a:t>
            </a:r>
            <a:r>
              <a:rPr sz="950" spc="-5" dirty="0">
                <a:latin typeface="Arial"/>
                <a:cs typeface="Arial"/>
              </a:rPr>
              <a:t>so </a:t>
            </a:r>
            <a:r>
              <a:rPr sz="950" spc="-10" dirty="0">
                <a:latin typeface="Arial"/>
                <a:cs typeface="Arial"/>
              </a:rPr>
              <a:t>suppliers accept single </a:t>
            </a:r>
            <a:r>
              <a:rPr sz="950" spc="-5" dirty="0">
                <a:latin typeface="Arial"/>
                <a:cs typeface="Arial"/>
              </a:rPr>
              <a:t>digit, </a:t>
            </a:r>
            <a:r>
              <a:rPr sz="950" spc="-10" dirty="0">
                <a:latin typeface="Arial"/>
                <a:cs typeface="Arial"/>
              </a:rPr>
              <a:t>and even negative, margins on  </a:t>
            </a:r>
            <a:r>
              <a:rPr sz="950" spc="-5" dirty="0">
                <a:latin typeface="Arial"/>
                <a:cs typeface="Arial"/>
              </a:rPr>
              <a:t>the </a:t>
            </a:r>
            <a:r>
              <a:rPr sz="950" spc="-10" dirty="0">
                <a:latin typeface="Arial"/>
                <a:cs typeface="Arial"/>
              </a:rPr>
              <a:t>relatively simple columns </a:t>
            </a:r>
            <a:r>
              <a:rPr sz="950" spc="-5" dirty="0">
                <a:latin typeface="Arial"/>
                <a:cs typeface="Arial"/>
              </a:rPr>
              <a:t>in </a:t>
            </a:r>
            <a:r>
              <a:rPr sz="950" spc="-10" dirty="0">
                <a:latin typeface="Arial"/>
                <a:cs typeface="Arial"/>
              </a:rPr>
              <a:t>order </a:t>
            </a:r>
            <a:r>
              <a:rPr sz="950" spc="-5" dirty="0">
                <a:latin typeface="Arial"/>
                <a:cs typeface="Arial"/>
              </a:rPr>
              <a:t>to </a:t>
            </a:r>
            <a:r>
              <a:rPr sz="950" spc="-10" dirty="0">
                <a:latin typeface="Arial"/>
                <a:cs typeface="Arial"/>
              </a:rPr>
              <a:t>win large bid packages, of which distillation columns are </a:t>
            </a:r>
            <a:r>
              <a:rPr sz="950" spc="-5" dirty="0">
                <a:latin typeface="Arial"/>
                <a:cs typeface="Arial"/>
              </a:rPr>
              <a:t>a  </a:t>
            </a:r>
            <a:r>
              <a:rPr sz="950" spc="-10" dirty="0">
                <a:latin typeface="Arial"/>
                <a:cs typeface="Arial"/>
              </a:rPr>
              <a:t>part. Moreover, most of </a:t>
            </a:r>
            <a:r>
              <a:rPr sz="950" spc="-5" dirty="0">
                <a:latin typeface="Arial"/>
                <a:cs typeface="Arial"/>
              </a:rPr>
              <a:t>the </a:t>
            </a:r>
            <a:r>
              <a:rPr sz="950" spc="-10" dirty="0">
                <a:latin typeface="Arial"/>
                <a:cs typeface="Arial"/>
              </a:rPr>
              <a:t>major column manufacturers also bid on the more complex processing  units above, and are often willing </a:t>
            </a:r>
            <a:r>
              <a:rPr sz="950" spc="-5" dirty="0">
                <a:latin typeface="Arial"/>
                <a:cs typeface="Arial"/>
              </a:rPr>
              <a:t>to </a:t>
            </a:r>
            <a:r>
              <a:rPr sz="950" spc="-10" dirty="0">
                <a:latin typeface="Arial"/>
                <a:cs typeface="Arial"/>
              </a:rPr>
              <a:t>cut margin </a:t>
            </a:r>
            <a:r>
              <a:rPr sz="950" spc="-5" dirty="0">
                <a:latin typeface="Arial"/>
                <a:cs typeface="Arial"/>
              </a:rPr>
              <a:t>on </a:t>
            </a:r>
            <a:r>
              <a:rPr sz="950" spc="-10" dirty="0">
                <a:latin typeface="Arial"/>
                <a:cs typeface="Arial"/>
              </a:rPr>
              <a:t>individual portions of their bids in order </a:t>
            </a:r>
            <a:r>
              <a:rPr sz="950" spc="-5" dirty="0">
                <a:latin typeface="Arial"/>
                <a:cs typeface="Arial"/>
              </a:rPr>
              <a:t>to </a:t>
            </a:r>
            <a:r>
              <a:rPr sz="950" spc="-10" dirty="0">
                <a:latin typeface="Arial"/>
                <a:cs typeface="Arial"/>
              </a:rPr>
              <a:t>win </a:t>
            </a:r>
            <a:r>
              <a:rPr sz="950" spc="-5" dirty="0">
                <a:latin typeface="Arial"/>
                <a:cs typeface="Arial"/>
              </a:rPr>
              <a:t>a  </a:t>
            </a:r>
            <a:r>
              <a:rPr sz="950" spc="-10" dirty="0">
                <a:latin typeface="Arial"/>
                <a:cs typeface="Arial"/>
              </a:rPr>
              <a:t>larger package. Finally, manufacturers are often negotiating with </a:t>
            </a:r>
            <a:r>
              <a:rPr sz="950" spc="-5" dirty="0">
                <a:latin typeface="Arial"/>
                <a:cs typeface="Arial"/>
              </a:rPr>
              <a:t>the </a:t>
            </a:r>
            <a:r>
              <a:rPr sz="950" spc="-10" dirty="0">
                <a:latin typeface="Arial"/>
                <a:cs typeface="Arial"/>
              </a:rPr>
              <a:t>project’s </a:t>
            </a:r>
            <a:r>
              <a:rPr sz="950" spc="-5" dirty="0">
                <a:latin typeface="Arial"/>
                <a:cs typeface="Arial"/>
              </a:rPr>
              <a:t>EPC </a:t>
            </a:r>
            <a:r>
              <a:rPr sz="950" spc="-10" dirty="0">
                <a:latin typeface="Arial"/>
                <a:cs typeface="Arial"/>
              </a:rPr>
              <a:t>rather </a:t>
            </a:r>
            <a:r>
              <a:rPr sz="950" spc="-5" dirty="0">
                <a:latin typeface="Arial"/>
                <a:cs typeface="Arial"/>
              </a:rPr>
              <a:t>than</a:t>
            </a:r>
            <a:r>
              <a:rPr sz="950" spc="145" dirty="0">
                <a:latin typeface="Arial"/>
                <a:cs typeface="Arial"/>
              </a:rPr>
              <a:t> </a:t>
            </a:r>
            <a:r>
              <a:rPr sz="950" spc="-5" dirty="0">
                <a:latin typeface="Arial"/>
                <a:cs typeface="Arial"/>
              </a:rPr>
              <a:t>the</a:t>
            </a:r>
            <a:endParaRPr sz="950">
              <a:latin typeface="Arial"/>
              <a:cs typeface="Arial"/>
            </a:endParaRPr>
          </a:p>
        </p:txBody>
      </p:sp>
      <p:sp>
        <p:nvSpPr>
          <p:cNvPr id="5" name="object 5"/>
          <p:cNvSpPr/>
          <p:nvPr/>
        </p:nvSpPr>
        <p:spPr>
          <a:xfrm>
            <a:off x="1406652" y="2590800"/>
            <a:ext cx="5492750" cy="2654300"/>
          </a:xfrm>
          <a:custGeom>
            <a:avLst/>
            <a:gdLst/>
            <a:ahLst/>
            <a:cxnLst/>
            <a:rect l="l" t="t" r="r" b="b"/>
            <a:pathLst>
              <a:path w="5492750" h="2654300">
                <a:moveTo>
                  <a:pt x="0" y="2654045"/>
                </a:moveTo>
                <a:lnTo>
                  <a:pt x="5492496" y="2654045"/>
                </a:lnTo>
                <a:lnTo>
                  <a:pt x="5492496" y="0"/>
                </a:lnTo>
                <a:lnTo>
                  <a:pt x="0" y="0"/>
                </a:lnTo>
                <a:lnTo>
                  <a:pt x="0" y="2654045"/>
                </a:lnTo>
                <a:close/>
              </a:path>
            </a:pathLst>
          </a:custGeom>
          <a:solidFill>
            <a:srgbClr val="F1F1F1"/>
          </a:solidFill>
        </p:spPr>
        <p:txBody>
          <a:bodyPr wrap="square" lIns="0" tIns="0" rIns="0" bIns="0" rtlCol="0"/>
          <a:lstStyle/>
          <a:p>
            <a:endParaRPr/>
          </a:p>
        </p:txBody>
      </p:sp>
      <p:sp>
        <p:nvSpPr>
          <p:cNvPr id="6" name="object 6"/>
          <p:cNvSpPr/>
          <p:nvPr/>
        </p:nvSpPr>
        <p:spPr>
          <a:xfrm>
            <a:off x="1406652" y="5678423"/>
            <a:ext cx="5492750" cy="1905"/>
          </a:xfrm>
          <a:custGeom>
            <a:avLst/>
            <a:gdLst/>
            <a:ahLst/>
            <a:cxnLst/>
            <a:rect l="l" t="t" r="r" b="b"/>
            <a:pathLst>
              <a:path w="5492750" h="1904">
                <a:moveTo>
                  <a:pt x="0" y="1524"/>
                </a:moveTo>
                <a:lnTo>
                  <a:pt x="5492496" y="1524"/>
                </a:lnTo>
                <a:lnTo>
                  <a:pt x="5492496" y="0"/>
                </a:lnTo>
                <a:lnTo>
                  <a:pt x="0" y="0"/>
                </a:lnTo>
                <a:lnTo>
                  <a:pt x="0" y="1524"/>
                </a:lnTo>
                <a:close/>
              </a:path>
            </a:pathLst>
          </a:custGeom>
          <a:solidFill>
            <a:srgbClr val="F1F1F1"/>
          </a:solidFill>
        </p:spPr>
        <p:txBody>
          <a:bodyPr wrap="square" lIns="0" tIns="0" rIns="0" bIns="0" rtlCol="0"/>
          <a:lstStyle/>
          <a:p>
            <a:endParaRPr/>
          </a:p>
        </p:txBody>
      </p:sp>
      <p:sp>
        <p:nvSpPr>
          <p:cNvPr id="7" name="object 7"/>
          <p:cNvSpPr/>
          <p:nvPr/>
        </p:nvSpPr>
        <p:spPr>
          <a:xfrm>
            <a:off x="2594610" y="4177284"/>
            <a:ext cx="0" cy="666115"/>
          </a:xfrm>
          <a:custGeom>
            <a:avLst/>
            <a:gdLst/>
            <a:ahLst/>
            <a:cxnLst/>
            <a:rect l="l" t="t" r="r" b="b"/>
            <a:pathLst>
              <a:path h="666114">
                <a:moveTo>
                  <a:pt x="0" y="0"/>
                </a:moveTo>
                <a:lnTo>
                  <a:pt x="0" y="665988"/>
                </a:lnTo>
              </a:path>
            </a:pathLst>
          </a:custGeom>
          <a:ln w="21336">
            <a:solidFill>
              <a:srgbClr val="93AFDE"/>
            </a:solidFill>
          </a:ln>
        </p:spPr>
        <p:txBody>
          <a:bodyPr wrap="square" lIns="0" tIns="0" rIns="0" bIns="0" rtlCol="0"/>
          <a:lstStyle/>
          <a:p>
            <a:endParaRPr/>
          </a:p>
        </p:txBody>
      </p:sp>
      <p:sp>
        <p:nvSpPr>
          <p:cNvPr id="8" name="object 8"/>
          <p:cNvSpPr/>
          <p:nvPr/>
        </p:nvSpPr>
        <p:spPr>
          <a:xfrm>
            <a:off x="2655951" y="4072128"/>
            <a:ext cx="0" cy="771525"/>
          </a:xfrm>
          <a:custGeom>
            <a:avLst/>
            <a:gdLst/>
            <a:ahLst/>
            <a:cxnLst/>
            <a:rect l="l" t="t" r="r" b="b"/>
            <a:pathLst>
              <a:path h="771525">
                <a:moveTo>
                  <a:pt x="0" y="0"/>
                </a:moveTo>
                <a:lnTo>
                  <a:pt x="0" y="771144"/>
                </a:lnTo>
              </a:path>
            </a:pathLst>
          </a:custGeom>
          <a:ln w="38862">
            <a:solidFill>
              <a:srgbClr val="93AFDE"/>
            </a:solidFill>
          </a:ln>
        </p:spPr>
        <p:txBody>
          <a:bodyPr wrap="square" lIns="0" tIns="0" rIns="0" bIns="0" rtlCol="0"/>
          <a:lstStyle/>
          <a:p>
            <a:endParaRPr/>
          </a:p>
        </p:txBody>
      </p:sp>
      <p:sp>
        <p:nvSpPr>
          <p:cNvPr id="9" name="object 9"/>
          <p:cNvSpPr/>
          <p:nvPr/>
        </p:nvSpPr>
        <p:spPr>
          <a:xfrm>
            <a:off x="2726435" y="4026408"/>
            <a:ext cx="0" cy="817244"/>
          </a:xfrm>
          <a:custGeom>
            <a:avLst/>
            <a:gdLst/>
            <a:ahLst/>
            <a:cxnLst/>
            <a:rect l="l" t="t" r="r" b="b"/>
            <a:pathLst>
              <a:path h="817245">
                <a:moveTo>
                  <a:pt x="0" y="0"/>
                </a:moveTo>
                <a:lnTo>
                  <a:pt x="0" y="816863"/>
                </a:lnTo>
              </a:path>
            </a:pathLst>
          </a:custGeom>
          <a:ln w="38100">
            <a:solidFill>
              <a:srgbClr val="93AFDE"/>
            </a:solidFill>
          </a:ln>
        </p:spPr>
        <p:txBody>
          <a:bodyPr wrap="square" lIns="0" tIns="0" rIns="0" bIns="0" rtlCol="0"/>
          <a:lstStyle/>
          <a:p>
            <a:endParaRPr/>
          </a:p>
        </p:txBody>
      </p:sp>
      <p:sp>
        <p:nvSpPr>
          <p:cNvPr id="10" name="object 10"/>
          <p:cNvSpPr/>
          <p:nvPr/>
        </p:nvSpPr>
        <p:spPr>
          <a:xfrm>
            <a:off x="2796920" y="3969258"/>
            <a:ext cx="0" cy="874394"/>
          </a:xfrm>
          <a:custGeom>
            <a:avLst/>
            <a:gdLst/>
            <a:ahLst/>
            <a:cxnLst/>
            <a:rect l="l" t="t" r="r" b="b"/>
            <a:pathLst>
              <a:path h="874395">
                <a:moveTo>
                  <a:pt x="0" y="0"/>
                </a:moveTo>
                <a:lnTo>
                  <a:pt x="0" y="874013"/>
                </a:lnTo>
              </a:path>
            </a:pathLst>
          </a:custGeom>
          <a:ln w="38862">
            <a:solidFill>
              <a:srgbClr val="93AFDE"/>
            </a:solidFill>
          </a:ln>
        </p:spPr>
        <p:txBody>
          <a:bodyPr wrap="square" lIns="0" tIns="0" rIns="0" bIns="0" rtlCol="0"/>
          <a:lstStyle/>
          <a:p>
            <a:endParaRPr/>
          </a:p>
        </p:txBody>
      </p:sp>
      <p:sp>
        <p:nvSpPr>
          <p:cNvPr id="11" name="object 11"/>
          <p:cNvSpPr/>
          <p:nvPr/>
        </p:nvSpPr>
        <p:spPr>
          <a:xfrm>
            <a:off x="2867025" y="3977640"/>
            <a:ext cx="0" cy="866140"/>
          </a:xfrm>
          <a:custGeom>
            <a:avLst/>
            <a:gdLst/>
            <a:ahLst/>
            <a:cxnLst/>
            <a:rect l="l" t="t" r="r" b="b"/>
            <a:pathLst>
              <a:path h="866139">
                <a:moveTo>
                  <a:pt x="0" y="0"/>
                </a:moveTo>
                <a:lnTo>
                  <a:pt x="0" y="865632"/>
                </a:lnTo>
              </a:path>
            </a:pathLst>
          </a:custGeom>
          <a:ln w="38862">
            <a:solidFill>
              <a:srgbClr val="93AFDE"/>
            </a:solidFill>
          </a:ln>
        </p:spPr>
        <p:txBody>
          <a:bodyPr wrap="square" lIns="0" tIns="0" rIns="0" bIns="0" rtlCol="0"/>
          <a:lstStyle/>
          <a:p>
            <a:endParaRPr/>
          </a:p>
        </p:txBody>
      </p:sp>
      <p:sp>
        <p:nvSpPr>
          <p:cNvPr id="12" name="object 12"/>
          <p:cNvSpPr/>
          <p:nvPr/>
        </p:nvSpPr>
        <p:spPr>
          <a:xfrm>
            <a:off x="2937129" y="3922014"/>
            <a:ext cx="0" cy="921385"/>
          </a:xfrm>
          <a:custGeom>
            <a:avLst/>
            <a:gdLst/>
            <a:ahLst/>
            <a:cxnLst/>
            <a:rect l="l" t="t" r="r" b="b"/>
            <a:pathLst>
              <a:path h="921385">
                <a:moveTo>
                  <a:pt x="0" y="0"/>
                </a:moveTo>
                <a:lnTo>
                  <a:pt x="0" y="921258"/>
                </a:lnTo>
              </a:path>
            </a:pathLst>
          </a:custGeom>
          <a:ln w="38862">
            <a:solidFill>
              <a:srgbClr val="93AFDE"/>
            </a:solidFill>
          </a:ln>
        </p:spPr>
        <p:txBody>
          <a:bodyPr wrap="square" lIns="0" tIns="0" rIns="0" bIns="0" rtlCol="0"/>
          <a:lstStyle/>
          <a:p>
            <a:endParaRPr/>
          </a:p>
        </p:txBody>
      </p:sp>
      <p:sp>
        <p:nvSpPr>
          <p:cNvPr id="13" name="object 13"/>
          <p:cNvSpPr/>
          <p:nvPr/>
        </p:nvSpPr>
        <p:spPr>
          <a:xfrm>
            <a:off x="3007232" y="3938015"/>
            <a:ext cx="0" cy="905510"/>
          </a:xfrm>
          <a:custGeom>
            <a:avLst/>
            <a:gdLst/>
            <a:ahLst/>
            <a:cxnLst/>
            <a:rect l="l" t="t" r="r" b="b"/>
            <a:pathLst>
              <a:path h="905510">
                <a:moveTo>
                  <a:pt x="0" y="0"/>
                </a:moveTo>
                <a:lnTo>
                  <a:pt x="0" y="905256"/>
                </a:lnTo>
              </a:path>
            </a:pathLst>
          </a:custGeom>
          <a:ln w="38862">
            <a:solidFill>
              <a:srgbClr val="93AFDE"/>
            </a:solidFill>
          </a:ln>
        </p:spPr>
        <p:txBody>
          <a:bodyPr wrap="square" lIns="0" tIns="0" rIns="0" bIns="0" rtlCol="0"/>
          <a:lstStyle/>
          <a:p>
            <a:endParaRPr/>
          </a:p>
        </p:txBody>
      </p:sp>
      <p:sp>
        <p:nvSpPr>
          <p:cNvPr id="14" name="object 14"/>
          <p:cNvSpPr/>
          <p:nvPr/>
        </p:nvSpPr>
        <p:spPr>
          <a:xfrm>
            <a:off x="3077717" y="4011929"/>
            <a:ext cx="0" cy="831850"/>
          </a:xfrm>
          <a:custGeom>
            <a:avLst/>
            <a:gdLst/>
            <a:ahLst/>
            <a:cxnLst/>
            <a:rect l="l" t="t" r="r" b="b"/>
            <a:pathLst>
              <a:path h="831850">
                <a:moveTo>
                  <a:pt x="0" y="0"/>
                </a:moveTo>
                <a:lnTo>
                  <a:pt x="0" y="831341"/>
                </a:lnTo>
              </a:path>
            </a:pathLst>
          </a:custGeom>
          <a:ln w="38100">
            <a:solidFill>
              <a:srgbClr val="93AFDE"/>
            </a:solidFill>
          </a:ln>
        </p:spPr>
        <p:txBody>
          <a:bodyPr wrap="square" lIns="0" tIns="0" rIns="0" bIns="0" rtlCol="0"/>
          <a:lstStyle/>
          <a:p>
            <a:endParaRPr/>
          </a:p>
        </p:txBody>
      </p:sp>
      <p:sp>
        <p:nvSpPr>
          <p:cNvPr id="15" name="object 15"/>
          <p:cNvSpPr/>
          <p:nvPr/>
        </p:nvSpPr>
        <p:spPr>
          <a:xfrm>
            <a:off x="3148202" y="4005071"/>
            <a:ext cx="0" cy="838200"/>
          </a:xfrm>
          <a:custGeom>
            <a:avLst/>
            <a:gdLst/>
            <a:ahLst/>
            <a:cxnLst/>
            <a:rect l="l" t="t" r="r" b="b"/>
            <a:pathLst>
              <a:path h="838200">
                <a:moveTo>
                  <a:pt x="0" y="0"/>
                </a:moveTo>
                <a:lnTo>
                  <a:pt x="0" y="838200"/>
                </a:lnTo>
              </a:path>
            </a:pathLst>
          </a:custGeom>
          <a:ln w="38862">
            <a:solidFill>
              <a:srgbClr val="93AFDE"/>
            </a:solidFill>
          </a:ln>
        </p:spPr>
        <p:txBody>
          <a:bodyPr wrap="square" lIns="0" tIns="0" rIns="0" bIns="0" rtlCol="0"/>
          <a:lstStyle/>
          <a:p>
            <a:endParaRPr/>
          </a:p>
        </p:txBody>
      </p:sp>
      <p:sp>
        <p:nvSpPr>
          <p:cNvPr id="16" name="object 16"/>
          <p:cNvSpPr/>
          <p:nvPr/>
        </p:nvSpPr>
        <p:spPr>
          <a:xfrm>
            <a:off x="3218307" y="3964685"/>
            <a:ext cx="0" cy="878840"/>
          </a:xfrm>
          <a:custGeom>
            <a:avLst/>
            <a:gdLst/>
            <a:ahLst/>
            <a:cxnLst/>
            <a:rect l="l" t="t" r="r" b="b"/>
            <a:pathLst>
              <a:path h="878839">
                <a:moveTo>
                  <a:pt x="0" y="0"/>
                </a:moveTo>
                <a:lnTo>
                  <a:pt x="0" y="878586"/>
                </a:lnTo>
              </a:path>
            </a:pathLst>
          </a:custGeom>
          <a:ln w="38862">
            <a:solidFill>
              <a:srgbClr val="93AFDE"/>
            </a:solidFill>
          </a:ln>
        </p:spPr>
        <p:txBody>
          <a:bodyPr wrap="square" lIns="0" tIns="0" rIns="0" bIns="0" rtlCol="0"/>
          <a:lstStyle/>
          <a:p>
            <a:endParaRPr/>
          </a:p>
        </p:txBody>
      </p:sp>
      <p:sp>
        <p:nvSpPr>
          <p:cNvPr id="17" name="object 17"/>
          <p:cNvSpPr/>
          <p:nvPr/>
        </p:nvSpPr>
        <p:spPr>
          <a:xfrm>
            <a:off x="3288410" y="3949446"/>
            <a:ext cx="0" cy="894080"/>
          </a:xfrm>
          <a:custGeom>
            <a:avLst/>
            <a:gdLst/>
            <a:ahLst/>
            <a:cxnLst/>
            <a:rect l="l" t="t" r="r" b="b"/>
            <a:pathLst>
              <a:path h="894079">
                <a:moveTo>
                  <a:pt x="0" y="0"/>
                </a:moveTo>
                <a:lnTo>
                  <a:pt x="0" y="893826"/>
                </a:lnTo>
              </a:path>
            </a:pathLst>
          </a:custGeom>
          <a:ln w="38862">
            <a:solidFill>
              <a:srgbClr val="93AFDE"/>
            </a:solidFill>
          </a:ln>
        </p:spPr>
        <p:txBody>
          <a:bodyPr wrap="square" lIns="0" tIns="0" rIns="0" bIns="0" rtlCol="0"/>
          <a:lstStyle/>
          <a:p>
            <a:endParaRPr/>
          </a:p>
        </p:txBody>
      </p:sp>
      <p:sp>
        <p:nvSpPr>
          <p:cNvPr id="18" name="object 18"/>
          <p:cNvSpPr/>
          <p:nvPr/>
        </p:nvSpPr>
        <p:spPr>
          <a:xfrm>
            <a:off x="3358896" y="4029455"/>
            <a:ext cx="0" cy="814069"/>
          </a:xfrm>
          <a:custGeom>
            <a:avLst/>
            <a:gdLst/>
            <a:ahLst/>
            <a:cxnLst/>
            <a:rect l="l" t="t" r="r" b="b"/>
            <a:pathLst>
              <a:path h="814070">
                <a:moveTo>
                  <a:pt x="0" y="0"/>
                </a:moveTo>
                <a:lnTo>
                  <a:pt x="0" y="813815"/>
                </a:lnTo>
              </a:path>
            </a:pathLst>
          </a:custGeom>
          <a:ln w="38100">
            <a:solidFill>
              <a:srgbClr val="93AFDE"/>
            </a:solidFill>
          </a:ln>
        </p:spPr>
        <p:txBody>
          <a:bodyPr wrap="square" lIns="0" tIns="0" rIns="0" bIns="0" rtlCol="0"/>
          <a:lstStyle/>
          <a:p>
            <a:endParaRPr/>
          </a:p>
        </p:txBody>
      </p:sp>
      <p:sp>
        <p:nvSpPr>
          <p:cNvPr id="19" name="object 19"/>
          <p:cNvSpPr/>
          <p:nvPr/>
        </p:nvSpPr>
        <p:spPr>
          <a:xfrm>
            <a:off x="3429380" y="4112514"/>
            <a:ext cx="0" cy="730885"/>
          </a:xfrm>
          <a:custGeom>
            <a:avLst/>
            <a:gdLst/>
            <a:ahLst/>
            <a:cxnLst/>
            <a:rect l="l" t="t" r="r" b="b"/>
            <a:pathLst>
              <a:path h="730885">
                <a:moveTo>
                  <a:pt x="0" y="0"/>
                </a:moveTo>
                <a:lnTo>
                  <a:pt x="0" y="730758"/>
                </a:lnTo>
              </a:path>
            </a:pathLst>
          </a:custGeom>
          <a:ln w="38862">
            <a:solidFill>
              <a:srgbClr val="93AFDE"/>
            </a:solidFill>
          </a:ln>
        </p:spPr>
        <p:txBody>
          <a:bodyPr wrap="square" lIns="0" tIns="0" rIns="0" bIns="0" rtlCol="0"/>
          <a:lstStyle/>
          <a:p>
            <a:endParaRPr/>
          </a:p>
        </p:txBody>
      </p:sp>
      <p:sp>
        <p:nvSpPr>
          <p:cNvPr id="20" name="object 20"/>
          <p:cNvSpPr/>
          <p:nvPr/>
        </p:nvSpPr>
        <p:spPr>
          <a:xfrm>
            <a:off x="3499484" y="4164329"/>
            <a:ext cx="0" cy="679450"/>
          </a:xfrm>
          <a:custGeom>
            <a:avLst/>
            <a:gdLst/>
            <a:ahLst/>
            <a:cxnLst/>
            <a:rect l="l" t="t" r="r" b="b"/>
            <a:pathLst>
              <a:path h="679450">
                <a:moveTo>
                  <a:pt x="0" y="0"/>
                </a:moveTo>
                <a:lnTo>
                  <a:pt x="0" y="678941"/>
                </a:lnTo>
              </a:path>
            </a:pathLst>
          </a:custGeom>
          <a:ln w="38862">
            <a:solidFill>
              <a:srgbClr val="93AFDE"/>
            </a:solidFill>
          </a:ln>
        </p:spPr>
        <p:txBody>
          <a:bodyPr wrap="square" lIns="0" tIns="0" rIns="0" bIns="0" rtlCol="0"/>
          <a:lstStyle/>
          <a:p>
            <a:endParaRPr/>
          </a:p>
        </p:txBody>
      </p:sp>
      <p:sp>
        <p:nvSpPr>
          <p:cNvPr id="21" name="object 21"/>
          <p:cNvSpPr/>
          <p:nvPr/>
        </p:nvSpPr>
        <p:spPr>
          <a:xfrm>
            <a:off x="3569589" y="4172711"/>
            <a:ext cx="0" cy="670560"/>
          </a:xfrm>
          <a:custGeom>
            <a:avLst/>
            <a:gdLst/>
            <a:ahLst/>
            <a:cxnLst/>
            <a:rect l="l" t="t" r="r" b="b"/>
            <a:pathLst>
              <a:path h="670560">
                <a:moveTo>
                  <a:pt x="0" y="0"/>
                </a:moveTo>
                <a:lnTo>
                  <a:pt x="0" y="670560"/>
                </a:lnTo>
              </a:path>
            </a:pathLst>
          </a:custGeom>
          <a:ln w="38862">
            <a:solidFill>
              <a:srgbClr val="93AFDE"/>
            </a:solidFill>
          </a:ln>
        </p:spPr>
        <p:txBody>
          <a:bodyPr wrap="square" lIns="0" tIns="0" rIns="0" bIns="0" rtlCol="0"/>
          <a:lstStyle/>
          <a:p>
            <a:endParaRPr/>
          </a:p>
        </p:txBody>
      </p:sp>
      <p:sp>
        <p:nvSpPr>
          <p:cNvPr id="22" name="object 22"/>
          <p:cNvSpPr/>
          <p:nvPr/>
        </p:nvSpPr>
        <p:spPr>
          <a:xfrm>
            <a:off x="3639692" y="4152900"/>
            <a:ext cx="0" cy="690880"/>
          </a:xfrm>
          <a:custGeom>
            <a:avLst/>
            <a:gdLst/>
            <a:ahLst/>
            <a:cxnLst/>
            <a:rect l="l" t="t" r="r" b="b"/>
            <a:pathLst>
              <a:path h="690879">
                <a:moveTo>
                  <a:pt x="0" y="0"/>
                </a:moveTo>
                <a:lnTo>
                  <a:pt x="0" y="690372"/>
                </a:lnTo>
              </a:path>
            </a:pathLst>
          </a:custGeom>
          <a:ln w="38862">
            <a:solidFill>
              <a:srgbClr val="93AFDE"/>
            </a:solidFill>
          </a:ln>
        </p:spPr>
        <p:txBody>
          <a:bodyPr wrap="square" lIns="0" tIns="0" rIns="0" bIns="0" rtlCol="0"/>
          <a:lstStyle/>
          <a:p>
            <a:endParaRPr/>
          </a:p>
        </p:txBody>
      </p:sp>
      <p:sp>
        <p:nvSpPr>
          <p:cNvPr id="23" name="object 23"/>
          <p:cNvSpPr/>
          <p:nvPr/>
        </p:nvSpPr>
        <p:spPr>
          <a:xfrm>
            <a:off x="3710178" y="4130802"/>
            <a:ext cx="0" cy="712470"/>
          </a:xfrm>
          <a:custGeom>
            <a:avLst/>
            <a:gdLst/>
            <a:ahLst/>
            <a:cxnLst/>
            <a:rect l="l" t="t" r="r" b="b"/>
            <a:pathLst>
              <a:path h="712470">
                <a:moveTo>
                  <a:pt x="0" y="0"/>
                </a:moveTo>
                <a:lnTo>
                  <a:pt x="0" y="712470"/>
                </a:lnTo>
              </a:path>
            </a:pathLst>
          </a:custGeom>
          <a:ln w="38100">
            <a:solidFill>
              <a:srgbClr val="93AFDE"/>
            </a:solidFill>
          </a:ln>
        </p:spPr>
        <p:txBody>
          <a:bodyPr wrap="square" lIns="0" tIns="0" rIns="0" bIns="0" rtlCol="0"/>
          <a:lstStyle/>
          <a:p>
            <a:endParaRPr/>
          </a:p>
        </p:txBody>
      </p:sp>
      <p:sp>
        <p:nvSpPr>
          <p:cNvPr id="24" name="object 24"/>
          <p:cNvSpPr/>
          <p:nvPr/>
        </p:nvSpPr>
        <p:spPr>
          <a:xfrm>
            <a:off x="3780663" y="4110990"/>
            <a:ext cx="0" cy="732790"/>
          </a:xfrm>
          <a:custGeom>
            <a:avLst/>
            <a:gdLst/>
            <a:ahLst/>
            <a:cxnLst/>
            <a:rect l="l" t="t" r="r" b="b"/>
            <a:pathLst>
              <a:path h="732789">
                <a:moveTo>
                  <a:pt x="0" y="0"/>
                </a:moveTo>
                <a:lnTo>
                  <a:pt x="0" y="732282"/>
                </a:lnTo>
              </a:path>
            </a:pathLst>
          </a:custGeom>
          <a:ln w="38862">
            <a:solidFill>
              <a:srgbClr val="93AFDE"/>
            </a:solidFill>
          </a:ln>
        </p:spPr>
        <p:txBody>
          <a:bodyPr wrap="square" lIns="0" tIns="0" rIns="0" bIns="0" rtlCol="0"/>
          <a:lstStyle/>
          <a:p>
            <a:endParaRPr/>
          </a:p>
        </p:txBody>
      </p:sp>
      <p:sp>
        <p:nvSpPr>
          <p:cNvPr id="25" name="object 25"/>
          <p:cNvSpPr/>
          <p:nvPr/>
        </p:nvSpPr>
        <p:spPr>
          <a:xfrm>
            <a:off x="3850766" y="4117085"/>
            <a:ext cx="0" cy="726440"/>
          </a:xfrm>
          <a:custGeom>
            <a:avLst/>
            <a:gdLst/>
            <a:ahLst/>
            <a:cxnLst/>
            <a:rect l="l" t="t" r="r" b="b"/>
            <a:pathLst>
              <a:path h="726439">
                <a:moveTo>
                  <a:pt x="0" y="0"/>
                </a:moveTo>
                <a:lnTo>
                  <a:pt x="0" y="726186"/>
                </a:lnTo>
              </a:path>
            </a:pathLst>
          </a:custGeom>
          <a:ln w="38862">
            <a:solidFill>
              <a:srgbClr val="93AFDE"/>
            </a:solidFill>
          </a:ln>
        </p:spPr>
        <p:txBody>
          <a:bodyPr wrap="square" lIns="0" tIns="0" rIns="0" bIns="0" rtlCol="0"/>
          <a:lstStyle/>
          <a:p>
            <a:endParaRPr/>
          </a:p>
        </p:txBody>
      </p:sp>
      <p:sp>
        <p:nvSpPr>
          <p:cNvPr id="26" name="object 26"/>
          <p:cNvSpPr/>
          <p:nvPr/>
        </p:nvSpPr>
        <p:spPr>
          <a:xfrm>
            <a:off x="3920871" y="4092702"/>
            <a:ext cx="0" cy="750570"/>
          </a:xfrm>
          <a:custGeom>
            <a:avLst/>
            <a:gdLst/>
            <a:ahLst/>
            <a:cxnLst/>
            <a:rect l="l" t="t" r="r" b="b"/>
            <a:pathLst>
              <a:path h="750570">
                <a:moveTo>
                  <a:pt x="0" y="0"/>
                </a:moveTo>
                <a:lnTo>
                  <a:pt x="0" y="750570"/>
                </a:lnTo>
              </a:path>
            </a:pathLst>
          </a:custGeom>
          <a:ln w="38862">
            <a:solidFill>
              <a:srgbClr val="93AFDE"/>
            </a:solidFill>
          </a:ln>
        </p:spPr>
        <p:txBody>
          <a:bodyPr wrap="square" lIns="0" tIns="0" rIns="0" bIns="0" rtlCol="0"/>
          <a:lstStyle/>
          <a:p>
            <a:endParaRPr/>
          </a:p>
        </p:txBody>
      </p:sp>
      <p:sp>
        <p:nvSpPr>
          <p:cNvPr id="27" name="object 27"/>
          <p:cNvSpPr/>
          <p:nvPr/>
        </p:nvSpPr>
        <p:spPr>
          <a:xfrm>
            <a:off x="3990975" y="4039361"/>
            <a:ext cx="0" cy="803910"/>
          </a:xfrm>
          <a:custGeom>
            <a:avLst/>
            <a:gdLst/>
            <a:ahLst/>
            <a:cxnLst/>
            <a:rect l="l" t="t" r="r" b="b"/>
            <a:pathLst>
              <a:path h="803910">
                <a:moveTo>
                  <a:pt x="0" y="0"/>
                </a:moveTo>
                <a:lnTo>
                  <a:pt x="0" y="803910"/>
                </a:lnTo>
              </a:path>
            </a:pathLst>
          </a:custGeom>
          <a:ln w="38862">
            <a:solidFill>
              <a:srgbClr val="93AFDE"/>
            </a:solidFill>
          </a:ln>
        </p:spPr>
        <p:txBody>
          <a:bodyPr wrap="square" lIns="0" tIns="0" rIns="0" bIns="0" rtlCol="0"/>
          <a:lstStyle/>
          <a:p>
            <a:endParaRPr/>
          </a:p>
        </p:txBody>
      </p:sp>
      <p:sp>
        <p:nvSpPr>
          <p:cNvPr id="28" name="object 28"/>
          <p:cNvSpPr/>
          <p:nvPr/>
        </p:nvSpPr>
        <p:spPr>
          <a:xfrm>
            <a:off x="4061459" y="4023359"/>
            <a:ext cx="0" cy="820419"/>
          </a:xfrm>
          <a:custGeom>
            <a:avLst/>
            <a:gdLst/>
            <a:ahLst/>
            <a:cxnLst/>
            <a:rect l="l" t="t" r="r" b="b"/>
            <a:pathLst>
              <a:path h="820420">
                <a:moveTo>
                  <a:pt x="0" y="0"/>
                </a:moveTo>
                <a:lnTo>
                  <a:pt x="0" y="819912"/>
                </a:lnTo>
              </a:path>
            </a:pathLst>
          </a:custGeom>
          <a:ln w="38100">
            <a:solidFill>
              <a:srgbClr val="93AFDE"/>
            </a:solidFill>
          </a:ln>
        </p:spPr>
        <p:txBody>
          <a:bodyPr wrap="square" lIns="0" tIns="0" rIns="0" bIns="0" rtlCol="0"/>
          <a:lstStyle/>
          <a:p>
            <a:endParaRPr/>
          </a:p>
        </p:txBody>
      </p:sp>
      <p:sp>
        <p:nvSpPr>
          <p:cNvPr id="29" name="object 29"/>
          <p:cNvSpPr/>
          <p:nvPr/>
        </p:nvSpPr>
        <p:spPr>
          <a:xfrm>
            <a:off x="4131945" y="4039361"/>
            <a:ext cx="0" cy="803910"/>
          </a:xfrm>
          <a:custGeom>
            <a:avLst/>
            <a:gdLst/>
            <a:ahLst/>
            <a:cxnLst/>
            <a:rect l="l" t="t" r="r" b="b"/>
            <a:pathLst>
              <a:path h="803910">
                <a:moveTo>
                  <a:pt x="0" y="0"/>
                </a:moveTo>
                <a:lnTo>
                  <a:pt x="0" y="803910"/>
                </a:lnTo>
              </a:path>
            </a:pathLst>
          </a:custGeom>
          <a:ln w="38862">
            <a:solidFill>
              <a:srgbClr val="93AFDE"/>
            </a:solidFill>
          </a:ln>
        </p:spPr>
        <p:txBody>
          <a:bodyPr wrap="square" lIns="0" tIns="0" rIns="0" bIns="0" rtlCol="0"/>
          <a:lstStyle/>
          <a:p>
            <a:endParaRPr/>
          </a:p>
        </p:txBody>
      </p:sp>
      <p:sp>
        <p:nvSpPr>
          <p:cNvPr id="30" name="object 30"/>
          <p:cNvSpPr/>
          <p:nvPr/>
        </p:nvSpPr>
        <p:spPr>
          <a:xfrm>
            <a:off x="4202048" y="4065270"/>
            <a:ext cx="0" cy="778510"/>
          </a:xfrm>
          <a:custGeom>
            <a:avLst/>
            <a:gdLst/>
            <a:ahLst/>
            <a:cxnLst/>
            <a:rect l="l" t="t" r="r" b="b"/>
            <a:pathLst>
              <a:path h="778510">
                <a:moveTo>
                  <a:pt x="0" y="0"/>
                </a:moveTo>
                <a:lnTo>
                  <a:pt x="0" y="778001"/>
                </a:lnTo>
              </a:path>
            </a:pathLst>
          </a:custGeom>
          <a:ln w="38862">
            <a:solidFill>
              <a:srgbClr val="93AFDE"/>
            </a:solidFill>
          </a:ln>
        </p:spPr>
        <p:txBody>
          <a:bodyPr wrap="square" lIns="0" tIns="0" rIns="0" bIns="0" rtlCol="0"/>
          <a:lstStyle/>
          <a:p>
            <a:endParaRPr/>
          </a:p>
        </p:txBody>
      </p:sp>
      <p:sp>
        <p:nvSpPr>
          <p:cNvPr id="31" name="object 31"/>
          <p:cNvSpPr/>
          <p:nvPr/>
        </p:nvSpPr>
        <p:spPr>
          <a:xfrm>
            <a:off x="4272153" y="4072128"/>
            <a:ext cx="0" cy="771525"/>
          </a:xfrm>
          <a:custGeom>
            <a:avLst/>
            <a:gdLst/>
            <a:ahLst/>
            <a:cxnLst/>
            <a:rect l="l" t="t" r="r" b="b"/>
            <a:pathLst>
              <a:path h="771525">
                <a:moveTo>
                  <a:pt x="0" y="0"/>
                </a:moveTo>
                <a:lnTo>
                  <a:pt x="0" y="771144"/>
                </a:lnTo>
              </a:path>
            </a:pathLst>
          </a:custGeom>
          <a:ln w="38862">
            <a:solidFill>
              <a:srgbClr val="93AFDE"/>
            </a:solidFill>
          </a:ln>
        </p:spPr>
        <p:txBody>
          <a:bodyPr wrap="square" lIns="0" tIns="0" rIns="0" bIns="0" rtlCol="0"/>
          <a:lstStyle/>
          <a:p>
            <a:endParaRPr/>
          </a:p>
        </p:txBody>
      </p:sp>
      <p:sp>
        <p:nvSpPr>
          <p:cNvPr id="32" name="object 32"/>
          <p:cNvSpPr/>
          <p:nvPr/>
        </p:nvSpPr>
        <p:spPr>
          <a:xfrm>
            <a:off x="4342638" y="4072128"/>
            <a:ext cx="0" cy="771525"/>
          </a:xfrm>
          <a:custGeom>
            <a:avLst/>
            <a:gdLst/>
            <a:ahLst/>
            <a:cxnLst/>
            <a:rect l="l" t="t" r="r" b="b"/>
            <a:pathLst>
              <a:path h="771525">
                <a:moveTo>
                  <a:pt x="0" y="0"/>
                </a:moveTo>
                <a:lnTo>
                  <a:pt x="0" y="771144"/>
                </a:lnTo>
              </a:path>
            </a:pathLst>
          </a:custGeom>
          <a:ln w="38100">
            <a:solidFill>
              <a:srgbClr val="93AFDE"/>
            </a:solidFill>
          </a:ln>
        </p:spPr>
        <p:txBody>
          <a:bodyPr wrap="square" lIns="0" tIns="0" rIns="0" bIns="0" rtlCol="0"/>
          <a:lstStyle/>
          <a:p>
            <a:endParaRPr/>
          </a:p>
        </p:txBody>
      </p:sp>
      <p:sp>
        <p:nvSpPr>
          <p:cNvPr id="33" name="object 33"/>
          <p:cNvSpPr/>
          <p:nvPr/>
        </p:nvSpPr>
        <p:spPr>
          <a:xfrm>
            <a:off x="4413122" y="4094988"/>
            <a:ext cx="0" cy="748665"/>
          </a:xfrm>
          <a:custGeom>
            <a:avLst/>
            <a:gdLst/>
            <a:ahLst/>
            <a:cxnLst/>
            <a:rect l="l" t="t" r="r" b="b"/>
            <a:pathLst>
              <a:path h="748664">
                <a:moveTo>
                  <a:pt x="0" y="0"/>
                </a:moveTo>
                <a:lnTo>
                  <a:pt x="0" y="748284"/>
                </a:lnTo>
              </a:path>
            </a:pathLst>
          </a:custGeom>
          <a:ln w="38862">
            <a:solidFill>
              <a:srgbClr val="93AFDE"/>
            </a:solidFill>
          </a:ln>
        </p:spPr>
        <p:txBody>
          <a:bodyPr wrap="square" lIns="0" tIns="0" rIns="0" bIns="0" rtlCol="0"/>
          <a:lstStyle/>
          <a:p>
            <a:endParaRPr/>
          </a:p>
        </p:txBody>
      </p:sp>
      <p:sp>
        <p:nvSpPr>
          <p:cNvPr id="34" name="object 34"/>
          <p:cNvSpPr/>
          <p:nvPr/>
        </p:nvSpPr>
        <p:spPr>
          <a:xfrm>
            <a:off x="4483227" y="4101084"/>
            <a:ext cx="0" cy="742315"/>
          </a:xfrm>
          <a:custGeom>
            <a:avLst/>
            <a:gdLst/>
            <a:ahLst/>
            <a:cxnLst/>
            <a:rect l="l" t="t" r="r" b="b"/>
            <a:pathLst>
              <a:path h="742314">
                <a:moveTo>
                  <a:pt x="0" y="0"/>
                </a:moveTo>
                <a:lnTo>
                  <a:pt x="0" y="742188"/>
                </a:lnTo>
              </a:path>
            </a:pathLst>
          </a:custGeom>
          <a:ln w="38862">
            <a:solidFill>
              <a:srgbClr val="93AFDE"/>
            </a:solidFill>
          </a:ln>
        </p:spPr>
        <p:txBody>
          <a:bodyPr wrap="square" lIns="0" tIns="0" rIns="0" bIns="0" rtlCol="0"/>
          <a:lstStyle/>
          <a:p>
            <a:endParaRPr/>
          </a:p>
        </p:txBody>
      </p:sp>
      <p:sp>
        <p:nvSpPr>
          <p:cNvPr id="35" name="object 35"/>
          <p:cNvSpPr/>
          <p:nvPr/>
        </p:nvSpPr>
        <p:spPr>
          <a:xfrm>
            <a:off x="4553330" y="4102608"/>
            <a:ext cx="0" cy="741045"/>
          </a:xfrm>
          <a:custGeom>
            <a:avLst/>
            <a:gdLst/>
            <a:ahLst/>
            <a:cxnLst/>
            <a:rect l="l" t="t" r="r" b="b"/>
            <a:pathLst>
              <a:path h="741045">
                <a:moveTo>
                  <a:pt x="0" y="0"/>
                </a:moveTo>
                <a:lnTo>
                  <a:pt x="0" y="740663"/>
                </a:lnTo>
              </a:path>
            </a:pathLst>
          </a:custGeom>
          <a:ln w="38862">
            <a:solidFill>
              <a:srgbClr val="93AFDE"/>
            </a:solidFill>
          </a:ln>
        </p:spPr>
        <p:txBody>
          <a:bodyPr wrap="square" lIns="0" tIns="0" rIns="0" bIns="0" rtlCol="0"/>
          <a:lstStyle/>
          <a:p>
            <a:endParaRPr/>
          </a:p>
        </p:txBody>
      </p:sp>
      <p:sp>
        <p:nvSpPr>
          <p:cNvPr id="36" name="object 36"/>
          <p:cNvSpPr/>
          <p:nvPr/>
        </p:nvSpPr>
        <p:spPr>
          <a:xfrm>
            <a:off x="4623434" y="4101084"/>
            <a:ext cx="0" cy="742315"/>
          </a:xfrm>
          <a:custGeom>
            <a:avLst/>
            <a:gdLst/>
            <a:ahLst/>
            <a:cxnLst/>
            <a:rect l="l" t="t" r="r" b="b"/>
            <a:pathLst>
              <a:path h="742314">
                <a:moveTo>
                  <a:pt x="0" y="0"/>
                </a:moveTo>
                <a:lnTo>
                  <a:pt x="0" y="742188"/>
                </a:lnTo>
              </a:path>
            </a:pathLst>
          </a:custGeom>
          <a:ln w="38862">
            <a:solidFill>
              <a:srgbClr val="93AFDE"/>
            </a:solidFill>
          </a:ln>
        </p:spPr>
        <p:txBody>
          <a:bodyPr wrap="square" lIns="0" tIns="0" rIns="0" bIns="0" rtlCol="0"/>
          <a:lstStyle/>
          <a:p>
            <a:endParaRPr/>
          </a:p>
        </p:txBody>
      </p:sp>
      <p:sp>
        <p:nvSpPr>
          <p:cNvPr id="37" name="object 37"/>
          <p:cNvSpPr/>
          <p:nvPr/>
        </p:nvSpPr>
        <p:spPr>
          <a:xfrm>
            <a:off x="4693920" y="4098035"/>
            <a:ext cx="0" cy="745490"/>
          </a:xfrm>
          <a:custGeom>
            <a:avLst/>
            <a:gdLst/>
            <a:ahLst/>
            <a:cxnLst/>
            <a:rect l="l" t="t" r="r" b="b"/>
            <a:pathLst>
              <a:path h="745489">
                <a:moveTo>
                  <a:pt x="0" y="0"/>
                </a:moveTo>
                <a:lnTo>
                  <a:pt x="0" y="745236"/>
                </a:lnTo>
              </a:path>
            </a:pathLst>
          </a:custGeom>
          <a:ln w="38100">
            <a:solidFill>
              <a:srgbClr val="93AFDE"/>
            </a:solidFill>
          </a:ln>
        </p:spPr>
        <p:txBody>
          <a:bodyPr wrap="square" lIns="0" tIns="0" rIns="0" bIns="0" rtlCol="0"/>
          <a:lstStyle/>
          <a:p>
            <a:endParaRPr/>
          </a:p>
        </p:txBody>
      </p:sp>
      <p:sp>
        <p:nvSpPr>
          <p:cNvPr id="38" name="object 38"/>
          <p:cNvSpPr/>
          <p:nvPr/>
        </p:nvSpPr>
        <p:spPr>
          <a:xfrm>
            <a:off x="4764404" y="4094226"/>
            <a:ext cx="0" cy="749300"/>
          </a:xfrm>
          <a:custGeom>
            <a:avLst/>
            <a:gdLst/>
            <a:ahLst/>
            <a:cxnLst/>
            <a:rect l="l" t="t" r="r" b="b"/>
            <a:pathLst>
              <a:path h="749300">
                <a:moveTo>
                  <a:pt x="0" y="0"/>
                </a:moveTo>
                <a:lnTo>
                  <a:pt x="0" y="749046"/>
                </a:lnTo>
              </a:path>
            </a:pathLst>
          </a:custGeom>
          <a:ln w="38862">
            <a:solidFill>
              <a:srgbClr val="93AFDE"/>
            </a:solidFill>
          </a:ln>
        </p:spPr>
        <p:txBody>
          <a:bodyPr wrap="square" lIns="0" tIns="0" rIns="0" bIns="0" rtlCol="0"/>
          <a:lstStyle/>
          <a:p>
            <a:endParaRPr/>
          </a:p>
        </p:txBody>
      </p:sp>
      <p:sp>
        <p:nvSpPr>
          <p:cNvPr id="39" name="object 39"/>
          <p:cNvSpPr/>
          <p:nvPr/>
        </p:nvSpPr>
        <p:spPr>
          <a:xfrm>
            <a:off x="4834509" y="4089653"/>
            <a:ext cx="0" cy="753745"/>
          </a:xfrm>
          <a:custGeom>
            <a:avLst/>
            <a:gdLst/>
            <a:ahLst/>
            <a:cxnLst/>
            <a:rect l="l" t="t" r="r" b="b"/>
            <a:pathLst>
              <a:path h="753745">
                <a:moveTo>
                  <a:pt x="0" y="0"/>
                </a:moveTo>
                <a:lnTo>
                  <a:pt x="0" y="753618"/>
                </a:lnTo>
              </a:path>
            </a:pathLst>
          </a:custGeom>
          <a:ln w="38862">
            <a:solidFill>
              <a:srgbClr val="93AFDE"/>
            </a:solidFill>
          </a:ln>
        </p:spPr>
        <p:txBody>
          <a:bodyPr wrap="square" lIns="0" tIns="0" rIns="0" bIns="0" rtlCol="0"/>
          <a:lstStyle/>
          <a:p>
            <a:endParaRPr/>
          </a:p>
        </p:txBody>
      </p:sp>
      <p:sp>
        <p:nvSpPr>
          <p:cNvPr id="40" name="object 40"/>
          <p:cNvSpPr/>
          <p:nvPr/>
        </p:nvSpPr>
        <p:spPr>
          <a:xfrm>
            <a:off x="4904613" y="4081271"/>
            <a:ext cx="0" cy="762000"/>
          </a:xfrm>
          <a:custGeom>
            <a:avLst/>
            <a:gdLst/>
            <a:ahLst/>
            <a:cxnLst/>
            <a:rect l="l" t="t" r="r" b="b"/>
            <a:pathLst>
              <a:path h="762000">
                <a:moveTo>
                  <a:pt x="0" y="0"/>
                </a:moveTo>
                <a:lnTo>
                  <a:pt x="0" y="762000"/>
                </a:lnTo>
              </a:path>
            </a:pathLst>
          </a:custGeom>
          <a:ln w="38862">
            <a:solidFill>
              <a:srgbClr val="93AFDE"/>
            </a:solidFill>
          </a:ln>
        </p:spPr>
        <p:txBody>
          <a:bodyPr wrap="square" lIns="0" tIns="0" rIns="0" bIns="0" rtlCol="0"/>
          <a:lstStyle/>
          <a:p>
            <a:endParaRPr/>
          </a:p>
        </p:txBody>
      </p:sp>
      <p:sp>
        <p:nvSpPr>
          <p:cNvPr id="41" name="object 41"/>
          <p:cNvSpPr/>
          <p:nvPr/>
        </p:nvSpPr>
        <p:spPr>
          <a:xfrm>
            <a:off x="4975097" y="4072128"/>
            <a:ext cx="0" cy="771525"/>
          </a:xfrm>
          <a:custGeom>
            <a:avLst/>
            <a:gdLst/>
            <a:ahLst/>
            <a:cxnLst/>
            <a:rect l="l" t="t" r="r" b="b"/>
            <a:pathLst>
              <a:path h="771525">
                <a:moveTo>
                  <a:pt x="0" y="0"/>
                </a:moveTo>
                <a:lnTo>
                  <a:pt x="0" y="771144"/>
                </a:lnTo>
              </a:path>
            </a:pathLst>
          </a:custGeom>
          <a:ln w="38100">
            <a:solidFill>
              <a:srgbClr val="93AFDE"/>
            </a:solidFill>
          </a:ln>
        </p:spPr>
        <p:txBody>
          <a:bodyPr wrap="square" lIns="0" tIns="0" rIns="0" bIns="0" rtlCol="0"/>
          <a:lstStyle/>
          <a:p>
            <a:endParaRPr/>
          </a:p>
        </p:txBody>
      </p:sp>
      <p:sp>
        <p:nvSpPr>
          <p:cNvPr id="42" name="object 42"/>
          <p:cNvSpPr/>
          <p:nvPr/>
        </p:nvSpPr>
        <p:spPr>
          <a:xfrm>
            <a:off x="5045583" y="4066794"/>
            <a:ext cx="0" cy="776605"/>
          </a:xfrm>
          <a:custGeom>
            <a:avLst/>
            <a:gdLst/>
            <a:ahLst/>
            <a:cxnLst/>
            <a:rect l="l" t="t" r="r" b="b"/>
            <a:pathLst>
              <a:path h="776604">
                <a:moveTo>
                  <a:pt x="0" y="0"/>
                </a:moveTo>
                <a:lnTo>
                  <a:pt x="0" y="776477"/>
                </a:lnTo>
              </a:path>
            </a:pathLst>
          </a:custGeom>
          <a:ln w="38862">
            <a:solidFill>
              <a:srgbClr val="93AFDE"/>
            </a:solidFill>
          </a:ln>
        </p:spPr>
        <p:txBody>
          <a:bodyPr wrap="square" lIns="0" tIns="0" rIns="0" bIns="0" rtlCol="0"/>
          <a:lstStyle/>
          <a:p>
            <a:endParaRPr/>
          </a:p>
        </p:txBody>
      </p:sp>
      <p:sp>
        <p:nvSpPr>
          <p:cNvPr id="43" name="object 43"/>
          <p:cNvSpPr/>
          <p:nvPr/>
        </p:nvSpPr>
        <p:spPr>
          <a:xfrm>
            <a:off x="5115686" y="4063746"/>
            <a:ext cx="0" cy="779780"/>
          </a:xfrm>
          <a:custGeom>
            <a:avLst/>
            <a:gdLst/>
            <a:ahLst/>
            <a:cxnLst/>
            <a:rect l="l" t="t" r="r" b="b"/>
            <a:pathLst>
              <a:path h="779779">
                <a:moveTo>
                  <a:pt x="0" y="0"/>
                </a:moveTo>
                <a:lnTo>
                  <a:pt x="0" y="779526"/>
                </a:lnTo>
              </a:path>
            </a:pathLst>
          </a:custGeom>
          <a:ln w="38862">
            <a:solidFill>
              <a:srgbClr val="93AFDE"/>
            </a:solidFill>
          </a:ln>
        </p:spPr>
        <p:txBody>
          <a:bodyPr wrap="square" lIns="0" tIns="0" rIns="0" bIns="0" rtlCol="0"/>
          <a:lstStyle/>
          <a:p>
            <a:endParaRPr/>
          </a:p>
        </p:txBody>
      </p:sp>
      <p:sp>
        <p:nvSpPr>
          <p:cNvPr id="44" name="object 44"/>
          <p:cNvSpPr/>
          <p:nvPr/>
        </p:nvSpPr>
        <p:spPr>
          <a:xfrm>
            <a:off x="5185790" y="4060697"/>
            <a:ext cx="0" cy="782955"/>
          </a:xfrm>
          <a:custGeom>
            <a:avLst/>
            <a:gdLst/>
            <a:ahLst/>
            <a:cxnLst/>
            <a:rect l="l" t="t" r="r" b="b"/>
            <a:pathLst>
              <a:path h="782954">
                <a:moveTo>
                  <a:pt x="0" y="0"/>
                </a:moveTo>
                <a:lnTo>
                  <a:pt x="0" y="782574"/>
                </a:lnTo>
              </a:path>
            </a:pathLst>
          </a:custGeom>
          <a:ln w="38862">
            <a:solidFill>
              <a:srgbClr val="93AFDE"/>
            </a:solidFill>
          </a:ln>
        </p:spPr>
        <p:txBody>
          <a:bodyPr wrap="square" lIns="0" tIns="0" rIns="0" bIns="0" rtlCol="0"/>
          <a:lstStyle/>
          <a:p>
            <a:endParaRPr/>
          </a:p>
        </p:txBody>
      </p:sp>
      <p:sp>
        <p:nvSpPr>
          <p:cNvPr id="45" name="object 45"/>
          <p:cNvSpPr/>
          <p:nvPr/>
        </p:nvSpPr>
        <p:spPr>
          <a:xfrm>
            <a:off x="5255895" y="4055364"/>
            <a:ext cx="0" cy="788035"/>
          </a:xfrm>
          <a:custGeom>
            <a:avLst/>
            <a:gdLst/>
            <a:ahLst/>
            <a:cxnLst/>
            <a:rect l="l" t="t" r="r" b="b"/>
            <a:pathLst>
              <a:path h="788035">
                <a:moveTo>
                  <a:pt x="0" y="0"/>
                </a:moveTo>
                <a:lnTo>
                  <a:pt x="0" y="787908"/>
                </a:lnTo>
              </a:path>
            </a:pathLst>
          </a:custGeom>
          <a:ln w="38862">
            <a:solidFill>
              <a:srgbClr val="93AFDE"/>
            </a:solidFill>
          </a:ln>
        </p:spPr>
        <p:txBody>
          <a:bodyPr wrap="square" lIns="0" tIns="0" rIns="0" bIns="0" rtlCol="0"/>
          <a:lstStyle/>
          <a:p>
            <a:endParaRPr/>
          </a:p>
        </p:txBody>
      </p:sp>
      <p:sp>
        <p:nvSpPr>
          <p:cNvPr id="46" name="object 46"/>
          <p:cNvSpPr/>
          <p:nvPr/>
        </p:nvSpPr>
        <p:spPr>
          <a:xfrm>
            <a:off x="5326379" y="4049267"/>
            <a:ext cx="0" cy="794385"/>
          </a:xfrm>
          <a:custGeom>
            <a:avLst/>
            <a:gdLst/>
            <a:ahLst/>
            <a:cxnLst/>
            <a:rect l="l" t="t" r="r" b="b"/>
            <a:pathLst>
              <a:path h="794385">
                <a:moveTo>
                  <a:pt x="0" y="0"/>
                </a:moveTo>
                <a:lnTo>
                  <a:pt x="0" y="794003"/>
                </a:lnTo>
              </a:path>
            </a:pathLst>
          </a:custGeom>
          <a:ln w="38100">
            <a:solidFill>
              <a:srgbClr val="93AFDE"/>
            </a:solidFill>
          </a:ln>
        </p:spPr>
        <p:txBody>
          <a:bodyPr wrap="square" lIns="0" tIns="0" rIns="0" bIns="0" rtlCol="0"/>
          <a:lstStyle/>
          <a:p>
            <a:endParaRPr/>
          </a:p>
        </p:txBody>
      </p:sp>
      <p:sp>
        <p:nvSpPr>
          <p:cNvPr id="47" name="object 47"/>
          <p:cNvSpPr/>
          <p:nvPr/>
        </p:nvSpPr>
        <p:spPr>
          <a:xfrm>
            <a:off x="5396865" y="4052315"/>
            <a:ext cx="0" cy="791210"/>
          </a:xfrm>
          <a:custGeom>
            <a:avLst/>
            <a:gdLst/>
            <a:ahLst/>
            <a:cxnLst/>
            <a:rect l="l" t="t" r="r" b="b"/>
            <a:pathLst>
              <a:path h="791210">
                <a:moveTo>
                  <a:pt x="0" y="0"/>
                </a:moveTo>
                <a:lnTo>
                  <a:pt x="0" y="790956"/>
                </a:lnTo>
              </a:path>
            </a:pathLst>
          </a:custGeom>
          <a:ln w="38862">
            <a:solidFill>
              <a:srgbClr val="93AFDE"/>
            </a:solidFill>
          </a:ln>
        </p:spPr>
        <p:txBody>
          <a:bodyPr wrap="square" lIns="0" tIns="0" rIns="0" bIns="0" rtlCol="0"/>
          <a:lstStyle/>
          <a:p>
            <a:endParaRPr/>
          </a:p>
        </p:txBody>
      </p:sp>
      <p:sp>
        <p:nvSpPr>
          <p:cNvPr id="48" name="object 48"/>
          <p:cNvSpPr/>
          <p:nvPr/>
        </p:nvSpPr>
        <p:spPr>
          <a:xfrm>
            <a:off x="5466969" y="4056888"/>
            <a:ext cx="0" cy="786765"/>
          </a:xfrm>
          <a:custGeom>
            <a:avLst/>
            <a:gdLst/>
            <a:ahLst/>
            <a:cxnLst/>
            <a:rect l="l" t="t" r="r" b="b"/>
            <a:pathLst>
              <a:path h="786764">
                <a:moveTo>
                  <a:pt x="0" y="0"/>
                </a:moveTo>
                <a:lnTo>
                  <a:pt x="0" y="786384"/>
                </a:lnTo>
              </a:path>
            </a:pathLst>
          </a:custGeom>
          <a:ln w="38862">
            <a:solidFill>
              <a:srgbClr val="93AFDE"/>
            </a:solidFill>
          </a:ln>
        </p:spPr>
        <p:txBody>
          <a:bodyPr wrap="square" lIns="0" tIns="0" rIns="0" bIns="0" rtlCol="0"/>
          <a:lstStyle/>
          <a:p>
            <a:endParaRPr/>
          </a:p>
        </p:txBody>
      </p:sp>
      <p:sp>
        <p:nvSpPr>
          <p:cNvPr id="49" name="object 49"/>
          <p:cNvSpPr/>
          <p:nvPr/>
        </p:nvSpPr>
        <p:spPr>
          <a:xfrm>
            <a:off x="5537072" y="4058411"/>
            <a:ext cx="0" cy="784860"/>
          </a:xfrm>
          <a:custGeom>
            <a:avLst/>
            <a:gdLst/>
            <a:ahLst/>
            <a:cxnLst/>
            <a:rect l="l" t="t" r="r" b="b"/>
            <a:pathLst>
              <a:path h="784860">
                <a:moveTo>
                  <a:pt x="0" y="0"/>
                </a:moveTo>
                <a:lnTo>
                  <a:pt x="0" y="784860"/>
                </a:lnTo>
              </a:path>
            </a:pathLst>
          </a:custGeom>
          <a:ln w="38862">
            <a:solidFill>
              <a:srgbClr val="93AFDE"/>
            </a:solidFill>
          </a:ln>
        </p:spPr>
        <p:txBody>
          <a:bodyPr wrap="square" lIns="0" tIns="0" rIns="0" bIns="0" rtlCol="0"/>
          <a:lstStyle/>
          <a:p>
            <a:endParaRPr/>
          </a:p>
        </p:txBody>
      </p:sp>
      <p:sp>
        <p:nvSpPr>
          <p:cNvPr id="50" name="object 50"/>
          <p:cNvSpPr/>
          <p:nvPr/>
        </p:nvSpPr>
        <p:spPr>
          <a:xfrm>
            <a:off x="5607177" y="4056888"/>
            <a:ext cx="0" cy="786765"/>
          </a:xfrm>
          <a:custGeom>
            <a:avLst/>
            <a:gdLst/>
            <a:ahLst/>
            <a:cxnLst/>
            <a:rect l="l" t="t" r="r" b="b"/>
            <a:pathLst>
              <a:path h="786764">
                <a:moveTo>
                  <a:pt x="0" y="0"/>
                </a:moveTo>
                <a:lnTo>
                  <a:pt x="0" y="786384"/>
                </a:lnTo>
              </a:path>
            </a:pathLst>
          </a:custGeom>
          <a:ln w="38862">
            <a:solidFill>
              <a:srgbClr val="93AFDE"/>
            </a:solidFill>
          </a:ln>
        </p:spPr>
        <p:txBody>
          <a:bodyPr wrap="square" lIns="0" tIns="0" rIns="0" bIns="0" rtlCol="0"/>
          <a:lstStyle/>
          <a:p>
            <a:endParaRPr/>
          </a:p>
        </p:txBody>
      </p:sp>
      <p:sp>
        <p:nvSpPr>
          <p:cNvPr id="51" name="object 51"/>
          <p:cNvSpPr/>
          <p:nvPr/>
        </p:nvSpPr>
        <p:spPr>
          <a:xfrm>
            <a:off x="5677661" y="4052315"/>
            <a:ext cx="0" cy="791210"/>
          </a:xfrm>
          <a:custGeom>
            <a:avLst/>
            <a:gdLst/>
            <a:ahLst/>
            <a:cxnLst/>
            <a:rect l="l" t="t" r="r" b="b"/>
            <a:pathLst>
              <a:path h="791210">
                <a:moveTo>
                  <a:pt x="0" y="0"/>
                </a:moveTo>
                <a:lnTo>
                  <a:pt x="0" y="790956"/>
                </a:lnTo>
              </a:path>
            </a:pathLst>
          </a:custGeom>
          <a:ln w="38100">
            <a:solidFill>
              <a:srgbClr val="93AFDE"/>
            </a:solidFill>
          </a:ln>
        </p:spPr>
        <p:txBody>
          <a:bodyPr wrap="square" lIns="0" tIns="0" rIns="0" bIns="0" rtlCol="0"/>
          <a:lstStyle/>
          <a:p>
            <a:endParaRPr/>
          </a:p>
        </p:txBody>
      </p:sp>
      <p:sp>
        <p:nvSpPr>
          <p:cNvPr id="52" name="object 52"/>
          <p:cNvSpPr/>
          <p:nvPr/>
        </p:nvSpPr>
        <p:spPr>
          <a:xfrm>
            <a:off x="5748146" y="4046982"/>
            <a:ext cx="0" cy="796290"/>
          </a:xfrm>
          <a:custGeom>
            <a:avLst/>
            <a:gdLst/>
            <a:ahLst/>
            <a:cxnLst/>
            <a:rect l="l" t="t" r="r" b="b"/>
            <a:pathLst>
              <a:path h="796289">
                <a:moveTo>
                  <a:pt x="0" y="0"/>
                </a:moveTo>
                <a:lnTo>
                  <a:pt x="0" y="796289"/>
                </a:lnTo>
              </a:path>
            </a:pathLst>
          </a:custGeom>
          <a:ln w="38862">
            <a:solidFill>
              <a:srgbClr val="93AFDE"/>
            </a:solidFill>
          </a:ln>
        </p:spPr>
        <p:txBody>
          <a:bodyPr wrap="square" lIns="0" tIns="0" rIns="0" bIns="0" rtlCol="0"/>
          <a:lstStyle/>
          <a:p>
            <a:endParaRPr/>
          </a:p>
        </p:txBody>
      </p:sp>
      <p:sp>
        <p:nvSpPr>
          <p:cNvPr id="53" name="object 53"/>
          <p:cNvSpPr/>
          <p:nvPr/>
        </p:nvSpPr>
        <p:spPr>
          <a:xfrm>
            <a:off x="5818251" y="4043934"/>
            <a:ext cx="0" cy="799465"/>
          </a:xfrm>
          <a:custGeom>
            <a:avLst/>
            <a:gdLst/>
            <a:ahLst/>
            <a:cxnLst/>
            <a:rect l="l" t="t" r="r" b="b"/>
            <a:pathLst>
              <a:path h="799464">
                <a:moveTo>
                  <a:pt x="0" y="0"/>
                </a:moveTo>
                <a:lnTo>
                  <a:pt x="0" y="799338"/>
                </a:lnTo>
              </a:path>
            </a:pathLst>
          </a:custGeom>
          <a:ln w="38862">
            <a:solidFill>
              <a:srgbClr val="93AFDE"/>
            </a:solidFill>
          </a:ln>
        </p:spPr>
        <p:txBody>
          <a:bodyPr wrap="square" lIns="0" tIns="0" rIns="0" bIns="0" rtlCol="0"/>
          <a:lstStyle/>
          <a:p>
            <a:endParaRPr/>
          </a:p>
        </p:txBody>
      </p:sp>
      <p:sp>
        <p:nvSpPr>
          <p:cNvPr id="54" name="object 54"/>
          <p:cNvSpPr/>
          <p:nvPr/>
        </p:nvSpPr>
        <p:spPr>
          <a:xfrm>
            <a:off x="5888354" y="4039361"/>
            <a:ext cx="0" cy="803910"/>
          </a:xfrm>
          <a:custGeom>
            <a:avLst/>
            <a:gdLst/>
            <a:ahLst/>
            <a:cxnLst/>
            <a:rect l="l" t="t" r="r" b="b"/>
            <a:pathLst>
              <a:path h="803910">
                <a:moveTo>
                  <a:pt x="0" y="0"/>
                </a:moveTo>
                <a:lnTo>
                  <a:pt x="0" y="803910"/>
                </a:lnTo>
              </a:path>
            </a:pathLst>
          </a:custGeom>
          <a:ln w="38862">
            <a:solidFill>
              <a:srgbClr val="93AFDE"/>
            </a:solidFill>
          </a:ln>
        </p:spPr>
        <p:txBody>
          <a:bodyPr wrap="square" lIns="0" tIns="0" rIns="0" bIns="0" rtlCol="0"/>
          <a:lstStyle/>
          <a:p>
            <a:endParaRPr/>
          </a:p>
        </p:txBody>
      </p:sp>
      <p:sp>
        <p:nvSpPr>
          <p:cNvPr id="55" name="object 55"/>
          <p:cNvSpPr/>
          <p:nvPr/>
        </p:nvSpPr>
        <p:spPr>
          <a:xfrm>
            <a:off x="5958840" y="4036314"/>
            <a:ext cx="0" cy="807085"/>
          </a:xfrm>
          <a:custGeom>
            <a:avLst/>
            <a:gdLst/>
            <a:ahLst/>
            <a:cxnLst/>
            <a:rect l="l" t="t" r="r" b="b"/>
            <a:pathLst>
              <a:path h="807085">
                <a:moveTo>
                  <a:pt x="0" y="0"/>
                </a:moveTo>
                <a:lnTo>
                  <a:pt x="0" y="806958"/>
                </a:lnTo>
              </a:path>
            </a:pathLst>
          </a:custGeom>
          <a:ln w="38100">
            <a:solidFill>
              <a:srgbClr val="93AFDE"/>
            </a:solidFill>
          </a:ln>
        </p:spPr>
        <p:txBody>
          <a:bodyPr wrap="square" lIns="0" tIns="0" rIns="0" bIns="0" rtlCol="0"/>
          <a:lstStyle/>
          <a:p>
            <a:endParaRPr/>
          </a:p>
        </p:txBody>
      </p:sp>
      <p:sp>
        <p:nvSpPr>
          <p:cNvPr id="56" name="object 56"/>
          <p:cNvSpPr/>
          <p:nvPr/>
        </p:nvSpPr>
        <p:spPr>
          <a:xfrm>
            <a:off x="6029325" y="4034028"/>
            <a:ext cx="0" cy="809625"/>
          </a:xfrm>
          <a:custGeom>
            <a:avLst/>
            <a:gdLst/>
            <a:ahLst/>
            <a:cxnLst/>
            <a:rect l="l" t="t" r="r" b="b"/>
            <a:pathLst>
              <a:path h="809625">
                <a:moveTo>
                  <a:pt x="0" y="0"/>
                </a:moveTo>
                <a:lnTo>
                  <a:pt x="0" y="809244"/>
                </a:lnTo>
              </a:path>
            </a:pathLst>
          </a:custGeom>
          <a:ln w="38862">
            <a:solidFill>
              <a:srgbClr val="93AFDE"/>
            </a:solidFill>
          </a:ln>
        </p:spPr>
        <p:txBody>
          <a:bodyPr wrap="square" lIns="0" tIns="0" rIns="0" bIns="0" rtlCol="0"/>
          <a:lstStyle/>
          <a:p>
            <a:endParaRPr/>
          </a:p>
        </p:txBody>
      </p:sp>
      <p:sp>
        <p:nvSpPr>
          <p:cNvPr id="57" name="object 57"/>
          <p:cNvSpPr/>
          <p:nvPr/>
        </p:nvSpPr>
        <p:spPr>
          <a:xfrm>
            <a:off x="6099428" y="4030979"/>
            <a:ext cx="0" cy="812800"/>
          </a:xfrm>
          <a:custGeom>
            <a:avLst/>
            <a:gdLst/>
            <a:ahLst/>
            <a:cxnLst/>
            <a:rect l="l" t="t" r="r" b="b"/>
            <a:pathLst>
              <a:path h="812800">
                <a:moveTo>
                  <a:pt x="0" y="0"/>
                </a:moveTo>
                <a:lnTo>
                  <a:pt x="0" y="812291"/>
                </a:lnTo>
              </a:path>
            </a:pathLst>
          </a:custGeom>
          <a:ln w="38862">
            <a:solidFill>
              <a:srgbClr val="93AFDE"/>
            </a:solidFill>
          </a:ln>
        </p:spPr>
        <p:txBody>
          <a:bodyPr wrap="square" lIns="0" tIns="0" rIns="0" bIns="0" rtlCol="0"/>
          <a:lstStyle/>
          <a:p>
            <a:endParaRPr/>
          </a:p>
        </p:txBody>
      </p:sp>
      <p:sp>
        <p:nvSpPr>
          <p:cNvPr id="58" name="object 58"/>
          <p:cNvSpPr/>
          <p:nvPr/>
        </p:nvSpPr>
        <p:spPr>
          <a:xfrm>
            <a:off x="6169533" y="4027932"/>
            <a:ext cx="0" cy="815340"/>
          </a:xfrm>
          <a:custGeom>
            <a:avLst/>
            <a:gdLst/>
            <a:ahLst/>
            <a:cxnLst/>
            <a:rect l="l" t="t" r="r" b="b"/>
            <a:pathLst>
              <a:path h="815339">
                <a:moveTo>
                  <a:pt x="0" y="0"/>
                </a:moveTo>
                <a:lnTo>
                  <a:pt x="0" y="815339"/>
                </a:lnTo>
              </a:path>
            </a:pathLst>
          </a:custGeom>
          <a:ln w="38862">
            <a:solidFill>
              <a:srgbClr val="93AFDE"/>
            </a:solidFill>
          </a:ln>
        </p:spPr>
        <p:txBody>
          <a:bodyPr wrap="square" lIns="0" tIns="0" rIns="0" bIns="0" rtlCol="0"/>
          <a:lstStyle/>
          <a:p>
            <a:endParaRPr/>
          </a:p>
        </p:txBody>
      </p:sp>
      <p:sp>
        <p:nvSpPr>
          <p:cNvPr id="59" name="object 59"/>
          <p:cNvSpPr/>
          <p:nvPr/>
        </p:nvSpPr>
        <p:spPr>
          <a:xfrm>
            <a:off x="6239636" y="4023359"/>
            <a:ext cx="0" cy="820419"/>
          </a:xfrm>
          <a:custGeom>
            <a:avLst/>
            <a:gdLst/>
            <a:ahLst/>
            <a:cxnLst/>
            <a:rect l="l" t="t" r="r" b="b"/>
            <a:pathLst>
              <a:path h="820420">
                <a:moveTo>
                  <a:pt x="0" y="0"/>
                </a:moveTo>
                <a:lnTo>
                  <a:pt x="0" y="819912"/>
                </a:lnTo>
              </a:path>
            </a:pathLst>
          </a:custGeom>
          <a:ln w="38862">
            <a:solidFill>
              <a:srgbClr val="93AFDE"/>
            </a:solidFill>
          </a:ln>
        </p:spPr>
        <p:txBody>
          <a:bodyPr wrap="square" lIns="0" tIns="0" rIns="0" bIns="0" rtlCol="0"/>
          <a:lstStyle/>
          <a:p>
            <a:endParaRPr/>
          </a:p>
        </p:txBody>
      </p:sp>
      <p:sp>
        <p:nvSpPr>
          <p:cNvPr id="60" name="object 60"/>
          <p:cNvSpPr/>
          <p:nvPr/>
        </p:nvSpPr>
        <p:spPr>
          <a:xfrm>
            <a:off x="6310121" y="4021073"/>
            <a:ext cx="0" cy="822325"/>
          </a:xfrm>
          <a:custGeom>
            <a:avLst/>
            <a:gdLst/>
            <a:ahLst/>
            <a:cxnLst/>
            <a:rect l="l" t="t" r="r" b="b"/>
            <a:pathLst>
              <a:path h="822325">
                <a:moveTo>
                  <a:pt x="0" y="0"/>
                </a:moveTo>
                <a:lnTo>
                  <a:pt x="0" y="822198"/>
                </a:lnTo>
              </a:path>
            </a:pathLst>
          </a:custGeom>
          <a:ln w="38100">
            <a:solidFill>
              <a:srgbClr val="93AFDE"/>
            </a:solidFill>
          </a:ln>
        </p:spPr>
        <p:txBody>
          <a:bodyPr wrap="square" lIns="0" tIns="0" rIns="0" bIns="0" rtlCol="0"/>
          <a:lstStyle/>
          <a:p>
            <a:endParaRPr/>
          </a:p>
        </p:txBody>
      </p:sp>
      <p:sp>
        <p:nvSpPr>
          <p:cNvPr id="61" name="object 61"/>
          <p:cNvSpPr/>
          <p:nvPr/>
        </p:nvSpPr>
        <p:spPr>
          <a:xfrm>
            <a:off x="6380607" y="4018026"/>
            <a:ext cx="0" cy="825500"/>
          </a:xfrm>
          <a:custGeom>
            <a:avLst/>
            <a:gdLst/>
            <a:ahLst/>
            <a:cxnLst/>
            <a:rect l="l" t="t" r="r" b="b"/>
            <a:pathLst>
              <a:path h="825500">
                <a:moveTo>
                  <a:pt x="0" y="0"/>
                </a:moveTo>
                <a:lnTo>
                  <a:pt x="0" y="825246"/>
                </a:lnTo>
              </a:path>
            </a:pathLst>
          </a:custGeom>
          <a:ln w="38862">
            <a:solidFill>
              <a:srgbClr val="93AFDE"/>
            </a:solidFill>
          </a:ln>
        </p:spPr>
        <p:txBody>
          <a:bodyPr wrap="square" lIns="0" tIns="0" rIns="0" bIns="0" rtlCol="0"/>
          <a:lstStyle/>
          <a:p>
            <a:endParaRPr/>
          </a:p>
        </p:txBody>
      </p:sp>
      <p:sp>
        <p:nvSpPr>
          <p:cNvPr id="62" name="object 62"/>
          <p:cNvSpPr/>
          <p:nvPr/>
        </p:nvSpPr>
        <p:spPr>
          <a:xfrm>
            <a:off x="6450710" y="4014978"/>
            <a:ext cx="0" cy="828675"/>
          </a:xfrm>
          <a:custGeom>
            <a:avLst/>
            <a:gdLst/>
            <a:ahLst/>
            <a:cxnLst/>
            <a:rect l="l" t="t" r="r" b="b"/>
            <a:pathLst>
              <a:path h="828675">
                <a:moveTo>
                  <a:pt x="0" y="0"/>
                </a:moveTo>
                <a:lnTo>
                  <a:pt x="0" y="828294"/>
                </a:lnTo>
              </a:path>
            </a:pathLst>
          </a:custGeom>
          <a:ln w="38862">
            <a:solidFill>
              <a:srgbClr val="93AFDE"/>
            </a:solidFill>
          </a:ln>
        </p:spPr>
        <p:txBody>
          <a:bodyPr wrap="square" lIns="0" tIns="0" rIns="0" bIns="0" rtlCol="0"/>
          <a:lstStyle/>
          <a:p>
            <a:endParaRPr/>
          </a:p>
        </p:txBody>
      </p:sp>
      <p:sp>
        <p:nvSpPr>
          <p:cNvPr id="63" name="object 63"/>
          <p:cNvSpPr/>
          <p:nvPr/>
        </p:nvSpPr>
        <p:spPr>
          <a:xfrm>
            <a:off x="6515100" y="4011929"/>
            <a:ext cx="0" cy="831850"/>
          </a:xfrm>
          <a:custGeom>
            <a:avLst/>
            <a:gdLst/>
            <a:ahLst/>
            <a:cxnLst/>
            <a:rect l="l" t="t" r="r" b="b"/>
            <a:pathLst>
              <a:path h="831850">
                <a:moveTo>
                  <a:pt x="0" y="0"/>
                </a:moveTo>
                <a:lnTo>
                  <a:pt x="0" y="831341"/>
                </a:lnTo>
              </a:path>
            </a:pathLst>
          </a:custGeom>
          <a:ln w="27432">
            <a:solidFill>
              <a:srgbClr val="93AFDE"/>
            </a:solidFill>
          </a:ln>
        </p:spPr>
        <p:txBody>
          <a:bodyPr wrap="square" lIns="0" tIns="0" rIns="0" bIns="0" rtlCol="0"/>
          <a:lstStyle/>
          <a:p>
            <a:endParaRPr/>
          </a:p>
        </p:txBody>
      </p:sp>
      <p:sp>
        <p:nvSpPr>
          <p:cNvPr id="64" name="object 64"/>
          <p:cNvSpPr/>
          <p:nvPr/>
        </p:nvSpPr>
        <p:spPr>
          <a:xfrm>
            <a:off x="2601467" y="3918203"/>
            <a:ext cx="3900804" cy="260350"/>
          </a:xfrm>
          <a:custGeom>
            <a:avLst/>
            <a:gdLst/>
            <a:ahLst/>
            <a:cxnLst/>
            <a:rect l="l" t="t" r="r" b="b"/>
            <a:pathLst>
              <a:path w="3900804" h="260350">
                <a:moveTo>
                  <a:pt x="31242" y="153162"/>
                </a:moveTo>
                <a:lnTo>
                  <a:pt x="0" y="257556"/>
                </a:lnTo>
                <a:lnTo>
                  <a:pt x="7620" y="259842"/>
                </a:lnTo>
                <a:lnTo>
                  <a:pt x="39624" y="155448"/>
                </a:lnTo>
                <a:lnTo>
                  <a:pt x="31242" y="153162"/>
                </a:lnTo>
                <a:close/>
              </a:path>
              <a:path w="3900804" h="260350">
                <a:moveTo>
                  <a:pt x="102108" y="105918"/>
                </a:moveTo>
                <a:lnTo>
                  <a:pt x="70866" y="151638"/>
                </a:lnTo>
                <a:lnTo>
                  <a:pt x="77724" y="156972"/>
                </a:lnTo>
                <a:lnTo>
                  <a:pt x="108966" y="110490"/>
                </a:lnTo>
                <a:lnTo>
                  <a:pt x="102108" y="105918"/>
                </a:lnTo>
                <a:close/>
              </a:path>
              <a:path w="3900804" h="260350">
                <a:moveTo>
                  <a:pt x="172212" y="48768"/>
                </a:moveTo>
                <a:lnTo>
                  <a:pt x="140208" y="105918"/>
                </a:lnTo>
                <a:lnTo>
                  <a:pt x="147828" y="110490"/>
                </a:lnTo>
                <a:lnTo>
                  <a:pt x="179832" y="53340"/>
                </a:lnTo>
                <a:lnTo>
                  <a:pt x="172212" y="48768"/>
                </a:lnTo>
                <a:close/>
              </a:path>
              <a:path w="3900804" h="260350">
                <a:moveTo>
                  <a:pt x="215646" y="47244"/>
                </a:moveTo>
                <a:lnTo>
                  <a:pt x="213360" y="54864"/>
                </a:lnTo>
                <a:lnTo>
                  <a:pt x="245364" y="64008"/>
                </a:lnTo>
                <a:lnTo>
                  <a:pt x="246888" y="55626"/>
                </a:lnTo>
                <a:lnTo>
                  <a:pt x="215646" y="47244"/>
                </a:lnTo>
                <a:close/>
              </a:path>
              <a:path w="3900804" h="260350">
                <a:moveTo>
                  <a:pt x="312420" y="1524"/>
                </a:moveTo>
                <a:lnTo>
                  <a:pt x="281178" y="57150"/>
                </a:lnTo>
                <a:lnTo>
                  <a:pt x="288798" y="61722"/>
                </a:lnTo>
                <a:lnTo>
                  <a:pt x="320040" y="6096"/>
                </a:lnTo>
                <a:lnTo>
                  <a:pt x="312420" y="1524"/>
                </a:lnTo>
                <a:close/>
              </a:path>
              <a:path w="3900804" h="260350">
                <a:moveTo>
                  <a:pt x="357378" y="0"/>
                </a:moveTo>
                <a:lnTo>
                  <a:pt x="352806" y="7620"/>
                </a:lnTo>
                <a:lnTo>
                  <a:pt x="384810" y="23622"/>
                </a:lnTo>
                <a:lnTo>
                  <a:pt x="388620" y="16002"/>
                </a:lnTo>
                <a:lnTo>
                  <a:pt x="357378" y="0"/>
                </a:lnTo>
                <a:close/>
              </a:path>
              <a:path w="3900804" h="260350">
                <a:moveTo>
                  <a:pt x="429006" y="17526"/>
                </a:moveTo>
                <a:lnTo>
                  <a:pt x="421386" y="21336"/>
                </a:lnTo>
                <a:lnTo>
                  <a:pt x="452628" y="96012"/>
                </a:lnTo>
                <a:lnTo>
                  <a:pt x="461010" y="92202"/>
                </a:lnTo>
                <a:lnTo>
                  <a:pt x="429006" y="17526"/>
                </a:lnTo>
                <a:close/>
              </a:path>
              <a:path w="3900804" h="260350">
                <a:moveTo>
                  <a:pt x="526542" y="82296"/>
                </a:moveTo>
                <a:lnTo>
                  <a:pt x="494538" y="89916"/>
                </a:lnTo>
                <a:lnTo>
                  <a:pt x="496824" y="98298"/>
                </a:lnTo>
                <a:lnTo>
                  <a:pt x="528066" y="90678"/>
                </a:lnTo>
                <a:lnTo>
                  <a:pt x="526542" y="82296"/>
                </a:lnTo>
                <a:close/>
              </a:path>
              <a:path w="3900804" h="260350">
                <a:moveTo>
                  <a:pt x="594360" y="44196"/>
                </a:moveTo>
                <a:lnTo>
                  <a:pt x="562356" y="83820"/>
                </a:lnTo>
                <a:lnTo>
                  <a:pt x="569214" y="89154"/>
                </a:lnTo>
                <a:lnTo>
                  <a:pt x="601218" y="49530"/>
                </a:lnTo>
                <a:lnTo>
                  <a:pt x="594360" y="44196"/>
                </a:lnTo>
                <a:close/>
              </a:path>
              <a:path w="3900804" h="260350">
                <a:moveTo>
                  <a:pt x="665988" y="27432"/>
                </a:moveTo>
                <a:lnTo>
                  <a:pt x="633984" y="42672"/>
                </a:lnTo>
                <a:lnTo>
                  <a:pt x="637794" y="50292"/>
                </a:lnTo>
                <a:lnTo>
                  <a:pt x="669798" y="35052"/>
                </a:lnTo>
                <a:lnTo>
                  <a:pt x="665988" y="27432"/>
                </a:lnTo>
                <a:close/>
              </a:path>
              <a:path w="3900804" h="260350">
                <a:moveTo>
                  <a:pt x="710184" y="29718"/>
                </a:moveTo>
                <a:lnTo>
                  <a:pt x="702564" y="32766"/>
                </a:lnTo>
                <a:lnTo>
                  <a:pt x="733806" y="112776"/>
                </a:lnTo>
                <a:lnTo>
                  <a:pt x="742188" y="109728"/>
                </a:lnTo>
                <a:lnTo>
                  <a:pt x="710184" y="29718"/>
                </a:lnTo>
                <a:close/>
              </a:path>
              <a:path w="3900804" h="260350">
                <a:moveTo>
                  <a:pt x="781050" y="109728"/>
                </a:moveTo>
                <a:lnTo>
                  <a:pt x="772668" y="112776"/>
                </a:lnTo>
                <a:lnTo>
                  <a:pt x="803910" y="195834"/>
                </a:lnTo>
                <a:lnTo>
                  <a:pt x="812292" y="192786"/>
                </a:lnTo>
                <a:lnTo>
                  <a:pt x="781050" y="109728"/>
                </a:lnTo>
                <a:close/>
              </a:path>
              <a:path w="3900804" h="260350">
                <a:moveTo>
                  <a:pt x="850392" y="192024"/>
                </a:moveTo>
                <a:lnTo>
                  <a:pt x="843534" y="196596"/>
                </a:lnTo>
                <a:lnTo>
                  <a:pt x="874776" y="248412"/>
                </a:lnTo>
                <a:lnTo>
                  <a:pt x="882396" y="243840"/>
                </a:lnTo>
                <a:lnTo>
                  <a:pt x="850392" y="192024"/>
                </a:lnTo>
                <a:close/>
              </a:path>
              <a:path w="3900804" h="260350">
                <a:moveTo>
                  <a:pt x="918210" y="241554"/>
                </a:moveTo>
                <a:lnTo>
                  <a:pt x="915924" y="249936"/>
                </a:lnTo>
                <a:lnTo>
                  <a:pt x="947928" y="258318"/>
                </a:lnTo>
                <a:lnTo>
                  <a:pt x="950214" y="250698"/>
                </a:lnTo>
                <a:lnTo>
                  <a:pt x="918210" y="241554"/>
                </a:lnTo>
                <a:close/>
              </a:path>
              <a:path w="3900804" h="260350">
                <a:moveTo>
                  <a:pt x="1016508" y="230886"/>
                </a:moveTo>
                <a:lnTo>
                  <a:pt x="985266" y="250698"/>
                </a:lnTo>
                <a:lnTo>
                  <a:pt x="989838" y="258318"/>
                </a:lnTo>
                <a:lnTo>
                  <a:pt x="1021080" y="237744"/>
                </a:lnTo>
                <a:lnTo>
                  <a:pt x="1016508" y="230886"/>
                </a:lnTo>
                <a:close/>
              </a:path>
              <a:path w="3900804" h="260350">
                <a:moveTo>
                  <a:pt x="1086612" y="209550"/>
                </a:moveTo>
                <a:lnTo>
                  <a:pt x="1055370" y="230886"/>
                </a:lnTo>
                <a:lnTo>
                  <a:pt x="1059942" y="237744"/>
                </a:lnTo>
                <a:lnTo>
                  <a:pt x="1091946" y="216408"/>
                </a:lnTo>
                <a:lnTo>
                  <a:pt x="1086612" y="209550"/>
                </a:lnTo>
                <a:close/>
              </a:path>
              <a:path w="3900804" h="260350">
                <a:moveTo>
                  <a:pt x="1157478" y="188976"/>
                </a:moveTo>
                <a:lnTo>
                  <a:pt x="1125474" y="209550"/>
                </a:lnTo>
                <a:lnTo>
                  <a:pt x="1130046" y="216408"/>
                </a:lnTo>
                <a:lnTo>
                  <a:pt x="1162050" y="196596"/>
                </a:lnTo>
                <a:lnTo>
                  <a:pt x="1157478" y="188976"/>
                </a:lnTo>
                <a:close/>
              </a:path>
              <a:path w="3900804" h="260350">
                <a:moveTo>
                  <a:pt x="1199388" y="188976"/>
                </a:moveTo>
                <a:lnTo>
                  <a:pt x="1197864" y="197358"/>
                </a:lnTo>
                <a:lnTo>
                  <a:pt x="1229106" y="202692"/>
                </a:lnTo>
                <a:lnTo>
                  <a:pt x="1230630" y="194310"/>
                </a:lnTo>
                <a:lnTo>
                  <a:pt x="1199388" y="188976"/>
                </a:lnTo>
                <a:close/>
              </a:path>
              <a:path w="3900804" h="260350">
                <a:moveTo>
                  <a:pt x="1297686" y="170688"/>
                </a:moveTo>
                <a:lnTo>
                  <a:pt x="1265682" y="195072"/>
                </a:lnTo>
                <a:lnTo>
                  <a:pt x="1271016" y="201930"/>
                </a:lnTo>
                <a:lnTo>
                  <a:pt x="1303020" y="177546"/>
                </a:lnTo>
                <a:lnTo>
                  <a:pt x="1297686" y="170688"/>
                </a:lnTo>
                <a:close/>
              </a:path>
              <a:path w="3900804" h="260350">
                <a:moveTo>
                  <a:pt x="1367028" y="118872"/>
                </a:moveTo>
                <a:lnTo>
                  <a:pt x="1335024" y="172212"/>
                </a:lnTo>
                <a:lnTo>
                  <a:pt x="1342644" y="176784"/>
                </a:lnTo>
                <a:lnTo>
                  <a:pt x="1373886" y="123444"/>
                </a:lnTo>
                <a:lnTo>
                  <a:pt x="1367028" y="118872"/>
                </a:lnTo>
                <a:close/>
              </a:path>
              <a:path w="3900804" h="260350">
                <a:moveTo>
                  <a:pt x="1438656" y="101346"/>
                </a:moveTo>
                <a:lnTo>
                  <a:pt x="1407414" y="117348"/>
                </a:lnTo>
                <a:lnTo>
                  <a:pt x="1411224" y="124968"/>
                </a:lnTo>
                <a:lnTo>
                  <a:pt x="1442466" y="108966"/>
                </a:lnTo>
                <a:lnTo>
                  <a:pt x="1438656" y="101346"/>
                </a:lnTo>
                <a:close/>
              </a:path>
              <a:path w="3900804" h="260350">
                <a:moveTo>
                  <a:pt x="1481328" y="101346"/>
                </a:moveTo>
                <a:lnTo>
                  <a:pt x="1477518" y="108966"/>
                </a:lnTo>
                <a:lnTo>
                  <a:pt x="1508760" y="124968"/>
                </a:lnTo>
                <a:lnTo>
                  <a:pt x="1512570" y="117348"/>
                </a:lnTo>
                <a:lnTo>
                  <a:pt x="1481328" y="101346"/>
                </a:lnTo>
                <a:close/>
              </a:path>
              <a:path w="3900804" h="260350">
                <a:moveTo>
                  <a:pt x="1552194" y="118110"/>
                </a:moveTo>
                <a:lnTo>
                  <a:pt x="1546860" y="124206"/>
                </a:lnTo>
                <a:lnTo>
                  <a:pt x="1578864" y="150114"/>
                </a:lnTo>
                <a:lnTo>
                  <a:pt x="1584198" y="144018"/>
                </a:lnTo>
                <a:lnTo>
                  <a:pt x="1552194" y="118110"/>
                </a:lnTo>
                <a:close/>
              </a:path>
              <a:path w="3900804" h="260350">
                <a:moveTo>
                  <a:pt x="1620774" y="142494"/>
                </a:moveTo>
                <a:lnTo>
                  <a:pt x="1619250" y="150876"/>
                </a:lnTo>
                <a:lnTo>
                  <a:pt x="1650492" y="158496"/>
                </a:lnTo>
                <a:lnTo>
                  <a:pt x="1652777" y="150114"/>
                </a:lnTo>
                <a:lnTo>
                  <a:pt x="1620774" y="142494"/>
                </a:lnTo>
                <a:close/>
              </a:path>
              <a:path w="3900804" h="260350">
                <a:moveTo>
                  <a:pt x="1722120" y="150114"/>
                </a:moveTo>
                <a:lnTo>
                  <a:pt x="1690115" y="150114"/>
                </a:lnTo>
                <a:lnTo>
                  <a:pt x="1690115" y="158496"/>
                </a:lnTo>
                <a:lnTo>
                  <a:pt x="1722120" y="158496"/>
                </a:lnTo>
                <a:lnTo>
                  <a:pt x="1722120" y="150114"/>
                </a:lnTo>
                <a:close/>
              </a:path>
              <a:path w="3900804" h="260350">
                <a:moveTo>
                  <a:pt x="1763268" y="150876"/>
                </a:moveTo>
                <a:lnTo>
                  <a:pt x="1757934" y="157734"/>
                </a:lnTo>
                <a:lnTo>
                  <a:pt x="1789176" y="180594"/>
                </a:lnTo>
                <a:lnTo>
                  <a:pt x="1794510" y="173736"/>
                </a:lnTo>
                <a:lnTo>
                  <a:pt x="1763268" y="150876"/>
                </a:lnTo>
                <a:close/>
              </a:path>
              <a:path w="3900804" h="260350">
                <a:moveTo>
                  <a:pt x="1831848" y="172974"/>
                </a:moveTo>
                <a:lnTo>
                  <a:pt x="1830324" y="181356"/>
                </a:lnTo>
                <a:lnTo>
                  <a:pt x="1861566" y="187452"/>
                </a:lnTo>
                <a:lnTo>
                  <a:pt x="1863090" y="178308"/>
                </a:lnTo>
                <a:lnTo>
                  <a:pt x="1831848" y="172974"/>
                </a:lnTo>
                <a:close/>
              </a:path>
              <a:path w="3900804" h="260350">
                <a:moveTo>
                  <a:pt x="1901190" y="178308"/>
                </a:moveTo>
                <a:lnTo>
                  <a:pt x="1901190" y="187452"/>
                </a:lnTo>
                <a:lnTo>
                  <a:pt x="1932432" y="188214"/>
                </a:lnTo>
                <a:lnTo>
                  <a:pt x="1932432" y="179832"/>
                </a:lnTo>
                <a:lnTo>
                  <a:pt x="1901190" y="178308"/>
                </a:lnTo>
                <a:close/>
              </a:path>
              <a:path w="3900804" h="260350">
                <a:moveTo>
                  <a:pt x="2002536" y="178308"/>
                </a:moveTo>
                <a:lnTo>
                  <a:pt x="1971294" y="179832"/>
                </a:lnTo>
                <a:lnTo>
                  <a:pt x="1971294" y="188214"/>
                </a:lnTo>
                <a:lnTo>
                  <a:pt x="2003298" y="187452"/>
                </a:lnTo>
                <a:lnTo>
                  <a:pt x="2002536" y="178308"/>
                </a:lnTo>
                <a:close/>
              </a:path>
              <a:path w="3900804" h="260350">
                <a:moveTo>
                  <a:pt x="2072640" y="176022"/>
                </a:moveTo>
                <a:lnTo>
                  <a:pt x="2041398" y="178308"/>
                </a:lnTo>
                <a:lnTo>
                  <a:pt x="2042160" y="187452"/>
                </a:lnTo>
                <a:lnTo>
                  <a:pt x="2073402" y="184404"/>
                </a:lnTo>
                <a:lnTo>
                  <a:pt x="2072640" y="176022"/>
                </a:lnTo>
                <a:close/>
              </a:path>
              <a:path w="3900804" h="260350">
                <a:moveTo>
                  <a:pt x="2142744" y="171450"/>
                </a:moveTo>
                <a:lnTo>
                  <a:pt x="2111502" y="176022"/>
                </a:lnTo>
                <a:lnTo>
                  <a:pt x="2112264" y="184404"/>
                </a:lnTo>
                <a:lnTo>
                  <a:pt x="2144268" y="179832"/>
                </a:lnTo>
                <a:lnTo>
                  <a:pt x="2142744" y="171450"/>
                </a:lnTo>
                <a:close/>
              </a:path>
              <a:path w="3900804" h="260350">
                <a:moveTo>
                  <a:pt x="2212848" y="166878"/>
                </a:moveTo>
                <a:lnTo>
                  <a:pt x="2181606" y="171450"/>
                </a:lnTo>
                <a:lnTo>
                  <a:pt x="2182368" y="179832"/>
                </a:lnTo>
                <a:lnTo>
                  <a:pt x="2214372" y="176022"/>
                </a:lnTo>
                <a:lnTo>
                  <a:pt x="2212848" y="166878"/>
                </a:lnTo>
                <a:close/>
              </a:path>
              <a:path w="3900804" h="260350">
                <a:moveTo>
                  <a:pt x="2282952" y="158496"/>
                </a:moveTo>
                <a:lnTo>
                  <a:pt x="2250948" y="166878"/>
                </a:lnTo>
                <a:lnTo>
                  <a:pt x="2253234" y="175260"/>
                </a:lnTo>
                <a:lnTo>
                  <a:pt x="2285238" y="166878"/>
                </a:lnTo>
                <a:lnTo>
                  <a:pt x="2282952" y="158496"/>
                </a:lnTo>
                <a:close/>
              </a:path>
              <a:path w="3900804" h="260350">
                <a:moveTo>
                  <a:pt x="2353056" y="150114"/>
                </a:moveTo>
                <a:lnTo>
                  <a:pt x="2321814" y="158496"/>
                </a:lnTo>
                <a:lnTo>
                  <a:pt x="2324100" y="166878"/>
                </a:lnTo>
                <a:lnTo>
                  <a:pt x="2355342" y="158496"/>
                </a:lnTo>
                <a:lnTo>
                  <a:pt x="2353056" y="150114"/>
                </a:lnTo>
                <a:close/>
              </a:path>
              <a:path w="3900804" h="260350">
                <a:moveTo>
                  <a:pt x="2423922" y="144018"/>
                </a:moveTo>
                <a:lnTo>
                  <a:pt x="2391918" y="150114"/>
                </a:lnTo>
                <a:lnTo>
                  <a:pt x="2393442" y="158496"/>
                </a:lnTo>
                <a:lnTo>
                  <a:pt x="2425446" y="152400"/>
                </a:lnTo>
                <a:lnTo>
                  <a:pt x="2423922" y="144018"/>
                </a:lnTo>
                <a:close/>
              </a:path>
              <a:path w="3900804" h="260350">
                <a:moveTo>
                  <a:pt x="2494026" y="140970"/>
                </a:moveTo>
                <a:lnTo>
                  <a:pt x="2462784" y="144018"/>
                </a:lnTo>
                <a:lnTo>
                  <a:pt x="2463546" y="152400"/>
                </a:lnTo>
                <a:lnTo>
                  <a:pt x="2494788" y="150114"/>
                </a:lnTo>
                <a:lnTo>
                  <a:pt x="2494026" y="140970"/>
                </a:lnTo>
                <a:close/>
              </a:path>
              <a:path w="3900804" h="260350">
                <a:moveTo>
                  <a:pt x="2564892" y="138684"/>
                </a:moveTo>
                <a:lnTo>
                  <a:pt x="2532888" y="140970"/>
                </a:lnTo>
                <a:lnTo>
                  <a:pt x="2533650" y="150114"/>
                </a:lnTo>
                <a:lnTo>
                  <a:pt x="2565654" y="147066"/>
                </a:lnTo>
                <a:lnTo>
                  <a:pt x="2564892" y="138684"/>
                </a:lnTo>
                <a:close/>
              </a:path>
              <a:path w="3900804" h="260350">
                <a:moveTo>
                  <a:pt x="2634234" y="132588"/>
                </a:moveTo>
                <a:lnTo>
                  <a:pt x="2602992" y="138684"/>
                </a:lnTo>
                <a:lnTo>
                  <a:pt x="2604516" y="147066"/>
                </a:lnTo>
                <a:lnTo>
                  <a:pt x="2635758" y="140970"/>
                </a:lnTo>
                <a:lnTo>
                  <a:pt x="2634234" y="132588"/>
                </a:lnTo>
                <a:close/>
              </a:path>
              <a:path w="3900804" h="260350">
                <a:moveTo>
                  <a:pt x="2705100" y="127254"/>
                </a:moveTo>
                <a:lnTo>
                  <a:pt x="2673096" y="132588"/>
                </a:lnTo>
                <a:lnTo>
                  <a:pt x="2674620" y="140970"/>
                </a:lnTo>
                <a:lnTo>
                  <a:pt x="2706624" y="135636"/>
                </a:lnTo>
                <a:lnTo>
                  <a:pt x="2705100" y="127254"/>
                </a:lnTo>
                <a:close/>
              </a:path>
              <a:path w="3900804" h="260350">
                <a:moveTo>
                  <a:pt x="2744724" y="127254"/>
                </a:moveTo>
                <a:lnTo>
                  <a:pt x="2743962" y="135636"/>
                </a:lnTo>
                <a:lnTo>
                  <a:pt x="2775204" y="138684"/>
                </a:lnTo>
                <a:lnTo>
                  <a:pt x="2775966" y="129540"/>
                </a:lnTo>
                <a:lnTo>
                  <a:pt x="2744724" y="127254"/>
                </a:lnTo>
                <a:close/>
              </a:path>
              <a:path w="3900804" h="260350">
                <a:moveTo>
                  <a:pt x="2814828" y="129540"/>
                </a:moveTo>
                <a:lnTo>
                  <a:pt x="2814066" y="138684"/>
                </a:lnTo>
                <a:lnTo>
                  <a:pt x="2845308" y="142494"/>
                </a:lnTo>
                <a:lnTo>
                  <a:pt x="2846832" y="134112"/>
                </a:lnTo>
                <a:lnTo>
                  <a:pt x="2814828" y="129540"/>
                </a:lnTo>
                <a:close/>
              </a:path>
              <a:path w="3900804" h="260350">
                <a:moveTo>
                  <a:pt x="2884932" y="134112"/>
                </a:moveTo>
                <a:lnTo>
                  <a:pt x="2884932" y="142494"/>
                </a:lnTo>
                <a:lnTo>
                  <a:pt x="2916174" y="144018"/>
                </a:lnTo>
                <a:lnTo>
                  <a:pt x="2916174" y="135636"/>
                </a:lnTo>
                <a:lnTo>
                  <a:pt x="2884932" y="134112"/>
                </a:lnTo>
                <a:close/>
              </a:path>
              <a:path w="3900804" h="260350">
                <a:moveTo>
                  <a:pt x="2986278" y="134112"/>
                </a:moveTo>
                <a:lnTo>
                  <a:pt x="2955036" y="135636"/>
                </a:lnTo>
                <a:lnTo>
                  <a:pt x="2955036" y="144018"/>
                </a:lnTo>
                <a:lnTo>
                  <a:pt x="2987040" y="142494"/>
                </a:lnTo>
                <a:lnTo>
                  <a:pt x="2986278" y="134112"/>
                </a:lnTo>
                <a:close/>
              </a:path>
              <a:path w="3900804" h="260350">
                <a:moveTo>
                  <a:pt x="3056382" y="129540"/>
                </a:moveTo>
                <a:lnTo>
                  <a:pt x="3025140" y="134112"/>
                </a:lnTo>
                <a:lnTo>
                  <a:pt x="3025902" y="142494"/>
                </a:lnTo>
                <a:lnTo>
                  <a:pt x="3057144" y="138684"/>
                </a:lnTo>
                <a:lnTo>
                  <a:pt x="3056382" y="129540"/>
                </a:lnTo>
                <a:close/>
              </a:path>
              <a:path w="3900804" h="260350">
                <a:moveTo>
                  <a:pt x="3126486" y="124206"/>
                </a:moveTo>
                <a:lnTo>
                  <a:pt x="3094482" y="129540"/>
                </a:lnTo>
                <a:lnTo>
                  <a:pt x="3096006" y="138684"/>
                </a:lnTo>
                <a:lnTo>
                  <a:pt x="3128010" y="132588"/>
                </a:lnTo>
                <a:lnTo>
                  <a:pt x="3126486" y="124206"/>
                </a:lnTo>
                <a:close/>
              </a:path>
              <a:path w="3900804" h="260350">
                <a:moveTo>
                  <a:pt x="3197352" y="121158"/>
                </a:moveTo>
                <a:lnTo>
                  <a:pt x="3165348" y="124206"/>
                </a:lnTo>
                <a:lnTo>
                  <a:pt x="3166110" y="132588"/>
                </a:lnTo>
                <a:lnTo>
                  <a:pt x="3198114" y="129540"/>
                </a:lnTo>
                <a:lnTo>
                  <a:pt x="3197352" y="121158"/>
                </a:lnTo>
                <a:close/>
              </a:path>
              <a:path w="3900804" h="260350">
                <a:moveTo>
                  <a:pt x="3267455" y="117348"/>
                </a:moveTo>
                <a:lnTo>
                  <a:pt x="3235452" y="121158"/>
                </a:lnTo>
                <a:lnTo>
                  <a:pt x="3236976" y="129540"/>
                </a:lnTo>
                <a:lnTo>
                  <a:pt x="3268218" y="125730"/>
                </a:lnTo>
                <a:lnTo>
                  <a:pt x="3267455" y="117348"/>
                </a:lnTo>
                <a:close/>
              </a:path>
              <a:path w="3900804" h="260350">
                <a:moveTo>
                  <a:pt x="3337560" y="114300"/>
                </a:moveTo>
                <a:lnTo>
                  <a:pt x="3306318" y="116586"/>
                </a:lnTo>
                <a:lnTo>
                  <a:pt x="3307079" y="125730"/>
                </a:lnTo>
                <a:lnTo>
                  <a:pt x="3338322" y="122682"/>
                </a:lnTo>
                <a:lnTo>
                  <a:pt x="3337560" y="114300"/>
                </a:lnTo>
                <a:close/>
              </a:path>
              <a:path w="3900804" h="260350">
                <a:moveTo>
                  <a:pt x="3407664" y="111252"/>
                </a:moveTo>
                <a:lnTo>
                  <a:pt x="3376422" y="114300"/>
                </a:lnTo>
                <a:lnTo>
                  <a:pt x="3377184" y="122682"/>
                </a:lnTo>
                <a:lnTo>
                  <a:pt x="3408426" y="119634"/>
                </a:lnTo>
                <a:lnTo>
                  <a:pt x="3407664" y="111252"/>
                </a:lnTo>
                <a:close/>
              </a:path>
              <a:path w="3900804" h="260350">
                <a:moveTo>
                  <a:pt x="3477768" y="108204"/>
                </a:moveTo>
                <a:lnTo>
                  <a:pt x="3446526" y="111252"/>
                </a:lnTo>
                <a:lnTo>
                  <a:pt x="3447288" y="119634"/>
                </a:lnTo>
                <a:lnTo>
                  <a:pt x="3478529" y="116586"/>
                </a:lnTo>
                <a:lnTo>
                  <a:pt x="3477768" y="108204"/>
                </a:lnTo>
                <a:close/>
              </a:path>
              <a:path w="3900804" h="260350">
                <a:moveTo>
                  <a:pt x="3548634" y="105156"/>
                </a:moveTo>
                <a:lnTo>
                  <a:pt x="3516629" y="108204"/>
                </a:lnTo>
                <a:lnTo>
                  <a:pt x="3517391" y="116586"/>
                </a:lnTo>
                <a:lnTo>
                  <a:pt x="3549396" y="114300"/>
                </a:lnTo>
                <a:lnTo>
                  <a:pt x="3548634" y="105156"/>
                </a:lnTo>
                <a:close/>
              </a:path>
              <a:path w="3900804" h="260350">
                <a:moveTo>
                  <a:pt x="3618738" y="101346"/>
                </a:moveTo>
                <a:lnTo>
                  <a:pt x="3586734" y="105156"/>
                </a:lnTo>
                <a:lnTo>
                  <a:pt x="3588258" y="114300"/>
                </a:lnTo>
                <a:lnTo>
                  <a:pt x="3619500" y="109728"/>
                </a:lnTo>
                <a:lnTo>
                  <a:pt x="3618738" y="101346"/>
                </a:lnTo>
                <a:close/>
              </a:path>
              <a:path w="3900804" h="260350">
                <a:moveTo>
                  <a:pt x="3688841" y="98298"/>
                </a:moveTo>
                <a:lnTo>
                  <a:pt x="3657600" y="101346"/>
                </a:lnTo>
                <a:lnTo>
                  <a:pt x="3658362" y="109728"/>
                </a:lnTo>
                <a:lnTo>
                  <a:pt x="3689604" y="106680"/>
                </a:lnTo>
                <a:lnTo>
                  <a:pt x="3688841" y="98298"/>
                </a:lnTo>
                <a:close/>
              </a:path>
              <a:path w="3900804" h="260350">
                <a:moveTo>
                  <a:pt x="3758946" y="95250"/>
                </a:moveTo>
                <a:lnTo>
                  <a:pt x="3727704" y="98298"/>
                </a:lnTo>
                <a:lnTo>
                  <a:pt x="3728466" y="106680"/>
                </a:lnTo>
                <a:lnTo>
                  <a:pt x="3759708" y="104394"/>
                </a:lnTo>
                <a:lnTo>
                  <a:pt x="3758946" y="95250"/>
                </a:lnTo>
                <a:close/>
              </a:path>
              <a:path w="3900804" h="260350">
                <a:moveTo>
                  <a:pt x="3829812" y="92964"/>
                </a:moveTo>
                <a:lnTo>
                  <a:pt x="3797808" y="95250"/>
                </a:lnTo>
                <a:lnTo>
                  <a:pt x="3798570" y="104394"/>
                </a:lnTo>
                <a:lnTo>
                  <a:pt x="3830574" y="101346"/>
                </a:lnTo>
                <a:lnTo>
                  <a:pt x="3829812" y="92964"/>
                </a:lnTo>
                <a:close/>
              </a:path>
              <a:path w="3900804" h="260350">
                <a:moveTo>
                  <a:pt x="3899916" y="89916"/>
                </a:moveTo>
                <a:lnTo>
                  <a:pt x="3867912" y="92964"/>
                </a:lnTo>
                <a:lnTo>
                  <a:pt x="3868674" y="101346"/>
                </a:lnTo>
                <a:lnTo>
                  <a:pt x="3900678" y="98298"/>
                </a:lnTo>
                <a:lnTo>
                  <a:pt x="3899916" y="89916"/>
                </a:lnTo>
                <a:close/>
              </a:path>
            </a:pathLst>
          </a:custGeom>
          <a:solidFill>
            <a:srgbClr val="000000"/>
          </a:solidFill>
        </p:spPr>
        <p:txBody>
          <a:bodyPr wrap="square" lIns="0" tIns="0" rIns="0" bIns="0" rtlCol="0"/>
          <a:lstStyle/>
          <a:p>
            <a:endParaRPr/>
          </a:p>
        </p:txBody>
      </p:sp>
      <p:sp>
        <p:nvSpPr>
          <p:cNvPr id="65" name="object 65"/>
          <p:cNvSpPr/>
          <p:nvPr/>
        </p:nvSpPr>
        <p:spPr>
          <a:xfrm>
            <a:off x="2594610" y="3925061"/>
            <a:ext cx="0" cy="252729"/>
          </a:xfrm>
          <a:custGeom>
            <a:avLst/>
            <a:gdLst/>
            <a:ahLst/>
            <a:cxnLst/>
            <a:rect l="l" t="t" r="r" b="b"/>
            <a:pathLst>
              <a:path h="252729">
                <a:moveTo>
                  <a:pt x="0" y="0"/>
                </a:moveTo>
                <a:lnTo>
                  <a:pt x="0" y="252222"/>
                </a:lnTo>
              </a:path>
            </a:pathLst>
          </a:custGeom>
          <a:ln w="21336">
            <a:solidFill>
              <a:srgbClr val="193F6D"/>
            </a:solidFill>
          </a:ln>
        </p:spPr>
        <p:txBody>
          <a:bodyPr wrap="square" lIns="0" tIns="0" rIns="0" bIns="0" rtlCol="0"/>
          <a:lstStyle/>
          <a:p>
            <a:endParaRPr/>
          </a:p>
        </p:txBody>
      </p:sp>
      <p:sp>
        <p:nvSpPr>
          <p:cNvPr id="66" name="object 66"/>
          <p:cNvSpPr/>
          <p:nvPr/>
        </p:nvSpPr>
        <p:spPr>
          <a:xfrm>
            <a:off x="2655951" y="3819144"/>
            <a:ext cx="0" cy="253365"/>
          </a:xfrm>
          <a:custGeom>
            <a:avLst/>
            <a:gdLst/>
            <a:ahLst/>
            <a:cxnLst/>
            <a:rect l="l" t="t" r="r" b="b"/>
            <a:pathLst>
              <a:path h="253364">
                <a:moveTo>
                  <a:pt x="0" y="0"/>
                </a:moveTo>
                <a:lnTo>
                  <a:pt x="0" y="252984"/>
                </a:lnTo>
              </a:path>
            </a:pathLst>
          </a:custGeom>
          <a:ln w="38862">
            <a:solidFill>
              <a:srgbClr val="193F6D"/>
            </a:solidFill>
          </a:ln>
        </p:spPr>
        <p:txBody>
          <a:bodyPr wrap="square" lIns="0" tIns="0" rIns="0" bIns="0" rtlCol="0"/>
          <a:lstStyle/>
          <a:p>
            <a:endParaRPr/>
          </a:p>
        </p:txBody>
      </p:sp>
      <p:sp>
        <p:nvSpPr>
          <p:cNvPr id="67" name="object 67"/>
          <p:cNvSpPr/>
          <p:nvPr/>
        </p:nvSpPr>
        <p:spPr>
          <a:xfrm>
            <a:off x="2726435" y="3768852"/>
            <a:ext cx="0" cy="257810"/>
          </a:xfrm>
          <a:custGeom>
            <a:avLst/>
            <a:gdLst/>
            <a:ahLst/>
            <a:cxnLst/>
            <a:rect l="l" t="t" r="r" b="b"/>
            <a:pathLst>
              <a:path h="257810">
                <a:moveTo>
                  <a:pt x="0" y="0"/>
                </a:moveTo>
                <a:lnTo>
                  <a:pt x="0" y="257555"/>
                </a:lnTo>
              </a:path>
            </a:pathLst>
          </a:custGeom>
          <a:ln w="38100">
            <a:solidFill>
              <a:srgbClr val="193F6D"/>
            </a:solidFill>
          </a:ln>
        </p:spPr>
        <p:txBody>
          <a:bodyPr wrap="square" lIns="0" tIns="0" rIns="0" bIns="0" rtlCol="0"/>
          <a:lstStyle/>
          <a:p>
            <a:endParaRPr/>
          </a:p>
        </p:txBody>
      </p:sp>
      <p:sp>
        <p:nvSpPr>
          <p:cNvPr id="68" name="object 68"/>
          <p:cNvSpPr/>
          <p:nvPr/>
        </p:nvSpPr>
        <p:spPr>
          <a:xfrm>
            <a:off x="2796920" y="3710178"/>
            <a:ext cx="0" cy="259079"/>
          </a:xfrm>
          <a:custGeom>
            <a:avLst/>
            <a:gdLst/>
            <a:ahLst/>
            <a:cxnLst/>
            <a:rect l="l" t="t" r="r" b="b"/>
            <a:pathLst>
              <a:path h="259079">
                <a:moveTo>
                  <a:pt x="0" y="0"/>
                </a:moveTo>
                <a:lnTo>
                  <a:pt x="0" y="259079"/>
                </a:lnTo>
              </a:path>
            </a:pathLst>
          </a:custGeom>
          <a:ln w="38862">
            <a:solidFill>
              <a:srgbClr val="193F6D"/>
            </a:solidFill>
          </a:ln>
        </p:spPr>
        <p:txBody>
          <a:bodyPr wrap="square" lIns="0" tIns="0" rIns="0" bIns="0" rtlCol="0"/>
          <a:lstStyle/>
          <a:p>
            <a:endParaRPr/>
          </a:p>
        </p:txBody>
      </p:sp>
      <p:sp>
        <p:nvSpPr>
          <p:cNvPr id="69" name="object 69"/>
          <p:cNvSpPr/>
          <p:nvPr/>
        </p:nvSpPr>
        <p:spPr>
          <a:xfrm>
            <a:off x="2867025" y="3715511"/>
            <a:ext cx="0" cy="262255"/>
          </a:xfrm>
          <a:custGeom>
            <a:avLst/>
            <a:gdLst/>
            <a:ahLst/>
            <a:cxnLst/>
            <a:rect l="l" t="t" r="r" b="b"/>
            <a:pathLst>
              <a:path h="262254">
                <a:moveTo>
                  <a:pt x="0" y="0"/>
                </a:moveTo>
                <a:lnTo>
                  <a:pt x="0" y="262127"/>
                </a:lnTo>
              </a:path>
            </a:pathLst>
          </a:custGeom>
          <a:ln w="38862">
            <a:solidFill>
              <a:srgbClr val="193F6D"/>
            </a:solidFill>
          </a:ln>
        </p:spPr>
        <p:txBody>
          <a:bodyPr wrap="square" lIns="0" tIns="0" rIns="0" bIns="0" rtlCol="0"/>
          <a:lstStyle/>
          <a:p>
            <a:endParaRPr/>
          </a:p>
        </p:txBody>
      </p:sp>
      <p:sp>
        <p:nvSpPr>
          <p:cNvPr id="70" name="object 70"/>
          <p:cNvSpPr/>
          <p:nvPr/>
        </p:nvSpPr>
        <p:spPr>
          <a:xfrm>
            <a:off x="2937129" y="3658361"/>
            <a:ext cx="0" cy="264160"/>
          </a:xfrm>
          <a:custGeom>
            <a:avLst/>
            <a:gdLst/>
            <a:ahLst/>
            <a:cxnLst/>
            <a:rect l="l" t="t" r="r" b="b"/>
            <a:pathLst>
              <a:path h="264160">
                <a:moveTo>
                  <a:pt x="0" y="0"/>
                </a:moveTo>
                <a:lnTo>
                  <a:pt x="0" y="263651"/>
                </a:lnTo>
              </a:path>
            </a:pathLst>
          </a:custGeom>
          <a:ln w="38862">
            <a:solidFill>
              <a:srgbClr val="193F6D"/>
            </a:solidFill>
          </a:ln>
        </p:spPr>
        <p:txBody>
          <a:bodyPr wrap="square" lIns="0" tIns="0" rIns="0" bIns="0" rtlCol="0"/>
          <a:lstStyle/>
          <a:p>
            <a:endParaRPr/>
          </a:p>
        </p:txBody>
      </p:sp>
      <p:sp>
        <p:nvSpPr>
          <p:cNvPr id="71" name="object 71"/>
          <p:cNvSpPr/>
          <p:nvPr/>
        </p:nvSpPr>
        <p:spPr>
          <a:xfrm>
            <a:off x="3007232" y="3672840"/>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72" name="object 72"/>
          <p:cNvSpPr/>
          <p:nvPr/>
        </p:nvSpPr>
        <p:spPr>
          <a:xfrm>
            <a:off x="3077717" y="3746753"/>
            <a:ext cx="0" cy="265430"/>
          </a:xfrm>
          <a:custGeom>
            <a:avLst/>
            <a:gdLst/>
            <a:ahLst/>
            <a:cxnLst/>
            <a:rect l="l" t="t" r="r" b="b"/>
            <a:pathLst>
              <a:path h="265429">
                <a:moveTo>
                  <a:pt x="0" y="0"/>
                </a:moveTo>
                <a:lnTo>
                  <a:pt x="0" y="265175"/>
                </a:lnTo>
              </a:path>
            </a:pathLst>
          </a:custGeom>
          <a:ln w="38100">
            <a:solidFill>
              <a:srgbClr val="193F6D"/>
            </a:solidFill>
          </a:ln>
        </p:spPr>
        <p:txBody>
          <a:bodyPr wrap="square" lIns="0" tIns="0" rIns="0" bIns="0" rtlCol="0"/>
          <a:lstStyle/>
          <a:p>
            <a:endParaRPr/>
          </a:p>
        </p:txBody>
      </p:sp>
      <p:sp>
        <p:nvSpPr>
          <p:cNvPr id="73" name="object 73"/>
          <p:cNvSpPr/>
          <p:nvPr/>
        </p:nvSpPr>
        <p:spPr>
          <a:xfrm>
            <a:off x="3148202" y="3736847"/>
            <a:ext cx="0" cy="268605"/>
          </a:xfrm>
          <a:custGeom>
            <a:avLst/>
            <a:gdLst/>
            <a:ahLst/>
            <a:cxnLst/>
            <a:rect l="l" t="t" r="r" b="b"/>
            <a:pathLst>
              <a:path h="268604">
                <a:moveTo>
                  <a:pt x="0" y="0"/>
                </a:moveTo>
                <a:lnTo>
                  <a:pt x="0" y="268224"/>
                </a:lnTo>
              </a:path>
            </a:pathLst>
          </a:custGeom>
          <a:ln w="38862">
            <a:solidFill>
              <a:srgbClr val="193F6D"/>
            </a:solidFill>
          </a:ln>
        </p:spPr>
        <p:txBody>
          <a:bodyPr wrap="square" lIns="0" tIns="0" rIns="0" bIns="0" rtlCol="0"/>
          <a:lstStyle/>
          <a:p>
            <a:endParaRPr/>
          </a:p>
        </p:txBody>
      </p:sp>
      <p:sp>
        <p:nvSpPr>
          <p:cNvPr id="74" name="object 74"/>
          <p:cNvSpPr/>
          <p:nvPr/>
        </p:nvSpPr>
        <p:spPr>
          <a:xfrm>
            <a:off x="3218307" y="3691128"/>
            <a:ext cx="0" cy="273685"/>
          </a:xfrm>
          <a:custGeom>
            <a:avLst/>
            <a:gdLst/>
            <a:ahLst/>
            <a:cxnLst/>
            <a:rect l="l" t="t" r="r" b="b"/>
            <a:pathLst>
              <a:path h="273685">
                <a:moveTo>
                  <a:pt x="0" y="0"/>
                </a:moveTo>
                <a:lnTo>
                  <a:pt x="0" y="273558"/>
                </a:lnTo>
              </a:path>
            </a:pathLst>
          </a:custGeom>
          <a:ln w="38862">
            <a:solidFill>
              <a:srgbClr val="193F6D"/>
            </a:solidFill>
          </a:ln>
        </p:spPr>
        <p:txBody>
          <a:bodyPr wrap="square" lIns="0" tIns="0" rIns="0" bIns="0" rtlCol="0"/>
          <a:lstStyle/>
          <a:p>
            <a:endParaRPr/>
          </a:p>
        </p:txBody>
      </p:sp>
      <p:sp>
        <p:nvSpPr>
          <p:cNvPr id="75" name="object 75"/>
          <p:cNvSpPr/>
          <p:nvPr/>
        </p:nvSpPr>
        <p:spPr>
          <a:xfrm>
            <a:off x="3288410" y="3669791"/>
            <a:ext cx="0" cy="280035"/>
          </a:xfrm>
          <a:custGeom>
            <a:avLst/>
            <a:gdLst/>
            <a:ahLst/>
            <a:cxnLst/>
            <a:rect l="l" t="t" r="r" b="b"/>
            <a:pathLst>
              <a:path h="280035">
                <a:moveTo>
                  <a:pt x="0" y="0"/>
                </a:moveTo>
                <a:lnTo>
                  <a:pt x="0" y="279653"/>
                </a:lnTo>
              </a:path>
            </a:pathLst>
          </a:custGeom>
          <a:ln w="38862">
            <a:solidFill>
              <a:srgbClr val="193F6D"/>
            </a:solidFill>
          </a:ln>
        </p:spPr>
        <p:txBody>
          <a:bodyPr wrap="square" lIns="0" tIns="0" rIns="0" bIns="0" rtlCol="0"/>
          <a:lstStyle/>
          <a:p>
            <a:endParaRPr/>
          </a:p>
        </p:txBody>
      </p:sp>
      <p:sp>
        <p:nvSpPr>
          <p:cNvPr id="76" name="object 76"/>
          <p:cNvSpPr/>
          <p:nvPr/>
        </p:nvSpPr>
        <p:spPr>
          <a:xfrm>
            <a:off x="3358896" y="3748278"/>
            <a:ext cx="0" cy="281305"/>
          </a:xfrm>
          <a:custGeom>
            <a:avLst/>
            <a:gdLst/>
            <a:ahLst/>
            <a:cxnLst/>
            <a:rect l="l" t="t" r="r" b="b"/>
            <a:pathLst>
              <a:path h="281304">
                <a:moveTo>
                  <a:pt x="0" y="0"/>
                </a:moveTo>
                <a:lnTo>
                  <a:pt x="0" y="281177"/>
                </a:lnTo>
              </a:path>
            </a:pathLst>
          </a:custGeom>
          <a:ln w="38100">
            <a:solidFill>
              <a:srgbClr val="193F6D"/>
            </a:solidFill>
          </a:ln>
        </p:spPr>
        <p:txBody>
          <a:bodyPr wrap="square" lIns="0" tIns="0" rIns="0" bIns="0" rtlCol="0"/>
          <a:lstStyle/>
          <a:p>
            <a:endParaRPr/>
          </a:p>
        </p:txBody>
      </p:sp>
      <p:sp>
        <p:nvSpPr>
          <p:cNvPr id="77" name="object 77"/>
          <p:cNvSpPr/>
          <p:nvPr/>
        </p:nvSpPr>
        <p:spPr>
          <a:xfrm>
            <a:off x="3429380" y="3831335"/>
            <a:ext cx="0" cy="281305"/>
          </a:xfrm>
          <a:custGeom>
            <a:avLst/>
            <a:gdLst/>
            <a:ahLst/>
            <a:cxnLst/>
            <a:rect l="l" t="t" r="r" b="b"/>
            <a:pathLst>
              <a:path h="281304">
                <a:moveTo>
                  <a:pt x="0" y="0"/>
                </a:moveTo>
                <a:lnTo>
                  <a:pt x="0" y="281177"/>
                </a:lnTo>
              </a:path>
            </a:pathLst>
          </a:custGeom>
          <a:ln w="38862">
            <a:solidFill>
              <a:srgbClr val="193F6D"/>
            </a:solidFill>
          </a:ln>
        </p:spPr>
        <p:txBody>
          <a:bodyPr wrap="square" lIns="0" tIns="0" rIns="0" bIns="0" rtlCol="0"/>
          <a:lstStyle/>
          <a:p>
            <a:endParaRPr/>
          </a:p>
        </p:txBody>
      </p:sp>
      <p:sp>
        <p:nvSpPr>
          <p:cNvPr id="78" name="object 78"/>
          <p:cNvSpPr/>
          <p:nvPr/>
        </p:nvSpPr>
        <p:spPr>
          <a:xfrm>
            <a:off x="3499484" y="3884676"/>
            <a:ext cx="0" cy="280035"/>
          </a:xfrm>
          <a:custGeom>
            <a:avLst/>
            <a:gdLst/>
            <a:ahLst/>
            <a:cxnLst/>
            <a:rect l="l" t="t" r="r" b="b"/>
            <a:pathLst>
              <a:path h="280035">
                <a:moveTo>
                  <a:pt x="0" y="0"/>
                </a:moveTo>
                <a:lnTo>
                  <a:pt x="0" y="279653"/>
                </a:lnTo>
              </a:path>
            </a:pathLst>
          </a:custGeom>
          <a:ln w="38862">
            <a:solidFill>
              <a:srgbClr val="193F6D"/>
            </a:solidFill>
          </a:ln>
        </p:spPr>
        <p:txBody>
          <a:bodyPr wrap="square" lIns="0" tIns="0" rIns="0" bIns="0" rtlCol="0"/>
          <a:lstStyle/>
          <a:p>
            <a:endParaRPr/>
          </a:p>
        </p:txBody>
      </p:sp>
      <p:sp>
        <p:nvSpPr>
          <p:cNvPr id="79" name="object 79"/>
          <p:cNvSpPr/>
          <p:nvPr/>
        </p:nvSpPr>
        <p:spPr>
          <a:xfrm>
            <a:off x="3569589" y="3894582"/>
            <a:ext cx="0" cy="278130"/>
          </a:xfrm>
          <a:custGeom>
            <a:avLst/>
            <a:gdLst/>
            <a:ahLst/>
            <a:cxnLst/>
            <a:rect l="l" t="t" r="r" b="b"/>
            <a:pathLst>
              <a:path h="278129">
                <a:moveTo>
                  <a:pt x="0" y="0"/>
                </a:moveTo>
                <a:lnTo>
                  <a:pt x="0" y="278129"/>
                </a:lnTo>
              </a:path>
            </a:pathLst>
          </a:custGeom>
          <a:ln w="38862">
            <a:solidFill>
              <a:srgbClr val="193F6D"/>
            </a:solidFill>
          </a:ln>
        </p:spPr>
        <p:txBody>
          <a:bodyPr wrap="square" lIns="0" tIns="0" rIns="0" bIns="0" rtlCol="0"/>
          <a:lstStyle/>
          <a:p>
            <a:endParaRPr/>
          </a:p>
        </p:txBody>
      </p:sp>
      <p:sp>
        <p:nvSpPr>
          <p:cNvPr id="80" name="object 80"/>
          <p:cNvSpPr/>
          <p:nvPr/>
        </p:nvSpPr>
        <p:spPr>
          <a:xfrm>
            <a:off x="3639692" y="3873246"/>
            <a:ext cx="0" cy="280035"/>
          </a:xfrm>
          <a:custGeom>
            <a:avLst/>
            <a:gdLst/>
            <a:ahLst/>
            <a:cxnLst/>
            <a:rect l="l" t="t" r="r" b="b"/>
            <a:pathLst>
              <a:path h="280035">
                <a:moveTo>
                  <a:pt x="0" y="0"/>
                </a:moveTo>
                <a:lnTo>
                  <a:pt x="0" y="279653"/>
                </a:lnTo>
              </a:path>
            </a:pathLst>
          </a:custGeom>
          <a:ln w="38862">
            <a:solidFill>
              <a:srgbClr val="193F6D"/>
            </a:solidFill>
          </a:ln>
        </p:spPr>
        <p:txBody>
          <a:bodyPr wrap="square" lIns="0" tIns="0" rIns="0" bIns="0" rtlCol="0"/>
          <a:lstStyle/>
          <a:p>
            <a:endParaRPr/>
          </a:p>
        </p:txBody>
      </p:sp>
      <p:sp>
        <p:nvSpPr>
          <p:cNvPr id="81" name="object 81"/>
          <p:cNvSpPr/>
          <p:nvPr/>
        </p:nvSpPr>
        <p:spPr>
          <a:xfrm>
            <a:off x="3710178" y="3850385"/>
            <a:ext cx="0" cy="280670"/>
          </a:xfrm>
          <a:custGeom>
            <a:avLst/>
            <a:gdLst/>
            <a:ahLst/>
            <a:cxnLst/>
            <a:rect l="l" t="t" r="r" b="b"/>
            <a:pathLst>
              <a:path h="280670">
                <a:moveTo>
                  <a:pt x="0" y="0"/>
                </a:moveTo>
                <a:lnTo>
                  <a:pt x="0" y="280415"/>
                </a:lnTo>
              </a:path>
            </a:pathLst>
          </a:custGeom>
          <a:ln w="38100">
            <a:solidFill>
              <a:srgbClr val="193F6D"/>
            </a:solidFill>
          </a:ln>
        </p:spPr>
        <p:txBody>
          <a:bodyPr wrap="square" lIns="0" tIns="0" rIns="0" bIns="0" rtlCol="0"/>
          <a:lstStyle/>
          <a:p>
            <a:endParaRPr/>
          </a:p>
        </p:txBody>
      </p:sp>
      <p:sp>
        <p:nvSpPr>
          <p:cNvPr id="82" name="object 82"/>
          <p:cNvSpPr/>
          <p:nvPr/>
        </p:nvSpPr>
        <p:spPr>
          <a:xfrm>
            <a:off x="3780663" y="3826002"/>
            <a:ext cx="0" cy="285115"/>
          </a:xfrm>
          <a:custGeom>
            <a:avLst/>
            <a:gdLst/>
            <a:ahLst/>
            <a:cxnLst/>
            <a:rect l="l" t="t" r="r" b="b"/>
            <a:pathLst>
              <a:path h="285114">
                <a:moveTo>
                  <a:pt x="0" y="0"/>
                </a:moveTo>
                <a:lnTo>
                  <a:pt x="0" y="284988"/>
                </a:lnTo>
              </a:path>
            </a:pathLst>
          </a:custGeom>
          <a:ln w="38862">
            <a:solidFill>
              <a:srgbClr val="193F6D"/>
            </a:solidFill>
          </a:ln>
        </p:spPr>
        <p:txBody>
          <a:bodyPr wrap="square" lIns="0" tIns="0" rIns="0" bIns="0" rtlCol="0"/>
          <a:lstStyle/>
          <a:p>
            <a:endParaRPr/>
          </a:p>
        </p:txBody>
      </p:sp>
      <p:sp>
        <p:nvSpPr>
          <p:cNvPr id="83" name="object 83"/>
          <p:cNvSpPr/>
          <p:nvPr/>
        </p:nvSpPr>
        <p:spPr>
          <a:xfrm>
            <a:off x="3850766" y="3831335"/>
            <a:ext cx="0" cy="285750"/>
          </a:xfrm>
          <a:custGeom>
            <a:avLst/>
            <a:gdLst/>
            <a:ahLst/>
            <a:cxnLst/>
            <a:rect l="l" t="t" r="r" b="b"/>
            <a:pathLst>
              <a:path h="285750">
                <a:moveTo>
                  <a:pt x="0" y="0"/>
                </a:moveTo>
                <a:lnTo>
                  <a:pt x="0" y="285750"/>
                </a:lnTo>
              </a:path>
            </a:pathLst>
          </a:custGeom>
          <a:ln w="38862">
            <a:solidFill>
              <a:srgbClr val="193F6D"/>
            </a:solidFill>
          </a:ln>
        </p:spPr>
        <p:txBody>
          <a:bodyPr wrap="square" lIns="0" tIns="0" rIns="0" bIns="0" rtlCol="0"/>
          <a:lstStyle/>
          <a:p>
            <a:endParaRPr/>
          </a:p>
        </p:txBody>
      </p:sp>
      <p:sp>
        <p:nvSpPr>
          <p:cNvPr id="84" name="object 84"/>
          <p:cNvSpPr/>
          <p:nvPr/>
        </p:nvSpPr>
        <p:spPr>
          <a:xfrm>
            <a:off x="3920871" y="3806952"/>
            <a:ext cx="0" cy="285750"/>
          </a:xfrm>
          <a:custGeom>
            <a:avLst/>
            <a:gdLst/>
            <a:ahLst/>
            <a:cxnLst/>
            <a:rect l="l" t="t" r="r" b="b"/>
            <a:pathLst>
              <a:path h="285750">
                <a:moveTo>
                  <a:pt x="0" y="0"/>
                </a:moveTo>
                <a:lnTo>
                  <a:pt x="0" y="285750"/>
                </a:lnTo>
              </a:path>
            </a:pathLst>
          </a:custGeom>
          <a:ln w="38862">
            <a:solidFill>
              <a:srgbClr val="193F6D"/>
            </a:solidFill>
          </a:ln>
        </p:spPr>
        <p:txBody>
          <a:bodyPr wrap="square" lIns="0" tIns="0" rIns="0" bIns="0" rtlCol="0"/>
          <a:lstStyle/>
          <a:p>
            <a:endParaRPr/>
          </a:p>
        </p:txBody>
      </p:sp>
      <p:sp>
        <p:nvSpPr>
          <p:cNvPr id="85" name="object 85"/>
          <p:cNvSpPr/>
          <p:nvPr/>
        </p:nvSpPr>
        <p:spPr>
          <a:xfrm>
            <a:off x="3990975" y="3749802"/>
            <a:ext cx="0" cy="289560"/>
          </a:xfrm>
          <a:custGeom>
            <a:avLst/>
            <a:gdLst/>
            <a:ahLst/>
            <a:cxnLst/>
            <a:rect l="l" t="t" r="r" b="b"/>
            <a:pathLst>
              <a:path h="289560">
                <a:moveTo>
                  <a:pt x="0" y="0"/>
                </a:moveTo>
                <a:lnTo>
                  <a:pt x="0" y="289560"/>
                </a:lnTo>
              </a:path>
            </a:pathLst>
          </a:custGeom>
          <a:ln w="38862">
            <a:solidFill>
              <a:srgbClr val="193F6D"/>
            </a:solidFill>
          </a:ln>
        </p:spPr>
        <p:txBody>
          <a:bodyPr wrap="square" lIns="0" tIns="0" rIns="0" bIns="0" rtlCol="0"/>
          <a:lstStyle/>
          <a:p>
            <a:endParaRPr/>
          </a:p>
        </p:txBody>
      </p:sp>
      <p:sp>
        <p:nvSpPr>
          <p:cNvPr id="86" name="object 86"/>
          <p:cNvSpPr/>
          <p:nvPr/>
        </p:nvSpPr>
        <p:spPr>
          <a:xfrm>
            <a:off x="4061459" y="3731514"/>
            <a:ext cx="0" cy="292100"/>
          </a:xfrm>
          <a:custGeom>
            <a:avLst/>
            <a:gdLst/>
            <a:ahLst/>
            <a:cxnLst/>
            <a:rect l="l" t="t" r="r" b="b"/>
            <a:pathLst>
              <a:path h="292100">
                <a:moveTo>
                  <a:pt x="0" y="0"/>
                </a:moveTo>
                <a:lnTo>
                  <a:pt x="0" y="291846"/>
                </a:lnTo>
              </a:path>
            </a:pathLst>
          </a:custGeom>
          <a:ln w="38100">
            <a:solidFill>
              <a:srgbClr val="193F6D"/>
            </a:solidFill>
          </a:ln>
        </p:spPr>
        <p:txBody>
          <a:bodyPr wrap="square" lIns="0" tIns="0" rIns="0" bIns="0" rtlCol="0"/>
          <a:lstStyle/>
          <a:p>
            <a:endParaRPr/>
          </a:p>
        </p:txBody>
      </p:sp>
      <p:sp>
        <p:nvSpPr>
          <p:cNvPr id="87" name="object 87"/>
          <p:cNvSpPr/>
          <p:nvPr/>
        </p:nvSpPr>
        <p:spPr>
          <a:xfrm>
            <a:off x="4131945" y="3742944"/>
            <a:ext cx="0" cy="296545"/>
          </a:xfrm>
          <a:custGeom>
            <a:avLst/>
            <a:gdLst/>
            <a:ahLst/>
            <a:cxnLst/>
            <a:rect l="l" t="t" r="r" b="b"/>
            <a:pathLst>
              <a:path h="296545">
                <a:moveTo>
                  <a:pt x="0" y="0"/>
                </a:moveTo>
                <a:lnTo>
                  <a:pt x="0" y="296417"/>
                </a:lnTo>
              </a:path>
            </a:pathLst>
          </a:custGeom>
          <a:ln w="38862">
            <a:solidFill>
              <a:srgbClr val="193F6D"/>
            </a:solidFill>
          </a:ln>
        </p:spPr>
        <p:txBody>
          <a:bodyPr wrap="square" lIns="0" tIns="0" rIns="0" bIns="0" rtlCol="0"/>
          <a:lstStyle/>
          <a:p>
            <a:endParaRPr/>
          </a:p>
        </p:txBody>
      </p:sp>
      <p:sp>
        <p:nvSpPr>
          <p:cNvPr id="88" name="object 88"/>
          <p:cNvSpPr/>
          <p:nvPr/>
        </p:nvSpPr>
        <p:spPr>
          <a:xfrm>
            <a:off x="4202048" y="3767328"/>
            <a:ext cx="0" cy="298450"/>
          </a:xfrm>
          <a:custGeom>
            <a:avLst/>
            <a:gdLst/>
            <a:ahLst/>
            <a:cxnLst/>
            <a:rect l="l" t="t" r="r" b="b"/>
            <a:pathLst>
              <a:path h="298450">
                <a:moveTo>
                  <a:pt x="0" y="0"/>
                </a:moveTo>
                <a:lnTo>
                  <a:pt x="0" y="297941"/>
                </a:lnTo>
              </a:path>
            </a:pathLst>
          </a:custGeom>
          <a:ln w="38862">
            <a:solidFill>
              <a:srgbClr val="193F6D"/>
            </a:solidFill>
          </a:ln>
        </p:spPr>
        <p:txBody>
          <a:bodyPr wrap="square" lIns="0" tIns="0" rIns="0" bIns="0" rtlCol="0"/>
          <a:lstStyle/>
          <a:p>
            <a:endParaRPr/>
          </a:p>
        </p:txBody>
      </p:sp>
      <p:sp>
        <p:nvSpPr>
          <p:cNvPr id="89" name="object 89"/>
          <p:cNvSpPr/>
          <p:nvPr/>
        </p:nvSpPr>
        <p:spPr>
          <a:xfrm>
            <a:off x="4272153" y="3774185"/>
            <a:ext cx="0" cy="298450"/>
          </a:xfrm>
          <a:custGeom>
            <a:avLst/>
            <a:gdLst/>
            <a:ahLst/>
            <a:cxnLst/>
            <a:rect l="l" t="t" r="r" b="b"/>
            <a:pathLst>
              <a:path h="298450">
                <a:moveTo>
                  <a:pt x="0" y="0"/>
                </a:moveTo>
                <a:lnTo>
                  <a:pt x="0" y="297941"/>
                </a:lnTo>
              </a:path>
            </a:pathLst>
          </a:custGeom>
          <a:ln w="38862">
            <a:solidFill>
              <a:srgbClr val="193F6D"/>
            </a:solidFill>
          </a:ln>
        </p:spPr>
        <p:txBody>
          <a:bodyPr wrap="square" lIns="0" tIns="0" rIns="0" bIns="0" rtlCol="0"/>
          <a:lstStyle/>
          <a:p>
            <a:endParaRPr/>
          </a:p>
        </p:txBody>
      </p:sp>
      <p:sp>
        <p:nvSpPr>
          <p:cNvPr id="90" name="object 90"/>
          <p:cNvSpPr/>
          <p:nvPr/>
        </p:nvSpPr>
        <p:spPr>
          <a:xfrm>
            <a:off x="4342638" y="3772661"/>
            <a:ext cx="0" cy="299720"/>
          </a:xfrm>
          <a:custGeom>
            <a:avLst/>
            <a:gdLst/>
            <a:ahLst/>
            <a:cxnLst/>
            <a:rect l="l" t="t" r="r" b="b"/>
            <a:pathLst>
              <a:path h="299720">
                <a:moveTo>
                  <a:pt x="0" y="0"/>
                </a:moveTo>
                <a:lnTo>
                  <a:pt x="0" y="299465"/>
                </a:lnTo>
              </a:path>
            </a:pathLst>
          </a:custGeom>
          <a:ln w="38100">
            <a:solidFill>
              <a:srgbClr val="193F6D"/>
            </a:solidFill>
          </a:ln>
        </p:spPr>
        <p:txBody>
          <a:bodyPr wrap="square" lIns="0" tIns="0" rIns="0" bIns="0" rtlCol="0"/>
          <a:lstStyle/>
          <a:p>
            <a:endParaRPr/>
          </a:p>
        </p:txBody>
      </p:sp>
      <p:sp>
        <p:nvSpPr>
          <p:cNvPr id="91" name="object 91"/>
          <p:cNvSpPr/>
          <p:nvPr/>
        </p:nvSpPr>
        <p:spPr>
          <a:xfrm>
            <a:off x="4413122" y="3798570"/>
            <a:ext cx="0" cy="296545"/>
          </a:xfrm>
          <a:custGeom>
            <a:avLst/>
            <a:gdLst/>
            <a:ahLst/>
            <a:cxnLst/>
            <a:rect l="l" t="t" r="r" b="b"/>
            <a:pathLst>
              <a:path h="296545">
                <a:moveTo>
                  <a:pt x="0" y="0"/>
                </a:moveTo>
                <a:lnTo>
                  <a:pt x="0" y="296417"/>
                </a:lnTo>
              </a:path>
            </a:pathLst>
          </a:custGeom>
          <a:ln w="38862">
            <a:solidFill>
              <a:srgbClr val="193F6D"/>
            </a:solidFill>
          </a:ln>
        </p:spPr>
        <p:txBody>
          <a:bodyPr wrap="square" lIns="0" tIns="0" rIns="0" bIns="0" rtlCol="0"/>
          <a:lstStyle/>
          <a:p>
            <a:endParaRPr/>
          </a:p>
        </p:txBody>
      </p:sp>
      <p:sp>
        <p:nvSpPr>
          <p:cNvPr id="92" name="object 92"/>
          <p:cNvSpPr/>
          <p:nvPr/>
        </p:nvSpPr>
        <p:spPr>
          <a:xfrm>
            <a:off x="4483227" y="3806190"/>
            <a:ext cx="0" cy="295275"/>
          </a:xfrm>
          <a:custGeom>
            <a:avLst/>
            <a:gdLst/>
            <a:ahLst/>
            <a:cxnLst/>
            <a:rect l="l" t="t" r="r" b="b"/>
            <a:pathLst>
              <a:path h="295275">
                <a:moveTo>
                  <a:pt x="0" y="0"/>
                </a:moveTo>
                <a:lnTo>
                  <a:pt x="0" y="294893"/>
                </a:lnTo>
              </a:path>
            </a:pathLst>
          </a:custGeom>
          <a:ln w="38862">
            <a:solidFill>
              <a:srgbClr val="193F6D"/>
            </a:solidFill>
          </a:ln>
        </p:spPr>
        <p:txBody>
          <a:bodyPr wrap="square" lIns="0" tIns="0" rIns="0" bIns="0" rtlCol="0"/>
          <a:lstStyle/>
          <a:p>
            <a:endParaRPr/>
          </a:p>
        </p:txBody>
      </p:sp>
      <p:sp>
        <p:nvSpPr>
          <p:cNvPr id="93" name="object 93"/>
          <p:cNvSpPr/>
          <p:nvPr/>
        </p:nvSpPr>
        <p:spPr>
          <a:xfrm>
            <a:off x="4553330" y="3806952"/>
            <a:ext cx="0" cy="295910"/>
          </a:xfrm>
          <a:custGeom>
            <a:avLst/>
            <a:gdLst/>
            <a:ahLst/>
            <a:cxnLst/>
            <a:rect l="l" t="t" r="r" b="b"/>
            <a:pathLst>
              <a:path h="295910">
                <a:moveTo>
                  <a:pt x="0" y="0"/>
                </a:moveTo>
                <a:lnTo>
                  <a:pt x="0" y="295655"/>
                </a:lnTo>
              </a:path>
            </a:pathLst>
          </a:custGeom>
          <a:ln w="38862">
            <a:solidFill>
              <a:srgbClr val="193F6D"/>
            </a:solidFill>
          </a:ln>
        </p:spPr>
        <p:txBody>
          <a:bodyPr wrap="square" lIns="0" tIns="0" rIns="0" bIns="0" rtlCol="0"/>
          <a:lstStyle/>
          <a:p>
            <a:endParaRPr/>
          </a:p>
        </p:txBody>
      </p:sp>
      <p:sp>
        <p:nvSpPr>
          <p:cNvPr id="94" name="object 94"/>
          <p:cNvSpPr/>
          <p:nvPr/>
        </p:nvSpPr>
        <p:spPr>
          <a:xfrm>
            <a:off x="4623434" y="3804665"/>
            <a:ext cx="0" cy="296545"/>
          </a:xfrm>
          <a:custGeom>
            <a:avLst/>
            <a:gdLst/>
            <a:ahLst/>
            <a:cxnLst/>
            <a:rect l="l" t="t" r="r" b="b"/>
            <a:pathLst>
              <a:path h="296545">
                <a:moveTo>
                  <a:pt x="0" y="0"/>
                </a:moveTo>
                <a:lnTo>
                  <a:pt x="0" y="296417"/>
                </a:lnTo>
              </a:path>
            </a:pathLst>
          </a:custGeom>
          <a:ln w="38862">
            <a:solidFill>
              <a:srgbClr val="193F6D"/>
            </a:solidFill>
          </a:ln>
        </p:spPr>
        <p:txBody>
          <a:bodyPr wrap="square" lIns="0" tIns="0" rIns="0" bIns="0" rtlCol="0"/>
          <a:lstStyle/>
          <a:p>
            <a:endParaRPr/>
          </a:p>
        </p:txBody>
      </p:sp>
      <p:sp>
        <p:nvSpPr>
          <p:cNvPr id="95" name="object 95"/>
          <p:cNvSpPr/>
          <p:nvPr/>
        </p:nvSpPr>
        <p:spPr>
          <a:xfrm>
            <a:off x="4693920" y="3800094"/>
            <a:ext cx="0" cy="298450"/>
          </a:xfrm>
          <a:custGeom>
            <a:avLst/>
            <a:gdLst/>
            <a:ahLst/>
            <a:cxnLst/>
            <a:rect l="l" t="t" r="r" b="b"/>
            <a:pathLst>
              <a:path h="298450">
                <a:moveTo>
                  <a:pt x="0" y="0"/>
                </a:moveTo>
                <a:lnTo>
                  <a:pt x="0" y="297941"/>
                </a:lnTo>
              </a:path>
            </a:pathLst>
          </a:custGeom>
          <a:ln w="38100">
            <a:solidFill>
              <a:srgbClr val="193F6D"/>
            </a:solidFill>
          </a:ln>
        </p:spPr>
        <p:txBody>
          <a:bodyPr wrap="square" lIns="0" tIns="0" rIns="0" bIns="0" rtlCol="0"/>
          <a:lstStyle/>
          <a:p>
            <a:endParaRPr/>
          </a:p>
        </p:txBody>
      </p:sp>
      <p:sp>
        <p:nvSpPr>
          <p:cNvPr id="96" name="object 96"/>
          <p:cNvSpPr/>
          <p:nvPr/>
        </p:nvSpPr>
        <p:spPr>
          <a:xfrm>
            <a:off x="4764404" y="3794759"/>
            <a:ext cx="0" cy="299720"/>
          </a:xfrm>
          <a:custGeom>
            <a:avLst/>
            <a:gdLst/>
            <a:ahLst/>
            <a:cxnLst/>
            <a:rect l="l" t="t" r="r" b="b"/>
            <a:pathLst>
              <a:path h="299720">
                <a:moveTo>
                  <a:pt x="0" y="0"/>
                </a:moveTo>
                <a:lnTo>
                  <a:pt x="0" y="299465"/>
                </a:lnTo>
              </a:path>
            </a:pathLst>
          </a:custGeom>
          <a:ln w="38862">
            <a:solidFill>
              <a:srgbClr val="193F6D"/>
            </a:solidFill>
          </a:ln>
        </p:spPr>
        <p:txBody>
          <a:bodyPr wrap="square" lIns="0" tIns="0" rIns="0" bIns="0" rtlCol="0"/>
          <a:lstStyle/>
          <a:p>
            <a:endParaRPr/>
          </a:p>
        </p:txBody>
      </p:sp>
      <p:sp>
        <p:nvSpPr>
          <p:cNvPr id="97" name="object 97"/>
          <p:cNvSpPr/>
          <p:nvPr/>
        </p:nvSpPr>
        <p:spPr>
          <a:xfrm>
            <a:off x="4834509" y="3788664"/>
            <a:ext cx="0" cy="300990"/>
          </a:xfrm>
          <a:custGeom>
            <a:avLst/>
            <a:gdLst/>
            <a:ahLst/>
            <a:cxnLst/>
            <a:rect l="l" t="t" r="r" b="b"/>
            <a:pathLst>
              <a:path h="300989">
                <a:moveTo>
                  <a:pt x="0" y="0"/>
                </a:moveTo>
                <a:lnTo>
                  <a:pt x="0" y="300989"/>
                </a:lnTo>
              </a:path>
            </a:pathLst>
          </a:custGeom>
          <a:ln w="38862">
            <a:solidFill>
              <a:srgbClr val="193F6D"/>
            </a:solidFill>
          </a:ln>
        </p:spPr>
        <p:txBody>
          <a:bodyPr wrap="square" lIns="0" tIns="0" rIns="0" bIns="0" rtlCol="0"/>
          <a:lstStyle/>
          <a:p>
            <a:endParaRPr/>
          </a:p>
        </p:txBody>
      </p:sp>
      <p:sp>
        <p:nvSpPr>
          <p:cNvPr id="98" name="object 98"/>
          <p:cNvSpPr/>
          <p:nvPr/>
        </p:nvSpPr>
        <p:spPr>
          <a:xfrm>
            <a:off x="4904613" y="3780282"/>
            <a:ext cx="0" cy="300990"/>
          </a:xfrm>
          <a:custGeom>
            <a:avLst/>
            <a:gdLst/>
            <a:ahLst/>
            <a:cxnLst/>
            <a:rect l="l" t="t" r="r" b="b"/>
            <a:pathLst>
              <a:path h="300989">
                <a:moveTo>
                  <a:pt x="0" y="0"/>
                </a:moveTo>
                <a:lnTo>
                  <a:pt x="0" y="300989"/>
                </a:lnTo>
              </a:path>
            </a:pathLst>
          </a:custGeom>
          <a:ln w="38862">
            <a:solidFill>
              <a:srgbClr val="193F6D"/>
            </a:solidFill>
          </a:ln>
        </p:spPr>
        <p:txBody>
          <a:bodyPr wrap="square" lIns="0" tIns="0" rIns="0" bIns="0" rtlCol="0"/>
          <a:lstStyle/>
          <a:p>
            <a:endParaRPr/>
          </a:p>
        </p:txBody>
      </p:sp>
      <p:sp>
        <p:nvSpPr>
          <p:cNvPr id="99" name="object 99"/>
          <p:cNvSpPr/>
          <p:nvPr/>
        </p:nvSpPr>
        <p:spPr>
          <a:xfrm>
            <a:off x="4975097" y="3770376"/>
            <a:ext cx="0" cy="302260"/>
          </a:xfrm>
          <a:custGeom>
            <a:avLst/>
            <a:gdLst/>
            <a:ahLst/>
            <a:cxnLst/>
            <a:rect l="l" t="t" r="r" b="b"/>
            <a:pathLst>
              <a:path h="302260">
                <a:moveTo>
                  <a:pt x="0" y="0"/>
                </a:moveTo>
                <a:lnTo>
                  <a:pt x="0" y="301751"/>
                </a:lnTo>
              </a:path>
            </a:pathLst>
          </a:custGeom>
          <a:ln w="38100">
            <a:solidFill>
              <a:srgbClr val="193F6D"/>
            </a:solidFill>
          </a:ln>
        </p:spPr>
        <p:txBody>
          <a:bodyPr wrap="square" lIns="0" tIns="0" rIns="0" bIns="0" rtlCol="0"/>
          <a:lstStyle/>
          <a:p>
            <a:endParaRPr/>
          </a:p>
        </p:txBody>
      </p:sp>
      <p:sp>
        <p:nvSpPr>
          <p:cNvPr id="100" name="object 100"/>
          <p:cNvSpPr/>
          <p:nvPr/>
        </p:nvSpPr>
        <p:spPr>
          <a:xfrm>
            <a:off x="5045583" y="3762755"/>
            <a:ext cx="0" cy="304165"/>
          </a:xfrm>
          <a:custGeom>
            <a:avLst/>
            <a:gdLst/>
            <a:ahLst/>
            <a:cxnLst/>
            <a:rect l="l" t="t" r="r" b="b"/>
            <a:pathLst>
              <a:path h="304164">
                <a:moveTo>
                  <a:pt x="0" y="0"/>
                </a:moveTo>
                <a:lnTo>
                  <a:pt x="0" y="304038"/>
                </a:lnTo>
              </a:path>
            </a:pathLst>
          </a:custGeom>
          <a:ln w="38862">
            <a:solidFill>
              <a:srgbClr val="193F6D"/>
            </a:solidFill>
          </a:ln>
        </p:spPr>
        <p:txBody>
          <a:bodyPr wrap="square" lIns="0" tIns="0" rIns="0" bIns="0" rtlCol="0"/>
          <a:lstStyle/>
          <a:p>
            <a:endParaRPr/>
          </a:p>
        </p:txBody>
      </p:sp>
      <p:sp>
        <p:nvSpPr>
          <p:cNvPr id="101" name="object 101"/>
          <p:cNvSpPr/>
          <p:nvPr/>
        </p:nvSpPr>
        <p:spPr>
          <a:xfrm>
            <a:off x="5115686" y="3758946"/>
            <a:ext cx="0" cy="304800"/>
          </a:xfrm>
          <a:custGeom>
            <a:avLst/>
            <a:gdLst/>
            <a:ahLst/>
            <a:cxnLst/>
            <a:rect l="l" t="t" r="r" b="b"/>
            <a:pathLst>
              <a:path h="304800">
                <a:moveTo>
                  <a:pt x="0" y="0"/>
                </a:moveTo>
                <a:lnTo>
                  <a:pt x="0" y="304800"/>
                </a:lnTo>
              </a:path>
            </a:pathLst>
          </a:custGeom>
          <a:ln w="38862">
            <a:solidFill>
              <a:srgbClr val="193F6D"/>
            </a:solidFill>
          </a:ln>
        </p:spPr>
        <p:txBody>
          <a:bodyPr wrap="square" lIns="0" tIns="0" rIns="0" bIns="0" rtlCol="0"/>
          <a:lstStyle/>
          <a:p>
            <a:endParaRPr/>
          </a:p>
        </p:txBody>
      </p:sp>
      <p:sp>
        <p:nvSpPr>
          <p:cNvPr id="102" name="object 102"/>
          <p:cNvSpPr/>
          <p:nvPr/>
        </p:nvSpPr>
        <p:spPr>
          <a:xfrm>
            <a:off x="5185790" y="3752850"/>
            <a:ext cx="0" cy="307975"/>
          </a:xfrm>
          <a:custGeom>
            <a:avLst/>
            <a:gdLst/>
            <a:ahLst/>
            <a:cxnLst/>
            <a:rect l="l" t="t" r="r" b="b"/>
            <a:pathLst>
              <a:path h="307975">
                <a:moveTo>
                  <a:pt x="0" y="0"/>
                </a:moveTo>
                <a:lnTo>
                  <a:pt x="0" y="307848"/>
                </a:lnTo>
              </a:path>
            </a:pathLst>
          </a:custGeom>
          <a:ln w="38862">
            <a:solidFill>
              <a:srgbClr val="193F6D"/>
            </a:solidFill>
          </a:ln>
        </p:spPr>
        <p:txBody>
          <a:bodyPr wrap="square" lIns="0" tIns="0" rIns="0" bIns="0" rtlCol="0"/>
          <a:lstStyle/>
          <a:p>
            <a:endParaRPr/>
          </a:p>
        </p:txBody>
      </p:sp>
      <p:sp>
        <p:nvSpPr>
          <p:cNvPr id="103" name="object 103"/>
          <p:cNvSpPr/>
          <p:nvPr/>
        </p:nvSpPr>
        <p:spPr>
          <a:xfrm>
            <a:off x="5255895" y="3746753"/>
            <a:ext cx="0" cy="308610"/>
          </a:xfrm>
          <a:custGeom>
            <a:avLst/>
            <a:gdLst/>
            <a:ahLst/>
            <a:cxnLst/>
            <a:rect l="l" t="t" r="r" b="b"/>
            <a:pathLst>
              <a:path h="308610">
                <a:moveTo>
                  <a:pt x="0" y="0"/>
                </a:moveTo>
                <a:lnTo>
                  <a:pt x="0" y="308610"/>
                </a:lnTo>
              </a:path>
            </a:pathLst>
          </a:custGeom>
          <a:ln w="38862">
            <a:solidFill>
              <a:srgbClr val="193F6D"/>
            </a:solidFill>
          </a:ln>
        </p:spPr>
        <p:txBody>
          <a:bodyPr wrap="square" lIns="0" tIns="0" rIns="0" bIns="0" rtlCol="0"/>
          <a:lstStyle/>
          <a:p>
            <a:endParaRPr/>
          </a:p>
        </p:txBody>
      </p:sp>
      <p:sp>
        <p:nvSpPr>
          <p:cNvPr id="104" name="object 104"/>
          <p:cNvSpPr/>
          <p:nvPr/>
        </p:nvSpPr>
        <p:spPr>
          <a:xfrm>
            <a:off x="5326379" y="3739896"/>
            <a:ext cx="0" cy="309880"/>
          </a:xfrm>
          <a:custGeom>
            <a:avLst/>
            <a:gdLst/>
            <a:ahLst/>
            <a:cxnLst/>
            <a:rect l="l" t="t" r="r" b="b"/>
            <a:pathLst>
              <a:path h="309879">
                <a:moveTo>
                  <a:pt x="0" y="0"/>
                </a:moveTo>
                <a:lnTo>
                  <a:pt x="0" y="309372"/>
                </a:lnTo>
              </a:path>
            </a:pathLst>
          </a:custGeom>
          <a:ln w="38100">
            <a:solidFill>
              <a:srgbClr val="193F6D"/>
            </a:solidFill>
          </a:ln>
        </p:spPr>
        <p:txBody>
          <a:bodyPr wrap="square" lIns="0" tIns="0" rIns="0" bIns="0" rtlCol="0"/>
          <a:lstStyle/>
          <a:p>
            <a:endParaRPr/>
          </a:p>
        </p:txBody>
      </p:sp>
      <p:sp>
        <p:nvSpPr>
          <p:cNvPr id="105" name="object 105"/>
          <p:cNvSpPr/>
          <p:nvPr/>
        </p:nvSpPr>
        <p:spPr>
          <a:xfrm>
            <a:off x="5396865" y="3741420"/>
            <a:ext cx="0" cy="311150"/>
          </a:xfrm>
          <a:custGeom>
            <a:avLst/>
            <a:gdLst/>
            <a:ahLst/>
            <a:cxnLst/>
            <a:rect l="l" t="t" r="r" b="b"/>
            <a:pathLst>
              <a:path h="311150">
                <a:moveTo>
                  <a:pt x="0" y="0"/>
                </a:moveTo>
                <a:lnTo>
                  <a:pt x="0" y="310896"/>
                </a:lnTo>
              </a:path>
            </a:pathLst>
          </a:custGeom>
          <a:ln w="38862">
            <a:solidFill>
              <a:srgbClr val="193F6D"/>
            </a:solidFill>
          </a:ln>
        </p:spPr>
        <p:txBody>
          <a:bodyPr wrap="square" lIns="0" tIns="0" rIns="0" bIns="0" rtlCol="0"/>
          <a:lstStyle/>
          <a:p>
            <a:endParaRPr/>
          </a:p>
        </p:txBody>
      </p:sp>
      <p:sp>
        <p:nvSpPr>
          <p:cNvPr id="106" name="object 106"/>
          <p:cNvSpPr/>
          <p:nvPr/>
        </p:nvSpPr>
        <p:spPr>
          <a:xfrm>
            <a:off x="5466969" y="3744467"/>
            <a:ext cx="0" cy="312420"/>
          </a:xfrm>
          <a:custGeom>
            <a:avLst/>
            <a:gdLst/>
            <a:ahLst/>
            <a:cxnLst/>
            <a:rect l="l" t="t" r="r" b="b"/>
            <a:pathLst>
              <a:path h="312420">
                <a:moveTo>
                  <a:pt x="0" y="0"/>
                </a:moveTo>
                <a:lnTo>
                  <a:pt x="0" y="312420"/>
                </a:lnTo>
              </a:path>
            </a:pathLst>
          </a:custGeom>
          <a:ln w="38862">
            <a:solidFill>
              <a:srgbClr val="193F6D"/>
            </a:solidFill>
          </a:ln>
        </p:spPr>
        <p:txBody>
          <a:bodyPr wrap="square" lIns="0" tIns="0" rIns="0" bIns="0" rtlCol="0"/>
          <a:lstStyle/>
          <a:p>
            <a:endParaRPr/>
          </a:p>
        </p:txBody>
      </p:sp>
      <p:sp>
        <p:nvSpPr>
          <p:cNvPr id="107" name="object 107"/>
          <p:cNvSpPr/>
          <p:nvPr/>
        </p:nvSpPr>
        <p:spPr>
          <a:xfrm>
            <a:off x="5537072" y="3744467"/>
            <a:ext cx="0" cy="314325"/>
          </a:xfrm>
          <a:custGeom>
            <a:avLst/>
            <a:gdLst/>
            <a:ahLst/>
            <a:cxnLst/>
            <a:rect l="l" t="t" r="r" b="b"/>
            <a:pathLst>
              <a:path h="314325">
                <a:moveTo>
                  <a:pt x="0" y="0"/>
                </a:moveTo>
                <a:lnTo>
                  <a:pt x="0" y="313943"/>
                </a:lnTo>
              </a:path>
            </a:pathLst>
          </a:custGeom>
          <a:ln w="38862">
            <a:solidFill>
              <a:srgbClr val="193F6D"/>
            </a:solidFill>
          </a:ln>
        </p:spPr>
        <p:txBody>
          <a:bodyPr wrap="square" lIns="0" tIns="0" rIns="0" bIns="0" rtlCol="0"/>
          <a:lstStyle/>
          <a:p>
            <a:endParaRPr/>
          </a:p>
        </p:txBody>
      </p:sp>
      <p:sp>
        <p:nvSpPr>
          <p:cNvPr id="108" name="object 108"/>
          <p:cNvSpPr/>
          <p:nvPr/>
        </p:nvSpPr>
        <p:spPr>
          <a:xfrm>
            <a:off x="5607177" y="3741420"/>
            <a:ext cx="0" cy="315595"/>
          </a:xfrm>
          <a:custGeom>
            <a:avLst/>
            <a:gdLst/>
            <a:ahLst/>
            <a:cxnLst/>
            <a:rect l="l" t="t" r="r" b="b"/>
            <a:pathLst>
              <a:path h="315595">
                <a:moveTo>
                  <a:pt x="0" y="0"/>
                </a:moveTo>
                <a:lnTo>
                  <a:pt x="0" y="315467"/>
                </a:lnTo>
              </a:path>
            </a:pathLst>
          </a:custGeom>
          <a:ln w="38862">
            <a:solidFill>
              <a:srgbClr val="193F6D"/>
            </a:solidFill>
          </a:ln>
        </p:spPr>
        <p:txBody>
          <a:bodyPr wrap="square" lIns="0" tIns="0" rIns="0" bIns="0" rtlCol="0"/>
          <a:lstStyle/>
          <a:p>
            <a:endParaRPr/>
          </a:p>
        </p:txBody>
      </p:sp>
      <p:sp>
        <p:nvSpPr>
          <p:cNvPr id="109" name="object 109"/>
          <p:cNvSpPr/>
          <p:nvPr/>
        </p:nvSpPr>
        <p:spPr>
          <a:xfrm>
            <a:off x="5677661" y="3735323"/>
            <a:ext cx="0" cy="317500"/>
          </a:xfrm>
          <a:custGeom>
            <a:avLst/>
            <a:gdLst/>
            <a:ahLst/>
            <a:cxnLst/>
            <a:rect l="l" t="t" r="r" b="b"/>
            <a:pathLst>
              <a:path h="317500">
                <a:moveTo>
                  <a:pt x="0" y="0"/>
                </a:moveTo>
                <a:lnTo>
                  <a:pt x="0" y="316991"/>
                </a:lnTo>
              </a:path>
            </a:pathLst>
          </a:custGeom>
          <a:ln w="38100">
            <a:solidFill>
              <a:srgbClr val="193F6D"/>
            </a:solidFill>
          </a:ln>
        </p:spPr>
        <p:txBody>
          <a:bodyPr wrap="square" lIns="0" tIns="0" rIns="0" bIns="0" rtlCol="0"/>
          <a:lstStyle/>
          <a:p>
            <a:endParaRPr/>
          </a:p>
        </p:txBody>
      </p:sp>
      <p:sp>
        <p:nvSpPr>
          <p:cNvPr id="110" name="object 110"/>
          <p:cNvSpPr/>
          <p:nvPr/>
        </p:nvSpPr>
        <p:spPr>
          <a:xfrm>
            <a:off x="5748146" y="3729990"/>
            <a:ext cx="0" cy="317500"/>
          </a:xfrm>
          <a:custGeom>
            <a:avLst/>
            <a:gdLst/>
            <a:ahLst/>
            <a:cxnLst/>
            <a:rect l="l" t="t" r="r" b="b"/>
            <a:pathLst>
              <a:path h="317500">
                <a:moveTo>
                  <a:pt x="0" y="0"/>
                </a:moveTo>
                <a:lnTo>
                  <a:pt x="0" y="316991"/>
                </a:lnTo>
              </a:path>
            </a:pathLst>
          </a:custGeom>
          <a:ln w="38862">
            <a:solidFill>
              <a:srgbClr val="193F6D"/>
            </a:solidFill>
          </a:ln>
        </p:spPr>
        <p:txBody>
          <a:bodyPr wrap="square" lIns="0" tIns="0" rIns="0" bIns="0" rtlCol="0"/>
          <a:lstStyle/>
          <a:p>
            <a:endParaRPr/>
          </a:p>
        </p:txBody>
      </p:sp>
      <p:sp>
        <p:nvSpPr>
          <p:cNvPr id="111" name="object 111"/>
          <p:cNvSpPr/>
          <p:nvPr/>
        </p:nvSpPr>
        <p:spPr>
          <a:xfrm>
            <a:off x="5818251" y="3723894"/>
            <a:ext cx="0" cy="320040"/>
          </a:xfrm>
          <a:custGeom>
            <a:avLst/>
            <a:gdLst/>
            <a:ahLst/>
            <a:cxnLst/>
            <a:rect l="l" t="t" r="r" b="b"/>
            <a:pathLst>
              <a:path h="320039">
                <a:moveTo>
                  <a:pt x="0" y="0"/>
                </a:moveTo>
                <a:lnTo>
                  <a:pt x="0" y="320039"/>
                </a:lnTo>
              </a:path>
            </a:pathLst>
          </a:custGeom>
          <a:ln w="38862">
            <a:solidFill>
              <a:srgbClr val="193F6D"/>
            </a:solidFill>
          </a:ln>
        </p:spPr>
        <p:txBody>
          <a:bodyPr wrap="square" lIns="0" tIns="0" rIns="0" bIns="0" rtlCol="0"/>
          <a:lstStyle/>
          <a:p>
            <a:endParaRPr/>
          </a:p>
        </p:txBody>
      </p:sp>
      <p:sp>
        <p:nvSpPr>
          <p:cNvPr id="112" name="object 112"/>
          <p:cNvSpPr/>
          <p:nvPr/>
        </p:nvSpPr>
        <p:spPr>
          <a:xfrm>
            <a:off x="5888354" y="3718559"/>
            <a:ext cx="0" cy="321310"/>
          </a:xfrm>
          <a:custGeom>
            <a:avLst/>
            <a:gdLst/>
            <a:ahLst/>
            <a:cxnLst/>
            <a:rect l="l" t="t" r="r" b="b"/>
            <a:pathLst>
              <a:path h="321310">
                <a:moveTo>
                  <a:pt x="0" y="0"/>
                </a:moveTo>
                <a:lnTo>
                  <a:pt x="0" y="320801"/>
                </a:lnTo>
              </a:path>
            </a:pathLst>
          </a:custGeom>
          <a:ln w="38862">
            <a:solidFill>
              <a:srgbClr val="193F6D"/>
            </a:solidFill>
          </a:ln>
        </p:spPr>
        <p:txBody>
          <a:bodyPr wrap="square" lIns="0" tIns="0" rIns="0" bIns="0" rtlCol="0"/>
          <a:lstStyle/>
          <a:p>
            <a:endParaRPr/>
          </a:p>
        </p:txBody>
      </p:sp>
      <p:sp>
        <p:nvSpPr>
          <p:cNvPr id="113" name="object 113"/>
          <p:cNvSpPr/>
          <p:nvPr/>
        </p:nvSpPr>
        <p:spPr>
          <a:xfrm>
            <a:off x="5958840" y="3713988"/>
            <a:ext cx="0" cy="322580"/>
          </a:xfrm>
          <a:custGeom>
            <a:avLst/>
            <a:gdLst/>
            <a:ahLst/>
            <a:cxnLst/>
            <a:rect l="l" t="t" r="r" b="b"/>
            <a:pathLst>
              <a:path h="322579">
                <a:moveTo>
                  <a:pt x="0" y="0"/>
                </a:moveTo>
                <a:lnTo>
                  <a:pt x="0" y="322325"/>
                </a:lnTo>
              </a:path>
            </a:pathLst>
          </a:custGeom>
          <a:ln w="38100">
            <a:solidFill>
              <a:srgbClr val="193F6D"/>
            </a:solidFill>
          </a:ln>
        </p:spPr>
        <p:txBody>
          <a:bodyPr wrap="square" lIns="0" tIns="0" rIns="0" bIns="0" rtlCol="0"/>
          <a:lstStyle/>
          <a:p>
            <a:endParaRPr/>
          </a:p>
        </p:txBody>
      </p:sp>
      <p:sp>
        <p:nvSpPr>
          <p:cNvPr id="114" name="object 114"/>
          <p:cNvSpPr/>
          <p:nvPr/>
        </p:nvSpPr>
        <p:spPr>
          <a:xfrm>
            <a:off x="6029325" y="3710178"/>
            <a:ext cx="0" cy="323850"/>
          </a:xfrm>
          <a:custGeom>
            <a:avLst/>
            <a:gdLst/>
            <a:ahLst/>
            <a:cxnLst/>
            <a:rect l="l" t="t" r="r" b="b"/>
            <a:pathLst>
              <a:path h="323850">
                <a:moveTo>
                  <a:pt x="0" y="0"/>
                </a:moveTo>
                <a:lnTo>
                  <a:pt x="0" y="323850"/>
                </a:lnTo>
              </a:path>
            </a:pathLst>
          </a:custGeom>
          <a:ln w="38862">
            <a:solidFill>
              <a:srgbClr val="193F6D"/>
            </a:solidFill>
          </a:ln>
        </p:spPr>
        <p:txBody>
          <a:bodyPr wrap="square" lIns="0" tIns="0" rIns="0" bIns="0" rtlCol="0"/>
          <a:lstStyle/>
          <a:p>
            <a:endParaRPr/>
          </a:p>
        </p:txBody>
      </p:sp>
      <p:sp>
        <p:nvSpPr>
          <p:cNvPr id="115" name="object 115"/>
          <p:cNvSpPr/>
          <p:nvPr/>
        </p:nvSpPr>
        <p:spPr>
          <a:xfrm>
            <a:off x="6099428" y="3705605"/>
            <a:ext cx="0" cy="325755"/>
          </a:xfrm>
          <a:custGeom>
            <a:avLst/>
            <a:gdLst/>
            <a:ahLst/>
            <a:cxnLst/>
            <a:rect l="l" t="t" r="r" b="b"/>
            <a:pathLst>
              <a:path h="325754">
                <a:moveTo>
                  <a:pt x="0" y="0"/>
                </a:moveTo>
                <a:lnTo>
                  <a:pt x="0" y="325374"/>
                </a:lnTo>
              </a:path>
            </a:pathLst>
          </a:custGeom>
          <a:ln w="38862">
            <a:solidFill>
              <a:srgbClr val="193F6D"/>
            </a:solidFill>
          </a:ln>
        </p:spPr>
        <p:txBody>
          <a:bodyPr wrap="square" lIns="0" tIns="0" rIns="0" bIns="0" rtlCol="0"/>
          <a:lstStyle/>
          <a:p>
            <a:endParaRPr/>
          </a:p>
        </p:txBody>
      </p:sp>
      <p:sp>
        <p:nvSpPr>
          <p:cNvPr id="116" name="object 116"/>
          <p:cNvSpPr/>
          <p:nvPr/>
        </p:nvSpPr>
        <p:spPr>
          <a:xfrm>
            <a:off x="6169533" y="3701034"/>
            <a:ext cx="0" cy="327025"/>
          </a:xfrm>
          <a:custGeom>
            <a:avLst/>
            <a:gdLst/>
            <a:ahLst/>
            <a:cxnLst/>
            <a:rect l="l" t="t" r="r" b="b"/>
            <a:pathLst>
              <a:path h="327025">
                <a:moveTo>
                  <a:pt x="0" y="0"/>
                </a:moveTo>
                <a:lnTo>
                  <a:pt x="0" y="326898"/>
                </a:lnTo>
              </a:path>
            </a:pathLst>
          </a:custGeom>
          <a:ln w="38862">
            <a:solidFill>
              <a:srgbClr val="193F6D"/>
            </a:solidFill>
          </a:ln>
        </p:spPr>
        <p:txBody>
          <a:bodyPr wrap="square" lIns="0" tIns="0" rIns="0" bIns="0" rtlCol="0"/>
          <a:lstStyle/>
          <a:p>
            <a:endParaRPr/>
          </a:p>
        </p:txBody>
      </p:sp>
      <p:sp>
        <p:nvSpPr>
          <p:cNvPr id="117" name="object 117"/>
          <p:cNvSpPr/>
          <p:nvPr/>
        </p:nvSpPr>
        <p:spPr>
          <a:xfrm>
            <a:off x="6239636" y="3697223"/>
            <a:ext cx="0" cy="326390"/>
          </a:xfrm>
          <a:custGeom>
            <a:avLst/>
            <a:gdLst/>
            <a:ahLst/>
            <a:cxnLst/>
            <a:rect l="l" t="t" r="r" b="b"/>
            <a:pathLst>
              <a:path h="326389">
                <a:moveTo>
                  <a:pt x="0" y="0"/>
                </a:moveTo>
                <a:lnTo>
                  <a:pt x="0" y="326136"/>
                </a:lnTo>
              </a:path>
            </a:pathLst>
          </a:custGeom>
          <a:ln w="38862">
            <a:solidFill>
              <a:srgbClr val="193F6D"/>
            </a:solidFill>
          </a:ln>
        </p:spPr>
        <p:txBody>
          <a:bodyPr wrap="square" lIns="0" tIns="0" rIns="0" bIns="0" rtlCol="0"/>
          <a:lstStyle/>
          <a:p>
            <a:endParaRPr/>
          </a:p>
        </p:txBody>
      </p:sp>
      <p:sp>
        <p:nvSpPr>
          <p:cNvPr id="118" name="object 118"/>
          <p:cNvSpPr/>
          <p:nvPr/>
        </p:nvSpPr>
        <p:spPr>
          <a:xfrm>
            <a:off x="6310121" y="3692652"/>
            <a:ext cx="0" cy="328930"/>
          </a:xfrm>
          <a:custGeom>
            <a:avLst/>
            <a:gdLst/>
            <a:ahLst/>
            <a:cxnLst/>
            <a:rect l="l" t="t" r="r" b="b"/>
            <a:pathLst>
              <a:path h="328929">
                <a:moveTo>
                  <a:pt x="0" y="0"/>
                </a:moveTo>
                <a:lnTo>
                  <a:pt x="0" y="328422"/>
                </a:lnTo>
              </a:path>
            </a:pathLst>
          </a:custGeom>
          <a:ln w="38100">
            <a:solidFill>
              <a:srgbClr val="193F6D"/>
            </a:solidFill>
          </a:ln>
        </p:spPr>
        <p:txBody>
          <a:bodyPr wrap="square" lIns="0" tIns="0" rIns="0" bIns="0" rtlCol="0"/>
          <a:lstStyle/>
          <a:p>
            <a:endParaRPr/>
          </a:p>
        </p:txBody>
      </p:sp>
      <p:sp>
        <p:nvSpPr>
          <p:cNvPr id="119" name="object 119"/>
          <p:cNvSpPr/>
          <p:nvPr/>
        </p:nvSpPr>
        <p:spPr>
          <a:xfrm>
            <a:off x="6380607" y="3686555"/>
            <a:ext cx="0" cy="331470"/>
          </a:xfrm>
          <a:custGeom>
            <a:avLst/>
            <a:gdLst/>
            <a:ahLst/>
            <a:cxnLst/>
            <a:rect l="l" t="t" r="r" b="b"/>
            <a:pathLst>
              <a:path h="331470">
                <a:moveTo>
                  <a:pt x="0" y="0"/>
                </a:moveTo>
                <a:lnTo>
                  <a:pt x="0" y="331470"/>
                </a:lnTo>
              </a:path>
            </a:pathLst>
          </a:custGeom>
          <a:ln w="38862">
            <a:solidFill>
              <a:srgbClr val="193F6D"/>
            </a:solidFill>
          </a:ln>
        </p:spPr>
        <p:txBody>
          <a:bodyPr wrap="square" lIns="0" tIns="0" rIns="0" bIns="0" rtlCol="0"/>
          <a:lstStyle/>
          <a:p>
            <a:endParaRPr/>
          </a:p>
        </p:txBody>
      </p:sp>
      <p:sp>
        <p:nvSpPr>
          <p:cNvPr id="120" name="object 120"/>
          <p:cNvSpPr/>
          <p:nvPr/>
        </p:nvSpPr>
        <p:spPr>
          <a:xfrm>
            <a:off x="6450710" y="3682746"/>
            <a:ext cx="0" cy="332740"/>
          </a:xfrm>
          <a:custGeom>
            <a:avLst/>
            <a:gdLst/>
            <a:ahLst/>
            <a:cxnLst/>
            <a:rect l="l" t="t" r="r" b="b"/>
            <a:pathLst>
              <a:path h="332739">
                <a:moveTo>
                  <a:pt x="0" y="0"/>
                </a:moveTo>
                <a:lnTo>
                  <a:pt x="0" y="332232"/>
                </a:lnTo>
              </a:path>
            </a:pathLst>
          </a:custGeom>
          <a:ln w="38862">
            <a:solidFill>
              <a:srgbClr val="193F6D"/>
            </a:solidFill>
          </a:ln>
        </p:spPr>
        <p:txBody>
          <a:bodyPr wrap="square" lIns="0" tIns="0" rIns="0" bIns="0" rtlCol="0"/>
          <a:lstStyle/>
          <a:p>
            <a:endParaRPr/>
          </a:p>
        </p:txBody>
      </p:sp>
      <p:sp>
        <p:nvSpPr>
          <p:cNvPr id="121" name="object 121"/>
          <p:cNvSpPr/>
          <p:nvPr/>
        </p:nvSpPr>
        <p:spPr>
          <a:xfrm>
            <a:off x="6515100" y="3678173"/>
            <a:ext cx="0" cy="334010"/>
          </a:xfrm>
          <a:custGeom>
            <a:avLst/>
            <a:gdLst/>
            <a:ahLst/>
            <a:cxnLst/>
            <a:rect l="l" t="t" r="r" b="b"/>
            <a:pathLst>
              <a:path h="334010">
                <a:moveTo>
                  <a:pt x="0" y="0"/>
                </a:moveTo>
                <a:lnTo>
                  <a:pt x="0" y="333755"/>
                </a:lnTo>
              </a:path>
            </a:pathLst>
          </a:custGeom>
          <a:ln w="27432">
            <a:solidFill>
              <a:srgbClr val="193F6D"/>
            </a:solidFill>
          </a:ln>
        </p:spPr>
        <p:txBody>
          <a:bodyPr wrap="square" lIns="0" tIns="0" rIns="0" bIns="0" rtlCol="0"/>
          <a:lstStyle/>
          <a:p>
            <a:endParaRPr/>
          </a:p>
        </p:txBody>
      </p:sp>
      <p:sp>
        <p:nvSpPr>
          <p:cNvPr id="122" name="object 122"/>
          <p:cNvSpPr/>
          <p:nvPr/>
        </p:nvSpPr>
        <p:spPr>
          <a:xfrm>
            <a:off x="2601467" y="3654552"/>
            <a:ext cx="3900804" cy="271780"/>
          </a:xfrm>
          <a:custGeom>
            <a:avLst/>
            <a:gdLst/>
            <a:ahLst/>
            <a:cxnLst/>
            <a:rect l="l" t="t" r="r" b="b"/>
            <a:pathLst>
              <a:path w="3900804" h="271779">
                <a:moveTo>
                  <a:pt x="31242" y="163067"/>
                </a:moveTo>
                <a:lnTo>
                  <a:pt x="0" y="268985"/>
                </a:lnTo>
                <a:lnTo>
                  <a:pt x="7620" y="271271"/>
                </a:lnTo>
                <a:lnTo>
                  <a:pt x="39624" y="165353"/>
                </a:lnTo>
                <a:lnTo>
                  <a:pt x="31242" y="163067"/>
                </a:lnTo>
                <a:close/>
              </a:path>
              <a:path w="3900804" h="271779">
                <a:moveTo>
                  <a:pt x="102108" y="112013"/>
                </a:moveTo>
                <a:lnTo>
                  <a:pt x="70104" y="161543"/>
                </a:lnTo>
                <a:lnTo>
                  <a:pt x="77724" y="166877"/>
                </a:lnTo>
                <a:lnTo>
                  <a:pt x="108966" y="116585"/>
                </a:lnTo>
                <a:lnTo>
                  <a:pt x="102108" y="112013"/>
                </a:lnTo>
                <a:close/>
              </a:path>
              <a:path w="3900804" h="271779">
                <a:moveTo>
                  <a:pt x="172212" y="53339"/>
                </a:moveTo>
                <a:lnTo>
                  <a:pt x="140208" y="112013"/>
                </a:lnTo>
                <a:lnTo>
                  <a:pt x="147828" y="115823"/>
                </a:lnTo>
                <a:lnTo>
                  <a:pt x="179832" y="57149"/>
                </a:lnTo>
                <a:lnTo>
                  <a:pt x="172212" y="53339"/>
                </a:lnTo>
                <a:close/>
              </a:path>
              <a:path w="3900804" h="271779">
                <a:moveTo>
                  <a:pt x="215646" y="51053"/>
                </a:moveTo>
                <a:lnTo>
                  <a:pt x="214122" y="59435"/>
                </a:lnTo>
                <a:lnTo>
                  <a:pt x="245364" y="65531"/>
                </a:lnTo>
                <a:lnTo>
                  <a:pt x="246888" y="57149"/>
                </a:lnTo>
                <a:lnTo>
                  <a:pt x="215646" y="51053"/>
                </a:lnTo>
                <a:close/>
              </a:path>
              <a:path w="3900804" h="271779">
                <a:moveTo>
                  <a:pt x="312420" y="1523"/>
                </a:moveTo>
                <a:lnTo>
                  <a:pt x="281178" y="58673"/>
                </a:lnTo>
                <a:lnTo>
                  <a:pt x="288798" y="63245"/>
                </a:lnTo>
                <a:lnTo>
                  <a:pt x="320040" y="6095"/>
                </a:lnTo>
                <a:lnTo>
                  <a:pt x="312420" y="1523"/>
                </a:lnTo>
                <a:close/>
              </a:path>
              <a:path w="3900804" h="271779">
                <a:moveTo>
                  <a:pt x="356616" y="0"/>
                </a:moveTo>
                <a:lnTo>
                  <a:pt x="353568" y="7619"/>
                </a:lnTo>
                <a:lnTo>
                  <a:pt x="384810" y="22097"/>
                </a:lnTo>
                <a:lnTo>
                  <a:pt x="388620" y="14477"/>
                </a:lnTo>
                <a:lnTo>
                  <a:pt x="356616" y="0"/>
                </a:lnTo>
                <a:close/>
              </a:path>
              <a:path w="3900804" h="271779">
                <a:moveTo>
                  <a:pt x="429006" y="16001"/>
                </a:moveTo>
                <a:lnTo>
                  <a:pt x="421386" y="19811"/>
                </a:lnTo>
                <a:lnTo>
                  <a:pt x="452628" y="94487"/>
                </a:lnTo>
                <a:lnTo>
                  <a:pt x="461010" y="90677"/>
                </a:lnTo>
                <a:lnTo>
                  <a:pt x="429006" y="16001"/>
                </a:lnTo>
                <a:close/>
              </a:path>
              <a:path w="3900804" h="271779">
                <a:moveTo>
                  <a:pt x="525780" y="78485"/>
                </a:moveTo>
                <a:lnTo>
                  <a:pt x="494538" y="88391"/>
                </a:lnTo>
                <a:lnTo>
                  <a:pt x="496824" y="96773"/>
                </a:lnTo>
                <a:lnTo>
                  <a:pt x="528828" y="86867"/>
                </a:lnTo>
                <a:lnTo>
                  <a:pt x="525780" y="78485"/>
                </a:lnTo>
                <a:close/>
              </a:path>
              <a:path w="3900804" h="271779">
                <a:moveTo>
                  <a:pt x="593598" y="34289"/>
                </a:moveTo>
                <a:lnTo>
                  <a:pt x="562356" y="80009"/>
                </a:lnTo>
                <a:lnTo>
                  <a:pt x="569214" y="85343"/>
                </a:lnTo>
                <a:lnTo>
                  <a:pt x="601218" y="38861"/>
                </a:lnTo>
                <a:lnTo>
                  <a:pt x="593598" y="34289"/>
                </a:lnTo>
                <a:close/>
              </a:path>
              <a:path w="3900804" h="271779">
                <a:moveTo>
                  <a:pt x="665226" y="11429"/>
                </a:moveTo>
                <a:lnTo>
                  <a:pt x="633984" y="32765"/>
                </a:lnTo>
                <a:lnTo>
                  <a:pt x="638556" y="40385"/>
                </a:lnTo>
                <a:lnTo>
                  <a:pt x="669798" y="19049"/>
                </a:lnTo>
                <a:lnTo>
                  <a:pt x="665226" y="11429"/>
                </a:lnTo>
                <a:close/>
              </a:path>
              <a:path w="3900804" h="271779">
                <a:moveTo>
                  <a:pt x="710184" y="13715"/>
                </a:moveTo>
                <a:lnTo>
                  <a:pt x="702564" y="16763"/>
                </a:lnTo>
                <a:lnTo>
                  <a:pt x="733806" y="95249"/>
                </a:lnTo>
                <a:lnTo>
                  <a:pt x="742188" y="92201"/>
                </a:lnTo>
                <a:lnTo>
                  <a:pt x="710184" y="13715"/>
                </a:lnTo>
                <a:close/>
              </a:path>
              <a:path w="3900804" h="271779">
                <a:moveTo>
                  <a:pt x="781050" y="92201"/>
                </a:moveTo>
                <a:lnTo>
                  <a:pt x="772668" y="95249"/>
                </a:lnTo>
                <a:lnTo>
                  <a:pt x="803910" y="178307"/>
                </a:lnTo>
                <a:lnTo>
                  <a:pt x="812292" y="175259"/>
                </a:lnTo>
                <a:lnTo>
                  <a:pt x="781050" y="92201"/>
                </a:lnTo>
                <a:close/>
              </a:path>
              <a:path w="3900804" h="271779">
                <a:moveTo>
                  <a:pt x="850392" y="175259"/>
                </a:moveTo>
                <a:lnTo>
                  <a:pt x="843534" y="179069"/>
                </a:lnTo>
                <a:lnTo>
                  <a:pt x="874776" y="232409"/>
                </a:lnTo>
                <a:lnTo>
                  <a:pt x="882396" y="227837"/>
                </a:lnTo>
                <a:lnTo>
                  <a:pt x="850392" y="175259"/>
                </a:lnTo>
                <a:close/>
              </a:path>
              <a:path w="3900804" h="271779">
                <a:moveTo>
                  <a:pt x="918210" y="226313"/>
                </a:moveTo>
                <a:lnTo>
                  <a:pt x="915924" y="233933"/>
                </a:lnTo>
                <a:lnTo>
                  <a:pt x="947166" y="244601"/>
                </a:lnTo>
                <a:lnTo>
                  <a:pt x="950214" y="236219"/>
                </a:lnTo>
                <a:lnTo>
                  <a:pt x="918210" y="226313"/>
                </a:lnTo>
                <a:close/>
              </a:path>
              <a:path w="3900804" h="271779">
                <a:moveTo>
                  <a:pt x="1016508" y="214883"/>
                </a:moveTo>
                <a:lnTo>
                  <a:pt x="985266" y="236981"/>
                </a:lnTo>
                <a:lnTo>
                  <a:pt x="989838" y="243839"/>
                </a:lnTo>
                <a:lnTo>
                  <a:pt x="1021842" y="222503"/>
                </a:lnTo>
                <a:lnTo>
                  <a:pt x="1016508" y="214883"/>
                </a:lnTo>
                <a:close/>
              </a:path>
              <a:path w="3900804" h="271779">
                <a:moveTo>
                  <a:pt x="1086612" y="192023"/>
                </a:moveTo>
                <a:lnTo>
                  <a:pt x="1055370" y="214883"/>
                </a:lnTo>
                <a:lnTo>
                  <a:pt x="1060704" y="222503"/>
                </a:lnTo>
                <a:lnTo>
                  <a:pt x="1091946" y="198881"/>
                </a:lnTo>
                <a:lnTo>
                  <a:pt x="1086612" y="192023"/>
                </a:lnTo>
                <a:close/>
              </a:path>
              <a:path w="3900804" h="271779">
                <a:moveTo>
                  <a:pt x="1156716" y="167639"/>
                </a:moveTo>
                <a:lnTo>
                  <a:pt x="1125474" y="192023"/>
                </a:lnTo>
                <a:lnTo>
                  <a:pt x="1130808" y="198881"/>
                </a:lnTo>
                <a:lnTo>
                  <a:pt x="1162050" y="174497"/>
                </a:lnTo>
                <a:lnTo>
                  <a:pt x="1156716" y="167639"/>
                </a:lnTo>
                <a:close/>
              </a:path>
              <a:path w="3900804" h="271779">
                <a:moveTo>
                  <a:pt x="1199388" y="166877"/>
                </a:moveTo>
                <a:lnTo>
                  <a:pt x="1197864" y="175259"/>
                </a:lnTo>
                <a:lnTo>
                  <a:pt x="1229106" y="181355"/>
                </a:lnTo>
                <a:lnTo>
                  <a:pt x="1230630" y="172973"/>
                </a:lnTo>
                <a:lnTo>
                  <a:pt x="1199388" y="166877"/>
                </a:lnTo>
                <a:close/>
              </a:path>
              <a:path w="3900804" h="271779">
                <a:moveTo>
                  <a:pt x="1297686" y="149351"/>
                </a:moveTo>
                <a:lnTo>
                  <a:pt x="1265682" y="173735"/>
                </a:lnTo>
                <a:lnTo>
                  <a:pt x="1271016" y="180593"/>
                </a:lnTo>
                <a:lnTo>
                  <a:pt x="1303020" y="156209"/>
                </a:lnTo>
                <a:lnTo>
                  <a:pt x="1297686" y="149351"/>
                </a:lnTo>
                <a:close/>
              </a:path>
              <a:path w="3900804" h="271779">
                <a:moveTo>
                  <a:pt x="1367028" y="93725"/>
                </a:moveTo>
                <a:lnTo>
                  <a:pt x="1335024" y="150875"/>
                </a:lnTo>
                <a:lnTo>
                  <a:pt x="1342644" y="154685"/>
                </a:lnTo>
                <a:lnTo>
                  <a:pt x="1373886" y="97535"/>
                </a:lnTo>
                <a:lnTo>
                  <a:pt x="1367028" y="93725"/>
                </a:lnTo>
                <a:close/>
              </a:path>
              <a:path w="3900804" h="271779">
                <a:moveTo>
                  <a:pt x="1438656" y="73151"/>
                </a:moveTo>
                <a:lnTo>
                  <a:pt x="1406652" y="91439"/>
                </a:lnTo>
                <a:lnTo>
                  <a:pt x="1411224" y="99059"/>
                </a:lnTo>
                <a:lnTo>
                  <a:pt x="1443228" y="80771"/>
                </a:lnTo>
                <a:lnTo>
                  <a:pt x="1438656" y="73151"/>
                </a:lnTo>
                <a:close/>
              </a:path>
              <a:path w="3900804" h="271779">
                <a:moveTo>
                  <a:pt x="1480566" y="72389"/>
                </a:moveTo>
                <a:lnTo>
                  <a:pt x="1478280" y="80771"/>
                </a:lnTo>
                <a:lnTo>
                  <a:pt x="1509522" y="92201"/>
                </a:lnTo>
                <a:lnTo>
                  <a:pt x="1512570" y="84581"/>
                </a:lnTo>
                <a:lnTo>
                  <a:pt x="1480566" y="72389"/>
                </a:lnTo>
                <a:close/>
              </a:path>
              <a:path w="3900804" h="271779">
                <a:moveTo>
                  <a:pt x="1552194" y="84581"/>
                </a:moveTo>
                <a:lnTo>
                  <a:pt x="1546860" y="91439"/>
                </a:lnTo>
                <a:lnTo>
                  <a:pt x="1578864" y="115823"/>
                </a:lnTo>
                <a:lnTo>
                  <a:pt x="1584198" y="108965"/>
                </a:lnTo>
                <a:lnTo>
                  <a:pt x="1552194" y="84581"/>
                </a:lnTo>
                <a:close/>
              </a:path>
              <a:path w="3900804" h="271779">
                <a:moveTo>
                  <a:pt x="1620774" y="108203"/>
                </a:moveTo>
                <a:lnTo>
                  <a:pt x="1619250" y="116585"/>
                </a:lnTo>
                <a:lnTo>
                  <a:pt x="1650492" y="124205"/>
                </a:lnTo>
                <a:lnTo>
                  <a:pt x="1652777" y="115823"/>
                </a:lnTo>
                <a:lnTo>
                  <a:pt x="1620774" y="108203"/>
                </a:lnTo>
                <a:close/>
              </a:path>
              <a:path w="3900804" h="271779">
                <a:moveTo>
                  <a:pt x="1721358" y="114299"/>
                </a:moveTo>
                <a:lnTo>
                  <a:pt x="1690116" y="115823"/>
                </a:lnTo>
                <a:lnTo>
                  <a:pt x="1690116" y="124205"/>
                </a:lnTo>
                <a:lnTo>
                  <a:pt x="1722120" y="122681"/>
                </a:lnTo>
                <a:lnTo>
                  <a:pt x="1721358" y="114299"/>
                </a:lnTo>
                <a:close/>
              </a:path>
              <a:path w="3900804" h="271779">
                <a:moveTo>
                  <a:pt x="1763268" y="115061"/>
                </a:moveTo>
                <a:lnTo>
                  <a:pt x="1757934" y="121919"/>
                </a:lnTo>
                <a:lnTo>
                  <a:pt x="1789176" y="147827"/>
                </a:lnTo>
                <a:lnTo>
                  <a:pt x="1794510" y="140969"/>
                </a:lnTo>
                <a:lnTo>
                  <a:pt x="1763268" y="115061"/>
                </a:lnTo>
                <a:close/>
              </a:path>
              <a:path w="3900804" h="271779">
                <a:moveTo>
                  <a:pt x="1831848" y="140207"/>
                </a:moveTo>
                <a:lnTo>
                  <a:pt x="1829562" y="148589"/>
                </a:lnTo>
                <a:lnTo>
                  <a:pt x="1861566" y="155447"/>
                </a:lnTo>
                <a:lnTo>
                  <a:pt x="1863090" y="147065"/>
                </a:lnTo>
                <a:lnTo>
                  <a:pt x="1831848" y="140207"/>
                </a:lnTo>
                <a:close/>
              </a:path>
              <a:path w="3900804" h="271779">
                <a:moveTo>
                  <a:pt x="1901190" y="147065"/>
                </a:moveTo>
                <a:lnTo>
                  <a:pt x="1901190" y="155447"/>
                </a:lnTo>
                <a:lnTo>
                  <a:pt x="1932432" y="156971"/>
                </a:lnTo>
                <a:lnTo>
                  <a:pt x="1932432" y="148589"/>
                </a:lnTo>
                <a:lnTo>
                  <a:pt x="1901190" y="147065"/>
                </a:lnTo>
                <a:close/>
              </a:path>
              <a:path w="3900804" h="271779">
                <a:moveTo>
                  <a:pt x="2002536" y="145541"/>
                </a:moveTo>
                <a:lnTo>
                  <a:pt x="1971294" y="148589"/>
                </a:lnTo>
                <a:lnTo>
                  <a:pt x="1972056" y="156971"/>
                </a:lnTo>
                <a:lnTo>
                  <a:pt x="2003298" y="153923"/>
                </a:lnTo>
                <a:lnTo>
                  <a:pt x="2002536" y="145541"/>
                </a:lnTo>
                <a:close/>
              </a:path>
              <a:path w="3900804" h="271779">
                <a:moveTo>
                  <a:pt x="2072640" y="140969"/>
                </a:moveTo>
                <a:lnTo>
                  <a:pt x="2040636" y="145541"/>
                </a:lnTo>
                <a:lnTo>
                  <a:pt x="2042160" y="153923"/>
                </a:lnTo>
                <a:lnTo>
                  <a:pt x="2073402" y="150113"/>
                </a:lnTo>
                <a:lnTo>
                  <a:pt x="2072640" y="140969"/>
                </a:lnTo>
                <a:close/>
              </a:path>
              <a:path w="3900804" h="271779">
                <a:moveTo>
                  <a:pt x="2142744" y="135635"/>
                </a:moveTo>
                <a:lnTo>
                  <a:pt x="2110740" y="141731"/>
                </a:lnTo>
                <a:lnTo>
                  <a:pt x="2112264" y="150113"/>
                </a:lnTo>
                <a:lnTo>
                  <a:pt x="2144268" y="144017"/>
                </a:lnTo>
                <a:lnTo>
                  <a:pt x="2142744" y="135635"/>
                </a:lnTo>
                <a:close/>
              </a:path>
              <a:path w="3900804" h="271779">
                <a:moveTo>
                  <a:pt x="2212848" y="129539"/>
                </a:moveTo>
                <a:lnTo>
                  <a:pt x="2181606" y="135635"/>
                </a:lnTo>
                <a:lnTo>
                  <a:pt x="2183130" y="144017"/>
                </a:lnTo>
                <a:lnTo>
                  <a:pt x="2214372" y="138683"/>
                </a:lnTo>
                <a:lnTo>
                  <a:pt x="2212848" y="129539"/>
                </a:lnTo>
                <a:close/>
              </a:path>
              <a:path w="3900804" h="271779">
                <a:moveTo>
                  <a:pt x="2282952" y="121157"/>
                </a:moveTo>
                <a:lnTo>
                  <a:pt x="2250948" y="130301"/>
                </a:lnTo>
                <a:lnTo>
                  <a:pt x="2253234" y="137921"/>
                </a:lnTo>
                <a:lnTo>
                  <a:pt x="2285238" y="129539"/>
                </a:lnTo>
                <a:lnTo>
                  <a:pt x="2282952" y="121157"/>
                </a:lnTo>
                <a:close/>
              </a:path>
              <a:path w="3900804" h="271779">
                <a:moveTo>
                  <a:pt x="2353056" y="111251"/>
                </a:moveTo>
                <a:lnTo>
                  <a:pt x="2321052" y="121157"/>
                </a:lnTo>
                <a:lnTo>
                  <a:pt x="2324100" y="129539"/>
                </a:lnTo>
                <a:lnTo>
                  <a:pt x="2355342" y="119633"/>
                </a:lnTo>
                <a:lnTo>
                  <a:pt x="2353056" y="111251"/>
                </a:lnTo>
                <a:close/>
              </a:path>
              <a:path w="3900804" h="271779">
                <a:moveTo>
                  <a:pt x="2423160" y="104393"/>
                </a:moveTo>
                <a:lnTo>
                  <a:pt x="2391918" y="111251"/>
                </a:lnTo>
                <a:lnTo>
                  <a:pt x="2394204" y="119633"/>
                </a:lnTo>
                <a:lnTo>
                  <a:pt x="2425446" y="112775"/>
                </a:lnTo>
                <a:lnTo>
                  <a:pt x="2423160" y="104393"/>
                </a:lnTo>
                <a:close/>
              </a:path>
              <a:path w="3900804" h="271779">
                <a:moveTo>
                  <a:pt x="2494026" y="99821"/>
                </a:moveTo>
                <a:lnTo>
                  <a:pt x="2462784" y="104393"/>
                </a:lnTo>
                <a:lnTo>
                  <a:pt x="2463546" y="112775"/>
                </a:lnTo>
                <a:lnTo>
                  <a:pt x="2495550" y="108203"/>
                </a:lnTo>
                <a:lnTo>
                  <a:pt x="2494026" y="99821"/>
                </a:lnTo>
                <a:close/>
              </a:path>
              <a:path w="3900804" h="271779">
                <a:moveTo>
                  <a:pt x="2564130" y="93725"/>
                </a:moveTo>
                <a:lnTo>
                  <a:pt x="2532888" y="99821"/>
                </a:lnTo>
                <a:lnTo>
                  <a:pt x="2534412" y="108203"/>
                </a:lnTo>
                <a:lnTo>
                  <a:pt x="2565654" y="102869"/>
                </a:lnTo>
                <a:lnTo>
                  <a:pt x="2564130" y="93725"/>
                </a:lnTo>
                <a:close/>
              </a:path>
              <a:path w="3900804" h="271779">
                <a:moveTo>
                  <a:pt x="2634234" y="88391"/>
                </a:moveTo>
                <a:lnTo>
                  <a:pt x="2602992" y="93725"/>
                </a:lnTo>
                <a:lnTo>
                  <a:pt x="2604516" y="102869"/>
                </a:lnTo>
                <a:lnTo>
                  <a:pt x="2635758" y="96773"/>
                </a:lnTo>
                <a:lnTo>
                  <a:pt x="2634234" y="88391"/>
                </a:lnTo>
                <a:close/>
              </a:path>
              <a:path w="3900804" h="271779">
                <a:moveTo>
                  <a:pt x="2704338" y="81533"/>
                </a:moveTo>
                <a:lnTo>
                  <a:pt x="2673096" y="88391"/>
                </a:lnTo>
                <a:lnTo>
                  <a:pt x="2674620" y="96773"/>
                </a:lnTo>
                <a:lnTo>
                  <a:pt x="2706624" y="89915"/>
                </a:lnTo>
                <a:lnTo>
                  <a:pt x="2704338" y="81533"/>
                </a:lnTo>
                <a:close/>
              </a:path>
              <a:path w="3900804" h="271779">
                <a:moveTo>
                  <a:pt x="2744724" y="80771"/>
                </a:moveTo>
                <a:lnTo>
                  <a:pt x="2743962" y="89915"/>
                </a:lnTo>
                <a:lnTo>
                  <a:pt x="2775966" y="91439"/>
                </a:lnTo>
                <a:lnTo>
                  <a:pt x="2775966" y="82295"/>
                </a:lnTo>
                <a:lnTo>
                  <a:pt x="2744724" y="80771"/>
                </a:lnTo>
                <a:close/>
              </a:path>
              <a:path w="3900804" h="271779">
                <a:moveTo>
                  <a:pt x="2814828" y="82295"/>
                </a:moveTo>
                <a:lnTo>
                  <a:pt x="2814066" y="91439"/>
                </a:lnTo>
                <a:lnTo>
                  <a:pt x="2846070" y="93725"/>
                </a:lnTo>
                <a:lnTo>
                  <a:pt x="2846832" y="85343"/>
                </a:lnTo>
                <a:lnTo>
                  <a:pt x="2814828" y="82295"/>
                </a:lnTo>
                <a:close/>
              </a:path>
              <a:path w="3900804" h="271779">
                <a:moveTo>
                  <a:pt x="2916174" y="85344"/>
                </a:moveTo>
                <a:lnTo>
                  <a:pt x="2884932" y="85344"/>
                </a:lnTo>
                <a:lnTo>
                  <a:pt x="2884932" y="93725"/>
                </a:lnTo>
                <a:lnTo>
                  <a:pt x="2916174" y="93725"/>
                </a:lnTo>
                <a:lnTo>
                  <a:pt x="2916174" y="85344"/>
                </a:lnTo>
                <a:close/>
              </a:path>
              <a:path w="3900804" h="271779">
                <a:moveTo>
                  <a:pt x="2986278" y="82295"/>
                </a:moveTo>
                <a:lnTo>
                  <a:pt x="2955036" y="85343"/>
                </a:lnTo>
                <a:lnTo>
                  <a:pt x="2955798" y="93725"/>
                </a:lnTo>
                <a:lnTo>
                  <a:pt x="2987040" y="91439"/>
                </a:lnTo>
                <a:lnTo>
                  <a:pt x="2986278" y="82295"/>
                </a:lnTo>
                <a:close/>
              </a:path>
              <a:path w="3900804" h="271779">
                <a:moveTo>
                  <a:pt x="3056382" y="76961"/>
                </a:moveTo>
                <a:lnTo>
                  <a:pt x="3024378" y="82295"/>
                </a:lnTo>
                <a:lnTo>
                  <a:pt x="3025902" y="91439"/>
                </a:lnTo>
                <a:lnTo>
                  <a:pt x="3057906" y="85343"/>
                </a:lnTo>
                <a:lnTo>
                  <a:pt x="3056382" y="76961"/>
                </a:lnTo>
                <a:close/>
              </a:path>
              <a:path w="3900804" h="271779">
                <a:moveTo>
                  <a:pt x="3126486" y="70865"/>
                </a:moveTo>
                <a:lnTo>
                  <a:pt x="3094482" y="76961"/>
                </a:lnTo>
                <a:lnTo>
                  <a:pt x="3096006" y="85343"/>
                </a:lnTo>
                <a:lnTo>
                  <a:pt x="3128010" y="79247"/>
                </a:lnTo>
                <a:lnTo>
                  <a:pt x="3126486" y="70865"/>
                </a:lnTo>
                <a:close/>
              </a:path>
              <a:path w="3900804" h="271779">
                <a:moveTo>
                  <a:pt x="3196590" y="65531"/>
                </a:moveTo>
                <a:lnTo>
                  <a:pt x="3165348" y="70865"/>
                </a:lnTo>
                <a:lnTo>
                  <a:pt x="3166872" y="79247"/>
                </a:lnTo>
                <a:lnTo>
                  <a:pt x="3198114" y="73913"/>
                </a:lnTo>
                <a:lnTo>
                  <a:pt x="3196590" y="65531"/>
                </a:lnTo>
                <a:close/>
              </a:path>
              <a:path w="3900804" h="271779">
                <a:moveTo>
                  <a:pt x="3266694" y="59435"/>
                </a:moveTo>
                <a:lnTo>
                  <a:pt x="3235452" y="65531"/>
                </a:lnTo>
                <a:lnTo>
                  <a:pt x="3236976" y="73913"/>
                </a:lnTo>
                <a:lnTo>
                  <a:pt x="3268218" y="67817"/>
                </a:lnTo>
                <a:lnTo>
                  <a:pt x="3266694" y="59435"/>
                </a:lnTo>
                <a:close/>
              </a:path>
              <a:path w="3900804" h="271779">
                <a:moveTo>
                  <a:pt x="3337560" y="55625"/>
                </a:moveTo>
                <a:lnTo>
                  <a:pt x="3305556" y="59435"/>
                </a:lnTo>
                <a:lnTo>
                  <a:pt x="3307079" y="67817"/>
                </a:lnTo>
                <a:lnTo>
                  <a:pt x="3338322" y="64007"/>
                </a:lnTo>
                <a:lnTo>
                  <a:pt x="3337560" y="55625"/>
                </a:lnTo>
                <a:close/>
              </a:path>
              <a:path w="3900804" h="271779">
                <a:moveTo>
                  <a:pt x="3407664" y="51053"/>
                </a:moveTo>
                <a:lnTo>
                  <a:pt x="3376422" y="55625"/>
                </a:lnTo>
                <a:lnTo>
                  <a:pt x="3377184" y="64007"/>
                </a:lnTo>
                <a:lnTo>
                  <a:pt x="3409188" y="59435"/>
                </a:lnTo>
                <a:lnTo>
                  <a:pt x="3407664" y="51053"/>
                </a:lnTo>
                <a:close/>
              </a:path>
              <a:path w="3900804" h="271779">
                <a:moveTo>
                  <a:pt x="3477768" y="46481"/>
                </a:moveTo>
                <a:lnTo>
                  <a:pt x="3446526" y="51053"/>
                </a:lnTo>
                <a:lnTo>
                  <a:pt x="3447288" y="59435"/>
                </a:lnTo>
                <a:lnTo>
                  <a:pt x="3479291" y="55625"/>
                </a:lnTo>
                <a:lnTo>
                  <a:pt x="3477768" y="46481"/>
                </a:lnTo>
                <a:close/>
              </a:path>
              <a:path w="3900804" h="271779">
                <a:moveTo>
                  <a:pt x="3547872" y="42671"/>
                </a:moveTo>
                <a:lnTo>
                  <a:pt x="3516629" y="46481"/>
                </a:lnTo>
                <a:lnTo>
                  <a:pt x="3518154" y="55625"/>
                </a:lnTo>
                <a:lnTo>
                  <a:pt x="3549396" y="51053"/>
                </a:lnTo>
                <a:lnTo>
                  <a:pt x="3547872" y="42671"/>
                </a:lnTo>
                <a:close/>
              </a:path>
              <a:path w="3900804" h="271779">
                <a:moveTo>
                  <a:pt x="3618738" y="38099"/>
                </a:moveTo>
                <a:lnTo>
                  <a:pt x="3586734" y="42671"/>
                </a:lnTo>
                <a:lnTo>
                  <a:pt x="3588258" y="51053"/>
                </a:lnTo>
                <a:lnTo>
                  <a:pt x="3619500" y="46481"/>
                </a:lnTo>
                <a:lnTo>
                  <a:pt x="3618738" y="38099"/>
                </a:lnTo>
                <a:close/>
              </a:path>
              <a:path w="3900804" h="271779">
                <a:moveTo>
                  <a:pt x="3688841" y="33527"/>
                </a:moveTo>
                <a:lnTo>
                  <a:pt x="3656838" y="38099"/>
                </a:lnTo>
                <a:lnTo>
                  <a:pt x="3658362" y="46481"/>
                </a:lnTo>
                <a:lnTo>
                  <a:pt x="3689604" y="42671"/>
                </a:lnTo>
                <a:lnTo>
                  <a:pt x="3688841" y="33527"/>
                </a:lnTo>
                <a:close/>
              </a:path>
              <a:path w="3900804" h="271779">
                <a:moveTo>
                  <a:pt x="3758946" y="28193"/>
                </a:moveTo>
                <a:lnTo>
                  <a:pt x="3726941" y="33527"/>
                </a:lnTo>
                <a:lnTo>
                  <a:pt x="3728466" y="42671"/>
                </a:lnTo>
                <a:lnTo>
                  <a:pt x="3760470" y="36575"/>
                </a:lnTo>
                <a:lnTo>
                  <a:pt x="3758946" y="28193"/>
                </a:lnTo>
                <a:close/>
              </a:path>
              <a:path w="3900804" h="271779">
                <a:moveTo>
                  <a:pt x="3829050" y="23621"/>
                </a:moveTo>
                <a:lnTo>
                  <a:pt x="3797808" y="28193"/>
                </a:lnTo>
                <a:lnTo>
                  <a:pt x="3798570" y="36575"/>
                </a:lnTo>
                <a:lnTo>
                  <a:pt x="3830574" y="32003"/>
                </a:lnTo>
                <a:lnTo>
                  <a:pt x="3829050" y="23621"/>
                </a:lnTo>
                <a:close/>
              </a:path>
              <a:path w="3900804" h="271779">
                <a:moveTo>
                  <a:pt x="3899916" y="19811"/>
                </a:moveTo>
                <a:lnTo>
                  <a:pt x="3867912" y="23621"/>
                </a:lnTo>
                <a:lnTo>
                  <a:pt x="3869436" y="32003"/>
                </a:lnTo>
                <a:lnTo>
                  <a:pt x="3900678" y="28193"/>
                </a:lnTo>
                <a:lnTo>
                  <a:pt x="3899916" y="19811"/>
                </a:lnTo>
                <a:close/>
              </a:path>
            </a:pathLst>
          </a:custGeom>
          <a:solidFill>
            <a:srgbClr val="000000"/>
          </a:solidFill>
        </p:spPr>
        <p:txBody>
          <a:bodyPr wrap="square" lIns="0" tIns="0" rIns="0" bIns="0" rtlCol="0"/>
          <a:lstStyle/>
          <a:p>
            <a:endParaRPr/>
          </a:p>
        </p:txBody>
      </p:sp>
      <p:sp>
        <p:nvSpPr>
          <p:cNvPr id="123" name="object 123"/>
          <p:cNvSpPr/>
          <p:nvPr/>
        </p:nvSpPr>
        <p:spPr>
          <a:xfrm>
            <a:off x="2594610" y="3791711"/>
            <a:ext cx="0" cy="133350"/>
          </a:xfrm>
          <a:custGeom>
            <a:avLst/>
            <a:gdLst/>
            <a:ahLst/>
            <a:cxnLst/>
            <a:rect l="l" t="t" r="r" b="b"/>
            <a:pathLst>
              <a:path h="133350">
                <a:moveTo>
                  <a:pt x="0" y="0"/>
                </a:moveTo>
                <a:lnTo>
                  <a:pt x="0" y="133350"/>
                </a:lnTo>
              </a:path>
            </a:pathLst>
          </a:custGeom>
          <a:ln w="21336">
            <a:solidFill>
              <a:srgbClr val="0000A8"/>
            </a:solidFill>
          </a:ln>
        </p:spPr>
        <p:txBody>
          <a:bodyPr wrap="square" lIns="0" tIns="0" rIns="0" bIns="0" rtlCol="0"/>
          <a:lstStyle/>
          <a:p>
            <a:endParaRPr/>
          </a:p>
        </p:txBody>
      </p:sp>
      <p:sp>
        <p:nvSpPr>
          <p:cNvPr id="124" name="object 124"/>
          <p:cNvSpPr/>
          <p:nvPr/>
        </p:nvSpPr>
        <p:spPr>
          <a:xfrm>
            <a:off x="2655951" y="3684270"/>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25" name="object 125"/>
          <p:cNvSpPr/>
          <p:nvPr/>
        </p:nvSpPr>
        <p:spPr>
          <a:xfrm>
            <a:off x="2726435" y="3633978"/>
            <a:ext cx="0" cy="135255"/>
          </a:xfrm>
          <a:custGeom>
            <a:avLst/>
            <a:gdLst/>
            <a:ahLst/>
            <a:cxnLst/>
            <a:rect l="l" t="t" r="r" b="b"/>
            <a:pathLst>
              <a:path h="135254">
                <a:moveTo>
                  <a:pt x="0" y="0"/>
                </a:moveTo>
                <a:lnTo>
                  <a:pt x="0" y="134874"/>
                </a:lnTo>
              </a:path>
            </a:pathLst>
          </a:custGeom>
          <a:ln w="38100">
            <a:solidFill>
              <a:srgbClr val="0000A8"/>
            </a:solidFill>
          </a:ln>
        </p:spPr>
        <p:txBody>
          <a:bodyPr wrap="square" lIns="0" tIns="0" rIns="0" bIns="0" rtlCol="0"/>
          <a:lstStyle/>
          <a:p>
            <a:endParaRPr/>
          </a:p>
        </p:txBody>
      </p:sp>
      <p:sp>
        <p:nvSpPr>
          <p:cNvPr id="126" name="object 126"/>
          <p:cNvSpPr/>
          <p:nvPr/>
        </p:nvSpPr>
        <p:spPr>
          <a:xfrm>
            <a:off x="2796920" y="3575303"/>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27" name="object 127"/>
          <p:cNvSpPr/>
          <p:nvPr/>
        </p:nvSpPr>
        <p:spPr>
          <a:xfrm>
            <a:off x="2867025" y="3580638"/>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28" name="object 128"/>
          <p:cNvSpPr/>
          <p:nvPr/>
        </p:nvSpPr>
        <p:spPr>
          <a:xfrm>
            <a:off x="2937129" y="3521964"/>
            <a:ext cx="0" cy="136525"/>
          </a:xfrm>
          <a:custGeom>
            <a:avLst/>
            <a:gdLst/>
            <a:ahLst/>
            <a:cxnLst/>
            <a:rect l="l" t="t" r="r" b="b"/>
            <a:pathLst>
              <a:path h="136525">
                <a:moveTo>
                  <a:pt x="0" y="0"/>
                </a:moveTo>
                <a:lnTo>
                  <a:pt x="0" y="136398"/>
                </a:lnTo>
              </a:path>
            </a:pathLst>
          </a:custGeom>
          <a:ln w="38862">
            <a:solidFill>
              <a:srgbClr val="0000A8"/>
            </a:solidFill>
          </a:ln>
        </p:spPr>
        <p:txBody>
          <a:bodyPr wrap="square" lIns="0" tIns="0" rIns="0" bIns="0" rtlCol="0"/>
          <a:lstStyle/>
          <a:p>
            <a:endParaRPr/>
          </a:p>
        </p:txBody>
      </p:sp>
      <p:sp>
        <p:nvSpPr>
          <p:cNvPr id="129" name="object 129"/>
          <p:cNvSpPr/>
          <p:nvPr/>
        </p:nvSpPr>
        <p:spPr>
          <a:xfrm>
            <a:off x="3007232" y="3536441"/>
            <a:ext cx="0" cy="136525"/>
          </a:xfrm>
          <a:custGeom>
            <a:avLst/>
            <a:gdLst/>
            <a:ahLst/>
            <a:cxnLst/>
            <a:rect l="l" t="t" r="r" b="b"/>
            <a:pathLst>
              <a:path h="136525">
                <a:moveTo>
                  <a:pt x="0" y="0"/>
                </a:moveTo>
                <a:lnTo>
                  <a:pt x="0" y="136398"/>
                </a:lnTo>
              </a:path>
            </a:pathLst>
          </a:custGeom>
          <a:ln w="38862">
            <a:solidFill>
              <a:srgbClr val="0000A8"/>
            </a:solidFill>
          </a:ln>
        </p:spPr>
        <p:txBody>
          <a:bodyPr wrap="square" lIns="0" tIns="0" rIns="0" bIns="0" rtlCol="0"/>
          <a:lstStyle/>
          <a:p>
            <a:endParaRPr/>
          </a:p>
        </p:txBody>
      </p:sp>
      <p:sp>
        <p:nvSpPr>
          <p:cNvPr id="130" name="object 130"/>
          <p:cNvSpPr/>
          <p:nvPr/>
        </p:nvSpPr>
        <p:spPr>
          <a:xfrm>
            <a:off x="3077717" y="3611117"/>
            <a:ext cx="0" cy="135890"/>
          </a:xfrm>
          <a:custGeom>
            <a:avLst/>
            <a:gdLst/>
            <a:ahLst/>
            <a:cxnLst/>
            <a:rect l="l" t="t" r="r" b="b"/>
            <a:pathLst>
              <a:path h="135889">
                <a:moveTo>
                  <a:pt x="0" y="0"/>
                </a:moveTo>
                <a:lnTo>
                  <a:pt x="0" y="135636"/>
                </a:lnTo>
              </a:path>
            </a:pathLst>
          </a:custGeom>
          <a:ln w="38100">
            <a:solidFill>
              <a:srgbClr val="0000A8"/>
            </a:solidFill>
          </a:ln>
        </p:spPr>
        <p:txBody>
          <a:bodyPr wrap="square" lIns="0" tIns="0" rIns="0" bIns="0" rtlCol="0"/>
          <a:lstStyle/>
          <a:p>
            <a:endParaRPr/>
          </a:p>
        </p:txBody>
      </p:sp>
      <p:sp>
        <p:nvSpPr>
          <p:cNvPr id="131" name="object 131"/>
          <p:cNvSpPr/>
          <p:nvPr/>
        </p:nvSpPr>
        <p:spPr>
          <a:xfrm>
            <a:off x="3148202" y="3599688"/>
            <a:ext cx="0" cy="137160"/>
          </a:xfrm>
          <a:custGeom>
            <a:avLst/>
            <a:gdLst/>
            <a:ahLst/>
            <a:cxnLst/>
            <a:rect l="l" t="t" r="r" b="b"/>
            <a:pathLst>
              <a:path h="137160">
                <a:moveTo>
                  <a:pt x="0" y="0"/>
                </a:moveTo>
                <a:lnTo>
                  <a:pt x="0" y="137160"/>
                </a:lnTo>
              </a:path>
            </a:pathLst>
          </a:custGeom>
          <a:ln w="38862">
            <a:solidFill>
              <a:srgbClr val="0000A8"/>
            </a:solidFill>
          </a:ln>
        </p:spPr>
        <p:txBody>
          <a:bodyPr wrap="square" lIns="0" tIns="0" rIns="0" bIns="0" rtlCol="0"/>
          <a:lstStyle/>
          <a:p>
            <a:endParaRPr/>
          </a:p>
        </p:txBody>
      </p:sp>
      <p:sp>
        <p:nvSpPr>
          <p:cNvPr id="132" name="object 132"/>
          <p:cNvSpPr/>
          <p:nvPr/>
        </p:nvSpPr>
        <p:spPr>
          <a:xfrm>
            <a:off x="3218307" y="3552444"/>
            <a:ext cx="0" cy="139065"/>
          </a:xfrm>
          <a:custGeom>
            <a:avLst/>
            <a:gdLst/>
            <a:ahLst/>
            <a:cxnLst/>
            <a:rect l="l" t="t" r="r" b="b"/>
            <a:pathLst>
              <a:path h="139064">
                <a:moveTo>
                  <a:pt x="0" y="0"/>
                </a:moveTo>
                <a:lnTo>
                  <a:pt x="0" y="138684"/>
                </a:lnTo>
              </a:path>
            </a:pathLst>
          </a:custGeom>
          <a:ln w="38862">
            <a:solidFill>
              <a:srgbClr val="0000A8"/>
            </a:solidFill>
          </a:ln>
        </p:spPr>
        <p:txBody>
          <a:bodyPr wrap="square" lIns="0" tIns="0" rIns="0" bIns="0" rtlCol="0"/>
          <a:lstStyle/>
          <a:p>
            <a:endParaRPr/>
          </a:p>
        </p:txBody>
      </p:sp>
      <p:sp>
        <p:nvSpPr>
          <p:cNvPr id="133" name="object 133"/>
          <p:cNvSpPr/>
          <p:nvPr/>
        </p:nvSpPr>
        <p:spPr>
          <a:xfrm>
            <a:off x="3288410" y="3531108"/>
            <a:ext cx="0" cy="139065"/>
          </a:xfrm>
          <a:custGeom>
            <a:avLst/>
            <a:gdLst/>
            <a:ahLst/>
            <a:cxnLst/>
            <a:rect l="l" t="t" r="r" b="b"/>
            <a:pathLst>
              <a:path h="139064">
                <a:moveTo>
                  <a:pt x="0" y="0"/>
                </a:moveTo>
                <a:lnTo>
                  <a:pt x="0" y="138684"/>
                </a:lnTo>
              </a:path>
            </a:pathLst>
          </a:custGeom>
          <a:ln w="38862">
            <a:solidFill>
              <a:srgbClr val="0000A8"/>
            </a:solidFill>
          </a:ln>
        </p:spPr>
        <p:txBody>
          <a:bodyPr wrap="square" lIns="0" tIns="0" rIns="0" bIns="0" rtlCol="0"/>
          <a:lstStyle/>
          <a:p>
            <a:endParaRPr/>
          </a:p>
        </p:txBody>
      </p:sp>
      <p:sp>
        <p:nvSpPr>
          <p:cNvPr id="134" name="object 134"/>
          <p:cNvSpPr/>
          <p:nvPr/>
        </p:nvSpPr>
        <p:spPr>
          <a:xfrm>
            <a:off x="3358896" y="3608070"/>
            <a:ext cx="0" cy="140335"/>
          </a:xfrm>
          <a:custGeom>
            <a:avLst/>
            <a:gdLst/>
            <a:ahLst/>
            <a:cxnLst/>
            <a:rect l="l" t="t" r="r" b="b"/>
            <a:pathLst>
              <a:path h="140335">
                <a:moveTo>
                  <a:pt x="0" y="0"/>
                </a:moveTo>
                <a:lnTo>
                  <a:pt x="0" y="140208"/>
                </a:lnTo>
              </a:path>
            </a:pathLst>
          </a:custGeom>
          <a:ln w="38100">
            <a:solidFill>
              <a:srgbClr val="0000A8"/>
            </a:solidFill>
          </a:ln>
        </p:spPr>
        <p:txBody>
          <a:bodyPr wrap="square" lIns="0" tIns="0" rIns="0" bIns="0" rtlCol="0"/>
          <a:lstStyle/>
          <a:p>
            <a:endParaRPr/>
          </a:p>
        </p:txBody>
      </p:sp>
      <p:sp>
        <p:nvSpPr>
          <p:cNvPr id="135" name="object 135"/>
          <p:cNvSpPr/>
          <p:nvPr/>
        </p:nvSpPr>
        <p:spPr>
          <a:xfrm>
            <a:off x="3429380" y="3691128"/>
            <a:ext cx="0" cy="140335"/>
          </a:xfrm>
          <a:custGeom>
            <a:avLst/>
            <a:gdLst/>
            <a:ahLst/>
            <a:cxnLst/>
            <a:rect l="l" t="t" r="r" b="b"/>
            <a:pathLst>
              <a:path h="140335">
                <a:moveTo>
                  <a:pt x="0" y="0"/>
                </a:moveTo>
                <a:lnTo>
                  <a:pt x="0" y="140208"/>
                </a:lnTo>
              </a:path>
            </a:pathLst>
          </a:custGeom>
          <a:ln w="38862">
            <a:solidFill>
              <a:srgbClr val="0000A8"/>
            </a:solidFill>
          </a:ln>
        </p:spPr>
        <p:txBody>
          <a:bodyPr wrap="square" lIns="0" tIns="0" rIns="0" bIns="0" rtlCol="0"/>
          <a:lstStyle/>
          <a:p>
            <a:endParaRPr/>
          </a:p>
        </p:txBody>
      </p:sp>
      <p:sp>
        <p:nvSpPr>
          <p:cNvPr id="136" name="object 136"/>
          <p:cNvSpPr/>
          <p:nvPr/>
        </p:nvSpPr>
        <p:spPr>
          <a:xfrm>
            <a:off x="3499484" y="3744467"/>
            <a:ext cx="0" cy="140335"/>
          </a:xfrm>
          <a:custGeom>
            <a:avLst/>
            <a:gdLst/>
            <a:ahLst/>
            <a:cxnLst/>
            <a:rect l="l" t="t" r="r" b="b"/>
            <a:pathLst>
              <a:path h="140335">
                <a:moveTo>
                  <a:pt x="0" y="0"/>
                </a:moveTo>
                <a:lnTo>
                  <a:pt x="0" y="140208"/>
                </a:lnTo>
              </a:path>
            </a:pathLst>
          </a:custGeom>
          <a:ln w="38862">
            <a:solidFill>
              <a:srgbClr val="0000A8"/>
            </a:solidFill>
          </a:ln>
        </p:spPr>
        <p:txBody>
          <a:bodyPr wrap="square" lIns="0" tIns="0" rIns="0" bIns="0" rtlCol="0"/>
          <a:lstStyle/>
          <a:p>
            <a:endParaRPr/>
          </a:p>
        </p:txBody>
      </p:sp>
      <p:sp>
        <p:nvSpPr>
          <p:cNvPr id="137" name="object 137"/>
          <p:cNvSpPr/>
          <p:nvPr/>
        </p:nvSpPr>
        <p:spPr>
          <a:xfrm>
            <a:off x="3569589" y="3752850"/>
            <a:ext cx="0" cy="142240"/>
          </a:xfrm>
          <a:custGeom>
            <a:avLst/>
            <a:gdLst/>
            <a:ahLst/>
            <a:cxnLst/>
            <a:rect l="l" t="t" r="r" b="b"/>
            <a:pathLst>
              <a:path h="142239">
                <a:moveTo>
                  <a:pt x="0" y="0"/>
                </a:moveTo>
                <a:lnTo>
                  <a:pt x="0" y="141732"/>
                </a:lnTo>
              </a:path>
            </a:pathLst>
          </a:custGeom>
          <a:ln w="38862">
            <a:solidFill>
              <a:srgbClr val="0000A8"/>
            </a:solidFill>
          </a:ln>
        </p:spPr>
        <p:txBody>
          <a:bodyPr wrap="square" lIns="0" tIns="0" rIns="0" bIns="0" rtlCol="0"/>
          <a:lstStyle/>
          <a:p>
            <a:endParaRPr/>
          </a:p>
        </p:txBody>
      </p:sp>
      <p:sp>
        <p:nvSpPr>
          <p:cNvPr id="138" name="object 138"/>
          <p:cNvSpPr/>
          <p:nvPr/>
        </p:nvSpPr>
        <p:spPr>
          <a:xfrm>
            <a:off x="3639692" y="3731514"/>
            <a:ext cx="0" cy="142240"/>
          </a:xfrm>
          <a:custGeom>
            <a:avLst/>
            <a:gdLst/>
            <a:ahLst/>
            <a:cxnLst/>
            <a:rect l="l" t="t" r="r" b="b"/>
            <a:pathLst>
              <a:path h="142239">
                <a:moveTo>
                  <a:pt x="0" y="0"/>
                </a:moveTo>
                <a:lnTo>
                  <a:pt x="0" y="141732"/>
                </a:lnTo>
              </a:path>
            </a:pathLst>
          </a:custGeom>
          <a:ln w="38862">
            <a:solidFill>
              <a:srgbClr val="0000A8"/>
            </a:solidFill>
          </a:ln>
        </p:spPr>
        <p:txBody>
          <a:bodyPr wrap="square" lIns="0" tIns="0" rIns="0" bIns="0" rtlCol="0"/>
          <a:lstStyle/>
          <a:p>
            <a:endParaRPr/>
          </a:p>
        </p:txBody>
      </p:sp>
      <p:sp>
        <p:nvSpPr>
          <p:cNvPr id="139" name="object 139"/>
          <p:cNvSpPr/>
          <p:nvPr/>
        </p:nvSpPr>
        <p:spPr>
          <a:xfrm>
            <a:off x="3710178" y="3707129"/>
            <a:ext cx="0" cy="143510"/>
          </a:xfrm>
          <a:custGeom>
            <a:avLst/>
            <a:gdLst/>
            <a:ahLst/>
            <a:cxnLst/>
            <a:rect l="l" t="t" r="r" b="b"/>
            <a:pathLst>
              <a:path h="143510">
                <a:moveTo>
                  <a:pt x="0" y="0"/>
                </a:moveTo>
                <a:lnTo>
                  <a:pt x="0" y="143255"/>
                </a:lnTo>
              </a:path>
            </a:pathLst>
          </a:custGeom>
          <a:ln w="38100">
            <a:solidFill>
              <a:srgbClr val="0000A8"/>
            </a:solidFill>
          </a:ln>
        </p:spPr>
        <p:txBody>
          <a:bodyPr wrap="square" lIns="0" tIns="0" rIns="0" bIns="0" rtlCol="0"/>
          <a:lstStyle/>
          <a:p>
            <a:endParaRPr/>
          </a:p>
        </p:txBody>
      </p:sp>
      <p:sp>
        <p:nvSpPr>
          <p:cNvPr id="140" name="object 140"/>
          <p:cNvSpPr/>
          <p:nvPr/>
        </p:nvSpPr>
        <p:spPr>
          <a:xfrm>
            <a:off x="3780663" y="3682746"/>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41" name="object 141"/>
          <p:cNvSpPr/>
          <p:nvPr/>
        </p:nvSpPr>
        <p:spPr>
          <a:xfrm>
            <a:off x="3850766" y="3688079"/>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42" name="object 142"/>
          <p:cNvSpPr/>
          <p:nvPr/>
        </p:nvSpPr>
        <p:spPr>
          <a:xfrm>
            <a:off x="3920871" y="3663696"/>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43" name="object 143"/>
          <p:cNvSpPr/>
          <p:nvPr/>
        </p:nvSpPr>
        <p:spPr>
          <a:xfrm>
            <a:off x="3990975" y="3605021"/>
            <a:ext cx="0" cy="144780"/>
          </a:xfrm>
          <a:custGeom>
            <a:avLst/>
            <a:gdLst/>
            <a:ahLst/>
            <a:cxnLst/>
            <a:rect l="l" t="t" r="r" b="b"/>
            <a:pathLst>
              <a:path h="144779">
                <a:moveTo>
                  <a:pt x="0" y="0"/>
                </a:moveTo>
                <a:lnTo>
                  <a:pt x="0" y="144779"/>
                </a:lnTo>
              </a:path>
            </a:pathLst>
          </a:custGeom>
          <a:ln w="38862">
            <a:solidFill>
              <a:srgbClr val="0000A8"/>
            </a:solidFill>
          </a:ln>
        </p:spPr>
        <p:txBody>
          <a:bodyPr wrap="square" lIns="0" tIns="0" rIns="0" bIns="0" rtlCol="0"/>
          <a:lstStyle/>
          <a:p>
            <a:endParaRPr/>
          </a:p>
        </p:txBody>
      </p:sp>
      <p:sp>
        <p:nvSpPr>
          <p:cNvPr id="144" name="object 144"/>
          <p:cNvSpPr/>
          <p:nvPr/>
        </p:nvSpPr>
        <p:spPr>
          <a:xfrm>
            <a:off x="4061459" y="3585209"/>
            <a:ext cx="0" cy="146685"/>
          </a:xfrm>
          <a:custGeom>
            <a:avLst/>
            <a:gdLst/>
            <a:ahLst/>
            <a:cxnLst/>
            <a:rect l="l" t="t" r="r" b="b"/>
            <a:pathLst>
              <a:path h="146685">
                <a:moveTo>
                  <a:pt x="0" y="0"/>
                </a:moveTo>
                <a:lnTo>
                  <a:pt x="0" y="146303"/>
                </a:lnTo>
              </a:path>
            </a:pathLst>
          </a:custGeom>
          <a:ln w="38100">
            <a:solidFill>
              <a:srgbClr val="0000A8"/>
            </a:solidFill>
          </a:ln>
        </p:spPr>
        <p:txBody>
          <a:bodyPr wrap="square" lIns="0" tIns="0" rIns="0" bIns="0" rtlCol="0"/>
          <a:lstStyle/>
          <a:p>
            <a:endParaRPr/>
          </a:p>
        </p:txBody>
      </p:sp>
      <p:sp>
        <p:nvSpPr>
          <p:cNvPr id="145" name="object 145"/>
          <p:cNvSpPr/>
          <p:nvPr/>
        </p:nvSpPr>
        <p:spPr>
          <a:xfrm>
            <a:off x="4131945" y="3596640"/>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46" name="object 146"/>
          <p:cNvSpPr/>
          <p:nvPr/>
        </p:nvSpPr>
        <p:spPr>
          <a:xfrm>
            <a:off x="4202048" y="3621023"/>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47" name="object 147"/>
          <p:cNvSpPr/>
          <p:nvPr/>
        </p:nvSpPr>
        <p:spPr>
          <a:xfrm>
            <a:off x="4272153" y="3627120"/>
            <a:ext cx="0" cy="147320"/>
          </a:xfrm>
          <a:custGeom>
            <a:avLst/>
            <a:gdLst/>
            <a:ahLst/>
            <a:cxnLst/>
            <a:rect l="l" t="t" r="r" b="b"/>
            <a:pathLst>
              <a:path h="147320">
                <a:moveTo>
                  <a:pt x="0" y="0"/>
                </a:moveTo>
                <a:lnTo>
                  <a:pt x="0" y="147065"/>
                </a:lnTo>
              </a:path>
            </a:pathLst>
          </a:custGeom>
          <a:ln w="38862">
            <a:solidFill>
              <a:srgbClr val="0000A8"/>
            </a:solidFill>
          </a:ln>
        </p:spPr>
        <p:txBody>
          <a:bodyPr wrap="square" lIns="0" tIns="0" rIns="0" bIns="0" rtlCol="0"/>
          <a:lstStyle/>
          <a:p>
            <a:endParaRPr/>
          </a:p>
        </p:txBody>
      </p:sp>
      <p:sp>
        <p:nvSpPr>
          <p:cNvPr id="148" name="object 148"/>
          <p:cNvSpPr/>
          <p:nvPr/>
        </p:nvSpPr>
        <p:spPr>
          <a:xfrm>
            <a:off x="4342638" y="3625596"/>
            <a:ext cx="0" cy="147320"/>
          </a:xfrm>
          <a:custGeom>
            <a:avLst/>
            <a:gdLst/>
            <a:ahLst/>
            <a:cxnLst/>
            <a:rect l="l" t="t" r="r" b="b"/>
            <a:pathLst>
              <a:path h="147320">
                <a:moveTo>
                  <a:pt x="0" y="0"/>
                </a:moveTo>
                <a:lnTo>
                  <a:pt x="0" y="147065"/>
                </a:lnTo>
              </a:path>
            </a:pathLst>
          </a:custGeom>
          <a:ln w="38100">
            <a:solidFill>
              <a:srgbClr val="0000A8"/>
            </a:solidFill>
          </a:ln>
        </p:spPr>
        <p:txBody>
          <a:bodyPr wrap="square" lIns="0" tIns="0" rIns="0" bIns="0" rtlCol="0"/>
          <a:lstStyle/>
          <a:p>
            <a:endParaRPr/>
          </a:p>
        </p:txBody>
      </p:sp>
      <p:sp>
        <p:nvSpPr>
          <p:cNvPr id="149" name="object 149"/>
          <p:cNvSpPr/>
          <p:nvPr/>
        </p:nvSpPr>
        <p:spPr>
          <a:xfrm>
            <a:off x="4413122" y="3650741"/>
            <a:ext cx="0" cy="147955"/>
          </a:xfrm>
          <a:custGeom>
            <a:avLst/>
            <a:gdLst/>
            <a:ahLst/>
            <a:cxnLst/>
            <a:rect l="l" t="t" r="r" b="b"/>
            <a:pathLst>
              <a:path h="147954">
                <a:moveTo>
                  <a:pt x="0" y="0"/>
                </a:moveTo>
                <a:lnTo>
                  <a:pt x="0" y="147827"/>
                </a:lnTo>
              </a:path>
            </a:pathLst>
          </a:custGeom>
          <a:ln w="38862">
            <a:solidFill>
              <a:srgbClr val="0000A8"/>
            </a:solidFill>
          </a:ln>
        </p:spPr>
        <p:txBody>
          <a:bodyPr wrap="square" lIns="0" tIns="0" rIns="0" bIns="0" rtlCol="0"/>
          <a:lstStyle/>
          <a:p>
            <a:endParaRPr/>
          </a:p>
        </p:txBody>
      </p:sp>
      <p:sp>
        <p:nvSpPr>
          <p:cNvPr id="150" name="object 150"/>
          <p:cNvSpPr/>
          <p:nvPr/>
        </p:nvSpPr>
        <p:spPr>
          <a:xfrm>
            <a:off x="4483227" y="3656838"/>
            <a:ext cx="0" cy="149860"/>
          </a:xfrm>
          <a:custGeom>
            <a:avLst/>
            <a:gdLst/>
            <a:ahLst/>
            <a:cxnLst/>
            <a:rect l="l" t="t" r="r" b="b"/>
            <a:pathLst>
              <a:path h="149860">
                <a:moveTo>
                  <a:pt x="0" y="0"/>
                </a:moveTo>
                <a:lnTo>
                  <a:pt x="0" y="149351"/>
                </a:lnTo>
              </a:path>
            </a:pathLst>
          </a:custGeom>
          <a:ln w="38862">
            <a:solidFill>
              <a:srgbClr val="0000A8"/>
            </a:solidFill>
          </a:ln>
        </p:spPr>
        <p:txBody>
          <a:bodyPr wrap="square" lIns="0" tIns="0" rIns="0" bIns="0" rtlCol="0"/>
          <a:lstStyle/>
          <a:p>
            <a:endParaRPr/>
          </a:p>
        </p:txBody>
      </p:sp>
      <p:sp>
        <p:nvSpPr>
          <p:cNvPr id="151" name="object 151"/>
          <p:cNvSpPr/>
          <p:nvPr/>
        </p:nvSpPr>
        <p:spPr>
          <a:xfrm>
            <a:off x="4553330" y="3658361"/>
            <a:ext cx="0" cy="148590"/>
          </a:xfrm>
          <a:custGeom>
            <a:avLst/>
            <a:gdLst/>
            <a:ahLst/>
            <a:cxnLst/>
            <a:rect l="l" t="t" r="r" b="b"/>
            <a:pathLst>
              <a:path h="148589">
                <a:moveTo>
                  <a:pt x="0" y="0"/>
                </a:moveTo>
                <a:lnTo>
                  <a:pt x="0" y="148589"/>
                </a:lnTo>
              </a:path>
            </a:pathLst>
          </a:custGeom>
          <a:ln w="38862">
            <a:solidFill>
              <a:srgbClr val="0000A8"/>
            </a:solidFill>
          </a:ln>
        </p:spPr>
        <p:txBody>
          <a:bodyPr wrap="square" lIns="0" tIns="0" rIns="0" bIns="0" rtlCol="0"/>
          <a:lstStyle/>
          <a:p>
            <a:endParaRPr/>
          </a:p>
        </p:txBody>
      </p:sp>
      <p:sp>
        <p:nvSpPr>
          <p:cNvPr id="152" name="object 152"/>
          <p:cNvSpPr/>
          <p:nvPr/>
        </p:nvSpPr>
        <p:spPr>
          <a:xfrm>
            <a:off x="4623434" y="3655314"/>
            <a:ext cx="0" cy="149860"/>
          </a:xfrm>
          <a:custGeom>
            <a:avLst/>
            <a:gdLst/>
            <a:ahLst/>
            <a:cxnLst/>
            <a:rect l="l" t="t" r="r" b="b"/>
            <a:pathLst>
              <a:path h="149860">
                <a:moveTo>
                  <a:pt x="0" y="0"/>
                </a:moveTo>
                <a:lnTo>
                  <a:pt x="0" y="149351"/>
                </a:lnTo>
              </a:path>
            </a:pathLst>
          </a:custGeom>
          <a:ln w="38862">
            <a:solidFill>
              <a:srgbClr val="0000A8"/>
            </a:solidFill>
          </a:ln>
        </p:spPr>
        <p:txBody>
          <a:bodyPr wrap="square" lIns="0" tIns="0" rIns="0" bIns="0" rtlCol="0"/>
          <a:lstStyle/>
          <a:p>
            <a:endParaRPr/>
          </a:p>
        </p:txBody>
      </p:sp>
      <p:sp>
        <p:nvSpPr>
          <p:cNvPr id="153" name="object 153"/>
          <p:cNvSpPr/>
          <p:nvPr/>
        </p:nvSpPr>
        <p:spPr>
          <a:xfrm>
            <a:off x="4693920" y="3649979"/>
            <a:ext cx="0" cy="150495"/>
          </a:xfrm>
          <a:custGeom>
            <a:avLst/>
            <a:gdLst/>
            <a:ahLst/>
            <a:cxnLst/>
            <a:rect l="l" t="t" r="r" b="b"/>
            <a:pathLst>
              <a:path h="150495">
                <a:moveTo>
                  <a:pt x="0" y="0"/>
                </a:moveTo>
                <a:lnTo>
                  <a:pt x="0" y="150113"/>
                </a:lnTo>
              </a:path>
            </a:pathLst>
          </a:custGeom>
          <a:ln w="38100">
            <a:solidFill>
              <a:srgbClr val="0000A8"/>
            </a:solidFill>
          </a:ln>
        </p:spPr>
        <p:txBody>
          <a:bodyPr wrap="square" lIns="0" tIns="0" rIns="0" bIns="0" rtlCol="0"/>
          <a:lstStyle/>
          <a:p>
            <a:endParaRPr/>
          </a:p>
        </p:txBody>
      </p:sp>
      <p:sp>
        <p:nvSpPr>
          <p:cNvPr id="154" name="object 154"/>
          <p:cNvSpPr/>
          <p:nvPr/>
        </p:nvSpPr>
        <p:spPr>
          <a:xfrm>
            <a:off x="4764404" y="3643884"/>
            <a:ext cx="0" cy="151130"/>
          </a:xfrm>
          <a:custGeom>
            <a:avLst/>
            <a:gdLst/>
            <a:ahLst/>
            <a:cxnLst/>
            <a:rect l="l" t="t" r="r" b="b"/>
            <a:pathLst>
              <a:path h="151129">
                <a:moveTo>
                  <a:pt x="0" y="0"/>
                </a:moveTo>
                <a:lnTo>
                  <a:pt x="0" y="150875"/>
                </a:lnTo>
              </a:path>
            </a:pathLst>
          </a:custGeom>
          <a:ln w="38862">
            <a:solidFill>
              <a:srgbClr val="0000A8"/>
            </a:solidFill>
          </a:ln>
        </p:spPr>
        <p:txBody>
          <a:bodyPr wrap="square" lIns="0" tIns="0" rIns="0" bIns="0" rtlCol="0"/>
          <a:lstStyle/>
          <a:p>
            <a:endParaRPr/>
          </a:p>
        </p:txBody>
      </p:sp>
      <p:sp>
        <p:nvSpPr>
          <p:cNvPr id="155" name="object 155"/>
          <p:cNvSpPr/>
          <p:nvPr/>
        </p:nvSpPr>
        <p:spPr>
          <a:xfrm>
            <a:off x="4834509" y="3637026"/>
            <a:ext cx="0" cy="151765"/>
          </a:xfrm>
          <a:custGeom>
            <a:avLst/>
            <a:gdLst/>
            <a:ahLst/>
            <a:cxnLst/>
            <a:rect l="l" t="t" r="r" b="b"/>
            <a:pathLst>
              <a:path h="151764">
                <a:moveTo>
                  <a:pt x="0" y="0"/>
                </a:moveTo>
                <a:lnTo>
                  <a:pt x="0" y="151637"/>
                </a:lnTo>
              </a:path>
            </a:pathLst>
          </a:custGeom>
          <a:ln w="38862">
            <a:solidFill>
              <a:srgbClr val="0000A8"/>
            </a:solidFill>
          </a:ln>
        </p:spPr>
        <p:txBody>
          <a:bodyPr wrap="square" lIns="0" tIns="0" rIns="0" bIns="0" rtlCol="0"/>
          <a:lstStyle/>
          <a:p>
            <a:endParaRPr/>
          </a:p>
        </p:txBody>
      </p:sp>
      <p:sp>
        <p:nvSpPr>
          <p:cNvPr id="156" name="object 156"/>
          <p:cNvSpPr/>
          <p:nvPr/>
        </p:nvSpPr>
        <p:spPr>
          <a:xfrm>
            <a:off x="4904613" y="3627120"/>
            <a:ext cx="0" cy="153670"/>
          </a:xfrm>
          <a:custGeom>
            <a:avLst/>
            <a:gdLst/>
            <a:ahLst/>
            <a:cxnLst/>
            <a:rect l="l" t="t" r="r" b="b"/>
            <a:pathLst>
              <a:path h="153670">
                <a:moveTo>
                  <a:pt x="0" y="0"/>
                </a:moveTo>
                <a:lnTo>
                  <a:pt x="0" y="153162"/>
                </a:lnTo>
              </a:path>
            </a:pathLst>
          </a:custGeom>
          <a:ln w="38862">
            <a:solidFill>
              <a:srgbClr val="0000A8"/>
            </a:solidFill>
          </a:ln>
        </p:spPr>
        <p:txBody>
          <a:bodyPr wrap="square" lIns="0" tIns="0" rIns="0" bIns="0" rtlCol="0"/>
          <a:lstStyle/>
          <a:p>
            <a:endParaRPr/>
          </a:p>
        </p:txBody>
      </p:sp>
      <p:sp>
        <p:nvSpPr>
          <p:cNvPr id="157" name="object 157"/>
          <p:cNvSpPr/>
          <p:nvPr/>
        </p:nvSpPr>
        <p:spPr>
          <a:xfrm>
            <a:off x="4975097" y="3616452"/>
            <a:ext cx="0" cy="154305"/>
          </a:xfrm>
          <a:custGeom>
            <a:avLst/>
            <a:gdLst/>
            <a:ahLst/>
            <a:cxnLst/>
            <a:rect l="l" t="t" r="r" b="b"/>
            <a:pathLst>
              <a:path h="154304">
                <a:moveTo>
                  <a:pt x="0" y="0"/>
                </a:moveTo>
                <a:lnTo>
                  <a:pt x="0" y="153924"/>
                </a:lnTo>
              </a:path>
            </a:pathLst>
          </a:custGeom>
          <a:ln w="38100">
            <a:solidFill>
              <a:srgbClr val="0000A8"/>
            </a:solidFill>
          </a:ln>
        </p:spPr>
        <p:txBody>
          <a:bodyPr wrap="square" lIns="0" tIns="0" rIns="0" bIns="0" rtlCol="0"/>
          <a:lstStyle/>
          <a:p>
            <a:endParaRPr/>
          </a:p>
        </p:txBody>
      </p:sp>
      <p:sp>
        <p:nvSpPr>
          <p:cNvPr id="158" name="object 158"/>
          <p:cNvSpPr/>
          <p:nvPr/>
        </p:nvSpPr>
        <p:spPr>
          <a:xfrm>
            <a:off x="5045583" y="3608070"/>
            <a:ext cx="0" cy="154940"/>
          </a:xfrm>
          <a:custGeom>
            <a:avLst/>
            <a:gdLst/>
            <a:ahLst/>
            <a:cxnLst/>
            <a:rect l="l" t="t" r="r" b="b"/>
            <a:pathLst>
              <a:path h="154939">
                <a:moveTo>
                  <a:pt x="0" y="0"/>
                </a:moveTo>
                <a:lnTo>
                  <a:pt x="0" y="154686"/>
                </a:lnTo>
              </a:path>
            </a:pathLst>
          </a:custGeom>
          <a:ln w="38862">
            <a:solidFill>
              <a:srgbClr val="0000A8"/>
            </a:solidFill>
          </a:ln>
        </p:spPr>
        <p:txBody>
          <a:bodyPr wrap="square" lIns="0" tIns="0" rIns="0" bIns="0" rtlCol="0"/>
          <a:lstStyle/>
          <a:p>
            <a:endParaRPr/>
          </a:p>
        </p:txBody>
      </p:sp>
      <p:sp>
        <p:nvSpPr>
          <p:cNvPr id="159" name="object 159"/>
          <p:cNvSpPr/>
          <p:nvPr/>
        </p:nvSpPr>
        <p:spPr>
          <a:xfrm>
            <a:off x="5115686" y="3603497"/>
            <a:ext cx="0" cy="155575"/>
          </a:xfrm>
          <a:custGeom>
            <a:avLst/>
            <a:gdLst/>
            <a:ahLst/>
            <a:cxnLst/>
            <a:rect l="l" t="t" r="r" b="b"/>
            <a:pathLst>
              <a:path h="155575">
                <a:moveTo>
                  <a:pt x="0" y="0"/>
                </a:moveTo>
                <a:lnTo>
                  <a:pt x="0" y="155448"/>
                </a:lnTo>
              </a:path>
            </a:pathLst>
          </a:custGeom>
          <a:ln w="38862">
            <a:solidFill>
              <a:srgbClr val="0000A8"/>
            </a:solidFill>
          </a:ln>
        </p:spPr>
        <p:txBody>
          <a:bodyPr wrap="square" lIns="0" tIns="0" rIns="0" bIns="0" rtlCol="0"/>
          <a:lstStyle/>
          <a:p>
            <a:endParaRPr/>
          </a:p>
        </p:txBody>
      </p:sp>
      <p:sp>
        <p:nvSpPr>
          <p:cNvPr id="160" name="object 160"/>
          <p:cNvSpPr/>
          <p:nvPr/>
        </p:nvSpPr>
        <p:spPr>
          <a:xfrm>
            <a:off x="5185790" y="3598164"/>
            <a:ext cx="0" cy="154940"/>
          </a:xfrm>
          <a:custGeom>
            <a:avLst/>
            <a:gdLst/>
            <a:ahLst/>
            <a:cxnLst/>
            <a:rect l="l" t="t" r="r" b="b"/>
            <a:pathLst>
              <a:path h="154939">
                <a:moveTo>
                  <a:pt x="0" y="0"/>
                </a:moveTo>
                <a:lnTo>
                  <a:pt x="0" y="154686"/>
                </a:lnTo>
              </a:path>
            </a:pathLst>
          </a:custGeom>
          <a:ln w="38862">
            <a:solidFill>
              <a:srgbClr val="0000A8"/>
            </a:solidFill>
          </a:ln>
        </p:spPr>
        <p:txBody>
          <a:bodyPr wrap="square" lIns="0" tIns="0" rIns="0" bIns="0" rtlCol="0"/>
          <a:lstStyle/>
          <a:p>
            <a:endParaRPr/>
          </a:p>
        </p:txBody>
      </p:sp>
      <p:sp>
        <p:nvSpPr>
          <p:cNvPr id="161" name="object 161"/>
          <p:cNvSpPr/>
          <p:nvPr/>
        </p:nvSpPr>
        <p:spPr>
          <a:xfrm>
            <a:off x="5255895" y="3590544"/>
            <a:ext cx="0" cy="156210"/>
          </a:xfrm>
          <a:custGeom>
            <a:avLst/>
            <a:gdLst/>
            <a:ahLst/>
            <a:cxnLst/>
            <a:rect l="l" t="t" r="r" b="b"/>
            <a:pathLst>
              <a:path h="156210">
                <a:moveTo>
                  <a:pt x="0" y="0"/>
                </a:moveTo>
                <a:lnTo>
                  <a:pt x="0" y="156210"/>
                </a:lnTo>
              </a:path>
            </a:pathLst>
          </a:custGeom>
          <a:ln w="38862">
            <a:solidFill>
              <a:srgbClr val="0000A8"/>
            </a:solidFill>
          </a:ln>
        </p:spPr>
        <p:txBody>
          <a:bodyPr wrap="square" lIns="0" tIns="0" rIns="0" bIns="0" rtlCol="0"/>
          <a:lstStyle/>
          <a:p>
            <a:endParaRPr/>
          </a:p>
        </p:txBody>
      </p:sp>
      <p:sp>
        <p:nvSpPr>
          <p:cNvPr id="162" name="object 162"/>
          <p:cNvSpPr/>
          <p:nvPr/>
        </p:nvSpPr>
        <p:spPr>
          <a:xfrm>
            <a:off x="5326379" y="3582161"/>
            <a:ext cx="0" cy="158115"/>
          </a:xfrm>
          <a:custGeom>
            <a:avLst/>
            <a:gdLst/>
            <a:ahLst/>
            <a:cxnLst/>
            <a:rect l="l" t="t" r="r" b="b"/>
            <a:pathLst>
              <a:path h="158114">
                <a:moveTo>
                  <a:pt x="0" y="0"/>
                </a:moveTo>
                <a:lnTo>
                  <a:pt x="0" y="157734"/>
                </a:lnTo>
              </a:path>
            </a:pathLst>
          </a:custGeom>
          <a:ln w="38100">
            <a:solidFill>
              <a:srgbClr val="0000A8"/>
            </a:solidFill>
          </a:ln>
        </p:spPr>
        <p:txBody>
          <a:bodyPr wrap="square" lIns="0" tIns="0" rIns="0" bIns="0" rtlCol="0"/>
          <a:lstStyle/>
          <a:p>
            <a:endParaRPr/>
          </a:p>
        </p:txBody>
      </p:sp>
      <p:sp>
        <p:nvSpPr>
          <p:cNvPr id="163" name="object 163"/>
          <p:cNvSpPr/>
          <p:nvPr/>
        </p:nvSpPr>
        <p:spPr>
          <a:xfrm>
            <a:off x="5396865" y="3583685"/>
            <a:ext cx="0" cy="158115"/>
          </a:xfrm>
          <a:custGeom>
            <a:avLst/>
            <a:gdLst/>
            <a:ahLst/>
            <a:cxnLst/>
            <a:rect l="l" t="t" r="r" b="b"/>
            <a:pathLst>
              <a:path h="158114">
                <a:moveTo>
                  <a:pt x="0" y="0"/>
                </a:moveTo>
                <a:lnTo>
                  <a:pt x="0" y="157734"/>
                </a:lnTo>
              </a:path>
            </a:pathLst>
          </a:custGeom>
          <a:ln w="38862">
            <a:solidFill>
              <a:srgbClr val="0000A8"/>
            </a:solidFill>
          </a:ln>
        </p:spPr>
        <p:txBody>
          <a:bodyPr wrap="square" lIns="0" tIns="0" rIns="0" bIns="0" rtlCol="0"/>
          <a:lstStyle/>
          <a:p>
            <a:endParaRPr/>
          </a:p>
        </p:txBody>
      </p:sp>
      <p:sp>
        <p:nvSpPr>
          <p:cNvPr id="164" name="object 164"/>
          <p:cNvSpPr/>
          <p:nvPr/>
        </p:nvSpPr>
        <p:spPr>
          <a:xfrm>
            <a:off x="5466969" y="3585209"/>
            <a:ext cx="0" cy="159385"/>
          </a:xfrm>
          <a:custGeom>
            <a:avLst/>
            <a:gdLst/>
            <a:ahLst/>
            <a:cxnLst/>
            <a:rect l="l" t="t" r="r" b="b"/>
            <a:pathLst>
              <a:path h="159385">
                <a:moveTo>
                  <a:pt x="0" y="0"/>
                </a:moveTo>
                <a:lnTo>
                  <a:pt x="0" y="159258"/>
                </a:lnTo>
              </a:path>
            </a:pathLst>
          </a:custGeom>
          <a:ln w="38862">
            <a:solidFill>
              <a:srgbClr val="0000A8"/>
            </a:solidFill>
          </a:ln>
        </p:spPr>
        <p:txBody>
          <a:bodyPr wrap="square" lIns="0" tIns="0" rIns="0" bIns="0" rtlCol="0"/>
          <a:lstStyle/>
          <a:p>
            <a:endParaRPr/>
          </a:p>
        </p:txBody>
      </p:sp>
      <p:sp>
        <p:nvSpPr>
          <p:cNvPr id="165" name="object 165"/>
          <p:cNvSpPr/>
          <p:nvPr/>
        </p:nvSpPr>
        <p:spPr>
          <a:xfrm>
            <a:off x="5537072" y="3583685"/>
            <a:ext cx="0" cy="161290"/>
          </a:xfrm>
          <a:custGeom>
            <a:avLst/>
            <a:gdLst/>
            <a:ahLst/>
            <a:cxnLst/>
            <a:rect l="l" t="t" r="r" b="b"/>
            <a:pathLst>
              <a:path h="161289">
                <a:moveTo>
                  <a:pt x="0" y="0"/>
                </a:moveTo>
                <a:lnTo>
                  <a:pt x="0" y="160782"/>
                </a:lnTo>
              </a:path>
            </a:pathLst>
          </a:custGeom>
          <a:ln w="38862">
            <a:solidFill>
              <a:srgbClr val="0000A8"/>
            </a:solidFill>
          </a:ln>
        </p:spPr>
        <p:txBody>
          <a:bodyPr wrap="square" lIns="0" tIns="0" rIns="0" bIns="0" rtlCol="0"/>
          <a:lstStyle/>
          <a:p>
            <a:endParaRPr/>
          </a:p>
        </p:txBody>
      </p:sp>
      <p:sp>
        <p:nvSpPr>
          <p:cNvPr id="166" name="object 166"/>
          <p:cNvSpPr/>
          <p:nvPr/>
        </p:nvSpPr>
        <p:spPr>
          <a:xfrm>
            <a:off x="5607177" y="3580638"/>
            <a:ext cx="0" cy="161290"/>
          </a:xfrm>
          <a:custGeom>
            <a:avLst/>
            <a:gdLst/>
            <a:ahLst/>
            <a:cxnLst/>
            <a:rect l="l" t="t" r="r" b="b"/>
            <a:pathLst>
              <a:path h="161289">
                <a:moveTo>
                  <a:pt x="0" y="0"/>
                </a:moveTo>
                <a:lnTo>
                  <a:pt x="0" y="160782"/>
                </a:lnTo>
              </a:path>
            </a:pathLst>
          </a:custGeom>
          <a:ln w="38862">
            <a:solidFill>
              <a:srgbClr val="0000A8"/>
            </a:solidFill>
          </a:ln>
        </p:spPr>
        <p:txBody>
          <a:bodyPr wrap="square" lIns="0" tIns="0" rIns="0" bIns="0" rtlCol="0"/>
          <a:lstStyle/>
          <a:p>
            <a:endParaRPr/>
          </a:p>
        </p:txBody>
      </p:sp>
      <p:sp>
        <p:nvSpPr>
          <p:cNvPr id="167" name="object 167"/>
          <p:cNvSpPr/>
          <p:nvPr/>
        </p:nvSpPr>
        <p:spPr>
          <a:xfrm>
            <a:off x="5677661" y="3575303"/>
            <a:ext cx="0" cy="160020"/>
          </a:xfrm>
          <a:custGeom>
            <a:avLst/>
            <a:gdLst/>
            <a:ahLst/>
            <a:cxnLst/>
            <a:rect l="l" t="t" r="r" b="b"/>
            <a:pathLst>
              <a:path h="160020">
                <a:moveTo>
                  <a:pt x="0" y="0"/>
                </a:moveTo>
                <a:lnTo>
                  <a:pt x="0" y="160020"/>
                </a:lnTo>
              </a:path>
            </a:pathLst>
          </a:custGeom>
          <a:ln w="38100">
            <a:solidFill>
              <a:srgbClr val="0000A8"/>
            </a:solidFill>
          </a:ln>
        </p:spPr>
        <p:txBody>
          <a:bodyPr wrap="square" lIns="0" tIns="0" rIns="0" bIns="0" rtlCol="0"/>
          <a:lstStyle/>
          <a:p>
            <a:endParaRPr/>
          </a:p>
        </p:txBody>
      </p:sp>
      <p:sp>
        <p:nvSpPr>
          <p:cNvPr id="168" name="object 168"/>
          <p:cNvSpPr/>
          <p:nvPr/>
        </p:nvSpPr>
        <p:spPr>
          <a:xfrm>
            <a:off x="5748146" y="3567684"/>
            <a:ext cx="0" cy="162560"/>
          </a:xfrm>
          <a:custGeom>
            <a:avLst/>
            <a:gdLst/>
            <a:ahLst/>
            <a:cxnLst/>
            <a:rect l="l" t="t" r="r" b="b"/>
            <a:pathLst>
              <a:path h="162560">
                <a:moveTo>
                  <a:pt x="0" y="0"/>
                </a:moveTo>
                <a:lnTo>
                  <a:pt x="0" y="162305"/>
                </a:lnTo>
              </a:path>
            </a:pathLst>
          </a:custGeom>
          <a:ln w="38862">
            <a:solidFill>
              <a:srgbClr val="0000A8"/>
            </a:solidFill>
          </a:ln>
        </p:spPr>
        <p:txBody>
          <a:bodyPr wrap="square" lIns="0" tIns="0" rIns="0" bIns="0" rtlCol="0"/>
          <a:lstStyle/>
          <a:p>
            <a:endParaRPr/>
          </a:p>
        </p:txBody>
      </p:sp>
      <p:sp>
        <p:nvSpPr>
          <p:cNvPr id="169" name="object 169"/>
          <p:cNvSpPr/>
          <p:nvPr/>
        </p:nvSpPr>
        <p:spPr>
          <a:xfrm>
            <a:off x="5818251" y="3560826"/>
            <a:ext cx="0" cy="163195"/>
          </a:xfrm>
          <a:custGeom>
            <a:avLst/>
            <a:gdLst/>
            <a:ahLst/>
            <a:cxnLst/>
            <a:rect l="l" t="t" r="r" b="b"/>
            <a:pathLst>
              <a:path h="163195">
                <a:moveTo>
                  <a:pt x="0" y="0"/>
                </a:moveTo>
                <a:lnTo>
                  <a:pt x="0" y="163067"/>
                </a:lnTo>
              </a:path>
            </a:pathLst>
          </a:custGeom>
          <a:ln w="38862">
            <a:solidFill>
              <a:srgbClr val="0000A8"/>
            </a:solidFill>
          </a:ln>
        </p:spPr>
        <p:txBody>
          <a:bodyPr wrap="square" lIns="0" tIns="0" rIns="0" bIns="0" rtlCol="0"/>
          <a:lstStyle/>
          <a:p>
            <a:endParaRPr/>
          </a:p>
        </p:txBody>
      </p:sp>
      <p:sp>
        <p:nvSpPr>
          <p:cNvPr id="170" name="object 170"/>
          <p:cNvSpPr/>
          <p:nvPr/>
        </p:nvSpPr>
        <p:spPr>
          <a:xfrm>
            <a:off x="5888354" y="3554729"/>
            <a:ext cx="0" cy="163830"/>
          </a:xfrm>
          <a:custGeom>
            <a:avLst/>
            <a:gdLst/>
            <a:ahLst/>
            <a:cxnLst/>
            <a:rect l="l" t="t" r="r" b="b"/>
            <a:pathLst>
              <a:path h="163829">
                <a:moveTo>
                  <a:pt x="0" y="0"/>
                </a:moveTo>
                <a:lnTo>
                  <a:pt x="0" y="163829"/>
                </a:lnTo>
              </a:path>
            </a:pathLst>
          </a:custGeom>
          <a:ln w="38862">
            <a:solidFill>
              <a:srgbClr val="0000A8"/>
            </a:solidFill>
          </a:ln>
        </p:spPr>
        <p:txBody>
          <a:bodyPr wrap="square" lIns="0" tIns="0" rIns="0" bIns="0" rtlCol="0"/>
          <a:lstStyle/>
          <a:p>
            <a:endParaRPr/>
          </a:p>
        </p:txBody>
      </p:sp>
      <p:sp>
        <p:nvSpPr>
          <p:cNvPr id="171" name="object 171"/>
          <p:cNvSpPr/>
          <p:nvPr/>
        </p:nvSpPr>
        <p:spPr>
          <a:xfrm>
            <a:off x="5958840" y="3550920"/>
            <a:ext cx="0" cy="163195"/>
          </a:xfrm>
          <a:custGeom>
            <a:avLst/>
            <a:gdLst/>
            <a:ahLst/>
            <a:cxnLst/>
            <a:rect l="l" t="t" r="r" b="b"/>
            <a:pathLst>
              <a:path h="163195">
                <a:moveTo>
                  <a:pt x="0" y="0"/>
                </a:moveTo>
                <a:lnTo>
                  <a:pt x="0" y="163067"/>
                </a:lnTo>
              </a:path>
            </a:pathLst>
          </a:custGeom>
          <a:ln w="38100">
            <a:solidFill>
              <a:srgbClr val="0000A8"/>
            </a:solidFill>
          </a:ln>
        </p:spPr>
        <p:txBody>
          <a:bodyPr wrap="square" lIns="0" tIns="0" rIns="0" bIns="0" rtlCol="0"/>
          <a:lstStyle/>
          <a:p>
            <a:endParaRPr/>
          </a:p>
        </p:txBody>
      </p:sp>
      <p:sp>
        <p:nvSpPr>
          <p:cNvPr id="172" name="object 172"/>
          <p:cNvSpPr/>
          <p:nvPr/>
        </p:nvSpPr>
        <p:spPr>
          <a:xfrm>
            <a:off x="6029325" y="3544823"/>
            <a:ext cx="0" cy="165735"/>
          </a:xfrm>
          <a:custGeom>
            <a:avLst/>
            <a:gdLst/>
            <a:ahLst/>
            <a:cxnLst/>
            <a:rect l="l" t="t" r="r" b="b"/>
            <a:pathLst>
              <a:path h="165735">
                <a:moveTo>
                  <a:pt x="0" y="0"/>
                </a:moveTo>
                <a:lnTo>
                  <a:pt x="0" y="165353"/>
                </a:lnTo>
              </a:path>
            </a:pathLst>
          </a:custGeom>
          <a:ln w="38862">
            <a:solidFill>
              <a:srgbClr val="0000A8"/>
            </a:solidFill>
          </a:ln>
        </p:spPr>
        <p:txBody>
          <a:bodyPr wrap="square" lIns="0" tIns="0" rIns="0" bIns="0" rtlCol="0"/>
          <a:lstStyle/>
          <a:p>
            <a:endParaRPr/>
          </a:p>
        </p:txBody>
      </p:sp>
      <p:sp>
        <p:nvSpPr>
          <p:cNvPr id="173" name="object 173"/>
          <p:cNvSpPr/>
          <p:nvPr/>
        </p:nvSpPr>
        <p:spPr>
          <a:xfrm>
            <a:off x="6099428" y="3541014"/>
            <a:ext cx="0" cy="165100"/>
          </a:xfrm>
          <a:custGeom>
            <a:avLst/>
            <a:gdLst/>
            <a:ahLst/>
            <a:cxnLst/>
            <a:rect l="l" t="t" r="r" b="b"/>
            <a:pathLst>
              <a:path h="165100">
                <a:moveTo>
                  <a:pt x="0" y="0"/>
                </a:moveTo>
                <a:lnTo>
                  <a:pt x="0" y="164591"/>
                </a:lnTo>
              </a:path>
            </a:pathLst>
          </a:custGeom>
          <a:ln w="38862">
            <a:solidFill>
              <a:srgbClr val="0000A8"/>
            </a:solidFill>
          </a:ln>
        </p:spPr>
        <p:txBody>
          <a:bodyPr wrap="square" lIns="0" tIns="0" rIns="0" bIns="0" rtlCol="0"/>
          <a:lstStyle/>
          <a:p>
            <a:endParaRPr/>
          </a:p>
        </p:txBody>
      </p:sp>
      <p:sp>
        <p:nvSpPr>
          <p:cNvPr id="174" name="object 174"/>
          <p:cNvSpPr/>
          <p:nvPr/>
        </p:nvSpPr>
        <p:spPr>
          <a:xfrm>
            <a:off x="6169533" y="3534917"/>
            <a:ext cx="0" cy="166370"/>
          </a:xfrm>
          <a:custGeom>
            <a:avLst/>
            <a:gdLst/>
            <a:ahLst/>
            <a:cxnLst/>
            <a:rect l="l" t="t" r="r" b="b"/>
            <a:pathLst>
              <a:path h="166370">
                <a:moveTo>
                  <a:pt x="0" y="0"/>
                </a:moveTo>
                <a:lnTo>
                  <a:pt x="0" y="166115"/>
                </a:lnTo>
              </a:path>
            </a:pathLst>
          </a:custGeom>
          <a:ln w="38862">
            <a:solidFill>
              <a:srgbClr val="0000A8"/>
            </a:solidFill>
          </a:ln>
        </p:spPr>
        <p:txBody>
          <a:bodyPr wrap="square" lIns="0" tIns="0" rIns="0" bIns="0" rtlCol="0"/>
          <a:lstStyle/>
          <a:p>
            <a:endParaRPr/>
          </a:p>
        </p:txBody>
      </p:sp>
      <p:sp>
        <p:nvSpPr>
          <p:cNvPr id="175" name="object 175"/>
          <p:cNvSpPr/>
          <p:nvPr/>
        </p:nvSpPr>
        <p:spPr>
          <a:xfrm>
            <a:off x="6239636" y="3529584"/>
            <a:ext cx="0" cy="167640"/>
          </a:xfrm>
          <a:custGeom>
            <a:avLst/>
            <a:gdLst/>
            <a:ahLst/>
            <a:cxnLst/>
            <a:rect l="l" t="t" r="r" b="b"/>
            <a:pathLst>
              <a:path h="167639">
                <a:moveTo>
                  <a:pt x="0" y="0"/>
                </a:moveTo>
                <a:lnTo>
                  <a:pt x="0" y="167639"/>
                </a:lnTo>
              </a:path>
            </a:pathLst>
          </a:custGeom>
          <a:ln w="38862">
            <a:solidFill>
              <a:srgbClr val="0000A8"/>
            </a:solidFill>
          </a:ln>
        </p:spPr>
        <p:txBody>
          <a:bodyPr wrap="square" lIns="0" tIns="0" rIns="0" bIns="0" rtlCol="0"/>
          <a:lstStyle/>
          <a:p>
            <a:endParaRPr/>
          </a:p>
        </p:txBody>
      </p:sp>
      <p:sp>
        <p:nvSpPr>
          <p:cNvPr id="176" name="object 176"/>
          <p:cNvSpPr/>
          <p:nvPr/>
        </p:nvSpPr>
        <p:spPr>
          <a:xfrm>
            <a:off x="6310121" y="3523488"/>
            <a:ext cx="0" cy="169545"/>
          </a:xfrm>
          <a:custGeom>
            <a:avLst/>
            <a:gdLst/>
            <a:ahLst/>
            <a:cxnLst/>
            <a:rect l="l" t="t" r="r" b="b"/>
            <a:pathLst>
              <a:path h="169545">
                <a:moveTo>
                  <a:pt x="0" y="0"/>
                </a:moveTo>
                <a:lnTo>
                  <a:pt x="0" y="169163"/>
                </a:lnTo>
              </a:path>
            </a:pathLst>
          </a:custGeom>
          <a:ln w="38100">
            <a:solidFill>
              <a:srgbClr val="0000A8"/>
            </a:solidFill>
          </a:ln>
        </p:spPr>
        <p:txBody>
          <a:bodyPr wrap="square" lIns="0" tIns="0" rIns="0" bIns="0" rtlCol="0"/>
          <a:lstStyle/>
          <a:p>
            <a:endParaRPr/>
          </a:p>
        </p:txBody>
      </p:sp>
      <p:sp>
        <p:nvSpPr>
          <p:cNvPr id="177" name="object 177"/>
          <p:cNvSpPr/>
          <p:nvPr/>
        </p:nvSpPr>
        <p:spPr>
          <a:xfrm>
            <a:off x="6380607" y="3518915"/>
            <a:ext cx="0" cy="167640"/>
          </a:xfrm>
          <a:custGeom>
            <a:avLst/>
            <a:gdLst/>
            <a:ahLst/>
            <a:cxnLst/>
            <a:rect l="l" t="t" r="r" b="b"/>
            <a:pathLst>
              <a:path h="167639">
                <a:moveTo>
                  <a:pt x="0" y="0"/>
                </a:moveTo>
                <a:lnTo>
                  <a:pt x="0" y="167639"/>
                </a:lnTo>
              </a:path>
            </a:pathLst>
          </a:custGeom>
          <a:ln w="38862">
            <a:solidFill>
              <a:srgbClr val="0000A8"/>
            </a:solidFill>
          </a:ln>
        </p:spPr>
        <p:txBody>
          <a:bodyPr wrap="square" lIns="0" tIns="0" rIns="0" bIns="0" rtlCol="0"/>
          <a:lstStyle/>
          <a:p>
            <a:endParaRPr/>
          </a:p>
        </p:txBody>
      </p:sp>
      <p:sp>
        <p:nvSpPr>
          <p:cNvPr id="178" name="object 178"/>
          <p:cNvSpPr/>
          <p:nvPr/>
        </p:nvSpPr>
        <p:spPr>
          <a:xfrm>
            <a:off x="6450710" y="3513582"/>
            <a:ext cx="0" cy="169545"/>
          </a:xfrm>
          <a:custGeom>
            <a:avLst/>
            <a:gdLst/>
            <a:ahLst/>
            <a:cxnLst/>
            <a:rect l="l" t="t" r="r" b="b"/>
            <a:pathLst>
              <a:path h="169545">
                <a:moveTo>
                  <a:pt x="0" y="0"/>
                </a:moveTo>
                <a:lnTo>
                  <a:pt x="0" y="169163"/>
                </a:lnTo>
              </a:path>
            </a:pathLst>
          </a:custGeom>
          <a:ln w="38862">
            <a:solidFill>
              <a:srgbClr val="0000A8"/>
            </a:solidFill>
          </a:ln>
        </p:spPr>
        <p:txBody>
          <a:bodyPr wrap="square" lIns="0" tIns="0" rIns="0" bIns="0" rtlCol="0"/>
          <a:lstStyle/>
          <a:p>
            <a:endParaRPr/>
          </a:p>
        </p:txBody>
      </p:sp>
      <p:sp>
        <p:nvSpPr>
          <p:cNvPr id="179" name="object 179"/>
          <p:cNvSpPr/>
          <p:nvPr/>
        </p:nvSpPr>
        <p:spPr>
          <a:xfrm>
            <a:off x="6515100" y="3507485"/>
            <a:ext cx="0" cy="170815"/>
          </a:xfrm>
          <a:custGeom>
            <a:avLst/>
            <a:gdLst/>
            <a:ahLst/>
            <a:cxnLst/>
            <a:rect l="l" t="t" r="r" b="b"/>
            <a:pathLst>
              <a:path h="170814">
                <a:moveTo>
                  <a:pt x="0" y="0"/>
                </a:moveTo>
                <a:lnTo>
                  <a:pt x="0" y="170687"/>
                </a:lnTo>
              </a:path>
            </a:pathLst>
          </a:custGeom>
          <a:ln w="27432">
            <a:solidFill>
              <a:srgbClr val="0000A8"/>
            </a:solidFill>
          </a:ln>
        </p:spPr>
        <p:txBody>
          <a:bodyPr wrap="square" lIns="0" tIns="0" rIns="0" bIns="0" rtlCol="0"/>
          <a:lstStyle/>
          <a:p>
            <a:endParaRPr/>
          </a:p>
        </p:txBody>
      </p:sp>
      <p:sp>
        <p:nvSpPr>
          <p:cNvPr id="180" name="object 180"/>
          <p:cNvSpPr/>
          <p:nvPr/>
        </p:nvSpPr>
        <p:spPr>
          <a:xfrm>
            <a:off x="2601467" y="3503676"/>
            <a:ext cx="3900804" cy="288925"/>
          </a:xfrm>
          <a:custGeom>
            <a:avLst/>
            <a:gdLst/>
            <a:ahLst/>
            <a:cxnLst/>
            <a:rect l="l" t="t" r="r" b="b"/>
            <a:pathLst>
              <a:path w="3900804" h="288925">
                <a:moveTo>
                  <a:pt x="31242" y="179070"/>
                </a:moveTo>
                <a:lnTo>
                  <a:pt x="0" y="286512"/>
                </a:lnTo>
                <a:lnTo>
                  <a:pt x="7620" y="288798"/>
                </a:lnTo>
                <a:lnTo>
                  <a:pt x="39624" y="181356"/>
                </a:lnTo>
                <a:lnTo>
                  <a:pt x="31242" y="179070"/>
                </a:lnTo>
                <a:close/>
              </a:path>
              <a:path w="3900804" h="288925">
                <a:moveTo>
                  <a:pt x="102108" y="128016"/>
                </a:moveTo>
                <a:lnTo>
                  <a:pt x="70104" y="178308"/>
                </a:lnTo>
                <a:lnTo>
                  <a:pt x="77724" y="182880"/>
                </a:lnTo>
                <a:lnTo>
                  <a:pt x="108966" y="132588"/>
                </a:lnTo>
                <a:lnTo>
                  <a:pt x="102108" y="128016"/>
                </a:lnTo>
                <a:close/>
              </a:path>
              <a:path w="3900804" h="288925">
                <a:moveTo>
                  <a:pt x="172212" y="69342"/>
                </a:moveTo>
                <a:lnTo>
                  <a:pt x="140208" y="128016"/>
                </a:lnTo>
                <a:lnTo>
                  <a:pt x="147828" y="132588"/>
                </a:lnTo>
                <a:lnTo>
                  <a:pt x="179832" y="73152"/>
                </a:lnTo>
                <a:lnTo>
                  <a:pt x="172212" y="69342"/>
                </a:lnTo>
                <a:close/>
              </a:path>
              <a:path w="3900804" h="288925">
                <a:moveTo>
                  <a:pt x="215646" y="67056"/>
                </a:moveTo>
                <a:lnTo>
                  <a:pt x="214122" y="75438"/>
                </a:lnTo>
                <a:lnTo>
                  <a:pt x="245364" y="81534"/>
                </a:lnTo>
                <a:lnTo>
                  <a:pt x="246888" y="73152"/>
                </a:lnTo>
                <a:lnTo>
                  <a:pt x="215646" y="67056"/>
                </a:lnTo>
                <a:close/>
              </a:path>
              <a:path w="3900804" h="288925">
                <a:moveTo>
                  <a:pt x="312420" y="16764"/>
                </a:moveTo>
                <a:lnTo>
                  <a:pt x="281178" y="75438"/>
                </a:lnTo>
                <a:lnTo>
                  <a:pt x="288798" y="79248"/>
                </a:lnTo>
                <a:lnTo>
                  <a:pt x="320040" y="20574"/>
                </a:lnTo>
                <a:lnTo>
                  <a:pt x="312420" y="16764"/>
                </a:lnTo>
                <a:close/>
              </a:path>
              <a:path w="3900804" h="288925">
                <a:moveTo>
                  <a:pt x="356616" y="14478"/>
                </a:moveTo>
                <a:lnTo>
                  <a:pt x="353568" y="22098"/>
                </a:lnTo>
                <a:lnTo>
                  <a:pt x="384810" y="36576"/>
                </a:lnTo>
                <a:lnTo>
                  <a:pt x="388620" y="28956"/>
                </a:lnTo>
                <a:lnTo>
                  <a:pt x="356616" y="14478"/>
                </a:lnTo>
                <a:close/>
              </a:path>
              <a:path w="3900804" h="288925">
                <a:moveTo>
                  <a:pt x="429006" y="31242"/>
                </a:moveTo>
                <a:lnTo>
                  <a:pt x="421386" y="34290"/>
                </a:lnTo>
                <a:lnTo>
                  <a:pt x="452628" y="108966"/>
                </a:lnTo>
                <a:lnTo>
                  <a:pt x="461010" y="105918"/>
                </a:lnTo>
                <a:lnTo>
                  <a:pt x="429006" y="31242"/>
                </a:lnTo>
                <a:close/>
              </a:path>
              <a:path w="3900804" h="288925">
                <a:moveTo>
                  <a:pt x="525780" y="91440"/>
                </a:moveTo>
                <a:lnTo>
                  <a:pt x="494538" y="103632"/>
                </a:lnTo>
                <a:lnTo>
                  <a:pt x="496824" y="111252"/>
                </a:lnTo>
                <a:lnTo>
                  <a:pt x="528828" y="99822"/>
                </a:lnTo>
                <a:lnTo>
                  <a:pt x="525780" y="91440"/>
                </a:lnTo>
                <a:close/>
              </a:path>
              <a:path w="3900804" h="288925">
                <a:moveTo>
                  <a:pt x="593598" y="46482"/>
                </a:moveTo>
                <a:lnTo>
                  <a:pt x="562356" y="93726"/>
                </a:lnTo>
                <a:lnTo>
                  <a:pt x="569214" y="98298"/>
                </a:lnTo>
                <a:lnTo>
                  <a:pt x="601218" y="51054"/>
                </a:lnTo>
                <a:lnTo>
                  <a:pt x="593598" y="46482"/>
                </a:lnTo>
                <a:close/>
              </a:path>
              <a:path w="3900804" h="288925">
                <a:moveTo>
                  <a:pt x="665226" y="23622"/>
                </a:moveTo>
                <a:lnTo>
                  <a:pt x="633984" y="44958"/>
                </a:lnTo>
                <a:lnTo>
                  <a:pt x="638556" y="51816"/>
                </a:lnTo>
                <a:lnTo>
                  <a:pt x="669798" y="30480"/>
                </a:lnTo>
                <a:lnTo>
                  <a:pt x="665226" y="23622"/>
                </a:lnTo>
                <a:close/>
              </a:path>
              <a:path w="3900804" h="288925">
                <a:moveTo>
                  <a:pt x="710184" y="25146"/>
                </a:moveTo>
                <a:lnTo>
                  <a:pt x="702564" y="28956"/>
                </a:lnTo>
                <a:lnTo>
                  <a:pt x="733806" y="105918"/>
                </a:lnTo>
                <a:lnTo>
                  <a:pt x="742188" y="102870"/>
                </a:lnTo>
                <a:lnTo>
                  <a:pt x="710184" y="25146"/>
                </a:lnTo>
                <a:close/>
              </a:path>
              <a:path w="3900804" h="288925">
                <a:moveTo>
                  <a:pt x="781050" y="102870"/>
                </a:moveTo>
                <a:lnTo>
                  <a:pt x="772668" y="105918"/>
                </a:lnTo>
                <a:lnTo>
                  <a:pt x="803910" y="188976"/>
                </a:lnTo>
                <a:lnTo>
                  <a:pt x="812292" y="185928"/>
                </a:lnTo>
                <a:lnTo>
                  <a:pt x="781050" y="102870"/>
                </a:lnTo>
                <a:close/>
              </a:path>
              <a:path w="3900804" h="288925">
                <a:moveTo>
                  <a:pt x="850392" y="185166"/>
                </a:moveTo>
                <a:lnTo>
                  <a:pt x="843534" y="189738"/>
                </a:lnTo>
                <a:lnTo>
                  <a:pt x="874776" y="243078"/>
                </a:lnTo>
                <a:lnTo>
                  <a:pt x="882396" y="238506"/>
                </a:lnTo>
                <a:lnTo>
                  <a:pt x="850392" y="185166"/>
                </a:lnTo>
                <a:close/>
              </a:path>
              <a:path w="3900804" h="288925">
                <a:moveTo>
                  <a:pt x="918210" y="236220"/>
                </a:moveTo>
                <a:lnTo>
                  <a:pt x="915924" y="244602"/>
                </a:lnTo>
                <a:lnTo>
                  <a:pt x="947928" y="252984"/>
                </a:lnTo>
                <a:lnTo>
                  <a:pt x="950214" y="245364"/>
                </a:lnTo>
                <a:lnTo>
                  <a:pt x="918210" y="236220"/>
                </a:lnTo>
                <a:close/>
              </a:path>
              <a:path w="3900804" h="288925">
                <a:moveTo>
                  <a:pt x="1016508" y="224028"/>
                </a:moveTo>
                <a:lnTo>
                  <a:pt x="985266" y="245364"/>
                </a:lnTo>
                <a:lnTo>
                  <a:pt x="989838" y="252984"/>
                </a:lnTo>
                <a:lnTo>
                  <a:pt x="1021842" y="230886"/>
                </a:lnTo>
                <a:lnTo>
                  <a:pt x="1016508" y="224028"/>
                </a:lnTo>
                <a:close/>
              </a:path>
              <a:path w="3900804" h="288925">
                <a:moveTo>
                  <a:pt x="1086612" y="199644"/>
                </a:moveTo>
                <a:lnTo>
                  <a:pt x="1055370" y="224028"/>
                </a:lnTo>
                <a:lnTo>
                  <a:pt x="1060704" y="230886"/>
                </a:lnTo>
                <a:lnTo>
                  <a:pt x="1091946" y="206502"/>
                </a:lnTo>
                <a:lnTo>
                  <a:pt x="1086612" y="199644"/>
                </a:lnTo>
                <a:close/>
              </a:path>
              <a:path w="3900804" h="288925">
                <a:moveTo>
                  <a:pt x="1156716" y="175260"/>
                </a:moveTo>
                <a:lnTo>
                  <a:pt x="1125474" y="199644"/>
                </a:lnTo>
                <a:lnTo>
                  <a:pt x="1130808" y="206502"/>
                </a:lnTo>
                <a:lnTo>
                  <a:pt x="1162050" y="182118"/>
                </a:lnTo>
                <a:lnTo>
                  <a:pt x="1156716" y="175260"/>
                </a:lnTo>
                <a:close/>
              </a:path>
              <a:path w="3900804" h="288925">
                <a:moveTo>
                  <a:pt x="1199388" y="174498"/>
                </a:moveTo>
                <a:lnTo>
                  <a:pt x="1197864" y="182880"/>
                </a:lnTo>
                <a:lnTo>
                  <a:pt x="1229106" y="188976"/>
                </a:lnTo>
                <a:lnTo>
                  <a:pt x="1230630" y="180594"/>
                </a:lnTo>
                <a:lnTo>
                  <a:pt x="1199388" y="174498"/>
                </a:lnTo>
                <a:close/>
              </a:path>
              <a:path w="3900804" h="288925">
                <a:moveTo>
                  <a:pt x="1297686" y="156972"/>
                </a:moveTo>
                <a:lnTo>
                  <a:pt x="1265682" y="181356"/>
                </a:lnTo>
                <a:lnTo>
                  <a:pt x="1271016" y="188214"/>
                </a:lnTo>
                <a:lnTo>
                  <a:pt x="1303020" y="163830"/>
                </a:lnTo>
                <a:lnTo>
                  <a:pt x="1297686" y="156972"/>
                </a:lnTo>
                <a:close/>
              </a:path>
              <a:path w="3900804" h="288925">
                <a:moveTo>
                  <a:pt x="1366266" y="99822"/>
                </a:moveTo>
                <a:lnTo>
                  <a:pt x="1335024" y="158496"/>
                </a:lnTo>
                <a:lnTo>
                  <a:pt x="1342644" y="162306"/>
                </a:lnTo>
                <a:lnTo>
                  <a:pt x="1373886" y="103632"/>
                </a:lnTo>
                <a:lnTo>
                  <a:pt x="1366266" y="99822"/>
                </a:lnTo>
                <a:close/>
              </a:path>
              <a:path w="3900804" h="288925">
                <a:moveTo>
                  <a:pt x="1438656" y="77724"/>
                </a:moveTo>
                <a:lnTo>
                  <a:pt x="1406652" y="98298"/>
                </a:lnTo>
                <a:lnTo>
                  <a:pt x="1411224" y="105156"/>
                </a:lnTo>
                <a:lnTo>
                  <a:pt x="1443228" y="85344"/>
                </a:lnTo>
                <a:lnTo>
                  <a:pt x="1438656" y="77724"/>
                </a:lnTo>
                <a:close/>
              </a:path>
              <a:path w="3900804" h="288925">
                <a:moveTo>
                  <a:pt x="1480566" y="77724"/>
                </a:moveTo>
                <a:lnTo>
                  <a:pt x="1478280" y="85344"/>
                </a:lnTo>
                <a:lnTo>
                  <a:pt x="1509522" y="96774"/>
                </a:lnTo>
                <a:lnTo>
                  <a:pt x="1512570" y="89154"/>
                </a:lnTo>
                <a:lnTo>
                  <a:pt x="1480566" y="77724"/>
                </a:lnTo>
                <a:close/>
              </a:path>
              <a:path w="3900804" h="288925">
                <a:moveTo>
                  <a:pt x="1552194" y="89916"/>
                </a:moveTo>
                <a:lnTo>
                  <a:pt x="1546860" y="96012"/>
                </a:lnTo>
                <a:lnTo>
                  <a:pt x="1578864" y="120396"/>
                </a:lnTo>
                <a:lnTo>
                  <a:pt x="1584198" y="114300"/>
                </a:lnTo>
                <a:lnTo>
                  <a:pt x="1552194" y="89916"/>
                </a:lnTo>
                <a:close/>
              </a:path>
              <a:path w="3900804" h="288925">
                <a:moveTo>
                  <a:pt x="1620774" y="112776"/>
                </a:moveTo>
                <a:lnTo>
                  <a:pt x="1619250" y="121920"/>
                </a:lnTo>
                <a:lnTo>
                  <a:pt x="1650492" y="127254"/>
                </a:lnTo>
                <a:lnTo>
                  <a:pt x="1652015" y="118872"/>
                </a:lnTo>
                <a:lnTo>
                  <a:pt x="1620774" y="112776"/>
                </a:lnTo>
                <a:close/>
              </a:path>
              <a:path w="3900804" h="288925">
                <a:moveTo>
                  <a:pt x="1721358" y="117348"/>
                </a:moveTo>
                <a:lnTo>
                  <a:pt x="1690116" y="118872"/>
                </a:lnTo>
                <a:lnTo>
                  <a:pt x="1690116" y="127254"/>
                </a:lnTo>
                <a:lnTo>
                  <a:pt x="1722120" y="125730"/>
                </a:lnTo>
                <a:lnTo>
                  <a:pt x="1721358" y="117348"/>
                </a:lnTo>
                <a:close/>
              </a:path>
              <a:path w="3900804" h="288925">
                <a:moveTo>
                  <a:pt x="1763268" y="118110"/>
                </a:moveTo>
                <a:lnTo>
                  <a:pt x="1757934" y="124968"/>
                </a:lnTo>
                <a:lnTo>
                  <a:pt x="1789176" y="150876"/>
                </a:lnTo>
                <a:lnTo>
                  <a:pt x="1794510" y="144018"/>
                </a:lnTo>
                <a:lnTo>
                  <a:pt x="1763268" y="118110"/>
                </a:lnTo>
                <a:close/>
              </a:path>
              <a:path w="3900804" h="288925">
                <a:moveTo>
                  <a:pt x="1831848" y="143256"/>
                </a:moveTo>
                <a:lnTo>
                  <a:pt x="1830324" y="151638"/>
                </a:lnTo>
                <a:lnTo>
                  <a:pt x="1861566" y="157734"/>
                </a:lnTo>
                <a:lnTo>
                  <a:pt x="1863090" y="148590"/>
                </a:lnTo>
                <a:lnTo>
                  <a:pt x="1831848" y="143256"/>
                </a:lnTo>
                <a:close/>
              </a:path>
              <a:path w="3900804" h="288925">
                <a:moveTo>
                  <a:pt x="1901190" y="148590"/>
                </a:moveTo>
                <a:lnTo>
                  <a:pt x="1901190" y="157734"/>
                </a:lnTo>
                <a:lnTo>
                  <a:pt x="1932432" y="159258"/>
                </a:lnTo>
                <a:lnTo>
                  <a:pt x="1932432" y="150114"/>
                </a:lnTo>
                <a:lnTo>
                  <a:pt x="1901190" y="148590"/>
                </a:lnTo>
                <a:close/>
              </a:path>
              <a:path w="3900804" h="288925">
                <a:moveTo>
                  <a:pt x="2002536" y="147828"/>
                </a:moveTo>
                <a:lnTo>
                  <a:pt x="1971294" y="150114"/>
                </a:lnTo>
                <a:lnTo>
                  <a:pt x="1972056" y="158496"/>
                </a:lnTo>
                <a:lnTo>
                  <a:pt x="2003298" y="156210"/>
                </a:lnTo>
                <a:lnTo>
                  <a:pt x="2002536" y="147828"/>
                </a:lnTo>
                <a:close/>
              </a:path>
              <a:path w="3900804" h="288925">
                <a:moveTo>
                  <a:pt x="2072640" y="141732"/>
                </a:moveTo>
                <a:lnTo>
                  <a:pt x="2040636" y="147828"/>
                </a:lnTo>
                <a:lnTo>
                  <a:pt x="2042160" y="156210"/>
                </a:lnTo>
                <a:lnTo>
                  <a:pt x="2074164" y="150114"/>
                </a:lnTo>
                <a:lnTo>
                  <a:pt x="2072640" y="141732"/>
                </a:lnTo>
                <a:close/>
              </a:path>
              <a:path w="3900804" h="288925">
                <a:moveTo>
                  <a:pt x="2142744" y="136398"/>
                </a:moveTo>
                <a:lnTo>
                  <a:pt x="2110740" y="141732"/>
                </a:lnTo>
                <a:lnTo>
                  <a:pt x="2112264" y="150114"/>
                </a:lnTo>
                <a:lnTo>
                  <a:pt x="2144268" y="144780"/>
                </a:lnTo>
                <a:lnTo>
                  <a:pt x="2142744" y="136398"/>
                </a:lnTo>
                <a:close/>
              </a:path>
              <a:path w="3900804" h="288925">
                <a:moveTo>
                  <a:pt x="2212848" y="128778"/>
                </a:moveTo>
                <a:lnTo>
                  <a:pt x="2180844" y="136398"/>
                </a:lnTo>
                <a:lnTo>
                  <a:pt x="2183130" y="144780"/>
                </a:lnTo>
                <a:lnTo>
                  <a:pt x="2214372" y="137160"/>
                </a:lnTo>
                <a:lnTo>
                  <a:pt x="2212848" y="128778"/>
                </a:lnTo>
                <a:close/>
              </a:path>
              <a:path w="3900804" h="288925">
                <a:moveTo>
                  <a:pt x="2282952" y="118872"/>
                </a:moveTo>
                <a:lnTo>
                  <a:pt x="2250948" y="128778"/>
                </a:lnTo>
                <a:lnTo>
                  <a:pt x="2253996" y="137160"/>
                </a:lnTo>
                <a:lnTo>
                  <a:pt x="2285238" y="127254"/>
                </a:lnTo>
                <a:lnTo>
                  <a:pt x="2282952" y="118872"/>
                </a:lnTo>
                <a:close/>
              </a:path>
              <a:path w="3900804" h="288925">
                <a:moveTo>
                  <a:pt x="2353056" y="108966"/>
                </a:moveTo>
                <a:lnTo>
                  <a:pt x="2321052" y="118872"/>
                </a:lnTo>
                <a:lnTo>
                  <a:pt x="2324100" y="127254"/>
                </a:lnTo>
                <a:lnTo>
                  <a:pt x="2355342" y="117348"/>
                </a:lnTo>
                <a:lnTo>
                  <a:pt x="2353056" y="108966"/>
                </a:lnTo>
                <a:close/>
              </a:path>
              <a:path w="3900804" h="288925">
                <a:moveTo>
                  <a:pt x="2423160" y="100584"/>
                </a:moveTo>
                <a:lnTo>
                  <a:pt x="2391918" y="108966"/>
                </a:lnTo>
                <a:lnTo>
                  <a:pt x="2394204" y="117348"/>
                </a:lnTo>
                <a:lnTo>
                  <a:pt x="2425446" y="108966"/>
                </a:lnTo>
                <a:lnTo>
                  <a:pt x="2423160" y="100584"/>
                </a:lnTo>
                <a:close/>
              </a:path>
              <a:path w="3900804" h="288925">
                <a:moveTo>
                  <a:pt x="2494026" y="96012"/>
                </a:moveTo>
                <a:lnTo>
                  <a:pt x="2462784" y="99822"/>
                </a:lnTo>
                <a:lnTo>
                  <a:pt x="2463546" y="108966"/>
                </a:lnTo>
                <a:lnTo>
                  <a:pt x="2495550" y="104394"/>
                </a:lnTo>
                <a:lnTo>
                  <a:pt x="2494026" y="96012"/>
                </a:lnTo>
                <a:close/>
              </a:path>
              <a:path w="3900804" h="288925">
                <a:moveTo>
                  <a:pt x="2564130" y="89916"/>
                </a:moveTo>
                <a:lnTo>
                  <a:pt x="2532888" y="96012"/>
                </a:lnTo>
                <a:lnTo>
                  <a:pt x="2534412" y="104394"/>
                </a:lnTo>
                <a:lnTo>
                  <a:pt x="2565654" y="98298"/>
                </a:lnTo>
                <a:lnTo>
                  <a:pt x="2564130" y="89916"/>
                </a:lnTo>
                <a:close/>
              </a:path>
              <a:path w="3900804" h="288925">
                <a:moveTo>
                  <a:pt x="2634234" y="83058"/>
                </a:moveTo>
                <a:lnTo>
                  <a:pt x="2602992" y="89916"/>
                </a:lnTo>
                <a:lnTo>
                  <a:pt x="2604516" y="98298"/>
                </a:lnTo>
                <a:lnTo>
                  <a:pt x="2636520" y="91440"/>
                </a:lnTo>
                <a:lnTo>
                  <a:pt x="2634234" y="83058"/>
                </a:lnTo>
                <a:close/>
              </a:path>
              <a:path w="3900804" h="288925">
                <a:moveTo>
                  <a:pt x="2704338" y="74676"/>
                </a:moveTo>
                <a:lnTo>
                  <a:pt x="2673096" y="83058"/>
                </a:lnTo>
                <a:lnTo>
                  <a:pt x="2675382" y="91440"/>
                </a:lnTo>
                <a:lnTo>
                  <a:pt x="2706624" y="83058"/>
                </a:lnTo>
                <a:lnTo>
                  <a:pt x="2704338" y="74676"/>
                </a:lnTo>
                <a:close/>
              </a:path>
              <a:path w="3900804" h="288925">
                <a:moveTo>
                  <a:pt x="2744724" y="74676"/>
                </a:moveTo>
                <a:lnTo>
                  <a:pt x="2743962" y="83058"/>
                </a:lnTo>
                <a:lnTo>
                  <a:pt x="2775966" y="84582"/>
                </a:lnTo>
                <a:lnTo>
                  <a:pt x="2775966" y="75438"/>
                </a:lnTo>
                <a:lnTo>
                  <a:pt x="2744724" y="74676"/>
                </a:lnTo>
                <a:close/>
              </a:path>
              <a:path w="3900804" h="288925">
                <a:moveTo>
                  <a:pt x="2814828" y="75438"/>
                </a:moveTo>
                <a:lnTo>
                  <a:pt x="2814066" y="84582"/>
                </a:lnTo>
                <a:lnTo>
                  <a:pt x="2846070" y="86106"/>
                </a:lnTo>
                <a:lnTo>
                  <a:pt x="2846070" y="76962"/>
                </a:lnTo>
                <a:lnTo>
                  <a:pt x="2814828" y="75438"/>
                </a:lnTo>
                <a:close/>
              </a:path>
              <a:path w="3900804" h="288925">
                <a:moveTo>
                  <a:pt x="2916174" y="75438"/>
                </a:moveTo>
                <a:lnTo>
                  <a:pt x="2884932" y="76962"/>
                </a:lnTo>
                <a:lnTo>
                  <a:pt x="2884932" y="86106"/>
                </a:lnTo>
                <a:lnTo>
                  <a:pt x="2916174" y="84582"/>
                </a:lnTo>
                <a:lnTo>
                  <a:pt x="2916174" y="75438"/>
                </a:lnTo>
                <a:close/>
              </a:path>
              <a:path w="3900804" h="288925">
                <a:moveTo>
                  <a:pt x="2986278" y="73152"/>
                </a:moveTo>
                <a:lnTo>
                  <a:pt x="2955036" y="75438"/>
                </a:lnTo>
                <a:lnTo>
                  <a:pt x="2955798" y="84582"/>
                </a:lnTo>
                <a:lnTo>
                  <a:pt x="2987040" y="81534"/>
                </a:lnTo>
                <a:lnTo>
                  <a:pt x="2986278" y="73152"/>
                </a:lnTo>
                <a:close/>
              </a:path>
              <a:path w="3900804" h="288925">
                <a:moveTo>
                  <a:pt x="3056382" y="67056"/>
                </a:moveTo>
                <a:lnTo>
                  <a:pt x="3024378" y="73152"/>
                </a:lnTo>
                <a:lnTo>
                  <a:pt x="3025902" y="81534"/>
                </a:lnTo>
                <a:lnTo>
                  <a:pt x="3057906" y="75438"/>
                </a:lnTo>
                <a:lnTo>
                  <a:pt x="3056382" y="67056"/>
                </a:lnTo>
                <a:close/>
              </a:path>
              <a:path w="3900804" h="288925">
                <a:moveTo>
                  <a:pt x="3126486" y="60198"/>
                </a:moveTo>
                <a:lnTo>
                  <a:pt x="3094482" y="67056"/>
                </a:lnTo>
                <a:lnTo>
                  <a:pt x="3096768" y="75438"/>
                </a:lnTo>
                <a:lnTo>
                  <a:pt x="3128010" y="68580"/>
                </a:lnTo>
                <a:lnTo>
                  <a:pt x="3126486" y="60198"/>
                </a:lnTo>
                <a:close/>
              </a:path>
              <a:path w="3900804" h="288925">
                <a:moveTo>
                  <a:pt x="3196590" y="53340"/>
                </a:moveTo>
                <a:lnTo>
                  <a:pt x="3164586" y="60198"/>
                </a:lnTo>
                <a:lnTo>
                  <a:pt x="3166872" y="68580"/>
                </a:lnTo>
                <a:lnTo>
                  <a:pt x="3198114" y="61722"/>
                </a:lnTo>
                <a:lnTo>
                  <a:pt x="3196590" y="53340"/>
                </a:lnTo>
                <a:close/>
              </a:path>
              <a:path w="3900804" h="288925">
                <a:moveTo>
                  <a:pt x="3266694" y="47244"/>
                </a:moveTo>
                <a:lnTo>
                  <a:pt x="3235452" y="52578"/>
                </a:lnTo>
                <a:lnTo>
                  <a:pt x="3236976" y="61722"/>
                </a:lnTo>
                <a:lnTo>
                  <a:pt x="3268218" y="55626"/>
                </a:lnTo>
                <a:lnTo>
                  <a:pt x="3266694" y="47244"/>
                </a:lnTo>
                <a:close/>
              </a:path>
              <a:path w="3900804" h="288925">
                <a:moveTo>
                  <a:pt x="3337560" y="42672"/>
                </a:moveTo>
                <a:lnTo>
                  <a:pt x="3305556" y="47244"/>
                </a:lnTo>
                <a:lnTo>
                  <a:pt x="3307079" y="55626"/>
                </a:lnTo>
                <a:lnTo>
                  <a:pt x="3338322" y="51054"/>
                </a:lnTo>
                <a:lnTo>
                  <a:pt x="3337560" y="42672"/>
                </a:lnTo>
                <a:close/>
              </a:path>
              <a:path w="3900804" h="288925">
                <a:moveTo>
                  <a:pt x="3407664" y="37338"/>
                </a:moveTo>
                <a:lnTo>
                  <a:pt x="3375660" y="42672"/>
                </a:lnTo>
                <a:lnTo>
                  <a:pt x="3377184" y="51054"/>
                </a:lnTo>
                <a:lnTo>
                  <a:pt x="3409188" y="45720"/>
                </a:lnTo>
                <a:lnTo>
                  <a:pt x="3407664" y="37338"/>
                </a:lnTo>
                <a:close/>
              </a:path>
              <a:path w="3900804" h="288925">
                <a:moveTo>
                  <a:pt x="3477768" y="32766"/>
                </a:moveTo>
                <a:lnTo>
                  <a:pt x="3446526" y="37338"/>
                </a:lnTo>
                <a:lnTo>
                  <a:pt x="3447288" y="45720"/>
                </a:lnTo>
                <a:lnTo>
                  <a:pt x="3479291" y="41148"/>
                </a:lnTo>
                <a:lnTo>
                  <a:pt x="3477768" y="32766"/>
                </a:lnTo>
                <a:close/>
              </a:path>
              <a:path w="3900804" h="288925">
                <a:moveTo>
                  <a:pt x="3547872" y="27432"/>
                </a:moveTo>
                <a:lnTo>
                  <a:pt x="3516629" y="32766"/>
                </a:lnTo>
                <a:lnTo>
                  <a:pt x="3518154" y="41148"/>
                </a:lnTo>
                <a:lnTo>
                  <a:pt x="3549396" y="35814"/>
                </a:lnTo>
                <a:lnTo>
                  <a:pt x="3547872" y="27432"/>
                </a:lnTo>
                <a:close/>
              </a:path>
              <a:path w="3900804" h="288925">
                <a:moveTo>
                  <a:pt x="3617976" y="21336"/>
                </a:moveTo>
                <a:lnTo>
                  <a:pt x="3586734" y="27432"/>
                </a:lnTo>
                <a:lnTo>
                  <a:pt x="3588258" y="35814"/>
                </a:lnTo>
                <a:lnTo>
                  <a:pt x="3619500" y="29718"/>
                </a:lnTo>
                <a:lnTo>
                  <a:pt x="3617976" y="21336"/>
                </a:lnTo>
                <a:close/>
              </a:path>
              <a:path w="3900804" h="288925">
                <a:moveTo>
                  <a:pt x="3688841" y="16002"/>
                </a:moveTo>
                <a:lnTo>
                  <a:pt x="3656838" y="21336"/>
                </a:lnTo>
                <a:lnTo>
                  <a:pt x="3658362" y="29718"/>
                </a:lnTo>
                <a:lnTo>
                  <a:pt x="3690366" y="24384"/>
                </a:lnTo>
                <a:lnTo>
                  <a:pt x="3688841" y="16002"/>
                </a:lnTo>
                <a:close/>
              </a:path>
              <a:path w="3900804" h="288925">
                <a:moveTo>
                  <a:pt x="3758946" y="11430"/>
                </a:moveTo>
                <a:lnTo>
                  <a:pt x="3727704" y="16002"/>
                </a:lnTo>
                <a:lnTo>
                  <a:pt x="3728466" y="24384"/>
                </a:lnTo>
                <a:lnTo>
                  <a:pt x="3760470" y="19812"/>
                </a:lnTo>
                <a:lnTo>
                  <a:pt x="3758946" y="11430"/>
                </a:lnTo>
                <a:close/>
              </a:path>
              <a:path w="3900804" h="288925">
                <a:moveTo>
                  <a:pt x="3829050" y="5334"/>
                </a:moveTo>
                <a:lnTo>
                  <a:pt x="3797808" y="11430"/>
                </a:lnTo>
                <a:lnTo>
                  <a:pt x="3799332" y="19812"/>
                </a:lnTo>
                <a:lnTo>
                  <a:pt x="3830574" y="13716"/>
                </a:lnTo>
                <a:lnTo>
                  <a:pt x="3829050" y="5334"/>
                </a:lnTo>
                <a:close/>
              </a:path>
              <a:path w="3900804" h="288925">
                <a:moveTo>
                  <a:pt x="3899154" y="0"/>
                </a:moveTo>
                <a:lnTo>
                  <a:pt x="3867912" y="5334"/>
                </a:lnTo>
                <a:lnTo>
                  <a:pt x="3869436" y="13716"/>
                </a:lnTo>
                <a:lnTo>
                  <a:pt x="3900678" y="8382"/>
                </a:lnTo>
                <a:lnTo>
                  <a:pt x="3899154" y="0"/>
                </a:lnTo>
                <a:close/>
              </a:path>
            </a:pathLst>
          </a:custGeom>
          <a:solidFill>
            <a:srgbClr val="000000"/>
          </a:solidFill>
        </p:spPr>
        <p:txBody>
          <a:bodyPr wrap="square" lIns="0" tIns="0" rIns="0" bIns="0" rtlCol="0"/>
          <a:lstStyle/>
          <a:p>
            <a:endParaRPr/>
          </a:p>
        </p:txBody>
      </p:sp>
      <p:sp>
        <p:nvSpPr>
          <p:cNvPr id="181" name="object 181"/>
          <p:cNvSpPr/>
          <p:nvPr/>
        </p:nvSpPr>
        <p:spPr>
          <a:xfrm>
            <a:off x="2594610" y="3658361"/>
            <a:ext cx="0" cy="133350"/>
          </a:xfrm>
          <a:custGeom>
            <a:avLst/>
            <a:gdLst/>
            <a:ahLst/>
            <a:cxnLst/>
            <a:rect l="l" t="t" r="r" b="b"/>
            <a:pathLst>
              <a:path h="133350">
                <a:moveTo>
                  <a:pt x="0" y="0"/>
                </a:moveTo>
                <a:lnTo>
                  <a:pt x="0" y="133350"/>
                </a:lnTo>
              </a:path>
            </a:pathLst>
          </a:custGeom>
          <a:ln w="21336">
            <a:solidFill>
              <a:srgbClr val="487BBB"/>
            </a:solidFill>
          </a:ln>
        </p:spPr>
        <p:txBody>
          <a:bodyPr wrap="square" lIns="0" tIns="0" rIns="0" bIns="0" rtlCol="0"/>
          <a:lstStyle/>
          <a:p>
            <a:endParaRPr/>
          </a:p>
        </p:txBody>
      </p:sp>
      <p:sp>
        <p:nvSpPr>
          <p:cNvPr id="182" name="object 182"/>
          <p:cNvSpPr/>
          <p:nvPr/>
        </p:nvSpPr>
        <p:spPr>
          <a:xfrm>
            <a:off x="2655951" y="3550920"/>
            <a:ext cx="0" cy="133350"/>
          </a:xfrm>
          <a:custGeom>
            <a:avLst/>
            <a:gdLst/>
            <a:ahLst/>
            <a:cxnLst/>
            <a:rect l="l" t="t" r="r" b="b"/>
            <a:pathLst>
              <a:path h="133350">
                <a:moveTo>
                  <a:pt x="0" y="0"/>
                </a:moveTo>
                <a:lnTo>
                  <a:pt x="0" y="133350"/>
                </a:lnTo>
              </a:path>
            </a:pathLst>
          </a:custGeom>
          <a:ln w="38862">
            <a:solidFill>
              <a:srgbClr val="487BBB"/>
            </a:solidFill>
          </a:ln>
        </p:spPr>
        <p:txBody>
          <a:bodyPr wrap="square" lIns="0" tIns="0" rIns="0" bIns="0" rtlCol="0"/>
          <a:lstStyle/>
          <a:p>
            <a:endParaRPr/>
          </a:p>
        </p:txBody>
      </p:sp>
      <p:sp>
        <p:nvSpPr>
          <p:cNvPr id="183" name="object 183"/>
          <p:cNvSpPr/>
          <p:nvPr/>
        </p:nvSpPr>
        <p:spPr>
          <a:xfrm>
            <a:off x="2726435" y="3500628"/>
            <a:ext cx="0" cy="133350"/>
          </a:xfrm>
          <a:custGeom>
            <a:avLst/>
            <a:gdLst/>
            <a:ahLst/>
            <a:cxnLst/>
            <a:rect l="l" t="t" r="r" b="b"/>
            <a:pathLst>
              <a:path h="133350">
                <a:moveTo>
                  <a:pt x="0" y="0"/>
                </a:moveTo>
                <a:lnTo>
                  <a:pt x="0" y="133350"/>
                </a:lnTo>
              </a:path>
            </a:pathLst>
          </a:custGeom>
          <a:ln w="38100">
            <a:solidFill>
              <a:srgbClr val="487BBB"/>
            </a:solidFill>
          </a:ln>
        </p:spPr>
        <p:txBody>
          <a:bodyPr wrap="square" lIns="0" tIns="0" rIns="0" bIns="0" rtlCol="0"/>
          <a:lstStyle/>
          <a:p>
            <a:endParaRPr/>
          </a:p>
        </p:txBody>
      </p:sp>
      <p:sp>
        <p:nvSpPr>
          <p:cNvPr id="184" name="object 184"/>
          <p:cNvSpPr/>
          <p:nvPr/>
        </p:nvSpPr>
        <p:spPr>
          <a:xfrm>
            <a:off x="2796920" y="3440429"/>
            <a:ext cx="0" cy="135255"/>
          </a:xfrm>
          <a:custGeom>
            <a:avLst/>
            <a:gdLst/>
            <a:ahLst/>
            <a:cxnLst/>
            <a:rect l="l" t="t" r="r" b="b"/>
            <a:pathLst>
              <a:path h="135254">
                <a:moveTo>
                  <a:pt x="0" y="0"/>
                </a:moveTo>
                <a:lnTo>
                  <a:pt x="0" y="134874"/>
                </a:lnTo>
              </a:path>
            </a:pathLst>
          </a:custGeom>
          <a:ln w="38862">
            <a:solidFill>
              <a:srgbClr val="487BBB"/>
            </a:solidFill>
          </a:ln>
        </p:spPr>
        <p:txBody>
          <a:bodyPr wrap="square" lIns="0" tIns="0" rIns="0" bIns="0" rtlCol="0"/>
          <a:lstStyle/>
          <a:p>
            <a:endParaRPr/>
          </a:p>
        </p:txBody>
      </p:sp>
      <p:sp>
        <p:nvSpPr>
          <p:cNvPr id="185" name="object 185"/>
          <p:cNvSpPr/>
          <p:nvPr/>
        </p:nvSpPr>
        <p:spPr>
          <a:xfrm>
            <a:off x="2867025" y="3446526"/>
            <a:ext cx="0" cy="134620"/>
          </a:xfrm>
          <a:custGeom>
            <a:avLst/>
            <a:gdLst/>
            <a:ahLst/>
            <a:cxnLst/>
            <a:rect l="l" t="t" r="r" b="b"/>
            <a:pathLst>
              <a:path h="134620">
                <a:moveTo>
                  <a:pt x="0" y="0"/>
                </a:moveTo>
                <a:lnTo>
                  <a:pt x="0" y="134112"/>
                </a:lnTo>
              </a:path>
            </a:pathLst>
          </a:custGeom>
          <a:ln w="38862">
            <a:solidFill>
              <a:srgbClr val="487BBB"/>
            </a:solidFill>
          </a:ln>
        </p:spPr>
        <p:txBody>
          <a:bodyPr wrap="square" lIns="0" tIns="0" rIns="0" bIns="0" rtlCol="0"/>
          <a:lstStyle/>
          <a:p>
            <a:endParaRPr/>
          </a:p>
        </p:txBody>
      </p:sp>
      <p:sp>
        <p:nvSpPr>
          <p:cNvPr id="186" name="object 186"/>
          <p:cNvSpPr/>
          <p:nvPr/>
        </p:nvSpPr>
        <p:spPr>
          <a:xfrm>
            <a:off x="2937129" y="3387090"/>
            <a:ext cx="0" cy="135255"/>
          </a:xfrm>
          <a:custGeom>
            <a:avLst/>
            <a:gdLst/>
            <a:ahLst/>
            <a:cxnLst/>
            <a:rect l="l" t="t" r="r" b="b"/>
            <a:pathLst>
              <a:path h="135254">
                <a:moveTo>
                  <a:pt x="0" y="0"/>
                </a:moveTo>
                <a:lnTo>
                  <a:pt x="0" y="134874"/>
                </a:lnTo>
              </a:path>
            </a:pathLst>
          </a:custGeom>
          <a:ln w="38862">
            <a:solidFill>
              <a:srgbClr val="487BBB"/>
            </a:solidFill>
          </a:ln>
        </p:spPr>
        <p:txBody>
          <a:bodyPr wrap="square" lIns="0" tIns="0" rIns="0" bIns="0" rtlCol="0"/>
          <a:lstStyle/>
          <a:p>
            <a:endParaRPr/>
          </a:p>
        </p:txBody>
      </p:sp>
      <p:sp>
        <p:nvSpPr>
          <p:cNvPr id="187" name="object 187"/>
          <p:cNvSpPr/>
          <p:nvPr/>
        </p:nvSpPr>
        <p:spPr>
          <a:xfrm>
            <a:off x="3007232" y="3401567"/>
            <a:ext cx="0" cy="135255"/>
          </a:xfrm>
          <a:custGeom>
            <a:avLst/>
            <a:gdLst/>
            <a:ahLst/>
            <a:cxnLst/>
            <a:rect l="l" t="t" r="r" b="b"/>
            <a:pathLst>
              <a:path h="135254">
                <a:moveTo>
                  <a:pt x="0" y="0"/>
                </a:moveTo>
                <a:lnTo>
                  <a:pt x="0" y="134874"/>
                </a:lnTo>
              </a:path>
            </a:pathLst>
          </a:custGeom>
          <a:ln w="38862">
            <a:solidFill>
              <a:srgbClr val="487BBB"/>
            </a:solidFill>
          </a:ln>
        </p:spPr>
        <p:txBody>
          <a:bodyPr wrap="square" lIns="0" tIns="0" rIns="0" bIns="0" rtlCol="0"/>
          <a:lstStyle/>
          <a:p>
            <a:endParaRPr/>
          </a:p>
        </p:txBody>
      </p:sp>
      <p:sp>
        <p:nvSpPr>
          <p:cNvPr id="188" name="object 188"/>
          <p:cNvSpPr/>
          <p:nvPr/>
        </p:nvSpPr>
        <p:spPr>
          <a:xfrm>
            <a:off x="3077717" y="3476244"/>
            <a:ext cx="0" cy="135255"/>
          </a:xfrm>
          <a:custGeom>
            <a:avLst/>
            <a:gdLst/>
            <a:ahLst/>
            <a:cxnLst/>
            <a:rect l="l" t="t" r="r" b="b"/>
            <a:pathLst>
              <a:path h="135254">
                <a:moveTo>
                  <a:pt x="0" y="0"/>
                </a:moveTo>
                <a:lnTo>
                  <a:pt x="0" y="134874"/>
                </a:lnTo>
              </a:path>
            </a:pathLst>
          </a:custGeom>
          <a:ln w="38100">
            <a:solidFill>
              <a:srgbClr val="487BBB"/>
            </a:solidFill>
          </a:ln>
        </p:spPr>
        <p:txBody>
          <a:bodyPr wrap="square" lIns="0" tIns="0" rIns="0" bIns="0" rtlCol="0"/>
          <a:lstStyle/>
          <a:p>
            <a:endParaRPr/>
          </a:p>
        </p:txBody>
      </p:sp>
      <p:sp>
        <p:nvSpPr>
          <p:cNvPr id="189" name="object 189"/>
          <p:cNvSpPr/>
          <p:nvPr/>
        </p:nvSpPr>
        <p:spPr>
          <a:xfrm>
            <a:off x="3148202" y="3463290"/>
            <a:ext cx="0" cy="136525"/>
          </a:xfrm>
          <a:custGeom>
            <a:avLst/>
            <a:gdLst/>
            <a:ahLst/>
            <a:cxnLst/>
            <a:rect l="l" t="t" r="r" b="b"/>
            <a:pathLst>
              <a:path h="136525">
                <a:moveTo>
                  <a:pt x="0" y="0"/>
                </a:moveTo>
                <a:lnTo>
                  <a:pt x="0" y="136398"/>
                </a:lnTo>
              </a:path>
            </a:pathLst>
          </a:custGeom>
          <a:ln w="38862">
            <a:solidFill>
              <a:srgbClr val="487BBB"/>
            </a:solidFill>
          </a:ln>
        </p:spPr>
        <p:txBody>
          <a:bodyPr wrap="square" lIns="0" tIns="0" rIns="0" bIns="0" rtlCol="0"/>
          <a:lstStyle/>
          <a:p>
            <a:endParaRPr/>
          </a:p>
        </p:txBody>
      </p:sp>
      <p:sp>
        <p:nvSpPr>
          <p:cNvPr id="190" name="object 190"/>
          <p:cNvSpPr/>
          <p:nvPr/>
        </p:nvSpPr>
        <p:spPr>
          <a:xfrm>
            <a:off x="3218307" y="3412997"/>
            <a:ext cx="0" cy="139700"/>
          </a:xfrm>
          <a:custGeom>
            <a:avLst/>
            <a:gdLst/>
            <a:ahLst/>
            <a:cxnLst/>
            <a:rect l="l" t="t" r="r" b="b"/>
            <a:pathLst>
              <a:path h="139700">
                <a:moveTo>
                  <a:pt x="0" y="0"/>
                </a:moveTo>
                <a:lnTo>
                  <a:pt x="0" y="139446"/>
                </a:lnTo>
              </a:path>
            </a:pathLst>
          </a:custGeom>
          <a:ln w="38862">
            <a:solidFill>
              <a:srgbClr val="487BBB"/>
            </a:solidFill>
          </a:ln>
        </p:spPr>
        <p:txBody>
          <a:bodyPr wrap="square" lIns="0" tIns="0" rIns="0" bIns="0" rtlCol="0"/>
          <a:lstStyle/>
          <a:p>
            <a:endParaRPr/>
          </a:p>
        </p:txBody>
      </p:sp>
      <p:sp>
        <p:nvSpPr>
          <p:cNvPr id="191" name="object 191"/>
          <p:cNvSpPr/>
          <p:nvPr/>
        </p:nvSpPr>
        <p:spPr>
          <a:xfrm>
            <a:off x="3288410" y="3391661"/>
            <a:ext cx="0" cy="139700"/>
          </a:xfrm>
          <a:custGeom>
            <a:avLst/>
            <a:gdLst/>
            <a:ahLst/>
            <a:cxnLst/>
            <a:rect l="l" t="t" r="r" b="b"/>
            <a:pathLst>
              <a:path h="139700">
                <a:moveTo>
                  <a:pt x="0" y="0"/>
                </a:moveTo>
                <a:lnTo>
                  <a:pt x="0" y="139446"/>
                </a:lnTo>
              </a:path>
            </a:pathLst>
          </a:custGeom>
          <a:ln w="38862">
            <a:solidFill>
              <a:srgbClr val="487BBB"/>
            </a:solidFill>
          </a:ln>
        </p:spPr>
        <p:txBody>
          <a:bodyPr wrap="square" lIns="0" tIns="0" rIns="0" bIns="0" rtlCol="0"/>
          <a:lstStyle/>
          <a:p>
            <a:endParaRPr/>
          </a:p>
        </p:txBody>
      </p:sp>
      <p:sp>
        <p:nvSpPr>
          <p:cNvPr id="192" name="object 192"/>
          <p:cNvSpPr/>
          <p:nvPr/>
        </p:nvSpPr>
        <p:spPr>
          <a:xfrm>
            <a:off x="3358896" y="3469385"/>
            <a:ext cx="0" cy="139065"/>
          </a:xfrm>
          <a:custGeom>
            <a:avLst/>
            <a:gdLst/>
            <a:ahLst/>
            <a:cxnLst/>
            <a:rect l="l" t="t" r="r" b="b"/>
            <a:pathLst>
              <a:path h="139064">
                <a:moveTo>
                  <a:pt x="0" y="0"/>
                </a:moveTo>
                <a:lnTo>
                  <a:pt x="0" y="138684"/>
                </a:lnTo>
              </a:path>
            </a:pathLst>
          </a:custGeom>
          <a:ln w="38100">
            <a:solidFill>
              <a:srgbClr val="487BBB"/>
            </a:solidFill>
          </a:ln>
        </p:spPr>
        <p:txBody>
          <a:bodyPr wrap="square" lIns="0" tIns="0" rIns="0" bIns="0" rtlCol="0"/>
          <a:lstStyle/>
          <a:p>
            <a:endParaRPr/>
          </a:p>
        </p:txBody>
      </p:sp>
      <p:sp>
        <p:nvSpPr>
          <p:cNvPr id="193" name="object 193"/>
          <p:cNvSpPr/>
          <p:nvPr/>
        </p:nvSpPr>
        <p:spPr>
          <a:xfrm>
            <a:off x="3429380" y="3553967"/>
            <a:ext cx="0" cy="137160"/>
          </a:xfrm>
          <a:custGeom>
            <a:avLst/>
            <a:gdLst/>
            <a:ahLst/>
            <a:cxnLst/>
            <a:rect l="l" t="t" r="r" b="b"/>
            <a:pathLst>
              <a:path h="137160">
                <a:moveTo>
                  <a:pt x="0" y="0"/>
                </a:moveTo>
                <a:lnTo>
                  <a:pt x="0" y="137160"/>
                </a:lnTo>
              </a:path>
            </a:pathLst>
          </a:custGeom>
          <a:ln w="38862">
            <a:solidFill>
              <a:srgbClr val="487BBB"/>
            </a:solidFill>
          </a:ln>
        </p:spPr>
        <p:txBody>
          <a:bodyPr wrap="square" lIns="0" tIns="0" rIns="0" bIns="0" rtlCol="0"/>
          <a:lstStyle/>
          <a:p>
            <a:endParaRPr/>
          </a:p>
        </p:txBody>
      </p:sp>
      <p:sp>
        <p:nvSpPr>
          <p:cNvPr id="194" name="object 194"/>
          <p:cNvSpPr/>
          <p:nvPr/>
        </p:nvSpPr>
        <p:spPr>
          <a:xfrm>
            <a:off x="3499484" y="3603497"/>
            <a:ext cx="0" cy="140970"/>
          </a:xfrm>
          <a:custGeom>
            <a:avLst/>
            <a:gdLst/>
            <a:ahLst/>
            <a:cxnLst/>
            <a:rect l="l" t="t" r="r" b="b"/>
            <a:pathLst>
              <a:path h="140970">
                <a:moveTo>
                  <a:pt x="0" y="0"/>
                </a:moveTo>
                <a:lnTo>
                  <a:pt x="0" y="140970"/>
                </a:lnTo>
              </a:path>
            </a:pathLst>
          </a:custGeom>
          <a:ln w="38862">
            <a:solidFill>
              <a:srgbClr val="487BBB"/>
            </a:solidFill>
          </a:ln>
        </p:spPr>
        <p:txBody>
          <a:bodyPr wrap="square" lIns="0" tIns="0" rIns="0" bIns="0" rtlCol="0"/>
          <a:lstStyle/>
          <a:p>
            <a:endParaRPr/>
          </a:p>
        </p:txBody>
      </p:sp>
      <p:sp>
        <p:nvSpPr>
          <p:cNvPr id="195" name="object 195"/>
          <p:cNvSpPr/>
          <p:nvPr/>
        </p:nvSpPr>
        <p:spPr>
          <a:xfrm>
            <a:off x="3569589" y="3611117"/>
            <a:ext cx="0" cy="142240"/>
          </a:xfrm>
          <a:custGeom>
            <a:avLst/>
            <a:gdLst/>
            <a:ahLst/>
            <a:cxnLst/>
            <a:rect l="l" t="t" r="r" b="b"/>
            <a:pathLst>
              <a:path h="142239">
                <a:moveTo>
                  <a:pt x="0" y="0"/>
                </a:moveTo>
                <a:lnTo>
                  <a:pt x="0" y="141732"/>
                </a:lnTo>
              </a:path>
            </a:pathLst>
          </a:custGeom>
          <a:ln w="38862">
            <a:solidFill>
              <a:srgbClr val="487BBB"/>
            </a:solidFill>
          </a:ln>
        </p:spPr>
        <p:txBody>
          <a:bodyPr wrap="square" lIns="0" tIns="0" rIns="0" bIns="0" rtlCol="0"/>
          <a:lstStyle/>
          <a:p>
            <a:endParaRPr/>
          </a:p>
        </p:txBody>
      </p:sp>
      <p:sp>
        <p:nvSpPr>
          <p:cNvPr id="196" name="object 196"/>
          <p:cNvSpPr/>
          <p:nvPr/>
        </p:nvSpPr>
        <p:spPr>
          <a:xfrm>
            <a:off x="3639692" y="3589782"/>
            <a:ext cx="0" cy="142240"/>
          </a:xfrm>
          <a:custGeom>
            <a:avLst/>
            <a:gdLst/>
            <a:ahLst/>
            <a:cxnLst/>
            <a:rect l="l" t="t" r="r" b="b"/>
            <a:pathLst>
              <a:path h="142239">
                <a:moveTo>
                  <a:pt x="0" y="0"/>
                </a:moveTo>
                <a:lnTo>
                  <a:pt x="0" y="141732"/>
                </a:lnTo>
              </a:path>
            </a:pathLst>
          </a:custGeom>
          <a:ln w="38862">
            <a:solidFill>
              <a:srgbClr val="487BBB"/>
            </a:solidFill>
          </a:ln>
        </p:spPr>
        <p:txBody>
          <a:bodyPr wrap="square" lIns="0" tIns="0" rIns="0" bIns="0" rtlCol="0"/>
          <a:lstStyle/>
          <a:p>
            <a:endParaRPr/>
          </a:p>
        </p:txBody>
      </p:sp>
      <p:sp>
        <p:nvSpPr>
          <p:cNvPr id="197" name="object 197"/>
          <p:cNvSpPr/>
          <p:nvPr/>
        </p:nvSpPr>
        <p:spPr>
          <a:xfrm>
            <a:off x="3710178" y="3569208"/>
            <a:ext cx="0" cy="138430"/>
          </a:xfrm>
          <a:custGeom>
            <a:avLst/>
            <a:gdLst/>
            <a:ahLst/>
            <a:cxnLst/>
            <a:rect l="l" t="t" r="r" b="b"/>
            <a:pathLst>
              <a:path h="138429">
                <a:moveTo>
                  <a:pt x="0" y="0"/>
                </a:moveTo>
                <a:lnTo>
                  <a:pt x="0" y="137922"/>
                </a:lnTo>
              </a:path>
            </a:pathLst>
          </a:custGeom>
          <a:ln w="38100">
            <a:solidFill>
              <a:srgbClr val="487BBB"/>
            </a:solidFill>
          </a:ln>
        </p:spPr>
        <p:txBody>
          <a:bodyPr wrap="square" lIns="0" tIns="0" rIns="0" bIns="0" rtlCol="0"/>
          <a:lstStyle/>
          <a:p>
            <a:endParaRPr/>
          </a:p>
        </p:txBody>
      </p:sp>
      <p:sp>
        <p:nvSpPr>
          <p:cNvPr id="198" name="object 198"/>
          <p:cNvSpPr/>
          <p:nvPr/>
        </p:nvSpPr>
        <p:spPr>
          <a:xfrm>
            <a:off x="3780663" y="3544823"/>
            <a:ext cx="0" cy="138430"/>
          </a:xfrm>
          <a:custGeom>
            <a:avLst/>
            <a:gdLst/>
            <a:ahLst/>
            <a:cxnLst/>
            <a:rect l="l" t="t" r="r" b="b"/>
            <a:pathLst>
              <a:path h="138429">
                <a:moveTo>
                  <a:pt x="0" y="0"/>
                </a:moveTo>
                <a:lnTo>
                  <a:pt x="0" y="137922"/>
                </a:lnTo>
              </a:path>
            </a:pathLst>
          </a:custGeom>
          <a:ln w="38862">
            <a:solidFill>
              <a:srgbClr val="487BBB"/>
            </a:solidFill>
          </a:ln>
        </p:spPr>
        <p:txBody>
          <a:bodyPr wrap="square" lIns="0" tIns="0" rIns="0" bIns="0" rtlCol="0"/>
          <a:lstStyle/>
          <a:p>
            <a:endParaRPr/>
          </a:p>
        </p:txBody>
      </p:sp>
      <p:sp>
        <p:nvSpPr>
          <p:cNvPr id="199" name="object 199"/>
          <p:cNvSpPr/>
          <p:nvPr/>
        </p:nvSpPr>
        <p:spPr>
          <a:xfrm>
            <a:off x="3850766" y="3552444"/>
            <a:ext cx="0" cy="135890"/>
          </a:xfrm>
          <a:custGeom>
            <a:avLst/>
            <a:gdLst/>
            <a:ahLst/>
            <a:cxnLst/>
            <a:rect l="l" t="t" r="r" b="b"/>
            <a:pathLst>
              <a:path h="135889">
                <a:moveTo>
                  <a:pt x="0" y="0"/>
                </a:moveTo>
                <a:lnTo>
                  <a:pt x="0" y="135636"/>
                </a:lnTo>
              </a:path>
            </a:pathLst>
          </a:custGeom>
          <a:ln w="38862">
            <a:solidFill>
              <a:srgbClr val="487BBB"/>
            </a:solidFill>
          </a:ln>
        </p:spPr>
        <p:txBody>
          <a:bodyPr wrap="square" lIns="0" tIns="0" rIns="0" bIns="0" rtlCol="0"/>
          <a:lstStyle/>
          <a:p>
            <a:endParaRPr/>
          </a:p>
        </p:txBody>
      </p:sp>
      <p:sp>
        <p:nvSpPr>
          <p:cNvPr id="200" name="object 200"/>
          <p:cNvSpPr/>
          <p:nvPr/>
        </p:nvSpPr>
        <p:spPr>
          <a:xfrm>
            <a:off x="3920871" y="3528059"/>
            <a:ext cx="0" cy="135890"/>
          </a:xfrm>
          <a:custGeom>
            <a:avLst/>
            <a:gdLst/>
            <a:ahLst/>
            <a:cxnLst/>
            <a:rect l="l" t="t" r="r" b="b"/>
            <a:pathLst>
              <a:path h="135889">
                <a:moveTo>
                  <a:pt x="0" y="0"/>
                </a:moveTo>
                <a:lnTo>
                  <a:pt x="0" y="135636"/>
                </a:lnTo>
              </a:path>
            </a:pathLst>
          </a:custGeom>
          <a:ln w="38862">
            <a:solidFill>
              <a:srgbClr val="487BBB"/>
            </a:solidFill>
          </a:ln>
        </p:spPr>
        <p:txBody>
          <a:bodyPr wrap="square" lIns="0" tIns="0" rIns="0" bIns="0" rtlCol="0"/>
          <a:lstStyle/>
          <a:p>
            <a:endParaRPr/>
          </a:p>
        </p:txBody>
      </p:sp>
      <p:sp>
        <p:nvSpPr>
          <p:cNvPr id="201" name="object 201"/>
          <p:cNvSpPr/>
          <p:nvPr/>
        </p:nvSpPr>
        <p:spPr>
          <a:xfrm>
            <a:off x="3990975" y="3473196"/>
            <a:ext cx="0" cy="132080"/>
          </a:xfrm>
          <a:custGeom>
            <a:avLst/>
            <a:gdLst/>
            <a:ahLst/>
            <a:cxnLst/>
            <a:rect l="l" t="t" r="r" b="b"/>
            <a:pathLst>
              <a:path h="132079">
                <a:moveTo>
                  <a:pt x="0" y="0"/>
                </a:moveTo>
                <a:lnTo>
                  <a:pt x="0" y="131825"/>
                </a:lnTo>
              </a:path>
            </a:pathLst>
          </a:custGeom>
          <a:ln w="38862">
            <a:solidFill>
              <a:srgbClr val="487BBB"/>
            </a:solidFill>
          </a:ln>
        </p:spPr>
        <p:txBody>
          <a:bodyPr wrap="square" lIns="0" tIns="0" rIns="0" bIns="0" rtlCol="0"/>
          <a:lstStyle/>
          <a:p>
            <a:endParaRPr/>
          </a:p>
        </p:txBody>
      </p:sp>
      <p:sp>
        <p:nvSpPr>
          <p:cNvPr id="202" name="object 202"/>
          <p:cNvSpPr/>
          <p:nvPr/>
        </p:nvSpPr>
        <p:spPr>
          <a:xfrm>
            <a:off x="4061459" y="3454908"/>
            <a:ext cx="0" cy="130810"/>
          </a:xfrm>
          <a:custGeom>
            <a:avLst/>
            <a:gdLst/>
            <a:ahLst/>
            <a:cxnLst/>
            <a:rect l="l" t="t" r="r" b="b"/>
            <a:pathLst>
              <a:path h="130810">
                <a:moveTo>
                  <a:pt x="0" y="0"/>
                </a:moveTo>
                <a:lnTo>
                  <a:pt x="0" y="130301"/>
                </a:lnTo>
              </a:path>
            </a:pathLst>
          </a:custGeom>
          <a:ln w="38100">
            <a:solidFill>
              <a:srgbClr val="487BBB"/>
            </a:solidFill>
          </a:ln>
        </p:spPr>
        <p:txBody>
          <a:bodyPr wrap="square" lIns="0" tIns="0" rIns="0" bIns="0" rtlCol="0"/>
          <a:lstStyle/>
          <a:p>
            <a:endParaRPr/>
          </a:p>
        </p:txBody>
      </p:sp>
      <p:sp>
        <p:nvSpPr>
          <p:cNvPr id="203" name="object 203"/>
          <p:cNvSpPr/>
          <p:nvPr/>
        </p:nvSpPr>
        <p:spPr>
          <a:xfrm>
            <a:off x="4131945" y="3467861"/>
            <a:ext cx="0" cy="128905"/>
          </a:xfrm>
          <a:custGeom>
            <a:avLst/>
            <a:gdLst/>
            <a:ahLst/>
            <a:cxnLst/>
            <a:rect l="l" t="t" r="r" b="b"/>
            <a:pathLst>
              <a:path h="128904">
                <a:moveTo>
                  <a:pt x="0" y="0"/>
                </a:moveTo>
                <a:lnTo>
                  <a:pt x="0" y="128777"/>
                </a:lnTo>
              </a:path>
            </a:pathLst>
          </a:custGeom>
          <a:ln w="38862">
            <a:solidFill>
              <a:srgbClr val="487BBB"/>
            </a:solidFill>
          </a:ln>
        </p:spPr>
        <p:txBody>
          <a:bodyPr wrap="square" lIns="0" tIns="0" rIns="0" bIns="0" rtlCol="0"/>
          <a:lstStyle/>
          <a:p>
            <a:endParaRPr/>
          </a:p>
        </p:txBody>
      </p:sp>
      <p:sp>
        <p:nvSpPr>
          <p:cNvPr id="204" name="object 204"/>
          <p:cNvSpPr/>
          <p:nvPr/>
        </p:nvSpPr>
        <p:spPr>
          <a:xfrm>
            <a:off x="4202048" y="3490721"/>
            <a:ext cx="0" cy="130810"/>
          </a:xfrm>
          <a:custGeom>
            <a:avLst/>
            <a:gdLst/>
            <a:ahLst/>
            <a:cxnLst/>
            <a:rect l="l" t="t" r="r" b="b"/>
            <a:pathLst>
              <a:path h="130810">
                <a:moveTo>
                  <a:pt x="0" y="0"/>
                </a:moveTo>
                <a:lnTo>
                  <a:pt x="0" y="130301"/>
                </a:lnTo>
              </a:path>
            </a:pathLst>
          </a:custGeom>
          <a:ln w="38862">
            <a:solidFill>
              <a:srgbClr val="487BBB"/>
            </a:solidFill>
          </a:ln>
        </p:spPr>
        <p:txBody>
          <a:bodyPr wrap="square" lIns="0" tIns="0" rIns="0" bIns="0" rtlCol="0"/>
          <a:lstStyle/>
          <a:p>
            <a:endParaRPr/>
          </a:p>
        </p:txBody>
      </p:sp>
      <p:sp>
        <p:nvSpPr>
          <p:cNvPr id="205" name="object 205"/>
          <p:cNvSpPr/>
          <p:nvPr/>
        </p:nvSpPr>
        <p:spPr>
          <a:xfrm>
            <a:off x="4272153" y="3494532"/>
            <a:ext cx="0" cy="132715"/>
          </a:xfrm>
          <a:custGeom>
            <a:avLst/>
            <a:gdLst/>
            <a:ahLst/>
            <a:cxnLst/>
            <a:rect l="l" t="t" r="r" b="b"/>
            <a:pathLst>
              <a:path h="132714">
                <a:moveTo>
                  <a:pt x="0" y="0"/>
                </a:moveTo>
                <a:lnTo>
                  <a:pt x="0" y="132587"/>
                </a:lnTo>
              </a:path>
            </a:pathLst>
          </a:custGeom>
          <a:ln w="38862">
            <a:solidFill>
              <a:srgbClr val="487BBB"/>
            </a:solidFill>
          </a:ln>
        </p:spPr>
        <p:txBody>
          <a:bodyPr wrap="square" lIns="0" tIns="0" rIns="0" bIns="0" rtlCol="0"/>
          <a:lstStyle/>
          <a:p>
            <a:endParaRPr/>
          </a:p>
        </p:txBody>
      </p:sp>
      <p:sp>
        <p:nvSpPr>
          <p:cNvPr id="206" name="object 206"/>
          <p:cNvSpPr/>
          <p:nvPr/>
        </p:nvSpPr>
        <p:spPr>
          <a:xfrm>
            <a:off x="4342638" y="3493770"/>
            <a:ext cx="0" cy="132080"/>
          </a:xfrm>
          <a:custGeom>
            <a:avLst/>
            <a:gdLst/>
            <a:ahLst/>
            <a:cxnLst/>
            <a:rect l="l" t="t" r="r" b="b"/>
            <a:pathLst>
              <a:path h="132079">
                <a:moveTo>
                  <a:pt x="0" y="0"/>
                </a:moveTo>
                <a:lnTo>
                  <a:pt x="0" y="131825"/>
                </a:lnTo>
              </a:path>
            </a:pathLst>
          </a:custGeom>
          <a:ln w="38100">
            <a:solidFill>
              <a:srgbClr val="487BBB"/>
            </a:solidFill>
          </a:ln>
        </p:spPr>
        <p:txBody>
          <a:bodyPr wrap="square" lIns="0" tIns="0" rIns="0" bIns="0" rtlCol="0"/>
          <a:lstStyle/>
          <a:p>
            <a:endParaRPr/>
          </a:p>
        </p:txBody>
      </p:sp>
      <p:sp>
        <p:nvSpPr>
          <p:cNvPr id="207" name="object 207"/>
          <p:cNvSpPr/>
          <p:nvPr/>
        </p:nvSpPr>
        <p:spPr>
          <a:xfrm>
            <a:off x="4413122" y="3518915"/>
            <a:ext cx="0" cy="132080"/>
          </a:xfrm>
          <a:custGeom>
            <a:avLst/>
            <a:gdLst/>
            <a:ahLst/>
            <a:cxnLst/>
            <a:rect l="l" t="t" r="r" b="b"/>
            <a:pathLst>
              <a:path h="132079">
                <a:moveTo>
                  <a:pt x="0" y="0"/>
                </a:moveTo>
                <a:lnTo>
                  <a:pt x="0" y="131825"/>
                </a:lnTo>
              </a:path>
            </a:pathLst>
          </a:custGeom>
          <a:ln w="38862">
            <a:solidFill>
              <a:srgbClr val="487BBB"/>
            </a:solidFill>
          </a:ln>
        </p:spPr>
        <p:txBody>
          <a:bodyPr wrap="square" lIns="0" tIns="0" rIns="0" bIns="0" rtlCol="0"/>
          <a:lstStyle/>
          <a:p>
            <a:endParaRPr/>
          </a:p>
        </p:txBody>
      </p:sp>
      <p:sp>
        <p:nvSpPr>
          <p:cNvPr id="208" name="object 208"/>
          <p:cNvSpPr/>
          <p:nvPr/>
        </p:nvSpPr>
        <p:spPr>
          <a:xfrm>
            <a:off x="4483227" y="3525011"/>
            <a:ext cx="0" cy="132080"/>
          </a:xfrm>
          <a:custGeom>
            <a:avLst/>
            <a:gdLst/>
            <a:ahLst/>
            <a:cxnLst/>
            <a:rect l="l" t="t" r="r" b="b"/>
            <a:pathLst>
              <a:path h="132079">
                <a:moveTo>
                  <a:pt x="0" y="0"/>
                </a:moveTo>
                <a:lnTo>
                  <a:pt x="0" y="131825"/>
                </a:lnTo>
              </a:path>
            </a:pathLst>
          </a:custGeom>
          <a:ln w="38862">
            <a:solidFill>
              <a:srgbClr val="487BBB"/>
            </a:solidFill>
          </a:ln>
        </p:spPr>
        <p:txBody>
          <a:bodyPr wrap="square" lIns="0" tIns="0" rIns="0" bIns="0" rtlCol="0"/>
          <a:lstStyle/>
          <a:p>
            <a:endParaRPr/>
          </a:p>
        </p:txBody>
      </p:sp>
      <p:sp>
        <p:nvSpPr>
          <p:cNvPr id="209" name="object 209"/>
          <p:cNvSpPr/>
          <p:nvPr/>
        </p:nvSpPr>
        <p:spPr>
          <a:xfrm>
            <a:off x="4553330" y="3526535"/>
            <a:ext cx="0" cy="132080"/>
          </a:xfrm>
          <a:custGeom>
            <a:avLst/>
            <a:gdLst/>
            <a:ahLst/>
            <a:cxnLst/>
            <a:rect l="l" t="t" r="r" b="b"/>
            <a:pathLst>
              <a:path h="132079">
                <a:moveTo>
                  <a:pt x="0" y="0"/>
                </a:moveTo>
                <a:lnTo>
                  <a:pt x="0" y="131825"/>
                </a:lnTo>
              </a:path>
            </a:pathLst>
          </a:custGeom>
          <a:ln w="38862">
            <a:solidFill>
              <a:srgbClr val="487BBB"/>
            </a:solidFill>
          </a:ln>
        </p:spPr>
        <p:txBody>
          <a:bodyPr wrap="square" lIns="0" tIns="0" rIns="0" bIns="0" rtlCol="0"/>
          <a:lstStyle/>
          <a:p>
            <a:endParaRPr/>
          </a:p>
        </p:txBody>
      </p:sp>
      <p:sp>
        <p:nvSpPr>
          <p:cNvPr id="210" name="object 210"/>
          <p:cNvSpPr/>
          <p:nvPr/>
        </p:nvSpPr>
        <p:spPr>
          <a:xfrm>
            <a:off x="4623434" y="3523488"/>
            <a:ext cx="0" cy="132080"/>
          </a:xfrm>
          <a:custGeom>
            <a:avLst/>
            <a:gdLst/>
            <a:ahLst/>
            <a:cxnLst/>
            <a:rect l="l" t="t" r="r" b="b"/>
            <a:pathLst>
              <a:path h="132079">
                <a:moveTo>
                  <a:pt x="0" y="0"/>
                </a:moveTo>
                <a:lnTo>
                  <a:pt x="0" y="131825"/>
                </a:lnTo>
              </a:path>
            </a:pathLst>
          </a:custGeom>
          <a:ln w="38862">
            <a:solidFill>
              <a:srgbClr val="487BBB"/>
            </a:solidFill>
          </a:ln>
        </p:spPr>
        <p:txBody>
          <a:bodyPr wrap="square" lIns="0" tIns="0" rIns="0" bIns="0" rtlCol="0"/>
          <a:lstStyle/>
          <a:p>
            <a:endParaRPr/>
          </a:p>
        </p:txBody>
      </p:sp>
      <p:sp>
        <p:nvSpPr>
          <p:cNvPr id="211" name="object 211"/>
          <p:cNvSpPr/>
          <p:nvPr/>
        </p:nvSpPr>
        <p:spPr>
          <a:xfrm>
            <a:off x="4693920" y="3518153"/>
            <a:ext cx="0" cy="132080"/>
          </a:xfrm>
          <a:custGeom>
            <a:avLst/>
            <a:gdLst/>
            <a:ahLst/>
            <a:cxnLst/>
            <a:rect l="l" t="t" r="r" b="b"/>
            <a:pathLst>
              <a:path h="132079">
                <a:moveTo>
                  <a:pt x="0" y="0"/>
                </a:moveTo>
                <a:lnTo>
                  <a:pt x="0" y="131825"/>
                </a:lnTo>
              </a:path>
            </a:pathLst>
          </a:custGeom>
          <a:ln w="38100">
            <a:solidFill>
              <a:srgbClr val="487BBB"/>
            </a:solidFill>
          </a:ln>
        </p:spPr>
        <p:txBody>
          <a:bodyPr wrap="square" lIns="0" tIns="0" rIns="0" bIns="0" rtlCol="0"/>
          <a:lstStyle/>
          <a:p>
            <a:endParaRPr/>
          </a:p>
        </p:txBody>
      </p:sp>
      <p:sp>
        <p:nvSpPr>
          <p:cNvPr id="212" name="object 212"/>
          <p:cNvSpPr/>
          <p:nvPr/>
        </p:nvSpPr>
        <p:spPr>
          <a:xfrm>
            <a:off x="4764404" y="3510534"/>
            <a:ext cx="0" cy="133350"/>
          </a:xfrm>
          <a:custGeom>
            <a:avLst/>
            <a:gdLst/>
            <a:ahLst/>
            <a:cxnLst/>
            <a:rect l="l" t="t" r="r" b="b"/>
            <a:pathLst>
              <a:path h="133350">
                <a:moveTo>
                  <a:pt x="0" y="0"/>
                </a:moveTo>
                <a:lnTo>
                  <a:pt x="0" y="133350"/>
                </a:lnTo>
              </a:path>
            </a:pathLst>
          </a:custGeom>
          <a:ln w="38862">
            <a:solidFill>
              <a:srgbClr val="487BBB"/>
            </a:solidFill>
          </a:ln>
        </p:spPr>
        <p:txBody>
          <a:bodyPr wrap="square" lIns="0" tIns="0" rIns="0" bIns="0" rtlCol="0"/>
          <a:lstStyle/>
          <a:p>
            <a:endParaRPr/>
          </a:p>
        </p:txBody>
      </p:sp>
      <p:sp>
        <p:nvSpPr>
          <p:cNvPr id="213" name="object 213"/>
          <p:cNvSpPr/>
          <p:nvPr/>
        </p:nvSpPr>
        <p:spPr>
          <a:xfrm>
            <a:off x="4834509" y="3503676"/>
            <a:ext cx="0" cy="133350"/>
          </a:xfrm>
          <a:custGeom>
            <a:avLst/>
            <a:gdLst/>
            <a:ahLst/>
            <a:cxnLst/>
            <a:rect l="l" t="t" r="r" b="b"/>
            <a:pathLst>
              <a:path h="133350">
                <a:moveTo>
                  <a:pt x="0" y="0"/>
                </a:moveTo>
                <a:lnTo>
                  <a:pt x="0" y="133350"/>
                </a:lnTo>
              </a:path>
            </a:pathLst>
          </a:custGeom>
          <a:ln w="38862">
            <a:solidFill>
              <a:srgbClr val="487BBB"/>
            </a:solidFill>
          </a:ln>
        </p:spPr>
        <p:txBody>
          <a:bodyPr wrap="square" lIns="0" tIns="0" rIns="0" bIns="0" rtlCol="0"/>
          <a:lstStyle/>
          <a:p>
            <a:endParaRPr/>
          </a:p>
        </p:txBody>
      </p:sp>
      <p:sp>
        <p:nvSpPr>
          <p:cNvPr id="214" name="object 214"/>
          <p:cNvSpPr/>
          <p:nvPr/>
        </p:nvSpPr>
        <p:spPr>
          <a:xfrm>
            <a:off x="4904613" y="3493770"/>
            <a:ext cx="0" cy="133350"/>
          </a:xfrm>
          <a:custGeom>
            <a:avLst/>
            <a:gdLst/>
            <a:ahLst/>
            <a:cxnLst/>
            <a:rect l="l" t="t" r="r" b="b"/>
            <a:pathLst>
              <a:path h="133350">
                <a:moveTo>
                  <a:pt x="0" y="0"/>
                </a:moveTo>
                <a:lnTo>
                  <a:pt x="0" y="133350"/>
                </a:lnTo>
              </a:path>
            </a:pathLst>
          </a:custGeom>
          <a:ln w="38862">
            <a:solidFill>
              <a:srgbClr val="487BBB"/>
            </a:solidFill>
          </a:ln>
        </p:spPr>
        <p:txBody>
          <a:bodyPr wrap="square" lIns="0" tIns="0" rIns="0" bIns="0" rtlCol="0"/>
          <a:lstStyle/>
          <a:p>
            <a:endParaRPr/>
          </a:p>
        </p:txBody>
      </p:sp>
      <p:sp>
        <p:nvSpPr>
          <p:cNvPr id="215" name="object 215"/>
          <p:cNvSpPr/>
          <p:nvPr/>
        </p:nvSpPr>
        <p:spPr>
          <a:xfrm>
            <a:off x="4975097" y="3482340"/>
            <a:ext cx="0" cy="134620"/>
          </a:xfrm>
          <a:custGeom>
            <a:avLst/>
            <a:gdLst/>
            <a:ahLst/>
            <a:cxnLst/>
            <a:rect l="l" t="t" r="r" b="b"/>
            <a:pathLst>
              <a:path h="134620">
                <a:moveTo>
                  <a:pt x="0" y="0"/>
                </a:moveTo>
                <a:lnTo>
                  <a:pt x="0" y="134112"/>
                </a:lnTo>
              </a:path>
            </a:pathLst>
          </a:custGeom>
          <a:ln w="38100">
            <a:solidFill>
              <a:srgbClr val="487BBB"/>
            </a:solidFill>
          </a:ln>
        </p:spPr>
        <p:txBody>
          <a:bodyPr wrap="square" lIns="0" tIns="0" rIns="0" bIns="0" rtlCol="0"/>
          <a:lstStyle/>
          <a:p>
            <a:endParaRPr/>
          </a:p>
        </p:txBody>
      </p:sp>
      <p:sp>
        <p:nvSpPr>
          <p:cNvPr id="216" name="object 216"/>
          <p:cNvSpPr/>
          <p:nvPr/>
        </p:nvSpPr>
        <p:spPr>
          <a:xfrm>
            <a:off x="5045583" y="3473196"/>
            <a:ext cx="0" cy="135255"/>
          </a:xfrm>
          <a:custGeom>
            <a:avLst/>
            <a:gdLst/>
            <a:ahLst/>
            <a:cxnLst/>
            <a:rect l="l" t="t" r="r" b="b"/>
            <a:pathLst>
              <a:path h="135254">
                <a:moveTo>
                  <a:pt x="0" y="0"/>
                </a:moveTo>
                <a:lnTo>
                  <a:pt x="0" y="134874"/>
                </a:lnTo>
              </a:path>
            </a:pathLst>
          </a:custGeom>
          <a:ln w="38862">
            <a:solidFill>
              <a:srgbClr val="487BBB"/>
            </a:solidFill>
          </a:ln>
        </p:spPr>
        <p:txBody>
          <a:bodyPr wrap="square" lIns="0" tIns="0" rIns="0" bIns="0" rtlCol="0"/>
          <a:lstStyle/>
          <a:p>
            <a:endParaRPr/>
          </a:p>
        </p:txBody>
      </p:sp>
      <p:sp>
        <p:nvSpPr>
          <p:cNvPr id="217" name="object 217"/>
          <p:cNvSpPr/>
          <p:nvPr/>
        </p:nvSpPr>
        <p:spPr>
          <a:xfrm>
            <a:off x="5115686" y="3469385"/>
            <a:ext cx="0" cy="134620"/>
          </a:xfrm>
          <a:custGeom>
            <a:avLst/>
            <a:gdLst/>
            <a:ahLst/>
            <a:cxnLst/>
            <a:rect l="l" t="t" r="r" b="b"/>
            <a:pathLst>
              <a:path h="134620">
                <a:moveTo>
                  <a:pt x="0" y="0"/>
                </a:moveTo>
                <a:lnTo>
                  <a:pt x="0" y="134112"/>
                </a:lnTo>
              </a:path>
            </a:pathLst>
          </a:custGeom>
          <a:ln w="38862">
            <a:solidFill>
              <a:srgbClr val="487BBB"/>
            </a:solidFill>
          </a:ln>
        </p:spPr>
        <p:txBody>
          <a:bodyPr wrap="square" lIns="0" tIns="0" rIns="0" bIns="0" rtlCol="0"/>
          <a:lstStyle/>
          <a:p>
            <a:endParaRPr/>
          </a:p>
        </p:txBody>
      </p:sp>
      <p:sp>
        <p:nvSpPr>
          <p:cNvPr id="218" name="object 218"/>
          <p:cNvSpPr/>
          <p:nvPr/>
        </p:nvSpPr>
        <p:spPr>
          <a:xfrm>
            <a:off x="5185790" y="3461765"/>
            <a:ext cx="0" cy="136525"/>
          </a:xfrm>
          <a:custGeom>
            <a:avLst/>
            <a:gdLst/>
            <a:ahLst/>
            <a:cxnLst/>
            <a:rect l="l" t="t" r="r" b="b"/>
            <a:pathLst>
              <a:path h="136525">
                <a:moveTo>
                  <a:pt x="0" y="0"/>
                </a:moveTo>
                <a:lnTo>
                  <a:pt x="0" y="136398"/>
                </a:lnTo>
              </a:path>
            </a:pathLst>
          </a:custGeom>
          <a:ln w="38862">
            <a:solidFill>
              <a:srgbClr val="487BBB"/>
            </a:solidFill>
          </a:ln>
        </p:spPr>
        <p:txBody>
          <a:bodyPr wrap="square" lIns="0" tIns="0" rIns="0" bIns="0" rtlCol="0"/>
          <a:lstStyle/>
          <a:p>
            <a:endParaRPr/>
          </a:p>
        </p:txBody>
      </p:sp>
      <p:sp>
        <p:nvSpPr>
          <p:cNvPr id="219" name="object 219"/>
          <p:cNvSpPr/>
          <p:nvPr/>
        </p:nvSpPr>
        <p:spPr>
          <a:xfrm>
            <a:off x="5255895" y="3454908"/>
            <a:ext cx="0" cy="135890"/>
          </a:xfrm>
          <a:custGeom>
            <a:avLst/>
            <a:gdLst/>
            <a:ahLst/>
            <a:cxnLst/>
            <a:rect l="l" t="t" r="r" b="b"/>
            <a:pathLst>
              <a:path h="135889">
                <a:moveTo>
                  <a:pt x="0" y="0"/>
                </a:moveTo>
                <a:lnTo>
                  <a:pt x="0" y="135636"/>
                </a:lnTo>
              </a:path>
            </a:pathLst>
          </a:custGeom>
          <a:ln w="38862">
            <a:solidFill>
              <a:srgbClr val="487BBB"/>
            </a:solidFill>
          </a:ln>
        </p:spPr>
        <p:txBody>
          <a:bodyPr wrap="square" lIns="0" tIns="0" rIns="0" bIns="0" rtlCol="0"/>
          <a:lstStyle/>
          <a:p>
            <a:endParaRPr/>
          </a:p>
        </p:txBody>
      </p:sp>
      <p:sp>
        <p:nvSpPr>
          <p:cNvPr id="220" name="object 220"/>
          <p:cNvSpPr/>
          <p:nvPr/>
        </p:nvSpPr>
        <p:spPr>
          <a:xfrm>
            <a:off x="5326379" y="3446526"/>
            <a:ext cx="0" cy="135890"/>
          </a:xfrm>
          <a:custGeom>
            <a:avLst/>
            <a:gdLst/>
            <a:ahLst/>
            <a:cxnLst/>
            <a:rect l="l" t="t" r="r" b="b"/>
            <a:pathLst>
              <a:path h="135889">
                <a:moveTo>
                  <a:pt x="0" y="0"/>
                </a:moveTo>
                <a:lnTo>
                  <a:pt x="0" y="135636"/>
                </a:lnTo>
              </a:path>
            </a:pathLst>
          </a:custGeom>
          <a:ln w="38100">
            <a:solidFill>
              <a:srgbClr val="487BBB"/>
            </a:solidFill>
          </a:ln>
        </p:spPr>
        <p:txBody>
          <a:bodyPr wrap="square" lIns="0" tIns="0" rIns="0" bIns="0" rtlCol="0"/>
          <a:lstStyle/>
          <a:p>
            <a:endParaRPr/>
          </a:p>
        </p:txBody>
      </p:sp>
      <p:sp>
        <p:nvSpPr>
          <p:cNvPr id="221" name="object 221"/>
          <p:cNvSpPr/>
          <p:nvPr/>
        </p:nvSpPr>
        <p:spPr>
          <a:xfrm>
            <a:off x="5396865" y="3446526"/>
            <a:ext cx="0" cy="137160"/>
          </a:xfrm>
          <a:custGeom>
            <a:avLst/>
            <a:gdLst/>
            <a:ahLst/>
            <a:cxnLst/>
            <a:rect l="l" t="t" r="r" b="b"/>
            <a:pathLst>
              <a:path h="137160">
                <a:moveTo>
                  <a:pt x="0" y="0"/>
                </a:moveTo>
                <a:lnTo>
                  <a:pt x="0" y="137160"/>
                </a:lnTo>
              </a:path>
            </a:pathLst>
          </a:custGeom>
          <a:ln w="38862">
            <a:solidFill>
              <a:srgbClr val="487BBB"/>
            </a:solidFill>
          </a:ln>
        </p:spPr>
        <p:txBody>
          <a:bodyPr wrap="square" lIns="0" tIns="0" rIns="0" bIns="0" rtlCol="0"/>
          <a:lstStyle/>
          <a:p>
            <a:endParaRPr/>
          </a:p>
        </p:txBody>
      </p:sp>
      <p:sp>
        <p:nvSpPr>
          <p:cNvPr id="222" name="object 222"/>
          <p:cNvSpPr/>
          <p:nvPr/>
        </p:nvSpPr>
        <p:spPr>
          <a:xfrm>
            <a:off x="5466969" y="3448811"/>
            <a:ext cx="0" cy="136525"/>
          </a:xfrm>
          <a:custGeom>
            <a:avLst/>
            <a:gdLst/>
            <a:ahLst/>
            <a:cxnLst/>
            <a:rect l="l" t="t" r="r" b="b"/>
            <a:pathLst>
              <a:path h="136525">
                <a:moveTo>
                  <a:pt x="0" y="0"/>
                </a:moveTo>
                <a:lnTo>
                  <a:pt x="0" y="136398"/>
                </a:lnTo>
              </a:path>
            </a:pathLst>
          </a:custGeom>
          <a:ln w="38862">
            <a:solidFill>
              <a:srgbClr val="487BBB"/>
            </a:solidFill>
          </a:ln>
        </p:spPr>
        <p:txBody>
          <a:bodyPr wrap="square" lIns="0" tIns="0" rIns="0" bIns="0" rtlCol="0"/>
          <a:lstStyle/>
          <a:p>
            <a:endParaRPr/>
          </a:p>
        </p:txBody>
      </p:sp>
      <p:sp>
        <p:nvSpPr>
          <p:cNvPr id="223" name="object 223"/>
          <p:cNvSpPr/>
          <p:nvPr/>
        </p:nvSpPr>
        <p:spPr>
          <a:xfrm>
            <a:off x="5537072" y="3447288"/>
            <a:ext cx="0" cy="136525"/>
          </a:xfrm>
          <a:custGeom>
            <a:avLst/>
            <a:gdLst/>
            <a:ahLst/>
            <a:cxnLst/>
            <a:rect l="l" t="t" r="r" b="b"/>
            <a:pathLst>
              <a:path h="136525">
                <a:moveTo>
                  <a:pt x="0" y="0"/>
                </a:moveTo>
                <a:lnTo>
                  <a:pt x="0" y="136398"/>
                </a:lnTo>
              </a:path>
            </a:pathLst>
          </a:custGeom>
          <a:ln w="38862">
            <a:solidFill>
              <a:srgbClr val="487BBB"/>
            </a:solidFill>
          </a:ln>
        </p:spPr>
        <p:txBody>
          <a:bodyPr wrap="square" lIns="0" tIns="0" rIns="0" bIns="0" rtlCol="0"/>
          <a:lstStyle/>
          <a:p>
            <a:endParaRPr/>
          </a:p>
        </p:txBody>
      </p:sp>
      <p:sp>
        <p:nvSpPr>
          <p:cNvPr id="224" name="object 224"/>
          <p:cNvSpPr/>
          <p:nvPr/>
        </p:nvSpPr>
        <p:spPr>
          <a:xfrm>
            <a:off x="5607177" y="3443478"/>
            <a:ext cx="0" cy="137160"/>
          </a:xfrm>
          <a:custGeom>
            <a:avLst/>
            <a:gdLst/>
            <a:ahLst/>
            <a:cxnLst/>
            <a:rect l="l" t="t" r="r" b="b"/>
            <a:pathLst>
              <a:path h="137160">
                <a:moveTo>
                  <a:pt x="0" y="0"/>
                </a:moveTo>
                <a:lnTo>
                  <a:pt x="0" y="137160"/>
                </a:lnTo>
              </a:path>
            </a:pathLst>
          </a:custGeom>
          <a:ln w="38862">
            <a:solidFill>
              <a:srgbClr val="487BBB"/>
            </a:solidFill>
          </a:ln>
        </p:spPr>
        <p:txBody>
          <a:bodyPr wrap="square" lIns="0" tIns="0" rIns="0" bIns="0" rtlCol="0"/>
          <a:lstStyle/>
          <a:p>
            <a:endParaRPr/>
          </a:p>
        </p:txBody>
      </p:sp>
      <p:sp>
        <p:nvSpPr>
          <p:cNvPr id="225" name="object 225"/>
          <p:cNvSpPr/>
          <p:nvPr/>
        </p:nvSpPr>
        <p:spPr>
          <a:xfrm>
            <a:off x="5677661" y="3435858"/>
            <a:ext cx="0" cy="139700"/>
          </a:xfrm>
          <a:custGeom>
            <a:avLst/>
            <a:gdLst/>
            <a:ahLst/>
            <a:cxnLst/>
            <a:rect l="l" t="t" r="r" b="b"/>
            <a:pathLst>
              <a:path h="139700">
                <a:moveTo>
                  <a:pt x="0" y="0"/>
                </a:moveTo>
                <a:lnTo>
                  <a:pt x="0" y="139446"/>
                </a:lnTo>
              </a:path>
            </a:pathLst>
          </a:custGeom>
          <a:ln w="38100">
            <a:solidFill>
              <a:srgbClr val="487BBB"/>
            </a:solidFill>
          </a:ln>
        </p:spPr>
        <p:txBody>
          <a:bodyPr wrap="square" lIns="0" tIns="0" rIns="0" bIns="0" rtlCol="0"/>
          <a:lstStyle/>
          <a:p>
            <a:endParaRPr/>
          </a:p>
        </p:txBody>
      </p:sp>
      <p:sp>
        <p:nvSpPr>
          <p:cNvPr id="226" name="object 226"/>
          <p:cNvSpPr/>
          <p:nvPr/>
        </p:nvSpPr>
        <p:spPr>
          <a:xfrm>
            <a:off x="5748146" y="3429000"/>
            <a:ext cx="0" cy="139065"/>
          </a:xfrm>
          <a:custGeom>
            <a:avLst/>
            <a:gdLst/>
            <a:ahLst/>
            <a:cxnLst/>
            <a:rect l="l" t="t" r="r" b="b"/>
            <a:pathLst>
              <a:path h="139064">
                <a:moveTo>
                  <a:pt x="0" y="0"/>
                </a:moveTo>
                <a:lnTo>
                  <a:pt x="0" y="138684"/>
                </a:lnTo>
              </a:path>
            </a:pathLst>
          </a:custGeom>
          <a:ln w="38862">
            <a:solidFill>
              <a:srgbClr val="487BBB"/>
            </a:solidFill>
          </a:ln>
        </p:spPr>
        <p:txBody>
          <a:bodyPr wrap="square" lIns="0" tIns="0" rIns="0" bIns="0" rtlCol="0"/>
          <a:lstStyle/>
          <a:p>
            <a:endParaRPr/>
          </a:p>
        </p:txBody>
      </p:sp>
      <p:sp>
        <p:nvSpPr>
          <p:cNvPr id="227" name="object 227"/>
          <p:cNvSpPr/>
          <p:nvPr/>
        </p:nvSpPr>
        <p:spPr>
          <a:xfrm>
            <a:off x="5818251" y="3422141"/>
            <a:ext cx="0" cy="139065"/>
          </a:xfrm>
          <a:custGeom>
            <a:avLst/>
            <a:gdLst/>
            <a:ahLst/>
            <a:cxnLst/>
            <a:rect l="l" t="t" r="r" b="b"/>
            <a:pathLst>
              <a:path h="139064">
                <a:moveTo>
                  <a:pt x="0" y="0"/>
                </a:moveTo>
                <a:lnTo>
                  <a:pt x="0" y="138684"/>
                </a:lnTo>
              </a:path>
            </a:pathLst>
          </a:custGeom>
          <a:ln w="38862">
            <a:solidFill>
              <a:srgbClr val="487BBB"/>
            </a:solidFill>
          </a:ln>
        </p:spPr>
        <p:txBody>
          <a:bodyPr wrap="square" lIns="0" tIns="0" rIns="0" bIns="0" rtlCol="0"/>
          <a:lstStyle/>
          <a:p>
            <a:endParaRPr/>
          </a:p>
        </p:txBody>
      </p:sp>
      <p:sp>
        <p:nvSpPr>
          <p:cNvPr id="228" name="object 228"/>
          <p:cNvSpPr/>
          <p:nvPr/>
        </p:nvSpPr>
        <p:spPr>
          <a:xfrm>
            <a:off x="5888354" y="3416046"/>
            <a:ext cx="0" cy="139065"/>
          </a:xfrm>
          <a:custGeom>
            <a:avLst/>
            <a:gdLst/>
            <a:ahLst/>
            <a:cxnLst/>
            <a:rect l="l" t="t" r="r" b="b"/>
            <a:pathLst>
              <a:path h="139064">
                <a:moveTo>
                  <a:pt x="0" y="0"/>
                </a:moveTo>
                <a:lnTo>
                  <a:pt x="0" y="138683"/>
                </a:lnTo>
              </a:path>
            </a:pathLst>
          </a:custGeom>
          <a:ln w="38862">
            <a:solidFill>
              <a:srgbClr val="487BBB"/>
            </a:solidFill>
          </a:ln>
        </p:spPr>
        <p:txBody>
          <a:bodyPr wrap="square" lIns="0" tIns="0" rIns="0" bIns="0" rtlCol="0"/>
          <a:lstStyle/>
          <a:p>
            <a:endParaRPr/>
          </a:p>
        </p:txBody>
      </p:sp>
      <p:sp>
        <p:nvSpPr>
          <p:cNvPr id="229" name="object 229"/>
          <p:cNvSpPr/>
          <p:nvPr/>
        </p:nvSpPr>
        <p:spPr>
          <a:xfrm>
            <a:off x="5958840" y="3410711"/>
            <a:ext cx="0" cy="140335"/>
          </a:xfrm>
          <a:custGeom>
            <a:avLst/>
            <a:gdLst/>
            <a:ahLst/>
            <a:cxnLst/>
            <a:rect l="l" t="t" r="r" b="b"/>
            <a:pathLst>
              <a:path h="140335">
                <a:moveTo>
                  <a:pt x="0" y="0"/>
                </a:moveTo>
                <a:lnTo>
                  <a:pt x="0" y="140207"/>
                </a:lnTo>
              </a:path>
            </a:pathLst>
          </a:custGeom>
          <a:ln w="38100">
            <a:solidFill>
              <a:srgbClr val="487BBB"/>
            </a:solidFill>
          </a:ln>
        </p:spPr>
        <p:txBody>
          <a:bodyPr wrap="square" lIns="0" tIns="0" rIns="0" bIns="0" rtlCol="0"/>
          <a:lstStyle/>
          <a:p>
            <a:endParaRPr/>
          </a:p>
        </p:txBody>
      </p:sp>
      <p:sp>
        <p:nvSpPr>
          <p:cNvPr id="230" name="object 230"/>
          <p:cNvSpPr/>
          <p:nvPr/>
        </p:nvSpPr>
        <p:spPr>
          <a:xfrm>
            <a:off x="6029325" y="3404615"/>
            <a:ext cx="0" cy="140335"/>
          </a:xfrm>
          <a:custGeom>
            <a:avLst/>
            <a:gdLst/>
            <a:ahLst/>
            <a:cxnLst/>
            <a:rect l="l" t="t" r="r" b="b"/>
            <a:pathLst>
              <a:path h="140335">
                <a:moveTo>
                  <a:pt x="0" y="0"/>
                </a:moveTo>
                <a:lnTo>
                  <a:pt x="0" y="140207"/>
                </a:lnTo>
              </a:path>
            </a:pathLst>
          </a:custGeom>
          <a:ln w="38862">
            <a:solidFill>
              <a:srgbClr val="487BBB"/>
            </a:solidFill>
          </a:ln>
        </p:spPr>
        <p:txBody>
          <a:bodyPr wrap="square" lIns="0" tIns="0" rIns="0" bIns="0" rtlCol="0"/>
          <a:lstStyle/>
          <a:p>
            <a:endParaRPr/>
          </a:p>
        </p:txBody>
      </p:sp>
      <p:sp>
        <p:nvSpPr>
          <p:cNvPr id="231" name="object 231"/>
          <p:cNvSpPr/>
          <p:nvPr/>
        </p:nvSpPr>
        <p:spPr>
          <a:xfrm>
            <a:off x="6099428" y="3399282"/>
            <a:ext cx="0" cy="142240"/>
          </a:xfrm>
          <a:custGeom>
            <a:avLst/>
            <a:gdLst/>
            <a:ahLst/>
            <a:cxnLst/>
            <a:rect l="l" t="t" r="r" b="b"/>
            <a:pathLst>
              <a:path h="142239">
                <a:moveTo>
                  <a:pt x="0" y="0"/>
                </a:moveTo>
                <a:lnTo>
                  <a:pt x="0" y="141731"/>
                </a:lnTo>
              </a:path>
            </a:pathLst>
          </a:custGeom>
          <a:ln w="38862">
            <a:solidFill>
              <a:srgbClr val="487BBB"/>
            </a:solidFill>
          </a:ln>
        </p:spPr>
        <p:txBody>
          <a:bodyPr wrap="square" lIns="0" tIns="0" rIns="0" bIns="0" rtlCol="0"/>
          <a:lstStyle/>
          <a:p>
            <a:endParaRPr/>
          </a:p>
        </p:txBody>
      </p:sp>
      <p:sp>
        <p:nvSpPr>
          <p:cNvPr id="232" name="object 232"/>
          <p:cNvSpPr/>
          <p:nvPr/>
        </p:nvSpPr>
        <p:spPr>
          <a:xfrm>
            <a:off x="6169533" y="3393185"/>
            <a:ext cx="0" cy="142240"/>
          </a:xfrm>
          <a:custGeom>
            <a:avLst/>
            <a:gdLst/>
            <a:ahLst/>
            <a:cxnLst/>
            <a:rect l="l" t="t" r="r" b="b"/>
            <a:pathLst>
              <a:path h="142239">
                <a:moveTo>
                  <a:pt x="0" y="0"/>
                </a:moveTo>
                <a:lnTo>
                  <a:pt x="0" y="141731"/>
                </a:lnTo>
              </a:path>
            </a:pathLst>
          </a:custGeom>
          <a:ln w="38862">
            <a:solidFill>
              <a:srgbClr val="487BBB"/>
            </a:solidFill>
          </a:ln>
        </p:spPr>
        <p:txBody>
          <a:bodyPr wrap="square" lIns="0" tIns="0" rIns="0" bIns="0" rtlCol="0"/>
          <a:lstStyle/>
          <a:p>
            <a:endParaRPr/>
          </a:p>
        </p:txBody>
      </p:sp>
      <p:sp>
        <p:nvSpPr>
          <p:cNvPr id="233" name="object 233"/>
          <p:cNvSpPr/>
          <p:nvPr/>
        </p:nvSpPr>
        <p:spPr>
          <a:xfrm>
            <a:off x="6239636" y="3387090"/>
            <a:ext cx="0" cy="142875"/>
          </a:xfrm>
          <a:custGeom>
            <a:avLst/>
            <a:gdLst/>
            <a:ahLst/>
            <a:cxnLst/>
            <a:rect l="l" t="t" r="r" b="b"/>
            <a:pathLst>
              <a:path h="142875">
                <a:moveTo>
                  <a:pt x="0" y="0"/>
                </a:moveTo>
                <a:lnTo>
                  <a:pt x="0" y="142494"/>
                </a:lnTo>
              </a:path>
            </a:pathLst>
          </a:custGeom>
          <a:ln w="38862">
            <a:solidFill>
              <a:srgbClr val="487BBB"/>
            </a:solidFill>
          </a:ln>
        </p:spPr>
        <p:txBody>
          <a:bodyPr wrap="square" lIns="0" tIns="0" rIns="0" bIns="0" rtlCol="0"/>
          <a:lstStyle/>
          <a:p>
            <a:endParaRPr/>
          </a:p>
        </p:txBody>
      </p:sp>
      <p:sp>
        <p:nvSpPr>
          <p:cNvPr id="234" name="object 234"/>
          <p:cNvSpPr/>
          <p:nvPr/>
        </p:nvSpPr>
        <p:spPr>
          <a:xfrm>
            <a:off x="6310121" y="3381755"/>
            <a:ext cx="0" cy="142240"/>
          </a:xfrm>
          <a:custGeom>
            <a:avLst/>
            <a:gdLst/>
            <a:ahLst/>
            <a:cxnLst/>
            <a:rect l="l" t="t" r="r" b="b"/>
            <a:pathLst>
              <a:path h="142239">
                <a:moveTo>
                  <a:pt x="0" y="0"/>
                </a:moveTo>
                <a:lnTo>
                  <a:pt x="0" y="141731"/>
                </a:lnTo>
              </a:path>
            </a:pathLst>
          </a:custGeom>
          <a:ln w="38100">
            <a:solidFill>
              <a:srgbClr val="487BBB"/>
            </a:solidFill>
          </a:ln>
        </p:spPr>
        <p:txBody>
          <a:bodyPr wrap="square" lIns="0" tIns="0" rIns="0" bIns="0" rtlCol="0"/>
          <a:lstStyle/>
          <a:p>
            <a:endParaRPr/>
          </a:p>
        </p:txBody>
      </p:sp>
      <p:sp>
        <p:nvSpPr>
          <p:cNvPr id="235" name="object 235"/>
          <p:cNvSpPr/>
          <p:nvPr/>
        </p:nvSpPr>
        <p:spPr>
          <a:xfrm>
            <a:off x="6380607" y="3375659"/>
            <a:ext cx="0" cy="143510"/>
          </a:xfrm>
          <a:custGeom>
            <a:avLst/>
            <a:gdLst/>
            <a:ahLst/>
            <a:cxnLst/>
            <a:rect l="l" t="t" r="r" b="b"/>
            <a:pathLst>
              <a:path h="143510">
                <a:moveTo>
                  <a:pt x="0" y="0"/>
                </a:moveTo>
                <a:lnTo>
                  <a:pt x="0" y="143255"/>
                </a:lnTo>
              </a:path>
            </a:pathLst>
          </a:custGeom>
          <a:ln w="38862">
            <a:solidFill>
              <a:srgbClr val="487BBB"/>
            </a:solidFill>
          </a:ln>
        </p:spPr>
        <p:txBody>
          <a:bodyPr wrap="square" lIns="0" tIns="0" rIns="0" bIns="0" rtlCol="0"/>
          <a:lstStyle/>
          <a:p>
            <a:endParaRPr/>
          </a:p>
        </p:txBody>
      </p:sp>
      <p:sp>
        <p:nvSpPr>
          <p:cNvPr id="236" name="object 236"/>
          <p:cNvSpPr/>
          <p:nvPr/>
        </p:nvSpPr>
        <p:spPr>
          <a:xfrm>
            <a:off x="6450710" y="3370326"/>
            <a:ext cx="0" cy="143510"/>
          </a:xfrm>
          <a:custGeom>
            <a:avLst/>
            <a:gdLst/>
            <a:ahLst/>
            <a:cxnLst/>
            <a:rect l="l" t="t" r="r" b="b"/>
            <a:pathLst>
              <a:path h="143510">
                <a:moveTo>
                  <a:pt x="0" y="0"/>
                </a:moveTo>
                <a:lnTo>
                  <a:pt x="0" y="143255"/>
                </a:lnTo>
              </a:path>
            </a:pathLst>
          </a:custGeom>
          <a:ln w="38862">
            <a:solidFill>
              <a:srgbClr val="487BBB"/>
            </a:solidFill>
          </a:ln>
        </p:spPr>
        <p:txBody>
          <a:bodyPr wrap="square" lIns="0" tIns="0" rIns="0" bIns="0" rtlCol="0"/>
          <a:lstStyle/>
          <a:p>
            <a:endParaRPr/>
          </a:p>
        </p:txBody>
      </p:sp>
      <p:sp>
        <p:nvSpPr>
          <p:cNvPr id="237" name="object 237"/>
          <p:cNvSpPr/>
          <p:nvPr/>
        </p:nvSpPr>
        <p:spPr>
          <a:xfrm>
            <a:off x="6515100" y="3364229"/>
            <a:ext cx="0" cy="143510"/>
          </a:xfrm>
          <a:custGeom>
            <a:avLst/>
            <a:gdLst/>
            <a:ahLst/>
            <a:cxnLst/>
            <a:rect l="l" t="t" r="r" b="b"/>
            <a:pathLst>
              <a:path h="143510">
                <a:moveTo>
                  <a:pt x="0" y="0"/>
                </a:moveTo>
                <a:lnTo>
                  <a:pt x="0" y="143255"/>
                </a:lnTo>
              </a:path>
            </a:pathLst>
          </a:custGeom>
          <a:ln w="27432">
            <a:solidFill>
              <a:srgbClr val="487BBB"/>
            </a:solidFill>
          </a:ln>
        </p:spPr>
        <p:txBody>
          <a:bodyPr wrap="square" lIns="0" tIns="0" rIns="0" bIns="0" rtlCol="0"/>
          <a:lstStyle/>
          <a:p>
            <a:endParaRPr/>
          </a:p>
        </p:txBody>
      </p:sp>
      <p:sp>
        <p:nvSpPr>
          <p:cNvPr id="238" name="object 238"/>
          <p:cNvSpPr/>
          <p:nvPr/>
        </p:nvSpPr>
        <p:spPr>
          <a:xfrm>
            <a:off x="2601467" y="3360420"/>
            <a:ext cx="3900804" cy="299085"/>
          </a:xfrm>
          <a:custGeom>
            <a:avLst/>
            <a:gdLst/>
            <a:ahLst/>
            <a:cxnLst/>
            <a:rect l="l" t="t" r="r" b="b"/>
            <a:pathLst>
              <a:path w="3900804" h="299085">
                <a:moveTo>
                  <a:pt x="31242" y="188975"/>
                </a:moveTo>
                <a:lnTo>
                  <a:pt x="0" y="296417"/>
                </a:lnTo>
                <a:lnTo>
                  <a:pt x="7620" y="298703"/>
                </a:lnTo>
                <a:lnTo>
                  <a:pt x="39624" y="191261"/>
                </a:lnTo>
                <a:lnTo>
                  <a:pt x="31242" y="188975"/>
                </a:lnTo>
                <a:close/>
              </a:path>
              <a:path w="3900804" h="299085">
                <a:moveTo>
                  <a:pt x="102108" y="137921"/>
                </a:moveTo>
                <a:lnTo>
                  <a:pt x="70104" y="188213"/>
                </a:lnTo>
                <a:lnTo>
                  <a:pt x="77724" y="192785"/>
                </a:lnTo>
                <a:lnTo>
                  <a:pt x="108966" y="142493"/>
                </a:lnTo>
                <a:lnTo>
                  <a:pt x="102108" y="137921"/>
                </a:lnTo>
                <a:close/>
              </a:path>
              <a:path w="3900804" h="299085">
                <a:moveTo>
                  <a:pt x="172212" y="77723"/>
                </a:moveTo>
                <a:lnTo>
                  <a:pt x="140208" y="137921"/>
                </a:lnTo>
                <a:lnTo>
                  <a:pt x="147828" y="142493"/>
                </a:lnTo>
                <a:lnTo>
                  <a:pt x="179832" y="82295"/>
                </a:lnTo>
                <a:lnTo>
                  <a:pt x="172212" y="77723"/>
                </a:lnTo>
                <a:close/>
              </a:path>
              <a:path w="3900804" h="299085">
                <a:moveTo>
                  <a:pt x="215646" y="75437"/>
                </a:moveTo>
                <a:lnTo>
                  <a:pt x="214122" y="84581"/>
                </a:lnTo>
                <a:lnTo>
                  <a:pt x="245364" y="89915"/>
                </a:lnTo>
                <a:lnTo>
                  <a:pt x="246888" y="81533"/>
                </a:lnTo>
                <a:lnTo>
                  <a:pt x="215646" y="75437"/>
                </a:lnTo>
                <a:close/>
              </a:path>
              <a:path w="3900804" h="299085">
                <a:moveTo>
                  <a:pt x="312420" y="25145"/>
                </a:moveTo>
                <a:lnTo>
                  <a:pt x="281178" y="83819"/>
                </a:lnTo>
                <a:lnTo>
                  <a:pt x="288798" y="87629"/>
                </a:lnTo>
                <a:lnTo>
                  <a:pt x="320040" y="28955"/>
                </a:lnTo>
                <a:lnTo>
                  <a:pt x="312420" y="25145"/>
                </a:lnTo>
                <a:close/>
              </a:path>
              <a:path w="3900804" h="299085">
                <a:moveTo>
                  <a:pt x="356616" y="22859"/>
                </a:moveTo>
                <a:lnTo>
                  <a:pt x="353568" y="31241"/>
                </a:lnTo>
                <a:lnTo>
                  <a:pt x="384810" y="44957"/>
                </a:lnTo>
                <a:lnTo>
                  <a:pt x="388620" y="37337"/>
                </a:lnTo>
                <a:lnTo>
                  <a:pt x="356616" y="22859"/>
                </a:lnTo>
                <a:close/>
              </a:path>
              <a:path w="3900804" h="299085">
                <a:moveTo>
                  <a:pt x="429006" y="39623"/>
                </a:moveTo>
                <a:lnTo>
                  <a:pt x="421386" y="42671"/>
                </a:lnTo>
                <a:lnTo>
                  <a:pt x="452628" y="117347"/>
                </a:lnTo>
                <a:lnTo>
                  <a:pt x="461010" y="114299"/>
                </a:lnTo>
                <a:lnTo>
                  <a:pt x="429006" y="39623"/>
                </a:lnTo>
                <a:close/>
              </a:path>
              <a:path w="3900804" h="299085">
                <a:moveTo>
                  <a:pt x="525780" y="99059"/>
                </a:moveTo>
                <a:lnTo>
                  <a:pt x="493776" y="112013"/>
                </a:lnTo>
                <a:lnTo>
                  <a:pt x="497586" y="119633"/>
                </a:lnTo>
                <a:lnTo>
                  <a:pt x="528828" y="106679"/>
                </a:lnTo>
                <a:lnTo>
                  <a:pt x="525780" y="99059"/>
                </a:lnTo>
                <a:close/>
              </a:path>
              <a:path w="3900804" h="299085">
                <a:moveTo>
                  <a:pt x="593598" y="50291"/>
                </a:moveTo>
                <a:lnTo>
                  <a:pt x="562356" y="100583"/>
                </a:lnTo>
                <a:lnTo>
                  <a:pt x="569214" y="105155"/>
                </a:lnTo>
                <a:lnTo>
                  <a:pt x="601218" y="54863"/>
                </a:lnTo>
                <a:lnTo>
                  <a:pt x="593598" y="50291"/>
                </a:lnTo>
                <a:close/>
              </a:path>
              <a:path w="3900804" h="299085">
                <a:moveTo>
                  <a:pt x="665226" y="27431"/>
                </a:moveTo>
                <a:lnTo>
                  <a:pt x="633984" y="49529"/>
                </a:lnTo>
                <a:lnTo>
                  <a:pt x="638556" y="56387"/>
                </a:lnTo>
                <a:lnTo>
                  <a:pt x="669798" y="35051"/>
                </a:lnTo>
                <a:lnTo>
                  <a:pt x="665226" y="27431"/>
                </a:lnTo>
                <a:close/>
              </a:path>
              <a:path w="3900804" h="299085">
                <a:moveTo>
                  <a:pt x="710184" y="29717"/>
                </a:moveTo>
                <a:lnTo>
                  <a:pt x="702564" y="32765"/>
                </a:lnTo>
                <a:lnTo>
                  <a:pt x="733806" y="110489"/>
                </a:lnTo>
                <a:lnTo>
                  <a:pt x="742188" y="107441"/>
                </a:lnTo>
                <a:lnTo>
                  <a:pt x="710184" y="29717"/>
                </a:lnTo>
                <a:close/>
              </a:path>
              <a:path w="3900804" h="299085">
                <a:moveTo>
                  <a:pt x="781050" y="107441"/>
                </a:moveTo>
                <a:lnTo>
                  <a:pt x="772668" y="110489"/>
                </a:lnTo>
                <a:lnTo>
                  <a:pt x="803910" y="195071"/>
                </a:lnTo>
                <a:lnTo>
                  <a:pt x="812292" y="192023"/>
                </a:lnTo>
                <a:lnTo>
                  <a:pt x="781050" y="107441"/>
                </a:lnTo>
                <a:close/>
              </a:path>
              <a:path w="3900804" h="299085">
                <a:moveTo>
                  <a:pt x="850392" y="191261"/>
                </a:moveTo>
                <a:lnTo>
                  <a:pt x="843534" y="195833"/>
                </a:lnTo>
                <a:lnTo>
                  <a:pt x="874776" y="245363"/>
                </a:lnTo>
                <a:lnTo>
                  <a:pt x="882396" y="240791"/>
                </a:lnTo>
                <a:lnTo>
                  <a:pt x="850392" y="191261"/>
                </a:lnTo>
                <a:close/>
              </a:path>
              <a:path w="3900804" h="299085">
                <a:moveTo>
                  <a:pt x="918210" y="239267"/>
                </a:moveTo>
                <a:lnTo>
                  <a:pt x="916686" y="247649"/>
                </a:lnTo>
                <a:lnTo>
                  <a:pt x="947928" y="254507"/>
                </a:lnTo>
                <a:lnTo>
                  <a:pt x="949452" y="246125"/>
                </a:lnTo>
                <a:lnTo>
                  <a:pt x="918210" y="239267"/>
                </a:lnTo>
                <a:close/>
              </a:path>
              <a:path w="3900804" h="299085">
                <a:moveTo>
                  <a:pt x="1016508" y="225551"/>
                </a:moveTo>
                <a:lnTo>
                  <a:pt x="985266" y="246887"/>
                </a:lnTo>
                <a:lnTo>
                  <a:pt x="989838" y="253745"/>
                </a:lnTo>
                <a:lnTo>
                  <a:pt x="1021842" y="232409"/>
                </a:lnTo>
                <a:lnTo>
                  <a:pt x="1016508" y="225551"/>
                </a:lnTo>
                <a:close/>
              </a:path>
              <a:path w="3900804" h="299085">
                <a:moveTo>
                  <a:pt x="1087374" y="205739"/>
                </a:moveTo>
                <a:lnTo>
                  <a:pt x="1055370" y="225551"/>
                </a:lnTo>
                <a:lnTo>
                  <a:pt x="1059942" y="232409"/>
                </a:lnTo>
                <a:lnTo>
                  <a:pt x="1091946" y="212597"/>
                </a:lnTo>
                <a:lnTo>
                  <a:pt x="1087374" y="205739"/>
                </a:lnTo>
                <a:close/>
              </a:path>
              <a:path w="3900804" h="299085">
                <a:moveTo>
                  <a:pt x="1156716" y="181355"/>
                </a:moveTo>
                <a:lnTo>
                  <a:pt x="1125474" y="205739"/>
                </a:lnTo>
                <a:lnTo>
                  <a:pt x="1130808" y="212597"/>
                </a:lnTo>
                <a:lnTo>
                  <a:pt x="1162050" y="188213"/>
                </a:lnTo>
                <a:lnTo>
                  <a:pt x="1156716" y="181355"/>
                </a:lnTo>
                <a:close/>
              </a:path>
              <a:path w="3900804" h="299085">
                <a:moveTo>
                  <a:pt x="1199388" y="180593"/>
                </a:moveTo>
                <a:lnTo>
                  <a:pt x="1197102" y="188975"/>
                </a:lnTo>
                <a:lnTo>
                  <a:pt x="1229106" y="195833"/>
                </a:lnTo>
                <a:lnTo>
                  <a:pt x="1230630" y="187451"/>
                </a:lnTo>
                <a:lnTo>
                  <a:pt x="1199388" y="180593"/>
                </a:lnTo>
                <a:close/>
              </a:path>
              <a:path w="3900804" h="299085">
                <a:moveTo>
                  <a:pt x="1297686" y="163829"/>
                </a:moveTo>
                <a:lnTo>
                  <a:pt x="1265682" y="188213"/>
                </a:lnTo>
                <a:lnTo>
                  <a:pt x="1271016" y="195071"/>
                </a:lnTo>
                <a:lnTo>
                  <a:pt x="1303020" y="170687"/>
                </a:lnTo>
                <a:lnTo>
                  <a:pt x="1297686" y="163829"/>
                </a:lnTo>
                <a:close/>
              </a:path>
              <a:path w="3900804" h="299085">
                <a:moveTo>
                  <a:pt x="1367028" y="110489"/>
                </a:moveTo>
                <a:lnTo>
                  <a:pt x="1335024" y="165353"/>
                </a:lnTo>
                <a:lnTo>
                  <a:pt x="1342644" y="169925"/>
                </a:lnTo>
                <a:lnTo>
                  <a:pt x="1373886" y="115061"/>
                </a:lnTo>
                <a:lnTo>
                  <a:pt x="1367028" y="110489"/>
                </a:lnTo>
                <a:close/>
              </a:path>
              <a:path w="3900804" h="299085">
                <a:moveTo>
                  <a:pt x="1438656" y="90677"/>
                </a:moveTo>
                <a:lnTo>
                  <a:pt x="1406652" y="108965"/>
                </a:lnTo>
                <a:lnTo>
                  <a:pt x="1411224" y="116585"/>
                </a:lnTo>
                <a:lnTo>
                  <a:pt x="1443228" y="98297"/>
                </a:lnTo>
                <a:lnTo>
                  <a:pt x="1438656" y="90677"/>
                </a:lnTo>
                <a:close/>
              </a:path>
              <a:path w="3900804" h="299085">
                <a:moveTo>
                  <a:pt x="1481328" y="90677"/>
                </a:moveTo>
                <a:lnTo>
                  <a:pt x="1477518" y="98297"/>
                </a:lnTo>
                <a:lnTo>
                  <a:pt x="1509522" y="111251"/>
                </a:lnTo>
                <a:lnTo>
                  <a:pt x="1512570" y="103631"/>
                </a:lnTo>
                <a:lnTo>
                  <a:pt x="1481328" y="90677"/>
                </a:lnTo>
                <a:close/>
              </a:path>
              <a:path w="3900804" h="299085">
                <a:moveTo>
                  <a:pt x="1552194" y="103631"/>
                </a:moveTo>
                <a:lnTo>
                  <a:pt x="1546860" y="110489"/>
                </a:lnTo>
                <a:lnTo>
                  <a:pt x="1578864" y="133349"/>
                </a:lnTo>
                <a:lnTo>
                  <a:pt x="1583436" y="126491"/>
                </a:lnTo>
                <a:lnTo>
                  <a:pt x="1552194" y="103631"/>
                </a:lnTo>
                <a:close/>
              </a:path>
              <a:path w="3900804" h="299085">
                <a:moveTo>
                  <a:pt x="1620774" y="125729"/>
                </a:moveTo>
                <a:lnTo>
                  <a:pt x="1619250" y="134111"/>
                </a:lnTo>
                <a:lnTo>
                  <a:pt x="1651254" y="138683"/>
                </a:lnTo>
                <a:lnTo>
                  <a:pt x="1652015" y="130301"/>
                </a:lnTo>
                <a:lnTo>
                  <a:pt x="1620774" y="125729"/>
                </a:lnTo>
                <a:close/>
              </a:path>
              <a:path w="3900804" h="299085">
                <a:moveTo>
                  <a:pt x="1721358" y="128777"/>
                </a:moveTo>
                <a:lnTo>
                  <a:pt x="1690116" y="130301"/>
                </a:lnTo>
                <a:lnTo>
                  <a:pt x="1690116" y="138683"/>
                </a:lnTo>
                <a:lnTo>
                  <a:pt x="1722120" y="137159"/>
                </a:lnTo>
                <a:lnTo>
                  <a:pt x="1721358" y="128777"/>
                </a:lnTo>
                <a:close/>
              </a:path>
              <a:path w="3900804" h="299085">
                <a:moveTo>
                  <a:pt x="1763268" y="129539"/>
                </a:moveTo>
                <a:lnTo>
                  <a:pt x="1757934" y="136397"/>
                </a:lnTo>
                <a:lnTo>
                  <a:pt x="1789176" y="162305"/>
                </a:lnTo>
                <a:lnTo>
                  <a:pt x="1794510" y="155447"/>
                </a:lnTo>
                <a:lnTo>
                  <a:pt x="1763268" y="129539"/>
                </a:lnTo>
                <a:close/>
              </a:path>
              <a:path w="3900804" h="299085">
                <a:moveTo>
                  <a:pt x="1831848" y="154685"/>
                </a:moveTo>
                <a:lnTo>
                  <a:pt x="1830324" y="163067"/>
                </a:lnTo>
                <a:lnTo>
                  <a:pt x="1861566" y="169163"/>
                </a:lnTo>
                <a:lnTo>
                  <a:pt x="1863090" y="160019"/>
                </a:lnTo>
                <a:lnTo>
                  <a:pt x="1831848" y="154685"/>
                </a:lnTo>
                <a:close/>
              </a:path>
              <a:path w="3900804" h="299085">
                <a:moveTo>
                  <a:pt x="1901190" y="160019"/>
                </a:moveTo>
                <a:lnTo>
                  <a:pt x="1901190" y="169163"/>
                </a:lnTo>
                <a:lnTo>
                  <a:pt x="1932432" y="170687"/>
                </a:lnTo>
                <a:lnTo>
                  <a:pt x="1932432" y="161543"/>
                </a:lnTo>
                <a:lnTo>
                  <a:pt x="1901190" y="160019"/>
                </a:lnTo>
                <a:close/>
              </a:path>
              <a:path w="3900804" h="299085">
                <a:moveTo>
                  <a:pt x="2002536" y="158495"/>
                </a:moveTo>
                <a:lnTo>
                  <a:pt x="1971294" y="161543"/>
                </a:lnTo>
                <a:lnTo>
                  <a:pt x="1972056" y="169925"/>
                </a:lnTo>
                <a:lnTo>
                  <a:pt x="2003298" y="167639"/>
                </a:lnTo>
                <a:lnTo>
                  <a:pt x="2002536" y="158495"/>
                </a:lnTo>
                <a:close/>
              </a:path>
              <a:path w="3900804" h="299085">
                <a:moveTo>
                  <a:pt x="2072640" y="153161"/>
                </a:moveTo>
                <a:lnTo>
                  <a:pt x="2040636" y="159257"/>
                </a:lnTo>
                <a:lnTo>
                  <a:pt x="2042160" y="167639"/>
                </a:lnTo>
                <a:lnTo>
                  <a:pt x="2074164" y="161543"/>
                </a:lnTo>
                <a:lnTo>
                  <a:pt x="2072640" y="153161"/>
                </a:lnTo>
                <a:close/>
              </a:path>
              <a:path w="3900804" h="299085">
                <a:moveTo>
                  <a:pt x="2142744" y="146303"/>
                </a:moveTo>
                <a:lnTo>
                  <a:pt x="2110740" y="153161"/>
                </a:lnTo>
                <a:lnTo>
                  <a:pt x="2113026" y="161543"/>
                </a:lnTo>
                <a:lnTo>
                  <a:pt x="2144268" y="154685"/>
                </a:lnTo>
                <a:lnTo>
                  <a:pt x="2142744" y="146303"/>
                </a:lnTo>
                <a:close/>
              </a:path>
              <a:path w="3900804" h="299085">
                <a:moveTo>
                  <a:pt x="2212848" y="138683"/>
                </a:moveTo>
                <a:lnTo>
                  <a:pt x="2180844" y="146303"/>
                </a:lnTo>
                <a:lnTo>
                  <a:pt x="2183130" y="154685"/>
                </a:lnTo>
                <a:lnTo>
                  <a:pt x="2214372" y="147065"/>
                </a:lnTo>
                <a:lnTo>
                  <a:pt x="2212848" y="138683"/>
                </a:lnTo>
                <a:close/>
              </a:path>
              <a:path w="3900804" h="299085">
                <a:moveTo>
                  <a:pt x="2282952" y="128777"/>
                </a:moveTo>
                <a:lnTo>
                  <a:pt x="2250948" y="138683"/>
                </a:lnTo>
                <a:lnTo>
                  <a:pt x="2253996" y="147065"/>
                </a:lnTo>
                <a:lnTo>
                  <a:pt x="2285238" y="137159"/>
                </a:lnTo>
                <a:lnTo>
                  <a:pt x="2282952" y="128777"/>
                </a:lnTo>
                <a:close/>
              </a:path>
              <a:path w="3900804" h="299085">
                <a:moveTo>
                  <a:pt x="2353056" y="117347"/>
                </a:moveTo>
                <a:lnTo>
                  <a:pt x="2321052" y="128777"/>
                </a:lnTo>
                <a:lnTo>
                  <a:pt x="2324100" y="137159"/>
                </a:lnTo>
                <a:lnTo>
                  <a:pt x="2355342" y="125729"/>
                </a:lnTo>
                <a:lnTo>
                  <a:pt x="2353056" y="117347"/>
                </a:lnTo>
                <a:close/>
              </a:path>
              <a:path w="3900804" h="299085">
                <a:moveTo>
                  <a:pt x="2423160" y="108965"/>
                </a:moveTo>
                <a:lnTo>
                  <a:pt x="2391918" y="117347"/>
                </a:lnTo>
                <a:lnTo>
                  <a:pt x="2394204" y="125729"/>
                </a:lnTo>
                <a:lnTo>
                  <a:pt x="2425446" y="117347"/>
                </a:lnTo>
                <a:lnTo>
                  <a:pt x="2423160" y="108965"/>
                </a:lnTo>
                <a:close/>
              </a:path>
              <a:path w="3900804" h="299085">
                <a:moveTo>
                  <a:pt x="2494026" y="104393"/>
                </a:moveTo>
                <a:lnTo>
                  <a:pt x="2462784" y="108965"/>
                </a:lnTo>
                <a:lnTo>
                  <a:pt x="2463546" y="117347"/>
                </a:lnTo>
                <a:lnTo>
                  <a:pt x="2495550" y="112775"/>
                </a:lnTo>
                <a:lnTo>
                  <a:pt x="2494026" y="104393"/>
                </a:lnTo>
                <a:close/>
              </a:path>
              <a:path w="3900804" h="299085">
                <a:moveTo>
                  <a:pt x="2564130" y="97535"/>
                </a:moveTo>
                <a:lnTo>
                  <a:pt x="2532126" y="104393"/>
                </a:lnTo>
                <a:lnTo>
                  <a:pt x="2534412" y="112775"/>
                </a:lnTo>
                <a:lnTo>
                  <a:pt x="2565654" y="105917"/>
                </a:lnTo>
                <a:lnTo>
                  <a:pt x="2564130" y="97535"/>
                </a:lnTo>
                <a:close/>
              </a:path>
              <a:path w="3900804" h="299085">
                <a:moveTo>
                  <a:pt x="2634234" y="89915"/>
                </a:moveTo>
                <a:lnTo>
                  <a:pt x="2602992" y="97535"/>
                </a:lnTo>
                <a:lnTo>
                  <a:pt x="2604516" y="105917"/>
                </a:lnTo>
                <a:lnTo>
                  <a:pt x="2636520" y="98297"/>
                </a:lnTo>
                <a:lnTo>
                  <a:pt x="2634234" y="89915"/>
                </a:lnTo>
                <a:close/>
              </a:path>
              <a:path w="3900804" h="299085">
                <a:moveTo>
                  <a:pt x="2704338" y="81533"/>
                </a:moveTo>
                <a:lnTo>
                  <a:pt x="2673096" y="89915"/>
                </a:lnTo>
                <a:lnTo>
                  <a:pt x="2675382" y="98297"/>
                </a:lnTo>
                <a:lnTo>
                  <a:pt x="2706624" y="89915"/>
                </a:lnTo>
                <a:lnTo>
                  <a:pt x="2704338" y="81533"/>
                </a:lnTo>
                <a:close/>
              </a:path>
              <a:path w="3900804" h="299085">
                <a:moveTo>
                  <a:pt x="2775966" y="81534"/>
                </a:moveTo>
                <a:lnTo>
                  <a:pt x="2743962" y="81534"/>
                </a:lnTo>
                <a:lnTo>
                  <a:pt x="2743962" y="89915"/>
                </a:lnTo>
                <a:lnTo>
                  <a:pt x="2775966" y="89915"/>
                </a:lnTo>
                <a:lnTo>
                  <a:pt x="2775966" y="81534"/>
                </a:lnTo>
                <a:close/>
              </a:path>
              <a:path w="3900804" h="299085">
                <a:moveTo>
                  <a:pt x="2814828" y="81533"/>
                </a:moveTo>
                <a:lnTo>
                  <a:pt x="2814066" y="89915"/>
                </a:lnTo>
                <a:lnTo>
                  <a:pt x="2846070" y="92963"/>
                </a:lnTo>
                <a:lnTo>
                  <a:pt x="2846832" y="84581"/>
                </a:lnTo>
                <a:lnTo>
                  <a:pt x="2814828" y="81533"/>
                </a:lnTo>
                <a:close/>
              </a:path>
              <a:path w="3900804" h="299085">
                <a:moveTo>
                  <a:pt x="2916174" y="83057"/>
                </a:moveTo>
                <a:lnTo>
                  <a:pt x="2884932" y="84581"/>
                </a:lnTo>
                <a:lnTo>
                  <a:pt x="2884932" y="92963"/>
                </a:lnTo>
                <a:lnTo>
                  <a:pt x="2916174" y="91439"/>
                </a:lnTo>
                <a:lnTo>
                  <a:pt x="2916174" y="83057"/>
                </a:lnTo>
                <a:close/>
              </a:path>
              <a:path w="3900804" h="299085">
                <a:moveTo>
                  <a:pt x="2986278" y="78485"/>
                </a:moveTo>
                <a:lnTo>
                  <a:pt x="2954274" y="83057"/>
                </a:lnTo>
                <a:lnTo>
                  <a:pt x="2955798" y="91439"/>
                </a:lnTo>
                <a:lnTo>
                  <a:pt x="2987040" y="86867"/>
                </a:lnTo>
                <a:lnTo>
                  <a:pt x="2986278" y="78485"/>
                </a:lnTo>
                <a:close/>
              </a:path>
              <a:path w="3900804" h="299085">
                <a:moveTo>
                  <a:pt x="3055620" y="71627"/>
                </a:moveTo>
                <a:lnTo>
                  <a:pt x="3024378" y="78485"/>
                </a:lnTo>
                <a:lnTo>
                  <a:pt x="3026664" y="86867"/>
                </a:lnTo>
                <a:lnTo>
                  <a:pt x="3057906" y="80009"/>
                </a:lnTo>
                <a:lnTo>
                  <a:pt x="3055620" y="71627"/>
                </a:lnTo>
                <a:close/>
              </a:path>
              <a:path w="3900804" h="299085">
                <a:moveTo>
                  <a:pt x="3126486" y="64007"/>
                </a:moveTo>
                <a:lnTo>
                  <a:pt x="3094482" y="71627"/>
                </a:lnTo>
                <a:lnTo>
                  <a:pt x="3096768" y="80009"/>
                </a:lnTo>
                <a:lnTo>
                  <a:pt x="3128010" y="72389"/>
                </a:lnTo>
                <a:lnTo>
                  <a:pt x="3126486" y="64007"/>
                </a:lnTo>
                <a:close/>
              </a:path>
              <a:path w="3900804" h="299085">
                <a:moveTo>
                  <a:pt x="3196590" y="57149"/>
                </a:moveTo>
                <a:lnTo>
                  <a:pt x="3164586" y="64007"/>
                </a:lnTo>
                <a:lnTo>
                  <a:pt x="3166872" y="72389"/>
                </a:lnTo>
                <a:lnTo>
                  <a:pt x="3198114" y="65531"/>
                </a:lnTo>
                <a:lnTo>
                  <a:pt x="3196590" y="57149"/>
                </a:lnTo>
                <a:close/>
              </a:path>
              <a:path w="3900804" h="299085">
                <a:moveTo>
                  <a:pt x="3266694" y="51815"/>
                </a:moveTo>
                <a:lnTo>
                  <a:pt x="3235452" y="57149"/>
                </a:lnTo>
                <a:lnTo>
                  <a:pt x="3236976" y="65531"/>
                </a:lnTo>
                <a:lnTo>
                  <a:pt x="3268218" y="60197"/>
                </a:lnTo>
                <a:lnTo>
                  <a:pt x="3266694" y="51815"/>
                </a:lnTo>
                <a:close/>
              </a:path>
              <a:path w="3900804" h="299085">
                <a:moveTo>
                  <a:pt x="3337560" y="45719"/>
                </a:moveTo>
                <a:lnTo>
                  <a:pt x="3305556" y="51815"/>
                </a:lnTo>
                <a:lnTo>
                  <a:pt x="3307079" y="60197"/>
                </a:lnTo>
                <a:lnTo>
                  <a:pt x="3339084" y="54101"/>
                </a:lnTo>
                <a:lnTo>
                  <a:pt x="3337560" y="45719"/>
                </a:lnTo>
                <a:close/>
              </a:path>
              <a:path w="3900804" h="299085">
                <a:moveTo>
                  <a:pt x="3407664" y="39623"/>
                </a:moveTo>
                <a:lnTo>
                  <a:pt x="3375660" y="45719"/>
                </a:lnTo>
                <a:lnTo>
                  <a:pt x="3377184" y="54101"/>
                </a:lnTo>
                <a:lnTo>
                  <a:pt x="3409188" y="48767"/>
                </a:lnTo>
                <a:lnTo>
                  <a:pt x="3407664" y="39623"/>
                </a:lnTo>
                <a:close/>
              </a:path>
              <a:path w="3900804" h="299085">
                <a:moveTo>
                  <a:pt x="3477768" y="34289"/>
                </a:moveTo>
                <a:lnTo>
                  <a:pt x="3446526" y="39623"/>
                </a:lnTo>
                <a:lnTo>
                  <a:pt x="3448050" y="48767"/>
                </a:lnTo>
                <a:lnTo>
                  <a:pt x="3479291" y="42671"/>
                </a:lnTo>
                <a:lnTo>
                  <a:pt x="3477768" y="34289"/>
                </a:lnTo>
                <a:close/>
              </a:path>
              <a:path w="3900804" h="299085">
                <a:moveTo>
                  <a:pt x="3547872" y="28193"/>
                </a:moveTo>
                <a:lnTo>
                  <a:pt x="3516629" y="34289"/>
                </a:lnTo>
                <a:lnTo>
                  <a:pt x="3518154" y="42671"/>
                </a:lnTo>
                <a:lnTo>
                  <a:pt x="3549396" y="37337"/>
                </a:lnTo>
                <a:lnTo>
                  <a:pt x="3547872" y="28193"/>
                </a:lnTo>
                <a:close/>
              </a:path>
              <a:path w="3900804" h="299085">
                <a:moveTo>
                  <a:pt x="3617976" y="22859"/>
                </a:moveTo>
                <a:lnTo>
                  <a:pt x="3586734" y="28193"/>
                </a:lnTo>
                <a:lnTo>
                  <a:pt x="3588258" y="37337"/>
                </a:lnTo>
                <a:lnTo>
                  <a:pt x="3619500" y="31241"/>
                </a:lnTo>
                <a:lnTo>
                  <a:pt x="3617976" y="22859"/>
                </a:lnTo>
                <a:close/>
              </a:path>
              <a:path w="3900804" h="299085">
                <a:moveTo>
                  <a:pt x="3688841" y="16763"/>
                </a:moveTo>
                <a:lnTo>
                  <a:pt x="3656838" y="22859"/>
                </a:lnTo>
                <a:lnTo>
                  <a:pt x="3658362" y="31241"/>
                </a:lnTo>
                <a:lnTo>
                  <a:pt x="3690366" y="25145"/>
                </a:lnTo>
                <a:lnTo>
                  <a:pt x="3688841" y="16763"/>
                </a:lnTo>
                <a:close/>
              </a:path>
              <a:path w="3900804" h="299085">
                <a:moveTo>
                  <a:pt x="3758946" y="11429"/>
                </a:moveTo>
                <a:lnTo>
                  <a:pt x="3726941" y="16763"/>
                </a:lnTo>
                <a:lnTo>
                  <a:pt x="3728466" y="25145"/>
                </a:lnTo>
                <a:lnTo>
                  <a:pt x="3760470" y="19811"/>
                </a:lnTo>
                <a:lnTo>
                  <a:pt x="3758946" y="11429"/>
                </a:lnTo>
                <a:close/>
              </a:path>
              <a:path w="3900804" h="299085">
                <a:moveTo>
                  <a:pt x="3829050" y="5333"/>
                </a:moveTo>
                <a:lnTo>
                  <a:pt x="3797808" y="11429"/>
                </a:lnTo>
                <a:lnTo>
                  <a:pt x="3799332" y="19811"/>
                </a:lnTo>
                <a:lnTo>
                  <a:pt x="3830574" y="13715"/>
                </a:lnTo>
                <a:lnTo>
                  <a:pt x="3829050" y="5333"/>
                </a:lnTo>
                <a:close/>
              </a:path>
              <a:path w="3900804" h="299085">
                <a:moveTo>
                  <a:pt x="3899154" y="0"/>
                </a:moveTo>
                <a:lnTo>
                  <a:pt x="3867912" y="5333"/>
                </a:lnTo>
                <a:lnTo>
                  <a:pt x="3869436" y="13715"/>
                </a:lnTo>
                <a:lnTo>
                  <a:pt x="3900678" y="8381"/>
                </a:lnTo>
                <a:lnTo>
                  <a:pt x="3899154" y="0"/>
                </a:lnTo>
                <a:close/>
              </a:path>
            </a:pathLst>
          </a:custGeom>
          <a:solidFill>
            <a:srgbClr val="000000"/>
          </a:solidFill>
        </p:spPr>
        <p:txBody>
          <a:bodyPr wrap="square" lIns="0" tIns="0" rIns="0" bIns="0" rtlCol="0"/>
          <a:lstStyle/>
          <a:p>
            <a:endParaRPr/>
          </a:p>
        </p:txBody>
      </p:sp>
      <p:sp>
        <p:nvSpPr>
          <p:cNvPr id="239" name="object 239"/>
          <p:cNvSpPr/>
          <p:nvPr/>
        </p:nvSpPr>
        <p:spPr>
          <a:xfrm>
            <a:off x="2594610" y="3585209"/>
            <a:ext cx="0" cy="73660"/>
          </a:xfrm>
          <a:custGeom>
            <a:avLst/>
            <a:gdLst/>
            <a:ahLst/>
            <a:cxnLst/>
            <a:rect l="l" t="t" r="r" b="b"/>
            <a:pathLst>
              <a:path h="73660">
                <a:moveTo>
                  <a:pt x="0" y="0"/>
                </a:moveTo>
                <a:lnTo>
                  <a:pt x="0" y="73151"/>
                </a:lnTo>
              </a:path>
            </a:pathLst>
          </a:custGeom>
          <a:ln w="21336">
            <a:solidFill>
              <a:srgbClr val="7B9DC7"/>
            </a:solidFill>
          </a:ln>
        </p:spPr>
        <p:txBody>
          <a:bodyPr wrap="square" lIns="0" tIns="0" rIns="0" bIns="0" rtlCol="0"/>
          <a:lstStyle/>
          <a:p>
            <a:endParaRPr/>
          </a:p>
        </p:txBody>
      </p:sp>
      <p:sp>
        <p:nvSpPr>
          <p:cNvPr id="240" name="object 240"/>
          <p:cNvSpPr/>
          <p:nvPr/>
        </p:nvSpPr>
        <p:spPr>
          <a:xfrm>
            <a:off x="2655951" y="3477767"/>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1" name="object 241"/>
          <p:cNvSpPr/>
          <p:nvPr/>
        </p:nvSpPr>
        <p:spPr>
          <a:xfrm>
            <a:off x="2726435" y="3427476"/>
            <a:ext cx="0" cy="73660"/>
          </a:xfrm>
          <a:custGeom>
            <a:avLst/>
            <a:gdLst/>
            <a:ahLst/>
            <a:cxnLst/>
            <a:rect l="l" t="t" r="r" b="b"/>
            <a:pathLst>
              <a:path h="73660">
                <a:moveTo>
                  <a:pt x="0" y="0"/>
                </a:moveTo>
                <a:lnTo>
                  <a:pt x="0" y="73151"/>
                </a:lnTo>
              </a:path>
            </a:pathLst>
          </a:custGeom>
          <a:ln w="38100">
            <a:solidFill>
              <a:srgbClr val="7B9DC7"/>
            </a:solidFill>
          </a:ln>
        </p:spPr>
        <p:txBody>
          <a:bodyPr wrap="square" lIns="0" tIns="0" rIns="0" bIns="0" rtlCol="0"/>
          <a:lstStyle/>
          <a:p>
            <a:endParaRPr/>
          </a:p>
        </p:txBody>
      </p:sp>
      <p:sp>
        <p:nvSpPr>
          <p:cNvPr id="242" name="object 242"/>
          <p:cNvSpPr/>
          <p:nvPr/>
        </p:nvSpPr>
        <p:spPr>
          <a:xfrm>
            <a:off x="2796920" y="3367278"/>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3" name="object 243"/>
          <p:cNvSpPr/>
          <p:nvPr/>
        </p:nvSpPr>
        <p:spPr>
          <a:xfrm>
            <a:off x="2867025" y="3374897"/>
            <a:ext cx="0" cy="71755"/>
          </a:xfrm>
          <a:custGeom>
            <a:avLst/>
            <a:gdLst/>
            <a:ahLst/>
            <a:cxnLst/>
            <a:rect l="l" t="t" r="r" b="b"/>
            <a:pathLst>
              <a:path h="71754">
                <a:moveTo>
                  <a:pt x="0" y="0"/>
                </a:moveTo>
                <a:lnTo>
                  <a:pt x="0" y="71627"/>
                </a:lnTo>
              </a:path>
            </a:pathLst>
          </a:custGeom>
          <a:ln w="38862">
            <a:solidFill>
              <a:srgbClr val="7B9DC7"/>
            </a:solidFill>
          </a:ln>
        </p:spPr>
        <p:txBody>
          <a:bodyPr wrap="square" lIns="0" tIns="0" rIns="0" bIns="0" rtlCol="0"/>
          <a:lstStyle/>
          <a:p>
            <a:endParaRPr/>
          </a:p>
        </p:txBody>
      </p:sp>
      <p:sp>
        <p:nvSpPr>
          <p:cNvPr id="244" name="object 244"/>
          <p:cNvSpPr/>
          <p:nvPr/>
        </p:nvSpPr>
        <p:spPr>
          <a:xfrm>
            <a:off x="2937129" y="3311652"/>
            <a:ext cx="0" cy="75565"/>
          </a:xfrm>
          <a:custGeom>
            <a:avLst/>
            <a:gdLst/>
            <a:ahLst/>
            <a:cxnLst/>
            <a:rect l="l" t="t" r="r" b="b"/>
            <a:pathLst>
              <a:path h="75564">
                <a:moveTo>
                  <a:pt x="0" y="0"/>
                </a:moveTo>
                <a:lnTo>
                  <a:pt x="0" y="75438"/>
                </a:lnTo>
              </a:path>
            </a:pathLst>
          </a:custGeom>
          <a:ln w="38862">
            <a:solidFill>
              <a:srgbClr val="7B9DC7"/>
            </a:solidFill>
          </a:ln>
        </p:spPr>
        <p:txBody>
          <a:bodyPr wrap="square" lIns="0" tIns="0" rIns="0" bIns="0" rtlCol="0"/>
          <a:lstStyle/>
          <a:p>
            <a:endParaRPr/>
          </a:p>
        </p:txBody>
      </p:sp>
      <p:sp>
        <p:nvSpPr>
          <p:cNvPr id="245" name="object 245"/>
          <p:cNvSpPr/>
          <p:nvPr/>
        </p:nvSpPr>
        <p:spPr>
          <a:xfrm>
            <a:off x="3007232" y="3324605"/>
            <a:ext cx="0" cy="77470"/>
          </a:xfrm>
          <a:custGeom>
            <a:avLst/>
            <a:gdLst/>
            <a:ahLst/>
            <a:cxnLst/>
            <a:rect l="l" t="t" r="r" b="b"/>
            <a:pathLst>
              <a:path h="77470">
                <a:moveTo>
                  <a:pt x="0" y="0"/>
                </a:moveTo>
                <a:lnTo>
                  <a:pt x="0" y="76961"/>
                </a:lnTo>
              </a:path>
            </a:pathLst>
          </a:custGeom>
          <a:ln w="38862">
            <a:solidFill>
              <a:srgbClr val="7B9DC7"/>
            </a:solidFill>
          </a:ln>
        </p:spPr>
        <p:txBody>
          <a:bodyPr wrap="square" lIns="0" tIns="0" rIns="0" bIns="0" rtlCol="0"/>
          <a:lstStyle/>
          <a:p>
            <a:endParaRPr/>
          </a:p>
        </p:txBody>
      </p:sp>
      <p:sp>
        <p:nvSpPr>
          <p:cNvPr id="246" name="object 246"/>
          <p:cNvSpPr/>
          <p:nvPr/>
        </p:nvSpPr>
        <p:spPr>
          <a:xfrm>
            <a:off x="3077717" y="3400044"/>
            <a:ext cx="0" cy="76200"/>
          </a:xfrm>
          <a:custGeom>
            <a:avLst/>
            <a:gdLst/>
            <a:ahLst/>
            <a:cxnLst/>
            <a:rect l="l" t="t" r="r" b="b"/>
            <a:pathLst>
              <a:path h="76200">
                <a:moveTo>
                  <a:pt x="0" y="0"/>
                </a:moveTo>
                <a:lnTo>
                  <a:pt x="0" y="76200"/>
                </a:lnTo>
              </a:path>
            </a:pathLst>
          </a:custGeom>
          <a:ln w="38100">
            <a:solidFill>
              <a:srgbClr val="7B9DC7"/>
            </a:solidFill>
          </a:ln>
        </p:spPr>
        <p:txBody>
          <a:bodyPr wrap="square" lIns="0" tIns="0" rIns="0" bIns="0" rtlCol="0"/>
          <a:lstStyle/>
          <a:p>
            <a:endParaRPr/>
          </a:p>
        </p:txBody>
      </p:sp>
      <p:sp>
        <p:nvSpPr>
          <p:cNvPr id="247" name="object 247"/>
          <p:cNvSpPr/>
          <p:nvPr/>
        </p:nvSpPr>
        <p:spPr>
          <a:xfrm>
            <a:off x="3148202" y="3384803"/>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48" name="object 248"/>
          <p:cNvSpPr/>
          <p:nvPr/>
        </p:nvSpPr>
        <p:spPr>
          <a:xfrm>
            <a:off x="3218307" y="3329940"/>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49" name="object 249"/>
          <p:cNvSpPr/>
          <p:nvPr/>
        </p:nvSpPr>
        <p:spPr>
          <a:xfrm>
            <a:off x="3288410" y="3304032"/>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50" name="object 250"/>
          <p:cNvSpPr/>
          <p:nvPr/>
        </p:nvSpPr>
        <p:spPr>
          <a:xfrm>
            <a:off x="3358896" y="3387090"/>
            <a:ext cx="0" cy="82550"/>
          </a:xfrm>
          <a:custGeom>
            <a:avLst/>
            <a:gdLst/>
            <a:ahLst/>
            <a:cxnLst/>
            <a:rect l="l" t="t" r="r" b="b"/>
            <a:pathLst>
              <a:path h="82550">
                <a:moveTo>
                  <a:pt x="0" y="0"/>
                </a:moveTo>
                <a:lnTo>
                  <a:pt x="0" y="82296"/>
                </a:lnTo>
              </a:path>
            </a:pathLst>
          </a:custGeom>
          <a:ln w="38100">
            <a:solidFill>
              <a:srgbClr val="7B9DC7"/>
            </a:solidFill>
          </a:ln>
        </p:spPr>
        <p:txBody>
          <a:bodyPr wrap="square" lIns="0" tIns="0" rIns="0" bIns="0" rtlCol="0"/>
          <a:lstStyle/>
          <a:p>
            <a:endParaRPr/>
          </a:p>
        </p:txBody>
      </p:sp>
      <p:sp>
        <p:nvSpPr>
          <p:cNvPr id="251" name="object 251"/>
          <p:cNvSpPr/>
          <p:nvPr/>
        </p:nvSpPr>
        <p:spPr>
          <a:xfrm>
            <a:off x="3429380" y="3471671"/>
            <a:ext cx="0" cy="82550"/>
          </a:xfrm>
          <a:custGeom>
            <a:avLst/>
            <a:gdLst/>
            <a:ahLst/>
            <a:cxnLst/>
            <a:rect l="l" t="t" r="r" b="b"/>
            <a:pathLst>
              <a:path h="82550">
                <a:moveTo>
                  <a:pt x="0" y="0"/>
                </a:moveTo>
                <a:lnTo>
                  <a:pt x="0" y="82296"/>
                </a:lnTo>
              </a:path>
            </a:pathLst>
          </a:custGeom>
          <a:ln w="38862">
            <a:solidFill>
              <a:srgbClr val="7B9DC7"/>
            </a:solidFill>
          </a:ln>
        </p:spPr>
        <p:txBody>
          <a:bodyPr wrap="square" lIns="0" tIns="0" rIns="0" bIns="0" rtlCol="0"/>
          <a:lstStyle/>
          <a:p>
            <a:endParaRPr/>
          </a:p>
        </p:txBody>
      </p:sp>
      <p:sp>
        <p:nvSpPr>
          <p:cNvPr id="252" name="object 252"/>
          <p:cNvSpPr/>
          <p:nvPr/>
        </p:nvSpPr>
        <p:spPr>
          <a:xfrm>
            <a:off x="3499484" y="3523488"/>
            <a:ext cx="0" cy="80010"/>
          </a:xfrm>
          <a:custGeom>
            <a:avLst/>
            <a:gdLst/>
            <a:ahLst/>
            <a:cxnLst/>
            <a:rect l="l" t="t" r="r" b="b"/>
            <a:pathLst>
              <a:path h="80010">
                <a:moveTo>
                  <a:pt x="0" y="0"/>
                </a:moveTo>
                <a:lnTo>
                  <a:pt x="0" y="80010"/>
                </a:lnTo>
              </a:path>
            </a:pathLst>
          </a:custGeom>
          <a:ln w="38862">
            <a:solidFill>
              <a:srgbClr val="7B9DC7"/>
            </a:solidFill>
          </a:ln>
        </p:spPr>
        <p:txBody>
          <a:bodyPr wrap="square" lIns="0" tIns="0" rIns="0" bIns="0" rtlCol="0"/>
          <a:lstStyle/>
          <a:p>
            <a:endParaRPr/>
          </a:p>
        </p:txBody>
      </p:sp>
      <p:sp>
        <p:nvSpPr>
          <p:cNvPr id="253" name="object 253"/>
          <p:cNvSpPr/>
          <p:nvPr/>
        </p:nvSpPr>
        <p:spPr>
          <a:xfrm>
            <a:off x="3569589" y="3531108"/>
            <a:ext cx="0" cy="80010"/>
          </a:xfrm>
          <a:custGeom>
            <a:avLst/>
            <a:gdLst/>
            <a:ahLst/>
            <a:cxnLst/>
            <a:rect l="l" t="t" r="r" b="b"/>
            <a:pathLst>
              <a:path h="80010">
                <a:moveTo>
                  <a:pt x="0" y="0"/>
                </a:moveTo>
                <a:lnTo>
                  <a:pt x="0" y="80010"/>
                </a:lnTo>
              </a:path>
            </a:pathLst>
          </a:custGeom>
          <a:ln w="38862">
            <a:solidFill>
              <a:srgbClr val="7B9DC7"/>
            </a:solidFill>
          </a:ln>
        </p:spPr>
        <p:txBody>
          <a:bodyPr wrap="square" lIns="0" tIns="0" rIns="0" bIns="0" rtlCol="0"/>
          <a:lstStyle/>
          <a:p>
            <a:endParaRPr/>
          </a:p>
        </p:txBody>
      </p:sp>
      <p:sp>
        <p:nvSpPr>
          <p:cNvPr id="254" name="object 254"/>
          <p:cNvSpPr/>
          <p:nvPr/>
        </p:nvSpPr>
        <p:spPr>
          <a:xfrm>
            <a:off x="3639692" y="3512058"/>
            <a:ext cx="0" cy="78105"/>
          </a:xfrm>
          <a:custGeom>
            <a:avLst/>
            <a:gdLst/>
            <a:ahLst/>
            <a:cxnLst/>
            <a:rect l="l" t="t" r="r" b="b"/>
            <a:pathLst>
              <a:path h="78104">
                <a:moveTo>
                  <a:pt x="0" y="0"/>
                </a:moveTo>
                <a:lnTo>
                  <a:pt x="0" y="77724"/>
                </a:lnTo>
              </a:path>
            </a:pathLst>
          </a:custGeom>
          <a:ln w="38862">
            <a:solidFill>
              <a:srgbClr val="7B9DC7"/>
            </a:solidFill>
          </a:ln>
        </p:spPr>
        <p:txBody>
          <a:bodyPr wrap="square" lIns="0" tIns="0" rIns="0" bIns="0" rtlCol="0"/>
          <a:lstStyle/>
          <a:p>
            <a:endParaRPr/>
          </a:p>
        </p:txBody>
      </p:sp>
      <p:sp>
        <p:nvSpPr>
          <p:cNvPr id="255" name="object 255"/>
          <p:cNvSpPr/>
          <p:nvPr/>
        </p:nvSpPr>
        <p:spPr>
          <a:xfrm>
            <a:off x="3710178" y="3492246"/>
            <a:ext cx="0" cy="77470"/>
          </a:xfrm>
          <a:custGeom>
            <a:avLst/>
            <a:gdLst/>
            <a:ahLst/>
            <a:cxnLst/>
            <a:rect l="l" t="t" r="r" b="b"/>
            <a:pathLst>
              <a:path h="77470">
                <a:moveTo>
                  <a:pt x="0" y="0"/>
                </a:moveTo>
                <a:lnTo>
                  <a:pt x="0" y="76962"/>
                </a:lnTo>
              </a:path>
            </a:pathLst>
          </a:custGeom>
          <a:ln w="38100">
            <a:solidFill>
              <a:srgbClr val="7B9DC7"/>
            </a:solidFill>
          </a:ln>
        </p:spPr>
        <p:txBody>
          <a:bodyPr wrap="square" lIns="0" tIns="0" rIns="0" bIns="0" rtlCol="0"/>
          <a:lstStyle/>
          <a:p>
            <a:endParaRPr/>
          </a:p>
        </p:txBody>
      </p:sp>
      <p:sp>
        <p:nvSpPr>
          <p:cNvPr id="256" name="object 256"/>
          <p:cNvSpPr/>
          <p:nvPr/>
        </p:nvSpPr>
        <p:spPr>
          <a:xfrm>
            <a:off x="3780663" y="3466338"/>
            <a:ext cx="0" cy="78740"/>
          </a:xfrm>
          <a:custGeom>
            <a:avLst/>
            <a:gdLst/>
            <a:ahLst/>
            <a:cxnLst/>
            <a:rect l="l" t="t" r="r" b="b"/>
            <a:pathLst>
              <a:path h="78739">
                <a:moveTo>
                  <a:pt x="0" y="0"/>
                </a:moveTo>
                <a:lnTo>
                  <a:pt x="0" y="78487"/>
                </a:lnTo>
              </a:path>
            </a:pathLst>
          </a:custGeom>
          <a:ln w="38862">
            <a:solidFill>
              <a:srgbClr val="7B9DC7"/>
            </a:solidFill>
          </a:ln>
        </p:spPr>
        <p:txBody>
          <a:bodyPr wrap="square" lIns="0" tIns="0" rIns="0" bIns="0" rtlCol="0"/>
          <a:lstStyle/>
          <a:p>
            <a:endParaRPr/>
          </a:p>
        </p:txBody>
      </p:sp>
      <p:sp>
        <p:nvSpPr>
          <p:cNvPr id="257" name="object 257"/>
          <p:cNvSpPr/>
          <p:nvPr/>
        </p:nvSpPr>
        <p:spPr>
          <a:xfrm>
            <a:off x="3850766" y="3469385"/>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58" name="object 258"/>
          <p:cNvSpPr/>
          <p:nvPr/>
        </p:nvSpPr>
        <p:spPr>
          <a:xfrm>
            <a:off x="3920871" y="3448811"/>
            <a:ext cx="0" cy="79375"/>
          </a:xfrm>
          <a:custGeom>
            <a:avLst/>
            <a:gdLst/>
            <a:ahLst/>
            <a:cxnLst/>
            <a:rect l="l" t="t" r="r" b="b"/>
            <a:pathLst>
              <a:path h="79375">
                <a:moveTo>
                  <a:pt x="0" y="0"/>
                </a:moveTo>
                <a:lnTo>
                  <a:pt x="0" y="79249"/>
                </a:lnTo>
              </a:path>
            </a:pathLst>
          </a:custGeom>
          <a:ln w="38862">
            <a:solidFill>
              <a:srgbClr val="7B9DC7"/>
            </a:solidFill>
          </a:ln>
        </p:spPr>
        <p:txBody>
          <a:bodyPr wrap="square" lIns="0" tIns="0" rIns="0" bIns="0" rtlCol="0"/>
          <a:lstStyle/>
          <a:p>
            <a:endParaRPr/>
          </a:p>
        </p:txBody>
      </p:sp>
      <p:sp>
        <p:nvSpPr>
          <p:cNvPr id="259" name="object 259"/>
          <p:cNvSpPr/>
          <p:nvPr/>
        </p:nvSpPr>
        <p:spPr>
          <a:xfrm>
            <a:off x="3990975" y="3391661"/>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60" name="object 260"/>
          <p:cNvSpPr/>
          <p:nvPr/>
        </p:nvSpPr>
        <p:spPr>
          <a:xfrm>
            <a:off x="4061459" y="3371850"/>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61" name="object 261"/>
          <p:cNvSpPr/>
          <p:nvPr/>
        </p:nvSpPr>
        <p:spPr>
          <a:xfrm>
            <a:off x="4131945" y="3380232"/>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62" name="object 262"/>
          <p:cNvSpPr/>
          <p:nvPr/>
        </p:nvSpPr>
        <p:spPr>
          <a:xfrm>
            <a:off x="4202048" y="3406140"/>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63" name="object 263"/>
          <p:cNvSpPr/>
          <p:nvPr/>
        </p:nvSpPr>
        <p:spPr>
          <a:xfrm>
            <a:off x="4272153" y="3411473"/>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64" name="object 264"/>
          <p:cNvSpPr/>
          <p:nvPr/>
        </p:nvSpPr>
        <p:spPr>
          <a:xfrm>
            <a:off x="4342638" y="3410711"/>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65" name="object 265"/>
          <p:cNvSpPr/>
          <p:nvPr/>
        </p:nvSpPr>
        <p:spPr>
          <a:xfrm>
            <a:off x="4413122" y="3432047"/>
            <a:ext cx="0" cy="86995"/>
          </a:xfrm>
          <a:custGeom>
            <a:avLst/>
            <a:gdLst/>
            <a:ahLst/>
            <a:cxnLst/>
            <a:rect l="l" t="t" r="r" b="b"/>
            <a:pathLst>
              <a:path h="86995">
                <a:moveTo>
                  <a:pt x="0" y="0"/>
                </a:moveTo>
                <a:lnTo>
                  <a:pt x="0" y="86868"/>
                </a:lnTo>
              </a:path>
            </a:pathLst>
          </a:custGeom>
          <a:ln w="38862">
            <a:solidFill>
              <a:srgbClr val="7B9DC7"/>
            </a:solidFill>
          </a:ln>
        </p:spPr>
        <p:txBody>
          <a:bodyPr wrap="square" lIns="0" tIns="0" rIns="0" bIns="0" rtlCol="0"/>
          <a:lstStyle/>
          <a:p>
            <a:endParaRPr/>
          </a:p>
        </p:txBody>
      </p:sp>
      <p:sp>
        <p:nvSpPr>
          <p:cNvPr id="266" name="object 266"/>
          <p:cNvSpPr/>
          <p:nvPr/>
        </p:nvSpPr>
        <p:spPr>
          <a:xfrm>
            <a:off x="4483227" y="3440429"/>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67" name="object 267"/>
          <p:cNvSpPr/>
          <p:nvPr/>
        </p:nvSpPr>
        <p:spPr>
          <a:xfrm>
            <a:off x="4553330" y="3445002"/>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68" name="object 268"/>
          <p:cNvSpPr/>
          <p:nvPr/>
        </p:nvSpPr>
        <p:spPr>
          <a:xfrm>
            <a:off x="4623434" y="3440429"/>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69" name="object 269"/>
          <p:cNvSpPr/>
          <p:nvPr/>
        </p:nvSpPr>
        <p:spPr>
          <a:xfrm>
            <a:off x="4693920" y="3435096"/>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70" name="object 270"/>
          <p:cNvSpPr/>
          <p:nvPr/>
        </p:nvSpPr>
        <p:spPr>
          <a:xfrm>
            <a:off x="4764404" y="3427476"/>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71" name="object 271"/>
          <p:cNvSpPr/>
          <p:nvPr/>
        </p:nvSpPr>
        <p:spPr>
          <a:xfrm>
            <a:off x="4834509" y="3419094"/>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72" name="object 272"/>
          <p:cNvSpPr/>
          <p:nvPr/>
        </p:nvSpPr>
        <p:spPr>
          <a:xfrm>
            <a:off x="4904613" y="3409188"/>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73" name="object 273"/>
          <p:cNvSpPr/>
          <p:nvPr/>
        </p:nvSpPr>
        <p:spPr>
          <a:xfrm>
            <a:off x="4975097" y="3396234"/>
            <a:ext cx="0" cy="86360"/>
          </a:xfrm>
          <a:custGeom>
            <a:avLst/>
            <a:gdLst/>
            <a:ahLst/>
            <a:cxnLst/>
            <a:rect l="l" t="t" r="r" b="b"/>
            <a:pathLst>
              <a:path h="86360">
                <a:moveTo>
                  <a:pt x="0" y="0"/>
                </a:moveTo>
                <a:lnTo>
                  <a:pt x="0" y="86105"/>
                </a:lnTo>
              </a:path>
            </a:pathLst>
          </a:custGeom>
          <a:ln w="38100">
            <a:solidFill>
              <a:srgbClr val="7B9DC7"/>
            </a:solidFill>
          </a:ln>
        </p:spPr>
        <p:txBody>
          <a:bodyPr wrap="square" lIns="0" tIns="0" rIns="0" bIns="0" rtlCol="0"/>
          <a:lstStyle/>
          <a:p>
            <a:endParaRPr/>
          </a:p>
        </p:txBody>
      </p:sp>
      <p:sp>
        <p:nvSpPr>
          <p:cNvPr id="274" name="object 274"/>
          <p:cNvSpPr/>
          <p:nvPr/>
        </p:nvSpPr>
        <p:spPr>
          <a:xfrm>
            <a:off x="5045583" y="3387090"/>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75" name="object 275"/>
          <p:cNvSpPr/>
          <p:nvPr/>
        </p:nvSpPr>
        <p:spPr>
          <a:xfrm>
            <a:off x="5115686" y="3381755"/>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6" name="object 276"/>
          <p:cNvSpPr/>
          <p:nvPr/>
        </p:nvSpPr>
        <p:spPr>
          <a:xfrm>
            <a:off x="5185790" y="3375659"/>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77" name="object 277"/>
          <p:cNvSpPr/>
          <p:nvPr/>
        </p:nvSpPr>
        <p:spPr>
          <a:xfrm>
            <a:off x="5255895" y="3367278"/>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8" name="object 278"/>
          <p:cNvSpPr/>
          <p:nvPr/>
        </p:nvSpPr>
        <p:spPr>
          <a:xfrm>
            <a:off x="5326379" y="3358896"/>
            <a:ext cx="0" cy="87630"/>
          </a:xfrm>
          <a:custGeom>
            <a:avLst/>
            <a:gdLst/>
            <a:ahLst/>
            <a:cxnLst/>
            <a:rect l="l" t="t" r="r" b="b"/>
            <a:pathLst>
              <a:path h="87629">
                <a:moveTo>
                  <a:pt x="0" y="0"/>
                </a:moveTo>
                <a:lnTo>
                  <a:pt x="0" y="87629"/>
                </a:lnTo>
              </a:path>
            </a:pathLst>
          </a:custGeom>
          <a:ln w="38100">
            <a:solidFill>
              <a:srgbClr val="7B9DC7"/>
            </a:solidFill>
          </a:ln>
        </p:spPr>
        <p:txBody>
          <a:bodyPr wrap="square" lIns="0" tIns="0" rIns="0" bIns="0" rtlCol="0"/>
          <a:lstStyle/>
          <a:p>
            <a:endParaRPr/>
          </a:p>
        </p:txBody>
      </p:sp>
      <p:sp>
        <p:nvSpPr>
          <p:cNvPr id="279" name="object 279"/>
          <p:cNvSpPr/>
          <p:nvPr/>
        </p:nvSpPr>
        <p:spPr>
          <a:xfrm>
            <a:off x="5396865" y="3358896"/>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80" name="object 280"/>
          <p:cNvSpPr/>
          <p:nvPr/>
        </p:nvSpPr>
        <p:spPr>
          <a:xfrm>
            <a:off x="5466969" y="3360420"/>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81" name="object 281"/>
          <p:cNvSpPr/>
          <p:nvPr/>
        </p:nvSpPr>
        <p:spPr>
          <a:xfrm>
            <a:off x="5537072" y="3357371"/>
            <a:ext cx="0" cy="90170"/>
          </a:xfrm>
          <a:custGeom>
            <a:avLst/>
            <a:gdLst/>
            <a:ahLst/>
            <a:cxnLst/>
            <a:rect l="l" t="t" r="r" b="b"/>
            <a:pathLst>
              <a:path h="90170">
                <a:moveTo>
                  <a:pt x="0" y="0"/>
                </a:moveTo>
                <a:lnTo>
                  <a:pt x="0" y="89916"/>
                </a:lnTo>
              </a:path>
            </a:pathLst>
          </a:custGeom>
          <a:ln w="38862">
            <a:solidFill>
              <a:srgbClr val="7B9DC7"/>
            </a:solidFill>
          </a:ln>
        </p:spPr>
        <p:txBody>
          <a:bodyPr wrap="square" lIns="0" tIns="0" rIns="0" bIns="0" rtlCol="0"/>
          <a:lstStyle/>
          <a:p>
            <a:endParaRPr/>
          </a:p>
        </p:txBody>
      </p:sp>
      <p:sp>
        <p:nvSpPr>
          <p:cNvPr id="282" name="object 282"/>
          <p:cNvSpPr/>
          <p:nvPr/>
        </p:nvSpPr>
        <p:spPr>
          <a:xfrm>
            <a:off x="5607177" y="3352800"/>
            <a:ext cx="0" cy="90805"/>
          </a:xfrm>
          <a:custGeom>
            <a:avLst/>
            <a:gdLst/>
            <a:ahLst/>
            <a:cxnLst/>
            <a:rect l="l" t="t" r="r" b="b"/>
            <a:pathLst>
              <a:path h="90804">
                <a:moveTo>
                  <a:pt x="0" y="0"/>
                </a:moveTo>
                <a:lnTo>
                  <a:pt x="0" y="90677"/>
                </a:lnTo>
              </a:path>
            </a:pathLst>
          </a:custGeom>
          <a:ln w="38862">
            <a:solidFill>
              <a:srgbClr val="7B9DC7"/>
            </a:solidFill>
          </a:ln>
        </p:spPr>
        <p:txBody>
          <a:bodyPr wrap="square" lIns="0" tIns="0" rIns="0" bIns="0" rtlCol="0"/>
          <a:lstStyle/>
          <a:p>
            <a:endParaRPr/>
          </a:p>
        </p:txBody>
      </p:sp>
      <p:sp>
        <p:nvSpPr>
          <p:cNvPr id="283" name="object 283"/>
          <p:cNvSpPr/>
          <p:nvPr/>
        </p:nvSpPr>
        <p:spPr>
          <a:xfrm>
            <a:off x="5677661" y="3345941"/>
            <a:ext cx="0" cy="90170"/>
          </a:xfrm>
          <a:custGeom>
            <a:avLst/>
            <a:gdLst/>
            <a:ahLst/>
            <a:cxnLst/>
            <a:rect l="l" t="t" r="r" b="b"/>
            <a:pathLst>
              <a:path h="90170">
                <a:moveTo>
                  <a:pt x="0" y="0"/>
                </a:moveTo>
                <a:lnTo>
                  <a:pt x="0" y="89916"/>
                </a:lnTo>
              </a:path>
            </a:pathLst>
          </a:custGeom>
          <a:ln w="38100">
            <a:solidFill>
              <a:srgbClr val="7B9DC7"/>
            </a:solidFill>
          </a:ln>
        </p:spPr>
        <p:txBody>
          <a:bodyPr wrap="square" lIns="0" tIns="0" rIns="0" bIns="0" rtlCol="0"/>
          <a:lstStyle/>
          <a:p>
            <a:endParaRPr/>
          </a:p>
        </p:txBody>
      </p:sp>
      <p:sp>
        <p:nvSpPr>
          <p:cNvPr id="284" name="object 284"/>
          <p:cNvSpPr/>
          <p:nvPr/>
        </p:nvSpPr>
        <p:spPr>
          <a:xfrm>
            <a:off x="5748146" y="3339084"/>
            <a:ext cx="0" cy="90170"/>
          </a:xfrm>
          <a:custGeom>
            <a:avLst/>
            <a:gdLst/>
            <a:ahLst/>
            <a:cxnLst/>
            <a:rect l="l" t="t" r="r" b="b"/>
            <a:pathLst>
              <a:path h="90170">
                <a:moveTo>
                  <a:pt x="0" y="0"/>
                </a:moveTo>
                <a:lnTo>
                  <a:pt x="0" y="89916"/>
                </a:lnTo>
              </a:path>
            </a:pathLst>
          </a:custGeom>
          <a:ln w="38862">
            <a:solidFill>
              <a:srgbClr val="7B9DC7"/>
            </a:solidFill>
          </a:ln>
        </p:spPr>
        <p:txBody>
          <a:bodyPr wrap="square" lIns="0" tIns="0" rIns="0" bIns="0" rtlCol="0"/>
          <a:lstStyle/>
          <a:p>
            <a:endParaRPr/>
          </a:p>
        </p:txBody>
      </p:sp>
      <p:sp>
        <p:nvSpPr>
          <p:cNvPr id="285" name="object 285"/>
          <p:cNvSpPr/>
          <p:nvPr/>
        </p:nvSpPr>
        <p:spPr>
          <a:xfrm>
            <a:off x="5818251" y="3331464"/>
            <a:ext cx="0" cy="90805"/>
          </a:xfrm>
          <a:custGeom>
            <a:avLst/>
            <a:gdLst/>
            <a:ahLst/>
            <a:cxnLst/>
            <a:rect l="l" t="t" r="r" b="b"/>
            <a:pathLst>
              <a:path h="90804">
                <a:moveTo>
                  <a:pt x="0" y="0"/>
                </a:moveTo>
                <a:lnTo>
                  <a:pt x="0" y="90677"/>
                </a:lnTo>
              </a:path>
            </a:pathLst>
          </a:custGeom>
          <a:ln w="38862">
            <a:solidFill>
              <a:srgbClr val="7B9DC7"/>
            </a:solidFill>
          </a:ln>
        </p:spPr>
        <p:txBody>
          <a:bodyPr wrap="square" lIns="0" tIns="0" rIns="0" bIns="0" rtlCol="0"/>
          <a:lstStyle/>
          <a:p>
            <a:endParaRPr/>
          </a:p>
        </p:txBody>
      </p:sp>
      <p:sp>
        <p:nvSpPr>
          <p:cNvPr id="286" name="object 286"/>
          <p:cNvSpPr/>
          <p:nvPr/>
        </p:nvSpPr>
        <p:spPr>
          <a:xfrm>
            <a:off x="5888354" y="3324605"/>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87" name="object 287"/>
          <p:cNvSpPr/>
          <p:nvPr/>
        </p:nvSpPr>
        <p:spPr>
          <a:xfrm>
            <a:off x="5958840" y="3318509"/>
            <a:ext cx="0" cy="92710"/>
          </a:xfrm>
          <a:custGeom>
            <a:avLst/>
            <a:gdLst/>
            <a:ahLst/>
            <a:cxnLst/>
            <a:rect l="l" t="t" r="r" b="b"/>
            <a:pathLst>
              <a:path h="92710">
                <a:moveTo>
                  <a:pt x="0" y="0"/>
                </a:moveTo>
                <a:lnTo>
                  <a:pt x="0" y="92200"/>
                </a:lnTo>
              </a:path>
            </a:pathLst>
          </a:custGeom>
          <a:ln w="38100">
            <a:solidFill>
              <a:srgbClr val="7B9DC7"/>
            </a:solidFill>
          </a:ln>
        </p:spPr>
        <p:txBody>
          <a:bodyPr wrap="square" lIns="0" tIns="0" rIns="0" bIns="0" rtlCol="0"/>
          <a:lstStyle/>
          <a:p>
            <a:endParaRPr/>
          </a:p>
        </p:txBody>
      </p:sp>
      <p:sp>
        <p:nvSpPr>
          <p:cNvPr id="288" name="object 288"/>
          <p:cNvSpPr/>
          <p:nvPr/>
        </p:nvSpPr>
        <p:spPr>
          <a:xfrm>
            <a:off x="6029325" y="3313176"/>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89" name="object 289"/>
          <p:cNvSpPr/>
          <p:nvPr/>
        </p:nvSpPr>
        <p:spPr>
          <a:xfrm>
            <a:off x="6099428" y="3307079"/>
            <a:ext cx="0" cy="92710"/>
          </a:xfrm>
          <a:custGeom>
            <a:avLst/>
            <a:gdLst/>
            <a:ahLst/>
            <a:cxnLst/>
            <a:rect l="l" t="t" r="r" b="b"/>
            <a:pathLst>
              <a:path h="92710">
                <a:moveTo>
                  <a:pt x="0" y="0"/>
                </a:moveTo>
                <a:lnTo>
                  <a:pt x="0" y="92201"/>
                </a:lnTo>
              </a:path>
            </a:pathLst>
          </a:custGeom>
          <a:ln w="38862">
            <a:solidFill>
              <a:srgbClr val="7B9DC7"/>
            </a:solidFill>
          </a:ln>
        </p:spPr>
        <p:txBody>
          <a:bodyPr wrap="square" lIns="0" tIns="0" rIns="0" bIns="0" rtlCol="0"/>
          <a:lstStyle/>
          <a:p>
            <a:endParaRPr/>
          </a:p>
        </p:txBody>
      </p:sp>
      <p:sp>
        <p:nvSpPr>
          <p:cNvPr id="290" name="object 290"/>
          <p:cNvSpPr/>
          <p:nvPr/>
        </p:nvSpPr>
        <p:spPr>
          <a:xfrm>
            <a:off x="6169533" y="3301746"/>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91" name="object 291"/>
          <p:cNvSpPr/>
          <p:nvPr/>
        </p:nvSpPr>
        <p:spPr>
          <a:xfrm>
            <a:off x="6239636" y="3294126"/>
            <a:ext cx="0" cy="93345"/>
          </a:xfrm>
          <a:custGeom>
            <a:avLst/>
            <a:gdLst/>
            <a:ahLst/>
            <a:cxnLst/>
            <a:rect l="l" t="t" r="r" b="b"/>
            <a:pathLst>
              <a:path h="93345">
                <a:moveTo>
                  <a:pt x="0" y="0"/>
                </a:moveTo>
                <a:lnTo>
                  <a:pt x="0" y="92964"/>
                </a:lnTo>
              </a:path>
            </a:pathLst>
          </a:custGeom>
          <a:ln w="38862">
            <a:solidFill>
              <a:srgbClr val="7B9DC7"/>
            </a:solidFill>
          </a:ln>
        </p:spPr>
        <p:txBody>
          <a:bodyPr wrap="square" lIns="0" tIns="0" rIns="0" bIns="0" rtlCol="0"/>
          <a:lstStyle/>
          <a:p>
            <a:endParaRPr/>
          </a:p>
        </p:txBody>
      </p:sp>
      <p:sp>
        <p:nvSpPr>
          <p:cNvPr id="292" name="object 292"/>
          <p:cNvSpPr/>
          <p:nvPr/>
        </p:nvSpPr>
        <p:spPr>
          <a:xfrm>
            <a:off x="6310121" y="3288791"/>
            <a:ext cx="0" cy="93345"/>
          </a:xfrm>
          <a:custGeom>
            <a:avLst/>
            <a:gdLst/>
            <a:ahLst/>
            <a:cxnLst/>
            <a:rect l="l" t="t" r="r" b="b"/>
            <a:pathLst>
              <a:path h="93345">
                <a:moveTo>
                  <a:pt x="0" y="0"/>
                </a:moveTo>
                <a:lnTo>
                  <a:pt x="0" y="92964"/>
                </a:lnTo>
              </a:path>
            </a:pathLst>
          </a:custGeom>
          <a:ln w="38100">
            <a:solidFill>
              <a:srgbClr val="7B9DC7"/>
            </a:solidFill>
          </a:ln>
        </p:spPr>
        <p:txBody>
          <a:bodyPr wrap="square" lIns="0" tIns="0" rIns="0" bIns="0" rtlCol="0"/>
          <a:lstStyle/>
          <a:p>
            <a:endParaRPr/>
          </a:p>
        </p:txBody>
      </p:sp>
      <p:sp>
        <p:nvSpPr>
          <p:cNvPr id="293" name="object 293"/>
          <p:cNvSpPr/>
          <p:nvPr/>
        </p:nvSpPr>
        <p:spPr>
          <a:xfrm>
            <a:off x="6380607" y="3282696"/>
            <a:ext cx="0" cy="93345"/>
          </a:xfrm>
          <a:custGeom>
            <a:avLst/>
            <a:gdLst/>
            <a:ahLst/>
            <a:cxnLst/>
            <a:rect l="l" t="t" r="r" b="b"/>
            <a:pathLst>
              <a:path h="93345">
                <a:moveTo>
                  <a:pt x="0" y="0"/>
                </a:moveTo>
                <a:lnTo>
                  <a:pt x="0" y="92964"/>
                </a:lnTo>
              </a:path>
            </a:pathLst>
          </a:custGeom>
          <a:ln w="38862">
            <a:solidFill>
              <a:srgbClr val="7B9DC7"/>
            </a:solidFill>
          </a:ln>
        </p:spPr>
        <p:txBody>
          <a:bodyPr wrap="square" lIns="0" tIns="0" rIns="0" bIns="0" rtlCol="0"/>
          <a:lstStyle/>
          <a:p>
            <a:endParaRPr/>
          </a:p>
        </p:txBody>
      </p:sp>
      <p:sp>
        <p:nvSpPr>
          <p:cNvPr id="294" name="object 294"/>
          <p:cNvSpPr/>
          <p:nvPr/>
        </p:nvSpPr>
        <p:spPr>
          <a:xfrm>
            <a:off x="6450710" y="3275838"/>
            <a:ext cx="0" cy="94615"/>
          </a:xfrm>
          <a:custGeom>
            <a:avLst/>
            <a:gdLst/>
            <a:ahLst/>
            <a:cxnLst/>
            <a:rect l="l" t="t" r="r" b="b"/>
            <a:pathLst>
              <a:path h="94614">
                <a:moveTo>
                  <a:pt x="0" y="0"/>
                </a:moveTo>
                <a:lnTo>
                  <a:pt x="0" y="94488"/>
                </a:lnTo>
              </a:path>
            </a:pathLst>
          </a:custGeom>
          <a:ln w="38862">
            <a:solidFill>
              <a:srgbClr val="7B9DC7"/>
            </a:solidFill>
          </a:ln>
        </p:spPr>
        <p:txBody>
          <a:bodyPr wrap="square" lIns="0" tIns="0" rIns="0" bIns="0" rtlCol="0"/>
          <a:lstStyle/>
          <a:p>
            <a:endParaRPr/>
          </a:p>
        </p:txBody>
      </p:sp>
      <p:sp>
        <p:nvSpPr>
          <p:cNvPr id="295" name="object 295"/>
          <p:cNvSpPr/>
          <p:nvPr/>
        </p:nvSpPr>
        <p:spPr>
          <a:xfrm>
            <a:off x="6515100" y="3269741"/>
            <a:ext cx="0" cy="94615"/>
          </a:xfrm>
          <a:custGeom>
            <a:avLst/>
            <a:gdLst/>
            <a:ahLst/>
            <a:cxnLst/>
            <a:rect l="l" t="t" r="r" b="b"/>
            <a:pathLst>
              <a:path h="94614">
                <a:moveTo>
                  <a:pt x="0" y="0"/>
                </a:moveTo>
                <a:lnTo>
                  <a:pt x="0" y="94488"/>
                </a:lnTo>
              </a:path>
            </a:pathLst>
          </a:custGeom>
          <a:ln w="27432">
            <a:solidFill>
              <a:srgbClr val="7B9DC7"/>
            </a:solidFill>
          </a:ln>
        </p:spPr>
        <p:txBody>
          <a:bodyPr wrap="square" lIns="0" tIns="0" rIns="0" bIns="0" rtlCol="0"/>
          <a:lstStyle/>
          <a:p>
            <a:endParaRPr/>
          </a:p>
        </p:txBody>
      </p:sp>
      <p:sp>
        <p:nvSpPr>
          <p:cNvPr id="296" name="object 296"/>
          <p:cNvSpPr/>
          <p:nvPr/>
        </p:nvSpPr>
        <p:spPr>
          <a:xfrm>
            <a:off x="2601467" y="3265932"/>
            <a:ext cx="3900804" cy="321310"/>
          </a:xfrm>
          <a:custGeom>
            <a:avLst/>
            <a:gdLst/>
            <a:ahLst/>
            <a:cxnLst/>
            <a:rect l="l" t="t" r="r" b="b"/>
            <a:pathLst>
              <a:path w="3900804" h="321310">
                <a:moveTo>
                  <a:pt x="31242" y="210311"/>
                </a:moveTo>
                <a:lnTo>
                  <a:pt x="0" y="317753"/>
                </a:lnTo>
                <a:lnTo>
                  <a:pt x="7620" y="320801"/>
                </a:lnTo>
                <a:lnTo>
                  <a:pt x="39624" y="213359"/>
                </a:lnTo>
                <a:lnTo>
                  <a:pt x="31242" y="210311"/>
                </a:lnTo>
                <a:close/>
              </a:path>
              <a:path w="3900804" h="321310">
                <a:moveTo>
                  <a:pt x="102108" y="159257"/>
                </a:moveTo>
                <a:lnTo>
                  <a:pt x="70104" y="209549"/>
                </a:lnTo>
                <a:lnTo>
                  <a:pt x="77724" y="214121"/>
                </a:lnTo>
                <a:lnTo>
                  <a:pt x="108966" y="163829"/>
                </a:lnTo>
                <a:lnTo>
                  <a:pt x="102108" y="159257"/>
                </a:lnTo>
                <a:close/>
              </a:path>
              <a:path w="3900804" h="321310">
                <a:moveTo>
                  <a:pt x="172212" y="99821"/>
                </a:moveTo>
                <a:lnTo>
                  <a:pt x="140208" y="159257"/>
                </a:lnTo>
                <a:lnTo>
                  <a:pt x="147828" y="163829"/>
                </a:lnTo>
                <a:lnTo>
                  <a:pt x="179832" y="103631"/>
                </a:lnTo>
                <a:lnTo>
                  <a:pt x="172212" y="99821"/>
                </a:lnTo>
                <a:close/>
              </a:path>
              <a:path w="3900804" h="321310">
                <a:moveTo>
                  <a:pt x="215646" y="97535"/>
                </a:moveTo>
                <a:lnTo>
                  <a:pt x="213360" y="105917"/>
                </a:lnTo>
                <a:lnTo>
                  <a:pt x="245364" y="112775"/>
                </a:lnTo>
                <a:lnTo>
                  <a:pt x="246888" y="104393"/>
                </a:lnTo>
                <a:lnTo>
                  <a:pt x="215646" y="97535"/>
                </a:lnTo>
                <a:close/>
              </a:path>
              <a:path w="3900804" h="321310">
                <a:moveTo>
                  <a:pt x="312420" y="43433"/>
                </a:moveTo>
                <a:lnTo>
                  <a:pt x="281178" y="106679"/>
                </a:lnTo>
                <a:lnTo>
                  <a:pt x="288798" y="110489"/>
                </a:lnTo>
                <a:lnTo>
                  <a:pt x="320040" y="47243"/>
                </a:lnTo>
                <a:lnTo>
                  <a:pt x="312420" y="43433"/>
                </a:lnTo>
                <a:close/>
              </a:path>
              <a:path w="3900804" h="321310">
                <a:moveTo>
                  <a:pt x="356616" y="41909"/>
                </a:moveTo>
                <a:lnTo>
                  <a:pt x="353568" y="49529"/>
                </a:lnTo>
                <a:lnTo>
                  <a:pt x="384810" y="62483"/>
                </a:lnTo>
                <a:lnTo>
                  <a:pt x="388620" y="54101"/>
                </a:lnTo>
                <a:lnTo>
                  <a:pt x="356616" y="41909"/>
                </a:lnTo>
                <a:close/>
              </a:path>
              <a:path w="3900804" h="321310">
                <a:moveTo>
                  <a:pt x="429006" y="57149"/>
                </a:moveTo>
                <a:lnTo>
                  <a:pt x="421386" y="60197"/>
                </a:lnTo>
                <a:lnTo>
                  <a:pt x="452628" y="136397"/>
                </a:lnTo>
                <a:lnTo>
                  <a:pt x="461010" y="132587"/>
                </a:lnTo>
                <a:lnTo>
                  <a:pt x="429006" y="57149"/>
                </a:lnTo>
                <a:close/>
              </a:path>
              <a:path w="3900804" h="321310">
                <a:moveTo>
                  <a:pt x="525018" y="115061"/>
                </a:moveTo>
                <a:lnTo>
                  <a:pt x="493776" y="130301"/>
                </a:lnTo>
                <a:lnTo>
                  <a:pt x="497586" y="137921"/>
                </a:lnTo>
                <a:lnTo>
                  <a:pt x="528828" y="122681"/>
                </a:lnTo>
                <a:lnTo>
                  <a:pt x="525018" y="115061"/>
                </a:lnTo>
                <a:close/>
              </a:path>
              <a:path w="3900804" h="321310">
                <a:moveTo>
                  <a:pt x="593598" y="61721"/>
                </a:moveTo>
                <a:lnTo>
                  <a:pt x="562356" y="116585"/>
                </a:lnTo>
                <a:lnTo>
                  <a:pt x="569976" y="121157"/>
                </a:lnTo>
                <a:lnTo>
                  <a:pt x="601218" y="66293"/>
                </a:lnTo>
                <a:lnTo>
                  <a:pt x="593598" y="61721"/>
                </a:lnTo>
                <a:close/>
              </a:path>
              <a:path w="3900804" h="321310">
                <a:moveTo>
                  <a:pt x="665226" y="35051"/>
                </a:moveTo>
                <a:lnTo>
                  <a:pt x="633222" y="60959"/>
                </a:lnTo>
                <a:lnTo>
                  <a:pt x="638556" y="67817"/>
                </a:lnTo>
                <a:lnTo>
                  <a:pt x="670560" y="41909"/>
                </a:lnTo>
                <a:lnTo>
                  <a:pt x="665226" y="35051"/>
                </a:lnTo>
                <a:close/>
              </a:path>
              <a:path w="3900804" h="321310">
                <a:moveTo>
                  <a:pt x="710184" y="36575"/>
                </a:moveTo>
                <a:lnTo>
                  <a:pt x="702564" y="39623"/>
                </a:lnTo>
                <a:lnTo>
                  <a:pt x="733806" y="122681"/>
                </a:lnTo>
                <a:lnTo>
                  <a:pt x="742188" y="119633"/>
                </a:lnTo>
                <a:lnTo>
                  <a:pt x="710184" y="36575"/>
                </a:lnTo>
                <a:close/>
              </a:path>
              <a:path w="3900804" h="321310">
                <a:moveTo>
                  <a:pt x="781050" y="119633"/>
                </a:moveTo>
                <a:lnTo>
                  <a:pt x="772668" y="122681"/>
                </a:lnTo>
                <a:lnTo>
                  <a:pt x="803910" y="207263"/>
                </a:lnTo>
                <a:lnTo>
                  <a:pt x="812292" y="204215"/>
                </a:lnTo>
                <a:lnTo>
                  <a:pt x="781050" y="119633"/>
                </a:lnTo>
                <a:close/>
              </a:path>
              <a:path w="3900804" h="321310">
                <a:moveTo>
                  <a:pt x="850392" y="203453"/>
                </a:moveTo>
                <a:lnTo>
                  <a:pt x="843534" y="208025"/>
                </a:lnTo>
                <a:lnTo>
                  <a:pt x="874776" y="259841"/>
                </a:lnTo>
                <a:lnTo>
                  <a:pt x="882396" y="255269"/>
                </a:lnTo>
                <a:lnTo>
                  <a:pt x="850392" y="203453"/>
                </a:lnTo>
                <a:close/>
              </a:path>
              <a:path w="3900804" h="321310">
                <a:moveTo>
                  <a:pt x="918210" y="253745"/>
                </a:moveTo>
                <a:lnTo>
                  <a:pt x="916686" y="262127"/>
                </a:lnTo>
                <a:lnTo>
                  <a:pt x="947928" y="268985"/>
                </a:lnTo>
                <a:lnTo>
                  <a:pt x="949452" y="260603"/>
                </a:lnTo>
                <a:lnTo>
                  <a:pt x="918210" y="253745"/>
                </a:lnTo>
                <a:close/>
              </a:path>
              <a:path w="3900804" h="321310">
                <a:moveTo>
                  <a:pt x="1017270" y="242315"/>
                </a:moveTo>
                <a:lnTo>
                  <a:pt x="985266" y="261365"/>
                </a:lnTo>
                <a:lnTo>
                  <a:pt x="989838" y="268223"/>
                </a:lnTo>
                <a:lnTo>
                  <a:pt x="1021080" y="249935"/>
                </a:lnTo>
                <a:lnTo>
                  <a:pt x="1017270" y="242315"/>
                </a:lnTo>
                <a:close/>
              </a:path>
              <a:path w="3900804" h="321310">
                <a:moveTo>
                  <a:pt x="1087374" y="222503"/>
                </a:moveTo>
                <a:lnTo>
                  <a:pt x="1055370" y="242315"/>
                </a:lnTo>
                <a:lnTo>
                  <a:pt x="1059942" y="249935"/>
                </a:lnTo>
                <a:lnTo>
                  <a:pt x="1091946" y="229361"/>
                </a:lnTo>
                <a:lnTo>
                  <a:pt x="1087374" y="222503"/>
                </a:lnTo>
                <a:close/>
              </a:path>
              <a:path w="3900804" h="321310">
                <a:moveTo>
                  <a:pt x="1156716" y="197357"/>
                </a:moveTo>
                <a:lnTo>
                  <a:pt x="1125474" y="222503"/>
                </a:lnTo>
                <a:lnTo>
                  <a:pt x="1130808" y="229361"/>
                </a:lnTo>
                <a:lnTo>
                  <a:pt x="1162050" y="203453"/>
                </a:lnTo>
                <a:lnTo>
                  <a:pt x="1156716" y="197357"/>
                </a:lnTo>
                <a:close/>
              </a:path>
              <a:path w="3900804" h="321310">
                <a:moveTo>
                  <a:pt x="1198626" y="195833"/>
                </a:moveTo>
                <a:lnTo>
                  <a:pt x="1197864" y="204977"/>
                </a:lnTo>
                <a:lnTo>
                  <a:pt x="1229868" y="207263"/>
                </a:lnTo>
                <a:lnTo>
                  <a:pt x="1230630" y="198881"/>
                </a:lnTo>
                <a:lnTo>
                  <a:pt x="1198626" y="195833"/>
                </a:lnTo>
                <a:close/>
              </a:path>
              <a:path w="3900804" h="321310">
                <a:moveTo>
                  <a:pt x="1297686" y="179831"/>
                </a:moveTo>
                <a:lnTo>
                  <a:pt x="1266444" y="199643"/>
                </a:lnTo>
                <a:lnTo>
                  <a:pt x="1271016" y="206501"/>
                </a:lnTo>
                <a:lnTo>
                  <a:pt x="1302258" y="186689"/>
                </a:lnTo>
                <a:lnTo>
                  <a:pt x="1297686" y="179831"/>
                </a:lnTo>
                <a:close/>
              </a:path>
              <a:path w="3900804" h="321310">
                <a:moveTo>
                  <a:pt x="1367028" y="123443"/>
                </a:moveTo>
                <a:lnTo>
                  <a:pt x="1335024" y="181355"/>
                </a:lnTo>
                <a:lnTo>
                  <a:pt x="1342644" y="185165"/>
                </a:lnTo>
                <a:lnTo>
                  <a:pt x="1373886" y="128015"/>
                </a:lnTo>
                <a:lnTo>
                  <a:pt x="1367028" y="123443"/>
                </a:lnTo>
                <a:close/>
              </a:path>
              <a:path w="3900804" h="321310">
                <a:moveTo>
                  <a:pt x="1438656" y="102107"/>
                </a:moveTo>
                <a:lnTo>
                  <a:pt x="1406652" y="121919"/>
                </a:lnTo>
                <a:lnTo>
                  <a:pt x="1411224" y="129539"/>
                </a:lnTo>
                <a:lnTo>
                  <a:pt x="1443228" y="109727"/>
                </a:lnTo>
                <a:lnTo>
                  <a:pt x="1438656" y="102107"/>
                </a:lnTo>
                <a:close/>
              </a:path>
              <a:path w="3900804" h="321310">
                <a:moveTo>
                  <a:pt x="1480566" y="101345"/>
                </a:moveTo>
                <a:lnTo>
                  <a:pt x="1478280" y="109727"/>
                </a:lnTo>
                <a:lnTo>
                  <a:pt x="1509522" y="118109"/>
                </a:lnTo>
                <a:lnTo>
                  <a:pt x="1511808" y="110489"/>
                </a:lnTo>
                <a:lnTo>
                  <a:pt x="1480566" y="101345"/>
                </a:lnTo>
                <a:close/>
              </a:path>
              <a:path w="3900804" h="321310">
                <a:moveTo>
                  <a:pt x="1552194" y="111251"/>
                </a:moveTo>
                <a:lnTo>
                  <a:pt x="1546860" y="117347"/>
                </a:lnTo>
                <a:lnTo>
                  <a:pt x="1578864" y="143255"/>
                </a:lnTo>
                <a:lnTo>
                  <a:pt x="1584198" y="137159"/>
                </a:lnTo>
                <a:lnTo>
                  <a:pt x="1552194" y="111251"/>
                </a:lnTo>
                <a:close/>
              </a:path>
              <a:path w="3900804" h="321310">
                <a:moveTo>
                  <a:pt x="1620774" y="135635"/>
                </a:moveTo>
                <a:lnTo>
                  <a:pt x="1619250" y="144017"/>
                </a:lnTo>
                <a:lnTo>
                  <a:pt x="1650492" y="150113"/>
                </a:lnTo>
                <a:lnTo>
                  <a:pt x="1652015" y="141731"/>
                </a:lnTo>
                <a:lnTo>
                  <a:pt x="1620774" y="135635"/>
                </a:lnTo>
                <a:close/>
              </a:path>
              <a:path w="3900804" h="321310">
                <a:moveTo>
                  <a:pt x="1721358" y="140207"/>
                </a:moveTo>
                <a:lnTo>
                  <a:pt x="1690116" y="141731"/>
                </a:lnTo>
                <a:lnTo>
                  <a:pt x="1690116" y="150113"/>
                </a:lnTo>
                <a:lnTo>
                  <a:pt x="1722120" y="148589"/>
                </a:lnTo>
                <a:lnTo>
                  <a:pt x="1721358" y="140207"/>
                </a:lnTo>
                <a:close/>
              </a:path>
              <a:path w="3900804" h="321310">
                <a:moveTo>
                  <a:pt x="1763268" y="140969"/>
                </a:moveTo>
                <a:lnTo>
                  <a:pt x="1757934" y="147827"/>
                </a:lnTo>
                <a:lnTo>
                  <a:pt x="1789938" y="169163"/>
                </a:lnTo>
                <a:lnTo>
                  <a:pt x="1794510" y="162305"/>
                </a:lnTo>
                <a:lnTo>
                  <a:pt x="1763268" y="140969"/>
                </a:lnTo>
                <a:close/>
              </a:path>
              <a:path w="3900804" h="321310">
                <a:moveTo>
                  <a:pt x="1831848" y="161543"/>
                </a:moveTo>
                <a:lnTo>
                  <a:pt x="1829562" y="169925"/>
                </a:lnTo>
                <a:lnTo>
                  <a:pt x="1860804" y="178307"/>
                </a:lnTo>
                <a:lnTo>
                  <a:pt x="1863090" y="170687"/>
                </a:lnTo>
                <a:lnTo>
                  <a:pt x="1831848" y="161543"/>
                </a:lnTo>
                <a:close/>
              </a:path>
              <a:path w="3900804" h="321310">
                <a:moveTo>
                  <a:pt x="1901952" y="169925"/>
                </a:moveTo>
                <a:lnTo>
                  <a:pt x="1900428" y="179069"/>
                </a:lnTo>
                <a:lnTo>
                  <a:pt x="1931670" y="182879"/>
                </a:lnTo>
                <a:lnTo>
                  <a:pt x="1933194" y="174497"/>
                </a:lnTo>
                <a:lnTo>
                  <a:pt x="1901952" y="169925"/>
                </a:lnTo>
                <a:close/>
              </a:path>
              <a:path w="3900804" h="321310">
                <a:moveTo>
                  <a:pt x="2002536" y="169925"/>
                </a:moveTo>
                <a:lnTo>
                  <a:pt x="1970532" y="174497"/>
                </a:lnTo>
                <a:lnTo>
                  <a:pt x="1972056" y="182879"/>
                </a:lnTo>
                <a:lnTo>
                  <a:pt x="2003298" y="179069"/>
                </a:lnTo>
                <a:lnTo>
                  <a:pt x="2002536" y="169925"/>
                </a:lnTo>
                <a:close/>
              </a:path>
              <a:path w="3900804" h="321310">
                <a:moveTo>
                  <a:pt x="2072640" y="164591"/>
                </a:moveTo>
                <a:lnTo>
                  <a:pt x="2040636" y="169925"/>
                </a:lnTo>
                <a:lnTo>
                  <a:pt x="2042160" y="179069"/>
                </a:lnTo>
                <a:lnTo>
                  <a:pt x="2074164" y="172973"/>
                </a:lnTo>
                <a:lnTo>
                  <a:pt x="2072640" y="164591"/>
                </a:lnTo>
                <a:close/>
              </a:path>
              <a:path w="3900804" h="321310">
                <a:moveTo>
                  <a:pt x="2142744" y="157733"/>
                </a:moveTo>
                <a:lnTo>
                  <a:pt x="2110740" y="164591"/>
                </a:lnTo>
                <a:lnTo>
                  <a:pt x="2113026" y="172973"/>
                </a:lnTo>
                <a:lnTo>
                  <a:pt x="2144268" y="166115"/>
                </a:lnTo>
                <a:lnTo>
                  <a:pt x="2142744" y="157733"/>
                </a:lnTo>
                <a:close/>
              </a:path>
              <a:path w="3900804" h="321310">
                <a:moveTo>
                  <a:pt x="2212848" y="148589"/>
                </a:moveTo>
                <a:lnTo>
                  <a:pt x="2180844" y="157733"/>
                </a:lnTo>
                <a:lnTo>
                  <a:pt x="2183130" y="166115"/>
                </a:lnTo>
                <a:lnTo>
                  <a:pt x="2215134" y="156971"/>
                </a:lnTo>
                <a:lnTo>
                  <a:pt x="2212848" y="148589"/>
                </a:lnTo>
                <a:close/>
              </a:path>
              <a:path w="3900804" h="321310">
                <a:moveTo>
                  <a:pt x="2282952" y="138683"/>
                </a:moveTo>
                <a:lnTo>
                  <a:pt x="2250948" y="148589"/>
                </a:lnTo>
                <a:lnTo>
                  <a:pt x="2253996" y="156971"/>
                </a:lnTo>
                <a:lnTo>
                  <a:pt x="2285238" y="147065"/>
                </a:lnTo>
                <a:lnTo>
                  <a:pt x="2282952" y="138683"/>
                </a:lnTo>
                <a:close/>
              </a:path>
              <a:path w="3900804" h="321310">
                <a:moveTo>
                  <a:pt x="2352294" y="126491"/>
                </a:moveTo>
                <a:lnTo>
                  <a:pt x="2321052" y="138683"/>
                </a:lnTo>
                <a:lnTo>
                  <a:pt x="2324100" y="147065"/>
                </a:lnTo>
                <a:lnTo>
                  <a:pt x="2356104" y="134111"/>
                </a:lnTo>
                <a:lnTo>
                  <a:pt x="2352294" y="126491"/>
                </a:lnTo>
                <a:close/>
              </a:path>
              <a:path w="3900804" h="321310">
                <a:moveTo>
                  <a:pt x="2423160" y="117347"/>
                </a:moveTo>
                <a:lnTo>
                  <a:pt x="2391918" y="125729"/>
                </a:lnTo>
                <a:lnTo>
                  <a:pt x="2394204" y="134111"/>
                </a:lnTo>
                <a:lnTo>
                  <a:pt x="2425446" y="125729"/>
                </a:lnTo>
                <a:lnTo>
                  <a:pt x="2423160" y="117347"/>
                </a:lnTo>
                <a:close/>
              </a:path>
              <a:path w="3900804" h="321310">
                <a:moveTo>
                  <a:pt x="2494026" y="111251"/>
                </a:moveTo>
                <a:lnTo>
                  <a:pt x="2462784" y="117347"/>
                </a:lnTo>
                <a:lnTo>
                  <a:pt x="2464308" y="125729"/>
                </a:lnTo>
                <a:lnTo>
                  <a:pt x="2495550" y="119633"/>
                </a:lnTo>
                <a:lnTo>
                  <a:pt x="2494026" y="111251"/>
                </a:lnTo>
                <a:close/>
              </a:path>
              <a:path w="3900804" h="321310">
                <a:moveTo>
                  <a:pt x="2564130" y="105917"/>
                </a:moveTo>
                <a:lnTo>
                  <a:pt x="2532888" y="111251"/>
                </a:lnTo>
                <a:lnTo>
                  <a:pt x="2534412" y="119633"/>
                </a:lnTo>
                <a:lnTo>
                  <a:pt x="2565654" y="114299"/>
                </a:lnTo>
                <a:lnTo>
                  <a:pt x="2564130" y="105917"/>
                </a:lnTo>
                <a:close/>
              </a:path>
              <a:path w="3900804" h="321310">
                <a:moveTo>
                  <a:pt x="2634234" y="97535"/>
                </a:moveTo>
                <a:lnTo>
                  <a:pt x="2602230" y="105917"/>
                </a:lnTo>
                <a:lnTo>
                  <a:pt x="2604516" y="114299"/>
                </a:lnTo>
                <a:lnTo>
                  <a:pt x="2636520" y="105917"/>
                </a:lnTo>
                <a:lnTo>
                  <a:pt x="2634234" y="97535"/>
                </a:lnTo>
                <a:close/>
              </a:path>
              <a:path w="3900804" h="321310">
                <a:moveTo>
                  <a:pt x="2704338" y="88391"/>
                </a:moveTo>
                <a:lnTo>
                  <a:pt x="2673096" y="97535"/>
                </a:lnTo>
                <a:lnTo>
                  <a:pt x="2675382" y="105917"/>
                </a:lnTo>
                <a:lnTo>
                  <a:pt x="2706624" y="96773"/>
                </a:lnTo>
                <a:lnTo>
                  <a:pt x="2704338" y="88391"/>
                </a:lnTo>
                <a:close/>
              </a:path>
              <a:path w="3900804" h="321310">
                <a:moveTo>
                  <a:pt x="2775966" y="88392"/>
                </a:moveTo>
                <a:lnTo>
                  <a:pt x="2743962" y="88392"/>
                </a:lnTo>
                <a:lnTo>
                  <a:pt x="2743962" y="96773"/>
                </a:lnTo>
                <a:lnTo>
                  <a:pt x="2775966" y="96773"/>
                </a:lnTo>
                <a:lnTo>
                  <a:pt x="2775966" y="88392"/>
                </a:lnTo>
                <a:close/>
              </a:path>
              <a:path w="3900804" h="321310">
                <a:moveTo>
                  <a:pt x="2814828" y="88391"/>
                </a:moveTo>
                <a:lnTo>
                  <a:pt x="2814066" y="96773"/>
                </a:lnTo>
                <a:lnTo>
                  <a:pt x="2846070" y="98297"/>
                </a:lnTo>
                <a:lnTo>
                  <a:pt x="2846070" y="89915"/>
                </a:lnTo>
                <a:lnTo>
                  <a:pt x="2814828" y="88391"/>
                </a:lnTo>
                <a:close/>
              </a:path>
              <a:path w="3900804" h="321310">
                <a:moveTo>
                  <a:pt x="2916174" y="86867"/>
                </a:moveTo>
                <a:lnTo>
                  <a:pt x="2884170" y="89915"/>
                </a:lnTo>
                <a:lnTo>
                  <a:pt x="2884932" y="98297"/>
                </a:lnTo>
                <a:lnTo>
                  <a:pt x="2916936" y="96011"/>
                </a:lnTo>
                <a:lnTo>
                  <a:pt x="2916174" y="86867"/>
                </a:lnTo>
                <a:close/>
              </a:path>
              <a:path w="3900804" h="321310">
                <a:moveTo>
                  <a:pt x="2986278" y="83057"/>
                </a:moveTo>
                <a:lnTo>
                  <a:pt x="2954274" y="86867"/>
                </a:lnTo>
                <a:lnTo>
                  <a:pt x="2955798" y="96011"/>
                </a:lnTo>
                <a:lnTo>
                  <a:pt x="2987040" y="91439"/>
                </a:lnTo>
                <a:lnTo>
                  <a:pt x="2986278" y="83057"/>
                </a:lnTo>
                <a:close/>
              </a:path>
              <a:path w="3900804" h="321310">
                <a:moveTo>
                  <a:pt x="3055620" y="75437"/>
                </a:moveTo>
                <a:lnTo>
                  <a:pt x="3024378" y="83057"/>
                </a:lnTo>
                <a:lnTo>
                  <a:pt x="3026664" y="91439"/>
                </a:lnTo>
                <a:lnTo>
                  <a:pt x="3057906" y="83819"/>
                </a:lnTo>
                <a:lnTo>
                  <a:pt x="3055620" y="75437"/>
                </a:lnTo>
                <a:close/>
              </a:path>
              <a:path w="3900804" h="321310">
                <a:moveTo>
                  <a:pt x="3126486" y="68579"/>
                </a:moveTo>
                <a:lnTo>
                  <a:pt x="3094482" y="75437"/>
                </a:lnTo>
                <a:lnTo>
                  <a:pt x="3096768" y="83819"/>
                </a:lnTo>
                <a:lnTo>
                  <a:pt x="3128010" y="76961"/>
                </a:lnTo>
                <a:lnTo>
                  <a:pt x="3126486" y="68579"/>
                </a:lnTo>
                <a:close/>
              </a:path>
              <a:path w="3900804" h="321310">
                <a:moveTo>
                  <a:pt x="3196590" y="61721"/>
                </a:moveTo>
                <a:lnTo>
                  <a:pt x="3164586" y="68579"/>
                </a:lnTo>
                <a:lnTo>
                  <a:pt x="3166872" y="76961"/>
                </a:lnTo>
                <a:lnTo>
                  <a:pt x="3198114" y="70103"/>
                </a:lnTo>
                <a:lnTo>
                  <a:pt x="3196590" y="61721"/>
                </a:lnTo>
                <a:close/>
              </a:path>
              <a:path w="3900804" h="321310">
                <a:moveTo>
                  <a:pt x="3266694" y="54101"/>
                </a:moveTo>
                <a:lnTo>
                  <a:pt x="3235452" y="61721"/>
                </a:lnTo>
                <a:lnTo>
                  <a:pt x="3236976" y="70103"/>
                </a:lnTo>
                <a:lnTo>
                  <a:pt x="3268979" y="62483"/>
                </a:lnTo>
                <a:lnTo>
                  <a:pt x="3266694" y="54101"/>
                </a:lnTo>
                <a:close/>
              </a:path>
              <a:path w="3900804" h="321310">
                <a:moveTo>
                  <a:pt x="3337560" y="48767"/>
                </a:moveTo>
                <a:lnTo>
                  <a:pt x="3305556" y="54101"/>
                </a:lnTo>
                <a:lnTo>
                  <a:pt x="3307079" y="62483"/>
                </a:lnTo>
                <a:lnTo>
                  <a:pt x="3339084" y="57149"/>
                </a:lnTo>
                <a:lnTo>
                  <a:pt x="3337560" y="48767"/>
                </a:lnTo>
                <a:close/>
              </a:path>
              <a:path w="3900804" h="321310">
                <a:moveTo>
                  <a:pt x="3407664" y="42671"/>
                </a:moveTo>
                <a:lnTo>
                  <a:pt x="3375660" y="48767"/>
                </a:lnTo>
                <a:lnTo>
                  <a:pt x="3377184" y="57149"/>
                </a:lnTo>
                <a:lnTo>
                  <a:pt x="3409188" y="51053"/>
                </a:lnTo>
                <a:lnTo>
                  <a:pt x="3407664" y="42671"/>
                </a:lnTo>
                <a:close/>
              </a:path>
              <a:path w="3900804" h="321310">
                <a:moveTo>
                  <a:pt x="3477768" y="37337"/>
                </a:moveTo>
                <a:lnTo>
                  <a:pt x="3446526" y="42671"/>
                </a:lnTo>
                <a:lnTo>
                  <a:pt x="3448050" y="51053"/>
                </a:lnTo>
                <a:lnTo>
                  <a:pt x="3479291" y="45719"/>
                </a:lnTo>
                <a:lnTo>
                  <a:pt x="3477768" y="37337"/>
                </a:lnTo>
                <a:close/>
              </a:path>
              <a:path w="3900804" h="321310">
                <a:moveTo>
                  <a:pt x="3547872" y="31241"/>
                </a:moveTo>
                <a:lnTo>
                  <a:pt x="3516629" y="37337"/>
                </a:lnTo>
                <a:lnTo>
                  <a:pt x="3518154" y="45719"/>
                </a:lnTo>
                <a:lnTo>
                  <a:pt x="3549396" y="39623"/>
                </a:lnTo>
                <a:lnTo>
                  <a:pt x="3547872" y="31241"/>
                </a:lnTo>
                <a:close/>
              </a:path>
              <a:path w="3900804" h="321310">
                <a:moveTo>
                  <a:pt x="3617976" y="24383"/>
                </a:moveTo>
                <a:lnTo>
                  <a:pt x="3586734" y="31241"/>
                </a:lnTo>
                <a:lnTo>
                  <a:pt x="3588258" y="39623"/>
                </a:lnTo>
                <a:lnTo>
                  <a:pt x="3620262" y="32765"/>
                </a:lnTo>
                <a:lnTo>
                  <a:pt x="3617976" y="24383"/>
                </a:lnTo>
                <a:close/>
              </a:path>
              <a:path w="3900804" h="321310">
                <a:moveTo>
                  <a:pt x="3688841" y="18287"/>
                </a:moveTo>
                <a:lnTo>
                  <a:pt x="3656838" y="24383"/>
                </a:lnTo>
                <a:lnTo>
                  <a:pt x="3658362" y="32765"/>
                </a:lnTo>
                <a:lnTo>
                  <a:pt x="3690366" y="26669"/>
                </a:lnTo>
                <a:lnTo>
                  <a:pt x="3688841" y="18287"/>
                </a:lnTo>
                <a:close/>
              </a:path>
              <a:path w="3900804" h="321310">
                <a:moveTo>
                  <a:pt x="3758946" y="12953"/>
                </a:moveTo>
                <a:lnTo>
                  <a:pt x="3726941" y="18287"/>
                </a:lnTo>
                <a:lnTo>
                  <a:pt x="3728466" y="26669"/>
                </a:lnTo>
                <a:lnTo>
                  <a:pt x="3760470" y="21335"/>
                </a:lnTo>
                <a:lnTo>
                  <a:pt x="3758946" y="12953"/>
                </a:lnTo>
                <a:close/>
              </a:path>
              <a:path w="3900804" h="321310">
                <a:moveTo>
                  <a:pt x="3829050" y="5333"/>
                </a:moveTo>
                <a:lnTo>
                  <a:pt x="3797046" y="12953"/>
                </a:lnTo>
                <a:lnTo>
                  <a:pt x="3799332" y="21335"/>
                </a:lnTo>
                <a:lnTo>
                  <a:pt x="3830574" y="13715"/>
                </a:lnTo>
                <a:lnTo>
                  <a:pt x="3829050" y="5333"/>
                </a:lnTo>
                <a:close/>
              </a:path>
              <a:path w="3900804" h="321310">
                <a:moveTo>
                  <a:pt x="3899154" y="0"/>
                </a:moveTo>
                <a:lnTo>
                  <a:pt x="3867912" y="5333"/>
                </a:lnTo>
                <a:lnTo>
                  <a:pt x="3869436" y="13715"/>
                </a:lnTo>
                <a:lnTo>
                  <a:pt x="3900678" y="8381"/>
                </a:lnTo>
                <a:lnTo>
                  <a:pt x="3899154" y="0"/>
                </a:lnTo>
                <a:close/>
              </a:path>
            </a:pathLst>
          </a:custGeom>
          <a:solidFill>
            <a:srgbClr val="000000"/>
          </a:solidFill>
        </p:spPr>
        <p:txBody>
          <a:bodyPr wrap="square" lIns="0" tIns="0" rIns="0" bIns="0" rtlCol="0"/>
          <a:lstStyle/>
          <a:p>
            <a:endParaRPr/>
          </a:p>
        </p:txBody>
      </p:sp>
      <p:sp>
        <p:nvSpPr>
          <p:cNvPr id="297" name="object 297"/>
          <p:cNvSpPr/>
          <p:nvPr/>
        </p:nvSpPr>
        <p:spPr>
          <a:xfrm>
            <a:off x="2594610" y="3518153"/>
            <a:ext cx="0" cy="67310"/>
          </a:xfrm>
          <a:custGeom>
            <a:avLst/>
            <a:gdLst/>
            <a:ahLst/>
            <a:cxnLst/>
            <a:rect l="l" t="t" r="r" b="b"/>
            <a:pathLst>
              <a:path h="67310">
                <a:moveTo>
                  <a:pt x="0" y="0"/>
                </a:moveTo>
                <a:lnTo>
                  <a:pt x="0" y="67055"/>
                </a:lnTo>
              </a:path>
            </a:pathLst>
          </a:custGeom>
          <a:ln w="21336">
            <a:solidFill>
              <a:srgbClr val="32CBCB"/>
            </a:solidFill>
          </a:ln>
        </p:spPr>
        <p:txBody>
          <a:bodyPr wrap="square" lIns="0" tIns="0" rIns="0" bIns="0" rtlCol="0"/>
          <a:lstStyle/>
          <a:p>
            <a:endParaRPr/>
          </a:p>
        </p:txBody>
      </p:sp>
      <p:sp>
        <p:nvSpPr>
          <p:cNvPr id="298" name="object 298"/>
          <p:cNvSpPr/>
          <p:nvPr/>
        </p:nvSpPr>
        <p:spPr>
          <a:xfrm>
            <a:off x="2655951" y="3410711"/>
            <a:ext cx="0" cy="67310"/>
          </a:xfrm>
          <a:custGeom>
            <a:avLst/>
            <a:gdLst/>
            <a:ahLst/>
            <a:cxnLst/>
            <a:rect l="l" t="t" r="r" b="b"/>
            <a:pathLst>
              <a:path h="67310">
                <a:moveTo>
                  <a:pt x="0" y="0"/>
                </a:moveTo>
                <a:lnTo>
                  <a:pt x="0" y="67055"/>
                </a:lnTo>
              </a:path>
            </a:pathLst>
          </a:custGeom>
          <a:ln w="38862">
            <a:solidFill>
              <a:srgbClr val="32CBCB"/>
            </a:solidFill>
          </a:ln>
        </p:spPr>
        <p:txBody>
          <a:bodyPr wrap="square" lIns="0" tIns="0" rIns="0" bIns="0" rtlCol="0"/>
          <a:lstStyle/>
          <a:p>
            <a:endParaRPr/>
          </a:p>
        </p:txBody>
      </p:sp>
      <p:sp>
        <p:nvSpPr>
          <p:cNvPr id="299" name="object 299"/>
          <p:cNvSpPr/>
          <p:nvPr/>
        </p:nvSpPr>
        <p:spPr>
          <a:xfrm>
            <a:off x="2726435" y="3360420"/>
            <a:ext cx="0" cy="67310"/>
          </a:xfrm>
          <a:custGeom>
            <a:avLst/>
            <a:gdLst/>
            <a:ahLst/>
            <a:cxnLst/>
            <a:rect l="l" t="t" r="r" b="b"/>
            <a:pathLst>
              <a:path h="67310">
                <a:moveTo>
                  <a:pt x="0" y="0"/>
                </a:moveTo>
                <a:lnTo>
                  <a:pt x="0" y="67055"/>
                </a:lnTo>
              </a:path>
            </a:pathLst>
          </a:custGeom>
          <a:ln w="38100">
            <a:solidFill>
              <a:srgbClr val="32CBCB"/>
            </a:solidFill>
          </a:ln>
        </p:spPr>
        <p:txBody>
          <a:bodyPr wrap="square" lIns="0" tIns="0" rIns="0" bIns="0" rtlCol="0"/>
          <a:lstStyle/>
          <a:p>
            <a:endParaRPr/>
          </a:p>
        </p:txBody>
      </p:sp>
      <p:sp>
        <p:nvSpPr>
          <p:cNvPr id="300" name="object 300"/>
          <p:cNvSpPr/>
          <p:nvPr/>
        </p:nvSpPr>
        <p:spPr>
          <a:xfrm>
            <a:off x="2796920" y="3300221"/>
            <a:ext cx="0" cy="67310"/>
          </a:xfrm>
          <a:custGeom>
            <a:avLst/>
            <a:gdLst/>
            <a:ahLst/>
            <a:cxnLst/>
            <a:rect l="l" t="t" r="r" b="b"/>
            <a:pathLst>
              <a:path h="67310">
                <a:moveTo>
                  <a:pt x="0" y="0"/>
                </a:moveTo>
                <a:lnTo>
                  <a:pt x="0" y="67055"/>
                </a:lnTo>
              </a:path>
            </a:pathLst>
          </a:custGeom>
          <a:ln w="38862">
            <a:solidFill>
              <a:srgbClr val="32CBCB"/>
            </a:solidFill>
          </a:ln>
        </p:spPr>
        <p:txBody>
          <a:bodyPr wrap="square" lIns="0" tIns="0" rIns="0" bIns="0" rtlCol="0"/>
          <a:lstStyle/>
          <a:p>
            <a:endParaRPr/>
          </a:p>
        </p:txBody>
      </p:sp>
      <p:sp>
        <p:nvSpPr>
          <p:cNvPr id="301" name="object 301"/>
          <p:cNvSpPr/>
          <p:nvPr/>
        </p:nvSpPr>
        <p:spPr>
          <a:xfrm>
            <a:off x="2867025" y="3308603"/>
            <a:ext cx="0" cy="66675"/>
          </a:xfrm>
          <a:custGeom>
            <a:avLst/>
            <a:gdLst/>
            <a:ahLst/>
            <a:cxnLst/>
            <a:rect l="l" t="t" r="r" b="b"/>
            <a:pathLst>
              <a:path h="66675">
                <a:moveTo>
                  <a:pt x="0" y="0"/>
                </a:moveTo>
                <a:lnTo>
                  <a:pt x="0" y="66294"/>
                </a:lnTo>
              </a:path>
            </a:pathLst>
          </a:custGeom>
          <a:ln w="38862">
            <a:solidFill>
              <a:srgbClr val="32CBCB"/>
            </a:solidFill>
          </a:ln>
        </p:spPr>
        <p:txBody>
          <a:bodyPr wrap="square" lIns="0" tIns="0" rIns="0" bIns="0" rtlCol="0"/>
          <a:lstStyle/>
          <a:p>
            <a:endParaRPr/>
          </a:p>
        </p:txBody>
      </p:sp>
      <p:sp>
        <p:nvSpPr>
          <p:cNvPr id="302" name="object 302"/>
          <p:cNvSpPr/>
          <p:nvPr/>
        </p:nvSpPr>
        <p:spPr>
          <a:xfrm>
            <a:off x="2937129" y="3243833"/>
            <a:ext cx="0" cy="67945"/>
          </a:xfrm>
          <a:custGeom>
            <a:avLst/>
            <a:gdLst/>
            <a:ahLst/>
            <a:cxnLst/>
            <a:rect l="l" t="t" r="r" b="b"/>
            <a:pathLst>
              <a:path h="67945">
                <a:moveTo>
                  <a:pt x="0" y="0"/>
                </a:moveTo>
                <a:lnTo>
                  <a:pt x="0" y="67818"/>
                </a:lnTo>
              </a:path>
            </a:pathLst>
          </a:custGeom>
          <a:ln w="38862">
            <a:solidFill>
              <a:srgbClr val="32CBCB"/>
            </a:solidFill>
          </a:ln>
        </p:spPr>
        <p:txBody>
          <a:bodyPr wrap="square" lIns="0" tIns="0" rIns="0" bIns="0" rtlCol="0"/>
          <a:lstStyle/>
          <a:p>
            <a:endParaRPr/>
          </a:p>
        </p:txBody>
      </p:sp>
      <p:sp>
        <p:nvSpPr>
          <p:cNvPr id="303" name="object 303"/>
          <p:cNvSpPr/>
          <p:nvPr/>
        </p:nvSpPr>
        <p:spPr>
          <a:xfrm>
            <a:off x="3007232" y="3256788"/>
            <a:ext cx="0" cy="67945"/>
          </a:xfrm>
          <a:custGeom>
            <a:avLst/>
            <a:gdLst/>
            <a:ahLst/>
            <a:cxnLst/>
            <a:rect l="l" t="t" r="r" b="b"/>
            <a:pathLst>
              <a:path h="67945">
                <a:moveTo>
                  <a:pt x="0" y="0"/>
                </a:moveTo>
                <a:lnTo>
                  <a:pt x="0" y="67818"/>
                </a:lnTo>
              </a:path>
            </a:pathLst>
          </a:custGeom>
          <a:ln w="38862">
            <a:solidFill>
              <a:srgbClr val="32CBCB"/>
            </a:solidFill>
          </a:ln>
        </p:spPr>
        <p:txBody>
          <a:bodyPr wrap="square" lIns="0" tIns="0" rIns="0" bIns="0" rtlCol="0"/>
          <a:lstStyle/>
          <a:p>
            <a:endParaRPr/>
          </a:p>
        </p:txBody>
      </p:sp>
      <p:sp>
        <p:nvSpPr>
          <p:cNvPr id="304" name="object 304"/>
          <p:cNvSpPr/>
          <p:nvPr/>
        </p:nvSpPr>
        <p:spPr>
          <a:xfrm>
            <a:off x="3077717" y="3331464"/>
            <a:ext cx="0" cy="68580"/>
          </a:xfrm>
          <a:custGeom>
            <a:avLst/>
            <a:gdLst/>
            <a:ahLst/>
            <a:cxnLst/>
            <a:rect l="l" t="t" r="r" b="b"/>
            <a:pathLst>
              <a:path h="68579">
                <a:moveTo>
                  <a:pt x="0" y="0"/>
                </a:moveTo>
                <a:lnTo>
                  <a:pt x="0" y="68579"/>
                </a:lnTo>
              </a:path>
            </a:pathLst>
          </a:custGeom>
          <a:ln w="38100">
            <a:solidFill>
              <a:srgbClr val="32CBCB"/>
            </a:solidFill>
          </a:ln>
        </p:spPr>
        <p:txBody>
          <a:bodyPr wrap="square" lIns="0" tIns="0" rIns="0" bIns="0" rtlCol="0"/>
          <a:lstStyle/>
          <a:p>
            <a:endParaRPr/>
          </a:p>
        </p:txBody>
      </p:sp>
      <p:sp>
        <p:nvSpPr>
          <p:cNvPr id="305" name="object 305"/>
          <p:cNvSpPr/>
          <p:nvPr/>
        </p:nvSpPr>
        <p:spPr>
          <a:xfrm>
            <a:off x="3148202" y="3315461"/>
            <a:ext cx="0" cy="69850"/>
          </a:xfrm>
          <a:custGeom>
            <a:avLst/>
            <a:gdLst/>
            <a:ahLst/>
            <a:cxnLst/>
            <a:rect l="l" t="t" r="r" b="b"/>
            <a:pathLst>
              <a:path h="69850">
                <a:moveTo>
                  <a:pt x="0" y="0"/>
                </a:moveTo>
                <a:lnTo>
                  <a:pt x="0" y="69342"/>
                </a:lnTo>
              </a:path>
            </a:pathLst>
          </a:custGeom>
          <a:ln w="38862">
            <a:solidFill>
              <a:srgbClr val="32CBCB"/>
            </a:solidFill>
          </a:ln>
        </p:spPr>
        <p:txBody>
          <a:bodyPr wrap="square" lIns="0" tIns="0" rIns="0" bIns="0" rtlCol="0"/>
          <a:lstStyle/>
          <a:p>
            <a:endParaRPr/>
          </a:p>
        </p:txBody>
      </p:sp>
      <p:sp>
        <p:nvSpPr>
          <p:cNvPr id="306" name="object 306"/>
          <p:cNvSpPr/>
          <p:nvPr/>
        </p:nvSpPr>
        <p:spPr>
          <a:xfrm>
            <a:off x="3218307" y="3261359"/>
            <a:ext cx="0" cy="68580"/>
          </a:xfrm>
          <a:custGeom>
            <a:avLst/>
            <a:gdLst/>
            <a:ahLst/>
            <a:cxnLst/>
            <a:rect l="l" t="t" r="r" b="b"/>
            <a:pathLst>
              <a:path h="68579">
                <a:moveTo>
                  <a:pt x="0" y="0"/>
                </a:moveTo>
                <a:lnTo>
                  <a:pt x="0" y="68579"/>
                </a:lnTo>
              </a:path>
            </a:pathLst>
          </a:custGeom>
          <a:ln w="38862">
            <a:solidFill>
              <a:srgbClr val="32CBCB"/>
            </a:solidFill>
          </a:ln>
        </p:spPr>
        <p:txBody>
          <a:bodyPr wrap="square" lIns="0" tIns="0" rIns="0" bIns="0" rtlCol="0"/>
          <a:lstStyle/>
          <a:p>
            <a:endParaRPr/>
          </a:p>
        </p:txBody>
      </p:sp>
      <p:sp>
        <p:nvSpPr>
          <p:cNvPr id="307" name="object 307"/>
          <p:cNvSpPr/>
          <p:nvPr/>
        </p:nvSpPr>
        <p:spPr>
          <a:xfrm>
            <a:off x="3288410" y="3235451"/>
            <a:ext cx="0" cy="68580"/>
          </a:xfrm>
          <a:custGeom>
            <a:avLst/>
            <a:gdLst/>
            <a:ahLst/>
            <a:cxnLst/>
            <a:rect l="l" t="t" r="r" b="b"/>
            <a:pathLst>
              <a:path h="68579">
                <a:moveTo>
                  <a:pt x="0" y="0"/>
                </a:moveTo>
                <a:lnTo>
                  <a:pt x="0" y="68579"/>
                </a:lnTo>
              </a:path>
            </a:pathLst>
          </a:custGeom>
          <a:ln w="38862">
            <a:solidFill>
              <a:srgbClr val="32CBCB"/>
            </a:solidFill>
          </a:ln>
        </p:spPr>
        <p:txBody>
          <a:bodyPr wrap="square" lIns="0" tIns="0" rIns="0" bIns="0" rtlCol="0"/>
          <a:lstStyle/>
          <a:p>
            <a:endParaRPr/>
          </a:p>
        </p:txBody>
      </p:sp>
      <p:sp>
        <p:nvSpPr>
          <p:cNvPr id="308" name="object 308"/>
          <p:cNvSpPr/>
          <p:nvPr/>
        </p:nvSpPr>
        <p:spPr>
          <a:xfrm>
            <a:off x="3358896" y="3316985"/>
            <a:ext cx="0" cy="70485"/>
          </a:xfrm>
          <a:custGeom>
            <a:avLst/>
            <a:gdLst/>
            <a:ahLst/>
            <a:cxnLst/>
            <a:rect l="l" t="t" r="r" b="b"/>
            <a:pathLst>
              <a:path h="70485">
                <a:moveTo>
                  <a:pt x="0" y="0"/>
                </a:moveTo>
                <a:lnTo>
                  <a:pt x="0" y="70103"/>
                </a:lnTo>
              </a:path>
            </a:pathLst>
          </a:custGeom>
          <a:ln w="38100">
            <a:solidFill>
              <a:srgbClr val="32CBCB"/>
            </a:solidFill>
          </a:ln>
        </p:spPr>
        <p:txBody>
          <a:bodyPr wrap="square" lIns="0" tIns="0" rIns="0" bIns="0" rtlCol="0"/>
          <a:lstStyle/>
          <a:p>
            <a:endParaRPr/>
          </a:p>
        </p:txBody>
      </p:sp>
      <p:sp>
        <p:nvSpPr>
          <p:cNvPr id="309" name="object 309"/>
          <p:cNvSpPr/>
          <p:nvPr/>
        </p:nvSpPr>
        <p:spPr>
          <a:xfrm>
            <a:off x="3429380" y="3401567"/>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10" name="object 310"/>
          <p:cNvSpPr/>
          <p:nvPr/>
        </p:nvSpPr>
        <p:spPr>
          <a:xfrm>
            <a:off x="3499484" y="3453384"/>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11" name="object 311"/>
          <p:cNvSpPr/>
          <p:nvPr/>
        </p:nvSpPr>
        <p:spPr>
          <a:xfrm>
            <a:off x="3569589" y="3460241"/>
            <a:ext cx="0" cy="71120"/>
          </a:xfrm>
          <a:custGeom>
            <a:avLst/>
            <a:gdLst/>
            <a:ahLst/>
            <a:cxnLst/>
            <a:rect l="l" t="t" r="r" b="b"/>
            <a:pathLst>
              <a:path h="71120">
                <a:moveTo>
                  <a:pt x="0" y="0"/>
                </a:moveTo>
                <a:lnTo>
                  <a:pt x="0" y="70866"/>
                </a:lnTo>
              </a:path>
            </a:pathLst>
          </a:custGeom>
          <a:ln w="38862">
            <a:solidFill>
              <a:srgbClr val="32CBCB"/>
            </a:solidFill>
          </a:ln>
        </p:spPr>
        <p:txBody>
          <a:bodyPr wrap="square" lIns="0" tIns="0" rIns="0" bIns="0" rtlCol="0"/>
          <a:lstStyle/>
          <a:p>
            <a:endParaRPr/>
          </a:p>
        </p:txBody>
      </p:sp>
      <p:sp>
        <p:nvSpPr>
          <p:cNvPr id="312" name="object 312"/>
          <p:cNvSpPr/>
          <p:nvPr/>
        </p:nvSpPr>
        <p:spPr>
          <a:xfrm>
            <a:off x="3639692" y="3441953"/>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13" name="object 313"/>
          <p:cNvSpPr/>
          <p:nvPr/>
        </p:nvSpPr>
        <p:spPr>
          <a:xfrm>
            <a:off x="3710178" y="3419094"/>
            <a:ext cx="0" cy="73660"/>
          </a:xfrm>
          <a:custGeom>
            <a:avLst/>
            <a:gdLst/>
            <a:ahLst/>
            <a:cxnLst/>
            <a:rect l="l" t="t" r="r" b="b"/>
            <a:pathLst>
              <a:path h="73660">
                <a:moveTo>
                  <a:pt x="0" y="0"/>
                </a:moveTo>
                <a:lnTo>
                  <a:pt x="0" y="73151"/>
                </a:lnTo>
              </a:path>
            </a:pathLst>
          </a:custGeom>
          <a:ln w="38100">
            <a:solidFill>
              <a:srgbClr val="32CBCB"/>
            </a:solidFill>
          </a:ln>
        </p:spPr>
        <p:txBody>
          <a:bodyPr wrap="square" lIns="0" tIns="0" rIns="0" bIns="0" rtlCol="0"/>
          <a:lstStyle/>
          <a:p>
            <a:endParaRPr/>
          </a:p>
        </p:txBody>
      </p:sp>
      <p:sp>
        <p:nvSpPr>
          <p:cNvPr id="314" name="object 314"/>
          <p:cNvSpPr/>
          <p:nvPr/>
        </p:nvSpPr>
        <p:spPr>
          <a:xfrm>
            <a:off x="3780663" y="3393185"/>
            <a:ext cx="0" cy="73660"/>
          </a:xfrm>
          <a:custGeom>
            <a:avLst/>
            <a:gdLst/>
            <a:ahLst/>
            <a:cxnLst/>
            <a:rect l="l" t="t" r="r" b="b"/>
            <a:pathLst>
              <a:path h="73660">
                <a:moveTo>
                  <a:pt x="0" y="0"/>
                </a:moveTo>
                <a:lnTo>
                  <a:pt x="0" y="73151"/>
                </a:lnTo>
              </a:path>
            </a:pathLst>
          </a:custGeom>
          <a:ln w="38862">
            <a:solidFill>
              <a:srgbClr val="32CBCB"/>
            </a:solidFill>
          </a:ln>
        </p:spPr>
        <p:txBody>
          <a:bodyPr wrap="square" lIns="0" tIns="0" rIns="0" bIns="0" rtlCol="0"/>
          <a:lstStyle/>
          <a:p>
            <a:endParaRPr/>
          </a:p>
        </p:txBody>
      </p:sp>
      <p:sp>
        <p:nvSpPr>
          <p:cNvPr id="315" name="object 315"/>
          <p:cNvSpPr/>
          <p:nvPr/>
        </p:nvSpPr>
        <p:spPr>
          <a:xfrm>
            <a:off x="3850766" y="3396234"/>
            <a:ext cx="0" cy="73660"/>
          </a:xfrm>
          <a:custGeom>
            <a:avLst/>
            <a:gdLst/>
            <a:ahLst/>
            <a:cxnLst/>
            <a:rect l="l" t="t" r="r" b="b"/>
            <a:pathLst>
              <a:path h="73660">
                <a:moveTo>
                  <a:pt x="0" y="0"/>
                </a:moveTo>
                <a:lnTo>
                  <a:pt x="0" y="73150"/>
                </a:lnTo>
              </a:path>
            </a:pathLst>
          </a:custGeom>
          <a:ln w="38862">
            <a:solidFill>
              <a:srgbClr val="32CBCB"/>
            </a:solidFill>
          </a:ln>
        </p:spPr>
        <p:txBody>
          <a:bodyPr wrap="square" lIns="0" tIns="0" rIns="0" bIns="0" rtlCol="0"/>
          <a:lstStyle/>
          <a:p>
            <a:endParaRPr/>
          </a:p>
        </p:txBody>
      </p:sp>
      <p:sp>
        <p:nvSpPr>
          <p:cNvPr id="316" name="object 316"/>
          <p:cNvSpPr/>
          <p:nvPr/>
        </p:nvSpPr>
        <p:spPr>
          <a:xfrm>
            <a:off x="3920871" y="3374897"/>
            <a:ext cx="0" cy="74295"/>
          </a:xfrm>
          <a:custGeom>
            <a:avLst/>
            <a:gdLst/>
            <a:ahLst/>
            <a:cxnLst/>
            <a:rect l="l" t="t" r="r" b="b"/>
            <a:pathLst>
              <a:path h="74295">
                <a:moveTo>
                  <a:pt x="0" y="0"/>
                </a:moveTo>
                <a:lnTo>
                  <a:pt x="0" y="73912"/>
                </a:lnTo>
              </a:path>
            </a:pathLst>
          </a:custGeom>
          <a:ln w="38862">
            <a:solidFill>
              <a:srgbClr val="32CBCB"/>
            </a:solidFill>
          </a:ln>
        </p:spPr>
        <p:txBody>
          <a:bodyPr wrap="square" lIns="0" tIns="0" rIns="0" bIns="0" rtlCol="0"/>
          <a:lstStyle/>
          <a:p>
            <a:endParaRPr/>
          </a:p>
        </p:txBody>
      </p:sp>
      <p:sp>
        <p:nvSpPr>
          <p:cNvPr id="317" name="object 317"/>
          <p:cNvSpPr/>
          <p:nvPr/>
        </p:nvSpPr>
        <p:spPr>
          <a:xfrm>
            <a:off x="3990975" y="3316985"/>
            <a:ext cx="0" cy="74930"/>
          </a:xfrm>
          <a:custGeom>
            <a:avLst/>
            <a:gdLst/>
            <a:ahLst/>
            <a:cxnLst/>
            <a:rect l="l" t="t" r="r" b="b"/>
            <a:pathLst>
              <a:path h="74929">
                <a:moveTo>
                  <a:pt x="0" y="0"/>
                </a:moveTo>
                <a:lnTo>
                  <a:pt x="0" y="74675"/>
                </a:lnTo>
              </a:path>
            </a:pathLst>
          </a:custGeom>
          <a:ln w="38862">
            <a:solidFill>
              <a:srgbClr val="32CBCB"/>
            </a:solidFill>
          </a:ln>
        </p:spPr>
        <p:txBody>
          <a:bodyPr wrap="square" lIns="0" tIns="0" rIns="0" bIns="0" rtlCol="0"/>
          <a:lstStyle/>
          <a:p>
            <a:endParaRPr/>
          </a:p>
        </p:txBody>
      </p:sp>
      <p:sp>
        <p:nvSpPr>
          <p:cNvPr id="318" name="object 318"/>
          <p:cNvSpPr/>
          <p:nvPr/>
        </p:nvSpPr>
        <p:spPr>
          <a:xfrm>
            <a:off x="4061459" y="3294126"/>
            <a:ext cx="0" cy="78105"/>
          </a:xfrm>
          <a:custGeom>
            <a:avLst/>
            <a:gdLst/>
            <a:ahLst/>
            <a:cxnLst/>
            <a:rect l="l" t="t" r="r" b="b"/>
            <a:pathLst>
              <a:path h="78104">
                <a:moveTo>
                  <a:pt x="0" y="0"/>
                </a:moveTo>
                <a:lnTo>
                  <a:pt x="0" y="77725"/>
                </a:lnTo>
              </a:path>
            </a:pathLst>
          </a:custGeom>
          <a:ln w="38100">
            <a:solidFill>
              <a:srgbClr val="32CBCB"/>
            </a:solidFill>
          </a:ln>
        </p:spPr>
        <p:txBody>
          <a:bodyPr wrap="square" lIns="0" tIns="0" rIns="0" bIns="0" rtlCol="0"/>
          <a:lstStyle/>
          <a:p>
            <a:endParaRPr/>
          </a:p>
        </p:txBody>
      </p:sp>
      <p:sp>
        <p:nvSpPr>
          <p:cNvPr id="319" name="object 319"/>
          <p:cNvSpPr/>
          <p:nvPr/>
        </p:nvSpPr>
        <p:spPr>
          <a:xfrm>
            <a:off x="4131945" y="3303270"/>
            <a:ext cx="0" cy="77470"/>
          </a:xfrm>
          <a:custGeom>
            <a:avLst/>
            <a:gdLst/>
            <a:ahLst/>
            <a:cxnLst/>
            <a:rect l="l" t="t" r="r" b="b"/>
            <a:pathLst>
              <a:path h="77470">
                <a:moveTo>
                  <a:pt x="0" y="0"/>
                </a:moveTo>
                <a:lnTo>
                  <a:pt x="0" y="76961"/>
                </a:lnTo>
              </a:path>
            </a:pathLst>
          </a:custGeom>
          <a:ln w="38862">
            <a:solidFill>
              <a:srgbClr val="32CBCB"/>
            </a:solidFill>
          </a:ln>
        </p:spPr>
        <p:txBody>
          <a:bodyPr wrap="square" lIns="0" tIns="0" rIns="0" bIns="0" rtlCol="0"/>
          <a:lstStyle/>
          <a:p>
            <a:endParaRPr/>
          </a:p>
        </p:txBody>
      </p:sp>
      <p:sp>
        <p:nvSpPr>
          <p:cNvPr id="320" name="object 320"/>
          <p:cNvSpPr/>
          <p:nvPr/>
        </p:nvSpPr>
        <p:spPr>
          <a:xfrm>
            <a:off x="4202048" y="3328415"/>
            <a:ext cx="0" cy="78105"/>
          </a:xfrm>
          <a:custGeom>
            <a:avLst/>
            <a:gdLst/>
            <a:ahLst/>
            <a:cxnLst/>
            <a:rect l="l" t="t" r="r" b="b"/>
            <a:pathLst>
              <a:path h="78104">
                <a:moveTo>
                  <a:pt x="0" y="0"/>
                </a:moveTo>
                <a:lnTo>
                  <a:pt x="0" y="77724"/>
                </a:lnTo>
              </a:path>
            </a:pathLst>
          </a:custGeom>
          <a:ln w="38862">
            <a:solidFill>
              <a:srgbClr val="32CBCB"/>
            </a:solidFill>
          </a:ln>
        </p:spPr>
        <p:txBody>
          <a:bodyPr wrap="square" lIns="0" tIns="0" rIns="0" bIns="0" rtlCol="0"/>
          <a:lstStyle/>
          <a:p>
            <a:endParaRPr/>
          </a:p>
        </p:txBody>
      </p:sp>
      <p:sp>
        <p:nvSpPr>
          <p:cNvPr id="321" name="object 321"/>
          <p:cNvSpPr/>
          <p:nvPr/>
        </p:nvSpPr>
        <p:spPr>
          <a:xfrm>
            <a:off x="4272153" y="3332988"/>
            <a:ext cx="0" cy="78740"/>
          </a:xfrm>
          <a:custGeom>
            <a:avLst/>
            <a:gdLst/>
            <a:ahLst/>
            <a:cxnLst/>
            <a:rect l="l" t="t" r="r" b="b"/>
            <a:pathLst>
              <a:path h="78739">
                <a:moveTo>
                  <a:pt x="0" y="0"/>
                </a:moveTo>
                <a:lnTo>
                  <a:pt x="0" y="78487"/>
                </a:lnTo>
              </a:path>
            </a:pathLst>
          </a:custGeom>
          <a:ln w="38862">
            <a:solidFill>
              <a:srgbClr val="32CBCB"/>
            </a:solidFill>
          </a:ln>
        </p:spPr>
        <p:txBody>
          <a:bodyPr wrap="square" lIns="0" tIns="0" rIns="0" bIns="0" rtlCol="0"/>
          <a:lstStyle/>
          <a:p>
            <a:endParaRPr/>
          </a:p>
        </p:txBody>
      </p:sp>
      <p:sp>
        <p:nvSpPr>
          <p:cNvPr id="322" name="object 322"/>
          <p:cNvSpPr/>
          <p:nvPr/>
        </p:nvSpPr>
        <p:spPr>
          <a:xfrm>
            <a:off x="4342638" y="3331464"/>
            <a:ext cx="0" cy="79375"/>
          </a:xfrm>
          <a:custGeom>
            <a:avLst/>
            <a:gdLst/>
            <a:ahLst/>
            <a:cxnLst/>
            <a:rect l="l" t="t" r="r" b="b"/>
            <a:pathLst>
              <a:path h="79375">
                <a:moveTo>
                  <a:pt x="0" y="0"/>
                </a:moveTo>
                <a:lnTo>
                  <a:pt x="0" y="79248"/>
                </a:lnTo>
              </a:path>
            </a:pathLst>
          </a:custGeom>
          <a:ln w="38100">
            <a:solidFill>
              <a:srgbClr val="32CBCB"/>
            </a:solidFill>
          </a:ln>
        </p:spPr>
        <p:txBody>
          <a:bodyPr wrap="square" lIns="0" tIns="0" rIns="0" bIns="0" rtlCol="0"/>
          <a:lstStyle/>
          <a:p>
            <a:endParaRPr/>
          </a:p>
        </p:txBody>
      </p:sp>
      <p:sp>
        <p:nvSpPr>
          <p:cNvPr id="323" name="object 323"/>
          <p:cNvSpPr/>
          <p:nvPr/>
        </p:nvSpPr>
        <p:spPr>
          <a:xfrm>
            <a:off x="4413122" y="3352800"/>
            <a:ext cx="0" cy="79375"/>
          </a:xfrm>
          <a:custGeom>
            <a:avLst/>
            <a:gdLst/>
            <a:ahLst/>
            <a:cxnLst/>
            <a:rect l="l" t="t" r="r" b="b"/>
            <a:pathLst>
              <a:path h="79375">
                <a:moveTo>
                  <a:pt x="0" y="0"/>
                </a:moveTo>
                <a:lnTo>
                  <a:pt x="0" y="79248"/>
                </a:lnTo>
              </a:path>
            </a:pathLst>
          </a:custGeom>
          <a:ln w="38862">
            <a:solidFill>
              <a:srgbClr val="32CBCB"/>
            </a:solidFill>
          </a:ln>
        </p:spPr>
        <p:txBody>
          <a:bodyPr wrap="square" lIns="0" tIns="0" rIns="0" bIns="0" rtlCol="0"/>
          <a:lstStyle/>
          <a:p>
            <a:endParaRPr/>
          </a:p>
        </p:txBody>
      </p:sp>
      <p:sp>
        <p:nvSpPr>
          <p:cNvPr id="324" name="object 324"/>
          <p:cNvSpPr/>
          <p:nvPr/>
        </p:nvSpPr>
        <p:spPr>
          <a:xfrm>
            <a:off x="4483227" y="3360420"/>
            <a:ext cx="0" cy="80010"/>
          </a:xfrm>
          <a:custGeom>
            <a:avLst/>
            <a:gdLst/>
            <a:ahLst/>
            <a:cxnLst/>
            <a:rect l="l" t="t" r="r" b="b"/>
            <a:pathLst>
              <a:path h="80010">
                <a:moveTo>
                  <a:pt x="0" y="0"/>
                </a:moveTo>
                <a:lnTo>
                  <a:pt x="0" y="80009"/>
                </a:lnTo>
              </a:path>
            </a:pathLst>
          </a:custGeom>
          <a:ln w="38862">
            <a:solidFill>
              <a:srgbClr val="32CBCB"/>
            </a:solidFill>
          </a:ln>
        </p:spPr>
        <p:txBody>
          <a:bodyPr wrap="square" lIns="0" tIns="0" rIns="0" bIns="0" rtlCol="0"/>
          <a:lstStyle/>
          <a:p>
            <a:endParaRPr/>
          </a:p>
        </p:txBody>
      </p:sp>
      <p:sp>
        <p:nvSpPr>
          <p:cNvPr id="325" name="object 325"/>
          <p:cNvSpPr/>
          <p:nvPr/>
        </p:nvSpPr>
        <p:spPr>
          <a:xfrm>
            <a:off x="4553330" y="3364229"/>
            <a:ext cx="0" cy="81280"/>
          </a:xfrm>
          <a:custGeom>
            <a:avLst/>
            <a:gdLst/>
            <a:ahLst/>
            <a:cxnLst/>
            <a:rect l="l" t="t" r="r" b="b"/>
            <a:pathLst>
              <a:path h="81279">
                <a:moveTo>
                  <a:pt x="0" y="0"/>
                </a:moveTo>
                <a:lnTo>
                  <a:pt x="0" y="80772"/>
                </a:lnTo>
              </a:path>
            </a:pathLst>
          </a:custGeom>
          <a:ln w="38862">
            <a:solidFill>
              <a:srgbClr val="32CBCB"/>
            </a:solidFill>
          </a:ln>
        </p:spPr>
        <p:txBody>
          <a:bodyPr wrap="square" lIns="0" tIns="0" rIns="0" bIns="0" rtlCol="0"/>
          <a:lstStyle/>
          <a:p>
            <a:endParaRPr/>
          </a:p>
        </p:txBody>
      </p:sp>
      <p:sp>
        <p:nvSpPr>
          <p:cNvPr id="326" name="object 326"/>
          <p:cNvSpPr/>
          <p:nvPr/>
        </p:nvSpPr>
        <p:spPr>
          <a:xfrm>
            <a:off x="4623434" y="3361944"/>
            <a:ext cx="0" cy="78740"/>
          </a:xfrm>
          <a:custGeom>
            <a:avLst/>
            <a:gdLst/>
            <a:ahLst/>
            <a:cxnLst/>
            <a:rect l="l" t="t" r="r" b="b"/>
            <a:pathLst>
              <a:path h="78739">
                <a:moveTo>
                  <a:pt x="0" y="0"/>
                </a:moveTo>
                <a:lnTo>
                  <a:pt x="0" y="78485"/>
                </a:lnTo>
              </a:path>
            </a:pathLst>
          </a:custGeom>
          <a:ln w="38862">
            <a:solidFill>
              <a:srgbClr val="32CBCB"/>
            </a:solidFill>
          </a:ln>
        </p:spPr>
        <p:txBody>
          <a:bodyPr wrap="square" lIns="0" tIns="0" rIns="0" bIns="0" rtlCol="0"/>
          <a:lstStyle/>
          <a:p>
            <a:endParaRPr/>
          </a:p>
        </p:txBody>
      </p:sp>
      <p:sp>
        <p:nvSpPr>
          <p:cNvPr id="327" name="object 327"/>
          <p:cNvSpPr/>
          <p:nvPr/>
        </p:nvSpPr>
        <p:spPr>
          <a:xfrm>
            <a:off x="4693920" y="3354323"/>
            <a:ext cx="0" cy="81280"/>
          </a:xfrm>
          <a:custGeom>
            <a:avLst/>
            <a:gdLst/>
            <a:ahLst/>
            <a:cxnLst/>
            <a:rect l="l" t="t" r="r" b="b"/>
            <a:pathLst>
              <a:path h="81279">
                <a:moveTo>
                  <a:pt x="0" y="0"/>
                </a:moveTo>
                <a:lnTo>
                  <a:pt x="0" y="80772"/>
                </a:lnTo>
              </a:path>
            </a:pathLst>
          </a:custGeom>
          <a:ln w="38100">
            <a:solidFill>
              <a:srgbClr val="32CBCB"/>
            </a:solidFill>
          </a:ln>
        </p:spPr>
        <p:txBody>
          <a:bodyPr wrap="square" lIns="0" tIns="0" rIns="0" bIns="0" rtlCol="0"/>
          <a:lstStyle/>
          <a:p>
            <a:endParaRPr/>
          </a:p>
        </p:txBody>
      </p:sp>
      <p:sp>
        <p:nvSpPr>
          <p:cNvPr id="328" name="object 328"/>
          <p:cNvSpPr/>
          <p:nvPr/>
        </p:nvSpPr>
        <p:spPr>
          <a:xfrm>
            <a:off x="4764404" y="3345941"/>
            <a:ext cx="0" cy="81915"/>
          </a:xfrm>
          <a:custGeom>
            <a:avLst/>
            <a:gdLst/>
            <a:ahLst/>
            <a:cxnLst/>
            <a:rect l="l" t="t" r="r" b="b"/>
            <a:pathLst>
              <a:path h="81914">
                <a:moveTo>
                  <a:pt x="0" y="0"/>
                </a:moveTo>
                <a:lnTo>
                  <a:pt x="0" y="81533"/>
                </a:lnTo>
              </a:path>
            </a:pathLst>
          </a:custGeom>
          <a:ln w="38862">
            <a:solidFill>
              <a:srgbClr val="32CBCB"/>
            </a:solidFill>
          </a:ln>
        </p:spPr>
        <p:txBody>
          <a:bodyPr wrap="square" lIns="0" tIns="0" rIns="0" bIns="0" rtlCol="0"/>
          <a:lstStyle/>
          <a:p>
            <a:endParaRPr/>
          </a:p>
        </p:txBody>
      </p:sp>
      <p:sp>
        <p:nvSpPr>
          <p:cNvPr id="329" name="object 329"/>
          <p:cNvSpPr/>
          <p:nvPr/>
        </p:nvSpPr>
        <p:spPr>
          <a:xfrm>
            <a:off x="4834509" y="3339084"/>
            <a:ext cx="0" cy="80010"/>
          </a:xfrm>
          <a:custGeom>
            <a:avLst/>
            <a:gdLst/>
            <a:ahLst/>
            <a:cxnLst/>
            <a:rect l="l" t="t" r="r" b="b"/>
            <a:pathLst>
              <a:path h="80010">
                <a:moveTo>
                  <a:pt x="0" y="0"/>
                </a:moveTo>
                <a:lnTo>
                  <a:pt x="0" y="80009"/>
                </a:lnTo>
              </a:path>
            </a:pathLst>
          </a:custGeom>
          <a:ln w="38862">
            <a:solidFill>
              <a:srgbClr val="32CBCB"/>
            </a:solidFill>
          </a:ln>
        </p:spPr>
        <p:txBody>
          <a:bodyPr wrap="square" lIns="0" tIns="0" rIns="0" bIns="0" rtlCol="0"/>
          <a:lstStyle/>
          <a:p>
            <a:endParaRPr/>
          </a:p>
        </p:txBody>
      </p:sp>
      <p:sp>
        <p:nvSpPr>
          <p:cNvPr id="330" name="object 330"/>
          <p:cNvSpPr/>
          <p:nvPr/>
        </p:nvSpPr>
        <p:spPr>
          <a:xfrm>
            <a:off x="4904613" y="3326891"/>
            <a:ext cx="0" cy="82550"/>
          </a:xfrm>
          <a:custGeom>
            <a:avLst/>
            <a:gdLst/>
            <a:ahLst/>
            <a:cxnLst/>
            <a:rect l="l" t="t" r="r" b="b"/>
            <a:pathLst>
              <a:path h="82550">
                <a:moveTo>
                  <a:pt x="0" y="0"/>
                </a:moveTo>
                <a:lnTo>
                  <a:pt x="0" y="82296"/>
                </a:lnTo>
              </a:path>
            </a:pathLst>
          </a:custGeom>
          <a:ln w="38862">
            <a:solidFill>
              <a:srgbClr val="32CBCB"/>
            </a:solidFill>
          </a:ln>
        </p:spPr>
        <p:txBody>
          <a:bodyPr wrap="square" lIns="0" tIns="0" rIns="0" bIns="0" rtlCol="0"/>
          <a:lstStyle/>
          <a:p>
            <a:endParaRPr/>
          </a:p>
        </p:txBody>
      </p:sp>
      <p:sp>
        <p:nvSpPr>
          <p:cNvPr id="331" name="object 331"/>
          <p:cNvSpPr/>
          <p:nvPr/>
        </p:nvSpPr>
        <p:spPr>
          <a:xfrm>
            <a:off x="4975097" y="3314700"/>
            <a:ext cx="0" cy="81915"/>
          </a:xfrm>
          <a:custGeom>
            <a:avLst/>
            <a:gdLst/>
            <a:ahLst/>
            <a:cxnLst/>
            <a:rect l="l" t="t" r="r" b="b"/>
            <a:pathLst>
              <a:path h="81914">
                <a:moveTo>
                  <a:pt x="0" y="0"/>
                </a:moveTo>
                <a:lnTo>
                  <a:pt x="0" y="81533"/>
                </a:lnTo>
              </a:path>
            </a:pathLst>
          </a:custGeom>
          <a:ln w="38100">
            <a:solidFill>
              <a:srgbClr val="32CBCB"/>
            </a:solidFill>
          </a:ln>
        </p:spPr>
        <p:txBody>
          <a:bodyPr wrap="square" lIns="0" tIns="0" rIns="0" bIns="0" rtlCol="0"/>
          <a:lstStyle/>
          <a:p>
            <a:endParaRPr/>
          </a:p>
        </p:txBody>
      </p:sp>
      <p:sp>
        <p:nvSpPr>
          <p:cNvPr id="332" name="object 332"/>
          <p:cNvSpPr/>
          <p:nvPr/>
        </p:nvSpPr>
        <p:spPr>
          <a:xfrm>
            <a:off x="5045583" y="3305555"/>
            <a:ext cx="0" cy="81915"/>
          </a:xfrm>
          <a:custGeom>
            <a:avLst/>
            <a:gdLst/>
            <a:ahLst/>
            <a:cxnLst/>
            <a:rect l="l" t="t" r="r" b="b"/>
            <a:pathLst>
              <a:path h="81914">
                <a:moveTo>
                  <a:pt x="0" y="0"/>
                </a:moveTo>
                <a:lnTo>
                  <a:pt x="0" y="81533"/>
                </a:lnTo>
              </a:path>
            </a:pathLst>
          </a:custGeom>
          <a:ln w="38862">
            <a:solidFill>
              <a:srgbClr val="32CBCB"/>
            </a:solidFill>
          </a:ln>
        </p:spPr>
        <p:txBody>
          <a:bodyPr wrap="square" lIns="0" tIns="0" rIns="0" bIns="0" rtlCol="0"/>
          <a:lstStyle/>
          <a:p>
            <a:endParaRPr/>
          </a:p>
        </p:txBody>
      </p:sp>
      <p:sp>
        <p:nvSpPr>
          <p:cNvPr id="333" name="object 333"/>
          <p:cNvSpPr/>
          <p:nvPr/>
        </p:nvSpPr>
        <p:spPr>
          <a:xfrm>
            <a:off x="5115686" y="3298697"/>
            <a:ext cx="0" cy="83185"/>
          </a:xfrm>
          <a:custGeom>
            <a:avLst/>
            <a:gdLst/>
            <a:ahLst/>
            <a:cxnLst/>
            <a:rect l="l" t="t" r="r" b="b"/>
            <a:pathLst>
              <a:path h="83185">
                <a:moveTo>
                  <a:pt x="0" y="0"/>
                </a:moveTo>
                <a:lnTo>
                  <a:pt x="0" y="83057"/>
                </a:lnTo>
              </a:path>
            </a:pathLst>
          </a:custGeom>
          <a:ln w="38862">
            <a:solidFill>
              <a:srgbClr val="32CBCB"/>
            </a:solidFill>
          </a:ln>
        </p:spPr>
        <p:txBody>
          <a:bodyPr wrap="square" lIns="0" tIns="0" rIns="0" bIns="0" rtlCol="0"/>
          <a:lstStyle/>
          <a:p>
            <a:endParaRPr/>
          </a:p>
        </p:txBody>
      </p:sp>
      <p:sp>
        <p:nvSpPr>
          <p:cNvPr id="334" name="object 334"/>
          <p:cNvSpPr/>
          <p:nvPr/>
        </p:nvSpPr>
        <p:spPr>
          <a:xfrm>
            <a:off x="5185790" y="3291078"/>
            <a:ext cx="0" cy="85090"/>
          </a:xfrm>
          <a:custGeom>
            <a:avLst/>
            <a:gdLst/>
            <a:ahLst/>
            <a:cxnLst/>
            <a:rect l="l" t="t" r="r" b="b"/>
            <a:pathLst>
              <a:path h="85089">
                <a:moveTo>
                  <a:pt x="0" y="0"/>
                </a:moveTo>
                <a:lnTo>
                  <a:pt x="0" y="84581"/>
                </a:lnTo>
              </a:path>
            </a:pathLst>
          </a:custGeom>
          <a:ln w="38862">
            <a:solidFill>
              <a:srgbClr val="32CBCB"/>
            </a:solidFill>
          </a:ln>
        </p:spPr>
        <p:txBody>
          <a:bodyPr wrap="square" lIns="0" tIns="0" rIns="0" bIns="0" rtlCol="0"/>
          <a:lstStyle/>
          <a:p>
            <a:endParaRPr/>
          </a:p>
        </p:txBody>
      </p:sp>
      <p:sp>
        <p:nvSpPr>
          <p:cNvPr id="335" name="object 335"/>
          <p:cNvSpPr/>
          <p:nvPr/>
        </p:nvSpPr>
        <p:spPr>
          <a:xfrm>
            <a:off x="5255895" y="3282696"/>
            <a:ext cx="0" cy="85090"/>
          </a:xfrm>
          <a:custGeom>
            <a:avLst/>
            <a:gdLst/>
            <a:ahLst/>
            <a:cxnLst/>
            <a:rect l="l" t="t" r="r" b="b"/>
            <a:pathLst>
              <a:path h="85089">
                <a:moveTo>
                  <a:pt x="0" y="0"/>
                </a:moveTo>
                <a:lnTo>
                  <a:pt x="0" y="84581"/>
                </a:lnTo>
              </a:path>
            </a:pathLst>
          </a:custGeom>
          <a:ln w="38862">
            <a:solidFill>
              <a:srgbClr val="32CBCB"/>
            </a:solidFill>
          </a:ln>
        </p:spPr>
        <p:txBody>
          <a:bodyPr wrap="square" lIns="0" tIns="0" rIns="0" bIns="0" rtlCol="0"/>
          <a:lstStyle/>
          <a:p>
            <a:endParaRPr/>
          </a:p>
        </p:txBody>
      </p:sp>
      <p:sp>
        <p:nvSpPr>
          <p:cNvPr id="336" name="object 336"/>
          <p:cNvSpPr/>
          <p:nvPr/>
        </p:nvSpPr>
        <p:spPr>
          <a:xfrm>
            <a:off x="5326379" y="3274314"/>
            <a:ext cx="0" cy="85090"/>
          </a:xfrm>
          <a:custGeom>
            <a:avLst/>
            <a:gdLst/>
            <a:ahLst/>
            <a:cxnLst/>
            <a:rect l="l" t="t" r="r" b="b"/>
            <a:pathLst>
              <a:path h="85089">
                <a:moveTo>
                  <a:pt x="0" y="0"/>
                </a:moveTo>
                <a:lnTo>
                  <a:pt x="0" y="84581"/>
                </a:lnTo>
              </a:path>
            </a:pathLst>
          </a:custGeom>
          <a:ln w="38100">
            <a:solidFill>
              <a:srgbClr val="32CBCB"/>
            </a:solidFill>
          </a:ln>
        </p:spPr>
        <p:txBody>
          <a:bodyPr wrap="square" lIns="0" tIns="0" rIns="0" bIns="0" rtlCol="0"/>
          <a:lstStyle/>
          <a:p>
            <a:endParaRPr/>
          </a:p>
        </p:txBody>
      </p:sp>
      <p:sp>
        <p:nvSpPr>
          <p:cNvPr id="337" name="object 337"/>
          <p:cNvSpPr/>
          <p:nvPr/>
        </p:nvSpPr>
        <p:spPr>
          <a:xfrm>
            <a:off x="5396865" y="3274314"/>
            <a:ext cx="0" cy="85090"/>
          </a:xfrm>
          <a:custGeom>
            <a:avLst/>
            <a:gdLst/>
            <a:ahLst/>
            <a:cxnLst/>
            <a:rect l="l" t="t" r="r" b="b"/>
            <a:pathLst>
              <a:path h="85089">
                <a:moveTo>
                  <a:pt x="0" y="0"/>
                </a:moveTo>
                <a:lnTo>
                  <a:pt x="0" y="84581"/>
                </a:lnTo>
              </a:path>
            </a:pathLst>
          </a:custGeom>
          <a:ln w="38862">
            <a:solidFill>
              <a:srgbClr val="32CBCB"/>
            </a:solidFill>
          </a:ln>
        </p:spPr>
        <p:txBody>
          <a:bodyPr wrap="square" lIns="0" tIns="0" rIns="0" bIns="0" rtlCol="0"/>
          <a:lstStyle/>
          <a:p>
            <a:endParaRPr/>
          </a:p>
        </p:txBody>
      </p:sp>
      <p:sp>
        <p:nvSpPr>
          <p:cNvPr id="338" name="object 338"/>
          <p:cNvSpPr/>
          <p:nvPr/>
        </p:nvSpPr>
        <p:spPr>
          <a:xfrm>
            <a:off x="5466969" y="3275838"/>
            <a:ext cx="0" cy="85090"/>
          </a:xfrm>
          <a:custGeom>
            <a:avLst/>
            <a:gdLst/>
            <a:ahLst/>
            <a:cxnLst/>
            <a:rect l="l" t="t" r="r" b="b"/>
            <a:pathLst>
              <a:path h="85089">
                <a:moveTo>
                  <a:pt x="0" y="0"/>
                </a:moveTo>
                <a:lnTo>
                  <a:pt x="0" y="84581"/>
                </a:lnTo>
              </a:path>
            </a:pathLst>
          </a:custGeom>
          <a:ln w="38862">
            <a:solidFill>
              <a:srgbClr val="32CBCB"/>
            </a:solidFill>
          </a:ln>
        </p:spPr>
        <p:txBody>
          <a:bodyPr wrap="square" lIns="0" tIns="0" rIns="0" bIns="0" rtlCol="0"/>
          <a:lstStyle/>
          <a:p>
            <a:endParaRPr/>
          </a:p>
        </p:txBody>
      </p:sp>
      <p:sp>
        <p:nvSpPr>
          <p:cNvPr id="339" name="object 339"/>
          <p:cNvSpPr/>
          <p:nvPr/>
        </p:nvSpPr>
        <p:spPr>
          <a:xfrm>
            <a:off x="5537072" y="3272790"/>
            <a:ext cx="0" cy="85090"/>
          </a:xfrm>
          <a:custGeom>
            <a:avLst/>
            <a:gdLst/>
            <a:ahLst/>
            <a:cxnLst/>
            <a:rect l="l" t="t" r="r" b="b"/>
            <a:pathLst>
              <a:path h="85089">
                <a:moveTo>
                  <a:pt x="0" y="0"/>
                </a:moveTo>
                <a:lnTo>
                  <a:pt x="0" y="84581"/>
                </a:lnTo>
              </a:path>
            </a:pathLst>
          </a:custGeom>
          <a:ln w="38862">
            <a:solidFill>
              <a:srgbClr val="32CBCB"/>
            </a:solidFill>
          </a:ln>
        </p:spPr>
        <p:txBody>
          <a:bodyPr wrap="square" lIns="0" tIns="0" rIns="0" bIns="0" rtlCol="0"/>
          <a:lstStyle/>
          <a:p>
            <a:endParaRPr/>
          </a:p>
        </p:txBody>
      </p:sp>
      <p:sp>
        <p:nvSpPr>
          <p:cNvPr id="340" name="object 340"/>
          <p:cNvSpPr/>
          <p:nvPr/>
        </p:nvSpPr>
        <p:spPr>
          <a:xfrm>
            <a:off x="5607177" y="3266694"/>
            <a:ext cx="0" cy="86360"/>
          </a:xfrm>
          <a:custGeom>
            <a:avLst/>
            <a:gdLst/>
            <a:ahLst/>
            <a:cxnLst/>
            <a:rect l="l" t="t" r="r" b="b"/>
            <a:pathLst>
              <a:path h="86360">
                <a:moveTo>
                  <a:pt x="0" y="0"/>
                </a:moveTo>
                <a:lnTo>
                  <a:pt x="0" y="86105"/>
                </a:lnTo>
              </a:path>
            </a:pathLst>
          </a:custGeom>
          <a:ln w="38862">
            <a:solidFill>
              <a:srgbClr val="32CBCB"/>
            </a:solidFill>
          </a:ln>
        </p:spPr>
        <p:txBody>
          <a:bodyPr wrap="square" lIns="0" tIns="0" rIns="0" bIns="0" rtlCol="0"/>
          <a:lstStyle/>
          <a:p>
            <a:endParaRPr/>
          </a:p>
        </p:txBody>
      </p:sp>
      <p:sp>
        <p:nvSpPr>
          <p:cNvPr id="341" name="object 341"/>
          <p:cNvSpPr/>
          <p:nvPr/>
        </p:nvSpPr>
        <p:spPr>
          <a:xfrm>
            <a:off x="5677661" y="3259835"/>
            <a:ext cx="0" cy="86360"/>
          </a:xfrm>
          <a:custGeom>
            <a:avLst/>
            <a:gdLst/>
            <a:ahLst/>
            <a:cxnLst/>
            <a:rect l="l" t="t" r="r" b="b"/>
            <a:pathLst>
              <a:path h="86360">
                <a:moveTo>
                  <a:pt x="0" y="0"/>
                </a:moveTo>
                <a:lnTo>
                  <a:pt x="0" y="86105"/>
                </a:lnTo>
              </a:path>
            </a:pathLst>
          </a:custGeom>
          <a:ln w="38100">
            <a:solidFill>
              <a:srgbClr val="32CBCB"/>
            </a:solidFill>
          </a:ln>
        </p:spPr>
        <p:txBody>
          <a:bodyPr wrap="square" lIns="0" tIns="0" rIns="0" bIns="0" rtlCol="0"/>
          <a:lstStyle/>
          <a:p>
            <a:endParaRPr/>
          </a:p>
        </p:txBody>
      </p:sp>
      <p:sp>
        <p:nvSpPr>
          <p:cNvPr id="342" name="object 342"/>
          <p:cNvSpPr/>
          <p:nvPr/>
        </p:nvSpPr>
        <p:spPr>
          <a:xfrm>
            <a:off x="5748146" y="3251453"/>
            <a:ext cx="0" cy="87630"/>
          </a:xfrm>
          <a:custGeom>
            <a:avLst/>
            <a:gdLst/>
            <a:ahLst/>
            <a:cxnLst/>
            <a:rect l="l" t="t" r="r" b="b"/>
            <a:pathLst>
              <a:path h="87629">
                <a:moveTo>
                  <a:pt x="0" y="0"/>
                </a:moveTo>
                <a:lnTo>
                  <a:pt x="0" y="87629"/>
                </a:lnTo>
              </a:path>
            </a:pathLst>
          </a:custGeom>
          <a:ln w="38862">
            <a:solidFill>
              <a:srgbClr val="32CBCB"/>
            </a:solidFill>
          </a:ln>
        </p:spPr>
        <p:txBody>
          <a:bodyPr wrap="square" lIns="0" tIns="0" rIns="0" bIns="0" rtlCol="0"/>
          <a:lstStyle/>
          <a:p>
            <a:endParaRPr/>
          </a:p>
        </p:txBody>
      </p:sp>
      <p:sp>
        <p:nvSpPr>
          <p:cNvPr id="343" name="object 343"/>
          <p:cNvSpPr/>
          <p:nvPr/>
        </p:nvSpPr>
        <p:spPr>
          <a:xfrm>
            <a:off x="5818251" y="3243833"/>
            <a:ext cx="0" cy="87630"/>
          </a:xfrm>
          <a:custGeom>
            <a:avLst/>
            <a:gdLst/>
            <a:ahLst/>
            <a:cxnLst/>
            <a:rect l="l" t="t" r="r" b="b"/>
            <a:pathLst>
              <a:path h="87629">
                <a:moveTo>
                  <a:pt x="0" y="0"/>
                </a:moveTo>
                <a:lnTo>
                  <a:pt x="0" y="87629"/>
                </a:lnTo>
              </a:path>
            </a:pathLst>
          </a:custGeom>
          <a:ln w="38862">
            <a:solidFill>
              <a:srgbClr val="32CBCB"/>
            </a:solidFill>
          </a:ln>
        </p:spPr>
        <p:txBody>
          <a:bodyPr wrap="square" lIns="0" tIns="0" rIns="0" bIns="0" rtlCol="0"/>
          <a:lstStyle/>
          <a:p>
            <a:endParaRPr/>
          </a:p>
        </p:txBody>
      </p:sp>
      <p:sp>
        <p:nvSpPr>
          <p:cNvPr id="344" name="object 344"/>
          <p:cNvSpPr/>
          <p:nvPr/>
        </p:nvSpPr>
        <p:spPr>
          <a:xfrm>
            <a:off x="5888354" y="3236976"/>
            <a:ext cx="0" cy="87630"/>
          </a:xfrm>
          <a:custGeom>
            <a:avLst/>
            <a:gdLst/>
            <a:ahLst/>
            <a:cxnLst/>
            <a:rect l="l" t="t" r="r" b="b"/>
            <a:pathLst>
              <a:path h="87629">
                <a:moveTo>
                  <a:pt x="0" y="0"/>
                </a:moveTo>
                <a:lnTo>
                  <a:pt x="0" y="87629"/>
                </a:lnTo>
              </a:path>
            </a:pathLst>
          </a:custGeom>
          <a:ln w="38862">
            <a:solidFill>
              <a:srgbClr val="32CBCB"/>
            </a:solidFill>
          </a:ln>
        </p:spPr>
        <p:txBody>
          <a:bodyPr wrap="square" lIns="0" tIns="0" rIns="0" bIns="0" rtlCol="0"/>
          <a:lstStyle/>
          <a:p>
            <a:endParaRPr/>
          </a:p>
        </p:txBody>
      </p:sp>
      <p:sp>
        <p:nvSpPr>
          <p:cNvPr id="345" name="object 345"/>
          <p:cNvSpPr/>
          <p:nvPr/>
        </p:nvSpPr>
        <p:spPr>
          <a:xfrm>
            <a:off x="5958840" y="3230879"/>
            <a:ext cx="0" cy="87630"/>
          </a:xfrm>
          <a:custGeom>
            <a:avLst/>
            <a:gdLst/>
            <a:ahLst/>
            <a:cxnLst/>
            <a:rect l="l" t="t" r="r" b="b"/>
            <a:pathLst>
              <a:path h="87629">
                <a:moveTo>
                  <a:pt x="0" y="0"/>
                </a:moveTo>
                <a:lnTo>
                  <a:pt x="0" y="87629"/>
                </a:lnTo>
              </a:path>
            </a:pathLst>
          </a:custGeom>
          <a:ln w="38100">
            <a:solidFill>
              <a:srgbClr val="32CBCB"/>
            </a:solidFill>
          </a:ln>
        </p:spPr>
        <p:txBody>
          <a:bodyPr wrap="square" lIns="0" tIns="0" rIns="0" bIns="0" rtlCol="0"/>
          <a:lstStyle/>
          <a:p>
            <a:endParaRPr/>
          </a:p>
        </p:txBody>
      </p:sp>
      <p:sp>
        <p:nvSpPr>
          <p:cNvPr id="346" name="object 346"/>
          <p:cNvSpPr/>
          <p:nvPr/>
        </p:nvSpPr>
        <p:spPr>
          <a:xfrm>
            <a:off x="6029325" y="3224022"/>
            <a:ext cx="0" cy="89535"/>
          </a:xfrm>
          <a:custGeom>
            <a:avLst/>
            <a:gdLst/>
            <a:ahLst/>
            <a:cxnLst/>
            <a:rect l="l" t="t" r="r" b="b"/>
            <a:pathLst>
              <a:path h="89535">
                <a:moveTo>
                  <a:pt x="0" y="0"/>
                </a:moveTo>
                <a:lnTo>
                  <a:pt x="0" y="89153"/>
                </a:lnTo>
              </a:path>
            </a:pathLst>
          </a:custGeom>
          <a:ln w="38862">
            <a:solidFill>
              <a:srgbClr val="32CBCB"/>
            </a:solidFill>
          </a:ln>
        </p:spPr>
        <p:txBody>
          <a:bodyPr wrap="square" lIns="0" tIns="0" rIns="0" bIns="0" rtlCol="0"/>
          <a:lstStyle/>
          <a:p>
            <a:endParaRPr/>
          </a:p>
        </p:txBody>
      </p:sp>
      <p:sp>
        <p:nvSpPr>
          <p:cNvPr id="347" name="object 347"/>
          <p:cNvSpPr/>
          <p:nvPr/>
        </p:nvSpPr>
        <p:spPr>
          <a:xfrm>
            <a:off x="6099428" y="3218688"/>
            <a:ext cx="0" cy="88900"/>
          </a:xfrm>
          <a:custGeom>
            <a:avLst/>
            <a:gdLst/>
            <a:ahLst/>
            <a:cxnLst/>
            <a:rect l="l" t="t" r="r" b="b"/>
            <a:pathLst>
              <a:path h="88900">
                <a:moveTo>
                  <a:pt x="0" y="0"/>
                </a:moveTo>
                <a:lnTo>
                  <a:pt x="0" y="88392"/>
                </a:lnTo>
              </a:path>
            </a:pathLst>
          </a:custGeom>
          <a:ln w="38862">
            <a:solidFill>
              <a:srgbClr val="32CBCB"/>
            </a:solidFill>
          </a:ln>
        </p:spPr>
        <p:txBody>
          <a:bodyPr wrap="square" lIns="0" tIns="0" rIns="0" bIns="0" rtlCol="0"/>
          <a:lstStyle/>
          <a:p>
            <a:endParaRPr/>
          </a:p>
        </p:txBody>
      </p:sp>
      <p:sp>
        <p:nvSpPr>
          <p:cNvPr id="348" name="object 348"/>
          <p:cNvSpPr/>
          <p:nvPr/>
        </p:nvSpPr>
        <p:spPr>
          <a:xfrm>
            <a:off x="6169533" y="3211067"/>
            <a:ext cx="0" cy="90805"/>
          </a:xfrm>
          <a:custGeom>
            <a:avLst/>
            <a:gdLst/>
            <a:ahLst/>
            <a:cxnLst/>
            <a:rect l="l" t="t" r="r" b="b"/>
            <a:pathLst>
              <a:path h="90804">
                <a:moveTo>
                  <a:pt x="0" y="0"/>
                </a:moveTo>
                <a:lnTo>
                  <a:pt x="0" y="90677"/>
                </a:lnTo>
              </a:path>
            </a:pathLst>
          </a:custGeom>
          <a:ln w="38862">
            <a:solidFill>
              <a:srgbClr val="32CBCB"/>
            </a:solidFill>
          </a:ln>
        </p:spPr>
        <p:txBody>
          <a:bodyPr wrap="square" lIns="0" tIns="0" rIns="0" bIns="0" rtlCol="0"/>
          <a:lstStyle/>
          <a:p>
            <a:endParaRPr/>
          </a:p>
        </p:txBody>
      </p:sp>
      <p:sp>
        <p:nvSpPr>
          <p:cNvPr id="349" name="object 349"/>
          <p:cNvSpPr/>
          <p:nvPr/>
        </p:nvSpPr>
        <p:spPr>
          <a:xfrm>
            <a:off x="6239636" y="3204210"/>
            <a:ext cx="0" cy="90170"/>
          </a:xfrm>
          <a:custGeom>
            <a:avLst/>
            <a:gdLst/>
            <a:ahLst/>
            <a:cxnLst/>
            <a:rect l="l" t="t" r="r" b="b"/>
            <a:pathLst>
              <a:path h="90170">
                <a:moveTo>
                  <a:pt x="0" y="0"/>
                </a:moveTo>
                <a:lnTo>
                  <a:pt x="0" y="89916"/>
                </a:lnTo>
              </a:path>
            </a:pathLst>
          </a:custGeom>
          <a:ln w="38862">
            <a:solidFill>
              <a:srgbClr val="32CBCB"/>
            </a:solidFill>
          </a:ln>
        </p:spPr>
        <p:txBody>
          <a:bodyPr wrap="square" lIns="0" tIns="0" rIns="0" bIns="0" rtlCol="0"/>
          <a:lstStyle/>
          <a:p>
            <a:endParaRPr/>
          </a:p>
        </p:txBody>
      </p:sp>
      <p:sp>
        <p:nvSpPr>
          <p:cNvPr id="350" name="object 350"/>
          <p:cNvSpPr/>
          <p:nvPr/>
        </p:nvSpPr>
        <p:spPr>
          <a:xfrm>
            <a:off x="6310121" y="3198114"/>
            <a:ext cx="0" cy="90805"/>
          </a:xfrm>
          <a:custGeom>
            <a:avLst/>
            <a:gdLst/>
            <a:ahLst/>
            <a:cxnLst/>
            <a:rect l="l" t="t" r="r" b="b"/>
            <a:pathLst>
              <a:path h="90804">
                <a:moveTo>
                  <a:pt x="0" y="0"/>
                </a:moveTo>
                <a:lnTo>
                  <a:pt x="0" y="90677"/>
                </a:lnTo>
              </a:path>
            </a:pathLst>
          </a:custGeom>
          <a:ln w="38100">
            <a:solidFill>
              <a:srgbClr val="32CBCB"/>
            </a:solidFill>
          </a:ln>
        </p:spPr>
        <p:txBody>
          <a:bodyPr wrap="square" lIns="0" tIns="0" rIns="0" bIns="0" rtlCol="0"/>
          <a:lstStyle/>
          <a:p>
            <a:endParaRPr/>
          </a:p>
        </p:txBody>
      </p:sp>
      <p:sp>
        <p:nvSpPr>
          <p:cNvPr id="351" name="object 351"/>
          <p:cNvSpPr/>
          <p:nvPr/>
        </p:nvSpPr>
        <p:spPr>
          <a:xfrm>
            <a:off x="6380607" y="3191255"/>
            <a:ext cx="0" cy="91440"/>
          </a:xfrm>
          <a:custGeom>
            <a:avLst/>
            <a:gdLst/>
            <a:ahLst/>
            <a:cxnLst/>
            <a:rect l="l" t="t" r="r" b="b"/>
            <a:pathLst>
              <a:path h="91439">
                <a:moveTo>
                  <a:pt x="0" y="0"/>
                </a:moveTo>
                <a:lnTo>
                  <a:pt x="0" y="91440"/>
                </a:lnTo>
              </a:path>
            </a:pathLst>
          </a:custGeom>
          <a:ln w="38862">
            <a:solidFill>
              <a:srgbClr val="32CBCB"/>
            </a:solidFill>
          </a:ln>
        </p:spPr>
        <p:txBody>
          <a:bodyPr wrap="square" lIns="0" tIns="0" rIns="0" bIns="0" rtlCol="0"/>
          <a:lstStyle/>
          <a:p>
            <a:endParaRPr/>
          </a:p>
        </p:txBody>
      </p:sp>
      <p:sp>
        <p:nvSpPr>
          <p:cNvPr id="352" name="object 352"/>
          <p:cNvSpPr/>
          <p:nvPr/>
        </p:nvSpPr>
        <p:spPr>
          <a:xfrm>
            <a:off x="6450710" y="3183635"/>
            <a:ext cx="0" cy="92710"/>
          </a:xfrm>
          <a:custGeom>
            <a:avLst/>
            <a:gdLst/>
            <a:ahLst/>
            <a:cxnLst/>
            <a:rect l="l" t="t" r="r" b="b"/>
            <a:pathLst>
              <a:path h="92710">
                <a:moveTo>
                  <a:pt x="0" y="0"/>
                </a:moveTo>
                <a:lnTo>
                  <a:pt x="0" y="92201"/>
                </a:lnTo>
              </a:path>
            </a:pathLst>
          </a:custGeom>
          <a:ln w="38862">
            <a:solidFill>
              <a:srgbClr val="32CBCB"/>
            </a:solidFill>
          </a:ln>
        </p:spPr>
        <p:txBody>
          <a:bodyPr wrap="square" lIns="0" tIns="0" rIns="0" bIns="0" rtlCol="0"/>
          <a:lstStyle/>
          <a:p>
            <a:endParaRPr/>
          </a:p>
        </p:txBody>
      </p:sp>
      <p:sp>
        <p:nvSpPr>
          <p:cNvPr id="353" name="object 353"/>
          <p:cNvSpPr/>
          <p:nvPr/>
        </p:nvSpPr>
        <p:spPr>
          <a:xfrm>
            <a:off x="6515100" y="3176777"/>
            <a:ext cx="0" cy="93345"/>
          </a:xfrm>
          <a:custGeom>
            <a:avLst/>
            <a:gdLst/>
            <a:ahLst/>
            <a:cxnLst/>
            <a:rect l="l" t="t" r="r" b="b"/>
            <a:pathLst>
              <a:path h="93345">
                <a:moveTo>
                  <a:pt x="0" y="0"/>
                </a:moveTo>
                <a:lnTo>
                  <a:pt x="0" y="92964"/>
                </a:lnTo>
              </a:path>
            </a:pathLst>
          </a:custGeom>
          <a:ln w="27432">
            <a:solidFill>
              <a:srgbClr val="32CBCB"/>
            </a:solidFill>
          </a:ln>
        </p:spPr>
        <p:txBody>
          <a:bodyPr wrap="square" lIns="0" tIns="0" rIns="0" bIns="0" rtlCol="0"/>
          <a:lstStyle/>
          <a:p>
            <a:endParaRPr/>
          </a:p>
        </p:txBody>
      </p:sp>
      <p:sp>
        <p:nvSpPr>
          <p:cNvPr id="354" name="object 354"/>
          <p:cNvSpPr/>
          <p:nvPr/>
        </p:nvSpPr>
        <p:spPr>
          <a:xfrm>
            <a:off x="2601467" y="3172967"/>
            <a:ext cx="3901440" cy="346075"/>
          </a:xfrm>
          <a:custGeom>
            <a:avLst/>
            <a:gdLst/>
            <a:ahLst/>
            <a:cxnLst/>
            <a:rect l="l" t="t" r="r" b="b"/>
            <a:pathLst>
              <a:path w="3901440" h="346075">
                <a:moveTo>
                  <a:pt x="31242" y="236219"/>
                </a:moveTo>
                <a:lnTo>
                  <a:pt x="0" y="343661"/>
                </a:lnTo>
                <a:lnTo>
                  <a:pt x="7620" y="345947"/>
                </a:lnTo>
                <a:lnTo>
                  <a:pt x="39624" y="238505"/>
                </a:lnTo>
                <a:lnTo>
                  <a:pt x="31242" y="236219"/>
                </a:lnTo>
                <a:close/>
              </a:path>
              <a:path w="3901440" h="346075">
                <a:moveTo>
                  <a:pt x="102108" y="185165"/>
                </a:moveTo>
                <a:lnTo>
                  <a:pt x="70104" y="235457"/>
                </a:lnTo>
                <a:lnTo>
                  <a:pt x="77724" y="240029"/>
                </a:lnTo>
                <a:lnTo>
                  <a:pt x="108966" y="189737"/>
                </a:lnTo>
                <a:lnTo>
                  <a:pt x="102108" y="185165"/>
                </a:lnTo>
                <a:close/>
              </a:path>
              <a:path w="3901440" h="346075">
                <a:moveTo>
                  <a:pt x="172212" y="124967"/>
                </a:moveTo>
                <a:lnTo>
                  <a:pt x="140208" y="185165"/>
                </a:lnTo>
                <a:lnTo>
                  <a:pt x="147828" y="188975"/>
                </a:lnTo>
                <a:lnTo>
                  <a:pt x="179832" y="128777"/>
                </a:lnTo>
                <a:lnTo>
                  <a:pt x="172212" y="124967"/>
                </a:lnTo>
                <a:close/>
              </a:path>
              <a:path w="3901440" h="346075">
                <a:moveTo>
                  <a:pt x="215646" y="122681"/>
                </a:moveTo>
                <a:lnTo>
                  <a:pt x="213360" y="131063"/>
                </a:lnTo>
                <a:lnTo>
                  <a:pt x="245364" y="139445"/>
                </a:lnTo>
                <a:lnTo>
                  <a:pt x="246888" y="131825"/>
                </a:lnTo>
                <a:lnTo>
                  <a:pt x="215646" y="122681"/>
                </a:lnTo>
                <a:close/>
              </a:path>
              <a:path w="3901440" h="346075">
                <a:moveTo>
                  <a:pt x="312420" y="69341"/>
                </a:moveTo>
                <a:lnTo>
                  <a:pt x="281178" y="134111"/>
                </a:lnTo>
                <a:lnTo>
                  <a:pt x="288798" y="137921"/>
                </a:lnTo>
                <a:lnTo>
                  <a:pt x="320040" y="73151"/>
                </a:lnTo>
                <a:lnTo>
                  <a:pt x="312420" y="69341"/>
                </a:lnTo>
                <a:close/>
              </a:path>
              <a:path w="3901440" h="346075">
                <a:moveTo>
                  <a:pt x="356616" y="67055"/>
                </a:moveTo>
                <a:lnTo>
                  <a:pt x="353568" y="75437"/>
                </a:lnTo>
                <a:lnTo>
                  <a:pt x="384810" y="88391"/>
                </a:lnTo>
                <a:lnTo>
                  <a:pt x="388620" y="80009"/>
                </a:lnTo>
                <a:lnTo>
                  <a:pt x="356616" y="67055"/>
                </a:lnTo>
                <a:close/>
              </a:path>
              <a:path w="3901440" h="346075">
                <a:moveTo>
                  <a:pt x="429006" y="82295"/>
                </a:moveTo>
                <a:lnTo>
                  <a:pt x="421386" y="86105"/>
                </a:lnTo>
                <a:lnTo>
                  <a:pt x="452628" y="160019"/>
                </a:lnTo>
                <a:lnTo>
                  <a:pt x="461010" y="156971"/>
                </a:lnTo>
                <a:lnTo>
                  <a:pt x="429006" y="82295"/>
                </a:lnTo>
                <a:close/>
              </a:path>
              <a:path w="3901440" h="346075">
                <a:moveTo>
                  <a:pt x="525018" y="138683"/>
                </a:moveTo>
                <a:lnTo>
                  <a:pt x="493776" y="154685"/>
                </a:lnTo>
                <a:lnTo>
                  <a:pt x="497586" y="162305"/>
                </a:lnTo>
                <a:lnTo>
                  <a:pt x="528828" y="146303"/>
                </a:lnTo>
                <a:lnTo>
                  <a:pt x="525018" y="138683"/>
                </a:lnTo>
                <a:close/>
              </a:path>
              <a:path w="3901440" h="346075">
                <a:moveTo>
                  <a:pt x="593598" y="86105"/>
                </a:moveTo>
                <a:lnTo>
                  <a:pt x="562356" y="140969"/>
                </a:lnTo>
                <a:lnTo>
                  <a:pt x="569976" y="144779"/>
                </a:lnTo>
                <a:lnTo>
                  <a:pt x="601218" y="90677"/>
                </a:lnTo>
                <a:lnTo>
                  <a:pt x="593598" y="86105"/>
                </a:lnTo>
                <a:close/>
              </a:path>
              <a:path w="3901440" h="346075">
                <a:moveTo>
                  <a:pt x="665226" y="59435"/>
                </a:moveTo>
                <a:lnTo>
                  <a:pt x="633222" y="85343"/>
                </a:lnTo>
                <a:lnTo>
                  <a:pt x="638556" y="91439"/>
                </a:lnTo>
                <a:lnTo>
                  <a:pt x="670560" y="65531"/>
                </a:lnTo>
                <a:lnTo>
                  <a:pt x="665226" y="59435"/>
                </a:lnTo>
                <a:close/>
              </a:path>
              <a:path w="3901440" h="346075">
                <a:moveTo>
                  <a:pt x="710184" y="60959"/>
                </a:moveTo>
                <a:lnTo>
                  <a:pt x="702564" y="64007"/>
                </a:lnTo>
                <a:lnTo>
                  <a:pt x="733806" y="145541"/>
                </a:lnTo>
                <a:lnTo>
                  <a:pt x="742188" y="142493"/>
                </a:lnTo>
                <a:lnTo>
                  <a:pt x="710184" y="60959"/>
                </a:lnTo>
                <a:close/>
              </a:path>
              <a:path w="3901440" h="346075">
                <a:moveTo>
                  <a:pt x="781050" y="142493"/>
                </a:moveTo>
                <a:lnTo>
                  <a:pt x="772668" y="145541"/>
                </a:lnTo>
                <a:lnTo>
                  <a:pt x="803910" y="230123"/>
                </a:lnTo>
                <a:lnTo>
                  <a:pt x="812292" y="227075"/>
                </a:lnTo>
                <a:lnTo>
                  <a:pt x="781050" y="142493"/>
                </a:lnTo>
                <a:close/>
              </a:path>
              <a:path w="3901440" h="346075">
                <a:moveTo>
                  <a:pt x="850392" y="226313"/>
                </a:moveTo>
                <a:lnTo>
                  <a:pt x="843534" y="230885"/>
                </a:lnTo>
                <a:lnTo>
                  <a:pt x="874776" y="282701"/>
                </a:lnTo>
                <a:lnTo>
                  <a:pt x="882396" y="278129"/>
                </a:lnTo>
                <a:lnTo>
                  <a:pt x="850392" y="226313"/>
                </a:lnTo>
                <a:close/>
              </a:path>
              <a:path w="3901440" h="346075">
                <a:moveTo>
                  <a:pt x="918210" y="275843"/>
                </a:moveTo>
                <a:lnTo>
                  <a:pt x="916686" y="284225"/>
                </a:lnTo>
                <a:lnTo>
                  <a:pt x="947928" y="291845"/>
                </a:lnTo>
                <a:lnTo>
                  <a:pt x="949452" y="283463"/>
                </a:lnTo>
                <a:lnTo>
                  <a:pt x="918210" y="275843"/>
                </a:lnTo>
                <a:close/>
              </a:path>
              <a:path w="3901440" h="346075">
                <a:moveTo>
                  <a:pt x="1017270" y="265175"/>
                </a:moveTo>
                <a:lnTo>
                  <a:pt x="985266" y="284225"/>
                </a:lnTo>
                <a:lnTo>
                  <a:pt x="989838" y="291083"/>
                </a:lnTo>
                <a:lnTo>
                  <a:pt x="1021080" y="272795"/>
                </a:lnTo>
                <a:lnTo>
                  <a:pt x="1017270" y="265175"/>
                </a:lnTo>
                <a:close/>
              </a:path>
              <a:path w="3901440" h="346075">
                <a:moveTo>
                  <a:pt x="1086612" y="242315"/>
                </a:moveTo>
                <a:lnTo>
                  <a:pt x="1055370" y="265175"/>
                </a:lnTo>
                <a:lnTo>
                  <a:pt x="1060704" y="272033"/>
                </a:lnTo>
                <a:lnTo>
                  <a:pt x="1091946" y="249173"/>
                </a:lnTo>
                <a:lnTo>
                  <a:pt x="1086612" y="242315"/>
                </a:lnTo>
                <a:close/>
              </a:path>
              <a:path w="3901440" h="346075">
                <a:moveTo>
                  <a:pt x="1156716" y="217169"/>
                </a:moveTo>
                <a:lnTo>
                  <a:pt x="1125474" y="242315"/>
                </a:lnTo>
                <a:lnTo>
                  <a:pt x="1130808" y="249173"/>
                </a:lnTo>
                <a:lnTo>
                  <a:pt x="1162050" y="223265"/>
                </a:lnTo>
                <a:lnTo>
                  <a:pt x="1156716" y="217169"/>
                </a:lnTo>
                <a:close/>
              </a:path>
              <a:path w="3901440" h="346075">
                <a:moveTo>
                  <a:pt x="1198626" y="215645"/>
                </a:moveTo>
                <a:lnTo>
                  <a:pt x="1197864" y="224789"/>
                </a:lnTo>
                <a:lnTo>
                  <a:pt x="1229868" y="227075"/>
                </a:lnTo>
                <a:lnTo>
                  <a:pt x="1230630" y="218693"/>
                </a:lnTo>
                <a:lnTo>
                  <a:pt x="1198626" y="215645"/>
                </a:lnTo>
                <a:close/>
              </a:path>
              <a:path w="3901440" h="346075">
                <a:moveTo>
                  <a:pt x="1297686" y="198119"/>
                </a:moveTo>
                <a:lnTo>
                  <a:pt x="1266444" y="219455"/>
                </a:lnTo>
                <a:lnTo>
                  <a:pt x="1271016" y="226313"/>
                </a:lnTo>
                <a:lnTo>
                  <a:pt x="1302258" y="204977"/>
                </a:lnTo>
                <a:lnTo>
                  <a:pt x="1297686" y="198119"/>
                </a:lnTo>
                <a:close/>
              </a:path>
              <a:path w="3901440" h="346075">
                <a:moveTo>
                  <a:pt x="1367028" y="142493"/>
                </a:moveTo>
                <a:lnTo>
                  <a:pt x="1335024" y="199643"/>
                </a:lnTo>
                <a:lnTo>
                  <a:pt x="1342644" y="203453"/>
                </a:lnTo>
                <a:lnTo>
                  <a:pt x="1373886" y="146303"/>
                </a:lnTo>
                <a:lnTo>
                  <a:pt x="1367028" y="142493"/>
                </a:lnTo>
                <a:close/>
              </a:path>
              <a:path w="3901440" h="346075">
                <a:moveTo>
                  <a:pt x="1437894" y="118109"/>
                </a:moveTo>
                <a:lnTo>
                  <a:pt x="1406652" y="140969"/>
                </a:lnTo>
                <a:lnTo>
                  <a:pt x="1411986" y="147827"/>
                </a:lnTo>
                <a:lnTo>
                  <a:pt x="1443228" y="124967"/>
                </a:lnTo>
                <a:lnTo>
                  <a:pt x="1437894" y="118109"/>
                </a:lnTo>
                <a:close/>
              </a:path>
              <a:path w="3901440" h="346075">
                <a:moveTo>
                  <a:pt x="1480566" y="117347"/>
                </a:moveTo>
                <a:lnTo>
                  <a:pt x="1478280" y="125729"/>
                </a:lnTo>
                <a:lnTo>
                  <a:pt x="1509522" y="134111"/>
                </a:lnTo>
                <a:lnTo>
                  <a:pt x="1511808" y="125729"/>
                </a:lnTo>
                <a:lnTo>
                  <a:pt x="1480566" y="117347"/>
                </a:lnTo>
                <a:close/>
              </a:path>
              <a:path w="3901440" h="346075">
                <a:moveTo>
                  <a:pt x="1552194" y="126491"/>
                </a:moveTo>
                <a:lnTo>
                  <a:pt x="1546860" y="133349"/>
                </a:lnTo>
                <a:lnTo>
                  <a:pt x="1578864" y="159257"/>
                </a:lnTo>
                <a:lnTo>
                  <a:pt x="1584198" y="152399"/>
                </a:lnTo>
                <a:lnTo>
                  <a:pt x="1552194" y="126491"/>
                </a:lnTo>
                <a:close/>
              </a:path>
              <a:path w="3901440" h="346075">
                <a:moveTo>
                  <a:pt x="1620774" y="151637"/>
                </a:moveTo>
                <a:lnTo>
                  <a:pt x="1619250" y="160019"/>
                </a:lnTo>
                <a:lnTo>
                  <a:pt x="1651254" y="164591"/>
                </a:lnTo>
                <a:lnTo>
                  <a:pt x="1652015" y="155447"/>
                </a:lnTo>
                <a:lnTo>
                  <a:pt x="1620774" y="151637"/>
                </a:lnTo>
                <a:close/>
              </a:path>
              <a:path w="3901440" h="346075">
                <a:moveTo>
                  <a:pt x="1721358" y="153923"/>
                </a:moveTo>
                <a:lnTo>
                  <a:pt x="1690116" y="155447"/>
                </a:lnTo>
                <a:lnTo>
                  <a:pt x="1690116" y="164591"/>
                </a:lnTo>
                <a:lnTo>
                  <a:pt x="1722120" y="163067"/>
                </a:lnTo>
                <a:lnTo>
                  <a:pt x="1721358" y="153923"/>
                </a:lnTo>
                <a:close/>
              </a:path>
              <a:path w="3901440" h="346075">
                <a:moveTo>
                  <a:pt x="1763268" y="154685"/>
                </a:moveTo>
                <a:lnTo>
                  <a:pt x="1757934" y="162305"/>
                </a:lnTo>
                <a:lnTo>
                  <a:pt x="1789938" y="183641"/>
                </a:lnTo>
                <a:lnTo>
                  <a:pt x="1794510" y="176783"/>
                </a:lnTo>
                <a:lnTo>
                  <a:pt x="1763268" y="154685"/>
                </a:lnTo>
                <a:close/>
              </a:path>
              <a:path w="3901440" h="346075">
                <a:moveTo>
                  <a:pt x="1831848" y="176021"/>
                </a:moveTo>
                <a:lnTo>
                  <a:pt x="1829562" y="184403"/>
                </a:lnTo>
                <a:lnTo>
                  <a:pt x="1861566" y="191261"/>
                </a:lnTo>
                <a:lnTo>
                  <a:pt x="1863090" y="182879"/>
                </a:lnTo>
                <a:lnTo>
                  <a:pt x="1831848" y="176021"/>
                </a:lnTo>
                <a:close/>
              </a:path>
              <a:path w="3901440" h="346075">
                <a:moveTo>
                  <a:pt x="1901952" y="182879"/>
                </a:moveTo>
                <a:lnTo>
                  <a:pt x="1900428" y="191261"/>
                </a:lnTo>
                <a:lnTo>
                  <a:pt x="1931670" y="195833"/>
                </a:lnTo>
                <a:lnTo>
                  <a:pt x="1933194" y="187451"/>
                </a:lnTo>
                <a:lnTo>
                  <a:pt x="1901952" y="182879"/>
                </a:lnTo>
                <a:close/>
              </a:path>
              <a:path w="3901440" h="346075">
                <a:moveTo>
                  <a:pt x="2002536" y="184403"/>
                </a:moveTo>
                <a:lnTo>
                  <a:pt x="1971294" y="187451"/>
                </a:lnTo>
                <a:lnTo>
                  <a:pt x="1972056" y="195833"/>
                </a:lnTo>
                <a:lnTo>
                  <a:pt x="2003298" y="192785"/>
                </a:lnTo>
                <a:lnTo>
                  <a:pt x="2002536" y="184403"/>
                </a:lnTo>
                <a:close/>
              </a:path>
              <a:path w="3901440" h="346075">
                <a:moveTo>
                  <a:pt x="2071878" y="177545"/>
                </a:moveTo>
                <a:lnTo>
                  <a:pt x="2040636" y="184403"/>
                </a:lnTo>
                <a:lnTo>
                  <a:pt x="2042160" y="192785"/>
                </a:lnTo>
                <a:lnTo>
                  <a:pt x="2074164" y="185927"/>
                </a:lnTo>
                <a:lnTo>
                  <a:pt x="2071878" y="177545"/>
                </a:lnTo>
                <a:close/>
              </a:path>
              <a:path w="3901440" h="346075">
                <a:moveTo>
                  <a:pt x="2141982" y="168401"/>
                </a:moveTo>
                <a:lnTo>
                  <a:pt x="2110740" y="177545"/>
                </a:lnTo>
                <a:lnTo>
                  <a:pt x="2113026" y="185927"/>
                </a:lnTo>
                <a:lnTo>
                  <a:pt x="2144268" y="176783"/>
                </a:lnTo>
                <a:lnTo>
                  <a:pt x="2141982" y="168401"/>
                </a:lnTo>
                <a:close/>
              </a:path>
              <a:path w="3901440" h="346075">
                <a:moveTo>
                  <a:pt x="2212848" y="161543"/>
                </a:moveTo>
                <a:lnTo>
                  <a:pt x="2180844" y="168401"/>
                </a:lnTo>
                <a:lnTo>
                  <a:pt x="2183130" y="176783"/>
                </a:lnTo>
                <a:lnTo>
                  <a:pt x="2214372" y="169925"/>
                </a:lnTo>
                <a:lnTo>
                  <a:pt x="2212848" y="161543"/>
                </a:lnTo>
                <a:close/>
              </a:path>
              <a:path w="3901440" h="346075">
                <a:moveTo>
                  <a:pt x="2282190" y="150113"/>
                </a:moveTo>
                <a:lnTo>
                  <a:pt x="2250948" y="161543"/>
                </a:lnTo>
                <a:lnTo>
                  <a:pt x="2253996" y="169925"/>
                </a:lnTo>
                <a:lnTo>
                  <a:pt x="2285238" y="158495"/>
                </a:lnTo>
                <a:lnTo>
                  <a:pt x="2282190" y="150113"/>
                </a:lnTo>
                <a:close/>
              </a:path>
              <a:path w="3901440" h="346075">
                <a:moveTo>
                  <a:pt x="2352294" y="137159"/>
                </a:moveTo>
                <a:lnTo>
                  <a:pt x="2321052" y="150113"/>
                </a:lnTo>
                <a:lnTo>
                  <a:pt x="2324100" y="158495"/>
                </a:lnTo>
                <a:lnTo>
                  <a:pt x="2356104" y="145541"/>
                </a:lnTo>
                <a:lnTo>
                  <a:pt x="2352294" y="137159"/>
                </a:lnTo>
                <a:close/>
              </a:path>
              <a:path w="3901440" h="346075">
                <a:moveTo>
                  <a:pt x="2423160" y="128777"/>
                </a:moveTo>
                <a:lnTo>
                  <a:pt x="2391918" y="137159"/>
                </a:lnTo>
                <a:lnTo>
                  <a:pt x="2394204" y="145541"/>
                </a:lnTo>
                <a:lnTo>
                  <a:pt x="2425446" y="137159"/>
                </a:lnTo>
                <a:lnTo>
                  <a:pt x="2423160" y="128777"/>
                </a:lnTo>
                <a:close/>
              </a:path>
              <a:path w="3901440" h="346075">
                <a:moveTo>
                  <a:pt x="2494026" y="121157"/>
                </a:moveTo>
                <a:lnTo>
                  <a:pt x="2462022" y="128777"/>
                </a:lnTo>
                <a:lnTo>
                  <a:pt x="2464308" y="137159"/>
                </a:lnTo>
                <a:lnTo>
                  <a:pt x="2495550" y="129539"/>
                </a:lnTo>
                <a:lnTo>
                  <a:pt x="2494026" y="121157"/>
                </a:lnTo>
                <a:close/>
              </a:path>
              <a:path w="3901440" h="346075">
                <a:moveTo>
                  <a:pt x="2564130" y="114299"/>
                </a:moveTo>
                <a:lnTo>
                  <a:pt x="2532126" y="121157"/>
                </a:lnTo>
                <a:lnTo>
                  <a:pt x="2534412" y="129539"/>
                </a:lnTo>
                <a:lnTo>
                  <a:pt x="2565654" y="122681"/>
                </a:lnTo>
                <a:lnTo>
                  <a:pt x="2564130" y="114299"/>
                </a:lnTo>
                <a:close/>
              </a:path>
              <a:path w="3901440" h="346075">
                <a:moveTo>
                  <a:pt x="2634234" y="105917"/>
                </a:moveTo>
                <a:lnTo>
                  <a:pt x="2602230" y="114299"/>
                </a:lnTo>
                <a:lnTo>
                  <a:pt x="2604516" y="122681"/>
                </a:lnTo>
                <a:lnTo>
                  <a:pt x="2636520" y="114299"/>
                </a:lnTo>
                <a:lnTo>
                  <a:pt x="2634234" y="105917"/>
                </a:lnTo>
                <a:close/>
              </a:path>
              <a:path w="3901440" h="346075">
                <a:moveTo>
                  <a:pt x="2704338" y="96773"/>
                </a:moveTo>
                <a:lnTo>
                  <a:pt x="2673096" y="105917"/>
                </a:lnTo>
                <a:lnTo>
                  <a:pt x="2675382" y="114299"/>
                </a:lnTo>
                <a:lnTo>
                  <a:pt x="2706624" y="105155"/>
                </a:lnTo>
                <a:lnTo>
                  <a:pt x="2704338" y="96773"/>
                </a:lnTo>
                <a:close/>
              </a:path>
              <a:path w="3901440" h="346075">
                <a:moveTo>
                  <a:pt x="2775966" y="96774"/>
                </a:moveTo>
                <a:lnTo>
                  <a:pt x="2743962" y="96774"/>
                </a:lnTo>
                <a:lnTo>
                  <a:pt x="2743962" y="105917"/>
                </a:lnTo>
                <a:lnTo>
                  <a:pt x="2775966" y="105917"/>
                </a:lnTo>
                <a:lnTo>
                  <a:pt x="2775966" y="96774"/>
                </a:lnTo>
                <a:close/>
              </a:path>
              <a:path w="3901440" h="346075">
                <a:moveTo>
                  <a:pt x="2814828" y="96773"/>
                </a:moveTo>
                <a:lnTo>
                  <a:pt x="2814066" y="105917"/>
                </a:lnTo>
                <a:lnTo>
                  <a:pt x="2846070" y="106679"/>
                </a:lnTo>
                <a:lnTo>
                  <a:pt x="2846070" y="98297"/>
                </a:lnTo>
                <a:lnTo>
                  <a:pt x="2814828" y="96773"/>
                </a:lnTo>
                <a:close/>
              </a:path>
              <a:path w="3901440" h="346075">
                <a:moveTo>
                  <a:pt x="2916174" y="95249"/>
                </a:moveTo>
                <a:lnTo>
                  <a:pt x="2884170" y="98297"/>
                </a:lnTo>
                <a:lnTo>
                  <a:pt x="2884932" y="106679"/>
                </a:lnTo>
                <a:lnTo>
                  <a:pt x="2916936" y="104393"/>
                </a:lnTo>
                <a:lnTo>
                  <a:pt x="2916174" y="95249"/>
                </a:lnTo>
                <a:close/>
              </a:path>
              <a:path w="3901440" h="346075">
                <a:moveTo>
                  <a:pt x="2985516" y="89915"/>
                </a:moveTo>
                <a:lnTo>
                  <a:pt x="2954274" y="95249"/>
                </a:lnTo>
                <a:lnTo>
                  <a:pt x="2955798" y="104393"/>
                </a:lnTo>
                <a:lnTo>
                  <a:pt x="2987040" y="98297"/>
                </a:lnTo>
                <a:lnTo>
                  <a:pt x="2985516" y="89915"/>
                </a:lnTo>
                <a:close/>
              </a:path>
              <a:path w="3901440" h="346075">
                <a:moveTo>
                  <a:pt x="3055620" y="83057"/>
                </a:moveTo>
                <a:lnTo>
                  <a:pt x="3024378" y="89915"/>
                </a:lnTo>
                <a:lnTo>
                  <a:pt x="3026664" y="98297"/>
                </a:lnTo>
                <a:lnTo>
                  <a:pt x="3057906" y="91439"/>
                </a:lnTo>
                <a:lnTo>
                  <a:pt x="3055620" y="83057"/>
                </a:lnTo>
                <a:close/>
              </a:path>
              <a:path w="3901440" h="346075">
                <a:moveTo>
                  <a:pt x="3125724" y="73913"/>
                </a:moveTo>
                <a:lnTo>
                  <a:pt x="3094482" y="83057"/>
                </a:lnTo>
                <a:lnTo>
                  <a:pt x="3096768" y="91439"/>
                </a:lnTo>
                <a:lnTo>
                  <a:pt x="3128010" y="82295"/>
                </a:lnTo>
                <a:lnTo>
                  <a:pt x="3125724" y="73913"/>
                </a:lnTo>
                <a:close/>
              </a:path>
              <a:path w="3901440" h="346075">
                <a:moveTo>
                  <a:pt x="3196590" y="67055"/>
                </a:moveTo>
                <a:lnTo>
                  <a:pt x="3164586" y="73913"/>
                </a:lnTo>
                <a:lnTo>
                  <a:pt x="3166872" y="82295"/>
                </a:lnTo>
                <a:lnTo>
                  <a:pt x="3198114" y="75437"/>
                </a:lnTo>
                <a:lnTo>
                  <a:pt x="3196590" y="67055"/>
                </a:lnTo>
                <a:close/>
              </a:path>
              <a:path w="3901440" h="346075">
                <a:moveTo>
                  <a:pt x="3266694" y="59435"/>
                </a:moveTo>
                <a:lnTo>
                  <a:pt x="3235452" y="67055"/>
                </a:lnTo>
                <a:lnTo>
                  <a:pt x="3236976" y="75437"/>
                </a:lnTo>
                <a:lnTo>
                  <a:pt x="3268979" y="68579"/>
                </a:lnTo>
                <a:lnTo>
                  <a:pt x="3266694" y="59435"/>
                </a:lnTo>
                <a:close/>
              </a:path>
              <a:path w="3901440" h="346075">
                <a:moveTo>
                  <a:pt x="3337560" y="54101"/>
                </a:moveTo>
                <a:lnTo>
                  <a:pt x="3305556" y="59435"/>
                </a:lnTo>
                <a:lnTo>
                  <a:pt x="3307079" y="68579"/>
                </a:lnTo>
                <a:lnTo>
                  <a:pt x="3339084" y="62483"/>
                </a:lnTo>
                <a:lnTo>
                  <a:pt x="3337560" y="54101"/>
                </a:lnTo>
                <a:close/>
              </a:path>
              <a:path w="3901440" h="346075">
                <a:moveTo>
                  <a:pt x="3407664" y="47243"/>
                </a:moveTo>
                <a:lnTo>
                  <a:pt x="3375660" y="54101"/>
                </a:lnTo>
                <a:lnTo>
                  <a:pt x="3377946" y="62483"/>
                </a:lnTo>
                <a:lnTo>
                  <a:pt x="3409188" y="55625"/>
                </a:lnTo>
                <a:lnTo>
                  <a:pt x="3407664" y="47243"/>
                </a:lnTo>
                <a:close/>
              </a:path>
              <a:path w="3901440" h="346075">
                <a:moveTo>
                  <a:pt x="3477768" y="41147"/>
                </a:moveTo>
                <a:lnTo>
                  <a:pt x="3446526" y="47243"/>
                </a:lnTo>
                <a:lnTo>
                  <a:pt x="3448050" y="55625"/>
                </a:lnTo>
                <a:lnTo>
                  <a:pt x="3479291" y="49529"/>
                </a:lnTo>
                <a:lnTo>
                  <a:pt x="3477768" y="41147"/>
                </a:lnTo>
                <a:close/>
              </a:path>
              <a:path w="3901440" h="346075">
                <a:moveTo>
                  <a:pt x="3547872" y="34289"/>
                </a:moveTo>
                <a:lnTo>
                  <a:pt x="3516629" y="41147"/>
                </a:lnTo>
                <a:lnTo>
                  <a:pt x="3518154" y="49529"/>
                </a:lnTo>
                <a:lnTo>
                  <a:pt x="3549396" y="42671"/>
                </a:lnTo>
                <a:lnTo>
                  <a:pt x="3547872" y="34289"/>
                </a:lnTo>
                <a:close/>
              </a:path>
              <a:path w="3901440" h="346075">
                <a:moveTo>
                  <a:pt x="3617976" y="26669"/>
                </a:moveTo>
                <a:lnTo>
                  <a:pt x="3586734" y="34289"/>
                </a:lnTo>
                <a:lnTo>
                  <a:pt x="3588258" y="42671"/>
                </a:lnTo>
                <a:lnTo>
                  <a:pt x="3620262" y="35051"/>
                </a:lnTo>
                <a:lnTo>
                  <a:pt x="3617976" y="26669"/>
                </a:lnTo>
                <a:close/>
              </a:path>
              <a:path w="3901440" h="346075">
                <a:moveTo>
                  <a:pt x="3688841" y="21335"/>
                </a:moveTo>
                <a:lnTo>
                  <a:pt x="3656838" y="26669"/>
                </a:lnTo>
                <a:lnTo>
                  <a:pt x="3658362" y="35051"/>
                </a:lnTo>
                <a:lnTo>
                  <a:pt x="3690366" y="29717"/>
                </a:lnTo>
                <a:lnTo>
                  <a:pt x="3688841" y="21335"/>
                </a:lnTo>
                <a:close/>
              </a:path>
              <a:path w="3901440" h="346075">
                <a:moveTo>
                  <a:pt x="3758946" y="13715"/>
                </a:moveTo>
                <a:lnTo>
                  <a:pt x="3726941" y="21335"/>
                </a:lnTo>
                <a:lnTo>
                  <a:pt x="3729228" y="29717"/>
                </a:lnTo>
                <a:lnTo>
                  <a:pt x="3760470" y="22097"/>
                </a:lnTo>
                <a:lnTo>
                  <a:pt x="3758946" y="13715"/>
                </a:lnTo>
                <a:close/>
              </a:path>
              <a:path w="3901440" h="346075">
                <a:moveTo>
                  <a:pt x="3829050" y="6857"/>
                </a:moveTo>
                <a:lnTo>
                  <a:pt x="3797046" y="13715"/>
                </a:lnTo>
                <a:lnTo>
                  <a:pt x="3799332" y="22097"/>
                </a:lnTo>
                <a:lnTo>
                  <a:pt x="3830574" y="15239"/>
                </a:lnTo>
                <a:lnTo>
                  <a:pt x="3829050" y="6857"/>
                </a:lnTo>
                <a:close/>
              </a:path>
              <a:path w="3901440" h="346075">
                <a:moveTo>
                  <a:pt x="3899154" y="0"/>
                </a:moveTo>
                <a:lnTo>
                  <a:pt x="3867912" y="6857"/>
                </a:lnTo>
                <a:lnTo>
                  <a:pt x="3869436" y="15239"/>
                </a:lnTo>
                <a:lnTo>
                  <a:pt x="3901440" y="8381"/>
                </a:lnTo>
                <a:lnTo>
                  <a:pt x="3899154" y="0"/>
                </a:lnTo>
                <a:close/>
              </a:path>
            </a:pathLst>
          </a:custGeom>
          <a:solidFill>
            <a:srgbClr val="000000"/>
          </a:solidFill>
        </p:spPr>
        <p:txBody>
          <a:bodyPr wrap="square" lIns="0" tIns="0" rIns="0" bIns="0" rtlCol="0"/>
          <a:lstStyle/>
          <a:p>
            <a:endParaRPr/>
          </a:p>
        </p:txBody>
      </p:sp>
      <p:sp>
        <p:nvSpPr>
          <p:cNvPr id="355" name="object 355"/>
          <p:cNvSpPr/>
          <p:nvPr/>
        </p:nvSpPr>
        <p:spPr>
          <a:xfrm>
            <a:off x="2583942" y="3515105"/>
            <a:ext cx="21590" cy="0"/>
          </a:xfrm>
          <a:custGeom>
            <a:avLst/>
            <a:gdLst/>
            <a:ahLst/>
            <a:cxnLst/>
            <a:rect l="l" t="t" r="r" b="b"/>
            <a:pathLst>
              <a:path w="21589">
                <a:moveTo>
                  <a:pt x="0" y="0"/>
                </a:moveTo>
                <a:lnTo>
                  <a:pt x="21336" y="0"/>
                </a:lnTo>
              </a:path>
            </a:pathLst>
          </a:custGeom>
          <a:ln w="6095">
            <a:solidFill>
              <a:srgbClr val="FF0065"/>
            </a:solidFill>
          </a:ln>
        </p:spPr>
        <p:txBody>
          <a:bodyPr wrap="square" lIns="0" tIns="0" rIns="0" bIns="0" rtlCol="0"/>
          <a:lstStyle/>
          <a:p>
            <a:endParaRPr/>
          </a:p>
        </p:txBody>
      </p:sp>
      <p:sp>
        <p:nvSpPr>
          <p:cNvPr id="356" name="object 356"/>
          <p:cNvSpPr/>
          <p:nvPr/>
        </p:nvSpPr>
        <p:spPr>
          <a:xfrm>
            <a:off x="2636520" y="3407663"/>
            <a:ext cx="39370" cy="0"/>
          </a:xfrm>
          <a:custGeom>
            <a:avLst/>
            <a:gdLst/>
            <a:ahLst/>
            <a:cxnLst/>
            <a:rect l="l" t="t" r="r" b="b"/>
            <a:pathLst>
              <a:path w="39369">
                <a:moveTo>
                  <a:pt x="0" y="0"/>
                </a:moveTo>
                <a:lnTo>
                  <a:pt x="38862" y="0"/>
                </a:lnTo>
              </a:path>
            </a:pathLst>
          </a:custGeom>
          <a:ln w="6095">
            <a:solidFill>
              <a:srgbClr val="FF0065"/>
            </a:solidFill>
          </a:ln>
        </p:spPr>
        <p:txBody>
          <a:bodyPr wrap="square" lIns="0" tIns="0" rIns="0" bIns="0" rtlCol="0"/>
          <a:lstStyle/>
          <a:p>
            <a:endParaRPr/>
          </a:p>
        </p:txBody>
      </p:sp>
      <p:sp>
        <p:nvSpPr>
          <p:cNvPr id="357" name="object 357"/>
          <p:cNvSpPr/>
          <p:nvPr/>
        </p:nvSpPr>
        <p:spPr>
          <a:xfrm>
            <a:off x="2707385" y="3356609"/>
            <a:ext cx="38100" cy="0"/>
          </a:xfrm>
          <a:custGeom>
            <a:avLst/>
            <a:gdLst/>
            <a:ahLst/>
            <a:cxnLst/>
            <a:rect l="l" t="t" r="r" b="b"/>
            <a:pathLst>
              <a:path w="38100">
                <a:moveTo>
                  <a:pt x="0" y="0"/>
                </a:moveTo>
                <a:lnTo>
                  <a:pt x="38100" y="0"/>
                </a:lnTo>
              </a:path>
            </a:pathLst>
          </a:custGeom>
          <a:ln w="7619">
            <a:solidFill>
              <a:srgbClr val="FF0065"/>
            </a:solidFill>
          </a:ln>
        </p:spPr>
        <p:txBody>
          <a:bodyPr wrap="square" lIns="0" tIns="0" rIns="0" bIns="0" rtlCol="0"/>
          <a:lstStyle/>
          <a:p>
            <a:endParaRPr/>
          </a:p>
        </p:txBody>
      </p:sp>
      <p:sp>
        <p:nvSpPr>
          <p:cNvPr id="358" name="object 358"/>
          <p:cNvSpPr/>
          <p:nvPr/>
        </p:nvSpPr>
        <p:spPr>
          <a:xfrm>
            <a:off x="2777489" y="3296412"/>
            <a:ext cx="39370" cy="0"/>
          </a:xfrm>
          <a:custGeom>
            <a:avLst/>
            <a:gdLst/>
            <a:ahLst/>
            <a:cxnLst/>
            <a:rect l="l" t="t" r="r" b="b"/>
            <a:pathLst>
              <a:path w="39369">
                <a:moveTo>
                  <a:pt x="0" y="0"/>
                </a:moveTo>
                <a:lnTo>
                  <a:pt x="38862" y="0"/>
                </a:lnTo>
              </a:path>
            </a:pathLst>
          </a:custGeom>
          <a:ln w="7620">
            <a:solidFill>
              <a:srgbClr val="FF0065"/>
            </a:solidFill>
          </a:ln>
        </p:spPr>
        <p:txBody>
          <a:bodyPr wrap="square" lIns="0" tIns="0" rIns="0" bIns="0" rtlCol="0"/>
          <a:lstStyle/>
          <a:p>
            <a:endParaRPr/>
          </a:p>
        </p:txBody>
      </p:sp>
      <p:sp>
        <p:nvSpPr>
          <p:cNvPr id="359" name="object 359"/>
          <p:cNvSpPr/>
          <p:nvPr/>
        </p:nvSpPr>
        <p:spPr>
          <a:xfrm>
            <a:off x="2847594" y="3304412"/>
            <a:ext cx="39370" cy="0"/>
          </a:xfrm>
          <a:custGeom>
            <a:avLst/>
            <a:gdLst/>
            <a:ahLst/>
            <a:cxnLst/>
            <a:rect l="l" t="t" r="r" b="b"/>
            <a:pathLst>
              <a:path w="39369">
                <a:moveTo>
                  <a:pt x="0" y="0"/>
                </a:moveTo>
                <a:lnTo>
                  <a:pt x="38862" y="0"/>
                </a:lnTo>
              </a:path>
            </a:pathLst>
          </a:custGeom>
          <a:ln w="8381">
            <a:solidFill>
              <a:srgbClr val="FF0065"/>
            </a:solidFill>
          </a:ln>
        </p:spPr>
        <p:txBody>
          <a:bodyPr wrap="square" lIns="0" tIns="0" rIns="0" bIns="0" rtlCol="0"/>
          <a:lstStyle/>
          <a:p>
            <a:endParaRPr/>
          </a:p>
        </p:txBody>
      </p:sp>
      <p:sp>
        <p:nvSpPr>
          <p:cNvPr id="360" name="object 360"/>
          <p:cNvSpPr/>
          <p:nvPr/>
        </p:nvSpPr>
        <p:spPr>
          <a:xfrm>
            <a:off x="2917698" y="3240405"/>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1" name="object 361"/>
          <p:cNvSpPr/>
          <p:nvPr/>
        </p:nvSpPr>
        <p:spPr>
          <a:xfrm>
            <a:off x="2987801" y="3252596"/>
            <a:ext cx="39370" cy="0"/>
          </a:xfrm>
          <a:custGeom>
            <a:avLst/>
            <a:gdLst/>
            <a:ahLst/>
            <a:cxnLst/>
            <a:rect l="l" t="t" r="r" b="b"/>
            <a:pathLst>
              <a:path w="39369">
                <a:moveTo>
                  <a:pt x="0" y="0"/>
                </a:moveTo>
                <a:lnTo>
                  <a:pt x="38862" y="0"/>
                </a:lnTo>
              </a:path>
            </a:pathLst>
          </a:custGeom>
          <a:ln w="8381">
            <a:solidFill>
              <a:srgbClr val="FF0065"/>
            </a:solidFill>
          </a:ln>
        </p:spPr>
        <p:txBody>
          <a:bodyPr wrap="square" lIns="0" tIns="0" rIns="0" bIns="0" rtlCol="0"/>
          <a:lstStyle/>
          <a:p>
            <a:endParaRPr/>
          </a:p>
        </p:txBody>
      </p:sp>
      <p:sp>
        <p:nvSpPr>
          <p:cNvPr id="362" name="object 362"/>
          <p:cNvSpPr/>
          <p:nvPr/>
        </p:nvSpPr>
        <p:spPr>
          <a:xfrm>
            <a:off x="3058667" y="3328034"/>
            <a:ext cx="38100" cy="0"/>
          </a:xfrm>
          <a:custGeom>
            <a:avLst/>
            <a:gdLst/>
            <a:ahLst/>
            <a:cxnLst/>
            <a:rect l="l" t="t" r="r" b="b"/>
            <a:pathLst>
              <a:path w="38100">
                <a:moveTo>
                  <a:pt x="0" y="0"/>
                </a:moveTo>
                <a:lnTo>
                  <a:pt x="38100" y="0"/>
                </a:lnTo>
              </a:path>
            </a:pathLst>
          </a:custGeom>
          <a:ln w="6857">
            <a:solidFill>
              <a:srgbClr val="FF0065"/>
            </a:solidFill>
          </a:ln>
        </p:spPr>
        <p:txBody>
          <a:bodyPr wrap="square" lIns="0" tIns="0" rIns="0" bIns="0" rtlCol="0"/>
          <a:lstStyle/>
          <a:p>
            <a:endParaRPr/>
          </a:p>
        </p:txBody>
      </p:sp>
      <p:sp>
        <p:nvSpPr>
          <p:cNvPr id="363" name="object 363"/>
          <p:cNvSpPr/>
          <p:nvPr/>
        </p:nvSpPr>
        <p:spPr>
          <a:xfrm>
            <a:off x="3128772" y="3312032"/>
            <a:ext cx="39370" cy="0"/>
          </a:xfrm>
          <a:custGeom>
            <a:avLst/>
            <a:gdLst/>
            <a:ahLst/>
            <a:cxnLst/>
            <a:rect l="l" t="t" r="r" b="b"/>
            <a:pathLst>
              <a:path w="39369">
                <a:moveTo>
                  <a:pt x="0" y="0"/>
                </a:moveTo>
                <a:lnTo>
                  <a:pt x="38862" y="0"/>
                </a:lnTo>
              </a:path>
            </a:pathLst>
          </a:custGeom>
          <a:ln w="6857">
            <a:solidFill>
              <a:srgbClr val="FF0065"/>
            </a:solidFill>
          </a:ln>
        </p:spPr>
        <p:txBody>
          <a:bodyPr wrap="square" lIns="0" tIns="0" rIns="0" bIns="0" rtlCol="0"/>
          <a:lstStyle/>
          <a:p>
            <a:endParaRPr/>
          </a:p>
        </p:txBody>
      </p:sp>
      <p:sp>
        <p:nvSpPr>
          <p:cNvPr id="364" name="object 364"/>
          <p:cNvSpPr/>
          <p:nvPr/>
        </p:nvSpPr>
        <p:spPr>
          <a:xfrm>
            <a:off x="3198876" y="3257931"/>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5" name="object 365"/>
          <p:cNvSpPr/>
          <p:nvPr/>
        </p:nvSpPr>
        <p:spPr>
          <a:xfrm>
            <a:off x="3268979" y="3230498"/>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66" name="object 366"/>
          <p:cNvSpPr/>
          <p:nvPr/>
        </p:nvSpPr>
        <p:spPr>
          <a:xfrm>
            <a:off x="3339846" y="3312794"/>
            <a:ext cx="38100" cy="0"/>
          </a:xfrm>
          <a:custGeom>
            <a:avLst/>
            <a:gdLst/>
            <a:ahLst/>
            <a:cxnLst/>
            <a:rect l="l" t="t" r="r" b="b"/>
            <a:pathLst>
              <a:path w="38100">
                <a:moveTo>
                  <a:pt x="0" y="0"/>
                </a:moveTo>
                <a:lnTo>
                  <a:pt x="38100" y="0"/>
                </a:lnTo>
              </a:path>
            </a:pathLst>
          </a:custGeom>
          <a:ln w="8381">
            <a:solidFill>
              <a:srgbClr val="FF0065"/>
            </a:solidFill>
          </a:ln>
        </p:spPr>
        <p:txBody>
          <a:bodyPr wrap="square" lIns="0" tIns="0" rIns="0" bIns="0" rtlCol="0"/>
          <a:lstStyle/>
          <a:p>
            <a:endParaRPr/>
          </a:p>
        </p:txBody>
      </p:sp>
      <p:sp>
        <p:nvSpPr>
          <p:cNvPr id="367" name="object 367"/>
          <p:cNvSpPr/>
          <p:nvPr/>
        </p:nvSpPr>
        <p:spPr>
          <a:xfrm>
            <a:off x="3409950" y="3397377"/>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68" name="object 368"/>
          <p:cNvSpPr/>
          <p:nvPr/>
        </p:nvSpPr>
        <p:spPr>
          <a:xfrm>
            <a:off x="3480053" y="3449193"/>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69" name="object 369"/>
          <p:cNvSpPr/>
          <p:nvPr/>
        </p:nvSpPr>
        <p:spPr>
          <a:xfrm>
            <a:off x="3550158" y="345528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70" name="object 370"/>
          <p:cNvSpPr/>
          <p:nvPr/>
        </p:nvSpPr>
        <p:spPr>
          <a:xfrm>
            <a:off x="3620261" y="3437762"/>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1" name="object 371"/>
          <p:cNvSpPr/>
          <p:nvPr/>
        </p:nvSpPr>
        <p:spPr>
          <a:xfrm>
            <a:off x="3691128" y="3414903"/>
            <a:ext cx="38100" cy="0"/>
          </a:xfrm>
          <a:custGeom>
            <a:avLst/>
            <a:gdLst/>
            <a:ahLst/>
            <a:cxnLst/>
            <a:rect l="l" t="t" r="r" b="b"/>
            <a:pathLst>
              <a:path w="38100">
                <a:moveTo>
                  <a:pt x="0" y="0"/>
                </a:moveTo>
                <a:lnTo>
                  <a:pt x="38100" y="0"/>
                </a:lnTo>
              </a:path>
            </a:pathLst>
          </a:custGeom>
          <a:ln w="8382">
            <a:solidFill>
              <a:srgbClr val="FF0065"/>
            </a:solidFill>
          </a:ln>
        </p:spPr>
        <p:txBody>
          <a:bodyPr wrap="square" lIns="0" tIns="0" rIns="0" bIns="0" rtlCol="0"/>
          <a:lstStyle/>
          <a:p>
            <a:endParaRPr/>
          </a:p>
        </p:txBody>
      </p:sp>
      <p:sp>
        <p:nvSpPr>
          <p:cNvPr id="372" name="object 372"/>
          <p:cNvSpPr/>
          <p:nvPr/>
        </p:nvSpPr>
        <p:spPr>
          <a:xfrm>
            <a:off x="3761232" y="3388994"/>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3" name="object 373"/>
          <p:cNvSpPr/>
          <p:nvPr/>
        </p:nvSpPr>
        <p:spPr>
          <a:xfrm>
            <a:off x="3831335" y="339128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74" name="object 374"/>
          <p:cNvSpPr/>
          <p:nvPr/>
        </p:nvSpPr>
        <p:spPr>
          <a:xfrm>
            <a:off x="3901440" y="3369564"/>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75" name="object 375"/>
          <p:cNvSpPr/>
          <p:nvPr/>
        </p:nvSpPr>
        <p:spPr>
          <a:xfrm>
            <a:off x="3971544" y="3312032"/>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6" name="object 376"/>
          <p:cNvSpPr/>
          <p:nvPr/>
        </p:nvSpPr>
        <p:spPr>
          <a:xfrm>
            <a:off x="4042409" y="3289172"/>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77" name="object 377"/>
          <p:cNvSpPr/>
          <p:nvPr/>
        </p:nvSpPr>
        <p:spPr>
          <a:xfrm>
            <a:off x="4112514" y="3297936"/>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78" name="object 378"/>
          <p:cNvSpPr/>
          <p:nvPr/>
        </p:nvSpPr>
        <p:spPr>
          <a:xfrm>
            <a:off x="4182617" y="3322701"/>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379" name="object 379"/>
          <p:cNvSpPr/>
          <p:nvPr/>
        </p:nvSpPr>
        <p:spPr>
          <a:xfrm>
            <a:off x="4252721" y="3328034"/>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0" name="object 380"/>
          <p:cNvSpPr/>
          <p:nvPr/>
        </p:nvSpPr>
        <p:spPr>
          <a:xfrm>
            <a:off x="4323588" y="3326510"/>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81" name="object 381"/>
          <p:cNvSpPr/>
          <p:nvPr/>
        </p:nvSpPr>
        <p:spPr>
          <a:xfrm>
            <a:off x="4393691" y="3347847"/>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2" name="object 382"/>
          <p:cNvSpPr/>
          <p:nvPr/>
        </p:nvSpPr>
        <p:spPr>
          <a:xfrm>
            <a:off x="4463796" y="3355467"/>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3" name="object 383"/>
          <p:cNvSpPr/>
          <p:nvPr/>
        </p:nvSpPr>
        <p:spPr>
          <a:xfrm>
            <a:off x="4533900" y="3359276"/>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4" name="object 384"/>
          <p:cNvSpPr/>
          <p:nvPr/>
        </p:nvSpPr>
        <p:spPr>
          <a:xfrm>
            <a:off x="4604003" y="3356610"/>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85" name="object 385"/>
          <p:cNvSpPr/>
          <p:nvPr/>
        </p:nvSpPr>
        <p:spPr>
          <a:xfrm>
            <a:off x="4674870" y="3349371"/>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86" name="object 386"/>
          <p:cNvSpPr/>
          <p:nvPr/>
        </p:nvSpPr>
        <p:spPr>
          <a:xfrm>
            <a:off x="4744973" y="334098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7" name="object 387"/>
          <p:cNvSpPr/>
          <p:nvPr/>
        </p:nvSpPr>
        <p:spPr>
          <a:xfrm>
            <a:off x="4815078" y="3333750"/>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88" name="object 388"/>
          <p:cNvSpPr/>
          <p:nvPr/>
        </p:nvSpPr>
        <p:spPr>
          <a:xfrm>
            <a:off x="4885182" y="332193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9" name="object 389"/>
          <p:cNvSpPr/>
          <p:nvPr/>
        </p:nvSpPr>
        <p:spPr>
          <a:xfrm>
            <a:off x="4956047" y="3309366"/>
            <a:ext cx="38100" cy="0"/>
          </a:xfrm>
          <a:custGeom>
            <a:avLst/>
            <a:gdLst/>
            <a:ahLst/>
            <a:cxnLst/>
            <a:rect l="l" t="t" r="r" b="b"/>
            <a:pathLst>
              <a:path w="38100">
                <a:moveTo>
                  <a:pt x="0" y="0"/>
                </a:moveTo>
                <a:lnTo>
                  <a:pt x="38100" y="0"/>
                </a:lnTo>
              </a:path>
            </a:pathLst>
          </a:custGeom>
          <a:ln w="10668">
            <a:solidFill>
              <a:srgbClr val="FF0065"/>
            </a:solidFill>
          </a:ln>
        </p:spPr>
        <p:txBody>
          <a:bodyPr wrap="square" lIns="0" tIns="0" rIns="0" bIns="0" rtlCol="0"/>
          <a:lstStyle/>
          <a:p>
            <a:endParaRPr/>
          </a:p>
        </p:txBody>
      </p:sp>
      <p:sp>
        <p:nvSpPr>
          <p:cNvPr id="390" name="object 390"/>
          <p:cNvSpPr/>
          <p:nvPr/>
        </p:nvSpPr>
        <p:spPr>
          <a:xfrm>
            <a:off x="5026152" y="3300602"/>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1" name="object 391"/>
          <p:cNvSpPr/>
          <p:nvPr/>
        </p:nvSpPr>
        <p:spPr>
          <a:xfrm>
            <a:off x="5096255" y="3293745"/>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2" name="object 392"/>
          <p:cNvSpPr/>
          <p:nvPr/>
        </p:nvSpPr>
        <p:spPr>
          <a:xfrm>
            <a:off x="5166359" y="3286125"/>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3" name="object 393"/>
          <p:cNvSpPr/>
          <p:nvPr/>
        </p:nvSpPr>
        <p:spPr>
          <a:xfrm>
            <a:off x="5236464" y="3277743"/>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4" name="object 394"/>
          <p:cNvSpPr/>
          <p:nvPr/>
        </p:nvSpPr>
        <p:spPr>
          <a:xfrm>
            <a:off x="5307329" y="3269360"/>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95" name="object 395"/>
          <p:cNvSpPr/>
          <p:nvPr/>
        </p:nvSpPr>
        <p:spPr>
          <a:xfrm>
            <a:off x="5377434" y="3268598"/>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96" name="object 396"/>
          <p:cNvSpPr/>
          <p:nvPr/>
        </p:nvSpPr>
        <p:spPr>
          <a:xfrm>
            <a:off x="5447538" y="3270122"/>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97" name="object 397"/>
          <p:cNvSpPr/>
          <p:nvPr/>
        </p:nvSpPr>
        <p:spPr>
          <a:xfrm>
            <a:off x="5517641" y="3267074"/>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98" name="object 398"/>
          <p:cNvSpPr/>
          <p:nvPr/>
        </p:nvSpPr>
        <p:spPr>
          <a:xfrm>
            <a:off x="5587746" y="326174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9" name="object 399"/>
          <p:cNvSpPr/>
          <p:nvPr/>
        </p:nvSpPr>
        <p:spPr>
          <a:xfrm>
            <a:off x="5658611" y="3254120"/>
            <a:ext cx="38100" cy="0"/>
          </a:xfrm>
          <a:custGeom>
            <a:avLst/>
            <a:gdLst/>
            <a:ahLst/>
            <a:cxnLst/>
            <a:rect l="l" t="t" r="r" b="b"/>
            <a:pathLst>
              <a:path w="38100">
                <a:moveTo>
                  <a:pt x="0" y="0"/>
                </a:moveTo>
                <a:lnTo>
                  <a:pt x="38100" y="0"/>
                </a:lnTo>
              </a:path>
            </a:pathLst>
          </a:custGeom>
          <a:ln w="11429">
            <a:solidFill>
              <a:srgbClr val="FF0065"/>
            </a:solidFill>
          </a:ln>
        </p:spPr>
        <p:txBody>
          <a:bodyPr wrap="square" lIns="0" tIns="0" rIns="0" bIns="0" rtlCol="0"/>
          <a:lstStyle/>
          <a:p>
            <a:endParaRPr/>
          </a:p>
        </p:txBody>
      </p:sp>
      <p:sp>
        <p:nvSpPr>
          <p:cNvPr id="400" name="object 400"/>
          <p:cNvSpPr/>
          <p:nvPr/>
        </p:nvSpPr>
        <p:spPr>
          <a:xfrm>
            <a:off x="5728715" y="324650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401" name="object 401"/>
          <p:cNvSpPr/>
          <p:nvPr/>
        </p:nvSpPr>
        <p:spPr>
          <a:xfrm>
            <a:off x="5798820" y="3238119"/>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2" name="object 402"/>
          <p:cNvSpPr/>
          <p:nvPr/>
        </p:nvSpPr>
        <p:spPr>
          <a:xfrm>
            <a:off x="5868923" y="3231260"/>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3" name="object 403"/>
          <p:cNvSpPr/>
          <p:nvPr/>
        </p:nvSpPr>
        <p:spPr>
          <a:xfrm>
            <a:off x="5939790" y="3225164"/>
            <a:ext cx="38100" cy="0"/>
          </a:xfrm>
          <a:custGeom>
            <a:avLst/>
            <a:gdLst/>
            <a:ahLst/>
            <a:cxnLst/>
            <a:rect l="l" t="t" r="r" b="b"/>
            <a:pathLst>
              <a:path w="38100">
                <a:moveTo>
                  <a:pt x="0" y="0"/>
                </a:moveTo>
                <a:lnTo>
                  <a:pt x="38100" y="0"/>
                </a:lnTo>
              </a:path>
            </a:pathLst>
          </a:custGeom>
          <a:ln w="11429">
            <a:solidFill>
              <a:srgbClr val="FF0065"/>
            </a:solidFill>
          </a:ln>
        </p:spPr>
        <p:txBody>
          <a:bodyPr wrap="square" lIns="0" tIns="0" rIns="0" bIns="0" rtlCol="0"/>
          <a:lstStyle/>
          <a:p>
            <a:endParaRPr/>
          </a:p>
        </p:txBody>
      </p:sp>
      <p:sp>
        <p:nvSpPr>
          <p:cNvPr id="404" name="object 404"/>
          <p:cNvSpPr/>
          <p:nvPr/>
        </p:nvSpPr>
        <p:spPr>
          <a:xfrm>
            <a:off x="6009894" y="3218307"/>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5" name="object 405"/>
          <p:cNvSpPr/>
          <p:nvPr/>
        </p:nvSpPr>
        <p:spPr>
          <a:xfrm>
            <a:off x="6079997" y="3212972"/>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6" name="object 406"/>
          <p:cNvSpPr/>
          <p:nvPr/>
        </p:nvSpPr>
        <p:spPr>
          <a:xfrm>
            <a:off x="6150102" y="3205353"/>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7" name="object 407"/>
          <p:cNvSpPr/>
          <p:nvPr/>
        </p:nvSpPr>
        <p:spPr>
          <a:xfrm>
            <a:off x="6220205" y="319849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8" name="object 408"/>
          <p:cNvSpPr/>
          <p:nvPr/>
        </p:nvSpPr>
        <p:spPr>
          <a:xfrm>
            <a:off x="6291071" y="3192398"/>
            <a:ext cx="38100" cy="0"/>
          </a:xfrm>
          <a:custGeom>
            <a:avLst/>
            <a:gdLst/>
            <a:ahLst/>
            <a:cxnLst/>
            <a:rect l="l" t="t" r="r" b="b"/>
            <a:pathLst>
              <a:path w="38100">
                <a:moveTo>
                  <a:pt x="0" y="0"/>
                </a:moveTo>
                <a:lnTo>
                  <a:pt x="38100" y="0"/>
                </a:lnTo>
              </a:path>
            </a:pathLst>
          </a:custGeom>
          <a:ln w="11429">
            <a:solidFill>
              <a:srgbClr val="FF0065"/>
            </a:solidFill>
          </a:ln>
        </p:spPr>
        <p:txBody>
          <a:bodyPr wrap="square" lIns="0" tIns="0" rIns="0" bIns="0" rtlCol="0"/>
          <a:lstStyle/>
          <a:p>
            <a:endParaRPr/>
          </a:p>
        </p:txBody>
      </p:sp>
      <p:sp>
        <p:nvSpPr>
          <p:cNvPr id="409" name="object 409"/>
          <p:cNvSpPr/>
          <p:nvPr/>
        </p:nvSpPr>
        <p:spPr>
          <a:xfrm>
            <a:off x="6361176" y="3185541"/>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0" name="object 410"/>
          <p:cNvSpPr/>
          <p:nvPr/>
        </p:nvSpPr>
        <p:spPr>
          <a:xfrm>
            <a:off x="6431279" y="3177920"/>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11" name="object 411"/>
          <p:cNvSpPr/>
          <p:nvPr/>
        </p:nvSpPr>
        <p:spPr>
          <a:xfrm>
            <a:off x="6501384" y="3171062"/>
            <a:ext cx="27940" cy="0"/>
          </a:xfrm>
          <a:custGeom>
            <a:avLst/>
            <a:gdLst/>
            <a:ahLst/>
            <a:cxnLst/>
            <a:rect l="l" t="t" r="r" b="b"/>
            <a:pathLst>
              <a:path w="27940">
                <a:moveTo>
                  <a:pt x="0" y="0"/>
                </a:moveTo>
                <a:lnTo>
                  <a:pt x="27432" y="0"/>
                </a:lnTo>
              </a:path>
            </a:pathLst>
          </a:custGeom>
          <a:ln w="11429">
            <a:solidFill>
              <a:srgbClr val="FF0065"/>
            </a:solidFill>
          </a:ln>
        </p:spPr>
        <p:txBody>
          <a:bodyPr wrap="square" lIns="0" tIns="0" rIns="0" bIns="0" rtlCol="0"/>
          <a:lstStyle/>
          <a:p>
            <a:endParaRPr/>
          </a:p>
        </p:txBody>
      </p:sp>
      <p:sp>
        <p:nvSpPr>
          <p:cNvPr id="412" name="object 412"/>
          <p:cNvSpPr/>
          <p:nvPr/>
        </p:nvSpPr>
        <p:spPr>
          <a:xfrm>
            <a:off x="2601467" y="3160776"/>
            <a:ext cx="3901440" cy="353060"/>
          </a:xfrm>
          <a:custGeom>
            <a:avLst/>
            <a:gdLst/>
            <a:ahLst/>
            <a:cxnLst/>
            <a:rect l="l" t="t" r="r" b="b"/>
            <a:pathLst>
              <a:path w="3901440" h="353060">
                <a:moveTo>
                  <a:pt x="31242" y="242316"/>
                </a:moveTo>
                <a:lnTo>
                  <a:pt x="0" y="349758"/>
                </a:lnTo>
                <a:lnTo>
                  <a:pt x="7620" y="352806"/>
                </a:lnTo>
                <a:lnTo>
                  <a:pt x="39624" y="245364"/>
                </a:lnTo>
                <a:lnTo>
                  <a:pt x="31242" y="242316"/>
                </a:lnTo>
                <a:close/>
              </a:path>
              <a:path w="3901440" h="353060">
                <a:moveTo>
                  <a:pt x="102108" y="189738"/>
                </a:moveTo>
                <a:lnTo>
                  <a:pt x="70104" y="241554"/>
                </a:lnTo>
                <a:lnTo>
                  <a:pt x="77724" y="246126"/>
                </a:lnTo>
                <a:lnTo>
                  <a:pt x="108966" y="194310"/>
                </a:lnTo>
                <a:lnTo>
                  <a:pt x="102108" y="189738"/>
                </a:lnTo>
                <a:close/>
              </a:path>
              <a:path w="3901440" h="353060">
                <a:moveTo>
                  <a:pt x="172212" y="130302"/>
                </a:moveTo>
                <a:lnTo>
                  <a:pt x="140208" y="190500"/>
                </a:lnTo>
                <a:lnTo>
                  <a:pt x="147828" y="194310"/>
                </a:lnTo>
                <a:lnTo>
                  <a:pt x="179832" y="134112"/>
                </a:lnTo>
                <a:lnTo>
                  <a:pt x="172212" y="130302"/>
                </a:lnTo>
                <a:close/>
              </a:path>
              <a:path w="3901440" h="353060">
                <a:moveTo>
                  <a:pt x="215646" y="128016"/>
                </a:moveTo>
                <a:lnTo>
                  <a:pt x="213360" y="136398"/>
                </a:lnTo>
                <a:lnTo>
                  <a:pt x="245364" y="143256"/>
                </a:lnTo>
                <a:lnTo>
                  <a:pt x="246888" y="134874"/>
                </a:lnTo>
                <a:lnTo>
                  <a:pt x="215646" y="128016"/>
                </a:lnTo>
                <a:close/>
              </a:path>
              <a:path w="3901440" h="353060">
                <a:moveTo>
                  <a:pt x="312420" y="73914"/>
                </a:moveTo>
                <a:lnTo>
                  <a:pt x="281178" y="137160"/>
                </a:lnTo>
                <a:lnTo>
                  <a:pt x="288798" y="140970"/>
                </a:lnTo>
                <a:lnTo>
                  <a:pt x="320040" y="78486"/>
                </a:lnTo>
                <a:lnTo>
                  <a:pt x="312420" y="73914"/>
                </a:lnTo>
                <a:close/>
              </a:path>
              <a:path w="3901440" h="353060">
                <a:moveTo>
                  <a:pt x="356616" y="72390"/>
                </a:moveTo>
                <a:lnTo>
                  <a:pt x="353568" y="80010"/>
                </a:lnTo>
                <a:lnTo>
                  <a:pt x="384810" y="91440"/>
                </a:lnTo>
                <a:lnTo>
                  <a:pt x="387858" y="83820"/>
                </a:lnTo>
                <a:lnTo>
                  <a:pt x="356616" y="72390"/>
                </a:lnTo>
                <a:close/>
              </a:path>
              <a:path w="3901440" h="353060">
                <a:moveTo>
                  <a:pt x="429006" y="86106"/>
                </a:moveTo>
                <a:lnTo>
                  <a:pt x="421386" y="89154"/>
                </a:lnTo>
                <a:lnTo>
                  <a:pt x="452628" y="165354"/>
                </a:lnTo>
                <a:lnTo>
                  <a:pt x="461010" y="162306"/>
                </a:lnTo>
                <a:lnTo>
                  <a:pt x="429006" y="86106"/>
                </a:lnTo>
                <a:close/>
              </a:path>
              <a:path w="3901440" h="353060">
                <a:moveTo>
                  <a:pt x="525018" y="144018"/>
                </a:moveTo>
                <a:lnTo>
                  <a:pt x="493776" y="160020"/>
                </a:lnTo>
                <a:lnTo>
                  <a:pt x="497586" y="167640"/>
                </a:lnTo>
                <a:lnTo>
                  <a:pt x="528828" y="151638"/>
                </a:lnTo>
                <a:lnTo>
                  <a:pt x="525018" y="144018"/>
                </a:lnTo>
                <a:close/>
              </a:path>
              <a:path w="3901440" h="353060">
                <a:moveTo>
                  <a:pt x="593598" y="91440"/>
                </a:moveTo>
                <a:lnTo>
                  <a:pt x="562356" y="145542"/>
                </a:lnTo>
                <a:lnTo>
                  <a:pt x="569976" y="150114"/>
                </a:lnTo>
                <a:lnTo>
                  <a:pt x="601218" y="95250"/>
                </a:lnTo>
                <a:lnTo>
                  <a:pt x="593598" y="91440"/>
                </a:lnTo>
                <a:close/>
              </a:path>
              <a:path w="3901440" h="353060">
                <a:moveTo>
                  <a:pt x="664464" y="61722"/>
                </a:moveTo>
                <a:lnTo>
                  <a:pt x="633222" y="89916"/>
                </a:lnTo>
                <a:lnTo>
                  <a:pt x="639318" y="96774"/>
                </a:lnTo>
                <a:lnTo>
                  <a:pt x="670560" y="67818"/>
                </a:lnTo>
                <a:lnTo>
                  <a:pt x="664464" y="61722"/>
                </a:lnTo>
                <a:close/>
              </a:path>
              <a:path w="3901440" h="353060">
                <a:moveTo>
                  <a:pt x="710184" y="63246"/>
                </a:moveTo>
                <a:lnTo>
                  <a:pt x="702564" y="66294"/>
                </a:lnTo>
                <a:lnTo>
                  <a:pt x="733806" y="149352"/>
                </a:lnTo>
                <a:lnTo>
                  <a:pt x="742188" y="146304"/>
                </a:lnTo>
                <a:lnTo>
                  <a:pt x="710184" y="63246"/>
                </a:lnTo>
                <a:close/>
              </a:path>
              <a:path w="3901440" h="353060">
                <a:moveTo>
                  <a:pt x="781050" y="146304"/>
                </a:moveTo>
                <a:lnTo>
                  <a:pt x="772668" y="149352"/>
                </a:lnTo>
                <a:lnTo>
                  <a:pt x="803910" y="233934"/>
                </a:lnTo>
                <a:lnTo>
                  <a:pt x="812292" y="230886"/>
                </a:lnTo>
                <a:lnTo>
                  <a:pt x="781050" y="146304"/>
                </a:lnTo>
                <a:close/>
              </a:path>
              <a:path w="3901440" h="353060">
                <a:moveTo>
                  <a:pt x="850392" y="230124"/>
                </a:moveTo>
                <a:lnTo>
                  <a:pt x="843534" y="234696"/>
                </a:lnTo>
                <a:lnTo>
                  <a:pt x="874776" y="286512"/>
                </a:lnTo>
                <a:lnTo>
                  <a:pt x="882396" y="281940"/>
                </a:lnTo>
                <a:lnTo>
                  <a:pt x="850392" y="230124"/>
                </a:lnTo>
                <a:close/>
              </a:path>
              <a:path w="3901440" h="353060">
                <a:moveTo>
                  <a:pt x="918210" y="279654"/>
                </a:moveTo>
                <a:lnTo>
                  <a:pt x="916686" y="288036"/>
                </a:lnTo>
                <a:lnTo>
                  <a:pt x="947928" y="294132"/>
                </a:lnTo>
                <a:lnTo>
                  <a:pt x="949452" y="285750"/>
                </a:lnTo>
                <a:lnTo>
                  <a:pt x="918210" y="279654"/>
                </a:lnTo>
                <a:close/>
              </a:path>
              <a:path w="3901440" h="353060">
                <a:moveTo>
                  <a:pt x="1017270" y="268986"/>
                </a:moveTo>
                <a:lnTo>
                  <a:pt x="985266" y="285750"/>
                </a:lnTo>
                <a:lnTo>
                  <a:pt x="989838" y="293370"/>
                </a:lnTo>
                <a:lnTo>
                  <a:pt x="1021080" y="276606"/>
                </a:lnTo>
                <a:lnTo>
                  <a:pt x="1017270" y="268986"/>
                </a:lnTo>
                <a:close/>
              </a:path>
              <a:path w="3901440" h="353060">
                <a:moveTo>
                  <a:pt x="1086612" y="246126"/>
                </a:moveTo>
                <a:lnTo>
                  <a:pt x="1055370" y="268986"/>
                </a:lnTo>
                <a:lnTo>
                  <a:pt x="1060704" y="275844"/>
                </a:lnTo>
                <a:lnTo>
                  <a:pt x="1091946" y="252984"/>
                </a:lnTo>
                <a:lnTo>
                  <a:pt x="1086612" y="246126"/>
                </a:lnTo>
                <a:close/>
              </a:path>
              <a:path w="3901440" h="353060">
                <a:moveTo>
                  <a:pt x="1156716" y="220218"/>
                </a:moveTo>
                <a:lnTo>
                  <a:pt x="1125474" y="246126"/>
                </a:lnTo>
                <a:lnTo>
                  <a:pt x="1130808" y="252984"/>
                </a:lnTo>
                <a:lnTo>
                  <a:pt x="1162050" y="227076"/>
                </a:lnTo>
                <a:lnTo>
                  <a:pt x="1156716" y="220218"/>
                </a:lnTo>
                <a:close/>
              </a:path>
              <a:path w="3901440" h="353060">
                <a:moveTo>
                  <a:pt x="1198626" y="219456"/>
                </a:moveTo>
                <a:lnTo>
                  <a:pt x="1197864" y="227838"/>
                </a:lnTo>
                <a:lnTo>
                  <a:pt x="1229868" y="229362"/>
                </a:lnTo>
                <a:lnTo>
                  <a:pt x="1229868" y="220980"/>
                </a:lnTo>
                <a:lnTo>
                  <a:pt x="1198626" y="219456"/>
                </a:lnTo>
                <a:close/>
              </a:path>
              <a:path w="3901440" h="353060">
                <a:moveTo>
                  <a:pt x="1297686" y="200406"/>
                </a:moveTo>
                <a:lnTo>
                  <a:pt x="1266444" y="221742"/>
                </a:lnTo>
                <a:lnTo>
                  <a:pt x="1271016" y="228600"/>
                </a:lnTo>
                <a:lnTo>
                  <a:pt x="1302258" y="207264"/>
                </a:lnTo>
                <a:lnTo>
                  <a:pt x="1297686" y="200406"/>
                </a:lnTo>
                <a:close/>
              </a:path>
              <a:path w="3901440" h="353060">
                <a:moveTo>
                  <a:pt x="1367028" y="144018"/>
                </a:moveTo>
                <a:lnTo>
                  <a:pt x="1335024" y="201930"/>
                </a:lnTo>
                <a:lnTo>
                  <a:pt x="1342644" y="205740"/>
                </a:lnTo>
                <a:lnTo>
                  <a:pt x="1373886" y="148590"/>
                </a:lnTo>
                <a:lnTo>
                  <a:pt x="1367028" y="144018"/>
                </a:lnTo>
                <a:close/>
              </a:path>
              <a:path w="3901440" h="353060">
                <a:moveTo>
                  <a:pt x="1437894" y="119634"/>
                </a:moveTo>
                <a:lnTo>
                  <a:pt x="1406652" y="143256"/>
                </a:lnTo>
                <a:lnTo>
                  <a:pt x="1411986" y="150114"/>
                </a:lnTo>
                <a:lnTo>
                  <a:pt x="1443228" y="127254"/>
                </a:lnTo>
                <a:lnTo>
                  <a:pt x="1437894" y="119634"/>
                </a:lnTo>
                <a:close/>
              </a:path>
              <a:path w="3901440" h="353060">
                <a:moveTo>
                  <a:pt x="1480566" y="119634"/>
                </a:moveTo>
                <a:lnTo>
                  <a:pt x="1478280" y="127254"/>
                </a:lnTo>
                <a:lnTo>
                  <a:pt x="1509522" y="136398"/>
                </a:lnTo>
                <a:lnTo>
                  <a:pt x="1511808" y="128016"/>
                </a:lnTo>
                <a:lnTo>
                  <a:pt x="1480566" y="119634"/>
                </a:lnTo>
                <a:close/>
              </a:path>
              <a:path w="3901440" h="353060">
                <a:moveTo>
                  <a:pt x="1552194" y="128778"/>
                </a:moveTo>
                <a:lnTo>
                  <a:pt x="1546860" y="135636"/>
                </a:lnTo>
                <a:lnTo>
                  <a:pt x="1578864" y="160020"/>
                </a:lnTo>
                <a:lnTo>
                  <a:pt x="1584198" y="153162"/>
                </a:lnTo>
                <a:lnTo>
                  <a:pt x="1552194" y="128778"/>
                </a:lnTo>
                <a:close/>
              </a:path>
              <a:path w="3901440" h="353060">
                <a:moveTo>
                  <a:pt x="1620774" y="152400"/>
                </a:moveTo>
                <a:lnTo>
                  <a:pt x="1619250" y="160782"/>
                </a:lnTo>
                <a:lnTo>
                  <a:pt x="1650492" y="166116"/>
                </a:lnTo>
                <a:lnTo>
                  <a:pt x="1652015" y="157734"/>
                </a:lnTo>
                <a:lnTo>
                  <a:pt x="1620774" y="152400"/>
                </a:lnTo>
                <a:close/>
              </a:path>
              <a:path w="3901440" h="353060">
                <a:moveTo>
                  <a:pt x="1721358" y="156210"/>
                </a:moveTo>
                <a:lnTo>
                  <a:pt x="1690116" y="157734"/>
                </a:lnTo>
                <a:lnTo>
                  <a:pt x="1690116" y="166116"/>
                </a:lnTo>
                <a:lnTo>
                  <a:pt x="1722120" y="165354"/>
                </a:lnTo>
                <a:lnTo>
                  <a:pt x="1721358" y="156210"/>
                </a:lnTo>
                <a:close/>
              </a:path>
              <a:path w="3901440" h="353060">
                <a:moveTo>
                  <a:pt x="1763268" y="156972"/>
                </a:moveTo>
                <a:lnTo>
                  <a:pt x="1757934" y="164592"/>
                </a:lnTo>
                <a:lnTo>
                  <a:pt x="1789938" y="185928"/>
                </a:lnTo>
                <a:lnTo>
                  <a:pt x="1794510" y="178308"/>
                </a:lnTo>
                <a:lnTo>
                  <a:pt x="1763268" y="156972"/>
                </a:lnTo>
                <a:close/>
              </a:path>
              <a:path w="3901440" h="353060">
                <a:moveTo>
                  <a:pt x="1831848" y="178308"/>
                </a:moveTo>
                <a:lnTo>
                  <a:pt x="1829562" y="186690"/>
                </a:lnTo>
                <a:lnTo>
                  <a:pt x="1861566" y="193548"/>
                </a:lnTo>
                <a:lnTo>
                  <a:pt x="1863090" y="185166"/>
                </a:lnTo>
                <a:lnTo>
                  <a:pt x="1831848" y="178308"/>
                </a:lnTo>
                <a:close/>
              </a:path>
              <a:path w="3901440" h="353060">
                <a:moveTo>
                  <a:pt x="1901952" y="185166"/>
                </a:moveTo>
                <a:lnTo>
                  <a:pt x="1900428" y="193548"/>
                </a:lnTo>
                <a:lnTo>
                  <a:pt x="1931670" y="198120"/>
                </a:lnTo>
                <a:lnTo>
                  <a:pt x="1933194" y="189738"/>
                </a:lnTo>
                <a:lnTo>
                  <a:pt x="1901952" y="185166"/>
                </a:lnTo>
                <a:close/>
              </a:path>
              <a:path w="3901440" h="353060">
                <a:moveTo>
                  <a:pt x="2002536" y="186690"/>
                </a:moveTo>
                <a:lnTo>
                  <a:pt x="1971294" y="189738"/>
                </a:lnTo>
                <a:lnTo>
                  <a:pt x="1972056" y="198120"/>
                </a:lnTo>
                <a:lnTo>
                  <a:pt x="2003298" y="195072"/>
                </a:lnTo>
                <a:lnTo>
                  <a:pt x="2002536" y="186690"/>
                </a:lnTo>
                <a:close/>
              </a:path>
              <a:path w="3901440" h="353060">
                <a:moveTo>
                  <a:pt x="2071878" y="179832"/>
                </a:moveTo>
                <a:lnTo>
                  <a:pt x="2040636" y="186690"/>
                </a:lnTo>
                <a:lnTo>
                  <a:pt x="2042160" y="195072"/>
                </a:lnTo>
                <a:lnTo>
                  <a:pt x="2074164" y="188214"/>
                </a:lnTo>
                <a:lnTo>
                  <a:pt x="2071878" y="179832"/>
                </a:lnTo>
                <a:close/>
              </a:path>
              <a:path w="3901440" h="353060">
                <a:moveTo>
                  <a:pt x="2141982" y="170688"/>
                </a:moveTo>
                <a:lnTo>
                  <a:pt x="2110740" y="179832"/>
                </a:lnTo>
                <a:lnTo>
                  <a:pt x="2113026" y="187452"/>
                </a:lnTo>
                <a:lnTo>
                  <a:pt x="2144268" y="179070"/>
                </a:lnTo>
                <a:lnTo>
                  <a:pt x="2141982" y="170688"/>
                </a:lnTo>
                <a:close/>
              </a:path>
              <a:path w="3901440" h="353060">
                <a:moveTo>
                  <a:pt x="2212848" y="163830"/>
                </a:moveTo>
                <a:lnTo>
                  <a:pt x="2180844" y="170688"/>
                </a:lnTo>
                <a:lnTo>
                  <a:pt x="2183130" y="179070"/>
                </a:lnTo>
                <a:lnTo>
                  <a:pt x="2214372" y="172212"/>
                </a:lnTo>
                <a:lnTo>
                  <a:pt x="2212848" y="163830"/>
                </a:lnTo>
                <a:close/>
              </a:path>
              <a:path w="3901440" h="353060">
                <a:moveTo>
                  <a:pt x="2282190" y="152400"/>
                </a:moveTo>
                <a:lnTo>
                  <a:pt x="2250948" y="163830"/>
                </a:lnTo>
                <a:lnTo>
                  <a:pt x="2253996" y="172212"/>
                </a:lnTo>
                <a:lnTo>
                  <a:pt x="2285238" y="160782"/>
                </a:lnTo>
                <a:lnTo>
                  <a:pt x="2282190" y="152400"/>
                </a:lnTo>
                <a:close/>
              </a:path>
              <a:path w="3901440" h="353060">
                <a:moveTo>
                  <a:pt x="2352294" y="139446"/>
                </a:moveTo>
                <a:lnTo>
                  <a:pt x="2321052" y="152400"/>
                </a:lnTo>
                <a:lnTo>
                  <a:pt x="2324100" y="160782"/>
                </a:lnTo>
                <a:lnTo>
                  <a:pt x="2356104" y="147828"/>
                </a:lnTo>
                <a:lnTo>
                  <a:pt x="2352294" y="139446"/>
                </a:lnTo>
                <a:close/>
              </a:path>
              <a:path w="3901440" h="353060">
                <a:moveTo>
                  <a:pt x="2423160" y="131064"/>
                </a:moveTo>
                <a:lnTo>
                  <a:pt x="2391918" y="139446"/>
                </a:lnTo>
                <a:lnTo>
                  <a:pt x="2394204" y="147828"/>
                </a:lnTo>
                <a:lnTo>
                  <a:pt x="2425446" y="139446"/>
                </a:lnTo>
                <a:lnTo>
                  <a:pt x="2423160" y="131064"/>
                </a:lnTo>
                <a:close/>
              </a:path>
              <a:path w="3901440" h="353060">
                <a:moveTo>
                  <a:pt x="2494026" y="123444"/>
                </a:moveTo>
                <a:lnTo>
                  <a:pt x="2462022" y="131064"/>
                </a:lnTo>
                <a:lnTo>
                  <a:pt x="2464308" y="139446"/>
                </a:lnTo>
                <a:lnTo>
                  <a:pt x="2495550" y="131826"/>
                </a:lnTo>
                <a:lnTo>
                  <a:pt x="2494026" y="123444"/>
                </a:lnTo>
                <a:close/>
              </a:path>
              <a:path w="3901440" h="353060">
                <a:moveTo>
                  <a:pt x="2564130" y="116586"/>
                </a:moveTo>
                <a:lnTo>
                  <a:pt x="2532126" y="123444"/>
                </a:lnTo>
                <a:lnTo>
                  <a:pt x="2534412" y="131826"/>
                </a:lnTo>
                <a:lnTo>
                  <a:pt x="2565654" y="124968"/>
                </a:lnTo>
                <a:lnTo>
                  <a:pt x="2564130" y="116586"/>
                </a:lnTo>
                <a:close/>
              </a:path>
              <a:path w="3901440" h="353060">
                <a:moveTo>
                  <a:pt x="2634234" y="108204"/>
                </a:moveTo>
                <a:lnTo>
                  <a:pt x="2602230" y="116586"/>
                </a:lnTo>
                <a:lnTo>
                  <a:pt x="2604516" y="124968"/>
                </a:lnTo>
                <a:lnTo>
                  <a:pt x="2636520" y="115824"/>
                </a:lnTo>
                <a:lnTo>
                  <a:pt x="2634234" y="108204"/>
                </a:lnTo>
                <a:close/>
              </a:path>
              <a:path w="3901440" h="353060">
                <a:moveTo>
                  <a:pt x="2704338" y="99060"/>
                </a:moveTo>
                <a:lnTo>
                  <a:pt x="2673096" y="108204"/>
                </a:lnTo>
                <a:lnTo>
                  <a:pt x="2675382" y="115824"/>
                </a:lnTo>
                <a:lnTo>
                  <a:pt x="2706624" y="107442"/>
                </a:lnTo>
                <a:lnTo>
                  <a:pt x="2704338" y="99060"/>
                </a:lnTo>
                <a:close/>
              </a:path>
              <a:path w="3901440" h="353060">
                <a:moveTo>
                  <a:pt x="2775966" y="97536"/>
                </a:moveTo>
                <a:lnTo>
                  <a:pt x="2743962" y="99060"/>
                </a:lnTo>
                <a:lnTo>
                  <a:pt x="2744724" y="107442"/>
                </a:lnTo>
                <a:lnTo>
                  <a:pt x="2775966" y="105918"/>
                </a:lnTo>
                <a:lnTo>
                  <a:pt x="2775966" y="97536"/>
                </a:lnTo>
                <a:close/>
              </a:path>
              <a:path w="3901440" h="353060">
                <a:moveTo>
                  <a:pt x="2814828" y="97536"/>
                </a:moveTo>
                <a:lnTo>
                  <a:pt x="2814066" y="105918"/>
                </a:lnTo>
                <a:lnTo>
                  <a:pt x="2846070" y="107442"/>
                </a:lnTo>
                <a:lnTo>
                  <a:pt x="2846070" y="99060"/>
                </a:lnTo>
                <a:lnTo>
                  <a:pt x="2814828" y="97536"/>
                </a:lnTo>
                <a:close/>
              </a:path>
              <a:path w="3901440" h="353060">
                <a:moveTo>
                  <a:pt x="2916174" y="96012"/>
                </a:moveTo>
                <a:lnTo>
                  <a:pt x="2884170" y="99060"/>
                </a:lnTo>
                <a:lnTo>
                  <a:pt x="2884932" y="107442"/>
                </a:lnTo>
                <a:lnTo>
                  <a:pt x="2916936" y="105156"/>
                </a:lnTo>
                <a:lnTo>
                  <a:pt x="2916174" y="96012"/>
                </a:lnTo>
                <a:close/>
              </a:path>
              <a:path w="3901440" h="353060">
                <a:moveTo>
                  <a:pt x="2986278" y="92202"/>
                </a:moveTo>
                <a:lnTo>
                  <a:pt x="2954274" y="96012"/>
                </a:lnTo>
                <a:lnTo>
                  <a:pt x="2955798" y="105156"/>
                </a:lnTo>
                <a:lnTo>
                  <a:pt x="2987040" y="100584"/>
                </a:lnTo>
                <a:lnTo>
                  <a:pt x="2986278" y="92202"/>
                </a:lnTo>
                <a:close/>
              </a:path>
              <a:path w="3901440" h="353060">
                <a:moveTo>
                  <a:pt x="3055620" y="83820"/>
                </a:moveTo>
                <a:lnTo>
                  <a:pt x="3024378" y="92202"/>
                </a:lnTo>
                <a:lnTo>
                  <a:pt x="3026664" y="100584"/>
                </a:lnTo>
                <a:lnTo>
                  <a:pt x="3057906" y="91440"/>
                </a:lnTo>
                <a:lnTo>
                  <a:pt x="3055620" y="83820"/>
                </a:lnTo>
                <a:close/>
              </a:path>
              <a:path w="3901440" h="353060">
                <a:moveTo>
                  <a:pt x="3126486" y="76200"/>
                </a:moveTo>
                <a:lnTo>
                  <a:pt x="3094482" y="83820"/>
                </a:lnTo>
                <a:lnTo>
                  <a:pt x="3096768" y="92202"/>
                </a:lnTo>
                <a:lnTo>
                  <a:pt x="3128010" y="84582"/>
                </a:lnTo>
                <a:lnTo>
                  <a:pt x="3126486" y="76200"/>
                </a:lnTo>
                <a:close/>
              </a:path>
              <a:path w="3901440" h="353060">
                <a:moveTo>
                  <a:pt x="3196590" y="67818"/>
                </a:moveTo>
                <a:lnTo>
                  <a:pt x="3164586" y="76200"/>
                </a:lnTo>
                <a:lnTo>
                  <a:pt x="3166872" y="84582"/>
                </a:lnTo>
                <a:lnTo>
                  <a:pt x="3198876" y="76200"/>
                </a:lnTo>
                <a:lnTo>
                  <a:pt x="3196590" y="67818"/>
                </a:lnTo>
                <a:close/>
              </a:path>
              <a:path w="3901440" h="353060">
                <a:moveTo>
                  <a:pt x="3266694" y="60198"/>
                </a:moveTo>
                <a:lnTo>
                  <a:pt x="3235452" y="67818"/>
                </a:lnTo>
                <a:lnTo>
                  <a:pt x="3236976" y="76200"/>
                </a:lnTo>
                <a:lnTo>
                  <a:pt x="3268979" y="68580"/>
                </a:lnTo>
                <a:lnTo>
                  <a:pt x="3266694" y="60198"/>
                </a:lnTo>
                <a:close/>
              </a:path>
              <a:path w="3901440" h="353060">
                <a:moveTo>
                  <a:pt x="3337560" y="54864"/>
                </a:moveTo>
                <a:lnTo>
                  <a:pt x="3305556" y="60198"/>
                </a:lnTo>
                <a:lnTo>
                  <a:pt x="3307079" y="69342"/>
                </a:lnTo>
                <a:lnTo>
                  <a:pt x="3339084" y="63246"/>
                </a:lnTo>
                <a:lnTo>
                  <a:pt x="3337560" y="54864"/>
                </a:lnTo>
                <a:close/>
              </a:path>
              <a:path w="3901440" h="353060">
                <a:moveTo>
                  <a:pt x="3407664" y="48006"/>
                </a:moveTo>
                <a:lnTo>
                  <a:pt x="3375660" y="54864"/>
                </a:lnTo>
                <a:lnTo>
                  <a:pt x="3377946" y="63246"/>
                </a:lnTo>
                <a:lnTo>
                  <a:pt x="3409188" y="56388"/>
                </a:lnTo>
                <a:lnTo>
                  <a:pt x="3407664" y="48006"/>
                </a:lnTo>
                <a:close/>
              </a:path>
              <a:path w="3901440" h="353060">
                <a:moveTo>
                  <a:pt x="3477768" y="41910"/>
                </a:moveTo>
                <a:lnTo>
                  <a:pt x="3446526" y="47244"/>
                </a:lnTo>
                <a:lnTo>
                  <a:pt x="3448050" y="56388"/>
                </a:lnTo>
                <a:lnTo>
                  <a:pt x="3479291" y="50292"/>
                </a:lnTo>
                <a:lnTo>
                  <a:pt x="3477768" y="41910"/>
                </a:lnTo>
                <a:close/>
              </a:path>
              <a:path w="3901440" h="353060">
                <a:moveTo>
                  <a:pt x="3547872" y="35052"/>
                </a:moveTo>
                <a:lnTo>
                  <a:pt x="3516629" y="41910"/>
                </a:lnTo>
                <a:lnTo>
                  <a:pt x="3518154" y="50292"/>
                </a:lnTo>
                <a:lnTo>
                  <a:pt x="3549396" y="43434"/>
                </a:lnTo>
                <a:lnTo>
                  <a:pt x="3547872" y="35052"/>
                </a:lnTo>
                <a:close/>
              </a:path>
              <a:path w="3901440" h="353060">
                <a:moveTo>
                  <a:pt x="3617976" y="27432"/>
                </a:moveTo>
                <a:lnTo>
                  <a:pt x="3586734" y="35052"/>
                </a:lnTo>
                <a:lnTo>
                  <a:pt x="3588258" y="43434"/>
                </a:lnTo>
                <a:lnTo>
                  <a:pt x="3620262" y="35814"/>
                </a:lnTo>
                <a:lnTo>
                  <a:pt x="3617976" y="27432"/>
                </a:lnTo>
                <a:close/>
              </a:path>
              <a:path w="3901440" h="353060">
                <a:moveTo>
                  <a:pt x="3688841" y="22098"/>
                </a:moveTo>
                <a:lnTo>
                  <a:pt x="3656838" y="27432"/>
                </a:lnTo>
                <a:lnTo>
                  <a:pt x="3658362" y="35814"/>
                </a:lnTo>
                <a:lnTo>
                  <a:pt x="3690366" y="30480"/>
                </a:lnTo>
                <a:lnTo>
                  <a:pt x="3688841" y="22098"/>
                </a:lnTo>
                <a:close/>
              </a:path>
              <a:path w="3901440" h="353060">
                <a:moveTo>
                  <a:pt x="3758946" y="14478"/>
                </a:moveTo>
                <a:lnTo>
                  <a:pt x="3726941" y="22098"/>
                </a:lnTo>
                <a:lnTo>
                  <a:pt x="3729228" y="30480"/>
                </a:lnTo>
                <a:lnTo>
                  <a:pt x="3760470" y="22860"/>
                </a:lnTo>
                <a:lnTo>
                  <a:pt x="3758946" y="14478"/>
                </a:lnTo>
                <a:close/>
              </a:path>
              <a:path w="3901440" h="353060">
                <a:moveTo>
                  <a:pt x="3829050" y="7620"/>
                </a:moveTo>
                <a:lnTo>
                  <a:pt x="3797046" y="14478"/>
                </a:lnTo>
                <a:lnTo>
                  <a:pt x="3799332" y="22860"/>
                </a:lnTo>
                <a:lnTo>
                  <a:pt x="3830574" y="16002"/>
                </a:lnTo>
                <a:lnTo>
                  <a:pt x="3829050" y="7620"/>
                </a:lnTo>
                <a:close/>
              </a:path>
              <a:path w="3901440" h="353060">
                <a:moveTo>
                  <a:pt x="3899154" y="0"/>
                </a:moveTo>
                <a:lnTo>
                  <a:pt x="3867912" y="7620"/>
                </a:lnTo>
                <a:lnTo>
                  <a:pt x="3869436" y="16002"/>
                </a:lnTo>
                <a:lnTo>
                  <a:pt x="3901440" y="8382"/>
                </a:lnTo>
                <a:lnTo>
                  <a:pt x="3899154" y="0"/>
                </a:lnTo>
                <a:close/>
              </a:path>
            </a:pathLst>
          </a:custGeom>
          <a:solidFill>
            <a:srgbClr val="000000"/>
          </a:solidFill>
        </p:spPr>
        <p:txBody>
          <a:bodyPr wrap="square" lIns="0" tIns="0" rIns="0" bIns="0" rtlCol="0"/>
          <a:lstStyle/>
          <a:p>
            <a:endParaRPr/>
          </a:p>
        </p:txBody>
      </p:sp>
      <p:sp>
        <p:nvSpPr>
          <p:cNvPr id="413" name="object 413"/>
          <p:cNvSpPr/>
          <p:nvPr/>
        </p:nvSpPr>
        <p:spPr>
          <a:xfrm>
            <a:off x="2585084" y="2979420"/>
            <a:ext cx="0" cy="1892935"/>
          </a:xfrm>
          <a:custGeom>
            <a:avLst/>
            <a:gdLst/>
            <a:ahLst/>
            <a:cxnLst/>
            <a:rect l="l" t="t" r="r" b="b"/>
            <a:pathLst>
              <a:path h="1892935">
                <a:moveTo>
                  <a:pt x="0" y="0"/>
                </a:moveTo>
                <a:lnTo>
                  <a:pt x="0" y="1892807"/>
                </a:lnTo>
              </a:path>
            </a:pathLst>
          </a:custGeom>
          <a:ln w="3175">
            <a:solidFill>
              <a:srgbClr val="3F3F3F"/>
            </a:solidFill>
          </a:ln>
        </p:spPr>
        <p:txBody>
          <a:bodyPr wrap="square" lIns="0" tIns="0" rIns="0" bIns="0" rtlCol="0"/>
          <a:lstStyle/>
          <a:p>
            <a:endParaRPr/>
          </a:p>
        </p:txBody>
      </p:sp>
      <p:sp>
        <p:nvSpPr>
          <p:cNvPr id="414" name="object 414"/>
          <p:cNvSpPr/>
          <p:nvPr/>
        </p:nvSpPr>
        <p:spPr>
          <a:xfrm>
            <a:off x="2556510" y="4843272"/>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5" name="object 415"/>
          <p:cNvSpPr/>
          <p:nvPr/>
        </p:nvSpPr>
        <p:spPr>
          <a:xfrm>
            <a:off x="2556510" y="4576572"/>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6" name="object 416"/>
          <p:cNvSpPr/>
          <p:nvPr/>
        </p:nvSpPr>
        <p:spPr>
          <a:xfrm>
            <a:off x="2556510" y="4310253"/>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7" name="object 417"/>
          <p:cNvSpPr/>
          <p:nvPr/>
        </p:nvSpPr>
        <p:spPr>
          <a:xfrm>
            <a:off x="2556510" y="404393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8" name="object 418"/>
          <p:cNvSpPr/>
          <p:nvPr/>
        </p:nvSpPr>
        <p:spPr>
          <a:xfrm>
            <a:off x="2556510" y="377723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9" name="object 419"/>
          <p:cNvSpPr/>
          <p:nvPr/>
        </p:nvSpPr>
        <p:spPr>
          <a:xfrm>
            <a:off x="2556510" y="3512058"/>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0" name="object 420"/>
          <p:cNvSpPr/>
          <p:nvPr/>
        </p:nvSpPr>
        <p:spPr>
          <a:xfrm>
            <a:off x="2556510" y="324535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1" name="object 421"/>
          <p:cNvSpPr/>
          <p:nvPr/>
        </p:nvSpPr>
        <p:spPr>
          <a:xfrm>
            <a:off x="2556510" y="2979038"/>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2" name="object 422"/>
          <p:cNvSpPr/>
          <p:nvPr/>
        </p:nvSpPr>
        <p:spPr>
          <a:xfrm>
            <a:off x="2585466" y="4843271"/>
            <a:ext cx="3937000" cy="0"/>
          </a:xfrm>
          <a:custGeom>
            <a:avLst/>
            <a:gdLst/>
            <a:ahLst/>
            <a:cxnLst/>
            <a:rect l="l" t="t" r="r" b="b"/>
            <a:pathLst>
              <a:path w="3937000">
                <a:moveTo>
                  <a:pt x="0" y="0"/>
                </a:moveTo>
                <a:lnTo>
                  <a:pt x="3936491" y="0"/>
                </a:lnTo>
              </a:path>
            </a:pathLst>
          </a:custGeom>
          <a:ln w="3175">
            <a:solidFill>
              <a:srgbClr val="3F3F3F"/>
            </a:solidFill>
          </a:ln>
        </p:spPr>
        <p:txBody>
          <a:bodyPr wrap="square" lIns="0" tIns="0" rIns="0" bIns="0" rtlCol="0"/>
          <a:lstStyle/>
          <a:p>
            <a:endParaRPr/>
          </a:p>
        </p:txBody>
      </p:sp>
      <p:sp>
        <p:nvSpPr>
          <p:cNvPr id="423" name="object 423"/>
          <p:cNvSpPr/>
          <p:nvPr/>
        </p:nvSpPr>
        <p:spPr>
          <a:xfrm>
            <a:off x="2865120" y="4857750"/>
            <a:ext cx="2540" cy="0"/>
          </a:xfrm>
          <a:custGeom>
            <a:avLst/>
            <a:gdLst/>
            <a:ahLst/>
            <a:cxnLst/>
            <a:rect l="l" t="t" r="r" b="b"/>
            <a:pathLst>
              <a:path w="2539">
                <a:moveTo>
                  <a:pt x="0" y="0"/>
                </a:moveTo>
                <a:lnTo>
                  <a:pt x="2286" y="0"/>
                </a:lnTo>
              </a:path>
            </a:pathLst>
          </a:custGeom>
          <a:ln w="28955">
            <a:solidFill>
              <a:srgbClr val="3F3F3F"/>
            </a:solidFill>
          </a:ln>
        </p:spPr>
        <p:txBody>
          <a:bodyPr wrap="square" lIns="0" tIns="0" rIns="0" bIns="0" rtlCol="0"/>
          <a:lstStyle/>
          <a:p>
            <a:endParaRPr/>
          </a:p>
        </p:txBody>
      </p:sp>
      <p:sp>
        <p:nvSpPr>
          <p:cNvPr id="424" name="object 424"/>
          <p:cNvSpPr/>
          <p:nvPr/>
        </p:nvSpPr>
        <p:spPr>
          <a:xfrm>
            <a:off x="3145535" y="4857750"/>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25" name="object 425"/>
          <p:cNvSpPr/>
          <p:nvPr/>
        </p:nvSpPr>
        <p:spPr>
          <a:xfrm>
            <a:off x="3426714"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26" name="object 426"/>
          <p:cNvSpPr/>
          <p:nvPr/>
        </p:nvSpPr>
        <p:spPr>
          <a:xfrm>
            <a:off x="3707891" y="4857750"/>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27" name="object 427"/>
          <p:cNvSpPr/>
          <p:nvPr/>
        </p:nvSpPr>
        <p:spPr>
          <a:xfrm>
            <a:off x="3989070"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28" name="object 428"/>
          <p:cNvSpPr/>
          <p:nvPr/>
        </p:nvSpPr>
        <p:spPr>
          <a:xfrm>
            <a:off x="4271771"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29" name="object 429"/>
          <p:cNvSpPr/>
          <p:nvPr/>
        </p:nvSpPr>
        <p:spPr>
          <a:xfrm>
            <a:off x="4552950" y="4857750"/>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0" name="object 430"/>
          <p:cNvSpPr/>
          <p:nvPr/>
        </p:nvSpPr>
        <p:spPr>
          <a:xfrm>
            <a:off x="4834128" y="4857750"/>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1" name="object 431"/>
          <p:cNvSpPr/>
          <p:nvPr/>
        </p:nvSpPr>
        <p:spPr>
          <a:xfrm>
            <a:off x="5114544"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2" name="object 432"/>
          <p:cNvSpPr/>
          <p:nvPr/>
        </p:nvSpPr>
        <p:spPr>
          <a:xfrm>
            <a:off x="5395721"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3" name="object 433"/>
          <p:cNvSpPr/>
          <p:nvPr/>
        </p:nvSpPr>
        <p:spPr>
          <a:xfrm>
            <a:off x="5676900" y="4857750"/>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34" name="object 434"/>
          <p:cNvSpPr/>
          <p:nvPr/>
        </p:nvSpPr>
        <p:spPr>
          <a:xfrm>
            <a:off x="5958078"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5" name="object 435"/>
          <p:cNvSpPr/>
          <p:nvPr/>
        </p:nvSpPr>
        <p:spPr>
          <a:xfrm>
            <a:off x="6239255"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6" name="object 436"/>
          <p:cNvSpPr/>
          <p:nvPr/>
        </p:nvSpPr>
        <p:spPr>
          <a:xfrm>
            <a:off x="6520433" y="4857750"/>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7" name="object 437"/>
          <p:cNvSpPr txBox="1"/>
          <p:nvPr/>
        </p:nvSpPr>
        <p:spPr>
          <a:xfrm>
            <a:off x="2397256" y="3979170"/>
            <a:ext cx="119380" cy="116205"/>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60</a:t>
            </a:r>
            <a:endParaRPr sz="750">
              <a:latin typeface="Arial"/>
              <a:cs typeface="Arial"/>
            </a:endParaRPr>
          </a:p>
        </p:txBody>
      </p:sp>
      <p:sp>
        <p:nvSpPr>
          <p:cNvPr id="438" name="object 438"/>
          <p:cNvSpPr txBox="1"/>
          <p:nvPr/>
        </p:nvSpPr>
        <p:spPr>
          <a:xfrm>
            <a:off x="2397256" y="3713232"/>
            <a:ext cx="119380" cy="116205"/>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80</a:t>
            </a:r>
            <a:endParaRPr sz="750">
              <a:latin typeface="Arial"/>
              <a:cs typeface="Arial"/>
            </a:endParaRPr>
          </a:p>
        </p:txBody>
      </p:sp>
      <p:sp>
        <p:nvSpPr>
          <p:cNvPr id="439" name="object 439"/>
          <p:cNvSpPr txBox="1"/>
          <p:nvPr/>
        </p:nvSpPr>
        <p:spPr>
          <a:xfrm>
            <a:off x="2344679" y="2914659"/>
            <a:ext cx="172085" cy="648335"/>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4</a:t>
            </a:r>
            <a:r>
              <a:rPr sz="750" b="1" dirty="0">
                <a:solidFill>
                  <a:srgbClr val="3F3F3F"/>
                </a:solidFill>
                <a:latin typeface="Arial"/>
                <a:cs typeface="Arial"/>
              </a:rPr>
              <a:t>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10" dirty="0">
                <a:solidFill>
                  <a:srgbClr val="3F3F3F"/>
                </a:solidFill>
                <a:latin typeface="Arial"/>
                <a:cs typeface="Arial"/>
              </a:rPr>
              <a:t>1</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a:p>
            <a:pPr>
              <a:lnSpc>
                <a:spcPct val="100000"/>
              </a:lnSpc>
              <a:spcBef>
                <a:spcPts val="50"/>
              </a:spcBef>
            </a:pPr>
            <a:endParaRPr sz="1000">
              <a:latin typeface="Times New Roman"/>
              <a:cs typeface="Times New Roman"/>
            </a:endParaRPr>
          </a:p>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0</a:t>
            </a:r>
            <a:r>
              <a:rPr sz="750" b="1" dirty="0">
                <a:solidFill>
                  <a:srgbClr val="3F3F3F"/>
                </a:solidFill>
                <a:latin typeface="Arial"/>
                <a:cs typeface="Arial"/>
              </a:rPr>
              <a:t>0</a:t>
            </a:r>
            <a:endParaRPr sz="750">
              <a:latin typeface="Arial"/>
              <a:cs typeface="Arial"/>
            </a:endParaRPr>
          </a:p>
        </p:txBody>
      </p:sp>
      <p:sp>
        <p:nvSpPr>
          <p:cNvPr id="440" name="object 440"/>
          <p:cNvSpPr txBox="1"/>
          <p:nvPr/>
        </p:nvSpPr>
        <p:spPr>
          <a:xfrm>
            <a:off x="2397256" y="4245867"/>
            <a:ext cx="4191000" cy="76200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40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5" dirty="0">
                <a:solidFill>
                  <a:srgbClr val="3F3F3F"/>
                </a:solidFill>
                <a:latin typeface="Arial"/>
                <a:cs typeface="Arial"/>
              </a:rPr>
              <a:t>20</a:t>
            </a:r>
            <a:endParaRPr sz="750">
              <a:latin typeface="Arial"/>
              <a:cs typeface="Arial"/>
            </a:endParaRPr>
          </a:p>
          <a:p>
            <a:pPr>
              <a:lnSpc>
                <a:spcPct val="100000"/>
              </a:lnSpc>
              <a:spcBef>
                <a:spcPts val="50"/>
              </a:spcBef>
            </a:pPr>
            <a:endParaRPr sz="1000">
              <a:latin typeface="Times New Roman"/>
              <a:cs typeface="Times New Roman"/>
            </a:endParaRPr>
          </a:p>
          <a:p>
            <a:pPr marL="52705">
              <a:lnSpc>
                <a:spcPts val="894"/>
              </a:lnSpc>
            </a:pPr>
            <a:r>
              <a:rPr sz="750" b="1" dirty="0">
                <a:solidFill>
                  <a:srgbClr val="3F3F3F"/>
                </a:solidFill>
                <a:latin typeface="Arial"/>
                <a:cs typeface="Arial"/>
              </a:rPr>
              <a:t>0</a:t>
            </a:r>
            <a:endParaRPr sz="750">
              <a:latin typeface="Arial"/>
              <a:cs typeface="Arial"/>
            </a:endParaRPr>
          </a:p>
          <a:p>
            <a:pPr marL="71120">
              <a:lnSpc>
                <a:spcPts val="894"/>
              </a:lnSpc>
              <a:tabLst>
                <a:tab pos="697865" algn="l"/>
                <a:tab pos="978535" algn="l"/>
                <a:tab pos="1259840" algn="l"/>
                <a:tab pos="1541145" algn="l"/>
                <a:tab pos="1822450" algn="l"/>
                <a:tab pos="2102485" algn="l"/>
                <a:tab pos="2383790" algn="l"/>
                <a:tab pos="2665095" algn="l"/>
                <a:tab pos="2945765" algn="l"/>
                <a:tab pos="3227070" algn="l"/>
                <a:tab pos="3508375" algn="l"/>
                <a:tab pos="3789679" algn="l"/>
                <a:tab pos="4070350" algn="l"/>
              </a:tabLst>
            </a:pPr>
            <a:r>
              <a:rPr sz="750" b="1" spc="-5" dirty="0">
                <a:solidFill>
                  <a:srgbClr val="3F3F3F"/>
                </a:solidFill>
                <a:latin typeface="Arial"/>
                <a:cs typeface="Arial"/>
              </a:rPr>
              <a:t>06Q</a:t>
            </a:r>
            <a:r>
              <a:rPr sz="750" b="1" dirty="0">
                <a:solidFill>
                  <a:srgbClr val="3F3F3F"/>
                </a:solidFill>
                <a:latin typeface="Arial"/>
                <a:cs typeface="Arial"/>
              </a:rPr>
              <a:t>1   </a:t>
            </a:r>
            <a:r>
              <a:rPr sz="750" b="1" spc="40" dirty="0">
                <a:solidFill>
                  <a:srgbClr val="3F3F3F"/>
                </a:solidFill>
                <a:latin typeface="Arial"/>
                <a:cs typeface="Arial"/>
              </a:rPr>
              <a:t> </a:t>
            </a:r>
            <a:r>
              <a:rPr sz="750" b="1" spc="-5" dirty="0">
                <a:solidFill>
                  <a:srgbClr val="3F3F3F"/>
                </a:solidFill>
                <a:latin typeface="Arial"/>
                <a:cs typeface="Arial"/>
              </a:rPr>
              <a:t>0</a:t>
            </a:r>
            <a:r>
              <a:rPr sz="750" b="1" dirty="0">
                <a:solidFill>
                  <a:srgbClr val="3F3F3F"/>
                </a:solidFill>
                <a:latin typeface="Arial"/>
                <a:cs typeface="Arial"/>
              </a:rPr>
              <a:t>7	</a:t>
            </a:r>
            <a:r>
              <a:rPr sz="750" b="1" spc="-10" dirty="0">
                <a:solidFill>
                  <a:srgbClr val="3F3F3F"/>
                </a:solidFill>
                <a:latin typeface="Arial"/>
                <a:cs typeface="Arial"/>
              </a:rPr>
              <a:t>0</a:t>
            </a:r>
            <a:r>
              <a:rPr sz="750" b="1" dirty="0">
                <a:solidFill>
                  <a:srgbClr val="3F3F3F"/>
                </a:solidFill>
                <a:latin typeface="Arial"/>
                <a:cs typeface="Arial"/>
              </a:rPr>
              <a:t>8	</a:t>
            </a:r>
            <a:r>
              <a:rPr sz="750" b="1" spc="-10" dirty="0">
                <a:solidFill>
                  <a:srgbClr val="3F3F3F"/>
                </a:solidFill>
                <a:latin typeface="Arial"/>
                <a:cs typeface="Arial"/>
              </a:rPr>
              <a:t>0</a:t>
            </a:r>
            <a:r>
              <a:rPr sz="750" b="1" dirty="0">
                <a:solidFill>
                  <a:srgbClr val="3F3F3F"/>
                </a:solidFill>
                <a:latin typeface="Arial"/>
                <a:cs typeface="Arial"/>
              </a:rPr>
              <a:t>9	</a:t>
            </a:r>
            <a:r>
              <a:rPr sz="750" b="1" spc="-10" dirty="0">
                <a:solidFill>
                  <a:srgbClr val="3F3F3F"/>
                </a:solidFill>
                <a:latin typeface="Arial"/>
                <a:cs typeface="Arial"/>
              </a:rPr>
              <a:t>1</a:t>
            </a:r>
            <a:r>
              <a:rPr sz="750" b="1" dirty="0">
                <a:solidFill>
                  <a:srgbClr val="3F3F3F"/>
                </a:solidFill>
                <a:latin typeface="Arial"/>
                <a:cs typeface="Arial"/>
              </a:rPr>
              <a:t>0	</a:t>
            </a:r>
            <a:r>
              <a:rPr sz="750" b="1" spc="-10" dirty="0">
                <a:solidFill>
                  <a:srgbClr val="3F3F3F"/>
                </a:solidFill>
                <a:latin typeface="Arial"/>
                <a:cs typeface="Arial"/>
              </a:rPr>
              <a:t>1</a:t>
            </a:r>
            <a:r>
              <a:rPr sz="750" b="1" dirty="0">
                <a:solidFill>
                  <a:srgbClr val="3F3F3F"/>
                </a:solidFill>
                <a:latin typeface="Arial"/>
                <a:cs typeface="Arial"/>
              </a:rPr>
              <a:t>1	</a:t>
            </a:r>
            <a:r>
              <a:rPr sz="750" b="1" spc="-10" dirty="0">
                <a:solidFill>
                  <a:srgbClr val="3F3F3F"/>
                </a:solidFill>
                <a:latin typeface="Arial"/>
                <a:cs typeface="Arial"/>
              </a:rPr>
              <a:t>1</a:t>
            </a:r>
            <a:r>
              <a:rPr sz="750" b="1" dirty="0">
                <a:solidFill>
                  <a:srgbClr val="3F3F3F"/>
                </a:solidFill>
                <a:latin typeface="Arial"/>
                <a:cs typeface="Arial"/>
              </a:rPr>
              <a:t>2	</a:t>
            </a:r>
            <a:r>
              <a:rPr sz="750" b="1" spc="-5" dirty="0">
                <a:solidFill>
                  <a:srgbClr val="3F3F3F"/>
                </a:solidFill>
                <a:latin typeface="Arial"/>
                <a:cs typeface="Arial"/>
              </a:rPr>
              <a:t>1</a:t>
            </a:r>
            <a:r>
              <a:rPr sz="750" b="1" dirty="0">
                <a:solidFill>
                  <a:srgbClr val="3F3F3F"/>
                </a:solidFill>
                <a:latin typeface="Arial"/>
                <a:cs typeface="Arial"/>
              </a:rPr>
              <a:t>3	</a:t>
            </a:r>
            <a:r>
              <a:rPr sz="750" b="1" spc="-5" dirty="0">
                <a:solidFill>
                  <a:srgbClr val="3F3F3F"/>
                </a:solidFill>
                <a:latin typeface="Arial"/>
                <a:cs typeface="Arial"/>
              </a:rPr>
              <a:t>1</a:t>
            </a:r>
            <a:r>
              <a:rPr sz="750" b="1" dirty="0">
                <a:solidFill>
                  <a:srgbClr val="3F3F3F"/>
                </a:solidFill>
                <a:latin typeface="Arial"/>
                <a:cs typeface="Arial"/>
              </a:rPr>
              <a:t>4	</a:t>
            </a:r>
            <a:r>
              <a:rPr sz="750" b="1" spc="-5" dirty="0">
                <a:solidFill>
                  <a:srgbClr val="3F3F3F"/>
                </a:solidFill>
                <a:latin typeface="Arial"/>
                <a:cs typeface="Arial"/>
              </a:rPr>
              <a:t>1</a:t>
            </a:r>
            <a:r>
              <a:rPr sz="750" b="1" dirty="0">
                <a:solidFill>
                  <a:srgbClr val="3F3F3F"/>
                </a:solidFill>
                <a:latin typeface="Arial"/>
                <a:cs typeface="Arial"/>
              </a:rPr>
              <a:t>5	</a:t>
            </a:r>
            <a:r>
              <a:rPr sz="750" b="1" spc="-5" dirty="0">
                <a:solidFill>
                  <a:srgbClr val="3F3F3F"/>
                </a:solidFill>
                <a:latin typeface="Arial"/>
                <a:cs typeface="Arial"/>
              </a:rPr>
              <a:t>1</a:t>
            </a:r>
            <a:r>
              <a:rPr sz="750" b="1" dirty="0">
                <a:solidFill>
                  <a:srgbClr val="3F3F3F"/>
                </a:solidFill>
                <a:latin typeface="Arial"/>
                <a:cs typeface="Arial"/>
              </a:rPr>
              <a:t>6	</a:t>
            </a:r>
            <a:r>
              <a:rPr sz="750" b="1" spc="-5" dirty="0">
                <a:solidFill>
                  <a:srgbClr val="3F3F3F"/>
                </a:solidFill>
                <a:latin typeface="Arial"/>
                <a:cs typeface="Arial"/>
              </a:rPr>
              <a:t>1</a:t>
            </a:r>
            <a:r>
              <a:rPr sz="750" b="1" dirty="0">
                <a:solidFill>
                  <a:srgbClr val="3F3F3F"/>
                </a:solidFill>
                <a:latin typeface="Arial"/>
                <a:cs typeface="Arial"/>
              </a:rPr>
              <a:t>7	</a:t>
            </a:r>
            <a:r>
              <a:rPr sz="750" b="1" spc="-5" dirty="0">
                <a:solidFill>
                  <a:srgbClr val="3F3F3F"/>
                </a:solidFill>
                <a:latin typeface="Arial"/>
                <a:cs typeface="Arial"/>
              </a:rPr>
              <a:t>1</a:t>
            </a:r>
            <a:r>
              <a:rPr sz="750" b="1" dirty="0">
                <a:solidFill>
                  <a:srgbClr val="3F3F3F"/>
                </a:solidFill>
                <a:latin typeface="Arial"/>
                <a:cs typeface="Arial"/>
              </a:rPr>
              <a:t>8	</a:t>
            </a:r>
            <a:r>
              <a:rPr sz="750" b="1" spc="-5" dirty="0">
                <a:solidFill>
                  <a:srgbClr val="3F3F3F"/>
                </a:solidFill>
                <a:latin typeface="Arial"/>
                <a:cs typeface="Arial"/>
              </a:rPr>
              <a:t>1</a:t>
            </a:r>
            <a:r>
              <a:rPr sz="750" b="1" dirty="0">
                <a:solidFill>
                  <a:srgbClr val="3F3F3F"/>
                </a:solidFill>
                <a:latin typeface="Arial"/>
                <a:cs typeface="Arial"/>
              </a:rPr>
              <a:t>9	</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p:txBody>
      </p:sp>
      <p:sp>
        <p:nvSpPr>
          <p:cNvPr id="441" name="object 441"/>
          <p:cNvSpPr txBox="1"/>
          <p:nvPr/>
        </p:nvSpPr>
        <p:spPr>
          <a:xfrm>
            <a:off x="1600976" y="3610595"/>
            <a:ext cx="675005" cy="439420"/>
          </a:xfrm>
          <a:prstGeom prst="rect">
            <a:avLst/>
          </a:prstGeom>
        </p:spPr>
        <p:txBody>
          <a:bodyPr vert="horz" wrap="square" lIns="0" tIns="3175" rIns="0" bIns="0" rtlCol="0">
            <a:spAutoFit/>
          </a:bodyPr>
          <a:lstStyle/>
          <a:p>
            <a:pPr marR="5080" algn="ctr">
              <a:lnSpc>
                <a:spcPts val="860"/>
              </a:lnSpc>
              <a:spcBef>
                <a:spcPts val="25"/>
              </a:spcBef>
            </a:pPr>
            <a:r>
              <a:rPr sz="750" b="1" spc="15" dirty="0">
                <a:solidFill>
                  <a:srgbClr val="3F3F3F"/>
                </a:solidFill>
                <a:latin typeface="Arial"/>
                <a:cs typeface="Arial"/>
              </a:rPr>
              <a:t>M</a:t>
            </a:r>
            <a:r>
              <a:rPr sz="750" b="1" spc="-5" dirty="0">
                <a:solidFill>
                  <a:srgbClr val="3F3F3F"/>
                </a:solidFill>
                <a:latin typeface="Arial"/>
                <a:cs typeface="Arial"/>
              </a:rPr>
              <a:t>anuf</a:t>
            </a:r>
            <a:r>
              <a:rPr sz="750" b="1" spc="-10" dirty="0">
                <a:solidFill>
                  <a:srgbClr val="3F3F3F"/>
                </a:solidFill>
                <a:latin typeface="Arial"/>
                <a:cs typeface="Arial"/>
              </a:rPr>
              <a:t>a</a:t>
            </a:r>
            <a:r>
              <a:rPr sz="750" b="1" spc="-5" dirty="0">
                <a:solidFill>
                  <a:srgbClr val="3F3F3F"/>
                </a:solidFill>
                <a:latin typeface="Arial"/>
                <a:cs typeface="Arial"/>
              </a:rPr>
              <a:t>c</a:t>
            </a:r>
            <a:r>
              <a:rPr sz="750" b="1" spc="-10" dirty="0">
                <a:solidFill>
                  <a:srgbClr val="3F3F3F"/>
                </a:solidFill>
                <a:latin typeface="Arial"/>
                <a:cs typeface="Arial"/>
              </a:rPr>
              <a:t>t</a:t>
            </a:r>
            <a:r>
              <a:rPr sz="750" b="1" dirty="0">
                <a:solidFill>
                  <a:srgbClr val="3F3F3F"/>
                </a:solidFill>
                <a:latin typeface="Arial"/>
                <a:cs typeface="Arial"/>
              </a:rPr>
              <a:t>u</a:t>
            </a:r>
            <a:r>
              <a:rPr sz="750" b="1" spc="-5" dirty="0">
                <a:solidFill>
                  <a:srgbClr val="3F3F3F"/>
                </a:solidFill>
                <a:latin typeface="Arial"/>
                <a:cs typeface="Arial"/>
              </a:rPr>
              <a:t>r</a:t>
            </a:r>
            <a:r>
              <a:rPr sz="750" b="1" spc="5" dirty="0">
                <a:solidFill>
                  <a:srgbClr val="3F3F3F"/>
                </a:solidFill>
                <a:latin typeface="Arial"/>
                <a:cs typeface="Arial"/>
              </a:rPr>
              <a:t>i</a:t>
            </a:r>
            <a:r>
              <a:rPr sz="750" b="1" spc="-5" dirty="0">
                <a:solidFill>
                  <a:srgbClr val="3F3F3F"/>
                </a:solidFill>
                <a:latin typeface="Arial"/>
                <a:cs typeface="Arial"/>
              </a:rPr>
              <a:t>ng  Cost</a:t>
            </a:r>
            <a:endParaRPr sz="750">
              <a:latin typeface="Arial"/>
              <a:cs typeface="Arial"/>
            </a:endParaRPr>
          </a:p>
          <a:p>
            <a:pPr marL="8255" marR="12700" indent="-2540" algn="ctr">
              <a:lnSpc>
                <a:spcPts val="860"/>
              </a:lnSpc>
              <a:spcBef>
                <a:spcPts val="10"/>
              </a:spcBef>
            </a:pPr>
            <a:r>
              <a:rPr sz="750" b="1" dirty="0">
                <a:solidFill>
                  <a:srgbClr val="3F3F3F"/>
                </a:solidFill>
                <a:latin typeface="Arial"/>
                <a:cs typeface="Arial"/>
              </a:rPr>
              <a:t>Breakdown  </a:t>
            </a:r>
            <a:r>
              <a:rPr sz="750" b="1" spc="-5" dirty="0">
                <a:solidFill>
                  <a:srgbClr val="3F3F3F"/>
                </a:solidFill>
                <a:latin typeface="Arial"/>
                <a:cs typeface="Arial"/>
              </a:rPr>
              <a:t>(2006</a:t>
            </a:r>
            <a:r>
              <a:rPr sz="750" b="1" spc="-60" dirty="0">
                <a:solidFill>
                  <a:srgbClr val="3F3F3F"/>
                </a:solidFill>
                <a:latin typeface="Arial"/>
                <a:cs typeface="Arial"/>
              </a:rPr>
              <a:t> </a:t>
            </a:r>
            <a:r>
              <a:rPr sz="750" b="1" spc="-5" dirty="0">
                <a:solidFill>
                  <a:srgbClr val="3F3F3F"/>
                </a:solidFill>
                <a:latin typeface="Arial"/>
                <a:cs typeface="Arial"/>
              </a:rPr>
              <a:t>Q1=100)</a:t>
            </a:r>
            <a:endParaRPr sz="750">
              <a:latin typeface="Arial"/>
              <a:cs typeface="Arial"/>
            </a:endParaRPr>
          </a:p>
        </p:txBody>
      </p:sp>
      <p:sp>
        <p:nvSpPr>
          <p:cNvPr id="442" name="object 442"/>
          <p:cNvSpPr/>
          <p:nvPr/>
        </p:nvSpPr>
        <p:spPr>
          <a:xfrm>
            <a:off x="1405889" y="5243321"/>
            <a:ext cx="5492115" cy="435609"/>
          </a:xfrm>
          <a:custGeom>
            <a:avLst/>
            <a:gdLst/>
            <a:ahLst/>
            <a:cxnLst/>
            <a:rect l="l" t="t" r="r" b="b"/>
            <a:pathLst>
              <a:path w="5492115" h="435610">
                <a:moveTo>
                  <a:pt x="5491734" y="0"/>
                </a:moveTo>
                <a:lnTo>
                  <a:pt x="761" y="0"/>
                </a:lnTo>
                <a:lnTo>
                  <a:pt x="0" y="761"/>
                </a:lnTo>
                <a:lnTo>
                  <a:pt x="0" y="435101"/>
                </a:lnTo>
                <a:lnTo>
                  <a:pt x="2285" y="435101"/>
                </a:lnTo>
                <a:lnTo>
                  <a:pt x="2285" y="3048"/>
                </a:lnTo>
                <a:lnTo>
                  <a:pt x="761" y="3048"/>
                </a:lnTo>
                <a:lnTo>
                  <a:pt x="2285" y="1524"/>
                </a:lnTo>
                <a:lnTo>
                  <a:pt x="5491734" y="1524"/>
                </a:lnTo>
                <a:lnTo>
                  <a:pt x="5491734" y="0"/>
                </a:lnTo>
                <a:close/>
              </a:path>
              <a:path w="5492115" h="435610">
                <a:moveTo>
                  <a:pt x="5491734" y="1524"/>
                </a:moveTo>
                <a:lnTo>
                  <a:pt x="5491733" y="435101"/>
                </a:lnTo>
                <a:lnTo>
                  <a:pt x="5491734" y="1524"/>
                </a:lnTo>
                <a:close/>
              </a:path>
              <a:path w="5492115" h="435610">
                <a:moveTo>
                  <a:pt x="2285" y="1524"/>
                </a:moveTo>
                <a:lnTo>
                  <a:pt x="761" y="3048"/>
                </a:lnTo>
                <a:lnTo>
                  <a:pt x="2285" y="3048"/>
                </a:lnTo>
                <a:lnTo>
                  <a:pt x="2285" y="1524"/>
                </a:lnTo>
                <a:close/>
              </a:path>
              <a:path w="5492115" h="435610">
                <a:moveTo>
                  <a:pt x="5491734" y="1524"/>
                </a:moveTo>
                <a:lnTo>
                  <a:pt x="2285" y="1524"/>
                </a:lnTo>
                <a:lnTo>
                  <a:pt x="2285" y="3048"/>
                </a:lnTo>
                <a:lnTo>
                  <a:pt x="5491733" y="3048"/>
                </a:lnTo>
                <a:lnTo>
                  <a:pt x="5491734" y="1524"/>
                </a:lnTo>
                <a:close/>
              </a:path>
            </a:pathLst>
          </a:custGeom>
          <a:solidFill>
            <a:srgbClr val="000000"/>
          </a:solidFill>
        </p:spPr>
        <p:txBody>
          <a:bodyPr wrap="square" lIns="0" tIns="0" rIns="0" bIns="0" rtlCol="0"/>
          <a:lstStyle/>
          <a:p>
            <a:endParaRPr/>
          </a:p>
        </p:txBody>
      </p:sp>
      <p:sp>
        <p:nvSpPr>
          <p:cNvPr id="443" name="object 443"/>
          <p:cNvSpPr/>
          <p:nvPr/>
        </p:nvSpPr>
        <p:spPr>
          <a:xfrm>
            <a:off x="1535430" y="5323332"/>
            <a:ext cx="0" cy="59055"/>
          </a:xfrm>
          <a:custGeom>
            <a:avLst/>
            <a:gdLst/>
            <a:ahLst/>
            <a:cxnLst/>
            <a:rect l="l" t="t" r="r" b="b"/>
            <a:pathLst>
              <a:path h="59054">
                <a:moveTo>
                  <a:pt x="0" y="0"/>
                </a:moveTo>
                <a:lnTo>
                  <a:pt x="0" y="58674"/>
                </a:lnTo>
              </a:path>
            </a:pathLst>
          </a:custGeom>
          <a:ln w="60959">
            <a:solidFill>
              <a:srgbClr val="FF0065"/>
            </a:solidFill>
          </a:ln>
        </p:spPr>
        <p:txBody>
          <a:bodyPr wrap="square" lIns="0" tIns="0" rIns="0" bIns="0" rtlCol="0"/>
          <a:lstStyle/>
          <a:p>
            <a:endParaRPr/>
          </a:p>
        </p:txBody>
      </p:sp>
      <p:sp>
        <p:nvSpPr>
          <p:cNvPr id="444" name="object 444"/>
          <p:cNvSpPr/>
          <p:nvPr/>
        </p:nvSpPr>
        <p:spPr>
          <a:xfrm>
            <a:off x="2908935" y="5323332"/>
            <a:ext cx="0" cy="59055"/>
          </a:xfrm>
          <a:custGeom>
            <a:avLst/>
            <a:gdLst/>
            <a:ahLst/>
            <a:cxnLst/>
            <a:rect l="l" t="t" r="r" b="b"/>
            <a:pathLst>
              <a:path h="59054">
                <a:moveTo>
                  <a:pt x="0" y="0"/>
                </a:moveTo>
                <a:lnTo>
                  <a:pt x="0" y="58674"/>
                </a:lnTo>
              </a:path>
            </a:pathLst>
          </a:custGeom>
          <a:ln w="60198">
            <a:solidFill>
              <a:srgbClr val="32CBCB"/>
            </a:solidFill>
          </a:ln>
        </p:spPr>
        <p:txBody>
          <a:bodyPr wrap="square" lIns="0" tIns="0" rIns="0" bIns="0" rtlCol="0"/>
          <a:lstStyle/>
          <a:p>
            <a:endParaRPr/>
          </a:p>
        </p:txBody>
      </p:sp>
      <p:sp>
        <p:nvSpPr>
          <p:cNvPr id="445" name="object 445"/>
          <p:cNvSpPr/>
          <p:nvPr/>
        </p:nvSpPr>
        <p:spPr>
          <a:xfrm>
            <a:off x="4281296" y="5323332"/>
            <a:ext cx="0" cy="59055"/>
          </a:xfrm>
          <a:custGeom>
            <a:avLst/>
            <a:gdLst/>
            <a:ahLst/>
            <a:cxnLst/>
            <a:rect l="l" t="t" r="r" b="b"/>
            <a:pathLst>
              <a:path h="59054">
                <a:moveTo>
                  <a:pt x="0" y="0"/>
                </a:moveTo>
                <a:lnTo>
                  <a:pt x="0" y="58674"/>
                </a:lnTo>
              </a:path>
            </a:pathLst>
          </a:custGeom>
          <a:ln w="60198">
            <a:solidFill>
              <a:srgbClr val="7B9DC7"/>
            </a:solidFill>
          </a:ln>
        </p:spPr>
        <p:txBody>
          <a:bodyPr wrap="square" lIns="0" tIns="0" rIns="0" bIns="0" rtlCol="0"/>
          <a:lstStyle/>
          <a:p>
            <a:endParaRPr/>
          </a:p>
        </p:txBody>
      </p:sp>
      <p:sp>
        <p:nvSpPr>
          <p:cNvPr id="446" name="object 446"/>
          <p:cNvSpPr/>
          <p:nvPr/>
        </p:nvSpPr>
        <p:spPr>
          <a:xfrm>
            <a:off x="5655183" y="5323332"/>
            <a:ext cx="0" cy="59055"/>
          </a:xfrm>
          <a:custGeom>
            <a:avLst/>
            <a:gdLst/>
            <a:ahLst/>
            <a:cxnLst/>
            <a:rect l="l" t="t" r="r" b="b"/>
            <a:pathLst>
              <a:path h="59054">
                <a:moveTo>
                  <a:pt x="0" y="0"/>
                </a:moveTo>
                <a:lnTo>
                  <a:pt x="0" y="58674"/>
                </a:lnTo>
              </a:path>
            </a:pathLst>
          </a:custGeom>
          <a:ln w="60198">
            <a:solidFill>
              <a:srgbClr val="487BBB"/>
            </a:solidFill>
          </a:ln>
        </p:spPr>
        <p:txBody>
          <a:bodyPr wrap="square" lIns="0" tIns="0" rIns="0" bIns="0" rtlCol="0"/>
          <a:lstStyle/>
          <a:p>
            <a:endParaRPr/>
          </a:p>
        </p:txBody>
      </p:sp>
      <p:sp>
        <p:nvSpPr>
          <p:cNvPr id="447" name="object 447"/>
          <p:cNvSpPr txBox="1"/>
          <p:nvPr/>
        </p:nvSpPr>
        <p:spPr>
          <a:xfrm>
            <a:off x="5698490" y="5276850"/>
            <a:ext cx="93535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Production</a:t>
            </a:r>
            <a:r>
              <a:rPr sz="900" spc="-6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48" name="object 448"/>
          <p:cNvSpPr/>
          <p:nvPr/>
        </p:nvSpPr>
        <p:spPr>
          <a:xfrm>
            <a:off x="1535430" y="5541264"/>
            <a:ext cx="0" cy="59055"/>
          </a:xfrm>
          <a:custGeom>
            <a:avLst/>
            <a:gdLst/>
            <a:ahLst/>
            <a:cxnLst/>
            <a:rect l="l" t="t" r="r" b="b"/>
            <a:pathLst>
              <a:path h="59054">
                <a:moveTo>
                  <a:pt x="0" y="0"/>
                </a:moveTo>
                <a:lnTo>
                  <a:pt x="0" y="58674"/>
                </a:lnTo>
              </a:path>
            </a:pathLst>
          </a:custGeom>
          <a:ln w="60959">
            <a:solidFill>
              <a:srgbClr val="0000A8"/>
            </a:solidFill>
          </a:ln>
        </p:spPr>
        <p:txBody>
          <a:bodyPr wrap="square" lIns="0" tIns="0" rIns="0" bIns="0" rtlCol="0"/>
          <a:lstStyle/>
          <a:p>
            <a:endParaRPr/>
          </a:p>
        </p:txBody>
      </p:sp>
      <p:sp>
        <p:nvSpPr>
          <p:cNvPr id="449" name="object 449"/>
          <p:cNvSpPr txBox="1"/>
          <p:nvPr/>
        </p:nvSpPr>
        <p:spPr>
          <a:xfrm>
            <a:off x="1579117" y="5196062"/>
            <a:ext cx="102235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Other Materials  Professional</a:t>
            </a:r>
            <a:r>
              <a:rPr sz="900" spc="-4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0" name="object 450"/>
          <p:cNvSpPr/>
          <p:nvPr/>
        </p:nvSpPr>
        <p:spPr>
          <a:xfrm>
            <a:off x="2908935" y="5541264"/>
            <a:ext cx="0" cy="59055"/>
          </a:xfrm>
          <a:custGeom>
            <a:avLst/>
            <a:gdLst/>
            <a:ahLst/>
            <a:cxnLst/>
            <a:rect l="l" t="t" r="r" b="b"/>
            <a:pathLst>
              <a:path h="59054">
                <a:moveTo>
                  <a:pt x="0" y="0"/>
                </a:moveTo>
                <a:lnTo>
                  <a:pt x="0" y="58674"/>
                </a:lnTo>
              </a:path>
            </a:pathLst>
          </a:custGeom>
          <a:ln w="60198">
            <a:solidFill>
              <a:srgbClr val="193F6D"/>
            </a:solidFill>
          </a:ln>
        </p:spPr>
        <p:txBody>
          <a:bodyPr wrap="square" lIns="0" tIns="0" rIns="0" bIns="0" rtlCol="0"/>
          <a:lstStyle/>
          <a:p>
            <a:endParaRPr/>
          </a:p>
        </p:txBody>
      </p:sp>
      <p:sp>
        <p:nvSpPr>
          <p:cNvPr id="451" name="object 451"/>
          <p:cNvSpPr txBox="1"/>
          <p:nvPr/>
        </p:nvSpPr>
        <p:spPr>
          <a:xfrm>
            <a:off x="2952242" y="5276850"/>
            <a:ext cx="1122045" cy="370205"/>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Benefits</a:t>
            </a:r>
            <a:endParaRPr sz="900">
              <a:latin typeface="Arial"/>
              <a:cs typeface="Arial"/>
            </a:endParaRPr>
          </a:p>
          <a:p>
            <a:pPr marL="12700">
              <a:lnSpc>
                <a:spcPct val="100000"/>
              </a:lnSpc>
              <a:spcBef>
                <a:spcPts val="635"/>
              </a:spcBef>
            </a:pPr>
            <a:r>
              <a:rPr sz="900" spc="20" dirty="0">
                <a:solidFill>
                  <a:srgbClr val="3F3F3F"/>
                </a:solidFill>
                <a:latin typeface="Arial"/>
                <a:cs typeface="Arial"/>
              </a:rPr>
              <a:t>Machinery </a:t>
            </a:r>
            <a:r>
              <a:rPr sz="900" spc="15" dirty="0">
                <a:solidFill>
                  <a:srgbClr val="3F3F3F"/>
                </a:solidFill>
                <a:latin typeface="Arial"/>
                <a:cs typeface="Arial"/>
              </a:rPr>
              <a:t>and</a:t>
            </a:r>
            <a:r>
              <a:rPr sz="900" spc="-70" dirty="0">
                <a:solidFill>
                  <a:srgbClr val="3F3F3F"/>
                </a:solidFill>
                <a:latin typeface="Arial"/>
                <a:cs typeface="Arial"/>
              </a:rPr>
              <a:t> </a:t>
            </a:r>
            <a:r>
              <a:rPr sz="900" spc="15" dirty="0">
                <a:solidFill>
                  <a:srgbClr val="3F3F3F"/>
                </a:solidFill>
                <a:latin typeface="Arial"/>
                <a:cs typeface="Arial"/>
              </a:rPr>
              <a:t>Parts</a:t>
            </a:r>
            <a:endParaRPr sz="900">
              <a:latin typeface="Arial"/>
              <a:cs typeface="Arial"/>
            </a:endParaRPr>
          </a:p>
        </p:txBody>
      </p:sp>
      <p:sp>
        <p:nvSpPr>
          <p:cNvPr id="452" name="object 452"/>
          <p:cNvSpPr/>
          <p:nvPr/>
        </p:nvSpPr>
        <p:spPr>
          <a:xfrm>
            <a:off x="4281296" y="5541264"/>
            <a:ext cx="0" cy="59055"/>
          </a:xfrm>
          <a:custGeom>
            <a:avLst/>
            <a:gdLst/>
            <a:ahLst/>
            <a:cxnLst/>
            <a:rect l="l" t="t" r="r" b="b"/>
            <a:pathLst>
              <a:path h="59054">
                <a:moveTo>
                  <a:pt x="0" y="0"/>
                </a:moveTo>
                <a:lnTo>
                  <a:pt x="0" y="58674"/>
                </a:lnTo>
              </a:path>
            </a:pathLst>
          </a:custGeom>
          <a:ln w="60198">
            <a:solidFill>
              <a:srgbClr val="93AFDE"/>
            </a:solidFill>
          </a:ln>
        </p:spPr>
        <p:txBody>
          <a:bodyPr wrap="square" lIns="0" tIns="0" rIns="0" bIns="0" rtlCol="0"/>
          <a:lstStyle/>
          <a:p>
            <a:endParaRPr/>
          </a:p>
        </p:txBody>
      </p:sp>
      <p:sp>
        <p:nvSpPr>
          <p:cNvPr id="453" name="object 453"/>
          <p:cNvSpPr txBox="1"/>
          <p:nvPr/>
        </p:nvSpPr>
        <p:spPr>
          <a:xfrm>
            <a:off x="4325365" y="5196062"/>
            <a:ext cx="40386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Energy  Metals</a:t>
            </a:r>
            <a:endParaRPr sz="900">
              <a:latin typeface="Arial"/>
              <a:cs typeface="Arial"/>
            </a:endParaRPr>
          </a:p>
        </p:txBody>
      </p:sp>
      <p:sp>
        <p:nvSpPr>
          <p:cNvPr id="454" name="object 454"/>
          <p:cNvSpPr/>
          <p:nvPr/>
        </p:nvSpPr>
        <p:spPr>
          <a:xfrm>
            <a:off x="1405127" y="2589276"/>
            <a:ext cx="5494020" cy="3092450"/>
          </a:xfrm>
          <a:custGeom>
            <a:avLst/>
            <a:gdLst/>
            <a:ahLst/>
            <a:cxnLst/>
            <a:rect l="l" t="t" r="r" b="b"/>
            <a:pathLst>
              <a:path w="5494020" h="3092450">
                <a:moveTo>
                  <a:pt x="5492496" y="0"/>
                </a:moveTo>
                <a:lnTo>
                  <a:pt x="1524" y="0"/>
                </a:lnTo>
                <a:lnTo>
                  <a:pt x="0" y="1524"/>
                </a:lnTo>
                <a:lnTo>
                  <a:pt x="0" y="3090672"/>
                </a:lnTo>
                <a:lnTo>
                  <a:pt x="1524" y="3092196"/>
                </a:lnTo>
                <a:lnTo>
                  <a:pt x="5492496" y="3092196"/>
                </a:lnTo>
                <a:lnTo>
                  <a:pt x="5494020" y="3090672"/>
                </a:lnTo>
                <a:lnTo>
                  <a:pt x="3048" y="3090672"/>
                </a:lnTo>
                <a:lnTo>
                  <a:pt x="1524" y="3089148"/>
                </a:lnTo>
                <a:lnTo>
                  <a:pt x="3048" y="3089148"/>
                </a:lnTo>
                <a:lnTo>
                  <a:pt x="3048" y="3048"/>
                </a:lnTo>
                <a:lnTo>
                  <a:pt x="1524" y="3048"/>
                </a:lnTo>
                <a:lnTo>
                  <a:pt x="3048" y="1524"/>
                </a:lnTo>
                <a:lnTo>
                  <a:pt x="5494020" y="1524"/>
                </a:lnTo>
                <a:lnTo>
                  <a:pt x="5492496" y="0"/>
                </a:lnTo>
                <a:close/>
              </a:path>
              <a:path w="5494020" h="3092450">
                <a:moveTo>
                  <a:pt x="3048" y="3089148"/>
                </a:moveTo>
                <a:lnTo>
                  <a:pt x="1524" y="3089148"/>
                </a:lnTo>
                <a:lnTo>
                  <a:pt x="3048" y="3090672"/>
                </a:lnTo>
                <a:lnTo>
                  <a:pt x="3048" y="3089148"/>
                </a:lnTo>
                <a:close/>
              </a:path>
              <a:path w="5494020" h="3092450">
                <a:moveTo>
                  <a:pt x="5490972" y="3089148"/>
                </a:moveTo>
                <a:lnTo>
                  <a:pt x="3048" y="3089148"/>
                </a:lnTo>
                <a:lnTo>
                  <a:pt x="3048" y="3090672"/>
                </a:lnTo>
                <a:lnTo>
                  <a:pt x="5490972" y="3090672"/>
                </a:lnTo>
                <a:lnTo>
                  <a:pt x="5490972" y="3089148"/>
                </a:lnTo>
                <a:close/>
              </a:path>
              <a:path w="5494020" h="3092450">
                <a:moveTo>
                  <a:pt x="5490972" y="1524"/>
                </a:moveTo>
                <a:lnTo>
                  <a:pt x="5490972" y="3090672"/>
                </a:lnTo>
                <a:lnTo>
                  <a:pt x="5492496" y="3089148"/>
                </a:lnTo>
                <a:lnTo>
                  <a:pt x="5494020" y="3089148"/>
                </a:lnTo>
                <a:lnTo>
                  <a:pt x="5494020" y="3048"/>
                </a:lnTo>
                <a:lnTo>
                  <a:pt x="5492496" y="3048"/>
                </a:lnTo>
                <a:lnTo>
                  <a:pt x="5490972" y="1524"/>
                </a:lnTo>
                <a:close/>
              </a:path>
              <a:path w="5494020" h="3092450">
                <a:moveTo>
                  <a:pt x="5494020" y="3089148"/>
                </a:moveTo>
                <a:lnTo>
                  <a:pt x="5492496" y="3089148"/>
                </a:lnTo>
                <a:lnTo>
                  <a:pt x="5490972" y="3090672"/>
                </a:lnTo>
                <a:lnTo>
                  <a:pt x="5494020" y="3090672"/>
                </a:lnTo>
                <a:lnTo>
                  <a:pt x="5494020" y="3089148"/>
                </a:lnTo>
                <a:close/>
              </a:path>
              <a:path w="5494020" h="3092450">
                <a:moveTo>
                  <a:pt x="3048" y="1524"/>
                </a:moveTo>
                <a:lnTo>
                  <a:pt x="1524" y="3048"/>
                </a:lnTo>
                <a:lnTo>
                  <a:pt x="3048" y="3048"/>
                </a:lnTo>
                <a:lnTo>
                  <a:pt x="3048" y="1524"/>
                </a:lnTo>
                <a:close/>
              </a:path>
              <a:path w="5494020" h="3092450">
                <a:moveTo>
                  <a:pt x="5490972" y="1524"/>
                </a:moveTo>
                <a:lnTo>
                  <a:pt x="3048" y="1524"/>
                </a:lnTo>
                <a:lnTo>
                  <a:pt x="3048" y="3048"/>
                </a:lnTo>
                <a:lnTo>
                  <a:pt x="5490972" y="3048"/>
                </a:lnTo>
                <a:lnTo>
                  <a:pt x="5490972" y="1524"/>
                </a:lnTo>
                <a:close/>
              </a:path>
              <a:path w="5494020" h="3092450">
                <a:moveTo>
                  <a:pt x="5494020" y="1524"/>
                </a:moveTo>
                <a:lnTo>
                  <a:pt x="5490972" y="1524"/>
                </a:lnTo>
                <a:lnTo>
                  <a:pt x="5492496" y="3048"/>
                </a:lnTo>
                <a:lnTo>
                  <a:pt x="5494020" y="3048"/>
                </a:lnTo>
                <a:lnTo>
                  <a:pt x="5494020" y="1524"/>
                </a:lnTo>
                <a:close/>
              </a:path>
            </a:pathLst>
          </a:custGeom>
          <a:solidFill>
            <a:srgbClr val="000000"/>
          </a:solidFill>
        </p:spPr>
        <p:txBody>
          <a:bodyPr wrap="square" lIns="0" tIns="0" rIns="0" bIns="0" rtlCol="0"/>
          <a:lstStyle/>
          <a:p>
            <a:endParaRPr/>
          </a:p>
        </p:txBody>
      </p:sp>
      <p:sp>
        <p:nvSpPr>
          <p:cNvPr id="455" name="object 45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21</a:t>
            </a:fld>
            <a:endParaRPr spc="15"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22</a:t>
            </a:fld>
            <a:endParaRPr spc="15" dirty="0"/>
          </a:p>
        </p:txBody>
      </p:sp>
      <p:sp>
        <p:nvSpPr>
          <p:cNvPr id="2" name="object 2"/>
          <p:cNvSpPr txBox="1"/>
          <p:nvPr/>
        </p:nvSpPr>
        <p:spPr>
          <a:xfrm>
            <a:off x="1284986" y="789947"/>
            <a:ext cx="466852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end-user </a:t>
            </a:r>
            <a:r>
              <a:rPr sz="950" spc="-5" dirty="0">
                <a:latin typeface="Arial"/>
                <a:cs typeface="Arial"/>
              </a:rPr>
              <a:t>– </a:t>
            </a:r>
            <a:r>
              <a:rPr sz="950" spc="-10" dirty="0">
                <a:latin typeface="Arial"/>
                <a:cs typeface="Arial"/>
              </a:rPr>
              <a:t>providing an additional incentive to bid low in order to establish </a:t>
            </a:r>
            <a:r>
              <a:rPr sz="950" spc="-5" dirty="0">
                <a:latin typeface="Arial"/>
                <a:cs typeface="Arial"/>
              </a:rPr>
              <a:t>or </a:t>
            </a:r>
            <a:r>
              <a:rPr sz="950" spc="-10" dirty="0">
                <a:latin typeface="Arial"/>
                <a:cs typeface="Arial"/>
              </a:rPr>
              <a:t>maintain </a:t>
            </a:r>
            <a:r>
              <a:rPr sz="950" spc="-5" dirty="0">
                <a:latin typeface="Arial"/>
                <a:cs typeface="Arial"/>
              </a:rPr>
              <a:t>a  </a:t>
            </a:r>
            <a:r>
              <a:rPr sz="950" spc="-10" dirty="0">
                <a:latin typeface="Arial"/>
                <a:cs typeface="Arial"/>
              </a:rPr>
              <a:t>relationship with an </a:t>
            </a:r>
            <a:r>
              <a:rPr sz="950" spc="-5" dirty="0">
                <a:latin typeface="Arial"/>
                <a:cs typeface="Arial"/>
              </a:rPr>
              <a:t>EPC </a:t>
            </a:r>
            <a:r>
              <a:rPr sz="950" spc="-10" dirty="0">
                <a:latin typeface="Arial"/>
                <a:cs typeface="Arial"/>
              </a:rPr>
              <a:t>that may be </a:t>
            </a:r>
            <a:r>
              <a:rPr sz="950" spc="-5" dirty="0">
                <a:latin typeface="Arial"/>
                <a:cs typeface="Arial"/>
              </a:rPr>
              <a:t>a </a:t>
            </a:r>
            <a:r>
              <a:rPr sz="950" spc="-10" dirty="0">
                <a:latin typeface="Arial"/>
                <a:cs typeface="Arial"/>
              </a:rPr>
              <a:t>current or future partner on additional</a:t>
            </a:r>
            <a:r>
              <a:rPr sz="950" spc="165" dirty="0">
                <a:latin typeface="Arial"/>
                <a:cs typeface="Arial"/>
              </a:rPr>
              <a:t> </a:t>
            </a:r>
            <a:r>
              <a:rPr sz="950" spc="-10" dirty="0">
                <a:latin typeface="Arial"/>
                <a:cs typeface="Arial"/>
              </a:rPr>
              <a:t>projects.</a:t>
            </a:r>
            <a:endParaRPr sz="950">
              <a:latin typeface="Arial"/>
              <a:cs typeface="Arial"/>
            </a:endParaRPr>
          </a:p>
        </p:txBody>
      </p:sp>
      <p:sp>
        <p:nvSpPr>
          <p:cNvPr id="3" name="object 3"/>
          <p:cNvSpPr txBox="1"/>
          <p:nvPr/>
        </p:nvSpPr>
        <p:spPr>
          <a:xfrm>
            <a:off x="1284986" y="1550747"/>
            <a:ext cx="5306695" cy="278955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Asian suppliers, particularly Koreans Sungjin and Samsung, bid low to win projects from 2009-2011,  and now are losing money due to the combination of low price points and </a:t>
            </a:r>
            <a:r>
              <a:rPr sz="950" spc="-5" dirty="0">
                <a:latin typeface="Arial"/>
                <a:cs typeface="Arial"/>
              </a:rPr>
              <a:t>cost </a:t>
            </a:r>
            <a:r>
              <a:rPr sz="950" spc="-10" dirty="0">
                <a:latin typeface="Arial"/>
                <a:cs typeface="Arial"/>
              </a:rPr>
              <a:t>overruns. EPCs  Samsung and GS Engineering </a:t>
            </a:r>
            <a:r>
              <a:rPr sz="950" spc="-5" dirty="0">
                <a:latin typeface="Arial"/>
                <a:cs typeface="Arial"/>
              </a:rPr>
              <a:t>&amp; </a:t>
            </a:r>
            <a:r>
              <a:rPr sz="950" spc="-10" dirty="0">
                <a:latin typeface="Arial"/>
                <a:cs typeface="Arial"/>
              </a:rPr>
              <a:t>Construction, working </a:t>
            </a:r>
            <a:r>
              <a:rPr sz="950" spc="-5" dirty="0">
                <a:latin typeface="Arial"/>
                <a:cs typeface="Arial"/>
              </a:rPr>
              <a:t>on </a:t>
            </a:r>
            <a:r>
              <a:rPr sz="950" spc="-10" dirty="0">
                <a:latin typeface="Arial"/>
                <a:cs typeface="Arial"/>
              </a:rPr>
              <a:t>multiple Middle Eastern refineries,</a:t>
            </a:r>
            <a:r>
              <a:rPr sz="950" spc="160" dirty="0">
                <a:latin typeface="Arial"/>
                <a:cs typeface="Arial"/>
              </a:rPr>
              <a:t> </a:t>
            </a:r>
            <a:r>
              <a:rPr sz="950" spc="-10" dirty="0">
                <a:latin typeface="Arial"/>
                <a:cs typeface="Arial"/>
              </a:rPr>
              <a:t>are</a:t>
            </a:r>
            <a:endParaRPr sz="950">
              <a:latin typeface="Arial"/>
              <a:cs typeface="Arial"/>
            </a:endParaRPr>
          </a:p>
          <a:p>
            <a:pPr marL="12700" marR="104139">
              <a:lnSpc>
                <a:spcPct val="142300"/>
              </a:lnSpc>
            </a:pPr>
            <a:r>
              <a:rPr sz="950" spc="-10" dirty="0">
                <a:latin typeface="Arial"/>
                <a:cs typeface="Arial"/>
              </a:rPr>
              <a:t>posting losses </a:t>
            </a:r>
            <a:r>
              <a:rPr sz="950" spc="-15" dirty="0">
                <a:latin typeface="Arial"/>
                <a:cs typeface="Arial"/>
              </a:rPr>
              <a:t>now, </a:t>
            </a:r>
            <a:r>
              <a:rPr sz="950" spc="-10" dirty="0">
                <a:latin typeface="Arial"/>
                <a:cs typeface="Arial"/>
              </a:rPr>
              <a:t>as are the fabricators for many of the components at the plants they are  building. For example, GS E&amp;C expects an operating loss of $730m this year. The losses will  continue through next year, and Korean suppliers have no choice but </a:t>
            </a:r>
            <a:r>
              <a:rPr sz="950" spc="-5" dirty="0">
                <a:latin typeface="Arial"/>
                <a:cs typeface="Arial"/>
              </a:rPr>
              <a:t>to </a:t>
            </a:r>
            <a:r>
              <a:rPr sz="950" spc="-10" dirty="0">
                <a:latin typeface="Arial"/>
                <a:cs typeface="Arial"/>
              </a:rPr>
              <a:t>bid more consistently with  the market to return </a:t>
            </a:r>
            <a:r>
              <a:rPr sz="950" spc="-5" dirty="0">
                <a:latin typeface="Arial"/>
                <a:cs typeface="Arial"/>
              </a:rPr>
              <a:t>to </a:t>
            </a:r>
            <a:r>
              <a:rPr sz="950" spc="-10" dirty="0">
                <a:latin typeface="Arial"/>
                <a:cs typeface="Arial"/>
              </a:rPr>
              <a:t>profitability. Examples at specific companies</a:t>
            </a:r>
            <a:r>
              <a:rPr sz="950" spc="130" dirty="0">
                <a:latin typeface="Arial"/>
                <a:cs typeface="Arial"/>
              </a:rPr>
              <a:t> </a:t>
            </a:r>
            <a:r>
              <a:rPr sz="950" spc="-10" dirty="0">
                <a:latin typeface="Arial"/>
                <a:cs typeface="Arial"/>
              </a:rPr>
              <a:t>include:</a:t>
            </a:r>
            <a:endParaRPr sz="950">
              <a:latin typeface="Arial"/>
              <a:cs typeface="Arial"/>
            </a:endParaRPr>
          </a:p>
          <a:p>
            <a:pPr marL="443230" marR="442595" indent="-215900">
              <a:lnSpc>
                <a:spcPct val="142100"/>
              </a:lnSpc>
              <a:spcBef>
                <a:spcPts val="625"/>
              </a:spcBef>
              <a:buFont typeface="Symbol"/>
              <a:buChar char=""/>
              <a:tabLst>
                <a:tab pos="442595" algn="l"/>
                <a:tab pos="443865" algn="l"/>
              </a:tabLst>
            </a:pPr>
            <a:r>
              <a:rPr sz="950" spc="-10" dirty="0">
                <a:latin typeface="Arial"/>
                <a:cs typeface="Arial"/>
              </a:rPr>
              <a:t>Sungjin’s operating margin was -3% in 2012, on gross margin of only 1.6% due to </a:t>
            </a:r>
            <a:r>
              <a:rPr sz="950" spc="-5" dirty="0">
                <a:latin typeface="Arial"/>
                <a:cs typeface="Arial"/>
              </a:rPr>
              <a:t>a  </a:t>
            </a:r>
            <a:r>
              <a:rPr sz="950" spc="-10" dirty="0">
                <a:latin typeface="Arial"/>
                <a:cs typeface="Arial"/>
              </a:rPr>
              <a:t>combination of </a:t>
            </a:r>
            <a:r>
              <a:rPr sz="950" spc="-5" dirty="0">
                <a:latin typeface="Arial"/>
                <a:cs typeface="Arial"/>
              </a:rPr>
              <a:t>slow </a:t>
            </a:r>
            <a:r>
              <a:rPr sz="950" spc="-10" dirty="0">
                <a:latin typeface="Arial"/>
                <a:cs typeface="Arial"/>
              </a:rPr>
              <a:t>order bookings and underbidding on the orders it did</a:t>
            </a:r>
            <a:r>
              <a:rPr sz="950" spc="135" dirty="0">
                <a:latin typeface="Arial"/>
                <a:cs typeface="Arial"/>
              </a:rPr>
              <a:t> </a:t>
            </a:r>
            <a:r>
              <a:rPr sz="950" spc="-10" dirty="0">
                <a:latin typeface="Arial"/>
                <a:cs typeface="Arial"/>
              </a:rPr>
              <a:t>win.</a:t>
            </a:r>
            <a:endParaRPr sz="950">
              <a:latin typeface="Arial"/>
              <a:cs typeface="Arial"/>
            </a:endParaRPr>
          </a:p>
          <a:p>
            <a:pPr marL="443230" marR="245110" indent="-215900">
              <a:lnSpc>
                <a:spcPct val="142600"/>
              </a:lnSpc>
              <a:spcBef>
                <a:spcPts val="65"/>
              </a:spcBef>
              <a:buFont typeface="Symbol"/>
              <a:buChar char=""/>
              <a:tabLst>
                <a:tab pos="442595" algn="l"/>
                <a:tab pos="443865" algn="l"/>
              </a:tabLst>
            </a:pPr>
            <a:r>
              <a:rPr sz="950" spc="-10" dirty="0">
                <a:latin typeface="Arial"/>
                <a:cs typeface="Arial"/>
              </a:rPr>
              <a:t>Doosan Heavy Engineering’s net margin was -1.15% for the first half of 2012 (the latest  reporting period available), for the same</a:t>
            </a:r>
            <a:r>
              <a:rPr sz="950" spc="55" dirty="0">
                <a:latin typeface="Arial"/>
                <a:cs typeface="Arial"/>
              </a:rPr>
              <a:t> </a:t>
            </a:r>
            <a:r>
              <a:rPr sz="950" spc="-10" dirty="0">
                <a:latin typeface="Arial"/>
                <a:cs typeface="Arial"/>
              </a:rPr>
              <a:t>reasons.</a:t>
            </a:r>
            <a:endParaRPr sz="950">
              <a:latin typeface="Arial"/>
              <a:cs typeface="Arial"/>
            </a:endParaRPr>
          </a:p>
          <a:p>
            <a:pPr marL="443230" marR="232410" indent="-215900">
              <a:lnSpc>
                <a:spcPct val="142600"/>
              </a:lnSpc>
              <a:spcBef>
                <a:spcPts val="55"/>
              </a:spcBef>
              <a:buFont typeface="Symbol"/>
              <a:buChar char=""/>
              <a:tabLst>
                <a:tab pos="442595" algn="l"/>
                <a:tab pos="443865" algn="l"/>
              </a:tabLst>
            </a:pPr>
            <a:r>
              <a:rPr sz="950" spc="-10" dirty="0">
                <a:latin typeface="Arial"/>
                <a:cs typeface="Arial"/>
              </a:rPr>
              <a:t>Hitachi Zosen’s operating margin </a:t>
            </a:r>
            <a:r>
              <a:rPr sz="950" spc="-15" dirty="0">
                <a:latin typeface="Arial"/>
                <a:cs typeface="Arial"/>
              </a:rPr>
              <a:t>was </a:t>
            </a:r>
            <a:r>
              <a:rPr sz="950" spc="-10" dirty="0">
                <a:latin typeface="Arial"/>
                <a:cs typeface="Arial"/>
              </a:rPr>
              <a:t>-6% in 2012, partially due </a:t>
            </a:r>
            <a:r>
              <a:rPr sz="950" spc="-5" dirty="0">
                <a:latin typeface="Arial"/>
                <a:cs typeface="Arial"/>
              </a:rPr>
              <a:t>to </a:t>
            </a:r>
            <a:r>
              <a:rPr sz="950" spc="-10" dirty="0">
                <a:latin typeface="Arial"/>
                <a:cs typeface="Arial"/>
              </a:rPr>
              <a:t>currency factors, but  primarily because of cost overruns on projects that it bid </a:t>
            </a:r>
            <a:r>
              <a:rPr sz="950" spc="-5" dirty="0">
                <a:latin typeface="Arial"/>
                <a:cs typeface="Arial"/>
              </a:rPr>
              <a:t>low to</a:t>
            </a:r>
            <a:r>
              <a:rPr sz="950" spc="155" dirty="0">
                <a:latin typeface="Arial"/>
                <a:cs typeface="Arial"/>
              </a:rPr>
              <a:t> </a:t>
            </a:r>
            <a:r>
              <a:rPr sz="950" spc="-10" dirty="0">
                <a:latin typeface="Arial"/>
                <a:cs typeface="Arial"/>
              </a:rPr>
              <a:t>win.</a:t>
            </a:r>
            <a:endParaRPr sz="950">
              <a:latin typeface="Arial"/>
              <a:cs typeface="Arial"/>
            </a:endParaRPr>
          </a:p>
        </p:txBody>
      </p:sp>
      <p:sp>
        <p:nvSpPr>
          <p:cNvPr id="4" name="object 4"/>
          <p:cNvSpPr txBox="1"/>
          <p:nvPr/>
        </p:nvSpPr>
        <p:spPr>
          <a:xfrm>
            <a:off x="1284986" y="4675694"/>
            <a:ext cx="530606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In contrast, Spanish IDESA and Saudi Arabian Zamil Group earned higher than average margins on  orders from Gazpromneft and Saudi Aramco, respectively. IDESA’s refinery process equipment  division had </a:t>
            </a:r>
            <a:r>
              <a:rPr sz="950" spc="-5" dirty="0">
                <a:latin typeface="Arial"/>
                <a:cs typeface="Arial"/>
              </a:rPr>
              <a:t>a </a:t>
            </a:r>
            <a:r>
              <a:rPr sz="950" spc="-10" dirty="0">
                <a:latin typeface="Arial"/>
                <a:cs typeface="Arial"/>
              </a:rPr>
              <a:t>net margin of </a:t>
            </a:r>
            <a:r>
              <a:rPr sz="950" spc="-15" dirty="0">
                <a:latin typeface="Arial"/>
                <a:cs typeface="Arial"/>
              </a:rPr>
              <a:t>6% </a:t>
            </a:r>
            <a:r>
              <a:rPr sz="950" spc="-10" dirty="0">
                <a:latin typeface="Arial"/>
                <a:cs typeface="Arial"/>
              </a:rPr>
              <a:t>last year, while Zamil earned</a:t>
            </a:r>
            <a:r>
              <a:rPr sz="950" spc="135" dirty="0">
                <a:latin typeface="Arial"/>
                <a:cs typeface="Arial"/>
              </a:rPr>
              <a:t> </a:t>
            </a:r>
            <a:r>
              <a:rPr sz="950" spc="-10" dirty="0">
                <a:latin typeface="Arial"/>
                <a:cs typeface="Arial"/>
              </a:rPr>
              <a:t>5.3%.</a:t>
            </a:r>
            <a:endParaRPr sz="950">
              <a:latin typeface="Arial"/>
              <a:cs typeface="Arial"/>
            </a:endParaRPr>
          </a:p>
        </p:txBody>
      </p:sp>
      <p:sp>
        <p:nvSpPr>
          <p:cNvPr id="5" name="object 5"/>
          <p:cNvSpPr txBox="1"/>
          <p:nvPr/>
        </p:nvSpPr>
        <p:spPr>
          <a:xfrm>
            <a:off x="1284986" y="5643571"/>
            <a:ext cx="5292725" cy="1250315"/>
          </a:xfrm>
          <a:prstGeom prst="rect">
            <a:avLst/>
          </a:prstGeom>
        </p:spPr>
        <p:txBody>
          <a:bodyPr vert="horz" wrap="square" lIns="0" tIns="0" rIns="0" bIns="0" rtlCol="0">
            <a:spAutoFit/>
          </a:bodyPr>
          <a:lstStyle/>
          <a:p>
            <a:pPr marL="12700" marR="57785">
              <a:lnSpc>
                <a:spcPct val="142100"/>
              </a:lnSpc>
            </a:pPr>
            <a:r>
              <a:rPr sz="950" spc="-10" dirty="0">
                <a:latin typeface="Arial"/>
                <a:cs typeface="Arial"/>
              </a:rPr>
              <a:t>Larger, more specialized </a:t>
            </a:r>
            <a:r>
              <a:rPr sz="950" spc="-5" dirty="0">
                <a:latin typeface="Arial"/>
                <a:cs typeface="Arial"/>
              </a:rPr>
              <a:t>units </a:t>
            </a:r>
            <a:r>
              <a:rPr sz="950" spc="-10" dirty="0">
                <a:latin typeface="Arial"/>
                <a:cs typeface="Arial"/>
              </a:rPr>
              <a:t>typically earn higher margins, although this again depends  somewhat on the size of the overall project and </a:t>
            </a:r>
            <a:r>
              <a:rPr sz="950" spc="-5" dirty="0">
                <a:latin typeface="Arial"/>
                <a:cs typeface="Arial"/>
              </a:rPr>
              <a:t>the </a:t>
            </a:r>
            <a:r>
              <a:rPr sz="950" spc="-10" dirty="0">
                <a:latin typeface="Arial"/>
                <a:cs typeface="Arial"/>
              </a:rPr>
              <a:t>other equipment that the supplier is bidding</a:t>
            </a:r>
            <a:r>
              <a:rPr sz="950" spc="204" dirty="0">
                <a:latin typeface="Arial"/>
                <a:cs typeface="Arial"/>
              </a:rPr>
              <a:t> </a:t>
            </a:r>
            <a:r>
              <a:rPr sz="950" spc="-10" dirty="0">
                <a:latin typeface="Arial"/>
                <a:cs typeface="Arial"/>
              </a:rPr>
              <a:t>on.</a:t>
            </a:r>
            <a:endParaRPr sz="950">
              <a:latin typeface="Arial"/>
              <a:cs typeface="Arial"/>
            </a:endParaRPr>
          </a:p>
          <a:p>
            <a:pPr marL="12700" marR="5080">
              <a:lnSpc>
                <a:spcPct val="142300"/>
              </a:lnSpc>
            </a:pPr>
            <a:r>
              <a:rPr sz="950" spc="-10" dirty="0">
                <a:latin typeface="Arial"/>
                <a:cs typeface="Arial"/>
              </a:rPr>
              <a:t>One Asian manufacturer’s gross margin on </a:t>
            </a:r>
            <a:r>
              <a:rPr sz="950" spc="-5" dirty="0">
                <a:latin typeface="Arial"/>
                <a:cs typeface="Arial"/>
              </a:rPr>
              <a:t>a </a:t>
            </a:r>
            <a:r>
              <a:rPr sz="950" spc="-10" dirty="0">
                <a:latin typeface="Arial"/>
                <a:cs typeface="Arial"/>
              </a:rPr>
              <a:t>300k bpd column is typically 10-15%, compared to 7-  10% for </a:t>
            </a:r>
            <a:r>
              <a:rPr sz="950" spc="-5" dirty="0">
                <a:latin typeface="Arial"/>
                <a:cs typeface="Arial"/>
              </a:rPr>
              <a:t>a </a:t>
            </a:r>
            <a:r>
              <a:rPr sz="950" spc="-10" dirty="0">
                <a:latin typeface="Arial"/>
                <a:cs typeface="Arial"/>
              </a:rPr>
              <a:t>120k bpd column. Stainless steel cladding also increases </a:t>
            </a:r>
            <a:r>
              <a:rPr sz="950" spc="-5" dirty="0">
                <a:latin typeface="Arial"/>
                <a:cs typeface="Arial"/>
              </a:rPr>
              <a:t>a </a:t>
            </a:r>
            <a:r>
              <a:rPr sz="950" spc="-10" dirty="0">
                <a:latin typeface="Arial"/>
                <a:cs typeface="Arial"/>
              </a:rPr>
              <a:t>manufacturer’s margin. There  are fewer suppliers capable of handling the cladding operation, and they can leave more room </a:t>
            </a:r>
            <a:r>
              <a:rPr sz="950" spc="-5" dirty="0">
                <a:latin typeface="Arial"/>
                <a:cs typeface="Arial"/>
              </a:rPr>
              <a:t>for  </a:t>
            </a:r>
            <a:r>
              <a:rPr sz="950" spc="-10" dirty="0">
                <a:latin typeface="Arial"/>
                <a:cs typeface="Arial"/>
              </a:rPr>
              <a:t>profit in their</a:t>
            </a:r>
            <a:r>
              <a:rPr sz="950" spc="-40" dirty="0">
                <a:latin typeface="Arial"/>
                <a:cs typeface="Arial"/>
              </a:rPr>
              <a:t> </a:t>
            </a:r>
            <a:r>
              <a:rPr sz="950" spc="-10" dirty="0">
                <a:latin typeface="Arial"/>
                <a:cs typeface="Arial"/>
              </a:rPr>
              <a:t>bids.</a:t>
            </a:r>
            <a:endParaRPr sz="950">
              <a:latin typeface="Arial"/>
              <a:cs typeface="Arial"/>
            </a:endParaRPr>
          </a:p>
        </p:txBody>
      </p:sp>
      <p:sp>
        <p:nvSpPr>
          <p:cNvPr id="6" name="object 6"/>
          <p:cNvSpPr txBox="1"/>
          <p:nvPr/>
        </p:nvSpPr>
        <p:spPr>
          <a:xfrm>
            <a:off x="1284986" y="7229144"/>
            <a:ext cx="517398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The highly-competitive nature of the market for Distillation Columns leaves buyers with </a:t>
            </a:r>
            <a:r>
              <a:rPr sz="950" spc="-5" dirty="0">
                <a:latin typeface="Arial"/>
                <a:cs typeface="Arial"/>
              </a:rPr>
              <a:t>little  </a:t>
            </a:r>
            <a:r>
              <a:rPr sz="950" spc="-10" dirty="0">
                <a:latin typeface="Arial"/>
                <a:cs typeface="Arial"/>
              </a:rPr>
              <a:t>leverage to bring unit price down (more </a:t>
            </a:r>
            <a:r>
              <a:rPr sz="950" spc="-5" dirty="0">
                <a:latin typeface="Arial"/>
                <a:cs typeface="Arial"/>
              </a:rPr>
              <a:t>than </a:t>
            </a:r>
            <a:r>
              <a:rPr sz="950" spc="-10" dirty="0">
                <a:latin typeface="Arial"/>
                <a:cs typeface="Arial"/>
              </a:rPr>
              <a:t>market forces have already accomplished for most  </a:t>
            </a:r>
            <a:r>
              <a:rPr sz="950" spc="-5" dirty="0">
                <a:latin typeface="Arial"/>
                <a:cs typeface="Arial"/>
              </a:rPr>
              <a:t>projects) </a:t>
            </a:r>
            <a:r>
              <a:rPr sz="950" spc="-10" dirty="0">
                <a:latin typeface="Arial"/>
                <a:cs typeface="Arial"/>
              </a:rPr>
              <a:t>while only bidding the column itself. Most of the potential for cost reduction </a:t>
            </a:r>
            <a:r>
              <a:rPr sz="950" spc="-5" dirty="0">
                <a:latin typeface="Arial"/>
                <a:cs typeface="Arial"/>
              </a:rPr>
              <a:t>– </a:t>
            </a:r>
            <a:r>
              <a:rPr sz="950" spc="-10" dirty="0">
                <a:latin typeface="Arial"/>
                <a:cs typeface="Arial"/>
              </a:rPr>
              <a:t>and putting  margin pressure </a:t>
            </a:r>
            <a:r>
              <a:rPr sz="950" spc="-5" dirty="0">
                <a:latin typeface="Arial"/>
                <a:cs typeface="Arial"/>
              </a:rPr>
              <a:t>on </a:t>
            </a:r>
            <a:r>
              <a:rPr sz="950" spc="-10" dirty="0">
                <a:latin typeface="Arial"/>
                <a:cs typeface="Arial"/>
              </a:rPr>
              <a:t>suppliers </a:t>
            </a:r>
            <a:r>
              <a:rPr sz="950" spc="-5" dirty="0">
                <a:latin typeface="Arial"/>
                <a:cs typeface="Arial"/>
              </a:rPr>
              <a:t>– </a:t>
            </a:r>
            <a:r>
              <a:rPr sz="950" spc="-10" dirty="0">
                <a:latin typeface="Arial"/>
                <a:cs typeface="Arial"/>
              </a:rPr>
              <a:t>comes from economies of scale or scope: ordering more units or  bidding multiple types of equipment</a:t>
            </a:r>
            <a:r>
              <a:rPr sz="950" spc="25" dirty="0">
                <a:latin typeface="Arial"/>
                <a:cs typeface="Arial"/>
              </a:rPr>
              <a:t> </a:t>
            </a:r>
            <a:r>
              <a:rPr sz="950" spc="-10" dirty="0">
                <a:latin typeface="Arial"/>
                <a:cs typeface="Arial"/>
              </a:rPr>
              <a:t>together.</a:t>
            </a:r>
            <a:endParaRPr sz="950">
              <a:latin typeface="Arial"/>
              <a:cs typeface="Arial"/>
            </a:endParaRPr>
          </a:p>
        </p:txBody>
      </p:sp>
      <p:sp>
        <p:nvSpPr>
          <p:cNvPr id="7" name="object 7"/>
          <p:cNvSpPr txBox="1"/>
          <p:nvPr/>
        </p:nvSpPr>
        <p:spPr>
          <a:xfrm>
            <a:off x="1177546" y="8667452"/>
            <a:ext cx="29146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7.</a:t>
            </a:r>
            <a:r>
              <a:rPr sz="950" b="1" spc="-15" dirty="0">
                <a:latin typeface="Arial"/>
                <a:cs typeface="Arial"/>
              </a:rPr>
              <a:t>2</a:t>
            </a:r>
            <a:r>
              <a:rPr sz="950" b="1" dirty="0">
                <a:latin typeface="Arial"/>
                <a:cs typeface="Arial"/>
              </a:rPr>
              <a:t>.</a:t>
            </a:r>
            <a:r>
              <a:rPr sz="950" b="1" spc="-5" dirty="0">
                <a:latin typeface="Arial"/>
                <a:cs typeface="Arial"/>
              </a:rPr>
              <a:t>3</a:t>
            </a:r>
            <a:endParaRPr sz="950">
              <a:latin typeface="Arial"/>
              <a:cs typeface="Arial"/>
            </a:endParaRPr>
          </a:p>
        </p:txBody>
      </p:sp>
      <p:sp>
        <p:nvSpPr>
          <p:cNvPr id="8" name="object 8"/>
          <p:cNvSpPr txBox="1"/>
          <p:nvPr/>
        </p:nvSpPr>
        <p:spPr>
          <a:xfrm>
            <a:off x="1607890" y="8667452"/>
            <a:ext cx="3835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Pric</a:t>
            </a:r>
            <a:r>
              <a:rPr sz="950" b="1" spc="-15" dirty="0">
                <a:latin typeface="Arial"/>
                <a:cs typeface="Arial"/>
              </a:rPr>
              <a:t>e</a:t>
            </a:r>
            <a:r>
              <a:rPr sz="950" b="1" spc="-5" dirty="0">
                <a:latin typeface="Arial"/>
                <a:cs typeface="Arial"/>
              </a:rPr>
              <a:t>s</a:t>
            </a:r>
            <a:endParaRPr sz="950">
              <a:latin typeface="Arial"/>
              <a:cs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23</a:t>
            </a:fld>
            <a:endParaRPr spc="15" dirty="0"/>
          </a:p>
        </p:txBody>
      </p:sp>
      <p:sp>
        <p:nvSpPr>
          <p:cNvPr id="2" name="object 2"/>
          <p:cNvSpPr txBox="1"/>
          <p:nvPr/>
        </p:nvSpPr>
        <p:spPr>
          <a:xfrm>
            <a:off x="1177544" y="788751"/>
            <a:ext cx="5371465" cy="2078989"/>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Asian </a:t>
            </a:r>
            <a:r>
              <a:rPr sz="950" b="1" spc="-5" dirty="0">
                <a:latin typeface="Arial"/>
                <a:cs typeface="Arial"/>
              </a:rPr>
              <a:t>labor </a:t>
            </a:r>
            <a:r>
              <a:rPr sz="950" b="1" spc="-10" dirty="0">
                <a:latin typeface="Arial"/>
                <a:cs typeface="Arial"/>
              </a:rPr>
              <a:t>cost inflation drove slight price increases </a:t>
            </a:r>
            <a:r>
              <a:rPr sz="950" b="1" spc="-5" dirty="0">
                <a:latin typeface="Arial"/>
                <a:cs typeface="Arial"/>
              </a:rPr>
              <a:t>in Q1, </a:t>
            </a:r>
            <a:r>
              <a:rPr sz="950" b="1" spc="-10" dirty="0">
                <a:latin typeface="Arial"/>
                <a:cs typeface="Arial"/>
              </a:rPr>
              <a:t>and </a:t>
            </a:r>
            <a:r>
              <a:rPr sz="950" b="1" spc="-5" dirty="0">
                <a:latin typeface="Arial"/>
                <a:cs typeface="Arial"/>
              </a:rPr>
              <a:t>will </a:t>
            </a:r>
            <a:r>
              <a:rPr sz="950" b="1" spc="-10" dirty="0">
                <a:latin typeface="Arial"/>
                <a:cs typeface="Arial"/>
              </a:rPr>
              <a:t>support </a:t>
            </a:r>
            <a:r>
              <a:rPr sz="950" b="1" spc="-5" dirty="0">
                <a:latin typeface="Arial"/>
                <a:cs typeface="Arial"/>
              </a:rPr>
              <a:t>1.5% </a:t>
            </a:r>
            <a:r>
              <a:rPr sz="950" b="1" spc="-10" dirty="0">
                <a:latin typeface="Arial"/>
                <a:cs typeface="Arial"/>
              </a:rPr>
              <a:t>price  growth this year. Annual price growth </a:t>
            </a:r>
            <a:r>
              <a:rPr sz="950" b="1" spc="-5" dirty="0">
                <a:latin typeface="Arial"/>
                <a:cs typeface="Arial"/>
              </a:rPr>
              <a:t>will </a:t>
            </a:r>
            <a:r>
              <a:rPr sz="950" b="1" spc="-10" dirty="0">
                <a:latin typeface="Arial"/>
                <a:cs typeface="Arial"/>
              </a:rPr>
              <a:t>accelerate from 1.5-2% to 2-2.5% beginning in </a:t>
            </a:r>
            <a:r>
              <a:rPr sz="950" b="1" spc="-15" dirty="0">
                <a:latin typeface="Arial"/>
                <a:cs typeface="Arial"/>
              </a:rPr>
              <a:t>2017  </a:t>
            </a:r>
            <a:r>
              <a:rPr sz="950" b="1" spc="-10" dirty="0">
                <a:latin typeface="Arial"/>
                <a:cs typeface="Arial"/>
              </a:rPr>
              <a:t>as </a:t>
            </a:r>
            <a:r>
              <a:rPr sz="950" b="1" spc="-5" dirty="0">
                <a:latin typeface="Arial"/>
                <a:cs typeface="Arial"/>
              </a:rPr>
              <a:t>higher </a:t>
            </a:r>
            <a:r>
              <a:rPr sz="950" b="1" spc="-10" dirty="0">
                <a:latin typeface="Arial"/>
                <a:cs typeface="Arial"/>
              </a:rPr>
              <a:t>orders and capacity utilization rates take some of the pressure of off</a:t>
            </a:r>
            <a:r>
              <a:rPr sz="950" b="1" spc="145" dirty="0">
                <a:latin typeface="Arial"/>
                <a:cs typeface="Arial"/>
              </a:rPr>
              <a:t> </a:t>
            </a:r>
            <a:r>
              <a:rPr sz="950" b="1" spc="-10" dirty="0">
                <a:latin typeface="Arial"/>
                <a:cs typeface="Arial"/>
              </a:rPr>
              <a:t>manufacturers.</a:t>
            </a:r>
            <a:endParaRPr sz="950">
              <a:latin typeface="Arial"/>
              <a:cs typeface="Arial"/>
            </a:endParaRPr>
          </a:p>
          <a:p>
            <a:pPr>
              <a:lnSpc>
                <a:spcPct val="100000"/>
              </a:lnSpc>
              <a:spcBef>
                <a:spcPts val="40"/>
              </a:spcBef>
            </a:pPr>
            <a:endParaRPr sz="1400">
              <a:latin typeface="Times New Roman"/>
              <a:cs typeface="Times New Roman"/>
            </a:endParaRPr>
          </a:p>
          <a:p>
            <a:pPr marL="120014" marR="15875">
              <a:lnSpc>
                <a:spcPct val="142300"/>
              </a:lnSpc>
            </a:pPr>
            <a:r>
              <a:rPr sz="950" spc="-10" dirty="0">
                <a:latin typeface="Arial"/>
                <a:cs typeface="Arial"/>
              </a:rPr>
              <a:t>Average global prices for Distillation Columns have increased </a:t>
            </a:r>
            <a:r>
              <a:rPr sz="950" spc="-5" dirty="0">
                <a:latin typeface="Arial"/>
                <a:cs typeface="Arial"/>
              </a:rPr>
              <a:t>20% </a:t>
            </a:r>
            <a:r>
              <a:rPr sz="950" spc="-10" dirty="0">
                <a:latin typeface="Arial"/>
                <a:cs typeface="Arial"/>
              </a:rPr>
              <a:t>since 2005 Q1, mostly due </a:t>
            </a:r>
            <a:r>
              <a:rPr sz="950" spc="-5" dirty="0">
                <a:latin typeface="Arial"/>
                <a:cs typeface="Arial"/>
              </a:rPr>
              <a:t>to  </a:t>
            </a:r>
            <a:r>
              <a:rPr sz="950" spc="-10" dirty="0">
                <a:latin typeface="Arial"/>
                <a:cs typeface="Arial"/>
              </a:rPr>
              <a:t>rapid increases in costs </a:t>
            </a:r>
            <a:r>
              <a:rPr sz="950" spc="-5" dirty="0">
                <a:latin typeface="Arial"/>
                <a:cs typeface="Arial"/>
              </a:rPr>
              <a:t>for </a:t>
            </a:r>
            <a:r>
              <a:rPr sz="950" spc="-10" dirty="0">
                <a:latin typeface="Arial"/>
                <a:cs typeface="Arial"/>
              </a:rPr>
              <a:t>carbon and chrome steel. Carbon steel costs have risen 27% over the  same period, and chrome steel costs 36%. Muting the impact of metals, machinery costs have only  risen about 15%. US production labor costs have actually fallen 2% </a:t>
            </a:r>
            <a:r>
              <a:rPr sz="950" spc="-5" dirty="0">
                <a:latin typeface="Arial"/>
                <a:cs typeface="Arial"/>
              </a:rPr>
              <a:t>since </a:t>
            </a:r>
            <a:r>
              <a:rPr sz="950" spc="-10" dirty="0">
                <a:latin typeface="Arial"/>
                <a:cs typeface="Arial"/>
              </a:rPr>
              <a:t>2005, helping </a:t>
            </a:r>
            <a:r>
              <a:rPr sz="950" spc="-5" dirty="0">
                <a:latin typeface="Arial"/>
                <a:cs typeface="Arial"/>
              </a:rPr>
              <a:t>to </a:t>
            </a:r>
            <a:r>
              <a:rPr sz="950" spc="-10" dirty="0">
                <a:latin typeface="Arial"/>
                <a:cs typeface="Arial"/>
              </a:rPr>
              <a:t>slow  price increases in the region. Costs and prices both rose sharply in 2006 and 2007, but retrenched  somewhat with the global</a:t>
            </a:r>
            <a:r>
              <a:rPr sz="950" spc="10" dirty="0">
                <a:latin typeface="Arial"/>
                <a:cs typeface="Arial"/>
              </a:rPr>
              <a:t> </a:t>
            </a:r>
            <a:r>
              <a:rPr sz="950" spc="-10" dirty="0">
                <a:latin typeface="Arial"/>
                <a:cs typeface="Arial"/>
              </a:rPr>
              <a:t>recession.</a:t>
            </a:r>
            <a:endParaRPr sz="950">
              <a:latin typeface="Arial"/>
              <a:cs typeface="Arial"/>
            </a:endParaRPr>
          </a:p>
        </p:txBody>
      </p:sp>
      <p:sp>
        <p:nvSpPr>
          <p:cNvPr id="3" name="object 3"/>
          <p:cNvSpPr txBox="1"/>
          <p:nvPr/>
        </p:nvSpPr>
        <p:spPr>
          <a:xfrm>
            <a:off x="1284983" y="3202470"/>
            <a:ext cx="5299075" cy="1553210"/>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Rising labor and machinery costs only narrowly overpowered </a:t>
            </a:r>
            <a:r>
              <a:rPr sz="950" spc="-5" dirty="0">
                <a:latin typeface="Arial"/>
                <a:cs typeface="Arial"/>
              </a:rPr>
              <a:t>a </a:t>
            </a:r>
            <a:r>
              <a:rPr sz="950" spc="-10" dirty="0">
                <a:latin typeface="Arial"/>
                <a:cs typeface="Arial"/>
              </a:rPr>
              <a:t>drop in carbon steel prices last year,  </a:t>
            </a:r>
            <a:r>
              <a:rPr sz="950" spc="-5" dirty="0">
                <a:latin typeface="Arial"/>
                <a:cs typeface="Arial"/>
              </a:rPr>
              <a:t>for </a:t>
            </a:r>
            <a:r>
              <a:rPr sz="950" spc="-10" dirty="0">
                <a:latin typeface="Arial"/>
                <a:cs typeface="Arial"/>
              </a:rPr>
              <a:t>average price inflation of just</a:t>
            </a:r>
            <a:r>
              <a:rPr sz="950" spc="40" dirty="0">
                <a:latin typeface="Arial"/>
                <a:cs typeface="Arial"/>
              </a:rPr>
              <a:t> </a:t>
            </a:r>
            <a:r>
              <a:rPr sz="950" spc="-10" dirty="0">
                <a:latin typeface="Arial"/>
                <a:cs typeface="Arial"/>
              </a:rPr>
              <a:t>1.5%.</a:t>
            </a:r>
            <a:endParaRPr sz="950">
              <a:latin typeface="Arial"/>
              <a:cs typeface="Arial"/>
            </a:endParaRPr>
          </a:p>
          <a:p>
            <a:pPr marL="443230" marR="124460" indent="-215900">
              <a:lnSpc>
                <a:spcPct val="142600"/>
              </a:lnSpc>
              <a:spcBef>
                <a:spcPts val="615"/>
              </a:spcBef>
              <a:buFont typeface="Symbol"/>
              <a:buChar char=""/>
              <a:tabLst>
                <a:tab pos="442595" algn="l"/>
                <a:tab pos="443865" algn="l"/>
              </a:tabLst>
            </a:pPr>
            <a:r>
              <a:rPr sz="950" spc="-5" dirty="0">
                <a:latin typeface="Arial"/>
                <a:cs typeface="Arial"/>
              </a:rPr>
              <a:t>In </a:t>
            </a:r>
            <a:r>
              <a:rPr sz="950" spc="-10" dirty="0">
                <a:latin typeface="Arial"/>
                <a:cs typeface="Arial"/>
              </a:rPr>
              <a:t>Asia, </a:t>
            </a:r>
            <a:r>
              <a:rPr sz="950" spc="-5" dirty="0">
                <a:latin typeface="Arial"/>
                <a:cs typeface="Arial"/>
              </a:rPr>
              <a:t>a tight </a:t>
            </a:r>
            <a:r>
              <a:rPr sz="950" spc="-10" dirty="0">
                <a:latin typeface="Arial"/>
                <a:cs typeface="Arial"/>
              </a:rPr>
              <a:t>labor market drove factory wages up 4%, and professional salaries up 5%,  for regional price growth of 2% for the</a:t>
            </a:r>
            <a:r>
              <a:rPr sz="950" spc="50" dirty="0">
                <a:latin typeface="Arial"/>
                <a:cs typeface="Arial"/>
              </a:rPr>
              <a:t> </a:t>
            </a:r>
            <a:r>
              <a:rPr sz="950" spc="-10" dirty="0">
                <a:latin typeface="Arial"/>
                <a:cs typeface="Arial"/>
              </a:rPr>
              <a:t>year.</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Prices rose about 2% in EMEA as well, where machinery costs increased</a:t>
            </a:r>
            <a:r>
              <a:rPr sz="950" spc="130" dirty="0">
                <a:latin typeface="Arial"/>
                <a:cs typeface="Arial"/>
              </a:rPr>
              <a:t> </a:t>
            </a:r>
            <a:r>
              <a:rPr sz="950" spc="-10" dirty="0">
                <a:latin typeface="Arial"/>
                <a:cs typeface="Arial"/>
              </a:rPr>
              <a:t>4-5%.</a:t>
            </a:r>
            <a:endParaRPr sz="950">
              <a:latin typeface="Arial"/>
              <a:cs typeface="Arial"/>
            </a:endParaRPr>
          </a:p>
          <a:p>
            <a:pPr marL="443230" marR="147320" indent="-215900">
              <a:lnSpc>
                <a:spcPct val="142600"/>
              </a:lnSpc>
              <a:spcBef>
                <a:spcPts val="55"/>
              </a:spcBef>
              <a:buFont typeface="Symbol"/>
              <a:buChar char=""/>
              <a:tabLst>
                <a:tab pos="442595" algn="l"/>
                <a:tab pos="443865" algn="l"/>
              </a:tabLst>
            </a:pPr>
            <a:r>
              <a:rPr sz="950" spc="-5" dirty="0">
                <a:latin typeface="Arial"/>
                <a:cs typeface="Arial"/>
              </a:rPr>
              <a:t>Prices </a:t>
            </a:r>
            <a:r>
              <a:rPr sz="950" spc="-10" dirty="0">
                <a:latin typeface="Arial"/>
                <a:cs typeface="Arial"/>
              </a:rPr>
              <a:t>actually </a:t>
            </a:r>
            <a:r>
              <a:rPr sz="950" spc="-5" dirty="0">
                <a:latin typeface="Arial"/>
                <a:cs typeface="Arial"/>
              </a:rPr>
              <a:t>fell </a:t>
            </a:r>
            <a:r>
              <a:rPr sz="950" spc="-10" dirty="0">
                <a:latin typeface="Arial"/>
                <a:cs typeface="Arial"/>
              </a:rPr>
              <a:t>almost 1% in </a:t>
            </a:r>
            <a:r>
              <a:rPr sz="950" spc="-5" dirty="0">
                <a:latin typeface="Arial"/>
                <a:cs typeface="Arial"/>
              </a:rPr>
              <a:t>the </a:t>
            </a:r>
            <a:r>
              <a:rPr sz="950" spc="-10" dirty="0">
                <a:latin typeface="Arial"/>
                <a:cs typeface="Arial"/>
              </a:rPr>
              <a:t>Americas, due </a:t>
            </a:r>
            <a:r>
              <a:rPr sz="950" spc="-5" dirty="0">
                <a:latin typeface="Arial"/>
                <a:cs typeface="Arial"/>
              </a:rPr>
              <a:t>to </a:t>
            </a:r>
            <a:r>
              <a:rPr sz="950" spc="-10" dirty="0">
                <a:latin typeface="Arial"/>
                <a:cs typeface="Arial"/>
              </a:rPr>
              <a:t>the drop </a:t>
            </a:r>
            <a:r>
              <a:rPr sz="950" spc="-5" dirty="0">
                <a:latin typeface="Arial"/>
                <a:cs typeface="Arial"/>
              </a:rPr>
              <a:t>in </a:t>
            </a:r>
            <a:r>
              <a:rPr sz="950" spc="-10" dirty="0">
                <a:latin typeface="Arial"/>
                <a:cs typeface="Arial"/>
              </a:rPr>
              <a:t>carbon </a:t>
            </a:r>
            <a:r>
              <a:rPr sz="950" spc="-5" dirty="0">
                <a:latin typeface="Arial"/>
                <a:cs typeface="Arial"/>
              </a:rPr>
              <a:t>steel, </a:t>
            </a:r>
            <a:r>
              <a:rPr sz="950" spc="-10" dirty="0">
                <a:latin typeface="Arial"/>
                <a:cs typeface="Arial"/>
              </a:rPr>
              <a:t>which </a:t>
            </a:r>
            <a:r>
              <a:rPr sz="950" spc="-15" dirty="0">
                <a:latin typeface="Arial"/>
                <a:cs typeface="Arial"/>
              </a:rPr>
              <a:t>was  </a:t>
            </a:r>
            <a:r>
              <a:rPr sz="950" spc="-10" dirty="0">
                <a:latin typeface="Arial"/>
                <a:cs typeface="Arial"/>
              </a:rPr>
              <a:t>more distinct in the US due </a:t>
            </a:r>
            <a:r>
              <a:rPr sz="950" spc="-5" dirty="0">
                <a:latin typeface="Arial"/>
                <a:cs typeface="Arial"/>
              </a:rPr>
              <a:t>to </a:t>
            </a:r>
            <a:r>
              <a:rPr sz="950" spc="-10" dirty="0">
                <a:latin typeface="Arial"/>
                <a:cs typeface="Arial"/>
              </a:rPr>
              <a:t>high </a:t>
            </a:r>
            <a:r>
              <a:rPr sz="950" spc="-5" dirty="0">
                <a:latin typeface="Arial"/>
                <a:cs typeface="Arial"/>
              </a:rPr>
              <a:t>steel </a:t>
            </a:r>
            <a:r>
              <a:rPr sz="950" spc="-10" dirty="0">
                <a:latin typeface="Arial"/>
                <a:cs typeface="Arial"/>
              </a:rPr>
              <a:t>inventories</a:t>
            </a:r>
            <a:r>
              <a:rPr sz="950" spc="55" dirty="0">
                <a:latin typeface="Arial"/>
                <a:cs typeface="Arial"/>
              </a:rPr>
              <a:t> </a:t>
            </a:r>
            <a:r>
              <a:rPr sz="950" spc="-10" dirty="0">
                <a:latin typeface="Arial"/>
                <a:cs typeface="Arial"/>
              </a:rPr>
              <a:t>there.</a:t>
            </a:r>
            <a:endParaRPr sz="950">
              <a:latin typeface="Arial"/>
              <a:cs typeface="Arial"/>
            </a:endParaRPr>
          </a:p>
        </p:txBody>
      </p:sp>
      <p:sp>
        <p:nvSpPr>
          <p:cNvPr id="4" name="object 4"/>
          <p:cNvSpPr txBox="1"/>
          <p:nvPr/>
        </p:nvSpPr>
        <p:spPr>
          <a:xfrm>
            <a:off x="1284983" y="5090981"/>
            <a:ext cx="516001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Prices rose another </a:t>
            </a:r>
            <a:r>
              <a:rPr sz="950" spc="-15" dirty="0">
                <a:latin typeface="Arial"/>
                <a:cs typeface="Arial"/>
              </a:rPr>
              <a:t>1% </a:t>
            </a:r>
            <a:r>
              <a:rPr sz="950" spc="-10" dirty="0">
                <a:latin typeface="Arial"/>
                <a:cs typeface="Arial"/>
              </a:rPr>
              <a:t>in 2013 Q1, mostly driven </a:t>
            </a:r>
            <a:r>
              <a:rPr sz="950" spc="-5" dirty="0">
                <a:latin typeface="Arial"/>
                <a:cs typeface="Arial"/>
              </a:rPr>
              <a:t>by a </a:t>
            </a:r>
            <a:r>
              <a:rPr sz="950" spc="-15" dirty="0">
                <a:latin typeface="Arial"/>
                <a:cs typeface="Arial"/>
              </a:rPr>
              <a:t>2% </a:t>
            </a:r>
            <a:r>
              <a:rPr sz="950" spc="-10" dirty="0">
                <a:latin typeface="Arial"/>
                <a:cs typeface="Arial"/>
              </a:rPr>
              <a:t>surge in </a:t>
            </a:r>
            <a:r>
              <a:rPr sz="950" spc="-5" dirty="0">
                <a:latin typeface="Arial"/>
                <a:cs typeface="Arial"/>
              </a:rPr>
              <a:t>Asian </a:t>
            </a:r>
            <a:r>
              <a:rPr sz="950" spc="-10" dirty="0">
                <a:latin typeface="Arial"/>
                <a:cs typeface="Arial"/>
              </a:rPr>
              <a:t>labor </a:t>
            </a:r>
            <a:r>
              <a:rPr sz="950" spc="-5" dirty="0">
                <a:latin typeface="Arial"/>
                <a:cs typeface="Arial"/>
              </a:rPr>
              <a:t>costs </a:t>
            </a:r>
            <a:r>
              <a:rPr sz="950" spc="-10" dirty="0">
                <a:latin typeface="Arial"/>
                <a:cs typeface="Arial"/>
              </a:rPr>
              <a:t>as  manufacturers handed out annual raises, and they will increase </a:t>
            </a:r>
            <a:r>
              <a:rPr sz="950" spc="-5" dirty="0">
                <a:latin typeface="Arial"/>
                <a:cs typeface="Arial"/>
              </a:rPr>
              <a:t>a </a:t>
            </a:r>
            <a:r>
              <a:rPr sz="950" spc="-10" dirty="0">
                <a:latin typeface="Arial"/>
                <a:cs typeface="Arial"/>
              </a:rPr>
              <a:t>total of </a:t>
            </a:r>
            <a:r>
              <a:rPr sz="950" spc="-15" dirty="0">
                <a:latin typeface="Arial"/>
                <a:cs typeface="Arial"/>
              </a:rPr>
              <a:t>2% </a:t>
            </a:r>
            <a:r>
              <a:rPr sz="950" spc="-10" dirty="0">
                <a:latin typeface="Arial"/>
                <a:cs typeface="Arial"/>
              </a:rPr>
              <a:t>this year on </a:t>
            </a:r>
            <a:r>
              <a:rPr sz="950" spc="-5" dirty="0">
                <a:latin typeface="Arial"/>
                <a:cs typeface="Arial"/>
              </a:rPr>
              <a:t>a </a:t>
            </a:r>
            <a:r>
              <a:rPr sz="950" spc="-10" dirty="0">
                <a:latin typeface="Arial"/>
                <a:cs typeface="Arial"/>
              </a:rPr>
              <a:t>broad  swell in metal costs.</a:t>
            </a:r>
            <a:endParaRPr sz="950">
              <a:latin typeface="Arial"/>
              <a:cs typeface="Arial"/>
            </a:endParaRPr>
          </a:p>
        </p:txBody>
      </p:sp>
      <p:sp>
        <p:nvSpPr>
          <p:cNvPr id="5" name="object 5"/>
          <p:cNvSpPr txBox="1"/>
          <p:nvPr/>
        </p:nvSpPr>
        <p:spPr>
          <a:xfrm>
            <a:off x="1284983" y="6058713"/>
            <a:ext cx="5220335" cy="125095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Global prices will increase </a:t>
            </a:r>
            <a:r>
              <a:rPr sz="950" spc="-5" dirty="0">
                <a:latin typeface="Arial"/>
                <a:cs typeface="Arial"/>
              </a:rPr>
              <a:t>a </a:t>
            </a:r>
            <a:r>
              <a:rPr sz="950" spc="-10" dirty="0">
                <a:latin typeface="Arial"/>
                <a:cs typeface="Arial"/>
              </a:rPr>
              <a:t>total of 16% from 2013 </a:t>
            </a:r>
            <a:r>
              <a:rPr sz="950" spc="-5" dirty="0">
                <a:latin typeface="Arial"/>
                <a:cs typeface="Arial"/>
              </a:rPr>
              <a:t>Q1 to </a:t>
            </a:r>
            <a:r>
              <a:rPr sz="950" spc="-10" dirty="0">
                <a:latin typeface="Arial"/>
                <a:cs typeface="Arial"/>
              </a:rPr>
              <a:t>2020 </a:t>
            </a:r>
            <a:r>
              <a:rPr sz="950" spc="-5" dirty="0">
                <a:latin typeface="Arial"/>
                <a:cs typeface="Arial"/>
              </a:rPr>
              <a:t>Q1. The </a:t>
            </a:r>
            <a:r>
              <a:rPr sz="950" spc="-10" dirty="0">
                <a:latin typeface="Arial"/>
                <a:cs typeface="Arial"/>
              </a:rPr>
              <a:t>increase will be </a:t>
            </a:r>
            <a:r>
              <a:rPr sz="950" spc="-5" dirty="0">
                <a:latin typeface="Arial"/>
                <a:cs typeface="Arial"/>
              </a:rPr>
              <a:t>fastest in  </a:t>
            </a:r>
            <a:r>
              <a:rPr sz="950" spc="-10" dirty="0">
                <a:latin typeface="Arial"/>
                <a:cs typeface="Arial"/>
              </a:rPr>
              <a:t>Asia (18%), compared </a:t>
            </a:r>
            <a:r>
              <a:rPr sz="950" spc="-5" dirty="0">
                <a:latin typeface="Arial"/>
                <a:cs typeface="Arial"/>
              </a:rPr>
              <a:t>to </a:t>
            </a:r>
            <a:r>
              <a:rPr sz="950" spc="-10" dirty="0">
                <a:latin typeface="Arial"/>
                <a:cs typeface="Arial"/>
              </a:rPr>
              <a:t>14% </a:t>
            </a:r>
            <a:r>
              <a:rPr sz="950" spc="-5" dirty="0">
                <a:latin typeface="Arial"/>
                <a:cs typeface="Arial"/>
              </a:rPr>
              <a:t>in the </a:t>
            </a:r>
            <a:r>
              <a:rPr sz="950" spc="-10" dirty="0">
                <a:latin typeface="Arial"/>
                <a:cs typeface="Arial"/>
              </a:rPr>
              <a:t>Americas and 13% </a:t>
            </a:r>
            <a:r>
              <a:rPr sz="950" spc="-5" dirty="0">
                <a:latin typeface="Arial"/>
                <a:cs typeface="Arial"/>
              </a:rPr>
              <a:t>in </a:t>
            </a:r>
            <a:r>
              <a:rPr sz="950" spc="-10" dirty="0">
                <a:latin typeface="Arial"/>
                <a:cs typeface="Arial"/>
              </a:rPr>
              <a:t>EMEA. Much of </a:t>
            </a:r>
            <a:r>
              <a:rPr sz="950" spc="-5" dirty="0">
                <a:latin typeface="Arial"/>
                <a:cs typeface="Arial"/>
              </a:rPr>
              <a:t>the </a:t>
            </a:r>
            <a:r>
              <a:rPr sz="950" spc="-10" dirty="0">
                <a:latin typeface="Arial"/>
                <a:cs typeface="Arial"/>
              </a:rPr>
              <a:t>faster rates </a:t>
            </a:r>
            <a:r>
              <a:rPr sz="950" spc="-15" dirty="0">
                <a:latin typeface="Arial"/>
                <a:cs typeface="Arial"/>
              </a:rPr>
              <a:t>of  </a:t>
            </a:r>
            <a:r>
              <a:rPr sz="950" spc="-10" dirty="0">
                <a:latin typeface="Arial"/>
                <a:cs typeface="Arial"/>
              </a:rPr>
              <a:t>increase </a:t>
            </a:r>
            <a:r>
              <a:rPr sz="950" spc="-5" dirty="0">
                <a:latin typeface="Arial"/>
                <a:cs typeface="Arial"/>
              </a:rPr>
              <a:t>in Asia </a:t>
            </a:r>
            <a:r>
              <a:rPr sz="950" spc="-10" dirty="0">
                <a:latin typeface="Arial"/>
                <a:cs typeface="Arial"/>
              </a:rPr>
              <a:t>and the Americas will </a:t>
            </a:r>
            <a:r>
              <a:rPr sz="950" spc="-5" dirty="0">
                <a:latin typeface="Arial"/>
                <a:cs typeface="Arial"/>
              </a:rPr>
              <a:t>be driven </a:t>
            </a:r>
            <a:r>
              <a:rPr sz="950" spc="-10" dirty="0">
                <a:latin typeface="Arial"/>
                <a:cs typeface="Arial"/>
              </a:rPr>
              <a:t>by </a:t>
            </a:r>
            <a:r>
              <a:rPr sz="950" spc="-5" dirty="0">
                <a:latin typeface="Arial"/>
                <a:cs typeface="Arial"/>
              </a:rPr>
              <a:t>large </a:t>
            </a:r>
            <a:r>
              <a:rPr sz="950" spc="-10" dirty="0">
                <a:latin typeface="Arial"/>
                <a:cs typeface="Arial"/>
              </a:rPr>
              <a:t>orders </a:t>
            </a:r>
            <a:r>
              <a:rPr sz="950" spc="-5" dirty="0">
                <a:latin typeface="Arial"/>
                <a:cs typeface="Arial"/>
              </a:rPr>
              <a:t>in </a:t>
            </a:r>
            <a:r>
              <a:rPr sz="950" spc="-10" dirty="0">
                <a:latin typeface="Arial"/>
                <a:cs typeface="Arial"/>
              </a:rPr>
              <a:t>those </a:t>
            </a:r>
            <a:r>
              <a:rPr sz="950" spc="-5" dirty="0">
                <a:latin typeface="Arial"/>
                <a:cs typeface="Arial"/>
              </a:rPr>
              <a:t>regions, rather </a:t>
            </a:r>
            <a:r>
              <a:rPr sz="950" spc="-10" dirty="0">
                <a:latin typeface="Arial"/>
                <a:cs typeface="Arial"/>
              </a:rPr>
              <a:t>than</a:t>
            </a:r>
            <a:r>
              <a:rPr sz="950" spc="190" dirty="0">
                <a:latin typeface="Arial"/>
                <a:cs typeface="Arial"/>
              </a:rPr>
              <a:t> </a:t>
            </a:r>
            <a:r>
              <a:rPr sz="950" spc="-10" dirty="0">
                <a:latin typeface="Arial"/>
                <a:cs typeface="Arial"/>
              </a:rPr>
              <a:t>costs</a:t>
            </a:r>
            <a:endParaRPr sz="950">
              <a:latin typeface="Arial"/>
              <a:cs typeface="Arial"/>
            </a:endParaRPr>
          </a:p>
          <a:p>
            <a:pPr marL="12700">
              <a:lnSpc>
                <a:spcPct val="100000"/>
              </a:lnSpc>
              <a:spcBef>
                <a:spcPts val="480"/>
              </a:spcBef>
            </a:pPr>
            <a:r>
              <a:rPr sz="950" spc="-5" dirty="0">
                <a:latin typeface="Arial"/>
                <a:cs typeface="Arial"/>
              </a:rPr>
              <a:t>– </a:t>
            </a:r>
            <a:r>
              <a:rPr sz="950" spc="-10" dirty="0">
                <a:latin typeface="Arial"/>
                <a:cs typeface="Arial"/>
              </a:rPr>
              <a:t>notably </a:t>
            </a:r>
            <a:r>
              <a:rPr sz="950" spc="-5" dirty="0">
                <a:latin typeface="Arial"/>
                <a:cs typeface="Arial"/>
              </a:rPr>
              <a:t>the </a:t>
            </a:r>
            <a:r>
              <a:rPr sz="950" spc="-10" dirty="0">
                <a:latin typeface="Arial"/>
                <a:cs typeface="Arial"/>
              </a:rPr>
              <a:t>large-scale expansion programs in China and Brazil, respectively. In </a:t>
            </a:r>
            <a:r>
              <a:rPr sz="950" spc="-5" dirty="0">
                <a:latin typeface="Arial"/>
                <a:cs typeface="Arial"/>
              </a:rPr>
              <a:t>Asia, </a:t>
            </a:r>
            <a:r>
              <a:rPr sz="950" spc="-10" dirty="0">
                <a:latin typeface="Arial"/>
                <a:cs typeface="Arial"/>
              </a:rPr>
              <a:t>costs</a:t>
            </a:r>
            <a:r>
              <a:rPr sz="950" spc="185" dirty="0">
                <a:latin typeface="Arial"/>
                <a:cs typeface="Arial"/>
              </a:rPr>
              <a:t> </a:t>
            </a:r>
            <a:r>
              <a:rPr sz="950" spc="-15" dirty="0">
                <a:latin typeface="Arial"/>
                <a:cs typeface="Arial"/>
              </a:rPr>
              <a:t>will</a:t>
            </a:r>
            <a:endParaRPr sz="950">
              <a:latin typeface="Arial"/>
              <a:cs typeface="Arial"/>
            </a:endParaRPr>
          </a:p>
          <a:p>
            <a:pPr marL="12700" marR="98425">
              <a:lnSpc>
                <a:spcPct val="142100"/>
              </a:lnSpc>
              <a:spcBef>
                <a:spcPts val="5"/>
              </a:spcBef>
            </a:pPr>
            <a:r>
              <a:rPr sz="950" spc="-10" dirty="0">
                <a:latin typeface="Arial"/>
                <a:cs typeface="Arial"/>
              </a:rPr>
              <a:t>rise approximately 14%, leaving 4% of the increase to be driven by demand dynamics. Costs will  </a:t>
            </a:r>
            <a:r>
              <a:rPr sz="950" spc="-5" dirty="0">
                <a:latin typeface="Arial"/>
                <a:cs typeface="Arial"/>
              </a:rPr>
              <a:t>rise </a:t>
            </a:r>
            <a:r>
              <a:rPr sz="950" spc="-10" dirty="0">
                <a:latin typeface="Arial"/>
                <a:cs typeface="Arial"/>
              </a:rPr>
              <a:t>by about 14% </a:t>
            </a:r>
            <a:r>
              <a:rPr sz="950" spc="-5" dirty="0">
                <a:latin typeface="Arial"/>
                <a:cs typeface="Arial"/>
              </a:rPr>
              <a:t>in the </a:t>
            </a:r>
            <a:r>
              <a:rPr sz="950" spc="-10" dirty="0">
                <a:latin typeface="Arial"/>
                <a:cs typeface="Arial"/>
              </a:rPr>
              <a:t>Americas, and 11% </a:t>
            </a:r>
            <a:r>
              <a:rPr sz="950" spc="-5" dirty="0">
                <a:latin typeface="Arial"/>
                <a:cs typeface="Arial"/>
              </a:rPr>
              <a:t>in</a:t>
            </a:r>
            <a:r>
              <a:rPr sz="950" spc="15" dirty="0">
                <a:latin typeface="Arial"/>
                <a:cs typeface="Arial"/>
              </a:rPr>
              <a:t> </a:t>
            </a:r>
            <a:r>
              <a:rPr sz="950" spc="-10" dirty="0">
                <a:latin typeface="Arial"/>
                <a:cs typeface="Arial"/>
              </a:rPr>
              <a:t>EMEA.</a:t>
            </a:r>
            <a:endParaRPr sz="950">
              <a:latin typeface="Arial"/>
              <a:cs typeface="Arial"/>
            </a:endParaRPr>
          </a:p>
        </p:txBody>
      </p:sp>
      <p:sp>
        <p:nvSpPr>
          <p:cNvPr id="6" name="object 6"/>
          <p:cNvSpPr txBox="1"/>
          <p:nvPr/>
        </p:nvSpPr>
        <p:spPr>
          <a:xfrm>
            <a:off x="1284983" y="7644431"/>
            <a:ext cx="529209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This forecast inflation beyond </a:t>
            </a:r>
            <a:r>
              <a:rPr sz="950" spc="-5" dirty="0">
                <a:latin typeface="Arial"/>
                <a:cs typeface="Arial"/>
              </a:rPr>
              <a:t>cost </a:t>
            </a:r>
            <a:r>
              <a:rPr sz="950" spc="-10" dirty="0">
                <a:latin typeface="Arial"/>
                <a:cs typeface="Arial"/>
              </a:rPr>
              <a:t>growth suggests that, while </a:t>
            </a:r>
            <a:r>
              <a:rPr sz="950" spc="-5" dirty="0">
                <a:latin typeface="Arial"/>
                <a:cs typeface="Arial"/>
              </a:rPr>
              <a:t>the </a:t>
            </a:r>
            <a:r>
              <a:rPr sz="950" spc="-10" dirty="0">
                <a:latin typeface="Arial"/>
                <a:cs typeface="Arial"/>
              </a:rPr>
              <a:t>recent recession has restricted  supplier’s margins, more aggressive demand growth starting in 2016 will give suppliers the flexibility  </a:t>
            </a:r>
            <a:r>
              <a:rPr sz="950" spc="-5" dirty="0">
                <a:latin typeface="Arial"/>
                <a:cs typeface="Arial"/>
              </a:rPr>
              <a:t>to </a:t>
            </a:r>
            <a:r>
              <a:rPr sz="950" spc="-10" dirty="0">
                <a:latin typeface="Arial"/>
                <a:cs typeface="Arial"/>
              </a:rPr>
              <a:t>raise prices somewhat faster than </a:t>
            </a:r>
            <a:r>
              <a:rPr sz="950" spc="-5" dirty="0">
                <a:latin typeface="Arial"/>
                <a:cs typeface="Arial"/>
              </a:rPr>
              <a:t>costs</a:t>
            </a:r>
            <a:r>
              <a:rPr sz="950" spc="55" dirty="0">
                <a:latin typeface="Arial"/>
                <a:cs typeface="Arial"/>
              </a:rPr>
              <a:t> </a:t>
            </a:r>
            <a:r>
              <a:rPr sz="950" spc="-10" dirty="0">
                <a:latin typeface="Arial"/>
                <a:cs typeface="Arial"/>
              </a:rPr>
              <a:t>increase.</a:t>
            </a:r>
            <a:endParaRPr sz="950">
              <a:latin typeface="Arial"/>
              <a:cs typeface="Arial"/>
            </a:endParaRPr>
          </a:p>
        </p:txBody>
      </p:sp>
      <p:sp>
        <p:nvSpPr>
          <p:cNvPr id="7" name="object 7"/>
          <p:cNvSpPr txBox="1"/>
          <p:nvPr/>
        </p:nvSpPr>
        <p:spPr>
          <a:xfrm>
            <a:off x="1284983" y="8611874"/>
            <a:ext cx="5260975" cy="427355"/>
          </a:xfrm>
          <a:prstGeom prst="rect">
            <a:avLst/>
          </a:prstGeom>
        </p:spPr>
        <p:txBody>
          <a:bodyPr vert="horz" wrap="square" lIns="0" tIns="0" rIns="0" bIns="0" rtlCol="0">
            <a:spAutoFit/>
          </a:bodyPr>
          <a:lstStyle/>
          <a:p>
            <a:pPr marL="12700" marR="5080">
              <a:lnSpc>
                <a:spcPct val="142600"/>
              </a:lnSpc>
            </a:pPr>
            <a:r>
              <a:rPr sz="950" spc="-5" dirty="0">
                <a:latin typeface="Arial"/>
                <a:cs typeface="Arial"/>
              </a:rPr>
              <a:t>Given </a:t>
            </a:r>
            <a:r>
              <a:rPr sz="950" spc="-10" dirty="0">
                <a:latin typeface="Arial"/>
                <a:cs typeface="Arial"/>
              </a:rPr>
              <a:t>the current single-digit and negative margins on Distillation Column sales, manufacturers’  </a:t>
            </a:r>
            <a:r>
              <a:rPr sz="950" spc="-5" dirty="0">
                <a:latin typeface="Arial"/>
                <a:cs typeface="Arial"/>
              </a:rPr>
              <a:t>relevant </a:t>
            </a:r>
            <a:r>
              <a:rPr sz="950" spc="-10" dirty="0">
                <a:latin typeface="Arial"/>
                <a:cs typeface="Arial"/>
              </a:rPr>
              <a:t>business units are </a:t>
            </a:r>
            <a:r>
              <a:rPr sz="950" spc="-5" dirty="0">
                <a:latin typeface="Arial"/>
                <a:cs typeface="Arial"/>
              </a:rPr>
              <a:t>only </a:t>
            </a:r>
            <a:r>
              <a:rPr sz="950" spc="-10" dirty="0">
                <a:latin typeface="Arial"/>
                <a:cs typeface="Arial"/>
              </a:rPr>
              <a:t>making </a:t>
            </a:r>
            <a:r>
              <a:rPr sz="950" spc="-15" dirty="0">
                <a:latin typeface="Arial"/>
                <a:cs typeface="Arial"/>
              </a:rPr>
              <a:t>1% </a:t>
            </a:r>
            <a:r>
              <a:rPr sz="950" spc="-10" dirty="0">
                <a:latin typeface="Arial"/>
                <a:cs typeface="Arial"/>
              </a:rPr>
              <a:t>net margin </a:t>
            </a:r>
            <a:r>
              <a:rPr sz="950" spc="-5" dirty="0">
                <a:latin typeface="Arial"/>
                <a:cs typeface="Arial"/>
              </a:rPr>
              <a:t>on </a:t>
            </a:r>
            <a:r>
              <a:rPr sz="950" spc="-10" dirty="0">
                <a:latin typeface="Arial"/>
                <a:cs typeface="Arial"/>
              </a:rPr>
              <a:t>average, buyers will be </a:t>
            </a:r>
            <a:r>
              <a:rPr sz="950" spc="-5" dirty="0">
                <a:latin typeface="Arial"/>
                <a:cs typeface="Arial"/>
              </a:rPr>
              <a:t>more effective</a:t>
            </a:r>
            <a:r>
              <a:rPr sz="950" spc="225" dirty="0">
                <a:latin typeface="Arial"/>
                <a:cs typeface="Arial"/>
              </a:rPr>
              <a:t> </a:t>
            </a:r>
            <a:r>
              <a:rPr sz="950" spc="-5" dirty="0">
                <a:latin typeface="Arial"/>
                <a:cs typeface="Arial"/>
              </a:rPr>
              <a:t>at</a:t>
            </a:r>
            <a:endParaRPr sz="950">
              <a:latin typeface="Arial"/>
              <a:cs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947"/>
            <a:ext cx="5140325"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limiting price increases than negotiating discounts from current levels. Furthermore economies of  </a:t>
            </a:r>
            <a:r>
              <a:rPr sz="950" spc="-5" dirty="0">
                <a:latin typeface="Arial"/>
                <a:cs typeface="Arial"/>
              </a:rPr>
              <a:t>scale </a:t>
            </a:r>
            <a:r>
              <a:rPr sz="950" spc="-10" dirty="0">
                <a:latin typeface="Arial"/>
                <a:cs typeface="Arial"/>
              </a:rPr>
              <a:t>and of scope will be </a:t>
            </a:r>
            <a:r>
              <a:rPr sz="950" spc="-5" dirty="0">
                <a:latin typeface="Arial"/>
                <a:cs typeface="Arial"/>
              </a:rPr>
              <a:t>the </a:t>
            </a:r>
            <a:r>
              <a:rPr sz="950" spc="-10" dirty="0">
                <a:latin typeface="Arial"/>
                <a:cs typeface="Arial"/>
              </a:rPr>
              <a:t>best negotiating</a:t>
            </a:r>
            <a:r>
              <a:rPr sz="950" spc="80" dirty="0">
                <a:latin typeface="Arial"/>
                <a:cs typeface="Arial"/>
              </a:rPr>
              <a:t> </a:t>
            </a:r>
            <a:r>
              <a:rPr sz="950" spc="-5" dirty="0">
                <a:latin typeface="Arial"/>
                <a:cs typeface="Arial"/>
              </a:rPr>
              <a:t>levers.</a:t>
            </a:r>
            <a:endParaRPr sz="950">
              <a:latin typeface="Arial"/>
              <a:cs typeface="Arial"/>
            </a:endParaRPr>
          </a:p>
        </p:txBody>
      </p:sp>
      <p:sp>
        <p:nvSpPr>
          <p:cNvPr id="3" name="object 3"/>
          <p:cNvSpPr txBox="1"/>
          <p:nvPr/>
        </p:nvSpPr>
        <p:spPr>
          <a:xfrm>
            <a:off x="1284995" y="6118598"/>
            <a:ext cx="5212715" cy="2781300"/>
          </a:xfrm>
          <a:prstGeom prst="rect">
            <a:avLst/>
          </a:prstGeom>
        </p:spPr>
        <p:txBody>
          <a:bodyPr vert="horz" wrap="square" lIns="0" tIns="0" rIns="0" bIns="0" rtlCol="0">
            <a:spAutoFit/>
          </a:bodyPr>
          <a:lstStyle/>
          <a:p>
            <a:pPr marL="12700" marR="71120">
              <a:lnSpc>
                <a:spcPct val="142100"/>
              </a:lnSpc>
            </a:pPr>
            <a:r>
              <a:rPr sz="950" spc="-10" dirty="0">
                <a:latin typeface="Arial"/>
                <a:cs typeface="Arial"/>
              </a:rPr>
              <a:t>Japan, Western Europe, and the United States have the highest base prices (index levels of 109,  103, and</a:t>
            </a:r>
            <a:r>
              <a:rPr sz="950" spc="-70" dirty="0">
                <a:latin typeface="Arial"/>
                <a:cs typeface="Arial"/>
              </a:rPr>
              <a:t> </a:t>
            </a:r>
            <a:r>
              <a:rPr sz="950" spc="-10" dirty="0">
                <a:latin typeface="Arial"/>
                <a:cs typeface="Arial"/>
              </a:rPr>
              <a:t>100).</a:t>
            </a:r>
            <a:endParaRPr sz="950">
              <a:latin typeface="Arial"/>
              <a:cs typeface="Arial"/>
            </a:endParaRPr>
          </a:p>
          <a:p>
            <a:pPr marL="443230" marR="5080" indent="-215900">
              <a:lnSpc>
                <a:spcPct val="142300"/>
              </a:lnSpc>
              <a:spcBef>
                <a:spcPts val="625"/>
              </a:spcBef>
              <a:buFont typeface="Symbol"/>
              <a:buChar char=""/>
              <a:tabLst>
                <a:tab pos="442595" algn="l"/>
                <a:tab pos="443865" algn="l"/>
              </a:tabLst>
            </a:pPr>
            <a:r>
              <a:rPr sz="950" spc="-10" dirty="0">
                <a:latin typeface="Arial"/>
                <a:cs typeface="Arial"/>
              </a:rPr>
              <a:t>Higher prices from Japanese producers are driven by high electricity costs, more than  double </a:t>
            </a:r>
            <a:r>
              <a:rPr sz="950" spc="-5" dirty="0">
                <a:latin typeface="Arial"/>
                <a:cs typeface="Arial"/>
              </a:rPr>
              <a:t>the </a:t>
            </a:r>
            <a:r>
              <a:rPr sz="950" spc="-10" dirty="0">
                <a:latin typeface="Arial"/>
                <a:cs typeface="Arial"/>
              </a:rPr>
              <a:t>benchmark cost in North America. Power costs are </a:t>
            </a:r>
            <a:r>
              <a:rPr sz="950" spc="-5" dirty="0">
                <a:latin typeface="Arial"/>
                <a:cs typeface="Arial"/>
              </a:rPr>
              <a:t>a </a:t>
            </a:r>
            <a:r>
              <a:rPr sz="950" spc="-10" dirty="0">
                <a:latin typeface="Arial"/>
                <a:cs typeface="Arial"/>
              </a:rPr>
              <a:t>major factor for column  manufacturing, factored </a:t>
            </a:r>
            <a:r>
              <a:rPr sz="950" spc="-5" dirty="0">
                <a:latin typeface="Arial"/>
                <a:cs typeface="Arial"/>
              </a:rPr>
              <a:t>into </a:t>
            </a:r>
            <a:r>
              <a:rPr sz="950" spc="-10" dirty="0">
                <a:latin typeface="Arial"/>
                <a:cs typeface="Arial"/>
              </a:rPr>
              <a:t>the </a:t>
            </a:r>
            <a:r>
              <a:rPr sz="950" spc="-5" dirty="0">
                <a:latin typeface="Arial"/>
                <a:cs typeface="Arial"/>
              </a:rPr>
              <a:t>steel </a:t>
            </a:r>
            <a:r>
              <a:rPr sz="950" spc="-10" dirty="0">
                <a:latin typeface="Arial"/>
                <a:cs typeface="Arial"/>
              </a:rPr>
              <a:t>itself, the forge presses, and the cutting and welding  processes. Labor costs in Japan are </a:t>
            </a:r>
            <a:r>
              <a:rPr sz="950" spc="-5" dirty="0">
                <a:latin typeface="Arial"/>
                <a:cs typeface="Arial"/>
              </a:rPr>
              <a:t>also </a:t>
            </a:r>
            <a:r>
              <a:rPr sz="950" spc="-10" dirty="0">
                <a:latin typeface="Arial"/>
                <a:cs typeface="Arial"/>
              </a:rPr>
              <a:t>higher (175% of </a:t>
            </a:r>
            <a:r>
              <a:rPr sz="950" spc="-5" dirty="0">
                <a:latin typeface="Arial"/>
                <a:cs typeface="Arial"/>
              </a:rPr>
              <a:t>the </a:t>
            </a:r>
            <a:r>
              <a:rPr sz="950" spc="-10" dirty="0">
                <a:latin typeface="Arial"/>
                <a:cs typeface="Arial"/>
              </a:rPr>
              <a:t>benchmark), due </a:t>
            </a:r>
            <a:r>
              <a:rPr sz="950" spc="-5" dirty="0">
                <a:latin typeface="Arial"/>
                <a:cs typeface="Arial"/>
              </a:rPr>
              <a:t>in </a:t>
            </a:r>
            <a:r>
              <a:rPr sz="950" spc="-10" dirty="0">
                <a:latin typeface="Arial"/>
                <a:cs typeface="Arial"/>
              </a:rPr>
              <a:t>part to  Japan’s high cost of living and shrinking population base. </a:t>
            </a:r>
            <a:r>
              <a:rPr sz="950" spc="-5" dirty="0">
                <a:latin typeface="Arial"/>
                <a:cs typeface="Arial"/>
              </a:rPr>
              <a:t>As a </a:t>
            </a:r>
            <a:r>
              <a:rPr sz="950" spc="-10" dirty="0">
                <a:latin typeface="Arial"/>
                <a:cs typeface="Arial"/>
              </a:rPr>
              <a:t>result, the benchmark unit,  which would </a:t>
            </a:r>
            <a:r>
              <a:rPr sz="950" spc="-5" dirty="0">
                <a:latin typeface="Arial"/>
                <a:cs typeface="Arial"/>
              </a:rPr>
              <a:t>cost </a:t>
            </a:r>
            <a:r>
              <a:rPr sz="950" spc="-10" dirty="0">
                <a:latin typeface="Arial"/>
                <a:cs typeface="Arial"/>
              </a:rPr>
              <a:t>$653k in </a:t>
            </a:r>
            <a:r>
              <a:rPr sz="950" spc="-5" dirty="0">
                <a:latin typeface="Arial"/>
                <a:cs typeface="Arial"/>
              </a:rPr>
              <a:t>the </a:t>
            </a:r>
            <a:r>
              <a:rPr sz="950" spc="-10" dirty="0">
                <a:latin typeface="Arial"/>
                <a:cs typeface="Arial"/>
              </a:rPr>
              <a:t>US, would </a:t>
            </a:r>
            <a:r>
              <a:rPr sz="950" spc="-5" dirty="0">
                <a:latin typeface="Arial"/>
                <a:cs typeface="Arial"/>
              </a:rPr>
              <a:t>cost </a:t>
            </a:r>
            <a:r>
              <a:rPr sz="950" spc="-10" dirty="0">
                <a:latin typeface="Arial"/>
                <a:cs typeface="Arial"/>
              </a:rPr>
              <a:t>$714k from</a:t>
            </a:r>
            <a:r>
              <a:rPr sz="950" spc="30" dirty="0">
                <a:latin typeface="Arial"/>
                <a:cs typeface="Arial"/>
              </a:rPr>
              <a:t> </a:t>
            </a:r>
            <a:r>
              <a:rPr sz="950" spc="-10" dirty="0">
                <a:latin typeface="Arial"/>
                <a:cs typeface="Arial"/>
              </a:rPr>
              <a:t>Japan.</a:t>
            </a:r>
            <a:endParaRPr sz="950">
              <a:latin typeface="Arial"/>
              <a:cs typeface="Arial"/>
            </a:endParaRPr>
          </a:p>
          <a:p>
            <a:pPr marL="443230" marR="39370" indent="-215900">
              <a:lnSpc>
                <a:spcPct val="142400"/>
              </a:lnSpc>
              <a:spcBef>
                <a:spcPts val="65"/>
              </a:spcBef>
              <a:buFont typeface="Symbol"/>
              <a:buChar char=""/>
              <a:tabLst>
                <a:tab pos="442595" algn="l"/>
                <a:tab pos="443865" algn="l"/>
              </a:tabLst>
            </a:pPr>
            <a:r>
              <a:rPr sz="950" spc="-10" dirty="0">
                <a:latin typeface="Arial"/>
                <a:cs typeface="Arial"/>
              </a:rPr>
              <a:t>Western Europe has the high labor costs characteristic of mature economies, 12% higher  than the US due to comparatively high costs of living, and similar costs for machinery and  materials, leading to </a:t>
            </a:r>
            <a:r>
              <a:rPr sz="950" spc="-5" dirty="0">
                <a:latin typeface="Arial"/>
                <a:cs typeface="Arial"/>
              </a:rPr>
              <a:t>a </a:t>
            </a:r>
            <a:r>
              <a:rPr sz="950" spc="-10" dirty="0">
                <a:latin typeface="Arial"/>
                <a:cs typeface="Arial"/>
              </a:rPr>
              <a:t>slightly higher overall cost basis. Metals costs are slightly lower on  average due to cheap imports from Russia, but power costs are higher, leaving the two  regions with </a:t>
            </a:r>
            <a:r>
              <a:rPr sz="950" spc="-5" dirty="0">
                <a:latin typeface="Arial"/>
                <a:cs typeface="Arial"/>
              </a:rPr>
              <a:t>similar cost</a:t>
            </a:r>
            <a:r>
              <a:rPr sz="950" spc="-25" dirty="0">
                <a:latin typeface="Arial"/>
                <a:cs typeface="Arial"/>
              </a:rPr>
              <a:t> </a:t>
            </a:r>
            <a:r>
              <a:rPr sz="950" spc="-10" dirty="0">
                <a:latin typeface="Arial"/>
                <a:cs typeface="Arial"/>
              </a:rPr>
              <a:t>levels.</a:t>
            </a:r>
            <a:endParaRPr sz="950">
              <a:latin typeface="Arial"/>
              <a:cs typeface="Arial"/>
            </a:endParaRPr>
          </a:p>
        </p:txBody>
      </p:sp>
      <p:sp>
        <p:nvSpPr>
          <p:cNvPr id="4" name="object 4"/>
          <p:cNvSpPr/>
          <p:nvPr/>
        </p:nvSpPr>
        <p:spPr>
          <a:xfrm>
            <a:off x="2606039" y="2253995"/>
            <a:ext cx="0" cy="2176780"/>
          </a:xfrm>
          <a:custGeom>
            <a:avLst/>
            <a:gdLst/>
            <a:ahLst/>
            <a:cxnLst/>
            <a:rect l="l" t="t" r="r" b="b"/>
            <a:pathLst>
              <a:path h="2176779">
                <a:moveTo>
                  <a:pt x="0" y="0"/>
                </a:moveTo>
                <a:lnTo>
                  <a:pt x="0" y="2176271"/>
                </a:lnTo>
              </a:path>
            </a:pathLst>
          </a:custGeom>
          <a:ln w="9144">
            <a:solidFill>
              <a:srgbClr val="858585"/>
            </a:solidFill>
          </a:ln>
        </p:spPr>
        <p:txBody>
          <a:bodyPr wrap="square" lIns="0" tIns="0" rIns="0" bIns="0" rtlCol="0"/>
          <a:lstStyle/>
          <a:p>
            <a:endParaRPr/>
          </a:p>
        </p:txBody>
      </p:sp>
      <p:sp>
        <p:nvSpPr>
          <p:cNvPr id="5" name="object 5"/>
          <p:cNvSpPr/>
          <p:nvPr/>
        </p:nvSpPr>
        <p:spPr>
          <a:xfrm>
            <a:off x="2567177" y="4391786"/>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6" name="object 6"/>
          <p:cNvSpPr/>
          <p:nvPr/>
        </p:nvSpPr>
        <p:spPr>
          <a:xfrm>
            <a:off x="2567177" y="4154042"/>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7" name="object 7"/>
          <p:cNvSpPr/>
          <p:nvPr/>
        </p:nvSpPr>
        <p:spPr>
          <a:xfrm>
            <a:off x="2567177" y="3917060"/>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8" name="object 8"/>
          <p:cNvSpPr/>
          <p:nvPr/>
        </p:nvSpPr>
        <p:spPr>
          <a:xfrm>
            <a:off x="2567177" y="3679316"/>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9" name="object 9"/>
          <p:cNvSpPr/>
          <p:nvPr/>
        </p:nvSpPr>
        <p:spPr>
          <a:xfrm>
            <a:off x="2567177" y="3442334"/>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0" name="object 10"/>
          <p:cNvSpPr/>
          <p:nvPr/>
        </p:nvSpPr>
        <p:spPr>
          <a:xfrm>
            <a:off x="2567177" y="3204590"/>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1" name="object 11"/>
          <p:cNvSpPr/>
          <p:nvPr/>
        </p:nvSpPr>
        <p:spPr>
          <a:xfrm>
            <a:off x="2567177" y="2967609"/>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2" name="object 12"/>
          <p:cNvSpPr/>
          <p:nvPr/>
        </p:nvSpPr>
        <p:spPr>
          <a:xfrm>
            <a:off x="2567177" y="2729864"/>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3" name="object 13"/>
          <p:cNvSpPr/>
          <p:nvPr/>
        </p:nvSpPr>
        <p:spPr>
          <a:xfrm>
            <a:off x="2567177" y="2491359"/>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4" name="object 14"/>
          <p:cNvSpPr/>
          <p:nvPr/>
        </p:nvSpPr>
        <p:spPr>
          <a:xfrm>
            <a:off x="2567177" y="2253995"/>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5" name="object 15"/>
          <p:cNvSpPr/>
          <p:nvPr/>
        </p:nvSpPr>
        <p:spPr>
          <a:xfrm>
            <a:off x="2606039" y="4391787"/>
            <a:ext cx="3152140" cy="0"/>
          </a:xfrm>
          <a:custGeom>
            <a:avLst/>
            <a:gdLst/>
            <a:ahLst/>
            <a:cxnLst/>
            <a:rect l="l" t="t" r="r" b="b"/>
            <a:pathLst>
              <a:path w="3152140">
                <a:moveTo>
                  <a:pt x="0" y="0"/>
                </a:moveTo>
                <a:lnTo>
                  <a:pt x="3151632" y="0"/>
                </a:lnTo>
              </a:path>
            </a:pathLst>
          </a:custGeom>
          <a:ln w="8381">
            <a:solidFill>
              <a:srgbClr val="858585"/>
            </a:solidFill>
          </a:ln>
        </p:spPr>
        <p:txBody>
          <a:bodyPr wrap="square" lIns="0" tIns="0" rIns="0" bIns="0" rtlCol="0"/>
          <a:lstStyle/>
          <a:p>
            <a:endParaRPr/>
          </a:p>
        </p:txBody>
      </p:sp>
      <p:sp>
        <p:nvSpPr>
          <p:cNvPr id="16" name="object 16"/>
          <p:cNvSpPr/>
          <p:nvPr/>
        </p:nvSpPr>
        <p:spPr>
          <a:xfrm>
            <a:off x="2776727" y="441083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17" name="object 17"/>
          <p:cNvSpPr/>
          <p:nvPr/>
        </p:nvSpPr>
        <p:spPr>
          <a:xfrm>
            <a:off x="2951226" y="4410836"/>
            <a:ext cx="9525" cy="0"/>
          </a:xfrm>
          <a:custGeom>
            <a:avLst/>
            <a:gdLst/>
            <a:ahLst/>
            <a:cxnLst/>
            <a:rect l="l" t="t" r="r" b="b"/>
            <a:pathLst>
              <a:path w="9525">
                <a:moveTo>
                  <a:pt x="0" y="0"/>
                </a:moveTo>
                <a:lnTo>
                  <a:pt x="9143" y="0"/>
                </a:lnTo>
              </a:path>
            </a:pathLst>
          </a:custGeom>
          <a:ln w="38862">
            <a:solidFill>
              <a:srgbClr val="858585"/>
            </a:solidFill>
          </a:ln>
        </p:spPr>
        <p:txBody>
          <a:bodyPr wrap="square" lIns="0" tIns="0" rIns="0" bIns="0" rtlCol="0"/>
          <a:lstStyle/>
          <a:p>
            <a:endParaRPr/>
          </a:p>
        </p:txBody>
      </p:sp>
      <p:sp>
        <p:nvSpPr>
          <p:cNvPr id="18" name="object 18"/>
          <p:cNvSpPr/>
          <p:nvPr/>
        </p:nvSpPr>
        <p:spPr>
          <a:xfrm>
            <a:off x="3126485" y="441083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19" name="object 19"/>
          <p:cNvSpPr/>
          <p:nvPr/>
        </p:nvSpPr>
        <p:spPr>
          <a:xfrm>
            <a:off x="3301746" y="441083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20" name="object 20"/>
          <p:cNvSpPr/>
          <p:nvPr/>
        </p:nvSpPr>
        <p:spPr>
          <a:xfrm>
            <a:off x="3477767" y="441083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1" name="object 21"/>
          <p:cNvSpPr/>
          <p:nvPr/>
        </p:nvSpPr>
        <p:spPr>
          <a:xfrm>
            <a:off x="3653028" y="441083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22" name="object 22"/>
          <p:cNvSpPr/>
          <p:nvPr/>
        </p:nvSpPr>
        <p:spPr>
          <a:xfrm>
            <a:off x="3827526" y="441083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3" name="object 23"/>
          <p:cNvSpPr/>
          <p:nvPr/>
        </p:nvSpPr>
        <p:spPr>
          <a:xfrm>
            <a:off x="4002785" y="441083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4" name="object 24"/>
          <p:cNvSpPr/>
          <p:nvPr/>
        </p:nvSpPr>
        <p:spPr>
          <a:xfrm>
            <a:off x="4177284" y="441083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25" name="object 25"/>
          <p:cNvSpPr/>
          <p:nvPr/>
        </p:nvSpPr>
        <p:spPr>
          <a:xfrm>
            <a:off x="4352544" y="441083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6" name="object 26"/>
          <p:cNvSpPr/>
          <p:nvPr/>
        </p:nvSpPr>
        <p:spPr>
          <a:xfrm>
            <a:off x="4527041" y="441083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27" name="object 27"/>
          <p:cNvSpPr/>
          <p:nvPr/>
        </p:nvSpPr>
        <p:spPr>
          <a:xfrm>
            <a:off x="4703826" y="441083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28" name="object 28"/>
          <p:cNvSpPr/>
          <p:nvPr/>
        </p:nvSpPr>
        <p:spPr>
          <a:xfrm>
            <a:off x="4879085" y="441083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29" name="object 29"/>
          <p:cNvSpPr/>
          <p:nvPr/>
        </p:nvSpPr>
        <p:spPr>
          <a:xfrm>
            <a:off x="5053584" y="4410836"/>
            <a:ext cx="8890" cy="0"/>
          </a:xfrm>
          <a:custGeom>
            <a:avLst/>
            <a:gdLst/>
            <a:ahLst/>
            <a:cxnLst/>
            <a:rect l="l" t="t" r="r" b="b"/>
            <a:pathLst>
              <a:path w="8889">
                <a:moveTo>
                  <a:pt x="0" y="0"/>
                </a:moveTo>
                <a:lnTo>
                  <a:pt x="8381" y="0"/>
                </a:lnTo>
              </a:path>
            </a:pathLst>
          </a:custGeom>
          <a:ln w="38862">
            <a:solidFill>
              <a:srgbClr val="858585"/>
            </a:solidFill>
          </a:ln>
        </p:spPr>
        <p:txBody>
          <a:bodyPr wrap="square" lIns="0" tIns="0" rIns="0" bIns="0" rtlCol="0"/>
          <a:lstStyle/>
          <a:p>
            <a:endParaRPr/>
          </a:p>
        </p:txBody>
      </p:sp>
      <p:sp>
        <p:nvSpPr>
          <p:cNvPr id="30" name="object 30"/>
          <p:cNvSpPr/>
          <p:nvPr/>
        </p:nvSpPr>
        <p:spPr>
          <a:xfrm>
            <a:off x="5228844" y="441083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31" name="object 31"/>
          <p:cNvSpPr/>
          <p:nvPr/>
        </p:nvSpPr>
        <p:spPr>
          <a:xfrm>
            <a:off x="5403341" y="441083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32" name="object 32"/>
          <p:cNvSpPr/>
          <p:nvPr/>
        </p:nvSpPr>
        <p:spPr>
          <a:xfrm>
            <a:off x="5578602" y="4410836"/>
            <a:ext cx="8890" cy="0"/>
          </a:xfrm>
          <a:custGeom>
            <a:avLst/>
            <a:gdLst/>
            <a:ahLst/>
            <a:cxnLst/>
            <a:rect l="l" t="t" r="r" b="b"/>
            <a:pathLst>
              <a:path w="8889">
                <a:moveTo>
                  <a:pt x="0" y="0"/>
                </a:moveTo>
                <a:lnTo>
                  <a:pt x="8382" y="0"/>
                </a:lnTo>
              </a:path>
            </a:pathLst>
          </a:custGeom>
          <a:ln w="38862">
            <a:solidFill>
              <a:srgbClr val="858585"/>
            </a:solidFill>
          </a:ln>
        </p:spPr>
        <p:txBody>
          <a:bodyPr wrap="square" lIns="0" tIns="0" rIns="0" bIns="0" rtlCol="0"/>
          <a:lstStyle/>
          <a:p>
            <a:endParaRPr/>
          </a:p>
        </p:txBody>
      </p:sp>
      <p:sp>
        <p:nvSpPr>
          <p:cNvPr id="33" name="object 33"/>
          <p:cNvSpPr/>
          <p:nvPr/>
        </p:nvSpPr>
        <p:spPr>
          <a:xfrm>
            <a:off x="5753100" y="4410836"/>
            <a:ext cx="9525" cy="0"/>
          </a:xfrm>
          <a:custGeom>
            <a:avLst/>
            <a:gdLst/>
            <a:ahLst/>
            <a:cxnLst/>
            <a:rect l="l" t="t" r="r" b="b"/>
            <a:pathLst>
              <a:path w="9525">
                <a:moveTo>
                  <a:pt x="0" y="0"/>
                </a:moveTo>
                <a:lnTo>
                  <a:pt x="9144" y="0"/>
                </a:lnTo>
              </a:path>
            </a:pathLst>
          </a:custGeom>
          <a:ln w="38862">
            <a:solidFill>
              <a:srgbClr val="858585"/>
            </a:solidFill>
          </a:ln>
        </p:spPr>
        <p:txBody>
          <a:bodyPr wrap="square" lIns="0" tIns="0" rIns="0" bIns="0" rtlCol="0"/>
          <a:lstStyle/>
          <a:p>
            <a:endParaRPr/>
          </a:p>
        </p:txBody>
      </p:sp>
      <p:sp>
        <p:nvSpPr>
          <p:cNvPr id="34" name="object 34"/>
          <p:cNvSpPr/>
          <p:nvPr/>
        </p:nvSpPr>
        <p:spPr>
          <a:xfrm>
            <a:off x="3028950" y="2961894"/>
            <a:ext cx="2649220" cy="789940"/>
          </a:xfrm>
          <a:custGeom>
            <a:avLst/>
            <a:gdLst/>
            <a:ahLst/>
            <a:cxnLst/>
            <a:rect l="l" t="t" r="r" b="b"/>
            <a:pathLst>
              <a:path w="2649220" h="789939">
                <a:moveTo>
                  <a:pt x="64770" y="742187"/>
                </a:moveTo>
                <a:lnTo>
                  <a:pt x="58674" y="745235"/>
                </a:lnTo>
                <a:lnTo>
                  <a:pt x="9906" y="762761"/>
                </a:lnTo>
                <a:lnTo>
                  <a:pt x="3048" y="765047"/>
                </a:lnTo>
                <a:lnTo>
                  <a:pt x="0" y="772667"/>
                </a:lnTo>
                <a:lnTo>
                  <a:pt x="2286" y="779525"/>
                </a:lnTo>
                <a:lnTo>
                  <a:pt x="4572" y="785621"/>
                </a:lnTo>
                <a:lnTo>
                  <a:pt x="12192" y="789431"/>
                </a:lnTo>
                <a:lnTo>
                  <a:pt x="19050" y="787145"/>
                </a:lnTo>
                <a:lnTo>
                  <a:pt x="67056" y="768857"/>
                </a:lnTo>
                <a:lnTo>
                  <a:pt x="73914" y="766571"/>
                </a:lnTo>
                <a:lnTo>
                  <a:pt x="77724" y="758951"/>
                </a:lnTo>
                <a:lnTo>
                  <a:pt x="74676" y="752855"/>
                </a:lnTo>
                <a:lnTo>
                  <a:pt x="72390" y="745997"/>
                </a:lnTo>
                <a:lnTo>
                  <a:pt x="64770" y="742187"/>
                </a:lnTo>
                <a:close/>
              </a:path>
              <a:path w="2649220" h="789939">
                <a:moveTo>
                  <a:pt x="161544" y="707135"/>
                </a:moveTo>
                <a:lnTo>
                  <a:pt x="155448" y="709421"/>
                </a:lnTo>
                <a:lnTo>
                  <a:pt x="106680" y="726947"/>
                </a:lnTo>
                <a:lnTo>
                  <a:pt x="99822" y="729995"/>
                </a:lnTo>
                <a:lnTo>
                  <a:pt x="96774" y="736853"/>
                </a:lnTo>
                <a:lnTo>
                  <a:pt x="101346" y="750569"/>
                </a:lnTo>
                <a:lnTo>
                  <a:pt x="108966" y="753617"/>
                </a:lnTo>
                <a:lnTo>
                  <a:pt x="115824" y="751331"/>
                </a:lnTo>
                <a:lnTo>
                  <a:pt x="163830" y="733805"/>
                </a:lnTo>
                <a:lnTo>
                  <a:pt x="170688" y="730757"/>
                </a:lnTo>
                <a:lnTo>
                  <a:pt x="174498" y="723899"/>
                </a:lnTo>
                <a:lnTo>
                  <a:pt x="171450" y="717041"/>
                </a:lnTo>
                <a:lnTo>
                  <a:pt x="169164" y="710183"/>
                </a:lnTo>
                <a:lnTo>
                  <a:pt x="161544" y="707135"/>
                </a:lnTo>
                <a:close/>
              </a:path>
              <a:path w="2649220" h="789939">
                <a:moveTo>
                  <a:pt x="240792" y="649985"/>
                </a:moveTo>
                <a:lnTo>
                  <a:pt x="196596" y="688085"/>
                </a:lnTo>
                <a:lnTo>
                  <a:pt x="190500" y="692657"/>
                </a:lnTo>
                <a:lnTo>
                  <a:pt x="190500" y="700277"/>
                </a:lnTo>
                <a:lnTo>
                  <a:pt x="195072" y="705611"/>
                </a:lnTo>
                <a:lnTo>
                  <a:pt x="199644" y="711707"/>
                </a:lnTo>
                <a:lnTo>
                  <a:pt x="207264" y="711707"/>
                </a:lnTo>
                <a:lnTo>
                  <a:pt x="212598" y="707135"/>
                </a:lnTo>
                <a:lnTo>
                  <a:pt x="252222" y="674369"/>
                </a:lnTo>
                <a:lnTo>
                  <a:pt x="257556" y="669797"/>
                </a:lnTo>
                <a:lnTo>
                  <a:pt x="258318" y="661415"/>
                </a:lnTo>
                <a:lnTo>
                  <a:pt x="249174" y="650747"/>
                </a:lnTo>
                <a:lnTo>
                  <a:pt x="240792" y="649985"/>
                </a:lnTo>
                <a:close/>
              </a:path>
              <a:path w="2649220" h="789939">
                <a:moveTo>
                  <a:pt x="320040" y="583691"/>
                </a:moveTo>
                <a:lnTo>
                  <a:pt x="314706" y="588263"/>
                </a:lnTo>
                <a:lnTo>
                  <a:pt x="275082" y="621029"/>
                </a:lnTo>
                <a:lnTo>
                  <a:pt x="269748" y="625601"/>
                </a:lnTo>
                <a:lnTo>
                  <a:pt x="268986" y="633983"/>
                </a:lnTo>
                <a:lnTo>
                  <a:pt x="278130" y="644651"/>
                </a:lnTo>
                <a:lnTo>
                  <a:pt x="286512" y="645413"/>
                </a:lnTo>
                <a:lnTo>
                  <a:pt x="291846" y="640841"/>
                </a:lnTo>
                <a:lnTo>
                  <a:pt x="331470" y="608075"/>
                </a:lnTo>
                <a:lnTo>
                  <a:pt x="336804" y="603503"/>
                </a:lnTo>
                <a:lnTo>
                  <a:pt x="337566" y="595121"/>
                </a:lnTo>
                <a:lnTo>
                  <a:pt x="328422" y="584453"/>
                </a:lnTo>
                <a:lnTo>
                  <a:pt x="320040" y="583691"/>
                </a:lnTo>
                <a:close/>
              </a:path>
              <a:path w="2649220" h="789939">
                <a:moveTo>
                  <a:pt x="397002" y="515873"/>
                </a:moveTo>
                <a:lnTo>
                  <a:pt x="391668" y="520445"/>
                </a:lnTo>
                <a:lnTo>
                  <a:pt x="357378" y="551687"/>
                </a:lnTo>
                <a:lnTo>
                  <a:pt x="353568" y="554735"/>
                </a:lnTo>
                <a:lnTo>
                  <a:pt x="348234" y="559307"/>
                </a:lnTo>
                <a:lnTo>
                  <a:pt x="347472" y="567689"/>
                </a:lnTo>
                <a:lnTo>
                  <a:pt x="352044" y="573023"/>
                </a:lnTo>
                <a:lnTo>
                  <a:pt x="357378" y="578357"/>
                </a:lnTo>
                <a:lnTo>
                  <a:pt x="364998" y="579119"/>
                </a:lnTo>
                <a:lnTo>
                  <a:pt x="370332" y="574547"/>
                </a:lnTo>
                <a:lnTo>
                  <a:pt x="374142" y="571499"/>
                </a:lnTo>
                <a:lnTo>
                  <a:pt x="409194" y="539495"/>
                </a:lnTo>
                <a:lnTo>
                  <a:pt x="414528" y="534923"/>
                </a:lnTo>
                <a:lnTo>
                  <a:pt x="415290" y="527303"/>
                </a:lnTo>
                <a:lnTo>
                  <a:pt x="409956" y="521969"/>
                </a:lnTo>
                <a:lnTo>
                  <a:pt x="405384" y="516635"/>
                </a:lnTo>
                <a:lnTo>
                  <a:pt x="397002" y="515873"/>
                </a:lnTo>
                <a:close/>
              </a:path>
              <a:path w="2649220" h="789939">
                <a:moveTo>
                  <a:pt x="482346" y="447293"/>
                </a:moveTo>
                <a:lnTo>
                  <a:pt x="473964" y="447293"/>
                </a:lnTo>
                <a:lnTo>
                  <a:pt x="468630" y="451865"/>
                </a:lnTo>
                <a:lnTo>
                  <a:pt x="430530" y="486155"/>
                </a:lnTo>
                <a:lnTo>
                  <a:pt x="425196" y="490727"/>
                </a:lnTo>
                <a:lnTo>
                  <a:pt x="424434" y="499109"/>
                </a:lnTo>
                <a:lnTo>
                  <a:pt x="429768" y="504443"/>
                </a:lnTo>
                <a:lnTo>
                  <a:pt x="434340" y="509777"/>
                </a:lnTo>
                <a:lnTo>
                  <a:pt x="442722" y="509777"/>
                </a:lnTo>
                <a:lnTo>
                  <a:pt x="447294" y="505205"/>
                </a:lnTo>
                <a:lnTo>
                  <a:pt x="486156" y="470915"/>
                </a:lnTo>
                <a:lnTo>
                  <a:pt x="491490" y="466343"/>
                </a:lnTo>
                <a:lnTo>
                  <a:pt x="491490" y="457961"/>
                </a:lnTo>
                <a:lnTo>
                  <a:pt x="482346" y="447293"/>
                </a:lnTo>
                <a:close/>
              </a:path>
              <a:path w="2649220" h="789939">
                <a:moveTo>
                  <a:pt x="541782" y="391667"/>
                </a:moveTo>
                <a:lnTo>
                  <a:pt x="537972" y="391667"/>
                </a:lnTo>
                <a:lnTo>
                  <a:pt x="534924" y="392429"/>
                </a:lnTo>
                <a:lnTo>
                  <a:pt x="531876" y="394715"/>
                </a:lnTo>
                <a:lnTo>
                  <a:pt x="506730" y="417575"/>
                </a:lnTo>
                <a:lnTo>
                  <a:pt x="501396" y="422147"/>
                </a:lnTo>
                <a:lnTo>
                  <a:pt x="501396" y="430529"/>
                </a:lnTo>
                <a:lnTo>
                  <a:pt x="505968" y="435863"/>
                </a:lnTo>
                <a:lnTo>
                  <a:pt x="510540" y="440435"/>
                </a:lnTo>
                <a:lnTo>
                  <a:pt x="518922" y="441197"/>
                </a:lnTo>
                <a:lnTo>
                  <a:pt x="524256" y="436625"/>
                </a:lnTo>
                <a:lnTo>
                  <a:pt x="544712" y="418029"/>
                </a:lnTo>
                <a:lnTo>
                  <a:pt x="539496" y="417575"/>
                </a:lnTo>
                <a:lnTo>
                  <a:pt x="549402" y="413765"/>
                </a:lnTo>
                <a:lnTo>
                  <a:pt x="570822" y="413765"/>
                </a:lnTo>
                <a:lnTo>
                  <a:pt x="572262" y="400811"/>
                </a:lnTo>
                <a:lnTo>
                  <a:pt x="566928" y="393953"/>
                </a:lnTo>
                <a:lnTo>
                  <a:pt x="560070" y="393191"/>
                </a:lnTo>
                <a:lnTo>
                  <a:pt x="541782" y="391667"/>
                </a:lnTo>
                <a:close/>
              </a:path>
              <a:path w="2649220" h="789939">
                <a:moveTo>
                  <a:pt x="570822" y="413765"/>
                </a:moveTo>
                <a:lnTo>
                  <a:pt x="549402" y="413765"/>
                </a:lnTo>
                <a:lnTo>
                  <a:pt x="544712" y="418029"/>
                </a:lnTo>
                <a:lnTo>
                  <a:pt x="557022" y="419099"/>
                </a:lnTo>
                <a:lnTo>
                  <a:pt x="564642" y="419861"/>
                </a:lnTo>
                <a:lnTo>
                  <a:pt x="570738" y="414527"/>
                </a:lnTo>
                <a:lnTo>
                  <a:pt x="570822" y="413765"/>
                </a:lnTo>
                <a:close/>
              </a:path>
              <a:path w="2649220" h="789939">
                <a:moveTo>
                  <a:pt x="549402" y="413765"/>
                </a:moveTo>
                <a:lnTo>
                  <a:pt x="539496" y="417575"/>
                </a:lnTo>
                <a:lnTo>
                  <a:pt x="544712" y="418029"/>
                </a:lnTo>
                <a:lnTo>
                  <a:pt x="549402" y="413765"/>
                </a:lnTo>
                <a:close/>
              </a:path>
              <a:path w="2649220" h="789939">
                <a:moveTo>
                  <a:pt x="604266" y="397763"/>
                </a:moveTo>
                <a:lnTo>
                  <a:pt x="598170" y="403097"/>
                </a:lnTo>
                <a:lnTo>
                  <a:pt x="596646" y="416813"/>
                </a:lnTo>
                <a:lnTo>
                  <a:pt x="601980" y="423671"/>
                </a:lnTo>
                <a:lnTo>
                  <a:pt x="608838" y="424433"/>
                </a:lnTo>
                <a:lnTo>
                  <a:pt x="659892" y="429005"/>
                </a:lnTo>
                <a:lnTo>
                  <a:pt x="667512" y="429767"/>
                </a:lnTo>
                <a:lnTo>
                  <a:pt x="673608" y="424433"/>
                </a:lnTo>
                <a:lnTo>
                  <a:pt x="675132" y="410717"/>
                </a:lnTo>
                <a:lnTo>
                  <a:pt x="669798" y="403859"/>
                </a:lnTo>
                <a:lnTo>
                  <a:pt x="662940" y="403859"/>
                </a:lnTo>
                <a:lnTo>
                  <a:pt x="604266" y="397763"/>
                </a:lnTo>
                <a:close/>
              </a:path>
              <a:path w="2649220" h="789939">
                <a:moveTo>
                  <a:pt x="707136" y="407669"/>
                </a:moveTo>
                <a:lnTo>
                  <a:pt x="700278" y="413003"/>
                </a:lnTo>
                <a:lnTo>
                  <a:pt x="699516" y="419861"/>
                </a:lnTo>
                <a:lnTo>
                  <a:pt x="699516" y="427481"/>
                </a:lnTo>
                <a:lnTo>
                  <a:pt x="704088" y="433577"/>
                </a:lnTo>
                <a:lnTo>
                  <a:pt x="711708" y="434339"/>
                </a:lnTo>
                <a:lnTo>
                  <a:pt x="719328" y="434339"/>
                </a:lnTo>
                <a:lnTo>
                  <a:pt x="721614" y="432815"/>
                </a:lnTo>
                <a:lnTo>
                  <a:pt x="768096" y="409955"/>
                </a:lnTo>
                <a:lnTo>
                  <a:pt x="709422" y="409955"/>
                </a:lnTo>
                <a:lnTo>
                  <a:pt x="712843" y="408304"/>
                </a:lnTo>
                <a:lnTo>
                  <a:pt x="707136" y="407669"/>
                </a:lnTo>
                <a:close/>
              </a:path>
              <a:path w="2649220" h="789939">
                <a:moveTo>
                  <a:pt x="712843" y="408304"/>
                </a:moveTo>
                <a:lnTo>
                  <a:pt x="709422" y="409955"/>
                </a:lnTo>
                <a:lnTo>
                  <a:pt x="717042" y="409193"/>
                </a:lnTo>
                <a:lnTo>
                  <a:pt x="713994" y="408431"/>
                </a:lnTo>
                <a:lnTo>
                  <a:pt x="712843" y="408304"/>
                </a:lnTo>
                <a:close/>
              </a:path>
              <a:path w="2649220" h="789939">
                <a:moveTo>
                  <a:pt x="759714" y="385571"/>
                </a:moveTo>
                <a:lnTo>
                  <a:pt x="753618" y="388619"/>
                </a:lnTo>
                <a:lnTo>
                  <a:pt x="712843" y="408304"/>
                </a:lnTo>
                <a:lnTo>
                  <a:pt x="713994" y="408431"/>
                </a:lnTo>
                <a:lnTo>
                  <a:pt x="717042" y="409193"/>
                </a:lnTo>
                <a:lnTo>
                  <a:pt x="709422" y="409955"/>
                </a:lnTo>
                <a:lnTo>
                  <a:pt x="768096" y="409955"/>
                </a:lnTo>
                <a:lnTo>
                  <a:pt x="771144" y="408431"/>
                </a:lnTo>
                <a:lnTo>
                  <a:pt x="774192" y="400811"/>
                </a:lnTo>
                <a:lnTo>
                  <a:pt x="770382" y="393953"/>
                </a:lnTo>
                <a:lnTo>
                  <a:pt x="767334" y="387857"/>
                </a:lnTo>
                <a:lnTo>
                  <a:pt x="759714" y="385571"/>
                </a:lnTo>
                <a:close/>
              </a:path>
              <a:path w="2649220" h="789939">
                <a:moveTo>
                  <a:pt x="851916" y="339089"/>
                </a:moveTo>
                <a:lnTo>
                  <a:pt x="799338" y="364997"/>
                </a:lnTo>
                <a:lnTo>
                  <a:pt x="793242" y="368807"/>
                </a:lnTo>
                <a:lnTo>
                  <a:pt x="790956" y="376427"/>
                </a:lnTo>
                <a:lnTo>
                  <a:pt x="797052" y="388619"/>
                </a:lnTo>
                <a:lnTo>
                  <a:pt x="804672" y="391667"/>
                </a:lnTo>
                <a:lnTo>
                  <a:pt x="863346" y="361949"/>
                </a:lnTo>
                <a:lnTo>
                  <a:pt x="866394" y="354329"/>
                </a:lnTo>
                <a:lnTo>
                  <a:pt x="863346" y="348233"/>
                </a:lnTo>
                <a:lnTo>
                  <a:pt x="859536" y="341375"/>
                </a:lnTo>
                <a:lnTo>
                  <a:pt x="851916" y="339089"/>
                </a:lnTo>
                <a:close/>
              </a:path>
              <a:path w="2649220" h="789939">
                <a:moveTo>
                  <a:pt x="941069" y="288797"/>
                </a:moveTo>
                <a:lnTo>
                  <a:pt x="934974" y="292607"/>
                </a:lnTo>
                <a:lnTo>
                  <a:pt x="890778" y="319277"/>
                </a:lnTo>
                <a:lnTo>
                  <a:pt x="884682" y="323087"/>
                </a:lnTo>
                <a:lnTo>
                  <a:pt x="882396" y="330707"/>
                </a:lnTo>
                <a:lnTo>
                  <a:pt x="890016" y="342899"/>
                </a:lnTo>
                <a:lnTo>
                  <a:pt x="897636" y="345185"/>
                </a:lnTo>
                <a:lnTo>
                  <a:pt x="903732" y="341375"/>
                </a:lnTo>
                <a:lnTo>
                  <a:pt x="947928" y="314705"/>
                </a:lnTo>
                <a:lnTo>
                  <a:pt x="954024" y="310895"/>
                </a:lnTo>
                <a:lnTo>
                  <a:pt x="956310" y="303275"/>
                </a:lnTo>
                <a:lnTo>
                  <a:pt x="948690" y="291083"/>
                </a:lnTo>
                <a:lnTo>
                  <a:pt x="941069" y="288797"/>
                </a:lnTo>
                <a:close/>
              </a:path>
              <a:path w="2649220" h="789939">
                <a:moveTo>
                  <a:pt x="1029462" y="235457"/>
                </a:moveTo>
                <a:lnTo>
                  <a:pt x="1023366" y="239267"/>
                </a:lnTo>
                <a:lnTo>
                  <a:pt x="979169" y="265937"/>
                </a:lnTo>
                <a:lnTo>
                  <a:pt x="973074" y="269747"/>
                </a:lnTo>
                <a:lnTo>
                  <a:pt x="970788" y="277367"/>
                </a:lnTo>
                <a:lnTo>
                  <a:pt x="978408" y="289559"/>
                </a:lnTo>
                <a:lnTo>
                  <a:pt x="986028" y="291845"/>
                </a:lnTo>
                <a:lnTo>
                  <a:pt x="992124" y="288035"/>
                </a:lnTo>
                <a:lnTo>
                  <a:pt x="1036319" y="261365"/>
                </a:lnTo>
                <a:lnTo>
                  <a:pt x="1042416" y="257555"/>
                </a:lnTo>
                <a:lnTo>
                  <a:pt x="1044702" y="249935"/>
                </a:lnTo>
                <a:lnTo>
                  <a:pt x="1037082" y="237743"/>
                </a:lnTo>
                <a:lnTo>
                  <a:pt x="1029462" y="235457"/>
                </a:lnTo>
                <a:close/>
              </a:path>
              <a:path w="2649220" h="789939">
                <a:moveTo>
                  <a:pt x="1126998" y="195833"/>
                </a:moveTo>
                <a:lnTo>
                  <a:pt x="1120140" y="197357"/>
                </a:lnTo>
                <a:lnTo>
                  <a:pt x="1070610" y="213359"/>
                </a:lnTo>
                <a:lnTo>
                  <a:pt x="1064514" y="215645"/>
                </a:lnTo>
                <a:lnTo>
                  <a:pt x="1060704" y="222503"/>
                </a:lnTo>
                <a:lnTo>
                  <a:pt x="1062990" y="229361"/>
                </a:lnTo>
                <a:lnTo>
                  <a:pt x="1064514" y="236219"/>
                </a:lnTo>
                <a:lnTo>
                  <a:pt x="1072134" y="240029"/>
                </a:lnTo>
                <a:lnTo>
                  <a:pt x="1078992" y="237743"/>
                </a:lnTo>
                <a:lnTo>
                  <a:pt x="1127760" y="222503"/>
                </a:lnTo>
                <a:lnTo>
                  <a:pt x="1134618" y="220217"/>
                </a:lnTo>
                <a:lnTo>
                  <a:pt x="1138428" y="212597"/>
                </a:lnTo>
                <a:lnTo>
                  <a:pt x="1133856" y="198881"/>
                </a:lnTo>
                <a:lnTo>
                  <a:pt x="1126998" y="195833"/>
                </a:lnTo>
                <a:close/>
              </a:path>
              <a:path w="2649220" h="789939">
                <a:moveTo>
                  <a:pt x="1225296" y="163829"/>
                </a:moveTo>
                <a:lnTo>
                  <a:pt x="1162812" y="184403"/>
                </a:lnTo>
                <a:lnTo>
                  <a:pt x="1159002" y="191261"/>
                </a:lnTo>
                <a:lnTo>
                  <a:pt x="1161288" y="198119"/>
                </a:lnTo>
                <a:lnTo>
                  <a:pt x="1162812" y="204977"/>
                </a:lnTo>
                <a:lnTo>
                  <a:pt x="1170432" y="208787"/>
                </a:lnTo>
                <a:lnTo>
                  <a:pt x="1226058" y="190499"/>
                </a:lnTo>
                <a:lnTo>
                  <a:pt x="1232916" y="188975"/>
                </a:lnTo>
                <a:lnTo>
                  <a:pt x="1236726" y="181355"/>
                </a:lnTo>
                <a:lnTo>
                  <a:pt x="1234440" y="174497"/>
                </a:lnTo>
                <a:lnTo>
                  <a:pt x="1232916" y="167639"/>
                </a:lnTo>
                <a:lnTo>
                  <a:pt x="1225296" y="163829"/>
                </a:lnTo>
                <a:close/>
              </a:path>
              <a:path w="2649220" h="789939">
                <a:moveTo>
                  <a:pt x="1319022" y="124205"/>
                </a:moveTo>
                <a:lnTo>
                  <a:pt x="1264920" y="147827"/>
                </a:lnTo>
                <a:lnTo>
                  <a:pt x="1258824" y="150875"/>
                </a:lnTo>
                <a:lnTo>
                  <a:pt x="1255776" y="158495"/>
                </a:lnTo>
                <a:lnTo>
                  <a:pt x="1258824" y="164591"/>
                </a:lnTo>
                <a:lnTo>
                  <a:pt x="1261110" y="171449"/>
                </a:lnTo>
                <a:lnTo>
                  <a:pt x="1268730" y="174497"/>
                </a:lnTo>
                <a:lnTo>
                  <a:pt x="1322832" y="150875"/>
                </a:lnTo>
                <a:lnTo>
                  <a:pt x="1328928" y="147827"/>
                </a:lnTo>
                <a:lnTo>
                  <a:pt x="1331976" y="140207"/>
                </a:lnTo>
                <a:lnTo>
                  <a:pt x="1329690" y="133349"/>
                </a:lnTo>
                <a:lnTo>
                  <a:pt x="1326642" y="127253"/>
                </a:lnTo>
                <a:lnTo>
                  <a:pt x="1319022" y="124205"/>
                </a:lnTo>
                <a:close/>
              </a:path>
              <a:path w="2649220" h="789939">
                <a:moveTo>
                  <a:pt x="1413510" y="82295"/>
                </a:moveTo>
                <a:lnTo>
                  <a:pt x="1359408" y="105917"/>
                </a:lnTo>
                <a:lnTo>
                  <a:pt x="1353312" y="108965"/>
                </a:lnTo>
                <a:lnTo>
                  <a:pt x="1350264" y="116585"/>
                </a:lnTo>
                <a:lnTo>
                  <a:pt x="1353312" y="123443"/>
                </a:lnTo>
                <a:lnTo>
                  <a:pt x="1355598" y="129539"/>
                </a:lnTo>
                <a:lnTo>
                  <a:pt x="1363218" y="132587"/>
                </a:lnTo>
                <a:lnTo>
                  <a:pt x="1417320" y="108965"/>
                </a:lnTo>
                <a:lnTo>
                  <a:pt x="1423416" y="105917"/>
                </a:lnTo>
                <a:lnTo>
                  <a:pt x="1426464" y="98297"/>
                </a:lnTo>
                <a:lnTo>
                  <a:pt x="1423416" y="92201"/>
                </a:lnTo>
                <a:lnTo>
                  <a:pt x="1421130" y="85343"/>
                </a:lnTo>
                <a:lnTo>
                  <a:pt x="1413510" y="82295"/>
                </a:lnTo>
                <a:close/>
              </a:path>
              <a:path w="2649220" h="789939">
                <a:moveTo>
                  <a:pt x="1519428" y="68579"/>
                </a:moveTo>
                <a:lnTo>
                  <a:pt x="1511808" y="69341"/>
                </a:lnTo>
                <a:lnTo>
                  <a:pt x="1460754" y="76199"/>
                </a:lnTo>
                <a:lnTo>
                  <a:pt x="1453896" y="76961"/>
                </a:lnTo>
                <a:lnTo>
                  <a:pt x="1449324" y="83819"/>
                </a:lnTo>
                <a:lnTo>
                  <a:pt x="1450848" y="97535"/>
                </a:lnTo>
                <a:lnTo>
                  <a:pt x="1457706" y="102869"/>
                </a:lnTo>
                <a:lnTo>
                  <a:pt x="1464564" y="102107"/>
                </a:lnTo>
                <a:lnTo>
                  <a:pt x="1515618" y="94487"/>
                </a:lnTo>
                <a:lnTo>
                  <a:pt x="1522476" y="93725"/>
                </a:lnTo>
                <a:lnTo>
                  <a:pt x="1527810" y="86867"/>
                </a:lnTo>
                <a:lnTo>
                  <a:pt x="1527048" y="80009"/>
                </a:lnTo>
                <a:lnTo>
                  <a:pt x="1525524" y="73151"/>
                </a:lnTo>
                <a:lnTo>
                  <a:pt x="1519428" y="68579"/>
                </a:lnTo>
                <a:close/>
              </a:path>
              <a:path w="2649220" h="789939">
                <a:moveTo>
                  <a:pt x="1627632" y="83819"/>
                </a:moveTo>
                <a:lnTo>
                  <a:pt x="1591818" y="83819"/>
                </a:lnTo>
                <a:lnTo>
                  <a:pt x="1589941" y="84104"/>
                </a:lnTo>
                <a:lnTo>
                  <a:pt x="1613916" y="87629"/>
                </a:lnTo>
                <a:lnTo>
                  <a:pt x="1621536" y="89153"/>
                </a:lnTo>
                <a:lnTo>
                  <a:pt x="1627632" y="83819"/>
                </a:lnTo>
                <a:close/>
              </a:path>
              <a:path w="2649220" h="789939">
                <a:moveTo>
                  <a:pt x="1591818" y="58673"/>
                </a:moveTo>
                <a:lnTo>
                  <a:pt x="1588770" y="58673"/>
                </a:lnTo>
                <a:lnTo>
                  <a:pt x="1563624" y="61721"/>
                </a:lnTo>
                <a:lnTo>
                  <a:pt x="1556004" y="63245"/>
                </a:lnTo>
                <a:lnTo>
                  <a:pt x="1551432" y="69341"/>
                </a:lnTo>
                <a:lnTo>
                  <a:pt x="1552194" y="76961"/>
                </a:lnTo>
                <a:lnTo>
                  <a:pt x="1552956" y="83819"/>
                </a:lnTo>
                <a:lnTo>
                  <a:pt x="1559814" y="88391"/>
                </a:lnTo>
                <a:lnTo>
                  <a:pt x="1566672" y="87629"/>
                </a:lnTo>
                <a:lnTo>
                  <a:pt x="1589941" y="84104"/>
                </a:lnTo>
                <a:lnTo>
                  <a:pt x="1588008" y="83819"/>
                </a:lnTo>
                <a:lnTo>
                  <a:pt x="1627632" y="83819"/>
                </a:lnTo>
                <a:lnTo>
                  <a:pt x="1629156" y="76961"/>
                </a:lnTo>
                <a:lnTo>
                  <a:pt x="1629918" y="70103"/>
                </a:lnTo>
                <a:lnTo>
                  <a:pt x="1625346" y="63245"/>
                </a:lnTo>
                <a:lnTo>
                  <a:pt x="1617726" y="62483"/>
                </a:lnTo>
                <a:lnTo>
                  <a:pt x="1591818" y="58673"/>
                </a:lnTo>
                <a:close/>
              </a:path>
              <a:path w="2649220" h="789939">
                <a:moveTo>
                  <a:pt x="1591818" y="83819"/>
                </a:moveTo>
                <a:lnTo>
                  <a:pt x="1588008" y="83819"/>
                </a:lnTo>
                <a:lnTo>
                  <a:pt x="1589941" y="84104"/>
                </a:lnTo>
                <a:lnTo>
                  <a:pt x="1591818" y="83819"/>
                </a:lnTo>
                <a:close/>
              </a:path>
              <a:path w="2649220" h="789939">
                <a:moveTo>
                  <a:pt x="1661922" y="68579"/>
                </a:moveTo>
                <a:lnTo>
                  <a:pt x="1655826" y="73913"/>
                </a:lnTo>
                <a:lnTo>
                  <a:pt x="1654302" y="80771"/>
                </a:lnTo>
                <a:lnTo>
                  <a:pt x="1653539" y="87629"/>
                </a:lnTo>
                <a:lnTo>
                  <a:pt x="1658112" y="94487"/>
                </a:lnTo>
                <a:lnTo>
                  <a:pt x="1665732" y="95249"/>
                </a:lnTo>
                <a:lnTo>
                  <a:pt x="1716786" y="102869"/>
                </a:lnTo>
                <a:lnTo>
                  <a:pt x="1723644" y="103631"/>
                </a:lnTo>
                <a:lnTo>
                  <a:pt x="1729739" y="99059"/>
                </a:lnTo>
                <a:lnTo>
                  <a:pt x="1731264" y="92201"/>
                </a:lnTo>
                <a:lnTo>
                  <a:pt x="1732026" y="84581"/>
                </a:lnTo>
                <a:lnTo>
                  <a:pt x="1727454" y="78485"/>
                </a:lnTo>
                <a:lnTo>
                  <a:pt x="1719833" y="76961"/>
                </a:lnTo>
                <a:lnTo>
                  <a:pt x="1668780" y="70103"/>
                </a:lnTo>
                <a:lnTo>
                  <a:pt x="1661922" y="68579"/>
                </a:lnTo>
                <a:close/>
              </a:path>
              <a:path w="2649220" h="789939">
                <a:moveTo>
                  <a:pt x="1764792" y="83819"/>
                </a:moveTo>
                <a:lnTo>
                  <a:pt x="1757933" y="88391"/>
                </a:lnTo>
                <a:lnTo>
                  <a:pt x="1756410" y="95249"/>
                </a:lnTo>
                <a:lnTo>
                  <a:pt x="1755648" y="102107"/>
                </a:lnTo>
                <a:lnTo>
                  <a:pt x="1760220" y="108965"/>
                </a:lnTo>
                <a:lnTo>
                  <a:pt x="1767078" y="110489"/>
                </a:lnTo>
                <a:lnTo>
                  <a:pt x="1818132" y="119633"/>
                </a:lnTo>
                <a:lnTo>
                  <a:pt x="1824989" y="120395"/>
                </a:lnTo>
                <a:lnTo>
                  <a:pt x="1831848" y="115823"/>
                </a:lnTo>
                <a:lnTo>
                  <a:pt x="1832610" y="108965"/>
                </a:lnTo>
                <a:lnTo>
                  <a:pt x="1834133" y="102107"/>
                </a:lnTo>
                <a:lnTo>
                  <a:pt x="1829562" y="95249"/>
                </a:lnTo>
                <a:lnTo>
                  <a:pt x="1822704" y="93725"/>
                </a:lnTo>
                <a:lnTo>
                  <a:pt x="1771650" y="84581"/>
                </a:lnTo>
                <a:lnTo>
                  <a:pt x="1764792" y="83819"/>
                </a:lnTo>
                <a:close/>
              </a:path>
              <a:path w="2649220" h="789939">
                <a:moveTo>
                  <a:pt x="1866138" y="102107"/>
                </a:moveTo>
                <a:lnTo>
                  <a:pt x="1859280" y="106679"/>
                </a:lnTo>
                <a:lnTo>
                  <a:pt x="1858518" y="113537"/>
                </a:lnTo>
                <a:lnTo>
                  <a:pt x="1856994" y="120395"/>
                </a:lnTo>
                <a:lnTo>
                  <a:pt x="1861566" y="127253"/>
                </a:lnTo>
                <a:lnTo>
                  <a:pt x="1868424" y="128777"/>
                </a:lnTo>
                <a:lnTo>
                  <a:pt x="1919478" y="137921"/>
                </a:lnTo>
                <a:lnTo>
                  <a:pt x="1926336" y="138683"/>
                </a:lnTo>
                <a:lnTo>
                  <a:pt x="1933194" y="134111"/>
                </a:lnTo>
                <a:lnTo>
                  <a:pt x="1934718" y="127253"/>
                </a:lnTo>
                <a:lnTo>
                  <a:pt x="1935480" y="120395"/>
                </a:lnTo>
                <a:lnTo>
                  <a:pt x="1930908" y="113537"/>
                </a:lnTo>
                <a:lnTo>
                  <a:pt x="1924050" y="112013"/>
                </a:lnTo>
                <a:lnTo>
                  <a:pt x="1872995" y="102869"/>
                </a:lnTo>
                <a:lnTo>
                  <a:pt x="1866138" y="102107"/>
                </a:lnTo>
                <a:close/>
              </a:path>
              <a:path w="2649220" h="789939">
                <a:moveTo>
                  <a:pt x="2029206" y="103631"/>
                </a:moveTo>
                <a:lnTo>
                  <a:pt x="2022348" y="104393"/>
                </a:lnTo>
                <a:lnTo>
                  <a:pt x="1971294" y="111251"/>
                </a:lnTo>
                <a:lnTo>
                  <a:pt x="1963674" y="112775"/>
                </a:lnTo>
                <a:lnTo>
                  <a:pt x="1959102" y="118871"/>
                </a:lnTo>
                <a:lnTo>
                  <a:pt x="1959864" y="125729"/>
                </a:lnTo>
                <a:lnTo>
                  <a:pt x="1960626" y="133349"/>
                </a:lnTo>
                <a:lnTo>
                  <a:pt x="1967483" y="137921"/>
                </a:lnTo>
                <a:lnTo>
                  <a:pt x="1974342" y="137159"/>
                </a:lnTo>
                <a:lnTo>
                  <a:pt x="2025395" y="129539"/>
                </a:lnTo>
                <a:lnTo>
                  <a:pt x="2033016" y="128777"/>
                </a:lnTo>
                <a:lnTo>
                  <a:pt x="2037588" y="122681"/>
                </a:lnTo>
                <a:lnTo>
                  <a:pt x="2036826" y="115061"/>
                </a:lnTo>
                <a:lnTo>
                  <a:pt x="2036064" y="108203"/>
                </a:lnTo>
                <a:lnTo>
                  <a:pt x="2029206" y="103631"/>
                </a:lnTo>
                <a:close/>
              </a:path>
              <a:path w="2649220" h="789939">
                <a:moveTo>
                  <a:pt x="2131314" y="89153"/>
                </a:moveTo>
                <a:lnTo>
                  <a:pt x="2123694" y="89915"/>
                </a:lnTo>
                <a:lnTo>
                  <a:pt x="2114550" y="91439"/>
                </a:lnTo>
                <a:lnTo>
                  <a:pt x="2073402" y="97535"/>
                </a:lnTo>
                <a:lnTo>
                  <a:pt x="2066544" y="98297"/>
                </a:lnTo>
                <a:lnTo>
                  <a:pt x="2061210" y="104393"/>
                </a:lnTo>
                <a:lnTo>
                  <a:pt x="2061972" y="112013"/>
                </a:lnTo>
                <a:lnTo>
                  <a:pt x="2063495" y="118871"/>
                </a:lnTo>
                <a:lnTo>
                  <a:pt x="2069592" y="123443"/>
                </a:lnTo>
                <a:lnTo>
                  <a:pt x="2076450" y="122681"/>
                </a:lnTo>
                <a:lnTo>
                  <a:pt x="2128266" y="115061"/>
                </a:lnTo>
                <a:lnTo>
                  <a:pt x="2135124" y="114299"/>
                </a:lnTo>
                <a:lnTo>
                  <a:pt x="2139696" y="107441"/>
                </a:lnTo>
                <a:lnTo>
                  <a:pt x="2138934" y="100583"/>
                </a:lnTo>
                <a:lnTo>
                  <a:pt x="2137410" y="93725"/>
                </a:lnTo>
                <a:lnTo>
                  <a:pt x="2131314" y="89153"/>
                </a:lnTo>
                <a:close/>
              </a:path>
              <a:path w="2649220" h="789939">
                <a:moveTo>
                  <a:pt x="2232660" y="72389"/>
                </a:moveTo>
                <a:lnTo>
                  <a:pt x="2225802" y="73151"/>
                </a:lnTo>
                <a:lnTo>
                  <a:pt x="2174748" y="81533"/>
                </a:lnTo>
                <a:lnTo>
                  <a:pt x="2167890" y="83057"/>
                </a:lnTo>
                <a:lnTo>
                  <a:pt x="2163318" y="89153"/>
                </a:lnTo>
                <a:lnTo>
                  <a:pt x="2164080" y="96773"/>
                </a:lnTo>
                <a:lnTo>
                  <a:pt x="2165604" y="103631"/>
                </a:lnTo>
                <a:lnTo>
                  <a:pt x="2172462" y="108203"/>
                </a:lnTo>
                <a:lnTo>
                  <a:pt x="2179320" y="106679"/>
                </a:lnTo>
                <a:lnTo>
                  <a:pt x="2230374" y="99059"/>
                </a:lnTo>
                <a:lnTo>
                  <a:pt x="2237232" y="97535"/>
                </a:lnTo>
                <a:lnTo>
                  <a:pt x="2241804" y="90677"/>
                </a:lnTo>
                <a:lnTo>
                  <a:pt x="2241042" y="83819"/>
                </a:lnTo>
                <a:lnTo>
                  <a:pt x="2239518" y="76961"/>
                </a:lnTo>
                <a:lnTo>
                  <a:pt x="2232660" y="72389"/>
                </a:lnTo>
                <a:close/>
              </a:path>
              <a:path w="2649220" h="789939">
                <a:moveTo>
                  <a:pt x="2334768" y="54863"/>
                </a:moveTo>
                <a:lnTo>
                  <a:pt x="2327910" y="56387"/>
                </a:lnTo>
                <a:lnTo>
                  <a:pt x="2289048" y="63245"/>
                </a:lnTo>
                <a:lnTo>
                  <a:pt x="2276856" y="64769"/>
                </a:lnTo>
                <a:lnTo>
                  <a:pt x="2269998" y="66293"/>
                </a:lnTo>
                <a:lnTo>
                  <a:pt x="2265426" y="72389"/>
                </a:lnTo>
                <a:lnTo>
                  <a:pt x="2266188" y="80009"/>
                </a:lnTo>
                <a:lnTo>
                  <a:pt x="2267712" y="86867"/>
                </a:lnTo>
                <a:lnTo>
                  <a:pt x="2273808" y="91439"/>
                </a:lnTo>
                <a:lnTo>
                  <a:pt x="2280666" y="90677"/>
                </a:lnTo>
                <a:lnTo>
                  <a:pt x="2331720" y="81533"/>
                </a:lnTo>
                <a:lnTo>
                  <a:pt x="2339340" y="80771"/>
                </a:lnTo>
                <a:lnTo>
                  <a:pt x="2343912" y="73913"/>
                </a:lnTo>
                <a:lnTo>
                  <a:pt x="2342388" y="67055"/>
                </a:lnTo>
                <a:lnTo>
                  <a:pt x="2341626" y="60197"/>
                </a:lnTo>
                <a:lnTo>
                  <a:pt x="2334768" y="54863"/>
                </a:lnTo>
                <a:close/>
              </a:path>
              <a:path w="2649220" h="789939">
                <a:moveTo>
                  <a:pt x="2436114" y="37337"/>
                </a:moveTo>
                <a:lnTo>
                  <a:pt x="2429256" y="38861"/>
                </a:lnTo>
                <a:lnTo>
                  <a:pt x="2378202" y="47243"/>
                </a:lnTo>
                <a:lnTo>
                  <a:pt x="2371344" y="48767"/>
                </a:lnTo>
                <a:lnTo>
                  <a:pt x="2366772" y="55625"/>
                </a:lnTo>
                <a:lnTo>
                  <a:pt x="2368296" y="62483"/>
                </a:lnTo>
                <a:lnTo>
                  <a:pt x="2369058" y="69341"/>
                </a:lnTo>
                <a:lnTo>
                  <a:pt x="2375916" y="73913"/>
                </a:lnTo>
                <a:lnTo>
                  <a:pt x="2382774" y="73151"/>
                </a:lnTo>
                <a:lnTo>
                  <a:pt x="2433828" y="64007"/>
                </a:lnTo>
                <a:lnTo>
                  <a:pt x="2440686" y="63245"/>
                </a:lnTo>
                <a:lnTo>
                  <a:pt x="2445258" y="56387"/>
                </a:lnTo>
                <a:lnTo>
                  <a:pt x="2444496" y="49529"/>
                </a:lnTo>
                <a:lnTo>
                  <a:pt x="2442972" y="42671"/>
                </a:lnTo>
                <a:lnTo>
                  <a:pt x="2436114" y="37337"/>
                </a:lnTo>
                <a:close/>
              </a:path>
              <a:path w="2649220" h="789939">
                <a:moveTo>
                  <a:pt x="2537460" y="19049"/>
                </a:moveTo>
                <a:lnTo>
                  <a:pt x="2530602" y="20573"/>
                </a:lnTo>
                <a:lnTo>
                  <a:pt x="2480310" y="29717"/>
                </a:lnTo>
                <a:lnTo>
                  <a:pt x="2472690" y="31241"/>
                </a:lnTo>
                <a:lnTo>
                  <a:pt x="2468118" y="38099"/>
                </a:lnTo>
                <a:lnTo>
                  <a:pt x="2471166" y="51815"/>
                </a:lnTo>
                <a:lnTo>
                  <a:pt x="2478024" y="56387"/>
                </a:lnTo>
                <a:lnTo>
                  <a:pt x="2484882" y="54863"/>
                </a:lnTo>
                <a:lnTo>
                  <a:pt x="2535174" y="45719"/>
                </a:lnTo>
                <a:lnTo>
                  <a:pt x="2542794" y="44195"/>
                </a:lnTo>
                <a:lnTo>
                  <a:pt x="2547366" y="37337"/>
                </a:lnTo>
                <a:lnTo>
                  <a:pt x="2544318" y="23621"/>
                </a:lnTo>
                <a:lnTo>
                  <a:pt x="2537460" y="19049"/>
                </a:lnTo>
                <a:close/>
              </a:path>
              <a:path w="2649220" h="789939">
                <a:moveTo>
                  <a:pt x="2639568" y="0"/>
                </a:moveTo>
                <a:lnTo>
                  <a:pt x="2631948" y="1523"/>
                </a:lnTo>
                <a:lnTo>
                  <a:pt x="2581656" y="10667"/>
                </a:lnTo>
                <a:lnTo>
                  <a:pt x="2574798" y="12191"/>
                </a:lnTo>
                <a:lnTo>
                  <a:pt x="2570226" y="19049"/>
                </a:lnTo>
                <a:lnTo>
                  <a:pt x="2570988" y="25907"/>
                </a:lnTo>
                <a:lnTo>
                  <a:pt x="2572512" y="32765"/>
                </a:lnTo>
                <a:lnTo>
                  <a:pt x="2579370" y="37337"/>
                </a:lnTo>
                <a:lnTo>
                  <a:pt x="2586228" y="35813"/>
                </a:lnTo>
                <a:lnTo>
                  <a:pt x="2637282" y="26669"/>
                </a:lnTo>
                <a:lnTo>
                  <a:pt x="2644140" y="25145"/>
                </a:lnTo>
                <a:lnTo>
                  <a:pt x="2648712" y="18287"/>
                </a:lnTo>
                <a:lnTo>
                  <a:pt x="2645664" y="4571"/>
                </a:lnTo>
                <a:lnTo>
                  <a:pt x="2639568" y="0"/>
                </a:lnTo>
                <a:close/>
              </a:path>
            </a:pathLst>
          </a:custGeom>
          <a:solidFill>
            <a:srgbClr val="001D5F"/>
          </a:solidFill>
        </p:spPr>
        <p:txBody>
          <a:bodyPr wrap="square" lIns="0" tIns="0" rIns="0" bIns="0" rtlCol="0"/>
          <a:lstStyle/>
          <a:p>
            <a:endParaRPr/>
          </a:p>
        </p:txBody>
      </p:sp>
      <p:sp>
        <p:nvSpPr>
          <p:cNvPr id="35" name="object 35"/>
          <p:cNvSpPr/>
          <p:nvPr/>
        </p:nvSpPr>
        <p:spPr>
          <a:xfrm>
            <a:off x="3026163" y="2680501"/>
            <a:ext cx="2662555" cy="566420"/>
          </a:xfrm>
          <a:custGeom>
            <a:avLst/>
            <a:gdLst/>
            <a:ahLst/>
            <a:cxnLst/>
            <a:rect l="l" t="t" r="r" b="b"/>
            <a:pathLst>
              <a:path w="2662554" h="566419">
                <a:moveTo>
                  <a:pt x="181469" y="443936"/>
                </a:moveTo>
                <a:lnTo>
                  <a:pt x="9644" y="532090"/>
                </a:lnTo>
                <a:lnTo>
                  <a:pt x="3952" y="536543"/>
                </a:lnTo>
                <a:lnTo>
                  <a:pt x="690" y="542567"/>
                </a:lnTo>
                <a:lnTo>
                  <a:pt x="0" y="549449"/>
                </a:lnTo>
                <a:lnTo>
                  <a:pt x="2024" y="556474"/>
                </a:lnTo>
                <a:lnTo>
                  <a:pt x="6477" y="561844"/>
                </a:lnTo>
                <a:lnTo>
                  <a:pt x="12501" y="565142"/>
                </a:lnTo>
                <a:lnTo>
                  <a:pt x="19383" y="566011"/>
                </a:lnTo>
                <a:lnTo>
                  <a:pt x="26408" y="564094"/>
                </a:lnTo>
                <a:lnTo>
                  <a:pt x="200906" y="473416"/>
                </a:lnTo>
                <a:lnTo>
                  <a:pt x="203192" y="472654"/>
                </a:lnTo>
                <a:lnTo>
                  <a:pt x="206240" y="469606"/>
                </a:lnTo>
                <a:lnTo>
                  <a:pt x="228140" y="445984"/>
                </a:lnTo>
                <a:lnTo>
                  <a:pt x="179570" y="445984"/>
                </a:lnTo>
                <a:lnTo>
                  <a:pt x="181469" y="443936"/>
                </a:lnTo>
                <a:close/>
              </a:path>
              <a:path w="2662554" h="566419">
                <a:moveTo>
                  <a:pt x="184904" y="442174"/>
                </a:moveTo>
                <a:lnTo>
                  <a:pt x="181469" y="443936"/>
                </a:lnTo>
                <a:lnTo>
                  <a:pt x="179570" y="445984"/>
                </a:lnTo>
                <a:lnTo>
                  <a:pt x="184904" y="442174"/>
                </a:lnTo>
                <a:close/>
              </a:path>
              <a:path w="2662554" h="566419">
                <a:moveTo>
                  <a:pt x="231672" y="442174"/>
                </a:moveTo>
                <a:lnTo>
                  <a:pt x="184904" y="442174"/>
                </a:lnTo>
                <a:lnTo>
                  <a:pt x="179570" y="445984"/>
                </a:lnTo>
                <a:lnTo>
                  <a:pt x="228140" y="445984"/>
                </a:lnTo>
                <a:lnTo>
                  <a:pt x="231672" y="442174"/>
                </a:lnTo>
                <a:close/>
              </a:path>
              <a:path w="2662554" h="566419">
                <a:moveTo>
                  <a:pt x="543806" y="111180"/>
                </a:moveTo>
                <a:lnTo>
                  <a:pt x="537352" y="111978"/>
                </a:lnTo>
                <a:lnTo>
                  <a:pt x="531614" y="115276"/>
                </a:lnTo>
                <a:lnTo>
                  <a:pt x="356354" y="255484"/>
                </a:lnTo>
                <a:lnTo>
                  <a:pt x="355592" y="255484"/>
                </a:lnTo>
                <a:lnTo>
                  <a:pt x="354830" y="256246"/>
                </a:lnTo>
                <a:lnTo>
                  <a:pt x="354830" y="257008"/>
                </a:lnTo>
                <a:lnTo>
                  <a:pt x="181469" y="443936"/>
                </a:lnTo>
                <a:lnTo>
                  <a:pt x="184904" y="442174"/>
                </a:lnTo>
                <a:lnTo>
                  <a:pt x="231672" y="442174"/>
                </a:lnTo>
                <a:lnTo>
                  <a:pt x="379325" y="282916"/>
                </a:lnTo>
                <a:lnTo>
                  <a:pt x="380738" y="281392"/>
                </a:lnTo>
                <a:lnTo>
                  <a:pt x="381110" y="281392"/>
                </a:lnTo>
                <a:lnTo>
                  <a:pt x="540761" y="153114"/>
                </a:lnTo>
                <a:lnTo>
                  <a:pt x="529328" y="141184"/>
                </a:lnTo>
                <a:lnTo>
                  <a:pt x="579264" y="141184"/>
                </a:lnTo>
                <a:lnTo>
                  <a:pt x="555998" y="116800"/>
                </a:lnTo>
                <a:lnTo>
                  <a:pt x="550259" y="112811"/>
                </a:lnTo>
                <a:lnTo>
                  <a:pt x="543806" y="111180"/>
                </a:lnTo>
                <a:close/>
              </a:path>
              <a:path w="2662554" h="566419">
                <a:moveTo>
                  <a:pt x="579264" y="141184"/>
                </a:moveTo>
                <a:lnTo>
                  <a:pt x="529328" y="141184"/>
                </a:lnTo>
                <a:lnTo>
                  <a:pt x="553712" y="142708"/>
                </a:lnTo>
                <a:lnTo>
                  <a:pt x="540761" y="153114"/>
                </a:lnTo>
                <a:lnTo>
                  <a:pt x="704588" y="324064"/>
                </a:lnTo>
                <a:lnTo>
                  <a:pt x="707636" y="327874"/>
                </a:lnTo>
                <a:lnTo>
                  <a:pt x="712970" y="330160"/>
                </a:lnTo>
                <a:lnTo>
                  <a:pt x="892040" y="330922"/>
                </a:lnTo>
                <a:lnTo>
                  <a:pt x="895088" y="330922"/>
                </a:lnTo>
                <a:lnTo>
                  <a:pt x="1071872" y="302728"/>
                </a:lnTo>
                <a:lnTo>
                  <a:pt x="1148749" y="299680"/>
                </a:lnTo>
                <a:lnTo>
                  <a:pt x="730496" y="299680"/>
                </a:lnTo>
                <a:lnTo>
                  <a:pt x="717542" y="294346"/>
                </a:lnTo>
                <a:lnTo>
                  <a:pt x="725406" y="294346"/>
                </a:lnTo>
                <a:lnTo>
                  <a:pt x="579264" y="141184"/>
                </a:lnTo>
                <a:close/>
              </a:path>
              <a:path w="2662554" h="566419">
                <a:moveTo>
                  <a:pt x="717542" y="294346"/>
                </a:moveTo>
                <a:lnTo>
                  <a:pt x="730496" y="299680"/>
                </a:lnTo>
                <a:lnTo>
                  <a:pt x="725472" y="294415"/>
                </a:lnTo>
                <a:lnTo>
                  <a:pt x="717542" y="294346"/>
                </a:lnTo>
                <a:close/>
              </a:path>
              <a:path w="2662554" h="566419">
                <a:moveTo>
                  <a:pt x="725472" y="294415"/>
                </a:moveTo>
                <a:lnTo>
                  <a:pt x="730496" y="299680"/>
                </a:lnTo>
                <a:lnTo>
                  <a:pt x="1148749" y="299680"/>
                </a:lnTo>
                <a:lnTo>
                  <a:pt x="1244846" y="295870"/>
                </a:lnTo>
                <a:lnTo>
                  <a:pt x="889754" y="295870"/>
                </a:lnTo>
                <a:lnTo>
                  <a:pt x="889907" y="295845"/>
                </a:lnTo>
                <a:lnTo>
                  <a:pt x="725472" y="294415"/>
                </a:lnTo>
                <a:close/>
              </a:path>
              <a:path w="2662554" h="566419">
                <a:moveTo>
                  <a:pt x="889907" y="295845"/>
                </a:moveTo>
                <a:lnTo>
                  <a:pt x="889754" y="295870"/>
                </a:lnTo>
                <a:lnTo>
                  <a:pt x="892802" y="295870"/>
                </a:lnTo>
                <a:lnTo>
                  <a:pt x="889907" y="295845"/>
                </a:lnTo>
                <a:close/>
              </a:path>
              <a:path w="2662554" h="566419">
                <a:moveTo>
                  <a:pt x="2648450" y="0"/>
                </a:moveTo>
                <a:lnTo>
                  <a:pt x="2641592" y="214"/>
                </a:lnTo>
                <a:lnTo>
                  <a:pt x="1940552" y="134326"/>
                </a:lnTo>
                <a:lnTo>
                  <a:pt x="1764530" y="163282"/>
                </a:lnTo>
                <a:lnTo>
                  <a:pt x="1590794" y="202906"/>
                </a:lnTo>
                <a:lnTo>
                  <a:pt x="1416296" y="232624"/>
                </a:lnTo>
                <a:lnTo>
                  <a:pt x="1243322" y="260056"/>
                </a:lnTo>
                <a:lnTo>
                  <a:pt x="1065776" y="266914"/>
                </a:lnTo>
                <a:lnTo>
                  <a:pt x="889907" y="295845"/>
                </a:lnTo>
                <a:lnTo>
                  <a:pt x="892802" y="295870"/>
                </a:lnTo>
                <a:lnTo>
                  <a:pt x="1244846" y="295870"/>
                </a:lnTo>
                <a:lnTo>
                  <a:pt x="1421630" y="268438"/>
                </a:lnTo>
                <a:lnTo>
                  <a:pt x="1596890" y="237958"/>
                </a:lnTo>
                <a:lnTo>
                  <a:pt x="1772912" y="197572"/>
                </a:lnTo>
                <a:lnTo>
                  <a:pt x="1946648" y="169378"/>
                </a:lnTo>
                <a:lnTo>
                  <a:pt x="2648450" y="35266"/>
                </a:lnTo>
                <a:lnTo>
                  <a:pt x="2655093" y="32361"/>
                </a:lnTo>
                <a:lnTo>
                  <a:pt x="2659880" y="27455"/>
                </a:lnTo>
                <a:lnTo>
                  <a:pt x="2662380" y="21121"/>
                </a:lnTo>
                <a:lnTo>
                  <a:pt x="2662166" y="13930"/>
                </a:lnTo>
                <a:lnTo>
                  <a:pt x="2659594" y="7286"/>
                </a:lnTo>
                <a:lnTo>
                  <a:pt x="2654736" y="2500"/>
                </a:lnTo>
                <a:lnTo>
                  <a:pt x="2648450" y="0"/>
                </a:lnTo>
                <a:close/>
              </a:path>
              <a:path w="2662554" h="566419">
                <a:moveTo>
                  <a:pt x="725406" y="294346"/>
                </a:moveTo>
                <a:lnTo>
                  <a:pt x="717542" y="294346"/>
                </a:lnTo>
                <a:lnTo>
                  <a:pt x="725472" y="294415"/>
                </a:lnTo>
                <a:close/>
              </a:path>
              <a:path w="2662554" h="566419">
                <a:moveTo>
                  <a:pt x="380738" y="281392"/>
                </a:moveTo>
                <a:lnTo>
                  <a:pt x="379214" y="282916"/>
                </a:lnTo>
                <a:lnTo>
                  <a:pt x="379649" y="282566"/>
                </a:lnTo>
                <a:lnTo>
                  <a:pt x="380738" y="281392"/>
                </a:lnTo>
                <a:close/>
              </a:path>
              <a:path w="2662554" h="566419">
                <a:moveTo>
                  <a:pt x="379649" y="282566"/>
                </a:moveTo>
                <a:lnTo>
                  <a:pt x="379214" y="282916"/>
                </a:lnTo>
                <a:lnTo>
                  <a:pt x="379649" y="282566"/>
                </a:lnTo>
                <a:close/>
              </a:path>
              <a:path w="2662554" h="566419">
                <a:moveTo>
                  <a:pt x="381110" y="281392"/>
                </a:moveTo>
                <a:lnTo>
                  <a:pt x="380738" y="281392"/>
                </a:lnTo>
                <a:lnTo>
                  <a:pt x="379649" y="282566"/>
                </a:lnTo>
                <a:lnTo>
                  <a:pt x="381110" y="281392"/>
                </a:lnTo>
                <a:close/>
              </a:path>
              <a:path w="2662554" h="566419">
                <a:moveTo>
                  <a:pt x="529328" y="141184"/>
                </a:moveTo>
                <a:lnTo>
                  <a:pt x="540761" y="153114"/>
                </a:lnTo>
                <a:lnTo>
                  <a:pt x="553712" y="142708"/>
                </a:lnTo>
                <a:lnTo>
                  <a:pt x="529328" y="141184"/>
                </a:lnTo>
                <a:close/>
              </a:path>
            </a:pathLst>
          </a:custGeom>
          <a:solidFill>
            <a:srgbClr val="0000BE"/>
          </a:solidFill>
        </p:spPr>
        <p:txBody>
          <a:bodyPr wrap="square" lIns="0" tIns="0" rIns="0" bIns="0" rtlCol="0"/>
          <a:lstStyle/>
          <a:p>
            <a:endParaRPr/>
          </a:p>
        </p:txBody>
      </p:sp>
      <p:sp>
        <p:nvSpPr>
          <p:cNvPr id="36" name="object 36"/>
          <p:cNvSpPr/>
          <p:nvPr/>
        </p:nvSpPr>
        <p:spPr>
          <a:xfrm>
            <a:off x="3028950" y="2485644"/>
            <a:ext cx="2643505" cy="429259"/>
          </a:xfrm>
          <a:custGeom>
            <a:avLst/>
            <a:gdLst/>
            <a:ahLst/>
            <a:cxnLst/>
            <a:rect l="l" t="t" r="r" b="b"/>
            <a:pathLst>
              <a:path w="2643504" h="429260">
                <a:moveTo>
                  <a:pt x="90678" y="375665"/>
                </a:moveTo>
                <a:lnTo>
                  <a:pt x="9906" y="402335"/>
                </a:lnTo>
                <a:lnTo>
                  <a:pt x="3810" y="404621"/>
                </a:lnTo>
                <a:lnTo>
                  <a:pt x="0" y="412241"/>
                </a:lnTo>
                <a:lnTo>
                  <a:pt x="2286" y="418337"/>
                </a:lnTo>
                <a:lnTo>
                  <a:pt x="4572" y="425195"/>
                </a:lnTo>
                <a:lnTo>
                  <a:pt x="11430" y="429005"/>
                </a:lnTo>
                <a:lnTo>
                  <a:pt x="92202" y="402335"/>
                </a:lnTo>
                <a:lnTo>
                  <a:pt x="98298" y="400049"/>
                </a:lnTo>
                <a:lnTo>
                  <a:pt x="102108" y="392429"/>
                </a:lnTo>
                <a:lnTo>
                  <a:pt x="99822" y="385571"/>
                </a:lnTo>
                <a:lnTo>
                  <a:pt x="97536" y="379475"/>
                </a:lnTo>
                <a:lnTo>
                  <a:pt x="90678" y="375665"/>
                </a:lnTo>
                <a:close/>
              </a:path>
              <a:path w="2643504" h="429260">
                <a:moveTo>
                  <a:pt x="257556" y="311657"/>
                </a:moveTo>
                <a:lnTo>
                  <a:pt x="251460" y="313943"/>
                </a:lnTo>
                <a:lnTo>
                  <a:pt x="185166" y="343661"/>
                </a:lnTo>
                <a:lnTo>
                  <a:pt x="181356" y="345185"/>
                </a:lnTo>
                <a:lnTo>
                  <a:pt x="174498" y="347471"/>
                </a:lnTo>
                <a:lnTo>
                  <a:pt x="171450" y="354329"/>
                </a:lnTo>
                <a:lnTo>
                  <a:pt x="176022" y="368045"/>
                </a:lnTo>
                <a:lnTo>
                  <a:pt x="182880" y="371855"/>
                </a:lnTo>
                <a:lnTo>
                  <a:pt x="189738" y="369569"/>
                </a:lnTo>
                <a:lnTo>
                  <a:pt x="193548" y="368045"/>
                </a:lnTo>
                <a:lnTo>
                  <a:pt x="268224" y="334517"/>
                </a:lnTo>
                <a:lnTo>
                  <a:pt x="271272" y="326897"/>
                </a:lnTo>
                <a:lnTo>
                  <a:pt x="268224" y="320801"/>
                </a:lnTo>
                <a:lnTo>
                  <a:pt x="265176" y="313943"/>
                </a:lnTo>
                <a:lnTo>
                  <a:pt x="257556" y="311657"/>
                </a:lnTo>
                <a:close/>
              </a:path>
              <a:path w="2643504" h="429260">
                <a:moveTo>
                  <a:pt x="358152" y="266847"/>
                </a:moveTo>
                <a:lnTo>
                  <a:pt x="345186" y="272033"/>
                </a:lnTo>
                <a:lnTo>
                  <a:pt x="339090" y="275081"/>
                </a:lnTo>
                <a:lnTo>
                  <a:pt x="336042" y="282701"/>
                </a:lnTo>
                <a:lnTo>
                  <a:pt x="339090" y="289559"/>
                </a:lnTo>
                <a:lnTo>
                  <a:pt x="342138" y="295655"/>
                </a:lnTo>
                <a:lnTo>
                  <a:pt x="349758" y="298703"/>
                </a:lnTo>
                <a:lnTo>
                  <a:pt x="355854" y="295655"/>
                </a:lnTo>
                <a:lnTo>
                  <a:pt x="371094" y="288797"/>
                </a:lnTo>
                <a:lnTo>
                  <a:pt x="371856" y="288797"/>
                </a:lnTo>
                <a:lnTo>
                  <a:pt x="373380" y="287273"/>
                </a:lnTo>
                <a:lnTo>
                  <a:pt x="398343" y="267461"/>
                </a:lnTo>
                <a:lnTo>
                  <a:pt x="357378" y="267461"/>
                </a:lnTo>
                <a:lnTo>
                  <a:pt x="358152" y="266847"/>
                </a:lnTo>
                <a:close/>
              </a:path>
              <a:path w="2643504" h="429260">
                <a:moveTo>
                  <a:pt x="360426" y="265937"/>
                </a:moveTo>
                <a:lnTo>
                  <a:pt x="358152" y="266847"/>
                </a:lnTo>
                <a:lnTo>
                  <a:pt x="357378" y="267461"/>
                </a:lnTo>
                <a:lnTo>
                  <a:pt x="360426" y="265937"/>
                </a:lnTo>
                <a:close/>
              </a:path>
              <a:path w="2643504" h="429260">
                <a:moveTo>
                  <a:pt x="400263" y="265937"/>
                </a:moveTo>
                <a:lnTo>
                  <a:pt x="360426" y="265937"/>
                </a:lnTo>
                <a:lnTo>
                  <a:pt x="357378" y="267461"/>
                </a:lnTo>
                <a:lnTo>
                  <a:pt x="398343" y="267461"/>
                </a:lnTo>
                <a:lnTo>
                  <a:pt x="400263" y="265937"/>
                </a:lnTo>
                <a:close/>
              </a:path>
              <a:path w="2643504" h="429260">
                <a:moveTo>
                  <a:pt x="410718" y="224789"/>
                </a:moveTo>
                <a:lnTo>
                  <a:pt x="405384" y="229361"/>
                </a:lnTo>
                <a:lnTo>
                  <a:pt x="358152" y="266847"/>
                </a:lnTo>
                <a:lnTo>
                  <a:pt x="360426" y="265937"/>
                </a:lnTo>
                <a:lnTo>
                  <a:pt x="400263" y="265937"/>
                </a:lnTo>
                <a:lnTo>
                  <a:pt x="421386" y="249173"/>
                </a:lnTo>
                <a:lnTo>
                  <a:pt x="426720" y="244601"/>
                </a:lnTo>
                <a:lnTo>
                  <a:pt x="427482" y="236981"/>
                </a:lnTo>
                <a:lnTo>
                  <a:pt x="423672" y="230885"/>
                </a:lnTo>
                <a:lnTo>
                  <a:pt x="419100" y="225551"/>
                </a:lnTo>
                <a:lnTo>
                  <a:pt x="410718" y="224789"/>
                </a:lnTo>
                <a:close/>
              </a:path>
              <a:path w="2643504" h="429260">
                <a:moveTo>
                  <a:pt x="544068" y="123443"/>
                </a:moveTo>
                <a:lnTo>
                  <a:pt x="537210" y="123443"/>
                </a:lnTo>
                <a:lnTo>
                  <a:pt x="532638" y="127253"/>
                </a:lnTo>
                <a:lnTo>
                  <a:pt x="485394" y="164591"/>
                </a:lnTo>
                <a:lnTo>
                  <a:pt x="480060" y="169163"/>
                </a:lnTo>
                <a:lnTo>
                  <a:pt x="479298" y="177545"/>
                </a:lnTo>
                <a:lnTo>
                  <a:pt x="488442" y="188213"/>
                </a:lnTo>
                <a:lnTo>
                  <a:pt x="496062" y="188975"/>
                </a:lnTo>
                <a:lnTo>
                  <a:pt x="502158" y="184403"/>
                </a:lnTo>
                <a:lnTo>
                  <a:pt x="540768" y="153389"/>
                </a:lnTo>
                <a:lnTo>
                  <a:pt x="532638" y="147065"/>
                </a:lnTo>
                <a:lnTo>
                  <a:pt x="568147" y="147065"/>
                </a:lnTo>
                <a:lnTo>
                  <a:pt x="567690" y="142493"/>
                </a:lnTo>
                <a:lnTo>
                  <a:pt x="562356" y="137921"/>
                </a:lnTo>
                <a:lnTo>
                  <a:pt x="548640" y="127253"/>
                </a:lnTo>
                <a:lnTo>
                  <a:pt x="544068" y="123443"/>
                </a:lnTo>
                <a:close/>
              </a:path>
              <a:path w="2643504" h="429260">
                <a:moveTo>
                  <a:pt x="568147" y="147065"/>
                </a:moveTo>
                <a:lnTo>
                  <a:pt x="548640" y="147065"/>
                </a:lnTo>
                <a:lnTo>
                  <a:pt x="540768" y="153389"/>
                </a:lnTo>
                <a:lnTo>
                  <a:pt x="546354" y="157733"/>
                </a:lnTo>
                <a:lnTo>
                  <a:pt x="551688" y="162305"/>
                </a:lnTo>
                <a:lnTo>
                  <a:pt x="560070" y="161543"/>
                </a:lnTo>
                <a:lnTo>
                  <a:pt x="563880" y="156209"/>
                </a:lnTo>
                <a:lnTo>
                  <a:pt x="568452" y="150113"/>
                </a:lnTo>
                <a:lnTo>
                  <a:pt x="568147" y="147065"/>
                </a:lnTo>
                <a:close/>
              </a:path>
              <a:path w="2643504" h="429260">
                <a:moveTo>
                  <a:pt x="548640" y="147065"/>
                </a:moveTo>
                <a:lnTo>
                  <a:pt x="532638" y="147065"/>
                </a:lnTo>
                <a:lnTo>
                  <a:pt x="540768" y="153389"/>
                </a:lnTo>
                <a:lnTo>
                  <a:pt x="548640" y="147065"/>
                </a:lnTo>
                <a:close/>
              </a:path>
              <a:path w="2643504" h="429260">
                <a:moveTo>
                  <a:pt x="637794" y="197357"/>
                </a:moveTo>
                <a:lnTo>
                  <a:pt x="629412" y="198119"/>
                </a:lnTo>
                <a:lnTo>
                  <a:pt x="624840" y="204215"/>
                </a:lnTo>
                <a:lnTo>
                  <a:pt x="620268" y="209549"/>
                </a:lnTo>
                <a:lnTo>
                  <a:pt x="621030" y="217931"/>
                </a:lnTo>
                <a:lnTo>
                  <a:pt x="627126" y="221741"/>
                </a:lnTo>
                <a:lnTo>
                  <a:pt x="687324" y="270509"/>
                </a:lnTo>
                <a:lnTo>
                  <a:pt x="693420" y="274319"/>
                </a:lnTo>
                <a:lnTo>
                  <a:pt x="701040" y="273557"/>
                </a:lnTo>
                <a:lnTo>
                  <a:pt x="705612" y="268223"/>
                </a:lnTo>
                <a:lnTo>
                  <a:pt x="710184" y="262127"/>
                </a:lnTo>
                <a:lnTo>
                  <a:pt x="709422" y="254507"/>
                </a:lnTo>
                <a:lnTo>
                  <a:pt x="703326" y="249935"/>
                </a:lnTo>
                <a:lnTo>
                  <a:pt x="643128" y="201929"/>
                </a:lnTo>
                <a:lnTo>
                  <a:pt x="637794" y="197357"/>
                </a:lnTo>
                <a:close/>
              </a:path>
              <a:path w="2643504" h="429260">
                <a:moveTo>
                  <a:pt x="793242" y="264413"/>
                </a:moveTo>
                <a:lnTo>
                  <a:pt x="786384" y="264413"/>
                </a:lnTo>
                <a:lnTo>
                  <a:pt x="780288" y="269747"/>
                </a:lnTo>
                <a:lnTo>
                  <a:pt x="780288" y="284225"/>
                </a:lnTo>
                <a:lnTo>
                  <a:pt x="785622" y="289559"/>
                </a:lnTo>
                <a:lnTo>
                  <a:pt x="793242" y="290321"/>
                </a:lnTo>
                <a:lnTo>
                  <a:pt x="870204" y="291083"/>
                </a:lnTo>
                <a:lnTo>
                  <a:pt x="877824" y="291083"/>
                </a:lnTo>
                <a:lnTo>
                  <a:pt x="883158" y="285749"/>
                </a:lnTo>
                <a:lnTo>
                  <a:pt x="883919" y="278891"/>
                </a:lnTo>
                <a:lnTo>
                  <a:pt x="883919" y="271271"/>
                </a:lnTo>
                <a:lnTo>
                  <a:pt x="877824" y="265937"/>
                </a:lnTo>
                <a:lnTo>
                  <a:pt x="870966" y="265937"/>
                </a:lnTo>
                <a:lnTo>
                  <a:pt x="793242" y="264413"/>
                </a:lnTo>
                <a:close/>
              </a:path>
              <a:path w="2643504" h="429260">
                <a:moveTo>
                  <a:pt x="1055370" y="243077"/>
                </a:moveTo>
                <a:lnTo>
                  <a:pt x="1047750" y="243839"/>
                </a:lnTo>
                <a:lnTo>
                  <a:pt x="971550" y="254507"/>
                </a:lnTo>
                <a:lnTo>
                  <a:pt x="963930" y="255269"/>
                </a:lnTo>
                <a:lnTo>
                  <a:pt x="959358" y="262127"/>
                </a:lnTo>
                <a:lnTo>
                  <a:pt x="960119" y="268985"/>
                </a:lnTo>
                <a:lnTo>
                  <a:pt x="961644" y="275843"/>
                </a:lnTo>
                <a:lnTo>
                  <a:pt x="967740" y="281177"/>
                </a:lnTo>
                <a:lnTo>
                  <a:pt x="974597" y="279653"/>
                </a:lnTo>
                <a:lnTo>
                  <a:pt x="1051560" y="268985"/>
                </a:lnTo>
                <a:lnTo>
                  <a:pt x="1058418" y="268223"/>
                </a:lnTo>
                <a:lnTo>
                  <a:pt x="1063752" y="262127"/>
                </a:lnTo>
                <a:lnTo>
                  <a:pt x="1062228" y="254507"/>
                </a:lnTo>
                <a:lnTo>
                  <a:pt x="1061466" y="247649"/>
                </a:lnTo>
                <a:lnTo>
                  <a:pt x="1055370" y="243077"/>
                </a:lnTo>
                <a:close/>
              </a:path>
              <a:path w="2643504" h="429260">
                <a:moveTo>
                  <a:pt x="1152906" y="243839"/>
                </a:moveTo>
                <a:lnTo>
                  <a:pt x="1146048" y="243839"/>
                </a:lnTo>
                <a:lnTo>
                  <a:pt x="1139952" y="249173"/>
                </a:lnTo>
                <a:lnTo>
                  <a:pt x="1139952" y="263651"/>
                </a:lnTo>
                <a:lnTo>
                  <a:pt x="1145286" y="268985"/>
                </a:lnTo>
                <a:lnTo>
                  <a:pt x="1152906" y="269747"/>
                </a:lnTo>
                <a:lnTo>
                  <a:pt x="1229868" y="271271"/>
                </a:lnTo>
                <a:lnTo>
                  <a:pt x="1236726" y="271271"/>
                </a:lnTo>
                <a:lnTo>
                  <a:pt x="1242822" y="265937"/>
                </a:lnTo>
                <a:lnTo>
                  <a:pt x="1242822" y="259079"/>
                </a:lnTo>
                <a:lnTo>
                  <a:pt x="1243584" y="251459"/>
                </a:lnTo>
                <a:lnTo>
                  <a:pt x="1237488" y="246125"/>
                </a:lnTo>
                <a:lnTo>
                  <a:pt x="1230630" y="245363"/>
                </a:lnTo>
                <a:lnTo>
                  <a:pt x="1152906" y="243839"/>
                </a:lnTo>
                <a:close/>
              </a:path>
              <a:path w="2643504" h="429260">
                <a:moveTo>
                  <a:pt x="1410462" y="204977"/>
                </a:moveTo>
                <a:lnTo>
                  <a:pt x="1403604" y="206501"/>
                </a:lnTo>
                <a:lnTo>
                  <a:pt x="1328166" y="224789"/>
                </a:lnTo>
                <a:lnTo>
                  <a:pt x="1321308" y="226313"/>
                </a:lnTo>
                <a:lnTo>
                  <a:pt x="1316736" y="233171"/>
                </a:lnTo>
                <a:lnTo>
                  <a:pt x="1319784" y="246887"/>
                </a:lnTo>
                <a:lnTo>
                  <a:pt x="1327404" y="251459"/>
                </a:lnTo>
                <a:lnTo>
                  <a:pt x="1334262" y="249935"/>
                </a:lnTo>
                <a:lnTo>
                  <a:pt x="1409700" y="231647"/>
                </a:lnTo>
                <a:lnTo>
                  <a:pt x="1416558" y="230123"/>
                </a:lnTo>
                <a:lnTo>
                  <a:pt x="1420368" y="223265"/>
                </a:lnTo>
                <a:lnTo>
                  <a:pt x="1417320" y="209549"/>
                </a:lnTo>
                <a:lnTo>
                  <a:pt x="1410462" y="204977"/>
                </a:lnTo>
                <a:close/>
              </a:path>
              <a:path w="2643504" h="429260">
                <a:moveTo>
                  <a:pt x="1590294" y="179831"/>
                </a:moveTo>
                <a:lnTo>
                  <a:pt x="1583436" y="180593"/>
                </a:lnTo>
                <a:lnTo>
                  <a:pt x="1506474" y="191261"/>
                </a:lnTo>
                <a:lnTo>
                  <a:pt x="1499616" y="192785"/>
                </a:lnTo>
                <a:lnTo>
                  <a:pt x="1495044" y="198881"/>
                </a:lnTo>
                <a:lnTo>
                  <a:pt x="1495882" y="206501"/>
                </a:lnTo>
                <a:lnTo>
                  <a:pt x="1496568" y="213359"/>
                </a:lnTo>
                <a:lnTo>
                  <a:pt x="1503426" y="217931"/>
                </a:lnTo>
                <a:lnTo>
                  <a:pt x="1510284" y="217169"/>
                </a:lnTo>
                <a:lnTo>
                  <a:pt x="1587246" y="206501"/>
                </a:lnTo>
                <a:lnTo>
                  <a:pt x="1594104" y="205739"/>
                </a:lnTo>
                <a:lnTo>
                  <a:pt x="1598676" y="198881"/>
                </a:lnTo>
                <a:lnTo>
                  <a:pt x="1597152" y="185165"/>
                </a:lnTo>
                <a:lnTo>
                  <a:pt x="1590294" y="179831"/>
                </a:lnTo>
                <a:close/>
              </a:path>
              <a:path w="2643504" h="429260">
                <a:moveTo>
                  <a:pt x="1681733" y="201167"/>
                </a:moveTo>
                <a:lnTo>
                  <a:pt x="1674876" y="205739"/>
                </a:lnTo>
                <a:lnTo>
                  <a:pt x="1671828" y="219455"/>
                </a:lnTo>
                <a:lnTo>
                  <a:pt x="1675638" y="226313"/>
                </a:lnTo>
                <a:lnTo>
                  <a:pt x="1682495" y="227837"/>
                </a:lnTo>
                <a:lnTo>
                  <a:pt x="1757933" y="245363"/>
                </a:lnTo>
                <a:lnTo>
                  <a:pt x="1764792" y="247649"/>
                </a:lnTo>
                <a:lnTo>
                  <a:pt x="1771650" y="243077"/>
                </a:lnTo>
                <a:lnTo>
                  <a:pt x="1773936" y="236219"/>
                </a:lnTo>
                <a:lnTo>
                  <a:pt x="1775460" y="229361"/>
                </a:lnTo>
                <a:lnTo>
                  <a:pt x="1770888" y="222503"/>
                </a:lnTo>
                <a:lnTo>
                  <a:pt x="1764030" y="220217"/>
                </a:lnTo>
                <a:lnTo>
                  <a:pt x="1688592" y="202691"/>
                </a:lnTo>
                <a:lnTo>
                  <a:pt x="1681733" y="201167"/>
                </a:lnTo>
                <a:close/>
              </a:path>
              <a:path w="2643504" h="429260">
                <a:moveTo>
                  <a:pt x="1948433" y="215645"/>
                </a:moveTo>
                <a:lnTo>
                  <a:pt x="1940814" y="215645"/>
                </a:lnTo>
                <a:lnTo>
                  <a:pt x="1863852" y="218693"/>
                </a:lnTo>
                <a:lnTo>
                  <a:pt x="1856232" y="218693"/>
                </a:lnTo>
                <a:lnTo>
                  <a:pt x="1850898" y="224789"/>
                </a:lnTo>
                <a:lnTo>
                  <a:pt x="1850898" y="231647"/>
                </a:lnTo>
                <a:lnTo>
                  <a:pt x="1851660" y="238505"/>
                </a:lnTo>
                <a:lnTo>
                  <a:pt x="1857756" y="244601"/>
                </a:lnTo>
                <a:lnTo>
                  <a:pt x="1864614" y="243839"/>
                </a:lnTo>
                <a:lnTo>
                  <a:pt x="1941576" y="241553"/>
                </a:lnTo>
                <a:lnTo>
                  <a:pt x="1949195" y="241553"/>
                </a:lnTo>
                <a:lnTo>
                  <a:pt x="1954530" y="235457"/>
                </a:lnTo>
                <a:lnTo>
                  <a:pt x="1954530" y="220979"/>
                </a:lnTo>
                <a:lnTo>
                  <a:pt x="1948433" y="215645"/>
                </a:lnTo>
                <a:close/>
              </a:path>
              <a:path w="2643504" h="429260">
                <a:moveTo>
                  <a:pt x="2122932" y="182117"/>
                </a:moveTo>
                <a:lnTo>
                  <a:pt x="2116074" y="184403"/>
                </a:lnTo>
                <a:lnTo>
                  <a:pt x="2114550" y="184403"/>
                </a:lnTo>
                <a:lnTo>
                  <a:pt x="2040636" y="198119"/>
                </a:lnTo>
                <a:lnTo>
                  <a:pt x="2033778" y="198881"/>
                </a:lnTo>
                <a:lnTo>
                  <a:pt x="2029206" y="205739"/>
                </a:lnTo>
                <a:lnTo>
                  <a:pt x="2030730" y="212597"/>
                </a:lnTo>
                <a:lnTo>
                  <a:pt x="2031492" y="219455"/>
                </a:lnTo>
                <a:lnTo>
                  <a:pt x="2038350" y="224027"/>
                </a:lnTo>
                <a:lnTo>
                  <a:pt x="2045208" y="223265"/>
                </a:lnTo>
                <a:lnTo>
                  <a:pt x="2119122" y="209549"/>
                </a:lnTo>
                <a:lnTo>
                  <a:pt x="2122932" y="208787"/>
                </a:lnTo>
                <a:lnTo>
                  <a:pt x="2129790" y="207263"/>
                </a:lnTo>
                <a:lnTo>
                  <a:pt x="2133600" y="199643"/>
                </a:lnTo>
                <a:lnTo>
                  <a:pt x="2131314" y="192785"/>
                </a:lnTo>
                <a:lnTo>
                  <a:pt x="2129790" y="185927"/>
                </a:lnTo>
                <a:lnTo>
                  <a:pt x="2122932" y="182117"/>
                </a:lnTo>
                <a:close/>
              </a:path>
              <a:path w="2643504" h="429260">
                <a:moveTo>
                  <a:pt x="2295144" y="133349"/>
                </a:moveTo>
                <a:lnTo>
                  <a:pt x="2288286" y="135635"/>
                </a:lnTo>
                <a:lnTo>
                  <a:pt x="2288286" y="136397"/>
                </a:lnTo>
                <a:lnTo>
                  <a:pt x="2215134" y="156209"/>
                </a:lnTo>
                <a:lnTo>
                  <a:pt x="2208276" y="158495"/>
                </a:lnTo>
                <a:lnTo>
                  <a:pt x="2204466" y="165353"/>
                </a:lnTo>
                <a:lnTo>
                  <a:pt x="2205990" y="172211"/>
                </a:lnTo>
                <a:lnTo>
                  <a:pt x="2208276" y="179069"/>
                </a:lnTo>
                <a:lnTo>
                  <a:pt x="2215134" y="182879"/>
                </a:lnTo>
                <a:lnTo>
                  <a:pt x="2221992" y="181355"/>
                </a:lnTo>
                <a:lnTo>
                  <a:pt x="2295144" y="160781"/>
                </a:lnTo>
                <a:lnTo>
                  <a:pt x="2298192" y="160019"/>
                </a:lnTo>
                <a:lnTo>
                  <a:pt x="2304288" y="156971"/>
                </a:lnTo>
                <a:lnTo>
                  <a:pt x="2308098" y="150113"/>
                </a:lnTo>
                <a:lnTo>
                  <a:pt x="2305050" y="143255"/>
                </a:lnTo>
                <a:lnTo>
                  <a:pt x="2302764" y="136397"/>
                </a:lnTo>
                <a:lnTo>
                  <a:pt x="2295144" y="133349"/>
                </a:lnTo>
                <a:close/>
              </a:path>
              <a:path w="2643504" h="429260">
                <a:moveTo>
                  <a:pt x="2463546" y="67055"/>
                </a:moveTo>
                <a:lnTo>
                  <a:pt x="2456688" y="70103"/>
                </a:lnTo>
                <a:lnTo>
                  <a:pt x="2384298" y="98297"/>
                </a:lnTo>
                <a:lnTo>
                  <a:pt x="2378202" y="100583"/>
                </a:lnTo>
                <a:lnTo>
                  <a:pt x="2374392" y="108203"/>
                </a:lnTo>
                <a:lnTo>
                  <a:pt x="2377440" y="115061"/>
                </a:lnTo>
                <a:lnTo>
                  <a:pt x="2379726" y="121919"/>
                </a:lnTo>
                <a:lnTo>
                  <a:pt x="2387346" y="124967"/>
                </a:lnTo>
                <a:lnTo>
                  <a:pt x="2394204" y="121919"/>
                </a:lnTo>
                <a:lnTo>
                  <a:pt x="2465832" y="93725"/>
                </a:lnTo>
                <a:lnTo>
                  <a:pt x="2472690" y="91439"/>
                </a:lnTo>
                <a:lnTo>
                  <a:pt x="2475738" y="83819"/>
                </a:lnTo>
                <a:lnTo>
                  <a:pt x="2473452" y="76961"/>
                </a:lnTo>
                <a:lnTo>
                  <a:pt x="2470404" y="70865"/>
                </a:lnTo>
                <a:lnTo>
                  <a:pt x="2463546" y="67055"/>
                </a:lnTo>
                <a:close/>
              </a:path>
              <a:path w="2643504" h="429260">
                <a:moveTo>
                  <a:pt x="2631186" y="0"/>
                </a:moveTo>
                <a:lnTo>
                  <a:pt x="2624328" y="3047"/>
                </a:lnTo>
                <a:lnTo>
                  <a:pt x="2552700" y="32003"/>
                </a:lnTo>
                <a:lnTo>
                  <a:pt x="2545842" y="34289"/>
                </a:lnTo>
                <a:lnTo>
                  <a:pt x="2542794" y="41909"/>
                </a:lnTo>
                <a:lnTo>
                  <a:pt x="2545080" y="48767"/>
                </a:lnTo>
                <a:lnTo>
                  <a:pt x="2548128" y="54863"/>
                </a:lnTo>
                <a:lnTo>
                  <a:pt x="2555748" y="57911"/>
                </a:lnTo>
                <a:lnTo>
                  <a:pt x="2561844" y="55625"/>
                </a:lnTo>
                <a:lnTo>
                  <a:pt x="2633472" y="26669"/>
                </a:lnTo>
                <a:lnTo>
                  <a:pt x="2640330" y="24383"/>
                </a:lnTo>
                <a:lnTo>
                  <a:pt x="2643378" y="16763"/>
                </a:lnTo>
                <a:lnTo>
                  <a:pt x="2641092" y="9905"/>
                </a:lnTo>
                <a:lnTo>
                  <a:pt x="2638044" y="3809"/>
                </a:lnTo>
                <a:lnTo>
                  <a:pt x="2631186" y="0"/>
                </a:lnTo>
                <a:close/>
              </a:path>
            </a:pathLst>
          </a:custGeom>
          <a:solidFill>
            <a:srgbClr val="5E5EFC"/>
          </a:solidFill>
        </p:spPr>
        <p:txBody>
          <a:bodyPr wrap="square" lIns="0" tIns="0" rIns="0" bIns="0" rtlCol="0"/>
          <a:lstStyle/>
          <a:p>
            <a:endParaRPr/>
          </a:p>
        </p:txBody>
      </p:sp>
      <p:sp>
        <p:nvSpPr>
          <p:cNvPr id="37" name="object 37"/>
          <p:cNvSpPr txBox="1"/>
          <p:nvPr/>
        </p:nvSpPr>
        <p:spPr>
          <a:xfrm>
            <a:off x="2274821" y="3124961"/>
            <a:ext cx="20637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500</a:t>
            </a:r>
            <a:endParaRPr sz="900">
              <a:latin typeface="Calibri"/>
              <a:cs typeface="Calibri"/>
            </a:endParaRPr>
          </a:p>
        </p:txBody>
      </p:sp>
      <p:sp>
        <p:nvSpPr>
          <p:cNvPr id="38" name="object 38"/>
          <p:cNvSpPr txBox="1"/>
          <p:nvPr/>
        </p:nvSpPr>
        <p:spPr>
          <a:xfrm>
            <a:off x="2274821" y="1820919"/>
            <a:ext cx="3216275" cy="1224280"/>
          </a:xfrm>
          <a:prstGeom prst="rect">
            <a:avLst/>
          </a:prstGeom>
        </p:spPr>
        <p:txBody>
          <a:bodyPr vert="horz" wrap="square" lIns="0" tIns="0" rIns="0" bIns="0" rtlCol="0">
            <a:spAutoFit/>
          </a:bodyPr>
          <a:lstStyle/>
          <a:p>
            <a:pPr marL="21590">
              <a:lnSpc>
                <a:spcPct val="100000"/>
              </a:lnSpc>
            </a:pPr>
            <a:r>
              <a:rPr sz="950" b="1" spc="-10" dirty="0">
                <a:latin typeface="Arial"/>
                <a:cs typeface="Arial"/>
              </a:rPr>
              <a:t>Figure 5: Overall Price Forecast for Distillation</a:t>
            </a:r>
            <a:r>
              <a:rPr sz="950" b="1" spc="40" dirty="0">
                <a:latin typeface="Arial"/>
                <a:cs typeface="Arial"/>
              </a:rPr>
              <a:t> </a:t>
            </a:r>
            <a:r>
              <a:rPr sz="950" b="1" spc="-10" dirty="0">
                <a:latin typeface="Arial"/>
                <a:cs typeface="Arial"/>
              </a:rPr>
              <a:t>Columns</a:t>
            </a:r>
            <a:endParaRPr sz="950">
              <a:latin typeface="Arial"/>
              <a:cs typeface="Arial"/>
            </a:endParaRPr>
          </a:p>
          <a:p>
            <a:pPr>
              <a:lnSpc>
                <a:spcPct val="100000"/>
              </a:lnSpc>
              <a:spcBef>
                <a:spcPts val="35"/>
              </a:spcBef>
            </a:pPr>
            <a:endParaRPr sz="1400">
              <a:latin typeface="Times New Roman"/>
              <a:cs typeface="Times New Roman"/>
            </a:endParaRPr>
          </a:p>
          <a:p>
            <a:pPr marL="12700">
              <a:lnSpc>
                <a:spcPct val="100000"/>
              </a:lnSpc>
            </a:pPr>
            <a:r>
              <a:rPr sz="900" spc="10" dirty="0">
                <a:latin typeface="Calibri"/>
                <a:cs typeface="Calibri"/>
              </a:rPr>
              <a:t>900</a:t>
            </a:r>
            <a:endParaRPr sz="900">
              <a:latin typeface="Calibri"/>
              <a:cs typeface="Calibri"/>
            </a:endParaRPr>
          </a:p>
          <a:p>
            <a:pPr marL="12700">
              <a:lnSpc>
                <a:spcPct val="100000"/>
              </a:lnSpc>
              <a:spcBef>
                <a:spcPts val="790"/>
              </a:spcBef>
            </a:pPr>
            <a:r>
              <a:rPr sz="900" spc="10" dirty="0">
                <a:latin typeface="Calibri"/>
                <a:cs typeface="Calibri"/>
              </a:rPr>
              <a:t>800</a:t>
            </a:r>
            <a:endParaRPr sz="900">
              <a:latin typeface="Calibri"/>
              <a:cs typeface="Calibri"/>
            </a:endParaRPr>
          </a:p>
          <a:p>
            <a:pPr marL="12700">
              <a:lnSpc>
                <a:spcPct val="100000"/>
              </a:lnSpc>
              <a:spcBef>
                <a:spcPts val="790"/>
              </a:spcBef>
            </a:pPr>
            <a:r>
              <a:rPr sz="900" spc="10" dirty="0">
                <a:latin typeface="Calibri"/>
                <a:cs typeface="Calibri"/>
              </a:rPr>
              <a:t>700</a:t>
            </a:r>
            <a:endParaRPr sz="900">
              <a:latin typeface="Calibri"/>
              <a:cs typeface="Calibri"/>
            </a:endParaRPr>
          </a:p>
          <a:p>
            <a:pPr marL="12700">
              <a:lnSpc>
                <a:spcPct val="100000"/>
              </a:lnSpc>
              <a:spcBef>
                <a:spcPts val="790"/>
              </a:spcBef>
            </a:pPr>
            <a:r>
              <a:rPr sz="900" spc="10" dirty="0">
                <a:latin typeface="Calibri"/>
                <a:cs typeface="Calibri"/>
              </a:rPr>
              <a:t>600</a:t>
            </a:r>
            <a:endParaRPr sz="900">
              <a:latin typeface="Calibri"/>
              <a:cs typeface="Calibri"/>
            </a:endParaRPr>
          </a:p>
        </p:txBody>
      </p:sp>
      <p:sp>
        <p:nvSpPr>
          <p:cNvPr id="39" name="object 39"/>
          <p:cNvSpPr txBox="1"/>
          <p:nvPr/>
        </p:nvSpPr>
        <p:spPr>
          <a:xfrm>
            <a:off x="1867916" y="3105161"/>
            <a:ext cx="241935"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Cost</a:t>
            </a:r>
            <a:endParaRPr sz="900">
              <a:latin typeface="Calibri"/>
              <a:cs typeface="Calibri"/>
            </a:endParaRPr>
          </a:p>
        </p:txBody>
      </p:sp>
      <p:sp>
        <p:nvSpPr>
          <p:cNvPr id="40" name="object 40"/>
          <p:cNvSpPr/>
          <p:nvPr/>
        </p:nvSpPr>
        <p:spPr>
          <a:xfrm>
            <a:off x="2776727" y="4813553"/>
            <a:ext cx="283845" cy="26034"/>
          </a:xfrm>
          <a:custGeom>
            <a:avLst/>
            <a:gdLst/>
            <a:ahLst/>
            <a:cxnLst/>
            <a:rect l="l" t="t" r="r" b="b"/>
            <a:pathLst>
              <a:path w="283844" h="26035">
                <a:moveTo>
                  <a:pt x="71628" y="0"/>
                </a:moveTo>
                <a:lnTo>
                  <a:pt x="5334" y="0"/>
                </a:lnTo>
                <a:lnTo>
                  <a:pt x="0" y="6096"/>
                </a:lnTo>
                <a:lnTo>
                  <a:pt x="0" y="19812"/>
                </a:lnTo>
                <a:lnTo>
                  <a:pt x="5334" y="25908"/>
                </a:lnTo>
                <a:lnTo>
                  <a:pt x="71628" y="25908"/>
                </a:lnTo>
                <a:lnTo>
                  <a:pt x="76962" y="19812"/>
                </a:lnTo>
                <a:lnTo>
                  <a:pt x="76962" y="6096"/>
                </a:lnTo>
                <a:lnTo>
                  <a:pt x="71628" y="0"/>
                </a:lnTo>
                <a:close/>
              </a:path>
              <a:path w="283844" h="26035">
                <a:moveTo>
                  <a:pt x="174498" y="0"/>
                </a:moveTo>
                <a:lnTo>
                  <a:pt x="108966" y="0"/>
                </a:lnTo>
                <a:lnTo>
                  <a:pt x="102870" y="6096"/>
                </a:lnTo>
                <a:lnTo>
                  <a:pt x="102870" y="19812"/>
                </a:lnTo>
                <a:lnTo>
                  <a:pt x="108966" y="25908"/>
                </a:lnTo>
                <a:lnTo>
                  <a:pt x="174498" y="25908"/>
                </a:lnTo>
                <a:lnTo>
                  <a:pt x="180594" y="19812"/>
                </a:lnTo>
                <a:lnTo>
                  <a:pt x="180594" y="6096"/>
                </a:lnTo>
                <a:lnTo>
                  <a:pt x="174498" y="0"/>
                </a:lnTo>
                <a:close/>
              </a:path>
              <a:path w="283844" h="26035">
                <a:moveTo>
                  <a:pt x="278130" y="0"/>
                </a:moveTo>
                <a:lnTo>
                  <a:pt x="211836" y="0"/>
                </a:lnTo>
                <a:lnTo>
                  <a:pt x="206502" y="6096"/>
                </a:lnTo>
                <a:lnTo>
                  <a:pt x="206502" y="19812"/>
                </a:lnTo>
                <a:lnTo>
                  <a:pt x="211836" y="25908"/>
                </a:lnTo>
                <a:lnTo>
                  <a:pt x="278130" y="25908"/>
                </a:lnTo>
                <a:lnTo>
                  <a:pt x="283464" y="19812"/>
                </a:lnTo>
                <a:lnTo>
                  <a:pt x="283464" y="6096"/>
                </a:lnTo>
                <a:lnTo>
                  <a:pt x="278130" y="0"/>
                </a:lnTo>
                <a:close/>
              </a:path>
            </a:pathLst>
          </a:custGeom>
          <a:solidFill>
            <a:srgbClr val="001D5F"/>
          </a:solidFill>
        </p:spPr>
        <p:txBody>
          <a:bodyPr wrap="square" lIns="0" tIns="0" rIns="0" bIns="0" rtlCol="0"/>
          <a:lstStyle/>
          <a:p>
            <a:endParaRPr/>
          </a:p>
        </p:txBody>
      </p:sp>
      <p:sp>
        <p:nvSpPr>
          <p:cNvPr id="41" name="object 41"/>
          <p:cNvSpPr/>
          <p:nvPr/>
        </p:nvSpPr>
        <p:spPr>
          <a:xfrm>
            <a:off x="3470909" y="4807458"/>
            <a:ext cx="337185" cy="36195"/>
          </a:xfrm>
          <a:custGeom>
            <a:avLst/>
            <a:gdLst/>
            <a:ahLst/>
            <a:cxnLst/>
            <a:rect l="l" t="t" r="r" b="b"/>
            <a:pathLst>
              <a:path w="337185" h="36195">
                <a:moveTo>
                  <a:pt x="318515" y="0"/>
                </a:moveTo>
                <a:lnTo>
                  <a:pt x="7619" y="0"/>
                </a:lnTo>
                <a:lnTo>
                  <a:pt x="0" y="8382"/>
                </a:lnTo>
                <a:lnTo>
                  <a:pt x="0" y="28194"/>
                </a:lnTo>
                <a:lnTo>
                  <a:pt x="7619" y="35814"/>
                </a:lnTo>
                <a:lnTo>
                  <a:pt x="328421" y="35814"/>
                </a:lnTo>
                <a:lnTo>
                  <a:pt x="336803" y="28194"/>
                </a:lnTo>
                <a:lnTo>
                  <a:pt x="336803" y="18288"/>
                </a:lnTo>
                <a:lnTo>
                  <a:pt x="335339" y="11251"/>
                </a:lnTo>
                <a:lnTo>
                  <a:pt x="331374" y="5429"/>
                </a:lnTo>
                <a:lnTo>
                  <a:pt x="325552" y="1464"/>
                </a:lnTo>
                <a:lnTo>
                  <a:pt x="318515" y="0"/>
                </a:lnTo>
                <a:close/>
              </a:path>
            </a:pathLst>
          </a:custGeom>
          <a:solidFill>
            <a:srgbClr val="0000BE"/>
          </a:solidFill>
        </p:spPr>
        <p:txBody>
          <a:bodyPr wrap="square" lIns="0" tIns="0" rIns="0" bIns="0" rtlCol="0"/>
          <a:lstStyle/>
          <a:p>
            <a:endParaRPr/>
          </a:p>
        </p:txBody>
      </p:sp>
      <p:sp>
        <p:nvSpPr>
          <p:cNvPr id="42" name="object 42"/>
          <p:cNvSpPr/>
          <p:nvPr/>
        </p:nvSpPr>
        <p:spPr>
          <a:xfrm>
            <a:off x="4721352" y="4813553"/>
            <a:ext cx="283845" cy="26034"/>
          </a:xfrm>
          <a:custGeom>
            <a:avLst/>
            <a:gdLst/>
            <a:ahLst/>
            <a:cxnLst/>
            <a:rect l="l" t="t" r="r" b="b"/>
            <a:pathLst>
              <a:path w="283845" h="26035">
                <a:moveTo>
                  <a:pt x="96773" y="0"/>
                </a:moveTo>
                <a:lnTo>
                  <a:pt x="5333" y="0"/>
                </a:lnTo>
                <a:lnTo>
                  <a:pt x="0" y="6096"/>
                </a:lnTo>
                <a:lnTo>
                  <a:pt x="0" y="19812"/>
                </a:lnTo>
                <a:lnTo>
                  <a:pt x="5333" y="25908"/>
                </a:lnTo>
                <a:lnTo>
                  <a:pt x="96773" y="25908"/>
                </a:lnTo>
                <a:lnTo>
                  <a:pt x="102869" y="19812"/>
                </a:lnTo>
                <a:lnTo>
                  <a:pt x="102869" y="6096"/>
                </a:lnTo>
                <a:lnTo>
                  <a:pt x="96773" y="0"/>
                </a:lnTo>
                <a:close/>
              </a:path>
              <a:path w="283845" h="26035">
                <a:moveTo>
                  <a:pt x="278129" y="0"/>
                </a:moveTo>
                <a:lnTo>
                  <a:pt x="185927" y="0"/>
                </a:lnTo>
                <a:lnTo>
                  <a:pt x="180593" y="6096"/>
                </a:lnTo>
                <a:lnTo>
                  <a:pt x="180593" y="19812"/>
                </a:lnTo>
                <a:lnTo>
                  <a:pt x="185927" y="25908"/>
                </a:lnTo>
                <a:lnTo>
                  <a:pt x="278129" y="25908"/>
                </a:lnTo>
                <a:lnTo>
                  <a:pt x="283463" y="19812"/>
                </a:lnTo>
                <a:lnTo>
                  <a:pt x="283463" y="6096"/>
                </a:lnTo>
                <a:lnTo>
                  <a:pt x="278129" y="0"/>
                </a:lnTo>
                <a:close/>
              </a:path>
            </a:pathLst>
          </a:custGeom>
          <a:solidFill>
            <a:srgbClr val="5E5EFC"/>
          </a:solidFill>
        </p:spPr>
        <p:txBody>
          <a:bodyPr wrap="square" lIns="0" tIns="0" rIns="0" bIns="0" rtlCol="0"/>
          <a:lstStyle/>
          <a:p>
            <a:endParaRPr/>
          </a:p>
        </p:txBody>
      </p:sp>
      <p:sp>
        <p:nvSpPr>
          <p:cNvPr id="43" name="object 43"/>
          <p:cNvSpPr txBox="1"/>
          <p:nvPr/>
        </p:nvSpPr>
        <p:spPr>
          <a:xfrm>
            <a:off x="1284995" y="3250706"/>
            <a:ext cx="5265420" cy="2532380"/>
          </a:xfrm>
          <a:prstGeom prst="rect">
            <a:avLst/>
          </a:prstGeom>
        </p:spPr>
        <p:txBody>
          <a:bodyPr vert="horz" wrap="square" lIns="0" tIns="0" rIns="0" bIns="0" rtlCol="0">
            <a:spAutoFit/>
          </a:bodyPr>
          <a:lstStyle/>
          <a:p>
            <a:pPr marL="619760">
              <a:lnSpc>
                <a:spcPct val="100000"/>
              </a:lnSpc>
            </a:pPr>
            <a:r>
              <a:rPr sz="900" b="1" spc="15" dirty="0">
                <a:latin typeface="Calibri"/>
                <a:cs typeface="Calibri"/>
              </a:rPr>
              <a:t>per</a:t>
            </a:r>
            <a:endParaRPr sz="900">
              <a:latin typeface="Calibri"/>
              <a:cs typeface="Calibri"/>
            </a:endParaRPr>
          </a:p>
          <a:p>
            <a:pPr marL="487680">
              <a:lnSpc>
                <a:spcPct val="100000"/>
              </a:lnSpc>
              <a:spcBef>
                <a:spcPts val="70"/>
              </a:spcBef>
            </a:pPr>
            <a:r>
              <a:rPr sz="900" b="1" spc="15" dirty="0">
                <a:latin typeface="Calibri"/>
                <a:cs typeface="Calibri"/>
              </a:rPr>
              <a:t>Unit </a:t>
            </a:r>
            <a:r>
              <a:rPr sz="900" b="1" spc="10" dirty="0">
                <a:latin typeface="Calibri"/>
                <a:cs typeface="Calibri"/>
              </a:rPr>
              <a:t>($k) </a:t>
            </a:r>
            <a:r>
              <a:rPr sz="900" b="1" spc="155" dirty="0">
                <a:latin typeface="Calibri"/>
                <a:cs typeface="Calibri"/>
              </a:rPr>
              <a:t> </a:t>
            </a:r>
            <a:r>
              <a:rPr sz="1350" spc="15" baseline="15432" dirty="0">
                <a:latin typeface="Calibri"/>
                <a:cs typeface="Calibri"/>
              </a:rPr>
              <a:t>400</a:t>
            </a:r>
            <a:endParaRPr sz="1350" baseline="15432">
              <a:latin typeface="Calibri"/>
              <a:cs typeface="Calibri"/>
            </a:endParaRPr>
          </a:p>
          <a:p>
            <a:pPr marR="3071495" algn="ctr">
              <a:lnSpc>
                <a:spcPct val="100000"/>
              </a:lnSpc>
              <a:spcBef>
                <a:spcPts val="520"/>
              </a:spcBef>
            </a:pPr>
            <a:r>
              <a:rPr sz="900" spc="10" dirty="0">
                <a:latin typeface="Calibri"/>
                <a:cs typeface="Calibri"/>
              </a:rPr>
              <a:t>300</a:t>
            </a:r>
            <a:endParaRPr sz="900">
              <a:latin typeface="Calibri"/>
              <a:cs typeface="Calibri"/>
            </a:endParaRPr>
          </a:p>
          <a:p>
            <a:pPr marR="3071495" algn="ctr">
              <a:lnSpc>
                <a:spcPct val="100000"/>
              </a:lnSpc>
              <a:spcBef>
                <a:spcPts val="785"/>
              </a:spcBef>
            </a:pPr>
            <a:r>
              <a:rPr sz="900" spc="10" dirty="0">
                <a:latin typeface="Calibri"/>
                <a:cs typeface="Calibri"/>
              </a:rPr>
              <a:t>200</a:t>
            </a:r>
            <a:endParaRPr sz="900">
              <a:latin typeface="Calibri"/>
              <a:cs typeface="Calibri"/>
            </a:endParaRPr>
          </a:p>
          <a:p>
            <a:pPr marR="3071495" algn="ctr">
              <a:lnSpc>
                <a:spcPct val="100000"/>
              </a:lnSpc>
              <a:spcBef>
                <a:spcPts val="790"/>
              </a:spcBef>
            </a:pPr>
            <a:r>
              <a:rPr sz="900" spc="10" dirty="0">
                <a:latin typeface="Calibri"/>
                <a:cs typeface="Calibri"/>
              </a:rPr>
              <a:t>100</a:t>
            </a:r>
            <a:endParaRPr sz="900">
              <a:latin typeface="Calibri"/>
              <a:cs typeface="Calibri"/>
            </a:endParaRPr>
          </a:p>
          <a:p>
            <a:pPr marR="3034665" algn="ctr">
              <a:lnSpc>
                <a:spcPct val="100000"/>
              </a:lnSpc>
              <a:spcBef>
                <a:spcPts val="790"/>
              </a:spcBef>
            </a:pPr>
            <a:r>
              <a:rPr sz="900" spc="10" dirty="0">
                <a:latin typeface="Calibri"/>
                <a:cs typeface="Calibri"/>
              </a:rPr>
              <a:t>‐</a:t>
            </a:r>
            <a:endParaRPr sz="900">
              <a:latin typeface="Calibri"/>
              <a:cs typeface="Calibri"/>
            </a:endParaRPr>
          </a:p>
          <a:p>
            <a:pPr marL="1287780">
              <a:lnSpc>
                <a:spcPct val="100000"/>
              </a:lnSpc>
              <a:spcBef>
                <a:spcPts val="135"/>
              </a:spcBef>
            </a:pPr>
            <a:r>
              <a:rPr sz="900" spc="15" dirty="0">
                <a:latin typeface="Calibri"/>
                <a:cs typeface="Calibri"/>
              </a:rPr>
              <a:t>2003    2005    2007    2009    </a:t>
            </a:r>
            <a:r>
              <a:rPr sz="900" spc="20" dirty="0">
                <a:latin typeface="Calibri"/>
                <a:cs typeface="Calibri"/>
              </a:rPr>
              <a:t>2011    </a:t>
            </a:r>
            <a:r>
              <a:rPr sz="900" spc="15" dirty="0">
                <a:latin typeface="Calibri"/>
                <a:cs typeface="Calibri"/>
              </a:rPr>
              <a:t>2013    2015    2017  </a:t>
            </a:r>
            <a:r>
              <a:rPr sz="900" spc="20" dirty="0">
                <a:latin typeface="Calibri"/>
                <a:cs typeface="Calibri"/>
              </a:rPr>
              <a:t> </a:t>
            </a:r>
            <a:r>
              <a:rPr sz="900" spc="15" dirty="0">
                <a:latin typeface="Calibri"/>
                <a:cs typeface="Calibri"/>
              </a:rPr>
              <a:t>2019</a:t>
            </a:r>
            <a:endParaRPr sz="900">
              <a:latin typeface="Calibri"/>
              <a:cs typeface="Calibri"/>
            </a:endParaRPr>
          </a:p>
          <a:p>
            <a:pPr>
              <a:lnSpc>
                <a:spcPct val="100000"/>
              </a:lnSpc>
              <a:spcBef>
                <a:spcPts val="25"/>
              </a:spcBef>
            </a:pPr>
            <a:endParaRPr sz="950">
              <a:latin typeface="Times New Roman"/>
              <a:cs typeface="Times New Roman"/>
            </a:endParaRPr>
          </a:p>
          <a:p>
            <a:pPr marL="1838960">
              <a:lnSpc>
                <a:spcPct val="100000"/>
              </a:lnSpc>
              <a:tabLst>
                <a:tab pos="2538095" algn="l"/>
                <a:tab pos="3783329" algn="l"/>
              </a:tabLst>
            </a:pPr>
            <a:r>
              <a:rPr sz="900" spc="15" dirty="0">
                <a:latin typeface="Calibri"/>
                <a:cs typeface="Calibri"/>
              </a:rPr>
              <a:t>Min	</a:t>
            </a:r>
            <a:r>
              <a:rPr sz="900" spc="10" dirty="0">
                <a:latin typeface="Calibri"/>
                <a:cs typeface="Calibri"/>
              </a:rPr>
              <a:t>Global</a:t>
            </a:r>
            <a:r>
              <a:rPr sz="900" spc="20" dirty="0">
                <a:latin typeface="Calibri"/>
                <a:cs typeface="Calibri"/>
              </a:rPr>
              <a:t> </a:t>
            </a:r>
            <a:r>
              <a:rPr sz="900" spc="15" dirty="0">
                <a:latin typeface="Calibri"/>
                <a:cs typeface="Calibri"/>
              </a:rPr>
              <a:t>Average	Max</a:t>
            </a:r>
            <a:endParaRPr sz="900">
              <a:latin typeface="Calibri"/>
              <a:cs typeface="Calibri"/>
            </a:endParaRPr>
          </a:p>
          <a:p>
            <a:pPr>
              <a:lnSpc>
                <a:spcPct val="100000"/>
              </a:lnSpc>
            </a:pPr>
            <a:endParaRPr sz="900">
              <a:latin typeface="Times New Roman"/>
              <a:cs typeface="Times New Roman"/>
            </a:endParaRPr>
          </a:p>
          <a:p>
            <a:pPr>
              <a:lnSpc>
                <a:spcPct val="100000"/>
              </a:lnSpc>
              <a:spcBef>
                <a:spcPts val="20"/>
              </a:spcBef>
            </a:pPr>
            <a:endParaRPr sz="900">
              <a:latin typeface="Times New Roman"/>
              <a:cs typeface="Times New Roman"/>
            </a:endParaRPr>
          </a:p>
          <a:p>
            <a:pPr marL="12700" marR="5080">
              <a:lnSpc>
                <a:spcPct val="142400"/>
              </a:lnSpc>
            </a:pPr>
            <a:r>
              <a:rPr sz="950" spc="-10" dirty="0">
                <a:latin typeface="Arial"/>
                <a:cs typeface="Arial"/>
              </a:rPr>
              <a:t>The reference unit </a:t>
            </a:r>
            <a:r>
              <a:rPr sz="950" spc="-5" dirty="0">
                <a:latin typeface="Arial"/>
                <a:cs typeface="Arial"/>
              </a:rPr>
              <a:t>for </a:t>
            </a:r>
            <a:r>
              <a:rPr sz="950" spc="-10" dirty="0">
                <a:latin typeface="Arial"/>
                <a:cs typeface="Arial"/>
              </a:rPr>
              <a:t>Distillation Columns is 30’x100’, made of carbon steel, using valve trays, with  </a:t>
            </a:r>
            <a:r>
              <a:rPr sz="950" spc="-5" dirty="0">
                <a:latin typeface="Arial"/>
                <a:cs typeface="Arial"/>
              </a:rPr>
              <a:t>daily </a:t>
            </a:r>
            <a:r>
              <a:rPr sz="950" spc="-10" dirty="0">
                <a:latin typeface="Arial"/>
                <a:cs typeface="Arial"/>
              </a:rPr>
              <a:t>throughput capacity of 75k bpd, rated for </a:t>
            </a:r>
            <a:r>
              <a:rPr sz="950" spc="-5" dirty="0">
                <a:latin typeface="Arial"/>
                <a:cs typeface="Arial"/>
              </a:rPr>
              <a:t>a </a:t>
            </a:r>
            <a:r>
              <a:rPr sz="950" spc="-10" dirty="0">
                <a:latin typeface="Arial"/>
                <a:cs typeface="Arial"/>
              </a:rPr>
              <a:t>maximum temperature of 800° </a:t>
            </a:r>
            <a:r>
              <a:rPr sz="950" spc="-5" dirty="0">
                <a:latin typeface="Arial"/>
                <a:cs typeface="Arial"/>
              </a:rPr>
              <a:t>F. </a:t>
            </a:r>
            <a:r>
              <a:rPr sz="950" spc="-10" dirty="0">
                <a:latin typeface="Arial"/>
                <a:cs typeface="Arial"/>
              </a:rPr>
              <a:t>The benchmark  </a:t>
            </a:r>
            <a:r>
              <a:rPr sz="950" spc="-5" dirty="0">
                <a:latin typeface="Arial"/>
                <a:cs typeface="Arial"/>
              </a:rPr>
              <a:t>cost for </a:t>
            </a:r>
            <a:r>
              <a:rPr sz="950" spc="-10" dirty="0">
                <a:latin typeface="Arial"/>
                <a:cs typeface="Arial"/>
              </a:rPr>
              <a:t>this unit is</a:t>
            </a:r>
            <a:r>
              <a:rPr sz="950" spc="-50" dirty="0">
                <a:latin typeface="Arial"/>
                <a:cs typeface="Arial"/>
              </a:rPr>
              <a:t> </a:t>
            </a:r>
            <a:r>
              <a:rPr sz="950" spc="-10" dirty="0">
                <a:latin typeface="Arial"/>
                <a:cs typeface="Arial"/>
              </a:rPr>
              <a:t>$653k.</a:t>
            </a:r>
            <a:endParaRPr sz="950">
              <a:latin typeface="Arial"/>
              <a:cs typeface="Arial"/>
            </a:endParaRPr>
          </a:p>
        </p:txBody>
      </p:sp>
      <p:sp>
        <p:nvSpPr>
          <p:cNvPr id="44" name="object 44"/>
          <p:cNvSpPr/>
          <p:nvPr/>
        </p:nvSpPr>
        <p:spPr>
          <a:xfrm>
            <a:off x="1482852" y="2039111"/>
            <a:ext cx="4947920" cy="2905125"/>
          </a:xfrm>
          <a:custGeom>
            <a:avLst/>
            <a:gdLst/>
            <a:ahLst/>
            <a:cxnLst/>
            <a:rect l="l" t="t" r="r" b="b"/>
            <a:pathLst>
              <a:path w="4947920" h="2905125">
                <a:moveTo>
                  <a:pt x="4945380" y="0"/>
                </a:moveTo>
                <a:lnTo>
                  <a:pt x="2286" y="0"/>
                </a:lnTo>
                <a:lnTo>
                  <a:pt x="0" y="2286"/>
                </a:lnTo>
                <a:lnTo>
                  <a:pt x="0" y="2902458"/>
                </a:lnTo>
                <a:lnTo>
                  <a:pt x="2286" y="2904744"/>
                </a:lnTo>
                <a:lnTo>
                  <a:pt x="4945380" y="2904744"/>
                </a:lnTo>
                <a:lnTo>
                  <a:pt x="4947666" y="2902458"/>
                </a:lnTo>
                <a:lnTo>
                  <a:pt x="4947666" y="2900172"/>
                </a:lnTo>
                <a:lnTo>
                  <a:pt x="9144" y="2900172"/>
                </a:lnTo>
                <a:lnTo>
                  <a:pt x="4572" y="2895600"/>
                </a:lnTo>
                <a:lnTo>
                  <a:pt x="9144" y="2895600"/>
                </a:lnTo>
                <a:lnTo>
                  <a:pt x="9144" y="9144"/>
                </a:lnTo>
                <a:lnTo>
                  <a:pt x="4572" y="9144"/>
                </a:lnTo>
                <a:lnTo>
                  <a:pt x="9144" y="4572"/>
                </a:lnTo>
                <a:lnTo>
                  <a:pt x="4947666" y="4572"/>
                </a:lnTo>
                <a:lnTo>
                  <a:pt x="4947666" y="2286"/>
                </a:lnTo>
                <a:lnTo>
                  <a:pt x="4945380" y="0"/>
                </a:lnTo>
                <a:close/>
              </a:path>
              <a:path w="4947920" h="2905125">
                <a:moveTo>
                  <a:pt x="9144" y="2895600"/>
                </a:moveTo>
                <a:lnTo>
                  <a:pt x="4572" y="2895600"/>
                </a:lnTo>
                <a:lnTo>
                  <a:pt x="9144" y="2900172"/>
                </a:lnTo>
                <a:lnTo>
                  <a:pt x="9144" y="2895600"/>
                </a:lnTo>
                <a:close/>
              </a:path>
              <a:path w="4947920" h="2905125">
                <a:moveTo>
                  <a:pt x="4938522" y="2895600"/>
                </a:moveTo>
                <a:lnTo>
                  <a:pt x="9144" y="2895600"/>
                </a:lnTo>
                <a:lnTo>
                  <a:pt x="9144" y="2900172"/>
                </a:lnTo>
                <a:lnTo>
                  <a:pt x="4938522" y="2900172"/>
                </a:lnTo>
                <a:lnTo>
                  <a:pt x="4938522" y="2895600"/>
                </a:lnTo>
                <a:close/>
              </a:path>
              <a:path w="4947920" h="2905125">
                <a:moveTo>
                  <a:pt x="4938522" y="4572"/>
                </a:moveTo>
                <a:lnTo>
                  <a:pt x="4938522" y="2900172"/>
                </a:lnTo>
                <a:lnTo>
                  <a:pt x="4943094" y="2895600"/>
                </a:lnTo>
                <a:lnTo>
                  <a:pt x="4947666" y="2895600"/>
                </a:lnTo>
                <a:lnTo>
                  <a:pt x="4947666" y="9144"/>
                </a:lnTo>
                <a:lnTo>
                  <a:pt x="4943094" y="9144"/>
                </a:lnTo>
                <a:lnTo>
                  <a:pt x="4938522" y="4572"/>
                </a:lnTo>
                <a:close/>
              </a:path>
              <a:path w="4947920" h="2905125">
                <a:moveTo>
                  <a:pt x="4947666" y="2895600"/>
                </a:moveTo>
                <a:lnTo>
                  <a:pt x="4943094" y="2895600"/>
                </a:lnTo>
                <a:lnTo>
                  <a:pt x="4938522" y="2900172"/>
                </a:lnTo>
                <a:lnTo>
                  <a:pt x="4947666" y="2900172"/>
                </a:lnTo>
                <a:lnTo>
                  <a:pt x="4947666" y="2895600"/>
                </a:lnTo>
                <a:close/>
              </a:path>
              <a:path w="4947920" h="2905125">
                <a:moveTo>
                  <a:pt x="9144" y="4572"/>
                </a:moveTo>
                <a:lnTo>
                  <a:pt x="4572" y="9144"/>
                </a:lnTo>
                <a:lnTo>
                  <a:pt x="9144" y="9144"/>
                </a:lnTo>
                <a:lnTo>
                  <a:pt x="9144" y="4572"/>
                </a:lnTo>
                <a:close/>
              </a:path>
              <a:path w="4947920" h="2905125">
                <a:moveTo>
                  <a:pt x="4938522" y="4572"/>
                </a:moveTo>
                <a:lnTo>
                  <a:pt x="9144" y="4572"/>
                </a:lnTo>
                <a:lnTo>
                  <a:pt x="9144" y="9144"/>
                </a:lnTo>
                <a:lnTo>
                  <a:pt x="4938522" y="9143"/>
                </a:lnTo>
                <a:lnTo>
                  <a:pt x="4938522" y="4572"/>
                </a:lnTo>
                <a:close/>
              </a:path>
              <a:path w="4947920" h="2905125">
                <a:moveTo>
                  <a:pt x="4947666" y="4572"/>
                </a:moveTo>
                <a:lnTo>
                  <a:pt x="4938522" y="4572"/>
                </a:lnTo>
                <a:lnTo>
                  <a:pt x="4943094" y="9144"/>
                </a:lnTo>
                <a:lnTo>
                  <a:pt x="4947666" y="9144"/>
                </a:lnTo>
                <a:lnTo>
                  <a:pt x="4947666" y="4572"/>
                </a:lnTo>
                <a:close/>
              </a:path>
            </a:pathLst>
          </a:custGeom>
          <a:solidFill>
            <a:srgbClr val="858585"/>
          </a:solidFill>
        </p:spPr>
        <p:txBody>
          <a:bodyPr wrap="square" lIns="0" tIns="0" rIns="0" bIns="0" rtlCol="0"/>
          <a:lstStyle/>
          <a:p>
            <a:endParaRPr/>
          </a:p>
        </p:txBody>
      </p:sp>
      <p:sp>
        <p:nvSpPr>
          <p:cNvPr id="45" name="object 4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24</a:t>
            </a:fld>
            <a:endParaRPr spc="1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25</a:t>
            </a:fld>
            <a:endParaRPr spc="15" dirty="0"/>
          </a:p>
        </p:txBody>
      </p:sp>
      <p:sp>
        <p:nvSpPr>
          <p:cNvPr id="2" name="object 2"/>
          <p:cNvSpPr txBox="1"/>
          <p:nvPr/>
        </p:nvSpPr>
        <p:spPr>
          <a:xfrm>
            <a:off x="1284991" y="796843"/>
            <a:ext cx="5306695" cy="3197860"/>
          </a:xfrm>
          <a:prstGeom prst="rect">
            <a:avLst/>
          </a:prstGeom>
        </p:spPr>
        <p:txBody>
          <a:bodyPr vert="horz" wrap="square" lIns="0" tIns="0" rIns="0" bIns="0" rtlCol="0">
            <a:spAutoFit/>
          </a:bodyPr>
          <a:lstStyle/>
          <a:p>
            <a:pPr marL="443230" marR="5080" indent="-215900">
              <a:lnSpc>
                <a:spcPct val="142600"/>
              </a:lnSpc>
              <a:buFont typeface="Symbol"/>
              <a:buChar char=""/>
              <a:tabLst>
                <a:tab pos="442595" algn="l"/>
                <a:tab pos="443865" algn="l"/>
              </a:tabLst>
            </a:pPr>
            <a:r>
              <a:rPr sz="950" spc="-10" dirty="0">
                <a:latin typeface="Arial"/>
                <a:cs typeface="Arial"/>
              </a:rPr>
              <a:t>US costs </a:t>
            </a:r>
            <a:r>
              <a:rPr sz="950" spc="-5" dirty="0">
                <a:latin typeface="Arial"/>
                <a:cs typeface="Arial"/>
              </a:rPr>
              <a:t>for </a:t>
            </a:r>
            <a:r>
              <a:rPr sz="950" spc="-10" dirty="0">
                <a:latin typeface="Arial"/>
                <a:cs typeface="Arial"/>
              </a:rPr>
              <a:t>materials and labor are higher </a:t>
            </a:r>
            <a:r>
              <a:rPr sz="950" spc="-5" dirty="0">
                <a:latin typeface="Arial"/>
                <a:cs typeface="Arial"/>
              </a:rPr>
              <a:t>than </a:t>
            </a:r>
            <a:r>
              <a:rPr sz="950" spc="-10" dirty="0">
                <a:latin typeface="Arial"/>
                <a:cs typeface="Arial"/>
              </a:rPr>
              <a:t>in most global regions, putting </a:t>
            </a:r>
            <a:r>
              <a:rPr sz="950" spc="-5" dirty="0">
                <a:latin typeface="Arial"/>
                <a:cs typeface="Arial"/>
              </a:rPr>
              <a:t>it </a:t>
            </a:r>
            <a:r>
              <a:rPr sz="950" spc="-10" dirty="0">
                <a:latin typeface="Arial"/>
                <a:cs typeface="Arial"/>
              </a:rPr>
              <a:t>at up </a:t>
            </a:r>
            <a:r>
              <a:rPr sz="950" spc="-5" dirty="0">
                <a:latin typeface="Arial"/>
                <a:cs typeface="Arial"/>
              </a:rPr>
              <a:t>to </a:t>
            </a:r>
            <a:r>
              <a:rPr sz="950" spc="-10" dirty="0">
                <a:latin typeface="Arial"/>
                <a:cs typeface="Arial"/>
              </a:rPr>
              <a:t>an  18% </a:t>
            </a:r>
            <a:r>
              <a:rPr sz="950" spc="-5" dirty="0">
                <a:latin typeface="Arial"/>
                <a:cs typeface="Arial"/>
              </a:rPr>
              <a:t>cost </a:t>
            </a:r>
            <a:r>
              <a:rPr sz="950" spc="-10" dirty="0">
                <a:latin typeface="Arial"/>
                <a:cs typeface="Arial"/>
              </a:rPr>
              <a:t>disadvantage compared </a:t>
            </a:r>
            <a:r>
              <a:rPr sz="950" spc="-5" dirty="0">
                <a:latin typeface="Arial"/>
                <a:cs typeface="Arial"/>
              </a:rPr>
              <a:t>to </a:t>
            </a:r>
            <a:r>
              <a:rPr sz="950" spc="-10" dirty="0">
                <a:latin typeface="Arial"/>
                <a:cs typeface="Arial"/>
              </a:rPr>
              <a:t>low-cost countries such as</a:t>
            </a:r>
            <a:r>
              <a:rPr sz="950" spc="70" dirty="0">
                <a:latin typeface="Arial"/>
                <a:cs typeface="Arial"/>
              </a:rPr>
              <a:t> </a:t>
            </a:r>
            <a:r>
              <a:rPr sz="950" spc="-10" dirty="0">
                <a:latin typeface="Arial"/>
                <a:cs typeface="Arial"/>
              </a:rPr>
              <a:t>Malaysia.</a:t>
            </a:r>
            <a:endParaRPr sz="950">
              <a:latin typeface="Arial"/>
              <a:cs typeface="Arial"/>
            </a:endParaRPr>
          </a:p>
          <a:p>
            <a:pPr>
              <a:lnSpc>
                <a:spcPct val="100000"/>
              </a:lnSpc>
              <a:buFont typeface="Symbol"/>
              <a:buChar char=""/>
            </a:pPr>
            <a:endParaRPr sz="1000">
              <a:latin typeface="Times New Roman"/>
              <a:cs typeface="Times New Roman"/>
            </a:endParaRPr>
          </a:p>
          <a:p>
            <a:pPr>
              <a:lnSpc>
                <a:spcPct val="100000"/>
              </a:lnSpc>
              <a:buFont typeface="Symbol"/>
              <a:buChar char=""/>
            </a:pPr>
            <a:endParaRPr sz="850">
              <a:latin typeface="Times New Roman"/>
              <a:cs typeface="Times New Roman"/>
            </a:endParaRPr>
          </a:p>
          <a:p>
            <a:pPr marL="12700">
              <a:lnSpc>
                <a:spcPct val="100000"/>
              </a:lnSpc>
            </a:pPr>
            <a:r>
              <a:rPr sz="950" spc="-10" dirty="0">
                <a:latin typeface="Arial"/>
                <a:cs typeface="Arial"/>
              </a:rPr>
              <a:t>Production costs are lowest in Asia, by </a:t>
            </a:r>
            <a:r>
              <a:rPr sz="950" spc="-5" dirty="0">
                <a:latin typeface="Arial"/>
                <a:cs typeface="Arial"/>
              </a:rPr>
              <a:t>a </a:t>
            </a:r>
            <a:r>
              <a:rPr sz="950" spc="-10" dirty="0">
                <a:latin typeface="Arial"/>
                <a:cs typeface="Arial"/>
              </a:rPr>
              <a:t>substantial</a:t>
            </a:r>
            <a:r>
              <a:rPr sz="950" spc="100" dirty="0">
                <a:latin typeface="Arial"/>
                <a:cs typeface="Arial"/>
              </a:rPr>
              <a:t> </a:t>
            </a:r>
            <a:r>
              <a:rPr sz="950" spc="-10" dirty="0">
                <a:latin typeface="Arial"/>
                <a:cs typeface="Arial"/>
              </a:rPr>
              <a:t>margin.</a:t>
            </a:r>
            <a:endParaRPr sz="950">
              <a:latin typeface="Arial"/>
              <a:cs typeface="Arial"/>
            </a:endParaRPr>
          </a:p>
          <a:p>
            <a:pPr marL="443230" marR="34925" indent="-215900">
              <a:lnSpc>
                <a:spcPct val="142400"/>
              </a:lnSpc>
              <a:spcBef>
                <a:spcPts val="615"/>
              </a:spcBef>
              <a:buFont typeface="Symbol"/>
              <a:buChar char=""/>
              <a:tabLst>
                <a:tab pos="442595" algn="l"/>
                <a:tab pos="443865" algn="l"/>
              </a:tabLst>
            </a:pPr>
            <a:r>
              <a:rPr sz="950" spc="-10" dirty="0">
                <a:latin typeface="Arial"/>
                <a:cs typeface="Arial"/>
              </a:rPr>
              <a:t>Manufacturing and materials costs are lowest in Southeast Asia </a:t>
            </a:r>
            <a:r>
              <a:rPr sz="950" spc="-5" dirty="0">
                <a:latin typeface="Arial"/>
                <a:cs typeface="Arial"/>
              </a:rPr>
              <a:t>– </a:t>
            </a:r>
            <a:r>
              <a:rPr sz="950" spc="-10" dirty="0">
                <a:latin typeface="Arial"/>
                <a:cs typeface="Arial"/>
              </a:rPr>
              <a:t>at an index level of 82.  Labor </a:t>
            </a:r>
            <a:r>
              <a:rPr sz="950" spc="-5" dirty="0">
                <a:latin typeface="Arial"/>
                <a:cs typeface="Arial"/>
              </a:rPr>
              <a:t>costs </a:t>
            </a:r>
            <a:r>
              <a:rPr sz="950" spc="-10" dirty="0">
                <a:latin typeface="Arial"/>
                <a:cs typeface="Arial"/>
              </a:rPr>
              <a:t>are low, even compared to China and India, and comparatively little competing  demand </a:t>
            </a:r>
            <a:r>
              <a:rPr sz="950" spc="-5" dirty="0">
                <a:latin typeface="Arial"/>
                <a:cs typeface="Arial"/>
              </a:rPr>
              <a:t>from </a:t>
            </a:r>
            <a:r>
              <a:rPr sz="950" spc="-10" dirty="0">
                <a:latin typeface="Arial"/>
                <a:cs typeface="Arial"/>
              </a:rPr>
              <a:t>heavy equipment manufacturers </a:t>
            </a:r>
            <a:r>
              <a:rPr sz="950" spc="-5" dirty="0">
                <a:latin typeface="Arial"/>
                <a:cs typeface="Arial"/>
              </a:rPr>
              <a:t>for steel </a:t>
            </a:r>
            <a:r>
              <a:rPr sz="950" spc="-10" dirty="0">
                <a:latin typeface="Arial"/>
                <a:cs typeface="Arial"/>
              </a:rPr>
              <a:t>produced </a:t>
            </a:r>
            <a:r>
              <a:rPr sz="950" spc="-5" dirty="0">
                <a:latin typeface="Arial"/>
                <a:cs typeface="Arial"/>
              </a:rPr>
              <a:t>by </a:t>
            </a:r>
            <a:r>
              <a:rPr sz="950" spc="-10" dirty="0">
                <a:latin typeface="Arial"/>
                <a:cs typeface="Arial"/>
              </a:rPr>
              <a:t>regional </a:t>
            </a:r>
            <a:r>
              <a:rPr sz="950" spc="-5" dirty="0">
                <a:latin typeface="Arial"/>
                <a:cs typeface="Arial"/>
              </a:rPr>
              <a:t>mills  </a:t>
            </a:r>
            <a:r>
              <a:rPr sz="950" spc="-10" dirty="0">
                <a:latin typeface="Arial"/>
                <a:cs typeface="Arial"/>
              </a:rPr>
              <a:t>contributes to lower metal costs. KNM, based in Malaysia, is possibly the best-positioned of  any manufacturer to take advantage of the </a:t>
            </a:r>
            <a:r>
              <a:rPr sz="950" spc="-5" dirty="0">
                <a:latin typeface="Arial"/>
                <a:cs typeface="Arial"/>
              </a:rPr>
              <a:t>low </a:t>
            </a:r>
            <a:r>
              <a:rPr sz="950" spc="-10" dirty="0">
                <a:latin typeface="Arial"/>
                <a:cs typeface="Arial"/>
              </a:rPr>
              <a:t>production costs in Southeast</a:t>
            </a:r>
            <a:r>
              <a:rPr sz="950" spc="125" dirty="0">
                <a:latin typeface="Arial"/>
                <a:cs typeface="Arial"/>
              </a:rPr>
              <a:t> </a:t>
            </a:r>
            <a:r>
              <a:rPr sz="950" spc="-10" dirty="0">
                <a:latin typeface="Arial"/>
                <a:cs typeface="Arial"/>
              </a:rPr>
              <a:t>Asia.</a:t>
            </a:r>
            <a:endParaRPr sz="950">
              <a:latin typeface="Arial"/>
              <a:cs typeface="Arial"/>
            </a:endParaRPr>
          </a:p>
          <a:p>
            <a:pPr marL="443230" marR="14604" indent="-215900">
              <a:lnSpc>
                <a:spcPct val="142400"/>
              </a:lnSpc>
              <a:spcBef>
                <a:spcPts val="65"/>
              </a:spcBef>
              <a:buFont typeface="Symbol"/>
              <a:buChar char=""/>
              <a:tabLst>
                <a:tab pos="442595" algn="l"/>
                <a:tab pos="443865" algn="l"/>
              </a:tabLst>
            </a:pPr>
            <a:r>
              <a:rPr sz="950" spc="-10" dirty="0">
                <a:latin typeface="Arial"/>
                <a:cs typeface="Arial"/>
              </a:rPr>
              <a:t>China and India have </a:t>
            </a:r>
            <a:r>
              <a:rPr sz="950" spc="-5" dirty="0">
                <a:latin typeface="Arial"/>
                <a:cs typeface="Arial"/>
              </a:rPr>
              <a:t>slightly </a:t>
            </a:r>
            <a:r>
              <a:rPr sz="950" spc="-10" dirty="0">
                <a:latin typeface="Arial"/>
                <a:cs typeface="Arial"/>
              </a:rPr>
              <a:t>higher price levels, at 87 and 86, respectively. Labor costs </a:t>
            </a:r>
            <a:r>
              <a:rPr sz="950" spc="-5" dirty="0">
                <a:latin typeface="Arial"/>
                <a:cs typeface="Arial"/>
              </a:rPr>
              <a:t>for  </a:t>
            </a:r>
            <a:r>
              <a:rPr sz="950" spc="-10" dirty="0">
                <a:latin typeface="Arial"/>
                <a:cs typeface="Arial"/>
              </a:rPr>
              <a:t>machinists and welders are about 20% of </a:t>
            </a:r>
            <a:r>
              <a:rPr sz="950" spc="-15" dirty="0">
                <a:latin typeface="Arial"/>
                <a:cs typeface="Arial"/>
              </a:rPr>
              <a:t>US </a:t>
            </a:r>
            <a:r>
              <a:rPr sz="950" spc="-10" dirty="0">
                <a:latin typeface="Arial"/>
                <a:cs typeface="Arial"/>
              </a:rPr>
              <a:t>levels (80% cheaper) accounting </a:t>
            </a:r>
            <a:r>
              <a:rPr sz="950" spc="-5" dirty="0">
                <a:latin typeface="Arial"/>
                <a:cs typeface="Arial"/>
              </a:rPr>
              <a:t>for </a:t>
            </a:r>
            <a:r>
              <a:rPr sz="950" spc="-10" dirty="0">
                <a:latin typeface="Arial"/>
                <a:cs typeface="Arial"/>
              </a:rPr>
              <a:t>much of  the difference. Lower electricity and slightly lower metals costs account </a:t>
            </a:r>
            <a:r>
              <a:rPr sz="950" spc="-5" dirty="0">
                <a:latin typeface="Arial"/>
                <a:cs typeface="Arial"/>
              </a:rPr>
              <a:t>for </a:t>
            </a:r>
            <a:r>
              <a:rPr sz="950" spc="-10" dirty="0">
                <a:latin typeface="Arial"/>
                <a:cs typeface="Arial"/>
              </a:rPr>
              <a:t>much of </a:t>
            </a:r>
            <a:r>
              <a:rPr sz="950" spc="-5" dirty="0">
                <a:latin typeface="Arial"/>
                <a:cs typeface="Arial"/>
              </a:rPr>
              <a:t>the rest.  </a:t>
            </a:r>
            <a:r>
              <a:rPr sz="950" spc="-10" dirty="0">
                <a:latin typeface="Arial"/>
                <a:cs typeface="Arial"/>
              </a:rPr>
              <a:t>For example, Essar manufactured two </a:t>
            </a:r>
            <a:r>
              <a:rPr sz="950" spc="-5" dirty="0">
                <a:latin typeface="Arial"/>
                <a:cs typeface="Arial"/>
              </a:rPr>
              <a:t>distillation </a:t>
            </a:r>
            <a:r>
              <a:rPr sz="950" spc="-10" dirty="0">
                <a:latin typeface="Arial"/>
                <a:cs typeface="Arial"/>
              </a:rPr>
              <a:t>columns </a:t>
            </a:r>
            <a:r>
              <a:rPr sz="950" spc="-5" dirty="0">
                <a:latin typeface="Arial"/>
                <a:cs typeface="Arial"/>
              </a:rPr>
              <a:t>for </a:t>
            </a:r>
            <a:r>
              <a:rPr sz="950" spc="-10" dirty="0">
                <a:latin typeface="Arial"/>
                <a:cs typeface="Arial"/>
              </a:rPr>
              <a:t>IOCL’s Paradip refinery, one  ADU and one VDU, </a:t>
            </a:r>
            <a:r>
              <a:rPr sz="950" spc="-5" dirty="0">
                <a:latin typeface="Arial"/>
                <a:cs typeface="Arial"/>
              </a:rPr>
              <a:t>clad </a:t>
            </a:r>
            <a:r>
              <a:rPr sz="950" spc="-10" dirty="0">
                <a:latin typeface="Arial"/>
                <a:cs typeface="Arial"/>
              </a:rPr>
              <a:t>in stainless steel, for </a:t>
            </a:r>
            <a:r>
              <a:rPr sz="950" spc="-5" dirty="0">
                <a:latin typeface="Arial"/>
                <a:cs typeface="Arial"/>
              </a:rPr>
              <a:t>a total </a:t>
            </a:r>
            <a:r>
              <a:rPr sz="950" spc="-10" dirty="0">
                <a:latin typeface="Arial"/>
                <a:cs typeface="Arial"/>
              </a:rPr>
              <a:t>of $4.7m. Comparable </a:t>
            </a:r>
            <a:r>
              <a:rPr sz="950" spc="-5" dirty="0">
                <a:latin typeface="Arial"/>
                <a:cs typeface="Arial"/>
              </a:rPr>
              <a:t>units </a:t>
            </a:r>
            <a:r>
              <a:rPr sz="950" spc="-10" dirty="0">
                <a:latin typeface="Arial"/>
                <a:cs typeface="Arial"/>
              </a:rPr>
              <a:t>would  have cost </a:t>
            </a:r>
            <a:r>
              <a:rPr sz="950" spc="-5" dirty="0">
                <a:latin typeface="Arial"/>
                <a:cs typeface="Arial"/>
              </a:rPr>
              <a:t>a </a:t>
            </a:r>
            <a:r>
              <a:rPr sz="950" spc="-10" dirty="0">
                <a:latin typeface="Arial"/>
                <a:cs typeface="Arial"/>
              </a:rPr>
              <a:t>total of $5.8m manufactured in the US or Western</a:t>
            </a:r>
            <a:r>
              <a:rPr sz="950" spc="105" dirty="0">
                <a:latin typeface="Arial"/>
                <a:cs typeface="Arial"/>
              </a:rPr>
              <a:t> </a:t>
            </a:r>
            <a:r>
              <a:rPr sz="950" spc="-10" dirty="0">
                <a:latin typeface="Arial"/>
                <a:cs typeface="Arial"/>
              </a:rPr>
              <a:t>Europe.</a:t>
            </a:r>
            <a:endParaRPr sz="950">
              <a:latin typeface="Arial"/>
              <a:cs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26</a:t>
            </a:fld>
            <a:endParaRPr spc="15" dirty="0"/>
          </a:p>
        </p:txBody>
      </p:sp>
      <p:sp>
        <p:nvSpPr>
          <p:cNvPr id="2" name="object 2"/>
          <p:cNvSpPr txBox="1"/>
          <p:nvPr/>
        </p:nvSpPr>
        <p:spPr>
          <a:xfrm>
            <a:off x="1922017" y="850138"/>
            <a:ext cx="393065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5: Regional </a:t>
            </a:r>
            <a:r>
              <a:rPr sz="950" b="1" spc="-5" dirty="0">
                <a:latin typeface="Arial"/>
                <a:cs typeface="Arial"/>
              </a:rPr>
              <a:t>Price </a:t>
            </a:r>
            <a:r>
              <a:rPr sz="950" b="1" spc="-10" dirty="0">
                <a:latin typeface="Arial"/>
                <a:cs typeface="Arial"/>
              </a:rPr>
              <a:t>Variations over </a:t>
            </a:r>
            <a:r>
              <a:rPr sz="950" b="1" spc="-5" dirty="0">
                <a:latin typeface="Arial"/>
                <a:cs typeface="Arial"/>
              </a:rPr>
              <a:t>Time </a:t>
            </a:r>
            <a:r>
              <a:rPr sz="950" b="1" spc="-10" dirty="0">
                <a:latin typeface="Arial"/>
                <a:cs typeface="Arial"/>
              </a:rPr>
              <a:t>for Distillation</a:t>
            </a:r>
            <a:r>
              <a:rPr sz="950" b="1" spc="105" dirty="0">
                <a:latin typeface="Arial"/>
                <a:cs typeface="Arial"/>
              </a:rPr>
              <a:t> </a:t>
            </a:r>
            <a:r>
              <a:rPr sz="950" b="1" spc="-10" dirty="0">
                <a:latin typeface="Arial"/>
                <a:cs typeface="Arial"/>
              </a:rPr>
              <a:t>Columns</a:t>
            </a:r>
            <a:endParaRPr sz="950">
              <a:latin typeface="Arial"/>
              <a:cs typeface="Arial"/>
            </a:endParaRPr>
          </a:p>
        </p:txBody>
      </p:sp>
      <p:graphicFrame>
        <p:nvGraphicFramePr>
          <p:cNvPr id="3" name="object 3"/>
          <p:cNvGraphicFramePr>
            <a:graphicFrameLocks noGrp="1"/>
          </p:cNvGraphicFramePr>
          <p:nvPr/>
        </p:nvGraphicFramePr>
        <p:xfrm>
          <a:off x="1351025" y="1206246"/>
          <a:ext cx="5073015" cy="1715770"/>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1450">
                <a:tc>
                  <a:txBody>
                    <a:bodyPr/>
                    <a:lstStyle/>
                    <a:p>
                      <a:pPr marL="298450">
                        <a:lnSpc>
                          <a:spcPts val="1280"/>
                        </a:lnSpc>
                      </a:pPr>
                      <a:r>
                        <a:rPr sz="1100" b="1" spc="10" dirty="0">
                          <a:latin typeface="Arial"/>
                          <a:cs typeface="Arial"/>
                        </a:rPr>
                        <a:t>Region/Country</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242570">
                        <a:lnSpc>
                          <a:spcPts val="1280"/>
                        </a:lnSpc>
                      </a:pPr>
                      <a:r>
                        <a:rPr sz="1100" b="1" spc="15" dirty="0">
                          <a:latin typeface="Arial"/>
                          <a:cs typeface="Arial"/>
                        </a:rPr>
                        <a:t>Today</a:t>
                      </a:r>
                      <a:endParaRPr sz="110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L="267335">
                        <a:lnSpc>
                          <a:spcPts val="1280"/>
                        </a:lnSpc>
                      </a:pPr>
                      <a:r>
                        <a:rPr sz="1100" b="1" spc="15" dirty="0">
                          <a:latin typeface="Arial"/>
                          <a:cs typeface="Arial"/>
                        </a:rPr>
                        <a:t>2014</a:t>
                      </a:r>
                      <a:endParaRPr sz="1100">
                        <a:latin typeface="Arial"/>
                        <a:cs typeface="Arial"/>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L="240665">
                        <a:lnSpc>
                          <a:spcPts val="1280"/>
                        </a:lnSpc>
                      </a:pPr>
                      <a:r>
                        <a:rPr sz="1100" b="1" spc="10" dirty="0">
                          <a:latin typeface="Arial"/>
                          <a:cs typeface="Arial"/>
                        </a:rPr>
                        <a:t>2015</a:t>
                      </a:r>
                      <a:endParaRPr sz="110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L="240029">
                        <a:lnSpc>
                          <a:spcPts val="1280"/>
                        </a:lnSpc>
                      </a:pPr>
                      <a:r>
                        <a:rPr sz="1100" b="1" spc="10" dirty="0">
                          <a:latin typeface="Arial"/>
                          <a:cs typeface="Arial"/>
                        </a:rPr>
                        <a:t>2020</a:t>
                      </a:r>
                      <a:endParaRPr sz="1100">
                        <a:latin typeface="Arial"/>
                        <a:cs typeface="Arial"/>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170687">
                <a:tc>
                  <a:txBody>
                    <a:bodyPr/>
                    <a:lstStyle/>
                    <a:p>
                      <a:pPr marL="61594">
                        <a:lnSpc>
                          <a:spcPts val="1270"/>
                        </a:lnSpc>
                      </a:pPr>
                      <a:r>
                        <a:rPr sz="1100" spc="10" dirty="0">
                          <a:latin typeface="Arial"/>
                          <a:cs typeface="Arial"/>
                        </a:rPr>
                        <a:t>North</a:t>
                      </a:r>
                      <a:r>
                        <a:rPr sz="1100" spc="-50"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.00</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1.00</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1.05</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1"/>
                  </a:ext>
                </a:extLst>
              </a:tr>
              <a:tr h="170688">
                <a:tc>
                  <a:txBody>
                    <a:bodyPr/>
                    <a:lstStyle/>
                    <a:p>
                      <a:pPr marL="61594">
                        <a:lnSpc>
                          <a:spcPts val="1270"/>
                        </a:lnSpc>
                      </a:pPr>
                      <a:r>
                        <a:rPr sz="1100" spc="10" dirty="0">
                          <a:latin typeface="Arial"/>
                          <a:cs typeface="Arial"/>
                        </a:rPr>
                        <a:t>Latin</a:t>
                      </a:r>
                      <a:r>
                        <a:rPr sz="1100" spc="-65"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0.98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1.14</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2"/>
                  </a:ext>
                </a:extLst>
              </a:tr>
              <a:tr h="171450">
                <a:tc>
                  <a:txBody>
                    <a:bodyPr/>
                    <a:lstStyle/>
                    <a:p>
                      <a:pPr marL="61594">
                        <a:lnSpc>
                          <a:spcPts val="1275"/>
                        </a:lnSpc>
                      </a:pPr>
                      <a:r>
                        <a:rPr sz="1100" spc="15" dirty="0">
                          <a:latin typeface="Arial"/>
                          <a:cs typeface="Arial"/>
                        </a:rPr>
                        <a:t>Europe</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1.03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1</a:t>
                      </a:r>
                      <a:r>
                        <a:rPr sz="1100" spc="-5" dirty="0">
                          <a:latin typeface="Times New Roman"/>
                          <a:cs typeface="Times New Roman"/>
                        </a:rPr>
                        <a:t>.02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1.07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170306">
                <a:tc>
                  <a:txBody>
                    <a:bodyPr/>
                    <a:lstStyle/>
                    <a:p>
                      <a:pPr marL="61594">
                        <a:lnSpc>
                          <a:spcPts val="1270"/>
                        </a:lnSpc>
                      </a:pPr>
                      <a:r>
                        <a:rPr sz="1100" spc="5" dirty="0">
                          <a:latin typeface="Arial"/>
                          <a:cs typeface="Arial"/>
                        </a:rPr>
                        <a:t>Africa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0.97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4"/>
                  </a:ext>
                </a:extLst>
              </a:tr>
              <a:tr h="170688">
                <a:tc>
                  <a:txBody>
                    <a:bodyPr/>
                    <a:lstStyle/>
                    <a:p>
                      <a:pPr marL="61594">
                        <a:lnSpc>
                          <a:spcPts val="1270"/>
                        </a:lnSpc>
                      </a:pPr>
                      <a:r>
                        <a:rPr sz="1100" spc="10" dirty="0">
                          <a:latin typeface="Arial"/>
                          <a:cs typeface="Arial"/>
                        </a:rPr>
                        <a:t>India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1.02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170688">
                <a:tc>
                  <a:txBody>
                    <a:bodyPr/>
                    <a:lstStyle/>
                    <a:p>
                      <a:pPr marL="61594">
                        <a:lnSpc>
                          <a:spcPts val="1275"/>
                        </a:lnSpc>
                      </a:pPr>
                      <a:r>
                        <a:rPr sz="1100" spc="10" dirty="0">
                          <a:latin typeface="Arial"/>
                          <a:cs typeface="Arial"/>
                        </a:rPr>
                        <a:t>Russia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0.94</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.94</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1.12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6"/>
                  </a:ext>
                </a:extLst>
              </a:tr>
              <a:tr h="171450">
                <a:tc>
                  <a:txBody>
                    <a:bodyPr/>
                    <a:lstStyle/>
                    <a:p>
                      <a:pPr marL="61594">
                        <a:lnSpc>
                          <a:spcPts val="1275"/>
                        </a:lnSpc>
                      </a:pPr>
                      <a:r>
                        <a:rPr sz="1100" spc="15" dirty="0">
                          <a:latin typeface="Arial"/>
                          <a:cs typeface="Arial"/>
                        </a:rPr>
                        <a:t>China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.87</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0.91</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170687">
                <a:tc>
                  <a:txBody>
                    <a:bodyPr/>
                    <a:lstStyle/>
                    <a:p>
                      <a:pPr marL="61594">
                        <a:lnSpc>
                          <a:spcPts val="1270"/>
                        </a:lnSpc>
                      </a:pPr>
                      <a:r>
                        <a:rPr sz="1100" spc="15" dirty="0">
                          <a:latin typeface="Arial"/>
                          <a:cs typeface="Arial"/>
                        </a:rPr>
                        <a:t>Japan</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1.11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1.08</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8"/>
                  </a:ext>
                </a:extLst>
              </a:tr>
              <a:tr h="171069">
                <a:tc>
                  <a:txBody>
                    <a:bodyPr/>
                    <a:lstStyle/>
                    <a:p>
                      <a:pPr marL="61594">
                        <a:lnSpc>
                          <a:spcPts val="1270"/>
                        </a:lnSpc>
                      </a:pPr>
                      <a:r>
                        <a:rPr sz="1100" spc="10" dirty="0">
                          <a:latin typeface="Arial"/>
                          <a:cs typeface="Arial"/>
                        </a:rPr>
                        <a:t>Other</a:t>
                      </a:r>
                      <a:r>
                        <a:rPr sz="1100" spc="-85" dirty="0">
                          <a:latin typeface="Arial"/>
                          <a:cs typeface="Arial"/>
                        </a:rPr>
                        <a:t> </a:t>
                      </a:r>
                      <a:r>
                        <a:rPr sz="1100" spc="10" dirty="0">
                          <a:latin typeface="Arial"/>
                          <a:cs typeface="Arial"/>
                        </a:rPr>
                        <a:t>Asia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0.83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0.85</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9"/>
                  </a:ext>
                </a:extLst>
              </a:tr>
            </a:tbl>
          </a:graphicData>
        </a:graphic>
      </p:graphicFrame>
      <p:sp>
        <p:nvSpPr>
          <p:cNvPr id="4" name="object 4"/>
          <p:cNvSpPr txBox="1"/>
          <p:nvPr/>
        </p:nvSpPr>
        <p:spPr>
          <a:xfrm>
            <a:off x="1177553" y="3326638"/>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7.</a:t>
            </a:r>
            <a:r>
              <a:rPr sz="950" b="1" spc="-15" dirty="0">
                <a:latin typeface="Arial"/>
                <a:cs typeface="Arial"/>
              </a:rPr>
              <a:t>2</a:t>
            </a:r>
            <a:r>
              <a:rPr sz="950" b="1" dirty="0">
                <a:latin typeface="Arial"/>
                <a:cs typeface="Arial"/>
              </a:rPr>
              <a:t>.</a:t>
            </a:r>
            <a:r>
              <a:rPr sz="950" b="1" spc="-5" dirty="0">
                <a:latin typeface="Arial"/>
                <a:cs typeface="Arial"/>
              </a:rPr>
              <a:t>4</a:t>
            </a:r>
            <a:endParaRPr sz="950">
              <a:latin typeface="Arial"/>
              <a:cs typeface="Arial"/>
            </a:endParaRPr>
          </a:p>
        </p:txBody>
      </p:sp>
      <p:sp>
        <p:nvSpPr>
          <p:cNvPr id="5" name="object 5"/>
          <p:cNvSpPr txBox="1"/>
          <p:nvPr/>
        </p:nvSpPr>
        <p:spPr>
          <a:xfrm>
            <a:off x="1608292" y="3326638"/>
            <a:ext cx="303403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Price Differences </a:t>
            </a:r>
            <a:r>
              <a:rPr sz="950" b="1" spc="-5" dirty="0">
                <a:latin typeface="Arial"/>
                <a:cs typeface="Arial"/>
              </a:rPr>
              <a:t>by </a:t>
            </a:r>
            <a:r>
              <a:rPr sz="950" b="1" spc="-10" dirty="0">
                <a:latin typeface="Arial"/>
                <a:cs typeface="Arial"/>
              </a:rPr>
              <a:t>Technology, Model, and</a:t>
            </a:r>
            <a:r>
              <a:rPr sz="950" b="1" dirty="0">
                <a:latin typeface="Arial"/>
                <a:cs typeface="Arial"/>
              </a:rPr>
              <a:t> </a:t>
            </a:r>
            <a:r>
              <a:rPr sz="950" b="1" spc="-10" dirty="0">
                <a:latin typeface="Arial"/>
                <a:cs typeface="Arial"/>
              </a:rPr>
              <a:t>Feature</a:t>
            </a:r>
            <a:endParaRPr sz="950">
              <a:latin typeface="Arial"/>
              <a:cs typeface="Arial"/>
            </a:endParaRPr>
          </a:p>
        </p:txBody>
      </p:sp>
      <p:sp>
        <p:nvSpPr>
          <p:cNvPr id="6" name="object 6"/>
          <p:cNvSpPr txBox="1"/>
          <p:nvPr/>
        </p:nvSpPr>
        <p:spPr>
          <a:xfrm>
            <a:off x="1284992" y="3818889"/>
            <a:ext cx="5219065" cy="425450"/>
          </a:xfrm>
          <a:prstGeom prst="rect">
            <a:avLst/>
          </a:prstGeom>
        </p:spPr>
        <p:txBody>
          <a:bodyPr vert="horz" wrap="square" lIns="0" tIns="0" rIns="0" bIns="0" rtlCol="0">
            <a:spAutoFit/>
          </a:bodyPr>
          <a:lstStyle/>
          <a:p>
            <a:pPr marL="12700" marR="5080">
              <a:lnSpc>
                <a:spcPct val="142100"/>
              </a:lnSpc>
            </a:pPr>
            <a:r>
              <a:rPr sz="950" spc="-5" dirty="0">
                <a:latin typeface="Arial"/>
                <a:cs typeface="Arial"/>
              </a:rPr>
              <a:t>All </a:t>
            </a:r>
            <a:r>
              <a:rPr sz="950" spc="-10" dirty="0">
                <a:latin typeface="Arial"/>
                <a:cs typeface="Arial"/>
              </a:rPr>
              <a:t>other things equal, distillation column costs are dictated primarily by size (diameter and number  of trays), and</a:t>
            </a:r>
            <a:r>
              <a:rPr sz="950" spc="-50" dirty="0">
                <a:latin typeface="Arial"/>
                <a:cs typeface="Arial"/>
              </a:rPr>
              <a:t> </a:t>
            </a:r>
            <a:r>
              <a:rPr sz="950" spc="-5" dirty="0">
                <a:latin typeface="Arial"/>
                <a:cs typeface="Arial"/>
              </a:rPr>
              <a:t>material.</a:t>
            </a:r>
            <a:endParaRPr sz="950">
              <a:latin typeface="Arial"/>
              <a:cs typeface="Arial"/>
            </a:endParaRPr>
          </a:p>
        </p:txBody>
      </p:sp>
      <p:sp>
        <p:nvSpPr>
          <p:cNvPr id="7" name="object 7"/>
          <p:cNvSpPr txBox="1"/>
          <p:nvPr/>
        </p:nvSpPr>
        <p:spPr>
          <a:xfrm>
            <a:off x="1284992" y="4579399"/>
            <a:ext cx="5271770" cy="2171700"/>
          </a:xfrm>
          <a:prstGeom prst="rect">
            <a:avLst/>
          </a:prstGeom>
        </p:spPr>
        <p:txBody>
          <a:bodyPr vert="horz" wrap="square" lIns="0" tIns="0" rIns="0" bIns="0" rtlCol="0">
            <a:spAutoFit/>
          </a:bodyPr>
          <a:lstStyle/>
          <a:p>
            <a:pPr marL="12700" marR="275590">
              <a:lnSpc>
                <a:spcPct val="142600"/>
              </a:lnSpc>
            </a:pPr>
            <a:r>
              <a:rPr sz="950" spc="-10" dirty="0">
                <a:latin typeface="Arial"/>
                <a:cs typeface="Arial"/>
              </a:rPr>
              <a:t>Using </a:t>
            </a:r>
            <a:r>
              <a:rPr sz="950" spc="-5" dirty="0">
                <a:latin typeface="Arial"/>
                <a:cs typeface="Arial"/>
              </a:rPr>
              <a:t>a </a:t>
            </a:r>
            <a:r>
              <a:rPr sz="950" spc="-10" dirty="0">
                <a:latin typeface="Arial"/>
                <a:cs typeface="Arial"/>
              </a:rPr>
              <a:t>baseline unit that is 10’ </a:t>
            </a:r>
            <a:r>
              <a:rPr sz="950" spc="-5" dirty="0">
                <a:latin typeface="Arial"/>
                <a:cs typeface="Arial"/>
              </a:rPr>
              <a:t>in </a:t>
            </a:r>
            <a:r>
              <a:rPr sz="950" spc="-10" dirty="0">
                <a:latin typeface="Arial"/>
                <a:cs typeface="Arial"/>
              </a:rPr>
              <a:t>diameter, 100’ </a:t>
            </a:r>
            <a:r>
              <a:rPr sz="950" spc="-5" dirty="0">
                <a:latin typeface="Arial"/>
                <a:cs typeface="Arial"/>
              </a:rPr>
              <a:t>tall, </a:t>
            </a:r>
            <a:r>
              <a:rPr sz="950" spc="-10" dirty="0">
                <a:latin typeface="Arial"/>
                <a:cs typeface="Arial"/>
              </a:rPr>
              <a:t>with 30 </a:t>
            </a:r>
            <a:r>
              <a:rPr sz="950" spc="-5" dirty="0">
                <a:latin typeface="Arial"/>
                <a:cs typeface="Arial"/>
              </a:rPr>
              <a:t>trays </a:t>
            </a:r>
            <a:r>
              <a:rPr sz="950" spc="-10" dirty="0">
                <a:latin typeface="Arial"/>
                <a:cs typeface="Arial"/>
              </a:rPr>
              <a:t>(benchmark </a:t>
            </a:r>
            <a:r>
              <a:rPr sz="950" spc="-5" dirty="0">
                <a:latin typeface="Arial"/>
                <a:cs typeface="Arial"/>
              </a:rPr>
              <a:t>cost of </a:t>
            </a:r>
            <a:r>
              <a:rPr sz="950" spc="-10" dirty="0">
                <a:latin typeface="Arial"/>
                <a:cs typeface="Arial"/>
              </a:rPr>
              <a:t>$653k),  </a:t>
            </a:r>
            <a:r>
              <a:rPr sz="950" spc="-5" dirty="0">
                <a:latin typeface="Arial"/>
                <a:cs typeface="Arial"/>
              </a:rPr>
              <a:t>significant </a:t>
            </a:r>
            <a:r>
              <a:rPr sz="950" spc="-10" dirty="0">
                <a:latin typeface="Arial"/>
                <a:cs typeface="Arial"/>
              </a:rPr>
              <a:t>variations</a:t>
            </a:r>
            <a:r>
              <a:rPr sz="950" spc="-15" dirty="0">
                <a:latin typeface="Arial"/>
                <a:cs typeface="Arial"/>
              </a:rPr>
              <a:t> </a:t>
            </a:r>
            <a:r>
              <a:rPr sz="950" spc="-10" dirty="0">
                <a:latin typeface="Arial"/>
                <a:cs typeface="Arial"/>
              </a:rPr>
              <a:t>include:</a:t>
            </a:r>
            <a:endParaRPr sz="950">
              <a:latin typeface="Arial"/>
              <a:cs typeface="Arial"/>
            </a:endParaRPr>
          </a:p>
          <a:p>
            <a:pPr marL="443230" marR="5080" indent="-215900">
              <a:lnSpc>
                <a:spcPct val="142400"/>
              </a:lnSpc>
              <a:spcBef>
                <a:spcPts val="620"/>
              </a:spcBef>
              <a:buFont typeface="Symbol"/>
              <a:buChar char=""/>
              <a:tabLst>
                <a:tab pos="442595" algn="l"/>
                <a:tab pos="443865" algn="l"/>
              </a:tabLst>
            </a:pPr>
            <a:r>
              <a:rPr sz="950" spc="-10" dirty="0">
                <a:latin typeface="Arial"/>
                <a:cs typeface="Arial"/>
              </a:rPr>
              <a:t>Each additional foot of diameter adds approximately $76k, although cost increases at </a:t>
            </a:r>
            <a:r>
              <a:rPr sz="950" spc="-5" dirty="0">
                <a:latin typeface="Arial"/>
                <a:cs typeface="Arial"/>
              </a:rPr>
              <a:t>a  </a:t>
            </a:r>
            <a:r>
              <a:rPr sz="950" spc="-10" dirty="0">
                <a:latin typeface="Arial"/>
                <a:cs typeface="Arial"/>
              </a:rPr>
              <a:t>slightly increasing rate (2% more per increment of one foot), due to the slightly higher wall  thickness requirement. Increasing </a:t>
            </a:r>
            <a:r>
              <a:rPr sz="950" spc="-5" dirty="0">
                <a:latin typeface="Arial"/>
                <a:cs typeface="Arial"/>
              </a:rPr>
              <a:t>the </a:t>
            </a:r>
            <a:r>
              <a:rPr sz="950" spc="-10" dirty="0">
                <a:latin typeface="Arial"/>
                <a:cs typeface="Arial"/>
              </a:rPr>
              <a:t>diameter of </a:t>
            </a:r>
            <a:r>
              <a:rPr sz="950" spc="-5" dirty="0">
                <a:latin typeface="Arial"/>
                <a:cs typeface="Arial"/>
              </a:rPr>
              <a:t>the </a:t>
            </a:r>
            <a:r>
              <a:rPr sz="950" spc="-10" dirty="0">
                <a:latin typeface="Arial"/>
                <a:cs typeface="Arial"/>
              </a:rPr>
              <a:t>unit </a:t>
            </a:r>
            <a:r>
              <a:rPr sz="950" spc="-5" dirty="0">
                <a:latin typeface="Arial"/>
                <a:cs typeface="Arial"/>
              </a:rPr>
              <a:t>to </a:t>
            </a:r>
            <a:r>
              <a:rPr sz="950" spc="-10" dirty="0">
                <a:latin typeface="Arial"/>
                <a:cs typeface="Arial"/>
              </a:rPr>
              <a:t>20’ therefore raises </a:t>
            </a:r>
            <a:r>
              <a:rPr sz="950" spc="-5" dirty="0">
                <a:latin typeface="Arial"/>
                <a:cs typeface="Arial"/>
              </a:rPr>
              <a:t>the </a:t>
            </a:r>
            <a:r>
              <a:rPr sz="950" spc="-10" dirty="0">
                <a:latin typeface="Arial"/>
                <a:cs typeface="Arial"/>
              </a:rPr>
              <a:t>cost</a:t>
            </a:r>
            <a:r>
              <a:rPr sz="950" spc="200" dirty="0">
                <a:latin typeface="Arial"/>
                <a:cs typeface="Arial"/>
              </a:rPr>
              <a:t> </a:t>
            </a:r>
            <a:r>
              <a:rPr sz="950" spc="-5" dirty="0">
                <a:latin typeface="Arial"/>
                <a:cs typeface="Arial"/>
              </a:rPr>
              <a:t>to</a:t>
            </a:r>
            <a:endParaRPr sz="950">
              <a:latin typeface="Arial"/>
              <a:cs typeface="Arial"/>
            </a:endParaRPr>
          </a:p>
          <a:p>
            <a:pPr marL="442595">
              <a:lnSpc>
                <a:spcPct val="100000"/>
              </a:lnSpc>
              <a:spcBef>
                <a:spcPts val="484"/>
              </a:spcBef>
            </a:pPr>
            <a:r>
              <a:rPr sz="950" spc="-10" dirty="0">
                <a:latin typeface="Arial"/>
                <a:cs typeface="Arial"/>
              </a:rPr>
              <a:t>$1.74m</a:t>
            </a:r>
            <a:endParaRPr sz="950">
              <a:latin typeface="Arial"/>
              <a:cs typeface="Arial"/>
            </a:endParaRPr>
          </a:p>
          <a:p>
            <a:pPr marL="443230" marR="137795" indent="-215900">
              <a:lnSpc>
                <a:spcPct val="142600"/>
              </a:lnSpc>
              <a:spcBef>
                <a:spcPts val="60"/>
              </a:spcBef>
              <a:buFont typeface="Symbol"/>
              <a:buChar char=""/>
              <a:tabLst>
                <a:tab pos="442595" algn="l"/>
                <a:tab pos="443865" algn="l"/>
              </a:tabLst>
            </a:pPr>
            <a:r>
              <a:rPr sz="950" spc="-10" dirty="0">
                <a:latin typeface="Arial"/>
                <a:cs typeface="Arial"/>
              </a:rPr>
              <a:t>Adding height, typically in 10’, 5-tray increments, adds 13% </a:t>
            </a:r>
            <a:r>
              <a:rPr sz="950" spc="-5" dirty="0">
                <a:latin typeface="Arial"/>
                <a:cs typeface="Arial"/>
              </a:rPr>
              <a:t>to the </a:t>
            </a:r>
            <a:r>
              <a:rPr sz="950" spc="-10" dirty="0">
                <a:latin typeface="Arial"/>
                <a:cs typeface="Arial"/>
              </a:rPr>
              <a:t>cost </a:t>
            </a:r>
            <a:r>
              <a:rPr sz="950" spc="-5" dirty="0">
                <a:latin typeface="Arial"/>
                <a:cs typeface="Arial"/>
              </a:rPr>
              <a:t>of </a:t>
            </a:r>
            <a:r>
              <a:rPr sz="950" spc="-10" dirty="0">
                <a:latin typeface="Arial"/>
                <a:cs typeface="Arial"/>
              </a:rPr>
              <a:t>the tower. </a:t>
            </a:r>
            <a:r>
              <a:rPr sz="950" spc="-5" dirty="0">
                <a:latin typeface="Arial"/>
                <a:cs typeface="Arial"/>
              </a:rPr>
              <a:t>So a  </a:t>
            </a:r>
            <a:r>
              <a:rPr sz="950" spc="-10" dirty="0">
                <a:latin typeface="Arial"/>
                <a:cs typeface="Arial"/>
              </a:rPr>
              <a:t>120’ </a:t>
            </a:r>
            <a:r>
              <a:rPr sz="950" spc="-5" dirty="0">
                <a:latin typeface="Arial"/>
                <a:cs typeface="Arial"/>
              </a:rPr>
              <a:t>tall </a:t>
            </a:r>
            <a:r>
              <a:rPr sz="950" spc="-10" dirty="0">
                <a:latin typeface="Arial"/>
                <a:cs typeface="Arial"/>
              </a:rPr>
              <a:t>column (12’ </a:t>
            </a:r>
            <a:r>
              <a:rPr sz="950" spc="-5" dirty="0">
                <a:latin typeface="Arial"/>
                <a:cs typeface="Arial"/>
              </a:rPr>
              <a:t>in </a:t>
            </a:r>
            <a:r>
              <a:rPr sz="950" spc="-10" dirty="0">
                <a:latin typeface="Arial"/>
                <a:cs typeface="Arial"/>
              </a:rPr>
              <a:t>diameter) would </a:t>
            </a:r>
            <a:r>
              <a:rPr sz="950" spc="-5" dirty="0">
                <a:latin typeface="Arial"/>
                <a:cs typeface="Arial"/>
              </a:rPr>
              <a:t>cost</a:t>
            </a:r>
            <a:r>
              <a:rPr sz="950" spc="30" dirty="0">
                <a:latin typeface="Arial"/>
                <a:cs typeface="Arial"/>
              </a:rPr>
              <a:t> </a:t>
            </a:r>
            <a:r>
              <a:rPr sz="950" spc="-10" dirty="0">
                <a:latin typeface="Arial"/>
                <a:cs typeface="Arial"/>
              </a:rPr>
              <a:t>$1m.</a:t>
            </a:r>
            <a:endParaRPr sz="950">
              <a:latin typeface="Arial"/>
              <a:cs typeface="Arial"/>
            </a:endParaRPr>
          </a:p>
          <a:p>
            <a:pPr marL="443230" marR="176530" indent="-215900">
              <a:lnSpc>
                <a:spcPct val="142600"/>
              </a:lnSpc>
              <a:spcBef>
                <a:spcPts val="55"/>
              </a:spcBef>
              <a:buFont typeface="Symbol"/>
              <a:buChar char=""/>
              <a:tabLst>
                <a:tab pos="442595" algn="l"/>
                <a:tab pos="443865" algn="l"/>
              </a:tabLst>
            </a:pPr>
            <a:r>
              <a:rPr sz="950" spc="-10" dirty="0">
                <a:latin typeface="Arial"/>
                <a:cs typeface="Arial"/>
              </a:rPr>
              <a:t>Adding stainless steel cladding for corrosive applications adds 42-47% </a:t>
            </a:r>
            <a:r>
              <a:rPr sz="950" spc="-5" dirty="0">
                <a:latin typeface="Arial"/>
                <a:cs typeface="Arial"/>
              </a:rPr>
              <a:t>to the cost </a:t>
            </a:r>
            <a:r>
              <a:rPr sz="950" spc="-10" dirty="0">
                <a:latin typeface="Arial"/>
                <a:cs typeface="Arial"/>
              </a:rPr>
              <a:t>of the  unit, depending on the wall</a:t>
            </a:r>
            <a:r>
              <a:rPr sz="950" spc="15" dirty="0">
                <a:latin typeface="Arial"/>
                <a:cs typeface="Arial"/>
              </a:rPr>
              <a:t> </a:t>
            </a:r>
            <a:r>
              <a:rPr sz="950" spc="-10" dirty="0">
                <a:latin typeface="Arial"/>
                <a:cs typeface="Arial"/>
              </a:rPr>
              <a:t>thickness.</a:t>
            </a:r>
            <a:endParaRPr sz="950">
              <a:latin typeface="Arial"/>
              <a:cs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63116" y="785421"/>
            <a:ext cx="4648835" cy="433070"/>
          </a:xfrm>
          <a:prstGeom prst="rect">
            <a:avLst/>
          </a:prstGeom>
        </p:spPr>
        <p:txBody>
          <a:bodyPr vert="horz" wrap="square" lIns="0" tIns="0" rIns="0" bIns="0" rtlCol="0">
            <a:spAutoFit/>
          </a:bodyPr>
          <a:lstStyle/>
          <a:p>
            <a:pPr marL="374650" marR="5080" indent="-361950">
              <a:lnSpc>
                <a:spcPct val="144700"/>
              </a:lnSpc>
            </a:pPr>
            <a:r>
              <a:rPr sz="950" b="1" spc="-5" dirty="0">
                <a:latin typeface="Arial"/>
                <a:cs typeface="Arial"/>
              </a:rPr>
              <a:t>Table </a:t>
            </a:r>
            <a:r>
              <a:rPr sz="950" b="1" spc="-10" dirty="0">
                <a:latin typeface="Arial"/>
                <a:cs typeface="Arial"/>
              </a:rPr>
              <a:t>6: Incremental Cost </a:t>
            </a:r>
            <a:r>
              <a:rPr sz="950" b="1" spc="-5" dirty="0">
                <a:latin typeface="Arial"/>
                <a:cs typeface="Arial"/>
              </a:rPr>
              <a:t>per </a:t>
            </a:r>
            <a:r>
              <a:rPr sz="950" b="1" spc="-10" dirty="0">
                <a:latin typeface="Arial"/>
                <a:cs typeface="Arial"/>
              </a:rPr>
              <a:t>Extra Parameter </a:t>
            </a:r>
            <a:r>
              <a:rPr sz="950" b="1" spc="-5" dirty="0">
                <a:latin typeface="Arial"/>
                <a:cs typeface="Arial"/>
              </a:rPr>
              <a:t>or Feature </a:t>
            </a:r>
            <a:r>
              <a:rPr sz="950" b="1" spc="-10" dirty="0">
                <a:latin typeface="Arial"/>
                <a:cs typeface="Arial"/>
              </a:rPr>
              <a:t>for Distillation Columns  (Reference </a:t>
            </a:r>
            <a:r>
              <a:rPr sz="950" b="1" spc="-5" dirty="0">
                <a:latin typeface="Arial"/>
                <a:cs typeface="Arial"/>
              </a:rPr>
              <a:t>unit is </a:t>
            </a:r>
            <a:r>
              <a:rPr sz="950" b="1" spc="-10" dirty="0">
                <a:latin typeface="Arial"/>
                <a:cs typeface="Arial"/>
              </a:rPr>
              <a:t>10’ </a:t>
            </a:r>
            <a:r>
              <a:rPr sz="950" b="1" spc="-5" dirty="0">
                <a:latin typeface="Arial"/>
                <a:cs typeface="Arial"/>
              </a:rPr>
              <a:t>X </a:t>
            </a:r>
            <a:r>
              <a:rPr sz="950" b="1" spc="-10" dirty="0">
                <a:latin typeface="Arial"/>
                <a:cs typeface="Arial"/>
              </a:rPr>
              <a:t>100’, </a:t>
            </a:r>
            <a:r>
              <a:rPr sz="950" b="1" spc="-5" dirty="0">
                <a:latin typeface="Arial"/>
                <a:cs typeface="Arial"/>
              </a:rPr>
              <a:t>with </a:t>
            </a:r>
            <a:r>
              <a:rPr sz="950" b="1" spc="-10" dirty="0">
                <a:latin typeface="Arial"/>
                <a:cs typeface="Arial"/>
              </a:rPr>
              <a:t>30 valve trays, made </a:t>
            </a:r>
            <a:r>
              <a:rPr sz="950" b="1" spc="-5" dirty="0">
                <a:latin typeface="Arial"/>
                <a:cs typeface="Arial"/>
              </a:rPr>
              <a:t>of </a:t>
            </a:r>
            <a:r>
              <a:rPr sz="950" b="1" spc="-10" dirty="0">
                <a:latin typeface="Arial"/>
                <a:cs typeface="Arial"/>
              </a:rPr>
              <a:t>carbon</a:t>
            </a:r>
            <a:r>
              <a:rPr sz="950" b="1" spc="75" dirty="0">
                <a:latin typeface="Arial"/>
                <a:cs typeface="Arial"/>
              </a:rPr>
              <a:t> </a:t>
            </a:r>
            <a:r>
              <a:rPr sz="950" b="1" spc="-10" dirty="0">
                <a:latin typeface="Arial"/>
                <a:cs typeface="Arial"/>
              </a:rPr>
              <a:t>steel)</a:t>
            </a:r>
            <a:endParaRPr sz="950">
              <a:latin typeface="Arial"/>
              <a:cs typeface="Arial"/>
            </a:endParaRPr>
          </a:p>
        </p:txBody>
      </p:sp>
      <p:graphicFrame>
        <p:nvGraphicFramePr>
          <p:cNvPr id="3" name="object 3"/>
          <p:cNvGraphicFramePr>
            <a:graphicFrameLocks noGrp="1"/>
          </p:cNvGraphicFramePr>
          <p:nvPr/>
        </p:nvGraphicFramePr>
        <p:xfrm>
          <a:off x="1116330" y="1344166"/>
          <a:ext cx="5683885" cy="2307590"/>
        </p:xfrm>
        <a:graphic>
          <a:graphicData uri="http://schemas.openxmlformats.org/drawingml/2006/table">
            <a:tbl>
              <a:tblPr firstRow="1" bandRow="1">
                <a:tableStyleId>{2D5ABB26-0587-4C30-8999-92F81FD0307C}</a:tableStyleId>
              </a:tblPr>
              <a:tblGrid>
                <a:gridCol w="1164459">
                  <a:extLst>
                    <a:ext uri="{9D8B030D-6E8A-4147-A177-3AD203B41FA5}">
                      <a16:colId xmlns:a16="http://schemas.microsoft.com/office/drawing/2014/main" val="20000"/>
                    </a:ext>
                  </a:extLst>
                </a:gridCol>
                <a:gridCol w="1412133">
                  <a:extLst>
                    <a:ext uri="{9D8B030D-6E8A-4147-A177-3AD203B41FA5}">
                      <a16:colId xmlns:a16="http://schemas.microsoft.com/office/drawing/2014/main" val="20001"/>
                    </a:ext>
                  </a:extLst>
                </a:gridCol>
                <a:gridCol w="1443434">
                  <a:extLst>
                    <a:ext uri="{9D8B030D-6E8A-4147-A177-3AD203B41FA5}">
                      <a16:colId xmlns:a16="http://schemas.microsoft.com/office/drawing/2014/main" val="20002"/>
                    </a:ext>
                  </a:extLst>
                </a:gridCol>
                <a:gridCol w="1636298">
                  <a:extLst>
                    <a:ext uri="{9D8B030D-6E8A-4147-A177-3AD203B41FA5}">
                      <a16:colId xmlns:a16="http://schemas.microsoft.com/office/drawing/2014/main" val="20003"/>
                    </a:ext>
                  </a:extLst>
                </a:gridCol>
              </a:tblGrid>
              <a:tr h="338328">
                <a:tc>
                  <a:txBody>
                    <a:bodyPr/>
                    <a:lstStyle/>
                    <a:p>
                      <a:pPr marL="55244" marR="255270">
                        <a:lnSpc>
                          <a:spcPts val="1300"/>
                        </a:lnSpc>
                        <a:spcBef>
                          <a:spcPts val="10"/>
                        </a:spcBef>
                      </a:pPr>
                      <a:r>
                        <a:rPr sz="1100" spc="10" dirty="0">
                          <a:solidFill>
                            <a:srgbClr val="FFFFFF"/>
                          </a:solidFill>
                          <a:latin typeface="Arial"/>
                          <a:cs typeface="Arial"/>
                        </a:rPr>
                        <a:t>Parameter</a:t>
                      </a:r>
                      <a:r>
                        <a:rPr sz="1100" spc="-60" dirty="0">
                          <a:solidFill>
                            <a:srgbClr val="FFFFFF"/>
                          </a:solidFill>
                          <a:latin typeface="Arial"/>
                          <a:cs typeface="Arial"/>
                        </a:rPr>
                        <a:t> </a:t>
                      </a:r>
                      <a:r>
                        <a:rPr sz="1100" spc="5" dirty="0">
                          <a:solidFill>
                            <a:srgbClr val="FFFFFF"/>
                          </a:solidFill>
                          <a:latin typeface="Arial"/>
                          <a:cs typeface="Arial"/>
                        </a:rPr>
                        <a:t>or  </a:t>
                      </a:r>
                      <a:r>
                        <a:rPr sz="1100" spc="10" dirty="0">
                          <a:solidFill>
                            <a:srgbClr val="FFFFFF"/>
                          </a:solidFill>
                          <a:latin typeface="Arial"/>
                          <a:cs typeface="Arial"/>
                        </a:rPr>
                        <a:t>Feature</a:t>
                      </a:r>
                      <a:endParaRPr sz="1100">
                        <a:latin typeface="Arial"/>
                        <a:cs typeface="Arial"/>
                      </a:endParaRPr>
                    </a:p>
                  </a:txBody>
                  <a:tcPr marL="0" marR="0" marT="1270" marB="0">
                    <a:lnL w="18287">
                      <a:solidFill>
                        <a:srgbClr val="000000"/>
                      </a:solidFill>
                      <a:prstDash val="solid"/>
                    </a:lnL>
                    <a:lnT w="18289">
                      <a:solidFill>
                        <a:srgbClr val="000000"/>
                      </a:solidFill>
                      <a:prstDash val="solid"/>
                    </a:lnT>
                    <a:solidFill>
                      <a:srgbClr val="001F5F"/>
                    </a:solidFill>
                  </a:tcPr>
                </a:tc>
                <a:tc>
                  <a:txBody>
                    <a:bodyPr/>
                    <a:lstStyle/>
                    <a:p>
                      <a:pPr marL="306070">
                        <a:lnSpc>
                          <a:spcPts val="1270"/>
                        </a:lnSpc>
                      </a:pPr>
                      <a:r>
                        <a:rPr sz="1100" spc="10" dirty="0">
                          <a:solidFill>
                            <a:srgbClr val="FFFFFF"/>
                          </a:solidFill>
                          <a:latin typeface="Arial"/>
                          <a:cs typeface="Arial"/>
                        </a:rPr>
                        <a:t>Unit of</a:t>
                      </a:r>
                      <a:r>
                        <a:rPr sz="1100" spc="-85" dirty="0">
                          <a:solidFill>
                            <a:srgbClr val="FFFFFF"/>
                          </a:solidFill>
                          <a:latin typeface="Arial"/>
                          <a:cs typeface="Arial"/>
                        </a:rPr>
                        <a:t> </a:t>
                      </a:r>
                      <a:r>
                        <a:rPr sz="1100" spc="15" dirty="0">
                          <a:solidFill>
                            <a:srgbClr val="FFFFFF"/>
                          </a:solidFill>
                          <a:latin typeface="Arial"/>
                          <a:cs typeface="Arial"/>
                        </a:rPr>
                        <a:t>Measure</a:t>
                      </a:r>
                      <a:endParaRPr sz="1100">
                        <a:latin typeface="Arial"/>
                        <a:cs typeface="Arial"/>
                      </a:endParaRPr>
                    </a:p>
                  </a:txBody>
                  <a:tcPr marL="0" marR="0" marT="0" marB="0">
                    <a:lnT w="18289">
                      <a:solidFill>
                        <a:srgbClr val="000000"/>
                      </a:solidFill>
                      <a:prstDash val="solid"/>
                    </a:lnT>
                    <a:solidFill>
                      <a:srgbClr val="001F5F"/>
                    </a:solidFill>
                  </a:tcPr>
                </a:tc>
                <a:tc>
                  <a:txBody>
                    <a:bodyPr/>
                    <a:lstStyle/>
                    <a:p>
                      <a:pPr marL="518795" marR="230504" indent="-255270">
                        <a:lnSpc>
                          <a:spcPts val="1300"/>
                        </a:lnSpc>
                        <a:spcBef>
                          <a:spcPts val="10"/>
                        </a:spcBef>
                      </a:pPr>
                      <a:r>
                        <a:rPr sz="1100" spc="10" dirty="0">
                          <a:solidFill>
                            <a:srgbClr val="FFFFFF"/>
                          </a:solidFill>
                          <a:latin typeface="Arial"/>
                          <a:cs typeface="Arial"/>
                        </a:rPr>
                        <a:t>Indicative</a:t>
                      </a:r>
                      <a:r>
                        <a:rPr sz="1100" spc="-75" dirty="0">
                          <a:solidFill>
                            <a:srgbClr val="FFFFFF"/>
                          </a:solidFill>
                          <a:latin typeface="Arial"/>
                          <a:cs typeface="Arial"/>
                        </a:rPr>
                        <a:t> </a:t>
                      </a:r>
                      <a:r>
                        <a:rPr sz="1100" spc="15" dirty="0">
                          <a:solidFill>
                            <a:srgbClr val="FFFFFF"/>
                          </a:solidFill>
                          <a:latin typeface="Arial"/>
                          <a:cs typeface="Arial"/>
                        </a:rPr>
                        <a:t>Cost  </a:t>
                      </a:r>
                      <a:r>
                        <a:rPr sz="1100" spc="10" dirty="0">
                          <a:solidFill>
                            <a:srgbClr val="FFFFFF"/>
                          </a:solidFill>
                          <a:latin typeface="Arial"/>
                          <a:cs typeface="Arial"/>
                        </a:rPr>
                        <a:t>Impact</a:t>
                      </a:r>
                      <a:endParaRPr sz="1100">
                        <a:latin typeface="Arial"/>
                        <a:cs typeface="Arial"/>
                      </a:endParaRPr>
                    </a:p>
                  </a:txBody>
                  <a:tcPr marL="0" marR="0" marT="1270" marB="0">
                    <a:lnT w="18289">
                      <a:solidFill>
                        <a:srgbClr val="000000"/>
                      </a:solidFill>
                      <a:prstDash val="solid"/>
                    </a:lnT>
                    <a:solidFill>
                      <a:srgbClr val="001F5F"/>
                    </a:solidFill>
                  </a:tcPr>
                </a:tc>
                <a:tc>
                  <a:txBody>
                    <a:bodyPr/>
                    <a:lstStyle/>
                    <a:p>
                      <a:pPr marL="229870">
                        <a:lnSpc>
                          <a:spcPts val="1270"/>
                        </a:lnSpc>
                      </a:pPr>
                      <a:r>
                        <a:rPr sz="1100" spc="10" dirty="0">
                          <a:solidFill>
                            <a:srgbClr val="FFFFFF"/>
                          </a:solidFill>
                          <a:latin typeface="Arial"/>
                          <a:cs typeface="Arial"/>
                        </a:rPr>
                        <a:t>Notes </a:t>
                      </a:r>
                      <a:r>
                        <a:rPr sz="1100" spc="5" dirty="0">
                          <a:solidFill>
                            <a:srgbClr val="FFFFFF"/>
                          </a:solidFill>
                          <a:latin typeface="Arial"/>
                          <a:cs typeface="Arial"/>
                        </a:rPr>
                        <a:t>/</a:t>
                      </a:r>
                      <a:r>
                        <a:rPr sz="1100" spc="-65" dirty="0">
                          <a:solidFill>
                            <a:srgbClr val="FFFFFF"/>
                          </a:solidFill>
                          <a:latin typeface="Arial"/>
                          <a:cs typeface="Arial"/>
                        </a:rPr>
                        <a:t> </a:t>
                      </a:r>
                      <a:r>
                        <a:rPr sz="1100" spc="15" dirty="0">
                          <a:solidFill>
                            <a:srgbClr val="FFFFFF"/>
                          </a:solidFill>
                          <a:latin typeface="Arial"/>
                          <a:cs typeface="Arial"/>
                        </a:rPr>
                        <a:t>Comments</a:t>
                      </a:r>
                      <a:endParaRPr sz="1100">
                        <a:latin typeface="Arial"/>
                        <a:cs typeface="Arial"/>
                      </a:endParaRPr>
                    </a:p>
                  </a:txBody>
                  <a:tcPr marL="0" marR="0" marT="0" marB="0">
                    <a:lnR w="18288">
                      <a:solidFill>
                        <a:srgbClr val="000000"/>
                      </a:solidFill>
                      <a:prstDash val="solid"/>
                    </a:lnR>
                    <a:lnT w="18289">
                      <a:solidFill>
                        <a:srgbClr val="000000"/>
                      </a:solidFill>
                      <a:prstDash val="solid"/>
                    </a:lnT>
                    <a:solidFill>
                      <a:srgbClr val="001F5F"/>
                    </a:solidFill>
                  </a:tcPr>
                </a:tc>
                <a:extLst>
                  <a:ext uri="{0D108BD9-81ED-4DB2-BD59-A6C34878D82A}">
                    <a16:rowId xmlns:a16="http://schemas.microsoft.com/office/drawing/2014/main" val="10000"/>
                  </a:ext>
                </a:extLst>
              </a:tr>
              <a:tr h="210335">
                <a:tc>
                  <a:txBody>
                    <a:bodyPr/>
                    <a:lstStyle/>
                    <a:p>
                      <a:endParaRPr sz="1100">
                        <a:latin typeface="Arial"/>
                        <a:cs typeface="Arial"/>
                      </a:endParaRPr>
                    </a:p>
                  </a:txBody>
                  <a:tcPr marL="0" marR="0" marT="0" marB="0">
                    <a:lnL w="18287">
                      <a:solidFill>
                        <a:srgbClr val="000000"/>
                      </a:solidFill>
                      <a:prstDash val="solid"/>
                    </a:lnL>
                  </a:tcPr>
                </a:tc>
                <a:tc>
                  <a:txBody>
                    <a:bodyPr/>
                    <a:lstStyle/>
                    <a:p>
                      <a:endParaRPr sz="1100">
                        <a:latin typeface="Arial"/>
                        <a:cs typeface="Arial"/>
                      </a:endParaRPr>
                    </a:p>
                  </a:txBody>
                  <a:tcPr marL="0" marR="0" marT="0" marB="0"/>
                </a:tc>
                <a:tc>
                  <a:txBody>
                    <a:bodyPr/>
                    <a:lstStyle/>
                    <a:p>
                      <a:endParaRPr sz="1100">
                        <a:latin typeface="Arial"/>
                        <a:cs typeface="Arial"/>
                      </a:endParaRPr>
                    </a:p>
                  </a:txBody>
                  <a:tcPr marL="0" marR="0" marT="0" marB="0"/>
                </a:tc>
                <a:tc>
                  <a:txBody>
                    <a:bodyPr/>
                    <a:lstStyle/>
                    <a:p>
                      <a:pPr marL="74930">
                        <a:lnSpc>
                          <a:spcPct val="100000"/>
                        </a:lnSpc>
                        <a:spcBef>
                          <a:spcPts val="490"/>
                        </a:spcBef>
                      </a:pPr>
                      <a:r>
                        <a:rPr sz="950" spc="-10" dirty="0">
                          <a:latin typeface="Arial"/>
                          <a:cs typeface="Arial"/>
                        </a:rPr>
                        <a:t>Cost increment</a:t>
                      </a:r>
                      <a:r>
                        <a:rPr sz="950" spc="-5" dirty="0">
                          <a:latin typeface="Arial"/>
                          <a:cs typeface="Arial"/>
                        </a:rPr>
                        <a:t> </a:t>
                      </a:r>
                      <a:r>
                        <a:rPr sz="950" spc="-10" dirty="0">
                          <a:latin typeface="Arial"/>
                          <a:cs typeface="Arial"/>
                        </a:rPr>
                        <a:t>accelerates</a:t>
                      </a:r>
                      <a:endParaRPr sz="950">
                        <a:latin typeface="Arial"/>
                        <a:cs typeface="Arial"/>
                      </a:endParaRPr>
                    </a:p>
                  </a:txBody>
                  <a:tcPr marL="0" marR="0" marT="62230" marB="0">
                    <a:lnR w="18288">
                      <a:solidFill>
                        <a:srgbClr val="000000"/>
                      </a:solidFill>
                      <a:prstDash val="solid"/>
                    </a:lnR>
                  </a:tcPr>
                </a:tc>
                <a:extLst>
                  <a:ext uri="{0D108BD9-81ED-4DB2-BD59-A6C34878D82A}">
                    <a16:rowId xmlns:a16="http://schemas.microsoft.com/office/drawing/2014/main" val="10001"/>
                  </a:ext>
                </a:extLst>
              </a:tr>
              <a:tr h="274710">
                <a:tc>
                  <a:txBody>
                    <a:bodyPr/>
                    <a:lstStyle/>
                    <a:p>
                      <a:pPr marL="55244">
                        <a:lnSpc>
                          <a:spcPct val="100000"/>
                        </a:lnSpc>
                        <a:spcBef>
                          <a:spcPts val="445"/>
                        </a:spcBef>
                      </a:pPr>
                      <a:r>
                        <a:rPr sz="950" b="1" spc="-10" dirty="0">
                          <a:latin typeface="Arial"/>
                          <a:cs typeface="Arial"/>
                        </a:rPr>
                        <a:t>Diameter</a:t>
                      </a:r>
                      <a:endParaRPr sz="950">
                        <a:latin typeface="Arial"/>
                        <a:cs typeface="Arial"/>
                      </a:endParaRPr>
                    </a:p>
                  </a:txBody>
                  <a:tcPr marL="0" marR="0" marT="56515" marB="0">
                    <a:lnL w="18287">
                      <a:solidFill>
                        <a:srgbClr val="000000"/>
                      </a:solidFill>
                      <a:prstDash val="solid"/>
                    </a:lnL>
                  </a:tcPr>
                </a:tc>
                <a:tc>
                  <a:txBody>
                    <a:bodyPr/>
                    <a:lstStyle/>
                    <a:p>
                      <a:pPr marL="262255" marR="71755">
                        <a:lnSpc>
                          <a:spcPts val="1080"/>
                        </a:lnSpc>
                        <a:spcBef>
                          <a:spcPts val="5"/>
                        </a:spcBef>
                      </a:pPr>
                      <a:r>
                        <a:rPr sz="950" spc="-10" dirty="0">
                          <a:latin typeface="Arial"/>
                          <a:cs typeface="Arial"/>
                        </a:rPr>
                        <a:t>Feet (base diameter  is</a:t>
                      </a:r>
                      <a:r>
                        <a:rPr sz="950" spc="-85" dirty="0">
                          <a:latin typeface="Arial"/>
                          <a:cs typeface="Arial"/>
                        </a:rPr>
                        <a:t> </a:t>
                      </a:r>
                      <a:r>
                        <a:rPr sz="950" spc="-10" dirty="0">
                          <a:latin typeface="Arial"/>
                          <a:cs typeface="Arial"/>
                        </a:rPr>
                        <a:t>10’)</a:t>
                      </a:r>
                      <a:endParaRPr sz="950">
                        <a:latin typeface="Arial"/>
                        <a:cs typeface="Arial"/>
                      </a:endParaRPr>
                    </a:p>
                  </a:txBody>
                  <a:tcPr marL="0" marR="0" marT="635" marB="0"/>
                </a:tc>
                <a:tc>
                  <a:txBody>
                    <a:bodyPr/>
                    <a:lstStyle/>
                    <a:p>
                      <a:pPr marL="79375">
                        <a:lnSpc>
                          <a:spcPts val="1030"/>
                        </a:lnSpc>
                      </a:pPr>
                      <a:r>
                        <a:rPr sz="950" spc="-10" dirty="0">
                          <a:latin typeface="Arial"/>
                          <a:cs typeface="Arial"/>
                        </a:rPr>
                        <a:t>-$150.5k for 8’</a:t>
                      </a:r>
                      <a:r>
                        <a:rPr sz="950" spc="-45" dirty="0">
                          <a:latin typeface="Arial"/>
                          <a:cs typeface="Arial"/>
                        </a:rPr>
                        <a:t> </a:t>
                      </a:r>
                      <a:r>
                        <a:rPr sz="950" spc="-10" dirty="0">
                          <a:latin typeface="Arial"/>
                          <a:cs typeface="Arial"/>
                        </a:rPr>
                        <a:t>dia,</a:t>
                      </a:r>
                      <a:endParaRPr sz="950">
                        <a:latin typeface="Arial"/>
                        <a:cs typeface="Arial"/>
                      </a:endParaRPr>
                    </a:p>
                    <a:p>
                      <a:pPr marL="79375">
                        <a:lnSpc>
                          <a:spcPts val="1110"/>
                        </a:lnSpc>
                      </a:pPr>
                      <a:r>
                        <a:rPr sz="950" spc="-10" dirty="0">
                          <a:latin typeface="Arial"/>
                          <a:cs typeface="Arial"/>
                        </a:rPr>
                        <a:t>+$154k </a:t>
                      </a:r>
                      <a:r>
                        <a:rPr sz="950" spc="-5" dirty="0">
                          <a:latin typeface="Arial"/>
                          <a:cs typeface="Arial"/>
                        </a:rPr>
                        <a:t>for </a:t>
                      </a:r>
                      <a:r>
                        <a:rPr sz="950" spc="-10" dirty="0">
                          <a:latin typeface="Arial"/>
                          <a:cs typeface="Arial"/>
                        </a:rPr>
                        <a:t>12’</a:t>
                      </a:r>
                      <a:r>
                        <a:rPr sz="950" spc="-65" dirty="0">
                          <a:latin typeface="Arial"/>
                          <a:cs typeface="Arial"/>
                        </a:rPr>
                        <a:t> </a:t>
                      </a:r>
                      <a:r>
                        <a:rPr sz="950" spc="-10" dirty="0">
                          <a:latin typeface="Arial"/>
                          <a:cs typeface="Arial"/>
                        </a:rPr>
                        <a:t>dia</a:t>
                      </a:r>
                      <a:endParaRPr sz="950">
                        <a:latin typeface="Arial"/>
                        <a:cs typeface="Arial"/>
                      </a:endParaRPr>
                    </a:p>
                  </a:txBody>
                  <a:tcPr marL="0" marR="0" marT="0" marB="0"/>
                </a:tc>
                <a:tc>
                  <a:txBody>
                    <a:bodyPr/>
                    <a:lstStyle/>
                    <a:p>
                      <a:pPr marL="74930" marR="141605">
                        <a:lnSpc>
                          <a:spcPts val="1080"/>
                        </a:lnSpc>
                        <a:spcBef>
                          <a:spcPts val="5"/>
                        </a:spcBef>
                      </a:pPr>
                      <a:r>
                        <a:rPr sz="950" spc="-10" dirty="0">
                          <a:latin typeface="Arial"/>
                          <a:cs typeface="Arial"/>
                        </a:rPr>
                        <a:t>by 2% per </a:t>
                      </a:r>
                      <a:r>
                        <a:rPr sz="950" spc="-5" dirty="0">
                          <a:latin typeface="Arial"/>
                          <a:cs typeface="Arial"/>
                        </a:rPr>
                        <a:t>foot </a:t>
                      </a:r>
                      <a:r>
                        <a:rPr sz="950" spc="-10" dirty="0">
                          <a:latin typeface="Arial"/>
                          <a:cs typeface="Arial"/>
                        </a:rPr>
                        <a:t>of diameter  due to increased</a:t>
                      </a:r>
                      <a:r>
                        <a:rPr sz="950" spc="-25" dirty="0">
                          <a:latin typeface="Arial"/>
                          <a:cs typeface="Arial"/>
                        </a:rPr>
                        <a:t> </a:t>
                      </a:r>
                      <a:r>
                        <a:rPr sz="950" spc="-15" dirty="0">
                          <a:latin typeface="Arial"/>
                          <a:cs typeface="Arial"/>
                        </a:rPr>
                        <a:t>wall</a:t>
                      </a:r>
                      <a:endParaRPr sz="950">
                        <a:latin typeface="Arial"/>
                        <a:cs typeface="Arial"/>
                      </a:endParaRPr>
                    </a:p>
                  </a:txBody>
                  <a:tcPr marL="0" marR="0" marT="635" marB="0">
                    <a:lnR w="18288">
                      <a:solidFill>
                        <a:srgbClr val="000000"/>
                      </a:solidFill>
                      <a:prstDash val="solid"/>
                    </a:lnR>
                  </a:tcPr>
                </a:tc>
                <a:extLst>
                  <a:ext uri="{0D108BD9-81ED-4DB2-BD59-A6C34878D82A}">
                    <a16:rowId xmlns:a16="http://schemas.microsoft.com/office/drawing/2014/main" val="10002"/>
                  </a:ext>
                </a:extLst>
              </a:tr>
              <a:tr h="209158">
                <a:tc>
                  <a:txBody>
                    <a:bodyPr/>
                    <a:lstStyle/>
                    <a:p>
                      <a:endParaRPr sz="950">
                        <a:latin typeface="Arial"/>
                        <a:cs typeface="Arial"/>
                      </a:endParaRPr>
                    </a:p>
                  </a:txBody>
                  <a:tcPr marL="0" marR="0" marT="0" marB="0">
                    <a:lnL w="18287">
                      <a:solidFill>
                        <a:srgbClr val="000000"/>
                      </a:solidFill>
                      <a:prstDash val="solid"/>
                    </a:lnL>
                  </a:tcPr>
                </a:tc>
                <a:tc>
                  <a:txBody>
                    <a:bodyPr/>
                    <a:lstStyle/>
                    <a:p>
                      <a:endParaRPr sz="950">
                        <a:latin typeface="Arial"/>
                        <a:cs typeface="Arial"/>
                      </a:endParaRPr>
                    </a:p>
                  </a:txBody>
                  <a:tcPr marL="0" marR="0" marT="0" marB="0"/>
                </a:tc>
                <a:tc>
                  <a:txBody>
                    <a:bodyPr/>
                    <a:lstStyle/>
                    <a:p>
                      <a:endParaRPr sz="950">
                        <a:latin typeface="Arial"/>
                        <a:cs typeface="Arial"/>
                      </a:endParaRPr>
                    </a:p>
                  </a:txBody>
                  <a:tcPr marL="0" marR="0" marT="0" marB="0"/>
                </a:tc>
                <a:tc>
                  <a:txBody>
                    <a:bodyPr/>
                    <a:lstStyle/>
                    <a:p>
                      <a:pPr marL="74930">
                        <a:lnSpc>
                          <a:spcPts val="1055"/>
                        </a:lnSpc>
                      </a:pPr>
                      <a:r>
                        <a:rPr sz="950" spc="-10" dirty="0">
                          <a:latin typeface="Arial"/>
                          <a:cs typeface="Arial"/>
                        </a:rPr>
                        <a:t>thickness</a:t>
                      </a:r>
                      <a:endParaRPr sz="950">
                        <a:latin typeface="Arial"/>
                        <a:cs typeface="Arial"/>
                      </a:endParaRPr>
                    </a:p>
                  </a:txBody>
                  <a:tcPr marL="0" marR="0" marT="0" marB="0">
                    <a:lnR w="18288">
                      <a:solidFill>
                        <a:srgbClr val="000000"/>
                      </a:solidFill>
                      <a:prstDash val="solid"/>
                    </a:lnR>
                  </a:tcPr>
                </a:tc>
                <a:extLst>
                  <a:ext uri="{0D108BD9-81ED-4DB2-BD59-A6C34878D82A}">
                    <a16:rowId xmlns:a16="http://schemas.microsoft.com/office/drawing/2014/main" val="10003"/>
                  </a:ext>
                </a:extLst>
              </a:tr>
              <a:tr h="555109">
                <a:tc>
                  <a:txBody>
                    <a:bodyPr/>
                    <a:lstStyle/>
                    <a:p>
                      <a:pPr>
                        <a:lnSpc>
                          <a:spcPct val="100000"/>
                        </a:lnSpc>
                        <a:spcBef>
                          <a:spcPts val="5"/>
                        </a:spcBef>
                      </a:pPr>
                      <a:endParaRPr sz="1350">
                        <a:latin typeface="Times New Roman"/>
                        <a:cs typeface="Times New Roman"/>
                      </a:endParaRPr>
                    </a:p>
                    <a:p>
                      <a:pPr marL="55244">
                        <a:lnSpc>
                          <a:spcPct val="100000"/>
                        </a:lnSpc>
                      </a:pPr>
                      <a:r>
                        <a:rPr sz="950" b="1" spc="-5" dirty="0">
                          <a:latin typeface="Arial"/>
                          <a:cs typeface="Arial"/>
                        </a:rPr>
                        <a:t># </a:t>
                      </a:r>
                      <a:r>
                        <a:rPr sz="950" b="1" spc="-10" dirty="0">
                          <a:latin typeface="Arial"/>
                          <a:cs typeface="Arial"/>
                        </a:rPr>
                        <a:t>of</a:t>
                      </a:r>
                      <a:r>
                        <a:rPr sz="950" b="1" spc="-95" dirty="0">
                          <a:latin typeface="Arial"/>
                          <a:cs typeface="Arial"/>
                        </a:rPr>
                        <a:t> </a:t>
                      </a:r>
                      <a:r>
                        <a:rPr sz="950" b="1" spc="-10" dirty="0">
                          <a:latin typeface="Arial"/>
                          <a:cs typeface="Arial"/>
                        </a:rPr>
                        <a:t>Trays</a:t>
                      </a:r>
                      <a:endParaRPr sz="950">
                        <a:latin typeface="Arial"/>
                        <a:cs typeface="Arial"/>
                      </a:endParaRPr>
                    </a:p>
                  </a:txBody>
                  <a:tcPr marL="0" marR="0" marT="635" marB="0">
                    <a:lnL w="18287">
                      <a:solidFill>
                        <a:srgbClr val="000000"/>
                      </a:solidFill>
                      <a:prstDash val="solid"/>
                    </a:lnL>
                  </a:tcPr>
                </a:tc>
                <a:tc>
                  <a:txBody>
                    <a:bodyPr/>
                    <a:lstStyle/>
                    <a:p>
                      <a:pPr>
                        <a:lnSpc>
                          <a:spcPct val="100000"/>
                        </a:lnSpc>
                        <a:spcBef>
                          <a:spcPts val="40"/>
                        </a:spcBef>
                      </a:pPr>
                      <a:endParaRPr sz="850">
                        <a:latin typeface="Times New Roman"/>
                        <a:cs typeface="Times New Roman"/>
                      </a:endParaRPr>
                    </a:p>
                    <a:p>
                      <a:pPr marL="262255">
                        <a:lnSpc>
                          <a:spcPts val="1115"/>
                        </a:lnSpc>
                      </a:pPr>
                      <a:r>
                        <a:rPr sz="950" spc="-10" dirty="0">
                          <a:latin typeface="Arial"/>
                          <a:cs typeface="Arial"/>
                        </a:rPr>
                        <a:t>30, 35, 40 (base</a:t>
                      </a:r>
                      <a:r>
                        <a:rPr sz="950" spc="-40" dirty="0">
                          <a:latin typeface="Arial"/>
                          <a:cs typeface="Arial"/>
                        </a:rPr>
                        <a:t> </a:t>
                      </a:r>
                      <a:r>
                        <a:rPr sz="950" spc="-15" dirty="0">
                          <a:latin typeface="Arial"/>
                          <a:cs typeface="Arial"/>
                        </a:rPr>
                        <a:t>is</a:t>
                      </a:r>
                      <a:endParaRPr sz="950">
                        <a:latin typeface="Arial"/>
                        <a:cs typeface="Arial"/>
                      </a:endParaRPr>
                    </a:p>
                    <a:p>
                      <a:pPr marL="262255">
                        <a:lnSpc>
                          <a:spcPts val="1115"/>
                        </a:lnSpc>
                      </a:pPr>
                      <a:r>
                        <a:rPr sz="950" spc="-10" dirty="0">
                          <a:latin typeface="Arial"/>
                          <a:cs typeface="Arial"/>
                        </a:rPr>
                        <a:t>30)</a:t>
                      </a:r>
                      <a:endParaRPr sz="950">
                        <a:latin typeface="Arial"/>
                        <a:cs typeface="Arial"/>
                      </a:endParaRPr>
                    </a:p>
                  </a:txBody>
                  <a:tcPr marL="0" marR="0" marT="5080" marB="0"/>
                </a:tc>
                <a:tc>
                  <a:txBody>
                    <a:bodyPr/>
                    <a:lstStyle/>
                    <a:p>
                      <a:pPr marL="79375" marR="66675">
                        <a:lnSpc>
                          <a:spcPts val="1080"/>
                        </a:lnSpc>
                        <a:spcBef>
                          <a:spcPts val="570"/>
                        </a:spcBef>
                      </a:pPr>
                      <a:r>
                        <a:rPr sz="950" spc="-10" dirty="0">
                          <a:latin typeface="Arial"/>
                          <a:cs typeface="Arial"/>
                        </a:rPr>
                        <a:t>Adding </a:t>
                      </a:r>
                      <a:r>
                        <a:rPr sz="950" spc="-5" dirty="0">
                          <a:latin typeface="Arial"/>
                          <a:cs typeface="Arial"/>
                        </a:rPr>
                        <a:t>5 </a:t>
                      </a:r>
                      <a:r>
                        <a:rPr sz="950" spc="-10" dirty="0">
                          <a:latin typeface="Arial"/>
                          <a:cs typeface="Arial"/>
                        </a:rPr>
                        <a:t>trays (10 feet  </a:t>
                      </a:r>
                      <a:r>
                        <a:rPr sz="950" spc="-5" dirty="0">
                          <a:latin typeface="Arial"/>
                          <a:cs typeface="Arial"/>
                        </a:rPr>
                        <a:t>in </a:t>
                      </a:r>
                      <a:r>
                        <a:rPr sz="950" spc="-10" dirty="0">
                          <a:latin typeface="Arial"/>
                          <a:cs typeface="Arial"/>
                        </a:rPr>
                        <a:t>height) increases </a:t>
                      </a:r>
                      <a:r>
                        <a:rPr sz="950" spc="-5" dirty="0">
                          <a:latin typeface="Arial"/>
                          <a:cs typeface="Arial"/>
                        </a:rPr>
                        <a:t>cost  </a:t>
                      </a:r>
                      <a:r>
                        <a:rPr sz="950" spc="-10" dirty="0">
                          <a:latin typeface="Arial"/>
                          <a:cs typeface="Arial"/>
                        </a:rPr>
                        <a:t>by</a:t>
                      </a:r>
                      <a:r>
                        <a:rPr sz="950" spc="-90" dirty="0">
                          <a:latin typeface="Arial"/>
                          <a:cs typeface="Arial"/>
                        </a:rPr>
                        <a:t> </a:t>
                      </a:r>
                      <a:r>
                        <a:rPr sz="950" spc="-10" dirty="0">
                          <a:latin typeface="Arial"/>
                          <a:cs typeface="Arial"/>
                        </a:rPr>
                        <a:t>$81.7k</a:t>
                      </a:r>
                      <a:endParaRPr sz="950">
                        <a:latin typeface="Arial"/>
                        <a:cs typeface="Arial"/>
                      </a:endParaRPr>
                    </a:p>
                  </a:txBody>
                  <a:tcPr marL="0" marR="0" marT="72390" marB="0"/>
                </a:tc>
                <a:tc>
                  <a:txBody>
                    <a:bodyPr/>
                    <a:lstStyle/>
                    <a:p>
                      <a:pPr marL="74930" marR="68580" algn="just">
                        <a:lnSpc>
                          <a:spcPts val="1080"/>
                        </a:lnSpc>
                        <a:spcBef>
                          <a:spcPts val="570"/>
                        </a:spcBef>
                      </a:pPr>
                      <a:r>
                        <a:rPr sz="950" spc="-10" dirty="0">
                          <a:latin typeface="Arial"/>
                          <a:cs typeface="Arial"/>
                        </a:rPr>
                        <a:t>Cost trend is linear </a:t>
                      </a:r>
                      <a:r>
                        <a:rPr sz="950" spc="-5" dirty="0">
                          <a:latin typeface="Arial"/>
                          <a:cs typeface="Arial"/>
                        </a:rPr>
                        <a:t>for </a:t>
                      </a:r>
                      <a:r>
                        <a:rPr sz="950" spc="-10" dirty="0">
                          <a:latin typeface="Arial"/>
                          <a:cs typeface="Arial"/>
                        </a:rPr>
                        <a:t>each  tray increment at </a:t>
                      </a:r>
                      <a:r>
                        <a:rPr sz="950" spc="-5" dirty="0">
                          <a:latin typeface="Arial"/>
                          <a:cs typeface="Arial"/>
                        </a:rPr>
                        <a:t>a </a:t>
                      </a:r>
                      <a:r>
                        <a:rPr sz="950" spc="-10" dirty="0">
                          <a:latin typeface="Arial"/>
                          <a:cs typeface="Arial"/>
                        </a:rPr>
                        <a:t>constant  diameter</a:t>
                      </a:r>
                      <a:endParaRPr sz="950">
                        <a:latin typeface="Arial"/>
                        <a:cs typeface="Arial"/>
                      </a:endParaRPr>
                    </a:p>
                  </a:txBody>
                  <a:tcPr marL="0" marR="0" marT="72390" marB="0">
                    <a:lnR w="18288">
                      <a:solidFill>
                        <a:srgbClr val="000000"/>
                      </a:solidFill>
                      <a:prstDash val="solid"/>
                    </a:lnR>
                  </a:tcPr>
                </a:tc>
                <a:extLst>
                  <a:ext uri="{0D108BD9-81ED-4DB2-BD59-A6C34878D82A}">
                    <a16:rowId xmlns:a16="http://schemas.microsoft.com/office/drawing/2014/main" val="10004"/>
                  </a:ext>
                </a:extLst>
              </a:tr>
              <a:tr h="701406">
                <a:tc>
                  <a:txBody>
                    <a:bodyPr/>
                    <a:lstStyle/>
                    <a:p>
                      <a:pPr>
                        <a:lnSpc>
                          <a:spcPct val="100000"/>
                        </a:lnSpc>
                      </a:pPr>
                      <a:endParaRPr sz="1000">
                        <a:latin typeface="Times New Roman"/>
                        <a:cs typeface="Times New Roman"/>
                      </a:endParaRPr>
                    </a:p>
                    <a:p>
                      <a:pPr>
                        <a:lnSpc>
                          <a:spcPct val="100000"/>
                        </a:lnSpc>
                        <a:spcBef>
                          <a:spcPts val="30"/>
                        </a:spcBef>
                      </a:pPr>
                      <a:endParaRPr sz="800">
                        <a:latin typeface="Times New Roman"/>
                        <a:cs typeface="Times New Roman"/>
                      </a:endParaRPr>
                    </a:p>
                    <a:p>
                      <a:pPr marL="55244">
                        <a:lnSpc>
                          <a:spcPct val="100000"/>
                        </a:lnSpc>
                      </a:pPr>
                      <a:r>
                        <a:rPr sz="950" b="1" spc="-5" dirty="0">
                          <a:latin typeface="Arial"/>
                          <a:cs typeface="Arial"/>
                        </a:rPr>
                        <a:t>Material</a:t>
                      </a:r>
                      <a:endParaRPr sz="950">
                        <a:latin typeface="Arial"/>
                        <a:cs typeface="Arial"/>
                      </a:endParaRPr>
                    </a:p>
                  </a:txBody>
                  <a:tcPr marL="0" marR="0" marT="0" marB="0">
                    <a:lnL w="18287">
                      <a:solidFill>
                        <a:srgbClr val="000000"/>
                      </a:solidFill>
                      <a:prstDash val="solid"/>
                    </a:lnL>
                    <a:lnB w="18288">
                      <a:solidFill>
                        <a:srgbClr val="000000"/>
                      </a:solidFill>
                      <a:prstDash val="solid"/>
                    </a:lnB>
                  </a:tcPr>
                </a:tc>
                <a:tc>
                  <a:txBody>
                    <a:bodyPr/>
                    <a:lstStyle/>
                    <a:p>
                      <a:pPr>
                        <a:lnSpc>
                          <a:spcPct val="100000"/>
                        </a:lnSpc>
                        <a:spcBef>
                          <a:spcPts val="35"/>
                        </a:spcBef>
                      </a:pPr>
                      <a:endParaRPr sz="1400">
                        <a:latin typeface="Times New Roman"/>
                        <a:cs typeface="Times New Roman"/>
                      </a:endParaRPr>
                    </a:p>
                    <a:p>
                      <a:pPr marL="262255" marR="305435">
                        <a:lnSpc>
                          <a:spcPts val="1090"/>
                        </a:lnSpc>
                      </a:pPr>
                      <a:r>
                        <a:rPr sz="950" spc="-10" dirty="0">
                          <a:latin typeface="Arial"/>
                          <a:cs typeface="Arial"/>
                        </a:rPr>
                        <a:t>Carbon steel</a:t>
                      </a:r>
                      <a:r>
                        <a:rPr sz="950" spc="-60" dirty="0">
                          <a:latin typeface="Arial"/>
                          <a:cs typeface="Arial"/>
                        </a:rPr>
                        <a:t> </a:t>
                      </a:r>
                      <a:r>
                        <a:rPr sz="950" spc="-10" dirty="0">
                          <a:latin typeface="Arial"/>
                          <a:cs typeface="Arial"/>
                        </a:rPr>
                        <a:t>as  reference</a:t>
                      </a:r>
                      <a:r>
                        <a:rPr sz="950" spc="-60" dirty="0">
                          <a:latin typeface="Arial"/>
                          <a:cs typeface="Arial"/>
                        </a:rPr>
                        <a:t> </a:t>
                      </a:r>
                      <a:r>
                        <a:rPr sz="950" spc="-10" dirty="0">
                          <a:latin typeface="Arial"/>
                          <a:cs typeface="Arial"/>
                        </a:rPr>
                        <a:t>point</a:t>
                      </a:r>
                      <a:endParaRPr sz="950">
                        <a:latin typeface="Arial"/>
                        <a:cs typeface="Arial"/>
                      </a:endParaRPr>
                    </a:p>
                  </a:txBody>
                  <a:tcPr marL="0" marR="0" marT="4445" marB="0">
                    <a:lnB w="18288">
                      <a:solidFill>
                        <a:srgbClr val="000000"/>
                      </a:solidFill>
                      <a:prstDash val="solid"/>
                    </a:lnB>
                  </a:tcPr>
                </a:tc>
                <a:tc>
                  <a:txBody>
                    <a:bodyPr/>
                    <a:lstStyle/>
                    <a:p>
                      <a:pPr>
                        <a:lnSpc>
                          <a:spcPct val="100000"/>
                        </a:lnSpc>
                        <a:spcBef>
                          <a:spcPts val="45"/>
                        </a:spcBef>
                      </a:pPr>
                      <a:endParaRPr sz="900">
                        <a:latin typeface="Times New Roman"/>
                        <a:cs typeface="Times New Roman"/>
                      </a:endParaRPr>
                    </a:p>
                    <a:p>
                      <a:pPr marL="79375" marR="161290">
                        <a:lnSpc>
                          <a:spcPct val="95000"/>
                        </a:lnSpc>
                      </a:pPr>
                      <a:r>
                        <a:rPr sz="950" spc="-10" dirty="0">
                          <a:latin typeface="Arial"/>
                          <a:cs typeface="Arial"/>
                        </a:rPr>
                        <a:t>Stainless steel 316L  cladding adds $284.5k  to reference unit</a:t>
                      </a:r>
                      <a:r>
                        <a:rPr sz="950" spc="-40" dirty="0">
                          <a:latin typeface="Arial"/>
                          <a:cs typeface="Arial"/>
                        </a:rPr>
                        <a:t> </a:t>
                      </a:r>
                      <a:r>
                        <a:rPr sz="950" spc="-5" dirty="0">
                          <a:latin typeface="Arial"/>
                          <a:cs typeface="Arial"/>
                        </a:rPr>
                        <a:t>cost</a:t>
                      </a:r>
                      <a:endParaRPr sz="950">
                        <a:latin typeface="Arial"/>
                        <a:cs typeface="Arial"/>
                      </a:endParaRPr>
                    </a:p>
                  </a:txBody>
                  <a:tcPr marL="0" marR="0" marT="5715" marB="0">
                    <a:lnB w="18288">
                      <a:solidFill>
                        <a:srgbClr val="000000"/>
                      </a:solidFill>
                      <a:prstDash val="solid"/>
                    </a:lnB>
                  </a:tcPr>
                </a:tc>
                <a:tc>
                  <a:txBody>
                    <a:bodyPr/>
                    <a:lstStyle/>
                    <a:p>
                      <a:pPr marL="74930" marR="95885">
                        <a:lnSpc>
                          <a:spcPct val="94900"/>
                        </a:lnSpc>
                        <a:spcBef>
                          <a:spcPts val="535"/>
                        </a:spcBef>
                      </a:pPr>
                      <a:r>
                        <a:rPr sz="950" spc="-10" dirty="0">
                          <a:latin typeface="Arial"/>
                          <a:cs typeface="Arial"/>
                        </a:rPr>
                        <a:t>Cost increment accelerates  by 2-3% per foot of  diameter due to increased  wall</a:t>
                      </a:r>
                      <a:r>
                        <a:rPr sz="950" spc="-50" dirty="0">
                          <a:latin typeface="Arial"/>
                          <a:cs typeface="Arial"/>
                        </a:rPr>
                        <a:t> </a:t>
                      </a:r>
                      <a:r>
                        <a:rPr sz="950" spc="-10" dirty="0">
                          <a:latin typeface="Arial"/>
                          <a:cs typeface="Arial"/>
                        </a:rPr>
                        <a:t>thickness</a:t>
                      </a:r>
                      <a:endParaRPr sz="950">
                        <a:latin typeface="Arial"/>
                        <a:cs typeface="Arial"/>
                      </a:endParaRPr>
                    </a:p>
                  </a:txBody>
                  <a:tcPr marL="0" marR="0" marT="67945" marB="0">
                    <a:lnR w="18288">
                      <a:solidFill>
                        <a:srgbClr val="000000"/>
                      </a:solidFill>
                      <a:prstDash val="solid"/>
                    </a:lnR>
                    <a:lnB w="18288">
                      <a:solidFill>
                        <a:srgbClr val="000000"/>
                      </a:solidFill>
                      <a:prstDash val="solid"/>
                    </a:lnB>
                  </a:tcPr>
                </a:tc>
                <a:extLst>
                  <a:ext uri="{0D108BD9-81ED-4DB2-BD59-A6C34878D82A}">
                    <a16:rowId xmlns:a16="http://schemas.microsoft.com/office/drawing/2014/main" val="10005"/>
                  </a:ext>
                </a:extLst>
              </a:tr>
            </a:tbl>
          </a:graphicData>
        </a:graphic>
      </p:graphicFrame>
      <p:sp>
        <p:nvSpPr>
          <p:cNvPr id="4" name="object 4"/>
          <p:cNvSpPr txBox="1"/>
          <p:nvPr/>
        </p:nvSpPr>
        <p:spPr>
          <a:xfrm>
            <a:off x="1177544" y="3653027"/>
            <a:ext cx="5323840" cy="971550"/>
          </a:xfrm>
          <a:prstGeom prst="rect">
            <a:avLst/>
          </a:prstGeom>
        </p:spPr>
        <p:txBody>
          <a:bodyPr vert="horz" wrap="square" lIns="0" tIns="0" rIns="0" bIns="0" rtlCol="0">
            <a:spAutoFit/>
          </a:bodyPr>
          <a:lstStyle/>
          <a:p>
            <a:pPr marL="12700" marR="181610">
              <a:lnSpc>
                <a:spcPts val="1080"/>
              </a:lnSpc>
            </a:pPr>
            <a:r>
              <a:rPr sz="950" spc="-10" dirty="0">
                <a:latin typeface="Arial"/>
                <a:cs typeface="Arial"/>
              </a:rPr>
              <a:t>Note: Changing one parameter usually involves changing others, and the cost impact may not be  additive or</a:t>
            </a:r>
            <a:r>
              <a:rPr sz="950" spc="-40" dirty="0">
                <a:latin typeface="Arial"/>
                <a:cs typeface="Arial"/>
              </a:rPr>
              <a:t> </a:t>
            </a:r>
            <a:r>
              <a:rPr sz="950" spc="-10" dirty="0">
                <a:latin typeface="Arial"/>
                <a:cs typeface="Arial"/>
              </a:rPr>
              <a:t>linear.</a:t>
            </a:r>
            <a:endParaRPr sz="950">
              <a:latin typeface="Arial"/>
              <a:cs typeface="Arial"/>
            </a:endParaRPr>
          </a:p>
          <a:p>
            <a:pPr marL="120014" marR="5080">
              <a:lnSpc>
                <a:spcPct val="142100"/>
              </a:lnSpc>
              <a:spcBef>
                <a:spcPts val="520"/>
              </a:spcBef>
            </a:pPr>
            <a:r>
              <a:rPr sz="950" spc="-10" dirty="0">
                <a:latin typeface="Arial"/>
                <a:cs typeface="Arial"/>
              </a:rPr>
              <a:t>As illustrated in Figure 7, the </a:t>
            </a:r>
            <a:r>
              <a:rPr sz="950" spc="-5" dirty="0">
                <a:latin typeface="Arial"/>
                <a:cs typeface="Arial"/>
              </a:rPr>
              <a:t>cost </a:t>
            </a:r>
            <a:r>
              <a:rPr sz="950" spc="-10" dirty="0">
                <a:latin typeface="Arial"/>
                <a:cs typeface="Arial"/>
              </a:rPr>
              <a:t>of </a:t>
            </a:r>
            <a:r>
              <a:rPr sz="950" spc="-5" dirty="0">
                <a:latin typeface="Arial"/>
                <a:cs typeface="Arial"/>
              </a:rPr>
              <a:t>a </a:t>
            </a:r>
            <a:r>
              <a:rPr sz="950" spc="-10" dirty="0">
                <a:latin typeface="Arial"/>
                <a:cs typeface="Arial"/>
              </a:rPr>
              <a:t>distillation column rises at </a:t>
            </a:r>
            <a:r>
              <a:rPr sz="950" spc="-5" dirty="0">
                <a:latin typeface="Arial"/>
                <a:cs typeface="Arial"/>
              </a:rPr>
              <a:t>a slightly </a:t>
            </a:r>
            <a:r>
              <a:rPr sz="950" spc="-10" dirty="0">
                <a:latin typeface="Arial"/>
                <a:cs typeface="Arial"/>
              </a:rPr>
              <a:t>increasing rate with  diameter. </a:t>
            </a:r>
            <a:r>
              <a:rPr sz="950" spc="-5" dirty="0">
                <a:latin typeface="Arial"/>
                <a:cs typeface="Arial"/>
              </a:rPr>
              <a:t>This </a:t>
            </a:r>
            <a:r>
              <a:rPr sz="950" spc="-10" dirty="0">
                <a:latin typeface="Arial"/>
                <a:cs typeface="Arial"/>
              </a:rPr>
              <a:t>effect is more pronounced with stainless steel cladding, due to the higher base cost  </a:t>
            </a:r>
            <a:r>
              <a:rPr sz="950" spc="-5" dirty="0">
                <a:latin typeface="Arial"/>
                <a:cs typeface="Arial"/>
              </a:rPr>
              <a:t>of the</a:t>
            </a:r>
            <a:r>
              <a:rPr sz="950" spc="-55" dirty="0">
                <a:latin typeface="Arial"/>
                <a:cs typeface="Arial"/>
              </a:rPr>
              <a:t> </a:t>
            </a:r>
            <a:r>
              <a:rPr sz="950" spc="-10" dirty="0">
                <a:latin typeface="Arial"/>
                <a:cs typeface="Arial"/>
              </a:rPr>
              <a:t>material.</a:t>
            </a:r>
            <a:endParaRPr sz="950">
              <a:latin typeface="Arial"/>
              <a:cs typeface="Arial"/>
            </a:endParaRPr>
          </a:p>
        </p:txBody>
      </p:sp>
      <p:sp>
        <p:nvSpPr>
          <p:cNvPr id="5" name="object 5"/>
          <p:cNvSpPr txBox="1"/>
          <p:nvPr/>
        </p:nvSpPr>
        <p:spPr>
          <a:xfrm>
            <a:off x="1284971" y="8165651"/>
            <a:ext cx="526542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While increasing the </a:t>
            </a:r>
            <a:r>
              <a:rPr sz="950" spc="-5" dirty="0">
                <a:latin typeface="Arial"/>
                <a:cs typeface="Arial"/>
              </a:rPr>
              <a:t>size </a:t>
            </a:r>
            <a:r>
              <a:rPr sz="950" spc="-10" dirty="0">
                <a:latin typeface="Arial"/>
                <a:cs typeface="Arial"/>
              </a:rPr>
              <a:t>of </a:t>
            </a:r>
            <a:r>
              <a:rPr sz="950" spc="-5" dirty="0">
                <a:latin typeface="Arial"/>
                <a:cs typeface="Arial"/>
              </a:rPr>
              <a:t>the </a:t>
            </a:r>
            <a:r>
              <a:rPr sz="950" spc="-10" dirty="0">
                <a:latin typeface="Arial"/>
                <a:cs typeface="Arial"/>
              </a:rPr>
              <a:t>column raises </a:t>
            </a:r>
            <a:r>
              <a:rPr sz="950" spc="-5" dirty="0">
                <a:latin typeface="Arial"/>
                <a:cs typeface="Arial"/>
              </a:rPr>
              <a:t>the </a:t>
            </a:r>
            <a:r>
              <a:rPr sz="950" spc="-10" dirty="0">
                <a:latin typeface="Arial"/>
                <a:cs typeface="Arial"/>
              </a:rPr>
              <a:t>cost, </a:t>
            </a:r>
            <a:r>
              <a:rPr sz="950" spc="-5" dirty="0">
                <a:latin typeface="Arial"/>
                <a:cs typeface="Arial"/>
              </a:rPr>
              <a:t>it </a:t>
            </a:r>
            <a:r>
              <a:rPr sz="950" spc="-10" dirty="0">
                <a:latin typeface="Arial"/>
                <a:cs typeface="Arial"/>
              </a:rPr>
              <a:t>lowers </a:t>
            </a:r>
            <a:r>
              <a:rPr sz="950" spc="-5" dirty="0">
                <a:latin typeface="Arial"/>
                <a:cs typeface="Arial"/>
              </a:rPr>
              <a:t>the </a:t>
            </a:r>
            <a:r>
              <a:rPr sz="950" spc="-10" dirty="0">
                <a:latin typeface="Arial"/>
                <a:cs typeface="Arial"/>
              </a:rPr>
              <a:t>cost per barrel of processing  capacity for most combinations of diameter and height. Cost per barrel of capacity falls dramatically  from the benchmark unit ($8.71) to just under $6 per barrel </a:t>
            </a:r>
            <a:r>
              <a:rPr sz="950" spc="-5" dirty="0">
                <a:latin typeface="Arial"/>
                <a:cs typeface="Arial"/>
              </a:rPr>
              <a:t>for a </a:t>
            </a:r>
            <a:r>
              <a:rPr sz="950" spc="-10" dirty="0">
                <a:latin typeface="Arial"/>
                <a:cs typeface="Arial"/>
              </a:rPr>
              <a:t>300k bpd</a:t>
            </a:r>
            <a:r>
              <a:rPr sz="950" spc="130" dirty="0">
                <a:latin typeface="Arial"/>
                <a:cs typeface="Arial"/>
              </a:rPr>
              <a:t> </a:t>
            </a:r>
            <a:r>
              <a:rPr sz="950" spc="-10" dirty="0">
                <a:latin typeface="Arial"/>
                <a:cs typeface="Arial"/>
              </a:rPr>
              <a:t>column</a:t>
            </a:r>
            <a:endParaRPr sz="950">
              <a:latin typeface="Arial"/>
              <a:cs typeface="Arial"/>
            </a:endParaRPr>
          </a:p>
        </p:txBody>
      </p:sp>
      <p:sp>
        <p:nvSpPr>
          <p:cNvPr id="6" name="object 6"/>
          <p:cNvSpPr/>
          <p:nvPr/>
        </p:nvSpPr>
        <p:spPr>
          <a:xfrm>
            <a:off x="2710433" y="6950582"/>
            <a:ext cx="2159635" cy="0"/>
          </a:xfrm>
          <a:custGeom>
            <a:avLst/>
            <a:gdLst/>
            <a:ahLst/>
            <a:cxnLst/>
            <a:rect l="l" t="t" r="r" b="b"/>
            <a:pathLst>
              <a:path w="2159635">
                <a:moveTo>
                  <a:pt x="0" y="0"/>
                </a:moveTo>
                <a:lnTo>
                  <a:pt x="2159508" y="0"/>
                </a:lnTo>
              </a:path>
            </a:pathLst>
          </a:custGeom>
          <a:ln w="8381">
            <a:solidFill>
              <a:srgbClr val="858585"/>
            </a:solidFill>
          </a:ln>
        </p:spPr>
        <p:txBody>
          <a:bodyPr wrap="square" lIns="0" tIns="0" rIns="0" bIns="0" rtlCol="0"/>
          <a:lstStyle/>
          <a:p>
            <a:endParaRPr/>
          </a:p>
        </p:txBody>
      </p:sp>
      <p:sp>
        <p:nvSpPr>
          <p:cNvPr id="7" name="object 7"/>
          <p:cNvSpPr/>
          <p:nvPr/>
        </p:nvSpPr>
        <p:spPr>
          <a:xfrm>
            <a:off x="2710433" y="6636258"/>
            <a:ext cx="2159635" cy="0"/>
          </a:xfrm>
          <a:custGeom>
            <a:avLst/>
            <a:gdLst/>
            <a:ahLst/>
            <a:cxnLst/>
            <a:rect l="l" t="t" r="r" b="b"/>
            <a:pathLst>
              <a:path w="2159635">
                <a:moveTo>
                  <a:pt x="0" y="0"/>
                </a:moveTo>
                <a:lnTo>
                  <a:pt x="2159508" y="0"/>
                </a:lnTo>
              </a:path>
            </a:pathLst>
          </a:custGeom>
          <a:ln w="9144">
            <a:solidFill>
              <a:srgbClr val="858585"/>
            </a:solidFill>
          </a:ln>
        </p:spPr>
        <p:txBody>
          <a:bodyPr wrap="square" lIns="0" tIns="0" rIns="0" bIns="0" rtlCol="0"/>
          <a:lstStyle/>
          <a:p>
            <a:endParaRPr/>
          </a:p>
        </p:txBody>
      </p:sp>
      <p:sp>
        <p:nvSpPr>
          <p:cNvPr id="8" name="object 8"/>
          <p:cNvSpPr/>
          <p:nvPr/>
        </p:nvSpPr>
        <p:spPr>
          <a:xfrm>
            <a:off x="2710433" y="6321932"/>
            <a:ext cx="2159635" cy="0"/>
          </a:xfrm>
          <a:custGeom>
            <a:avLst/>
            <a:gdLst/>
            <a:ahLst/>
            <a:cxnLst/>
            <a:rect l="l" t="t" r="r" b="b"/>
            <a:pathLst>
              <a:path w="2159635">
                <a:moveTo>
                  <a:pt x="0" y="0"/>
                </a:moveTo>
                <a:lnTo>
                  <a:pt x="2159508" y="0"/>
                </a:lnTo>
              </a:path>
            </a:pathLst>
          </a:custGeom>
          <a:ln w="8381">
            <a:solidFill>
              <a:srgbClr val="858585"/>
            </a:solidFill>
          </a:ln>
        </p:spPr>
        <p:txBody>
          <a:bodyPr wrap="square" lIns="0" tIns="0" rIns="0" bIns="0" rtlCol="0"/>
          <a:lstStyle/>
          <a:p>
            <a:endParaRPr/>
          </a:p>
        </p:txBody>
      </p:sp>
      <p:sp>
        <p:nvSpPr>
          <p:cNvPr id="9" name="object 9"/>
          <p:cNvSpPr/>
          <p:nvPr/>
        </p:nvSpPr>
        <p:spPr>
          <a:xfrm>
            <a:off x="2710433" y="6005703"/>
            <a:ext cx="2159635" cy="0"/>
          </a:xfrm>
          <a:custGeom>
            <a:avLst/>
            <a:gdLst/>
            <a:ahLst/>
            <a:cxnLst/>
            <a:rect l="l" t="t" r="r" b="b"/>
            <a:pathLst>
              <a:path w="2159635">
                <a:moveTo>
                  <a:pt x="0" y="0"/>
                </a:moveTo>
                <a:lnTo>
                  <a:pt x="2159508" y="0"/>
                </a:lnTo>
              </a:path>
            </a:pathLst>
          </a:custGeom>
          <a:ln w="8382">
            <a:solidFill>
              <a:srgbClr val="858585"/>
            </a:solidFill>
          </a:ln>
        </p:spPr>
        <p:txBody>
          <a:bodyPr wrap="square" lIns="0" tIns="0" rIns="0" bIns="0" rtlCol="0"/>
          <a:lstStyle/>
          <a:p>
            <a:endParaRPr/>
          </a:p>
        </p:txBody>
      </p:sp>
      <p:sp>
        <p:nvSpPr>
          <p:cNvPr id="10" name="object 10"/>
          <p:cNvSpPr/>
          <p:nvPr/>
        </p:nvSpPr>
        <p:spPr>
          <a:xfrm>
            <a:off x="2710433" y="5691759"/>
            <a:ext cx="2159635" cy="0"/>
          </a:xfrm>
          <a:custGeom>
            <a:avLst/>
            <a:gdLst/>
            <a:ahLst/>
            <a:cxnLst/>
            <a:rect l="l" t="t" r="r" b="b"/>
            <a:pathLst>
              <a:path w="2159635">
                <a:moveTo>
                  <a:pt x="0" y="0"/>
                </a:moveTo>
                <a:lnTo>
                  <a:pt x="2159508" y="0"/>
                </a:lnTo>
              </a:path>
            </a:pathLst>
          </a:custGeom>
          <a:ln w="8382">
            <a:solidFill>
              <a:srgbClr val="858585"/>
            </a:solidFill>
          </a:ln>
        </p:spPr>
        <p:txBody>
          <a:bodyPr wrap="square" lIns="0" tIns="0" rIns="0" bIns="0" rtlCol="0"/>
          <a:lstStyle/>
          <a:p>
            <a:endParaRPr/>
          </a:p>
        </p:txBody>
      </p:sp>
      <p:sp>
        <p:nvSpPr>
          <p:cNvPr id="11" name="object 11"/>
          <p:cNvSpPr/>
          <p:nvPr/>
        </p:nvSpPr>
        <p:spPr>
          <a:xfrm>
            <a:off x="2710433" y="5377053"/>
            <a:ext cx="2159635" cy="0"/>
          </a:xfrm>
          <a:custGeom>
            <a:avLst/>
            <a:gdLst/>
            <a:ahLst/>
            <a:cxnLst/>
            <a:rect l="l" t="t" r="r" b="b"/>
            <a:pathLst>
              <a:path w="2159635">
                <a:moveTo>
                  <a:pt x="0" y="0"/>
                </a:moveTo>
                <a:lnTo>
                  <a:pt x="2159508" y="0"/>
                </a:lnTo>
              </a:path>
            </a:pathLst>
          </a:custGeom>
          <a:ln w="8382">
            <a:solidFill>
              <a:srgbClr val="858585"/>
            </a:solidFill>
          </a:ln>
        </p:spPr>
        <p:txBody>
          <a:bodyPr wrap="square" lIns="0" tIns="0" rIns="0" bIns="0" rtlCol="0"/>
          <a:lstStyle/>
          <a:p>
            <a:endParaRPr/>
          </a:p>
        </p:txBody>
      </p:sp>
      <p:sp>
        <p:nvSpPr>
          <p:cNvPr id="12" name="object 12"/>
          <p:cNvSpPr/>
          <p:nvPr/>
        </p:nvSpPr>
        <p:spPr>
          <a:xfrm>
            <a:off x="2710433" y="5376671"/>
            <a:ext cx="0" cy="1889760"/>
          </a:xfrm>
          <a:custGeom>
            <a:avLst/>
            <a:gdLst/>
            <a:ahLst/>
            <a:cxnLst/>
            <a:rect l="l" t="t" r="r" b="b"/>
            <a:pathLst>
              <a:path h="1889759">
                <a:moveTo>
                  <a:pt x="0" y="0"/>
                </a:moveTo>
                <a:lnTo>
                  <a:pt x="0" y="1889759"/>
                </a:lnTo>
              </a:path>
            </a:pathLst>
          </a:custGeom>
          <a:ln w="9143">
            <a:solidFill>
              <a:srgbClr val="858585"/>
            </a:solidFill>
          </a:ln>
        </p:spPr>
        <p:txBody>
          <a:bodyPr wrap="square" lIns="0" tIns="0" rIns="0" bIns="0" rtlCol="0"/>
          <a:lstStyle/>
          <a:p>
            <a:endParaRPr/>
          </a:p>
        </p:txBody>
      </p:sp>
      <p:sp>
        <p:nvSpPr>
          <p:cNvPr id="13" name="object 13"/>
          <p:cNvSpPr/>
          <p:nvPr/>
        </p:nvSpPr>
        <p:spPr>
          <a:xfrm>
            <a:off x="2673095" y="7266813"/>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4" name="object 14"/>
          <p:cNvSpPr/>
          <p:nvPr/>
        </p:nvSpPr>
        <p:spPr>
          <a:xfrm>
            <a:off x="2673095" y="6950582"/>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5" name="object 15"/>
          <p:cNvSpPr/>
          <p:nvPr/>
        </p:nvSpPr>
        <p:spPr>
          <a:xfrm>
            <a:off x="2673095" y="6636258"/>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6" name="object 16"/>
          <p:cNvSpPr/>
          <p:nvPr/>
        </p:nvSpPr>
        <p:spPr>
          <a:xfrm>
            <a:off x="2673095" y="6321932"/>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7" name="object 17"/>
          <p:cNvSpPr/>
          <p:nvPr/>
        </p:nvSpPr>
        <p:spPr>
          <a:xfrm>
            <a:off x="2673095" y="6005703"/>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8" name="object 18"/>
          <p:cNvSpPr/>
          <p:nvPr/>
        </p:nvSpPr>
        <p:spPr>
          <a:xfrm>
            <a:off x="2673095" y="5691759"/>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9" name="object 19"/>
          <p:cNvSpPr/>
          <p:nvPr/>
        </p:nvSpPr>
        <p:spPr>
          <a:xfrm>
            <a:off x="2673095" y="5377053"/>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20" name="object 20"/>
          <p:cNvSpPr/>
          <p:nvPr/>
        </p:nvSpPr>
        <p:spPr>
          <a:xfrm>
            <a:off x="2710433" y="7266813"/>
            <a:ext cx="2159635" cy="0"/>
          </a:xfrm>
          <a:custGeom>
            <a:avLst/>
            <a:gdLst/>
            <a:ahLst/>
            <a:cxnLst/>
            <a:rect l="l" t="t" r="r" b="b"/>
            <a:pathLst>
              <a:path w="2159635">
                <a:moveTo>
                  <a:pt x="0" y="0"/>
                </a:moveTo>
                <a:lnTo>
                  <a:pt x="2159508" y="0"/>
                </a:lnTo>
              </a:path>
            </a:pathLst>
          </a:custGeom>
          <a:ln w="8381">
            <a:solidFill>
              <a:srgbClr val="858585"/>
            </a:solidFill>
          </a:ln>
        </p:spPr>
        <p:txBody>
          <a:bodyPr wrap="square" lIns="0" tIns="0" rIns="0" bIns="0" rtlCol="0"/>
          <a:lstStyle/>
          <a:p>
            <a:endParaRPr/>
          </a:p>
        </p:txBody>
      </p:sp>
      <p:sp>
        <p:nvSpPr>
          <p:cNvPr id="21" name="object 21"/>
          <p:cNvSpPr/>
          <p:nvPr/>
        </p:nvSpPr>
        <p:spPr>
          <a:xfrm>
            <a:off x="2850642" y="6156959"/>
            <a:ext cx="1880870" cy="807085"/>
          </a:xfrm>
          <a:custGeom>
            <a:avLst/>
            <a:gdLst/>
            <a:ahLst/>
            <a:cxnLst/>
            <a:rect l="l" t="t" r="r" b="b"/>
            <a:pathLst>
              <a:path w="1880870" h="807084">
                <a:moveTo>
                  <a:pt x="627126" y="588264"/>
                </a:moveTo>
                <a:lnTo>
                  <a:pt x="319278" y="685800"/>
                </a:lnTo>
                <a:lnTo>
                  <a:pt x="10668" y="780288"/>
                </a:lnTo>
                <a:lnTo>
                  <a:pt x="3810" y="782574"/>
                </a:lnTo>
                <a:lnTo>
                  <a:pt x="0" y="789432"/>
                </a:lnTo>
                <a:lnTo>
                  <a:pt x="4572" y="803147"/>
                </a:lnTo>
                <a:lnTo>
                  <a:pt x="11430" y="806958"/>
                </a:lnTo>
                <a:lnTo>
                  <a:pt x="18288" y="804672"/>
                </a:lnTo>
                <a:lnTo>
                  <a:pt x="635508" y="613410"/>
                </a:lnTo>
                <a:lnTo>
                  <a:pt x="636270" y="612647"/>
                </a:lnTo>
                <a:lnTo>
                  <a:pt x="637032" y="612647"/>
                </a:lnTo>
                <a:lnTo>
                  <a:pt x="637032" y="611886"/>
                </a:lnTo>
                <a:lnTo>
                  <a:pt x="679049" y="589788"/>
                </a:lnTo>
                <a:lnTo>
                  <a:pt x="625602" y="589788"/>
                </a:lnTo>
                <a:lnTo>
                  <a:pt x="627126" y="588264"/>
                </a:lnTo>
                <a:close/>
              </a:path>
              <a:path w="1880870" h="807084">
                <a:moveTo>
                  <a:pt x="1867662" y="0"/>
                </a:moveTo>
                <a:lnTo>
                  <a:pt x="1861566" y="3047"/>
                </a:lnTo>
                <a:lnTo>
                  <a:pt x="1552194" y="128015"/>
                </a:lnTo>
                <a:lnTo>
                  <a:pt x="1242822" y="288797"/>
                </a:lnTo>
                <a:lnTo>
                  <a:pt x="933450" y="426719"/>
                </a:lnTo>
                <a:lnTo>
                  <a:pt x="625602" y="589788"/>
                </a:lnTo>
                <a:lnTo>
                  <a:pt x="679049" y="589788"/>
                </a:lnTo>
                <a:lnTo>
                  <a:pt x="945642" y="449580"/>
                </a:lnTo>
                <a:lnTo>
                  <a:pt x="1253490" y="312419"/>
                </a:lnTo>
                <a:lnTo>
                  <a:pt x="1563624" y="150875"/>
                </a:lnTo>
                <a:lnTo>
                  <a:pt x="1870710" y="26669"/>
                </a:lnTo>
                <a:lnTo>
                  <a:pt x="1877568" y="24383"/>
                </a:lnTo>
                <a:lnTo>
                  <a:pt x="1880616" y="16764"/>
                </a:lnTo>
                <a:lnTo>
                  <a:pt x="1878330" y="9906"/>
                </a:lnTo>
                <a:lnTo>
                  <a:pt x="1875282" y="3047"/>
                </a:lnTo>
                <a:lnTo>
                  <a:pt x="1867662" y="0"/>
                </a:lnTo>
                <a:close/>
              </a:path>
            </a:pathLst>
          </a:custGeom>
          <a:solidFill>
            <a:srgbClr val="1B467B"/>
          </a:solidFill>
        </p:spPr>
        <p:txBody>
          <a:bodyPr wrap="square" lIns="0" tIns="0" rIns="0" bIns="0" rtlCol="0"/>
          <a:lstStyle/>
          <a:p>
            <a:endParaRPr/>
          </a:p>
        </p:txBody>
      </p:sp>
      <p:sp>
        <p:nvSpPr>
          <p:cNvPr id="22" name="object 22"/>
          <p:cNvSpPr/>
          <p:nvPr/>
        </p:nvSpPr>
        <p:spPr>
          <a:xfrm>
            <a:off x="2850642" y="5638038"/>
            <a:ext cx="1880870" cy="1193800"/>
          </a:xfrm>
          <a:custGeom>
            <a:avLst/>
            <a:gdLst/>
            <a:ahLst/>
            <a:cxnLst/>
            <a:rect l="l" t="t" r="r" b="b"/>
            <a:pathLst>
              <a:path w="1880870" h="1193800">
                <a:moveTo>
                  <a:pt x="624709" y="878250"/>
                </a:moveTo>
                <a:lnTo>
                  <a:pt x="317754" y="1024890"/>
                </a:lnTo>
                <a:lnTo>
                  <a:pt x="9143" y="1166622"/>
                </a:lnTo>
                <a:lnTo>
                  <a:pt x="3047" y="1169670"/>
                </a:lnTo>
                <a:lnTo>
                  <a:pt x="0" y="1177290"/>
                </a:lnTo>
                <a:lnTo>
                  <a:pt x="3047" y="1184148"/>
                </a:lnTo>
                <a:lnTo>
                  <a:pt x="6095" y="1190244"/>
                </a:lnTo>
                <a:lnTo>
                  <a:pt x="13715" y="1193292"/>
                </a:lnTo>
                <a:lnTo>
                  <a:pt x="19811" y="1190244"/>
                </a:lnTo>
                <a:lnTo>
                  <a:pt x="328422" y="1048512"/>
                </a:lnTo>
                <a:lnTo>
                  <a:pt x="637032" y="901446"/>
                </a:lnTo>
                <a:lnTo>
                  <a:pt x="637794" y="900684"/>
                </a:lnTo>
                <a:lnTo>
                  <a:pt x="638556" y="900684"/>
                </a:lnTo>
                <a:lnTo>
                  <a:pt x="639318" y="899922"/>
                </a:lnTo>
                <a:lnTo>
                  <a:pt x="665438" y="879348"/>
                </a:lnTo>
                <a:lnTo>
                  <a:pt x="623316" y="879348"/>
                </a:lnTo>
                <a:lnTo>
                  <a:pt x="624709" y="878250"/>
                </a:lnTo>
                <a:close/>
              </a:path>
              <a:path w="1880870" h="1193800">
                <a:moveTo>
                  <a:pt x="625602" y="877824"/>
                </a:moveTo>
                <a:lnTo>
                  <a:pt x="624709" y="878250"/>
                </a:lnTo>
                <a:lnTo>
                  <a:pt x="623316" y="879348"/>
                </a:lnTo>
                <a:lnTo>
                  <a:pt x="625602" y="877824"/>
                </a:lnTo>
                <a:close/>
              </a:path>
              <a:path w="1880870" h="1193800">
                <a:moveTo>
                  <a:pt x="667373" y="877824"/>
                </a:moveTo>
                <a:lnTo>
                  <a:pt x="625602" y="877824"/>
                </a:lnTo>
                <a:lnTo>
                  <a:pt x="623316" y="879348"/>
                </a:lnTo>
                <a:lnTo>
                  <a:pt x="665438" y="879348"/>
                </a:lnTo>
                <a:lnTo>
                  <a:pt x="667373" y="877824"/>
                </a:lnTo>
                <a:close/>
              </a:path>
              <a:path w="1880870" h="1193800">
                <a:moveTo>
                  <a:pt x="1865376" y="0"/>
                </a:moveTo>
                <a:lnTo>
                  <a:pt x="1859280" y="3810"/>
                </a:lnTo>
                <a:lnTo>
                  <a:pt x="1549908" y="190500"/>
                </a:lnTo>
                <a:lnTo>
                  <a:pt x="1241298" y="432816"/>
                </a:lnTo>
                <a:lnTo>
                  <a:pt x="931926" y="636270"/>
                </a:lnTo>
                <a:lnTo>
                  <a:pt x="624709" y="878250"/>
                </a:lnTo>
                <a:lnTo>
                  <a:pt x="625602" y="877824"/>
                </a:lnTo>
                <a:lnTo>
                  <a:pt x="667373" y="877824"/>
                </a:lnTo>
                <a:lnTo>
                  <a:pt x="947928" y="656844"/>
                </a:lnTo>
                <a:lnTo>
                  <a:pt x="1255014" y="454152"/>
                </a:lnTo>
                <a:lnTo>
                  <a:pt x="1565910" y="211074"/>
                </a:lnTo>
                <a:lnTo>
                  <a:pt x="1872995" y="25908"/>
                </a:lnTo>
                <a:lnTo>
                  <a:pt x="1879092" y="22098"/>
                </a:lnTo>
                <a:lnTo>
                  <a:pt x="1880616" y="14478"/>
                </a:lnTo>
                <a:lnTo>
                  <a:pt x="1877568" y="8382"/>
                </a:lnTo>
                <a:lnTo>
                  <a:pt x="1873758" y="2286"/>
                </a:lnTo>
                <a:lnTo>
                  <a:pt x="1865376" y="0"/>
                </a:lnTo>
                <a:close/>
              </a:path>
            </a:pathLst>
          </a:custGeom>
          <a:solidFill>
            <a:srgbClr val="0000BE"/>
          </a:solidFill>
        </p:spPr>
        <p:txBody>
          <a:bodyPr wrap="square" lIns="0" tIns="0" rIns="0" bIns="0" rtlCol="0"/>
          <a:lstStyle/>
          <a:p>
            <a:endParaRPr/>
          </a:p>
        </p:txBody>
      </p:sp>
      <p:sp>
        <p:nvSpPr>
          <p:cNvPr id="23" name="object 23"/>
          <p:cNvSpPr txBox="1"/>
          <p:nvPr/>
        </p:nvSpPr>
        <p:spPr>
          <a:xfrm>
            <a:off x="2168148" y="6870191"/>
            <a:ext cx="418465" cy="472440"/>
          </a:xfrm>
          <a:prstGeom prst="rect">
            <a:avLst/>
          </a:prstGeom>
        </p:spPr>
        <p:txBody>
          <a:bodyPr vert="horz" wrap="square" lIns="0" tIns="0" rIns="0" bIns="0" rtlCol="0">
            <a:spAutoFit/>
          </a:bodyPr>
          <a:lstStyle/>
          <a:p>
            <a:pPr marL="12700">
              <a:lnSpc>
                <a:spcPct val="100000"/>
              </a:lnSpc>
            </a:pPr>
            <a:r>
              <a:rPr sz="900" spc="10" dirty="0">
                <a:latin typeface="Calibri"/>
                <a:cs typeface="Calibri"/>
              </a:rPr>
              <a:t>$500.00</a:t>
            </a:r>
            <a:endParaRPr sz="900">
              <a:latin typeface="Calibri"/>
              <a:cs typeface="Calibri"/>
            </a:endParaRPr>
          </a:p>
          <a:p>
            <a:pPr>
              <a:lnSpc>
                <a:spcPct val="100000"/>
              </a:lnSpc>
              <a:spcBef>
                <a:spcPts val="20"/>
              </a:spcBef>
            </a:pPr>
            <a:endParaRPr sz="1200">
              <a:latin typeface="Times New Roman"/>
              <a:cs typeface="Times New Roman"/>
            </a:endParaRPr>
          </a:p>
          <a:p>
            <a:pPr marL="254635">
              <a:lnSpc>
                <a:spcPct val="100000"/>
              </a:lnSpc>
              <a:spcBef>
                <a:spcPts val="5"/>
              </a:spcBef>
            </a:pPr>
            <a:r>
              <a:rPr sz="900" spc="10" dirty="0">
                <a:latin typeface="Calibri"/>
                <a:cs typeface="Calibri"/>
              </a:rPr>
              <a:t>$‐</a:t>
            </a:r>
            <a:endParaRPr sz="900">
              <a:latin typeface="Calibri"/>
              <a:cs typeface="Calibri"/>
            </a:endParaRPr>
          </a:p>
        </p:txBody>
      </p:sp>
      <p:sp>
        <p:nvSpPr>
          <p:cNvPr id="24" name="object 24"/>
          <p:cNvSpPr txBox="1"/>
          <p:nvPr/>
        </p:nvSpPr>
        <p:spPr>
          <a:xfrm>
            <a:off x="2077478" y="6555482"/>
            <a:ext cx="508634"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$1,0</a:t>
            </a:r>
            <a:r>
              <a:rPr sz="900" spc="20" dirty="0">
                <a:latin typeface="Calibri"/>
                <a:cs typeface="Calibri"/>
              </a:rPr>
              <a:t>00</a:t>
            </a:r>
            <a:r>
              <a:rPr sz="900" spc="10" dirty="0">
                <a:latin typeface="Calibri"/>
                <a:cs typeface="Calibri"/>
              </a:rPr>
              <a:t>.00</a:t>
            </a:r>
            <a:endParaRPr sz="900">
              <a:latin typeface="Calibri"/>
              <a:cs typeface="Calibri"/>
            </a:endParaRPr>
          </a:p>
        </p:txBody>
      </p:sp>
      <p:sp>
        <p:nvSpPr>
          <p:cNvPr id="25" name="object 25"/>
          <p:cNvSpPr txBox="1"/>
          <p:nvPr/>
        </p:nvSpPr>
        <p:spPr>
          <a:xfrm>
            <a:off x="2077478" y="5021313"/>
            <a:ext cx="3420110" cy="1061085"/>
          </a:xfrm>
          <a:prstGeom prst="rect">
            <a:avLst/>
          </a:prstGeom>
        </p:spPr>
        <p:txBody>
          <a:bodyPr vert="horz" wrap="square" lIns="0" tIns="0" rIns="0" bIns="0" rtlCol="0">
            <a:spAutoFit/>
          </a:bodyPr>
          <a:lstStyle/>
          <a:p>
            <a:pPr marL="208915">
              <a:lnSpc>
                <a:spcPct val="100000"/>
              </a:lnSpc>
            </a:pPr>
            <a:r>
              <a:rPr sz="950" b="1" spc="-5" dirty="0">
                <a:latin typeface="Arial"/>
                <a:cs typeface="Arial"/>
              </a:rPr>
              <a:t>Figure </a:t>
            </a:r>
            <a:r>
              <a:rPr sz="950" b="1" spc="-10" dirty="0">
                <a:latin typeface="Arial"/>
                <a:cs typeface="Arial"/>
              </a:rPr>
              <a:t>6: Distillation Column size </a:t>
            </a:r>
            <a:r>
              <a:rPr sz="950" b="1" spc="-15" dirty="0">
                <a:latin typeface="Arial"/>
                <a:cs typeface="Arial"/>
              </a:rPr>
              <a:t>vs. </a:t>
            </a:r>
            <a:r>
              <a:rPr sz="950" b="1" spc="-10" dirty="0">
                <a:latin typeface="Arial"/>
                <a:cs typeface="Arial"/>
              </a:rPr>
              <a:t>Cost </a:t>
            </a:r>
            <a:r>
              <a:rPr sz="950" b="1" spc="-5" dirty="0">
                <a:latin typeface="Arial"/>
                <a:cs typeface="Arial"/>
              </a:rPr>
              <a:t>– by</a:t>
            </a:r>
            <a:r>
              <a:rPr sz="950" b="1" spc="60" dirty="0">
                <a:latin typeface="Arial"/>
                <a:cs typeface="Arial"/>
              </a:rPr>
              <a:t> </a:t>
            </a:r>
            <a:r>
              <a:rPr sz="950" b="1" spc="-10" dirty="0">
                <a:latin typeface="Arial"/>
                <a:cs typeface="Arial"/>
              </a:rPr>
              <a:t>Diameter</a:t>
            </a:r>
            <a:endParaRPr sz="950">
              <a:latin typeface="Arial"/>
              <a:cs typeface="Arial"/>
            </a:endParaRPr>
          </a:p>
          <a:p>
            <a:pPr>
              <a:lnSpc>
                <a:spcPct val="100000"/>
              </a:lnSpc>
              <a:spcBef>
                <a:spcPts val="40"/>
              </a:spcBef>
            </a:pPr>
            <a:endParaRPr sz="850">
              <a:latin typeface="Times New Roman"/>
              <a:cs typeface="Times New Roman"/>
            </a:endParaRPr>
          </a:p>
          <a:p>
            <a:pPr marL="12700">
              <a:lnSpc>
                <a:spcPct val="100000"/>
              </a:lnSpc>
              <a:spcBef>
                <a:spcPts val="5"/>
              </a:spcBef>
            </a:pPr>
            <a:r>
              <a:rPr sz="900" spc="15" dirty="0">
                <a:latin typeface="Calibri"/>
                <a:cs typeface="Calibri"/>
              </a:rPr>
              <a:t>$3,000.00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5" dirty="0">
                <a:latin typeface="Calibri"/>
                <a:cs typeface="Calibri"/>
              </a:rPr>
              <a:t>$2,500.00</a:t>
            </a:r>
            <a:endParaRPr sz="900">
              <a:latin typeface="Calibri"/>
              <a:cs typeface="Calibri"/>
            </a:endParaRPr>
          </a:p>
          <a:p>
            <a:pPr>
              <a:lnSpc>
                <a:spcPct val="100000"/>
              </a:lnSpc>
              <a:spcBef>
                <a:spcPts val="10"/>
              </a:spcBef>
            </a:pPr>
            <a:endParaRPr sz="1200">
              <a:latin typeface="Times New Roman"/>
              <a:cs typeface="Times New Roman"/>
            </a:endParaRPr>
          </a:p>
          <a:p>
            <a:pPr marL="12700">
              <a:lnSpc>
                <a:spcPct val="100000"/>
              </a:lnSpc>
              <a:spcBef>
                <a:spcPts val="5"/>
              </a:spcBef>
            </a:pPr>
            <a:r>
              <a:rPr sz="900" spc="15" dirty="0">
                <a:latin typeface="Calibri"/>
                <a:cs typeface="Calibri"/>
              </a:rPr>
              <a:t>$2,000.00</a:t>
            </a:r>
            <a:endParaRPr sz="900">
              <a:latin typeface="Calibri"/>
              <a:cs typeface="Calibri"/>
            </a:endParaRPr>
          </a:p>
        </p:txBody>
      </p:sp>
      <p:sp>
        <p:nvSpPr>
          <p:cNvPr id="26" name="object 26"/>
          <p:cNvSpPr txBox="1"/>
          <p:nvPr/>
        </p:nvSpPr>
        <p:spPr>
          <a:xfrm>
            <a:off x="4321861" y="7340337"/>
            <a:ext cx="482600" cy="156845"/>
          </a:xfrm>
          <a:prstGeom prst="rect">
            <a:avLst/>
          </a:prstGeom>
        </p:spPr>
        <p:txBody>
          <a:bodyPr vert="horz" wrap="square" lIns="0" tIns="0" rIns="0" bIns="0" rtlCol="0">
            <a:spAutoFit/>
          </a:bodyPr>
          <a:lstStyle/>
          <a:p>
            <a:pPr marL="12700">
              <a:lnSpc>
                <a:spcPct val="100000"/>
              </a:lnSpc>
              <a:tabLst>
                <a:tab pos="321310" algn="l"/>
              </a:tabLst>
            </a:pPr>
            <a:r>
              <a:rPr sz="900" spc="10" dirty="0">
                <a:latin typeface="Calibri"/>
                <a:cs typeface="Calibri"/>
              </a:rPr>
              <a:t>1</a:t>
            </a:r>
            <a:r>
              <a:rPr sz="900" spc="25" dirty="0">
                <a:latin typeface="Calibri"/>
                <a:cs typeface="Calibri"/>
              </a:rPr>
              <a:t>8</a:t>
            </a:r>
            <a:r>
              <a:rPr sz="900" spc="5" dirty="0">
                <a:latin typeface="Calibri"/>
                <a:cs typeface="Calibri"/>
              </a:rPr>
              <a:t>'</a:t>
            </a:r>
            <a:r>
              <a:rPr sz="900" dirty="0">
                <a:latin typeface="Calibri"/>
                <a:cs typeface="Calibri"/>
              </a:rPr>
              <a:t>	</a:t>
            </a:r>
            <a:r>
              <a:rPr sz="900" spc="10" dirty="0">
                <a:latin typeface="Calibri"/>
                <a:cs typeface="Calibri"/>
              </a:rPr>
              <a:t>2</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27" name="object 27"/>
          <p:cNvSpPr txBox="1"/>
          <p:nvPr/>
        </p:nvSpPr>
        <p:spPr>
          <a:xfrm>
            <a:off x="1778772" y="6240774"/>
            <a:ext cx="807720" cy="156845"/>
          </a:xfrm>
          <a:prstGeom prst="rect">
            <a:avLst/>
          </a:prstGeom>
        </p:spPr>
        <p:txBody>
          <a:bodyPr vert="horz" wrap="square" lIns="0" tIns="0" rIns="0" bIns="0" rtlCol="0">
            <a:spAutoFit/>
          </a:bodyPr>
          <a:lstStyle/>
          <a:p>
            <a:pPr marL="12700">
              <a:lnSpc>
                <a:spcPct val="100000"/>
              </a:lnSpc>
            </a:pPr>
            <a:r>
              <a:rPr sz="1350" b="1" spc="22" baseline="30864" dirty="0">
                <a:latin typeface="Calibri"/>
                <a:cs typeface="Calibri"/>
              </a:rPr>
              <a:t>Cost </a:t>
            </a:r>
            <a:r>
              <a:rPr sz="1350" b="1" spc="202" baseline="30864" dirty="0">
                <a:latin typeface="Calibri"/>
                <a:cs typeface="Calibri"/>
              </a:rPr>
              <a:t> </a:t>
            </a:r>
            <a:r>
              <a:rPr sz="900" spc="15" dirty="0">
                <a:latin typeface="Calibri"/>
                <a:cs typeface="Calibri"/>
              </a:rPr>
              <a:t>$1,500.00</a:t>
            </a:r>
            <a:endParaRPr sz="900">
              <a:latin typeface="Calibri"/>
              <a:cs typeface="Calibri"/>
            </a:endParaRPr>
          </a:p>
        </p:txBody>
      </p:sp>
      <p:sp>
        <p:nvSpPr>
          <p:cNvPr id="28" name="object 28"/>
          <p:cNvSpPr txBox="1"/>
          <p:nvPr/>
        </p:nvSpPr>
        <p:spPr>
          <a:xfrm>
            <a:off x="1791721" y="6320018"/>
            <a:ext cx="219075"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($k)</a:t>
            </a:r>
            <a:endParaRPr sz="900">
              <a:latin typeface="Calibri"/>
              <a:cs typeface="Calibri"/>
            </a:endParaRPr>
          </a:p>
        </p:txBody>
      </p:sp>
      <p:sp>
        <p:nvSpPr>
          <p:cNvPr id="29" name="object 29"/>
          <p:cNvSpPr txBox="1"/>
          <p:nvPr/>
        </p:nvSpPr>
        <p:spPr>
          <a:xfrm>
            <a:off x="2809764" y="7340337"/>
            <a:ext cx="1377950" cy="338455"/>
          </a:xfrm>
          <a:prstGeom prst="rect">
            <a:avLst/>
          </a:prstGeom>
        </p:spPr>
        <p:txBody>
          <a:bodyPr vert="horz" wrap="square" lIns="0" tIns="0" rIns="0" bIns="0" rtlCol="0">
            <a:spAutoFit/>
          </a:bodyPr>
          <a:lstStyle/>
          <a:p>
            <a:pPr marL="12700">
              <a:lnSpc>
                <a:spcPct val="100000"/>
              </a:lnSpc>
              <a:tabLst>
                <a:tab pos="290195" algn="l"/>
                <a:tab pos="599440" algn="l"/>
                <a:tab pos="908050" algn="l"/>
                <a:tab pos="1216660" algn="l"/>
              </a:tabLst>
            </a:pPr>
            <a:r>
              <a:rPr sz="900" spc="10" dirty="0">
                <a:latin typeface="Calibri"/>
                <a:cs typeface="Calibri"/>
              </a:rPr>
              <a:t>8</a:t>
            </a:r>
            <a:r>
              <a:rPr sz="900" spc="5" dirty="0">
                <a:latin typeface="Calibri"/>
                <a:cs typeface="Calibri"/>
              </a:rPr>
              <a:t>'</a:t>
            </a:r>
            <a:r>
              <a:rPr sz="900" dirty="0">
                <a:latin typeface="Calibri"/>
                <a:cs typeface="Calibri"/>
              </a:rPr>
              <a:t>	</a:t>
            </a:r>
            <a:r>
              <a:rPr sz="900" spc="10" dirty="0">
                <a:latin typeface="Calibri"/>
                <a:cs typeface="Calibri"/>
              </a:rPr>
              <a:t>1</a:t>
            </a:r>
            <a:r>
              <a:rPr sz="900" spc="25" dirty="0">
                <a:latin typeface="Calibri"/>
                <a:cs typeface="Calibri"/>
              </a:rPr>
              <a:t>0</a:t>
            </a:r>
            <a:r>
              <a:rPr sz="900" spc="5" dirty="0">
                <a:latin typeface="Calibri"/>
                <a:cs typeface="Calibri"/>
              </a:rPr>
              <a:t>'</a:t>
            </a:r>
            <a:r>
              <a:rPr sz="900" dirty="0">
                <a:latin typeface="Calibri"/>
                <a:cs typeface="Calibri"/>
              </a:rPr>
              <a:t>	</a:t>
            </a:r>
            <a:r>
              <a:rPr sz="900" spc="10" dirty="0">
                <a:latin typeface="Calibri"/>
                <a:cs typeface="Calibri"/>
              </a:rPr>
              <a:t>1</a:t>
            </a:r>
            <a:r>
              <a:rPr sz="900" spc="25" dirty="0">
                <a:latin typeface="Calibri"/>
                <a:cs typeface="Calibri"/>
              </a:rPr>
              <a:t>2</a:t>
            </a:r>
            <a:r>
              <a:rPr sz="900" spc="5" dirty="0">
                <a:latin typeface="Calibri"/>
                <a:cs typeface="Calibri"/>
              </a:rPr>
              <a:t>'</a:t>
            </a:r>
            <a:r>
              <a:rPr sz="900" dirty="0">
                <a:latin typeface="Calibri"/>
                <a:cs typeface="Calibri"/>
              </a:rPr>
              <a:t>	</a:t>
            </a:r>
            <a:r>
              <a:rPr sz="900" spc="10" dirty="0">
                <a:latin typeface="Calibri"/>
                <a:cs typeface="Calibri"/>
              </a:rPr>
              <a:t>1</a:t>
            </a:r>
            <a:r>
              <a:rPr sz="900" spc="25" dirty="0">
                <a:latin typeface="Calibri"/>
                <a:cs typeface="Calibri"/>
              </a:rPr>
              <a:t>4</a:t>
            </a:r>
            <a:r>
              <a:rPr sz="900" spc="5" dirty="0">
                <a:latin typeface="Calibri"/>
                <a:cs typeface="Calibri"/>
              </a:rPr>
              <a:t>'</a:t>
            </a:r>
            <a:r>
              <a:rPr sz="900" dirty="0">
                <a:latin typeface="Calibri"/>
                <a:cs typeface="Calibri"/>
              </a:rPr>
              <a:t>	</a:t>
            </a:r>
            <a:r>
              <a:rPr sz="900" spc="10" dirty="0">
                <a:latin typeface="Calibri"/>
                <a:cs typeface="Calibri"/>
              </a:rPr>
              <a:t>1</a:t>
            </a:r>
            <a:r>
              <a:rPr sz="900" spc="25" dirty="0">
                <a:latin typeface="Calibri"/>
                <a:cs typeface="Calibri"/>
              </a:rPr>
              <a:t>6</a:t>
            </a:r>
            <a:r>
              <a:rPr sz="900" spc="5" dirty="0">
                <a:latin typeface="Calibri"/>
                <a:cs typeface="Calibri"/>
              </a:rPr>
              <a:t>'</a:t>
            </a:r>
            <a:endParaRPr sz="900">
              <a:latin typeface="Calibri"/>
              <a:cs typeface="Calibri"/>
            </a:endParaRPr>
          </a:p>
          <a:p>
            <a:pPr marL="598170">
              <a:lnSpc>
                <a:spcPct val="100000"/>
              </a:lnSpc>
              <a:spcBef>
                <a:spcPts val="345"/>
              </a:spcBef>
            </a:pPr>
            <a:r>
              <a:rPr sz="900" b="1" spc="15" dirty="0">
                <a:latin typeface="Calibri"/>
                <a:cs typeface="Calibri"/>
              </a:rPr>
              <a:t>Diameter</a:t>
            </a:r>
            <a:r>
              <a:rPr sz="900" b="1" spc="-55" dirty="0">
                <a:latin typeface="Calibri"/>
                <a:cs typeface="Calibri"/>
              </a:rPr>
              <a:t> </a:t>
            </a:r>
            <a:r>
              <a:rPr sz="900" b="1" spc="10" dirty="0">
                <a:latin typeface="Calibri"/>
                <a:cs typeface="Calibri"/>
              </a:rPr>
              <a:t>(feet)</a:t>
            </a:r>
            <a:endParaRPr sz="900">
              <a:latin typeface="Calibri"/>
              <a:cs typeface="Calibri"/>
            </a:endParaRPr>
          </a:p>
        </p:txBody>
      </p:sp>
      <p:sp>
        <p:nvSpPr>
          <p:cNvPr id="30" name="object 30"/>
          <p:cNvSpPr/>
          <p:nvPr/>
        </p:nvSpPr>
        <p:spPr>
          <a:xfrm>
            <a:off x="4950714" y="6265926"/>
            <a:ext cx="255270" cy="26034"/>
          </a:xfrm>
          <a:custGeom>
            <a:avLst/>
            <a:gdLst/>
            <a:ahLst/>
            <a:cxnLst/>
            <a:rect l="l" t="t" r="r" b="b"/>
            <a:pathLst>
              <a:path w="255270" h="26035">
                <a:moveTo>
                  <a:pt x="249173" y="0"/>
                </a:moveTo>
                <a:lnTo>
                  <a:pt x="5333" y="0"/>
                </a:lnTo>
                <a:lnTo>
                  <a:pt x="0" y="6096"/>
                </a:lnTo>
                <a:lnTo>
                  <a:pt x="0" y="19812"/>
                </a:lnTo>
                <a:lnTo>
                  <a:pt x="5333" y="25908"/>
                </a:lnTo>
                <a:lnTo>
                  <a:pt x="249173" y="25908"/>
                </a:lnTo>
                <a:lnTo>
                  <a:pt x="255269" y="19812"/>
                </a:lnTo>
                <a:lnTo>
                  <a:pt x="255269" y="6096"/>
                </a:lnTo>
                <a:lnTo>
                  <a:pt x="249173" y="0"/>
                </a:lnTo>
                <a:close/>
              </a:path>
            </a:pathLst>
          </a:custGeom>
          <a:solidFill>
            <a:srgbClr val="1B467B"/>
          </a:solidFill>
        </p:spPr>
        <p:txBody>
          <a:bodyPr wrap="square" lIns="0" tIns="0" rIns="0" bIns="0" rtlCol="0"/>
          <a:lstStyle/>
          <a:p>
            <a:endParaRPr/>
          </a:p>
        </p:txBody>
      </p:sp>
      <p:sp>
        <p:nvSpPr>
          <p:cNvPr id="31" name="object 31"/>
          <p:cNvSpPr txBox="1"/>
          <p:nvPr/>
        </p:nvSpPr>
        <p:spPr>
          <a:xfrm>
            <a:off x="5203952" y="6198106"/>
            <a:ext cx="64579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Carbon</a:t>
            </a:r>
            <a:r>
              <a:rPr sz="900" spc="-70" dirty="0">
                <a:latin typeface="Calibri"/>
                <a:cs typeface="Calibri"/>
              </a:rPr>
              <a:t> </a:t>
            </a:r>
            <a:r>
              <a:rPr sz="900" spc="15" dirty="0">
                <a:latin typeface="Calibri"/>
                <a:cs typeface="Calibri"/>
              </a:rPr>
              <a:t>Steel</a:t>
            </a:r>
            <a:endParaRPr sz="900">
              <a:latin typeface="Calibri"/>
              <a:cs typeface="Calibri"/>
            </a:endParaRPr>
          </a:p>
        </p:txBody>
      </p:sp>
      <p:sp>
        <p:nvSpPr>
          <p:cNvPr id="32" name="object 32"/>
          <p:cNvSpPr/>
          <p:nvPr/>
        </p:nvSpPr>
        <p:spPr>
          <a:xfrm>
            <a:off x="4950714" y="6624828"/>
            <a:ext cx="255270" cy="26034"/>
          </a:xfrm>
          <a:custGeom>
            <a:avLst/>
            <a:gdLst/>
            <a:ahLst/>
            <a:cxnLst/>
            <a:rect l="l" t="t" r="r" b="b"/>
            <a:pathLst>
              <a:path w="255270" h="26034">
                <a:moveTo>
                  <a:pt x="249173" y="0"/>
                </a:moveTo>
                <a:lnTo>
                  <a:pt x="5333" y="0"/>
                </a:lnTo>
                <a:lnTo>
                  <a:pt x="0" y="6096"/>
                </a:lnTo>
                <a:lnTo>
                  <a:pt x="0" y="19812"/>
                </a:lnTo>
                <a:lnTo>
                  <a:pt x="5333" y="25908"/>
                </a:lnTo>
                <a:lnTo>
                  <a:pt x="249173" y="25908"/>
                </a:lnTo>
                <a:lnTo>
                  <a:pt x="255269" y="19812"/>
                </a:lnTo>
                <a:lnTo>
                  <a:pt x="255269" y="6096"/>
                </a:lnTo>
                <a:lnTo>
                  <a:pt x="249173" y="0"/>
                </a:lnTo>
                <a:close/>
              </a:path>
            </a:pathLst>
          </a:custGeom>
          <a:solidFill>
            <a:srgbClr val="0000BE"/>
          </a:solidFill>
        </p:spPr>
        <p:txBody>
          <a:bodyPr wrap="square" lIns="0" tIns="0" rIns="0" bIns="0" rtlCol="0"/>
          <a:lstStyle/>
          <a:p>
            <a:endParaRPr/>
          </a:p>
        </p:txBody>
      </p:sp>
      <p:sp>
        <p:nvSpPr>
          <p:cNvPr id="33" name="object 33"/>
          <p:cNvSpPr txBox="1"/>
          <p:nvPr/>
        </p:nvSpPr>
        <p:spPr>
          <a:xfrm>
            <a:off x="5203952" y="6549404"/>
            <a:ext cx="713740" cy="311150"/>
          </a:xfrm>
          <a:prstGeom prst="rect">
            <a:avLst/>
          </a:prstGeom>
        </p:spPr>
        <p:txBody>
          <a:bodyPr vert="horz" wrap="square" lIns="0" tIns="0" rIns="0" bIns="0" rtlCol="0">
            <a:spAutoFit/>
          </a:bodyPr>
          <a:lstStyle/>
          <a:p>
            <a:pPr marL="12700" marR="5080">
              <a:lnSpc>
                <a:spcPct val="106100"/>
              </a:lnSpc>
            </a:pPr>
            <a:r>
              <a:rPr sz="900" spc="15" dirty="0">
                <a:latin typeface="Calibri"/>
                <a:cs typeface="Calibri"/>
              </a:rPr>
              <a:t>Carbon Steel  w/SS</a:t>
            </a:r>
            <a:r>
              <a:rPr sz="900" spc="-75" dirty="0">
                <a:latin typeface="Calibri"/>
                <a:cs typeface="Calibri"/>
              </a:rPr>
              <a:t> </a:t>
            </a:r>
            <a:r>
              <a:rPr sz="900" spc="15" dirty="0">
                <a:latin typeface="Calibri"/>
                <a:cs typeface="Calibri"/>
              </a:rPr>
              <a:t>Cladding</a:t>
            </a:r>
            <a:endParaRPr sz="900">
              <a:latin typeface="Calibri"/>
              <a:cs typeface="Calibri"/>
            </a:endParaRPr>
          </a:p>
        </p:txBody>
      </p:sp>
      <p:sp>
        <p:nvSpPr>
          <p:cNvPr id="34" name="object 34"/>
          <p:cNvSpPr/>
          <p:nvPr/>
        </p:nvSpPr>
        <p:spPr>
          <a:xfrm>
            <a:off x="1726692" y="5239511"/>
            <a:ext cx="4311015" cy="2581910"/>
          </a:xfrm>
          <a:custGeom>
            <a:avLst/>
            <a:gdLst/>
            <a:ahLst/>
            <a:cxnLst/>
            <a:rect l="l" t="t" r="r" b="b"/>
            <a:pathLst>
              <a:path w="4311015" h="2581909">
                <a:moveTo>
                  <a:pt x="4309110" y="0"/>
                </a:moveTo>
                <a:lnTo>
                  <a:pt x="1524" y="0"/>
                </a:lnTo>
                <a:lnTo>
                  <a:pt x="0" y="2286"/>
                </a:lnTo>
                <a:lnTo>
                  <a:pt x="0" y="2580132"/>
                </a:lnTo>
                <a:lnTo>
                  <a:pt x="1524" y="2581656"/>
                </a:lnTo>
                <a:lnTo>
                  <a:pt x="4309110" y="2581656"/>
                </a:lnTo>
                <a:lnTo>
                  <a:pt x="4310634" y="2580132"/>
                </a:lnTo>
                <a:lnTo>
                  <a:pt x="4310634" y="2577846"/>
                </a:lnTo>
                <a:lnTo>
                  <a:pt x="8382" y="2577846"/>
                </a:lnTo>
                <a:lnTo>
                  <a:pt x="4572" y="2573274"/>
                </a:lnTo>
                <a:lnTo>
                  <a:pt x="8382" y="2573274"/>
                </a:lnTo>
                <a:lnTo>
                  <a:pt x="8382" y="9144"/>
                </a:lnTo>
                <a:lnTo>
                  <a:pt x="4572" y="9144"/>
                </a:lnTo>
                <a:lnTo>
                  <a:pt x="8382" y="4572"/>
                </a:lnTo>
                <a:lnTo>
                  <a:pt x="4310634" y="4572"/>
                </a:lnTo>
                <a:lnTo>
                  <a:pt x="4310634" y="2286"/>
                </a:lnTo>
                <a:lnTo>
                  <a:pt x="4309110" y="0"/>
                </a:lnTo>
                <a:close/>
              </a:path>
              <a:path w="4311015" h="2581909">
                <a:moveTo>
                  <a:pt x="8382" y="2573274"/>
                </a:moveTo>
                <a:lnTo>
                  <a:pt x="4572" y="2573274"/>
                </a:lnTo>
                <a:lnTo>
                  <a:pt x="8382" y="2577846"/>
                </a:lnTo>
                <a:lnTo>
                  <a:pt x="8382" y="2573274"/>
                </a:lnTo>
                <a:close/>
              </a:path>
              <a:path w="4311015" h="2581909">
                <a:moveTo>
                  <a:pt x="4302252" y="2573274"/>
                </a:moveTo>
                <a:lnTo>
                  <a:pt x="8382" y="2573274"/>
                </a:lnTo>
                <a:lnTo>
                  <a:pt x="8382" y="2577846"/>
                </a:lnTo>
                <a:lnTo>
                  <a:pt x="4302252" y="2577846"/>
                </a:lnTo>
                <a:lnTo>
                  <a:pt x="4302252" y="2573274"/>
                </a:lnTo>
                <a:close/>
              </a:path>
              <a:path w="4311015" h="2581909">
                <a:moveTo>
                  <a:pt x="4302252" y="4572"/>
                </a:moveTo>
                <a:lnTo>
                  <a:pt x="4302252" y="2577846"/>
                </a:lnTo>
                <a:lnTo>
                  <a:pt x="4306824" y="2573274"/>
                </a:lnTo>
                <a:lnTo>
                  <a:pt x="4310634" y="2573274"/>
                </a:lnTo>
                <a:lnTo>
                  <a:pt x="4310634" y="9144"/>
                </a:lnTo>
                <a:lnTo>
                  <a:pt x="4306824" y="9144"/>
                </a:lnTo>
                <a:lnTo>
                  <a:pt x="4302252" y="4572"/>
                </a:lnTo>
                <a:close/>
              </a:path>
              <a:path w="4311015" h="2581909">
                <a:moveTo>
                  <a:pt x="4310634" y="2573274"/>
                </a:moveTo>
                <a:lnTo>
                  <a:pt x="4306824" y="2573274"/>
                </a:lnTo>
                <a:lnTo>
                  <a:pt x="4302252" y="2577846"/>
                </a:lnTo>
                <a:lnTo>
                  <a:pt x="4310634" y="2577846"/>
                </a:lnTo>
                <a:lnTo>
                  <a:pt x="4310634" y="2573274"/>
                </a:lnTo>
                <a:close/>
              </a:path>
              <a:path w="4311015" h="2581909">
                <a:moveTo>
                  <a:pt x="8382" y="4572"/>
                </a:moveTo>
                <a:lnTo>
                  <a:pt x="4572" y="9144"/>
                </a:lnTo>
                <a:lnTo>
                  <a:pt x="8382" y="9144"/>
                </a:lnTo>
                <a:lnTo>
                  <a:pt x="8382" y="4572"/>
                </a:lnTo>
                <a:close/>
              </a:path>
              <a:path w="4311015" h="2581909">
                <a:moveTo>
                  <a:pt x="4302252" y="4572"/>
                </a:moveTo>
                <a:lnTo>
                  <a:pt x="8382" y="4572"/>
                </a:lnTo>
                <a:lnTo>
                  <a:pt x="8382" y="9144"/>
                </a:lnTo>
                <a:lnTo>
                  <a:pt x="4302252" y="9144"/>
                </a:lnTo>
                <a:lnTo>
                  <a:pt x="4302252" y="4572"/>
                </a:lnTo>
                <a:close/>
              </a:path>
              <a:path w="4311015" h="2581909">
                <a:moveTo>
                  <a:pt x="4310634" y="4572"/>
                </a:moveTo>
                <a:lnTo>
                  <a:pt x="4302252" y="4572"/>
                </a:lnTo>
                <a:lnTo>
                  <a:pt x="4306824" y="9144"/>
                </a:lnTo>
                <a:lnTo>
                  <a:pt x="4310634" y="9144"/>
                </a:lnTo>
                <a:lnTo>
                  <a:pt x="4310634" y="4572"/>
                </a:lnTo>
                <a:close/>
              </a:path>
            </a:pathLst>
          </a:custGeom>
          <a:solidFill>
            <a:srgbClr val="858585"/>
          </a:solidFill>
        </p:spPr>
        <p:txBody>
          <a:bodyPr wrap="square" lIns="0" tIns="0" rIns="0" bIns="0" rtlCol="0"/>
          <a:lstStyle/>
          <a:p>
            <a:endParaRPr/>
          </a:p>
        </p:txBody>
      </p:sp>
      <p:sp>
        <p:nvSpPr>
          <p:cNvPr id="35" name="object 3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27</a:t>
            </a:fld>
            <a:endParaRPr spc="15"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3" y="4066113"/>
            <a:ext cx="504126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Economies of scale are an effective </a:t>
            </a:r>
            <a:r>
              <a:rPr sz="950" spc="-15" dirty="0">
                <a:latin typeface="Arial"/>
                <a:cs typeface="Arial"/>
              </a:rPr>
              <a:t>way </a:t>
            </a:r>
            <a:r>
              <a:rPr sz="950" spc="-5" dirty="0">
                <a:latin typeface="Arial"/>
                <a:cs typeface="Arial"/>
              </a:rPr>
              <a:t>to </a:t>
            </a:r>
            <a:r>
              <a:rPr sz="950" spc="-10" dirty="0">
                <a:latin typeface="Arial"/>
                <a:cs typeface="Arial"/>
              </a:rPr>
              <a:t>bring down </a:t>
            </a:r>
            <a:r>
              <a:rPr sz="950" spc="-5" dirty="0">
                <a:latin typeface="Arial"/>
                <a:cs typeface="Arial"/>
              </a:rPr>
              <a:t>the </a:t>
            </a:r>
            <a:r>
              <a:rPr sz="950" spc="-10" dirty="0">
                <a:latin typeface="Arial"/>
                <a:cs typeface="Arial"/>
              </a:rPr>
              <a:t>unit cost for Distillation Columns,  although most individual projects do not have the flexibility to vary the number of columns  purchased without drastically altering the </a:t>
            </a:r>
            <a:r>
              <a:rPr sz="950" spc="-5" dirty="0">
                <a:latin typeface="Arial"/>
                <a:cs typeface="Arial"/>
              </a:rPr>
              <a:t>size </a:t>
            </a:r>
            <a:r>
              <a:rPr sz="950" spc="-10" dirty="0">
                <a:latin typeface="Arial"/>
                <a:cs typeface="Arial"/>
              </a:rPr>
              <a:t>of the planned refinery. Buyers with multi-project  expansion plans, however, could </a:t>
            </a:r>
            <a:r>
              <a:rPr sz="950" spc="-5" dirty="0">
                <a:latin typeface="Arial"/>
                <a:cs typeface="Arial"/>
              </a:rPr>
              <a:t>realize </a:t>
            </a:r>
            <a:r>
              <a:rPr sz="950" spc="-10" dirty="0">
                <a:latin typeface="Arial"/>
                <a:cs typeface="Arial"/>
              </a:rPr>
              <a:t>up </a:t>
            </a:r>
            <a:r>
              <a:rPr sz="950" spc="-5" dirty="0">
                <a:latin typeface="Arial"/>
                <a:cs typeface="Arial"/>
              </a:rPr>
              <a:t>to a </a:t>
            </a:r>
            <a:r>
              <a:rPr sz="950" spc="-10" dirty="0">
                <a:latin typeface="Arial"/>
                <a:cs typeface="Arial"/>
              </a:rPr>
              <a:t>10% discount </a:t>
            </a:r>
            <a:r>
              <a:rPr sz="950" spc="-5" dirty="0">
                <a:latin typeface="Arial"/>
                <a:cs typeface="Arial"/>
              </a:rPr>
              <a:t>to </a:t>
            </a:r>
            <a:r>
              <a:rPr sz="950" spc="-10" dirty="0">
                <a:latin typeface="Arial"/>
                <a:cs typeface="Arial"/>
              </a:rPr>
              <a:t>the unit cost by increasing </a:t>
            </a:r>
            <a:r>
              <a:rPr sz="950" spc="-5" dirty="0">
                <a:latin typeface="Arial"/>
                <a:cs typeface="Arial"/>
              </a:rPr>
              <a:t>the  </a:t>
            </a:r>
            <a:r>
              <a:rPr sz="950" spc="-10" dirty="0">
                <a:latin typeface="Arial"/>
                <a:cs typeface="Arial"/>
              </a:rPr>
              <a:t>order</a:t>
            </a:r>
            <a:r>
              <a:rPr sz="950" spc="-85" dirty="0">
                <a:latin typeface="Arial"/>
                <a:cs typeface="Arial"/>
              </a:rPr>
              <a:t> </a:t>
            </a:r>
            <a:r>
              <a:rPr sz="950" spc="-5" dirty="0">
                <a:latin typeface="Arial"/>
                <a:cs typeface="Arial"/>
              </a:rPr>
              <a:t>size.</a:t>
            </a:r>
            <a:endParaRPr sz="950">
              <a:latin typeface="Arial"/>
              <a:cs typeface="Arial"/>
            </a:endParaRPr>
          </a:p>
        </p:txBody>
      </p:sp>
      <p:sp>
        <p:nvSpPr>
          <p:cNvPr id="3" name="object 3"/>
          <p:cNvSpPr/>
          <p:nvPr/>
        </p:nvSpPr>
        <p:spPr>
          <a:xfrm>
            <a:off x="2900933" y="2988945"/>
            <a:ext cx="2992120" cy="0"/>
          </a:xfrm>
          <a:custGeom>
            <a:avLst/>
            <a:gdLst/>
            <a:ahLst/>
            <a:cxnLst/>
            <a:rect l="l" t="t" r="r" b="b"/>
            <a:pathLst>
              <a:path w="2992120">
                <a:moveTo>
                  <a:pt x="0" y="0"/>
                </a:moveTo>
                <a:lnTo>
                  <a:pt x="2991612" y="0"/>
                </a:lnTo>
              </a:path>
            </a:pathLst>
          </a:custGeom>
          <a:ln w="8382">
            <a:solidFill>
              <a:srgbClr val="858585"/>
            </a:solidFill>
          </a:ln>
        </p:spPr>
        <p:txBody>
          <a:bodyPr wrap="square" lIns="0" tIns="0" rIns="0" bIns="0" rtlCol="0"/>
          <a:lstStyle/>
          <a:p>
            <a:endParaRPr/>
          </a:p>
        </p:txBody>
      </p:sp>
      <p:sp>
        <p:nvSpPr>
          <p:cNvPr id="4" name="object 4"/>
          <p:cNvSpPr/>
          <p:nvPr/>
        </p:nvSpPr>
        <p:spPr>
          <a:xfrm>
            <a:off x="2900933" y="2674619"/>
            <a:ext cx="2992120" cy="0"/>
          </a:xfrm>
          <a:custGeom>
            <a:avLst/>
            <a:gdLst/>
            <a:ahLst/>
            <a:cxnLst/>
            <a:rect l="l" t="t" r="r" b="b"/>
            <a:pathLst>
              <a:path w="2992120">
                <a:moveTo>
                  <a:pt x="0" y="0"/>
                </a:moveTo>
                <a:lnTo>
                  <a:pt x="2991612" y="0"/>
                </a:lnTo>
              </a:path>
            </a:pathLst>
          </a:custGeom>
          <a:ln w="9143">
            <a:solidFill>
              <a:srgbClr val="858585"/>
            </a:solidFill>
          </a:ln>
        </p:spPr>
        <p:txBody>
          <a:bodyPr wrap="square" lIns="0" tIns="0" rIns="0" bIns="0" rtlCol="0"/>
          <a:lstStyle/>
          <a:p>
            <a:endParaRPr/>
          </a:p>
        </p:txBody>
      </p:sp>
      <p:sp>
        <p:nvSpPr>
          <p:cNvPr id="5" name="object 5"/>
          <p:cNvSpPr/>
          <p:nvPr/>
        </p:nvSpPr>
        <p:spPr>
          <a:xfrm>
            <a:off x="2900933" y="2360295"/>
            <a:ext cx="2992120" cy="0"/>
          </a:xfrm>
          <a:custGeom>
            <a:avLst/>
            <a:gdLst/>
            <a:ahLst/>
            <a:cxnLst/>
            <a:rect l="l" t="t" r="r" b="b"/>
            <a:pathLst>
              <a:path w="2992120">
                <a:moveTo>
                  <a:pt x="0" y="0"/>
                </a:moveTo>
                <a:lnTo>
                  <a:pt x="2991612" y="0"/>
                </a:lnTo>
              </a:path>
            </a:pathLst>
          </a:custGeom>
          <a:ln w="8382">
            <a:solidFill>
              <a:srgbClr val="858585"/>
            </a:solidFill>
          </a:ln>
        </p:spPr>
        <p:txBody>
          <a:bodyPr wrap="square" lIns="0" tIns="0" rIns="0" bIns="0" rtlCol="0"/>
          <a:lstStyle/>
          <a:p>
            <a:endParaRPr/>
          </a:p>
        </p:txBody>
      </p:sp>
      <p:sp>
        <p:nvSpPr>
          <p:cNvPr id="6" name="object 6"/>
          <p:cNvSpPr/>
          <p:nvPr/>
        </p:nvSpPr>
        <p:spPr>
          <a:xfrm>
            <a:off x="2900933" y="2044064"/>
            <a:ext cx="2992120" cy="0"/>
          </a:xfrm>
          <a:custGeom>
            <a:avLst/>
            <a:gdLst/>
            <a:ahLst/>
            <a:cxnLst/>
            <a:rect l="l" t="t" r="r" b="b"/>
            <a:pathLst>
              <a:path w="2992120">
                <a:moveTo>
                  <a:pt x="0" y="0"/>
                </a:moveTo>
                <a:lnTo>
                  <a:pt x="2991612" y="0"/>
                </a:lnTo>
              </a:path>
            </a:pathLst>
          </a:custGeom>
          <a:ln w="8381">
            <a:solidFill>
              <a:srgbClr val="858585"/>
            </a:solidFill>
          </a:ln>
        </p:spPr>
        <p:txBody>
          <a:bodyPr wrap="square" lIns="0" tIns="0" rIns="0" bIns="0" rtlCol="0"/>
          <a:lstStyle/>
          <a:p>
            <a:endParaRPr/>
          </a:p>
        </p:txBody>
      </p:sp>
      <p:sp>
        <p:nvSpPr>
          <p:cNvPr id="7" name="object 7"/>
          <p:cNvSpPr/>
          <p:nvPr/>
        </p:nvSpPr>
        <p:spPr>
          <a:xfrm>
            <a:off x="2900933" y="1729739"/>
            <a:ext cx="2992120" cy="0"/>
          </a:xfrm>
          <a:custGeom>
            <a:avLst/>
            <a:gdLst/>
            <a:ahLst/>
            <a:cxnLst/>
            <a:rect l="l" t="t" r="r" b="b"/>
            <a:pathLst>
              <a:path w="2992120">
                <a:moveTo>
                  <a:pt x="0" y="0"/>
                </a:moveTo>
                <a:lnTo>
                  <a:pt x="2991612" y="0"/>
                </a:lnTo>
              </a:path>
            </a:pathLst>
          </a:custGeom>
          <a:ln w="9143">
            <a:solidFill>
              <a:srgbClr val="858585"/>
            </a:solidFill>
          </a:ln>
        </p:spPr>
        <p:txBody>
          <a:bodyPr wrap="square" lIns="0" tIns="0" rIns="0" bIns="0" rtlCol="0"/>
          <a:lstStyle/>
          <a:p>
            <a:endParaRPr/>
          </a:p>
        </p:txBody>
      </p:sp>
      <p:sp>
        <p:nvSpPr>
          <p:cNvPr id="8" name="object 8"/>
          <p:cNvSpPr/>
          <p:nvPr/>
        </p:nvSpPr>
        <p:spPr>
          <a:xfrm>
            <a:off x="2900933" y="1415415"/>
            <a:ext cx="2992120" cy="0"/>
          </a:xfrm>
          <a:custGeom>
            <a:avLst/>
            <a:gdLst/>
            <a:ahLst/>
            <a:cxnLst/>
            <a:rect l="l" t="t" r="r" b="b"/>
            <a:pathLst>
              <a:path w="2992120">
                <a:moveTo>
                  <a:pt x="0" y="0"/>
                </a:moveTo>
                <a:lnTo>
                  <a:pt x="2991612" y="0"/>
                </a:lnTo>
              </a:path>
            </a:pathLst>
          </a:custGeom>
          <a:ln w="8382">
            <a:solidFill>
              <a:srgbClr val="858585"/>
            </a:solidFill>
          </a:ln>
        </p:spPr>
        <p:txBody>
          <a:bodyPr wrap="square" lIns="0" tIns="0" rIns="0" bIns="0" rtlCol="0"/>
          <a:lstStyle/>
          <a:p>
            <a:endParaRPr/>
          </a:p>
        </p:txBody>
      </p:sp>
      <p:sp>
        <p:nvSpPr>
          <p:cNvPr id="9" name="object 9"/>
          <p:cNvSpPr/>
          <p:nvPr/>
        </p:nvSpPr>
        <p:spPr>
          <a:xfrm>
            <a:off x="2901314" y="1415033"/>
            <a:ext cx="0" cy="1889760"/>
          </a:xfrm>
          <a:custGeom>
            <a:avLst/>
            <a:gdLst/>
            <a:ahLst/>
            <a:cxnLst/>
            <a:rect l="l" t="t" r="r" b="b"/>
            <a:pathLst>
              <a:path h="1889760">
                <a:moveTo>
                  <a:pt x="0" y="0"/>
                </a:moveTo>
                <a:lnTo>
                  <a:pt x="0" y="1889759"/>
                </a:lnTo>
              </a:path>
            </a:pathLst>
          </a:custGeom>
          <a:ln w="8381">
            <a:solidFill>
              <a:srgbClr val="858585"/>
            </a:solidFill>
          </a:ln>
        </p:spPr>
        <p:txBody>
          <a:bodyPr wrap="square" lIns="0" tIns="0" rIns="0" bIns="0" rtlCol="0"/>
          <a:lstStyle/>
          <a:p>
            <a:endParaRPr/>
          </a:p>
        </p:txBody>
      </p:sp>
      <p:sp>
        <p:nvSpPr>
          <p:cNvPr id="10" name="object 10"/>
          <p:cNvSpPr/>
          <p:nvPr/>
        </p:nvSpPr>
        <p:spPr>
          <a:xfrm>
            <a:off x="2862072" y="3305175"/>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1" name="object 11"/>
          <p:cNvSpPr/>
          <p:nvPr/>
        </p:nvSpPr>
        <p:spPr>
          <a:xfrm>
            <a:off x="2862072" y="298894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2" name="object 12"/>
          <p:cNvSpPr/>
          <p:nvPr/>
        </p:nvSpPr>
        <p:spPr>
          <a:xfrm>
            <a:off x="2862072" y="2674619"/>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3" name="object 13"/>
          <p:cNvSpPr/>
          <p:nvPr/>
        </p:nvSpPr>
        <p:spPr>
          <a:xfrm>
            <a:off x="2862072" y="236029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4" name="object 14"/>
          <p:cNvSpPr/>
          <p:nvPr/>
        </p:nvSpPr>
        <p:spPr>
          <a:xfrm>
            <a:off x="2862072" y="2044064"/>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5" name="object 15"/>
          <p:cNvSpPr/>
          <p:nvPr/>
        </p:nvSpPr>
        <p:spPr>
          <a:xfrm>
            <a:off x="2862072" y="1729739"/>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6" name="object 16"/>
          <p:cNvSpPr/>
          <p:nvPr/>
        </p:nvSpPr>
        <p:spPr>
          <a:xfrm>
            <a:off x="2862072" y="141541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7" name="object 17"/>
          <p:cNvSpPr/>
          <p:nvPr/>
        </p:nvSpPr>
        <p:spPr>
          <a:xfrm>
            <a:off x="2900933" y="3305175"/>
            <a:ext cx="2992120" cy="0"/>
          </a:xfrm>
          <a:custGeom>
            <a:avLst/>
            <a:gdLst/>
            <a:ahLst/>
            <a:cxnLst/>
            <a:rect l="l" t="t" r="r" b="b"/>
            <a:pathLst>
              <a:path w="2992120">
                <a:moveTo>
                  <a:pt x="0" y="0"/>
                </a:moveTo>
                <a:lnTo>
                  <a:pt x="2991612" y="0"/>
                </a:lnTo>
              </a:path>
            </a:pathLst>
          </a:custGeom>
          <a:ln w="8381">
            <a:solidFill>
              <a:srgbClr val="858585"/>
            </a:solidFill>
          </a:ln>
        </p:spPr>
        <p:txBody>
          <a:bodyPr wrap="square" lIns="0" tIns="0" rIns="0" bIns="0" rtlCol="0"/>
          <a:lstStyle/>
          <a:p>
            <a:endParaRPr/>
          </a:p>
        </p:txBody>
      </p:sp>
      <p:sp>
        <p:nvSpPr>
          <p:cNvPr id="18" name="object 18"/>
          <p:cNvSpPr/>
          <p:nvPr/>
        </p:nvSpPr>
        <p:spPr>
          <a:xfrm>
            <a:off x="3185922" y="1530858"/>
            <a:ext cx="2422525" cy="876300"/>
          </a:xfrm>
          <a:custGeom>
            <a:avLst/>
            <a:gdLst/>
            <a:ahLst/>
            <a:cxnLst/>
            <a:rect l="l" t="t" r="r" b="b"/>
            <a:pathLst>
              <a:path w="2422525" h="876300">
                <a:moveTo>
                  <a:pt x="16002" y="0"/>
                </a:moveTo>
                <a:lnTo>
                  <a:pt x="7620" y="1523"/>
                </a:lnTo>
                <a:lnTo>
                  <a:pt x="0" y="13715"/>
                </a:lnTo>
                <a:lnTo>
                  <a:pt x="2286" y="21335"/>
                </a:lnTo>
                <a:lnTo>
                  <a:pt x="605790" y="413003"/>
                </a:lnTo>
                <a:lnTo>
                  <a:pt x="1204722" y="724661"/>
                </a:lnTo>
                <a:lnTo>
                  <a:pt x="1208532" y="726185"/>
                </a:lnTo>
                <a:lnTo>
                  <a:pt x="1210056" y="726185"/>
                </a:lnTo>
                <a:lnTo>
                  <a:pt x="1808226" y="774953"/>
                </a:lnTo>
                <a:lnTo>
                  <a:pt x="2406396" y="874775"/>
                </a:lnTo>
                <a:lnTo>
                  <a:pt x="2413254" y="876299"/>
                </a:lnTo>
                <a:lnTo>
                  <a:pt x="2420112" y="870965"/>
                </a:lnTo>
                <a:lnTo>
                  <a:pt x="2420874" y="864107"/>
                </a:lnTo>
                <a:lnTo>
                  <a:pt x="2422398" y="857249"/>
                </a:lnTo>
                <a:lnTo>
                  <a:pt x="2417826" y="850391"/>
                </a:lnTo>
                <a:lnTo>
                  <a:pt x="2410968" y="849629"/>
                </a:lnTo>
                <a:lnTo>
                  <a:pt x="1809750" y="749045"/>
                </a:lnTo>
                <a:lnTo>
                  <a:pt x="1221824" y="701801"/>
                </a:lnTo>
                <a:lnTo>
                  <a:pt x="1216914" y="701801"/>
                </a:lnTo>
                <a:lnTo>
                  <a:pt x="1212342" y="701039"/>
                </a:lnTo>
                <a:lnTo>
                  <a:pt x="1215451" y="701039"/>
                </a:lnTo>
                <a:lnTo>
                  <a:pt x="620268" y="390905"/>
                </a:lnTo>
                <a:lnTo>
                  <a:pt x="22098" y="3809"/>
                </a:lnTo>
                <a:lnTo>
                  <a:pt x="16002" y="0"/>
                </a:lnTo>
                <a:close/>
              </a:path>
              <a:path w="2422525" h="876300">
                <a:moveTo>
                  <a:pt x="1212342" y="701039"/>
                </a:moveTo>
                <a:lnTo>
                  <a:pt x="1216914" y="701801"/>
                </a:lnTo>
                <a:lnTo>
                  <a:pt x="1216018" y="701335"/>
                </a:lnTo>
                <a:lnTo>
                  <a:pt x="1212342" y="701039"/>
                </a:lnTo>
                <a:close/>
              </a:path>
              <a:path w="2422525" h="876300">
                <a:moveTo>
                  <a:pt x="1216018" y="701335"/>
                </a:moveTo>
                <a:lnTo>
                  <a:pt x="1216914" y="701801"/>
                </a:lnTo>
                <a:lnTo>
                  <a:pt x="1221824" y="701801"/>
                </a:lnTo>
                <a:lnTo>
                  <a:pt x="1216018" y="701335"/>
                </a:lnTo>
                <a:close/>
              </a:path>
              <a:path w="2422525" h="876300">
                <a:moveTo>
                  <a:pt x="1215451" y="701039"/>
                </a:moveTo>
                <a:lnTo>
                  <a:pt x="1212342" y="701039"/>
                </a:lnTo>
                <a:lnTo>
                  <a:pt x="1216018" y="701335"/>
                </a:lnTo>
                <a:lnTo>
                  <a:pt x="1215451" y="701039"/>
                </a:lnTo>
                <a:close/>
              </a:path>
            </a:pathLst>
          </a:custGeom>
          <a:solidFill>
            <a:srgbClr val="1B467B"/>
          </a:solidFill>
        </p:spPr>
        <p:txBody>
          <a:bodyPr wrap="square" lIns="0" tIns="0" rIns="0" bIns="0" rtlCol="0"/>
          <a:lstStyle/>
          <a:p>
            <a:endParaRPr/>
          </a:p>
        </p:txBody>
      </p:sp>
      <p:sp>
        <p:nvSpPr>
          <p:cNvPr id="19" name="object 19"/>
          <p:cNvSpPr txBox="1"/>
          <p:nvPr/>
        </p:nvSpPr>
        <p:spPr>
          <a:xfrm>
            <a:off x="2478270" y="2593846"/>
            <a:ext cx="297815" cy="787400"/>
          </a:xfrm>
          <a:prstGeom prst="rect">
            <a:avLst/>
          </a:prstGeom>
        </p:spPr>
        <p:txBody>
          <a:bodyPr vert="horz" wrap="square" lIns="0" tIns="0" rIns="0" bIns="0" rtlCol="0">
            <a:spAutoFit/>
          </a:bodyPr>
          <a:lstStyle/>
          <a:p>
            <a:pPr algn="ctr">
              <a:lnSpc>
                <a:spcPct val="100000"/>
              </a:lnSpc>
            </a:pPr>
            <a:r>
              <a:rPr sz="900" spc="15" dirty="0">
                <a:latin typeface="Calibri"/>
                <a:cs typeface="Calibri"/>
              </a:rPr>
              <a:t>$4.00</a:t>
            </a:r>
            <a:endParaRPr sz="900">
              <a:latin typeface="Calibri"/>
              <a:cs typeface="Calibri"/>
            </a:endParaRPr>
          </a:p>
          <a:p>
            <a:pPr>
              <a:lnSpc>
                <a:spcPct val="100000"/>
              </a:lnSpc>
              <a:spcBef>
                <a:spcPts val="15"/>
              </a:spcBef>
            </a:pPr>
            <a:endParaRPr sz="1200">
              <a:latin typeface="Times New Roman"/>
              <a:cs typeface="Times New Roman"/>
            </a:endParaRPr>
          </a:p>
          <a:p>
            <a:pPr algn="ctr">
              <a:lnSpc>
                <a:spcPct val="100000"/>
              </a:lnSpc>
            </a:pPr>
            <a:r>
              <a:rPr sz="900" spc="15" dirty="0">
                <a:latin typeface="Calibri"/>
                <a:cs typeface="Calibri"/>
              </a:rPr>
              <a:t>$2.00</a:t>
            </a:r>
            <a:endParaRPr sz="900">
              <a:latin typeface="Calibri"/>
              <a:cs typeface="Calibri"/>
            </a:endParaRPr>
          </a:p>
          <a:p>
            <a:pPr>
              <a:lnSpc>
                <a:spcPct val="100000"/>
              </a:lnSpc>
              <a:spcBef>
                <a:spcPts val="20"/>
              </a:spcBef>
            </a:pPr>
            <a:endParaRPr sz="1200">
              <a:latin typeface="Times New Roman"/>
              <a:cs typeface="Times New Roman"/>
            </a:endParaRPr>
          </a:p>
          <a:p>
            <a:pPr marL="66675" algn="ctr">
              <a:lnSpc>
                <a:spcPct val="100000"/>
              </a:lnSpc>
            </a:pPr>
            <a:r>
              <a:rPr sz="900" spc="10" dirty="0">
                <a:latin typeface="Calibri"/>
                <a:cs typeface="Calibri"/>
              </a:rPr>
              <a:t>$‐</a:t>
            </a:r>
            <a:endParaRPr sz="900">
              <a:latin typeface="Calibri"/>
              <a:cs typeface="Calibri"/>
            </a:endParaRPr>
          </a:p>
        </p:txBody>
      </p:sp>
      <p:sp>
        <p:nvSpPr>
          <p:cNvPr id="20" name="object 20"/>
          <p:cNvSpPr txBox="1"/>
          <p:nvPr/>
        </p:nvSpPr>
        <p:spPr>
          <a:xfrm>
            <a:off x="2478270" y="2279137"/>
            <a:ext cx="29781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$6.00</a:t>
            </a:r>
            <a:endParaRPr sz="900">
              <a:latin typeface="Calibri"/>
              <a:cs typeface="Calibri"/>
            </a:endParaRPr>
          </a:p>
        </p:txBody>
      </p:sp>
      <p:sp>
        <p:nvSpPr>
          <p:cNvPr id="21" name="object 21"/>
          <p:cNvSpPr txBox="1"/>
          <p:nvPr/>
        </p:nvSpPr>
        <p:spPr>
          <a:xfrm>
            <a:off x="2417308" y="1059688"/>
            <a:ext cx="2406015" cy="1061085"/>
          </a:xfrm>
          <a:prstGeom prst="rect">
            <a:avLst/>
          </a:prstGeom>
        </p:spPr>
        <p:txBody>
          <a:bodyPr vert="horz" wrap="square" lIns="0" tIns="0" rIns="0" bIns="0" rtlCol="0">
            <a:spAutoFit/>
          </a:bodyPr>
          <a:lstStyle/>
          <a:p>
            <a:pPr marL="546735">
              <a:lnSpc>
                <a:spcPct val="100000"/>
              </a:lnSpc>
            </a:pPr>
            <a:r>
              <a:rPr sz="950" b="1" spc="-5" dirty="0">
                <a:latin typeface="Arial"/>
                <a:cs typeface="Arial"/>
              </a:rPr>
              <a:t>Figure </a:t>
            </a:r>
            <a:r>
              <a:rPr sz="950" b="1" spc="-10" dirty="0">
                <a:latin typeface="Arial"/>
                <a:cs typeface="Arial"/>
              </a:rPr>
              <a:t>7: Cost per </a:t>
            </a:r>
            <a:r>
              <a:rPr sz="950" b="1" spc="-5" dirty="0">
                <a:latin typeface="Arial"/>
                <a:cs typeface="Arial"/>
              </a:rPr>
              <a:t>unit of</a:t>
            </a:r>
            <a:r>
              <a:rPr sz="950" b="1" spc="-50" dirty="0">
                <a:latin typeface="Arial"/>
                <a:cs typeface="Arial"/>
              </a:rPr>
              <a:t> </a:t>
            </a:r>
            <a:r>
              <a:rPr sz="950" b="1" spc="-5" dirty="0">
                <a:latin typeface="Arial"/>
                <a:cs typeface="Arial"/>
              </a:rPr>
              <a:t>Output</a:t>
            </a:r>
            <a:endParaRPr sz="950">
              <a:latin typeface="Arial"/>
              <a:cs typeface="Arial"/>
            </a:endParaRPr>
          </a:p>
          <a:p>
            <a:pPr>
              <a:lnSpc>
                <a:spcPct val="100000"/>
              </a:lnSpc>
              <a:spcBef>
                <a:spcPts val="40"/>
              </a:spcBef>
            </a:pPr>
            <a:endParaRPr sz="850">
              <a:latin typeface="Times New Roman"/>
              <a:cs typeface="Times New Roman"/>
            </a:endParaRPr>
          </a:p>
          <a:p>
            <a:pPr marL="12700">
              <a:lnSpc>
                <a:spcPct val="100000"/>
              </a:lnSpc>
              <a:spcBef>
                <a:spcPts val="5"/>
              </a:spcBef>
            </a:pPr>
            <a:r>
              <a:rPr sz="900" spc="15" dirty="0">
                <a:latin typeface="Calibri"/>
                <a:cs typeface="Calibri"/>
              </a:rPr>
              <a:t>$12.00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5" dirty="0">
                <a:latin typeface="Calibri"/>
                <a:cs typeface="Calibri"/>
              </a:rPr>
              <a:t>$10.00</a:t>
            </a:r>
            <a:endParaRPr sz="900">
              <a:latin typeface="Calibri"/>
              <a:cs typeface="Calibri"/>
            </a:endParaRPr>
          </a:p>
          <a:p>
            <a:pPr>
              <a:lnSpc>
                <a:spcPct val="100000"/>
              </a:lnSpc>
              <a:spcBef>
                <a:spcPts val="10"/>
              </a:spcBef>
            </a:pPr>
            <a:endParaRPr sz="1200">
              <a:latin typeface="Times New Roman"/>
              <a:cs typeface="Times New Roman"/>
            </a:endParaRPr>
          </a:p>
          <a:p>
            <a:pPr marL="73660">
              <a:lnSpc>
                <a:spcPct val="100000"/>
              </a:lnSpc>
              <a:spcBef>
                <a:spcPts val="5"/>
              </a:spcBef>
            </a:pPr>
            <a:r>
              <a:rPr sz="900" spc="15" dirty="0">
                <a:latin typeface="Calibri"/>
                <a:cs typeface="Calibri"/>
              </a:rPr>
              <a:t>$8.00</a:t>
            </a:r>
            <a:endParaRPr sz="900">
              <a:latin typeface="Calibri"/>
              <a:cs typeface="Calibri"/>
            </a:endParaRPr>
          </a:p>
        </p:txBody>
      </p:sp>
      <p:sp>
        <p:nvSpPr>
          <p:cNvPr id="22" name="object 22"/>
          <p:cNvSpPr txBox="1"/>
          <p:nvPr/>
        </p:nvSpPr>
        <p:spPr>
          <a:xfrm>
            <a:off x="3021566" y="3378700"/>
            <a:ext cx="35814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45,</a:t>
            </a:r>
            <a:r>
              <a:rPr sz="900" spc="20" dirty="0">
                <a:latin typeface="Calibri"/>
                <a:cs typeface="Calibri"/>
              </a:rPr>
              <a:t>00</a:t>
            </a:r>
            <a:r>
              <a:rPr sz="900" spc="15" dirty="0">
                <a:latin typeface="Calibri"/>
                <a:cs typeface="Calibri"/>
              </a:rPr>
              <a:t>0</a:t>
            </a:r>
            <a:endParaRPr sz="900">
              <a:latin typeface="Calibri"/>
              <a:cs typeface="Calibri"/>
            </a:endParaRPr>
          </a:p>
        </p:txBody>
      </p:sp>
      <p:sp>
        <p:nvSpPr>
          <p:cNvPr id="23" name="object 23"/>
          <p:cNvSpPr txBox="1"/>
          <p:nvPr/>
        </p:nvSpPr>
        <p:spPr>
          <a:xfrm>
            <a:off x="3619729" y="3378700"/>
            <a:ext cx="35877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75,0</a:t>
            </a:r>
            <a:r>
              <a:rPr sz="900" spc="25" dirty="0">
                <a:latin typeface="Calibri"/>
                <a:cs typeface="Calibri"/>
              </a:rPr>
              <a:t>0</a:t>
            </a:r>
            <a:r>
              <a:rPr sz="900" spc="15" dirty="0">
                <a:latin typeface="Calibri"/>
                <a:cs typeface="Calibri"/>
              </a:rPr>
              <a:t>0</a:t>
            </a:r>
            <a:endParaRPr sz="900">
              <a:latin typeface="Calibri"/>
              <a:cs typeface="Calibri"/>
            </a:endParaRPr>
          </a:p>
        </p:txBody>
      </p:sp>
      <p:sp>
        <p:nvSpPr>
          <p:cNvPr id="24" name="object 24"/>
          <p:cNvSpPr txBox="1"/>
          <p:nvPr/>
        </p:nvSpPr>
        <p:spPr>
          <a:xfrm>
            <a:off x="4786343" y="3378700"/>
            <a:ext cx="41910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20</a:t>
            </a:r>
            <a:r>
              <a:rPr sz="900" spc="25" dirty="0">
                <a:latin typeface="Calibri"/>
                <a:cs typeface="Calibri"/>
              </a:rPr>
              <a:t>0</a:t>
            </a:r>
            <a:r>
              <a:rPr sz="900" spc="-5" dirty="0">
                <a:latin typeface="Calibri"/>
                <a:cs typeface="Calibri"/>
              </a:rPr>
              <a:t>,</a:t>
            </a:r>
            <a:r>
              <a:rPr sz="900" spc="25" dirty="0">
                <a:latin typeface="Calibri"/>
                <a:cs typeface="Calibri"/>
              </a:rPr>
              <a:t>0</a:t>
            </a:r>
            <a:r>
              <a:rPr sz="900" spc="10" dirty="0">
                <a:latin typeface="Calibri"/>
                <a:cs typeface="Calibri"/>
              </a:rPr>
              <a:t>0</a:t>
            </a:r>
            <a:r>
              <a:rPr sz="900" spc="15" dirty="0">
                <a:latin typeface="Calibri"/>
                <a:cs typeface="Calibri"/>
              </a:rPr>
              <a:t>0</a:t>
            </a:r>
            <a:endParaRPr sz="900">
              <a:latin typeface="Calibri"/>
              <a:cs typeface="Calibri"/>
            </a:endParaRPr>
          </a:p>
        </p:txBody>
      </p:sp>
      <p:sp>
        <p:nvSpPr>
          <p:cNvPr id="25" name="object 25"/>
          <p:cNvSpPr txBox="1"/>
          <p:nvPr/>
        </p:nvSpPr>
        <p:spPr>
          <a:xfrm>
            <a:off x="5385268" y="3378700"/>
            <a:ext cx="41846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30</a:t>
            </a:r>
            <a:r>
              <a:rPr sz="900" spc="25" dirty="0">
                <a:latin typeface="Calibri"/>
                <a:cs typeface="Calibri"/>
              </a:rPr>
              <a:t>0</a:t>
            </a:r>
            <a:r>
              <a:rPr sz="900" spc="-10" dirty="0">
                <a:latin typeface="Calibri"/>
                <a:cs typeface="Calibri"/>
              </a:rPr>
              <a:t>,</a:t>
            </a:r>
            <a:r>
              <a:rPr sz="900" spc="25" dirty="0">
                <a:latin typeface="Calibri"/>
                <a:cs typeface="Calibri"/>
              </a:rPr>
              <a:t>0</a:t>
            </a:r>
            <a:r>
              <a:rPr sz="900" spc="10" dirty="0">
                <a:latin typeface="Calibri"/>
                <a:cs typeface="Calibri"/>
              </a:rPr>
              <a:t>0</a:t>
            </a:r>
            <a:r>
              <a:rPr sz="900" spc="15" dirty="0">
                <a:latin typeface="Calibri"/>
                <a:cs typeface="Calibri"/>
              </a:rPr>
              <a:t>0</a:t>
            </a:r>
            <a:endParaRPr sz="900">
              <a:latin typeface="Calibri"/>
              <a:cs typeface="Calibri"/>
            </a:endParaRPr>
          </a:p>
        </p:txBody>
      </p:sp>
      <p:sp>
        <p:nvSpPr>
          <p:cNvPr id="26" name="object 26"/>
          <p:cNvSpPr txBox="1"/>
          <p:nvPr/>
        </p:nvSpPr>
        <p:spPr>
          <a:xfrm>
            <a:off x="1876999" y="2204471"/>
            <a:ext cx="485140" cy="311150"/>
          </a:xfrm>
          <a:prstGeom prst="rect">
            <a:avLst/>
          </a:prstGeom>
        </p:spPr>
        <p:txBody>
          <a:bodyPr vert="horz" wrap="square" lIns="0" tIns="0" rIns="0" bIns="0" rtlCol="0">
            <a:spAutoFit/>
          </a:bodyPr>
          <a:lstStyle/>
          <a:p>
            <a:pPr marL="12700" marR="5080" indent="22860">
              <a:lnSpc>
                <a:spcPct val="106100"/>
              </a:lnSpc>
            </a:pPr>
            <a:r>
              <a:rPr sz="900" b="1" spc="15" dirty="0">
                <a:latin typeface="Calibri"/>
                <a:cs typeface="Calibri"/>
              </a:rPr>
              <a:t>Cost per  barrel</a:t>
            </a:r>
            <a:r>
              <a:rPr sz="900" b="1" spc="-80" dirty="0">
                <a:latin typeface="Calibri"/>
                <a:cs typeface="Calibri"/>
              </a:rPr>
              <a:t> </a:t>
            </a:r>
            <a:r>
              <a:rPr sz="900" b="1" spc="10" dirty="0">
                <a:latin typeface="Calibri"/>
                <a:cs typeface="Calibri"/>
              </a:rPr>
              <a:t>($)</a:t>
            </a:r>
            <a:endParaRPr sz="900">
              <a:latin typeface="Calibri"/>
              <a:cs typeface="Calibri"/>
            </a:endParaRPr>
          </a:p>
        </p:txBody>
      </p:sp>
      <p:sp>
        <p:nvSpPr>
          <p:cNvPr id="27" name="object 27"/>
          <p:cNvSpPr txBox="1"/>
          <p:nvPr/>
        </p:nvSpPr>
        <p:spPr>
          <a:xfrm>
            <a:off x="4006021" y="3378700"/>
            <a:ext cx="782955" cy="338455"/>
          </a:xfrm>
          <a:prstGeom prst="rect">
            <a:avLst/>
          </a:prstGeom>
        </p:spPr>
        <p:txBody>
          <a:bodyPr vert="horz" wrap="square" lIns="0" tIns="0" rIns="0" bIns="0" rtlCol="0">
            <a:spAutoFit/>
          </a:bodyPr>
          <a:lstStyle/>
          <a:p>
            <a:pPr marL="635" algn="ctr">
              <a:lnSpc>
                <a:spcPct val="100000"/>
              </a:lnSpc>
            </a:pPr>
            <a:r>
              <a:rPr sz="900" spc="15" dirty="0">
                <a:latin typeface="Calibri"/>
                <a:cs typeface="Calibri"/>
              </a:rPr>
              <a:t>120,000</a:t>
            </a:r>
            <a:endParaRPr sz="900">
              <a:latin typeface="Calibri"/>
              <a:cs typeface="Calibri"/>
            </a:endParaRPr>
          </a:p>
          <a:p>
            <a:pPr algn="ctr">
              <a:lnSpc>
                <a:spcPct val="100000"/>
              </a:lnSpc>
              <a:spcBef>
                <a:spcPts val="345"/>
              </a:spcBef>
            </a:pPr>
            <a:r>
              <a:rPr sz="900" b="1" spc="10" dirty="0">
                <a:latin typeface="Calibri"/>
                <a:cs typeface="Calibri"/>
              </a:rPr>
              <a:t>Barrels </a:t>
            </a:r>
            <a:r>
              <a:rPr sz="900" b="1" spc="15" dirty="0">
                <a:latin typeface="Calibri"/>
                <a:cs typeface="Calibri"/>
              </a:rPr>
              <a:t>Per</a:t>
            </a:r>
            <a:r>
              <a:rPr sz="900" b="1" spc="-45" dirty="0">
                <a:latin typeface="Calibri"/>
                <a:cs typeface="Calibri"/>
              </a:rPr>
              <a:t> </a:t>
            </a:r>
            <a:r>
              <a:rPr sz="900" b="1" spc="10" dirty="0">
                <a:latin typeface="Calibri"/>
                <a:cs typeface="Calibri"/>
              </a:rPr>
              <a:t>Day</a:t>
            </a:r>
            <a:endParaRPr sz="900">
              <a:latin typeface="Calibri"/>
              <a:cs typeface="Calibri"/>
            </a:endParaRPr>
          </a:p>
        </p:txBody>
      </p:sp>
      <p:sp>
        <p:nvSpPr>
          <p:cNvPr id="28" name="object 28"/>
          <p:cNvSpPr/>
          <p:nvPr/>
        </p:nvSpPr>
        <p:spPr>
          <a:xfrm>
            <a:off x="1718310" y="1277874"/>
            <a:ext cx="4311015" cy="2581910"/>
          </a:xfrm>
          <a:custGeom>
            <a:avLst/>
            <a:gdLst/>
            <a:ahLst/>
            <a:cxnLst/>
            <a:rect l="l" t="t" r="r" b="b"/>
            <a:pathLst>
              <a:path w="4311015" h="2581910">
                <a:moveTo>
                  <a:pt x="4309110" y="0"/>
                </a:moveTo>
                <a:lnTo>
                  <a:pt x="1524" y="0"/>
                </a:lnTo>
                <a:lnTo>
                  <a:pt x="0" y="2286"/>
                </a:lnTo>
                <a:lnTo>
                  <a:pt x="0" y="2580132"/>
                </a:lnTo>
                <a:lnTo>
                  <a:pt x="1524" y="2581656"/>
                </a:lnTo>
                <a:lnTo>
                  <a:pt x="4309110" y="2581656"/>
                </a:lnTo>
                <a:lnTo>
                  <a:pt x="4310634" y="2580132"/>
                </a:lnTo>
                <a:lnTo>
                  <a:pt x="4310634" y="2577846"/>
                </a:lnTo>
                <a:lnTo>
                  <a:pt x="8382" y="2577846"/>
                </a:lnTo>
                <a:lnTo>
                  <a:pt x="3810" y="2573274"/>
                </a:lnTo>
                <a:lnTo>
                  <a:pt x="8382" y="2573274"/>
                </a:lnTo>
                <a:lnTo>
                  <a:pt x="8382" y="9144"/>
                </a:lnTo>
                <a:lnTo>
                  <a:pt x="3810" y="9144"/>
                </a:lnTo>
                <a:lnTo>
                  <a:pt x="8382" y="4572"/>
                </a:lnTo>
                <a:lnTo>
                  <a:pt x="4310634" y="4572"/>
                </a:lnTo>
                <a:lnTo>
                  <a:pt x="4310634" y="2286"/>
                </a:lnTo>
                <a:lnTo>
                  <a:pt x="4309110" y="0"/>
                </a:lnTo>
                <a:close/>
              </a:path>
              <a:path w="4311015" h="2581910">
                <a:moveTo>
                  <a:pt x="8382" y="2573274"/>
                </a:moveTo>
                <a:lnTo>
                  <a:pt x="3810" y="2573274"/>
                </a:lnTo>
                <a:lnTo>
                  <a:pt x="8382" y="2577846"/>
                </a:lnTo>
                <a:lnTo>
                  <a:pt x="8382" y="2573274"/>
                </a:lnTo>
                <a:close/>
              </a:path>
              <a:path w="4311015" h="2581910">
                <a:moveTo>
                  <a:pt x="4302252" y="2573274"/>
                </a:moveTo>
                <a:lnTo>
                  <a:pt x="8382" y="2573274"/>
                </a:lnTo>
                <a:lnTo>
                  <a:pt x="8382" y="2577846"/>
                </a:lnTo>
                <a:lnTo>
                  <a:pt x="4302252" y="2577846"/>
                </a:lnTo>
                <a:lnTo>
                  <a:pt x="4302252" y="2573274"/>
                </a:lnTo>
                <a:close/>
              </a:path>
              <a:path w="4311015" h="2581910">
                <a:moveTo>
                  <a:pt x="4302252" y="4572"/>
                </a:moveTo>
                <a:lnTo>
                  <a:pt x="4302252" y="2577846"/>
                </a:lnTo>
                <a:lnTo>
                  <a:pt x="4306062" y="2573274"/>
                </a:lnTo>
                <a:lnTo>
                  <a:pt x="4310634" y="2573274"/>
                </a:lnTo>
                <a:lnTo>
                  <a:pt x="4310634" y="9144"/>
                </a:lnTo>
                <a:lnTo>
                  <a:pt x="4306062" y="9144"/>
                </a:lnTo>
                <a:lnTo>
                  <a:pt x="4302252" y="4572"/>
                </a:lnTo>
                <a:close/>
              </a:path>
              <a:path w="4311015" h="2581910">
                <a:moveTo>
                  <a:pt x="4310634" y="2573274"/>
                </a:moveTo>
                <a:lnTo>
                  <a:pt x="4306062" y="2573274"/>
                </a:lnTo>
                <a:lnTo>
                  <a:pt x="4302252" y="2577846"/>
                </a:lnTo>
                <a:lnTo>
                  <a:pt x="4310634" y="2577846"/>
                </a:lnTo>
                <a:lnTo>
                  <a:pt x="4310634" y="2573274"/>
                </a:lnTo>
                <a:close/>
              </a:path>
              <a:path w="4311015" h="2581910">
                <a:moveTo>
                  <a:pt x="8382" y="4572"/>
                </a:moveTo>
                <a:lnTo>
                  <a:pt x="3810" y="9144"/>
                </a:lnTo>
                <a:lnTo>
                  <a:pt x="8382" y="9144"/>
                </a:lnTo>
                <a:lnTo>
                  <a:pt x="8382" y="4572"/>
                </a:lnTo>
                <a:close/>
              </a:path>
              <a:path w="4311015" h="2581910">
                <a:moveTo>
                  <a:pt x="4302252" y="4572"/>
                </a:moveTo>
                <a:lnTo>
                  <a:pt x="8382" y="4572"/>
                </a:lnTo>
                <a:lnTo>
                  <a:pt x="8382" y="9144"/>
                </a:lnTo>
                <a:lnTo>
                  <a:pt x="4302252" y="9144"/>
                </a:lnTo>
                <a:lnTo>
                  <a:pt x="4302252" y="4572"/>
                </a:lnTo>
                <a:close/>
              </a:path>
              <a:path w="4311015" h="2581910">
                <a:moveTo>
                  <a:pt x="4310634" y="4572"/>
                </a:moveTo>
                <a:lnTo>
                  <a:pt x="4302252" y="4572"/>
                </a:lnTo>
                <a:lnTo>
                  <a:pt x="4306062" y="9144"/>
                </a:lnTo>
                <a:lnTo>
                  <a:pt x="4310634" y="9144"/>
                </a:lnTo>
                <a:lnTo>
                  <a:pt x="4310634" y="4572"/>
                </a:lnTo>
                <a:close/>
              </a:path>
            </a:pathLst>
          </a:custGeom>
          <a:solidFill>
            <a:srgbClr val="858585"/>
          </a:solidFill>
        </p:spPr>
        <p:txBody>
          <a:bodyPr wrap="square" lIns="0" tIns="0" rIns="0" bIns="0" rtlCol="0"/>
          <a:lstStyle/>
          <a:p>
            <a:endParaRPr/>
          </a:p>
        </p:txBody>
      </p:sp>
      <p:sp>
        <p:nvSpPr>
          <p:cNvPr id="29" name="object 2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28</a:t>
            </a:fld>
            <a:endParaRPr spc="1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7553" y="4054334"/>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7.</a:t>
            </a:r>
            <a:r>
              <a:rPr sz="950" b="1" spc="-15" dirty="0">
                <a:latin typeface="Arial"/>
                <a:cs typeface="Arial"/>
              </a:rPr>
              <a:t>2</a:t>
            </a:r>
            <a:r>
              <a:rPr sz="950" b="1" dirty="0">
                <a:latin typeface="Arial"/>
                <a:cs typeface="Arial"/>
              </a:rPr>
              <a:t>.</a:t>
            </a:r>
            <a:r>
              <a:rPr sz="950" b="1" spc="-5" dirty="0">
                <a:latin typeface="Arial"/>
                <a:cs typeface="Arial"/>
              </a:rPr>
              <a:t>5</a:t>
            </a:r>
            <a:endParaRPr sz="950">
              <a:latin typeface="Arial"/>
              <a:cs typeface="Arial"/>
            </a:endParaRPr>
          </a:p>
        </p:txBody>
      </p:sp>
      <p:sp>
        <p:nvSpPr>
          <p:cNvPr id="3" name="object 3"/>
          <p:cNvSpPr txBox="1"/>
          <p:nvPr/>
        </p:nvSpPr>
        <p:spPr>
          <a:xfrm>
            <a:off x="1608220" y="4054334"/>
            <a:ext cx="126047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Should-Cost</a:t>
            </a:r>
            <a:r>
              <a:rPr sz="950" b="1" spc="-85" dirty="0">
                <a:latin typeface="Arial"/>
                <a:cs typeface="Arial"/>
              </a:rPr>
              <a:t> </a:t>
            </a:r>
            <a:r>
              <a:rPr sz="950" b="1" spc="-10" dirty="0">
                <a:latin typeface="Arial"/>
                <a:cs typeface="Arial"/>
              </a:rPr>
              <a:t>Analysis</a:t>
            </a:r>
            <a:endParaRPr sz="950">
              <a:latin typeface="Arial"/>
              <a:cs typeface="Arial"/>
            </a:endParaRPr>
          </a:p>
        </p:txBody>
      </p:sp>
      <p:sp>
        <p:nvSpPr>
          <p:cNvPr id="4" name="object 4"/>
          <p:cNvSpPr txBox="1"/>
          <p:nvPr/>
        </p:nvSpPr>
        <p:spPr>
          <a:xfrm>
            <a:off x="1284992" y="4546917"/>
            <a:ext cx="5280025" cy="125158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Major refiners, and EPCs acting on their behalf, are well-rehearsed at wringing </a:t>
            </a:r>
            <a:r>
              <a:rPr sz="950" spc="-5" dirty="0">
                <a:latin typeface="Arial"/>
                <a:cs typeface="Arial"/>
              </a:rPr>
              <a:t>cost </a:t>
            </a:r>
            <a:r>
              <a:rPr sz="950" spc="-10" dirty="0">
                <a:latin typeface="Arial"/>
                <a:cs typeface="Arial"/>
              </a:rPr>
              <a:t>reductions from  process equipment suppliers, primarily through competitive bidding and economies of scope. Cost-  conscious refiners typically conduct multi-round bids for many types of process equipment,</a:t>
            </a:r>
            <a:r>
              <a:rPr sz="950" spc="210" dirty="0">
                <a:latin typeface="Arial"/>
                <a:cs typeface="Arial"/>
              </a:rPr>
              <a:t> </a:t>
            </a:r>
            <a:r>
              <a:rPr sz="950" spc="-10" dirty="0">
                <a:latin typeface="Arial"/>
                <a:cs typeface="Arial"/>
              </a:rPr>
              <a:t>gaining</a:t>
            </a:r>
            <a:endParaRPr sz="950">
              <a:latin typeface="Arial"/>
              <a:cs typeface="Arial"/>
            </a:endParaRPr>
          </a:p>
          <a:p>
            <a:pPr marL="12700" marR="43180">
              <a:lnSpc>
                <a:spcPct val="142400"/>
              </a:lnSpc>
            </a:pPr>
            <a:r>
              <a:rPr sz="950" spc="-10" dirty="0">
                <a:latin typeface="Arial"/>
                <a:cs typeface="Arial"/>
              </a:rPr>
              <a:t>up </a:t>
            </a:r>
            <a:r>
              <a:rPr sz="950" spc="-5" dirty="0">
                <a:latin typeface="Arial"/>
                <a:cs typeface="Arial"/>
              </a:rPr>
              <a:t>to a </a:t>
            </a:r>
            <a:r>
              <a:rPr sz="950" spc="-10" dirty="0">
                <a:latin typeface="Arial"/>
                <a:cs typeface="Arial"/>
              </a:rPr>
              <a:t>5% price reduction through competitive bidding. They also typically award the distillation  column along with other equipment contracts, which is the main incentive for the supplier to reduce  its bid, and gain </a:t>
            </a:r>
            <a:r>
              <a:rPr sz="950" spc="-5" dirty="0">
                <a:latin typeface="Arial"/>
                <a:cs typeface="Arial"/>
              </a:rPr>
              <a:t>up </a:t>
            </a:r>
            <a:r>
              <a:rPr sz="950" spc="-10" dirty="0">
                <a:latin typeface="Arial"/>
                <a:cs typeface="Arial"/>
              </a:rPr>
              <a:t>to another 10%</a:t>
            </a:r>
            <a:r>
              <a:rPr sz="950" spc="25" dirty="0">
                <a:latin typeface="Arial"/>
                <a:cs typeface="Arial"/>
              </a:rPr>
              <a:t> </a:t>
            </a:r>
            <a:r>
              <a:rPr sz="950" spc="-10" dirty="0">
                <a:latin typeface="Arial"/>
                <a:cs typeface="Arial"/>
              </a:rPr>
              <a:t>discount.</a:t>
            </a:r>
            <a:endParaRPr sz="950">
              <a:latin typeface="Arial"/>
              <a:cs typeface="Arial"/>
            </a:endParaRPr>
          </a:p>
        </p:txBody>
      </p:sp>
      <p:sp>
        <p:nvSpPr>
          <p:cNvPr id="5" name="object 5"/>
          <p:cNvSpPr txBox="1"/>
          <p:nvPr/>
        </p:nvSpPr>
        <p:spPr>
          <a:xfrm>
            <a:off x="1284992" y="6132623"/>
            <a:ext cx="5219065" cy="1251585"/>
          </a:xfrm>
          <a:prstGeom prst="rect">
            <a:avLst/>
          </a:prstGeom>
        </p:spPr>
        <p:txBody>
          <a:bodyPr vert="horz" wrap="square" lIns="0" tIns="0" rIns="0" bIns="0" rtlCol="0">
            <a:spAutoFit/>
          </a:bodyPr>
          <a:lstStyle/>
          <a:p>
            <a:pPr marL="12700" marR="5715">
              <a:lnSpc>
                <a:spcPct val="142400"/>
              </a:lnSpc>
            </a:pPr>
            <a:r>
              <a:rPr sz="950" spc="-10" dirty="0">
                <a:latin typeface="Arial"/>
                <a:cs typeface="Arial"/>
              </a:rPr>
              <a:t>Economies of scale are </a:t>
            </a:r>
            <a:r>
              <a:rPr sz="950" spc="-5" dirty="0">
                <a:latin typeface="Arial"/>
                <a:cs typeface="Arial"/>
              </a:rPr>
              <a:t>often </a:t>
            </a:r>
            <a:r>
              <a:rPr sz="950" spc="-10" dirty="0">
                <a:latin typeface="Arial"/>
                <a:cs typeface="Arial"/>
              </a:rPr>
              <a:t>not </a:t>
            </a:r>
            <a:r>
              <a:rPr sz="950" spc="-5" dirty="0">
                <a:latin typeface="Arial"/>
                <a:cs typeface="Arial"/>
              </a:rPr>
              <a:t>fully </a:t>
            </a:r>
            <a:r>
              <a:rPr sz="950" spc="-10" dirty="0">
                <a:latin typeface="Arial"/>
                <a:cs typeface="Arial"/>
              </a:rPr>
              <a:t>utilized over multiple projects, as each project has its </a:t>
            </a:r>
            <a:r>
              <a:rPr sz="950" spc="-15" dirty="0">
                <a:latin typeface="Arial"/>
                <a:cs typeface="Arial"/>
              </a:rPr>
              <a:t>own  </a:t>
            </a:r>
            <a:r>
              <a:rPr sz="950" spc="-10" dirty="0">
                <a:latin typeface="Arial"/>
                <a:cs typeface="Arial"/>
              </a:rPr>
              <a:t>management team, EPC, and design requirements. Economies of scale are therefore usually at  most 5%, even for the largest orders. KNPC (Kuwait National Petroleum Company) is</a:t>
            </a:r>
            <a:r>
              <a:rPr sz="950" spc="155" dirty="0">
                <a:latin typeface="Arial"/>
                <a:cs typeface="Arial"/>
              </a:rPr>
              <a:t> </a:t>
            </a:r>
            <a:r>
              <a:rPr sz="950" spc="-10" dirty="0">
                <a:latin typeface="Arial"/>
                <a:cs typeface="Arial"/>
              </a:rPr>
              <a:t>one</a:t>
            </a:r>
            <a:endParaRPr sz="950">
              <a:latin typeface="Arial"/>
              <a:cs typeface="Arial"/>
            </a:endParaRPr>
          </a:p>
          <a:p>
            <a:pPr marL="12700" marR="5715" algn="just">
              <a:lnSpc>
                <a:spcPct val="142400"/>
              </a:lnSpc>
            </a:pPr>
            <a:r>
              <a:rPr sz="950" spc="-10" dirty="0">
                <a:latin typeface="Arial"/>
                <a:cs typeface="Arial"/>
              </a:rPr>
              <a:t>exception to this general rule </a:t>
            </a:r>
            <a:r>
              <a:rPr sz="950" spc="-5" dirty="0">
                <a:latin typeface="Arial"/>
                <a:cs typeface="Arial"/>
              </a:rPr>
              <a:t>– it </a:t>
            </a:r>
            <a:r>
              <a:rPr sz="950" spc="-10" dirty="0">
                <a:latin typeface="Arial"/>
                <a:cs typeface="Arial"/>
              </a:rPr>
              <a:t>ordered multiple units </a:t>
            </a:r>
            <a:r>
              <a:rPr sz="950" spc="-5" dirty="0">
                <a:latin typeface="Arial"/>
                <a:cs typeface="Arial"/>
              </a:rPr>
              <a:t>for </a:t>
            </a:r>
            <a:r>
              <a:rPr sz="950" spc="-10" dirty="0">
                <a:latin typeface="Arial"/>
                <a:cs typeface="Arial"/>
              </a:rPr>
              <a:t>multiple projects from Larsen </a:t>
            </a:r>
            <a:r>
              <a:rPr sz="950" spc="-5" dirty="0">
                <a:latin typeface="Arial"/>
                <a:cs typeface="Arial"/>
              </a:rPr>
              <a:t>&amp; </a:t>
            </a:r>
            <a:r>
              <a:rPr sz="950" spc="-10" dirty="0">
                <a:latin typeface="Arial"/>
                <a:cs typeface="Arial"/>
              </a:rPr>
              <a:t>Toubro.  The columns are for expansions at the Mina Abdullah and Mina Al-Ahmadi Refineries as part of its  Clean Fuels</a:t>
            </a:r>
            <a:r>
              <a:rPr sz="950" spc="-55" dirty="0">
                <a:latin typeface="Arial"/>
                <a:cs typeface="Arial"/>
              </a:rPr>
              <a:t> </a:t>
            </a:r>
            <a:r>
              <a:rPr sz="950" spc="-10" dirty="0">
                <a:latin typeface="Arial"/>
                <a:cs typeface="Arial"/>
              </a:rPr>
              <a:t>Project.</a:t>
            </a:r>
            <a:endParaRPr sz="950">
              <a:latin typeface="Arial"/>
              <a:cs typeface="Arial"/>
            </a:endParaRPr>
          </a:p>
        </p:txBody>
      </p:sp>
      <p:sp>
        <p:nvSpPr>
          <p:cNvPr id="6" name="object 6"/>
          <p:cNvSpPr txBox="1"/>
          <p:nvPr/>
        </p:nvSpPr>
        <p:spPr>
          <a:xfrm>
            <a:off x="1284992" y="7780482"/>
            <a:ext cx="494728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Figure 10 illustrates </a:t>
            </a:r>
            <a:r>
              <a:rPr sz="950" spc="-5" dirty="0">
                <a:latin typeface="Arial"/>
                <a:cs typeface="Arial"/>
              </a:rPr>
              <a:t>the </a:t>
            </a:r>
            <a:r>
              <a:rPr sz="950" spc="-10" dirty="0">
                <a:latin typeface="Arial"/>
                <a:cs typeface="Arial"/>
              </a:rPr>
              <a:t>potential savings per unit </a:t>
            </a:r>
            <a:r>
              <a:rPr sz="950" spc="-5" dirty="0">
                <a:latin typeface="Arial"/>
                <a:cs typeface="Arial"/>
              </a:rPr>
              <a:t>for a </a:t>
            </a:r>
            <a:r>
              <a:rPr sz="950" spc="-10" dirty="0">
                <a:latin typeface="Arial"/>
                <a:cs typeface="Arial"/>
              </a:rPr>
              <a:t>large order of </a:t>
            </a:r>
            <a:r>
              <a:rPr sz="950" spc="-5" dirty="0">
                <a:latin typeface="Arial"/>
                <a:cs typeface="Arial"/>
              </a:rPr>
              <a:t>four </a:t>
            </a:r>
            <a:r>
              <a:rPr sz="950" spc="-10" dirty="0">
                <a:latin typeface="Arial"/>
                <a:cs typeface="Arial"/>
              </a:rPr>
              <a:t>distillation</a:t>
            </a:r>
            <a:r>
              <a:rPr sz="950" spc="175" dirty="0">
                <a:latin typeface="Arial"/>
                <a:cs typeface="Arial"/>
              </a:rPr>
              <a:t> </a:t>
            </a:r>
            <a:r>
              <a:rPr sz="950" spc="-5" dirty="0">
                <a:latin typeface="Arial"/>
                <a:cs typeface="Arial"/>
              </a:rPr>
              <a:t>columns.</a:t>
            </a:r>
            <a:endParaRPr sz="950">
              <a:latin typeface="Arial"/>
              <a:cs typeface="Arial"/>
            </a:endParaRPr>
          </a:p>
        </p:txBody>
      </p:sp>
      <p:sp>
        <p:nvSpPr>
          <p:cNvPr id="7" name="object 7"/>
          <p:cNvSpPr/>
          <p:nvPr/>
        </p:nvSpPr>
        <p:spPr>
          <a:xfrm>
            <a:off x="2831592" y="2780157"/>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8" name="object 8"/>
          <p:cNvSpPr/>
          <p:nvPr/>
        </p:nvSpPr>
        <p:spPr>
          <a:xfrm>
            <a:off x="2831592" y="2465450"/>
            <a:ext cx="3086100" cy="0"/>
          </a:xfrm>
          <a:custGeom>
            <a:avLst/>
            <a:gdLst/>
            <a:ahLst/>
            <a:cxnLst/>
            <a:rect l="l" t="t" r="r" b="b"/>
            <a:pathLst>
              <a:path w="3086100">
                <a:moveTo>
                  <a:pt x="0" y="0"/>
                </a:moveTo>
                <a:lnTo>
                  <a:pt x="3086100" y="0"/>
                </a:lnTo>
              </a:path>
            </a:pathLst>
          </a:custGeom>
          <a:ln w="8381">
            <a:solidFill>
              <a:srgbClr val="858585"/>
            </a:solidFill>
          </a:ln>
        </p:spPr>
        <p:txBody>
          <a:bodyPr wrap="square" lIns="0" tIns="0" rIns="0" bIns="0" rtlCol="0"/>
          <a:lstStyle/>
          <a:p>
            <a:endParaRPr/>
          </a:p>
        </p:txBody>
      </p:sp>
      <p:sp>
        <p:nvSpPr>
          <p:cNvPr id="9" name="object 9"/>
          <p:cNvSpPr/>
          <p:nvPr/>
        </p:nvSpPr>
        <p:spPr>
          <a:xfrm>
            <a:off x="2831592" y="2151126"/>
            <a:ext cx="3086100" cy="0"/>
          </a:xfrm>
          <a:custGeom>
            <a:avLst/>
            <a:gdLst/>
            <a:ahLst/>
            <a:cxnLst/>
            <a:rect l="l" t="t" r="r" b="b"/>
            <a:pathLst>
              <a:path w="3086100">
                <a:moveTo>
                  <a:pt x="0" y="0"/>
                </a:moveTo>
                <a:lnTo>
                  <a:pt x="3086100" y="0"/>
                </a:lnTo>
              </a:path>
            </a:pathLst>
          </a:custGeom>
          <a:ln w="9144">
            <a:solidFill>
              <a:srgbClr val="858585"/>
            </a:solidFill>
          </a:ln>
        </p:spPr>
        <p:txBody>
          <a:bodyPr wrap="square" lIns="0" tIns="0" rIns="0" bIns="0" rtlCol="0"/>
          <a:lstStyle/>
          <a:p>
            <a:endParaRPr/>
          </a:p>
        </p:txBody>
      </p:sp>
      <p:sp>
        <p:nvSpPr>
          <p:cNvPr id="10" name="object 10"/>
          <p:cNvSpPr/>
          <p:nvPr/>
        </p:nvSpPr>
        <p:spPr>
          <a:xfrm>
            <a:off x="2831592" y="1835277"/>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11" name="object 11"/>
          <p:cNvSpPr/>
          <p:nvPr/>
        </p:nvSpPr>
        <p:spPr>
          <a:xfrm>
            <a:off x="2831592" y="1520570"/>
            <a:ext cx="3086100" cy="0"/>
          </a:xfrm>
          <a:custGeom>
            <a:avLst/>
            <a:gdLst/>
            <a:ahLst/>
            <a:cxnLst/>
            <a:rect l="l" t="t" r="r" b="b"/>
            <a:pathLst>
              <a:path w="3086100">
                <a:moveTo>
                  <a:pt x="0" y="0"/>
                </a:moveTo>
                <a:lnTo>
                  <a:pt x="3086100" y="0"/>
                </a:lnTo>
              </a:path>
            </a:pathLst>
          </a:custGeom>
          <a:ln w="8381">
            <a:solidFill>
              <a:srgbClr val="858585"/>
            </a:solidFill>
          </a:ln>
        </p:spPr>
        <p:txBody>
          <a:bodyPr wrap="square" lIns="0" tIns="0" rIns="0" bIns="0" rtlCol="0"/>
          <a:lstStyle/>
          <a:p>
            <a:endParaRPr/>
          </a:p>
        </p:txBody>
      </p:sp>
      <p:sp>
        <p:nvSpPr>
          <p:cNvPr id="12" name="object 12"/>
          <p:cNvSpPr/>
          <p:nvPr/>
        </p:nvSpPr>
        <p:spPr>
          <a:xfrm>
            <a:off x="2831592" y="1206245"/>
            <a:ext cx="3086100" cy="0"/>
          </a:xfrm>
          <a:custGeom>
            <a:avLst/>
            <a:gdLst/>
            <a:ahLst/>
            <a:cxnLst/>
            <a:rect l="l" t="t" r="r" b="b"/>
            <a:pathLst>
              <a:path w="3086100">
                <a:moveTo>
                  <a:pt x="0" y="0"/>
                </a:moveTo>
                <a:lnTo>
                  <a:pt x="3086100" y="0"/>
                </a:lnTo>
              </a:path>
            </a:pathLst>
          </a:custGeom>
          <a:ln w="9143">
            <a:solidFill>
              <a:srgbClr val="858585"/>
            </a:solidFill>
          </a:ln>
        </p:spPr>
        <p:txBody>
          <a:bodyPr wrap="square" lIns="0" tIns="0" rIns="0" bIns="0" rtlCol="0"/>
          <a:lstStyle/>
          <a:p>
            <a:endParaRPr/>
          </a:p>
        </p:txBody>
      </p:sp>
      <p:sp>
        <p:nvSpPr>
          <p:cNvPr id="13" name="object 13"/>
          <p:cNvSpPr/>
          <p:nvPr/>
        </p:nvSpPr>
        <p:spPr>
          <a:xfrm>
            <a:off x="2831973" y="1206246"/>
            <a:ext cx="0" cy="1889760"/>
          </a:xfrm>
          <a:custGeom>
            <a:avLst/>
            <a:gdLst/>
            <a:ahLst/>
            <a:cxnLst/>
            <a:rect l="l" t="t" r="r" b="b"/>
            <a:pathLst>
              <a:path h="1889760">
                <a:moveTo>
                  <a:pt x="0" y="0"/>
                </a:moveTo>
                <a:lnTo>
                  <a:pt x="0" y="1889759"/>
                </a:lnTo>
              </a:path>
            </a:pathLst>
          </a:custGeom>
          <a:ln w="8381">
            <a:solidFill>
              <a:srgbClr val="858585"/>
            </a:solidFill>
          </a:ln>
        </p:spPr>
        <p:txBody>
          <a:bodyPr wrap="square" lIns="0" tIns="0" rIns="0" bIns="0" rtlCol="0"/>
          <a:lstStyle/>
          <a:p>
            <a:endParaRPr/>
          </a:p>
        </p:txBody>
      </p:sp>
      <p:sp>
        <p:nvSpPr>
          <p:cNvPr id="14" name="object 14"/>
          <p:cNvSpPr/>
          <p:nvPr/>
        </p:nvSpPr>
        <p:spPr>
          <a:xfrm>
            <a:off x="2794254" y="3096006"/>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5" name="object 15"/>
          <p:cNvSpPr/>
          <p:nvPr/>
        </p:nvSpPr>
        <p:spPr>
          <a:xfrm>
            <a:off x="2794254" y="2780157"/>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6" name="object 16"/>
          <p:cNvSpPr/>
          <p:nvPr/>
        </p:nvSpPr>
        <p:spPr>
          <a:xfrm>
            <a:off x="2794254" y="2465450"/>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7" name="object 17"/>
          <p:cNvSpPr/>
          <p:nvPr/>
        </p:nvSpPr>
        <p:spPr>
          <a:xfrm>
            <a:off x="2794254" y="2151126"/>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8" name="object 18"/>
          <p:cNvSpPr/>
          <p:nvPr/>
        </p:nvSpPr>
        <p:spPr>
          <a:xfrm>
            <a:off x="2794254" y="1835277"/>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9" name="object 19"/>
          <p:cNvSpPr/>
          <p:nvPr/>
        </p:nvSpPr>
        <p:spPr>
          <a:xfrm>
            <a:off x="2794254" y="1520570"/>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20" name="object 20"/>
          <p:cNvSpPr/>
          <p:nvPr/>
        </p:nvSpPr>
        <p:spPr>
          <a:xfrm>
            <a:off x="2794254" y="1206245"/>
            <a:ext cx="37465" cy="0"/>
          </a:xfrm>
          <a:custGeom>
            <a:avLst/>
            <a:gdLst/>
            <a:ahLst/>
            <a:cxnLst/>
            <a:rect l="l" t="t" r="r" b="b"/>
            <a:pathLst>
              <a:path w="37464">
                <a:moveTo>
                  <a:pt x="0" y="0"/>
                </a:moveTo>
                <a:lnTo>
                  <a:pt x="37337" y="0"/>
                </a:lnTo>
              </a:path>
            </a:pathLst>
          </a:custGeom>
          <a:ln w="9143">
            <a:solidFill>
              <a:srgbClr val="858585"/>
            </a:solidFill>
          </a:ln>
        </p:spPr>
        <p:txBody>
          <a:bodyPr wrap="square" lIns="0" tIns="0" rIns="0" bIns="0" rtlCol="0"/>
          <a:lstStyle/>
          <a:p>
            <a:endParaRPr/>
          </a:p>
        </p:txBody>
      </p:sp>
      <p:sp>
        <p:nvSpPr>
          <p:cNvPr id="21" name="object 21"/>
          <p:cNvSpPr/>
          <p:nvPr/>
        </p:nvSpPr>
        <p:spPr>
          <a:xfrm>
            <a:off x="2831592" y="3096005"/>
            <a:ext cx="3086100" cy="0"/>
          </a:xfrm>
          <a:custGeom>
            <a:avLst/>
            <a:gdLst/>
            <a:ahLst/>
            <a:cxnLst/>
            <a:rect l="l" t="t" r="r" b="b"/>
            <a:pathLst>
              <a:path w="3086100">
                <a:moveTo>
                  <a:pt x="0" y="0"/>
                </a:moveTo>
                <a:lnTo>
                  <a:pt x="3086100" y="0"/>
                </a:lnTo>
              </a:path>
            </a:pathLst>
          </a:custGeom>
          <a:ln w="9144">
            <a:solidFill>
              <a:srgbClr val="858585"/>
            </a:solidFill>
          </a:ln>
        </p:spPr>
        <p:txBody>
          <a:bodyPr wrap="square" lIns="0" tIns="0" rIns="0" bIns="0" rtlCol="0"/>
          <a:lstStyle/>
          <a:p>
            <a:endParaRPr/>
          </a:p>
        </p:txBody>
      </p:sp>
      <p:sp>
        <p:nvSpPr>
          <p:cNvPr id="22" name="object 22"/>
          <p:cNvSpPr/>
          <p:nvPr/>
        </p:nvSpPr>
        <p:spPr>
          <a:xfrm>
            <a:off x="3010661" y="1411986"/>
            <a:ext cx="2730500" cy="1057275"/>
          </a:xfrm>
          <a:custGeom>
            <a:avLst/>
            <a:gdLst/>
            <a:ahLst/>
            <a:cxnLst/>
            <a:rect l="l" t="t" r="r" b="b"/>
            <a:pathLst>
              <a:path w="2730500" h="1057275">
                <a:moveTo>
                  <a:pt x="1551432" y="437387"/>
                </a:moveTo>
                <a:lnTo>
                  <a:pt x="2708910" y="1053845"/>
                </a:lnTo>
                <a:lnTo>
                  <a:pt x="2715006" y="1056893"/>
                </a:lnTo>
                <a:lnTo>
                  <a:pt x="2723388" y="1054607"/>
                </a:lnTo>
                <a:lnTo>
                  <a:pt x="2726436" y="1048511"/>
                </a:lnTo>
                <a:lnTo>
                  <a:pt x="2730246" y="1041653"/>
                </a:lnTo>
                <a:lnTo>
                  <a:pt x="2727198" y="1034033"/>
                </a:lnTo>
                <a:lnTo>
                  <a:pt x="2721102" y="1030985"/>
                </a:lnTo>
                <a:lnTo>
                  <a:pt x="1608311" y="438149"/>
                </a:lnTo>
                <a:lnTo>
                  <a:pt x="1554480" y="438149"/>
                </a:lnTo>
                <a:lnTo>
                  <a:pt x="1551432" y="437387"/>
                </a:lnTo>
                <a:close/>
              </a:path>
              <a:path w="2730500" h="1057275">
                <a:moveTo>
                  <a:pt x="11429" y="0"/>
                </a:moveTo>
                <a:lnTo>
                  <a:pt x="3809" y="3809"/>
                </a:lnTo>
                <a:lnTo>
                  <a:pt x="2285" y="10667"/>
                </a:lnTo>
                <a:lnTo>
                  <a:pt x="0" y="17525"/>
                </a:lnTo>
                <a:lnTo>
                  <a:pt x="4571" y="25145"/>
                </a:lnTo>
                <a:lnTo>
                  <a:pt x="11429" y="26669"/>
                </a:lnTo>
                <a:lnTo>
                  <a:pt x="1554480" y="438149"/>
                </a:lnTo>
                <a:lnTo>
                  <a:pt x="1608311" y="438149"/>
                </a:lnTo>
                <a:lnTo>
                  <a:pt x="1563624" y="414527"/>
                </a:lnTo>
                <a:lnTo>
                  <a:pt x="1562862" y="414527"/>
                </a:lnTo>
                <a:lnTo>
                  <a:pt x="1562100" y="413765"/>
                </a:lnTo>
                <a:lnTo>
                  <a:pt x="1561338" y="413765"/>
                </a:lnTo>
                <a:lnTo>
                  <a:pt x="18287" y="2285"/>
                </a:lnTo>
                <a:lnTo>
                  <a:pt x="11429" y="0"/>
                </a:lnTo>
                <a:close/>
              </a:path>
            </a:pathLst>
          </a:custGeom>
          <a:solidFill>
            <a:srgbClr val="1B467B"/>
          </a:solidFill>
        </p:spPr>
        <p:txBody>
          <a:bodyPr wrap="square" lIns="0" tIns="0" rIns="0" bIns="0" rtlCol="0"/>
          <a:lstStyle/>
          <a:p>
            <a:endParaRPr/>
          </a:p>
        </p:txBody>
      </p:sp>
      <p:sp>
        <p:nvSpPr>
          <p:cNvPr id="23" name="object 23"/>
          <p:cNvSpPr txBox="1"/>
          <p:nvPr/>
        </p:nvSpPr>
        <p:spPr>
          <a:xfrm>
            <a:off x="2440935" y="2385820"/>
            <a:ext cx="267970" cy="787400"/>
          </a:xfrm>
          <a:prstGeom prst="rect">
            <a:avLst/>
          </a:prstGeom>
        </p:spPr>
        <p:txBody>
          <a:bodyPr vert="horz" wrap="square" lIns="0" tIns="0" rIns="0" bIns="0" rtlCol="0">
            <a:spAutoFit/>
          </a:bodyPr>
          <a:lstStyle/>
          <a:p>
            <a:pPr marL="12700">
              <a:lnSpc>
                <a:spcPct val="100000"/>
              </a:lnSpc>
            </a:pPr>
            <a:r>
              <a:rPr sz="900" spc="10" dirty="0">
                <a:latin typeface="Calibri"/>
                <a:cs typeface="Calibri"/>
              </a:rPr>
              <a:t>$6</a:t>
            </a:r>
            <a:r>
              <a:rPr sz="900" spc="25" dirty="0">
                <a:latin typeface="Calibri"/>
                <a:cs typeface="Calibri"/>
              </a:rPr>
              <a:t>2</a:t>
            </a:r>
            <a:r>
              <a:rPr sz="900" spc="15" dirty="0">
                <a:latin typeface="Calibri"/>
                <a:cs typeface="Calibri"/>
              </a:rPr>
              <a:t>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0" dirty="0">
                <a:latin typeface="Calibri"/>
                <a:cs typeface="Calibri"/>
              </a:rPr>
              <a:t>$6</a:t>
            </a:r>
            <a:r>
              <a:rPr sz="900" spc="25" dirty="0">
                <a:latin typeface="Calibri"/>
                <a:cs typeface="Calibri"/>
              </a:rPr>
              <a:t>1</a:t>
            </a:r>
            <a:r>
              <a:rPr sz="900" spc="15" dirty="0">
                <a:latin typeface="Calibri"/>
                <a:cs typeface="Calibri"/>
              </a:rPr>
              <a:t>0</a:t>
            </a:r>
            <a:endParaRPr sz="900">
              <a:latin typeface="Calibri"/>
              <a:cs typeface="Calibri"/>
            </a:endParaRPr>
          </a:p>
          <a:p>
            <a:pPr>
              <a:lnSpc>
                <a:spcPct val="100000"/>
              </a:lnSpc>
              <a:spcBef>
                <a:spcPts val="20"/>
              </a:spcBef>
            </a:pPr>
            <a:endParaRPr sz="1200">
              <a:latin typeface="Times New Roman"/>
              <a:cs typeface="Times New Roman"/>
            </a:endParaRPr>
          </a:p>
          <a:p>
            <a:pPr marL="12700">
              <a:lnSpc>
                <a:spcPct val="100000"/>
              </a:lnSpc>
            </a:pPr>
            <a:r>
              <a:rPr sz="900" spc="10" dirty="0">
                <a:latin typeface="Calibri"/>
                <a:cs typeface="Calibri"/>
              </a:rPr>
              <a:t>$6</a:t>
            </a:r>
            <a:r>
              <a:rPr sz="900" spc="25" dirty="0">
                <a:latin typeface="Calibri"/>
                <a:cs typeface="Calibri"/>
              </a:rPr>
              <a:t>0</a:t>
            </a:r>
            <a:r>
              <a:rPr sz="900" spc="15" dirty="0">
                <a:latin typeface="Calibri"/>
                <a:cs typeface="Calibri"/>
              </a:rPr>
              <a:t>0</a:t>
            </a:r>
            <a:endParaRPr sz="900">
              <a:latin typeface="Calibri"/>
              <a:cs typeface="Calibri"/>
            </a:endParaRPr>
          </a:p>
        </p:txBody>
      </p:sp>
      <p:sp>
        <p:nvSpPr>
          <p:cNvPr id="24" name="object 24"/>
          <p:cNvSpPr txBox="1"/>
          <p:nvPr/>
        </p:nvSpPr>
        <p:spPr>
          <a:xfrm>
            <a:off x="2376932" y="850138"/>
            <a:ext cx="3020695" cy="1062355"/>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8: Economies of </a:t>
            </a:r>
            <a:r>
              <a:rPr sz="950" b="1" spc="-5" dirty="0">
                <a:latin typeface="Arial"/>
                <a:cs typeface="Arial"/>
              </a:rPr>
              <a:t>Scale in Distillation</a:t>
            </a:r>
            <a:r>
              <a:rPr sz="950" b="1" spc="-30" dirty="0">
                <a:latin typeface="Arial"/>
                <a:cs typeface="Arial"/>
              </a:rPr>
              <a:t> </a:t>
            </a:r>
            <a:r>
              <a:rPr sz="950" b="1" spc="-10" dirty="0">
                <a:latin typeface="Arial"/>
                <a:cs typeface="Arial"/>
              </a:rPr>
              <a:t>Columns</a:t>
            </a:r>
            <a:endParaRPr sz="950">
              <a:latin typeface="Arial"/>
              <a:cs typeface="Arial"/>
            </a:endParaRPr>
          </a:p>
          <a:p>
            <a:pPr>
              <a:lnSpc>
                <a:spcPct val="100000"/>
              </a:lnSpc>
              <a:spcBef>
                <a:spcPts val="55"/>
              </a:spcBef>
            </a:pPr>
            <a:endParaRPr sz="850">
              <a:latin typeface="Times New Roman"/>
              <a:cs typeface="Times New Roman"/>
            </a:endParaRPr>
          </a:p>
          <a:p>
            <a:pPr marL="76200">
              <a:lnSpc>
                <a:spcPct val="100000"/>
              </a:lnSpc>
            </a:pPr>
            <a:r>
              <a:rPr sz="900" spc="15" dirty="0">
                <a:latin typeface="Calibri"/>
                <a:cs typeface="Calibri"/>
              </a:rPr>
              <a:t>$660</a:t>
            </a:r>
            <a:endParaRPr sz="900">
              <a:latin typeface="Calibri"/>
              <a:cs typeface="Calibri"/>
            </a:endParaRPr>
          </a:p>
          <a:p>
            <a:pPr>
              <a:lnSpc>
                <a:spcPct val="100000"/>
              </a:lnSpc>
              <a:spcBef>
                <a:spcPts val="15"/>
              </a:spcBef>
            </a:pPr>
            <a:endParaRPr sz="1200">
              <a:latin typeface="Times New Roman"/>
              <a:cs typeface="Times New Roman"/>
            </a:endParaRPr>
          </a:p>
          <a:p>
            <a:pPr marL="76200">
              <a:lnSpc>
                <a:spcPct val="100000"/>
              </a:lnSpc>
            </a:pPr>
            <a:r>
              <a:rPr sz="900" spc="15" dirty="0">
                <a:latin typeface="Calibri"/>
                <a:cs typeface="Calibri"/>
              </a:rPr>
              <a:t>$650</a:t>
            </a:r>
            <a:endParaRPr sz="900">
              <a:latin typeface="Calibri"/>
              <a:cs typeface="Calibri"/>
            </a:endParaRPr>
          </a:p>
          <a:p>
            <a:pPr>
              <a:lnSpc>
                <a:spcPct val="100000"/>
              </a:lnSpc>
              <a:spcBef>
                <a:spcPts val="15"/>
              </a:spcBef>
            </a:pPr>
            <a:endParaRPr sz="1200">
              <a:latin typeface="Times New Roman"/>
              <a:cs typeface="Times New Roman"/>
            </a:endParaRPr>
          </a:p>
          <a:p>
            <a:pPr marL="76200">
              <a:lnSpc>
                <a:spcPct val="100000"/>
              </a:lnSpc>
            </a:pPr>
            <a:r>
              <a:rPr sz="900" spc="15" dirty="0">
                <a:latin typeface="Calibri"/>
                <a:cs typeface="Calibri"/>
              </a:rPr>
              <a:t>$640</a:t>
            </a:r>
            <a:endParaRPr sz="900">
              <a:latin typeface="Calibri"/>
              <a:cs typeface="Calibri"/>
            </a:endParaRPr>
          </a:p>
        </p:txBody>
      </p:sp>
      <p:sp>
        <p:nvSpPr>
          <p:cNvPr id="25" name="object 25"/>
          <p:cNvSpPr txBox="1"/>
          <p:nvPr/>
        </p:nvSpPr>
        <p:spPr>
          <a:xfrm>
            <a:off x="2983482" y="3170674"/>
            <a:ext cx="8572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1</a:t>
            </a:r>
            <a:endParaRPr sz="900">
              <a:latin typeface="Calibri"/>
              <a:cs typeface="Calibri"/>
            </a:endParaRPr>
          </a:p>
        </p:txBody>
      </p:sp>
      <p:sp>
        <p:nvSpPr>
          <p:cNvPr id="26" name="object 26"/>
          <p:cNvSpPr txBox="1"/>
          <p:nvPr/>
        </p:nvSpPr>
        <p:spPr>
          <a:xfrm>
            <a:off x="3369071" y="3170674"/>
            <a:ext cx="8572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2</a:t>
            </a:r>
            <a:endParaRPr sz="900">
              <a:latin typeface="Calibri"/>
              <a:cs typeface="Calibri"/>
            </a:endParaRPr>
          </a:p>
        </p:txBody>
      </p:sp>
      <p:sp>
        <p:nvSpPr>
          <p:cNvPr id="27" name="object 27"/>
          <p:cNvSpPr txBox="1"/>
          <p:nvPr/>
        </p:nvSpPr>
        <p:spPr>
          <a:xfrm>
            <a:off x="3754661" y="3170674"/>
            <a:ext cx="8572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3</a:t>
            </a:r>
            <a:endParaRPr sz="900">
              <a:latin typeface="Calibri"/>
              <a:cs typeface="Calibri"/>
            </a:endParaRPr>
          </a:p>
        </p:txBody>
      </p:sp>
      <p:sp>
        <p:nvSpPr>
          <p:cNvPr id="28" name="object 28"/>
          <p:cNvSpPr txBox="1"/>
          <p:nvPr/>
        </p:nvSpPr>
        <p:spPr>
          <a:xfrm>
            <a:off x="4912191" y="3170674"/>
            <a:ext cx="8572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6</a:t>
            </a:r>
            <a:endParaRPr sz="900">
              <a:latin typeface="Calibri"/>
              <a:cs typeface="Calibri"/>
            </a:endParaRPr>
          </a:p>
        </p:txBody>
      </p:sp>
      <p:sp>
        <p:nvSpPr>
          <p:cNvPr id="29" name="object 29"/>
          <p:cNvSpPr txBox="1"/>
          <p:nvPr/>
        </p:nvSpPr>
        <p:spPr>
          <a:xfrm>
            <a:off x="5297780" y="3170674"/>
            <a:ext cx="8572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7</a:t>
            </a:r>
            <a:endParaRPr sz="900">
              <a:latin typeface="Calibri"/>
              <a:cs typeface="Calibri"/>
            </a:endParaRPr>
          </a:p>
        </p:txBody>
      </p:sp>
      <p:sp>
        <p:nvSpPr>
          <p:cNvPr id="30" name="object 30"/>
          <p:cNvSpPr txBox="1"/>
          <p:nvPr/>
        </p:nvSpPr>
        <p:spPr>
          <a:xfrm>
            <a:off x="5683370" y="3170674"/>
            <a:ext cx="85725"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8</a:t>
            </a:r>
            <a:endParaRPr sz="900">
              <a:latin typeface="Calibri"/>
              <a:cs typeface="Calibri"/>
            </a:endParaRPr>
          </a:p>
        </p:txBody>
      </p:sp>
      <p:sp>
        <p:nvSpPr>
          <p:cNvPr id="31" name="object 31"/>
          <p:cNvSpPr txBox="1"/>
          <p:nvPr/>
        </p:nvSpPr>
        <p:spPr>
          <a:xfrm>
            <a:off x="1903721" y="2004812"/>
            <a:ext cx="805180" cy="223520"/>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Unit </a:t>
            </a:r>
            <a:r>
              <a:rPr sz="900" b="1" spc="15" dirty="0">
                <a:latin typeface="Calibri"/>
                <a:cs typeface="Calibri"/>
              </a:rPr>
              <a:t>Cost </a:t>
            </a:r>
            <a:r>
              <a:rPr sz="900" b="1" spc="150" dirty="0">
                <a:latin typeface="Calibri"/>
                <a:cs typeface="Calibri"/>
              </a:rPr>
              <a:t> </a:t>
            </a:r>
            <a:r>
              <a:rPr sz="1350" spc="22" baseline="-30864" dirty="0">
                <a:latin typeface="Calibri"/>
                <a:cs typeface="Calibri"/>
              </a:rPr>
              <a:t>$630</a:t>
            </a:r>
            <a:endParaRPr sz="1350" baseline="-30864">
              <a:latin typeface="Calibri"/>
              <a:cs typeface="Calibri"/>
            </a:endParaRPr>
          </a:p>
        </p:txBody>
      </p:sp>
      <p:sp>
        <p:nvSpPr>
          <p:cNvPr id="32" name="object 32"/>
          <p:cNvSpPr txBox="1"/>
          <p:nvPr/>
        </p:nvSpPr>
        <p:spPr>
          <a:xfrm>
            <a:off x="2035537" y="2150355"/>
            <a:ext cx="217804"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($k)</a:t>
            </a:r>
            <a:endParaRPr sz="900">
              <a:latin typeface="Calibri"/>
              <a:cs typeface="Calibri"/>
            </a:endParaRPr>
          </a:p>
        </p:txBody>
      </p:sp>
      <p:sp>
        <p:nvSpPr>
          <p:cNvPr id="33" name="object 33"/>
          <p:cNvSpPr txBox="1"/>
          <p:nvPr/>
        </p:nvSpPr>
        <p:spPr>
          <a:xfrm>
            <a:off x="4011411" y="3170674"/>
            <a:ext cx="728980" cy="338455"/>
          </a:xfrm>
          <a:prstGeom prst="rect">
            <a:avLst/>
          </a:prstGeom>
        </p:spPr>
        <p:txBody>
          <a:bodyPr vert="horz" wrap="square" lIns="0" tIns="0" rIns="0" bIns="0" rtlCol="0">
            <a:spAutoFit/>
          </a:bodyPr>
          <a:lstStyle/>
          <a:p>
            <a:pPr marL="1905" algn="ctr">
              <a:lnSpc>
                <a:spcPct val="100000"/>
              </a:lnSpc>
              <a:tabLst>
                <a:tab pos="387350" algn="l"/>
              </a:tabLst>
            </a:pPr>
            <a:r>
              <a:rPr sz="900" spc="15" dirty="0">
                <a:latin typeface="Calibri"/>
                <a:cs typeface="Calibri"/>
              </a:rPr>
              <a:t>4	5</a:t>
            </a:r>
            <a:endParaRPr sz="900">
              <a:latin typeface="Calibri"/>
              <a:cs typeface="Calibri"/>
            </a:endParaRPr>
          </a:p>
          <a:p>
            <a:pPr algn="ctr">
              <a:lnSpc>
                <a:spcPct val="100000"/>
              </a:lnSpc>
              <a:spcBef>
                <a:spcPts val="345"/>
              </a:spcBef>
            </a:pPr>
            <a:r>
              <a:rPr sz="900" b="1" spc="10" dirty="0">
                <a:latin typeface="Calibri"/>
                <a:cs typeface="Calibri"/>
              </a:rPr>
              <a:t>Units</a:t>
            </a:r>
            <a:r>
              <a:rPr sz="900" b="1" spc="-30" dirty="0">
                <a:latin typeface="Calibri"/>
                <a:cs typeface="Calibri"/>
              </a:rPr>
              <a:t> </a:t>
            </a:r>
            <a:r>
              <a:rPr sz="900" b="1" spc="15" dirty="0">
                <a:latin typeface="Calibri"/>
                <a:cs typeface="Calibri"/>
              </a:rPr>
              <a:t>Ordered</a:t>
            </a:r>
            <a:endParaRPr sz="900">
              <a:latin typeface="Calibri"/>
              <a:cs typeface="Calibri"/>
            </a:endParaRPr>
          </a:p>
        </p:txBody>
      </p:sp>
      <p:sp>
        <p:nvSpPr>
          <p:cNvPr id="34" name="object 34"/>
          <p:cNvSpPr/>
          <p:nvPr/>
        </p:nvSpPr>
        <p:spPr>
          <a:xfrm>
            <a:off x="1743455" y="1069086"/>
            <a:ext cx="4311015" cy="2581910"/>
          </a:xfrm>
          <a:custGeom>
            <a:avLst/>
            <a:gdLst/>
            <a:ahLst/>
            <a:cxnLst/>
            <a:rect l="l" t="t" r="r" b="b"/>
            <a:pathLst>
              <a:path w="4311015" h="2581910">
                <a:moveTo>
                  <a:pt x="4309110" y="0"/>
                </a:moveTo>
                <a:lnTo>
                  <a:pt x="1524" y="0"/>
                </a:lnTo>
                <a:lnTo>
                  <a:pt x="0" y="1523"/>
                </a:lnTo>
                <a:lnTo>
                  <a:pt x="0" y="2579369"/>
                </a:lnTo>
                <a:lnTo>
                  <a:pt x="1524" y="2581655"/>
                </a:lnTo>
                <a:lnTo>
                  <a:pt x="4309110" y="2581655"/>
                </a:lnTo>
                <a:lnTo>
                  <a:pt x="4310634" y="2579369"/>
                </a:lnTo>
                <a:lnTo>
                  <a:pt x="4310634" y="2577083"/>
                </a:lnTo>
                <a:lnTo>
                  <a:pt x="8382" y="2577083"/>
                </a:lnTo>
                <a:lnTo>
                  <a:pt x="3810" y="2573273"/>
                </a:lnTo>
                <a:lnTo>
                  <a:pt x="8382" y="2573273"/>
                </a:lnTo>
                <a:lnTo>
                  <a:pt x="8382" y="8381"/>
                </a:lnTo>
                <a:lnTo>
                  <a:pt x="3810" y="8381"/>
                </a:lnTo>
                <a:lnTo>
                  <a:pt x="8382" y="3809"/>
                </a:lnTo>
                <a:lnTo>
                  <a:pt x="4310634" y="3809"/>
                </a:lnTo>
                <a:lnTo>
                  <a:pt x="4310634" y="1523"/>
                </a:lnTo>
                <a:lnTo>
                  <a:pt x="4309110" y="0"/>
                </a:lnTo>
                <a:close/>
              </a:path>
              <a:path w="4311015" h="2581910">
                <a:moveTo>
                  <a:pt x="8382" y="2573273"/>
                </a:moveTo>
                <a:lnTo>
                  <a:pt x="3810" y="2573273"/>
                </a:lnTo>
                <a:lnTo>
                  <a:pt x="8382" y="2577083"/>
                </a:lnTo>
                <a:lnTo>
                  <a:pt x="8382" y="2573273"/>
                </a:lnTo>
                <a:close/>
              </a:path>
              <a:path w="4311015" h="2581910">
                <a:moveTo>
                  <a:pt x="4302252" y="2573273"/>
                </a:moveTo>
                <a:lnTo>
                  <a:pt x="8382" y="2573273"/>
                </a:lnTo>
                <a:lnTo>
                  <a:pt x="8382" y="2577083"/>
                </a:lnTo>
                <a:lnTo>
                  <a:pt x="4302252" y="2577083"/>
                </a:lnTo>
                <a:lnTo>
                  <a:pt x="4302252" y="2573273"/>
                </a:lnTo>
                <a:close/>
              </a:path>
              <a:path w="4311015" h="2581910">
                <a:moveTo>
                  <a:pt x="4302252" y="3809"/>
                </a:moveTo>
                <a:lnTo>
                  <a:pt x="4302252" y="2577083"/>
                </a:lnTo>
                <a:lnTo>
                  <a:pt x="4306824" y="2573273"/>
                </a:lnTo>
                <a:lnTo>
                  <a:pt x="4310634" y="2573273"/>
                </a:lnTo>
                <a:lnTo>
                  <a:pt x="4310634" y="8381"/>
                </a:lnTo>
                <a:lnTo>
                  <a:pt x="4306824" y="8381"/>
                </a:lnTo>
                <a:lnTo>
                  <a:pt x="4302252" y="3809"/>
                </a:lnTo>
                <a:close/>
              </a:path>
              <a:path w="4311015" h="2581910">
                <a:moveTo>
                  <a:pt x="4310634" y="2573273"/>
                </a:moveTo>
                <a:lnTo>
                  <a:pt x="4306824" y="2573273"/>
                </a:lnTo>
                <a:lnTo>
                  <a:pt x="4302252" y="2577083"/>
                </a:lnTo>
                <a:lnTo>
                  <a:pt x="4310634" y="2577083"/>
                </a:lnTo>
                <a:lnTo>
                  <a:pt x="4310634" y="2573273"/>
                </a:lnTo>
                <a:close/>
              </a:path>
              <a:path w="4311015" h="2581910">
                <a:moveTo>
                  <a:pt x="8382" y="3809"/>
                </a:moveTo>
                <a:lnTo>
                  <a:pt x="3810" y="8381"/>
                </a:lnTo>
                <a:lnTo>
                  <a:pt x="8382" y="8381"/>
                </a:lnTo>
                <a:lnTo>
                  <a:pt x="8382" y="3809"/>
                </a:lnTo>
                <a:close/>
              </a:path>
              <a:path w="4311015" h="2581910">
                <a:moveTo>
                  <a:pt x="4302252" y="3809"/>
                </a:moveTo>
                <a:lnTo>
                  <a:pt x="8382" y="3809"/>
                </a:lnTo>
                <a:lnTo>
                  <a:pt x="8382" y="8381"/>
                </a:lnTo>
                <a:lnTo>
                  <a:pt x="4302252" y="8381"/>
                </a:lnTo>
                <a:lnTo>
                  <a:pt x="4302252" y="3809"/>
                </a:lnTo>
                <a:close/>
              </a:path>
              <a:path w="4311015" h="2581910">
                <a:moveTo>
                  <a:pt x="4310634" y="3809"/>
                </a:moveTo>
                <a:lnTo>
                  <a:pt x="4302252" y="3809"/>
                </a:lnTo>
                <a:lnTo>
                  <a:pt x="4306824" y="8381"/>
                </a:lnTo>
                <a:lnTo>
                  <a:pt x="4310634" y="8381"/>
                </a:lnTo>
                <a:lnTo>
                  <a:pt x="4310634" y="3809"/>
                </a:lnTo>
                <a:close/>
              </a:path>
            </a:pathLst>
          </a:custGeom>
          <a:solidFill>
            <a:srgbClr val="858585"/>
          </a:solidFill>
        </p:spPr>
        <p:txBody>
          <a:bodyPr wrap="square" lIns="0" tIns="0" rIns="0" bIns="0" rtlCol="0"/>
          <a:lstStyle/>
          <a:p>
            <a:endParaRPr/>
          </a:p>
        </p:txBody>
      </p:sp>
      <p:sp>
        <p:nvSpPr>
          <p:cNvPr id="35" name="object 3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29</a:t>
            </a:fld>
            <a:endParaRPr spc="1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3</a:t>
            </a:fld>
            <a:endParaRPr sz="1000">
              <a:latin typeface="Calibri"/>
              <a:cs typeface="Calibri"/>
            </a:endParaRPr>
          </a:p>
        </p:txBody>
      </p:sp>
      <p:sp>
        <p:nvSpPr>
          <p:cNvPr id="2" name="object 2"/>
          <p:cNvSpPr txBox="1"/>
          <p:nvPr/>
        </p:nvSpPr>
        <p:spPr>
          <a:xfrm>
            <a:off x="1416050" y="849376"/>
            <a:ext cx="325755" cy="571500"/>
          </a:xfrm>
          <a:prstGeom prst="rect">
            <a:avLst/>
          </a:prstGeom>
        </p:spPr>
        <p:txBody>
          <a:bodyPr vert="horz" wrap="square" lIns="0" tIns="0" rIns="0" bIns="0" rtlCol="0">
            <a:spAutoFit/>
          </a:bodyPr>
          <a:lstStyle/>
          <a:p>
            <a:pPr marL="12700">
              <a:lnSpc>
                <a:spcPts val="1115"/>
              </a:lnSpc>
            </a:pPr>
            <a:r>
              <a:rPr sz="950" spc="-5" dirty="0">
                <a:latin typeface="Times New Roman"/>
                <a:cs typeface="Times New Roman"/>
              </a:rPr>
              <a:t>14.1.4</a:t>
            </a:r>
            <a:endParaRPr sz="950">
              <a:latin typeface="Times New Roman"/>
              <a:cs typeface="Times New Roman"/>
            </a:endParaRPr>
          </a:p>
          <a:p>
            <a:pPr marL="12700">
              <a:lnSpc>
                <a:spcPts val="1080"/>
              </a:lnSpc>
            </a:pPr>
            <a:r>
              <a:rPr sz="950" spc="-5" dirty="0">
                <a:latin typeface="Times New Roman"/>
                <a:cs typeface="Times New Roman"/>
              </a:rPr>
              <a:t>14.1.5</a:t>
            </a:r>
            <a:endParaRPr sz="950">
              <a:latin typeface="Times New Roman"/>
              <a:cs typeface="Times New Roman"/>
            </a:endParaRPr>
          </a:p>
          <a:p>
            <a:pPr marL="12700">
              <a:lnSpc>
                <a:spcPts val="1080"/>
              </a:lnSpc>
            </a:pPr>
            <a:r>
              <a:rPr sz="950" spc="-5" dirty="0">
                <a:latin typeface="Times New Roman"/>
                <a:cs typeface="Times New Roman"/>
              </a:rPr>
              <a:t>14.1.6</a:t>
            </a:r>
            <a:endParaRPr sz="950">
              <a:latin typeface="Times New Roman"/>
              <a:cs typeface="Times New Roman"/>
            </a:endParaRPr>
          </a:p>
          <a:p>
            <a:pPr marL="12700">
              <a:lnSpc>
                <a:spcPts val="1115"/>
              </a:lnSpc>
            </a:pPr>
            <a:r>
              <a:rPr sz="950" spc="-5" dirty="0">
                <a:latin typeface="Times New Roman"/>
                <a:cs typeface="Times New Roman"/>
              </a:rPr>
              <a:t>14.1.7</a:t>
            </a:r>
            <a:endParaRPr sz="950">
              <a:latin typeface="Times New Roman"/>
              <a:cs typeface="Times New Roman"/>
            </a:endParaRPr>
          </a:p>
        </p:txBody>
      </p:sp>
      <p:sp>
        <p:nvSpPr>
          <p:cNvPr id="3" name="object 3"/>
          <p:cNvSpPr txBox="1"/>
          <p:nvPr/>
        </p:nvSpPr>
        <p:spPr>
          <a:xfrm>
            <a:off x="1894585" y="849376"/>
            <a:ext cx="4895215" cy="571500"/>
          </a:xfrm>
          <a:prstGeom prst="rect">
            <a:avLst/>
          </a:prstGeom>
        </p:spPr>
        <p:txBody>
          <a:bodyPr vert="horz" wrap="square" lIns="0" tIns="6985" rIns="0" bIns="0" rtlCol="0">
            <a:spAutoFit/>
          </a:bodyPr>
          <a:lstStyle/>
          <a:p>
            <a:pPr marL="12700" marR="5080" algn="just">
              <a:lnSpc>
                <a:spcPct val="94900"/>
              </a:lnSpc>
              <a:spcBef>
                <a:spcPts val="55"/>
              </a:spcBef>
              <a:tabLst>
                <a:tab pos="4702810" algn="l"/>
              </a:tabLst>
            </a:pPr>
            <a:r>
              <a:rPr sz="950" spc="-10" dirty="0">
                <a:latin typeface="Times New Roman"/>
                <a:cs typeface="Times New Roman"/>
              </a:rPr>
              <a:t>Hydrotreatin</a:t>
            </a:r>
            <a:r>
              <a:rPr sz="950" spc="-5" dirty="0">
                <a:latin typeface="Times New Roman"/>
                <a:cs typeface="Times New Roman"/>
              </a:rPr>
              <a:t>g </a:t>
            </a:r>
            <a:r>
              <a:rPr sz="950" spc="-10" dirty="0">
                <a:latin typeface="Times New Roman"/>
                <a:cs typeface="Times New Roman"/>
              </a:rPr>
              <a:t>Rea</a:t>
            </a:r>
            <a:r>
              <a:rPr sz="950" spc="-15" dirty="0">
                <a:latin typeface="Times New Roman"/>
                <a:cs typeface="Times New Roman"/>
              </a:rPr>
              <a:t>c</a:t>
            </a:r>
            <a:r>
              <a:rPr sz="950" dirty="0">
                <a:latin typeface="Times New Roman"/>
                <a:cs typeface="Times New Roman"/>
              </a:rPr>
              <a:t>t</a:t>
            </a:r>
            <a:r>
              <a:rPr sz="950" spc="-5" dirty="0">
                <a:latin typeface="Times New Roman"/>
                <a:cs typeface="Times New Roman"/>
              </a:rPr>
              <a:t>o</a:t>
            </a:r>
            <a:r>
              <a:rPr sz="950" spc="-15" dirty="0">
                <a:latin typeface="Times New Roman"/>
                <a:cs typeface="Times New Roman"/>
              </a:rPr>
              <a:t>r</a:t>
            </a:r>
            <a:r>
              <a:rPr sz="950" spc="-5" dirty="0">
                <a:latin typeface="Times New Roman"/>
                <a:cs typeface="Times New Roman"/>
              </a:rPr>
              <a:t>s </a:t>
            </a:r>
            <a:r>
              <a:rPr sz="950" dirty="0">
                <a:latin typeface="Times New Roman"/>
                <a:cs typeface="Times New Roman"/>
              </a:rPr>
              <a:t>	</a:t>
            </a:r>
            <a:r>
              <a:rPr sz="950" spc="-10" dirty="0">
                <a:latin typeface="Times New Roman"/>
                <a:cs typeface="Times New Roman"/>
              </a:rPr>
              <a:t>129  Hydrotreatin</a:t>
            </a:r>
            <a:r>
              <a:rPr sz="950" spc="-5" dirty="0">
                <a:latin typeface="Times New Roman"/>
                <a:cs typeface="Times New Roman"/>
              </a:rPr>
              <a:t>g </a:t>
            </a:r>
            <a:r>
              <a:rPr sz="950" spc="-10" dirty="0">
                <a:latin typeface="Times New Roman"/>
                <a:cs typeface="Times New Roman"/>
              </a:rPr>
              <a:t>Rea</a:t>
            </a:r>
            <a:r>
              <a:rPr sz="950" spc="-15" dirty="0">
                <a:latin typeface="Times New Roman"/>
                <a:cs typeface="Times New Roman"/>
              </a:rPr>
              <a:t>c</a:t>
            </a:r>
            <a:r>
              <a:rPr sz="950" dirty="0">
                <a:latin typeface="Times New Roman"/>
                <a:cs typeface="Times New Roman"/>
              </a:rPr>
              <a:t>t</a:t>
            </a:r>
            <a:r>
              <a:rPr sz="950" spc="-5" dirty="0">
                <a:latin typeface="Times New Roman"/>
                <a:cs typeface="Times New Roman"/>
              </a:rPr>
              <a:t>o</a:t>
            </a:r>
            <a:r>
              <a:rPr sz="950" spc="-15" dirty="0">
                <a:latin typeface="Times New Roman"/>
                <a:cs typeface="Times New Roman"/>
              </a:rPr>
              <a:t>r</a:t>
            </a:r>
            <a:r>
              <a:rPr sz="950" spc="-5" dirty="0">
                <a:latin typeface="Times New Roman"/>
                <a:cs typeface="Times New Roman"/>
              </a:rPr>
              <a:t>s </a:t>
            </a:r>
            <a:r>
              <a:rPr sz="950" dirty="0">
                <a:latin typeface="Times New Roman"/>
                <a:cs typeface="Times New Roman"/>
              </a:rPr>
              <a:t>	</a:t>
            </a:r>
            <a:r>
              <a:rPr sz="950" spc="-10" dirty="0">
                <a:latin typeface="Times New Roman"/>
                <a:cs typeface="Times New Roman"/>
              </a:rPr>
              <a:t>129  </a:t>
            </a:r>
            <a:r>
              <a:rPr sz="950" spc="-15" dirty="0">
                <a:latin typeface="Times New Roman"/>
                <a:cs typeface="Times New Roman"/>
              </a:rPr>
              <a:t>S</a:t>
            </a:r>
            <a:r>
              <a:rPr sz="950" spc="-10" dirty="0">
                <a:latin typeface="Times New Roman"/>
                <a:cs typeface="Times New Roman"/>
              </a:rPr>
              <a:t>pheric</a:t>
            </a:r>
            <a:r>
              <a:rPr sz="950" spc="-15" dirty="0">
                <a:latin typeface="Times New Roman"/>
                <a:cs typeface="Times New Roman"/>
              </a:rPr>
              <a:t>a</a:t>
            </a:r>
            <a:r>
              <a:rPr sz="950" spc="-5" dirty="0">
                <a:latin typeface="Times New Roman"/>
                <a:cs typeface="Times New Roman"/>
              </a:rPr>
              <a:t>l </a:t>
            </a:r>
            <a:r>
              <a:rPr sz="950" spc="-10" dirty="0">
                <a:latin typeface="Times New Roman"/>
                <a:cs typeface="Times New Roman"/>
              </a:rPr>
              <a:t>LPG Tanks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129  Hea</a:t>
            </a:r>
            <a:r>
              <a:rPr sz="950" spc="-5" dirty="0">
                <a:latin typeface="Times New Roman"/>
                <a:cs typeface="Times New Roman"/>
              </a:rPr>
              <a:t>t </a:t>
            </a:r>
            <a:r>
              <a:rPr sz="950" spc="-10" dirty="0">
                <a:latin typeface="Times New Roman"/>
                <a:cs typeface="Times New Roman"/>
              </a:rPr>
              <a:t>Exchangers</a:t>
            </a:r>
            <a:r>
              <a:rPr sz="950" spc="-5" dirty="0">
                <a:latin typeface="Times New Roman"/>
                <a:cs typeface="Times New Roman"/>
              </a:rPr>
              <a:t> </a:t>
            </a:r>
            <a:r>
              <a:rPr sz="950" dirty="0">
                <a:latin typeface="Times New Roman"/>
                <a:cs typeface="Times New Roman"/>
              </a:rPr>
              <a:t>	</a:t>
            </a:r>
            <a:r>
              <a:rPr sz="950" spc="-10" dirty="0">
                <a:latin typeface="Times New Roman"/>
                <a:cs typeface="Times New Roman"/>
              </a:rPr>
              <a:t>129</a:t>
            </a:r>
            <a:endParaRPr sz="950">
              <a:latin typeface="Times New Roman"/>
              <a:cs typeface="Times New Roman"/>
            </a:endParaRPr>
          </a:p>
        </p:txBody>
      </p:sp>
      <p:sp>
        <p:nvSpPr>
          <p:cNvPr id="4" name="object 4"/>
          <p:cNvSpPr txBox="1"/>
          <p:nvPr/>
        </p:nvSpPr>
        <p:spPr>
          <a:xfrm>
            <a:off x="1177544" y="1544319"/>
            <a:ext cx="5612130" cy="159385"/>
          </a:xfrm>
          <a:prstGeom prst="rect">
            <a:avLst/>
          </a:prstGeom>
        </p:spPr>
        <p:txBody>
          <a:bodyPr vert="horz" wrap="square" lIns="0" tIns="0" rIns="0" bIns="0" rtlCol="0">
            <a:spAutoFit/>
          </a:bodyPr>
          <a:lstStyle/>
          <a:p>
            <a:pPr marL="12700">
              <a:lnSpc>
                <a:spcPct val="100000"/>
              </a:lnSpc>
              <a:tabLst>
                <a:tab pos="370205" algn="l"/>
                <a:tab pos="5419725" algn="l"/>
              </a:tabLst>
            </a:pPr>
            <a:r>
              <a:rPr sz="950" b="1" spc="-5" dirty="0">
                <a:latin typeface="Times New Roman"/>
                <a:cs typeface="Times New Roman"/>
              </a:rPr>
              <a:t>15	</a:t>
            </a:r>
            <a:r>
              <a:rPr sz="950" b="1" spc="-10" dirty="0">
                <a:latin typeface="Times New Roman"/>
                <a:cs typeface="Times New Roman"/>
              </a:rPr>
              <a:t>Notes</a:t>
            </a:r>
            <a:r>
              <a:rPr sz="950" b="1" spc="-5" dirty="0">
                <a:latin typeface="Times New Roman"/>
                <a:cs typeface="Times New Roman"/>
              </a:rPr>
              <a:t> </a:t>
            </a:r>
            <a:r>
              <a:rPr sz="950" b="1" dirty="0">
                <a:latin typeface="Times New Roman"/>
                <a:cs typeface="Times New Roman"/>
              </a:rPr>
              <a:t>	</a:t>
            </a:r>
            <a:r>
              <a:rPr sz="950" b="1" spc="-10" dirty="0">
                <a:latin typeface="Times New Roman"/>
                <a:cs typeface="Times New Roman"/>
              </a:rPr>
              <a:t>130</a:t>
            </a:r>
            <a:endParaRPr sz="950">
              <a:latin typeface="Times New Roman"/>
              <a:cs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7547" y="4915404"/>
            <a:ext cx="5374005" cy="1671320"/>
          </a:xfrm>
          <a:prstGeom prst="rect">
            <a:avLst/>
          </a:prstGeom>
        </p:spPr>
        <p:txBody>
          <a:bodyPr vert="horz" wrap="square" lIns="0" tIns="0" rIns="0" bIns="0" rtlCol="0">
            <a:spAutoFit/>
          </a:bodyPr>
          <a:lstStyle/>
          <a:p>
            <a:pPr marL="12700">
              <a:lnSpc>
                <a:spcPct val="100000"/>
              </a:lnSpc>
              <a:tabLst>
                <a:tab pos="356870" algn="l"/>
              </a:tabLst>
            </a:pPr>
            <a:r>
              <a:rPr sz="950" b="1" i="1" spc="-10" dirty="0">
                <a:latin typeface="Arial"/>
                <a:cs typeface="Arial"/>
              </a:rPr>
              <a:t>7.3	Price Negotiation</a:t>
            </a:r>
            <a:r>
              <a:rPr sz="950" b="1" i="1" spc="-45" dirty="0">
                <a:latin typeface="Arial"/>
                <a:cs typeface="Arial"/>
              </a:rPr>
              <a:t> </a:t>
            </a:r>
            <a:r>
              <a:rPr sz="950" b="1" i="1" spc="-10" dirty="0">
                <a:latin typeface="Arial"/>
                <a:cs typeface="Arial"/>
              </a:rPr>
              <a:t>Strategies</a:t>
            </a:r>
            <a:endParaRPr sz="950">
              <a:latin typeface="Arial"/>
              <a:cs typeface="Arial"/>
            </a:endParaRPr>
          </a:p>
          <a:p>
            <a:pPr marL="227329" marR="5080" indent="-214629">
              <a:lnSpc>
                <a:spcPct val="142300"/>
              </a:lnSpc>
              <a:spcBef>
                <a:spcPts val="550"/>
              </a:spcBef>
              <a:buAutoNum type="arabicPeriod"/>
              <a:tabLst>
                <a:tab pos="227965" algn="l"/>
              </a:tabLst>
            </a:pPr>
            <a:r>
              <a:rPr sz="950" spc="-10" dirty="0">
                <a:latin typeface="Arial"/>
                <a:cs typeface="Arial"/>
              </a:rPr>
              <a:t>Negotiate framework agreements with 1-2 major suppliers. Suppliers are eager </a:t>
            </a:r>
            <a:r>
              <a:rPr sz="950" spc="-5" dirty="0">
                <a:latin typeface="Arial"/>
                <a:cs typeface="Arial"/>
              </a:rPr>
              <a:t>for </a:t>
            </a:r>
            <a:r>
              <a:rPr sz="950" spc="-10" dirty="0">
                <a:latin typeface="Arial"/>
                <a:cs typeface="Arial"/>
              </a:rPr>
              <a:t>the volume to  raise utilization rates, and ordering more towers from one supplier would allow </a:t>
            </a:r>
            <a:r>
              <a:rPr sz="950" spc="-5" dirty="0">
                <a:latin typeface="Arial"/>
                <a:cs typeface="Arial"/>
              </a:rPr>
              <a:t>a </a:t>
            </a:r>
            <a:r>
              <a:rPr sz="950" spc="-10" dirty="0">
                <a:latin typeface="Arial"/>
                <a:cs typeface="Arial"/>
              </a:rPr>
              <a:t>buyer to achieve  economies of scale that are typically only available for megaprojects. Ordering eight towers </a:t>
            </a:r>
            <a:r>
              <a:rPr sz="950" spc="-5" dirty="0">
                <a:latin typeface="Arial"/>
                <a:cs typeface="Arial"/>
              </a:rPr>
              <a:t>vs.  </a:t>
            </a:r>
            <a:r>
              <a:rPr sz="950" spc="-10" dirty="0">
                <a:latin typeface="Arial"/>
                <a:cs typeface="Arial"/>
              </a:rPr>
              <a:t>four could double economies of scale benefits </a:t>
            </a:r>
            <a:r>
              <a:rPr sz="950" spc="-5" dirty="0">
                <a:latin typeface="Arial"/>
                <a:cs typeface="Arial"/>
              </a:rPr>
              <a:t>– </a:t>
            </a:r>
            <a:r>
              <a:rPr sz="950" spc="-10" dirty="0">
                <a:latin typeface="Arial"/>
                <a:cs typeface="Arial"/>
              </a:rPr>
              <a:t>from </a:t>
            </a:r>
            <a:r>
              <a:rPr sz="950" spc="-15" dirty="0">
                <a:latin typeface="Arial"/>
                <a:cs typeface="Arial"/>
              </a:rPr>
              <a:t>5% </a:t>
            </a:r>
            <a:r>
              <a:rPr sz="950" spc="-10" dirty="0">
                <a:latin typeface="Arial"/>
                <a:cs typeface="Arial"/>
              </a:rPr>
              <a:t>to</a:t>
            </a:r>
            <a:r>
              <a:rPr sz="950" spc="130" dirty="0">
                <a:latin typeface="Arial"/>
                <a:cs typeface="Arial"/>
              </a:rPr>
              <a:t> </a:t>
            </a:r>
            <a:r>
              <a:rPr sz="950" spc="-15" dirty="0">
                <a:latin typeface="Arial"/>
                <a:cs typeface="Arial"/>
              </a:rPr>
              <a:t>10%.</a:t>
            </a:r>
            <a:endParaRPr sz="950">
              <a:latin typeface="Arial"/>
              <a:cs typeface="Arial"/>
            </a:endParaRPr>
          </a:p>
          <a:p>
            <a:pPr marL="227329" marR="5080" indent="-214629">
              <a:lnSpc>
                <a:spcPct val="142400"/>
              </a:lnSpc>
              <a:buAutoNum type="arabicPeriod"/>
              <a:tabLst>
                <a:tab pos="227329" algn="l"/>
              </a:tabLst>
            </a:pPr>
            <a:r>
              <a:rPr sz="950" spc="-10" dirty="0">
                <a:latin typeface="Arial"/>
                <a:cs typeface="Arial"/>
              </a:rPr>
              <a:t>Approach suppliers based in Europe such as IDESA and Duro Felguera. Home markets for these  suppliers in Western Europe will remain stagnant in terms of refinery investment, helping keep  prices</a:t>
            </a:r>
            <a:r>
              <a:rPr sz="950" spc="-75" dirty="0">
                <a:latin typeface="Arial"/>
                <a:cs typeface="Arial"/>
              </a:rPr>
              <a:t> </a:t>
            </a:r>
            <a:r>
              <a:rPr sz="950" spc="-10" dirty="0">
                <a:latin typeface="Arial"/>
                <a:cs typeface="Arial"/>
              </a:rPr>
              <a:t>low.</a:t>
            </a:r>
            <a:endParaRPr sz="950">
              <a:latin typeface="Arial"/>
              <a:cs typeface="Arial"/>
            </a:endParaRPr>
          </a:p>
        </p:txBody>
      </p:sp>
      <p:sp>
        <p:nvSpPr>
          <p:cNvPr id="3" name="object 3"/>
          <p:cNvSpPr/>
          <p:nvPr/>
        </p:nvSpPr>
        <p:spPr>
          <a:xfrm>
            <a:off x="2176272" y="1369313"/>
            <a:ext cx="504190" cy="2456180"/>
          </a:xfrm>
          <a:custGeom>
            <a:avLst/>
            <a:gdLst/>
            <a:ahLst/>
            <a:cxnLst/>
            <a:rect l="l" t="t" r="r" b="b"/>
            <a:pathLst>
              <a:path w="504189" h="2456179">
                <a:moveTo>
                  <a:pt x="0" y="2455926"/>
                </a:moveTo>
                <a:lnTo>
                  <a:pt x="503681" y="2455926"/>
                </a:lnTo>
                <a:lnTo>
                  <a:pt x="503681" y="0"/>
                </a:lnTo>
                <a:lnTo>
                  <a:pt x="0" y="0"/>
                </a:lnTo>
                <a:lnTo>
                  <a:pt x="0" y="2455926"/>
                </a:lnTo>
                <a:close/>
              </a:path>
            </a:pathLst>
          </a:custGeom>
          <a:solidFill>
            <a:srgbClr val="8DB3E2"/>
          </a:solidFill>
        </p:spPr>
        <p:txBody>
          <a:bodyPr wrap="square" lIns="0" tIns="0" rIns="0" bIns="0" rtlCol="0"/>
          <a:lstStyle/>
          <a:p>
            <a:endParaRPr/>
          </a:p>
        </p:txBody>
      </p:sp>
      <p:sp>
        <p:nvSpPr>
          <p:cNvPr id="4" name="object 4"/>
          <p:cNvSpPr/>
          <p:nvPr/>
        </p:nvSpPr>
        <p:spPr>
          <a:xfrm>
            <a:off x="2171700" y="1364741"/>
            <a:ext cx="513080" cy="2465070"/>
          </a:xfrm>
          <a:custGeom>
            <a:avLst/>
            <a:gdLst/>
            <a:ahLst/>
            <a:cxnLst/>
            <a:rect l="l" t="t" r="r" b="b"/>
            <a:pathLst>
              <a:path w="513080" h="2465070">
                <a:moveTo>
                  <a:pt x="510540" y="0"/>
                </a:moveTo>
                <a:lnTo>
                  <a:pt x="1524" y="0"/>
                </a:lnTo>
                <a:lnTo>
                  <a:pt x="0" y="2286"/>
                </a:lnTo>
                <a:lnTo>
                  <a:pt x="0" y="2462784"/>
                </a:lnTo>
                <a:lnTo>
                  <a:pt x="1524" y="2465070"/>
                </a:lnTo>
                <a:lnTo>
                  <a:pt x="510540" y="2465070"/>
                </a:lnTo>
                <a:lnTo>
                  <a:pt x="512826" y="2462784"/>
                </a:lnTo>
                <a:lnTo>
                  <a:pt x="512826" y="2460498"/>
                </a:lnTo>
                <a:lnTo>
                  <a:pt x="8382" y="2460498"/>
                </a:lnTo>
                <a:lnTo>
                  <a:pt x="4572" y="2456688"/>
                </a:lnTo>
                <a:lnTo>
                  <a:pt x="8382" y="2456688"/>
                </a:lnTo>
                <a:lnTo>
                  <a:pt x="8382" y="8382"/>
                </a:lnTo>
                <a:lnTo>
                  <a:pt x="4572" y="8382"/>
                </a:lnTo>
                <a:lnTo>
                  <a:pt x="8382" y="4572"/>
                </a:lnTo>
                <a:lnTo>
                  <a:pt x="512826" y="4572"/>
                </a:lnTo>
                <a:lnTo>
                  <a:pt x="512826" y="2286"/>
                </a:lnTo>
                <a:lnTo>
                  <a:pt x="510540" y="0"/>
                </a:lnTo>
                <a:close/>
              </a:path>
              <a:path w="513080" h="2465070">
                <a:moveTo>
                  <a:pt x="8382" y="2456688"/>
                </a:moveTo>
                <a:lnTo>
                  <a:pt x="4572" y="2456688"/>
                </a:lnTo>
                <a:lnTo>
                  <a:pt x="8382" y="2460498"/>
                </a:lnTo>
                <a:lnTo>
                  <a:pt x="8382" y="2456688"/>
                </a:lnTo>
                <a:close/>
              </a:path>
              <a:path w="513080" h="2465070">
                <a:moveTo>
                  <a:pt x="504444" y="2456688"/>
                </a:moveTo>
                <a:lnTo>
                  <a:pt x="8382" y="2456688"/>
                </a:lnTo>
                <a:lnTo>
                  <a:pt x="8382" y="2460498"/>
                </a:lnTo>
                <a:lnTo>
                  <a:pt x="504444" y="2460498"/>
                </a:lnTo>
                <a:lnTo>
                  <a:pt x="504444" y="2456688"/>
                </a:lnTo>
                <a:close/>
              </a:path>
              <a:path w="513080" h="2465070">
                <a:moveTo>
                  <a:pt x="504444" y="4572"/>
                </a:moveTo>
                <a:lnTo>
                  <a:pt x="504444" y="2460498"/>
                </a:lnTo>
                <a:lnTo>
                  <a:pt x="508254" y="2456688"/>
                </a:lnTo>
                <a:lnTo>
                  <a:pt x="512826" y="2456688"/>
                </a:lnTo>
                <a:lnTo>
                  <a:pt x="512826" y="8382"/>
                </a:lnTo>
                <a:lnTo>
                  <a:pt x="508254" y="8382"/>
                </a:lnTo>
                <a:lnTo>
                  <a:pt x="504444" y="4572"/>
                </a:lnTo>
                <a:close/>
              </a:path>
              <a:path w="513080" h="2465070">
                <a:moveTo>
                  <a:pt x="512826" y="2456688"/>
                </a:moveTo>
                <a:lnTo>
                  <a:pt x="508254" y="2456688"/>
                </a:lnTo>
                <a:lnTo>
                  <a:pt x="504444" y="2460498"/>
                </a:lnTo>
                <a:lnTo>
                  <a:pt x="512826" y="2460498"/>
                </a:lnTo>
                <a:lnTo>
                  <a:pt x="512826" y="2456688"/>
                </a:lnTo>
                <a:close/>
              </a:path>
              <a:path w="513080" h="2465070">
                <a:moveTo>
                  <a:pt x="8382" y="4572"/>
                </a:moveTo>
                <a:lnTo>
                  <a:pt x="4572" y="8382"/>
                </a:lnTo>
                <a:lnTo>
                  <a:pt x="8382" y="8382"/>
                </a:lnTo>
                <a:lnTo>
                  <a:pt x="8382" y="4572"/>
                </a:lnTo>
                <a:close/>
              </a:path>
              <a:path w="513080" h="2465070">
                <a:moveTo>
                  <a:pt x="504444" y="4572"/>
                </a:moveTo>
                <a:lnTo>
                  <a:pt x="8382" y="4572"/>
                </a:lnTo>
                <a:lnTo>
                  <a:pt x="8382" y="8382"/>
                </a:lnTo>
                <a:lnTo>
                  <a:pt x="504444" y="8381"/>
                </a:lnTo>
                <a:lnTo>
                  <a:pt x="504444" y="4572"/>
                </a:lnTo>
                <a:close/>
              </a:path>
              <a:path w="513080" h="2465070">
                <a:moveTo>
                  <a:pt x="512826" y="4572"/>
                </a:moveTo>
                <a:lnTo>
                  <a:pt x="504444"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5" name="object 5"/>
          <p:cNvSpPr/>
          <p:nvPr/>
        </p:nvSpPr>
        <p:spPr>
          <a:xfrm>
            <a:off x="3189732" y="1364741"/>
            <a:ext cx="513080" cy="131445"/>
          </a:xfrm>
          <a:custGeom>
            <a:avLst/>
            <a:gdLst/>
            <a:ahLst/>
            <a:cxnLst/>
            <a:rect l="l" t="t" r="r" b="b"/>
            <a:pathLst>
              <a:path w="513079" h="131444">
                <a:moveTo>
                  <a:pt x="511302" y="0"/>
                </a:moveTo>
                <a:lnTo>
                  <a:pt x="2286" y="0"/>
                </a:lnTo>
                <a:lnTo>
                  <a:pt x="0" y="2286"/>
                </a:lnTo>
                <a:lnTo>
                  <a:pt x="0" y="129540"/>
                </a:lnTo>
                <a:lnTo>
                  <a:pt x="2286" y="131064"/>
                </a:lnTo>
                <a:lnTo>
                  <a:pt x="511302" y="131064"/>
                </a:lnTo>
                <a:lnTo>
                  <a:pt x="512826" y="129540"/>
                </a:lnTo>
                <a:lnTo>
                  <a:pt x="512826" y="127254"/>
                </a:lnTo>
                <a:lnTo>
                  <a:pt x="9144" y="127254"/>
                </a:lnTo>
                <a:lnTo>
                  <a:pt x="4572" y="122682"/>
                </a:lnTo>
                <a:lnTo>
                  <a:pt x="9144" y="122682"/>
                </a:lnTo>
                <a:lnTo>
                  <a:pt x="9144" y="8382"/>
                </a:lnTo>
                <a:lnTo>
                  <a:pt x="4572" y="8382"/>
                </a:lnTo>
                <a:lnTo>
                  <a:pt x="9144" y="4572"/>
                </a:lnTo>
                <a:lnTo>
                  <a:pt x="512826" y="4572"/>
                </a:lnTo>
                <a:lnTo>
                  <a:pt x="512826" y="2286"/>
                </a:lnTo>
                <a:lnTo>
                  <a:pt x="511302" y="0"/>
                </a:lnTo>
                <a:close/>
              </a:path>
              <a:path w="513079" h="131444">
                <a:moveTo>
                  <a:pt x="9144" y="122682"/>
                </a:moveTo>
                <a:lnTo>
                  <a:pt x="4572" y="122682"/>
                </a:lnTo>
                <a:lnTo>
                  <a:pt x="9144" y="127254"/>
                </a:lnTo>
                <a:lnTo>
                  <a:pt x="9144" y="122682"/>
                </a:lnTo>
                <a:close/>
              </a:path>
              <a:path w="513079" h="131444">
                <a:moveTo>
                  <a:pt x="504444" y="122682"/>
                </a:moveTo>
                <a:lnTo>
                  <a:pt x="9144" y="122682"/>
                </a:lnTo>
                <a:lnTo>
                  <a:pt x="9144" y="127254"/>
                </a:lnTo>
                <a:lnTo>
                  <a:pt x="504444" y="127254"/>
                </a:lnTo>
                <a:lnTo>
                  <a:pt x="504444" y="122682"/>
                </a:lnTo>
                <a:close/>
              </a:path>
              <a:path w="513079" h="131444">
                <a:moveTo>
                  <a:pt x="504444" y="4572"/>
                </a:moveTo>
                <a:lnTo>
                  <a:pt x="504444" y="127254"/>
                </a:lnTo>
                <a:lnTo>
                  <a:pt x="509016" y="122682"/>
                </a:lnTo>
                <a:lnTo>
                  <a:pt x="512826" y="122682"/>
                </a:lnTo>
                <a:lnTo>
                  <a:pt x="512826" y="8382"/>
                </a:lnTo>
                <a:lnTo>
                  <a:pt x="509016" y="8382"/>
                </a:lnTo>
                <a:lnTo>
                  <a:pt x="504444" y="4572"/>
                </a:lnTo>
                <a:close/>
              </a:path>
              <a:path w="513079" h="131444">
                <a:moveTo>
                  <a:pt x="512826" y="122682"/>
                </a:moveTo>
                <a:lnTo>
                  <a:pt x="509016" y="122682"/>
                </a:lnTo>
                <a:lnTo>
                  <a:pt x="504444" y="127254"/>
                </a:lnTo>
                <a:lnTo>
                  <a:pt x="512826" y="127254"/>
                </a:lnTo>
                <a:lnTo>
                  <a:pt x="512826" y="122682"/>
                </a:lnTo>
                <a:close/>
              </a:path>
              <a:path w="513079" h="131444">
                <a:moveTo>
                  <a:pt x="9144" y="4572"/>
                </a:moveTo>
                <a:lnTo>
                  <a:pt x="4572" y="8382"/>
                </a:lnTo>
                <a:lnTo>
                  <a:pt x="9144" y="8382"/>
                </a:lnTo>
                <a:lnTo>
                  <a:pt x="9144" y="4572"/>
                </a:lnTo>
                <a:close/>
              </a:path>
              <a:path w="513079" h="131444">
                <a:moveTo>
                  <a:pt x="504444" y="4572"/>
                </a:moveTo>
                <a:lnTo>
                  <a:pt x="9144" y="4572"/>
                </a:lnTo>
                <a:lnTo>
                  <a:pt x="9144" y="8382"/>
                </a:lnTo>
                <a:lnTo>
                  <a:pt x="504444" y="8382"/>
                </a:lnTo>
                <a:lnTo>
                  <a:pt x="504444" y="4572"/>
                </a:lnTo>
                <a:close/>
              </a:path>
              <a:path w="513079" h="131444">
                <a:moveTo>
                  <a:pt x="512826" y="4572"/>
                </a:moveTo>
                <a:lnTo>
                  <a:pt x="504444" y="4572"/>
                </a:lnTo>
                <a:lnTo>
                  <a:pt x="509016" y="8382"/>
                </a:lnTo>
                <a:lnTo>
                  <a:pt x="512826" y="8382"/>
                </a:lnTo>
                <a:lnTo>
                  <a:pt x="512826" y="4572"/>
                </a:lnTo>
                <a:close/>
              </a:path>
            </a:pathLst>
          </a:custGeom>
          <a:solidFill>
            <a:srgbClr val="7E7E7E"/>
          </a:solidFill>
        </p:spPr>
        <p:txBody>
          <a:bodyPr wrap="square" lIns="0" tIns="0" rIns="0" bIns="0" rtlCol="0"/>
          <a:lstStyle/>
          <a:p>
            <a:endParaRPr/>
          </a:p>
        </p:txBody>
      </p:sp>
      <p:sp>
        <p:nvSpPr>
          <p:cNvPr id="6" name="object 6"/>
          <p:cNvSpPr/>
          <p:nvPr/>
        </p:nvSpPr>
        <p:spPr>
          <a:xfrm>
            <a:off x="4208526" y="1487424"/>
            <a:ext cx="513080" cy="131445"/>
          </a:xfrm>
          <a:custGeom>
            <a:avLst/>
            <a:gdLst/>
            <a:ahLst/>
            <a:cxnLst/>
            <a:rect l="l" t="t" r="r" b="b"/>
            <a:pathLst>
              <a:path w="513079" h="131444">
                <a:moveTo>
                  <a:pt x="510540" y="0"/>
                </a:moveTo>
                <a:lnTo>
                  <a:pt x="1524" y="0"/>
                </a:lnTo>
                <a:lnTo>
                  <a:pt x="0" y="2286"/>
                </a:lnTo>
                <a:lnTo>
                  <a:pt x="0" y="129540"/>
                </a:lnTo>
                <a:lnTo>
                  <a:pt x="1524" y="131064"/>
                </a:lnTo>
                <a:lnTo>
                  <a:pt x="510540" y="131064"/>
                </a:lnTo>
                <a:lnTo>
                  <a:pt x="512826" y="129540"/>
                </a:lnTo>
                <a:lnTo>
                  <a:pt x="512826" y="127254"/>
                </a:lnTo>
                <a:lnTo>
                  <a:pt x="8382" y="127254"/>
                </a:lnTo>
                <a:lnTo>
                  <a:pt x="3810" y="122682"/>
                </a:lnTo>
                <a:lnTo>
                  <a:pt x="8382" y="122682"/>
                </a:lnTo>
                <a:lnTo>
                  <a:pt x="8382" y="8382"/>
                </a:lnTo>
                <a:lnTo>
                  <a:pt x="3810" y="8382"/>
                </a:lnTo>
                <a:lnTo>
                  <a:pt x="8382" y="4572"/>
                </a:lnTo>
                <a:lnTo>
                  <a:pt x="512826" y="4572"/>
                </a:lnTo>
                <a:lnTo>
                  <a:pt x="512826" y="2286"/>
                </a:lnTo>
                <a:lnTo>
                  <a:pt x="510540" y="0"/>
                </a:lnTo>
                <a:close/>
              </a:path>
              <a:path w="513079" h="131444">
                <a:moveTo>
                  <a:pt x="8382" y="122682"/>
                </a:moveTo>
                <a:lnTo>
                  <a:pt x="3810" y="122682"/>
                </a:lnTo>
                <a:lnTo>
                  <a:pt x="8382" y="127254"/>
                </a:lnTo>
                <a:lnTo>
                  <a:pt x="8382" y="122682"/>
                </a:lnTo>
                <a:close/>
              </a:path>
              <a:path w="513079" h="131444">
                <a:moveTo>
                  <a:pt x="504444" y="122682"/>
                </a:moveTo>
                <a:lnTo>
                  <a:pt x="8382" y="122682"/>
                </a:lnTo>
                <a:lnTo>
                  <a:pt x="8382" y="127254"/>
                </a:lnTo>
                <a:lnTo>
                  <a:pt x="504444" y="127254"/>
                </a:lnTo>
                <a:lnTo>
                  <a:pt x="504444" y="122682"/>
                </a:lnTo>
                <a:close/>
              </a:path>
              <a:path w="513079" h="131444">
                <a:moveTo>
                  <a:pt x="504444" y="4572"/>
                </a:moveTo>
                <a:lnTo>
                  <a:pt x="504444" y="127254"/>
                </a:lnTo>
                <a:lnTo>
                  <a:pt x="508254" y="122682"/>
                </a:lnTo>
                <a:lnTo>
                  <a:pt x="512826" y="122682"/>
                </a:lnTo>
                <a:lnTo>
                  <a:pt x="512826" y="8382"/>
                </a:lnTo>
                <a:lnTo>
                  <a:pt x="508254" y="8382"/>
                </a:lnTo>
                <a:lnTo>
                  <a:pt x="504444" y="4572"/>
                </a:lnTo>
                <a:close/>
              </a:path>
              <a:path w="513079" h="131444">
                <a:moveTo>
                  <a:pt x="512826" y="122682"/>
                </a:moveTo>
                <a:lnTo>
                  <a:pt x="508254" y="122682"/>
                </a:lnTo>
                <a:lnTo>
                  <a:pt x="504444" y="127254"/>
                </a:lnTo>
                <a:lnTo>
                  <a:pt x="512826" y="127254"/>
                </a:lnTo>
                <a:lnTo>
                  <a:pt x="512826" y="122682"/>
                </a:lnTo>
                <a:close/>
              </a:path>
              <a:path w="513079" h="131444">
                <a:moveTo>
                  <a:pt x="8382" y="4572"/>
                </a:moveTo>
                <a:lnTo>
                  <a:pt x="3810" y="8382"/>
                </a:lnTo>
                <a:lnTo>
                  <a:pt x="8382" y="8382"/>
                </a:lnTo>
                <a:lnTo>
                  <a:pt x="8382" y="4572"/>
                </a:lnTo>
                <a:close/>
              </a:path>
              <a:path w="513079" h="131444">
                <a:moveTo>
                  <a:pt x="504444" y="4572"/>
                </a:moveTo>
                <a:lnTo>
                  <a:pt x="8382" y="4572"/>
                </a:lnTo>
                <a:lnTo>
                  <a:pt x="8382" y="8382"/>
                </a:lnTo>
                <a:lnTo>
                  <a:pt x="504444" y="8382"/>
                </a:lnTo>
                <a:lnTo>
                  <a:pt x="504444" y="4572"/>
                </a:lnTo>
                <a:close/>
              </a:path>
              <a:path w="513079" h="131444">
                <a:moveTo>
                  <a:pt x="512826" y="4572"/>
                </a:moveTo>
                <a:lnTo>
                  <a:pt x="504444"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7" name="object 7"/>
          <p:cNvSpPr/>
          <p:nvPr/>
        </p:nvSpPr>
        <p:spPr>
          <a:xfrm>
            <a:off x="5226558" y="1610105"/>
            <a:ext cx="513080" cy="254000"/>
          </a:xfrm>
          <a:custGeom>
            <a:avLst/>
            <a:gdLst/>
            <a:ahLst/>
            <a:cxnLst/>
            <a:rect l="l" t="t" r="r" b="b"/>
            <a:pathLst>
              <a:path w="513079" h="254000">
                <a:moveTo>
                  <a:pt x="511302" y="0"/>
                </a:moveTo>
                <a:lnTo>
                  <a:pt x="2286" y="0"/>
                </a:lnTo>
                <a:lnTo>
                  <a:pt x="0" y="2286"/>
                </a:lnTo>
                <a:lnTo>
                  <a:pt x="0" y="251460"/>
                </a:lnTo>
                <a:lnTo>
                  <a:pt x="2286" y="253746"/>
                </a:lnTo>
                <a:lnTo>
                  <a:pt x="511302" y="253746"/>
                </a:lnTo>
                <a:lnTo>
                  <a:pt x="512826" y="251460"/>
                </a:lnTo>
                <a:lnTo>
                  <a:pt x="512826" y="249174"/>
                </a:lnTo>
                <a:lnTo>
                  <a:pt x="8382" y="249174"/>
                </a:lnTo>
                <a:lnTo>
                  <a:pt x="4572" y="245364"/>
                </a:lnTo>
                <a:lnTo>
                  <a:pt x="8382" y="245364"/>
                </a:lnTo>
                <a:lnTo>
                  <a:pt x="8382" y="8382"/>
                </a:lnTo>
                <a:lnTo>
                  <a:pt x="4572" y="8382"/>
                </a:lnTo>
                <a:lnTo>
                  <a:pt x="8382" y="4572"/>
                </a:lnTo>
                <a:lnTo>
                  <a:pt x="512826" y="4572"/>
                </a:lnTo>
                <a:lnTo>
                  <a:pt x="512826" y="2286"/>
                </a:lnTo>
                <a:lnTo>
                  <a:pt x="511302" y="0"/>
                </a:lnTo>
                <a:close/>
              </a:path>
              <a:path w="513079" h="254000">
                <a:moveTo>
                  <a:pt x="8382" y="245364"/>
                </a:moveTo>
                <a:lnTo>
                  <a:pt x="4572" y="245364"/>
                </a:lnTo>
                <a:lnTo>
                  <a:pt x="8382" y="249174"/>
                </a:lnTo>
                <a:lnTo>
                  <a:pt x="8382" y="245364"/>
                </a:lnTo>
                <a:close/>
              </a:path>
              <a:path w="513079" h="254000">
                <a:moveTo>
                  <a:pt x="504444" y="245364"/>
                </a:moveTo>
                <a:lnTo>
                  <a:pt x="8382" y="245364"/>
                </a:lnTo>
                <a:lnTo>
                  <a:pt x="8382" y="249174"/>
                </a:lnTo>
                <a:lnTo>
                  <a:pt x="504444" y="249174"/>
                </a:lnTo>
                <a:lnTo>
                  <a:pt x="504444" y="245364"/>
                </a:lnTo>
                <a:close/>
              </a:path>
              <a:path w="513079" h="254000">
                <a:moveTo>
                  <a:pt x="504444" y="4572"/>
                </a:moveTo>
                <a:lnTo>
                  <a:pt x="504444" y="249174"/>
                </a:lnTo>
                <a:lnTo>
                  <a:pt x="509016" y="245364"/>
                </a:lnTo>
                <a:lnTo>
                  <a:pt x="512826" y="245364"/>
                </a:lnTo>
                <a:lnTo>
                  <a:pt x="512826" y="8382"/>
                </a:lnTo>
                <a:lnTo>
                  <a:pt x="509016" y="8382"/>
                </a:lnTo>
                <a:lnTo>
                  <a:pt x="504444" y="4572"/>
                </a:lnTo>
                <a:close/>
              </a:path>
              <a:path w="513079" h="254000">
                <a:moveTo>
                  <a:pt x="512826" y="245364"/>
                </a:moveTo>
                <a:lnTo>
                  <a:pt x="509016" y="245364"/>
                </a:lnTo>
                <a:lnTo>
                  <a:pt x="504444" y="249174"/>
                </a:lnTo>
                <a:lnTo>
                  <a:pt x="512826" y="249174"/>
                </a:lnTo>
                <a:lnTo>
                  <a:pt x="512826" y="245364"/>
                </a:lnTo>
                <a:close/>
              </a:path>
              <a:path w="513079" h="254000">
                <a:moveTo>
                  <a:pt x="8382" y="4572"/>
                </a:moveTo>
                <a:lnTo>
                  <a:pt x="4572" y="8382"/>
                </a:lnTo>
                <a:lnTo>
                  <a:pt x="8382" y="8382"/>
                </a:lnTo>
                <a:lnTo>
                  <a:pt x="8382" y="4572"/>
                </a:lnTo>
                <a:close/>
              </a:path>
              <a:path w="513079" h="254000">
                <a:moveTo>
                  <a:pt x="504444" y="4572"/>
                </a:moveTo>
                <a:lnTo>
                  <a:pt x="8382" y="4572"/>
                </a:lnTo>
                <a:lnTo>
                  <a:pt x="8382" y="8382"/>
                </a:lnTo>
                <a:lnTo>
                  <a:pt x="504444" y="8382"/>
                </a:lnTo>
                <a:lnTo>
                  <a:pt x="504444" y="4572"/>
                </a:lnTo>
                <a:close/>
              </a:path>
              <a:path w="513079" h="254000">
                <a:moveTo>
                  <a:pt x="512826" y="4572"/>
                </a:moveTo>
                <a:lnTo>
                  <a:pt x="504444" y="4572"/>
                </a:lnTo>
                <a:lnTo>
                  <a:pt x="509016" y="8382"/>
                </a:lnTo>
                <a:lnTo>
                  <a:pt x="512826" y="8382"/>
                </a:lnTo>
                <a:lnTo>
                  <a:pt x="512826" y="4572"/>
                </a:lnTo>
                <a:close/>
              </a:path>
            </a:pathLst>
          </a:custGeom>
          <a:solidFill>
            <a:srgbClr val="7E7E7E"/>
          </a:solidFill>
        </p:spPr>
        <p:txBody>
          <a:bodyPr wrap="square" lIns="0" tIns="0" rIns="0" bIns="0" rtlCol="0"/>
          <a:lstStyle/>
          <a:p>
            <a:endParaRPr/>
          </a:p>
        </p:txBody>
      </p:sp>
      <p:sp>
        <p:nvSpPr>
          <p:cNvPr id="8" name="object 8"/>
          <p:cNvSpPr/>
          <p:nvPr/>
        </p:nvSpPr>
        <p:spPr>
          <a:xfrm>
            <a:off x="6245352" y="1855470"/>
            <a:ext cx="513080" cy="1974850"/>
          </a:xfrm>
          <a:custGeom>
            <a:avLst/>
            <a:gdLst/>
            <a:ahLst/>
            <a:cxnLst/>
            <a:rect l="l" t="t" r="r" b="b"/>
            <a:pathLst>
              <a:path w="513079" h="1974850">
                <a:moveTo>
                  <a:pt x="510540" y="0"/>
                </a:moveTo>
                <a:lnTo>
                  <a:pt x="1524" y="0"/>
                </a:lnTo>
                <a:lnTo>
                  <a:pt x="0" y="1523"/>
                </a:lnTo>
                <a:lnTo>
                  <a:pt x="0" y="1972055"/>
                </a:lnTo>
                <a:lnTo>
                  <a:pt x="1524" y="1974341"/>
                </a:lnTo>
                <a:lnTo>
                  <a:pt x="510540" y="1974341"/>
                </a:lnTo>
                <a:lnTo>
                  <a:pt x="512826" y="1972055"/>
                </a:lnTo>
                <a:lnTo>
                  <a:pt x="512826" y="1969769"/>
                </a:lnTo>
                <a:lnTo>
                  <a:pt x="8382" y="1969769"/>
                </a:lnTo>
                <a:lnTo>
                  <a:pt x="3810" y="1965959"/>
                </a:lnTo>
                <a:lnTo>
                  <a:pt x="8382" y="1965959"/>
                </a:lnTo>
                <a:lnTo>
                  <a:pt x="8382" y="8381"/>
                </a:lnTo>
                <a:lnTo>
                  <a:pt x="3810" y="8381"/>
                </a:lnTo>
                <a:lnTo>
                  <a:pt x="8382" y="3809"/>
                </a:lnTo>
                <a:lnTo>
                  <a:pt x="512826" y="3809"/>
                </a:lnTo>
                <a:lnTo>
                  <a:pt x="512826" y="1523"/>
                </a:lnTo>
                <a:lnTo>
                  <a:pt x="510540" y="0"/>
                </a:lnTo>
                <a:close/>
              </a:path>
              <a:path w="513079" h="1974850">
                <a:moveTo>
                  <a:pt x="8382" y="1965959"/>
                </a:moveTo>
                <a:lnTo>
                  <a:pt x="3810" y="1965959"/>
                </a:lnTo>
                <a:lnTo>
                  <a:pt x="8382" y="1969769"/>
                </a:lnTo>
                <a:lnTo>
                  <a:pt x="8382" y="1965959"/>
                </a:lnTo>
                <a:close/>
              </a:path>
              <a:path w="513079" h="1974850">
                <a:moveTo>
                  <a:pt x="503681" y="1965959"/>
                </a:moveTo>
                <a:lnTo>
                  <a:pt x="8382" y="1965959"/>
                </a:lnTo>
                <a:lnTo>
                  <a:pt x="8382" y="1969769"/>
                </a:lnTo>
                <a:lnTo>
                  <a:pt x="503681" y="1969769"/>
                </a:lnTo>
                <a:lnTo>
                  <a:pt x="503681" y="1965959"/>
                </a:lnTo>
                <a:close/>
              </a:path>
              <a:path w="513079" h="1974850">
                <a:moveTo>
                  <a:pt x="503681" y="3809"/>
                </a:moveTo>
                <a:lnTo>
                  <a:pt x="503681" y="1969769"/>
                </a:lnTo>
                <a:lnTo>
                  <a:pt x="508254" y="1965959"/>
                </a:lnTo>
                <a:lnTo>
                  <a:pt x="512826" y="1965959"/>
                </a:lnTo>
                <a:lnTo>
                  <a:pt x="512826" y="8381"/>
                </a:lnTo>
                <a:lnTo>
                  <a:pt x="508254" y="8381"/>
                </a:lnTo>
                <a:lnTo>
                  <a:pt x="503681" y="3809"/>
                </a:lnTo>
                <a:close/>
              </a:path>
              <a:path w="513079" h="1974850">
                <a:moveTo>
                  <a:pt x="512826" y="1965959"/>
                </a:moveTo>
                <a:lnTo>
                  <a:pt x="508254" y="1965959"/>
                </a:lnTo>
                <a:lnTo>
                  <a:pt x="503681" y="1969769"/>
                </a:lnTo>
                <a:lnTo>
                  <a:pt x="512826" y="1969769"/>
                </a:lnTo>
                <a:lnTo>
                  <a:pt x="512826" y="1965959"/>
                </a:lnTo>
                <a:close/>
              </a:path>
              <a:path w="513079" h="1974850">
                <a:moveTo>
                  <a:pt x="8382" y="3809"/>
                </a:moveTo>
                <a:lnTo>
                  <a:pt x="3810" y="8381"/>
                </a:lnTo>
                <a:lnTo>
                  <a:pt x="8382" y="8381"/>
                </a:lnTo>
                <a:lnTo>
                  <a:pt x="8382" y="3809"/>
                </a:lnTo>
                <a:close/>
              </a:path>
              <a:path w="513079" h="1974850">
                <a:moveTo>
                  <a:pt x="503681" y="3809"/>
                </a:moveTo>
                <a:lnTo>
                  <a:pt x="8382" y="3809"/>
                </a:lnTo>
                <a:lnTo>
                  <a:pt x="8382" y="8381"/>
                </a:lnTo>
                <a:lnTo>
                  <a:pt x="503681" y="8381"/>
                </a:lnTo>
                <a:lnTo>
                  <a:pt x="503681" y="3809"/>
                </a:lnTo>
                <a:close/>
              </a:path>
              <a:path w="513079" h="1974850">
                <a:moveTo>
                  <a:pt x="512826" y="3809"/>
                </a:moveTo>
                <a:lnTo>
                  <a:pt x="503681" y="3809"/>
                </a:lnTo>
                <a:lnTo>
                  <a:pt x="508254" y="8381"/>
                </a:lnTo>
                <a:lnTo>
                  <a:pt x="512826" y="8381"/>
                </a:lnTo>
                <a:lnTo>
                  <a:pt x="512826" y="3809"/>
                </a:lnTo>
                <a:close/>
              </a:path>
            </a:pathLst>
          </a:custGeom>
          <a:solidFill>
            <a:srgbClr val="7E7E7E"/>
          </a:solidFill>
        </p:spPr>
        <p:txBody>
          <a:bodyPr wrap="square" lIns="0" tIns="0" rIns="0" bIns="0" rtlCol="0"/>
          <a:lstStyle/>
          <a:p>
            <a:endParaRPr/>
          </a:p>
        </p:txBody>
      </p:sp>
      <p:sp>
        <p:nvSpPr>
          <p:cNvPr id="9" name="object 9"/>
          <p:cNvSpPr/>
          <p:nvPr/>
        </p:nvSpPr>
        <p:spPr>
          <a:xfrm>
            <a:off x="2172842" y="1191767"/>
            <a:ext cx="0" cy="2633980"/>
          </a:xfrm>
          <a:custGeom>
            <a:avLst/>
            <a:gdLst/>
            <a:ahLst/>
            <a:cxnLst/>
            <a:rect l="l" t="t" r="r" b="b"/>
            <a:pathLst>
              <a:path h="2633979">
                <a:moveTo>
                  <a:pt x="0" y="0"/>
                </a:moveTo>
                <a:lnTo>
                  <a:pt x="0" y="2633472"/>
                </a:lnTo>
              </a:path>
            </a:pathLst>
          </a:custGeom>
          <a:ln w="8381">
            <a:solidFill>
              <a:srgbClr val="626262"/>
            </a:solidFill>
          </a:ln>
        </p:spPr>
        <p:txBody>
          <a:bodyPr wrap="square" lIns="0" tIns="0" rIns="0" bIns="0" rtlCol="0"/>
          <a:lstStyle/>
          <a:p>
            <a:endParaRPr/>
          </a:p>
        </p:txBody>
      </p:sp>
      <p:sp>
        <p:nvSpPr>
          <p:cNvPr id="10" name="object 10"/>
          <p:cNvSpPr/>
          <p:nvPr/>
        </p:nvSpPr>
        <p:spPr>
          <a:xfrm>
            <a:off x="2137410" y="3825621"/>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1" name="object 11"/>
          <p:cNvSpPr/>
          <p:nvPr/>
        </p:nvSpPr>
        <p:spPr>
          <a:xfrm>
            <a:off x="2137410" y="3449193"/>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2" name="object 12"/>
          <p:cNvSpPr/>
          <p:nvPr/>
        </p:nvSpPr>
        <p:spPr>
          <a:xfrm>
            <a:off x="2137410" y="3072764"/>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3" name="object 13"/>
          <p:cNvSpPr/>
          <p:nvPr/>
        </p:nvSpPr>
        <p:spPr>
          <a:xfrm>
            <a:off x="2137410" y="2696337"/>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4" name="object 14"/>
          <p:cNvSpPr/>
          <p:nvPr/>
        </p:nvSpPr>
        <p:spPr>
          <a:xfrm>
            <a:off x="2137410" y="2320671"/>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5" name="object 15"/>
          <p:cNvSpPr/>
          <p:nvPr/>
        </p:nvSpPr>
        <p:spPr>
          <a:xfrm>
            <a:off x="2137410" y="1944242"/>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6" name="object 16"/>
          <p:cNvSpPr/>
          <p:nvPr/>
        </p:nvSpPr>
        <p:spPr>
          <a:xfrm>
            <a:off x="2137410" y="1567814"/>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7" name="object 17"/>
          <p:cNvSpPr/>
          <p:nvPr/>
        </p:nvSpPr>
        <p:spPr>
          <a:xfrm>
            <a:off x="2137410" y="1191387"/>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8" name="object 18"/>
          <p:cNvSpPr/>
          <p:nvPr/>
        </p:nvSpPr>
        <p:spPr>
          <a:xfrm>
            <a:off x="2173223" y="3825621"/>
            <a:ext cx="4583430" cy="0"/>
          </a:xfrm>
          <a:custGeom>
            <a:avLst/>
            <a:gdLst/>
            <a:ahLst/>
            <a:cxnLst/>
            <a:rect l="l" t="t" r="r" b="b"/>
            <a:pathLst>
              <a:path w="4583430">
                <a:moveTo>
                  <a:pt x="0" y="0"/>
                </a:moveTo>
                <a:lnTo>
                  <a:pt x="4583430" y="0"/>
                </a:lnTo>
              </a:path>
            </a:pathLst>
          </a:custGeom>
          <a:ln w="8382">
            <a:solidFill>
              <a:srgbClr val="3F3F3F"/>
            </a:solidFill>
          </a:ln>
        </p:spPr>
        <p:txBody>
          <a:bodyPr wrap="square" lIns="0" tIns="0" rIns="0" bIns="0" rtlCol="0"/>
          <a:lstStyle/>
          <a:p>
            <a:endParaRPr/>
          </a:p>
        </p:txBody>
      </p:sp>
      <p:sp>
        <p:nvSpPr>
          <p:cNvPr id="19" name="object 19"/>
          <p:cNvSpPr txBox="1"/>
          <p:nvPr/>
        </p:nvSpPr>
        <p:spPr>
          <a:xfrm>
            <a:off x="2319020" y="2525268"/>
            <a:ext cx="219710"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653</a:t>
            </a:r>
            <a:endParaRPr sz="900">
              <a:latin typeface="Arial"/>
              <a:cs typeface="Arial"/>
            </a:endParaRPr>
          </a:p>
        </p:txBody>
      </p:sp>
      <p:sp>
        <p:nvSpPr>
          <p:cNvPr id="20" name="object 20"/>
          <p:cNvSpPr txBox="1"/>
          <p:nvPr/>
        </p:nvSpPr>
        <p:spPr>
          <a:xfrm>
            <a:off x="3194304" y="1369313"/>
            <a:ext cx="504825" cy="123189"/>
          </a:xfrm>
          <a:prstGeom prst="rect">
            <a:avLst/>
          </a:prstGeom>
          <a:solidFill>
            <a:srgbClr val="8DB3E2"/>
          </a:solidFill>
        </p:spPr>
        <p:txBody>
          <a:bodyPr vert="horz" wrap="square" lIns="0" tIns="0" rIns="0" bIns="0" rtlCol="0">
            <a:spAutoFit/>
          </a:bodyPr>
          <a:lstStyle/>
          <a:p>
            <a:pPr marL="1270" algn="ctr">
              <a:lnSpc>
                <a:spcPts val="965"/>
              </a:lnSpc>
            </a:pPr>
            <a:r>
              <a:rPr sz="900" spc="5" dirty="0">
                <a:solidFill>
                  <a:srgbClr val="3F3F3F"/>
                </a:solidFill>
                <a:latin typeface="Arial"/>
                <a:cs typeface="Arial"/>
              </a:rPr>
              <a:t>33</a:t>
            </a:r>
            <a:endParaRPr sz="900">
              <a:latin typeface="Arial"/>
              <a:cs typeface="Arial"/>
            </a:endParaRPr>
          </a:p>
        </p:txBody>
      </p:sp>
      <p:sp>
        <p:nvSpPr>
          <p:cNvPr id="21" name="object 21"/>
          <p:cNvSpPr txBox="1"/>
          <p:nvPr/>
        </p:nvSpPr>
        <p:spPr>
          <a:xfrm>
            <a:off x="4212335" y="1491996"/>
            <a:ext cx="504825" cy="123189"/>
          </a:xfrm>
          <a:prstGeom prst="rect">
            <a:avLst/>
          </a:prstGeom>
          <a:solidFill>
            <a:srgbClr val="8DB3E2"/>
          </a:solidFill>
        </p:spPr>
        <p:txBody>
          <a:bodyPr vert="horz" wrap="square" lIns="0" tIns="0" rIns="0" bIns="0" rtlCol="0">
            <a:spAutoFit/>
          </a:bodyPr>
          <a:lstStyle/>
          <a:p>
            <a:pPr marL="2540" algn="ctr">
              <a:lnSpc>
                <a:spcPts val="965"/>
              </a:lnSpc>
            </a:pPr>
            <a:r>
              <a:rPr sz="900" spc="5" dirty="0">
                <a:solidFill>
                  <a:srgbClr val="3F3F3F"/>
                </a:solidFill>
                <a:latin typeface="Arial"/>
                <a:cs typeface="Arial"/>
              </a:rPr>
              <a:t>33</a:t>
            </a:r>
            <a:endParaRPr sz="900">
              <a:latin typeface="Arial"/>
              <a:cs typeface="Arial"/>
            </a:endParaRPr>
          </a:p>
        </p:txBody>
      </p:sp>
      <p:sp>
        <p:nvSpPr>
          <p:cNvPr id="22" name="object 22"/>
          <p:cNvSpPr txBox="1"/>
          <p:nvPr/>
        </p:nvSpPr>
        <p:spPr>
          <a:xfrm>
            <a:off x="5231129" y="1614677"/>
            <a:ext cx="504825" cy="245110"/>
          </a:xfrm>
          <a:prstGeom prst="rect">
            <a:avLst/>
          </a:prstGeom>
          <a:solidFill>
            <a:srgbClr val="8DB3E2"/>
          </a:solidFill>
        </p:spPr>
        <p:txBody>
          <a:bodyPr vert="horz" wrap="square" lIns="0" tIns="50800" rIns="0" bIns="0" rtlCol="0">
            <a:spAutoFit/>
          </a:bodyPr>
          <a:lstStyle/>
          <a:p>
            <a:pPr marL="2540" algn="ctr">
              <a:lnSpc>
                <a:spcPct val="100000"/>
              </a:lnSpc>
              <a:spcBef>
                <a:spcPts val="400"/>
              </a:spcBef>
            </a:pPr>
            <a:r>
              <a:rPr sz="900" spc="10" dirty="0">
                <a:solidFill>
                  <a:srgbClr val="3F3F3F"/>
                </a:solidFill>
                <a:latin typeface="Arial"/>
                <a:cs typeface="Arial"/>
              </a:rPr>
              <a:t>65</a:t>
            </a:r>
            <a:endParaRPr sz="900">
              <a:latin typeface="Arial"/>
              <a:cs typeface="Arial"/>
            </a:endParaRPr>
          </a:p>
        </p:txBody>
      </p:sp>
      <p:sp>
        <p:nvSpPr>
          <p:cNvPr id="23" name="object 23"/>
          <p:cNvSpPr txBox="1"/>
          <p:nvPr/>
        </p:nvSpPr>
        <p:spPr>
          <a:xfrm>
            <a:off x="6249161" y="1859279"/>
            <a:ext cx="504825" cy="1965960"/>
          </a:xfrm>
          <a:prstGeom prst="rect">
            <a:avLst/>
          </a:prstGeom>
          <a:solidFill>
            <a:srgbClr val="8DB3E2"/>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45"/>
              </a:spcBef>
            </a:pPr>
            <a:endParaRPr sz="1200">
              <a:latin typeface="Times New Roman"/>
              <a:cs typeface="Times New Roman"/>
            </a:endParaRPr>
          </a:p>
          <a:p>
            <a:pPr marL="155575">
              <a:lnSpc>
                <a:spcPct val="100000"/>
              </a:lnSpc>
            </a:pPr>
            <a:r>
              <a:rPr sz="900" spc="10" dirty="0">
                <a:solidFill>
                  <a:srgbClr val="3F3F3F"/>
                </a:solidFill>
                <a:latin typeface="Arial"/>
                <a:cs typeface="Arial"/>
              </a:rPr>
              <a:t>522</a:t>
            </a:r>
            <a:endParaRPr sz="900">
              <a:latin typeface="Arial"/>
              <a:cs typeface="Arial"/>
            </a:endParaRPr>
          </a:p>
        </p:txBody>
      </p:sp>
      <p:sp>
        <p:nvSpPr>
          <p:cNvPr id="24" name="object 24"/>
          <p:cNvSpPr txBox="1"/>
          <p:nvPr/>
        </p:nvSpPr>
        <p:spPr>
          <a:xfrm>
            <a:off x="1922795" y="3747512"/>
            <a:ext cx="64769"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a:t>
            </a:r>
            <a:endParaRPr sz="900">
              <a:latin typeface="Arial"/>
              <a:cs typeface="Arial"/>
            </a:endParaRPr>
          </a:p>
        </p:txBody>
      </p:sp>
      <p:sp>
        <p:nvSpPr>
          <p:cNvPr id="25" name="object 25"/>
          <p:cNvSpPr txBox="1"/>
          <p:nvPr/>
        </p:nvSpPr>
        <p:spPr>
          <a:xfrm>
            <a:off x="1831359" y="3371845"/>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1</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6" name="object 26"/>
          <p:cNvSpPr txBox="1"/>
          <p:nvPr/>
        </p:nvSpPr>
        <p:spPr>
          <a:xfrm>
            <a:off x="1831359" y="2995417"/>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2</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7" name="object 27"/>
          <p:cNvSpPr txBox="1"/>
          <p:nvPr/>
        </p:nvSpPr>
        <p:spPr>
          <a:xfrm>
            <a:off x="1831359" y="2618988"/>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3</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8" name="object 28"/>
          <p:cNvSpPr txBox="1"/>
          <p:nvPr/>
        </p:nvSpPr>
        <p:spPr>
          <a:xfrm>
            <a:off x="1831359" y="2243321"/>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4</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9" name="object 29"/>
          <p:cNvSpPr txBox="1"/>
          <p:nvPr/>
        </p:nvSpPr>
        <p:spPr>
          <a:xfrm>
            <a:off x="1831359" y="1866893"/>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5</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30" name="object 30"/>
          <p:cNvSpPr txBox="1"/>
          <p:nvPr/>
        </p:nvSpPr>
        <p:spPr>
          <a:xfrm>
            <a:off x="1831359" y="1490465"/>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6</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31" name="object 31"/>
          <p:cNvSpPr txBox="1"/>
          <p:nvPr/>
        </p:nvSpPr>
        <p:spPr>
          <a:xfrm>
            <a:off x="1831359" y="850138"/>
            <a:ext cx="3382645" cy="416559"/>
          </a:xfrm>
          <a:prstGeom prst="rect">
            <a:avLst/>
          </a:prstGeom>
        </p:spPr>
        <p:txBody>
          <a:bodyPr vert="horz" wrap="square" lIns="0" tIns="0" rIns="0" bIns="0" rtlCol="0">
            <a:spAutoFit/>
          </a:bodyPr>
          <a:lstStyle/>
          <a:p>
            <a:pPr marL="741045">
              <a:lnSpc>
                <a:spcPct val="100000"/>
              </a:lnSpc>
            </a:pPr>
            <a:r>
              <a:rPr sz="950" b="1" spc="-10" dirty="0">
                <a:latin typeface="Arial"/>
                <a:cs typeface="Arial"/>
              </a:rPr>
              <a:t>Figure 9: Should-Cost for Distillation</a:t>
            </a:r>
            <a:r>
              <a:rPr sz="950" b="1" spc="-15" dirty="0">
                <a:latin typeface="Arial"/>
                <a:cs typeface="Arial"/>
              </a:rPr>
              <a:t> </a:t>
            </a:r>
            <a:r>
              <a:rPr sz="950" b="1" spc="-10" dirty="0">
                <a:latin typeface="Arial"/>
                <a:cs typeface="Arial"/>
              </a:rPr>
              <a:t>Columns</a:t>
            </a:r>
            <a:endParaRPr sz="950">
              <a:latin typeface="Arial"/>
              <a:cs typeface="Arial"/>
            </a:endParaRPr>
          </a:p>
          <a:p>
            <a:pPr>
              <a:lnSpc>
                <a:spcPct val="100000"/>
              </a:lnSpc>
              <a:spcBef>
                <a:spcPts val="20"/>
              </a:spcBef>
            </a:pPr>
            <a:endParaRPr sz="800">
              <a:latin typeface="Times New Roman"/>
              <a:cs typeface="Times New Roman"/>
            </a:endParaRPr>
          </a:p>
          <a:p>
            <a:pPr marL="12700">
              <a:lnSpc>
                <a:spcPct val="100000"/>
              </a:lnSpc>
              <a:spcBef>
                <a:spcPts val="5"/>
              </a:spcBef>
            </a:pPr>
            <a:r>
              <a:rPr sz="900" spc="10" dirty="0">
                <a:solidFill>
                  <a:srgbClr val="3F3F3F"/>
                </a:solidFill>
                <a:latin typeface="Arial"/>
                <a:cs typeface="Arial"/>
              </a:rPr>
              <a:t>700</a:t>
            </a:r>
            <a:endParaRPr sz="900">
              <a:latin typeface="Arial"/>
              <a:cs typeface="Arial"/>
            </a:endParaRPr>
          </a:p>
        </p:txBody>
      </p:sp>
      <p:sp>
        <p:nvSpPr>
          <p:cNvPr id="32" name="object 32"/>
          <p:cNvSpPr txBox="1"/>
          <p:nvPr/>
        </p:nvSpPr>
        <p:spPr>
          <a:xfrm>
            <a:off x="2295398" y="3883659"/>
            <a:ext cx="266700" cy="258445"/>
          </a:xfrm>
          <a:prstGeom prst="rect">
            <a:avLst/>
          </a:prstGeom>
        </p:spPr>
        <p:txBody>
          <a:bodyPr vert="horz" wrap="square" lIns="0" tIns="0" rIns="0" bIns="0" rtlCol="0">
            <a:spAutoFit/>
          </a:bodyPr>
          <a:lstStyle/>
          <a:p>
            <a:pPr marL="23495" marR="5080" indent="-11430">
              <a:lnSpc>
                <a:spcPct val="100000"/>
              </a:lnSpc>
            </a:pPr>
            <a:r>
              <a:rPr sz="800" spc="20" dirty="0">
                <a:solidFill>
                  <a:srgbClr val="3F3F3F"/>
                </a:solidFill>
                <a:latin typeface="Arial"/>
                <a:cs typeface="Arial"/>
              </a:rPr>
              <a:t>Ba</a:t>
            </a:r>
            <a:r>
              <a:rPr sz="800" spc="5" dirty="0">
                <a:solidFill>
                  <a:srgbClr val="3F3F3F"/>
                </a:solidFill>
                <a:latin typeface="Arial"/>
                <a:cs typeface="Arial"/>
              </a:rPr>
              <a:t>s</a:t>
            </a:r>
            <a:r>
              <a:rPr sz="800" spc="10" dirty="0">
                <a:solidFill>
                  <a:srgbClr val="3F3F3F"/>
                </a:solidFill>
                <a:latin typeface="Arial"/>
                <a:cs typeface="Arial"/>
              </a:rPr>
              <a:t>e  </a:t>
            </a:r>
            <a:r>
              <a:rPr sz="800" spc="15" dirty="0">
                <a:solidFill>
                  <a:srgbClr val="3F3F3F"/>
                </a:solidFill>
                <a:latin typeface="Arial"/>
                <a:cs typeface="Arial"/>
              </a:rPr>
              <a:t>Co</a:t>
            </a:r>
            <a:r>
              <a:rPr sz="800" spc="5" dirty="0">
                <a:solidFill>
                  <a:srgbClr val="3F3F3F"/>
                </a:solidFill>
                <a:latin typeface="Arial"/>
                <a:cs typeface="Arial"/>
              </a:rPr>
              <a:t>st</a:t>
            </a:r>
            <a:endParaRPr sz="800">
              <a:latin typeface="Arial"/>
              <a:cs typeface="Arial"/>
            </a:endParaRPr>
          </a:p>
        </p:txBody>
      </p:sp>
      <p:sp>
        <p:nvSpPr>
          <p:cNvPr id="33" name="object 33"/>
          <p:cNvSpPr txBox="1"/>
          <p:nvPr/>
        </p:nvSpPr>
        <p:spPr>
          <a:xfrm>
            <a:off x="3155693" y="3883659"/>
            <a:ext cx="584200" cy="258445"/>
          </a:xfrm>
          <a:prstGeom prst="rect">
            <a:avLst/>
          </a:prstGeom>
        </p:spPr>
        <p:txBody>
          <a:bodyPr vert="horz" wrap="square" lIns="0" tIns="0" rIns="0" bIns="0" rtlCol="0">
            <a:spAutoFit/>
          </a:bodyPr>
          <a:lstStyle/>
          <a:p>
            <a:pPr marL="114935" marR="5080" indent="-102870">
              <a:lnSpc>
                <a:spcPct val="100000"/>
              </a:lnSpc>
            </a:pPr>
            <a:r>
              <a:rPr sz="800" spc="15" dirty="0">
                <a:solidFill>
                  <a:srgbClr val="3F3F3F"/>
                </a:solidFill>
                <a:latin typeface="Arial"/>
                <a:cs typeface="Arial"/>
              </a:rPr>
              <a:t>Co</a:t>
            </a:r>
            <a:r>
              <a:rPr sz="800" spc="10" dirty="0">
                <a:solidFill>
                  <a:srgbClr val="3F3F3F"/>
                </a:solidFill>
                <a:latin typeface="Arial"/>
                <a:cs typeface="Arial"/>
              </a:rPr>
              <a:t>m</a:t>
            </a:r>
            <a:r>
              <a:rPr sz="800" spc="15" dirty="0">
                <a:solidFill>
                  <a:srgbClr val="3F3F3F"/>
                </a:solidFill>
                <a:latin typeface="Arial"/>
                <a:cs typeface="Arial"/>
              </a:rPr>
              <a:t>pet</a:t>
            </a:r>
            <a:r>
              <a:rPr sz="800" spc="-5" dirty="0">
                <a:solidFill>
                  <a:srgbClr val="3F3F3F"/>
                </a:solidFill>
                <a:latin typeface="Arial"/>
                <a:cs typeface="Arial"/>
              </a:rPr>
              <a:t>i</a:t>
            </a:r>
            <a:r>
              <a:rPr sz="800" spc="5" dirty="0">
                <a:solidFill>
                  <a:srgbClr val="3F3F3F"/>
                </a:solidFill>
                <a:latin typeface="Arial"/>
                <a:cs typeface="Arial"/>
              </a:rPr>
              <a:t>ti</a:t>
            </a:r>
            <a:r>
              <a:rPr sz="800" spc="10" dirty="0">
                <a:solidFill>
                  <a:srgbClr val="3F3F3F"/>
                </a:solidFill>
                <a:latin typeface="Arial"/>
                <a:cs typeface="Arial"/>
              </a:rPr>
              <a:t>ve  Bidding</a:t>
            </a:r>
            <a:endParaRPr sz="800">
              <a:latin typeface="Arial"/>
              <a:cs typeface="Arial"/>
            </a:endParaRPr>
          </a:p>
        </p:txBody>
      </p:sp>
      <p:sp>
        <p:nvSpPr>
          <p:cNvPr id="34" name="object 34"/>
          <p:cNvSpPr txBox="1"/>
          <p:nvPr/>
        </p:nvSpPr>
        <p:spPr>
          <a:xfrm>
            <a:off x="3985504" y="3883659"/>
            <a:ext cx="1998345" cy="137160"/>
          </a:xfrm>
          <a:prstGeom prst="rect">
            <a:avLst/>
          </a:prstGeom>
        </p:spPr>
        <p:txBody>
          <a:bodyPr vert="horz" wrap="square" lIns="0" tIns="0" rIns="0" bIns="0" rtlCol="0">
            <a:spAutoFit/>
          </a:bodyPr>
          <a:lstStyle/>
          <a:p>
            <a:pPr marL="12700">
              <a:lnSpc>
                <a:spcPct val="100000"/>
              </a:lnSpc>
            </a:pPr>
            <a:r>
              <a:rPr sz="800" spc="15" dirty="0">
                <a:solidFill>
                  <a:srgbClr val="3F3F3F"/>
                </a:solidFill>
                <a:latin typeface="Arial"/>
                <a:cs typeface="Arial"/>
              </a:rPr>
              <a:t>Economies </a:t>
            </a:r>
            <a:r>
              <a:rPr sz="800" spc="10" dirty="0">
                <a:solidFill>
                  <a:srgbClr val="3F3F3F"/>
                </a:solidFill>
                <a:latin typeface="Arial"/>
                <a:cs typeface="Arial"/>
              </a:rPr>
              <a:t>of </a:t>
            </a:r>
            <a:r>
              <a:rPr sz="800" spc="15" dirty="0">
                <a:solidFill>
                  <a:srgbClr val="3F3F3F"/>
                </a:solidFill>
                <a:latin typeface="Arial"/>
                <a:cs typeface="Arial"/>
              </a:rPr>
              <a:t>Scale  Economies </a:t>
            </a:r>
            <a:r>
              <a:rPr sz="800" spc="10" dirty="0">
                <a:solidFill>
                  <a:srgbClr val="3F3F3F"/>
                </a:solidFill>
                <a:latin typeface="Arial"/>
                <a:cs typeface="Arial"/>
              </a:rPr>
              <a:t>of</a:t>
            </a:r>
            <a:r>
              <a:rPr sz="800" spc="-25" dirty="0">
                <a:solidFill>
                  <a:srgbClr val="3F3F3F"/>
                </a:solidFill>
                <a:latin typeface="Arial"/>
                <a:cs typeface="Arial"/>
              </a:rPr>
              <a:t> </a:t>
            </a:r>
            <a:r>
              <a:rPr sz="800" spc="15" dirty="0">
                <a:solidFill>
                  <a:srgbClr val="3F3F3F"/>
                </a:solidFill>
                <a:latin typeface="Arial"/>
                <a:cs typeface="Arial"/>
              </a:rPr>
              <a:t>Scope</a:t>
            </a:r>
            <a:endParaRPr sz="800">
              <a:latin typeface="Arial"/>
              <a:cs typeface="Arial"/>
            </a:endParaRPr>
          </a:p>
        </p:txBody>
      </p:sp>
      <p:sp>
        <p:nvSpPr>
          <p:cNvPr id="35" name="object 35"/>
          <p:cNvSpPr txBox="1"/>
          <p:nvPr/>
        </p:nvSpPr>
        <p:spPr>
          <a:xfrm>
            <a:off x="6325789" y="3883659"/>
            <a:ext cx="355600" cy="258445"/>
          </a:xfrm>
          <a:prstGeom prst="rect">
            <a:avLst/>
          </a:prstGeom>
        </p:spPr>
        <p:txBody>
          <a:bodyPr vert="horz" wrap="square" lIns="0" tIns="0" rIns="0" bIns="0" rtlCol="0">
            <a:spAutoFit/>
          </a:bodyPr>
          <a:lstStyle/>
          <a:p>
            <a:pPr marL="68580" marR="5080" indent="-56515">
              <a:lnSpc>
                <a:spcPct val="100000"/>
              </a:lnSpc>
            </a:pPr>
            <a:r>
              <a:rPr sz="800" spc="20" dirty="0">
                <a:solidFill>
                  <a:srgbClr val="3F3F3F"/>
                </a:solidFill>
                <a:latin typeface="Arial"/>
                <a:cs typeface="Arial"/>
              </a:rPr>
              <a:t>Sh</a:t>
            </a:r>
            <a:r>
              <a:rPr sz="800" spc="5" dirty="0">
                <a:solidFill>
                  <a:srgbClr val="3F3F3F"/>
                </a:solidFill>
                <a:latin typeface="Arial"/>
                <a:cs typeface="Arial"/>
              </a:rPr>
              <a:t>o</a:t>
            </a:r>
            <a:r>
              <a:rPr sz="800" spc="10" dirty="0">
                <a:solidFill>
                  <a:srgbClr val="3F3F3F"/>
                </a:solidFill>
                <a:latin typeface="Arial"/>
                <a:cs typeface="Arial"/>
              </a:rPr>
              <a:t>uld  </a:t>
            </a:r>
            <a:r>
              <a:rPr sz="800" spc="15" dirty="0">
                <a:solidFill>
                  <a:srgbClr val="3F3F3F"/>
                </a:solidFill>
                <a:latin typeface="Arial"/>
                <a:cs typeface="Arial"/>
              </a:rPr>
              <a:t>Cost</a:t>
            </a:r>
            <a:endParaRPr sz="800">
              <a:latin typeface="Arial"/>
              <a:cs typeface="Arial"/>
            </a:endParaRPr>
          </a:p>
        </p:txBody>
      </p:sp>
      <p:sp>
        <p:nvSpPr>
          <p:cNvPr id="36" name="object 36"/>
          <p:cNvSpPr txBox="1"/>
          <p:nvPr/>
        </p:nvSpPr>
        <p:spPr>
          <a:xfrm>
            <a:off x="1614932" y="2436876"/>
            <a:ext cx="154940" cy="152400"/>
          </a:xfrm>
          <a:prstGeom prst="rect">
            <a:avLst/>
          </a:prstGeom>
        </p:spPr>
        <p:txBody>
          <a:bodyPr vert="horz" wrap="square" lIns="0" tIns="0" rIns="0" bIns="0" rtlCol="0">
            <a:spAutoFit/>
          </a:bodyPr>
          <a:lstStyle/>
          <a:p>
            <a:pPr marL="12700">
              <a:lnSpc>
                <a:spcPct val="100000"/>
              </a:lnSpc>
            </a:pPr>
            <a:r>
              <a:rPr sz="900" b="1" spc="5" dirty="0">
                <a:latin typeface="Arial"/>
                <a:cs typeface="Arial"/>
              </a:rPr>
              <a:t>$k</a:t>
            </a:r>
            <a:endParaRPr sz="900">
              <a:latin typeface="Arial"/>
              <a:cs typeface="Arial"/>
            </a:endParaRPr>
          </a:p>
        </p:txBody>
      </p:sp>
      <p:sp>
        <p:nvSpPr>
          <p:cNvPr id="37" name="object 37"/>
          <p:cNvSpPr/>
          <p:nvPr/>
        </p:nvSpPr>
        <p:spPr>
          <a:xfrm>
            <a:off x="1297686" y="1069086"/>
            <a:ext cx="5591810" cy="3439795"/>
          </a:xfrm>
          <a:custGeom>
            <a:avLst/>
            <a:gdLst/>
            <a:ahLst/>
            <a:cxnLst/>
            <a:rect l="l" t="t" r="r" b="b"/>
            <a:pathLst>
              <a:path w="5591809" h="3439795">
                <a:moveTo>
                  <a:pt x="5589270" y="0"/>
                </a:moveTo>
                <a:lnTo>
                  <a:pt x="1524" y="0"/>
                </a:lnTo>
                <a:lnTo>
                  <a:pt x="0" y="1523"/>
                </a:lnTo>
                <a:lnTo>
                  <a:pt x="0" y="3438143"/>
                </a:lnTo>
                <a:lnTo>
                  <a:pt x="1524" y="3439667"/>
                </a:lnTo>
                <a:lnTo>
                  <a:pt x="5589270" y="3439667"/>
                </a:lnTo>
                <a:lnTo>
                  <a:pt x="5591556" y="3438143"/>
                </a:lnTo>
                <a:lnTo>
                  <a:pt x="5591556" y="3435857"/>
                </a:lnTo>
                <a:lnTo>
                  <a:pt x="8382" y="3435857"/>
                </a:lnTo>
                <a:lnTo>
                  <a:pt x="3810" y="3431285"/>
                </a:lnTo>
                <a:lnTo>
                  <a:pt x="8382" y="3431285"/>
                </a:lnTo>
                <a:lnTo>
                  <a:pt x="8382" y="8381"/>
                </a:lnTo>
                <a:lnTo>
                  <a:pt x="3810" y="8381"/>
                </a:lnTo>
                <a:lnTo>
                  <a:pt x="8382" y="3809"/>
                </a:lnTo>
                <a:lnTo>
                  <a:pt x="5591556" y="3809"/>
                </a:lnTo>
                <a:lnTo>
                  <a:pt x="5591556" y="1523"/>
                </a:lnTo>
                <a:lnTo>
                  <a:pt x="5589270" y="0"/>
                </a:lnTo>
                <a:close/>
              </a:path>
              <a:path w="5591809" h="3439795">
                <a:moveTo>
                  <a:pt x="8382" y="3431285"/>
                </a:moveTo>
                <a:lnTo>
                  <a:pt x="3810" y="3431285"/>
                </a:lnTo>
                <a:lnTo>
                  <a:pt x="8382" y="3435857"/>
                </a:lnTo>
                <a:lnTo>
                  <a:pt x="8382" y="3431285"/>
                </a:lnTo>
                <a:close/>
              </a:path>
              <a:path w="5591809" h="3439795">
                <a:moveTo>
                  <a:pt x="5583174" y="3431285"/>
                </a:moveTo>
                <a:lnTo>
                  <a:pt x="8382" y="3431285"/>
                </a:lnTo>
                <a:lnTo>
                  <a:pt x="8382" y="3435857"/>
                </a:lnTo>
                <a:lnTo>
                  <a:pt x="5583174" y="3435857"/>
                </a:lnTo>
                <a:lnTo>
                  <a:pt x="5583174" y="3431285"/>
                </a:lnTo>
                <a:close/>
              </a:path>
              <a:path w="5591809" h="3439795">
                <a:moveTo>
                  <a:pt x="5583174" y="3809"/>
                </a:moveTo>
                <a:lnTo>
                  <a:pt x="5583174" y="3435857"/>
                </a:lnTo>
                <a:lnTo>
                  <a:pt x="5586984" y="3431285"/>
                </a:lnTo>
                <a:lnTo>
                  <a:pt x="5591556" y="3431285"/>
                </a:lnTo>
                <a:lnTo>
                  <a:pt x="5591556" y="8381"/>
                </a:lnTo>
                <a:lnTo>
                  <a:pt x="5586984" y="8381"/>
                </a:lnTo>
                <a:lnTo>
                  <a:pt x="5583174" y="3809"/>
                </a:lnTo>
                <a:close/>
              </a:path>
              <a:path w="5591809" h="3439795">
                <a:moveTo>
                  <a:pt x="5591556" y="3431285"/>
                </a:moveTo>
                <a:lnTo>
                  <a:pt x="5586984" y="3431285"/>
                </a:lnTo>
                <a:lnTo>
                  <a:pt x="5583174" y="3435857"/>
                </a:lnTo>
                <a:lnTo>
                  <a:pt x="5591556" y="3435857"/>
                </a:lnTo>
                <a:lnTo>
                  <a:pt x="5591556" y="3431285"/>
                </a:lnTo>
                <a:close/>
              </a:path>
              <a:path w="5591809" h="3439795">
                <a:moveTo>
                  <a:pt x="8382" y="3809"/>
                </a:moveTo>
                <a:lnTo>
                  <a:pt x="3810" y="8381"/>
                </a:lnTo>
                <a:lnTo>
                  <a:pt x="8382" y="8381"/>
                </a:lnTo>
                <a:lnTo>
                  <a:pt x="8382" y="3809"/>
                </a:lnTo>
                <a:close/>
              </a:path>
              <a:path w="5591809" h="3439795">
                <a:moveTo>
                  <a:pt x="5583174" y="3809"/>
                </a:moveTo>
                <a:lnTo>
                  <a:pt x="8382" y="3809"/>
                </a:lnTo>
                <a:lnTo>
                  <a:pt x="8382" y="8381"/>
                </a:lnTo>
                <a:lnTo>
                  <a:pt x="5583174" y="8381"/>
                </a:lnTo>
                <a:lnTo>
                  <a:pt x="5583174" y="3809"/>
                </a:lnTo>
                <a:close/>
              </a:path>
              <a:path w="5591809" h="3439795">
                <a:moveTo>
                  <a:pt x="5591556" y="3809"/>
                </a:moveTo>
                <a:lnTo>
                  <a:pt x="5583174" y="3809"/>
                </a:lnTo>
                <a:lnTo>
                  <a:pt x="5586984" y="8381"/>
                </a:lnTo>
                <a:lnTo>
                  <a:pt x="5591556" y="8381"/>
                </a:lnTo>
                <a:lnTo>
                  <a:pt x="5591556" y="3809"/>
                </a:lnTo>
                <a:close/>
              </a:path>
            </a:pathLst>
          </a:custGeom>
          <a:solidFill>
            <a:srgbClr val="626262"/>
          </a:solidFill>
        </p:spPr>
        <p:txBody>
          <a:bodyPr wrap="square" lIns="0" tIns="0" rIns="0" bIns="0" rtlCol="0"/>
          <a:lstStyle/>
          <a:p>
            <a:endParaRPr/>
          </a:p>
        </p:txBody>
      </p:sp>
      <p:sp>
        <p:nvSpPr>
          <p:cNvPr id="38" name="object 38"/>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30</a:t>
            </a:r>
            <a:endParaRPr sz="1000">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31</a:t>
            </a:fld>
            <a:endParaRPr spc="15" dirty="0"/>
          </a:p>
        </p:txBody>
      </p:sp>
      <p:sp>
        <p:nvSpPr>
          <p:cNvPr id="2" name="object 2"/>
          <p:cNvSpPr txBox="1"/>
          <p:nvPr/>
        </p:nvSpPr>
        <p:spPr>
          <a:xfrm>
            <a:off x="1177544" y="850138"/>
            <a:ext cx="3700145" cy="878840"/>
          </a:xfrm>
          <a:prstGeom prst="rect">
            <a:avLst/>
          </a:prstGeom>
        </p:spPr>
        <p:txBody>
          <a:bodyPr vert="horz" wrap="square" lIns="0" tIns="0" rIns="0" bIns="0" rtlCol="0">
            <a:spAutoFit/>
          </a:bodyPr>
          <a:lstStyle/>
          <a:p>
            <a:pPr marL="22860">
              <a:lnSpc>
                <a:spcPct val="100000"/>
              </a:lnSpc>
              <a:tabLst>
                <a:tab pos="280670" algn="l"/>
              </a:tabLst>
            </a:pPr>
            <a:r>
              <a:rPr sz="950" b="1" spc="-5" dirty="0">
                <a:latin typeface="Arial"/>
                <a:cs typeface="Arial"/>
              </a:rPr>
              <a:t>8	</a:t>
            </a:r>
            <a:r>
              <a:rPr sz="950" b="1" spc="-10" dirty="0">
                <a:latin typeface="Arial"/>
                <a:cs typeface="Arial"/>
              </a:rPr>
              <a:t>Component Removal </a:t>
            </a:r>
            <a:r>
              <a:rPr sz="950" b="1" spc="-5" dirty="0">
                <a:latin typeface="Arial"/>
                <a:cs typeface="Arial"/>
              </a:rPr>
              <a:t>and </a:t>
            </a:r>
            <a:r>
              <a:rPr sz="950" b="1" spc="-10" dirty="0">
                <a:latin typeface="Arial"/>
                <a:cs typeface="Arial"/>
              </a:rPr>
              <a:t>Reforming Towers (Towers)</a:t>
            </a:r>
            <a:endParaRPr sz="950">
              <a:latin typeface="Arial"/>
              <a:cs typeface="Arial"/>
            </a:endParaRPr>
          </a:p>
          <a:p>
            <a:pPr>
              <a:lnSpc>
                <a:spcPct val="100000"/>
              </a:lnSpc>
              <a:spcBef>
                <a:spcPts val="25"/>
              </a:spcBef>
            </a:pPr>
            <a:endParaRPr sz="1050">
              <a:latin typeface="Times New Roman"/>
              <a:cs typeface="Times New Roman"/>
            </a:endParaRPr>
          </a:p>
          <a:p>
            <a:pPr marL="12700">
              <a:lnSpc>
                <a:spcPct val="100000"/>
              </a:lnSpc>
              <a:tabLst>
                <a:tab pos="356870" algn="l"/>
              </a:tabLst>
            </a:pPr>
            <a:r>
              <a:rPr sz="950" b="1" i="1" spc="-10" dirty="0">
                <a:latin typeface="Arial"/>
                <a:cs typeface="Arial"/>
              </a:rPr>
              <a:t>8.1	Market</a:t>
            </a:r>
            <a:r>
              <a:rPr sz="950" b="1" i="1" spc="-85" dirty="0">
                <a:latin typeface="Arial"/>
                <a:cs typeface="Arial"/>
              </a:rPr>
              <a:t> </a:t>
            </a:r>
            <a:r>
              <a:rPr sz="950" b="1" i="1" spc="-10" dirty="0">
                <a:latin typeface="Arial"/>
                <a:cs typeface="Arial"/>
              </a:rPr>
              <a:t>Overview</a:t>
            </a:r>
            <a:endParaRPr sz="950">
              <a:latin typeface="Arial"/>
              <a:cs typeface="Arial"/>
            </a:endParaRPr>
          </a:p>
          <a:p>
            <a:pPr marL="1786255" marR="5080" indent="-53340">
              <a:lnSpc>
                <a:spcPts val="1650"/>
              </a:lnSpc>
              <a:spcBef>
                <a:spcPts val="130"/>
              </a:spcBef>
            </a:pPr>
            <a:r>
              <a:rPr sz="950" b="1" spc="-5" dirty="0">
                <a:latin typeface="Arial"/>
                <a:cs typeface="Arial"/>
              </a:rPr>
              <a:t>Table </a:t>
            </a:r>
            <a:r>
              <a:rPr sz="950" b="1" spc="-10" dirty="0">
                <a:latin typeface="Arial"/>
                <a:cs typeface="Arial"/>
              </a:rPr>
              <a:t>7: Key </a:t>
            </a:r>
            <a:r>
              <a:rPr sz="950" b="1" spc="-5" dirty="0">
                <a:latin typeface="Arial"/>
                <a:cs typeface="Arial"/>
              </a:rPr>
              <a:t>Indicators for </a:t>
            </a:r>
            <a:r>
              <a:rPr sz="950" b="1" spc="-10" dirty="0">
                <a:latin typeface="Arial"/>
                <a:cs typeface="Arial"/>
              </a:rPr>
              <a:t>Towers  </a:t>
            </a:r>
            <a:r>
              <a:rPr sz="950" b="1" spc="-5" dirty="0">
                <a:latin typeface="Arial"/>
                <a:cs typeface="Arial"/>
              </a:rPr>
              <a:t>(Total </a:t>
            </a:r>
            <a:r>
              <a:rPr sz="950" b="1" spc="-10" dirty="0">
                <a:latin typeface="Arial"/>
                <a:cs typeface="Arial"/>
              </a:rPr>
              <a:t>Change over Each</a:t>
            </a:r>
            <a:r>
              <a:rPr sz="950" b="1" spc="-30" dirty="0">
                <a:latin typeface="Arial"/>
                <a:cs typeface="Arial"/>
              </a:rPr>
              <a:t> </a:t>
            </a:r>
            <a:r>
              <a:rPr sz="950" b="1" spc="-10" dirty="0">
                <a:latin typeface="Arial"/>
                <a:cs typeface="Arial"/>
              </a:rPr>
              <a:t>Period)</a:t>
            </a:r>
            <a:endParaRPr sz="950">
              <a:latin typeface="Arial"/>
              <a:cs typeface="Arial"/>
            </a:endParaRPr>
          </a:p>
        </p:txBody>
      </p:sp>
      <p:graphicFrame>
        <p:nvGraphicFramePr>
          <p:cNvPr id="3" name="object 3"/>
          <p:cNvGraphicFramePr>
            <a:graphicFrameLocks noGrp="1"/>
          </p:cNvGraphicFramePr>
          <p:nvPr/>
        </p:nvGraphicFramePr>
        <p:xfrm>
          <a:off x="1808226" y="1854708"/>
          <a:ext cx="4159885" cy="887094"/>
        </p:xfrm>
        <a:graphic>
          <a:graphicData uri="http://schemas.openxmlformats.org/drawingml/2006/table">
            <a:tbl>
              <a:tblPr firstRow="1" bandRow="1">
                <a:tableStyleId>{2D5ABB26-0587-4C30-8999-92F81FD0307C}</a:tableStyleId>
              </a:tblPr>
              <a:tblGrid>
                <a:gridCol w="1453895">
                  <a:extLst>
                    <a:ext uri="{9D8B030D-6E8A-4147-A177-3AD203B41FA5}">
                      <a16:colId xmlns:a16="http://schemas.microsoft.com/office/drawing/2014/main" val="20000"/>
                    </a:ext>
                  </a:extLst>
                </a:gridCol>
                <a:gridCol w="365378">
                  <a:extLst>
                    <a:ext uri="{9D8B030D-6E8A-4147-A177-3AD203B41FA5}">
                      <a16:colId xmlns:a16="http://schemas.microsoft.com/office/drawing/2014/main" val="20001"/>
                    </a:ext>
                  </a:extLst>
                </a:gridCol>
                <a:gridCol w="1002411">
                  <a:extLst>
                    <a:ext uri="{9D8B030D-6E8A-4147-A177-3AD203B41FA5}">
                      <a16:colId xmlns:a16="http://schemas.microsoft.com/office/drawing/2014/main" val="20002"/>
                    </a:ext>
                  </a:extLst>
                </a:gridCol>
                <a:gridCol w="365759">
                  <a:extLst>
                    <a:ext uri="{9D8B030D-6E8A-4147-A177-3AD203B41FA5}">
                      <a16:colId xmlns:a16="http://schemas.microsoft.com/office/drawing/2014/main" val="20003"/>
                    </a:ext>
                  </a:extLst>
                </a:gridCol>
                <a:gridCol w="963168">
                  <a:extLst>
                    <a:ext uri="{9D8B030D-6E8A-4147-A177-3AD203B41FA5}">
                      <a16:colId xmlns:a16="http://schemas.microsoft.com/office/drawing/2014/main" val="20004"/>
                    </a:ext>
                  </a:extLst>
                </a:gridCol>
              </a:tblGrid>
              <a:tr h="167259">
                <a:tc>
                  <a:txBody>
                    <a:bodyPr/>
                    <a:lstStyle/>
                    <a:p>
                      <a:pPr marL="311150">
                        <a:lnSpc>
                          <a:spcPct val="100000"/>
                        </a:lnSpc>
                        <a:spcBef>
                          <a:spcPts val="110"/>
                        </a:spcBef>
                      </a:pPr>
                      <a:r>
                        <a:rPr sz="950" b="1" spc="-10" dirty="0">
                          <a:solidFill>
                            <a:srgbClr val="00007F"/>
                          </a:solidFill>
                          <a:latin typeface="Arial"/>
                          <a:cs typeface="Arial"/>
                        </a:rPr>
                        <a:t>Key</a:t>
                      </a:r>
                      <a:r>
                        <a:rPr sz="950" b="1" spc="-60" dirty="0">
                          <a:solidFill>
                            <a:srgbClr val="00007F"/>
                          </a:solidFill>
                          <a:latin typeface="Arial"/>
                          <a:cs typeface="Arial"/>
                        </a:rPr>
                        <a:t> </a:t>
                      </a:r>
                      <a:r>
                        <a:rPr sz="950" b="1" spc="-10" dirty="0">
                          <a:solidFill>
                            <a:srgbClr val="00007F"/>
                          </a:solidFill>
                          <a:latin typeface="Arial"/>
                          <a:cs typeface="Arial"/>
                        </a:rPr>
                        <a:t>Indicators</a:t>
                      </a:r>
                      <a:endParaRPr sz="950">
                        <a:latin typeface="Arial"/>
                        <a:cs typeface="Arial"/>
                      </a:endParaRPr>
                    </a:p>
                  </a:txBody>
                  <a:tcPr marL="0" marR="0" marT="139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gridSpan="2">
                  <a:txBody>
                    <a:bodyPr/>
                    <a:lstStyle/>
                    <a:p>
                      <a:pPr marL="156210">
                        <a:lnSpc>
                          <a:spcPct val="100000"/>
                        </a:lnSpc>
                        <a:spcBef>
                          <a:spcPts val="110"/>
                        </a:spcBef>
                      </a:pPr>
                      <a:r>
                        <a:rPr sz="950" b="1" spc="-10" dirty="0">
                          <a:solidFill>
                            <a:srgbClr val="00007F"/>
                          </a:solidFill>
                          <a:latin typeface="Arial"/>
                          <a:cs typeface="Arial"/>
                        </a:rPr>
                        <a:t>Q1 2013 </a:t>
                      </a:r>
                      <a:r>
                        <a:rPr sz="950" b="1" spc="-5" dirty="0">
                          <a:solidFill>
                            <a:srgbClr val="00007F"/>
                          </a:solidFill>
                          <a:latin typeface="Arial"/>
                          <a:cs typeface="Arial"/>
                        </a:rPr>
                        <a:t>– </a:t>
                      </a:r>
                      <a:r>
                        <a:rPr sz="950" b="1" spc="-10" dirty="0">
                          <a:solidFill>
                            <a:srgbClr val="00007F"/>
                          </a:solidFill>
                          <a:latin typeface="Arial"/>
                          <a:cs typeface="Arial"/>
                        </a:rPr>
                        <a:t>Q1</a:t>
                      </a:r>
                      <a:r>
                        <a:rPr sz="950" b="1" spc="-70" dirty="0">
                          <a:solidFill>
                            <a:srgbClr val="00007F"/>
                          </a:solidFill>
                          <a:latin typeface="Arial"/>
                          <a:cs typeface="Arial"/>
                        </a:rPr>
                        <a:t> </a:t>
                      </a:r>
                      <a:r>
                        <a:rPr sz="950" b="1" spc="-10" dirty="0">
                          <a:solidFill>
                            <a:srgbClr val="00007F"/>
                          </a:solidFill>
                          <a:latin typeface="Arial"/>
                          <a:cs typeface="Arial"/>
                        </a:rPr>
                        <a:t>2015</a:t>
                      </a:r>
                      <a:endParaRPr sz="950">
                        <a:latin typeface="Arial"/>
                        <a:cs typeface="Arial"/>
                      </a:endParaRPr>
                    </a:p>
                  </a:txBody>
                  <a:tcPr marL="0" marR="0" marT="13970" marB="0">
                    <a:lnL w="6095">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35890">
                        <a:lnSpc>
                          <a:spcPct val="100000"/>
                        </a:lnSpc>
                        <a:spcBef>
                          <a:spcPts val="110"/>
                        </a:spcBef>
                      </a:pPr>
                      <a:r>
                        <a:rPr sz="950" b="1" spc="-5" dirty="0">
                          <a:solidFill>
                            <a:srgbClr val="00007F"/>
                          </a:solidFill>
                          <a:latin typeface="Arial"/>
                          <a:cs typeface="Arial"/>
                        </a:rPr>
                        <a:t>Q1 </a:t>
                      </a:r>
                      <a:r>
                        <a:rPr sz="950" b="1" spc="-10" dirty="0">
                          <a:solidFill>
                            <a:srgbClr val="00007F"/>
                          </a:solidFill>
                          <a:latin typeface="Arial"/>
                          <a:cs typeface="Arial"/>
                        </a:rPr>
                        <a:t>2013 </a:t>
                      </a:r>
                      <a:r>
                        <a:rPr sz="950" b="1" spc="-5" dirty="0">
                          <a:solidFill>
                            <a:srgbClr val="00007F"/>
                          </a:solidFill>
                          <a:latin typeface="Arial"/>
                          <a:cs typeface="Arial"/>
                        </a:rPr>
                        <a:t>– </a:t>
                      </a:r>
                      <a:r>
                        <a:rPr sz="950" b="1" spc="-10" dirty="0">
                          <a:solidFill>
                            <a:srgbClr val="00007F"/>
                          </a:solidFill>
                          <a:latin typeface="Arial"/>
                          <a:cs typeface="Arial"/>
                        </a:rPr>
                        <a:t>Q1</a:t>
                      </a:r>
                      <a:r>
                        <a:rPr sz="950" b="1" spc="-85" dirty="0">
                          <a:solidFill>
                            <a:srgbClr val="00007F"/>
                          </a:solidFill>
                          <a:latin typeface="Arial"/>
                          <a:cs typeface="Arial"/>
                        </a:rPr>
                        <a:t> </a:t>
                      </a:r>
                      <a:r>
                        <a:rPr sz="950" b="1" spc="-10" dirty="0">
                          <a:solidFill>
                            <a:srgbClr val="00007F"/>
                          </a:solidFill>
                          <a:latin typeface="Arial"/>
                          <a:cs typeface="Arial"/>
                        </a:rPr>
                        <a:t>2020</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58496">
                <a:tc>
                  <a:txBody>
                    <a:bodyPr/>
                    <a:lstStyle/>
                    <a:p>
                      <a:pPr marL="95250">
                        <a:lnSpc>
                          <a:spcPct val="100000"/>
                        </a:lnSpc>
                        <a:spcBef>
                          <a:spcPts val="45"/>
                        </a:spcBef>
                      </a:pPr>
                      <a:r>
                        <a:rPr sz="950" spc="-10" dirty="0">
                          <a:latin typeface="Arial"/>
                          <a:cs typeface="Arial"/>
                        </a:rPr>
                        <a:t>Demand</a:t>
                      </a:r>
                      <a:r>
                        <a:rPr sz="950" spc="-105" dirty="0">
                          <a:latin typeface="Arial"/>
                          <a:cs typeface="Arial"/>
                        </a:rPr>
                        <a:t> </a:t>
                      </a:r>
                      <a:r>
                        <a:rPr sz="950" spc="-10" dirty="0">
                          <a:latin typeface="Arial"/>
                          <a:cs typeface="Arial"/>
                        </a:rPr>
                        <a:t>Growth</a:t>
                      </a:r>
                      <a:endParaRPr sz="950">
                        <a:latin typeface="Arial"/>
                        <a:cs typeface="Arial"/>
                      </a:endParaRPr>
                    </a:p>
                  </a:txBody>
                  <a:tcPr marL="0" marR="0" marT="5715"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13030" algn="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marL="328295">
                        <a:lnSpc>
                          <a:spcPct val="100000"/>
                        </a:lnSpc>
                        <a:spcBef>
                          <a:spcPts val="45"/>
                        </a:spcBef>
                      </a:pPr>
                      <a:r>
                        <a:rPr sz="950" spc="-10" dirty="0">
                          <a:latin typeface="Arial"/>
                          <a:cs typeface="Arial"/>
                        </a:rPr>
                        <a:t>10.0%</a:t>
                      </a:r>
                      <a:endParaRPr sz="950">
                        <a:latin typeface="Arial"/>
                        <a:cs typeface="Arial"/>
                      </a:endParaRPr>
                    </a:p>
                  </a:txBody>
                  <a:tcPr marL="0" marR="0" marT="5715"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13030" algn="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5" dirty="0">
                          <a:latin typeface="Arial"/>
                          <a:cs typeface="Arial"/>
                        </a:rPr>
                        <a:t>62.5%</a:t>
                      </a:r>
                      <a:endParaRPr sz="950">
                        <a:latin typeface="Arial"/>
                        <a:cs typeface="Arial"/>
                      </a:endParaRPr>
                    </a:p>
                  </a:txBody>
                  <a:tcPr marL="0" marR="0" marT="5715" marB="0">
                    <a:lnL w="6095">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184784">
                <a:tc>
                  <a:txBody>
                    <a:bodyPr/>
                    <a:lstStyle/>
                    <a:p>
                      <a:pPr marL="95250">
                        <a:lnSpc>
                          <a:spcPct val="100000"/>
                        </a:lnSpc>
                        <a:spcBef>
                          <a:spcPts val="254"/>
                        </a:spcBef>
                      </a:pPr>
                      <a:r>
                        <a:rPr sz="950" spc="-10" dirty="0">
                          <a:latin typeface="Arial"/>
                          <a:cs typeface="Arial"/>
                        </a:rPr>
                        <a:t>Demand</a:t>
                      </a:r>
                      <a:r>
                        <a:rPr sz="950" spc="-105" dirty="0">
                          <a:latin typeface="Arial"/>
                          <a:cs typeface="Arial"/>
                        </a:rPr>
                        <a:t> </a:t>
                      </a:r>
                      <a:r>
                        <a:rPr sz="950" spc="-5" dirty="0">
                          <a:latin typeface="Arial"/>
                          <a:cs typeface="Arial"/>
                        </a:rPr>
                        <a:t>($m)</a:t>
                      </a:r>
                      <a:endParaRPr sz="950">
                        <a:latin typeface="Arial"/>
                        <a:cs typeface="Arial"/>
                      </a:endParaRPr>
                    </a:p>
                  </a:txBody>
                  <a:tcPr marL="0" marR="0" marT="32384"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113030" algn="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278765">
                        <a:lnSpc>
                          <a:spcPct val="100000"/>
                        </a:lnSpc>
                        <a:spcBef>
                          <a:spcPts val="254"/>
                        </a:spcBef>
                      </a:pPr>
                      <a:r>
                        <a:rPr sz="950" spc="-10" dirty="0">
                          <a:latin typeface="Arial"/>
                          <a:cs typeface="Arial"/>
                        </a:rPr>
                        <a:t>886-975</a:t>
                      </a:r>
                      <a:endParaRPr sz="950">
                        <a:latin typeface="Arial"/>
                        <a:cs typeface="Arial"/>
                      </a:endParaRPr>
                    </a:p>
                  </a:txBody>
                  <a:tcPr marL="0" marR="0" marT="32384"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113030" algn="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886-1,439</a:t>
                      </a:r>
                      <a:endParaRPr sz="950">
                        <a:latin typeface="Arial"/>
                        <a:cs typeface="Arial"/>
                      </a:endParaRPr>
                    </a:p>
                  </a:txBody>
                  <a:tcPr marL="0" marR="0" marT="32384" marB="0">
                    <a:lnL w="6095">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85927">
                <a:tc>
                  <a:txBody>
                    <a:bodyPr/>
                    <a:lstStyle/>
                    <a:p>
                      <a:pPr marL="95250">
                        <a:lnSpc>
                          <a:spcPct val="100000"/>
                        </a:lnSpc>
                        <a:spcBef>
                          <a:spcPts val="260"/>
                        </a:spcBef>
                      </a:pPr>
                      <a:r>
                        <a:rPr sz="950" spc="-10" dirty="0">
                          <a:latin typeface="Arial"/>
                          <a:cs typeface="Arial"/>
                        </a:rPr>
                        <a:t>Capacity</a:t>
                      </a:r>
                      <a:r>
                        <a:rPr sz="950" spc="-45" dirty="0">
                          <a:latin typeface="Arial"/>
                          <a:cs typeface="Arial"/>
                        </a:rPr>
                        <a:t> </a:t>
                      </a:r>
                      <a:r>
                        <a:rPr sz="950" spc="-10" dirty="0">
                          <a:latin typeface="Arial"/>
                          <a:cs typeface="Arial"/>
                        </a:rPr>
                        <a:t>Utilization</a:t>
                      </a:r>
                      <a:endParaRPr sz="950">
                        <a:latin typeface="Arial"/>
                        <a:cs typeface="Arial"/>
                      </a:endParaRPr>
                    </a:p>
                  </a:txBody>
                  <a:tcPr marL="0" marR="0" marT="33020" marB="0">
                    <a:lnL w="6096">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13030" algn="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2.6%</a:t>
                      </a:r>
                      <a:endParaRPr sz="950">
                        <a:latin typeface="Arial"/>
                        <a:cs typeface="Arial"/>
                      </a:endParaRPr>
                    </a:p>
                  </a:txBody>
                  <a:tcPr marL="0" marR="0" marT="3302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13030" algn="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6.3%</a:t>
                      </a:r>
                      <a:endParaRPr sz="950">
                        <a:latin typeface="Arial"/>
                        <a:cs typeface="Arial"/>
                      </a:endParaRPr>
                    </a:p>
                  </a:txBody>
                  <a:tcPr marL="0" marR="0" marT="33020" marB="0">
                    <a:lnL w="6095">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84784">
                <a:tc>
                  <a:txBody>
                    <a:bodyPr/>
                    <a:lstStyle/>
                    <a:p>
                      <a:pPr marL="93980">
                        <a:lnSpc>
                          <a:spcPct val="100000"/>
                        </a:lnSpc>
                        <a:spcBef>
                          <a:spcPts val="254"/>
                        </a:spcBef>
                      </a:pPr>
                      <a:r>
                        <a:rPr sz="950" spc="-5" dirty="0">
                          <a:latin typeface="Arial"/>
                          <a:cs typeface="Arial"/>
                        </a:rPr>
                        <a:t>Prices</a:t>
                      </a:r>
                      <a:endParaRPr sz="950">
                        <a:latin typeface="Arial"/>
                        <a:cs typeface="Arial"/>
                      </a:endParaRPr>
                    </a:p>
                  </a:txBody>
                  <a:tcPr marL="0" marR="0" marT="32384"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marR="113030" algn="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5">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4.8%</a:t>
                      </a:r>
                      <a:endParaRPr sz="950">
                        <a:latin typeface="Arial"/>
                        <a:cs typeface="Arial"/>
                      </a:endParaRPr>
                    </a:p>
                  </a:txBody>
                  <a:tcPr marL="0" marR="0" marT="32384"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marR="113030" algn="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5" dirty="0">
                          <a:latin typeface="Arial"/>
                          <a:cs typeface="Arial"/>
                        </a:rPr>
                        <a:t>15.7%</a:t>
                      </a:r>
                      <a:endParaRPr sz="950">
                        <a:latin typeface="Arial"/>
                        <a:cs typeface="Arial"/>
                      </a:endParaRPr>
                    </a:p>
                  </a:txBody>
                  <a:tcPr marL="0" marR="0" marT="32384" marB="0">
                    <a:lnL w="6095">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bl>
          </a:graphicData>
        </a:graphic>
      </p:graphicFrame>
      <p:sp>
        <p:nvSpPr>
          <p:cNvPr id="4" name="object 4"/>
          <p:cNvSpPr txBox="1"/>
          <p:nvPr/>
        </p:nvSpPr>
        <p:spPr>
          <a:xfrm>
            <a:off x="1177544" y="2874771"/>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8.</a:t>
            </a:r>
            <a:r>
              <a:rPr sz="950" b="1" spc="-15" dirty="0">
                <a:latin typeface="Arial"/>
                <a:cs typeface="Arial"/>
              </a:rPr>
              <a:t>1</a:t>
            </a:r>
            <a:r>
              <a:rPr sz="950" b="1" dirty="0">
                <a:latin typeface="Arial"/>
                <a:cs typeface="Arial"/>
              </a:rPr>
              <a:t>.</a:t>
            </a:r>
            <a:r>
              <a:rPr sz="950" b="1" spc="-5" dirty="0">
                <a:latin typeface="Arial"/>
                <a:cs typeface="Arial"/>
              </a:rPr>
              <a:t>1</a:t>
            </a:r>
            <a:endParaRPr sz="950">
              <a:latin typeface="Arial"/>
              <a:cs typeface="Arial"/>
            </a:endParaRPr>
          </a:p>
        </p:txBody>
      </p:sp>
      <p:sp>
        <p:nvSpPr>
          <p:cNvPr id="5" name="object 5"/>
          <p:cNvSpPr txBox="1"/>
          <p:nvPr/>
        </p:nvSpPr>
        <p:spPr>
          <a:xfrm>
            <a:off x="1608175" y="2874771"/>
            <a:ext cx="495934" cy="158750"/>
          </a:xfrm>
          <a:prstGeom prst="rect">
            <a:avLst/>
          </a:prstGeom>
        </p:spPr>
        <p:txBody>
          <a:bodyPr vert="horz" wrap="square" lIns="0" tIns="0" rIns="0" bIns="0" rtlCol="0">
            <a:spAutoFit/>
          </a:bodyPr>
          <a:lstStyle/>
          <a:p>
            <a:pPr marL="12700">
              <a:lnSpc>
                <a:spcPct val="100000"/>
              </a:lnSpc>
            </a:pPr>
            <a:r>
              <a:rPr sz="950" b="1" spc="-15" dirty="0">
                <a:latin typeface="Arial"/>
                <a:cs typeface="Arial"/>
              </a:rPr>
              <a:t>Demand</a:t>
            </a:r>
            <a:endParaRPr sz="950">
              <a:latin typeface="Arial"/>
              <a:cs typeface="Arial"/>
            </a:endParaRPr>
          </a:p>
        </p:txBody>
      </p:sp>
      <p:sp>
        <p:nvSpPr>
          <p:cNvPr id="6" name="object 6"/>
          <p:cNvSpPr txBox="1"/>
          <p:nvPr/>
        </p:nvSpPr>
        <p:spPr>
          <a:xfrm>
            <a:off x="1177544" y="3401631"/>
            <a:ext cx="5393690" cy="632460"/>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Tower demand rose </a:t>
            </a:r>
            <a:r>
              <a:rPr sz="950" b="1" dirty="0">
                <a:latin typeface="Arial"/>
                <a:cs typeface="Arial"/>
              </a:rPr>
              <a:t>6% </a:t>
            </a:r>
            <a:r>
              <a:rPr sz="950" b="1" spc="-5" dirty="0">
                <a:latin typeface="Arial"/>
                <a:cs typeface="Arial"/>
              </a:rPr>
              <a:t>in </a:t>
            </a:r>
            <a:r>
              <a:rPr sz="950" b="1" spc="-10" dirty="0">
                <a:latin typeface="Arial"/>
                <a:cs typeface="Arial"/>
              </a:rPr>
              <a:t>2012, primarily on orders from Asia and the Middle East. Falling fuel  demand in the US and Europe </a:t>
            </a:r>
            <a:r>
              <a:rPr sz="950" b="1" spc="-5" dirty="0">
                <a:latin typeface="Arial"/>
                <a:cs typeface="Arial"/>
              </a:rPr>
              <a:t>will </a:t>
            </a:r>
            <a:r>
              <a:rPr sz="950" b="1" spc="-10" dirty="0">
                <a:latin typeface="Arial"/>
                <a:cs typeface="Arial"/>
              </a:rPr>
              <a:t>curb demand growth in 2013 </a:t>
            </a:r>
            <a:r>
              <a:rPr sz="950" b="1" spc="-5" dirty="0">
                <a:latin typeface="Arial"/>
                <a:cs typeface="Arial"/>
              </a:rPr>
              <a:t>– </a:t>
            </a:r>
            <a:r>
              <a:rPr sz="950" b="1" spc="-10" dirty="0">
                <a:latin typeface="Arial"/>
                <a:cs typeface="Arial"/>
              </a:rPr>
              <a:t>to just </a:t>
            </a:r>
            <a:r>
              <a:rPr sz="950" b="1" spc="-5" dirty="0">
                <a:latin typeface="Arial"/>
                <a:cs typeface="Arial"/>
              </a:rPr>
              <a:t>0.5% – </a:t>
            </a:r>
            <a:r>
              <a:rPr sz="950" b="1" spc="-10" dirty="0">
                <a:latin typeface="Arial"/>
                <a:cs typeface="Arial"/>
              </a:rPr>
              <a:t>but Asian and  </a:t>
            </a:r>
            <a:r>
              <a:rPr sz="950" b="1" spc="-5" dirty="0">
                <a:latin typeface="Arial"/>
                <a:cs typeface="Arial"/>
              </a:rPr>
              <a:t>Latin </a:t>
            </a:r>
            <a:r>
              <a:rPr sz="950" b="1" spc="-10" dirty="0">
                <a:latin typeface="Arial"/>
                <a:cs typeface="Arial"/>
              </a:rPr>
              <a:t>American </a:t>
            </a:r>
            <a:r>
              <a:rPr sz="950" b="1" spc="-5" dirty="0">
                <a:latin typeface="Arial"/>
                <a:cs typeface="Arial"/>
              </a:rPr>
              <a:t>projects will </a:t>
            </a:r>
            <a:r>
              <a:rPr sz="950" b="1" spc="-10" dirty="0">
                <a:latin typeface="Arial"/>
                <a:cs typeface="Arial"/>
              </a:rPr>
              <a:t>drive demand up </a:t>
            </a:r>
            <a:r>
              <a:rPr sz="950" b="1" spc="-5" dirty="0">
                <a:latin typeface="Arial"/>
                <a:cs typeface="Arial"/>
              </a:rPr>
              <a:t>a total of 62.5% by 2020</a:t>
            </a:r>
            <a:r>
              <a:rPr sz="950" b="1" spc="20" dirty="0">
                <a:latin typeface="Arial"/>
                <a:cs typeface="Arial"/>
              </a:rPr>
              <a:t> </a:t>
            </a:r>
            <a:r>
              <a:rPr sz="950" b="1" spc="-10" dirty="0">
                <a:latin typeface="Arial"/>
                <a:cs typeface="Arial"/>
              </a:rPr>
              <a:t>Q1.</a:t>
            </a:r>
            <a:endParaRPr sz="950">
              <a:latin typeface="Arial"/>
              <a:cs typeface="Arial"/>
            </a:endParaRPr>
          </a:p>
        </p:txBody>
      </p:sp>
      <p:sp>
        <p:nvSpPr>
          <p:cNvPr id="7" name="object 7"/>
          <p:cNvSpPr txBox="1"/>
          <p:nvPr/>
        </p:nvSpPr>
        <p:spPr>
          <a:xfrm>
            <a:off x="1284983" y="4369985"/>
            <a:ext cx="5193030"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Spending on Towers is the most closely linked to overall refinery investments of any of the  subcategories covered in this study. Towers of various types are the most common structures in </a:t>
            </a:r>
            <a:r>
              <a:rPr sz="950" spc="-5" dirty="0">
                <a:latin typeface="Arial"/>
                <a:cs typeface="Arial"/>
              </a:rPr>
              <a:t>a  </a:t>
            </a:r>
            <a:r>
              <a:rPr sz="950" spc="-10" dirty="0">
                <a:latin typeface="Arial"/>
                <a:cs typeface="Arial"/>
              </a:rPr>
              <a:t>refinery and both greenfield developments and any expansion projects will include them. As </a:t>
            </a:r>
            <a:r>
              <a:rPr sz="950" spc="-5" dirty="0">
                <a:latin typeface="Arial"/>
                <a:cs typeface="Arial"/>
              </a:rPr>
              <a:t>a  </a:t>
            </a:r>
            <a:r>
              <a:rPr sz="950" spc="-10" dirty="0">
                <a:latin typeface="Arial"/>
                <a:cs typeface="Arial"/>
              </a:rPr>
              <a:t>result, Tower demand moves in virtual lockstep with overall refinery</a:t>
            </a:r>
            <a:r>
              <a:rPr sz="950" spc="135" dirty="0">
                <a:latin typeface="Arial"/>
                <a:cs typeface="Arial"/>
              </a:rPr>
              <a:t> </a:t>
            </a:r>
            <a:r>
              <a:rPr sz="950" spc="-10" dirty="0">
                <a:latin typeface="Arial"/>
                <a:cs typeface="Arial"/>
              </a:rPr>
              <a:t>spending.</a:t>
            </a:r>
            <a:endParaRPr sz="950">
              <a:latin typeface="Arial"/>
              <a:cs typeface="Arial"/>
            </a:endParaRPr>
          </a:p>
        </p:txBody>
      </p:sp>
      <p:sp>
        <p:nvSpPr>
          <p:cNvPr id="8" name="object 8"/>
          <p:cNvSpPr txBox="1"/>
          <p:nvPr/>
        </p:nvSpPr>
        <p:spPr>
          <a:xfrm>
            <a:off x="1284983" y="5544504"/>
            <a:ext cx="5250815" cy="2788920"/>
          </a:xfrm>
          <a:prstGeom prst="rect">
            <a:avLst/>
          </a:prstGeom>
        </p:spPr>
        <p:txBody>
          <a:bodyPr vert="horz" wrap="square" lIns="0" tIns="0" rIns="0" bIns="0" rtlCol="0">
            <a:spAutoFit/>
          </a:bodyPr>
          <a:lstStyle/>
          <a:p>
            <a:pPr marL="12700" marR="42545">
              <a:lnSpc>
                <a:spcPct val="142100"/>
              </a:lnSpc>
            </a:pPr>
            <a:r>
              <a:rPr sz="950" spc="-10" dirty="0">
                <a:latin typeface="Arial"/>
                <a:cs typeface="Arial"/>
              </a:rPr>
              <a:t>Refinery capital expenditures plummeted 10% in 2009 as the global economy sank into recession,  and only recovered </a:t>
            </a:r>
            <a:r>
              <a:rPr sz="950" spc="-15" dirty="0">
                <a:latin typeface="Arial"/>
                <a:cs typeface="Arial"/>
              </a:rPr>
              <a:t>3% </a:t>
            </a:r>
            <a:r>
              <a:rPr sz="950" spc="-10" dirty="0">
                <a:latin typeface="Arial"/>
                <a:cs typeface="Arial"/>
              </a:rPr>
              <a:t>per year in 2010 and 2011. Despite investments in major projects over</a:t>
            </a:r>
            <a:r>
              <a:rPr sz="950" spc="235" dirty="0">
                <a:latin typeface="Arial"/>
                <a:cs typeface="Arial"/>
              </a:rPr>
              <a:t> </a:t>
            </a:r>
            <a:r>
              <a:rPr sz="950" spc="-10" dirty="0">
                <a:latin typeface="Arial"/>
                <a:cs typeface="Arial"/>
              </a:rPr>
              <a:t>this</a:t>
            </a:r>
            <a:endParaRPr sz="950">
              <a:latin typeface="Arial"/>
              <a:cs typeface="Arial"/>
            </a:endParaRPr>
          </a:p>
          <a:p>
            <a:pPr marL="12700" marR="9525">
              <a:lnSpc>
                <a:spcPct val="142300"/>
              </a:lnSpc>
            </a:pPr>
            <a:r>
              <a:rPr sz="950" spc="-10" dirty="0">
                <a:latin typeface="Arial"/>
                <a:cs typeface="Arial"/>
              </a:rPr>
              <a:t>period (including Sinopec’s Fujian Refinery in China, Indian Projects in Bathinda and Vadinar, and  Motiva’s Port Arthur expansion in the US), multiple refineries in the US and Europe either closed or  have been converted </a:t>
            </a:r>
            <a:r>
              <a:rPr sz="950" spc="-5" dirty="0">
                <a:latin typeface="Arial"/>
                <a:cs typeface="Arial"/>
              </a:rPr>
              <a:t>to </a:t>
            </a:r>
            <a:r>
              <a:rPr sz="950" spc="-10" dirty="0">
                <a:latin typeface="Arial"/>
                <a:cs typeface="Arial"/>
              </a:rPr>
              <a:t>terminals, slowing demand growth. In 2012, multiple projects installed  towers prior to commissioning. These projects</a:t>
            </a:r>
            <a:r>
              <a:rPr sz="950" spc="70" dirty="0">
                <a:latin typeface="Arial"/>
                <a:cs typeface="Arial"/>
              </a:rPr>
              <a:t> </a:t>
            </a:r>
            <a:r>
              <a:rPr sz="950" spc="-10" dirty="0">
                <a:latin typeface="Arial"/>
                <a:cs typeface="Arial"/>
              </a:rPr>
              <a:t>include:</a:t>
            </a:r>
            <a:endParaRPr sz="950">
              <a:latin typeface="Arial"/>
              <a:cs typeface="Arial"/>
            </a:endParaRPr>
          </a:p>
          <a:p>
            <a:pPr marL="443230" marR="125095" indent="-215900">
              <a:lnSpc>
                <a:spcPct val="142600"/>
              </a:lnSpc>
              <a:spcBef>
                <a:spcPts val="620"/>
              </a:spcBef>
              <a:buFont typeface="Symbol"/>
              <a:buChar char=""/>
              <a:tabLst>
                <a:tab pos="442595" algn="l"/>
                <a:tab pos="443865" algn="l"/>
              </a:tabLst>
            </a:pPr>
            <a:r>
              <a:rPr sz="950" spc="-10" dirty="0">
                <a:latin typeface="Arial"/>
                <a:cs typeface="Arial"/>
              </a:rPr>
              <a:t>Sinochem’s 240k bpd Quanzhou refinery installed 32 towers, including reformers, sour  water strippers, and multiple aromatics extraction units, </a:t>
            </a:r>
            <a:r>
              <a:rPr sz="950" spc="-5" dirty="0">
                <a:latin typeface="Arial"/>
                <a:cs typeface="Arial"/>
              </a:rPr>
              <a:t>in </a:t>
            </a:r>
            <a:r>
              <a:rPr sz="950" spc="-10" dirty="0">
                <a:latin typeface="Arial"/>
                <a:cs typeface="Arial"/>
              </a:rPr>
              <a:t>preparation </a:t>
            </a:r>
            <a:r>
              <a:rPr sz="950" spc="-5" dirty="0">
                <a:latin typeface="Arial"/>
                <a:cs typeface="Arial"/>
              </a:rPr>
              <a:t>for </a:t>
            </a:r>
            <a:r>
              <a:rPr sz="950" spc="-10" dirty="0">
                <a:latin typeface="Arial"/>
                <a:cs typeface="Arial"/>
              </a:rPr>
              <a:t>commissioning  this</a:t>
            </a:r>
            <a:r>
              <a:rPr sz="950" spc="-70" dirty="0">
                <a:latin typeface="Arial"/>
                <a:cs typeface="Arial"/>
              </a:rPr>
              <a:t> </a:t>
            </a:r>
            <a:r>
              <a:rPr sz="950" spc="-10" dirty="0">
                <a:latin typeface="Arial"/>
                <a:cs typeface="Arial"/>
              </a:rPr>
              <a:t>year.</a:t>
            </a:r>
            <a:endParaRPr sz="950">
              <a:latin typeface="Arial"/>
              <a:cs typeface="Arial"/>
            </a:endParaRPr>
          </a:p>
          <a:p>
            <a:pPr marL="443230" marR="150495" indent="-215900">
              <a:lnSpc>
                <a:spcPct val="142600"/>
              </a:lnSpc>
              <a:spcBef>
                <a:spcPts val="50"/>
              </a:spcBef>
              <a:buFont typeface="Symbol"/>
              <a:buChar char=""/>
              <a:tabLst>
                <a:tab pos="442595" algn="l"/>
                <a:tab pos="443865" algn="l"/>
              </a:tabLst>
            </a:pPr>
            <a:r>
              <a:rPr sz="950" spc="-10" dirty="0">
                <a:latin typeface="Arial"/>
                <a:cs typeface="Arial"/>
              </a:rPr>
              <a:t>Chesapeake installed three demethanizer towers at its Kensington NGL plant, which </a:t>
            </a:r>
            <a:r>
              <a:rPr sz="950" spc="-15" dirty="0">
                <a:latin typeface="Arial"/>
                <a:cs typeface="Arial"/>
              </a:rPr>
              <a:t>will  </a:t>
            </a:r>
            <a:r>
              <a:rPr sz="950" spc="-10" dirty="0">
                <a:latin typeface="Arial"/>
                <a:cs typeface="Arial"/>
              </a:rPr>
              <a:t>enter commercial operations in 2013</a:t>
            </a:r>
            <a:r>
              <a:rPr sz="950" spc="-5" dirty="0">
                <a:latin typeface="Arial"/>
                <a:cs typeface="Arial"/>
              </a:rPr>
              <a:t> </a:t>
            </a:r>
            <a:r>
              <a:rPr sz="950" spc="-10" dirty="0">
                <a:latin typeface="Arial"/>
                <a:cs typeface="Arial"/>
              </a:rPr>
              <a:t>Q2.</a:t>
            </a:r>
            <a:endParaRPr sz="950">
              <a:latin typeface="Arial"/>
              <a:cs typeface="Arial"/>
            </a:endParaRPr>
          </a:p>
          <a:p>
            <a:pPr marL="443230" marR="5080" indent="-215900">
              <a:lnSpc>
                <a:spcPct val="142600"/>
              </a:lnSpc>
              <a:spcBef>
                <a:spcPts val="50"/>
              </a:spcBef>
              <a:buFont typeface="Symbol"/>
              <a:buChar char=""/>
              <a:tabLst>
                <a:tab pos="442595" algn="l"/>
                <a:tab pos="443865" algn="l"/>
              </a:tabLst>
            </a:pPr>
            <a:r>
              <a:rPr sz="950" spc="-10" dirty="0">
                <a:latin typeface="Arial"/>
                <a:cs typeface="Arial"/>
              </a:rPr>
              <a:t>Although not all of the towers are completed, Lukoil ordered six units for its Volgograd  refinery expansion. Progress payments on the units contributed to demand growth in</a:t>
            </a:r>
            <a:r>
              <a:rPr sz="950" spc="150" dirty="0">
                <a:latin typeface="Arial"/>
                <a:cs typeface="Arial"/>
              </a:rPr>
              <a:t> </a:t>
            </a:r>
            <a:r>
              <a:rPr sz="950" spc="-10" dirty="0">
                <a:latin typeface="Arial"/>
                <a:cs typeface="Arial"/>
              </a:rPr>
              <a:t>2012.</a:t>
            </a:r>
            <a:endParaRPr sz="950">
              <a:latin typeface="Arial"/>
              <a:cs typeface="Arial"/>
            </a:endParaRPr>
          </a:p>
        </p:txBody>
      </p:sp>
      <p:sp>
        <p:nvSpPr>
          <p:cNvPr id="9" name="object 9"/>
          <p:cNvSpPr txBox="1"/>
          <p:nvPr/>
        </p:nvSpPr>
        <p:spPr>
          <a:xfrm>
            <a:off x="1284983" y="8669742"/>
            <a:ext cx="5226685" cy="425450"/>
          </a:xfrm>
          <a:prstGeom prst="rect">
            <a:avLst/>
          </a:prstGeom>
        </p:spPr>
        <p:txBody>
          <a:bodyPr vert="horz" wrap="square" lIns="0" tIns="0" rIns="0" bIns="0" rtlCol="0">
            <a:spAutoFit/>
          </a:bodyPr>
          <a:lstStyle/>
          <a:p>
            <a:pPr marL="12700" marR="5715">
              <a:lnSpc>
                <a:spcPct val="142100"/>
              </a:lnSpc>
            </a:pPr>
            <a:r>
              <a:rPr sz="950" spc="-10" dirty="0">
                <a:latin typeface="Arial"/>
                <a:cs typeface="Arial"/>
              </a:rPr>
              <a:t>Demand growth has slowed in 2013 on soft spending in the US and Western Europe due to falling  fuel </a:t>
            </a:r>
            <a:r>
              <a:rPr sz="950" spc="-15" dirty="0">
                <a:latin typeface="Arial"/>
                <a:cs typeface="Arial"/>
              </a:rPr>
              <a:t>demand </a:t>
            </a:r>
            <a:r>
              <a:rPr sz="950" spc="-10" dirty="0">
                <a:latin typeface="Arial"/>
                <a:cs typeface="Arial"/>
              </a:rPr>
              <a:t>and refinery closures. In the US, fuel demand is falling at </a:t>
            </a:r>
            <a:r>
              <a:rPr sz="950" spc="-5" dirty="0">
                <a:latin typeface="Arial"/>
                <a:cs typeface="Arial"/>
              </a:rPr>
              <a:t>a </a:t>
            </a:r>
            <a:r>
              <a:rPr sz="950" spc="-10" dirty="0">
                <a:latin typeface="Arial"/>
                <a:cs typeface="Arial"/>
              </a:rPr>
              <a:t>rate of 1.5% per year,</a:t>
            </a:r>
            <a:r>
              <a:rPr sz="950" spc="240" dirty="0">
                <a:latin typeface="Arial"/>
                <a:cs typeface="Arial"/>
              </a:rPr>
              <a:t> </a:t>
            </a:r>
            <a:r>
              <a:rPr sz="950" spc="-10" dirty="0">
                <a:latin typeface="Arial"/>
                <a:cs typeface="Arial"/>
              </a:rPr>
              <a:t>and</a:t>
            </a:r>
            <a:endParaRPr sz="950">
              <a:latin typeface="Arial"/>
              <a:cs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658"/>
            <a:ext cx="5293360" cy="4198620"/>
          </a:xfrm>
          <a:prstGeom prst="rect">
            <a:avLst/>
          </a:prstGeom>
        </p:spPr>
        <p:txBody>
          <a:bodyPr vert="horz" wrap="square" lIns="0" tIns="0" rIns="0" bIns="0" rtlCol="0">
            <a:spAutoFit/>
          </a:bodyPr>
          <a:lstStyle/>
          <a:p>
            <a:pPr marL="12700" marR="63500">
              <a:lnSpc>
                <a:spcPct val="142100"/>
              </a:lnSpc>
            </a:pPr>
            <a:r>
              <a:rPr sz="950" spc="-10" dirty="0">
                <a:latin typeface="Arial"/>
                <a:cs typeface="Arial"/>
              </a:rPr>
              <a:t>with Motiva’s recently completed Port Arthur expansion, refiners are reluctant </a:t>
            </a:r>
            <a:r>
              <a:rPr sz="950" spc="-5" dirty="0">
                <a:latin typeface="Arial"/>
                <a:cs typeface="Arial"/>
              </a:rPr>
              <a:t>to </a:t>
            </a:r>
            <a:r>
              <a:rPr sz="950" spc="-10" dirty="0">
                <a:latin typeface="Arial"/>
                <a:cs typeface="Arial"/>
              </a:rPr>
              <a:t>invest during </a:t>
            </a:r>
            <a:r>
              <a:rPr sz="950" spc="-5" dirty="0">
                <a:latin typeface="Arial"/>
                <a:cs typeface="Arial"/>
              </a:rPr>
              <a:t>the  </a:t>
            </a:r>
            <a:r>
              <a:rPr sz="950" spc="-10" dirty="0">
                <a:latin typeface="Arial"/>
                <a:cs typeface="Arial"/>
              </a:rPr>
              <a:t>prolonged economic slowdown. As </a:t>
            </a:r>
            <a:r>
              <a:rPr sz="950" spc="-5" dirty="0">
                <a:latin typeface="Arial"/>
                <a:cs typeface="Arial"/>
              </a:rPr>
              <a:t>a </a:t>
            </a:r>
            <a:r>
              <a:rPr sz="950" spc="-10" dirty="0">
                <a:latin typeface="Arial"/>
                <a:cs typeface="Arial"/>
              </a:rPr>
              <a:t>result, Tower demand will drop </a:t>
            </a:r>
            <a:r>
              <a:rPr sz="950" spc="-5" dirty="0">
                <a:latin typeface="Arial"/>
                <a:cs typeface="Arial"/>
              </a:rPr>
              <a:t>a </a:t>
            </a:r>
            <a:r>
              <a:rPr sz="950" spc="-10" dirty="0">
                <a:latin typeface="Arial"/>
                <a:cs typeface="Arial"/>
              </a:rPr>
              <a:t>total of 2.5% this year in</a:t>
            </a:r>
            <a:r>
              <a:rPr sz="950" spc="170" dirty="0">
                <a:latin typeface="Arial"/>
                <a:cs typeface="Arial"/>
              </a:rPr>
              <a:t> </a:t>
            </a:r>
            <a:r>
              <a:rPr sz="950" spc="-10" dirty="0">
                <a:latin typeface="Arial"/>
                <a:cs typeface="Arial"/>
              </a:rPr>
              <a:t>the</a:t>
            </a:r>
            <a:endParaRPr sz="950">
              <a:latin typeface="Arial"/>
              <a:cs typeface="Arial"/>
            </a:endParaRPr>
          </a:p>
          <a:p>
            <a:pPr marL="12700" marR="424815">
              <a:lnSpc>
                <a:spcPct val="142100"/>
              </a:lnSpc>
            </a:pPr>
            <a:r>
              <a:rPr sz="950" spc="-10" dirty="0">
                <a:latin typeface="Arial"/>
                <a:cs typeface="Arial"/>
              </a:rPr>
              <a:t>Americas. In Europe, multiple refineries scheduled for turnarounds or upgrades have closed  instead, which will cause </a:t>
            </a:r>
            <a:r>
              <a:rPr sz="950" spc="-5" dirty="0">
                <a:latin typeface="Arial"/>
                <a:cs typeface="Arial"/>
              </a:rPr>
              <a:t>a </a:t>
            </a:r>
            <a:r>
              <a:rPr sz="950" spc="-10" dirty="0">
                <a:latin typeface="Arial"/>
                <a:cs typeface="Arial"/>
              </a:rPr>
              <a:t>similar 2% drop in EMEA demand this year. For</a:t>
            </a:r>
            <a:r>
              <a:rPr sz="950" spc="145" dirty="0">
                <a:latin typeface="Arial"/>
                <a:cs typeface="Arial"/>
              </a:rPr>
              <a:t> </a:t>
            </a:r>
            <a:r>
              <a:rPr sz="950" spc="-10" dirty="0">
                <a:latin typeface="Arial"/>
                <a:cs typeface="Arial"/>
              </a:rPr>
              <a:t>example:</a:t>
            </a:r>
            <a:endParaRPr sz="950">
              <a:latin typeface="Arial"/>
              <a:cs typeface="Arial"/>
            </a:endParaRPr>
          </a:p>
          <a:p>
            <a:pPr>
              <a:lnSpc>
                <a:spcPct val="100000"/>
              </a:lnSpc>
              <a:spcBef>
                <a:spcPts val="10"/>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Shell closed its 100k bpd Hamburg refinery in 2012, which was due for an</a:t>
            </a:r>
            <a:r>
              <a:rPr sz="950" spc="145" dirty="0">
                <a:latin typeface="Arial"/>
                <a:cs typeface="Arial"/>
              </a:rPr>
              <a:t> </a:t>
            </a:r>
            <a:r>
              <a:rPr sz="950" spc="-10" dirty="0">
                <a:latin typeface="Arial"/>
                <a:cs typeface="Arial"/>
              </a:rPr>
              <a:t>upgrade.</a:t>
            </a:r>
            <a:endParaRPr sz="950">
              <a:latin typeface="Arial"/>
              <a:cs typeface="Arial"/>
            </a:endParaRPr>
          </a:p>
          <a:p>
            <a:pPr marL="443230" marR="186690" indent="-215900">
              <a:lnSpc>
                <a:spcPct val="142100"/>
              </a:lnSpc>
              <a:spcBef>
                <a:spcPts val="65"/>
              </a:spcBef>
              <a:buFont typeface="Symbol"/>
              <a:buChar char=""/>
              <a:tabLst>
                <a:tab pos="442595" algn="l"/>
                <a:tab pos="443865" algn="l"/>
              </a:tabLst>
            </a:pPr>
            <a:r>
              <a:rPr sz="950" spc="-10" dirty="0">
                <a:latin typeface="Arial"/>
                <a:cs typeface="Arial"/>
              </a:rPr>
              <a:t>Petroplus sudden insolvency has shuttered units including the Petit Couronne refinery in  France and the Coryton refinery in the</a:t>
            </a:r>
            <a:r>
              <a:rPr sz="950" spc="25" dirty="0">
                <a:latin typeface="Arial"/>
                <a:cs typeface="Arial"/>
              </a:rPr>
              <a:t> </a:t>
            </a:r>
            <a:r>
              <a:rPr sz="950" spc="-10" dirty="0">
                <a:latin typeface="Arial"/>
                <a:cs typeface="Arial"/>
              </a:rPr>
              <a:t>UK.</a:t>
            </a:r>
            <a:endParaRPr sz="950">
              <a:latin typeface="Arial"/>
              <a:cs typeface="Arial"/>
            </a:endParaRPr>
          </a:p>
          <a:p>
            <a:pPr marL="443230" marR="33020" indent="-215900">
              <a:lnSpc>
                <a:spcPct val="142100"/>
              </a:lnSpc>
              <a:spcBef>
                <a:spcPts val="60"/>
              </a:spcBef>
              <a:buFont typeface="Symbol"/>
              <a:buChar char=""/>
              <a:tabLst>
                <a:tab pos="442595" algn="l"/>
                <a:tab pos="443865" algn="l"/>
              </a:tabLst>
            </a:pPr>
            <a:r>
              <a:rPr sz="950" spc="-10" dirty="0">
                <a:latin typeface="Arial"/>
                <a:cs typeface="Arial"/>
              </a:rPr>
              <a:t>TNK BP’s 140k Lisichansk refinery in Ukraine closed, instead of carrying out modernization  plans.</a:t>
            </a:r>
            <a:endParaRPr sz="950">
              <a:latin typeface="Arial"/>
              <a:cs typeface="Arial"/>
            </a:endParaRPr>
          </a:p>
          <a:p>
            <a:pPr>
              <a:lnSpc>
                <a:spcPct val="100000"/>
              </a:lnSpc>
              <a:spcBef>
                <a:spcPts val="35"/>
              </a:spcBef>
              <a:buFont typeface="Symbol"/>
              <a:buChar char=""/>
            </a:pPr>
            <a:endParaRPr sz="1400">
              <a:latin typeface="Times New Roman"/>
              <a:cs typeface="Times New Roman"/>
            </a:endParaRPr>
          </a:p>
          <a:p>
            <a:pPr marL="12700" marR="5080">
              <a:lnSpc>
                <a:spcPct val="142400"/>
              </a:lnSpc>
              <a:spcBef>
                <a:spcPts val="5"/>
              </a:spcBef>
            </a:pPr>
            <a:r>
              <a:rPr sz="950" spc="-10" dirty="0">
                <a:latin typeface="Arial"/>
                <a:cs typeface="Arial"/>
              </a:rPr>
              <a:t>Tower demand will rise 4.5% in Asia in 2013, preventing </a:t>
            </a:r>
            <a:r>
              <a:rPr sz="950" spc="-5" dirty="0">
                <a:latin typeface="Arial"/>
                <a:cs typeface="Arial"/>
              </a:rPr>
              <a:t>a </a:t>
            </a:r>
            <a:r>
              <a:rPr sz="950" spc="-10" dirty="0">
                <a:latin typeface="Arial"/>
                <a:cs typeface="Arial"/>
              </a:rPr>
              <a:t>drop in global sales this year. Beijing has  ordered refiners to build </a:t>
            </a:r>
            <a:r>
              <a:rPr sz="950" spc="-5" dirty="0">
                <a:latin typeface="Arial"/>
                <a:cs typeface="Arial"/>
              </a:rPr>
              <a:t>facilities </a:t>
            </a:r>
            <a:r>
              <a:rPr sz="950" spc="-10" dirty="0">
                <a:latin typeface="Arial"/>
                <a:cs typeface="Arial"/>
              </a:rPr>
              <a:t>capable of complying with Euro </a:t>
            </a:r>
            <a:r>
              <a:rPr sz="950" spc="-5" dirty="0">
                <a:latin typeface="Arial"/>
                <a:cs typeface="Arial"/>
              </a:rPr>
              <a:t>6 </a:t>
            </a:r>
            <a:r>
              <a:rPr sz="950" spc="-10" dirty="0">
                <a:latin typeface="Arial"/>
                <a:cs typeface="Arial"/>
              </a:rPr>
              <a:t>fuel standards by 2017, and  multiple refineries under construction </a:t>
            </a:r>
            <a:r>
              <a:rPr sz="950" spc="-5" dirty="0">
                <a:latin typeface="Arial"/>
                <a:cs typeface="Arial"/>
              </a:rPr>
              <a:t>will </a:t>
            </a:r>
            <a:r>
              <a:rPr sz="950" spc="-10" dirty="0">
                <a:latin typeface="Arial"/>
                <a:cs typeface="Arial"/>
              </a:rPr>
              <a:t>order towers this</a:t>
            </a:r>
            <a:r>
              <a:rPr sz="950" spc="85" dirty="0">
                <a:latin typeface="Arial"/>
                <a:cs typeface="Arial"/>
              </a:rPr>
              <a:t> </a:t>
            </a:r>
            <a:r>
              <a:rPr sz="950" spc="-10" dirty="0">
                <a:latin typeface="Arial"/>
                <a:cs typeface="Arial"/>
              </a:rPr>
              <a:t>year.</a:t>
            </a:r>
            <a:endParaRPr sz="950">
              <a:latin typeface="Arial"/>
              <a:cs typeface="Arial"/>
            </a:endParaRPr>
          </a:p>
          <a:p>
            <a:pPr marL="443230" marR="172085" indent="-215900">
              <a:lnSpc>
                <a:spcPct val="142600"/>
              </a:lnSpc>
              <a:spcBef>
                <a:spcPts val="615"/>
              </a:spcBef>
              <a:buFont typeface="Symbol"/>
              <a:buChar char=""/>
              <a:tabLst>
                <a:tab pos="442595" algn="l"/>
                <a:tab pos="443865" algn="l"/>
              </a:tabLst>
            </a:pPr>
            <a:r>
              <a:rPr sz="950" spc="-10" dirty="0">
                <a:latin typeface="Arial"/>
                <a:cs typeface="Arial"/>
              </a:rPr>
              <a:t>Sinopec is building two new refineries, </a:t>
            </a:r>
            <a:r>
              <a:rPr sz="950" spc="-5" dirty="0">
                <a:latin typeface="Arial"/>
                <a:cs typeface="Arial"/>
              </a:rPr>
              <a:t>a </a:t>
            </a:r>
            <a:r>
              <a:rPr sz="950" spc="-10" dirty="0">
                <a:latin typeface="Arial"/>
                <a:cs typeface="Arial"/>
              </a:rPr>
              <a:t>350k bpd complex in Zhanjiang and </a:t>
            </a:r>
            <a:r>
              <a:rPr sz="950" spc="-5" dirty="0">
                <a:latin typeface="Arial"/>
                <a:cs typeface="Arial"/>
              </a:rPr>
              <a:t>a </a:t>
            </a:r>
            <a:r>
              <a:rPr sz="950" spc="-10" dirty="0">
                <a:latin typeface="Arial"/>
                <a:cs typeface="Arial"/>
              </a:rPr>
              <a:t>180k bod  unit </a:t>
            </a:r>
            <a:r>
              <a:rPr sz="950" spc="-5" dirty="0">
                <a:latin typeface="Arial"/>
                <a:cs typeface="Arial"/>
              </a:rPr>
              <a:t>in</a:t>
            </a:r>
            <a:r>
              <a:rPr sz="950" spc="-50" dirty="0">
                <a:latin typeface="Arial"/>
                <a:cs typeface="Arial"/>
              </a:rPr>
              <a:t> </a:t>
            </a:r>
            <a:r>
              <a:rPr sz="950" spc="-10" dirty="0">
                <a:latin typeface="Arial"/>
                <a:cs typeface="Arial"/>
              </a:rPr>
              <a:t>Zhenhai.</a:t>
            </a:r>
            <a:endParaRPr sz="950">
              <a:latin typeface="Arial"/>
              <a:cs typeface="Arial"/>
            </a:endParaRPr>
          </a:p>
          <a:p>
            <a:pPr marL="443230" indent="-215900">
              <a:lnSpc>
                <a:spcPct val="100000"/>
              </a:lnSpc>
              <a:spcBef>
                <a:spcPts val="535"/>
              </a:spcBef>
              <a:buFont typeface="Symbol"/>
              <a:buChar char=""/>
              <a:tabLst>
                <a:tab pos="442595" algn="l"/>
                <a:tab pos="443865" algn="l"/>
              </a:tabLst>
            </a:pPr>
            <a:r>
              <a:rPr sz="950" spc="-10" dirty="0">
                <a:latin typeface="Arial"/>
                <a:cs typeface="Arial"/>
              </a:rPr>
              <a:t>CNOOC’s 220k bpd Huizhou refinery is scheduled for completion </a:t>
            </a:r>
            <a:r>
              <a:rPr sz="950" spc="-5" dirty="0">
                <a:latin typeface="Arial"/>
                <a:cs typeface="Arial"/>
              </a:rPr>
              <a:t>in</a:t>
            </a:r>
            <a:r>
              <a:rPr sz="950" spc="80" dirty="0">
                <a:latin typeface="Arial"/>
                <a:cs typeface="Arial"/>
              </a:rPr>
              <a:t> </a:t>
            </a:r>
            <a:r>
              <a:rPr sz="950" spc="-10" dirty="0">
                <a:latin typeface="Arial"/>
                <a:cs typeface="Arial"/>
              </a:rPr>
              <a:t>2014.</a:t>
            </a:r>
            <a:endParaRPr sz="950">
              <a:latin typeface="Arial"/>
              <a:cs typeface="Arial"/>
            </a:endParaRPr>
          </a:p>
          <a:p>
            <a:pPr marL="443230" indent="-215900">
              <a:lnSpc>
                <a:spcPct val="100000"/>
              </a:lnSpc>
              <a:spcBef>
                <a:spcPts val="550"/>
              </a:spcBef>
              <a:buFont typeface="Symbol"/>
              <a:buChar char=""/>
              <a:tabLst>
                <a:tab pos="442595" algn="l"/>
                <a:tab pos="443865" algn="l"/>
              </a:tabLst>
            </a:pPr>
            <a:r>
              <a:rPr sz="950" spc="-10" dirty="0">
                <a:latin typeface="Arial"/>
                <a:cs typeface="Arial"/>
              </a:rPr>
              <a:t>Petrochina and Rosneft are cooperating to build 200k bpd refinery </a:t>
            </a:r>
            <a:r>
              <a:rPr sz="950" spc="-5" dirty="0">
                <a:latin typeface="Arial"/>
                <a:cs typeface="Arial"/>
              </a:rPr>
              <a:t>in</a:t>
            </a:r>
            <a:r>
              <a:rPr sz="950" spc="120" dirty="0">
                <a:latin typeface="Arial"/>
                <a:cs typeface="Arial"/>
              </a:rPr>
              <a:t> </a:t>
            </a:r>
            <a:r>
              <a:rPr sz="950" spc="-10" dirty="0">
                <a:latin typeface="Arial"/>
                <a:cs typeface="Arial"/>
              </a:rPr>
              <a:t>Dagang.</a:t>
            </a:r>
            <a:endParaRPr sz="950">
              <a:latin typeface="Arial"/>
              <a:cs typeface="Arial"/>
            </a:endParaRPr>
          </a:p>
          <a:p>
            <a:pPr>
              <a:lnSpc>
                <a:spcPct val="100000"/>
              </a:lnSpc>
            </a:pPr>
            <a:endParaRPr sz="1100">
              <a:latin typeface="Times New Roman"/>
              <a:cs typeface="Times New Roman"/>
            </a:endParaRPr>
          </a:p>
          <a:p>
            <a:pPr>
              <a:lnSpc>
                <a:spcPct val="100000"/>
              </a:lnSpc>
              <a:spcBef>
                <a:spcPts val="40"/>
              </a:spcBef>
            </a:pPr>
            <a:endParaRPr sz="1200">
              <a:latin typeface="Times New Roman"/>
              <a:cs typeface="Times New Roman"/>
            </a:endParaRPr>
          </a:p>
          <a:p>
            <a:pPr marL="1741170">
              <a:lnSpc>
                <a:spcPct val="100000"/>
              </a:lnSpc>
            </a:pPr>
            <a:r>
              <a:rPr sz="950" b="1" spc="-10" dirty="0">
                <a:latin typeface="Arial"/>
                <a:cs typeface="Arial"/>
              </a:rPr>
              <a:t>Figure 10: Demand for</a:t>
            </a:r>
            <a:r>
              <a:rPr sz="950" b="1" spc="-40" dirty="0">
                <a:latin typeface="Arial"/>
                <a:cs typeface="Arial"/>
              </a:rPr>
              <a:t> </a:t>
            </a:r>
            <a:r>
              <a:rPr sz="950" b="1" spc="-10" dirty="0">
                <a:latin typeface="Arial"/>
                <a:cs typeface="Arial"/>
              </a:rPr>
              <a:t>Towers</a:t>
            </a:r>
            <a:endParaRPr sz="950">
              <a:latin typeface="Arial"/>
              <a:cs typeface="Arial"/>
            </a:endParaRPr>
          </a:p>
        </p:txBody>
      </p:sp>
      <p:sp>
        <p:nvSpPr>
          <p:cNvPr id="3" name="object 3"/>
          <p:cNvSpPr txBox="1"/>
          <p:nvPr/>
        </p:nvSpPr>
        <p:spPr>
          <a:xfrm>
            <a:off x="1284986" y="7324407"/>
            <a:ext cx="517461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Tower demand growth </a:t>
            </a:r>
            <a:r>
              <a:rPr sz="950" spc="-5" dirty="0">
                <a:latin typeface="Arial"/>
                <a:cs typeface="Arial"/>
              </a:rPr>
              <a:t>will </a:t>
            </a:r>
            <a:r>
              <a:rPr sz="950" spc="-10" dirty="0">
                <a:latin typeface="Arial"/>
                <a:cs typeface="Arial"/>
              </a:rPr>
              <a:t>accelerate </a:t>
            </a:r>
            <a:r>
              <a:rPr sz="950" spc="-5" dirty="0">
                <a:latin typeface="Arial"/>
                <a:cs typeface="Arial"/>
              </a:rPr>
              <a:t>to </a:t>
            </a:r>
            <a:r>
              <a:rPr sz="950" spc="-15" dirty="0">
                <a:latin typeface="Arial"/>
                <a:cs typeface="Arial"/>
              </a:rPr>
              <a:t>7% </a:t>
            </a:r>
            <a:r>
              <a:rPr sz="950" spc="-5" dirty="0">
                <a:latin typeface="Arial"/>
                <a:cs typeface="Arial"/>
              </a:rPr>
              <a:t>in </a:t>
            </a:r>
            <a:r>
              <a:rPr sz="950" spc="-10" dirty="0">
                <a:latin typeface="Arial"/>
                <a:cs typeface="Arial"/>
              </a:rPr>
              <a:t>2014, </a:t>
            </a:r>
            <a:r>
              <a:rPr sz="950" spc="-15" dirty="0">
                <a:latin typeface="Arial"/>
                <a:cs typeface="Arial"/>
              </a:rPr>
              <a:t>8% </a:t>
            </a:r>
            <a:r>
              <a:rPr sz="950" spc="-10" dirty="0">
                <a:latin typeface="Arial"/>
                <a:cs typeface="Arial"/>
              </a:rPr>
              <a:t>per year </a:t>
            </a:r>
            <a:r>
              <a:rPr sz="950" spc="-5" dirty="0">
                <a:latin typeface="Arial"/>
                <a:cs typeface="Arial"/>
              </a:rPr>
              <a:t>through </a:t>
            </a:r>
            <a:r>
              <a:rPr sz="950" spc="-10" dirty="0">
                <a:latin typeface="Arial"/>
                <a:cs typeface="Arial"/>
              </a:rPr>
              <a:t>2020 </a:t>
            </a:r>
            <a:r>
              <a:rPr sz="950" spc="-5" dirty="0">
                <a:latin typeface="Arial"/>
                <a:cs typeface="Arial"/>
              </a:rPr>
              <a:t>on refinery  </a:t>
            </a:r>
            <a:r>
              <a:rPr sz="950" spc="-10" dirty="0">
                <a:latin typeface="Arial"/>
                <a:cs typeface="Arial"/>
              </a:rPr>
              <a:t>investments in Asia, Russia, </a:t>
            </a:r>
            <a:r>
              <a:rPr sz="950" spc="-5" dirty="0">
                <a:latin typeface="Arial"/>
                <a:cs typeface="Arial"/>
              </a:rPr>
              <a:t>the </a:t>
            </a:r>
            <a:r>
              <a:rPr sz="950" spc="-10" dirty="0">
                <a:latin typeface="Arial"/>
                <a:cs typeface="Arial"/>
              </a:rPr>
              <a:t>Middle East, and </a:t>
            </a:r>
            <a:r>
              <a:rPr sz="950" spc="-5" dirty="0">
                <a:latin typeface="Arial"/>
                <a:cs typeface="Arial"/>
              </a:rPr>
              <a:t>Latin </a:t>
            </a:r>
            <a:r>
              <a:rPr sz="950" spc="-10" dirty="0">
                <a:latin typeface="Arial"/>
                <a:cs typeface="Arial"/>
              </a:rPr>
              <a:t>America, for cumulative growth of 63% by  2020</a:t>
            </a:r>
            <a:r>
              <a:rPr sz="950" spc="-90" dirty="0">
                <a:latin typeface="Arial"/>
                <a:cs typeface="Arial"/>
              </a:rPr>
              <a:t> </a:t>
            </a:r>
            <a:r>
              <a:rPr sz="950" spc="-10" dirty="0">
                <a:latin typeface="Arial"/>
                <a:cs typeface="Arial"/>
              </a:rPr>
              <a:t>Q1.</a:t>
            </a:r>
            <a:endParaRPr sz="950">
              <a:latin typeface="Arial"/>
              <a:cs typeface="Arial"/>
            </a:endParaRPr>
          </a:p>
        </p:txBody>
      </p:sp>
      <p:sp>
        <p:nvSpPr>
          <p:cNvPr id="4" name="object 4"/>
          <p:cNvSpPr txBox="1"/>
          <p:nvPr/>
        </p:nvSpPr>
        <p:spPr>
          <a:xfrm>
            <a:off x="1284986" y="8293341"/>
            <a:ext cx="522859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Asian demand will double over the forecast period (to $800m per quarter), as </a:t>
            </a:r>
            <a:r>
              <a:rPr sz="950" spc="-5" dirty="0">
                <a:latin typeface="Arial"/>
                <a:cs typeface="Arial"/>
              </a:rPr>
              <a:t>refiners </a:t>
            </a:r>
            <a:r>
              <a:rPr sz="950" spc="-10" dirty="0">
                <a:latin typeface="Arial"/>
                <a:cs typeface="Arial"/>
              </a:rPr>
              <a:t>add capacity  in China, India, and throughout Southeast Asia. These plans</a:t>
            </a:r>
            <a:r>
              <a:rPr sz="950" spc="114" dirty="0">
                <a:latin typeface="Arial"/>
                <a:cs typeface="Arial"/>
              </a:rPr>
              <a:t> </a:t>
            </a:r>
            <a:r>
              <a:rPr sz="950" spc="-10" dirty="0">
                <a:latin typeface="Arial"/>
                <a:cs typeface="Arial"/>
              </a:rPr>
              <a:t>include:</a:t>
            </a:r>
            <a:endParaRPr sz="950">
              <a:latin typeface="Arial"/>
              <a:cs typeface="Arial"/>
            </a:endParaRPr>
          </a:p>
        </p:txBody>
      </p:sp>
      <p:sp>
        <p:nvSpPr>
          <p:cNvPr id="5" name="object 5"/>
          <p:cNvSpPr/>
          <p:nvPr/>
        </p:nvSpPr>
        <p:spPr>
          <a:xfrm>
            <a:off x="1888235" y="5049011"/>
            <a:ext cx="4022725" cy="2067560"/>
          </a:xfrm>
          <a:custGeom>
            <a:avLst/>
            <a:gdLst/>
            <a:ahLst/>
            <a:cxnLst/>
            <a:rect l="l" t="t" r="r" b="b"/>
            <a:pathLst>
              <a:path w="4022725" h="2067559">
                <a:moveTo>
                  <a:pt x="0" y="2067306"/>
                </a:moveTo>
                <a:lnTo>
                  <a:pt x="4022598" y="2067306"/>
                </a:lnTo>
                <a:lnTo>
                  <a:pt x="4022598" y="0"/>
                </a:lnTo>
                <a:lnTo>
                  <a:pt x="0" y="0"/>
                </a:lnTo>
                <a:lnTo>
                  <a:pt x="0" y="2067306"/>
                </a:lnTo>
                <a:close/>
              </a:path>
            </a:pathLst>
          </a:custGeom>
          <a:solidFill>
            <a:srgbClr val="F1F1F1"/>
          </a:solidFill>
        </p:spPr>
        <p:txBody>
          <a:bodyPr wrap="square" lIns="0" tIns="0" rIns="0" bIns="0" rtlCol="0"/>
          <a:lstStyle/>
          <a:p>
            <a:endParaRPr/>
          </a:p>
        </p:txBody>
      </p:sp>
      <p:sp>
        <p:nvSpPr>
          <p:cNvPr id="6" name="object 6"/>
          <p:cNvSpPr/>
          <p:nvPr/>
        </p:nvSpPr>
        <p:spPr>
          <a:xfrm>
            <a:off x="2741676" y="6691883"/>
            <a:ext cx="0" cy="135890"/>
          </a:xfrm>
          <a:custGeom>
            <a:avLst/>
            <a:gdLst/>
            <a:ahLst/>
            <a:cxnLst/>
            <a:rect l="l" t="t" r="r" b="b"/>
            <a:pathLst>
              <a:path h="135890">
                <a:moveTo>
                  <a:pt x="0" y="0"/>
                </a:moveTo>
                <a:lnTo>
                  <a:pt x="0" y="135635"/>
                </a:lnTo>
              </a:path>
            </a:pathLst>
          </a:custGeom>
          <a:ln w="9143">
            <a:solidFill>
              <a:srgbClr val="326598"/>
            </a:solidFill>
          </a:ln>
        </p:spPr>
        <p:txBody>
          <a:bodyPr wrap="square" lIns="0" tIns="0" rIns="0" bIns="0" rtlCol="0"/>
          <a:lstStyle/>
          <a:p>
            <a:endParaRPr/>
          </a:p>
        </p:txBody>
      </p:sp>
      <p:sp>
        <p:nvSpPr>
          <p:cNvPr id="7" name="object 7"/>
          <p:cNvSpPr/>
          <p:nvPr/>
        </p:nvSpPr>
        <p:spPr>
          <a:xfrm>
            <a:off x="2779014" y="6685788"/>
            <a:ext cx="0" cy="142240"/>
          </a:xfrm>
          <a:custGeom>
            <a:avLst/>
            <a:gdLst/>
            <a:ahLst/>
            <a:cxnLst/>
            <a:rect l="l" t="t" r="r" b="b"/>
            <a:pathLst>
              <a:path h="142240">
                <a:moveTo>
                  <a:pt x="0" y="0"/>
                </a:moveTo>
                <a:lnTo>
                  <a:pt x="0" y="141731"/>
                </a:lnTo>
              </a:path>
            </a:pathLst>
          </a:custGeom>
          <a:ln w="16763">
            <a:solidFill>
              <a:srgbClr val="326598"/>
            </a:solidFill>
          </a:ln>
        </p:spPr>
        <p:txBody>
          <a:bodyPr wrap="square" lIns="0" tIns="0" rIns="0" bIns="0" rtlCol="0"/>
          <a:lstStyle/>
          <a:p>
            <a:endParaRPr/>
          </a:p>
        </p:txBody>
      </p:sp>
      <p:sp>
        <p:nvSpPr>
          <p:cNvPr id="8" name="object 8"/>
          <p:cNvSpPr/>
          <p:nvPr/>
        </p:nvSpPr>
        <p:spPr>
          <a:xfrm>
            <a:off x="2820542" y="6680454"/>
            <a:ext cx="0" cy="147320"/>
          </a:xfrm>
          <a:custGeom>
            <a:avLst/>
            <a:gdLst/>
            <a:ahLst/>
            <a:cxnLst/>
            <a:rect l="l" t="t" r="r" b="b"/>
            <a:pathLst>
              <a:path h="147320">
                <a:moveTo>
                  <a:pt x="0" y="0"/>
                </a:moveTo>
                <a:lnTo>
                  <a:pt x="0" y="147066"/>
                </a:lnTo>
              </a:path>
            </a:pathLst>
          </a:custGeom>
          <a:ln w="17525">
            <a:solidFill>
              <a:srgbClr val="326598"/>
            </a:solidFill>
          </a:ln>
        </p:spPr>
        <p:txBody>
          <a:bodyPr wrap="square" lIns="0" tIns="0" rIns="0" bIns="0" rtlCol="0"/>
          <a:lstStyle/>
          <a:p>
            <a:endParaRPr/>
          </a:p>
        </p:txBody>
      </p:sp>
      <p:sp>
        <p:nvSpPr>
          <p:cNvPr id="9" name="object 9"/>
          <p:cNvSpPr/>
          <p:nvPr/>
        </p:nvSpPr>
        <p:spPr>
          <a:xfrm>
            <a:off x="2862452" y="6672833"/>
            <a:ext cx="0" cy="154940"/>
          </a:xfrm>
          <a:custGeom>
            <a:avLst/>
            <a:gdLst/>
            <a:ahLst/>
            <a:cxnLst/>
            <a:rect l="l" t="t" r="r" b="b"/>
            <a:pathLst>
              <a:path h="154940">
                <a:moveTo>
                  <a:pt x="0" y="0"/>
                </a:moveTo>
                <a:lnTo>
                  <a:pt x="0" y="154685"/>
                </a:lnTo>
              </a:path>
            </a:pathLst>
          </a:custGeom>
          <a:ln w="17525">
            <a:solidFill>
              <a:srgbClr val="326598"/>
            </a:solidFill>
          </a:ln>
        </p:spPr>
        <p:txBody>
          <a:bodyPr wrap="square" lIns="0" tIns="0" rIns="0" bIns="0" rtlCol="0"/>
          <a:lstStyle/>
          <a:p>
            <a:endParaRPr/>
          </a:p>
        </p:txBody>
      </p:sp>
      <p:sp>
        <p:nvSpPr>
          <p:cNvPr id="10" name="object 10"/>
          <p:cNvSpPr/>
          <p:nvPr/>
        </p:nvSpPr>
        <p:spPr>
          <a:xfrm>
            <a:off x="2903982" y="6669785"/>
            <a:ext cx="0" cy="158115"/>
          </a:xfrm>
          <a:custGeom>
            <a:avLst/>
            <a:gdLst/>
            <a:ahLst/>
            <a:cxnLst/>
            <a:rect l="l" t="t" r="r" b="b"/>
            <a:pathLst>
              <a:path h="158115">
                <a:moveTo>
                  <a:pt x="0" y="0"/>
                </a:moveTo>
                <a:lnTo>
                  <a:pt x="0" y="157733"/>
                </a:lnTo>
              </a:path>
            </a:pathLst>
          </a:custGeom>
          <a:ln w="16763">
            <a:solidFill>
              <a:srgbClr val="326598"/>
            </a:solidFill>
          </a:ln>
        </p:spPr>
        <p:txBody>
          <a:bodyPr wrap="square" lIns="0" tIns="0" rIns="0" bIns="0" rtlCol="0"/>
          <a:lstStyle/>
          <a:p>
            <a:endParaRPr/>
          </a:p>
        </p:txBody>
      </p:sp>
      <p:sp>
        <p:nvSpPr>
          <p:cNvPr id="11" name="object 11"/>
          <p:cNvSpPr/>
          <p:nvPr/>
        </p:nvSpPr>
        <p:spPr>
          <a:xfrm>
            <a:off x="2944748" y="6665976"/>
            <a:ext cx="0" cy="161925"/>
          </a:xfrm>
          <a:custGeom>
            <a:avLst/>
            <a:gdLst/>
            <a:ahLst/>
            <a:cxnLst/>
            <a:rect l="l" t="t" r="r" b="b"/>
            <a:pathLst>
              <a:path h="161925">
                <a:moveTo>
                  <a:pt x="0" y="0"/>
                </a:moveTo>
                <a:lnTo>
                  <a:pt x="0" y="161544"/>
                </a:lnTo>
              </a:path>
            </a:pathLst>
          </a:custGeom>
          <a:ln w="16001">
            <a:solidFill>
              <a:srgbClr val="326598"/>
            </a:solidFill>
          </a:ln>
        </p:spPr>
        <p:txBody>
          <a:bodyPr wrap="square" lIns="0" tIns="0" rIns="0" bIns="0" rtlCol="0"/>
          <a:lstStyle/>
          <a:p>
            <a:endParaRPr/>
          </a:p>
        </p:txBody>
      </p:sp>
      <p:sp>
        <p:nvSpPr>
          <p:cNvPr id="12" name="object 12"/>
          <p:cNvSpPr/>
          <p:nvPr/>
        </p:nvSpPr>
        <p:spPr>
          <a:xfrm>
            <a:off x="2986277" y="6661404"/>
            <a:ext cx="0" cy="166370"/>
          </a:xfrm>
          <a:custGeom>
            <a:avLst/>
            <a:gdLst/>
            <a:ahLst/>
            <a:cxnLst/>
            <a:rect l="l" t="t" r="r" b="b"/>
            <a:pathLst>
              <a:path h="166370">
                <a:moveTo>
                  <a:pt x="0" y="0"/>
                </a:moveTo>
                <a:lnTo>
                  <a:pt x="0" y="166116"/>
                </a:lnTo>
              </a:path>
            </a:pathLst>
          </a:custGeom>
          <a:ln w="15239">
            <a:solidFill>
              <a:srgbClr val="326598"/>
            </a:solidFill>
          </a:ln>
        </p:spPr>
        <p:txBody>
          <a:bodyPr wrap="square" lIns="0" tIns="0" rIns="0" bIns="0" rtlCol="0"/>
          <a:lstStyle/>
          <a:p>
            <a:endParaRPr/>
          </a:p>
        </p:txBody>
      </p:sp>
      <p:sp>
        <p:nvSpPr>
          <p:cNvPr id="13" name="object 13"/>
          <p:cNvSpPr/>
          <p:nvPr/>
        </p:nvSpPr>
        <p:spPr>
          <a:xfrm>
            <a:off x="3027807" y="6657593"/>
            <a:ext cx="0" cy="170180"/>
          </a:xfrm>
          <a:custGeom>
            <a:avLst/>
            <a:gdLst/>
            <a:ahLst/>
            <a:cxnLst/>
            <a:rect l="l" t="t" r="r" b="b"/>
            <a:pathLst>
              <a:path h="170179">
                <a:moveTo>
                  <a:pt x="0" y="0"/>
                </a:moveTo>
                <a:lnTo>
                  <a:pt x="0" y="169925"/>
                </a:lnTo>
              </a:path>
            </a:pathLst>
          </a:custGeom>
          <a:ln w="16001">
            <a:solidFill>
              <a:srgbClr val="326598"/>
            </a:solidFill>
          </a:ln>
        </p:spPr>
        <p:txBody>
          <a:bodyPr wrap="square" lIns="0" tIns="0" rIns="0" bIns="0" rtlCol="0"/>
          <a:lstStyle/>
          <a:p>
            <a:endParaRPr/>
          </a:p>
        </p:txBody>
      </p:sp>
      <p:sp>
        <p:nvSpPr>
          <p:cNvPr id="14" name="object 14"/>
          <p:cNvSpPr/>
          <p:nvPr/>
        </p:nvSpPr>
        <p:spPr>
          <a:xfrm>
            <a:off x="3068954" y="6653021"/>
            <a:ext cx="0" cy="174625"/>
          </a:xfrm>
          <a:custGeom>
            <a:avLst/>
            <a:gdLst/>
            <a:ahLst/>
            <a:cxnLst/>
            <a:rect l="l" t="t" r="r" b="b"/>
            <a:pathLst>
              <a:path h="174625">
                <a:moveTo>
                  <a:pt x="0" y="0"/>
                </a:moveTo>
                <a:lnTo>
                  <a:pt x="0" y="174498"/>
                </a:lnTo>
              </a:path>
            </a:pathLst>
          </a:custGeom>
          <a:ln w="17525">
            <a:solidFill>
              <a:srgbClr val="326598"/>
            </a:solidFill>
          </a:ln>
        </p:spPr>
        <p:txBody>
          <a:bodyPr wrap="square" lIns="0" tIns="0" rIns="0" bIns="0" rtlCol="0"/>
          <a:lstStyle/>
          <a:p>
            <a:endParaRPr/>
          </a:p>
        </p:txBody>
      </p:sp>
      <p:sp>
        <p:nvSpPr>
          <p:cNvPr id="15" name="object 15"/>
          <p:cNvSpPr/>
          <p:nvPr/>
        </p:nvSpPr>
        <p:spPr>
          <a:xfrm>
            <a:off x="3110483" y="6648450"/>
            <a:ext cx="0" cy="179070"/>
          </a:xfrm>
          <a:custGeom>
            <a:avLst/>
            <a:gdLst/>
            <a:ahLst/>
            <a:cxnLst/>
            <a:rect l="l" t="t" r="r" b="b"/>
            <a:pathLst>
              <a:path h="179070">
                <a:moveTo>
                  <a:pt x="0" y="0"/>
                </a:moveTo>
                <a:lnTo>
                  <a:pt x="0" y="179069"/>
                </a:lnTo>
              </a:path>
            </a:pathLst>
          </a:custGeom>
          <a:ln w="16763">
            <a:solidFill>
              <a:srgbClr val="326598"/>
            </a:solidFill>
          </a:ln>
        </p:spPr>
        <p:txBody>
          <a:bodyPr wrap="square" lIns="0" tIns="0" rIns="0" bIns="0" rtlCol="0"/>
          <a:lstStyle/>
          <a:p>
            <a:endParaRPr/>
          </a:p>
        </p:txBody>
      </p:sp>
      <p:sp>
        <p:nvSpPr>
          <p:cNvPr id="16" name="object 16"/>
          <p:cNvSpPr/>
          <p:nvPr/>
        </p:nvSpPr>
        <p:spPr>
          <a:xfrm>
            <a:off x="3152013" y="6646164"/>
            <a:ext cx="0" cy="181610"/>
          </a:xfrm>
          <a:custGeom>
            <a:avLst/>
            <a:gdLst/>
            <a:ahLst/>
            <a:cxnLst/>
            <a:rect l="l" t="t" r="r" b="b"/>
            <a:pathLst>
              <a:path h="181609">
                <a:moveTo>
                  <a:pt x="0" y="0"/>
                </a:moveTo>
                <a:lnTo>
                  <a:pt x="0" y="181356"/>
                </a:lnTo>
              </a:path>
            </a:pathLst>
          </a:custGeom>
          <a:ln w="17525">
            <a:solidFill>
              <a:srgbClr val="326598"/>
            </a:solidFill>
          </a:ln>
        </p:spPr>
        <p:txBody>
          <a:bodyPr wrap="square" lIns="0" tIns="0" rIns="0" bIns="0" rtlCol="0"/>
          <a:lstStyle/>
          <a:p>
            <a:endParaRPr/>
          </a:p>
        </p:txBody>
      </p:sp>
      <p:sp>
        <p:nvSpPr>
          <p:cNvPr id="17" name="object 17"/>
          <p:cNvSpPr/>
          <p:nvPr/>
        </p:nvSpPr>
        <p:spPr>
          <a:xfrm>
            <a:off x="3193542" y="6641592"/>
            <a:ext cx="0" cy="186055"/>
          </a:xfrm>
          <a:custGeom>
            <a:avLst/>
            <a:gdLst/>
            <a:ahLst/>
            <a:cxnLst/>
            <a:rect l="l" t="t" r="r" b="b"/>
            <a:pathLst>
              <a:path h="186054">
                <a:moveTo>
                  <a:pt x="0" y="0"/>
                </a:moveTo>
                <a:lnTo>
                  <a:pt x="0" y="185927"/>
                </a:lnTo>
              </a:path>
            </a:pathLst>
          </a:custGeom>
          <a:ln w="16763">
            <a:solidFill>
              <a:srgbClr val="326598"/>
            </a:solidFill>
          </a:ln>
        </p:spPr>
        <p:txBody>
          <a:bodyPr wrap="square" lIns="0" tIns="0" rIns="0" bIns="0" rtlCol="0"/>
          <a:lstStyle/>
          <a:p>
            <a:endParaRPr/>
          </a:p>
        </p:txBody>
      </p:sp>
      <p:sp>
        <p:nvSpPr>
          <p:cNvPr id="18" name="object 18"/>
          <p:cNvSpPr/>
          <p:nvPr/>
        </p:nvSpPr>
        <p:spPr>
          <a:xfrm>
            <a:off x="3234689" y="6635495"/>
            <a:ext cx="0" cy="192405"/>
          </a:xfrm>
          <a:custGeom>
            <a:avLst/>
            <a:gdLst/>
            <a:ahLst/>
            <a:cxnLst/>
            <a:rect l="l" t="t" r="r" b="b"/>
            <a:pathLst>
              <a:path h="192404">
                <a:moveTo>
                  <a:pt x="0" y="0"/>
                </a:moveTo>
                <a:lnTo>
                  <a:pt x="0" y="192024"/>
                </a:lnTo>
              </a:path>
            </a:pathLst>
          </a:custGeom>
          <a:ln w="15239">
            <a:solidFill>
              <a:srgbClr val="326598"/>
            </a:solidFill>
          </a:ln>
        </p:spPr>
        <p:txBody>
          <a:bodyPr wrap="square" lIns="0" tIns="0" rIns="0" bIns="0" rtlCol="0"/>
          <a:lstStyle/>
          <a:p>
            <a:endParaRPr/>
          </a:p>
        </p:txBody>
      </p:sp>
      <p:sp>
        <p:nvSpPr>
          <p:cNvPr id="19" name="object 19"/>
          <p:cNvSpPr/>
          <p:nvPr/>
        </p:nvSpPr>
        <p:spPr>
          <a:xfrm>
            <a:off x="3276219" y="6630161"/>
            <a:ext cx="0" cy="197485"/>
          </a:xfrm>
          <a:custGeom>
            <a:avLst/>
            <a:gdLst/>
            <a:ahLst/>
            <a:cxnLst/>
            <a:rect l="l" t="t" r="r" b="b"/>
            <a:pathLst>
              <a:path h="197484">
                <a:moveTo>
                  <a:pt x="0" y="0"/>
                </a:moveTo>
                <a:lnTo>
                  <a:pt x="0" y="197358"/>
                </a:lnTo>
              </a:path>
            </a:pathLst>
          </a:custGeom>
          <a:ln w="16001">
            <a:solidFill>
              <a:srgbClr val="326598"/>
            </a:solidFill>
          </a:ln>
        </p:spPr>
        <p:txBody>
          <a:bodyPr wrap="square" lIns="0" tIns="0" rIns="0" bIns="0" rtlCol="0"/>
          <a:lstStyle/>
          <a:p>
            <a:endParaRPr/>
          </a:p>
        </p:txBody>
      </p:sp>
      <p:sp>
        <p:nvSpPr>
          <p:cNvPr id="20" name="object 20"/>
          <p:cNvSpPr/>
          <p:nvPr/>
        </p:nvSpPr>
        <p:spPr>
          <a:xfrm>
            <a:off x="3317747" y="6625590"/>
            <a:ext cx="0" cy="201930"/>
          </a:xfrm>
          <a:custGeom>
            <a:avLst/>
            <a:gdLst/>
            <a:ahLst/>
            <a:cxnLst/>
            <a:rect l="l" t="t" r="r" b="b"/>
            <a:pathLst>
              <a:path h="201929">
                <a:moveTo>
                  <a:pt x="0" y="0"/>
                </a:moveTo>
                <a:lnTo>
                  <a:pt x="0" y="201929"/>
                </a:lnTo>
              </a:path>
            </a:pathLst>
          </a:custGeom>
          <a:ln w="15239">
            <a:solidFill>
              <a:srgbClr val="326598"/>
            </a:solidFill>
          </a:ln>
        </p:spPr>
        <p:txBody>
          <a:bodyPr wrap="square" lIns="0" tIns="0" rIns="0" bIns="0" rtlCol="0"/>
          <a:lstStyle/>
          <a:p>
            <a:endParaRPr/>
          </a:p>
        </p:txBody>
      </p:sp>
      <p:sp>
        <p:nvSpPr>
          <p:cNvPr id="21" name="object 21"/>
          <p:cNvSpPr/>
          <p:nvPr/>
        </p:nvSpPr>
        <p:spPr>
          <a:xfrm>
            <a:off x="3359277" y="6620256"/>
            <a:ext cx="0" cy="207645"/>
          </a:xfrm>
          <a:custGeom>
            <a:avLst/>
            <a:gdLst/>
            <a:ahLst/>
            <a:cxnLst/>
            <a:rect l="l" t="t" r="r" b="b"/>
            <a:pathLst>
              <a:path h="207645">
                <a:moveTo>
                  <a:pt x="0" y="0"/>
                </a:moveTo>
                <a:lnTo>
                  <a:pt x="0" y="207263"/>
                </a:lnTo>
              </a:path>
            </a:pathLst>
          </a:custGeom>
          <a:ln w="16001">
            <a:solidFill>
              <a:srgbClr val="326598"/>
            </a:solidFill>
          </a:ln>
        </p:spPr>
        <p:txBody>
          <a:bodyPr wrap="square" lIns="0" tIns="0" rIns="0" bIns="0" rtlCol="0"/>
          <a:lstStyle/>
          <a:p>
            <a:endParaRPr/>
          </a:p>
        </p:txBody>
      </p:sp>
      <p:sp>
        <p:nvSpPr>
          <p:cNvPr id="22" name="object 22"/>
          <p:cNvSpPr/>
          <p:nvPr/>
        </p:nvSpPr>
        <p:spPr>
          <a:xfrm>
            <a:off x="3400425" y="6621780"/>
            <a:ext cx="0" cy="205740"/>
          </a:xfrm>
          <a:custGeom>
            <a:avLst/>
            <a:gdLst/>
            <a:ahLst/>
            <a:cxnLst/>
            <a:rect l="l" t="t" r="r" b="b"/>
            <a:pathLst>
              <a:path h="205740">
                <a:moveTo>
                  <a:pt x="0" y="0"/>
                </a:moveTo>
                <a:lnTo>
                  <a:pt x="0" y="205739"/>
                </a:lnTo>
              </a:path>
            </a:pathLst>
          </a:custGeom>
          <a:ln w="17525">
            <a:solidFill>
              <a:srgbClr val="326598"/>
            </a:solidFill>
          </a:ln>
        </p:spPr>
        <p:txBody>
          <a:bodyPr wrap="square" lIns="0" tIns="0" rIns="0" bIns="0" rtlCol="0"/>
          <a:lstStyle/>
          <a:p>
            <a:endParaRPr/>
          </a:p>
        </p:txBody>
      </p:sp>
      <p:sp>
        <p:nvSpPr>
          <p:cNvPr id="23" name="object 23"/>
          <p:cNvSpPr/>
          <p:nvPr/>
        </p:nvSpPr>
        <p:spPr>
          <a:xfrm>
            <a:off x="3441953" y="6624066"/>
            <a:ext cx="0" cy="203835"/>
          </a:xfrm>
          <a:custGeom>
            <a:avLst/>
            <a:gdLst/>
            <a:ahLst/>
            <a:cxnLst/>
            <a:rect l="l" t="t" r="r" b="b"/>
            <a:pathLst>
              <a:path h="203834">
                <a:moveTo>
                  <a:pt x="0" y="0"/>
                </a:moveTo>
                <a:lnTo>
                  <a:pt x="0" y="203454"/>
                </a:lnTo>
              </a:path>
            </a:pathLst>
          </a:custGeom>
          <a:ln w="16763">
            <a:solidFill>
              <a:srgbClr val="326598"/>
            </a:solidFill>
          </a:ln>
        </p:spPr>
        <p:txBody>
          <a:bodyPr wrap="square" lIns="0" tIns="0" rIns="0" bIns="0" rtlCol="0"/>
          <a:lstStyle/>
          <a:p>
            <a:endParaRPr/>
          </a:p>
        </p:txBody>
      </p:sp>
      <p:sp>
        <p:nvSpPr>
          <p:cNvPr id="24" name="object 24"/>
          <p:cNvSpPr/>
          <p:nvPr/>
        </p:nvSpPr>
        <p:spPr>
          <a:xfrm>
            <a:off x="3483483" y="6627114"/>
            <a:ext cx="0" cy="200660"/>
          </a:xfrm>
          <a:custGeom>
            <a:avLst/>
            <a:gdLst/>
            <a:ahLst/>
            <a:cxnLst/>
            <a:rect l="l" t="t" r="r" b="b"/>
            <a:pathLst>
              <a:path h="200659">
                <a:moveTo>
                  <a:pt x="0" y="0"/>
                </a:moveTo>
                <a:lnTo>
                  <a:pt x="0" y="200406"/>
                </a:lnTo>
              </a:path>
            </a:pathLst>
          </a:custGeom>
          <a:ln w="17525">
            <a:solidFill>
              <a:srgbClr val="326598"/>
            </a:solidFill>
          </a:ln>
        </p:spPr>
        <p:txBody>
          <a:bodyPr wrap="square" lIns="0" tIns="0" rIns="0" bIns="0" rtlCol="0"/>
          <a:lstStyle/>
          <a:p>
            <a:endParaRPr/>
          </a:p>
        </p:txBody>
      </p:sp>
      <p:sp>
        <p:nvSpPr>
          <p:cNvPr id="25" name="object 25"/>
          <p:cNvSpPr/>
          <p:nvPr/>
        </p:nvSpPr>
        <p:spPr>
          <a:xfrm>
            <a:off x="3524630" y="6630161"/>
            <a:ext cx="0" cy="197485"/>
          </a:xfrm>
          <a:custGeom>
            <a:avLst/>
            <a:gdLst/>
            <a:ahLst/>
            <a:cxnLst/>
            <a:rect l="l" t="t" r="r" b="b"/>
            <a:pathLst>
              <a:path h="197484">
                <a:moveTo>
                  <a:pt x="0" y="0"/>
                </a:moveTo>
                <a:lnTo>
                  <a:pt x="0" y="197358"/>
                </a:lnTo>
              </a:path>
            </a:pathLst>
          </a:custGeom>
          <a:ln w="16001">
            <a:solidFill>
              <a:srgbClr val="326598"/>
            </a:solidFill>
          </a:ln>
        </p:spPr>
        <p:txBody>
          <a:bodyPr wrap="square" lIns="0" tIns="0" rIns="0" bIns="0" rtlCol="0"/>
          <a:lstStyle/>
          <a:p>
            <a:endParaRPr/>
          </a:p>
        </p:txBody>
      </p:sp>
      <p:sp>
        <p:nvSpPr>
          <p:cNvPr id="26" name="object 26"/>
          <p:cNvSpPr/>
          <p:nvPr/>
        </p:nvSpPr>
        <p:spPr>
          <a:xfrm>
            <a:off x="3565778" y="6630161"/>
            <a:ext cx="0" cy="197485"/>
          </a:xfrm>
          <a:custGeom>
            <a:avLst/>
            <a:gdLst/>
            <a:ahLst/>
            <a:cxnLst/>
            <a:rect l="l" t="t" r="r" b="b"/>
            <a:pathLst>
              <a:path h="197484">
                <a:moveTo>
                  <a:pt x="0" y="0"/>
                </a:moveTo>
                <a:lnTo>
                  <a:pt x="0" y="197358"/>
                </a:lnTo>
              </a:path>
            </a:pathLst>
          </a:custGeom>
          <a:ln w="16001">
            <a:solidFill>
              <a:srgbClr val="326598"/>
            </a:solidFill>
          </a:ln>
        </p:spPr>
        <p:txBody>
          <a:bodyPr wrap="square" lIns="0" tIns="0" rIns="0" bIns="0" rtlCol="0"/>
          <a:lstStyle/>
          <a:p>
            <a:endParaRPr/>
          </a:p>
        </p:txBody>
      </p:sp>
      <p:sp>
        <p:nvSpPr>
          <p:cNvPr id="27" name="object 27"/>
          <p:cNvSpPr/>
          <p:nvPr/>
        </p:nvSpPr>
        <p:spPr>
          <a:xfrm>
            <a:off x="3607689" y="6630161"/>
            <a:ext cx="0" cy="197485"/>
          </a:xfrm>
          <a:custGeom>
            <a:avLst/>
            <a:gdLst/>
            <a:ahLst/>
            <a:cxnLst/>
            <a:rect l="l" t="t" r="r" b="b"/>
            <a:pathLst>
              <a:path h="197484">
                <a:moveTo>
                  <a:pt x="0" y="0"/>
                </a:moveTo>
                <a:lnTo>
                  <a:pt x="0" y="197358"/>
                </a:lnTo>
              </a:path>
            </a:pathLst>
          </a:custGeom>
          <a:ln w="16001">
            <a:solidFill>
              <a:srgbClr val="326598"/>
            </a:solidFill>
          </a:ln>
        </p:spPr>
        <p:txBody>
          <a:bodyPr wrap="square" lIns="0" tIns="0" rIns="0" bIns="0" rtlCol="0"/>
          <a:lstStyle/>
          <a:p>
            <a:endParaRPr/>
          </a:p>
        </p:txBody>
      </p:sp>
      <p:sp>
        <p:nvSpPr>
          <p:cNvPr id="28" name="object 28"/>
          <p:cNvSpPr/>
          <p:nvPr/>
        </p:nvSpPr>
        <p:spPr>
          <a:xfrm>
            <a:off x="3649217" y="6630161"/>
            <a:ext cx="0" cy="197485"/>
          </a:xfrm>
          <a:custGeom>
            <a:avLst/>
            <a:gdLst/>
            <a:ahLst/>
            <a:cxnLst/>
            <a:rect l="l" t="t" r="r" b="b"/>
            <a:pathLst>
              <a:path h="197484">
                <a:moveTo>
                  <a:pt x="0" y="0"/>
                </a:moveTo>
                <a:lnTo>
                  <a:pt x="0" y="197358"/>
                </a:lnTo>
              </a:path>
            </a:pathLst>
          </a:custGeom>
          <a:ln w="15239">
            <a:solidFill>
              <a:srgbClr val="326598"/>
            </a:solidFill>
          </a:ln>
        </p:spPr>
        <p:txBody>
          <a:bodyPr wrap="square" lIns="0" tIns="0" rIns="0" bIns="0" rtlCol="0"/>
          <a:lstStyle/>
          <a:p>
            <a:endParaRPr/>
          </a:p>
        </p:txBody>
      </p:sp>
      <p:sp>
        <p:nvSpPr>
          <p:cNvPr id="29" name="object 29"/>
          <p:cNvSpPr/>
          <p:nvPr/>
        </p:nvSpPr>
        <p:spPr>
          <a:xfrm>
            <a:off x="3689984" y="6628638"/>
            <a:ext cx="0" cy="199390"/>
          </a:xfrm>
          <a:custGeom>
            <a:avLst/>
            <a:gdLst/>
            <a:ahLst/>
            <a:cxnLst/>
            <a:rect l="l" t="t" r="r" b="b"/>
            <a:pathLst>
              <a:path h="199390">
                <a:moveTo>
                  <a:pt x="0" y="0"/>
                </a:moveTo>
                <a:lnTo>
                  <a:pt x="0" y="198881"/>
                </a:lnTo>
              </a:path>
            </a:pathLst>
          </a:custGeom>
          <a:ln w="17525">
            <a:solidFill>
              <a:srgbClr val="326598"/>
            </a:solidFill>
          </a:ln>
        </p:spPr>
        <p:txBody>
          <a:bodyPr wrap="square" lIns="0" tIns="0" rIns="0" bIns="0" rtlCol="0"/>
          <a:lstStyle/>
          <a:p>
            <a:endParaRPr/>
          </a:p>
        </p:txBody>
      </p:sp>
      <p:sp>
        <p:nvSpPr>
          <p:cNvPr id="30" name="object 30"/>
          <p:cNvSpPr/>
          <p:nvPr/>
        </p:nvSpPr>
        <p:spPr>
          <a:xfrm>
            <a:off x="3731895" y="6628638"/>
            <a:ext cx="0" cy="199390"/>
          </a:xfrm>
          <a:custGeom>
            <a:avLst/>
            <a:gdLst/>
            <a:ahLst/>
            <a:cxnLst/>
            <a:rect l="l" t="t" r="r" b="b"/>
            <a:pathLst>
              <a:path h="199390">
                <a:moveTo>
                  <a:pt x="0" y="0"/>
                </a:moveTo>
                <a:lnTo>
                  <a:pt x="0" y="198881"/>
                </a:lnTo>
              </a:path>
            </a:pathLst>
          </a:custGeom>
          <a:ln w="17525">
            <a:solidFill>
              <a:srgbClr val="326598"/>
            </a:solidFill>
          </a:ln>
        </p:spPr>
        <p:txBody>
          <a:bodyPr wrap="square" lIns="0" tIns="0" rIns="0" bIns="0" rtlCol="0"/>
          <a:lstStyle/>
          <a:p>
            <a:endParaRPr/>
          </a:p>
        </p:txBody>
      </p:sp>
      <p:sp>
        <p:nvSpPr>
          <p:cNvPr id="31" name="object 31"/>
          <p:cNvSpPr/>
          <p:nvPr/>
        </p:nvSpPr>
        <p:spPr>
          <a:xfrm>
            <a:off x="3773423" y="6628638"/>
            <a:ext cx="0" cy="199390"/>
          </a:xfrm>
          <a:custGeom>
            <a:avLst/>
            <a:gdLst/>
            <a:ahLst/>
            <a:cxnLst/>
            <a:rect l="l" t="t" r="r" b="b"/>
            <a:pathLst>
              <a:path h="199390">
                <a:moveTo>
                  <a:pt x="0" y="0"/>
                </a:moveTo>
                <a:lnTo>
                  <a:pt x="0" y="198881"/>
                </a:lnTo>
              </a:path>
            </a:pathLst>
          </a:custGeom>
          <a:ln w="16763">
            <a:solidFill>
              <a:srgbClr val="326598"/>
            </a:solidFill>
          </a:ln>
        </p:spPr>
        <p:txBody>
          <a:bodyPr wrap="square" lIns="0" tIns="0" rIns="0" bIns="0" rtlCol="0"/>
          <a:lstStyle/>
          <a:p>
            <a:endParaRPr/>
          </a:p>
        </p:txBody>
      </p:sp>
      <p:sp>
        <p:nvSpPr>
          <p:cNvPr id="32" name="object 32"/>
          <p:cNvSpPr/>
          <p:nvPr/>
        </p:nvSpPr>
        <p:spPr>
          <a:xfrm>
            <a:off x="3814953" y="6628638"/>
            <a:ext cx="0" cy="199390"/>
          </a:xfrm>
          <a:custGeom>
            <a:avLst/>
            <a:gdLst/>
            <a:ahLst/>
            <a:cxnLst/>
            <a:rect l="l" t="t" r="r" b="b"/>
            <a:pathLst>
              <a:path h="199390">
                <a:moveTo>
                  <a:pt x="0" y="0"/>
                </a:moveTo>
                <a:lnTo>
                  <a:pt x="0" y="198881"/>
                </a:lnTo>
              </a:path>
            </a:pathLst>
          </a:custGeom>
          <a:ln w="17525">
            <a:solidFill>
              <a:srgbClr val="326598"/>
            </a:solidFill>
          </a:ln>
        </p:spPr>
        <p:txBody>
          <a:bodyPr wrap="square" lIns="0" tIns="0" rIns="0" bIns="0" rtlCol="0"/>
          <a:lstStyle/>
          <a:p>
            <a:endParaRPr/>
          </a:p>
        </p:txBody>
      </p:sp>
      <p:sp>
        <p:nvSpPr>
          <p:cNvPr id="33" name="object 33"/>
          <p:cNvSpPr/>
          <p:nvPr/>
        </p:nvSpPr>
        <p:spPr>
          <a:xfrm>
            <a:off x="3856101" y="6628638"/>
            <a:ext cx="0" cy="199390"/>
          </a:xfrm>
          <a:custGeom>
            <a:avLst/>
            <a:gdLst/>
            <a:ahLst/>
            <a:cxnLst/>
            <a:rect l="l" t="t" r="r" b="b"/>
            <a:pathLst>
              <a:path h="199390">
                <a:moveTo>
                  <a:pt x="0" y="0"/>
                </a:moveTo>
                <a:lnTo>
                  <a:pt x="0" y="198881"/>
                </a:lnTo>
              </a:path>
            </a:pathLst>
          </a:custGeom>
          <a:ln w="16001">
            <a:solidFill>
              <a:srgbClr val="326598"/>
            </a:solidFill>
          </a:ln>
        </p:spPr>
        <p:txBody>
          <a:bodyPr wrap="square" lIns="0" tIns="0" rIns="0" bIns="0" rtlCol="0"/>
          <a:lstStyle/>
          <a:p>
            <a:endParaRPr/>
          </a:p>
        </p:txBody>
      </p:sp>
      <p:sp>
        <p:nvSpPr>
          <p:cNvPr id="34" name="object 34"/>
          <p:cNvSpPr/>
          <p:nvPr/>
        </p:nvSpPr>
        <p:spPr>
          <a:xfrm>
            <a:off x="3897248" y="6627114"/>
            <a:ext cx="0" cy="200660"/>
          </a:xfrm>
          <a:custGeom>
            <a:avLst/>
            <a:gdLst/>
            <a:ahLst/>
            <a:cxnLst/>
            <a:rect l="l" t="t" r="r" b="b"/>
            <a:pathLst>
              <a:path h="200659">
                <a:moveTo>
                  <a:pt x="0" y="0"/>
                </a:moveTo>
                <a:lnTo>
                  <a:pt x="0" y="200406"/>
                </a:lnTo>
              </a:path>
            </a:pathLst>
          </a:custGeom>
          <a:ln w="16001">
            <a:solidFill>
              <a:srgbClr val="326598"/>
            </a:solidFill>
          </a:ln>
        </p:spPr>
        <p:txBody>
          <a:bodyPr wrap="square" lIns="0" tIns="0" rIns="0" bIns="0" rtlCol="0"/>
          <a:lstStyle/>
          <a:p>
            <a:endParaRPr/>
          </a:p>
        </p:txBody>
      </p:sp>
      <p:sp>
        <p:nvSpPr>
          <p:cNvPr id="35" name="object 35"/>
          <p:cNvSpPr/>
          <p:nvPr/>
        </p:nvSpPr>
        <p:spPr>
          <a:xfrm>
            <a:off x="3939159" y="6627114"/>
            <a:ext cx="0" cy="200660"/>
          </a:xfrm>
          <a:custGeom>
            <a:avLst/>
            <a:gdLst/>
            <a:ahLst/>
            <a:cxnLst/>
            <a:rect l="l" t="t" r="r" b="b"/>
            <a:pathLst>
              <a:path h="200659">
                <a:moveTo>
                  <a:pt x="0" y="0"/>
                </a:moveTo>
                <a:lnTo>
                  <a:pt x="0" y="200406"/>
                </a:lnTo>
              </a:path>
            </a:pathLst>
          </a:custGeom>
          <a:ln w="16001">
            <a:solidFill>
              <a:srgbClr val="326598"/>
            </a:solidFill>
          </a:ln>
        </p:spPr>
        <p:txBody>
          <a:bodyPr wrap="square" lIns="0" tIns="0" rIns="0" bIns="0" rtlCol="0"/>
          <a:lstStyle/>
          <a:p>
            <a:endParaRPr/>
          </a:p>
        </p:txBody>
      </p:sp>
      <p:sp>
        <p:nvSpPr>
          <p:cNvPr id="36" name="object 36"/>
          <p:cNvSpPr/>
          <p:nvPr/>
        </p:nvSpPr>
        <p:spPr>
          <a:xfrm>
            <a:off x="3979926" y="6625590"/>
            <a:ext cx="0" cy="201930"/>
          </a:xfrm>
          <a:custGeom>
            <a:avLst/>
            <a:gdLst/>
            <a:ahLst/>
            <a:cxnLst/>
            <a:rect l="l" t="t" r="r" b="b"/>
            <a:pathLst>
              <a:path h="201929">
                <a:moveTo>
                  <a:pt x="0" y="0"/>
                </a:moveTo>
                <a:lnTo>
                  <a:pt x="0" y="201929"/>
                </a:lnTo>
              </a:path>
            </a:pathLst>
          </a:custGeom>
          <a:ln w="16763">
            <a:solidFill>
              <a:srgbClr val="326598"/>
            </a:solidFill>
          </a:ln>
        </p:spPr>
        <p:txBody>
          <a:bodyPr wrap="square" lIns="0" tIns="0" rIns="0" bIns="0" rtlCol="0"/>
          <a:lstStyle/>
          <a:p>
            <a:endParaRPr/>
          </a:p>
        </p:txBody>
      </p:sp>
      <p:sp>
        <p:nvSpPr>
          <p:cNvPr id="37" name="object 37"/>
          <p:cNvSpPr/>
          <p:nvPr/>
        </p:nvSpPr>
        <p:spPr>
          <a:xfrm>
            <a:off x="4021454" y="6625590"/>
            <a:ext cx="0" cy="201930"/>
          </a:xfrm>
          <a:custGeom>
            <a:avLst/>
            <a:gdLst/>
            <a:ahLst/>
            <a:cxnLst/>
            <a:rect l="l" t="t" r="r" b="b"/>
            <a:pathLst>
              <a:path h="201929">
                <a:moveTo>
                  <a:pt x="0" y="0"/>
                </a:moveTo>
                <a:lnTo>
                  <a:pt x="0" y="201929"/>
                </a:lnTo>
              </a:path>
            </a:pathLst>
          </a:custGeom>
          <a:ln w="17525">
            <a:solidFill>
              <a:srgbClr val="326598"/>
            </a:solidFill>
          </a:ln>
        </p:spPr>
        <p:txBody>
          <a:bodyPr wrap="square" lIns="0" tIns="0" rIns="0" bIns="0" rtlCol="0"/>
          <a:lstStyle/>
          <a:p>
            <a:endParaRPr/>
          </a:p>
        </p:txBody>
      </p:sp>
      <p:sp>
        <p:nvSpPr>
          <p:cNvPr id="38" name="object 38"/>
          <p:cNvSpPr/>
          <p:nvPr/>
        </p:nvSpPr>
        <p:spPr>
          <a:xfrm>
            <a:off x="4063365" y="6627114"/>
            <a:ext cx="0" cy="200660"/>
          </a:xfrm>
          <a:custGeom>
            <a:avLst/>
            <a:gdLst/>
            <a:ahLst/>
            <a:cxnLst/>
            <a:rect l="l" t="t" r="r" b="b"/>
            <a:pathLst>
              <a:path h="200659">
                <a:moveTo>
                  <a:pt x="0" y="0"/>
                </a:moveTo>
                <a:lnTo>
                  <a:pt x="0" y="200406"/>
                </a:lnTo>
              </a:path>
            </a:pathLst>
          </a:custGeom>
          <a:ln w="17525">
            <a:solidFill>
              <a:srgbClr val="326598"/>
            </a:solidFill>
          </a:ln>
        </p:spPr>
        <p:txBody>
          <a:bodyPr wrap="square" lIns="0" tIns="0" rIns="0" bIns="0" rtlCol="0"/>
          <a:lstStyle/>
          <a:p>
            <a:endParaRPr/>
          </a:p>
        </p:txBody>
      </p:sp>
      <p:sp>
        <p:nvSpPr>
          <p:cNvPr id="39" name="object 39"/>
          <p:cNvSpPr/>
          <p:nvPr/>
        </p:nvSpPr>
        <p:spPr>
          <a:xfrm>
            <a:off x="4104894" y="6628638"/>
            <a:ext cx="0" cy="199390"/>
          </a:xfrm>
          <a:custGeom>
            <a:avLst/>
            <a:gdLst/>
            <a:ahLst/>
            <a:cxnLst/>
            <a:rect l="l" t="t" r="r" b="b"/>
            <a:pathLst>
              <a:path h="199390">
                <a:moveTo>
                  <a:pt x="0" y="0"/>
                </a:moveTo>
                <a:lnTo>
                  <a:pt x="0" y="198881"/>
                </a:lnTo>
              </a:path>
            </a:pathLst>
          </a:custGeom>
          <a:ln w="16763">
            <a:solidFill>
              <a:srgbClr val="326598"/>
            </a:solidFill>
          </a:ln>
        </p:spPr>
        <p:txBody>
          <a:bodyPr wrap="square" lIns="0" tIns="0" rIns="0" bIns="0" rtlCol="0"/>
          <a:lstStyle/>
          <a:p>
            <a:endParaRPr/>
          </a:p>
        </p:txBody>
      </p:sp>
      <p:sp>
        <p:nvSpPr>
          <p:cNvPr id="40" name="object 40"/>
          <p:cNvSpPr/>
          <p:nvPr/>
        </p:nvSpPr>
        <p:spPr>
          <a:xfrm>
            <a:off x="4145660" y="6630161"/>
            <a:ext cx="0" cy="197485"/>
          </a:xfrm>
          <a:custGeom>
            <a:avLst/>
            <a:gdLst/>
            <a:ahLst/>
            <a:cxnLst/>
            <a:rect l="l" t="t" r="r" b="b"/>
            <a:pathLst>
              <a:path h="197484">
                <a:moveTo>
                  <a:pt x="0" y="0"/>
                </a:moveTo>
                <a:lnTo>
                  <a:pt x="0" y="197358"/>
                </a:lnTo>
              </a:path>
            </a:pathLst>
          </a:custGeom>
          <a:ln w="16001">
            <a:solidFill>
              <a:srgbClr val="326598"/>
            </a:solidFill>
          </a:ln>
        </p:spPr>
        <p:txBody>
          <a:bodyPr wrap="square" lIns="0" tIns="0" rIns="0" bIns="0" rtlCol="0"/>
          <a:lstStyle/>
          <a:p>
            <a:endParaRPr/>
          </a:p>
        </p:txBody>
      </p:sp>
      <p:sp>
        <p:nvSpPr>
          <p:cNvPr id="41" name="object 41"/>
          <p:cNvSpPr/>
          <p:nvPr/>
        </p:nvSpPr>
        <p:spPr>
          <a:xfrm>
            <a:off x="4187190" y="6630161"/>
            <a:ext cx="0" cy="197485"/>
          </a:xfrm>
          <a:custGeom>
            <a:avLst/>
            <a:gdLst/>
            <a:ahLst/>
            <a:cxnLst/>
            <a:rect l="l" t="t" r="r" b="b"/>
            <a:pathLst>
              <a:path h="197484">
                <a:moveTo>
                  <a:pt x="0" y="0"/>
                </a:moveTo>
                <a:lnTo>
                  <a:pt x="0" y="197358"/>
                </a:lnTo>
              </a:path>
            </a:pathLst>
          </a:custGeom>
          <a:ln w="15239">
            <a:solidFill>
              <a:srgbClr val="326598"/>
            </a:solidFill>
          </a:ln>
        </p:spPr>
        <p:txBody>
          <a:bodyPr wrap="square" lIns="0" tIns="0" rIns="0" bIns="0" rtlCol="0"/>
          <a:lstStyle/>
          <a:p>
            <a:endParaRPr/>
          </a:p>
        </p:txBody>
      </p:sp>
      <p:sp>
        <p:nvSpPr>
          <p:cNvPr id="42" name="object 42"/>
          <p:cNvSpPr/>
          <p:nvPr/>
        </p:nvSpPr>
        <p:spPr>
          <a:xfrm>
            <a:off x="4228719" y="6630161"/>
            <a:ext cx="0" cy="197485"/>
          </a:xfrm>
          <a:custGeom>
            <a:avLst/>
            <a:gdLst/>
            <a:ahLst/>
            <a:cxnLst/>
            <a:rect l="l" t="t" r="r" b="b"/>
            <a:pathLst>
              <a:path h="197484">
                <a:moveTo>
                  <a:pt x="0" y="0"/>
                </a:moveTo>
                <a:lnTo>
                  <a:pt x="0" y="197358"/>
                </a:lnTo>
              </a:path>
            </a:pathLst>
          </a:custGeom>
          <a:ln w="16001">
            <a:solidFill>
              <a:srgbClr val="326598"/>
            </a:solidFill>
          </a:ln>
        </p:spPr>
        <p:txBody>
          <a:bodyPr wrap="square" lIns="0" tIns="0" rIns="0" bIns="0" rtlCol="0"/>
          <a:lstStyle/>
          <a:p>
            <a:endParaRPr/>
          </a:p>
        </p:txBody>
      </p:sp>
      <p:sp>
        <p:nvSpPr>
          <p:cNvPr id="43" name="object 43"/>
          <p:cNvSpPr/>
          <p:nvPr/>
        </p:nvSpPr>
        <p:spPr>
          <a:xfrm>
            <a:off x="4269866" y="6628638"/>
            <a:ext cx="0" cy="199390"/>
          </a:xfrm>
          <a:custGeom>
            <a:avLst/>
            <a:gdLst/>
            <a:ahLst/>
            <a:cxnLst/>
            <a:rect l="l" t="t" r="r" b="b"/>
            <a:pathLst>
              <a:path h="199390">
                <a:moveTo>
                  <a:pt x="0" y="0"/>
                </a:moveTo>
                <a:lnTo>
                  <a:pt x="0" y="198881"/>
                </a:lnTo>
              </a:path>
            </a:pathLst>
          </a:custGeom>
          <a:ln w="17525">
            <a:solidFill>
              <a:srgbClr val="326598"/>
            </a:solidFill>
          </a:ln>
        </p:spPr>
        <p:txBody>
          <a:bodyPr wrap="square" lIns="0" tIns="0" rIns="0" bIns="0" rtlCol="0"/>
          <a:lstStyle/>
          <a:p>
            <a:endParaRPr/>
          </a:p>
        </p:txBody>
      </p:sp>
      <p:sp>
        <p:nvSpPr>
          <p:cNvPr id="44" name="object 44"/>
          <p:cNvSpPr/>
          <p:nvPr/>
        </p:nvSpPr>
        <p:spPr>
          <a:xfrm>
            <a:off x="4311396" y="6627114"/>
            <a:ext cx="0" cy="200660"/>
          </a:xfrm>
          <a:custGeom>
            <a:avLst/>
            <a:gdLst/>
            <a:ahLst/>
            <a:cxnLst/>
            <a:rect l="l" t="t" r="r" b="b"/>
            <a:pathLst>
              <a:path h="200659">
                <a:moveTo>
                  <a:pt x="0" y="0"/>
                </a:moveTo>
                <a:lnTo>
                  <a:pt x="0" y="200406"/>
                </a:lnTo>
              </a:path>
            </a:pathLst>
          </a:custGeom>
          <a:ln w="16763">
            <a:solidFill>
              <a:srgbClr val="326598"/>
            </a:solidFill>
          </a:ln>
        </p:spPr>
        <p:txBody>
          <a:bodyPr wrap="square" lIns="0" tIns="0" rIns="0" bIns="0" rtlCol="0"/>
          <a:lstStyle/>
          <a:p>
            <a:endParaRPr/>
          </a:p>
        </p:txBody>
      </p:sp>
      <p:sp>
        <p:nvSpPr>
          <p:cNvPr id="45" name="object 45"/>
          <p:cNvSpPr/>
          <p:nvPr/>
        </p:nvSpPr>
        <p:spPr>
          <a:xfrm>
            <a:off x="4352925" y="6625590"/>
            <a:ext cx="0" cy="201930"/>
          </a:xfrm>
          <a:custGeom>
            <a:avLst/>
            <a:gdLst/>
            <a:ahLst/>
            <a:cxnLst/>
            <a:rect l="l" t="t" r="r" b="b"/>
            <a:pathLst>
              <a:path h="201929">
                <a:moveTo>
                  <a:pt x="0" y="0"/>
                </a:moveTo>
                <a:lnTo>
                  <a:pt x="0" y="201929"/>
                </a:lnTo>
              </a:path>
            </a:pathLst>
          </a:custGeom>
          <a:ln w="17525">
            <a:solidFill>
              <a:srgbClr val="326598"/>
            </a:solidFill>
          </a:ln>
        </p:spPr>
        <p:txBody>
          <a:bodyPr wrap="square" lIns="0" tIns="0" rIns="0" bIns="0" rtlCol="0"/>
          <a:lstStyle/>
          <a:p>
            <a:endParaRPr/>
          </a:p>
        </p:txBody>
      </p:sp>
      <p:sp>
        <p:nvSpPr>
          <p:cNvPr id="46" name="object 46"/>
          <p:cNvSpPr/>
          <p:nvPr/>
        </p:nvSpPr>
        <p:spPr>
          <a:xfrm>
            <a:off x="4394834" y="6623304"/>
            <a:ext cx="0" cy="204470"/>
          </a:xfrm>
          <a:custGeom>
            <a:avLst/>
            <a:gdLst/>
            <a:ahLst/>
            <a:cxnLst/>
            <a:rect l="l" t="t" r="r" b="b"/>
            <a:pathLst>
              <a:path h="204470">
                <a:moveTo>
                  <a:pt x="0" y="0"/>
                </a:moveTo>
                <a:lnTo>
                  <a:pt x="0" y="204215"/>
                </a:lnTo>
              </a:path>
            </a:pathLst>
          </a:custGeom>
          <a:ln w="17525">
            <a:solidFill>
              <a:srgbClr val="326598"/>
            </a:solidFill>
          </a:ln>
        </p:spPr>
        <p:txBody>
          <a:bodyPr wrap="square" lIns="0" tIns="0" rIns="0" bIns="0" rtlCol="0"/>
          <a:lstStyle/>
          <a:p>
            <a:endParaRPr/>
          </a:p>
        </p:txBody>
      </p:sp>
      <p:sp>
        <p:nvSpPr>
          <p:cNvPr id="47" name="object 47"/>
          <p:cNvSpPr/>
          <p:nvPr/>
        </p:nvSpPr>
        <p:spPr>
          <a:xfrm>
            <a:off x="4435602" y="6621780"/>
            <a:ext cx="0" cy="205740"/>
          </a:xfrm>
          <a:custGeom>
            <a:avLst/>
            <a:gdLst/>
            <a:ahLst/>
            <a:cxnLst/>
            <a:rect l="l" t="t" r="r" b="b"/>
            <a:pathLst>
              <a:path h="205740">
                <a:moveTo>
                  <a:pt x="0" y="0"/>
                </a:moveTo>
                <a:lnTo>
                  <a:pt x="0" y="205739"/>
                </a:lnTo>
              </a:path>
            </a:pathLst>
          </a:custGeom>
          <a:ln w="15239">
            <a:solidFill>
              <a:srgbClr val="326598"/>
            </a:solidFill>
          </a:ln>
        </p:spPr>
        <p:txBody>
          <a:bodyPr wrap="square" lIns="0" tIns="0" rIns="0" bIns="0" rtlCol="0"/>
          <a:lstStyle/>
          <a:p>
            <a:endParaRPr/>
          </a:p>
        </p:txBody>
      </p:sp>
      <p:sp>
        <p:nvSpPr>
          <p:cNvPr id="48" name="object 48"/>
          <p:cNvSpPr/>
          <p:nvPr/>
        </p:nvSpPr>
        <p:spPr>
          <a:xfrm>
            <a:off x="4477130" y="6620256"/>
            <a:ext cx="0" cy="207645"/>
          </a:xfrm>
          <a:custGeom>
            <a:avLst/>
            <a:gdLst/>
            <a:ahLst/>
            <a:cxnLst/>
            <a:rect l="l" t="t" r="r" b="b"/>
            <a:pathLst>
              <a:path h="207645">
                <a:moveTo>
                  <a:pt x="0" y="0"/>
                </a:moveTo>
                <a:lnTo>
                  <a:pt x="0" y="207263"/>
                </a:lnTo>
              </a:path>
            </a:pathLst>
          </a:custGeom>
          <a:ln w="16001">
            <a:solidFill>
              <a:srgbClr val="326598"/>
            </a:solidFill>
          </a:ln>
        </p:spPr>
        <p:txBody>
          <a:bodyPr wrap="square" lIns="0" tIns="0" rIns="0" bIns="0" rtlCol="0"/>
          <a:lstStyle/>
          <a:p>
            <a:endParaRPr/>
          </a:p>
        </p:txBody>
      </p:sp>
      <p:sp>
        <p:nvSpPr>
          <p:cNvPr id="49" name="object 49"/>
          <p:cNvSpPr/>
          <p:nvPr/>
        </p:nvSpPr>
        <p:spPr>
          <a:xfrm>
            <a:off x="4518659" y="6617207"/>
            <a:ext cx="0" cy="210820"/>
          </a:xfrm>
          <a:custGeom>
            <a:avLst/>
            <a:gdLst/>
            <a:ahLst/>
            <a:cxnLst/>
            <a:rect l="l" t="t" r="r" b="b"/>
            <a:pathLst>
              <a:path h="210820">
                <a:moveTo>
                  <a:pt x="0" y="0"/>
                </a:moveTo>
                <a:lnTo>
                  <a:pt x="0" y="210312"/>
                </a:lnTo>
              </a:path>
            </a:pathLst>
          </a:custGeom>
          <a:ln w="15239">
            <a:solidFill>
              <a:srgbClr val="326598"/>
            </a:solidFill>
          </a:ln>
        </p:spPr>
        <p:txBody>
          <a:bodyPr wrap="square" lIns="0" tIns="0" rIns="0" bIns="0" rtlCol="0"/>
          <a:lstStyle/>
          <a:p>
            <a:endParaRPr/>
          </a:p>
        </p:txBody>
      </p:sp>
      <p:sp>
        <p:nvSpPr>
          <p:cNvPr id="50" name="object 50"/>
          <p:cNvSpPr/>
          <p:nvPr/>
        </p:nvSpPr>
        <p:spPr>
          <a:xfrm>
            <a:off x="4559427" y="6615683"/>
            <a:ext cx="0" cy="212090"/>
          </a:xfrm>
          <a:custGeom>
            <a:avLst/>
            <a:gdLst/>
            <a:ahLst/>
            <a:cxnLst/>
            <a:rect l="l" t="t" r="r" b="b"/>
            <a:pathLst>
              <a:path h="212090">
                <a:moveTo>
                  <a:pt x="0" y="0"/>
                </a:moveTo>
                <a:lnTo>
                  <a:pt x="0" y="211835"/>
                </a:lnTo>
              </a:path>
            </a:pathLst>
          </a:custGeom>
          <a:ln w="17525">
            <a:solidFill>
              <a:srgbClr val="326598"/>
            </a:solidFill>
          </a:ln>
        </p:spPr>
        <p:txBody>
          <a:bodyPr wrap="square" lIns="0" tIns="0" rIns="0" bIns="0" rtlCol="0"/>
          <a:lstStyle/>
          <a:p>
            <a:endParaRPr/>
          </a:p>
        </p:txBody>
      </p:sp>
      <p:sp>
        <p:nvSpPr>
          <p:cNvPr id="51" name="object 51"/>
          <p:cNvSpPr/>
          <p:nvPr/>
        </p:nvSpPr>
        <p:spPr>
          <a:xfrm>
            <a:off x="4601336" y="6614159"/>
            <a:ext cx="0" cy="213360"/>
          </a:xfrm>
          <a:custGeom>
            <a:avLst/>
            <a:gdLst/>
            <a:ahLst/>
            <a:cxnLst/>
            <a:rect l="l" t="t" r="r" b="b"/>
            <a:pathLst>
              <a:path h="213359">
                <a:moveTo>
                  <a:pt x="0" y="0"/>
                </a:moveTo>
                <a:lnTo>
                  <a:pt x="0" y="213360"/>
                </a:lnTo>
              </a:path>
            </a:pathLst>
          </a:custGeom>
          <a:ln w="17525">
            <a:solidFill>
              <a:srgbClr val="326598"/>
            </a:solidFill>
          </a:ln>
        </p:spPr>
        <p:txBody>
          <a:bodyPr wrap="square" lIns="0" tIns="0" rIns="0" bIns="0" rtlCol="0"/>
          <a:lstStyle/>
          <a:p>
            <a:endParaRPr/>
          </a:p>
        </p:txBody>
      </p:sp>
      <p:sp>
        <p:nvSpPr>
          <p:cNvPr id="52" name="object 52"/>
          <p:cNvSpPr/>
          <p:nvPr/>
        </p:nvSpPr>
        <p:spPr>
          <a:xfrm>
            <a:off x="4642865" y="6611873"/>
            <a:ext cx="0" cy="215900"/>
          </a:xfrm>
          <a:custGeom>
            <a:avLst/>
            <a:gdLst/>
            <a:ahLst/>
            <a:cxnLst/>
            <a:rect l="l" t="t" r="r" b="b"/>
            <a:pathLst>
              <a:path h="215900">
                <a:moveTo>
                  <a:pt x="0" y="0"/>
                </a:moveTo>
                <a:lnTo>
                  <a:pt x="0" y="215645"/>
                </a:lnTo>
              </a:path>
            </a:pathLst>
          </a:custGeom>
          <a:ln w="16763">
            <a:solidFill>
              <a:srgbClr val="326598"/>
            </a:solidFill>
          </a:ln>
        </p:spPr>
        <p:txBody>
          <a:bodyPr wrap="square" lIns="0" tIns="0" rIns="0" bIns="0" rtlCol="0"/>
          <a:lstStyle/>
          <a:p>
            <a:endParaRPr/>
          </a:p>
        </p:txBody>
      </p:sp>
      <p:sp>
        <p:nvSpPr>
          <p:cNvPr id="53" name="object 53"/>
          <p:cNvSpPr/>
          <p:nvPr/>
        </p:nvSpPr>
        <p:spPr>
          <a:xfrm>
            <a:off x="4684395" y="6610350"/>
            <a:ext cx="0" cy="217170"/>
          </a:xfrm>
          <a:custGeom>
            <a:avLst/>
            <a:gdLst/>
            <a:ahLst/>
            <a:cxnLst/>
            <a:rect l="l" t="t" r="r" b="b"/>
            <a:pathLst>
              <a:path h="217170">
                <a:moveTo>
                  <a:pt x="0" y="0"/>
                </a:moveTo>
                <a:lnTo>
                  <a:pt x="0" y="217169"/>
                </a:lnTo>
              </a:path>
            </a:pathLst>
          </a:custGeom>
          <a:ln w="17525">
            <a:solidFill>
              <a:srgbClr val="326598"/>
            </a:solidFill>
          </a:ln>
        </p:spPr>
        <p:txBody>
          <a:bodyPr wrap="square" lIns="0" tIns="0" rIns="0" bIns="0" rtlCol="0"/>
          <a:lstStyle/>
          <a:p>
            <a:endParaRPr/>
          </a:p>
        </p:txBody>
      </p:sp>
      <p:sp>
        <p:nvSpPr>
          <p:cNvPr id="54" name="object 54"/>
          <p:cNvSpPr/>
          <p:nvPr/>
        </p:nvSpPr>
        <p:spPr>
          <a:xfrm>
            <a:off x="4725542" y="6608826"/>
            <a:ext cx="0" cy="219075"/>
          </a:xfrm>
          <a:custGeom>
            <a:avLst/>
            <a:gdLst/>
            <a:ahLst/>
            <a:cxnLst/>
            <a:rect l="l" t="t" r="r" b="b"/>
            <a:pathLst>
              <a:path h="219075">
                <a:moveTo>
                  <a:pt x="0" y="0"/>
                </a:moveTo>
                <a:lnTo>
                  <a:pt x="0" y="218694"/>
                </a:lnTo>
              </a:path>
            </a:pathLst>
          </a:custGeom>
          <a:ln w="16001">
            <a:solidFill>
              <a:srgbClr val="326598"/>
            </a:solidFill>
          </a:ln>
        </p:spPr>
        <p:txBody>
          <a:bodyPr wrap="square" lIns="0" tIns="0" rIns="0" bIns="0" rtlCol="0"/>
          <a:lstStyle/>
          <a:p>
            <a:endParaRPr/>
          </a:p>
        </p:txBody>
      </p:sp>
      <p:sp>
        <p:nvSpPr>
          <p:cNvPr id="55" name="object 55"/>
          <p:cNvSpPr/>
          <p:nvPr/>
        </p:nvSpPr>
        <p:spPr>
          <a:xfrm>
            <a:off x="4766690" y="6605778"/>
            <a:ext cx="0" cy="222250"/>
          </a:xfrm>
          <a:custGeom>
            <a:avLst/>
            <a:gdLst/>
            <a:ahLst/>
            <a:cxnLst/>
            <a:rect l="l" t="t" r="r" b="b"/>
            <a:pathLst>
              <a:path h="222250">
                <a:moveTo>
                  <a:pt x="0" y="0"/>
                </a:moveTo>
                <a:lnTo>
                  <a:pt x="0" y="221742"/>
                </a:lnTo>
              </a:path>
            </a:pathLst>
          </a:custGeom>
          <a:ln w="16001">
            <a:solidFill>
              <a:srgbClr val="326598"/>
            </a:solidFill>
          </a:ln>
        </p:spPr>
        <p:txBody>
          <a:bodyPr wrap="square" lIns="0" tIns="0" rIns="0" bIns="0" rtlCol="0"/>
          <a:lstStyle/>
          <a:p>
            <a:endParaRPr/>
          </a:p>
        </p:txBody>
      </p:sp>
      <p:sp>
        <p:nvSpPr>
          <p:cNvPr id="56" name="object 56"/>
          <p:cNvSpPr/>
          <p:nvPr/>
        </p:nvSpPr>
        <p:spPr>
          <a:xfrm>
            <a:off x="4808601" y="6604254"/>
            <a:ext cx="0" cy="223520"/>
          </a:xfrm>
          <a:custGeom>
            <a:avLst/>
            <a:gdLst/>
            <a:ahLst/>
            <a:cxnLst/>
            <a:rect l="l" t="t" r="r" b="b"/>
            <a:pathLst>
              <a:path h="223520">
                <a:moveTo>
                  <a:pt x="0" y="0"/>
                </a:moveTo>
                <a:lnTo>
                  <a:pt x="0" y="223265"/>
                </a:lnTo>
              </a:path>
            </a:pathLst>
          </a:custGeom>
          <a:ln w="16001">
            <a:solidFill>
              <a:srgbClr val="326598"/>
            </a:solidFill>
          </a:ln>
        </p:spPr>
        <p:txBody>
          <a:bodyPr wrap="square" lIns="0" tIns="0" rIns="0" bIns="0" rtlCol="0"/>
          <a:lstStyle/>
          <a:p>
            <a:endParaRPr/>
          </a:p>
        </p:txBody>
      </p:sp>
      <p:sp>
        <p:nvSpPr>
          <p:cNvPr id="57" name="object 57"/>
          <p:cNvSpPr/>
          <p:nvPr/>
        </p:nvSpPr>
        <p:spPr>
          <a:xfrm>
            <a:off x="4849367" y="6602730"/>
            <a:ext cx="0" cy="224790"/>
          </a:xfrm>
          <a:custGeom>
            <a:avLst/>
            <a:gdLst/>
            <a:ahLst/>
            <a:cxnLst/>
            <a:rect l="l" t="t" r="r" b="b"/>
            <a:pathLst>
              <a:path h="224790">
                <a:moveTo>
                  <a:pt x="0" y="0"/>
                </a:moveTo>
                <a:lnTo>
                  <a:pt x="0" y="224789"/>
                </a:lnTo>
              </a:path>
            </a:pathLst>
          </a:custGeom>
          <a:ln w="16763">
            <a:solidFill>
              <a:srgbClr val="326598"/>
            </a:solidFill>
          </a:ln>
        </p:spPr>
        <p:txBody>
          <a:bodyPr wrap="square" lIns="0" tIns="0" rIns="0" bIns="0" rtlCol="0"/>
          <a:lstStyle/>
          <a:p>
            <a:endParaRPr/>
          </a:p>
        </p:txBody>
      </p:sp>
      <p:sp>
        <p:nvSpPr>
          <p:cNvPr id="58" name="object 58"/>
          <p:cNvSpPr/>
          <p:nvPr/>
        </p:nvSpPr>
        <p:spPr>
          <a:xfrm>
            <a:off x="4890896" y="6599681"/>
            <a:ext cx="0" cy="227965"/>
          </a:xfrm>
          <a:custGeom>
            <a:avLst/>
            <a:gdLst/>
            <a:ahLst/>
            <a:cxnLst/>
            <a:rect l="l" t="t" r="r" b="b"/>
            <a:pathLst>
              <a:path h="227965">
                <a:moveTo>
                  <a:pt x="0" y="0"/>
                </a:moveTo>
                <a:lnTo>
                  <a:pt x="0" y="227837"/>
                </a:lnTo>
              </a:path>
            </a:pathLst>
          </a:custGeom>
          <a:ln w="17525">
            <a:solidFill>
              <a:srgbClr val="326598"/>
            </a:solidFill>
          </a:ln>
        </p:spPr>
        <p:txBody>
          <a:bodyPr wrap="square" lIns="0" tIns="0" rIns="0" bIns="0" rtlCol="0"/>
          <a:lstStyle/>
          <a:p>
            <a:endParaRPr/>
          </a:p>
        </p:txBody>
      </p:sp>
      <p:sp>
        <p:nvSpPr>
          <p:cNvPr id="59" name="object 59"/>
          <p:cNvSpPr/>
          <p:nvPr/>
        </p:nvSpPr>
        <p:spPr>
          <a:xfrm>
            <a:off x="4932807" y="6598919"/>
            <a:ext cx="0" cy="228600"/>
          </a:xfrm>
          <a:custGeom>
            <a:avLst/>
            <a:gdLst/>
            <a:ahLst/>
            <a:cxnLst/>
            <a:rect l="l" t="t" r="r" b="b"/>
            <a:pathLst>
              <a:path h="228600">
                <a:moveTo>
                  <a:pt x="0" y="0"/>
                </a:moveTo>
                <a:lnTo>
                  <a:pt x="0" y="228600"/>
                </a:lnTo>
              </a:path>
            </a:pathLst>
          </a:custGeom>
          <a:ln w="17525">
            <a:solidFill>
              <a:srgbClr val="326598"/>
            </a:solidFill>
          </a:ln>
        </p:spPr>
        <p:txBody>
          <a:bodyPr wrap="square" lIns="0" tIns="0" rIns="0" bIns="0" rtlCol="0"/>
          <a:lstStyle/>
          <a:p>
            <a:endParaRPr/>
          </a:p>
        </p:txBody>
      </p:sp>
      <p:sp>
        <p:nvSpPr>
          <p:cNvPr id="60" name="object 60"/>
          <p:cNvSpPr/>
          <p:nvPr/>
        </p:nvSpPr>
        <p:spPr>
          <a:xfrm>
            <a:off x="4974335" y="6595871"/>
            <a:ext cx="0" cy="231775"/>
          </a:xfrm>
          <a:custGeom>
            <a:avLst/>
            <a:gdLst/>
            <a:ahLst/>
            <a:cxnLst/>
            <a:rect l="l" t="t" r="r" b="b"/>
            <a:pathLst>
              <a:path h="231775">
                <a:moveTo>
                  <a:pt x="0" y="0"/>
                </a:moveTo>
                <a:lnTo>
                  <a:pt x="0" y="231648"/>
                </a:lnTo>
              </a:path>
            </a:pathLst>
          </a:custGeom>
          <a:ln w="16763">
            <a:solidFill>
              <a:srgbClr val="326598"/>
            </a:solidFill>
          </a:ln>
        </p:spPr>
        <p:txBody>
          <a:bodyPr wrap="square" lIns="0" tIns="0" rIns="0" bIns="0" rtlCol="0"/>
          <a:lstStyle/>
          <a:p>
            <a:endParaRPr/>
          </a:p>
        </p:txBody>
      </p:sp>
      <p:sp>
        <p:nvSpPr>
          <p:cNvPr id="61" name="object 61"/>
          <p:cNvSpPr/>
          <p:nvPr/>
        </p:nvSpPr>
        <p:spPr>
          <a:xfrm>
            <a:off x="5015103" y="6594347"/>
            <a:ext cx="0" cy="233679"/>
          </a:xfrm>
          <a:custGeom>
            <a:avLst/>
            <a:gdLst/>
            <a:ahLst/>
            <a:cxnLst/>
            <a:rect l="l" t="t" r="r" b="b"/>
            <a:pathLst>
              <a:path h="233679">
                <a:moveTo>
                  <a:pt x="0" y="0"/>
                </a:moveTo>
                <a:lnTo>
                  <a:pt x="0" y="233172"/>
                </a:lnTo>
              </a:path>
            </a:pathLst>
          </a:custGeom>
          <a:ln w="16001">
            <a:solidFill>
              <a:srgbClr val="326598"/>
            </a:solidFill>
          </a:ln>
        </p:spPr>
        <p:txBody>
          <a:bodyPr wrap="square" lIns="0" tIns="0" rIns="0" bIns="0" rtlCol="0"/>
          <a:lstStyle/>
          <a:p>
            <a:endParaRPr/>
          </a:p>
        </p:txBody>
      </p:sp>
      <p:sp>
        <p:nvSpPr>
          <p:cNvPr id="62" name="object 62"/>
          <p:cNvSpPr/>
          <p:nvPr/>
        </p:nvSpPr>
        <p:spPr>
          <a:xfrm>
            <a:off x="5057013" y="6591300"/>
            <a:ext cx="0" cy="236220"/>
          </a:xfrm>
          <a:custGeom>
            <a:avLst/>
            <a:gdLst/>
            <a:ahLst/>
            <a:cxnLst/>
            <a:rect l="l" t="t" r="r" b="b"/>
            <a:pathLst>
              <a:path h="236220">
                <a:moveTo>
                  <a:pt x="0" y="0"/>
                </a:moveTo>
                <a:lnTo>
                  <a:pt x="0" y="236219"/>
                </a:lnTo>
              </a:path>
            </a:pathLst>
          </a:custGeom>
          <a:ln w="16001">
            <a:solidFill>
              <a:srgbClr val="326598"/>
            </a:solidFill>
          </a:ln>
        </p:spPr>
        <p:txBody>
          <a:bodyPr wrap="square" lIns="0" tIns="0" rIns="0" bIns="0" rtlCol="0"/>
          <a:lstStyle/>
          <a:p>
            <a:endParaRPr/>
          </a:p>
        </p:txBody>
      </p:sp>
      <p:sp>
        <p:nvSpPr>
          <p:cNvPr id="63" name="object 63"/>
          <p:cNvSpPr/>
          <p:nvPr/>
        </p:nvSpPr>
        <p:spPr>
          <a:xfrm>
            <a:off x="5098160" y="6589776"/>
            <a:ext cx="0" cy="238125"/>
          </a:xfrm>
          <a:custGeom>
            <a:avLst/>
            <a:gdLst/>
            <a:ahLst/>
            <a:cxnLst/>
            <a:rect l="l" t="t" r="r" b="b"/>
            <a:pathLst>
              <a:path h="238125">
                <a:moveTo>
                  <a:pt x="0" y="0"/>
                </a:moveTo>
                <a:lnTo>
                  <a:pt x="0" y="237744"/>
                </a:lnTo>
              </a:path>
            </a:pathLst>
          </a:custGeom>
          <a:ln w="16001">
            <a:solidFill>
              <a:srgbClr val="326598"/>
            </a:solidFill>
          </a:ln>
        </p:spPr>
        <p:txBody>
          <a:bodyPr wrap="square" lIns="0" tIns="0" rIns="0" bIns="0" rtlCol="0"/>
          <a:lstStyle/>
          <a:p>
            <a:endParaRPr/>
          </a:p>
        </p:txBody>
      </p:sp>
      <p:sp>
        <p:nvSpPr>
          <p:cNvPr id="64" name="object 64"/>
          <p:cNvSpPr/>
          <p:nvPr/>
        </p:nvSpPr>
        <p:spPr>
          <a:xfrm>
            <a:off x="5139309" y="6588252"/>
            <a:ext cx="0" cy="239395"/>
          </a:xfrm>
          <a:custGeom>
            <a:avLst/>
            <a:gdLst/>
            <a:ahLst/>
            <a:cxnLst/>
            <a:rect l="l" t="t" r="r" b="b"/>
            <a:pathLst>
              <a:path h="239395">
                <a:moveTo>
                  <a:pt x="0" y="0"/>
                </a:moveTo>
                <a:lnTo>
                  <a:pt x="0" y="239268"/>
                </a:lnTo>
              </a:path>
            </a:pathLst>
          </a:custGeom>
          <a:ln w="17525">
            <a:solidFill>
              <a:srgbClr val="326598"/>
            </a:solidFill>
          </a:ln>
        </p:spPr>
        <p:txBody>
          <a:bodyPr wrap="square" lIns="0" tIns="0" rIns="0" bIns="0" rtlCol="0"/>
          <a:lstStyle/>
          <a:p>
            <a:endParaRPr/>
          </a:p>
        </p:txBody>
      </p:sp>
      <p:sp>
        <p:nvSpPr>
          <p:cNvPr id="65" name="object 65"/>
          <p:cNvSpPr/>
          <p:nvPr/>
        </p:nvSpPr>
        <p:spPr>
          <a:xfrm>
            <a:off x="5180838" y="6585966"/>
            <a:ext cx="0" cy="241935"/>
          </a:xfrm>
          <a:custGeom>
            <a:avLst/>
            <a:gdLst/>
            <a:ahLst/>
            <a:cxnLst/>
            <a:rect l="l" t="t" r="r" b="b"/>
            <a:pathLst>
              <a:path h="241934">
                <a:moveTo>
                  <a:pt x="0" y="0"/>
                </a:moveTo>
                <a:lnTo>
                  <a:pt x="0" y="241554"/>
                </a:lnTo>
              </a:path>
            </a:pathLst>
          </a:custGeom>
          <a:ln w="16763">
            <a:solidFill>
              <a:srgbClr val="326598"/>
            </a:solidFill>
          </a:ln>
        </p:spPr>
        <p:txBody>
          <a:bodyPr wrap="square" lIns="0" tIns="0" rIns="0" bIns="0" rtlCol="0"/>
          <a:lstStyle/>
          <a:p>
            <a:endParaRPr/>
          </a:p>
        </p:txBody>
      </p:sp>
      <p:sp>
        <p:nvSpPr>
          <p:cNvPr id="66" name="object 66"/>
          <p:cNvSpPr/>
          <p:nvPr/>
        </p:nvSpPr>
        <p:spPr>
          <a:xfrm>
            <a:off x="5222366" y="6584442"/>
            <a:ext cx="0" cy="243204"/>
          </a:xfrm>
          <a:custGeom>
            <a:avLst/>
            <a:gdLst/>
            <a:ahLst/>
            <a:cxnLst/>
            <a:rect l="l" t="t" r="r" b="b"/>
            <a:pathLst>
              <a:path h="243204">
                <a:moveTo>
                  <a:pt x="0" y="0"/>
                </a:moveTo>
                <a:lnTo>
                  <a:pt x="0" y="243077"/>
                </a:lnTo>
              </a:path>
            </a:pathLst>
          </a:custGeom>
          <a:ln w="17525">
            <a:solidFill>
              <a:srgbClr val="326598"/>
            </a:solidFill>
          </a:ln>
        </p:spPr>
        <p:txBody>
          <a:bodyPr wrap="square" lIns="0" tIns="0" rIns="0" bIns="0" rtlCol="0"/>
          <a:lstStyle/>
          <a:p>
            <a:endParaRPr/>
          </a:p>
        </p:txBody>
      </p:sp>
      <p:sp>
        <p:nvSpPr>
          <p:cNvPr id="67" name="object 67"/>
          <p:cNvSpPr/>
          <p:nvPr/>
        </p:nvSpPr>
        <p:spPr>
          <a:xfrm>
            <a:off x="5264277" y="6581393"/>
            <a:ext cx="0" cy="246379"/>
          </a:xfrm>
          <a:custGeom>
            <a:avLst/>
            <a:gdLst/>
            <a:ahLst/>
            <a:cxnLst/>
            <a:rect l="l" t="t" r="r" b="b"/>
            <a:pathLst>
              <a:path h="246379">
                <a:moveTo>
                  <a:pt x="0" y="0"/>
                </a:moveTo>
                <a:lnTo>
                  <a:pt x="0" y="246125"/>
                </a:lnTo>
              </a:path>
            </a:pathLst>
          </a:custGeom>
          <a:ln w="17525">
            <a:solidFill>
              <a:srgbClr val="326598"/>
            </a:solidFill>
          </a:ln>
        </p:spPr>
        <p:txBody>
          <a:bodyPr wrap="square" lIns="0" tIns="0" rIns="0" bIns="0" rtlCol="0"/>
          <a:lstStyle/>
          <a:p>
            <a:endParaRPr/>
          </a:p>
        </p:txBody>
      </p:sp>
      <p:sp>
        <p:nvSpPr>
          <p:cNvPr id="68" name="object 68"/>
          <p:cNvSpPr/>
          <p:nvPr/>
        </p:nvSpPr>
        <p:spPr>
          <a:xfrm>
            <a:off x="5305044" y="6579869"/>
            <a:ext cx="0" cy="247650"/>
          </a:xfrm>
          <a:custGeom>
            <a:avLst/>
            <a:gdLst/>
            <a:ahLst/>
            <a:cxnLst/>
            <a:rect l="l" t="t" r="r" b="b"/>
            <a:pathLst>
              <a:path h="247650">
                <a:moveTo>
                  <a:pt x="0" y="0"/>
                </a:moveTo>
                <a:lnTo>
                  <a:pt x="0" y="247650"/>
                </a:lnTo>
              </a:path>
            </a:pathLst>
          </a:custGeom>
          <a:ln w="15239">
            <a:solidFill>
              <a:srgbClr val="326598"/>
            </a:solidFill>
          </a:ln>
        </p:spPr>
        <p:txBody>
          <a:bodyPr wrap="square" lIns="0" tIns="0" rIns="0" bIns="0" rtlCol="0"/>
          <a:lstStyle/>
          <a:p>
            <a:endParaRPr/>
          </a:p>
        </p:txBody>
      </p:sp>
      <p:sp>
        <p:nvSpPr>
          <p:cNvPr id="69" name="object 69"/>
          <p:cNvSpPr/>
          <p:nvPr/>
        </p:nvSpPr>
        <p:spPr>
          <a:xfrm>
            <a:off x="5346572" y="6576821"/>
            <a:ext cx="0" cy="250825"/>
          </a:xfrm>
          <a:custGeom>
            <a:avLst/>
            <a:gdLst/>
            <a:ahLst/>
            <a:cxnLst/>
            <a:rect l="l" t="t" r="r" b="b"/>
            <a:pathLst>
              <a:path h="250825">
                <a:moveTo>
                  <a:pt x="0" y="0"/>
                </a:moveTo>
                <a:lnTo>
                  <a:pt x="0" y="250698"/>
                </a:lnTo>
              </a:path>
            </a:pathLst>
          </a:custGeom>
          <a:ln w="16001">
            <a:solidFill>
              <a:srgbClr val="326598"/>
            </a:solidFill>
          </a:ln>
        </p:spPr>
        <p:txBody>
          <a:bodyPr wrap="square" lIns="0" tIns="0" rIns="0" bIns="0" rtlCol="0"/>
          <a:lstStyle/>
          <a:p>
            <a:endParaRPr/>
          </a:p>
        </p:txBody>
      </p:sp>
      <p:sp>
        <p:nvSpPr>
          <p:cNvPr id="70" name="object 70"/>
          <p:cNvSpPr/>
          <p:nvPr/>
        </p:nvSpPr>
        <p:spPr>
          <a:xfrm>
            <a:off x="2741676" y="6545580"/>
            <a:ext cx="0" cy="146685"/>
          </a:xfrm>
          <a:custGeom>
            <a:avLst/>
            <a:gdLst/>
            <a:ahLst/>
            <a:cxnLst/>
            <a:rect l="l" t="t" r="r" b="b"/>
            <a:pathLst>
              <a:path h="146684">
                <a:moveTo>
                  <a:pt x="0" y="0"/>
                </a:moveTo>
                <a:lnTo>
                  <a:pt x="0" y="146303"/>
                </a:lnTo>
              </a:path>
            </a:pathLst>
          </a:custGeom>
          <a:ln w="9143">
            <a:solidFill>
              <a:srgbClr val="000065"/>
            </a:solidFill>
          </a:ln>
        </p:spPr>
        <p:txBody>
          <a:bodyPr wrap="square" lIns="0" tIns="0" rIns="0" bIns="0" rtlCol="0"/>
          <a:lstStyle/>
          <a:p>
            <a:endParaRPr/>
          </a:p>
        </p:txBody>
      </p:sp>
      <p:sp>
        <p:nvSpPr>
          <p:cNvPr id="71" name="object 71"/>
          <p:cNvSpPr/>
          <p:nvPr/>
        </p:nvSpPr>
        <p:spPr>
          <a:xfrm>
            <a:off x="2779014" y="6531102"/>
            <a:ext cx="0" cy="154940"/>
          </a:xfrm>
          <a:custGeom>
            <a:avLst/>
            <a:gdLst/>
            <a:ahLst/>
            <a:cxnLst/>
            <a:rect l="l" t="t" r="r" b="b"/>
            <a:pathLst>
              <a:path h="154940">
                <a:moveTo>
                  <a:pt x="0" y="0"/>
                </a:moveTo>
                <a:lnTo>
                  <a:pt x="0" y="154686"/>
                </a:lnTo>
              </a:path>
            </a:pathLst>
          </a:custGeom>
          <a:ln w="16763">
            <a:solidFill>
              <a:srgbClr val="000065"/>
            </a:solidFill>
          </a:ln>
        </p:spPr>
        <p:txBody>
          <a:bodyPr wrap="square" lIns="0" tIns="0" rIns="0" bIns="0" rtlCol="0"/>
          <a:lstStyle/>
          <a:p>
            <a:endParaRPr/>
          </a:p>
        </p:txBody>
      </p:sp>
      <p:sp>
        <p:nvSpPr>
          <p:cNvPr id="72" name="object 72"/>
          <p:cNvSpPr/>
          <p:nvPr/>
        </p:nvSpPr>
        <p:spPr>
          <a:xfrm>
            <a:off x="2820542" y="6515861"/>
            <a:ext cx="0" cy="165100"/>
          </a:xfrm>
          <a:custGeom>
            <a:avLst/>
            <a:gdLst/>
            <a:ahLst/>
            <a:cxnLst/>
            <a:rect l="l" t="t" r="r" b="b"/>
            <a:pathLst>
              <a:path h="165100">
                <a:moveTo>
                  <a:pt x="0" y="0"/>
                </a:moveTo>
                <a:lnTo>
                  <a:pt x="0" y="164592"/>
                </a:lnTo>
              </a:path>
            </a:pathLst>
          </a:custGeom>
          <a:ln w="17525">
            <a:solidFill>
              <a:srgbClr val="000065"/>
            </a:solidFill>
          </a:ln>
        </p:spPr>
        <p:txBody>
          <a:bodyPr wrap="square" lIns="0" tIns="0" rIns="0" bIns="0" rtlCol="0"/>
          <a:lstStyle/>
          <a:p>
            <a:endParaRPr/>
          </a:p>
        </p:txBody>
      </p:sp>
      <p:sp>
        <p:nvSpPr>
          <p:cNvPr id="73" name="object 73"/>
          <p:cNvSpPr/>
          <p:nvPr/>
        </p:nvSpPr>
        <p:spPr>
          <a:xfrm>
            <a:off x="2862452" y="6499859"/>
            <a:ext cx="0" cy="173355"/>
          </a:xfrm>
          <a:custGeom>
            <a:avLst/>
            <a:gdLst/>
            <a:ahLst/>
            <a:cxnLst/>
            <a:rect l="l" t="t" r="r" b="b"/>
            <a:pathLst>
              <a:path h="173354">
                <a:moveTo>
                  <a:pt x="0" y="0"/>
                </a:moveTo>
                <a:lnTo>
                  <a:pt x="0" y="172974"/>
                </a:lnTo>
              </a:path>
            </a:pathLst>
          </a:custGeom>
          <a:ln w="17525">
            <a:solidFill>
              <a:srgbClr val="000065"/>
            </a:solidFill>
          </a:ln>
        </p:spPr>
        <p:txBody>
          <a:bodyPr wrap="square" lIns="0" tIns="0" rIns="0" bIns="0" rtlCol="0"/>
          <a:lstStyle/>
          <a:p>
            <a:endParaRPr/>
          </a:p>
        </p:txBody>
      </p:sp>
      <p:sp>
        <p:nvSpPr>
          <p:cNvPr id="74" name="object 74"/>
          <p:cNvSpPr/>
          <p:nvPr/>
        </p:nvSpPr>
        <p:spPr>
          <a:xfrm>
            <a:off x="2903982" y="6491478"/>
            <a:ext cx="0" cy="178435"/>
          </a:xfrm>
          <a:custGeom>
            <a:avLst/>
            <a:gdLst/>
            <a:ahLst/>
            <a:cxnLst/>
            <a:rect l="l" t="t" r="r" b="b"/>
            <a:pathLst>
              <a:path h="178434">
                <a:moveTo>
                  <a:pt x="0" y="0"/>
                </a:moveTo>
                <a:lnTo>
                  <a:pt x="0" y="178308"/>
                </a:lnTo>
              </a:path>
            </a:pathLst>
          </a:custGeom>
          <a:ln w="16763">
            <a:solidFill>
              <a:srgbClr val="000065"/>
            </a:solidFill>
          </a:ln>
        </p:spPr>
        <p:txBody>
          <a:bodyPr wrap="square" lIns="0" tIns="0" rIns="0" bIns="0" rtlCol="0"/>
          <a:lstStyle/>
          <a:p>
            <a:endParaRPr/>
          </a:p>
        </p:txBody>
      </p:sp>
      <p:sp>
        <p:nvSpPr>
          <p:cNvPr id="75" name="object 75"/>
          <p:cNvSpPr/>
          <p:nvPr/>
        </p:nvSpPr>
        <p:spPr>
          <a:xfrm>
            <a:off x="2944748" y="6483096"/>
            <a:ext cx="0" cy="182880"/>
          </a:xfrm>
          <a:custGeom>
            <a:avLst/>
            <a:gdLst/>
            <a:ahLst/>
            <a:cxnLst/>
            <a:rect l="l" t="t" r="r" b="b"/>
            <a:pathLst>
              <a:path h="182879">
                <a:moveTo>
                  <a:pt x="0" y="0"/>
                </a:moveTo>
                <a:lnTo>
                  <a:pt x="0" y="182879"/>
                </a:lnTo>
              </a:path>
            </a:pathLst>
          </a:custGeom>
          <a:ln w="16001">
            <a:solidFill>
              <a:srgbClr val="000065"/>
            </a:solidFill>
          </a:ln>
        </p:spPr>
        <p:txBody>
          <a:bodyPr wrap="square" lIns="0" tIns="0" rIns="0" bIns="0" rtlCol="0"/>
          <a:lstStyle/>
          <a:p>
            <a:endParaRPr/>
          </a:p>
        </p:txBody>
      </p:sp>
      <p:sp>
        <p:nvSpPr>
          <p:cNvPr id="76" name="object 76"/>
          <p:cNvSpPr/>
          <p:nvPr/>
        </p:nvSpPr>
        <p:spPr>
          <a:xfrm>
            <a:off x="2986277" y="6473952"/>
            <a:ext cx="0" cy="187960"/>
          </a:xfrm>
          <a:custGeom>
            <a:avLst/>
            <a:gdLst/>
            <a:ahLst/>
            <a:cxnLst/>
            <a:rect l="l" t="t" r="r" b="b"/>
            <a:pathLst>
              <a:path h="187959">
                <a:moveTo>
                  <a:pt x="0" y="0"/>
                </a:moveTo>
                <a:lnTo>
                  <a:pt x="0" y="187451"/>
                </a:lnTo>
              </a:path>
            </a:pathLst>
          </a:custGeom>
          <a:ln w="15239">
            <a:solidFill>
              <a:srgbClr val="000065"/>
            </a:solidFill>
          </a:ln>
        </p:spPr>
        <p:txBody>
          <a:bodyPr wrap="square" lIns="0" tIns="0" rIns="0" bIns="0" rtlCol="0"/>
          <a:lstStyle/>
          <a:p>
            <a:endParaRPr/>
          </a:p>
        </p:txBody>
      </p:sp>
      <p:sp>
        <p:nvSpPr>
          <p:cNvPr id="77" name="object 77"/>
          <p:cNvSpPr/>
          <p:nvPr/>
        </p:nvSpPr>
        <p:spPr>
          <a:xfrm>
            <a:off x="3027807" y="6465570"/>
            <a:ext cx="0" cy="192405"/>
          </a:xfrm>
          <a:custGeom>
            <a:avLst/>
            <a:gdLst/>
            <a:ahLst/>
            <a:cxnLst/>
            <a:rect l="l" t="t" r="r" b="b"/>
            <a:pathLst>
              <a:path h="192404">
                <a:moveTo>
                  <a:pt x="0" y="0"/>
                </a:moveTo>
                <a:lnTo>
                  <a:pt x="0" y="192024"/>
                </a:lnTo>
              </a:path>
            </a:pathLst>
          </a:custGeom>
          <a:ln w="16001">
            <a:solidFill>
              <a:srgbClr val="000065"/>
            </a:solidFill>
          </a:ln>
        </p:spPr>
        <p:txBody>
          <a:bodyPr wrap="square" lIns="0" tIns="0" rIns="0" bIns="0" rtlCol="0"/>
          <a:lstStyle/>
          <a:p>
            <a:endParaRPr/>
          </a:p>
        </p:txBody>
      </p:sp>
      <p:sp>
        <p:nvSpPr>
          <p:cNvPr id="78" name="object 78"/>
          <p:cNvSpPr/>
          <p:nvPr/>
        </p:nvSpPr>
        <p:spPr>
          <a:xfrm>
            <a:off x="3068954" y="6455664"/>
            <a:ext cx="0" cy="197485"/>
          </a:xfrm>
          <a:custGeom>
            <a:avLst/>
            <a:gdLst/>
            <a:ahLst/>
            <a:cxnLst/>
            <a:rect l="l" t="t" r="r" b="b"/>
            <a:pathLst>
              <a:path h="197484">
                <a:moveTo>
                  <a:pt x="0" y="0"/>
                </a:moveTo>
                <a:lnTo>
                  <a:pt x="0" y="197358"/>
                </a:lnTo>
              </a:path>
            </a:pathLst>
          </a:custGeom>
          <a:ln w="17525">
            <a:solidFill>
              <a:srgbClr val="000065"/>
            </a:solidFill>
          </a:ln>
        </p:spPr>
        <p:txBody>
          <a:bodyPr wrap="square" lIns="0" tIns="0" rIns="0" bIns="0" rtlCol="0"/>
          <a:lstStyle/>
          <a:p>
            <a:endParaRPr/>
          </a:p>
        </p:txBody>
      </p:sp>
      <p:sp>
        <p:nvSpPr>
          <p:cNvPr id="79" name="object 79"/>
          <p:cNvSpPr/>
          <p:nvPr/>
        </p:nvSpPr>
        <p:spPr>
          <a:xfrm>
            <a:off x="3110483" y="6445758"/>
            <a:ext cx="0" cy="203200"/>
          </a:xfrm>
          <a:custGeom>
            <a:avLst/>
            <a:gdLst/>
            <a:ahLst/>
            <a:cxnLst/>
            <a:rect l="l" t="t" r="r" b="b"/>
            <a:pathLst>
              <a:path h="203200">
                <a:moveTo>
                  <a:pt x="0" y="0"/>
                </a:moveTo>
                <a:lnTo>
                  <a:pt x="0" y="202691"/>
                </a:lnTo>
              </a:path>
            </a:pathLst>
          </a:custGeom>
          <a:ln w="16763">
            <a:solidFill>
              <a:srgbClr val="000065"/>
            </a:solidFill>
          </a:ln>
        </p:spPr>
        <p:txBody>
          <a:bodyPr wrap="square" lIns="0" tIns="0" rIns="0" bIns="0" rtlCol="0"/>
          <a:lstStyle/>
          <a:p>
            <a:endParaRPr/>
          </a:p>
        </p:txBody>
      </p:sp>
      <p:sp>
        <p:nvSpPr>
          <p:cNvPr id="80" name="object 80"/>
          <p:cNvSpPr/>
          <p:nvPr/>
        </p:nvSpPr>
        <p:spPr>
          <a:xfrm>
            <a:off x="3152013" y="6435852"/>
            <a:ext cx="0" cy="210820"/>
          </a:xfrm>
          <a:custGeom>
            <a:avLst/>
            <a:gdLst/>
            <a:ahLst/>
            <a:cxnLst/>
            <a:rect l="l" t="t" r="r" b="b"/>
            <a:pathLst>
              <a:path h="210820">
                <a:moveTo>
                  <a:pt x="0" y="0"/>
                </a:moveTo>
                <a:lnTo>
                  <a:pt x="0" y="210312"/>
                </a:lnTo>
              </a:path>
            </a:pathLst>
          </a:custGeom>
          <a:ln w="17525">
            <a:solidFill>
              <a:srgbClr val="000065"/>
            </a:solidFill>
          </a:ln>
        </p:spPr>
        <p:txBody>
          <a:bodyPr wrap="square" lIns="0" tIns="0" rIns="0" bIns="0" rtlCol="0"/>
          <a:lstStyle/>
          <a:p>
            <a:endParaRPr/>
          </a:p>
        </p:txBody>
      </p:sp>
      <p:sp>
        <p:nvSpPr>
          <p:cNvPr id="81" name="object 81"/>
          <p:cNvSpPr/>
          <p:nvPr/>
        </p:nvSpPr>
        <p:spPr>
          <a:xfrm>
            <a:off x="3193542" y="6424421"/>
            <a:ext cx="0" cy="217170"/>
          </a:xfrm>
          <a:custGeom>
            <a:avLst/>
            <a:gdLst/>
            <a:ahLst/>
            <a:cxnLst/>
            <a:rect l="l" t="t" r="r" b="b"/>
            <a:pathLst>
              <a:path h="217170">
                <a:moveTo>
                  <a:pt x="0" y="0"/>
                </a:moveTo>
                <a:lnTo>
                  <a:pt x="0" y="217170"/>
                </a:lnTo>
              </a:path>
            </a:pathLst>
          </a:custGeom>
          <a:ln w="16763">
            <a:solidFill>
              <a:srgbClr val="000065"/>
            </a:solidFill>
          </a:ln>
        </p:spPr>
        <p:txBody>
          <a:bodyPr wrap="square" lIns="0" tIns="0" rIns="0" bIns="0" rtlCol="0"/>
          <a:lstStyle/>
          <a:p>
            <a:endParaRPr/>
          </a:p>
        </p:txBody>
      </p:sp>
      <p:sp>
        <p:nvSpPr>
          <p:cNvPr id="82" name="object 82"/>
          <p:cNvSpPr/>
          <p:nvPr/>
        </p:nvSpPr>
        <p:spPr>
          <a:xfrm>
            <a:off x="3234689" y="6411467"/>
            <a:ext cx="0" cy="224154"/>
          </a:xfrm>
          <a:custGeom>
            <a:avLst/>
            <a:gdLst/>
            <a:ahLst/>
            <a:cxnLst/>
            <a:rect l="l" t="t" r="r" b="b"/>
            <a:pathLst>
              <a:path h="224154">
                <a:moveTo>
                  <a:pt x="0" y="0"/>
                </a:moveTo>
                <a:lnTo>
                  <a:pt x="0" y="224027"/>
                </a:lnTo>
              </a:path>
            </a:pathLst>
          </a:custGeom>
          <a:ln w="15239">
            <a:solidFill>
              <a:srgbClr val="000065"/>
            </a:solidFill>
          </a:ln>
        </p:spPr>
        <p:txBody>
          <a:bodyPr wrap="square" lIns="0" tIns="0" rIns="0" bIns="0" rtlCol="0"/>
          <a:lstStyle/>
          <a:p>
            <a:endParaRPr/>
          </a:p>
        </p:txBody>
      </p:sp>
      <p:sp>
        <p:nvSpPr>
          <p:cNvPr id="83" name="object 83"/>
          <p:cNvSpPr/>
          <p:nvPr/>
        </p:nvSpPr>
        <p:spPr>
          <a:xfrm>
            <a:off x="3276219" y="6396990"/>
            <a:ext cx="0" cy="233679"/>
          </a:xfrm>
          <a:custGeom>
            <a:avLst/>
            <a:gdLst/>
            <a:ahLst/>
            <a:cxnLst/>
            <a:rect l="l" t="t" r="r" b="b"/>
            <a:pathLst>
              <a:path h="233679">
                <a:moveTo>
                  <a:pt x="0" y="0"/>
                </a:moveTo>
                <a:lnTo>
                  <a:pt x="0" y="233172"/>
                </a:lnTo>
              </a:path>
            </a:pathLst>
          </a:custGeom>
          <a:ln w="16001">
            <a:solidFill>
              <a:srgbClr val="000065"/>
            </a:solidFill>
          </a:ln>
        </p:spPr>
        <p:txBody>
          <a:bodyPr wrap="square" lIns="0" tIns="0" rIns="0" bIns="0" rtlCol="0"/>
          <a:lstStyle/>
          <a:p>
            <a:endParaRPr/>
          </a:p>
        </p:txBody>
      </p:sp>
      <p:sp>
        <p:nvSpPr>
          <p:cNvPr id="84" name="object 84"/>
          <p:cNvSpPr/>
          <p:nvPr/>
        </p:nvSpPr>
        <p:spPr>
          <a:xfrm>
            <a:off x="3317747" y="6382511"/>
            <a:ext cx="0" cy="243204"/>
          </a:xfrm>
          <a:custGeom>
            <a:avLst/>
            <a:gdLst/>
            <a:ahLst/>
            <a:cxnLst/>
            <a:rect l="l" t="t" r="r" b="b"/>
            <a:pathLst>
              <a:path h="243204">
                <a:moveTo>
                  <a:pt x="0" y="0"/>
                </a:moveTo>
                <a:lnTo>
                  <a:pt x="0" y="243077"/>
                </a:lnTo>
              </a:path>
            </a:pathLst>
          </a:custGeom>
          <a:ln w="15239">
            <a:solidFill>
              <a:srgbClr val="000065"/>
            </a:solidFill>
          </a:ln>
        </p:spPr>
        <p:txBody>
          <a:bodyPr wrap="square" lIns="0" tIns="0" rIns="0" bIns="0" rtlCol="0"/>
          <a:lstStyle/>
          <a:p>
            <a:endParaRPr/>
          </a:p>
        </p:txBody>
      </p:sp>
      <p:sp>
        <p:nvSpPr>
          <p:cNvPr id="85" name="object 85"/>
          <p:cNvSpPr/>
          <p:nvPr/>
        </p:nvSpPr>
        <p:spPr>
          <a:xfrm>
            <a:off x="3359277" y="6366509"/>
            <a:ext cx="0" cy="254000"/>
          </a:xfrm>
          <a:custGeom>
            <a:avLst/>
            <a:gdLst/>
            <a:ahLst/>
            <a:cxnLst/>
            <a:rect l="l" t="t" r="r" b="b"/>
            <a:pathLst>
              <a:path h="254000">
                <a:moveTo>
                  <a:pt x="0" y="0"/>
                </a:moveTo>
                <a:lnTo>
                  <a:pt x="0" y="253746"/>
                </a:lnTo>
              </a:path>
            </a:pathLst>
          </a:custGeom>
          <a:ln w="16001">
            <a:solidFill>
              <a:srgbClr val="000065"/>
            </a:solidFill>
          </a:ln>
        </p:spPr>
        <p:txBody>
          <a:bodyPr wrap="square" lIns="0" tIns="0" rIns="0" bIns="0" rtlCol="0"/>
          <a:lstStyle/>
          <a:p>
            <a:endParaRPr/>
          </a:p>
        </p:txBody>
      </p:sp>
      <p:sp>
        <p:nvSpPr>
          <p:cNvPr id="86" name="object 86"/>
          <p:cNvSpPr/>
          <p:nvPr/>
        </p:nvSpPr>
        <p:spPr>
          <a:xfrm>
            <a:off x="3400425" y="6372605"/>
            <a:ext cx="0" cy="249554"/>
          </a:xfrm>
          <a:custGeom>
            <a:avLst/>
            <a:gdLst/>
            <a:ahLst/>
            <a:cxnLst/>
            <a:rect l="l" t="t" r="r" b="b"/>
            <a:pathLst>
              <a:path h="249554">
                <a:moveTo>
                  <a:pt x="0" y="0"/>
                </a:moveTo>
                <a:lnTo>
                  <a:pt x="0" y="249174"/>
                </a:lnTo>
              </a:path>
            </a:pathLst>
          </a:custGeom>
          <a:ln w="17525">
            <a:solidFill>
              <a:srgbClr val="000065"/>
            </a:solidFill>
          </a:ln>
        </p:spPr>
        <p:txBody>
          <a:bodyPr wrap="square" lIns="0" tIns="0" rIns="0" bIns="0" rtlCol="0"/>
          <a:lstStyle/>
          <a:p>
            <a:endParaRPr/>
          </a:p>
        </p:txBody>
      </p:sp>
      <p:sp>
        <p:nvSpPr>
          <p:cNvPr id="87" name="object 87"/>
          <p:cNvSpPr/>
          <p:nvPr/>
        </p:nvSpPr>
        <p:spPr>
          <a:xfrm>
            <a:off x="3441953" y="6378702"/>
            <a:ext cx="0" cy="245745"/>
          </a:xfrm>
          <a:custGeom>
            <a:avLst/>
            <a:gdLst/>
            <a:ahLst/>
            <a:cxnLst/>
            <a:rect l="l" t="t" r="r" b="b"/>
            <a:pathLst>
              <a:path h="245745">
                <a:moveTo>
                  <a:pt x="0" y="0"/>
                </a:moveTo>
                <a:lnTo>
                  <a:pt x="0" y="245363"/>
                </a:lnTo>
              </a:path>
            </a:pathLst>
          </a:custGeom>
          <a:ln w="16763">
            <a:solidFill>
              <a:srgbClr val="000065"/>
            </a:solidFill>
          </a:ln>
        </p:spPr>
        <p:txBody>
          <a:bodyPr wrap="square" lIns="0" tIns="0" rIns="0" bIns="0" rtlCol="0"/>
          <a:lstStyle/>
          <a:p>
            <a:endParaRPr/>
          </a:p>
        </p:txBody>
      </p:sp>
      <p:sp>
        <p:nvSpPr>
          <p:cNvPr id="88" name="object 88"/>
          <p:cNvSpPr/>
          <p:nvPr/>
        </p:nvSpPr>
        <p:spPr>
          <a:xfrm>
            <a:off x="3483483" y="6384035"/>
            <a:ext cx="0" cy="243204"/>
          </a:xfrm>
          <a:custGeom>
            <a:avLst/>
            <a:gdLst/>
            <a:ahLst/>
            <a:cxnLst/>
            <a:rect l="l" t="t" r="r" b="b"/>
            <a:pathLst>
              <a:path h="243204">
                <a:moveTo>
                  <a:pt x="0" y="0"/>
                </a:moveTo>
                <a:lnTo>
                  <a:pt x="0" y="243077"/>
                </a:lnTo>
              </a:path>
            </a:pathLst>
          </a:custGeom>
          <a:ln w="17525">
            <a:solidFill>
              <a:srgbClr val="000065"/>
            </a:solidFill>
          </a:ln>
        </p:spPr>
        <p:txBody>
          <a:bodyPr wrap="square" lIns="0" tIns="0" rIns="0" bIns="0" rtlCol="0"/>
          <a:lstStyle/>
          <a:p>
            <a:endParaRPr/>
          </a:p>
        </p:txBody>
      </p:sp>
      <p:sp>
        <p:nvSpPr>
          <p:cNvPr id="89" name="object 89"/>
          <p:cNvSpPr/>
          <p:nvPr/>
        </p:nvSpPr>
        <p:spPr>
          <a:xfrm>
            <a:off x="3524630" y="6388608"/>
            <a:ext cx="0" cy="241935"/>
          </a:xfrm>
          <a:custGeom>
            <a:avLst/>
            <a:gdLst/>
            <a:ahLst/>
            <a:cxnLst/>
            <a:rect l="l" t="t" r="r" b="b"/>
            <a:pathLst>
              <a:path h="241934">
                <a:moveTo>
                  <a:pt x="0" y="0"/>
                </a:moveTo>
                <a:lnTo>
                  <a:pt x="0" y="241553"/>
                </a:lnTo>
              </a:path>
            </a:pathLst>
          </a:custGeom>
          <a:ln w="16001">
            <a:solidFill>
              <a:srgbClr val="000065"/>
            </a:solidFill>
          </a:ln>
        </p:spPr>
        <p:txBody>
          <a:bodyPr wrap="square" lIns="0" tIns="0" rIns="0" bIns="0" rtlCol="0"/>
          <a:lstStyle/>
          <a:p>
            <a:endParaRPr/>
          </a:p>
        </p:txBody>
      </p:sp>
      <p:sp>
        <p:nvSpPr>
          <p:cNvPr id="90" name="object 90"/>
          <p:cNvSpPr/>
          <p:nvPr/>
        </p:nvSpPr>
        <p:spPr>
          <a:xfrm>
            <a:off x="3565778" y="6387084"/>
            <a:ext cx="0" cy="243204"/>
          </a:xfrm>
          <a:custGeom>
            <a:avLst/>
            <a:gdLst/>
            <a:ahLst/>
            <a:cxnLst/>
            <a:rect l="l" t="t" r="r" b="b"/>
            <a:pathLst>
              <a:path h="243204">
                <a:moveTo>
                  <a:pt x="0" y="0"/>
                </a:moveTo>
                <a:lnTo>
                  <a:pt x="0" y="243077"/>
                </a:lnTo>
              </a:path>
            </a:pathLst>
          </a:custGeom>
          <a:ln w="16001">
            <a:solidFill>
              <a:srgbClr val="000065"/>
            </a:solidFill>
          </a:ln>
        </p:spPr>
        <p:txBody>
          <a:bodyPr wrap="square" lIns="0" tIns="0" rIns="0" bIns="0" rtlCol="0"/>
          <a:lstStyle/>
          <a:p>
            <a:endParaRPr/>
          </a:p>
        </p:txBody>
      </p:sp>
      <p:sp>
        <p:nvSpPr>
          <p:cNvPr id="91" name="object 91"/>
          <p:cNvSpPr/>
          <p:nvPr/>
        </p:nvSpPr>
        <p:spPr>
          <a:xfrm>
            <a:off x="3607689" y="6385559"/>
            <a:ext cx="0" cy="245110"/>
          </a:xfrm>
          <a:custGeom>
            <a:avLst/>
            <a:gdLst/>
            <a:ahLst/>
            <a:cxnLst/>
            <a:rect l="l" t="t" r="r" b="b"/>
            <a:pathLst>
              <a:path h="245109">
                <a:moveTo>
                  <a:pt x="0" y="0"/>
                </a:moveTo>
                <a:lnTo>
                  <a:pt x="0" y="244601"/>
                </a:lnTo>
              </a:path>
            </a:pathLst>
          </a:custGeom>
          <a:ln w="16001">
            <a:solidFill>
              <a:srgbClr val="000065"/>
            </a:solidFill>
          </a:ln>
        </p:spPr>
        <p:txBody>
          <a:bodyPr wrap="square" lIns="0" tIns="0" rIns="0" bIns="0" rtlCol="0"/>
          <a:lstStyle/>
          <a:p>
            <a:endParaRPr/>
          </a:p>
        </p:txBody>
      </p:sp>
      <p:sp>
        <p:nvSpPr>
          <p:cNvPr id="92" name="object 92"/>
          <p:cNvSpPr/>
          <p:nvPr/>
        </p:nvSpPr>
        <p:spPr>
          <a:xfrm>
            <a:off x="3649217" y="6384035"/>
            <a:ext cx="0" cy="246379"/>
          </a:xfrm>
          <a:custGeom>
            <a:avLst/>
            <a:gdLst/>
            <a:ahLst/>
            <a:cxnLst/>
            <a:rect l="l" t="t" r="r" b="b"/>
            <a:pathLst>
              <a:path h="246379">
                <a:moveTo>
                  <a:pt x="0" y="0"/>
                </a:moveTo>
                <a:lnTo>
                  <a:pt x="0" y="246125"/>
                </a:lnTo>
              </a:path>
            </a:pathLst>
          </a:custGeom>
          <a:ln w="15239">
            <a:solidFill>
              <a:srgbClr val="000065"/>
            </a:solidFill>
          </a:ln>
        </p:spPr>
        <p:txBody>
          <a:bodyPr wrap="square" lIns="0" tIns="0" rIns="0" bIns="0" rtlCol="0"/>
          <a:lstStyle/>
          <a:p>
            <a:endParaRPr/>
          </a:p>
        </p:txBody>
      </p:sp>
      <p:sp>
        <p:nvSpPr>
          <p:cNvPr id="93" name="object 93"/>
          <p:cNvSpPr/>
          <p:nvPr/>
        </p:nvSpPr>
        <p:spPr>
          <a:xfrm>
            <a:off x="3689984" y="6382511"/>
            <a:ext cx="0" cy="246379"/>
          </a:xfrm>
          <a:custGeom>
            <a:avLst/>
            <a:gdLst/>
            <a:ahLst/>
            <a:cxnLst/>
            <a:rect l="l" t="t" r="r" b="b"/>
            <a:pathLst>
              <a:path h="246379">
                <a:moveTo>
                  <a:pt x="0" y="0"/>
                </a:moveTo>
                <a:lnTo>
                  <a:pt x="0" y="246125"/>
                </a:lnTo>
              </a:path>
            </a:pathLst>
          </a:custGeom>
          <a:ln w="17525">
            <a:solidFill>
              <a:srgbClr val="000065"/>
            </a:solidFill>
          </a:ln>
        </p:spPr>
        <p:txBody>
          <a:bodyPr wrap="square" lIns="0" tIns="0" rIns="0" bIns="0" rtlCol="0"/>
          <a:lstStyle/>
          <a:p>
            <a:endParaRPr/>
          </a:p>
        </p:txBody>
      </p:sp>
      <p:sp>
        <p:nvSpPr>
          <p:cNvPr id="94" name="object 94"/>
          <p:cNvSpPr/>
          <p:nvPr/>
        </p:nvSpPr>
        <p:spPr>
          <a:xfrm>
            <a:off x="3731895" y="6380988"/>
            <a:ext cx="0" cy="247650"/>
          </a:xfrm>
          <a:custGeom>
            <a:avLst/>
            <a:gdLst/>
            <a:ahLst/>
            <a:cxnLst/>
            <a:rect l="l" t="t" r="r" b="b"/>
            <a:pathLst>
              <a:path h="247650">
                <a:moveTo>
                  <a:pt x="0" y="0"/>
                </a:moveTo>
                <a:lnTo>
                  <a:pt x="0" y="247650"/>
                </a:lnTo>
              </a:path>
            </a:pathLst>
          </a:custGeom>
          <a:ln w="17525">
            <a:solidFill>
              <a:srgbClr val="000065"/>
            </a:solidFill>
          </a:ln>
        </p:spPr>
        <p:txBody>
          <a:bodyPr wrap="square" lIns="0" tIns="0" rIns="0" bIns="0" rtlCol="0"/>
          <a:lstStyle/>
          <a:p>
            <a:endParaRPr/>
          </a:p>
        </p:txBody>
      </p:sp>
      <p:sp>
        <p:nvSpPr>
          <p:cNvPr id="95" name="object 95"/>
          <p:cNvSpPr/>
          <p:nvPr/>
        </p:nvSpPr>
        <p:spPr>
          <a:xfrm>
            <a:off x="3773423" y="6378702"/>
            <a:ext cx="0" cy="250190"/>
          </a:xfrm>
          <a:custGeom>
            <a:avLst/>
            <a:gdLst/>
            <a:ahLst/>
            <a:cxnLst/>
            <a:rect l="l" t="t" r="r" b="b"/>
            <a:pathLst>
              <a:path h="250190">
                <a:moveTo>
                  <a:pt x="0" y="0"/>
                </a:moveTo>
                <a:lnTo>
                  <a:pt x="0" y="249936"/>
                </a:lnTo>
              </a:path>
            </a:pathLst>
          </a:custGeom>
          <a:ln w="16763">
            <a:solidFill>
              <a:srgbClr val="000065"/>
            </a:solidFill>
          </a:ln>
        </p:spPr>
        <p:txBody>
          <a:bodyPr wrap="square" lIns="0" tIns="0" rIns="0" bIns="0" rtlCol="0"/>
          <a:lstStyle/>
          <a:p>
            <a:endParaRPr/>
          </a:p>
        </p:txBody>
      </p:sp>
      <p:sp>
        <p:nvSpPr>
          <p:cNvPr id="96" name="object 96"/>
          <p:cNvSpPr/>
          <p:nvPr/>
        </p:nvSpPr>
        <p:spPr>
          <a:xfrm>
            <a:off x="3814953" y="6377178"/>
            <a:ext cx="0" cy="251460"/>
          </a:xfrm>
          <a:custGeom>
            <a:avLst/>
            <a:gdLst/>
            <a:ahLst/>
            <a:cxnLst/>
            <a:rect l="l" t="t" r="r" b="b"/>
            <a:pathLst>
              <a:path h="251459">
                <a:moveTo>
                  <a:pt x="0" y="0"/>
                </a:moveTo>
                <a:lnTo>
                  <a:pt x="0" y="251460"/>
                </a:lnTo>
              </a:path>
            </a:pathLst>
          </a:custGeom>
          <a:ln w="17525">
            <a:solidFill>
              <a:srgbClr val="000065"/>
            </a:solidFill>
          </a:ln>
        </p:spPr>
        <p:txBody>
          <a:bodyPr wrap="square" lIns="0" tIns="0" rIns="0" bIns="0" rtlCol="0"/>
          <a:lstStyle/>
          <a:p>
            <a:endParaRPr/>
          </a:p>
        </p:txBody>
      </p:sp>
      <p:sp>
        <p:nvSpPr>
          <p:cNvPr id="97" name="object 97"/>
          <p:cNvSpPr/>
          <p:nvPr/>
        </p:nvSpPr>
        <p:spPr>
          <a:xfrm>
            <a:off x="3856101" y="6374129"/>
            <a:ext cx="0" cy="254635"/>
          </a:xfrm>
          <a:custGeom>
            <a:avLst/>
            <a:gdLst/>
            <a:ahLst/>
            <a:cxnLst/>
            <a:rect l="l" t="t" r="r" b="b"/>
            <a:pathLst>
              <a:path h="254634">
                <a:moveTo>
                  <a:pt x="0" y="0"/>
                </a:moveTo>
                <a:lnTo>
                  <a:pt x="0" y="254508"/>
                </a:lnTo>
              </a:path>
            </a:pathLst>
          </a:custGeom>
          <a:ln w="16001">
            <a:solidFill>
              <a:srgbClr val="000065"/>
            </a:solidFill>
          </a:ln>
        </p:spPr>
        <p:txBody>
          <a:bodyPr wrap="square" lIns="0" tIns="0" rIns="0" bIns="0" rtlCol="0"/>
          <a:lstStyle/>
          <a:p>
            <a:endParaRPr/>
          </a:p>
        </p:txBody>
      </p:sp>
      <p:sp>
        <p:nvSpPr>
          <p:cNvPr id="98" name="object 98"/>
          <p:cNvSpPr/>
          <p:nvPr/>
        </p:nvSpPr>
        <p:spPr>
          <a:xfrm>
            <a:off x="3897248" y="6371082"/>
            <a:ext cx="0" cy="256540"/>
          </a:xfrm>
          <a:custGeom>
            <a:avLst/>
            <a:gdLst/>
            <a:ahLst/>
            <a:cxnLst/>
            <a:rect l="l" t="t" r="r" b="b"/>
            <a:pathLst>
              <a:path h="256540">
                <a:moveTo>
                  <a:pt x="0" y="0"/>
                </a:moveTo>
                <a:lnTo>
                  <a:pt x="0" y="256032"/>
                </a:lnTo>
              </a:path>
            </a:pathLst>
          </a:custGeom>
          <a:ln w="16001">
            <a:solidFill>
              <a:srgbClr val="000065"/>
            </a:solidFill>
          </a:ln>
        </p:spPr>
        <p:txBody>
          <a:bodyPr wrap="square" lIns="0" tIns="0" rIns="0" bIns="0" rtlCol="0"/>
          <a:lstStyle/>
          <a:p>
            <a:endParaRPr/>
          </a:p>
        </p:txBody>
      </p:sp>
      <p:sp>
        <p:nvSpPr>
          <p:cNvPr id="99" name="object 99"/>
          <p:cNvSpPr/>
          <p:nvPr/>
        </p:nvSpPr>
        <p:spPr>
          <a:xfrm>
            <a:off x="3939159" y="6366509"/>
            <a:ext cx="0" cy="260985"/>
          </a:xfrm>
          <a:custGeom>
            <a:avLst/>
            <a:gdLst/>
            <a:ahLst/>
            <a:cxnLst/>
            <a:rect l="l" t="t" r="r" b="b"/>
            <a:pathLst>
              <a:path h="260984">
                <a:moveTo>
                  <a:pt x="0" y="0"/>
                </a:moveTo>
                <a:lnTo>
                  <a:pt x="0" y="260603"/>
                </a:lnTo>
              </a:path>
            </a:pathLst>
          </a:custGeom>
          <a:ln w="16001">
            <a:solidFill>
              <a:srgbClr val="000065"/>
            </a:solidFill>
          </a:ln>
        </p:spPr>
        <p:txBody>
          <a:bodyPr wrap="square" lIns="0" tIns="0" rIns="0" bIns="0" rtlCol="0"/>
          <a:lstStyle/>
          <a:p>
            <a:endParaRPr/>
          </a:p>
        </p:txBody>
      </p:sp>
      <p:sp>
        <p:nvSpPr>
          <p:cNvPr id="100" name="object 100"/>
          <p:cNvSpPr/>
          <p:nvPr/>
        </p:nvSpPr>
        <p:spPr>
          <a:xfrm>
            <a:off x="3979926" y="6364223"/>
            <a:ext cx="0" cy="261620"/>
          </a:xfrm>
          <a:custGeom>
            <a:avLst/>
            <a:gdLst/>
            <a:ahLst/>
            <a:cxnLst/>
            <a:rect l="l" t="t" r="r" b="b"/>
            <a:pathLst>
              <a:path h="261620">
                <a:moveTo>
                  <a:pt x="0" y="0"/>
                </a:moveTo>
                <a:lnTo>
                  <a:pt x="0" y="261365"/>
                </a:lnTo>
              </a:path>
            </a:pathLst>
          </a:custGeom>
          <a:ln w="16763">
            <a:solidFill>
              <a:srgbClr val="000065"/>
            </a:solidFill>
          </a:ln>
        </p:spPr>
        <p:txBody>
          <a:bodyPr wrap="square" lIns="0" tIns="0" rIns="0" bIns="0" rtlCol="0"/>
          <a:lstStyle/>
          <a:p>
            <a:endParaRPr/>
          </a:p>
        </p:txBody>
      </p:sp>
      <p:sp>
        <p:nvSpPr>
          <p:cNvPr id="101" name="object 101"/>
          <p:cNvSpPr/>
          <p:nvPr/>
        </p:nvSpPr>
        <p:spPr>
          <a:xfrm>
            <a:off x="4021454" y="6359652"/>
            <a:ext cx="0" cy="266065"/>
          </a:xfrm>
          <a:custGeom>
            <a:avLst/>
            <a:gdLst/>
            <a:ahLst/>
            <a:cxnLst/>
            <a:rect l="l" t="t" r="r" b="b"/>
            <a:pathLst>
              <a:path h="266065">
                <a:moveTo>
                  <a:pt x="0" y="0"/>
                </a:moveTo>
                <a:lnTo>
                  <a:pt x="0" y="265938"/>
                </a:lnTo>
              </a:path>
            </a:pathLst>
          </a:custGeom>
          <a:ln w="17525">
            <a:solidFill>
              <a:srgbClr val="000065"/>
            </a:solidFill>
          </a:ln>
        </p:spPr>
        <p:txBody>
          <a:bodyPr wrap="square" lIns="0" tIns="0" rIns="0" bIns="0" rtlCol="0"/>
          <a:lstStyle/>
          <a:p>
            <a:endParaRPr/>
          </a:p>
        </p:txBody>
      </p:sp>
      <p:sp>
        <p:nvSpPr>
          <p:cNvPr id="102" name="object 102"/>
          <p:cNvSpPr/>
          <p:nvPr/>
        </p:nvSpPr>
        <p:spPr>
          <a:xfrm>
            <a:off x="4063365" y="6362700"/>
            <a:ext cx="0" cy="264795"/>
          </a:xfrm>
          <a:custGeom>
            <a:avLst/>
            <a:gdLst/>
            <a:ahLst/>
            <a:cxnLst/>
            <a:rect l="l" t="t" r="r" b="b"/>
            <a:pathLst>
              <a:path h="264795">
                <a:moveTo>
                  <a:pt x="0" y="0"/>
                </a:moveTo>
                <a:lnTo>
                  <a:pt x="0" y="264413"/>
                </a:lnTo>
              </a:path>
            </a:pathLst>
          </a:custGeom>
          <a:ln w="17525">
            <a:solidFill>
              <a:srgbClr val="000065"/>
            </a:solidFill>
          </a:ln>
        </p:spPr>
        <p:txBody>
          <a:bodyPr wrap="square" lIns="0" tIns="0" rIns="0" bIns="0" rtlCol="0"/>
          <a:lstStyle/>
          <a:p>
            <a:endParaRPr/>
          </a:p>
        </p:txBody>
      </p:sp>
      <p:sp>
        <p:nvSpPr>
          <p:cNvPr id="103" name="object 103"/>
          <p:cNvSpPr/>
          <p:nvPr/>
        </p:nvSpPr>
        <p:spPr>
          <a:xfrm>
            <a:off x="4104894" y="6365747"/>
            <a:ext cx="0" cy="262890"/>
          </a:xfrm>
          <a:custGeom>
            <a:avLst/>
            <a:gdLst/>
            <a:ahLst/>
            <a:cxnLst/>
            <a:rect l="l" t="t" r="r" b="b"/>
            <a:pathLst>
              <a:path h="262890">
                <a:moveTo>
                  <a:pt x="0" y="0"/>
                </a:moveTo>
                <a:lnTo>
                  <a:pt x="0" y="262889"/>
                </a:lnTo>
              </a:path>
            </a:pathLst>
          </a:custGeom>
          <a:ln w="16763">
            <a:solidFill>
              <a:srgbClr val="000065"/>
            </a:solidFill>
          </a:ln>
        </p:spPr>
        <p:txBody>
          <a:bodyPr wrap="square" lIns="0" tIns="0" rIns="0" bIns="0" rtlCol="0"/>
          <a:lstStyle/>
          <a:p>
            <a:endParaRPr/>
          </a:p>
        </p:txBody>
      </p:sp>
      <p:sp>
        <p:nvSpPr>
          <p:cNvPr id="104" name="object 104"/>
          <p:cNvSpPr/>
          <p:nvPr/>
        </p:nvSpPr>
        <p:spPr>
          <a:xfrm>
            <a:off x="4145660" y="6368034"/>
            <a:ext cx="0" cy="262255"/>
          </a:xfrm>
          <a:custGeom>
            <a:avLst/>
            <a:gdLst/>
            <a:ahLst/>
            <a:cxnLst/>
            <a:rect l="l" t="t" r="r" b="b"/>
            <a:pathLst>
              <a:path h="262254">
                <a:moveTo>
                  <a:pt x="0" y="0"/>
                </a:moveTo>
                <a:lnTo>
                  <a:pt x="0" y="262127"/>
                </a:lnTo>
              </a:path>
            </a:pathLst>
          </a:custGeom>
          <a:ln w="16001">
            <a:solidFill>
              <a:srgbClr val="000065"/>
            </a:solidFill>
          </a:ln>
        </p:spPr>
        <p:txBody>
          <a:bodyPr wrap="square" lIns="0" tIns="0" rIns="0" bIns="0" rtlCol="0"/>
          <a:lstStyle/>
          <a:p>
            <a:endParaRPr/>
          </a:p>
        </p:txBody>
      </p:sp>
      <p:sp>
        <p:nvSpPr>
          <p:cNvPr id="105" name="object 105"/>
          <p:cNvSpPr/>
          <p:nvPr/>
        </p:nvSpPr>
        <p:spPr>
          <a:xfrm>
            <a:off x="4187190" y="6369558"/>
            <a:ext cx="0" cy="260985"/>
          </a:xfrm>
          <a:custGeom>
            <a:avLst/>
            <a:gdLst/>
            <a:ahLst/>
            <a:cxnLst/>
            <a:rect l="l" t="t" r="r" b="b"/>
            <a:pathLst>
              <a:path h="260984">
                <a:moveTo>
                  <a:pt x="0" y="0"/>
                </a:moveTo>
                <a:lnTo>
                  <a:pt x="0" y="260603"/>
                </a:lnTo>
              </a:path>
            </a:pathLst>
          </a:custGeom>
          <a:ln w="15239">
            <a:solidFill>
              <a:srgbClr val="000065"/>
            </a:solidFill>
          </a:ln>
        </p:spPr>
        <p:txBody>
          <a:bodyPr wrap="square" lIns="0" tIns="0" rIns="0" bIns="0" rtlCol="0"/>
          <a:lstStyle/>
          <a:p>
            <a:endParaRPr/>
          </a:p>
        </p:txBody>
      </p:sp>
      <p:sp>
        <p:nvSpPr>
          <p:cNvPr id="106" name="object 106"/>
          <p:cNvSpPr/>
          <p:nvPr/>
        </p:nvSpPr>
        <p:spPr>
          <a:xfrm>
            <a:off x="4228719" y="6368034"/>
            <a:ext cx="0" cy="262255"/>
          </a:xfrm>
          <a:custGeom>
            <a:avLst/>
            <a:gdLst/>
            <a:ahLst/>
            <a:cxnLst/>
            <a:rect l="l" t="t" r="r" b="b"/>
            <a:pathLst>
              <a:path h="262254">
                <a:moveTo>
                  <a:pt x="0" y="0"/>
                </a:moveTo>
                <a:lnTo>
                  <a:pt x="0" y="262127"/>
                </a:lnTo>
              </a:path>
            </a:pathLst>
          </a:custGeom>
          <a:ln w="16001">
            <a:solidFill>
              <a:srgbClr val="000065"/>
            </a:solidFill>
          </a:ln>
        </p:spPr>
        <p:txBody>
          <a:bodyPr wrap="square" lIns="0" tIns="0" rIns="0" bIns="0" rtlCol="0"/>
          <a:lstStyle/>
          <a:p>
            <a:endParaRPr/>
          </a:p>
        </p:txBody>
      </p:sp>
      <p:sp>
        <p:nvSpPr>
          <p:cNvPr id="107" name="object 107"/>
          <p:cNvSpPr/>
          <p:nvPr/>
        </p:nvSpPr>
        <p:spPr>
          <a:xfrm>
            <a:off x="4269866" y="6365747"/>
            <a:ext cx="0" cy="262890"/>
          </a:xfrm>
          <a:custGeom>
            <a:avLst/>
            <a:gdLst/>
            <a:ahLst/>
            <a:cxnLst/>
            <a:rect l="l" t="t" r="r" b="b"/>
            <a:pathLst>
              <a:path h="262890">
                <a:moveTo>
                  <a:pt x="0" y="0"/>
                </a:moveTo>
                <a:lnTo>
                  <a:pt x="0" y="262889"/>
                </a:lnTo>
              </a:path>
            </a:pathLst>
          </a:custGeom>
          <a:ln w="17525">
            <a:solidFill>
              <a:srgbClr val="000065"/>
            </a:solidFill>
          </a:ln>
        </p:spPr>
        <p:txBody>
          <a:bodyPr wrap="square" lIns="0" tIns="0" rIns="0" bIns="0" rtlCol="0"/>
          <a:lstStyle/>
          <a:p>
            <a:endParaRPr/>
          </a:p>
        </p:txBody>
      </p:sp>
      <p:sp>
        <p:nvSpPr>
          <p:cNvPr id="108" name="object 108"/>
          <p:cNvSpPr/>
          <p:nvPr/>
        </p:nvSpPr>
        <p:spPr>
          <a:xfrm>
            <a:off x="4311396" y="6362700"/>
            <a:ext cx="0" cy="264795"/>
          </a:xfrm>
          <a:custGeom>
            <a:avLst/>
            <a:gdLst/>
            <a:ahLst/>
            <a:cxnLst/>
            <a:rect l="l" t="t" r="r" b="b"/>
            <a:pathLst>
              <a:path h="264795">
                <a:moveTo>
                  <a:pt x="0" y="0"/>
                </a:moveTo>
                <a:lnTo>
                  <a:pt x="0" y="264413"/>
                </a:lnTo>
              </a:path>
            </a:pathLst>
          </a:custGeom>
          <a:ln w="16763">
            <a:solidFill>
              <a:srgbClr val="000065"/>
            </a:solidFill>
          </a:ln>
        </p:spPr>
        <p:txBody>
          <a:bodyPr wrap="square" lIns="0" tIns="0" rIns="0" bIns="0" rtlCol="0"/>
          <a:lstStyle/>
          <a:p>
            <a:endParaRPr/>
          </a:p>
        </p:txBody>
      </p:sp>
      <p:sp>
        <p:nvSpPr>
          <p:cNvPr id="109" name="object 109"/>
          <p:cNvSpPr/>
          <p:nvPr/>
        </p:nvSpPr>
        <p:spPr>
          <a:xfrm>
            <a:off x="4352925" y="6359652"/>
            <a:ext cx="0" cy="266065"/>
          </a:xfrm>
          <a:custGeom>
            <a:avLst/>
            <a:gdLst/>
            <a:ahLst/>
            <a:cxnLst/>
            <a:rect l="l" t="t" r="r" b="b"/>
            <a:pathLst>
              <a:path h="266065">
                <a:moveTo>
                  <a:pt x="0" y="0"/>
                </a:moveTo>
                <a:lnTo>
                  <a:pt x="0" y="265938"/>
                </a:lnTo>
              </a:path>
            </a:pathLst>
          </a:custGeom>
          <a:ln w="17525">
            <a:solidFill>
              <a:srgbClr val="000065"/>
            </a:solidFill>
          </a:ln>
        </p:spPr>
        <p:txBody>
          <a:bodyPr wrap="square" lIns="0" tIns="0" rIns="0" bIns="0" rtlCol="0"/>
          <a:lstStyle/>
          <a:p>
            <a:endParaRPr/>
          </a:p>
        </p:txBody>
      </p:sp>
      <p:sp>
        <p:nvSpPr>
          <p:cNvPr id="110" name="object 110"/>
          <p:cNvSpPr/>
          <p:nvPr/>
        </p:nvSpPr>
        <p:spPr>
          <a:xfrm>
            <a:off x="4394834" y="6356603"/>
            <a:ext cx="0" cy="266700"/>
          </a:xfrm>
          <a:custGeom>
            <a:avLst/>
            <a:gdLst/>
            <a:ahLst/>
            <a:cxnLst/>
            <a:rect l="l" t="t" r="r" b="b"/>
            <a:pathLst>
              <a:path h="266700">
                <a:moveTo>
                  <a:pt x="0" y="0"/>
                </a:moveTo>
                <a:lnTo>
                  <a:pt x="0" y="266700"/>
                </a:lnTo>
              </a:path>
            </a:pathLst>
          </a:custGeom>
          <a:ln w="17525">
            <a:solidFill>
              <a:srgbClr val="000065"/>
            </a:solidFill>
          </a:ln>
        </p:spPr>
        <p:txBody>
          <a:bodyPr wrap="square" lIns="0" tIns="0" rIns="0" bIns="0" rtlCol="0"/>
          <a:lstStyle/>
          <a:p>
            <a:endParaRPr/>
          </a:p>
        </p:txBody>
      </p:sp>
      <p:sp>
        <p:nvSpPr>
          <p:cNvPr id="111" name="object 111"/>
          <p:cNvSpPr/>
          <p:nvPr/>
        </p:nvSpPr>
        <p:spPr>
          <a:xfrm>
            <a:off x="4435602" y="6354317"/>
            <a:ext cx="0" cy="267970"/>
          </a:xfrm>
          <a:custGeom>
            <a:avLst/>
            <a:gdLst/>
            <a:ahLst/>
            <a:cxnLst/>
            <a:rect l="l" t="t" r="r" b="b"/>
            <a:pathLst>
              <a:path h="267970">
                <a:moveTo>
                  <a:pt x="0" y="0"/>
                </a:moveTo>
                <a:lnTo>
                  <a:pt x="0" y="267462"/>
                </a:lnTo>
              </a:path>
            </a:pathLst>
          </a:custGeom>
          <a:ln w="15239">
            <a:solidFill>
              <a:srgbClr val="000065"/>
            </a:solidFill>
          </a:ln>
        </p:spPr>
        <p:txBody>
          <a:bodyPr wrap="square" lIns="0" tIns="0" rIns="0" bIns="0" rtlCol="0"/>
          <a:lstStyle/>
          <a:p>
            <a:endParaRPr/>
          </a:p>
        </p:txBody>
      </p:sp>
      <p:sp>
        <p:nvSpPr>
          <p:cNvPr id="112" name="object 112"/>
          <p:cNvSpPr/>
          <p:nvPr/>
        </p:nvSpPr>
        <p:spPr>
          <a:xfrm>
            <a:off x="4477130" y="6351270"/>
            <a:ext cx="0" cy="269240"/>
          </a:xfrm>
          <a:custGeom>
            <a:avLst/>
            <a:gdLst/>
            <a:ahLst/>
            <a:cxnLst/>
            <a:rect l="l" t="t" r="r" b="b"/>
            <a:pathLst>
              <a:path h="269240">
                <a:moveTo>
                  <a:pt x="0" y="0"/>
                </a:moveTo>
                <a:lnTo>
                  <a:pt x="0" y="268986"/>
                </a:lnTo>
              </a:path>
            </a:pathLst>
          </a:custGeom>
          <a:ln w="16001">
            <a:solidFill>
              <a:srgbClr val="000065"/>
            </a:solidFill>
          </a:ln>
        </p:spPr>
        <p:txBody>
          <a:bodyPr wrap="square" lIns="0" tIns="0" rIns="0" bIns="0" rtlCol="0"/>
          <a:lstStyle/>
          <a:p>
            <a:endParaRPr/>
          </a:p>
        </p:txBody>
      </p:sp>
      <p:sp>
        <p:nvSpPr>
          <p:cNvPr id="113" name="object 113"/>
          <p:cNvSpPr/>
          <p:nvPr/>
        </p:nvSpPr>
        <p:spPr>
          <a:xfrm>
            <a:off x="4518659" y="6346697"/>
            <a:ext cx="0" cy="270510"/>
          </a:xfrm>
          <a:custGeom>
            <a:avLst/>
            <a:gdLst/>
            <a:ahLst/>
            <a:cxnLst/>
            <a:rect l="l" t="t" r="r" b="b"/>
            <a:pathLst>
              <a:path h="270509">
                <a:moveTo>
                  <a:pt x="0" y="0"/>
                </a:moveTo>
                <a:lnTo>
                  <a:pt x="0" y="270510"/>
                </a:lnTo>
              </a:path>
            </a:pathLst>
          </a:custGeom>
          <a:ln w="15239">
            <a:solidFill>
              <a:srgbClr val="000065"/>
            </a:solidFill>
          </a:ln>
        </p:spPr>
        <p:txBody>
          <a:bodyPr wrap="square" lIns="0" tIns="0" rIns="0" bIns="0" rtlCol="0"/>
          <a:lstStyle/>
          <a:p>
            <a:endParaRPr/>
          </a:p>
        </p:txBody>
      </p:sp>
      <p:sp>
        <p:nvSpPr>
          <p:cNvPr id="114" name="object 114"/>
          <p:cNvSpPr/>
          <p:nvPr/>
        </p:nvSpPr>
        <p:spPr>
          <a:xfrm>
            <a:off x="4559427" y="6342888"/>
            <a:ext cx="0" cy="273050"/>
          </a:xfrm>
          <a:custGeom>
            <a:avLst/>
            <a:gdLst/>
            <a:ahLst/>
            <a:cxnLst/>
            <a:rect l="l" t="t" r="r" b="b"/>
            <a:pathLst>
              <a:path h="273050">
                <a:moveTo>
                  <a:pt x="0" y="0"/>
                </a:moveTo>
                <a:lnTo>
                  <a:pt x="0" y="272796"/>
                </a:lnTo>
              </a:path>
            </a:pathLst>
          </a:custGeom>
          <a:ln w="17525">
            <a:solidFill>
              <a:srgbClr val="000065"/>
            </a:solidFill>
          </a:ln>
        </p:spPr>
        <p:txBody>
          <a:bodyPr wrap="square" lIns="0" tIns="0" rIns="0" bIns="0" rtlCol="0"/>
          <a:lstStyle/>
          <a:p>
            <a:endParaRPr/>
          </a:p>
        </p:txBody>
      </p:sp>
      <p:sp>
        <p:nvSpPr>
          <p:cNvPr id="115" name="object 115"/>
          <p:cNvSpPr/>
          <p:nvPr/>
        </p:nvSpPr>
        <p:spPr>
          <a:xfrm>
            <a:off x="4601336" y="6338315"/>
            <a:ext cx="0" cy="276225"/>
          </a:xfrm>
          <a:custGeom>
            <a:avLst/>
            <a:gdLst/>
            <a:ahLst/>
            <a:cxnLst/>
            <a:rect l="l" t="t" r="r" b="b"/>
            <a:pathLst>
              <a:path h="276225">
                <a:moveTo>
                  <a:pt x="0" y="0"/>
                </a:moveTo>
                <a:lnTo>
                  <a:pt x="0" y="275843"/>
                </a:lnTo>
              </a:path>
            </a:pathLst>
          </a:custGeom>
          <a:ln w="17525">
            <a:solidFill>
              <a:srgbClr val="000065"/>
            </a:solidFill>
          </a:ln>
        </p:spPr>
        <p:txBody>
          <a:bodyPr wrap="square" lIns="0" tIns="0" rIns="0" bIns="0" rtlCol="0"/>
          <a:lstStyle/>
          <a:p>
            <a:endParaRPr/>
          </a:p>
        </p:txBody>
      </p:sp>
      <p:sp>
        <p:nvSpPr>
          <p:cNvPr id="116" name="object 116"/>
          <p:cNvSpPr/>
          <p:nvPr/>
        </p:nvSpPr>
        <p:spPr>
          <a:xfrm>
            <a:off x="4642865" y="6332220"/>
            <a:ext cx="0" cy="280035"/>
          </a:xfrm>
          <a:custGeom>
            <a:avLst/>
            <a:gdLst/>
            <a:ahLst/>
            <a:cxnLst/>
            <a:rect l="l" t="t" r="r" b="b"/>
            <a:pathLst>
              <a:path h="280034">
                <a:moveTo>
                  <a:pt x="0" y="0"/>
                </a:moveTo>
                <a:lnTo>
                  <a:pt x="0" y="279653"/>
                </a:lnTo>
              </a:path>
            </a:pathLst>
          </a:custGeom>
          <a:ln w="16763">
            <a:solidFill>
              <a:srgbClr val="000065"/>
            </a:solidFill>
          </a:ln>
        </p:spPr>
        <p:txBody>
          <a:bodyPr wrap="square" lIns="0" tIns="0" rIns="0" bIns="0" rtlCol="0"/>
          <a:lstStyle/>
          <a:p>
            <a:endParaRPr/>
          </a:p>
        </p:txBody>
      </p:sp>
      <p:sp>
        <p:nvSpPr>
          <p:cNvPr id="117" name="object 117"/>
          <p:cNvSpPr/>
          <p:nvPr/>
        </p:nvSpPr>
        <p:spPr>
          <a:xfrm>
            <a:off x="4684395" y="6328409"/>
            <a:ext cx="0" cy="281940"/>
          </a:xfrm>
          <a:custGeom>
            <a:avLst/>
            <a:gdLst/>
            <a:ahLst/>
            <a:cxnLst/>
            <a:rect l="l" t="t" r="r" b="b"/>
            <a:pathLst>
              <a:path h="281940">
                <a:moveTo>
                  <a:pt x="0" y="0"/>
                </a:moveTo>
                <a:lnTo>
                  <a:pt x="0" y="281939"/>
                </a:lnTo>
              </a:path>
            </a:pathLst>
          </a:custGeom>
          <a:ln w="17525">
            <a:solidFill>
              <a:srgbClr val="000065"/>
            </a:solidFill>
          </a:ln>
        </p:spPr>
        <p:txBody>
          <a:bodyPr wrap="square" lIns="0" tIns="0" rIns="0" bIns="0" rtlCol="0"/>
          <a:lstStyle/>
          <a:p>
            <a:endParaRPr/>
          </a:p>
        </p:txBody>
      </p:sp>
      <p:sp>
        <p:nvSpPr>
          <p:cNvPr id="118" name="object 118"/>
          <p:cNvSpPr/>
          <p:nvPr/>
        </p:nvSpPr>
        <p:spPr>
          <a:xfrm>
            <a:off x="4725542" y="6323838"/>
            <a:ext cx="0" cy="285115"/>
          </a:xfrm>
          <a:custGeom>
            <a:avLst/>
            <a:gdLst/>
            <a:ahLst/>
            <a:cxnLst/>
            <a:rect l="l" t="t" r="r" b="b"/>
            <a:pathLst>
              <a:path h="285115">
                <a:moveTo>
                  <a:pt x="0" y="0"/>
                </a:moveTo>
                <a:lnTo>
                  <a:pt x="0" y="284988"/>
                </a:lnTo>
              </a:path>
            </a:pathLst>
          </a:custGeom>
          <a:ln w="16001">
            <a:solidFill>
              <a:srgbClr val="000065"/>
            </a:solidFill>
          </a:ln>
        </p:spPr>
        <p:txBody>
          <a:bodyPr wrap="square" lIns="0" tIns="0" rIns="0" bIns="0" rtlCol="0"/>
          <a:lstStyle/>
          <a:p>
            <a:endParaRPr/>
          </a:p>
        </p:txBody>
      </p:sp>
      <p:sp>
        <p:nvSpPr>
          <p:cNvPr id="119" name="object 119"/>
          <p:cNvSpPr/>
          <p:nvPr/>
        </p:nvSpPr>
        <p:spPr>
          <a:xfrm>
            <a:off x="4766690" y="6318503"/>
            <a:ext cx="0" cy="287655"/>
          </a:xfrm>
          <a:custGeom>
            <a:avLst/>
            <a:gdLst/>
            <a:ahLst/>
            <a:cxnLst/>
            <a:rect l="l" t="t" r="r" b="b"/>
            <a:pathLst>
              <a:path h="287654">
                <a:moveTo>
                  <a:pt x="0" y="0"/>
                </a:moveTo>
                <a:lnTo>
                  <a:pt x="0" y="287274"/>
                </a:lnTo>
              </a:path>
            </a:pathLst>
          </a:custGeom>
          <a:ln w="16001">
            <a:solidFill>
              <a:srgbClr val="000065"/>
            </a:solidFill>
          </a:ln>
        </p:spPr>
        <p:txBody>
          <a:bodyPr wrap="square" lIns="0" tIns="0" rIns="0" bIns="0" rtlCol="0"/>
          <a:lstStyle/>
          <a:p>
            <a:endParaRPr/>
          </a:p>
        </p:txBody>
      </p:sp>
      <p:sp>
        <p:nvSpPr>
          <p:cNvPr id="120" name="object 120"/>
          <p:cNvSpPr/>
          <p:nvPr/>
        </p:nvSpPr>
        <p:spPr>
          <a:xfrm>
            <a:off x="4808601" y="6313932"/>
            <a:ext cx="0" cy="290830"/>
          </a:xfrm>
          <a:custGeom>
            <a:avLst/>
            <a:gdLst/>
            <a:ahLst/>
            <a:cxnLst/>
            <a:rect l="l" t="t" r="r" b="b"/>
            <a:pathLst>
              <a:path h="290829">
                <a:moveTo>
                  <a:pt x="0" y="0"/>
                </a:moveTo>
                <a:lnTo>
                  <a:pt x="0" y="290322"/>
                </a:lnTo>
              </a:path>
            </a:pathLst>
          </a:custGeom>
          <a:ln w="16001">
            <a:solidFill>
              <a:srgbClr val="000065"/>
            </a:solidFill>
          </a:ln>
        </p:spPr>
        <p:txBody>
          <a:bodyPr wrap="square" lIns="0" tIns="0" rIns="0" bIns="0" rtlCol="0"/>
          <a:lstStyle/>
          <a:p>
            <a:endParaRPr/>
          </a:p>
        </p:txBody>
      </p:sp>
      <p:sp>
        <p:nvSpPr>
          <p:cNvPr id="121" name="object 121"/>
          <p:cNvSpPr/>
          <p:nvPr/>
        </p:nvSpPr>
        <p:spPr>
          <a:xfrm>
            <a:off x="4849367" y="6308597"/>
            <a:ext cx="0" cy="294640"/>
          </a:xfrm>
          <a:custGeom>
            <a:avLst/>
            <a:gdLst/>
            <a:ahLst/>
            <a:cxnLst/>
            <a:rect l="l" t="t" r="r" b="b"/>
            <a:pathLst>
              <a:path h="294640">
                <a:moveTo>
                  <a:pt x="0" y="0"/>
                </a:moveTo>
                <a:lnTo>
                  <a:pt x="0" y="294132"/>
                </a:lnTo>
              </a:path>
            </a:pathLst>
          </a:custGeom>
          <a:ln w="16763">
            <a:solidFill>
              <a:srgbClr val="000065"/>
            </a:solidFill>
          </a:ln>
        </p:spPr>
        <p:txBody>
          <a:bodyPr wrap="square" lIns="0" tIns="0" rIns="0" bIns="0" rtlCol="0"/>
          <a:lstStyle/>
          <a:p>
            <a:endParaRPr/>
          </a:p>
        </p:txBody>
      </p:sp>
      <p:sp>
        <p:nvSpPr>
          <p:cNvPr id="122" name="object 122"/>
          <p:cNvSpPr/>
          <p:nvPr/>
        </p:nvSpPr>
        <p:spPr>
          <a:xfrm>
            <a:off x="4890896" y="6304026"/>
            <a:ext cx="0" cy="295910"/>
          </a:xfrm>
          <a:custGeom>
            <a:avLst/>
            <a:gdLst/>
            <a:ahLst/>
            <a:cxnLst/>
            <a:rect l="l" t="t" r="r" b="b"/>
            <a:pathLst>
              <a:path h="295909">
                <a:moveTo>
                  <a:pt x="0" y="0"/>
                </a:moveTo>
                <a:lnTo>
                  <a:pt x="0" y="295655"/>
                </a:lnTo>
              </a:path>
            </a:pathLst>
          </a:custGeom>
          <a:ln w="17525">
            <a:solidFill>
              <a:srgbClr val="000065"/>
            </a:solidFill>
          </a:ln>
        </p:spPr>
        <p:txBody>
          <a:bodyPr wrap="square" lIns="0" tIns="0" rIns="0" bIns="0" rtlCol="0"/>
          <a:lstStyle/>
          <a:p>
            <a:endParaRPr/>
          </a:p>
        </p:txBody>
      </p:sp>
      <p:sp>
        <p:nvSpPr>
          <p:cNvPr id="123" name="object 123"/>
          <p:cNvSpPr/>
          <p:nvPr/>
        </p:nvSpPr>
        <p:spPr>
          <a:xfrm>
            <a:off x="4932807" y="6299453"/>
            <a:ext cx="0" cy="299720"/>
          </a:xfrm>
          <a:custGeom>
            <a:avLst/>
            <a:gdLst/>
            <a:ahLst/>
            <a:cxnLst/>
            <a:rect l="l" t="t" r="r" b="b"/>
            <a:pathLst>
              <a:path h="299720">
                <a:moveTo>
                  <a:pt x="0" y="0"/>
                </a:moveTo>
                <a:lnTo>
                  <a:pt x="0" y="299465"/>
                </a:lnTo>
              </a:path>
            </a:pathLst>
          </a:custGeom>
          <a:ln w="17525">
            <a:solidFill>
              <a:srgbClr val="000065"/>
            </a:solidFill>
          </a:ln>
        </p:spPr>
        <p:txBody>
          <a:bodyPr wrap="square" lIns="0" tIns="0" rIns="0" bIns="0" rtlCol="0"/>
          <a:lstStyle/>
          <a:p>
            <a:endParaRPr/>
          </a:p>
        </p:txBody>
      </p:sp>
      <p:sp>
        <p:nvSpPr>
          <p:cNvPr id="124" name="object 124"/>
          <p:cNvSpPr/>
          <p:nvPr/>
        </p:nvSpPr>
        <p:spPr>
          <a:xfrm>
            <a:off x="4974335" y="6294120"/>
            <a:ext cx="0" cy="302260"/>
          </a:xfrm>
          <a:custGeom>
            <a:avLst/>
            <a:gdLst/>
            <a:ahLst/>
            <a:cxnLst/>
            <a:rect l="l" t="t" r="r" b="b"/>
            <a:pathLst>
              <a:path h="302259">
                <a:moveTo>
                  <a:pt x="0" y="0"/>
                </a:moveTo>
                <a:lnTo>
                  <a:pt x="0" y="301751"/>
                </a:lnTo>
              </a:path>
            </a:pathLst>
          </a:custGeom>
          <a:ln w="16763">
            <a:solidFill>
              <a:srgbClr val="000065"/>
            </a:solidFill>
          </a:ln>
        </p:spPr>
        <p:txBody>
          <a:bodyPr wrap="square" lIns="0" tIns="0" rIns="0" bIns="0" rtlCol="0"/>
          <a:lstStyle/>
          <a:p>
            <a:endParaRPr/>
          </a:p>
        </p:txBody>
      </p:sp>
      <p:sp>
        <p:nvSpPr>
          <p:cNvPr id="125" name="object 125"/>
          <p:cNvSpPr/>
          <p:nvPr/>
        </p:nvSpPr>
        <p:spPr>
          <a:xfrm>
            <a:off x="5015103" y="6289547"/>
            <a:ext cx="0" cy="304800"/>
          </a:xfrm>
          <a:custGeom>
            <a:avLst/>
            <a:gdLst/>
            <a:ahLst/>
            <a:cxnLst/>
            <a:rect l="l" t="t" r="r" b="b"/>
            <a:pathLst>
              <a:path h="304800">
                <a:moveTo>
                  <a:pt x="0" y="0"/>
                </a:moveTo>
                <a:lnTo>
                  <a:pt x="0" y="304800"/>
                </a:lnTo>
              </a:path>
            </a:pathLst>
          </a:custGeom>
          <a:ln w="16001">
            <a:solidFill>
              <a:srgbClr val="000065"/>
            </a:solidFill>
          </a:ln>
        </p:spPr>
        <p:txBody>
          <a:bodyPr wrap="square" lIns="0" tIns="0" rIns="0" bIns="0" rtlCol="0"/>
          <a:lstStyle/>
          <a:p>
            <a:endParaRPr/>
          </a:p>
        </p:txBody>
      </p:sp>
      <p:sp>
        <p:nvSpPr>
          <p:cNvPr id="126" name="object 126"/>
          <p:cNvSpPr/>
          <p:nvPr/>
        </p:nvSpPr>
        <p:spPr>
          <a:xfrm>
            <a:off x="5057013" y="6284214"/>
            <a:ext cx="0" cy="307340"/>
          </a:xfrm>
          <a:custGeom>
            <a:avLst/>
            <a:gdLst/>
            <a:ahLst/>
            <a:cxnLst/>
            <a:rect l="l" t="t" r="r" b="b"/>
            <a:pathLst>
              <a:path h="307340">
                <a:moveTo>
                  <a:pt x="0" y="0"/>
                </a:moveTo>
                <a:lnTo>
                  <a:pt x="0" y="307086"/>
                </a:lnTo>
              </a:path>
            </a:pathLst>
          </a:custGeom>
          <a:ln w="16001">
            <a:solidFill>
              <a:srgbClr val="000065"/>
            </a:solidFill>
          </a:ln>
        </p:spPr>
        <p:txBody>
          <a:bodyPr wrap="square" lIns="0" tIns="0" rIns="0" bIns="0" rtlCol="0"/>
          <a:lstStyle/>
          <a:p>
            <a:endParaRPr/>
          </a:p>
        </p:txBody>
      </p:sp>
      <p:sp>
        <p:nvSpPr>
          <p:cNvPr id="127" name="object 127"/>
          <p:cNvSpPr/>
          <p:nvPr/>
        </p:nvSpPr>
        <p:spPr>
          <a:xfrm>
            <a:off x="5098160" y="6278117"/>
            <a:ext cx="0" cy="311785"/>
          </a:xfrm>
          <a:custGeom>
            <a:avLst/>
            <a:gdLst/>
            <a:ahLst/>
            <a:cxnLst/>
            <a:rect l="l" t="t" r="r" b="b"/>
            <a:pathLst>
              <a:path h="311784">
                <a:moveTo>
                  <a:pt x="0" y="0"/>
                </a:moveTo>
                <a:lnTo>
                  <a:pt x="0" y="311658"/>
                </a:lnTo>
              </a:path>
            </a:pathLst>
          </a:custGeom>
          <a:ln w="16001">
            <a:solidFill>
              <a:srgbClr val="000065"/>
            </a:solidFill>
          </a:ln>
        </p:spPr>
        <p:txBody>
          <a:bodyPr wrap="square" lIns="0" tIns="0" rIns="0" bIns="0" rtlCol="0"/>
          <a:lstStyle/>
          <a:p>
            <a:endParaRPr/>
          </a:p>
        </p:txBody>
      </p:sp>
      <p:sp>
        <p:nvSpPr>
          <p:cNvPr id="128" name="object 128"/>
          <p:cNvSpPr/>
          <p:nvPr/>
        </p:nvSpPr>
        <p:spPr>
          <a:xfrm>
            <a:off x="5139309" y="6273546"/>
            <a:ext cx="0" cy="314960"/>
          </a:xfrm>
          <a:custGeom>
            <a:avLst/>
            <a:gdLst/>
            <a:ahLst/>
            <a:cxnLst/>
            <a:rect l="l" t="t" r="r" b="b"/>
            <a:pathLst>
              <a:path h="314959">
                <a:moveTo>
                  <a:pt x="0" y="0"/>
                </a:moveTo>
                <a:lnTo>
                  <a:pt x="0" y="314705"/>
                </a:lnTo>
              </a:path>
            </a:pathLst>
          </a:custGeom>
          <a:ln w="17525">
            <a:solidFill>
              <a:srgbClr val="000065"/>
            </a:solidFill>
          </a:ln>
        </p:spPr>
        <p:txBody>
          <a:bodyPr wrap="square" lIns="0" tIns="0" rIns="0" bIns="0" rtlCol="0"/>
          <a:lstStyle/>
          <a:p>
            <a:endParaRPr/>
          </a:p>
        </p:txBody>
      </p:sp>
      <p:sp>
        <p:nvSpPr>
          <p:cNvPr id="129" name="object 129"/>
          <p:cNvSpPr/>
          <p:nvPr/>
        </p:nvSpPr>
        <p:spPr>
          <a:xfrm>
            <a:off x="5180838" y="6268211"/>
            <a:ext cx="0" cy="318135"/>
          </a:xfrm>
          <a:custGeom>
            <a:avLst/>
            <a:gdLst/>
            <a:ahLst/>
            <a:cxnLst/>
            <a:rect l="l" t="t" r="r" b="b"/>
            <a:pathLst>
              <a:path h="318134">
                <a:moveTo>
                  <a:pt x="0" y="0"/>
                </a:moveTo>
                <a:lnTo>
                  <a:pt x="0" y="317753"/>
                </a:lnTo>
              </a:path>
            </a:pathLst>
          </a:custGeom>
          <a:ln w="16763">
            <a:solidFill>
              <a:srgbClr val="000065"/>
            </a:solidFill>
          </a:ln>
        </p:spPr>
        <p:txBody>
          <a:bodyPr wrap="square" lIns="0" tIns="0" rIns="0" bIns="0" rtlCol="0"/>
          <a:lstStyle/>
          <a:p>
            <a:endParaRPr/>
          </a:p>
        </p:txBody>
      </p:sp>
      <p:sp>
        <p:nvSpPr>
          <p:cNvPr id="130" name="object 130"/>
          <p:cNvSpPr/>
          <p:nvPr/>
        </p:nvSpPr>
        <p:spPr>
          <a:xfrm>
            <a:off x="5222366" y="6262115"/>
            <a:ext cx="0" cy="322580"/>
          </a:xfrm>
          <a:custGeom>
            <a:avLst/>
            <a:gdLst/>
            <a:ahLst/>
            <a:cxnLst/>
            <a:rect l="l" t="t" r="r" b="b"/>
            <a:pathLst>
              <a:path h="322579">
                <a:moveTo>
                  <a:pt x="0" y="0"/>
                </a:moveTo>
                <a:lnTo>
                  <a:pt x="0" y="322325"/>
                </a:lnTo>
              </a:path>
            </a:pathLst>
          </a:custGeom>
          <a:ln w="17525">
            <a:solidFill>
              <a:srgbClr val="000065"/>
            </a:solidFill>
          </a:ln>
        </p:spPr>
        <p:txBody>
          <a:bodyPr wrap="square" lIns="0" tIns="0" rIns="0" bIns="0" rtlCol="0"/>
          <a:lstStyle/>
          <a:p>
            <a:endParaRPr/>
          </a:p>
        </p:txBody>
      </p:sp>
      <p:sp>
        <p:nvSpPr>
          <p:cNvPr id="131" name="object 131"/>
          <p:cNvSpPr/>
          <p:nvPr/>
        </p:nvSpPr>
        <p:spPr>
          <a:xfrm>
            <a:off x="5264277" y="6256782"/>
            <a:ext cx="0" cy="325120"/>
          </a:xfrm>
          <a:custGeom>
            <a:avLst/>
            <a:gdLst/>
            <a:ahLst/>
            <a:cxnLst/>
            <a:rect l="l" t="t" r="r" b="b"/>
            <a:pathLst>
              <a:path h="325120">
                <a:moveTo>
                  <a:pt x="0" y="0"/>
                </a:moveTo>
                <a:lnTo>
                  <a:pt x="0" y="324612"/>
                </a:lnTo>
              </a:path>
            </a:pathLst>
          </a:custGeom>
          <a:ln w="17525">
            <a:solidFill>
              <a:srgbClr val="000065"/>
            </a:solidFill>
          </a:ln>
        </p:spPr>
        <p:txBody>
          <a:bodyPr wrap="square" lIns="0" tIns="0" rIns="0" bIns="0" rtlCol="0"/>
          <a:lstStyle/>
          <a:p>
            <a:endParaRPr/>
          </a:p>
        </p:txBody>
      </p:sp>
      <p:sp>
        <p:nvSpPr>
          <p:cNvPr id="132" name="object 132"/>
          <p:cNvSpPr/>
          <p:nvPr/>
        </p:nvSpPr>
        <p:spPr>
          <a:xfrm>
            <a:off x="5305044" y="6250685"/>
            <a:ext cx="0" cy="329565"/>
          </a:xfrm>
          <a:custGeom>
            <a:avLst/>
            <a:gdLst/>
            <a:ahLst/>
            <a:cxnLst/>
            <a:rect l="l" t="t" r="r" b="b"/>
            <a:pathLst>
              <a:path h="329565">
                <a:moveTo>
                  <a:pt x="0" y="0"/>
                </a:moveTo>
                <a:lnTo>
                  <a:pt x="0" y="329184"/>
                </a:lnTo>
              </a:path>
            </a:pathLst>
          </a:custGeom>
          <a:ln w="15239">
            <a:solidFill>
              <a:srgbClr val="000065"/>
            </a:solidFill>
          </a:ln>
        </p:spPr>
        <p:txBody>
          <a:bodyPr wrap="square" lIns="0" tIns="0" rIns="0" bIns="0" rtlCol="0"/>
          <a:lstStyle/>
          <a:p>
            <a:endParaRPr/>
          </a:p>
        </p:txBody>
      </p:sp>
      <p:sp>
        <p:nvSpPr>
          <p:cNvPr id="133" name="object 133"/>
          <p:cNvSpPr/>
          <p:nvPr/>
        </p:nvSpPr>
        <p:spPr>
          <a:xfrm>
            <a:off x="5346572" y="6245352"/>
            <a:ext cx="0" cy="331470"/>
          </a:xfrm>
          <a:custGeom>
            <a:avLst/>
            <a:gdLst/>
            <a:ahLst/>
            <a:cxnLst/>
            <a:rect l="l" t="t" r="r" b="b"/>
            <a:pathLst>
              <a:path h="331470">
                <a:moveTo>
                  <a:pt x="0" y="0"/>
                </a:moveTo>
                <a:lnTo>
                  <a:pt x="0" y="331470"/>
                </a:lnTo>
              </a:path>
            </a:pathLst>
          </a:custGeom>
          <a:ln w="16001">
            <a:solidFill>
              <a:srgbClr val="000065"/>
            </a:solidFill>
          </a:ln>
        </p:spPr>
        <p:txBody>
          <a:bodyPr wrap="square" lIns="0" tIns="0" rIns="0" bIns="0" rtlCol="0"/>
          <a:lstStyle/>
          <a:p>
            <a:endParaRPr/>
          </a:p>
        </p:txBody>
      </p:sp>
      <p:sp>
        <p:nvSpPr>
          <p:cNvPr id="134" name="object 134"/>
          <p:cNvSpPr/>
          <p:nvPr/>
        </p:nvSpPr>
        <p:spPr>
          <a:xfrm>
            <a:off x="2741676" y="6384035"/>
            <a:ext cx="0" cy="161925"/>
          </a:xfrm>
          <a:custGeom>
            <a:avLst/>
            <a:gdLst/>
            <a:ahLst/>
            <a:cxnLst/>
            <a:rect l="l" t="t" r="r" b="b"/>
            <a:pathLst>
              <a:path h="161925">
                <a:moveTo>
                  <a:pt x="0" y="0"/>
                </a:moveTo>
                <a:lnTo>
                  <a:pt x="0" y="161544"/>
                </a:lnTo>
              </a:path>
            </a:pathLst>
          </a:custGeom>
          <a:ln w="9143">
            <a:solidFill>
              <a:srgbClr val="00AFEF"/>
            </a:solidFill>
          </a:ln>
        </p:spPr>
        <p:txBody>
          <a:bodyPr wrap="square" lIns="0" tIns="0" rIns="0" bIns="0" rtlCol="0"/>
          <a:lstStyle/>
          <a:p>
            <a:endParaRPr/>
          </a:p>
        </p:txBody>
      </p:sp>
      <p:sp>
        <p:nvSpPr>
          <p:cNvPr id="135" name="object 135"/>
          <p:cNvSpPr/>
          <p:nvPr/>
        </p:nvSpPr>
        <p:spPr>
          <a:xfrm>
            <a:off x="2779014" y="6359652"/>
            <a:ext cx="0" cy="171450"/>
          </a:xfrm>
          <a:custGeom>
            <a:avLst/>
            <a:gdLst/>
            <a:ahLst/>
            <a:cxnLst/>
            <a:rect l="l" t="t" r="r" b="b"/>
            <a:pathLst>
              <a:path h="171450">
                <a:moveTo>
                  <a:pt x="0" y="0"/>
                </a:moveTo>
                <a:lnTo>
                  <a:pt x="0" y="171450"/>
                </a:lnTo>
              </a:path>
            </a:pathLst>
          </a:custGeom>
          <a:ln w="16763">
            <a:solidFill>
              <a:srgbClr val="00AFEF"/>
            </a:solidFill>
          </a:ln>
        </p:spPr>
        <p:txBody>
          <a:bodyPr wrap="square" lIns="0" tIns="0" rIns="0" bIns="0" rtlCol="0"/>
          <a:lstStyle/>
          <a:p>
            <a:endParaRPr/>
          </a:p>
        </p:txBody>
      </p:sp>
      <p:sp>
        <p:nvSpPr>
          <p:cNvPr id="136" name="object 136"/>
          <p:cNvSpPr/>
          <p:nvPr/>
        </p:nvSpPr>
        <p:spPr>
          <a:xfrm>
            <a:off x="2820542" y="6335267"/>
            <a:ext cx="0" cy="180975"/>
          </a:xfrm>
          <a:custGeom>
            <a:avLst/>
            <a:gdLst/>
            <a:ahLst/>
            <a:cxnLst/>
            <a:rect l="l" t="t" r="r" b="b"/>
            <a:pathLst>
              <a:path h="180975">
                <a:moveTo>
                  <a:pt x="0" y="0"/>
                </a:moveTo>
                <a:lnTo>
                  <a:pt x="0" y="180594"/>
                </a:lnTo>
              </a:path>
            </a:pathLst>
          </a:custGeom>
          <a:ln w="17525">
            <a:solidFill>
              <a:srgbClr val="00AFEF"/>
            </a:solidFill>
          </a:ln>
        </p:spPr>
        <p:txBody>
          <a:bodyPr wrap="square" lIns="0" tIns="0" rIns="0" bIns="0" rtlCol="0"/>
          <a:lstStyle/>
          <a:p>
            <a:endParaRPr/>
          </a:p>
        </p:txBody>
      </p:sp>
      <p:sp>
        <p:nvSpPr>
          <p:cNvPr id="137" name="object 137"/>
          <p:cNvSpPr/>
          <p:nvPr/>
        </p:nvSpPr>
        <p:spPr>
          <a:xfrm>
            <a:off x="2862452" y="6309359"/>
            <a:ext cx="0" cy="190500"/>
          </a:xfrm>
          <a:custGeom>
            <a:avLst/>
            <a:gdLst/>
            <a:ahLst/>
            <a:cxnLst/>
            <a:rect l="l" t="t" r="r" b="b"/>
            <a:pathLst>
              <a:path h="190500">
                <a:moveTo>
                  <a:pt x="0" y="0"/>
                </a:moveTo>
                <a:lnTo>
                  <a:pt x="0" y="190500"/>
                </a:lnTo>
              </a:path>
            </a:pathLst>
          </a:custGeom>
          <a:ln w="17525">
            <a:solidFill>
              <a:srgbClr val="00AFEF"/>
            </a:solidFill>
          </a:ln>
        </p:spPr>
        <p:txBody>
          <a:bodyPr wrap="square" lIns="0" tIns="0" rIns="0" bIns="0" rtlCol="0"/>
          <a:lstStyle/>
          <a:p>
            <a:endParaRPr/>
          </a:p>
        </p:txBody>
      </p:sp>
      <p:sp>
        <p:nvSpPr>
          <p:cNvPr id="138" name="object 138"/>
          <p:cNvSpPr/>
          <p:nvPr/>
        </p:nvSpPr>
        <p:spPr>
          <a:xfrm>
            <a:off x="2903982" y="6295644"/>
            <a:ext cx="0" cy="196215"/>
          </a:xfrm>
          <a:custGeom>
            <a:avLst/>
            <a:gdLst/>
            <a:ahLst/>
            <a:cxnLst/>
            <a:rect l="l" t="t" r="r" b="b"/>
            <a:pathLst>
              <a:path h="196214">
                <a:moveTo>
                  <a:pt x="0" y="0"/>
                </a:moveTo>
                <a:lnTo>
                  <a:pt x="0" y="195834"/>
                </a:lnTo>
              </a:path>
            </a:pathLst>
          </a:custGeom>
          <a:ln w="16763">
            <a:solidFill>
              <a:srgbClr val="00AFEF"/>
            </a:solidFill>
          </a:ln>
        </p:spPr>
        <p:txBody>
          <a:bodyPr wrap="square" lIns="0" tIns="0" rIns="0" bIns="0" rtlCol="0"/>
          <a:lstStyle/>
          <a:p>
            <a:endParaRPr/>
          </a:p>
        </p:txBody>
      </p:sp>
      <p:sp>
        <p:nvSpPr>
          <p:cNvPr id="139" name="object 139"/>
          <p:cNvSpPr/>
          <p:nvPr/>
        </p:nvSpPr>
        <p:spPr>
          <a:xfrm>
            <a:off x="2944748" y="6281165"/>
            <a:ext cx="0" cy="201930"/>
          </a:xfrm>
          <a:custGeom>
            <a:avLst/>
            <a:gdLst/>
            <a:ahLst/>
            <a:cxnLst/>
            <a:rect l="l" t="t" r="r" b="b"/>
            <a:pathLst>
              <a:path h="201929">
                <a:moveTo>
                  <a:pt x="0" y="0"/>
                </a:moveTo>
                <a:lnTo>
                  <a:pt x="0" y="201929"/>
                </a:lnTo>
              </a:path>
            </a:pathLst>
          </a:custGeom>
          <a:ln w="16001">
            <a:solidFill>
              <a:srgbClr val="00AFEF"/>
            </a:solidFill>
          </a:ln>
        </p:spPr>
        <p:txBody>
          <a:bodyPr wrap="square" lIns="0" tIns="0" rIns="0" bIns="0" rtlCol="0"/>
          <a:lstStyle/>
          <a:p>
            <a:endParaRPr/>
          </a:p>
        </p:txBody>
      </p:sp>
      <p:sp>
        <p:nvSpPr>
          <p:cNvPr id="140" name="object 140"/>
          <p:cNvSpPr/>
          <p:nvPr/>
        </p:nvSpPr>
        <p:spPr>
          <a:xfrm>
            <a:off x="2986277" y="6266688"/>
            <a:ext cx="0" cy="207645"/>
          </a:xfrm>
          <a:custGeom>
            <a:avLst/>
            <a:gdLst/>
            <a:ahLst/>
            <a:cxnLst/>
            <a:rect l="l" t="t" r="r" b="b"/>
            <a:pathLst>
              <a:path h="207645">
                <a:moveTo>
                  <a:pt x="0" y="0"/>
                </a:moveTo>
                <a:lnTo>
                  <a:pt x="0" y="207263"/>
                </a:lnTo>
              </a:path>
            </a:pathLst>
          </a:custGeom>
          <a:ln w="15239">
            <a:solidFill>
              <a:srgbClr val="00AFEF"/>
            </a:solidFill>
          </a:ln>
        </p:spPr>
        <p:txBody>
          <a:bodyPr wrap="square" lIns="0" tIns="0" rIns="0" bIns="0" rtlCol="0"/>
          <a:lstStyle/>
          <a:p>
            <a:endParaRPr/>
          </a:p>
        </p:txBody>
      </p:sp>
      <p:sp>
        <p:nvSpPr>
          <p:cNvPr id="141" name="object 141"/>
          <p:cNvSpPr/>
          <p:nvPr/>
        </p:nvSpPr>
        <p:spPr>
          <a:xfrm>
            <a:off x="3027807" y="6250685"/>
            <a:ext cx="0" cy="215265"/>
          </a:xfrm>
          <a:custGeom>
            <a:avLst/>
            <a:gdLst/>
            <a:ahLst/>
            <a:cxnLst/>
            <a:rect l="l" t="t" r="r" b="b"/>
            <a:pathLst>
              <a:path h="215264">
                <a:moveTo>
                  <a:pt x="0" y="0"/>
                </a:moveTo>
                <a:lnTo>
                  <a:pt x="0" y="214884"/>
                </a:lnTo>
              </a:path>
            </a:pathLst>
          </a:custGeom>
          <a:ln w="16001">
            <a:solidFill>
              <a:srgbClr val="00AFEF"/>
            </a:solidFill>
          </a:ln>
        </p:spPr>
        <p:txBody>
          <a:bodyPr wrap="square" lIns="0" tIns="0" rIns="0" bIns="0" rtlCol="0"/>
          <a:lstStyle/>
          <a:p>
            <a:endParaRPr/>
          </a:p>
        </p:txBody>
      </p:sp>
      <p:sp>
        <p:nvSpPr>
          <p:cNvPr id="142" name="object 142"/>
          <p:cNvSpPr/>
          <p:nvPr/>
        </p:nvSpPr>
        <p:spPr>
          <a:xfrm>
            <a:off x="3068954" y="6229350"/>
            <a:ext cx="0" cy="226695"/>
          </a:xfrm>
          <a:custGeom>
            <a:avLst/>
            <a:gdLst/>
            <a:ahLst/>
            <a:cxnLst/>
            <a:rect l="l" t="t" r="r" b="b"/>
            <a:pathLst>
              <a:path h="226695">
                <a:moveTo>
                  <a:pt x="0" y="0"/>
                </a:moveTo>
                <a:lnTo>
                  <a:pt x="0" y="226313"/>
                </a:lnTo>
              </a:path>
            </a:pathLst>
          </a:custGeom>
          <a:ln w="17525">
            <a:solidFill>
              <a:srgbClr val="00AFEF"/>
            </a:solidFill>
          </a:ln>
        </p:spPr>
        <p:txBody>
          <a:bodyPr wrap="square" lIns="0" tIns="0" rIns="0" bIns="0" rtlCol="0"/>
          <a:lstStyle/>
          <a:p>
            <a:endParaRPr/>
          </a:p>
        </p:txBody>
      </p:sp>
      <p:sp>
        <p:nvSpPr>
          <p:cNvPr id="143" name="object 143"/>
          <p:cNvSpPr/>
          <p:nvPr/>
        </p:nvSpPr>
        <p:spPr>
          <a:xfrm>
            <a:off x="3110483" y="6206490"/>
            <a:ext cx="0" cy="239395"/>
          </a:xfrm>
          <a:custGeom>
            <a:avLst/>
            <a:gdLst/>
            <a:ahLst/>
            <a:cxnLst/>
            <a:rect l="l" t="t" r="r" b="b"/>
            <a:pathLst>
              <a:path h="239395">
                <a:moveTo>
                  <a:pt x="0" y="0"/>
                </a:moveTo>
                <a:lnTo>
                  <a:pt x="0" y="239267"/>
                </a:lnTo>
              </a:path>
            </a:pathLst>
          </a:custGeom>
          <a:ln w="16763">
            <a:solidFill>
              <a:srgbClr val="00AFEF"/>
            </a:solidFill>
          </a:ln>
        </p:spPr>
        <p:txBody>
          <a:bodyPr wrap="square" lIns="0" tIns="0" rIns="0" bIns="0" rtlCol="0"/>
          <a:lstStyle/>
          <a:p>
            <a:endParaRPr/>
          </a:p>
        </p:txBody>
      </p:sp>
      <p:sp>
        <p:nvSpPr>
          <p:cNvPr id="144" name="object 144"/>
          <p:cNvSpPr/>
          <p:nvPr/>
        </p:nvSpPr>
        <p:spPr>
          <a:xfrm>
            <a:off x="3152013" y="6182105"/>
            <a:ext cx="0" cy="254000"/>
          </a:xfrm>
          <a:custGeom>
            <a:avLst/>
            <a:gdLst/>
            <a:ahLst/>
            <a:cxnLst/>
            <a:rect l="l" t="t" r="r" b="b"/>
            <a:pathLst>
              <a:path h="254000">
                <a:moveTo>
                  <a:pt x="0" y="0"/>
                </a:moveTo>
                <a:lnTo>
                  <a:pt x="0" y="253746"/>
                </a:lnTo>
              </a:path>
            </a:pathLst>
          </a:custGeom>
          <a:ln w="17525">
            <a:solidFill>
              <a:srgbClr val="00AFEF"/>
            </a:solidFill>
          </a:ln>
        </p:spPr>
        <p:txBody>
          <a:bodyPr wrap="square" lIns="0" tIns="0" rIns="0" bIns="0" rtlCol="0"/>
          <a:lstStyle/>
          <a:p>
            <a:endParaRPr/>
          </a:p>
        </p:txBody>
      </p:sp>
      <p:sp>
        <p:nvSpPr>
          <p:cNvPr id="145" name="object 145"/>
          <p:cNvSpPr/>
          <p:nvPr/>
        </p:nvSpPr>
        <p:spPr>
          <a:xfrm>
            <a:off x="3193542" y="6156959"/>
            <a:ext cx="0" cy="267970"/>
          </a:xfrm>
          <a:custGeom>
            <a:avLst/>
            <a:gdLst/>
            <a:ahLst/>
            <a:cxnLst/>
            <a:rect l="l" t="t" r="r" b="b"/>
            <a:pathLst>
              <a:path h="267970">
                <a:moveTo>
                  <a:pt x="0" y="0"/>
                </a:moveTo>
                <a:lnTo>
                  <a:pt x="0" y="267462"/>
                </a:lnTo>
              </a:path>
            </a:pathLst>
          </a:custGeom>
          <a:ln w="16763">
            <a:solidFill>
              <a:srgbClr val="00AFEF"/>
            </a:solidFill>
          </a:ln>
        </p:spPr>
        <p:txBody>
          <a:bodyPr wrap="square" lIns="0" tIns="0" rIns="0" bIns="0" rtlCol="0"/>
          <a:lstStyle/>
          <a:p>
            <a:endParaRPr/>
          </a:p>
        </p:txBody>
      </p:sp>
      <p:sp>
        <p:nvSpPr>
          <p:cNvPr id="146" name="object 146"/>
          <p:cNvSpPr/>
          <p:nvPr/>
        </p:nvSpPr>
        <p:spPr>
          <a:xfrm>
            <a:off x="3234689" y="6129528"/>
            <a:ext cx="0" cy="281940"/>
          </a:xfrm>
          <a:custGeom>
            <a:avLst/>
            <a:gdLst/>
            <a:ahLst/>
            <a:cxnLst/>
            <a:rect l="l" t="t" r="r" b="b"/>
            <a:pathLst>
              <a:path h="281939">
                <a:moveTo>
                  <a:pt x="0" y="0"/>
                </a:moveTo>
                <a:lnTo>
                  <a:pt x="0" y="281939"/>
                </a:lnTo>
              </a:path>
            </a:pathLst>
          </a:custGeom>
          <a:ln w="15239">
            <a:solidFill>
              <a:srgbClr val="00AFEF"/>
            </a:solidFill>
          </a:ln>
        </p:spPr>
        <p:txBody>
          <a:bodyPr wrap="square" lIns="0" tIns="0" rIns="0" bIns="0" rtlCol="0"/>
          <a:lstStyle/>
          <a:p>
            <a:endParaRPr/>
          </a:p>
        </p:txBody>
      </p:sp>
      <p:sp>
        <p:nvSpPr>
          <p:cNvPr id="147" name="object 147"/>
          <p:cNvSpPr/>
          <p:nvPr/>
        </p:nvSpPr>
        <p:spPr>
          <a:xfrm>
            <a:off x="3276219" y="6100571"/>
            <a:ext cx="0" cy="296545"/>
          </a:xfrm>
          <a:custGeom>
            <a:avLst/>
            <a:gdLst/>
            <a:ahLst/>
            <a:cxnLst/>
            <a:rect l="l" t="t" r="r" b="b"/>
            <a:pathLst>
              <a:path h="296545">
                <a:moveTo>
                  <a:pt x="0" y="0"/>
                </a:moveTo>
                <a:lnTo>
                  <a:pt x="0" y="296417"/>
                </a:lnTo>
              </a:path>
            </a:pathLst>
          </a:custGeom>
          <a:ln w="16001">
            <a:solidFill>
              <a:srgbClr val="00AFEF"/>
            </a:solidFill>
          </a:ln>
        </p:spPr>
        <p:txBody>
          <a:bodyPr wrap="square" lIns="0" tIns="0" rIns="0" bIns="0" rtlCol="0"/>
          <a:lstStyle/>
          <a:p>
            <a:endParaRPr/>
          </a:p>
        </p:txBody>
      </p:sp>
      <p:sp>
        <p:nvSpPr>
          <p:cNvPr id="148" name="object 148"/>
          <p:cNvSpPr/>
          <p:nvPr/>
        </p:nvSpPr>
        <p:spPr>
          <a:xfrm>
            <a:off x="3317747" y="6070853"/>
            <a:ext cx="0" cy="311785"/>
          </a:xfrm>
          <a:custGeom>
            <a:avLst/>
            <a:gdLst/>
            <a:ahLst/>
            <a:cxnLst/>
            <a:rect l="l" t="t" r="r" b="b"/>
            <a:pathLst>
              <a:path h="311785">
                <a:moveTo>
                  <a:pt x="0" y="0"/>
                </a:moveTo>
                <a:lnTo>
                  <a:pt x="0" y="311658"/>
                </a:lnTo>
              </a:path>
            </a:pathLst>
          </a:custGeom>
          <a:ln w="15239">
            <a:solidFill>
              <a:srgbClr val="00AFEF"/>
            </a:solidFill>
          </a:ln>
        </p:spPr>
        <p:txBody>
          <a:bodyPr wrap="square" lIns="0" tIns="0" rIns="0" bIns="0" rtlCol="0"/>
          <a:lstStyle/>
          <a:p>
            <a:endParaRPr/>
          </a:p>
        </p:txBody>
      </p:sp>
      <p:sp>
        <p:nvSpPr>
          <p:cNvPr id="149" name="object 149"/>
          <p:cNvSpPr/>
          <p:nvPr/>
        </p:nvSpPr>
        <p:spPr>
          <a:xfrm>
            <a:off x="3359277" y="6039611"/>
            <a:ext cx="0" cy="327025"/>
          </a:xfrm>
          <a:custGeom>
            <a:avLst/>
            <a:gdLst/>
            <a:ahLst/>
            <a:cxnLst/>
            <a:rect l="l" t="t" r="r" b="b"/>
            <a:pathLst>
              <a:path h="327025">
                <a:moveTo>
                  <a:pt x="0" y="0"/>
                </a:moveTo>
                <a:lnTo>
                  <a:pt x="0" y="326898"/>
                </a:lnTo>
              </a:path>
            </a:pathLst>
          </a:custGeom>
          <a:ln w="16001">
            <a:solidFill>
              <a:srgbClr val="00AFEF"/>
            </a:solidFill>
          </a:ln>
        </p:spPr>
        <p:txBody>
          <a:bodyPr wrap="square" lIns="0" tIns="0" rIns="0" bIns="0" rtlCol="0"/>
          <a:lstStyle/>
          <a:p>
            <a:endParaRPr/>
          </a:p>
        </p:txBody>
      </p:sp>
      <p:sp>
        <p:nvSpPr>
          <p:cNvPr id="150" name="object 150"/>
          <p:cNvSpPr/>
          <p:nvPr/>
        </p:nvSpPr>
        <p:spPr>
          <a:xfrm>
            <a:off x="3400425" y="6057900"/>
            <a:ext cx="0" cy="314960"/>
          </a:xfrm>
          <a:custGeom>
            <a:avLst/>
            <a:gdLst/>
            <a:ahLst/>
            <a:cxnLst/>
            <a:rect l="l" t="t" r="r" b="b"/>
            <a:pathLst>
              <a:path h="314960">
                <a:moveTo>
                  <a:pt x="0" y="0"/>
                </a:moveTo>
                <a:lnTo>
                  <a:pt x="0" y="314705"/>
                </a:lnTo>
              </a:path>
            </a:pathLst>
          </a:custGeom>
          <a:ln w="17525">
            <a:solidFill>
              <a:srgbClr val="00AFEF"/>
            </a:solidFill>
          </a:ln>
        </p:spPr>
        <p:txBody>
          <a:bodyPr wrap="square" lIns="0" tIns="0" rIns="0" bIns="0" rtlCol="0"/>
          <a:lstStyle/>
          <a:p>
            <a:endParaRPr/>
          </a:p>
        </p:txBody>
      </p:sp>
      <p:sp>
        <p:nvSpPr>
          <p:cNvPr id="151" name="object 151"/>
          <p:cNvSpPr/>
          <p:nvPr/>
        </p:nvSpPr>
        <p:spPr>
          <a:xfrm>
            <a:off x="3441953" y="6075426"/>
            <a:ext cx="0" cy="303530"/>
          </a:xfrm>
          <a:custGeom>
            <a:avLst/>
            <a:gdLst/>
            <a:ahLst/>
            <a:cxnLst/>
            <a:rect l="l" t="t" r="r" b="b"/>
            <a:pathLst>
              <a:path h="303529">
                <a:moveTo>
                  <a:pt x="0" y="0"/>
                </a:moveTo>
                <a:lnTo>
                  <a:pt x="0" y="303275"/>
                </a:lnTo>
              </a:path>
            </a:pathLst>
          </a:custGeom>
          <a:ln w="16763">
            <a:solidFill>
              <a:srgbClr val="00AFEF"/>
            </a:solidFill>
          </a:ln>
        </p:spPr>
        <p:txBody>
          <a:bodyPr wrap="square" lIns="0" tIns="0" rIns="0" bIns="0" rtlCol="0"/>
          <a:lstStyle/>
          <a:p>
            <a:endParaRPr/>
          </a:p>
        </p:txBody>
      </p:sp>
      <p:sp>
        <p:nvSpPr>
          <p:cNvPr id="152" name="object 152"/>
          <p:cNvSpPr/>
          <p:nvPr/>
        </p:nvSpPr>
        <p:spPr>
          <a:xfrm>
            <a:off x="3483483" y="6092190"/>
            <a:ext cx="0" cy="292100"/>
          </a:xfrm>
          <a:custGeom>
            <a:avLst/>
            <a:gdLst/>
            <a:ahLst/>
            <a:cxnLst/>
            <a:rect l="l" t="t" r="r" b="b"/>
            <a:pathLst>
              <a:path h="292100">
                <a:moveTo>
                  <a:pt x="0" y="0"/>
                </a:moveTo>
                <a:lnTo>
                  <a:pt x="0" y="291846"/>
                </a:lnTo>
              </a:path>
            </a:pathLst>
          </a:custGeom>
          <a:ln w="17525">
            <a:solidFill>
              <a:srgbClr val="00AFEF"/>
            </a:solidFill>
          </a:ln>
        </p:spPr>
        <p:txBody>
          <a:bodyPr wrap="square" lIns="0" tIns="0" rIns="0" bIns="0" rtlCol="0"/>
          <a:lstStyle/>
          <a:p>
            <a:endParaRPr/>
          </a:p>
        </p:txBody>
      </p:sp>
      <p:sp>
        <p:nvSpPr>
          <p:cNvPr id="153" name="object 153"/>
          <p:cNvSpPr/>
          <p:nvPr/>
        </p:nvSpPr>
        <p:spPr>
          <a:xfrm>
            <a:off x="3524630" y="6109715"/>
            <a:ext cx="0" cy="279400"/>
          </a:xfrm>
          <a:custGeom>
            <a:avLst/>
            <a:gdLst/>
            <a:ahLst/>
            <a:cxnLst/>
            <a:rect l="l" t="t" r="r" b="b"/>
            <a:pathLst>
              <a:path h="279400">
                <a:moveTo>
                  <a:pt x="0" y="0"/>
                </a:moveTo>
                <a:lnTo>
                  <a:pt x="0" y="278891"/>
                </a:lnTo>
              </a:path>
            </a:pathLst>
          </a:custGeom>
          <a:ln w="16001">
            <a:solidFill>
              <a:srgbClr val="00AFEF"/>
            </a:solidFill>
          </a:ln>
        </p:spPr>
        <p:txBody>
          <a:bodyPr wrap="square" lIns="0" tIns="0" rIns="0" bIns="0" rtlCol="0"/>
          <a:lstStyle/>
          <a:p>
            <a:endParaRPr/>
          </a:p>
        </p:txBody>
      </p:sp>
      <p:sp>
        <p:nvSpPr>
          <p:cNvPr id="154" name="object 154"/>
          <p:cNvSpPr/>
          <p:nvPr/>
        </p:nvSpPr>
        <p:spPr>
          <a:xfrm>
            <a:off x="3565778" y="6103620"/>
            <a:ext cx="0" cy="283845"/>
          </a:xfrm>
          <a:custGeom>
            <a:avLst/>
            <a:gdLst/>
            <a:ahLst/>
            <a:cxnLst/>
            <a:rect l="l" t="t" r="r" b="b"/>
            <a:pathLst>
              <a:path h="283845">
                <a:moveTo>
                  <a:pt x="0" y="0"/>
                </a:moveTo>
                <a:lnTo>
                  <a:pt x="0" y="283463"/>
                </a:lnTo>
              </a:path>
            </a:pathLst>
          </a:custGeom>
          <a:ln w="16001">
            <a:solidFill>
              <a:srgbClr val="00AFEF"/>
            </a:solidFill>
          </a:ln>
        </p:spPr>
        <p:txBody>
          <a:bodyPr wrap="square" lIns="0" tIns="0" rIns="0" bIns="0" rtlCol="0"/>
          <a:lstStyle/>
          <a:p>
            <a:endParaRPr/>
          </a:p>
        </p:txBody>
      </p:sp>
      <p:sp>
        <p:nvSpPr>
          <p:cNvPr id="155" name="object 155"/>
          <p:cNvSpPr/>
          <p:nvPr/>
        </p:nvSpPr>
        <p:spPr>
          <a:xfrm>
            <a:off x="3607689" y="6098285"/>
            <a:ext cx="0" cy="287655"/>
          </a:xfrm>
          <a:custGeom>
            <a:avLst/>
            <a:gdLst/>
            <a:ahLst/>
            <a:cxnLst/>
            <a:rect l="l" t="t" r="r" b="b"/>
            <a:pathLst>
              <a:path h="287654">
                <a:moveTo>
                  <a:pt x="0" y="0"/>
                </a:moveTo>
                <a:lnTo>
                  <a:pt x="0" y="287274"/>
                </a:lnTo>
              </a:path>
            </a:pathLst>
          </a:custGeom>
          <a:ln w="16001">
            <a:solidFill>
              <a:srgbClr val="00AFEF"/>
            </a:solidFill>
          </a:ln>
        </p:spPr>
        <p:txBody>
          <a:bodyPr wrap="square" lIns="0" tIns="0" rIns="0" bIns="0" rtlCol="0"/>
          <a:lstStyle/>
          <a:p>
            <a:endParaRPr/>
          </a:p>
        </p:txBody>
      </p:sp>
      <p:sp>
        <p:nvSpPr>
          <p:cNvPr id="156" name="object 156"/>
          <p:cNvSpPr/>
          <p:nvPr/>
        </p:nvSpPr>
        <p:spPr>
          <a:xfrm>
            <a:off x="3649217" y="6092190"/>
            <a:ext cx="0" cy="292100"/>
          </a:xfrm>
          <a:custGeom>
            <a:avLst/>
            <a:gdLst/>
            <a:ahLst/>
            <a:cxnLst/>
            <a:rect l="l" t="t" r="r" b="b"/>
            <a:pathLst>
              <a:path h="292100">
                <a:moveTo>
                  <a:pt x="0" y="0"/>
                </a:moveTo>
                <a:lnTo>
                  <a:pt x="0" y="291846"/>
                </a:lnTo>
              </a:path>
            </a:pathLst>
          </a:custGeom>
          <a:ln w="15239">
            <a:solidFill>
              <a:srgbClr val="00AFEF"/>
            </a:solidFill>
          </a:ln>
        </p:spPr>
        <p:txBody>
          <a:bodyPr wrap="square" lIns="0" tIns="0" rIns="0" bIns="0" rtlCol="0"/>
          <a:lstStyle/>
          <a:p>
            <a:endParaRPr/>
          </a:p>
        </p:txBody>
      </p:sp>
      <p:sp>
        <p:nvSpPr>
          <p:cNvPr id="157" name="object 157"/>
          <p:cNvSpPr/>
          <p:nvPr/>
        </p:nvSpPr>
        <p:spPr>
          <a:xfrm>
            <a:off x="3689984" y="6086855"/>
            <a:ext cx="0" cy="295910"/>
          </a:xfrm>
          <a:custGeom>
            <a:avLst/>
            <a:gdLst/>
            <a:ahLst/>
            <a:cxnLst/>
            <a:rect l="l" t="t" r="r" b="b"/>
            <a:pathLst>
              <a:path h="295910">
                <a:moveTo>
                  <a:pt x="0" y="0"/>
                </a:moveTo>
                <a:lnTo>
                  <a:pt x="0" y="295655"/>
                </a:lnTo>
              </a:path>
            </a:pathLst>
          </a:custGeom>
          <a:ln w="17525">
            <a:solidFill>
              <a:srgbClr val="00AFEF"/>
            </a:solidFill>
          </a:ln>
        </p:spPr>
        <p:txBody>
          <a:bodyPr wrap="square" lIns="0" tIns="0" rIns="0" bIns="0" rtlCol="0"/>
          <a:lstStyle/>
          <a:p>
            <a:endParaRPr/>
          </a:p>
        </p:txBody>
      </p:sp>
      <p:sp>
        <p:nvSpPr>
          <p:cNvPr id="158" name="object 158"/>
          <p:cNvSpPr/>
          <p:nvPr/>
        </p:nvSpPr>
        <p:spPr>
          <a:xfrm>
            <a:off x="3731895" y="6080759"/>
            <a:ext cx="0" cy="300355"/>
          </a:xfrm>
          <a:custGeom>
            <a:avLst/>
            <a:gdLst/>
            <a:ahLst/>
            <a:cxnLst/>
            <a:rect l="l" t="t" r="r" b="b"/>
            <a:pathLst>
              <a:path h="300354">
                <a:moveTo>
                  <a:pt x="0" y="0"/>
                </a:moveTo>
                <a:lnTo>
                  <a:pt x="0" y="300227"/>
                </a:lnTo>
              </a:path>
            </a:pathLst>
          </a:custGeom>
          <a:ln w="17525">
            <a:solidFill>
              <a:srgbClr val="00AFEF"/>
            </a:solidFill>
          </a:ln>
        </p:spPr>
        <p:txBody>
          <a:bodyPr wrap="square" lIns="0" tIns="0" rIns="0" bIns="0" rtlCol="0"/>
          <a:lstStyle/>
          <a:p>
            <a:endParaRPr/>
          </a:p>
        </p:txBody>
      </p:sp>
      <p:sp>
        <p:nvSpPr>
          <p:cNvPr id="159" name="object 159"/>
          <p:cNvSpPr/>
          <p:nvPr/>
        </p:nvSpPr>
        <p:spPr>
          <a:xfrm>
            <a:off x="3773423" y="6075426"/>
            <a:ext cx="0" cy="303530"/>
          </a:xfrm>
          <a:custGeom>
            <a:avLst/>
            <a:gdLst/>
            <a:ahLst/>
            <a:cxnLst/>
            <a:rect l="l" t="t" r="r" b="b"/>
            <a:pathLst>
              <a:path h="303529">
                <a:moveTo>
                  <a:pt x="0" y="0"/>
                </a:moveTo>
                <a:lnTo>
                  <a:pt x="0" y="303275"/>
                </a:lnTo>
              </a:path>
            </a:pathLst>
          </a:custGeom>
          <a:ln w="16763">
            <a:solidFill>
              <a:srgbClr val="00AFEF"/>
            </a:solidFill>
          </a:ln>
        </p:spPr>
        <p:txBody>
          <a:bodyPr wrap="square" lIns="0" tIns="0" rIns="0" bIns="0" rtlCol="0"/>
          <a:lstStyle/>
          <a:p>
            <a:endParaRPr/>
          </a:p>
        </p:txBody>
      </p:sp>
      <p:sp>
        <p:nvSpPr>
          <p:cNvPr id="160" name="object 160"/>
          <p:cNvSpPr/>
          <p:nvPr/>
        </p:nvSpPr>
        <p:spPr>
          <a:xfrm>
            <a:off x="3814953" y="6067805"/>
            <a:ext cx="0" cy="309880"/>
          </a:xfrm>
          <a:custGeom>
            <a:avLst/>
            <a:gdLst/>
            <a:ahLst/>
            <a:cxnLst/>
            <a:rect l="l" t="t" r="r" b="b"/>
            <a:pathLst>
              <a:path h="309879">
                <a:moveTo>
                  <a:pt x="0" y="0"/>
                </a:moveTo>
                <a:lnTo>
                  <a:pt x="0" y="309372"/>
                </a:lnTo>
              </a:path>
            </a:pathLst>
          </a:custGeom>
          <a:ln w="17525">
            <a:solidFill>
              <a:srgbClr val="00AFEF"/>
            </a:solidFill>
          </a:ln>
        </p:spPr>
        <p:txBody>
          <a:bodyPr wrap="square" lIns="0" tIns="0" rIns="0" bIns="0" rtlCol="0"/>
          <a:lstStyle/>
          <a:p>
            <a:endParaRPr/>
          </a:p>
        </p:txBody>
      </p:sp>
      <p:sp>
        <p:nvSpPr>
          <p:cNvPr id="161" name="object 161"/>
          <p:cNvSpPr/>
          <p:nvPr/>
        </p:nvSpPr>
        <p:spPr>
          <a:xfrm>
            <a:off x="3856101" y="6062471"/>
            <a:ext cx="0" cy="311785"/>
          </a:xfrm>
          <a:custGeom>
            <a:avLst/>
            <a:gdLst/>
            <a:ahLst/>
            <a:cxnLst/>
            <a:rect l="l" t="t" r="r" b="b"/>
            <a:pathLst>
              <a:path h="311785">
                <a:moveTo>
                  <a:pt x="0" y="0"/>
                </a:moveTo>
                <a:lnTo>
                  <a:pt x="0" y="311658"/>
                </a:lnTo>
              </a:path>
            </a:pathLst>
          </a:custGeom>
          <a:ln w="16001">
            <a:solidFill>
              <a:srgbClr val="00AFEF"/>
            </a:solidFill>
          </a:ln>
        </p:spPr>
        <p:txBody>
          <a:bodyPr wrap="square" lIns="0" tIns="0" rIns="0" bIns="0" rtlCol="0"/>
          <a:lstStyle/>
          <a:p>
            <a:endParaRPr/>
          </a:p>
        </p:txBody>
      </p:sp>
      <p:sp>
        <p:nvSpPr>
          <p:cNvPr id="162" name="object 162"/>
          <p:cNvSpPr/>
          <p:nvPr/>
        </p:nvSpPr>
        <p:spPr>
          <a:xfrm>
            <a:off x="3897248" y="6051803"/>
            <a:ext cx="0" cy="319405"/>
          </a:xfrm>
          <a:custGeom>
            <a:avLst/>
            <a:gdLst/>
            <a:ahLst/>
            <a:cxnLst/>
            <a:rect l="l" t="t" r="r" b="b"/>
            <a:pathLst>
              <a:path h="319404">
                <a:moveTo>
                  <a:pt x="0" y="0"/>
                </a:moveTo>
                <a:lnTo>
                  <a:pt x="0" y="319277"/>
                </a:lnTo>
              </a:path>
            </a:pathLst>
          </a:custGeom>
          <a:ln w="16001">
            <a:solidFill>
              <a:srgbClr val="00AFEF"/>
            </a:solidFill>
          </a:ln>
        </p:spPr>
        <p:txBody>
          <a:bodyPr wrap="square" lIns="0" tIns="0" rIns="0" bIns="0" rtlCol="0"/>
          <a:lstStyle/>
          <a:p>
            <a:endParaRPr/>
          </a:p>
        </p:txBody>
      </p:sp>
      <p:sp>
        <p:nvSpPr>
          <p:cNvPr id="163" name="object 163"/>
          <p:cNvSpPr/>
          <p:nvPr/>
        </p:nvSpPr>
        <p:spPr>
          <a:xfrm>
            <a:off x="3939159" y="6041897"/>
            <a:ext cx="0" cy="325120"/>
          </a:xfrm>
          <a:custGeom>
            <a:avLst/>
            <a:gdLst/>
            <a:ahLst/>
            <a:cxnLst/>
            <a:rect l="l" t="t" r="r" b="b"/>
            <a:pathLst>
              <a:path h="325120">
                <a:moveTo>
                  <a:pt x="0" y="0"/>
                </a:moveTo>
                <a:lnTo>
                  <a:pt x="0" y="324612"/>
                </a:lnTo>
              </a:path>
            </a:pathLst>
          </a:custGeom>
          <a:ln w="16001">
            <a:solidFill>
              <a:srgbClr val="00AFEF"/>
            </a:solidFill>
          </a:ln>
        </p:spPr>
        <p:txBody>
          <a:bodyPr wrap="square" lIns="0" tIns="0" rIns="0" bIns="0" rtlCol="0"/>
          <a:lstStyle/>
          <a:p>
            <a:endParaRPr/>
          </a:p>
        </p:txBody>
      </p:sp>
      <p:sp>
        <p:nvSpPr>
          <p:cNvPr id="164" name="object 164"/>
          <p:cNvSpPr/>
          <p:nvPr/>
        </p:nvSpPr>
        <p:spPr>
          <a:xfrm>
            <a:off x="3979926" y="6031991"/>
            <a:ext cx="0" cy="332740"/>
          </a:xfrm>
          <a:custGeom>
            <a:avLst/>
            <a:gdLst/>
            <a:ahLst/>
            <a:cxnLst/>
            <a:rect l="l" t="t" r="r" b="b"/>
            <a:pathLst>
              <a:path h="332739">
                <a:moveTo>
                  <a:pt x="0" y="0"/>
                </a:moveTo>
                <a:lnTo>
                  <a:pt x="0" y="332232"/>
                </a:lnTo>
              </a:path>
            </a:pathLst>
          </a:custGeom>
          <a:ln w="16763">
            <a:solidFill>
              <a:srgbClr val="00AFEF"/>
            </a:solidFill>
          </a:ln>
        </p:spPr>
        <p:txBody>
          <a:bodyPr wrap="square" lIns="0" tIns="0" rIns="0" bIns="0" rtlCol="0"/>
          <a:lstStyle/>
          <a:p>
            <a:endParaRPr/>
          </a:p>
        </p:txBody>
      </p:sp>
      <p:sp>
        <p:nvSpPr>
          <p:cNvPr id="165" name="object 165"/>
          <p:cNvSpPr/>
          <p:nvPr/>
        </p:nvSpPr>
        <p:spPr>
          <a:xfrm>
            <a:off x="4021454" y="6022085"/>
            <a:ext cx="0" cy="337820"/>
          </a:xfrm>
          <a:custGeom>
            <a:avLst/>
            <a:gdLst/>
            <a:ahLst/>
            <a:cxnLst/>
            <a:rect l="l" t="t" r="r" b="b"/>
            <a:pathLst>
              <a:path h="337820">
                <a:moveTo>
                  <a:pt x="0" y="0"/>
                </a:moveTo>
                <a:lnTo>
                  <a:pt x="0" y="337565"/>
                </a:lnTo>
              </a:path>
            </a:pathLst>
          </a:custGeom>
          <a:ln w="17525">
            <a:solidFill>
              <a:srgbClr val="00AFEF"/>
            </a:solidFill>
          </a:ln>
        </p:spPr>
        <p:txBody>
          <a:bodyPr wrap="square" lIns="0" tIns="0" rIns="0" bIns="0" rtlCol="0"/>
          <a:lstStyle/>
          <a:p>
            <a:endParaRPr/>
          </a:p>
        </p:txBody>
      </p:sp>
      <p:sp>
        <p:nvSpPr>
          <p:cNvPr id="166" name="object 166"/>
          <p:cNvSpPr/>
          <p:nvPr/>
        </p:nvSpPr>
        <p:spPr>
          <a:xfrm>
            <a:off x="4063365" y="6020561"/>
            <a:ext cx="0" cy="342265"/>
          </a:xfrm>
          <a:custGeom>
            <a:avLst/>
            <a:gdLst/>
            <a:ahLst/>
            <a:cxnLst/>
            <a:rect l="l" t="t" r="r" b="b"/>
            <a:pathLst>
              <a:path h="342264">
                <a:moveTo>
                  <a:pt x="0" y="0"/>
                </a:moveTo>
                <a:lnTo>
                  <a:pt x="0" y="342138"/>
                </a:lnTo>
              </a:path>
            </a:pathLst>
          </a:custGeom>
          <a:ln w="17525">
            <a:solidFill>
              <a:srgbClr val="00AFEF"/>
            </a:solidFill>
          </a:ln>
        </p:spPr>
        <p:txBody>
          <a:bodyPr wrap="square" lIns="0" tIns="0" rIns="0" bIns="0" rtlCol="0"/>
          <a:lstStyle/>
          <a:p>
            <a:endParaRPr/>
          </a:p>
        </p:txBody>
      </p:sp>
      <p:sp>
        <p:nvSpPr>
          <p:cNvPr id="167" name="object 167"/>
          <p:cNvSpPr/>
          <p:nvPr/>
        </p:nvSpPr>
        <p:spPr>
          <a:xfrm>
            <a:off x="4104894" y="6019038"/>
            <a:ext cx="0" cy="346710"/>
          </a:xfrm>
          <a:custGeom>
            <a:avLst/>
            <a:gdLst/>
            <a:ahLst/>
            <a:cxnLst/>
            <a:rect l="l" t="t" r="r" b="b"/>
            <a:pathLst>
              <a:path h="346710">
                <a:moveTo>
                  <a:pt x="0" y="0"/>
                </a:moveTo>
                <a:lnTo>
                  <a:pt x="0" y="346710"/>
                </a:lnTo>
              </a:path>
            </a:pathLst>
          </a:custGeom>
          <a:ln w="16763">
            <a:solidFill>
              <a:srgbClr val="00AFEF"/>
            </a:solidFill>
          </a:ln>
        </p:spPr>
        <p:txBody>
          <a:bodyPr wrap="square" lIns="0" tIns="0" rIns="0" bIns="0" rtlCol="0"/>
          <a:lstStyle/>
          <a:p>
            <a:endParaRPr/>
          </a:p>
        </p:txBody>
      </p:sp>
      <p:sp>
        <p:nvSpPr>
          <p:cNvPr id="168" name="object 168"/>
          <p:cNvSpPr/>
          <p:nvPr/>
        </p:nvSpPr>
        <p:spPr>
          <a:xfrm>
            <a:off x="4145660" y="6017514"/>
            <a:ext cx="0" cy="350520"/>
          </a:xfrm>
          <a:custGeom>
            <a:avLst/>
            <a:gdLst/>
            <a:ahLst/>
            <a:cxnLst/>
            <a:rect l="l" t="t" r="r" b="b"/>
            <a:pathLst>
              <a:path h="350520">
                <a:moveTo>
                  <a:pt x="0" y="0"/>
                </a:moveTo>
                <a:lnTo>
                  <a:pt x="0" y="350520"/>
                </a:lnTo>
              </a:path>
            </a:pathLst>
          </a:custGeom>
          <a:ln w="16001">
            <a:solidFill>
              <a:srgbClr val="00AFEF"/>
            </a:solidFill>
          </a:ln>
        </p:spPr>
        <p:txBody>
          <a:bodyPr wrap="square" lIns="0" tIns="0" rIns="0" bIns="0" rtlCol="0"/>
          <a:lstStyle/>
          <a:p>
            <a:endParaRPr/>
          </a:p>
        </p:txBody>
      </p:sp>
      <p:sp>
        <p:nvSpPr>
          <p:cNvPr id="169" name="object 169"/>
          <p:cNvSpPr/>
          <p:nvPr/>
        </p:nvSpPr>
        <p:spPr>
          <a:xfrm>
            <a:off x="4187190" y="6017514"/>
            <a:ext cx="0" cy="352425"/>
          </a:xfrm>
          <a:custGeom>
            <a:avLst/>
            <a:gdLst/>
            <a:ahLst/>
            <a:cxnLst/>
            <a:rect l="l" t="t" r="r" b="b"/>
            <a:pathLst>
              <a:path h="352425">
                <a:moveTo>
                  <a:pt x="0" y="0"/>
                </a:moveTo>
                <a:lnTo>
                  <a:pt x="0" y="352043"/>
                </a:lnTo>
              </a:path>
            </a:pathLst>
          </a:custGeom>
          <a:ln w="15239">
            <a:solidFill>
              <a:srgbClr val="00AFEF"/>
            </a:solidFill>
          </a:ln>
        </p:spPr>
        <p:txBody>
          <a:bodyPr wrap="square" lIns="0" tIns="0" rIns="0" bIns="0" rtlCol="0"/>
          <a:lstStyle/>
          <a:p>
            <a:endParaRPr/>
          </a:p>
        </p:txBody>
      </p:sp>
      <p:sp>
        <p:nvSpPr>
          <p:cNvPr id="170" name="object 170"/>
          <p:cNvSpPr/>
          <p:nvPr/>
        </p:nvSpPr>
        <p:spPr>
          <a:xfrm>
            <a:off x="4228719" y="6002273"/>
            <a:ext cx="0" cy="365760"/>
          </a:xfrm>
          <a:custGeom>
            <a:avLst/>
            <a:gdLst/>
            <a:ahLst/>
            <a:cxnLst/>
            <a:rect l="l" t="t" r="r" b="b"/>
            <a:pathLst>
              <a:path h="365760">
                <a:moveTo>
                  <a:pt x="0" y="0"/>
                </a:moveTo>
                <a:lnTo>
                  <a:pt x="0" y="365760"/>
                </a:lnTo>
              </a:path>
            </a:pathLst>
          </a:custGeom>
          <a:ln w="16001">
            <a:solidFill>
              <a:srgbClr val="00AFEF"/>
            </a:solidFill>
          </a:ln>
        </p:spPr>
        <p:txBody>
          <a:bodyPr wrap="square" lIns="0" tIns="0" rIns="0" bIns="0" rtlCol="0"/>
          <a:lstStyle/>
          <a:p>
            <a:endParaRPr/>
          </a:p>
        </p:txBody>
      </p:sp>
      <p:sp>
        <p:nvSpPr>
          <p:cNvPr id="171" name="object 171"/>
          <p:cNvSpPr/>
          <p:nvPr/>
        </p:nvSpPr>
        <p:spPr>
          <a:xfrm>
            <a:off x="4269866" y="5987796"/>
            <a:ext cx="0" cy="378460"/>
          </a:xfrm>
          <a:custGeom>
            <a:avLst/>
            <a:gdLst/>
            <a:ahLst/>
            <a:cxnLst/>
            <a:rect l="l" t="t" r="r" b="b"/>
            <a:pathLst>
              <a:path h="378460">
                <a:moveTo>
                  <a:pt x="0" y="0"/>
                </a:moveTo>
                <a:lnTo>
                  <a:pt x="0" y="377951"/>
                </a:lnTo>
              </a:path>
            </a:pathLst>
          </a:custGeom>
          <a:ln w="17525">
            <a:solidFill>
              <a:srgbClr val="00AFEF"/>
            </a:solidFill>
          </a:ln>
        </p:spPr>
        <p:txBody>
          <a:bodyPr wrap="square" lIns="0" tIns="0" rIns="0" bIns="0" rtlCol="0"/>
          <a:lstStyle/>
          <a:p>
            <a:endParaRPr/>
          </a:p>
        </p:txBody>
      </p:sp>
      <p:sp>
        <p:nvSpPr>
          <p:cNvPr id="172" name="object 172"/>
          <p:cNvSpPr/>
          <p:nvPr/>
        </p:nvSpPr>
        <p:spPr>
          <a:xfrm>
            <a:off x="4311396" y="5971794"/>
            <a:ext cx="0" cy="391160"/>
          </a:xfrm>
          <a:custGeom>
            <a:avLst/>
            <a:gdLst/>
            <a:ahLst/>
            <a:cxnLst/>
            <a:rect l="l" t="t" r="r" b="b"/>
            <a:pathLst>
              <a:path h="391160">
                <a:moveTo>
                  <a:pt x="0" y="0"/>
                </a:moveTo>
                <a:lnTo>
                  <a:pt x="0" y="390905"/>
                </a:lnTo>
              </a:path>
            </a:pathLst>
          </a:custGeom>
          <a:ln w="16763">
            <a:solidFill>
              <a:srgbClr val="00AFEF"/>
            </a:solidFill>
          </a:ln>
        </p:spPr>
        <p:txBody>
          <a:bodyPr wrap="square" lIns="0" tIns="0" rIns="0" bIns="0" rtlCol="0"/>
          <a:lstStyle/>
          <a:p>
            <a:endParaRPr/>
          </a:p>
        </p:txBody>
      </p:sp>
      <p:sp>
        <p:nvSpPr>
          <p:cNvPr id="173" name="object 173"/>
          <p:cNvSpPr/>
          <p:nvPr/>
        </p:nvSpPr>
        <p:spPr>
          <a:xfrm>
            <a:off x="4352925" y="5956553"/>
            <a:ext cx="0" cy="403225"/>
          </a:xfrm>
          <a:custGeom>
            <a:avLst/>
            <a:gdLst/>
            <a:ahLst/>
            <a:cxnLst/>
            <a:rect l="l" t="t" r="r" b="b"/>
            <a:pathLst>
              <a:path h="403225">
                <a:moveTo>
                  <a:pt x="0" y="0"/>
                </a:moveTo>
                <a:lnTo>
                  <a:pt x="0" y="403098"/>
                </a:lnTo>
              </a:path>
            </a:pathLst>
          </a:custGeom>
          <a:ln w="17525">
            <a:solidFill>
              <a:srgbClr val="00AFEF"/>
            </a:solidFill>
          </a:ln>
        </p:spPr>
        <p:txBody>
          <a:bodyPr wrap="square" lIns="0" tIns="0" rIns="0" bIns="0" rtlCol="0"/>
          <a:lstStyle/>
          <a:p>
            <a:endParaRPr/>
          </a:p>
        </p:txBody>
      </p:sp>
      <p:sp>
        <p:nvSpPr>
          <p:cNvPr id="174" name="object 174"/>
          <p:cNvSpPr/>
          <p:nvPr/>
        </p:nvSpPr>
        <p:spPr>
          <a:xfrm>
            <a:off x="4394834" y="5940552"/>
            <a:ext cx="0" cy="416559"/>
          </a:xfrm>
          <a:custGeom>
            <a:avLst/>
            <a:gdLst/>
            <a:ahLst/>
            <a:cxnLst/>
            <a:rect l="l" t="t" r="r" b="b"/>
            <a:pathLst>
              <a:path h="416560">
                <a:moveTo>
                  <a:pt x="0" y="0"/>
                </a:moveTo>
                <a:lnTo>
                  <a:pt x="0" y="416051"/>
                </a:lnTo>
              </a:path>
            </a:pathLst>
          </a:custGeom>
          <a:ln w="17525">
            <a:solidFill>
              <a:srgbClr val="00AFEF"/>
            </a:solidFill>
          </a:ln>
        </p:spPr>
        <p:txBody>
          <a:bodyPr wrap="square" lIns="0" tIns="0" rIns="0" bIns="0" rtlCol="0"/>
          <a:lstStyle/>
          <a:p>
            <a:endParaRPr/>
          </a:p>
        </p:txBody>
      </p:sp>
      <p:sp>
        <p:nvSpPr>
          <p:cNvPr id="175" name="object 175"/>
          <p:cNvSpPr/>
          <p:nvPr/>
        </p:nvSpPr>
        <p:spPr>
          <a:xfrm>
            <a:off x="4435602" y="5923788"/>
            <a:ext cx="0" cy="430530"/>
          </a:xfrm>
          <a:custGeom>
            <a:avLst/>
            <a:gdLst/>
            <a:ahLst/>
            <a:cxnLst/>
            <a:rect l="l" t="t" r="r" b="b"/>
            <a:pathLst>
              <a:path h="430529">
                <a:moveTo>
                  <a:pt x="0" y="0"/>
                </a:moveTo>
                <a:lnTo>
                  <a:pt x="0" y="430529"/>
                </a:lnTo>
              </a:path>
            </a:pathLst>
          </a:custGeom>
          <a:ln w="15239">
            <a:solidFill>
              <a:srgbClr val="00AFEF"/>
            </a:solidFill>
          </a:ln>
        </p:spPr>
        <p:txBody>
          <a:bodyPr wrap="square" lIns="0" tIns="0" rIns="0" bIns="0" rtlCol="0"/>
          <a:lstStyle/>
          <a:p>
            <a:endParaRPr/>
          </a:p>
        </p:txBody>
      </p:sp>
      <p:sp>
        <p:nvSpPr>
          <p:cNvPr id="176" name="object 176"/>
          <p:cNvSpPr/>
          <p:nvPr/>
        </p:nvSpPr>
        <p:spPr>
          <a:xfrm>
            <a:off x="4477130" y="5906261"/>
            <a:ext cx="0" cy="445134"/>
          </a:xfrm>
          <a:custGeom>
            <a:avLst/>
            <a:gdLst/>
            <a:ahLst/>
            <a:cxnLst/>
            <a:rect l="l" t="t" r="r" b="b"/>
            <a:pathLst>
              <a:path h="445135">
                <a:moveTo>
                  <a:pt x="0" y="0"/>
                </a:moveTo>
                <a:lnTo>
                  <a:pt x="0" y="445008"/>
                </a:lnTo>
              </a:path>
            </a:pathLst>
          </a:custGeom>
          <a:ln w="16001">
            <a:solidFill>
              <a:srgbClr val="00AFEF"/>
            </a:solidFill>
          </a:ln>
        </p:spPr>
        <p:txBody>
          <a:bodyPr wrap="square" lIns="0" tIns="0" rIns="0" bIns="0" rtlCol="0"/>
          <a:lstStyle/>
          <a:p>
            <a:endParaRPr/>
          </a:p>
        </p:txBody>
      </p:sp>
      <p:sp>
        <p:nvSpPr>
          <p:cNvPr id="177" name="object 177"/>
          <p:cNvSpPr/>
          <p:nvPr/>
        </p:nvSpPr>
        <p:spPr>
          <a:xfrm>
            <a:off x="4518659" y="5888735"/>
            <a:ext cx="0" cy="458470"/>
          </a:xfrm>
          <a:custGeom>
            <a:avLst/>
            <a:gdLst/>
            <a:ahLst/>
            <a:cxnLst/>
            <a:rect l="l" t="t" r="r" b="b"/>
            <a:pathLst>
              <a:path h="458470">
                <a:moveTo>
                  <a:pt x="0" y="0"/>
                </a:moveTo>
                <a:lnTo>
                  <a:pt x="0" y="457962"/>
                </a:lnTo>
              </a:path>
            </a:pathLst>
          </a:custGeom>
          <a:ln w="15239">
            <a:solidFill>
              <a:srgbClr val="00AFEF"/>
            </a:solidFill>
          </a:ln>
        </p:spPr>
        <p:txBody>
          <a:bodyPr wrap="square" lIns="0" tIns="0" rIns="0" bIns="0" rtlCol="0"/>
          <a:lstStyle/>
          <a:p>
            <a:endParaRPr/>
          </a:p>
        </p:txBody>
      </p:sp>
      <p:sp>
        <p:nvSpPr>
          <p:cNvPr id="178" name="object 178"/>
          <p:cNvSpPr/>
          <p:nvPr/>
        </p:nvSpPr>
        <p:spPr>
          <a:xfrm>
            <a:off x="4559427" y="5870447"/>
            <a:ext cx="0" cy="472440"/>
          </a:xfrm>
          <a:custGeom>
            <a:avLst/>
            <a:gdLst/>
            <a:ahLst/>
            <a:cxnLst/>
            <a:rect l="l" t="t" r="r" b="b"/>
            <a:pathLst>
              <a:path h="472439">
                <a:moveTo>
                  <a:pt x="0" y="0"/>
                </a:moveTo>
                <a:lnTo>
                  <a:pt x="0" y="472439"/>
                </a:lnTo>
              </a:path>
            </a:pathLst>
          </a:custGeom>
          <a:ln w="17525">
            <a:solidFill>
              <a:srgbClr val="00AFEF"/>
            </a:solidFill>
          </a:ln>
        </p:spPr>
        <p:txBody>
          <a:bodyPr wrap="square" lIns="0" tIns="0" rIns="0" bIns="0" rtlCol="0"/>
          <a:lstStyle/>
          <a:p>
            <a:endParaRPr/>
          </a:p>
        </p:txBody>
      </p:sp>
      <p:sp>
        <p:nvSpPr>
          <p:cNvPr id="179" name="object 179"/>
          <p:cNvSpPr/>
          <p:nvPr/>
        </p:nvSpPr>
        <p:spPr>
          <a:xfrm>
            <a:off x="4601336" y="5852159"/>
            <a:ext cx="0" cy="486409"/>
          </a:xfrm>
          <a:custGeom>
            <a:avLst/>
            <a:gdLst/>
            <a:ahLst/>
            <a:cxnLst/>
            <a:rect l="l" t="t" r="r" b="b"/>
            <a:pathLst>
              <a:path h="486410">
                <a:moveTo>
                  <a:pt x="0" y="0"/>
                </a:moveTo>
                <a:lnTo>
                  <a:pt x="0" y="486156"/>
                </a:lnTo>
              </a:path>
            </a:pathLst>
          </a:custGeom>
          <a:ln w="17525">
            <a:solidFill>
              <a:srgbClr val="00AFEF"/>
            </a:solidFill>
          </a:ln>
        </p:spPr>
        <p:txBody>
          <a:bodyPr wrap="square" lIns="0" tIns="0" rIns="0" bIns="0" rtlCol="0"/>
          <a:lstStyle/>
          <a:p>
            <a:endParaRPr/>
          </a:p>
        </p:txBody>
      </p:sp>
      <p:sp>
        <p:nvSpPr>
          <p:cNvPr id="180" name="object 180"/>
          <p:cNvSpPr/>
          <p:nvPr/>
        </p:nvSpPr>
        <p:spPr>
          <a:xfrm>
            <a:off x="4642865" y="5831585"/>
            <a:ext cx="0" cy="501015"/>
          </a:xfrm>
          <a:custGeom>
            <a:avLst/>
            <a:gdLst/>
            <a:ahLst/>
            <a:cxnLst/>
            <a:rect l="l" t="t" r="r" b="b"/>
            <a:pathLst>
              <a:path h="501014">
                <a:moveTo>
                  <a:pt x="0" y="0"/>
                </a:moveTo>
                <a:lnTo>
                  <a:pt x="0" y="500634"/>
                </a:lnTo>
              </a:path>
            </a:pathLst>
          </a:custGeom>
          <a:ln w="16763">
            <a:solidFill>
              <a:srgbClr val="00AFEF"/>
            </a:solidFill>
          </a:ln>
        </p:spPr>
        <p:txBody>
          <a:bodyPr wrap="square" lIns="0" tIns="0" rIns="0" bIns="0" rtlCol="0"/>
          <a:lstStyle/>
          <a:p>
            <a:endParaRPr/>
          </a:p>
        </p:txBody>
      </p:sp>
      <p:sp>
        <p:nvSpPr>
          <p:cNvPr id="181" name="object 181"/>
          <p:cNvSpPr/>
          <p:nvPr/>
        </p:nvSpPr>
        <p:spPr>
          <a:xfrm>
            <a:off x="4684395" y="5811773"/>
            <a:ext cx="0" cy="516890"/>
          </a:xfrm>
          <a:custGeom>
            <a:avLst/>
            <a:gdLst/>
            <a:ahLst/>
            <a:cxnLst/>
            <a:rect l="l" t="t" r="r" b="b"/>
            <a:pathLst>
              <a:path h="516889">
                <a:moveTo>
                  <a:pt x="0" y="0"/>
                </a:moveTo>
                <a:lnTo>
                  <a:pt x="0" y="516636"/>
                </a:lnTo>
              </a:path>
            </a:pathLst>
          </a:custGeom>
          <a:ln w="17525">
            <a:solidFill>
              <a:srgbClr val="00AFEF"/>
            </a:solidFill>
          </a:ln>
        </p:spPr>
        <p:txBody>
          <a:bodyPr wrap="square" lIns="0" tIns="0" rIns="0" bIns="0" rtlCol="0"/>
          <a:lstStyle/>
          <a:p>
            <a:endParaRPr/>
          </a:p>
        </p:txBody>
      </p:sp>
      <p:sp>
        <p:nvSpPr>
          <p:cNvPr id="182" name="object 182"/>
          <p:cNvSpPr/>
          <p:nvPr/>
        </p:nvSpPr>
        <p:spPr>
          <a:xfrm>
            <a:off x="4725542" y="5791961"/>
            <a:ext cx="0" cy="532130"/>
          </a:xfrm>
          <a:custGeom>
            <a:avLst/>
            <a:gdLst/>
            <a:ahLst/>
            <a:cxnLst/>
            <a:rect l="l" t="t" r="r" b="b"/>
            <a:pathLst>
              <a:path h="532129">
                <a:moveTo>
                  <a:pt x="0" y="0"/>
                </a:moveTo>
                <a:lnTo>
                  <a:pt x="0" y="531876"/>
                </a:lnTo>
              </a:path>
            </a:pathLst>
          </a:custGeom>
          <a:ln w="16001">
            <a:solidFill>
              <a:srgbClr val="00AFEF"/>
            </a:solidFill>
          </a:ln>
        </p:spPr>
        <p:txBody>
          <a:bodyPr wrap="square" lIns="0" tIns="0" rIns="0" bIns="0" rtlCol="0"/>
          <a:lstStyle/>
          <a:p>
            <a:endParaRPr/>
          </a:p>
        </p:txBody>
      </p:sp>
      <p:sp>
        <p:nvSpPr>
          <p:cNvPr id="183" name="object 183"/>
          <p:cNvSpPr/>
          <p:nvPr/>
        </p:nvSpPr>
        <p:spPr>
          <a:xfrm>
            <a:off x="4766690" y="5772150"/>
            <a:ext cx="0" cy="546735"/>
          </a:xfrm>
          <a:custGeom>
            <a:avLst/>
            <a:gdLst/>
            <a:ahLst/>
            <a:cxnLst/>
            <a:rect l="l" t="t" r="r" b="b"/>
            <a:pathLst>
              <a:path h="546735">
                <a:moveTo>
                  <a:pt x="0" y="0"/>
                </a:moveTo>
                <a:lnTo>
                  <a:pt x="0" y="546353"/>
                </a:lnTo>
              </a:path>
            </a:pathLst>
          </a:custGeom>
          <a:ln w="16001">
            <a:solidFill>
              <a:srgbClr val="00AFEF"/>
            </a:solidFill>
          </a:ln>
        </p:spPr>
        <p:txBody>
          <a:bodyPr wrap="square" lIns="0" tIns="0" rIns="0" bIns="0" rtlCol="0"/>
          <a:lstStyle/>
          <a:p>
            <a:endParaRPr/>
          </a:p>
        </p:txBody>
      </p:sp>
      <p:sp>
        <p:nvSpPr>
          <p:cNvPr id="184" name="object 184"/>
          <p:cNvSpPr/>
          <p:nvPr/>
        </p:nvSpPr>
        <p:spPr>
          <a:xfrm>
            <a:off x="4808601" y="5750052"/>
            <a:ext cx="0" cy="563880"/>
          </a:xfrm>
          <a:custGeom>
            <a:avLst/>
            <a:gdLst/>
            <a:ahLst/>
            <a:cxnLst/>
            <a:rect l="l" t="t" r="r" b="b"/>
            <a:pathLst>
              <a:path h="563879">
                <a:moveTo>
                  <a:pt x="0" y="0"/>
                </a:moveTo>
                <a:lnTo>
                  <a:pt x="0" y="563879"/>
                </a:lnTo>
              </a:path>
            </a:pathLst>
          </a:custGeom>
          <a:ln w="16001">
            <a:solidFill>
              <a:srgbClr val="00AFEF"/>
            </a:solidFill>
          </a:ln>
        </p:spPr>
        <p:txBody>
          <a:bodyPr wrap="square" lIns="0" tIns="0" rIns="0" bIns="0" rtlCol="0"/>
          <a:lstStyle/>
          <a:p>
            <a:endParaRPr/>
          </a:p>
        </p:txBody>
      </p:sp>
      <p:sp>
        <p:nvSpPr>
          <p:cNvPr id="185" name="object 185"/>
          <p:cNvSpPr/>
          <p:nvPr/>
        </p:nvSpPr>
        <p:spPr>
          <a:xfrm>
            <a:off x="4849367" y="5728715"/>
            <a:ext cx="0" cy="580390"/>
          </a:xfrm>
          <a:custGeom>
            <a:avLst/>
            <a:gdLst/>
            <a:ahLst/>
            <a:cxnLst/>
            <a:rect l="l" t="t" r="r" b="b"/>
            <a:pathLst>
              <a:path h="580389">
                <a:moveTo>
                  <a:pt x="0" y="0"/>
                </a:moveTo>
                <a:lnTo>
                  <a:pt x="0" y="579882"/>
                </a:lnTo>
              </a:path>
            </a:pathLst>
          </a:custGeom>
          <a:ln w="16763">
            <a:solidFill>
              <a:srgbClr val="00AFEF"/>
            </a:solidFill>
          </a:ln>
        </p:spPr>
        <p:txBody>
          <a:bodyPr wrap="square" lIns="0" tIns="0" rIns="0" bIns="0" rtlCol="0"/>
          <a:lstStyle/>
          <a:p>
            <a:endParaRPr/>
          </a:p>
        </p:txBody>
      </p:sp>
      <p:sp>
        <p:nvSpPr>
          <p:cNvPr id="186" name="object 186"/>
          <p:cNvSpPr/>
          <p:nvPr/>
        </p:nvSpPr>
        <p:spPr>
          <a:xfrm>
            <a:off x="4890896" y="5707379"/>
            <a:ext cx="0" cy="596900"/>
          </a:xfrm>
          <a:custGeom>
            <a:avLst/>
            <a:gdLst/>
            <a:ahLst/>
            <a:cxnLst/>
            <a:rect l="l" t="t" r="r" b="b"/>
            <a:pathLst>
              <a:path h="596900">
                <a:moveTo>
                  <a:pt x="0" y="0"/>
                </a:moveTo>
                <a:lnTo>
                  <a:pt x="0" y="596646"/>
                </a:lnTo>
              </a:path>
            </a:pathLst>
          </a:custGeom>
          <a:ln w="17525">
            <a:solidFill>
              <a:srgbClr val="00AFEF"/>
            </a:solidFill>
          </a:ln>
        </p:spPr>
        <p:txBody>
          <a:bodyPr wrap="square" lIns="0" tIns="0" rIns="0" bIns="0" rtlCol="0"/>
          <a:lstStyle/>
          <a:p>
            <a:endParaRPr/>
          </a:p>
        </p:txBody>
      </p:sp>
      <p:sp>
        <p:nvSpPr>
          <p:cNvPr id="187" name="object 187"/>
          <p:cNvSpPr/>
          <p:nvPr/>
        </p:nvSpPr>
        <p:spPr>
          <a:xfrm>
            <a:off x="4932807" y="5684520"/>
            <a:ext cx="0" cy="615315"/>
          </a:xfrm>
          <a:custGeom>
            <a:avLst/>
            <a:gdLst/>
            <a:ahLst/>
            <a:cxnLst/>
            <a:rect l="l" t="t" r="r" b="b"/>
            <a:pathLst>
              <a:path h="615314">
                <a:moveTo>
                  <a:pt x="0" y="0"/>
                </a:moveTo>
                <a:lnTo>
                  <a:pt x="0" y="614934"/>
                </a:lnTo>
              </a:path>
            </a:pathLst>
          </a:custGeom>
          <a:ln w="17525">
            <a:solidFill>
              <a:srgbClr val="00AFEF"/>
            </a:solidFill>
          </a:ln>
        </p:spPr>
        <p:txBody>
          <a:bodyPr wrap="square" lIns="0" tIns="0" rIns="0" bIns="0" rtlCol="0"/>
          <a:lstStyle/>
          <a:p>
            <a:endParaRPr/>
          </a:p>
        </p:txBody>
      </p:sp>
      <p:sp>
        <p:nvSpPr>
          <p:cNvPr id="188" name="object 188"/>
          <p:cNvSpPr/>
          <p:nvPr/>
        </p:nvSpPr>
        <p:spPr>
          <a:xfrm>
            <a:off x="4974335" y="5661659"/>
            <a:ext cx="0" cy="632460"/>
          </a:xfrm>
          <a:custGeom>
            <a:avLst/>
            <a:gdLst/>
            <a:ahLst/>
            <a:cxnLst/>
            <a:rect l="l" t="t" r="r" b="b"/>
            <a:pathLst>
              <a:path h="632460">
                <a:moveTo>
                  <a:pt x="0" y="0"/>
                </a:moveTo>
                <a:lnTo>
                  <a:pt x="0" y="632460"/>
                </a:lnTo>
              </a:path>
            </a:pathLst>
          </a:custGeom>
          <a:ln w="16763">
            <a:solidFill>
              <a:srgbClr val="00AFEF"/>
            </a:solidFill>
          </a:ln>
        </p:spPr>
        <p:txBody>
          <a:bodyPr wrap="square" lIns="0" tIns="0" rIns="0" bIns="0" rtlCol="0"/>
          <a:lstStyle/>
          <a:p>
            <a:endParaRPr/>
          </a:p>
        </p:txBody>
      </p:sp>
      <p:sp>
        <p:nvSpPr>
          <p:cNvPr id="189" name="object 189"/>
          <p:cNvSpPr/>
          <p:nvPr/>
        </p:nvSpPr>
        <p:spPr>
          <a:xfrm>
            <a:off x="5015103" y="5637276"/>
            <a:ext cx="0" cy="652780"/>
          </a:xfrm>
          <a:custGeom>
            <a:avLst/>
            <a:gdLst/>
            <a:ahLst/>
            <a:cxnLst/>
            <a:rect l="l" t="t" r="r" b="b"/>
            <a:pathLst>
              <a:path h="652779">
                <a:moveTo>
                  <a:pt x="0" y="0"/>
                </a:moveTo>
                <a:lnTo>
                  <a:pt x="0" y="652272"/>
                </a:lnTo>
              </a:path>
            </a:pathLst>
          </a:custGeom>
          <a:ln w="16001">
            <a:solidFill>
              <a:srgbClr val="00AFEF"/>
            </a:solidFill>
          </a:ln>
        </p:spPr>
        <p:txBody>
          <a:bodyPr wrap="square" lIns="0" tIns="0" rIns="0" bIns="0" rtlCol="0"/>
          <a:lstStyle/>
          <a:p>
            <a:endParaRPr/>
          </a:p>
        </p:txBody>
      </p:sp>
      <p:sp>
        <p:nvSpPr>
          <p:cNvPr id="190" name="object 190"/>
          <p:cNvSpPr/>
          <p:nvPr/>
        </p:nvSpPr>
        <p:spPr>
          <a:xfrm>
            <a:off x="5057013" y="5614415"/>
            <a:ext cx="0" cy="669925"/>
          </a:xfrm>
          <a:custGeom>
            <a:avLst/>
            <a:gdLst/>
            <a:ahLst/>
            <a:cxnLst/>
            <a:rect l="l" t="t" r="r" b="b"/>
            <a:pathLst>
              <a:path h="669925">
                <a:moveTo>
                  <a:pt x="0" y="0"/>
                </a:moveTo>
                <a:lnTo>
                  <a:pt x="0" y="669798"/>
                </a:lnTo>
              </a:path>
            </a:pathLst>
          </a:custGeom>
          <a:ln w="16001">
            <a:solidFill>
              <a:srgbClr val="00AFEF"/>
            </a:solidFill>
          </a:ln>
        </p:spPr>
        <p:txBody>
          <a:bodyPr wrap="square" lIns="0" tIns="0" rIns="0" bIns="0" rtlCol="0"/>
          <a:lstStyle/>
          <a:p>
            <a:endParaRPr/>
          </a:p>
        </p:txBody>
      </p:sp>
      <p:sp>
        <p:nvSpPr>
          <p:cNvPr id="191" name="object 191"/>
          <p:cNvSpPr/>
          <p:nvPr/>
        </p:nvSpPr>
        <p:spPr>
          <a:xfrm>
            <a:off x="5098160" y="5591555"/>
            <a:ext cx="0" cy="687070"/>
          </a:xfrm>
          <a:custGeom>
            <a:avLst/>
            <a:gdLst/>
            <a:ahLst/>
            <a:cxnLst/>
            <a:rect l="l" t="t" r="r" b="b"/>
            <a:pathLst>
              <a:path h="687070">
                <a:moveTo>
                  <a:pt x="0" y="0"/>
                </a:moveTo>
                <a:lnTo>
                  <a:pt x="0" y="686562"/>
                </a:lnTo>
              </a:path>
            </a:pathLst>
          </a:custGeom>
          <a:ln w="16001">
            <a:solidFill>
              <a:srgbClr val="00AFEF"/>
            </a:solidFill>
          </a:ln>
        </p:spPr>
        <p:txBody>
          <a:bodyPr wrap="square" lIns="0" tIns="0" rIns="0" bIns="0" rtlCol="0"/>
          <a:lstStyle/>
          <a:p>
            <a:endParaRPr/>
          </a:p>
        </p:txBody>
      </p:sp>
      <p:sp>
        <p:nvSpPr>
          <p:cNvPr id="192" name="object 192"/>
          <p:cNvSpPr/>
          <p:nvPr/>
        </p:nvSpPr>
        <p:spPr>
          <a:xfrm>
            <a:off x="5139309" y="5567171"/>
            <a:ext cx="0" cy="706755"/>
          </a:xfrm>
          <a:custGeom>
            <a:avLst/>
            <a:gdLst/>
            <a:ahLst/>
            <a:cxnLst/>
            <a:rect l="l" t="t" r="r" b="b"/>
            <a:pathLst>
              <a:path h="706754">
                <a:moveTo>
                  <a:pt x="0" y="0"/>
                </a:moveTo>
                <a:lnTo>
                  <a:pt x="0" y="706374"/>
                </a:lnTo>
              </a:path>
            </a:pathLst>
          </a:custGeom>
          <a:ln w="17525">
            <a:solidFill>
              <a:srgbClr val="00AFEF"/>
            </a:solidFill>
          </a:ln>
        </p:spPr>
        <p:txBody>
          <a:bodyPr wrap="square" lIns="0" tIns="0" rIns="0" bIns="0" rtlCol="0"/>
          <a:lstStyle/>
          <a:p>
            <a:endParaRPr/>
          </a:p>
        </p:txBody>
      </p:sp>
      <p:sp>
        <p:nvSpPr>
          <p:cNvPr id="193" name="object 193"/>
          <p:cNvSpPr/>
          <p:nvPr/>
        </p:nvSpPr>
        <p:spPr>
          <a:xfrm>
            <a:off x="5180838" y="5542788"/>
            <a:ext cx="0" cy="725805"/>
          </a:xfrm>
          <a:custGeom>
            <a:avLst/>
            <a:gdLst/>
            <a:ahLst/>
            <a:cxnLst/>
            <a:rect l="l" t="t" r="r" b="b"/>
            <a:pathLst>
              <a:path h="725804">
                <a:moveTo>
                  <a:pt x="0" y="0"/>
                </a:moveTo>
                <a:lnTo>
                  <a:pt x="0" y="725424"/>
                </a:lnTo>
              </a:path>
            </a:pathLst>
          </a:custGeom>
          <a:ln w="16763">
            <a:solidFill>
              <a:srgbClr val="00AFEF"/>
            </a:solidFill>
          </a:ln>
        </p:spPr>
        <p:txBody>
          <a:bodyPr wrap="square" lIns="0" tIns="0" rIns="0" bIns="0" rtlCol="0"/>
          <a:lstStyle/>
          <a:p>
            <a:endParaRPr/>
          </a:p>
        </p:txBody>
      </p:sp>
      <p:sp>
        <p:nvSpPr>
          <p:cNvPr id="194" name="object 194"/>
          <p:cNvSpPr/>
          <p:nvPr/>
        </p:nvSpPr>
        <p:spPr>
          <a:xfrm>
            <a:off x="5222366" y="5516879"/>
            <a:ext cx="0" cy="745490"/>
          </a:xfrm>
          <a:custGeom>
            <a:avLst/>
            <a:gdLst/>
            <a:ahLst/>
            <a:cxnLst/>
            <a:rect l="l" t="t" r="r" b="b"/>
            <a:pathLst>
              <a:path h="745489">
                <a:moveTo>
                  <a:pt x="0" y="0"/>
                </a:moveTo>
                <a:lnTo>
                  <a:pt x="0" y="745236"/>
                </a:lnTo>
              </a:path>
            </a:pathLst>
          </a:custGeom>
          <a:ln w="17525">
            <a:solidFill>
              <a:srgbClr val="00AFEF"/>
            </a:solidFill>
          </a:ln>
        </p:spPr>
        <p:txBody>
          <a:bodyPr wrap="square" lIns="0" tIns="0" rIns="0" bIns="0" rtlCol="0"/>
          <a:lstStyle/>
          <a:p>
            <a:endParaRPr/>
          </a:p>
        </p:txBody>
      </p:sp>
      <p:sp>
        <p:nvSpPr>
          <p:cNvPr id="195" name="object 195"/>
          <p:cNvSpPr/>
          <p:nvPr/>
        </p:nvSpPr>
        <p:spPr>
          <a:xfrm>
            <a:off x="5264277" y="5491734"/>
            <a:ext cx="0" cy="765175"/>
          </a:xfrm>
          <a:custGeom>
            <a:avLst/>
            <a:gdLst/>
            <a:ahLst/>
            <a:cxnLst/>
            <a:rect l="l" t="t" r="r" b="b"/>
            <a:pathLst>
              <a:path h="765175">
                <a:moveTo>
                  <a:pt x="0" y="0"/>
                </a:moveTo>
                <a:lnTo>
                  <a:pt x="0" y="765048"/>
                </a:lnTo>
              </a:path>
            </a:pathLst>
          </a:custGeom>
          <a:ln w="17525">
            <a:solidFill>
              <a:srgbClr val="00AFEF"/>
            </a:solidFill>
          </a:ln>
        </p:spPr>
        <p:txBody>
          <a:bodyPr wrap="square" lIns="0" tIns="0" rIns="0" bIns="0" rtlCol="0"/>
          <a:lstStyle/>
          <a:p>
            <a:endParaRPr/>
          </a:p>
        </p:txBody>
      </p:sp>
      <p:sp>
        <p:nvSpPr>
          <p:cNvPr id="196" name="object 196"/>
          <p:cNvSpPr/>
          <p:nvPr/>
        </p:nvSpPr>
        <p:spPr>
          <a:xfrm>
            <a:off x="5305044" y="5465826"/>
            <a:ext cx="0" cy="784860"/>
          </a:xfrm>
          <a:custGeom>
            <a:avLst/>
            <a:gdLst/>
            <a:ahLst/>
            <a:cxnLst/>
            <a:rect l="l" t="t" r="r" b="b"/>
            <a:pathLst>
              <a:path h="784860">
                <a:moveTo>
                  <a:pt x="0" y="0"/>
                </a:moveTo>
                <a:lnTo>
                  <a:pt x="0" y="784860"/>
                </a:lnTo>
              </a:path>
            </a:pathLst>
          </a:custGeom>
          <a:ln w="15239">
            <a:solidFill>
              <a:srgbClr val="00AFEF"/>
            </a:solidFill>
          </a:ln>
        </p:spPr>
        <p:txBody>
          <a:bodyPr wrap="square" lIns="0" tIns="0" rIns="0" bIns="0" rtlCol="0"/>
          <a:lstStyle/>
          <a:p>
            <a:endParaRPr/>
          </a:p>
        </p:txBody>
      </p:sp>
      <p:sp>
        <p:nvSpPr>
          <p:cNvPr id="197" name="object 197"/>
          <p:cNvSpPr/>
          <p:nvPr/>
        </p:nvSpPr>
        <p:spPr>
          <a:xfrm>
            <a:off x="5346572" y="5438394"/>
            <a:ext cx="0" cy="807085"/>
          </a:xfrm>
          <a:custGeom>
            <a:avLst/>
            <a:gdLst/>
            <a:ahLst/>
            <a:cxnLst/>
            <a:rect l="l" t="t" r="r" b="b"/>
            <a:pathLst>
              <a:path h="807085">
                <a:moveTo>
                  <a:pt x="0" y="0"/>
                </a:moveTo>
                <a:lnTo>
                  <a:pt x="0" y="806958"/>
                </a:lnTo>
              </a:path>
            </a:pathLst>
          </a:custGeom>
          <a:ln w="16001">
            <a:solidFill>
              <a:srgbClr val="00AFEF"/>
            </a:solidFill>
          </a:ln>
        </p:spPr>
        <p:txBody>
          <a:bodyPr wrap="square" lIns="0" tIns="0" rIns="0" bIns="0" rtlCol="0"/>
          <a:lstStyle/>
          <a:p>
            <a:endParaRPr/>
          </a:p>
        </p:txBody>
      </p:sp>
      <p:sp>
        <p:nvSpPr>
          <p:cNvPr id="198" name="object 198"/>
          <p:cNvSpPr/>
          <p:nvPr/>
        </p:nvSpPr>
        <p:spPr>
          <a:xfrm>
            <a:off x="2737484" y="5188458"/>
            <a:ext cx="0" cy="1670685"/>
          </a:xfrm>
          <a:custGeom>
            <a:avLst/>
            <a:gdLst/>
            <a:ahLst/>
            <a:cxnLst/>
            <a:rect l="l" t="t" r="r" b="b"/>
            <a:pathLst>
              <a:path h="1670684">
                <a:moveTo>
                  <a:pt x="0" y="0"/>
                </a:moveTo>
                <a:lnTo>
                  <a:pt x="0" y="1670304"/>
                </a:lnTo>
              </a:path>
            </a:pathLst>
          </a:custGeom>
          <a:ln w="3175">
            <a:solidFill>
              <a:srgbClr val="3F3F3F"/>
            </a:solidFill>
          </a:ln>
        </p:spPr>
        <p:txBody>
          <a:bodyPr wrap="square" lIns="0" tIns="0" rIns="0" bIns="0" rtlCol="0"/>
          <a:lstStyle/>
          <a:p>
            <a:endParaRPr/>
          </a:p>
        </p:txBody>
      </p:sp>
      <p:sp>
        <p:nvSpPr>
          <p:cNvPr id="199" name="object 199"/>
          <p:cNvSpPr/>
          <p:nvPr/>
        </p:nvSpPr>
        <p:spPr>
          <a:xfrm>
            <a:off x="2707385" y="6827519"/>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0" name="object 200"/>
          <p:cNvSpPr/>
          <p:nvPr/>
        </p:nvSpPr>
        <p:spPr>
          <a:xfrm>
            <a:off x="2707385" y="6645782"/>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1" name="object 201"/>
          <p:cNvSpPr/>
          <p:nvPr/>
        </p:nvSpPr>
        <p:spPr>
          <a:xfrm>
            <a:off x="2707385" y="646404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2" name="object 202"/>
          <p:cNvSpPr/>
          <p:nvPr/>
        </p:nvSpPr>
        <p:spPr>
          <a:xfrm>
            <a:off x="2707385" y="628116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3" name="object 203"/>
          <p:cNvSpPr/>
          <p:nvPr/>
        </p:nvSpPr>
        <p:spPr>
          <a:xfrm>
            <a:off x="2707385" y="6099428"/>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4" name="object 204"/>
          <p:cNvSpPr/>
          <p:nvPr/>
        </p:nvSpPr>
        <p:spPr>
          <a:xfrm>
            <a:off x="2707385" y="5917691"/>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5" name="object 205"/>
          <p:cNvSpPr/>
          <p:nvPr/>
        </p:nvSpPr>
        <p:spPr>
          <a:xfrm>
            <a:off x="2707385" y="5734811"/>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6" name="object 206"/>
          <p:cNvSpPr/>
          <p:nvPr/>
        </p:nvSpPr>
        <p:spPr>
          <a:xfrm>
            <a:off x="2707385" y="5552694"/>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7" name="object 207"/>
          <p:cNvSpPr/>
          <p:nvPr/>
        </p:nvSpPr>
        <p:spPr>
          <a:xfrm>
            <a:off x="2707385" y="5371338"/>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8" name="object 208"/>
          <p:cNvSpPr/>
          <p:nvPr/>
        </p:nvSpPr>
        <p:spPr>
          <a:xfrm>
            <a:off x="2707385" y="518807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9" name="object 209"/>
          <p:cNvSpPr/>
          <p:nvPr/>
        </p:nvSpPr>
        <p:spPr>
          <a:xfrm>
            <a:off x="2737104" y="6827519"/>
            <a:ext cx="2609850" cy="0"/>
          </a:xfrm>
          <a:custGeom>
            <a:avLst/>
            <a:gdLst/>
            <a:ahLst/>
            <a:cxnLst/>
            <a:rect l="l" t="t" r="r" b="b"/>
            <a:pathLst>
              <a:path w="2609850">
                <a:moveTo>
                  <a:pt x="0" y="0"/>
                </a:moveTo>
                <a:lnTo>
                  <a:pt x="2609849" y="0"/>
                </a:lnTo>
              </a:path>
            </a:pathLst>
          </a:custGeom>
          <a:ln w="3175">
            <a:solidFill>
              <a:srgbClr val="3F3F3F"/>
            </a:solidFill>
          </a:ln>
        </p:spPr>
        <p:txBody>
          <a:bodyPr wrap="square" lIns="0" tIns="0" rIns="0" bIns="0" rtlCol="0"/>
          <a:lstStyle/>
          <a:p>
            <a:endParaRPr/>
          </a:p>
        </p:txBody>
      </p:sp>
      <p:sp>
        <p:nvSpPr>
          <p:cNvPr id="210" name="object 210"/>
          <p:cNvSpPr/>
          <p:nvPr/>
        </p:nvSpPr>
        <p:spPr>
          <a:xfrm>
            <a:off x="2902457"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1" name="object 211"/>
          <p:cNvSpPr/>
          <p:nvPr/>
        </p:nvSpPr>
        <p:spPr>
          <a:xfrm>
            <a:off x="3067050"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2" name="object 212"/>
          <p:cNvSpPr/>
          <p:nvPr/>
        </p:nvSpPr>
        <p:spPr>
          <a:xfrm>
            <a:off x="3233927"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3" name="object 213"/>
          <p:cNvSpPr/>
          <p:nvPr/>
        </p:nvSpPr>
        <p:spPr>
          <a:xfrm>
            <a:off x="3398520" y="6843141"/>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4" name="object 214"/>
          <p:cNvSpPr/>
          <p:nvPr/>
        </p:nvSpPr>
        <p:spPr>
          <a:xfrm>
            <a:off x="3565397"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5" name="object 215"/>
          <p:cNvSpPr/>
          <p:nvPr/>
        </p:nvSpPr>
        <p:spPr>
          <a:xfrm>
            <a:off x="3729990" y="6843141"/>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6" name="object 216"/>
          <p:cNvSpPr/>
          <p:nvPr/>
        </p:nvSpPr>
        <p:spPr>
          <a:xfrm>
            <a:off x="3895344" y="6843141"/>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7" name="object 217"/>
          <p:cNvSpPr/>
          <p:nvPr/>
        </p:nvSpPr>
        <p:spPr>
          <a:xfrm>
            <a:off x="4061459"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8" name="object 218"/>
          <p:cNvSpPr/>
          <p:nvPr/>
        </p:nvSpPr>
        <p:spPr>
          <a:xfrm>
            <a:off x="4226814" y="6843141"/>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9" name="object 219"/>
          <p:cNvSpPr/>
          <p:nvPr/>
        </p:nvSpPr>
        <p:spPr>
          <a:xfrm>
            <a:off x="4392929"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20" name="object 220"/>
          <p:cNvSpPr/>
          <p:nvPr/>
        </p:nvSpPr>
        <p:spPr>
          <a:xfrm>
            <a:off x="4558284" y="6843141"/>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21" name="object 221"/>
          <p:cNvSpPr/>
          <p:nvPr/>
        </p:nvSpPr>
        <p:spPr>
          <a:xfrm>
            <a:off x="4724400"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22" name="object 222"/>
          <p:cNvSpPr/>
          <p:nvPr/>
        </p:nvSpPr>
        <p:spPr>
          <a:xfrm>
            <a:off x="4889753"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23" name="object 223"/>
          <p:cNvSpPr/>
          <p:nvPr/>
        </p:nvSpPr>
        <p:spPr>
          <a:xfrm>
            <a:off x="5055870" y="6843141"/>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24" name="object 224"/>
          <p:cNvSpPr/>
          <p:nvPr/>
        </p:nvSpPr>
        <p:spPr>
          <a:xfrm>
            <a:off x="5221223" y="6843141"/>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25" name="object 225"/>
          <p:cNvSpPr txBox="1"/>
          <p:nvPr/>
        </p:nvSpPr>
        <p:spPr>
          <a:xfrm>
            <a:off x="2369833" y="5119641"/>
            <a:ext cx="2921635" cy="1883410"/>
          </a:xfrm>
          <a:prstGeom prst="rect">
            <a:avLst/>
          </a:prstGeom>
        </p:spPr>
        <p:txBody>
          <a:bodyPr vert="horz" wrap="square" lIns="0" tIns="0" rIns="0" bIns="0" rtlCol="0">
            <a:spAutoFit/>
          </a:bodyPr>
          <a:lstStyle/>
          <a:p>
            <a:pPr marR="2661920" algn="ctr">
              <a:lnSpc>
                <a:spcPct val="100000"/>
              </a:lnSpc>
            </a:pPr>
            <a:r>
              <a:rPr sz="800" b="1" spc="-10" dirty="0">
                <a:solidFill>
                  <a:srgbClr val="3F3F3F"/>
                </a:solidFill>
                <a:latin typeface="Arial"/>
                <a:cs typeface="Arial"/>
              </a:rPr>
              <a:t>1</a:t>
            </a:r>
            <a:r>
              <a:rPr sz="800" b="1" spc="5" dirty="0">
                <a:solidFill>
                  <a:srgbClr val="3F3F3F"/>
                </a:solidFill>
                <a:latin typeface="Arial"/>
                <a:cs typeface="Arial"/>
              </a:rPr>
              <a:t>,</a:t>
            </a:r>
            <a:r>
              <a:rPr sz="800" b="1" spc="-10" dirty="0">
                <a:solidFill>
                  <a:srgbClr val="3F3F3F"/>
                </a:solidFill>
                <a:latin typeface="Arial"/>
                <a:cs typeface="Arial"/>
              </a:rPr>
              <a:t>800</a:t>
            </a:r>
            <a:endParaRPr sz="800">
              <a:latin typeface="Arial"/>
              <a:cs typeface="Arial"/>
            </a:endParaRPr>
          </a:p>
          <a:p>
            <a:pPr marR="2661920" algn="ctr">
              <a:lnSpc>
                <a:spcPct val="100000"/>
              </a:lnSpc>
              <a:spcBef>
                <a:spcPts val="470"/>
              </a:spcBef>
            </a:pPr>
            <a:r>
              <a:rPr sz="800" b="1" spc="-10" dirty="0">
                <a:solidFill>
                  <a:srgbClr val="3F3F3F"/>
                </a:solidFill>
                <a:latin typeface="Arial"/>
                <a:cs typeface="Arial"/>
              </a:rPr>
              <a:t>1</a:t>
            </a:r>
            <a:r>
              <a:rPr sz="800" b="1" spc="5" dirty="0">
                <a:solidFill>
                  <a:srgbClr val="3F3F3F"/>
                </a:solidFill>
                <a:latin typeface="Arial"/>
                <a:cs typeface="Arial"/>
              </a:rPr>
              <a:t>,</a:t>
            </a:r>
            <a:r>
              <a:rPr sz="800" b="1" spc="-10" dirty="0">
                <a:solidFill>
                  <a:srgbClr val="3F3F3F"/>
                </a:solidFill>
                <a:latin typeface="Arial"/>
                <a:cs typeface="Arial"/>
              </a:rPr>
              <a:t>600</a:t>
            </a:r>
            <a:endParaRPr sz="800">
              <a:latin typeface="Arial"/>
              <a:cs typeface="Arial"/>
            </a:endParaRPr>
          </a:p>
          <a:p>
            <a:pPr marR="2661920" algn="ctr">
              <a:lnSpc>
                <a:spcPct val="100000"/>
              </a:lnSpc>
              <a:spcBef>
                <a:spcPts val="470"/>
              </a:spcBef>
            </a:pPr>
            <a:r>
              <a:rPr sz="800" b="1" spc="-10" dirty="0">
                <a:solidFill>
                  <a:srgbClr val="3F3F3F"/>
                </a:solidFill>
                <a:latin typeface="Arial"/>
                <a:cs typeface="Arial"/>
              </a:rPr>
              <a:t>1</a:t>
            </a:r>
            <a:r>
              <a:rPr sz="800" b="1" spc="5" dirty="0">
                <a:solidFill>
                  <a:srgbClr val="3F3F3F"/>
                </a:solidFill>
                <a:latin typeface="Arial"/>
                <a:cs typeface="Arial"/>
              </a:rPr>
              <a:t>,</a:t>
            </a:r>
            <a:r>
              <a:rPr sz="800" b="1" spc="-10" dirty="0">
                <a:solidFill>
                  <a:srgbClr val="3F3F3F"/>
                </a:solidFill>
                <a:latin typeface="Arial"/>
                <a:cs typeface="Arial"/>
              </a:rPr>
              <a:t>400</a:t>
            </a:r>
            <a:endParaRPr sz="800">
              <a:latin typeface="Arial"/>
              <a:cs typeface="Arial"/>
            </a:endParaRPr>
          </a:p>
          <a:p>
            <a:pPr marR="2661920" algn="ctr">
              <a:lnSpc>
                <a:spcPct val="100000"/>
              </a:lnSpc>
              <a:spcBef>
                <a:spcPts val="470"/>
              </a:spcBef>
            </a:pPr>
            <a:r>
              <a:rPr sz="800" b="1" spc="-10" dirty="0">
                <a:solidFill>
                  <a:srgbClr val="3F3F3F"/>
                </a:solidFill>
                <a:latin typeface="Arial"/>
                <a:cs typeface="Arial"/>
              </a:rPr>
              <a:t>1</a:t>
            </a:r>
            <a:r>
              <a:rPr sz="800" b="1" spc="5" dirty="0">
                <a:solidFill>
                  <a:srgbClr val="3F3F3F"/>
                </a:solidFill>
                <a:latin typeface="Arial"/>
                <a:cs typeface="Arial"/>
              </a:rPr>
              <a:t>,</a:t>
            </a:r>
            <a:r>
              <a:rPr sz="800" b="1" spc="-10" dirty="0">
                <a:solidFill>
                  <a:srgbClr val="3F3F3F"/>
                </a:solidFill>
                <a:latin typeface="Arial"/>
                <a:cs typeface="Arial"/>
              </a:rPr>
              <a:t>200</a:t>
            </a:r>
            <a:endParaRPr sz="800">
              <a:latin typeface="Arial"/>
              <a:cs typeface="Arial"/>
            </a:endParaRPr>
          </a:p>
          <a:p>
            <a:pPr marR="2661920" algn="ctr">
              <a:lnSpc>
                <a:spcPct val="100000"/>
              </a:lnSpc>
              <a:spcBef>
                <a:spcPts val="470"/>
              </a:spcBef>
            </a:pPr>
            <a:r>
              <a:rPr sz="800" b="1" spc="-10" dirty="0">
                <a:solidFill>
                  <a:srgbClr val="3F3F3F"/>
                </a:solidFill>
                <a:latin typeface="Arial"/>
                <a:cs typeface="Arial"/>
              </a:rPr>
              <a:t>1</a:t>
            </a:r>
            <a:r>
              <a:rPr sz="800" b="1" spc="5" dirty="0">
                <a:solidFill>
                  <a:srgbClr val="3F3F3F"/>
                </a:solidFill>
                <a:latin typeface="Arial"/>
                <a:cs typeface="Arial"/>
              </a:rPr>
              <a:t>,</a:t>
            </a:r>
            <a:r>
              <a:rPr sz="800" b="1" spc="-10" dirty="0">
                <a:solidFill>
                  <a:srgbClr val="3F3F3F"/>
                </a:solidFill>
                <a:latin typeface="Arial"/>
                <a:cs typeface="Arial"/>
              </a:rPr>
              <a:t>000</a:t>
            </a:r>
            <a:endParaRPr sz="800">
              <a:latin typeface="Arial"/>
              <a:cs typeface="Arial"/>
            </a:endParaRPr>
          </a:p>
          <a:p>
            <a:pPr marR="2575560" algn="ctr">
              <a:lnSpc>
                <a:spcPct val="100000"/>
              </a:lnSpc>
              <a:spcBef>
                <a:spcPts val="470"/>
              </a:spcBef>
            </a:pPr>
            <a:r>
              <a:rPr sz="800" b="1" spc="-5" dirty="0">
                <a:solidFill>
                  <a:srgbClr val="3F3F3F"/>
                </a:solidFill>
                <a:latin typeface="Arial"/>
                <a:cs typeface="Arial"/>
              </a:rPr>
              <a:t>800</a:t>
            </a:r>
            <a:endParaRPr sz="800">
              <a:latin typeface="Arial"/>
              <a:cs typeface="Arial"/>
            </a:endParaRPr>
          </a:p>
          <a:p>
            <a:pPr marR="2575560" algn="ctr">
              <a:lnSpc>
                <a:spcPct val="100000"/>
              </a:lnSpc>
              <a:spcBef>
                <a:spcPts val="470"/>
              </a:spcBef>
            </a:pPr>
            <a:r>
              <a:rPr sz="800" b="1" spc="-5" dirty="0">
                <a:solidFill>
                  <a:srgbClr val="3F3F3F"/>
                </a:solidFill>
                <a:latin typeface="Arial"/>
                <a:cs typeface="Arial"/>
              </a:rPr>
              <a:t>600</a:t>
            </a:r>
            <a:endParaRPr sz="800">
              <a:latin typeface="Arial"/>
              <a:cs typeface="Arial"/>
            </a:endParaRPr>
          </a:p>
          <a:p>
            <a:pPr marR="2575560" algn="ctr">
              <a:lnSpc>
                <a:spcPct val="100000"/>
              </a:lnSpc>
              <a:spcBef>
                <a:spcPts val="470"/>
              </a:spcBef>
            </a:pPr>
            <a:r>
              <a:rPr sz="800" b="1" spc="-5" dirty="0">
                <a:solidFill>
                  <a:srgbClr val="3F3F3F"/>
                </a:solidFill>
                <a:latin typeface="Arial"/>
                <a:cs typeface="Arial"/>
              </a:rPr>
              <a:t>400</a:t>
            </a:r>
            <a:endParaRPr sz="800">
              <a:latin typeface="Arial"/>
              <a:cs typeface="Arial"/>
            </a:endParaRPr>
          </a:p>
          <a:p>
            <a:pPr marR="2575560" algn="ctr">
              <a:lnSpc>
                <a:spcPct val="100000"/>
              </a:lnSpc>
              <a:spcBef>
                <a:spcPts val="470"/>
              </a:spcBef>
            </a:pPr>
            <a:r>
              <a:rPr sz="800" b="1" spc="-5" dirty="0">
                <a:solidFill>
                  <a:srgbClr val="3F3F3F"/>
                </a:solidFill>
                <a:latin typeface="Arial"/>
                <a:cs typeface="Arial"/>
              </a:rPr>
              <a:t>200</a:t>
            </a:r>
            <a:endParaRPr sz="800">
              <a:latin typeface="Arial"/>
              <a:cs typeface="Arial"/>
            </a:endParaRPr>
          </a:p>
          <a:p>
            <a:pPr marL="219710">
              <a:lnSpc>
                <a:spcPts val="955"/>
              </a:lnSpc>
              <a:spcBef>
                <a:spcPts val="470"/>
              </a:spcBef>
            </a:pPr>
            <a:r>
              <a:rPr sz="800" b="1" dirty="0">
                <a:solidFill>
                  <a:srgbClr val="3F3F3F"/>
                </a:solidFill>
                <a:latin typeface="Arial"/>
                <a:cs typeface="Arial"/>
              </a:rPr>
              <a:t>-</a:t>
            </a:r>
            <a:endParaRPr sz="800">
              <a:latin typeface="Arial"/>
              <a:cs typeface="Arial"/>
            </a:endParaRPr>
          </a:p>
          <a:p>
            <a:pPr marL="230504">
              <a:lnSpc>
                <a:spcPts val="955"/>
              </a:lnSpc>
            </a:pPr>
            <a:r>
              <a:rPr sz="800" b="1" spc="-5" dirty="0">
                <a:solidFill>
                  <a:srgbClr val="3F3F3F"/>
                </a:solidFill>
                <a:latin typeface="Arial"/>
                <a:cs typeface="Arial"/>
              </a:rPr>
              <a:t>05 </a:t>
            </a:r>
            <a:r>
              <a:rPr sz="800" b="1" spc="-60" dirty="0">
                <a:solidFill>
                  <a:srgbClr val="3F3F3F"/>
                </a:solidFill>
                <a:latin typeface="Arial"/>
                <a:cs typeface="Arial"/>
              </a:rPr>
              <a:t>Q106  </a:t>
            </a:r>
            <a:r>
              <a:rPr sz="800" b="1" spc="-5" dirty="0">
                <a:solidFill>
                  <a:srgbClr val="3F3F3F"/>
                </a:solidFill>
                <a:latin typeface="Arial"/>
                <a:cs typeface="Arial"/>
              </a:rPr>
              <a:t>07  08  09  10  11  12  13  14  15  16  17  18  19</a:t>
            </a:r>
            <a:r>
              <a:rPr sz="800" b="1" spc="10" dirty="0">
                <a:solidFill>
                  <a:srgbClr val="3F3F3F"/>
                </a:solidFill>
                <a:latin typeface="Arial"/>
                <a:cs typeface="Arial"/>
              </a:rPr>
              <a:t> </a:t>
            </a:r>
            <a:r>
              <a:rPr sz="800" b="1" spc="-5" dirty="0">
                <a:solidFill>
                  <a:srgbClr val="3F3F3F"/>
                </a:solidFill>
                <a:latin typeface="Arial"/>
                <a:cs typeface="Arial"/>
              </a:rPr>
              <a:t>20</a:t>
            </a:r>
            <a:endParaRPr sz="800">
              <a:latin typeface="Arial"/>
              <a:cs typeface="Arial"/>
            </a:endParaRPr>
          </a:p>
        </p:txBody>
      </p:sp>
      <p:sp>
        <p:nvSpPr>
          <p:cNvPr id="226" name="object 226"/>
          <p:cNvSpPr txBox="1"/>
          <p:nvPr/>
        </p:nvSpPr>
        <p:spPr>
          <a:xfrm>
            <a:off x="1953005" y="5832076"/>
            <a:ext cx="297815" cy="329565"/>
          </a:xfrm>
          <a:prstGeom prst="rect">
            <a:avLst/>
          </a:prstGeom>
        </p:spPr>
        <p:txBody>
          <a:bodyPr vert="horz" wrap="square" lIns="0" tIns="3175" rIns="0" bIns="0" rtlCol="0">
            <a:spAutoFit/>
          </a:bodyPr>
          <a:lstStyle/>
          <a:p>
            <a:pPr marL="1905" marR="5080" indent="-2540">
              <a:lnSpc>
                <a:spcPts val="640"/>
              </a:lnSpc>
              <a:spcBef>
                <a:spcPts val="25"/>
              </a:spcBef>
            </a:pPr>
            <a:r>
              <a:rPr sz="550" b="1" spc="5" dirty="0">
                <a:solidFill>
                  <a:srgbClr val="3F3F3F"/>
                </a:solidFill>
                <a:latin typeface="Arial"/>
                <a:cs typeface="Arial"/>
              </a:rPr>
              <a:t>Sales </a:t>
            </a:r>
            <a:r>
              <a:rPr sz="550" b="1" dirty="0">
                <a:solidFill>
                  <a:srgbClr val="3F3F3F"/>
                </a:solidFill>
                <a:latin typeface="Arial"/>
                <a:cs typeface="Arial"/>
              </a:rPr>
              <a:t>in  </a:t>
            </a:r>
            <a:r>
              <a:rPr sz="550" b="1" spc="5" dirty="0">
                <a:solidFill>
                  <a:srgbClr val="3F3F3F"/>
                </a:solidFill>
                <a:latin typeface="Arial"/>
                <a:cs typeface="Arial"/>
              </a:rPr>
              <a:t>N</a:t>
            </a:r>
            <a:r>
              <a:rPr sz="550" b="1" spc="10" dirty="0">
                <a:solidFill>
                  <a:srgbClr val="3F3F3F"/>
                </a:solidFill>
                <a:latin typeface="Arial"/>
                <a:cs typeface="Arial"/>
              </a:rPr>
              <a:t>o</a:t>
            </a:r>
            <a:r>
              <a:rPr sz="550" b="1" spc="-5" dirty="0">
                <a:solidFill>
                  <a:srgbClr val="3F3F3F"/>
                </a:solidFill>
                <a:latin typeface="Arial"/>
                <a:cs typeface="Arial"/>
              </a:rPr>
              <a:t>m</a:t>
            </a:r>
            <a:r>
              <a:rPr sz="550" b="1" spc="5" dirty="0">
                <a:solidFill>
                  <a:srgbClr val="3F3F3F"/>
                </a:solidFill>
                <a:latin typeface="Arial"/>
                <a:cs typeface="Arial"/>
              </a:rPr>
              <a:t>i</a:t>
            </a:r>
            <a:r>
              <a:rPr sz="550" b="1" spc="-5" dirty="0">
                <a:solidFill>
                  <a:srgbClr val="3F3F3F"/>
                </a:solidFill>
                <a:latin typeface="Arial"/>
                <a:cs typeface="Arial"/>
              </a:rPr>
              <a:t>n</a:t>
            </a:r>
            <a:r>
              <a:rPr sz="550" b="1" spc="5" dirty="0">
                <a:solidFill>
                  <a:srgbClr val="3F3F3F"/>
                </a:solidFill>
                <a:latin typeface="Arial"/>
                <a:cs typeface="Arial"/>
              </a:rPr>
              <a:t>al</a:t>
            </a:r>
            <a:endParaRPr sz="550">
              <a:latin typeface="Arial"/>
              <a:cs typeface="Arial"/>
            </a:endParaRPr>
          </a:p>
          <a:p>
            <a:pPr marL="1270" marR="22225" indent="11430">
              <a:lnSpc>
                <a:spcPts val="640"/>
              </a:lnSpc>
              <a:spcBef>
                <a:spcPts val="15"/>
              </a:spcBef>
            </a:pPr>
            <a:r>
              <a:rPr sz="550" b="1" dirty="0">
                <a:solidFill>
                  <a:srgbClr val="3F3F3F"/>
                </a:solidFill>
                <a:latin typeface="Arial"/>
                <a:cs typeface="Arial"/>
              </a:rPr>
              <a:t>Dollars  </a:t>
            </a:r>
            <a:r>
              <a:rPr sz="550" b="1" spc="5" dirty="0">
                <a:solidFill>
                  <a:srgbClr val="3F3F3F"/>
                </a:solidFill>
                <a:latin typeface="Arial"/>
                <a:cs typeface="Arial"/>
              </a:rPr>
              <a:t>($M</a:t>
            </a:r>
            <a:r>
              <a:rPr sz="550" b="1" spc="-90" dirty="0">
                <a:solidFill>
                  <a:srgbClr val="3F3F3F"/>
                </a:solidFill>
                <a:latin typeface="Arial"/>
                <a:cs typeface="Arial"/>
              </a:rPr>
              <a:t> </a:t>
            </a:r>
            <a:r>
              <a:rPr sz="550" b="1" spc="5" dirty="0">
                <a:solidFill>
                  <a:srgbClr val="3F3F3F"/>
                </a:solidFill>
                <a:latin typeface="Arial"/>
                <a:cs typeface="Arial"/>
              </a:rPr>
              <a:t>US)</a:t>
            </a:r>
            <a:endParaRPr sz="550">
              <a:latin typeface="Arial"/>
              <a:cs typeface="Arial"/>
            </a:endParaRPr>
          </a:p>
        </p:txBody>
      </p:sp>
      <p:sp>
        <p:nvSpPr>
          <p:cNvPr id="227" name="object 227"/>
          <p:cNvSpPr/>
          <p:nvPr/>
        </p:nvSpPr>
        <p:spPr>
          <a:xfrm>
            <a:off x="5445252" y="5826252"/>
            <a:ext cx="441325" cy="441959"/>
          </a:xfrm>
          <a:custGeom>
            <a:avLst/>
            <a:gdLst/>
            <a:ahLst/>
            <a:cxnLst/>
            <a:rect l="l" t="t" r="r" b="b"/>
            <a:pathLst>
              <a:path w="441325" h="441960">
                <a:moveTo>
                  <a:pt x="0" y="441960"/>
                </a:moveTo>
                <a:lnTo>
                  <a:pt x="441198" y="441960"/>
                </a:lnTo>
                <a:lnTo>
                  <a:pt x="441198" y="0"/>
                </a:lnTo>
                <a:lnTo>
                  <a:pt x="0" y="0"/>
                </a:lnTo>
                <a:lnTo>
                  <a:pt x="0" y="441960"/>
                </a:lnTo>
                <a:close/>
              </a:path>
            </a:pathLst>
          </a:custGeom>
          <a:solidFill>
            <a:srgbClr val="FFFFFF"/>
          </a:solidFill>
        </p:spPr>
        <p:txBody>
          <a:bodyPr wrap="square" lIns="0" tIns="0" rIns="0" bIns="0" rtlCol="0"/>
          <a:lstStyle/>
          <a:p>
            <a:endParaRPr/>
          </a:p>
        </p:txBody>
      </p:sp>
      <p:sp>
        <p:nvSpPr>
          <p:cNvPr id="228" name="object 228"/>
          <p:cNvSpPr/>
          <p:nvPr/>
        </p:nvSpPr>
        <p:spPr>
          <a:xfrm>
            <a:off x="5443728" y="5824728"/>
            <a:ext cx="444500" cy="445134"/>
          </a:xfrm>
          <a:custGeom>
            <a:avLst/>
            <a:gdLst/>
            <a:ahLst/>
            <a:cxnLst/>
            <a:rect l="l" t="t" r="r" b="b"/>
            <a:pathLst>
              <a:path w="444500" h="445135">
                <a:moveTo>
                  <a:pt x="442722" y="0"/>
                </a:moveTo>
                <a:lnTo>
                  <a:pt x="1524" y="0"/>
                </a:lnTo>
                <a:lnTo>
                  <a:pt x="0" y="1524"/>
                </a:lnTo>
                <a:lnTo>
                  <a:pt x="0" y="443484"/>
                </a:lnTo>
                <a:lnTo>
                  <a:pt x="1524" y="445008"/>
                </a:lnTo>
                <a:lnTo>
                  <a:pt x="442722" y="445008"/>
                </a:lnTo>
                <a:lnTo>
                  <a:pt x="444245" y="443484"/>
                </a:lnTo>
                <a:lnTo>
                  <a:pt x="2286" y="443484"/>
                </a:lnTo>
                <a:lnTo>
                  <a:pt x="1524" y="441960"/>
                </a:lnTo>
                <a:lnTo>
                  <a:pt x="2286" y="441960"/>
                </a:lnTo>
                <a:lnTo>
                  <a:pt x="2286" y="3048"/>
                </a:lnTo>
                <a:lnTo>
                  <a:pt x="1524" y="3048"/>
                </a:lnTo>
                <a:lnTo>
                  <a:pt x="2286" y="1524"/>
                </a:lnTo>
                <a:lnTo>
                  <a:pt x="444245" y="1524"/>
                </a:lnTo>
                <a:lnTo>
                  <a:pt x="442722" y="0"/>
                </a:lnTo>
                <a:close/>
              </a:path>
              <a:path w="444500" h="445135">
                <a:moveTo>
                  <a:pt x="2286" y="441960"/>
                </a:moveTo>
                <a:lnTo>
                  <a:pt x="1524" y="441960"/>
                </a:lnTo>
                <a:lnTo>
                  <a:pt x="2286" y="443484"/>
                </a:lnTo>
                <a:lnTo>
                  <a:pt x="2286" y="441960"/>
                </a:lnTo>
                <a:close/>
              </a:path>
              <a:path w="444500" h="445135">
                <a:moveTo>
                  <a:pt x="441959" y="441960"/>
                </a:moveTo>
                <a:lnTo>
                  <a:pt x="2286" y="441960"/>
                </a:lnTo>
                <a:lnTo>
                  <a:pt x="2286" y="443484"/>
                </a:lnTo>
                <a:lnTo>
                  <a:pt x="441959" y="443484"/>
                </a:lnTo>
                <a:lnTo>
                  <a:pt x="441959" y="441960"/>
                </a:lnTo>
                <a:close/>
              </a:path>
              <a:path w="444500" h="445135">
                <a:moveTo>
                  <a:pt x="441959" y="1524"/>
                </a:moveTo>
                <a:lnTo>
                  <a:pt x="441959" y="443484"/>
                </a:lnTo>
                <a:lnTo>
                  <a:pt x="442722" y="441960"/>
                </a:lnTo>
                <a:lnTo>
                  <a:pt x="444245" y="441960"/>
                </a:lnTo>
                <a:lnTo>
                  <a:pt x="444245" y="3048"/>
                </a:lnTo>
                <a:lnTo>
                  <a:pt x="442722" y="3048"/>
                </a:lnTo>
                <a:lnTo>
                  <a:pt x="441959" y="1524"/>
                </a:lnTo>
                <a:close/>
              </a:path>
              <a:path w="444500" h="445135">
                <a:moveTo>
                  <a:pt x="444245" y="441960"/>
                </a:moveTo>
                <a:lnTo>
                  <a:pt x="442722" y="441960"/>
                </a:lnTo>
                <a:lnTo>
                  <a:pt x="441959" y="443484"/>
                </a:lnTo>
                <a:lnTo>
                  <a:pt x="444245" y="443484"/>
                </a:lnTo>
                <a:lnTo>
                  <a:pt x="444245" y="441960"/>
                </a:lnTo>
                <a:close/>
              </a:path>
              <a:path w="444500" h="445135">
                <a:moveTo>
                  <a:pt x="2286" y="1524"/>
                </a:moveTo>
                <a:lnTo>
                  <a:pt x="1524" y="3048"/>
                </a:lnTo>
                <a:lnTo>
                  <a:pt x="2286" y="3048"/>
                </a:lnTo>
                <a:lnTo>
                  <a:pt x="2286" y="1524"/>
                </a:lnTo>
                <a:close/>
              </a:path>
              <a:path w="444500" h="445135">
                <a:moveTo>
                  <a:pt x="441959" y="1524"/>
                </a:moveTo>
                <a:lnTo>
                  <a:pt x="2286" y="1524"/>
                </a:lnTo>
                <a:lnTo>
                  <a:pt x="2286" y="3048"/>
                </a:lnTo>
                <a:lnTo>
                  <a:pt x="441959" y="3048"/>
                </a:lnTo>
                <a:lnTo>
                  <a:pt x="441959" y="1524"/>
                </a:lnTo>
                <a:close/>
              </a:path>
              <a:path w="444500" h="445135">
                <a:moveTo>
                  <a:pt x="444245" y="1524"/>
                </a:moveTo>
                <a:lnTo>
                  <a:pt x="441959" y="1524"/>
                </a:lnTo>
                <a:lnTo>
                  <a:pt x="442722" y="3048"/>
                </a:lnTo>
                <a:lnTo>
                  <a:pt x="444245" y="3048"/>
                </a:lnTo>
                <a:lnTo>
                  <a:pt x="444245" y="1524"/>
                </a:lnTo>
                <a:close/>
              </a:path>
            </a:pathLst>
          </a:custGeom>
          <a:solidFill>
            <a:srgbClr val="000000"/>
          </a:solidFill>
        </p:spPr>
        <p:txBody>
          <a:bodyPr wrap="square" lIns="0" tIns="0" rIns="0" bIns="0" rtlCol="0"/>
          <a:lstStyle/>
          <a:p>
            <a:endParaRPr/>
          </a:p>
        </p:txBody>
      </p:sp>
      <p:sp>
        <p:nvSpPr>
          <p:cNvPr id="229" name="object 229"/>
          <p:cNvSpPr/>
          <p:nvPr/>
        </p:nvSpPr>
        <p:spPr>
          <a:xfrm>
            <a:off x="5489447" y="5899784"/>
            <a:ext cx="36195" cy="0"/>
          </a:xfrm>
          <a:custGeom>
            <a:avLst/>
            <a:gdLst/>
            <a:ahLst/>
            <a:cxnLst/>
            <a:rect l="l" t="t" r="r" b="b"/>
            <a:pathLst>
              <a:path w="36195">
                <a:moveTo>
                  <a:pt x="0" y="0"/>
                </a:moveTo>
                <a:lnTo>
                  <a:pt x="35813" y="0"/>
                </a:lnTo>
              </a:path>
            </a:pathLst>
          </a:custGeom>
          <a:ln w="35813">
            <a:solidFill>
              <a:srgbClr val="00AFEF"/>
            </a:solidFill>
          </a:ln>
        </p:spPr>
        <p:txBody>
          <a:bodyPr wrap="square" lIns="0" tIns="0" rIns="0" bIns="0" rtlCol="0"/>
          <a:lstStyle/>
          <a:p>
            <a:endParaRPr/>
          </a:p>
        </p:txBody>
      </p:sp>
      <p:sp>
        <p:nvSpPr>
          <p:cNvPr id="230" name="object 230"/>
          <p:cNvSpPr/>
          <p:nvPr/>
        </p:nvSpPr>
        <p:spPr>
          <a:xfrm>
            <a:off x="5489447" y="6046851"/>
            <a:ext cx="36195" cy="0"/>
          </a:xfrm>
          <a:custGeom>
            <a:avLst/>
            <a:gdLst/>
            <a:ahLst/>
            <a:cxnLst/>
            <a:rect l="l" t="t" r="r" b="b"/>
            <a:pathLst>
              <a:path w="36195">
                <a:moveTo>
                  <a:pt x="0" y="0"/>
                </a:moveTo>
                <a:lnTo>
                  <a:pt x="35813" y="0"/>
                </a:lnTo>
              </a:path>
            </a:pathLst>
          </a:custGeom>
          <a:ln w="35813">
            <a:solidFill>
              <a:srgbClr val="000065"/>
            </a:solidFill>
          </a:ln>
        </p:spPr>
        <p:txBody>
          <a:bodyPr wrap="square" lIns="0" tIns="0" rIns="0" bIns="0" rtlCol="0"/>
          <a:lstStyle/>
          <a:p>
            <a:endParaRPr/>
          </a:p>
        </p:txBody>
      </p:sp>
      <p:sp>
        <p:nvSpPr>
          <p:cNvPr id="231" name="object 231"/>
          <p:cNvSpPr/>
          <p:nvPr/>
        </p:nvSpPr>
        <p:spPr>
          <a:xfrm>
            <a:off x="5489447" y="6194678"/>
            <a:ext cx="36195" cy="0"/>
          </a:xfrm>
          <a:custGeom>
            <a:avLst/>
            <a:gdLst/>
            <a:ahLst/>
            <a:cxnLst/>
            <a:rect l="l" t="t" r="r" b="b"/>
            <a:pathLst>
              <a:path w="36195">
                <a:moveTo>
                  <a:pt x="0" y="0"/>
                </a:moveTo>
                <a:lnTo>
                  <a:pt x="35813" y="0"/>
                </a:lnTo>
              </a:path>
            </a:pathLst>
          </a:custGeom>
          <a:ln w="35813">
            <a:solidFill>
              <a:srgbClr val="326598"/>
            </a:solidFill>
          </a:ln>
        </p:spPr>
        <p:txBody>
          <a:bodyPr wrap="square" lIns="0" tIns="0" rIns="0" bIns="0" rtlCol="0"/>
          <a:lstStyle/>
          <a:p>
            <a:endParaRPr/>
          </a:p>
        </p:txBody>
      </p:sp>
      <p:sp>
        <p:nvSpPr>
          <p:cNvPr id="232" name="object 232"/>
          <p:cNvSpPr txBox="1"/>
          <p:nvPr/>
        </p:nvSpPr>
        <p:spPr>
          <a:xfrm>
            <a:off x="5445252" y="5826252"/>
            <a:ext cx="441325" cy="441959"/>
          </a:xfrm>
          <a:prstGeom prst="rect">
            <a:avLst/>
          </a:prstGeom>
        </p:spPr>
        <p:txBody>
          <a:bodyPr vert="horz" wrap="square" lIns="0" tIns="27305" rIns="0" bIns="0" rtlCol="0">
            <a:spAutoFit/>
          </a:bodyPr>
          <a:lstStyle/>
          <a:p>
            <a:pPr marL="93980">
              <a:lnSpc>
                <a:spcPct val="100000"/>
              </a:lnSpc>
              <a:spcBef>
                <a:spcPts val="215"/>
              </a:spcBef>
            </a:pPr>
            <a:r>
              <a:rPr sz="550" dirty="0">
                <a:solidFill>
                  <a:srgbClr val="3F3F3F"/>
                </a:solidFill>
                <a:latin typeface="Arial"/>
                <a:cs typeface="Arial"/>
              </a:rPr>
              <a:t>Asia</a:t>
            </a:r>
            <a:endParaRPr sz="550">
              <a:latin typeface="Arial"/>
              <a:cs typeface="Arial"/>
            </a:endParaRPr>
          </a:p>
          <a:p>
            <a:pPr marL="93980">
              <a:lnSpc>
                <a:spcPct val="100000"/>
              </a:lnSpc>
              <a:spcBef>
                <a:spcPts val="495"/>
              </a:spcBef>
            </a:pPr>
            <a:r>
              <a:rPr sz="550" spc="5" dirty="0">
                <a:solidFill>
                  <a:srgbClr val="3F3F3F"/>
                </a:solidFill>
                <a:latin typeface="Arial"/>
                <a:cs typeface="Arial"/>
              </a:rPr>
              <a:t>EMEA</a:t>
            </a:r>
            <a:endParaRPr sz="550">
              <a:latin typeface="Arial"/>
              <a:cs typeface="Arial"/>
            </a:endParaRPr>
          </a:p>
          <a:p>
            <a:pPr marL="93980">
              <a:lnSpc>
                <a:spcPct val="100000"/>
              </a:lnSpc>
              <a:spcBef>
                <a:spcPts val="495"/>
              </a:spcBef>
            </a:pPr>
            <a:r>
              <a:rPr sz="550" spc="5" dirty="0">
                <a:solidFill>
                  <a:srgbClr val="3F3F3F"/>
                </a:solidFill>
                <a:latin typeface="Arial"/>
                <a:cs typeface="Arial"/>
              </a:rPr>
              <a:t>Americas</a:t>
            </a:r>
            <a:endParaRPr sz="550">
              <a:latin typeface="Arial"/>
              <a:cs typeface="Arial"/>
            </a:endParaRPr>
          </a:p>
        </p:txBody>
      </p:sp>
      <p:sp>
        <p:nvSpPr>
          <p:cNvPr id="233" name="object 233"/>
          <p:cNvSpPr/>
          <p:nvPr/>
        </p:nvSpPr>
        <p:spPr>
          <a:xfrm>
            <a:off x="1886711" y="5048250"/>
            <a:ext cx="4025900" cy="2070100"/>
          </a:xfrm>
          <a:custGeom>
            <a:avLst/>
            <a:gdLst/>
            <a:ahLst/>
            <a:cxnLst/>
            <a:rect l="l" t="t" r="r" b="b"/>
            <a:pathLst>
              <a:path w="4025900" h="2070100">
                <a:moveTo>
                  <a:pt x="4024122" y="0"/>
                </a:moveTo>
                <a:lnTo>
                  <a:pt x="1524" y="0"/>
                </a:lnTo>
                <a:lnTo>
                  <a:pt x="0" y="762"/>
                </a:lnTo>
                <a:lnTo>
                  <a:pt x="0" y="2068068"/>
                </a:lnTo>
                <a:lnTo>
                  <a:pt x="1524" y="2069592"/>
                </a:lnTo>
                <a:lnTo>
                  <a:pt x="4024122" y="2069592"/>
                </a:lnTo>
                <a:lnTo>
                  <a:pt x="4025646" y="2068068"/>
                </a:lnTo>
                <a:lnTo>
                  <a:pt x="3048" y="2068068"/>
                </a:lnTo>
                <a:lnTo>
                  <a:pt x="1524" y="2066544"/>
                </a:lnTo>
                <a:lnTo>
                  <a:pt x="3048" y="2066544"/>
                </a:lnTo>
                <a:lnTo>
                  <a:pt x="3048" y="2286"/>
                </a:lnTo>
                <a:lnTo>
                  <a:pt x="1524" y="2286"/>
                </a:lnTo>
                <a:lnTo>
                  <a:pt x="3048" y="762"/>
                </a:lnTo>
                <a:lnTo>
                  <a:pt x="4025646" y="762"/>
                </a:lnTo>
                <a:lnTo>
                  <a:pt x="4024122" y="0"/>
                </a:lnTo>
                <a:close/>
              </a:path>
              <a:path w="4025900" h="2070100">
                <a:moveTo>
                  <a:pt x="3048" y="2066544"/>
                </a:moveTo>
                <a:lnTo>
                  <a:pt x="1524" y="2066544"/>
                </a:lnTo>
                <a:lnTo>
                  <a:pt x="3048" y="2068068"/>
                </a:lnTo>
                <a:lnTo>
                  <a:pt x="3048" y="2066544"/>
                </a:lnTo>
                <a:close/>
              </a:path>
              <a:path w="4025900" h="2070100">
                <a:moveTo>
                  <a:pt x="4023360" y="2066544"/>
                </a:moveTo>
                <a:lnTo>
                  <a:pt x="3048" y="2066544"/>
                </a:lnTo>
                <a:lnTo>
                  <a:pt x="3048" y="2068068"/>
                </a:lnTo>
                <a:lnTo>
                  <a:pt x="4023360" y="2068068"/>
                </a:lnTo>
                <a:lnTo>
                  <a:pt x="4023360" y="2066544"/>
                </a:lnTo>
                <a:close/>
              </a:path>
              <a:path w="4025900" h="2070100">
                <a:moveTo>
                  <a:pt x="4023360" y="762"/>
                </a:moveTo>
                <a:lnTo>
                  <a:pt x="4023360" y="2068068"/>
                </a:lnTo>
                <a:lnTo>
                  <a:pt x="4024122" y="2066544"/>
                </a:lnTo>
                <a:lnTo>
                  <a:pt x="4025646" y="2066543"/>
                </a:lnTo>
                <a:lnTo>
                  <a:pt x="4025646" y="2286"/>
                </a:lnTo>
                <a:lnTo>
                  <a:pt x="4024122" y="2286"/>
                </a:lnTo>
                <a:lnTo>
                  <a:pt x="4023360" y="762"/>
                </a:lnTo>
                <a:close/>
              </a:path>
              <a:path w="4025900" h="2070100">
                <a:moveTo>
                  <a:pt x="4025646" y="2066543"/>
                </a:moveTo>
                <a:lnTo>
                  <a:pt x="4024122" y="2066544"/>
                </a:lnTo>
                <a:lnTo>
                  <a:pt x="4023360" y="2068068"/>
                </a:lnTo>
                <a:lnTo>
                  <a:pt x="4025646" y="2068068"/>
                </a:lnTo>
                <a:lnTo>
                  <a:pt x="4025646" y="2066543"/>
                </a:lnTo>
                <a:close/>
              </a:path>
              <a:path w="4025900" h="2070100">
                <a:moveTo>
                  <a:pt x="3048" y="762"/>
                </a:moveTo>
                <a:lnTo>
                  <a:pt x="1524" y="2286"/>
                </a:lnTo>
                <a:lnTo>
                  <a:pt x="3048" y="2286"/>
                </a:lnTo>
                <a:lnTo>
                  <a:pt x="3048" y="762"/>
                </a:lnTo>
                <a:close/>
              </a:path>
              <a:path w="4025900" h="2070100">
                <a:moveTo>
                  <a:pt x="4023360" y="762"/>
                </a:moveTo>
                <a:lnTo>
                  <a:pt x="3048" y="762"/>
                </a:lnTo>
                <a:lnTo>
                  <a:pt x="3048" y="2286"/>
                </a:lnTo>
                <a:lnTo>
                  <a:pt x="4023360" y="2286"/>
                </a:lnTo>
                <a:lnTo>
                  <a:pt x="4023360" y="762"/>
                </a:lnTo>
                <a:close/>
              </a:path>
              <a:path w="4025900" h="2070100">
                <a:moveTo>
                  <a:pt x="4025646" y="762"/>
                </a:moveTo>
                <a:lnTo>
                  <a:pt x="4023360" y="762"/>
                </a:lnTo>
                <a:lnTo>
                  <a:pt x="4024122" y="2286"/>
                </a:lnTo>
                <a:lnTo>
                  <a:pt x="4025646" y="2286"/>
                </a:lnTo>
                <a:lnTo>
                  <a:pt x="4025646" y="762"/>
                </a:lnTo>
                <a:close/>
              </a:path>
            </a:pathLst>
          </a:custGeom>
          <a:solidFill>
            <a:srgbClr val="000000"/>
          </a:solidFill>
        </p:spPr>
        <p:txBody>
          <a:bodyPr wrap="square" lIns="0" tIns="0" rIns="0" bIns="0" rtlCol="0"/>
          <a:lstStyle/>
          <a:p>
            <a:endParaRPr/>
          </a:p>
        </p:txBody>
      </p:sp>
      <p:sp>
        <p:nvSpPr>
          <p:cNvPr id="234" name="object 23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32</a:t>
            </a:fld>
            <a:endParaRPr spc="15"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33</a:t>
            </a:fld>
            <a:endParaRPr spc="15" dirty="0"/>
          </a:p>
        </p:txBody>
      </p:sp>
      <p:sp>
        <p:nvSpPr>
          <p:cNvPr id="2" name="object 2"/>
          <p:cNvSpPr txBox="1"/>
          <p:nvPr/>
        </p:nvSpPr>
        <p:spPr>
          <a:xfrm>
            <a:off x="1284979" y="797132"/>
            <a:ext cx="5279390" cy="2506980"/>
          </a:xfrm>
          <a:prstGeom prst="rect">
            <a:avLst/>
          </a:prstGeom>
        </p:spPr>
        <p:txBody>
          <a:bodyPr vert="horz" wrap="square" lIns="0" tIns="0" rIns="0" bIns="0" rtlCol="0">
            <a:spAutoFit/>
          </a:bodyPr>
          <a:lstStyle/>
          <a:p>
            <a:pPr marL="443230" marR="19685" indent="-215900">
              <a:lnSpc>
                <a:spcPct val="142400"/>
              </a:lnSpc>
              <a:buFont typeface="Symbol"/>
              <a:buChar char=""/>
              <a:tabLst>
                <a:tab pos="442595" algn="l"/>
                <a:tab pos="443865" algn="l"/>
              </a:tabLst>
            </a:pPr>
            <a:r>
              <a:rPr sz="950" spc="-10" dirty="0">
                <a:latin typeface="Arial"/>
                <a:cs typeface="Arial"/>
              </a:rPr>
              <a:t>Chinese refiners plan to add approximately 2.35m bpd of refining capacity by 2020,  including </a:t>
            </a:r>
            <a:r>
              <a:rPr sz="950" spc="-5" dirty="0">
                <a:latin typeface="Arial"/>
                <a:cs typeface="Arial"/>
              </a:rPr>
              <a:t>a </a:t>
            </a:r>
            <a:r>
              <a:rPr sz="950" spc="-10" dirty="0">
                <a:latin typeface="Arial"/>
                <a:cs typeface="Arial"/>
              </a:rPr>
              <a:t>400k bpd complex at Nanhai (CNPC and PDVSA) and </a:t>
            </a:r>
            <a:r>
              <a:rPr sz="950" spc="-5" dirty="0">
                <a:latin typeface="Arial"/>
                <a:cs typeface="Arial"/>
              </a:rPr>
              <a:t>a </a:t>
            </a:r>
            <a:r>
              <a:rPr sz="950" spc="-10" dirty="0">
                <a:latin typeface="Arial"/>
                <a:cs typeface="Arial"/>
              </a:rPr>
              <a:t>100k bod expansion at  Hainan</a:t>
            </a:r>
            <a:r>
              <a:rPr sz="950" spc="-60" dirty="0">
                <a:latin typeface="Arial"/>
                <a:cs typeface="Arial"/>
              </a:rPr>
              <a:t> </a:t>
            </a:r>
            <a:r>
              <a:rPr sz="950" spc="-10" dirty="0">
                <a:latin typeface="Arial"/>
                <a:cs typeface="Arial"/>
              </a:rPr>
              <a:t>(Sinopec).</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CPCL in India will add </a:t>
            </a:r>
            <a:r>
              <a:rPr sz="950" spc="-5" dirty="0">
                <a:latin typeface="Arial"/>
                <a:cs typeface="Arial"/>
              </a:rPr>
              <a:t>a </a:t>
            </a:r>
            <a:r>
              <a:rPr sz="950" spc="-10" dirty="0">
                <a:latin typeface="Arial"/>
                <a:cs typeface="Arial"/>
              </a:rPr>
              <a:t>total of </a:t>
            </a:r>
            <a:r>
              <a:rPr sz="950" spc="-15" dirty="0">
                <a:latin typeface="Arial"/>
                <a:cs typeface="Arial"/>
              </a:rPr>
              <a:t>500k </a:t>
            </a:r>
            <a:r>
              <a:rPr sz="950" spc="-10" dirty="0">
                <a:latin typeface="Arial"/>
                <a:cs typeface="Arial"/>
              </a:rPr>
              <a:t>bpd in refining capacity at Manali and</a:t>
            </a:r>
            <a:r>
              <a:rPr sz="950" spc="204" dirty="0">
                <a:latin typeface="Arial"/>
                <a:cs typeface="Arial"/>
              </a:rPr>
              <a:t> </a:t>
            </a:r>
            <a:r>
              <a:rPr sz="950" spc="-10" dirty="0">
                <a:latin typeface="Arial"/>
                <a:cs typeface="Arial"/>
              </a:rPr>
              <a:t>Cuddalore.</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Petronas plans to add 475k bpd In Malaysia, with two refineries at Johor and</a:t>
            </a:r>
            <a:r>
              <a:rPr sz="950" spc="160" dirty="0">
                <a:latin typeface="Arial"/>
                <a:cs typeface="Arial"/>
              </a:rPr>
              <a:t> </a:t>
            </a:r>
            <a:r>
              <a:rPr sz="950" spc="-10" dirty="0">
                <a:latin typeface="Arial"/>
                <a:cs typeface="Arial"/>
              </a:rPr>
              <a:t>Melaka.</a:t>
            </a:r>
            <a:endParaRPr sz="950">
              <a:latin typeface="Arial"/>
              <a:cs typeface="Arial"/>
            </a:endParaRPr>
          </a:p>
          <a:p>
            <a:pPr>
              <a:lnSpc>
                <a:spcPct val="100000"/>
              </a:lnSpc>
              <a:spcBef>
                <a:spcPts val="40"/>
              </a:spcBef>
            </a:pPr>
            <a:endParaRPr sz="1400">
              <a:latin typeface="Times New Roman"/>
              <a:cs typeface="Times New Roman"/>
            </a:endParaRPr>
          </a:p>
          <a:p>
            <a:pPr marL="12700" marR="5080">
              <a:lnSpc>
                <a:spcPct val="142300"/>
              </a:lnSpc>
            </a:pPr>
            <a:r>
              <a:rPr sz="950" spc="-10" dirty="0">
                <a:latin typeface="Arial"/>
                <a:cs typeface="Arial"/>
              </a:rPr>
              <a:t>Demand for Towers will increase 21% in </a:t>
            </a:r>
            <a:r>
              <a:rPr sz="950" spc="-5" dirty="0">
                <a:latin typeface="Arial"/>
                <a:cs typeface="Arial"/>
              </a:rPr>
              <a:t>the </a:t>
            </a:r>
            <a:r>
              <a:rPr sz="950" spc="-10" dirty="0">
                <a:latin typeface="Arial"/>
                <a:cs typeface="Arial"/>
              </a:rPr>
              <a:t>Americas, primarily driven by Petrobras aggressive  agenda of refinery expansions aimed </a:t>
            </a:r>
            <a:r>
              <a:rPr sz="950" spc="-5" dirty="0">
                <a:latin typeface="Arial"/>
                <a:cs typeface="Arial"/>
              </a:rPr>
              <a:t>to </a:t>
            </a:r>
            <a:r>
              <a:rPr sz="950" spc="-10" dirty="0">
                <a:latin typeface="Arial"/>
                <a:cs typeface="Arial"/>
              </a:rPr>
              <a:t>make Brazil </a:t>
            </a:r>
            <a:r>
              <a:rPr sz="950" spc="-5" dirty="0">
                <a:latin typeface="Arial"/>
                <a:cs typeface="Arial"/>
              </a:rPr>
              <a:t>a </a:t>
            </a:r>
            <a:r>
              <a:rPr sz="950" spc="-10" dirty="0">
                <a:latin typeface="Arial"/>
                <a:cs typeface="Arial"/>
              </a:rPr>
              <a:t>net exporter of diesel. The </a:t>
            </a:r>
            <a:r>
              <a:rPr sz="950" spc="-5" dirty="0">
                <a:latin typeface="Arial"/>
                <a:cs typeface="Arial"/>
              </a:rPr>
              <a:t>firm </a:t>
            </a:r>
            <a:r>
              <a:rPr sz="950" spc="-10" dirty="0">
                <a:latin typeface="Arial"/>
                <a:cs typeface="Arial"/>
              </a:rPr>
              <a:t>has five  refinery projects scheduled for completion between 2014 and 2018 with </a:t>
            </a:r>
            <a:r>
              <a:rPr sz="950" spc="-5" dirty="0">
                <a:latin typeface="Arial"/>
                <a:cs typeface="Arial"/>
              </a:rPr>
              <a:t>a </a:t>
            </a:r>
            <a:r>
              <a:rPr sz="950" spc="-10" dirty="0">
                <a:latin typeface="Arial"/>
                <a:cs typeface="Arial"/>
              </a:rPr>
              <a:t>combined 1.625m bpd in  capacity: Abreu </a:t>
            </a:r>
            <a:r>
              <a:rPr sz="950" spc="-5" dirty="0">
                <a:latin typeface="Arial"/>
                <a:cs typeface="Arial"/>
              </a:rPr>
              <a:t>e </a:t>
            </a:r>
            <a:r>
              <a:rPr sz="950" spc="-10" dirty="0">
                <a:latin typeface="Arial"/>
                <a:cs typeface="Arial"/>
              </a:rPr>
              <a:t>Lima, ComperjI, Premium I, Premium </a:t>
            </a:r>
            <a:r>
              <a:rPr sz="950" spc="-5" dirty="0">
                <a:latin typeface="Arial"/>
                <a:cs typeface="Arial"/>
              </a:rPr>
              <a:t>II, </a:t>
            </a:r>
            <a:r>
              <a:rPr sz="950" spc="-10" dirty="0">
                <a:latin typeface="Arial"/>
                <a:cs typeface="Arial"/>
              </a:rPr>
              <a:t>and Comperj </a:t>
            </a:r>
            <a:r>
              <a:rPr sz="950" spc="-5" dirty="0">
                <a:latin typeface="Arial"/>
                <a:cs typeface="Arial"/>
              </a:rPr>
              <a:t>II. </a:t>
            </a:r>
            <a:r>
              <a:rPr sz="950" spc="-10" dirty="0">
                <a:latin typeface="Arial"/>
                <a:cs typeface="Arial"/>
              </a:rPr>
              <a:t>Venezuela’s 140k bpd </a:t>
            </a:r>
            <a:r>
              <a:rPr sz="950" spc="-5" dirty="0">
                <a:latin typeface="Arial"/>
                <a:cs typeface="Arial"/>
              </a:rPr>
              <a:t>El  Palito </a:t>
            </a:r>
            <a:r>
              <a:rPr sz="950" spc="-10" dirty="0">
                <a:latin typeface="Arial"/>
                <a:cs typeface="Arial"/>
              </a:rPr>
              <a:t>expansion </a:t>
            </a:r>
            <a:r>
              <a:rPr sz="950" spc="-5" dirty="0">
                <a:latin typeface="Arial"/>
                <a:cs typeface="Arial"/>
              </a:rPr>
              <a:t>will </a:t>
            </a:r>
            <a:r>
              <a:rPr sz="950" spc="-10" dirty="0">
                <a:latin typeface="Arial"/>
                <a:cs typeface="Arial"/>
              </a:rPr>
              <a:t>also </a:t>
            </a:r>
            <a:r>
              <a:rPr sz="950" spc="-5" dirty="0">
                <a:latin typeface="Arial"/>
                <a:cs typeface="Arial"/>
              </a:rPr>
              <a:t>contribute to </a:t>
            </a:r>
            <a:r>
              <a:rPr sz="950" spc="-10" dirty="0">
                <a:latin typeface="Arial"/>
                <a:cs typeface="Arial"/>
              </a:rPr>
              <a:t>demand growth, </a:t>
            </a:r>
            <a:r>
              <a:rPr sz="950" spc="-5" dirty="0">
                <a:latin typeface="Arial"/>
                <a:cs typeface="Arial"/>
              </a:rPr>
              <a:t>as </a:t>
            </a:r>
            <a:r>
              <a:rPr sz="950" spc="-10" dirty="0">
                <a:latin typeface="Arial"/>
                <a:cs typeface="Arial"/>
              </a:rPr>
              <a:t>will two small new </a:t>
            </a:r>
            <a:r>
              <a:rPr sz="950" spc="-5" dirty="0">
                <a:latin typeface="Arial"/>
                <a:cs typeface="Arial"/>
              </a:rPr>
              <a:t>refineries in the US  </a:t>
            </a:r>
            <a:r>
              <a:rPr sz="950" spc="-10" dirty="0">
                <a:latin typeface="Arial"/>
                <a:cs typeface="Arial"/>
              </a:rPr>
              <a:t>state of North Dakota to process liquids from the Bakken</a:t>
            </a:r>
            <a:r>
              <a:rPr sz="950" spc="85" dirty="0">
                <a:latin typeface="Arial"/>
                <a:cs typeface="Arial"/>
              </a:rPr>
              <a:t> </a:t>
            </a:r>
            <a:r>
              <a:rPr sz="950" spc="-10" dirty="0">
                <a:latin typeface="Arial"/>
                <a:cs typeface="Arial"/>
              </a:rPr>
              <a:t>Shale.</a:t>
            </a:r>
            <a:endParaRPr sz="950">
              <a:latin typeface="Arial"/>
              <a:cs typeface="Arial"/>
            </a:endParaRPr>
          </a:p>
        </p:txBody>
      </p:sp>
      <p:sp>
        <p:nvSpPr>
          <p:cNvPr id="3" name="object 3"/>
          <p:cNvSpPr txBox="1"/>
          <p:nvPr/>
        </p:nvSpPr>
        <p:spPr>
          <a:xfrm>
            <a:off x="1284979" y="3639391"/>
            <a:ext cx="5266690" cy="1869439"/>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Orders from Russia and the Middle East will support demand growth of 24% in EMEA. In Russia,  Gazpromneft is expanding its Omsk plant, </a:t>
            </a:r>
            <a:r>
              <a:rPr sz="950" spc="-5" dirty="0">
                <a:latin typeface="Arial"/>
                <a:cs typeface="Arial"/>
              </a:rPr>
              <a:t>a </a:t>
            </a:r>
            <a:r>
              <a:rPr sz="950" spc="-10" dirty="0">
                <a:latin typeface="Arial"/>
                <a:cs typeface="Arial"/>
              </a:rPr>
              <a:t>planned investment of $3.7b, while Rosneft is doubling  capacity at Novokuybishevskiy. Also, NefteGazIndustria Group’s Afipsky refinery expansion </a:t>
            </a:r>
            <a:r>
              <a:rPr sz="950" spc="-5" dirty="0">
                <a:latin typeface="Arial"/>
                <a:cs typeface="Arial"/>
              </a:rPr>
              <a:t>will  </a:t>
            </a:r>
            <a:r>
              <a:rPr sz="950" spc="-10" dirty="0">
                <a:latin typeface="Arial"/>
                <a:cs typeface="Arial"/>
              </a:rPr>
              <a:t>order three towers, </a:t>
            </a:r>
            <a:r>
              <a:rPr sz="950" spc="-5" dirty="0">
                <a:latin typeface="Arial"/>
                <a:cs typeface="Arial"/>
              </a:rPr>
              <a:t>a </a:t>
            </a:r>
            <a:r>
              <a:rPr sz="950" spc="-10" dirty="0">
                <a:latin typeface="Arial"/>
                <a:cs typeface="Arial"/>
              </a:rPr>
              <a:t>sour water stripper, </a:t>
            </a:r>
            <a:r>
              <a:rPr sz="950" spc="-5" dirty="0">
                <a:latin typeface="Arial"/>
                <a:cs typeface="Arial"/>
              </a:rPr>
              <a:t>a </a:t>
            </a:r>
            <a:r>
              <a:rPr sz="950" spc="-10" dirty="0">
                <a:latin typeface="Arial"/>
                <a:cs typeface="Arial"/>
              </a:rPr>
              <a:t>reformer, and </a:t>
            </a:r>
            <a:r>
              <a:rPr sz="950" spc="-5" dirty="0">
                <a:latin typeface="Arial"/>
                <a:cs typeface="Arial"/>
              </a:rPr>
              <a:t>a </a:t>
            </a:r>
            <a:r>
              <a:rPr sz="950" spc="-10" dirty="0">
                <a:latin typeface="Arial"/>
                <a:cs typeface="Arial"/>
              </a:rPr>
              <a:t>sulfur removal unit. Saudi Aramco has  selected Hyundai Heavy Industries and </a:t>
            </a:r>
            <a:r>
              <a:rPr sz="950" spc="-5" dirty="0">
                <a:latin typeface="Arial"/>
                <a:cs typeface="Arial"/>
              </a:rPr>
              <a:t>JGC </a:t>
            </a:r>
            <a:r>
              <a:rPr sz="950" spc="-10" dirty="0">
                <a:latin typeface="Arial"/>
                <a:cs typeface="Arial"/>
              </a:rPr>
              <a:t>Corp, for </a:t>
            </a:r>
            <a:r>
              <a:rPr sz="950" spc="-15" dirty="0">
                <a:latin typeface="Arial"/>
                <a:cs typeface="Arial"/>
              </a:rPr>
              <a:t>work </a:t>
            </a:r>
            <a:r>
              <a:rPr sz="950" spc="-10" dirty="0">
                <a:latin typeface="Arial"/>
                <a:cs typeface="Arial"/>
              </a:rPr>
              <a:t>that </a:t>
            </a:r>
            <a:r>
              <a:rPr sz="950" spc="-5" dirty="0">
                <a:latin typeface="Arial"/>
                <a:cs typeface="Arial"/>
              </a:rPr>
              <a:t>will </a:t>
            </a:r>
            <a:r>
              <a:rPr sz="950" spc="-10" dirty="0">
                <a:latin typeface="Arial"/>
                <a:cs typeface="Arial"/>
              </a:rPr>
              <a:t>include towers at its Jazan  refinery, scheduled for completion in 2017. The firm’s JV with Sinopec in Yanbu will be ready </a:t>
            </a:r>
            <a:r>
              <a:rPr sz="950" spc="-5" dirty="0">
                <a:latin typeface="Arial"/>
                <a:cs typeface="Arial"/>
              </a:rPr>
              <a:t>for  </a:t>
            </a:r>
            <a:r>
              <a:rPr sz="950" spc="-10" dirty="0">
                <a:latin typeface="Arial"/>
                <a:cs typeface="Arial"/>
              </a:rPr>
              <a:t>commissioning next year. Iraq’s </a:t>
            </a:r>
            <a:r>
              <a:rPr sz="950" spc="-5" dirty="0">
                <a:latin typeface="Arial"/>
                <a:cs typeface="Arial"/>
              </a:rPr>
              <a:t>state </a:t>
            </a:r>
            <a:r>
              <a:rPr sz="950" spc="-10" dirty="0">
                <a:latin typeface="Arial"/>
                <a:cs typeface="Arial"/>
              </a:rPr>
              <a:t>oil company is in the process of auctioning off the rights to  develop </a:t>
            </a:r>
            <a:r>
              <a:rPr sz="950" spc="-5" dirty="0">
                <a:latin typeface="Arial"/>
                <a:cs typeface="Arial"/>
              </a:rPr>
              <a:t>a </a:t>
            </a:r>
            <a:r>
              <a:rPr sz="950" spc="-10" dirty="0">
                <a:latin typeface="Arial"/>
                <a:cs typeface="Arial"/>
              </a:rPr>
              <a:t>300k bpd refinery adjacent </a:t>
            </a:r>
            <a:r>
              <a:rPr sz="950" spc="-5" dirty="0">
                <a:latin typeface="Arial"/>
                <a:cs typeface="Arial"/>
              </a:rPr>
              <a:t>to the </a:t>
            </a:r>
            <a:r>
              <a:rPr sz="950" spc="-10" dirty="0">
                <a:latin typeface="Arial"/>
                <a:cs typeface="Arial"/>
              </a:rPr>
              <a:t>Nassiriya </a:t>
            </a:r>
            <a:r>
              <a:rPr sz="950" spc="-5" dirty="0">
                <a:latin typeface="Arial"/>
                <a:cs typeface="Arial"/>
              </a:rPr>
              <a:t>field. </a:t>
            </a:r>
            <a:r>
              <a:rPr sz="950" spc="-10" dirty="0">
                <a:latin typeface="Arial"/>
                <a:cs typeface="Arial"/>
              </a:rPr>
              <a:t>KNPC in Kuwait will expand two  refineries, adding 264k bpd in</a:t>
            </a:r>
            <a:r>
              <a:rPr sz="950" spc="20" dirty="0">
                <a:latin typeface="Arial"/>
                <a:cs typeface="Arial"/>
              </a:rPr>
              <a:t> </a:t>
            </a:r>
            <a:r>
              <a:rPr sz="950" spc="-10" dirty="0">
                <a:latin typeface="Arial"/>
                <a:cs typeface="Arial"/>
              </a:rPr>
              <a:t>capacity.</a:t>
            </a:r>
            <a:endParaRPr sz="950">
              <a:latin typeface="Arial"/>
              <a:cs typeface="Arial"/>
            </a:endParaRPr>
          </a:p>
        </p:txBody>
      </p:sp>
      <p:sp>
        <p:nvSpPr>
          <p:cNvPr id="4" name="object 4"/>
          <p:cNvSpPr txBox="1"/>
          <p:nvPr/>
        </p:nvSpPr>
        <p:spPr>
          <a:xfrm>
            <a:off x="1177540" y="5976099"/>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8.</a:t>
            </a:r>
            <a:r>
              <a:rPr sz="950" b="1" spc="-15" dirty="0">
                <a:latin typeface="Arial"/>
                <a:cs typeface="Arial"/>
              </a:rPr>
              <a:t>1</a:t>
            </a:r>
            <a:r>
              <a:rPr sz="950" b="1" dirty="0">
                <a:latin typeface="Arial"/>
                <a:cs typeface="Arial"/>
              </a:rPr>
              <a:t>.</a:t>
            </a:r>
            <a:r>
              <a:rPr sz="950" b="1" spc="-5" dirty="0">
                <a:latin typeface="Arial"/>
                <a:cs typeface="Arial"/>
              </a:rPr>
              <a:t>2</a:t>
            </a:r>
            <a:endParaRPr sz="950">
              <a:latin typeface="Arial"/>
              <a:cs typeface="Arial"/>
            </a:endParaRPr>
          </a:p>
        </p:txBody>
      </p:sp>
      <p:sp>
        <p:nvSpPr>
          <p:cNvPr id="5" name="object 5"/>
          <p:cNvSpPr txBox="1"/>
          <p:nvPr/>
        </p:nvSpPr>
        <p:spPr>
          <a:xfrm>
            <a:off x="1608135" y="5976099"/>
            <a:ext cx="103441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Supply</a:t>
            </a:r>
            <a:r>
              <a:rPr sz="950" b="1" spc="-80" dirty="0">
                <a:latin typeface="Arial"/>
                <a:cs typeface="Arial"/>
              </a:rPr>
              <a:t> </a:t>
            </a:r>
            <a:r>
              <a:rPr sz="950" b="1" spc="-10" dirty="0">
                <a:latin typeface="Arial"/>
                <a:cs typeface="Arial"/>
              </a:rPr>
              <a:t>(Capacity)</a:t>
            </a:r>
            <a:endParaRPr sz="950">
              <a:latin typeface="Arial"/>
              <a:cs typeface="Arial"/>
            </a:endParaRPr>
          </a:p>
        </p:txBody>
      </p:sp>
      <p:sp>
        <p:nvSpPr>
          <p:cNvPr id="6" name="object 6"/>
          <p:cNvSpPr txBox="1"/>
          <p:nvPr/>
        </p:nvSpPr>
        <p:spPr>
          <a:xfrm>
            <a:off x="1177540" y="6502971"/>
            <a:ext cx="5405120" cy="2619375"/>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Suppliers are postponing any capacity investments </a:t>
            </a:r>
            <a:r>
              <a:rPr sz="950" b="1" spc="-5" dirty="0">
                <a:latin typeface="Arial"/>
                <a:cs typeface="Arial"/>
              </a:rPr>
              <a:t>until </a:t>
            </a:r>
            <a:r>
              <a:rPr sz="950" b="1" spc="-10" dirty="0">
                <a:latin typeface="Arial"/>
                <a:cs typeface="Arial"/>
              </a:rPr>
              <a:t>demand picks </a:t>
            </a:r>
            <a:r>
              <a:rPr sz="950" b="1" spc="-5" dirty="0">
                <a:latin typeface="Arial"/>
                <a:cs typeface="Arial"/>
              </a:rPr>
              <a:t>up; utilization </a:t>
            </a:r>
            <a:r>
              <a:rPr sz="950" b="1" spc="-10" dirty="0">
                <a:latin typeface="Arial"/>
                <a:cs typeface="Arial"/>
              </a:rPr>
              <a:t>rates are  steady </a:t>
            </a:r>
            <a:r>
              <a:rPr sz="950" b="1" spc="-5" dirty="0">
                <a:latin typeface="Arial"/>
                <a:cs typeface="Arial"/>
              </a:rPr>
              <a:t>at </a:t>
            </a:r>
            <a:r>
              <a:rPr sz="950" b="1" spc="-15" dirty="0">
                <a:latin typeface="Arial"/>
                <a:cs typeface="Arial"/>
              </a:rPr>
              <a:t>75%. </a:t>
            </a:r>
            <a:r>
              <a:rPr sz="950" b="1" spc="-10" dirty="0">
                <a:latin typeface="Arial"/>
                <a:cs typeface="Arial"/>
              </a:rPr>
              <a:t>Capacity Margin </a:t>
            </a:r>
            <a:r>
              <a:rPr sz="950" b="1" spc="-5" dirty="0">
                <a:latin typeface="Arial"/>
                <a:cs typeface="Arial"/>
              </a:rPr>
              <a:t>will </a:t>
            </a:r>
            <a:r>
              <a:rPr sz="950" b="1" spc="-10" dirty="0">
                <a:latin typeface="Arial"/>
                <a:cs typeface="Arial"/>
              </a:rPr>
              <a:t>remain adequate to support even the largest projects,  although </a:t>
            </a:r>
            <a:r>
              <a:rPr sz="950" b="1" spc="-5" dirty="0">
                <a:latin typeface="Arial"/>
                <a:cs typeface="Arial"/>
              </a:rPr>
              <a:t>utilization </a:t>
            </a:r>
            <a:r>
              <a:rPr sz="950" b="1" spc="-10" dirty="0">
                <a:latin typeface="Arial"/>
                <a:cs typeface="Arial"/>
              </a:rPr>
              <a:t>rates </a:t>
            </a:r>
            <a:r>
              <a:rPr sz="950" b="1" spc="-5" dirty="0">
                <a:latin typeface="Arial"/>
                <a:cs typeface="Arial"/>
              </a:rPr>
              <a:t>will </a:t>
            </a:r>
            <a:r>
              <a:rPr sz="950" b="1" spc="-10" dirty="0">
                <a:latin typeface="Arial"/>
                <a:cs typeface="Arial"/>
              </a:rPr>
              <a:t>rise to </a:t>
            </a:r>
            <a:r>
              <a:rPr sz="950" b="1" spc="-5" dirty="0">
                <a:latin typeface="Arial"/>
                <a:cs typeface="Arial"/>
              </a:rPr>
              <a:t>82% in</a:t>
            </a:r>
            <a:r>
              <a:rPr sz="950" b="1" spc="-15" dirty="0">
                <a:latin typeface="Arial"/>
                <a:cs typeface="Arial"/>
              </a:rPr>
              <a:t> </a:t>
            </a:r>
            <a:r>
              <a:rPr sz="950" b="1" spc="-10" dirty="0">
                <a:latin typeface="Arial"/>
                <a:cs typeface="Arial"/>
              </a:rPr>
              <a:t>2020.</a:t>
            </a:r>
            <a:endParaRPr sz="950">
              <a:latin typeface="Arial"/>
              <a:cs typeface="Arial"/>
            </a:endParaRPr>
          </a:p>
          <a:p>
            <a:pPr>
              <a:lnSpc>
                <a:spcPct val="100000"/>
              </a:lnSpc>
            </a:pPr>
            <a:endParaRPr sz="1000">
              <a:latin typeface="Times New Roman"/>
              <a:cs typeface="Times New Roman"/>
            </a:endParaRPr>
          </a:p>
          <a:p>
            <a:pPr>
              <a:lnSpc>
                <a:spcPct val="100000"/>
              </a:lnSpc>
              <a:spcBef>
                <a:spcPts val="5"/>
              </a:spcBef>
            </a:pPr>
            <a:endParaRPr sz="850">
              <a:latin typeface="Times New Roman"/>
              <a:cs typeface="Times New Roman"/>
            </a:endParaRPr>
          </a:p>
          <a:p>
            <a:pPr marL="120014">
              <a:lnSpc>
                <a:spcPct val="100000"/>
              </a:lnSpc>
            </a:pPr>
            <a:r>
              <a:rPr sz="950" spc="-10" dirty="0">
                <a:latin typeface="Arial"/>
                <a:cs typeface="Arial"/>
              </a:rPr>
              <a:t>The major global Tower manufacturers</a:t>
            </a:r>
            <a:r>
              <a:rPr sz="950" spc="5" dirty="0">
                <a:latin typeface="Arial"/>
                <a:cs typeface="Arial"/>
              </a:rPr>
              <a:t> </a:t>
            </a:r>
            <a:r>
              <a:rPr sz="950" spc="-10" dirty="0">
                <a:latin typeface="Arial"/>
                <a:cs typeface="Arial"/>
              </a:rPr>
              <a:t>are:</a:t>
            </a:r>
            <a:endParaRPr sz="950">
              <a:latin typeface="Arial"/>
              <a:cs typeface="Arial"/>
            </a:endParaRPr>
          </a:p>
          <a:p>
            <a:pPr>
              <a:lnSpc>
                <a:spcPct val="100000"/>
              </a:lnSpc>
              <a:spcBef>
                <a:spcPts val="5"/>
              </a:spcBef>
            </a:pPr>
            <a:endParaRPr sz="950">
              <a:latin typeface="Times New Roman"/>
              <a:cs typeface="Times New Roman"/>
            </a:endParaRPr>
          </a:p>
          <a:p>
            <a:pPr marL="550545" indent="-215900">
              <a:lnSpc>
                <a:spcPct val="100000"/>
              </a:lnSpc>
              <a:buFont typeface="Symbol"/>
              <a:buChar char=""/>
              <a:tabLst>
                <a:tab pos="550545" algn="l"/>
                <a:tab pos="551180" algn="l"/>
              </a:tabLst>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Belleli</a:t>
            </a:r>
            <a:r>
              <a:rPr sz="950" spc="-75" dirty="0">
                <a:latin typeface="Arial"/>
                <a:cs typeface="Arial"/>
              </a:rPr>
              <a:t> </a:t>
            </a:r>
            <a:r>
              <a:rPr sz="950" spc="-10" dirty="0">
                <a:latin typeface="Arial"/>
                <a:cs typeface="Arial"/>
              </a:rPr>
              <a:t>Energy</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Zamil</a:t>
            </a:r>
            <a:r>
              <a:rPr sz="950" spc="-90" dirty="0">
                <a:latin typeface="Arial"/>
                <a:cs typeface="Arial"/>
              </a:rPr>
              <a:t> </a:t>
            </a:r>
            <a:r>
              <a:rPr sz="950" spc="-10" dirty="0">
                <a:latin typeface="Arial"/>
                <a:cs typeface="Arial"/>
              </a:rPr>
              <a:t>Group</a:t>
            </a:r>
            <a:endParaRPr sz="950">
              <a:latin typeface="Arial"/>
              <a:cs typeface="Arial"/>
            </a:endParaRPr>
          </a:p>
          <a:p>
            <a:pPr marL="550545" indent="-215900">
              <a:lnSpc>
                <a:spcPct val="100000"/>
              </a:lnSpc>
              <a:spcBef>
                <a:spcPts val="535"/>
              </a:spcBef>
              <a:buFont typeface="Symbol"/>
              <a:buChar char=""/>
              <a:tabLst>
                <a:tab pos="550545" algn="l"/>
                <a:tab pos="551180" algn="l"/>
              </a:tabLst>
            </a:pPr>
            <a:r>
              <a:rPr sz="950" spc="-10" dirty="0">
                <a:latin typeface="Arial"/>
                <a:cs typeface="Arial"/>
              </a:rPr>
              <a:t>POSCO</a:t>
            </a:r>
            <a:r>
              <a:rPr sz="950" spc="-95" dirty="0">
                <a:latin typeface="Arial"/>
                <a:cs typeface="Arial"/>
              </a:rPr>
              <a:t> </a:t>
            </a:r>
            <a:r>
              <a:rPr sz="950" spc="-10" dirty="0">
                <a:latin typeface="Arial"/>
                <a:cs typeface="Arial"/>
              </a:rPr>
              <a:t>(Sungjin)</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Doosan</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Cimtas</a:t>
            </a:r>
            <a:endParaRPr sz="950">
              <a:latin typeface="Arial"/>
              <a:cs typeface="Arial"/>
            </a:endParaRPr>
          </a:p>
          <a:p>
            <a:pPr marL="550545" indent="-215900">
              <a:lnSpc>
                <a:spcPct val="100000"/>
              </a:lnSpc>
              <a:spcBef>
                <a:spcPts val="535"/>
              </a:spcBef>
              <a:buFont typeface="Symbol"/>
              <a:buChar char=""/>
              <a:tabLst>
                <a:tab pos="550545" algn="l"/>
                <a:tab pos="551180" algn="l"/>
              </a:tabLst>
            </a:pPr>
            <a:r>
              <a:rPr sz="950" spc="-10" dirty="0">
                <a:latin typeface="Arial"/>
                <a:cs typeface="Arial"/>
              </a:rPr>
              <a:t>Hitachi</a:t>
            </a:r>
            <a:r>
              <a:rPr sz="950" spc="-65" dirty="0">
                <a:latin typeface="Arial"/>
                <a:cs typeface="Arial"/>
              </a:rPr>
              <a:t> </a:t>
            </a:r>
            <a:r>
              <a:rPr sz="950" spc="-10" dirty="0">
                <a:latin typeface="Arial"/>
                <a:cs typeface="Arial"/>
              </a:rPr>
              <a:t>Zosen</a:t>
            </a:r>
            <a:endParaRPr sz="950">
              <a:latin typeface="Arial"/>
              <a:cs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34</a:t>
            </a:fld>
            <a:endParaRPr spc="15" dirty="0"/>
          </a:p>
        </p:txBody>
      </p:sp>
      <p:sp>
        <p:nvSpPr>
          <p:cNvPr id="2" name="object 2"/>
          <p:cNvSpPr txBox="1"/>
          <p:nvPr/>
        </p:nvSpPr>
        <p:spPr>
          <a:xfrm>
            <a:off x="1284979" y="858519"/>
            <a:ext cx="5280660" cy="1827530"/>
          </a:xfrm>
          <a:prstGeom prst="rect">
            <a:avLst/>
          </a:prstGeom>
        </p:spPr>
        <p:txBody>
          <a:bodyPr vert="horz" wrap="square" lIns="0" tIns="0" rIns="0" bIns="0" rtlCol="0">
            <a:spAutoFit/>
          </a:bodyPr>
          <a:lstStyle/>
          <a:p>
            <a:pPr marL="443230" indent="-215900">
              <a:lnSpc>
                <a:spcPct val="100000"/>
              </a:lnSpc>
              <a:buFont typeface="Symbol"/>
              <a:buChar char=""/>
              <a:tabLst>
                <a:tab pos="442595" algn="l"/>
                <a:tab pos="443865" algn="l"/>
              </a:tabLst>
            </a:pPr>
            <a:r>
              <a:rPr sz="950" spc="-10" dirty="0">
                <a:latin typeface="Arial"/>
                <a:cs typeface="Arial"/>
              </a:rPr>
              <a:t>Sinopec</a:t>
            </a:r>
            <a:r>
              <a:rPr sz="950" spc="-75" dirty="0">
                <a:latin typeface="Arial"/>
                <a:cs typeface="Arial"/>
              </a:rPr>
              <a:t> </a:t>
            </a:r>
            <a:r>
              <a:rPr sz="950" spc="-10" dirty="0">
                <a:latin typeface="Arial"/>
                <a:cs typeface="Arial"/>
              </a:rPr>
              <a:t>Engineering</a:t>
            </a:r>
            <a:endParaRPr sz="950">
              <a:latin typeface="Arial"/>
              <a:cs typeface="Arial"/>
            </a:endParaRPr>
          </a:p>
          <a:p>
            <a:pPr marL="443230" indent="-215900">
              <a:lnSpc>
                <a:spcPct val="100000"/>
              </a:lnSpc>
              <a:spcBef>
                <a:spcPts val="550"/>
              </a:spcBef>
              <a:buFont typeface="Symbol"/>
              <a:buChar char=""/>
              <a:tabLst>
                <a:tab pos="442595" algn="l"/>
                <a:tab pos="443865" algn="l"/>
              </a:tabLst>
            </a:pPr>
            <a:r>
              <a:rPr sz="950" spc="-10" dirty="0">
                <a:latin typeface="Arial"/>
                <a:cs typeface="Arial"/>
              </a:rPr>
              <a:t>KNM</a:t>
            </a:r>
            <a:r>
              <a:rPr sz="950" spc="-105" dirty="0">
                <a:latin typeface="Arial"/>
                <a:cs typeface="Arial"/>
              </a:rPr>
              <a:t> </a:t>
            </a:r>
            <a:r>
              <a:rPr sz="950" spc="-10" dirty="0">
                <a:latin typeface="Arial"/>
                <a:cs typeface="Arial"/>
              </a:rPr>
              <a:t>Group</a:t>
            </a:r>
            <a:endParaRPr sz="950">
              <a:latin typeface="Arial"/>
              <a:cs typeface="Arial"/>
            </a:endParaRPr>
          </a:p>
          <a:p>
            <a:pPr marL="443230" indent="-215900">
              <a:lnSpc>
                <a:spcPct val="100000"/>
              </a:lnSpc>
              <a:spcBef>
                <a:spcPts val="535"/>
              </a:spcBef>
              <a:buFont typeface="Symbol"/>
              <a:buChar char=""/>
              <a:tabLst>
                <a:tab pos="442595" algn="l"/>
                <a:tab pos="443865" algn="l"/>
              </a:tabLst>
            </a:pPr>
            <a:r>
              <a:rPr sz="950" spc="-10" dirty="0">
                <a:latin typeface="Arial"/>
                <a:cs typeface="Arial"/>
              </a:rPr>
              <a:t>Essar</a:t>
            </a:r>
            <a:r>
              <a:rPr sz="950" spc="-65" dirty="0">
                <a:latin typeface="Arial"/>
                <a:cs typeface="Arial"/>
              </a:rPr>
              <a:t> </a:t>
            </a:r>
            <a:r>
              <a:rPr sz="950" spc="-10" dirty="0">
                <a:latin typeface="Arial"/>
                <a:cs typeface="Arial"/>
              </a:rPr>
              <a:t>Group</a:t>
            </a:r>
            <a:endParaRPr sz="950">
              <a:latin typeface="Arial"/>
              <a:cs typeface="Arial"/>
            </a:endParaRPr>
          </a:p>
          <a:p>
            <a:pPr>
              <a:lnSpc>
                <a:spcPct val="100000"/>
              </a:lnSpc>
              <a:spcBef>
                <a:spcPts val="35"/>
              </a:spcBef>
            </a:pPr>
            <a:endParaRPr sz="1400">
              <a:latin typeface="Times New Roman"/>
              <a:cs typeface="Times New Roman"/>
            </a:endParaRPr>
          </a:p>
          <a:p>
            <a:pPr marL="12700" marR="5080">
              <a:lnSpc>
                <a:spcPct val="142400"/>
              </a:lnSpc>
              <a:spcBef>
                <a:spcPts val="5"/>
              </a:spcBef>
            </a:pPr>
            <a:r>
              <a:rPr sz="950" spc="-10" dirty="0">
                <a:latin typeface="Arial"/>
                <a:cs typeface="Arial"/>
              </a:rPr>
              <a:t>Quarterly capacity for Towers is $1,180m as of 2013 Q1, with Capacity Margin of $290m </a:t>
            </a:r>
            <a:r>
              <a:rPr sz="950" spc="-5" dirty="0">
                <a:latin typeface="Arial"/>
                <a:cs typeface="Arial"/>
              </a:rPr>
              <a:t>– </a:t>
            </a:r>
            <a:r>
              <a:rPr sz="950" spc="-10" dirty="0">
                <a:latin typeface="Arial"/>
                <a:cs typeface="Arial"/>
              </a:rPr>
              <a:t>enough  for even the largest potential projects. As with </a:t>
            </a:r>
            <a:r>
              <a:rPr sz="950" spc="-5" dirty="0">
                <a:latin typeface="Arial"/>
                <a:cs typeface="Arial"/>
              </a:rPr>
              <a:t>Distillation </a:t>
            </a:r>
            <a:r>
              <a:rPr sz="950" spc="-10" dirty="0">
                <a:latin typeface="Arial"/>
                <a:cs typeface="Arial"/>
              </a:rPr>
              <a:t>Column </a:t>
            </a:r>
            <a:r>
              <a:rPr sz="950" spc="-5" dirty="0">
                <a:latin typeface="Arial"/>
                <a:cs typeface="Arial"/>
              </a:rPr>
              <a:t>suppliers </a:t>
            </a:r>
            <a:r>
              <a:rPr sz="950" spc="-10" dirty="0">
                <a:latin typeface="Arial"/>
                <a:cs typeface="Arial"/>
              </a:rPr>
              <a:t>(many of which are the  same companies), manufacturers have the ability to flex capacity between refinery equipment types  and similar structures for chemical plants, which provides both </a:t>
            </a:r>
            <a:r>
              <a:rPr sz="950" spc="-5" dirty="0">
                <a:latin typeface="Arial"/>
                <a:cs typeface="Arial"/>
              </a:rPr>
              <a:t>a </a:t>
            </a:r>
            <a:r>
              <a:rPr sz="950" spc="-10" dirty="0">
                <a:latin typeface="Arial"/>
                <a:cs typeface="Arial"/>
              </a:rPr>
              <a:t>buffer </a:t>
            </a:r>
            <a:r>
              <a:rPr sz="950" spc="-5" dirty="0">
                <a:latin typeface="Arial"/>
                <a:cs typeface="Arial"/>
              </a:rPr>
              <a:t>if </a:t>
            </a:r>
            <a:r>
              <a:rPr sz="950" spc="-10" dirty="0">
                <a:latin typeface="Arial"/>
                <a:cs typeface="Arial"/>
              </a:rPr>
              <a:t>additional capacity is  needed and </a:t>
            </a:r>
            <a:r>
              <a:rPr sz="950" spc="-5" dirty="0">
                <a:latin typeface="Arial"/>
                <a:cs typeface="Arial"/>
              </a:rPr>
              <a:t>a </a:t>
            </a:r>
            <a:r>
              <a:rPr sz="950" spc="-10" dirty="0">
                <a:latin typeface="Arial"/>
                <a:cs typeface="Arial"/>
              </a:rPr>
              <a:t>means of keeping their equipment</a:t>
            </a:r>
            <a:r>
              <a:rPr sz="950" spc="50" dirty="0">
                <a:latin typeface="Arial"/>
                <a:cs typeface="Arial"/>
              </a:rPr>
              <a:t> </a:t>
            </a:r>
            <a:r>
              <a:rPr sz="950" spc="-10" dirty="0">
                <a:latin typeface="Arial"/>
                <a:cs typeface="Arial"/>
              </a:rPr>
              <a:t>utilized.</a:t>
            </a:r>
            <a:endParaRPr sz="950">
              <a:latin typeface="Arial"/>
              <a:cs typeface="Arial"/>
            </a:endParaRPr>
          </a:p>
        </p:txBody>
      </p:sp>
      <p:sp>
        <p:nvSpPr>
          <p:cNvPr id="3" name="object 3"/>
          <p:cNvSpPr txBox="1"/>
          <p:nvPr/>
        </p:nvSpPr>
        <p:spPr>
          <a:xfrm>
            <a:off x="1284979" y="3021827"/>
            <a:ext cx="5289550" cy="2813050"/>
          </a:xfrm>
          <a:prstGeom prst="rect">
            <a:avLst/>
          </a:prstGeom>
        </p:spPr>
        <p:txBody>
          <a:bodyPr vert="horz" wrap="square" lIns="0" tIns="0" rIns="0" bIns="0" rtlCol="0">
            <a:spAutoFit/>
          </a:bodyPr>
          <a:lstStyle/>
          <a:p>
            <a:pPr marL="12700" marR="334010">
              <a:lnSpc>
                <a:spcPct val="142100"/>
              </a:lnSpc>
            </a:pPr>
            <a:r>
              <a:rPr sz="950" spc="-10" dirty="0">
                <a:latin typeface="Arial"/>
                <a:cs typeface="Arial"/>
              </a:rPr>
              <a:t>Suppliers are 75% utilized, on average, as demand has not fully recovered following the 2009  recession.</a:t>
            </a:r>
            <a:endParaRPr sz="950">
              <a:latin typeface="Arial"/>
              <a:cs typeface="Arial"/>
            </a:endParaRPr>
          </a:p>
          <a:p>
            <a:pPr>
              <a:lnSpc>
                <a:spcPct val="100000"/>
              </a:lnSpc>
              <a:spcBef>
                <a:spcPts val="15"/>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Larsen and Toubro recently added machinery at two plants in India, leaving </a:t>
            </a:r>
            <a:r>
              <a:rPr sz="950" spc="-5" dirty="0">
                <a:latin typeface="Arial"/>
                <a:cs typeface="Arial"/>
              </a:rPr>
              <a:t>it </a:t>
            </a:r>
            <a:r>
              <a:rPr sz="950" spc="-10" dirty="0">
                <a:latin typeface="Arial"/>
                <a:cs typeface="Arial"/>
              </a:rPr>
              <a:t>70%</a:t>
            </a:r>
            <a:r>
              <a:rPr sz="950" spc="175" dirty="0">
                <a:latin typeface="Arial"/>
                <a:cs typeface="Arial"/>
              </a:rPr>
              <a:t> </a:t>
            </a:r>
            <a:r>
              <a:rPr sz="950" spc="-10" dirty="0">
                <a:latin typeface="Arial"/>
                <a:cs typeface="Arial"/>
              </a:rPr>
              <a:t>utilized.</a:t>
            </a:r>
            <a:endParaRPr sz="950">
              <a:latin typeface="Arial"/>
              <a:cs typeface="Arial"/>
            </a:endParaRPr>
          </a:p>
          <a:p>
            <a:pPr marL="443230" marR="329565" indent="-215900">
              <a:lnSpc>
                <a:spcPct val="142400"/>
              </a:lnSpc>
              <a:spcBef>
                <a:spcPts val="55"/>
              </a:spcBef>
              <a:buFont typeface="Symbol"/>
              <a:buChar char=""/>
              <a:tabLst>
                <a:tab pos="442595" algn="l"/>
                <a:tab pos="443865" algn="l"/>
              </a:tabLst>
            </a:pPr>
            <a:r>
              <a:rPr sz="950" spc="-10" dirty="0">
                <a:latin typeface="Arial"/>
                <a:cs typeface="Arial"/>
              </a:rPr>
              <a:t>Sinopec Engineering is also 70% utilized </a:t>
            </a:r>
            <a:r>
              <a:rPr sz="950" spc="-5" dirty="0">
                <a:latin typeface="Arial"/>
                <a:cs typeface="Arial"/>
              </a:rPr>
              <a:t>for </a:t>
            </a:r>
            <a:r>
              <a:rPr sz="950" spc="-10" dirty="0">
                <a:latin typeface="Arial"/>
                <a:cs typeface="Arial"/>
              </a:rPr>
              <a:t>Towers (lower than </a:t>
            </a:r>
            <a:r>
              <a:rPr sz="950" spc="-5" dirty="0">
                <a:latin typeface="Arial"/>
                <a:cs typeface="Arial"/>
              </a:rPr>
              <a:t>its </a:t>
            </a:r>
            <a:r>
              <a:rPr sz="950" spc="-10" dirty="0">
                <a:latin typeface="Arial"/>
                <a:cs typeface="Arial"/>
              </a:rPr>
              <a:t>utilization </a:t>
            </a:r>
            <a:r>
              <a:rPr sz="950" spc="-5" dirty="0">
                <a:latin typeface="Arial"/>
                <a:cs typeface="Arial"/>
              </a:rPr>
              <a:t>rate for  </a:t>
            </a:r>
            <a:r>
              <a:rPr sz="950" spc="-10" dirty="0">
                <a:latin typeface="Arial"/>
                <a:cs typeface="Arial"/>
              </a:rPr>
              <a:t>Distillation columns because it has more machinery that can handle the smaller tower  sizes).</a:t>
            </a:r>
            <a:endParaRPr sz="950">
              <a:latin typeface="Arial"/>
              <a:cs typeface="Arial"/>
            </a:endParaRPr>
          </a:p>
          <a:p>
            <a:pPr marL="443230" marR="220979" indent="-215900">
              <a:lnSpc>
                <a:spcPct val="142600"/>
              </a:lnSpc>
              <a:spcBef>
                <a:spcPts val="65"/>
              </a:spcBef>
              <a:buFont typeface="Symbol"/>
              <a:buChar char=""/>
              <a:tabLst>
                <a:tab pos="442595" algn="l"/>
                <a:tab pos="443865" algn="l"/>
              </a:tabLst>
            </a:pPr>
            <a:r>
              <a:rPr sz="950" spc="-10" dirty="0">
                <a:latin typeface="Arial"/>
                <a:cs typeface="Arial"/>
              </a:rPr>
              <a:t>Hitachi Zosen is 70% utilized as well, after expanding </a:t>
            </a:r>
            <a:r>
              <a:rPr sz="950" spc="-5" dirty="0">
                <a:latin typeface="Arial"/>
                <a:cs typeface="Arial"/>
              </a:rPr>
              <a:t>its </a:t>
            </a:r>
            <a:r>
              <a:rPr sz="950" spc="-10" dirty="0">
                <a:latin typeface="Arial"/>
                <a:cs typeface="Arial"/>
              </a:rPr>
              <a:t>main plant in Osaka in 2011 to  make room for orders </a:t>
            </a:r>
            <a:r>
              <a:rPr sz="950" spc="-5" dirty="0">
                <a:latin typeface="Arial"/>
                <a:cs typeface="Arial"/>
              </a:rPr>
              <a:t>it </a:t>
            </a:r>
            <a:r>
              <a:rPr sz="950" spc="-10" dirty="0">
                <a:latin typeface="Arial"/>
                <a:cs typeface="Arial"/>
              </a:rPr>
              <a:t>hopes </a:t>
            </a:r>
            <a:r>
              <a:rPr sz="950" spc="-5" dirty="0">
                <a:latin typeface="Arial"/>
                <a:cs typeface="Arial"/>
              </a:rPr>
              <a:t>to </a:t>
            </a:r>
            <a:r>
              <a:rPr sz="950" spc="-10" dirty="0">
                <a:latin typeface="Arial"/>
                <a:cs typeface="Arial"/>
              </a:rPr>
              <a:t>win in Southeast</a:t>
            </a:r>
            <a:r>
              <a:rPr sz="950" spc="55" dirty="0">
                <a:latin typeface="Arial"/>
                <a:cs typeface="Arial"/>
              </a:rPr>
              <a:t> </a:t>
            </a:r>
            <a:r>
              <a:rPr sz="950" spc="-10" dirty="0">
                <a:latin typeface="Arial"/>
                <a:cs typeface="Arial"/>
              </a:rPr>
              <a:t>Asia.</a:t>
            </a:r>
            <a:endParaRPr sz="950">
              <a:latin typeface="Arial"/>
              <a:cs typeface="Arial"/>
            </a:endParaRPr>
          </a:p>
          <a:p>
            <a:pPr marL="443230" marR="382905" indent="-215900">
              <a:lnSpc>
                <a:spcPct val="142600"/>
              </a:lnSpc>
              <a:spcBef>
                <a:spcPts val="50"/>
              </a:spcBef>
              <a:buFont typeface="Symbol"/>
              <a:buChar char=""/>
              <a:tabLst>
                <a:tab pos="442595" algn="l"/>
                <a:tab pos="443865" algn="l"/>
              </a:tabLst>
            </a:pPr>
            <a:r>
              <a:rPr sz="950" spc="-10" dirty="0">
                <a:latin typeface="Arial"/>
                <a:cs typeface="Arial"/>
              </a:rPr>
              <a:t>In contrast, CPDTC is 90% utilized, as </a:t>
            </a:r>
            <a:r>
              <a:rPr sz="950" spc="-5" dirty="0">
                <a:latin typeface="Arial"/>
                <a:cs typeface="Arial"/>
              </a:rPr>
              <a:t>it </a:t>
            </a:r>
            <a:r>
              <a:rPr sz="950" spc="-10" dirty="0">
                <a:latin typeface="Arial"/>
                <a:cs typeface="Arial"/>
              </a:rPr>
              <a:t>has diverted equipment investments toward  capacity for its upstream product</a:t>
            </a:r>
            <a:r>
              <a:rPr sz="950" spc="20" dirty="0">
                <a:latin typeface="Arial"/>
                <a:cs typeface="Arial"/>
              </a:rPr>
              <a:t> </a:t>
            </a:r>
            <a:r>
              <a:rPr sz="950" spc="-10" dirty="0">
                <a:latin typeface="Arial"/>
                <a:cs typeface="Arial"/>
              </a:rPr>
              <a:t>lines.</a:t>
            </a:r>
            <a:endParaRPr sz="950">
              <a:latin typeface="Arial"/>
              <a:cs typeface="Arial"/>
            </a:endParaRPr>
          </a:p>
          <a:p>
            <a:pPr marL="443230" marR="5080" indent="-215900">
              <a:lnSpc>
                <a:spcPct val="142600"/>
              </a:lnSpc>
              <a:spcBef>
                <a:spcPts val="50"/>
              </a:spcBef>
              <a:buFont typeface="Symbol"/>
              <a:buChar char=""/>
              <a:tabLst>
                <a:tab pos="442595" algn="l"/>
                <a:tab pos="443865" algn="l"/>
              </a:tabLst>
            </a:pPr>
            <a:r>
              <a:rPr sz="950" spc="-10" dirty="0">
                <a:latin typeface="Arial"/>
                <a:cs typeface="Arial"/>
              </a:rPr>
              <a:t>Turkish Cimtas is 80% utilized at its Turkish headquarters, and 70% utilized at </a:t>
            </a:r>
            <a:r>
              <a:rPr sz="950" spc="-5" dirty="0">
                <a:latin typeface="Arial"/>
                <a:cs typeface="Arial"/>
              </a:rPr>
              <a:t>a </a:t>
            </a:r>
            <a:r>
              <a:rPr sz="950" spc="-10" dirty="0">
                <a:latin typeface="Arial"/>
                <a:cs typeface="Arial"/>
              </a:rPr>
              <a:t>new facility  in</a:t>
            </a:r>
            <a:r>
              <a:rPr sz="950" spc="-90" dirty="0">
                <a:latin typeface="Arial"/>
                <a:cs typeface="Arial"/>
              </a:rPr>
              <a:t> </a:t>
            </a:r>
            <a:r>
              <a:rPr sz="950" spc="-10" dirty="0">
                <a:latin typeface="Arial"/>
                <a:cs typeface="Arial"/>
              </a:rPr>
              <a:t>China.</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KNM, based in Malaysia, is 75-80%</a:t>
            </a:r>
            <a:r>
              <a:rPr sz="950" spc="15" dirty="0">
                <a:latin typeface="Arial"/>
                <a:cs typeface="Arial"/>
              </a:rPr>
              <a:t> </a:t>
            </a:r>
            <a:r>
              <a:rPr sz="950" spc="-10" dirty="0">
                <a:latin typeface="Arial"/>
                <a:cs typeface="Arial"/>
              </a:rPr>
              <a:t>utilized.</a:t>
            </a:r>
            <a:endParaRPr sz="950">
              <a:latin typeface="Arial"/>
              <a:cs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847848" y="850138"/>
            <a:ext cx="207835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11: Capacity Margin </a:t>
            </a:r>
            <a:r>
              <a:rPr sz="950" b="1" spc="-5" dirty="0">
                <a:latin typeface="Arial"/>
                <a:cs typeface="Arial"/>
              </a:rPr>
              <a:t>-</a:t>
            </a:r>
            <a:r>
              <a:rPr sz="950" b="1" spc="-45" dirty="0">
                <a:latin typeface="Arial"/>
                <a:cs typeface="Arial"/>
              </a:rPr>
              <a:t> </a:t>
            </a:r>
            <a:r>
              <a:rPr sz="950" b="1" spc="-10" dirty="0">
                <a:latin typeface="Arial"/>
                <a:cs typeface="Arial"/>
              </a:rPr>
              <a:t>Towers</a:t>
            </a:r>
            <a:endParaRPr sz="950">
              <a:latin typeface="Arial"/>
              <a:cs typeface="Arial"/>
            </a:endParaRPr>
          </a:p>
        </p:txBody>
      </p:sp>
      <p:sp>
        <p:nvSpPr>
          <p:cNvPr id="3" name="object 3"/>
          <p:cNvSpPr txBox="1"/>
          <p:nvPr/>
        </p:nvSpPr>
        <p:spPr>
          <a:xfrm>
            <a:off x="1284985" y="3799387"/>
            <a:ext cx="529844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Suppliers are unwilling </a:t>
            </a:r>
            <a:r>
              <a:rPr sz="950" spc="-5" dirty="0">
                <a:latin typeface="Arial"/>
                <a:cs typeface="Arial"/>
              </a:rPr>
              <a:t>to </a:t>
            </a:r>
            <a:r>
              <a:rPr sz="950" spc="-10" dirty="0">
                <a:latin typeface="Arial"/>
                <a:cs typeface="Arial"/>
              </a:rPr>
              <a:t>add more capacity until orders pick up, which will not be until 2014, and  capacity will remain </a:t>
            </a:r>
            <a:r>
              <a:rPr sz="950" spc="-5" dirty="0">
                <a:latin typeface="Arial"/>
                <a:cs typeface="Arial"/>
              </a:rPr>
              <a:t>stable. According to </a:t>
            </a:r>
            <a:r>
              <a:rPr sz="950" spc="-10" dirty="0">
                <a:latin typeface="Arial"/>
                <a:cs typeface="Arial"/>
              </a:rPr>
              <a:t>Larsen and Toubro, its recent capital expansion should last  </a:t>
            </a:r>
            <a:r>
              <a:rPr sz="950" spc="-5" dirty="0">
                <a:latin typeface="Arial"/>
                <a:cs typeface="Arial"/>
              </a:rPr>
              <a:t>it </a:t>
            </a:r>
            <a:r>
              <a:rPr sz="950" spc="-10" dirty="0">
                <a:latin typeface="Arial"/>
                <a:cs typeface="Arial"/>
              </a:rPr>
              <a:t>through at least 2014. KNM states that </a:t>
            </a:r>
            <a:r>
              <a:rPr sz="950" spc="-5" dirty="0">
                <a:latin typeface="Arial"/>
                <a:cs typeface="Arial"/>
              </a:rPr>
              <a:t>it </a:t>
            </a:r>
            <a:r>
              <a:rPr sz="950" spc="-10" dirty="0">
                <a:latin typeface="Arial"/>
                <a:cs typeface="Arial"/>
              </a:rPr>
              <a:t>can raise capacity quickly enough (within </a:t>
            </a:r>
            <a:r>
              <a:rPr sz="950" spc="-5" dirty="0">
                <a:latin typeface="Arial"/>
                <a:cs typeface="Arial"/>
              </a:rPr>
              <a:t>a </a:t>
            </a:r>
            <a:r>
              <a:rPr sz="950" spc="-10" dirty="0">
                <a:latin typeface="Arial"/>
                <a:cs typeface="Arial"/>
              </a:rPr>
              <a:t>few weeks)</a:t>
            </a:r>
            <a:r>
              <a:rPr sz="950" spc="204" dirty="0">
                <a:latin typeface="Arial"/>
                <a:cs typeface="Arial"/>
              </a:rPr>
              <a:t> </a:t>
            </a:r>
            <a:r>
              <a:rPr sz="950" spc="-10" dirty="0">
                <a:latin typeface="Arial"/>
                <a:cs typeface="Arial"/>
              </a:rPr>
              <a:t>if</a:t>
            </a:r>
            <a:endParaRPr sz="950">
              <a:latin typeface="Arial"/>
              <a:cs typeface="Arial"/>
            </a:endParaRPr>
          </a:p>
          <a:p>
            <a:pPr marL="12700" marR="236220">
              <a:lnSpc>
                <a:spcPct val="142100"/>
              </a:lnSpc>
              <a:spcBef>
                <a:spcPts val="5"/>
              </a:spcBef>
            </a:pPr>
            <a:r>
              <a:rPr sz="950" spc="-5" dirty="0">
                <a:latin typeface="Arial"/>
                <a:cs typeface="Arial"/>
              </a:rPr>
              <a:t>it </a:t>
            </a:r>
            <a:r>
              <a:rPr sz="950" spc="-10" dirty="0">
                <a:latin typeface="Arial"/>
                <a:cs typeface="Arial"/>
              </a:rPr>
              <a:t>is needed. The firm has roofline and welding machinery to spare from other product lines, and  would only have to install bending machinery in </a:t>
            </a:r>
            <a:r>
              <a:rPr sz="950" spc="-5" dirty="0">
                <a:latin typeface="Arial"/>
                <a:cs typeface="Arial"/>
              </a:rPr>
              <a:t>the </a:t>
            </a:r>
            <a:r>
              <a:rPr sz="950" spc="-10" dirty="0">
                <a:latin typeface="Arial"/>
                <a:cs typeface="Arial"/>
              </a:rPr>
              <a:t>event of multiple large</a:t>
            </a:r>
            <a:r>
              <a:rPr sz="950" spc="160" dirty="0">
                <a:latin typeface="Arial"/>
                <a:cs typeface="Arial"/>
              </a:rPr>
              <a:t> </a:t>
            </a:r>
            <a:r>
              <a:rPr sz="950" spc="-10" dirty="0">
                <a:latin typeface="Arial"/>
                <a:cs typeface="Arial"/>
              </a:rPr>
              <a:t>orders.</a:t>
            </a:r>
            <a:endParaRPr sz="950">
              <a:latin typeface="Arial"/>
              <a:cs typeface="Arial"/>
            </a:endParaRPr>
          </a:p>
        </p:txBody>
      </p:sp>
      <p:sp>
        <p:nvSpPr>
          <p:cNvPr id="4" name="object 4"/>
          <p:cNvSpPr txBox="1"/>
          <p:nvPr/>
        </p:nvSpPr>
        <p:spPr>
          <a:xfrm>
            <a:off x="1430532" y="5240747"/>
            <a:ext cx="491426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Table </a:t>
            </a:r>
            <a:r>
              <a:rPr sz="950" b="1" spc="-10" dirty="0">
                <a:latin typeface="Arial"/>
                <a:cs typeface="Arial"/>
              </a:rPr>
              <a:t>8: Reported </a:t>
            </a:r>
            <a:r>
              <a:rPr sz="950" b="1" spc="-5" dirty="0">
                <a:latin typeface="Arial"/>
                <a:cs typeface="Arial"/>
              </a:rPr>
              <a:t>or </a:t>
            </a:r>
            <a:r>
              <a:rPr sz="950" b="1" spc="-10" dirty="0">
                <a:latin typeface="Arial"/>
                <a:cs typeface="Arial"/>
              </a:rPr>
              <a:t>Estimated Capacity </a:t>
            </a:r>
            <a:r>
              <a:rPr sz="950" b="1" spc="-5" dirty="0">
                <a:latin typeface="Arial"/>
                <a:cs typeface="Arial"/>
              </a:rPr>
              <a:t>Utilization </a:t>
            </a:r>
            <a:r>
              <a:rPr sz="950" b="1" spc="-10" dirty="0">
                <a:latin typeface="Arial"/>
                <a:cs typeface="Arial"/>
              </a:rPr>
              <a:t>Rates </a:t>
            </a:r>
            <a:r>
              <a:rPr sz="950" b="1" spc="-5" dirty="0">
                <a:latin typeface="Arial"/>
                <a:cs typeface="Arial"/>
              </a:rPr>
              <a:t>at </a:t>
            </a:r>
            <a:r>
              <a:rPr sz="950" b="1" spc="-10" dirty="0">
                <a:latin typeface="Arial"/>
                <a:cs typeface="Arial"/>
              </a:rPr>
              <a:t>Selected Tower</a:t>
            </a:r>
            <a:r>
              <a:rPr sz="950" b="1" spc="170" dirty="0">
                <a:latin typeface="Arial"/>
                <a:cs typeface="Arial"/>
              </a:rPr>
              <a:t> </a:t>
            </a:r>
            <a:r>
              <a:rPr sz="950" b="1" spc="-10" dirty="0">
                <a:latin typeface="Arial"/>
                <a:cs typeface="Arial"/>
              </a:rPr>
              <a:t>Suppliers</a:t>
            </a:r>
            <a:endParaRPr sz="950">
              <a:latin typeface="Arial"/>
              <a:cs typeface="Arial"/>
            </a:endParaRPr>
          </a:p>
        </p:txBody>
      </p:sp>
      <p:sp>
        <p:nvSpPr>
          <p:cNvPr id="5" name="object 5"/>
          <p:cNvSpPr txBox="1"/>
          <p:nvPr/>
        </p:nvSpPr>
        <p:spPr>
          <a:xfrm>
            <a:off x="1284985" y="7102283"/>
            <a:ext cx="512762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Capacity utilization will </a:t>
            </a:r>
            <a:r>
              <a:rPr sz="950" spc="-5" dirty="0">
                <a:latin typeface="Arial"/>
                <a:cs typeface="Arial"/>
              </a:rPr>
              <a:t>rise </a:t>
            </a:r>
            <a:r>
              <a:rPr sz="950" spc="-10" dirty="0">
                <a:latin typeface="Arial"/>
                <a:cs typeface="Arial"/>
              </a:rPr>
              <a:t>with demand beginning </a:t>
            </a:r>
            <a:r>
              <a:rPr sz="950" spc="-5" dirty="0">
                <a:latin typeface="Arial"/>
                <a:cs typeface="Arial"/>
              </a:rPr>
              <a:t>in </a:t>
            </a:r>
            <a:r>
              <a:rPr sz="950" spc="-10" dirty="0">
                <a:latin typeface="Arial"/>
                <a:cs typeface="Arial"/>
              </a:rPr>
              <a:t>2014, increasing </a:t>
            </a:r>
            <a:r>
              <a:rPr sz="950" spc="-5" dirty="0">
                <a:latin typeface="Arial"/>
                <a:cs typeface="Arial"/>
              </a:rPr>
              <a:t>gradually to </a:t>
            </a:r>
            <a:r>
              <a:rPr sz="950" spc="-10" dirty="0">
                <a:latin typeface="Arial"/>
                <a:cs typeface="Arial"/>
              </a:rPr>
              <a:t>82% </a:t>
            </a:r>
            <a:r>
              <a:rPr sz="950" spc="-5" dirty="0">
                <a:latin typeface="Arial"/>
                <a:cs typeface="Arial"/>
              </a:rPr>
              <a:t>in</a:t>
            </a:r>
            <a:r>
              <a:rPr sz="950" spc="190" dirty="0">
                <a:latin typeface="Arial"/>
                <a:cs typeface="Arial"/>
              </a:rPr>
              <a:t> </a:t>
            </a:r>
            <a:r>
              <a:rPr sz="950" spc="-10" dirty="0">
                <a:latin typeface="Arial"/>
                <a:cs typeface="Arial"/>
              </a:rPr>
              <a:t>2020.</a:t>
            </a:r>
            <a:endParaRPr sz="950">
              <a:latin typeface="Arial"/>
              <a:cs typeface="Arial"/>
            </a:endParaRPr>
          </a:p>
        </p:txBody>
      </p:sp>
      <p:sp>
        <p:nvSpPr>
          <p:cNvPr id="6" name="object 6"/>
          <p:cNvSpPr txBox="1"/>
          <p:nvPr/>
        </p:nvSpPr>
        <p:spPr>
          <a:xfrm>
            <a:off x="1297686" y="7317485"/>
            <a:ext cx="5285740" cy="13843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According </a:t>
            </a:r>
            <a:r>
              <a:rPr sz="950" spc="-5" dirty="0">
                <a:latin typeface="Arial"/>
                <a:cs typeface="Arial"/>
              </a:rPr>
              <a:t>to </a:t>
            </a:r>
            <a:r>
              <a:rPr sz="950" spc="-10" dirty="0">
                <a:latin typeface="Arial"/>
                <a:cs typeface="Arial"/>
              </a:rPr>
              <a:t>several manufacturers’ </a:t>
            </a:r>
            <a:r>
              <a:rPr sz="950" spc="-5" dirty="0">
                <a:latin typeface="Arial"/>
                <a:cs typeface="Arial"/>
              </a:rPr>
              <a:t>target </a:t>
            </a:r>
            <a:r>
              <a:rPr sz="950" spc="-10" dirty="0">
                <a:latin typeface="Arial"/>
                <a:cs typeface="Arial"/>
              </a:rPr>
              <a:t>minimum </a:t>
            </a:r>
            <a:r>
              <a:rPr sz="950" spc="-5" dirty="0">
                <a:latin typeface="Arial"/>
                <a:cs typeface="Arial"/>
              </a:rPr>
              <a:t>utilization </a:t>
            </a:r>
            <a:r>
              <a:rPr sz="950" spc="-10" dirty="0">
                <a:latin typeface="Arial"/>
                <a:cs typeface="Arial"/>
              </a:rPr>
              <a:t>rate of 80%, buyers will lose </a:t>
            </a:r>
            <a:r>
              <a:rPr sz="950" spc="-5" dirty="0">
                <a:latin typeface="Arial"/>
                <a:cs typeface="Arial"/>
              </a:rPr>
              <a:t>some</a:t>
            </a:r>
            <a:r>
              <a:rPr sz="950" spc="215" dirty="0">
                <a:latin typeface="Arial"/>
                <a:cs typeface="Arial"/>
              </a:rPr>
              <a:t> </a:t>
            </a:r>
            <a:r>
              <a:rPr sz="950" spc="-5" dirty="0">
                <a:latin typeface="Arial"/>
                <a:cs typeface="Arial"/>
              </a:rPr>
              <a:t>of</a:t>
            </a:r>
            <a:endParaRPr sz="950">
              <a:latin typeface="Arial"/>
              <a:cs typeface="Arial"/>
            </a:endParaRPr>
          </a:p>
        </p:txBody>
      </p:sp>
      <p:sp>
        <p:nvSpPr>
          <p:cNvPr id="7" name="object 7"/>
          <p:cNvSpPr txBox="1"/>
          <p:nvPr/>
        </p:nvSpPr>
        <p:spPr>
          <a:xfrm>
            <a:off x="1297686" y="7523988"/>
            <a:ext cx="4377690" cy="13716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their bargaining edge in </a:t>
            </a:r>
            <a:r>
              <a:rPr sz="950" spc="-5" dirty="0">
                <a:latin typeface="Arial"/>
                <a:cs typeface="Arial"/>
              </a:rPr>
              <a:t>late </a:t>
            </a:r>
            <a:r>
              <a:rPr sz="950" spc="-10" dirty="0">
                <a:latin typeface="Arial"/>
                <a:cs typeface="Arial"/>
              </a:rPr>
              <a:t>2017, when utilization rates will exceed that</a:t>
            </a:r>
            <a:r>
              <a:rPr sz="950" spc="155" dirty="0">
                <a:latin typeface="Arial"/>
                <a:cs typeface="Arial"/>
              </a:rPr>
              <a:t> </a:t>
            </a:r>
            <a:r>
              <a:rPr sz="950" spc="-5" dirty="0">
                <a:latin typeface="Arial"/>
                <a:cs typeface="Arial"/>
              </a:rPr>
              <a:t>threshold.</a:t>
            </a:r>
            <a:endParaRPr sz="950">
              <a:latin typeface="Arial"/>
              <a:cs typeface="Arial"/>
            </a:endParaRPr>
          </a:p>
        </p:txBody>
      </p:sp>
      <p:sp>
        <p:nvSpPr>
          <p:cNvPr id="8" name="object 8"/>
          <p:cNvSpPr/>
          <p:nvPr/>
        </p:nvSpPr>
        <p:spPr>
          <a:xfrm>
            <a:off x="1619250" y="1070610"/>
            <a:ext cx="4559300" cy="2383790"/>
          </a:xfrm>
          <a:custGeom>
            <a:avLst/>
            <a:gdLst/>
            <a:ahLst/>
            <a:cxnLst/>
            <a:rect l="l" t="t" r="r" b="b"/>
            <a:pathLst>
              <a:path w="4559300" h="2383790">
                <a:moveTo>
                  <a:pt x="0" y="2383536"/>
                </a:moveTo>
                <a:lnTo>
                  <a:pt x="4559046" y="2383536"/>
                </a:lnTo>
                <a:lnTo>
                  <a:pt x="4559046" y="0"/>
                </a:lnTo>
                <a:lnTo>
                  <a:pt x="0" y="0"/>
                </a:lnTo>
                <a:lnTo>
                  <a:pt x="0" y="2383536"/>
                </a:lnTo>
                <a:close/>
              </a:path>
            </a:pathLst>
          </a:custGeom>
          <a:solidFill>
            <a:srgbClr val="F1F1F1"/>
          </a:solidFill>
        </p:spPr>
        <p:txBody>
          <a:bodyPr wrap="square" lIns="0" tIns="0" rIns="0" bIns="0" rtlCol="0"/>
          <a:lstStyle/>
          <a:p>
            <a:endParaRPr/>
          </a:p>
        </p:txBody>
      </p:sp>
      <p:sp>
        <p:nvSpPr>
          <p:cNvPr id="9" name="object 9"/>
          <p:cNvSpPr/>
          <p:nvPr/>
        </p:nvSpPr>
        <p:spPr>
          <a:xfrm>
            <a:off x="2696717" y="1660398"/>
            <a:ext cx="0" cy="1272540"/>
          </a:xfrm>
          <a:custGeom>
            <a:avLst/>
            <a:gdLst/>
            <a:ahLst/>
            <a:cxnLst/>
            <a:rect l="l" t="t" r="r" b="b"/>
            <a:pathLst>
              <a:path h="1272539">
                <a:moveTo>
                  <a:pt x="0" y="0"/>
                </a:moveTo>
                <a:lnTo>
                  <a:pt x="0" y="1272540"/>
                </a:lnTo>
              </a:path>
            </a:pathLst>
          </a:custGeom>
          <a:ln w="22860">
            <a:solidFill>
              <a:srgbClr val="326598"/>
            </a:solidFill>
          </a:ln>
        </p:spPr>
        <p:txBody>
          <a:bodyPr wrap="square" lIns="0" tIns="0" rIns="0" bIns="0" rtlCol="0"/>
          <a:lstStyle/>
          <a:p>
            <a:endParaRPr/>
          </a:p>
        </p:txBody>
      </p:sp>
      <p:sp>
        <p:nvSpPr>
          <p:cNvPr id="10" name="object 10"/>
          <p:cNvSpPr/>
          <p:nvPr/>
        </p:nvSpPr>
        <p:spPr>
          <a:xfrm>
            <a:off x="2770632" y="1660398"/>
            <a:ext cx="0" cy="1272540"/>
          </a:xfrm>
          <a:custGeom>
            <a:avLst/>
            <a:gdLst/>
            <a:ahLst/>
            <a:cxnLst/>
            <a:rect l="l" t="t" r="r" b="b"/>
            <a:pathLst>
              <a:path h="1272539">
                <a:moveTo>
                  <a:pt x="0" y="0"/>
                </a:moveTo>
                <a:lnTo>
                  <a:pt x="0" y="1272540"/>
                </a:lnTo>
              </a:path>
            </a:pathLst>
          </a:custGeom>
          <a:ln w="47243">
            <a:solidFill>
              <a:srgbClr val="326598"/>
            </a:solidFill>
          </a:ln>
        </p:spPr>
        <p:txBody>
          <a:bodyPr wrap="square" lIns="0" tIns="0" rIns="0" bIns="0" rtlCol="0"/>
          <a:lstStyle/>
          <a:p>
            <a:endParaRPr/>
          </a:p>
        </p:txBody>
      </p:sp>
      <p:sp>
        <p:nvSpPr>
          <p:cNvPr id="11" name="object 11"/>
          <p:cNvSpPr/>
          <p:nvPr/>
        </p:nvSpPr>
        <p:spPr>
          <a:xfrm>
            <a:off x="2855214" y="1650492"/>
            <a:ext cx="0" cy="1282700"/>
          </a:xfrm>
          <a:custGeom>
            <a:avLst/>
            <a:gdLst/>
            <a:ahLst/>
            <a:cxnLst/>
            <a:rect l="l" t="t" r="r" b="b"/>
            <a:pathLst>
              <a:path h="1282700">
                <a:moveTo>
                  <a:pt x="0" y="0"/>
                </a:moveTo>
                <a:lnTo>
                  <a:pt x="0" y="1282446"/>
                </a:lnTo>
              </a:path>
            </a:pathLst>
          </a:custGeom>
          <a:ln w="47243">
            <a:solidFill>
              <a:srgbClr val="326598"/>
            </a:solidFill>
          </a:ln>
        </p:spPr>
        <p:txBody>
          <a:bodyPr wrap="square" lIns="0" tIns="0" rIns="0" bIns="0" rtlCol="0"/>
          <a:lstStyle/>
          <a:p>
            <a:endParaRPr/>
          </a:p>
        </p:txBody>
      </p:sp>
      <p:sp>
        <p:nvSpPr>
          <p:cNvPr id="12" name="object 12"/>
          <p:cNvSpPr/>
          <p:nvPr/>
        </p:nvSpPr>
        <p:spPr>
          <a:xfrm>
            <a:off x="2939795" y="1652016"/>
            <a:ext cx="0" cy="1281430"/>
          </a:xfrm>
          <a:custGeom>
            <a:avLst/>
            <a:gdLst/>
            <a:ahLst/>
            <a:cxnLst/>
            <a:rect l="l" t="t" r="r" b="b"/>
            <a:pathLst>
              <a:path h="1281430">
                <a:moveTo>
                  <a:pt x="0" y="0"/>
                </a:moveTo>
                <a:lnTo>
                  <a:pt x="0" y="1280922"/>
                </a:lnTo>
              </a:path>
            </a:pathLst>
          </a:custGeom>
          <a:ln w="47243">
            <a:solidFill>
              <a:srgbClr val="326598"/>
            </a:solidFill>
          </a:ln>
        </p:spPr>
        <p:txBody>
          <a:bodyPr wrap="square" lIns="0" tIns="0" rIns="0" bIns="0" rtlCol="0"/>
          <a:lstStyle/>
          <a:p>
            <a:endParaRPr/>
          </a:p>
        </p:txBody>
      </p:sp>
      <p:sp>
        <p:nvSpPr>
          <p:cNvPr id="13" name="object 13"/>
          <p:cNvSpPr/>
          <p:nvPr/>
        </p:nvSpPr>
        <p:spPr>
          <a:xfrm>
            <a:off x="3025901" y="1687829"/>
            <a:ext cx="0" cy="1245235"/>
          </a:xfrm>
          <a:custGeom>
            <a:avLst/>
            <a:gdLst/>
            <a:ahLst/>
            <a:cxnLst/>
            <a:rect l="l" t="t" r="r" b="b"/>
            <a:pathLst>
              <a:path h="1245235">
                <a:moveTo>
                  <a:pt x="0" y="0"/>
                </a:moveTo>
                <a:lnTo>
                  <a:pt x="0" y="1245107"/>
                </a:lnTo>
              </a:path>
            </a:pathLst>
          </a:custGeom>
          <a:ln w="47243">
            <a:solidFill>
              <a:srgbClr val="326598"/>
            </a:solidFill>
          </a:ln>
        </p:spPr>
        <p:txBody>
          <a:bodyPr wrap="square" lIns="0" tIns="0" rIns="0" bIns="0" rtlCol="0"/>
          <a:lstStyle/>
          <a:p>
            <a:endParaRPr/>
          </a:p>
        </p:txBody>
      </p:sp>
      <p:sp>
        <p:nvSpPr>
          <p:cNvPr id="14" name="object 14"/>
          <p:cNvSpPr/>
          <p:nvPr/>
        </p:nvSpPr>
        <p:spPr>
          <a:xfrm>
            <a:off x="3110864" y="1742694"/>
            <a:ext cx="0" cy="1190625"/>
          </a:xfrm>
          <a:custGeom>
            <a:avLst/>
            <a:gdLst/>
            <a:ahLst/>
            <a:cxnLst/>
            <a:rect l="l" t="t" r="r" b="b"/>
            <a:pathLst>
              <a:path h="1190625">
                <a:moveTo>
                  <a:pt x="0" y="0"/>
                </a:moveTo>
                <a:lnTo>
                  <a:pt x="0" y="1190244"/>
                </a:lnTo>
              </a:path>
            </a:pathLst>
          </a:custGeom>
          <a:ln w="48006">
            <a:solidFill>
              <a:srgbClr val="326598"/>
            </a:solidFill>
          </a:ln>
        </p:spPr>
        <p:txBody>
          <a:bodyPr wrap="square" lIns="0" tIns="0" rIns="0" bIns="0" rtlCol="0"/>
          <a:lstStyle/>
          <a:p>
            <a:endParaRPr/>
          </a:p>
        </p:txBody>
      </p:sp>
      <p:sp>
        <p:nvSpPr>
          <p:cNvPr id="15" name="object 15"/>
          <p:cNvSpPr/>
          <p:nvPr/>
        </p:nvSpPr>
        <p:spPr>
          <a:xfrm>
            <a:off x="3195827" y="1744979"/>
            <a:ext cx="0" cy="1188085"/>
          </a:xfrm>
          <a:custGeom>
            <a:avLst/>
            <a:gdLst/>
            <a:ahLst/>
            <a:cxnLst/>
            <a:rect l="l" t="t" r="r" b="b"/>
            <a:pathLst>
              <a:path h="1188085">
                <a:moveTo>
                  <a:pt x="0" y="0"/>
                </a:moveTo>
                <a:lnTo>
                  <a:pt x="0" y="1187957"/>
                </a:lnTo>
              </a:path>
            </a:pathLst>
          </a:custGeom>
          <a:ln w="47243">
            <a:solidFill>
              <a:srgbClr val="326598"/>
            </a:solidFill>
          </a:ln>
        </p:spPr>
        <p:txBody>
          <a:bodyPr wrap="square" lIns="0" tIns="0" rIns="0" bIns="0" rtlCol="0"/>
          <a:lstStyle/>
          <a:p>
            <a:endParaRPr/>
          </a:p>
        </p:txBody>
      </p:sp>
      <p:sp>
        <p:nvSpPr>
          <p:cNvPr id="16" name="object 16"/>
          <p:cNvSpPr/>
          <p:nvPr/>
        </p:nvSpPr>
        <p:spPr>
          <a:xfrm>
            <a:off x="3281934" y="1748027"/>
            <a:ext cx="0" cy="1184910"/>
          </a:xfrm>
          <a:custGeom>
            <a:avLst/>
            <a:gdLst/>
            <a:ahLst/>
            <a:cxnLst/>
            <a:rect l="l" t="t" r="r" b="b"/>
            <a:pathLst>
              <a:path h="1184910">
                <a:moveTo>
                  <a:pt x="0" y="0"/>
                </a:moveTo>
                <a:lnTo>
                  <a:pt x="0" y="1184909"/>
                </a:lnTo>
              </a:path>
            </a:pathLst>
          </a:custGeom>
          <a:ln w="47244">
            <a:solidFill>
              <a:srgbClr val="326598"/>
            </a:solidFill>
          </a:ln>
        </p:spPr>
        <p:txBody>
          <a:bodyPr wrap="square" lIns="0" tIns="0" rIns="0" bIns="0" rtlCol="0"/>
          <a:lstStyle/>
          <a:p>
            <a:endParaRPr/>
          </a:p>
        </p:txBody>
      </p:sp>
      <p:sp>
        <p:nvSpPr>
          <p:cNvPr id="17" name="object 17"/>
          <p:cNvSpPr/>
          <p:nvPr/>
        </p:nvSpPr>
        <p:spPr>
          <a:xfrm>
            <a:off x="3366515" y="1723644"/>
            <a:ext cx="0" cy="1209675"/>
          </a:xfrm>
          <a:custGeom>
            <a:avLst/>
            <a:gdLst/>
            <a:ahLst/>
            <a:cxnLst/>
            <a:rect l="l" t="t" r="r" b="b"/>
            <a:pathLst>
              <a:path h="1209675">
                <a:moveTo>
                  <a:pt x="0" y="0"/>
                </a:moveTo>
                <a:lnTo>
                  <a:pt x="0" y="1209294"/>
                </a:lnTo>
              </a:path>
            </a:pathLst>
          </a:custGeom>
          <a:ln w="47244">
            <a:solidFill>
              <a:srgbClr val="326598"/>
            </a:solidFill>
          </a:ln>
        </p:spPr>
        <p:txBody>
          <a:bodyPr wrap="square" lIns="0" tIns="0" rIns="0" bIns="0" rtlCol="0"/>
          <a:lstStyle/>
          <a:p>
            <a:endParaRPr/>
          </a:p>
        </p:txBody>
      </p:sp>
      <p:sp>
        <p:nvSpPr>
          <p:cNvPr id="18" name="object 18"/>
          <p:cNvSpPr/>
          <p:nvPr/>
        </p:nvSpPr>
        <p:spPr>
          <a:xfrm>
            <a:off x="3451097" y="1728216"/>
            <a:ext cx="0" cy="1205230"/>
          </a:xfrm>
          <a:custGeom>
            <a:avLst/>
            <a:gdLst/>
            <a:ahLst/>
            <a:cxnLst/>
            <a:rect l="l" t="t" r="r" b="b"/>
            <a:pathLst>
              <a:path h="1205230">
                <a:moveTo>
                  <a:pt x="0" y="0"/>
                </a:moveTo>
                <a:lnTo>
                  <a:pt x="0" y="1204722"/>
                </a:lnTo>
              </a:path>
            </a:pathLst>
          </a:custGeom>
          <a:ln w="47244">
            <a:solidFill>
              <a:srgbClr val="326598"/>
            </a:solidFill>
          </a:ln>
        </p:spPr>
        <p:txBody>
          <a:bodyPr wrap="square" lIns="0" tIns="0" rIns="0" bIns="0" rtlCol="0"/>
          <a:lstStyle/>
          <a:p>
            <a:endParaRPr/>
          </a:p>
        </p:txBody>
      </p:sp>
      <p:sp>
        <p:nvSpPr>
          <p:cNvPr id="19" name="object 19"/>
          <p:cNvSpPr/>
          <p:nvPr/>
        </p:nvSpPr>
        <p:spPr>
          <a:xfrm>
            <a:off x="3537203" y="1702307"/>
            <a:ext cx="0" cy="1230630"/>
          </a:xfrm>
          <a:custGeom>
            <a:avLst/>
            <a:gdLst/>
            <a:ahLst/>
            <a:cxnLst/>
            <a:rect l="l" t="t" r="r" b="b"/>
            <a:pathLst>
              <a:path h="1230630">
                <a:moveTo>
                  <a:pt x="0" y="0"/>
                </a:moveTo>
                <a:lnTo>
                  <a:pt x="0" y="1230629"/>
                </a:lnTo>
              </a:path>
            </a:pathLst>
          </a:custGeom>
          <a:ln w="47244">
            <a:solidFill>
              <a:srgbClr val="326598"/>
            </a:solidFill>
          </a:ln>
        </p:spPr>
        <p:txBody>
          <a:bodyPr wrap="square" lIns="0" tIns="0" rIns="0" bIns="0" rtlCol="0"/>
          <a:lstStyle/>
          <a:p>
            <a:endParaRPr/>
          </a:p>
        </p:txBody>
      </p:sp>
      <p:sp>
        <p:nvSpPr>
          <p:cNvPr id="20" name="object 20"/>
          <p:cNvSpPr/>
          <p:nvPr/>
        </p:nvSpPr>
        <p:spPr>
          <a:xfrm>
            <a:off x="3621785" y="1706879"/>
            <a:ext cx="0" cy="1226185"/>
          </a:xfrm>
          <a:custGeom>
            <a:avLst/>
            <a:gdLst/>
            <a:ahLst/>
            <a:cxnLst/>
            <a:rect l="l" t="t" r="r" b="b"/>
            <a:pathLst>
              <a:path h="1226185">
                <a:moveTo>
                  <a:pt x="0" y="0"/>
                </a:moveTo>
                <a:lnTo>
                  <a:pt x="0" y="1226057"/>
                </a:lnTo>
              </a:path>
            </a:pathLst>
          </a:custGeom>
          <a:ln w="47244">
            <a:solidFill>
              <a:srgbClr val="326598"/>
            </a:solidFill>
          </a:ln>
        </p:spPr>
        <p:txBody>
          <a:bodyPr wrap="square" lIns="0" tIns="0" rIns="0" bIns="0" rtlCol="0"/>
          <a:lstStyle/>
          <a:p>
            <a:endParaRPr/>
          </a:p>
        </p:txBody>
      </p:sp>
      <p:sp>
        <p:nvSpPr>
          <p:cNvPr id="21" name="object 21"/>
          <p:cNvSpPr/>
          <p:nvPr/>
        </p:nvSpPr>
        <p:spPr>
          <a:xfrm>
            <a:off x="3706367" y="1680972"/>
            <a:ext cx="0" cy="1252220"/>
          </a:xfrm>
          <a:custGeom>
            <a:avLst/>
            <a:gdLst/>
            <a:ahLst/>
            <a:cxnLst/>
            <a:rect l="l" t="t" r="r" b="b"/>
            <a:pathLst>
              <a:path h="1252220">
                <a:moveTo>
                  <a:pt x="0" y="0"/>
                </a:moveTo>
                <a:lnTo>
                  <a:pt x="0" y="1251966"/>
                </a:lnTo>
              </a:path>
            </a:pathLst>
          </a:custGeom>
          <a:ln w="47244">
            <a:solidFill>
              <a:srgbClr val="326598"/>
            </a:solidFill>
          </a:ln>
        </p:spPr>
        <p:txBody>
          <a:bodyPr wrap="square" lIns="0" tIns="0" rIns="0" bIns="0" rtlCol="0"/>
          <a:lstStyle/>
          <a:p>
            <a:endParaRPr/>
          </a:p>
        </p:txBody>
      </p:sp>
      <p:sp>
        <p:nvSpPr>
          <p:cNvPr id="22" name="object 22"/>
          <p:cNvSpPr/>
          <p:nvPr/>
        </p:nvSpPr>
        <p:spPr>
          <a:xfrm>
            <a:off x="3792473" y="1684782"/>
            <a:ext cx="0" cy="1248410"/>
          </a:xfrm>
          <a:custGeom>
            <a:avLst/>
            <a:gdLst/>
            <a:ahLst/>
            <a:cxnLst/>
            <a:rect l="l" t="t" r="r" b="b"/>
            <a:pathLst>
              <a:path h="1248410">
                <a:moveTo>
                  <a:pt x="0" y="0"/>
                </a:moveTo>
                <a:lnTo>
                  <a:pt x="0" y="1248155"/>
                </a:lnTo>
              </a:path>
            </a:pathLst>
          </a:custGeom>
          <a:ln w="47244">
            <a:solidFill>
              <a:srgbClr val="326598"/>
            </a:solidFill>
          </a:ln>
        </p:spPr>
        <p:txBody>
          <a:bodyPr wrap="square" lIns="0" tIns="0" rIns="0" bIns="0" rtlCol="0"/>
          <a:lstStyle/>
          <a:p>
            <a:endParaRPr/>
          </a:p>
        </p:txBody>
      </p:sp>
      <p:sp>
        <p:nvSpPr>
          <p:cNvPr id="23" name="object 23"/>
          <p:cNvSpPr/>
          <p:nvPr/>
        </p:nvSpPr>
        <p:spPr>
          <a:xfrm>
            <a:off x="3877055" y="1658111"/>
            <a:ext cx="0" cy="1275080"/>
          </a:xfrm>
          <a:custGeom>
            <a:avLst/>
            <a:gdLst/>
            <a:ahLst/>
            <a:cxnLst/>
            <a:rect l="l" t="t" r="r" b="b"/>
            <a:pathLst>
              <a:path h="1275080">
                <a:moveTo>
                  <a:pt x="0" y="0"/>
                </a:moveTo>
                <a:lnTo>
                  <a:pt x="0" y="1274826"/>
                </a:lnTo>
              </a:path>
            </a:pathLst>
          </a:custGeom>
          <a:ln w="47244">
            <a:solidFill>
              <a:srgbClr val="326598"/>
            </a:solidFill>
          </a:ln>
        </p:spPr>
        <p:txBody>
          <a:bodyPr wrap="square" lIns="0" tIns="0" rIns="0" bIns="0" rtlCol="0"/>
          <a:lstStyle/>
          <a:p>
            <a:endParaRPr/>
          </a:p>
        </p:txBody>
      </p:sp>
      <p:sp>
        <p:nvSpPr>
          <p:cNvPr id="24" name="object 24"/>
          <p:cNvSpPr/>
          <p:nvPr/>
        </p:nvSpPr>
        <p:spPr>
          <a:xfrm>
            <a:off x="3961638" y="1663445"/>
            <a:ext cx="0" cy="1270000"/>
          </a:xfrm>
          <a:custGeom>
            <a:avLst/>
            <a:gdLst/>
            <a:ahLst/>
            <a:cxnLst/>
            <a:rect l="l" t="t" r="r" b="b"/>
            <a:pathLst>
              <a:path h="1270000">
                <a:moveTo>
                  <a:pt x="0" y="0"/>
                </a:moveTo>
                <a:lnTo>
                  <a:pt x="0" y="1269492"/>
                </a:lnTo>
              </a:path>
            </a:pathLst>
          </a:custGeom>
          <a:ln w="47244">
            <a:solidFill>
              <a:srgbClr val="326598"/>
            </a:solidFill>
          </a:ln>
        </p:spPr>
        <p:txBody>
          <a:bodyPr wrap="square" lIns="0" tIns="0" rIns="0" bIns="0" rtlCol="0"/>
          <a:lstStyle/>
          <a:p>
            <a:endParaRPr/>
          </a:p>
        </p:txBody>
      </p:sp>
      <p:sp>
        <p:nvSpPr>
          <p:cNvPr id="25" name="object 25"/>
          <p:cNvSpPr/>
          <p:nvPr/>
        </p:nvSpPr>
        <p:spPr>
          <a:xfrm>
            <a:off x="4047744" y="1636014"/>
            <a:ext cx="0" cy="1297305"/>
          </a:xfrm>
          <a:custGeom>
            <a:avLst/>
            <a:gdLst/>
            <a:ahLst/>
            <a:cxnLst/>
            <a:rect l="l" t="t" r="r" b="b"/>
            <a:pathLst>
              <a:path h="1297305">
                <a:moveTo>
                  <a:pt x="0" y="0"/>
                </a:moveTo>
                <a:lnTo>
                  <a:pt x="0" y="1296924"/>
                </a:lnTo>
              </a:path>
            </a:pathLst>
          </a:custGeom>
          <a:ln w="47244">
            <a:solidFill>
              <a:srgbClr val="326598"/>
            </a:solidFill>
          </a:ln>
        </p:spPr>
        <p:txBody>
          <a:bodyPr wrap="square" lIns="0" tIns="0" rIns="0" bIns="0" rtlCol="0"/>
          <a:lstStyle/>
          <a:p>
            <a:endParaRPr/>
          </a:p>
        </p:txBody>
      </p:sp>
      <p:sp>
        <p:nvSpPr>
          <p:cNvPr id="26" name="object 26"/>
          <p:cNvSpPr/>
          <p:nvPr/>
        </p:nvSpPr>
        <p:spPr>
          <a:xfrm>
            <a:off x="4132326" y="1642110"/>
            <a:ext cx="0" cy="1290955"/>
          </a:xfrm>
          <a:custGeom>
            <a:avLst/>
            <a:gdLst/>
            <a:ahLst/>
            <a:cxnLst/>
            <a:rect l="l" t="t" r="r" b="b"/>
            <a:pathLst>
              <a:path h="1290955">
                <a:moveTo>
                  <a:pt x="0" y="0"/>
                </a:moveTo>
                <a:lnTo>
                  <a:pt x="0" y="1290827"/>
                </a:lnTo>
              </a:path>
            </a:pathLst>
          </a:custGeom>
          <a:ln w="47244">
            <a:solidFill>
              <a:srgbClr val="326598"/>
            </a:solidFill>
          </a:ln>
        </p:spPr>
        <p:txBody>
          <a:bodyPr wrap="square" lIns="0" tIns="0" rIns="0" bIns="0" rtlCol="0"/>
          <a:lstStyle/>
          <a:p>
            <a:endParaRPr/>
          </a:p>
        </p:txBody>
      </p:sp>
      <p:sp>
        <p:nvSpPr>
          <p:cNvPr id="27" name="object 27"/>
          <p:cNvSpPr/>
          <p:nvPr/>
        </p:nvSpPr>
        <p:spPr>
          <a:xfrm>
            <a:off x="4217289" y="1613153"/>
            <a:ext cx="0" cy="1320165"/>
          </a:xfrm>
          <a:custGeom>
            <a:avLst/>
            <a:gdLst/>
            <a:ahLst/>
            <a:cxnLst/>
            <a:rect l="l" t="t" r="r" b="b"/>
            <a:pathLst>
              <a:path h="1320164">
                <a:moveTo>
                  <a:pt x="0" y="0"/>
                </a:moveTo>
                <a:lnTo>
                  <a:pt x="0" y="1319783"/>
                </a:lnTo>
              </a:path>
            </a:pathLst>
          </a:custGeom>
          <a:ln w="48005">
            <a:solidFill>
              <a:srgbClr val="326598"/>
            </a:solidFill>
          </a:ln>
        </p:spPr>
        <p:txBody>
          <a:bodyPr wrap="square" lIns="0" tIns="0" rIns="0" bIns="0" rtlCol="0"/>
          <a:lstStyle/>
          <a:p>
            <a:endParaRPr/>
          </a:p>
        </p:txBody>
      </p:sp>
      <p:sp>
        <p:nvSpPr>
          <p:cNvPr id="28" name="object 28"/>
          <p:cNvSpPr/>
          <p:nvPr/>
        </p:nvSpPr>
        <p:spPr>
          <a:xfrm>
            <a:off x="4303395" y="1620774"/>
            <a:ext cx="0" cy="1312545"/>
          </a:xfrm>
          <a:custGeom>
            <a:avLst/>
            <a:gdLst/>
            <a:ahLst/>
            <a:cxnLst/>
            <a:rect l="l" t="t" r="r" b="b"/>
            <a:pathLst>
              <a:path h="1312545">
                <a:moveTo>
                  <a:pt x="0" y="0"/>
                </a:moveTo>
                <a:lnTo>
                  <a:pt x="0" y="1312164"/>
                </a:lnTo>
              </a:path>
            </a:pathLst>
          </a:custGeom>
          <a:ln w="48005">
            <a:solidFill>
              <a:srgbClr val="326598"/>
            </a:solidFill>
          </a:ln>
        </p:spPr>
        <p:txBody>
          <a:bodyPr wrap="square" lIns="0" tIns="0" rIns="0" bIns="0" rtlCol="0"/>
          <a:lstStyle/>
          <a:p>
            <a:endParaRPr/>
          </a:p>
        </p:txBody>
      </p:sp>
      <p:sp>
        <p:nvSpPr>
          <p:cNvPr id="29" name="object 29"/>
          <p:cNvSpPr/>
          <p:nvPr/>
        </p:nvSpPr>
        <p:spPr>
          <a:xfrm>
            <a:off x="4387977" y="1591817"/>
            <a:ext cx="0" cy="1341120"/>
          </a:xfrm>
          <a:custGeom>
            <a:avLst/>
            <a:gdLst/>
            <a:ahLst/>
            <a:cxnLst/>
            <a:rect l="l" t="t" r="r" b="b"/>
            <a:pathLst>
              <a:path h="1341120">
                <a:moveTo>
                  <a:pt x="0" y="0"/>
                </a:moveTo>
                <a:lnTo>
                  <a:pt x="0" y="1341120"/>
                </a:lnTo>
              </a:path>
            </a:pathLst>
          </a:custGeom>
          <a:ln w="48005">
            <a:solidFill>
              <a:srgbClr val="326598"/>
            </a:solidFill>
          </a:ln>
        </p:spPr>
        <p:txBody>
          <a:bodyPr wrap="square" lIns="0" tIns="0" rIns="0" bIns="0" rtlCol="0"/>
          <a:lstStyle/>
          <a:p>
            <a:endParaRPr/>
          </a:p>
        </p:txBody>
      </p:sp>
      <p:sp>
        <p:nvSpPr>
          <p:cNvPr id="30" name="object 30"/>
          <p:cNvSpPr/>
          <p:nvPr/>
        </p:nvSpPr>
        <p:spPr>
          <a:xfrm>
            <a:off x="4472940" y="1599438"/>
            <a:ext cx="0" cy="1333500"/>
          </a:xfrm>
          <a:custGeom>
            <a:avLst/>
            <a:gdLst/>
            <a:ahLst/>
            <a:cxnLst/>
            <a:rect l="l" t="t" r="r" b="b"/>
            <a:pathLst>
              <a:path h="1333500">
                <a:moveTo>
                  <a:pt x="0" y="0"/>
                </a:moveTo>
                <a:lnTo>
                  <a:pt x="0" y="1333500"/>
                </a:lnTo>
              </a:path>
            </a:pathLst>
          </a:custGeom>
          <a:ln w="47244">
            <a:solidFill>
              <a:srgbClr val="326598"/>
            </a:solidFill>
          </a:ln>
        </p:spPr>
        <p:txBody>
          <a:bodyPr wrap="square" lIns="0" tIns="0" rIns="0" bIns="0" rtlCol="0"/>
          <a:lstStyle/>
          <a:p>
            <a:endParaRPr/>
          </a:p>
        </p:txBody>
      </p:sp>
      <p:sp>
        <p:nvSpPr>
          <p:cNvPr id="31" name="object 31"/>
          <p:cNvSpPr/>
          <p:nvPr/>
        </p:nvSpPr>
        <p:spPr>
          <a:xfrm>
            <a:off x="4559046" y="1570482"/>
            <a:ext cx="0" cy="1362710"/>
          </a:xfrm>
          <a:custGeom>
            <a:avLst/>
            <a:gdLst/>
            <a:ahLst/>
            <a:cxnLst/>
            <a:rect l="l" t="t" r="r" b="b"/>
            <a:pathLst>
              <a:path h="1362710">
                <a:moveTo>
                  <a:pt x="0" y="0"/>
                </a:moveTo>
                <a:lnTo>
                  <a:pt x="0" y="1362455"/>
                </a:lnTo>
              </a:path>
            </a:pathLst>
          </a:custGeom>
          <a:ln w="47244">
            <a:solidFill>
              <a:srgbClr val="326598"/>
            </a:solidFill>
          </a:ln>
        </p:spPr>
        <p:txBody>
          <a:bodyPr wrap="square" lIns="0" tIns="0" rIns="0" bIns="0" rtlCol="0"/>
          <a:lstStyle/>
          <a:p>
            <a:endParaRPr/>
          </a:p>
        </p:txBody>
      </p:sp>
      <p:sp>
        <p:nvSpPr>
          <p:cNvPr id="32" name="object 32"/>
          <p:cNvSpPr/>
          <p:nvPr/>
        </p:nvSpPr>
        <p:spPr>
          <a:xfrm>
            <a:off x="4643628" y="1577339"/>
            <a:ext cx="0" cy="1355725"/>
          </a:xfrm>
          <a:custGeom>
            <a:avLst/>
            <a:gdLst/>
            <a:ahLst/>
            <a:cxnLst/>
            <a:rect l="l" t="t" r="r" b="b"/>
            <a:pathLst>
              <a:path h="1355725">
                <a:moveTo>
                  <a:pt x="0" y="0"/>
                </a:moveTo>
                <a:lnTo>
                  <a:pt x="0" y="1355598"/>
                </a:lnTo>
              </a:path>
            </a:pathLst>
          </a:custGeom>
          <a:ln w="47244">
            <a:solidFill>
              <a:srgbClr val="326598"/>
            </a:solidFill>
          </a:ln>
        </p:spPr>
        <p:txBody>
          <a:bodyPr wrap="square" lIns="0" tIns="0" rIns="0" bIns="0" rtlCol="0"/>
          <a:lstStyle/>
          <a:p>
            <a:endParaRPr/>
          </a:p>
        </p:txBody>
      </p:sp>
      <p:sp>
        <p:nvSpPr>
          <p:cNvPr id="33" name="object 33"/>
          <p:cNvSpPr/>
          <p:nvPr/>
        </p:nvSpPr>
        <p:spPr>
          <a:xfrm>
            <a:off x="4728209" y="1549146"/>
            <a:ext cx="0" cy="1384300"/>
          </a:xfrm>
          <a:custGeom>
            <a:avLst/>
            <a:gdLst/>
            <a:ahLst/>
            <a:cxnLst/>
            <a:rect l="l" t="t" r="r" b="b"/>
            <a:pathLst>
              <a:path h="1384300">
                <a:moveTo>
                  <a:pt x="0" y="0"/>
                </a:moveTo>
                <a:lnTo>
                  <a:pt x="0" y="1383792"/>
                </a:lnTo>
              </a:path>
            </a:pathLst>
          </a:custGeom>
          <a:ln w="47244">
            <a:solidFill>
              <a:srgbClr val="326598"/>
            </a:solidFill>
          </a:ln>
        </p:spPr>
        <p:txBody>
          <a:bodyPr wrap="square" lIns="0" tIns="0" rIns="0" bIns="0" rtlCol="0"/>
          <a:lstStyle/>
          <a:p>
            <a:endParaRPr/>
          </a:p>
        </p:txBody>
      </p:sp>
      <p:sp>
        <p:nvSpPr>
          <p:cNvPr id="34" name="object 34"/>
          <p:cNvSpPr/>
          <p:nvPr/>
        </p:nvSpPr>
        <p:spPr>
          <a:xfrm>
            <a:off x="4814315" y="1559052"/>
            <a:ext cx="0" cy="1374140"/>
          </a:xfrm>
          <a:custGeom>
            <a:avLst/>
            <a:gdLst/>
            <a:ahLst/>
            <a:cxnLst/>
            <a:rect l="l" t="t" r="r" b="b"/>
            <a:pathLst>
              <a:path h="1374139">
                <a:moveTo>
                  <a:pt x="0" y="0"/>
                </a:moveTo>
                <a:lnTo>
                  <a:pt x="0" y="1373886"/>
                </a:lnTo>
              </a:path>
            </a:pathLst>
          </a:custGeom>
          <a:ln w="47244">
            <a:solidFill>
              <a:srgbClr val="326598"/>
            </a:solidFill>
          </a:ln>
        </p:spPr>
        <p:txBody>
          <a:bodyPr wrap="square" lIns="0" tIns="0" rIns="0" bIns="0" rtlCol="0"/>
          <a:lstStyle/>
          <a:p>
            <a:endParaRPr/>
          </a:p>
        </p:txBody>
      </p:sp>
      <p:sp>
        <p:nvSpPr>
          <p:cNvPr id="35" name="object 35"/>
          <p:cNvSpPr/>
          <p:nvPr/>
        </p:nvSpPr>
        <p:spPr>
          <a:xfrm>
            <a:off x="4898897" y="1530096"/>
            <a:ext cx="0" cy="1403350"/>
          </a:xfrm>
          <a:custGeom>
            <a:avLst/>
            <a:gdLst/>
            <a:ahLst/>
            <a:cxnLst/>
            <a:rect l="l" t="t" r="r" b="b"/>
            <a:pathLst>
              <a:path h="1403350">
                <a:moveTo>
                  <a:pt x="0" y="0"/>
                </a:moveTo>
                <a:lnTo>
                  <a:pt x="0" y="1402842"/>
                </a:lnTo>
              </a:path>
            </a:pathLst>
          </a:custGeom>
          <a:ln w="47244">
            <a:solidFill>
              <a:srgbClr val="326598"/>
            </a:solidFill>
          </a:ln>
        </p:spPr>
        <p:txBody>
          <a:bodyPr wrap="square" lIns="0" tIns="0" rIns="0" bIns="0" rtlCol="0"/>
          <a:lstStyle/>
          <a:p>
            <a:endParaRPr/>
          </a:p>
        </p:txBody>
      </p:sp>
      <p:sp>
        <p:nvSpPr>
          <p:cNvPr id="36" name="object 36"/>
          <p:cNvSpPr/>
          <p:nvPr/>
        </p:nvSpPr>
        <p:spPr>
          <a:xfrm>
            <a:off x="4983479" y="1541525"/>
            <a:ext cx="0" cy="1391920"/>
          </a:xfrm>
          <a:custGeom>
            <a:avLst/>
            <a:gdLst/>
            <a:ahLst/>
            <a:cxnLst/>
            <a:rect l="l" t="t" r="r" b="b"/>
            <a:pathLst>
              <a:path h="1391920">
                <a:moveTo>
                  <a:pt x="0" y="0"/>
                </a:moveTo>
                <a:lnTo>
                  <a:pt x="0" y="1391412"/>
                </a:lnTo>
              </a:path>
            </a:pathLst>
          </a:custGeom>
          <a:ln w="47244">
            <a:solidFill>
              <a:srgbClr val="326598"/>
            </a:solidFill>
          </a:ln>
        </p:spPr>
        <p:txBody>
          <a:bodyPr wrap="square" lIns="0" tIns="0" rIns="0" bIns="0" rtlCol="0"/>
          <a:lstStyle/>
          <a:p>
            <a:endParaRPr/>
          </a:p>
        </p:txBody>
      </p:sp>
      <p:sp>
        <p:nvSpPr>
          <p:cNvPr id="37" name="object 37"/>
          <p:cNvSpPr/>
          <p:nvPr/>
        </p:nvSpPr>
        <p:spPr>
          <a:xfrm>
            <a:off x="5069585" y="1513332"/>
            <a:ext cx="0" cy="1419860"/>
          </a:xfrm>
          <a:custGeom>
            <a:avLst/>
            <a:gdLst/>
            <a:ahLst/>
            <a:cxnLst/>
            <a:rect l="l" t="t" r="r" b="b"/>
            <a:pathLst>
              <a:path h="1419860">
                <a:moveTo>
                  <a:pt x="0" y="0"/>
                </a:moveTo>
                <a:lnTo>
                  <a:pt x="0" y="1419605"/>
                </a:lnTo>
              </a:path>
            </a:pathLst>
          </a:custGeom>
          <a:ln w="47244">
            <a:solidFill>
              <a:srgbClr val="326598"/>
            </a:solidFill>
          </a:ln>
        </p:spPr>
        <p:txBody>
          <a:bodyPr wrap="square" lIns="0" tIns="0" rIns="0" bIns="0" rtlCol="0"/>
          <a:lstStyle/>
          <a:p>
            <a:endParaRPr/>
          </a:p>
        </p:txBody>
      </p:sp>
      <p:sp>
        <p:nvSpPr>
          <p:cNvPr id="38" name="object 38"/>
          <p:cNvSpPr/>
          <p:nvPr/>
        </p:nvSpPr>
        <p:spPr>
          <a:xfrm>
            <a:off x="5154167" y="1524761"/>
            <a:ext cx="0" cy="1408430"/>
          </a:xfrm>
          <a:custGeom>
            <a:avLst/>
            <a:gdLst/>
            <a:ahLst/>
            <a:cxnLst/>
            <a:rect l="l" t="t" r="r" b="b"/>
            <a:pathLst>
              <a:path h="1408430">
                <a:moveTo>
                  <a:pt x="0" y="0"/>
                </a:moveTo>
                <a:lnTo>
                  <a:pt x="0" y="1408176"/>
                </a:lnTo>
              </a:path>
            </a:pathLst>
          </a:custGeom>
          <a:ln w="47244">
            <a:solidFill>
              <a:srgbClr val="326598"/>
            </a:solidFill>
          </a:ln>
        </p:spPr>
        <p:txBody>
          <a:bodyPr wrap="square" lIns="0" tIns="0" rIns="0" bIns="0" rtlCol="0"/>
          <a:lstStyle/>
          <a:p>
            <a:endParaRPr/>
          </a:p>
        </p:txBody>
      </p:sp>
      <p:sp>
        <p:nvSpPr>
          <p:cNvPr id="39" name="object 39"/>
          <p:cNvSpPr/>
          <p:nvPr/>
        </p:nvSpPr>
        <p:spPr>
          <a:xfrm>
            <a:off x="5238750" y="1495805"/>
            <a:ext cx="0" cy="1437640"/>
          </a:xfrm>
          <a:custGeom>
            <a:avLst/>
            <a:gdLst/>
            <a:ahLst/>
            <a:cxnLst/>
            <a:rect l="l" t="t" r="r" b="b"/>
            <a:pathLst>
              <a:path h="1437639">
                <a:moveTo>
                  <a:pt x="0" y="0"/>
                </a:moveTo>
                <a:lnTo>
                  <a:pt x="0" y="1437131"/>
                </a:lnTo>
              </a:path>
            </a:pathLst>
          </a:custGeom>
          <a:ln w="47244">
            <a:solidFill>
              <a:srgbClr val="326598"/>
            </a:solidFill>
          </a:ln>
        </p:spPr>
        <p:txBody>
          <a:bodyPr wrap="square" lIns="0" tIns="0" rIns="0" bIns="0" rtlCol="0"/>
          <a:lstStyle/>
          <a:p>
            <a:endParaRPr/>
          </a:p>
        </p:txBody>
      </p:sp>
      <p:sp>
        <p:nvSpPr>
          <p:cNvPr id="40" name="object 40"/>
          <p:cNvSpPr/>
          <p:nvPr/>
        </p:nvSpPr>
        <p:spPr>
          <a:xfrm>
            <a:off x="5324855" y="1508760"/>
            <a:ext cx="0" cy="1424305"/>
          </a:xfrm>
          <a:custGeom>
            <a:avLst/>
            <a:gdLst/>
            <a:ahLst/>
            <a:cxnLst/>
            <a:rect l="l" t="t" r="r" b="b"/>
            <a:pathLst>
              <a:path h="1424305">
                <a:moveTo>
                  <a:pt x="0" y="0"/>
                </a:moveTo>
                <a:lnTo>
                  <a:pt x="0" y="1424177"/>
                </a:lnTo>
              </a:path>
            </a:pathLst>
          </a:custGeom>
          <a:ln w="47244">
            <a:solidFill>
              <a:srgbClr val="326598"/>
            </a:solidFill>
          </a:ln>
        </p:spPr>
        <p:txBody>
          <a:bodyPr wrap="square" lIns="0" tIns="0" rIns="0" bIns="0" rtlCol="0"/>
          <a:lstStyle/>
          <a:p>
            <a:endParaRPr/>
          </a:p>
        </p:txBody>
      </p:sp>
      <p:sp>
        <p:nvSpPr>
          <p:cNvPr id="41" name="object 41"/>
          <p:cNvSpPr/>
          <p:nvPr/>
        </p:nvSpPr>
        <p:spPr>
          <a:xfrm>
            <a:off x="5367528" y="1415796"/>
            <a:ext cx="0" cy="1517650"/>
          </a:xfrm>
          <a:custGeom>
            <a:avLst/>
            <a:gdLst/>
            <a:ahLst/>
            <a:cxnLst/>
            <a:rect l="l" t="t" r="r" b="b"/>
            <a:pathLst>
              <a:path h="1517650">
                <a:moveTo>
                  <a:pt x="0" y="0"/>
                </a:moveTo>
                <a:lnTo>
                  <a:pt x="0" y="1517142"/>
                </a:lnTo>
              </a:path>
            </a:pathLst>
          </a:custGeom>
          <a:ln w="3175">
            <a:solidFill>
              <a:srgbClr val="3F3F3F"/>
            </a:solidFill>
          </a:ln>
        </p:spPr>
        <p:txBody>
          <a:bodyPr wrap="square" lIns="0" tIns="0" rIns="0" bIns="0" rtlCol="0"/>
          <a:lstStyle/>
          <a:p>
            <a:endParaRPr/>
          </a:p>
        </p:txBody>
      </p:sp>
      <p:sp>
        <p:nvSpPr>
          <p:cNvPr id="42" name="object 42"/>
          <p:cNvSpPr/>
          <p:nvPr/>
        </p:nvSpPr>
        <p:spPr>
          <a:xfrm>
            <a:off x="5334000" y="2932938"/>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3" name="object 43"/>
          <p:cNvSpPr/>
          <p:nvPr/>
        </p:nvSpPr>
        <p:spPr>
          <a:xfrm>
            <a:off x="5334000" y="2426969"/>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4" name="object 44"/>
          <p:cNvSpPr/>
          <p:nvPr/>
        </p:nvSpPr>
        <p:spPr>
          <a:xfrm>
            <a:off x="5334000" y="1921383"/>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5" name="object 45"/>
          <p:cNvSpPr/>
          <p:nvPr/>
        </p:nvSpPr>
        <p:spPr>
          <a:xfrm>
            <a:off x="5334000" y="1415795"/>
            <a:ext cx="64769" cy="0"/>
          </a:xfrm>
          <a:custGeom>
            <a:avLst/>
            <a:gdLst/>
            <a:ahLst/>
            <a:cxnLst/>
            <a:rect l="l" t="t" r="r" b="b"/>
            <a:pathLst>
              <a:path w="64770">
                <a:moveTo>
                  <a:pt x="0" y="0"/>
                </a:moveTo>
                <a:lnTo>
                  <a:pt x="64770" y="0"/>
                </a:lnTo>
              </a:path>
            </a:pathLst>
          </a:custGeom>
          <a:ln w="3175">
            <a:solidFill>
              <a:srgbClr val="3F3F3F"/>
            </a:solidFill>
          </a:ln>
        </p:spPr>
        <p:txBody>
          <a:bodyPr wrap="square" lIns="0" tIns="0" rIns="0" bIns="0" rtlCol="0"/>
          <a:lstStyle/>
          <a:p>
            <a:endParaRPr/>
          </a:p>
        </p:txBody>
      </p:sp>
      <p:sp>
        <p:nvSpPr>
          <p:cNvPr id="46" name="object 46"/>
          <p:cNvSpPr/>
          <p:nvPr/>
        </p:nvSpPr>
        <p:spPr>
          <a:xfrm>
            <a:off x="2685288" y="1415796"/>
            <a:ext cx="0" cy="1550035"/>
          </a:xfrm>
          <a:custGeom>
            <a:avLst/>
            <a:gdLst/>
            <a:ahLst/>
            <a:cxnLst/>
            <a:rect l="l" t="t" r="r" b="b"/>
            <a:pathLst>
              <a:path h="1550035">
                <a:moveTo>
                  <a:pt x="0" y="0"/>
                </a:moveTo>
                <a:lnTo>
                  <a:pt x="0" y="1549907"/>
                </a:lnTo>
              </a:path>
            </a:pathLst>
          </a:custGeom>
          <a:ln w="3175">
            <a:solidFill>
              <a:srgbClr val="3F3F3F"/>
            </a:solidFill>
          </a:ln>
        </p:spPr>
        <p:txBody>
          <a:bodyPr wrap="square" lIns="0" tIns="0" rIns="0" bIns="0" rtlCol="0"/>
          <a:lstStyle/>
          <a:p>
            <a:endParaRPr/>
          </a:p>
        </p:txBody>
      </p:sp>
      <p:sp>
        <p:nvSpPr>
          <p:cNvPr id="47" name="object 47"/>
          <p:cNvSpPr/>
          <p:nvPr/>
        </p:nvSpPr>
        <p:spPr>
          <a:xfrm>
            <a:off x="2652522" y="2932938"/>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48" name="object 48"/>
          <p:cNvSpPr/>
          <p:nvPr/>
        </p:nvSpPr>
        <p:spPr>
          <a:xfrm>
            <a:off x="2652522" y="2716529"/>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49" name="object 49"/>
          <p:cNvSpPr/>
          <p:nvPr/>
        </p:nvSpPr>
        <p:spPr>
          <a:xfrm>
            <a:off x="2652522" y="2500122"/>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50" name="object 50"/>
          <p:cNvSpPr/>
          <p:nvPr/>
        </p:nvSpPr>
        <p:spPr>
          <a:xfrm>
            <a:off x="2652522" y="2282570"/>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51" name="object 51"/>
          <p:cNvSpPr/>
          <p:nvPr/>
        </p:nvSpPr>
        <p:spPr>
          <a:xfrm>
            <a:off x="2652522" y="2066163"/>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52" name="object 52"/>
          <p:cNvSpPr/>
          <p:nvPr/>
        </p:nvSpPr>
        <p:spPr>
          <a:xfrm>
            <a:off x="2652522" y="1848611"/>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53" name="object 53"/>
          <p:cNvSpPr/>
          <p:nvPr/>
        </p:nvSpPr>
        <p:spPr>
          <a:xfrm>
            <a:off x="2652522" y="1632203"/>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54" name="object 54"/>
          <p:cNvSpPr/>
          <p:nvPr/>
        </p:nvSpPr>
        <p:spPr>
          <a:xfrm>
            <a:off x="2652522" y="1415795"/>
            <a:ext cx="66040" cy="0"/>
          </a:xfrm>
          <a:custGeom>
            <a:avLst/>
            <a:gdLst/>
            <a:ahLst/>
            <a:cxnLst/>
            <a:rect l="l" t="t" r="r" b="b"/>
            <a:pathLst>
              <a:path w="66039">
                <a:moveTo>
                  <a:pt x="0" y="0"/>
                </a:moveTo>
                <a:lnTo>
                  <a:pt x="65531" y="0"/>
                </a:lnTo>
              </a:path>
            </a:pathLst>
          </a:custGeom>
          <a:ln w="3175">
            <a:solidFill>
              <a:srgbClr val="3F3F3F"/>
            </a:solidFill>
          </a:ln>
        </p:spPr>
        <p:txBody>
          <a:bodyPr wrap="square" lIns="0" tIns="0" rIns="0" bIns="0" rtlCol="0"/>
          <a:lstStyle/>
          <a:p>
            <a:endParaRPr/>
          </a:p>
        </p:txBody>
      </p:sp>
      <p:sp>
        <p:nvSpPr>
          <p:cNvPr id="55" name="object 55"/>
          <p:cNvSpPr/>
          <p:nvPr/>
        </p:nvSpPr>
        <p:spPr>
          <a:xfrm>
            <a:off x="2685288" y="2932937"/>
            <a:ext cx="2682240" cy="0"/>
          </a:xfrm>
          <a:custGeom>
            <a:avLst/>
            <a:gdLst/>
            <a:ahLst/>
            <a:cxnLst/>
            <a:rect l="l" t="t" r="r" b="b"/>
            <a:pathLst>
              <a:path w="2682240">
                <a:moveTo>
                  <a:pt x="0" y="0"/>
                </a:moveTo>
                <a:lnTo>
                  <a:pt x="2682240" y="0"/>
                </a:lnTo>
              </a:path>
            </a:pathLst>
          </a:custGeom>
          <a:ln w="3175">
            <a:solidFill>
              <a:srgbClr val="3F3F3F"/>
            </a:solidFill>
          </a:ln>
        </p:spPr>
        <p:txBody>
          <a:bodyPr wrap="square" lIns="0" tIns="0" rIns="0" bIns="0" rtlCol="0"/>
          <a:lstStyle/>
          <a:p>
            <a:endParaRPr/>
          </a:p>
        </p:txBody>
      </p:sp>
      <p:sp>
        <p:nvSpPr>
          <p:cNvPr id="56" name="object 56"/>
          <p:cNvSpPr/>
          <p:nvPr/>
        </p:nvSpPr>
        <p:spPr>
          <a:xfrm>
            <a:off x="2854451" y="2949320"/>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7" name="object 57"/>
          <p:cNvSpPr/>
          <p:nvPr/>
        </p:nvSpPr>
        <p:spPr>
          <a:xfrm>
            <a:off x="3024377" y="2949320"/>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58" name="object 58"/>
          <p:cNvSpPr/>
          <p:nvPr/>
        </p:nvSpPr>
        <p:spPr>
          <a:xfrm>
            <a:off x="3195066" y="2949320"/>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59" name="object 59"/>
          <p:cNvSpPr/>
          <p:nvPr/>
        </p:nvSpPr>
        <p:spPr>
          <a:xfrm>
            <a:off x="3365753" y="2949320"/>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0" name="object 60"/>
          <p:cNvSpPr/>
          <p:nvPr/>
        </p:nvSpPr>
        <p:spPr>
          <a:xfrm>
            <a:off x="3534917" y="294932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1" name="object 61"/>
          <p:cNvSpPr/>
          <p:nvPr/>
        </p:nvSpPr>
        <p:spPr>
          <a:xfrm>
            <a:off x="3705605" y="294932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2" name="object 62"/>
          <p:cNvSpPr/>
          <p:nvPr/>
        </p:nvSpPr>
        <p:spPr>
          <a:xfrm>
            <a:off x="3876294" y="294932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3" name="object 63"/>
          <p:cNvSpPr/>
          <p:nvPr/>
        </p:nvSpPr>
        <p:spPr>
          <a:xfrm>
            <a:off x="4045458" y="294932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4" name="object 64"/>
          <p:cNvSpPr/>
          <p:nvPr/>
        </p:nvSpPr>
        <p:spPr>
          <a:xfrm>
            <a:off x="4216146" y="294932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5" name="object 65"/>
          <p:cNvSpPr/>
          <p:nvPr/>
        </p:nvSpPr>
        <p:spPr>
          <a:xfrm>
            <a:off x="4386071" y="2949320"/>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6" name="object 66"/>
          <p:cNvSpPr/>
          <p:nvPr/>
        </p:nvSpPr>
        <p:spPr>
          <a:xfrm>
            <a:off x="4556759" y="294932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7" name="object 67"/>
          <p:cNvSpPr/>
          <p:nvPr/>
        </p:nvSpPr>
        <p:spPr>
          <a:xfrm>
            <a:off x="4727447" y="294932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8" name="object 68"/>
          <p:cNvSpPr/>
          <p:nvPr/>
        </p:nvSpPr>
        <p:spPr>
          <a:xfrm>
            <a:off x="4896611" y="2949320"/>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9" name="object 69"/>
          <p:cNvSpPr/>
          <p:nvPr/>
        </p:nvSpPr>
        <p:spPr>
          <a:xfrm>
            <a:off x="5067300" y="2949320"/>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70" name="object 70"/>
          <p:cNvSpPr/>
          <p:nvPr/>
        </p:nvSpPr>
        <p:spPr>
          <a:xfrm>
            <a:off x="5237988" y="2949320"/>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71" name="object 71"/>
          <p:cNvSpPr/>
          <p:nvPr/>
        </p:nvSpPr>
        <p:spPr>
          <a:xfrm>
            <a:off x="2685288" y="2110739"/>
            <a:ext cx="2646045" cy="196215"/>
          </a:xfrm>
          <a:custGeom>
            <a:avLst/>
            <a:gdLst/>
            <a:ahLst/>
            <a:cxnLst/>
            <a:rect l="l" t="t" r="r" b="b"/>
            <a:pathLst>
              <a:path w="2646045" h="196214">
                <a:moveTo>
                  <a:pt x="266700" y="192023"/>
                </a:moveTo>
                <a:lnTo>
                  <a:pt x="85344" y="192023"/>
                </a:lnTo>
                <a:lnTo>
                  <a:pt x="191262" y="195833"/>
                </a:lnTo>
                <a:lnTo>
                  <a:pt x="233934" y="195833"/>
                </a:lnTo>
                <a:lnTo>
                  <a:pt x="256032" y="194309"/>
                </a:lnTo>
                <a:lnTo>
                  <a:pt x="266700" y="192023"/>
                </a:lnTo>
                <a:close/>
              </a:path>
              <a:path w="2646045" h="196214">
                <a:moveTo>
                  <a:pt x="85344" y="180593"/>
                </a:moveTo>
                <a:lnTo>
                  <a:pt x="42672" y="180593"/>
                </a:lnTo>
                <a:lnTo>
                  <a:pt x="0" y="181355"/>
                </a:lnTo>
                <a:lnTo>
                  <a:pt x="0" y="192785"/>
                </a:lnTo>
                <a:lnTo>
                  <a:pt x="42672" y="192023"/>
                </a:lnTo>
                <a:lnTo>
                  <a:pt x="266700" y="192023"/>
                </a:lnTo>
                <a:lnTo>
                  <a:pt x="278130" y="189737"/>
                </a:lnTo>
                <a:lnTo>
                  <a:pt x="288798" y="187451"/>
                </a:lnTo>
                <a:lnTo>
                  <a:pt x="299466" y="184403"/>
                </a:lnTo>
                <a:lnTo>
                  <a:pt x="192024" y="184403"/>
                </a:lnTo>
                <a:lnTo>
                  <a:pt x="85344" y="180593"/>
                </a:lnTo>
                <a:close/>
              </a:path>
              <a:path w="2646045" h="196214">
                <a:moveTo>
                  <a:pt x="617220" y="113537"/>
                </a:moveTo>
                <a:lnTo>
                  <a:pt x="606552" y="113537"/>
                </a:lnTo>
                <a:lnTo>
                  <a:pt x="573786" y="115823"/>
                </a:lnTo>
                <a:lnTo>
                  <a:pt x="552450" y="118109"/>
                </a:lnTo>
                <a:lnTo>
                  <a:pt x="531114" y="121157"/>
                </a:lnTo>
                <a:lnTo>
                  <a:pt x="510540" y="123443"/>
                </a:lnTo>
                <a:lnTo>
                  <a:pt x="467868" y="126491"/>
                </a:lnTo>
                <a:lnTo>
                  <a:pt x="457200" y="128015"/>
                </a:lnTo>
                <a:lnTo>
                  <a:pt x="445770" y="128777"/>
                </a:lnTo>
                <a:lnTo>
                  <a:pt x="435102" y="130301"/>
                </a:lnTo>
                <a:lnTo>
                  <a:pt x="424434" y="132587"/>
                </a:lnTo>
                <a:lnTo>
                  <a:pt x="413766" y="135635"/>
                </a:lnTo>
                <a:lnTo>
                  <a:pt x="402336" y="138683"/>
                </a:lnTo>
                <a:lnTo>
                  <a:pt x="359664" y="153923"/>
                </a:lnTo>
                <a:lnTo>
                  <a:pt x="349758" y="157733"/>
                </a:lnTo>
                <a:lnTo>
                  <a:pt x="339090" y="160781"/>
                </a:lnTo>
                <a:lnTo>
                  <a:pt x="317754" y="167639"/>
                </a:lnTo>
                <a:lnTo>
                  <a:pt x="296418" y="173735"/>
                </a:lnTo>
                <a:lnTo>
                  <a:pt x="285750" y="176021"/>
                </a:lnTo>
                <a:lnTo>
                  <a:pt x="275844" y="179069"/>
                </a:lnTo>
                <a:lnTo>
                  <a:pt x="265176" y="181355"/>
                </a:lnTo>
                <a:lnTo>
                  <a:pt x="254508" y="182879"/>
                </a:lnTo>
                <a:lnTo>
                  <a:pt x="233934" y="184403"/>
                </a:lnTo>
                <a:lnTo>
                  <a:pt x="299466" y="184403"/>
                </a:lnTo>
                <a:lnTo>
                  <a:pt x="342138" y="172211"/>
                </a:lnTo>
                <a:lnTo>
                  <a:pt x="406146" y="149351"/>
                </a:lnTo>
                <a:lnTo>
                  <a:pt x="416814" y="146303"/>
                </a:lnTo>
                <a:lnTo>
                  <a:pt x="426720" y="144017"/>
                </a:lnTo>
                <a:lnTo>
                  <a:pt x="437388" y="141731"/>
                </a:lnTo>
                <a:lnTo>
                  <a:pt x="448056" y="140207"/>
                </a:lnTo>
                <a:lnTo>
                  <a:pt x="457962" y="139445"/>
                </a:lnTo>
                <a:lnTo>
                  <a:pt x="468630" y="137921"/>
                </a:lnTo>
                <a:lnTo>
                  <a:pt x="511302" y="134873"/>
                </a:lnTo>
                <a:lnTo>
                  <a:pt x="532638" y="131825"/>
                </a:lnTo>
                <a:lnTo>
                  <a:pt x="575310" y="127253"/>
                </a:lnTo>
                <a:lnTo>
                  <a:pt x="606552" y="124967"/>
                </a:lnTo>
                <a:lnTo>
                  <a:pt x="697230" y="124967"/>
                </a:lnTo>
                <a:lnTo>
                  <a:pt x="724662" y="121157"/>
                </a:lnTo>
                <a:lnTo>
                  <a:pt x="745998" y="118871"/>
                </a:lnTo>
                <a:lnTo>
                  <a:pt x="755904" y="117347"/>
                </a:lnTo>
                <a:lnTo>
                  <a:pt x="766572" y="116585"/>
                </a:lnTo>
                <a:lnTo>
                  <a:pt x="862584" y="116585"/>
                </a:lnTo>
                <a:lnTo>
                  <a:pt x="873252" y="115823"/>
                </a:lnTo>
                <a:lnTo>
                  <a:pt x="878586" y="115061"/>
                </a:lnTo>
                <a:lnTo>
                  <a:pt x="659892" y="115061"/>
                </a:lnTo>
                <a:lnTo>
                  <a:pt x="617220" y="113537"/>
                </a:lnTo>
                <a:close/>
              </a:path>
              <a:path w="2646045" h="196214">
                <a:moveTo>
                  <a:pt x="697230" y="124967"/>
                </a:moveTo>
                <a:lnTo>
                  <a:pt x="617220" y="124967"/>
                </a:lnTo>
                <a:lnTo>
                  <a:pt x="659892" y="126491"/>
                </a:lnTo>
                <a:lnTo>
                  <a:pt x="681228" y="126491"/>
                </a:lnTo>
                <a:lnTo>
                  <a:pt x="691896" y="125729"/>
                </a:lnTo>
                <a:lnTo>
                  <a:pt x="697230" y="124967"/>
                </a:lnTo>
                <a:close/>
              </a:path>
              <a:path w="2646045" h="196214">
                <a:moveTo>
                  <a:pt x="862584" y="116585"/>
                </a:moveTo>
                <a:lnTo>
                  <a:pt x="787146" y="116585"/>
                </a:lnTo>
                <a:lnTo>
                  <a:pt x="829818" y="118109"/>
                </a:lnTo>
                <a:lnTo>
                  <a:pt x="840486" y="118109"/>
                </a:lnTo>
                <a:lnTo>
                  <a:pt x="862584" y="116585"/>
                </a:lnTo>
                <a:close/>
              </a:path>
              <a:path w="2646045" h="196214">
                <a:moveTo>
                  <a:pt x="787146" y="105155"/>
                </a:moveTo>
                <a:lnTo>
                  <a:pt x="765810" y="105155"/>
                </a:lnTo>
                <a:lnTo>
                  <a:pt x="755142" y="105917"/>
                </a:lnTo>
                <a:lnTo>
                  <a:pt x="723138" y="110489"/>
                </a:lnTo>
                <a:lnTo>
                  <a:pt x="701802" y="112775"/>
                </a:lnTo>
                <a:lnTo>
                  <a:pt x="691134" y="114299"/>
                </a:lnTo>
                <a:lnTo>
                  <a:pt x="681228" y="115061"/>
                </a:lnTo>
                <a:lnTo>
                  <a:pt x="878586" y="115061"/>
                </a:lnTo>
                <a:lnTo>
                  <a:pt x="915924" y="109727"/>
                </a:lnTo>
                <a:lnTo>
                  <a:pt x="947166" y="107441"/>
                </a:lnTo>
                <a:lnTo>
                  <a:pt x="1032510" y="107441"/>
                </a:lnTo>
                <a:lnTo>
                  <a:pt x="1043178" y="106679"/>
                </a:lnTo>
                <a:lnTo>
                  <a:pt x="830580" y="106679"/>
                </a:lnTo>
                <a:lnTo>
                  <a:pt x="787146" y="105155"/>
                </a:lnTo>
                <a:close/>
              </a:path>
              <a:path w="2646045" h="196214">
                <a:moveTo>
                  <a:pt x="1032510" y="107441"/>
                </a:moveTo>
                <a:lnTo>
                  <a:pt x="957834" y="107441"/>
                </a:lnTo>
                <a:lnTo>
                  <a:pt x="1000506" y="108965"/>
                </a:lnTo>
                <a:lnTo>
                  <a:pt x="1021841" y="108965"/>
                </a:lnTo>
                <a:lnTo>
                  <a:pt x="1032510" y="107441"/>
                </a:lnTo>
                <a:close/>
              </a:path>
              <a:path w="2646045" h="196214">
                <a:moveTo>
                  <a:pt x="957834" y="96011"/>
                </a:moveTo>
                <a:lnTo>
                  <a:pt x="947166" y="96011"/>
                </a:lnTo>
                <a:lnTo>
                  <a:pt x="914400" y="98297"/>
                </a:lnTo>
                <a:lnTo>
                  <a:pt x="871728" y="104393"/>
                </a:lnTo>
                <a:lnTo>
                  <a:pt x="840486" y="106679"/>
                </a:lnTo>
                <a:lnTo>
                  <a:pt x="1043178" y="106679"/>
                </a:lnTo>
                <a:lnTo>
                  <a:pt x="1086612" y="100583"/>
                </a:lnTo>
                <a:lnTo>
                  <a:pt x="1117854" y="98297"/>
                </a:lnTo>
                <a:lnTo>
                  <a:pt x="1208532" y="98297"/>
                </a:lnTo>
                <a:lnTo>
                  <a:pt x="1213866" y="97535"/>
                </a:lnTo>
                <a:lnTo>
                  <a:pt x="1000506" y="97535"/>
                </a:lnTo>
                <a:lnTo>
                  <a:pt x="957834" y="96011"/>
                </a:lnTo>
                <a:close/>
              </a:path>
              <a:path w="2646045" h="196214">
                <a:moveTo>
                  <a:pt x="1208532" y="98297"/>
                </a:moveTo>
                <a:lnTo>
                  <a:pt x="1127760" y="98297"/>
                </a:lnTo>
                <a:lnTo>
                  <a:pt x="1170432" y="99821"/>
                </a:lnTo>
                <a:lnTo>
                  <a:pt x="1191768" y="99821"/>
                </a:lnTo>
                <a:lnTo>
                  <a:pt x="1203198" y="99059"/>
                </a:lnTo>
                <a:lnTo>
                  <a:pt x="1208532" y="98297"/>
                </a:lnTo>
                <a:close/>
              </a:path>
              <a:path w="2646045" h="196214">
                <a:moveTo>
                  <a:pt x="1127760" y="86867"/>
                </a:moveTo>
                <a:lnTo>
                  <a:pt x="1117092" y="86867"/>
                </a:lnTo>
                <a:lnTo>
                  <a:pt x="1085088" y="89153"/>
                </a:lnTo>
                <a:lnTo>
                  <a:pt x="1042416" y="95249"/>
                </a:lnTo>
                <a:lnTo>
                  <a:pt x="1031747" y="96011"/>
                </a:lnTo>
                <a:lnTo>
                  <a:pt x="1021080" y="97535"/>
                </a:lnTo>
                <a:lnTo>
                  <a:pt x="1213866" y="97535"/>
                </a:lnTo>
                <a:lnTo>
                  <a:pt x="1256538" y="91439"/>
                </a:lnTo>
                <a:lnTo>
                  <a:pt x="1287780" y="89153"/>
                </a:lnTo>
                <a:lnTo>
                  <a:pt x="1373123" y="89153"/>
                </a:lnTo>
                <a:lnTo>
                  <a:pt x="1383792" y="88391"/>
                </a:lnTo>
                <a:lnTo>
                  <a:pt x="1170432" y="88391"/>
                </a:lnTo>
                <a:lnTo>
                  <a:pt x="1127760" y="86867"/>
                </a:lnTo>
                <a:close/>
              </a:path>
              <a:path w="2646045" h="196214">
                <a:moveTo>
                  <a:pt x="1373123" y="89153"/>
                </a:moveTo>
                <a:lnTo>
                  <a:pt x="1298448" y="89153"/>
                </a:lnTo>
                <a:lnTo>
                  <a:pt x="1340358" y="90677"/>
                </a:lnTo>
                <a:lnTo>
                  <a:pt x="1351788" y="90677"/>
                </a:lnTo>
                <a:lnTo>
                  <a:pt x="1373123" y="89153"/>
                </a:lnTo>
                <a:close/>
              </a:path>
              <a:path w="2646045" h="196214">
                <a:moveTo>
                  <a:pt x="1298448" y="77723"/>
                </a:moveTo>
                <a:lnTo>
                  <a:pt x="1287780" y="77723"/>
                </a:lnTo>
                <a:lnTo>
                  <a:pt x="1255014" y="80009"/>
                </a:lnTo>
                <a:lnTo>
                  <a:pt x="1212342" y="86105"/>
                </a:lnTo>
                <a:lnTo>
                  <a:pt x="1202436" y="87629"/>
                </a:lnTo>
                <a:lnTo>
                  <a:pt x="1191768" y="88391"/>
                </a:lnTo>
                <a:lnTo>
                  <a:pt x="1383792" y="88391"/>
                </a:lnTo>
                <a:lnTo>
                  <a:pt x="1405890" y="85343"/>
                </a:lnTo>
                <a:lnTo>
                  <a:pt x="1426464" y="82295"/>
                </a:lnTo>
                <a:lnTo>
                  <a:pt x="1437132" y="81533"/>
                </a:lnTo>
                <a:lnTo>
                  <a:pt x="1447800" y="80009"/>
                </a:lnTo>
                <a:lnTo>
                  <a:pt x="1543812" y="80009"/>
                </a:lnTo>
                <a:lnTo>
                  <a:pt x="1554480" y="79247"/>
                </a:lnTo>
                <a:lnTo>
                  <a:pt x="1341120" y="79247"/>
                </a:lnTo>
                <a:lnTo>
                  <a:pt x="1298448" y="77723"/>
                </a:lnTo>
                <a:close/>
              </a:path>
              <a:path w="2646045" h="196214">
                <a:moveTo>
                  <a:pt x="1543812" y="80009"/>
                </a:moveTo>
                <a:lnTo>
                  <a:pt x="1468374" y="80009"/>
                </a:lnTo>
                <a:lnTo>
                  <a:pt x="1511046" y="81533"/>
                </a:lnTo>
                <a:lnTo>
                  <a:pt x="1521714" y="81533"/>
                </a:lnTo>
                <a:lnTo>
                  <a:pt x="1543812" y="80009"/>
                </a:lnTo>
                <a:close/>
              </a:path>
              <a:path w="2646045" h="196214">
                <a:moveTo>
                  <a:pt x="1468374" y="68579"/>
                </a:moveTo>
                <a:lnTo>
                  <a:pt x="1447038" y="68579"/>
                </a:lnTo>
                <a:lnTo>
                  <a:pt x="1436370" y="70103"/>
                </a:lnTo>
                <a:lnTo>
                  <a:pt x="1424940" y="70865"/>
                </a:lnTo>
                <a:lnTo>
                  <a:pt x="1383030" y="76961"/>
                </a:lnTo>
                <a:lnTo>
                  <a:pt x="1351788" y="79247"/>
                </a:lnTo>
                <a:lnTo>
                  <a:pt x="1554480" y="79247"/>
                </a:lnTo>
                <a:lnTo>
                  <a:pt x="1607820" y="71627"/>
                </a:lnTo>
                <a:lnTo>
                  <a:pt x="1617726" y="70865"/>
                </a:lnTo>
                <a:lnTo>
                  <a:pt x="1713738" y="70865"/>
                </a:lnTo>
                <a:lnTo>
                  <a:pt x="1719072" y="70103"/>
                </a:lnTo>
                <a:lnTo>
                  <a:pt x="1511046" y="70103"/>
                </a:lnTo>
                <a:lnTo>
                  <a:pt x="1468374" y="68579"/>
                </a:lnTo>
                <a:close/>
              </a:path>
              <a:path w="2646045" h="196214">
                <a:moveTo>
                  <a:pt x="1713738" y="70865"/>
                </a:moveTo>
                <a:lnTo>
                  <a:pt x="1639062" y="70865"/>
                </a:lnTo>
                <a:lnTo>
                  <a:pt x="1659636" y="71627"/>
                </a:lnTo>
                <a:lnTo>
                  <a:pt x="1703070" y="71627"/>
                </a:lnTo>
                <a:lnTo>
                  <a:pt x="1713738" y="70865"/>
                </a:lnTo>
                <a:close/>
              </a:path>
              <a:path w="2646045" h="196214">
                <a:moveTo>
                  <a:pt x="1639062" y="59435"/>
                </a:moveTo>
                <a:lnTo>
                  <a:pt x="1616964" y="59435"/>
                </a:lnTo>
                <a:lnTo>
                  <a:pt x="1606296" y="60197"/>
                </a:lnTo>
                <a:lnTo>
                  <a:pt x="1552956" y="67817"/>
                </a:lnTo>
                <a:lnTo>
                  <a:pt x="1521714" y="70103"/>
                </a:lnTo>
                <a:lnTo>
                  <a:pt x="1719072" y="70103"/>
                </a:lnTo>
                <a:lnTo>
                  <a:pt x="1767077" y="63245"/>
                </a:lnTo>
                <a:lnTo>
                  <a:pt x="1798320" y="60959"/>
                </a:lnTo>
                <a:lnTo>
                  <a:pt x="1884426" y="60959"/>
                </a:lnTo>
                <a:lnTo>
                  <a:pt x="1895094" y="60197"/>
                </a:lnTo>
                <a:lnTo>
                  <a:pt x="1660398" y="60197"/>
                </a:lnTo>
                <a:lnTo>
                  <a:pt x="1639062" y="59435"/>
                </a:lnTo>
                <a:close/>
              </a:path>
              <a:path w="2646045" h="196214">
                <a:moveTo>
                  <a:pt x="1884426" y="60959"/>
                </a:moveTo>
                <a:lnTo>
                  <a:pt x="1808988" y="60959"/>
                </a:lnTo>
                <a:lnTo>
                  <a:pt x="1851660" y="62483"/>
                </a:lnTo>
                <a:lnTo>
                  <a:pt x="1862327" y="62483"/>
                </a:lnTo>
                <a:lnTo>
                  <a:pt x="1884426" y="60959"/>
                </a:lnTo>
                <a:close/>
              </a:path>
              <a:path w="2646045" h="196214">
                <a:moveTo>
                  <a:pt x="1808988" y="49529"/>
                </a:moveTo>
                <a:lnTo>
                  <a:pt x="1798320" y="49529"/>
                </a:lnTo>
                <a:lnTo>
                  <a:pt x="1765554" y="51815"/>
                </a:lnTo>
                <a:lnTo>
                  <a:pt x="1712976" y="59435"/>
                </a:lnTo>
                <a:lnTo>
                  <a:pt x="1702308" y="60197"/>
                </a:lnTo>
                <a:lnTo>
                  <a:pt x="1895094" y="60197"/>
                </a:lnTo>
                <a:lnTo>
                  <a:pt x="1948433" y="52577"/>
                </a:lnTo>
                <a:lnTo>
                  <a:pt x="1958339" y="51815"/>
                </a:lnTo>
                <a:lnTo>
                  <a:pt x="2054352" y="51815"/>
                </a:lnTo>
                <a:lnTo>
                  <a:pt x="2059686" y="51053"/>
                </a:lnTo>
                <a:lnTo>
                  <a:pt x="1851660" y="51053"/>
                </a:lnTo>
                <a:lnTo>
                  <a:pt x="1808988" y="49529"/>
                </a:lnTo>
                <a:close/>
              </a:path>
              <a:path w="2646045" h="196214">
                <a:moveTo>
                  <a:pt x="2054352" y="51815"/>
                </a:moveTo>
                <a:lnTo>
                  <a:pt x="2000250" y="51815"/>
                </a:lnTo>
                <a:lnTo>
                  <a:pt x="2021586" y="52577"/>
                </a:lnTo>
                <a:lnTo>
                  <a:pt x="2043683" y="52577"/>
                </a:lnTo>
                <a:lnTo>
                  <a:pt x="2054352" y="51815"/>
                </a:lnTo>
                <a:close/>
              </a:path>
              <a:path w="2646045" h="196214">
                <a:moveTo>
                  <a:pt x="2001012" y="40385"/>
                </a:moveTo>
                <a:lnTo>
                  <a:pt x="1957577" y="40385"/>
                </a:lnTo>
                <a:lnTo>
                  <a:pt x="1946910" y="41147"/>
                </a:lnTo>
                <a:lnTo>
                  <a:pt x="1893570" y="48767"/>
                </a:lnTo>
                <a:lnTo>
                  <a:pt x="1862327" y="51053"/>
                </a:lnTo>
                <a:lnTo>
                  <a:pt x="2059686" y="51053"/>
                </a:lnTo>
                <a:lnTo>
                  <a:pt x="2118360" y="42671"/>
                </a:lnTo>
                <a:lnTo>
                  <a:pt x="2129028" y="41909"/>
                </a:lnTo>
                <a:lnTo>
                  <a:pt x="2224278" y="41909"/>
                </a:lnTo>
                <a:lnTo>
                  <a:pt x="2229992" y="41147"/>
                </a:lnTo>
                <a:lnTo>
                  <a:pt x="2022348" y="41147"/>
                </a:lnTo>
                <a:lnTo>
                  <a:pt x="2001012" y="40385"/>
                </a:lnTo>
                <a:close/>
              </a:path>
              <a:path w="2646045" h="196214">
                <a:moveTo>
                  <a:pt x="2224278" y="41909"/>
                </a:moveTo>
                <a:lnTo>
                  <a:pt x="2149602" y="41909"/>
                </a:lnTo>
                <a:lnTo>
                  <a:pt x="2170938" y="42671"/>
                </a:lnTo>
                <a:lnTo>
                  <a:pt x="2213610" y="42671"/>
                </a:lnTo>
                <a:lnTo>
                  <a:pt x="2224278" y="41909"/>
                </a:lnTo>
                <a:close/>
              </a:path>
              <a:path w="2646045" h="196214">
                <a:moveTo>
                  <a:pt x="2149602" y="30479"/>
                </a:moveTo>
                <a:lnTo>
                  <a:pt x="2127504" y="30479"/>
                </a:lnTo>
                <a:lnTo>
                  <a:pt x="2116836" y="31241"/>
                </a:lnTo>
                <a:lnTo>
                  <a:pt x="2063495" y="38861"/>
                </a:lnTo>
                <a:lnTo>
                  <a:pt x="2053589" y="40385"/>
                </a:lnTo>
                <a:lnTo>
                  <a:pt x="2042922" y="41147"/>
                </a:lnTo>
                <a:lnTo>
                  <a:pt x="2229992" y="41147"/>
                </a:lnTo>
                <a:lnTo>
                  <a:pt x="2278380" y="34289"/>
                </a:lnTo>
                <a:lnTo>
                  <a:pt x="2288286" y="32765"/>
                </a:lnTo>
                <a:lnTo>
                  <a:pt x="2298954" y="32003"/>
                </a:lnTo>
                <a:lnTo>
                  <a:pt x="2394966" y="32003"/>
                </a:lnTo>
                <a:lnTo>
                  <a:pt x="2400300" y="31241"/>
                </a:lnTo>
                <a:lnTo>
                  <a:pt x="2170938" y="31241"/>
                </a:lnTo>
                <a:lnTo>
                  <a:pt x="2149602" y="30479"/>
                </a:lnTo>
                <a:close/>
              </a:path>
              <a:path w="2646045" h="196214">
                <a:moveTo>
                  <a:pt x="2394966" y="32003"/>
                </a:moveTo>
                <a:lnTo>
                  <a:pt x="2319528" y="32003"/>
                </a:lnTo>
                <a:lnTo>
                  <a:pt x="2340864" y="32765"/>
                </a:lnTo>
                <a:lnTo>
                  <a:pt x="2384298" y="32765"/>
                </a:lnTo>
                <a:lnTo>
                  <a:pt x="2394966" y="32003"/>
                </a:lnTo>
                <a:close/>
              </a:path>
              <a:path w="2646045" h="196214">
                <a:moveTo>
                  <a:pt x="2319528" y="20573"/>
                </a:moveTo>
                <a:lnTo>
                  <a:pt x="2298192" y="20573"/>
                </a:lnTo>
                <a:lnTo>
                  <a:pt x="2287524" y="21335"/>
                </a:lnTo>
                <a:lnTo>
                  <a:pt x="2276094" y="22859"/>
                </a:lnTo>
                <a:lnTo>
                  <a:pt x="2223516" y="30479"/>
                </a:lnTo>
                <a:lnTo>
                  <a:pt x="2213610" y="31241"/>
                </a:lnTo>
                <a:lnTo>
                  <a:pt x="2400300" y="31241"/>
                </a:lnTo>
                <a:lnTo>
                  <a:pt x="2458974" y="22859"/>
                </a:lnTo>
                <a:lnTo>
                  <a:pt x="2479548" y="21335"/>
                </a:lnTo>
                <a:lnTo>
                  <a:pt x="2341626" y="21335"/>
                </a:lnTo>
                <a:lnTo>
                  <a:pt x="2319528" y="20573"/>
                </a:lnTo>
                <a:close/>
              </a:path>
              <a:path w="2646045" h="196214">
                <a:moveTo>
                  <a:pt x="2490216" y="9905"/>
                </a:moveTo>
                <a:lnTo>
                  <a:pt x="2479548" y="9905"/>
                </a:lnTo>
                <a:lnTo>
                  <a:pt x="2457450" y="11429"/>
                </a:lnTo>
                <a:lnTo>
                  <a:pt x="2404110" y="19049"/>
                </a:lnTo>
                <a:lnTo>
                  <a:pt x="2394204" y="20573"/>
                </a:lnTo>
                <a:lnTo>
                  <a:pt x="2383536" y="21335"/>
                </a:lnTo>
                <a:lnTo>
                  <a:pt x="2490216" y="21335"/>
                </a:lnTo>
                <a:lnTo>
                  <a:pt x="2532888" y="22859"/>
                </a:lnTo>
                <a:lnTo>
                  <a:pt x="2554224" y="22859"/>
                </a:lnTo>
                <a:lnTo>
                  <a:pt x="2564892" y="22097"/>
                </a:lnTo>
                <a:lnTo>
                  <a:pt x="2640330" y="11429"/>
                </a:lnTo>
                <a:lnTo>
                  <a:pt x="2532888" y="11429"/>
                </a:lnTo>
                <a:lnTo>
                  <a:pt x="2490216" y="9905"/>
                </a:lnTo>
                <a:close/>
              </a:path>
              <a:path w="2646045" h="196214">
                <a:moveTo>
                  <a:pt x="2641854" y="0"/>
                </a:moveTo>
                <a:lnTo>
                  <a:pt x="2638044" y="761"/>
                </a:lnTo>
                <a:lnTo>
                  <a:pt x="2616708" y="3047"/>
                </a:lnTo>
                <a:lnTo>
                  <a:pt x="2596134" y="6857"/>
                </a:lnTo>
                <a:lnTo>
                  <a:pt x="2574798" y="9143"/>
                </a:lnTo>
                <a:lnTo>
                  <a:pt x="2564130" y="10667"/>
                </a:lnTo>
                <a:lnTo>
                  <a:pt x="2553462" y="11429"/>
                </a:lnTo>
                <a:lnTo>
                  <a:pt x="2643378" y="11429"/>
                </a:lnTo>
                <a:lnTo>
                  <a:pt x="2645664" y="8381"/>
                </a:lnTo>
                <a:lnTo>
                  <a:pt x="2644140" y="2285"/>
                </a:lnTo>
                <a:lnTo>
                  <a:pt x="2641854" y="0"/>
                </a:lnTo>
                <a:close/>
              </a:path>
            </a:pathLst>
          </a:custGeom>
          <a:solidFill>
            <a:srgbClr val="00007F"/>
          </a:solidFill>
        </p:spPr>
        <p:txBody>
          <a:bodyPr wrap="square" lIns="0" tIns="0" rIns="0" bIns="0" rtlCol="0"/>
          <a:lstStyle/>
          <a:p>
            <a:endParaRPr/>
          </a:p>
        </p:txBody>
      </p:sp>
      <p:sp>
        <p:nvSpPr>
          <p:cNvPr id="72" name="object 72"/>
          <p:cNvSpPr txBox="1"/>
          <p:nvPr/>
        </p:nvSpPr>
        <p:spPr>
          <a:xfrm>
            <a:off x="5460491" y="1342114"/>
            <a:ext cx="28829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1</a:t>
            </a:r>
            <a:r>
              <a:rPr sz="850" b="1" spc="-15" dirty="0">
                <a:solidFill>
                  <a:srgbClr val="3F3F3F"/>
                </a:solidFill>
                <a:latin typeface="Arial"/>
                <a:cs typeface="Arial"/>
              </a:rPr>
              <a:t>1</a:t>
            </a:r>
            <a:r>
              <a:rPr sz="850" b="1" spc="-5" dirty="0">
                <a:solidFill>
                  <a:srgbClr val="3F3F3F"/>
                </a:solidFill>
                <a:latin typeface="Arial"/>
                <a:cs typeface="Arial"/>
              </a:rPr>
              <a:t>0%</a:t>
            </a:r>
            <a:endParaRPr sz="850">
              <a:latin typeface="Arial"/>
              <a:cs typeface="Arial"/>
            </a:endParaRPr>
          </a:p>
        </p:txBody>
      </p:sp>
      <p:sp>
        <p:nvSpPr>
          <p:cNvPr id="73" name="object 73"/>
          <p:cNvSpPr txBox="1"/>
          <p:nvPr/>
        </p:nvSpPr>
        <p:spPr>
          <a:xfrm>
            <a:off x="2354571" y="1342145"/>
            <a:ext cx="252095" cy="347345"/>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a:t>
            </a:r>
            <a:r>
              <a:rPr sz="850" b="1" spc="-15" dirty="0">
                <a:solidFill>
                  <a:srgbClr val="3F3F3F"/>
                </a:solidFill>
                <a:latin typeface="Arial"/>
                <a:cs typeface="Arial"/>
              </a:rPr>
              <a:t>3</a:t>
            </a:r>
            <a:r>
              <a:rPr sz="850" b="1" spc="-5" dirty="0">
                <a:solidFill>
                  <a:srgbClr val="3F3F3F"/>
                </a:solidFill>
                <a:latin typeface="Arial"/>
                <a:cs typeface="Arial"/>
              </a:rPr>
              <a:t>50</a:t>
            </a:r>
            <a:endParaRPr sz="850">
              <a:latin typeface="Arial"/>
              <a:cs typeface="Arial"/>
            </a:endParaRPr>
          </a:p>
          <a:p>
            <a:pPr>
              <a:lnSpc>
                <a:spcPct val="100000"/>
              </a:lnSpc>
              <a:spcBef>
                <a:spcPts val="680"/>
              </a:spcBef>
            </a:pPr>
            <a:r>
              <a:rPr sz="850" b="1" spc="-5" dirty="0">
                <a:solidFill>
                  <a:srgbClr val="3F3F3F"/>
                </a:solidFill>
                <a:latin typeface="Arial"/>
                <a:cs typeface="Arial"/>
              </a:rPr>
              <a:t>$</a:t>
            </a:r>
            <a:r>
              <a:rPr sz="850" b="1" spc="-15" dirty="0">
                <a:solidFill>
                  <a:srgbClr val="3F3F3F"/>
                </a:solidFill>
                <a:latin typeface="Arial"/>
                <a:cs typeface="Arial"/>
              </a:rPr>
              <a:t>3</a:t>
            </a:r>
            <a:r>
              <a:rPr sz="850" b="1" spc="-5" dirty="0">
                <a:solidFill>
                  <a:srgbClr val="3F3F3F"/>
                </a:solidFill>
                <a:latin typeface="Arial"/>
                <a:cs typeface="Arial"/>
              </a:rPr>
              <a:t>00</a:t>
            </a:r>
            <a:endParaRPr sz="850">
              <a:latin typeface="Arial"/>
              <a:cs typeface="Arial"/>
            </a:endParaRPr>
          </a:p>
        </p:txBody>
      </p:sp>
      <p:sp>
        <p:nvSpPr>
          <p:cNvPr id="74" name="object 74"/>
          <p:cNvSpPr txBox="1"/>
          <p:nvPr/>
        </p:nvSpPr>
        <p:spPr>
          <a:xfrm>
            <a:off x="2354571" y="1775717"/>
            <a:ext cx="745490" cy="1343660"/>
          </a:xfrm>
          <a:prstGeom prst="rect">
            <a:avLst/>
          </a:prstGeom>
        </p:spPr>
        <p:txBody>
          <a:bodyPr vert="horz" wrap="square" lIns="0" tIns="0" rIns="0" bIns="0" rtlCol="0">
            <a:spAutoFit/>
          </a:bodyPr>
          <a:lstStyle/>
          <a:p>
            <a:pPr marR="498475" algn="ctr">
              <a:lnSpc>
                <a:spcPct val="100000"/>
              </a:lnSpc>
            </a:pPr>
            <a:r>
              <a:rPr sz="850" b="1" spc="-5" dirty="0">
                <a:solidFill>
                  <a:srgbClr val="3F3F3F"/>
                </a:solidFill>
                <a:latin typeface="Arial"/>
                <a:cs typeface="Arial"/>
              </a:rPr>
              <a:t>$</a:t>
            </a:r>
            <a:r>
              <a:rPr sz="850" b="1" spc="-15" dirty="0">
                <a:solidFill>
                  <a:srgbClr val="3F3F3F"/>
                </a:solidFill>
                <a:latin typeface="Arial"/>
                <a:cs typeface="Arial"/>
              </a:rPr>
              <a:t>2</a:t>
            </a:r>
            <a:r>
              <a:rPr sz="850" b="1" spc="-5" dirty="0">
                <a:solidFill>
                  <a:srgbClr val="3F3F3F"/>
                </a:solidFill>
                <a:latin typeface="Arial"/>
                <a:cs typeface="Arial"/>
              </a:rPr>
              <a:t>50</a:t>
            </a:r>
            <a:endParaRPr sz="850">
              <a:latin typeface="Arial"/>
              <a:cs typeface="Arial"/>
            </a:endParaRPr>
          </a:p>
          <a:p>
            <a:pPr marR="498475" algn="ctr">
              <a:lnSpc>
                <a:spcPct val="100000"/>
              </a:lnSpc>
              <a:spcBef>
                <a:spcPts val="690"/>
              </a:spcBef>
            </a:pPr>
            <a:r>
              <a:rPr sz="850" b="1" spc="-5" dirty="0">
                <a:solidFill>
                  <a:srgbClr val="3F3F3F"/>
                </a:solidFill>
                <a:latin typeface="Arial"/>
                <a:cs typeface="Arial"/>
              </a:rPr>
              <a:t>$</a:t>
            </a:r>
            <a:r>
              <a:rPr sz="850" b="1" spc="-15" dirty="0">
                <a:solidFill>
                  <a:srgbClr val="3F3F3F"/>
                </a:solidFill>
                <a:latin typeface="Arial"/>
                <a:cs typeface="Arial"/>
              </a:rPr>
              <a:t>2</a:t>
            </a:r>
            <a:r>
              <a:rPr sz="850" b="1" spc="-5" dirty="0">
                <a:solidFill>
                  <a:srgbClr val="3F3F3F"/>
                </a:solidFill>
                <a:latin typeface="Arial"/>
                <a:cs typeface="Arial"/>
              </a:rPr>
              <a:t>00</a:t>
            </a:r>
            <a:endParaRPr sz="850">
              <a:latin typeface="Arial"/>
              <a:cs typeface="Arial"/>
            </a:endParaRPr>
          </a:p>
          <a:p>
            <a:pPr marR="498475" algn="ctr">
              <a:lnSpc>
                <a:spcPct val="100000"/>
              </a:lnSpc>
              <a:spcBef>
                <a:spcPts val="680"/>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50</a:t>
            </a:r>
            <a:endParaRPr sz="850">
              <a:latin typeface="Arial"/>
              <a:cs typeface="Arial"/>
            </a:endParaRPr>
          </a:p>
          <a:p>
            <a:pPr marR="498475" algn="ctr">
              <a:lnSpc>
                <a:spcPct val="100000"/>
              </a:lnSpc>
              <a:spcBef>
                <a:spcPts val="68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00</a:t>
            </a:r>
            <a:endParaRPr sz="850">
              <a:latin typeface="Arial"/>
              <a:cs typeface="Arial"/>
            </a:endParaRPr>
          </a:p>
          <a:p>
            <a:pPr marL="59055">
              <a:lnSpc>
                <a:spcPct val="100000"/>
              </a:lnSpc>
              <a:spcBef>
                <a:spcPts val="680"/>
              </a:spcBef>
            </a:pPr>
            <a:r>
              <a:rPr sz="850" b="1" spc="-5" dirty="0">
                <a:solidFill>
                  <a:srgbClr val="3F3F3F"/>
                </a:solidFill>
                <a:latin typeface="Arial"/>
                <a:cs typeface="Arial"/>
              </a:rPr>
              <a:t>$50</a:t>
            </a:r>
            <a:endParaRPr sz="850">
              <a:latin typeface="Arial"/>
              <a:cs typeface="Arial"/>
            </a:endParaRPr>
          </a:p>
          <a:p>
            <a:pPr marR="377825" algn="ctr">
              <a:lnSpc>
                <a:spcPts val="1015"/>
              </a:lnSpc>
              <a:spcBef>
                <a:spcPts val="685"/>
              </a:spcBef>
            </a:pPr>
            <a:r>
              <a:rPr sz="850" b="1" spc="-5" dirty="0">
                <a:solidFill>
                  <a:srgbClr val="3F3F3F"/>
                </a:solidFill>
                <a:latin typeface="Arial"/>
                <a:cs typeface="Arial"/>
              </a:rPr>
              <a:t>$0</a:t>
            </a:r>
            <a:endParaRPr sz="850">
              <a:latin typeface="Arial"/>
              <a:cs typeface="Arial"/>
            </a:endParaRPr>
          </a:p>
          <a:p>
            <a:pPr marL="184785">
              <a:lnSpc>
                <a:spcPts val="1015"/>
              </a:lnSpc>
              <a:tabLst>
                <a:tab pos="611505" algn="l"/>
              </a:tabLst>
            </a:pPr>
            <a:r>
              <a:rPr sz="850" b="1" spc="-5" dirty="0">
                <a:solidFill>
                  <a:srgbClr val="3F3F3F"/>
                </a:solidFill>
                <a:latin typeface="Arial"/>
                <a:cs typeface="Arial"/>
              </a:rPr>
              <a:t>13</a:t>
            </a:r>
            <a:r>
              <a:rPr sz="850" b="1" spc="-10" dirty="0">
                <a:solidFill>
                  <a:srgbClr val="3F3F3F"/>
                </a:solidFill>
                <a:latin typeface="Arial"/>
                <a:cs typeface="Arial"/>
              </a:rPr>
              <a:t> </a:t>
            </a:r>
            <a:r>
              <a:rPr sz="850" b="1" spc="-5" dirty="0">
                <a:solidFill>
                  <a:srgbClr val="3F3F3F"/>
                </a:solidFill>
                <a:latin typeface="Arial"/>
                <a:cs typeface="Arial"/>
              </a:rPr>
              <a:t>Q1</a:t>
            </a:r>
            <a:r>
              <a:rPr sz="850" b="1" dirty="0">
                <a:solidFill>
                  <a:srgbClr val="3F3F3F"/>
                </a:solidFill>
                <a:latin typeface="Arial"/>
                <a:cs typeface="Arial"/>
              </a:rPr>
              <a:t>	</a:t>
            </a:r>
            <a:r>
              <a:rPr sz="850" b="1" spc="-5" dirty="0">
                <a:solidFill>
                  <a:srgbClr val="3F3F3F"/>
                </a:solidFill>
                <a:latin typeface="Arial"/>
                <a:cs typeface="Arial"/>
              </a:rPr>
              <a:t>14</a:t>
            </a:r>
            <a:endParaRPr sz="850">
              <a:latin typeface="Arial"/>
              <a:cs typeface="Arial"/>
            </a:endParaRPr>
          </a:p>
        </p:txBody>
      </p:sp>
      <p:sp>
        <p:nvSpPr>
          <p:cNvPr id="75" name="object 75"/>
          <p:cNvSpPr txBox="1"/>
          <p:nvPr/>
        </p:nvSpPr>
        <p:spPr>
          <a:xfrm>
            <a:off x="3988599" y="2988075"/>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17</a:t>
            </a:r>
            <a:endParaRPr sz="850">
              <a:latin typeface="Arial"/>
              <a:cs typeface="Arial"/>
            </a:endParaRPr>
          </a:p>
        </p:txBody>
      </p:sp>
      <p:sp>
        <p:nvSpPr>
          <p:cNvPr id="76" name="object 76"/>
          <p:cNvSpPr txBox="1"/>
          <p:nvPr/>
        </p:nvSpPr>
        <p:spPr>
          <a:xfrm>
            <a:off x="4329217" y="2988075"/>
            <a:ext cx="473709" cy="130810"/>
          </a:xfrm>
          <a:prstGeom prst="rect">
            <a:avLst/>
          </a:prstGeom>
        </p:spPr>
        <p:txBody>
          <a:bodyPr vert="horz" wrap="square" lIns="0" tIns="0" rIns="0" bIns="0" rtlCol="0">
            <a:spAutoFit/>
          </a:bodyPr>
          <a:lstStyle/>
          <a:p>
            <a:pPr>
              <a:lnSpc>
                <a:spcPct val="100000"/>
              </a:lnSpc>
              <a:tabLst>
                <a:tab pos="339725" algn="l"/>
              </a:tabLst>
            </a:pPr>
            <a:r>
              <a:rPr sz="850" b="1" spc="-5" dirty="0">
                <a:solidFill>
                  <a:srgbClr val="3F3F3F"/>
                </a:solidFill>
                <a:latin typeface="Arial"/>
                <a:cs typeface="Arial"/>
              </a:rPr>
              <a:t>18	</a:t>
            </a:r>
            <a:r>
              <a:rPr sz="850" b="1" dirty="0">
                <a:solidFill>
                  <a:srgbClr val="3F3F3F"/>
                </a:solidFill>
                <a:latin typeface="Arial"/>
                <a:cs typeface="Arial"/>
              </a:rPr>
              <a:t>1</a:t>
            </a:r>
            <a:r>
              <a:rPr sz="850" b="1" spc="-5" dirty="0">
                <a:solidFill>
                  <a:srgbClr val="3F3F3F"/>
                </a:solidFill>
                <a:latin typeface="Arial"/>
                <a:cs typeface="Arial"/>
              </a:rPr>
              <a:t>9</a:t>
            </a:r>
            <a:endParaRPr sz="850">
              <a:latin typeface="Arial"/>
              <a:cs typeface="Arial"/>
            </a:endParaRPr>
          </a:p>
        </p:txBody>
      </p:sp>
      <p:sp>
        <p:nvSpPr>
          <p:cNvPr id="77" name="object 77"/>
          <p:cNvSpPr txBox="1"/>
          <p:nvPr/>
        </p:nvSpPr>
        <p:spPr>
          <a:xfrm>
            <a:off x="5009656" y="2988075"/>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20</a:t>
            </a:r>
            <a:endParaRPr sz="850">
              <a:latin typeface="Arial"/>
              <a:cs typeface="Arial"/>
            </a:endParaRPr>
          </a:p>
        </p:txBody>
      </p:sp>
      <p:sp>
        <p:nvSpPr>
          <p:cNvPr id="78" name="object 78"/>
          <p:cNvSpPr txBox="1"/>
          <p:nvPr/>
        </p:nvSpPr>
        <p:spPr>
          <a:xfrm>
            <a:off x="5460491" y="1848089"/>
            <a:ext cx="589915" cy="114300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90%</a:t>
            </a:r>
            <a:endParaRPr sz="850">
              <a:latin typeface="Arial"/>
              <a:cs typeface="Arial"/>
            </a:endParaRPr>
          </a:p>
          <a:p>
            <a:pPr>
              <a:lnSpc>
                <a:spcPct val="100000"/>
              </a:lnSpc>
              <a:spcBef>
                <a:spcPts val="50"/>
              </a:spcBef>
            </a:pPr>
            <a:endParaRPr sz="800">
              <a:latin typeface="Times New Roman"/>
              <a:cs typeface="Times New Roman"/>
            </a:endParaRPr>
          </a:p>
          <a:p>
            <a:pPr marL="290195" marR="5080" indent="-108585">
              <a:lnSpc>
                <a:spcPts val="760"/>
              </a:lnSpc>
              <a:spcBef>
                <a:spcPts val="5"/>
              </a:spcBef>
            </a:pPr>
            <a:r>
              <a:rPr sz="650" b="1" spc="-5" dirty="0">
                <a:solidFill>
                  <a:srgbClr val="3F3F3F"/>
                </a:solidFill>
                <a:latin typeface="Arial"/>
                <a:cs typeface="Arial"/>
              </a:rPr>
              <a:t>Util</a:t>
            </a:r>
            <a:r>
              <a:rPr sz="650" b="1" dirty="0">
                <a:solidFill>
                  <a:srgbClr val="3F3F3F"/>
                </a:solidFill>
                <a:latin typeface="Arial"/>
                <a:cs typeface="Arial"/>
              </a:rPr>
              <a:t>i</a:t>
            </a:r>
            <a:r>
              <a:rPr sz="650" b="1" spc="-5" dirty="0">
                <a:solidFill>
                  <a:srgbClr val="3F3F3F"/>
                </a:solidFill>
                <a:latin typeface="Arial"/>
                <a:cs typeface="Arial"/>
              </a:rPr>
              <a:t>zation  Rate</a:t>
            </a:r>
            <a:endParaRPr sz="650">
              <a:latin typeface="Arial"/>
              <a:cs typeface="Arial"/>
            </a:endParaRPr>
          </a:p>
          <a:p>
            <a:pPr>
              <a:lnSpc>
                <a:spcPct val="100000"/>
              </a:lnSpc>
              <a:spcBef>
                <a:spcPts val="475"/>
              </a:spcBef>
            </a:pPr>
            <a:r>
              <a:rPr sz="850" b="1" spc="-5" dirty="0">
                <a:solidFill>
                  <a:srgbClr val="3F3F3F"/>
                </a:solidFill>
                <a:latin typeface="Arial"/>
                <a:cs typeface="Arial"/>
              </a:rPr>
              <a:t>70%</a:t>
            </a:r>
            <a:endParaRPr sz="850">
              <a:latin typeface="Arial"/>
              <a:cs typeface="Arial"/>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30"/>
              </a:spcBef>
            </a:pPr>
            <a:endParaRPr sz="750">
              <a:latin typeface="Times New Roman"/>
              <a:cs typeface="Times New Roman"/>
            </a:endParaRPr>
          </a:p>
          <a:p>
            <a:pPr>
              <a:lnSpc>
                <a:spcPct val="100000"/>
              </a:lnSpc>
            </a:pPr>
            <a:r>
              <a:rPr sz="850" b="1" spc="-5" dirty="0">
                <a:solidFill>
                  <a:srgbClr val="3F3F3F"/>
                </a:solidFill>
                <a:latin typeface="Arial"/>
                <a:cs typeface="Arial"/>
              </a:rPr>
              <a:t>50%</a:t>
            </a:r>
            <a:endParaRPr sz="850">
              <a:latin typeface="Arial"/>
              <a:cs typeface="Arial"/>
            </a:endParaRPr>
          </a:p>
        </p:txBody>
      </p:sp>
      <p:sp>
        <p:nvSpPr>
          <p:cNvPr id="79" name="object 79"/>
          <p:cNvSpPr txBox="1"/>
          <p:nvPr/>
        </p:nvSpPr>
        <p:spPr>
          <a:xfrm>
            <a:off x="1668792" y="1865880"/>
            <a:ext cx="494665" cy="479425"/>
          </a:xfrm>
          <a:prstGeom prst="rect">
            <a:avLst/>
          </a:prstGeom>
        </p:spPr>
        <p:txBody>
          <a:bodyPr vert="horz" wrap="square" lIns="0" tIns="0" rIns="0" bIns="0" rtlCol="0">
            <a:spAutoFit/>
          </a:bodyPr>
          <a:lstStyle/>
          <a:p>
            <a:pPr marL="62865" marR="69215" indent="2540" algn="ctr">
              <a:lnSpc>
                <a:spcPts val="760"/>
              </a:lnSpc>
            </a:pPr>
            <a:r>
              <a:rPr sz="650" b="1" spc="-5" dirty="0">
                <a:solidFill>
                  <a:srgbClr val="3F3F3F"/>
                </a:solidFill>
                <a:latin typeface="Arial"/>
                <a:cs typeface="Arial"/>
              </a:rPr>
              <a:t>Capacity  </a:t>
            </a:r>
            <a:r>
              <a:rPr sz="650" b="1" dirty="0">
                <a:solidFill>
                  <a:srgbClr val="3F3F3F"/>
                </a:solidFill>
                <a:latin typeface="Arial"/>
                <a:cs typeface="Arial"/>
              </a:rPr>
              <a:t>Margin  </a:t>
            </a:r>
            <a:r>
              <a:rPr sz="650" b="1" spc="-5" dirty="0">
                <a:solidFill>
                  <a:srgbClr val="3F3F3F"/>
                </a:solidFill>
                <a:latin typeface="Arial"/>
                <a:cs typeface="Arial"/>
              </a:rPr>
              <a:t>(No</a:t>
            </a:r>
            <a:r>
              <a:rPr sz="650" b="1" spc="5" dirty="0">
                <a:solidFill>
                  <a:srgbClr val="3F3F3F"/>
                </a:solidFill>
                <a:latin typeface="Arial"/>
                <a:cs typeface="Arial"/>
              </a:rPr>
              <a:t>m</a:t>
            </a:r>
            <a:r>
              <a:rPr sz="650" b="1" spc="-5" dirty="0">
                <a:solidFill>
                  <a:srgbClr val="3F3F3F"/>
                </a:solidFill>
                <a:latin typeface="Arial"/>
                <a:cs typeface="Arial"/>
              </a:rPr>
              <a:t>inal</a:t>
            </a:r>
            <a:endParaRPr sz="650">
              <a:latin typeface="Arial"/>
              <a:cs typeface="Arial"/>
            </a:endParaRPr>
          </a:p>
          <a:p>
            <a:pPr marR="6350" algn="ctr">
              <a:lnSpc>
                <a:spcPts val="720"/>
              </a:lnSpc>
            </a:pPr>
            <a:r>
              <a:rPr sz="650" b="1" dirty="0">
                <a:solidFill>
                  <a:srgbClr val="3F3F3F"/>
                </a:solidFill>
                <a:latin typeface="Arial"/>
                <a:cs typeface="Arial"/>
              </a:rPr>
              <a:t>$M</a:t>
            </a:r>
            <a:r>
              <a:rPr sz="650" b="1" spc="-95" dirty="0">
                <a:solidFill>
                  <a:srgbClr val="3F3F3F"/>
                </a:solidFill>
                <a:latin typeface="Arial"/>
                <a:cs typeface="Arial"/>
              </a:rPr>
              <a:t> </a:t>
            </a:r>
            <a:r>
              <a:rPr sz="650" b="1" spc="5" dirty="0">
                <a:solidFill>
                  <a:srgbClr val="3F3F3F"/>
                </a:solidFill>
                <a:latin typeface="Arial"/>
                <a:cs typeface="Arial"/>
              </a:rPr>
              <a:t>USD</a:t>
            </a:r>
            <a:endParaRPr sz="650">
              <a:latin typeface="Arial"/>
              <a:cs typeface="Arial"/>
            </a:endParaRPr>
          </a:p>
          <a:p>
            <a:pPr marR="5080" algn="ctr">
              <a:lnSpc>
                <a:spcPts val="770"/>
              </a:lnSpc>
            </a:pPr>
            <a:r>
              <a:rPr sz="650" b="1" dirty="0">
                <a:solidFill>
                  <a:srgbClr val="3F3F3F"/>
                </a:solidFill>
                <a:latin typeface="Arial"/>
                <a:cs typeface="Arial"/>
              </a:rPr>
              <a:t>per</a:t>
            </a:r>
            <a:r>
              <a:rPr sz="650" b="1" spc="-85" dirty="0">
                <a:solidFill>
                  <a:srgbClr val="3F3F3F"/>
                </a:solidFill>
                <a:latin typeface="Arial"/>
                <a:cs typeface="Arial"/>
              </a:rPr>
              <a:t> </a:t>
            </a:r>
            <a:r>
              <a:rPr sz="650" b="1" dirty="0">
                <a:solidFill>
                  <a:srgbClr val="3F3F3F"/>
                </a:solidFill>
                <a:latin typeface="Arial"/>
                <a:cs typeface="Arial"/>
              </a:rPr>
              <a:t>Quarter)</a:t>
            </a:r>
            <a:endParaRPr sz="650">
              <a:latin typeface="Arial"/>
              <a:cs typeface="Arial"/>
            </a:endParaRPr>
          </a:p>
        </p:txBody>
      </p:sp>
      <p:sp>
        <p:nvSpPr>
          <p:cNvPr id="80" name="object 80"/>
          <p:cNvSpPr/>
          <p:nvPr/>
        </p:nvSpPr>
        <p:spPr>
          <a:xfrm>
            <a:off x="2889504" y="3348228"/>
            <a:ext cx="229870" cy="0"/>
          </a:xfrm>
          <a:custGeom>
            <a:avLst/>
            <a:gdLst/>
            <a:ahLst/>
            <a:cxnLst/>
            <a:rect l="l" t="t" r="r" b="b"/>
            <a:pathLst>
              <a:path w="229869">
                <a:moveTo>
                  <a:pt x="0" y="0"/>
                </a:moveTo>
                <a:lnTo>
                  <a:pt x="229362" y="0"/>
                </a:lnTo>
              </a:path>
            </a:pathLst>
          </a:custGeom>
          <a:ln w="48768">
            <a:solidFill>
              <a:srgbClr val="326598"/>
            </a:solidFill>
          </a:ln>
        </p:spPr>
        <p:txBody>
          <a:bodyPr wrap="square" lIns="0" tIns="0" rIns="0" bIns="0" rtlCol="0"/>
          <a:lstStyle/>
          <a:p>
            <a:endParaRPr/>
          </a:p>
        </p:txBody>
      </p:sp>
      <p:sp>
        <p:nvSpPr>
          <p:cNvPr id="81" name="object 81"/>
          <p:cNvSpPr txBox="1"/>
          <p:nvPr/>
        </p:nvSpPr>
        <p:spPr>
          <a:xfrm>
            <a:off x="3144011" y="2988075"/>
            <a:ext cx="704850" cy="410209"/>
          </a:xfrm>
          <a:prstGeom prst="rect">
            <a:avLst/>
          </a:prstGeom>
        </p:spPr>
        <p:txBody>
          <a:bodyPr vert="horz" wrap="square" lIns="0" tIns="0" rIns="0" bIns="0" rtlCol="0">
            <a:spAutoFit/>
          </a:bodyPr>
          <a:lstStyle/>
          <a:p>
            <a:pPr marL="83185" algn="ctr">
              <a:lnSpc>
                <a:spcPct val="100000"/>
              </a:lnSpc>
              <a:tabLst>
                <a:tab pos="423545" algn="l"/>
              </a:tabLst>
            </a:pPr>
            <a:r>
              <a:rPr sz="850" b="1" spc="-5" dirty="0">
                <a:solidFill>
                  <a:srgbClr val="3F3F3F"/>
                </a:solidFill>
                <a:latin typeface="Arial"/>
                <a:cs typeface="Arial"/>
              </a:rPr>
              <a:t>15	16</a:t>
            </a:r>
            <a:endParaRPr sz="850">
              <a:latin typeface="Arial"/>
              <a:cs typeface="Arial"/>
            </a:endParaRPr>
          </a:p>
          <a:p>
            <a:pPr>
              <a:lnSpc>
                <a:spcPct val="100000"/>
              </a:lnSpc>
              <a:spcBef>
                <a:spcPts val="35"/>
              </a:spcBef>
            </a:pPr>
            <a:endParaRPr sz="1100">
              <a:latin typeface="Times New Roman"/>
              <a:cs typeface="Times New Roman"/>
            </a:endParaRPr>
          </a:p>
          <a:p>
            <a:pPr marR="5080" algn="ctr">
              <a:lnSpc>
                <a:spcPct val="100000"/>
              </a:lnSpc>
            </a:pPr>
            <a:r>
              <a:rPr sz="750" spc="-5" dirty="0">
                <a:solidFill>
                  <a:srgbClr val="3F3F3F"/>
                </a:solidFill>
                <a:latin typeface="Arial"/>
                <a:cs typeface="Arial"/>
              </a:rPr>
              <a:t>Capacity</a:t>
            </a:r>
            <a:r>
              <a:rPr sz="750" spc="-50" dirty="0">
                <a:solidFill>
                  <a:srgbClr val="3F3F3F"/>
                </a:solidFill>
                <a:latin typeface="Arial"/>
                <a:cs typeface="Arial"/>
              </a:rPr>
              <a:t> </a:t>
            </a:r>
            <a:r>
              <a:rPr sz="750" spc="-5" dirty="0">
                <a:solidFill>
                  <a:srgbClr val="3F3F3F"/>
                </a:solidFill>
                <a:latin typeface="Arial"/>
                <a:cs typeface="Arial"/>
              </a:rPr>
              <a:t>Margin</a:t>
            </a:r>
            <a:endParaRPr sz="750">
              <a:latin typeface="Arial"/>
              <a:cs typeface="Arial"/>
            </a:endParaRPr>
          </a:p>
        </p:txBody>
      </p:sp>
      <p:sp>
        <p:nvSpPr>
          <p:cNvPr id="82" name="object 82"/>
          <p:cNvSpPr/>
          <p:nvPr/>
        </p:nvSpPr>
        <p:spPr>
          <a:xfrm>
            <a:off x="4142994" y="3348609"/>
            <a:ext cx="241935" cy="0"/>
          </a:xfrm>
          <a:custGeom>
            <a:avLst/>
            <a:gdLst/>
            <a:ahLst/>
            <a:cxnLst/>
            <a:rect l="l" t="t" r="r" b="b"/>
            <a:pathLst>
              <a:path w="241935">
                <a:moveTo>
                  <a:pt x="0" y="0"/>
                </a:moveTo>
                <a:lnTo>
                  <a:pt x="241554" y="0"/>
                </a:lnTo>
              </a:path>
            </a:pathLst>
          </a:custGeom>
          <a:ln w="11429">
            <a:solidFill>
              <a:srgbClr val="00007F"/>
            </a:solidFill>
          </a:ln>
        </p:spPr>
        <p:txBody>
          <a:bodyPr wrap="square" lIns="0" tIns="0" rIns="0" bIns="0" rtlCol="0"/>
          <a:lstStyle/>
          <a:p>
            <a:endParaRPr/>
          </a:p>
        </p:txBody>
      </p:sp>
      <p:sp>
        <p:nvSpPr>
          <p:cNvPr id="83" name="object 83"/>
          <p:cNvSpPr txBox="1"/>
          <p:nvPr/>
        </p:nvSpPr>
        <p:spPr>
          <a:xfrm>
            <a:off x="4404359" y="3282695"/>
            <a:ext cx="655955" cy="116205"/>
          </a:xfrm>
          <a:prstGeom prst="rect">
            <a:avLst/>
          </a:prstGeom>
        </p:spPr>
        <p:txBody>
          <a:bodyPr vert="horz" wrap="square" lIns="0" tIns="0" rIns="0" bIns="0" rtlCol="0">
            <a:spAutoFit/>
          </a:bodyPr>
          <a:lstStyle/>
          <a:p>
            <a:pPr>
              <a:lnSpc>
                <a:spcPct val="100000"/>
              </a:lnSpc>
            </a:pPr>
            <a:r>
              <a:rPr sz="750" spc="-5" dirty="0">
                <a:solidFill>
                  <a:srgbClr val="3F3F3F"/>
                </a:solidFill>
                <a:latin typeface="Arial"/>
                <a:cs typeface="Arial"/>
              </a:rPr>
              <a:t>Utilization</a:t>
            </a:r>
            <a:r>
              <a:rPr sz="750" spc="-50" dirty="0">
                <a:solidFill>
                  <a:srgbClr val="3F3F3F"/>
                </a:solidFill>
                <a:latin typeface="Arial"/>
                <a:cs typeface="Arial"/>
              </a:rPr>
              <a:t> </a:t>
            </a:r>
            <a:r>
              <a:rPr sz="750" spc="-5" dirty="0">
                <a:solidFill>
                  <a:srgbClr val="3F3F3F"/>
                </a:solidFill>
                <a:latin typeface="Arial"/>
                <a:cs typeface="Arial"/>
              </a:rPr>
              <a:t>Rate</a:t>
            </a:r>
            <a:endParaRPr sz="750">
              <a:latin typeface="Arial"/>
              <a:cs typeface="Arial"/>
            </a:endParaRPr>
          </a:p>
        </p:txBody>
      </p:sp>
      <p:sp>
        <p:nvSpPr>
          <p:cNvPr id="84" name="object 84"/>
          <p:cNvSpPr/>
          <p:nvPr/>
        </p:nvSpPr>
        <p:spPr>
          <a:xfrm>
            <a:off x="1617725" y="1069086"/>
            <a:ext cx="4562475" cy="2386965"/>
          </a:xfrm>
          <a:custGeom>
            <a:avLst/>
            <a:gdLst/>
            <a:ahLst/>
            <a:cxnLst/>
            <a:rect l="l" t="t" r="r" b="b"/>
            <a:pathLst>
              <a:path w="4562475" h="2386965">
                <a:moveTo>
                  <a:pt x="4560570" y="0"/>
                </a:moveTo>
                <a:lnTo>
                  <a:pt x="1524" y="0"/>
                </a:lnTo>
                <a:lnTo>
                  <a:pt x="0" y="1524"/>
                </a:lnTo>
                <a:lnTo>
                  <a:pt x="0" y="2385060"/>
                </a:lnTo>
                <a:lnTo>
                  <a:pt x="1524" y="2386584"/>
                </a:lnTo>
                <a:lnTo>
                  <a:pt x="4560570" y="2386584"/>
                </a:lnTo>
                <a:lnTo>
                  <a:pt x="4562094" y="2385060"/>
                </a:lnTo>
                <a:lnTo>
                  <a:pt x="3048" y="2385060"/>
                </a:lnTo>
                <a:lnTo>
                  <a:pt x="1524" y="2384298"/>
                </a:lnTo>
                <a:lnTo>
                  <a:pt x="3048" y="2384298"/>
                </a:lnTo>
                <a:lnTo>
                  <a:pt x="3048" y="3048"/>
                </a:lnTo>
                <a:lnTo>
                  <a:pt x="1524" y="3048"/>
                </a:lnTo>
                <a:lnTo>
                  <a:pt x="3048" y="1524"/>
                </a:lnTo>
                <a:lnTo>
                  <a:pt x="4562094" y="1524"/>
                </a:lnTo>
                <a:lnTo>
                  <a:pt x="4560570" y="0"/>
                </a:lnTo>
                <a:close/>
              </a:path>
              <a:path w="4562475" h="2386965">
                <a:moveTo>
                  <a:pt x="3048" y="2384298"/>
                </a:moveTo>
                <a:lnTo>
                  <a:pt x="1524" y="2384298"/>
                </a:lnTo>
                <a:lnTo>
                  <a:pt x="3048" y="2385060"/>
                </a:lnTo>
                <a:lnTo>
                  <a:pt x="3048" y="2384298"/>
                </a:lnTo>
                <a:close/>
              </a:path>
              <a:path w="4562475" h="2386965">
                <a:moveTo>
                  <a:pt x="4559046" y="2384298"/>
                </a:moveTo>
                <a:lnTo>
                  <a:pt x="3048" y="2384298"/>
                </a:lnTo>
                <a:lnTo>
                  <a:pt x="3048" y="2385060"/>
                </a:lnTo>
                <a:lnTo>
                  <a:pt x="4559046" y="2385060"/>
                </a:lnTo>
                <a:lnTo>
                  <a:pt x="4559046" y="2384298"/>
                </a:lnTo>
                <a:close/>
              </a:path>
              <a:path w="4562475" h="2386965">
                <a:moveTo>
                  <a:pt x="4559046" y="1524"/>
                </a:moveTo>
                <a:lnTo>
                  <a:pt x="4559046" y="2385060"/>
                </a:lnTo>
                <a:lnTo>
                  <a:pt x="4560570" y="2384298"/>
                </a:lnTo>
                <a:lnTo>
                  <a:pt x="4562094" y="2384298"/>
                </a:lnTo>
                <a:lnTo>
                  <a:pt x="4562094" y="3048"/>
                </a:lnTo>
                <a:lnTo>
                  <a:pt x="4560570" y="3048"/>
                </a:lnTo>
                <a:lnTo>
                  <a:pt x="4559046" y="1524"/>
                </a:lnTo>
                <a:close/>
              </a:path>
              <a:path w="4562475" h="2386965">
                <a:moveTo>
                  <a:pt x="4562094" y="2384298"/>
                </a:moveTo>
                <a:lnTo>
                  <a:pt x="4560570" y="2384298"/>
                </a:lnTo>
                <a:lnTo>
                  <a:pt x="4559046" y="2385060"/>
                </a:lnTo>
                <a:lnTo>
                  <a:pt x="4562094" y="2385060"/>
                </a:lnTo>
                <a:lnTo>
                  <a:pt x="4562094" y="2384298"/>
                </a:lnTo>
                <a:close/>
              </a:path>
              <a:path w="4562475" h="2386965">
                <a:moveTo>
                  <a:pt x="3048" y="1524"/>
                </a:moveTo>
                <a:lnTo>
                  <a:pt x="1524" y="3048"/>
                </a:lnTo>
                <a:lnTo>
                  <a:pt x="3048" y="3048"/>
                </a:lnTo>
                <a:lnTo>
                  <a:pt x="3048" y="1524"/>
                </a:lnTo>
                <a:close/>
              </a:path>
              <a:path w="4562475" h="2386965">
                <a:moveTo>
                  <a:pt x="4559046" y="1524"/>
                </a:moveTo>
                <a:lnTo>
                  <a:pt x="3048" y="1524"/>
                </a:lnTo>
                <a:lnTo>
                  <a:pt x="3048" y="3048"/>
                </a:lnTo>
                <a:lnTo>
                  <a:pt x="4559046" y="3047"/>
                </a:lnTo>
                <a:lnTo>
                  <a:pt x="4559046" y="1524"/>
                </a:lnTo>
                <a:close/>
              </a:path>
              <a:path w="4562475" h="2386965">
                <a:moveTo>
                  <a:pt x="4562094" y="1524"/>
                </a:moveTo>
                <a:lnTo>
                  <a:pt x="4559046" y="1524"/>
                </a:lnTo>
                <a:lnTo>
                  <a:pt x="4560570" y="3048"/>
                </a:lnTo>
                <a:lnTo>
                  <a:pt x="4562094" y="3048"/>
                </a:lnTo>
                <a:lnTo>
                  <a:pt x="4562094" y="1524"/>
                </a:lnTo>
                <a:close/>
              </a:path>
            </a:pathLst>
          </a:custGeom>
          <a:solidFill>
            <a:srgbClr val="000000"/>
          </a:solidFill>
        </p:spPr>
        <p:txBody>
          <a:bodyPr wrap="square" lIns="0" tIns="0" rIns="0" bIns="0" rtlCol="0"/>
          <a:lstStyle/>
          <a:p>
            <a:endParaRPr/>
          </a:p>
        </p:txBody>
      </p:sp>
      <p:graphicFrame>
        <p:nvGraphicFramePr>
          <p:cNvPr id="85" name="object 85"/>
          <p:cNvGraphicFramePr>
            <a:graphicFrameLocks noGrp="1"/>
          </p:cNvGraphicFramePr>
          <p:nvPr/>
        </p:nvGraphicFramePr>
        <p:xfrm>
          <a:off x="1802892" y="5474208"/>
          <a:ext cx="4171315" cy="1285240"/>
        </p:xfrm>
        <a:graphic>
          <a:graphicData uri="http://schemas.openxmlformats.org/drawingml/2006/table">
            <a:tbl>
              <a:tblPr firstRow="1" bandRow="1">
                <a:tableStyleId>{2D5ABB26-0587-4C30-8999-92F81FD0307C}</a:tableStyleId>
              </a:tblPr>
              <a:tblGrid>
                <a:gridCol w="1247393">
                  <a:extLst>
                    <a:ext uri="{9D8B030D-6E8A-4147-A177-3AD203B41FA5}">
                      <a16:colId xmlns:a16="http://schemas.microsoft.com/office/drawing/2014/main" val="20000"/>
                    </a:ext>
                  </a:extLst>
                </a:gridCol>
                <a:gridCol w="1247775">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tblGrid>
              <a:tr h="276351">
                <a:tc gridSpan="4">
                  <a:txBody>
                    <a:bodyPr/>
                    <a:lstStyle/>
                    <a:p>
                      <a:pPr marL="2771775" marR="130175" indent="-2707640">
                        <a:lnSpc>
                          <a:spcPts val="1080"/>
                        </a:lnSpc>
                        <a:spcBef>
                          <a:spcPts val="10"/>
                        </a:spcBef>
                        <a:tabLst>
                          <a:tab pos="1311910" algn="l"/>
                          <a:tab pos="2709545" algn="l"/>
                          <a:tab pos="3492500" algn="l"/>
                        </a:tabLst>
                      </a:pPr>
                      <a:r>
                        <a:rPr sz="950" b="1" spc="-5" dirty="0">
                          <a:solidFill>
                            <a:srgbClr val="FFFFFF"/>
                          </a:solidFill>
                          <a:latin typeface="Arial"/>
                          <a:cs typeface="Arial"/>
                        </a:rPr>
                        <a:t>Comp</a:t>
                      </a:r>
                      <a:r>
                        <a:rPr sz="950" b="1" spc="-10" dirty="0">
                          <a:solidFill>
                            <a:srgbClr val="FFFFFF"/>
                          </a:solidFill>
                          <a:latin typeface="Arial"/>
                          <a:cs typeface="Arial"/>
                        </a:rPr>
                        <a:t>a</a:t>
                      </a:r>
                      <a:r>
                        <a:rPr sz="950" b="1" dirty="0">
                          <a:solidFill>
                            <a:srgbClr val="FFFFFF"/>
                          </a:solidFill>
                          <a:latin typeface="Arial"/>
                          <a:cs typeface="Arial"/>
                        </a:rPr>
                        <a:t>ny	</a:t>
                      </a:r>
                      <a:r>
                        <a:rPr sz="950" b="1" spc="-5" dirty="0">
                          <a:solidFill>
                            <a:srgbClr val="FFFFFF"/>
                          </a:solidFill>
                          <a:latin typeface="Arial"/>
                          <a:cs typeface="Arial"/>
                        </a:rPr>
                        <a:t>Coun</a:t>
                      </a:r>
                      <a:r>
                        <a:rPr sz="950" b="1" spc="-10" dirty="0">
                          <a:solidFill>
                            <a:srgbClr val="FFFFFF"/>
                          </a:solidFill>
                          <a:latin typeface="Arial"/>
                          <a:cs typeface="Arial"/>
                        </a:rPr>
                        <a:t>t</a:t>
                      </a:r>
                      <a:r>
                        <a:rPr sz="950" b="1" spc="10" dirty="0">
                          <a:solidFill>
                            <a:srgbClr val="FFFFFF"/>
                          </a:solidFill>
                          <a:latin typeface="Arial"/>
                          <a:cs typeface="Arial"/>
                        </a:rPr>
                        <a:t>r</a:t>
                      </a:r>
                      <a:r>
                        <a:rPr sz="950" b="1" dirty="0">
                          <a:solidFill>
                            <a:srgbClr val="FFFFFF"/>
                          </a:solidFill>
                          <a:latin typeface="Arial"/>
                          <a:cs typeface="Arial"/>
                        </a:rPr>
                        <a:t>y	</a:t>
                      </a:r>
                      <a:r>
                        <a:rPr sz="950" b="1" spc="-10" dirty="0">
                          <a:solidFill>
                            <a:srgbClr val="FFFFFF"/>
                          </a:solidFill>
                          <a:latin typeface="Arial"/>
                          <a:cs typeface="Arial"/>
                        </a:rPr>
                        <a:t>C</a:t>
                      </a:r>
                      <a:r>
                        <a:rPr sz="950" b="1" dirty="0">
                          <a:solidFill>
                            <a:srgbClr val="FFFFFF"/>
                          </a:solidFill>
                          <a:latin typeface="Arial"/>
                          <a:cs typeface="Arial"/>
                        </a:rPr>
                        <a:t>u</a:t>
                      </a:r>
                      <a:r>
                        <a:rPr sz="950" b="1" spc="5" dirty="0">
                          <a:solidFill>
                            <a:srgbClr val="FFFFFF"/>
                          </a:solidFill>
                          <a:latin typeface="Arial"/>
                          <a:cs typeface="Arial"/>
                        </a:rPr>
                        <a:t>r</a:t>
                      </a:r>
                      <a:r>
                        <a:rPr sz="950" b="1" spc="-5" dirty="0">
                          <a:solidFill>
                            <a:srgbClr val="FFFFFF"/>
                          </a:solidFill>
                          <a:latin typeface="Arial"/>
                          <a:cs typeface="Arial"/>
                        </a:rPr>
                        <a:t>r</a:t>
                      </a:r>
                      <a:r>
                        <a:rPr sz="950" b="1" spc="-10" dirty="0">
                          <a:solidFill>
                            <a:srgbClr val="FFFFFF"/>
                          </a:solidFill>
                          <a:latin typeface="Arial"/>
                          <a:cs typeface="Arial"/>
                        </a:rPr>
                        <a:t>e</a:t>
                      </a:r>
                      <a:r>
                        <a:rPr sz="950" b="1" dirty="0">
                          <a:solidFill>
                            <a:srgbClr val="FFFFFF"/>
                          </a:solidFill>
                          <a:latin typeface="Arial"/>
                          <a:cs typeface="Arial"/>
                        </a:rPr>
                        <a:t>nt	</a:t>
                      </a:r>
                      <a:r>
                        <a:rPr sz="950" b="1" spc="-5" dirty="0">
                          <a:solidFill>
                            <a:srgbClr val="FFFFFF"/>
                          </a:solidFill>
                          <a:latin typeface="Arial"/>
                          <a:cs typeface="Arial"/>
                        </a:rPr>
                        <a:t>12-</a:t>
                      </a:r>
                      <a:r>
                        <a:rPr sz="950" b="1" spc="-10" dirty="0">
                          <a:solidFill>
                            <a:srgbClr val="FFFFFF"/>
                          </a:solidFill>
                          <a:latin typeface="Arial"/>
                          <a:cs typeface="Arial"/>
                        </a:rPr>
                        <a:t>M</a:t>
                      </a:r>
                      <a:r>
                        <a:rPr sz="950" b="1" spc="-5" dirty="0">
                          <a:solidFill>
                            <a:srgbClr val="FFFFFF"/>
                          </a:solidFill>
                          <a:latin typeface="Arial"/>
                          <a:cs typeface="Arial"/>
                        </a:rPr>
                        <a:t>onth  </a:t>
                      </a:r>
                      <a:r>
                        <a:rPr sz="950" b="1" spc="-10" dirty="0">
                          <a:solidFill>
                            <a:srgbClr val="FFFFFF"/>
                          </a:solidFill>
                          <a:latin typeface="Arial"/>
                          <a:cs typeface="Arial"/>
                        </a:rPr>
                        <a:t>Level	Forecast</a:t>
                      </a:r>
                      <a:endParaRPr sz="950">
                        <a:latin typeface="Arial"/>
                        <a:cs typeface="Arial"/>
                      </a:endParaRPr>
                    </a:p>
                  </a:txBody>
                  <a:tcPr marL="0" marR="0" marT="1270" marB="0">
                    <a:solidFill>
                      <a:srgbClr val="0000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5415">
                <a:tc>
                  <a:txBody>
                    <a:bodyPr/>
                    <a:lstStyle/>
                    <a:p>
                      <a:pPr marL="61594">
                        <a:lnSpc>
                          <a:spcPts val="1105"/>
                        </a:lnSpc>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txBody>
                  <a:tcPr marL="0" marR="0" marT="0" marB="0">
                    <a:lnL w="6096">
                      <a:solidFill>
                        <a:srgbClr val="000000"/>
                      </a:solidFill>
                      <a:prstDash val="solid"/>
                    </a:lnL>
                    <a:lnR w="6095">
                      <a:solidFill>
                        <a:srgbClr val="000000"/>
                      </a:solidFill>
                      <a:prstDash val="solid"/>
                    </a:lnR>
                    <a:lnB w="5333">
                      <a:solidFill>
                        <a:srgbClr val="000000"/>
                      </a:solidFill>
                      <a:prstDash val="solid"/>
                    </a:lnB>
                  </a:tcPr>
                </a:tc>
                <a:tc>
                  <a:txBody>
                    <a:bodyPr/>
                    <a:lstStyle/>
                    <a:p>
                      <a:pPr marL="60960">
                        <a:lnSpc>
                          <a:spcPts val="1105"/>
                        </a:lnSpc>
                      </a:pPr>
                      <a:r>
                        <a:rPr sz="950" spc="-10" dirty="0">
                          <a:latin typeface="Arial"/>
                          <a:cs typeface="Arial"/>
                        </a:rPr>
                        <a:t>India</a:t>
                      </a:r>
                      <a:endParaRPr sz="950">
                        <a:latin typeface="Arial"/>
                        <a:cs typeface="Arial"/>
                      </a:endParaRPr>
                    </a:p>
                  </a:txBody>
                  <a:tcPr marL="0" marR="0" marT="0" marB="0">
                    <a:lnL w="6095">
                      <a:solidFill>
                        <a:srgbClr val="000000"/>
                      </a:solidFill>
                      <a:prstDash val="solid"/>
                    </a:lnL>
                    <a:lnR w="5334">
                      <a:solidFill>
                        <a:srgbClr val="000000"/>
                      </a:solidFill>
                      <a:prstDash val="solid"/>
                    </a:lnR>
                    <a:lnB w="5333">
                      <a:solidFill>
                        <a:srgbClr val="000000"/>
                      </a:solidFill>
                      <a:prstDash val="solid"/>
                    </a:lnB>
                  </a:tcPr>
                </a:tc>
                <a:tc>
                  <a:txBody>
                    <a:bodyPr/>
                    <a:lstStyle/>
                    <a:p>
                      <a:pPr algn="ctr">
                        <a:lnSpc>
                          <a:spcPts val="110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3">
                      <a:solidFill>
                        <a:srgbClr val="000000"/>
                      </a:solidFill>
                      <a:prstDash val="solid"/>
                    </a:lnR>
                    <a:lnB w="5333">
                      <a:solidFill>
                        <a:srgbClr val="000000"/>
                      </a:solidFill>
                      <a:prstDash val="solid"/>
                    </a:lnB>
                  </a:tcPr>
                </a:tc>
                <a:tc>
                  <a:txBody>
                    <a:bodyPr/>
                    <a:lstStyle/>
                    <a:p>
                      <a:pPr algn="ctr">
                        <a:lnSpc>
                          <a:spcPts val="1105"/>
                        </a:lnSpc>
                      </a:pPr>
                      <a:r>
                        <a:rPr sz="950" spc="-10" dirty="0">
                          <a:latin typeface="Arial"/>
                          <a:cs typeface="Arial"/>
                        </a:rPr>
                        <a:t>75%</a:t>
                      </a:r>
                      <a:endParaRPr sz="950">
                        <a:latin typeface="Arial"/>
                        <a:cs typeface="Arial"/>
                      </a:endParaRPr>
                    </a:p>
                  </a:txBody>
                  <a:tcPr marL="0" marR="0" marT="0" marB="0">
                    <a:lnL w="5333">
                      <a:solidFill>
                        <a:srgbClr val="000000"/>
                      </a:solidFill>
                      <a:prstDash val="solid"/>
                    </a:lnL>
                    <a:lnR w="6095">
                      <a:solidFill>
                        <a:srgbClr val="000000"/>
                      </a:solidFill>
                      <a:prstDash val="solid"/>
                    </a:lnR>
                    <a:lnB w="5334">
                      <a:solidFill>
                        <a:srgbClr val="000000"/>
                      </a:solidFill>
                      <a:prstDash val="solid"/>
                    </a:lnB>
                  </a:tcPr>
                </a:tc>
                <a:extLst>
                  <a:ext uri="{0D108BD9-81ED-4DB2-BD59-A6C34878D82A}">
                    <a16:rowId xmlns:a16="http://schemas.microsoft.com/office/drawing/2014/main" val="10001"/>
                  </a:ext>
                </a:extLst>
              </a:tr>
              <a:tr h="143255">
                <a:tc>
                  <a:txBody>
                    <a:bodyPr/>
                    <a:lstStyle/>
                    <a:p>
                      <a:pPr marL="61594">
                        <a:lnSpc>
                          <a:spcPts val="1065"/>
                        </a:lnSpc>
                      </a:pPr>
                      <a:r>
                        <a:rPr sz="950" spc="-10" dirty="0">
                          <a:latin typeface="Arial"/>
                          <a:cs typeface="Arial"/>
                        </a:rPr>
                        <a:t>Sinopec</a:t>
                      </a:r>
                      <a:r>
                        <a:rPr sz="950" spc="-75" dirty="0">
                          <a:latin typeface="Arial"/>
                          <a:cs typeface="Arial"/>
                        </a:rPr>
                        <a:t> </a:t>
                      </a:r>
                      <a:r>
                        <a:rPr sz="950" spc="-10" dirty="0">
                          <a:latin typeface="Arial"/>
                          <a:cs typeface="Arial"/>
                        </a:rPr>
                        <a:t>Engineering</a:t>
                      </a:r>
                      <a:endParaRPr sz="95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marL="60325">
                        <a:lnSpc>
                          <a:spcPts val="1065"/>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3">
                      <a:solidFill>
                        <a:srgbClr val="000000"/>
                      </a:solidFill>
                      <a:prstDash val="solid"/>
                    </a:lnL>
                    <a:lnR w="6095">
                      <a:solidFill>
                        <a:srgbClr val="000000"/>
                      </a:solidFill>
                      <a:prstDash val="solid"/>
                    </a:lnR>
                    <a:lnT w="5334">
                      <a:solidFill>
                        <a:srgbClr val="000000"/>
                      </a:solidFill>
                      <a:prstDash val="solid"/>
                    </a:lnT>
                    <a:lnB w="5334">
                      <a:solidFill>
                        <a:srgbClr val="000000"/>
                      </a:solidFill>
                      <a:prstDash val="solid"/>
                    </a:lnB>
                  </a:tcPr>
                </a:tc>
                <a:extLst>
                  <a:ext uri="{0D108BD9-81ED-4DB2-BD59-A6C34878D82A}">
                    <a16:rowId xmlns:a16="http://schemas.microsoft.com/office/drawing/2014/main" val="10002"/>
                  </a:ext>
                </a:extLst>
              </a:tr>
              <a:tr h="143637">
                <a:tc>
                  <a:txBody>
                    <a:bodyPr/>
                    <a:lstStyle/>
                    <a:p>
                      <a:pPr marL="61594">
                        <a:lnSpc>
                          <a:spcPts val="1065"/>
                        </a:lnSpc>
                      </a:pPr>
                      <a:r>
                        <a:rPr sz="950" spc="-10" dirty="0">
                          <a:latin typeface="Arial"/>
                          <a:cs typeface="Arial"/>
                        </a:rPr>
                        <a:t>Hitachi</a:t>
                      </a:r>
                      <a:r>
                        <a:rPr sz="950" spc="-60" dirty="0">
                          <a:latin typeface="Arial"/>
                          <a:cs typeface="Arial"/>
                        </a:rPr>
                        <a:t> </a:t>
                      </a:r>
                      <a:r>
                        <a:rPr sz="950" spc="-10" dirty="0">
                          <a:latin typeface="Arial"/>
                          <a:cs typeface="Arial"/>
                        </a:rPr>
                        <a:t>Zosen</a:t>
                      </a:r>
                      <a:endParaRPr sz="950">
                        <a:latin typeface="Arial"/>
                        <a:cs typeface="Arial"/>
                      </a:endParaRPr>
                    </a:p>
                  </a:txBody>
                  <a:tcPr marL="0" marR="0" marT="0" marB="0">
                    <a:lnL w="6096">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tcPr>
                </a:tc>
                <a:tc>
                  <a:txBody>
                    <a:bodyPr/>
                    <a:lstStyle/>
                    <a:p>
                      <a:pPr marL="61594">
                        <a:lnSpc>
                          <a:spcPts val="1065"/>
                        </a:lnSpc>
                      </a:pPr>
                      <a:r>
                        <a:rPr sz="950" spc="-10" dirty="0">
                          <a:latin typeface="Arial"/>
                          <a:cs typeface="Arial"/>
                        </a:rPr>
                        <a:t>Japan</a:t>
                      </a:r>
                      <a:endParaRPr sz="95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3">
                      <a:solidFill>
                        <a:srgbClr val="000000"/>
                      </a:solidFill>
                      <a:prstDash val="solid"/>
                    </a:lnR>
                    <a:lnT w="5334">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72%</a:t>
                      </a:r>
                      <a:endParaRPr sz="950">
                        <a:latin typeface="Arial"/>
                        <a:cs typeface="Arial"/>
                      </a:endParaRPr>
                    </a:p>
                  </a:txBody>
                  <a:tcPr marL="0" marR="0" marT="0" marB="0">
                    <a:lnL w="5333">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143255">
                <a:tc>
                  <a:txBody>
                    <a:bodyPr/>
                    <a:lstStyle/>
                    <a:p>
                      <a:pPr marL="61594">
                        <a:lnSpc>
                          <a:spcPts val="1060"/>
                        </a:lnSpc>
                      </a:pPr>
                      <a:r>
                        <a:rPr sz="950" spc="-10" dirty="0">
                          <a:latin typeface="Arial"/>
                          <a:cs typeface="Arial"/>
                        </a:rPr>
                        <a:t>CPTDC</a:t>
                      </a:r>
                      <a:endParaRPr sz="95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L="60960">
                        <a:lnSpc>
                          <a:spcPts val="1060"/>
                        </a:lnSpc>
                      </a:pPr>
                      <a:r>
                        <a:rPr sz="950" spc="-10" dirty="0">
                          <a:latin typeface="Arial"/>
                          <a:cs typeface="Arial"/>
                        </a:rPr>
                        <a:t>China</a:t>
                      </a:r>
                      <a:endParaRPr sz="95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90%</a:t>
                      </a:r>
                      <a:endParaRPr sz="950">
                        <a:latin typeface="Arial"/>
                        <a:cs typeface="Arial"/>
                      </a:endParaRPr>
                    </a:p>
                  </a:txBody>
                  <a:tcPr marL="0" marR="0" marT="0" marB="0">
                    <a:lnL w="5334">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algn="ctr">
                        <a:lnSpc>
                          <a:spcPts val="1060"/>
                        </a:lnSpc>
                      </a:pPr>
                      <a:r>
                        <a:rPr sz="950" spc="-10" dirty="0">
                          <a:latin typeface="Arial"/>
                          <a:cs typeface="Arial"/>
                        </a:rPr>
                        <a:t>90%</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r h="143255">
                <a:tc>
                  <a:txBody>
                    <a:bodyPr/>
                    <a:lstStyle/>
                    <a:p>
                      <a:pPr marL="61594">
                        <a:lnSpc>
                          <a:spcPts val="1065"/>
                        </a:lnSpc>
                      </a:pPr>
                      <a:r>
                        <a:rPr sz="950" spc="-10" dirty="0">
                          <a:latin typeface="Arial"/>
                          <a:cs typeface="Arial"/>
                        </a:rPr>
                        <a:t>Cimtas</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065"/>
                        </a:lnSpc>
                      </a:pPr>
                      <a:r>
                        <a:rPr sz="950" spc="-10" dirty="0">
                          <a:latin typeface="Arial"/>
                          <a:cs typeface="Arial"/>
                        </a:rPr>
                        <a:t>Turkey/China</a:t>
                      </a:r>
                      <a:endParaRPr sz="95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80/70%</a:t>
                      </a:r>
                      <a:endParaRPr sz="95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80/70%</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5"/>
                  </a:ext>
                </a:extLst>
              </a:tr>
              <a:tr h="143637">
                <a:tc>
                  <a:txBody>
                    <a:bodyPr/>
                    <a:lstStyle/>
                    <a:p>
                      <a:pPr marL="61594">
                        <a:lnSpc>
                          <a:spcPts val="1065"/>
                        </a:lnSpc>
                      </a:pPr>
                      <a:r>
                        <a:rPr sz="950" spc="-10" dirty="0">
                          <a:latin typeface="Arial"/>
                          <a:cs typeface="Arial"/>
                        </a:rPr>
                        <a:t>KNM</a:t>
                      </a:r>
                      <a:r>
                        <a:rPr sz="950" spc="-105" dirty="0">
                          <a:latin typeface="Arial"/>
                          <a:cs typeface="Arial"/>
                        </a:rPr>
                        <a:t> </a:t>
                      </a:r>
                      <a:r>
                        <a:rPr sz="950" spc="-10" dirty="0">
                          <a:latin typeface="Arial"/>
                          <a:cs typeface="Arial"/>
                        </a:rPr>
                        <a:t>Group</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marL="61594">
                        <a:lnSpc>
                          <a:spcPts val="1065"/>
                        </a:lnSpc>
                      </a:pPr>
                      <a:r>
                        <a:rPr sz="950" spc="-10" dirty="0">
                          <a:latin typeface="Arial"/>
                          <a:cs typeface="Arial"/>
                        </a:rPr>
                        <a:t>Malaysia</a:t>
                      </a:r>
                      <a:endParaRPr sz="950">
                        <a:latin typeface="Arial"/>
                        <a:cs typeface="Arial"/>
                      </a:endParaRPr>
                    </a:p>
                  </a:txBody>
                  <a:tcPr marL="0" marR="0" marT="0" marB="0">
                    <a:lnL w="6095">
                      <a:solidFill>
                        <a:srgbClr val="000000"/>
                      </a:solidFill>
                      <a:prstDash val="solid"/>
                    </a:lnL>
                    <a:lnR w="5334">
                      <a:solidFill>
                        <a:srgbClr val="000000"/>
                      </a:solidFill>
                      <a:prstDash val="solid"/>
                    </a:lnR>
                    <a:lnT w="6096">
                      <a:solidFill>
                        <a:srgbClr val="000000"/>
                      </a:solidFill>
                      <a:prstDash val="solid"/>
                    </a:lnT>
                    <a:lnB w="5334">
                      <a:solidFill>
                        <a:srgbClr val="000000"/>
                      </a:solidFill>
                      <a:prstDash val="solid"/>
                    </a:lnB>
                  </a:tcPr>
                </a:tc>
                <a:tc>
                  <a:txBody>
                    <a:bodyPr/>
                    <a:lstStyle/>
                    <a:p>
                      <a:pPr algn="ctr">
                        <a:lnSpc>
                          <a:spcPts val="1065"/>
                        </a:lnSpc>
                      </a:pPr>
                      <a:r>
                        <a:rPr sz="950" spc="-10" dirty="0">
                          <a:latin typeface="Arial"/>
                          <a:cs typeface="Arial"/>
                        </a:rPr>
                        <a:t>75-80%</a:t>
                      </a:r>
                      <a:endParaRPr sz="950">
                        <a:latin typeface="Arial"/>
                        <a:cs typeface="Arial"/>
                      </a:endParaRPr>
                    </a:p>
                  </a:txBody>
                  <a:tcPr marL="0" marR="0" marT="0" marB="0">
                    <a:lnL w="5334">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tc>
                  <a:txBody>
                    <a:bodyPr/>
                    <a:lstStyle/>
                    <a:p>
                      <a:pPr algn="ctr">
                        <a:lnSpc>
                          <a:spcPts val="1065"/>
                        </a:lnSpc>
                      </a:pPr>
                      <a:r>
                        <a:rPr sz="950" spc="-10" dirty="0">
                          <a:latin typeface="Arial"/>
                          <a:cs typeface="Arial"/>
                        </a:rPr>
                        <a:t>75-80%</a:t>
                      </a:r>
                      <a:endParaRPr sz="950">
                        <a:latin typeface="Arial"/>
                        <a:cs typeface="Arial"/>
                      </a:endParaRPr>
                    </a:p>
                  </a:txBody>
                  <a:tcPr marL="0" marR="0" marT="0" marB="0">
                    <a:lnL w="5333">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extLst>
                  <a:ext uri="{0D108BD9-81ED-4DB2-BD59-A6C34878D82A}">
                    <a16:rowId xmlns:a16="http://schemas.microsoft.com/office/drawing/2014/main" val="10006"/>
                  </a:ext>
                </a:extLst>
              </a:tr>
              <a:tr h="143256">
                <a:tc>
                  <a:txBody>
                    <a:bodyPr/>
                    <a:lstStyle/>
                    <a:p>
                      <a:pPr marL="61594">
                        <a:lnSpc>
                          <a:spcPts val="1065"/>
                        </a:lnSpc>
                      </a:pPr>
                      <a:r>
                        <a:rPr sz="950" spc="-10" dirty="0">
                          <a:latin typeface="Arial"/>
                          <a:cs typeface="Arial"/>
                        </a:rPr>
                        <a:t>NRG</a:t>
                      </a:r>
                      <a:r>
                        <a:rPr sz="950" spc="-75" dirty="0">
                          <a:latin typeface="Arial"/>
                          <a:cs typeface="Arial"/>
                        </a:rPr>
                        <a:t> </a:t>
                      </a:r>
                      <a:r>
                        <a:rPr sz="950" spc="-10" dirty="0">
                          <a:latin typeface="Arial"/>
                          <a:cs typeface="Arial"/>
                        </a:rPr>
                        <a:t>Manufacturing</a:t>
                      </a:r>
                      <a:endParaRPr sz="950">
                        <a:latin typeface="Arial"/>
                        <a:cs typeface="Arial"/>
                      </a:endParaRPr>
                    </a:p>
                  </a:txBody>
                  <a:tcPr marL="0" marR="0" marT="0" marB="0">
                    <a:lnL w="6096">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marL="61594">
                        <a:lnSpc>
                          <a:spcPts val="1065"/>
                        </a:lnSpc>
                      </a:pPr>
                      <a:r>
                        <a:rPr sz="950" spc="-10" dirty="0">
                          <a:latin typeface="Arial"/>
                          <a:cs typeface="Arial"/>
                        </a:rPr>
                        <a:t>US</a:t>
                      </a:r>
                      <a:endParaRPr sz="95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5334">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5333">
                      <a:solidFill>
                        <a:srgbClr val="000000"/>
                      </a:solidFill>
                      <a:prstDash val="solid"/>
                    </a:lnL>
                    <a:lnR w="6095">
                      <a:solidFill>
                        <a:srgbClr val="000000"/>
                      </a:solidFill>
                      <a:prstDash val="solid"/>
                    </a:lnR>
                    <a:lnT w="5334">
                      <a:solidFill>
                        <a:srgbClr val="000000"/>
                      </a:solidFill>
                      <a:prstDash val="solid"/>
                    </a:lnT>
                    <a:lnB w="5334">
                      <a:solidFill>
                        <a:srgbClr val="000000"/>
                      </a:solidFill>
                      <a:prstDash val="solid"/>
                    </a:lnB>
                  </a:tcPr>
                </a:tc>
                <a:extLst>
                  <a:ext uri="{0D108BD9-81ED-4DB2-BD59-A6C34878D82A}">
                    <a16:rowId xmlns:a16="http://schemas.microsoft.com/office/drawing/2014/main" val="10007"/>
                  </a:ext>
                </a:extLst>
              </a:tr>
            </a:tbl>
          </a:graphicData>
        </a:graphic>
      </p:graphicFrame>
      <p:sp>
        <p:nvSpPr>
          <p:cNvPr id="86" name="object 8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35</a:t>
            </a:fld>
            <a:endParaRPr spc="15"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7548" y="3597898"/>
            <a:ext cx="29146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8.</a:t>
            </a:r>
            <a:r>
              <a:rPr sz="950" b="1" spc="-15" dirty="0">
                <a:latin typeface="Arial"/>
                <a:cs typeface="Arial"/>
              </a:rPr>
              <a:t>1</a:t>
            </a:r>
            <a:r>
              <a:rPr sz="950" b="1" dirty="0">
                <a:latin typeface="Arial"/>
                <a:cs typeface="Arial"/>
              </a:rPr>
              <a:t>.</a:t>
            </a:r>
            <a:r>
              <a:rPr sz="950" b="1" spc="-5" dirty="0">
                <a:latin typeface="Arial"/>
                <a:cs typeface="Arial"/>
              </a:rPr>
              <a:t>3</a:t>
            </a:r>
            <a:endParaRPr sz="950">
              <a:latin typeface="Arial"/>
              <a:cs typeface="Arial"/>
            </a:endParaRPr>
          </a:p>
        </p:txBody>
      </p:sp>
      <p:sp>
        <p:nvSpPr>
          <p:cNvPr id="3" name="object 3"/>
          <p:cNvSpPr txBox="1"/>
          <p:nvPr/>
        </p:nvSpPr>
        <p:spPr>
          <a:xfrm>
            <a:off x="1607928" y="3597898"/>
            <a:ext cx="842010" cy="158750"/>
          </a:xfrm>
          <a:prstGeom prst="rect">
            <a:avLst/>
          </a:prstGeom>
        </p:spPr>
        <p:txBody>
          <a:bodyPr vert="horz" wrap="square" lIns="0" tIns="0" rIns="0" bIns="0" rtlCol="0">
            <a:spAutoFit/>
          </a:bodyPr>
          <a:lstStyle/>
          <a:p>
            <a:pPr marL="12700">
              <a:lnSpc>
                <a:spcPct val="100000"/>
              </a:lnSpc>
            </a:pPr>
            <a:r>
              <a:rPr sz="950" b="1" spc="-15" dirty="0">
                <a:latin typeface="Arial"/>
                <a:cs typeface="Arial"/>
              </a:rPr>
              <a:t>New</a:t>
            </a:r>
            <a:r>
              <a:rPr sz="950" b="1" spc="-65" dirty="0">
                <a:latin typeface="Arial"/>
                <a:cs typeface="Arial"/>
              </a:rPr>
              <a:t> </a:t>
            </a:r>
            <a:r>
              <a:rPr sz="950" b="1" spc="-10" dirty="0">
                <a:latin typeface="Arial"/>
                <a:cs typeface="Arial"/>
              </a:rPr>
              <a:t>contracts</a:t>
            </a:r>
            <a:endParaRPr sz="950">
              <a:latin typeface="Arial"/>
              <a:cs typeface="Arial"/>
            </a:endParaRPr>
          </a:p>
        </p:txBody>
      </p:sp>
      <p:sp>
        <p:nvSpPr>
          <p:cNvPr id="4" name="object 4"/>
          <p:cNvSpPr txBox="1"/>
          <p:nvPr/>
        </p:nvSpPr>
        <p:spPr>
          <a:xfrm>
            <a:off x="1177548" y="4186911"/>
            <a:ext cx="5320665" cy="1398905"/>
          </a:xfrm>
          <a:prstGeom prst="rect">
            <a:avLst/>
          </a:prstGeom>
        </p:spPr>
        <p:txBody>
          <a:bodyPr vert="horz" wrap="square" lIns="0" tIns="0" rIns="0" bIns="0" rtlCol="0">
            <a:spAutoFit/>
          </a:bodyPr>
          <a:lstStyle/>
          <a:p>
            <a:pPr marL="12700">
              <a:lnSpc>
                <a:spcPct val="100000"/>
              </a:lnSpc>
            </a:pPr>
            <a:r>
              <a:rPr sz="950" b="1" spc="-10" dirty="0">
                <a:latin typeface="Arial"/>
                <a:cs typeface="Arial"/>
              </a:rPr>
              <a:t>Refinery-scale orders </a:t>
            </a:r>
            <a:r>
              <a:rPr sz="950" b="1" spc="-5" dirty="0">
                <a:latin typeface="Arial"/>
                <a:cs typeface="Arial"/>
              </a:rPr>
              <a:t>in </a:t>
            </a:r>
            <a:r>
              <a:rPr sz="950" b="1" spc="-10" dirty="0">
                <a:latin typeface="Arial"/>
                <a:cs typeface="Arial"/>
              </a:rPr>
              <a:t>China and India are the </a:t>
            </a:r>
            <a:r>
              <a:rPr sz="950" b="1" spc="-5" dirty="0">
                <a:latin typeface="Arial"/>
                <a:cs typeface="Arial"/>
              </a:rPr>
              <a:t>largest </a:t>
            </a:r>
            <a:r>
              <a:rPr sz="950" b="1" spc="-10" dirty="0">
                <a:latin typeface="Arial"/>
                <a:cs typeface="Arial"/>
              </a:rPr>
              <a:t>recent contract</a:t>
            </a:r>
            <a:r>
              <a:rPr sz="950" b="1" spc="100" dirty="0">
                <a:latin typeface="Arial"/>
                <a:cs typeface="Arial"/>
              </a:rPr>
              <a:t> </a:t>
            </a:r>
            <a:r>
              <a:rPr sz="950" b="1" spc="-10" dirty="0">
                <a:latin typeface="Arial"/>
                <a:cs typeface="Arial"/>
              </a:rPr>
              <a:t>awards.</a:t>
            </a:r>
            <a:endParaRPr sz="950">
              <a:latin typeface="Arial"/>
              <a:cs typeface="Arial"/>
            </a:endParaRPr>
          </a:p>
          <a:p>
            <a:pPr>
              <a:lnSpc>
                <a:spcPct val="100000"/>
              </a:lnSpc>
              <a:spcBef>
                <a:spcPts val="35"/>
              </a:spcBef>
            </a:pPr>
            <a:endParaRPr sz="1400">
              <a:latin typeface="Times New Roman"/>
              <a:cs typeface="Times New Roman"/>
            </a:endParaRPr>
          </a:p>
          <a:p>
            <a:pPr marL="120014" marR="5080">
              <a:lnSpc>
                <a:spcPct val="142400"/>
              </a:lnSpc>
            </a:pPr>
            <a:r>
              <a:rPr sz="950" spc="-10" dirty="0">
                <a:latin typeface="Arial"/>
                <a:cs typeface="Arial"/>
              </a:rPr>
              <a:t>Contracts for Towers are not readily transparent in most cases, as orders </a:t>
            </a:r>
            <a:r>
              <a:rPr sz="950" spc="-5" dirty="0">
                <a:latin typeface="Arial"/>
                <a:cs typeface="Arial"/>
              </a:rPr>
              <a:t>for </a:t>
            </a:r>
            <a:r>
              <a:rPr sz="950" spc="-10" dirty="0">
                <a:latin typeface="Arial"/>
                <a:cs typeface="Arial"/>
              </a:rPr>
              <a:t>the units are typically  awarded in </a:t>
            </a:r>
            <a:r>
              <a:rPr sz="950" spc="-5" dirty="0">
                <a:latin typeface="Arial"/>
                <a:cs typeface="Arial"/>
              </a:rPr>
              <a:t>a </a:t>
            </a:r>
            <a:r>
              <a:rPr sz="950" spc="-10" dirty="0">
                <a:latin typeface="Arial"/>
                <a:cs typeface="Arial"/>
              </a:rPr>
              <a:t>package that includes larger equipment (such as distillation columns or  hydroprocessing </a:t>
            </a:r>
            <a:r>
              <a:rPr sz="950" spc="-5" dirty="0">
                <a:latin typeface="Arial"/>
                <a:cs typeface="Arial"/>
              </a:rPr>
              <a:t>units). </a:t>
            </a:r>
            <a:r>
              <a:rPr sz="950" spc="-10" dirty="0">
                <a:latin typeface="Arial"/>
                <a:cs typeface="Arial"/>
              </a:rPr>
              <a:t>The fabrication and installation also happen concurrently with the larger  equipment as well, leaving orders small orders for expansion projects </a:t>
            </a:r>
            <a:r>
              <a:rPr sz="950" spc="-5" dirty="0">
                <a:latin typeface="Arial"/>
                <a:cs typeface="Arial"/>
              </a:rPr>
              <a:t>the </a:t>
            </a:r>
            <a:r>
              <a:rPr sz="950" spc="-10" dirty="0">
                <a:latin typeface="Arial"/>
                <a:cs typeface="Arial"/>
              </a:rPr>
              <a:t>most visible to those not  directly involved with the</a:t>
            </a:r>
            <a:r>
              <a:rPr sz="950" spc="5" dirty="0">
                <a:latin typeface="Arial"/>
                <a:cs typeface="Arial"/>
              </a:rPr>
              <a:t> </a:t>
            </a:r>
            <a:r>
              <a:rPr sz="950" spc="-10" dirty="0">
                <a:latin typeface="Arial"/>
                <a:cs typeface="Arial"/>
              </a:rPr>
              <a:t>project.</a:t>
            </a:r>
            <a:endParaRPr sz="950">
              <a:latin typeface="Arial"/>
              <a:cs typeface="Arial"/>
            </a:endParaRPr>
          </a:p>
        </p:txBody>
      </p:sp>
      <p:sp>
        <p:nvSpPr>
          <p:cNvPr id="5" name="object 5"/>
          <p:cNvSpPr txBox="1"/>
          <p:nvPr/>
        </p:nvSpPr>
        <p:spPr>
          <a:xfrm>
            <a:off x="1284988" y="5920925"/>
            <a:ext cx="5173345" cy="838200"/>
          </a:xfrm>
          <a:prstGeom prst="rect">
            <a:avLst/>
          </a:prstGeom>
        </p:spPr>
        <p:txBody>
          <a:bodyPr vert="horz" wrap="square" lIns="0" tIns="60960" rIns="0" bIns="0" rtlCol="0">
            <a:spAutoFit/>
          </a:bodyPr>
          <a:lstStyle/>
          <a:p>
            <a:pPr marL="12700">
              <a:lnSpc>
                <a:spcPct val="100000"/>
              </a:lnSpc>
              <a:spcBef>
                <a:spcPts val="480"/>
              </a:spcBef>
            </a:pPr>
            <a:r>
              <a:rPr sz="950" spc="-10" dirty="0">
                <a:latin typeface="Arial"/>
                <a:cs typeface="Arial"/>
              </a:rPr>
              <a:t>Unit prices vary widely depending on the type of unit. For example, three large</a:t>
            </a:r>
            <a:r>
              <a:rPr sz="950" spc="225" dirty="0">
                <a:latin typeface="Arial"/>
                <a:cs typeface="Arial"/>
              </a:rPr>
              <a:t> </a:t>
            </a:r>
            <a:r>
              <a:rPr sz="950" spc="-10" dirty="0">
                <a:latin typeface="Arial"/>
                <a:cs typeface="Arial"/>
              </a:rPr>
              <a:t>demethanizer</a:t>
            </a:r>
            <a:endParaRPr sz="950">
              <a:latin typeface="Arial"/>
              <a:cs typeface="Arial"/>
            </a:endParaRPr>
          </a:p>
          <a:p>
            <a:pPr marL="12700" marR="5080">
              <a:lnSpc>
                <a:spcPct val="142100"/>
              </a:lnSpc>
            </a:pPr>
            <a:r>
              <a:rPr sz="950" spc="-10" dirty="0">
                <a:latin typeface="Arial"/>
                <a:cs typeface="Arial"/>
              </a:rPr>
              <a:t>columns for Chesapeake energy </a:t>
            </a:r>
            <a:r>
              <a:rPr sz="950" spc="-5" dirty="0">
                <a:latin typeface="Arial"/>
                <a:cs typeface="Arial"/>
              </a:rPr>
              <a:t>cost </a:t>
            </a:r>
            <a:r>
              <a:rPr sz="950" spc="-10" dirty="0">
                <a:latin typeface="Arial"/>
                <a:cs typeface="Arial"/>
              </a:rPr>
              <a:t>more than four stripper towers and two reformers for Lukoil,  while </a:t>
            </a:r>
            <a:r>
              <a:rPr sz="950" spc="-5" dirty="0">
                <a:latin typeface="Arial"/>
                <a:cs typeface="Arial"/>
              </a:rPr>
              <a:t>a </a:t>
            </a:r>
            <a:r>
              <a:rPr sz="950" spc="-10" dirty="0">
                <a:latin typeface="Arial"/>
                <a:cs typeface="Arial"/>
              </a:rPr>
              <a:t>stainless steel demethanizer cost 12% more than </a:t>
            </a:r>
            <a:r>
              <a:rPr sz="950" spc="-5" dirty="0">
                <a:latin typeface="Arial"/>
                <a:cs typeface="Arial"/>
              </a:rPr>
              <a:t>a </a:t>
            </a:r>
            <a:r>
              <a:rPr sz="950" spc="-10" dirty="0">
                <a:latin typeface="Arial"/>
                <a:cs typeface="Arial"/>
              </a:rPr>
              <a:t>larger depropanizer, noth bound for  Saudi</a:t>
            </a:r>
            <a:r>
              <a:rPr sz="950" spc="-60" dirty="0">
                <a:latin typeface="Arial"/>
                <a:cs typeface="Arial"/>
              </a:rPr>
              <a:t> </a:t>
            </a:r>
            <a:r>
              <a:rPr sz="950" spc="-10" dirty="0">
                <a:latin typeface="Arial"/>
                <a:cs typeface="Arial"/>
              </a:rPr>
              <a:t>Arabia.</a:t>
            </a:r>
            <a:endParaRPr sz="950">
              <a:latin typeface="Arial"/>
              <a:cs typeface="Arial"/>
            </a:endParaRPr>
          </a:p>
        </p:txBody>
      </p:sp>
      <p:sp>
        <p:nvSpPr>
          <p:cNvPr id="6" name="object 6"/>
          <p:cNvSpPr txBox="1"/>
          <p:nvPr/>
        </p:nvSpPr>
        <p:spPr>
          <a:xfrm>
            <a:off x="1284988" y="7093967"/>
            <a:ext cx="5293995" cy="1045210"/>
          </a:xfrm>
          <a:prstGeom prst="rect">
            <a:avLst/>
          </a:prstGeom>
        </p:spPr>
        <p:txBody>
          <a:bodyPr vert="horz" wrap="square" lIns="0" tIns="0" rIns="0" bIns="0" rtlCol="0">
            <a:spAutoFit/>
          </a:bodyPr>
          <a:lstStyle/>
          <a:p>
            <a:pPr marL="12700" marR="44450">
              <a:lnSpc>
                <a:spcPct val="142600"/>
              </a:lnSpc>
            </a:pPr>
            <a:r>
              <a:rPr sz="950" spc="-10" dirty="0">
                <a:latin typeface="Arial"/>
                <a:cs typeface="Arial"/>
              </a:rPr>
              <a:t>Of the contracts identified, the largest were part of package awards for refineries in Asia (Sinopec’s  Guanzhou project and IOCL’s Paradip refinery). Together, these orders totaled</a:t>
            </a:r>
            <a:r>
              <a:rPr sz="950" spc="180" dirty="0">
                <a:latin typeface="Arial"/>
                <a:cs typeface="Arial"/>
              </a:rPr>
              <a:t> </a:t>
            </a:r>
            <a:r>
              <a:rPr sz="950" spc="-10" dirty="0">
                <a:latin typeface="Arial"/>
                <a:cs typeface="Arial"/>
              </a:rPr>
              <a:t>approximately</a:t>
            </a:r>
            <a:endParaRPr sz="950">
              <a:latin typeface="Arial"/>
              <a:cs typeface="Arial"/>
            </a:endParaRPr>
          </a:p>
          <a:p>
            <a:pPr marL="12700">
              <a:lnSpc>
                <a:spcPct val="100000"/>
              </a:lnSpc>
              <a:spcBef>
                <a:spcPts val="480"/>
              </a:spcBef>
            </a:pPr>
            <a:r>
              <a:rPr sz="950" spc="-10" dirty="0">
                <a:latin typeface="Arial"/>
                <a:cs typeface="Arial"/>
              </a:rPr>
              <a:t>$17.5m in order volume. These large contracts are the ones that suppliers bid most</a:t>
            </a:r>
            <a:r>
              <a:rPr sz="950" spc="215" dirty="0">
                <a:latin typeface="Arial"/>
                <a:cs typeface="Arial"/>
              </a:rPr>
              <a:t> </a:t>
            </a:r>
            <a:r>
              <a:rPr sz="950" spc="-10" dirty="0">
                <a:latin typeface="Arial"/>
                <a:cs typeface="Arial"/>
              </a:rPr>
              <a:t>competitively</a:t>
            </a:r>
            <a:endParaRPr sz="950">
              <a:latin typeface="Arial"/>
              <a:cs typeface="Arial"/>
            </a:endParaRPr>
          </a:p>
          <a:p>
            <a:pPr marL="12700" marR="5080">
              <a:lnSpc>
                <a:spcPct val="142100"/>
              </a:lnSpc>
              <a:spcBef>
                <a:spcPts val="5"/>
              </a:spcBef>
            </a:pPr>
            <a:r>
              <a:rPr sz="950" spc="-10" dirty="0">
                <a:latin typeface="Arial"/>
                <a:cs typeface="Arial"/>
              </a:rPr>
              <a:t>for, as evidenced by the average unit prices when factoring in that the unit sizes for these greenfield  </a:t>
            </a:r>
            <a:r>
              <a:rPr sz="950" spc="-5" dirty="0">
                <a:latin typeface="Arial"/>
                <a:cs typeface="Arial"/>
              </a:rPr>
              <a:t>projects </a:t>
            </a:r>
            <a:r>
              <a:rPr sz="950" spc="-10" dirty="0">
                <a:latin typeface="Arial"/>
                <a:cs typeface="Arial"/>
              </a:rPr>
              <a:t>are larger than those for most refinery revamps or</a:t>
            </a:r>
            <a:r>
              <a:rPr sz="950" spc="80" dirty="0">
                <a:latin typeface="Arial"/>
                <a:cs typeface="Arial"/>
              </a:rPr>
              <a:t> </a:t>
            </a:r>
            <a:r>
              <a:rPr sz="950" spc="-10" dirty="0">
                <a:latin typeface="Arial"/>
                <a:cs typeface="Arial"/>
              </a:rPr>
              <a:t>expansions.</a:t>
            </a:r>
            <a:endParaRPr sz="950">
              <a:latin typeface="Arial"/>
              <a:cs typeface="Arial"/>
            </a:endParaRPr>
          </a:p>
        </p:txBody>
      </p:sp>
      <p:sp>
        <p:nvSpPr>
          <p:cNvPr id="7" name="object 7"/>
          <p:cNvSpPr/>
          <p:nvPr/>
        </p:nvSpPr>
        <p:spPr>
          <a:xfrm>
            <a:off x="2055114" y="1070610"/>
            <a:ext cx="3802379" cy="2254250"/>
          </a:xfrm>
          <a:custGeom>
            <a:avLst/>
            <a:gdLst/>
            <a:ahLst/>
            <a:cxnLst/>
            <a:rect l="l" t="t" r="r" b="b"/>
            <a:pathLst>
              <a:path w="3802379" h="2254250">
                <a:moveTo>
                  <a:pt x="0" y="2253996"/>
                </a:moveTo>
                <a:lnTo>
                  <a:pt x="3802379" y="2253996"/>
                </a:lnTo>
                <a:lnTo>
                  <a:pt x="3802379" y="0"/>
                </a:lnTo>
                <a:lnTo>
                  <a:pt x="0" y="0"/>
                </a:lnTo>
                <a:lnTo>
                  <a:pt x="0" y="2253996"/>
                </a:lnTo>
                <a:close/>
              </a:path>
            </a:pathLst>
          </a:custGeom>
          <a:solidFill>
            <a:srgbClr val="F1F1F1"/>
          </a:solidFill>
        </p:spPr>
        <p:txBody>
          <a:bodyPr wrap="square" lIns="0" tIns="0" rIns="0" bIns="0" rtlCol="0"/>
          <a:lstStyle/>
          <a:p>
            <a:endParaRPr/>
          </a:p>
        </p:txBody>
      </p:sp>
      <p:sp>
        <p:nvSpPr>
          <p:cNvPr id="8" name="object 8"/>
          <p:cNvSpPr/>
          <p:nvPr/>
        </p:nvSpPr>
        <p:spPr>
          <a:xfrm>
            <a:off x="3229355" y="131254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 name="object 9"/>
          <p:cNvSpPr/>
          <p:nvPr/>
        </p:nvSpPr>
        <p:spPr>
          <a:xfrm>
            <a:off x="3229355" y="133007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0" name="object 10"/>
          <p:cNvSpPr/>
          <p:nvPr/>
        </p:nvSpPr>
        <p:spPr>
          <a:xfrm>
            <a:off x="3229355" y="1347216"/>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1" name="object 11"/>
          <p:cNvSpPr/>
          <p:nvPr/>
        </p:nvSpPr>
        <p:spPr>
          <a:xfrm>
            <a:off x="3229355" y="136436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2" name="object 12"/>
          <p:cNvSpPr/>
          <p:nvPr/>
        </p:nvSpPr>
        <p:spPr>
          <a:xfrm>
            <a:off x="3229355" y="1381506"/>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3" name="object 13"/>
          <p:cNvSpPr/>
          <p:nvPr/>
        </p:nvSpPr>
        <p:spPr>
          <a:xfrm>
            <a:off x="3229355" y="13986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4" name="object 14"/>
          <p:cNvSpPr/>
          <p:nvPr/>
        </p:nvSpPr>
        <p:spPr>
          <a:xfrm>
            <a:off x="3229355" y="141617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5" name="object 15"/>
          <p:cNvSpPr/>
          <p:nvPr/>
        </p:nvSpPr>
        <p:spPr>
          <a:xfrm>
            <a:off x="3229355" y="143294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6" name="object 16"/>
          <p:cNvSpPr/>
          <p:nvPr/>
        </p:nvSpPr>
        <p:spPr>
          <a:xfrm>
            <a:off x="3229355" y="145046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7" name="object 17"/>
          <p:cNvSpPr/>
          <p:nvPr/>
        </p:nvSpPr>
        <p:spPr>
          <a:xfrm>
            <a:off x="3229355" y="146761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8" name="object 18"/>
          <p:cNvSpPr/>
          <p:nvPr/>
        </p:nvSpPr>
        <p:spPr>
          <a:xfrm>
            <a:off x="3229355" y="14847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9" name="object 19"/>
          <p:cNvSpPr/>
          <p:nvPr/>
        </p:nvSpPr>
        <p:spPr>
          <a:xfrm>
            <a:off x="3229355" y="15022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0" name="object 20"/>
          <p:cNvSpPr/>
          <p:nvPr/>
        </p:nvSpPr>
        <p:spPr>
          <a:xfrm>
            <a:off x="3229355" y="151904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1" name="object 21"/>
          <p:cNvSpPr/>
          <p:nvPr/>
        </p:nvSpPr>
        <p:spPr>
          <a:xfrm>
            <a:off x="3229355" y="1536572"/>
            <a:ext cx="8890" cy="0"/>
          </a:xfrm>
          <a:custGeom>
            <a:avLst/>
            <a:gdLst/>
            <a:ahLst/>
            <a:cxnLst/>
            <a:rect l="l" t="t" r="r" b="b"/>
            <a:pathLst>
              <a:path w="8889">
                <a:moveTo>
                  <a:pt x="0" y="0"/>
                </a:moveTo>
                <a:lnTo>
                  <a:pt x="8381" y="0"/>
                </a:lnTo>
              </a:path>
            </a:pathLst>
          </a:custGeom>
          <a:ln w="8380">
            <a:solidFill>
              <a:srgbClr val="626262"/>
            </a:solidFill>
          </a:ln>
        </p:spPr>
        <p:txBody>
          <a:bodyPr wrap="square" lIns="0" tIns="0" rIns="0" bIns="0" rtlCol="0"/>
          <a:lstStyle/>
          <a:p>
            <a:endParaRPr/>
          </a:p>
        </p:txBody>
      </p:sp>
      <p:sp>
        <p:nvSpPr>
          <p:cNvPr id="22" name="object 22"/>
          <p:cNvSpPr/>
          <p:nvPr/>
        </p:nvSpPr>
        <p:spPr>
          <a:xfrm>
            <a:off x="3229355" y="155371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23" name="object 23"/>
          <p:cNvSpPr/>
          <p:nvPr/>
        </p:nvSpPr>
        <p:spPr>
          <a:xfrm>
            <a:off x="3229355" y="15708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4" name="object 24"/>
          <p:cNvSpPr/>
          <p:nvPr/>
        </p:nvSpPr>
        <p:spPr>
          <a:xfrm>
            <a:off x="3229355" y="158800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5" name="object 25"/>
          <p:cNvSpPr/>
          <p:nvPr/>
        </p:nvSpPr>
        <p:spPr>
          <a:xfrm>
            <a:off x="3229355" y="160515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6" name="object 26"/>
          <p:cNvSpPr/>
          <p:nvPr/>
        </p:nvSpPr>
        <p:spPr>
          <a:xfrm>
            <a:off x="3229355" y="162267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7" name="object 27"/>
          <p:cNvSpPr/>
          <p:nvPr/>
        </p:nvSpPr>
        <p:spPr>
          <a:xfrm>
            <a:off x="3229355" y="163944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8" name="object 28"/>
          <p:cNvSpPr/>
          <p:nvPr/>
        </p:nvSpPr>
        <p:spPr>
          <a:xfrm>
            <a:off x="3229355" y="16569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 name="object 29"/>
          <p:cNvSpPr/>
          <p:nvPr/>
        </p:nvSpPr>
        <p:spPr>
          <a:xfrm>
            <a:off x="3229355" y="167411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0" name="object 30"/>
          <p:cNvSpPr/>
          <p:nvPr/>
        </p:nvSpPr>
        <p:spPr>
          <a:xfrm>
            <a:off x="3229355" y="16912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1" name="object 31"/>
          <p:cNvSpPr/>
          <p:nvPr/>
        </p:nvSpPr>
        <p:spPr>
          <a:xfrm>
            <a:off x="3229355" y="170840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2" name="object 32"/>
          <p:cNvSpPr/>
          <p:nvPr/>
        </p:nvSpPr>
        <p:spPr>
          <a:xfrm>
            <a:off x="3229355" y="172554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3" name="object 33"/>
          <p:cNvSpPr/>
          <p:nvPr/>
        </p:nvSpPr>
        <p:spPr>
          <a:xfrm>
            <a:off x="3229355" y="174307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 name="object 34"/>
          <p:cNvSpPr/>
          <p:nvPr/>
        </p:nvSpPr>
        <p:spPr>
          <a:xfrm>
            <a:off x="3229355" y="1760219"/>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35" name="object 35"/>
          <p:cNvSpPr/>
          <p:nvPr/>
        </p:nvSpPr>
        <p:spPr>
          <a:xfrm>
            <a:off x="3229355" y="177736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6" name="object 36"/>
          <p:cNvSpPr/>
          <p:nvPr/>
        </p:nvSpPr>
        <p:spPr>
          <a:xfrm>
            <a:off x="3229355" y="179451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7" name="object 37"/>
          <p:cNvSpPr/>
          <p:nvPr/>
        </p:nvSpPr>
        <p:spPr>
          <a:xfrm>
            <a:off x="3229355" y="181165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8" name="object 38"/>
          <p:cNvSpPr/>
          <p:nvPr/>
        </p:nvSpPr>
        <p:spPr>
          <a:xfrm>
            <a:off x="3229355" y="182918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9" name="object 39"/>
          <p:cNvSpPr/>
          <p:nvPr/>
        </p:nvSpPr>
        <p:spPr>
          <a:xfrm>
            <a:off x="3229355" y="184594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0" name="object 40"/>
          <p:cNvSpPr/>
          <p:nvPr/>
        </p:nvSpPr>
        <p:spPr>
          <a:xfrm>
            <a:off x="3229355" y="186347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1" name="object 41"/>
          <p:cNvSpPr/>
          <p:nvPr/>
        </p:nvSpPr>
        <p:spPr>
          <a:xfrm>
            <a:off x="3229355" y="1880615"/>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42" name="object 42"/>
          <p:cNvSpPr/>
          <p:nvPr/>
        </p:nvSpPr>
        <p:spPr>
          <a:xfrm>
            <a:off x="3229355" y="189776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3" name="object 43"/>
          <p:cNvSpPr/>
          <p:nvPr/>
        </p:nvSpPr>
        <p:spPr>
          <a:xfrm>
            <a:off x="3229355" y="1914905"/>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44" name="object 44"/>
          <p:cNvSpPr/>
          <p:nvPr/>
        </p:nvSpPr>
        <p:spPr>
          <a:xfrm>
            <a:off x="3229355" y="19320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5" name="object 45"/>
          <p:cNvSpPr/>
          <p:nvPr/>
        </p:nvSpPr>
        <p:spPr>
          <a:xfrm>
            <a:off x="3229355" y="194957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6" name="object 46"/>
          <p:cNvSpPr/>
          <p:nvPr/>
        </p:nvSpPr>
        <p:spPr>
          <a:xfrm>
            <a:off x="3229355" y="196634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7" name="object 47"/>
          <p:cNvSpPr/>
          <p:nvPr/>
        </p:nvSpPr>
        <p:spPr>
          <a:xfrm>
            <a:off x="3229355" y="198386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8" name="object 48"/>
          <p:cNvSpPr/>
          <p:nvPr/>
        </p:nvSpPr>
        <p:spPr>
          <a:xfrm>
            <a:off x="3229355" y="200101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49" name="object 49"/>
          <p:cNvSpPr/>
          <p:nvPr/>
        </p:nvSpPr>
        <p:spPr>
          <a:xfrm>
            <a:off x="3229355" y="20181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0" name="object 50"/>
          <p:cNvSpPr/>
          <p:nvPr/>
        </p:nvSpPr>
        <p:spPr>
          <a:xfrm>
            <a:off x="3229355" y="20356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1" name="object 51"/>
          <p:cNvSpPr/>
          <p:nvPr/>
        </p:nvSpPr>
        <p:spPr>
          <a:xfrm>
            <a:off x="3229355" y="205244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2" name="object 52"/>
          <p:cNvSpPr/>
          <p:nvPr/>
        </p:nvSpPr>
        <p:spPr>
          <a:xfrm>
            <a:off x="3229355" y="206997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3" name="object 53"/>
          <p:cNvSpPr/>
          <p:nvPr/>
        </p:nvSpPr>
        <p:spPr>
          <a:xfrm>
            <a:off x="3229355" y="208711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54" name="object 54"/>
          <p:cNvSpPr/>
          <p:nvPr/>
        </p:nvSpPr>
        <p:spPr>
          <a:xfrm>
            <a:off x="3229355" y="21042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5" name="object 55"/>
          <p:cNvSpPr/>
          <p:nvPr/>
        </p:nvSpPr>
        <p:spPr>
          <a:xfrm>
            <a:off x="3229355" y="212140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56" name="object 56"/>
          <p:cNvSpPr/>
          <p:nvPr/>
        </p:nvSpPr>
        <p:spPr>
          <a:xfrm>
            <a:off x="3229355" y="213855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7" name="object 57"/>
          <p:cNvSpPr/>
          <p:nvPr/>
        </p:nvSpPr>
        <p:spPr>
          <a:xfrm>
            <a:off x="3229355" y="215607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8" name="object 58"/>
          <p:cNvSpPr/>
          <p:nvPr/>
        </p:nvSpPr>
        <p:spPr>
          <a:xfrm>
            <a:off x="3229355" y="217284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9" name="object 59"/>
          <p:cNvSpPr/>
          <p:nvPr/>
        </p:nvSpPr>
        <p:spPr>
          <a:xfrm>
            <a:off x="3229355" y="219036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0" name="object 60"/>
          <p:cNvSpPr/>
          <p:nvPr/>
        </p:nvSpPr>
        <p:spPr>
          <a:xfrm>
            <a:off x="3229355" y="220751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1" name="object 61"/>
          <p:cNvSpPr/>
          <p:nvPr/>
        </p:nvSpPr>
        <p:spPr>
          <a:xfrm>
            <a:off x="3229355" y="22246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2" name="object 62"/>
          <p:cNvSpPr/>
          <p:nvPr/>
        </p:nvSpPr>
        <p:spPr>
          <a:xfrm>
            <a:off x="3229355" y="224180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3" name="object 63"/>
          <p:cNvSpPr/>
          <p:nvPr/>
        </p:nvSpPr>
        <p:spPr>
          <a:xfrm>
            <a:off x="3229355" y="225894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4" name="object 64"/>
          <p:cNvSpPr/>
          <p:nvPr/>
        </p:nvSpPr>
        <p:spPr>
          <a:xfrm>
            <a:off x="3229355" y="227647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5" name="object 65"/>
          <p:cNvSpPr/>
          <p:nvPr/>
        </p:nvSpPr>
        <p:spPr>
          <a:xfrm>
            <a:off x="3229355" y="2293619"/>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66" name="object 66"/>
          <p:cNvSpPr/>
          <p:nvPr/>
        </p:nvSpPr>
        <p:spPr>
          <a:xfrm>
            <a:off x="3229355" y="231076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7" name="object 67"/>
          <p:cNvSpPr/>
          <p:nvPr/>
        </p:nvSpPr>
        <p:spPr>
          <a:xfrm>
            <a:off x="3229355" y="232791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8" name="object 68"/>
          <p:cNvSpPr/>
          <p:nvPr/>
        </p:nvSpPr>
        <p:spPr>
          <a:xfrm>
            <a:off x="3229355" y="234505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9" name="object 69"/>
          <p:cNvSpPr/>
          <p:nvPr/>
        </p:nvSpPr>
        <p:spPr>
          <a:xfrm>
            <a:off x="3229355" y="236258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0" name="object 70"/>
          <p:cNvSpPr/>
          <p:nvPr/>
        </p:nvSpPr>
        <p:spPr>
          <a:xfrm>
            <a:off x="3229355" y="23793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1" name="object 71"/>
          <p:cNvSpPr/>
          <p:nvPr/>
        </p:nvSpPr>
        <p:spPr>
          <a:xfrm>
            <a:off x="3229355" y="239687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2" name="object 72"/>
          <p:cNvSpPr/>
          <p:nvPr/>
        </p:nvSpPr>
        <p:spPr>
          <a:xfrm>
            <a:off x="3229355" y="2414015"/>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73" name="object 73"/>
          <p:cNvSpPr/>
          <p:nvPr/>
        </p:nvSpPr>
        <p:spPr>
          <a:xfrm>
            <a:off x="3229355" y="243116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4" name="object 74"/>
          <p:cNvSpPr/>
          <p:nvPr/>
        </p:nvSpPr>
        <p:spPr>
          <a:xfrm>
            <a:off x="3229355" y="2448306"/>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5" name="object 75"/>
          <p:cNvSpPr/>
          <p:nvPr/>
        </p:nvSpPr>
        <p:spPr>
          <a:xfrm>
            <a:off x="3229355" y="24654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6" name="object 76"/>
          <p:cNvSpPr/>
          <p:nvPr/>
        </p:nvSpPr>
        <p:spPr>
          <a:xfrm>
            <a:off x="3229355" y="248297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7" name="object 77"/>
          <p:cNvSpPr/>
          <p:nvPr/>
        </p:nvSpPr>
        <p:spPr>
          <a:xfrm>
            <a:off x="3229355" y="249974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8" name="object 78"/>
          <p:cNvSpPr/>
          <p:nvPr/>
        </p:nvSpPr>
        <p:spPr>
          <a:xfrm>
            <a:off x="3229355" y="251726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9" name="object 79"/>
          <p:cNvSpPr/>
          <p:nvPr/>
        </p:nvSpPr>
        <p:spPr>
          <a:xfrm>
            <a:off x="3229355" y="253441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0" name="object 80"/>
          <p:cNvSpPr/>
          <p:nvPr/>
        </p:nvSpPr>
        <p:spPr>
          <a:xfrm>
            <a:off x="3229355" y="25515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1" name="object 81"/>
          <p:cNvSpPr/>
          <p:nvPr/>
        </p:nvSpPr>
        <p:spPr>
          <a:xfrm>
            <a:off x="3229355" y="25690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2" name="object 82"/>
          <p:cNvSpPr/>
          <p:nvPr/>
        </p:nvSpPr>
        <p:spPr>
          <a:xfrm>
            <a:off x="3229355" y="2585846"/>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3" name="object 83"/>
          <p:cNvSpPr/>
          <p:nvPr/>
        </p:nvSpPr>
        <p:spPr>
          <a:xfrm>
            <a:off x="3229355" y="260337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4" name="object 84"/>
          <p:cNvSpPr/>
          <p:nvPr/>
        </p:nvSpPr>
        <p:spPr>
          <a:xfrm>
            <a:off x="3229355" y="262051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85" name="object 85"/>
          <p:cNvSpPr/>
          <p:nvPr/>
        </p:nvSpPr>
        <p:spPr>
          <a:xfrm>
            <a:off x="3229355" y="26376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6" name="object 86"/>
          <p:cNvSpPr/>
          <p:nvPr/>
        </p:nvSpPr>
        <p:spPr>
          <a:xfrm>
            <a:off x="3229355" y="265480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87" name="object 87"/>
          <p:cNvSpPr/>
          <p:nvPr/>
        </p:nvSpPr>
        <p:spPr>
          <a:xfrm>
            <a:off x="3229355" y="267195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8" name="object 88"/>
          <p:cNvSpPr/>
          <p:nvPr/>
        </p:nvSpPr>
        <p:spPr>
          <a:xfrm>
            <a:off x="3229355" y="268947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9" name="object 89"/>
          <p:cNvSpPr/>
          <p:nvPr/>
        </p:nvSpPr>
        <p:spPr>
          <a:xfrm>
            <a:off x="3229355" y="270624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0" name="object 90"/>
          <p:cNvSpPr/>
          <p:nvPr/>
        </p:nvSpPr>
        <p:spPr>
          <a:xfrm>
            <a:off x="3229355" y="27237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1" name="object 91"/>
          <p:cNvSpPr/>
          <p:nvPr/>
        </p:nvSpPr>
        <p:spPr>
          <a:xfrm>
            <a:off x="3229355" y="274091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92" name="object 92"/>
          <p:cNvSpPr/>
          <p:nvPr/>
        </p:nvSpPr>
        <p:spPr>
          <a:xfrm>
            <a:off x="3229355" y="27580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3" name="object 93"/>
          <p:cNvSpPr/>
          <p:nvPr/>
        </p:nvSpPr>
        <p:spPr>
          <a:xfrm>
            <a:off x="3229355" y="277558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4" name="object 94"/>
          <p:cNvSpPr/>
          <p:nvPr/>
        </p:nvSpPr>
        <p:spPr>
          <a:xfrm>
            <a:off x="3229355" y="279234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5" name="object 95"/>
          <p:cNvSpPr/>
          <p:nvPr/>
        </p:nvSpPr>
        <p:spPr>
          <a:xfrm>
            <a:off x="3229355" y="280987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6" name="object 96"/>
          <p:cNvSpPr/>
          <p:nvPr/>
        </p:nvSpPr>
        <p:spPr>
          <a:xfrm>
            <a:off x="3229355" y="2827019"/>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97" name="object 97"/>
          <p:cNvSpPr/>
          <p:nvPr/>
        </p:nvSpPr>
        <p:spPr>
          <a:xfrm>
            <a:off x="3229355" y="284416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8" name="object 98"/>
          <p:cNvSpPr/>
          <p:nvPr/>
        </p:nvSpPr>
        <p:spPr>
          <a:xfrm>
            <a:off x="3229355" y="286131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99" name="object 99"/>
          <p:cNvSpPr/>
          <p:nvPr/>
        </p:nvSpPr>
        <p:spPr>
          <a:xfrm>
            <a:off x="3229355" y="287845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0" name="object 100"/>
          <p:cNvSpPr/>
          <p:nvPr/>
        </p:nvSpPr>
        <p:spPr>
          <a:xfrm>
            <a:off x="3229355" y="289598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1" name="object 101"/>
          <p:cNvSpPr/>
          <p:nvPr/>
        </p:nvSpPr>
        <p:spPr>
          <a:xfrm>
            <a:off x="3229355" y="2909316"/>
            <a:ext cx="8890" cy="0"/>
          </a:xfrm>
          <a:custGeom>
            <a:avLst/>
            <a:gdLst/>
            <a:ahLst/>
            <a:cxnLst/>
            <a:rect l="l" t="t" r="r" b="b"/>
            <a:pathLst>
              <a:path w="8889">
                <a:moveTo>
                  <a:pt x="0" y="0"/>
                </a:moveTo>
                <a:lnTo>
                  <a:pt x="8381" y="0"/>
                </a:lnTo>
              </a:path>
            </a:pathLst>
          </a:custGeom>
          <a:ln w="3175">
            <a:solidFill>
              <a:srgbClr val="626262"/>
            </a:solidFill>
          </a:ln>
        </p:spPr>
        <p:txBody>
          <a:bodyPr wrap="square" lIns="0" tIns="0" rIns="0" bIns="0" rtlCol="0"/>
          <a:lstStyle/>
          <a:p>
            <a:endParaRPr/>
          </a:p>
        </p:txBody>
      </p:sp>
      <p:sp>
        <p:nvSpPr>
          <p:cNvPr id="102" name="object 102"/>
          <p:cNvSpPr/>
          <p:nvPr/>
        </p:nvSpPr>
        <p:spPr>
          <a:xfrm>
            <a:off x="3593591" y="131254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3" name="object 103"/>
          <p:cNvSpPr/>
          <p:nvPr/>
        </p:nvSpPr>
        <p:spPr>
          <a:xfrm>
            <a:off x="3593591" y="13300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4" name="object 104"/>
          <p:cNvSpPr/>
          <p:nvPr/>
        </p:nvSpPr>
        <p:spPr>
          <a:xfrm>
            <a:off x="3593591" y="134721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5" name="object 105"/>
          <p:cNvSpPr/>
          <p:nvPr/>
        </p:nvSpPr>
        <p:spPr>
          <a:xfrm>
            <a:off x="3593591" y="13643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6" name="object 106"/>
          <p:cNvSpPr/>
          <p:nvPr/>
        </p:nvSpPr>
        <p:spPr>
          <a:xfrm>
            <a:off x="3593591" y="138150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7" name="object 107"/>
          <p:cNvSpPr/>
          <p:nvPr/>
        </p:nvSpPr>
        <p:spPr>
          <a:xfrm>
            <a:off x="3593591" y="13986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8" name="object 108"/>
          <p:cNvSpPr/>
          <p:nvPr/>
        </p:nvSpPr>
        <p:spPr>
          <a:xfrm>
            <a:off x="3593591" y="14161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9" name="object 109"/>
          <p:cNvSpPr/>
          <p:nvPr/>
        </p:nvSpPr>
        <p:spPr>
          <a:xfrm>
            <a:off x="3593591" y="143294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0" name="object 110"/>
          <p:cNvSpPr/>
          <p:nvPr/>
        </p:nvSpPr>
        <p:spPr>
          <a:xfrm>
            <a:off x="3593591" y="145046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1" name="object 111"/>
          <p:cNvSpPr/>
          <p:nvPr/>
        </p:nvSpPr>
        <p:spPr>
          <a:xfrm>
            <a:off x="3593591" y="14676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2" name="object 112"/>
          <p:cNvSpPr/>
          <p:nvPr/>
        </p:nvSpPr>
        <p:spPr>
          <a:xfrm>
            <a:off x="3593591" y="14847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3" name="object 113"/>
          <p:cNvSpPr/>
          <p:nvPr/>
        </p:nvSpPr>
        <p:spPr>
          <a:xfrm>
            <a:off x="3593591" y="15022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4" name="object 114"/>
          <p:cNvSpPr/>
          <p:nvPr/>
        </p:nvSpPr>
        <p:spPr>
          <a:xfrm>
            <a:off x="3593591" y="15190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5" name="object 115"/>
          <p:cNvSpPr/>
          <p:nvPr/>
        </p:nvSpPr>
        <p:spPr>
          <a:xfrm>
            <a:off x="3593591" y="1536572"/>
            <a:ext cx="9525" cy="0"/>
          </a:xfrm>
          <a:custGeom>
            <a:avLst/>
            <a:gdLst/>
            <a:ahLst/>
            <a:cxnLst/>
            <a:rect l="l" t="t" r="r" b="b"/>
            <a:pathLst>
              <a:path w="9525">
                <a:moveTo>
                  <a:pt x="0" y="0"/>
                </a:moveTo>
                <a:lnTo>
                  <a:pt x="9144" y="0"/>
                </a:lnTo>
              </a:path>
            </a:pathLst>
          </a:custGeom>
          <a:ln w="8380">
            <a:solidFill>
              <a:srgbClr val="626262"/>
            </a:solidFill>
          </a:ln>
        </p:spPr>
        <p:txBody>
          <a:bodyPr wrap="square" lIns="0" tIns="0" rIns="0" bIns="0" rtlCol="0"/>
          <a:lstStyle/>
          <a:p>
            <a:endParaRPr/>
          </a:p>
        </p:txBody>
      </p:sp>
      <p:sp>
        <p:nvSpPr>
          <p:cNvPr id="116" name="object 116"/>
          <p:cNvSpPr/>
          <p:nvPr/>
        </p:nvSpPr>
        <p:spPr>
          <a:xfrm>
            <a:off x="3593591" y="15537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17" name="object 117"/>
          <p:cNvSpPr/>
          <p:nvPr/>
        </p:nvSpPr>
        <p:spPr>
          <a:xfrm>
            <a:off x="3593591" y="15708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8" name="object 118"/>
          <p:cNvSpPr/>
          <p:nvPr/>
        </p:nvSpPr>
        <p:spPr>
          <a:xfrm>
            <a:off x="3593591" y="158800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9" name="object 119"/>
          <p:cNvSpPr/>
          <p:nvPr/>
        </p:nvSpPr>
        <p:spPr>
          <a:xfrm>
            <a:off x="3593591" y="16051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0" name="object 120"/>
          <p:cNvSpPr/>
          <p:nvPr/>
        </p:nvSpPr>
        <p:spPr>
          <a:xfrm>
            <a:off x="3593591" y="16226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1" name="object 121"/>
          <p:cNvSpPr/>
          <p:nvPr/>
        </p:nvSpPr>
        <p:spPr>
          <a:xfrm>
            <a:off x="3593591" y="16394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2" name="object 122"/>
          <p:cNvSpPr/>
          <p:nvPr/>
        </p:nvSpPr>
        <p:spPr>
          <a:xfrm>
            <a:off x="3593591" y="16569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3" name="object 123"/>
          <p:cNvSpPr/>
          <p:nvPr/>
        </p:nvSpPr>
        <p:spPr>
          <a:xfrm>
            <a:off x="3593591" y="167411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24" name="object 124"/>
          <p:cNvSpPr/>
          <p:nvPr/>
        </p:nvSpPr>
        <p:spPr>
          <a:xfrm>
            <a:off x="3593591" y="16912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5" name="object 125"/>
          <p:cNvSpPr/>
          <p:nvPr/>
        </p:nvSpPr>
        <p:spPr>
          <a:xfrm>
            <a:off x="3593591" y="170840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6" name="object 126"/>
          <p:cNvSpPr/>
          <p:nvPr/>
        </p:nvSpPr>
        <p:spPr>
          <a:xfrm>
            <a:off x="3593591" y="172554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7" name="object 127"/>
          <p:cNvSpPr/>
          <p:nvPr/>
        </p:nvSpPr>
        <p:spPr>
          <a:xfrm>
            <a:off x="3593591" y="174307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8" name="object 128"/>
          <p:cNvSpPr/>
          <p:nvPr/>
        </p:nvSpPr>
        <p:spPr>
          <a:xfrm>
            <a:off x="3593591" y="176021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29" name="object 129"/>
          <p:cNvSpPr/>
          <p:nvPr/>
        </p:nvSpPr>
        <p:spPr>
          <a:xfrm>
            <a:off x="3593591" y="17773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0" name="object 130"/>
          <p:cNvSpPr/>
          <p:nvPr/>
        </p:nvSpPr>
        <p:spPr>
          <a:xfrm>
            <a:off x="3593591" y="179451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31" name="object 131"/>
          <p:cNvSpPr/>
          <p:nvPr/>
        </p:nvSpPr>
        <p:spPr>
          <a:xfrm>
            <a:off x="3593591" y="18116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2" name="object 132"/>
          <p:cNvSpPr/>
          <p:nvPr/>
        </p:nvSpPr>
        <p:spPr>
          <a:xfrm>
            <a:off x="3593591" y="182918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3" name="object 133"/>
          <p:cNvSpPr/>
          <p:nvPr/>
        </p:nvSpPr>
        <p:spPr>
          <a:xfrm>
            <a:off x="3593591" y="184594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4" name="object 134"/>
          <p:cNvSpPr/>
          <p:nvPr/>
        </p:nvSpPr>
        <p:spPr>
          <a:xfrm>
            <a:off x="3593591" y="18634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5" name="object 135"/>
          <p:cNvSpPr/>
          <p:nvPr/>
        </p:nvSpPr>
        <p:spPr>
          <a:xfrm>
            <a:off x="3593591" y="188061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36" name="object 136"/>
          <p:cNvSpPr/>
          <p:nvPr/>
        </p:nvSpPr>
        <p:spPr>
          <a:xfrm>
            <a:off x="3593591" y="189776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7" name="object 137"/>
          <p:cNvSpPr/>
          <p:nvPr/>
        </p:nvSpPr>
        <p:spPr>
          <a:xfrm>
            <a:off x="3593591" y="191490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38" name="object 138"/>
          <p:cNvSpPr/>
          <p:nvPr/>
        </p:nvSpPr>
        <p:spPr>
          <a:xfrm>
            <a:off x="3593591" y="19320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9" name="object 139"/>
          <p:cNvSpPr/>
          <p:nvPr/>
        </p:nvSpPr>
        <p:spPr>
          <a:xfrm>
            <a:off x="3593591" y="19495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0" name="object 140"/>
          <p:cNvSpPr/>
          <p:nvPr/>
        </p:nvSpPr>
        <p:spPr>
          <a:xfrm>
            <a:off x="3593591" y="196634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1" name="object 141"/>
          <p:cNvSpPr/>
          <p:nvPr/>
        </p:nvSpPr>
        <p:spPr>
          <a:xfrm>
            <a:off x="3593591" y="198386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2" name="object 142"/>
          <p:cNvSpPr/>
          <p:nvPr/>
        </p:nvSpPr>
        <p:spPr>
          <a:xfrm>
            <a:off x="3593591" y="20010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3" name="object 143"/>
          <p:cNvSpPr/>
          <p:nvPr/>
        </p:nvSpPr>
        <p:spPr>
          <a:xfrm>
            <a:off x="3593591" y="2018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4" name="object 144"/>
          <p:cNvSpPr/>
          <p:nvPr/>
        </p:nvSpPr>
        <p:spPr>
          <a:xfrm>
            <a:off x="3593591" y="20356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5" name="object 145"/>
          <p:cNvSpPr/>
          <p:nvPr/>
        </p:nvSpPr>
        <p:spPr>
          <a:xfrm>
            <a:off x="3593591" y="20524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6" name="object 146"/>
          <p:cNvSpPr/>
          <p:nvPr/>
        </p:nvSpPr>
        <p:spPr>
          <a:xfrm>
            <a:off x="3593591" y="20699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7" name="object 147"/>
          <p:cNvSpPr/>
          <p:nvPr/>
        </p:nvSpPr>
        <p:spPr>
          <a:xfrm>
            <a:off x="3593591" y="20871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48" name="object 148"/>
          <p:cNvSpPr/>
          <p:nvPr/>
        </p:nvSpPr>
        <p:spPr>
          <a:xfrm>
            <a:off x="3593591" y="21042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9" name="object 149"/>
          <p:cNvSpPr/>
          <p:nvPr/>
        </p:nvSpPr>
        <p:spPr>
          <a:xfrm>
            <a:off x="3593591" y="21214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50" name="object 150"/>
          <p:cNvSpPr/>
          <p:nvPr/>
        </p:nvSpPr>
        <p:spPr>
          <a:xfrm>
            <a:off x="3593591" y="21385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1" name="object 151"/>
          <p:cNvSpPr/>
          <p:nvPr/>
        </p:nvSpPr>
        <p:spPr>
          <a:xfrm>
            <a:off x="3593591" y="21560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2" name="object 152"/>
          <p:cNvSpPr/>
          <p:nvPr/>
        </p:nvSpPr>
        <p:spPr>
          <a:xfrm>
            <a:off x="3593591" y="21728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3" name="object 153"/>
          <p:cNvSpPr/>
          <p:nvPr/>
        </p:nvSpPr>
        <p:spPr>
          <a:xfrm>
            <a:off x="3593591" y="219036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4" name="object 154"/>
          <p:cNvSpPr/>
          <p:nvPr/>
        </p:nvSpPr>
        <p:spPr>
          <a:xfrm>
            <a:off x="3593591" y="22075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5" name="object 155"/>
          <p:cNvSpPr/>
          <p:nvPr/>
        </p:nvSpPr>
        <p:spPr>
          <a:xfrm>
            <a:off x="3593591" y="22246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6" name="object 156"/>
          <p:cNvSpPr/>
          <p:nvPr/>
        </p:nvSpPr>
        <p:spPr>
          <a:xfrm>
            <a:off x="3593591" y="224180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7" name="object 157"/>
          <p:cNvSpPr/>
          <p:nvPr/>
        </p:nvSpPr>
        <p:spPr>
          <a:xfrm>
            <a:off x="3593591" y="22589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8" name="object 158"/>
          <p:cNvSpPr/>
          <p:nvPr/>
        </p:nvSpPr>
        <p:spPr>
          <a:xfrm>
            <a:off x="3593591" y="227647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9" name="object 159"/>
          <p:cNvSpPr/>
          <p:nvPr/>
        </p:nvSpPr>
        <p:spPr>
          <a:xfrm>
            <a:off x="3593591" y="229361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60" name="object 160"/>
          <p:cNvSpPr/>
          <p:nvPr/>
        </p:nvSpPr>
        <p:spPr>
          <a:xfrm>
            <a:off x="3593591" y="23107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1" name="object 161"/>
          <p:cNvSpPr/>
          <p:nvPr/>
        </p:nvSpPr>
        <p:spPr>
          <a:xfrm>
            <a:off x="3593591" y="232791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2" name="object 162"/>
          <p:cNvSpPr/>
          <p:nvPr/>
        </p:nvSpPr>
        <p:spPr>
          <a:xfrm>
            <a:off x="3593591" y="23450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3" name="object 163"/>
          <p:cNvSpPr/>
          <p:nvPr/>
        </p:nvSpPr>
        <p:spPr>
          <a:xfrm>
            <a:off x="3593591" y="236258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4" name="object 164"/>
          <p:cNvSpPr/>
          <p:nvPr/>
        </p:nvSpPr>
        <p:spPr>
          <a:xfrm>
            <a:off x="3593591" y="23793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5" name="object 165"/>
          <p:cNvSpPr/>
          <p:nvPr/>
        </p:nvSpPr>
        <p:spPr>
          <a:xfrm>
            <a:off x="3593591" y="23968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6" name="object 166"/>
          <p:cNvSpPr/>
          <p:nvPr/>
        </p:nvSpPr>
        <p:spPr>
          <a:xfrm>
            <a:off x="3593591" y="241401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67" name="object 167"/>
          <p:cNvSpPr/>
          <p:nvPr/>
        </p:nvSpPr>
        <p:spPr>
          <a:xfrm>
            <a:off x="3593591" y="24311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8" name="object 168"/>
          <p:cNvSpPr/>
          <p:nvPr/>
        </p:nvSpPr>
        <p:spPr>
          <a:xfrm>
            <a:off x="3593591" y="244830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9" name="object 169"/>
          <p:cNvSpPr/>
          <p:nvPr/>
        </p:nvSpPr>
        <p:spPr>
          <a:xfrm>
            <a:off x="3593591" y="24654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0" name="object 170"/>
          <p:cNvSpPr/>
          <p:nvPr/>
        </p:nvSpPr>
        <p:spPr>
          <a:xfrm>
            <a:off x="3593591" y="24829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1" name="object 171"/>
          <p:cNvSpPr/>
          <p:nvPr/>
        </p:nvSpPr>
        <p:spPr>
          <a:xfrm>
            <a:off x="3593591" y="249974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2" name="object 172"/>
          <p:cNvSpPr/>
          <p:nvPr/>
        </p:nvSpPr>
        <p:spPr>
          <a:xfrm>
            <a:off x="3593591" y="251726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3" name="object 173"/>
          <p:cNvSpPr/>
          <p:nvPr/>
        </p:nvSpPr>
        <p:spPr>
          <a:xfrm>
            <a:off x="3593591" y="25344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4" name="object 174"/>
          <p:cNvSpPr/>
          <p:nvPr/>
        </p:nvSpPr>
        <p:spPr>
          <a:xfrm>
            <a:off x="3593591" y="25515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5" name="object 175"/>
          <p:cNvSpPr/>
          <p:nvPr/>
        </p:nvSpPr>
        <p:spPr>
          <a:xfrm>
            <a:off x="3593591" y="25690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6" name="object 176"/>
          <p:cNvSpPr/>
          <p:nvPr/>
        </p:nvSpPr>
        <p:spPr>
          <a:xfrm>
            <a:off x="3593591" y="25858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7" name="object 177"/>
          <p:cNvSpPr/>
          <p:nvPr/>
        </p:nvSpPr>
        <p:spPr>
          <a:xfrm>
            <a:off x="3593591" y="26033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8" name="object 178"/>
          <p:cNvSpPr/>
          <p:nvPr/>
        </p:nvSpPr>
        <p:spPr>
          <a:xfrm>
            <a:off x="3593591" y="26205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79" name="object 179"/>
          <p:cNvSpPr/>
          <p:nvPr/>
        </p:nvSpPr>
        <p:spPr>
          <a:xfrm>
            <a:off x="3593591" y="26376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0" name="object 180"/>
          <p:cNvSpPr/>
          <p:nvPr/>
        </p:nvSpPr>
        <p:spPr>
          <a:xfrm>
            <a:off x="3593591" y="26548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81" name="object 181"/>
          <p:cNvSpPr/>
          <p:nvPr/>
        </p:nvSpPr>
        <p:spPr>
          <a:xfrm>
            <a:off x="3593591" y="26719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2" name="object 182"/>
          <p:cNvSpPr/>
          <p:nvPr/>
        </p:nvSpPr>
        <p:spPr>
          <a:xfrm>
            <a:off x="3593591" y="26894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3" name="object 183"/>
          <p:cNvSpPr/>
          <p:nvPr/>
        </p:nvSpPr>
        <p:spPr>
          <a:xfrm>
            <a:off x="3593591" y="27062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4" name="object 184"/>
          <p:cNvSpPr/>
          <p:nvPr/>
        </p:nvSpPr>
        <p:spPr>
          <a:xfrm>
            <a:off x="3593591" y="27237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5" name="object 185"/>
          <p:cNvSpPr/>
          <p:nvPr/>
        </p:nvSpPr>
        <p:spPr>
          <a:xfrm>
            <a:off x="3593591" y="27409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86" name="object 186"/>
          <p:cNvSpPr/>
          <p:nvPr/>
        </p:nvSpPr>
        <p:spPr>
          <a:xfrm>
            <a:off x="3593591" y="27580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7" name="object 187"/>
          <p:cNvSpPr/>
          <p:nvPr/>
        </p:nvSpPr>
        <p:spPr>
          <a:xfrm>
            <a:off x="3593591" y="277558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8" name="object 188"/>
          <p:cNvSpPr/>
          <p:nvPr/>
        </p:nvSpPr>
        <p:spPr>
          <a:xfrm>
            <a:off x="3593591" y="27923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9" name="object 189"/>
          <p:cNvSpPr/>
          <p:nvPr/>
        </p:nvSpPr>
        <p:spPr>
          <a:xfrm>
            <a:off x="3593591" y="280987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0" name="object 190"/>
          <p:cNvSpPr/>
          <p:nvPr/>
        </p:nvSpPr>
        <p:spPr>
          <a:xfrm>
            <a:off x="3593591" y="282701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91" name="object 191"/>
          <p:cNvSpPr/>
          <p:nvPr/>
        </p:nvSpPr>
        <p:spPr>
          <a:xfrm>
            <a:off x="3593591" y="28441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2" name="object 192"/>
          <p:cNvSpPr/>
          <p:nvPr/>
        </p:nvSpPr>
        <p:spPr>
          <a:xfrm>
            <a:off x="3593591" y="286131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93" name="object 193"/>
          <p:cNvSpPr/>
          <p:nvPr/>
        </p:nvSpPr>
        <p:spPr>
          <a:xfrm>
            <a:off x="3593591" y="28784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4" name="object 194"/>
          <p:cNvSpPr/>
          <p:nvPr/>
        </p:nvSpPr>
        <p:spPr>
          <a:xfrm>
            <a:off x="3593591" y="289598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5" name="object 195"/>
          <p:cNvSpPr/>
          <p:nvPr/>
        </p:nvSpPr>
        <p:spPr>
          <a:xfrm>
            <a:off x="3593591" y="2909316"/>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196" name="object 196"/>
          <p:cNvSpPr/>
          <p:nvPr/>
        </p:nvSpPr>
        <p:spPr>
          <a:xfrm>
            <a:off x="3960114" y="13125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97" name="object 197"/>
          <p:cNvSpPr/>
          <p:nvPr/>
        </p:nvSpPr>
        <p:spPr>
          <a:xfrm>
            <a:off x="3960114" y="13300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198" name="object 198"/>
          <p:cNvSpPr/>
          <p:nvPr/>
        </p:nvSpPr>
        <p:spPr>
          <a:xfrm>
            <a:off x="3960114" y="134721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99" name="object 199"/>
          <p:cNvSpPr/>
          <p:nvPr/>
        </p:nvSpPr>
        <p:spPr>
          <a:xfrm>
            <a:off x="3960114" y="13643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0" name="object 200"/>
          <p:cNvSpPr/>
          <p:nvPr/>
        </p:nvSpPr>
        <p:spPr>
          <a:xfrm>
            <a:off x="3960114" y="13815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1" name="object 201"/>
          <p:cNvSpPr/>
          <p:nvPr/>
        </p:nvSpPr>
        <p:spPr>
          <a:xfrm>
            <a:off x="3960114" y="13986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2" name="object 202"/>
          <p:cNvSpPr/>
          <p:nvPr/>
        </p:nvSpPr>
        <p:spPr>
          <a:xfrm>
            <a:off x="3960114" y="14161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3" name="object 203"/>
          <p:cNvSpPr/>
          <p:nvPr/>
        </p:nvSpPr>
        <p:spPr>
          <a:xfrm>
            <a:off x="3960114" y="143294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4" name="object 204"/>
          <p:cNvSpPr/>
          <p:nvPr/>
        </p:nvSpPr>
        <p:spPr>
          <a:xfrm>
            <a:off x="3960114" y="14504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5" name="object 205"/>
          <p:cNvSpPr/>
          <p:nvPr/>
        </p:nvSpPr>
        <p:spPr>
          <a:xfrm>
            <a:off x="3960114" y="14676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6" name="object 206"/>
          <p:cNvSpPr/>
          <p:nvPr/>
        </p:nvSpPr>
        <p:spPr>
          <a:xfrm>
            <a:off x="3960114" y="14847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7" name="object 207"/>
          <p:cNvSpPr/>
          <p:nvPr/>
        </p:nvSpPr>
        <p:spPr>
          <a:xfrm>
            <a:off x="3960114" y="15022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8" name="object 208"/>
          <p:cNvSpPr/>
          <p:nvPr/>
        </p:nvSpPr>
        <p:spPr>
          <a:xfrm>
            <a:off x="3960114" y="15190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9" name="object 209"/>
          <p:cNvSpPr/>
          <p:nvPr/>
        </p:nvSpPr>
        <p:spPr>
          <a:xfrm>
            <a:off x="3960114" y="1536572"/>
            <a:ext cx="8890" cy="0"/>
          </a:xfrm>
          <a:custGeom>
            <a:avLst/>
            <a:gdLst/>
            <a:ahLst/>
            <a:cxnLst/>
            <a:rect l="l" t="t" r="r" b="b"/>
            <a:pathLst>
              <a:path w="8889">
                <a:moveTo>
                  <a:pt x="0" y="0"/>
                </a:moveTo>
                <a:lnTo>
                  <a:pt x="8382" y="0"/>
                </a:lnTo>
              </a:path>
            </a:pathLst>
          </a:custGeom>
          <a:ln w="8380">
            <a:solidFill>
              <a:srgbClr val="626262"/>
            </a:solidFill>
          </a:ln>
        </p:spPr>
        <p:txBody>
          <a:bodyPr wrap="square" lIns="0" tIns="0" rIns="0" bIns="0" rtlCol="0"/>
          <a:lstStyle/>
          <a:p>
            <a:endParaRPr/>
          </a:p>
        </p:txBody>
      </p:sp>
      <p:sp>
        <p:nvSpPr>
          <p:cNvPr id="210" name="object 210"/>
          <p:cNvSpPr/>
          <p:nvPr/>
        </p:nvSpPr>
        <p:spPr>
          <a:xfrm>
            <a:off x="3960114" y="15537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1" name="object 211"/>
          <p:cNvSpPr/>
          <p:nvPr/>
        </p:nvSpPr>
        <p:spPr>
          <a:xfrm>
            <a:off x="3960114" y="15708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2" name="object 212"/>
          <p:cNvSpPr/>
          <p:nvPr/>
        </p:nvSpPr>
        <p:spPr>
          <a:xfrm>
            <a:off x="3960114" y="15880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3" name="object 213"/>
          <p:cNvSpPr/>
          <p:nvPr/>
        </p:nvSpPr>
        <p:spPr>
          <a:xfrm>
            <a:off x="3960114" y="16051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4" name="object 214"/>
          <p:cNvSpPr/>
          <p:nvPr/>
        </p:nvSpPr>
        <p:spPr>
          <a:xfrm>
            <a:off x="3960114" y="16226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5" name="object 215"/>
          <p:cNvSpPr/>
          <p:nvPr/>
        </p:nvSpPr>
        <p:spPr>
          <a:xfrm>
            <a:off x="3960114" y="16394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6" name="object 216"/>
          <p:cNvSpPr/>
          <p:nvPr/>
        </p:nvSpPr>
        <p:spPr>
          <a:xfrm>
            <a:off x="3960114" y="16569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7" name="object 217"/>
          <p:cNvSpPr/>
          <p:nvPr/>
        </p:nvSpPr>
        <p:spPr>
          <a:xfrm>
            <a:off x="3960114" y="167411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8" name="object 218"/>
          <p:cNvSpPr/>
          <p:nvPr/>
        </p:nvSpPr>
        <p:spPr>
          <a:xfrm>
            <a:off x="3960114" y="16912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9" name="object 219"/>
          <p:cNvSpPr/>
          <p:nvPr/>
        </p:nvSpPr>
        <p:spPr>
          <a:xfrm>
            <a:off x="3960114" y="17084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20" name="object 220"/>
          <p:cNvSpPr/>
          <p:nvPr/>
        </p:nvSpPr>
        <p:spPr>
          <a:xfrm>
            <a:off x="3960114" y="172554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1" name="object 221"/>
          <p:cNvSpPr/>
          <p:nvPr/>
        </p:nvSpPr>
        <p:spPr>
          <a:xfrm>
            <a:off x="3960114" y="174307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2" name="object 222"/>
          <p:cNvSpPr/>
          <p:nvPr/>
        </p:nvSpPr>
        <p:spPr>
          <a:xfrm>
            <a:off x="3960114" y="17602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23" name="object 223"/>
          <p:cNvSpPr/>
          <p:nvPr/>
        </p:nvSpPr>
        <p:spPr>
          <a:xfrm>
            <a:off x="3960114" y="17773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4" name="object 224"/>
          <p:cNvSpPr/>
          <p:nvPr/>
        </p:nvSpPr>
        <p:spPr>
          <a:xfrm>
            <a:off x="3960114" y="17945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25" name="object 225"/>
          <p:cNvSpPr/>
          <p:nvPr/>
        </p:nvSpPr>
        <p:spPr>
          <a:xfrm>
            <a:off x="3960114" y="18116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6" name="object 226"/>
          <p:cNvSpPr/>
          <p:nvPr/>
        </p:nvSpPr>
        <p:spPr>
          <a:xfrm>
            <a:off x="3960114" y="18291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7" name="object 227"/>
          <p:cNvSpPr/>
          <p:nvPr/>
        </p:nvSpPr>
        <p:spPr>
          <a:xfrm>
            <a:off x="3960114" y="18459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8" name="object 228"/>
          <p:cNvSpPr/>
          <p:nvPr/>
        </p:nvSpPr>
        <p:spPr>
          <a:xfrm>
            <a:off x="3960114" y="18634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9" name="object 229"/>
          <p:cNvSpPr/>
          <p:nvPr/>
        </p:nvSpPr>
        <p:spPr>
          <a:xfrm>
            <a:off x="3960114" y="188061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30" name="object 230"/>
          <p:cNvSpPr/>
          <p:nvPr/>
        </p:nvSpPr>
        <p:spPr>
          <a:xfrm>
            <a:off x="3960114" y="18977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1" name="object 231"/>
          <p:cNvSpPr/>
          <p:nvPr/>
        </p:nvSpPr>
        <p:spPr>
          <a:xfrm>
            <a:off x="3960114" y="191490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32" name="object 232"/>
          <p:cNvSpPr/>
          <p:nvPr/>
        </p:nvSpPr>
        <p:spPr>
          <a:xfrm>
            <a:off x="3960114" y="19320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3" name="object 233"/>
          <p:cNvSpPr/>
          <p:nvPr/>
        </p:nvSpPr>
        <p:spPr>
          <a:xfrm>
            <a:off x="3960114" y="19495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4" name="object 234"/>
          <p:cNvSpPr/>
          <p:nvPr/>
        </p:nvSpPr>
        <p:spPr>
          <a:xfrm>
            <a:off x="3960114" y="19663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5" name="object 235"/>
          <p:cNvSpPr/>
          <p:nvPr/>
        </p:nvSpPr>
        <p:spPr>
          <a:xfrm>
            <a:off x="3960114" y="19838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6" name="object 236"/>
          <p:cNvSpPr/>
          <p:nvPr/>
        </p:nvSpPr>
        <p:spPr>
          <a:xfrm>
            <a:off x="3960114" y="20010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7" name="object 237"/>
          <p:cNvSpPr/>
          <p:nvPr/>
        </p:nvSpPr>
        <p:spPr>
          <a:xfrm>
            <a:off x="3960114" y="2018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8" name="object 238"/>
          <p:cNvSpPr/>
          <p:nvPr/>
        </p:nvSpPr>
        <p:spPr>
          <a:xfrm>
            <a:off x="3960114" y="20356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9" name="object 239"/>
          <p:cNvSpPr/>
          <p:nvPr/>
        </p:nvSpPr>
        <p:spPr>
          <a:xfrm>
            <a:off x="3960114" y="20524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0" name="object 240"/>
          <p:cNvSpPr/>
          <p:nvPr/>
        </p:nvSpPr>
        <p:spPr>
          <a:xfrm>
            <a:off x="3960114" y="20699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1" name="object 241"/>
          <p:cNvSpPr/>
          <p:nvPr/>
        </p:nvSpPr>
        <p:spPr>
          <a:xfrm>
            <a:off x="3960114" y="20871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42" name="object 242"/>
          <p:cNvSpPr/>
          <p:nvPr/>
        </p:nvSpPr>
        <p:spPr>
          <a:xfrm>
            <a:off x="3960114" y="21042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3" name="object 243"/>
          <p:cNvSpPr/>
          <p:nvPr/>
        </p:nvSpPr>
        <p:spPr>
          <a:xfrm>
            <a:off x="3960114" y="21214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44" name="object 244"/>
          <p:cNvSpPr/>
          <p:nvPr/>
        </p:nvSpPr>
        <p:spPr>
          <a:xfrm>
            <a:off x="3960114" y="21385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5" name="object 245"/>
          <p:cNvSpPr/>
          <p:nvPr/>
        </p:nvSpPr>
        <p:spPr>
          <a:xfrm>
            <a:off x="3960114" y="21560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6" name="object 246"/>
          <p:cNvSpPr/>
          <p:nvPr/>
        </p:nvSpPr>
        <p:spPr>
          <a:xfrm>
            <a:off x="3960114" y="21728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7" name="object 247"/>
          <p:cNvSpPr/>
          <p:nvPr/>
        </p:nvSpPr>
        <p:spPr>
          <a:xfrm>
            <a:off x="3960114" y="21903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8" name="object 248"/>
          <p:cNvSpPr/>
          <p:nvPr/>
        </p:nvSpPr>
        <p:spPr>
          <a:xfrm>
            <a:off x="3960114" y="22075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9" name="object 249"/>
          <p:cNvSpPr/>
          <p:nvPr/>
        </p:nvSpPr>
        <p:spPr>
          <a:xfrm>
            <a:off x="3960114" y="2224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0" name="object 250"/>
          <p:cNvSpPr/>
          <p:nvPr/>
        </p:nvSpPr>
        <p:spPr>
          <a:xfrm>
            <a:off x="3960114" y="22418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1" name="object 251"/>
          <p:cNvSpPr/>
          <p:nvPr/>
        </p:nvSpPr>
        <p:spPr>
          <a:xfrm>
            <a:off x="3960114" y="22589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2" name="object 252"/>
          <p:cNvSpPr/>
          <p:nvPr/>
        </p:nvSpPr>
        <p:spPr>
          <a:xfrm>
            <a:off x="3960114" y="22764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3" name="object 253"/>
          <p:cNvSpPr/>
          <p:nvPr/>
        </p:nvSpPr>
        <p:spPr>
          <a:xfrm>
            <a:off x="3960114" y="22936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54" name="object 254"/>
          <p:cNvSpPr/>
          <p:nvPr/>
        </p:nvSpPr>
        <p:spPr>
          <a:xfrm>
            <a:off x="3960114" y="23107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5" name="object 255"/>
          <p:cNvSpPr/>
          <p:nvPr/>
        </p:nvSpPr>
        <p:spPr>
          <a:xfrm>
            <a:off x="3960114" y="23279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6" name="object 256"/>
          <p:cNvSpPr/>
          <p:nvPr/>
        </p:nvSpPr>
        <p:spPr>
          <a:xfrm>
            <a:off x="3960114" y="23450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7" name="object 257"/>
          <p:cNvSpPr/>
          <p:nvPr/>
        </p:nvSpPr>
        <p:spPr>
          <a:xfrm>
            <a:off x="3960114" y="23625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8" name="object 258"/>
          <p:cNvSpPr/>
          <p:nvPr/>
        </p:nvSpPr>
        <p:spPr>
          <a:xfrm>
            <a:off x="3960114" y="2379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9" name="object 259"/>
          <p:cNvSpPr/>
          <p:nvPr/>
        </p:nvSpPr>
        <p:spPr>
          <a:xfrm>
            <a:off x="3960114" y="23968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0" name="object 260"/>
          <p:cNvSpPr/>
          <p:nvPr/>
        </p:nvSpPr>
        <p:spPr>
          <a:xfrm>
            <a:off x="3960114" y="241401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1" name="object 261"/>
          <p:cNvSpPr/>
          <p:nvPr/>
        </p:nvSpPr>
        <p:spPr>
          <a:xfrm>
            <a:off x="3960114" y="24311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2" name="object 262"/>
          <p:cNvSpPr/>
          <p:nvPr/>
        </p:nvSpPr>
        <p:spPr>
          <a:xfrm>
            <a:off x="3960114" y="24483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3" name="object 263"/>
          <p:cNvSpPr/>
          <p:nvPr/>
        </p:nvSpPr>
        <p:spPr>
          <a:xfrm>
            <a:off x="3960114" y="24654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4" name="object 264"/>
          <p:cNvSpPr/>
          <p:nvPr/>
        </p:nvSpPr>
        <p:spPr>
          <a:xfrm>
            <a:off x="3960114" y="24829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5" name="object 265"/>
          <p:cNvSpPr/>
          <p:nvPr/>
        </p:nvSpPr>
        <p:spPr>
          <a:xfrm>
            <a:off x="3960114" y="24997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6" name="object 266"/>
          <p:cNvSpPr/>
          <p:nvPr/>
        </p:nvSpPr>
        <p:spPr>
          <a:xfrm>
            <a:off x="3960114" y="25172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7" name="object 267"/>
          <p:cNvSpPr/>
          <p:nvPr/>
        </p:nvSpPr>
        <p:spPr>
          <a:xfrm>
            <a:off x="3960114" y="25344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8" name="object 268"/>
          <p:cNvSpPr/>
          <p:nvPr/>
        </p:nvSpPr>
        <p:spPr>
          <a:xfrm>
            <a:off x="3960114" y="25515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9" name="object 269"/>
          <p:cNvSpPr/>
          <p:nvPr/>
        </p:nvSpPr>
        <p:spPr>
          <a:xfrm>
            <a:off x="3960114" y="25690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0" name="object 270"/>
          <p:cNvSpPr/>
          <p:nvPr/>
        </p:nvSpPr>
        <p:spPr>
          <a:xfrm>
            <a:off x="3960114" y="25858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1" name="object 271"/>
          <p:cNvSpPr/>
          <p:nvPr/>
        </p:nvSpPr>
        <p:spPr>
          <a:xfrm>
            <a:off x="3960114" y="26033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2" name="object 272"/>
          <p:cNvSpPr/>
          <p:nvPr/>
        </p:nvSpPr>
        <p:spPr>
          <a:xfrm>
            <a:off x="3960114" y="26205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73" name="object 273"/>
          <p:cNvSpPr/>
          <p:nvPr/>
        </p:nvSpPr>
        <p:spPr>
          <a:xfrm>
            <a:off x="3960114" y="26376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4" name="object 274"/>
          <p:cNvSpPr/>
          <p:nvPr/>
        </p:nvSpPr>
        <p:spPr>
          <a:xfrm>
            <a:off x="3960114" y="26548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75" name="object 275"/>
          <p:cNvSpPr/>
          <p:nvPr/>
        </p:nvSpPr>
        <p:spPr>
          <a:xfrm>
            <a:off x="3960114" y="26719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6" name="object 276"/>
          <p:cNvSpPr/>
          <p:nvPr/>
        </p:nvSpPr>
        <p:spPr>
          <a:xfrm>
            <a:off x="3960114" y="26894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7" name="object 277"/>
          <p:cNvSpPr/>
          <p:nvPr/>
        </p:nvSpPr>
        <p:spPr>
          <a:xfrm>
            <a:off x="3960114" y="27062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8" name="object 278"/>
          <p:cNvSpPr/>
          <p:nvPr/>
        </p:nvSpPr>
        <p:spPr>
          <a:xfrm>
            <a:off x="3960114" y="27237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9" name="object 279"/>
          <p:cNvSpPr/>
          <p:nvPr/>
        </p:nvSpPr>
        <p:spPr>
          <a:xfrm>
            <a:off x="3960114" y="27409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80" name="object 280"/>
          <p:cNvSpPr/>
          <p:nvPr/>
        </p:nvSpPr>
        <p:spPr>
          <a:xfrm>
            <a:off x="3960114" y="27580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1" name="object 281"/>
          <p:cNvSpPr/>
          <p:nvPr/>
        </p:nvSpPr>
        <p:spPr>
          <a:xfrm>
            <a:off x="3960114"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2" name="object 282"/>
          <p:cNvSpPr/>
          <p:nvPr/>
        </p:nvSpPr>
        <p:spPr>
          <a:xfrm>
            <a:off x="3960114"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3" name="object 283"/>
          <p:cNvSpPr/>
          <p:nvPr/>
        </p:nvSpPr>
        <p:spPr>
          <a:xfrm>
            <a:off x="3960114"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4" name="object 284"/>
          <p:cNvSpPr/>
          <p:nvPr/>
        </p:nvSpPr>
        <p:spPr>
          <a:xfrm>
            <a:off x="3960114"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85" name="object 285"/>
          <p:cNvSpPr/>
          <p:nvPr/>
        </p:nvSpPr>
        <p:spPr>
          <a:xfrm>
            <a:off x="3960114"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6" name="object 286"/>
          <p:cNvSpPr/>
          <p:nvPr/>
        </p:nvSpPr>
        <p:spPr>
          <a:xfrm>
            <a:off x="3960114"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87" name="object 287"/>
          <p:cNvSpPr/>
          <p:nvPr/>
        </p:nvSpPr>
        <p:spPr>
          <a:xfrm>
            <a:off x="3960114"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8" name="object 288"/>
          <p:cNvSpPr/>
          <p:nvPr/>
        </p:nvSpPr>
        <p:spPr>
          <a:xfrm>
            <a:off x="3960114" y="28959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9" name="object 289"/>
          <p:cNvSpPr/>
          <p:nvPr/>
        </p:nvSpPr>
        <p:spPr>
          <a:xfrm>
            <a:off x="3960114" y="2909316"/>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290" name="object 290"/>
          <p:cNvSpPr/>
          <p:nvPr/>
        </p:nvSpPr>
        <p:spPr>
          <a:xfrm>
            <a:off x="4325873" y="13125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91" name="object 291"/>
          <p:cNvSpPr/>
          <p:nvPr/>
        </p:nvSpPr>
        <p:spPr>
          <a:xfrm>
            <a:off x="4325873" y="13300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92" name="object 292"/>
          <p:cNvSpPr/>
          <p:nvPr/>
        </p:nvSpPr>
        <p:spPr>
          <a:xfrm>
            <a:off x="4325873" y="134721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93" name="object 293"/>
          <p:cNvSpPr/>
          <p:nvPr/>
        </p:nvSpPr>
        <p:spPr>
          <a:xfrm>
            <a:off x="4325873" y="13643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94" name="object 294"/>
          <p:cNvSpPr/>
          <p:nvPr/>
        </p:nvSpPr>
        <p:spPr>
          <a:xfrm>
            <a:off x="4325873" y="13815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95" name="object 295"/>
          <p:cNvSpPr/>
          <p:nvPr/>
        </p:nvSpPr>
        <p:spPr>
          <a:xfrm>
            <a:off x="4325873" y="13986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96" name="object 296"/>
          <p:cNvSpPr/>
          <p:nvPr/>
        </p:nvSpPr>
        <p:spPr>
          <a:xfrm>
            <a:off x="4325873" y="14161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97" name="object 297"/>
          <p:cNvSpPr/>
          <p:nvPr/>
        </p:nvSpPr>
        <p:spPr>
          <a:xfrm>
            <a:off x="4325873" y="143294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98" name="object 298"/>
          <p:cNvSpPr/>
          <p:nvPr/>
        </p:nvSpPr>
        <p:spPr>
          <a:xfrm>
            <a:off x="4325873" y="14504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99" name="object 299"/>
          <p:cNvSpPr/>
          <p:nvPr/>
        </p:nvSpPr>
        <p:spPr>
          <a:xfrm>
            <a:off x="4325873" y="14676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00" name="object 300"/>
          <p:cNvSpPr/>
          <p:nvPr/>
        </p:nvSpPr>
        <p:spPr>
          <a:xfrm>
            <a:off x="4325873" y="14847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01" name="object 301"/>
          <p:cNvSpPr/>
          <p:nvPr/>
        </p:nvSpPr>
        <p:spPr>
          <a:xfrm>
            <a:off x="4325873" y="15022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02" name="object 302"/>
          <p:cNvSpPr/>
          <p:nvPr/>
        </p:nvSpPr>
        <p:spPr>
          <a:xfrm>
            <a:off x="4325873" y="15190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03" name="object 303"/>
          <p:cNvSpPr/>
          <p:nvPr/>
        </p:nvSpPr>
        <p:spPr>
          <a:xfrm>
            <a:off x="4325873" y="1536572"/>
            <a:ext cx="8890" cy="0"/>
          </a:xfrm>
          <a:custGeom>
            <a:avLst/>
            <a:gdLst/>
            <a:ahLst/>
            <a:cxnLst/>
            <a:rect l="l" t="t" r="r" b="b"/>
            <a:pathLst>
              <a:path w="8889">
                <a:moveTo>
                  <a:pt x="0" y="0"/>
                </a:moveTo>
                <a:lnTo>
                  <a:pt x="8382" y="0"/>
                </a:lnTo>
              </a:path>
            </a:pathLst>
          </a:custGeom>
          <a:ln w="8380">
            <a:solidFill>
              <a:srgbClr val="626262"/>
            </a:solidFill>
          </a:ln>
        </p:spPr>
        <p:txBody>
          <a:bodyPr wrap="square" lIns="0" tIns="0" rIns="0" bIns="0" rtlCol="0"/>
          <a:lstStyle/>
          <a:p>
            <a:endParaRPr/>
          </a:p>
        </p:txBody>
      </p:sp>
      <p:sp>
        <p:nvSpPr>
          <p:cNvPr id="304" name="object 304"/>
          <p:cNvSpPr/>
          <p:nvPr/>
        </p:nvSpPr>
        <p:spPr>
          <a:xfrm>
            <a:off x="4325873" y="15537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05" name="object 305"/>
          <p:cNvSpPr/>
          <p:nvPr/>
        </p:nvSpPr>
        <p:spPr>
          <a:xfrm>
            <a:off x="4325873" y="15708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06" name="object 306"/>
          <p:cNvSpPr/>
          <p:nvPr/>
        </p:nvSpPr>
        <p:spPr>
          <a:xfrm>
            <a:off x="4325873" y="15880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07" name="object 307"/>
          <p:cNvSpPr/>
          <p:nvPr/>
        </p:nvSpPr>
        <p:spPr>
          <a:xfrm>
            <a:off x="4325873" y="16051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08" name="object 308"/>
          <p:cNvSpPr/>
          <p:nvPr/>
        </p:nvSpPr>
        <p:spPr>
          <a:xfrm>
            <a:off x="4325873" y="16226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09" name="object 309"/>
          <p:cNvSpPr/>
          <p:nvPr/>
        </p:nvSpPr>
        <p:spPr>
          <a:xfrm>
            <a:off x="4325873" y="16394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10" name="object 310"/>
          <p:cNvSpPr/>
          <p:nvPr/>
        </p:nvSpPr>
        <p:spPr>
          <a:xfrm>
            <a:off x="4325873" y="16569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11" name="object 311"/>
          <p:cNvSpPr/>
          <p:nvPr/>
        </p:nvSpPr>
        <p:spPr>
          <a:xfrm>
            <a:off x="4325873" y="167411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12" name="object 312"/>
          <p:cNvSpPr/>
          <p:nvPr/>
        </p:nvSpPr>
        <p:spPr>
          <a:xfrm>
            <a:off x="4325873" y="16912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13" name="object 313"/>
          <p:cNvSpPr/>
          <p:nvPr/>
        </p:nvSpPr>
        <p:spPr>
          <a:xfrm>
            <a:off x="4325873" y="17084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14" name="object 314"/>
          <p:cNvSpPr/>
          <p:nvPr/>
        </p:nvSpPr>
        <p:spPr>
          <a:xfrm>
            <a:off x="4325873" y="172554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15" name="object 315"/>
          <p:cNvSpPr/>
          <p:nvPr/>
        </p:nvSpPr>
        <p:spPr>
          <a:xfrm>
            <a:off x="4325873" y="174307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16" name="object 316"/>
          <p:cNvSpPr/>
          <p:nvPr/>
        </p:nvSpPr>
        <p:spPr>
          <a:xfrm>
            <a:off x="4325873" y="17602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17" name="object 317"/>
          <p:cNvSpPr/>
          <p:nvPr/>
        </p:nvSpPr>
        <p:spPr>
          <a:xfrm>
            <a:off x="4325873" y="17773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18" name="object 318"/>
          <p:cNvSpPr/>
          <p:nvPr/>
        </p:nvSpPr>
        <p:spPr>
          <a:xfrm>
            <a:off x="4325873" y="17945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19" name="object 319"/>
          <p:cNvSpPr/>
          <p:nvPr/>
        </p:nvSpPr>
        <p:spPr>
          <a:xfrm>
            <a:off x="4325873" y="18116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20" name="object 320"/>
          <p:cNvSpPr/>
          <p:nvPr/>
        </p:nvSpPr>
        <p:spPr>
          <a:xfrm>
            <a:off x="4325873" y="18291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21" name="object 321"/>
          <p:cNvSpPr/>
          <p:nvPr/>
        </p:nvSpPr>
        <p:spPr>
          <a:xfrm>
            <a:off x="4325873" y="18459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22" name="object 322"/>
          <p:cNvSpPr/>
          <p:nvPr/>
        </p:nvSpPr>
        <p:spPr>
          <a:xfrm>
            <a:off x="4325873" y="18634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23" name="object 323"/>
          <p:cNvSpPr/>
          <p:nvPr/>
        </p:nvSpPr>
        <p:spPr>
          <a:xfrm>
            <a:off x="4325873" y="188061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24" name="object 324"/>
          <p:cNvSpPr/>
          <p:nvPr/>
        </p:nvSpPr>
        <p:spPr>
          <a:xfrm>
            <a:off x="4325873" y="18977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25" name="object 325"/>
          <p:cNvSpPr/>
          <p:nvPr/>
        </p:nvSpPr>
        <p:spPr>
          <a:xfrm>
            <a:off x="4325873" y="191490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26" name="object 326"/>
          <p:cNvSpPr/>
          <p:nvPr/>
        </p:nvSpPr>
        <p:spPr>
          <a:xfrm>
            <a:off x="4325873" y="19320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27" name="object 327"/>
          <p:cNvSpPr/>
          <p:nvPr/>
        </p:nvSpPr>
        <p:spPr>
          <a:xfrm>
            <a:off x="4325873" y="19495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28" name="object 328"/>
          <p:cNvSpPr/>
          <p:nvPr/>
        </p:nvSpPr>
        <p:spPr>
          <a:xfrm>
            <a:off x="4325873" y="19663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29" name="object 329"/>
          <p:cNvSpPr/>
          <p:nvPr/>
        </p:nvSpPr>
        <p:spPr>
          <a:xfrm>
            <a:off x="4325873" y="19838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30" name="object 330"/>
          <p:cNvSpPr/>
          <p:nvPr/>
        </p:nvSpPr>
        <p:spPr>
          <a:xfrm>
            <a:off x="4325873" y="20010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31" name="object 331"/>
          <p:cNvSpPr/>
          <p:nvPr/>
        </p:nvSpPr>
        <p:spPr>
          <a:xfrm>
            <a:off x="4325873" y="2018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32" name="object 332"/>
          <p:cNvSpPr/>
          <p:nvPr/>
        </p:nvSpPr>
        <p:spPr>
          <a:xfrm>
            <a:off x="4325873" y="20356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33" name="object 333"/>
          <p:cNvSpPr/>
          <p:nvPr/>
        </p:nvSpPr>
        <p:spPr>
          <a:xfrm>
            <a:off x="4325873" y="20524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34" name="object 334"/>
          <p:cNvSpPr/>
          <p:nvPr/>
        </p:nvSpPr>
        <p:spPr>
          <a:xfrm>
            <a:off x="4325873" y="20699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35" name="object 335"/>
          <p:cNvSpPr/>
          <p:nvPr/>
        </p:nvSpPr>
        <p:spPr>
          <a:xfrm>
            <a:off x="4325873" y="20871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36" name="object 336"/>
          <p:cNvSpPr/>
          <p:nvPr/>
        </p:nvSpPr>
        <p:spPr>
          <a:xfrm>
            <a:off x="4325873" y="21042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37" name="object 337"/>
          <p:cNvSpPr/>
          <p:nvPr/>
        </p:nvSpPr>
        <p:spPr>
          <a:xfrm>
            <a:off x="4325873" y="21214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38" name="object 338"/>
          <p:cNvSpPr/>
          <p:nvPr/>
        </p:nvSpPr>
        <p:spPr>
          <a:xfrm>
            <a:off x="4325873" y="21385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39" name="object 339"/>
          <p:cNvSpPr/>
          <p:nvPr/>
        </p:nvSpPr>
        <p:spPr>
          <a:xfrm>
            <a:off x="4325873" y="21560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40" name="object 340"/>
          <p:cNvSpPr/>
          <p:nvPr/>
        </p:nvSpPr>
        <p:spPr>
          <a:xfrm>
            <a:off x="4325873" y="21728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41" name="object 341"/>
          <p:cNvSpPr/>
          <p:nvPr/>
        </p:nvSpPr>
        <p:spPr>
          <a:xfrm>
            <a:off x="4325873" y="21903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42" name="object 342"/>
          <p:cNvSpPr/>
          <p:nvPr/>
        </p:nvSpPr>
        <p:spPr>
          <a:xfrm>
            <a:off x="4325873" y="22075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43" name="object 343"/>
          <p:cNvSpPr/>
          <p:nvPr/>
        </p:nvSpPr>
        <p:spPr>
          <a:xfrm>
            <a:off x="4325873" y="2224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44" name="object 344"/>
          <p:cNvSpPr/>
          <p:nvPr/>
        </p:nvSpPr>
        <p:spPr>
          <a:xfrm>
            <a:off x="4325873" y="22418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45" name="object 345"/>
          <p:cNvSpPr/>
          <p:nvPr/>
        </p:nvSpPr>
        <p:spPr>
          <a:xfrm>
            <a:off x="4325873" y="22589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46" name="object 346"/>
          <p:cNvSpPr/>
          <p:nvPr/>
        </p:nvSpPr>
        <p:spPr>
          <a:xfrm>
            <a:off x="4325873" y="22764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47" name="object 347"/>
          <p:cNvSpPr/>
          <p:nvPr/>
        </p:nvSpPr>
        <p:spPr>
          <a:xfrm>
            <a:off x="4325873" y="22936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48" name="object 348"/>
          <p:cNvSpPr/>
          <p:nvPr/>
        </p:nvSpPr>
        <p:spPr>
          <a:xfrm>
            <a:off x="4325873" y="23107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49" name="object 349"/>
          <p:cNvSpPr/>
          <p:nvPr/>
        </p:nvSpPr>
        <p:spPr>
          <a:xfrm>
            <a:off x="4325873" y="23279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50" name="object 350"/>
          <p:cNvSpPr/>
          <p:nvPr/>
        </p:nvSpPr>
        <p:spPr>
          <a:xfrm>
            <a:off x="4325873" y="23450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51" name="object 351"/>
          <p:cNvSpPr/>
          <p:nvPr/>
        </p:nvSpPr>
        <p:spPr>
          <a:xfrm>
            <a:off x="4325873" y="23625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52" name="object 352"/>
          <p:cNvSpPr/>
          <p:nvPr/>
        </p:nvSpPr>
        <p:spPr>
          <a:xfrm>
            <a:off x="4325873" y="2379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53" name="object 353"/>
          <p:cNvSpPr/>
          <p:nvPr/>
        </p:nvSpPr>
        <p:spPr>
          <a:xfrm>
            <a:off x="4325873" y="23968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54" name="object 354"/>
          <p:cNvSpPr/>
          <p:nvPr/>
        </p:nvSpPr>
        <p:spPr>
          <a:xfrm>
            <a:off x="4325873" y="241401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55" name="object 355"/>
          <p:cNvSpPr/>
          <p:nvPr/>
        </p:nvSpPr>
        <p:spPr>
          <a:xfrm>
            <a:off x="4325873" y="24311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56" name="object 356"/>
          <p:cNvSpPr/>
          <p:nvPr/>
        </p:nvSpPr>
        <p:spPr>
          <a:xfrm>
            <a:off x="4325873" y="24483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57" name="object 357"/>
          <p:cNvSpPr/>
          <p:nvPr/>
        </p:nvSpPr>
        <p:spPr>
          <a:xfrm>
            <a:off x="4325873" y="24654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58" name="object 358"/>
          <p:cNvSpPr/>
          <p:nvPr/>
        </p:nvSpPr>
        <p:spPr>
          <a:xfrm>
            <a:off x="4325873" y="24829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59" name="object 359"/>
          <p:cNvSpPr/>
          <p:nvPr/>
        </p:nvSpPr>
        <p:spPr>
          <a:xfrm>
            <a:off x="4325873" y="24997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60" name="object 360"/>
          <p:cNvSpPr/>
          <p:nvPr/>
        </p:nvSpPr>
        <p:spPr>
          <a:xfrm>
            <a:off x="4325873" y="25172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61" name="object 361"/>
          <p:cNvSpPr/>
          <p:nvPr/>
        </p:nvSpPr>
        <p:spPr>
          <a:xfrm>
            <a:off x="4325873" y="25344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62" name="object 362"/>
          <p:cNvSpPr/>
          <p:nvPr/>
        </p:nvSpPr>
        <p:spPr>
          <a:xfrm>
            <a:off x="4325873" y="25515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63" name="object 363"/>
          <p:cNvSpPr/>
          <p:nvPr/>
        </p:nvSpPr>
        <p:spPr>
          <a:xfrm>
            <a:off x="4325873" y="25690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64" name="object 364"/>
          <p:cNvSpPr/>
          <p:nvPr/>
        </p:nvSpPr>
        <p:spPr>
          <a:xfrm>
            <a:off x="4325873" y="25858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65" name="object 365"/>
          <p:cNvSpPr/>
          <p:nvPr/>
        </p:nvSpPr>
        <p:spPr>
          <a:xfrm>
            <a:off x="4325873" y="26033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66" name="object 366"/>
          <p:cNvSpPr/>
          <p:nvPr/>
        </p:nvSpPr>
        <p:spPr>
          <a:xfrm>
            <a:off x="4325873" y="26205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67" name="object 367"/>
          <p:cNvSpPr/>
          <p:nvPr/>
        </p:nvSpPr>
        <p:spPr>
          <a:xfrm>
            <a:off x="4325873" y="26376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68" name="object 368"/>
          <p:cNvSpPr/>
          <p:nvPr/>
        </p:nvSpPr>
        <p:spPr>
          <a:xfrm>
            <a:off x="4325873" y="26548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69" name="object 369"/>
          <p:cNvSpPr/>
          <p:nvPr/>
        </p:nvSpPr>
        <p:spPr>
          <a:xfrm>
            <a:off x="4325873" y="26719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70" name="object 370"/>
          <p:cNvSpPr/>
          <p:nvPr/>
        </p:nvSpPr>
        <p:spPr>
          <a:xfrm>
            <a:off x="4325873" y="26894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71" name="object 371"/>
          <p:cNvSpPr/>
          <p:nvPr/>
        </p:nvSpPr>
        <p:spPr>
          <a:xfrm>
            <a:off x="4325873" y="27062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72" name="object 372"/>
          <p:cNvSpPr/>
          <p:nvPr/>
        </p:nvSpPr>
        <p:spPr>
          <a:xfrm>
            <a:off x="4325873" y="27237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73" name="object 373"/>
          <p:cNvSpPr/>
          <p:nvPr/>
        </p:nvSpPr>
        <p:spPr>
          <a:xfrm>
            <a:off x="4325873" y="27409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74" name="object 374"/>
          <p:cNvSpPr/>
          <p:nvPr/>
        </p:nvSpPr>
        <p:spPr>
          <a:xfrm>
            <a:off x="4325873" y="27580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75" name="object 375"/>
          <p:cNvSpPr/>
          <p:nvPr/>
        </p:nvSpPr>
        <p:spPr>
          <a:xfrm>
            <a:off x="4325873"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76" name="object 376"/>
          <p:cNvSpPr/>
          <p:nvPr/>
        </p:nvSpPr>
        <p:spPr>
          <a:xfrm>
            <a:off x="4325873"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77" name="object 377"/>
          <p:cNvSpPr/>
          <p:nvPr/>
        </p:nvSpPr>
        <p:spPr>
          <a:xfrm>
            <a:off x="4325873"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78" name="object 378"/>
          <p:cNvSpPr/>
          <p:nvPr/>
        </p:nvSpPr>
        <p:spPr>
          <a:xfrm>
            <a:off x="4325873"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79" name="object 379"/>
          <p:cNvSpPr/>
          <p:nvPr/>
        </p:nvSpPr>
        <p:spPr>
          <a:xfrm>
            <a:off x="4325873"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80" name="object 380"/>
          <p:cNvSpPr/>
          <p:nvPr/>
        </p:nvSpPr>
        <p:spPr>
          <a:xfrm>
            <a:off x="4325873"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1" name="object 381"/>
          <p:cNvSpPr/>
          <p:nvPr/>
        </p:nvSpPr>
        <p:spPr>
          <a:xfrm>
            <a:off x="4325873"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2" name="object 382"/>
          <p:cNvSpPr/>
          <p:nvPr/>
        </p:nvSpPr>
        <p:spPr>
          <a:xfrm>
            <a:off x="4325873" y="28959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3" name="object 383"/>
          <p:cNvSpPr/>
          <p:nvPr/>
        </p:nvSpPr>
        <p:spPr>
          <a:xfrm>
            <a:off x="4325873" y="2909316"/>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384" name="object 384"/>
          <p:cNvSpPr/>
          <p:nvPr/>
        </p:nvSpPr>
        <p:spPr>
          <a:xfrm>
            <a:off x="4691634" y="131254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85" name="object 385"/>
          <p:cNvSpPr/>
          <p:nvPr/>
        </p:nvSpPr>
        <p:spPr>
          <a:xfrm>
            <a:off x="4691634" y="13300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86" name="object 386"/>
          <p:cNvSpPr/>
          <p:nvPr/>
        </p:nvSpPr>
        <p:spPr>
          <a:xfrm>
            <a:off x="4691634" y="134721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87" name="object 387"/>
          <p:cNvSpPr/>
          <p:nvPr/>
        </p:nvSpPr>
        <p:spPr>
          <a:xfrm>
            <a:off x="4691634" y="13643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8" name="object 388"/>
          <p:cNvSpPr/>
          <p:nvPr/>
        </p:nvSpPr>
        <p:spPr>
          <a:xfrm>
            <a:off x="4691634" y="138150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89" name="object 389"/>
          <p:cNvSpPr/>
          <p:nvPr/>
        </p:nvSpPr>
        <p:spPr>
          <a:xfrm>
            <a:off x="4691634" y="13986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90" name="object 390"/>
          <p:cNvSpPr/>
          <p:nvPr/>
        </p:nvSpPr>
        <p:spPr>
          <a:xfrm>
            <a:off x="4691634" y="14161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91" name="object 391"/>
          <p:cNvSpPr/>
          <p:nvPr/>
        </p:nvSpPr>
        <p:spPr>
          <a:xfrm>
            <a:off x="4691634" y="143294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92" name="object 392"/>
          <p:cNvSpPr/>
          <p:nvPr/>
        </p:nvSpPr>
        <p:spPr>
          <a:xfrm>
            <a:off x="4691634" y="145046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93" name="object 393"/>
          <p:cNvSpPr/>
          <p:nvPr/>
        </p:nvSpPr>
        <p:spPr>
          <a:xfrm>
            <a:off x="4691634" y="14676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94" name="object 394"/>
          <p:cNvSpPr/>
          <p:nvPr/>
        </p:nvSpPr>
        <p:spPr>
          <a:xfrm>
            <a:off x="4691634" y="14847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95" name="object 395"/>
          <p:cNvSpPr/>
          <p:nvPr/>
        </p:nvSpPr>
        <p:spPr>
          <a:xfrm>
            <a:off x="4691634" y="15022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96" name="object 396"/>
          <p:cNvSpPr/>
          <p:nvPr/>
        </p:nvSpPr>
        <p:spPr>
          <a:xfrm>
            <a:off x="4691634" y="15190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97" name="object 397"/>
          <p:cNvSpPr/>
          <p:nvPr/>
        </p:nvSpPr>
        <p:spPr>
          <a:xfrm>
            <a:off x="4691634" y="1536572"/>
            <a:ext cx="9525" cy="0"/>
          </a:xfrm>
          <a:custGeom>
            <a:avLst/>
            <a:gdLst/>
            <a:ahLst/>
            <a:cxnLst/>
            <a:rect l="l" t="t" r="r" b="b"/>
            <a:pathLst>
              <a:path w="9525">
                <a:moveTo>
                  <a:pt x="0" y="0"/>
                </a:moveTo>
                <a:lnTo>
                  <a:pt x="9144" y="0"/>
                </a:lnTo>
              </a:path>
            </a:pathLst>
          </a:custGeom>
          <a:ln w="8380">
            <a:solidFill>
              <a:srgbClr val="626262"/>
            </a:solidFill>
          </a:ln>
        </p:spPr>
        <p:txBody>
          <a:bodyPr wrap="square" lIns="0" tIns="0" rIns="0" bIns="0" rtlCol="0"/>
          <a:lstStyle/>
          <a:p>
            <a:endParaRPr/>
          </a:p>
        </p:txBody>
      </p:sp>
      <p:sp>
        <p:nvSpPr>
          <p:cNvPr id="398" name="object 398"/>
          <p:cNvSpPr/>
          <p:nvPr/>
        </p:nvSpPr>
        <p:spPr>
          <a:xfrm>
            <a:off x="4691634" y="15537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99" name="object 399"/>
          <p:cNvSpPr/>
          <p:nvPr/>
        </p:nvSpPr>
        <p:spPr>
          <a:xfrm>
            <a:off x="4691634" y="15708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00" name="object 400"/>
          <p:cNvSpPr/>
          <p:nvPr/>
        </p:nvSpPr>
        <p:spPr>
          <a:xfrm>
            <a:off x="4691634" y="158800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01" name="object 401"/>
          <p:cNvSpPr/>
          <p:nvPr/>
        </p:nvSpPr>
        <p:spPr>
          <a:xfrm>
            <a:off x="4691634" y="16051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02" name="object 402"/>
          <p:cNvSpPr/>
          <p:nvPr/>
        </p:nvSpPr>
        <p:spPr>
          <a:xfrm>
            <a:off x="4691634" y="16226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03" name="object 403"/>
          <p:cNvSpPr/>
          <p:nvPr/>
        </p:nvSpPr>
        <p:spPr>
          <a:xfrm>
            <a:off x="4691634" y="16394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04" name="object 404"/>
          <p:cNvSpPr/>
          <p:nvPr/>
        </p:nvSpPr>
        <p:spPr>
          <a:xfrm>
            <a:off x="4691634" y="16569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05" name="object 405"/>
          <p:cNvSpPr/>
          <p:nvPr/>
        </p:nvSpPr>
        <p:spPr>
          <a:xfrm>
            <a:off x="4691634" y="167411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06" name="object 406"/>
          <p:cNvSpPr/>
          <p:nvPr/>
        </p:nvSpPr>
        <p:spPr>
          <a:xfrm>
            <a:off x="4691634" y="16912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07" name="object 407"/>
          <p:cNvSpPr/>
          <p:nvPr/>
        </p:nvSpPr>
        <p:spPr>
          <a:xfrm>
            <a:off x="4691634" y="170840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08" name="object 408"/>
          <p:cNvSpPr/>
          <p:nvPr/>
        </p:nvSpPr>
        <p:spPr>
          <a:xfrm>
            <a:off x="4691634" y="172554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09" name="object 409"/>
          <p:cNvSpPr/>
          <p:nvPr/>
        </p:nvSpPr>
        <p:spPr>
          <a:xfrm>
            <a:off x="4691634" y="174307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10" name="object 410"/>
          <p:cNvSpPr/>
          <p:nvPr/>
        </p:nvSpPr>
        <p:spPr>
          <a:xfrm>
            <a:off x="4691634" y="176021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11" name="object 411"/>
          <p:cNvSpPr/>
          <p:nvPr/>
        </p:nvSpPr>
        <p:spPr>
          <a:xfrm>
            <a:off x="4691634" y="17773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12" name="object 412"/>
          <p:cNvSpPr/>
          <p:nvPr/>
        </p:nvSpPr>
        <p:spPr>
          <a:xfrm>
            <a:off x="4691634" y="179451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13" name="object 413"/>
          <p:cNvSpPr/>
          <p:nvPr/>
        </p:nvSpPr>
        <p:spPr>
          <a:xfrm>
            <a:off x="4691634" y="18116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14" name="object 414"/>
          <p:cNvSpPr/>
          <p:nvPr/>
        </p:nvSpPr>
        <p:spPr>
          <a:xfrm>
            <a:off x="4691634" y="182918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15" name="object 415"/>
          <p:cNvSpPr/>
          <p:nvPr/>
        </p:nvSpPr>
        <p:spPr>
          <a:xfrm>
            <a:off x="4691634" y="184594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16" name="object 416"/>
          <p:cNvSpPr/>
          <p:nvPr/>
        </p:nvSpPr>
        <p:spPr>
          <a:xfrm>
            <a:off x="4691634" y="186347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17" name="object 417"/>
          <p:cNvSpPr/>
          <p:nvPr/>
        </p:nvSpPr>
        <p:spPr>
          <a:xfrm>
            <a:off x="4691634" y="188061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18" name="object 418"/>
          <p:cNvSpPr/>
          <p:nvPr/>
        </p:nvSpPr>
        <p:spPr>
          <a:xfrm>
            <a:off x="4691634" y="189776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19" name="object 419"/>
          <p:cNvSpPr/>
          <p:nvPr/>
        </p:nvSpPr>
        <p:spPr>
          <a:xfrm>
            <a:off x="4691634" y="191490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20" name="object 420"/>
          <p:cNvSpPr/>
          <p:nvPr/>
        </p:nvSpPr>
        <p:spPr>
          <a:xfrm>
            <a:off x="4691634" y="19320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21" name="object 421"/>
          <p:cNvSpPr/>
          <p:nvPr/>
        </p:nvSpPr>
        <p:spPr>
          <a:xfrm>
            <a:off x="4691634" y="19495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22" name="object 422"/>
          <p:cNvSpPr/>
          <p:nvPr/>
        </p:nvSpPr>
        <p:spPr>
          <a:xfrm>
            <a:off x="4691634" y="196634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23" name="object 423"/>
          <p:cNvSpPr/>
          <p:nvPr/>
        </p:nvSpPr>
        <p:spPr>
          <a:xfrm>
            <a:off x="4691634" y="198386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24" name="object 424"/>
          <p:cNvSpPr/>
          <p:nvPr/>
        </p:nvSpPr>
        <p:spPr>
          <a:xfrm>
            <a:off x="4691634" y="20010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25" name="object 425"/>
          <p:cNvSpPr/>
          <p:nvPr/>
        </p:nvSpPr>
        <p:spPr>
          <a:xfrm>
            <a:off x="4691634" y="2018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26" name="object 426"/>
          <p:cNvSpPr/>
          <p:nvPr/>
        </p:nvSpPr>
        <p:spPr>
          <a:xfrm>
            <a:off x="4691634" y="20356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27" name="object 427"/>
          <p:cNvSpPr/>
          <p:nvPr/>
        </p:nvSpPr>
        <p:spPr>
          <a:xfrm>
            <a:off x="4691634" y="20524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28" name="object 428"/>
          <p:cNvSpPr/>
          <p:nvPr/>
        </p:nvSpPr>
        <p:spPr>
          <a:xfrm>
            <a:off x="4691634" y="20699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29" name="object 429"/>
          <p:cNvSpPr/>
          <p:nvPr/>
        </p:nvSpPr>
        <p:spPr>
          <a:xfrm>
            <a:off x="4691634" y="20871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30" name="object 430"/>
          <p:cNvSpPr/>
          <p:nvPr/>
        </p:nvSpPr>
        <p:spPr>
          <a:xfrm>
            <a:off x="4691634" y="21042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31" name="object 431"/>
          <p:cNvSpPr/>
          <p:nvPr/>
        </p:nvSpPr>
        <p:spPr>
          <a:xfrm>
            <a:off x="4691634" y="21214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32" name="object 432"/>
          <p:cNvSpPr/>
          <p:nvPr/>
        </p:nvSpPr>
        <p:spPr>
          <a:xfrm>
            <a:off x="4691634" y="21385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33" name="object 433"/>
          <p:cNvSpPr/>
          <p:nvPr/>
        </p:nvSpPr>
        <p:spPr>
          <a:xfrm>
            <a:off x="4691634" y="21560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34" name="object 434"/>
          <p:cNvSpPr/>
          <p:nvPr/>
        </p:nvSpPr>
        <p:spPr>
          <a:xfrm>
            <a:off x="4691634" y="21728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35" name="object 435"/>
          <p:cNvSpPr/>
          <p:nvPr/>
        </p:nvSpPr>
        <p:spPr>
          <a:xfrm>
            <a:off x="4691634" y="219036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36" name="object 436"/>
          <p:cNvSpPr/>
          <p:nvPr/>
        </p:nvSpPr>
        <p:spPr>
          <a:xfrm>
            <a:off x="4691634" y="22075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37" name="object 437"/>
          <p:cNvSpPr/>
          <p:nvPr/>
        </p:nvSpPr>
        <p:spPr>
          <a:xfrm>
            <a:off x="4691634" y="22246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38" name="object 438"/>
          <p:cNvSpPr/>
          <p:nvPr/>
        </p:nvSpPr>
        <p:spPr>
          <a:xfrm>
            <a:off x="4691634" y="224180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39" name="object 439"/>
          <p:cNvSpPr/>
          <p:nvPr/>
        </p:nvSpPr>
        <p:spPr>
          <a:xfrm>
            <a:off x="4691634" y="22589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40" name="object 440"/>
          <p:cNvSpPr/>
          <p:nvPr/>
        </p:nvSpPr>
        <p:spPr>
          <a:xfrm>
            <a:off x="4691634" y="227647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41" name="object 441"/>
          <p:cNvSpPr/>
          <p:nvPr/>
        </p:nvSpPr>
        <p:spPr>
          <a:xfrm>
            <a:off x="4691634" y="229361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42" name="object 442"/>
          <p:cNvSpPr/>
          <p:nvPr/>
        </p:nvSpPr>
        <p:spPr>
          <a:xfrm>
            <a:off x="4691634" y="23107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43" name="object 443"/>
          <p:cNvSpPr/>
          <p:nvPr/>
        </p:nvSpPr>
        <p:spPr>
          <a:xfrm>
            <a:off x="4691634" y="232791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44" name="object 444"/>
          <p:cNvSpPr/>
          <p:nvPr/>
        </p:nvSpPr>
        <p:spPr>
          <a:xfrm>
            <a:off x="4691634" y="23450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45" name="object 445"/>
          <p:cNvSpPr/>
          <p:nvPr/>
        </p:nvSpPr>
        <p:spPr>
          <a:xfrm>
            <a:off x="4691634" y="236258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46" name="object 446"/>
          <p:cNvSpPr/>
          <p:nvPr/>
        </p:nvSpPr>
        <p:spPr>
          <a:xfrm>
            <a:off x="4691634" y="23793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47" name="object 447"/>
          <p:cNvSpPr/>
          <p:nvPr/>
        </p:nvSpPr>
        <p:spPr>
          <a:xfrm>
            <a:off x="4691634" y="23968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48" name="object 448"/>
          <p:cNvSpPr/>
          <p:nvPr/>
        </p:nvSpPr>
        <p:spPr>
          <a:xfrm>
            <a:off x="4691634" y="2414015"/>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49" name="object 449"/>
          <p:cNvSpPr/>
          <p:nvPr/>
        </p:nvSpPr>
        <p:spPr>
          <a:xfrm>
            <a:off x="4691634" y="243116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50" name="object 450"/>
          <p:cNvSpPr/>
          <p:nvPr/>
        </p:nvSpPr>
        <p:spPr>
          <a:xfrm>
            <a:off x="4691634" y="2448306"/>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51" name="object 451"/>
          <p:cNvSpPr/>
          <p:nvPr/>
        </p:nvSpPr>
        <p:spPr>
          <a:xfrm>
            <a:off x="4691634" y="24654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52" name="object 452"/>
          <p:cNvSpPr/>
          <p:nvPr/>
        </p:nvSpPr>
        <p:spPr>
          <a:xfrm>
            <a:off x="4691634" y="248297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53" name="object 453"/>
          <p:cNvSpPr/>
          <p:nvPr/>
        </p:nvSpPr>
        <p:spPr>
          <a:xfrm>
            <a:off x="4691634" y="249974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54" name="object 454"/>
          <p:cNvSpPr/>
          <p:nvPr/>
        </p:nvSpPr>
        <p:spPr>
          <a:xfrm>
            <a:off x="4691634" y="251726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55" name="object 455"/>
          <p:cNvSpPr/>
          <p:nvPr/>
        </p:nvSpPr>
        <p:spPr>
          <a:xfrm>
            <a:off x="4691634" y="253441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56" name="object 456"/>
          <p:cNvSpPr/>
          <p:nvPr/>
        </p:nvSpPr>
        <p:spPr>
          <a:xfrm>
            <a:off x="4691634" y="25515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57" name="object 457"/>
          <p:cNvSpPr/>
          <p:nvPr/>
        </p:nvSpPr>
        <p:spPr>
          <a:xfrm>
            <a:off x="4691634" y="25690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58" name="object 458"/>
          <p:cNvSpPr/>
          <p:nvPr/>
        </p:nvSpPr>
        <p:spPr>
          <a:xfrm>
            <a:off x="4691634" y="2585846"/>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59" name="object 459"/>
          <p:cNvSpPr/>
          <p:nvPr/>
        </p:nvSpPr>
        <p:spPr>
          <a:xfrm>
            <a:off x="4691634" y="26033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60" name="object 460"/>
          <p:cNvSpPr/>
          <p:nvPr/>
        </p:nvSpPr>
        <p:spPr>
          <a:xfrm>
            <a:off x="4691634" y="26205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61" name="object 461"/>
          <p:cNvSpPr/>
          <p:nvPr/>
        </p:nvSpPr>
        <p:spPr>
          <a:xfrm>
            <a:off x="4691634" y="26376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62" name="object 462"/>
          <p:cNvSpPr/>
          <p:nvPr/>
        </p:nvSpPr>
        <p:spPr>
          <a:xfrm>
            <a:off x="4691634" y="26548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63" name="object 463"/>
          <p:cNvSpPr/>
          <p:nvPr/>
        </p:nvSpPr>
        <p:spPr>
          <a:xfrm>
            <a:off x="4691634" y="26719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64" name="object 464"/>
          <p:cNvSpPr/>
          <p:nvPr/>
        </p:nvSpPr>
        <p:spPr>
          <a:xfrm>
            <a:off x="4691634" y="26894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65" name="object 465"/>
          <p:cNvSpPr/>
          <p:nvPr/>
        </p:nvSpPr>
        <p:spPr>
          <a:xfrm>
            <a:off x="4691634" y="27062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66" name="object 466"/>
          <p:cNvSpPr/>
          <p:nvPr/>
        </p:nvSpPr>
        <p:spPr>
          <a:xfrm>
            <a:off x="4691634" y="27237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67" name="object 467"/>
          <p:cNvSpPr/>
          <p:nvPr/>
        </p:nvSpPr>
        <p:spPr>
          <a:xfrm>
            <a:off x="4691634" y="27409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68" name="object 468"/>
          <p:cNvSpPr/>
          <p:nvPr/>
        </p:nvSpPr>
        <p:spPr>
          <a:xfrm>
            <a:off x="4691634" y="27580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69" name="object 469"/>
          <p:cNvSpPr/>
          <p:nvPr/>
        </p:nvSpPr>
        <p:spPr>
          <a:xfrm>
            <a:off x="4691634" y="277558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0" name="object 470"/>
          <p:cNvSpPr/>
          <p:nvPr/>
        </p:nvSpPr>
        <p:spPr>
          <a:xfrm>
            <a:off x="4691634" y="27923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71" name="object 471"/>
          <p:cNvSpPr/>
          <p:nvPr/>
        </p:nvSpPr>
        <p:spPr>
          <a:xfrm>
            <a:off x="4691634" y="280987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72" name="object 472"/>
          <p:cNvSpPr/>
          <p:nvPr/>
        </p:nvSpPr>
        <p:spPr>
          <a:xfrm>
            <a:off x="4691634" y="2827019"/>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73" name="object 473"/>
          <p:cNvSpPr/>
          <p:nvPr/>
        </p:nvSpPr>
        <p:spPr>
          <a:xfrm>
            <a:off x="4691634" y="28441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74" name="object 474"/>
          <p:cNvSpPr/>
          <p:nvPr/>
        </p:nvSpPr>
        <p:spPr>
          <a:xfrm>
            <a:off x="4691634" y="286131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75" name="object 475"/>
          <p:cNvSpPr/>
          <p:nvPr/>
        </p:nvSpPr>
        <p:spPr>
          <a:xfrm>
            <a:off x="4691634" y="28784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6" name="object 476"/>
          <p:cNvSpPr/>
          <p:nvPr/>
        </p:nvSpPr>
        <p:spPr>
          <a:xfrm>
            <a:off x="4691634" y="289598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7" name="object 477"/>
          <p:cNvSpPr/>
          <p:nvPr/>
        </p:nvSpPr>
        <p:spPr>
          <a:xfrm>
            <a:off x="4691634" y="2909316"/>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478" name="object 478"/>
          <p:cNvSpPr/>
          <p:nvPr/>
        </p:nvSpPr>
        <p:spPr>
          <a:xfrm>
            <a:off x="5058155" y="13125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9" name="object 479"/>
          <p:cNvSpPr/>
          <p:nvPr/>
        </p:nvSpPr>
        <p:spPr>
          <a:xfrm>
            <a:off x="5058155" y="13300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80" name="object 480"/>
          <p:cNvSpPr/>
          <p:nvPr/>
        </p:nvSpPr>
        <p:spPr>
          <a:xfrm>
            <a:off x="5058155" y="134721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81" name="object 481"/>
          <p:cNvSpPr/>
          <p:nvPr/>
        </p:nvSpPr>
        <p:spPr>
          <a:xfrm>
            <a:off x="5058155" y="13643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82" name="object 482"/>
          <p:cNvSpPr/>
          <p:nvPr/>
        </p:nvSpPr>
        <p:spPr>
          <a:xfrm>
            <a:off x="5058155" y="13815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83" name="object 483"/>
          <p:cNvSpPr/>
          <p:nvPr/>
        </p:nvSpPr>
        <p:spPr>
          <a:xfrm>
            <a:off x="5058155" y="13986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84" name="object 484"/>
          <p:cNvSpPr/>
          <p:nvPr/>
        </p:nvSpPr>
        <p:spPr>
          <a:xfrm>
            <a:off x="5058155" y="14161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85" name="object 485"/>
          <p:cNvSpPr/>
          <p:nvPr/>
        </p:nvSpPr>
        <p:spPr>
          <a:xfrm>
            <a:off x="5058155" y="143294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86" name="object 486"/>
          <p:cNvSpPr/>
          <p:nvPr/>
        </p:nvSpPr>
        <p:spPr>
          <a:xfrm>
            <a:off x="5058155" y="14504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87" name="object 487"/>
          <p:cNvSpPr/>
          <p:nvPr/>
        </p:nvSpPr>
        <p:spPr>
          <a:xfrm>
            <a:off x="5058155" y="14676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88" name="object 488"/>
          <p:cNvSpPr/>
          <p:nvPr/>
        </p:nvSpPr>
        <p:spPr>
          <a:xfrm>
            <a:off x="5058155" y="14847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89" name="object 489"/>
          <p:cNvSpPr/>
          <p:nvPr/>
        </p:nvSpPr>
        <p:spPr>
          <a:xfrm>
            <a:off x="5058155" y="15022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90" name="object 490"/>
          <p:cNvSpPr/>
          <p:nvPr/>
        </p:nvSpPr>
        <p:spPr>
          <a:xfrm>
            <a:off x="5058155" y="15190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91" name="object 491"/>
          <p:cNvSpPr/>
          <p:nvPr/>
        </p:nvSpPr>
        <p:spPr>
          <a:xfrm>
            <a:off x="5058155" y="1536572"/>
            <a:ext cx="8890" cy="0"/>
          </a:xfrm>
          <a:custGeom>
            <a:avLst/>
            <a:gdLst/>
            <a:ahLst/>
            <a:cxnLst/>
            <a:rect l="l" t="t" r="r" b="b"/>
            <a:pathLst>
              <a:path w="8889">
                <a:moveTo>
                  <a:pt x="0" y="0"/>
                </a:moveTo>
                <a:lnTo>
                  <a:pt x="8382" y="0"/>
                </a:lnTo>
              </a:path>
            </a:pathLst>
          </a:custGeom>
          <a:ln w="8380">
            <a:solidFill>
              <a:srgbClr val="626262"/>
            </a:solidFill>
          </a:ln>
        </p:spPr>
        <p:txBody>
          <a:bodyPr wrap="square" lIns="0" tIns="0" rIns="0" bIns="0" rtlCol="0"/>
          <a:lstStyle/>
          <a:p>
            <a:endParaRPr/>
          </a:p>
        </p:txBody>
      </p:sp>
      <p:sp>
        <p:nvSpPr>
          <p:cNvPr id="492" name="object 492"/>
          <p:cNvSpPr/>
          <p:nvPr/>
        </p:nvSpPr>
        <p:spPr>
          <a:xfrm>
            <a:off x="5058155" y="15537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93" name="object 493"/>
          <p:cNvSpPr/>
          <p:nvPr/>
        </p:nvSpPr>
        <p:spPr>
          <a:xfrm>
            <a:off x="5058155" y="15708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94" name="object 494"/>
          <p:cNvSpPr/>
          <p:nvPr/>
        </p:nvSpPr>
        <p:spPr>
          <a:xfrm>
            <a:off x="5058155" y="15880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95" name="object 495"/>
          <p:cNvSpPr/>
          <p:nvPr/>
        </p:nvSpPr>
        <p:spPr>
          <a:xfrm>
            <a:off x="5058155" y="16051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96" name="object 496"/>
          <p:cNvSpPr/>
          <p:nvPr/>
        </p:nvSpPr>
        <p:spPr>
          <a:xfrm>
            <a:off x="5058155" y="16226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97" name="object 497"/>
          <p:cNvSpPr/>
          <p:nvPr/>
        </p:nvSpPr>
        <p:spPr>
          <a:xfrm>
            <a:off x="5058155" y="16394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98" name="object 498"/>
          <p:cNvSpPr/>
          <p:nvPr/>
        </p:nvSpPr>
        <p:spPr>
          <a:xfrm>
            <a:off x="5058155" y="16569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99" name="object 499"/>
          <p:cNvSpPr/>
          <p:nvPr/>
        </p:nvSpPr>
        <p:spPr>
          <a:xfrm>
            <a:off x="5058155" y="167411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00" name="object 500"/>
          <p:cNvSpPr/>
          <p:nvPr/>
        </p:nvSpPr>
        <p:spPr>
          <a:xfrm>
            <a:off x="5058155" y="16912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01" name="object 501"/>
          <p:cNvSpPr/>
          <p:nvPr/>
        </p:nvSpPr>
        <p:spPr>
          <a:xfrm>
            <a:off x="5058155" y="17084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02" name="object 502"/>
          <p:cNvSpPr/>
          <p:nvPr/>
        </p:nvSpPr>
        <p:spPr>
          <a:xfrm>
            <a:off x="5058155" y="172554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03" name="object 503"/>
          <p:cNvSpPr/>
          <p:nvPr/>
        </p:nvSpPr>
        <p:spPr>
          <a:xfrm>
            <a:off x="5058155" y="174307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04" name="object 504"/>
          <p:cNvSpPr/>
          <p:nvPr/>
        </p:nvSpPr>
        <p:spPr>
          <a:xfrm>
            <a:off x="5058155" y="17602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05" name="object 505"/>
          <p:cNvSpPr/>
          <p:nvPr/>
        </p:nvSpPr>
        <p:spPr>
          <a:xfrm>
            <a:off x="5058155" y="17773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06" name="object 506"/>
          <p:cNvSpPr/>
          <p:nvPr/>
        </p:nvSpPr>
        <p:spPr>
          <a:xfrm>
            <a:off x="5058155" y="17945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07" name="object 507"/>
          <p:cNvSpPr/>
          <p:nvPr/>
        </p:nvSpPr>
        <p:spPr>
          <a:xfrm>
            <a:off x="5058155" y="18116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08" name="object 508"/>
          <p:cNvSpPr/>
          <p:nvPr/>
        </p:nvSpPr>
        <p:spPr>
          <a:xfrm>
            <a:off x="5058155" y="18291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09" name="object 509"/>
          <p:cNvSpPr/>
          <p:nvPr/>
        </p:nvSpPr>
        <p:spPr>
          <a:xfrm>
            <a:off x="5058155" y="18459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10" name="object 510"/>
          <p:cNvSpPr/>
          <p:nvPr/>
        </p:nvSpPr>
        <p:spPr>
          <a:xfrm>
            <a:off x="5058155" y="18634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11" name="object 511"/>
          <p:cNvSpPr/>
          <p:nvPr/>
        </p:nvSpPr>
        <p:spPr>
          <a:xfrm>
            <a:off x="5058155" y="188061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12" name="object 512"/>
          <p:cNvSpPr/>
          <p:nvPr/>
        </p:nvSpPr>
        <p:spPr>
          <a:xfrm>
            <a:off x="5058155" y="18977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13" name="object 513"/>
          <p:cNvSpPr/>
          <p:nvPr/>
        </p:nvSpPr>
        <p:spPr>
          <a:xfrm>
            <a:off x="5058155" y="191490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14" name="object 514"/>
          <p:cNvSpPr/>
          <p:nvPr/>
        </p:nvSpPr>
        <p:spPr>
          <a:xfrm>
            <a:off x="5058155" y="19320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15" name="object 515"/>
          <p:cNvSpPr/>
          <p:nvPr/>
        </p:nvSpPr>
        <p:spPr>
          <a:xfrm>
            <a:off x="5058155" y="19495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16" name="object 516"/>
          <p:cNvSpPr/>
          <p:nvPr/>
        </p:nvSpPr>
        <p:spPr>
          <a:xfrm>
            <a:off x="5058155" y="19663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17" name="object 517"/>
          <p:cNvSpPr/>
          <p:nvPr/>
        </p:nvSpPr>
        <p:spPr>
          <a:xfrm>
            <a:off x="5058155" y="19838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18" name="object 518"/>
          <p:cNvSpPr/>
          <p:nvPr/>
        </p:nvSpPr>
        <p:spPr>
          <a:xfrm>
            <a:off x="5058155" y="20010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19" name="object 519"/>
          <p:cNvSpPr/>
          <p:nvPr/>
        </p:nvSpPr>
        <p:spPr>
          <a:xfrm>
            <a:off x="5058155" y="2018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20" name="object 520"/>
          <p:cNvSpPr/>
          <p:nvPr/>
        </p:nvSpPr>
        <p:spPr>
          <a:xfrm>
            <a:off x="5058155" y="20356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21" name="object 521"/>
          <p:cNvSpPr/>
          <p:nvPr/>
        </p:nvSpPr>
        <p:spPr>
          <a:xfrm>
            <a:off x="5058155" y="20524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22" name="object 522"/>
          <p:cNvSpPr/>
          <p:nvPr/>
        </p:nvSpPr>
        <p:spPr>
          <a:xfrm>
            <a:off x="5058155" y="20699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23" name="object 523"/>
          <p:cNvSpPr/>
          <p:nvPr/>
        </p:nvSpPr>
        <p:spPr>
          <a:xfrm>
            <a:off x="5058155" y="20871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24" name="object 524"/>
          <p:cNvSpPr/>
          <p:nvPr/>
        </p:nvSpPr>
        <p:spPr>
          <a:xfrm>
            <a:off x="5058155" y="21042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25" name="object 525"/>
          <p:cNvSpPr/>
          <p:nvPr/>
        </p:nvSpPr>
        <p:spPr>
          <a:xfrm>
            <a:off x="5058155" y="21214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26" name="object 526"/>
          <p:cNvSpPr/>
          <p:nvPr/>
        </p:nvSpPr>
        <p:spPr>
          <a:xfrm>
            <a:off x="5058155" y="21385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27" name="object 527"/>
          <p:cNvSpPr/>
          <p:nvPr/>
        </p:nvSpPr>
        <p:spPr>
          <a:xfrm>
            <a:off x="5058155" y="21560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28" name="object 528"/>
          <p:cNvSpPr/>
          <p:nvPr/>
        </p:nvSpPr>
        <p:spPr>
          <a:xfrm>
            <a:off x="5058155" y="21728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29" name="object 529"/>
          <p:cNvSpPr/>
          <p:nvPr/>
        </p:nvSpPr>
        <p:spPr>
          <a:xfrm>
            <a:off x="5058155" y="21903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30" name="object 530"/>
          <p:cNvSpPr/>
          <p:nvPr/>
        </p:nvSpPr>
        <p:spPr>
          <a:xfrm>
            <a:off x="5058155" y="22075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31" name="object 531"/>
          <p:cNvSpPr/>
          <p:nvPr/>
        </p:nvSpPr>
        <p:spPr>
          <a:xfrm>
            <a:off x="5058155" y="2224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32" name="object 532"/>
          <p:cNvSpPr/>
          <p:nvPr/>
        </p:nvSpPr>
        <p:spPr>
          <a:xfrm>
            <a:off x="5058155" y="22418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33" name="object 533"/>
          <p:cNvSpPr/>
          <p:nvPr/>
        </p:nvSpPr>
        <p:spPr>
          <a:xfrm>
            <a:off x="5058155" y="22589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34" name="object 534"/>
          <p:cNvSpPr/>
          <p:nvPr/>
        </p:nvSpPr>
        <p:spPr>
          <a:xfrm>
            <a:off x="5058155" y="22764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35" name="object 535"/>
          <p:cNvSpPr/>
          <p:nvPr/>
        </p:nvSpPr>
        <p:spPr>
          <a:xfrm>
            <a:off x="5058155" y="22936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36" name="object 536"/>
          <p:cNvSpPr/>
          <p:nvPr/>
        </p:nvSpPr>
        <p:spPr>
          <a:xfrm>
            <a:off x="5058155" y="23107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37" name="object 537"/>
          <p:cNvSpPr/>
          <p:nvPr/>
        </p:nvSpPr>
        <p:spPr>
          <a:xfrm>
            <a:off x="5058155" y="23279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38" name="object 538"/>
          <p:cNvSpPr/>
          <p:nvPr/>
        </p:nvSpPr>
        <p:spPr>
          <a:xfrm>
            <a:off x="5058155" y="23450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39" name="object 539"/>
          <p:cNvSpPr/>
          <p:nvPr/>
        </p:nvSpPr>
        <p:spPr>
          <a:xfrm>
            <a:off x="5058155" y="23625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40" name="object 540"/>
          <p:cNvSpPr/>
          <p:nvPr/>
        </p:nvSpPr>
        <p:spPr>
          <a:xfrm>
            <a:off x="5058155" y="2379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41" name="object 541"/>
          <p:cNvSpPr/>
          <p:nvPr/>
        </p:nvSpPr>
        <p:spPr>
          <a:xfrm>
            <a:off x="5058155" y="23968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42" name="object 542"/>
          <p:cNvSpPr/>
          <p:nvPr/>
        </p:nvSpPr>
        <p:spPr>
          <a:xfrm>
            <a:off x="5058155"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43" name="object 543"/>
          <p:cNvSpPr/>
          <p:nvPr/>
        </p:nvSpPr>
        <p:spPr>
          <a:xfrm>
            <a:off x="5058155"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44" name="object 544"/>
          <p:cNvSpPr/>
          <p:nvPr/>
        </p:nvSpPr>
        <p:spPr>
          <a:xfrm>
            <a:off x="5058155"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45" name="object 545"/>
          <p:cNvSpPr/>
          <p:nvPr/>
        </p:nvSpPr>
        <p:spPr>
          <a:xfrm>
            <a:off x="5058155"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46" name="object 546"/>
          <p:cNvSpPr/>
          <p:nvPr/>
        </p:nvSpPr>
        <p:spPr>
          <a:xfrm>
            <a:off x="5058155"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47" name="object 547"/>
          <p:cNvSpPr/>
          <p:nvPr/>
        </p:nvSpPr>
        <p:spPr>
          <a:xfrm>
            <a:off x="5058155"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48" name="object 548"/>
          <p:cNvSpPr/>
          <p:nvPr/>
        </p:nvSpPr>
        <p:spPr>
          <a:xfrm>
            <a:off x="5058155"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49" name="object 549"/>
          <p:cNvSpPr/>
          <p:nvPr/>
        </p:nvSpPr>
        <p:spPr>
          <a:xfrm>
            <a:off x="5058155" y="28959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0" name="object 550"/>
          <p:cNvSpPr/>
          <p:nvPr/>
        </p:nvSpPr>
        <p:spPr>
          <a:xfrm>
            <a:off x="5058155" y="2909316"/>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551" name="object 551"/>
          <p:cNvSpPr/>
          <p:nvPr/>
        </p:nvSpPr>
        <p:spPr>
          <a:xfrm>
            <a:off x="5422391" y="13125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2" name="object 552"/>
          <p:cNvSpPr/>
          <p:nvPr/>
        </p:nvSpPr>
        <p:spPr>
          <a:xfrm>
            <a:off x="5422391" y="13300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3" name="object 553"/>
          <p:cNvSpPr/>
          <p:nvPr/>
        </p:nvSpPr>
        <p:spPr>
          <a:xfrm>
            <a:off x="5422391" y="134721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4" name="object 554"/>
          <p:cNvSpPr/>
          <p:nvPr/>
        </p:nvSpPr>
        <p:spPr>
          <a:xfrm>
            <a:off x="5422391" y="136436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5" name="object 555"/>
          <p:cNvSpPr/>
          <p:nvPr/>
        </p:nvSpPr>
        <p:spPr>
          <a:xfrm>
            <a:off x="5422391" y="1381506"/>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6" name="object 556"/>
          <p:cNvSpPr/>
          <p:nvPr/>
        </p:nvSpPr>
        <p:spPr>
          <a:xfrm>
            <a:off x="5422391" y="13986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7" name="object 557"/>
          <p:cNvSpPr/>
          <p:nvPr/>
        </p:nvSpPr>
        <p:spPr>
          <a:xfrm>
            <a:off x="5422391" y="14161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8" name="object 558"/>
          <p:cNvSpPr/>
          <p:nvPr/>
        </p:nvSpPr>
        <p:spPr>
          <a:xfrm>
            <a:off x="5422391" y="143294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9" name="object 559"/>
          <p:cNvSpPr/>
          <p:nvPr/>
        </p:nvSpPr>
        <p:spPr>
          <a:xfrm>
            <a:off x="5422391" y="14504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0" name="object 560"/>
          <p:cNvSpPr/>
          <p:nvPr/>
        </p:nvSpPr>
        <p:spPr>
          <a:xfrm>
            <a:off x="5422391" y="14676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1" name="object 561"/>
          <p:cNvSpPr/>
          <p:nvPr/>
        </p:nvSpPr>
        <p:spPr>
          <a:xfrm>
            <a:off x="5422391" y="14847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2" name="object 562"/>
          <p:cNvSpPr/>
          <p:nvPr/>
        </p:nvSpPr>
        <p:spPr>
          <a:xfrm>
            <a:off x="5422391" y="15022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3" name="object 563"/>
          <p:cNvSpPr/>
          <p:nvPr/>
        </p:nvSpPr>
        <p:spPr>
          <a:xfrm>
            <a:off x="5422391" y="15190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4" name="object 564"/>
          <p:cNvSpPr/>
          <p:nvPr/>
        </p:nvSpPr>
        <p:spPr>
          <a:xfrm>
            <a:off x="5422391" y="1536572"/>
            <a:ext cx="8890" cy="0"/>
          </a:xfrm>
          <a:custGeom>
            <a:avLst/>
            <a:gdLst/>
            <a:ahLst/>
            <a:cxnLst/>
            <a:rect l="l" t="t" r="r" b="b"/>
            <a:pathLst>
              <a:path w="8889">
                <a:moveTo>
                  <a:pt x="0" y="0"/>
                </a:moveTo>
                <a:lnTo>
                  <a:pt x="8382" y="0"/>
                </a:lnTo>
              </a:path>
            </a:pathLst>
          </a:custGeom>
          <a:ln w="8380">
            <a:solidFill>
              <a:srgbClr val="626262"/>
            </a:solidFill>
          </a:ln>
        </p:spPr>
        <p:txBody>
          <a:bodyPr wrap="square" lIns="0" tIns="0" rIns="0" bIns="0" rtlCol="0"/>
          <a:lstStyle/>
          <a:p>
            <a:endParaRPr/>
          </a:p>
        </p:txBody>
      </p:sp>
      <p:sp>
        <p:nvSpPr>
          <p:cNvPr id="565" name="object 565"/>
          <p:cNvSpPr/>
          <p:nvPr/>
        </p:nvSpPr>
        <p:spPr>
          <a:xfrm>
            <a:off x="5422391" y="15537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6" name="object 566"/>
          <p:cNvSpPr/>
          <p:nvPr/>
        </p:nvSpPr>
        <p:spPr>
          <a:xfrm>
            <a:off x="5422391" y="15708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7" name="object 567"/>
          <p:cNvSpPr/>
          <p:nvPr/>
        </p:nvSpPr>
        <p:spPr>
          <a:xfrm>
            <a:off x="5422391" y="15880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8" name="object 568"/>
          <p:cNvSpPr/>
          <p:nvPr/>
        </p:nvSpPr>
        <p:spPr>
          <a:xfrm>
            <a:off x="5422391" y="16051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9" name="object 569"/>
          <p:cNvSpPr/>
          <p:nvPr/>
        </p:nvSpPr>
        <p:spPr>
          <a:xfrm>
            <a:off x="5422391" y="16226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0" name="object 570"/>
          <p:cNvSpPr/>
          <p:nvPr/>
        </p:nvSpPr>
        <p:spPr>
          <a:xfrm>
            <a:off x="5422391" y="16394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1" name="object 571"/>
          <p:cNvSpPr/>
          <p:nvPr/>
        </p:nvSpPr>
        <p:spPr>
          <a:xfrm>
            <a:off x="5422391" y="16569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2" name="object 572"/>
          <p:cNvSpPr/>
          <p:nvPr/>
        </p:nvSpPr>
        <p:spPr>
          <a:xfrm>
            <a:off x="5422391" y="167411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3" name="object 573"/>
          <p:cNvSpPr/>
          <p:nvPr/>
        </p:nvSpPr>
        <p:spPr>
          <a:xfrm>
            <a:off x="5422391" y="16912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4" name="object 574"/>
          <p:cNvSpPr/>
          <p:nvPr/>
        </p:nvSpPr>
        <p:spPr>
          <a:xfrm>
            <a:off x="5422391" y="17084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5" name="object 575"/>
          <p:cNvSpPr/>
          <p:nvPr/>
        </p:nvSpPr>
        <p:spPr>
          <a:xfrm>
            <a:off x="5422391" y="172554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6" name="object 576"/>
          <p:cNvSpPr/>
          <p:nvPr/>
        </p:nvSpPr>
        <p:spPr>
          <a:xfrm>
            <a:off x="5422391" y="174307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7" name="object 577"/>
          <p:cNvSpPr/>
          <p:nvPr/>
        </p:nvSpPr>
        <p:spPr>
          <a:xfrm>
            <a:off x="5422391" y="17602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8" name="object 578"/>
          <p:cNvSpPr/>
          <p:nvPr/>
        </p:nvSpPr>
        <p:spPr>
          <a:xfrm>
            <a:off x="5422391" y="17773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9" name="object 579"/>
          <p:cNvSpPr/>
          <p:nvPr/>
        </p:nvSpPr>
        <p:spPr>
          <a:xfrm>
            <a:off x="5422391" y="17945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80" name="object 580"/>
          <p:cNvSpPr/>
          <p:nvPr/>
        </p:nvSpPr>
        <p:spPr>
          <a:xfrm>
            <a:off x="5422391" y="18116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1" name="object 581"/>
          <p:cNvSpPr/>
          <p:nvPr/>
        </p:nvSpPr>
        <p:spPr>
          <a:xfrm>
            <a:off x="5422391" y="18291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2" name="object 582"/>
          <p:cNvSpPr/>
          <p:nvPr/>
        </p:nvSpPr>
        <p:spPr>
          <a:xfrm>
            <a:off x="5422391" y="184594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3" name="object 583"/>
          <p:cNvSpPr/>
          <p:nvPr/>
        </p:nvSpPr>
        <p:spPr>
          <a:xfrm>
            <a:off x="5422391" y="186347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4" name="object 584"/>
          <p:cNvSpPr/>
          <p:nvPr/>
        </p:nvSpPr>
        <p:spPr>
          <a:xfrm>
            <a:off x="5422391" y="188061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85" name="object 585"/>
          <p:cNvSpPr/>
          <p:nvPr/>
        </p:nvSpPr>
        <p:spPr>
          <a:xfrm>
            <a:off x="5422391" y="189776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6" name="object 586"/>
          <p:cNvSpPr/>
          <p:nvPr/>
        </p:nvSpPr>
        <p:spPr>
          <a:xfrm>
            <a:off x="5422391" y="1914905"/>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87" name="object 587"/>
          <p:cNvSpPr/>
          <p:nvPr/>
        </p:nvSpPr>
        <p:spPr>
          <a:xfrm>
            <a:off x="5422391" y="19320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8" name="object 588"/>
          <p:cNvSpPr/>
          <p:nvPr/>
        </p:nvSpPr>
        <p:spPr>
          <a:xfrm>
            <a:off x="5422391" y="194957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9" name="object 589"/>
          <p:cNvSpPr/>
          <p:nvPr/>
        </p:nvSpPr>
        <p:spPr>
          <a:xfrm>
            <a:off x="5422391" y="196634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0" name="object 590"/>
          <p:cNvSpPr/>
          <p:nvPr/>
        </p:nvSpPr>
        <p:spPr>
          <a:xfrm>
            <a:off x="5422391" y="198386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1" name="object 591"/>
          <p:cNvSpPr/>
          <p:nvPr/>
        </p:nvSpPr>
        <p:spPr>
          <a:xfrm>
            <a:off x="5422391" y="200101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2" name="object 592"/>
          <p:cNvSpPr/>
          <p:nvPr/>
        </p:nvSpPr>
        <p:spPr>
          <a:xfrm>
            <a:off x="5422391" y="2018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3" name="object 593"/>
          <p:cNvSpPr/>
          <p:nvPr/>
        </p:nvSpPr>
        <p:spPr>
          <a:xfrm>
            <a:off x="5422391" y="20356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4" name="object 594"/>
          <p:cNvSpPr/>
          <p:nvPr/>
        </p:nvSpPr>
        <p:spPr>
          <a:xfrm>
            <a:off x="5422391" y="2052446"/>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5" name="object 595"/>
          <p:cNvSpPr/>
          <p:nvPr/>
        </p:nvSpPr>
        <p:spPr>
          <a:xfrm>
            <a:off x="5422391" y="20699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6" name="object 596"/>
          <p:cNvSpPr/>
          <p:nvPr/>
        </p:nvSpPr>
        <p:spPr>
          <a:xfrm>
            <a:off x="5422391" y="20871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97" name="object 597"/>
          <p:cNvSpPr/>
          <p:nvPr/>
        </p:nvSpPr>
        <p:spPr>
          <a:xfrm>
            <a:off x="5422391" y="21042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8" name="object 598"/>
          <p:cNvSpPr/>
          <p:nvPr/>
        </p:nvSpPr>
        <p:spPr>
          <a:xfrm>
            <a:off x="5422391" y="21214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99" name="object 599"/>
          <p:cNvSpPr/>
          <p:nvPr/>
        </p:nvSpPr>
        <p:spPr>
          <a:xfrm>
            <a:off x="5422391" y="21385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0" name="object 600"/>
          <p:cNvSpPr/>
          <p:nvPr/>
        </p:nvSpPr>
        <p:spPr>
          <a:xfrm>
            <a:off x="5422391" y="21560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1" name="object 601"/>
          <p:cNvSpPr/>
          <p:nvPr/>
        </p:nvSpPr>
        <p:spPr>
          <a:xfrm>
            <a:off x="5422391" y="21728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2" name="object 602"/>
          <p:cNvSpPr/>
          <p:nvPr/>
        </p:nvSpPr>
        <p:spPr>
          <a:xfrm>
            <a:off x="5422391" y="21903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3" name="object 603"/>
          <p:cNvSpPr/>
          <p:nvPr/>
        </p:nvSpPr>
        <p:spPr>
          <a:xfrm>
            <a:off x="5422391" y="22075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4" name="object 604"/>
          <p:cNvSpPr/>
          <p:nvPr/>
        </p:nvSpPr>
        <p:spPr>
          <a:xfrm>
            <a:off x="5422391" y="2224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5" name="object 605"/>
          <p:cNvSpPr/>
          <p:nvPr/>
        </p:nvSpPr>
        <p:spPr>
          <a:xfrm>
            <a:off x="5422391" y="22418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6" name="object 606"/>
          <p:cNvSpPr/>
          <p:nvPr/>
        </p:nvSpPr>
        <p:spPr>
          <a:xfrm>
            <a:off x="5422391" y="22589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7" name="object 607"/>
          <p:cNvSpPr/>
          <p:nvPr/>
        </p:nvSpPr>
        <p:spPr>
          <a:xfrm>
            <a:off x="5422391" y="22764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8" name="object 608"/>
          <p:cNvSpPr/>
          <p:nvPr/>
        </p:nvSpPr>
        <p:spPr>
          <a:xfrm>
            <a:off x="5422391" y="22936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09" name="object 609"/>
          <p:cNvSpPr/>
          <p:nvPr/>
        </p:nvSpPr>
        <p:spPr>
          <a:xfrm>
            <a:off x="5422391" y="23107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0" name="object 610"/>
          <p:cNvSpPr/>
          <p:nvPr/>
        </p:nvSpPr>
        <p:spPr>
          <a:xfrm>
            <a:off x="5422391" y="23279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1" name="object 611"/>
          <p:cNvSpPr/>
          <p:nvPr/>
        </p:nvSpPr>
        <p:spPr>
          <a:xfrm>
            <a:off x="5422391" y="23450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2" name="object 612"/>
          <p:cNvSpPr/>
          <p:nvPr/>
        </p:nvSpPr>
        <p:spPr>
          <a:xfrm>
            <a:off x="5422391" y="23625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3" name="object 613"/>
          <p:cNvSpPr/>
          <p:nvPr/>
        </p:nvSpPr>
        <p:spPr>
          <a:xfrm>
            <a:off x="5422391" y="2379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4" name="object 614"/>
          <p:cNvSpPr/>
          <p:nvPr/>
        </p:nvSpPr>
        <p:spPr>
          <a:xfrm>
            <a:off x="5422391" y="23968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5" name="object 615"/>
          <p:cNvSpPr/>
          <p:nvPr/>
        </p:nvSpPr>
        <p:spPr>
          <a:xfrm>
            <a:off x="5422391" y="277558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6" name="object 616"/>
          <p:cNvSpPr/>
          <p:nvPr/>
        </p:nvSpPr>
        <p:spPr>
          <a:xfrm>
            <a:off x="5422391" y="27923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7" name="object 617"/>
          <p:cNvSpPr/>
          <p:nvPr/>
        </p:nvSpPr>
        <p:spPr>
          <a:xfrm>
            <a:off x="5422391" y="280987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8" name="object 618"/>
          <p:cNvSpPr/>
          <p:nvPr/>
        </p:nvSpPr>
        <p:spPr>
          <a:xfrm>
            <a:off x="5422391" y="2827019"/>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19" name="object 619"/>
          <p:cNvSpPr/>
          <p:nvPr/>
        </p:nvSpPr>
        <p:spPr>
          <a:xfrm>
            <a:off x="5422391" y="28441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20" name="object 620"/>
          <p:cNvSpPr/>
          <p:nvPr/>
        </p:nvSpPr>
        <p:spPr>
          <a:xfrm>
            <a:off x="5422391" y="286131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21" name="object 621"/>
          <p:cNvSpPr/>
          <p:nvPr/>
        </p:nvSpPr>
        <p:spPr>
          <a:xfrm>
            <a:off x="5422391" y="28784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2" name="object 622"/>
          <p:cNvSpPr/>
          <p:nvPr/>
        </p:nvSpPr>
        <p:spPr>
          <a:xfrm>
            <a:off x="5422391" y="289598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3" name="object 623"/>
          <p:cNvSpPr/>
          <p:nvPr/>
        </p:nvSpPr>
        <p:spPr>
          <a:xfrm>
            <a:off x="5422391" y="2909316"/>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624" name="object 624"/>
          <p:cNvSpPr/>
          <p:nvPr/>
        </p:nvSpPr>
        <p:spPr>
          <a:xfrm>
            <a:off x="2867405" y="1308353"/>
            <a:ext cx="0" cy="1602105"/>
          </a:xfrm>
          <a:custGeom>
            <a:avLst/>
            <a:gdLst/>
            <a:ahLst/>
            <a:cxnLst/>
            <a:rect l="l" t="t" r="r" b="b"/>
            <a:pathLst>
              <a:path h="1602105">
                <a:moveTo>
                  <a:pt x="0" y="0"/>
                </a:moveTo>
                <a:lnTo>
                  <a:pt x="0" y="1601724"/>
                </a:lnTo>
              </a:path>
            </a:pathLst>
          </a:custGeom>
          <a:ln w="3175">
            <a:solidFill>
              <a:srgbClr val="3F3F3F"/>
            </a:solidFill>
          </a:ln>
        </p:spPr>
        <p:txBody>
          <a:bodyPr wrap="square" lIns="0" tIns="0" rIns="0" bIns="0" rtlCol="0"/>
          <a:lstStyle/>
          <a:p>
            <a:endParaRPr/>
          </a:p>
        </p:txBody>
      </p:sp>
      <p:sp>
        <p:nvSpPr>
          <p:cNvPr id="625" name="object 625"/>
          <p:cNvSpPr/>
          <p:nvPr/>
        </p:nvSpPr>
        <p:spPr>
          <a:xfrm>
            <a:off x="2834639" y="2910078"/>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26" name="object 626"/>
          <p:cNvSpPr/>
          <p:nvPr/>
        </p:nvSpPr>
        <p:spPr>
          <a:xfrm>
            <a:off x="2834639" y="2680716"/>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27" name="object 627"/>
          <p:cNvSpPr/>
          <p:nvPr/>
        </p:nvSpPr>
        <p:spPr>
          <a:xfrm>
            <a:off x="2834639" y="2452878"/>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28" name="object 628"/>
          <p:cNvSpPr/>
          <p:nvPr/>
        </p:nvSpPr>
        <p:spPr>
          <a:xfrm>
            <a:off x="2834639" y="2223516"/>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29" name="object 629"/>
          <p:cNvSpPr/>
          <p:nvPr/>
        </p:nvSpPr>
        <p:spPr>
          <a:xfrm>
            <a:off x="2834639" y="1993772"/>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30" name="object 630"/>
          <p:cNvSpPr/>
          <p:nvPr/>
        </p:nvSpPr>
        <p:spPr>
          <a:xfrm>
            <a:off x="2834639" y="1765934"/>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31" name="object 631"/>
          <p:cNvSpPr/>
          <p:nvPr/>
        </p:nvSpPr>
        <p:spPr>
          <a:xfrm>
            <a:off x="2834639" y="1536191"/>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32" name="object 632"/>
          <p:cNvSpPr/>
          <p:nvPr/>
        </p:nvSpPr>
        <p:spPr>
          <a:xfrm>
            <a:off x="2834639" y="1308353"/>
            <a:ext cx="33020" cy="0"/>
          </a:xfrm>
          <a:custGeom>
            <a:avLst/>
            <a:gdLst/>
            <a:ahLst/>
            <a:cxnLst/>
            <a:rect l="l" t="t" r="r" b="b"/>
            <a:pathLst>
              <a:path w="33019">
                <a:moveTo>
                  <a:pt x="0" y="0"/>
                </a:moveTo>
                <a:lnTo>
                  <a:pt x="32766" y="0"/>
                </a:lnTo>
              </a:path>
            </a:pathLst>
          </a:custGeom>
          <a:ln w="3175">
            <a:solidFill>
              <a:srgbClr val="3F3F3F"/>
            </a:solidFill>
          </a:ln>
        </p:spPr>
        <p:txBody>
          <a:bodyPr wrap="square" lIns="0" tIns="0" rIns="0" bIns="0" rtlCol="0"/>
          <a:lstStyle/>
          <a:p>
            <a:endParaRPr/>
          </a:p>
        </p:txBody>
      </p:sp>
      <p:sp>
        <p:nvSpPr>
          <p:cNvPr id="633" name="object 633"/>
          <p:cNvSpPr/>
          <p:nvPr/>
        </p:nvSpPr>
        <p:spPr>
          <a:xfrm>
            <a:off x="2867405" y="2910077"/>
            <a:ext cx="2834640" cy="0"/>
          </a:xfrm>
          <a:custGeom>
            <a:avLst/>
            <a:gdLst/>
            <a:ahLst/>
            <a:cxnLst/>
            <a:rect l="l" t="t" r="r" b="b"/>
            <a:pathLst>
              <a:path w="2834640">
                <a:moveTo>
                  <a:pt x="0" y="0"/>
                </a:moveTo>
                <a:lnTo>
                  <a:pt x="2834640" y="0"/>
                </a:lnTo>
              </a:path>
            </a:pathLst>
          </a:custGeom>
          <a:ln w="3175">
            <a:solidFill>
              <a:srgbClr val="3F3F3F"/>
            </a:solidFill>
          </a:ln>
        </p:spPr>
        <p:txBody>
          <a:bodyPr wrap="square" lIns="0" tIns="0" rIns="0" bIns="0" rtlCol="0"/>
          <a:lstStyle/>
          <a:p>
            <a:endParaRPr/>
          </a:p>
        </p:txBody>
      </p:sp>
      <p:sp>
        <p:nvSpPr>
          <p:cNvPr id="634" name="object 634"/>
          <p:cNvSpPr/>
          <p:nvPr/>
        </p:nvSpPr>
        <p:spPr>
          <a:xfrm>
            <a:off x="2865882" y="2926460"/>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35" name="object 635"/>
          <p:cNvSpPr/>
          <p:nvPr/>
        </p:nvSpPr>
        <p:spPr>
          <a:xfrm>
            <a:off x="3232404" y="2926460"/>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36" name="object 636"/>
          <p:cNvSpPr/>
          <p:nvPr/>
        </p:nvSpPr>
        <p:spPr>
          <a:xfrm>
            <a:off x="3596640" y="292646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37" name="object 637"/>
          <p:cNvSpPr/>
          <p:nvPr/>
        </p:nvSpPr>
        <p:spPr>
          <a:xfrm>
            <a:off x="3962400" y="292646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38" name="object 638"/>
          <p:cNvSpPr/>
          <p:nvPr/>
        </p:nvSpPr>
        <p:spPr>
          <a:xfrm>
            <a:off x="4328921" y="2926460"/>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39" name="object 639"/>
          <p:cNvSpPr/>
          <p:nvPr/>
        </p:nvSpPr>
        <p:spPr>
          <a:xfrm>
            <a:off x="4694682" y="292646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40" name="object 640"/>
          <p:cNvSpPr/>
          <p:nvPr/>
        </p:nvSpPr>
        <p:spPr>
          <a:xfrm>
            <a:off x="5060441" y="2926460"/>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41" name="object 641"/>
          <p:cNvSpPr/>
          <p:nvPr/>
        </p:nvSpPr>
        <p:spPr>
          <a:xfrm>
            <a:off x="5425440" y="2926460"/>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42" name="object 642"/>
          <p:cNvSpPr/>
          <p:nvPr/>
        </p:nvSpPr>
        <p:spPr>
          <a:xfrm>
            <a:off x="2867405" y="1566672"/>
            <a:ext cx="2802255" cy="671830"/>
          </a:xfrm>
          <a:custGeom>
            <a:avLst/>
            <a:gdLst/>
            <a:ahLst/>
            <a:cxnLst/>
            <a:rect l="l" t="t" r="r" b="b"/>
            <a:pathLst>
              <a:path w="2802254" h="671830">
                <a:moveTo>
                  <a:pt x="7620" y="642366"/>
                </a:moveTo>
                <a:lnTo>
                  <a:pt x="0" y="642366"/>
                </a:lnTo>
                <a:lnTo>
                  <a:pt x="0" y="671322"/>
                </a:lnTo>
                <a:lnTo>
                  <a:pt x="7620" y="671322"/>
                </a:lnTo>
                <a:lnTo>
                  <a:pt x="14478" y="664464"/>
                </a:lnTo>
                <a:lnTo>
                  <a:pt x="14478" y="656844"/>
                </a:lnTo>
                <a:lnTo>
                  <a:pt x="13716" y="648462"/>
                </a:lnTo>
                <a:lnTo>
                  <a:pt x="7620" y="642366"/>
                </a:lnTo>
                <a:close/>
              </a:path>
              <a:path w="2802254" h="671830">
                <a:moveTo>
                  <a:pt x="64770" y="641604"/>
                </a:moveTo>
                <a:lnTo>
                  <a:pt x="48768" y="641604"/>
                </a:lnTo>
                <a:lnTo>
                  <a:pt x="42672" y="648462"/>
                </a:lnTo>
                <a:lnTo>
                  <a:pt x="42672" y="664464"/>
                </a:lnTo>
                <a:lnTo>
                  <a:pt x="49530" y="670560"/>
                </a:lnTo>
                <a:lnTo>
                  <a:pt x="65532" y="670560"/>
                </a:lnTo>
                <a:lnTo>
                  <a:pt x="71628" y="663702"/>
                </a:lnTo>
                <a:lnTo>
                  <a:pt x="71628" y="647700"/>
                </a:lnTo>
                <a:lnTo>
                  <a:pt x="64770" y="641604"/>
                </a:lnTo>
                <a:close/>
              </a:path>
              <a:path w="2802254" h="671830">
                <a:moveTo>
                  <a:pt x="121920" y="640080"/>
                </a:moveTo>
                <a:lnTo>
                  <a:pt x="114300" y="640080"/>
                </a:lnTo>
                <a:lnTo>
                  <a:pt x="105918" y="640842"/>
                </a:lnTo>
                <a:lnTo>
                  <a:pt x="99822" y="647700"/>
                </a:lnTo>
                <a:lnTo>
                  <a:pt x="100584" y="655320"/>
                </a:lnTo>
                <a:lnTo>
                  <a:pt x="100584" y="662940"/>
                </a:lnTo>
                <a:lnTo>
                  <a:pt x="107442" y="669036"/>
                </a:lnTo>
                <a:lnTo>
                  <a:pt x="115062" y="669036"/>
                </a:lnTo>
                <a:lnTo>
                  <a:pt x="123444" y="668274"/>
                </a:lnTo>
                <a:lnTo>
                  <a:pt x="129540" y="662178"/>
                </a:lnTo>
                <a:lnTo>
                  <a:pt x="128778" y="653796"/>
                </a:lnTo>
                <a:lnTo>
                  <a:pt x="128778" y="646176"/>
                </a:lnTo>
                <a:lnTo>
                  <a:pt x="121920" y="640080"/>
                </a:lnTo>
                <a:close/>
              </a:path>
              <a:path w="2802254" h="671830">
                <a:moveTo>
                  <a:pt x="179832" y="637794"/>
                </a:moveTo>
                <a:lnTo>
                  <a:pt x="171450" y="637794"/>
                </a:lnTo>
                <a:lnTo>
                  <a:pt x="163830" y="638556"/>
                </a:lnTo>
                <a:lnTo>
                  <a:pt x="157734" y="644652"/>
                </a:lnTo>
                <a:lnTo>
                  <a:pt x="157734" y="660654"/>
                </a:lnTo>
                <a:lnTo>
                  <a:pt x="164592" y="666750"/>
                </a:lnTo>
                <a:lnTo>
                  <a:pt x="180594" y="666750"/>
                </a:lnTo>
                <a:lnTo>
                  <a:pt x="186690" y="659892"/>
                </a:lnTo>
                <a:lnTo>
                  <a:pt x="186690" y="651510"/>
                </a:lnTo>
                <a:lnTo>
                  <a:pt x="185928" y="643890"/>
                </a:lnTo>
                <a:lnTo>
                  <a:pt x="179832" y="637794"/>
                </a:lnTo>
                <a:close/>
              </a:path>
              <a:path w="2802254" h="671830">
                <a:moveTo>
                  <a:pt x="236982" y="637032"/>
                </a:moveTo>
                <a:lnTo>
                  <a:pt x="221742" y="637032"/>
                </a:lnTo>
                <a:lnTo>
                  <a:pt x="214884" y="643890"/>
                </a:lnTo>
                <a:lnTo>
                  <a:pt x="214884" y="659892"/>
                </a:lnTo>
                <a:lnTo>
                  <a:pt x="221742" y="665988"/>
                </a:lnTo>
                <a:lnTo>
                  <a:pt x="237744" y="665988"/>
                </a:lnTo>
                <a:lnTo>
                  <a:pt x="243840" y="659130"/>
                </a:lnTo>
                <a:lnTo>
                  <a:pt x="243840" y="643890"/>
                </a:lnTo>
                <a:lnTo>
                  <a:pt x="236982" y="637032"/>
                </a:lnTo>
                <a:close/>
              </a:path>
              <a:path w="2802254" h="671830">
                <a:moveTo>
                  <a:pt x="294132" y="635508"/>
                </a:moveTo>
                <a:lnTo>
                  <a:pt x="285750" y="635508"/>
                </a:lnTo>
                <a:lnTo>
                  <a:pt x="278130" y="636270"/>
                </a:lnTo>
                <a:lnTo>
                  <a:pt x="272034" y="643128"/>
                </a:lnTo>
                <a:lnTo>
                  <a:pt x="272796" y="650748"/>
                </a:lnTo>
                <a:lnTo>
                  <a:pt x="272796" y="659130"/>
                </a:lnTo>
                <a:lnTo>
                  <a:pt x="279654" y="664464"/>
                </a:lnTo>
                <a:lnTo>
                  <a:pt x="288036" y="664464"/>
                </a:lnTo>
                <a:lnTo>
                  <a:pt x="295656" y="663702"/>
                </a:lnTo>
                <a:lnTo>
                  <a:pt x="301752" y="656844"/>
                </a:lnTo>
                <a:lnTo>
                  <a:pt x="300990" y="649224"/>
                </a:lnTo>
                <a:lnTo>
                  <a:pt x="300990" y="640842"/>
                </a:lnTo>
                <a:lnTo>
                  <a:pt x="294132" y="635508"/>
                </a:lnTo>
                <a:close/>
              </a:path>
              <a:path w="2802254" h="671830">
                <a:moveTo>
                  <a:pt x="351282" y="630174"/>
                </a:moveTo>
                <a:lnTo>
                  <a:pt x="335280" y="631698"/>
                </a:lnTo>
                <a:lnTo>
                  <a:pt x="329184" y="638556"/>
                </a:lnTo>
                <a:lnTo>
                  <a:pt x="330708" y="653796"/>
                </a:lnTo>
                <a:lnTo>
                  <a:pt x="337566" y="659892"/>
                </a:lnTo>
                <a:lnTo>
                  <a:pt x="345186" y="659130"/>
                </a:lnTo>
                <a:lnTo>
                  <a:pt x="352806" y="659130"/>
                </a:lnTo>
                <a:lnTo>
                  <a:pt x="358902" y="651510"/>
                </a:lnTo>
                <a:lnTo>
                  <a:pt x="358140" y="643890"/>
                </a:lnTo>
                <a:lnTo>
                  <a:pt x="358140" y="636270"/>
                </a:lnTo>
                <a:lnTo>
                  <a:pt x="351282" y="630174"/>
                </a:lnTo>
                <a:close/>
              </a:path>
              <a:path w="2802254" h="671830">
                <a:moveTo>
                  <a:pt x="409194" y="627888"/>
                </a:moveTo>
                <a:lnTo>
                  <a:pt x="393192" y="627888"/>
                </a:lnTo>
                <a:lnTo>
                  <a:pt x="387096" y="634746"/>
                </a:lnTo>
                <a:lnTo>
                  <a:pt x="387096" y="650748"/>
                </a:lnTo>
                <a:lnTo>
                  <a:pt x="393954" y="656844"/>
                </a:lnTo>
                <a:lnTo>
                  <a:pt x="401574" y="656844"/>
                </a:lnTo>
                <a:lnTo>
                  <a:pt x="409956" y="656082"/>
                </a:lnTo>
                <a:lnTo>
                  <a:pt x="416052" y="649986"/>
                </a:lnTo>
                <a:lnTo>
                  <a:pt x="416052" y="641604"/>
                </a:lnTo>
                <a:lnTo>
                  <a:pt x="415290" y="633984"/>
                </a:lnTo>
                <a:lnTo>
                  <a:pt x="409194" y="627888"/>
                </a:lnTo>
                <a:close/>
              </a:path>
              <a:path w="2802254" h="671830">
                <a:moveTo>
                  <a:pt x="464820" y="624078"/>
                </a:moveTo>
                <a:lnTo>
                  <a:pt x="457200" y="624840"/>
                </a:lnTo>
                <a:lnTo>
                  <a:pt x="448818" y="626364"/>
                </a:lnTo>
                <a:lnTo>
                  <a:pt x="443484" y="633222"/>
                </a:lnTo>
                <a:lnTo>
                  <a:pt x="444246" y="640842"/>
                </a:lnTo>
                <a:lnTo>
                  <a:pt x="445770" y="649224"/>
                </a:lnTo>
                <a:lnTo>
                  <a:pt x="452628" y="654558"/>
                </a:lnTo>
                <a:lnTo>
                  <a:pt x="468630" y="653034"/>
                </a:lnTo>
                <a:lnTo>
                  <a:pt x="473964" y="645414"/>
                </a:lnTo>
                <a:lnTo>
                  <a:pt x="473202" y="637794"/>
                </a:lnTo>
                <a:lnTo>
                  <a:pt x="472440" y="629412"/>
                </a:lnTo>
                <a:lnTo>
                  <a:pt x="464820" y="624078"/>
                </a:lnTo>
                <a:close/>
              </a:path>
              <a:path w="2802254" h="671830">
                <a:moveTo>
                  <a:pt x="520446" y="614172"/>
                </a:moveTo>
                <a:lnTo>
                  <a:pt x="505206" y="617220"/>
                </a:lnTo>
                <a:lnTo>
                  <a:pt x="499872" y="624840"/>
                </a:lnTo>
                <a:lnTo>
                  <a:pt x="501396" y="632460"/>
                </a:lnTo>
                <a:lnTo>
                  <a:pt x="502920" y="640842"/>
                </a:lnTo>
                <a:lnTo>
                  <a:pt x="510540" y="645414"/>
                </a:lnTo>
                <a:lnTo>
                  <a:pt x="525780" y="642366"/>
                </a:lnTo>
                <a:lnTo>
                  <a:pt x="531114" y="634746"/>
                </a:lnTo>
                <a:lnTo>
                  <a:pt x="528066" y="619506"/>
                </a:lnTo>
                <a:lnTo>
                  <a:pt x="520446" y="614172"/>
                </a:lnTo>
                <a:close/>
              </a:path>
              <a:path w="2802254" h="671830">
                <a:moveTo>
                  <a:pt x="577596" y="604266"/>
                </a:moveTo>
                <a:lnTo>
                  <a:pt x="569976" y="605790"/>
                </a:lnTo>
                <a:lnTo>
                  <a:pt x="561594" y="607314"/>
                </a:lnTo>
                <a:lnTo>
                  <a:pt x="556260" y="614172"/>
                </a:lnTo>
                <a:lnTo>
                  <a:pt x="557784" y="622554"/>
                </a:lnTo>
                <a:lnTo>
                  <a:pt x="559308" y="630174"/>
                </a:lnTo>
                <a:lnTo>
                  <a:pt x="566166" y="635508"/>
                </a:lnTo>
                <a:lnTo>
                  <a:pt x="574548" y="633984"/>
                </a:lnTo>
                <a:lnTo>
                  <a:pt x="582168" y="632460"/>
                </a:lnTo>
                <a:lnTo>
                  <a:pt x="587502" y="625602"/>
                </a:lnTo>
                <a:lnTo>
                  <a:pt x="585978" y="617220"/>
                </a:lnTo>
                <a:lnTo>
                  <a:pt x="585216" y="609600"/>
                </a:lnTo>
                <a:lnTo>
                  <a:pt x="577596" y="604266"/>
                </a:lnTo>
                <a:close/>
              </a:path>
              <a:path w="2802254" h="671830">
                <a:moveTo>
                  <a:pt x="633222" y="594360"/>
                </a:moveTo>
                <a:lnTo>
                  <a:pt x="617982" y="597408"/>
                </a:lnTo>
                <a:lnTo>
                  <a:pt x="612648" y="605028"/>
                </a:lnTo>
                <a:lnTo>
                  <a:pt x="615696" y="620268"/>
                </a:lnTo>
                <a:lnTo>
                  <a:pt x="623316" y="625602"/>
                </a:lnTo>
                <a:lnTo>
                  <a:pt x="631698" y="624078"/>
                </a:lnTo>
                <a:lnTo>
                  <a:pt x="639318" y="622554"/>
                </a:lnTo>
                <a:lnTo>
                  <a:pt x="643890" y="614934"/>
                </a:lnTo>
                <a:lnTo>
                  <a:pt x="642366" y="607314"/>
                </a:lnTo>
                <a:lnTo>
                  <a:pt x="640842" y="598932"/>
                </a:lnTo>
                <a:lnTo>
                  <a:pt x="633222" y="594360"/>
                </a:lnTo>
                <a:close/>
              </a:path>
              <a:path w="2802254" h="671830">
                <a:moveTo>
                  <a:pt x="688848" y="580644"/>
                </a:moveTo>
                <a:lnTo>
                  <a:pt x="680466" y="582930"/>
                </a:lnTo>
                <a:lnTo>
                  <a:pt x="672846" y="584454"/>
                </a:lnTo>
                <a:lnTo>
                  <a:pt x="668274" y="592836"/>
                </a:lnTo>
                <a:lnTo>
                  <a:pt x="672846" y="608076"/>
                </a:lnTo>
                <a:lnTo>
                  <a:pt x="680466" y="612648"/>
                </a:lnTo>
                <a:lnTo>
                  <a:pt x="688086" y="610362"/>
                </a:lnTo>
                <a:lnTo>
                  <a:pt x="695706" y="608838"/>
                </a:lnTo>
                <a:lnTo>
                  <a:pt x="700278" y="600456"/>
                </a:lnTo>
                <a:lnTo>
                  <a:pt x="697992" y="592836"/>
                </a:lnTo>
                <a:lnTo>
                  <a:pt x="696468" y="585216"/>
                </a:lnTo>
                <a:lnTo>
                  <a:pt x="688848" y="580644"/>
                </a:lnTo>
                <a:close/>
              </a:path>
              <a:path w="2802254" h="671830">
                <a:moveTo>
                  <a:pt x="745236" y="567690"/>
                </a:moveTo>
                <a:lnTo>
                  <a:pt x="729996" y="570738"/>
                </a:lnTo>
                <a:lnTo>
                  <a:pt x="724662" y="578358"/>
                </a:lnTo>
                <a:lnTo>
                  <a:pt x="727710" y="593598"/>
                </a:lnTo>
                <a:lnTo>
                  <a:pt x="735330" y="598932"/>
                </a:lnTo>
                <a:lnTo>
                  <a:pt x="750570" y="595884"/>
                </a:lnTo>
                <a:lnTo>
                  <a:pt x="755904" y="588264"/>
                </a:lnTo>
                <a:lnTo>
                  <a:pt x="754380" y="580644"/>
                </a:lnTo>
                <a:lnTo>
                  <a:pt x="752856" y="572262"/>
                </a:lnTo>
                <a:lnTo>
                  <a:pt x="745236" y="567690"/>
                </a:lnTo>
                <a:close/>
              </a:path>
              <a:path w="2802254" h="671830">
                <a:moveTo>
                  <a:pt x="802386" y="557784"/>
                </a:moveTo>
                <a:lnTo>
                  <a:pt x="794004" y="558546"/>
                </a:lnTo>
                <a:lnTo>
                  <a:pt x="786384" y="560070"/>
                </a:lnTo>
                <a:lnTo>
                  <a:pt x="781050" y="567690"/>
                </a:lnTo>
                <a:lnTo>
                  <a:pt x="784098" y="582930"/>
                </a:lnTo>
                <a:lnTo>
                  <a:pt x="791718" y="588264"/>
                </a:lnTo>
                <a:lnTo>
                  <a:pt x="799338" y="587502"/>
                </a:lnTo>
                <a:lnTo>
                  <a:pt x="806958" y="585978"/>
                </a:lnTo>
                <a:lnTo>
                  <a:pt x="812292" y="578358"/>
                </a:lnTo>
                <a:lnTo>
                  <a:pt x="809244" y="563118"/>
                </a:lnTo>
                <a:lnTo>
                  <a:pt x="802386" y="557784"/>
                </a:lnTo>
                <a:close/>
              </a:path>
              <a:path w="2802254" h="671830">
                <a:moveTo>
                  <a:pt x="856488" y="544068"/>
                </a:moveTo>
                <a:lnTo>
                  <a:pt x="841248" y="548640"/>
                </a:lnTo>
                <a:lnTo>
                  <a:pt x="836676" y="556260"/>
                </a:lnTo>
                <a:lnTo>
                  <a:pt x="841248" y="571500"/>
                </a:lnTo>
                <a:lnTo>
                  <a:pt x="848868" y="576072"/>
                </a:lnTo>
                <a:lnTo>
                  <a:pt x="856488" y="573786"/>
                </a:lnTo>
                <a:lnTo>
                  <a:pt x="864108" y="572262"/>
                </a:lnTo>
                <a:lnTo>
                  <a:pt x="868680" y="563880"/>
                </a:lnTo>
                <a:lnTo>
                  <a:pt x="866394" y="556260"/>
                </a:lnTo>
                <a:lnTo>
                  <a:pt x="864870" y="548640"/>
                </a:lnTo>
                <a:lnTo>
                  <a:pt x="856488" y="544068"/>
                </a:lnTo>
                <a:close/>
              </a:path>
              <a:path w="2802254" h="671830">
                <a:moveTo>
                  <a:pt x="912114" y="529590"/>
                </a:moveTo>
                <a:lnTo>
                  <a:pt x="904494" y="531876"/>
                </a:lnTo>
                <a:lnTo>
                  <a:pt x="896874" y="533400"/>
                </a:lnTo>
                <a:lnTo>
                  <a:pt x="892302" y="541020"/>
                </a:lnTo>
                <a:lnTo>
                  <a:pt x="894588" y="549402"/>
                </a:lnTo>
                <a:lnTo>
                  <a:pt x="896112" y="557022"/>
                </a:lnTo>
                <a:lnTo>
                  <a:pt x="904494" y="561594"/>
                </a:lnTo>
                <a:lnTo>
                  <a:pt x="912114" y="559308"/>
                </a:lnTo>
                <a:lnTo>
                  <a:pt x="919734" y="557784"/>
                </a:lnTo>
                <a:lnTo>
                  <a:pt x="924306" y="549402"/>
                </a:lnTo>
                <a:lnTo>
                  <a:pt x="922020" y="541782"/>
                </a:lnTo>
                <a:lnTo>
                  <a:pt x="920496" y="534162"/>
                </a:lnTo>
                <a:lnTo>
                  <a:pt x="912114" y="529590"/>
                </a:lnTo>
                <a:close/>
              </a:path>
              <a:path w="2802254" h="671830">
                <a:moveTo>
                  <a:pt x="970026" y="518922"/>
                </a:moveTo>
                <a:lnTo>
                  <a:pt x="961644" y="520446"/>
                </a:lnTo>
                <a:lnTo>
                  <a:pt x="954024" y="521970"/>
                </a:lnTo>
                <a:lnTo>
                  <a:pt x="948690" y="528828"/>
                </a:lnTo>
                <a:lnTo>
                  <a:pt x="950214" y="537210"/>
                </a:lnTo>
                <a:lnTo>
                  <a:pt x="951738" y="544830"/>
                </a:lnTo>
                <a:lnTo>
                  <a:pt x="959358" y="550164"/>
                </a:lnTo>
                <a:lnTo>
                  <a:pt x="966978" y="548640"/>
                </a:lnTo>
                <a:lnTo>
                  <a:pt x="975360" y="547116"/>
                </a:lnTo>
                <a:lnTo>
                  <a:pt x="979932" y="539496"/>
                </a:lnTo>
                <a:lnTo>
                  <a:pt x="978408" y="531876"/>
                </a:lnTo>
                <a:lnTo>
                  <a:pt x="977646" y="524256"/>
                </a:lnTo>
                <a:lnTo>
                  <a:pt x="970026" y="518922"/>
                </a:lnTo>
                <a:close/>
              </a:path>
              <a:path w="2802254" h="671830">
                <a:moveTo>
                  <a:pt x="1024890" y="505968"/>
                </a:moveTo>
                <a:lnTo>
                  <a:pt x="1009650" y="510540"/>
                </a:lnTo>
                <a:lnTo>
                  <a:pt x="1005078" y="518160"/>
                </a:lnTo>
                <a:lnTo>
                  <a:pt x="1006602" y="525780"/>
                </a:lnTo>
                <a:lnTo>
                  <a:pt x="1008888" y="533400"/>
                </a:lnTo>
                <a:lnTo>
                  <a:pt x="1016508" y="537972"/>
                </a:lnTo>
                <a:lnTo>
                  <a:pt x="1024890" y="536448"/>
                </a:lnTo>
                <a:lnTo>
                  <a:pt x="1032510" y="534162"/>
                </a:lnTo>
                <a:lnTo>
                  <a:pt x="1037082" y="525780"/>
                </a:lnTo>
                <a:lnTo>
                  <a:pt x="1032510" y="510540"/>
                </a:lnTo>
                <a:lnTo>
                  <a:pt x="1024890" y="505968"/>
                </a:lnTo>
                <a:close/>
              </a:path>
              <a:path w="2802254" h="671830">
                <a:moveTo>
                  <a:pt x="1079754" y="490728"/>
                </a:moveTo>
                <a:lnTo>
                  <a:pt x="1072134" y="492252"/>
                </a:lnTo>
                <a:lnTo>
                  <a:pt x="1064514" y="494538"/>
                </a:lnTo>
                <a:lnTo>
                  <a:pt x="1059942" y="502920"/>
                </a:lnTo>
                <a:lnTo>
                  <a:pt x="1064514" y="518160"/>
                </a:lnTo>
                <a:lnTo>
                  <a:pt x="1072134" y="521970"/>
                </a:lnTo>
                <a:lnTo>
                  <a:pt x="1079754" y="520446"/>
                </a:lnTo>
                <a:lnTo>
                  <a:pt x="1087374" y="518160"/>
                </a:lnTo>
                <a:lnTo>
                  <a:pt x="1091946" y="510540"/>
                </a:lnTo>
                <a:lnTo>
                  <a:pt x="1087374" y="495300"/>
                </a:lnTo>
                <a:lnTo>
                  <a:pt x="1079754" y="490728"/>
                </a:lnTo>
                <a:close/>
              </a:path>
              <a:path w="2802254" h="671830">
                <a:moveTo>
                  <a:pt x="1136904" y="477774"/>
                </a:moveTo>
                <a:lnTo>
                  <a:pt x="1121664" y="480822"/>
                </a:lnTo>
                <a:lnTo>
                  <a:pt x="1116330" y="488442"/>
                </a:lnTo>
                <a:lnTo>
                  <a:pt x="1119378" y="503682"/>
                </a:lnTo>
                <a:lnTo>
                  <a:pt x="1126998" y="509016"/>
                </a:lnTo>
                <a:lnTo>
                  <a:pt x="1142238" y="505968"/>
                </a:lnTo>
                <a:lnTo>
                  <a:pt x="1147572" y="498348"/>
                </a:lnTo>
                <a:lnTo>
                  <a:pt x="1144524" y="483108"/>
                </a:lnTo>
                <a:lnTo>
                  <a:pt x="1136904" y="477774"/>
                </a:lnTo>
                <a:close/>
              </a:path>
              <a:path w="2802254" h="671830">
                <a:moveTo>
                  <a:pt x="1192530" y="466344"/>
                </a:moveTo>
                <a:lnTo>
                  <a:pt x="1177290" y="469392"/>
                </a:lnTo>
                <a:lnTo>
                  <a:pt x="1172718" y="477774"/>
                </a:lnTo>
                <a:lnTo>
                  <a:pt x="1175766" y="493014"/>
                </a:lnTo>
                <a:lnTo>
                  <a:pt x="1184148" y="497586"/>
                </a:lnTo>
                <a:lnTo>
                  <a:pt x="1191768" y="496062"/>
                </a:lnTo>
                <a:lnTo>
                  <a:pt x="1199388" y="493776"/>
                </a:lnTo>
                <a:lnTo>
                  <a:pt x="1203960" y="486156"/>
                </a:lnTo>
                <a:lnTo>
                  <a:pt x="1202436" y="478536"/>
                </a:lnTo>
                <a:lnTo>
                  <a:pt x="1200150" y="470916"/>
                </a:lnTo>
                <a:lnTo>
                  <a:pt x="1192530" y="466344"/>
                </a:lnTo>
                <a:close/>
              </a:path>
              <a:path w="2802254" h="671830">
                <a:moveTo>
                  <a:pt x="1246632" y="449580"/>
                </a:moveTo>
                <a:lnTo>
                  <a:pt x="1231392" y="454152"/>
                </a:lnTo>
                <a:lnTo>
                  <a:pt x="1227582" y="462534"/>
                </a:lnTo>
                <a:lnTo>
                  <a:pt x="1232154" y="477774"/>
                </a:lnTo>
                <a:lnTo>
                  <a:pt x="1239774" y="481584"/>
                </a:lnTo>
                <a:lnTo>
                  <a:pt x="1255014" y="477012"/>
                </a:lnTo>
                <a:lnTo>
                  <a:pt x="1259586" y="469392"/>
                </a:lnTo>
                <a:lnTo>
                  <a:pt x="1255014" y="454152"/>
                </a:lnTo>
                <a:lnTo>
                  <a:pt x="1246632" y="449580"/>
                </a:lnTo>
                <a:close/>
              </a:path>
              <a:path w="2802254" h="671830">
                <a:moveTo>
                  <a:pt x="1303782" y="435102"/>
                </a:moveTo>
                <a:lnTo>
                  <a:pt x="1295400" y="436626"/>
                </a:lnTo>
                <a:lnTo>
                  <a:pt x="1287780" y="438912"/>
                </a:lnTo>
                <a:lnTo>
                  <a:pt x="1283208" y="446532"/>
                </a:lnTo>
                <a:lnTo>
                  <a:pt x="1286256" y="461772"/>
                </a:lnTo>
                <a:lnTo>
                  <a:pt x="1293876" y="466344"/>
                </a:lnTo>
                <a:lnTo>
                  <a:pt x="1301496" y="464820"/>
                </a:lnTo>
                <a:lnTo>
                  <a:pt x="1309878" y="463296"/>
                </a:lnTo>
                <a:lnTo>
                  <a:pt x="1314450" y="455676"/>
                </a:lnTo>
                <a:lnTo>
                  <a:pt x="1311402" y="440436"/>
                </a:lnTo>
                <a:lnTo>
                  <a:pt x="1303782" y="435102"/>
                </a:lnTo>
                <a:close/>
              </a:path>
              <a:path w="2802254" h="671830">
                <a:moveTo>
                  <a:pt x="1359408" y="423672"/>
                </a:moveTo>
                <a:lnTo>
                  <a:pt x="1344168" y="426720"/>
                </a:lnTo>
                <a:lnTo>
                  <a:pt x="1339596" y="434340"/>
                </a:lnTo>
                <a:lnTo>
                  <a:pt x="1341120" y="442722"/>
                </a:lnTo>
                <a:lnTo>
                  <a:pt x="1342644" y="450342"/>
                </a:lnTo>
                <a:lnTo>
                  <a:pt x="1350264" y="454914"/>
                </a:lnTo>
                <a:lnTo>
                  <a:pt x="1357884" y="453390"/>
                </a:lnTo>
                <a:lnTo>
                  <a:pt x="1366266" y="451866"/>
                </a:lnTo>
                <a:lnTo>
                  <a:pt x="1370838" y="443484"/>
                </a:lnTo>
                <a:lnTo>
                  <a:pt x="1369314" y="435864"/>
                </a:lnTo>
                <a:lnTo>
                  <a:pt x="1367028" y="428244"/>
                </a:lnTo>
                <a:lnTo>
                  <a:pt x="1359408" y="423672"/>
                </a:lnTo>
                <a:close/>
              </a:path>
              <a:path w="2802254" h="671830">
                <a:moveTo>
                  <a:pt x="1413510" y="407670"/>
                </a:moveTo>
                <a:lnTo>
                  <a:pt x="1398270" y="412242"/>
                </a:lnTo>
                <a:lnTo>
                  <a:pt x="1394460" y="420624"/>
                </a:lnTo>
                <a:lnTo>
                  <a:pt x="1399032" y="435864"/>
                </a:lnTo>
                <a:lnTo>
                  <a:pt x="1407414" y="439674"/>
                </a:lnTo>
                <a:lnTo>
                  <a:pt x="1414272" y="437388"/>
                </a:lnTo>
                <a:lnTo>
                  <a:pt x="1415034" y="437388"/>
                </a:lnTo>
                <a:lnTo>
                  <a:pt x="1421892" y="435102"/>
                </a:lnTo>
                <a:lnTo>
                  <a:pt x="1426464" y="426720"/>
                </a:lnTo>
                <a:lnTo>
                  <a:pt x="1424178" y="419100"/>
                </a:lnTo>
                <a:lnTo>
                  <a:pt x="1421892" y="412242"/>
                </a:lnTo>
                <a:lnTo>
                  <a:pt x="1413510" y="407670"/>
                </a:lnTo>
                <a:close/>
              </a:path>
              <a:path w="2802254" h="671830">
                <a:moveTo>
                  <a:pt x="1469136" y="391668"/>
                </a:moveTo>
                <a:lnTo>
                  <a:pt x="1461516" y="393192"/>
                </a:lnTo>
                <a:lnTo>
                  <a:pt x="1453896" y="395478"/>
                </a:lnTo>
                <a:lnTo>
                  <a:pt x="1449324" y="403098"/>
                </a:lnTo>
                <a:lnTo>
                  <a:pt x="1451610" y="410718"/>
                </a:lnTo>
                <a:lnTo>
                  <a:pt x="1453134" y="418338"/>
                </a:lnTo>
                <a:lnTo>
                  <a:pt x="1461516" y="422910"/>
                </a:lnTo>
                <a:lnTo>
                  <a:pt x="1469136" y="421386"/>
                </a:lnTo>
                <a:lnTo>
                  <a:pt x="1476756" y="419100"/>
                </a:lnTo>
                <a:lnTo>
                  <a:pt x="1481328" y="411480"/>
                </a:lnTo>
                <a:lnTo>
                  <a:pt x="1479042" y="403860"/>
                </a:lnTo>
                <a:lnTo>
                  <a:pt x="1477518" y="396240"/>
                </a:lnTo>
                <a:lnTo>
                  <a:pt x="1469136" y="391668"/>
                </a:lnTo>
                <a:close/>
              </a:path>
              <a:path w="2802254" h="671830">
                <a:moveTo>
                  <a:pt x="1526286" y="379476"/>
                </a:moveTo>
                <a:lnTo>
                  <a:pt x="1518666" y="381000"/>
                </a:lnTo>
                <a:lnTo>
                  <a:pt x="1510284" y="382524"/>
                </a:lnTo>
                <a:lnTo>
                  <a:pt x="1505712" y="390144"/>
                </a:lnTo>
                <a:lnTo>
                  <a:pt x="1508760" y="405384"/>
                </a:lnTo>
                <a:lnTo>
                  <a:pt x="1516380" y="410718"/>
                </a:lnTo>
                <a:lnTo>
                  <a:pt x="1524762" y="409194"/>
                </a:lnTo>
                <a:lnTo>
                  <a:pt x="1532382" y="406908"/>
                </a:lnTo>
                <a:lnTo>
                  <a:pt x="1536954" y="399288"/>
                </a:lnTo>
                <a:lnTo>
                  <a:pt x="1533906" y="384048"/>
                </a:lnTo>
                <a:lnTo>
                  <a:pt x="1526286" y="379476"/>
                </a:lnTo>
                <a:close/>
              </a:path>
              <a:path w="2802254" h="671830">
                <a:moveTo>
                  <a:pt x="1580388" y="364236"/>
                </a:moveTo>
                <a:lnTo>
                  <a:pt x="1565148" y="368808"/>
                </a:lnTo>
                <a:lnTo>
                  <a:pt x="1560576" y="377190"/>
                </a:lnTo>
                <a:lnTo>
                  <a:pt x="1563624" y="384810"/>
                </a:lnTo>
                <a:lnTo>
                  <a:pt x="1565910" y="392430"/>
                </a:lnTo>
                <a:lnTo>
                  <a:pt x="1573530" y="396240"/>
                </a:lnTo>
                <a:lnTo>
                  <a:pt x="1588770" y="391668"/>
                </a:lnTo>
                <a:lnTo>
                  <a:pt x="1593342" y="384048"/>
                </a:lnTo>
                <a:lnTo>
                  <a:pt x="1591056" y="376428"/>
                </a:lnTo>
                <a:lnTo>
                  <a:pt x="1588008" y="368808"/>
                </a:lnTo>
                <a:lnTo>
                  <a:pt x="1580388" y="364236"/>
                </a:lnTo>
                <a:close/>
              </a:path>
              <a:path w="2802254" h="671830">
                <a:moveTo>
                  <a:pt x="1634490" y="346710"/>
                </a:moveTo>
                <a:lnTo>
                  <a:pt x="1627632" y="348996"/>
                </a:lnTo>
                <a:lnTo>
                  <a:pt x="1620012" y="351282"/>
                </a:lnTo>
                <a:lnTo>
                  <a:pt x="1615440" y="359664"/>
                </a:lnTo>
                <a:lnTo>
                  <a:pt x="1617726" y="367284"/>
                </a:lnTo>
                <a:lnTo>
                  <a:pt x="1620012" y="374142"/>
                </a:lnTo>
                <a:lnTo>
                  <a:pt x="1628394" y="378714"/>
                </a:lnTo>
                <a:lnTo>
                  <a:pt x="1643634" y="374142"/>
                </a:lnTo>
                <a:lnTo>
                  <a:pt x="1647444" y="365760"/>
                </a:lnTo>
                <a:lnTo>
                  <a:pt x="1642872" y="350520"/>
                </a:lnTo>
                <a:lnTo>
                  <a:pt x="1634490" y="346710"/>
                </a:lnTo>
                <a:close/>
              </a:path>
              <a:path w="2802254" h="671830">
                <a:moveTo>
                  <a:pt x="1691640" y="332994"/>
                </a:moveTo>
                <a:lnTo>
                  <a:pt x="1676400" y="336042"/>
                </a:lnTo>
                <a:lnTo>
                  <a:pt x="1671828" y="343662"/>
                </a:lnTo>
                <a:lnTo>
                  <a:pt x="1673352" y="352044"/>
                </a:lnTo>
                <a:lnTo>
                  <a:pt x="1674876" y="359664"/>
                </a:lnTo>
                <a:lnTo>
                  <a:pt x="1682496" y="364236"/>
                </a:lnTo>
                <a:lnTo>
                  <a:pt x="1690116" y="362712"/>
                </a:lnTo>
                <a:lnTo>
                  <a:pt x="1698498" y="361188"/>
                </a:lnTo>
                <a:lnTo>
                  <a:pt x="1703070" y="353568"/>
                </a:lnTo>
                <a:lnTo>
                  <a:pt x="1701546" y="345186"/>
                </a:lnTo>
                <a:lnTo>
                  <a:pt x="1699260" y="337566"/>
                </a:lnTo>
                <a:lnTo>
                  <a:pt x="1691640" y="332994"/>
                </a:lnTo>
                <a:close/>
              </a:path>
              <a:path w="2802254" h="671830">
                <a:moveTo>
                  <a:pt x="1746504" y="319278"/>
                </a:moveTo>
                <a:lnTo>
                  <a:pt x="1731264" y="323850"/>
                </a:lnTo>
                <a:lnTo>
                  <a:pt x="1726692" y="331470"/>
                </a:lnTo>
                <a:lnTo>
                  <a:pt x="1731264" y="346710"/>
                </a:lnTo>
                <a:lnTo>
                  <a:pt x="1739646" y="351282"/>
                </a:lnTo>
                <a:lnTo>
                  <a:pt x="1754886" y="346710"/>
                </a:lnTo>
                <a:lnTo>
                  <a:pt x="1759458" y="338328"/>
                </a:lnTo>
                <a:lnTo>
                  <a:pt x="1754886" y="323088"/>
                </a:lnTo>
                <a:lnTo>
                  <a:pt x="1746504" y="319278"/>
                </a:lnTo>
                <a:close/>
              </a:path>
              <a:path w="2802254" h="671830">
                <a:moveTo>
                  <a:pt x="1800606" y="300990"/>
                </a:moveTo>
                <a:lnTo>
                  <a:pt x="1792986" y="303276"/>
                </a:lnTo>
                <a:lnTo>
                  <a:pt x="1785366" y="306324"/>
                </a:lnTo>
                <a:lnTo>
                  <a:pt x="1781556" y="313944"/>
                </a:lnTo>
                <a:lnTo>
                  <a:pt x="1783842" y="321564"/>
                </a:lnTo>
                <a:lnTo>
                  <a:pt x="1786890" y="329184"/>
                </a:lnTo>
                <a:lnTo>
                  <a:pt x="1794510" y="332994"/>
                </a:lnTo>
                <a:lnTo>
                  <a:pt x="1802130" y="330708"/>
                </a:lnTo>
                <a:lnTo>
                  <a:pt x="1809750" y="327660"/>
                </a:lnTo>
                <a:lnTo>
                  <a:pt x="1813560" y="320040"/>
                </a:lnTo>
                <a:lnTo>
                  <a:pt x="1808988" y="304800"/>
                </a:lnTo>
                <a:lnTo>
                  <a:pt x="1800606" y="300990"/>
                </a:lnTo>
                <a:close/>
              </a:path>
              <a:path w="2802254" h="671830">
                <a:moveTo>
                  <a:pt x="1856994" y="284988"/>
                </a:moveTo>
                <a:lnTo>
                  <a:pt x="1849374" y="287274"/>
                </a:lnTo>
                <a:lnTo>
                  <a:pt x="1841754" y="288798"/>
                </a:lnTo>
                <a:lnTo>
                  <a:pt x="1837182" y="296418"/>
                </a:lnTo>
                <a:lnTo>
                  <a:pt x="1840230" y="311658"/>
                </a:lnTo>
                <a:lnTo>
                  <a:pt x="1847850" y="316992"/>
                </a:lnTo>
                <a:lnTo>
                  <a:pt x="1856232" y="314706"/>
                </a:lnTo>
                <a:lnTo>
                  <a:pt x="1863852" y="313182"/>
                </a:lnTo>
                <a:lnTo>
                  <a:pt x="1868424" y="305562"/>
                </a:lnTo>
                <a:lnTo>
                  <a:pt x="1866900" y="297942"/>
                </a:lnTo>
                <a:lnTo>
                  <a:pt x="1864614" y="290322"/>
                </a:lnTo>
                <a:lnTo>
                  <a:pt x="1856994" y="284988"/>
                </a:lnTo>
                <a:close/>
              </a:path>
              <a:path w="2802254" h="671830">
                <a:moveTo>
                  <a:pt x="1912620" y="272034"/>
                </a:moveTo>
                <a:lnTo>
                  <a:pt x="1905000" y="274320"/>
                </a:lnTo>
                <a:lnTo>
                  <a:pt x="1897380" y="275844"/>
                </a:lnTo>
                <a:lnTo>
                  <a:pt x="1892808" y="284226"/>
                </a:lnTo>
                <a:lnTo>
                  <a:pt x="1895094" y="291846"/>
                </a:lnTo>
                <a:lnTo>
                  <a:pt x="1896618" y="299466"/>
                </a:lnTo>
                <a:lnTo>
                  <a:pt x="1905000" y="304038"/>
                </a:lnTo>
                <a:lnTo>
                  <a:pt x="1920240" y="299466"/>
                </a:lnTo>
                <a:lnTo>
                  <a:pt x="1924812" y="291846"/>
                </a:lnTo>
                <a:lnTo>
                  <a:pt x="1920240" y="276606"/>
                </a:lnTo>
                <a:lnTo>
                  <a:pt x="1912620" y="272034"/>
                </a:lnTo>
                <a:close/>
              </a:path>
              <a:path w="2802254" h="671830">
                <a:moveTo>
                  <a:pt x="1965960" y="253746"/>
                </a:moveTo>
                <a:lnTo>
                  <a:pt x="1958340" y="256794"/>
                </a:lnTo>
                <a:lnTo>
                  <a:pt x="1950720" y="259080"/>
                </a:lnTo>
                <a:lnTo>
                  <a:pt x="1946910" y="267462"/>
                </a:lnTo>
                <a:lnTo>
                  <a:pt x="1949958" y="275082"/>
                </a:lnTo>
                <a:lnTo>
                  <a:pt x="1952244" y="282702"/>
                </a:lnTo>
                <a:lnTo>
                  <a:pt x="1960626" y="286512"/>
                </a:lnTo>
                <a:lnTo>
                  <a:pt x="1968246" y="283464"/>
                </a:lnTo>
                <a:lnTo>
                  <a:pt x="1975866" y="281178"/>
                </a:lnTo>
                <a:lnTo>
                  <a:pt x="1979676" y="272796"/>
                </a:lnTo>
                <a:lnTo>
                  <a:pt x="1976628" y="265176"/>
                </a:lnTo>
                <a:lnTo>
                  <a:pt x="1974342" y="257556"/>
                </a:lnTo>
                <a:lnTo>
                  <a:pt x="1965960" y="253746"/>
                </a:lnTo>
                <a:close/>
              </a:path>
              <a:path w="2802254" h="671830">
                <a:moveTo>
                  <a:pt x="2021586" y="236220"/>
                </a:moveTo>
                <a:lnTo>
                  <a:pt x="2013966" y="238506"/>
                </a:lnTo>
                <a:lnTo>
                  <a:pt x="2006346" y="240030"/>
                </a:lnTo>
                <a:lnTo>
                  <a:pt x="2001774" y="248412"/>
                </a:lnTo>
                <a:lnTo>
                  <a:pt x="2006346" y="263652"/>
                </a:lnTo>
                <a:lnTo>
                  <a:pt x="2013966" y="268224"/>
                </a:lnTo>
                <a:lnTo>
                  <a:pt x="2029206" y="263652"/>
                </a:lnTo>
                <a:lnTo>
                  <a:pt x="2033778" y="255270"/>
                </a:lnTo>
                <a:lnTo>
                  <a:pt x="2029206" y="240030"/>
                </a:lnTo>
                <a:lnTo>
                  <a:pt x="2021586" y="236220"/>
                </a:lnTo>
                <a:close/>
              </a:path>
              <a:path w="2802254" h="671830">
                <a:moveTo>
                  <a:pt x="2077974" y="222504"/>
                </a:moveTo>
                <a:lnTo>
                  <a:pt x="2070354" y="224028"/>
                </a:lnTo>
                <a:lnTo>
                  <a:pt x="2061972" y="226314"/>
                </a:lnTo>
                <a:lnTo>
                  <a:pt x="2057400" y="233934"/>
                </a:lnTo>
                <a:lnTo>
                  <a:pt x="2059686" y="241554"/>
                </a:lnTo>
                <a:lnTo>
                  <a:pt x="2061210" y="249174"/>
                </a:lnTo>
                <a:lnTo>
                  <a:pt x="2068830" y="253746"/>
                </a:lnTo>
                <a:lnTo>
                  <a:pt x="2077212" y="252222"/>
                </a:lnTo>
                <a:lnTo>
                  <a:pt x="2084832" y="249936"/>
                </a:lnTo>
                <a:lnTo>
                  <a:pt x="2089404" y="242316"/>
                </a:lnTo>
                <a:lnTo>
                  <a:pt x="2087118" y="234696"/>
                </a:lnTo>
                <a:lnTo>
                  <a:pt x="2085594" y="227076"/>
                </a:lnTo>
                <a:lnTo>
                  <a:pt x="2077974" y="222504"/>
                </a:lnTo>
                <a:close/>
              </a:path>
              <a:path w="2802254" h="671830">
                <a:moveTo>
                  <a:pt x="2131314" y="205740"/>
                </a:moveTo>
                <a:lnTo>
                  <a:pt x="2123694" y="208026"/>
                </a:lnTo>
                <a:lnTo>
                  <a:pt x="2116074" y="211074"/>
                </a:lnTo>
                <a:lnTo>
                  <a:pt x="2112264" y="219456"/>
                </a:lnTo>
                <a:lnTo>
                  <a:pt x="2115312" y="227076"/>
                </a:lnTo>
                <a:lnTo>
                  <a:pt x="2117598" y="233934"/>
                </a:lnTo>
                <a:lnTo>
                  <a:pt x="2125980" y="237744"/>
                </a:lnTo>
                <a:lnTo>
                  <a:pt x="2133600" y="235458"/>
                </a:lnTo>
                <a:lnTo>
                  <a:pt x="2141220" y="232410"/>
                </a:lnTo>
                <a:lnTo>
                  <a:pt x="2145030" y="224790"/>
                </a:lnTo>
                <a:lnTo>
                  <a:pt x="2141982" y="217170"/>
                </a:lnTo>
                <a:lnTo>
                  <a:pt x="2139696" y="209550"/>
                </a:lnTo>
                <a:lnTo>
                  <a:pt x="2131314" y="205740"/>
                </a:lnTo>
                <a:close/>
              </a:path>
              <a:path w="2802254" h="671830">
                <a:moveTo>
                  <a:pt x="2185416" y="186690"/>
                </a:moveTo>
                <a:lnTo>
                  <a:pt x="2178558" y="189738"/>
                </a:lnTo>
                <a:lnTo>
                  <a:pt x="2177796" y="189738"/>
                </a:lnTo>
                <a:lnTo>
                  <a:pt x="2170938" y="192024"/>
                </a:lnTo>
                <a:lnTo>
                  <a:pt x="2166366" y="200406"/>
                </a:lnTo>
                <a:lnTo>
                  <a:pt x="2169414" y="207264"/>
                </a:lnTo>
                <a:lnTo>
                  <a:pt x="2171700" y="214884"/>
                </a:lnTo>
                <a:lnTo>
                  <a:pt x="2180082" y="219456"/>
                </a:lnTo>
                <a:lnTo>
                  <a:pt x="2187702" y="216408"/>
                </a:lnTo>
                <a:lnTo>
                  <a:pt x="2194560" y="214122"/>
                </a:lnTo>
                <a:lnTo>
                  <a:pt x="2199132" y="205740"/>
                </a:lnTo>
                <a:lnTo>
                  <a:pt x="2196084" y="198120"/>
                </a:lnTo>
                <a:lnTo>
                  <a:pt x="2193798" y="190500"/>
                </a:lnTo>
                <a:lnTo>
                  <a:pt x="2185416" y="186690"/>
                </a:lnTo>
                <a:close/>
              </a:path>
              <a:path w="2802254" h="671830">
                <a:moveTo>
                  <a:pt x="2242566" y="172974"/>
                </a:moveTo>
                <a:lnTo>
                  <a:pt x="2227326" y="176022"/>
                </a:lnTo>
                <a:lnTo>
                  <a:pt x="2222754" y="184404"/>
                </a:lnTo>
                <a:lnTo>
                  <a:pt x="2225802" y="199644"/>
                </a:lnTo>
                <a:lnTo>
                  <a:pt x="2234184" y="204216"/>
                </a:lnTo>
                <a:lnTo>
                  <a:pt x="2241804" y="202692"/>
                </a:lnTo>
                <a:lnTo>
                  <a:pt x="2249424" y="200406"/>
                </a:lnTo>
                <a:lnTo>
                  <a:pt x="2253996" y="192786"/>
                </a:lnTo>
                <a:lnTo>
                  <a:pt x="2252472" y="185166"/>
                </a:lnTo>
                <a:lnTo>
                  <a:pt x="2250186" y="177546"/>
                </a:lnTo>
                <a:lnTo>
                  <a:pt x="2242566" y="172974"/>
                </a:lnTo>
                <a:close/>
              </a:path>
              <a:path w="2802254" h="671830">
                <a:moveTo>
                  <a:pt x="2297430" y="157734"/>
                </a:moveTo>
                <a:lnTo>
                  <a:pt x="2289810" y="160020"/>
                </a:lnTo>
                <a:lnTo>
                  <a:pt x="2282190" y="163068"/>
                </a:lnTo>
                <a:lnTo>
                  <a:pt x="2277618" y="170688"/>
                </a:lnTo>
                <a:lnTo>
                  <a:pt x="2279904" y="178308"/>
                </a:lnTo>
                <a:lnTo>
                  <a:pt x="2282952" y="185928"/>
                </a:lnTo>
                <a:lnTo>
                  <a:pt x="2290572" y="189738"/>
                </a:lnTo>
                <a:lnTo>
                  <a:pt x="2305812" y="185166"/>
                </a:lnTo>
                <a:lnTo>
                  <a:pt x="2309622" y="176784"/>
                </a:lnTo>
                <a:lnTo>
                  <a:pt x="2307336" y="169926"/>
                </a:lnTo>
                <a:lnTo>
                  <a:pt x="2305050" y="162306"/>
                </a:lnTo>
                <a:lnTo>
                  <a:pt x="2297430" y="157734"/>
                </a:lnTo>
                <a:close/>
              </a:path>
              <a:path w="2802254" h="671830">
                <a:moveTo>
                  <a:pt x="2350008" y="137922"/>
                </a:moveTo>
                <a:lnTo>
                  <a:pt x="2343150" y="140970"/>
                </a:lnTo>
                <a:lnTo>
                  <a:pt x="2335530" y="144018"/>
                </a:lnTo>
                <a:lnTo>
                  <a:pt x="2331720" y="152400"/>
                </a:lnTo>
                <a:lnTo>
                  <a:pt x="2334768" y="159258"/>
                </a:lnTo>
                <a:lnTo>
                  <a:pt x="2337054" y="166878"/>
                </a:lnTo>
                <a:lnTo>
                  <a:pt x="2345436" y="170688"/>
                </a:lnTo>
                <a:lnTo>
                  <a:pt x="2353056" y="167640"/>
                </a:lnTo>
                <a:lnTo>
                  <a:pt x="2360676" y="165354"/>
                </a:lnTo>
                <a:lnTo>
                  <a:pt x="2364486" y="156972"/>
                </a:lnTo>
                <a:lnTo>
                  <a:pt x="2358390" y="141732"/>
                </a:lnTo>
                <a:lnTo>
                  <a:pt x="2350008" y="137922"/>
                </a:lnTo>
                <a:close/>
              </a:path>
              <a:path w="2802254" h="671830">
                <a:moveTo>
                  <a:pt x="2407158" y="121920"/>
                </a:moveTo>
                <a:lnTo>
                  <a:pt x="2391918" y="124968"/>
                </a:lnTo>
                <a:lnTo>
                  <a:pt x="2386584" y="133350"/>
                </a:lnTo>
                <a:lnTo>
                  <a:pt x="2388870" y="140970"/>
                </a:lnTo>
                <a:lnTo>
                  <a:pt x="2390394" y="148590"/>
                </a:lnTo>
                <a:lnTo>
                  <a:pt x="2398776" y="153162"/>
                </a:lnTo>
                <a:lnTo>
                  <a:pt x="2406396" y="151638"/>
                </a:lnTo>
                <a:lnTo>
                  <a:pt x="2414016" y="149352"/>
                </a:lnTo>
                <a:lnTo>
                  <a:pt x="2418588" y="141732"/>
                </a:lnTo>
                <a:lnTo>
                  <a:pt x="2416302" y="134112"/>
                </a:lnTo>
                <a:lnTo>
                  <a:pt x="2414778" y="126492"/>
                </a:lnTo>
                <a:lnTo>
                  <a:pt x="2407158" y="121920"/>
                </a:lnTo>
                <a:close/>
              </a:path>
              <a:path w="2802254" h="671830">
                <a:moveTo>
                  <a:pt x="2462022" y="107442"/>
                </a:moveTo>
                <a:lnTo>
                  <a:pt x="2446782" y="112014"/>
                </a:lnTo>
                <a:lnTo>
                  <a:pt x="2442210" y="120396"/>
                </a:lnTo>
                <a:lnTo>
                  <a:pt x="2444496" y="127254"/>
                </a:lnTo>
                <a:lnTo>
                  <a:pt x="2446782" y="134874"/>
                </a:lnTo>
                <a:lnTo>
                  <a:pt x="2455164" y="139446"/>
                </a:lnTo>
                <a:lnTo>
                  <a:pt x="2470404" y="134874"/>
                </a:lnTo>
                <a:lnTo>
                  <a:pt x="2474214" y="127254"/>
                </a:lnTo>
                <a:lnTo>
                  <a:pt x="2469642" y="112014"/>
                </a:lnTo>
                <a:lnTo>
                  <a:pt x="2462022" y="107442"/>
                </a:lnTo>
                <a:close/>
              </a:path>
              <a:path w="2802254" h="671830">
                <a:moveTo>
                  <a:pt x="2514600" y="88392"/>
                </a:moveTo>
                <a:lnTo>
                  <a:pt x="2507742" y="91440"/>
                </a:lnTo>
                <a:lnTo>
                  <a:pt x="2500122" y="93726"/>
                </a:lnTo>
                <a:lnTo>
                  <a:pt x="2496312" y="102108"/>
                </a:lnTo>
                <a:lnTo>
                  <a:pt x="2502408" y="117348"/>
                </a:lnTo>
                <a:lnTo>
                  <a:pt x="2510028" y="121158"/>
                </a:lnTo>
                <a:lnTo>
                  <a:pt x="2525268" y="115062"/>
                </a:lnTo>
                <a:lnTo>
                  <a:pt x="2529078" y="106680"/>
                </a:lnTo>
                <a:lnTo>
                  <a:pt x="2526030" y="99822"/>
                </a:lnTo>
                <a:lnTo>
                  <a:pt x="2522982" y="92202"/>
                </a:lnTo>
                <a:lnTo>
                  <a:pt x="2514600" y="88392"/>
                </a:lnTo>
                <a:close/>
              </a:path>
              <a:path w="2802254" h="671830">
                <a:moveTo>
                  <a:pt x="2570226" y="69342"/>
                </a:moveTo>
                <a:lnTo>
                  <a:pt x="2554986" y="73914"/>
                </a:lnTo>
                <a:lnTo>
                  <a:pt x="2550414" y="82296"/>
                </a:lnTo>
                <a:lnTo>
                  <a:pt x="2554986" y="97536"/>
                </a:lnTo>
                <a:lnTo>
                  <a:pt x="2563368" y="101346"/>
                </a:lnTo>
                <a:lnTo>
                  <a:pt x="2578608" y="96774"/>
                </a:lnTo>
                <a:lnTo>
                  <a:pt x="2583180" y="89154"/>
                </a:lnTo>
                <a:lnTo>
                  <a:pt x="2578608" y="73914"/>
                </a:lnTo>
                <a:lnTo>
                  <a:pt x="2570226" y="69342"/>
                </a:lnTo>
                <a:close/>
              </a:path>
              <a:path w="2802254" h="671830">
                <a:moveTo>
                  <a:pt x="2626614" y="55626"/>
                </a:moveTo>
                <a:lnTo>
                  <a:pt x="2618994" y="57150"/>
                </a:lnTo>
                <a:lnTo>
                  <a:pt x="2611374" y="59436"/>
                </a:lnTo>
                <a:lnTo>
                  <a:pt x="2606802" y="67056"/>
                </a:lnTo>
                <a:lnTo>
                  <a:pt x="2608326" y="74676"/>
                </a:lnTo>
                <a:lnTo>
                  <a:pt x="2610612" y="82296"/>
                </a:lnTo>
                <a:lnTo>
                  <a:pt x="2618232" y="86868"/>
                </a:lnTo>
                <a:lnTo>
                  <a:pt x="2625852" y="85344"/>
                </a:lnTo>
                <a:lnTo>
                  <a:pt x="2633472" y="83058"/>
                </a:lnTo>
                <a:lnTo>
                  <a:pt x="2638044" y="75438"/>
                </a:lnTo>
                <a:lnTo>
                  <a:pt x="2636520" y="67818"/>
                </a:lnTo>
                <a:lnTo>
                  <a:pt x="2634234" y="60198"/>
                </a:lnTo>
                <a:lnTo>
                  <a:pt x="2626614" y="55626"/>
                </a:lnTo>
                <a:close/>
              </a:path>
              <a:path w="2802254" h="671830">
                <a:moveTo>
                  <a:pt x="2679192" y="37338"/>
                </a:moveTo>
                <a:lnTo>
                  <a:pt x="2671572" y="40386"/>
                </a:lnTo>
                <a:lnTo>
                  <a:pt x="2664714" y="43434"/>
                </a:lnTo>
                <a:lnTo>
                  <a:pt x="2660904" y="51816"/>
                </a:lnTo>
                <a:lnTo>
                  <a:pt x="2663952" y="59436"/>
                </a:lnTo>
                <a:lnTo>
                  <a:pt x="2667000" y="66294"/>
                </a:lnTo>
                <a:lnTo>
                  <a:pt x="2675382" y="70104"/>
                </a:lnTo>
                <a:lnTo>
                  <a:pt x="2682240" y="67056"/>
                </a:lnTo>
                <a:lnTo>
                  <a:pt x="2689860" y="64008"/>
                </a:lnTo>
                <a:lnTo>
                  <a:pt x="2693670" y="55626"/>
                </a:lnTo>
                <a:lnTo>
                  <a:pt x="2690622" y="48768"/>
                </a:lnTo>
                <a:lnTo>
                  <a:pt x="2687574" y="41148"/>
                </a:lnTo>
                <a:lnTo>
                  <a:pt x="2679192" y="37338"/>
                </a:lnTo>
                <a:close/>
              </a:path>
              <a:path w="2802254" h="671830">
                <a:moveTo>
                  <a:pt x="2733294" y="16764"/>
                </a:moveTo>
                <a:lnTo>
                  <a:pt x="2725674" y="19812"/>
                </a:lnTo>
                <a:lnTo>
                  <a:pt x="2718054" y="22098"/>
                </a:lnTo>
                <a:lnTo>
                  <a:pt x="2714244" y="30480"/>
                </a:lnTo>
                <a:lnTo>
                  <a:pt x="2720340" y="45720"/>
                </a:lnTo>
                <a:lnTo>
                  <a:pt x="2727960" y="48768"/>
                </a:lnTo>
                <a:lnTo>
                  <a:pt x="2735580" y="46482"/>
                </a:lnTo>
                <a:lnTo>
                  <a:pt x="2743200" y="43434"/>
                </a:lnTo>
                <a:lnTo>
                  <a:pt x="2747010" y="35052"/>
                </a:lnTo>
                <a:lnTo>
                  <a:pt x="2743962" y="28194"/>
                </a:lnTo>
                <a:lnTo>
                  <a:pt x="2740914" y="20574"/>
                </a:lnTo>
                <a:lnTo>
                  <a:pt x="2733294" y="16764"/>
                </a:lnTo>
                <a:close/>
              </a:path>
              <a:path w="2802254" h="671830">
                <a:moveTo>
                  <a:pt x="2789682" y="0"/>
                </a:moveTo>
                <a:lnTo>
                  <a:pt x="2782062" y="2286"/>
                </a:lnTo>
                <a:lnTo>
                  <a:pt x="2773680" y="4572"/>
                </a:lnTo>
                <a:lnTo>
                  <a:pt x="2769870" y="12192"/>
                </a:lnTo>
                <a:lnTo>
                  <a:pt x="2771394" y="19812"/>
                </a:lnTo>
                <a:lnTo>
                  <a:pt x="2773680" y="27432"/>
                </a:lnTo>
                <a:lnTo>
                  <a:pt x="2782062" y="32004"/>
                </a:lnTo>
                <a:lnTo>
                  <a:pt x="2789682" y="29718"/>
                </a:lnTo>
                <a:lnTo>
                  <a:pt x="2797302" y="28194"/>
                </a:lnTo>
                <a:lnTo>
                  <a:pt x="2801874" y="19812"/>
                </a:lnTo>
                <a:lnTo>
                  <a:pt x="2797302" y="4572"/>
                </a:lnTo>
                <a:lnTo>
                  <a:pt x="2789682" y="0"/>
                </a:lnTo>
                <a:close/>
              </a:path>
            </a:pathLst>
          </a:custGeom>
          <a:solidFill>
            <a:srgbClr val="000065"/>
          </a:solidFill>
        </p:spPr>
        <p:txBody>
          <a:bodyPr wrap="square" lIns="0" tIns="0" rIns="0" bIns="0" rtlCol="0"/>
          <a:lstStyle/>
          <a:p>
            <a:endParaRPr/>
          </a:p>
        </p:txBody>
      </p:sp>
      <p:sp>
        <p:nvSpPr>
          <p:cNvPr id="643" name="object 643"/>
          <p:cNvSpPr/>
          <p:nvPr/>
        </p:nvSpPr>
        <p:spPr>
          <a:xfrm>
            <a:off x="2867405" y="1874520"/>
            <a:ext cx="2844165" cy="647065"/>
          </a:xfrm>
          <a:custGeom>
            <a:avLst/>
            <a:gdLst/>
            <a:ahLst/>
            <a:cxnLst/>
            <a:rect l="l" t="t" r="r" b="b"/>
            <a:pathLst>
              <a:path w="2844165" h="647064">
                <a:moveTo>
                  <a:pt x="84581" y="619505"/>
                </a:moveTo>
                <a:lnTo>
                  <a:pt x="76961" y="620267"/>
                </a:lnTo>
                <a:lnTo>
                  <a:pt x="0" y="621029"/>
                </a:lnTo>
                <a:lnTo>
                  <a:pt x="0" y="646937"/>
                </a:lnTo>
                <a:lnTo>
                  <a:pt x="77723" y="645413"/>
                </a:lnTo>
                <a:lnTo>
                  <a:pt x="84581" y="645413"/>
                </a:lnTo>
                <a:lnTo>
                  <a:pt x="90677" y="640079"/>
                </a:lnTo>
                <a:lnTo>
                  <a:pt x="90677" y="625601"/>
                </a:lnTo>
                <a:lnTo>
                  <a:pt x="84581" y="619505"/>
                </a:lnTo>
                <a:close/>
              </a:path>
              <a:path w="2844165" h="647064">
                <a:moveTo>
                  <a:pt x="265175" y="617219"/>
                </a:moveTo>
                <a:lnTo>
                  <a:pt x="258317" y="617219"/>
                </a:lnTo>
                <a:lnTo>
                  <a:pt x="182117" y="617981"/>
                </a:lnTo>
                <a:lnTo>
                  <a:pt x="180593" y="617981"/>
                </a:lnTo>
                <a:lnTo>
                  <a:pt x="173735" y="618743"/>
                </a:lnTo>
                <a:lnTo>
                  <a:pt x="167639" y="624077"/>
                </a:lnTo>
                <a:lnTo>
                  <a:pt x="167639" y="631697"/>
                </a:lnTo>
                <a:lnTo>
                  <a:pt x="168401" y="638555"/>
                </a:lnTo>
                <a:lnTo>
                  <a:pt x="173735" y="643889"/>
                </a:lnTo>
                <a:lnTo>
                  <a:pt x="182879" y="643889"/>
                </a:lnTo>
                <a:lnTo>
                  <a:pt x="258317" y="643127"/>
                </a:lnTo>
                <a:lnTo>
                  <a:pt x="265937" y="643127"/>
                </a:lnTo>
                <a:lnTo>
                  <a:pt x="271271" y="637031"/>
                </a:lnTo>
                <a:lnTo>
                  <a:pt x="271271" y="622553"/>
                </a:lnTo>
                <a:lnTo>
                  <a:pt x="265175" y="617219"/>
                </a:lnTo>
                <a:close/>
              </a:path>
              <a:path w="2844165" h="647064">
                <a:moveTo>
                  <a:pt x="441959" y="587501"/>
                </a:moveTo>
                <a:lnTo>
                  <a:pt x="434339" y="589025"/>
                </a:lnTo>
                <a:lnTo>
                  <a:pt x="364235" y="601217"/>
                </a:lnTo>
                <a:lnTo>
                  <a:pt x="358139" y="601979"/>
                </a:lnTo>
                <a:lnTo>
                  <a:pt x="351281" y="603503"/>
                </a:lnTo>
                <a:lnTo>
                  <a:pt x="346709" y="610361"/>
                </a:lnTo>
                <a:lnTo>
                  <a:pt x="347471" y="617219"/>
                </a:lnTo>
                <a:lnTo>
                  <a:pt x="348995" y="624077"/>
                </a:lnTo>
                <a:lnTo>
                  <a:pt x="355853" y="628649"/>
                </a:lnTo>
                <a:lnTo>
                  <a:pt x="362711" y="627887"/>
                </a:lnTo>
                <a:lnTo>
                  <a:pt x="368045" y="626363"/>
                </a:lnTo>
                <a:lnTo>
                  <a:pt x="438911" y="614171"/>
                </a:lnTo>
                <a:lnTo>
                  <a:pt x="445769" y="613409"/>
                </a:lnTo>
                <a:lnTo>
                  <a:pt x="451103" y="606551"/>
                </a:lnTo>
                <a:lnTo>
                  <a:pt x="449579" y="599693"/>
                </a:lnTo>
                <a:lnTo>
                  <a:pt x="448055" y="592073"/>
                </a:lnTo>
                <a:lnTo>
                  <a:pt x="441959" y="587501"/>
                </a:lnTo>
                <a:close/>
              </a:path>
              <a:path w="2844165" h="647064">
                <a:moveTo>
                  <a:pt x="619505" y="556259"/>
                </a:moveTo>
                <a:lnTo>
                  <a:pt x="612647" y="557021"/>
                </a:lnTo>
                <a:lnTo>
                  <a:pt x="546353" y="569975"/>
                </a:lnTo>
                <a:lnTo>
                  <a:pt x="536447" y="571499"/>
                </a:lnTo>
                <a:lnTo>
                  <a:pt x="529589" y="572261"/>
                </a:lnTo>
                <a:lnTo>
                  <a:pt x="525017" y="579119"/>
                </a:lnTo>
                <a:lnTo>
                  <a:pt x="525779" y="585977"/>
                </a:lnTo>
                <a:lnTo>
                  <a:pt x="527303" y="593597"/>
                </a:lnTo>
                <a:lnTo>
                  <a:pt x="534161" y="598169"/>
                </a:lnTo>
                <a:lnTo>
                  <a:pt x="541019" y="596645"/>
                </a:lnTo>
                <a:lnTo>
                  <a:pt x="550925" y="595121"/>
                </a:lnTo>
                <a:lnTo>
                  <a:pt x="617219" y="582929"/>
                </a:lnTo>
                <a:lnTo>
                  <a:pt x="624077" y="581405"/>
                </a:lnTo>
                <a:lnTo>
                  <a:pt x="628649" y="574547"/>
                </a:lnTo>
                <a:lnTo>
                  <a:pt x="627887" y="567689"/>
                </a:lnTo>
                <a:lnTo>
                  <a:pt x="626363" y="560831"/>
                </a:lnTo>
                <a:lnTo>
                  <a:pt x="619505" y="556259"/>
                </a:lnTo>
                <a:close/>
              </a:path>
              <a:path w="2844165" h="647064">
                <a:moveTo>
                  <a:pt x="797051" y="521207"/>
                </a:moveTo>
                <a:lnTo>
                  <a:pt x="790193" y="522731"/>
                </a:lnTo>
                <a:lnTo>
                  <a:pt x="728471" y="535685"/>
                </a:lnTo>
                <a:lnTo>
                  <a:pt x="713993" y="537971"/>
                </a:lnTo>
                <a:lnTo>
                  <a:pt x="707135" y="539495"/>
                </a:lnTo>
                <a:lnTo>
                  <a:pt x="702563" y="546353"/>
                </a:lnTo>
                <a:lnTo>
                  <a:pt x="704087" y="553211"/>
                </a:lnTo>
                <a:lnTo>
                  <a:pt x="704849" y="560069"/>
                </a:lnTo>
                <a:lnTo>
                  <a:pt x="711707" y="564641"/>
                </a:lnTo>
                <a:lnTo>
                  <a:pt x="718565" y="563117"/>
                </a:lnTo>
                <a:lnTo>
                  <a:pt x="733043" y="560831"/>
                </a:lnTo>
                <a:lnTo>
                  <a:pt x="794765" y="547877"/>
                </a:lnTo>
                <a:lnTo>
                  <a:pt x="801623" y="547115"/>
                </a:lnTo>
                <a:lnTo>
                  <a:pt x="806195" y="540257"/>
                </a:lnTo>
                <a:lnTo>
                  <a:pt x="805433" y="532637"/>
                </a:lnTo>
                <a:lnTo>
                  <a:pt x="803909" y="525779"/>
                </a:lnTo>
                <a:lnTo>
                  <a:pt x="797051" y="521207"/>
                </a:lnTo>
                <a:close/>
              </a:path>
              <a:path w="2844165" h="647064">
                <a:moveTo>
                  <a:pt x="973835" y="485393"/>
                </a:moveTo>
                <a:lnTo>
                  <a:pt x="966977" y="486917"/>
                </a:lnTo>
                <a:lnTo>
                  <a:pt x="912113" y="498347"/>
                </a:lnTo>
                <a:lnTo>
                  <a:pt x="890777" y="502157"/>
                </a:lnTo>
                <a:lnTo>
                  <a:pt x="883919" y="503681"/>
                </a:lnTo>
                <a:lnTo>
                  <a:pt x="879347" y="510539"/>
                </a:lnTo>
                <a:lnTo>
                  <a:pt x="882395" y="524255"/>
                </a:lnTo>
                <a:lnTo>
                  <a:pt x="889253" y="528827"/>
                </a:lnTo>
                <a:lnTo>
                  <a:pt x="896111" y="527303"/>
                </a:lnTo>
                <a:lnTo>
                  <a:pt x="916685" y="523493"/>
                </a:lnTo>
                <a:lnTo>
                  <a:pt x="972311" y="512063"/>
                </a:lnTo>
                <a:lnTo>
                  <a:pt x="979169" y="510539"/>
                </a:lnTo>
                <a:lnTo>
                  <a:pt x="983741" y="503681"/>
                </a:lnTo>
                <a:lnTo>
                  <a:pt x="980693" y="489965"/>
                </a:lnTo>
                <a:lnTo>
                  <a:pt x="973835" y="485393"/>
                </a:lnTo>
                <a:close/>
              </a:path>
              <a:path w="2844165" h="647064">
                <a:moveTo>
                  <a:pt x="1150619" y="448817"/>
                </a:moveTo>
                <a:lnTo>
                  <a:pt x="1143761" y="450341"/>
                </a:lnTo>
                <a:lnTo>
                  <a:pt x="1068323" y="466343"/>
                </a:lnTo>
                <a:lnTo>
                  <a:pt x="1061465" y="467867"/>
                </a:lnTo>
                <a:lnTo>
                  <a:pt x="1056893" y="473963"/>
                </a:lnTo>
                <a:lnTo>
                  <a:pt x="1058417" y="481583"/>
                </a:lnTo>
                <a:lnTo>
                  <a:pt x="1059941" y="488441"/>
                </a:lnTo>
                <a:lnTo>
                  <a:pt x="1066799" y="493013"/>
                </a:lnTo>
                <a:lnTo>
                  <a:pt x="1073657" y="491489"/>
                </a:lnTo>
                <a:lnTo>
                  <a:pt x="1149095" y="475487"/>
                </a:lnTo>
                <a:lnTo>
                  <a:pt x="1156715" y="473963"/>
                </a:lnTo>
                <a:lnTo>
                  <a:pt x="1160525" y="467105"/>
                </a:lnTo>
                <a:lnTo>
                  <a:pt x="1159001" y="459485"/>
                </a:lnTo>
                <a:lnTo>
                  <a:pt x="1157477" y="452627"/>
                </a:lnTo>
                <a:lnTo>
                  <a:pt x="1150619" y="448817"/>
                </a:lnTo>
                <a:close/>
              </a:path>
              <a:path w="2844165" h="647064">
                <a:moveTo>
                  <a:pt x="1327403" y="408431"/>
                </a:moveTo>
                <a:lnTo>
                  <a:pt x="1320545" y="409955"/>
                </a:lnTo>
                <a:lnTo>
                  <a:pt x="1277111" y="419099"/>
                </a:lnTo>
                <a:lnTo>
                  <a:pt x="1244345" y="426719"/>
                </a:lnTo>
                <a:lnTo>
                  <a:pt x="1237487" y="429005"/>
                </a:lnTo>
                <a:lnTo>
                  <a:pt x="1232915" y="435863"/>
                </a:lnTo>
                <a:lnTo>
                  <a:pt x="1235201" y="442721"/>
                </a:lnTo>
                <a:lnTo>
                  <a:pt x="1236725" y="449579"/>
                </a:lnTo>
                <a:lnTo>
                  <a:pt x="1243583" y="454151"/>
                </a:lnTo>
                <a:lnTo>
                  <a:pt x="1250441" y="451865"/>
                </a:lnTo>
                <a:lnTo>
                  <a:pt x="1283207" y="444245"/>
                </a:lnTo>
                <a:lnTo>
                  <a:pt x="1332737" y="433577"/>
                </a:lnTo>
                <a:lnTo>
                  <a:pt x="1337309" y="426719"/>
                </a:lnTo>
                <a:lnTo>
                  <a:pt x="1334261" y="413003"/>
                </a:lnTo>
                <a:lnTo>
                  <a:pt x="1327403" y="408431"/>
                </a:lnTo>
                <a:close/>
              </a:path>
              <a:path w="2844165" h="647064">
                <a:moveTo>
                  <a:pt x="1503425" y="367283"/>
                </a:moveTo>
                <a:lnTo>
                  <a:pt x="1496567" y="369569"/>
                </a:lnTo>
                <a:lnTo>
                  <a:pt x="1421129" y="387095"/>
                </a:lnTo>
                <a:lnTo>
                  <a:pt x="1413509" y="388619"/>
                </a:lnTo>
                <a:lnTo>
                  <a:pt x="1409699" y="395477"/>
                </a:lnTo>
                <a:lnTo>
                  <a:pt x="1412747" y="409193"/>
                </a:lnTo>
                <a:lnTo>
                  <a:pt x="1419605" y="413765"/>
                </a:lnTo>
                <a:lnTo>
                  <a:pt x="1426463" y="412241"/>
                </a:lnTo>
                <a:lnTo>
                  <a:pt x="1501901" y="394715"/>
                </a:lnTo>
                <a:lnTo>
                  <a:pt x="1508759" y="392429"/>
                </a:lnTo>
                <a:lnTo>
                  <a:pt x="1513331" y="385571"/>
                </a:lnTo>
                <a:lnTo>
                  <a:pt x="1510283" y="371855"/>
                </a:lnTo>
                <a:lnTo>
                  <a:pt x="1503425" y="367283"/>
                </a:lnTo>
                <a:close/>
              </a:path>
              <a:path w="2844165" h="647064">
                <a:moveTo>
                  <a:pt x="1678685" y="323849"/>
                </a:moveTo>
                <a:lnTo>
                  <a:pt x="1671827" y="326135"/>
                </a:lnTo>
                <a:lnTo>
                  <a:pt x="1642109" y="332993"/>
                </a:lnTo>
                <a:lnTo>
                  <a:pt x="1596389" y="345185"/>
                </a:lnTo>
                <a:lnTo>
                  <a:pt x="1589531" y="346709"/>
                </a:lnTo>
                <a:lnTo>
                  <a:pt x="1585721" y="353567"/>
                </a:lnTo>
                <a:lnTo>
                  <a:pt x="1588769" y="367283"/>
                </a:lnTo>
                <a:lnTo>
                  <a:pt x="1595627" y="371855"/>
                </a:lnTo>
                <a:lnTo>
                  <a:pt x="1602485" y="369569"/>
                </a:lnTo>
                <a:lnTo>
                  <a:pt x="1648205" y="358139"/>
                </a:lnTo>
                <a:lnTo>
                  <a:pt x="1677923" y="351281"/>
                </a:lnTo>
                <a:lnTo>
                  <a:pt x="1684781" y="348995"/>
                </a:lnTo>
                <a:lnTo>
                  <a:pt x="1689353" y="342137"/>
                </a:lnTo>
                <a:lnTo>
                  <a:pt x="1687067" y="335279"/>
                </a:lnTo>
                <a:lnTo>
                  <a:pt x="1685543" y="328421"/>
                </a:lnTo>
                <a:lnTo>
                  <a:pt x="1678685" y="323849"/>
                </a:lnTo>
                <a:close/>
              </a:path>
              <a:path w="2844165" h="647064">
                <a:moveTo>
                  <a:pt x="1853945" y="279653"/>
                </a:moveTo>
                <a:lnTo>
                  <a:pt x="1847087" y="281939"/>
                </a:lnTo>
                <a:lnTo>
                  <a:pt x="1771649" y="300989"/>
                </a:lnTo>
                <a:lnTo>
                  <a:pt x="1764791" y="302513"/>
                </a:lnTo>
                <a:lnTo>
                  <a:pt x="1760981" y="309371"/>
                </a:lnTo>
                <a:lnTo>
                  <a:pt x="1764029" y="323087"/>
                </a:lnTo>
                <a:lnTo>
                  <a:pt x="1771649" y="327659"/>
                </a:lnTo>
                <a:lnTo>
                  <a:pt x="1778507" y="326135"/>
                </a:lnTo>
                <a:lnTo>
                  <a:pt x="1853183" y="307085"/>
                </a:lnTo>
                <a:lnTo>
                  <a:pt x="1860041" y="304799"/>
                </a:lnTo>
                <a:lnTo>
                  <a:pt x="1864613" y="297941"/>
                </a:lnTo>
                <a:lnTo>
                  <a:pt x="1862327" y="291083"/>
                </a:lnTo>
                <a:lnTo>
                  <a:pt x="1860803" y="284225"/>
                </a:lnTo>
                <a:lnTo>
                  <a:pt x="1853945" y="279653"/>
                </a:lnTo>
                <a:close/>
              </a:path>
              <a:path w="2844165" h="647064">
                <a:moveTo>
                  <a:pt x="2028443" y="233171"/>
                </a:moveTo>
                <a:lnTo>
                  <a:pt x="2021585" y="234695"/>
                </a:lnTo>
                <a:lnTo>
                  <a:pt x="1946909" y="255269"/>
                </a:lnTo>
                <a:lnTo>
                  <a:pt x="1940051" y="256793"/>
                </a:lnTo>
                <a:lnTo>
                  <a:pt x="1935479" y="264413"/>
                </a:lnTo>
                <a:lnTo>
                  <a:pt x="1937765" y="271271"/>
                </a:lnTo>
                <a:lnTo>
                  <a:pt x="1939289" y="278129"/>
                </a:lnTo>
                <a:lnTo>
                  <a:pt x="1946909" y="281939"/>
                </a:lnTo>
                <a:lnTo>
                  <a:pt x="1953767" y="280415"/>
                </a:lnTo>
                <a:lnTo>
                  <a:pt x="2028443" y="259841"/>
                </a:lnTo>
                <a:lnTo>
                  <a:pt x="2035301" y="257555"/>
                </a:lnTo>
                <a:lnTo>
                  <a:pt x="2039111" y="250697"/>
                </a:lnTo>
                <a:lnTo>
                  <a:pt x="2037587" y="243839"/>
                </a:lnTo>
                <a:lnTo>
                  <a:pt x="2035301" y="236981"/>
                </a:lnTo>
                <a:lnTo>
                  <a:pt x="2028443" y="233171"/>
                </a:lnTo>
                <a:close/>
              </a:path>
              <a:path w="2844165" h="647064">
                <a:moveTo>
                  <a:pt x="2202941" y="185165"/>
                </a:moveTo>
                <a:lnTo>
                  <a:pt x="2196083" y="187451"/>
                </a:lnTo>
                <a:lnTo>
                  <a:pt x="2191511" y="188213"/>
                </a:lnTo>
                <a:lnTo>
                  <a:pt x="2121407" y="207263"/>
                </a:lnTo>
                <a:lnTo>
                  <a:pt x="2114549" y="208787"/>
                </a:lnTo>
                <a:lnTo>
                  <a:pt x="2109977" y="216407"/>
                </a:lnTo>
                <a:lnTo>
                  <a:pt x="2112263" y="223265"/>
                </a:lnTo>
                <a:lnTo>
                  <a:pt x="2113787" y="230123"/>
                </a:lnTo>
                <a:lnTo>
                  <a:pt x="2120645" y="233933"/>
                </a:lnTo>
                <a:lnTo>
                  <a:pt x="2127503" y="232409"/>
                </a:lnTo>
                <a:lnTo>
                  <a:pt x="2198369" y="213359"/>
                </a:lnTo>
                <a:lnTo>
                  <a:pt x="2202941" y="212597"/>
                </a:lnTo>
                <a:lnTo>
                  <a:pt x="2209799" y="210311"/>
                </a:lnTo>
                <a:lnTo>
                  <a:pt x="2213609" y="203453"/>
                </a:lnTo>
                <a:lnTo>
                  <a:pt x="2212085" y="196595"/>
                </a:lnTo>
                <a:lnTo>
                  <a:pt x="2209799" y="189737"/>
                </a:lnTo>
                <a:lnTo>
                  <a:pt x="2202941" y="185165"/>
                </a:lnTo>
                <a:close/>
              </a:path>
              <a:path w="2844165" h="647064">
                <a:moveTo>
                  <a:pt x="2377439" y="137159"/>
                </a:moveTo>
                <a:lnTo>
                  <a:pt x="2369819" y="139445"/>
                </a:lnTo>
                <a:lnTo>
                  <a:pt x="2295905" y="160019"/>
                </a:lnTo>
                <a:lnTo>
                  <a:pt x="2289047" y="162305"/>
                </a:lnTo>
                <a:lnTo>
                  <a:pt x="2284475" y="169163"/>
                </a:lnTo>
                <a:lnTo>
                  <a:pt x="2286761" y="176021"/>
                </a:lnTo>
                <a:lnTo>
                  <a:pt x="2288285" y="182879"/>
                </a:lnTo>
                <a:lnTo>
                  <a:pt x="2295905" y="187451"/>
                </a:lnTo>
                <a:lnTo>
                  <a:pt x="2302763" y="185165"/>
                </a:lnTo>
                <a:lnTo>
                  <a:pt x="2377439" y="164591"/>
                </a:lnTo>
                <a:lnTo>
                  <a:pt x="2384297" y="162305"/>
                </a:lnTo>
                <a:lnTo>
                  <a:pt x="2388107" y="155447"/>
                </a:lnTo>
                <a:lnTo>
                  <a:pt x="2385821" y="148589"/>
                </a:lnTo>
                <a:lnTo>
                  <a:pt x="2384297" y="141731"/>
                </a:lnTo>
                <a:lnTo>
                  <a:pt x="2377439" y="137159"/>
                </a:lnTo>
                <a:close/>
              </a:path>
              <a:path w="2844165" h="647064">
                <a:moveTo>
                  <a:pt x="2550413" y="86867"/>
                </a:moveTo>
                <a:lnTo>
                  <a:pt x="2543555" y="89153"/>
                </a:lnTo>
                <a:lnTo>
                  <a:pt x="2468879" y="110489"/>
                </a:lnTo>
                <a:lnTo>
                  <a:pt x="2462021" y="112013"/>
                </a:lnTo>
                <a:lnTo>
                  <a:pt x="2458211" y="118871"/>
                </a:lnTo>
                <a:lnTo>
                  <a:pt x="2460497" y="125729"/>
                </a:lnTo>
                <a:lnTo>
                  <a:pt x="2462021" y="132587"/>
                </a:lnTo>
                <a:lnTo>
                  <a:pt x="2469641" y="137159"/>
                </a:lnTo>
                <a:lnTo>
                  <a:pt x="2476499" y="134873"/>
                </a:lnTo>
                <a:lnTo>
                  <a:pt x="2551175" y="113537"/>
                </a:lnTo>
                <a:lnTo>
                  <a:pt x="2558033" y="112013"/>
                </a:lnTo>
                <a:lnTo>
                  <a:pt x="2561843" y="104393"/>
                </a:lnTo>
                <a:lnTo>
                  <a:pt x="2559557" y="97535"/>
                </a:lnTo>
                <a:lnTo>
                  <a:pt x="2558033" y="90677"/>
                </a:lnTo>
                <a:lnTo>
                  <a:pt x="2550413" y="86867"/>
                </a:lnTo>
                <a:close/>
              </a:path>
              <a:path w="2844165" h="647064">
                <a:moveTo>
                  <a:pt x="2723387" y="34289"/>
                </a:moveTo>
                <a:lnTo>
                  <a:pt x="2716529" y="36575"/>
                </a:lnTo>
                <a:lnTo>
                  <a:pt x="2647187" y="57911"/>
                </a:lnTo>
                <a:lnTo>
                  <a:pt x="2635757" y="61721"/>
                </a:lnTo>
                <a:lnTo>
                  <a:pt x="2631947" y="68579"/>
                </a:lnTo>
                <a:lnTo>
                  <a:pt x="2634233" y="75437"/>
                </a:lnTo>
                <a:lnTo>
                  <a:pt x="2635757" y="82295"/>
                </a:lnTo>
                <a:lnTo>
                  <a:pt x="2643377" y="86105"/>
                </a:lnTo>
                <a:lnTo>
                  <a:pt x="2650235" y="84581"/>
                </a:lnTo>
                <a:lnTo>
                  <a:pt x="2654807" y="83057"/>
                </a:lnTo>
                <a:lnTo>
                  <a:pt x="2724149" y="60959"/>
                </a:lnTo>
                <a:lnTo>
                  <a:pt x="2731007" y="59435"/>
                </a:lnTo>
                <a:lnTo>
                  <a:pt x="2734817" y="51815"/>
                </a:lnTo>
                <a:lnTo>
                  <a:pt x="2732531" y="44957"/>
                </a:lnTo>
                <a:lnTo>
                  <a:pt x="2731007" y="38099"/>
                </a:lnTo>
                <a:lnTo>
                  <a:pt x="2723387" y="34289"/>
                </a:lnTo>
                <a:close/>
              </a:path>
              <a:path w="2844165" h="647064">
                <a:moveTo>
                  <a:pt x="2838449" y="0"/>
                </a:moveTo>
                <a:lnTo>
                  <a:pt x="2831591" y="2285"/>
                </a:lnTo>
                <a:lnTo>
                  <a:pt x="2815589" y="6857"/>
                </a:lnTo>
                <a:lnTo>
                  <a:pt x="2808731" y="9143"/>
                </a:lnTo>
                <a:lnTo>
                  <a:pt x="2804921" y="16001"/>
                </a:lnTo>
                <a:lnTo>
                  <a:pt x="2807207" y="22859"/>
                </a:lnTo>
                <a:lnTo>
                  <a:pt x="2808731" y="29717"/>
                </a:lnTo>
                <a:lnTo>
                  <a:pt x="2816351" y="33527"/>
                </a:lnTo>
                <a:lnTo>
                  <a:pt x="2823209" y="32003"/>
                </a:lnTo>
                <a:lnTo>
                  <a:pt x="2838449" y="26669"/>
                </a:lnTo>
                <a:lnTo>
                  <a:pt x="2843784" y="25484"/>
                </a:lnTo>
                <a:lnTo>
                  <a:pt x="2843784" y="2963"/>
                </a:lnTo>
                <a:lnTo>
                  <a:pt x="2838449" y="0"/>
                </a:lnTo>
                <a:close/>
              </a:path>
            </a:pathLst>
          </a:custGeom>
          <a:solidFill>
            <a:srgbClr val="326598"/>
          </a:solidFill>
        </p:spPr>
        <p:txBody>
          <a:bodyPr wrap="square" lIns="0" tIns="0" rIns="0" bIns="0" rtlCol="0"/>
          <a:lstStyle/>
          <a:p>
            <a:endParaRPr/>
          </a:p>
        </p:txBody>
      </p:sp>
      <p:sp>
        <p:nvSpPr>
          <p:cNvPr id="644" name="object 644"/>
          <p:cNvSpPr txBox="1"/>
          <p:nvPr/>
        </p:nvSpPr>
        <p:spPr>
          <a:xfrm>
            <a:off x="2596130" y="1922016"/>
            <a:ext cx="193675" cy="81788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a:t>
            </a:r>
            <a:r>
              <a:rPr sz="850" b="1" spc="-15" dirty="0">
                <a:solidFill>
                  <a:srgbClr val="3F3F3F"/>
                </a:solidFill>
                <a:latin typeface="Arial"/>
                <a:cs typeface="Arial"/>
              </a:rPr>
              <a:t>2</a:t>
            </a:r>
            <a:r>
              <a:rPr sz="850" b="1" spc="-5" dirty="0">
                <a:solidFill>
                  <a:srgbClr val="3F3F3F"/>
                </a:solidFill>
                <a:latin typeface="Arial"/>
                <a:cs typeface="Arial"/>
              </a:rPr>
              <a:t>0</a:t>
            </a:r>
            <a:endParaRPr sz="850">
              <a:latin typeface="Arial"/>
              <a:cs typeface="Arial"/>
            </a:endParaRPr>
          </a:p>
          <a:p>
            <a:pPr>
              <a:lnSpc>
                <a:spcPct val="100000"/>
              </a:lnSpc>
              <a:spcBef>
                <a:spcPts val="780"/>
              </a:spcBef>
            </a:pPr>
            <a:r>
              <a:rPr sz="850" b="1" spc="-5" dirty="0">
                <a:solidFill>
                  <a:srgbClr val="3F3F3F"/>
                </a:solidFill>
                <a:latin typeface="Arial"/>
                <a:cs typeface="Arial"/>
              </a:rPr>
              <a:t>1</a:t>
            </a:r>
            <a:r>
              <a:rPr sz="850" b="1" spc="-15" dirty="0">
                <a:solidFill>
                  <a:srgbClr val="3F3F3F"/>
                </a:solidFill>
                <a:latin typeface="Arial"/>
                <a:cs typeface="Arial"/>
              </a:rPr>
              <a:t>0</a:t>
            </a:r>
            <a:r>
              <a:rPr sz="850" b="1" spc="-5" dirty="0">
                <a:solidFill>
                  <a:srgbClr val="3F3F3F"/>
                </a:solidFill>
                <a:latin typeface="Arial"/>
                <a:cs typeface="Arial"/>
              </a:rPr>
              <a:t>0</a:t>
            </a:r>
            <a:endParaRPr sz="850">
              <a:latin typeface="Arial"/>
              <a:cs typeface="Arial"/>
            </a:endParaRPr>
          </a:p>
          <a:p>
            <a:pPr marL="59690">
              <a:lnSpc>
                <a:spcPct val="100000"/>
              </a:lnSpc>
              <a:spcBef>
                <a:spcPts val="785"/>
              </a:spcBef>
            </a:pPr>
            <a:r>
              <a:rPr sz="850" b="1" spc="-5" dirty="0">
                <a:solidFill>
                  <a:srgbClr val="3F3F3F"/>
                </a:solidFill>
                <a:latin typeface="Arial"/>
                <a:cs typeface="Arial"/>
              </a:rPr>
              <a:t>80</a:t>
            </a:r>
            <a:endParaRPr sz="850">
              <a:latin typeface="Arial"/>
              <a:cs typeface="Arial"/>
            </a:endParaRPr>
          </a:p>
          <a:p>
            <a:pPr marL="59690">
              <a:lnSpc>
                <a:spcPct val="100000"/>
              </a:lnSpc>
              <a:spcBef>
                <a:spcPts val="775"/>
              </a:spcBef>
            </a:pPr>
            <a:r>
              <a:rPr sz="850" b="1" spc="-5" dirty="0">
                <a:solidFill>
                  <a:srgbClr val="3F3F3F"/>
                </a:solidFill>
                <a:latin typeface="Arial"/>
                <a:cs typeface="Arial"/>
              </a:rPr>
              <a:t>60</a:t>
            </a:r>
            <a:endParaRPr sz="850">
              <a:latin typeface="Arial"/>
              <a:cs typeface="Arial"/>
            </a:endParaRPr>
          </a:p>
        </p:txBody>
      </p:sp>
      <p:sp>
        <p:nvSpPr>
          <p:cNvPr id="645" name="object 645"/>
          <p:cNvSpPr txBox="1"/>
          <p:nvPr/>
        </p:nvSpPr>
        <p:spPr>
          <a:xfrm>
            <a:off x="2596130" y="850138"/>
            <a:ext cx="2470150" cy="974090"/>
          </a:xfrm>
          <a:prstGeom prst="rect">
            <a:avLst/>
          </a:prstGeom>
        </p:spPr>
        <p:txBody>
          <a:bodyPr vert="horz" wrap="square" lIns="0" tIns="0" rIns="0" bIns="0" rtlCol="0">
            <a:spAutoFit/>
          </a:bodyPr>
          <a:lstStyle/>
          <a:p>
            <a:pPr marL="125730">
              <a:lnSpc>
                <a:spcPct val="100000"/>
              </a:lnSpc>
            </a:pPr>
            <a:r>
              <a:rPr sz="950" b="1" spc="-5" dirty="0">
                <a:latin typeface="Arial"/>
                <a:cs typeface="Arial"/>
              </a:rPr>
              <a:t>Figure </a:t>
            </a:r>
            <a:r>
              <a:rPr sz="950" b="1" spc="-10" dirty="0">
                <a:latin typeface="Arial"/>
                <a:cs typeface="Arial"/>
              </a:rPr>
              <a:t>12: Demand </a:t>
            </a:r>
            <a:r>
              <a:rPr sz="950" b="1" spc="-15" dirty="0">
                <a:latin typeface="Arial"/>
                <a:cs typeface="Arial"/>
              </a:rPr>
              <a:t>vs. </a:t>
            </a:r>
            <a:r>
              <a:rPr sz="950" b="1" spc="-10" dirty="0">
                <a:latin typeface="Arial"/>
                <a:cs typeface="Arial"/>
              </a:rPr>
              <a:t>Capacity </a:t>
            </a:r>
            <a:r>
              <a:rPr sz="950" b="1" spc="-5" dirty="0">
                <a:latin typeface="Arial"/>
                <a:cs typeface="Arial"/>
              </a:rPr>
              <a:t>-</a:t>
            </a:r>
            <a:r>
              <a:rPr sz="950" b="1" spc="20" dirty="0">
                <a:latin typeface="Arial"/>
                <a:cs typeface="Arial"/>
              </a:rPr>
              <a:t> </a:t>
            </a:r>
            <a:r>
              <a:rPr sz="950" b="1" spc="-5" dirty="0">
                <a:latin typeface="Arial"/>
                <a:cs typeface="Arial"/>
              </a:rPr>
              <a:t>Towers</a:t>
            </a:r>
            <a:endParaRPr sz="950">
              <a:latin typeface="Arial"/>
              <a:cs typeface="Arial"/>
            </a:endParaRPr>
          </a:p>
          <a:p>
            <a:pPr>
              <a:lnSpc>
                <a:spcPct val="100000"/>
              </a:lnSpc>
            </a:pPr>
            <a:endParaRPr sz="1000">
              <a:latin typeface="Times New Roman"/>
              <a:cs typeface="Times New Roman"/>
            </a:endParaRPr>
          </a:p>
          <a:p>
            <a:pPr>
              <a:lnSpc>
                <a:spcPct val="100000"/>
              </a:lnSpc>
              <a:spcBef>
                <a:spcPts val="745"/>
              </a:spcBef>
            </a:pPr>
            <a:r>
              <a:rPr sz="850" b="1" spc="-5" dirty="0">
                <a:solidFill>
                  <a:srgbClr val="3F3F3F"/>
                </a:solidFill>
                <a:latin typeface="Arial"/>
                <a:cs typeface="Arial"/>
              </a:rPr>
              <a:t>180</a:t>
            </a:r>
            <a:endParaRPr sz="850">
              <a:latin typeface="Arial"/>
              <a:cs typeface="Arial"/>
            </a:endParaRPr>
          </a:p>
          <a:p>
            <a:pPr>
              <a:lnSpc>
                <a:spcPct val="100000"/>
              </a:lnSpc>
              <a:spcBef>
                <a:spcPts val="780"/>
              </a:spcBef>
            </a:pPr>
            <a:r>
              <a:rPr sz="850" b="1" spc="-5" dirty="0">
                <a:solidFill>
                  <a:srgbClr val="3F3F3F"/>
                </a:solidFill>
                <a:latin typeface="Arial"/>
                <a:cs typeface="Arial"/>
              </a:rPr>
              <a:t>160</a:t>
            </a:r>
            <a:endParaRPr sz="850">
              <a:latin typeface="Arial"/>
              <a:cs typeface="Arial"/>
            </a:endParaRPr>
          </a:p>
          <a:p>
            <a:pPr>
              <a:lnSpc>
                <a:spcPct val="100000"/>
              </a:lnSpc>
              <a:spcBef>
                <a:spcPts val="785"/>
              </a:spcBef>
            </a:pPr>
            <a:r>
              <a:rPr sz="850" b="1" spc="-5" dirty="0">
                <a:solidFill>
                  <a:srgbClr val="3F3F3F"/>
                </a:solidFill>
                <a:latin typeface="Arial"/>
                <a:cs typeface="Arial"/>
              </a:rPr>
              <a:t>140</a:t>
            </a:r>
            <a:endParaRPr sz="850">
              <a:latin typeface="Arial"/>
              <a:cs typeface="Arial"/>
            </a:endParaRPr>
          </a:p>
        </p:txBody>
      </p:sp>
      <p:sp>
        <p:nvSpPr>
          <p:cNvPr id="646" name="object 646"/>
          <p:cNvSpPr txBox="1"/>
          <p:nvPr/>
        </p:nvSpPr>
        <p:spPr>
          <a:xfrm>
            <a:off x="2656332" y="2837180"/>
            <a:ext cx="2846070" cy="259079"/>
          </a:xfrm>
          <a:prstGeom prst="rect">
            <a:avLst/>
          </a:prstGeom>
        </p:spPr>
        <p:txBody>
          <a:bodyPr vert="horz" wrap="square" lIns="0" tIns="0" rIns="0" bIns="0" rtlCol="0">
            <a:spAutoFit/>
          </a:bodyPr>
          <a:lstStyle/>
          <a:p>
            <a:pPr>
              <a:lnSpc>
                <a:spcPts val="1015"/>
              </a:lnSpc>
            </a:pPr>
            <a:r>
              <a:rPr sz="850" b="1" spc="-5" dirty="0">
                <a:solidFill>
                  <a:srgbClr val="3F3F3F"/>
                </a:solidFill>
                <a:latin typeface="Arial"/>
                <a:cs typeface="Arial"/>
              </a:rPr>
              <a:t>40</a:t>
            </a:r>
            <a:endParaRPr sz="850">
              <a:latin typeface="Arial"/>
              <a:cs typeface="Arial"/>
            </a:endParaRPr>
          </a:p>
          <a:p>
            <a:pPr marL="65405">
              <a:lnSpc>
                <a:spcPts val="1015"/>
              </a:lnSpc>
              <a:tabLst>
                <a:tab pos="517525" algn="l"/>
                <a:tab pos="883285" algn="l"/>
                <a:tab pos="1249045" algn="l"/>
                <a:tab pos="1614805" algn="l"/>
                <a:tab pos="1980564" algn="l"/>
                <a:tab pos="2346325" algn="l"/>
                <a:tab pos="2712085" algn="l"/>
              </a:tabLst>
            </a:pPr>
            <a:r>
              <a:rPr sz="850" b="1" spc="-5" dirty="0">
                <a:solidFill>
                  <a:srgbClr val="3F3F3F"/>
                </a:solidFill>
                <a:latin typeface="Arial"/>
                <a:cs typeface="Arial"/>
              </a:rPr>
              <a:t>13</a:t>
            </a:r>
            <a:r>
              <a:rPr sz="850" b="1" spc="-10" dirty="0">
                <a:solidFill>
                  <a:srgbClr val="3F3F3F"/>
                </a:solidFill>
                <a:latin typeface="Arial"/>
                <a:cs typeface="Arial"/>
              </a:rPr>
              <a:t> </a:t>
            </a:r>
            <a:r>
              <a:rPr sz="850" b="1" spc="-5" dirty="0">
                <a:solidFill>
                  <a:srgbClr val="3F3F3F"/>
                </a:solidFill>
                <a:latin typeface="Arial"/>
                <a:cs typeface="Arial"/>
              </a:rPr>
              <a:t>Q1</a:t>
            </a:r>
            <a:r>
              <a:rPr sz="850" b="1" dirty="0">
                <a:solidFill>
                  <a:srgbClr val="3F3F3F"/>
                </a:solidFill>
                <a:latin typeface="Arial"/>
                <a:cs typeface="Arial"/>
              </a:rPr>
              <a:t>	</a:t>
            </a:r>
            <a:r>
              <a:rPr sz="850" b="1" spc="-5" dirty="0">
                <a:solidFill>
                  <a:srgbClr val="3F3F3F"/>
                </a:solidFill>
                <a:latin typeface="Arial"/>
                <a:cs typeface="Arial"/>
              </a:rPr>
              <a:t>14</a:t>
            </a:r>
            <a:r>
              <a:rPr sz="850" b="1" dirty="0">
                <a:solidFill>
                  <a:srgbClr val="3F3F3F"/>
                </a:solidFill>
                <a:latin typeface="Arial"/>
                <a:cs typeface="Arial"/>
              </a:rPr>
              <a:t>	</a:t>
            </a:r>
            <a:r>
              <a:rPr sz="850" b="1" spc="-5" dirty="0">
                <a:solidFill>
                  <a:srgbClr val="3F3F3F"/>
                </a:solidFill>
                <a:latin typeface="Arial"/>
                <a:cs typeface="Arial"/>
              </a:rPr>
              <a:t>15</a:t>
            </a:r>
            <a:r>
              <a:rPr sz="850" b="1" dirty="0">
                <a:solidFill>
                  <a:srgbClr val="3F3F3F"/>
                </a:solidFill>
                <a:latin typeface="Arial"/>
                <a:cs typeface="Arial"/>
              </a:rPr>
              <a:t>	</a:t>
            </a:r>
            <a:r>
              <a:rPr sz="850" b="1" spc="-5" dirty="0">
                <a:solidFill>
                  <a:srgbClr val="3F3F3F"/>
                </a:solidFill>
                <a:latin typeface="Arial"/>
                <a:cs typeface="Arial"/>
              </a:rPr>
              <a:t>16</a:t>
            </a:r>
            <a:r>
              <a:rPr sz="850" b="1" dirty="0">
                <a:solidFill>
                  <a:srgbClr val="3F3F3F"/>
                </a:solidFill>
                <a:latin typeface="Arial"/>
                <a:cs typeface="Arial"/>
              </a:rPr>
              <a:t>	</a:t>
            </a:r>
            <a:r>
              <a:rPr sz="850" b="1" spc="-5" dirty="0">
                <a:solidFill>
                  <a:srgbClr val="3F3F3F"/>
                </a:solidFill>
                <a:latin typeface="Arial"/>
                <a:cs typeface="Arial"/>
              </a:rPr>
              <a:t>17</a:t>
            </a:r>
            <a:r>
              <a:rPr sz="850" b="1" dirty="0">
                <a:solidFill>
                  <a:srgbClr val="3F3F3F"/>
                </a:solidFill>
                <a:latin typeface="Arial"/>
                <a:cs typeface="Arial"/>
              </a:rPr>
              <a:t>	</a:t>
            </a:r>
            <a:r>
              <a:rPr sz="850" b="1" spc="-5" dirty="0">
                <a:solidFill>
                  <a:srgbClr val="3F3F3F"/>
                </a:solidFill>
                <a:latin typeface="Arial"/>
                <a:cs typeface="Arial"/>
              </a:rPr>
              <a:t>18</a:t>
            </a:r>
            <a:r>
              <a:rPr sz="850" b="1" dirty="0">
                <a:solidFill>
                  <a:srgbClr val="3F3F3F"/>
                </a:solidFill>
                <a:latin typeface="Arial"/>
                <a:cs typeface="Arial"/>
              </a:rPr>
              <a:t>	</a:t>
            </a:r>
            <a:r>
              <a:rPr sz="850" b="1" spc="-5" dirty="0">
                <a:solidFill>
                  <a:srgbClr val="3F3F3F"/>
                </a:solidFill>
                <a:latin typeface="Arial"/>
                <a:cs typeface="Arial"/>
              </a:rPr>
              <a:t>19 </a:t>
            </a:r>
            <a:r>
              <a:rPr sz="850" b="1" dirty="0">
                <a:solidFill>
                  <a:srgbClr val="3F3F3F"/>
                </a:solidFill>
                <a:latin typeface="Arial"/>
                <a:cs typeface="Arial"/>
              </a:rPr>
              <a:t>	</a:t>
            </a:r>
            <a:r>
              <a:rPr sz="850" b="1" spc="-5" dirty="0">
                <a:solidFill>
                  <a:srgbClr val="3F3F3F"/>
                </a:solidFill>
                <a:latin typeface="Arial"/>
                <a:cs typeface="Arial"/>
              </a:rPr>
              <a:t>20</a:t>
            </a:r>
            <a:endParaRPr sz="850">
              <a:latin typeface="Arial"/>
              <a:cs typeface="Arial"/>
            </a:endParaRPr>
          </a:p>
        </p:txBody>
      </p:sp>
      <p:sp>
        <p:nvSpPr>
          <p:cNvPr id="647" name="object 647"/>
          <p:cNvSpPr/>
          <p:nvPr/>
        </p:nvSpPr>
        <p:spPr>
          <a:xfrm>
            <a:off x="4777740" y="2396489"/>
            <a:ext cx="894715" cy="379095"/>
          </a:xfrm>
          <a:custGeom>
            <a:avLst/>
            <a:gdLst/>
            <a:ahLst/>
            <a:cxnLst/>
            <a:rect l="l" t="t" r="r" b="b"/>
            <a:pathLst>
              <a:path w="894714" h="379094">
                <a:moveTo>
                  <a:pt x="0" y="378714"/>
                </a:moveTo>
                <a:lnTo>
                  <a:pt x="894588" y="378714"/>
                </a:lnTo>
                <a:lnTo>
                  <a:pt x="894588" y="0"/>
                </a:lnTo>
                <a:lnTo>
                  <a:pt x="0" y="0"/>
                </a:lnTo>
                <a:lnTo>
                  <a:pt x="0" y="378714"/>
                </a:lnTo>
                <a:close/>
              </a:path>
            </a:pathLst>
          </a:custGeom>
          <a:solidFill>
            <a:srgbClr val="FFFFFF"/>
          </a:solidFill>
        </p:spPr>
        <p:txBody>
          <a:bodyPr wrap="square" lIns="0" tIns="0" rIns="0" bIns="0" rtlCol="0"/>
          <a:lstStyle/>
          <a:p>
            <a:endParaRPr/>
          </a:p>
        </p:txBody>
      </p:sp>
      <p:sp>
        <p:nvSpPr>
          <p:cNvPr id="648" name="object 648"/>
          <p:cNvSpPr/>
          <p:nvPr/>
        </p:nvSpPr>
        <p:spPr>
          <a:xfrm>
            <a:off x="4776215" y="2395727"/>
            <a:ext cx="897890" cy="381000"/>
          </a:xfrm>
          <a:custGeom>
            <a:avLst/>
            <a:gdLst/>
            <a:ahLst/>
            <a:cxnLst/>
            <a:rect l="l" t="t" r="r" b="b"/>
            <a:pathLst>
              <a:path w="897889" h="381000">
                <a:moveTo>
                  <a:pt x="896112" y="0"/>
                </a:moveTo>
                <a:lnTo>
                  <a:pt x="1524" y="0"/>
                </a:lnTo>
                <a:lnTo>
                  <a:pt x="0" y="761"/>
                </a:lnTo>
                <a:lnTo>
                  <a:pt x="0" y="379475"/>
                </a:lnTo>
                <a:lnTo>
                  <a:pt x="1524" y="380999"/>
                </a:lnTo>
                <a:lnTo>
                  <a:pt x="896112" y="380999"/>
                </a:lnTo>
                <a:lnTo>
                  <a:pt x="897636" y="379475"/>
                </a:lnTo>
                <a:lnTo>
                  <a:pt x="3048" y="379475"/>
                </a:lnTo>
                <a:lnTo>
                  <a:pt x="1524" y="377951"/>
                </a:lnTo>
                <a:lnTo>
                  <a:pt x="3048" y="377951"/>
                </a:lnTo>
                <a:lnTo>
                  <a:pt x="3048" y="2285"/>
                </a:lnTo>
                <a:lnTo>
                  <a:pt x="1524" y="2285"/>
                </a:lnTo>
                <a:lnTo>
                  <a:pt x="3048" y="761"/>
                </a:lnTo>
                <a:lnTo>
                  <a:pt x="897636" y="761"/>
                </a:lnTo>
                <a:lnTo>
                  <a:pt x="896112" y="0"/>
                </a:lnTo>
                <a:close/>
              </a:path>
              <a:path w="897889" h="381000">
                <a:moveTo>
                  <a:pt x="3048" y="377951"/>
                </a:moveTo>
                <a:lnTo>
                  <a:pt x="1524" y="377951"/>
                </a:lnTo>
                <a:lnTo>
                  <a:pt x="3048" y="379475"/>
                </a:lnTo>
                <a:lnTo>
                  <a:pt x="3048" y="377951"/>
                </a:lnTo>
                <a:close/>
              </a:path>
              <a:path w="897889" h="381000">
                <a:moveTo>
                  <a:pt x="894588" y="377951"/>
                </a:moveTo>
                <a:lnTo>
                  <a:pt x="3048" y="377951"/>
                </a:lnTo>
                <a:lnTo>
                  <a:pt x="3048" y="379475"/>
                </a:lnTo>
                <a:lnTo>
                  <a:pt x="894588" y="379475"/>
                </a:lnTo>
                <a:lnTo>
                  <a:pt x="894588" y="377951"/>
                </a:lnTo>
                <a:close/>
              </a:path>
              <a:path w="897889" h="381000">
                <a:moveTo>
                  <a:pt x="894588" y="761"/>
                </a:moveTo>
                <a:lnTo>
                  <a:pt x="894588" y="379475"/>
                </a:lnTo>
                <a:lnTo>
                  <a:pt x="896112" y="377951"/>
                </a:lnTo>
                <a:lnTo>
                  <a:pt x="897636" y="377951"/>
                </a:lnTo>
                <a:lnTo>
                  <a:pt x="897636" y="2285"/>
                </a:lnTo>
                <a:lnTo>
                  <a:pt x="896112" y="2285"/>
                </a:lnTo>
                <a:lnTo>
                  <a:pt x="894588" y="761"/>
                </a:lnTo>
                <a:close/>
              </a:path>
              <a:path w="897889" h="381000">
                <a:moveTo>
                  <a:pt x="897636" y="377951"/>
                </a:moveTo>
                <a:lnTo>
                  <a:pt x="896112" y="377951"/>
                </a:lnTo>
                <a:lnTo>
                  <a:pt x="894588" y="379475"/>
                </a:lnTo>
                <a:lnTo>
                  <a:pt x="897636" y="379475"/>
                </a:lnTo>
                <a:lnTo>
                  <a:pt x="897636" y="377951"/>
                </a:lnTo>
                <a:close/>
              </a:path>
              <a:path w="897889" h="381000">
                <a:moveTo>
                  <a:pt x="3048" y="761"/>
                </a:moveTo>
                <a:lnTo>
                  <a:pt x="1524" y="2285"/>
                </a:lnTo>
                <a:lnTo>
                  <a:pt x="3048" y="2285"/>
                </a:lnTo>
                <a:lnTo>
                  <a:pt x="3048" y="761"/>
                </a:lnTo>
                <a:close/>
              </a:path>
              <a:path w="897889" h="381000">
                <a:moveTo>
                  <a:pt x="894588" y="761"/>
                </a:moveTo>
                <a:lnTo>
                  <a:pt x="3048" y="761"/>
                </a:lnTo>
                <a:lnTo>
                  <a:pt x="3048" y="2285"/>
                </a:lnTo>
                <a:lnTo>
                  <a:pt x="894588" y="2285"/>
                </a:lnTo>
                <a:lnTo>
                  <a:pt x="894588" y="761"/>
                </a:lnTo>
                <a:close/>
              </a:path>
              <a:path w="897889" h="381000">
                <a:moveTo>
                  <a:pt x="897636" y="761"/>
                </a:moveTo>
                <a:lnTo>
                  <a:pt x="894588" y="761"/>
                </a:lnTo>
                <a:lnTo>
                  <a:pt x="896112" y="2285"/>
                </a:lnTo>
                <a:lnTo>
                  <a:pt x="897636" y="2285"/>
                </a:lnTo>
                <a:lnTo>
                  <a:pt x="897636" y="761"/>
                </a:lnTo>
                <a:close/>
              </a:path>
            </a:pathLst>
          </a:custGeom>
          <a:solidFill>
            <a:srgbClr val="000000"/>
          </a:solidFill>
        </p:spPr>
        <p:txBody>
          <a:bodyPr wrap="square" lIns="0" tIns="0" rIns="0" bIns="0" rtlCol="0"/>
          <a:lstStyle/>
          <a:p>
            <a:endParaRPr/>
          </a:p>
        </p:txBody>
      </p:sp>
      <p:sp>
        <p:nvSpPr>
          <p:cNvPr id="649" name="object 649"/>
          <p:cNvSpPr/>
          <p:nvPr/>
        </p:nvSpPr>
        <p:spPr>
          <a:xfrm>
            <a:off x="4863846" y="2477261"/>
            <a:ext cx="316230" cy="28575"/>
          </a:xfrm>
          <a:custGeom>
            <a:avLst/>
            <a:gdLst/>
            <a:ahLst/>
            <a:cxnLst/>
            <a:rect l="l" t="t" r="r" b="b"/>
            <a:pathLst>
              <a:path w="316229" h="28575">
                <a:moveTo>
                  <a:pt x="22859" y="0"/>
                </a:moveTo>
                <a:lnTo>
                  <a:pt x="6857" y="0"/>
                </a:lnTo>
                <a:lnTo>
                  <a:pt x="0" y="6096"/>
                </a:lnTo>
                <a:lnTo>
                  <a:pt x="0" y="22098"/>
                </a:lnTo>
                <a:lnTo>
                  <a:pt x="6857" y="28194"/>
                </a:lnTo>
                <a:lnTo>
                  <a:pt x="22859" y="28194"/>
                </a:lnTo>
                <a:lnTo>
                  <a:pt x="28955" y="22098"/>
                </a:lnTo>
                <a:lnTo>
                  <a:pt x="28955" y="6096"/>
                </a:lnTo>
                <a:lnTo>
                  <a:pt x="22859" y="0"/>
                </a:lnTo>
                <a:close/>
              </a:path>
              <a:path w="316229" h="28575">
                <a:moveTo>
                  <a:pt x="80009" y="0"/>
                </a:moveTo>
                <a:lnTo>
                  <a:pt x="64007" y="0"/>
                </a:lnTo>
                <a:lnTo>
                  <a:pt x="57911" y="6096"/>
                </a:lnTo>
                <a:lnTo>
                  <a:pt x="57911" y="22098"/>
                </a:lnTo>
                <a:lnTo>
                  <a:pt x="64007" y="28194"/>
                </a:lnTo>
                <a:lnTo>
                  <a:pt x="80009" y="28194"/>
                </a:lnTo>
                <a:lnTo>
                  <a:pt x="86105" y="22098"/>
                </a:lnTo>
                <a:lnTo>
                  <a:pt x="86105" y="6096"/>
                </a:lnTo>
                <a:lnTo>
                  <a:pt x="80009" y="0"/>
                </a:lnTo>
                <a:close/>
              </a:path>
              <a:path w="316229" h="28575">
                <a:moveTo>
                  <a:pt x="137159" y="0"/>
                </a:moveTo>
                <a:lnTo>
                  <a:pt x="121919" y="0"/>
                </a:lnTo>
                <a:lnTo>
                  <a:pt x="115061" y="6096"/>
                </a:lnTo>
                <a:lnTo>
                  <a:pt x="115061" y="22098"/>
                </a:lnTo>
                <a:lnTo>
                  <a:pt x="121919" y="28194"/>
                </a:lnTo>
                <a:lnTo>
                  <a:pt x="137159" y="28194"/>
                </a:lnTo>
                <a:lnTo>
                  <a:pt x="144017" y="22098"/>
                </a:lnTo>
                <a:lnTo>
                  <a:pt x="144017" y="6096"/>
                </a:lnTo>
                <a:lnTo>
                  <a:pt x="137159" y="0"/>
                </a:lnTo>
                <a:close/>
              </a:path>
              <a:path w="316229" h="28575">
                <a:moveTo>
                  <a:pt x="195071" y="0"/>
                </a:moveTo>
                <a:lnTo>
                  <a:pt x="179069" y="0"/>
                </a:lnTo>
                <a:lnTo>
                  <a:pt x="172211" y="6096"/>
                </a:lnTo>
                <a:lnTo>
                  <a:pt x="172211" y="22098"/>
                </a:lnTo>
                <a:lnTo>
                  <a:pt x="179069" y="28194"/>
                </a:lnTo>
                <a:lnTo>
                  <a:pt x="195071" y="28194"/>
                </a:lnTo>
                <a:lnTo>
                  <a:pt x="201167" y="22098"/>
                </a:lnTo>
                <a:lnTo>
                  <a:pt x="201167" y="6096"/>
                </a:lnTo>
                <a:lnTo>
                  <a:pt x="195071" y="0"/>
                </a:lnTo>
                <a:close/>
              </a:path>
              <a:path w="316229" h="28575">
                <a:moveTo>
                  <a:pt x="252221" y="0"/>
                </a:moveTo>
                <a:lnTo>
                  <a:pt x="236219" y="0"/>
                </a:lnTo>
                <a:lnTo>
                  <a:pt x="230123" y="6096"/>
                </a:lnTo>
                <a:lnTo>
                  <a:pt x="230123" y="22098"/>
                </a:lnTo>
                <a:lnTo>
                  <a:pt x="236219" y="28194"/>
                </a:lnTo>
                <a:lnTo>
                  <a:pt x="252221" y="28194"/>
                </a:lnTo>
                <a:lnTo>
                  <a:pt x="259079" y="22098"/>
                </a:lnTo>
                <a:lnTo>
                  <a:pt x="259079" y="6096"/>
                </a:lnTo>
                <a:lnTo>
                  <a:pt x="252221" y="0"/>
                </a:lnTo>
                <a:close/>
              </a:path>
              <a:path w="316229" h="28575">
                <a:moveTo>
                  <a:pt x="310133" y="0"/>
                </a:moveTo>
                <a:lnTo>
                  <a:pt x="294131" y="0"/>
                </a:lnTo>
                <a:lnTo>
                  <a:pt x="287273" y="6096"/>
                </a:lnTo>
                <a:lnTo>
                  <a:pt x="287273" y="22098"/>
                </a:lnTo>
                <a:lnTo>
                  <a:pt x="294131" y="28194"/>
                </a:lnTo>
                <a:lnTo>
                  <a:pt x="310133" y="28194"/>
                </a:lnTo>
                <a:lnTo>
                  <a:pt x="316229" y="22098"/>
                </a:lnTo>
                <a:lnTo>
                  <a:pt x="316229" y="6096"/>
                </a:lnTo>
                <a:lnTo>
                  <a:pt x="310133" y="0"/>
                </a:lnTo>
                <a:close/>
              </a:path>
            </a:pathLst>
          </a:custGeom>
          <a:solidFill>
            <a:srgbClr val="000065"/>
          </a:solidFill>
        </p:spPr>
        <p:txBody>
          <a:bodyPr wrap="square" lIns="0" tIns="0" rIns="0" bIns="0" rtlCol="0"/>
          <a:lstStyle/>
          <a:p>
            <a:endParaRPr/>
          </a:p>
        </p:txBody>
      </p:sp>
      <p:sp>
        <p:nvSpPr>
          <p:cNvPr id="650" name="object 650"/>
          <p:cNvSpPr/>
          <p:nvPr/>
        </p:nvSpPr>
        <p:spPr>
          <a:xfrm>
            <a:off x="4865370" y="2667761"/>
            <a:ext cx="284480" cy="26034"/>
          </a:xfrm>
          <a:custGeom>
            <a:avLst/>
            <a:gdLst/>
            <a:ahLst/>
            <a:cxnLst/>
            <a:rect l="l" t="t" r="r" b="b"/>
            <a:pathLst>
              <a:path w="284479" h="26035">
                <a:moveTo>
                  <a:pt x="97535" y="0"/>
                </a:moveTo>
                <a:lnTo>
                  <a:pt x="6095" y="0"/>
                </a:lnTo>
                <a:lnTo>
                  <a:pt x="0" y="6096"/>
                </a:lnTo>
                <a:lnTo>
                  <a:pt x="0" y="19812"/>
                </a:lnTo>
                <a:lnTo>
                  <a:pt x="6095" y="25908"/>
                </a:lnTo>
                <a:lnTo>
                  <a:pt x="97535" y="25908"/>
                </a:lnTo>
                <a:lnTo>
                  <a:pt x="103631" y="19812"/>
                </a:lnTo>
                <a:lnTo>
                  <a:pt x="103631" y="6096"/>
                </a:lnTo>
                <a:lnTo>
                  <a:pt x="97535" y="0"/>
                </a:lnTo>
                <a:close/>
              </a:path>
              <a:path w="284479" h="26035">
                <a:moveTo>
                  <a:pt x="278891" y="0"/>
                </a:moveTo>
                <a:lnTo>
                  <a:pt x="186689" y="0"/>
                </a:lnTo>
                <a:lnTo>
                  <a:pt x="181355" y="6096"/>
                </a:lnTo>
                <a:lnTo>
                  <a:pt x="181355" y="19812"/>
                </a:lnTo>
                <a:lnTo>
                  <a:pt x="186689" y="25908"/>
                </a:lnTo>
                <a:lnTo>
                  <a:pt x="278891" y="25908"/>
                </a:lnTo>
                <a:lnTo>
                  <a:pt x="284225" y="19812"/>
                </a:lnTo>
                <a:lnTo>
                  <a:pt x="284225" y="6096"/>
                </a:lnTo>
                <a:lnTo>
                  <a:pt x="278891" y="0"/>
                </a:lnTo>
                <a:close/>
              </a:path>
            </a:pathLst>
          </a:custGeom>
          <a:solidFill>
            <a:srgbClr val="326598"/>
          </a:solidFill>
        </p:spPr>
        <p:txBody>
          <a:bodyPr wrap="square" lIns="0" tIns="0" rIns="0" bIns="0" rtlCol="0"/>
          <a:lstStyle/>
          <a:p>
            <a:endParaRPr/>
          </a:p>
        </p:txBody>
      </p:sp>
      <p:sp>
        <p:nvSpPr>
          <p:cNvPr id="651" name="object 651"/>
          <p:cNvSpPr txBox="1"/>
          <p:nvPr/>
        </p:nvSpPr>
        <p:spPr>
          <a:xfrm>
            <a:off x="5215128" y="2351531"/>
            <a:ext cx="385445" cy="381000"/>
          </a:xfrm>
          <a:prstGeom prst="rect">
            <a:avLst/>
          </a:prstGeom>
        </p:spPr>
        <p:txBody>
          <a:bodyPr vert="horz" wrap="square" lIns="0" tIns="0" rIns="0" bIns="0" rtlCol="0">
            <a:spAutoFit/>
          </a:bodyPr>
          <a:lstStyle/>
          <a:p>
            <a:pPr marR="5080">
              <a:lnSpc>
                <a:spcPct val="166000"/>
              </a:lnSpc>
            </a:pPr>
            <a:r>
              <a:rPr sz="750" spc="-5" dirty="0">
                <a:solidFill>
                  <a:srgbClr val="3F3F3F"/>
                </a:solidFill>
                <a:latin typeface="Arial"/>
                <a:cs typeface="Arial"/>
              </a:rPr>
              <a:t>Cap</a:t>
            </a:r>
            <a:r>
              <a:rPr sz="750" spc="-10" dirty="0">
                <a:solidFill>
                  <a:srgbClr val="3F3F3F"/>
                </a:solidFill>
                <a:latin typeface="Arial"/>
                <a:cs typeface="Arial"/>
              </a:rPr>
              <a:t>a</a:t>
            </a:r>
            <a:r>
              <a:rPr sz="750" spc="5" dirty="0">
                <a:solidFill>
                  <a:srgbClr val="3F3F3F"/>
                </a:solidFill>
                <a:latin typeface="Arial"/>
                <a:cs typeface="Arial"/>
              </a:rPr>
              <a:t>ci</a:t>
            </a:r>
            <a:r>
              <a:rPr sz="750" spc="-10" dirty="0">
                <a:solidFill>
                  <a:srgbClr val="3F3F3F"/>
                </a:solidFill>
                <a:latin typeface="Arial"/>
                <a:cs typeface="Arial"/>
              </a:rPr>
              <a:t>t</a:t>
            </a:r>
            <a:r>
              <a:rPr sz="750" dirty="0">
                <a:solidFill>
                  <a:srgbClr val="3F3F3F"/>
                </a:solidFill>
                <a:latin typeface="Arial"/>
                <a:cs typeface="Arial"/>
              </a:rPr>
              <a:t>y  </a:t>
            </a:r>
            <a:r>
              <a:rPr sz="750" spc="-5" dirty="0">
                <a:solidFill>
                  <a:srgbClr val="3F3F3F"/>
                </a:solidFill>
                <a:latin typeface="Arial"/>
                <a:cs typeface="Arial"/>
              </a:rPr>
              <a:t>De</a:t>
            </a:r>
            <a:r>
              <a:rPr sz="750" spc="10" dirty="0">
                <a:solidFill>
                  <a:srgbClr val="3F3F3F"/>
                </a:solidFill>
                <a:latin typeface="Arial"/>
                <a:cs typeface="Arial"/>
              </a:rPr>
              <a:t>m</a:t>
            </a:r>
            <a:r>
              <a:rPr sz="750" spc="-10" dirty="0">
                <a:solidFill>
                  <a:srgbClr val="3F3F3F"/>
                </a:solidFill>
                <a:latin typeface="Arial"/>
                <a:cs typeface="Arial"/>
              </a:rPr>
              <a:t>a</a:t>
            </a:r>
            <a:r>
              <a:rPr sz="750" spc="-5" dirty="0">
                <a:solidFill>
                  <a:srgbClr val="3F3F3F"/>
                </a:solidFill>
                <a:latin typeface="Arial"/>
                <a:cs typeface="Arial"/>
              </a:rPr>
              <a:t>n</a:t>
            </a:r>
            <a:r>
              <a:rPr sz="750" dirty="0">
                <a:solidFill>
                  <a:srgbClr val="3F3F3F"/>
                </a:solidFill>
                <a:latin typeface="Arial"/>
                <a:cs typeface="Arial"/>
              </a:rPr>
              <a:t>d</a:t>
            </a:r>
            <a:endParaRPr sz="750">
              <a:latin typeface="Arial"/>
              <a:cs typeface="Arial"/>
            </a:endParaRPr>
          </a:p>
        </p:txBody>
      </p:sp>
      <p:sp>
        <p:nvSpPr>
          <p:cNvPr id="652" name="object 652"/>
          <p:cNvSpPr/>
          <p:nvPr/>
        </p:nvSpPr>
        <p:spPr>
          <a:xfrm>
            <a:off x="2053589" y="1069086"/>
            <a:ext cx="3807460" cy="2257425"/>
          </a:xfrm>
          <a:custGeom>
            <a:avLst/>
            <a:gdLst/>
            <a:ahLst/>
            <a:cxnLst/>
            <a:rect l="l" t="t" r="r" b="b"/>
            <a:pathLst>
              <a:path w="3807460" h="2257425">
                <a:moveTo>
                  <a:pt x="3805428" y="0"/>
                </a:moveTo>
                <a:lnTo>
                  <a:pt x="1524" y="0"/>
                </a:lnTo>
                <a:lnTo>
                  <a:pt x="0" y="1524"/>
                </a:lnTo>
                <a:lnTo>
                  <a:pt x="0" y="2255520"/>
                </a:lnTo>
                <a:lnTo>
                  <a:pt x="1524" y="2257044"/>
                </a:lnTo>
                <a:lnTo>
                  <a:pt x="3805428" y="2257044"/>
                </a:lnTo>
                <a:lnTo>
                  <a:pt x="3806952" y="2255520"/>
                </a:lnTo>
                <a:lnTo>
                  <a:pt x="3048" y="2255520"/>
                </a:lnTo>
                <a:lnTo>
                  <a:pt x="1524" y="2253996"/>
                </a:lnTo>
                <a:lnTo>
                  <a:pt x="3048" y="2253996"/>
                </a:lnTo>
                <a:lnTo>
                  <a:pt x="3048" y="3048"/>
                </a:lnTo>
                <a:lnTo>
                  <a:pt x="1524" y="3048"/>
                </a:lnTo>
                <a:lnTo>
                  <a:pt x="3048" y="1524"/>
                </a:lnTo>
                <a:lnTo>
                  <a:pt x="3806952" y="1524"/>
                </a:lnTo>
                <a:lnTo>
                  <a:pt x="3805428" y="0"/>
                </a:lnTo>
                <a:close/>
              </a:path>
              <a:path w="3807460" h="2257425">
                <a:moveTo>
                  <a:pt x="3048" y="2253996"/>
                </a:moveTo>
                <a:lnTo>
                  <a:pt x="1524" y="2253996"/>
                </a:lnTo>
                <a:lnTo>
                  <a:pt x="3048" y="2255520"/>
                </a:lnTo>
                <a:lnTo>
                  <a:pt x="3048" y="2253996"/>
                </a:lnTo>
                <a:close/>
              </a:path>
              <a:path w="3807460" h="2257425">
                <a:moveTo>
                  <a:pt x="3803904" y="2253996"/>
                </a:moveTo>
                <a:lnTo>
                  <a:pt x="3048" y="2253996"/>
                </a:lnTo>
                <a:lnTo>
                  <a:pt x="3048" y="2255520"/>
                </a:lnTo>
                <a:lnTo>
                  <a:pt x="3803904" y="2255520"/>
                </a:lnTo>
                <a:lnTo>
                  <a:pt x="3803904" y="2253996"/>
                </a:lnTo>
                <a:close/>
              </a:path>
              <a:path w="3807460" h="2257425">
                <a:moveTo>
                  <a:pt x="3803904" y="1524"/>
                </a:moveTo>
                <a:lnTo>
                  <a:pt x="3803904" y="2255520"/>
                </a:lnTo>
                <a:lnTo>
                  <a:pt x="3805428" y="2253996"/>
                </a:lnTo>
                <a:lnTo>
                  <a:pt x="3806952" y="2253996"/>
                </a:lnTo>
                <a:lnTo>
                  <a:pt x="3806952" y="3048"/>
                </a:lnTo>
                <a:lnTo>
                  <a:pt x="3805428" y="3048"/>
                </a:lnTo>
                <a:lnTo>
                  <a:pt x="3803904" y="1524"/>
                </a:lnTo>
                <a:close/>
              </a:path>
              <a:path w="3807460" h="2257425">
                <a:moveTo>
                  <a:pt x="3806952" y="2253996"/>
                </a:moveTo>
                <a:lnTo>
                  <a:pt x="3805428" y="2253996"/>
                </a:lnTo>
                <a:lnTo>
                  <a:pt x="3803904" y="2255520"/>
                </a:lnTo>
                <a:lnTo>
                  <a:pt x="3806952" y="2255520"/>
                </a:lnTo>
                <a:lnTo>
                  <a:pt x="3806952" y="2253996"/>
                </a:lnTo>
                <a:close/>
              </a:path>
              <a:path w="3807460" h="2257425">
                <a:moveTo>
                  <a:pt x="3048" y="1524"/>
                </a:moveTo>
                <a:lnTo>
                  <a:pt x="1524" y="3048"/>
                </a:lnTo>
                <a:lnTo>
                  <a:pt x="3048" y="3048"/>
                </a:lnTo>
                <a:lnTo>
                  <a:pt x="3048" y="1524"/>
                </a:lnTo>
                <a:close/>
              </a:path>
              <a:path w="3807460" h="2257425">
                <a:moveTo>
                  <a:pt x="3803904" y="1524"/>
                </a:moveTo>
                <a:lnTo>
                  <a:pt x="3048" y="1524"/>
                </a:lnTo>
                <a:lnTo>
                  <a:pt x="3048" y="3048"/>
                </a:lnTo>
                <a:lnTo>
                  <a:pt x="3803904" y="3048"/>
                </a:lnTo>
                <a:lnTo>
                  <a:pt x="3803904" y="1524"/>
                </a:lnTo>
                <a:close/>
              </a:path>
              <a:path w="3807460" h="2257425">
                <a:moveTo>
                  <a:pt x="3806952" y="1524"/>
                </a:moveTo>
                <a:lnTo>
                  <a:pt x="3803904" y="1524"/>
                </a:lnTo>
                <a:lnTo>
                  <a:pt x="3805428" y="3048"/>
                </a:lnTo>
                <a:lnTo>
                  <a:pt x="3806952" y="3048"/>
                </a:lnTo>
                <a:lnTo>
                  <a:pt x="3806952" y="1524"/>
                </a:lnTo>
                <a:close/>
              </a:path>
            </a:pathLst>
          </a:custGeom>
          <a:solidFill>
            <a:srgbClr val="000000"/>
          </a:solidFill>
        </p:spPr>
        <p:txBody>
          <a:bodyPr wrap="square" lIns="0" tIns="0" rIns="0" bIns="0" rtlCol="0"/>
          <a:lstStyle/>
          <a:p>
            <a:endParaRPr/>
          </a:p>
        </p:txBody>
      </p:sp>
      <p:sp>
        <p:nvSpPr>
          <p:cNvPr id="653" name="object 653"/>
          <p:cNvSpPr txBox="1"/>
          <p:nvPr/>
        </p:nvSpPr>
        <p:spPr>
          <a:xfrm>
            <a:off x="2157220" y="2008490"/>
            <a:ext cx="436245" cy="372745"/>
          </a:xfrm>
          <a:prstGeom prst="rect">
            <a:avLst/>
          </a:prstGeom>
        </p:spPr>
        <p:txBody>
          <a:bodyPr vert="horz" wrap="square" lIns="0" tIns="0" rIns="0" bIns="0" rtlCol="0">
            <a:spAutoFit/>
          </a:bodyPr>
          <a:lstStyle/>
          <a:p>
            <a:pPr marR="5080" indent="-635" algn="ctr">
              <a:lnSpc>
                <a:spcPct val="95600"/>
              </a:lnSpc>
            </a:pPr>
            <a:r>
              <a:rPr sz="850" b="1" spc="-5" dirty="0">
                <a:solidFill>
                  <a:srgbClr val="3F3F3F"/>
                </a:solidFill>
                <a:latin typeface="Arial"/>
                <a:cs typeface="Arial"/>
              </a:rPr>
              <a:t>Index  (2013  </a:t>
            </a:r>
            <a:r>
              <a:rPr sz="850" b="1" spc="-15" dirty="0">
                <a:solidFill>
                  <a:srgbClr val="3F3F3F"/>
                </a:solidFill>
                <a:latin typeface="Arial"/>
                <a:cs typeface="Arial"/>
              </a:rPr>
              <a:t>Q</a:t>
            </a:r>
            <a:r>
              <a:rPr sz="850" b="1" spc="-5" dirty="0">
                <a:solidFill>
                  <a:srgbClr val="3F3F3F"/>
                </a:solidFill>
                <a:latin typeface="Arial"/>
                <a:cs typeface="Arial"/>
              </a:rPr>
              <a:t>1=100)</a:t>
            </a:r>
            <a:endParaRPr sz="850">
              <a:latin typeface="Arial"/>
              <a:cs typeface="Arial"/>
            </a:endParaRPr>
          </a:p>
        </p:txBody>
      </p:sp>
      <p:sp>
        <p:nvSpPr>
          <p:cNvPr id="654" name="object 65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36</a:t>
            </a:fld>
            <a:endParaRPr spc="15"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37</a:t>
            </a:fld>
            <a:endParaRPr spc="15" dirty="0"/>
          </a:p>
        </p:txBody>
      </p:sp>
      <p:sp>
        <p:nvSpPr>
          <p:cNvPr id="2" name="object 2"/>
          <p:cNvSpPr txBox="1"/>
          <p:nvPr/>
        </p:nvSpPr>
        <p:spPr>
          <a:xfrm>
            <a:off x="1895348" y="850138"/>
            <a:ext cx="398526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9: Summary of New Contracts and Estimated Values for</a:t>
            </a:r>
            <a:r>
              <a:rPr sz="950" b="1" spc="75" dirty="0">
                <a:latin typeface="Arial"/>
                <a:cs typeface="Arial"/>
              </a:rPr>
              <a:t> </a:t>
            </a:r>
            <a:r>
              <a:rPr sz="950" b="1" spc="-10" dirty="0">
                <a:latin typeface="Arial"/>
                <a:cs typeface="Arial"/>
              </a:rPr>
              <a:t>Towers</a:t>
            </a:r>
            <a:endParaRPr sz="950">
              <a:latin typeface="Arial"/>
              <a:cs typeface="Arial"/>
            </a:endParaRPr>
          </a:p>
        </p:txBody>
      </p:sp>
      <p:graphicFrame>
        <p:nvGraphicFramePr>
          <p:cNvPr id="3" name="object 3"/>
          <p:cNvGraphicFramePr>
            <a:graphicFrameLocks noGrp="1"/>
          </p:cNvGraphicFramePr>
          <p:nvPr/>
        </p:nvGraphicFramePr>
        <p:xfrm>
          <a:off x="1380744" y="1069848"/>
          <a:ext cx="5461635" cy="4045585"/>
        </p:xfrm>
        <a:graphic>
          <a:graphicData uri="http://schemas.openxmlformats.org/drawingml/2006/table">
            <a:tbl>
              <a:tblPr firstRow="1" bandRow="1">
                <a:tableStyleId>{2D5ABB26-0587-4C30-8999-92F81FD0307C}</a:tableStyleId>
              </a:tblPr>
              <a:tblGrid>
                <a:gridCol w="1204340">
                  <a:extLst>
                    <a:ext uri="{9D8B030D-6E8A-4147-A177-3AD203B41FA5}">
                      <a16:colId xmlns:a16="http://schemas.microsoft.com/office/drawing/2014/main" val="20000"/>
                    </a:ext>
                  </a:extLst>
                </a:gridCol>
                <a:gridCol w="757809">
                  <a:extLst>
                    <a:ext uri="{9D8B030D-6E8A-4147-A177-3AD203B41FA5}">
                      <a16:colId xmlns:a16="http://schemas.microsoft.com/office/drawing/2014/main" val="20001"/>
                    </a:ext>
                  </a:extLst>
                </a:gridCol>
                <a:gridCol w="855344">
                  <a:extLst>
                    <a:ext uri="{9D8B030D-6E8A-4147-A177-3AD203B41FA5}">
                      <a16:colId xmlns:a16="http://schemas.microsoft.com/office/drawing/2014/main" val="20002"/>
                    </a:ext>
                  </a:extLst>
                </a:gridCol>
                <a:gridCol w="1183005">
                  <a:extLst>
                    <a:ext uri="{9D8B030D-6E8A-4147-A177-3AD203B41FA5}">
                      <a16:colId xmlns:a16="http://schemas.microsoft.com/office/drawing/2014/main" val="20003"/>
                    </a:ext>
                  </a:extLst>
                </a:gridCol>
                <a:gridCol w="713993">
                  <a:extLst>
                    <a:ext uri="{9D8B030D-6E8A-4147-A177-3AD203B41FA5}">
                      <a16:colId xmlns:a16="http://schemas.microsoft.com/office/drawing/2014/main" val="20004"/>
                    </a:ext>
                  </a:extLst>
                </a:gridCol>
                <a:gridCol w="737615">
                  <a:extLst>
                    <a:ext uri="{9D8B030D-6E8A-4147-A177-3AD203B41FA5}">
                      <a16:colId xmlns:a16="http://schemas.microsoft.com/office/drawing/2014/main" val="20005"/>
                    </a:ext>
                  </a:extLst>
                </a:gridCol>
              </a:tblGrid>
              <a:tr h="516255">
                <a:tc>
                  <a:txBody>
                    <a:bodyPr/>
                    <a:lstStyle/>
                    <a:p>
                      <a:pPr>
                        <a:lnSpc>
                          <a:spcPct val="100000"/>
                        </a:lnSpc>
                        <a:spcBef>
                          <a:spcPts val="50"/>
                        </a:spcBef>
                      </a:pPr>
                      <a:endParaRPr sz="1150">
                        <a:latin typeface="Times New Roman"/>
                        <a:cs typeface="Times New Roman"/>
                      </a:endParaRPr>
                    </a:p>
                    <a:p>
                      <a:pPr algn="ctr">
                        <a:lnSpc>
                          <a:spcPct val="100000"/>
                        </a:lnSpc>
                      </a:pPr>
                      <a:r>
                        <a:rPr sz="1000" spc="15" dirty="0">
                          <a:latin typeface="Arial"/>
                          <a:cs typeface="Arial"/>
                        </a:rPr>
                        <a:t>Buyer</a:t>
                      </a:r>
                      <a:endParaRPr sz="1000">
                        <a:latin typeface="Arial"/>
                        <a:cs typeface="Arial"/>
                      </a:endParaRPr>
                    </a:p>
                  </a:txBody>
                  <a:tcPr marL="0" marR="0" marT="635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975" indent="11430">
                        <a:lnSpc>
                          <a:spcPts val="1190"/>
                        </a:lnSpc>
                        <a:spcBef>
                          <a:spcPts val="835"/>
                        </a:spcBef>
                      </a:pPr>
                      <a:r>
                        <a:rPr sz="1000" spc="15" dirty="0">
                          <a:latin typeface="Arial"/>
                          <a:cs typeface="Arial"/>
                        </a:rPr>
                        <a:t>Country </a:t>
                      </a:r>
                      <a:r>
                        <a:rPr sz="1000" spc="10" dirty="0">
                          <a:latin typeface="Arial"/>
                          <a:cs typeface="Arial"/>
                        </a:rPr>
                        <a:t>of  </a:t>
                      </a:r>
                      <a:r>
                        <a:rPr sz="1000" dirty="0">
                          <a:latin typeface="Arial"/>
                          <a:cs typeface="Arial"/>
                        </a:rPr>
                        <a:t>Installa</a:t>
                      </a:r>
                      <a:r>
                        <a:rPr sz="1000" spc="5" dirty="0">
                          <a:latin typeface="Arial"/>
                          <a:cs typeface="Arial"/>
                        </a:rPr>
                        <a:t>t</a:t>
                      </a:r>
                      <a:r>
                        <a:rPr sz="1000" spc="-5" dirty="0">
                          <a:latin typeface="Arial"/>
                          <a:cs typeface="Arial"/>
                        </a:rPr>
                        <a:t>i</a:t>
                      </a:r>
                      <a:r>
                        <a:rPr sz="1000" dirty="0">
                          <a:latin typeface="Arial"/>
                          <a:cs typeface="Arial"/>
                        </a:rPr>
                        <a:t>on</a:t>
                      </a:r>
                      <a:endParaRPr sz="1000">
                        <a:latin typeface="Arial"/>
                        <a:cs typeface="Arial"/>
                      </a:endParaRPr>
                    </a:p>
                  </a:txBody>
                  <a:tcPr marL="0" marR="0" marT="106045"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50"/>
                        </a:spcBef>
                      </a:pPr>
                      <a:endParaRPr sz="1150">
                        <a:latin typeface="Times New Roman"/>
                        <a:cs typeface="Times New Roman"/>
                      </a:endParaRPr>
                    </a:p>
                    <a:p>
                      <a:pPr marL="183515">
                        <a:lnSpc>
                          <a:spcPct val="100000"/>
                        </a:lnSpc>
                      </a:pPr>
                      <a:r>
                        <a:rPr sz="1000" spc="10" dirty="0">
                          <a:latin typeface="Arial"/>
                          <a:cs typeface="Arial"/>
                        </a:rPr>
                        <a:t>Supplier</a:t>
                      </a:r>
                      <a:endParaRPr sz="1000">
                        <a:latin typeface="Arial"/>
                        <a:cs typeface="Arial"/>
                      </a:endParaRPr>
                    </a:p>
                  </a:txBody>
                  <a:tcPr marL="0" marR="0" marT="635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50"/>
                        </a:spcBef>
                      </a:pPr>
                      <a:endParaRPr sz="1150">
                        <a:latin typeface="Times New Roman"/>
                        <a:cs typeface="Times New Roman"/>
                      </a:endParaRPr>
                    </a:p>
                    <a:p>
                      <a:pPr marL="361315">
                        <a:lnSpc>
                          <a:spcPct val="100000"/>
                        </a:lnSpc>
                      </a:pPr>
                      <a:r>
                        <a:rPr sz="1000" spc="15" dirty="0">
                          <a:latin typeface="Arial"/>
                          <a:cs typeface="Arial"/>
                        </a:rPr>
                        <a:t>Product</a:t>
                      </a:r>
                      <a:endParaRPr sz="1000">
                        <a:latin typeface="Arial"/>
                        <a:cs typeface="Arial"/>
                      </a:endParaRPr>
                    </a:p>
                  </a:txBody>
                  <a:tcPr marL="0" marR="0" marT="6350"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2230" marR="54610" algn="ctr">
                        <a:lnSpc>
                          <a:spcPct val="99000"/>
                        </a:lnSpc>
                        <a:spcBef>
                          <a:spcPts val="204"/>
                        </a:spcBef>
                      </a:pPr>
                      <a:r>
                        <a:rPr sz="1000" spc="-5" dirty="0">
                          <a:latin typeface="Arial"/>
                          <a:cs typeface="Arial"/>
                        </a:rPr>
                        <a:t>Es</a:t>
                      </a:r>
                      <a:r>
                        <a:rPr sz="1000" spc="5" dirty="0">
                          <a:latin typeface="Arial"/>
                          <a:cs typeface="Arial"/>
                        </a:rPr>
                        <a:t>t</a:t>
                      </a:r>
                      <a:r>
                        <a:rPr sz="1000" spc="-10" dirty="0">
                          <a:latin typeface="Arial"/>
                          <a:cs typeface="Arial"/>
                        </a:rPr>
                        <a:t>i</a:t>
                      </a:r>
                      <a:r>
                        <a:rPr sz="1000" dirty="0">
                          <a:latin typeface="Arial"/>
                          <a:cs typeface="Arial"/>
                        </a:rPr>
                        <a:t>mated  </a:t>
                      </a:r>
                      <a:r>
                        <a:rPr sz="1000" spc="15" dirty="0">
                          <a:latin typeface="Arial"/>
                          <a:cs typeface="Arial"/>
                        </a:rPr>
                        <a:t>Value  </a:t>
                      </a:r>
                      <a:r>
                        <a:rPr sz="1000" spc="10" dirty="0">
                          <a:latin typeface="Arial"/>
                          <a:cs typeface="Arial"/>
                        </a:rPr>
                        <a:t>($m)</a:t>
                      </a:r>
                      <a:endParaRPr sz="1000">
                        <a:latin typeface="Arial"/>
                        <a:cs typeface="Arial"/>
                      </a:endParaRPr>
                    </a:p>
                  </a:txBody>
                  <a:tcPr marL="0" marR="0" marT="26034"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73660" marR="66675" algn="ctr">
                        <a:lnSpc>
                          <a:spcPct val="99000"/>
                        </a:lnSpc>
                        <a:spcBef>
                          <a:spcPts val="204"/>
                        </a:spcBef>
                      </a:pPr>
                      <a:r>
                        <a:rPr sz="1000" spc="-5" dirty="0">
                          <a:latin typeface="Arial"/>
                          <a:cs typeface="Arial"/>
                        </a:rPr>
                        <a:t>Es</a:t>
                      </a:r>
                      <a:r>
                        <a:rPr sz="1000" spc="5" dirty="0">
                          <a:latin typeface="Arial"/>
                          <a:cs typeface="Arial"/>
                        </a:rPr>
                        <a:t>t</a:t>
                      </a:r>
                      <a:r>
                        <a:rPr sz="1000" spc="-5" dirty="0">
                          <a:latin typeface="Arial"/>
                          <a:cs typeface="Arial"/>
                        </a:rPr>
                        <a:t>im</a:t>
                      </a:r>
                      <a:r>
                        <a:rPr sz="1000" dirty="0">
                          <a:latin typeface="Arial"/>
                          <a:cs typeface="Arial"/>
                        </a:rPr>
                        <a:t>ated  </a:t>
                      </a:r>
                      <a:r>
                        <a:rPr sz="1000" spc="10" dirty="0">
                          <a:latin typeface="Arial"/>
                          <a:cs typeface="Arial"/>
                        </a:rPr>
                        <a:t>Cost/Unit  ($m)</a:t>
                      </a:r>
                      <a:endParaRPr sz="1000">
                        <a:latin typeface="Arial"/>
                        <a:cs typeface="Arial"/>
                      </a:endParaRPr>
                    </a:p>
                  </a:txBody>
                  <a:tcPr marL="0" marR="0" marT="26034"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308228">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IOCL</a:t>
                      </a:r>
                      <a:r>
                        <a:rPr sz="1000" spc="-45" dirty="0">
                          <a:latin typeface="Arial"/>
                          <a:cs typeface="Arial"/>
                        </a:rPr>
                        <a:t> </a:t>
                      </a:r>
                      <a:r>
                        <a:rPr sz="1000" spc="10" dirty="0">
                          <a:latin typeface="Arial"/>
                          <a:cs typeface="Arial"/>
                        </a:rPr>
                        <a:t>(Paradip)</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India</a:t>
                      </a:r>
                      <a:endParaRPr sz="100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L="61594" marR="254000">
                        <a:lnSpc>
                          <a:spcPts val="1190"/>
                        </a:lnSpc>
                        <a:spcBef>
                          <a:spcPts val="15"/>
                        </a:spcBef>
                      </a:pPr>
                      <a:r>
                        <a:rPr sz="1000" spc="15" dirty="0">
                          <a:latin typeface="Arial"/>
                          <a:cs typeface="Arial"/>
                        </a:rPr>
                        <a:t>Larsen</a:t>
                      </a:r>
                      <a:r>
                        <a:rPr sz="1000" spc="-75" dirty="0">
                          <a:latin typeface="Arial"/>
                          <a:cs typeface="Arial"/>
                        </a:rPr>
                        <a:t> </a:t>
                      </a:r>
                      <a:r>
                        <a:rPr sz="1000" spc="20" dirty="0">
                          <a:latin typeface="Arial"/>
                          <a:cs typeface="Arial"/>
                        </a:rPr>
                        <a:t>&amp;  </a:t>
                      </a:r>
                      <a:r>
                        <a:rPr sz="1000" spc="15" dirty="0">
                          <a:latin typeface="Arial"/>
                          <a:cs typeface="Arial"/>
                        </a:rPr>
                        <a:t>Toubro</a:t>
                      </a:r>
                      <a:endParaRPr sz="1000">
                        <a:latin typeface="Arial"/>
                        <a:cs typeface="Arial"/>
                      </a:endParaRPr>
                    </a:p>
                  </a:txBody>
                  <a:tcPr marL="0" marR="0" marT="1905"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61594">
                        <a:lnSpc>
                          <a:spcPct val="100000"/>
                        </a:lnSpc>
                        <a:spcBef>
                          <a:spcPts val="555"/>
                        </a:spcBef>
                      </a:pPr>
                      <a:r>
                        <a:rPr sz="1000" spc="15" dirty="0">
                          <a:latin typeface="Arial"/>
                          <a:cs typeface="Arial"/>
                        </a:rPr>
                        <a:t>35</a:t>
                      </a:r>
                      <a:r>
                        <a:rPr sz="1000" spc="-80" dirty="0">
                          <a:latin typeface="Arial"/>
                          <a:cs typeface="Arial"/>
                        </a:rPr>
                        <a:t> </a:t>
                      </a:r>
                      <a:r>
                        <a:rPr sz="1000" spc="15" dirty="0">
                          <a:latin typeface="Arial"/>
                          <a:cs typeface="Arial"/>
                        </a:rPr>
                        <a:t>towers</a:t>
                      </a:r>
                      <a:endParaRPr sz="1000">
                        <a:latin typeface="Arial"/>
                        <a:cs typeface="Arial"/>
                      </a:endParaRPr>
                    </a:p>
                  </a:txBody>
                  <a:tcPr marL="0" marR="0" marT="70485"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53975" algn="r">
                        <a:lnSpc>
                          <a:spcPct val="100000"/>
                        </a:lnSpc>
                        <a:spcBef>
                          <a:spcPts val="555"/>
                        </a:spcBef>
                      </a:pPr>
                      <a:r>
                        <a:rPr sz="1000" dirty="0">
                          <a:latin typeface="Arial"/>
                          <a:cs typeface="Arial"/>
                        </a:rPr>
                        <a:t>$8.9</a:t>
                      </a:r>
                      <a:endParaRPr sz="1000">
                        <a:latin typeface="Arial"/>
                        <a:cs typeface="Arial"/>
                      </a:endParaRPr>
                    </a:p>
                  </a:txBody>
                  <a:tcPr marL="0" marR="0" marT="70485"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53975" algn="r">
                        <a:lnSpc>
                          <a:spcPct val="100000"/>
                        </a:lnSpc>
                        <a:spcBef>
                          <a:spcPts val="555"/>
                        </a:spcBef>
                      </a:pPr>
                      <a:r>
                        <a:rPr sz="1000" dirty="0">
                          <a:latin typeface="Arial"/>
                          <a:cs typeface="Arial"/>
                        </a:rPr>
                        <a:t>$0.</a:t>
                      </a:r>
                      <a:r>
                        <a:rPr sz="1000" spc="-5" dirty="0">
                          <a:latin typeface="Arial"/>
                          <a:cs typeface="Arial"/>
                        </a:rPr>
                        <a:t>2</a:t>
                      </a:r>
                      <a:r>
                        <a:rPr sz="1000" dirty="0">
                          <a:latin typeface="Arial"/>
                          <a:cs typeface="Arial"/>
                        </a:rPr>
                        <a:t>55</a:t>
                      </a:r>
                      <a:endParaRPr sz="1000">
                        <a:latin typeface="Arial"/>
                        <a:cs typeface="Arial"/>
                      </a:endParaRPr>
                    </a:p>
                  </a:txBody>
                  <a:tcPr marL="0" marR="0" marT="70485"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1"/>
                  </a:ext>
                </a:extLst>
              </a:tr>
              <a:tr h="609980">
                <a:tc>
                  <a:txBody>
                    <a:bodyPr/>
                    <a:lstStyle/>
                    <a:p>
                      <a:pPr>
                        <a:lnSpc>
                          <a:spcPct val="100000"/>
                        </a:lnSpc>
                      </a:pPr>
                      <a:endParaRPr sz="1100">
                        <a:latin typeface="Times New Roman"/>
                        <a:cs typeface="Times New Roman"/>
                      </a:endParaRPr>
                    </a:p>
                    <a:p>
                      <a:pPr>
                        <a:lnSpc>
                          <a:spcPct val="100000"/>
                        </a:lnSpc>
                        <a:spcBef>
                          <a:spcPts val="35"/>
                        </a:spcBef>
                      </a:pPr>
                      <a:endParaRPr sz="950">
                        <a:latin typeface="Times New Roman"/>
                        <a:cs typeface="Times New Roman"/>
                      </a:endParaRPr>
                    </a:p>
                    <a:p>
                      <a:pPr marL="61594" marR="435609">
                        <a:lnSpc>
                          <a:spcPts val="1190"/>
                        </a:lnSpc>
                      </a:pPr>
                      <a:r>
                        <a:rPr sz="1000" spc="15" dirty="0">
                          <a:latin typeface="Arial"/>
                          <a:cs typeface="Arial"/>
                        </a:rPr>
                        <a:t>Sinochem  </a:t>
                      </a:r>
                      <a:r>
                        <a:rPr sz="1000" dirty="0">
                          <a:latin typeface="Arial"/>
                          <a:cs typeface="Arial"/>
                        </a:rPr>
                        <a:t>(Guan</a:t>
                      </a:r>
                      <a:r>
                        <a:rPr sz="1000" spc="-10" dirty="0">
                          <a:latin typeface="Arial"/>
                          <a:cs typeface="Arial"/>
                        </a:rPr>
                        <a:t>z</a:t>
                      </a:r>
                      <a:r>
                        <a:rPr sz="1000" dirty="0">
                          <a:latin typeface="Arial"/>
                          <a:cs typeface="Arial"/>
                        </a:rPr>
                        <a:t>hou)</a:t>
                      </a:r>
                      <a:endParaRPr sz="100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25"/>
                        </a:spcBef>
                      </a:pPr>
                      <a:endParaRPr sz="850">
                        <a:latin typeface="Times New Roman"/>
                        <a:cs typeface="Times New Roman"/>
                      </a:endParaRPr>
                    </a:p>
                    <a:p>
                      <a:pPr marL="61594">
                        <a:lnSpc>
                          <a:spcPct val="100000"/>
                        </a:lnSpc>
                      </a:pPr>
                      <a:r>
                        <a:rPr sz="1000" spc="15" dirty="0">
                          <a:latin typeface="Arial"/>
                          <a:cs typeface="Arial"/>
                        </a:rPr>
                        <a:t>China</a:t>
                      </a:r>
                      <a:endParaRPr sz="100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35"/>
                        </a:spcBef>
                      </a:pPr>
                      <a:endParaRPr sz="950">
                        <a:latin typeface="Times New Roman"/>
                        <a:cs typeface="Times New Roman"/>
                      </a:endParaRPr>
                    </a:p>
                    <a:p>
                      <a:pPr marL="61594" marR="79375">
                        <a:lnSpc>
                          <a:spcPts val="1190"/>
                        </a:lnSpc>
                      </a:pPr>
                      <a:r>
                        <a:rPr sz="1000" spc="15" dirty="0">
                          <a:latin typeface="Arial"/>
                          <a:cs typeface="Arial"/>
                        </a:rPr>
                        <a:t>Sinopec  </a:t>
                      </a:r>
                      <a:r>
                        <a:rPr sz="1000" dirty="0">
                          <a:latin typeface="Arial"/>
                          <a:cs typeface="Arial"/>
                        </a:rPr>
                        <a:t>En</a:t>
                      </a:r>
                      <a:r>
                        <a:rPr sz="1000" spc="-5" dirty="0">
                          <a:latin typeface="Arial"/>
                          <a:cs typeface="Arial"/>
                        </a:rPr>
                        <a:t>gi</a:t>
                      </a:r>
                      <a:r>
                        <a:rPr sz="1000" dirty="0">
                          <a:latin typeface="Arial"/>
                          <a:cs typeface="Arial"/>
                        </a:rPr>
                        <a:t>neering</a:t>
                      </a:r>
                      <a:endParaRPr sz="100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marL="61594" algn="just">
                        <a:lnSpc>
                          <a:spcPts val="1165"/>
                        </a:lnSpc>
                      </a:pPr>
                      <a:r>
                        <a:rPr sz="1000" spc="15" dirty="0">
                          <a:latin typeface="Arial"/>
                          <a:cs typeface="Arial"/>
                        </a:rPr>
                        <a:t>32</a:t>
                      </a:r>
                      <a:r>
                        <a:rPr sz="1000" spc="-60" dirty="0">
                          <a:latin typeface="Arial"/>
                          <a:cs typeface="Arial"/>
                        </a:rPr>
                        <a:t> </a:t>
                      </a:r>
                      <a:r>
                        <a:rPr sz="1000" spc="10" dirty="0">
                          <a:latin typeface="Arial"/>
                          <a:cs typeface="Arial"/>
                        </a:rPr>
                        <a:t>towers;</a:t>
                      </a:r>
                      <a:endParaRPr sz="1000">
                        <a:latin typeface="Arial"/>
                        <a:cs typeface="Arial"/>
                      </a:endParaRPr>
                    </a:p>
                    <a:p>
                      <a:pPr marL="61594" marR="208915" algn="just">
                        <a:lnSpc>
                          <a:spcPts val="1190"/>
                        </a:lnSpc>
                        <a:spcBef>
                          <a:spcPts val="45"/>
                        </a:spcBef>
                      </a:pPr>
                      <a:r>
                        <a:rPr sz="1000" spc="15" dirty="0">
                          <a:latin typeface="Arial"/>
                          <a:cs typeface="Arial"/>
                        </a:rPr>
                        <a:t>reformers,</a:t>
                      </a:r>
                      <a:r>
                        <a:rPr sz="1000" spc="-60" dirty="0">
                          <a:latin typeface="Arial"/>
                          <a:cs typeface="Arial"/>
                        </a:rPr>
                        <a:t> </a:t>
                      </a:r>
                      <a:r>
                        <a:rPr sz="1000" spc="15" dirty="0">
                          <a:latin typeface="Arial"/>
                          <a:cs typeface="Arial"/>
                        </a:rPr>
                        <a:t>sour  water</a:t>
                      </a:r>
                      <a:r>
                        <a:rPr sz="1000" spc="-50" dirty="0">
                          <a:latin typeface="Arial"/>
                          <a:cs typeface="Arial"/>
                        </a:rPr>
                        <a:t> </a:t>
                      </a:r>
                      <a:r>
                        <a:rPr sz="1000" spc="10" dirty="0">
                          <a:latin typeface="Arial"/>
                          <a:cs typeface="Arial"/>
                        </a:rPr>
                        <a:t>strippers,  </a:t>
                      </a:r>
                      <a:r>
                        <a:rPr sz="1000" spc="15" dirty="0">
                          <a:latin typeface="Arial"/>
                          <a:cs typeface="Arial"/>
                        </a:rPr>
                        <a:t>aromatics</a:t>
                      </a:r>
                      <a:endParaRPr sz="100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20"/>
                        </a:spcBef>
                      </a:pPr>
                      <a:endParaRPr sz="1500">
                        <a:latin typeface="Times New Roman"/>
                        <a:cs typeface="Times New Roman"/>
                      </a:endParaRPr>
                    </a:p>
                    <a:p>
                      <a:pPr marR="53975" algn="r">
                        <a:lnSpc>
                          <a:spcPct val="100000"/>
                        </a:lnSpc>
                      </a:pPr>
                      <a:r>
                        <a:rPr sz="1000" dirty="0">
                          <a:latin typeface="Arial"/>
                          <a:cs typeface="Arial"/>
                        </a:rPr>
                        <a:t>$7.2</a:t>
                      </a:r>
                      <a:endParaRPr sz="1000">
                        <a:latin typeface="Arial"/>
                        <a:cs typeface="Arial"/>
                      </a:endParaRPr>
                    </a:p>
                  </a:txBody>
                  <a:tcPr marL="0" marR="0" marT="254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20"/>
                        </a:spcBef>
                      </a:pPr>
                      <a:endParaRPr sz="1500">
                        <a:latin typeface="Times New Roman"/>
                        <a:cs typeface="Times New Roman"/>
                      </a:endParaRPr>
                    </a:p>
                    <a:p>
                      <a:pPr marR="53975" algn="r">
                        <a:lnSpc>
                          <a:spcPct val="100000"/>
                        </a:lnSpc>
                      </a:pPr>
                      <a:r>
                        <a:rPr sz="1000" dirty="0">
                          <a:latin typeface="Arial"/>
                          <a:cs typeface="Arial"/>
                        </a:rPr>
                        <a:t>$0.</a:t>
                      </a:r>
                      <a:r>
                        <a:rPr sz="1000" spc="-5" dirty="0">
                          <a:latin typeface="Arial"/>
                          <a:cs typeface="Arial"/>
                        </a:rPr>
                        <a:t>2</a:t>
                      </a:r>
                      <a:r>
                        <a:rPr sz="1000" dirty="0">
                          <a:latin typeface="Arial"/>
                          <a:cs typeface="Arial"/>
                        </a:rPr>
                        <a:t>3</a:t>
                      </a:r>
                      <a:endParaRPr sz="1000">
                        <a:latin typeface="Arial"/>
                        <a:cs typeface="Arial"/>
                      </a:endParaRPr>
                    </a:p>
                  </a:txBody>
                  <a:tcPr marL="0" marR="0" marT="254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2"/>
                  </a:ext>
                </a:extLst>
              </a:tr>
              <a:tr h="459486">
                <a:tc>
                  <a:txBody>
                    <a:bodyPr/>
                    <a:lstStyle/>
                    <a:p>
                      <a:pPr marL="61594" marR="384175">
                        <a:lnSpc>
                          <a:spcPts val="1180"/>
                        </a:lnSpc>
                        <a:spcBef>
                          <a:spcPts val="25"/>
                        </a:spcBef>
                      </a:pPr>
                      <a:r>
                        <a:rPr sz="1000" dirty="0">
                          <a:latin typeface="Arial"/>
                          <a:cs typeface="Arial"/>
                        </a:rPr>
                        <a:t>Che</a:t>
                      </a:r>
                      <a:r>
                        <a:rPr sz="1000" spc="-10" dirty="0">
                          <a:latin typeface="Arial"/>
                          <a:cs typeface="Arial"/>
                        </a:rPr>
                        <a:t>s</a:t>
                      </a:r>
                      <a:r>
                        <a:rPr sz="1000" dirty="0">
                          <a:latin typeface="Arial"/>
                          <a:cs typeface="Arial"/>
                        </a:rPr>
                        <a:t>apeake  </a:t>
                      </a:r>
                      <a:r>
                        <a:rPr sz="1000" spc="15" dirty="0">
                          <a:latin typeface="Arial"/>
                          <a:cs typeface="Arial"/>
                        </a:rPr>
                        <a:t>Energy</a:t>
                      </a:r>
                      <a:endParaRPr sz="1000">
                        <a:latin typeface="Arial"/>
                        <a:cs typeface="Arial"/>
                      </a:endParaRPr>
                    </a:p>
                    <a:p>
                      <a:pPr marL="61594">
                        <a:lnSpc>
                          <a:spcPts val="1160"/>
                        </a:lnSpc>
                      </a:pPr>
                      <a:r>
                        <a:rPr sz="1000" spc="15" dirty="0">
                          <a:latin typeface="Arial"/>
                          <a:cs typeface="Arial"/>
                        </a:rPr>
                        <a:t>(Kensington)</a:t>
                      </a:r>
                      <a:endParaRPr sz="1000">
                        <a:latin typeface="Arial"/>
                        <a:cs typeface="Arial"/>
                      </a:endParaRPr>
                    </a:p>
                  </a:txBody>
                  <a:tcPr marL="0" marR="0" marT="3175"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20" dirty="0">
                          <a:latin typeface="Arial"/>
                          <a:cs typeface="Arial"/>
                        </a:rPr>
                        <a:t>US</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ts val="1195"/>
                        </a:lnSpc>
                        <a:spcBef>
                          <a:spcPts val="5"/>
                        </a:spcBef>
                      </a:pPr>
                      <a:r>
                        <a:rPr sz="1000" spc="15" dirty="0">
                          <a:latin typeface="Arial"/>
                          <a:cs typeface="Arial"/>
                        </a:rPr>
                        <a:t>M3</a:t>
                      </a:r>
                      <a:endParaRPr sz="1000">
                        <a:latin typeface="Arial"/>
                        <a:cs typeface="Arial"/>
                      </a:endParaRPr>
                    </a:p>
                    <a:p>
                      <a:pPr marL="61594">
                        <a:lnSpc>
                          <a:spcPts val="1195"/>
                        </a:lnSpc>
                      </a:pPr>
                      <a:r>
                        <a:rPr sz="1000" spc="15" dirty="0">
                          <a:latin typeface="Arial"/>
                          <a:cs typeface="Arial"/>
                        </a:rPr>
                        <a:t>Midstream</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3</a:t>
                      </a:r>
                      <a:r>
                        <a:rPr sz="1000" spc="-75" dirty="0">
                          <a:latin typeface="Arial"/>
                          <a:cs typeface="Arial"/>
                        </a:rPr>
                        <a:t> </a:t>
                      </a:r>
                      <a:r>
                        <a:rPr sz="1000" spc="15" dirty="0">
                          <a:latin typeface="Arial"/>
                          <a:cs typeface="Arial"/>
                        </a:rPr>
                        <a:t>demethanizers</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$1.58</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$0.</a:t>
                      </a:r>
                      <a:r>
                        <a:rPr sz="1000" spc="-5" dirty="0">
                          <a:latin typeface="Arial"/>
                          <a:cs typeface="Arial"/>
                        </a:rPr>
                        <a:t>5</a:t>
                      </a:r>
                      <a:r>
                        <a:rPr sz="1000" dirty="0">
                          <a:latin typeface="Arial"/>
                          <a:cs typeface="Arial"/>
                        </a:rPr>
                        <a:t>3</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611123">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25"/>
                        </a:spcBef>
                      </a:pPr>
                      <a:endParaRPr sz="850">
                        <a:latin typeface="Times New Roman"/>
                        <a:cs typeface="Times New Roman"/>
                      </a:endParaRPr>
                    </a:p>
                    <a:p>
                      <a:pPr marL="61594">
                        <a:lnSpc>
                          <a:spcPct val="100000"/>
                        </a:lnSpc>
                      </a:pPr>
                      <a:r>
                        <a:rPr sz="1000" spc="10" dirty="0">
                          <a:latin typeface="Arial"/>
                          <a:cs typeface="Arial"/>
                        </a:rPr>
                        <a:t>Lukoil</a:t>
                      </a:r>
                      <a:r>
                        <a:rPr sz="1000" spc="-75" dirty="0">
                          <a:latin typeface="Arial"/>
                          <a:cs typeface="Arial"/>
                        </a:rPr>
                        <a:t> </a:t>
                      </a:r>
                      <a:r>
                        <a:rPr sz="1000" spc="15" dirty="0">
                          <a:latin typeface="Arial"/>
                          <a:cs typeface="Arial"/>
                        </a:rPr>
                        <a:t>(Volgorad)</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25"/>
                        </a:spcBef>
                      </a:pPr>
                      <a:endParaRPr sz="850">
                        <a:latin typeface="Times New Roman"/>
                        <a:cs typeface="Times New Roman"/>
                      </a:endParaRPr>
                    </a:p>
                    <a:p>
                      <a:pPr marL="61594">
                        <a:lnSpc>
                          <a:spcPct val="100000"/>
                        </a:lnSpc>
                      </a:pPr>
                      <a:r>
                        <a:rPr sz="1000" spc="10" dirty="0">
                          <a:latin typeface="Arial"/>
                          <a:cs typeface="Arial"/>
                        </a:rPr>
                        <a:t>Russia</a:t>
                      </a:r>
                      <a:endParaRPr sz="100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25"/>
                        </a:spcBef>
                      </a:pPr>
                      <a:endParaRPr sz="850">
                        <a:latin typeface="Times New Roman"/>
                        <a:cs typeface="Times New Roman"/>
                      </a:endParaRPr>
                    </a:p>
                    <a:p>
                      <a:pPr marL="61594">
                        <a:lnSpc>
                          <a:spcPct val="100000"/>
                        </a:lnSpc>
                      </a:pPr>
                      <a:r>
                        <a:rPr sz="1000" spc="15" dirty="0">
                          <a:latin typeface="Arial"/>
                          <a:cs typeface="Arial"/>
                        </a:rPr>
                        <a:t>OMZ</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marL="61594" marR="215900">
                        <a:lnSpc>
                          <a:spcPts val="1190"/>
                        </a:lnSpc>
                        <a:spcBef>
                          <a:spcPts val="15"/>
                        </a:spcBef>
                      </a:pPr>
                      <a:r>
                        <a:rPr sz="1000" spc="15" dirty="0">
                          <a:latin typeface="Arial"/>
                          <a:cs typeface="Arial"/>
                        </a:rPr>
                        <a:t>6 </a:t>
                      </a:r>
                      <a:r>
                        <a:rPr sz="1000" spc="10" dirty="0">
                          <a:latin typeface="Arial"/>
                          <a:cs typeface="Arial"/>
                        </a:rPr>
                        <a:t>towers;</a:t>
                      </a:r>
                      <a:r>
                        <a:rPr sz="1000" spc="-60" dirty="0">
                          <a:latin typeface="Arial"/>
                          <a:cs typeface="Arial"/>
                        </a:rPr>
                        <a:t> </a:t>
                      </a:r>
                      <a:r>
                        <a:rPr sz="1000" spc="15" dirty="0">
                          <a:latin typeface="Arial"/>
                          <a:cs typeface="Arial"/>
                        </a:rPr>
                        <a:t>water  and</a:t>
                      </a:r>
                      <a:r>
                        <a:rPr sz="1000" spc="-70" dirty="0">
                          <a:latin typeface="Arial"/>
                          <a:cs typeface="Arial"/>
                        </a:rPr>
                        <a:t> </a:t>
                      </a:r>
                      <a:r>
                        <a:rPr sz="1000" spc="15" dirty="0">
                          <a:latin typeface="Arial"/>
                          <a:cs typeface="Arial"/>
                        </a:rPr>
                        <a:t>CO</a:t>
                      </a:r>
                      <a:r>
                        <a:rPr sz="975" spc="22" baseline="-12820" dirty="0">
                          <a:latin typeface="Arial"/>
                          <a:cs typeface="Arial"/>
                        </a:rPr>
                        <a:t>2</a:t>
                      </a:r>
                      <a:endParaRPr sz="975" baseline="-12820">
                        <a:latin typeface="Arial"/>
                        <a:cs typeface="Arial"/>
                      </a:endParaRPr>
                    </a:p>
                    <a:p>
                      <a:pPr marL="61594" marR="545465">
                        <a:lnSpc>
                          <a:spcPts val="1190"/>
                        </a:lnSpc>
                        <a:spcBef>
                          <a:spcPts val="5"/>
                        </a:spcBef>
                      </a:pPr>
                      <a:r>
                        <a:rPr sz="1000" spc="10" dirty="0">
                          <a:latin typeface="Arial"/>
                          <a:cs typeface="Arial"/>
                        </a:rPr>
                        <a:t>strippers,  </a:t>
                      </a:r>
                      <a:r>
                        <a:rPr sz="1000" dirty="0">
                          <a:latin typeface="Arial"/>
                          <a:cs typeface="Arial"/>
                        </a:rPr>
                        <a:t>refo</a:t>
                      </a:r>
                      <a:r>
                        <a:rPr sz="1000" spc="-5" dirty="0">
                          <a:latin typeface="Arial"/>
                          <a:cs typeface="Arial"/>
                        </a:rPr>
                        <a:t>rm</a:t>
                      </a:r>
                      <a:r>
                        <a:rPr sz="1000" dirty="0">
                          <a:latin typeface="Arial"/>
                          <a:cs typeface="Arial"/>
                        </a:rPr>
                        <a:t>e</a:t>
                      </a:r>
                      <a:r>
                        <a:rPr sz="1000" spc="-5" dirty="0">
                          <a:latin typeface="Arial"/>
                          <a:cs typeface="Arial"/>
                        </a:rPr>
                        <a:t>r</a:t>
                      </a:r>
                      <a:r>
                        <a:rPr sz="1000" dirty="0">
                          <a:latin typeface="Arial"/>
                          <a:cs typeface="Arial"/>
                        </a:rPr>
                        <a:t>s</a:t>
                      </a:r>
                      <a:endParaRPr sz="1000">
                        <a:latin typeface="Arial"/>
                        <a:cs typeface="Arial"/>
                      </a:endParaRPr>
                    </a:p>
                  </a:txBody>
                  <a:tcPr marL="0" marR="0" marT="1905" marB="0">
                    <a:lnL w="5333">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1500">
                        <a:latin typeface="Times New Roman"/>
                        <a:cs typeface="Times New Roman"/>
                      </a:endParaRPr>
                    </a:p>
                    <a:p>
                      <a:pPr marR="53975" algn="r">
                        <a:lnSpc>
                          <a:spcPct val="100000"/>
                        </a:lnSpc>
                        <a:spcBef>
                          <a:spcPts val="5"/>
                        </a:spcBef>
                      </a:pPr>
                      <a:r>
                        <a:rPr sz="1000" dirty="0">
                          <a:latin typeface="Arial"/>
                          <a:cs typeface="Arial"/>
                        </a:rPr>
                        <a:t>$1.29</a:t>
                      </a:r>
                      <a:endParaRPr sz="100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1500">
                        <a:latin typeface="Times New Roman"/>
                        <a:cs typeface="Times New Roman"/>
                      </a:endParaRPr>
                    </a:p>
                    <a:p>
                      <a:pPr marR="53975" algn="r">
                        <a:lnSpc>
                          <a:spcPct val="100000"/>
                        </a:lnSpc>
                        <a:spcBef>
                          <a:spcPts val="5"/>
                        </a:spcBef>
                      </a:pPr>
                      <a:r>
                        <a:rPr sz="1000" dirty="0">
                          <a:latin typeface="Arial"/>
                          <a:cs typeface="Arial"/>
                        </a:rPr>
                        <a:t>$0.</a:t>
                      </a:r>
                      <a:r>
                        <a:rPr sz="1000" spc="-5" dirty="0">
                          <a:latin typeface="Arial"/>
                          <a:cs typeface="Arial"/>
                        </a:rPr>
                        <a:t>2</a:t>
                      </a:r>
                      <a:r>
                        <a:rPr sz="1000" dirty="0">
                          <a:latin typeface="Arial"/>
                          <a:cs typeface="Arial"/>
                        </a:rPr>
                        <a:t>2</a:t>
                      </a:r>
                      <a:endParaRPr sz="1000">
                        <a:latin typeface="Arial"/>
                        <a:cs typeface="Arial"/>
                      </a:endParaRPr>
                    </a:p>
                  </a:txBody>
                  <a:tcPr marL="0" marR="0" marT="3175"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r h="308229">
                <a:tc>
                  <a:txBody>
                    <a:bodyPr/>
                    <a:lstStyle/>
                    <a:p>
                      <a:pPr marL="61594" marR="71755">
                        <a:lnSpc>
                          <a:spcPts val="1190"/>
                        </a:lnSpc>
                        <a:spcBef>
                          <a:spcPts val="5"/>
                        </a:spcBef>
                      </a:pPr>
                      <a:r>
                        <a:rPr sz="1000" dirty="0">
                          <a:latin typeface="Arial"/>
                          <a:cs typeface="Arial"/>
                        </a:rPr>
                        <a:t>Nefte</a:t>
                      </a:r>
                      <a:r>
                        <a:rPr sz="1000" spc="-5" dirty="0">
                          <a:latin typeface="Arial"/>
                          <a:cs typeface="Arial"/>
                        </a:rPr>
                        <a:t>G</a:t>
                      </a:r>
                      <a:r>
                        <a:rPr sz="1000" dirty="0">
                          <a:latin typeface="Arial"/>
                          <a:cs typeface="Arial"/>
                        </a:rPr>
                        <a:t>azI</a:t>
                      </a:r>
                      <a:r>
                        <a:rPr sz="1000" spc="5" dirty="0">
                          <a:latin typeface="Arial"/>
                          <a:cs typeface="Arial"/>
                        </a:rPr>
                        <a:t>n</a:t>
                      </a:r>
                      <a:r>
                        <a:rPr sz="1000" dirty="0">
                          <a:latin typeface="Arial"/>
                          <a:cs typeface="Arial"/>
                        </a:rPr>
                        <a:t>du</a:t>
                      </a:r>
                      <a:r>
                        <a:rPr sz="1000" spc="-10" dirty="0">
                          <a:latin typeface="Arial"/>
                          <a:cs typeface="Arial"/>
                        </a:rPr>
                        <a:t>s</a:t>
                      </a:r>
                      <a:r>
                        <a:rPr sz="1000" dirty="0">
                          <a:latin typeface="Arial"/>
                          <a:cs typeface="Arial"/>
                        </a:rPr>
                        <a:t>tr</a:t>
                      </a:r>
                      <a:r>
                        <a:rPr sz="1000" spc="-10" dirty="0">
                          <a:latin typeface="Arial"/>
                          <a:cs typeface="Arial"/>
                        </a:rPr>
                        <a:t>i</a:t>
                      </a:r>
                      <a:r>
                        <a:rPr sz="1000" dirty="0">
                          <a:latin typeface="Arial"/>
                          <a:cs typeface="Arial"/>
                        </a:rPr>
                        <a:t>a  </a:t>
                      </a:r>
                      <a:r>
                        <a:rPr sz="1000" spc="10" dirty="0">
                          <a:latin typeface="Arial"/>
                          <a:cs typeface="Arial"/>
                        </a:rPr>
                        <a:t>(Afipksy)</a:t>
                      </a:r>
                      <a:endParaRPr sz="1000">
                        <a:latin typeface="Arial"/>
                        <a:cs typeface="Arial"/>
                      </a:endParaRPr>
                    </a:p>
                  </a:txBody>
                  <a:tcPr marL="0" marR="0" marT="635" marB="0">
                    <a:lnL w="6096">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Russia</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OMZ</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tc>
                  <a:txBody>
                    <a:bodyPr/>
                    <a:lstStyle/>
                    <a:p>
                      <a:pPr marL="61594" marR="77470">
                        <a:lnSpc>
                          <a:spcPts val="1190"/>
                        </a:lnSpc>
                        <a:spcBef>
                          <a:spcPts val="5"/>
                        </a:spcBef>
                      </a:pPr>
                      <a:r>
                        <a:rPr sz="1000" spc="10" dirty="0">
                          <a:latin typeface="Arial"/>
                          <a:cs typeface="Arial"/>
                        </a:rPr>
                        <a:t>Stripper,  regenerator,</a:t>
                      </a:r>
                      <a:r>
                        <a:rPr sz="1000" spc="-35" dirty="0">
                          <a:latin typeface="Arial"/>
                          <a:cs typeface="Arial"/>
                        </a:rPr>
                        <a:t> </a:t>
                      </a:r>
                      <a:r>
                        <a:rPr sz="1000" spc="20" dirty="0">
                          <a:latin typeface="Arial"/>
                          <a:cs typeface="Arial"/>
                        </a:rPr>
                        <a:t>SRU</a:t>
                      </a:r>
                      <a:endParaRPr sz="1000">
                        <a:latin typeface="Arial"/>
                        <a:cs typeface="Arial"/>
                      </a:endParaRPr>
                    </a:p>
                  </a:txBody>
                  <a:tcPr marL="0" marR="0" marT="635" marB="0">
                    <a:lnL w="5333">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marR="53975" algn="r">
                        <a:lnSpc>
                          <a:spcPct val="100000"/>
                        </a:lnSpc>
                        <a:spcBef>
                          <a:spcPts val="550"/>
                        </a:spcBef>
                      </a:pPr>
                      <a:r>
                        <a:rPr sz="1000" dirty="0">
                          <a:latin typeface="Arial"/>
                          <a:cs typeface="Arial"/>
                        </a:rPr>
                        <a:t>$0.59</a:t>
                      </a:r>
                      <a:endParaRPr sz="1000">
                        <a:latin typeface="Arial"/>
                        <a:cs typeface="Arial"/>
                      </a:endParaRPr>
                    </a:p>
                  </a:txBody>
                  <a:tcPr marL="0" marR="0" marT="69850" marB="0">
                    <a:lnL w="6096">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marR="53975" algn="r">
                        <a:lnSpc>
                          <a:spcPct val="100000"/>
                        </a:lnSpc>
                        <a:spcBef>
                          <a:spcPts val="550"/>
                        </a:spcBef>
                      </a:pPr>
                      <a:r>
                        <a:rPr sz="1000" dirty="0">
                          <a:latin typeface="Arial"/>
                          <a:cs typeface="Arial"/>
                        </a:rPr>
                        <a:t>$0.</a:t>
                      </a:r>
                      <a:r>
                        <a:rPr sz="1000" spc="-5" dirty="0">
                          <a:latin typeface="Arial"/>
                          <a:cs typeface="Arial"/>
                        </a:rPr>
                        <a:t>2</a:t>
                      </a:r>
                      <a:r>
                        <a:rPr sz="1000" dirty="0">
                          <a:latin typeface="Arial"/>
                          <a:cs typeface="Arial"/>
                        </a:rPr>
                        <a:t>0</a:t>
                      </a:r>
                      <a:endParaRPr sz="1000">
                        <a:latin typeface="Arial"/>
                        <a:cs typeface="Arial"/>
                      </a:endParaRPr>
                    </a:p>
                  </a:txBody>
                  <a:tcPr marL="0" marR="0" marT="69850" marB="0">
                    <a:lnL w="6096">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extLst>
                  <a:ext uri="{0D108BD9-81ED-4DB2-BD59-A6C34878D82A}">
                    <a16:rowId xmlns:a16="http://schemas.microsoft.com/office/drawing/2014/main" val="10005"/>
                  </a:ext>
                </a:extLst>
              </a:tr>
              <a:tr h="308228">
                <a:tc>
                  <a:txBody>
                    <a:bodyPr/>
                    <a:lstStyle/>
                    <a:p>
                      <a:pPr marL="61594" marR="217170">
                        <a:lnSpc>
                          <a:spcPts val="1190"/>
                        </a:lnSpc>
                        <a:spcBef>
                          <a:spcPts val="10"/>
                        </a:spcBef>
                      </a:pPr>
                      <a:r>
                        <a:rPr sz="1000" spc="20" dirty="0">
                          <a:latin typeface="Arial"/>
                          <a:cs typeface="Arial"/>
                        </a:rPr>
                        <a:t>SK</a:t>
                      </a:r>
                      <a:r>
                        <a:rPr sz="1000" spc="-85" dirty="0">
                          <a:latin typeface="Arial"/>
                          <a:cs typeface="Arial"/>
                        </a:rPr>
                        <a:t> </a:t>
                      </a:r>
                      <a:r>
                        <a:rPr sz="1000" spc="15" dirty="0">
                          <a:latin typeface="Arial"/>
                          <a:cs typeface="Arial"/>
                        </a:rPr>
                        <a:t>Engineering  </a:t>
                      </a:r>
                      <a:r>
                        <a:rPr sz="1000" spc="10" dirty="0">
                          <a:latin typeface="Arial"/>
                          <a:cs typeface="Arial"/>
                        </a:rPr>
                        <a:t>(Wasit)</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marL="61594" marR="303530">
                        <a:lnSpc>
                          <a:spcPts val="1190"/>
                        </a:lnSpc>
                        <a:spcBef>
                          <a:spcPts val="10"/>
                        </a:spcBef>
                      </a:pPr>
                      <a:r>
                        <a:rPr sz="1000" spc="15" dirty="0">
                          <a:latin typeface="Arial"/>
                          <a:cs typeface="Arial"/>
                        </a:rPr>
                        <a:t>Saudi  </a:t>
                      </a:r>
                      <a:r>
                        <a:rPr sz="1000" dirty="0">
                          <a:latin typeface="Arial"/>
                          <a:cs typeface="Arial"/>
                        </a:rPr>
                        <a:t>Ar</a:t>
                      </a:r>
                      <a:r>
                        <a:rPr sz="1000" spc="-5" dirty="0">
                          <a:latin typeface="Arial"/>
                          <a:cs typeface="Arial"/>
                        </a:rPr>
                        <a:t>a</a:t>
                      </a:r>
                      <a:r>
                        <a:rPr sz="1000" dirty="0">
                          <a:latin typeface="Arial"/>
                          <a:cs typeface="Arial"/>
                        </a:rPr>
                        <a:t>b</a:t>
                      </a:r>
                      <a:r>
                        <a:rPr sz="1000" spc="-5" dirty="0">
                          <a:latin typeface="Arial"/>
                          <a:cs typeface="Arial"/>
                        </a:rPr>
                        <a:t>ia</a:t>
                      </a:r>
                      <a:endParaRPr sz="1000">
                        <a:latin typeface="Arial"/>
                        <a:cs typeface="Arial"/>
                      </a:endParaRPr>
                    </a:p>
                  </a:txBody>
                  <a:tcPr marL="0" marR="0" marT="1270" marB="0">
                    <a:lnL w="5333">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5" dirty="0">
                          <a:latin typeface="Arial"/>
                          <a:cs typeface="Arial"/>
                        </a:rPr>
                        <a:t>Doosan</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marL="61594">
                        <a:lnSpc>
                          <a:spcPct val="100000"/>
                        </a:lnSpc>
                        <a:spcBef>
                          <a:spcPts val="560"/>
                        </a:spcBef>
                      </a:pPr>
                      <a:r>
                        <a:rPr sz="1000" spc="15" dirty="0">
                          <a:latin typeface="Arial"/>
                          <a:cs typeface="Arial"/>
                        </a:rPr>
                        <a:t>Depropanizer</a:t>
                      </a:r>
                      <a:endParaRPr sz="1000">
                        <a:latin typeface="Arial"/>
                        <a:cs typeface="Arial"/>
                      </a:endParaRPr>
                    </a:p>
                  </a:txBody>
                  <a:tcPr marL="0" marR="0" marT="71120" marB="0">
                    <a:lnL w="5333">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$0.33</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$0.</a:t>
                      </a:r>
                      <a:r>
                        <a:rPr sz="1000" spc="-5" dirty="0">
                          <a:latin typeface="Arial"/>
                          <a:cs typeface="Arial"/>
                        </a:rPr>
                        <a:t>3</a:t>
                      </a:r>
                      <a:r>
                        <a:rPr sz="1000" dirty="0">
                          <a:latin typeface="Arial"/>
                          <a:cs typeface="Arial"/>
                        </a:rPr>
                        <a:t>3</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06"/>
                  </a:ext>
                </a:extLst>
              </a:tr>
              <a:tr h="458724">
                <a:tc>
                  <a:txBody>
                    <a:bodyPr/>
                    <a:lstStyle/>
                    <a:p>
                      <a:pPr marL="61594" marR="428625">
                        <a:lnSpc>
                          <a:spcPts val="1190"/>
                        </a:lnSpc>
                        <a:spcBef>
                          <a:spcPts val="15"/>
                        </a:spcBef>
                      </a:pPr>
                      <a:r>
                        <a:rPr sz="1000" spc="15" dirty="0">
                          <a:latin typeface="Arial"/>
                          <a:cs typeface="Arial"/>
                        </a:rPr>
                        <a:t>Samsung  </a:t>
                      </a:r>
                      <a:r>
                        <a:rPr sz="1000" dirty="0">
                          <a:latin typeface="Arial"/>
                          <a:cs typeface="Arial"/>
                        </a:rPr>
                        <a:t>E</a:t>
                      </a:r>
                      <a:r>
                        <a:rPr sz="1000" spc="-5" dirty="0">
                          <a:latin typeface="Arial"/>
                          <a:cs typeface="Arial"/>
                        </a:rPr>
                        <a:t>n</a:t>
                      </a:r>
                      <a:r>
                        <a:rPr sz="1000" dirty="0">
                          <a:latin typeface="Arial"/>
                          <a:cs typeface="Arial"/>
                        </a:rPr>
                        <a:t>gineering  </a:t>
                      </a:r>
                      <a:r>
                        <a:rPr sz="1000" spc="15" dirty="0">
                          <a:latin typeface="Arial"/>
                          <a:cs typeface="Arial"/>
                        </a:rPr>
                        <a:t>(Shaybah)</a:t>
                      </a:r>
                      <a:endParaRPr sz="1000">
                        <a:latin typeface="Arial"/>
                        <a:cs typeface="Arial"/>
                      </a:endParaRPr>
                    </a:p>
                  </a:txBody>
                  <a:tcPr marL="0" marR="0" marT="1905"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50"/>
                        </a:spcBef>
                      </a:pPr>
                      <a:endParaRPr sz="1000">
                        <a:latin typeface="Times New Roman"/>
                        <a:cs typeface="Times New Roman"/>
                      </a:endParaRPr>
                    </a:p>
                    <a:p>
                      <a:pPr marL="61594" marR="303530">
                        <a:lnSpc>
                          <a:spcPts val="1190"/>
                        </a:lnSpc>
                      </a:pPr>
                      <a:r>
                        <a:rPr sz="1000" spc="15" dirty="0">
                          <a:latin typeface="Arial"/>
                          <a:cs typeface="Arial"/>
                        </a:rPr>
                        <a:t>Saudi  </a:t>
                      </a:r>
                      <a:r>
                        <a:rPr sz="1000" dirty="0">
                          <a:latin typeface="Arial"/>
                          <a:cs typeface="Arial"/>
                        </a:rPr>
                        <a:t>Ar</a:t>
                      </a:r>
                      <a:r>
                        <a:rPr sz="1000" spc="-5" dirty="0">
                          <a:latin typeface="Arial"/>
                          <a:cs typeface="Arial"/>
                        </a:rPr>
                        <a:t>a</a:t>
                      </a:r>
                      <a:r>
                        <a:rPr sz="1000" dirty="0">
                          <a:latin typeface="Arial"/>
                          <a:cs typeface="Arial"/>
                        </a:rPr>
                        <a:t>bia</a:t>
                      </a:r>
                      <a:endParaRPr sz="1000">
                        <a:latin typeface="Arial"/>
                        <a:cs typeface="Arial"/>
                      </a:endParaRPr>
                    </a:p>
                  </a:txBody>
                  <a:tcPr marL="0" marR="0" marT="635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50"/>
                        </a:spcBef>
                      </a:pPr>
                      <a:endParaRPr sz="1000">
                        <a:latin typeface="Times New Roman"/>
                        <a:cs typeface="Times New Roman"/>
                      </a:endParaRPr>
                    </a:p>
                    <a:p>
                      <a:pPr marL="61594" marR="130175">
                        <a:lnSpc>
                          <a:spcPts val="1190"/>
                        </a:lnSpc>
                      </a:pPr>
                      <a:r>
                        <a:rPr sz="1000" spc="10" dirty="0">
                          <a:latin typeface="Arial"/>
                          <a:cs typeface="Arial"/>
                        </a:rPr>
                        <a:t>Gulf</a:t>
                      </a:r>
                      <a:r>
                        <a:rPr sz="1000" spc="-55" dirty="0">
                          <a:latin typeface="Arial"/>
                          <a:cs typeface="Arial"/>
                        </a:rPr>
                        <a:t> </a:t>
                      </a:r>
                      <a:r>
                        <a:rPr sz="1000" spc="15" dirty="0">
                          <a:latin typeface="Arial"/>
                          <a:cs typeface="Arial"/>
                        </a:rPr>
                        <a:t>Heavy  </a:t>
                      </a:r>
                      <a:r>
                        <a:rPr sz="1000" spc="10" dirty="0">
                          <a:latin typeface="Arial"/>
                          <a:cs typeface="Arial"/>
                        </a:rPr>
                        <a:t>Industries</a:t>
                      </a:r>
                      <a:endParaRPr sz="1000">
                        <a:latin typeface="Arial"/>
                        <a:cs typeface="Arial"/>
                      </a:endParaRPr>
                    </a:p>
                  </a:txBody>
                  <a:tcPr marL="0" marR="0" marT="635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marL="61594" marR="260350">
                        <a:lnSpc>
                          <a:spcPct val="100000"/>
                        </a:lnSpc>
                        <a:spcBef>
                          <a:spcPts val="555"/>
                        </a:spcBef>
                      </a:pPr>
                      <a:r>
                        <a:rPr sz="1000" spc="10" dirty="0">
                          <a:latin typeface="Arial"/>
                          <a:cs typeface="Arial"/>
                        </a:rPr>
                        <a:t>Stainless</a:t>
                      </a:r>
                      <a:r>
                        <a:rPr sz="1000" spc="-55" dirty="0">
                          <a:latin typeface="Arial"/>
                          <a:cs typeface="Arial"/>
                        </a:rPr>
                        <a:t> </a:t>
                      </a:r>
                      <a:r>
                        <a:rPr sz="1000" spc="15" dirty="0">
                          <a:latin typeface="Arial"/>
                          <a:cs typeface="Arial"/>
                        </a:rPr>
                        <a:t>steel  demethanizer</a:t>
                      </a:r>
                      <a:endParaRPr sz="1000">
                        <a:latin typeface="Arial"/>
                        <a:cs typeface="Arial"/>
                      </a:endParaRPr>
                    </a:p>
                  </a:txBody>
                  <a:tcPr marL="0" marR="0" marT="70485"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R="53975" algn="r">
                        <a:lnSpc>
                          <a:spcPct val="100000"/>
                        </a:lnSpc>
                      </a:pPr>
                      <a:r>
                        <a:rPr sz="1000" dirty="0">
                          <a:latin typeface="Arial"/>
                          <a:cs typeface="Arial"/>
                        </a:rPr>
                        <a:t>$0.37</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0"/>
                        </a:spcBef>
                      </a:pPr>
                      <a:endParaRPr sz="900">
                        <a:latin typeface="Times New Roman"/>
                        <a:cs typeface="Times New Roman"/>
                      </a:endParaRPr>
                    </a:p>
                    <a:p>
                      <a:pPr marR="53975" algn="r">
                        <a:lnSpc>
                          <a:spcPct val="100000"/>
                        </a:lnSpc>
                      </a:pPr>
                      <a:r>
                        <a:rPr sz="1000" dirty="0">
                          <a:latin typeface="Arial"/>
                          <a:cs typeface="Arial"/>
                        </a:rPr>
                        <a:t>$0.</a:t>
                      </a:r>
                      <a:r>
                        <a:rPr sz="1000" spc="-5" dirty="0">
                          <a:latin typeface="Arial"/>
                          <a:cs typeface="Arial"/>
                        </a:rPr>
                        <a:t>3</a:t>
                      </a:r>
                      <a:r>
                        <a:rPr sz="1000" dirty="0">
                          <a:latin typeface="Arial"/>
                          <a:cs typeface="Arial"/>
                        </a:rPr>
                        <a:t>7</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7"/>
                  </a:ext>
                </a:extLst>
              </a:tr>
              <a:tr h="459485">
                <a:tc>
                  <a:txBody>
                    <a:bodyPr/>
                    <a:lstStyle/>
                    <a:p>
                      <a:pPr marL="61594" marR="428625">
                        <a:lnSpc>
                          <a:spcPts val="1180"/>
                        </a:lnSpc>
                        <a:spcBef>
                          <a:spcPts val="25"/>
                        </a:spcBef>
                      </a:pPr>
                      <a:r>
                        <a:rPr sz="1000" spc="15" dirty="0">
                          <a:latin typeface="Arial"/>
                          <a:cs typeface="Arial"/>
                        </a:rPr>
                        <a:t>Samsung  </a:t>
                      </a:r>
                      <a:r>
                        <a:rPr sz="1000" dirty="0">
                          <a:latin typeface="Arial"/>
                          <a:cs typeface="Arial"/>
                        </a:rPr>
                        <a:t>E</a:t>
                      </a:r>
                      <a:r>
                        <a:rPr sz="1000" spc="-5" dirty="0">
                          <a:latin typeface="Arial"/>
                          <a:cs typeface="Arial"/>
                        </a:rPr>
                        <a:t>n</a:t>
                      </a:r>
                      <a:r>
                        <a:rPr sz="1000" dirty="0">
                          <a:latin typeface="Arial"/>
                          <a:cs typeface="Arial"/>
                        </a:rPr>
                        <a:t>gineering</a:t>
                      </a:r>
                      <a:endParaRPr sz="1000">
                        <a:latin typeface="Arial"/>
                        <a:cs typeface="Arial"/>
                      </a:endParaRPr>
                    </a:p>
                    <a:p>
                      <a:pPr marL="61594">
                        <a:lnSpc>
                          <a:spcPts val="1160"/>
                        </a:lnSpc>
                      </a:pPr>
                      <a:r>
                        <a:rPr sz="1000" spc="15" dirty="0">
                          <a:latin typeface="Arial"/>
                          <a:cs typeface="Arial"/>
                        </a:rPr>
                        <a:t>(SATORP)</a:t>
                      </a:r>
                      <a:endParaRPr sz="1000">
                        <a:latin typeface="Arial"/>
                        <a:cs typeface="Arial"/>
                      </a:endParaRPr>
                    </a:p>
                  </a:txBody>
                  <a:tcPr marL="0" marR="0" marT="3175"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marR="303530">
                        <a:lnSpc>
                          <a:spcPct val="100000"/>
                        </a:lnSpc>
                        <a:spcBef>
                          <a:spcPts val="5"/>
                        </a:spcBef>
                      </a:pPr>
                      <a:r>
                        <a:rPr sz="1000" spc="15" dirty="0">
                          <a:latin typeface="Arial"/>
                          <a:cs typeface="Arial"/>
                        </a:rPr>
                        <a:t>Saudi  </a:t>
                      </a:r>
                      <a:r>
                        <a:rPr sz="1000" dirty="0">
                          <a:latin typeface="Arial"/>
                          <a:cs typeface="Arial"/>
                        </a:rPr>
                        <a:t>Ar</a:t>
                      </a:r>
                      <a:r>
                        <a:rPr sz="1000" spc="-5" dirty="0">
                          <a:latin typeface="Arial"/>
                          <a:cs typeface="Arial"/>
                        </a:rPr>
                        <a:t>a</a:t>
                      </a:r>
                      <a:r>
                        <a:rPr sz="1000" dirty="0">
                          <a:latin typeface="Arial"/>
                          <a:cs typeface="Arial"/>
                        </a:rPr>
                        <a:t>bia</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marR="130175">
                        <a:lnSpc>
                          <a:spcPct val="100000"/>
                        </a:lnSpc>
                        <a:spcBef>
                          <a:spcPts val="5"/>
                        </a:spcBef>
                      </a:pPr>
                      <a:r>
                        <a:rPr sz="1000" spc="10" dirty="0">
                          <a:latin typeface="Arial"/>
                          <a:cs typeface="Arial"/>
                        </a:rPr>
                        <a:t>Gulf</a:t>
                      </a:r>
                      <a:r>
                        <a:rPr sz="1000" spc="-55" dirty="0">
                          <a:latin typeface="Arial"/>
                          <a:cs typeface="Arial"/>
                        </a:rPr>
                        <a:t> </a:t>
                      </a:r>
                      <a:r>
                        <a:rPr sz="1000" spc="15" dirty="0">
                          <a:latin typeface="Arial"/>
                          <a:cs typeface="Arial"/>
                        </a:rPr>
                        <a:t>Heavy  </a:t>
                      </a:r>
                      <a:r>
                        <a:rPr sz="1000" spc="10" dirty="0">
                          <a:latin typeface="Arial"/>
                          <a:cs typeface="Arial"/>
                        </a:rPr>
                        <a:t>Industries</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Reformate</a:t>
                      </a:r>
                      <a:r>
                        <a:rPr sz="1000" spc="-65" dirty="0">
                          <a:latin typeface="Arial"/>
                          <a:cs typeface="Arial"/>
                        </a:rPr>
                        <a:t> </a:t>
                      </a:r>
                      <a:r>
                        <a:rPr sz="1000" spc="10" dirty="0">
                          <a:latin typeface="Arial"/>
                          <a:cs typeface="Arial"/>
                        </a:rPr>
                        <a:t>splitter</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$0.25</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$0.</a:t>
                      </a:r>
                      <a:r>
                        <a:rPr sz="1000" spc="-5" dirty="0">
                          <a:latin typeface="Arial"/>
                          <a:cs typeface="Arial"/>
                        </a:rPr>
                        <a:t>2</a:t>
                      </a:r>
                      <a:r>
                        <a:rPr sz="1000" dirty="0">
                          <a:latin typeface="Arial"/>
                          <a:cs typeface="Arial"/>
                        </a:rPr>
                        <a:t>5</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38</a:t>
            </a:fld>
            <a:endParaRPr spc="15" dirty="0"/>
          </a:p>
        </p:txBody>
      </p:sp>
      <p:sp>
        <p:nvSpPr>
          <p:cNvPr id="2" name="object 2"/>
          <p:cNvSpPr txBox="1"/>
          <p:nvPr/>
        </p:nvSpPr>
        <p:spPr>
          <a:xfrm>
            <a:off x="1177544" y="850900"/>
            <a:ext cx="861694" cy="480695"/>
          </a:xfrm>
          <a:prstGeom prst="rect">
            <a:avLst/>
          </a:prstGeom>
        </p:spPr>
        <p:txBody>
          <a:bodyPr vert="horz" wrap="square" lIns="0" tIns="0" rIns="0" bIns="0" rtlCol="0">
            <a:spAutoFit/>
          </a:bodyPr>
          <a:lstStyle/>
          <a:p>
            <a:pPr marL="12700">
              <a:lnSpc>
                <a:spcPct val="100000"/>
              </a:lnSpc>
              <a:tabLst>
                <a:tab pos="356870" algn="l"/>
              </a:tabLst>
            </a:pPr>
            <a:r>
              <a:rPr sz="950" b="1" i="1" spc="-10" dirty="0">
                <a:latin typeface="Arial"/>
                <a:cs typeface="Arial"/>
              </a:rPr>
              <a:t>8.2	Analysis</a:t>
            </a:r>
            <a:endParaRPr sz="950">
              <a:latin typeface="Arial"/>
              <a:cs typeface="Arial"/>
            </a:endParaRPr>
          </a:p>
          <a:p>
            <a:pPr>
              <a:lnSpc>
                <a:spcPct val="100000"/>
              </a:lnSpc>
              <a:spcBef>
                <a:spcPts val="10"/>
              </a:spcBef>
            </a:pPr>
            <a:endParaRPr sz="1200">
              <a:latin typeface="Times New Roman"/>
              <a:cs typeface="Times New Roman"/>
            </a:endParaRPr>
          </a:p>
          <a:p>
            <a:pPr marL="12700">
              <a:lnSpc>
                <a:spcPct val="100000"/>
              </a:lnSpc>
              <a:tabLst>
                <a:tab pos="442595" algn="l"/>
              </a:tabLst>
            </a:pPr>
            <a:r>
              <a:rPr sz="950" b="1" spc="-10" dirty="0">
                <a:latin typeface="Arial"/>
                <a:cs typeface="Arial"/>
              </a:rPr>
              <a:t>8.2.1	Costs</a:t>
            </a:r>
            <a:endParaRPr sz="950">
              <a:latin typeface="Arial"/>
              <a:cs typeface="Arial"/>
            </a:endParaRPr>
          </a:p>
        </p:txBody>
      </p:sp>
      <p:sp>
        <p:nvSpPr>
          <p:cNvPr id="3" name="object 3"/>
          <p:cNvSpPr txBox="1"/>
          <p:nvPr/>
        </p:nvSpPr>
        <p:spPr>
          <a:xfrm>
            <a:off x="1177544" y="1684860"/>
            <a:ext cx="5406390" cy="5895975"/>
          </a:xfrm>
          <a:prstGeom prst="rect">
            <a:avLst/>
          </a:prstGeom>
        </p:spPr>
        <p:txBody>
          <a:bodyPr vert="horz" wrap="square" lIns="0" tIns="0" rIns="0" bIns="0" rtlCol="0">
            <a:spAutoFit/>
          </a:bodyPr>
          <a:lstStyle/>
          <a:p>
            <a:pPr marL="12700" marR="111760">
              <a:lnSpc>
                <a:spcPct val="142400"/>
              </a:lnSpc>
            </a:pPr>
            <a:r>
              <a:rPr sz="950" b="1" spc="-10" dirty="0">
                <a:latin typeface="Arial"/>
                <a:cs typeface="Arial"/>
              </a:rPr>
              <a:t>After falling almost </a:t>
            </a:r>
            <a:r>
              <a:rPr sz="950" b="1" spc="-5" dirty="0">
                <a:latin typeface="Arial"/>
                <a:cs typeface="Arial"/>
              </a:rPr>
              <a:t>1% in </a:t>
            </a:r>
            <a:r>
              <a:rPr sz="950" b="1" spc="-10" dirty="0">
                <a:latin typeface="Arial"/>
                <a:cs typeface="Arial"/>
              </a:rPr>
              <a:t>2013 </a:t>
            </a:r>
            <a:r>
              <a:rPr sz="950" b="1" spc="-5" dirty="0">
                <a:latin typeface="Arial"/>
                <a:cs typeface="Arial"/>
              </a:rPr>
              <a:t>Q1 due </a:t>
            </a:r>
            <a:r>
              <a:rPr sz="950" b="1" spc="-10" dirty="0">
                <a:latin typeface="Arial"/>
                <a:cs typeface="Arial"/>
              </a:rPr>
              <a:t>to </a:t>
            </a:r>
            <a:r>
              <a:rPr sz="950" b="1" spc="-5" dirty="0">
                <a:latin typeface="Arial"/>
                <a:cs typeface="Arial"/>
              </a:rPr>
              <a:t>a </a:t>
            </a:r>
            <a:r>
              <a:rPr sz="950" b="1" spc="-10" dirty="0">
                <a:latin typeface="Arial"/>
                <a:cs typeface="Arial"/>
              </a:rPr>
              <a:t>temporary drop </a:t>
            </a:r>
            <a:r>
              <a:rPr sz="950" b="1" spc="-5" dirty="0">
                <a:latin typeface="Arial"/>
                <a:cs typeface="Arial"/>
              </a:rPr>
              <a:t>in </a:t>
            </a:r>
            <a:r>
              <a:rPr sz="950" b="1" spc="-10" dirty="0">
                <a:latin typeface="Arial"/>
                <a:cs typeface="Arial"/>
              </a:rPr>
              <a:t>metals and power prices, costs  to manufacture Towers </a:t>
            </a:r>
            <a:r>
              <a:rPr sz="950" b="1" spc="-5" dirty="0">
                <a:latin typeface="Arial"/>
                <a:cs typeface="Arial"/>
              </a:rPr>
              <a:t>will </a:t>
            </a:r>
            <a:r>
              <a:rPr sz="950" b="1" spc="-10" dirty="0">
                <a:latin typeface="Arial"/>
                <a:cs typeface="Arial"/>
              </a:rPr>
              <a:t>rise </a:t>
            </a:r>
            <a:r>
              <a:rPr sz="950" b="1" spc="-5" dirty="0">
                <a:latin typeface="Arial"/>
                <a:cs typeface="Arial"/>
              </a:rPr>
              <a:t>consistently through </a:t>
            </a:r>
            <a:r>
              <a:rPr sz="950" b="1" spc="-15" dirty="0">
                <a:latin typeface="Arial"/>
                <a:cs typeface="Arial"/>
              </a:rPr>
              <a:t>2015 </a:t>
            </a:r>
            <a:r>
              <a:rPr sz="950" b="1" spc="-5" dirty="0">
                <a:latin typeface="Arial"/>
                <a:cs typeface="Arial"/>
              </a:rPr>
              <a:t>on labor </a:t>
            </a:r>
            <a:r>
              <a:rPr sz="950" b="1" spc="-10" dirty="0">
                <a:latin typeface="Arial"/>
                <a:cs typeface="Arial"/>
              </a:rPr>
              <a:t>costs and </a:t>
            </a:r>
            <a:r>
              <a:rPr sz="950" b="1" spc="-5" dirty="0">
                <a:latin typeface="Arial"/>
                <a:cs typeface="Arial"/>
              </a:rPr>
              <a:t>a </a:t>
            </a:r>
            <a:r>
              <a:rPr sz="950" b="1" spc="-10" dirty="0">
                <a:latin typeface="Arial"/>
                <a:cs typeface="Arial"/>
              </a:rPr>
              <a:t>rebound </a:t>
            </a:r>
            <a:r>
              <a:rPr sz="950" b="1" spc="-5" dirty="0">
                <a:latin typeface="Arial"/>
                <a:cs typeface="Arial"/>
              </a:rPr>
              <a:t>in  </a:t>
            </a:r>
            <a:r>
              <a:rPr sz="950" b="1" spc="-10" dirty="0">
                <a:latin typeface="Arial"/>
                <a:cs typeface="Arial"/>
              </a:rPr>
              <a:t>carbon steel</a:t>
            </a:r>
            <a:r>
              <a:rPr sz="950" b="1" spc="-60" dirty="0">
                <a:latin typeface="Arial"/>
                <a:cs typeface="Arial"/>
              </a:rPr>
              <a:t> </a:t>
            </a:r>
            <a:r>
              <a:rPr sz="950" b="1" spc="-10" dirty="0">
                <a:latin typeface="Arial"/>
                <a:cs typeface="Arial"/>
              </a:rPr>
              <a:t>prices.</a:t>
            </a:r>
            <a:endParaRPr sz="950">
              <a:latin typeface="Arial"/>
              <a:cs typeface="Arial"/>
            </a:endParaRPr>
          </a:p>
          <a:p>
            <a:pPr>
              <a:lnSpc>
                <a:spcPct val="100000"/>
              </a:lnSpc>
              <a:spcBef>
                <a:spcPts val="40"/>
              </a:spcBef>
            </a:pPr>
            <a:endParaRPr sz="1400">
              <a:latin typeface="Times New Roman"/>
              <a:cs typeface="Times New Roman"/>
            </a:endParaRPr>
          </a:p>
          <a:p>
            <a:pPr marL="120014" marR="36830">
              <a:lnSpc>
                <a:spcPct val="142400"/>
              </a:lnSpc>
            </a:pPr>
            <a:r>
              <a:rPr sz="950" spc="-10" dirty="0">
                <a:latin typeface="Arial"/>
                <a:cs typeface="Arial"/>
              </a:rPr>
              <a:t>Metals make up 43% of </a:t>
            </a:r>
            <a:r>
              <a:rPr sz="950" spc="-5" dirty="0">
                <a:latin typeface="Arial"/>
                <a:cs typeface="Arial"/>
              </a:rPr>
              <a:t>the </a:t>
            </a:r>
            <a:r>
              <a:rPr sz="950" spc="-10" dirty="0">
                <a:latin typeface="Arial"/>
                <a:cs typeface="Arial"/>
              </a:rPr>
              <a:t>manufacturing cost for Towers. This can vary by region </a:t>
            </a:r>
            <a:r>
              <a:rPr sz="950" spc="-5" dirty="0">
                <a:latin typeface="Arial"/>
                <a:cs typeface="Arial"/>
              </a:rPr>
              <a:t>– </a:t>
            </a:r>
            <a:r>
              <a:rPr sz="950" spc="-10" dirty="0">
                <a:latin typeface="Arial"/>
                <a:cs typeface="Arial"/>
              </a:rPr>
              <a:t>largely due to  differences in labor costs </a:t>
            </a:r>
            <a:r>
              <a:rPr sz="950" spc="-5" dirty="0">
                <a:latin typeface="Arial"/>
                <a:cs typeface="Arial"/>
              </a:rPr>
              <a:t>– </a:t>
            </a:r>
            <a:r>
              <a:rPr sz="950" spc="-10" dirty="0">
                <a:latin typeface="Arial"/>
                <a:cs typeface="Arial"/>
              </a:rPr>
              <a:t>and type of steel used (stainless steel used for corrosive applications  can raise </a:t>
            </a:r>
            <a:r>
              <a:rPr sz="950" spc="-5" dirty="0">
                <a:latin typeface="Arial"/>
                <a:cs typeface="Arial"/>
              </a:rPr>
              <a:t>the </a:t>
            </a:r>
            <a:r>
              <a:rPr sz="950" spc="-10" dirty="0">
                <a:latin typeface="Arial"/>
                <a:cs typeface="Arial"/>
              </a:rPr>
              <a:t>overall metal costs and their proportion of the</a:t>
            </a:r>
            <a:r>
              <a:rPr sz="950" spc="105" dirty="0">
                <a:latin typeface="Arial"/>
                <a:cs typeface="Arial"/>
              </a:rPr>
              <a:t> </a:t>
            </a:r>
            <a:r>
              <a:rPr sz="950" spc="-10" dirty="0">
                <a:latin typeface="Arial"/>
                <a:cs typeface="Arial"/>
              </a:rPr>
              <a:t>total).</a:t>
            </a:r>
            <a:endParaRPr sz="950">
              <a:latin typeface="Arial"/>
              <a:cs typeface="Arial"/>
            </a:endParaRPr>
          </a:p>
          <a:p>
            <a:pPr marL="550545" marR="34290" indent="-215900">
              <a:lnSpc>
                <a:spcPct val="142400"/>
              </a:lnSpc>
              <a:spcBef>
                <a:spcPts val="615"/>
              </a:spcBef>
              <a:buFont typeface="Symbol"/>
              <a:buChar char=""/>
              <a:tabLst>
                <a:tab pos="550545" algn="l"/>
                <a:tab pos="551180" algn="l"/>
              </a:tabLst>
            </a:pPr>
            <a:r>
              <a:rPr sz="950" spc="-10" dirty="0">
                <a:latin typeface="Arial"/>
                <a:cs typeface="Arial"/>
              </a:rPr>
              <a:t>Carbon steel is typically about 20% of the </a:t>
            </a:r>
            <a:r>
              <a:rPr sz="950" spc="-5" dirty="0">
                <a:latin typeface="Arial"/>
                <a:cs typeface="Arial"/>
              </a:rPr>
              <a:t>cost </a:t>
            </a:r>
            <a:r>
              <a:rPr sz="950" spc="-10" dirty="0">
                <a:latin typeface="Arial"/>
                <a:cs typeface="Arial"/>
              </a:rPr>
              <a:t>structure. Costs </a:t>
            </a:r>
            <a:r>
              <a:rPr sz="950" spc="-5" dirty="0">
                <a:latin typeface="Arial"/>
                <a:cs typeface="Arial"/>
              </a:rPr>
              <a:t>for </a:t>
            </a:r>
            <a:r>
              <a:rPr sz="950" spc="-10" dirty="0">
                <a:latin typeface="Arial"/>
                <a:cs typeface="Arial"/>
              </a:rPr>
              <a:t>carbon </a:t>
            </a:r>
            <a:r>
              <a:rPr sz="950" spc="-5" dirty="0">
                <a:latin typeface="Arial"/>
                <a:cs typeface="Arial"/>
              </a:rPr>
              <a:t>steel </a:t>
            </a:r>
            <a:r>
              <a:rPr sz="950" spc="-10" dirty="0">
                <a:latin typeface="Arial"/>
                <a:cs typeface="Arial"/>
              </a:rPr>
              <a:t>are volatile,  cycling up 25% in 2011 and then back down 21% by mid-2012, and by themselves account  for most of </a:t>
            </a:r>
            <a:r>
              <a:rPr sz="950" spc="-5" dirty="0">
                <a:latin typeface="Arial"/>
                <a:cs typeface="Arial"/>
              </a:rPr>
              <a:t>the </a:t>
            </a:r>
            <a:r>
              <a:rPr sz="950" spc="-10" dirty="0">
                <a:latin typeface="Arial"/>
                <a:cs typeface="Arial"/>
              </a:rPr>
              <a:t>changes in production </a:t>
            </a:r>
            <a:r>
              <a:rPr sz="950" spc="-5" dirty="0">
                <a:latin typeface="Arial"/>
                <a:cs typeface="Arial"/>
              </a:rPr>
              <a:t>costs </a:t>
            </a:r>
            <a:r>
              <a:rPr sz="950" spc="-10" dirty="0">
                <a:latin typeface="Arial"/>
                <a:cs typeface="Arial"/>
              </a:rPr>
              <a:t>for towers. In 2013 Q1, carbon steel costs fell  another 3%, due to slower than expected orders and high inventories as </a:t>
            </a:r>
            <a:r>
              <a:rPr sz="950" spc="-5" dirty="0">
                <a:latin typeface="Arial"/>
                <a:cs typeface="Arial"/>
              </a:rPr>
              <a:t>a </a:t>
            </a:r>
            <a:r>
              <a:rPr sz="950" spc="-10" dirty="0">
                <a:latin typeface="Arial"/>
                <a:cs typeface="Arial"/>
              </a:rPr>
              <a:t>result. Going  forward, carbon </a:t>
            </a:r>
            <a:r>
              <a:rPr sz="950" spc="-5" dirty="0">
                <a:latin typeface="Arial"/>
                <a:cs typeface="Arial"/>
              </a:rPr>
              <a:t>steel </a:t>
            </a:r>
            <a:r>
              <a:rPr sz="950" spc="-10" dirty="0">
                <a:latin typeface="Arial"/>
                <a:cs typeface="Arial"/>
              </a:rPr>
              <a:t>costs will increase anywhere from </a:t>
            </a:r>
            <a:r>
              <a:rPr sz="950" spc="-15" dirty="0">
                <a:latin typeface="Arial"/>
                <a:cs typeface="Arial"/>
              </a:rPr>
              <a:t>1% </a:t>
            </a:r>
            <a:r>
              <a:rPr sz="950" spc="-10" dirty="0">
                <a:latin typeface="Arial"/>
                <a:cs typeface="Arial"/>
              </a:rPr>
              <a:t>to 6.5% per quarter until 2016,  when </a:t>
            </a:r>
            <a:r>
              <a:rPr sz="950" spc="-5" dirty="0">
                <a:latin typeface="Arial"/>
                <a:cs typeface="Arial"/>
              </a:rPr>
              <a:t>they </a:t>
            </a:r>
            <a:r>
              <a:rPr sz="950" spc="-10" dirty="0">
                <a:latin typeface="Arial"/>
                <a:cs typeface="Arial"/>
              </a:rPr>
              <a:t>will retrench</a:t>
            </a:r>
            <a:r>
              <a:rPr sz="950" spc="20" dirty="0">
                <a:latin typeface="Arial"/>
                <a:cs typeface="Arial"/>
              </a:rPr>
              <a:t> </a:t>
            </a:r>
            <a:r>
              <a:rPr sz="950" spc="-10" dirty="0">
                <a:latin typeface="Arial"/>
                <a:cs typeface="Arial"/>
              </a:rPr>
              <a:t>slightly.</a:t>
            </a:r>
            <a:endParaRPr sz="950">
              <a:latin typeface="Arial"/>
              <a:cs typeface="Arial"/>
            </a:endParaRPr>
          </a:p>
          <a:p>
            <a:pPr marL="550545" marR="45085" indent="-215900">
              <a:lnSpc>
                <a:spcPct val="142500"/>
              </a:lnSpc>
              <a:spcBef>
                <a:spcPts val="50"/>
              </a:spcBef>
              <a:buFont typeface="Symbol"/>
              <a:buChar char=""/>
              <a:tabLst>
                <a:tab pos="550545" algn="l"/>
                <a:tab pos="551180" algn="l"/>
              </a:tabLst>
            </a:pPr>
            <a:r>
              <a:rPr sz="950" spc="-10" dirty="0">
                <a:latin typeface="Arial"/>
                <a:cs typeface="Arial"/>
              </a:rPr>
              <a:t>Chrome steel is approximately 10% of the </a:t>
            </a:r>
            <a:r>
              <a:rPr sz="950" spc="-5" dirty="0">
                <a:latin typeface="Arial"/>
                <a:cs typeface="Arial"/>
              </a:rPr>
              <a:t>cost </a:t>
            </a:r>
            <a:r>
              <a:rPr sz="950" spc="-10" dirty="0">
                <a:latin typeface="Arial"/>
                <a:cs typeface="Arial"/>
              </a:rPr>
              <a:t>structure, used as cladding in applications  that require mild to moderate corrosion resistance (e.g. sour water or </a:t>
            </a:r>
            <a:r>
              <a:rPr sz="950" spc="-15" dirty="0">
                <a:latin typeface="Arial"/>
                <a:cs typeface="Arial"/>
              </a:rPr>
              <a:t>CO</a:t>
            </a:r>
            <a:r>
              <a:rPr sz="900" spc="-22" baseline="-13888" dirty="0">
                <a:latin typeface="Arial"/>
                <a:cs typeface="Arial"/>
              </a:rPr>
              <a:t>2 </a:t>
            </a:r>
            <a:r>
              <a:rPr sz="950" spc="-10" dirty="0">
                <a:latin typeface="Arial"/>
                <a:cs typeface="Arial"/>
              </a:rPr>
              <a:t>strippers).  Chrome steel costs have also fallen in recent quarters </a:t>
            </a:r>
            <a:r>
              <a:rPr sz="950" spc="-5" dirty="0">
                <a:latin typeface="Arial"/>
                <a:cs typeface="Arial"/>
              </a:rPr>
              <a:t>– </a:t>
            </a:r>
            <a:r>
              <a:rPr sz="950" spc="-10" dirty="0">
                <a:latin typeface="Arial"/>
                <a:cs typeface="Arial"/>
              </a:rPr>
              <a:t>8.6% over the past year </a:t>
            </a:r>
            <a:r>
              <a:rPr sz="950" spc="-5" dirty="0">
                <a:latin typeface="Arial"/>
                <a:cs typeface="Arial"/>
              </a:rPr>
              <a:t>– </a:t>
            </a:r>
            <a:r>
              <a:rPr sz="950" spc="-10" dirty="0">
                <a:latin typeface="Arial"/>
                <a:cs typeface="Arial"/>
              </a:rPr>
              <a:t>but they  will </a:t>
            </a:r>
            <a:r>
              <a:rPr sz="950" spc="-5" dirty="0">
                <a:latin typeface="Arial"/>
                <a:cs typeface="Arial"/>
              </a:rPr>
              <a:t>begin to </a:t>
            </a:r>
            <a:r>
              <a:rPr sz="950" spc="-10" dirty="0">
                <a:latin typeface="Arial"/>
                <a:cs typeface="Arial"/>
              </a:rPr>
              <a:t>increase steadily in 2014 along with more stable demand</a:t>
            </a:r>
            <a:r>
              <a:rPr sz="950" spc="105" dirty="0">
                <a:latin typeface="Arial"/>
                <a:cs typeface="Arial"/>
              </a:rPr>
              <a:t> </a:t>
            </a:r>
            <a:r>
              <a:rPr sz="950" spc="-10" dirty="0">
                <a:latin typeface="Arial"/>
                <a:cs typeface="Arial"/>
              </a:rPr>
              <a:t>growth.</a:t>
            </a:r>
            <a:endParaRPr sz="950">
              <a:latin typeface="Arial"/>
              <a:cs typeface="Arial"/>
            </a:endParaRPr>
          </a:p>
          <a:p>
            <a:pPr marL="550545" marR="171450" indent="-215900">
              <a:lnSpc>
                <a:spcPct val="142400"/>
              </a:lnSpc>
              <a:spcBef>
                <a:spcPts val="65"/>
              </a:spcBef>
              <a:buFont typeface="Symbol"/>
              <a:buChar char=""/>
              <a:tabLst>
                <a:tab pos="550545" algn="l"/>
                <a:tab pos="551180" algn="l"/>
              </a:tabLst>
            </a:pPr>
            <a:r>
              <a:rPr sz="950" spc="-10" dirty="0">
                <a:latin typeface="Arial"/>
                <a:cs typeface="Arial"/>
              </a:rPr>
              <a:t>Purchased piping and tubing, primarily for column internals and </a:t>
            </a:r>
            <a:r>
              <a:rPr sz="950" spc="-5" dirty="0">
                <a:latin typeface="Arial"/>
                <a:cs typeface="Arial"/>
              </a:rPr>
              <a:t>side </a:t>
            </a:r>
            <a:r>
              <a:rPr sz="950" spc="-10" dirty="0">
                <a:latin typeface="Arial"/>
                <a:cs typeface="Arial"/>
              </a:rPr>
              <a:t>draws, is </a:t>
            </a:r>
            <a:r>
              <a:rPr sz="950" spc="-15" dirty="0">
                <a:latin typeface="Arial"/>
                <a:cs typeface="Arial"/>
              </a:rPr>
              <a:t>5% </a:t>
            </a:r>
            <a:r>
              <a:rPr sz="950" spc="-10" dirty="0">
                <a:latin typeface="Arial"/>
                <a:cs typeface="Arial"/>
              </a:rPr>
              <a:t>of the  overall </a:t>
            </a:r>
            <a:r>
              <a:rPr sz="950" spc="-5" dirty="0">
                <a:latin typeface="Arial"/>
                <a:cs typeface="Arial"/>
              </a:rPr>
              <a:t>cost. </a:t>
            </a:r>
            <a:r>
              <a:rPr sz="950" spc="-10" dirty="0">
                <a:latin typeface="Arial"/>
                <a:cs typeface="Arial"/>
              </a:rPr>
              <a:t>Costs </a:t>
            </a:r>
            <a:r>
              <a:rPr sz="950" spc="-5" dirty="0">
                <a:latin typeface="Arial"/>
                <a:cs typeface="Arial"/>
              </a:rPr>
              <a:t>for </a:t>
            </a:r>
            <a:r>
              <a:rPr sz="950" spc="-10" dirty="0">
                <a:latin typeface="Arial"/>
                <a:cs typeface="Arial"/>
              </a:rPr>
              <a:t>these components have been stable for the past four quarters, but  they will begin </a:t>
            </a:r>
            <a:r>
              <a:rPr sz="950" spc="-5" dirty="0">
                <a:latin typeface="Arial"/>
                <a:cs typeface="Arial"/>
              </a:rPr>
              <a:t>to </a:t>
            </a:r>
            <a:r>
              <a:rPr sz="950" spc="-10" dirty="0">
                <a:latin typeface="Arial"/>
                <a:cs typeface="Arial"/>
              </a:rPr>
              <a:t>increase steadily by about 2% per </a:t>
            </a:r>
            <a:r>
              <a:rPr sz="950" spc="-5" dirty="0">
                <a:latin typeface="Arial"/>
                <a:cs typeface="Arial"/>
              </a:rPr>
              <a:t>year </a:t>
            </a:r>
            <a:r>
              <a:rPr sz="950" spc="-10" dirty="0">
                <a:latin typeface="Arial"/>
                <a:cs typeface="Arial"/>
              </a:rPr>
              <a:t>as orders pick</a:t>
            </a:r>
            <a:r>
              <a:rPr sz="950" spc="140" dirty="0">
                <a:latin typeface="Arial"/>
                <a:cs typeface="Arial"/>
              </a:rPr>
              <a:t> </a:t>
            </a:r>
            <a:r>
              <a:rPr sz="950" spc="-10" dirty="0">
                <a:latin typeface="Arial"/>
                <a:cs typeface="Arial"/>
              </a:rPr>
              <a:t>up.</a:t>
            </a:r>
            <a:endParaRPr sz="950">
              <a:latin typeface="Arial"/>
              <a:cs typeface="Arial"/>
            </a:endParaRPr>
          </a:p>
          <a:p>
            <a:pPr marL="550545" marR="161290" indent="-215900">
              <a:lnSpc>
                <a:spcPct val="142600"/>
              </a:lnSpc>
              <a:spcBef>
                <a:spcPts val="50"/>
              </a:spcBef>
              <a:buFont typeface="Symbol"/>
              <a:buChar char=""/>
              <a:tabLst>
                <a:tab pos="550545" algn="l"/>
                <a:tab pos="551180" algn="l"/>
              </a:tabLst>
            </a:pPr>
            <a:r>
              <a:rPr sz="950" spc="-10" dirty="0">
                <a:latin typeface="Arial"/>
                <a:cs typeface="Arial"/>
              </a:rPr>
              <a:t>Other metals, including structural components </a:t>
            </a:r>
            <a:r>
              <a:rPr sz="950" spc="-5" dirty="0">
                <a:latin typeface="Arial"/>
                <a:cs typeface="Arial"/>
              </a:rPr>
              <a:t>for </a:t>
            </a:r>
            <a:r>
              <a:rPr sz="950" spc="-10" dirty="0">
                <a:latin typeface="Arial"/>
                <a:cs typeface="Arial"/>
              </a:rPr>
              <a:t>tower supports and </a:t>
            </a:r>
            <a:r>
              <a:rPr sz="950" spc="-5" dirty="0">
                <a:latin typeface="Arial"/>
                <a:cs typeface="Arial"/>
              </a:rPr>
              <a:t>skirts, </a:t>
            </a:r>
            <a:r>
              <a:rPr sz="950" spc="-10" dirty="0">
                <a:latin typeface="Arial"/>
                <a:cs typeface="Arial"/>
              </a:rPr>
              <a:t>make up the  other</a:t>
            </a:r>
            <a:r>
              <a:rPr sz="950" spc="-90" dirty="0">
                <a:latin typeface="Arial"/>
                <a:cs typeface="Arial"/>
              </a:rPr>
              <a:t> </a:t>
            </a:r>
            <a:r>
              <a:rPr sz="950" spc="-10" dirty="0">
                <a:latin typeface="Arial"/>
                <a:cs typeface="Arial"/>
              </a:rPr>
              <a:t>8%.</a:t>
            </a:r>
            <a:endParaRPr sz="950">
              <a:latin typeface="Arial"/>
              <a:cs typeface="Arial"/>
            </a:endParaRPr>
          </a:p>
          <a:p>
            <a:pPr>
              <a:lnSpc>
                <a:spcPct val="100000"/>
              </a:lnSpc>
              <a:spcBef>
                <a:spcPts val="30"/>
              </a:spcBef>
            </a:pPr>
            <a:endParaRPr sz="1400">
              <a:latin typeface="Times New Roman"/>
              <a:cs typeface="Times New Roman"/>
            </a:endParaRPr>
          </a:p>
          <a:p>
            <a:pPr marL="120014" marR="5080">
              <a:lnSpc>
                <a:spcPct val="142400"/>
              </a:lnSpc>
            </a:pPr>
            <a:r>
              <a:rPr sz="950" spc="-10" dirty="0">
                <a:latin typeface="Arial"/>
                <a:cs typeface="Arial"/>
              </a:rPr>
              <a:t>Labor </a:t>
            </a:r>
            <a:r>
              <a:rPr sz="950" spc="-5" dirty="0">
                <a:latin typeface="Arial"/>
                <a:cs typeface="Arial"/>
              </a:rPr>
              <a:t>costs </a:t>
            </a:r>
            <a:r>
              <a:rPr sz="950" spc="-10" dirty="0">
                <a:latin typeface="Arial"/>
                <a:cs typeface="Arial"/>
              </a:rPr>
              <a:t>represent 30% of the cost structure, based on benchmark prices in North America. In  regions where labor costs are lower, e.g. Asia and the Middle East, rates for welders and  machinists are as little as 20% of the corresponding age levels in the US. Labor </a:t>
            </a:r>
            <a:r>
              <a:rPr sz="950" spc="-5" dirty="0">
                <a:latin typeface="Arial"/>
                <a:cs typeface="Arial"/>
              </a:rPr>
              <a:t>costs </a:t>
            </a:r>
            <a:r>
              <a:rPr sz="950" spc="-10" dirty="0">
                <a:latin typeface="Arial"/>
                <a:cs typeface="Arial"/>
              </a:rPr>
              <a:t>are rising four  </a:t>
            </a:r>
            <a:r>
              <a:rPr sz="950" spc="-5" dirty="0">
                <a:latin typeface="Arial"/>
                <a:cs typeface="Arial"/>
              </a:rPr>
              <a:t>times </a:t>
            </a:r>
            <a:r>
              <a:rPr sz="950" spc="-10" dirty="0">
                <a:latin typeface="Arial"/>
                <a:cs typeface="Arial"/>
              </a:rPr>
              <a:t>as fast in these low </a:t>
            </a:r>
            <a:r>
              <a:rPr sz="950" spc="-5" dirty="0">
                <a:latin typeface="Arial"/>
                <a:cs typeface="Arial"/>
              </a:rPr>
              <a:t>cost </a:t>
            </a:r>
            <a:r>
              <a:rPr sz="950" spc="-10" dirty="0">
                <a:latin typeface="Arial"/>
                <a:cs typeface="Arial"/>
              </a:rPr>
              <a:t>regions though, at about </a:t>
            </a:r>
            <a:r>
              <a:rPr sz="950" spc="-15" dirty="0">
                <a:latin typeface="Arial"/>
                <a:cs typeface="Arial"/>
              </a:rPr>
              <a:t>2% </a:t>
            </a:r>
            <a:r>
              <a:rPr sz="950" spc="-10" dirty="0">
                <a:latin typeface="Arial"/>
                <a:cs typeface="Arial"/>
              </a:rPr>
              <a:t>per year compared </a:t>
            </a:r>
            <a:r>
              <a:rPr sz="950" spc="-5" dirty="0">
                <a:latin typeface="Arial"/>
                <a:cs typeface="Arial"/>
              </a:rPr>
              <a:t>to a </a:t>
            </a:r>
            <a:r>
              <a:rPr sz="950" spc="-10" dirty="0">
                <a:latin typeface="Arial"/>
                <a:cs typeface="Arial"/>
              </a:rPr>
              <a:t>fraction of </a:t>
            </a:r>
            <a:r>
              <a:rPr sz="950" spc="-5" dirty="0">
                <a:latin typeface="Arial"/>
                <a:cs typeface="Arial"/>
              </a:rPr>
              <a:t>a  </a:t>
            </a:r>
            <a:r>
              <a:rPr sz="950" spc="-10" dirty="0">
                <a:latin typeface="Arial"/>
                <a:cs typeface="Arial"/>
              </a:rPr>
              <a:t>percentage in more mature</a:t>
            </a:r>
            <a:r>
              <a:rPr sz="950" spc="-5" dirty="0">
                <a:latin typeface="Arial"/>
                <a:cs typeface="Arial"/>
              </a:rPr>
              <a:t> </a:t>
            </a:r>
            <a:r>
              <a:rPr sz="950" spc="-10" dirty="0">
                <a:latin typeface="Arial"/>
                <a:cs typeface="Arial"/>
              </a:rPr>
              <a:t>economies.</a:t>
            </a:r>
            <a:endParaRPr sz="950">
              <a:latin typeface="Arial"/>
              <a:cs typeface="Arial"/>
            </a:endParaRPr>
          </a:p>
        </p:txBody>
      </p:sp>
      <p:sp>
        <p:nvSpPr>
          <p:cNvPr id="4" name="object 4"/>
          <p:cNvSpPr txBox="1"/>
          <p:nvPr/>
        </p:nvSpPr>
        <p:spPr>
          <a:xfrm>
            <a:off x="1284998" y="7916144"/>
            <a:ext cx="5173980" cy="838200"/>
          </a:xfrm>
          <a:prstGeom prst="rect">
            <a:avLst/>
          </a:prstGeom>
        </p:spPr>
        <p:txBody>
          <a:bodyPr vert="horz" wrap="square" lIns="0" tIns="0" rIns="0" bIns="0" rtlCol="0">
            <a:spAutoFit/>
          </a:bodyPr>
          <a:lstStyle/>
          <a:p>
            <a:pPr marL="12700" marR="52069">
              <a:lnSpc>
                <a:spcPct val="142100"/>
              </a:lnSpc>
            </a:pPr>
            <a:r>
              <a:rPr sz="950" spc="-10" dirty="0">
                <a:latin typeface="Arial"/>
                <a:cs typeface="Arial"/>
              </a:rPr>
              <a:t>Machinery accounts for 20% of </a:t>
            </a:r>
            <a:r>
              <a:rPr sz="950" spc="-5" dirty="0">
                <a:latin typeface="Arial"/>
                <a:cs typeface="Arial"/>
              </a:rPr>
              <a:t>the </a:t>
            </a:r>
            <a:r>
              <a:rPr sz="950" spc="-10" dirty="0">
                <a:latin typeface="Arial"/>
                <a:cs typeface="Arial"/>
              </a:rPr>
              <a:t>total </a:t>
            </a:r>
            <a:r>
              <a:rPr sz="950" spc="-5" dirty="0">
                <a:latin typeface="Arial"/>
                <a:cs typeface="Arial"/>
              </a:rPr>
              <a:t>cost structure, </a:t>
            </a:r>
            <a:r>
              <a:rPr sz="950" spc="-10" dirty="0">
                <a:latin typeface="Arial"/>
                <a:cs typeface="Arial"/>
              </a:rPr>
              <a:t>including </a:t>
            </a:r>
            <a:r>
              <a:rPr sz="950" spc="-5" dirty="0">
                <a:latin typeface="Arial"/>
                <a:cs typeface="Arial"/>
              </a:rPr>
              <a:t>forging, </a:t>
            </a:r>
            <a:r>
              <a:rPr sz="950" spc="-10" dirty="0">
                <a:latin typeface="Arial"/>
                <a:cs typeface="Arial"/>
              </a:rPr>
              <a:t>rolling, milling, bending,  CNC, cutting, and welding systems as well as drills, lathes, and cranes in </a:t>
            </a:r>
            <a:r>
              <a:rPr sz="950" spc="-5" dirty="0">
                <a:latin typeface="Arial"/>
                <a:cs typeface="Arial"/>
              </a:rPr>
              <a:t>a </a:t>
            </a:r>
            <a:r>
              <a:rPr sz="950" spc="-10" dirty="0">
                <a:latin typeface="Arial"/>
                <a:cs typeface="Arial"/>
              </a:rPr>
              <a:t>variety of </a:t>
            </a:r>
            <a:r>
              <a:rPr sz="950" spc="-5" dirty="0">
                <a:latin typeface="Arial"/>
                <a:cs typeface="Arial"/>
              </a:rPr>
              <a:t> </a:t>
            </a:r>
            <a:r>
              <a:rPr sz="950" spc="-10" dirty="0">
                <a:latin typeface="Arial"/>
                <a:cs typeface="Arial"/>
              </a:rPr>
              <a:t>sizes.</a:t>
            </a:r>
            <a:endParaRPr sz="950">
              <a:latin typeface="Arial"/>
              <a:cs typeface="Arial"/>
            </a:endParaRPr>
          </a:p>
          <a:p>
            <a:pPr marL="12700" marR="5080">
              <a:lnSpc>
                <a:spcPct val="142100"/>
              </a:lnSpc>
              <a:spcBef>
                <a:spcPts val="5"/>
              </a:spcBef>
            </a:pPr>
            <a:r>
              <a:rPr sz="950" spc="-10" dirty="0">
                <a:latin typeface="Arial"/>
                <a:cs typeface="Arial"/>
              </a:rPr>
              <a:t>Machinery costs retreated slightly in 2012, along with carbon steel, but have returned to growth of  about </a:t>
            </a:r>
            <a:r>
              <a:rPr sz="950" spc="-15" dirty="0">
                <a:latin typeface="Arial"/>
                <a:cs typeface="Arial"/>
              </a:rPr>
              <a:t>2% </a:t>
            </a:r>
            <a:r>
              <a:rPr sz="950" spc="-10" dirty="0">
                <a:latin typeface="Arial"/>
                <a:cs typeface="Arial"/>
              </a:rPr>
              <a:t>per year globally, which will continue through</a:t>
            </a:r>
            <a:r>
              <a:rPr sz="950" spc="110" dirty="0">
                <a:latin typeface="Arial"/>
                <a:cs typeface="Arial"/>
              </a:rPr>
              <a:t> </a:t>
            </a:r>
            <a:r>
              <a:rPr sz="950" spc="-10" dirty="0">
                <a:latin typeface="Arial"/>
                <a:cs typeface="Arial"/>
              </a:rPr>
              <a:t>2020.</a:t>
            </a:r>
            <a:endParaRPr sz="950">
              <a:latin typeface="Arial"/>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858516" y="850138"/>
            <a:ext cx="20574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13: Cost Structure of</a:t>
            </a:r>
            <a:r>
              <a:rPr sz="950" b="1" spc="-20" dirty="0">
                <a:latin typeface="Arial"/>
                <a:cs typeface="Arial"/>
              </a:rPr>
              <a:t> </a:t>
            </a:r>
            <a:r>
              <a:rPr sz="950" b="1" spc="-10" dirty="0">
                <a:latin typeface="Arial"/>
                <a:cs typeface="Arial"/>
              </a:rPr>
              <a:t>Towers</a:t>
            </a:r>
            <a:endParaRPr sz="950">
              <a:latin typeface="Arial"/>
              <a:cs typeface="Arial"/>
            </a:endParaRPr>
          </a:p>
        </p:txBody>
      </p:sp>
      <p:sp>
        <p:nvSpPr>
          <p:cNvPr id="3" name="object 3"/>
          <p:cNvSpPr txBox="1"/>
          <p:nvPr/>
        </p:nvSpPr>
        <p:spPr>
          <a:xfrm>
            <a:off x="1392425" y="4143487"/>
            <a:ext cx="142684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Note: Prices are ex-works.</a:t>
            </a:r>
            <a:endParaRPr sz="950">
              <a:latin typeface="Arial"/>
              <a:cs typeface="Arial"/>
            </a:endParaRPr>
          </a:p>
        </p:txBody>
      </p:sp>
      <p:sp>
        <p:nvSpPr>
          <p:cNvPr id="4" name="object 4"/>
          <p:cNvSpPr txBox="1"/>
          <p:nvPr/>
        </p:nvSpPr>
        <p:spPr>
          <a:xfrm>
            <a:off x="1177546" y="4695937"/>
            <a:ext cx="29210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8.</a:t>
            </a:r>
            <a:r>
              <a:rPr sz="950" b="1" spc="-15" dirty="0">
                <a:latin typeface="Arial"/>
                <a:cs typeface="Arial"/>
              </a:rPr>
              <a:t>2</a:t>
            </a:r>
            <a:r>
              <a:rPr sz="950" b="1" dirty="0">
                <a:latin typeface="Arial"/>
                <a:cs typeface="Arial"/>
              </a:rPr>
              <a:t>.</a:t>
            </a:r>
            <a:r>
              <a:rPr sz="950" b="1" spc="-5" dirty="0">
                <a:latin typeface="Arial"/>
                <a:cs typeface="Arial"/>
              </a:rPr>
              <a:t>2</a:t>
            </a:r>
            <a:endParaRPr sz="950">
              <a:latin typeface="Arial"/>
              <a:cs typeface="Arial"/>
            </a:endParaRPr>
          </a:p>
        </p:txBody>
      </p:sp>
      <p:sp>
        <p:nvSpPr>
          <p:cNvPr id="5" name="object 5"/>
          <p:cNvSpPr txBox="1"/>
          <p:nvPr/>
        </p:nvSpPr>
        <p:spPr>
          <a:xfrm>
            <a:off x="1608465" y="4695937"/>
            <a:ext cx="82867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Profit</a:t>
            </a:r>
            <a:r>
              <a:rPr sz="950" b="1" spc="-70" dirty="0">
                <a:latin typeface="Arial"/>
                <a:cs typeface="Arial"/>
              </a:rPr>
              <a:t> </a:t>
            </a:r>
            <a:r>
              <a:rPr sz="950" b="1" spc="-10" dirty="0">
                <a:latin typeface="Arial"/>
                <a:cs typeface="Arial"/>
              </a:rPr>
              <a:t>Margins</a:t>
            </a:r>
            <a:endParaRPr sz="950">
              <a:latin typeface="Arial"/>
              <a:cs typeface="Arial"/>
            </a:endParaRPr>
          </a:p>
        </p:txBody>
      </p:sp>
      <p:sp>
        <p:nvSpPr>
          <p:cNvPr id="6" name="object 6"/>
          <p:cNvSpPr txBox="1"/>
          <p:nvPr/>
        </p:nvSpPr>
        <p:spPr>
          <a:xfrm>
            <a:off x="1177546" y="5186221"/>
            <a:ext cx="5412105" cy="3609975"/>
          </a:xfrm>
          <a:prstGeom prst="rect">
            <a:avLst/>
          </a:prstGeom>
        </p:spPr>
        <p:txBody>
          <a:bodyPr vert="horz" wrap="square" lIns="0" tIns="0" rIns="0" bIns="0" rtlCol="0">
            <a:spAutoFit/>
          </a:bodyPr>
          <a:lstStyle/>
          <a:p>
            <a:pPr marL="12700" marR="5080">
              <a:lnSpc>
                <a:spcPct val="142400"/>
              </a:lnSpc>
            </a:pPr>
            <a:r>
              <a:rPr sz="950" b="1" spc="-5" dirty="0">
                <a:latin typeface="Arial"/>
                <a:cs typeface="Arial"/>
              </a:rPr>
              <a:t>Manufacturers </a:t>
            </a:r>
            <a:r>
              <a:rPr sz="950" b="1" spc="-10" dirty="0">
                <a:latin typeface="Arial"/>
                <a:cs typeface="Arial"/>
              </a:rPr>
              <a:t>accept low margins on Tower projects </a:t>
            </a:r>
            <a:r>
              <a:rPr sz="950" b="1" spc="-5" dirty="0">
                <a:latin typeface="Arial"/>
                <a:cs typeface="Arial"/>
              </a:rPr>
              <a:t>to win </a:t>
            </a:r>
            <a:r>
              <a:rPr sz="950" b="1" spc="-10" dirty="0">
                <a:latin typeface="Arial"/>
                <a:cs typeface="Arial"/>
              </a:rPr>
              <a:t>bids that </a:t>
            </a:r>
            <a:r>
              <a:rPr sz="950" b="1" spc="-5" dirty="0">
                <a:latin typeface="Arial"/>
                <a:cs typeface="Arial"/>
              </a:rPr>
              <a:t>include </a:t>
            </a:r>
            <a:r>
              <a:rPr sz="950" b="1" spc="-10" dirty="0">
                <a:latin typeface="Arial"/>
                <a:cs typeface="Arial"/>
              </a:rPr>
              <a:t>more </a:t>
            </a:r>
            <a:r>
              <a:rPr sz="950" b="1" spc="-5" dirty="0">
                <a:latin typeface="Arial"/>
                <a:cs typeface="Arial"/>
              </a:rPr>
              <a:t>profitable  </a:t>
            </a:r>
            <a:r>
              <a:rPr sz="950" b="1" spc="-10" dirty="0">
                <a:latin typeface="Arial"/>
                <a:cs typeface="Arial"/>
              </a:rPr>
              <a:t>units. Industry margins </a:t>
            </a:r>
            <a:r>
              <a:rPr sz="950" b="1" spc="-5" dirty="0">
                <a:latin typeface="Arial"/>
                <a:cs typeface="Arial"/>
              </a:rPr>
              <a:t>will </a:t>
            </a:r>
            <a:r>
              <a:rPr sz="950" b="1" spc="-10" dirty="0">
                <a:latin typeface="Arial"/>
                <a:cs typeface="Arial"/>
              </a:rPr>
              <a:t>rise by about </a:t>
            </a:r>
            <a:r>
              <a:rPr sz="950" b="1" spc="-5" dirty="0">
                <a:latin typeface="Arial"/>
                <a:cs typeface="Arial"/>
              </a:rPr>
              <a:t>two </a:t>
            </a:r>
            <a:r>
              <a:rPr sz="950" b="1" spc="-10" dirty="0">
                <a:latin typeface="Arial"/>
                <a:cs typeface="Arial"/>
              </a:rPr>
              <a:t>percentage points </a:t>
            </a:r>
            <a:r>
              <a:rPr sz="950" b="1" spc="-5" dirty="0">
                <a:latin typeface="Arial"/>
                <a:cs typeface="Arial"/>
              </a:rPr>
              <a:t>by </a:t>
            </a:r>
            <a:r>
              <a:rPr sz="950" b="1" spc="-10" dirty="0">
                <a:latin typeface="Arial"/>
                <a:cs typeface="Arial"/>
              </a:rPr>
              <a:t>2020 as demand grows and  supplier capacity </a:t>
            </a:r>
            <a:r>
              <a:rPr sz="950" b="1" spc="-5" dirty="0">
                <a:latin typeface="Arial"/>
                <a:cs typeface="Arial"/>
              </a:rPr>
              <a:t>utilization </a:t>
            </a:r>
            <a:r>
              <a:rPr sz="950" b="1" spc="-10" dirty="0">
                <a:latin typeface="Arial"/>
                <a:cs typeface="Arial"/>
              </a:rPr>
              <a:t>rates</a:t>
            </a:r>
            <a:r>
              <a:rPr sz="950" b="1" spc="15" dirty="0">
                <a:latin typeface="Arial"/>
                <a:cs typeface="Arial"/>
              </a:rPr>
              <a:t> </a:t>
            </a:r>
            <a:r>
              <a:rPr sz="950" b="1" spc="-10" dirty="0">
                <a:latin typeface="Arial"/>
                <a:cs typeface="Arial"/>
              </a:rPr>
              <a:t>improve.</a:t>
            </a:r>
            <a:endParaRPr sz="950">
              <a:latin typeface="Arial"/>
              <a:cs typeface="Arial"/>
            </a:endParaRPr>
          </a:p>
          <a:p>
            <a:pPr>
              <a:lnSpc>
                <a:spcPct val="100000"/>
              </a:lnSpc>
              <a:spcBef>
                <a:spcPts val="50"/>
              </a:spcBef>
            </a:pPr>
            <a:endParaRPr sz="1400">
              <a:latin typeface="Times New Roman"/>
              <a:cs typeface="Times New Roman"/>
            </a:endParaRPr>
          </a:p>
          <a:p>
            <a:pPr marL="120014" marR="89535">
              <a:lnSpc>
                <a:spcPct val="142300"/>
              </a:lnSpc>
            </a:pPr>
            <a:r>
              <a:rPr sz="950" spc="-10" dirty="0">
                <a:latin typeface="Arial"/>
                <a:cs typeface="Arial"/>
              </a:rPr>
              <a:t>Suppliers are willing </a:t>
            </a:r>
            <a:r>
              <a:rPr sz="950" spc="-5" dirty="0">
                <a:latin typeface="Arial"/>
                <a:cs typeface="Arial"/>
              </a:rPr>
              <a:t>to </a:t>
            </a:r>
            <a:r>
              <a:rPr sz="950" spc="-10" dirty="0">
                <a:latin typeface="Arial"/>
                <a:cs typeface="Arial"/>
              </a:rPr>
              <a:t>accept lower margins on Towers than for any other refinery process units.  They typically bid low </a:t>
            </a:r>
            <a:r>
              <a:rPr sz="950" spc="-5" dirty="0">
                <a:latin typeface="Arial"/>
                <a:cs typeface="Arial"/>
              </a:rPr>
              <a:t>on </a:t>
            </a:r>
            <a:r>
              <a:rPr sz="950" spc="-10" dirty="0">
                <a:latin typeface="Arial"/>
                <a:cs typeface="Arial"/>
              </a:rPr>
              <a:t>this portion of larger projects in order to win </a:t>
            </a:r>
            <a:r>
              <a:rPr sz="950" spc="-5" dirty="0">
                <a:latin typeface="Arial"/>
                <a:cs typeface="Arial"/>
              </a:rPr>
              <a:t>a </a:t>
            </a:r>
            <a:r>
              <a:rPr sz="950" spc="-10" dirty="0">
                <a:latin typeface="Arial"/>
                <a:cs typeface="Arial"/>
              </a:rPr>
              <a:t>larger </a:t>
            </a:r>
            <a:r>
              <a:rPr sz="950" spc="-5" dirty="0">
                <a:latin typeface="Arial"/>
                <a:cs typeface="Arial"/>
              </a:rPr>
              <a:t>bid </a:t>
            </a:r>
            <a:r>
              <a:rPr sz="950" spc="-10" dirty="0">
                <a:latin typeface="Arial"/>
                <a:cs typeface="Arial"/>
              </a:rPr>
              <a:t>package. Towers  are relatively unsophisticated compared to reactors, and suppliers frequently bid on both types of  equipment. An average of supplier feedback indicates that net margin </a:t>
            </a:r>
            <a:r>
              <a:rPr sz="950" spc="-5" dirty="0">
                <a:latin typeface="Arial"/>
                <a:cs typeface="Arial"/>
              </a:rPr>
              <a:t>on </a:t>
            </a:r>
            <a:r>
              <a:rPr sz="950" spc="-10" dirty="0">
                <a:latin typeface="Arial"/>
                <a:cs typeface="Arial"/>
              </a:rPr>
              <a:t>Towers is 2-4%,  compared to an average of </a:t>
            </a:r>
            <a:r>
              <a:rPr sz="950" spc="-15" dirty="0">
                <a:latin typeface="Arial"/>
                <a:cs typeface="Arial"/>
              </a:rPr>
              <a:t>6% </a:t>
            </a:r>
            <a:r>
              <a:rPr sz="950" spc="-10" dirty="0">
                <a:latin typeface="Arial"/>
                <a:cs typeface="Arial"/>
              </a:rPr>
              <a:t>for the companies as </a:t>
            </a:r>
            <a:r>
              <a:rPr sz="950" spc="-5" dirty="0">
                <a:latin typeface="Arial"/>
                <a:cs typeface="Arial"/>
              </a:rPr>
              <a:t>a </a:t>
            </a:r>
            <a:r>
              <a:rPr sz="950" spc="-10" dirty="0">
                <a:latin typeface="Arial"/>
                <a:cs typeface="Arial"/>
              </a:rPr>
              <a:t>whole, which includes margins for reactors,  heat exchangers, construction works, and other types of</a:t>
            </a:r>
            <a:r>
              <a:rPr sz="950" spc="110" dirty="0">
                <a:latin typeface="Arial"/>
                <a:cs typeface="Arial"/>
              </a:rPr>
              <a:t> </a:t>
            </a:r>
            <a:r>
              <a:rPr sz="950" spc="-10" dirty="0">
                <a:latin typeface="Arial"/>
                <a:cs typeface="Arial"/>
              </a:rPr>
              <a:t>equipment:</a:t>
            </a:r>
            <a:endParaRPr sz="950">
              <a:latin typeface="Arial"/>
              <a:cs typeface="Arial"/>
            </a:endParaRPr>
          </a:p>
          <a:p>
            <a:pPr marL="550545" marR="85090" indent="-215900">
              <a:lnSpc>
                <a:spcPct val="142600"/>
              </a:lnSpc>
              <a:spcBef>
                <a:spcPts val="615"/>
              </a:spcBef>
              <a:buFont typeface="Symbol"/>
              <a:buChar char=""/>
              <a:tabLst>
                <a:tab pos="550545" algn="l"/>
                <a:tab pos="551180" algn="l"/>
              </a:tabLst>
            </a:pPr>
            <a:r>
              <a:rPr sz="950" spc="-10" dirty="0">
                <a:latin typeface="Arial"/>
                <a:cs typeface="Arial"/>
              </a:rPr>
              <a:t>KNM typically makes </a:t>
            </a:r>
            <a:r>
              <a:rPr sz="950" spc="-5" dirty="0">
                <a:latin typeface="Arial"/>
                <a:cs typeface="Arial"/>
              </a:rPr>
              <a:t>a </a:t>
            </a:r>
            <a:r>
              <a:rPr sz="950" spc="-10" dirty="0">
                <a:latin typeface="Arial"/>
                <a:cs typeface="Arial"/>
              </a:rPr>
              <a:t>final profit of about 3% </a:t>
            </a:r>
            <a:r>
              <a:rPr sz="950" spc="-5" dirty="0">
                <a:latin typeface="Arial"/>
                <a:cs typeface="Arial"/>
              </a:rPr>
              <a:t>on towers, </a:t>
            </a:r>
            <a:r>
              <a:rPr sz="950" spc="-10" dirty="0">
                <a:latin typeface="Arial"/>
                <a:cs typeface="Arial"/>
              </a:rPr>
              <a:t>according </a:t>
            </a:r>
            <a:r>
              <a:rPr sz="950" spc="-5" dirty="0">
                <a:latin typeface="Arial"/>
                <a:cs typeface="Arial"/>
              </a:rPr>
              <a:t>to a </a:t>
            </a:r>
            <a:r>
              <a:rPr sz="950" spc="-10" dirty="0">
                <a:latin typeface="Arial"/>
                <a:cs typeface="Arial"/>
              </a:rPr>
              <a:t>source </a:t>
            </a:r>
            <a:r>
              <a:rPr sz="950" spc="-5" dirty="0">
                <a:latin typeface="Arial"/>
                <a:cs typeface="Arial"/>
              </a:rPr>
              <a:t>within the  </a:t>
            </a:r>
            <a:r>
              <a:rPr sz="950" spc="-10" dirty="0">
                <a:latin typeface="Arial"/>
                <a:cs typeface="Arial"/>
              </a:rPr>
              <a:t>company. This compares with 4-5% for at KNM for Distillation Columns and as much as 6-  </a:t>
            </a:r>
            <a:r>
              <a:rPr sz="950" spc="-15" dirty="0">
                <a:latin typeface="Arial"/>
                <a:cs typeface="Arial"/>
              </a:rPr>
              <a:t>8% </a:t>
            </a:r>
            <a:r>
              <a:rPr sz="950" spc="-10" dirty="0">
                <a:latin typeface="Arial"/>
                <a:cs typeface="Arial"/>
              </a:rPr>
              <a:t>for</a:t>
            </a:r>
            <a:r>
              <a:rPr sz="950" spc="-55" dirty="0">
                <a:latin typeface="Arial"/>
                <a:cs typeface="Arial"/>
              </a:rPr>
              <a:t> </a:t>
            </a:r>
            <a:r>
              <a:rPr sz="950" spc="-10" dirty="0">
                <a:latin typeface="Arial"/>
                <a:cs typeface="Arial"/>
              </a:rPr>
              <a:t>reactors.</a:t>
            </a:r>
            <a:endParaRPr sz="950">
              <a:latin typeface="Arial"/>
              <a:cs typeface="Arial"/>
            </a:endParaRPr>
          </a:p>
          <a:p>
            <a:pPr marL="550545" marR="6350" indent="-215900">
              <a:lnSpc>
                <a:spcPct val="142500"/>
              </a:lnSpc>
              <a:spcBef>
                <a:spcPts val="50"/>
              </a:spcBef>
              <a:buFont typeface="Symbol"/>
              <a:buChar char=""/>
              <a:tabLst>
                <a:tab pos="550545" algn="l"/>
                <a:tab pos="551180" algn="l"/>
              </a:tabLst>
            </a:pPr>
            <a:r>
              <a:rPr sz="950" spc="-10" dirty="0">
                <a:latin typeface="Arial"/>
                <a:cs typeface="Arial"/>
              </a:rPr>
              <a:t>US supplier NRG Manufacturing, which specializes in demethanizers and depropanizers,  makes slightly lower margins on towers (1-2%) than the other major component in its  </a:t>
            </a:r>
            <a:r>
              <a:rPr sz="950" spc="-5" dirty="0">
                <a:latin typeface="Arial"/>
                <a:cs typeface="Arial"/>
              </a:rPr>
              <a:t>refinery </a:t>
            </a:r>
            <a:r>
              <a:rPr sz="950" spc="-10" dirty="0">
                <a:latin typeface="Arial"/>
                <a:cs typeface="Arial"/>
              </a:rPr>
              <a:t>equipment business, because </a:t>
            </a:r>
            <a:r>
              <a:rPr sz="950" spc="-5" dirty="0">
                <a:latin typeface="Arial"/>
                <a:cs typeface="Arial"/>
              </a:rPr>
              <a:t>it </a:t>
            </a:r>
            <a:r>
              <a:rPr sz="950" spc="-10" dirty="0">
                <a:latin typeface="Arial"/>
                <a:cs typeface="Arial"/>
              </a:rPr>
              <a:t>wants </a:t>
            </a:r>
            <a:r>
              <a:rPr sz="950" spc="-5" dirty="0">
                <a:latin typeface="Arial"/>
                <a:cs typeface="Arial"/>
              </a:rPr>
              <a:t>to </a:t>
            </a:r>
            <a:r>
              <a:rPr sz="950" spc="-10" dirty="0">
                <a:latin typeface="Arial"/>
                <a:cs typeface="Arial"/>
              </a:rPr>
              <a:t>win </a:t>
            </a:r>
            <a:r>
              <a:rPr sz="950" spc="-5" dirty="0">
                <a:latin typeface="Arial"/>
                <a:cs typeface="Arial"/>
              </a:rPr>
              <a:t>Distillation </a:t>
            </a:r>
            <a:r>
              <a:rPr sz="950" spc="-10" dirty="0">
                <a:latin typeface="Arial"/>
                <a:cs typeface="Arial"/>
              </a:rPr>
              <a:t>Column sales and </a:t>
            </a:r>
            <a:r>
              <a:rPr sz="950" spc="-5" dirty="0">
                <a:latin typeface="Arial"/>
                <a:cs typeface="Arial"/>
              </a:rPr>
              <a:t>because  </a:t>
            </a:r>
            <a:r>
              <a:rPr sz="950" spc="-10" dirty="0">
                <a:latin typeface="Arial"/>
                <a:cs typeface="Arial"/>
              </a:rPr>
              <a:t>it has </a:t>
            </a:r>
            <a:r>
              <a:rPr sz="950" spc="-5" dirty="0">
                <a:latin typeface="Arial"/>
                <a:cs typeface="Arial"/>
              </a:rPr>
              <a:t>to </a:t>
            </a:r>
            <a:r>
              <a:rPr sz="950" spc="-10" dirty="0">
                <a:latin typeface="Arial"/>
                <a:cs typeface="Arial"/>
              </a:rPr>
              <a:t>compete with lower </a:t>
            </a:r>
            <a:r>
              <a:rPr sz="950" spc="-5" dirty="0">
                <a:latin typeface="Arial"/>
                <a:cs typeface="Arial"/>
              </a:rPr>
              <a:t>cost </a:t>
            </a:r>
            <a:r>
              <a:rPr sz="950" spc="-10" dirty="0">
                <a:latin typeface="Arial"/>
                <a:cs typeface="Arial"/>
              </a:rPr>
              <a:t>manufacturers from</a:t>
            </a:r>
            <a:r>
              <a:rPr sz="950" spc="80" dirty="0">
                <a:latin typeface="Arial"/>
                <a:cs typeface="Arial"/>
              </a:rPr>
              <a:t> </a:t>
            </a:r>
            <a:r>
              <a:rPr sz="950" spc="-10" dirty="0">
                <a:latin typeface="Arial"/>
                <a:cs typeface="Arial"/>
              </a:rPr>
              <a:t>Asia.</a:t>
            </a:r>
            <a:endParaRPr sz="950">
              <a:latin typeface="Arial"/>
              <a:cs typeface="Arial"/>
            </a:endParaRPr>
          </a:p>
        </p:txBody>
      </p:sp>
      <p:sp>
        <p:nvSpPr>
          <p:cNvPr id="7" name="object 7"/>
          <p:cNvSpPr/>
          <p:nvPr/>
        </p:nvSpPr>
        <p:spPr>
          <a:xfrm>
            <a:off x="1406652" y="1070610"/>
            <a:ext cx="5493385" cy="2647315"/>
          </a:xfrm>
          <a:custGeom>
            <a:avLst/>
            <a:gdLst/>
            <a:ahLst/>
            <a:cxnLst/>
            <a:rect l="l" t="t" r="r" b="b"/>
            <a:pathLst>
              <a:path w="5493384" h="2647315">
                <a:moveTo>
                  <a:pt x="0" y="2647188"/>
                </a:moveTo>
                <a:lnTo>
                  <a:pt x="5493258" y="2647188"/>
                </a:lnTo>
                <a:lnTo>
                  <a:pt x="5493258" y="0"/>
                </a:lnTo>
                <a:lnTo>
                  <a:pt x="0" y="0"/>
                </a:lnTo>
                <a:lnTo>
                  <a:pt x="0" y="2647188"/>
                </a:lnTo>
                <a:close/>
              </a:path>
            </a:pathLst>
          </a:custGeom>
          <a:solidFill>
            <a:srgbClr val="F1F1F1"/>
          </a:solidFill>
        </p:spPr>
        <p:txBody>
          <a:bodyPr wrap="square" lIns="0" tIns="0" rIns="0" bIns="0" rtlCol="0"/>
          <a:lstStyle/>
          <a:p>
            <a:endParaRPr/>
          </a:p>
        </p:txBody>
      </p:sp>
      <p:sp>
        <p:nvSpPr>
          <p:cNvPr id="8" name="object 8"/>
          <p:cNvSpPr/>
          <p:nvPr/>
        </p:nvSpPr>
        <p:spPr>
          <a:xfrm>
            <a:off x="1406652" y="4150614"/>
            <a:ext cx="5493385" cy="1905"/>
          </a:xfrm>
          <a:custGeom>
            <a:avLst/>
            <a:gdLst/>
            <a:ahLst/>
            <a:cxnLst/>
            <a:rect l="l" t="t" r="r" b="b"/>
            <a:pathLst>
              <a:path w="5493384" h="1904">
                <a:moveTo>
                  <a:pt x="0" y="1524"/>
                </a:moveTo>
                <a:lnTo>
                  <a:pt x="5493258" y="1524"/>
                </a:lnTo>
                <a:lnTo>
                  <a:pt x="5493258" y="0"/>
                </a:lnTo>
                <a:lnTo>
                  <a:pt x="0" y="0"/>
                </a:lnTo>
                <a:lnTo>
                  <a:pt x="0" y="1524"/>
                </a:lnTo>
                <a:close/>
              </a:path>
            </a:pathLst>
          </a:custGeom>
          <a:solidFill>
            <a:srgbClr val="F1F1F1"/>
          </a:solidFill>
        </p:spPr>
        <p:txBody>
          <a:bodyPr wrap="square" lIns="0" tIns="0" rIns="0" bIns="0" rtlCol="0"/>
          <a:lstStyle/>
          <a:p>
            <a:endParaRPr/>
          </a:p>
        </p:txBody>
      </p:sp>
      <p:sp>
        <p:nvSpPr>
          <p:cNvPr id="9" name="object 9"/>
          <p:cNvSpPr/>
          <p:nvPr/>
        </p:nvSpPr>
        <p:spPr>
          <a:xfrm>
            <a:off x="2594610" y="2745485"/>
            <a:ext cx="0" cy="572770"/>
          </a:xfrm>
          <a:custGeom>
            <a:avLst/>
            <a:gdLst/>
            <a:ahLst/>
            <a:cxnLst/>
            <a:rect l="l" t="t" r="r" b="b"/>
            <a:pathLst>
              <a:path h="572770">
                <a:moveTo>
                  <a:pt x="0" y="0"/>
                </a:moveTo>
                <a:lnTo>
                  <a:pt x="0" y="572262"/>
                </a:lnTo>
              </a:path>
            </a:pathLst>
          </a:custGeom>
          <a:ln w="21336">
            <a:solidFill>
              <a:srgbClr val="93AFDE"/>
            </a:solidFill>
          </a:ln>
        </p:spPr>
        <p:txBody>
          <a:bodyPr wrap="square" lIns="0" tIns="0" rIns="0" bIns="0" rtlCol="0"/>
          <a:lstStyle/>
          <a:p>
            <a:endParaRPr/>
          </a:p>
        </p:txBody>
      </p:sp>
      <p:sp>
        <p:nvSpPr>
          <p:cNvPr id="10" name="object 10"/>
          <p:cNvSpPr/>
          <p:nvPr/>
        </p:nvSpPr>
        <p:spPr>
          <a:xfrm>
            <a:off x="2656713" y="2657094"/>
            <a:ext cx="0" cy="661035"/>
          </a:xfrm>
          <a:custGeom>
            <a:avLst/>
            <a:gdLst/>
            <a:ahLst/>
            <a:cxnLst/>
            <a:rect l="l" t="t" r="r" b="b"/>
            <a:pathLst>
              <a:path h="661035">
                <a:moveTo>
                  <a:pt x="0" y="0"/>
                </a:moveTo>
                <a:lnTo>
                  <a:pt x="0" y="660653"/>
                </a:lnTo>
              </a:path>
            </a:pathLst>
          </a:custGeom>
          <a:ln w="38862">
            <a:solidFill>
              <a:srgbClr val="93AFDE"/>
            </a:solidFill>
          </a:ln>
        </p:spPr>
        <p:txBody>
          <a:bodyPr wrap="square" lIns="0" tIns="0" rIns="0" bIns="0" rtlCol="0"/>
          <a:lstStyle/>
          <a:p>
            <a:endParaRPr/>
          </a:p>
        </p:txBody>
      </p:sp>
      <p:sp>
        <p:nvSpPr>
          <p:cNvPr id="11" name="object 11"/>
          <p:cNvSpPr/>
          <p:nvPr/>
        </p:nvSpPr>
        <p:spPr>
          <a:xfrm>
            <a:off x="2726817" y="2616707"/>
            <a:ext cx="0" cy="701040"/>
          </a:xfrm>
          <a:custGeom>
            <a:avLst/>
            <a:gdLst/>
            <a:ahLst/>
            <a:cxnLst/>
            <a:rect l="l" t="t" r="r" b="b"/>
            <a:pathLst>
              <a:path h="701039">
                <a:moveTo>
                  <a:pt x="0" y="0"/>
                </a:moveTo>
                <a:lnTo>
                  <a:pt x="0" y="701040"/>
                </a:lnTo>
              </a:path>
            </a:pathLst>
          </a:custGeom>
          <a:ln w="38862">
            <a:solidFill>
              <a:srgbClr val="93AFDE"/>
            </a:solidFill>
          </a:ln>
        </p:spPr>
        <p:txBody>
          <a:bodyPr wrap="square" lIns="0" tIns="0" rIns="0" bIns="0" rtlCol="0"/>
          <a:lstStyle/>
          <a:p>
            <a:endParaRPr/>
          </a:p>
        </p:txBody>
      </p:sp>
      <p:sp>
        <p:nvSpPr>
          <p:cNvPr id="12" name="object 12"/>
          <p:cNvSpPr/>
          <p:nvPr/>
        </p:nvSpPr>
        <p:spPr>
          <a:xfrm>
            <a:off x="2796920" y="2568701"/>
            <a:ext cx="0" cy="749300"/>
          </a:xfrm>
          <a:custGeom>
            <a:avLst/>
            <a:gdLst/>
            <a:ahLst/>
            <a:cxnLst/>
            <a:rect l="l" t="t" r="r" b="b"/>
            <a:pathLst>
              <a:path h="749300">
                <a:moveTo>
                  <a:pt x="0" y="0"/>
                </a:moveTo>
                <a:lnTo>
                  <a:pt x="0" y="749046"/>
                </a:lnTo>
              </a:path>
            </a:pathLst>
          </a:custGeom>
          <a:ln w="38862">
            <a:solidFill>
              <a:srgbClr val="93AFDE"/>
            </a:solidFill>
          </a:ln>
        </p:spPr>
        <p:txBody>
          <a:bodyPr wrap="square" lIns="0" tIns="0" rIns="0" bIns="0" rtlCol="0"/>
          <a:lstStyle/>
          <a:p>
            <a:endParaRPr/>
          </a:p>
        </p:txBody>
      </p:sp>
      <p:sp>
        <p:nvSpPr>
          <p:cNvPr id="13" name="object 13"/>
          <p:cNvSpPr/>
          <p:nvPr/>
        </p:nvSpPr>
        <p:spPr>
          <a:xfrm>
            <a:off x="2867025" y="2575560"/>
            <a:ext cx="0" cy="742315"/>
          </a:xfrm>
          <a:custGeom>
            <a:avLst/>
            <a:gdLst/>
            <a:ahLst/>
            <a:cxnLst/>
            <a:rect l="l" t="t" r="r" b="b"/>
            <a:pathLst>
              <a:path h="742314">
                <a:moveTo>
                  <a:pt x="0" y="0"/>
                </a:moveTo>
                <a:lnTo>
                  <a:pt x="0" y="742188"/>
                </a:lnTo>
              </a:path>
            </a:pathLst>
          </a:custGeom>
          <a:ln w="38862">
            <a:solidFill>
              <a:srgbClr val="93AFDE"/>
            </a:solidFill>
          </a:ln>
        </p:spPr>
        <p:txBody>
          <a:bodyPr wrap="square" lIns="0" tIns="0" rIns="0" bIns="0" rtlCol="0"/>
          <a:lstStyle/>
          <a:p>
            <a:endParaRPr/>
          </a:p>
        </p:txBody>
      </p:sp>
      <p:sp>
        <p:nvSpPr>
          <p:cNvPr id="14" name="object 14"/>
          <p:cNvSpPr/>
          <p:nvPr/>
        </p:nvSpPr>
        <p:spPr>
          <a:xfrm>
            <a:off x="2937510" y="2526792"/>
            <a:ext cx="0" cy="791210"/>
          </a:xfrm>
          <a:custGeom>
            <a:avLst/>
            <a:gdLst/>
            <a:ahLst/>
            <a:cxnLst/>
            <a:rect l="l" t="t" r="r" b="b"/>
            <a:pathLst>
              <a:path h="791210">
                <a:moveTo>
                  <a:pt x="0" y="0"/>
                </a:moveTo>
                <a:lnTo>
                  <a:pt x="0" y="790955"/>
                </a:lnTo>
              </a:path>
            </a:pathLst>
          </a:custGeom>
          <a:ln w="38100">
            <a:solidFill>
              <a:srgbClr val="93AFDE"/>
            </a:solidFill>
          </a:ln>
        </p:spPr>
        <p:txBody>
          <a:bodyPr wrap="square" lIns="0" tIns="0" rIns="0" bIns="0" rtlCol="0"/>
          <a:lstStyle/>
          <a:p>
            <a:endParaRPr/>
          </a:p>
        </p:txBody>
      </p:sp>
      <p:sp>
        <p:nvSpPr>
          <p:cNvPr id="15" name="object 15"/>
          <p:cNvSpPr/>
          <p:nvPr/>
        </p:nvSpPr>
        <p:spPr>
          <a:xfrm>
            <a:off x="3007995" y="2539745"/>
            <a:ext cx="0" cy="778510"/>
          </a:xfrm>
          <a:custGeom>
            <a:avLst/>
            <a:gdLst/>
            <a:ahLst/>
            <a:cxnLst/>
            <a:rect l="l" t="t" r="r" b="b"/>
            <a:pathLst>
              <a:path h="778510">
                <a:moveTo>
                  <a:pt x="0" y="0"/>
                </a:moveTo>
                <a:lnTo>
                  <a:pt x="0" y="778001"/>
                </a:lnTo>
              </a:path>
            </a:pathLst>
          </a:custGeom>
          <a:ln w="38862">
            <a:solidFill>
              <a:srgbClr val="93AFDE"/>
            </a:solidFill>
          </a:ln>
        </p:spPr>
        <p:txBody>
          <a:bodyPr wrap="square" lIns="0" tIns="0" rIns="0" bIns="0" rtlCol="0"/>
          <a:lstStyle/>
          <a:p>
            <a:endParaRPr/>
          </a:p>
        </p:txBody>
      </p:sp>
      <p:sp>
        <p:nvSpPr>
          <p:cNvPr id="16" name="object 16"/>
          <p:cNvSpPr/>
          <p:nvPr/>
        </p:nvSpPr>
        <p:spPr>
          <a:xfrm>
            <a:off x="3078098" y="2604516"/>
            <a:ext cx="0" cy="713740"/>
          </a:xfrm>
          <a:custGeom>
            <a:avLst/>
            <a:gdLst/>
            <a:ahLst/>
            <a:cxnLst/>
            <a:rect l="l" t="t" r="r" b="b"/>
            <a:pathLst>
              <a:path h="713739">
                <a:moveTo>
                  <a:pt x="0" y="0"/>
                </a:moveTo>
                <a:lnTo>
                  <a:pt x="0" y="713231"/>
                </a:lnTo>
              </a:path>
            </a:pathLst>
          </a:custGeom>
          <a:ln w="38862">
            <a:solidFill>
              <a:srgbClr val="93AFDE"/>
            </a:solidFill>
          </a:ln>
        </p:spPr>
        <p:txBody>
          <a:bodyPr wrap="square" lIns="0" tIns="0" rIns="0" bIns="0" rtlCol="0"/>
          <a:lstStyle/>
          <a:p>
            <a:endParaRPr/>
          </a:p>
        </p:txBody>
      </p:sp>
      <p:sp>
        <p:nvSpPr>
          <p:cNvPr id="17" name="object 17"/>
          <p:cNvSpPr/>
          <p:nvPr/>
        </p:nvSpPr>
        <p:spPr>
          <a:xfrm>
            <a:off x="3148202" y="2598420"/>
            <a:ext cx="0" cy="719455"/>
          </a:xfrm>
          <a:custGeom>
            <a:avLst/>
            <a:gdLst/>
            <a:ahLst/>
            <a:cxnLst/>
            <a:rect l="l" t="t" r="r" b="b"/>
            <a:pathLst>
              <a:path h="719454">
                <a:moveTo>
                  <a:pt x="0" y="0"/>
                </a:moveTo>
                <a:lnTo>
                  <a:pt x="0" y="719327"/>
                </a:lnTo>
              </a:path>
            </a:pathLst>
          </a:custGeom>
          <a:ln w="38862">
            <a:solidFill>
              <a:srgbClr val="93AFDE"/>
            </a:solidFill>
          </a:ln>
        </p:spPr>
        <p:txBody>
          <a:bodyPr wrap="square" lIns="0" tIns="0" rIns="0" bIns="0" rtlCol="0"/>
          <a:lstStyle/>
          <a:p>
            <a:endParaRPr/>
          </a:p>
        </p:txBody>
      </p:sp>
      <p:sp>
        <p:nvSpPr>
          <p:cNvPr id="18" name="object 18"/>
          <p:cNvSpPr/>
          <p:nvPr/>
        </p:nvSpPr>
        <p:spPr>
          <a:xfrm>
            <a:off x="3218688" y="2564129"/>
            <a:ext cx="0" cy="753745"/>
          </a:xfrm>
          <a:custGeom>
            <a:avLst/>
            <a:gdLst/>
            <a:ahLst/>
            <a:cxnLst/>
            <a:rect l="l" t="t" r="r" b="b"/>
            <a:pathLst>
              <a:path h="753745">
                <a:moveTo>
                  <a:pt x="0" y="0"/>
                </a:moveTo>
                <a:lnTo>
                  <a:pt x="0" y="753618"/>
                </a:lnTo>
              </a:path>
            </a:pathLst>
          </a:custGeom>
          <a:ln w="38100">
            <a:solidFill>
              <a:srgbClr val="93AFDE"/>
            </a:solidFill>
          </a:ln>
        </p:spPr>
        <p:txBody>
          <a:bodyPr wrap="square" lIns="0" tIns="0" rIns="0" bIns="0" rtlCol="0"/>
          <a:lstStyle/>
          <a:p>
            <a:endParaRPr/>
          </a:p>
        </p:txBody>
      </p:sp>
      <p:sp>
        <p:nvSpPr>
          <p:cNvPr id="19" name="object 19"/>
          <p:cNvSpPr/>
          <p:nvPr/>
        </p:nvSpPr>
        <p:spPr>
          <a:xfrm>
            <a:off x="3289172" y="2551176"/>
            <a:ext cx="0" cy="767080"/>
          </a:xfrm>
          <a:custGeom>
            <a:avLst/>
            <a:gdLst/>
            <a:ahLst/>
            <a:cxnLst/>
            <a:rect l="l" t="t" r="r" b="b"/>
            <a:pathLst>
              <a:path h="767079">
                <a:moveTo>
                  <a:pt x="0" y="0"/>
                </a:moveTo>
                <a:lnTo>
                  <a:pt x="0" y="766572"/>
                </a:lnTo>
              </a:path>
            </a:pathLst>
          </a:custGeom>
          <a:ln w="38862">
            <a:solidFill>
              <a:srgbClr val="93AFDE"/>
            </a:solidFill>
          </a:ln>
        </p:spPr>
        <p:txBody>
          <a:bodyPr wrap="square" lIns="0" tIns="0" rIns="0" bIns="0" rtlCol="0"/>
          <a:lstStyle/>
          <a:p>
            <a:endParaRPr/>
          </a:p>
        </p:txBody>
      </p:sp>
      <p:sp>
        <p:nvSpPr>
          <p:cNvPr id="20" name="object 20"/>
          <p:cNvSpPr/>
          <p:nvPr/>
        </p:nvSpPr>
        <p:spPr>
          <a:xfrm>
            <a:off x="3359277" y="2618232"/>
            <a:ext cx="0" cy="699770"/>
          </a:xfrm>
          <a:custGeom>
            <a:avLst/>
            <a:gdLst/>
            <a:ahLst/>
            <a:cxnLst/>
            <a:rect l="l" t="t" r="r" b="b"/>
            <a:pathLst>
              <a:path h="699770">
                <a:moveTo>
                  <a:pt x="0" y="0"/>
                </a:moveTo>
                <a:lnTo>
                  <a:pt x="0" y="699516"/>
                </a:lnTo>
              </a:path>
            </a:pathLst>
          </a:custGeom>
          <a:ln w="38862">
            <a:solidFill>
              <a:srgbClr val="93AFDE"/>
            </a:solidFill>
          </a:ln>
        </p:spPr>
        <p:txBody>
          <a:bodyPr wrap="square" lIns="0" tIns="0" rIns="0" bIns="0" rtlCol="0"/>
          <a:lstStyle/>
          <a:p>
            <a:endParaRPr/>
          </a:p>
        </p:txBody>
      </p:sp>
      <p:sp>
        <p:nvSpPr>
          <p:cNvPr id="21" name="object 21"/>
          <p:cNvSpPr/>
          <p:nvPr/>
        </p:nvSpPr>
        <p:spPr>
          <a:xfrm>
            <a:off x="3429380" y="2691383"/>
            <a:ext cx="0" cy="626745"/>
          </a:xfrm>
          <a:custGeom>
            <a:avLst/>
            <a:gdLst/>
            <a:ahLst/>
            <a:cxnLst/>
            <a:rect l="l" t="t" r="r" b="b"/>
            <a:pathLst>
              <a:path h="626745">
                <a:moveTo>
                  <a:pt x="0" y="0"/>
                </a:moveTo>
                <a:lnTo>
                  <a:pt x="0" y="626364"/>
                </a:lnTo>
              </a:path>
            </a:pathLst>
          </a:custGeom>
          <a:ln w="38862">
            <a:solidFill>
              <a:srgbClr val="93AFDE"/>
            </a:solidFill>
          </a:ln>
        </p:spPr>
        <p:txBody>
          <a:bodyPr wrap="square" lIns="0" tIns="0" rIns="0" bIns="0" rtlCol="0"/>
          <a:lstStyle/>
          <a:p>
            <a:endParaRPr/>
          </a:p>
        </p:txBody>
      </p:sp>
      <p:sp>
        <p:nvSpPr>
          <p:cNvPr id="22" name="object 22"/>
          <p:cNvSpPr/>
          <p:nvPr/>
        </p:nvSpPr>
        <p:spPr>
          <a:xfrm>
            <a:off x="3499865" y="2734055"/>
            <a:ext cx="0" cy="584200"/>
          </a:xfrm>
          <a:custGeom>
            <a:avLst/>
            <a:gdLst/>
            <a:ahLst/>
            <a:cxnLst/>
            <a:rect l="l" t="t" r="r" b="b"/>
            <a:pathLst>
              <a:path h="584200">
                <a:moveTo>
                  <a:pt x="0" y="0"/>
                </a:moveTo>
                <a:lnTo>
                  <a:pt x="0" y="583692"/>
                </a:lnTo>
              </a:path>
            </a:pathLst>
          </a:custGeom>
          <a:ln w="38100">
            <a:solidFill>
              <a:srgbClr val="93AFDE"/>
            </a:solidFill>
          </a:ln>
        </p:spPr>
        <p:txBody>
          <a:bodyPr wrap="square" lIns="0" tIns="0" rIns="0" bIns="0" rtlCol="0"/>
          <a:lstStyle/>
          <a:p>
            <a:endParaRPr/>
          </a:p>
        </p:txBody>
      </p:sp>
      <p:sp>
        <p:nvSpPr>
          <p:cNvPr id="23" name="object 23"/>
          <p:cNvSpPr/>
          <p:nvPr/>
        </p:nvSpPr>
        <p:spPr>
          <a:xfrm>
            <a:off x="3570351" y="2742438"/>
            <a:ext cx="0" cy="575310"/>
          </a:xfrm>
          <a:custGeom>
            <a:avLst/>
            <a:gdLst/>
            <a:ahLst/>
            <a:cxnLst/>
            <a:rect l="l" t="t" r="r" b="b"/>
            <a:pathLst>
              <a:path h="575310">
                <a:moveTo>
                  <a:pt x="0" y="0"/>
                </a:moveTo>
                <a:lnTo>
                  <a:pt x="0" y="575309"/>
                </a:lnTo>
              </a:path>
            </a:pathLst>
          </a:custGeom>
          <a:ln w="38862">
            <a:solidFill>
              <a:srgbClr val="93AFDE"/>
            </a:solidFill>
          </a:ln>
        </p:spPr>
        <p:txBody>
          <a:bodyPr wrap="square" lIns="0" tIns="0" rIns="0" bIns="0" rtlCol="0"/>
          <a:lstStyle/>
          <a:p>
            <a:endParaRPr/>
          </a:p>
        </p:txBody>
      </p:sp>
      <p:sp>
        <p:nvSpPr>
          <p:cNvPr id="24" name="object 24"/>
          <p:cNvSpPr/>
          <p:nvPr/>
        </p:nvSpPr>
        <p:spPr>
          <a:xfrm>
            <a:off x="3640454" y="2725673"/>
            <a:ext cx="0" cy="592455"/>
          </a:xfrm>
          <a:custGeom>
            <a:avLst/>
            <a:gdLst/>
            <a:ahLst/>
            <a:cxnLst/>
            <a:rect l="l" t="t" r="r" b="b"/>
            <a:pathLst>
              <a:path h="592454">
                <a:moveTo>
                  <a:pt x="0" y="0"/>
                </a:moveTo>
                <a:lnTo>
                  <a:pt x="0" y="592074"/>
                </a:lnTo>
              </a:path>
            </a:pathLst>
          </a:custGeom>
          <a:ln w="38862">
            <a:solidFill>
              <a:srgbClr val="93AFDE"/>
            </a:solidFill>
          </a:ln>
        </p:spPr>
        <p:txBody>
          <a:bodyPr wrap="square" lIns="0" tIns="0" rIns="0" bIns="0" rtlCol="0"/>
          <a:lstStyle/>
          <a:p>
            <a:endParaRPr/>
          </a:p>
        </p:txBody>
      </p:sp>
      <p:sp>
        <p:nvSpPr>
          <p:cNvPr id="25" name="object 25"/>
          <p:cNvSpPr/>
          <p:nvPr/>
        </p:nvSpPr>
        <p:spPr>
          <a:xfrm>
            <a:off x="3710559" y="2707385"/>
            <a:ext cx="0" cy="610870"/>
          </a:xfrm>
          <a:custGeom>
            <a:avLst/>
            <a:gdLst/>
            <a:ahLst/>
            <a:cxnLst/>
            <a:rect l="l" t="t" r="r" b="b"/>
            <a:pathLst>
              <a:path h="610870">
                <a:moveTo>
                  <a:pt x="0" y="0"/>
                </a:moveTo>
                <a:lnTo>
                  <a:pt x="0" y="610362"/>
                </a:lnTo>
              </a:path>
            </a:pathLst>
          </a:custGeom>
          <a:ln w="38862">
            <a:solidFill>
              <a:srgbClr val="93AFDE"/>
            </a:solidFill>
          </a:ln>
        </p:spPr>
        <p:txBody>
          <a:bodyPr wrap="square" lIns="0" tIns="0" rIns="0" bIns="0" rtlCol="0"/>
          <a:lstStyle/>
          <a:p>
            <a:endParaRPr/>
          </a:p>
        </p:txBody>
      </p:sp>
      <p:sp>
        <p:nvSpPr>
          <p:cNvPr id="26" name="object 26"/>
          <p:cNvSpPr/>
          <p:nvPr/>
        </p:nvSpPr>
        <p:spPr>
          <a:xfrm>
            <a:off x="3780663" y="2688335"/>
            <a:ext cx="0" cy="629920"/>
          </a:xfrm>
          <a:custGeom>
            <a:avLst/>
            <a:gdLst/>
            <a:ahLst/>
            <a:cxnLst/>
            <a:rect l="l" t="t" r="r" b="b"/>
            <a:pathLst>
              <a:path h="629920">
                <a:moveTo>
                  <a:pt x="0" y="0"/>
                </a:moveTo>
                <a:lnTo>
                  <a:pt x="0" y="629412"/>
                </a:lnTo>
              </a:path>
            </a:pathLst>
          </a:custGeom>
          <a:ln w="38862">
            <a:solidFill>
              <a:srgbClr val="93AFDE"/>
            </a:solidFill>
          </a:ln>
        </p:spPr>
        <p:txBody>
          <a:bodyPr wrap="square" lIns="0" tIns="0" rIns="0" bIns="0" rtlCol="0"/>
          <a:lstStyle/>
          <a:p>
            <a:endParaRPr/>
          </a:p>
        </p:txBody>
      </p:sp>
      <p:sp>
        <p:nvSpPr>
          <p:cNvPr id="27" name="object 27"/>
          <p:cNvSpPr/>
          <p:nvPr/>
        </p:nvSpPr>
        <p:spPr>
          <a:xfrm>
            <a:off x="3851528" y="2694432"/>
            <a:ext cx="0" cy="623570"/>
          </a:xfrm>
          <a:custGeom>
            <a:avLst/>
            <a:gdLst/>
            <a:ahLst/>
            <a:cxnLst/>
            <a:rect l="l" t="t" r="r" b="b"/>
            <a:pathLst>
              <a:path h="623570">
                <a:moveTo>
                  <a:pt x="0" y="0"/>
                </a:moveTo>
                <a:lnTo>
                  <a:pt x="0" y="623316"/>
                </a:lnTo>
              </a:path>
            </a:pathLst>
          </a:custGeom>
          <a:ln w="38862">
            <a:solidFill>
              <a:srgbClr val="93AFDE"/>
            </a:solidFill>
          </a:ln>
        </p:spPr>
        <p:txBody>
          <a:bodyPr wrap="square" lIns="0" tIns="0" rIns="0" bIns="0" rtlCol="0"/>
          <a:lstStyle/>
          <a:p>
            <a:endParaRPr/>
          </a:p>
        </p:txBody>
      </p:sp>
      <p:sp>
        <p:nvSpPr>
          <p:cNvPr id="28" name="object 28"/>
          <p:cNvSpPr/>
          <p:nvPr/>
        </p:nvSpPr>
        <p:spPr>
          <a:xfrm>
            <a:off x="3921633" y="2673857"/>
            <a:ext cx="0" cy="643890"/>
          </a:xfrm>
          <a:custGeom>
            <a:avLst/>
            <a:gdLst/>
            <a:ahLst/>
            <a:cxnLst/>
            <a:rect l="l" t="t" r="r" b="b"/>
            <a:pathLst>
              <a:path h="643889">
                <a:moveTo>
                  <a:pt x="0" y="0"/>
                </a:moveTo>
                <a:lnTo>
                  <a:pt x="0" y="643890"/>
                </a:lnTo>
              </a:path>
            </a:pathLst>
          </a:custGeom>
          <a:ln w="38862">
            <a:solidFill>
              <a:srgbClr val="93AFDE"/>
            </a:solidFill>
          </a:ln>
        </p:spPr>
        <p:txBody>
          <a:bodyPr wrap="square" lIns="0" tIns="0" rIns="0" bIns="0" rtlCol="0"/>
          <a:lstStyle/>
          <a:p>
            <a:endParaRPr/>
          </a:p>
        </p:txBody>
      </p:sp>
      <p:sp>
        <p:nvSpPr>
          <p:cNvPr id="29" name="object 29"/>
          <p:cNvSpPr/>
          <p:nvPr/>
        </p:nvSpPr>
        <p:spPr>
          <a:xfrm>
            <a:off x="3991736" y="2628138"/>
            <a:ext cx="0" cy="689610"/>
          </a:xfrm>
          <a:custGeom>
            <a:avLst/>
            <a:gdLst/>
            <a:ahLst/>
            <a:cxnLst/>
            <a:rect l="l" t="t" r="r" b="b"/>
            <a:pathLst>
              <a:path h="689610">
                <a:moveTo>
                  <a:pt x="0" y="0"/>
                </a:moveTo>
                <a:lnTo>
                  <a:pt x="0" y="689609"/>
                </a:lnTo>
              </a:path>
            </a:pathLst>
          </a:custGeom>
          <a:ln w="38862">
            <a:solidFill>
              <a:srgbClr val="93AFDE"/>
            </a:solidFill>
          </a:ln>
        </p:spPr>
        <p:txBody>
          <a:bodyPr wrap="square" lIns="0" tIns="0" rIns="0" bIns="0" rtlCol="0"/>
          <a:lstStyle/>
          <a:p>
            <a:endParaRPr/>
          </a:p>
        </p:txBody>
      </p:sp>
      <p:sp>
        <p:nvSpPr>
          <p:cNvPr id="30" name="object 30"/>
          <p:cNvSpPr/>
          <p:nvPr/>
        </p:nvSpPr>
        <p:spPr>
          <a:xfrm>
            <a:off x="4061840" y="2614422"/>
            <a:ext cx="0" cy="703580"/>
          </a:xfrm>
          <a:custGeom>
            <a:avLst/>
            <a:gdLst/>
            <a:ahLst/>
            <a:cxnLst/>
            <a:rect l="l" t="t" r="r" b="b"/>
            <a:pathLst>
              <a:path h="703579">
                <a:moveTo>
                  <a:pt x="0" y="0"/>
                </a:moveTo>
                <a:lnTo>
                  <a:pt x="0" y="703326"/>
                </a:lnTo>
              </a:path>
            </a:pathLst>
          </a:custGeom>
          <a:ln w="38862">
            <a:solidFill>
              <a:srgbClr val="93AFDE"/>
            </a:solidFill>
          </a:ln>
        </p:spPr>
        <p:txBody>
          <a:bodyPr wrap="square" lIns="0" tIns="0" rIns="0" bIns="0" rtlCol="0"/>
          <a:lstStyle/>
          <a:p>
            <a:endParaRPr/>
          </a:p>
        </p:txBody>
      </p:sp>
      <p:sp>
        <p:nvSpPr>
          <p:cNvPr id="31" name="object 31"/>
          <p:cNvSpPr/>
          <p:nvPr/>
        </p:nvSpPr>
        <p:spPr>
          <a:xfrm>
            <a:off x="4132326" y="2628138"/>
            <a:ext cx="0" cy="689610"/>
          </a:xfrm>
          <a:custGeom>
            <a:avLst/>
            <a:gdLst/>
            <a:ahLst/>
            <a:cxnLst/>
            <a:rect l="l" t="t" r="r" b="b"/>
            <a:pathLst>
              <a:path h="689610">
                <a:moveTo>
                  <a:pt x="0" y="0"/>
                </a:moveTo>
                <a:lnTo>
                  <a:pt x="0" y="689609"/>
                </a:lnTo>
              </a:path>
            </a:pathLst>
          </a:custGeom>
          <a:ln w="38100">
            <a:solidFill>
              <a:srgbClr val="93AFDE"/>
            </a:solidFill>
          </a:ln>
        </p:spPr>
        <p:txBody>
          <a:bodyPr wrap="square" lIns="0" tIns="0" rIns="0" bIns="0" rtlCol="0"/>
          <a:lstStyle/>
          <a:p>
            <a:endParaRPr/>
          </a:p>
        </p:txBody>
      </p:sp>
      <p:sp>
        <p:nvSpPr>
          <p:cNvPr id="32" name="object 32"/>
          <p:cNvSpPr/>
          <p:nvPr/>
        </p:nvSpPr>
        <p:spPr>
          <a:xfrm>
            <a:off x="4202810" y="2650235"/>
            <a:ext cx="0" cy="668020"/>
          </a:xfrm>
          <a:custGeom>
            <a:avLst/>
            <a:gdLst/>
            <a:ahLst/>
            <a:cxnLst/>
            <a:rect l="l" t="t" r="r" b="b"/>
            <a:pathLst>
              <a:path h="668020">
                <a:moveTo>
                  <a:pt x="0" y="0"/>
                </a:moveTo>
                <a:lnTo>
                  <a:pt x="0" y="667512"/>
                </a:lnTo>
              </a:path>
            </a:pathLst>
          </a:custGeom>
          <a:ln w="38862">
            <a:solidFill>
              <a:srgbClr val="93AFDE"/>
            </a:solidFill>
          </a:ln>
        </p:spPr>
        <p:txBody>
          <a:bodyPr wrap="square" lIns="0" tIns="0" rIns="0" bIns="0" rtlCol="0"/>
          <a:lstStyle/>
          <a:p>
            <a:endParaRPr/>
          </a:p>
        </p:txBody>
      </p:sp>
      <p:sp>
        <p:nvSpPr>
          <p:cNvPr id="33" name="object 33"/>
          <p:cNvSpPr/>
          <p:nvPr/>
        </p:nvSpPr>
        <p:spPr>
          <a:xfrm>
            <a:off x="4272915" y="2657094"/>
            <a:ext cx="0" cy="661035"/>
          </a:xfrm>
          <a:custGeom>
            <a:avLst/>
            <a:gdLst/>
            <a:ahLst/>
            <a:cxnLst/>
            <a:rect l="l" t="t" r="r" b="b"/>
            <a:pathLst>
              <a:path h="661035">
                <a:moveTo>
                  <a:pt x="0" y="0"/>
                </a:moveTo>
                <a:lnTo>
                  <a:pt x="0" y="660653"/>
                </a:lnTo>
              </a:path>
            </a:pathLst>
          </a:custGeom>
          <a:ln w="38862">
            <a:solidFill>
              <a:srgbClr val="93AFDE"/>
            </a:solidFill>
          </a:ln>
        </p:spPr>
        <p:txBody>
          <a:bodyPr wrap="square" lIns="0" tIns="0" rIns="0" bIns="0" rtlCol="0"/>
          <a:lstStyle/>
          <a:p>
            <a:endParaRPr/>
          </a:p>
        </p:txBody>
      </p:sp>
      <p:sp>
        <p:nvSpPr>
          <p:cNvPr id="34" name="object 34"/>
          <p:cNvSpPr/>
          <p:nvPr/>
        </p:nvSpPr>
        <p:spPr>
          <a:xfrm>
            <a:off x="4343019" y="2655570"/>
            <a:ext cx="0" cy="662305"/>
          </a:xfrm>
          <a:custGeom>
            <a:avLst/>
            <a:gdLst/>
            <a:ahLst/>
            <a:cxnLst/>
            <a:rect l="l" t="t" r="r" b="b"/>
            <a:pathLst>
              <a:path h="662304">
                <a:moveTo>
                  <a:pt x="0" y="0"/>
                </a:moveTo>
                <a:lnTo>
                  <a:pt x="0" y="662177"/>
                </a:lnTo>
              </a:path>
            </a:pathLst>
          </a:custGeom>
          <a:ln w="38862">
            <a:solidFill>
              <a:srgbClr val="93AFDE"/>
            </a:solidFill>
          </a:ln>
        </p:spPr>
        <p:txBody>
          <a:bodyPr wrap="square" lIns="0" tIns="0" rIns="0" bIns="0" rtlCol="0"/>
          <a:lstStyle/>
          <a:p>
            <a:endParaRPr/>
          </a:p>
        </p:txBody>
      </p:sp>
      <p:sp>
        <p:nvSpPr>
          <p:cNvPr id="35" name="object 35"/>
          <p:cNvSpPr/>
          <p:nvPr/>
        </p:nvSpPr>
        <p:spPr>
          <a:xfrm>
            <a:off x="4413503" y="2675382"/>
            <a:ext cx="0" cy="642620"/>
          </a:xfrm>
          <a:custGeom>
            <a:avLst/>
            <a:gdLst/>
            <a:ahLst/>
            <a:cxnLst/>
            <a:rect l="l" t="t" r="r" b="b"/>
            <a:pathLst>
              <a:path h="642620">
                <a:moveTo>
                  <a:pt x="0" y="0"/>
                </a:moveTo>
                <a:lnTo>
                  <a:pt x="0" y="642366"/>
                </a:lnTo>
              </a:path>
            </a:pathLst>
          </a:custGeom>
          <a:ln w="38100">
            <a:solidFill>
              <a:srgbClr val="93AFDE"/>
            </a:solidFill>
          </a:ln>
        </p:spPr>
        <p:txBody>
          <a:bodyPr wrap="square" lIns="0" tIns="0" rIns="0" bIns="0" rtlCol="0"/>
          <a:lstStyle/>
          <a:p>
            <a:endParaRPr/>
          </a:p>
        </p:txBody>
      </p:sp>
      <p:sp>
        <p:nvSpPr>
          <p:cNvPr id="36" name="object 36"/>
          <p:cNvSpPr/>
          <p:nvPr/>
        </p:nvSpPr>
        <p:spPr>
          <a:xfrm>
            <a:off x="4483989" y="2679954"/>
            <a:ext cx="0" cy="638175"/>
          </a:xfrm>
          <a:custGeom>
            <a:avLst/>
            <a:gdLst/>
            <a:ahLst/>
            <a:cxnLst/>
            <a:rect l="l" t="t" r="r" b="b"/>
            <a:pathLst>
              <a:path h="638175">
                <a:moveTo>
                  <a:pt x="0" y="0"/>
                </a:moveTo>
                <a:lnTo>
                  <a:pt x="0" y="637794"/>
                </a:lnTo>
              </a:path>
            </a:pathLst>
          </a:custGeom>
          <a:ln w="38862">
            <a:solidFill>
              <a:srgbClr val="93AFDE"/>
            </a:solidFill>
          </a:ln>
        </p:spPr>
        <p:txBody>
          <a:bodyPr wrap="square" lIns="0" tIns="0" rIns="0" bIns="0" rtlCol="0"/>
          <a:lstStyle/>
          <a:p>
            <a:endParaRPr/>
          </a:p>
        </p:txBody>
      </p:sp>
      <p:sp>
        <p:nvSpPr>
          <p:cNvPr id="37" name="object 37"/>
          <p:cNvSpPr/>
          <p:nvPr/>
        </p:nvSpPr>
        <p:spPr>
          <a:xfrm>
            <a:off x="4554092" y="2681477"/>
            <a:ext cx="0" cy="636270"/>
          </a:xfrm>
          <a:custGeom>
            <a:avLst/>
            <a:gdLst/>
            <a:ahLst/>
            <a:cxnLst/>
            <a:rect l="l" t="t" r="r" b="b"/>
            <a:pathLst>
              <a:path h="636270">
                <a:moveTo>
                  <a:pt x="0" y="0"/>
                </a:moveTo>
                <a:lnTo>
                  <a:pt x="0" y="636270"/>
                </a:lnTo>
              </a:path>
            </a:pathLst>
          </a:custGeom>
          <a:ln w="38862">
            <a:solidFill>
              <a:srgbClr val="93AFDE"/>
            </a:solidFill>
          </a:ln>
        </p:spPr>
        <p:txBody>
          <a:bodyPr wrap="square" lIns="0" tIns="0" rIns="0" bIns="0" rtlCol="0"/>
          <a:lstStyle/>
          <a:p>
            <a:endParaRPr/>
          </a:p>
        </p:txBody>
      </p:sp>
      <p:sp>
        <p:nvSpPr>
          <p:cNvPr id="38" name="object 38"/>
          <p:cNvSpPr/>
          <p:nvPr/>
        </p:nvSpPr>
        <p:spPr>
          <a:xfrm>
            <a:off x="4624196" y="2681477"/>
            <a:ext cx="0" cy="636270"/>
          </a:xfrm>
          <a:custGeom>
            <a:avLst/>
            <a:gdLst/>
            <a:ahLst/>
            <a:cxnLst/>
            <a:rect l="l" t="t" r="r" b="b"/>
            <a:pathLst>
              <a:path h="636270">
                <a:moveTo>
                  <a:pt x="0" y="0"/>
                </a:moveTo>
                <a:lnTo>
                  <a:pt x="0" y="636270"/>
                </a:lnTo>
              </a:path>
            </a:pathLst>
          </a:custGeom>
          <a:ln w="38862">
            <a:solidFill>
              <a:srgbClr val="93AFDE"/>
            </a:solidFill>
          </a:ln>
        </p:spPr>
        <p:txBody>
          <a:bodyPr wrap="square" lIns="0" tIns="0" rIns="0" bIns="0" rtlCol="0"/>
          <a:lstStyle/>
          <a:p>
            <a:endParaRPr/>
          </a:p>
        </p:txBody>
      </p:sp>
      <p:sp>
        <p:nvSpPr>
          <p:cNvPr id="39" name="object 39"/>
          <p:cNvSpPr/>
          <p:nvPr/>
        </p:nvSpPr>
        <p:spPr>
          <a:xfrm>
            <a:off x="4694682" y="2678429"/>
            <a:ext cx="0" cy="639445"/>
          </a:xfrm>
          <a:custGeom>
            <a:avLst/>
            <a:gdLst/>
            <a:ahLst/>
            <a:cxnLst/>
            <a:rect l="l" t="t" r="r" b="b"/>
            <a:pathLst>
              <a:path h="639445">
                <a:moveTo>
                  <a:pt x="0" y="0"/>
                </a:moveTo>
                <a:lnTo>
                  <a:pt x="0" y="639318"/>
                </a:lnTo>
              </a:path>
            </a:pathLst>
          </a:custGeom>
          <a:ln w="38100">
            <a:solidFill>
              <a:srgbClr val="93AFDE"/>
            </a:solidFill>
          </a:ln>
        </p:spPr>
        <p:txBody>
          <a:bodyPr wrap="square" lIns="0" tIns="0" rIns="0" bIns="0" rtlCol="0"/>
          <a:lstStyle/>
          <a:p>
            <a:endParaRPr/>
          </a:p>
        </p:txBody>
      </p:sp>
      <p:sp>
        <p:nvSpPr>
          <p:cNvPr id="40" name="object 40"/>
          <p:cNvSpPr/>
          <p:nvPr/>
        </p:nvSpPr>
        <p:spPr>
          <a:xfrm>
            <a:off x="4765166" y="2673857"/>
            <a:ext cx="0" cy="643890"/>
          </a:xfrm>
          <a:custGeom>
            <a:avLst/>
            <a:gdLst/>
            <a:ahLst/>
            <a:cxnLst/>
            <a:rect l="l" t="t" r="r" b="b"/>
            <a:pathLst>
              <a:path h="643889">
                <a:moveTo>
                  <a:pt x="0" y="0"/>
                </a:moveTo>
                <a:lnTo>
                  <a:pt x="0" y="643890"/>
                </a:lnTo>
              </a:path>
            </a:pathLst>
          </a:custGeom>
          <a:ln w="38862">
            <a:solidFill>
              <a:srgbClr val="93AFDE"/>
            </a:solidFill>
          </a:ln>
        </p:spPr>
        <p:txBody>
          <a:bodyPr wrap="square" lIns="0" tIns="0" rIns="0" bIns="0" rtlCol="0"/>
          <a:lstStyle/>
          <a:p>
            <a:endParaRPr/>
          </a:p>
        </p:txBody>
      </p:sp>
      <p:sp>
        <p:nvSpPr>
          <p:cNvPr id="41" name="object 41"/>
          <p:cNvSpPr/>
          <p:nvPr/>
        </p:nvSpPr>
        <p:spPr>
          <a:xfrm>
            <a:off x="4835271" y="2671572"/>
            <a:ext cx="0" cy="646430"/>
          </a:xfrm>
          <a:custGeom>
            <a:avLst/>
            <a:gdLst/>
            <a:ahLst/>
            <a:cxnLst/>
            <a:rect l="l" t="t" r="r" b="b"/>
            <a:pathLst>
              <a:path h="646429">
                <a:moveTo>
                  <a:pt x="0" y="0"/>
                </a:moveTo>
                <a:lnTo>
                  <a:pt x="0" y="646176"/>
                </a:lnTo>
              </a:path>
            </a:pathLst>
          </a:custGeom>
          <a:ln w="38862">
            <a:solidFill>
              <a:srgbClr val="93AFDE"/>
            </a:solidFill>
          </a:ln>
        </p:spPr>
        <p:txBody>
          <a:bodyPr wrap="square" lIns="0" tIns="0" rIns="0" bIns="0" rtlCol="0"/>
          <a:lstStyle/>
          <a:p>
            <a:endParaRPr/>
          </a:p>
        </p:txBody>
      </p:sp>
      <p:sp>
        <p:nvSpPr>
          <p:cNvPr id="42" name="object 42"/>
          <p:cNvSpPr/>
          <p:nvPr/>
        </p:nvSpPr>
        <p:spPr>
          <a:xfrm>
            <a:off x="4905375" y="2663951"/>
            <a:ext cx="0" cy="654050"/>
          </a:xfrm>
          <a:custGeom>
            <a:avLst/>
            <a:gdLst/>
            <a:ahLst/>
            <a:cxnLst/>
            <a:rect l="l" t="t" r="r" b="b"/>
            <a:pathLst>
              <a:path h="654050">
                <a:moveTo>
                  <a:pt x="0" y="0"/>
                </a:moveTo>
                <a:lnTo>
                  <a:pt x="0" y="653796"/>
                </a:lnTo>
              </a:path>
            </a:pathLst>
          </a:custGeom>
          <a:ln w="38862">
            <a:solidFill>
              <a:srgbClr val="93AFDE"/>
            </a:solidFill>
          </a:ln>
        </p:spPr>
        <p:txBody>
          <a:bodyPr wrap="square" lIns="0" tIns="0" rIns="0" bIns="0" rtlCol="0"/>
          <a:lstStyle/>
          <a:p>
            <a:endParaRPr/>
          </a:p>
        </p:txBody>
      </p:sp>
      <p:sp>
        <p:nvSpPr>
          <p:cNvPr id="43" name="object 43"/>
          <p:cNvSpPr/>
          <p:nvPr/>
        </p:nvSpPr>
        <p:spPr>
          <a:xfrm>
            <a:off x="4975859" y="2657094"/>
            <a:ext cx="0" cy="661035"/>
          </a:xfrm>
          <a:custGeom>
            <a:avLst/>
            <a:gdLst/>
            <a:ahLst/>
            <a:cxnLst/>
            <a:rect l="l" t="t" r="r" b="b"/>
            <a:pathLst>
              <a:path h="661035">
                <a:moveTo>
                  <a:pt x="0" y="0"/>
                </a:moveTo>
                <a:lnTo>
                  <a:pt x="0" y="660653"/>
                </a:lnTo>
              </a:path>
            </a:pathLst>
          </a:custGeom>
          <a:ln w="38100">
            <a:solidFill>
              <a:srgbClr val="93AFDE"/>
            </a:solidFill>
          </a:ln>
        </p:spPr>
        <p:txBody>
          <a:bodyPr wrap="square" lIns="0" tIns="0" rIns="0" bIns="0" rtlCol="0"/>
          <a:lstStyle/>
          <a:p>
            <a:endParaRPr/>
          </a:p>
        </p:txBody>
      </p:sp>
      <p:sp>
        <p:nvSpPr>
          <p:cNvPr id="44" name="object 44"/>
          <p:cNvSpPr/>
          <p:nvPr/>
        </p:nvSpPr>
        <p:spPr>
          <a:xfrm>
            <a:off x="5046345" y="2650998"/>
            <a:ext cx="0" cy="666750"/>
          </a:xfrm>
          <a:custGeom>
            <a:avLst/>
            <a:gdLst/>
            <a:ahLst/>
            <a:cxnLst/>
            <a:rect l="l" t="t" r="r" b="b"/>
            <a:pathLst>
              <a:path h="666750">
                <a:moveTo>
                  <a:pt x="0" y="0"/>
                </a:moveTo>
                <a:lnTo>
                  <a:pt x="0" y="666750"/>
                </a:lnTo>
              </a:path>
            </a:pathLst>
          </a:custGeom>
          <a:ln w="38862">
            <a:solidFill>
              <a:srgbClr val="93AFDE"/>
            </a:solidFill>
          </a:ln>
        </p:spPr>
        <p:txBody>
          <a:bodyPr wrap="square" lIns="0" tIns="0" rIns="0" bIns="0" rtlCol="0"/>
          <a:lstStyle/>
          <a:p>
            <a:endParaRPr/>
          </a:p>
        </p:txBody>
      </p:sp>
      <p:sp>
        <p:nvSpPr>
          <p:cNvPr id="45" name="object 45"/>
          <p:cNvSpPr/>
          <p:nvPr/>
        </p:nvSpPr>
        <p:spPr>
          <a:xfrm>
            <a:off x="5116448" y="2648711"/>
            <a:ext cx="0" cy="669290"/>
          </a:xfrm>
          <a:custGeom>
            <a:avLst/>
            <a:gdLst/>
            <a:ahLst/>
            <a:cxnLst/>
            <a:rect l="l" t="t" r="r" b="b"/>
            <a:pathLst>
              <a:path h="669289">
                <a:moveTo>
                  <a:pt x="0" y="0"/>
                </a:moveTo>
                <a:lnTo>
                  <a:pt x="0" y="669035"/>
                </a:lnTo>
              </a:path>
            </a:pathLst>
          </a:custGeom>
          <a:ln w="38862">
            <a:solidFill>
              <a:srgbClr val="93AFDE"/>
            </a:solidFill>
          </a:ln>
        </p:spPr>
        <p:txBody>
          <a:bodyPr wrap="square" lIns="0" tIns="0" rIns="0" bIns="0" rtlCol="0"/>
          <a:lstStyle/>
          <a:p>
            <a:endParaRPr/>
          </a:p>
        </p:txBody>
      </p:sp>
      <p:sp>
        <p:nvSpPr>
          <p:cNvPr id="46" name="object 46"/>
          <p:cNvSpPr/>
          <p:nvPr/>
        </p:nvSpPr>
        <p:spPr>
          <a:xfrm>
            <a:off x="5186553" y="2645664"/>
            <a:ext cx="0" cy="672465"/>
          </a:xfrm>
          <a:custGeom>
            <a:avLst/>
            <a:gdLst/>
            <a:ahLst/>
            <a:cxnLst/>
            <a:rect l="l" t="t" r="r" b="b"/>
            <a:pathLst>
              <a:path h="672464">
                <a:moveTo>
                  <a:pt x="0" y="0"/>
                </a:moveTo>
                <a:lnTo>
                  <a:pt x="0" y="672083"/>
                </a:lnTo>
              </a:path>
            </a:pathLst>
          </a:custGeom>
          <a:ln w="38862">
            <a:solidFill>
              <a:srgbClr val="93AFDE"/>
            </a:solidFill>
          </a:ln>
        </p:spPr>
        <p:txBody>
          <a:bodyPr wrap="square" lIns="0" tIns="0" rIns="0" bIns="0" rtlCol="0"/>
          <a:lstStyle/>
          <a:p>
            <a:endParaRPr/>
          </a:p>
        </p:txBody>
      </p:sp>
      <p:sp>
        <p:nvSpPr>
          <p:cNvPr id="47" name="object 47"/>
          <p:cNvSpPr/>
          <p:nvPr/>
        </p:nvSpPr>
        <p:spPr>
          <a:xfrm>
            <a:off x="5256657" y="2641092"/>
            <a:ext cx="0" cy="676910"/>
          </a:xfrm>
          <a:custGeom>
            <a:avLst/>
            <a:gdLst/>
            <a:ahLst/>
            <a:cxnLst/>
            <a:rect l="l" t="t" r="r" b="b"/>
            <a:pathLst>
              <a:path h="676910">
                <a:moveTo>
                  <a:pt x="0" y="0"/>
                </a:moveTo>
                <a:lnTo>
                  <a:pt x="0" y="676655"/>
                </a:lnTo>
              </a:path>
            </a:pathLst>
          </a:custGeom>
          <a:ln w="38862">
            <a:solidFill>
              <a:srgbClr val="93AFDE"/>
            </a:solidFill>
          </a:ln>
        </p:spPr>
        <p:txBody>
          <a:bodyPr wrap="square" lIns="0" tIns="0" rIns="0" bIns="0" rtlCol="0"/>
          <a:lstStyle/>
          <a:p>
            <a:endParaRPr/>
          </a:p>
        </p:txBody>
      </p:sp>
      <p:sp>
        <p:nvSpPr>
          <p:cNvPr id="48" name="object 48"/>
          <p:cNvSpPr/>
          <p:nvPr/>
        </p:nvSpPr>
        <p:spPr>
          <a:xfrm>
            <a:off x="5327522" y="2637282"/>
            <a:ext cx="0" cy="680720"/>
          </a:xfrm>
          <a:custGeom>
            <a:avLst/>
            <a:gdLst/>
            <a:ahLst/>
            <a:cxnLst/>
            <a:rect l="l" t="t" r="r" b="b"/>
            <a:pathLst>
              <a:path h="680720">
                <a:moveTo>
                  <a:pt x="0" y="0"/>
                </a:moveTo>
                <a:lnTo>
                  <a:pt x="0" y="680466"/>
                </a:lnTo>
              </a:path>
            </a:pathLst>
          </a:custGeom>
          <a:ln w="38862">
            <a:solidFill>
              <a:srgbClr val="93AFDE"/>
            </a:solidFill>
          </a:ln>
        </p:spPr>
        <p:txBody>
          <a:bodyPr wrap="square" lIns="0" tIns="0" rIns="0" bIns="0" rtlCol="0"/>
          <a:lstStyle/>
          <a:p>
            <a:endParaRPr/>
          </a:p>
        </p:txBody>
      </p:sp>
      <p:sp>
        <p:nvSpPr>
          <p:cNvPr id="49" name="object 49"/>
          <p:cNvSpPr/>
          <p:nvPr/>
        </p:nvSpPr>
        <p:spPr>
          <a:xfrm>
            <a:off x="5397627" y="2638805"/>
            <a:ext cx="0" cy="679450"/>
          </a:xfrm>
          <a:custGeom>
            <a:avLst/>
            <a:gdLst/>
            <a:ahLst/>
            <a:cxnLst/>
            <a:rect l="l" t="t" r="r" b="b"/>
            <a:pathLst>
              <a:path h="679450">
                <a:moveTo>
                  <a:pt x="0" y="0"/>
                </a:moveTo>
                <a:lnTo>
                  <a:pt x="0" y="678942"/>
                </a:lnTo>
              </a:path>
            </a:pathLst>
          </a:custGeom>
          <a:ln w="38862">
            <a:solidFill>
              <a:srgbClr val="93AFDE"/>
            </a:solidFill>
          </a:ln>
        </p:spPr>
        <p:txBody>
          <a:bodyPr wrap="square" lIns="0" tIns="0" rIns="0" bIns="0" rtlCol="0"/>
          <a:lstStyle/>
          <a:p>
            <a:endParaRPr/>
          </a:p>
        </p:txBody>
      </p:sp>
      <p:sp>
        <p:nvSpPr>
          <p:cNvPr id="50" name="object 50"/>
          <p:cNvSpPr/>
          <p:nvPr/>
        </p:nvSpPr>
        <p:spPr>
          <a:xfrm>
            <a:off x="5467730" y="2642616"/>
            <a:ext cx="0" cy="675640"/>
          </a:xfrm>
          <a:custGeom>
            <a:avLst/>
            <a:gdLst/>
            <a:ahLst/>
            <a:cxnLst/>
            <a:rect l="l" t="t" r="r" b="b"/>
            <a:pathLst>
              <a:path h="675639">
                <a:moveTo>
                  <a:pt x="0" y="0"/>
                </a:moveTo>
                <a:lnTo>
                  <a:pt x="0" y="675131"/>
                </a:lnTo>
              </a:path>
            </a:pathLst>
          </a:custGeom>
          <a:ln w="38862">
            <a:solidFill>
              <a:srgbClr val="93AFDE"/>
            </a:solidFill>
          </a:ln>
        </p:spPr>
        <p:txBody>
          <a:bodyPr wrap="square" lIns="0" tIns="0" rIns="0" bIns="0" rtlCol="0"/>
          <a:lstStyle/>
          <a:p>
            <a:endParaRPr/>
          </a:p>
        </p:txBody>
      </p:sp>
      <p:sp>
        <p:nvSpPr>
          <p:cNvPr id="51" name="object 51"/>
          <p:cNvSpPr/>
          <p:nvPr/>
        </p:nvSpPr>
        <p:spPr>
          <a:xfrm>
            <a:off x="5537834" y="2642616"/>
            <a:ext cx="0" cy="675640"/>
          </a:xfrm>
          <a:custGeom>
            <a:avLst/>
            <a:gdLst/>
            <a:ahLst/>
            <a:cxnLst/>
            <a:rect l="l" t="t" r="r" b="b"/>
            <a:pathLst>
              <a:path h="675639">
                <a:moveTo>
                  <a:pt x="0" y="0"/>
                </a:moveTo>
                <a:lnTo>
                  <a:pt x="0" y="675131"/>
                </a:lnTo>
              </a:path>
            </a:pathLst>
          </a:custGeom>
          <a:ln w="38862">
            <a:solidFill>
              <a:srgbClr val="93AFDE"/>
            </a:solidFill>
          </a:ln>
        </p:spPr>
        <p:txBody>
          <a:bodyPr wrap="square" lIns="0" tIns="0" rIns="0" bIns="0" rtlCol="0"/>
          <a:lstStyle/>
          <a:p>
            <a:endParaRPr/>
          </a:p>
        </p:txBody>
      </p:sp>
      <p:sp>
        <p:nvSpPr>
          <p:cNvPr id="52" name="object 52"/>
          <p:cNvSpPr/>
          <p:nvPr/>
        </p:nvSpPr>
        <p:spPr>
          <a:xfrm>
            <a:off x="5608320" y="2642616"/>
            <a:ext cx="0" cy="675640"/>
          </a:xfrm>
          <a:custGeom>
            <a:avLst/>
            <a:gdLst/>
            <a:ahLst/>
            <a:cxnLst/>
            <a:rect l="l" t="t" r="r" b="b"/>
            <a:pathLst>
              <a:path h="675639">
                <a:moveTo>
                  <a:pt x="0" y="0"/>
                </a:moveTo>
                <a:lnTo>
                  <a:pt x="0" y="675131"/>
                </a:lnTo>
              </a:path>
            </a:pathLst>
          </a:custGeom>
          <a:ln w="38100">
            <a:solidFill>
              <a:srgbClr val="93AFDE"/>
            </a:solidFill>
          </a:ln>
        </p:spPr>
        <p:txBody>
          <a:bodyPr wrap="square" lIns="0" tIns="0" rIns="0" bIns="0" rtlCol="0"/>
          <a:lstStyle/>
          <a:p>
            <a:endParaRPr/>
          </a:p>
        </p:txBody>
      </p:sp>
      <p:sp>
        <p:nvSpPr>
          <p:cNvPr id="53" name="object 53"/>
          <p:cNvSpPr/>
          <p:nvPr/>
        </p:nvSpPr>
        <p:spPr>
          <a:xfrm>
            <a:off x="5678804" y="2638805"/>
            <a:ext cx="0" cy="679450"/>
          </a:xfrm>
          <a:custGeom>
            <a:avLst/>
            <a:gdLst/>
            <a:ahLst/>
            <a:cxnLst/>
            <a:rect l="l" t="t" r="r" b="b"/>
            <a:pathLst>
              <a:path h="679450">
                <a:moveTo>
                  <a:pt x="0" y="0"/>
                </a:moveTo>
                <a:lnTo>
                  <a:pt x="0" y="678942"/>
                </a:lnTo>
              </a:path>
            </a:pathLst>
          </a:custGeom>
          <a:ln w="38862">
            <a:solidFill>
              <a:srgbClr val="93AFDE"/>
            </a:solidFill>
          </a:ln>
        </p:spPr>
        <p:txBody>
          <a:bodyPr wrap="square" lIns="0" tIns="0" rIns="0" bIns="0" rtlCol="0"/>
          <a:lstStyle/>
          <a:p>
            <a:endParaRPr/>
          </a:p>
        </p:txBody>
      </p:sp>
      <p:sp>
        <p:nvSpPr>
          <p:cNvPr id="54" name="object 54"/>
          <p:cNvSpPr/>
          <p:nvPr/>
        </p:nvSpPr>
        <p:spPr>
          <a:xfrm>
            <a:off x="5748909" y="2634233"/>
            <a:ext cx="0" cy="683895"/>
          </a:xfrm>
          <a:custGeom>
            <a:avLst/>
            <a:gdLst/>
            <a:ahLst/>
            <a:cxnLst/>
            <a:rect l="l" t="t" r="r" b="b"/>
            <a:pathLst>
              <a:path h="683895">
                <a:moveTo>
                  <a:pt x="0" y="0"/>
                </a:moveTo>
                <a:lnTo>
                  <a:pt x="0" y="683514"/>
                </a:lnTo>
              </a:path>
            </a:pathLst>
          </a:custGeom>
          <a:ln w="38862">
            <a:solidFill>
              <a:srgbClr val="93AFDE"/>
            </a:solidFill>
          </a:ln>
        </p:spPr>
        <p:txBody>
          <a:bodyPr wrap="square" lIns="0" tIns="0" rIns="0" bIns="0" rtlCol="0"/>
          <a:lstStyle/>
          <a:p>
            <a:endParaRPr/>
          </a:p>
        </p:txBody>
      </p:sp>
      <p:sp>
        <p:nvSpPr>
          <p:cNvPr id="55" name="object 55"/>
          <p:cNvSpPr/>
          <p:nvPr/>
        </p:nvSpPr>
        <p:spPr>
          <a:xfrm>
            <a:off x="5819013" y="2631185"/>
            <a:ext cx="0" cy="687070"/>
          </a:xfrm>
          <a:custGeom>
            <a:avLst/>
            <a:gdLst/>
            <a:ahLst/>
            <a:cxnLst/>
            <a:rect l="l" t="t" r="r" b="b"/>
            <a:pathLst>
              <a:path h="687070">
                <a:moveTo>
                  <a:pt x="0" y="0"/>
                </a:moveTo>
                <a:lnTo>
                  <a:pt x="0" y="686562"/>
                </a:lnTo>
              </a:path>
            </a:pathLst>
          </a:custGeom>
          <a:ln w="38862">
            <a:solidFill>
              <a:srgbClr val="93AFDE"/>
            </a:solidFill>
          </a:ln>
        </p:spPr>
        <p:txBody>
          <a:bodyPr wrap="square" lIns="0" tIns="0" rIns="0" bIns="0" rtlCol="0"/>
          <a:lstStyle/>
          <a:p>
            <a:endParaRPr/>
          </a:p>
        </p:txBody>
      </p:sp>
      <p:sp>
        <p:nvSpPr>
          <p:cNvPr id="56" name="object 56"/>
          <p:cNvSpPr/>
          <p:nvPr/>
        </p:nvSpPr>
        <p:spPr>
          <a:xfrm>
            <a:off x="5889497" y="2628138"/>
            <a:ext cx="0" cy="689610"/>
          </a:xfrm>
          <a:custGeom>
            <a:avLst/>
            <a:gdLst/>
            <a:ahLst/>
            <a:cxnLst/>
            <a:rect l="l" t="t" r="r" b="b"/>
            <a:pathLst>
              <a:path h="689610">
                <a:moveTo>
                  <a:pt x="0" y="0"/>
                </a:moveTo>
                <a:lnTo>
                  <a:pt x="0" y="689609"/>
                </a:lnTo>
              </a:path>
            </a:pathLst>
          </a:custGeom>
          <a:ln w="38100">
            <a:solidFill>
              <a:srgbClr val="93AFDE"/>
            </a:solidFill>
          </a:ln>
        </p:spPr>
        <p:txBody>
          <a:bodyPr wrap="square" lIns="0" tIns="0" rIns="0" bIns="0" rtlCol="0"/>
          <a:lstStyle/>
          <a:p>
            <a:endParaRPr/>
          </a:p>
        </p:txBody>
      </p:sp>
      <p:sp>
        <p:nvSpPr>
          <p:cNvPr id="57" name="object 57"/>
          <p:cNvSpPr/>
          <p:nvPr/>
        </p:nvSpPr>
        <p:spPr>
          <a:xfrm>
            <a:off x="5959983" y="2625851"/>
            <a:ext cx="0" cy="692150"/>
          </a:xfrm>
          <a:custGeom>
            <a:avLst/>
            <a:gdLst/>
            <a:ahLst/>
            <a:cxnLst/>
            <a:rect l="l" t="t" r="r" b="b"/>
            <a:pathLst>
              <a:path h="692150">
                <a:moveTo>
                  <a:pt x="0" y="0"/>
                </a:moveTo>
                <a:lnTo>
                  <a:pt x="0" y="691896"/>
                </a:lnTo>
              </a:path>
            </a:pathLst>
          </a:custGeom>
          <a:ln w="38862">
            <a:solidFill>
              <a:srgbClr val="93AFDE"/>
            </a:solidFill>
          </a:ln>
        </p:spPr>
        <p:txBody>
          <a:bodyPr wrap="square" lIns="0" tIns="0" rIns="0" bIns="0" rtlCol="0"/>
          <a:lstStyle/>
          <a:p>
            <a:endParaRPr/>
          </a:p>
        </p:txBody>
      </p:sp>
      <p:sp>
        <p:nvSpPr>
          <p:cNvPr id="58" name="object 58"/>
          <p:cNvSpPr/>
          <p:nvPr/>
        </p:nvSpPr>
        <p:spPr>
          <a:xfrm>
            <a:off x="6030086" y="2622804"/>
            <a:ext cx="0" cy="695325"/>
          </a:xfrm>
          <a:custGeom>
            <a:avLst/>
            <a:gdLst/>
            <a:ahLst/>
            <a:cxnLst/>
            <a:rect l="l" t="t" r="r" b="b"/>
            <a:pathLst>
              <a:path h="695325">
                <a:moveTo>
                  <a:pt x="0" y="0"/>
                </a:moveTo>
                <a:lnTo>
                  <a:pt x="0" y="694944"/>
                </a:lnTo>
              </a:path>
            </a:pathLst>
          </a:custGeom>
          <a:ln w="38862">
            <a:solidFill>
              <a:srgbClr val="93AFDE"/>
            </a:solidFill>
          </a:ln>
        </p:spPr>
        <p:txBody>
          <a:bodyPr wrap="square" lIns="0" tIns="0" rIns="0" bIns="0" rtlCol="0"/>
          <a:lstStyle/>
          <a:p>
            <a:endParaRPr/>
          </a:p>
        </p:txBody>
      </p:sp>
      <p:sp>
        <p:nvSpPr>
          <p:cNvPr id="59" name="object 59"/>
          <p:cNvSpPr/>
          <p:nvPr/>
        </p:nvSpPr>
        <p:spPr>
          <a:xfrm>
            <a:off x="6100190" y="2619755"/>
            <a:ext cx="0" cy="698500"/>
          </a:xfrm>
          <a:custGeom>
            <a:avLst/>
            <a:gdLst/>
            <a:ahLst/>
            <a:cxnLst/>
            <a:rect l="l" t="t" r="r" b="b"/>
            <a:pathLst>
              <a:path h="698500">
                <a:moveTo>
                  <a:pt x="0" y="0"/>
                </a:moveTo>
                <a:lnTo>
                  <a:pt x="0" y="697992"/>
                </a:lnTo>
              </a:path>
            </a:pathLst>
          </a:custGeom>
          <a:ln w="38862">
            <a:solidFill>
              <a:srgbClr val="93AFDE"/>
            </a:solidFill>
          </a:ln>
        </p:spPr>
        <p:txBody>
          <a:bodyPr wrap="square" lIns="0" tIns="0" rIns="0" bIns="0" rtlCol="0"/>
          <a:lstStyle/>
          <a:p>
            <a:endParaRPr/>
          </a:p>
        </p:txBody>
      </p:sp>
      <p:sp>
        <p:nvSpPr>
          <p:cNvPr id="60" name="object 60"/>
          <p:cNvSpPr/>
          <p:nvPr/>
        </p:nvSpPr>
        <p:spPr>
          <a:xfrm>
            <a:off x="6170676" y="2616707"/>
            <a:ext cx="0" cy="701040"/>
          </a:xfrm>
          <a:custGeom>
            <a:avLst/>
            <a:gdLst/>
            <a:ahLst/>
            <a:cxnLst/>
            <a:rect l="l" t="t" r="r" b="b"/>
            <a:pathLst>
              <a:path h="701039">
                <a:moveTo>
                  <a:pt x="0" y="0"/>
                </a:moveTo>
                <a:lnTo>
                  <a:pt x="0" y="701040"/>
                </a:lnTo>
              </a:path>
            </a:pathLst>
          </a:custGeom>
          <a:ln w="38100">
            <a:solidFill>
              <a:srgbClr val="93AFDE"/>
            </a:solidFill>
          </a:ln>
        </p:spPr>
        <p:txBody>
          <a:bodyPr wrap="square" lIns="0" tIns="0" rIns="0" bIns="0" rtlCol="0"/>
          <a:lstStyle/>
          <a:p>
            <a:endParaRPr/>
          </a:p>
        </p:txBody>
      </p:sp>
      <p:sp>
        <p:nvSpPr>
          <p:cNvPr id="61" name="object 61"/>
          <p:cNvSpPr/>
          <p:nvPr/>
        </p:nvSpPr>
        <p:spPr>
          <a:xfrm>
            <a:off x="6241160" y="2614422"/>
            <a:ext cx="0" cy="703580"/>
          </a:xfrm>
          <a:custGeom>
            <a:avLst/>
            <a:gdLst/>
            <a:ahLst/>
            <a:cxnLst/>
            <a:rect l="l" t="t" r="r" b="b"/>
            <a:pathLst>
              <a:path h="703579">
                <a:moveTo>
                  <a:pt x="0" y="0"/>
                </a:moveTo>
                <a:lnTo>
                  <a:pt x="0" y="703326"/>
                </a:lnTo>
              </a:path>
            </a:pathLst>
          </a:custGeom>
          <a:ln w="38862">
            <a:solidFill>
              <a:srgbClr val="93AFDE"/>
            </a:solidFill>
          </a:ln>
        </p:spPr>
        <p:txBody>
          <a:bodyPr wrap="square" lIns="0" tIns="0" rIns="0" bIns="0" rtlCol="0"/>
          <a:lstStyle/>
          <a:p>
            <a:endParaRPr/>
          </a:p>
        </p:txBody>
      </p:sp>
      <p:sp>
        <p:nvSpPr>
          <p:cNvPr id="62" name="object 62"/>
          <p:cNvSpPr/>
          <p:nvPr/>
        </p:nvSpPr>
        <p:spPr>
          <a:xfrm>
            <a:off x="6311265" y="2612898"/>
            <a:ext cx="0" cy="704850"/>
          </a:xfrm>
          <a:custGeom>
            <a:avLst/>
            <a:gdLst/>
            <a:ahLst/>
            <a:cxnLst/>
            <a:rect l="l" t="t" r="r" b="b"/>
            <a:pathLst>
              <a:path h="704850">
                <a:moveTo>
                  <a:pt x="0" y="0"/>
                </a:moveTo>
                <a:lnTo>
                  <a:pt x="0" y="704850"/>
                </a:lnTo>
              </a:path>
            </a:pathLst>
          </a:custGeom>
          <a:ln w="38862">
            <a:solidFill>
              <a:srgbClr val="93AFDE"/>
            </a:solidFill>
          </a:ln>
        </p:spPr>
        <p:txBody>
          <a:bodyPr wrap="square" lIns="0" tIns="0" rIns="0" bIns="0" rtlCol="0"/>
          <a:lstStyle/>
          <a:p>
            <a:endParaRPr/>
          </a:p>
        </p:txBody>
      </p:sp>
      <p:sp>
        <p:nvSpPr>
          <p:cNvPr id="63" name="object 63"/>
          <p:cNvSpPr/>
          <p:nvPr/>
        </p:nvSpPr>
        <p:spPr>
          <a:xfrm>
            <a:off x="6381369" y="2609850"/>
            <a:ext cx="0" cy="708025"/>
          </a:xfrm>
          <a:custGeom>
            <a:avLst/>
            <a:gdLst/>
            <a:ahLst/>
            <a:cxnLst/>
            <a:rect l="l" t="t" r="r" b="b"/>
            <a:pathLst>
              <a:path h="708025">
                <a:moveTo>
                  <a:pt x="0" y="0"/>
                </a:moveTo>
                <a:lnTo>
                  <a:pt x="0" y="707898"/>
                </a:lnTo>
              </a:path>
            </a:pathLst>
          </a:custGeom>
          <a:ln w="38862">
            <a:solidFill>
              <a:srgbClr val="93AFDE"/>
            </a:solidFill>
          </a:ln>
        </p:spPr>
        <p:txBody>
          <a:bodyPr wrap="square" lIns="0" tIns="0" rIns="0" bIns="0" rtlCol="0"/>
          <a:lstStyle/>
          <a:p>
            <a:endParaRPr/>
          </a:p>
        </p:txBody>
      </p:sp>
      <p:sp>
        <p:nvSpPr>
          <p:cNvPr id="64" name="object 64"/>
          <p:cNvSpPr/>
          <p:nvPr/>
        </p:nvSpPr>
        <p:spPr>
          <a:xfrm>
            <a:off x="6451472" y="2606801"/>
            <a:ext cx="0" cy="711200"/>
          </a:xfrm>
          <a:custGeom>
            <a:avLst/>
            <a:gdLst/>
            <a:ahLst/>
            <a:cxnLst/>
            <a:rect l="l" t="t" r="r" b="b"/>
            <a:pathLst>
              <a:path h="711200">
                <a:moveTo>
                  <a:pt x="0" y="0"/>
                </a:moveTo>
                <a:lnTo>
                  <a:pt x="0" y="710946"/>
                </a:lnTo>
              </a:path>
            </a:pathLst>
          </a:custGeom>
          <a:ln w="38862">
            <a:solidFill>
              <a:srgbClr val="93AFDE"/>
            </a:solidFill>
          </a:ln>
        </p:spPr>
        <p:txBody>
          <a:bodyPr wrap="square" lIns="0" tIns="0" rIns="0" bIns="0" rtlCol="0"/>
          <a:lstStyle/>
          <a:p>
            <a:endParaRPr/>
          </a:p>
        </p:txBody>
      </p:sp>
      <p:sp>
        <p:nvSpPr>
          <p:cNvPr id="65" name="object 65"/>
          <p:cNvSpPr/>
          <p:nvPr/>
        </p:nvSpPr>
        <p:spPr>
          <a:xfrm>
            <a:off x="6516243" y="2604516"/>
            <a:ext cx="0" cy="713740"/>
          </a:xfrm>
          <a:custGeom>
            <a:avLst/>
            <a:gdLst/>
            <a:ahLst/>
            <a:cxnLst/>
            <a:rect l="l" t="t" r="r" b="b"/>
            <a:pathLst>
              <a:path h="713739">
                <a:moveTo>
                  <a:pt x="0" y="0"/>
                </a:moveTo>
                <a:lnTo>
                  <a:pt x="0" y="713231"/>
                </a:lnTo>
              </a:path>
            </a:pathLst>
          </a:custGeom>
          <a:ln w="26670">
            <a:solidFill>
              <a:srgbClr val="93AFDE"/>
            </a:solidFill>
          </a:ln>
        </p:spPr>
        <p:txBody>
          <a:bodyPr wrap="square" lIns="0" tIns="0" rIns="0" bIns="0" rtlCol="0"/>
          <a:lstStyle/>
          <a:p>
            <a:endParaRPr/>
          </a:p>
        </p:txBody>
      </p:sp>
      <p:sp>
        <p:nvSpPr>
          <p:cNvPr id="66" name="object 66"/>
          <p:cNvSpPr/>
          <p:nvPr/>
        </p:nvSpPr>
        <p:spPr>
          <a:xfrm>
            <a:off x="2601467" y="2522982"/>
            <a:ext cx="3901440" cy="224154"/>
          </a:xfrm>
          <a:custGeom>
            <a:avLst/>
            <a:gdLst/>
            <a:ahLst/>
            <a:cxnLst/>
            <a:rect l="l" t="t" r="r" b="b"/>
            <a:pathLst>
              <a:path w="3901440" h="224155">
                <a:moveTo>
                  <a:pt x="31242" y="132587"/>
                </a:moveTo>
                <a:lnTo>
                  <a:pt x="0" y="220979"/>
                </a:lnTo>
                <a:lnTo>
                  <a:pt x="8382" y="224027"/>
                </a:lnTo>
                <a:lnTo>
                  <a:pt x="39624" y="135635"/>
                </a:lnTo>
                <a:lnTo>
                  <a:pt x="31242" y="132587"/>
                </a:lnTo>
                <a:close/>
              </a:path>
              <a:path w="3901440" h="224155">
                <a:moveTo>
                  <a:pt x="102108" y="91439"/>
                </a:moveTo>
                <a:lnTo>
                  <a:pt x="70866" y="131063"/>
                </a:lnTo>
                <a:lnTo>
                  <a:pt x="77724" y="136397"/>
                </a:lnTo>
                <a:lnTo>
                  <a:pt x="108966" y="96773"/>
                </a:lnTo>
                <a:lnTo>
                  <a:pt x="102108" y="91439"/>
                </a:lnTo>
                <a:close/>
              </a:path>
              <a:path w="3901440" h="224155">
                <a:moveTo>
                  <a:pt x="172212" y="43433"/>
                </a:moveTo>
                <a:lnTo>
                  <a:pt x="140970" y="91439"/>
                </a:lnTo>
                <a:lnTo>
                  <a:pt x="147828" y="96011"/>
                </a:lnTo>
                <a:lnTo>
                  <a:pt x="179832" y="48005"/>
                </a:lnTo>
                <a:lnTo>
                  <a:pt x="172212" y="43433"/>
                </a:lnTo>
                <a:close/>
              </a:path>
              <a:path w="3901440" h="224155">
                <a:moveTo>
                  <a:pt x="215646" y="41147"/>
                </a:moveTo>
                <a:lnTo>
                  <a:pt x="214122" y="49529"/>
                </a:lnTo>
                <a:lnTo>
                  <a:pt x="245364" y="56387"/>
                </a:lnTo>
                <a:lnTo>
                  <a:pt x="247650" y="48005"/>
                </a:lnTo>
                <a:lnTo>
                  <a:pt x="215646" y="41147"/>
                </a:lnTo>
                <a:close/>
              </a:path>
              <a:path w="3901440" h="224155">
                <a:moveTo>
                  <a:pt x="313182" y="1523"/>
                </a:moveTo>
                <a:lnTo>
                  <a:pt x="281178" y="50291"/>
                </a:lnTo>
                <a:lnTo>
                  <a:pt x="288798" y="54863"/>
                </a:lnTo>
                <a:lnTo>
                  <a:pt x="320040" y="6095"/>
                </a:lnTo>
                <a:lnTo>
                  <a:pt x="313182" y="1523"/>
                </a:lnTo>
                <a:close/>
              </a:path>
              <a:path w="3901440" h="224155">
                <a:moveTo>
                  <a:pt x="357378" y="0"/>
                </a:moveTo>
                <a:lnTo>
                  <a:pt x="353568" y="7619"/>
                </a:lnTo>
                <a:lnTo>
                  <a:pt x="385572" y="20573"/>
                </a:lnTo>
                <a:lnTo>
                  <a:pt x="388620" y="12953"/>
                </a:lnTo>
                <a:lnTo>
                  <a:pt x="357378" y="0"/>
                </a:lnTo>
                <a:close/>
              </a:path>
              <a:path w="3901440" h="224155">
                <a:moveTo>
                  <a:pt x="429768" y="15239"/>
                </a:moveTo>
                <a:lnTo>
                  <a:pt x="422148" y="19049"/>
                </a:lnTo>
                <a:lnTo>
                  <a:pt x="453390" y="83057"/>
                </a:lnTo>
                <a:lnTo>
                  <a:pt x="461010" y="79247"/>
                </a:lnTo>
                <a:lnTo>
                  <a:pt x="429768" y="15239"/>
                </a:lnTo>
                <a:close/>
              </a:path>
              <a:path w="3901440" h="224155">
                <a:moveTo>
                  <a:pt x="526542" y="70865"/>
                </a:moveTo>
                <a:lnTo>
                  <a:pt x="495300" y="76961"/>
                </a:lnTo>
                <a:lnTo>
                  <a:pt x="496824" y="85343"/>
                </a:lnTo>
                <a:lnTo>
                  <a:pt x="528066" y="80009"/>
                </a:lnTo>
                <a:lnTo>
                  <a:pt x="526542" y="70865"/>
                </a:lnTo>
                <a:close/>
              </a:path>
              <a:path w="3901440" h="224155">
                <a:moveTo>
                  <a:pt x="594360" y="38099"/>
                </a:moveTo>
                <a:lnTo>
                  <a:pt x="563118" y="72389"/>
                </a:lnTo>
                <a:lnTo>
                  <a:pt x="569214" y="78485"/>
                </a:lnTo>
                <a:lnTo>
                  <a:pt x="601218" y="44195"/>
                </a:lnTo>
                <a:lnTo>
                  <a:pt x="594360" y="38099"/>
                </a:lnTo>
                <a:close/>
              </a:path>
              <a:path w="3901440" h="224155">
                <a:moveTo>
                  <a:pt x="666750" y="24383"/>
                </a:moveTo>
                <a:lnTo>
                  <a:pt x="634746" y="37337"/>
                </a:lnTo>
                <a:lnTo>
                  <a:pt x="638556" y="44957"/>
                </a:lnTo>
                <a:lnTo>
                  <a:pt x="669798" y="32003"/>
                </a:lnTo>
                <a:lnTo>
                  <a:pt x="666750" y="24383"/>
                </a:lnTo>
                <a:close/>
              </a:path>
              <a:path w="3901440" h="224155">
                <a:moveTo>
                  <a:pt x="710946" y="26669"/>
                </a:moveTo>
                <a:lnTo>
                  <a:pt x="703326" y="29717"/>
                </a:lnTo>
                <a:lnTo>
                  <a:pt x="734568" y="97535"/>
                </a:lnTo>
                <a:lnTo>
                  <a:pt x="742188" y="93725"/>
                </a:lnTo>
                <a:lnTo>
                  <a:pt x="710946" y="26669"/>
                </a:lnTo>
                <a:close/>
              </a:path>
              <a:path w="3901440" h="224155">
                <a:moveTo>
                  <a:pt x="781050" y="93725"/>
                </a:moveTo>
                <a:lnTo>
                  <a:pt x="773430" y="96773"/>
                </a:lnTo>
                <a:lnTo>
                  <a:pt x="804672" y="169925"/>
                </a:lnTo>
                <a:lnTo>
                  <a:pt x="812292" y="166877"/>
                </a:lnTo>
                <a:lnTo>
                  <a:pt x="781050" y="93725"/>
                </a:lnTo>
                <a:close/>
              </a:path>
              <a:path w="3901440" h="224155">
                <a:moveTo>
                  <a:pt x="851154" y="166115"/>
                </a:moveTo>
                <a:lnTo>
                  <a:pt x="844296" y="170687"/>
                </a:lnTo>
                <a:lnTo>
                  <a:pt x="875538" y="214121"/>
                </a:lnTo>
                <a:lnTo>
                  <a:pt x="882396" y="208787"/>
                </a:lnTo>
                <a:lnTo>
                  <a:pt x="851154" y="166115"/>
                </a:lnTo>
                <a:close/>
              </a:path>
              <a:path w="3901440" h="224155">
                <a:moveTo>
                  <a:pt x="918972" y="207263"/>
                </a:moveTo>
                <a:lnTo>
                  <a:pt x="916686" y="215645"/>
                </a:lnTo>
                <a:lnTo>
                  <a:pt x="947928" y="224027"/>
                </a:lnTo>
                <a:lnTo>
                  <a:pt x="950214" y="215645"/>
                </a:lnTo>
                <a:lnTo>
                  <a:pt x="918972" y="207263"/>
                </a:lnTo>
                <a:close/>
              </a:path>
              <a:path w="3901440" h="224155">
                <a:moveTo>
                  <a:pt x="1017270" y="198881"/>
                </a:moveTo>
                <a:lnTo>
                  <a:pt x="986028" y="216407"/>
                </a:lnTo>
                <a:lnTo>
                  <a:pt x="989838" y="223265"/>
                </a:lnTo>
                <a:lnTo>
                  <a:pt x="1021842" y="206501"/>
                </a:lnTo>
                <a:lnTo>
                  <a:pt x="1017270" y="198881"/>
                </a:lnTo>
                <a:close/>
              </a:path>
              <a:path w="3901440" h="224155">
                <a:moveTo>
                  <a:pt x="1087374" y="180593"/>
                </a:moveTo>
                <a:lnTo>
                  <a:pt x="1056132" y="198881"/>
                </a:lnTo>
                <a:lnTo>
                  <a:pt x="1060704" y="206501"/>
                </a:lnTo>
                <a:lnTo>
                  <a:pt x="1091946" y="187451"/>
                </a:lnTo>
                <a:lnTo>
                  <a:pt x="1087374" y="180593"/>
                </a:lnTo>
                <a:close/>
              </a:path>
              <a:path w="3901440" h="224155">
                <a:moveTo>
                  <a:pt x="1158240" y="161543"/>
                </a:moveTo>
                <a:lnTo>
                  <a:pt x="1126236" y="180593"/>
                </a:lnTo>
                <a:lnTo>
                  <a:pt x="1130808" y="187451"/>
                </a:lnTo>
                <a:lnTo>
                  <a:pt x="1162050" y="169163"/>
                </a:lnTo>
                <a:lnTo>
                  <a:pt x="1158240" y="161543"/>
                </a:lnTo>
                <a:close/>
              </a:path>
              <a:path w="3901440" h="224155">
                <a:moveTo>
                  <a:pt x="1199388" y="161543"/>
                </a:moveTo>
                <a:lnTo>
                  <a:pt x="1197864" y="169925"/>
                </a:lnTo>
                <a:lnTo>
                  <a:pt x="1229868" y="175259"/>
                </a:lnTo>
                <a:lnTo>
                  <a:pt x="1231392" y="166877"/>
                </a:lnTo>
                <a:lnTo>
                  <a:pt x="1199388" y="161543"/>
                </a:lnTo>
                <a:close/>
              </a:path>
              <a:path w="3901440" h="224155">
                <a:moveTo>
                  <a:pt x="1298448" y="147827"/>
                </a:moveTo>
                <a:lnTo>
                  <a:pt x="1267206" y="167639"/>
                </a:lnTo>
                <a:lnTo>
                  <a:pt x="1271778" y="174497"/>
                </a:lnTo>
                <a:lnTo>
                  <a:pt x="1303020" y="154685"/>
                </a:lnTo>
                <a:lnTo>
                  <a:pt x="1298448" y="147827"/>
                </a:lnTo>
                <a:close/>
              </a:path>
              <a:path w="3901440" h="224155">
                <a:moveTo>
                  <a:pt x="1367790" y="102869"/>
                </a:moveTo>
                <a:lnTo>
                  <a:pt x="1335786" y="148589"/>
                </a:lnTo>
                <a:lnTo>
                  <a:pt x="1342644" y="153923"/>
                </a:lnTo>
                <a:lnTo>
                  <a:pt x="1374648" y="108203"/>
                </a:lnTo>
                <a:lnTo>
                  <a:pt x="1367790" y="102869"/>
                </a:lnTo>
                <a:close/>
              </a:path>
              <a:path w="3901440" h="224155">
                <a:moveTo>
                  <a:pt x="1439418" y="87629"/>
                </a:moveTo>
                <a:lnTo>
                  <a:pt x="1408176" y="101345"/>
                </a:lnTo>
                <a:lnTo>
                  <a:pt x="1411224" y="109727"/>
                </a:lnTo>
                <a:lnTo>
                  <a:pt x="1443228" y="95249"/>
                </a:lnTo>
                <a:lnTo>
                  <a:pt x="1439418" y="87629"/>
                </a:lnTo>
                <a:close/>
              </a:path>
              <a:path w="3901440" h="224155">
                <a:moveTo>
                  <a:pt x="1482090" y="87629"/>
                </a:moveTo>
                <a:lnTo>
                  <a:pt x="1478280" y="95249"/>
                </a:lnTo>
                <a:lnTo>
                  <a:pt x="1509522" y="109727"/>
                </a:lnTo>
                <a:lnTo>
                  <a:pt x="1513332" y="101345"/>
                </a:lnTo>
                <a:lnTo>
                  <a:pt x="1482090" y="87629"/>
                </a:lnTo>
                <a:close/>
              </a:path>
              <a:path w="3901440" h="224155">
                <a:moveTo>
                  <a:pt x="1552956" y="102107"/>
                </a:moveTo>
                <a:lnTo>
                  <a:pt x="1547622" y="108965"/>
                </a:lnTo>
                <a:lnTo>
                  <a:pt x="1579626" y="130301"/>
                </a:lnTo>
                <a:lnTo>
                  <a:pt x="1584198" y="123443"/>
                </a:lnTo>
                <a:lnTo>
                  <a:pt x="1552956" y="102107"/>
                </a:lnTo>
                <a:close/>
              </a:path>
              <a:path w="3901440" h="224155">
                <a:moveTo>
                  <a:pt x="1621536" y="122681"/>
                </a:moveTo>
                <a:lnTo>
                  <a:pt x="1619250" y="131063"/>
                </a:lnTo>
                <a:lnTo>
                  <a:pt x="1651254" y="137921"/>
                </a:lnTo>
                <a:lnTo>
                  <a:pt x="1652777" y="129539"/>
                </a:lnTo>
                <a:lnTo>
                  <a:pt x="1621536" y="122681"/>
                </a:lnTo>
                <a:close/>
              </a:path>
              <a:path w="3901440" h="224155">
                <a:moveTo>
                  <a:pt x="1722120" y="128015"/>
                </a:moveTo>
                <a:lnTo>
                  <a:pt x="1690878" y="129539"/>
                </a:lnTo>
                <a:lnTo>
                  <a:pt x="1690878" y="138683"/>
                </a:lnTo>
                <a:lnTo>
                  <a:pt x="1722882" y="137159"/>
                </a:lnTo>
                <a:lnTo>
                  <a:pt x="1722120" y="128015"/>
                </a:lnTo>
                <a:close/>
              </a:path>
              <a:path w="3901440" h="224155">
                <a:moveTo>
                  <a:pt x="1763268" y="128777"/>
                </a:moveTo>
                <a:lnTo>
                  <a:pt x="1758696" y="136397"/>
                </a:lnTo>
                <a:lnTo>
                  <a:pt x="1790700" y="156209"/>
                </a:lnTo>
                <a:lnTo>
                  <a:pt x="1795272" y="149351"/>
                </a:lnTo>
                <a:lnTo>
                  <a:pt x="1763268" y="128777"/>
                </a:lnTo>
                <a:close/>
              </a:path>
              <a:path w="3901440" h="224155">
                <a:moveTo>
                  <a:pt x="1831848" y="148589"/>
                </a:moveTo>
                <a:lnTo>
                  <a:pt x="1831086" y="156971"/>
                </a:lnTo>
                <a:lnTo>
                  <a:pt x="1862328" y="160781"/>
                </a:lnTo>
                <a:lnTo>
                  <a:pt x="1863852" y="152399"/>
                </a:lnTo>
                <a:lnTo>
                  <a:pt x="1831848" y="148589"/>
                </a:lnTo>
                <a:close/>
              </a:path>
              <a:path w="3901440" h="224155">
                <a:moveTo>
                  <a:pt x="1901952" y="152399"/>
                </a:moveTo>
                <a:lnTo>
                  <a:pt x="1901190" y="161543"/>
                </a:lnTo>
                <a:lnTo>
                  <a:pt x="1933194" y="162305"/>
                </a:lnTo>
                <a:lnTo>
                  <a:pt x="1933194" y="153923"/>
                </a:lnTo>
                <a:lnTo>
                  <a:pt x="1901952" y="152399"/>
                </a:lnTo>
                <a:close/>
              </a:path>
              <a:path w="3901440" h="224155">
                <a:moveTo>
                  <a:pt x="2003298" y="153924"/>
                </a:moveTo>
                <a:lnTo>
                  <a:pt x="1972056" y="153924"/>
                </a:lnTo>
                <a:lnTo>
                  <a:pt x="1972056" y="162305"/>
                </a:lnTo>
                <a:lnTo>
                  <a:pt x="2003298" y="162305"/>
                </a:lnTo>
                <a:lnTo>
                  <a:pt x="2003298" y="153924"/>
                </a:lnTo>
                <a:close/>
              </a:path>
              <a:path w="3901440" h="224155">
                <a:moveTo>
                  <a:pt x="2073402" y="150875"/>
                </a:moveTo>
                <a:lnTo>
                  <a:pt x="2042160" y="153923"/>
                </a:lnTo>
                <a:lnTo>
                  <a:pt x="2042922" y="162305"/>
                </a:lnTo>
                <a:lnTo>
                  <a:pt x="2074164" y="160019"/>
                </a:lnTo>
                <a:lnTo>
                  <a:pt x="2073402" y="150875"/>
                </a:lnTo>
                <a:close/>
              </a:path>
              <a:path w="3901440" h="224155">
                <a:moveTo>
                  <a:pt x="2143506" y="147065"/>
                </a:moveTo>
                <a:lnTo>
                  <a:pt x="2112264" y="150875"/>
                </a:lnTo>
                <a:lnTo>
                  <a:pt x="2113026" y="160019"/>
                </a:lnTo>
                <a:lnTo>
                  <a:pt x="2145030" y="155447"/>
                </a:lnTo>
                <a:lnTo>
                  <a:pt x="2143506" y="147065"/>
                </a:lnTo>
                <a:close/>
              </a:path>
              <a:path w="3901440" h="224155">
                <a:moveTo>
                  <a:pt x="2214372" y="144017"/>
                </a:moveTo>
                <a:lnTo>
                  <a:pt x="2182368" y="147065"/>
                </a:lnTo>
                <a:lnTo>
                  <a:pt x="2183130" y="155447"/>
                </a:lnTo>
                <a:lnTo>
                  <a:pt x="2215134" y="152399"/>
                </a:lnTo>
                <a:lnTo>
                  <a:pt x="2214372" y="144017"/>
                </a:lnTo>
                <a:close/>
              </a:path>
              <a:path w="3901440" h="224155">
                <a:moveTo>
                  <a:pt x="2283714" y="137159"/>
                </a:moveTo>
                <a:lnTo>
                  <a:pt x="2252472" y="144017"/>
                </a:lnTo>
                <a:lnTo>
                  <a:pt x="2253996" y="152399"/>
                </a:lnTo>
                <a:lnTo>
                  <a:pt x="2286000" y="145541"/>
                </a:lnTo>
                <a:lnTo>
                  <a:pt x="2283714" y="137159"/>
                </a:lnTo>
                <a:close/>
              </a:path>
              <a:path w="3901440" h="224155">
                <a:moveTo>
                  <a:pt x="2353818" y="129539"/>
                </a:moveTo>
                <a:lnTo>
                  <a:pt x="2322576" y="137159"/>
                </a:lnTo>
                <a:lnTo>
                  <a:pt x="2324100" y="145541"/>
                </a:lnTo>
                <a:lnTo>
                  <a:pt x="2356104" y="137921"/>
                </a:lnTo>
                <a:lnTo>
                  <a:pt x="2353818" y="129539"/>
                </a:lnTo>
                <a:close/>
              </a:path>
              <a:path w="3901440" h="224155">
                <a:moveTo>
                  <a:pt x="2424684" y="124205"/>
                </a:moveTo>
                <a:lnTo>
                  <a:pt x="2392680" y="129539"/>
                </a:lnTo>
                <a:lnTo>
                  <a:pt x="2394204" y="137921"/>
                </a:lnTo>
                <a:lnTo>
                  <a:pt x="2426208" y="132587"/>
                </a:lnTo>
                <a:lnTo>
                  <a:pt x="2424684" y="124205"/>
                </a:lnTo>
                <a:close/>
              </a:path>
              <a:path w="3901440" h="224155">
                <a:moveTo>
                  <a:pt x="2494788" y="121157"/>
                </a:moveTo>
                <a:lnTo>
                  <a:pt x="2463546" y="124205"/>
                </a:lnTo>
                <a:lnTo>
                  <a:pt x="2464308" y="132587"/>
                </a:lnTo>
                <a:lnTo>
                  <a:pt x="2496312" y="129539"/>
                </a:lnTo>
                <a:lnTo>
                  <a:pt x="2494788" y="121157"/>
                </a:lnTo>
                <a:close/>
              </a:path>
              <a:path w="3901440" h="224155">
                <a:moveTo>
                  <a:pt x="2565654" y="118109"/>
                </a:moveTo>
                <a:lnTo>
                  <a:pt x="2533650" y="121157"/>
                </a:lnTo>
                <a:lnTo>
                  <a:pt x="2534412" y="129539"/>
                </a:lnTo>
                <a:lnTo>
                  <a:pt x="2566416" y="127253"/>
                </a:lnTo>
                <a:lnTo>
                  <a:pt x="2565654" y="118109"/>
                </a:lnTo>
                <a:close/>
              </a:path>
              <a:path w="3901440" h="224155">
                <a:moveTo>
                  <a:pt x="2635758" y="114299"/>
                </a:moveTo>
                <a:lnTo>
                  <a:pt x="2603754" y="118109"/>
                </a:lnTo>
                <a:lnTo>
                  <a:pt x="2605278" y="126491"/>
                </a:lnTo>
                <a:lnTo>
                  <a:pt x="2636520" y="122681"/>
                </a:lnTo>
                <a:lnTo>
                  <a:pt x="2635758" y="114299"/>
                </a:lnTo>
                <a:close/>
              </a:path>
              <a:path w="3901440" h="224155">
                <a:moveTo>
                  <a:pt x="2705862" y="109727"/>
                </a:moveTo>
                <a:lnTo>
                  <a:pt x="2674620" y="114299"/>
                </a:lnTo>
                <a:lnTo>
                  <a:pt x="2675382" y="122681"/>
                </a:lnTo>
                <a:lnTo>
                  <a:pt x="2706624" y="118109"/>
                </a:lnTo>
                <a:lnTo>
                  <a:pt x="2705862" y="109727"/>
                </a:lnTo>
                <a:close/>
              </a:path>
              <a:path w="3901440" h="224155">
                <a:moveTo>
                  <a:pt x="2745486" y="109727"/>
                </a:moveTo>
                <a:lnTo>
                  <a:pt x="2744724" y="118109"/>
                </a:lnTo>
                <a:lnTo>
                  <a:pt x="2776728" y="119633"/>
                </a:lnTo>
                <a:lnTo>
                  <a:pt x="2776728" y="111251"/>
                </a:lnTo>
                <a:lnTo>
                  <a:pt x="2745486" y="109727"/>
                </a:lnTo>
                <a:close/>
              </a:path>
              <a:path w="3901440" h="224155">
                <a:moveTo>
                  <a:pt x="2816352" y="111251"/>
                </a:moveTo>
                <a:lnTo>
                  <a:pt x="2814828" y="119633"/>
                </a:lnTo>
                <a:lnTo>
                  <a:pt x="2846070" y="124205"/>
                </a:lnTo>
                <a:lnTo>
                  <a:pt x="2847594" y="115823"/>
                </a:lnTo>
                <a:lnTo>
                  <a:pt x="2816352" y="111251"/>
                </a:lnTo>
                <a:close/>
              </a:path>
              <a:path w="3901440" h="224155">
                <a:moveTo>
                  <a:pt x="2916936" y="115824"/>
                </a:moveTo>
                <a:lnTo>
                  <a:pt x="2885694" y="115824"/>
                </a:lnTo>
                <a:lnTo>
                  <a:pt x="2885694" y="124205"/>
                </a:lnTo>
                <a:lnTo>
                  <a:pt x="2916936" y="124205"/>
                </a:lnTo>
                <a:lnTo>
                  <a:pt x="2916936" y="115824"/>
                </a:lnTo>
                <a:close/>
              </a:path>
              <a:path w="3901440" h="224155">
                <a:moveTo>
                  <a:pt x="2987802" y="115824"/>
                </a:moveTo>
                <a:lnTo>
                  <a:pt x="2955797" y="115824"/>
                </a:lnTo>
                <a:lnTo>
                  <a:pt x="2955797" y="124205"/>
                </a:lnTo>
                <a:lnTo>
                  <a:pt x="2987802" y="124205"/>
                </a:lnTo>
                <a:lnTo>
                  <a:pt x="2987802" y="115824"/>
                </a:lnTo>
                <a:close/>
              </a:path>
              <a:path w="3901440" h="224155">
                <a:moveTo>
                  <a:pt x="3057144" y="111251"/>
                </a:moveTo>
                <a:lnTo>
                  <a:pt x="3025902" y="115823"/>
                </a:lnTo>
                <a:lnTo>
                  <a:pt x="3026664" y="124205"/>
                </a:lnTo>
                <a:lnTo>
                  <a:pt x="3058668" y="119633"/>
                </a:lnTo>
                <a:lnTo>
                  <a:pt x="3057144" y="111251"/>
                </a:lnTo>
                <a:close/>
              </a:path>
              <a:path w="3901440" h="224155">
                <a:moveTo>
                  <a:pt x="3127248" y="106679"/>
                </a:moveTo>
                <a:lnTo>
                  <a:pt x="3096006" y="111251"/>
                </a:lnTo>
                <a:lnTo>
                  <a:pt x="3096768" y="119633"/>
                </a:lnTo>
                <a:lnTo>
                  <a:pt x="3128772" y="115061"/>
                </a:lnTo>
                <a:lnTo>
                  <a:pt x="3127248" y="106679"/>
                </a:lnTo>
                <a:close/>
              </a:path>
              <a:path w="3901440" h="224155">
                <a:moveTo>
                  <a:pt x="3198114" y="104393"/>
                </a:moveTo>
                <a:lnTo>
                  <a:pt x="3166110" y="106679"/>
                </a:lnTo>
                <a:lnTo>
                  <a:pt x="3166872" y="115061"/>
                </a:lnTo>
                <a:lnTo>
                  <a:pt x="3198876" y="112775"/>
                </a:lnTo>
                <a:lnTo>
                  <a:pt x="3198114" y="104393"/>
                </a:lnTo>
                <a:close/>
              </a:path>
              <a:path w="3901440" h="224155">
                <a:moveTo>
                  <a:pt x="3268218" y="101345"/>
                </a:moveTo>
                <a:lnTo>
                  <a:pt x="3236976" y="104393"/>
                </a:lnTo>
                <a:lnTo>
                  <a:pt x="3237738" y="112775"/>
                </a:lnTo>
                <a:lnTo>
                  <a:pt x="3268979" y="109727"/>
                </a:lnTo>
                <a:lnTo>
                  <a:pt x="3268218" y="101345"/>
                </a:lnTo>
                <a:close/>
              </a:path>
              <a:path w="3901440" h="224155">
                <a:moveTo>
                  <a:pt x="3338322" y="98297"/>
                </a:moveTo>
                <a:lnTo>
                  <a:pt x="3307079" y="101345"/>
                </a:lnTo>
                <a:lnTo>
                  <a:pt x="3307841" y="109727"/>
                </a:lnTo>
                <a:lnTo>
                  <a:pt x="3339084" y="106679"/>
                </a:lnTo>
                <a:lnTo>
                  <a:pt x="3338322" y="98297"/>
                </a:lnTo>
                <a:close/>
              </a:path>
              <a:path w="3901440" h="224155">
                <a:moveTo>
                  <a:pt x="3409188" y="95249"/>
                </a:moveTo>
                <a:lnTo>
                  <a:pt x="3377184" y="98297"/>
                </a:lnTo>
                <a:lnTo>
                  <a:pt x="3377946" y="106679"/>
                </a:lnTo>
                <a:lnTo>
                  <a:pt x="3409950" y="103631"/>
                </a:lnTo>
                <a:lnTo>
                  <a:pt x="3409188" y="95249"/>
                </a:lnTo>
                <a:close/>
              </a:path>
              <a:path w="3901440" h="224155">
                <a:moveTo>
                  <a:pt x="3479291" y="92963"/>
                </a:moveTo>
                <a:lnTo>
                  <a:pt x="3447288" y="95249"/>
                </a:lnTo>
                <a:lnTo>
                  <a:pt x="3448050" y="103631"/>
                </a:lnTo>
                <a:lnTo>
                  <a:pt x="3480054" y="101345"/>
                </a:lnTo>
                <a:lnTo>
                  <a:pt x="3479291" y="92963"/>
                </a:lnTo>
                <a:close/>
              </a:path>
              <a:path w="3901440" h="224155">
                <a:moveTo>
                  <a:pt x="3549396" y="89915"/>
                </a:moveTo>
                <a:lnTo>
                  <a:pt x="3518154" y="92963"/>
                </a:lnTo>
                <a:lnTo>
                  <a:pt x="3518916" y="101345"/>
                </a:lnTo>
                <a:lnTo>
                  <a:pt x="3550158" y="98297"/>
                </a:lnTo>
                <a:lnTo>
                  <a:pt x="3549396" y="89915"/>
                </a:lnTo>
                <a:close/>
              </a:path>
              <a:path w="3901440" h="224155">
                <a:moveTo>
                  <a:pt x="3619500" y="86867"/>
                </a:moveTo>
                <a:lnTo>
                  <a:pt x="3588258" y="89915"/>
                </a:lnTo>
                <a:lnTo>
                  <a:pt x="3589020" y="98297"/>
                </a:lnTo>
                <a:lnTo>
                  <a:pt x="3620262" y="95249"/>
                </a:lnTo>
                <a:lnTo>
                  <a:pt x="3619500" y="86867"/>
                </a:lnTo>
                <a:close/>
              </a:path>
              <a:path w="3901440" h="224155">
                <a:moveTo>
                  <a:pt x="3690366" y="85343"/>
                </a:moveTo>
                <a:lnTo>
                  <a:pt x="3658362" y="86867"/>
                </a:lnTo>
                <a:lnTo>
                  <a:pt x="3659124" y="95249"/>
                </a:lnTo>
                <a:lnTo>
                  <a:pt x="3690366" y="93725"/>
                </a:lnTo>
                <a:lnTo>
                  <a:pt x="3690366" y="85343"/>
                </a:lnTo>
                <a:close/>
              </a:path>
              <a:path w="3901440" h="224155">
                <a:moveTo>
                  <a:pt x="3760470" y="82295"/>
                </a:moveTo>
                <a:lnTo>
                  <a:pt x="3728466" y="85343"/>
                </a:lnTo>
                <a:lnTo>
                  <a:pt x="3729228" y="93725"/>
                </a:lnTo>
                <a:lnTo>
                  <a:pt x="3761232" y="91439"/>
                </a:lnTo>
                <a:lnTo>
                  <a:pt x="3760470" y="82295"/>
                </a:lnTo>
                <a:close/>
              </a:path>
              <a:path w="3901440" h="224155">
                <a:moveTo>
                  <a:pt x="3830574" y="80009"/>
                </a:moveTo>
                <a:lnTo>
                  <a:pt x="3799332" y="82295"/>
                </a:lnTo>
                <a:lnTo>
                  <a:pt x="3800094" y="91439"/>
                </a:lnTo>
                <a:lnTo>
                  <a:pt x="3831336" y="88391"/>
                </a:lnTo>
                <a:lnTo>
                  <a:pt x="3830574" y="80009"/>
                </a:lnTo>
                <a:close/>
              </a:path>
              <a:path w="3901440" h="224155">
                <a:moveTo>
                  <a:pt x="3900678" y="76961"/>
                </a:moveTo>
                <a:lnTo>
                  <a:pt x="3869436" y="80009"/>
                </a:lnTo>
                <a:lnTo>
                  <a:pt x="3870198" y="88391"/>
                </a:lnTo>
                <a:lnTo>
                  <a:pt x="3901440" y="85343"/>
                </a:lnTo>
                <a:lnTo>
                  <a:pt x="3900678" y="76961"/>
                </a:lnTo>
                <a:close/>
              </a:path>
            </a:pathLst>
          </a:custGeom>
          <a:solidFill>
            <a:srgbClr val="000000"/>
          </a:solidFill>
        </p:spPr>
        <p:txBody>
          <a:bodyPr wrap="square" lIns="0" tIns="0" rIns="0" bIns="0" rtlCol="0"/>
          <a:lstStyle/>
          <a:p>
            <a:endParaRPr/>
          </a:p>
        </p:txBody>
      </p:sp>
      <p:sp>
        <p:nvSpPr>
          <p:cNvPr id="67" name="object 67"/>
          <p:cNvSpPr/>
          <p:nvPr/>
        </p:nvSpPr>
        <p:spPr>
          <a:xfrm>
            <a:off x="2594610" y="2494026"/>
            <a:ext cx="0" cy="251460"/>
          </a:xfrm>
          <a:custGeom>
            <a:avLst/>
            <a:gdLst/>
            <a:ahLst/>
            <a:cxnLst/>
            <a:rect l="l" t="t" r="r" b="b"/>
            <a:pathLst>
              <a:path h="251460">
                <a:moveTo>
                  <a:pt x="0" y="0"/>
                </a:moveTo>
                <a:lnTo>
                  <a:pt x="0" y="251459"/>
                </a:lnTo>
              </a:path>
            </a:pathLst>
          </a:custGeom>
          <a:ln w="21336">
            <a:solidFill>
              <a:srgbClr val="193F6D"/>
            </a:solidFill>
          </a:ln>
        </p:spPr>
        <p:txBody>
          <a:bodyPr wrap="square" lIns="0" tIns="0" rIns="0" bIns="0" rtlCol="0"/>
          <a:lstStyle/>
          <a:p>
            <a:endParaRPr/>
          </a:p>
        </p:txBody>
      </p:sp>
      <p:sp>
        <p:nvSpPr>
          <p:cNvPr id="68" name="object 68"/>
          <p:cNvSpPr/>
          <p:nvPr/>
        </p:nvSpPr>
        <p:spPr>
          <a:xfrm>
            <a:off x="2656713" y="2402585"/>
            <a:ext cx="0" cy="254635"/>
          </a:xfrm>
          <a:custGeom>
            <a:avLst/>
            <a:gdLst/>
            <a:ahLst/>
            <a:cxnLst/>
            <a:rect l="l" t="t" r="r" b="b"/>
            <a:pathLst>
              <a:path h="254635">
                <a:moveTo>
                  <a:pt x="0" y="0"/>
                </a:moveTo>
                <a:lnTo>
                  <a:pt x="0" y="254507"/>
                </a:lnTo>
              </a:path>
            </a:pathLst>
          </a:custGeom>
          <a:ln w="38862">
            <a:solidFill>
              <a:srgbClr val="193F6D"/>
            </a:solidFill>
          </a:ln>
        </p:spPr>
        <p:txBody>
          <a:bodyPr wrap="square" lIns="0" tIns="0" rIns="0" bIns="0" rtlCol="0"/>
          <a:lstStyle/>
          <a:p>
            <a:endParaRPr/>
          </a:p>
        </p:txBody>
      </p:sp>
      <p:sp>
        <p:nvSpPr>
          <p:cNvPr id="69" name="object 69"/>
          <p:cNvSpPr/>
          <p:nvPr/>
        </p:nvSpPr>
        <p:spPr>
          <a:xfrm>
            <a:off x="2726817" y="2359914"/>
            <a:ext cx="0" cy="257175"/>
          </a:xfrm>
          <a:custGeom>
            <a:avLst/>
            <a:gdLst/>
            <a:ahLst/>
            <a:cxnLst/>
            <a:rect l="l" t="t" r="r" b="b"/>
            <a:pathLst>
              <a:path h="257175">
                <a:moveTo>
                  <a:pt x="0" y="0"/>
                </a:moveTo>
                <a:lnTo>
                  <a:pt x="0" y="256794"/>
                </a:lnTo>
              </a:path>
            </a:pathLst>
          </a:custGeom>
          <a:ln w="38862">
            <a:solidFill>
              <a:srgbClr val="193F6D"/>
            </a:solidFill>
          </a:ln>
        </p:spPr>
        <p:txBody>
          <a:bodyPr wrap="square" lIns="0" tIns="0" rIns="0" bIns="0" rtlCol="0"/>
          <a:lstStyle/>
          <a:p>
            <a:endParaRPr/>
          </a:p>
        </p:txBody>
      </p:sp>
      <p:sp>
        <p:nvSpPr>
          <p:cNvPr id="70" name="object 70"/>
          <p:cNvSpPr/>
          <p:nvPr/>
        </p:nvSpPr>
        <p:spPr>
          <a:xfrm>
            <a:off x="2796920" y="2309622"/>
            <a:ext cx="0" cy="259079"/>
          </a:xfrm>
          <a:custGeom>
            <a:avLst/>
            <a:gdLst/>
            <a:ahLst/>
            <a:cxnLst/>
            <a:rect l="l" t="t" r="r" b="b"/>
            <a:pathLst>
              <a:path h="259080">
                <a:moveTo>
                  <a:pt x="0" y="0"/>
                </a:moveTo>
                <a:lnTo>
                  <a:pt x="0" y="259079"/>
                </a:lnTo>
              </a:path>
            </a:pathLst>
          </a:custGeom>
          <a:ln w="38862">
            <a:solidFill>
              <a:srgbClr val="193F6D"/>
            </a:solidFill>
          </a:ln>
        </p:spPr>
        <p:txBody>
          <a:bodyPr wrap="square" lIns="0" tIns="0" rIns="0" bIns="0" rtlCol="0"/>
          <a:lstStyle/>
          <a:p>
            <a:endParaRPr/>
          </a:p>
        </p:txBody>
      </p:sp>
      <p:sp>
        <p:nvSpPr>
          <p:cNvPr id="71" name="object 71"/>
          <p:cNvSpPr/>
          <p:nvPr/>
        </p:nvSpPr>
        <p:spPr>
          <a:xfrm>
            <a:off x="2867025" y="2314194"/>
            <a:ext cx="0" cy="261620"/>
          </a:xfrm>
          <a:custGeom>
            <a:avLst/>
            <a:gdLst/>
            <a:ahLst/>
            <a:cxnLst/>
            <a:rect l="l" t="t" r="r" b="b"/>
            <a:pathLst>
              <a:path h="261619">
                <a:moveTo>
                  <a:pt x="0" y="0"/>
                </a:moveTo>
                <a:lnTo>
                  <a:pt x="0" y="261366"/>
                </a:lnTo>
              </a:path>
            </a:pathLst>
          </a:custGeom>
          <a:ln w="38862">
            <a:solidFill>
              <a:srgbClr val="193F6D"/>
            </a:solidFill>
          </a:ln>
        </p:spPr>
        <p:txBody>
          <a:bodyPr wrap="square" lIns="0" tIns="0" rIns="0" bIns="0" rtlCol="0"/>
          <a:lstStyle/>
          <a:p>
            <a:endParaRPr/>
          </a:p>
        </p:txBody>
      </p:sp>
      <p:sp>
        <p:nvSpPr>
          <p:cNvPr id="72" name="object 72"/>
          <p:cNvSpPr/>
          <p:nvPr/>
        </p:nvSpPr>
        <p:spPr>
          <a:xfrm>
            <a:off x="2937510" y="2263901"/>
            <a:ext cx="0" cy="262890"/>
          </a:xfrm>
          <a:custGeom>
            <a:avLst/>
            <a:gdLst/>
            <a:ahLst/>
            <a:cxnLst/>
            <a:rect l="l" t="t" r="r" b="b"/>
            <a:pathLst>
              <a:path h="262889">
                <a:moveTo>
                  <a:pt x="0" y="0"/>
                </a:moveTo>
                <a:lnTo>
                  <a:pt x="0" y="262890"/>
                </a:lnTo>
              </a:path>
            </a:pathLst>
          </a:custGeom>
          <a:ln w="38100">
            <a:solidFill>
              <a:srgbClr val="193F6D"/>
            </a:solidFill>
          </a:ln>
        </p:spPr>
        <p:txBody>
          <a:bodyPr wrap="square" lIns="0" tIns="0" rIns="0" bIns="0" rtlCol="0"/>
          <a:lstStyle/>
          <a:p>
            <a:endParaRPr/>
          </a:p>
        </p:txBody>
      </p:sp>
      <p:sp>
        <p:nvSpPr>
          <p:cNvPr id="73" name="object 73"/>
          <p:cNvSpPr/>
          <p:nvPr/>
        </p:nvSpPr>
        <p:spPr>
          <a:xfrm>
            <a:off x="3007995" y="2276855"/>
            <a:ext cx="0" cy="262890"/>
          </a:xfrm>
          <a:custGeom>
            <a:avLst/>
            <a:gdLst/>
            <a:ahLst/>
            <a:cxnLst/>
            <a:rect l="l" t="t" r="r" b="b"/>
            <a:pathLst>
              <a:path h="262889">
                <a:moveTo>
                  <a:pt x="0" y="0"/>
                </a:moveTo>
                <a:lnTo>
                  <a:pt x="0" y="262890"/>
                </a:lnTo>
              </a:path>
            </a:pathLst>
          </a:custGeom>
          <a:ln w="38862">
            <a:solidFill>
              <a:srgbClr val="193F6D"/>
            </a:solidFill>
          </a:ln>
        </p:spPr>
        <p:txBody>
          <a:bodyPr wrap="square" lIns="0" tIns="0" rIns="0" bIns="0" rtlCol="0"/>
          <a:lstStyle/>
          <a:p>
            <a:endParaRPr/>
          </a:p>
        </p:txBody>
      </p:sp>
      <p:sp>
        <p:nvSpPr>
          <p:cNvPr id="74" name="object 74"/>
          <p:cNvSpPr/>
          <p:nvPr/>
        </p:nvSpPr>
        <p:spPr>
          <a:xfrm>
            <a:off x="3078098" y="2339339"/>
            <a:ext cx="0" cy="265430"/>
          </a:xfrm>
          <a:custGeom>
            <a:avLst/>
            <a:gdLst/>
            <a:ahLst/>
            <a:cxnLst/>
            <a:rect l="l" t="t" r="r" b="b"/>
            <a:pathLst>
              <a:path h="265430">
                <a:moveTo>
                  <a:pt x="0" y="0"/>
                </a:moveTo>
                <a:lnTo>
                  <a:pt x="0" y="265175"/>
                </a:lnTo>
              </a:path>
            </a:pathLst>
          </a:custGeom>
          <a:ln w="38862">
            <a:solidFill>
              <a:srgbClr val="193F6D"/>
            </a:solidFill>
          </a:ln>
        </p:spPr>
        <p:txBody>
          <a:bodyPr wrap="square" lIns="0" tIns="0" rIns="0" bIns="0" rtlCol="0"/>
          <a:lstStyle/>
          <a:p>
            <a:endParaRPr/>
          </a:p>
        </p:txBody>
      </p:sp>
      <p:sp>
        <p:nvSpPr>
          <p:cNvPr id="75" name="object 75"/>
          <p:cNvSpPr/>
          <p:nvPr/>
        </p:nvSpPr>
        <p:spPr>
          <a:xfrm>
            <a:off x="3148202" y="2330957"/>
            <a:ext cx="0" cy="267970"/>
          </a:xfrm>
          <a:custGeom>
            <a:avLst/>
            <a:gdLst/>
            <a:ahLst/>
            <a:cxnLst/>
            <a:rect l="l" t="t" r="r" b="b"/>
            <a:pathLst>
              <a:path h="267969">
                <a:moveTo>
                  <a:pt x="0" y="0"/>
                </a:moveTo>
                <a:lnTo>
                  <a:pt x="0" y="267461"/>
                </a:lnTo>
              </a:path>
            </a:pathLst>
          </a:custGeom>
          <a:ln w="38862">
            <a:solidFill>
              <a:srgbClr val="193F6D"/>
            </a:solidFill>
          </a:ln>
        </p:spPr>
        <p:txBody>
          <a:bodyPr wrap="square" lIns="0" tIns="0" rIns="0" bIns="0" rtlCol="0"/>
          <a:lstStyle/>
          <a:p>
            <a:endParaRPr/>
          </a:p>
        </p:txBody>
      </p:sp>
      <p:sp>
        <p:nvSpPr>
          <p:cNvPr id="76" name="object 76"/>
          <p:cNvSpPr/>
          <p:nvPr/>
        </p:nvSpPr>
        <p:spPr>
          <a:xfrm>
            <a:off x="3218688" y="2291333"/>
            <a:ext cx="0" cy="273050"/>
          </a:xfrm>
          <a:custGeom>
            <a:avLst/>
            <a:gdLst/>
            <a:ahLst/>
            <a:cxnLst/>
            <a:rect l="l" t="t" r="r" b="b"/>
            <a:pathLst>
              <a:path h="273050">
                <a:moveTo>
                  <a:pt x="0" y="0"/>
                </a:moveTo>
                <a:lnTo>
                  <a:pt x="0" y="272796"/>
                </a:lnTo>
              </a:path>
            </a:pathLst>
          </a:custGeom>
          <a:ln w="38100">
            <a:solidFill>
              <a:srgbClr val="193F6D"/>
            </a:solidFill>
          </a:ln>
        </p:spPr>
        <p:txBody>
          <a:bodyPr wrap="square" lIns="0" tIns="0" rIns="0" bIns="0" rtlCol="0"/>
          <a:lstStyle/>
          <a:p>
            <a:endParaRPr/>
          </a:p>
        </p:txBody>
      </p:sp>
      <p:sp>
        <p:nvSpPr>
          <p:cNvPr id="77" name="object 77"/>
          <p:cNvSpPr/>
          <p:nvPr/>
        </p:nvSpPr>
        <p:spPr>
          <a:xfrm>
            <a:off x="3289172" y="2270760"/>
            <a:ext cx="0" cy="280670"/>
          </a:xfrm>
          <a:custGeom>
            <a:avLst/>
            <a:gdLst/>
            <a:ahLst/>
            <a:cxnLst/>
            <a:rect l="l" t="t" r="r" b="b"/>
            <a:pathLst>
              <a:path h="280669">
                <a:moveTo>
                  <a:pt x="0" y="0"/>
                </a:moveTo>
                <a:lnTo>
                  <a:pt x="0" y="280416"/>
                </a:lnTo>
              </a:path>
            </a:pathLst>
          </a:custGeom>
          <a:ln w="38862">
            <a:solidFill>
              <a:srgbClr val="193F6D"/>
            </a:solidFill>
          </a:ln>
        </p:spPr>
        <p:txBody>
          <a:bodyPr wrap="square" lIns="0" tIns="0" rIns="0" bIns="0" rtlCol="0"/>
          <a:lstStyle/>
          <a:p>
            <a:endParaRPr/>
          </a:p>
        </p:txBody>
      </p:sp>
      <p:sp>
        <p:nvSpPr>
          <p:cNvPr id="78" name="object 78"/>
          <p:cNvSpPr/>
          <p:nvPr/>
        </p:nvSpPr>
        <p:spPr>
          <a:xfrm>
            <a:off x="3359277" y="2338577"/>
            <a:ext cx="0" cy="280035"/>
          </a:xfrm>
          <a:custGeom>
            <a:avLst/>
            <a:gdLst/>
            <a:ahLst/>
            <a:cxnLst/>
            <a:rect l="l" t="t" r="r" b="b"/>
            <a:pathLst>
              <a:path h="280035">
                <a:moveTo>
                  <a:pt x="0" y="0"/>
                </a:moveTo>
                <a:lnTo>
                  <a:pt x="0" y="279653"/>
                </a:lnTo>
              </a:path>
            </a:pathLst>
          </a:custGeom>
          <a:ln w="38862">
            <a:solidFill>
              <a:srgbClr val="193F6D"/>
            </a:solidFill>
          </a:ln>
        </p:spPr>
        <p:txBody>
          <a:bodyPr wrap="square" lIns="0" tIns="0" rIns="0" bIns="0" rtlCol="0"/>
          <a:lstStyle/>
          <a:p>
            <a:endParaRPr/>
          </a:p>
        </p:txBody>
      </p:sp>
      <p:sp>
        <p:nvSpPr>
          <p:cNvPr id="79" name="object 79"/>
          <p:cNvSpPr/>
          <p:nvPr/>
        </p:nvSpPr>
        <p:spPr>
          <a:xfrm>
            <a:off x="3429380" y="2409444"/>
            <a:ext cx="0" cy="281940"/>
          </a:xfrm>
          <a:custGeom>
            <a:avLst/>
            <a:gdLst/>
            <a:ahLst/>
            <a:cxnLst/>
            <a:rect l="l" t="t" r="r" b="b"/>
            <a:pathLst>
              <a:path h="281939">
                <a:moveTo>
                  <a:pt x="0" y="0"/>
                </a:moveTo>
                <a:lnTo>
                  <a:pt x="0" y="281940"/>
                </a:lnTo>
              </a:path>
            </a:pathLst>
          </a:custGeom>
          <a:ln w="38862">
            <a:solidFill>
              <a:srgbClr val="193F6D"/>
            </a:solidFill>
          </a:ln>
        </p:spPr>
        <p:txBody>
          <a:bodyPr wrap="square" lIns="0" tIns="0" rIns="0" bIns="0" rtlCol="0"/>
          <a:lstStyle/>
          <a:p>
            <a:endParaRPr/>
          </a:p>
        </p:txBody>
      </p:sp>
      <p:sp>
        <p:nvSpPr>
          <p:cNvPr id="80" name="object 80"/>
          <p:cNvSpPr/>
          <p:nvPr/>
        </p:nvSpPr>
        <p:spPr>
          <a:xfrm>
            <a:off x="3499865" y="2455164"/>
            <a:ext cx="0" cy="279400"/>
          </a:xfrm>
          <a:custGeom>
            <a:avLst/>
            <a:gdLst/>
            <a:ahLst/>
            <a:cxnLst/>
            <a:rect l="l" t="t" r="r" b="b"/>
            <a:pathLst>
              <a:path h="279400">
                <a:moveTo>
                  <a:pt x="0" y="0"/>
                </a:moveTo>
                <a:lnTo>
                  <a:pt x="0" y="278892"/>
                </a:lnTo>
              </a:path>
            </a:pathLst>
          </a:custGeom>
          <a:ln w="38100">
            <a:solidFill>
              <a:srgbClr val="193F6D"/>
            </a:solidFill>
          </a:ln>
        </p:spPr>
        <p:txBody>
          <a:bodyPr wrap="square" lIns="0" tIns="0" rIns="0" bIns="0" rtlCol="0"/>
          <a:lstStyle/>
          <a:p>
            <a:endParaRPr/>
          </a:p>
        </p:txBody>
      </p:sp>
      <p:sp>
        <p:nvSpPr>
          <p:cNvPr id="81" name="object 81"/>
          <p:cNvSpPr/>
          <p:nvPr/>
        </p:nvSpPr>
        <p:spPr>
          <a:xfrm>
            <a:off x="3570351" y="2465832"/>
            <a:ext cx="0" cy="276860"/>
          </a:xfrm>
          <a:custGeom>
            <a:avLst/>
            <a:gdLst/>
            <a:ahLst/>
            <a:cxnLst/>
            <a:rect l="l" t="t" r="r" b="b"/>
            <a:pathLst>
              <a:path h="276860">
                <a:moveTo>
                  <a:pt x="0" y="0"/>
                </a:moveTo>
                <a:lnTo>
                  <a:pt x="0" y="276605"/>
                </a:lnTo>
              </a:path>
            </a:pathLst>
          </a:custGeom>
          <a:ln w="38862">
            <a:solidFill>
              <a:srgbClr val="193F6D"/>
            </a:solidFill>
          </a:ln>
        </p:spPr>
        <p:txBody>
          <a:bodyPr wrap="square" lIns="0" tIns="0" rIns="0" bIns="0" rtlCol="0"/>
          <a:lstStyle/>
          <a:p>
            <a:endParaRPr/>
          </a:p>
        </p:txBody>
      </p:sp>
      <p:sp>
        <p:nvSpPr>
          <p:cNvPr id="82" name="object 82"/>
          <p:cNvSpPr/>
          <p:nvPr/>
        </p:nvSpPr>
        <p:spPr>
          <a:xfrm>
            <a:off x="3640454" y="2446782"/>
            <a:ext cx="0" cy="279400"/>
          </a:xfrm>
          <a:custGeom>
            <a:avLst/>
            <a:gdLst/>
            <a:ahLst/>
            <a:cxnLst/>
            <a:rect l="l" t="t" r="r" b="b"/>
            <a:pathLst>
              <a:path h="279400">
                <a:moveTo>
                  <a:pt x="0" y="0"/>
                </a:moveTo>
                <a:lnTo>
                  <a:pt x="0" y="278892"/>
                </a:lnTo>
              </a:path>
            </a:pathLst>
          </a:custGeom>
          <a:ln w="38862">
            <a:solidFill>
              <a:srgbClr val="193F6D"/>
            </a:solidFill>
          </a:ln>
        </p:spPr>
        <p:txBody>
          <a:bodyPr wrap="square" lIns="0" tIns="0" rIns="0" bIns="0" rtlCol="0"/>
          <a:lstStyle/>
          <a:p>
            <a:endParaRPr/>
          </a:p>
        </p:txBody>
      </p:sp>
      <p:sp>
        <p:nvSpPr>
          <p:cNvPr id="83" name="object 83"/>
          <p:cNvSpPr/>
          <p:nvPr/>
        </p:nvSpPr>
        <p:spPr>
          <a:xfrm>
            <a:off x="3710559" y="2426970"/>
            <a:ext cx="0" cy="280670"/>
          </a:xfrm>
          <a:custGeom>
            <a:avLst/>
            <a:gdLst/>
            <a:ahLst/>
            <a:cxnLst/>
            <a:rect l="l" t="t" r="r" b="b"/>
            <a:pathLst>
              <a:path h="280669">
                <a:moveTo>
                  <a:pt x="0" y="0"/>
                </a:moveTo>
                <a:lnTo>
                  <a:pt x="0" y="280416"/>
                </a:lnTo>
              </a:path>
            </a:pathLst>
          </a:custGeom>
          <a:ln w="38862">
            <a:solidFill>
              <a:srgbClr val="193F6D"/>
            </a:solidFill>
          </a:ln>
        </p:spPr>
        <p:txBody>
          <a:bodyPr wrap="square" lIns="0" tIns="0" rIns="0" bIns="0" rtlCol="0"/>
          <a:lstStyle/>
          <a:p>
            <a:endParaRPr/>
          </a:p>
        </p:txBody>
      </p:sp>
      <p:sp>
        <p:nvSpPr>
          <p:cNvPr id="84" name="object 84"/>
          <p:cNvSpPr/>
          <p:nvPr/>
        </p:nvSpPr>
        <p:spPr>
          <a:xfrm>
            <a:off x="3780663" y="2404110"/>
            <a:ext cx="0" cy="284480"/>
          </a:xfrm>
          <a:custGeom>
            <a:avLst/>
            <a:gdLst/>
            <a:ahLst/>
            <a:cxnLst/>
            <a:rect l="l" t="t" r="r" b="b"/>
            <a:pathLst>
              <a:path h="284480">
                <a:moveTo>
                  <a:pt x="0" y="0"/>
                </a:moveTo>
                <a:lnTo>
                  <a:pt x="0" y="284225"/>
                </a:lnTo>
              </a:path>
            </a:pathLst>
          </a:custGeom>
          <a:ln w="38862">
            <a:solidFill>
              <a:srgbClr val="193F6D"/>
            </a:solidFill>
          </a:ln>
        </p:spPr>
        <p:txBody>
          <a:bodyPr wrap="square" lIns="0" tIns="0" rIns="0" bIns="0" rtlCol="0"/>
          <a:lstStyle/>
          <a:p>
            <a:endParaRPr/>
          </a:p>
        </p:txBody>
      </p:sp>
      <p:sp>
        <p:nvSpPr>
          <p:cNvPr id="85" name="object 85"/>
          <p:cNvSpPr/>
          <p:nvPr/>
        </p:nvSpPr>
        <p:spPr>
          <a:xfrm>
            <a:off x="3851528" y="2409444"/>
            <a:ext cx="0" cy="285115"/>
          </a:xfrm>
          <a:custGeom>
            <a:avLst/>
            <a:gdLst/>
            <a:ahLst/>
            <a:cxnLst/>
            <a:rect l="l" t="t" r="r" b="b"/>
            <a:pathLst>
              <a:path h="285114">
                <a:moveTo>
                  <a:pt x="0" y="0"/>
                </a:moveTo>
                <a:lnTo>
                  <a:pt x="0" y="284988"/>
                </a:lnTo>
              </a:path>
            </a:pathLst>
          </a:custGeom>
          <a:ln w="38862">
            <a:solidFill>
              <a:srgbClr val="193F6D"/>
            </a:solidFill>
          </a:ln>
        </p:spPr>
        <p:txBody>
          <a:bodyPr wrap="square" lIns="0" tIns="0" rIns="0" bIns="0" rtlCol="0"/>
          <a:lstStyle/>
          <a:p>
            <a:endParaRPr/>
          </a:p>
        </p:txBody>
      </p:sp>
      <p:sp>
        <p:nvSpPr>
          <p:cNvPr id="86" name="object 86"/>
          <p:cNvSpPr/>
          <p:nvPr/>
        </p:nvSpPr>
        <p:spPr>
          <a:xfrm>
            <a:off x="3921633" y="2388107"/>
            <a:ext cx="0" cy="285750"/>
          </a:xfrm>
          <a:custGeom>
            <a:avLst/>
            <a:gdLst/>
            <a:ahLst/>
            <a:cxnLst/>
            <a:rect l="l" t="t" r="r" b="b"/>
            <a:pathLst>
              <a:path h="285750">
                <a:moveTo>
                  <a:pt x="0" y="0"/>
                </a:moveTo>
                <a:lnTo>
                  <a:pt x="0" y="285750"/>
                </a:lnTo>
              </a:path>
            </a:pathLst>
          </a:custGeom>
          <a:ln w="38862">
            <a:solidFill>
              <a:srgbClr val="193F6D"/>
            </a:solidFill>
          </a:ln>
        </p:spPr>
        <p:txBody>
          <a:bodyPr wrap="square" lIns="0" tIns="0" rIns="0" bIns="0" rtlCol="0"/>
          <a:lstStyle/>
          <a:p>
            <a:endParaRPr/>
          </a:p>
        </p:txBody>
      </p:sp>
      <p:sp>
        <p:nvSpPr>
          <p:cNvPr id="87" name="object 87"/>
          <p:cNvSpPr/>
          <p:nvPr/>
        </p:nvSpPr>
        <p:spPr>
          <a:xfrm>
            <a:off x="3991736" y="2339339"/>
            <a:ext cx="0" cy="288925"/>
          </a:xfrm>
          <a:custGeom>
            <a:avLst/>
            <a:gdLst/>
            <a:ahLst/>
            <a:cxnLst/>
            <a:rect l="l" t="t" r="r" b="b"/>
            <a:pathLst>
              <a:path h="288925">
                <a:moveTo>
                  <a:pt x="0" y="0"/>
                </a:moveTo>
                <a:lnTo>
                  <a:pt x="0" y="288798"/>
                </a:lnTo>
              </a:path>
            </a:pathLst>
          </a:custGeom>
          <a:ln w="38862">
            <a:solidFill>
              <a:srgbClr val="193F6D"/>
            </a:solidFill>
          </a:ln>
        </p:spPr>
        <p:txBody>
          <a:bodyPr wrap="square" lIns="0" tIns="0" rIns="0" bIns="0" rtlCol="0"/>
          <a:lstStyle/>
          <a:p>
            <a:endParaRPr/>
          </a:p>
        </p:txBody>
      </p:sp>
      <p:sp>
        <p:nvSpPr>
          <p:cNvPr id="88" name="object 88"/>
          <p:cNvSpPr/>
          <p:nvPr/>
        </p:nvSpPr>
        <p:spPr>
          <a:xfrm>
            <a:off x="4061840" y="2322576"/>
            <a:ext cx="0" cy="292100"/>
          </a:xfrm>
          <a:custGeom>
            <a:avLst/>
            <a:gdLst/>
            <a:ahLst/>
            <a:cxnLst/>
            <a:rect l="l" t="t" r="r" b="b"/>
            <a:pathLst>
              <a:path h="292100">
                <a:moveTo>
                  <a:pt x="0" y="0"/>
                </a:moveTo>
                <a:lnTo>
                  <a:pt x="0" y="291846"/>
                </a:lnTo>
              </a:path>
            </a:pathLst>
          </a:custGeom>
          <a:ln w="38862">
            <a:solidFill>
              <a:srgbClr val="193F6D"/>
            </a:solidFill>
          </a:ln>
        </p:spPr>
        <p:txBody>
          <a:bodyPr wrap="square" lIns="0" tIns="0" rIns="0" bIns="0" rtlCol="0"/>
          <a:lstStyle/>
          <a:p>
            <a:endParaRPr/>
          </a:p>
        </p:txBody>
      </p:sp>
      <p:sp>
        <p:nvSpPr>
          <p:cNvPr id="89" name="object 89"/>
          <p:cNvSpPr/>
          <p:nvPr/>
        </p:nvSpPr>
        <p:spPr>
          <a:xfrm>
            <a:off x="4132326" y="2332482"/>
            <a:ext cx="0" cy="295910"/>
          </a:xfrm>
          <a:custGeom>
            <a:avLst/>
            <a:gdLst/>
            <a:ahLst/>
            <a:cxnLst/>
            <a:rect l="l" t="t" r="r" b="b"/>
            <a:pathLst>
              <a:path h="295910">
                <a:moveTo>
                  <a:pt x="0" y="0"/>
                </a:moveTo>
                <a:lnTo>
                  <a:pt x="0" y="295655"/>
                </a:lnTo>
              </a:path>
            </a:pathLst>
          </a:custGeom>
          <a:ln w="38100">
            <a:solidFill>
              <a:srgbClr val="193F6D"/>
            </a:solidFill>
          </a:ln>
        </p:spPr>
        <p:txBody>
          <a:bodyPr wrap="square" lIns="0" tIns="0" rIns="0" bIns="0" rtlCol="0"/>
          <a:lstStyle/>
          <a:p>
            <a:endParaRPr/>
          </a:p>
        </p:txBody>
      </p:sp>
      <p:sp>
        <p:nvSpPr>
          <p:cNvPr id="90" name="object 90"/>
          <p:cNvSpPr/>
          <p:nvPr/>
        </p:nvSpPr>
        <p:spPr>
          <a:xfrm>
            <a:off x="4202810" y="2352294"/>
            <a:ext cx="0" cy="298450"/>
          </a:xfrm>
          <a:custGeom>
            <a:avLst/>
            <a:gdLst/>
            <a:ahLst/>
            <a:cxnLst/>
            <a:rect l="l" t="t" r="r" b="b"/>
            <a:pathLst>
              <a:path h="298450">
                <a:moveTo>
                  <a:pt x="0" y="0"/>
                </a:moveTo>
                <a:lnTo>
                  <a:pt x="0" y="297942"/>
                </a:lnTo>
              </a:path>
            </a:pathLst>
          </a:custGeom>
          <a:ln w="38862">
            <a:solidFill>
              <a:srgbClr val="193F6D"/>
            </a:solidFill>
          </a:ln>
        </p:spPr>
        <p:txBody>
          <a:bodyPr wrap="square" lIns="0" tIns="0" rIns="0" bIns="0" rtlCol="0"/>
          <a:lstStyle/>
          <a:p>
            <a:endParaRPr/>
          </a:p>
        </p:txBody>
      </p:sp>
      <p:sp>
        <p:nvSpPr>
          <p:cNvPr id="91" name="object 91"/>
          <p:cNvSpPr/>
          <p:nvPr/>
        </p:nvSpPr>
        <p:spPr>
          <a:xfrm>
            <a:off x="4272915" y="2358389"/>
            <a:ext cx="0" cy="299085"/>
          </a:xfrm>
          <a:custGeom>
            <a:avLst/>
            <a:gdLst/>
            <a:ahLst/>
            <a:cxnLst/>
            <a:rect l="l" t="t" r="r" b="b"/>
            <a:pathLst>
              <a:path h="299085">
                <a:moveTo>
                  <a:pt x="0" y="0"/>
                </a:moveTo>
                <a:lnTo>
                  <a:pt x="0" y="298703"/>
                </a:lnTo>
              </a:path>
            </a:pathLst>
          </a:custGeom>
          <a:ln w="38862">
            <a:solidFill>
              <a:srgbClr val="193F6D"/>
            </a:solidFill>
          </a:ln>
        </p:spPr>
        <p:txBody>
          <a:bodyPr wrap="square" lIns="0" tIns="0" rIns="0" bIns="0" rtlCol="0"/>
          <a:lstStyle/>
          <a:p>
            <a:endParaRPr/>
          </a:p>
        </p:txBody>
      </p:sp>
      <p:sp>
        <p:nvSpPr>
          <p:cNvPr id="92" name="object 92"/>
          <p:cNvSpPr/>
          <p:nvPr/>
        </p:nvSpPr>
        <p:spPr>
          <a:xfrm>
            <a:off x="4343019" y="2356866"/>
            <a:ext cx="0" cy="299085"/>
          </a:xfrm>
          <a:custGeom>
            <a:avLst/>
            <a:gdLst/>
            <a:ahLst/>
            <a:cxnLst/>
            <a:rect l="l" t="t" r="r" b="b"/>
            <a:pathLst>
              <a:path h="299085">
                <a:moveTo>
                  <a:pt x="0" y="0"/>
                </a:moveTo>
                <a:lnTo>
                  <a:pt x="0" y="298703"/>
                </a:lnTo>
              </a:path>
            </a:pathLst>
          </a:custGeom>
          <a:ln w="38862">
            <a:solidFill>
              <a:srgbClr val="193F6D"/>
            </a:solidFill>
          </a:ln>
        </p:spPr>
        <p:txBody>
          <a:bodyPr wrap="square" lIns="0" tIns="0" rIns="0" bIns="0" rtlCol="0"/>
          <a:lstStyle/>
          <a:p>
            <a:endParaRPr/>
          </a:p>
        </p:txBody>
      </p:sp>
      <p:sp>
        <p:nvSpPr>
          <p:cNvPr id="93" name="object 93"/>
          <p:cNvSpPr/>
          <p:nvPr/>
        </p:nvSpPr>
        <p:spPr>
          <a:xfrm>
            <a:off x="4413503" y="2379726"/>
            <a:ext cx="0" cy="295910"/>
          </a:xfrm>
          <a:custGeom>
            <a:avLst/>
            <a:gdLst/>
            <a:ahLst/>
            <a:cxnLst/>
            <a:rect l="l" t="t" r="r" b="b"/>
            <a:pathLst>
              <a:path h="295910">
                <a:moveTo>
                  <a:pt x="0" y="0"/>
                </a:moveTo>
                <a:lnTo>
                  <a:pt x="0" y="295655"/>
                </a:lnTo>
              </a:path>
            </a:pathLst>
          </a:custGeom>
          <a:ln w="38100">
            <a:solidFill>
              <a:srgbClr val="193F6D"/>
            </a:solidFill>
          </a:ln>
        </p:spPr>
        <p:txBody>
          <a:bodyPr wrap="square" lIns="0" tIns="0" rIns="0" bIns="0" rtlCol="0"/>
          <a:lstStyle/>
          <a:p>
            <a:endParaRPr/>
          </a:p>
        </p:txBody>
      </p:sp>
      <p:sp>
        <p:nvSpPr>
          <p:cNvPr id="94" name="object 94"/>
          <p:cNvSpPr/>
          <p:nvPr/>
        </p:nvSpPr>
        <p:spPr>
          <a:xfrm>
            <a:off x="4483989" y="2385822"/>
            <a:ext cx="0" cy="294640"/>
          </a:xfrm>
          <a:custGeom>
            <a:avLst/>
            <a:gdLst/>
            <a:ahLst/>
            <a:cxnLst/>
            <a:rect l="l" t="t" r="r" b="b"/>
            <a:pathLst>
              <a:path h="294639">
                <a:moveTo>
                  <a:pt x="0" y="0"/>
                </a:moveTo>
                <a:lnTo>
                  <a:pt x="0" y="294131"/>
                </a:lnTo>
              </a:path>
            </a:pathLst>
          </a:custGeom>
          <a:ln w="38862">
            <a:solidFill>
              <a:srgbClr val="193F6D"/>
            </a:solidFill>
          </a:ln>
        </p:spPr>
        <p:txBody>
          <a:bodyPr wrap="square" lIns="0" tIns="0" rIns="0" bIns="0" rtlCol="0"/>
          <a:lstStyle/>
          <a:p>
            <a:endParaRPr/>
          </a:p>
        </p:txBody>
      </p:sp>
      <p:sp>
        <p:nvSpPr>
          <p:cNvPr id="95" name="object 95"/>
          <p:cNvSpPr/>
          <p:nvPr/>
        </p:nvSpPr>
        <p:spPr>
          <a:xfrm>
            <a:off x="4554092" y="2386583"/>
            <a:ext cx="0" cy="295275"/>
          </a:xfrm>
          <a:custGeom>
            <a:avLst/>
            <a:gdLst/>
            <a:ahLst/>
            <a:cxnLst/>
            <a:rect l="l" t="t" r="r" b="b"/>
            <a:pathLst>
              <a:path h="295275">
                <a:moveTo>
                  <a:pt x="0" y="0"/>
                </a:moveTo>
                <a:lnTo>
                  <a:pt x="0" y="294894"/>
                </a:lnTo>
              </a:path>
            </a:pathLst>
          </a:custGeom>
          <a:ln w="38862">
            <a:solidFill>
              <a:srgbClr val="193F6D"/>
            </a:solidFill>
          </a:ln>
        </p:spPr>
        <p:txBody>
          <a:bodyPr wrap="square" lIns="0" tIns="0" rIns="0" bIns="0" rtlCol="0"/>
          <a:lstStyle/>
          <a:p>
            <a:endParaRPr/>
          </a:p>
        </p:txBody>
      </p:sp>
      <p:sp>
        <p:nvSpPr>
          <p:cNvPr id="96" name="object 96"/>
          <p:cNvSpPr/>
          <p:nvPr/>
        </p:nvSpPr>
        <p:spPr>
          <a:xfrm>
            <a:off x="4624196" y="2385822"/>
            <a:ext cx="0" cy="295910"/>
          </a:xfrm>
          <a:custGeom>
            <a:avLst/>
            <a:gdLst/>
            <a:ahLst/>
            <a:cxnLst/>
            <a:rect l="l" t="t" r="r" b="b"/>
            <a:pathLst>
              <a:path h="295910">
                <a:moveTo>
                  <a:pt x="0" y="0"/>
                </a:moveTo>
                <a:lnTo>
                  <a:pt x="0" y="295655"/>
                </a:lnTo>
              </a:path>
            </a:pathLst>
          </a:custGeom>
          <a:ln w="38862">
            <a:solidFill>
              <a:srgbClr val="193F6D"/>
            </a:solidFill>
          </a:ln>
        </p:spPr>
        <p:txBody>
          <a:bodyPr wrap="square" lIns="0" tIns="0" rIns="0" bIns="0" rtlCol="0"/>
          <a:lstStyle/>
          <a:p>
            <a:endParaRPr/>
          </a:p>
        </p:txBody>
      </p:sp>
      <p:sp>
        <p:nvSpPr>
          <p:cNvPr id="97" name="object 97"/>
          <p:cNvSpPr/>
          <p:nvPr/>
        </p:nvSpPr>
        <p:spPr>
          <a:xfrm>
            <a:off x="4694682" y="2381250"/>
            <a:ext cx="0" cy="297180"/>
          </a:xfrm>
          <a:custGeom>
            <a:avLst/>
            <a:gdLst/>
            <a:ahLst/>
            <a:cxnLst/>
            <a:rect l="l" t="t" r="r" b="b"/>
            <a:pathLst>
              <a:path h="297180">
                <a:moveTo>
                  <a:pt x="0" y="0"/>
                </a:moveTo>
                <a:lnTo>
                  <a:pt x="0" y="297179"/>
                </a:lnTo>
              </a:path>
            </a:pathLst>
          </a:custGeom>
          <a:ln w="38100">
            <a:solidFill>
              <a:srgbClr val="193F6D"/>
            </a:solidFill>
          </a:ln>
        </p:spPr>
        <p:txBody>
          <a:bodyPr wrap="square" lIns="0" tIns="0" rIns="0" bIns="0" rtlCol="0"/>
          <a:lstStyle/>
          <a:p>
            <a:endParaRPr/>
          </a:p>
        </p:txBody>
      </p:sp>
      <p:sp>
        <p:nvSpPr>
          <p:cNvPr id="98" name="object 98"/>
          <p:cNvSpPr/>
          <p:nvPr/>
        </p:nvSpPr>
        <p:spPr>
          <a:xfrm>
            <a:off x="4765166" y="2375154"/>
            <a:ext cx="0" cy="299085"/>
          </a:xfrm>
          <a:custGeom>
            <a:avLst/>
            <a:gdLst/>
            <a:ahLst/>
            <a:cxnLst/>
            <a:rect l="l" t="t" r="r" b="b"/>
            <a:pathLst>
              <a:path h="299085">
                <a:moveTo>
                  <a:pt x="0" y="0"/>
                </a:moveTo>
                <a:lnTo>
                  <a:pt x="0" y="298703"/>
                </a:lnTo>
              </a:path>
            </a:pathLst>
          </a:custGeom>
          <a:ln w="38862">
            <a:solidFill>
              <a:srgbClr val="193F6D"/>
            </a:solidFill>
          </a:ln>
        </p:spPr>
        <p:txBody>
          <a:bodyPr wrap="square" lIns="0" tIns="0" rIns="0" bIns="0" rtlCol="0"/>
          <a:lstStyle/>
          <a:p>
            <a:endParaRPr/>
          </a:p>
        </p:txBody>
      </p:sp>
      <p:sp>
        <p:nvSpPr>
          <p:cNvPr id="99" name="object 99"/>
          <p:cNvSpPr/>
          <p:nvPr/>
        </p:nvSpPr>
        <p:spPr>
          <a:xfrm>
            <a:off x="4835271" y="2371344"/>
            <a:ext cx="0" cy="300355"/>
          </a:xfrm>
          <a:custGeom>
            <a:avLst/>
            <a:gdLst/>
            <a:ahLst/>
            <a:cxnLst/>
            <a:rect l="l" t="t" r="r" b="b"/>
            <a:pathLst>
              <a:path h="300355">
                <a:moveTo>
                  <a:pt x="0" y="0"/>
                </a:moveTo>
                <a:lnTo>
                  <a:pt x="0" y="300227"/>
                </a:lnTo>
              </a:path>
            </a:pathLst>
          </a:custGeom>
          <a:ln w="38862">
            <a:solidFill>
              <a:srgbClr val="193F6D"/>
            </a:solidFill>
          </a:ln>
        </p:spPr>
        <p:txBody>
          <a:bodyPr wrap="square" lIns="0" tIns="0" rIns="0" bIns="0" rtlCol="0"/>
          <a:lstStyle/>
          <a:p>
            <a:endParaRPr/>
          </a:p>
        </p:txBody>
      </p:sp>
      <p:sp>
        <p:nvSpPr>
          <p:cNvPr id="100" name="object 100"/>
          <p:cNvSpPr/>
          <p:nvPr/>
        </p:nvSpPr>
        <p:spPr>
          <a:xfrm>
            <a:off x="4905375" y="2362200"/>
            <a:ext cx="0" cy="302260"/>
          </a:xfrm>
          <a:custGeom>
            <a:avLst/>
            <a:gdLst/>
            <a:ahLst/>
            <a:cxnLst/>
            <a:rect l="l" t="t" r="r" b="b"/>
            <a:pathLst>
              <a:path h="302260">
                <a:moveTo>
                  <a:pt x="0" y="0"/>
                </a:moveTo>
                <a:lnTo>
                  <a:pt x="0" y="301751"/>
                </a:lnTo>
              </a:path>
            </a:pathLst>
          </a:custGeom>
          <a:ln w="38862">
            <a:solidFill>
              <a:srgbClr val="193F6D"/>
            </a:solidFill>
          </a:ln>
        </p:spPr>
        <p:txBody>
          <a:bodyPr wrap="square" lIns="0" tIns="0" rIns="0" bIns="0" rtlCol="0"/>
          <a:lstStyle/>
          <a:p>
            <a:endParaRPr/>
          </a:p>
        </p:txBody>
      </p:sp>
      <p:sp>
        <p:nvSpPr>
          <p:cNvPr id="101" name="object 101"/>
          <p:cNvSpPr/>
          <p:nvPr/>
        </p:nvSpPr>
        <p:spPr>
          <a:xfrm>
            <a:off x="4975859" y="2353817"/>
            <a:ext cx="0" cy="303530"/>
          </a:xfrm>
          <a:custGeom>
            <a:avLst/>
            <a:gdLst/>
            <a:ahLst/>
            <a:cxnLst/>
            <a:rect l="l" t="t" r="r" b="b"/>
            <a:pathLst>
              <a:path h="303530">
                <a:moveTo>
                  <a:pt x="0" y="0"/>
                </a:moveTo>
                <a:lnTo>
                  <a:pt x="0" y="303275"/>
                </a:lnTo>
              </a:path>
            </a:pathLst>
          </a:custGeom>
          <a:ln w="38100">
            <a:solidFill>
              <a:srgbClr val="193F6D"/>
            </a:solidFill>
          </a:ln>
        </p:spPr>
        <p:txBody>
          <a:bodyPr wrap="square" lIns="0" tIns="0" rIns="0" bIns="0" rtlCol="0"/>
          <a:lstStyle/>
          <a:p>
            <a:endParaRPr/>
          </a:p>
        </p:txBody>
      </p:sp>
      <p:sp>
        <p:nvSpPr>
          <p:cNvPr id="102" name="object 102"/>
          <p:cNvSpPr/>
          <p:nvPr/>
        </p:nvSpPr>
        <p:spPr>
          <a:xfrm>
            <a:off x="5046345" y="2348483"/>
            <a:ext cx="0" cy="302895"/>
          </a:xfrm>
          <a:custGeom>
            <a:avLst/>
            <a:gdLst/>
            <a:ahLst/>
            <a:cxnLst/>
            <a:rect l="l" t="t" r="r" b="b"/>
            <a:pathLst>
              <a:path h="302894">
                <a:moveTo>
                  <a:pt x="0" y="0"/>
                </a:moveTo>
                <a:lnTo>
                  <a:pt x="0" y="302514"/>
                </a:lnTo>
              </a:path>
            </a:pathLst>
          </a:custGeom>
          <a:ln w="38862">
            <a:solidFill>
              <a:srgbClr val="193F6D"/>
            </a:solidFill>
          </a:ln>
        </p:spPr>
        <p:txBody>
          <a:bodyPr wrap="square" lIns="0" tIns="0" rIns="0" bIns="0" rtlCol="0"/>
          <a:lstStyle/>
          <a:p>
            <a:endParaRPr/>
          </a:p>
        </p:txBody>
      </p:sp>
      <p:sp>
        <p:nvSpPr>
          <p:cNvPr id="103" name="object 103"/>
          <p:cNvSpPr/>
          <p:nvPr/>
        </p:nvSpPr>
        <p:spPr>
          <a:xfrm>
            <a:off x="5116448" y="2343911"/>
            <a:ext cx="0" cy="304800"/>
          </a:xfrm>
          <a:custGeom>
            <a:avLst/>
            <a:gdLst/>
            <a:ahLst/>
            <a:cxnLst/>
            <a:rect l="l" t="t" r="r" b="b"/>
            <a:pathLst>
              <a:path h="304800">
                <a:moveTo>
                  <a:pt x="0" y="0"/>
                </a:moveTo>
                <a:lnTo>
                  <a:pt x="0" y="304800"/>
                </a:lnTo>
              </a:path>
            </a:pathLst>
          </a:custGeom>
          <a:ln w="38862">
            <a:solidFill>
              <a:srgbClr val="193F6D"/>
            </a:solidFill>
          </a:ln>
        </p:spPr>
        <p:txBody>
          <a:bodyPr wrap="square" lIns="0" tIns="0" rIns="0" bIns="0" rtlCol="0"/>
          <a:lstStyle/>
          <a:p>
            <a:endParaRPr/>
          </a:p>
        </p:txBody>
      </p:sp>
      <p:sp>
        <p:nvSpPr>
          <p:cNvPr id="104" name="object 104"/>
          <p:cNvSpPr/>
          <p:nvPr/>
        </p:nvSpPr>
        <p:spPr>
          <a:xfrm>
            <a:off x="5186553" y="2339339"/>
            <a:ext cx="0" cy="306705"/>
          </a:xfrm>
          <a:custGeom>
            <a:avLst/>
            <a:gdLst/>
            <a:ahLst/>
            <a:cxnLst/>
            <a:rect l="l" t="t" r="r" b="b"/>
            <a:pathLst>
              <a:path h="306705">
                <a:moveTo>
                  <a:pt x="0" y="0"/>
                </a:moveTo>
                <a:lnTo>
                  <a:pt x="0" y="306324"/>
                </a:lnTo>
              </a:path>
            </a:pathLst>
          </a:custGeom>
          <a:ln w="38862">
            <a:solidFill>
              <a:srgbClr val="193F6D"/>
            </a:solidFill>
          </a:ln>
        </p:spPr>
        <p:txBody>
          <a:bodyPr wrap="square" lIns="0" tIns="0" rIns="0" bIns="0" rtlCol="0"/>
          <a:lstStyle/>
          <a:p>
            <a:endParaRPr/>
          </a:p>
        </p:txBody>
      </p:sp>
      <p:sp>
        <p:nvSpPr>
          <p:cNvPr id="105" name="object 105"/>
          <p:cNvSpPr/>
          <p:nvPr/>
        </p:nvSpPr>
        <p:spPr>
          <a:xfrm>
            <a:off x="5256657" y="2334005"/>
            <a:ext cx="0" cy="307340"/>
          </a:xfrm>
          <a:custGeom>
            <a:avLst/>
            <a:gdLst/>
            <a:ahLst/>
            <a:cxnLst/>
            <a:rect l="l" t="t" r="r" b="b"/>
            <a:pathLst>
              <a:path h="307339">
                <a:moveTo>
                  <a:pt x="0" y="0"/>
                </a:moveTo>
                <a:lnTo>
                  <a:pt x="0" y="307085"/>
                </a:lnTo>
              </a:path>
            </a:pathLst>
          </a:custGeom>
          <a:ln w="38862">
            <a:solidFill>
              <a:srgbClr val="193F6D"/>
            </a:solidFill>
          </a:ln>
        </p:spPr>
        <p:txBody>
          <a:bodyPr wrap="square" lIns="0" tIns="0" rIns="0" bIns="0" rtlCol="0"/>
          <a:lstStyle/>
          <a:p>
            <a:endParaRPr/>
          </a:p>
        </p:txBody>
      </p:sp>
      <p:sp>
        <p:nvSpPr>
          <p:cNvPr id="106" name="object 106"/>
          <p:cNvSpPr/>
          <p:nvPr/>
        </p:nvSpPr>
        <p:spPr>
          <a:xfrm>
            <a:off x="5327522" y="2327910"/>
            <a:ext cx="0" cy="309880"/>
          </a:xfrm>
          <a:custGeom>
            <a:avLst/>
            <a:gdLst/>
            <a:ahLst/>
            <a:cxnLst/>
            <a:rect l="l" t="t" r="r" b="b"/>
            <a:pathLst>
              <a:path h="309880">
                <a:moveTo>
                  <a:pt x="0" y="0"/>
                </a:moveTo>
                <a:lnTo>
                  <a:pt x="0" y="309372"/>
                </a:lnTo>
              </a:path>
            </a:pathLst>
          </a:custGeom>
          <a:ln w="38862">
            <a:solidFill>
              <a:srgbClr val="193F6D"/>
            </a:solidFill>
          </a:ln>
        </p:spPr>
        <p:txBody>
          <a:bodyPr wrap="square" lIns="0" tIns="0" rIns="0" bIns="0" rtlCol="0"/>
          <a:lstStyle/>
          <a:p>
            <a:endParaRPr/>
          </a:p>
        </p:txBody>
      </p:sp>
      <p:sp>
        <p:nvSpPr>
          <p:cNvPr id="107" name="object 107"/>
          <p:cNvSpPr/>
          <p:nvPr/>
        </p:nvSpPr>
        <p:spPr>
          <a:xfrm>
            <a:off x="5397627" y="2327910"/>
            <a:ext cx="0" cy="311150"/>
          </a:xfrm>
          <a:custGeom>
            <a:avLst/>
            <a:gdLst/>
            <a:ahLst/>
            <a:cxnLst/>
            <a:rect l="l" t="t" r="r" b="b"/>
            <a:pathLst>
              <a:path h="311150">
                <a:moveTo>
                  <a:pt x="0" y="0"/>
                </a:moveTo>
                <a:lnTo>
                  <a:pt x="0" y="310896"/>
                </a:lnTo>
              </a:path>
            </a:pathLst>
          </a:custGeom>
          <a:ln w="38862">
            <a:solidFill>
              <a:srgbClr val="193F6D"/>
            </a:solidFill>
          </a:ln>
        </p:spPr>
        <p:txBody>
          <a:bodyPr wrap="square" lIns="0" tIns="0" rIns="0" bIns="0" rtlCol="0"/>
          <a:lstStyle/>
          <a:p>
            <a:endParaRPr/>
          </a:p>
        </p:txBody>
      </p:sp>
      <p:sp>
        <p:nvSpPr>
          <p:cNvPr id="108" name="object 108"/>
          <p:cNvSpPr/>
          <p:nvPr/>
        </p:nvSpPr>
        <p:spPr>
          <a:xfrm>
            <a:off x="5467730" y="2330957"/>
            <a:ext cx="0" cy="311785"/>
          </a:xfrm>
          <a:custGeom>
            <a:avLst/>
            <a:gdLst/>
            <a:ahLst/>
            <a:cxnLst/>
            <a:rect l="l" t="t" r="r" b="b"/>
            <a:pathLst>
              <a:path h="311785">
                <a:moveTo>
                  <a:pt x="0" y="0"/>
                </a:moveTo>
                <a:lnTo>
                  <a:pt x="0" y="311657"/>
                </a:lnTo>
              </a:path>
            </a:pathLst>
          </a:custGeom>
          <a:ln w="38862">
            <a:solidFill>
              <a:srgbClr val="193F6D"/>
            </a:solidFill>
          </a:ln>
        </p:spPr>
        <p:txBody>
          <a:bodyPr wrap="square" lIns="0" tIns="0" rIns="0" bIns="0" rtlCol="0"/>
          <a:lstStyle/>
          <a:p>
            <a:endParaRPr/>
          </a:p>
        </p:txBody>
      </p:sp>
      <p:sp>
        <p:nvSpPr>
          <p:cNvPr id="109" name="object 109"/>
          <p:cNvSpPr/>
          <p:nvPr/>
        </p:nvSpPr>
        <p:spPr>
          <a:xfrm>
            <a:off x="5537834" y="2329433"/>
            <a:ext cx="0" cy="313690"/>
          </a:xfrm>
          <a:custGeom>
            <a:avLst/>
            <a:gdLst/>
            <a:ahLst/>
            <a:cxnLst/>
            <a:rect l="l" t="t" r="r" b="b"/>
            <a:pathLst>
              <a:path h="313689">
                <a:moveTo>
                  <a:pt x="0" y="0"/>
                </a:moveTo>
                <a:lnTo>
                  <a:pt x="0" y="313181"/>
                </a:lnTo>
              </a:path>
            </a:pathLst>
          </a:custGeom>
          <a:ln w="38862">
            <a:solidFill>
              <a:srgbClr val="193F6D"/>
            </a:solidFill>
          </a:ln>
        </p:spPr>
        <p:txBody>
          <a:bodyPr wrap="square" lIns="0" tIns="0" rIns="0" bIns="0" rtlCol="0"/>
          <a:lstStyle/>
          <a:p>
            <a:endParaRPr/>
          </a:p>
        </p:txBody>
      </p:sp>
      <p:sp>
        <p:nvSpPr>
          <p:cNvPr id="110" name="object 110"/>
          <p:cNvSpPr/>
          <p:nvPr/>
        </p:nvSpPr>
        <p:spPr>
          <a:xfrm>
            <a:off x="5608320" y="2327910"/>
            <a:ext cx="0" cy="314960"/>
          </a:xfrm>
          <a:custGeom>
            <a:avLst/>
            <a:gdLst/>
            <a:ahLst/>
            <a:cxnLst/>
            <a:rect l="l" t="t" r="r" b="b"/>
            <a:pathLst>
              <a:path h="314960">
                <a:moveTo>
                  <a:pt x="0" y="0"/>
                </a:moveTo>
                <a:lnTo>
                  <a:pt x="0" y="314705"/>
                </a:lnTo>
              </a:path>
            </a:pathLst>
          </a:custGeom>
          <a:ln w="38100">
            <a:solidFill>
              <a:srgbClr val="193F6D"/>
            </a:solidFill>
          </a:ln>
        </p:spPr>
        <p:txBody>
          <a:bodyPr wrap="square" lIns="0" tIns="0" rIns="0" bIns="0" rtlCol="0"/>
          <a:lstStyle/>
          <a:p>
            <a:endParaRPr/>
          </a:p>
        </p:txBody>
      </p:sp>
      <p:sp>
        <p:nvSpPr>
          <p:cNvPr id="111" name="object 111"/>
          <p:cNvSpPr/>
          <p:nvPr/>
        </p:nvSpPr>
        <p:spPr>
          <a:xfrm>
            <a:off x="5678804" y="2322576"/>
            <a:ext cx="0" cy="316230"/>
          </a:xfrm>
          <a:custGeom>
            <a:avLst/>
            <a:gdLst/>
            <a:ahLst/>
            <a:cxnLst/>
            <a:rect l="l" t="t" r="r" b="b"/>
            <a:pathLst>
              <a:path h="316230">
                <a:moveTo>
                  <a:pt x="0" y="0"/>
                </a:moveTo>
                <a:lnTo>
                  <a:pt x="0" y="316229"/>
                </a:lnTo>
              </a:path>
            </a:pathLst>
          </a:custGeom>
          <a:ln w="38862">
            <a:solidFill>
              <a:srgbClr val="193F6D"/>
            </a:solidFill>
          </a:ln>
        </p:spPr>
        <p:txBody>
          <a:bodyPr wrap="square" lIns="0" tIns="0" rIns="0" bIns="0" rtlCol="0"/>
          <a:lstStyle/>
          <a:p>
            <a:endParaRPr/>
          </a:p>
        </p:txBody>
      </p:sp>
      <p:sp>
        <p:nvSpPr>
          <p:cNvPr id="112" name="object 112"/>
          <p:cNvSpPr/>
          <p:nvPr/>
        </p:nvSpPr>
        <p:spPr>
          <a:xfrm>
            <a:off x="5748909" y="2316479"/>
            <a:ext cx="0" cy="318135"/>
          </a:xfrm>
          <a:custGeom>
            <a:avLst/>
            <a:gdLst/>
            <a:ahLst/>
            <a:cxnLst/>
            <a:rect l="l" t="t" r="r" b="b"/>
            <a:pathLst>
              <a:path h="318135">
                <a:moveTo>
                  <a:pt x="0" y="0"/>
                </a:moveTo>
                <a:lnTo>
                  <a:pt x="0" y="317753"/>
                </a:lnTo>
              </a:path>
            </a:pathLst>
          </a:custGeom>
          <a:ln w="38862">
            <a:solidFill>
              <a:srgbClr val="193F6D"/>
            </a:solidFill>
          </a:ln>
        </p:spPr>
        <p:txBody>
          <a:bodyPr wrap="square" lIns="0" tIns="0" rIns="0" bIns="0" rtlCol="0"/>
          <a:lstStyle/>
          <a:p>
            <a:endParaRPr/>
          </a:p>
        </p:txBody>
      </p:sp>
      <p:sp>
        <p:nvSpPr>
          <p:cNvPr id="113" name="object 113"/>
          <p:cNvSpPr/>
          <p:nvPr/>
        </p:nvSpPr>
        <p:spPr>
          <a:xfrm>
            <a:off x="5819013" y="2312670"/>
            <a:ext cx="0" cy="318770"/>
          </a:xfrm>
          <a:custGeom>
            <a:avLst/>
            <a:gdLst/>
            <a:ahLst/>
            <a:cxnLst/>
            <a:rect l="l" t="t" r="r" b="b"/>
            <a:pathLst>
              <a:path h="318769">
                <a:moveTo>
                  <a:pt x="0" y="0"/>
                </a:moveTo>
                <a:lnTo>
                  <a:pt x="0" y="318516"/>
                </a:lnTo>
              </a:path>
            </a:pathLst>
          </a:custGeom>
          <a:ln w="38862">
            <a:solidFill>
              <a:srgbClr val="193F6D"/>
            </a:solidFill>
          </a:ln>
        </p:spPr>
        <p:txBody>
          <a:bodyPr wrap="square" lIns="0" tIns="0" rIns="0" bIns="0" rtlCol="0"/>
          <a:lstStyle/>
          <a:p>
            <a:endParaRPr/>
          </a:p>
        </p:txBody>
      </p:sp>
      <p:sp>
        <p:nvSpPr>
          <p:cNvPr id="114" name="object 114"/>
          <p:cNvSpPr/>
          <p:nvPr/>
        </p:nvSpPr>
        <p:spPr>
          <a:xfrm>
            <a:off x="5889497" y="2308098"/>
            <a:ext cx="0" cy="320040"/>
          </a:xfrm>
          <a:custGeom>
            <a:avLst/>
            <a:gdLst/>
            <a:ahLst/>
            <a:cxnLst/>
            <a:rect l="l" t="t" r="r" b="b"/>
            <a:pathLst>
              <a:path h="320039">
                <a:moveTo>
                  <a:pt x="0" y="0"/>
                </a:moveTo>
                <a:lnTo>
                  <a:pt x="0" y="320040"/>
                </a:lnTo>
              </a:path>
            </a:pathLst>
          </a:custGeom>
          <a:ln w="38100">
            <a:solidFill>
              <a:srgbClr val="193F6D"/>
            </a:solidFill>
          </a:ln>
        </p:spPr>
        <p:txBody>
          <a:bodyPr wrap="square" lIns="0" tIns="0" rIns="0" bIns="0" rtlCol="0"/>
          <a:lstStyle/>
          <a:p>
            <a:endParaRPr/>
          </a:p>
        </p:txBody>
      </p:sp>
      <p:sp>
        <p:nvSpPr>
          <p:cNvPr id="115" name="object 115"/>
          <p:cNvSpPr/>
          <p:nvPr/>
        </p:nvSpPr>
        <p:spPr>
          <a:xfrm>
            <a:off x="5959983" y="2304288"/>
            <a:ext cx="0" cy="321945"/>
          </a:xfrm>
          <a:custGeom>
            <a:avLst/>
            <a:gdLst/>
            <a:ahLst/>
            <a:cxnLst/>
            <a:rect l="l" t="t" r="r" b="b"/>
            <a:pathLst>
              <a:path h="321944">
                <a:moveTo>
                  <a:pt x="0" y="0"/>
                </a:moveTo>
                <a:lnTo>
                  <a:pt x="0" y="321564"/>
                </a:lnTo>
              </a:path>
            </a:pathLst>
          </a:custGeom>
          <a:ln w="38862">
            <a:solidFill>
              <a:srgbClr val="193F6D"/>
            </a:solidFill>
          </a:ln>
        </p:spPr>
        <p:txBody>
          <a:bodyPr wrap="square" lIns="0" tIns="0" rIns="0" bIns="0" rtlCol="0"/>
          <a:lstStyle/>
          <a:p>
            <a:endParaRPr/>
          </a:p>
        </p:txBody>
      </p:sp>
      <p:sp>
        <p:nvSpPr>
          <p:cNvPr id="116" name="object 116"/>
          <p:cNvSpPr/>
          <p:nvPr/>
        </p:nvSpPr>
        <p:spPr>
          <a:xfrm>
            <a:off x="6030086" y="2299716"/>
            <a:ext cx="0" cy="323215"/>
          </a:xfrm>
          <a:custGeom>
            <a:avLst/>
            <a:gdLst/>
            <a:ahLst/>
            <a:cxnLst/>
            <a:rect l="l" t="t" r="r" b="b"/>
            <a:pathLst>
              <a:path h="323214">
                <a:moveTo>
                  <a:pt x="0" y="0"/>
                </a:moveTo>
                <a:lnTo>
                  <a:pt x="0" y="323088"/>
                </a:lnTo>
              </a:path>
            </a:pathLst>
          </a:custGeom>
          <a:ln w="38862">
            <a:solidFill>
              <a:srgbClr val="193F6D"/>
            </a:solidFill>
          </a:ln>
        </p:spPr>
        <p:txBody>
          <a:bodyPr wrap="square" lIns="0" tIns="0" rIns="0" bIns="0" rtlCol="0"/>
          <a:lstStyle/>
          <a:p>
            <a:endParaRPr/>
          </a:p>
        </p:txBody>
      </p:sp>
      <p:sp>
        <p:nvSpPr>
          <p:cNvPr id="117" name="object 117"/>
          <p:cNvSpPr/>
          <p:nvPr/>
        </p:nvSpPr>
        <p:spPr>
          <a:xfrm>
            <a:off x="6100190" y="2295144"/>
            <a:ext cx="0" cy="325120"/>
          </a:xfrm>
          <a:custGeom>
            <a:avLst/>
            <a:gdLst/>
            <a:ahLst/>
            <a:cxnLst/>
            <a:rect l="l" t="t" r="r" b="b"/>
            <a:pathLst>
              <a:path h="325119">
                <a:moveTo>
                  <a:pt x="0" y="0"/>
                </a:moveTo>
                <a:lnTo>
                  <a:pt x="0" y="324611"/>
                </a:lnTo>
              </a:path>
            </a:pathLst>
          </a:custGeom>
          <a:ln w="38862">
            <a:solidFill>
              <a:srgbClr val="193F6D"/>
            </a:solidFill>
          </a:ln>
        </p:spPr>
        <p:txBody>
          <a:bodyPr wrap="square" lIns="0" tIns="0" rIns="0" bIns="0" rtlCol="0"/>
          <a:lstStyle/>
          <a:p>
            <a:endParaRPr/>
          </a:p>
        </p:txBody>
      </p:sp>
      <p:sp>
        <p:nvSpPr>
          <p:cNvPr id="118" name="object 118"/>
          <p:cNvSpPr/>
          <p:nvPr/>
        </p:nvSpPr>
        <p:spPr>
          <a:xfrm>
            <a:off x="6170676" y="2292857"/>
            <a:ext cx="0" cy="323850"/>
          </a:xfrm>
          <a:custGeom>
            <a:avLst/>
            <a:gdLst/>
            <a:ahLst/>
            <a:cxnLst/>
            <a:rect l="l" t="t" r="r" b="b"/>
            <a:pathLst>
              <a:path h="323850">
                <a:moveTo>
                  <a:pt x="0" y="0"/>
                </a:moveTo>
                <a:lnTo>
                  <a:pt x="0" y="323850"/>
                </a:lnTo>
              </a:path>
            </a:pathLst>
          </a:custGeom>
          <a:ln w="38100">
            <a:solidFill>
              <a:srgbClr val="193F6D"/>
            </a:solidFill>
          </a:ln>
        </p:spPr>
        <p:txBody>
          <a:bodyPr wrap="square" lIns="0" tIns="0" rIns="0" bIns="0" rtlCol="0"/>
          <a:lstStyle/>
          <a:p>
            <a:endParaRPr/>
          </a:p>
        </p:txBody>
      </p:sp>
      <p:sp>
        <p:nvSpPr>
          <p:cNvPr id="119" name="object 119"/>
          <p:cNvSpPr/>
          <p:nvPr/>
        </p:nvSpPr>
        <p:spPr>
          <a:xfrm>
            <a:off x="6241160" y="2288285"/>
            <a:ext cx="0" cy="326390"/>
          </a:xfrm>
          <a:custGeom>
            <a:avLst/>
            <a:gdLst/>
            <a:ahLst/>
            <a:cxnLst/>
            <a:rect l="l" t="t" r="r" b="b"/>
            <a:pathLst>
              <a:path h="326389">
                <a:moveTo>
                  <a:pt x="0" y="0"/>
                </a:moveTo>
                <a:lnTo>
                  <a:pt x="0" y="326135"/>
                </a:lnTo>
              </a:path>
            </a:pathLst>
          </a:custGeom>
          <a:ln w="38862">
            <a:solidFill>
              <a:srgbClr val="193F6D"/>
            </a:solidFill>
          </a:ln>
        </p:spPr>
        <p:txBody>
          <a:bodyPr wrap="square" lIns="0" tIns="0" rIns="0" bIns="0" rtlCol="0"/>
          <a:lstStyle/>
          <a:p>
            <a:endParaRPr/>
          </a:p>
        </p:txBody>
      </p:sp>
      <p:sp>
        <p:nvSpPr>
          <p:cNvPr id="120" name="object 120"/>
          <p:cNvSpPr/>
          <p:nvPr/>
        </p:nvSpPr>
        <p:spPr>
          <a:xfrm>
            <a:off x="6311265" y="2283714"/>
            <a:ext cx="0" cy="329565"/>
          </a:xfrm>
          <a:custGeom>
            <a:avLst/>
            <a:gdLst/>
            <a:ahLst/>
            <a:cxnLst/>
            <a:rect l="l" t="t" r="r" b="b"/>
            <a:pathLst>
              <a:path h="329564">
                <a:moveTo>
                  <a:pt x="0" y="0"/>
                </a:moveTo>
                <a:lnTo>
                  <a:pt x="0" y="329183"/>
                </a:lnTo>
              </a:path>
            </a:pathLst>
          </a:custGeom>
          <a:ln w="38862">
            <a:solidFill>
              <a:srgbClr val="193F6D"/>
            </a:solidFill>
          </a:ln>
        </p:spPr>
        <p:txBody>
          <a:bodyPr wrap="square" lIns="0" tIns="0" rIns="0" bIns="0" rtlCol="0"/>
          <a:lstStyle/>
          <a:p>
            <a:endParaRPr/>
          </a:p>
        </p:txBody>
      </p:sp>
      <p:sp>
        <p:nvSpPr>
          <p:cNvPr id="121" name="object 121"/>
          <p:cNvSpPr/>
          <p:nvPr/>
        </p:nvSpPr>
        <p:spPr>
          <a:xfrm>
            <a:off x="6381369" y="2279904"/>
            <a:ext cx="0" cy="330200"/>
          </a:xfrm>
          <a:custGeom>
            <a:avLst/>
            <a:gdLst/>
            <a:ahLst/>
            <a:cxnLst/>
            <a:rect l="l" t="t" r="r" b="b"/>
            <a:pathLst>
              <a:path h="330200">
                <a:moveTo>
                  <a:pt x="0" y="0"/>
                </a:moveTo>
                <a:lnTo>
                  <a:pt x="0" y="329946"/>
                </a:lnTo>
              </a:path>
            </a:pathLst>
          </a:custGeom>
          <a:ln w="38862">
            <a:solidFill>
              <a:srgbClr val="193F6D"/>
            </a:solidFill>
          </a:ln>
        </p:spPr>
        <p:txBody>
          <a:bodyPr wrap="square" lIns="0" tIns="0" rIns="0" bIns="0" rtlCol="0"/>
          <a:lstStyle/>
          <a:p>
            <a:endParaRPr/>
          </a:p>
        </p:txBody>
      </p:sp>
      <p:sp>
        <p:nvSpPr>
          <p:cNvPr id="122" name="object 122"/>
          <p:cNvSpPr/>
          <p:nvPr/>
        </p:nvSpPr>
        <p:spPr>
          <a:xfrm>
            <a:off x="6451472" y="2275332"/>
            <a:ext cx="0" cy="331470"/>
          </a:xfrm>
          <a:custGeom>
            <a:avLst/>
            <a:gdLst/>
            <a:ahLst/>
            <a:cxnLst/>
            <a:rect l="l" t="t" r="r" b="b"/>
            <a:pathLst>
              <a:path h="331469">
                <a:moveTo>
                  <a:pt x="0" y="0"/>
                </a:moveTo>
                <a:lnTo>
                  <a:pt x="0" y="331470"/>
                </a:lnTo>
              </a:path>
            </a:pathLst>
          </a:custGeom>
          <a:ln w="38862">
            <a:solidFill>
              <a:srgbClr val="193F6D"/>
            </a:solidFill>
          </a:ln>
        </p:spPr>
        <p:txBody>
          <a:bodyPr wrap="square" lIns="0" tIns="0" rIns="0" bIns="0" rtlCol="0"/>
          <a:lstStyle/>
          <a:p>
            <a:endParaRPr/>
          </a:p>
        </p:txBody>
      </p:sp>
      <p:sp>
        <p:nvSpPr>
          <p:cNvPr id="123" name="object 123"/>
          <p:cNvSpPr/>
          <p:nvPr/>
        </p:nvSpPr>
        <p:spPr>
          <a:xfrm>
            <a:off x="6516243" y="2270760"/>
            <a:ext cx="0" cy="334010"/>
          </a:xfrm>
          <a:custGeom>
            <a:avLst/>
            <a:gdLst/>
            <a:ahLst/>
            <a:cxnLst/>
            <a:rect l="l" t="t" r="r" b="b"/>
            <a:pathLst>
              <a:path h="334010">
                <a:moveTo>
                  <a:pt x="0" y="0"/>
                </a:moveTo>
                <a:lnTo>
                  <a:pt x="0" y="333755"/>
                </a:lnTo>
              </a:path>
            </a:pathLst>
          </a:custGeom>
          <a:ln w="26670">
            <a:solidFill>
              <a:srgbClr val="193F6D"/>
            </a:solidFill>
          </a:ln>
        </p:spPr>
        <p:txBody>
          <a:bodyPr wrap="square" lIns="0" tIns="0" rIns="0" bIns="0" rtlCol="0"/>
          <a:lstStyle/>
          <a:p>
            <a:endParaRPr/>
          </a:p>
        </p:txBody>
      </p:sp>
      <p:sp>
        <p:nvSpPr>
          <p:cNvPr id="124" name="object 124"/>
          <p:cNvSpPr/>
          <p:nvPr/>
        </p:nvSpPr>
        <p:spPr>
          <a:xfrm>
            <a:off x="2601467" y="2260092"/>
            <a:ext cx="3901440" cy="235585"/>
          </a:xfrm>
          <a:custGeom>
            <a:avLst/>
            <a:gdLst/>
            <a:ahLst/>
            <a:cxnLst/>
            <a:rect l="l" t="t" r="r" b="b"/>
            <a:pathLst>
              <a:path w="3901440" h="235585">
                <a:moveTo>
                  <a:pt x="31242" y="140970"/>
                </a:moveTo>
                <a:lnTo>
                  <a:pt x="0" y="232410"/>
                </a:lnTo>
                <a:lnTo>
                  <a:pt x="8382" y="235458"/>
                </a:lnTo>
                <a:lnTo>
                  <a:pt x="39624" y="144018"/>
                </a:lnTo>
                <a:lnTo>
                  <a:pt x="31242" y="140970"/>
                </a:lnTo>
                <a:close/>
              </a:path>
              <a:path w="3901440" h="235585">
                <a:moveTo>
                  <a:pt x="102108" y="96774"/>
                </a:moveTo>
                <a:lnTo>
                  <a:pt x="70866" y="140208"/>
                </a:lnTo>
                <a:lnTo>
                  <a:pt x="77724" y="144780"/>
                </a:lnTo>
                <a:lnTo>
                  <a:pt x="108966" y="102108"/>
                </a:lnTo>
                <a:lnTo>
                  <a:pt x="102108" y="96774"/>
                </a:lnTo>
                <a:close/>
              </a:path>
              <a:path w="3901440" h="235585">
                <a:moveTo>
                  <a:pt x="172212" y="47244"/>
                </a:moveTo>
                <a:lnTo>
                  <a:pt x="140970" y="97536"/>
                </a:lnTo>
                <a:lnTo>
                  <a:pt x="148590" y="102108"/>
                </a:lnTo>
                <a:lnTo>
                  <a:pt x="179832" y="51816"/>
                </a:lnTo>
                <a:lnTo>
                  <a:pt x="172212" y="47244"/>
                </a:lnTo>
                <a:close/>
              </a:path>
              <a:path w="3901440" h="235585">
                <a:moveTo>
                  <a:pt x="215646" y="45720"/>
                </a:moveTo>
                <a:lnTo>
                  <a:pt x="214122" y="54102"/>
                </a:lnTo>
                <a:lnTo>
                  <a:pt x="246126" y="57912"/>
                </a:lnTo>
                <a:lnTo>
                  <a:pt x="246888" y="49530"/>
                </a:lnTo>
                <a:lnTo>
                  <a:pt x="215646" y="45720"/>
                </a:lnTo>
                <a:close/>
              </a:path>
              <a:path w="3901440" h="235585">
                <a:moveTo>
                  <a:pt x="313182" y="1524"/>
                </a:moveTo>
                <a:lnTo>
                  <a:pt x="281178" y="51816"/>
                </a:lnTo>
                <a:lnTo>
                  <a:pt x="288798" y="56388"/>
                </a:lnTo>
                <a:lnTo>
                  <a:pt x="320040" y="6096"/>
                </a:lnTo>
                <a:lnTo>
                  <a:pt x="313182" y="1524"/>
                </a:lnTo>
                <a:close/>
              </a:path>
              <a:path w="3901440" h="235585">
                <a:moveTo>
                  <a:pt x="357378" y="0"/>
                </a:moveTo>
                <a:lnTo>
                  <a:pt x="353568" y="7620"/>
                </a:lnTo>
                <a:lnTo>
                  <a:pt x="385572" y="20574"/>
                </a:lnTo>
                <a:lnTo>
                  <a:pt x="388620" y="12954"/>
                </a:lnTo>
                <a:lnTo>
                  <a:pt x="357378" y="0"/>
                </a:lnTo>
                <a:close/>
              </a:path>
              <a:path w="3901440" h="235585">
                <a:moveTo>
                  <a:pt x="429768" y="14478"/>
                </a:moveTo>
                <a:lnTo>
                  <a:pt x="422148" y="18288"/>
                </a:lnTo>
                <a:lnTo>
                  <a:pt x="453390" y="81534"/>
                </a:lnTo>
                <a:lnTo>
                  <a:pt x="461010" y="77724"/>
                </a:lnTo>
                <a:lnTo>
                  <a:pt x="429768" y="14478"/>
                </a:lnTo>
                <a:close/>
              </a:path>
              <a:path w="3901440" h="235585">
                <a:moveTo>
                  <a:pt x="526542" y="67056"/>
                </a:moveTo>
                <a:lnTo>
                  <a:pt x="494538" y="75438"/>
                </a:lnTo>
                <a:lnTo>
                  <a:pt x="496824" y="83820"/>
                </a:lnTo>
                <a:lnTo>
                  <a:pt x="528828" y="75438"/>
                </a:lnTo>
                <a:lnTo>
                  <a:pt x="526542" y="67056"/>
                </a:lnTo>
                <a:close/>
              </a:path>
              <a:path w="3901440" h="235585">
                <a:moveTo>
                  <a:pt x="594360" y="28194"/>
                </a:moveTo>
                <a:lnTo>
                  <a:pt x="563118" y="68580"/>
                </a:lnTo>
                <a:lnTo>
                  <a:pt x="569976" y="73914"/>
                </a:lnTo>
                <a:lnTo>
                  <a:pt x="601218" y="33528"/>
                </a:lnTo>
                <a:lnTo>
                  <a:pt x="594360" y="28194"/>
                </a:lnTo>
                <a:close/>
              </a:path>
              <a:path w="3901440" h="235585">
                <a:moveTo>
                  <a:pt x="665988" y="7620"/>
                </a:moveTo>
                <a:lnTo>
                  <a:pt x="633984" y="27432"/>
                </a:lnTo>
                <a:lnTo>
                  <a:pt x="638556" y="34290"/>
                </a:lnTo>
                <a:lnTo>
                  <a:pt x="670560" y="14478"/>
                </a:lnTo>
                <a:lnTo>
                  <a:pt x="665988" y="7620"/>
                </a:lnTo>
                <a:close/>
              </a:path>
              <a:path w="3901440" h="235585">
                <a:moveTo>
                  <a:pt x="710946" y="9144"/>
                </a:moveTo>
                <a:lnTo>
                  <a:pt x="703326" y="12954"/>
                </a:lnTo>
                <a:lnTo>
                  <a:pt x="734568" y="80010"/>
                </a:lnTo>
                <a:lnTo>
                  <a:pt x="742188" y="76200"/>
                </a:lnTo>
                <a:lnTo>
                  <a:pt x="710946" y="9144"/>
                </a:lnTo>
                <a:close/>
              </a:path>
              <a:path w="3901440" h="235585">
                <a:moveTo>
                  <a:pt x="781050" y="76200"/>
                </a:moveTo>
                <a:lnTo>
                  <a:pt x="773430" y="80010"/>
                </a:lnTo>
                <a:lnTo>
                  <a:pt x="804672" y="151638"/>
                </a:lnTo>
                <a:lnTo>
                  <a:pt x="812292" y="147828"/>
                </a:lnTo>
                <a:lnTo>
                  <a:pt x="781050" y="76200"/>
                </a:lnTo>
                <a:close/>
              </a:path>
              <a:path w="3901440" h="235585">
                <a:moveTo>
                  <a:pt x="851154" y="147066"/>
                </a:moveTo>
                <a:lnTo>
                  <a:pt x="843534" y="152400"/>
                </a:lnTo>
                <a:lnTo>
                  <a:pt x="875538" y="198120"/>
                </a:lnTo>
                <a:lnTo>
                  <a:pt x="882396" y="192786"/>
                </a:lnTo>
                <a:lnTo>
                  <a:pt x="851154" y="147066"/>
                </a:lnTo>
                <a:close/>
              </a:path>
              <a:path w="3901440" h="235585">
                <a:moveTo>
                  <a:pt x="918972" y="191262"/>
                </a:moveTo>
                <a:lnTo>
                  <a:pt x="916686" y="199644"/>
                </a:lnTo>
                <a:lnTo>
                  <a:pt x="947928" y="209550"/>
                </a:lnTo>
                <a:lnTo>
                  <a:pt x="950214" y="201168"/>
                </a:lnTo>
                <a:lnTo>
                  <a:pt x="918972" y="191262"/>
                </a:lnTo>
                <a:close/>
              </a:path>
              <a:path w="3901440" h="235585">
                <a:moveTo>
                  <a:pt x="1017270" y="182880"/>
                </a:moveTo>
                <a:lnTo>
                  <a:pt x="986028" y="201930"/>
                </a:lnTo>
                <a:lnTo>
                  <a:pt x="989838" y="208788"/>
                </a:lnTo>
                <a:lnTo>
                  <a:pt x="1021842" y="190500"/>
                </a:lnTo>
                <a:lnTo>
                  <a:pt x="1017270" y="182880"/>
                </a:lnTo>
                <a:close/>
              </a:path>
              <a:path w="3901440" h="235585">
                <a:moveTo>
                  <a:pt x="1087374" y="163068"/>
                </a:moveTo>
                <a:lnTo>
                  <a:pt x="1056132" y="182880"/>
                </a:lnTo>
                <a:lnTo>
                  <a:pt x="1060704" y="190500"/>
                </a:lnTo>
                <a:lnTo>
                  <a:pt x="1091946" y="170688"/>
                </a:lnTo>
                <a:lnTo>
                  <a:pt x="1087374" y="163068"/>
                </a:lnTo>
                <a:close/>
              </a:path>
              <a:path w="3901440" h="235585">
                <a:moveTo>
                  <a:pt x="1157478" y="140208"/>
                </a:moveTo>
                <a:lnTo>
                  <a:pt x="1126236" y="163068"/>
                </a:lnTo>
                <a:lnTo>
                  <a:pt x="1130808" y="169926"/>
                </a:lnTo>
                <a:lnTo>
                  <a:pt x="1162812" y="147066"/>
                </a:lnTo>
                <a:lnTo>
                  <a:pt x="1157478" y="140208"/>
                </a:lnTo>
                <a:close/>
              </a:path>
              <a:path w="3901440" h="235585">
                <a:moveTo>
                  <a:pt x="1199388" y="139446"/>
                </a:moveTo>
                <a:lnTo>
                  <a:pt x="1197864" y="147828"/>
                </a:lnTo>
                <a:lnTo>
                  <a:pt x="1229868" y="153924"/>
                </a:lnTo>
                <a:lnTo>
                  <a:pt x="1231392" y="145542"/>
                </a:lnTo>
                <a:lnTo>
                  <a:pt x="1199388" y="139446"/>
                </a:lnTo>
                <a:close/>
              </a:path>
              <a:path w="3901440" h="235585">
                <a:moveTo>
                  <a:pt x="1298448" y="124968"/>
                </a:moveTo>
                <a:lnTo>
                  <a:pt x="1266444" y="146304"/>
                </a:lnTo>
                <a:lnTo>
                  <a:pt x="1271778" y="153162"/>
                </a:lnTo>
                <a:lnTo>
                  <a:pt x="1303020" y="131826"/>
                </a:lnTo>
                <a:lnTo>
                  <a:pt x="1298448" y="124968"/>
                </a:lnTo>
                <a:close/>
              </a:path>
              <a:path w="3901440" h="235585">
                <a:moveTo>
                  <a:pt x="1367028" y="76962"/>
                </a:moveTo>
                <a:lnTo>
                  <a:pt x="1335786" y="125730"/>
                </a:lnTo>
                <a:lnTo>
                  <a:pt x="1343406" y="130302"/>
                </a:lnTo>
                <a:lnTo>
                  <a:pt x="1374648" y="82296"/>
                </a:lnTo>
                <a:lnTo>
                  <a:pt x="1367028" y="76962"/>
                </a:lnTo>
                <a:close/>
              </a:path>
              <a:path w="3901440" h="235585">
                <a:moveTo>
                  <a:pt x="1439418" y="58674"/>
                </a:moveTo>
                <a:lnTo>
                  <a:pt x="1407414" y="76200"/>
                </a:lnTo>
                <a:lnTo>
                  <a:pt x="1411986" y="83058"/>
                </a:lnTo>
                <a:lnTo>
                  <a:pt x="1443228" y="66294"/>
                </a:lnTo>
                <a:lnTo>
                  <a:pt x="1439418" y="58674"/>
                </a:lnTo>
                <a:close/>
              </a:path>
              <a:path w="3901440" h="235585">
                <a:moveTo>
                  <a:pt x="1481328" y="58674"/>
                </a:moveTo>
                <a:lnTo>
                  <a:pt x="1479042" y="66294"/>
                </a:lnTo>
                <a:lnTo>
                  <a:pt x="1510284" y="76200"/>
                </a:lnTo>
                <a:lnTo>
                  <a:pt x="1512570" y="68580"/>
                </a:lnTo>
                <a:lnTo>
                  <a:pt x="1481328" y="58674"/>
                </a:lnTo>
                <a:close/>
              </a:path>
              <a:path w="3901440" h="235585">
                <a:moveTo>
                  <a:pt x="1552956" y="68580"/>
                </a:moveTo>
                <a:lnTo>
                  <a:pt x="1547622" y="76200"/>
                </a:lnTo>
                <a:lnTo>
                  <a:pt x="1579626" y="96012"/>
                </a:lnTo>
                <a:lnTo>
                  <a:pt x="1584198" y="89154"/>
                </a:lnTo>
                <a:lnTo>
                  <a:pt x="1552956" y="68580"/>
                </a:lnTo>
                <a:close/>
              </a:path>
              <a:path w="3901440" h="235585">
                <a:moveTo>
                  <a:pt x="1621536" y="88392"/>
                </a:moveTo>
                <a:lnTo>
                  <a:pt x="1620012" y="96774"/>
                </a:lnTo>
                <a:lnTo>
                  <a:pt x="1651254" y="102108"/>
                </a:lnTo>
                <a:lnTo>
                  <a:pt x="1652777" y="93726"/>
                </a:lnTo>
                <a:lnTo>
                  <a:pt x="1621536" y="88392"/>
                </a:lnTo>
                <a:close/>
              </a:path>
              <a:path w="3901440" h="235585">
                <a:moveTo>
                  <a:pt x="1722120" y="92202"/>
                </a:moveTo>
                <a:lnTo>
                  <a:pt x="1690878" y="93726"/>
                </a:lnTo>
                <a:lnTo>
                  <a:pt x="1690878" y="102108"/>
                </a:lnTo>
                <a:lnTo>
                  <a:pt x="1722882" y="101346"/>
                </a:lnTo>
                <a:lnTo>
                  <a:pt x="1722120" y="92202"/>
                </a:lnTo>
                <a:close/>
              </a:path>
              <a:path w="3901440" h="235585">
                <a:moveTo>
                  <a:pt x="1764030" y="92964"/>
                </a:moveTo>
                <a:lnTo>
                  <a:pt x="1758696" y="100584"/>
                </a:lnTo>
                <a:lnTo>
                  <a:pt x="1789938" y="123444"/>
                </a:lnTo>
                <a:lnTo>
                  <a:pt x="1795272" y="115824"/>
                </a:lnTo>
                <a:lnTo>
                  <a:pt x="1764030" y="92964"/>
                </a:lnTo>
                <a:close/>
              </a:path>
              <a:path w="3901440" h="235585">
                <a:moveTo>
                  <a:pt x="1831848" y="115062"/>
                </a:moveTo>
                <a:lnTo>
                  <a:pt x="1830324" y="124206"/>
                </a:lnTo>
                <a:lnTo>
                  <a:pt x="1862328" y="129540"/>
                </a:lnTo>
                <a:lnTo>
                  <a:pt x="1863852" y="121158"/>
                </a:lnTo>
                <a:lnTo>
                  <a:pt x="1831848" y="115062"/>
                </a:lnTo>
                <a:close/>
              </a:path>
              <a:path w="3901440" h="235585">
                <a:moveTo>
                  <a:pt x="1901952" y="121158"/>
                </a:moveTo>
                <a:lnTo>
                  <a:pt x="1901190" y="129540"/>
                </a:lnTo>
                <a:lnTo>
                  <a:pt x="1933194" y="131064"/>
                </a:lnTo>
                <a:lnTo>
                  <a:pt x="1933194" y="122682"/>
                </a:lnTo>
                <a:lnTo>
                  <a:pt x="1901952" y="121158"/>
                </a:lnTo>
                <a:close/>
              </a:path>
              <a:path w="3901440" h="235585">
                <a:moveTo>
                  <a:pt x="2003298" y="121158"/>
                </a:moveTo>
                <a:lnTo>
                  <a:pt x="1972056" y="122682"/>
                </a:lnTo>
                <a:lnTo>
                  <a:pt x="1972056" y="131064"/>
                </a:lnTo>
                <a:lnTo>
                  <a:pt x="2004060" y="129540"/>
                </a:lnTo>
                <a:lnTo>
                  <a:pt x="2003298" y="121158"/>
                </a:lnTo>
                <a:close/>
              </a:path>
              <a:path w="3901440" h="235585">
                <a:moveTo>
                  <a:pt x="2073402" y="116586"/>
                </a:moveTo>
                <a:lnTo>
                  <a:pt x="2041398" y="121158"/>
                </a:lnTo>
                <a:lnTo>
                  <a:pt x="2042922" y="129540"/>
                </a:lnTo>
                <a:lnTo>
                  <a:pt x="2074164" y="124968"/>
                </a:lnTo>
                <a:lnTo>
                  <a:pt x="2073402" y="116586"/>
                </a:lnTo>
                <a:close/>
              </a:path>
              <a:path w="3901440" h="235585">
                <a:moveTo>
                  <a:pt x="2143506" y="111252"/>
                </a:moveTo>
                <a:lnTo>
                  <a:pt x="2111502" y="116586"/>
                </a:lnTo>
                <a:lnTo>
                  <a:pt x="2113026" y="124968"/>
                </a:lnTo>
                <a:lnTo>
                  <a:pt x="2145030" y="119634"/>
                </a:lnTo>
                <a:lnTo>
                  <a:pt x="2143506" y="111252"/>
                </a:lnTo>
                <a:close/>
              </a:path>
              <a:path w="3901440" h="235585">
                <a:moveTo>
                  <a:pt x="2213610" y="106680"/>
                </a:moveTo>
                <a:lnTo>
                  <a:pt x="2182368" y="111252"/>
                </a:lnTo>
                <a:lnTo>
                  <a:pt x="2183130" y="119634"/>
                </a:lnTo>
                <a:lnTo>
                  <a:pt x="2215134" y="115062"/>
                </a:lnTo>
                <a:lnTo>
                  <a:pt x="2213610" y="106680"/>
                </a:lnTo>
                <a:close/>
              </a:path>
              <a:path w="3901440" h="235585">
                <a:moveTo>
                  <a:pt x="2283714" y="98298"/>
                </a:moveTo>
                <a:lnTo>
                  <a:pt x="2251710" y="106680"/>
                </a:lnTo>
                <a:lnTo>
                  <a:pt x="2253996" y="115062"/>
                </a:lnTo>
                <a:lnTo>
                  <a:pt x="2286000" y="106680"/>
                </a:lnTo>
                <a:lnTo>
                  <a:pt x="2283714" y="98298"/>
                </a:lnTo>
                <a:close/>
              </a:path>
              <a:path w="3901440" h="235585">
                <a:moveTo>
                  <a:pt x="2353818" y="89916"/>
                </a:moveTo>
                <a:lnTo>
                  <a:pt x="2322576" y="98298"/>
                </a:lnTo>
                <a:lnTo>
                  <a:pt x="2324862" y="106680"/>
                </a:lnTo>
                <a:lnTo>
                  <a:pt x="2356104" y="98298"/>
                </a:lnTo>
                <a:lnTo>
                  <a:pt x="2353818" y="89916"/>
                </a:lnTo>
                <a:close/>
              </a:path>
              <a:path w="3901440" h="235585">
                <a:moveTo>
                  <a:pt x="2424684" y="83820"/>
                </a:moveTo>
                <a:lnTo>
                  <a:pt x="2392680" y="89916"/>
                </a:lnTo>
                <a:lnTo>
                  <a:pt x="2394204" y="98298"/>
                </a:lnTo>
                <a:lnTo>
                  <a:pt x="2426208" y="92202"/>
                </a:lnTo>
                <a:lnTo>
                  <a:pt x="2424684" y="83820"/>
                </a:lnTo>
                <a:close/>
              </a:path>
              <a:path w="3901440" h="235585">
                <a:moveTo>
                  <a:pt x="2494788" y="80010"/>
                </a:moveTo>
                <a:lnTo>
                  <a:pt x="2463546" y="83820"/>
                </a:lnTo>
                <a:lnTo>
                  <a:pt x="2464308" y="92202"/>
                </a:lnTo>
                <a:lnTo>
                  <a:pt x="2496312" y="88392"/>
                </a:lnTo>
                <a:lnTo>
                  <a:pt x="2494788" y="80010"/>
                </a:lnTo>
                <a:close/>
              </a:path>
              <a:path w="3901440" h="235585">
                <a:moveTo>
                  <a:pt x="2564892" y="75438"/>
                </a:moveTo>
                <a:lnTo>
                  <a:pt x="2533650" y="80010"/>
                </a:lnTo>
                <a:lnTo>
                  <a:pt x="2535174" y="88392"/>
                </a:lnTo>
                <a:lnTo>
                  <a:pt x="2566416" y="83820"/>
                </a:lnTo>
                <a:lnTo>
                  <a:pt x="2564892" y="75438"/>
                </a:lnTo>
                <a:close/>
              </a:path>
              <a:path w="3901440" h="235585">
                <a:moveTo>
                  <a:pt x="2634996" y="69342"/>
                </a:moveTo>
                <a:lnTo>
                  <a:pt x="2603754" y="75438"/>
                </a:lnTo>
                <a:lnTo>
                  <a:pt x="2605278" y="83820"/>
                </a:lnTo>
                <a:lnTo>
                  <a:pt x="2636520" y="78486"/>
                </a:lnTo>
                <a:lnTo>
                  <a:pt x="2634996" y="69342"/>
                </a:lnTo>
                <a:close/>
              </a:path>
              <a:path w="3901440" h="235585">
                <a:moveTo>
                  <a:pt x="2705862" y="64008"/>
                </a:moveTo>
                <a:lnTo>
                  <a:pt x="2673858" y="69342"/>
                </a:lnTo>
                <a:lnTo>
                  <a:pt x="2675382" y="78486"/>
                </a:lnTo>
                <a:lnTo>
                  <a:pt x="2707386" y="72390"/>
                </a:lnTo>
                <a:lnTo>
                  <a:pt x="2705862" y="64008"/>
                </a:lnTo>
                <a:close/>
              </a:path>
              <a:path w="3901440" h="235585">
                <a:moveTo>
                  <a:pt x="2776728" y="64008"/>
                </a:moveTo>
                <a:lnTo>
                  <a:pt x="2745486" y="64008"/>
                </a:lnTo>
                <a:lnTo>
                  <a:pt x="2745486" y="72390"/>
                </a:lnTo>
                <a:lnTo>
                  <a:pt x="2776728" y="72390"/>
                </a:lnTo>
                <a:lnTo>
                  <a:pt x="2776728" y="64008"/>
                </a:lnTo>
                <a:close/>
              </a:path>
              <a:path w="3901440" h="235585">
                <a:moveTo>
                  <a:pt x="2815590" y="64008"/>
                </a:moveTo>
                <a:lnTo>
                  <a:pt x="2814828" y="72390"/>
                </a:lnTo>
                <a:lnTo>
                  <a:pt x="2846832" y="75438"/>
                </a:lnTo>
                <a:lnTo>
                  <a:pt x="2847594" y="67056"/>
                </a:lnTo>
                <a:lnTo>
                  <a:pt x="2815590" y="64008"/>
                </a:lnTo>
                <a:close/>
              </a:path>
              <a:path w="3901440" h="235585">
                <a:moveTo>
                  <a:pt x="2916936" y="65532"/>
                </a:moveTo>
                <a:lnTo>
                  <a:pt x="2885694" y="67056"/>
                </a:lnTo>
                <a:lnTo>
                  <a:pt x="2885694" y="75438"/>
                </a:lnTo>
                <a:lnTo>
                  <a:pt x="2917698" y="73914"/>
                </a:lnTo>
                <a:lnTo>
                  <a:pt x="2916936" y="65532"/>
                </a:lnTo>
                <a:close/>
              </a:path>
              <a:path w="3901440" h="235585">
                <a:moveTo>
                  <a:pt x="2987040" y="64008"/>
                </a:moveTo>
                <a:lnTo>
                  <a:pt x="2955798" y="65532"/>
                </a:lnTo>
                <a:lnTo>
                  <a:pt x="2955798" y="73914"/>
                </a:lnTo>
                <a:lnTo>
                  <a:pt x="2987802" y="72390"/>
                </a:lnTo>
                <a:lnTo>
                  <a:pt x="2987040" y="64008"/>
                </a:lnTo>
                <a:close/>
              </a:path>
              <a:path w="3901440" h="235585">
                <a:moveTo>
                  <a:pt x="3057144" y="57912"/>
                </a:moveTo>
                <a:lnTo>
                  <a:pt x="3025140" y="64008"/>
                </a:lnTo>
                <a:lnTo>
                  <a:pt x="3026664" y="72390"/>
                </a:lnTo>
                <a:lnTo>
                  <a:pt x="3058668" y="67056"/>
                </a:lnTo>
                <a:lnTo>
                  <a:pt x="3057144" y="57912"/>
                </a:lnTo>
                <a:close/>
              </a:path>
              <a:path w="3901440" h="235585">
                <a:moveTo>
                  <a:pt x="3127248" y="52578"/>
                </a:moveTo>
                <a:lnTo>
                  <a:pt x="3096006" y="57912"/>
                </a:lnTo>
                <a:lnTo>
                  <a:pt x="3097530" y="67056"/>
                </a:lnTo>
                <a:lnTo>
                  <a:pt x="3128772" y="60960"/>
                </a:lnTo>
                <a:lnTo>
                  <a:pt x="3127248" y="52578"/>
                </a:lnTo>
                <a:close/>
              </a:path>
              <a:path w="3901440" h="235585">
                <a:moveTo>
                  <a:pt x="3198114" y="48006"/>
                </a:moveTo>
                <a:lnTo>
                  <a:pt x="3166110" y="52578"/>
                </a:lnTo>
                <a:lnTo>
                  <a:pt x="3167634" y="60960"/>
                </a:lnTo>
                <a:lnTo>
                  <a:pt x="3198876" y="56388"/>
                </a:lnTo>
                <a:lnTo>
                  <a:pt x="3198114" y="48006"/>
                </a:lnTo>
                <a:close/>
              </a:path>
              <a:path w="3901440" h="235585">
                <a:moveTo>
                  <a:pt x="3268218" y="44196"/>
                </a:moveTo>
                <a:lnTo>
                  <a:pt x="3236214" y="48006"/>
                </a:lnTo>
                <a:lnTo>
                  <a:pt x="3237738" y="56388"/>
                </a:lnTo>
                <a:lnTo>
                  <a:pt x="3268979" y="52578"/>
                </a:lnTo>
                <a:lnTo>
                  <a:pt x="3268218" y="44196"/>
                </a:lnTo>
                <a:close/>
              </a:path>
              <a:path w="3901440" h="235585">
                <a:moveTo>
                  <a:pt x="3338322" y="39624"/>
                </a:moveTo>
                <a:lnTo>
                  <a:pt x="3307079" y="44196"/>
                </a:lnTo>
                <a:lnTo>
                  <a:pt x="3307841" y="52578"/>
                </a:lnTo>
                <a:lnTo>
                  <a:pt x="3339846" y="48006"/>
                </a:lnTo>
                <a:lnTo>
                  <a:pt x="3338322" y="39624"/>
                </a:lnTo>
                <a:close/>
              </a:path>
              <a:path w="3901440" h="235585">
                <a:moveTo>
                  <a:pt x="3408426" y="35052"/>
                </a:moveTo>
                <a:lnTo>
                  <a:pt x="3377184" y="39624"/>
                </a:lnTo>
                <a:lnTo>
                  <a:pt x="3377946" y="48006"/>
                </a:lnTo>
                <a:lnTo>
                  <a:pt x="3409950" y="44196"/>
                </a:lnTo>
                <a:lnTo>
                  <a:pt x="3408426" y="35052"/>
                </a:lnTo>
                <a:close/>
              </a:path>
              <a:path w="3901440" h="235585">
                <a:moveTo>
                  <a:pt x="3479291" y="31242"/>
                </a:moveTo>
                <a:lnTo>
                  <a:pt x="3447288" y="35052"/>
                </a:lnTo>
                <a:lnTo>
                  <a:pt x="3448812" y="44196"/>
                </a:lnTo>
                <a:lnTo>
                  <a:pt x="3480054" y="39624"/>
                </a:lnTo>
                <a:lnTo>
                  <a:pt x="3479291" y="31242"/>
                </a:lnTo>
                <a:close/>
              </a:path>
              <a:path w="3901440" h="235585">
                <a:moveTo>
                  <a:pt x="3549396" y="28194"/>
                </a:moveTo>
                <a:lnTo>
                  <a:pt x="3518154" y="31242"/>
                </a:lnTo>
                <a:lnTo>
                  <a:pt x="3518916" y="39624"/>
                </a:lnTo>
                <a:lnTo>
                  <a:pt x="3550158" y="36576"/>
                </a:lnTo>
                <a:lnTo>
                  <a:pt x="3549396" y="28194"/>
                </a:lnTo>
                <a:close/>
              </a:path>
              <a:path w="3901440" h="235585">
                <a:moveTo>
                  <a:pt x="3619500" y="23622"/>
                </a:moveTo>
                <a:lnTo>
                  <a:pt x="3588258" y="28194"/>
                </a:lnTo>
                <a:lnTo>
                  <a:pt x="3589020" y="36576"/>
                </a:lnTo>
                <a:lnTo>
                  <a:pt x="3621024" y="32766"/>
                </a:lnTo>
                <a:lnTo>
                  <a:pt x="3619500" y="23622"/>
                </a:lnTo>
                <a:close/>
              </a:path>
              <a:path w="3901440" h="235585">
                <a:moveTo>
                  <a:pt x="3689604" y="19812"/>
                </a:moveTo>
                <a:lnTo>
                  <a:pt x="3658362" y="23622"/>
                </a:lnTo>
                <a:lnTo>
                  <a:pt x="3659124" y="32766"/>
                </a:lnTo>
                <a:lnTo>
                  <a:pt x="3691128" y="28194"/>
                </a:lnTo>
                <a:lnTo>
                  <a:pt x="3689604" y="19812"/>
                </a:lnTo>
                <a:close/>
              </a:path>
              <a:path w="3901440" h="235585">
                <a:moveTo>
                  <a:pt x="3759708" y="15240"/>
                </a:moveTo>
                <a:lnTo>
                  <a:pt x="3728466" y="19812"/>
                </a:lnTo>
                <a:lnTo>
                  <a:pt x="3729990" y="28194"/>
                </a:lnTo>
                <a:lnTo>
                  <a:pt x="3761232" y="23622"/>
                </a:lnTo>
                <a:lnTo>
                  <a:pt x="3759708" y="15240"/>
                </a:lnTo>
                <a:close/>
              </a:path>
              <a:path w="3901440" h="235585">
                <a:moveTo>
                  <a:pt x="3830574" y="10668"/>
                </a:moveTo>
                <a:lnTo>
                  <a:pt x="3798570" y="15240"/>
                </a:lnTo>
                <a:lnTo>
                  <a:pt x="3800094" y="23622"/>
                </a:lnTo>
                <a:lnTo>
                  <a:pt x="3831336" y="19812"/>
                </a:lnTo>
                <a:lnTo>
                  <a:pt x="3830574" y="10668"/>
                </a:lnTo>
                <a:close/>
              </a:path>
              <a:path w="3901440" h="235585">
                <a:moveTo>
                  <a:pt x="3900678" y="6858"/>
                </a:moveTo>
                <a:lnTo>
                  <a:pt x="3869436" y="10668"/>
                </a:lnTo>
                <a:lnTo>
                  <a:pt x="3870198" y="19812"/>
                </a:lnTo>
                <a:lnTo>
                  <a:pt x="3901440" y="15240"/>
                </a:lnTo>
                <a:lnTo>
                  <a:pt x="3900678" y="6858"/>
                </a:lnTo>
                <a:close/>
              </a:path>
            </a:pathLst>
          </a:custGeom>
          <a:solidFill>
            <a:srgbClr val="000000"/>
          </a:solidFill>
        </p:spPr>
        <p:txBody>
          <a:bodyPr wrap="square" lIns="0" tIns="0" rIns="0" bIns="0" rtlCol="0"/>
          <a:lstStyle/>
          <a:p>
            <a:endParaRPr/>
          </a:p>
        </p:txBody>
      </p:sp>
      <p:sp>
        <p:nvSpPr>
          <p:cNvPr id="125" name="object 125"/>
          <p:cNvSpPr/>
          <p:nvPr/>
        </p:nvSpPr>
        <p:spPr>
          <a:xfrm>
            <a:off x="2594610" y="2327148"/>
            <a:ext cx="0" cy="167005"/>
          </a:xfrm>
          <a:custGeom>
            <a:avLst/>
            <a:gdLst/>
            <a:ahLst/>
            <a:cxnLst/>
            <a:rect l="l" t="t" r="r" b="b"/>
            <a:pathLst>
              <a:path h="167005">
                <a:moveTo>
                  <a:pt x="0" y="0"/>
                </a:moveTo>
                <a:lnTo>
                  <a:pt x="0" y="166877"/>
                </a:lnTo>
              </a:path>
            </a:pathLst>
          </a:custGeom>
          <a:ln w="21336">
            <a:solidFill>
              <a:srgbClr val="0000A8"/>
            </a:solidFill>
          </a:ln>
        </p:spPr>
        <p:txBody>
          <a:bodyPr wrap="square" lIns="0" tIns="0" rIns="0" bIns="0" rtlCol="0"/>
          <a:lstStyle/>
          <a:p>
            <a:endParaRPr/>
          </a:p>
        </p:txBody>
      </p:sp>
      <p:sp>
        <p:nvSpPr>
          <p:cNvPr id="126" name="object 126"/>
          <p:cNvSpPr/>
          <p:nvPr/>
        </p:nvSpPr>
        <p:spPr>
          <a:xfrm>
            <a:off x="2656713" y="2235707"/>
            <a:ext cx="0" cy="167005"/>
          </a:xfrm>
          <a:custGeom>
            <a:avLst/>
            <a:gdLst/>
            <a:ahLst/>
            <a:cxnLst/>
            <a:rect l="l" t="t" r="r" b="b"/>
            <a:pathLst>
              <a:path h="167005">
                <a:moveTo>
                  <a:pt x="0" y="0"/>
                </a:moveTo>
                <a:lnTo>
                  <a:pt x="0" y="166877"/>
                </a:lnTo>
              </a:path>
            </a:pathLst>
          </a:custGeom>
          <a:ln w="38862">
            <a:solidFill>
              <a:srgbClr val="0000A8"/>
            </a:solidFill>
          </a:ln>
        </p:spPr>
        <p:txBody>
          <a:bodyPr wrap="square" lIns="0" tIns="0" rIns="0" bIns="0" rtlCol="0"/>
          <a:lstStyle/>
          <a:p>
            <a:endParaRPr/>
          </a:p>
        </p:txBody>
      </p:sp>
      <p:sp>
        <p:nvSpPr>
          <p:cNvPr id="127" name="object 127"/>
          <p:cNvSpPr/>
          <p:nvPr/>
        </p:nvSpPr>
        <p:spPr>
          <a:xfrm>
            <a:off x="2726817" y="2192273"/>
            <a:ext cx="0" cy="167640"/>
          </a:xfrm>
          <a:custGeom>
            <a:avLst/>
            <a:gdLst/>
            <a:ahLst/>
            <a:cxnLst/>
            <a:rect l="l" t="t" r="r" b="b"/>
            <a:pathLst>
              <a:path h="167639">
                <a:moveTo>
                  <a:pt x="0" y="0"/>
                </a:moveTo>
                <a:lnTo>
                  <a:pt x="0" y="167640"/>
                </a:lnTo>
              </a:path>
            </a:pathLst>
          </a:custGeom>
          <a:ln w="38862">
            <a:solidFill>
              <a:srgbClr val="0000A8"/>
            </a:solidFill>
          </a:ln>
        </p:spPr>
        <p:txBody>
          <a:bodyPr wrap="square" lIns="0" tIns="0" rIns="0" bIns="0" rtlCol="0"/>
          <a:lstStyle/>
          <a:p>
            <a:endParaRPr/>
          </a:p>
        </p:txBody>
      </p:sp>
      <p:sp>
        <p:nvSpPr>
          <p:cNvPr id="128" name="object 128"/>
          <p:cNvSpPr/>
          <p:nvPr/>
        </p:nvSpPr>
        <p:spPr>
          <a:xfrm>
            <a:off x="2796920" y="2141220"/>
            <a:ext cx="0" cy="168910"/>
          </a:xfrm>
          <a:custGeom>
            <a:avLst/>
            <a:gdLst/>
            <a:ahLst/>
            <a:cxnLst/>
            <a:rect l="l" t="t" r="r" b="b"/>
            <a:pathLst>
              <a:path h="168910">
                <a:moveTo>
                  <a:pt x="0" y="0"/>
                </a:moveTo>
                <a:lnTo>
                  <a:pt x="0" y="168401"/>
                </a:lnTo>
              </a:path>
            </a:pathLst>
          </a:custGeom>
          <a:ln w="38862">
            <a:solidFill>
              <a:srgbClr val="0000A8"/>
            </a:solidFill>
          </a:ln>
        </p:spPr>
        <p:txBody>
          <a:bodyPr wrap="square" lIns="0" tIns="0" rIns="0" bIns="0" rtlCol="0"/>
          <a:lstStyle/>
          <a:p>
            <a:endParaRPr/>
          </a:p>
        </p:txBody>
      </p:sp>
      <p:sp>
        <p:nvSpPr>
          <p:cNvPr id="129" name="object 129"/>
          <p:cNvSpPr/>
          <p:nvPr/>
        </p:nvSpPr>
        <p:spPr>
          <a:xfrm>
            <a:off x="2867025" y="2145029"/>
            <a:ext cx="0" cy="169545"/>
          </a:xfrm>
          <a:custGeom>
            <a:avLst/>
            <a:gdLst/>
            <a:ahLst/>
            <a:cxnLst/>
            <a:rect l="l" t="t" r="r" b="b"/>
            <a:pathLst>
              <a:path h="169544">
                <a:moveTo>
                  <a:pt x="0" y="0"/>
                </a:moveTo>
                <a:lnTo>
                  <a:pt x="0" y="169164"/>
                </a:lnTo>
              </a:path>
            </a:pathLst>
          </a:custGeom>
          <a:ln w="38862">
            <a:solidFill>
              <a:srgbClr val="0000A8"/>
            </a:solidFill>
          </a:ln>
        </p:spPr>
        <p:txBody>
          <a:bodyPr wrap="square" lIns="0" tIns="0" rIns="0" bIns="0" rtlCol="0"/>
          <a:lstStyle/>
          <a:p>
            <a:endParaRPr/>
          </a:p>
        </p:txBody>
      </p:sp>
      <p:sp>
        <p:nvSpPr>
          <p:cNvPr id="130" name="object 130"/>
          <p:cNvSpPr/>
          <p:nvPr/>
        </p:nvSpPr>
        <p:spPr>
          <a:xfrm>
            <a:off x="2937510" y="2095500"/>
            <a:ext cx="0" cy="168910"/>
          </a:xfrm>
          <a:custGeom>
            <a:avLst/>
            <a:gdLst/>
            <a:ahLst/>
            <a:cxnLst/>
            <a:rect l="l" t="t" r="r" b="b"/>
            <a:pathLst>
              <a:path h="168910">
                <a:moveTo>
                  <a:pt x="0" y="0"/>
                </a:moveTo>
                <a:lnTo>
                  <a:pt x="0" y="168401"/>
                </a:lnTo>
              </a:path>
            </a:pathLst>
          </a:custGeom>
          <a:ln w="38100">
            <a:solidFill>
              <a:srgbClr val="0000A8"/>
            </a:solidFill>
          </a:ln>
        </p:spPr>
        <p:txBody>
          <a:bodyPr wrap="square" lIns="0" tIns="0" rIns="0" bIns="0" rtlCol="0"/>
          <a:lstStyle/>
          <a:p>
            <a:endParaRPr/>
          </a:p>
        </p:txBody>
      </p:sp>
      <p:sp>
        <p:nvSpPr>
          <p:cNvPr id="131" name="object 131"/>
          <p:cNvSpPr/>
          <p:nvPr/>
        </p:nvSpPr>
        <p:spPr>
          <a:xfrm>
            <a:off x="3007995" y="2106929"/>
            <a:ext cx="0" cy="170180"/>
          </a:xfrm>
          <a:custGeom>
            <a:avLst/>
            <a:gdLst/>
            <a:ahLst/>
            <a:cxnLst/>
            <a:rect l="l" t="t" r="r" b="b"/>
            <a:pathLst>
              <a:path h="170180">
                <a:moveTo>
                  <a:pt x="0" y="0"/>
                </a:moveTo>
                <a:lnTo>
                  <a:pt x="0" y="169925"/>
                </a:lnTo>
              </a:path>
            </a:pathLst>
          </a:custGeom>
          <a:ln w="38862">
            <a:solidFill>
              <a:srgbClr val="0000A8"/>
            </a:solidFill>
          </a:ln>
        </p:spPr>
        <p:txBody>
          <a:bodyPr wrap="square" lIns="0" tIns="0" rIns="0" bIns="0" rtlCol="0"/>
          <a:lstStyle/>
          <a:p>
            <a:endParaRPr/>
          </a:p>
        </p:txBody>
      </p:sp>
      <p:sp>
        <p:nvSpPr>
          <p:cNvPr id="132" name="object 132"/>
          <p:cNvSpPr/>
          <p:nvPr/>
        </p:nvSpPr>
        <p:spPr>
          <a:xfrm>
            <a:off x="3078098" y="2169414"/>
            <a:ext cx="0" cy="170180"/>
          </a:xfrm>
          <a:custGeom>
            <a:avLst/>
            <a:gdLst/>
            <a:ahLst/>
            <a:cxnLst/>
            <a:rect l="l" t="t" r="r" b="b"/>
            <a:pathLst>
              <a:path h="170180">
                <a:moveTo>
                  <a:pt x="0" y="0"/>
                </a:moveTo>
                <a:lnTo>
                  <a:pt x="0" y="169925"/>
                </a:lnTo>
              </a:path>
            </a:pathLst>
          </a:custGeom>
          <a:ln w="38862">
            <a:solidFill>
              <a:srgbClr val="0000A8"/>
            </a:solidFill>
          </a:ln>
        </p:spPr>
        <p:txBody>
          <a:bodyPr wrap="square" lIns="0" tIns="0" rIns="0" bIns="0" rtlCol="0"/>
          <a:lstStyle/>
          <a:p>
            <a:endParaRPr/>
          </a:p>
        </p:txBody>
      </p:sp>
      <p:sp>
        <p:nvSpPr>
          <p:cNvPr id="133" name="object 133"/>
          <p:cNvSpPr/>
          <p:nvPr/>
        </p:nvSpPr>
        <p:spPr>
          <a:xfrm>
            <a:off x="3148202" y="2159507"/>
            <a:ext cx="0" cy="171450"/>
          </a:xfrm>
          <a:custGeom>
            <a:avLst/>
            <a:gdLst/>
            <a:ahLst/>
            <a:cxnLst/>
            <a:rect l="l" t="t" r="r" b="b"/>
            <a:pathLst>
              <a:path h="171450">
                <a:moveTo>
                  <a:pt x="0" y="0"/>
                </a:moveTo>
                <a:lnTo>
                  <a:pt x="0" y="171450"/>
                </a:lnTo>
              </a:path>
            </a:pathLst>
          </a:custGeom>
          <a:ln w="38862">
            <a:solidFill>
              <a:srgbClr val="0000A8"/>
            </a:solidFill>
          </a:ln>
        </p:spPr>
        <p:txBody>
          <a:bodyPr wrap="square" lIns="0" tIns="0" rIns="0" bIns="0" rtlCol="0"/>
          <a:lstStyle/>
          <a:p>
            <a:endParaRPr/>
          </a:p>
        </p:txBody>
      </p:sp>
      <p:sp>
        <p:nvSpPr>
          <p:cNvPr id="134" name="object 134"/>
          <p:cNvSpPr/>
          <p:nvPr/>
        </p:nvSpPr>
        <p:spPr>
          <a:xfrm>
            <a:off x="3218688" y="2118360"/>
            <a:ext cx="0" cy="173355"/>
          </a:xfrm>
          <a:custGeom>
            <a:avLst/>
            <a:gdLst/>
            <a:ahLst/>
            <a:cxnLst/>
            <a:rect l="l" t="t" r="r" b="b"/>
            <a:pathLst>
              <a:path h="173355">
                <a:moveTo>
                  <a:pt x="0" y="0"/>
                </a:moveTo>
                <a:lnTo>
                  <a:pt x="0" y="172974"/>
                </a:lnTo>
              </a:path>
            </a:pathLst>
          </a:custGeom>
          <a:ln w="38100">
            <a:solidFill>
              <a:srgbClr val="0000A8"/>
            </a:solidFill>
          </a:ln>
        </p:spPr>
        <p:txBody>
          <a:bodyPr wrap="square" lIns="0" tIns="0" rIns="0" bIns="0" rtlCol="0"/>
          <a:lstStyle/>
          <a:p>
            <a:endParaRPr/>
          </a:p>
        </p:txBody>
      </p:sp>
      <p:sp>
        <p:nvSpPr>
          <p:cNvPr id="135" name="object 135"/>
          <p:cNvSpPr/>
          <p:nvPr/>
        </p:nvSpPr>
        <p:spPr>
          <a:xfrm>
            <a:off x="3289172" y="2097785"/>
            <a:ext cx="0" cy="173355"/>
          </a:xfrm>
          <a:custGeom>
            <a:avLst/>
            <a:gdLst/>
            <a:ahLst/>
            <a:cxnLst/>
            <a:rect l="l" t="t" r="r" b="b"/>
            <a:pathLst>
              <a:path h="173355">
                <a:moveTo>
                  <a:pt x="0" y="0"/>
                </a:moveTo>
                <a:lnTo>
                  <a:pt x="0" y="172974"/>
                </a:lnTo>
              </a:path>
            </a:pathLst>
          </a:custGeom>
          <a:ln w="38862">
            <a:solidFill>
              <a:srgbClr val="0000A8"/>
            </a:solidFill>
          </a:ln>
        </p:spPr>
        <p:txBody>
          <a:bodyPr wrap="square" lIns="0" tIns="0" rIns="0" bIns="0" rtlCol="0"/>
          <a:lstStyle/>
          <a:p>
            <a:endParaRPr/>
          </a:p>
        </p:txBody>
      </p:sp>
      <p:sp>
        <p:nvSpPr>
          <p:cNvPr id="136" name="object 136"/>
          <p:cNvSpPr/>
          <p:nvPr/>
        </p:nvSpPr>
        <p:spPr>
          <a:xfrm>
            <a:off x="3359277" y="2165604"/>
            <a:ext cx="0" cy="173355"/>
          </a:xfrm>
          <a:custGeom>
            <a:avLst/>
            <a:gdLst/>
            <a:ahLst/>
            <a:cxnLst/>
            <a:rect l="l" t="t" r="r" b="b"/>
            <a:pathLst>
              <a:path h="173355">
                <a:moveTo>
                  <a:pt x="0" y="0"/>
                </a:moveTo>
                <a:lnTo>
                  <a:pt x="0" y="172974"/>
                </a:lnTo>
              </a:path>
            </a:pathLst>
          </a:custGeom>
          <a:ln w="38862">
            <a:solidFill>
              <a:srgbClr val="0000A8"/>
            </a:solidFill>
          </a:ln>
        </p:spPr>
        <p:txBody>
          <a:bodyPr wrap="square" lIns="0" tIns="0" rIns="0" bIns="0" rtlCol="0"/>
          <a:lstStyle/>
          <a:p>
            <a:endParaRPr/>
          </a:p>
        </p:txBody>
      </p:sp>
      <p:sp>
        <p:nvSpPr>
          <p:cNvPr id="137" name="object 137"/>
          <p:cNvSpPr/>
          <p:nvPr/>
        </p:nvSpPr>
        <p:spPr>
          <a:xfrm>
            <a:off x="3429380" y="2235707"/>
            <a:ext cx="0" cy="173990"/>
          </a:xfrm>
          <a:custGeom>
            <a:avLst/>
            <a:gdLst/>
            <a:ahLst/>
            <a:cxnLst/>
            <a:rect l="l" t="t" r="r" b="b"/>
            <a:pathLst>
              <a:path h="173989">
                <a:moveTo>
                  <a:pt x="0" y="0"/>
                </a:moveTo>
                <a:lnTo>
                  <a:pt x="0" y="173735"/>
                </a:lnTo>
              </a:path>
            </a:pathLst>
          </a:custGeom>
          <a:ln w="38862">
            <a:solidFill>
              <a:srgbClr val="0000A8"/>
            </a:solidFill>
          </a:ln>
        </p:spPr>
        <p:txBody>
          <a:bodyPr wrap="square" lIns="0" tIns="0" rIns="0" bIns="0" rtlCol="0"/>
          <a:lstStyle/>
          <a:p>
            <a:endParaRPr/>
          </a:p>
        </p:txBody>
      </p:sp>
      <p:sp>
        <p:nvSpPr>
          <p:cNvPr id="138" name="object 138"/>
          <p:cNvSpPr/>
          <p:nvPr/>
        </p:nvSpPr>
        <p:spPr>
          <a:xfrm>
            <a:off x="3499865" y="2281427"/>
            <a:ext cx="0" cy="173990"/>
          </a:xfrm>
          <a:custGeom>
            <a:avLst/>
            <a:gdLst/>
            <a:ahLst/>
            <a:cxnLst/>
            <a:rect l="l" t="t" r="r" b="b"/>
            <a:pathLst>
              <a:path h="173989">
                <a:moveTo>
                  <a:pt x="0" y="0"/>
                </a:moveTo>
                <a:lnTo>
                  <a:pt x="0" y="173735"/>
                </a:lnTo>
              </a:path>
            </a:pathLst>
          </a:custGeom>
          <a:ln w="38100">
            <a:solidFill>
              <a:srgbClr val="0000A8"/>
            </a:solidFill>
          </a:ln>
        </p:spPr>
        <p:txBody>
          <a:bodyPr wrap="square" lIns="0" tIns="0" rIns="0" bIns="0" rtlCol="0"/>
          <a:lstStyle/>
          <a:p>
            <a:endParaRPr/>
          </a:p>
        </p:txBody>
      </p:sp>
      <p:sp>
        <p:nvSpPr>
          <p:cNvPr id="139" name="object 139"/>
          <p:cNvSpPr/>
          <p:nvPr/>
        </p:nvSpPr>
        <p:spPr>
          <a:xfrm>
            <a:off x="3570351" y="2288285"/>
            <a:ext cx="0" cy="177800"/>
          </a:xfrm>
          <a:custGeom>
            <a:avLst/>
            <a:gdLst/>
            <a:ahLst/>
            <a:cxnLst/>
            <a:rect l="l" t="t" r="r" b="b"/>
            <a:pathLst>
              <a:path h="177800">
                <a:moveTo>
                  <a:pt x="0" y="0"/>
                </a:moveTo>
                <a:lnTo>
                  <a:pt x="0" y="177546"/>
                </a:lnTo>
              </a:path>
            </a:pathLst>
          </a:custGeom>
          <a:ln w="38862">
            <a:solidFill>
              <a:srgbClr val="0000A8"/>
            </a:solidFill>
          </a:ln>
        </p:spPr>
        <p:txBody>
          <a:bodyPr wrap="square" lIns="0" tIns="0" rIns="0" bIns="0" rtlCol="0"/>
          <a:lstStyle/>
          <a:p>
            <a:endParaRPr/>
          </a:p>
        </p:txBody>
      </p:sp>
      <p:sp>
        <p:nvSpPr>
          <p:cNvPr id="140" name="object 140"/>
          <p:cNvSpPr/>
          <p:nvPr/>
        </p:nvSpPr>
        <p:spPr>
          <a:xfrm>
            <a:off x="3640454" y="2269998"/>
            <a:ext cx="0" cy="177165"/>
          </a:xfrm>
          <a:custGeom>
            <a:avLst/>
            <a:gdLst/>
            <a:ahLst/>
            <a:cxnLst/>
            <a:rect l="l" t="t" r="r" b="b"/>
            <a:pathLst>
              <a:path h="177164">
                <a:moveTo>
                  <a:pt x="0" y="0"/>
                </a:moveTo>
                <a:lnTo>
                  <a:pt x="0" y="176783"/>
                </a:lnTo>
              </a:path>
            </a:pathLst>
          </a:custGeom>
          <a:ln w="38862">
            <a:solidFill>
              <a:srgbClr val="0000A8"/>
            </a:solidFill>
          </a:ln>
        </p:spPr>
        <p:txBody>
          <a:bodyPr wrap="square" lIns="0" tIns="0" rIns="0" bIns="0" rtlCol="0"/>
          <a:lstStyle/>
          <a:p>
            <a:endParaRPr/>
          </a:p>
        </p:txBody>
      </p:sp>
      <p:sp>
        <p:nvSpPr>
          <p:cNvPr id="141" name="object 141"/>
          <p:cNvSpPr/>
          <p:nvPr/>
        </p:nvSpPr>
        <p:spPr>
          <a:xfrm>
            <a:off x="3710559" y="2247900"/>
            <a:ext cx="0" cy="179070"/>
          </a:xfrm>
          <a:custGeom>
            <a:avLst/>
            <a:gdLst/>
            <a:ahLst/>
            <a:cxnLst/>
            <a:rect l="l" t="t" r="r" b="b"/>
            <a:pathLst>
              <a:path h="179069">
                <a:moveTo>
                  <a:pt x="0" y="0"/>
                </a:moveTo>
                <a:lnTo>
                  <a:pt x="0" y="179070"/>
                </a:lnTo>
              </a:path>
            </a:pathLst>
          </a:custGeom>
          <a:ln w="38862">
            <a:solidFill>
              <a:srgbClr val="0000A8"/>
            </a:solidFill>
          </a:ln>
        </p:spPr>
        <p:txBody>
          <a:bodyPr wrap="square" lIns="0" tIns="0" rIns="0" bIns="0" rtlCol="0"/>
          <a:lstStyle/>
          <a:p>
            <a:endParaRPr/>
          </a:p>
        </p:txBody>
      </p:sp>
      <p:sp>
        <p:nvSpPr>
          <p:cNvPr id="142" name="object 142"/>
          <p:cNvSpPr/>
          <p:nvPr/>
        </p:nvSpPr>
        <p:spPr>
          <a:xfrm>
            <a:off x="3780663" y="2225039"/>
            <a:ext cx="0" cy="179070"/>
          </a:xfrm>
          <a:custGeom>
            <a:avLst/>
            <a:gdLst/>
            <a:ahLst/>
            <a:cxnLst/>
            <a:rect l="l" t="t" r="r" b="b"/>
            <a:pathLst>
              <a:path h="179069">
                <a:moveTo>
                  <a:pt x="0" y="0"/>
                </a:moveTo>
                <a:lnTo>
                  <a:pt x="0" y="179070"/>
                </a:lnTo>
              </a:path>
            </a:pathLst>
          </a:custGeom>
          <a:ln w="38862">
            <a:solidFill>
              <a:srgbClr val="0000A8"/>
            </a:solidFill>
          </a:ln>
        </p:spPr>
        <p:txBody>
          <a:bodyPr wrap="square" lIns="0" tIns="0" rIns="0" bIns="0" rtlCol="0"/>
          <a:lstStyle/>
          <a:p>
            <a:endParaRPr/>
          </a:p>
        </p:txBody>
      </p:sp>
      <p:sp>
        <p:nvSpPr>
          <p:cNvPr id="143" name="object 143"/>
          <p:cNvSpPr/>
          <p:nvPr/>
        </p:nvSpPr>
        <p:spPr>
          <a:xfrm>
            <a:off x="3851528" y="2229611"/>
            <a:ext cx="0" cy="180340"/>
          </a:xfrm>
          <a:custGeom>
            <a:avLst/>
            <a:gdLst/>
            <a:ahLst/>
            <a:cxnLst/>
            <a:rect l="l" t="t" r="r" b="b"/>
            <a:pathLst>
              <a:path h="180339">
                <a:moveTo>
                  <a:pt x="0" y="0"/>
                </a:moveTo>
                <a:lnTo>
                  <a:pt x="0" y="179831"/>
                </a:lnTo>
              </a:path>
            </a:pathLst>
          </a:custGeom>
          <a:ln w="38862">
            <a:solidFill>
              <a:srgbClr val="0000A8"/>
            </a:solidFill>
          </a:ln>
        </p:spPr>
        <p:txBody>
          <a:bodyPr wrap="square" lIns="0" tIns="0" rIns="0" bIns="0" rtlCol="0"/>
          <a:lstStyle/>
          <a:p>
            <a:endParaRPr/>
          </a:p>
        </p:txBody>
      </p:sp>
      <p:sp>
        <p:nvSpPr>
          <p:cNvPr id="144" name="object 144"/>
          <p:cNvSpPr/>
          <p:nvPr/>
        </p:nvSpPr>
        <p:spPr>
          <a:xfrm>
            <a:off x="3921633" y="2209800"/>
            <a:ext cx="0" cy="178435"/>
          </a:xfrm>
          <a:custGeom>
            <a:avLst/>
            <a:gdLst/>
            <a:ahLst/>
            <a:cxnLst/>
            <a:rect l="l" t="t" r="r" b="b"/>
            <a:pathLst>
              <a:path h="178435">
                <a:moveTo>
                  <a:pt x="0" y="0"/>
                </a:moveTo>
                <a:lnTo>
                  <a:pt x="0" y="178307"/>
                </a:lnTo>
              </a:path>
            </a:pathLst>
          </a:custGeom>
          <a:ln w="38862">
            <a:solidFill>
              <a:srgbClr val="0000A8"/>
            </a:solidFill>
          </a:ln>
        </p:spPr>
        <p:txBody>
          <a:bodyPr wrap="square" lIns="0" tIns="0" rIns="0" bIns="0" rtlCol="0"/>
          <a:lstStyle/>
          <a:p>
            <a:endParaRPr/>
          </a:p>
        </p:txBody>
      </p:sp>
      <p:sp>
        <p:nvSpPr>
          <p:cNvPr id="145" name="object 145"/>
          <p:cNvSpPr/>
          <p:nvPr/>
        </p:nvSpPr>
        <p:spPr>
          <a:xfrm>
            <a:off x="3991736" y="2159507"/>
            <a:ext cx="0" cy="180340"/>
          </a:xfrm>
          <a:custGeom>
            <a:avLst/>
            <a:gdLst/>
            <a:ahLst/>
            <a:cxnLst/>
            <a:rect l="l" t="t" r="r" b="b"/>
            <a:pathLst>
              <a:path h="180339">
                <a:moveTo>
                  <a:pt x="0" y="0"/>
                </a:moveTo>
                <a:lnTo>
                  <a:pt x="0" y="179831"/>
                </a:lnTo>
              </a:path>
            </a:pathLst>
          </a:custGeom>
          <a:ln w="38862">
            <a:solidFill>
              <a:srgbClr val="0000A8"/>
            </a:solidFill>
          </a:ln>
        </p:spPr>
        <p:txBody>
          <a:bodyPr wrap="square" lIns="0" tIns="0" rIns="0" bIns="0" rtlCol="0"/>
          <a:lstStyle/>
          <a:p>
            <a:endParaRPr/>
          </a:p>
        </p:txBody>
      </p:sp>
      <p:sp>
        <p:nvSpPr>
          <p:cNvPr id="146" name="object 146"/>
          <p:cNvSpPr/>
          <p:nvPr/>
        </p:nvSpPr>
        <p:spPr>
          <a:xfrm>
            <a:off x="4061840" y="2141220"/>
            <a:ext cx="0" cy="181610"/>
          </a:xfrm>
          <a:custGeom>
            <a:avLst/>
            <a:gdLst/>
            <a:ahLst/>
            <a:cxnLst/>
            <a:rect l="l" t="t" r="r" b="b"/>
            <a:pathLst>
              <a:path h="181610">
                <a:moveTo>
                  <a:pt x="0" y="0"/>
                </a:moveTo>
                <a:lnTo>
                  <a:pt x="0" y="181355"/>
                </a:lnTo>
              </a:path>
            </a:pathLst>
          </a:custGeom>
          <a:ln w="38862">
            <a:solidFill>
              <a:srgbClr val="0000A8"/>
            </a:solidFill>
          </a:ln>
        </p:spPr>
        <p:txBody>
          <a:bodyPr wrap="square" lIns="0" tIns="0" rIns="0" bIns="0" rtlCol="0"/>
          <a:lstStyle/>
          <a:p>
            <a:endParaRPr/>
          </a:p>
        </p:txBody>
      </p:sp>
      <p:sp>
        <p:nvSpPr>
          <p:cNvPr id="147" name="object 147"/>
          <p:cNvSpPr/>
          <p:nvPr/>
        </p:nvSpPr>
        <p:spPr>
          <a:xfrm>
            <a:off x="4132326" y="2149601"/>
            <a:ext cx="0" cy="182880"/>
          </a:xfrm>
          <a:custGeom>
            <a:avLst/>
            <a:gdLst/>
            <a:ahLst/>
            <a:cxnLst/>
            <a:rect l="l" t="t" r="r" b="b"/>
            <a:pathLst>
              <a:path h="182880">
                <a:moveTo>
                  <a:pt x="0" y="0"/>
                </a:moveTo>
                <a:lnTo>
                  <a:pt x="0" y="182879"/>
                </a:lnTo>
              </a:path>
            </a:pathLst>
          </a:custGeom>
          <a:ln w="38100">
            <a:solidFill>
              <a:srgbClr val="0000A8"/>
            </a:solidFill>
          </a:ln>
        </p:spPr>
        <p:txBody>
          <a:bodyPr wrap="square" lIns="0" tIns="0" rIns="0" bIns="0" rtlCol="0"/>
          <a:lstStyle/>
          <a:p>
            <a:endParaRPr/>
          </a:p>
        </p:txBody>
      </p:sp>
      <p:sp>
        <p:nvSpPr>
          <p:cNvPr id="148" name="object 148"/>
          <p:cNvSpPr/>
          <p:nvPr/>
        </p:nvSpPr>
        <p:spPr>
          <a:xfrm>
            <a:off x="4202810" y="2169414"/>
            <a:ext cx="0" cy="182880"/>
          </a:xfrm>
          <a:custGeom>
            <a:avLst/>
            <a:gdLst/>
            <a:ahLst/>
            <a:cxnLst/>
            <a:rect l="l" t="t" r="r" b="b"/>
            <a:pathLst>
              <a:path h="182880">
                <a:moveTo>
                  <a:pt x="0" y="0"/>
                </a:moveTo>
                <a:lnTo>
                  <a:pt x="0" y="182879"/>
                </a:lnTo>
              </a:path>
            </a:pathLst>
          </a:custGeom>
          <a:ln w="38862">
            <a:solidFill>
              <a:srgbClr val="0000A8"/>
            </a:solidFill>
          </a:ln>
        </p:spPr>
        <p:txBody>
          <a:bodyPr wrap="square" lIns="0" tIns="0" rIns="0" bIns="0" rtlCol="0"/>
          <a:lstStyle/>
          <a:p>
            <a:endParaRPr/>
          </a:p>
        </p:txBody>
      </p:sp>
      <p:sp>
        <p:nvSpPr>
          <p:cNvPr id="149" name="object 149"/>
          <p:cNvSpPr/>
          <p:nvPr/>
        </p:nvSpPr>
        <p:spPr>
          <a:xfrm>
            <a:off x="4272915" y="2175510"/>
            <a:ext cx="0" cy="182880"/>
          </a:xfrm>
          <a:custGeom>
            <a:avLst/>
            <a:gdLst/>
            <a:ahLst/>
            <a:cxnLst/>
            <a:rect l="l" t="t" r="r" b="b"/>
            <a:pathLst>
              <a:path h="182880">
                <a:moveTo>
                  <a:pt x="0" y="0"/>
                </a:moveTo>
                <a:lnTo>
                  <a:pt x="0" y="182879"/>
                </a:lnTo>
              </a:path>
            </a:pathLst>
          </a:custGeom>
          <a:ln w="38862">
            <a:solidFill>
              <a:srgbClr val="0000A8"/>
            </a:solidFill>
          </a:ln>
        </p:spPr>
        <p:txBody>
          <a:bodyPr wrap="square" lIns="0" tIns="0" rIns="0" bIns="0" rtlCol="0"/>
          <a:lstStyle/>
          <a:p>
            <a:endParaRPr/>
          </a:p>
        </p:txBody>
      </p:sp>
      <p:sp>
        <p:nvSpPr>
          <p:cNvPr id="150" name="object 150"/>
          <p:cNvSpPr/>
          <p:nvPr/>
        </p:nvSpPr>
        <p:spPr>
          <a:xfrm>
            <a:off x="4343019" y="2173985"/>
            <a:ext cx="0" cy="182880"/>
          </a:xfrm>
          <a:custGeom>
            <a:avLst/>
            <a:gdLst/>
            <a:ahLst/>
            <a:cxnLst/>
            <a:rect l="l" t="t" r="r" b="b"/>
            <a:pathLst>
              <a:path h="182880">
                <a:moveTo>
                  <a:pt x="0" y="0"/>
                </a:moveTo>
                <a:lnTo>
                  <a:pt x="0" y="182879"/>
                </a:lnTo>
              </a:path>
            </a:pathLst>
          </a:custGeom>
          <a:ln w="38862">
            <a:solidFill>
              <a:srgbClr val="0000A8"/>
            </a:solidFill>
          </a:ln>
        </p:spPr>
        <p:txBody>
          <a:bodyPr wrap="square" lIns="0" tIns="0" rIns="0" bIns="0" rtlCol="0"/>
          <a:lstStyle/>
          <a:p>
            <a:endParaRPr/>
          </a:p>
        </p:txBody>
      </p:sp>
      <p:sp>
        <p:nvSpPr>
          <p:cNvPr id="151" name="object 151"/>
          <p:cNvSpPr/>
          <p:nvPr/>
        </p:nvSpPr>
        <p:spPr>
          <a:xfrm>
            <a:off x="4413503" y="2195322"/>
            <a:ext cx="0" cy="184785"/>
          </a:xfrm>
          <a:custGeom>
            <a:avLst/>
            <a:gdLst/>
            <a:ahLst/>
            <a:cxnLst/>
            <a:rect l="l" t="t" r="r" b="b"/>
            <a:pathLst>
              <a:path h="184785">
                <a:moveTo>
                  <a:pt x="0" y="0"/>
                </a:moveTo>
                <a:lnTo>
                  <a:pt x="0" y="184403"/>
                </a:lnTo>
              </a:path>
            </a:pathLst>
          </a:custGeom>
          <a:ln w="38100">
            <a:solidFill>
              <a:srgbClr val="0000A8"/>
            </a:solidFill>
          </a:ln>
        </p:spPr>
        <p:txBody>
          <a:bodyPr wrap="square" lIns="0" tIns="0" rIns="0" bIns="0" rtlCol="0"/>
          <a:lstStyle/>
          <a:p>
            <a:endParaRPr/>
          </a:p>
        </p:txBody>
      </p:sp>
      <p:sp>
        <p:nvSpPr>
          <p:cNvPr id="152" name="object 152"/>
          <p:cNvSpPr/>
          <p:nvPr/>
        </p:nvSpPr>
        <p:spPr>
          <a:xfrm>
            <a:off x="4483989" y="2201417"/>
            <a:ext cx="0" cy="184785"/>
          </a:xfrm>
          <a:custGeom>
            <a:avLst/>
            <a:gdLst/>
            <a:ahLst/>
            <a:cxnLst/>
            <a:rect l="l" t="t" r="r" b="b"/>
            <a:pathLst>
              <a:path h="184785">
                <a:moveTo>
                  <a:pt x="0" y="0"/>
                </a:moveTo>
                <a:lnTo>
                  <a:pt x="0" y="184403"/>
                </a:lnTo>
              </a:path>
            </a:pathLst>
          </a:custGeom>
          <a:ln w="38862">
            <a:solidFill>
              <a:srgbClr val="0000A8"/>
            </a:solidFill>
          </a:ln>
        </p:spPr>
        <p:txBody>
          <a:bodyPr wrap="square" lIns="0" tIns="0" rIns="0" bIns="0" rtlCol="0"/>
          <a:lstStyle/>
          <a:p>
            <a:endParaRPr/>
          </a:p>
        </p:txBody>
      </p:sp>
      <p:sp>
        <p:nvSpPr>
          <p:cNvPr id="153" name="object 153"/>
          <p:cNvSpPr/>
          <p:nvPr/>
        </p:nvSpPr>
        <p:spPr>
          <a:xfrm>
            <a:off x="4554092" y="2201417"/>
            <a:ext cx="0" cy="185420"/>
          </a:xfrm>
          <a:custGeom>
            <a:avLst/>
            <a:gdLst/>
            <a:ahLst/>
            <a:cxnLst/>
            <a:rect l="l" t="t" r="r" b="b"/>
            <a:pathLst>
              <a:path h="185419">
                <a:moveTo>
                  <a:pt x="0" y="0"/>
                </a:moveTo>
                <a:lnTo>
                  <a:pt x="0" y="185166"/>
                </a:lnTo>
              </a:path>
            </a:pathLst>
          </a:custGeom>
          <a:ln w="38862">
            <a:solidFill>
              <a:srgbClr val="0000A8"/>
            </a:solidFill>
          </a:ln>
        </p:spPr>
        <p:txBody>
          <a:bodyPr wrap="square" lIns="0" tIns="0" rIns="0" bIns="0" rtlCol="0"/>
          <a:lstStyle/>
          <a:p>
            <a:endParaRPr/>
          </a:p>
        </p:txBody>
      </p:sp>
      <p:sp>
        <p:nvSpPr>
          <p:cNvPr id="154" name="object 154"/>
          <p:cNvSpPr/>
          <p:nvPr/>
        </p:nvSpPr>
        <p:spPr>
          <a:xfrm>
            <a:off x="4624196" y="2198370"/>
            <a:ext cx="0" cy="187960"/>
          </a:xfrm>
          <a:custGeom>
            <a:avLst/>
            <a:gdLst/>
            <a:ahLst/>
            <a:cxnLst/>
            <a:rect l="l" t="t" r="r" b="b"/>
            <a:pathLst>
              <a:path h="187960">
                <a:moveTo>
                  <a:pt x="0" y="0"/>
                </a:moveTo>
                <a:lnTo>
                  <a:pt x="0" y="187451"/>
                </a:lnTo>
              </a:path>
            </a:pathLst>
          </a:custGeom>
          <a:ln w="38862">
            <a:solidFill>
              <a:srgbClr val="0000A8"/>
            </a:solidFill>
          </a:ln>
        </p:spPr>
        <p:txBody>
          <a:bodyPr wrap="square" lIns="0" tIns="0" rIns="0" bIns="0" rtlCol="0"/>
          <a:lstStyle/>
          <a:p>
            <a:endParaRPr/>
          </a:p>
        </p:txBody>
      </p:sp>
      <p:sp>
        <p:nvSpPr>
          <p:cNvPr id="155" name="object 155"/>
          <p:cNvSpPr/>
          <p:nvPr/>
        </p:nvSpPr>
        <p:spPr>
          <a:xfrm>
            <a:off x="4694682" y="2193798"/>
            <a:ext cx="0" cy="187960"/>
          </a:xfrm>
          <a:custGeom>
            <a:avLst/>
            <a:gdLst/>
            <a:ahLst/>
            <a:cxnLst/>
            <a:rect l="l" t="t" r="r" b="b"/>
            <a:pathLst>
              <a:path h="187960">
                <a:moveTo>
                  <a:pt x="0" y="0"/>
                </a:moveTo>
                <a:lnTo>
                  <a:pt x="0" y="187451"/>
                </a:lnTo>
              </a:path>
            </a:pathLst>
          </a:custGeom>
          <a:ln w="38100">
            <a:solidFill>
              <a:srgbClr val="0000A8"/>
            </a:solidFill>
          </a:ln>
        </p:spPr>
        <p:txBody>
          <a:bodyPr wrap="square" lIns="0" tIns="0" rIns="0" bIns="0" rtlCol="0"/>
          <a:lstStyle/>
          <a:p>
            <a:endParaRPr/>
          </a:p>
        </p:txBody>
      </p:sp>
      <p:sp>
        <p:nvSpPr>
          <p:cNvPr id="156" name="object 156"/>
          <p:cNvSpPr/>
          <p:nvPr/>
        </p:nvSpPr>
        <p:spPr>
          <a:xfrm>
            <a:off x="4765166" y="2188464"/>
            <a:ext cx="0" cy="186690"/>
          </a:xfrm>
          <a:custGeom>
            <a:avLst/>
            <a:gdLst/>
            <a:ahLst/>
            <a:cxnLst/>
            <a:rect l="l" t="t" r="r" b="b"/>
            <a:pathLst>
              <a:path h="186689">
                <a:moveTo>
                  <a:pt x="0" y="0"/>
                </a:moveTo>
                <a:lnTo>
                  <a:pt x="0" y="186690"/>
                </a:lnTo>
              </a:path>
            </a:pathLst>
          </a:custGeom>
          <a:ln w="38862">
            <a:solidFill>
              <a:srgbClr val="0000A8"/>
            </a:solidFill>
          </a:ln>
        </p:spPr>
        <p:txBody>
          <a:bodyPr wrap="square" lIns="0" tIns="0" rIns="0" bIns="0" rtlCol="0"/>
          <a:lstStyle/>
          <a:p>
            <a:endParaRPr/>
          </a:p>
        </p:txBody>
      </p:sp>
      <p:sp>
        <p:nvSpPr>
          <p:cNvPr id="157" name="object 157"/>
          <p:cNvSpPr/>
          <p:nvPr/>
        </p:nvSpPr>
        <p:spPr>
          <a:xfrm>
            <a:off x="4835271" y="2180844"/>
            <a:ext cx="0" cy="190500"/>
          </a:xfrm>
          <a:custGeom>
            <a:avLst/>
            <a:gdLst/>
            <a:ahLst/>
            <a:cxnLst/>
            <a:rect l="l" t="t" r="r" b="b"/>
            <a:pathLst>
              <a:path h="190500">
                <a:moveTo>
                  <a:pt x="0" y="0"/>
                </a:moveTo>
                <a:lnTo>
                  <a:pt x="0" y="190500"/>
                </a:lnTo>
              </a:path>
            </a:pathLst>
          </a:custGeom>
          <a:ln w="38862">
            <a:solidFill>
              <a:srgbClr val="0000A8"/>
            </a:solidFill>
          </a:ln>
        </p:spPr>
        <p:txBody>
          <a:bodyPr wrap="square" lIns="0" tIns="0" rIns="0" bIns="0" rtlCol="0"/>
          <a:lstStyle/>
          <a:p>
            <a:endParaRPr/>
          </a:p>
        </p:txBody>
      </p:sp>
      <p:sp>
        <p:nvSpPr>
          <p:cNvPr id="158" name="object 158"/>
          <p:cNvSpPr/>
          <p:nvPr/>
        </p:nvSpPr>
        <p:spPr>
          <a:xfrm>
            <a:off x="4905375" y="2172461"/>
            <a:ext cx="0" cy="189865"/>
          </a:xfrm>
          <a:custGeom>
            <a:avLst/>
            <a:gdLst/>
            <a:ahLst/>
            <a:cxnLst/>
            <a:rect l="l" t="t" r="r" b="b"/>
            <a:pathLst>
              <a:path h="189864">
                <a:moveTo>
                  <a:pt x="0" y="0"/>
                </a:moveTo>
                <a:lnTo>
                  <a:pt x="0" y="189738"/>
                </a:lnTo>
              </a:path>
            </a:pathLst>
          </a:custGeom>
          <a:ln w="38862">
            <a:solidFill>
              <a:srgbClr val="0000A8"/>
            </a:solidFill>
          </a:ln>
        </p:spPr>
        <p:txBody>
          <a:bodyPr wrap="square" lIns="0" tIns="0" rIns="0" bIns="0" rtlCol="0"/>
          <a:lstStyle/>
          <a:p>
            <a:endParaRPr/>
          </a:p>
        </p:txBody>
      </p:sp>
      <p:sp>
        <p:nvSpPr>
          <p:cNvPr id="159" name="object 159"/>
          <p:cNvSpPr/>
          <p:nvPr/>
        </p:nvSpPr>
        <p:spPr>
          <a:xfrm>
            <a:off x="4975859" y="2162555"/>
            <a:ext cx="0" cy="191770"/>
          </a:xfrm>
          <a:custGeom>
            <a:avLst/>
            <a:gdLst/>
            <a:ahLst/>
            <a:cxnLst/>
            <a:rect l="l" t="t" r="r" b="b"/>
            <a:pathLst>
              <a:path h="191769">
                <a:moveTo>
                  <a:pt x="0" y="0"/>
                </a:moveTo>
                <a:lnTo>
                  <a:pt x="0" y="191261"/>
                </a:lnTo>
              </a:path>
            </a:pathLst>
          </a:custGeom>
          <a:ln w="38100">
            <a:solidFill>
              <a:srgbClr val="0000A8"/>
            </a:solidFill>
          </a:ln>
        </p:spPr>
        <p:txBody>
          <a:bodyPr wrap="square" lIns="0" tIns="0" rIns="0" bIns="0" rtlCol="0"/>
          <a:lstStyle/>
          <a:p>
            <a:endParaRPr/>
          </a:p>
        </p:txBody>
      </p:sp>
      <p:sp>
        <p:nvSpPr>
          <p:cNvPr id="160" name="object 160"/>
          <p:cNvSpPr/>
          <p:nvPr/>
        </p:nvSpPr>
        <p:spPr>
          <a:xfrm>
            <a:off x="5046345" y="2154935"/>
            <a:ext cx="0" cy="193675"/>
          </a:xfrm>
          <a:custGeom>
            <a:avLst/>
            <a:gdLst/>
            <a:ahLst/>
            <a:cxnLst/>
            <a:rect l="l" t="t" r="r" b="b"/>
            <a:pathLst>
              <a:path h="193675">
                <a:moveTo>
                  <a:pt x="0" y="0"/>
                </a:moveTo>
                <a:lnTo>
                  <a:pt x="0" y="193548"/>
                </a:lnTo>
              </a:path>
            </a:pathLst>
          </a:custGeom>
          <a:ln w="38862">
            <a:solidFill>
              <a:srgbClr val="0000A8"/>
            </a:solidFill>
          </a:ln>
        </p:spPr>
        <p:txBody>
          <a:bodyPr wrap="square" lIns="0" tIns="0" rIns="0" bIns="0" rtlCol="0"/>
          <a:lstStyle/>
          <a:p>
            <a:endParaRPr/>
          </a:p>
        </p:txBody>
      </p:sp>
      <p:sp>
        <p:nvSpPr>
          <p:cNvPr id="161" name="object 161"/>
          <p:cNvSpPr/>
          <p:nvPr/>
        </p:nvSpPr>
        <p:spPr>
          <a:xfrm>
            <a:off x="5116448" y="2151126"/>
            <a:ext cx="0" cy="193040"/>
          </a:xfrm>
          <a:custGeom>
            <a:avLst/>
            <a:gdLst/>
            <a:ahLst/>
            <a:cxnLst/>
            <a:rect l="l" t="t" r="r" b="b"/>
            <a:pathLst>
              <a:path h="193039">
                <a:moveTo>
                  <a:pt x="0" y="0"/>
                </a:moveTo>
                <a:lnTo>
                  <a:pt x="0" y="192785"/>
                </a:lnTo>
              </a:path>
            </a:pathLst>
          </a:custGeom>
          <a:ln w="38862">
            <a:solidFill>
              <a:srgbClr val="0000A8"/>
            </a:solidFill>
          </a:ln>
        </p:spPr>
        <p:txBody>
          <a:bodyPr wrap="square" lIns="0" tIns="0" rIns="0" bIns="0" rtlCol="0"/>
          <a:lstStyle/>
          <a:p>
            <a:endParaRPr/>
          </a:p>
        </p:txBody>
      </p:sp>
      <p:sp>
        <p:nvSpPr>
          <p:cNvPr id="162" name="object 162"/>
          <p:cNvSpPr/>
          <p:nvPr/>
        </p:nvSpPr>
        <p:spPr>
          <a:xfrm>
            <a:off x="5186553" y="2145029"/>
            <a:ext cx="0" cy="194310"/>
          </a:xfrm>
          <a:custGeom>
            <a:avLst/>
            <a:gdLst/>
            <a:ahLst/>
            <a:cxnLst/>
            <a:rect l="l" t="t" r="r" b="b"/>
            <a:pathLst>
              <a:path h="194310">
                <a:moveTo>
                  <a:pt x="0" y="0"/>
                </a:moveTo>
                <a:lnTo>
                  <a:pt x="0" y="194309"/>
                </a:lnTo>
              </a:path>
            </a:pathLst>
          </a:custGeom>
          <a:ln w="38862">
            <a:solidFill>
              <a:srgbClr val="0000A8"/>
            </a:solidFill>
          </a:ln>
        </p:spPr>
        <p:txBody>
          <a:bodyPr wrap="square" lIns="0" tIns="0" rIns="0" bIns="0" rtlCol="0"/>
          <a:lstStyle/>
          <a:p>
            <a:endParaRPr/>
          </a:p>
        </p:txBody>
      </p:sp>
      <p:sp>
        <p:nvSpPr>
          <p:cNvPr id="163" name="object 163"/>
          <p:cNvSpPr/>
          <p:nvPr/>
        </p:nvSpPr>
        <p:spPr>
          <a:xfrm>
            <a:off x="5256657" y="2138172"/>
            <a:ext cx="0" cy="196215"/>
          </a:xfrm>
          <a:custGeom>
            <a:avLst/>
            <a:gdLst/>
            <a:ahLst/>
            <a:cxnLst/>
            <a:rect l="l" t="t" r="r" b="b"/>
            <a:pathLst>
              <a:path h="196214">
                <a:moveTo>
                  <a:pt x="0" y="0"/>
                </a:moveTo>
                <a:lnTo>
                  <a:pt x="0" y="195833"/>
                </a:lnTo>
              </a:path>
            </a:pathLst>
          </a:custGeom>
          <a:ln w="38862">
            <a:solidFill>
              <a:srgbClr val="0000A8"/>
            </a:solidFill>
          </a:ln>
        </p:spPr>
        <p:txBody>
          <a:bodyPr wrap="square" lIns="0" tIns="0" rIns="0" bIns="0" rtlCol="0"/>
          <a:lstStyle/>
          <a:p>
            <a:endParaRPr/>
          </a:p>
        </p:txBody>
      </p:sp>
      <p:sp>
        <p:nvSpPr>
          <p:cNvPr id="164" name="object 164"/>
          <p:cNvSpPr/>
          <p:nvPr/>
        </p:nvSpPr>
        <p:spPr>
          <a:xfrm>
            <a:off x="5327522" y="2132076"/>
            <a:ext cx="0" cy="196215"/>
          </a:xfrm>
          <a:custGeom>
            <a:avLst/>
            <a:gdLst/>
            <a:ahLst/>
            <a:cxnLst/>
            <a:rect l="l" t="t" r="r" b="b"/>
            <a:pathLst>
              <a:path h="196214">
                <a:moveTo>
                  <a:pt x="0" y="0"/>
                </a:moveTo>
                <a:lnTo>
                  <a:pt x="0" y="195833"/>
                </a:lnTo>
              </a:path>
            </a:pathLst>
          </a:custGeom>
          <a:ln w="38862">
            <a:solidFill>
              <a:srgbClr val="0000A8"/>
            </a:solidFill>
          </a:ln>
        </p:spPr>
        <p:txBody>
          <a:bodyPr wrap="square" lIns="0" tIns="0" rIns="0" bIns="0" rtlCol="0"/>
          <a:lstStyle/>
          <a:p>
            <a:endParaRPr/>
          </a:p>
        </p:txBody>
      </p:sp>
      <p:sp>
        <p:nvSpPr>
          <p:cNvPr id="165" name="object 165"/>
          <p:cNvSpPr/>
          <p:nvPr/>
        </p:nvSpPr>
        <p:spPr>
          <a:xfrm>
            <a:off x="5397627" y="2131314"/>
            <a:ext cx="0" cy="196850"/>
          </a:xfrm>
          <a:custGeom>
            <a:avLst/>
            <a:gdLst/>
            <a:ahLst/>
            <a:cxnLst/>
            <a:rect l="l" t="t" r="r" b="b"/>
            <a:pathLst>
              <a:path h="196850">
                <a:moveTo>
                  <a:pt x="0" y="0"/>
                </a:moveTo>
                <a:lnTo>
                  <a:pt x="0" y="196596"/>
                </a:lnTo>
              </a:path>
            </a:pathLst>
          </a:custGeom>
          <a:ln w="38862">
            <a:solidFill>
              <a:srgbClr val="0000A8"/>
            </a:solidFill>
          </a:ln>
        </p:spPr>
        <p:txBody>
          <a:bodyPr wrap="square" lIns="0" tIns="0" rIns="0" bIns="0" rtlCol="0"/>
          <a:lstStyle/>
          <a:p>
            <a:endParaRPr/>
          </a:p>
        </p:txBody>
      </p:sp>
      <p:sp>
        <p:nvSpPr>
          <p:cNvPr id="166" name="object 166"/>
          <p:cNvSpPr/>
          <p:nvPr/>
        </p:nvSpPr>
        <p:spPr>
          <a:xfrm>
            <a:off x="5467730" y="2133600"/>
            <a:ext cx="0" cy="197485"/>
          </a:xfrm>
          <a:custGeom>
            <a:avLst/>
            <a:gdLst/>
            <a:ahLst/>
            <a:cxnLst/>
            <a:rect l="l" t="t" r="r" b="b"/>
            <a:pathLst>
              <a:path h="197485">
                <a:moveTo>
                  <a:pt x="0" y="0"/>
                </a:moveTo>
                <a:lnTo>
                  <a:pt x="0" y="197357"/>
                </a:lnTo>
              </a:path>
            </a:pathLst>
          </a:custGeom>
          <a:ln w="38862">
            <a:solidFill>
              <a:srgbClr val="0000A8"/>
            </a:solidFill>
          </a:ln>
        </p:spPr>
        <p:txBody>
          <a:bodyPr wrap="square" lIns="0" tIns="0" rIns="0" bIns="0" rtlCol="0"/>
          <a:lstStyle/>
          <a:p>
            <a:endParaRPr/>
          </a:p>
        </p:txBody>
      </p:sp>
      <p:sp>
        <p:nvSpPr>
          <p:cNvPr id="167" name="object 167"/>
          <p:cNvSpPr/>
          <p:nvPr/>
        </p:nvSpPr>
        <p:spPr>
          <a:xfrm>
            <a:off x="5537834" y="2131314"/>
            <a:ext cx="0" cy="198120"/>
          </a:xfrm>
          <a:custGeom>
            <a:avLst/>
            <a:gdLst/>
            <a:ahLst/>
            <a:cxnLst/>
            <a:rect l="l" t="t" r="r" b="b"/>
            <a:pathLst>
              <a:path h="198119">
                <a:moveTo>
                  <a:pt x="0" y="0"/>
                </a:moveTo>
                <a:lnTo>
                  <a:pt x="0" y="198120"/>
                </a:lnTo>
              </a:path>
            </a:pathLst>
          </a:custGeom>
          <a:ln w="38862">
            <a:solidFill>
              <a:srgbClr val="0000A8"/>
            </a:solidFill>
          </a:ln>
        </p:spPr>
        <p:txBody>
          <a:bodyPr wrap="square" lIns="0" tIns="0" rIns="0" bIns="0" rtlCol="0"/>
          <a:lstStyle/>
          <a:p>
            <a:endParaRPr/>
          </a:p>
        </p:txBody>
      </p:sp>
      <p:sp>
        <p:nvSpPr>
          <p:cNvPr id="168" name="object 168"/>
          <p:cNvSpPr/>
          <p:nvPr/>
        </p:nvSpPr>
        <p:spPr>
          <a:xfrm>
            <a:off x="5608320" y="2128266"/>
            <a:ext cx="0" cy="200025"/>
          </a:xfrm>
          <a:custGeom>
            <a:avLst/>
            <a:gdLst/>
            <a:ahLst/>
            <a:cxnLst/>
            <a:rect l="l" t="t" r="r" b="b"/>
            <a:pathLst>
              <a:path h="200025">
                <a:moveTo>
                  <a:pt x="0" y="0"/>
                </a:moveTo>
                <a:lnTo>
                  <a:pt x="0" y="199644"/>
                </a:lnTo>
              </a:path>
            </a:pathLst>
          </a:custGeom>
          <a:ln w="38100">
            <a:solidFill>
              <a:srgbClr val="0000A8"/>
            </a:solidFill>
          </a:ln>
        </p:spPr>
        <p:txBody>
          <a:bodyPr wrap="square" lIns="0" tIns="0" rIns="0" bIns="0" rtlCol="0"/>
          <a:lstStyle/>
          <a:p>
            <a:endParaRPr/>
          </a:p>
        </p:txBody>
      </p:sp>
      <p:sp>
        <p:nvSpPr>
          <p:cNvPr id="169" name="object 169"/>
          <p:cNvSpPr/>
          <p:nvPr/>
        </p:nvSpPr>
        <p:spPr>
          <a:xfrm>
            <a:off x="5678804" y="2122170"/>
            <a:ext cx="0" cy="200660"/>
          </a:xfrm>
          <a:custGeom>
            <a:avLst/>
            <a:gdLst/>
            <a:ahLst/>
            <a:cxnLst/>
            <a:rect l="l" t="t" r="r" b="b"/>
            <a:pathLst>
              <a:path h="200660">
                <a:moveTo>
                  <a:pt x="0" y="0"/>
                </a:moveTo>
                <a:lnTo>
                  <a:pt x="0" y="200405"/>
                </a:lnTo>
              </a:path>
            </a:pathLst>
          </a:custGeom>
          <a:ln w="38862">
            <a:solidFill>
              <a:srgbClr val="0000A8"/>
            </a:solidFill>
          </a:ln>
        </p:spPr>
        <p:txBody>
          <a:bodyPr wrap="square" lIns="0" tIns="0" rIns="0" bIns="0" rtlCol="0"/>
          <a:lstStyle/>
          <a:p>
            <a:endParaRPr/>
          </a:p>
        </p:txBody>
      </p:sp>
      <p:sp>
        <p:nvSpPr>
          <p:cNvPr id="170" name="object 170"/>
          <p:cNvSpPr/>
          <p:nvPr/>
        </p:nvSpPr>
        <p:spPr>
          <a:xfrm>
            <a:off x="5748909" y="2115311"/>
            <a:ext cx="0" cy="201295"/>
          </a:xfrm>
          <a:custGeom>
            <a:avLst/>
            <a:gdLst/>
            <a:ahLst/>
            <a:cxnLst/>
            <a:rect l="l" t="t" r="r" b="b"/>
            <a:pathLst>
              <a:path h="201294">
                <a:moveTo>
                  <a:pt x="0" y="0"/>
                </a:moveTo>
                <a:lnTo>
                  <a:pt x="0" y="201168"/>
                </a:lnTo>
              </a:path>
            </a:pathLst>
          </a:custGeom>
          <a:ln w="38862">
            <a:solidFill>
              <a:srgbClr val="0000A8"/>
            </a:solidFill>
          </a:ln>
        </p:spPr>
        <p:txBody>
          <a:bodyPr wrap="square" lIns="0" tIns="0" rIns="0" bIns="0" rtlCol="0"/>
          <a:lstStyle/>
          <a:p>
            <a:endParaRPr/>
          </a:p>
        </p:txBody>
      </p:sp>
      <p:sp>
        <p:nvSpPr>
          <p:cNvPr id="171" name="object 171"/>
          <p:cNvSpPr/>
          <p:nvPr/>
        </p:nvSpPr>
        <p:spPr>
          <a:xfrm>
            <a:off x="5819013" y="2109216"/>
            <a:ext cx="0" cy="203835"/>
          </a:xfrm>
          <a:custGeom>
            <a:avLst/>
            <a:gdLst/>
            <a:ahLst/>
            <a:cxnLst/>
            <a:rect l="l" t="t" r="r" b="b"/>
            <a:pathLst>
              <a:path h="203835">
                <a:moveTo>
                  <a:pt x="0" y="0"/>
                </a:moveTo>
                <a:lnTo>
                  <a:pt x="0" y="203453"/>
                </a:lnTo>
              </a:path>
            </a:pathLst>
          </a:custGeom>
          <a:ln w="38862">
            <a:solidFill>
              <a:srgbClr val="0000A8"/>
            </a:solidFill>
          </a:ln>
        </p:spPr>
        <p:txBody>
          <a:bodyPr wrap="square" lIns="0" tIns="0" rIns="0" bIns="0" rtlCol="0"/>
          <a:lstStyle/>
          <a:p>
            <a:endParaRPr/>
          </a:p>
        </p:txBody>
      </p:sp>
      <p:sp>
        <p:nvSpPr>
          <p:cNvPr id="172" name="object 172"/>
          <p:cNvSpPr/>
          <p:nvPr/>
        </p:nvSpPr>
        <p:spPr>
          <a:xfrm>
            <a:off x="5889497" y="2103882"/>
            <a:ext cx="0" cy="204470"/>
          </a:xfrm>
          <a:custGeom>
            <a:avLst/>
            <a:gdLst/>
            <a:ahLst/>
            <a:cxnLst/>
            <a:rect l="l" t="t" r="r" b="b"/>
            <a:pathLst>
              <a:path h="204469">
                <a:moveTo>
                  <a:pt x="0" y="0"/>
                </a:moveTo>
                <a:lnTo>
                  <a:pt x="0" y="204216"/>
                </a:lnTo>
              </a:path>
            </a:pathLst>
          </a:custGeom>
          <a:ln w="38100">
            <a:solidFill>
              <a:srgbClr val="0000A8"/>
            </a:solidFill>
          </a:ln>
        </p:spPr>
        <p:txBody>
          <a:bodyPr wrap="square" lIns="0" tIns="0" rIns="0" bIns="0" rtlCol="0"/>
          <a:lstStyle/>
          <a:p>
            <a:endParaRPr/>
          </a:p>
        </p:txBody>
      </p:sp>
      <p:sp>
        <p:nvSpPr>
          <p:cNvPr id="173" name="object 173"/>
          <p:cNvSpPr/>
          <p:nvPr/>
        </p:nvSpPr>
        <p:spPr>
          <a:xfrm>
            <a:off x="5959983" y="2099310"/>
            <a:ext cx="0" cy="205104"/>
          </a:xfrm>
          <a:custGeom>
            <a:avLst/>
            <a:gdLst/>
            <a:ahLst/>
            <a:cxnLst/>
            <a:rect l="l" t="t" r="r" b="b"/>
            <a:pathLst>
              <a:path h="205105">
                <a:moveTo>
                  <a:pt x="0" y="0"/>
                </a:moveTo>
                <a:lnTo>
                  <a:pt x="0" y="204977"/>
                </a:lnTo>
              </a:path>
            </a:pathLst>
          </a:custGeom>
          <a:ln w="38862">
            <a:solidFill>
              <a:srgbClr val="0000A8"/>
            </a:solidFill>
          </a:ln>
        </p:spPr>
        <p:txBody>
          <a:bodyPr wrap="square" lIns="0" tIns="0" rIns="0" bIns="0" rtlCol="0"/>
          <a:lstStyle/>
          <a:p>
            <a:endParaRPr/>
          </a:p>
        </p:txBody>
      </p:sp>
      <p:sp>
        <p:nvSpPr>
          <p:cNvPr id="174" name="object 174"/>
          <p:cNvSpPr/>
          <p:nvPr/>
        </p:nvSpPr>
        <p:spPr>
          <a:xfrm>
            <a:off x="6030086" y="2095500"/>
            <a:ext cx="0" cy="204470"/>
          </a:xfrm>
          <a:custGeom>
            <a:avLst/>
            <a:gdLst/>
            <a:ahLst/>
            <a:cxnLst/>
            <a:rect l="l" t="t" r="r" b="b"/>
            <a:pathLst>
              <a:path h="204469">
                <a:moveTo>
                  <a:pt x="0" y="0"/>
                </a:moveTo>
                <a:lnTo>
                  <a:pt x="0" y="204216"/>
                </a:lnTo>
              </a:path>
            </a:pathLst>
          </a:custGeom>
          <a:ln w="38862">
            <a:solidFill>
              <a:srgbClr val="0000A8"/>
            </a:solidFill>
          </a:ln>
        </p:spPr>
        <p:txBody>
          <a:bodyPr wrap="square" lIns="0" tIns="0" rIns="0" bIns="0" rtlCol="0"/>
          <a:lstStyle/>
          <a:p>
            <a:endParaRPr/>
          </a:p>
        </p:txBody>
      </p:sp>
      <p:sp>
        <p:nvSpPr>
          <p:cNvPr id="175" name="object 175"/>
          <p:cNvSpPr/>
          <p:nvPr/>
        </p:nvSpPr>
        <p:spPr>
          <a:xfrm>
            <a:off x="6100190" y="2089404"/>
            <a:ext cx="0" cy="205740"/>
          </a:xfrm>
          <a:custGeom>
            <a:avLst/>
            <a:gdLst/>
            <a:ahLst/>
            <a:cxnLst/>
            <a:rect l="l" t="t" r="r" b="b"/>
            <a:pathLst>
              <a:path h="205739">
                <a:moveTo>
                  <a:pt x="0" y="0"/>
                </a:moveTo>
                <a:lnTo>
                  <a:pt x="0" y="205740"/>
                </a:lnTo>
              </a:path>
            </a:pathLst>
          </a:custGeom>
          <a:ln w="38862">
            <a:solidFill>
              <a:srgbClr val="0000A8"/>
            </a:solidFill>
          </a:ln>
        </p:spPr>
        <p:txBody>
          <a:bodyPr wrap="square" lIns="0" tIns="0" rIns="0" bIns="0" rtlCol="0"/>
          <a:lstStyle/>
          <a:p>
            <a:endParaRPr/>
          </a:p>
        </p:txBody>
      </p:sp>
      <p:sp>
        <p:nvSpPr>
          <p:cNvPr id="176" name="object 176"/>
          <p:cNvSpPr/>
          <p:nvPr/>
        </p:nvSpPr>
        <p:spPr>
          <a:xfrm>
            <a:off x="6170676" y="2085594"/>
            <a:ext cx="0" cy="207645"/>
          </a:xfrm>
          <a:custGeom>
            <a:avLst/>
            <a:gdLst/>
            <a:ahLst/>
            <a:cxnLst/>
            <a:rect l="l" t="t" r="r" b="b"/>
            <a:pathLst>
              <a:path h="207644">
                <a:moveTo>
                  <a:pt x="0" y="0"/>
                </a:moveTo>
                <a:lnTo>
                  <a:pt x="0" y="207264"/>
                </a:lnTo>
              </a:path>
            </a:pathLst>
          </a:custGeom>
          <a:ln w="38100">
            <a:solidFill>
              <a:srgbClr val="0000A8"/>
            </a:solidFill>
          </a:ln>
        </p:spPr>
        <p:txBody>
          <a:bodyPr wrap="square" lIns="0" tIns="0" rIns="0" bIns="0" rtlCol="0"/>
          <a:lstStyle/>
          <a:p>
            <a:endParaRPr/>
          </a:p>
        </p:txBody>
      </p:sp>
      <p:sp>
        <p:nvSpPr>
          <p:cNvPr id="177" name="object 177"/>
          <p:cNvSpPr/>
          <p:nvPr/>
        </p:nvSpPr>
        <p:spPr>
          <a:xfrm>
            <a:off x="6241160" y="2079498"/>
            <a:ext cx="0" cy="208915"/>
          </a:xfrm>
          <a:custGeom>
            <a:avLst/>
            <a:gdLst/>
            <a:ahLst/>
            <a:cxnLst/>
            <a:rect l="l" t="t" r="r" b="b"/>
            <a:pathLst>
              <a:path h="208914">
                <a:moveTo>
                  <a:pt x="0" y="0"/>
                </a:moveTo>
                <a:lnTo>
                  <a:pt x="0" y="208788"/>
                </a:lnTo>
              </a:path>
            </a:pathLst>
          </a:custGeom>
          <a:ln w="38862">
            <a:solidFill>
              <a:srgbClr val="0000A8"/>
            </a:solidFill>
          </a:ln>
        </p:spPr>
        <p:txBody>
          <a:bodyPr wrap="square" lIns="0" tIns="0" rIns="0" bIns="0" rtlCol="0"/>
          <a:lstStyle/>
          <a:p>
            <a:endParaRPr/>
          </a:p>
        </p:txBody>
      </p:sp>
      <p:sp>
        <p:nvSpPr>
          <p:cNvPr id="178" name="object 178"/>
          <p:cNvSpPr/>
          <p:nvPr/>
        </p:nvSpPr>
        <p:spPr>
          <a:xfrm>
            <a:off x="6311265" y="2074164"/>
            <a:ext cx="0" cy="209550"/>
          </a:xfrm>
          <a:custGeom>
            <a:avLst/>
            <a:gdLst/>
            <a:ahLst/>
            <a:cxnLst/>
            <a:rect l="l" t="t" r="r" b="b"/>
            <a:pathLst>
              <a:path h="209550">
                <a:moveTo>
                  <a:pt x="0" y="0"/>
                </a:moveTo>
                <a:lnTo>
                  <a:pt x="0" y="209550"/>
                </a:lnTo>
              </a:path>
            </a:pathLst>
          </a:custGeom>
          <a:ln w="38862">
            <a:solidFill>
              <a:srgbClr val="0000A8"/>
            </a:solidFill>
          </a:ln>
        </p:spPr>
        <p:txBody>
          <a:bodyPr wrap="square" lIns="0" tIns="0" rIns="0" bIns="0" rtlCol="0"/>
          <a:lstStyle/>
          <a:p>
            <a:endParaRPr/>
          </a:p>
        </p:txBody>
      </p:sp>
      <p:sp>
        <p:nvSpPr>
          <p:cNvPr id="179" name="object 179"/>
          <p:cNvSpPr/>
          <p:nvPr/>
        </p:nvSpPr>
        <p:spPr>
          <a:xfrm>
            <a:off x="6381369" y="2069592"/>
            <a:ext cx="0" cy="210820"/>
          </a:xfrm>
          <a:custGeom>
            <a:avLst/>
            <a:gdLst/>
            <a:ahLst/>
            <a:cxnLst/>
            <a:rect l="l" t="t" r="r" b="b"/>
            <a:pathLst>
              <a:path h="210819">
                <a:moveTo>
                  <a:pt x="0" y="0"/>
                </a:moveTo>
                <a:lnTo>
                  <a:pt x="0" y="210311"/>
                </a:lnTo>
              </a:path>
            </a:pathLst>
          </a:custGeom>
          <a:ln w="38862">
            <a:solidFill>
              <a:srgbClr val="0000A8"/>
            </a:solidFill>
          </a:ln>
        </p:spPr>
        <p:txBody>
          <a:bodyPr wrap="square" lIns="0" tIns="0" rIns="0" bIns="0" rtlCol="0"/>
          <a:lstStyle/>
          <a:p>
            <a:endParaRPr/>
          </a:p>
        </p:txBody>
      </p:sp>
      <p:sp>
        <p:nvSpPr>
          <p:cNvPr id="180" name="object 180"/>
          <p:cNvSpPr/>
          <p:nvPr/>
        </p:nvSpPr>
        <p:spPr>
          <a:xfrm>
            <a:off x="6451472" y="2063495"/>
            <a:ext cx="0" cy="212090"/>
          </a:xfrm>
          <a:custGeom>
            <a:avLst/>
            <a:gdLst/>
            <a:ahLst/>
            <a:cxnLst/>
            <a:rect l="l" t="t" r="r" b="b"/>
            <a:pathLst>
              <a:path h="212089">
                <a:moveTo>
                  <a:pt x="0" y="0"/>
                </a:moveTo>
                <a:lnTo>
                  <a:pt x="0" y="211835"/>
                </a:lnTo>
              </a:path>
            </a:pathLst>
          </a:custGeom>
          <a:ln w="38862">
            <a:solidFill>
              <a:srgbClr val="0000A8"/>
            </a:solidFill>
          </a:ln>
        </p:spPr>
        <p:txBody>
          <a:bodyPr wrap="square" lIns="0" tIns="0" rIns="0" bIns="0" rtlCol="0"/>
          <a:lstStyle/>
          <a:p>
            <a:endParaRPr/>
          </a:p>
        </p:txBody>
      </p:sp>
      <p:sp>
        <p:nvSpPr>
          <p:cNvPr id="181" name="object 181"/>
          <p:cNvSpPr/>
          <p:nvPr/>
        </p:nvSpPr>
        <p:spPr>
          <a:xfrm>
            <a:off x="6516243" y="2059685"/>
            <a:ext cx="0" cy="211454"/>
          </a:xfrm>
          <a:custGeom>
            <a:avLst/>
            <a:gdLst/>
            <a:ahLst/>
            <a:cxnLst/>
            <a:rect l="l" t="t" r="r" b="b"/>
            <a:pathLst>
              <a:path h="211455">
                <a:moveTo>
                  <a:pt x="0" y="0"/>
                </a:moveTo>
                <a:lnTo>
                  <a:pt x="0" y="211074"/>
                </a:lnTo>
              </a:path>
            </a:pathLst>
          </a:custGeom>
          <a:ln w="26670">
            <a:solidFill>
              <a:srgbClr val="0000A8"/>
            </a:solidFill>
          </a:ln>
        </p:spPr>
        <p:txBody>
          <a:bodyPr wrap="square" lIns="0" tIns="0" rIns="0" bIns="0" rtlCol="0"/>
          <a:lstStyle/>
          <a:p>
            <a:endParaRPr/>
          </a:p>
        </p:txBody>
      </p:sp>
      <p:sp>
        <p:nvSpPr>
          <p:cNvPr id="182" name="object 182"/>
          <p:cNvSpPr/>
          <p:nvPr/>
        </p:nvSpPr>
        <p:spPr>
          <a:xfrm>
            <a:off x="2601467" y="2055114"/>
            <a:ext cx="3901440" cy="273050"/>
          </a:xfrm>
          <a:custGeom>
            <a:avLst/>
            <a:gdLst/>
            <a:ahLst/>
            <a:cxnLst/>
            <a:rect l="l" t="t" r="r" b="b"/>
            <a:pathLst>
              <a:path w="3901440" h="273050">
                <a:moveTo>
                  <a:pt x="31242" y="179069"/>
                </a:moveTo>
                <a:lnTo>
                  <a:pt x="0" y="270509"/>
                </a:lnTo>
                <a:lnTo>
                  <a:pt x="8382" y="272795"/>
                </a:lnTo>
                <a:lnTo>
                  <a:pt x="39624" y="181355"/>
                </a:lnTo>
                <a:lnTo>
                  <a:pt x="31242" y="179069"/>
                </a:lnTo>
                <a:close/>
              </a:path>
              <a:path w="3901440" h="273050">
                <a:moveTo>
                  <a:pt x="102108" y="134873"/>
                </a:moveTo>
                <a:lnTo>
                  <a:pt x="70866" y="177545"/>
                </a:lnTo>
                <a:lnTo>
                  <a:pt x="77724" y="182879"/>
                </a:lnTo>
                <a:lnTo>
                  <a:pt x="108966" y="140207"/>
                </a:lnTo>
                <a:lnTo>
                  <a:pt x="102108" y="134873"/>
                </a:lnTo>
                <a:close/>
              </a:path>
              <a:path w="3901440" h="273050">
                <a:moveTo>
                  <a:pt x="172212" y="83819"/>
                </a:moveTo>
                <a:lnTo>
                  <a:pt x="140970" y="134873"/>
                </a:lnTo>
                <a:lnTo>
                  <a:pt x="148590" y="139445"/>
                </a:lnTo>
                <a:lnTo>
                  <a:pt x="179832" y="88391"/>
                </a:lnTo>
                <a:lnTo>
                  <a:pt x="172212" y="83819"/>
                </a:lnTo>
                <a:close/>
              </a:path>
              <a:path w="3901440" h="273050">
                <a:moveTo>
                  <a:pt x="215646" y="81533"/>
                </a:moveTo>
                <a:lnTo>
                  <a:pt x="214122" y="89915"/>
                </a:lnTo>
                <a:lnTo>
                  <a:pt x="246126" y="94487"/>
                </a:lnTo>
                <a:lnTo>
                  <a:pt x="246888" y="86105"/>
                </a:lnTo>
                <a:lnTo>
                  <a:pt x="215646" y="81533"/>
                </a:lnTo>
                <a:close/>
              </a:path>
              <a:path w="3901440" h="273050">
                <a:moveTo>
                  <a:pt x="313182" y="38099"/>
                </a:moveTo>
                <a:lnTo>
                  <a:pt x="281178" y="87629"/>
                </a:lnTo>
                <a:lnTo>
                  <a:pt x="288798" y="92201"/>
                </a:lnTo>
                <a:lnTo>
                  <a:pt x="320040" y="42671"/>
                </a:lnTo>
                <a:lnTo>
                  <a:pt x="313182" y="38099"/>
                </a:lnTo>
                <a:close/>
              </a:path>
              <a:path w="3901440" h="273050">
                <a:moveTo>
                  <a:pt x="356616" y="35813"/>
                </a:moveTo>
                <a:lnTo>
                  <a:pt x="354330" y="44195"/>
                </a:lnTo>
                <a:lnTo>
                  <a:pt x="385572" y="55625"/>
                </a:lnTo>
                <a:lnTo>
                  <a:pt x="388620" y="47243"/>
                </a:lnTo>
                <a:lnTo>
                  <a:pt x="356616" y="35813"/>
                </a:lnTo>
                <a:close/>
              </a:path>
              <a:path w="3901440" h="273050">
                <a:moveTo>
                  <a:pt x="429768" y="49529"/>
                </a:moveTo>
                <a:lnTo>
                  <a:pt x="422148" y="53339"/>
                </a:lnTo>
                <a:lnTo>
                  <a:pt x="453390" y="116585"/>
                </a:lnTo>
                <a:lnTo>
                  <a:pt x="461010" y="112775"/>
                </a:lnTo>
                <a:lnTo>
                  <a:pt x="429768" y="49529"/>
                </a:lnTo>
                <a:close/>
              </a:path>
              <a:path w="3901440" h="273050">
                <a:moveTo>
                  <a:pt x="526542" y="100583"/>
                </a:moveTo>
                <a:lnTo>
                  <a:pt x="494538" y="110489"/>
                </a:lnTo>
                <a:lnTo>
                  <a:pt x="497586" y="118871"/>
                </a:lnTo>
                <a:lnTo>
                  <a:pt x="528828" y="108203"/>
                </a:lnTo>
                <a:lnTo>
                  <a:pt x="526542" y="100583"/>
                </a:lnTo>
                <a:close/>
              </a:path>
              <a:path w="3901440" h="273050">
                <a:moveTo>
                  <a:pt x="594360" y="60197"/>
                </a:moveTo>
                <a:lnTo>
                  <a:pt x="563118" y="102107"/>
                </a:lnTo>
                <a:lnTo>
                  <a:pt x="569976" y="107441"/>
                </a:lnTo>
                <a:lnTo>
                  <a:pt x="601218" y="65531"/>
                </a:lnTo>
                <a:lnTo>
                  <a:pt x="594360" y="60197"/>
                </a:lnTo>
                <a:close/>
              </a:path>
              <a:path w="3901440" h="273050">
                <a:moveTo>
                  <a:pt x="665988" y="39623"/>
                </a:moveTo>
                <a:lnTo>
                  <a:pt x="633984" y="59435"/>
                </a:lnTo>
                <a:lnTo>
                  <a:pt x="638556" y="66293"/>
                </a:lnTo>
                <a:lnTo>
                  <a:pt x="670560" y="46481"/>
                </a:lnTo>
                <a:lnTo>
                  <a:pt x="665988" y="39623"/>
                </a:lnTo>
                <a:close/>
              </a:path>
              <a:path w="3901440" h="273050">
                <a:moveTo>
                  <a:pt x="710946" y="41147"/>
                </a:moveTo>
                <a:lnTo>
                  <a:pt x="703326" y="44957"/>
                </a:lnTo>
                <a:lnTo>
                  <a:pt x="734568" y="112013"/>
                </a:lnTo>
                <a:lnTo>
                  <a:pt x="742188" y="108203"/>
                </a:lnTo>
                <a:lnTo>
                  <a:pt x="710946" y="41147"/>
                </a:lnTo>
                <a:close/>
              </a:path>
              <a:path w="3901440" h="273050">
                <a:moveTo>
                  <a:pt x="781050" y="108203"/>
                </a:moveTo>
                <a:lnTo>
                  <a:pt x="773430" y="112013"/>
                </a:lnTo>
                <a:lnTo>
                  <a:pt x="804672" y="182117"/>
                </a:lnTo>
                <a:lnTo>
                  <a:pt x="812292" y="178307"/>
                </a:lnTo>
                <a:lnTo>
                  <a:pt x="781050" y="108203"/>
                </a:lnTo>
                <a:close/>
              </a:path>
              <a:path w="3901440" h="273050">
                <a:moveTo>
                  <a:pt x="851154" y="177545"/>
                </a:moveTo>
                <a:lnTo>
                  <a:pt x="843534" y="182879"/>
                </a:lnTo>
                <a:lnTo>
                  <a:pt x="875538" y="228599"/>
                </a:lnTo>
                <a:lnTo>
                  <a:pt x="882396" y="223265"/>
                </a:lnTo>
                <a:lnTo>
                  <a:pt x="851154" y="177545"/>
                </a:lnTo>
                <a:close/>
              </a:path>
              <a:path w="3901440" h="273050">
                <a:moveTo>
                  <a:pt x="918972" y="221741"/>
                </a:moveTo>
                <a:lnTo>
                  <a:pt x="916686" y="230123"/>
                </a:lnTo>
                <a:lnTo>
                  <a:pt x="948690" y="236981"/>
                </a:lnTo>
                <a:lnTo>
                  <a:pt x="950214" y="228599"/>
                </a:lnTo>
                <a:lnTo>
                  <a:pt x="918972" y="221741"/>
                </a:lnTo>
                <a:close/>
              </a:path>
              <a:path w="3901440" h="273050">
                <a:moveTo>
                  <a:pt x="1017270" y="211073"/>
                </a:moveTo>
                <a:lnTo>
                  <a:pt x="986028" y="229361"/>
                </a:lnTo>
                <a:lnTo>
                  <a:pt x="989838" y="236981"/>
                </a:lnTo>
                <a:lnTo>
                  <a:pt x="1021842" y="217931"/>
                </a:lnTo>
                <a:lnTo>
                  <a:pt x="1017270" y="211073"/>
                </a:lnTo>
                <a:close/>
              </a:path>
              <a:path w="3901440" h="273050">
                <a:moveTo>
                  <a:pt x="1087374" y="189737"/>
                </a:moveTo>
                <a:lnTo>
                  <a:pt x="1056132" y="211073"/>
                </a:lnTo>
                <a:lnTo>
                  <a:pt x="1060704" y="217931"/>
                </a:lnTo>
                <a:lnTo>
                  <a:pt x="1091946" y="196595"/>
                </a:lnTo>
                <a:lnTo>
                  <a:pt x="1087374" y="189737"/>
                </a:lnTo>
                <a:close/>
              </a:path>
              <a:path w="3901440" h="273050">
                <a:moveTo>
                  <a:pt x="1157478" y="166877"/>
                </a:moveTo>
                <a:lnTo>
                  <a:pt x="1126236" y="189737"/>
                </a:lnTo>
                <a:lnTo>
                  <a:pt x="1130808" y="196595"/>
                </a:lnTo>
                <a:lnTo>
                  <a:pt x="1162812" y="173735"/>
                </a:lnTo>
                <a:lnTo>
                  <a:pt x="1157478" y="166877"/>
                </a:lnTo>
                <a:close/>
              </a:path>
              <a:path w="3901440" h="273050">
                <a:moveTo>
                  <a:pt x="1199388" y="166115"/>
                </a:moveTo>
                <a:lnTo>
                  <a:pt x="1198626" y="174497"/>
                </a:lnTo>
                <a:lnTo>
                  <a:pt x="1229868" y="179069"/>
                </a:lnTo>
                <a:lnTo>
                  <a:pt x="1230630" y="169925"/>
                </a:lnTo>
                <a:lnTo>
                  <a:pt x="1199388" y="166115"/>
                </a:lnTo>
                <a:close/>
              </a:path>
              <a:path w="3901440" h="273050">
                <a:moveTo>
                  <a:pt x="1298448" y="150875"/>
                </a:moveTo>
                <a:lnTo>
                  <a:pt x="1267206" y="170687"/>
                </a:lnTo>
                <a:lnTo>
                  <a:pt x="1271778" y="178307"/>
                </a:lnTo>
                <a:lnTo>
                  <a:pt x="1303020" y="158495"/>
                </a:lnTo>
                <a:lnTo>
                  <a:pt x="1298448" y="150875"/>
                </a:lnTo>
                <a:close/>
              </a:path>
              <a:path w="3901440" h="273050">
                <a:moveTo>
                  <a:pt x="1367028" y="102107"/>
                </a:moveTo>
                <a:lnTo>
                  <a:pt x="1335786" y="152399"/>
                </a:lnTo>
                <a:lnTo>
                  <a:pt x="1343406" y="156971"/>
                </a:lnTo>
                <a:lnTo>
                  <a:pt x="1374648" y="106679"/>
                </a:lnTo>
                <a:lnTo>
                  <a:pt x="1367028" y="102107"/>
                </a:lnTo>
                <a:close/>
              </a:path>
              <a:path w="3901440" h="273050">
                <a:moveTo>
                  <a:pt x="1439418" y="82295"/>
                </a:moveTo>
                <a:lnTo>
                  <a:pt x="1407414" y="100583"/>
                </a:lnTo>
                <a:lnTo>
                  <a:pt x="1411986" y="108203"/>
                </a:lnTo>
                <a:lnTo>
                  <a:pt x="1443228" y="89915"/>
                </a:lnTo>
                <a:lnTo>
                  <a:pt x="1439418" y="82295"/>
                </a:lnTo>
                <a:close/>
              </a:path>
              <a:path w="3901440" h="273050">
                <a:moveTo>
                  <a:pt x="1481328" y="81533"/>
                </a:moveTo>
                <a:lnTo>
                  <a:pt x="1479042" y="89915"/>
                </a:lnTo>
                <a:lnTo>
                  <a:pt x="1510284" y="98297"/>
                </a:lnTo>
                <a:lnTo>
                  <a:pt x="1512570" y="90677"/>
                </a:lnTo>
                <a:lnTo>
                  <a:pt x="1481328" y="81533"/>
                </a:lnTo>
                <a:close/>
              </a:path>
              <a:path w="3901440" h="273050">
                <a:moveTo>
                  <a:pt x="1552956" y="90677"/>
                </a:moveTo>
                <a:lnTo>
                  <a:pt x="1547622" y="98297"/>
                </a:lnTo>
                <a:lnTo>
                  <a:pt x="1579626" y="118109"/>
                </a:lnTo>
                <a:lnTo>
                  <a:pt x="1584198" y="111251"/>
                </a:lnTo>
                <a:lnTo>
                  <a:pt x="1552956" y="90677"/>
                </a:lnTo>
                <a:close/>
              </a:path>
              <a:path w="3901440" h="273050">
                <a:moveTo>
                  <a:pt x="1621536" y="110489"/>
                </a:moveTo>
                <a:lnTo>
                  <a:pt x="1620012" y="118871"/>
                </a:lnTo>
                <a:lnTo>
                  <a:pt x="1651254" y="124205"/>
                </a:lnTo>
                <a:lnTo>
                  <a:pt x="1652777" y="115823"/>
                </a:lnTo>
                <a:lnTo>
                  <a:pt x="1621536" y="110489"/>
                </a:lnTo>
                <a:close/>
              </a:path>
              <a:path w="3901440" h="273050">
                <a:moveTo>
                  <a:pt x="1722120" y="114299"/>
                </a:moveTo>
                <a:lnTo>
                  <a:pt x="1690878" y="115823"/>
                </a:lnTo>
                <a:lnTo>
                  <a:pt x="1690878" y="124205"/>
                </a:lnTo>
                <a:lnTo>
                  <a:pt x="1722882" y="123443"/>
                </a:lnTo>
                <a:lnTo>
                  <a:pt x="1722120" y="114299"/>
                </a:lnTo>
                <a:close/>
              </a:path>
              <a:path w="3901440" h="273050">
                <a:moveTo>
                  <a:pt x="1763268" y="115061"/>
                </a:moveTo>
                <a:lnTo>
                  <a:pt x="1758696" y="122681"/>
                </a:lnTo>
                <a:lnTo>
                  <a:pt x="1789938" y="144017"/>
                </a:lnTo>
                <a:lnTo>
                  <a:pt x="1795272" y="136397"/>
                </a:lnTo>
                <a:lnTo>
                  <a:pt x="1763268" y="115061"/>
                </a:lnTo>
                <a:close/>
              </a:path>
              <a:path w="3901440" h="273050">
                <a:moveTo>
                  <a:pt x="1831848" y="135635"/>
                </a:moveTo>
                <a:lnTo>
                  <a:pt x="1830324" y="144779"/>
                </a:lnTo>
                <a:lnTo>
                  <a:pt x="1862328" y="150113"/>
                </a:lnTo>
                <a:lnTo>
                  <a:pt x="1863852" y="141731"/>
                </a:lnTo>
                <a:lnTo>
                  <a:pt x="1831848" y="135635"/>
                </a:lnTo>
                <a:close/>
              </a:path>
              <a:path w="3901440" h="273050">
                <a:moveTo>
                  <a:pt x="1933194" y="141731"/>
                </a:moveTo>
                <a:lnTo>
                  <a:pt x="1901952" y="141731"/>
                </a:lnTo>
                <a:lnTo>
                  <a:pt x="1901952" y="150113"/>
                </a:lnTo>
                <a:lnTo>
                  <a:pt x="1933194" y="150113"/>
                </a:lnTo>
                <a:lnTo>
                  <a:pt x="1933194" y="141731"/>
                </a:lnTo>
                <a:close/>
              </a:path>
              <a:path w="3901440" h="273050">
                <a:moveTo>
                  <a:pt x="2003298" y="138683"/>
                </a:moveTo>
                <a:lnTo>
                  <a:pt x="1971294" y="141731"/>
                </a:lnTo>
                <a:lnTo>
                  <a:pt x="1972056" y="150113"/>
                </a:lnTo>
                <a:lnTo>
                  <a:pt x="2004060" y="147065"/>
                </a:lnTo>
                <a:lnTo>
                  <a:pt x="2003298" y="138683"/>
                </a:lnTo>
                <a:close/>
              </a:path>
              <a:path w="3901440" h="273050">
                <a:moveTo>
                  <a:pt x="2073402" y="134873"/>
                </a:moveTo>
                <a:lnTo>
                  <a:pt x="2041398" y="138683"/>
                </a:lnTo>
                <a:lnTo>
                  <a:pt x="2042922" y="147065"/>
                </a:lnTo>
                <a:lnTo>
                  <a:pt x="2074164" y="143255"/>
                </a:lnTo>
                <a:lnTo>
                  <a:pt x="2073402" y="134873"/>
                </a:lnTo>
                <a:close/>
              </a:path>
              <a:path w="3901440" h="273050">
                <a:moveTo>
                  <a:pt x="2143506" y="128777"/>
                </a:moveTo>
                <a:lnTo>
                  <a:pt x="2111502" y="134873"/>
                </a:lnTo>
                <a:lnTo>
                  <a:pt x="2113026" y="143255"/>
                </a:lnTo>
                <a:lnTo>
                  <a:pt x="2145030" y="137159"/>
                </a:lnTo>
                <a:lnTo>
                  <a:pt x="2143506" y="128777"/>
                </a:lnTo>
                <a:close/>
              </a:path>
              <a:path w="3901440" h="273050">
                <a:moveTo>
                  <a:pt x="2213610" y="121919"/>
                </a:moveTo>
                <a:lnTo>
                  <a:pt x="2181606" y="128777"/>
                </a:lnTo>
                <a:lnTo>
                  <a:pt x="2183892" y="137159"/>
                </a:lnTo>
                <a:lnTo>
                  <a:pt x="2215134" y="130301"/>
                </a:lnTo>
                <a:lnTo>
                  <a:pt x="2213610" y="121919"/>
                </a:lnTo>
                <a:close/>
              </a:path>
              <a:path w="3901440" h="273050">
                <a:moveTo>
                  <a:pt x="2283714" y="113537"/>
                </a:moveTo>
                <a:lnTo>
                  <a:pt x="2251710" y="121919"/>
                </a:lnTo>
                <a:lnTo>
                  <a:pt x="2253996" y="130301"/>
                </a:lnTo>
                <a:lnTo>
                  <a:pt x="2286000" y="121157"/>
                </a:lnTo>
                <a:lnTo>
                  <a:pt x="2283714" y="113537"/>
                </a:lnTo>
                <a:close/>
              </a:path>
              <a:path w="3901440" h="273050">
                <a:moveTo>
                  <a:pt x="2353818" y="103631"/>
                </a:moveTo>
                <a:lnTo>
                  <a:pt x="2321814" y="113537"/>
                </a:lnTo>
                <a:lnTo>
                  <a:pt x="2324862" y="121157"/>
                </a:lnTo>
                <a:lnTo>
                  <a:pt x="2356104" y="111251"/>
                </a:lnTo>
                <a:lnTo>
                  <a:pt x="2353818" y="103631"/>
                </a:lnTo>
                <a:close/>
              </a:path>
              <a:path w="3901440" h="273050">
                <a:moveTo>
                  <a:pt x="2424684" y="96011"/>
                </a:moveTo>
                <a:lnTo>
                  <a:pt x="2392680" y="102869"/>
                </a:lnTo>
                <a:lnTo>
                  <a:pt x="2394966" y="111251"/>
                </a:lnTo>
                <a:lnTo>
                  <a:pt x="2426208" y="104393"/>
                </a:lnTo>
                <a:lnTo>
                  <a:pt x="2424684" y="96011"/>
                </a:lnTo>
                <a:close/>
              </a:path>
              <a:path w="3901440" h="273050">
                <a:moveTo>
                  <a:pt x="2494788" y="91439"/>
                </a:moveTo>
                <a:lnTo>
                  <a:pt x="2463546" y="96011"/>
                </a:lnTo>
                <a:lnTo>
                  <a:pt x="2464308" y="104393"/>
                </a:lnTo>
                <a:lnTo>
                  <a:pt x="2496312" y="99821"/>
                </a:lnTo>
                <a:lnTo>
                  <a:pt x="2494788" y="91439"/>
                </a:lnTo>
                <a:close/>
              </a:path>
              <a:path w="3901440" h="273050">
                <a:moveTo>
                  <a:pt x="2564892" y="86105"/>
                </a:moveTo>
                <a:lnTo>
                  <a:pt x="2533650" y="91439"/>
                </a:lnTo>
                <a:lnTo>
                  <a:pt x="2535174" y="99821"/>
                </a:lnTo>
                <a:lnTo>
                  <a:pt x="2566416" y="94487"/>
                </a:lnTo>
                <a:lnTo>
                  <a:pt x="2564892" y="86105"/>
                </a:lnTo>
                <a:close/>
              </a:path>
              <a:path w="3901440" h="273050">
                <a:moveTo>
                  <a:pt x="2634996" y="78485"/>
                </a:moveTo>
                <a:lnTo>
                  <a:pt x="2603754" y="86105"/>
                </a:lnTo>
                <a:lnTo>
                  <a:pt x="2605278" y="94487"/>
                </a:lnTo>
                <a:lnTo>
                  <a:pt x="2637282" y="86867"/>
                </a:lnTo>
                <a:lnTo>
                  <a:pt x="2634996" y="78485"/>
                </a:lnTo>
                <a:close/>
              </a:path>
              <a:path w="3901440" h="273050">
                <a:moveTo>
                  <a:pt x="2705862" y="73151"/>
                </a:moveTo>
                <a:lnTo>
                  <a:pt x="2673858" y="78485"/>
                </a:lnTo>
                <a:lnTo>
                  <a:pt x="2675382" y="87629"/>
                </a:lnTo>
                <a:lnTo>
                  <a:pt x="2707386" y="81533"/>
                </a:lnTo>
                <a:lnTo>
                  <a:pt x="2705862" y="73151"/>
                </a:lnTo>
                <a:close/>
              </a:path>
              <a:path w="3901440" h="273050">
                <a:moveTo>
                  <a:pt x="2776728" y="71627"/>
                </a:moveTo>
                <a:lnTo>
                  <a:pt x="2744724" y="73151"/>
                </a:lnTo>
                <a:lnTo>
                  <a:pt x="2745486" y="81533"/>
                </a:lnTo>
                <a:lnTo>
                  <a:pt x="2776728" y="80009"/>
                </a:lnTo>
                <a:lnTo>
                  <a:pt x="2776728" y="71627"/>
                </a:lnTo>
                <a:close/>
              </a:path>
              <a:path w="3901440" h="273050">
                <a:moveTo>
                  <a:pt x="2815590" y="71627"/>
                </a:moveTo>
                <a:lnTo>
                  <a:pt x="2814828" y="80009"/>
                </a:lnTo>
                <a:lnTo>
                  <a:pt x="2846832" y="83057"/>
                </a:lnTo>
                <a:lnTo>
                  <a:pt x="2847594" y="74675"/>
                </a:lnTo>
                <a:lnTo>
                  <a:pt x="2815590" y="71627"/>
                </a:lnTo>
                <a:close/>
              </a:path>
              <a:path w="3901440" h="273050">
                <a:moveTo>
                  <a:pt x="2916936" y="71627"/>
                </a:moveTo>
                <a:lnTo>
                  <a:pt x="2884932" y="74675"/>
                </a:lnTo>
                <a:lnTo>
                  <a:pt x="2886456" y="83057"/>
                </a:lnTo>
                <a:lnTo>
                  <a:pt x="2917698" y="80009"/>
                </a:lnTo>
                <a:lnTo>
                  <a:pt x="2916936" y="71627"/>
                </a:lnTo>
                <a:close/>
              </a:path>
              <a:path w="3901440" h="273050">
                <a:moveTo>
                  <a:pt x="2987040" y="68579"/>
                </a:moveTo>
                <a:lnTo>
                  <a:pt x="2955798" y="71627"/>
                </a:lnTo>
                <a:lnTo>
                  <a:pt x="2956560" y="80009"/>
                </a:lnTo>
                <a:lnTo>
                  <a:pt x="2987802" y="76961"/>
                </a:lnTo>
                <a:lnTo>
                  <a:pt x="2987040" y="68579"/>
                </a:lnTo>
                <a:close/>
              </a:path>
              <a:path w="3901440" h="273050">
                <a:moveTo>
                  <a:pt x="3057144" y="63245"/>
                </a:moveTo>
                <a:lnTo>
                  <a:pt x="3025140" y="68579"/>
                </a:lnTo>
                <a:lnTo>
                  <a:pt x="3026664" y="76961"/>
                </a:lnTo>
                <a:lnTo>
                  <a:pt x="3058668" y="71627"/>
                </a:lnTo>
                <a:lnTo>
                  <a:pt x="3057144" y="63245"/>
                </a:lnTo>
                <a:close/>
              </a:path>
              <a:path w="3901440" h="273050">
                <a:moveTo>
                  <a:pt x="3127248" y="55625"/>
                </a:moveTo>
                <a:lnTo>
                  <a:pt x="3095244" y="63245"/>
                </a:lnTo>
                <a:lnTo>
                  <a:pt x="3097530" y="71627"/>
                </a:lnTo>
                <a:lnTo>
                  <a:pt x="3128772" y="64007"/>
                </a:lnTo>
                <a:lnTo>
                  <a:pt x="3127248" y="55625"/>
                </a:lnTo>
                <a:close/>
              </a:path>
              <a:path w="3901440" h="273050">
                <a:moveTo>
                  <a:pt x="3197352" y="50291"/>
                </a:moveTo>
                <a:lnTo>
                  <a:pt x="3166110" y="55625"/>
                </a:lnTo>
                <a:lnTo>
                  <a:pt x="3167634" y="64769"/>
                </a:lnTo>
                <a:lnTo>
                  <a:pt x="3198876" y="58673"/>
                </a:lnTo>
                <a:lnTo>
                  <a:pt x="3197352" y="50291"/>
                </a:lnTo>
                <a:close/>
              </a:path>
              <a:path w="3901440" h="273050">
                <a:moveTo>
                  <a:pt x="3268218" y="44195"/>
                </a:moveTo>
                <a:lnTo>
                  <a:pt x="3236214" y="50291"/>
                </a:lnTo>
                <a:lnTo>
                  <a:pt x="3237738" y="58673"/>
                </a:lnTo>
                <a:lnTo>
                  <a:pt x="3269742" y="53339"/>
                </a:lnTo>
                <a:lnTo>
                  <a:pt x="3268218" y="44195"/>
                </a:lnTo>
                <a:close/>
              </a:path>
              <a:path w="3901440" h="273050">
                <a:moveTo>
                  <a:pt x="3338322" y="40385"/>
                </a:moveTo>
                <a:lnTo>
                  <a:pt x="3307079" y="44195"/>
                </a:lnTo>
                <a:lnTo>
                  <a:pt x="3307841" y="53339"/>
                </a:lnTo>
                <a:lnTo>
                  <a:pt x="3339846" y="48767"/>
                </a:lnTo>
                <a:lnTo>
                  <a:pt x="3338322" y="40385"/>
                </a:lnTo>
                <a:close/>
              </a:path>
              <a:path w="3901440" h="273050">
                <a:moveTo>
                  <a:pt x="3408426" y="35813"/>
                </a:moveTo>
                <a:lnTo>
                  <a:pt x="3377184" y="40385"/>
                </a:lnTo>
                <a:lnTo>
                  <a:pt x="3377946" y="48767"/>
                </a:lnTo>
                <a:lnTo>
                  <a:pt x="3409950" y="44195"/>
                </a:lnTo>
                <a:lnTo>
                  <a:pt x="3408426" y="35813"/>
                </a:lnTo>
                <a:close/>
              </a:path>
              <a:path w="3901440" h="273050">
                <a:moveTo>
                  <a:pt x="3478529" y="30479"/>
                </a:moveTo>
                <a:lnTo>
                  <a:pt x="3447288" y="35813"/>
                </a:lnTo>
                <a:lnTo>
                  <a:pt x="3448812" y="44195"/>
                </a:lnTo>
                <a:lnTo>
                  <a:pt x="3480054" y="38861"/>
                </a:lnTo>
                <a:lnTo>
                  <a:pt x="3478529" y="30479"/>
                </a:lnTo>
                <a:close/>
              </a:path>
              <a:path w="3901440" h="273050">
                <a:moveTo>
                  <a:pt x="3549396" y="25907"/>
                </a:moveTo>
                <a:lnTo>
                  <a:pt x="3517391" y="30479"/>
                </a:lnTo>
                <a:lnTo>
                  <a:pt x="3518916" y="38861"/>
                </a:lnTo>
                <a:lnTo>
                  <a:pt x="3550158" y="34289"/>
                </a:lnTo>
                <a:lnTo>
                  <a:pt x="3549396" y="25907"/>
                </a:lnTo>
                <a:close/>
              </a:path>
              <a:path w="3901440" h="273050">
                <a:moveTo>
                  <a:pt x="3619500" y="20573"/>
                </a:moveTo>
                <a:lnTo>
                  <a:pt x="3587496" y="25907"/>
                </a:lnTo>
                <a:lnTo>
                  <a:pt x="3589020" y="34289"/>
                </a:lnTo>
                <a:lnTo>
                  <a:pt x="3621024" y="28955"/>
                </a:lnTo>
                <a:lnTo>
                  <a:pt x="3619500" y="20573"/>
                </a:lnTo>
                <a:close/>
              </a:path>
              <a:path w="3901440" h="273050">
                <a:moveTo>
                  <a:pt x="3689604" y="14477"/>
                </a:moveTo>
                <a:lnTo>
                  <a:pt x="3658362" y="20573"/>
                </a:lnTo>
                <a:lnTo>
                  <a:pt x="3659886" y="28955"/>
                </a:lnTo>
                <a:lnTo>
                  <a:pt x="3691128" y="22859"/>
                </a:lnTo>
                <a:lnTo>
                  <a:pt x="3689604" y="14477"/>
                </a:lnTo>
                <a:close/>
              </a:path>
              <a:path w="3901440" h="273050">
                <a:moveTo>
                  <a:pt x="3759708" y="9905"/>
                </a:moveTo>
                <a:lnTo>
                  <a:pt x="3728466" y="14477"/>
                </a:lnTo>
                <a:lnTo>
                  <a:pt x="3729990" y="22859"/>
                </a:lnTo>
                <a:lnTo>
                  <a:pt x="3761232" y="19049"/>
                </a:lnTo>
                <a:lnTo>
                  <a:pt x="3759708" y="9905"/>
                </a:lnTo>
                <a:close/>
              </a:path>
              <a:path w="3901440" h="273050">
                <a:moveTo>
                  <a:pt x="3829812" y="4571"/>
                </a:moveTo>
                <a:lnTo>
                  <a:pt x="3798570" y="9905"/>
                </a:lnTo>
                <a:lnTo>
                  <a:pt x="3800094" y="18287"/>
                </a:lnTo>
                <a:lnTo>
                  <a:pt x="3832098" y="12953"/>
                </a:lnTo>
                <a:lnTo>
                  <a:pt x="3829812" y="4571"/>
                </a:lnTo>
                <a:close/>
              </a:path>
              <a:path w="3901440" h="273050">
                <a:moveTo>
                  <a:pt x="3900678" y="0"/>
                </a:moveTo>
                <a:lnTo>
                  <a:pt x="3869436" y="4571"/>
                </a:lnTo>
                <a:lnTo>
                  <a:pt x="3870198" y="12953"/>
                </a:lnTo>
                <a:lnTo>
                  <a:pt x="3901440" y="8381"/>
                </a:lnTo>
                <a:lnTo>
                  <a:pt x="3900678" y="0"/>
                </a:lnTo>
                <a:close/>
              </a:path>
            </a:pathLst>
          </a:custGeom>
          <a:solidFill>
            <a:srgbClr val="000000"/>
          </a:solidFill>
        </p:spPr>
        <p:txBody>
          <a:bodyPr wrap="square" lIns="0" tIns="0" rIns="0" bIns="0" rtlCol="0"/>
          <a:lstStyle/>
          <a:p>
            <a:endParaRPr/>
          </a:p>
        </p:txBody>
      </p:sp>
      <p:sp>
        <p:nvSpPr>
          <p:cNvPr id="183" name="object 183"/>
          <p:cNvSpPr/>
          <p:nvPr/>
        </p:nvSpPr>
        <p:spPr>
          <a:xfrm>
            <a:off x="2594610" y="2161032"/>
            <a:ext cx="0" cy="166370"/>
          </a:xfrm>
          <a:custGeom>
            <a:avLst/>
            <a:gdLst/>
            <a:ahLst/>
            <a:cxnLst/>
            <a:rect l="l" t="t" r="r" b="b"/>
            <a:pathLst>
              <a:path h="166369">
                <a:moveTo>
                  <a:pt x="0" y="0"/>
                </a:moveTo>
                <a:lnTo>
                  <a:pt x="0" y="166116"/>
                </a:lnTo>
              </a:path>
            </a:pathLst>
          </a:custGeom>
          <a:ln w="21336">
            <a:solidFill>
              <a:srgbClr val="487BBB"/>
            </a:solidFill>
          </a:ln>
        </p:spPr>
        <p:txBody>
          <a:bodyPr wrap="square" lIns="0" tIns="0" rIns="0" bIns="0" rtlCol="0"/>
          <a:lstStyle/>
          <a:p>
            <a:endParaRPr/>
          </a:p>
        </p:txBody>
      </p:sp>
      <p:sp>
        <p:nvSpPr>
          <p:cNvPr id="184" name="object 184"/>
          <p:cNvSpPr/>
          <p:nvPr/>
        </p:nvSpPr>
        <p:spPr>
          <a:xfrm>
            <a:off x="2656713" y="2069592"/>
            <a:ext cx="0" cy="166370"/>
          </a:xfrm>
          <a:custGeom>
            <a:avLst/>
            <a:gdLst/>
            <a:ahLst/>
            <a:cxnLst/>
            <a:rect l="l" t="t" r="r" b="b"/>
            <a:pathLst>
              <a:path h="166369">
                <a:moveTo>
                  <a:pt x="0" y="0"/>
                </a:moveTo>
                <a:lnTo>
                  <a:pt x="0" y="166116"/>
                </a:lnTo>
              </a:path>
            </a:pathLst>
          </a:custGeom>
          <a:ln w="38862">
            <a:solidFill>
              <a:srgbClr val="487BBB"/>
            </a:solidFill>
          </a:ln>
        </p:spPr>
        <p:txBody>
          <a:bodyPr wrap="square" lIns="0" tIns="0" rIns="0" bIns="0" rtlCol="0"/>
          <a:lstStyle/>
          <a:p>
            <a:endParaRPr/>
          </a:p>
        </p:txBody>
      </p:sp>
      <p:sp>
        <p:nvSpPr>
          <p:cNvPr id="185" name="object 185"/>
          <p:cNvSpPr/>
          <p:nvPr/>
        </p:nvSpPr>
        <p:spPr>
          <a:xfrm>
            <a:off x="2726817" y="2025395"/>
            <a:ext cx="0" cy="167005"/>
          </a:xfrm>
          <a:custGeom>
            <a:avLst/>
            <a:gdLst/>
            <a:ahLst/>
            <a:cxnLst/>
            <a:rect l="l" t="t" r="r" b="b"/>
            <a:pathLst>
              <a:path h="167005">
                <a:moveTo>
                  <a:pt x="0" y="0"/>
                </a:moveTo>
                <a:lnTo>
                  <a:pt x="0" y="166877"/>
                </a:lnTo>
              </a:path>
            </a:pathLst>
          </a:custGeom>
          <a:ln w="38862">
            <a:solidFill>
              <a:srgbClr val="487BBB"/>
            </a:solidFill>
          </a:ln>
        </p:spPr>
        <p:txBody>
          <a:bodyPr wrap="square" lIns="0" tIns="0" rIns="0" bIns="0" rtlCol="0"/>
          <a:lstStyle/>
          <a:p>
            <a:endParaRPr/>
          </a:p>
        </p:txBody>
      </p:sp>
      <p:sp>
        <p:nvSpPr>
          <p:cNvPr id="186" name="object 186"/>
          <p:cNvSpPr/>
          <p:nvPr/>
        </p:nvSpPr>
        <p:spPr>
          <a:xfrm>
            <a:off x="2796920" y="1972055"/>
            <a:ext cx="0" cy="169545"/>
          </a:xfrm>
          <a:custGeom>
            <a:avLst/>
            <a:gdLst/>
            <a:ahLst/>
            <a:cxnLst/>
            <a:rect l="l" t="t" r="r" b="b"/>
            <a:pathLst>
              <a:path h="169544">
                <a:moveTo>
                  <a:pt x="0" y="0"/>
                </a:moveTo>
                <a:lnTo>
                  <a:pt x="0" y="169164"/>
                </a:lnTo>
              </a:path>
            </a:pathLst>
          </a:custGeom>
          <a:ln w="38862">
            <a:solidFill>
              <a:srgbClr val="487BBB"/>
            </a:solidFill>
          </a:ln>
        </p:spPr>
        <p:txBody>
          <a:bodyPr wrap="square" lIns="0" tIns="0" rIns="0" bIns="0" rtlCol="0"/>
          <a:lstStyle/>
          <a:p>
            <a:endParaRPr/>
          </a:p>
        </p:txBody>
      </p:sp>
      <p:sp>
        <p:nvSpPr>
          <p:cNvPr id="187" name="object 187"/>
          <p:cNvSpPr/>
          <p:nvPr/>
        </p:nvSpPr>
        <p:spPr>
          <a:xfrm>
            <a:off x="2867025" y="1978151"/>
            <a:ext cx="0" cy="167005"/>
          </a:xfrm>
          <a:custGeom>
            <a:avLst/>
            <a:gdLst/>
            <a:ahLst/>
            <a:cxnLst/>
            <a:rect l="l" t="t" r="r" b="b"/>
            <a:pathLst>
              <a:path h="167005">
                <a:moveTo>
                  <a:pt x="0" y="0"/>
                </a:moveTo>
                <a:lnTo>
                  <a:pt x="0" y="166877"/>
                </a:lnTo>
              </a:path>
            </a:pathLst>
          </a:custGeom>
          <a:ln w="38862">
            <a:solidFill>
              <a:srgbClr val="487BBB"/>
            </a:solidFill>
          </a:ln>
        </p:spPr>
        <p:txBody>
          <a:bodyPr wrap="square" lIns="0" tIns="0" rIns="0" bIns="0" rtlCol="0"/>
          <a:lstStyle/>
          <a:p>
            <a:endParaRPr/>
          </a:p>
        </p:txBody>
      </p:sp>
      <p:sp>
        <p:nvSpPr>
          <p:cNvPr id="188" name="object 188"/>
          <p:cNvSpPr/>
          <p:nvPr/>
        </p:nvSpPr>
        <p:spPr>
          <a:xfrm>
            <a:off x="2937510" y="1926335"/>
            <a:ext cx="0" cy="169545"/>
          </a:xfrm>
          <a:custGeom>
            <a:avLst/>
            <a:gdLst/>
            <a:ahLst/>
            <a:cxnLst/>
            <a:rect l="l" t="t" r="r" b="b"/>
            <a:pathLst>
              <a:path h="169544">
                <a:moveTo>
                  <a:pt x="0" y="0"/>
                </a:moveTo>
                <a:lnTo>
                  <a:pt x="0" y="169164"/>
                </a:lnTo>
              </a:path>
            </a:pathLst>
          </a:custGeom>
          <a:ln w="38100">
            <a:solidFill>
              <a:srgbClr val="487BBB"/>
            </a:solidFill>
          </a:ln>
        </p:spPr>
        <p:txBody>
          <a:bodyPr wrap="square" lIns="0" tIns="0" rIns="0" bIns="0" rtlCol="0"/>
          <a:lstStyle/>
          <a:p>
            <a:endParaRPr/>
          </a:p>
        </p:txBody>
      </p:sp>
      <p:sp>
        <p:nvSpPr>
          <p:cNvPr id="189" name="object 189"/>
          <p:cNvSpPr/>
          <p:nvPr/>
        </p:nvSpPr>
        <p:spPr>
          <a:xfrm>
            <a:off x="3007995" y="1937766"/>
            <a:ext cx="0" cy="169545"/>
          </a:xfrm>
          <a:custGeom>
            <a:avLst/>
            <a:gdLst/>
            <a:ahLst/>
            <a:cxnLst/>
            <a:rect l="l" t="t" r="r" b="b"/>
            <a:pathLst>
              <a:path h="169544">
                <a:moveTo>
                  <a:pt x="0" y="0"/>
                </a:moveTo>
                <a:lnTo>
                  <a:pt x="0" y="169164"/>
                </a:lnTo>
              </a:path>
            </a:pathLst>
          </a:custGeom>
          <a:ln w="38862">
            <a:solidFill>
              <a:srgbClr val="487BBB"/>
            </a:solidFill>
          </a:ln>
        </p:spPr>
        <p:txBody>
          <a:bodyPr wrap="square" lIns="0" tIns="0" rIns="0" bIns="0" rtlCol="0"/>
          <a:lstStyle/>
          <a:p>
            <a:endParaRPr/>
          </a:p>
        </p:txBody>
      </p:sp>
      <p:sp>
        <p:nvSpPr>
          <p:cNvPr id="190" name="object 190"/>
          <p:cNvSpPr/>
          <p:nvPr/>
        </p:nvSpPr>
        <p:spPr>
          <a:xfrm>
            <a:off x="3078098" y="2002535"/>
            <a:ext cx="0" cy="167005"/>
          </a:xfrm>
          <a:custGeom>
            <a:avLst/>
            <a:gdLst/>
            <a:ahLst/>
            <a:cxnLst/>
            <a:rect l="l" t="t" r="r" b="b"/>
            <a:pathLst>
              <a:path h="167005">
                <a:moveTo>
                  <a:pt x="0" y="0"/>
                </a:moveTo>
                <a:lnTo>
                  <a:pt x="0" y="166877"/>
                </a:lnTo>
              </a:path>
            </a:pathLst>
          </a:custGeom>
          <a:ln w="38862">
            <a:solidFill>
              <a:srgbClr val="487BBB"/>
            </a:solidFill>
          </a:ln>
        </p:spPr>
        <p:txBody>
          <a:bodyPr wrap="square" lIns="0" tIns="0" rIns="0" bIns="0" rtlCol="0"/>
          <a:lstStyle/>
          <a:p>
            <a:endParaRPr/>
          </a:p>
        </p:txBody>
      </p:sp>
      <p:sp>
        <p:nvSpPr>
          <p:cNvPr id="191" name="object 191"/>
          <p:cNvSpPr/>
          <p:nvPr/>
        </p:nvSpPr>
        <p:spPr>
          <a:xfrm>
            <a:off x="3148202" y="1989582"/>
            <a:ext cx="0" cy="170180"/>
          </a:xfrm>
          <a:custGeom>
            <a:avLst/>
            <a:gdLst/>
            <a:ahLst/>
            <a:cxnLst/>
            <a:rect l="l" t="t" r="r" b="b"/>
            <a:pathLst>
              <a:path h="170180">
                <a:moveTo>
                  <a:pt x="0" y="0"/>
                </a:moveTo>
                <a:lnTo>
                  <a:pt x="0" y="169925"/>
                </a:lnTo>
              </a:path>
            </a:pathLst>
          </a:custGeom>
          <a:ln w="38862">
            <a:solidFill>
              <a:srgbClr val="487BBB"/>
            </a:solidFill>
          </a:ln>
        </p:spPr>
        <p:txBody>
          <a:bodyPr wrap="square" lIns="0" tIns="0" rIns="0" bIns="0" rtlCol="0"/>
          <a:lstStyle/>
          <a:p>
            <a:endParaRPr/>
          </a:p>
        </p:txBody>
      </p:sp>
      <p:sp>
        <p:nvSpPr>
          <p:cNvPr id="192" name="object 192"/>
          <p:cNvSpPr/>
          <p:nvPr/>
        </p:nvSpPr>
        <p:spPr>
          <a:xfrm>
            <a:off x="3218688" y="1943861"/>
            <a:ext cx="0" cy="174625"/>
          </a:xfrm>
          <a:custGeom>
            <a:avLst/>
            <a:gdLst/>
            <a:ahLst/>
            <a:cxnLst/>
            <a:rect l="l" t="t" r="r" b="b"/>
            <a:pathLst>
              <a:path h="174625">
                <a:moveTo>
                  <a:pt x="0" y="0"/>
                </a:moveTo>
                <a:lnTo>
                  <a:pt x="0" y="174498"/>
                </a:lnTo>
              </a:path>
            </a:pathLst>
          </a:custGeom>
          <a:ln w="38100">
            <a:solidFill>
              <a:srgbClr val="487BBB"/>
            </a:solidFill>
          </a:ln>
        </p:spPr>
        <p:txBody>
          <a:bodyPr wrap="square" lIns="0" tIns="0" rIns="0" bIns="0" rtlCol="0"/>
          <a:lstStyle/>
          <a:p>
            <a:endParaRPr/>
          </a:p>
        </p:txBody>
      </p:sp>
      <p:sp>
        <p:nvSpPr>
          <p:cNvPr id="193" name="object 193"/>
          <p:cNvSpPr/>
          <p:nvPr/>
        </p:nvSpPr>
        <p:spPr>
          <a:xfrm>
            <a:off x="3289172" y="1924050"/>
            <a:ext cx="0" cy="173990"/>
          </a:xfrm>
          <a:custGeom>
            <a:avLst/>
            <a:gdLst/>
            <a:ahLst/>
            <a:cxnLst/>
            <a:rect l="l" t="t" r="r" b="b"/>
            <a:pathLst>
              <a:path h="173989">
                <a:moveTo>
                  <a:pt x="0" y="0"/>
                </a:moveTo>
                <a:lnTo>
                  <a:pt x="0" y="173735"/>
                </a:lnTo>
              </a:path>
            </a:pathLst>
          </a:custGeom>
          <a:ln w="38862">
            <a:solidFill>
              <a:srgbClr val="487BBB"/>
            </a:solidFill>
          </a:ln>
        </p:spPr>
        <p:txBody>
          <a:bodyPr wrap="square" lIns="0" tIns="0" rIns="0" bIns="0" rtlCol="0"/>
          <a:lstStyle/>
          <a:p>
            <a:endParaRPr/>
          </a:p>
        </p:txBody>
      </p:sp>
      <p:sp>
        <p:nvSpPr>
          <p:cNvPr id="194" name="object 194"/>
          <p:cNvSpPr/>
          <p:nvPr/>
        </p:nvSpPr>
        <p:spPr>
          <a:xfrm>
            <a:off x="3359277" y="1991105"/>
            <a:ext cx="0" cy="174625"/>
          </a:xfrm>
          <a:custGeom>
            <a:avLst/>
            <a:gdLst/>
            <a:ahLst/>
            <a:cxnLst/>
            <a:rect l="l" t="t" r="r" b="b"/>
            <a:pathLst>
              <a:path h="174625">
                <a:moveTo>
                  <a:pt x="0" y="0"/>
                </a:moveTo>
                <a:lnTo>
                  <a:pt x="0" y="174498"/>
                </a:lnTo>
              </a:path>
            </a:pathLst>
          </a:custGeom>
          <a:ln w="38862">
            <a:solidFill>
              <a:srgbClr val="487BBB"/>
            </a:solidFill>
          </a:ln>
        </p:spPr>
        <p:txBody>
          <a:bodyPr wrap="square" lIns="0" tIns="0" rIns="0" bIns="0" rtlCol="0"/>
          <a:lstStyle/>
          <a:p>
            <a:endParaRPr/>
          </a:p>
        </p:txBody>
      </p:sp>
      <p:sp>
        <p:nvSpPr>
          <p:cNvPr id="195" name="object 195"/>
          <p:cNvSpPr/>
          <p:nvPr/>
        </p:nvSpPr>
        <p:spPr>
          <a:xfrm>
            <a:off x="3429380" y="2062733"/>
            <a:ext cx="0" cy="173355"/>
          </a:xfrm>
          <a:custGeom>
            <a:avLst/>
            <a:gdLst/>
            <a:ahLst/>
            <a:cxnLst/>
            <a:rect l="l" t="t" r="r" b="b"/>
            <a:pathLst>
              <a:path h="173355">
                <a:moveTo>
                  <a:pt x="0" y="0"/>
                </a:moveTo>
                <a:lnTo>
                  <a:pt x="0" y="172974"/>
                </a:lnTo>
              </a:path>
            </a:pathLst>
          </a:custGeom>
          <a:ln w="38862">
            <a:solidFill>
              <a:srgbClr val="487BBB"/>
            </a:solidFill>
          </a:ln>
        </p:spPr>
        <p:txBody>
          <a:bodyPr wrap="square" lIns="0" tIns="0" rIns="0" bIns="0" rtlCol="0"/>
          <a:lstStyle/>
          <a:p>
            <a:endParaRPr/>
          </a:p>
        </p:txBody>
      </p:sp>
      <p:sp>
        <p:nvSpPr>
          <p:cNvPr id="196" name="object 196"/>
          <p:cNvSpPr/>
          <p:nvPr/>
        </p:nvSpPr>
        <p:spPr>
          <a:xfrm>
            <a:off x="3499865" y="2105405"/>
            <a:ext cx="0" cy="176530"/>
          </a:xfrm>
          <a:custGeom>
            <a:avLst/>
            <a:gdLst/>
            <a:ahLst/>
            <a:cxnLst/>
            <a:rect l="l" t="t" r="r" b="b"/>
            <a:pathLst>
              <a:path h="176530">
                <a:moveTo>
                  <a:pt x="0" y="0"/>
                </a:moveTo>
                <a:lnTo>
                  <a:pt x="0" y="176022"/>
                </a:lnTo>
              </a:path>
            </a:pathLst>
          </a:custGeom>
          <a:ln w="38100">
            <a:solidFill>
              <a:srgbClr val="487BBB"/>
            </a:solidFill>
          </a:ln>
        </p:spPr>
        <p:txBody>
          <a:bodyPr wrap="square" lIns="0" tIns="0" rIns="0" bIns="0" rtlCol="0"/>
          <a:lstStyle/>
          <a:p>
            <a:endParaRPr/>
          </a:p>
        </p:txBody>
      </p:sp>
      <p:sp>
        <p:nvSpPr>
          <p:cNvPr id="197" name="object 197"/>
          <p:cNvSpPr/>
          <p:nvPr/>
        </p:nvSpPr>
        <p:spPr>
          <a:xfrm>
            <a:off x="3570351" y="2109216"/>
            <a:ext cx="0" cy="179070"/>
          </a:xfrm>
          <a:custGeom>
            <a:avLst/>
            <a:gdLst/>
            <a:ahLst/>
            <a:cxnLst/>
            <a:rect l="l" t="t" r="r" b="b"/>
            <a:pathLst>
              <a:path h="179069">
                <a:moveTo>
                  <a:pt x="0" y="0"/>
                </a:moveTo>
                <a:lnTo>
                  <a:pt x="0" y="179070"/>
                </a:lnTo>
              </a:path>
            </a:pathLst>
          </a:custGeom>
          <a:ln w="38862">
            <a:solidFill>
              <a:srgbClr val="487BBB"/>
            </a:solidFill>
          </a:ln>
        </p:spPr>
        <p:txBody>
          <a:bodyPr wrap="square" lIns="0" tIns="0" rIns="0" bIns="0" rtlCol="0"/>
          <a:lstStyle/>
          <a:p>
            <a:endParaRPr/>
          </a:p>
        </p:txBody>
      </p:sp>
      <p:sp>
        <p:nvSpPr>
          <p:cNvPr id="198" name="object 198"/>
          <p:cNvSpPr/>
          <p:nvPr/>
        </p:nvSpPr>
        <p:spPr>
          <a:xfrm>
            <a:off x="3640454" y="2092451"/>
            <a:ext cx="0" cy="177800"/>
          </a:xfrm>
          <a:custGeom>
            <a:avLst/>
            <a:gdLst/>
            <a:ahLst/>
            <a:cxnLst/>
            <a:rect l="l" t="t" r="r" b="b"/>
            <a:pathLst>
              <a:path h="177800">
                <a:moveTo>
                  <a:pt x="0" y="0"/>
                </a:moveTo>
                <a:lnTo>
                  <a:pt x="0" y="177546"/>
                </a:lnTo>
              </a:path>
            </a:pathLst>
          </a:custGeom>
          <a:ln w="38862">
            <a:solidFill>
              <a:srgbClr val="487BBB"/>
            </a:solidFill>
          </a:ln>
        </p:spPr>
        <p:txBody>
          <a:bodyPr wrap="square" lIns="0" tIns="0" rIns="0" bIns="0" rtlCol="0"/>
          <a:lstStyle/>
          <a:p>
            <a:endParaRPr/>
          </a:p>
        </p:txBody>
      </p:sp>
      <p:sp>
        <p:nvSpPr>
          <p:cNvPr id="199" name="object 199"/>
          <p:cNvSpPr/>
          <p:nvPr/>
        </p:nvSpPr>
        <p:spPr>
          <a:xfrm>
            <a:off x="3710559" y="2076450"/>
            <a:ext cx="0" cy="171450"/>
          </a:xfrm>
          <a:custGeom>
            <a:avLst/>
            <a:gdLst/>
            <a:ahLst/>
            <a:cxnLst/>
            <a:rect l="l" t="t" r="r" b="b"/>
            <a:pathLst>
              <a:path h="171450">
                <a:moveTo>
                  <a:pt x="0" y="0"/>
                </a:moveTo>
                <a:lnTo>
                  <a:pt x="0" y="171450"/>
                </a:lnTo>
              </a:path>
            </a:pathLst>
          </a:custGeom>
          <a:ln w="38862">
            <a:solidFill>
              <a:srgbClr val="487BBB"/>
            </a:solidFill>
          </a:ln>
        </p:spPr>
        <p:txBody>
          <a:bodyPr wrap="square" lIns="0" tIns="0" rIns="0" bIns="0" rtlCol="0"/>
          <a:lstStyle/>
          <a:p>
            <a:endParaRPr/>
          </a:p>
        </p:txBody>
      </p:sp>
      <p:sp>
        <p:nvSpPr>
          <p:cNvPr id="200" name="object 200"/>
          <p:cNvSpPr/>
          <p:nvPr/>
        </p:nvSpPr>
        <p:spPr>
          <a:xfrm>
            <a:off x="3780663" y="2055114"/>
            <a:ext cx="0" cy="170180"/>
          </a:xfrm>
          <a:custGeom>
            <a:avLst/>
            <a:gdLst/>
            <a:ahLst/>
            <a:cxnLst/>
            <a:rect l="l" t="t" r="r" b="b"/>
            <a:pathLst>
              <a:path h="170180">
                <a:moveTo>
                  <a:pt x="0" y="0"/>
                </a:moveTo>
                <a:lnTo>
                  <a:pt x="0" y="169925"/>
                </a:lnTo>
              </a:path>
            </a:pathLst>
          </a:custGeom>
          <a:ln w="38862">
            <a:solidFill>
              <a:srgbClr val="487BBB"/>
            </a:solidFill>
          </a:ln>
        </p:spPr>
        <p:txBody>
          <a:bodyPr wrap="square" lIns="0" tIns="0" rIns="0" bIns="0" rtlCol="0"/>
          <a:lstStyle/>
          <a:p>
            <a:endParaRPr/>
          </a:p>
        </p:txBody>
      </p:sp>
      <p:sp>
        <p:nvSpPr>
          <p:cNvPr id="201" name="object 201"/>
          <p:cNvSpPr/>
          <p:nvPr/>
        </p:nvSpPr>
        <p:spPr>
          <a:xfrm>
            <a:off x="3851528" y="2061210"/>
            <a:ext cx="0" cy="168910"/>
          </a:xfrm>
          <a:custGeom>
            <a:avLst/>
            <a:gdLst/>
            <a:ahLst/>
            <a:cxnLst/>
            <a:rect l="l" t="t" r="r" b="b"/>
            <a:pathLst>
              <a:path h="168910">
                <a:moveTo>
                  <a:pt x="0" y="0"/>
                </a:moveTo>
                <a:lnTo>
                  <a:pt x="0" y="168401"/>
                </a:lnTo>
              </a:path>
            </a:pathLst>
          </a:custGeom>
          <a:ln w="38862">
            <a:solidFill>
              <a:srgbClr val="487BBB"/>
            </a:solidFill>
          </a:ln>
        </p:spPr>
        <p:txBody>
          <a:bodyPr wrap="square" lIns="0" tIns="0" rIns="0" bIns="0" rtlCol="0"/>
          <a:lstStyle/>
          <a:p>
            <a:endParaRPr/>
          </a:p>
        </p:txBody>
      </p:sp>
      <p:sp>
        <p:nvSpPr>
          <p:cNvPr id="202" name="object 202"/>
          <p:cNvSpPr/>
          <p:nvPr/>
        </p:nvSpPr>
        <p:spPr>
          <a:xfrm>
            <a:off x="3921633" y="2040635"/>
            <a:ext cx="0" cy="169545"/>
          </a:xfrm>
          <a:custGeom>
            <a:avLst/>
            <a:gdLst/>
            <a:ahLst/>
            <a:cxnLst/>
            <a:rect l="l" t="t" r="r" b="b"/>
            <a:pathLst>
              <a:path h="169544">
                <a:moveTo>
                  <a:pt x="0" y="0"/>
                </a:moveTo>
                <a:lnTo>
                  <a:pt x="0" y="169164"/>
                </a:lnTo>
              </a:path>
            </a:pathLst>
          </a:custGeom>
          <a:ln w="38862">
            <a:solidFill>
              <a:srgbClr val="487BBB"/>
            </a:solidFill>
          </a:ln>
        </p:spPr>
        <p:txBody>
          <a:bodyPr wrap="square" lIns="0" tIns="0" rIns="0" bIns="0" rtlCol="0"/>
          <a:lstStyle/>
          <a:p>
            <a:endParaRPr/>
          </a:p>
        </p:txBody>
      </p:sp>
      <p:sp>
        <p:nvSpPr>
          <p:cNvPr id="203" name="object 203"/>
          <p:cNvSpPr/>
          <p:nvPr/>
        </p:nvSpPr>
        <p:spPr>
          <a:xfrm>
            <a:off x="3991736" y="1994154"/>
            <a:ext cx="0" cy="165735"/>
          </a:xfrm>
          <a:custGeom>
            <a:avLst/>
            <a:gdLst/>
            <a:ahLst/>
            <a:cxnLst/>
            <a:rect l="l" t="t" r="r" b="b"/>
            <a:pathLst>
              <a:path h="165735">
                <a:moveTo>
                  <a:pt x="0" y="0"/>
                </a:moveTo>
                <a:lnTo>
                  <a:pt x="0" y="165353"/>
                </a:lnTo>
              </a:path>
            </a:pathLst>
          </a:custGeom>
          <a:ln w="38862">
            <a:solidFill>
              <a:srgbClr val="487BBB"/>
            </a:solidFill>
          </a:ln>
        </p:spPr>
        <p:txBody>
          <a:bodyPr wrap="square" lIns="0" tIns="0" rIns="0" bIns="0" rtlCol="0"/>
          <a:lstStyle/>
          <a:p>
            <a:endParaRPr/>
          </a:p>
        </p:txBody>
      </p:sp>
      <p:sp>
        <p:nvSpPr>
          <p:cNvPr id="204" name="object 204"/>
          <p:cNvSpPr/>
          <p:nvPr/>
        </p:nvSpPr>
        <p:spPr>
          <a:xfrm>
            <a:off x="4061840" y="1978151"/>
            <a:ext cx="0" cy="163195"/>
          </a:xfrm>
          <a:custGeom>
            <a:avLst/>
            <a:gdLst/>
            <a:ahLst/>
            <a:cxnLst/>
            <a:rect l="l" t="t" r="r" b="b"/>
            <a:pathLst>
              <a:path h="163194">
                <a:moveTo>
                  <a:pt x="0" y="0"/>
                </a:moveTo>
                <a:lnTo>
                  <a:pt x="0" y="163068"/>
                </a:lnTo>
              </a:path>
            </a:pathLst>
          </a:custGeom>
          <a:ln w="38862">
            <a:solidFill>
              <a:srgbClr val="487BBB"/>
            </a:solidFill>
          </a:ln>
        </p:spPr>
        <p:txBody>
          <a:bodyPr wrap="square" lIns="0" tIns="0" rIns="0" bIns="0" rtlCol="0"/>
          <a:lstStyle/>
          <a:p>
            <a:endParaRPr/>
          </a:p>
        </p:txBody>
      </p:sp>
      <p:sp>
        <p:nvSpPr>
          <p:cNvPr id="205" name="object 205"/>
          <p:cNvSpPr/>
          <p:nvPr/>
        </p:nvSpPr>
        <p:spPr>
          <a:xfrm>
            <a:off x="4132326" y="1989582"/>
            <a:ext cx="0" cy="160020"/>
          </a:xfrm>
          <a:custGeom>
            <a:avLst/>
            <a:gdLst/>
            <a:ahLst/>
            <a:cxnLst/>
            <a:rect l="l" t="t" r="r" b="b"/>
            <a:pathLst>
              <a:path h="160019">
                <a:moveTo>
                  <a:pt x="0" y="0"/>
                </a:moveTo>
                <a:lnTo>
                  <a:pt x="0" y="160020"/>
                </a:lnTo>
              </a:path>
            </a:pathLst>
          </a:custGeom>
          <a:ln w="38100">
            <a:solidFill>
              <a:srgbClr val="487BBB"/>
            </a:solidFill>
          </a:ln>
        </p:spPr>
        <p:txBody>
          <a:bodyPr wrap="square" lIns="0" tIns="0" rIns="0" bIns="0" rtlCol="0"/>
          <a:lstStyle/>
          <a:p>
            <a:endParaRPr/>
          </a:p>
        </p:txBody>
      </p:sp>
      <p:sp>
        <p:nvSpPr>
          <p:cNvPr id="206" name="object 206"/>
          <p:cNvSpPr/>
          <p:nvPr/>
        </p:nvSpPr>
        <p:spPr>
          <a:xfrm>
            <a:off x="4202810" y="2007870"/>
            <a:ext cx="0" cy="161925"/>
          </a:xfrm>
          <a:custGeom>
            <a:avLst/>
            <a:gdLst/>
            <a:ahLst/>
            <a:cxnLst/>
            <a:rect l="l" t="t" r="r" b="b"/>
            <a:pathLst>
              <a:path h="161925">
                <a:moveTo>
                  <a:pt x="0" y="0"/>
                </a:moveTo>
                <a:lnTo>
                  <a:pt x="0" y="161544"/>
                </a:lnTo>
              </a:path>
            </a:pathLst>
          </a:custGeom>
          <a:ln w="38862">
            <a:solidFill>
              <a:srgbClr val="487BBB"/>
            </a:solidFill>
          </a:ln>
        </p:spPr>
        <p:txBody>
          <a:bodyPr wrap="square" lIns="0" tIns="0" rIns="0" bIns="0" rtlCol="0"/>
          <a:lstStyle/>
          <a:p>
            <a:endParaRPr/>
          </a:p>
        </p:txBody>
      </p:sp>
      <p:sp>
        <p:nvSpPr>
          <p:cNvPr id="207" name="object 207"/>
          <p:cNvSpPr/>
          <p:nvPr/>
        </p:nvSpPr>
        <p:spPr>
          <a:xfrm>
            <a:off x="4272915" y="2010917"/>
            <a:ext cx="0" cy="165100"/>
          </a:xfrm>
          <a:custGeom>
            <a:avLst/>
            <a:gdLst/>
            <a:ahLst/>
            <a:cxnLst/>
            <a:rect l="l" t="t" r="r" b="b"/>
            <a:pathLst>
              <a:path h="165100">
                <a:moveTo>
                  <a:pt x="0" y="0"/>
                </a:moveTo>
                <a:lnTo>
                  <a:pt x="0" y="164592"/>
                </a:lnTo>
              </a:path>
            </a:pathLst>
          </a:custGeom>
          <a:ln w="38862">
            <a:solidFill>
              <a:srgbClr val="487BBB"/>
            </a:solidFill>
          </a:ln>
        </p:spPr>
        <p:txBody>
          <a:bodyPr wrap="square" lIns="0" tIns="0" rIns="0" bIns="0" rtlCol="0"/>
          <a:lstStyle/>
          <a:p>
            <a:endParaRPr/>
          </a:p>
        </p:txBody>
      </p:sp>
      <p:sp>
        <p:nvSpPr>
          <p:cNvPr id="208" name="object 208"/>
          <p:cNvSpPr/>
          <p:nvPr/>
        </p:nvSpPr>
        <p:spPr>
          <a:xfrm>
            <a:off x="4343019" y="2009394"/>
            <a:ext cx="0" cy="165100"/>
          </a:xfrm>
          <a:custGeom>
            <a:avLst/>
            <a:gdLst/>
            <a:ahLst/>
            <a:cxnLst/>
            <a:rect l="l" t="t" r="r" b="b"/>
            <a:pathLst>
              <a:path h="165100">
                <a:moveTo>
                  <a:pt x="0" y="0"/>
                </a:moveTo>
                <a:lnTo>
                  <a:pt x="0" y="164592"/>
                </a:lnTo>
              </a:path>
            </a:pathLst>
          </a:custGeom>
          <a:ln w="38862">
            <a:solidFill>
              <a:srgbClr val="487BBB"/>
            </a:solidFill>
          </a:ln>
        </p:spPr>
        <p:txBody>
          <a:bodyPr wrap="square" lIns="0" tIns="0" rIns="0" bIns="0" rtlCol="0"/>
          <a:lstStyle/>
          <a:p>
            <a:endParaRPr/>
          </a:p>
        </p:txBody>
      </p:sp>
      <p:sp>
        <p:nvSpPr>
          <p:cNvPr id="209" name="object 209"/>
          <p:cNvSpPr/>
          <p:nvPr/>
        </p:nvSpPr>
        <p:spPr>
          <a:xfrm>
            <a:off x="4413503" y="2032254"/>
            <a:ext cx="0" cy="163195"/>
          </a:xfrm>
          <a:custGeom>
            <a:avLst/>
            <a:gdLst/>
            <a:ahLst/>
            <a:cxnLst/>
            <a:rect l="l" t="t" r="r" b="b"/>
            <a:pathLst>
              <a:path h="163194">
                <a:moveTo>
                  <a:pt x="0" y="0"/>
                </a:moveTo>
                <a:lnTo>
                  <a:pt x="0" y="163068"/>
                </a:lnTo>
              </a:path>
            </a:pathLst>
          </a:custGeom>
          <a:ln w="38100">
            <a:solidFill>
              <a:srgbClr val="487BBB"/>
            </a:solidFill>
          </a:ln>
        </p:spPr>
        <p:txBody>
          <a:bodyPr wrap="square" lIns="0" tIns="0" rIns="0" bIns="0" rtlCol="0"/>
          <a:lstStyle/>
          <a:p>
            <a:endParaRPr/>
          </a:p>
        </p:txBody>
      </p:sp>
      <p:sp>
        <p:nvSpPr>
          <p:cNvPr id="210" name="object 210"/>
          <p:cNvSpPr/>
          <p:nvPr/>
        </p:nvSpPr>
        <p:spPr>
          <a:xfrm>
            <a:off x="4483989" y="2036826"/>
            <a:ext cx="0" cy="165100"/>
          </a:xfrm>
          <a:custGeom>
            <a:avLst/>
            <a:gdLst/>
            <a:ahLst/>
            <a:cxnLst/>
            <a:rect l="l" t="t" r="r" b="b"/>
            <a:pathLst>
              <a:path h="165100">
                <a:moveTo>
                  <a:pt x="0" y="0"/>
                </a:moveTo>
                <a:lnTo>
                  <a:pt x="0" y="164592"/>
                </a:lnTo>
              </a:path>
            </a:pathLst>
          </a:custGeom>
          <a:ln w="38862">
            <a:solidFill>
              <a:srgbClr val="487BBB"/>
            </a:solidFill>
          </a:ln>
        </p:spPr>
        <p:txBody>
          <a:bodyPr wrap="square" lIns="0" tIns="0" rIns="0" bIns="0" rtlCol="0"/>
          <a:lstStyle/>
          <a:p>
            <a:endParaRPr/>
          </a:p>
        </p:txBody>
      </p:sp>
      <p:sp>
        <p:nvSpPr>
          <p:cNvPr id="211" name="object 211"/>
          <p:cNvSpPr/>
          <p:nvPr/>
        </p:nvSpPr>
        <p:spPr>
          <a:xfrm>
            <a:off x="4554092" y="2036826"/>
            <a:ext cx="0" cy="165100"/>
          </a:xfrm>
          <a:custGeom>
            <a:avLst/>
            <a:gdLst/>
            <a:ahLst/>
            <a:cxnLst/>
            <a:rect l="l" t="t" r="r" b="b"/>
            <a:pathLst>
              <a:path h="165100">
                <a:moveTo>
                  <a:pt x="0" y="0"/>
                </a:moveTo>
                <a:lnTo>
                  <a:pt x="0" y="164592"/>
                </a:lnTo>
              </a:path>
            </a:pathLst>
          </a:custGeom>
          <a:ln w="38862">
            <a:solidFill>
              <a:srgbClr val="487BBB"/>
            </a:solidFill>
          </a:ln>
        </p:spPr>
        <p:txBody>
          <a:bodyPr wrap="square" lIns="0" tIns="0" rIns="0" bIns="0" rtlCol="0"/>
          <a:lstStyle/>
          <a:p>
            <a:endParaRPr/>
          </a:p>
        </p:txBody>
      </p:sp>
      <p:sp>
        <p:nvSpPr>
          <p:cNvPr id="212" name="object 212"/>
          <p:cNvSpPr/>
          <p:nvPr/>
        </p:nvSpPr>
        <p:spPr>
          <a:xfrm>
            <a:off x="4624196" y="2033777"/>
            <a:ext cx="0" cy="165100"/>
          </a:xfrm>
          <a:custGeom>
            <a:avLst/>
            <a:gdLst/>
            <a:ahLst/>
            <a:cxnLst/>
            <a:rect l="l" t="t" r="r" b="b"/>
            <a:pathLst>
              <a:path h="165100">
                <a:moveTo>
                  <a:pt x="0" y="0"/>
                </a:moveTo>
                <a:lnTo>
                  <a:pt x="0" y="164592"/>
                </a:lnTo>
              </a:path>
            </a:pathLst>
          </a:custGeom>
          <a:ln w="38862">
            <a:solidFill>
              <a:srgbClr val="487BBB"/>
            </a:solidFill>
          </a:ln>
        </p:spPr>
        <p:txBody>
          <a:bodyPr wrap="square" lIns="0" tIns="0" rIns="0" bIns="0" rtlCol="0"/>
          <a:lstStyle/>
          <a:p>
            <a:endParaRPr/>
          </a:p>
        </p:txBody>
      </p:sp>
      <p:sp>
        <p:nvSpPr>
          <p:cNvPr id="213" name="object 213"/>
          <p:cNvSpPr/>
          <p:nvPr/>
        </p:nvSpPr>
        <p:spPr>
          <a:xfrm>
            <a:off x="4694682" y="2028444"/>
            <a:ext cx="0" cy="165735"/>
          </a:xfrm>
          <a:custGeom>
            <a:avLst/>
            <a:gdLst/>
            <a:ahLst/>
            <a:cxnLst/>
            <a:rect l="l" t="t" r="r" b="b"/>
            <a:pathLst>
              <a:path h="165735">
                <a:moveTo>
                  <a:pt x="0" y="0"/>
                </a:moveTo>
                <a:lnTo>
                  <a:pt x="0" y="165353"/>
                </a:lnTo>
              </a:path>
            </a:pathLst>
          </a:custGeom>
          <a:ln w="38100">
            <a:solidFill>
              <a:srgbClr val="487BBB"/>
            </a:solidFill>
          </a:ln>
        </p:spPr>
        <p:txBody>
          <a:bodyPr wrap="square" lIns="0" tIns="0" rIns="0" bIns="0" rtlCol="0"/>
          <a:lstStyle/>
          <a:p>
            <a:endParaRPr/>
          </a:p>
        </p:txBody>
      </p:sp>
      <p:sp>
        <p:nvSpPr>
          <p:cNvPr id="214" name="object 214"/>
          <p:cNvSpPr/>
          <p:nvPr/>
        </p:nvSpPr>
        <p:spPr>
          <a:xfrm>
            <a:off x="4765166" y="2022348"/>
            <a:ext cx="0" cy="166370"/>
          </a:xfrm>
          <a:custGeom>
            <a:avLst/>
            <a:gdLst/>
            <a:ahLst/>
            <a:cxnLst/>
            <a:rect l="l" t="t" r="r" b="b"/>
            <a:pathLst>
              <a:path h="166369">
                <a:moveTo>
                  <a:pt x="0" y="0"/>
                </a:moveTo>
                <a:lnTo>
                  <a:pt x="0" y="166116"/>
                </a:lnTo>
              </a:path>
            </a:pathLst>
          </a:custGeom>
          <a:ln w="38862">
            <a:solidFill>
              <a:srgbClr val="487BBB"/>
            </a:solidFill>
          </a:ln>
        </p:spPr>
        <p:txBody>
          <a:bodyPr wrap="square" lIns="0" tIns="0" rIns="0" bIns="0" rtlCol="0"/>
          <a:lstStyle/>
          <a:p>
            <a:endParaRPr/>
          </a:p>
        </p:txBody>
      </p:sp>
      <p:sp>
        <p:nvSpPr>
          <p:cNvPr id="215" name="object 215"/>
          <p:cNvSpPr/>
          <p:nvPr/>
        </p:nvSpPr>
        <p:spPr>
          <a:xfrm>
            <a:off x="4835271" y="2015489"/>
            <a:ext cx="0" cy="165735"/>
          </a:xfrm>
          <a:custGeom>
            <a:avLst/>
            <a:gdLst/>
            <a:ahLst/>
            <a:cxnLst/>
            <a:rect l="l" t="t" r="r" b="b"/>
            <a:pathLst>
              <a:path h="165735">
                <a:moveTo>
                  <a:pt x="0" y="0"/>
                </a:moveTo>
                <a:lnTo>
                  <a:pt x="0" y="165353"/>
                </a:lnTo>
              </a:path>
            </a:pathLst>
          </a:custGeom>
          <a:ln w="38862">
            <a:solidFill>
              <a:srgbClr val="487BBB"/>
            </a:solidFill>
          </a:ln>
        </p:spPr>
        <p:txBody>
          <a:bodyPr wrap="square" lIns="0" tIns="0" rIns="0" bIns="0" rtlCol="0"/>
          <a:lstStyle/>
          <a:p>
            <a:endParaRPr/>
          </a:p>
        </p:txBody>
      </p:sp>
      <p:sp>
        <p:nvSpPr>
          <p:cNvPr id="216" name="object 216"/>
          <p:cNvSpPr/>
          <p:nvPr/>
        </p:nvSpPr>
        <p:spPr>
          <a:xfrm>
            <a:off x="4905375" y="2005583"/>
            <a:ext cx="0" cy="167005"/>
          </a:xfrm>
          <a:custGeom>
            <a:avLst/>
            <a:gdLst/>
            <a:ahLst/>
            <a:cxnLst/>
            <a:rect l="l" t="t" r="r" b="b"/>
            <a:pathLst>
              <a:path h="167005">
                <a:moveTo>
                  <a:pt x="0" y="0"/>
                </a:moveTo>
                <a:lnTo>
                  <a:pt x="0" y="166877"/>
                </a:lnTo>
              </a:path>
            </a:pathLst>
          </a:custGeom>
          <a:ln w="38862">
            <a:solidFill>
              <a:srgbClr val="487BBB"/>
            </a:solidFill>
          </a:ln>
        </p:spPr>
        <p:txBody>
          <a:bodyPr wrap="square" lIns="0" tIns="0" rIns="0" bIns="0" rtlCol="0"/>
          <a:lstStyle/>
          <a:p>
            <a:endParaRPr/>
          </a:p>
        </p:txBody>
      </p:sp>
      <p:sp>
        <p:nvSpPr>
          <p:cNvPr id="217" name="object 217"/>
          <p:cNvSpPr/>
          <p:nvPr/>
        </p:nvSpPr>
        <p:spPr>
          <a:xfrm>
            <a:off x="4975859" y="1994916"/>
            <a:ext cx="0" cy="167640"/>
          </a:xfrm>
          <a:custGeom>
            <a:avLst/>
            <a:gdLst/>
            <a:ahLst/>
            <a:cxnLst/>
            <a:rect l="l" t="t" r="r" b="b"/>
            <a:pathLst>
              <a:path h="167639">
                <a:moveTo>
                  <a:pt x="0" y="0"/>
                </a:moveTo>
                <a:lnTo>
                  <a:pt x="0" y="167640"/>
                </a:lnTo>
              </a:path>
            </a:pathLst>
          </a:custGeom>
          <a:ln w="38100">
            <a:solidFill>
              <a:srgbClr val="487BBB"/>
            </a:solidFill>
          </a:ln>
        </p:spPr>
        <p:txBody>
          <a:bodyPr wrap="square" lIns="0" tIns="0" rIns="0" bIns="0" rtlCol="0"/>
          <a:lstStyle/>
          <a:p>
            <a:endParaRPr/>
          </a:p>
        </p:txBody>
      </p:sp>
      <p:sp>
        <p:nvSpPr>
          <p:cNvPr id="218" name="object 218"/>
          <p:cNvSpPr/>
          <p:nvPr/>
        </p:nvSpPr>
        <p:spPr>
          <a:xfrm>
            <a:off x="5046345" y="1988057"/>
            <a:ext cx="0" cy="167005"/>
          </a:xfrm>
          <a:custGeom>
            <a:avLst/>
            <a:gdLst/>
            <a:ahLst/>
            <a:cxnLst/>
            <a:rect l="l" t="t" r="r" b="b"/>
            <a:pathLst>
              <a:path h="167005">
                <a:moveTo>
                  <a:pt x="0" y="0"/>
                </a:moveTo>
                <a:lnTo>
                  <a:pt x="0" y="166877"/>
                </a:lnTo>
              </a:path>
            </a:pathLst>
          </a:custGeom>
          <a:ln w="38862">
            <a:solidFill>
              <a:srgbClr val="487BBB"/>
            </a:solidFill>
          </a:ln>
        </p:spPr>
        <p:txBody>
          <a:bodyPr wrap="square" lIns="0" tIns="0" rIns="0" bIns="0" rtlCol="0"/>
          <a:lstStyle/>
          <a:p>
            <a:endParaRPr/>
          </a:p>
        </p:txBody>
      </p:sp>
      <p:sp>
        <p:nvSpPr>
          <p:cNvPr id="219" name="object 219"/>
          <p:cNvSpPr/>
          <p:nvPr/>
        </p:nvSpPr>
        <p:spPr>
          <a:xfrm>
            <a:off x="5116448" y="1982723"/>
            <a:ext cx="0" cy="168910"/>
          </a:xfrm>
          <a:custGeom>
            <a:avLst/>
            <a:gdLst/>
            <a:ahLst/>
            <a:cxnLst/>
            <a:rect l="l" t="t" r="r" b="b"/>
            <a:pathLst>
              <a:path h="168910">
                <a:moveTo>
                  <a:pt x="0" y="0"/>
                </a:moveTo>
                <a:lnTo>
                  <a:pt x="0" y="168401"/>
                </a:lnTo>
              </a:path>
            </a:pathLst>
          </a:custGeom>
          <a:ln w="38862">
            <a:solidFill>
              <a:srgbClr val="487BBB"/>
            </a:solidFill>
          </a:ln>
        </p:spPr>
        <p:txBody>
          <a:bodyPr wrap="square" lIns="0" tIns="0" rIns="0" bIns="0" rtlCol="0"/>
          <a:lstStyle/>
          <a:p>
            <a:endParaRPr/>
          </a:p>
        </p:txBody>
      </p:sp>
      <p:sp>
        <p:nvSpPr>
          <p:cNvPr id="220" name="object 220"/>
          <p:cNvSpPr/>
          <p:nvPr/>
        </p:nvSpPr>
        <p:spPr>
          <a:xfrm>
            <a:off x="5186553" y="1976627"/>
            <a:ext cx="0" cy="168910"/>
          </a:xfrm>
          <a:custGeom>
            <a:avLst/>
            <a:gdLst/>
            <a:ahLst/>
            <a:cxnLst/>
            <a:rect l="l" t="t" r="r" b="b"/>
            <a:pathLst>
              <a:path h="168910">
                <a:moveTo>
                  <a:pt x="0" y="0"/>
                </a:moveTo>
                <a:lnTo>
                  <a:pt x="0" y="168401"/>
                </a:lnTo>
              </a:path>
            </a:pathLst>
          </a:custGeom>
          <a:ln w="38862">
            <a:solidFill>
              <a:srgbClr val="487BBB"/>
            </a:solidFill>
          </a:ln>
        </p:spPr>
        <p:txBody>
          <a:bodyPr wrap="square" lIns="0" tIns="0" rIns="0" bIns="0" rtlCol="0"/>
          <a:lstStyle/>
          <a:p>
            <a:endParaRPr/>
          </a:p>
        </p:txBody>
      </p:sp>
      <p:sp>
        <p:nvSpPr>
          <p:cNvPr id="221" name="object 221"/>
          <p:cNvSpPr/>
          <p:nvPr/>
        </p:nvSpPr>
        <p:spPr>
          <a:xfrm>
            <a:off x="5256657" y="1969770"/>
            <a:ext cx="0" cy="168910"/>
          </a:xfrm>
          <a:custGeom>
            <a:avLst/>
            <a:gdLst/>
            <a:ahLst/>
            <a:cxnLst/>
            <a:rect l="l" t="t" r="r" b="b"/>
            <a:pathLst>
              <a:path h="168910">
                <a:moveTo>
                  <a:pt x="0" y="0"/>
                </a:moveTo>
                <a:lnTo>
                  <a:pt x="0" y="168401"/>
                </a:lnTo>
              </a:path>
            </a:pathLst>
          </a:custGeom>
          <a:ln w="38862">
            <a:solidFill>
              <a:srgbClr val="487BBB"/>
            </a:solidFill>
          </a:ln>
        </p:spPr>
        <p:txBody>
          <a:bodyPr wrap="square" lIns="0" tIns="0" rIns="0" bIns="0" rtlCol="0"/>
          <a:lstStyle/>
          <a:p>
            <a:endParaRPr/>
          </a:p>
        </p:txBody>
      </p:sp>
      <p:sp>
        <p:nvSpPr>
          <p:cNvPr id="222" name="object 222"/>
          <p:cNvSpPr/>
          <p:nvPr/>
        </p:nvSpPr>
        <p:spPr>
          <a:xfrm>
            <a:off x="5327522" y="1962150"/>
            <a:ext cx="0" cy="170180"/>
          </a:xfrm>
          <a:custGeom>
            <a:avLst/>
            <a:gdLst/>
            <a:ahLst/>
            <a:cxnLst/>
            <a:rect l="l" t="t" r="r" b="b"/>
            <a:pathLst>
              <a:path h="170180">
                <a:moveTo>
                  <a:pt x="0" y="0"/>
                </a:moveTo>
                <a:lnTo>
                  <a:pt x="0" y="169925"/>
                </a:lnTo>
              </a:path>
            </a:pathLst>
          </a:custGeom>
          <a:ln w="38862">
            <a:solidFill>
              <a:srgbClr val="487BBB"/>
            </a:solidFill>
          </a:ln>
        </p:spPr>
        <p:txBody>
          <a:bodyPr wrap="square" lIns="0" tIns="0" rIns="0" bIns="0" rtlCol="0"/>
          <a:lstStyle/>
          <a:p>
            <a:endParaRPr/>
          </a:p>
        </p:txBody>
      </p:sp>
      <p:sp>
        <p:nvSpPr>
          <p:cNvPr id="223" name="object 223"/>
          <p:cNvSpPr/>
          <p:nvPr/>
        </p:nvSpPr>
        <p:spPr>
          <a:xfrm>
            <a:off x="5397627" y="1960626"/>
            <a:ext cx="0" cy="170815"/>
          </a:xfrm>
          <a:custGeom>
            <a:avLst/>
            <a:gdLst/>
            <a:ahLst/>
            <a:cxnLst/>
            <a:rect l="l" t="t" r="r" b="b"/>
            <a:pathLst>
              <a:path h="170814">
                <a:moveTo>
                  <a:pt x="0" y="0"/>
                </a:moveTo>
                <a:lnTo>
                  <a:pt x="0" y="170688"/>
                </a:lnTo>
              </a:path>
            </a:pathLst>
          </a:custGeom>
          <a:ln w="38862">
            <a:solidFill>
              <a:srgbClr val="487BBB"/>
            </a:solidFill>
          </a:ln>
        </p:spPr>
        <p:txBody>
          <a:bodyPr wrap="square" lIns="0" tIns="0" rIns="0" bIns="0" rtlCol="0"/>
          <a:lstStyle/>
          <a:p>
            <a:endParaRPr/>
          </a:p>
        </p:txBody>
      </p:sp>
      <p:sp>
        <p:nvSpPr>
          <p:cNvPr id="224" name="object 224"/>
          <p:cNvSpPr/>
          <p:nvPr/>
        </p:nvSpPr>
        <p:spPr>
          <a:xfrm>
            <a:off x="5467730" y="1962150"/>
            <a:ext cx="0" cy="171450"/>
          </a:xfrm>
          <a:custGeom>
            <a:avLst/>
            <a:gdLst/>
            <a:ahLst/>
            <a:cxnLst/>
            <a:rect l="l" t="t" r="r" b="b"/>
            <a:pathLst>
              <a:path h="171450">
                <a:moveTo>
                  <a:pt x="0" y="0"/>
                </a:moveTo>
                <a:lnTo>
                  <a:pt x="0" y="171450"/>
                </a:lnTo>
              </a:path>
            </a:pathLst>
          </a:custGeom>
          <a:ln w="38862">
            <a:solidFill>
              <a:srgbClr val="487BBB"/>
            </a:solidFill>
          </a:ln>
        </p:spPr>
        <p:txBody>
          <a:bodyPr wrap="square" lIns="0" tIns="0" rIns="0" bIns="0" rtlCol="0"/>
          <a:lstStyle/>
          <a:p>
            <a:endParaRPr/>
          </a:p>
        </p:txBody>
      </p:sp>
      <p:sp>
        <p:nvSpPr>
          <p:cNvPr id="225" name="object 225"/>
          <p:cNvSpPr/>
          <p:nvPr/>
        </p:nvSpPr>
        <p:spPr>
          <a:xfrm>
            <a:off x="5537834" y="1959864"/>
            <a:ext cx="0" cy="171450"/>
          </a:xfrm>
          <a:custGeom>
            <a:avLst/>
            <a:gdLst/>
            <a:ahLst/>
            <a:cxnLst/>
            <a:rect l="l" t="t" r="r" b="b"/>
            <a:pathLst>
              <a:path h="171450">
                <a:moveTo>
                  <a:pt x="0" y="0"/>
                </a:moveTo>
                <a:lnTo>
                  <a:pt x="0" y="171450"/>
                </a:lnTo>
              </a:path>
            </a:pathLst>
          </a:custGeom>
          <a:ln w="38862">
            <a:solidFill>
              <a:srgbClr val="487BBB"/>
            </a:solidFill>
          </a:ln>
        </p:spPr>
        <p:txBody>
          <a:bodyPr wrap="square" lIns="0" tIns="0" rIns="0" bIns="0" rtlCol="0"/>
          <a:lstStyle/>
          <a:p>
            <a:endParaRPr/>
          </a:p>
        </p:txBody>
      </p:sp>
      <p:sp>
        <p:nvSpPr>
          <p:cNvPr id="226" name="object 226"/>
          <p:cNvSpPr/>
          <p:nvPr/>
        </p:nvSpPr>
        <p:spPr>
          <a:xfrm>
            <a:off x="5608320" y="1956816"/>
            <a:ext cx="0" cy="171450"/>
          </a:xfrm>
          <a:custGeom>
            <a:avLst/>
            <a:gdLst/>
            <a:ahLst/>
            <a:cxnLst/>
            <a:rect l="l" t="t" r="r" b="b"/>
            <a:pathLst>
              <a:path h="171450">
                <a:moveTo>
                  <a:pt x="0" y="0"/>
                </a:moveTo>
                <a:lnTo>
                  <a:pt x="0" y="171450"/>
                </a:lnTo>
              </a:path>
            </a:pathLst>
          </a:custGeom>
          <a:ln w="38100">
            <a:solidFill>
              <a:srgbClr val="487BBB"/>
            </a:solidFill>
          </a:ln>
        </p:spPr>
        <p:txBody>
          <a:bodyPr wrap="square" lIns="0" tIns="0" rIns="0" bIns="0" rtlCol="0"/>
          <a:lstStyle/>
          <a:p>
            <a:endParaRPr/>
          </a:p>
        </p:txBody>
      </p:sp>
      <p:sp>
        <p:nvSpPr>
          <p:cNvPr id="227" name="object 227"/>
          <p:cNvSpPr/>
          <p:nvPr/>
        </p:nvSpPr>
        <p:spPr>
          <a:xfrm>
            <a:off x="5678804" y="1949195"/>
            <a:ext cx="0" cy="173355"/>
          </a:xfrm>
          <a:custGeom>
            <a:avLst/>
            <a:gdLst/>
            <a:ahLst/>
            <a:cxnLst/>
            <a:rect l="l" t="t" r="r" b="b"/>
            <a:pathLst>
              <a:path h="173355">
                <a:moveTo>
                  <a:pt x="0" y="0"/>
                </a:moveTo>
                <a:lnTo>
                  <a:pt x="0" y="172974"/>
                </a:lnTo>
              </a:path>
            </a:pathLst>
          </a:custGeom>
          <a:ln w="38862">
            <a:solidFill>
              <a:srgbClr val="487BBB"/>
            </a:solidFill>
          </a:ln>
        </p:spPr>
        <p:txBody>
          <a:bodyPr wrap="square" lIns="0" tIns="0" rIns="0" bIns="0" rtlCol="0"/>
          <a:lstStyle/>
          <a:p>
            <a:endParaRPr/>
          </a:p>
        </p:txBody>
      </p:sp>
      <p:sp>
        <p:nvSpPr>
          <p:cNvPr id="228" name="object 228"/>
          <p:cNvSpPr/>
          <p:nvPr/>
        </p:nvSpPr>
        <p:spPr>
          <a:xfrm>
            <a:off x="5748909" y="1942338"/>
            <a:ext cx="0" cy="173355"/>
          </a:xfrm>
          <a:custGeom>
            <a:avLst/>
            <a:gdLst/>
            <a:ahLst/>
            <a:cxnLst/>
            <a:rect l="l" t="t" r="r" b="b"/>
            <a:pathLst>
              <a:path h="173355">
                <a:moveTo>
                  <a:pt x="0" y="0"/>
                </a:moveTo>
                <a:lnTo>
                  <a:pt x="0" y="172974"/>
                </a:lnTo>
              </a:path>
            </a:pathLst>
          </a:custGeom>
          <a:ln w="38862">
            <a:solidFill>
              <a:srgbClr val="487BBB"/>
            </a:solidFill>
          </a:ln>
        </p:spPr>
        <p:txBody>
          <a:bodyPr wrap="square" lIns="0" tIns="0" rIns="0" bIns="0" rtlCol="0"/>
          <a:lstStyle/>
          <a:p>
            <a:endParaRPr/>
          </a:p>
        </p:txBody>
      </p:sp>
      <p:sp>
        <p:nvSpPr>
          <p:cNvPr id="229" name="object 229"/>
          <p:cNvSpPr/>
          <p:nvPr/>
        </p:nvSpPr>
        <p:spPr>
          <a:xfrm>
            <a:off x="5819013" y="1936242"/>
            <a:ext cx="0" cy="173355"/>
          </a:xfrm>
          <a:custGeom>
            <a:avLst/>
            <a:gdLst/>
            <a:ahLst/>
            <a:cxnLst/>
            <a:rect l="l" t="t" r="r" b="b"/>
            <a:pathLst>
              <a:path h="173355">
                <a:moveTo>
                  <a:pt x="0" y="0"/>
                </a:moveTo>
                <a:lnTo>
                  <a:pt x="0" y="172974"/>
                </a:lnTo>
              </a:path>
            </a:pathLst>
          </a:custGeom>
          <a:ln w="38862">
            <a:solidFill>
              <a:srgbClr val="487BBB"/>
            </a:solidFill>
          </a:ln>
        </p:spPr>
        <p:txBody>
          <a:bodyPr wrap="square" lIns="0" tIns="0" rIns="0" bIns="0" rtlCol="0"/>
          <a:lstStyle/>
          <a:p>
            <a:endParaRPr/>
          </a:p>
        </p:txBody>
      </p:sp>
      <p:sp>
        <p:nvSpPr>
          <p:cNvPr id="230" name="object 230"/>
          <p:cNvSpPr/>
          <p:nvPr/>
        </p:nvSpPr>
        <p:spPr>
          <a:xfrm>
            <a:off x="5889497" y="1930907"/>
            <a:ext cx="0" cy="173355"/>
          </a:xfrm>
          <a:custGeom>
            <a:avLst/>
            <a:gdLst/>
            <a:ahLst/>
            <a:cxnLst/>
            <a:rect l="l" t="t" r="r" b="b"/>
            <a:pathLst>
              <a:path h="173355">
                <a:moveTo>
                  <a:pt x="0" y="0"/>
                </a:moveTo>
                <a:lnTo>
                  <a:pt x="0" y="172974"/>
                </a:lnTo>
              </a:path>
            </a:pathLst>
          </a:custGeom>
          <a:ln w="38100">
            <a:solidFill>
              <a:srgbClr val="487BBB"/>
            </a:solidFill>
          </a:ln>
        </p:spPr>
        <p:txBody>
          <a:bodyPr wrap="square" lIns="0" tIns="0" rIns="0" bIns="0" rtlCol="0"/>
          <a:lstStyle/>
          <a:p>
            <a:endParaRPr/>
          </a:p>
        </p:txBody>
      </p:sp>
      <p:sp>
        <p:nvSpPr>
          <p:cNvPr id="231" name="object 231"/>
          <p:cNvSpPr/>
          <p:nvPr/>
        </p:nvSpPr>
        <p:spPr>
          <a:xfrm>
            <a:off x="5959983" y="1924811"/>
            <a:ext cx="0" cy="174625"/>
          </a:xfrm>
          <a:custGeom>
            <a:avLst/>
            <a:gdLst/>
            <a:ahLst/>
            <a:cxnLst/>
            <a:rect l="l" t="t" r="r" b="b"/>
            <a:pathLst>
              <a:path h="174625">
                <a:moveTo>
                  <a:pt x="0" y="0"/>
                </a:moveTo>
                <a:lnTo>
                  <a:pt x="0" y="174498"/>
                </a:lnTo>
              </a:path>
            </a:pathLst>
          </a:custGeom>
          <a:ln w="38862">
            <a:solidFill>
              <a:srgbClr val="487BBB"/>
            </a:solidFill>
          </a:ln>
        </p:spPr>
        <p:txBody>
          <a:bodyPr wrap="square" lIns="0" tIns="0" rIns="0" bIns="0" rtlCol="0"/>
          <a:lstStyle/>
          <a:p>
            <a:endParaRPr/>
          </a:p>
        </p:txBody>
      </p:sp>
      <p:sp>
        <p:nvSpPr>
          <p:cNvPr id="232" name="object 232"/>
          <p:cNvSpPr/>
          <p:nvPr/>
        </p:nvSpPr>
        <p:spPr>
          <a:xfrm>
            <a:off x="6030086" y="1919477"/>
            <a:ext cx="0" cy="176530"/>
          </a:xfrm>
          <a:custGeom>
            <a:avLst/>
            <a:gdLst/>
            <a:ahLst/>
            <a:cxnLst/>
            <a:rect l="l" t="t" r="r" b="b"/>
            <a:pathLst>
              <a:path h="176530">
                <a:moveTo>
                  <a:pt x="0" y="0"/>
                </a:moveTo>
                <a:lnTo>
                  <a:pt x="0" y="176022"/>
                </a:lnTo>
              </a:path>
            </a:pathLst>
          </a:custGeom>
          <a:ln w="38862">
            <a:solidFill>
              <a:srgbClr val="487BBB"/>
            </a:solidFill>
          </a:ln>
        </p:spPr>
        <p:txBody>
          <a:bodyPr wrap="square" lIns="0" tIns="0" rIns="0" bIns="0" rtlCol="0"/>
          <a:lstStyle/>
          <a:p>
            <a:endParaRPr/>
          </a:p>
        </p:txBody>
      </p:sp>
      <p:sp>
        <p:nvSpPr>
          <p:cNvPr id="233" name="object 233"/>
          <p:cNvSpPr/>
          <p:nvPr/>
        </p:nvSpPr>
        <p:spPr>
          <a:xfrm>
            <a:off x="6100190" y="1913382"/>
            <a:ext cx="0" cy="176530"/>
          </a:xfrm>
          <a:custGeom>
            <a:avLst/>
            <a:gdLst/>
            <a:ahLst/>
            <a:cxnLst/>
            <a:rect l="l" t="t" r="r" b="b"/>
            <a:pathLst>
              <a:path h="176530">
                <a:moveTo>
                  <a:pt x="0" y="0"/>
                </a:moveTo>
                <a:lnTo>
                  <a:pt x="0" y="176022"/>
                </a:lnTo>
              </a:path>
            </a:pathLst>
          </a:custGeom>
          <a:ln w="38862">
            <a:solidFill>
              <a:srgbClr val="487BBB"/>
            </a:solidFill>
          </a:ln>
        </p:spPr>
        <p:txBody>
          <a:bodyPr wrap="square" lIns="0" tIns="0" rIns="0" bIns="0" rtlCol="0"/>
          <a:lstStyle/>
          <a:p>
            <a:endParaRPr/>
          </a:p>
        </p:txBody>
      </p:sp>
      <p:sp>
        <p:nvSpPr>
          <p:cNvPr id="234" name="object 234"/>
          <p:cNvSpPr/>
          <p:nvPr/>
        </p:nvSpPr>
        <p:spPr>
          <a:xfrm>
            <a:off x="6170676" y="1908048"/>
            <a:ext cx="0" cy="177800"/>
          </a:xfrm>
          <a:custGeom>
            <a:avLst/>
            <a:gdLst/>
            <a:ahLst/>
            <a:cxnLst/>
            <a:rect l="l" t="t" r="r" b="b"/>
            <a:pathLst>
              <a:path h="177800">
                <a:moveTo>
                  <a:pt x="0" y="0"/>
                </a:moveTo>
                <a:lnTo>
                  <a:pt x="0" y="177546"/>
                </a:lnTo>
              </a:path>
            </a:pathLst>
          </a:custGeom>
          <a:ln w="38100">
            <a:solidFill>
              <a:srgbClr val="487BBB"/>
            </a:solidFill>
          </a:ln>
        </p:spPr>
        <p:txBody>
          <a:bodyPr wrap="square" lIns="0" tIns="0" rIns="0" bIns="0" rtlCol="0"/>
          <a:lstStyle/>
          <a:p>
            <a:endParaRPr/>
          </a:p>
        </p:txBody>
      </p:sp>
      <p:sp>
        <p:nvSpPr>
          <p:cNvPr id="235" name="object 235"/>
          <p:cNvSpPr/>
          <p:nvPr/>
        </p:nvSpPr>
        <p:spPr>
          <a:xfrm>
            <a:off x="6241160" y="1901951"/>
            <a:ext cx="0" cy="177800"/>
          </a:xfrm>
          <a:custGeom>
            <a:avLst/>
            <a:gdLst/>
            <a:ahLst/>
            <a:cxnLst/>
            <a:rect l="l" t="t" r="r" b="b"/>
            <a:pathLst>
              <a:path h="177800">
                <a:moveTo>
                  <a:pt x="0" y="0"/>
                </a:moveTo>
                <a:lnTo>
                  <a:pt x="0" y="177546"/>
                </a:lnTo>
              </a:path>
            </a:pathLst>
          </a:custGeom>
          <a:ln w="38862">
            <a:solidFill>
              <a:srgbClr val="487BBB"/>
            </a:solidFill>
          </a:ln>
        </p:spPr>
        <p:txBody>
          <a:bodyPr wrap="square" lIns="0" tIns="0" rIns="0" bIns="0" rtlCol="0"/>
          <a:lstStyle/>
          <a:p>
            <a:endParaRPr/>
          </a:p>
        </p:txBody>
      </p:sp>
      <p:sp>
        <p:nvSpPr>
          <p:cNvPr id="236" name="object 236"/>
          <p:cNvSpPr/>
          <p:nvPr/>
        </p:nvSpPr>
        <p:spPr>
          <a:xfrm>
            <a:off x="6311265" y="1898142"/>
            <a:ext cx="0" cy="176530"/>
          </a:xfrm>
          <a:custGeom>
            <a:avLst/>
            <a:gdLst/>
            <a:ahLst/>
            <a:cxnLst/>
            <a:rect l="l" t="t" r="r" b="b"/>
            <a:pathLst>
              <a:path h="176530">
                <a:moveTo>
                  <a:pt x="0" y="0"/>
                </a:moveTo>
                <a:lnTo>
                  <a:pt x="0" y="176022"/>
                </a:lnTo>
              </a:path>
            </a:pathLst>
          </a:custGeom>
          <a:ln w="38862">
            <a:solidFill>
              <a:srgbClr val="487BBB"/>
            </a:solidFill>
          </a:ln>
        </p:spPr>
        <p:txBody>
          <a:bodyPr wrap="square" lIns="0" tIns="0" rIns="0" bIns="0" rtlCol="0"/>
          <a:lstStyle/>
          <a:p>
            <a:endParaRPr/>
          </a:p>
        </p:txBody>
      </p:sp>
      <p:sp>
        <p:nvSpPr>
          <p:cNvPr id="237" name="object 237"/>
          <p:cNvSpPr/>
          <p:nvPr/>
        </p:nvSpPr>
        <p:spPr>
          <a:xfrm>
            <a:off x="6381369" y="1892045"/>
            <a:ext cx="0" cy="177800"/>
          </a:xfrm>
          <a:custGeom>
            <a:avLst/>
            <a:gdLst/>
            <a:ahLst/>
            <a:cxnLst/>
            <a:rect l="l" t="t" r="r" b="b"/>
            <a:pathLst>
              <a:path h="177800">
                <a:moveTo>
                  <a:pt x="0" y="0"/>
                </a:moveTo>
                <a:lnTo>
                  <a:pt x="0" y="177546"/>
                </a:lnTo>
              </a:path>
            </a:pathLst>
          </a:custGeom>
          <a:ln w="38862">
            <a:solidFill>
              <a:srgbClr val="487BBB"/>
            </a:solidFill>
          </a:ln>
        </p:spPr>
        <p:txBody>
          <a:bodyPr wrap="square" lIns="0" tIns="0" rIns="0" bIns="0" rtlCol="0"/>
          <a:lstStyle/>
          <a:p>
            <a:endParaRPr/>
          </a:p>
        </p:txBody>
      </p:sp>
      <p:sp>
        <p:nvSpPr>
          <p:cNvPr id="238" name="object 238"/>
          <p:cNvSpPr/>
          <p:nvPr/>
        </p:nvSpPr>
        <p:spPr>
          <a:xfrm>
            <a:off x="6451472" y="1886711"/>
            <a:ext cx="0" cy="177165"/>
          </a:xfrm>
          <a:custGeom>
            <a:avLst/>
            <a:gdLst/>
            <a:ahLst/>
            <a:cxnLst/>
            <a:rect l="l" t="t" r="r" b="b"/>
            <a:pathLst>
              <a:path h="177164">
                <a:moveTo>
                  <a:pt x="0" y="0"/>
                </a:moveTo>
                <a:lnTo>
                  <a:pt x="0" y="176783"/>
                </a:lnTo>
              </a:path>
            </a:pathLst>
          </a:custGeom>
          <a:ln w="38862">
            <a:solidFill>
              <a:srgbClr val="487BBB"/>
            </a:solidFill>
          </a:ln>
        </p:spPr>
        <p:txBody>
          <a:bodyPr wrap="square" lIns="0" tIns="0" rIns="0" bIns="0" rtlCol="0"/>
          <a:lstStyle/>
          <a:p>
            <a:endParaRPr/>
          </a:p>
        </p:txBody>
      </p:sp>
      <p:sp>
        <p:nvSpPr>
          <p:cNvPr id="239" name="object 239"/>
          <p:cNvSpPr/>
          <p:nvPr/>
        </p:nvSpPr>
        <p:spPr>
          <a:xfrm>
            <a:off x="6516243" y="1880616"/>
            <a:ext cx="0" cy="179070"/>
          </a:xfrm>
          <a:custGeom>
            <a:avLst/>
            <a:gdLst/>
            <a:ahLst/>
            <a:cxnLst/>
            <a:rect l="l" t="t" r="r" b="b"/>
            <a:pathLst>
              <a:path h="179069">
                <a:moveTo>
                  <a:pt x="0" y="0"/>
                </a:moveTo>
                <a:lnTo>
                  <a:pt x="0" y="179070"/>
                </a:lnTo>
              </a:path>
            </a:pathLst>
          </a:custGeom>
          <a:ln w="26670">
            <a:solidFill>
              <a:srgbClr val="487BBB"/>
            </a:solidFill>
          </a:ln>
        </p:spPr>
        <p:txBody>
          <a:bodyPr wrap="square" lIns="0" tIns="0" rIns="0" bIns="0" rtlCol="0"/>
          <a:lstStyle/>
          <a:p>
            <a:endParaRPr/>
          </a:p>
        </p:txBody>
      </p:sp>
      <p:sp>
        <p:nvSpPr>
          <p:cNvPr id="240" name="object 240"/>
          <p:cNvSpPr/>
          <p:nvPr/>
        </p:nvSpPr>
        <p:spPr>
          <a:xfrm>
            <a:off x="2601467" y="1876805"/>
            <a:ext cx="3902710" cy="285750"/>
          </a:xfrm>
          <a:custGeom>
            <a:avLst/>
            <a:gdLst/>
            <a:ahLst/>
            <a:cxnLst/>
            <a:rect l="l" t="t" r="r" b="b"/>
            <a:pathLst>
              <a:path w="3902709" h="285750">
                <a:moveTo>
                  <a:pt x="31242" y="191261"/>
                </a:moveTo>
                <a:lnTo>
                  <a:pt x="0" y="282701"/>
                </a:lnTo>
                <a:lnTo>
                  <a:pt x="8382" y="285749"/>
                </a:lnTo>
                <a:lnTo>
                  <a:pt x="39624" y="194309"/>
                </a:lnTo>
                <a:lnTo>
                  <a:pt x="31242" y="191261"/>
                </a:lnTo>
                <a:close/>
              </a:path>
              <a:path w="3902709" h="285750">
                <a:moveTo>
                  <a:pt x="102108" y="146303"/>
                </a:moveTo>
                <a:lnTo>
                  <a:pt x="70866" y="190499"/>
                </a:lnTo>
                <a:lnTo>
                  <a:pt x="77724" y="195071"/>
                </a:lnTo>
                <a:lnTo>
                  <a:pt x="109728" y="150875"/>
                </a:lnTo>
                <a:lnTo>
                  <a:pt x="102108" y="146303"/>
                </a:lnTo>
                <a:close/>
              </a:path>
              <a:path w="3902709" h="285750">
                <a:moveTo>
                  <a:pt x="172212" y="93725"/>
                </a:moveTo>
                <a:lnTo>
                  <a:pt x="140970" y="146303"/>
                </a:lnTo>
                <a:lnTo>
                  <a:pt x="148590" y="150875"/>
                </a:lnTo>
                <a:lnTo>
                  <a:pt x="179832" y="97535"/>
                </a:lnTo>
                <a:lnTo>
                  <a:pt x="172212" y="93725"/>
                </a:lnTo>
                <a:close/>
              </a:path>
              <a:path w="3902709" h="285750">
                <a:moveTo>
                  <a:pt x="215646" y="91439"/>
                </a:moveTo>
                <a:lnTo>
                  <a:pt x="214122" y="99821"/>
                </a:lnTo>
                <a:lnTo>
                  <a:pt x="245364" y="105155"/>
                </a:lnTo>
                <a:lnTo>
                  <a:pt x="246888" y="96773"/>
                </a:lnTo>
                <a:lnTo>
                  <a:pt x="215646" y="91439"/>
                </a:lnTo>
                <a:close/>
              </a:path>
              <a:path w="3902709" h="285750">
                <a:moveTo>
                  <a:pt x="313182" y="47243"/>
                </a:moveTo>
                <a:lnTo>
                  <a:pt x="281178" y="99059"/>
                </a:lnTo>
                <a:lnTo>
                  <a:pt x="288798" y="103631"/>
                </a:lnTo>
                <a:lnTo>
                  <a:pt x="320040" y="51815"/>
                </a:lnTo>
                <a:lnTo>
                  <a:pt x="313182" y="47243"/>
                </a:lnTo>
                <a:close/>
              </a:path>
              <a:path w="3902709" h="285750">
                <a:moveTo>
                  <a:pt x="356616" y="45719"/>
                </a:moveTo>
                <a:lnTo>
                  <a:pt x="354330" y="54101"/>
                </a:lnTo>
                <a:lnTo>
                  <a:pt x="385572" y="65531"/>
                </a:lnTo>
                <a:lnTo>
                  <a:pt x="388620" y="57149"/>
                </a:lnTo>
                <a:lnTo>
                  <a:pt x="356616" y="45719"/>
                </a:lnTo>
                <a:close/>
              </a:path>
              <a:path w="3902709" h="285750">
                <a:moveTo>
                  <a:pt x="429768" y="59435"/>
                </a:moveTo>
                <a:lnTo>
                  <a:pt x="422148" y="63245"/>
                </a:lnTo>
                <a:lnTo>
                  <a:pt x="453390" y="127253"/>
                </a:lnTo>
                <a:lnTo>
                  <a:pt x="461010" y="123443"/>
                </a:lnTo>
                <a:lnTo>
                  <a:pt x="429768" y="59435"/>
                </a:lnTo>
                <a:close/>
              </a:path>
              <a:path w="3902709" h="285750">
                <a:moveTo>
                  <a:pt x="525780" y="108965"/>
                </a:moveTo>
                <a:lnTo>
                  <a:pt x="494538" y="121919"/>
                </a:lnTo>
                <a:lnTo>
                  <a:pt x="497586" y="129539"/>
                </a:lnTo>
                <a:lnTo>
                  <a:pt x="528828" y="116585"/>
                </a:lnTo>
                <a:lnTo>
                  <a:pt x="525780" y="108965"/>
                </a:lnTo>
                <a:close/>
              </a:path>
              <a:path w="3902709" h="285750">
                <a:moveTo>
                  <a:pt x="594360" y="64769"/>
                </a:moveTo>
                <a:lnTo>
                  <a:pt x="563118" y="110489"/>
                </a:lnTo>
                <a:lnTo>
                  <a:pt x="569976" y="115061"/>
                </a:lnTo>
                <a:lnTo>
                  <a:pt x="601218" y="69341"/>
                </a:lnTo>
                <a:lnTo>
                  <a:pt x="594360" y="64769"/>
                </a:lnTo>
                <a:close/>
              </a:path>
              <a:path w="3902709" h="285750">
                <a:moveTo>
                  <a:pt x="665988" y="43433"/>
                </a:moveTo>
                <a:lnTo>
                  <a:pt x="633984" y="63245"/>
                </a:lnTo>
                <a:lnTo>
                  <a:pt x="638556" y="70865"/>
                </a:lnTo>
                <a:lnTo>
                  <a:pt x="670560" y="50291"/>
                </a:lnTo>
                <a:lnTo>
                  <a:pt x="665988" y="43433"/>
                </a:lnTo>
                <a:close/>
              </a:path>
              <a:path w="3902709" h="285750">
                <a:moveTo>
                  <a:pt x="710946" y="44957"/>
                </a:moveTo>
                <a:lnTo>
                  <a:pt x="703326" y="48767"/>
                </a:lnTo>
                <a:lnTo>
                  <a:pt x="734568" y="115823"/>
                </a:lnTo>
                <a:lnTo>
                  <a:pt x="742188" y="112013"/>
                </a:lnTo>
                <a:lnTo>
                  <a:pt x="710946" y="44957"/>
                </a:lnTo>
                <a:close/>
              </a:path>
              <a:path w="3902709" h="285750">
                <a:moveTo>
                  <a:pt x="781050" y="112775"/>
                </a:moveTo>
                <a:lnTo>
                  <a:pt x="773430" y="115823"/>
                </a:lnTo>
                <a:lnTo>
                  <a:pt x="804672" y="187451"/>
                </a:lnTo>
                <a:lnTo>
                  <a:pt x="812292" y="183641"/>
                </a:lnTo>
                <a:lnTo>
                  <a:pt x="781050" y="112775"/>
                </a:lnTo>
                <a:close/>
              </a:path>
              <a:path w="3902709" h="285750">
                <a:moveTo>
                  <a:pt x="851154" y="182879"/>
                </a:moveTo>
                <a:lnTo>
                  <a:pt x="844296" y="188213"/>
                </a:lnTo>
                <a:lnTo>
                  <a:pt x="875538" y="230885"/>
                </a:lnTo>
                <a:lnTo>
                  <a:pt x="882396" y="226313"/>
                </a:lnTo>
                <a:lnTo>
                  <a:pt x="851154" y="182879"/>
                </a:lnTo>
                <a:close/>
              </a:path>
              <a:path w="3902709" h="285750">
                <a:moveTo>
                  <a:pt x="918210" y="224027"/>
                </a:moveTo>
                <a:lnTo>
                  <a:pt x="917448" y="232409"/>
                </a:lnTo>
                <a:lnTo>
                  <a:pt x="948690" y="236981"/>
                </a:lnTo>
                <a:lnTo>
                  <a:pt x="950214" y="228599"/>
                </a:lnTo>
                <a:lnTo>
                  <a:pt x="918210" y="224027"/>
                </a:lnTo>
                <a:close/>
              </a:path>
              <a:path w="3902709" h="285750">
                <a:moveTo>
                  <a:pt x="1017270" y="211835"/>
                </a:moveTo>
                <a:lnTo>
                  <a:pt x="986028" y="229361"/>
                </a:lnTo>
                <a:lnTo>
                  <a:pt x="989838" y="236219"/>
                </a:lnTo>
                <a:lnTo>
                  <a:pt x="1021842" y="219455"/>
                </a:lnTo>
                <a:lnTo>
                  <a:pt x="1017270" y="211835"/>
                </a:lnTo>
                <a:close/>
              </a:path>
              <a:path w="3902709" h="285750">
                <a:moveTo>
                  <a:pt x="1088136" y="195833"/>
                </a:moveTo>
                <a:lnTo>
                  <a:pt x="1056132" y="211835"/>
                </a:lnTo>
                <a:lnTo>
                  <a:pt x="1059942" y="219455"/>
                </a:lnTo>
                <a:lnTo>
                  <a:pt x="1091946" y="203453"/>
                </a:lnTo>
                <a:lnTo>
                  <a:pt x="1088136" y="195833"/>
                </a:lnTo>
                <a:close/>
              </a:path>
              <a:path w="3902709" h="285750">
                <a:moveTo>
                  <a:pt x="1157478" y="175259"/>
                </a:moveTo>
                <a:lnTo>
                  <a:pt x="1126236" y="196595"/>
                </a:lnTo>
                <a:lnTo>
                  <a:pt x="1130808" y="203453"/>
                </a:lnTo>
                <a:lnTo>
                  <a:pt x="1162812" y="182117"/>
                </a:lnTo>
                <a:lnTo>
                  <a:pt x="1157478" y="175259"/>
                </a:lnTo>
                <a:close/>
              </a:path>
              <a:path w="3902709" h="285750">
                <a:moveTo>
                  <a:pt x="1199388" y="174497"/>
                </a:moveTo>
                <a:lnTo>
                  <a:pt x="1197864" y="182879"/>
                </a:lnTo>
                <a:lnTo>
                  <a:pt x="1229868" y="188213"/>
                </a:lnTo>
                <a:lnTo>
                  <a:pt x="1231392" y="179831"/>
                </a:lnTo>
                <a:lnTo>
                  <a:pt x="1199388" y="174497"/>
                </a:lnTo>
                <a:close/>
              </a:path>
              <a:path w="3902709" h="285750">
                <a:moveTo>
                  <a:pt x="1298448" y="160781"/>
                </a:moveTo>
                <a:lnTo>
                  <a:pt x="1267206" y="180593"/>
                </a:lnTo>
                <a:lnTo>
                  <a:pt x="1271778" y="187451"/>
                </a:lnTo>
                <a:lnTo>
                  <a:pt x="1303020" y="167639"/>
                </a:lnTo>
                <a:lnTo>
                  <a:pt x="1298448" y="160781"/>
                </a:lnTo>
                <a:close/>
              </a:path>
              <a:path w="3902709" h="285750">
                <a:moveTo>
                  <a:pt x="1367028" y="114299"/>
                </a:moveTo>
                <a:lnTo>
                  <a:pt x="1335786" y="161543"/>
                </a:lnTo>
                <a:lnTo>
                  <a:pt x="1342644" y="166877"/>
                </a:lnTo>
                <a:lnTo>
                  <a:pt x="1374648" y="119633"/>
                </a:lnTo>
                <a:lnTo>
                  <a:pt x="1367028" y="114299"/>
                </a:lnTo>
                <a:close/>
              </a:path>
              <a:path w="3902709" h="285750">
                <a:moveTo>
                  <a:pt x="1439418" y="97535"/>
                </a:moveTo>
                <a:lnTo>
                  <a:pt x="1407414" y="112775"/>
                </a:lnTo>
                <a:lnTo>
                  <a:pt x="1411986" y="121157"/>
                </a:lnTo>
                <a:lnTo>
                  <a:pt x="1443228" y="105155"/>
                </a:lnTo>
                <a:lnTo>
                  <a:pt x="1439418" y="97535"/>
                </a:lnTo>
                <a:close/>
              </a:path>
              <a:path w="3902709" h="285750">
                <a:moveTo>
                  <a:pt x="1481328" y="97535"/>
                </a:moveTo>
                <a:lnTo>
                  <a:pt x="1478280" y="105155"/>
                </a:lnTo>
                <a:lnTo>
                  <a:pt x="1510284" y="116585"/>
                </a:lnTo>
                <a:lnTo>
                  <a:pt x="1513332" y="108965"/>
                </a:lnTo>
                <a:lnTo>
                  <a:pt x="1481328" y="97535"/>
                </a:lnTo>
                <a:close/>
              </a:path>
              <a:path w="3902709" h="285750">
                <a:moveTo>
                  <a:pt x="1552194" y="108965"/>
                </a:moveTo>
                <a:lnTo>
                  <a:pt x="1548384" y="116585"/>
                </a:lnTo>
                <a:lnTo>
                  <a:pt x="1579626" y="134873"/>
                </a:lnTo>
                <a:lnTo>
                  <a:pt x="1584198" y="127253"/>
                </a:lnTo>
                <a:lnTo>
                  <a:pt x="1552194" y="108965"/>
                </a:lnTo>
                <a:close/>
              </a:path>
              <a:path w="3902709" h="285750">
                <a:moveTo>
                  <a:pt x="1620774" y="127253"/>
                </a:moveTo>
                <a:lnTo>
                  <a:pt x="1620012" y="135635"/>
                </a:lnTo>
                <a:lnTo>
                  <a:pt x="1652015" y="138683"/>
                </a:lnTo>
                <a:lnTo>
                  <a:pt x="1652777" y="129539"/>
                </a:lnTo>
                <a:lnTo>
                  <a:pt x="1620774" y="127253"/>
                </a:lnTo>
                <a:close/>
              </a:path>
              <a:path w="3902709" h="285750">
                <a:moveTo>
                  <a:pt x="1722120" y="128777"/>
                </a:moveTo>
                <a:lnTo>
                  <a:pt x="1690878" y="129539"/>
                </a:lnTo>
                <a:lnTo>
                  <a:pt x="1690878" y="138683"/>
                </a:lnTo>
                <a:lnTo>
                  <a:pt x="1722882" y="137159"/>
                </a:lnTo>
                <a:lnTo>
                  <a:pt x="1722120" y="128777"/>
                </a:lnTo>
                <a:close/>
              </a:path>
              <a:path w="3902709" h="285750">
                <a:moveTo>
                  <a:pt x="1764030" y="129539"/>
                </a:moveTo>
                <a:lnTo>
                  <a:pt x="1758696" y="136397"/>
                </a:lnTo>
                <a:lnTo>
                  <a:pt x="1789938" y="159257"/>
                </a:lnTo>
                <a:lnTo>
                  <a:pt x="1795272" y="152399"/>
                </a:lnTo>
                <a:lnTo>
                  <a:pt x="1764030" y="129539"/>
                </a:lnTo>
                <a:close/>
              </a:path>
              <a:path w="3902709" h="285750">
                <a:moveTo>
                  <a:pt x="1831848" y="151637"/>
                </a:moveTo>
                <a:lnTo>
                  <a:pt x="1831086" y="160019"/>
                </a:lnTo>
                <a:lnTo>
                  <a:pt x="1862328" y="163829"/>
                </a:lnTo>
                <a:lnTo>
                  <a:pt x="1863852" y="155447"/>
                </a:lnTo>
                <a:lnTo>
                  <a:pt x="1831848" y="151637"/>
                </a:lnTo>
                <a:close/>
              </a:path>
              <a:path w="3902709" h="285750">
                <a:moveTo>
                  <a:pt x="1933194" y="155447"/>
                </a:moveTo>
                <a:lnTo>
                  <a:pt x="1901952" y="155447"/>
                </a:lnTo>
                <a:lnTo>
                  <a:pt x="1901952" y="163829"/>
                </a:lnTo>
                <a:lnTo>
                  <a:pt x="1933194" y="163829"/>
                </a:lnTo>
                <a:lnTo>
                  <a:pt x="1933194" y="155447"/>
                </a:lnTo>
                <a:close/>
              </a:path>
              <a:path w="3902709" h="285750">
                <a:moveTo>
                  <a:pt x="2003298" y="152399"/>
                </a:moveTo>
                <a:lnTo>
                  <a:pt x="1971294" y="155447"/>
                </a:lnTo>
                <a:lnTo>
                  <a:pt x="1972056" y="163829"/>
                </a:lnTo>
                <a:lnTo>
                  <a:pt x="2004060" y="161543"/>
                </a:lnTo>
                <a:lnTo>
                  <a:pt x="2003298" y="152399"/>
                </a:lnTo>
                <a:close/>
              </a:path>
              <a:path w="3902709" h="285750">
                <a:moveTo>
                  <a:pt x="2073402" y="147065"/>
                </a:moveTo>
                <a:lnTo>
                  <a:pt x="2041398" y="153161"/>
                </a:lnTo>
                <a:lnTo>
                  <a:pt x="2042922" y="161543"/>
                </a:lnTo>
                <a:lnTo>
                  <a:pt x="2074926" y="155447"/>
                </a:lnTo>
                <a:lnTo>
                  <a:pt x="2073402" y="147065"/>
                </a:lnTo>
                <a:close/>
              </a:path>
              <a:path w="3902709" h="285750">
                <a:moveTo>
                  <a:pt x="2143506" y="141731"/>
                </a:moveTo>
                <a:lnTo>
                  <a:pt x="2111502" y="147065"/>
                </a:lnTo>
                <a:lnTo>
                  <a:pt x="2113026" y="155447"/>
                </a:lnTo>
                <a:lnTo>
                  <a:pt x="2145030" y="150113"/>
                </a:lnTo>
                <a:lnTo>
                  <a:pt x="2143506" y="141731"/>
                </a:lnTo>
                <a:close/>
              </a:path>
              <a:path w="3902709" h="285750">
                <a:moveTo>
                  <a:pt x="2213610" y="134111"/>
                </a:moveTo>
                <a:lnTo>
                  <a:pt x="2181606" y="141731"/>
                </a:lnTo>
                <a:lnTo>
                  <a:pt x="2183892" y="150113"/>
                </a:lnTo>
                <a:lnTo>
                  <a:pt x="2215134" y="142493"/>
                </a:lnTo>
                <a:lnTo>
                  <a:pt x="2213610" y="134111"/>
                </a:lnTo>
                <a:close/>
              </a:path>
              <a:path w="3902709" h="285750">
                <a:moveTo>
                  <a:pt x="2283714" y="124205"/>
                </a:moveTo>
                <a:lnTo>
                  <a:pt x="2251710" y="134111"/>
                </a:lnTo>
                <a:lnTo>
                  <a:pt x="2254758" y="142493"/>
                </a:lnTo>
                <a:lnTo>
                  <a:pt x="2286000" y="132587"/>
                </a:lnTo>
                <a:lnTo>
                  <a:pt x="2283714" y="124205"/>
                </a:lnTo>
                <a:close/>
              </a:path>
              <a:path w="3902709" h="285750">
                <a:moveTo>
                  <a:pt x="2353818" y="114299"/>
                </a:moveTo>
                <a:lnTo>
                  <a:pt x="2321814" y="124205"/>
                </a:lnTo>
                <a:lnTo>
                  <a:pt x="2324862" y="132587"/>
                </a:lnTo>
                <a:lnTo>
                  <a:pt x="2356104" y="122681"/>
                </a:lnTo>
                <a:lnTo>
                  <a:pt x="2353818" y="114299"/>
                </a:lnTo>
                <a:close/>
              </a:path>
              <a:path w="3902709" h="285750">
                <a:moveTo>
                  <a:pt x="2424684" y="107441"/>
                </a:moveTo>
                <a:lnTo>
                  <a:pt x="2392680" y="114299"/>
                </a:lnTo>
                <a:lnTo>
                  <a:pt x="2394966" y="122681"/>
                </a:lnTo>
                <a:lnTo>
                  <a:pt x="2426208" y="115823"/>
                </a:lnTo>
                <a:lnTo>
                  <a:pt x="2424684" y="107441"/>
                </a:lnTo>
                <a:close/>
              </a:path>
              <a:path w="3902709" h="285750">
                <a:moveTo>
                  <a:pt x="2494788" y="101345"/>
                </a:moveTo>
                <a:lnTo>
                  <a:pt x="2463546" y="106679"/>
                </a:lnTo>
                <a:lnTo>
                  <a:pt x="2465070" y="115823"/>
                </a:lnTo>
                <a:lnTo>
                  <a:pt x="2496312" y="109727"/>
                </a:lnTo>
                <a:lnTo>
                  <a:pt x="2494788" y="101345"/>
                </a:lnTo>
                <a:close/>
              </a:path>
              <a:path w="3902709" h="285750">
                <a:moveTo>
                  <a:pt x="2564892" y="95249"/>
                </a:moveTo>
                <a:lnTo>
                  <a:pt x="2533650" y="101345"/>
                </a:lnTo>
                <a:lnTo>
                  <a:pt x="2535174" y="109727"/>
                </a:lnTo>
                <a:lnTo>
                  <a:pt x="2566416" y="104393"/>
                </a:lnTo>
                <a:lnTo>
                  <a:pt x="2564892" y="95249"/>
                </a:lnTo>
                <a:close/>
              </a:path>
              <a:path w="3902709" h="285750">
                <a:moveTo>
                  <a:pt x="2634996" y="88391"/>
                </a:moveTo>
                <a:lnTo>
                  <a:pt x="2603754" y="96011"/>
                </a:lnTo>
                <a:lnTo>
                  <a:pt x="2605278" y="104393"/>
                </a:lnTo>
                <a:lnTo>
                  <a:pt x="2637282" y="96773"/>
                </a:lnTo>
                <a:lnTo>
                  <a:pt x="2634996" y="88391"/>
                </a:lnTo>
                <a:close/>
              </a:path>
              <a:path w="3902709" h="285750">
                <a:moveTo>
                  <a:pt x="2705100" y="81533"/>
                </a:moveTo>
                <a:lnTo>
                  <a:pt x="2673858" y="88391"/>
                </a:lnTo>
                <a:lnTo>
                  <a:pt x="2676144" y="96773"/>
                </a:lnTo>
                <a:lnTo>
                  <a:pt x="2707386" y="89915"/>
                </a:lnTo>
                <a:lnTo>
                  <a:pt x="2705100" y="81533"/>
                </a:lnTo>
                <a:close/>
              </a:path>
              <a:path w="3902709" h="285750">
                <a:moveTo>
                  <a:pt x="2776728" y="80009"/>
                </a:moveTo>
                <a:lnTo>
                  <a:pt x="2744724" y="81533"/>
                </a:lnTo>
                <a:lnTo>
                  <a:pt x="2745486" y="89915"/>
                </a:lnTo>
                <a:lnTo>
                  <a:pt x="2776728" y="88391"/>
                </a:lnTo>
                <a:lnTo>
                  <a:pt x="2776728" y="80009"/>
                </a:lnTo>
                <a:close/>
              </a:path>
              <a:path w="3902709" h="285750">
                <a:moveTo>
                  <a:pt x="2815590" y="80009"/>
                </a:moveTo>
                <a:lnTo>
                  <a:pt x="2815590" y="88391"/>
                </a:lnTo>
                <a:lnTo>
                  <a:pt x="2846832" y="89915"/>
                </a:lnTo>
                <a:lnTo>
                  <a:pt x="2846832" y="81533"/>
                </a:lnTo>
                <a:lnTo>
                  <a:pt x="2815590" y="80009"/>
                </a:lnTo>
                <a:close/>
              </a:path>
              <a:path w="3902709" h="285750">
                <a:moveTo>
                  <a:pt x="2916936" y="78485"/>
                </a:moveTo>
                <a:lnTo>
                  <a:pt x="2884932" y="81533"/>
                </a:lnTo>
                <a:lnTo>
                  <a:pt x="2886456" y="89915"/>
                </a:lnTo>
                <a:lnTo>
                  <a:pt x="2917698" y="86867"/>
                </a:lnTo>
                <a:lnTo>
                  <a:pt x="2916936" y="78485"/>
                </a:lnTo>
                <a:close/>
              </a:path>
              <a:path w="3902709" h="285750">
                <a:moveTo>
                  <a:pt x="2987040" y="75437"/>
                </a:moveTo>
                <a:lnTo>
                  <a:pt x="2955798" y="78485"/>
                </a:lnTo>
                <a:lnTo>
                  <a:pt x="2956560" y="86867"/>
                </a:lnTo>
                <a:lnTo>
                  <a:pt x="2987802" y="83819"/>
                </a:lnTo>
                <a:lnTo>
                  <a:pt x="2987040" y="75437"/>
                </a:lnTo>
                <a:close/>
              </a:path>
              <a:path w="3902709" h="285750">
                <a:moveTo>
                  <a:pt x="3057144" y="68579"/>
                </a:moveTo>
                <a:lnTo>
                  <a:pt x="3025140" y="75437"/>
                </a:lnTo>
                <a:lnTo>
                  <a:pt x="3027426" y="83819"/>
                </a:lnTo>
                <a:lnTo>
                  <a:pt x="3058668" y="76961"/>
                </a:lnTo>
                <a:lnTo>
                  <a:pt x="3057144" y="68579"/>
                </a:lnTo>
                <a:close/>
              </a:path>
              <a:path w="3902709" h="285750">
                <a:moveTo>
                  <a:pt x="3127248" y="61721"/>
                </a:moveTo>
                <a:lnTo>
                  <a:pt x="3095244" y="68579"/>
                </a:lnTo>
                <a:lnTo>
                  <a:pt x="3097530" y="76961"/>
                </a:lnTo>
                <a:lnTo>
                  <a:pt x="3128772" y="69341"/>
                </a:lnTo>
                <a:lnTo>
                  <a:pt x="3127248" y="61721"/>
                </a:lnTo>
                <a:close/>
              </a:path>
              <a:path w="3902709" h="285750">
                <a:moveTo>
                  <a:pt x="3197352" y="55625"/>
                </a:moveTo>
                <a:lnTo>
                  <a:pt x="3166110" y="60959"/>
                </a:lnTo>
                <a:lnTo>
                  <a:pt x="3167634" y="70103"/>
                </a:lnTo>
                <a:lnTo>
                  <a:pt x="3198876" y="64007"/>
                </a:lnTo>
                <a:lnTo>
                  <a:pt x="3197352" y="55625"/>
                </a:lnTo>
                <a:close/>
              </a:path>
              <a:path w="3902709" h="285750">
                <a:moveTo>
                  <a:pt x="3268218" y="49529"/>
                </a:moveTo>
                <a:lnTo>
                  <a:pt x="3236214" y="55625"/>
                </a:lnTo>
                <a:lnTo>
                  <a:pt x="3237738" y="64007"/>
                </a:lnTo>
                <a:lnTo>
                  <a:pt x="3269742" y="58673"/>
                </a:lnTo>
                <a:lnTo>
                  <a:pt x="3268218" y="49529"/>
                </a:lnTo>
                <a:close/>
              </a:path>
              <a:path w="3902709" h="285750">
                <a:moveTo>
                  <a:pt x="3338322" y="44195"/>
                </a:moveTo>
                <a:lnTo>
                  <a:pt x="3306318" y="49529"/>
                </a:lnTo>
                <a:lnTo>
                  <a:pt x="3307841" y="58673"/>
                </a:lnTo>
                <a:lnTo>
                  <a:pt x="3339846" y="52577"/>
                </a:lnTo>
                <a:lnTo>
                  <a:pt x="3338322" y="44195"/>
                </a:lnTo>
                <a:close/>
              </a:path>
              <a:path w="3902709" h="285750">
                <a:moveTo>
                  <a:pt x="3408426" y="38099"/>
                </a:moveTo>
                <a:lnTo>
                  <a:pt x="3377184" y="44195"/>
                </a:lnTo>
                <a:lnTo>
                  <a:pt x="3378708" y="52577"/>
                </a:lnTo>
                <a:lnTo>
                  <a:pt x="3409950" y="47243"/>
                </a:lnTo>
                <a:lnTo>
                  <a:pt x="3408426" y="38099"/>
                </a:lnTo>
                <a:close/>
              </a:path>
              <a:path w="3902709" h="285750">
                <a:moveTo>
                  <a:pt x="3478529" y="32765"/>
                </a:moveTo>
                <a:lnTo>
                  <a:pt x="3447288" y="38099"/>
                </a:lnTo>
                <a:lnTo>
                  <a:pt x="3448812" y="47243"/>
                </a:lnTo>
                <a:lnTo>
                  <a:pt x="3480054" y="41147"/>
                </a:lnTo>
                <a:lnTo>
                  <a:pt x="3478529" y="32765"/>
                </a:lnTo>
                <a:close/>
              </a:path>
              <a:path w="3902709" h="285750">
                <a:moveTo>
                  <a:pt x="3549396" y="26669"/>
                </a:moveTo>
                <a:lnTo>
                  <a:pt x="3517391" y="32765"/>
                </a:lnTo>
                <a:lnTo>
                  <a:pt x="3518916" y="41147"/>
                </a:lnTo>
                <a:lnTo>
                  <a:pt x="3550920" y="35813"/>
                </a:lnTo>
                <a:lnTo>
                  <a:pt x="3549396" y="26669"/>
                </a:lnTo>
                <a:close/>
              </a:path>
              <a:path w="3902709" h="285750">
                <a:moveTo>
                  <a:pt x="3619500" y="21335"/>
                </a:moveTo>
                <a:lnTo>
                  <a:pt x="3587496" y="26669"/>
                </a:lnTo>
                <a:lnTo>
                  <a:pt x="3589020" y="35813"/>
                </a:lnTo>
                <a:lnTo>
                  <a:pt x="3621024" y="29717"/>
                </a:lnTo>
                <a:lnTo>
                  <a:pt x="3619500" y="21335"/>
                </a:lnTo>
                <a:close/>
              </a:path>
              <a:path w="3902709" h="285750">
                <a:moveTo>
                  <a:pt x="3689604" y="16763"/>
                </a:moveTo>
                <a:lnTo>
                  <a:pt x="3658362" y="21335"/>
                </a:lnTo>
                <a:lnTo>
                  <a:pt x="3659124" y="29717"/>
                </a:lnTo>
                <a:lnTo>
                  <a:pt x="3691128" y="25145"/>
                </a:lnTo>
                <a:lnTo>
                  <a:pt x="3689604" y="16763"/>
                </a:lnTo>
                <a:close/>
              </a:path>
              <a:path w="3902709" h="285750">
                <a:moveTo>
                  <a:pt x="3759708" y="11429"/>
                </a:moveTo>
                <a:lnTo>
                  <a:pt x="3728466" y="16763"/>
                </a:lnTo>
                <a:lnTo>
                  <a:pt x="3729990" y="25145"/>
                </a:lnTo>
                <a:lnTo>
                  <a:pt x="3761232" y="19811"/>
                </a:lnTo>
                <a:lnTo>
                  <a:pt x="3759708" y="11429"/>
                </a:lnTo>
                <a:close/>
              </a:path>
              <a:path w="3902709" h="285750">
                <a:moveTo>
                  <a:pt x="3829812" y="5333"/>
                </a:moveTo>
                <a:lnTo>
                  <a:pt x="3798570" y="11429"/>
                </a:lnTo>
                <a:lnTo>
                  <a:pt x="3800094" y="19811"/>
                </a:lnTo>
                <a:lnTo>
                  <a:pt x="3832098" y="13715"/>
                </a:lnTo>
                <a:lnTo>
                  <a:pt x="3829812" y="5333"/>
                </a:lnTo>
                <a:close/>
              </a:path>
              <a:path w="3902709" h="285750">
                <a:moveTo>
                  <a:pt x="3900678" y="0"/>
                </a:moveTo>
                <a:lnTo>
                  <a:pt x="3868674" y="5333"/>
                </a:lnTo>
                <a:lnTo>
                  <a:pt x="3870198" y="13715"/>
                </a:lnTo>
                <a:lnTo>
                  <a:pt x="3902202" y="8381"/>
                </a:lnTo>
                <a:lnTo>
                  <a:pt x="3900678" y="0"/>
                </a:lnTo>
                <a:close/>
              </a:path>
            </a:pathLst>
          </a:custGeom>
          <a:solidFill>
            <a:srgbClr val="000000"/>
          </a:solidFill>
        </p:spPr>
        <p:txBody>
          <a:bodyPr wrap="square" lIns="0" tIns="0" rIns="0" bIns="0" rtlCol="0"/>
          <a:lstStyle/>
          <a:p>
            <a:endParaRPr/>
          </a:p>
        </p:txBody>
      </p:sp>
      <p:sp>
        <p:nvSpPr>
          <p:cNvPr id="241" name="object 241"/>
          <p:cNvSpPr/>
          <p:nvPr/>
        </p:nvSpPr>
        <p:spPr>
          <a:xfrm>
            <a:off x="2594610" y="2095500"/>
            <a:ext cx="0" cy="66040"/>
          </a:xfrm>
          <a:custGeom>
            <a:avLst/>
            <a:gdLst/>
            <a:ahLst/>
            <a:cxnLst/>
            <a:rect l="l" t="t" r="r" b="b"/>
            <a:pathLst>
              <a:path h="66039">
                <a:moveTo>
                  <a:pt x="0" y="0"/>
                </a:moveTo>
                <a:lnTo>
                  <a:pt x="0" y="65531"/>
                </a:lnTo>
              </a:path>
            </a:pathLst>
          </a:custGeom>
          <a:ln w="21336">
            <a:solidFill>
              <a:srgbClr val="7B9DC7"/>
            </a:solidFill>
          </a:ln>
        </p:spPr>
        <p:txBody>
          <a:bodyPr wrap="square" lIns="0" tIns="0" rIns="0" bIns="0" rtlCol="0"/>
          <a:lstStyle/>
          <a:p>
            <a:endParaRPr/>
          </a:p>
        </p:txBody>
      </p:sp>
      <p:sp>
        <p:nvSpPr>
          <p:cNvPr id="242" name="object 242"/>
          <p:cNvSpPr/>
          <p:nvPr/>
        </p:nvSpPr>
        <p:spPr>
          <a:xfrm>
            <a:off x="2656713" y="2002535"/>
            <a:ext cx="0" cy="67310"/>
          </a:xfrm>
          <a:custGeom>
            <a:avLst/>
            <a:gdLst/>
            <a:ahLst/>
            <a:cxnLst/>
            <a:rect l="l" t="t" r="r" b="b"/>
            <a:pathLst>
              <a:path h="67310">
                <a:moveTo>
                  <a:pt x="0" y="0"/>
                </a:moveTo>
                <a:lnTo>
                  <a:pt x="0" y="67055"/>
                </a:lnTo>
              </a:path>
            </a:pathLst>
          </a:custGeom>
          <a:ln w="38862">
            <a:solidFill>
              <a:srgbClr val="7B9DC7"/>
            </a:solidFill>
          </a:ln>
        </p:spPr>
        <p:txBody>
          <a:bodyPr wrap="square" lIns="0" tIns="0" rIns="0" bIns="0" rtlCol="0"/>
          <a:lstStyle/>
          <a:p>
            <a:endParaRPr/>
          </a:p>
        </p:txBody>
      </p:sp>
      <p:sp>
        <p:nvSpPr>
          <p:cNvPr id="243" name="object 243"/>
          <p:cNvSpPr/>
          <p:nvPr/>
        </p:nvSpPr>
        <p:spPr>
          <a:xfrm>
            <a:off x="2726817" y="1958339"/>
            <a:ext cx="0" cy="67310"/>
          </a:xfrm>
          <a:custGeom>
            <a:avLst/>
            <a:gdLst/>
            <a:ahLst/>
            <a:cxnLst/>
            <a:rect l="l" t="t" r="r" b="b"/>
            <a:pathLst>
              <a:path h="67310">
                <a:moveTo>
                  <a:pt x="0" y="0"/>
                </a:moveTo>
                <a:lnTo>
                  <a:pt x="0" y="67055"/>
                </a:lnTo>
              </a:path>
            </a:pathLst>
          </a:custGeom>
          <a:ln w="38862">
            <a:solidFill>
              <a:srgbClr val="7B9DC7"/>
            </a:solidFill>
          </a:ln>
        </p:spPr>
        <p:txBody>
          <a:bodyPr wrap="square" lIns="0" tIns="0" rIns="0" bIns="0" rtlCol="0"/>
          <a:lstStyle/>
          <a:p>
            <a:endParaRPr/>
          </a:p>
        </p:txBody>
      </p:sp>
      <p:sp>
        <p:nvSpPr>
          <p:cNvPr id="244" name="object 244"/>
          <p:cNvSpPr/>
          <p:nvPr/>
        </p:nvSpPr>
        <p:spPr>
          <a:xfrm>
            <a:off x="2796920" y="1905000"/>
            <a:ext cx="0" cy="67310"/>
          </a:xfrm>
          <a:custGeom>
            <a:avLst/>
            <a:gdLst/>
            <a:ahLst/>
            <a:cxnLst/>
            <a:rect l="l" t="t" r="r" b="b"/>
            <a:pathLst>
              <a:path h="67310">
                <a:moveTo>
                  <a:pt x="0" y="0"/>
                </a:moveTo>
                <a:lnTo>
                  <a:pt x="0" y="67055"/>
                </a:lnTo>
              </a:path>
            </a:pathLst>
          </a:custGeom>
          <a:ln w="38862">
            <a:solidFill>
              <a:srgbClr val="7B9DC7"/>
            </a:solidFill>
          </a:ln>
        </p:spPr>
        <p:txBody>
          <a:bodyPr wrap="square" lIns="0" tIns="0" rIns="0" bIns="0" rtlCol="0"/>
          <a:lstStyle/>
          <a:p>
            <a:endParaRPr/>
          </a:p>
        </p:txBody>
      </p:sp>
      <p:sp>
        <p:nvSpPr>
          <p:cNvPr id="245" name="object 245"/>
          <p:cNvSpPr/>
          <p:nvPr/>
        </p:nvSpPr>
        <p:spPr>
          <a:xfrm>
            <a:off x="2867025" y="1911095"/>
            <a:ext cx="0" cy="67310"/>
          </a:xfrm>
          <a:custGeom>
            <a:avLst/>
            <a:gdLst/>
            <a:ahLst/>
            <a:cxnLst/>
            <a:rect l="l" t="t" r="r" b="b"/>
            <a:pathLst>
              <a:path h="67310">
                <a:moveTo>
                  <a:pt x="0" y="0"/>
                </a:moveTo>
                <a:lnTo>
                  <a:pt x="0" y="67055"/>
                </a:lnTo>
              </a:path>
            </a:pathLst>
          </a:custGeom>
          <a:ln w="38862">
            <a:solidFill>
              <a:srgbClr val="7B9DC7"/>
            </a:solidFill>
          </a:ln>
        </p:spPr>
        <p:txBody>
          <a:bodyPr wrap="square" lIns="0" tIns="0" rIns="0" bIns="0" rtlCol="0"/>
          <a:lstStyle/>
          <a:p>
            <a:endParaRPr/>
          </a:p>
        </p:txBody>
      </p:sp>
      <p:sp>
        <p:nvSpPr>
          <p:cNvPr id="246" name="object 246"/>
          <p:cNvSpPr/>
          <p:nvPr/>
        </p:nvSpPr>
        <p:spPr>
          <a:xfrm>
            <a:off x="2937510" y="1859279"/>
            <a:ext cx="0" cy="67310"/>
          </a:xfrm>
          <a:custGeom>
            <a:avLst/>
            <a:gdLst/>
            <a:ahLst/>
            <a:cxnLst/>
            <a:rect l="l" t="t" r="r" b="b"/>
            <a:pathLst>
              <a:path h="67310">
                <a:moveTo>
                  <a:pt x="0" y="0"/>
                </a:moveTo>
                <a:lnTo>
                  <a:pt x="0" y="67055"/>
                </a:lnTo>
              </a:path>
            </a:pathLst>
          </a:custGeom>
          <a:ln w="38100">
            <a:solidFill>
              <a:srgbClr val="7B9DC7"/>
            </a:solidFill>
          </a:ln>
        </p:spPr>
        <p:txBody>
          <a:bodyPr wrap="square" lIns="0" tIns="0" rIns="0" bIns="0" rtlCol="0"/>
          <a:lstStyle/>
          <a:p>
            <a:endParaRPr/>
          </a:p>
        </p:txBody>
      </p:sp>
      <p:sp>
        <p:nvSpPr>
          <p:cNvPr id="247" name="object 247"/>
          <p:cNvSpPr/>
          <p:nvPr/>
        </p:nvSpPr>
        <p:spPr>
          <a:xfrm>
            <a:off x="3007995" y="1869185"/>
            <a:ext cx="0" cy="68580"/>
          </a:xfrm>
          <a:custGeom>
            <a:avLst/>
            <a:gdLst/>
            <a:ahLst/>
            <a:cxnLst/>
            <a:rect l="l" t="t" r="r" b="b"/>
            <a:pathLst>
              <a:path h="68580">
                <a:moveTo>
                  <a:pt x="0" y="0"/>
                </a:moveTo>
                <a:lnTo>
                  <a:pt x="0" y="68579"/>
                </a:lnTo>
              </a:path>
            </a:pathLst>
          </a:custGeom>
          <a:ln w="38862">
            <a:solidFill>
              <a:srgbClr val="7B9DC7"/>
            </a:solidFill>
          </a:ln>
        </p:spPr>
        <p:txBody>
          <a:bodyPr wrap="square" lIns="0" tIns="0" rIns="0" bIns="0" rtlCol="0"/>
          <a:lstStyle/>
          <a:p>
            <a:endParaRPr/>
          </a:p>
        </p:txBody>
      </p:sp>
      <p:sp>
        <p:nvSpPr>
          <p:cNvPr id="248" name="object 248"/>
          <p:cNvSpPr/>
          <p:nvPr/>
        </p:nvSpPr>
        <p:spPr>
          <a:xfrm>
            <a:off x="3078098" y="1933955"/>
            <a:ext cx="0" cy="68580"/>
          </a:xfrm>
          <a:custGeom>
            <a:avLst/>
            <a:gdLst/>
            <a:ahLst/>
            <a:cxnLst/>
            <a:rect l="l" t="t" r="r" b="b"/>
            <a:pathLst>
              <a:path h="68580">
                <a:moveTo>
                  <a:pt x="0" y="0"/>
                </a:moveTo>
                <a:lnTo>
                  <a:pt x="0" y="68579"/>
                </a:lnTo>
              </a:path>
            </a:pathLst>
          </a:custGeom>
          <a:ln w="38862">
            <a:solidFill>
              <a:srgbClr val="7B9DC7"/>
            </a:solidFill>
          </a:ln>
        </p:spPr>
        <p:txBody>
          <a:bodyPr wrap="square" lIns="0" tIns="0" rIns="0" bIns="0" rtlCol="0"/>
          <a:lstStyle/>
          <a:p>
            <a:endParaRPr/>
          </a:p>
        </p:txBody>
      </p:sp>
      <p:sp>
        <p:nvSpPr>
          <p:cNvPr id="249" name="object 249"/>
          <p:cNvSpPr/>
          <p:nvPr/>
        </p:nvSpPr>
        <p:spPr>
          <a:xfrm>
            <a:off x="3148202" y="1921001"/>
            <a:ext cx="0" cy="68580"/>
          </a:xfrm>
          <a:custGeom>
            <a:avLst/>
            <a:gdLst/>
            <a:ahLst/>
            <a:cxnLst/>
            <a:rect l="l" t="t" r="r" b="b"/>
            <a:pathLst>
              <a:path h="68580">
                <a:moveTo>
                  <a:pt x="0" y="0"/>
                </a:moveTo>
                <a:lnTo>
                  <a:pt x="0" y="68579"/>
                </a:lnTo>
              </a:path>
            </a:pathLst>
          </a:custGeom>
          <a:ln w="38862">
            <a:solidFill>
              <a:srgbClr val="7B9DC7"/>
            </a:solidFill>
          </a:ln>
        </p:spPr>
        <p:txBody>
          <a:bodyPr wrap="square" lIns="0" tIns="0" rIns="0" bIns="0" rtlCol="0"/>
          <a:lstStyle/>
          <a:p>
            <a:endParaRPr/>
          </a:p>
        </p:txBody>
      </p:sp>
      <p:sp>
        <p:nvSpPr>
          <p:cNvPr id="250" name="object 250"/>
          <p:cNvSpPr/>
          <p:nvPr/>
        </p:nvSpPr>
        <p:spPr>
          <a:xfrm>
            <a:off x="3218688" y="1876805"/>
            <a:ext cx="0" cy="67310"/>
          </a:xfrm>
          <a:custGeom>
            <a:avLst/>
            <a:gdLst/>
            <a:ahLst/>
            <a:cxnLst/>
            <a:rect l="l" t="t" r="r" b="b"/>
            <a:pathLst>
              <a:path h="67310">
                <a:moveTo>
                  <a:pt x="0" y="0"/>
                </a:moveTo>
                <a:lnTo>
                  <a:pt x="0" y="67055"/>
                </a:lnTo>
              </a:path>
            </a:pathLst>
          </a:custGeom>
          <a:ln w="38100">
            <a:solidFill>
              <a:srgbClr val="7B9DC7"/>
            </a:solidFill>
          </a:ln>
        </p:spPr>
        <p:txBody>
          <a:bodyPr wrap="square" lIns="0" tIns="0" rIns="0" bIns="0" rtlCol="0"/>
          <a:lstStyle/>
          <a:p>
            <a:endParaRPr/>
          </a:p>
        </p:txBody>
      </p:sp>
      <p:sp>
        <p:nvSpPr>
          <p:cNvPr id="251" name="object 251"/>
          <p:cNvSpPr/>
          <p:nvPr/>
        </p:nvSpPr>
        <p:spPr>
          <a:xfrm>
            <a:off x="3289172" y="1855470"/>
            <a:ext cx="0" cy="68580"/>
          </a:xfrm>
          <a:custGeom>
            <a:avLst/>
            <a:gdLst/>
            <a:ahLst/>
            <a:cxnLst/>
            <a:rect l="l" t="t" r="r" b="b"/>
            <a:pathLst>
              <a:path h="68580">
                <a:moveTo>
                  <a:pt x="0" y="0"/>
                </a:moveTo>
                <a:lnTo>
                  <a:pt x="0" y="68579"/>
                </a:lnTo>
              </a:path>
            </a:pathLst>
          </a:custGeom>
          <a:ln w="38862">
            <a:solidFill>
              <a:srgbClr val="7B9DC7"/>
            </a:solidFill>
          </a:ln>
        </p:spPr>
        <p:txBody>
          <a:bodyPr wrap="square" lIns="0" tIns="0" rIns="0" bIns="0" rtlCol="0"/>
          <a:lstStyle/>
          <a:p>
            <a:endParaRPr/>
          </a:p>
        </p:txBody>
      </p:sp>
      <p:sp>
        <p:nvSpPr>
          <p:cNvPr id="252" name="object 252"/>
          <p:cNvSpPr/>
          <p:nvPr/>
        </p:nvSpPr>
        <p:spPr>
          <a:xfrm>
            <a:off x="3359277" y="1921001"/>
            <a:ext cx="0" cy="70485"/>
          </a:xfrm>
          <a:custGeom>
            <a:avLst/>
            <a:gdLst/>
            <a:ahLst/>
            <a:cxnLst/>
            <a:rect l="l" t="t" r="r" b="b"/>
            <a:pathLst>
              <a:path h="70485">
                <a:moveTo>
                  <a:pt x="0" y="0"/>
                </a:moveTo>
                <a:lnTo>
                  <a:pt x="0" y="70103"/>
                </a:lnTo>
              </a:path>
            </a:pathLst>
          </a:custGeom>
          <a:ln w="38862">
            <a:solidFill>
              <a:srgbClr val="7B9DC7"/>
            </a:solidFill>
          </a:ln>
        </p:spPr>
        <p:txBody>
          <a:bodyPr wrap="square" lIns="0" tIns="0" rIns="0" bIns="0" rtlCol="0"/>
          <a:lstStyle/>
          <a:p>
            <a:endParaRPr/>
          </a:p>
        </p:txBody>
      </p:sp>
      <p:sp>
        <p:nvSpPr>
          <p:cNvPr id="253" name="object 253"/>
          <p:cNvSpPr/>
          <p:nvPr/>
        </p:nvSpPr>
        <p:spPr>
          <a:xfrm>
            <a:off x="3429380" y="1992629"/>
            <a:ext cx="0" cy="70485"/>
          </a:xfrm>
          <a:custGeom>
            <a:avLst/>
            <a:gdLst/>
            <a:ahLst/>
            <a:cxnLst/>
            <a:rect l="l" t="t" r="r" b="b"/>
            <a:pathLst>
              <a:path h="70485">
                <a:moveTo>
                  <a:pt x="0" y="0"/>
                </a:moveTo>
                <a:lnTo>
                  <a:pt x="0" y="70103"/>
                </a:lnTo>
              </a:path>
            </a:pathLst>
          </a:custGeom>
          <a:ln w="38862">
            <a:solidFill>
              <a:srgbClr val="7B9DC7"/>
            </a:solidFill>
          </a:ln>
        </p:spPr>
        <p:txBody>
          <a:bodyPr wrap="square" lIns="0" tIns="0" rIns="0" bIns="0" rtlCol="0"/>
          <a:lstStyle/>
          <a:p>
            <a:endParaRPr/>
          </a:p>
        </p:txBody>
      </p:sp>
      <p:sp>
        <p:nvSpPr>
          <p:cNvPr id="254" name="object 254"/>
          <p:cNvSpPr/>
          <p:nvPr/>
        </p:nvSpPr>
        <p:spPr>
          <a:xfrm>
            <a:off x="3499865" y="2035301"/>
            <a:ext cx="0" cy="70485"/>
          </a:xfrm>
          <a:custGeom>
            <a:avLst/>
            <a:gdLst/>
            <a:ahLst/>
            <a:cxnLst/>
            <a:rect l="l" t="t" r="r" b="b"/>
            <a:pathLst>
              <a:path h="70485">
                <a:moveTo>
                  <a:pt x="0" y="0"/>
                </a:moveTo>
                <a:lnTo>
                  <a:pt x="0" y="70103"/>
                </a:lnTo>
              </a:path>
            </a:pathLst>
          </a:custGeom>
          <a:ln w="38100">
            <a:solidFill>
              <a:srgbClr val="7B9DC7"/>
            </a:solidFill>
          </a:ln>
        </p:spPr>
        <p:txBody>
          <a:bodyPr wrap="square" lIns="0" tIns="0" rIns="0" bIns="0" rtlCol="0"/>
          <a:lstStyle/>
          <a:p>
            <a:endParaRPr/>
          </a:p>
        </p:txBody>
      </p:sp>
      <p:sp>
        <p:nvSpPr>
          <p:cNvPr id="255" name="object 255"/>
          <p:cNvSpPr/>
          <p:nvPr/>
        </p:nvSpPr>
        <p:spPr>
          <a:xfrm>
            <a:off x="3570351" y="2039873"/>
            <a:ext cx="0" cy="69850"/>
          </a:xfrm>
          <a:custGeom>
            <a:avLst/>
            <a:gdLst/>
            <a:ahLst/>
            <a:cxnLst/>
            <a:rect l="l" t="t" r="r" b="b"/>
            <a:pathLst>
              <a:path h="69850">
                <a:moveTo>
                  <a:pt x="0" y="0"/>
                </a:moveTo>
                <a:lnTo>
                  <a:pt x="0" y="69342"/>
                </a:lnTo>
              </a:path>
            </a:pathLst>
          </a:custGeom>
          <a:ln w="38862">
            <a:solidFill>
              <a:srgbClr val="7B9DC7"/>
            </a:solidFill>
          </a:ln>
        </p:spPr>
        <p:txBody>
          <a:bodyPr wrap="square" lIns="0" tIns="0" rIns="0" bIns="0" rtlCol="0"/>
          <a:lstStyle/>
          <a:p>
            <a:endParaRPr/>
          </a:p>
        </p:txBody>
      </p:sp>
      <p:sp>
        <p:nvSpPr>
          <p:cNvPr id="256" name="object 256"/>
          <p:cNvSpPr/>
          <p:nvPr/>
        </p:nvSpPr>
        <p:spPr>
          <a:xfrm>
            <a:off x="3640454" y="2020823"/>
            <a:ext cx="0" cy="71755"/>
          </a:xfrm>
          <a:custGeom>
            <a:avLst/>
            <a:gdLst/>
            <a:ahLst/>
            <a:cxnLst/>
            <a:rect l="l" t="t" r="r" b="b"/>
            <a:pathLst>
              <a:path h="71755">
                <a:moveTo>
                  <a:pt x="0" y="0"/>
                </a:moveTo>
                <a:lnTo>
                  <a:pt x="0" y="71627"/>
                </a:lnTo>
              </a:path>
            </a:pathLst>
          </a:custGeom>
          <a:ln w="38862">
            <a:solidFill>
              <a:srgbClr val="7B9DC7"/>
            </a:solidFill>
          </a:ln>
        </p:spPr>
        <p:txBody>
          <a:bodyPr wrap="square" lIns="0" tIns="0" rIns="0" bIns="0" rtlCol="0"/>
          <a:lstStyle/>
          <a:p>
            <a:endParaRPr/>
          </a:p>
        </p:txBody>
      </p:sp>
      <p:sp>
        <p:nvSpPr>
          <p:cNvPr id="257" name="object 257"/>
          <p:cNvSpPr/>
          <p:nvPr/>
        </p:nvSpPr>
        <p:spPr>
          <a:xfrm>
            <a:off x="3710559" y="2004060"/>
            <a:ext cx="0" cy="72390"/>
          </a:xfrm>
          <a:custGeom>
            <a:avLst/>
            <a:gdLst/>
            <a:ahLst/>
            <a:cxnLst/>
            <a:rect l="l" t="t" r="r" b="b"/>
            <a:pathLst>
              <a:path h="72389">
                <a:moveTo>
                  <a:pt x="0" y="0"/>
                </a:moveTo>
                <a:lnTo>
                  <a:pt x="0" y="72390"/>
                </a:lnTo>
              </a:path>
            </a:pathLst>
          </a:custGeom>
          <a:ln w="38862">
            <a:solidFill>
              <a:srgbClr val="7B9DC7"/>
            </a:solidFill>
          </a:ln>
        </p:spPr>
        <p:txBody>
          <a:bodyPr wrap="square" lIns="0" tIns="0" rIns="0" bIns="0" rtlCol="0"/>
          <a:lstStyle/>
          <a:p>
            <a:endParaRPr/>
          </a:p>
        </p:txBody>
      </p:sp>
      <p:sp>
        <p:nvSpPr>
          <p:cNvPr id="258" name="object 258"/>
          <p:cNvSpPr/>
          <p:nvPr/>
        </p:nvSpPr>
        <p:spPr>
          <a:xfrm>
            <a:off x="3780663" y="1982723"/>
            <a:ext cx="0" cy="72390"/>
          </a:xfrm>
          <a:custGeom>
            <a:avLst/>
            <a:gdLst/>
            <a:ahLst/>
            <a:cxnLst/>
            <a:rect l="l" t="t" r="r" b="b"/>
            <a:pathLst>
              <a:path h="72389">
                <a:moveTo>
                  <a:pt x="0" y="0"/>
                </a:moveTo>
                <a:lnTo>
                  <a:pt x="0" y="72390"/>
                </a:lnTo>
              </a:path>
            </a:pathLst>
          </a:custGeom>
          <a:ln w="38862">
            <a:solidFill>
              <a:srgbClr val="7B9DC7"/>
            </a:solidFill>
          </a:ln>
        </p:spPr>
        <p:txBody>
          <a:bodyPr wrap="square" lIns="0" tIns="0" rIns="0" bIns="0" rtlCol="0"/>
          <a:lstStyle/>
          <a:p>
            <a:endParaRPr/>
          </a:p>
        </p:txBody>
      </p:sp>
      <p:sp>
        <p:nvSpPr>
          <p:cNvPr id="259" name="object 259"/>
          <p:cNvSpPr/>
          <p:nvPr/>
        </p:nvSpPr>
        <p:spPr>
          <a:xfrm>
            <a:off x="3851528" y="1986533"/>
            <a:ext cx="0" cy="74930"/>
          </a:xfrm>
          <a:custGeom>
            <a:avLst/>
            <a:gdLst/>
            <a:ahLst/>
            <a:cxnLst/>
            <a:rect l="l" t="t" r="r" b="b"/>
            <a:pathLst>
              <a:path h="74930">
                <a:moveTo>
                  <a:pt x="0" y="0"/>
                </a:moveTo>
                <a:lnTo>
                  <a:pt x="0" y="74675"/>
                </a:lnTo>
              </a:path>
            </a:pathLst>
          </a:custGeom>
          <a:ln w="38862">
            <a:solidFill>
              <a:srgbClr val="7B9DC7"/>
            </a:solidFill>
          </a:ln>
        </p:spPr>
        <p:txBody>
          <a:bodyPr wrap="square" lIns="0" tIns="0" rIns="0" bIns="0" rtlCol="0"/>
          <a:lstStyle/>
          <a:p>
            <a:endParaRPr/>
          </a:p>
        </p:txBody>
      </p:sp>
      <p:sp>
        <p:nvSpPr>
          <p:cNvPr id="260" name="object 260"/>
          <p:cNvSpPr/>
          <p:nvPr/>
        </p:nvSpPr>
        <p:spPr>
          <a:xfrm>
            <a:off x="3921633" y="1966722"/>
            <a:ext cx="0" cy="74295"/>
          </a:xfrm>
          <a:custGeom>
            <a:avLst/>
            <a:gdLst/>
            <a:ahLst/>
            <a:cxnLst/>
            <a:rect l="l" t="t" r="r" b="b"/>
            <a:pathLst>
              <a:path h="74294">
                <a:moveTo>
                  <a:pt x="0" y="0"/>
                </a:moveTo>
                <a:lnTo>
                  <a:pt x="0" y="73914"/>
                </a:lnTo>
              </a:path>
            </a:pathLst>
          </a:custGeom>
          <a:ln w="38862">
            <a:solidFill>
              <a:srgbClr val="7B9DC7"/>
            </a:solidFill>
          </a:ln>
        </p:spPr>
        <p:txBody>
          <a:bodyPr wrap="square" lIns="0" tIns="0" rIns="0" bIns="0" rtlCol="0"/>
          <a:lstStyle/>
          <a:p>
            <a:endParaRPr/>
          </a:p>
        </p:txBody>
      </p:sp>
      <p:sp>
        <p:nvSpPr>
          <p:cNvPr id="261" name="object 261"/>
          <p:cNvSpPr/>
          <p:nvPr/>
        </p:nvSpPr>
        <p:spPr>
          <a:xfrm>
            <a:off x="3991736" y="1917954"/>
            <a:ext cx="0" cy="76200"/>
          </a:xfrm>
          <a:custGeom>
            <a:avLst/>
            <a:gdLst/>
            <a:ahLst/>
            <a:cxnLst/>
            <a:rect l="l" t="t" r="r" b="b"/>
            <a:pathLst>
              <a:path h="76200">
                <a:moveTo>
                  <a:pt x="0" y="0"/>
                </a:moveTo>
                <a:lnTo>
                  <a:pt x="0" y="76200"/>
                </a:lnTo>
              </a:path>
            </a:pathLst>
          </a:custGeom>
          <a:ln w="38862">
            <a:solidFill>
              <a:srgbClr val="7B9DC7"/>
            </a:solidFill>
          </a:ln>
        </p:spPr>
        <p:txBody>
          <a:bodyPr wrap="square" lIns="0" tIns="0" rIns="0" bIns="0" rtlCol="0"/>
          <a:lstStyle/>
          <a:p>
            <a:endParaRPr/>
          </a:p>
        </p:txBody>
      </p:sp>
      <p:sp>
        <p:nvSpPr>
          <p:cNvPr id="262" name="object 262"/>
          <p:cNvSpPr/>
          <p:nvPr/>
        </p:nvSpPr>
        <p:spPr>
          <a:xfrm>
            <a:off x="4061840" y="1899666"/>
            <a:ext cx="0" cy="78740"/>
          </a:xfrm>
          <a:custGeom>
            <a:avLst/>
            <a:gdLst/>
            <a:ahLst/>
            <a:cxnLst/>
            <a:rect l="l" t="t" r="r" b="b"/>
            <a:pathLst>
              <a:path h="78739">
                <a:moveTo>
                  <a:pt x="0" y="0"/>
                </a:moveTo>
                <a:lnTo>
                  <a:pt x="0" y="78487"/>
                </a:lnTo>
              </a:path>
            </a:pathLst>
          </a:custGeom>
          <a:ln w="38862">
            <a:solidFill>
              <a:srgbClr val="7B9DC7"/>
            </a:solidFill>
          </a:ln>
        </p:spPr>
        <p:txBody>
          <a:bodyPr wrap="square" lIns="0" tIns="0" rIns="0" bIns="0" rtlCol="0"/>
          <a:lstStyle/>
          <a:p>
            <a:endParaRPr/>
          </a:p>
        </p:txBody>
      </p:sp>
      <p:sp>
        <p:nvSpPr>
          <p:cNvPr id="263" name="object 263"/>
          <p:cNvSpPr/>
          <p:nvPr/>
        </p:nvSpPr>
        <p:spPr>
          <a:xfrm>
            <a:off x="4132326" y="1912620"/>
            <a:ext cx="0" cy="77470"/>
          </a:xfrm>
          <a:custGeom>
            <a:avLst/>
            <a:gdLst/>
            <a:ahLst/>
            <a:cxnLst/>
            <a:rect l="l" t="t" r="r" b="b"/>
            <a:pathLst>
              <a:path h="77469">
                <a:moveTo>
                  <a:pt x="0" y="0"/>
                </a:moveTo>
                <a:lnTo>
                  <a:pt x="0" y="76961"/>
                </a:lnTo>
              </a:path>
            </a:pathLst>
          </a:custGeom>
          <a:ln w="38100">
            <a:solidFill>
              <a:srgbClr val="7B9DC7"/>
            </a:solidFill>
          </a:ln>
        </p:spPr>
        <p:txBody>
          <a:bodyPr wrap="square" lIns="0" tIns="0" rIns="0" bIns="0" rtlCol="0"/>
          <a:lstStyle/>
          <a:p>
            <a:endParaRPr/>
          </a:p>
        </p:txBody>
      </p:sp>
      <p:sp>
        <p:nvSpPr>
          <p:cNvPr id="264" name="object 264"/>
          <p:cNvSpPr/>
          <p:nvPr/>
        </p:nvSpPr>
        <p:spPr>
          <a:xfrm>
            <a:off x="4202810" y="1929383"/>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65" name="object 265"/>
          <p:cNvSpPr/>
          <p:nvPr/>
        </p:nvSpPr>
        <p:spPr>
          <a:xfrm>
            <a:off x="4272915" y="1932432"/>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66" name="object 266"/>
          <p:cNvSpPr/>
          <p:nvPr/>
        </p:nvSpPr>
        <p:spPr>
          <a:xfrm>
            <a:off x="4343019" y="1930907"/>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67" name="object 267"/>
          <p:cNvSpPr/>
          <p:nvPr/>
        </p:nvSpPr>
        <p:spPr>
          <a:xfrm>
            <a:off x="4413503" y="1952244"/>
            <a:ext cx="0" cy="80010"/>
          </a:xfrm>
          <a:custGeom>
            <a:avLst/>
            <a:gdLst/>
            <a:ahLst/>
            <a:cxnLst/>
            <a:rect l="l" t="t" r="r" b="b"/>
            <a:pathLst>
              <a:path h="80010">
                <a:moveTo>
                  <a:pt x="0" y="0"/>
                </a:moveTo>
                <a:lnTo>
                  <a:pt x="0" y="80009"/>
                </a:lnTo>
              </a:path>
            </a:pathLst>
          </a:custGeom>
          <a:ln w="38100">
            <a:solidFill>
              <a:srgbClr val="7B9DC7"/>
            </a:solidFill>
          </a:ln>
        </p:spPr>
        <p:txBody>
          <a:bodyPr wrap="square" lIns="0" tIns="0" rIns="0" bIns="0" rtlCol="0"/>
          <a:lstStyle/>
          <a:p>
            <a:endParaRPr/>
          </a:p>
        </p:txBody>
      </p:sp>
      <p:sp>
        <p:nvSpPr>
          <p:cNvPr id="268" name="object 268"/>
          <p:cNvSpPr/>
          <p:nvPr/>
        </p:nvSpPr>
        <p:spPr>
          <a:xfrm>
            <a:off x="4483989" y="1958339"/>
            <a:ext cx="0" cy="78740"/>
          </a:xfrm>
          <a:custGeom>
            <a:avLst/>
            <a:gdLst/>
            <a:ahLst/>
            <a:cxnLst/>
            <a:rect l="l" t="t" r="r" b="b"/>
            <a:pathLst>
              <a:path h="78739">
                <a:moveTo>
                  <a:pt x="0" y="0"/>
                </a:moveTo>
                <a:lnTo>
                  <a:pt x="0" y="78487"/>
                </a:lnTo>
              </a:path>
            </a:pathLst>
          </a:custGeom>
          <a:ln w="38862">
            <a:solidFill>
              <a:srgbClr val="7B9DC7"/>
            </a:solidFill>
          </a:ln>
        </p:spPr>
        <p:txBody>
          <a:bodyPr wrap="square" lIns="0" tIns="0" rIns="0" bIns="0" rtlCol="0"/>
          <a:lstStyle/>
          <a:p>
            <a:endParaRPr/>
          </a:p>
        </p:txBody>
      </p:sp>
      <p:sp>
        <p:nvSpPr>
          <p:cNvPr id="269" name="object 269"/>
          <p:cNvSpPr/>
          <p:nvPr/>
        </p:nvSpPr>
        <p:spPr>
          <a:xfrm>
            <a:off x="4554092" y="1958339"/>
            <a:ext cx="0" cy="78740"/>
          </a:xfrm>
          <a:custGeom>
            <a:avLst/>
            <a:gdLst/>
            <a:ahLst/>
            <a:cxnLst/>
            <a:rect l="l" t="t" r="r" b="b"/>
            <a:pathLst>
              <a:path h="78739">
                <a:moveTo>
                  <a:pt x="0" y="0"/>
                </a:moveTo>
                <a:lnTo>
                  <a:pt x="0" y="78487"/>
                </a:lnTo>
              </a:path>
            </a:pathLst>
          </a:custGeom>
          <a:ln w="38862">
            <a:solidFill>
              <a:srgbClr val="7B9DC7"/>
            </a:solidFill>
          </a:ln>
        </p:spPr>
        <p:txBody>
          <a:bodyPr wrap="square" lIns="0" tIns="0" rIns="0" bIns="0" rtlCol="0"/>
          <a:lstStyle/>
          <a:p>
            <a:endParaRPr/>
          </a:p>
        </p:txBody>
      </p:sp>
      <p:sp>
        <p:nvSpPr>
          <p:cNvPr id="270" name="object 270"/>
          <p:cNvSpPr/>
          <p:nvPr/>
        </p:nvSpPr>
        <p:spPr>
          <a:xfrm>
            <a:off x="4624196" y="1953767"/>
            <a:ext cx="0" cy="80010"/>
          </a:xfrm>
          <a:custGeom>
            <a:avLst/>
            <a:gdLst/>
            <a:ahLst/>
            <a:cxnLst/>
            <a:rect l="l" t="t" r="r" b="b"/>
            <a:pathLst>
              <a:path h="80010">
                <a:moveTo>
                  <a:pt x="0" y="0"/>
                </a:moveTo>
                <a:lnTo>
                  <a:pt x="0" y="80009"/>
                </a:lnTo>
              </a:path>
            </a:pathLst>
          </a:custGeom>
          <a:ln w="38862">
            <a:solidFill>
              <a:srgbClr val="7B9DC7"/>
            </a:solidFill>
          </a:ln>
        </p:spPr>
        <p:txBody>
          <a:bodyPr wrap="square" lIns="0" tIns="0" rIns="0" bIns="0" rtlCol="0"/>
          <a:lstStyle/>
          <a:p>
            <a:endParaRPr/>
          </a:p>
        </p:txBody>
      </p:sp>
      <p:sp>
        <p:nvSpPr>
          <p:cNvPr id="271" name="object 271"/>
          <p:cNvSpPr/>
          <p:nvPr/>
        </p:nvSpPr>
        <p:spPr>
          <a:xfrm>
            <a:off x="4694682" y="1948433"/>
            <a:ext cx="0" cy="80010"/>
          </a:xfrm>
          <a:custGeom>
            <a:avLst/>
            <a:gdLst/>
            <a:ahLst/>
            <a:cxnLst/>
            <a:rect l="l" t="t" r="r" b="b"/>
            <a:pathLst>
              <a:path h="80010">
                <a:moveTo>
                  <a:pt x="0" y="0"/>
                </a:moveTo>
                <a:lnTo>
                  <a:pt x="0" y="80009"/>
                </a:lnTo>
              </a:path>
            </a:pathLst>
          </a:custGeom>
          <a:ln w="38100">
            <a:solidFill>
              <a:srgbClr val="7B9DC7"/>
            </a:solidFill>
          </a:ln>
        </p:spPr>
        <p:txBody>
          <a:bodyPr wrap="square" lIns="0" tIns="0" rIns="0" bIns="0" rtlCol="0"/>
          <a:lstStyle/>
          <a:p>
            <a:endParaRPr/>
          </a:p>
        </p:txBody>
      </p:sp>
      <p:sp>
        <p:nvSpPr>
          <p:cNvPr id="272" name="object 272"/>
          <p:cNvSpPr/>
          <p:nvPr/>
        </p:nvSpPr>
        <p:spPr>
          <a:xfrm>
            <a:off x="4765166" y="1940814"/>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73" name="object 273"/>
          <p:cNvSpPr/>
          <p:nvPr/>
        </p:nvSpPr>
        <p:spPr>
          <a:xfrm>
            <a:off x="4835271" y="1933955"/>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74" name="object 274"/>
          <p:cNvSpPr/>
          <p:nvPr/>
        </p:nvSpPr>
        <p:spPr>
          <a:xfrm>
            <a:off x="4905375" y="1924811"/>
            <a:ext cx="0" cy="81280"/>
          </a:xfrm>
          <a:custGeom>
            <a:avLst/>
            <a:gdLst/>
            <a:ahLst/>
            <a:cxnLst/>
            <a:rect l="l" t="t" r="r" b="b"/>
            <a:pathLst>
              <a:path h="81280">
                <a:moveTo>
                  <a:pt x="0" y="0"/>
                </a:moveTo>
                <a:lnTo>
                  <a:pt x="0" y="80772"/>
                </a:lnTo>
              </a:path>
            </a:pathLst>
          </a:custGeom>
          <a:ln w="38862">
            <a:solidFill>
              <a:srgbClr val="7B9DC7"/>
            </a:solidFill>
          </a:ln>
        </p:spPr>
        <p:txBody>
          <a:bodyPr wrap="square" lIns="0" tIns="0" rIns="0" bIns="0" rtlCol="0"/>
          <a:lstStyle/>
          <a:p>
            <a:endParaRPr/>
          </a:p>
        </p:txBody>
      </p:sp>
      <p:sp>
        <p:nvSpPr>
          <p:cNvPr id="275" name="object 275"/>
          <p:cNvSpPr/>
          <p:nvPr/>
        </p:nvSpPr>
        <p:spPr>
          <a:xfrm>
            <a:off x="4975859" y="1913382"/>
            <a:ext cx="0" cy="81915"/>
          </a:xfrm>
          <a:custGeom>
            <a:avLst/>
            <a:gdLst/>
            <a:ahLst/>
            <a:cxnLst/>
            <a:rect l="l" t="t" r="r" b="b"/>
            <a:pathLst>
              <a:path h="81914">
                <a:moveTo>
                  <a:pt x="0" y="0"/>
                </a:moveTo>
                <a:lnTo>
                  <a:pt x="0" y="81533"/>
                </a:lnTo>
              </a:path>
            </a:pathLst>
          </a:custGeom>
          <a:ln w="38100">
            <a:solidFill>
              <a:srgbClr val="7B9DC7"/>
            </a:solidFill>
          </a:ln>
        </p:spPr>
        <p:txBody>
          <a:bodyPr wrap="square" lIns="0" tIns="0" rIns="0" bIns="0" rtlCol="0"/>
          <a:lstStyle/>
          <a:p>
            <a:endParaRPr/>
          </a:p>
        </p:txBody>
      </p:sp>
      <p:sp>
        <p:nvSpPr>
          <p:cNvPr id="276" name="object 276"/>
          <p:cNvSpPr/>
          <p:nvPr/>
        </p:nvSpPr>
        <p:spPr>
          <a:xfrm>
            <a:off x="5046345" y="1905000"/>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77" name="object 277"/>
          <p:cNvSpPr/>
          <p:nvPr/>
        </p:nvSpPr>
        <p:spPr>
          <a:xfrm>
            <a:off x="5116448" y="1899666"/>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78" name="object 278"/>
          <p:cNvSpPr/>
          <p:nvPr/>
        </p:nvSpPr>
        <p:spPr>
          <a:xfrm>
            <a:off x="5186553" y="1893570"/>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79" name="object 279"/>
          <p:cNvSpPr/>
          <p:nvPr/>
        </p:nvSpPr>
        <p:spPr>
          <a:xfrm>
            <a:off x="5256657" y="1885188"/>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80" name="object 280"/>
          <p:cNvSpPr/>
          <p:nvPr/>
        </p:nvSpPr>
        <p:spPr>
          <a:xfrm>
            <a:off x="5327522" y="1878329"/>
            <a:ext cx="0" cy="83820"/>
          </a:xfrm>
          <a:custGeom>
            <a:avLst/>
            <a:gdLst/>
            <a:ahLst/>
            <a:cxnLst/>
            <a:rect l="l" t="t" r="r" b="b"/>
            <a:pathLst>
              <a:path h="83819">
                <a:moveTo>
                  <a:pt x="0" y="0"/>
                </a:moveTo>
                <a:lnTo>
                  <a:pt x="0" y="83820"/>
                </a:lnTo>
              </a:path>
            </a:pathLst>
          </a:custGeom>
          <a:ln w="38862">
            <a:solidFill>
              <a:srgbClr val="7B9DC7"/>
            </a:solidFill>
          </a:ln>
        </p:spPr>
        <p:txBody>
          <a:bodyPr wrap="square" lIns="0" tIns="0" rIns="0" bIns="0" rtlCol="0"/>
          <a:lstStyle/>
          <a:p>
            <a:endParaRPr/>
          </a:p>
        </p:txBody>
      </p:sp>
      <p:sp>
        <p:nvSpPr>
          <p:cNvPr id="281" name="object 281"/>
          <p:cNvSpPr/>
          <p:nvPr/>
        </p:nvSpPr>
        <p:spPr>
          <a:xfrm>
            <a:off x="5397627" y="1876805"/>
            <a:ext cx="0" cy="83820"/>
          </a:xfrm>
          <a:custGeom>
            <a:avLst/>
            <a:gdLst/>
            <a:ahLst/>
            <a:cxnLst/>
            <a:rect l="l" t="t" r="r" b="b"/>
            <a:pathLst>
              <a:path h="83819">
                <a:moveTo>
                  <a:pt x="0" y="0"/>
                </a:moveTo>
                <a:lnTo>
                  <a:pt x="0" y="83820"/>
                </a:lnTo>
              </a:path>
            </a:pathLst>
          </a:custGeom>
          <a:ln w="38862">
            <a:solidFill>
              <a:srgbClr val="7B9DC7"/>
            </a:solidFill>
          </a:ln>
        </p:spPr>
        <p:txBody>
          <a:bodyPr wrap="square" lIns="0" tIns="0" rIns="0" bIns="0" rtlCol="0"/>
          <a:lstStyle/>
          <a:p>
            <a:endParaRPr/>
          </a:p>
        </p:txBody>
      </p:sp>
      <p:sp>
        <p:nvSpPr>
          <p:cNvPr id="282" name="object 282"/>
          <p:cNvSpPr/>
          <p:nvPr/>
        </p:nvSpPr>
        <p:spPr>
          <a:xfrm>
            <a:off x="5467730" y="1878329"/>
            <a:ext cx="0" cy="83820"/>
          </a:xfrm>
          <a:custGeom>
            <a:avLst/>
            <a:gdLst/>
            <a:ahLst/>
            <a:cxnLst/>
            <a:rect l="l" t="t" r="r" b="b"/>
            <a:pathLst>
              <a:path h="83819">
                <a:moveTo>
                  <a:pt x="0" y="0"/>
                </a:moveTo>
                <a:lnTo>
                  <a:pt x="0" y="83820"/>
                </a:lnTo>
              </a:path>
            </a:pathLst>
          </a:custGeom>
          <a:ln w="38862">
            <a:solidFill>
              <a:srgbClr val="7B9DC7"/>
            </a:solidFill>
          </a:ln>
        </p:spPr>
        <p:txBody>
          <a:bodyPr wrap="square" lIns="0" tIns="0" rIns="0" bIns="0" rtlCol="0"/>
          <a:lstStyle/>
          <a:p>
            <a:endParaRPr/>
          </a:p>
        </p:txBody>
      </p:sp>
      <p:sp>
        <p:nvSpPr>
          <p:cNvPr id="283" name="object 283"/>
          <p:cNvSpPr/>
          <p:nvPr/>
        </p:nvSpPr>
        <p:spPr>
          <a:xfrm>
            <a:off x="5537834" y="1875282"/>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84" name="object 284"/>
          <p:cNvSpPr/>
          <p:nvPr/>
        </p:nvSpPr>
        <p:spPr>
          <a:xfrm>
            <a:off x="5608320" y="1870710"/>
            <a:ext cx="0" cy="86360"/>
          </a:xfrm>
          <a:custGeom>
            <a:avLst/>
            <a:gdLst/>
            <a:ahLst/>
            <a:cxnLst/>
            <a:rect l="l" t="t" r="r" b="b"/>
            <a:pathLst>
              <a:path h="86360">
                <a:moveTo>
                  <a:pt x="0" y="0"/>
                </a:moveTo>
                <a:lnTo>
                  <a:pt x="0" y="86105"/>
                </a:lnTo>
              </a:path>
            </a:pathLst>
          </a:custGeom>
          <a:ln w="38100">
            <a:solidFill>
              <a:srgbClr val="7B9DC7"/>
            </a:solidFill>
          </a:ln>
        </p:spPr>
        <p:txBody>
          <a:bodyPr wrap="square" lIns="0" tIns="0" rIns="0" bIns="0" rtlCol="0"/>
          <a:lstStyle/>
          <a:p>
            <a:endParaRPr/>
          </a:p>
        </p:txBody>
      </p:sp>
      <p:sp>
        <p:nvSpPr>
          <p:cNvPr id="285" name="object 285"/>
          <p:cNvSpPr/>
          <p:nvPr/>
        </p:nvSpPr>
        <p:spPr>
          <a:xfrm>
            <a:off x="5678804" y="1863851"/>
            <a:ext cx="0" cy="85725"/>
          </a:xfrm>
          <a:custGeom>
            <a:avLst/>
            <a:gdLst/>
            <a:ahLst/>
            <a:cxnLst/>
            <a:rect l="l" t="t" r="r" b="b"/>
            <a:pathLst>
              <a:path h="85725">
                <a:moveTo>
                  <a:pt x="0" y="0"/>
                </a:moveTo>
                <a:lnTo>
                  <a:pt x="0" y="85344"/>
                </a:lnTo>
              </a:path>
            </a:pathLst>
          </a:custGeom>
          <a:ln w="38862">
            <a:solidFill>
              <a:srgbClr val="7B9DC7"/>
            </a:solidFill>
          </a:ln>
        </p:spPr>
        <p:txBody>
          <a:bodyPr wrap="square" lIns="0" tIns="0" rIns="0" bIns="0" rtlCol="0"/>
          <a:lstStyle/>
          <a:p>
            <a:endParaRPr/>
          </a:p>
        </p:txBody>
      </p:sp>
      <p:sp>
        <p:nvSpPr>
          <p:cNvPr id="286" name="object 286"/>
          <p:cNvSpPr/>
          <p:nvPr/>
        </p:nvSpPr>
        <p:spPr>
          <a:xfrm>
            <a:off x="5748909" y="1856232"/>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87" name="object 287"/>
          <p:cNvSpPr/>
          <p:nvPr/>
        </p:nvSpPr>
        <p:spPr>
          <a:xfrm>
            <a:off x="5819013" y="1849373"/>
            <a:ext cx="0" cy="86995"/>
          </a:xfrm>
          <a:custGeom>
            <a:avLst/>
            <a:gdLst/>
            <a:ahLst/>
            <a:cxnLst/>
            <a:rect l="l" t="t" r="r" b="b"/>
            <a:pathLst>
              <a:path h="86994">
                <a:moveTo>
                  <a:pt x="0" y="0"/>
                </a:moveTo>
                <a:lnTo>
                  <a:pt x="0" y="86868"/>
                </a:lnTo>
              </a:path>
            </a:pathLst>
          </a:custGeom>
          <a:ln w="38862">
            <a:solidFill>
              <a:srgbClr val="7B9DC7"/>
            </a:solidFill>
          </a:ln>
        </p:spPr>
        <p:txBody>
          <a:bodyPr wrap="square" lIns="0" tIns="0" rIns="0" bIns="0" rtlCol="0"/>
          <a:lstStyle/>
          <a:p>
            <a:endParaRPr/>
          </a:p>
        </p:txBody>
      </p:sp>
      <p:sp>
        <p:nvSpPr>
          <p:cNvPr id="288" name="object 288"/>
          <p:cNvSpPr/>
          <p:nvPr/>
        </p:nvSpPr>
        <p:spPr>
          <a:xfrm>
            <a:off x="5889497" y="1844039"/>
            <a:ext cx="0" cy="86995"/>
          </a:xfrm>
          <a:custGeom>
            <a:avLst/>
            <a:gdLst/>
            <a:ahLst/>
            <a:cxnLst/>
            <a:rect l="l" t="t" r="r" b="b"/>
            <a:pathLst>
              <a:path h="86994">
                <a:moveTo>
                  <a:pt x="0" y="0"/>
                </a:moveTo>
                <a:lnTo>
                  <a:pt x="0" y="86868"/>
                </a:lnTo>
              </a:path>
            </a:pathLst>
          </a:custGeom>
          <a:ln w="38100">
            <a:solidFill>
              <a:srgbClr val="7B9DC7"/>
            </a:solidFill>
          </a:ln>
        </p:spPr>
        <p:txBody>
          <a:bodyPr wrap="square" lIns="0" tIns="0" rIns="0" bIns="0" rtlCol="0"/>
          <a:lstStyle/>
          <a:p>
            <a:endParaRPr/>
          </a:p>
        </p:txBody>
      </p:sp>
      <p:sp>
        <p:nvSpPr>
          <p:cNvPr id="289" name="object 289"/>
          <p:cNvSpPr/>
          <p:nvPr/>
        </p:nvSpPr>
        <p:spPr>
          <a:xfrm>
            <a:off x="5959983" y="1836420"/>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90" name="object 290"/>
          <p:cNvSpPr/>
          <p:nvPr/>
        </p:nvSpPr>
        <p:spPr>
          <a:xfrm>
            <a:off x="6030086" y="1831085"/>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91" name="object 291"/>
          <p:cNvSpPr/>
          <p:nvPr/>
        </p:nvSpPr>
        <p:spPr>
          <a:xfrm>
            <a:off x="6100190" y="1824989"/>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92" name="object 292"/>
          <p:cNvSpPr/>
          <p:nvPr/>
        </p:nvSpPr>
        <p:spPr>
          <a:xfrm>
            <a:off x="6170676" y="1819655"/>
            <a:ext cx="0" cy="88900"/>
          </a:xfrm>
          <a:custGeom>
            <a:avLst/>
            <a:gdLst/>
            <a:ahLst/>
            <a:cxnLst/>
            <a:rect l="l" t="t" r="r" b="b"/>
            <a:pathLst>
              <a:path h="88900">
                <a:moveTo>
                  <a:pt x="0" y="0"/>
                </a:moveTo>
                <a:lnTo>
                  <a:pt x="0" y="88392"/>
                </a:lnTo>
              </a:path>
            </a:pathLst>
          </a:custGeom>
          <a:ln w="38100">
            <a:solidFill>
              <a:srgbClr val="7B9DC7"/>
            </a:solidFill>
          </a:ln>
        </p:spPr>
        <p:txBody>
          <a:bodyPr wrap="square" lIns="0" tIns="0" rIns="0" bIns="0" rtlCol="0"/>
          <a:lstStyle/>
          <a:p>
            <a:endParaRPr/>
          </a:p>
        </p:txBody>
      </p:sp>
      <p:sp>
        <p:nvSpPr>
          <p:cNvPr id="293" name="object 293"/>
          <p:cNvSpPr/>
          <p:nvPr/>
        </p:nvSpPr>
        <p:spPr>
          <a:xfrm>
            <a:off x="6241160" y="1813560"/>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94" name="object 294"/>
          <p:cNvSpPr/>
          <p:nvPr/>
        </p:nvSpPr>
        <p:spPr>
          <a:xfrm>
            <a:off x="6311265" y="1806701"/>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95" name="object 295"/>
          <p:cNvSpPr/>
          <p:nvPr/>
        </p:nvSpPr>
        <p:spPr>
          <a:xfrm>
            <a:off x="6381369" y="1800605"/>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96" name="object 296"/>
          <p:cNvSpPr/>
          <p:nvPr/>
        </p:nvSpPr>
        <p:spPr>
          <a:xfrm>
            <a:off x="6451472" y="1795272"/>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97" name="object 297"/>
          <p:cNvSpPr/>
          <p:nvPr/>
        </p:nvSpPr>
        <p:spPr>
          <a:xfrm>
            <a:off x="6516243" y="1787651"/>
            <a:ext cx="0" cy="93345"/>
          </a:xfrm>
          <a:custGeom>
            <a:avLst/>
            <a:gdLst/>
            <a:ahLst/>
            <a:cxnLst/>
            <a:rect l="l" t="t" r="r" b="b"/>
            <a:pathLst>
              <a:path h="93344">
                <a:moveTo>
                  <a:pt x="0" y="0"/>
                </a:moveTo>
                <a:lnTo>
                  <a:pt x="0" y="92964"/>
                </a:lnTo>
              </a:path>
            </a:pathLst>
          </a:custGeom>
          <a:ln w="26670">
            <a:solidFill>
              <a:srgbClr val="7B9DC7"/>
            </a:solidFill>
          </a:ln>
        </p:spPr>
        <p:txBody>
          <a:bodyPr wrap="square" lIns="0" tIns="0" rIns="0" bIns="0" rtlCol="0"/>
          <a:lstStyle/>
          <a:p>
            <a:endParaRPr/>
          </a:p>
        </p:txBody>
      </p:sp>
      <p:sp>
        <p:nvSpPr>
          <p:cNvPr id="298" name="object 298"/>
          <p:cNvSpPr/>
          <p:nvPr/>
        </p:nvSpPr>
        <p:spPr>
          <a:xfrm>
            <a:off x="2601467" y="1783842"/>
            <a:ext cx="3902710" cy="313690"/>
          </a:xfrm>
          <a:custGeom>
            <a:avLst/>
            <a:gdLst/>
            <a:ahLst/>
            <a:cxnLst/>
            <a:rect l="l" t="t" r="r" b="b"/>
            <a:pathLst>
              <a:path w="3902709" h="313689">
                <a:moveTo>
                  <a:pt x="31242" y="217170"/>
                </a:moveTo>
                <a:lnTo>
                  <a:pt x="0" y="310134"/>
                </a:lnTo>
                <a:lnTo>
                  <a:pt x="8382" y="313182"/>
                </a:lnTo>
                <a:lnTo>
                  <a:pt x="39624" y="220218"/>
                </a:lnTo>
                <a:lnTo>
                  <a:pt x="31242" y="217170"/>
                </a:lnTo>
                <a:close/>
              </a:path>
              <a:path w="3902709" h="313689">
                <a:moveTo>
                  <a:pt x="102108" y="171450"/>
                </a:moveTo>
                <a:lnTo>
                  <a:pt x="70866" y="216408"/>
                </a:lnTo>
                <a:lnTo>
                  <a:pt x="77724" y="220980"/>
                </a:lnTo>
                <a:lnTo>
                  <a:pt x="109728" y="176784"/>
                </a:lnTo>
                <a:lnTo>
                  <a:pt x="102108" y="171450"/>
                </a:lnTo>
                <a:close/>
              </a:path>
              <a:path w="3902709" h="313689">
                <a:moveTo>
                  <a:pt x="172212" y="118872"/>
                </a:moveTo>
                <a:lnTo>
                  <a:pt x="140970" y="172212"/>
                </a:lnTo>
                <a:lnTo>
                  <a:pt x="148590" y="176784"/>
                </a:lnTo>
                <a:lnTo>
                  <a:pt x="179832" y="123444"/>
                </a:lnTo>
                <a:lnTo>
                  <a:pt x="172212" y="118872"/>
                </a:lnTo>
                <a:close/>
              </a:path>
              <a:path w="3902709" h="313689">
                <a:moveTo>
                  <a:pt x="215646" y="117348"/>
                </a:moveTo>
                <a:lnTo>
                  <a:pt x="214122" y="125730"/>
                </a:lnTo>
                <a:lnTo>
                  <a:pt x="245364" y="131064"/>
                </a:lnTo>
                <a:lnTo>
                  <a:pt x="246888" y="122682"/>
                </a:lnTo>
                <a:lnTo>
                  <a:pt x="215646" y="117348"/>
                </a:lnTo>
                <a:close/>
              </a:path>
              <a:path w="3902709" h="313689">
                <a:moveTo>
                  <a:pt x="313182" y="73152"/>
                </a:moveTo>
                <a:lnTo>
                  <a:pt x="281178" y="124968"/>
                </a:lnTo>
                <a:lnTo>
                  <a:pt x="288798" y="129540"/>
                </a:lnTo>
                <a:lnTo>
                  <a:pt x="320040" y="77724"/>
                </a:lnTo>
                <a:lnTo>
                  <a:pt x="313182" y="73152"/>
                </a:lnTo>
                <a:close/>
              </a:path>
              <a:path w="3902709" h="313689">
                <a:moveTo>
                  <a:pt x="356616" y="71628"/>
                </a:moveTo>
                <a:lnTo>
                  <a:pt x="354330" y="80010"/>
                </a:lnTo>
                <a:lnTo>
                  <a:pt x="385572" y="89916"/>
                </a:lnTo>
                <a:lnTo>
                  <a:pt x="388620" y="81534"/>
                </a:lnTo>
                <a:lnTo>
                  <a:pt x="356616" y="71628"/>
                </a:lnTo>
                <a:close/>
              </a:path>
              <a:path w="3902709" h="313689">
                <a:moveTo>
                  <a:pt x="429768" y="83820"/>
                </a:moveTo>
                <a:lnTo>
                  <a:pt x="422148" y="87630"/>
                </a:lnTo>
                <a:lnTo>
                  <a:pt x="453390" y="151638"/>
                </a:lnTo>
                <a:lnTo>
                  <a:pt x="461010" y="147828"/>
                </a:lnTo>
                <a:lnTo>
                  <a:pt x="429768" y="83820"/>
                </a:lnTo>
                <a:close/>
              </a:path>
              <a:path w="3902709" h="313689">
                <a:moveTo>
                  <a:pt x="525780" y="133350"/>
                </a:moveTo>
                <a:lnTo>
                  <a:pt x="494538" y="146304"/>
                </a:lnTo>
                <a:lnTo>
                  <a:pt x="497586" y="153924"/>
                </a:lnTo>
                <a:lnTo>
                  <a:pt x="528828" y="140970"/>
                </a:lnTo>
                <a:lnTo>
                  <a:pt x="525780" y="133350"/>
                </a:lnTo>
                <a:close/>
              </a:path>
              <a:path w="3902709" h="313689">
                <a:moveTo>
                  <a:pt x="594360" y="89916"/>
                </a:moveTo>
                <a:lnTo>
                  <a:pt x="563118" y="134874"/>
                </a:lnTo>
                <a:lnTo>
                  <a:pt x="569976" y="139446"/>
                </a:lnTo>
                <a:lnTo>
                  <a:pt x="601218" y="95250"/>
                </a:lnTo>
                <a:lnTo>
                  <a:pt x="594360" y="89916"/>
                </a:lnTo>
                <a:close/>
              </a:path>
              <a:path w="3902709" h="313689">
                <a:moveTo>
                  <a:pt x="665988" y="67818"/>
                </a:moveTo>
                <a:lnTo>
                  <a:pt x="633984" y="89154"/>
                </a:lnTo>
                <a:lnTo>
                  <a:pt x="639318" y="96012"/>
                </a:lnTo>
                <a:lnTo>
                  <a:pt x="670560" y="74676"/>
                </a:lnTo>
                <a:lnTo>
                  <a:pt x="665988" y="67818"/>
                </a:lnTo>
                <a:close/>
              </a:path>
              <a:path w="3902709" h="313689">
                <a:moveTo>
                  <a:pt x="710946" y="69342"/>
                </a:moveTo>
                <a:lnTo>
                  <a:pt x="703326" y="73152"/>
                </a:lnTo>
                <a:lnTo>
                  <a:pt x="734568" y="138684"/>
                </a:lnTo>
                <a:lnTo>
                  <a:pt x="742188" y="134874"/>
                </a:lnTo>
                <a:lnTo>
                  <a:pt x="710946" y="69342"/>
                </a:lnTo>
                <a:close/>
              </a:path>
              <a:path w="3902709" h="313689">
                <a:moveTo>
                  <a:pt x="781050" y="135636"/>
                </a:moveTo>
                <a:lnTo>
                  <a:pt x="773430" y="138684"/>
                </a:lnTo>
                <a:lnTo>
                  <a:pt x="804672" y="210312"/>
                </a:lnTo>
                <a:lnTo>
                  <a:pt x="812292" y="206502"/>
                </a:lnTo>
                <a:lnTo>
                  <a:pt x="781050" y="135636"/>
                </a:lnTo>
                <a:close/>
              </a:path>
              <a:path w="3902709" h="313689">
                <a:moveTo>
                  <a:pt x="851154" y="205740"/>
                </a:moveTo>
                <a:lnTo>
                  <a:pt x="844296" y="211074"/>
                </a:lnTo>
                <a:lnTo>
                  <a:pt x="875538" y="253746"/>
                </a:lnTo>
                <a:lnTo>
                  <a:pt x="882396" y="249174"/>
                </a:lnTo>
                <a:lnTo>
                  <a:pt x="851154" y="205740"/>
                </a:lnTo>
                <a:close/>
              </a:path>
              <a:path w="3902709" h="313689">
                <a:moveTo>
                  <a:pt x="918210" y="246888"/>
                </a:moveTo>
                <a:lnTo>
                  <a:pt x="917448" y="256032"/>
                </a:lnTo>
                <a:lnTo>
                  <a:pt x="948690" y="259842"/>
                </a:lnTo>
                <a:lnTo>
                  <a:pt x="950214" y="251460"/>
                </a:lnTo>
                <a:lnTo>
                  <a:pt x="918210" y="246888"/>
                </a:lnTo>
                <a:close/>
              </a:path>
              <a:path w="3902709" h="313689">
                <a:moveTo>
                  <a:pt x="1017270" y="233172"/>
                </a:moveTo>
                <a:lnTo>
                  <a:pt x="986028" y="252222"/>
                </a:lnTo>
                <a:lnTo>
                  <a:pt x="989838" y="259080"/>
                </a:lnTo>
                <a:lnTo>
                  <a:pt x="1021842" y="240792"/>
                </a:lnTo>
                <a:lnTo>
                  <a:pt x="1017270" y="233172"/>
                </a:lnTo>
                <a:close/>
              </a:path>
              <a:path w="3902709" h="313689">
                <a:moveTo>
                  <a:pt x="1088136" y="216408"/>
                </a:moveTo>
                <a:lnTo>
                  <a:pt x="1056132" y="233172"/>
                </a:lnTo>
                <a:lnTo>
                  <a:pt x="1060704" y="240792"/>
                </a:lnTo>
                <a:lnTo>
                  <a:pt x="1091946" y="224028"/>
                </a:lnTo>
                <a:lnTo>
                  <a:pt x="1088136" y="216408"/>
                </a:lnTo>
                <a:close/>
              </a:path>
              <a:path w="3902709" h="313689">
                <a:moveTo>
                  <a:pt x="1157478" y="195072"/>
                </a:moveTo>
                <a:lnTo>
                  <a:pt x="1126236" y="216408"/>
                </a:lnTo>
                <a:lnTo>
                  <a:pt x="1130808" y="223266"/>
                </a:lnTo>
                <a:lnTo>
                  <a:pt x="1162812" y="201930"/>
                </a:lnTo>
                <a:lnTo>
                  <a:pt x="1157478" y="195072"/>
                </a:lnTo>
                <a:close/>
              </a:path>
              <a:path w="3902709" h="313689">
                <a:moveTo>
                  <a:pt x="1199388" y="194310"/>
                </a:moveTo>
                <a:lnTo>
                  <a:pt x="1198626" y="202692"/>
                </a:lnTo>
                <a:lnTo>
                  <a:pt x="1229868" y="207264"/>
                </a:lnTo>
                <a:lnTo>
                  <a:pt x="1230630" y="198882"/>
                </a:lnTo>
                <a:lnTo>
                  <a:pt x="1199388" y="194310"/>
                </a:lnTo>
                <a:close/>
              </a:path>
              <a:path w="3902709" h="313689">
                <a:moveTo>
                  <a:pt x="1298448" y="179070"/>
                </a:moveTo>
                <a:lnTo>
                  <a:pt x="1267206" y="198882"/>
                </a:lnTo>
                <a:lnTo>
                  <a:pt x="1271778" y="206502"/>
                </a:lnTo>
                <a:lnTo>
                  <a:pt x="1303020" y="186690"/>
                </a:lnTo>
                <a:lnTo>
                  <a:pt x="1298448" y="179070"/>
                </a:lnTo>
                <a:close/>
              </a:path>
              <a:path w="3902709" h="313689">
                <a:moveTo>
                  <a:pt x="1367028" y="131826"/>
                </a:moveTo>
                <a:lnTo>
                  <a:pt x="1335786" y="180594"/>
                </a:lnTo>
                <a:lnTo>
                  <a:pt x="1343406" y="185166"/>
                </a:lnTo>
                <a:lnTo>
                  <a:pt x="1374648" y="136398"/>
                </a:lnTo>
                <a:lnTo>
                  <a:pt x="1367028" y="131826"/>
                </a:lnTo>
                <a:close/>
              </a:path>
              <a:path w="3902709" h="313689">
                <a:moveTo>
                  <a:pt x="1439418" y="112014"/>
                </a:moveTo>
                <a:lnTo>
                  <a:pt x="1407414" y="130302"/>
                </a:lnTo>
                <a:lnTo>
                  <a:pt x="1411986" y="137922"/>
                </a:lnTo>
                <a:lnTo>
                  <a:pt x="1443228" y="119634"/>
                </a:lnTo>
                <a:lnTo>
                  <a:pt x="1439418" y="112014"/>
                </a:lnTo>
                <a:close/>
              </a:path>
              <a:path w="3902709" h="313689">
                <a:moveTo>
                  <a:pt x="1481328" y="112014"/>
                </a:moveTo>
                <a:lnTo>
                  <a:pt x="1478280" y="119634"/>
                </a:lnTo>
                <a:lnTo>
                  <a:pt x="1510284" y="132588"/>
                </a:lnTo>
                <a:lnTo>
                  <a:pt x="1513332" y="124206"/>
                </a:lnTo>
                <a:lnTo>
                  <a:pt x="1481328" y="112014"/>
                </a:lnTo>
                <a:close/>
              </a:path>
              <a:path w="3902709" h="313689">
                <a:moveTo>
                  <a:pt x="1552194" y="124968"/>
                </a:moveTo>
                <a:lnTo>
                  <a:pt x="1548384" y="132588"/>
                </a:lnTo>
                <a:lnTo>
                  <a:pt x="1579626" y="149352"/>
                </a:lnTo>
                <a:lnTo>
                  <a:pt x="1584198" y="141732"/>
                </a:lnTo>
                <a:lnTo>
                  <a:pt x="1552194" y="124968"/>
                </a:lnTo>
                <a:close/>
              </a:path>
              <a:path w="3902709" h="313689">
                <a:moveTo>
                  <a:pt x="1620774" y="141732"/>
                </a:moveTo>
                <a:lnTo>
                  <a:pt x="1620012" y="150114"/>
                </a:lnTo>
                <a:lnTo>
                  <a:pt x="1652015" y="152400"/>
                </a:lnTo>
                <a:lnTo>
                  <a:pt x="1652777" y="144018"/>
                </a:lnTo>
                <a:lnTo>
                  <a:pt x="1620774" y="141732"/>
                </a:lnTo>
                <a:close/>
              </a:path>
              <a:path w="3902709" h="313689">
                <a:moveTo>
                  <a:pt x="1722120" y="142494"/>
                </a:moveTo>
                <a:lnTo>
                  <a:pt x="1690878" y="144018"/>
                </a:lnTo>
                <a:lnTo>
                  <a:pt x="1690878" y="152400"/>
                </a:lnTo>
                <a:lnTo>
                  <a:pt x="1722882" y="151638"/>
                </a:lnTo>
                <a:lnTo>
                  <a:pt x="1722120" y="142494"/>
                </a:lnTo>
                <a:close/>
              </a:path>
              <a:path w="3902709" h="313689">
                <a:moveTo>
                  <a:pt x="1763268" y="143256"/>
                </a:moveTo>
                <a:lnTo>
                  <a:pt x="1758696" y="150876"/>
                </a:lnTo>
                <a:lnTo>
                  <a:pt x="1789938" y="172212"/>
                </a:lnTo>
                <a:lnTo>
                  <a:pt x="1795272" y="164592"/>
                </a:lnTo>
                <a:lnTo>
                  <a:pt x="1763268" y="143256"/>
                </a:lnTo>
                <a:close/>
              </a:path>
              <a:path w="3902709" h="313689">
                <a:moveTo>
                  <a:pt x="1831848" y="164592"/>
                </a:moveTo>
                <a:lnTo>
                  <a:pt x="1830324" y="172974"/>
                </a:lnTo>
                <a:lnTo>
                  <a:pt x="1862328" y="178308"/>
                </a:lnTo>
                <a:lnTo>
                  <a:pt x="1863852" y="169926"/>
                </a:lnTo>
                <a:lnTo>
                  <a:pt x="1831848" y="164592"/>
                </a:lnTo>
                <a:close/>
              </a:path>
              <a:path w="3902709" h="313689">
                <a:moveTo>
                  <a:pt x="1933194" y="169925"/>
                </a:moveTo>
                <a:lnTo>
                  <a:pt x="1901952" y="169925"/>
                </a:lnTo>
                <a:lnTo>
                  <a:pt x="1901952" y="178308"/>
                </a:lnTo>
                <a:lnTo>
                  <a:pt x="1933194" y="178308"/>
                </a:lnTo>
                <a:lnTo>
                  <a:pt x="1933194" y="169925"/>
                </a:lnTo>
                <a:close/>
              </a:path>
              <a:path w="3902709" h="313689">
                <a:moveTo>
                  <a:pt x="2003298" y="165354"/>
                </a:moveTo>
                <a:lnTo>
                  <a:pt x="1971294" y="169926"/>
                </a:lnTo>
                <a:lnTo>
                  <a:pt x="1972818" y="178308"/>
                </a:lnTo>
                <a:lnTo>
                  <a:pt x="2004060" y="174498"/>
                </a:lnTo>
                <a:lnTo>
                  <a:pt x="2003298" y="165354"/>
                </a:lnTo>
                <a:close/>
              </a:path>
              <a:path w="3902709" h="313689">
                <a:moveTo>
                  <a:pt x="2073402" y="160020"/>
                </a:moveTo>
                <a:lnTo>
                  <a:pt x="2041398" y="165354"/>
                </a:lnTo>
                <a:lnTo>
                  <a:pt x="2042922" y="174498"/>
                </a:lnTo>
                <a:lnTo>
                  <a:pt x="2074926" y="168402"/>
                </a:lnTo>
                <a:lnTo>
                  <a:pt x="2073402" y="160020"/>
                </a:lnTo>
                <a:close/>
              </a:path>
              <a:path w="3902709" h="313689">
                <a:moveTo>
                  <a:pt x="2143506" y="153162"/>
                </a:moveTo>
                <a:lnTo>
                  <a:pt x="2111502" y="160020"/>
                </a:lnTo>
                <a:lnTo>
                  <a:pt x="2113788" y="168402"/>
                </a:lnTo>
                <a:lnTo>
                  <a:pt x="2145030" y="161544"/>
                </a:lnTo>
                <a:lnTo>
                  <a:pt x="2143506" y="153162"/>
                </a:lnTo>
                <a:close/>
              </a:path>
              <a:path w="3902709" h="313689">
                <a:moveTo>
                  <a:pt x="2213610" y="145542"/>
                </a:moveTo>
                <a:lnTo>
                  <a:pt x="2181606" y="153162"/>
                </a:lnTo>
                <a:lnTo>
                  <a:pt x="2183892" y="161544"/>
                </a:lnTo>
                <a:lnTo>
                  <a:pt x="2215134" y="153924"/>
                </a:lnTo>
                <a:lnTo>
                  <a:pt x="2213610" y="145542"/>
                </a:lnTo>
                <a:close/>
              </a:path>
              <a:path w="3902709" h="313689">
                <a:moveTo>
                  <a:pt x="2283714" y="137160"/>
                </a:moveTo>
                <a:lnTo>
                  <a:pt x="2251710" y="145542"/>
                </a:lnTo>
                <a:lnTo>
                  <a:pt x="2253996" y="153924"/>
                </a:lnTo>
                <a:lnTo>
                  <a:pt x="2286000" y="145542"/>
                </a:lnTo>
                <a:lnTo>
                  <a:pt x="2283714" y="137160"/>
                </a:lnTo>
                <a:close/>
              </a:path>
              <a:path w="3902709" h="313689">
                <a:moveTo>
                  <a:pt x="2353818" y="125730"/>
                </a:moveTo>
                <a:lnTo>
                  <a:pt x="2321814" y="137160"/>
                </a:lnTo>
                <a:lnTo>
                  <a:pt x="2324862" y="145542"/>
                </a:lnTo>
                <a:lnTo>
                  <a:pt x="2356104" y="134112"/>
                </a:lnTo>
                <a:lnTo>
                  <a:pt x="2353818" y="125730"/>
                </a:lnTo>
                <a:close/>
              </a:path>
              <a:path w="3902709" h="313689">
                <a:moveTo>
                  <a:pt x="2423922" y="117348"/>
                </a:moveTo>
                <a:lnTo>
                  <a:pt x="2392680" y="125730"/>
                </a:lnTo>
                <a:lnTo>
                  <a:pt x="2394966" y="134112"/>
                </a:lnTo>
                <a:lnTo>
                  <a:pt x="2426208" y="125730"/>
                </a:lnTo>
                <a:lnTo>
                  <a:pt x="2423922" y="117348"/>
                </a:lnTo>
                <a:close/>
              </a:path>
              <a:path w="3902709" h="313689">
                <a:moveTo>
                  <a:pt x="2494788" y="111252"/>
                </a:moveTo>
                <a:lnTo>
                  <a:pt x="2463546" y="117348"/>
                </a:lnTo>
                <a:lnTo>
                  <a:pt x="2465070" y="125730"/>
                </a:lnTo>
                <a:lnTo>
                  <a:pt x="2496312" y="119634"/>
                </a:lnTo>
                <a:lnTo>
                  <a:pt x="2494788" y="111252"/>
                </a:lnTo>
                <a:close/>
              </a:path>
              <a:path w="3902709" h="313689">
                <a:moveTo>
                  <a:pt x="2564892" y="105918"/>
                </a:moveTo>
                <a:lnTo>
                  <a:pt x="2533650" y="111252"/>
                </a:lnTo>
                <a:lnTo>
                  <a:pt x="2535174" y="119634"/>
                </a:lnTo>
                <a:lnTo>
                  <a:pt x="2566416" y="114300"/>
                </a:lnTo>
                <a:lnTo>
                  <a:pt x="2564892" y="105918"/>
                </a:lnTo>
                <a:close/>
              </a:path>
              <a:path w="3902709" h="313689">
                <a:moveTo>
                  <a:pt x="2634996" y="97536"/>
                </a:moveTo>
                <a:lnTo>
                  <a:pt x="2603754" y="105918"/>
                </a:lnTo>
                <a:lnTo>
                  <a:pt x="2606040" y="114300"/>
                </a:lnTo>
                <a:lnTo>
                  <a:pt x="2637282" y="105156"/>
                </a:lnTo>
                <a:lnTo>
                  <a:pt x="2634996" y="97536"/>
                </a:lnTo>
                <a:close/>
              </a:path>
              <a:path w="3902709" h="313689">
                <a:moveTo>
                  <a:pt x="2705100" y="89916"/>
                </a:moveTo>
                <a:lnTo>
                  <a:pt x="2673858" y="96774"/>
                </a:lnTo>
                <a:lnTo>
                  <a:pt x="2676144" y="105156"/>
                </a:lnTo>
                <a:lnTo>
                  <a:pt x="2707386" y="98298"/>
                </a:lnTo>
                <a:lnTo>
                  <a:pt x="2705100" y="89916"/>
                </a:lnTo>
                <a:close/>
              </a:path>
              <a:path w="3902709" h="313689">
                <a:moveTo>
                  <a:pt x="2776728" y="88392"/>
                </a:moveTo>
                <a:lnTo>
                  <a:pt x="2744724" y="89916"/>
                </a:lnTo>
                <a:lnTo>
                  <a:pt x="2745486" y="98298"/>
                </a:lnTo>
                <a:lnTo>
                  <a:pt x="2776728" y="96774"/>
                </a:lnTo>
                <a:lnTo>
                  <a:pt x="2776728" y="88392"/>
                </a:lnTo>
                <a:close/>
              </a:path>
              <a:path w="3902709" h="313689">
                <a:moveTo>
                  <a:pt x="2815590" y="88392"/>
                </a:moveTo>
                <a:lnTo>
                  <a:pt x="2815590" y="96774"/>
                </a:lnTo>
                <a:lnTo>
                  <a:pt x="2846832" y="98298"/>
                </a:lnTo>
                <a:lnTo>
                  <a:pt x="2846832" y="89916"/>
                </a:lnTo>
                <a:lnTo>
                  <a:pt x="2815590" y="88392"/>
                </a:lnTo>
                <a:close/>
              </a:path>
              <a:path w="3902709" h="313689">
                <a:moveTo>
                  <a:pt x="2916936" y="86868"/>
                </a:moveTo>
                <a:lnTo>
                  <a:pt x="2884932" y="89916"/>
                </a:lnTo>
                <a:lnTo>
                  <a:pt x="2886456" y="98298"/>
                </a:lnTo>
                <a:lnTo>
                  <a:pt x="2917698" y="95250"/>
                </a:lnTo>
                <a:lnTo>
                  <a:pt x="2916936" y="86868"/>
                </a:lnTo>
                <a:close/>
              </a:path>
              <a:path w="3902709" h="313689">
                <a:moveTo>
                  <a:pt x="2987040" y="83058"/>
                </a:moveTo>
                <a:lnTo>
                  <a:pt x="2955036" y="86868"/>
                </a:lnTo>
                <a:lnTo>
                  <a:pt x="2956560" y="95250"/>
                </a:lnTo>
                <a:lnTo>
                  <a:pt x="2987802" y="91440"/>
                </a:lnTo>
                <a:lnTo>
                  <a:pt x="2987040" y="83058"/>
                </a:lnTo>
                <a:close/>
              </a:path>
              <a:path w="3902709" h="313689">
                <a:moveTo>
                  <a:pt x="3057144" y="75438"/>
                </a:moveTo>
                <a:lnTo>
                  <a:pt x="3025140" y="83058"/>
                </a:lnTo>
                <a:lnTo>
                  <a:pt x="3027426" y="91440"/>
                </a:lnTo>
                <a:lnTo>
                  <a:pt x="3058668" y="83820"/>
                </a:lnTo>
                <a:lnTo>
                  <a:pt x="3057144" y="75438"/>
                </a:lnTo>
                <a:close/>
              </a:path>
              <a:path w="3902709" h="313689">
                <a:moveTo>
                  <a:pt x="3127248" y="68580"/>
                </a:moveTo>
                <a:lnTo>
                  <a:pt x="3095244" y="75438"/>
                </a:lnTo>
                <a:lnTo>
                  <a:pt x="3097530" y="83820"/>
                </a:lnTo>
                <a:lnTo>
                  <a:pt x="3128772" y="76962"/>
                </a:lnTo>
                <a:lnTo>
                  <a:pt x="3127248" y="68580"/>
                </a:lnTo>
                <a:close/>
              </a:path>
              <a:path w="3902709" h="313689">
                <a:moveTo>
                  <a:pt x="3197352" y="61722"/>
                </a:moveTo>
                <a:lnTo>
                  <a:pt x="3166110" y="68580"/>
                </a:lnTo>
                <a:lnTo>
                  <a:pt x="3167634" y="76962"/>
                </a:lnTo>
                <a:lnTo>
                  <a:pt x="3199638" y="70104"/>
                </a:lnTo>
                <a:lnTo>
                  <a:pt x="3197352" y="61722"/>
                </a:lnTo>
                <a:close/>
              </a:path>
              <a:path w="3902709" h="313689">
                <a:moveTo>
                  <a:pt x="3268218" y="55626"/>
                </a:moveTo>
                <a:lnTo>
                  <a:pt x="3236214" y="61722"/>
                </a:lnTo>
                <a:lnTo>
                  <a:pt x="3237738" y="70104"/>
                </a:lnTo>
                <a:lnTo>
                  <a:pt x="3269742" y="64008"/>
                </a:lnTo>
                <a:lnTo>
                  <a:pt x="3268218" y="55626"/>
                </a:lnTo>
                <a:close/>
              </a:path>
              <a:path w="3902709" h="313689">
                <a:moveTo>
                  <a:pt x="3338322" y="48768"/>
                </a:moveTo>
                <a:lnTo>
                  <a:pt x="3306318" y="55626"/>
                </a:lnTo>
                <a:lnTo>
                  <a:pt x="3308604" y="64008"/>
                </a:lnTo>
                <a:lnTo>
                  <a:pt x="3339846" y="57150"/>
                </a:lnTo>
                <a:lnTo>
                  <a:pt x="3338322" y="48768"/>
                </a:lnTo>
                <a:close/>
              </a:path>
              <a:path w="3902709" h="313689">
                <a:moveTo>
                  <a:pt x="3408426" y="42672"/>
                </a:moveTo>
                <a:lnTo>
                  <a:pt x="3377184" y="48768"/>
                </a:lnTo>
                <a:lnTo>
                  <a:pt x="3378708" y="57150"/>
                </a:lnTo>
                <a:lnTo>
                  <a:pt x="3409950" y="51054"/>
                </a:lnTo>
                <a:lnTo>
                  <a:pt x="3408426" y="42672"/>
                </a:lnTo>
                <a:close/>
              </a:path>
              <a:path w="3902709" h="313689">
                <a:moveTo>
                  <a:pt x="3478529" y="37338"/>
                </a:moveTo>
                <a:lnTo>
                  <a:pt x="3447288" y="42672"/>
                </a:lnTo>
                <a:lnTo>
                  <a:pt x="3448812" y="51054"/>
                </a:lnTo>
                <a:lnTo>
                  <a:pt x="3480054" y="45720"/>
                </a:lnTo>
                <a:lnTo>
                  <a:pt x="3478529" y="37338"/>
                </a:lnTo>
                <a:close/>
              </a:path>
              <a:path w="3902709" h="313689">
                <a:moveTo>
                  <a:pt x="3549396" y="31242"/>
                </a:moveTo>
                <a:lnTo>
                  <a:pt x="3517391" y="37338"/>
                </a:lnTo>
                <a:lnTo>
                  <a:pt x="3518916" y="45720"/>
                </a:lnTo>
                <a:lnTo>
                  <a:pt x="3550920" y="39624"/>
                </a:lnTo>
                <a:lnTo>
                  <a:pt x="3549396" y="31242"/>
                </a:lnTo>
                <a:close/>
              </a:path>
              <a:path w="3902709" h="313689">
                <a:moveTo>
                  <a:pt x="3619500" y="25908"/>
                </a:moveTo>
                <a:lnTo>
                  <a:pt x="3587496" y="31242"/>
                </a:lnTo>
                <a:lnTo>
                  <a:pt x="3589020" y="39624"/>
                </a:lnTo>
                <a:lnTo>
                  <a:pt x="3621024" y="34290"/>
                </a:lnTo>
                <a:lnTo>
                  <a:pt x="3619500" y="25908"/>
                </a:lnTo>
                <a:close/>
              </a:path>
              <a:path w="3902709" h="313689">
                <a:moveTo>
                  <a:pt x="3689604" y="18288"/>
                </a:moveTo>
                <a:lnTo>
                  <a:pt x="3657600" y="25908"/>
                </a:lnTo>
                <a:lnTo>
                  <a:pt x="3659886" y="34290"/>
                </a:lnTo>
                <a:lnTo>
                  <a:pt x="3691128" y="26670"/>
                </a:lnTo>
                <a:lnTo>
                  <a:pt x="3689604" y="18288"/>
                </a:lnTo>
                <a:close/>
              </a:path>
              <a:path w="3902709" h="313689">
                <a:moveTo>
                  <a:pt x="3759708" y="12954"/>
                </a:moveTo>
                <a:lnTo>
                  <a:pt x="3728466" y="18288"/>
                </a:lnTo>
                <a:lnTo>
                  <a:pt x="3729990" y="26670"/>
                </a:lnTo>
                <a:lnTo>
                  <a:pt x="3761232" y="21336"/>
                </a:lnTo>
                <a:lnTo>
                  <a:pt x="3759708" y="12954"/>
                </a:lnTo>
                <a:close/>
              </a:path>
              <a:path w="3902709" h="313689">
                <a:moveTo>
                  <a:pt x="3829812" y="6858"/>
                </a:moveTo>
                <a:lnTo>
                  <a:pt x="3798570" y="12954"/>
                </a:lnTo>
                <a:lnTo>
                  <a:pt x="3800094" y="21336"/>
                </a:lnTo>
                <a:lnTo>
                  <a:pt x="3832098" y="15240"/>
                </a:lnTo>
                <a:lnTo>
                  <a:pt x="3829812" y="6858"/>
                </a:lnTo>
                <a:close/>
              </a:path>
              <a:path w="3902709" h="313689">
                <a:moveTo>
                  <a:pt x="3899916" y="0"/>
                </a:moveTo>
                <a:lnTo>
                  <a:pt x="3868674" y="6858"/>
                </a:lnTo>
                <a:lnTo>
                  <a:pt x="3870960" y="15240"/>
                </a:lnTo>
                <a:lnTo>
                  <a:pt x="3902202" y="8382"/>
                </a:lnTo>
                <a:lnTo>
                  <a:pt x="3899916" y="0"/>
                </a:lnTo>
                <a:close/>
              </a:path>
            </a:pathLst>
          </a:custGeom>
          <a:solidFill>
            <a:srgbClr val="000000"/>
          </a:solidFill>
        </p:spPr>
        <p:txBody>
          <a:bodyPr wrap="square" lIns="0" tIns="0" rIns="0" bIns="0" rtlCol="0"/>
          <a:lstStyle/>
          <a:p>
            <a:endParaRPr/>
          </a:p>
        </p:txBody>
      </p:sp>
      <p:sp>
        <p:nvSpPr>
          <p:cNvPr id="299" name="object 299"/>
          <p:cNvSpPr/>
          <p:nvPr/>
        </p:nvSpPr>
        <p:spPr>
          <a:xfrm>
            <a:off x="2594610" y="2035301"/>
            <a:ext cx="0" cy="60325"/>
          </a:xfrm>
          <a:custGeom>
            <a:avLst/>
            <a:gdLst/>
            <a:ahLst/>
            <a:cxnLst/>
            <a:rect l="l" t="t" r="r" b="b"/>
            <a:pathLst>
              <a:path h="60325">
                <a:moveTo>
                  <a:pt x="0" y="0"/>
                </a:moveTo>
                <a:lnTo>
                  <a:pt x="0" y="60198"/>
                </a:lnTo>
              </a:path>
            </a:pathLst>
          </a:custGeom>
          <a:ln w="21336">
            <a:solidFill>
              <a:srgbClr val="32CBCB"/>
            </a:solidFill>
          </a:ln>
        </p:spPr>
        <p:txBody>
          <a:bodyPr wrap="square" lIns="0" tIns="0" rIns="0" bIns="0" rtlCol="0"/>
          <a:lstStyle/>
          <a:p>
            <a:endParaRPr/>
          </a:p>
        </p:txBody>
      </p:sp>
      <p:sp>
        <p:nvSpPr>
          <p:cNvPr id="300" name="object 300"/>
          <p:cNvSpPr/>
          <p:nvPr/>
        </p:nvSpPr>
        <p:spPr>
          <a:xfrm>
            <a:off x="2656713" y="1942338"/>
            <a:ext cx="0" cy="60325"/>
          </a:xfrm>
          <a:custGeom>
            <a:avLst/>
            <a:gdLst/>
            <a:ahLst/>
            <a:cxnLst/>
            <a:rect l="l" t="t" r="r" b="b"/>
            <a:pathLst>
              <a:path h="60325">
                <a:moveTo>
                  <a:pt x="0" y="0"/>
                </a:moveTo>
                <a:lnTo>
                  <a:pt x="0" y="60199"/>
                </a:lnTo>
              </a:path>
            </a:pathLst>
          </a:custGeom>
          <a:ln w="38862">
            <a:solidFill>
              <a:srgbClr val="32CBCB"/>
            </a:solidFill>
          </a:ln>
        </p:spPr>
        <p:txBody>
          <a:bodyPr wrap="square" lIns="0" tIns="0" rIns="0" bIns="0" rtlCol="0"/>
          <a:lstStyle/>
          <a:p>
            <a:endParaRPr/>
          </a:p>
        </p:txBody>
      </p:sp>
      <p:sp>
        <p:nvSpPr>
          <p:cNvPr id="301" name="object 301"/>
          <p:cNvSpPr/>
          <p:nvPr/>
        </p:nvSpPr>
        <p:spPr>
          <a:xfrm>
            <a:off x="2726817" y="1898142"/>
            <a:ext cx="0" cy="60325"/>
          </a:xfrm>
          <a:custGeom>
            <a:avLst/>
            <a:gdLst/>
            <a:ahLst/>
            <a:cxnLst/>
            <a:rect l="l" t="t" r="r" b="b"/>
            <a:pathLst>
              <a:path h="60325">
                <a:moveTo>
                  <a:pt x="0" y="0"/>
                </a:moveTo>
                <a:lnTo>
                  <a:pt x="0" y="60198"/>
                </a:lnTo>
              </a:path>
            </a:pathLst>
          </a:custGeom>
          <a:ln w="38862">
            <a:solidFill>
              <a:srgbClr val="32CBCB"/>
            </a:solidFill>
          </a:ln>
        </p:spPr>
        <p:txBody>
          <a:bodyPr wrap="square" lIns="0" tIns="0" rIns="0" bIns="0" rtlCol="0"/>
          <a:lstStyle/>
          <a:p>
            <a:endParaRPr/>
          </a:p>
        </p:txBody>
      </p:sp>
      <p:sp>
        <p:nvSpPr>
          <p:cNvPr id="302" name="object 302"/>
          <p:cNvSpPr/>
          <p:nvPr/>
        </p:nvSpPr>
        <p:spPr>
          <a:xfrm>
            <a:off x="2796920" y="1844801"/>
            <a:ext cx="0" cy="60325"/>
          </a:xfrm>
          <a:custGeom>
            <a:avLst/>
            <a:gdLst/>
            <a:ahLst/>
            <a:cxnLst/>
            <a:rect l="l" t="t" r="r" b="b"/>
            <a:pathLst>
              <a:path h="60325">
                <a:moveTo>
                  <a:pt x="0" y="0"/>
                </a:moveTo>
                <a:lnTo>
                  <a:pt x="0" y="60198"/>
                </a:lnTo>
              </a:path>
            </a:pathLst>
          </a:custGeom>
          <a:ln w="38862">
            <a:solidFill>
              <a:srgbClr val="32CBCB"/>
            </a:solidFill>
          </a:ln>
        </p:spPr>
        <p:txBody>
          <a:bodyPr wrap="square" lIns="0" tIns="0" rIns="0" bIns="0" rtlCol="0"/>
          <a:lstStyle/>
          <a:p>
            <a:endParaRPr/>
          </a:p>
        </p:txBody>
      </p:sp>
      <p:sp>
        <p:nvSpPr>
          <p:cNvPr id="303" name="object 303"/>
          <p:cNvSpPr/>
          <p:nvPr/>
        </p:nvSpPr>
        <p:spPr>
          <a:xfrm>
            <a:off x="2867025" y="1852422"/>
            <a:ext cx="0" cy="59055"/>
          </a:xfrm>
          <a:custGeom>
            <a:avLst/>
            <a:gdLst/>
            <a:ahLst/>
            <a:cxnLst/>
            <a:rect l="l" t="t" r="r" b="b"/>
            <a:pathLst>
              <a:path h="59055">
                <a:moveTo>
                  <a:pt x="0" y="0"/>
                </a:moveTo>
                <a:lnTo>
                  <a:pt x="0" y="58674"/>
                </a:lnTo>
              </a:path>
            </a:pathLst>
          </a:custGeom>
          <a:ln w="38862">
            <a:solidFill>
              <a:srgbClr val="32CBCB"/>
            </a:solidFill>
          </a:ln>
        </p:spPr>
        <p:txBody>
          <a:bodyPr wrap="square" lIns="0" tIns="0" rIns="0" bIns="0" rtlCol="0"/>
          <a:lstStyle/>
          <a:p>
            <a:endParaRPr/>
          </a:p>
        </p:txBody>
      </p:sp>
      <p:sp>
        <p:nvSpPr>
          <p:cNvPr id="304" name="object 304"/>
          <p:cNvSpPr/>
          <p:nvPr/>
        </p:nvSpPr>
        <p:spPr>
          <a:xfrm>
            <a:off x="2937510" y="1796795"/>
            <a:ext cx="0" cy="62865"/>
          </a:xfrm>
          <a:custGeom>
            <a:avLst/>
            <a:gdLst/>
            <a:ahLst/>
            <a:cxnLst/>
            <a:rect l="l" t="t" r="r" b="b"/>
            <a:pathLst>
              <a:path h="62864">
                <a:moveTo>
                  <a:pt x="0" y="0"/>
                </a:moveTo>
                <a:lnTo>
                  <a:pt x="0" y="62483"/>
                </a:lnTo>
              </a:path>
            </a:pathLst>
          </a:custGeom>
          <a:ln w="38100">
            <a:solidFill>
              <a:srgbClr val="32CBCB"/>
            </a:solidFill>
          </a:ln>
        </p:spPr>
        <p:txBody>
          <a:bodyPr wrap="square" lIns="0" tIns="0" rIns="0" bIns="0" rtlCol="0"/>
          <a:lstStyle/>
          <a:p>
            <a:endParaRPr/>
          </a:p>
        </p:txBody>
      </p:sp>
      <p:sp>
        <p:nvSpPr>
          <p:cNvPr id="305" name="object 305"/>
          <p:cNvSpPr/>
          <p:nvPr/>
        </p:nvSpPr>
        <p:spPr>
          <a:xfrm>
            <a:off x="3007995" y="1806701"/>
            <a:ext cx="0" cy="62865"/>
          </a:xfrm>
          <a:custGeom>
            <a:avLst/>
            <a:gdLst/>
            <a:ahLst/>
            <a:cxnLst/>
            <a:rect l="l" t="t" r="r" b="b"/>
            <a:pathLst>
              <a:path h="62864">
                <a:moveTo>
                  <a:pt x="0" y="0"/>
                </a:moveTo>
                <a:lnTo>
                  <a:pt x="0" y="62483"/>
                </a:lnTo>
              </a:path>
            </a:pathLst>
          </a:custGeom>
          <a:ln w="38862">
            <a:solidFill>
              <a:srgbClr val="32CBCB"/>
            </a:solidFill>
          </a:ln>
        </p:spPr>
        <p:txBody>
          <a:bodyPr wrap="square" lIns="0" tIns="0" rIns="0" bIns="0" rtlCol="0"/>
          <a:lstStyle/>
          <a:p>
            <a:endParaRPr/>
          </a:p>
        </p:txBody>
      </p:sp>
      <p:sp>
        <p:nvSpPr>
          <p:cNvPr id="306" name="object 306"/>
          <p:cNvSpPr/>
          <p:nvPr/>
        </p:nvSpPr>
        <p:spPr>
          <a:xfrm>
            <a:off x="3078098" y="1872233"/>
            <a:ext cx="0" cy="62230"/>
          </a:xfrm>
          <a:custGeom>
            <a:avLst/>
            <a:gdLst/>
            <a:ahLst/>
            <a:cxnLst/>
            <a:rect l="l" t="t" r="r" b="b"/>
            <a:pathLst>
              <a:path h="62230">
                <a:moveTo>
                  <a:pt x="0" y="0"/>
                </a:moveTo>
                <a:lnTo>
                  <a:pt x="0" y="61722"/>
                </a:lnTo>
              </a:path>
            </a:pathLst>
          </a:custGeom>
          <a:ln w="38862">
            <a:solidFill>
              <a:srgbClr val="32CBCB"/>
            </a:solidFill>
          </a:ln>
        </p:spPr>
        <p:txBody>
          <a:bodyPr wrap="square" lIns="0" tIns="0" rIns="0" bIns="0" rtlCol="0"/>
          <a:lstStyle/>
          <a:p>
            <a:endParaRPr/>
          </a:p>
        </p:txBody>
      </p:sp>
      <p:sp>
        <p:nvSpPr>
          <p:cNvPr id="307" name="object 307"/>
          <p:cNvSpPr/>
          <p:nvPr/>
        </p:nvSpPr>
        <p:spPr>
          <a:xfrm>
            <a:off x="3148202" y="1856232"/>
            <a:ext cx="0" cy="64769"/>
          </a:xfrm>
          <a:custGeom>
            <a:avLst/>
            <a:gdLst/>
            <a:ahLst/>
            <a:cxnLst/>
            <a:rect l="l" t="t" r="r" b="b"/>
            <a:pathLst>
              <a:path h="64769">
                <a:moveTo>
                  <a:pt x="0" y="0"/>
                </a:moveTo>
                <a:lnTo>
                  <a:pt x="0" y="64770"/>
                </a:lnTo>
              </a:path>
            </a:pathLst>
          </a:custGeom>
          <a:ln w="38862">
            <a:solidFill>
              <a:srgbClr val="32CBCB"/>
            </a:solidFill>
          </a:ln>
        </p:spPr>
        <p:txBody>
          <a:bodyPr wrap="square" lIns="0" tIns="0" rIns="0" bIns="0" rtlCol="0"/>
          <a:lstStyle/>
          <a:p>
            <a:endParaRPr/>
          </a:p>
        </p:txBody>
      </p:sp>
      <p:sp>
        <p:nvSpPr>
          <p:cNvPr id="308" name="object 308"/>
          <p:cNvSpPr/>
          <p:nvPr/>
        </p:nvSpPr>
        <p:spPr>
          <a:xfrm>
            <a:off x="3218688" y="1808226"/>
            <a:ext cx="0" cy="68580"/>
          </a:xfrm>
          <a:custGeom>
            <a:avLst/>
            <a:gdLst/>
            <a:ahLst/>
            <a:cxnLst/>
            <a:rect l="l" t="t" r="r" b="b"/>
            <a:pathLst>
              <a:path h="68580">
                <a:moveTo>
                  <a:pt x="0" y="0"/>
                </a:moveTo>
                <a:lnTo>
                  <a:pt x="0" y="68579"/>
                </a:lnTo>
              </a:path>
            </a:pathLst>
          </a:custGeom>
          <a:ln w="38100">
            <a:solidFill>
              <a:srgbClr val="32CBCB"/>
            </a:solidFill>
          </a:ln>
        </p:spPr>
        <p:txBody>
          <a:bodyPr wrap="square" lIns="0" tIns="0" rIns="0" bIns="0" rtlCol="0"/>
          <a:lstStyle/>
          <a:p>
            <a:endParaRPr/>
          </a:p>
        </p:txBody>
      </p:sp>
      <p:sp>
        <p:nvSpPr>
          <p:cNvPr id="309" name="object 309"/>
          <p:cNvSpPr/>
          <p:nvPr/>
        </p:nvSpPr>
        <p:spPr>
          <a:xfrm>
            <a:off x="3289172" y="1783842"/>
            <a:ext cx="0" cy="71755"/>
          </a:xfrm>
          <a:custGeom>
            <a:avLst/>
            <a:gdLst/>
            <a:ahLst/>
            <a:cxnLst/>
            <a:rect l="l" t="t" r="r" b="b"/>
            <a:pathLst>
              <a:path h="71755">
                <a:moveTo>
                  <a:pt x="0" y="0"/>
                </a:moveTo>
                <a:lnTo>
                  <a:pt x="0" y="71627"/>
                </a:lnTo>
              </a:path>
            </a:pathLst>
          </a:custGeom>
          <a:ln w="38862">
            <a:solidFill>
              <a:srgbClr val="32CBCB"/>
            </a:solidFill>
          </a:ln>
        </p:spPr>
        <p:txBody>
          <a:bodyPr wrap="square" lIns="0" tIns="0" rIns="0" bIns="0" rtlCol="0"/>
          <a:lstStyle/>
          <a:p>
            <a:endParaRPr/>
          </a:p>
        </p:txBody>
      </p:sp>
      <p:sp>
        <p:nvSpPr>
          <p:cNvPr id="310" name="object 310"/>
          <p:cNvSpPr/>
          <p:nvPr/>
        </p:nvSpPr>
        <p:spPr>
          <a:xfrm>
            <a:off x="3359277" y="1853945"/>
            <a:ext cx="0" cy="67310"/>
          </a:xfrm>
          <a:custGeom>
            <a:avLst/>
            <a:gdLst/>
            <a:ahLst/>
            <a:cxnLst/>
            <a:rect l="l" t="t" r="r" b="b"/>
            <a:pathLst>
              <a:path h="67310">
                <a:moveTo>
                  <a:pt x="0" y="0"/>
                </a:moveTo>
                <a:lnTo>
                  <a:pt x="0" y="67055"/>
                </a:lnTo>
              </a:path>
            </a:pathLst>
          </a:custGeom>
          <a:ln w="38862">
            <a:solidFill>
              <a:srgbClr val="32CBCB"/>
            </a:solidFill>
          </a:ln>
        </p:spPr>
        <p:txBody>
          <a:bodyPr wrap="square" lIns="0" tIns="0" rIns="0" bIns="0" rtlCol="0"/>
          <a:lstStyle/>
          <a:p>
            <a:endParaRPr/>
          </a:p>
        </p:txBody>
      </p:sp>
      <p:sp>
        <p:nvSpPr>
          <p:cNvPr id="311" name="object 311"/>
          <p:cNvSpPr/>
          <p:nvPr/>
        </p:nvSpPr>
        <p:spPr>
          <a:xfrm>
            <a:off x="3429380" y="1926335"/>
            <a:ext cx="0" cy="66675"/>
          </a:xfrm>
          <a:custGeom>
            <a:avLst/>
            <a:gdLst/>
            <a:ahLst/>
            <a:cxnLst/>
            <a:rect l="l" t="t" r="r" b="b"/>
            <a:pathLst>
              <a:path h="66675">
                <a:moveTo>
                  <a:pt x="0" y="0"/>
                </a:moveTo>
                <a:lnTo>
                  <a:pt x="0" y="66294"/>
                </a:lnTo>
              </a:path>
            </a:pathLst>
          </a:custGeom>
          <a:ln w="38862">
            <a:solidFill>
              <a:srgbClr val="32CBCB"/>
            </a:solidFill>
          </a:ln>
        </p:spPr>
        <p:txBody>
          <a:bodyPr wrap="square" lIns="0" tIns="0" rIns="0" bIns="0" rtlCol="0"/>
          <a:lstStyle/>
          <a:p>
            <a:endParaRPr/>
          </a:p>
        </p:txBody>
      </p:sp>
      <p:sp>
        <p:nvSpPr>
          <p:cNvPr id="312" name="object 312"/>
          <p:cNvSpPr/>
          <p:nvPr/>
        </p:nvSpPr>
        <p:spPr>
          <a:xfrm>
            <a:off x="3499865" y="1969770"/>
            <a:ext cx="0" cy="66040"/>
          </a:xfrm>
          <a:custGeom>
            <a:avLst/>
            <a:gdLst/>
            <a:ahLst/>
            <a:cxnLst/>
            <a:rect l="l" t="t" r="r" b="b"/>
            <a:pathLst>
              <a:path h="66039">
                <a:moveTo>
                  <a:pt x="0" y="0"/>
                </a:moveTo>
                <a:lnTo>
                  <a:pt x="0" y="65531"/>
                </a:lnTo>
              </a:path>
            </a:pathLst>
          </a:custGeom>
          <a:ln w="38100">
            <a:solidFill>
              <a:srgbClr val="32CBCB"/>
            </a:solidFill>
          </a:ln>
        </p:spPr>
        <p:txBody>
          <a:bodyPr wrap="square" lIns="0" tIns="0" rIns="0" bIns="0" rtlCol="0"/>
          <a:lstStyle/>
          <a:p>
            <a:endParaRPr/>
          </a:p>
        </p:txBody>
      </p:sp>
      <p:sp>
        <p:nvSpPr>
          <p:cNvPr id="313" name="object 313"/>
          <p:cNvSpPr/>
          <p:nvPr/>
        </p:nvSpPr>
        <p:spPr>
          <a:xfrm>
            <a:off x="3570351" y="1973579"/>
            <a:ext cx="0" cy="66675"/>
          </a:xfrm>
          <a:custGeom>
            <a:avLst/>
            <a:gdLst/>
            <a:ahLst/>
            <a:cxnLst/>
            <a:rect l="l" t="t" r="r" b="b"/>
            <a:pathLst>
              <a:path h="66675">
                <a:moveTo>
                  <a:pt x="0" y="0"/>
                </a:moveTo>
                <a:lnTo>
                  <a:pt x="0" y="66294"/>
                </a:lnTo>
              </a:path>
            </a:pathLst>
          </a:custGeom>
          <a:ln w="38862">
            <a:solidFill>
              <a:srgbClr val="32CBCB"/>
            </a:solidFill>
          </a:ln>
        </p:spPr>
        <p:txBody>
          <a:bodyPr wrap="square" lIns="0" tIns="0" rIns="0" bIns="0" rtlCol="0"/>
          <a:lstStyle/>
          <a:p>
            <a:endParaRPr/>
          </a:p>
        </p:txBody>
      </p:sp>
      <p:sp>
        <p:nvSpPr>
          <p:cNvPr id="314" name="object 314"/>
          <p:cNvSpPr/>
          <p:nvPr/>
        </p:nvSpPr>
        <p:spPr>
          <a:xfrm>
            <a:off x="3640454" y="1958339"/>
            <a:ext cx="0" cy="62865"/>
          </a:xfrm>
          <a:custGeom>
            <a:avLst/>
            <a:gdLst/>
            <a:ahLst/>
            <a:cxnLst/>
            <a:rect l="l" t="t" r="r" b="b"/>
            <a:pathLst>
              <a:path h="62864">
                <a:moveTo>
                  <a:pt x="0" y="0"/>
                </a:moveTo>
                <a:lnTo>
                  <a:pt x="0" y="62483"/>
                </a:lnTo>
              </a:path>
            </a:pathLst>
          </a:custGeom>
          <a:ln w="38862">
            <a:solidFill>
              <a:srgbClr val="32CBCB"/>
            </a:solidFill>
          </a:ln>
        </p:spPr>
        <p:txBody>
          <a:bodyPr wrap="square" lIns="0" tIns="0" rIns="0" bIns="0" rtlCol="0"/>
          <a:lstStyle/>
          <a:p>
            <a:endParaRPr/>
          </a:p>
        </p:txBody>
      </p:sp>
      <p:sp>
        <p:nvSpPr>
          <p:cNvPr id="315" name="object 315"/>
          <p:cNvSpPr/>
          <p:nvPr/>
        </p:nvSpPr>
        <p:spPr>
          <a:xfrm>
            <a:off x="3710559" y="1940814"/>
            <a:ext cx="0" cy="63500"/>
          </a:xfrm>
          <a:custGeom>
            <a:avLst/>
            <a:gdLst/>
            <a:ahLst/>
            <a:cxnLst/>
            <a:rect l="l" t="t" r="r" b="b"/>
            <a:pathLst>
              <a:path h="63500">
                <a:moveTo>
                  <a:pt x="0" y="0"/>
                </a:moveTo>
                <a:lnTo>
                  <a:pt x="0" y="63246"/>
                </a:lnTo>
              </a:path>
            </a:pathLst>
          </a:custGeom>
          <a:ln w="38862">
            <a:solidFill>
              <a:srgbClr val="32CBCB"/>
            </a:solidFill>
          </a:ln>
        </p:spPr>
        <p:txBody>
          <a:bodyPr wrap="square" lIns="0" tIns="0" rIns="0" bIns="0" rtlCol="0"/>
          <a:lstStyle/>
          <a:p>
            <a:endParaRPr/>
          </a:p>
        </p:txBody>
      </p:sp>
      <p:sp>
        <p:nvSpPr>
          <p:cNvPr id="316" name="object 316"/>
          <p:cNvSpPr/>
          <p:nvPr/>
        </p:nvSpPr>
        <p:spPr>
          <a:xfrm>
            <a:off x="3780663" y="1917954"/>
            <a:ext cx="0" cy="64769"/>
          </a:xfrm>
          <a:custGeom>
            <a:avLst/>
            <a:gdLst/>
            <a:ahLst/>
            <a:cxnLst/>
            <a:rect l="l" t="t" r="r" b="b"/>
            <a:pathLst>
              <a:path h="64769">
                <a:moveTo>
                  <a:pt x="0" y="0"/>
                </a:moveTo>
                <a:lnTo>
                  <a:pt x="0" y="64770"/>
                </a:lnTo>
              </a:path>
            </a:pathLst>
          </a:custGeom>
          <a:ln w="38862">
            <a:solidFill>
              <a:srgbClr val="32CBCB"/>
            </a:solidFill>
          </a:ln>
        </p:spPr>
        <p:txBody>
          <a:bodyPr wrap="square" lIns="0" tIns="0" rIns="0" bIns="0" rtlCol="0"/>
          <a:lstStyle/>
          <a:p>
            <a:endParaRPr/>
          </a:p>
        </p:txBody>
      </p:sp>
      <p:sp>
        <p:nvSpPr>
          <p:cNvPr id="317" name="object 317"/>
          <p:cNvSpPr/>
          <p:nvPr/>
        </p:nvSpPr>
        <p:spPr>
          <a:xfrm>
            <a:off x="3851528" y="1919477"/>
            <a:ext cx="0" cy="67310"/>
          </a:xfrm>
          <a:custGeom>
            <a:avLst/>
            <a:gdLst/>
            <a:ahLst/>
            <a:cxnLst/>
            <a:rect l="l" t="t" r="r" b="b"/>
            <a:pathLst>
              <a:path h="67310">
                <a:moveTo>
                  <a:pt x="0" y="0"/>
                </a:moveTo>
                <a:lnTo>
                  <a:pt x="0" y="67055"/>
                </a:lnTo>
              </a:path>
            </a:pathLst>
          </a:custGeom>
          <a:ln w="38862">
            <a:solidFill>
              <a:srgbClr val="32CBCB"/>
            </a:solidFill>
          </a:ln>
        </p:spPr>
        <p:txBody>
          <a:bodyPr wrap="square" lIns="0" tIns="0" rIns="0" bIns="0" rtlCol="0"/>
          <a:lstStyle/>
          <a:p>
            <a:endParaRPr/>
          </a:p>
        </p:txBody>
      </p:sp>
      <p:sp>
        <p:nvSpPr>
          <p:cNvPr id="318" name="object 318"/>
          <p:cNvSpPr/>
          <p:nvPr/>
        </p:nvSpPr>
        <p:spPr>
          <a:xfrm>
            <a:off x="3921633" y="1901951"/>
            <a:ext cx="0" cy="64769"/>
          </a:xfrm>
          <a:custGeom>
            <a:avLst/>
            <a:gdLst/>
            <a:ahLst/>
            <a:cxnLst/>
            <a:rect l="l" t="t" r="r" b="b"/>
            <a:pathLst>
              <a:path h="64769">
                <a:moveTo>
                  <a:pt x="0" y="0"/>
                </a:moveTo>
                <a:lnTo>
                  <a:pt x="0" y="64770"/>
                </a:lnTo>
              </a:path>
            </a:pathLst>
          </a:custGeom>
          <a:ln w="38862">
            <a:solidFill>
              <a:srgbClr val="32CBCB"/>
            </a:solidFill>
          </a:ln>
        </p:spPr>
        <p:txBody>
          <a:bodyPr wrap="square" lIns="0" tIns="0" rIns="0" bIns="0" rtlCol="0"/>
          <a:lstStyle/>
          <a:p>
            <a:endParaRPr/>
          </a:p>
        </p:txBody>
      </p:sp>
      <p:sp>
        <p:nvSpPr>
          <p:cNvPr id="319" name="object 319"/>
          <p:cNvSpPr/>
          <p:nvPr/>
        </p:nvSpPr>
        <p:spPr>
          <a:xfrm>
            <a:off x="3991736" y="1852422"/>
            <a:ext cx="0" cy="66040"/>
          </a:xfrm>
          <a:custGeom>
            <a:avLst/>
            <a:gdLst/>
            <a:ahLst/>
            <a:cxnLst/>
            <a:rect l="l" t="t" r="r" b="b"/>
            <a:pathLst>
              <a:path h="66039">
                <a:moveTo>
                  <a:pt x="0" y="0"/>
                </a:moveTo>
                <a:lnTo>
                  <a:pt x="0" y="65531"/>
                </a:lnTo>
              </a:path>
            </a:pathLst>
          </a:custGeom>
          <a:ln w="38862">
            <a:solidFill>
              <a:srgbClr val="32CBCB"/>
            </a:solidFill>
          </a:ln>
        </p:spPr>
        <p:txBody>
          <a:bodyPr wrap="square" lIns="0" tIns="0" rIns="0" bIns="0" rtlCol="0"/>
          <a:lstStyle/>
          <a:p>
            <a:endParaRPr/>
          </a:p>
        </p:txBody>
      </p:sp>
      <p:sp>
        <p:nvSpPr>
          <p:cNvPr id="320" name="object 320"/>
          <p:cNvSpPr/>
          <p:nvPr/>
        </p:nvSpPr>
        <p:spPr>
          <a:xfrm>
            <a:off x="4061840" y="1832610"/>
            <a:ext cx="0" cy="67310"/>
          </a:xfrm>
          <a:custGeom>
            <a:avLst/>
            <a:gdLst/>
            <a:ahLst/>
            <a:cxnLst/>
            <a:rect l="l" t="t" r="r" b="b"/>
            <a:pathLst>
              <a:path h="67310">
                <a:moveTo>
                  <a:pt x="0" y="0"/>
                </a:moveTo>
                <a:lnTo>
                  <a:pt x="0" y="67055"/>
                </a:lnTo>
              </a:path>
            </a:pathLst>
          </a:custGeom>
          <a:ln w="38862">
            <a:solidFill>
              <a:srgbClr val="32CBCB"/>
            </a:solidFill>
          </a:ln>
        </p:spPr>
        <p:txBody>
          <a:bodyPr wrap="square" lIns="0" tIns="0" rIns="0" bIns="0" rtlCol="0"/>
          <a:lstStyle/>
          <a:p>
            <a:endParaRPr/>
          </a:p>
        </p:txBody>
      </p:sp>
      <p:sp>
        <p:nvSpPr>
          <p:cNvPr id="321" name="object 321"/>
          <p:cNvSpPr/>
          <p:nvPr/>
        </p:nvSpPr>
        <p:spPr>
          <a:xfrm>
            <a:off x="4132326" y="1840992"/>
            <a:ext cx="0" cy="71755"/>
          </a:xfrm>
          <a:custGeom>
            <a:avLst/>
            <a:gdLst/>
            <a:ahLst/>
            <a:cxnLst/>
            <a:rect l="l" t="t" r="r" b="b"/>
            <a:pathLst>
              <a:path h="71755">
                <a:moveTo>
                  <a:pt x="0" y="0"/>
                </a:moveTo>
                <a:lnTo>
                  <a:pt x="0" y="71627"/>
                </a:lnTo>
              </a:path>
            </a:pathLst>
          </a:custGeom>
          <a:ln w="38100">
            <a:solidFill>
              <a:srgbClr val="32CBCB"/>
            </a:solidFill>
          </a:ln>
        </p:spPr>
        <p:txBody>
          <a:bodyPr wrap="square" lIns="0" tIns="0" rIns="0" bIns="0" rtlCol="0"/>
          <a:lstStyle/>
          <a:p>
            <a:endParaRPr/>
          </a:p>
        </p:txBody>
      </p:sp>
      <p:sp>
        <p:nvSpPr>
          <p:cNvPr id="322" name="object 322"/>
          <p:cNvSpPr/>
          <p:nvPr/>
        </p:nvSpPr>
        <p:spPr>
          <a:xfrm>
            <a:off x="4202810" y="1860804"/>
            <a:ext cx="0" cy="68580"/>
          </a:xfrm>
          <a:custGeom>
            <a:avLst/>
            <a:gdLst/>
            <a:ahLst/>
            <a:cxnLst/>
            <a:rect l="l" t="t" r="r" b="b"/>
            <a:pathLst>
              <a:path h="68580">
                <a:moveTo>
                  <a:pt x="0" y="0"/>
                </a:moveTo>
                <a:lnTo>
                  <a:pt x="0" y="68579"/>
                </a:lnTo>
              </a:path>
            </a:pathLst>
          </a:custGeom>
          <a:ln w="38862">
            <a:solidFill>
              <a:srgbClr val="32CBCB"/>
            </a:solidFill>
          </a:ln>
        </p:spPr>
        <p:txBody>
          <a:bodyPr wrap="square" lIns="0" tIns="0" rIns="0" bIns="0" rtlCol="0"/>
          <a:lstStyle/>
          <a:p>
            <a:endParaRPr/>
          </a:p>
        </p:txBody>
      </p:sp>
      <p:sp>
        <p:nvSpPr>
          <p:cNvPr id="323" name="object 323"/>
          <p:cNvSpPr/>
          <p:nvPr/>
        </p:nvSpPr>
        <p:spPr>
          <a:xfrm>
            <a:off x="4272915" y="1863851"/>
            <a:ext cx="0" cy="68580"/>
          </a:xfrm>
          <a:custGeom>
            <a:avLst/>
            <a:gdLst/>
            <a:ahLst/>
            <a:cxnLst/>
            <a:rect l="l" t="t" r="r" b="b"/>
            <a:pathLst>
              <a:path h="68580">
                <a:moveTo>
                  <a:pt x="0" y="0"/>
                </a:moveTo>
                <a:lnTo>
                  <a:pt x="0" y="68579"/>
                </a:lnTo>
              </a:path>
            </a:pathLst>
          </a:custGeom>
          <a:ln w="38862">
            <a:solidFill>
              <a:srgbClr val="32CBCB"/>
            </a:solidFill>
          </a:ln>
        </p:spPr>
        <p:txBody>
          <a:bodyPr wrap="square" lIns="0" tIns="0" rIns="0" bIns="0" rtlCol="0"/>
          <a:lstStyle/>
          <a:p>
            <a:endParaRPr/>
          </a:p>
        </p:txBody>
      </p:sp>
      <p:sp>
        <p:nvSpPr>
          <p:cNvPr id="324" name="object 324"/>
          <p:cNvSpPr/>
          <p:nvPr/>
        </p:nvSpPr>
        <p:spPr>
          <a:xfrm>
            <a:off x="4343019" y="1862327"/>
            <a:ext cx="0" cy="68580"/>
          </a:xfrm>
          <a:custGeom>
            <a:avLst/>
            <a:gdLst/>
            <a:ahLst/>
            <a:cxnLst/>
            <a:rect l="l" t="t" r="r" b="b"/>
            <a:pathLst>
              <a:path h="68580">
                <a:moveTo>
                  <a:pt x="0" y="0"/>
                </a:moveTo>
                <a:lnTo>
                  <a:pt x="0" y="68579"/>
                </a:lnTo>
              </a:path>
            </a:pathLst>
          </a:custGeom>
          <a:ln w="38862">
            <a:solidFill>
              <a:srgbClr val="32CBCB"/>
            </a:solidFill>
          </a:ln>
        </p:spPr>
        <p:txBody>
          <a:bodyPr wrap="square" lIns="0" tIns="0" rIns="0" bIns="0" rtlCol="0"/>
          <a:lstStyle/>
          <a:p>
            <a:endParaRPr/>
          </a:p>
        </p:txBody>
      </p:sp>
      <p:sp>
        <p:nvSpPr>
          <p:cNvPr id="325" name="object 325"/>
          <p:cNvSpPr/>
          <p:nvPr/>
        </p:nvSpPr>
        <p:spPr>
          <a:xfrm>
            <a:off x="4413503" y="1882139"/>
            <a:ext cx="0" cy="70485"/>
          </a:xfrm>
          <a:custGeom>
            <a:avLst/>
            <a:gdLst/>
            <a:ahLst/>
            <a:cxnLst/>
            <a:rect l="l" t="t" r="r" b="b"/>
            <a:pathLst>
              <a:path h="70485">
                <a:moveTo>
                  <a:pt x="0" y="0"/>
                </a:moveTo>
                <a:lnTo>
                  <a:pt x="0" y="70103"/>
                </a:lnTo>
              </a:path>
            </a:pathLst>
          </a:custGeom>
          <a:ln w="38100">
            <a:solidFill>
              <a:srgbClr val="32CBCB"/>
            </a:solidFill>
          </a:ln>
        </p:spPr>
        <p:txBody>
          <a:bodyPr wrap="square" lIns="0" tIns="0" rIns="0" bIns="0" rtlCol="0"/>
          <a:lstStyle/>
          <a:p>
            <a:endParaRPr/>
          </a:p>
        </p:txBody>
      </p:sp>
      <p:sp>
        <p:nvSpPr>
          <p:cNvPr id="326" name="object 326"/>
          <p:cNvSpPr/>
          <p:nvPr/>
        </p:nvSpPr>
        <p:spPr>
          <a:xfrm>
            <a:off x="4483989" y="1888235"/>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27" name="object 327"/>
          <p:cNvSpPr/>
          <p:nvPr/>
        </p:nvSpPr>
        <p:spPr>
          <a:xfrm>
            <a:off x="4554092" y="1890522"/>
            <a:ext cx="0" cy="67945"/>
          </a:xfrm>
          <a:custGeom>
            <a:avLst/>
            <a:gdLst/>
            <a:ahLst/>
            <a:cxnLst/>
            <a:rect l="l" t="t" r="r" b="b"/>
            <a:pathLst>
              <a:path h="67944">
                <a:moveTo>
                  <a:pt x="0" y="0"/>
                </a:moveTo>
                <a:lnTo>
                  <a:pt x="0" y="67818"/>
                </a:lnTo>
              </a:path>
            </a:pathLst>
          </a:custGeom>
          <a:ln w="38862">
            <a:solidFill>
              <a:srgbClr val="32CBCB"/>
            </a:solidFill>
          </a:ln>
        </p:spPr>
        <p:txBody>
          <a:bodyPr wrap="square" lIns="0" tIns="0" rIns="0" bIns="0" rtlCol="0"/>
          <a:lstStyle/>
          <a:p>
            <a:endParaRPr/>
          </a:p>
        </p:txBody>
      </p:sp>
      <p:sp>
        <p:nvSpPr>
          <p:cNvPr id="328" name="object 328"/>
          <p:cNvSpPr/>
          <p:nvPr/>
        </p:nvSpPr>
        <p:spPr>
          <a:xfrm>
            <a:off x="4624196" y="1886711"/>
            <a:ext cx="0" cy="67310"/>
          </a:xfrm>
          <a:custGeom>
            <a:avLst/>
            <a:gdLst/>
            <a:ahLst/>
            <a:cxnLst/>
            <a:rect l="l" t="t" r="r" b="b"/>
            <a:pathLst>
              <a:path h="67310">
                <a:moveTo>
                  <a:pt x="0" y="0"/>
                </a:moveTo>
                <a:lnTo>
                  <a:pt x="0" y="67055"/>
                </a:lnTo>
              </a:path>
            </a:pathLst>
          </a:custGeom>
          <a:ln w="38862">
            <a:solidFill>
              <a:srgbClr val="32CBCB"/>
            </a:solidFill>
          </a:ln>
        </p:spPr>
        <p:txBody>
          <a:bodyPr wrap="square" lIns="0" tIns="0" rIns="0" bIns="0" rtlCol="0"/>
          <a:lstStyle/>
          <a:p>
            <a:endParaRPr/>
          </a:p>
        </p:txBody>
      </p:sp>
      <p:sp>
        <p:nvSpPr>
          <p:cNvPr id="329" name="object 329"/>
          <p:cNvSpPr/>
          <p:nvPr/>
        </p:nvSpPr>
        <p:spPr>
          <a:xfrm>
            <a:off x="4694682" y="1880616"/>
            <a:ext cx="0" cy="67945"/>
          </a:xfrm>
          <a:custGeom>
            <a:avLst/>
            <a:gdLst/>
            <a:ahLst/>
            <a:cxnLst/>
            <a:rect l="l" t="t" r="r" b="b"/>
            <a:pathLst>
              <a:path h="67944">
                <a:moveTo>
                  <a:pt x="0" y="0"/>
                </a:moveTo>
                <a:lnTo>
                  <a:pt x="0" y="67818"/>
                </a:lnTo>
              </a:path>
            </a:pathLst>
          </a:custGeom>
          <a:ln w="38100">
            <a:solidFill>
              <a:srgbClr val="32CBCB"/>
            </a:solidFill>
          </a:ln>
        </p:spPr>
        <p:txBody>
          <a:bodyPr wrap="square" lIns="0" tIns="0" rIns="0" bIns="0" rtlCol="0"/>
          <a:lstStyle/>
          <a:p>
            <a:endParaRPr/>
          </a:p>
        </p:txBody>
      </p:sp>
      <p:sp>
        <p:nvSpPr>
          <p:cNvPr id="330" name="object 330"/>
          <p:cNvSpPr/>
          <p:nvPr/>
        </p:nvSpPr>
        <p:spPr>
          <a:xfrm>
            <a:off x="4765166" y="1873757"/>
            <a:ext cx="0" cy="67310"/>
          </a:xfrm>
          <a:custGeom>
            <a:avLst/>
            <a:gdLst/>
            <a:ahLst/>
            <a:cxnLst/>
            <a:rect l="l" t="t" r="r" b="b"/>
            <a:pathLst>
              <a:path h="67310">
                <a:moveTo>
                  <a:pt x="0" y="0"/>
                </a:moveTo>
                <a:lnTo>
                  <a:pt x="0" y="67055"/>
                </a:lnTo>
              </a:path>
            </a:pathLst>
          </a:custGeom>
          <a:ln w="38862">
            <a:solidFill>
              <a:srgbClr val="32CBCB"/>
            </a:solidFill>
          </a:ln>
        </p:spPr>
        <p:txBody>
          <a:bodyPr wrap="square" lIns="0" tIns="0" rIns="0" bIns="0" rtlCol="0"/>
          <a:lstStyle/>
          <a:p>
            <a:endParaRPr/>
          </a:p>
        </p:txBody>
      </p:sp>
      <p:sp>
        <p:nvSpPr>
          <p:cNvPr id="331" name="object 331"/>
          <p:cNvSpPr/>
          <p:nvPr/>
        </p:nvSpPr>
        <p:spPr>
          <a:xfrm>
            <a:off x="4835271" y="1865376"/>
            <a:ext cx="0" cy="68580"/>
          </a:xfrm>
          <a:custGeom>
            <a:avLst/>
            <a:gdLst/>
            <a:ahLst/>
            <a:cxnLst/>
            <a:rect l="l" t="t" r="r" b="b"/>
            <a:pathLst>
              <a:path h="68580">
                <a:moveTo>
                  <a:pt x="0" y="0"/>
                </a:moveTo>
                <a:lnTo>
                  <a:pt x="0" y="68579"/>
                </a:lnTo>
              </a:path>
            </a:pathLst>
          </a:custGeom>
          <a:ln w="38862">
            <a:solidFill>
              <a:srgbClr val="32CBCB"/>
            </a:solidFill>
          </a:ln>
        </p:spPr>
        <p:txBody>
          <a:bodyPr wrap="square" lIns="0" tIns="0" rIns="0" bIns="0" rtlCol="0"/>
          <a:lstStyle/>
          <a:p>
            <a:endParaRPr/>
          </a:p>
        </p:txBody>
      </p:sp>
      <p:sp>
        <p:nvSpPr>
          <p:cNvPr id="332" name="object 332"/>
          <p:cNvSpPr/>
          <p:nvPr/>
        </p:nvSpPr>
        <p:spPr>
          <a:xfrm>
            <a:off x="4905375" y="1855470"/>
            <a:ext cx="0" cy="69850"/>
          </a:xfrm>
          <a:custGeom>
            <a:avLst/>
            <a:gdLst/>
            <a:ahLst/>
            <a:cxnLst/>
            <a:rect l="l" t="t" r="r" b="b"/>
            <a:pathLst>
              <a:path h="69850">
                <a:moveTo>
                  <a:pt x="0" y="0"/>
                </a:moveTo>
                <a:lnTo>
                  <a:pt x="0" y="69342"/>
                </a:lnTo>
              </a:path>
            </a:pathLst>
          </a:custGeom>
          <a:ln w="38862">
            <a:solidFill>
              <a:srgbClr val="32CBCB"/>
            </a:solidFill>
          </a:ln>
        </p:spPr>
        <p:txBody>
          <a:bodyPr wrap="square" lIns="0" tIns="0" rIns="0" bIns="0" rtlCol="0"/>
          <a:lstStyle/>
          <a:p>
            <a:endParaRPr/>
          </a:p>
        </p:txBody>
      </p:sp>
      <p:sp>
        <p:nvSpPr>
          <p:cNvPr id="333" name="object 333"/>
          <p:cNvSpPr/>
          <p:nvPr/>
        </p:nvSpPr>
        <p:spPr>
          <a:xfrm>
            <a:off x="4975859" y="1844039"/>
            <a:ext cx="0" cy="69850"/>
          </a:xfrm>
          <a:custGeom>
            <a:avLst/>
            <a:gdLst/>
            <a:ahLst/>
            <a:cxnLst/>
            <a:rect l="l" t="t" r="r" b="b"/>
            <a:pathLst>
              <a:path h="69850">
                <a:moveTo>
                  <a:pt x="0" y="0"/>
                </a:moveTo>
                <a:lnTo>
                  <a:pt x="0" y="69342"/>
                </a:lnTo>
              </a:path>
            </a:pathLst>
          </a:custGeom>
          <a:ln w="38100">
            <a:solidFill>
              <a:srgbClr val="32CBCB"/>
            </a:solidFill>
          </a:ln>
        </p:spPr>
        <p:txBody>
          <a:bodyPr wrap="square" lIns="0" tIns="0" rIns="0" bIns="0" rtlCol="0"/>
          <a:lstStyle/>
          <a:p>
            <a:endParaRPr/>
          </a:p>
        </p:txBody>
      </p:sp>
      <p:sp>
        <p:nvSpPr>
          <p:cNvPr id="334" name="object 334"/>
          <p:cNvSpPr/>
          <p:nvPr/>
        </p:nvSpPr>
        <p:spPr>
          <a:xfrm>
            <a:off x="5046345" y="1834895"/>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35" name="object 335"/>
          <p:cNvSpPr/>
          <p:nvPr/>
        </p:nvSpPr>
        <p:spPr>
          <a:xfrm>
            <a:off x="5116448" y="1829561"/>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36" name="object 336"/>
          <p:cNvSpPr/>
          <p:nvPr/>
        </p:nvSpPr>
        <p:spPr>
          <a:xfrm>
            <a:off x="5186553" y="1821942"/>
            <a:ext cx="0" cy="71755"/>
          </a:xfrm>
          <a:custGeom>
            <a:avLst/>
            <a:gdLst/>
            <a:ahLst/>
            <a:cxnLst/>
            <a:rect l="l" t="t" r="r" b="b"/>
            <a:pathLst>
              <a:path h="71755">
                <a:moveTo>
                  <a:pt x="0" y="0"/>
                </a:moveTo>
                <a:lnTo>
                  <a:pt x="0" y="71627"/>
                </a:lnTo>
              </a:path>
            </a:pathLst>
          </a:custGeom>
          <a:ln w="38862">
            <a:solidFill>
              <a:srgbClr val="32CBCB"/>
            </a:solidFill>
          </a:ln>
        </p:spPr>
        <p:txBody>
          <a:bodyPr wrap="square" lIns="0" tIns="0" rIns="0" bIns="0" rtlCol="0"/>
          <a:lstStyle/>
          <a:p>
            <a:endParaRPr/>
          </a:p>
        </p:txBody>
      </p:sp>
      <p:sp>
        <p:nvSpPr>
          <p:cNvPr id="337" name="object 337"/>
          <p:cNvSpPr/>
          <p:nvPr/>
        </p:nvSpPr>
        <p:spPr>
          <a:xfrm>
            <a:off x="5256657" y="1813560"/>
            <a:ext cx="0" cy="71755"/>
          </a:xfrm>
          <a:custGeom>
            <a:avLst/>
            <a:gdLst/>
            <a:ahLst/>
            <a:cxnLst/>
            <a:rect l="l" t="t" r="r" b="b"/>
            <a:pathLst>
              <a:path h="71755">
                <a:moveTo>
                  <a:pt x="0" y="0"/>
                </a:moveTo>
                <a:lnTo>
                  <a:pt x="0" y="71627"/>
                </a:lnTo>
              </a:path>
            </a:pathLst>
          </a:custGeom>
          <a:ln w="38862">
            <a:solidFill>
              <a:srgbClr val="32CBCB"/>
            </a:solidFill>
          </a:ln>
        </p:spPr>
        <p:txBody>
          <a:bodyPr wrap="square" lIns="0" tIns="0" rIns="0" bIns="0" rtlCol="0"/>
          <a:lstStyle/>
          <a:p>
            <a:endParaRPr/>
          </a:p>
        </p:txBody>
      </p:sp>
      <p:sp>
        <p:nvSpPr>
          <p:cNvPr id="338" name="object 338"/>
          <p:cNvSpPr/>
          <p:nvPr/>
        </p:nvSpPr>
        <p:spPr>
          <a:xfrm>
            <a:off x="5327522" y="1806701"/>
            <a:ext cx="0" cy="71755"/>
          </a:xfrm>
          <a:custGeom>
            <a:avLst/>
            <a:gdLst/>
            <a:ahLst/>
            <a:cxnLst/>
            <a:rect l="l" t="t" r="r" b="b"/>
            <a:pathLst>
              <a:path h="71755">
                <a:moveTo>
                  <a:pt x="0" y="0"/>
                </a:moveTo>
                <a:lnTo>
                  <a:pt x="0" y="71627"/>
                </a:lnTo>
              </a:path>
            </a:pathLst>
          </a:custGeom>
          <a:ln w="38862">
            <a:solidFill>
              <a:srgbClr val="32CBCB"/>
            </a:solidFill>
          </a:ln>
        </p:spPr>
        <p:txBody>
          <a:bodyPr wrap="square" lIns="0" tIns="0" rIns="0" bIns="0" rtlCol="0"/>
          <a:lstStyle/>
          <a:p>
            <a:endParaRPr/>
          </a:p>
        </p:txBody>
      </p:sp>
      <p:sp>
        <p:nvSpPr>
          <p:cNvPr id="339" name="object 339"/>
          <p:cNvSpPr/>
          <p:nvPr/>
        </p:nvSpPr>
        <p:spPr>
          <a:xfrm>
            <a:off x="5397627" y="1805177"/>
            <a:ext cx="0" cy="71755"/>
          </a:xfrm>
          <a:custGeom>
            <a:avLst/>
            <a:gdLst/>
            <a:ahLst/>
            <a:cxnLst/>
            <a:rect l="l" t="t" r="r" b="b"/>
            <a:pathLst>
              <a:path h="71755">
                <a:moveTo>
                  <a:pt x="0" y="0"/>
                </a:moveTo>
                <a:lnTo>
                  <a:pt x="0" y="71627"/>
                </a:lnTo>
              </a:path>
            </a:pathLst>
          </a:custGeom>
          <a:ln w="38862">
            <a:solidFill>
              <a:srgbClr val="32CBCB"/>
            </a:solidFill>
          </a:ln>
        </p:spPr>
        <p:txBody>
          <a:bodyPr wrap="square" lIns="0" tIns="0" rIns="0" bIns="0" rtlCol="0"/>
          <a:lstStyle/>
          <a:p>
            <a:endParaRPr/>
          </a:p>
        </p:txBody>
      </p:sp>
      <p:sp>
        <p:nvSpPr>
          <p:cNvPr id="340" name="object 340"/>
          <p:cNvSpPr/>
          <p:nvPr/>
        </p:nvSpPr>
        <p:spPr>
          <a:xfrm>
            <a:off x="5467730" y="1805177"/>
            <a:ext cx="0" cy="73660"/>
          </a:xfrm>
          <a:custGeom>
            <a:avLst/>
            <a:gdLst/>
            <a:ahLst/>
            <a:cxnLst/>
            <a:rect l="l" t="t" r="r" b="b"/>
            <a:pathLst>
              <a:path h="73660">
                <a:moveTo>
                  <a:pt x="0" y="0"/>
                </a:moveTo>
                <a:lnTo>
                  <a:pt x="0" y="73151"/>
                </a:lnTo>
              </a:path>
            </a:pathLst>
          </a:custGeom>
          <a:ln w="38862">
            <a:solidFill>
              <a:srgbClr val="32CBCB"/>
            </a:solidFill>
          </a:ln>
        </p:spPr>
        <p:txBody>
          <a:bodyPr wrap="square" lIns="0" tIns="0" rIns="0" bIns="0" rtlCol="0"/>
          <a:lstStyle/>
          <a:p>
            <a:endParaRPr/>
          </a:p>
        </p:txBody>
      </p:sp>
      <p:sp>
        <p:nvSpPr>
          <p:cNvPr id="341" name="object 341"/>
          <p:cNvSpPr/>
          <p:nvPr/>
        </p:nvSpPr>
        <p:spPr>
          <a:xfrm>
            <a:off x="5537834" y="1802129"/>
            <a:ext cx="0" cy="73660"/>
          </a:xfrm>
          <a:custGeom>
            <a:avLst/>
            <a:gdLst/>
            <a:ahLst/>
            <a:cxnLst/>
            <a:rect l="l" t="t" r="r" b="b"/>
            <a:pathLst>
              <a:path h="73660">
                <a:moveTo>
                  <a:pt x="0" y="0"/>
                </a:moveTo>
                <a:lnTo>
                  <a:pt x="0" y="73151"/>
                </a:lnTo>
              </a:path>
            </a:pathLst>
          </a:custGeom>
          <a:ln w="38862">
            <a:solidFill>
              <a:srgbClr val="32CBCB"/>
            </a:solidFill>
          </a:ln>
        </p:spPr>
        <p:txBody>
          <a:bodyPr wrap="square" lIns="0" tIns="0" rIns="0" bIns="0" rtlCol="0"/>
          <a:lstStyle/>
          <a:p>
            <a:endParaRPr/>
          </a:p>
        </p:txBody>
      </p:sp>
      <p:sp>
        <p:nvSpPr>
          <p:cNvPr id="342" name="object 342"/>
          <p:cNvSpPr/>
          <p:nvPr/>
        </p:nvSpPr>
        <p:spPr>
          <a:xfrm>
            <a:off x="5608320" y="1798320"/>
            <a:ext cx="0" cy="72390"/>
          </a:xfrm>
          <a:custGeom>
            <a:avLst/>
            <a:gdLst/>
            <a:ahLst/>
            <a:cxnLst/>
            <a:rect l="l" t="t" r="r" b="b"/>
            <a:pathLst>
              <a:path h="72389">
                <a:moveTo>
                  <a:pt x="0" y="0"/>
                </a:moveTo>
                <a:lnTo>
                  <a:pt x="0" y="72390"/>
                </a:lnTo>
              </a:path>
            </a:pathLst>
          </a:custGeom>
          <a:ln w="38100">
            <a:solidFill>
              <a:srgbClr val="32CBCB"/>
            </a:solidFill>
          </a:ln>
        </p:spPr>
        <p:txBody>
          <a:bodyPr wrap="square" lIns="0" tIns="0" rIns="0" bIns="0" rtlCol="0"/>
          <a:lstStyle/>
          <a:p>
            <a:endParaRPr/>
          </a:p>
        </p:txBody>
      </p:sp>
      <p:sp>
        <p:nvSpPr>
          <p:cNvPr id="343" name="object 343"/>
          <p:cNvSpPr/>
          <p:nvPr/>
        </p:nvSpPr>
        <p:spPr>
          <a:xfrm>
            <a:off x="5678804" y="1790700"/>
            <a:ext cx="0" cy="73660"/>
          </a:xfrm>
          <a:custGeom>
            <a:avLst/>
            <a:gdLst/>
            <a:ahLst/>
            <a:cxnLst/>
            <a:rect l="l" t="t" r="r" b="b"/>
            <a:pathLst>
              <a:path h="73660">
                <a:moveTo>
                  <a:pt x="0" y="0"/>
                </a:moveTo>
                <a:lnTo>
                  <a:pt x="0" y="73151"/>
                </a:lnTo>
              </a:path>
            </a:pathLst>
          </a:custGeom>
          <a:ln w="38862">
            <a:solidFill>
              <a:srgbClr val="32CBCB"/>
            </a:solidFill>
          </a:ln>
        </p:spPr>
        <p:txBody>
          <a:bodyPr wrap="square" lIns="0" tIns="0" rIns="0" bIns="0" rtlCol="0"/>
          <a:lstStyle/>
          <a:p>
            <a:endParaRPr/>
          </a:p>
        </p:txBody>
      </p:sp>
      <p:sp>
        <p:nvSpPr>
          <p:cNvPr id="344" name="object 344"/>
          <p:cNvSpPr/>
          <p:nvPr/>
        </p:nvSpPr>
        <p:spPr>
          <a:xfrm>
            <a:off x="5748909" y="1782317"/>
            <a:ext cx="0" cy="74295"/>
          </a:xfrm>
          <a:custGeom>
            <a:avLst/>
            <a:gdLst/>
            <a:ahLst/>
            <a:cxnLst/>
            <a:rect l="l" t="t" r="r" b="b"/>
            <a:pathLst>
              <a:path h="74294">
                <a:moveTo>
                  <a:pt x="0" y="0"/>
                </a:moveTo>
                <a:lnTo>
                  <a:pt x="0" y="73914"/>
                </a:lnTo>
              </a:path>
            </a:pathLst>
          </a:custGeom>
          <a:ln w="38862">
            <a:solidFill>
              <a:srgbClr val="32CBCB"/>
            </a:solidFill>
          </a:ln>
        </p:spPr>
        <p:txBody>
          <a:bodyPr wrap="square" lIns="0" tIns="0" rIns="0" bIns="0" rtlCol="0"/>
          <a:lstStyle/>
          <a:p>
            <a:endParaRPr/>
          </a:p>
        </p:txBody>
      </p:sp>
      <p:sp>
        <p:nvSpPr>
          <p:cNvPr id="345" name="object 345"/>
          <p:cNvSpPr/>
          <p:nvPr/>
        </p:nvSpPr>
        <p:spPr>
          <a:xfrm>
            <a:off x="5819013" y="1775460"/>
            <a:ext cx="0" cy="74295"/>
          </a:xfrm>
          <a:custGeom>
            <a:avLst/>
            <a:gdLst/>
            <a:ahLst/>
            <a:cxnLst/>
            <a:rect l="l" t="t" r="r" b="b"/>
            <a:pathLst>
              <a:path h="74294">
                <a:moveTo>
                  <a:pt x="0" y="0"/>
                </a:moveTo>
                <a:lnTo>
                  <a:pt x="0" y="73915"/>
                </a:lnTo>
              </a:path>
            </a:pathLst>
          </a:custGeom>
          <a:ln w="38862">
            <a:solidFill>
              <a:srgbClr val="32CBCB"/>
            </a:solidFill>
          </a:ln>
        </p:spPr>
        <p:txBody>
          <a:bodyPr wrap="square" lIns="0" tIns="0" rIns="0" bIns="0" rtlCol="0"/>
          <a:lstStyle/>
          <a:p>
            <a:endParaRPr/>
          </a:p>
        </p:txBody>
      </p:sp>
      <p:sp>
        <p:nvSpPr>
          <p:cNvPr id="346" name="object 346"/>
          <p:cNvSpPr/>
          <p:nvPr/>
        </p:nvSpPr>
        <p:spPr>
          <a:xfrm>
            <a:off x="5889497" y="1767839"/>
            <a:ext cx="0" cy="76200"/>
          </a:xfrm>
          <a:custGeom>
            <a:avLst/>
            <a:gdLst/>
            <a:ahLst/>
            <a:cxnLst/>
            <a:rect l="l" t="t" r="r" b="b"/>
            <a:pathLst>
              <a:path h="76200">
                <a:moveTo>
                  <a:pt x="0" y="0"/>
                </a:moveTo>
                <a:lnTo>
                  <a:pt x="0" y="76200"/>
                </a:lnTo>
              </a:path>
            </a:pathLst>
          </a:custGeom>
          <a:ln w="38100">
            <a:solidFill>
              <a:srgbClr val="32CBCB"/>
            </a:solidFill>
          </a:ln>
        </p:spPr>
        <p:txBody>
          <a:bodyPr wrap="square" lIns="0" tIns="0" rIns="0" bIns="0" rtlCol="0"/>
          <a:lstStyle/>
          <a:p>
            <a:endParaRPr/>
          </a:p>
        </p:txBody>
      </p:sp>
      <p:sp>
        <p:nvSpPr>
          <p:cNvPr id="347" name="object 347"/>
          <p:cNvSpPr/>
          <p:nvPr/>
        </p:nvSpPr>
        <p:spPr>
          <a:xfrm>
            <a:off x="5959983" y="1762505"/>
            <a:ext cx="0" cy="74295"/>
          </a:xfrm>
          <a:custGeom>
            <a:avLst/>
            <a:gdLst/>
            <a:ahLst/>
            <a:cxnLst/>
            <a:rect l="l" t="t" r="r" b="b"/>
            <a:pathLst>
              <a:path h="74294">
                <a:moveTo>
                  <a:pt x="0" y="0"/>
                </a:moveTo>
                <a:lnTo>
                  <a:pt x="0" y="73914"/>
                </a:lnTo>
              </a:path>
            </a:pathLst>
          </a:custGeom>
          <a:ln w="38862">
            <a:solidFill>
              <a:srgbClr val="32CBCB"/>
            </a:solidFill>
          </a:ln>
        </p:spPr>
        <p:txBody>
          <a:bodyPr wrap="square" lIns="0" tIns="0" rIns="0" bIns="0" rtlCol="0"/>
          <a:lstStyle/>
          <a:p>
            <a:endParaRPr/>
          </a:p>
        </p:txBody>
      </p:sp>
      <p:sp>
        <p:nvSpPr>
          <p:cNvPr id="348" name="object 348"/>
          <p:cNvSpPr/>
          <p:nvPr/>
        </p:nvSpPr>
        <p:spPr>
          <a:xfrm>
            <a:off x="6030086" y="1756410"/>
            <a:ext cx="0" cy="74930"/>
          </a:xfrm>
          <a:custGeom>
            <a:avLst/>
            <a:gdLst/>
            <a:ahLst/>
            <a:cxnLst/>
            <a:rect l="l" t="t" r="r" b="b"/>
            <a:pathLst>
              <a:path h="74930">
                <a:moveTo>
                  <a:pt x="0" y="0"/>
                </a:moveTo>
                <a:lnTo>
                  <a:pt x="0" y="74675"/>
                </a:lnTo>
              </a:path>
            </a:pathLst>
          </a:custGeom>
          <a:ln w="38862">
            <a:solidFill>
              <a:srgbClr val="32CBCB"/>
            </a:solidFill>
          </a:ln>
        </p:spPr>
        <p:txBody>
          <a:bodyPr wrap="square" lIns="0" tIns="0" rIns="0" bIns="0" rtlCol="0"/>
          <a:lstStyle/>
          <a:p>
            <a:endParaRPr/>
          </a:p>
        </p:txBody>
      </p:sp>
      <p:sp>
        <p:nvSpPr>
          <p:cNvPr id="349" name="object 349"/>
          <p:cNvSpPr/>
          <p:nvPr/>
        </p:nvSpPr>
        <p:spPr>
          <a:xfrm>
            <a:off x="6100190" y="1749551"/>
            <a:ext cx="0" cy="75565"/>
          </a:xfrm>
          <a:custGeom>
            <a:avLst/>
            <a:gdLst/>
            <a:ahLst/>
            <a:cxnLst/>
            <a:rect l="l" t="t" r="r" b="b"/>
            <a:pathLst>
              <a:path h="75564">
                <a:moveTo>
                  <a:pt x="0" y="0"/>
                </a:moveTo>
                <a:lnTo>
                  <a:pt x="0" y="75438"/>
                </a:lnTo>
              </a:path>
            </a:pathLst>
          </a:custGeom>
          <a:ln w="38862">
            <a:solidFill>
              <a:srgbClr val="32CBCB"/>
            </a:solidFill>
          </a:ln>
        </p:spPr>
        <p:txBody>
          <a:bodyPr wrap="square" lIns="0" tIns="0" rIns="0" bIns="0" rtlCol="0"/>
          <a:lstStyle/>
          <a:p>
            <a:endParaRPr/>
          </a:p>
        </p:txBody>
      </p:sp>
      <p:sp>
        <p:nvSpPr>
          <p:cNvPr id="350" name="object 350"/>
          <p:cNvSpPr/>
          <p:nvPr/>
        </p:nvSpPr>
        <p:spPr>
          <a:xfrm>
            <a:off x="6170676" y="1743455"/>
            <a:ext cx="0" cy="76200"/>
          </a:xfrm>
          <a:custGeom>
            <a:avLst/>
            <a:gdLst/>
            <a:ahLst/>
            <a:cxnLst/>
            <a:rect l="l" t="t" r="r" b="b"/>
            <a:pathLst>
              <a:path h="76200">
                <a:moveTo>
                  <a:pt x="0" y="0"/>
                </a:moveTo>
                <a:lnTo>
                  <a:pt x="0" y="76200"/>
                </a:lnTo>
              </a:path>
            </a:pathLst>
          </a:custGeom>
          <a:ln w="38100">
            <a:solidFill>
              <a:srgbClr val="32CBCB"/>
            </a:solidFill>
          </a:ln>
        </p:spPr>
        <p:txBody>
          <a:bodyPr wrap="square" lIns="0" tIns="0" rIns="0" bIns="0" rtlCol="0"/>
          <a:lstStyle/>
          <a:p>
            <a:endParaRPr/>
          </a:p>
        </p:txBody>
      </p:sp>
      <p:sp>
        <p:nvSpPr>
          <p:cNvPr id="351" name="object 351"/>
          <p:cNvSpPr/>
          <p:nvPr/>
        </p:nvSpPr>
        <p:spPr>
          <a:xfrm>
            <a:off x="6241160" y="1736598"/>
            <a:ext cx="0" cy="77470"/>
          </a:xfrm>
          <a:custGeom>
            <a:avLst/>
            <a:gdLst/>
            <a:ahLst/>
            <a:cxnLst/>
            <a:rect l="l" t="t" r="r" b="b"/>
            <a:pathLst>
              <a:path h="77469">
                <a:moveTo>
                  <a:pt x="0" y="0"/>
                </a:moveTo>
                <a:lnTo>
                  <a:pt x="0" y="76960"/>
                </a:lnTo>
              </a:path>
            </a:pathLst>
          </a:custGeom>
          <a:ln w="38862">
            <a:solidFill>
              <a:srgbClr val="32CBCB"/>
            </a:solidFill>
          </a:ln>
        </p:spPr>
        <p:txBody>
          <a:bodyPr wrap="square" lIns="0" tIns="0" rIns="0" bIns="0" rtlCol="0"/>
          <a:lstStyle/>
          <a:p>
            <a:endParaRPr/>
          </a:p>
        </p:txBody>
      </p:sp>
      <p:sp>
        <p:nvSpPr>
          <p:cNvPr id="352" name="object 352"/>
          <p:cNvSpPr/>
          <p:nvPr/>
        </p:nvSpPr>
        <p:spPr>
          <a:xfrm>
            <a:off x="6311265" y="1730501"/>
            <a:ext cx="0" cy="76200"/>
          </a:xfrm>
          <a:custGeom>
            <a:avLst/>
            <a:gdLst/>
            <a:ahLst/>
            <a:cxnLst/>
            <a:rect l="l" t="t" r="r" b="b"/>
            <a:pathLst>
              <a:path h="76200">
                <a:moveTo>
                  <a:pt x="0" y="0"/>
                </a:moveTo>
                <a:lnTo>
                  <a:pt x="0" y="76200"/>
                </a:lnTo>
              </a:path>
            </a:pathLst>
          </a:custGeom>
          <a:ln w="38862">
            <a:solidFill>
              <a:srgbClr val="32CBCB"/>
            </a:solidFill>
          </a:ln>
        </p:spPr>
        <p:txBody>
          <a:bodyPr wrap="square" lIns="0" tIns="0" rIns="0" bIns="0" rtlCol="0"/>
          <a:lstStyle/>
          <a:p>
            <a:endParaRPr/>
          </a:p>
        </p:txBody>
      </p:sp>
      <p:sp>
        <p:nvSpPr>
          <p:cNvPr id="353" name="object 353"/>
          <p:cNvSpPr/>
          <p:nvPr/>
        </p:nvSpPr>
        <p:spPr>
          <a:xfrm>
            <a:off x="6381369" y="1723644"/>
            <a:ext cx="0" cy="77470"/>
          </a:xfrm>
          <a:custGeom>
            <a:avLst/>
            <a:gdLst/>
            <a:ahLst/>
            <a:cxnLst/>
            <a:rect l="l" t="t" r="r" b="b"/>
            <a:pathLst>
              <a:path h="77469">
                <a:moveTo>
                  <a:pt x="0" y="0"/>
                </a:moveTo>
                <a:lnTo>
                  <a:pt x="0" y="76961"/>
                </a:lnTo>
              </a:path>
            </a:pathLst>
          </a:custGeom>
          <a:ln w="38862">
            <a:solidFill>
              <a:srgbClr val="32CBCB"/>
            </a:solidFill>
          </a:ln>
        </p:spPr>
        <p:txBody>
          <a:bodyPr wrap="square" lIns="0" tIns="0" rIns="0" bIns="0" rtlCol="0"/>
          <a:lstStyle/>
          <a:p>
            <a:endParaRPr/>
          </a:p>
        </p:txBody>
      </p:sp>
      <p:sp>
        <p:nvSpPr>
          <p:cNvPr id="354" name="object 354"/>
          <p:cNvSpPr/>
          <p:nvPr/>
        </p:nvSpPr>
        <p:spPr>
          <a:xfrm>
            <a:off x="6451472" y="1717548"/>
            <a:ext cx="0" cy="78105"/>
          </a:xfrm>
          <a:custGeom>
            <a:avLst/>
            <a:gdLst/>
            <a:ahLst/>
            <a:cxnLst/>
            <a:rect l="l" t="t" r="r" b="b"/>
            <a:pathLst>
              <a:path h="78105">
                <a:moveTo>
                  <a:pt x="0" y="0"/>
                </a:moveTo>
                <a:lnTo>
                  <a:pt x="0" y="77724"/>
                </a:lnTo>
              </a:path>
            </a:pathLst>
          </a:custGeom>
          <a:ln w="38862">
            <a:solidFill>
              <a:srgbClr val="32CBCB"/>
            </a:solidFill>
          </a:ln>
        </p:spPr>
        <p:txBody>
          <a:bodyPr wrap="square" lIns="0" tIns="0" rIns="0" bIns="0" rtlCol="0"/>
          <a:lstStyle/>
          <a:p>
            <a:endParaRPr/>
          </a:p>
        </p:txBody>
      </p:sp>
      <p:sp>
        <p:nvSpPr>
          <p:cNvPr id="355" name="object 355"/>
          <p:cNvSpPr/>
          <p:nvPr/>
        </p:nvSpPr>
        <p:spPr>
          <a:xfrm>
            <a:off x="6516243" y="1710689"/>
            <a:ext cx="0" cy="77470"/>
          </a:xfrm>
          <a:custGeom>
            <a:avLst/>
            <a:gdLst/>
            <a:ahLst/>
            <a:cxnLst/>
            <a:rect l="l" t="t" r="r" b="b"/>
            <a:pathLst>
              <a:path h="77469">
                <a:moveTo>
                  <a:pt x="0" y="0"/>
                </a:moveTo>
                <a:lnTo>
                  <a:pt x="0" y="76961"/>
                </a:lnTo>
              </a:path>
            </a:pathLst>
          </a:custGeom>
          <a:ln w="26670">
            <a:solidFill>
              <a:srgbClr val="32CBCB"/>
            </a:solidFill>
          </a:ln>
        </p:spPr>
        <p:txBody>
          <a:bodyPr wrap="square" lIns="0" tIns="0" rIns="0" bIns="0" rtlCol="0"/>
          <a:lstStyle/>
          <a:p>
            <a:endParaRPr/>
          </a:p>
        </p:txBody>
      </p:sp>
      <p:sp>
        <p:nvSpPr>
          <p:cNvPr id="356" name="object 356"/>
          <p:cNvSpPr/>
          <p:nvPr/>
        </p:nvSpPr>
        <p:spPr>
          <a:xfrm>
            <a:off x="2601467" y="1706879"/>
            <a:ext cx="3902710" cy="330200"/>
          </a:xfrm>
          <a:custGeom>
            <a:avLst/>
            <a:gdLst/>
            <a:ahLst/>
            <a:cxnLst/>
            <a:rect l="l" t="t" r="r" b="b"/>
            <a:pathLst>
              <a:path w="3902709" h="330200">
                <a:moveTo>
                  <a:pt x="31242" y="233933"/>
                </a:moveTo>
                <a:lnTo>
                  <a:pt x="0" y="326897"/>
                </a:lnTo>
                <a:lnTo>
                  <a:pt x="8382" y="329945"/>
                </a:lnTo>
                <a:lnTo>
                  <a:pt x="39624" y="236981"/>
                </a:lnTo>
                <a:lnTo>
                  <a:pt x="31242" y="233933"/>
                </a:lnTo>
                <a:close/>
              </a:path>
              <a:path w="3902709" h="330200">
                <a:moveTo>
                  <a:pt x="102108" y="188975"/>
                </a:moveTo>
                <a:lnTo>
                  <a:pt x="70866" y="233171"/>
                </a:lnTo>
                <a:lnTo>
                  <a:pt x="77724" y="237743"/>
                </a:lnTo>
                <a:lnTo>
                  <a:pt x="109728" y="193547"/>
                </a:lnTo>
                <a:lnTo>
                  <a:pt x="102108" y="188975"/>
                </a:lnTo>
                <a:close/>
              </a:path>
              <a:path w="3902709" h="330200">
                <a:moveTo>
                  <a:pt x="172212" y="136397"/>
                </a:moveTo>
                <a:lnTo>
                  <a:pt x="140970" y="188975"/>
                </a:lnTo>
                <a:lnTo>
                  <a:pt x="148590" y="193547"/>
                </a:lnTo>
                <a:lnTo>
                  <a:pt x="179832" y="140207"/>
                </a:lnTo>
                <a:lnTo>
                  <a:pt x="172212" y="136397"/>
                </a:lnTo>
                <a:close/>
              </a:path>
              <a:path w="3902709" h="330200">
                <a:moveTo>
                  <a:pt x="215646" y="134111"/>
                </a:moveTo>
                <a:lnTo>
                  <a:pt x="214122" y="142493"/>
                </a:lnTo>
                <a:lnTo>
                  <a:pt x="245364" y="149351"/>
                </a:lnTo>
                <a:lnTo>
                  <a:pt x="247650" y="140969"/>
                </a:lnTo>
                <a:lnTo>
                  <a:pt x="215646" y="134111"/>
                </a:lnTo>
                <a:close/>
              </a:path>
              <a:path w="3902709" h="330200">
                <a:moveTo>
                  <a:pt x="313182" y="87629"/>
                </a:moveTo>
                <a:lnTo>
                  <a:pt x="281178" y="143255"/>
                </a:lnTo>
                <a:lnTo>
                  <a:pt x="288798" y="147827"/>
                </a:lnTo>
                <a:lnTo>
                  <a:pt x="320802" y="91439"/>
                </a:lnTo>
                <a:lnTo>
                  <a:pt x="313182" y="87629"/>
                </a:lnTo>
                <a:close/>
              </a:path>
              <a:path w="3902709" h="330200">
                <a:moveTo>
                  <a:pt x="356616" y="85343"/>
                </a:moveTo>
                <a:lnTo>
                  <a:pt x="354330" y="93725"/>
                </a:lnTo>
                <a:lnTo>
                  <a:pt x="385572" y="103631"/>
                </a:lnTo>
                <a:lnTo>
                  <a:pt x="388620" y="95249"/>
                </a:lnTo>
                <a:lnTo>
                  <a:pt x="356616" y="85343"/>
                </a:lnTo>
                <a:close/>
              </a:path>
              <a:path w="3902709" h="330200">
                <a:moveTo>
                  <a:pt x="429768" y="97535"/>
                </a:moveTo>
                <a:lnTo>
                  <a:pt x="422148" y="101345"/>
                </a:lnTo>
                <a:lnTo>
                  <a:pt x="453390" y="167639"/>
                </a:lnTo>
                <a:lnTo>
                  <a:pt x="461010" y="163829"/>
                </a:lnTo>
                <a:lnTo>
                  <a:pt x="429768" y="97535"/>
                </a:lnTo>
                <a:close/>
              </a:path>
              <a:path w="3902709" h="330200">
                <a:moveTo>
                  <a:pt x="525780" y="145541"/>
                </a:moveTo>
                <a:lnTo>
                  <a:pt x="493776" y="161543"/>
                </a:lnTo>
                <a:lnTo>
                  <a:pt x="497586" y="169163"/>
                </a:lnTo>
                <a:lnTo>
                  <a:pt x="529590" y="153161"/>
                </a:lnTo>
                <a:lnTo>
                  <a:pt x="525780" y="145541"/>
                </a:lnTo>
                <a:close/>
              </a:path>
              <a:path w="3902709" h="330200">
                <a:moveTo>
                  <a:pt x="594360" y="99059"/>
                </a:moveTo>
                <a:lnTo>
                  <a:pt x="562356" y="147065"/>
                </a:lnTo>
                <a:lnTo>
                  <a:pt x="569976" y="152399"/>
                </a:lnTo>
                <a:lnTo>
                  <a:pt x="601218" y="103631"/>
                </a:lnTo>
                <a:lnTo>
                  <a:pt x="594360" y="99059"/>
                </a:lnTo>
                <a:close/>
              </a:path>
              <a:path w="3902709" h="330200">
                <a:moveTo>
                  <a:pt x="665226" y="73151"/>
                </a:moveTo>
                <a:lnTo>
                  <a:pt x="633984" y="97535"/>
                </a:lnTo>
                <a:lnTo>
                  <a:pt x="639318" y="104393"/>
                </a:lnTo>
                <a:lnTo>
                  <a:pt x="670560" y="80009"/>
                </a:lnTo>
                <a:lnTo>
                  <a:pt x="665226" y="73151"/>
                </a:lnTo>
                <a:close/>
              </a:path>
              <a:path w="3902709" h="330200">
                <a:moveTo>
                  <a:pt x="710946" y="74675"/>
                </a:moveTo>
                <a:lnTo>
                  <a:pt x="702564" y="78485"/>
                </a:lnTo>
                <a:lnTo>
                  <a:pt x="734568" y="148589"/>
                </a:lnTo>
                <a:lnTo>
                  <a:pt x="742188" y="144779"/>
                </a:lnTo>
                <a:lnTo>
                  <a:pt x="710946" y="74675"/>
                </a:lnTo>
                <a:close/>
              </a:path>
              <a:path w="3902709" h="330200">
                <a:moveTo>
                  <a:pt x="781050" y="144779"/>
                </a:moveTo>
                <a:lnTo>
                  <a:pt x="773430" y="148589"/>
                </a:lnTo>
                <a:lnTo>
                  <a:pt x="804672" y="221741"/>
                </a:lnTo>
                <a:lnTo>
                  <a:pt x="812292" y="217931"/>
                </a:lnTo>
                <a:lnTo>
                  <a:pt x="781050" y="144779"/>
                </a:lnTo>
                <a:close/>
              </a:path>
              <a:path w="3902709" h="330200">
                <a:moveTo>
                  <a:pt x="851154" y="217169"/>
                </a:moveTo>
                <a:lnTo>
                  <a:pt x="844296" y="222503"/>
                </a:lnTo>
                <a:lnTo>
                  <a:pt x="875538" y="265175"/>
                </a:lnTo>
                <a:lnTo>
                  <a:pt x="882396" y="259841"/>
                </a:lnTo>
                <a:lnTo>
                  <a:pt x="851154" y="217169"/>
                </a:lnTo>
                <a:close/>
              </a:path>
              <a:path w="3902709" h="330200">
                <a:moveTo>
                  <a:pt x="918210" y="258317"/>
                </a:moveTo>
                <a:lnTo>
                  <a:pt x="917448" y="266699"/>
                </a:lnTo>
                <a:lnTo>
                  <a:pt x="948690" y="271271"/>
                </a:lnTo>
                <a:lnTo>
                  <a:pt x="950214" y="262889"/>
                </a:lnTo>
                <a:lnTo>
                  <a:pt x="918210" y="258317"/>
                </a:lnTo>
                <a:close/>
              </a:path>
              <a:path w="3902709" h="330200">
                <a:moveTo>
                  <a:pt x="1017270" y="247649"/>
                </a:moveTo>
                <a:lnTo>
                  <a:pt x="986028" y="262889"/>
                </a:lnTo>
                <a:lnTo>
                  <a:pt x="989838" y="270509"/>
                </a:lnTo>
                <a:lnTo>
                  <a:pt x="1021842" y="255269"/>
                </a:lnTo>
                <a:lnTo>
                  <a:pt x="1017270" y="247649"/>
                </a:lnTo>
                <a:close/>
              </a:path>
              <a:path w="3902709" h="330200">
                <a:moveTo>
                  <a:pt x="1088136" y="230123"/>
                </a:moveTo>
                <a:lnTo>
                  <a:pt x="1056132" y="247649"/>
                </a:lnTo>
                <a:lnTo>
                  <a:pt x="1060704" y="255269"/>
                </a:lnTo>
                <a:lnTo>
                  <a:pt x="1091946" y="237743"/>
                </a:lnTo>
                <a:lnTo>
                  <a:pt x="1088136" y="230123"/>
                </a:lnTo>
                <a:close/>
              </a:path>
              <a:path w="3902709" h="330200">
                <a:moveTo>
                  <a:pt x="1157478" y="208025"/>
                </a:moveTo>
                <a:lnTo>
                  <a:pt x="1126236" y="230885"/>
                </a:lnTo>
                <a:lnTo>
                  <a:pt x="1130808" y="237743"/>
                </a:lnTo>
                <a:lnTo>
                  <a:pt x="1162812" y="214883"/>
                </a:lnTo>
                <a:lnTo>
                  <a:pt x="1157478" y="208025"/>
                </a:lnTo>
                <a:close/>
              </a:path>
              <a:path w="3902709" h="330200">
                <a:moveTo>
                  <a:pt x="1199388" y="206501"/>
                </a:moveTo>
                <a:lnTo>
                  <a:pt x="1198626" y="215645"/>
                </a:lnTo>
                <a:lnTo>
                  <a:pt x="1229868" y="217169"/>
                </a:lnTo>
                <a:lnTo>
                  <a:pt x="1230630" y="208025"/>
                </a:lnTo>
                <a:lnTo>
                  <a:pt x="1199388" y="206501"/>
                </a:lnTo>
                <a:close/>
              </a:path>
              <a:path w="3902709" h="330200">
                <a:moveTo>
                  <a:pt x="1298448" y="192023"/>
                </a:moveTo>
                <a:lnTo>
                  <a:pt x="1267206" y="208787"/>
                </a:lnTo>
                <a:lnTo>
                  <a:pt x="1271016" y="216407"/>
                </a:lnTo>
                <a:lnTo>
                  <a:pt x="1303020" y="198881"/>
                </a:lnTo>
                <a:lnTo>
                  <a:pt x="1298448" y="192023"/>
                </a:lnTo>
                <a:close/>
              </a:path>
              <a:path w="3902709" h="330200">
                <a:moveTo>
                  <a:pt x="1367028" y="143255"/>
                </a:moveTo>
                <a:lnTo>
                  <a:pt x="1335786" y="192785"/>
                </a:lnTo>
                <a:lnTo>
                  <a:pt x="1343406" y="197357"/>
                </a:lnTo>
                <a:lnTo>
                  <a:pt x="1374648" y="147827"/>
                </a:lnTo>
                <a:lnTo>
                  <a:pt x="1367028" y="143255"/>
                </a:lnTo>
                <a:close/>
              </a:path>
              <a:path w="3902709" h="330200">
                <a:moveTo>
                  <a:pt x="1438656" y="121919"/>
                </a:moveTo>
                <a:lnTo>
                  <a:pt x="1407414" y="141731"/>
                </a:lnTo>
                <a:lnTo>
                  <a:pt x="1411986" y="149351"/>
                </a:lnTo>
                <a:lnTo>
                  <a:pt x="1443228" y="128777"/>
                </a:lnTo>
                <a:lnTo>
                  <a:pt x="1438656" y="121919"/>
                </a:lnTo>
                <a:close/>
              </a:path>
              <a:path w="3902709" h="330200">
                <a:moveTo>
                  <a:pt x="1481328" y="121157"/>
                </a:moveTo>
                <a:lnTo>
                  <a:pt x="1479042" y="129539"/>
                </a:lnTo>
                <a:lnTo>
                  <a:pt x="1510284" y="137921"/>
                </a:lnTo>
                <a:lnTo>
                  <a:pt x="1512570" y="129539"/>
                </a:lnTo>
                <a:lnTo>
                  <a:pt x="1481328" y="121157"/>
                </a:lnTo>
                <a:close/>
              </a:path>
              <a:path w="3902709" h="330200">
                <a:moveTo>
                  <a:pt x="1552956" y="130301"/>
                </a:moveTo>
                <a:lnTo>
                  <a:pt x="1547622" y="137921"/>
                </a:lnTo>
                <a:lnTo>
                  <a:pt x="1579626" y="157733"/>
                </a:lnTo>
                <a:lnTo>
                  <a:pt x="1584198" y="150113"/>
                </a:lnTo>
                <a:lnTo>
                  <a:pt x="1552956" y="130301"/>
                </a:lnTo>
                <a:close/>
              </a:path>
              <a:path w="3902709" h="330200">
                <a:moveTo>
                  <a:pt x="1620774" y="149351"/>
                </a:moveTo>
                <a:lnTo>
                  <a:pt x="1620012" y="158495"/>
                </a:lnTo>
                <a:lnTo>
                  <a:pt x="1652015" y="160781"/>
                </a:lnTo>
                <a:lnTo>
                  <a:pt x="1652777" y="152399"/>
                </a:lnTo>
                <a:lnTo>
                  <a:pt x="1620774" y="149351"/>
                </a:lnTo>
                <a:close/>
              </a:path>
              <a:path w="3902709" h="330200">
                <a:moveTo>
                  <a:pt x="1722120" y="150875"/>
                </a:moveTo>
                <a:lnTo>
                  <a:pt x="1690878" y="152399"/>
                </a:lnTo>
                <a:lnTo>
                  <a:pt x="1690878" y="160781"/>
                </a:lnTo>
                <a:lnTo>
                  <a:pt x="1722882" y="160019"/>
                </a:lnTo>
                <a:lnTo>
                  <a:pt x="1722120" y="150875"/>
                </a:lnTo>
                <a:close/>
              </a:path>
              <a:path w="3902709" h="330200">
                <a:moveTo>
                  <a:pt x="1763268" y="151637"/>
                </a:moveTo>
                <a:lnTo>
                  <a:pt x="1758696" y="159257"/>
                </a:lnTo>
                <a:lnTo>
                  <a:pt x="1790700" y="179069"/>
                </a:lnTo>
                <a:lnTo>
                  <a:pt x="1795272" y="171449"/>
                </a:lnTo>
                <a:lnTo>
                  <a:pt x="1763268" y="151637"/>
                </a:lnTo>
                <a:close/>
              </a:path>
              <a:path w="3902709" h="330200">
                <a:moveTo>
                  <a:pt x="1831848" y="171449"/>
                </a:moveTo>
                <a:lnTo>
                  <a:pt x="1830324" y="179831"/>
                </a:lnTo>
                <a:lnTo>
                  <a:pt x="1862328" y="185165"/>
                </a:lnTo>
                <a:lnTo>
                  <a:pt x="1863852" y="176783"/>
                </a:lnTo>
                <a:lnTo>
                  <a:pt x="1831848" y="171449"/>
                </a:lnTo>
                <a:close/>
              </a:path>
              <a:path w="3902709" h="330200">
                <a:moveTo>
                  <a:pt x="1901952" y="176783"/>
                </a:moveTo>
                <a:lnTo>
                  <a:pt x="1901190" y="185165"/>
                </a:lnTo>
                <a:lnTo>
                  <a:pt x="1933194" y="188213"/>
                </a:lnTo>
                <a:lnTo>
                  <a:pt x="1933956" y="179831"/>
                </a:lnTo>
                <a:lnTo>
                  <a:pt x="1901952" y="176783"/>
                </a:lnTo>
                <a:close/>
              </a:path>
              <a:path w="3902709" h="330200">
                <a:moveTo>
                  <a:pt x="2003298" y="175259"/>
                </a:moveTo>
                <a:lnTo>
                  <a:pt x="1971294" y="179831"/>
                </a:lnTo>
                <a:lnTo>
                  <a:pt x="1972818" y="188213"/>
                </a:lnTo>
                <a:lnTo>
                  <a:pt x="2004060" y="183641"/>
                </a:lnTo>
                <a:lnTo>
                  <a:pt x="2003298" y="175259"/>
                </a:lnTo>
                <a:close/>
              </a:path>
              <a:path w="3902709" h="330200">
                <a:moveTo>
                  <a:pt x="2073402" y="169925"/>
                </a:moveTo>
                <a:lnTo>
                  <a:pt x="2041398" y="175259"/>
                </a:lnTo>
                <a:lnTo>
                  <a:pt x="2042922" y="183641"/>
                </a:lnTo>
                <a:lnTo>
                  <a:pt x="2074926" y="178307"/>
                </a:lnTo>
                <a:lnTo>
                  <a:pt x="2073402" y="169925"/>
                </a:lnTo>
                <a:close/>
              </a:path>
              <a:path w="3902709" h="330200">
                <a:moveTo>
                  <a:pt x="2143506" y="162305"/>
                </a:moveTo>
                <a:lnTo>
                  <a:pt x="2111502" y="169925"/>
                </a:lnTo>
                <a:lnTo>
                  <a:pt x="2113788" y="178307"/>
                </a:lnTo>
                <a:lnTo>
                  <a:pt x="2145030" y="170687"/>
                </a:lnTo>
                <a:lnTo>
                  <a:pt x="2143506" y="162305"/>
                </a:lnTo>
                <a:close/>
              </a:path>
              <a:path w="3902709" h="330200">
                <a:moveTo>
                  <a:pt x="2213610" y="153923"/>
                </a:moveTo>
                <a:lnTo>
                  <a:pt x="2181606" y="163067"/>
                </a:lnTo>
                <a:lnTo>
                  <a:pt x="2183892" y="170687"/>
                </a:lnTo>
                <a:lnTo>
                  <a:pt x="2215896" y="162305"/>
                </a:lnTo>
                <a:lnTo>
                  <a:pt x="2213610" y="153923"/>
                </a:lnTo>
                <a:close/>
              </a:path>
              <a:path w="3902709" h="330200">
                <a:moveTo>
                  <a:pt x="2283714" y="144017"/>
                </a:moveTo>
                <a:lnTo>
                  <a:pt x="2251710" y="153923"/>
                </a:lnTo>
                <a:lnTo>
                  <a:pt x="2254758" y="162305"/>
                </a:lnTo>
                <a:lnTo>
                  <a:pt x="2286000" y="152399"/>
                </a:lnTo>
                <a:lnTo>
                  <a:pt x="2283714" y="144017"/>
                </a:lnTo>
                <a:close/>
              </a:path>
              <a:path w="3902709" h="330200">
                <a:moveTo>
                  <a:pt x="2353818" y="132587"/>
                </a:moveTo>
                <a:lnTo>
                  <a:pt x="2321814" y="144017"/>
                </a:lnTo>
                <a:lnTo>
                  <a:pt x="2324862" y="152399"/>
                </a:lnTo>
                <a:lnTo>
                  <a:pt x="2356104" y="140969"/>
                </a:lnTo>
                <a:lnTo>
                  <a:pt x="2353818" y="132587"/>
                </a:lnTo>
                <a:close/>
              </a:path>
              <a:path w="3902709" h="330200">
                <a:moveTo>
                  <a:pt x="2423922" y="124205"/>
                </a:moveTo>
                <a:lnTo>
                  <a:pt x="2392680" y="132587"/>
                </a:lnTo>
                <a:lnTo>
                  <a:pt x="2394966" y="140969"/>
                </a:lnTo>
                <a:lnTo>
                  <a:pt x="2426208" y="132587"/>
                </a:lnTo>
                <a:lnTo>
                  <a:pt x="2423922" y="124205"/>
                </a:lnTo>
                <a:close/>
              </a:path>
              <a:path w="3902709" h="330200">
                <a:moveTo>
                  <a:pt x="2494788" y="118109"/>
                </a:moveTo>
                <a:lnTo>
                  <a:pt x="2463546" y="124205"/>
                </a:lnTo>
                <a:lnTo>
                  <a:pt x="2465070" y="132587"/>
                </a:lnTo>
                <a:lnTo>
                  <a:pt x="2496312" y="126491"/>
                </a:lnTo>
                <a:lnTo>
                  <a:pt x="2494788" y="118109"/>
                </a:lnTo>
                <a:close/>
              </a:path>
              <a:path w="3902709" h="330200">
                <a:moveTo>
                  <a:pt x="2564892" y="111251"/>
                </a:moveTo>
                <a:lnTo>
                  <a:pt x="2533650" y="118109"/>
                </a:lnTo>
                <a:lnTo>
                  <a:pt x="2535174" y="126491"/>
                </a:lnTo>
                <a:lnTo>
                  <a:pt x="2566416" y="119633"/>
                </a:lnTo>
                <a:lnTo>
                  <a:pt x="2564892" y="111251"/>
                </a:lnTo>
                <a:close/>
              </a:path>
              <a:path w="3902709" h="330200">
                <a:moveTo>
                  <a:pt x="2634996" y="102869"/>
                </a:moveTo>
                <a:lnTo>
                  <a:pt x="2603754" y="111251"/>
                </a:lnTo>
                <a:lnTo>
                  <a:pt x="2606040" y="119633"/>
                </a:lnTo>
                <a:lnTo>
                  <a:pt x="2637282" y="111251"/>
                </a:lnTo>
                <a:lnTo>
                  <a:pt x="2634996" y="102869"/>
                </a:lnTo>
                <a:close/>
              </a:path>
              <a:path w="3902709" h="330200">
                <a:moveTo>
                  <a:pt x="2705100" y="95249"/>
                </a:moveTo>
                <a:lnTo>
                  <a:pt x="2673858" y="102869"/>
                </a:lnTo>
                <a:lnTo>
                  <a:pt x="2676144" y="111251"/>
                </a:lnTo>
                <a:lnTo>
                  <a:pt x="2707386" y="103631"/>
                </a:lnTo>
                <a:lnTo>
                  <a:pt x="2705100" y="95249"/>
                </a:lnTo>
                <a:close/>
              </a:path>
              <a:path w="3902709" h="330200">
                <a:moveTo>
                  <a:pt x="2776728" y="93725"/>
                </a:moveTo>
                <a:lnTo>
                  <a:pt x="2744724" y="95249"/>
                </a:lnTo>
                <a:lnTo>
                  <a:pt x="2745486" y="103631"/>
                </a:lnTo>
                <a:lnTo>
                  <a:pt x="2776728" y="102869"/>
                </a:lnTo>
                <a:lnTo>
                  <a:pt x="2776728" y="93725"/>
                </a:lnTo>
                <a:close/>
              </a:path>
              <a:path w="3902709" h="330200">
                <a:moveTo>
                  <a:pt x="2846832" y="93726"/>
                </a:moveTo>
                <a:lnTo>
                  <a:pt x="2815590" y="93726"/>
                </a:lnTo>
                <a:lnTo>
                  <a:pt x="2815590" y="102869"/>
                </a:lnTo>
                <a:lnTo>
                  <a:pt x="2846832" y="102869"/>
                </a:lnTo>
                <a:lnTo>
                  <a:pt x="2846832" y="93726"/>
                </a:lnTo>
                <a:close/>
              </a:path>
              <a:path w="3902709" h="330200">
                <a:moveTo>
                  <a:pt x="2916936" y="91439"/>
                </a:moveTo>
                <a:lnTo>
                  <a:pt x="2884932" y="93725"/>
                </a:lnTo>
                <a:lnTo>
                  <a:pt x="2886456" y="102869"/>
                </a:lnTo>
                <a:lnTo>
                  <a:pt x="2917698" y="99821"/>
                </a:lnTo>
                <a:lnTo>
                  <a:pt x="2916936" y="91439"/>
                </a:lnTo>
                <a:close/>
              </a:path>
              <a:path w="3902709" h="330200">
                <a:moveTo>
                  <a:pt x="2987040" y="86867"/>
                </a:moveTo>
                <a:lnTo>
                  <a:pt x="2955036" y="91439"/>
                </a:lnTo>
                <a:lnTo>
                  <a:pt x="2956560" y="99821"/>
                </a:lnTo>
                <a:lnTo>
                  <a:pt x="2987802" y="95249"/>
                </a:lnTo>
                <a:lnTo>
                  <a:pt x="2987040" y="86867"/>
                </a:lnTo>
                <a:close/>
              </a:path>
              <a:path w="3902709" h="330200">
                <a:moveTo>
                  <a:pt x="3057144" y="80009"/>
                </a:moveTo>
                <a:lnTo>
                  <a:pt x="3025140" y="86867"/>
                </a:lnTo>
                <a:lnTo>
                  <a:pt x="3027426" y="95249"/>
                </a:lnTo>
                <a:lnTo>
                  <a:pt x="3058668" y="88391"/>
                </a:lnTo>
                <a:lnTo>
                  <a:pt x="3057144" y="80009"/>
                </a:lnTo>
                <a:close/>
              </a:path>
              <a:path w="3902709" h="330200">
                <a:moveTo>
                  <a:pt x="3127248" y="70865"/>
                </a:moveTo>
                <a:lnTo>
                  <a:pt x="3095244" y="80009"/>
                </a:lnTo>
                <a:lnTo>
                  <a:pt x="3097530" y="88391"/>
                </a:lnTo>
                <a:lnTo>
                  <a:pt x="3129534" y="79247"/>
                </a:lnTo>
                <a:lnTo>
                  <a:pt x="3127248" y="70865"/>
                </a:lnTo>
                <a:close/>
              </a:path>
              <a:path w="3902709" h="330200">
                <a:moveTo>
                  <a:pt x="3197352" y="64007"/>
                </a:moveTo>
                <a:lnTo>
                  <a:pt x="3166110" y="70865"/>
                </a:lnTo>
                <a:lnTo>
                  <a:pt x="3167634" y="79247"/>
                </a:lnTo>
                <a:lnTo>
                  <a:pt x="3199638" y="72389"/>
                </a:lnTo>
                <a:lnTo>
                  <a:pt x="3197352" y="64007"/>
                </a:lnTo>
                <a:close/>
              </a:path>
              <a:path w="3902709" h="330200">
                <a:moveTo>
                  <a:pt x="3267455" y="57149"/>
                </a:moveTo>
                <a:lnTo>
                  <a:pt x="3236214" y="64007"/>
                </a:lnTo>
                <a:lnTo>
                  <a:pt x="3237738" y="72389"/>
                </a:lnTo>
                <a:lnTo>
                  <a:pt x="3269742" y="65531"/>
                </a:lnTo>
                <a:lnTo>
                  <a:pt x="3267455" y="57149"/>
                </a:lnTo>
                <a:close/>
              </a:path>
              <a:path w="3902709" h="330200">
                <a:moveTo>
                  <a:pt x="3338322" y="51053"/>
                </a:moveTo>
                <a:lnTo>
                  <a:pt x="3306318" y="57149"/>
                </a:lnTo>
                <a:lnTo>
                  <a:pt x="3307841" y="65531"/>
                </a:lnTo>
                <a:lnTo>
                  <a:pt x="3339846" y="59435"/>
                </a:lnTo>
                <a:lnTo>
                  <a:pt x="3338322" y="51053"/>
                </a:lnTo>
                <a:close/>
              </a:path>
              <a:path w="3902709" h="330200">
                <a:moveTo>
                  <a:pt x="3408426" y="45719"/>
                </a:moveTo>
                <a:lnTo>
                  <a:pt x="3377184" y="51053"/>
                </a:lnTo>
                <a:lnTo>
                  <a:pt x="3378708" y="59435"/>
                </a:lnTo>
                <a:lnTo>
                  <a:pt x="3409950" y="54101"/>
                </a:lnTo>
                <a:lnTo>
                  <a:pt x="3408426" y="45719"/>
                </a:lnTo>
                <a:close/>
              </a:path>
              <a:path w="3902709" h="330200">
                <a:moveTo>
                  <a:pt x="3478529" y="38099"/>
                </a:moveTo>
                <a:lnTo>
                  <a:pt x="3447288" y="45719"/>
                </a:lnTo>
                <a:lnTo>
                  <a:pt x="3448812" y="54101"/>
                </a:lnTo>
                <a:lnTo>
                  <a:pt x="3480816" y="46481"/>
                </a:lnTo>
                <a:lnTo>
                  <a:pt x="3478529" y="38099"/>
                </a:lnTo>
                <a:close/>
              </a:path>
              <a:path w="3902709" h="330200">
                <a:moveTo>
                  <a:pt x="3549396" y="32765"/>
                </a:moveTo>
                <a:lnTo>
                  <a:pt x="3517391" y="38099"/>
                </a:lnTo>
                <a:lnTo>
                  <a:pt x="3518916" y="46481"/>
                </a:lnTo>
                <a:lnTo>
                  <a:pt x="3550920" y="41147"/>
                </a:lnTo>
                <a:lnTo>
                  <a:pt x="3549396" y="32765"/>
                </a:lnTo>
                <a:close/>
              </a:path>
              <a:path w="3902709" h="330200">
                <a:moveTo>
                  <a:pt x="3619500" y="25145"/>
                </a:moveTo>
                <a:lnTo>
                  <a:pt x="3587496" y="32765"/>
                </a:lnTo>
                <a:lnTo>
                  <a:pt x="3589782" y="41147"/>
                </a:lnTo>
                <a:lnTo>
                  <a:pt x="3621024" y="33527"/>
                </a:lnTo>
                <a:lnTo>
                  <a:pt x="3619500" y="25145"/>
                </a:lnTo>
                <a:close/>
              </a:path>
              <a:path w="3902709" h="330200">
                <a:moveTo>
                  <a:pt x="3689604" y="19811"/>
                </a:moveTo>
                <a:lnTo>
                  <a:pt x="3658362" y="25145"/>
                </a:lnTo>
                <a:lnTo>
                  <a:pt x="3659886" y="33527"/>
                </a:lnTo>
                <a:lnTo>
                  <a:pt x="3691128" y="28193"/>
                </a:lnTo>
                <a:lnTo>
                  <a:pt x="3689604" y="19811"/>
                </a:lnTo>
                <a:close/>
              </a:path>
              <a:path w="3902709" h="330200">
                <a:moveTo>
                  <a:pt x="3759708" y="12953"/>
                </a:moveTo>
                <a:lnTo>
                  <a:pt x="3728466" y="19811"/>
                </a:lnTo>
                <a:lnTo>
                  <a:pt x="3729990" y="28193"/>
                </a:lnTo>
                <a:lnTo>
                  <a:pt x="3761994" y="20573"/>
                </a:lnTo>
                <a:lnTo>
                  <a:pt x="3759708" y="12953"/>
                </a:lnTo>
                <a:close/>
              </a:path>
              <a:path w="3902709" h="330200">
                <a:moveTo>
                  <a:pt x="3829812" y="6857"/>
                </a:moveTo>
                <a:lnTo>
                  <a:pt x="3798570" y="12191"/>
                </a:lnTo>
                <a:lnTo>
                  <a:pt x="3800094" y="21335"/>
                </a:lnTo>
                <a:lnTo>
                  <a:pt x="3832098" y="15239"/>
                </a:lnTo>
                <a:lnTo>
                  <a:pt x="3829812" y="6857"/>
                </a:lnTo>
                <a:close/>
              </a:path>
              <a:path w="3902709" h="330200">
                <a:moveTo>
                  <a:pt x="3899916" y="0"/>
                </a:moveTo>
                <a:lnTo>
                  <a:pt x="3868674" y="6857"/>
                </a:lnTo>
                <a:lnTo>
                  <a:pt x="3870960" y="15239"/>
                </a:lnTo>
                <a:lnTo>
                  <a:pt x="3902202" y="8381"/>
                </a:lnTo>
                <a:lnTo>
                  <a:pt x="3899916" y="0"/>
                </a:lnTo>
                <a:close/>
              </a:path>
            </a:pathLst>
          </a:custGeom>
          <a:solidFill>
            <a:srgbClr val="000000"/>
          </a:solidFill>
        </p:spPr>
        <p:txBody>
          <a:bodyPr wrap="square" lIns="0" tIns="0" rIns="0" bIns="0" rtlCol="0"/>
          <a:lstStyle/>
          <a:p>
            <a:endParaRPr/>
          </a:p>
        </p:txBody>
      </p:sp>
      <p:sp>
        <p:nvSpPr>
          <p:cNvPr id="357" name="object 357"/>
          <p:cNvSpPr/>
          <p:nvPr/>
        </p:nvSpPr>
        <p:spPr>
          <a:xfrm>
            <a:off x="2583942" y="2012442"/>
            <a:ext cx="21590" cy="0"/>
          </a:xfrm>
          <a:custGeom>
            <a:avLst/>
            <a:gdLst/>
            <a:ahLst/>
            <a:cxnLst/>
            <a:rect l="l" t="t" r="r" b="b"/>
            <a:pathLst>
              <a:path w="21589">
                <a:moveTo>
                  <a:pt x="0" y="0"/>
                </a:moveTo>
                <a:lnTo>
                  <a:pt x="21336" y="0"/>
                </a:lnTo>
              </a:path>
            </a:pathLst>
          </a:custGeom>
          <a:ln w="45720">
            <a:solidFill>
              <a:srgbClr val="AEBFD4"/>
            </a:solidFill>
          </a:ln>
        </p:spPr>
        <p:txBody>
          <a:bodyPr wrap="square" lIns="0" tIns="0" rIns="0" bIns="0" rtlCol="0"/>
          <a:lstStyle/>
          <a:p>
            <a:endParaRPr/>
          </a:p>
        </p:txBody>
      </p:sp>
      <p:sp>
        <p:nvSpPr>
          <p:cNvPr id="358" name="object 358"/>
          <p:cNvSpPr/>
          <p:nvPr/>
        </p:nvSpPr>
        <p:spPr>
          <a:xfrm>
            <a:off x="2637282" y="1918716"/>
            <a:ext cx="39370" cy="0"/>
          </a:xfrm>
          <a:custGeom>
            <a:avLst/>
            <a:gdLst/>
            <a:ahLst/>
            <a:cxnLst/>
            <a:rect l="l" t="t" r="r" b="b"/>
            <a:pathLst>
              <a:path w="39369">
                <a:moveTo>
                  <a:pt x="0" y="0"/>
                </a:moveTo>
                <a:lnTo>
                  <a:pt x="38862" y="0"/>
                </a:lnTo>
              </a:path>
            </a:pathLst>
          </a:custGeom>
          <a:ln w="47244">
            <a:solidFill>
              <a:srgbClr val="AEBFD4"/>
            </a:solidFill>
          </a:ln>
        </p:spPr>
        <p:txBody>
          <a:bodyPr wrap="square" lIns="0" tIns="0" rIns="0" bIns="0" rtlCol="0"/>
          <a:lstStyle/>
          <a:p>
            <a:endParaRPr/>
          </a:p>
        </p:txBody>
      </p:sp>
      <p:sp>
        <p:nvSpPr>
          <p:cNvPr id="359" name="object 359"/>
          <p:cNvSpPr/>
          <p:nvPr/>
        </p:nvSpPr>
        <p:spPr>
          <a:xfrm>
            <a:off x="2707385" y="1873757"/>
            <a:ext cx="39370" cy="0"/>
          </a:xfrm>
          <a:custGeom>
            <a:avLst/>
            <a:gdLst/>
            <a:ahLst/>
            <a:cxnLst/>
            <a:rect l="l" t="t" r="r" b="b"/>
            <a:pathLst>
              <a:path w="39369">
                <a:moveTo>
                  <a:pt x="0" y="0"/>
                </a:moveTo>
                <a:lnTo>
                  <a:pt x="38862" y="0"/>
                </a:lnTo>
              </a:path>
            </a:pathLst>
          </a:custGeom>
          <a:ln w="48768">
            <a:solidFill>
              <a:srgbClr val="AEBFD4"/>
            </a:solidFill>
          </a:ln>
        </p:spPr>
        <p:txBody>
          <a:bodyPr wrap="square" lIns="0" tIns="0" rIns="0" bIns="0" rtlCol="0"/>
          <a:lstStyle/>
          <a:p>
            <a:endParaRPr/>
          </a:p>
        </p:txBody>
      </p:sp>
      <p:sp>
        <p:nvSpPr>
          <p:cNvPr id="360" name="object 360"/>
          <p:cNvSpPr/>
          <p:nvPr/>
        </p:nvSpPr>
        <p:spPr>
          <a:xfrm>
            <a:off x="2777489" y="1820036"/>
            <a:ext cx="39370" cy="0"/>
          </a:xfrm>
          <a:custGeom>
            <a:avLst/>
            <a:gdLst/>
            <a:ahLst/>
            <a:cxnLst/>
            <a:rect l="l" t="t" r="r" b="b"/>
            <a:pathLst>
              <a:path w="39369">
                <a:moveTo>
                  <a:pt x="0" y="0"/>
                </a:moveTo>
                <a:lnTo>
                  <a:pt x="38862" y="0"/>
                </a:lnTo>
              </a:path>
            </a:pathLst>
          </a:custGeom>
          <a:ln w="49529">
            <a:solidFill>
              <a:srgbClr val="AEBFD4"/>
            </a:solidFill>
          </a:ln>
        </p:spPr>
        <p:txBody>
          <a:bodyPr wrap="square" lIns="0" tIns="0" rIns="0" bIns="0" rtlCol="0"/>
          <a:lstStyle/>
          <a:p>
            <a:endParaRPr/>
          </a:p>
        </p:txBody>
      </p:sp>
      <p:sp>
        <p:nvSpPr>
          <p:cNvPr id="361" name="object 361"/>
          <p:cNvSpPr/>
          <p:nvPr/>
        </p:nvSpPr>
        <p:spPr>
          <a:xfrm>
            <a:off x="2867025" y="1800605"/>
            <a:ext cx="0" cy="52069"/>
          </a:xfrm>
          <a:custGeom>
            <a:avLst/>
            <a:gdLst/>
            <a:ahLst/>
            <a:cxnLst/>
            <a:rect l="l" t="t" r="r" b="b"/>
            <a:pathLst>
              <a:path h="52069">
                <a:moveTo>
                  <a:pt x="0" y="0"/>
                </a:moveTo>
                <a:lnTo>
                  <a:pt x="0" y="51816"/>
                </a:lnTo>
              </a:path>
            </a:pathLst>
          </a:custGeom>
          <a:ln w="38862">
            <a:solidFill>
              <a:srgbClr val="AEBFD4"/>
            </a:solidFill>
          </a:ln>
        </p:spPr>
        <p:txBody>
          <a:bodyPr wrap="square" lIns="0" tIns="0" rIns="0" bIns="0" rtlCol="0"/>
          <a:lstStyle/>
          <a:p>
            <a:endParaRPr/>
          </a:p>
        </p:txBody>
      </p:sp>
      <p:sp>
        <p:nvSpPr>
          <p:cNvPr id="362" name="object 362"/>
          <p:cNvSpPr/>
          <p:nvPr/>
        </p:nvSpPr>
        <p:spPr>
          <a:xfrm>
            <a:off x="2937510" y="1744979"/>
            <a:ext cx="0" cy="52069"/>
          </a:xfrm>
          <a:custGeom>
            <a:avLst/>
            <a:gdLst/>
            <a:ahLst/>
            <a:cxnLst/>
            <a:rect l="l" t="t" r="r" b="b"/>
            <a:pathLst>
              <a:path h="52069">
                <a:moveTo>
                  <a:pt x="0" y="0"/>
                </a:moveTo>
                <a:lnTo>
                  <a:pt x="0" y="51816"/>
                </a:lnTo>
              </a:path>
            </a:pathLst>
          </a:custGeom>
          <a:ln w="38100">
            <a:solidFill>
              <a:srgbClr val="AEBFD4"/>
            </a:solidFill>
          </a:ln>
        </p:spPr>
        <p:txBody>
          <a:bodyPr wrap="square" lIns="0" tIns="0" rIns="0" bIns="0" rtlCol="0"/>
          <a:lstStyle/>
          <a:p>
            <a:endParaRPr/>
          </a:p>
        </p:txBody>
      </p:sp>
      <p:sp>
        <p:nvSpPr>
          <p:cNvPr id="363" name="object 363"/>
          <p:cNvSpPr/>
          <p:nvPr/>
        </p:nvSpPr>
        <p:spPr>
          <a:xfrm>
            <a:off x="3007995" y="1754885"/>
            <a:ext cx="0" cy="52069"/>
          </a:xfrm>
          <a:custGeom>
            <a:avLst/>
            <a:gdLst/>
            <a:ahLst/>
            <a:cxnLst/>
            <a:rect l="l" t="t" r="r" b="b"/>
            <a:pathLst>
              <a:path h="52069">
                <a:moveTo>
                  <a:pt x="0" y="0"/>
                </a:moveTo>
                <a:lnTo>
                  <a:pt x="0" y="51816"/>
                </a:lnTo>
              </a:path>
            </a:pathLst>
          </a:custGeom>
          <a:ln w="38862">
            <a:solidFill>
              <a:srgbClr val="AEBFD4"/>
            </a:solidFill>
          </a:ln>
        </p:spPr>
        <p:txBody>
          <a:bodyPr wrap="square" lIns="0" tIns="0" rIns="0" bIns="0" rtlCol="0"/>
          <a:lstStyle/>
          <a:p>
            <a:endParaRPr/>
          </a:p>
        </p:txBody>
      </p:sp>
      <p:sp>
        <p:nvSpPr>
          <p:cNvPr id="364" name="object 364"/>
          <p:cNvSpPr/>
          <p:nvPr/>
        </p:nvSpPr>
        <p:spPr>
          <a:xfrm>
            <a:off x="3078098" y="1819655"/>
            <a:ext cx="0" cy="52705"/>
          </a:xfrm>
          <a:custGeom>
            <a:avLst/>
            <a:gdLst/>
            <a:ahLst/>
            <a:cxnLst/>
            <a:rect l="l" t="t" r="r" b="b"/>
            <a:pathLst>
              <a:path h="52705">
                <a:moveTo>
                  <a:pt x="0" y="0"/>
                </a:moveTo>
                <a:lnTo>
                  <a:pt x="0" y="52577"/>
                </a:lnTo>
              </a:path>
            </a:pathLst>
          </a:custGeom>
          <a:ln w="38862">
            <a:solidFill>
              <a:srgbClr val="AEBFD4"/>
            </a:solidFill>
          </a:ln>
        </p:spPr>
        <p:txBody>
          <a:bodyPr wrap="square" lIns="0" tIns="0" rIns="0" bIns="0" rtlCol="0"/>
          <a:lstStyle/>
          <a:p>
            <a:endParaRPr/>
          </a:p>
        </p:txBody>
      </p:sp>
      <p:sp>
        <p:nvSpPr>
          <p:cNvPr id="365" name="object 365"/>
          <p:cNvSpPr/>
          <p:nvPr/>
        </p:nvSpPr>
        <p:spPr>
          <a:xfrm>
            <a:off x="3148202" y="1802129"/>
            <a:ext cx="0" cy="54610"/>
          </a:xfrm>
          <a:custGeom>
            <a:avLst/>
            <a:gdLst/>
            <a:ahLst/>
            <a:cxnLst/>
            <a:rect l="l" t="t" r="r" b="b"/>
            <a:pathLst>
              <a:path h="54610">
                <a:moveTo>
                  <a:pt x="0" y="0"/>
                </a:moveTo>
                <a:lnTo>
                  <a:pt x="0" y="54101"/>
                </a:lnTo>
              </a:path>
            </a:pathLst>
          </a:custGeom>
          <a:ln w="38862">
            <a:solidFill>
              <a:srgbClr val="AEBFD4"/>
            </a:solidFill>
          </a:ln>
        </p:spPr>
        <p:txBody>
          <a:bodyPr wrap="square" lIns="0" tIns="0" rIns="0" bIns="0" rtlCol="0"/>
          <a:lstStyle/>
          <a:p>
            <a:endParaRPr/>
          </a:p>
        </p:txBody>
      </p:sp>
      <p:sp>
        <p:nvSpPr>
          <p:cNvPr id="366" name="object 366"/>
          <p:cNvSpPr/>
          <p:nvPr/>
        </p:nvSpPr>
        <p:spPr>
          <a:xfrm>
            <a:off x="3218688" y="1752600"/>
            <a:ext cx="0" cy="55880"/>
          </a:xfrm>
          <a:custGeom>
            <a:avLst/>
            <a:gdLst/>
            <a:ahLst/>
            <a:cxnLst/>
            <a:rect l="l" t="t" r="r" b="b"/>
            <a:pathLst>
              <a:path h="55880">
                <a:moveTo>
                  <a:pt x="0" y="0"/>
                </a:moveTo>
                <a:lnTo>
                  <a:pt x="0" y="55624"/>
                </a:lnTo>
              </a:path>
            </a:pathLst>
          </a:custGeom>
          <a:ln w="38100">
            <a:solidFill>
              <a:srgbClr val="AEBFD4"/>
            </a:solidFill>
          </a:ln>
        </p:spPr>
        <p:txBody>
          <a:bodyPr wrap="square" lIns="0" tIns="0" rIns="0" bIns="0" rtlCol="0"/>
          <a:lstStyle/>
          <a:p>
            <a:endParaRPr/>
          </a:p>
        </p:txBody>
      </p:sp>
      <p:sp>
        <p:nvSpPr>
          <p:cNvPr id="367" name="object 367"/>
          <p:cNvSpPr/>
          <p:nvPr/>
        </p:nvSpPr>
        <p:spPr>
          <a:xfrm>
            <a:off x="3289172" y="1723644"/>
            <a:ext cx="0" cy="60325"/>
          </a:xfrm>
          <a:custGeom>
            <a:avLst/>
            <a:gdLst/>
            <a:ahLst/>
            <a:cxnLst/>
            <a:rect l="l" t="t" r="r" b="b"/>
            <a:pathLst>
              <a:path h="60325">
                <a:moveTo>
                  <a:pt x="0" y="0"/>
                </a:moveTo>
                <a:lnTo>
                  <a:pt x="0" y="60198"/>
                </a:lnTo>
              </a:path>
            </a:pathLst>
          </a:custGeom>
          <a:ln w="38862">
            <a:solidFill>
              <a:srgbClr val="AEBFD4"/>
            </a:solidFill>
          </a:ln>
        </p:spPr>
        <p:txBody>
          <a:bodyPr wrap="square" lIns="0" tIns="0" rIns="0" bIns="0" rtlCol="0"/>
          <a:lstStyle/>
          <a:p>
            <a:endParaRPr/>
          </a:p>
        </p:txBody>
      </p:sp>
      <p:sp>
        <p:nvSpPr>
          <p:cNvPr id="368" name="object 368"/>
          <p:cNvSpPr/>
          <p:nvPr/>
        </p:nvSpPr>
        <p:spPr>
          <a:xfrm>
            <a:off x="3359277" y="1790700"/>
            <a:ext cx="0" cy="63500"/>
          </a:xfrm>
          <a:custGeom>
            <a:avLst/>
            <a:gdLst/>
            <a:ahLst/>
            <a:cxnLst/>
            <a:rect l="l" t="t" r="r" b="b"/>
            <a:pathLst>
              <a:path h="63500">
                <a:moveTo>
                  <a:pt x="0" y="0"/>
                </a:moveTo>
                <a:lnTo>
                  <a:pt x="0" y="63246"/>
                </a:lnTo>
              </a:path>
            </a:pathLst>
          </a:custGeom>
          <a:ln w="38862">
            <a:solidFill>
              <a:srgbClr val="AEBFD4"/>
            </a:solidFill>
          </a:ln>
        </p:spPr>
        <p:txBody>
          <a:bodyPr wrap="square" lIns="0" tIns="0" rIns="0" bIns="0" rtlCol="0"/>
          <a:lstStyle/>
          <a:p>
            <a:endParaRPr/>
          </a:p>
        </p:txBody>
      </p:sp>
      <p:sp>
        <p:nvSpPr>
          <p:cNvPr id="369" name="object 369"/>
          <p:cNvSpPr/>
          <p:nvPr/>
        </p:nvSpPr>
        <p:spPr>
          <a:xfrm>
            <a:off x="3429380" y="1862327"/>
            <a:ext cx="0" cy="64135"/>
          </a:xfrm>
          <a:custGeom>
            <a:avLst/>
            <a:gdLst/>
            <a:ahLst/>
            <a:cxnLst/>
            <a:rect l="l" t="t" r="r" b="b"/>
            <a:pathLst>
              <a:path h="64135">
                <a:moveTo>
                  <a:pt x="0" y="0"/>
                </a:moveTo>
                <a:lnTo>
                  <a:pt x="0" y="64007"/>
                </a:lnTo>
              </a:path>
            </a:pathLst>
          </a:custGeom>
          <a:ln w="38862">
            <a:solidFill>
              <a:srgbClr val="AEBFD4"/>
            </a:solidFill>
          </a:ln>
        </p:spPr>
        <p:txBody>
          <a:bodyPr wrap="square" lIns="0" tIns="0" rIns="0" bIns="0" rtlCol="0"/>
          <a:lstStyle/>
          <a:p>
            <a:endParaRPr/>
          </a:p>
        </p:txBody>
      </p:sp>
      <p:sp>
        <p:nvSpPr>
          <p:cNvPr id="370" name="object 370"/>
          <p:cNvSpPr/>
          <p:nvPr/>
        </p:nvSpPr>
        <p:spPr>
          <a:xfrm>
            <a:off x="3499865" y="1908048"/>
            <a:ext cx="0" cy="62230"/>
          </a:xfrm>
          <a:custGeom>
            <a:avLst/>
            <a:gdLst/>
            <a:ahLst/>
            <a:cxnLst/>
            <a:rect l="l" t="t" r="r" b="b"/>
            <a:pathLst>
              <a:path h="62230">
                <a:moveTo>
                  <a:pt x="0" y="0"/>
                </a:moveTo>
                <a:lnTo>
                  <a:pt x="0" y="61722"/>
                </a:lnTo>
              </a:path>
            </a:pathLst>
          </a:custGeom>
          <a:ln w="38100">
            <a:solidFill>
              <a:srgbClr val="AEBFD4"/>
            </a:solidFill>
          </a:ln>
        </p:spPr>
        <p:txBody>
          <a:bodyPr wrap="square" lIns="0" tIns="0" rIns="0" bIns="0" rtlCol="0"/>
          <a:lstStyle/>
          <a:p>
            <a:endParaRPr/>
          </a:p>
        </p:txBody>
      </p:sp>
      <p:sp>
        <p:nvSpPr>
          <p:cNvPr id="371" name="object 371"/>
          <p:cNvSpPr/>
          <p:nvPr/>
        </p:nvSpPr>
        <p:spPr>
          <a:xfrm>
            <a:off x="3570351" y="1913382"/>
            <a:ext cx="0" cy="60325"/>
          </a:xfrm>
          <a:custGeom>
            <a:avLst/>
            <a:gdLst/>
            <a:ahLst/>
            <a:cxnLst/>
            <a:rect l="l" t="t" r="r" b="b"/>
            <a:pathLst>
              <a:path h="60325">
                <a:moveTo>
                  <a:pt x="0" y="0"/>
                </a:moveTo>
                <a:lnTo>
                  <a:pt x="0" y="60198"/>
                </a:lnTo>
              </a:path>
            </a:pathLst>
          </a:custGeom>
          <a:ln w="38862">
            <a:solidFill>
              <a:srgbClr val="AEBFD4"/>
            </a:solidFill>
          </a:ln>
        </p:spPr>
        <p:txBody>
          <a:bodyPr wrap="square" lIns="0" tIns="0" rIns="0" bIns="0" rtlCol="0"/>
          <a:lstStyle/>
          <a:p>
            <a:endParaRPr/>
          </a:p>
        </p:txBody>
      </p:sp>
      <p:sp>
        <p:nvSpPr>
          <p:cNvPr id="372" name="object 372"/>
          <p:cNvSpPr/>
          <p:nvPr/>
        </p:nvSpPr>
        <p:spPr>
          <a:xfrm>
            <a:off x="3640454" y="1896617"/>
            <a:ext cx="0" cy="62230"/>
          </a:xfrm>
          <a:custGeom>
            <a:avLst/>
            <a:gdLst/>
            <a:ahLst/>
            <a:cxnLst/>
            <a:rect l="l" t="t" r="r" b="b"/>
            <a:pathLst>
              <a:path h="62230">
                <a:moveTo>
                  <a:pt x="0" y="0"/>
                </a:moveTo>
                <a:lnTo>
                  <a:pt x="0" y="61722"/>
                </a:lnTo>
              </a:path>
            </a:pathLst>
          </a:custGeom>
          <a:ln w="38862">
            <a:solidFill>
              <a:srgbClr val="AEBFD4"/>
            </a:solidFill>
          </a:ln>
        </p:spPr>
        <p:txBody>
          <a:bodyPr wrap="square" lIns="0" tIns="0" rIns="0" bIns="0" rtlCol="0"/>
          <a:lstStyle/>
          <a:p>
            <a:endParaRPr/>
          </a:p>
        </p:txBody>
      </p:sp>
      <p:sp>
        <p:nvSpPr>
          <p:cNvPr id="373" name="object 373"/>
          <p:cNvSpPr/>
          <p:nvPr/>
        </p:nvSpPr>
        <p:spPr>
          <a:xfrm>
            <a:off x="3710559" y="1878329"/>
            <a:ext cx="0" cy="62865"/>
          </a:xfrm>
          <a:custGeom>
            <a:avLst/>
            <a:gdLst/>
            <a:ahLst/>
            <a:cxnLst/>
            <a:rect l="l" t="t" r="r" b="b"/>
            <a:pathLst>
              <a:path h="62864">
                <a:moveTo>
                  <a:pt x="0" y="0"/>
                </a:moveTo>
                <a:lnTo>
                  <a:pt x="0" y="62483"/>
                </a:lnTo>
              </a:path>
            </a:pathLst>
          </a:custGeom>
          <a:ln w="38862">
            <a:solidFill>
              <a:srgbClr val="AEBFD4"/>
            </a:solidFill>
          </a:ln>
        </p:spPr>
        <p:txBody>
          <a:bodyPr wrap="square" lIns="0" tIns="0" rIns="0" bIns="0" rtlCol="0"/>
          <a:lstStyle/>
          <a:p>
            <a:endParaRPr/>
          </a:p>
        </p:txBody>
      </p:sp>
      <p:sp>
        <p:nvSpPr>
          <p:cNvPr id="374" name="object 374"/>
          <p:cNvSpPr/>
          <p:nvPr/>
        </p:nvSpPr>
        <p:spPr>
          <a:xfrm>
            <a:off x="3780663" y="1855470"/>
            <a:ext cx="0" cy="62865"/>
          </a:xfrm>
          <a:custGeom>
            <a:avLst/>
            <a:gdLst/>
            <a:ahLst/>
            <a:cxnLst/>
            <a:rect l="l" t="t" r="r" b="b"/>
            <a:pathLst>
              <a:path h="62864">
                <a:moveTo>
                  <a:pt x="0" y="0"/>
                </a:moveTo>
                <a:lnTo>
                  <a:pt x="0" y="62483"/>
                </a:lnTo>
              </a:path>
            </a:pathLst>
          </a:custGeom>
          <a:ln w="38862">
            <a:solidFill>
              <a:srgbClr val="AEBFD4"/>
            </a:solidFill>
          </a:ln>
        </p:spPr>
        <p:txBody>
          <a:bodyPr wrap="square" lIns="0" tIns="0" rIns="0" bIns="0" rtlCol="0"/>
          <a:lstStyle/>
          <a:p>
            <a:endParaRPr/>
          </a:p>
        </p:txBody>
      </p:sp>
      <p:sp>
        <p:nvSpPr>
          <p:cNvPr id="375" name="object 375"/>
          <p:cNvSpPr/>
          <p:nvPr/>
        </p:nvSpPr>
        <p:spPr>
          <a:xfrm>
            <a:off x="3851528" y="1855470"/>
            <a:ext cx="0" cy="64135"/>
          </a:xfrm>
          <a:custGeom>
            <a:avLst/>
            <a:gdLst/>
            <a:ahLst/>
            <a:cxnLst/>
            <a:rect l="l" t="t" r="r" b="b"/>
            <a:pathLst>
              <a:path h="64135">
                <a:moveTo>
                  <a:pt x="0" y="0"/>
                </a:moveTo>
                <a:lnTo>
                  <a:pt x="0" y="64007"/>
                </a:lnTo>
              </a:path>
            </a:pathLst>
          </a:custGeom>
          <a:ln w="38862">
            <a:solidFill>
              <a:srgbClr val="AEBFD4"/>
            </a:solidFill>
          </a:ln>
        </p:spPr>
        <p:txBody>
          <a:bodyPr wrap="square" lIns="0" tIns="0" rIns="0" bIns="0" rtlCol="0"/>
          <a:lstStyle/>
          <a:p>
            <a:endParaRPr/>
          </a:p>
        </p:txBody>
      </p:sp>
      <p:sp>
        <p:nvSpPr>
          <p:cNvPr id="376" name="object 376"/>
          <p:cNvSpPr/>
          <p:nvPr/>
        </p:nvSpPr>
        <p:spPr>
          <a:xfrm>
            <a:off x="3921633" y="1836420"/>
            <a:ext cx="0" cy="66040"/>
          </a:xfrm>
          <a:custGeom>
            <a:avLst/>
            <a:gdLst/>
            <a:ahLst/>
            <a:cxnLst/>
            <a:rect l="l" t="t" r="r" b="b"/>
            <a:pathLst>
              <a:path h="66039">
                <a:moveTo>
                  <a:pt x="0" y="0"/>
                </a:moveTo>
                <a:lnTo>
                  <a:pt x="0" y="65531"/>
                </a:lnTo>
              </a:path>
            </a:pathLst>
          </a:custGeom>
          <a:ln w="38862">
            <a:solidFill>
              <a:srgbClr val="AEBFD4"/>
            </a:solidFill>
          </a:ln>
        </p:spPr>
        <p:txBody>
          <a:bodyPr wrap="square" lIns="0" tIns="0" rIns="0" bIns="0" rtlCol="0"/>
          <a:lstStyle/>
          <a:p>
            <a:endParaRPr/>
          </a:p>
        </p:txBody>
      </p:sp>
      <p:sp>
        <p:nvSpPr>
          <p:cNvPr id="377" name="object 377"/>
          <p:cNvSpPr/>
          <p:nvPr/>
        </p:nvSpPr>
        <p:spPr>
          <a:xfrm>
            <a:off x="3991736" y="1785366"/>
            <a:ext cx="0" cy="67310"/>
          </a:xfrm>
          <a:custGeom>
            <a:avLst/>
            <a:gdLst/>
            <a:ahLst/>
            <a:cxnLst/>
            <a:rect l="l" t="t" r="r" b="b"/>
            <a:pathLst>
              <a:path h="67310">
                <a:moveTo>
                  <a:pt x="0" y="0"/>
                </a:moveTo>
                <a:lnTo>
                  <a:pt x="0" y="67055"/>
                </a:lnTo>
              </a:path>
            </a:pathLst>
          </a:custGeom>
          <a:ln w="38862">
            <a:solidFill>
              <a:srgbClr val="AEBFD4"/>
            </a:solidFill>
          </a:ln>
        </p:spPr>
        <p:txBody>
          <a:bodyPr wrap="square" lIns="0" tIns="0" rIns="0" bIns="0" rtlCol="0"/>
          <a:lstStyle/>
          <a:p>
            <a:endParaRPr/>
          </a:p>
        </p:txBody>
      </p:sp>
      <p:sp>
        <p:nvSpPr>
          <p:cNvPr id="378" name="object 378"/>
          <p:cNvSpPr/>
          <p:nvPr/>
        </p:nvSpPr>
        <p:spPr>
          <a:xfrm>
            <a:off x="4061840" y="1762505"/>
            <a:ext cx="0" cy="70485"/>
          </a:xfrm>
          <a:custGeom>
            <a:avLst/>
            <a:gdLst/>
            <a:ahLst/>
            <a:cxnLst/>
            <a:rect l="l" t="t" r="r" b="b"/>
            <a:pathLst>
              <a:path h="70485">
                <a:moveTo>
                  <a:pt x="0" y="0"/>
                </a:moveTo>
                <a:lnTo>
                  <a:pt x="0" y="70103"/>
                </a:lnTo>
              </a:path>
            </a:pathLst>
          </a:custGeom>
          <a:ln w="38862">
            <a:solidFill>
              <a:srgbClr val="AEBFD4"/>
            </a:solidFill>
          </a:ln>
        </p:spPr>
        <p:txBody>
          <a:bodyPr wrap="square" lIns="0" tIns="0" rIns="0" bIns="0" rtlCol="0"/>
          <a:lstStyle/>
          <a:p>
            <a:endParaRPr/>
          </a:p>
        </p:txBody>
      </p:sp>
      <p:sp>
        <p:nvSpPr>
          <p:cNvPr id="379" name="object 379"/>
          <p:cNvSpPr/>
          <p:nvPr/>
        </p:nvSpPr>
        <p:spPr>
          <a:xfrm>
            <a:off x="4132326" y="1767839"/>
            <a:ext cx="0" cy="73660"/>
          </a:xfrm>
          <a:custGeom>
            <a:avLst/>
            <a:gdLst/>
            <a:ahLst/>
            <a:cxnLst/>
            <a:rect l="l" t="t" r="r" b="b"/>
            <a:pathLst>
              <a:path h="73660">
                <a:moveTo>
                  <a:pt x="0" y="0"/>
                </a:moveTo>
                <a:lnTo>
                  <a:pt x="0" y="73151"/>
                </a:lnTo>
              </a:path>
            </a:pathLst>
          </a:custGeom>
          <a:ln w="38100">
            <a:solidFill>
              <a:srgbClr val="AEBFD4"/>
            </a:solidFill>
          </a:ln>
        </p:spPr>
        <p:txBody>
          <a:bodyPr wrap="square" lIns="0" tIns="0" rIns="0" bIns="0" rtlCol="0"/>
          <a:lstStyle/>
          <a:p>
            <a:endParaRPr/>
          </a:p>
        </p:txBody>
      </p:sp>
      <p:sp>
        <p:nvSpPr>
          <p:cNvPr id="380" name="object 380"/>
          <p:cNvSpPr/>
          <p:nvPr/>
        </p:nvSpPr>
        <p:spPr>
          <a:xfrm>
            <a:off x="4202810" y="1787651"/>
            <a:ext cx="0" cy="73660"/>
          </a:xfrm>
          <a:custGeom>
            <a:avLst/>
            <a:gdLst/>
            <a:ahLst/>
            <a:cxnLst/>
            <a:rect l="l" t="t" r="r" b="b"/>
            <a:pathLst>
              <a:path h="73660">
                <a:moveTo>
                  <a:pt x="0" y="0"/>
                </a:moveTo>
                <a:lnTo>
                  <a:pt x="0" y="73151"/>
                </a:lnTo>
              </a:path>
            </a:pathLst>
          </a:custGeom>
          <a:ln w="38862">
            <a:solidFill>
              <a:srgbClr val="AEBFD4"/>
            </a:solidFill>
          </a:ln>
        </p:spPr>
        <p:txBody>
          <a:bodyPr wrap="square" lIns="0" tIns="0" rIns="0" bIns="0" rtlCol="0"/>
          <a:lstStyle/>
          <a:p>
            <a:endParaRPr/>
          </a:p>
        </p:txBody>
      </p:sp>
      <p:sp>
        <p:nvSpPr>
          <p:cNvPr id="381" name="object 381"/>
          <p:cNvSpPr/>
          <p:nvPr/>
        </p:nvSpPr>
        <p:spPr>
          <a:xfrm>
            <a:off x="4272915" y="1792223"/>
            <a:ext cx="0" cy="71755"/>
          </a:xfrm>
          <a:custGeom>
            <a:avLst/>
            <a:gdLst/>
            <a:ahLst/>
            <a:cxnLst/>
            <a:rect l="l" t="t" r="r" b="b"/>
            <a:pathLst>
              <a:path h="71755">
                <a:moveTo>
                  <a:pt x="0" y="0"/>
                </a:moveTo>
                <a:lnTo>
                  <a:pt x="0" y="71627"/>
                </a:lnTo>
              </a:path>
            </a:pathLst>
          </a:custGeom>
          <a:ln w="38862">
            <a:solidFill>
              <a:srgbClr val="AEBFD4"/>
            </a:solidFill>
          </a:ln>
        </p:spPr>
        <p:txBody>
          <a:bodyPr wrap="square" lIns="0" tIns="0" rIns="0" bIns="0" rtlCol="0"/>
          <a:lstStyle/>
          <a:p>
            <a:endParaRPr/>
          </a:p>
        </p:txBody>
      </p:sp>
      <p:sp>
        <p:nvSpPr>
          <p:cNvPr id="382" name="object 382"/>
          <p:cNvSpPr/>
          <p:nvPr/>
        </p:nvSpPr>
        <p:spPr>
          <a:xfrm>
            <a:off x="4343019" y="1790700"/>
            <a:ext cx="0" cy="71755"/>
          </a:xfrm>
          <a:custGeom>
            <a:avLst/>
            <a:gdLst/>
            <a:ahLst/>
            <a:cxnLst/>
            <a:rect l="l" t="t" r="r" b="b"/>
            <a:pathLst>
              <a:path h="71755">
                <a:moveTo>
                  <a:pt x="0" y="0"/>
                </a:moveTo>
                <a:lnTo>
                  <a:pt x="0" y="71627"/>
                </a:lnTo>
              </a:path>
            </a:pathLst>
          </a:custGeom>
          <a:ln w="38862">
            <a:solidFill>
              <a:srgbClr val="AEBFD4"/>
            </a:solidFill>
          </a:ln>
        </p:spPr>
        <p:txBody>
          <a:bodyPr wrap="square" lIns="0" tIns="0" rIns="0" bIns="0" rtlCol="0"/>
          <a:lstStyle/>
          <a:p>
            <a:endParaRPr/>
          </a:p>
        </p:txBody>
      </p:sp>
      <p:sp>
        <p:nvSpPr>
          <p:cNvPr id="383" name="object 383"/>
          <p:cNvSpPr/>
          <p:nvPr/>
        </p:nvSpPr>
        <p:spPr>
          <a:xfrm>
            <a:off x="4413503" y="1810511"/>
            <a:ext cx="0" cy="71755"/>
          </a:xfrm>
          <a:custGeom>
            <a:avLst/>
            <a:gdLst/>
            <a:ahLst/>
            <a:cxnLst/>
            <a:rect l="l" t="t" r="r" b="b"/>
            <a:pathLst>
              <a:path h="71755">
                <a:moveTo>
                  <a:pt x="0" y="0"/>
                </a:moveTo>
                <a:lnTo>
                  <a:pt x="0" y="71627"/>
                </a:lnTo>
              </a:path>
            </a:pathLst>
          </a:custGeom>
          <a:ln w="38100">
            <a:solidFill>
              <a:srgbClr val="AEBFD4"/>
            </a:solidFill>
          </a:ln>
        </p:spPr>
        <p:txBody>
          <a:bodyPr wrap="square" lIns="0" tIns="0" rIns="0" bIns="0" rtlCol="0"/>
          <a:lstStyle/>
          <a:p>
            <a:endParaRPr/>
          </a:p>
        </p:txBody>
      </p:sp>
      <p:sp>
        <p:nvSpPr>
          <p:cNvPr id="384" name="object 384"/>
          <p:cNvSpPr/>
          <p:nvPr/>
        </p:nvSpPr>
        <p:spPr>
          <a:xfrm>
            <a:off x="4483989" y="1818132"/>
            <a:ext cx="0" cy="70485"/>
          </a:xfrm>
          <a:custGeom>
            <a:avLst/>
            <a:gdLst/>
            <a:ahLst/>
            <a:cxnLst/>
            <a:rect l="l" t="t" r="r" b="b"/>
            <a:pathLst>
              <a:path h="70485">
                <a:moveTo>
                  <a:pt x="0" y="0"/>
                </a:moveTo>
                <a:lnTo>
                  <a:pt x="0" y="70103"/>
                </a:lnTo>
              </a:path>
            </a:pathLst>
          </a:custGeom>
          <a:ln w="38862">
            <a:solidFill>
              <a:srgbClr val="AEBFD4"/>
            </a:solidFill>
          </a:ln>
        </p:spPr>
        <p:txBody>
          <a:bodyPr wrap="square" lIns="0" tIns="0" rIns="0" bIns="0" rtlCol="0"/>
          <a:lstStyle/>
          <a:p>
            <a:endParaRPr/>
          </a:p>
        </p:txBody>
      </p:sp>
      <p:sp>
        <p:nvSpPr>
          <p:cNvPr id="385" name="object 385"/>
          <p:cNvSpPr/>
          <p:nvPr/>
        </p:nvSpPr>
        <p:spPr>
          <a:xfrm>
            <a:off x="4554092" y="1821179"/>
            <a:ext cx="0" cy="69850"/>
          </a:xfrm>
          <a:custGeom>
            <a:avLst/>
            <a:gdLst/>
            <a:ahLst/>
            <a:cxnLst/>
            <a:rect l="l" t="t" r="r" b="b"/>
            <a:pathLst>
              <a:path h="69850">
                <a:moveTo>
                  <a:pt x="0" y="0"/>
                </a:moveTo>
                <a:lnTo>
                  <a:pt x="0" y="69342"/>
                </a:lnTo>
              </a:path>
            </a:pathLst>
          </a:custGeom>
          <a:ln w="38862">
            <a:solidFill>
              <a:srgbClr val="AEBFD4"/>
            </a:solidFill>
          </a:ln>
        </p:spPr>
        <p:txBody>
          <a:bodyPr wrap="square" lIns="0" tIns="0" rIns="0" bIns="0" rtlCol="0"/>
          <a:lstStyle/>
          <a:p>
            <a:endParaRPr/>
          </a:p>
        </p:txBody>
      </p:sp>
      <p:sp>
        <p:nvSpPr>
          <p:cNvPr id="386" name="object 386"/>
          <p:cNvSpPr/>
          <p:nvPr/>
        </p:nvSpPr>
        <p:spPr>
          <a:xfrm>
            <a:off x="4624196" y="1816607"/>
            <a:ext cx="0" cy="70485"/>
          </a:xfrm>
          <a:custGeom>
            <a:avLst/>
            <a:gdLst/>
            <a:ahLst/>
            <a:cxnLst/>
            <a:rect l="l" t="t" r="r" b="b"/>
            <a:pathLst>
              <a:path h="70485">
                <a:moveTo>
                  <a:pt x="0" y="0"/>
                </a:moveTo>
                <a:lnTo>
                  <a:pt x="0" y="70103"/>
                </a:lnTo>
              </a:path>
            </a:pathLst>
          </a:custGeom>
          <a:ln w="38862">
            <a:solidFill>
              <a:srgbClr val="AEBFD4"/>
            </a:solidFill>
          </a:ln>
        </p:spPr>
        <p:txBody>
          <a:bodyPr wrap="square" lIns="0" tIns="0" rIns="0" bIns="0" rtlCol="0"/>
          <a:lstStyle/>
          <a:p>
            <a:endParaRPr/>
          </a:p>
        </p:txBody>
      </p:sp>
      <p:sp>
        <p:nvSpPr>
          <p:cNvPr id="387" name="object 387"/>
          <p:cNvSpPr/>
          <p:nvPr/>
        </p:nvSpPr>
        <p:spPr>
          <a:xfrm>
            <a:off x="4694682" y="1809750"/>
            <a:ext cx="0" cy="71120"/>
          </a:xfrm>
          <a:custGeom>
            <a:avLst/>
            <a:gdLst/>
            <a:ahLst/>
            <a:cxnLst/>
            <a:rect l="l" t="t" r="r" b="b"/>
            <a:pathLst>
              <a:path h="71119">
                <a:moveTo>
                  <a:pt x="0" y="0"/>
                </a:moveTo>
                <a:lnTo>
                  <a:pt x="0" y="70866"/>
                </a:lnTo>
              </a:path>
            </a:pathLst>
          </a:custGeom>
          <a:ln w="38100">
            <a:solidFill>
              <a:srgbClr val="AEBFD4"/>
            </a:solidFill>
          </a:ln>
        </p:spPr>
        <p:txBody>
          <a:bodyPr wrap="square" lIns="0" tIns="0" rIns="0" bIns="0" rtlCol="0"/>
          <a:lstStyle/>
          <a:p>
            <a:endParaRPr/>
          </a:p>
        </p:txBody>
      </p:sp>
      <p:sp>
        <p:nvSpPr>
          <p:cNvPr id="388" name="object 388"/>
          <p:cNvSpPr/>
          <p:nvPr/>
        </p:nvSpPr>
        <p:spPr>
          <a:xfrm>
            <a:off x="4765166" y="1802129"/>
            <a:ext cx="0" cy="71755"/>
          </a:xfrm>
          <a:custGeom>
            <a:avLst/>
            <a:gdLst/>
            <a:ahLst/>
            <a:cxnLst/>
            <a:rect l="l" t="t" r="r" b="b"/>
            <a:pathLst>
              <a:path h="71755">
                <a:moveTo>
                  <a:pt x="0" y="0"/>
                </a:moveTo>
                <a:lnTo>
                  <a:pt x="0" y="71627"/>
                </a:lnTo>
              </a:path>
            </a:pathLst>
          </a:custGeom>
          <a:ln w="38862">
            <a:solidFill>
              <a:srgbClr val="AEBFD4"/>
            </a:solidFill>
          </a:ln>
        </p:spPr>
        <p:txBody>
          <a:bodyPr wrap="square" lIns="0" tIns="0" rIns="0" bIns="0" rtlCol="0"/>
          <a:lstStyle/>
          <a:p>
            <a:endParaRPr/>
          </a:p>
        </p:txBody>
      </p:sp>
      <p:sp>
        <p:nvSpPr>
          <p:cNvPr id="389" name="object 389"/>
          <p:cNvSpPr/>
          <p:nvPr/>
        </p:nvSpPr>
        <p:spPr>
          <a:xfrm>
            <a:off x="4835271" y="1795272"/>
            <a:ext cx="0" cy="70485"/>
          </a:xfrm>
          <a:custGeom>
            <a:avLst/>
            <a:gdLst/>
            <a:ahLst/>
            <a:cxnLst/>
            <a:rect l="l" t="t" r="r" b="b"/>
            <a:pathLst>
              <a:path h="70485">
                <a:moveTo>
                  <a:pt x="0" y="0"/>
                </a:moveTo>
                <a:lnTo>
                  <a:pt x="0" y="70103"/>
                </a:lnTo>
              </a:path>
            </a:pathLst>
          </a:custGeom>
          <a:ln w="38862">
            <a:solidFill>
              <a:srgbClr val="AEBFD4"/>
            </a:solidFill>
          </a:ln>
        </p:spPr>
        <p:txBody>
          <a:bodyPr wrap="square" lIns="0" tIns="0" rIns="0" bIns="0" rtlCol="0"/>
          <a:lstStyle/>
          <a:p>
            <a:endParaRPr/>
          </a:p>
        </p:txBody>
      </p:sp>
      <p:sp>
        <p:nvSpPr>
          <p:cNvPr id="390" name="object 390"/>
          <p:cNvSpPr/>
          <p:nvPr/>
        </p:nvSpPr>
        <p:spPr>
          <a:xfrm>
            <a:off x="4905375" y="1783842"/>
            <a:ext cx="0" cy="71755"/>
          </a:xfrm>
          <a:custGeom>
            <a:avLst/>
            <a:gdLst/>
            <a:ahLst/>
            <a:cxnLst/>
            <a:rect l="l" t="t" r="r" b="b"/>
            <a:pathLst>
              <a:path h="71755">
                <a:moveTo>
                  <a:pt x="0" y="0"/>
                </a:moveTo>
                <a:lnTo>
                  <a:pt x="0" y="71627"/>
                </a:lnTo>
              </a:path>
            </a:pathLst>
          </a:custGeom>
          <a:ln w="38862">
            <a:solidFill>
              <a:srgbClr val="AEBFD4"/>
            </a:solidFill>
          </a:ln>
        </p:spPr>
        <p:txBody>
          <a:bodyPr wrap="square" lIns="0" tIns="0" rIns="0" bIns="0" rtlCol="0"/>
          <a:lstStyle/>
          <a:p>
            <a:endParaRPr/>
          </a:p>
        </p:txBody>
      </p:sp>
      <p:sp>
        <p:nvSpPr>
          <p:cNvPr id="391" name="object 391"/>
          <p:cNvSpPr/>
          <p:nvPr/>
        </p:nvSpPr>
        <p:spPr>
          <a:xfrm>
            <a:off x="4975859" y="1772411"/>
            <a:ext cx="0" cy="71755"/>
          </a:xfrm>
          <a:custGeom>
            <a:avLst/>
            <a:gdLst/>
            <a:ahLst/>
            <a:cxnLst/>
            <a:rect l="l" t="t" r="r" b="b"/>
            <a:pathLst>
              <a:path h="71755">
                <a:moveTo>
                  <a:pt x="0" y="0"/>
                </a:moveTo>
                <a:lnTo>
                  <a:pt x="0" y="71627"/>
                </a:lnTo>
              </a:path>
            </a:pathLst>
          </a:custGeom>
          <a:ln w="38100">
            <a:solidFill>
              <a:srgbClr val="AEBFD4"/>
            </a:solidFill>
          </a:ln>
        </p:spPr>
        <p:txBody>
          <a:bodyPr wrap="square" lIns="0" tIns="0" rIns="0" bIns="0" rtlCol="0"/>
          <a:lstStyle/>
          <a:p>
            <a:endParaRPr/>
          </a:p>
        </p:txBody>
      </p:sp>
      <p:sp>
        <p:nvSpPr>
          <p:cNvPr id="392" name="object 392"/>
          <p:cNvSpPr/>
          <p:nvPr/>
        </p:nvSpPr>
        <p:spPr>
          <a:xfrm>
            <a:off x="5046345" y="1762505"/>
            <a:ext cx="0" cy="72390"/>
          </a:xfrm>
          <a:custGeom>
            <a:avLst/>
            <a:gdLst/>
            <a:ahLst/>
            <a:cxnLst/>
            <a:rect l="l" t="t" r="r" b="b"/>
            <a:pathLst>
              <a:path h="72389">
                <a:moveTo>
                  <a:pt x="0" y="0"/>
                </a:moveTo>
                <a:lnTo>
                  <a:pt x="0" y="72390"/>
                </a:lnTo>
              </a:path>
            </a:pathLst>
          </a:custGeom>
          <a:ln w="38862">
            <a:solidFill>
              <a:srgbClr val="AEBFD4"/>
            </a:solidFill>
          </a:ln>
        </p:spPr>
        <p:txBody>
          <a:bodyPr wrap="square" lIns="0" tIns="0" rIns="0" bIns="0" rtlCol="0"/>
          <a:lstStyle/>
          <a:p>
            <a:endParaRPr/>
          </a:p>
        </p:txBody>
      </p:sp>
      <p:sp>
        <p:nvSpPr>
          <p:cNvPr id="393" name="object 393"/>
          <p:cNvSpPr/>
          <p:nvPr/>
        </p:nvSpPr>
        <p:spPr>
          <a:xfrm>
            <a:off x="5116448" y="1756410"/>
            <a:ext cx="0" cy="73660"/>
          </a:xfrm>
          <a:custGeom>
            <a:avLst/>
            <a:gdLst/>
            <a:ahLst/>
            <a:cxnLst/>
            <a:rect l="l" t="t" r="r" b="b"/>
            <a:pathLst>
              <a:path h="73660">
                <a:moveTo>
                  <a:pt x="0" y="0"/>
                </a:moveTo>
                <a:lnTo>
                  <a:pt x="0" y="73151"/>
                </a:lnTo>
              </a:path>
            </a:pathLst>
          </a:custGeom>
          <a:ln w="38862">
            <a:solidFill>
              <a:srgbClr val="AEBFD4"/>
            </a:solidFill>
          </a:ln>
        </p:spPr>
        <p:txBody>
          <a:bodyPr wrap="square" lIns="0" tIns="0" rIns="0" bIns="0" rtlCol="0"/>
          <a:lstStyle/>
          <a:p>
            <a:endParaRPr/>
          </a:p>
        </p:txBody>
      </p:sp>
      <p:sp>
        <p:nvSpPr>
          <p:cNvPr id="394" name="object 394"/>
          <p:cNvSpPr/>
          <p:nvPr/>
        </p:nvSpPr>
        <p:spPr>
          <a:xfrm>
            <a:off x="5186553" y="1749551"/>
            <a:ext cx="0" cy="72390"/>
          </a:xfrm>
          <a:custGeom>
            <a:avLst/>
            <a:gdLst/>
            <a:ahLst/>
            <a:cxnLst/>
            <a:rect l="l" t="t" r="r" b="b"/>
            <a:pathLst>
              <a:path h="72389">
                <a:moveTo>
                  <a:pt x="0" y="0"/>
                </a:moveTo>
                <a:lnTo>
                  <a:pt x="0" y="72390"/>
                </a:lnTo>
              </a:path>
            </a:pathLst>
          </a:custGeom>
          <a:ln w="38862">
            <a:solidFill>
              <a:srgbClr val="AEBFD4"/>
            </a:solidFill>
          </a:ln>
        </p:spPr>
        <p:txBody>
          <a:bodyPr wrap="square" lIns="0" tIns="0" rIns="0" bIns="0" rtlCol="0"/>
          <a:lstStyle/>
          <a:p>
            <a:endParaRPr/>
          </a:p>
        </p:txBody>
      </p:sp>
      <p:sp>
        <p:nvSpPr>
          <p:cNvPr id="395" name="object 395"/>
          <p:cNvSpPr/>
          <p:nvPr/>
        </p:nvSpPr>
        <p:spPr>
          <a:xfrm>
            <a:off x="5256657" y="1741170"/>
            <a:ext cx="0" cy="72390"/>
          </a:xfrm>
          <a:custGeom>
            <a:avLst/>
            <a:gdLst/>
            <a:ahLst/>
            <a:cxnLst/>
            <a:rect l="l" t="t" r="r" b="b"/>
            <a:pathLst>
              <a:path h="72389">
                <a:moveTo>
                  <a:pt x="0" y="0"/>
                </a:moveTo>
                <a:lnTo>
                  <a:pt x="0" y="72390"/>
                </a:lnTo>
              </a:path>
            </a:pathLst>
          </a:custGeom>
          <a:ln w="38862">
            <a:solidFill>
              <a:srgbClr val="AEBFD4"/>
            </a:solidFill>
          </a:ln>
        </p:spPr>
        <p:txBody>
          <a:bodyPr wrap="square" lIns="0" tIns="0" rIns="0" bIns="0" rtlCol="0"/>
          <a:lstStyle/>
          <a:p>
            <a:endParaRPr/>
          </a:p>
        </p:txBody>
      </p:sp>
      <p:sp>
        <p:nvSpPr>
          <p:cNvPr id="396" name="object 396"/>
          <p:cNvSpPr/>
          <p:nvPr/>
        </p:nvSpPr>
        <p:spPr>
          <a:xfrm>
            <a:off x="5327522" y="1732026"/>
            <a:ext cx="0" cy="74930"/>
          </a:xfrm>
          <a:custGeom>
            <a:avLst/>
            <a:gdLst/>
            <a:ahLst/>
            <a:cxnLst/>
            <a:rect l="l" t="t" r="r" b="b"/>
            <a:pathLst>
              <a:path h="74930">
                <a:moveTo>
                  <a:pt x="0" y="0"/>
                </a:moveTo>
                <a:lnTo>
                  <a:pt x="0" y="74674"/>
                </a:lnTo>
              </a:path>
            </a:pathLst>
          </a:custGeom>
          <a:ln w="38862">
            <a:solidFill>
              <a:srgbClr val="AEBFD4"/>
            </a:solidFill>
          </a:ln>
        </p:spPr>
        <p:txBody>
          <a:bodyPr wrap="square" lIns="0" tIns="0" rIns="0" bIns="0" rtlCol="0"/>
          <a:lstStyle/>
          <a:p>
            <a:endParaRPr/>
          </a:p>
        </p:txBody>
      </p:sp>
      <p:sp>
        <p:nvSpPr>
          <p:cNvPr id="397" name="object 397"/>
          <p:cNvSpPr/>
          <p:nvPr/>
        </p:nvSpPr>
        <p:spPr>
          <a:xfrm>
            <a:off x="5397627" y="1730501"/>
            <a:ext cx="0" cy="74930"/>
          </a:xfrm>
          <a:custGeom>
            <a:avLst/>
            <a:gdLst/>
            <a:ahLst/>
            <a:cxnLst/>
            <a:rect l="l" t="t" r="r" b="b"/>
            <a:pathLst>
              <a:path h="74930">
                <a:moveTo>
                  <a:pt x="0" y="0"/>
                </a:moveTo>
                <a:lnTo>
                  <a:pt x="0" y="74675"/>
                </a:lnTo>
              </a:path>
            </a:pathLst>
          </a:custGeom>
          <a:ln w="38862">
            <a:solidFill>
              <a:srgbClr val="AEBFD4"/>
            </a:solidFill>
          </a:ln>
        </p:spPr>
        <p:txBody>
          <a:bodyPr wrap="square" lIns="0" tIns="0" rIns="0" bIns="0" rtlCol="0"/>
          <a:lstStyle/>
          <a:p>
            <a:endParaRPr/>
          </a:p>
        </p:txBody>
      </p:sp>
      <p:sp>
        <p:nvSpPr>
          <p:cNvPr id="398" name="object 398"/>
          <p:cNvSpPr/>
          <p:nvPr/>
        </p:nvSpPr>
        <p:spPr>
          <a:xfrm>
            <a:off x="5467730" y="1730501"/>
            <a:ext cx="0" cy="74930"/>
          </a:xfrm>
          <a:custGeom>
            <a:avLst/>
            <a:gdLst/>
            <a:ahLst/>
            <a:cxnLst/>
            <a:rect l="l" t="t" r="r" b="b"/>
            <a:pathLst>
              <a:path h="74930">
                <a:moveTo>
                  <a:pt x="0" y="0"/>
                </a:moveTo>
                <a:lnTo>
                  <a:pt x="0" y="74675"/>
                </a:lnTo>
              </a:path>
            </a:pathLst>
          </a:custGeom>
          <a:ln w="38862">
            <a:solidFill>
              <a:srgbClr val="AEBFD4"/>
            </a:solidFill>
          </a:ln>
        </p:spPr>
        <p:txBody>
          <a:bodyPr wrap="square" lIns="0" tIns="0" rIns="0" bIns="0" rtlCol="0"/>
          <a:lstStyle/>
          <a:p>
            <a:endParaRPr/>
          </a:p>
        </p:txBody>
      </p:sp>
      <p:sp>
        <p:nvSpPr>
          <p:cNvPr id="399" name="object 399"/>
          <p:cNvSpPr/>
          <p:nvPr/>
        </p:nvSpPr>
        <p:spPr>
          <a:xfrm>
            <a:off x="5537834" y="1726692"/>
            <a:ext cx="0" cy="75565"/>
          </a:xfrm>
          <a:custGeom>
            <a:avLst/>
            <a:gdLst/>
            <a:ahLst/>
            <a:cxnLst/>
            <a:rect l="l" t="t" r="r" b="b"/>
            <a:pathLst>
              <a:path h="75564">
                <a:moveTo>
                  <a:pt x="0" y="0"/>
                </a:moveTo>
                <a:lnTo>
                  <a:pt x="0" y="75438"/>
                </a:lnTo>
              </a:path>
            </a:pathLst>
          </a:custGeom>
          <a:ln w="38862">
            <a:solidFill>
              <a:srgbClr val="AEBFD4"/>
            </a:solidFill>
          </a:ln>
        </p:spPr>
        <p:txBody>
          <a:bodyPr wrap="square" lIns="0" tIns="0" rIns="0" bIns="0" rtlCol="0"/>
          <a:lstStyle/>
          <a:p>
            <a:endParaRPr/>
          </a:p>
        </p:txBody>
      </p:sp>
      <p:sp>
        <p:nvSpPr>
          <p:cNvPr id="400" name="object 400"/>
          <p:cNvSpPr/>
          <p:nvPr/>
        </p:nvSpPr>
        <p:spPr>
          <a:xfrm>
            <a:off x="5608320" y="1722120"/>
            <a:ext cx="0" cy="76200"/>
          </a:xfrm>
          <a:custGeom>
            <a:avLst/>
            <a:gdLst/>
            <a:ahLst/>
            <a:cxnLst/>
            <a:rect l="l" t="t" r="r" b="b"/>
            <a:pathLst>
              <a:path h="76200">
                <a:moveTo>
                  <a:pt x="0" y="0"/>
                </a:moveTo>
                <a:lnTo>
                  <a:pt x="0" y="76200"/>
                </a:lnTo>
              </a:path>
            </a:pathLst>
          </a:custGeom>
          <a:ln w="38100">
            <a:solidFill>
              <a:srgbClr val="AEBFD4"/>
            </a:solidFill>
          </a:ln>
        </p:spPr>
        <p:txBody>
          <a:bodyPr wrap="square" lIns="0" tIns="0" rIns="0" bIns="0" rtlCol="0"/>
          <a:lstStyle/>
          <a:p>
            <a:endParaRPr/>
          </a:p>
        </p:txBody>
      </p:sp>
      <p:sp>
        <p:nvSpPr>
          <p:cNvPr id="401" name="object 401"/>
          <p:cNvSpPr/>
          <p:nvPr/>
        </p:nvSpPr>
        <p:spPr>
          <a:xfrm>
            <a:off x="5678804" y="1713738"/>
            <a:ext cx="0" cy="77470"/>
          </a:xfrm>
          <a:custGeom>
            <a:avLst/>
            <a:gdLst/>
            <a:ahLst/>
            <a:cxnLst/>
            <a:rect l="l" t="t" r="r" b="b"/>
            <a:pathLst>
              <a:path h="77469">
                <a:moveTo>
                  <a:pt x="0" y="0"/>
                </a:moveTo>
                <a:lnTo>
                  <a:pt x="0" y="76961"/>
                </a:lnTo>
              </a:path>
            </a:pathLst>
          </a:custGeom>
          <a:ln w="38862">
            <a:solidFill>
              <a:srgbClr val="AEBFD4"/>
            </a:solidFill>
          </a:ln>
        </p:spPr>
        <p:txBody>
          <a:bodyPr wrap="square" lIns="0" tIns="0" rIns="0" bIns="0" rtlCol="0"/>
          <a:lstStyle/>
          <a:p>
            <a:endParaRPr/>
          </a:p>
        </p:txBody>
      </p:sp>
      <p:sp>
        <p:nvSpPr>
          <p:cNvPr id="402" name="object 402"/>
          <p:cNvSpPr/>
          <p:nvPr/>
        </p:nvSpPr>
        <p:spPr>
          <a:xfrm>
            <a:off x="5748909" y="1706117"/>
            <a:ext cx="0" cy="76200"/>
          </a:xfrm>
          <a:custGeom>
            <a:avLst/>
            <a:gdLst/>
            <a:ahLst/>
            <a:cxnLst/>
            <a:rect l="l" t="t" r="r" b="b"/>
            <a:pathLst>
              <a:path h="76200">
                <a:moveTo>
                  <a:pt x="0" y="0"/>
                </a:moveTo>
                <a:lnTo>
                  <a:pt x="0" y="76200"/>
                </a:lnTo>
              </a:path>
            </a:pathLst>
          </a:custGeom>
          <a:ln w="38862">
            <a:solidFill>
              <a:srgbClr val="AEBFD4"/>
            </a:solidFill>
          </a:ln>
        </p:spPr>
        <p:txBody>
          <a:bodyPr wrap="square" lIns="0" tIns="0" rIns="0" bIns="0" rtlCol="0"/>
          <a:lstStyle/>
          <a:p>
            <a:endParaRPr/>
          </a:p>
        </p:txBody>
      </p:sp>
      <p:sp>
        <p:nvSpPr>
          <p:cNvPr id="403" name="object 403"/>
          <p:cNvSpPr/>
          <p:nvPr/>
        </p:nvSpPr>
        <p:spPr>
          <a:xfrm>
            <a:off x="5819013" y="1697735"/>
            <a:ext cx="0" cy="78105"/>
          </a:xfrm>
          <a:custGeom>
            <a:avLst/>
            <a:gdLst/>
            <a:ahLst/>
            <a:cxnLst/>
            <a:rect l="l" t="t" r="r" b="b"/>
            <a:pathLst>
              <a:path h="78105">
                <a:moveTo>
                  <a:pt x="0" y="0"/>
                </a:moveTo>
                <a:lnTo>
                  <a:pt x="0" y="77724"/>
                </a:lnTo>
              </a:path>
            </a:pathLst>
          </a:custGeom>
          <a:ln w="38862">
            <a:solidFill>
              <a:srgbClr val="AEBFD4"/>
            </a:solidFill>
          </a:ln>
        </p:spPr>
        <p:txBody>
          <a:bodyPr wrap="square" lIns="0" tIns="0" rIns="0" bIns="0" rtlCol="0"/>
          <a:lstStyle/>
          <a:p>
            <a:endParaRPr/>
          </a:p>
        </p:txBody>
      </p:sp>
      <p:sp>
        <p:nvSpPr>
          <p:cNvPr id="404" name="object 404"/>
          <p:cNvSpPr/>
          <p:nvPr/>
        </p:nvSpPr>
        <p:spPr>
          <a:xfrm>
            <a:off x="5889497" y="1690877"/>
            <a:ext cx="0" cy="77470"/>
          </a:xfrm>
          <a:custGeom>
            <a:avLst/>
            <a:gdLst/>
            <a:ahLst/>
            <a:cxnLst/>
            <a:rect l="l" t="t" r="r" b="b"/>
            <a:pathLst>
              <a:path h="77469">
                <a:moveTo>
                  <a:pt x="0" y="0"/>
                </a:moveTo>
                <a:lnTo>
                  <a:pt x="0" y="76961"/>
                </a:lnTo>
              </a:path>
            </a:pathLst>
          </a:custGeom>
          <a:ln w="38100">
            <a:solidFill>
              <a:srgbClr val="AEBFD4"/>
            </a:solidFill>
          </a:ln>
        </p:spPr>
        <p:txBody>
          <a:bodyPr wrap="square" lIns="0" tIns="0" rIns="0" bIns="0" rtlCol="0"/>
          <a:lstStyle/>
          <a:p>
            <a:endParaRPr/>
          </a:p>
        </p:txBody>
      </p:sp>
      <p:sp>
        <p:nvSpPr>
          <p:cNvPr id="405" name="object 405"/>
          <p:cNvSpPr/>
          <p:nvPr/>
        </p:nvSpPr>
        <p:spPr>
          <a:xfrm>
            <a:off x="5959983" y="1684782"/>
            <a:ext cx="0" cy="78105"/>
          </a:xfrm>
          <a:custGeom>
            <a:avLst/>
            <a:gdLst/>
            <a:ahLst/>
            <a:cxnLst/>
            <a:rect l="l" t="t" r="r" b="b"/>
            <a:pathLst>
              <a:path h="78105">
                <a:moveTo>
                  <a:pt x="0" y="0"/>
                </a:moveTo>
                <a:lnTo>
                  <a:pt x="0" y="77724"/>
                </a:lnTo>
              </a:path>
            </a:pathLst>
          </a:custGeom>
          <a:ln w="38862">
            <a:solidFill>
              <a:srgbClr val="AEBFD4"/>
            </a:solidFill>
          </a:ln>
        </p:spPr>
        <p:txBody>
          <a:bodyPr wrap="square" lIns="0" tIns="0" rIns="0" bIns="0" rtlCol="0"/>
          <a:lstStyle/>
          <a:p>
            <a:endParaRPr/>
          </a:p>
        </p:txBody>
      </p:sp>
      <p:sp>
        <p:nvSpPr>
          <p:cNvPr id="406" name="object 406"/>
          <p:cNvSpPr/>
          <p:nvPr/>
        </p:nvSpPr>
        <p:spPr>
          <a:xfrm>
            <a:off x="6030086" y="1677923"/>
            <a:ext cx="0" cy="78740"/>
          </a:xfrm>
          <a:custGeom>
            <a:avLst/>
            <a:gdLst/>
            <a:ahLst/>
            <a:cxnLst/>
            <a:rect l="l" t="t" r="r" b="b"/>
            <a:pathLst>
              <a:path h="78739">
                <a:moveTo>
                  <a:pt x="0" y="0"/>
                </a:moveTo>
                <a:lnTo>
                  <a:pt x="0" y="78484"/>
                </a:lnTo>
              </a:path>
            </a:pathLst>
          </a:custGeom>
          <a:ln w="38862">
            <a:solidFill>
              <a:srgbClr val="AEBFD4"/>
            </a:solidFill>
          </a:ln>
        </p:spPr>
        <p:txBody>
          <a:bodyPr wrap="square" lIns="0" tIns="0" rIns="0" bIns="0" rtlCol="0"/>
          <a:lstStyle/>
          <a:p>
            <a:endParaRPr/>
          </a:p>
        </p:txBody>
      </p:sp>
      <p:sp>
        <p:nvSpPr>
          <p:cNvPr id="407" name="object 407"/>
          <p:cNvSpPr/>
          <p:nvPr/>
        </p:nvSpPr>
        <p:spPr>
          <a:xfrm>
            <a:off x="6100190" y="1671066"/>
            <a:ext cx="0" cy="78740"/>
          </a:xfrm>
          <a:custGeom>
            <a:avLst/>
            <a:gdLst/>
            <a:ahLst/>
            <a:cxnLst/>
            <a:rect l="l" t="t" r="r" b="b"/>
            <a:pathLst>
              <a:path h="78739">
                <a:moveTo>
                  <a:pt x="0" y="0"/>
                </a:moveTo>
                <a:lnTo>
                  <a:pt x="0" y="78485"/>
                </a:lnTo>
              </a:path>
            </a:pathLst>
          </a:custGeom>
          <a:ln w="38862">
            <a:solidFill>
              <a:srgbClr val="AEBFD4"/>
            </a:solidFill>
          </a:ln>
        </p:spPr>
        <p:txBody>
          <a:bodyPr wrap="square" lIns="0" tIns="0" rIns="0" bIns="0" rtlCol="0"/>
          <a:lstStyle/>
          <a:p>
            <a:endParaRPr/>
          </a:p>
        </p:txBody>
      </p:sp>
      <p:sp>
        <p:nvSpPr>
          <p:cNvPr id="408" name="object 408"/>
          <p:cNvSpPr/>
          <p:nvPr/>
        </p:nvSpPr>
        <p:spPr>
          <a:xfrm>
            <a:off x="6170676" y="1664970"/>
            <a:ext cx="0" cy="78740"/>
          </a:xfrm>
          <a:custGeom>
            <a:avLst/>
            <a:gdLst/>
            <a:ahLst/>
            <a:cxnLst/>
            <a:rect l="l" t="t" r="r" b="b"/>
            <a:pathLst>
              <a:path h="78739">
                <a:moveTo>
                  <a:pt x="0" y="0"/>
                </a:moveTo>
                <a:lnTo>
                  <a:pt x="0" y="78485"/>
                </a:lnTo>
              </a:path>
            </a:pathLst>
          </a:custGeom>
          <a:ln w="38100">
            <a:solidFill>
              <a:srgbClr val="AEBFD4"/>
            </a:solidFill>
          </a:ln>
        </p:spPr>
        <p:txBody>
          <a:bodyPr wrap="square" lIns="0" tIns="0" rIns="0" bIns="0" rtlCol="0"/>
          <a:lstStyle/>
          <a:p>
            <a:endParaRPr/>
          </a:p>
        </p:txBody>
      </p:sp>
      <p:sp>
        <p:nvSpPr>
          <p:cNvPr id="409" name="object 409"/>
          <p:cNvSpPr/>
          <p:nvPr/>
        </p:nvSpPr>
        <p:spPr>
          <a:xfrm>
            <a:off x="6241160" y="1658111"/>
            <a:ext cx="0" cy="78740"/>
          </a:xfrm>
          <a:custGeom>
            <a:avLst/>
            <a:gdLst/>
            <a:ahLst/>
            <a:cxnLst/>
            <a:rect l="l" t="t" r="r" b="b"/>
            <a:pathLst>
              <a:path h="78739">
                <a:moveTo>
                  <a:pt x="0" y="0"/>
                </a:moveTo>
                <a:lnTo>
                  <a:pt x="0" y="78487"/>
                </a:lnTo>
              </a:path>
            </a:pathLst>
          </a:custGeom>
          <a:ln w="38862">
            <a:solidFill>
              <a:srgbClr val="AEBFD4"/>
            </a:solidFill>
          </a:ln>
        </p:spPr>
        <p:txBody>
          <a:bodyPr wrap="square" lIns="0" tIns="0" rIns="0" bIns="0" rtlCol="0"/>
          <a:lstStyle/>
          <a:p>
            <a:endParaRPr/>
          </a:p>
        </p:txBody>
      </p:sp>
      <p:sp>
        <p:nvSpPr>
          <p:cNvPr id="410" name="object 410"/>
          <p:cNvSpPr/>
          <p:nvPr/>
        </p:nvSpPr>
        <p:spPr>
          <a:xfrm>
            <a:off x="6311265" y="1650492"/>
            <a:ext cx="0" cy="80010"/>
          </a:xfrm>
          <a:custGeom>
            <a:avLst/>
            <a:gdLst/>
            <a:ahLst/>
            <a:cxnLst/>
            <a:rect l="l" t="t" r="r" b="b"/>
            <a:pathLst>
              <a:path h="80010">
                <a:moveTo>
                  <a:pt x="0" y="0"/>
                </a:moveTo>
                <a:lnTo>
                  <a:pt x="0" y="80009"/>
                </a:lnTo>
              </a:path>
            </a:pathLst>
          </a:custGeom>
          <a:ln w="38862">
            <a:solidFill>
              <a:srgbClr val="AEBFD4"/>
            </a:solidFill>
          </a:ln>
        </p:spPr>
        <p:txBody>
          <a:bodyPr wrap="square" lIns="0" tIns="0" rIns="0" bIns="0" rtlCol="0"/>
          <a:lstStyle/>
          <a:p>
            <a:endParaRPr/>
          </a:p>
        </p:txBody>
      </p:sp>
      <p:sp>
        <p:nvSpPr>
          <p:cNvPr id="411" name="object 411"/>
          <p:cNvSpPr/>
          <p:nvPr/>
        </p:nvSpPr>
        <p:spPr>
          <a:xfrm>
            <a:off x="6381369" y="1643633"/>
            <a:ext cx="0" cy="80010"/>
          </a:xfrm>
          <a:custGeom>
            <a:avLst/>
            <a:gdLst/>
            <a:ahLst/>
            <a:cxnLst/>
            <a:rect l="l" t="t" r="r" b="b"/>
            <a:pathLst>
              <a:path h="80010">
                <a:moveTo>
                  <a:pt x="0" y="0"/>
                </a:moveTo>
                <a:lnTo>
                  <a:pt x="0" y="80009"/>
                </a:lnTo>
              </a:path>
            </a:pathLst>
          </a:custGeom>
          <a:ln w="38862">
            <a:solidFill>
              <a:srgbClr val="AEBFD4"/>
            </a:solidFill>
          </a:ln>
        </p:spPr>
        <p:txBody>
          <a:bodyPr wrap="square" lIns="0" tIns="0" rIns="0" bIns="0" rtlCol="0"/>
          <a:lstStyle/>
          <a:p>
            <a:endParaRPr/>
          </a:p>
        </p:txBody>
      </p:sp>
      <p:sp>
        <p:nvSpPr>
          <p:cNvPr id="412" name="object 412"/>
          <p:cNvSpPr/>
          <p:nvPr/>
        </p:nvSpPr>
        <p:spPr>
          <a:xfrm>
            <a:off x="6451472" y="1636776"/>
            <a:ext cx="0" cy="81280"/>
          </a:xfrm>
          <a:custGeom>
            <a:avLst/>
            <a:gdLst/>
            <a:ahLst/>
            <a:cxnLst/>
            <a:rect l="l" t="t" r="r" b="b"/>
            <a:pathLst>
              <a:path h="81280">
                <a:moveTo>
                  <a:pt x="0" y="0"/>
                </a:moveTo>
                <a:lnTo>
                  <a:pt x="0" y="80772"/>
                </a:lnTo>
              </a:path>
            </a:pathLst>
          </a:custGeom>
          <a:ln w="38862">
            <a:solidFill>
              <a:srgbClr val="AEBFD4"/>
            </a:solidFill>
          </a:ln>
        </p:spPr>
        <p:txBody>
          <a:bodyPr wrap="square" lIns="0" tIns="0" rIns="0" bIns="0" rtlCol="0"/>
          <a:lstStyle/>
          <a:p>
            <a:endParaRPr/>
          </a:p>
        </p:txBody>
      </p:sp>
      <p:sp>
        <p:nvSpPr>
          <p:cNvPr id="413" name="object 413"/>
          <p:cNvSpPr/>
          <p:nvPr/>
        </p:nvSpPr>
        <p:spPr>
          <a:xfrm>
            <a:off x="6516243" y="1629155"/>
            <a:ext cx="0" cy="81915"/>
          </a:xfrm>
          <a:custGeom>
            <a:avLst/>
            <a:gdLst/>
            <a:ahLst/>
            <a:cxnLst/>
            <a:rect l="l" t="t" r="r" b="b"/>
            <a:pathLst>
              <a:path h="81914">
                <a:moveTo>
                  <a:pt x="0" y="0"/>
                </a:moveTo>
                <a:lnTo>
                  <a:pt x="0" y="81533"/>
                </a:lnTo>
              </a:path>
            </a:pathLst>
          </a:custGeom>
          <a:ln w="26670">
            <a:solidFill>
              <a:srgbClr val="AEBFD4"/>
            </a:solidFill>
          </a:ln>
        </p:spPr>
        <p:txBody>
          <a:bodyPr wrap="square" lIns="0" tIns="0" rIns="0" bIns="0" rtlCol="0"/>
          <a:lstStyle/>
          <a:p>
            <a:endParaRPr/>
          </a:p>
        </p:txBody>
      </p:sp>
      <p:sp>
        <p:nvSpPr>
          <p:cNvPr id="414" name="object 414"/>
          <p:cNvSpPr/>
          <p:nvPr/>
        </p:nvSpPr>
        <p:spPr>
          <a:xfrm>
            <a:off x="2601467" y="1625346"/>
            <a:ext cx="3902710" cy="365760"/>
          </a:xfrm>
          <a:custGeom>
            <a:avLst/>
            <a:gdLst/>
            <a:ahLst/>
            <a:cxnLst/>
            <a:rect l="l" t="t" r="r" b="b"/>
            <a:pathLst>
              <a:path w="3902709" h="365760">
                <a:moveTo>
                  <a:pt x="31242" y="268224"/>
                </a:moveTo>
                <a:lnTo>
                  <a:pt x="0" y="362712"/>
                </a:lnTo>
                <a:lnTo>
                  <a:pt x="8382" y="365760"/>
                </a:lnTo>
                <a:lnTo>
                  <a:pt x="39624" y="271272"/>
                </a:lnTo>
                <a:lnTo>
                  <a:pt x="31242" y="268224"/>
                </a:lnTo>
                <a:close/>
              </a:path>
              <a:path w="3902709" h="365760">
                <a:moveTo>
                  <a:pt x="102108" y="221742"/>
                </a:moveTo>
                <a:lnTo>
                  <a:pt x="70866" y="267462"/>
                </a:lnTo>
                <a:lnTo>
                  <a:pt x="77724" y="272034"/>
                </a:lnTo>
                <a:lnTo>
                  <a:pt x="109728" y="226314"/>
                </a:lnTo>
                <a:lnTo>
                  <a:pt x="102108" y="221742"/>
                </a:lnTo>
                <a:close/>
              </a:path>
              <a:path w="3902709" h="365760">
                <a:moveTo>
                  <a:pt x="172212" y="167640"/>
                </a:moveTo>
                <a:lnTo>
                  <a:pt x="140970" y="221742"/>
                </a:lnTo>
                <a:lnTo>
                  <a:pt x="148590" y="226314"/>
                </a:lnTo>
                <a:lnTo>
                  <a:pt x="179832" y="172212"/>
                </a:lnTo>
                <a:lnTo>
                  <a:pt x="172212" y="167640"/>
                </a:lnTo>
                <a:close/>
              </a:path>
              <a:path w="3902709" h="365760">
                <a:moveTo>
                  <a:pt x="215646" y="165354"/>
                </a:moveTo>
                <a:lnTo>
                  <a:pt x="214122" y="173736"/>
                </a:lnTo>
                <a:lnTo>
                  <a:pt x="245364" y="179832"/>
                </a:lnTo>
                <a:lnTo>
                  <a:pt x="246888" y="171450"/>
                </a:lnTo>
                <a:lnTo>
                  <a:pt x="215646" y="165354"/>
                </a:lnTo>
                <a:close/>
              </a:path>
              <a:path w="3902709" h="365760">
                <a:moveTo>
                  <a:pt x="313182" y="117348"/>
                </a:moveTo>
                <a:lnTo>
                  <a:pt x="281178" y="173736"/>
                </a:lnTo>
                <a:lnTo>
                  <a:pt x="288798" y="177546"/>
                </a:lnTo>
                <a:lnTo>
                  <a:pt x="320802" y="121920"/>
                </a:lnTo>
                <a:lnTo>
                  <a:pt x="313182" y="117348"/>
                </a:lnTo>
                <a:close/>
              </a:path>
              <a:path w="3902709" h="365760">
                <a:moveTo>
                  <a:pt x="356616" y="115824"/>
                </a:moveTo>
                <a:lnTo>
                  <a:pt x="354330" y="123444"/>
                </a:lnTo>
                <a:lnTo>
                  <a:pt x="385572" y="134112"/>
                </a:lnTo>
                <a:lnTo>
                  <a:pt x="388620" y="125730"/>
                </a:lnTo>
                <a:lnTo>
                  <a:pt x="356616" y="115824"/>
                </a:lnTo>
                <a:close/>
              </a:path>
              <a:path w="3902709" h="365760">
                <a:moveTo>
                  <a:pt x="429768" y="128016"/>
                </a:moveTo>
                <a:lnTo>
                  <a:pt x="422148" y="131826"/>
                </a:lnTo>
                <a:lnTo>
                  <a:pt x="453390" y="195834"/>
                </a:lnTo>
                <a:lnTo>
                  <a:pt x="461010" y="192024"/>
                </a:lnTo>
                <a:lnTo>
                  <a:pt x="429768" y="128016"/>
                </a:lnTo>
                <a:close/>
              </a:path>
              <a:path w="3902709" h="365760">
                <a:moveTo>
                  <a:pt x="525780" y="172974"/>
                </a:moveTo>
                <a:lnTo>
                  <a:pt x="493776" y="190500"/>
                </a:lnTo>
                <a:lnTo>
                  <a:pt x="498348" y="198120"/>
                </a:lnTo>
                <a:lnTo>
                  <a:pt x="529590" y="180594"/>
                </a:lnTo>
                <a:lnTo>
                  <a:pt x="525780" y="172974"/>
                </a:lnTo>
                <a:close/>
              </a:path>
              <a:path w="3902709" h="365760">
                <a:moveTo>
                  <a:pt x="594360" y="124968"/>
                </a:moveTo>
                <a:lnTo>
                  <a:pt x="562356" y="174498"/>
                </a:lnTo>
                <a:lnTo>
                  <a:pt x="569976" y="179070"/>
                </a:lnTo>
                <a:lnTo>
                  <a:pt x="601218" y="129540"/>
                </a:lnTo>
                <a:lnTo>
                  <a:pt x="594360" y="124968"/>
                </a:lnTo>
                <a:close/>
              </a:path>
              <a:path w="3902709" h="365760">
                <a:moveTo>
                  <a:pt x="665226" y="95250"/>
                </a:moveTo>
                <a:lnTo>
                  <a:pt x="633984" y="123444"/>
                </a:lnTo>
                <a:lnTo>
                  <a:pt x="639318" y="130302"/>
                </a:lnTo>
                <a:lnTo>
                  <a:pt x="671322" y="101346"/>
                </a:lnTo>
                <a:lnTo>
                  <a:pt x="665226" y="95250"/>
                </a:lnTo>
                <a:close/>
              </a:path>
              <a:path w="3902709" h="365760">
                <a:moveTo>
                  <a:pt x="710946" y="96774"/>
                </a:moveTo>
                <a:lnTo>
                  <a:pt x="703326" y="99822"/>
                </a:lnTo>
                <a:lnTo>
                  <a:pt x="734568" y="167640"/>
                </a:lnTo>
                <a:lnTo>
                  <a:pt x="742188" y="163830"/>
                </a:lnTo>
                <a:lnTo>
                  <a:pt x="710946" y="96774"/>
                </a:lnTo>
                <a:close/>
              </a:path>
              <a:path w="3902709" h="365760">
                <a:moveTo>
                  <a:pt x="781050" y="163830"/>
                </a:moveTo>
                <a:lnTo>
                  <a:pt x="773430" y="166878"/>
                </a:lnTo>
                <a:lnTo>
                  <a:pt x="804672" y="238506"/>
                </a:lnTo>
                <a:lnTo>
                  <a:pt x="812292" y="235458"/>
                </a:lnTo>
                <a:lnTo>
                  <a:pt x="781050" y="163830"/>
                </a:lnTo>
                <a:close/>
              </a:path>
              <a:path w="3902709" h="365760">
                <a:moveTo>
                  <a:pt x="851154" y="234696"/>
                </a:moveTo>
                <a:lnTo>
                  <a:pt x="843534" y="239268"/>
                </a:lnTo>
                <a:lnTo>
                  <a:pt x="875538" y="284988"/>
                </a:lnTo>
                <a:lnTo>
                  <a:pt x="882396" y="280416"/>
                </a:lnTo>
                <a:lnTo>
                  <a:pt x="851154" y="234696"/>
                </a:lnTo>
                <a:close/>
              </a:path>
              <a:path w="3902709" h="365760">
                <a:moveTo>
                  <a:pt x="918210" y="278130"/>
                </a:moveTo>
                <a:lnTo>
                  <a:pt x="916686" y="287274"/>
                </a:lnTo>
                <a:lnTo>
                  <a:pt x="948690" y="292608"/>
                </a:lnTo>
                <a:lnTo>
                  <a:pt x="950214" y="284226"/>
                </a:lnTo>
                <a:lnTo>
                  <a:pt x="918210" y="278130"/>
                </a:lnTo>
                <a:close/>
              </a:path>
              <a:path w="3902709" h="365760">
                <a:moveTo>
                  <a:pt x="1017270" y="267462"/>
                </a:moveTo>
                <a:lnTo>
                  <a:pt x="986028" y="284988"/>
                </a:lnTo>
                <a:lnTo>
                  <a:pt x="989838" y="291846"/>
                </a:lnTo>
                <a:lnTo>
                  <a:pt x="1021842" y="275082"/>
                </a:lnTo>
                <a:lnTo>
                  <a:pt x="1017270" y="267462"/>
                </a:lnTo>
                <a:close/>
              </a:path>
              <a:path w="3902709" h="365760">
                <a:moveTo>
                  <a:pt x="1087374" y="249174"/>
                </a:moveTo>
                <a:lnTo>
                  <a:pt x="1056132" y="267462"/>
                </a:lnTo>
                <a:lnTo>
                  <a:pt x="1060704" y="275082"/>
                </a:lnTo>
                <a:lnTo>
                  <a:pt x="1091946" y="256032"/>
                </a:lnTo>
                <a:lnTo>
                  <a:pt x="1087374" y="249174"/>
                </a:lnTo>
                <a:close/>
              </a:path>
              <a:path w="3902709" h="365760">
                <a:moveTo>
                  <a:pt x="1157478" y="226314"/>
                </a:moveTo>
                <a:lnTo>
                  <a:pt x="1126236" y="249174"/>
                </a:lnTo>
                <a:lnTo>
                  <a:pt x="1130808" y="256032"/>
                </a:lnTo>
                <a:lnTo>
                  <a:pt x="1162812" y="233172"/>
                </a:lnTo>
                <a:lnTo>
                  <a:pt x="1157478" y="226314"/>
                </a:lnTo>
                <a:close/>
              </a:path>
              <a:path w="3902709" h="365760">
                <a:moveTo>
                  <a:pt x="1230630" y="225552"/>
                </a:moveTo>
                <a:lnTo>
                  <a:pt x="1198626" y="225552"/>
                </a:lnTo>
                <a:lnTo>
                  <a:pt x="1198626" y="233934"/>
                </a:lnTo>
                <a:lnTo>
                  <a:pt x="1230630" y="233934"/>
                </a:lnTo>
                <a:lnTo>
                  <a:pt x="1230630" y="225552"/>
                </a:lnTo>
                <a:close/>
              </a:path>
              <a:path w="3902709" h="365760">
                <a:moveTo>
                  <a:pt x="1298448" y="207264"/>
                </a:moveTo>
                <a:lnTo>
                  <a:pt x="1267206" y="226314"/>
                </a:lnTo>
                <a:lnTo>
                  <a:pt x="1271016" y="233172"/>
                </a:lnTo>
                <a:lnTo>
                  <a:pt x="1303020" y="214884"/>
                </a:lnTo>
                <a:lnTo>
                  <a:pt x="1298448" y="207264"/>
                </a:lnTo>
                <a:close/>
              </a:path>
              <a:path w="3902709" h="365760">
                <a:moveTo>
                  <a:pt x="1367028" y="157734"/>
                </a:moveTo>
                <a:lnTo>
                  <a:pt x="1335786" y="208788"/>
                </a:lnTo>
                <a:lnTo>
                  <a:pt x="1343406" y="213360"/>
                </a:lnTo>
                <a:lnTo>
                  <a:pt x="1374648" y="162306"/>
                </a:lnTo>
                <a:lnTo>
                  <a:pt x="1367028" y="157734"/>
                </a:lnTo>
                <a:close/>
              </a:path>
              <a:path w="3902709" h="365760">
                <a:moveTo>
                  <a:pt x="1438656" y="133350"/>
                </a:moveTo>
                <a:lnTo>
                  <a:pt x="1407414" y="156210"/>
                </a:lnTo>
                <a:lnTo>
                  <a:pt x="1411986" y="163068"/>
                </a:lnTo>
                <a:lnTo>
                  <a:pt x="1443990" y="140208"/>
                </a:lnTo>
                <a:lnTo>
                  <a:pt x="1438656" y="133350"/>
                </a:lnTo>
                <a:close/>
              </a:path>
              <a:path w="3902709" h="365760">
                <a:moveTo>
                  <a:pt x="1480566" y="132588"/>
                </a:moveTo>
                <a:lnTo>
                  <a:pt x="1479042" y="140970"/>
                </a:lnTo>
                <a:lnTo>
                  <a:pt x="1511046" y="147066"/>
                </a:lnTo>
                <a:lnTo>
                  <a:pt x="1512570" y="138684"/>
                </a:lnTo>
                <a:lnTo>
                  <a:pt x="1480566" y="132588"/>
                </a:lnTo>
                <a:close/>
              </a:path>
              <a:path w="3902709" h="365760">
                <a:moveTo>
                  <a:pt x="1552956" y="138684"/>
                </a:moveTo>
                <a:lnTo>
                  <a:pt x="1547622" y="146304"/>
                </a:lnTo>
                <a:lnTo>
                  <a:pt x="1579626" y="166116"/>
                </a:lnTo>
                <a:lnTo>
                  <a:pt x="1584198" y="159258"/>
                </a:lnTo>
                <a:lnTo>
                  <a:pt x="1552956" y="138684"/>
                </a:lnTo>
                <a:close/>
              </a:path>
              <a:path w="3902709" h="365760">
                <a:moveTo>
                  <a:pt x="1620774" y="158496"/>
                </a:moveTo>
                <a:lnTo>
                  <a:pt x="1620012" y="166878"/>
                </a:lnTo>
                <a:lnTo>
                  <a:pt x="1651254" y="171450"/>
                </a:lnTo>
                <a:lnTo>
                  <a:pt x="1652777" y="162306"/>
                </a:lnTo>
                <a:lnTo>
                  <a:pt x="1620774" y="158496"/>
                </a:lnTo>
                <a:close/>
              </a:path>
              <a:path w="3902709" h="365760">
                <a:moveTo>
                  <a:pt x="1722120" y="161544"/>
                </a:moveTo>
                <a:lnTo>
                  <a:pt x="1690878" y="162306"/>
                </a:lnTo>
                <a:lnTo>
                  <a:pt x="1690878" y="171450"/>
                </a:lnTo>
                <a:lnTo>
                  <a:pt x="1722882" y="169926"/>
                </a:lnTo>
                <a:lnTo>
                  <a:pt x="1722120" y="161544"/>
                </a:lnTo>
                <a:close/>
              </a:path>
              <a:path w="3902709" h="365760">
                <a:moveTo>
                  <a:pt x="1763268" y="161544"/>
                </a:moveTo>
                <a:lnTo>
                  <a:pt x="1758696" y="169164"/>
                </a:lnTo>
                <a:lnTo>
                  <a:pt x="1790700" y="188976"/>
                </a:lnTo>
                <a:lnTo>
                  <a:pt x="1795272" y="182118"/>
                </a:lnTo>
                <a:lnTo>
                  <a:pt x="1763268" y="161544"/>
                </a:lnTo>
                <a:close/>
              </a:path>
              <a:path w="3902709" h="365760">
                <a:moveTo>
                  <a:pt x="1832610" y="181356"/>
                </a:moveTo>
                <a:lnTo>
                  <a:pt x="1830324" y="189738"/>
                </a:lnTo>
                <a:lnTo>
                  <a:pt x="1862328" y="196596"/>
                </a:lnTo>
                <a:lnTo>
                  <a:pt x="1863852" y="188214"/>
                </a:lnTo>
                <a:lnTo>
                  <a:pt x="1832610" y="181356"/>
                </a:lnTo>
                <a:close/>
              </a:path>
              <a:path w="3902709" h="365760">
                <a:moveTo>
                  <a:pt x="1901952" y="188214"/>
                </a:moveTo>
                <a:lnTo>
                  <a:pt x="1901190" y="196596"/>
                </a:lnTo>
                <a:lnTo>
                  <a:pt x="1933194" y="199644"/>
                </a:lnTo>
                <a:lnTo>
                  <a:pt x="1933956" y="191262"/>
                </a:lnTo>
                <a:lnTo>
                  <a:pt x="1901952" y="188214"/>
                </a:lnTo>
                <a:close/>
              </a:path>
              <a:path w="3902709" h="365760">
                <a:moveTo>
                  <a:pt x="2003298" y="186690"/>
                </a:moveTo>
                <a:lnTo>
                  <a:pt x="1971294" y="191262"/>
                </a:lnTo>
                <a:lnTo>
                  <a:pt x="1972818" y="199644"/>
                </a:lnTo>
                <a:lnTo>
                  <a:pt x="2004060" y="195834"/>
                </a:lnTo>
                <a:lnTo>
                  <a:pt x="2003298" y="186690"/>
                </a:lnTo>
                <a:close/>
              </a:path>
              <a:path w="3902709" h="365760">
                <a:moveTo>
                  <a:pt x="2072640" y="179832"/>
                </a:moveTo>
                <a:lnTo>
                  <a:pt x="2041398" y="186690"/>
                </a:lnTo>
                <a:lnTo>
                  <a:pt x="2042922" y="195072"/>
                </a:lnTo>
                <a:lnTo>
                  <a:pt x="2074926" y="188214"/>
                </a:lnTo>
                <a:lnTo>
                  <a:pt x="2072640" y="179832"/>
                </a:lnTo>
                <a:close/>
              </a:path>
              <a:path w="3902709" h="365760">
                <a:moveTo>
                  <a:pt x="2143506" y="172974"/>
                </a:moveTo>
                <a:lnTo>
                  <a:pt x="2111502" y="179832"/>
                </a:lnTo>
                <a:lnTo>
                  <a:pt x="2113788" y="188214"/>
                </a:lnTo>
                <a:lnTo>
                  <a:pt x="2145030" y="181356"/>
                </a:lnTo>
                <a:lnTo>
                  <a:pt x="2143506" y="172974"/>
                </a:lnTo>
                <a:close/>
              </a:path>
              <a:path w="3902709" h="365760">
                <a:moveTo>
                  <a:pt x="2213610" y="165354"/>
                </a:moveTo>
                <a:lnTo>
                  <a:pt x="2181606" y="172974"/>
                </a:lnTo>
                <a:lnTo>
                  <a:pt x="2183892" y="181356"/>
                </a:lnTo>
                <a:lnTo>
                  <a:pt x="2215134" y="173736"/>
                </a:lnTo>
                <a:lnTo>
                  <a:pt x="2213610" y="165354"/>
                </a:lnTo>
                <a:close/>
              </a:path>
              <a:path w="3902709" h="365760">
                <a:moveTo>
                  <a:pt x="2282952" y="153924"/>
                </a:moveTo>
                <a:lnTo>
                  <a:pt x="2251710" y="165354"/>
                </a:lnTo>
                <a:lnTo>
                  <a:pt x="2254758" y="173736"/>
                </a:lnTo>
                <a:lnTo>
                  <a:pt x="2286000" y="162306"/>
                </a:lnTo>
                <a:lnTo>
                  <a:pt x="2282952" y="153924"/>
                </a:lnTo>
                <a:close/>
              </a:path>
              <a:path w="3902709" h="365760">
                <a:moveTo>
                  <a:pt x="2353818" y="142494"/>
                </a:moveTo>
                <a:lnTo>
                  <a:pt x="2321814" y="153924"/>
                </a:lnTo>
                <a:lnTo>
                  <a:pt x="2324862" y="162306"/>
                </a:lnTo>
                <a:lnTo>
                  <a:pt x="2356104" y="150876"/>
                </a:lnTo>
                <a:lnTo>
                  <a:pt x="2353818" y="142494"/>
                </a:lnTo>
                <a:close/>
              </a:path>
              <a:path w="3902709" h="365760">
                <a:moveTo>
                  <a:pt x="2423922" y="132588"/>
                </a:moveTo>
                <a:lnTo>
                  <a:pt x="2392680" y="142494"/>
                </a:lnTo>
                <a:lnTo>
                  <a:pt x="2394966" y="150876"/>
                </a:lnTo>
                <a:lnTo>
                  <a:pt x="2426208" y="140970"/>
                </a:lnTo>
                <a:lnTo>
                  <a:pt x="2423922" y="132588"/>
                </a:lnTo>
                <a:close/>
              </a:path>
              <a:path w="3902709" h="365760">
                <a:moveTo>
                  <a:pt x="2494788" y="127254"/>
                </a:moveTo>
                <a:lnTo>
                  <a:pt x="2463546" y="132588"/>
                </a:lnTo>
                <a:lnTo>
                  <a:pt x="2465070" y="140970"/>
                </a:lnTo>
                <a:lnTo>
                  <a:pt x="2496312" y="135636"/>
                </a:lnTo>
                <a:lnTo>
                  <a:pt x="2494788" y="127254"/>
                </a:lnTo>
                <a:close/>
              </a:path>
              <a:path w="3902709" h="365760">
                <a:moveTo>
                  <a:pt x="2564892" y="119634"/>
                </a:moveTo>
                <a:lnTo>
                  <a:pt x="2533650" y="127254"/>
                </a:lnTo>
                <a:lnTo>
                  <a:pt x="2535174" y="135636"/>
                </a:lnTo>
                <a:lnTo>
                  <a:pt x="2566416" y="128016"/>
                </a:lnTo>
                <a:lnTo>
                  <a:pt x="2564892" y="119634"/>
                </a:lnTo>
                <a:close/>
              </a:path>
              <a:path w="3902709" h="365760">
                <a:moveTo>
                  <a:pt x="2634996" y="111252"/>
                </a:moveTo>
                <a:lnTo>
                  <a:pt x="2603754" y="119634"/>
                </a:lnTo>
                <a:lnTo>
                  <a:pt x="2606040" y="128016"/>
                </a:lnTo>
                <a:lnTo>
                  <a:pt x="2637282" y="119634"/>
                </a:lnTo>
                <a:lnTo>
                  <a:pt x="2634996" y="111252"/>
                </a:lnTo>
                <a:close/>
              </a:path>
              <a:path w="3902709" h="365760">
                <a:moveTo>
                  <a:pt x="2705100" y="102870"/>
                </a:moveTo>
                <a:lnTo>
                  <a:pt x="2673858" y="111252"/>
                </a:lnTo>
                <a:lnTo>
                  <a:pt x="2676144" y="119634"/>
                </a:lnTo>
                <a:lnTo>
                  <a:pt x="2707386" y="111252"/>
                </a:lnTo>
                <a:lnTo>
                  <a:pt x="2705100" y="102870"/>
                </a:lnTo>
                <a:close/>
              </a:path>
              <a:path w="3902709" h="365760">
                <a:moveTo>
                  <a:pt x="2776728" y="101346"/>
                </a:moveTo>
                <a:lnTo>
                  <a:pt x="2744724" y="102870"/>
                </a:lnTo>
                <a:lnTo>
                  <a:pt x="2745486" y="111252"/>
                </a:lnTo>
                <a:lnTo>
                  <a:pt x="2776728" y="109728"/>
                </a:lnTo>
                <a:lnTo>
                  <a:pt x="2776728" y="101346"/>
                </a:lnTo>
                <a:close/>
              </a:path>
              <a:path w="3902709" h="365760">
                <a:moveTo>
                  <a:pt x="2846832" y="101345"/>
                </a:moveTo>
                <a:lnTo>
                  <a:pt x="2815590" y="101345"/>
                </a:lnTo>
                <a:lnTo>
                  <a:pt x="2815590" y="109728"/>
                </a:lnTo>
                <a:lnTo>
                  <a:pt x="2846832" y="109728"/>
                </a:lnTo>
                <a:lnTo>
                  <a:pt x="2846832" y="101345"/>
                </a:lnTo>
                <a:close/>
              </a:path>
              <a:path w="3902709" h="365760">
                <a:moveTo>
                  <a:pt x="2916936" y="96774"/>
                </a:moveTo>
                <a:lnTo>
                  <a:pt x="2884932" y="101346"/>
                </a:lnTo>
                <a:lnTo>
                  <a:pt x="2886456" y="109728"/>
                </a:lnTo>
                <a:lnTo>
                  <a:pt x="2917698" y="105156"/>
                </a:lnTo>
                <a:lnTo>
                  <a:pt x="2916936" y="96774"/>
                </a:lnTo>
                <a:close/>
              </a:path>
              <a:path w="3902709" h="365760">
                <a:moveTo>
                  <a:pt x="2987040" y="92964"/>
                </a:moveTo>
                <a:lnTo>
                  <a:pt x="2955036" y="96774"/>
                </a:lnTo>
                <a:lnTo>
                  <a:pt x="2956560" y="105156"/>
                </a:lnTo>
                <a:lnTo>
                  <a:pt x="2987802" y="101346"/>
                </a:lnTo>
                <a:lnTo>
                  <a:pt x="2987040" y="92964"/>
                </a:lnTo>
                <a:close/>
              </a:path>
              <a:path w="3902709" h="365760">
                <a:moveTo>
                  <a:pt x="3056382" y="83820"/>
                </a:moveTo>
                <a:lnTo>
                  <a:pt x="3025140" y="92964"/>
                </a:lnTo>
                <a:lnTo>
                  <a:pt x="3027426" y="101346"/>
                </a:lnTo>
                <a:lnTo>
                  <a:pt x="3058668" y="92202"/>
                </a:lnTo>
                <a:lnTo>
                  <a:pt x="3056382" y="83820"/>
                </a:lnTo>
                <a:close/>
              </a:path>
              <a:path w="3902709" h="365760">
                <a:moveTo>
                  <a:pt x="3127248" y="76962"/>
                </a:moveTo>
                <a:lnTo>
                  <a:pt x="3095244" y="83820"/>
                </a:lnTo>
                <a:lnTo>
                  <a:pt x="3097530" y="92202"/>
                </a:lnTo>
                <a:lnTo>
                  <a:pt x="3128772" y="85344"/>
                </a:lnTo>
                <a:lnTo>
                  <a:pt x="3127248" y="76962"/>
                </a:lnTo>
                <a:close/>
              </a:path>
              <a:path w="3902709" h="365760">
                <a:moveTo>
                  <a:pt x="3197352" y="68580"/>
                </a:moveTo>
                <a:lnTo>
                  <a:pt x="3165348" y="76962"/>
                </a:lnTo>
                <a:lnTo>
                  <a:pt x="3167634" y="85344"/>
                </a:lnTo>
                <a:lnTo>
                  <a:pt x="3199638" y="76962"/>
                </a:lnTo>
                <a:lnTo>
                  <a:pt x="3197352" y="68580"/>
                </a:lnTo>
                <a:close/>
              </a:path>
              <a:path w="3902709" h="365760">
                <a:moveTo>
                  <a:pt x="3267455" y="60960"/>
                </a:moveTo>
                <a:lnTo>
                  <a:pt x="3236214" y="68580"/>
                </a:lnTo>
                <a:lnTo>
                  <a:pt x="3237738" y="76962"/>
                </a:lnTo>
                <a:lnTo>
                  <a:pt x="3269742" y="69342"/>
                </a:lnTo>
                <a:lnTo>
                  <a:pt x="3267455" y="60960"/>
                </a:lnTo>
                <a:close/>
              </a:path>
              <a:path w="3902709" h="365760">
                <a:moveTo>
                  <a:pt x="3338322" y="55626"/>
                </a:moveTo>
                <a:lnTo>
                  <a:pt x="3306318" y="60960"/>
                </a:lnTo>
                <a:lnTo>
                  <a:pt x="3307841" y="69342"/>
                </a:lnTo>
                <a:lnTo>
                  <a:pt x="3339846" y="64008"/>
                </a:lnTo>
                <a:lnTo>
                  <a:pt x="3338322" y="55626"/>
                </a:lnTo>
                <a:close/>
              </a:path>
              <a:path w="3902709" h="365760">
                <a:moveTo>
                  <a:pt x="3408426" y="48006"/>
                </a:moveTo>
                <a:lnTo>
                  <a:pt x="3376422" y="55626"/>
                </a:lnTo>
                <a:lnTo>
                  <a:pt x="3378708" y="64008"/>
                </a:lnTo>
                <a:lnTo>
                  <a:pt x="3409950" y="56388"/>
                </a:lnTo>
                <a:lnTo>
                  <a:pt x="3408426" y="48006"/>
                </a:lnTo>
                <a:close/>
              </a:path>
              <a:path w="3902709" h="365760">
                <a:moveTo>
                  <a:pt x="3478529" y="41148"/>
                </a:moveTo>
                <a:lnTo>
                  <a:pt x="3447288" y="48006"/>
                </a:lnTo>
                <a:lnTo>
                  <a:pt x="3448812" y="56388"/>
                </a:lnTo>
                <a:lnTo>
                  <a:pt x="3480816" y="49530"/>
                </a:lnTo>
                <a:lnTo>
                  <a:pt x="3478529" y="41148"/>
                </a:lnTo>
                <a:close/>
              </a:path>
              <a:path w="3902709" h="365760">
                <a:moveTo>
                  <a:pt x="3549396" y="35814"/>
                </a:moveTo>
                <a:lnTo>
                  <a:pt x="3517391" y="41148"/>
                </a:lnTo>
                <a:lnTo>
                  <a:pt x="3518916" y="49530"/>
                </a:lnTo>
                <a:lnTo>
                  <a:pt x="3550920" y="44196"/>
                </a:lnTo>
                <a:lnTo>
                  <a:pt x="3549396" y="35814"/>
                </a:lnTo>
                <a:close/>
              </a:path>
              <a:path w="3902709" h="365760">
                <a:moveTo>
                  <a:pt x="3619500" y="28194"/>
                </a:moveTo>
                <a:lnTo>
                  <a:pt x="3587496" y="35814"/>
                </a:lnTo>
                <a:lnTo>
                  <a:pt x="3589782" y="44196"/>
                </a:lnTo>
                <a:lnTo>
                  <a:pt x="3621024" y="36576"/>
                </a:lnTo>
                <a:lnTo>
                  <a:pt x="3619500" y="28194"/>
                </a:lnTo>
                <a:close/>
              </a:path>
              <a:path w="3902709" h="365760">
                <a:moveTo>
                  <a:pt x="3689604" y="21336"/>
                </a:moveTo>
                <a:lnTo>
                  <a:pt x="3657600" y="28194"/>
                </a:lnTo>
                <a:lnTo>
                  <a:pt x="3659886" y="36576"/>
                </a:lnTo>
                <a:lnTo>
                  <a:pt x="3691128" y="29718"/>
                </a:lnTo>
                <a:lnTo>
                  <a:pt x="3689604" y="21336"/>
                </a:lnTo>
                <a:close/>
              </a:path>
              <a:path w="3902709" h="365760">
                <a:moveTo>
                  <a:pt x="3759708" y="13716"/>
                </a:moveTo>
                <a:lnTo>
                  <a:pt x="3728466" y="21336"/>
                </a:lnTo>
                <a:lnTo>
                  <a:pt x="3729990" y="29718"/>
                </a:lnTo>
                <a:lnTo>
                  <a:pt x="3761994" y="22098"/>
                </a:lnTo>
                <a:lnTo>
                  <a:pt x="3759708" y="13716"/>
                </a:lnTo>
                <a:close/>
              </a:path>
              <a:path w="3902709" h="365760">
                <a:moveTo>
                  <a:pt x="3829812" y="6858"/>
                </a:moveTo>
                <a:lnTo>
                  <a:pt x="3798570" y="13716"/>
                </a:lnTo>
                <a:lnTo>
                  <a:pt x="3800094" y="22098"/>
                </a:lnTo>
                <a:lnTo>
                  <a:pt x="3832098" y="15240"/>
                </a:lnTo>
                <a:lnTo>
                  <a:pt x="3829812" y="6858"/>
                </a:lnTo>
                <a:close/>
              </a:path>
              <a:path w="3902709" h="365760">
                <a:moveTo>
                  <a:pt x="3899916" y="0"/>
                </a:moveTo>
                <a:lnTo>
                  <a:pt x="3868674" y="6858"/>
                </a:lnTo>
                <a:lnTo>
                  <a:pt x="3870960" y="15240"/>
                </a:lnTo>
                <a:lnTo>
                  <a:pt x="3902202" y="8382"/>
                </a:lnTo>
                <a:lnTo>
                  <a:pt x="3899916" y="0"/>
                </a:lnTo>
                <a:close/>
              </a:path>
            </a:pathLst>
          </a:custGeom>
          <a:solidFill>
            <a:srgbClr val="000000"/>
          </a:solidFill>
        </p:spPr>
        <p:txBody>
          <a:bodyPr wrap="square" lIns="0" tIns="0" rIns="0" bIns="0" rtlCol="0"/>
          <a:lstStyle/>
          <a:p>
            <a:endParaRPr/>
          </a:p>
        </p:txBody>
      </p:sp>
      <p:sp>
        <p:nvSpPr>
          <p:cNvPr id="415" name="object 415"/>
          <p:cNvSpPr/>
          <p:nvPr/>
        </p:nvSpPr>
        <p:spPr>
          <a:xfrm>
            <a:off x="2585466" y="1457705"/>
            <a:ext cx="0" cy="1888489"/>
          </a:xfrm>
          <a:custGeom>
            <a:avLst/>
            <a:gdLst/>
            <a:ahLst/>
            <a:cxnLst/>
            <a:rect l="l" t="t" r="r" b="b"/>
            <a:pathLst>
              <a:path h="1888489">
                <a:moveTo>
                  <a:pt x="0" y="0"/>
                </a:moveTo>
                <a:lnTo>
                  <a:pt x="0" y="1888236"/>
                </a:lnTo>
              </a:path>
            </a:pathLst>
          </a:custGeom>
          <a:ln w="3175">
            <a:solidFill>
              <a:srgbClr val="3F3F3F"/>
            </a:solidFill>
          </a:ln>
        </p:spPr>
        <p:txBody>
          <a:bodyPr wrap="square" lIns="0" tIns="0" rIns="0" bIns="0" rtlCol="0"/>
          <a:lstStyle/>
          <a:p>
            <a:endParaRPr/>
          </a:p>
        </p:txBody>
      </p:sp>
      <p:sp>
        <p:nvSpPr>
          <p:cNvPr id="416" name="object 416"/>
          <p:cNvSpPr/>
          <p:nvPr/>
        </p:nvSpPr>
        <p:spPr>
          <a:xfrm>
            <a:off x="2556510" y="3317366"/>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7" name="object 417"/>
          <p:cNvSpPr/>
          <p:nvPr/>
        </p:nvSpPr>
        <p:spPr>
          <a:xfrm>
            <a:off x="2556510" y="3051809"/>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8" name="object 418"/>
          <p:cNvSpPr/>
          <p:nvPr/>
        </p:nvSpPr>
        <p:spPr>
          <a:xfrm>
            <a:off x="2556510" y="2785872"/>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9" name="object 419"/>
          <p:cNvSpPr/>
          <p:nvPr/>
        </p:nvSpPr>
        <p:spPr>
          <a:xfrm>
            <a:off x="2556510" y="2519933"/>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0" name="object 420"/>
          <p:cNvSpPr/>
          <p:nvPr/>
        </p:nvSpPr>
        <p:spPr>
          <a:xfrm>
            <a:off x="2556510" y="2253995"/>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1" name="object 421"/>
          <p:cNvSpPr/>
          <p:nvPr/>
        </p:nvSpPr>
        <p:spPr>
          <a:xfrm>
            <a:off x="2556510" y="1989581"/>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2" name="object 422"/>
          <p:cNvSpPr/>
          <p:nvPr/>
        </p:nvSpPr>
        <p:spPr>
          <a:xfrm>
            <a:off x="2556510" y="172364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3" name="object 423"/>
          <p:cNvSpPr/>
          <p:nvPr/>
        </p:nvSpPr>
        <p:spPr>
          <a:xfrm>
            <a:off x="2556510" y="1457705"/>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4" name="object 424"/>
          <p:cNvSpPr/>
          <p:nvPr/>
        </p:nvSpPr>
        <p:spPr>
          <a:xfrm>
            <a:off x="2585466" y="3317366"/>
            <a:ext cx="3937635" cy="0"/>
          </a:xfrm>
          <a:custGeom>
            <a:avLst/>
            <a:gdLst/>
            <a:ahLst/>
            <a:cxnLst/>
            <a:rect l="l" t="t" r="r" b="b"/>
            <a:pathLst>
              <a:path w="3937634">
                <a:moveTo>
                  <a:pt x="0" y="0"/>
                </a:moveTo>
                <a:lnTo>
                  <a:pt x="3937254" y="0"/>
                </a:lnTo>
              </a:path>
            </a:pathLst>
          </a:custGeom>
          <a:ln w="3175">
            <a:solidFill>
              <a:srgbClr val="3F3F3F"/>
            </a:solidFill>
          </a:ln>
        </p:spPr>
        <p:txBody>
          <a:bodyPr wrap="square" lIns="0" tIns="0" rIns="0" bIns="0" rtlCol="0"/>
          <a:lstStyle/>
          <a:p>
            <a:endParaRPr/>
          </a:p>
        </p:txBody>
      </p:sp>
      <p:sp>
        <p:nvSpPr>
          <p:cNvPr id="425" name="object 425"/>
          <p:cNvSpPr/>
          <p:nvPr/>
        </p:nvSpPr>
        <p:spPr>
          <a:xfrm>
            <a:off x="2865120" y="3331845"/>
            <a:ext cx="3175" cy="0"/>
          </a:xfrm>
          <a:custGeom>
            <a:avLst/>
            <a:gdLst/>
            <a:ahLst/>
            <a:cxnLst/>
            <a:rect l="l" t="t" r="r" b="b"/>
            <a:pathLst>
              <a:path w="3175">
                <a:moveTo>
                  <a:pt x="0" y="0"/>
                </a:moveTo>
                <a:lnTo>
                  <a:pt x="3048" y="0"/>
                </a:lnTo>
              </a:path>
            </a:pathLst>
          </a:custGeom>
          <a:ln w="28194">
            <a:solidFill>
              <a:srgbClr val="3F3F3F"/>
            </a:solidFill>
          </a:ln>
        </p:spPr>
        <p:txBody>
          <a:bodyPr wrap="square" lIns="0" tIns="0" rIns="0" bIns="0" rtlCol="0"/>
          <a:lstStyle/>
          <a:p>
            <a:endParaRPr/>
          </a:p>
        </p:txBody>
      </p:sp>
      <p:sp>
        <p:nvSpPr>
          <p:cNvPr id="426" name="object 426"/>
          <p:cNvSpPr/>
          <p:nvPr/>
        </p:nvSpPr>
        <p:spPr>
          <a:xfrm>
            <a:off x="3146298" y="3331845"/>
            <a:ext cx="3175" cy="0"/>
          </a:xfrm>
          <a:custGeom>
            <a:avLst/>
            <a:gdLst/>
            <a:ahLst/>
            <a:cxnLst/>
            <a:rect l="l" t="t" r="r" b="b"/>
            <a:pathLst>
              <a:path w="3175">
                <a:moveTo>
                  <a:pt x="0" y="0"/>
                </a:moveTo>
                <a:lnTo>
                  <a:pt x="3048" y="0"/>
                </a:lnTo>
              </a:path>
            </a:pathLst>
          </a:custGeom>
          <a:ln w="28194">
            <a:solidFill>
              <a:srgbClr val="3F3F3F"/>
            </a:solidFill>
          </a:ln>
        </p:spPr>
        <p:txBody>
          <a:bodyPr wrap="square" lIns="0" tIns="0" rIns="0" bIns="0" rtlCol="0"/>
          <a:lstStyle/>
          <a:p>
            <a:endParaRPr/>
          </a:p>
        </p:txBody>
      </p:sp>
      <p:sp>
        <p:nvSpPr>
          <p:cNvPr id="427" name="object 427"/>
          <p:cNvSpPr/>
          <p:nvPr/>
        </p:nvSpPr>
        <p:spPr>
          <a:xfrm>
            <a:off x="3427476"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28" name="object 428"/>
          <p:cNvSpPr/>
          <p:nvPr/>
        </p:nvSpPr>
        <p:spPr>
          <a:xfrm>
            <a:off x="3708653" y="3331845"/>
            <a:ext cx="3175" cy="0"/>
          </a:xfrm>
          <a:custGeom>
            <a:avLst/>
            <a:gdLst/>
            <a:ahLst/>
            <a:cxnLst/>
            <a:rect l="l" t="t" r="r" b="b"/>
            <a:pathLst>
              <a:path w="3175">
                <a:moveTo>
                  <a:pt x="0" y="0"/>
                </a:moveTo>
                <a:lnTo>
                  <a:pt x="3048" y="0"/>
                </a:lnTo>
              </a:path>
            </a:pathLst>
          </a:custGeom>
          <a:ln w="28194">
            <a:solidFill>
              <a:srgbClr val="3F3F3F"/>
            </a:solidFill>
          </a:ln>
        </p:spPr>
        <p:txBody>
          <a:bodyPr wrap="square" lIns="0" tIns="0" rIns="0" bIns="0" rtlCol="0"/>
          <a:lstStyle/>
          <a:p>
            <a:endParaRPr/>
          </a:p>
        </p:txBody>
      </p:sp>
      <p:sp>
        <p:nvSpPr>
          <p:cNvPr id="429" name="object 429"/>
          <p:cNvSpPr/>
          <p:nvPr/>
        </p:nvSpPr>
        <p:spPr>
          <a:xfrm>
            <a:off x="3989832"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0" name="object 430"/>
          <p:cNvSpPr/>
          <p:nvPr/>
        </p:nvSpPr>
        <p:spPr>
          <a:xfrm>
            <a:off x="4272534" y="3331845"/>
            <a:ext cx="2540" cy="0"/>
          </a:xfrm>
          <a:custGeom>
            <a:avLst/>
            <a:gdLst/>
            <a:ahLst/>
            <a:cxnLst/>
            <a:rect l="l" t="t" r="r" b="b"/>
            <a:pathLst>
              <a:path w="2539">
                <a:moveTo>
                  <a:pt x="0" y="0"/>
                </a:moveTo>
                <a:lnTo>
                  <a:pt x="2285" y="0"/>
                </a:lnTo>
              </a:path>
            </a:pathLst>
          </a:custGeom>
          <a:ln w="28194">
            <a:solidFill>
              <a:srgbClr val="3F3F3F"/>
            </a:solidFill>
          </a:ln>
        </p:spPr>
        <p:txBody>
          <a:bodyPr wrap="square" lIns="0" tIns="0" rIns="0" bIns="0" rtlCol="0"/>
          <a:lstStyle/>
          <a:p>
            <a:endParaRPr/>
          </a:p>
        </p:txBody>
      </p:sp>
      <p:sp>
        <p:nvSpPr>
          <p:cNvPr id="431" name="object 431"/>
          <p:cNvSpPr/>
          <p:nvPr/>
        </p:nvSpPr>
        <p:spPr>
          <a:xfrm>
            <a:off x="4553711" y="3331845"/>
            <a:ext cx="2540" cy="0"/>
          </a:xfrm>
          <a:custGeom>
            <a:avLst/>
            <a:gdLst/>
            <a:ahLst/>
            <a:cxnLst/>
            <a:rect l="l" t="t" r="r" b="b"/>
            <a:pathLst>
              <a:path w="2539">
                <a:moveTo>
                  <a:pt x="0" y="0"/>
                </a:moveTo>
                <a:lnTo>
                  <a:pt x="2285" y="0"/>
                </a:lnTo>
              </a:path>
            </a:pathLst>
          </a:custGeom>
          <a:ln w="28194">
            <a:solidFill>
              <a:srgbClr val="3F3F3F"/>
            </a:solidFill>
          </a:ln>
        </p:spPr>
        <p:txBody>
          <a:bodyPr wrap="square" lIns="0" tIns="0" rIns="0" bIns="0" rtlCol="0"/>
          <a:lstStyle/>
          <a:p>
            <a:endParaRPr/>
          </a:p>
        </p:txBody>
      </p:sp>
      <p:sp>
        <p:nvSpPr>
          <p:cNvPr id="432" name="object 432"/>
          <p:cNvSpPr/>
          <p:nvPr/>
        </p:nvSpPr>
        <p:spPr>
          <a:xfrm>
            <a:off x="4834890" y="3331845"/>
            <a:ext cx="2540" cy="0"/>
          </a:xfrm>
          <a:custGeom>
            <a:avLst/>
            <a:gdLst/>
            <a:ahLst/>
            <a:cxnLst/>
            <a:rect l="l" t="t" r="r" b="b"/>
            <a:pathLst>
              <a:path w="2539">
                <a:moveTo>
                  <a:pt x="0" y="0"/>
                </a:moveTo>
                <a:lnTo>
                  <a:pt x="2285" y="0"/>
                </a:lnTo>
              </a:path>
            </a:pathLst>
          </a:custGeom>
          <a:ln w="28194">
            <a:solidFill>
              <a:srgbClr val="3F3F3F"/>
            </a:solidFill>
          </a:ln>
        </p:spPr>
        <p:txBody>
          <a:bodyPr wrap="square" lIns="0" tIns="0" rIns="0" bIns="0" rtlCol="0"/>
          <a:lstStyle/>
          <a:p>
            <a:endParaRPr/>
          </a:p>
        </p:txBody>
      </p:sp>
      <p:sp>
        <p:nvSpPr>
          <p:cNvPr id="433" name="object 433"/>
          <p:cNvSpPr/>
          <p:nvPr/>
        </p:nvSpPr>
        <p:spPr>
          <a:xfrm>
            <a:off x="5115305"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4" name="object 434"/>
          <p:cNvSpPr/>
          <p:nvPr/>
        </p:nvSpPr>
        <p:spPr>
          <a:xfrm>
            <a:off x="5396484"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5" name="object 435"/>
          <p:cNvSpPr/>
          <p:nvPr/>
        </p:nvSpPr>
        <p:spPr>
          <a:xfrm>
            <a:off x="5677661"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6" name="object 436"/>
          <p:cNvSpPr/>
          <p:nvPr/>
        </p:nvSpPr>
        <p:spPr>
          <a:xfrm>
            <a:off x="5958840"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7" name="object 437"/>
          <p:cNvSpPr/>
          <p:nvPr/>
        </p:nvSpPr>
        <p:spPr>
          <a:xfrm>
            <a:off x="6240017"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8" name="object 438"/>
          <p:cNvSpPr/>
          <p:nvPr/>
        </p:nvSpPr>
        <p:spPr>
          <a:xfrm>
            <a:off x="6521195" y="3331845"/>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9" name="object 439"/>
          <p:cNvSpPr txBox="1"/>
          <p:nvPr/>
        </p:nvSpPr>
        <p:spPr>
          <a:xfrm>
            <a:off x="2398018" y="2455924"/>
            <a:ext cx="118110" cy="115570"/>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60</a:t>
            </a:r>
            <a:endParaRPr sz="750">
              <a:latin typeface="Arial"/>
              <a:cs typeface="Arial"/>
            </a:endParaRPr>
          </a:p>
        </p:txBody>
      </p:sp>
      <p:sp>
        <p:nvSpPr>
          <p:cNvPr id="440" name="object 440"/>
          <p:cNvSpPr txBox="1"/>
          <p:nvPr/>
        </p:nvSpPr>
        <p:spPr>
          <a:xfrm>
            <a:off x="2398018" y="2189983"/>
            <a:ext cx="118110" cy="115570"/>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80</a:t>
            </a:r>
            <a:endParaRPr sz="750">
              <a:latin typeface="Arial"/>
              <a:cs typeface="Arial"/>
            </a:endParaRPr>
          </a:p>
        </p:txBody>
      </p:sp>
      <p:sp>
        <p:nvSpPr>
          <p:cNvPr id="441" name="object 441"/>
          <p:cNvSpPr txBox="1"/>
          <p:nvPr/>
        </p:nvSpPr>
        <p:spPr>
          <a:xfrm>
            <a:off x="2344676" y="1392926"/>
            <a:ext cx="172085" cy="647700"/>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4</a:t>
            </a:r>
            <a:r>
              <a:rPr sz="750" b="1" dirty="0">
                <a:solidFill>
                  <a:srgbClr val="3F3F3F"/>
                </a:solidFill>
                <a:latin typeface="Arial"/>
                <a:cs typeface="Arial"/>
              </a:rPr>
              <a:t>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10" dirty="0">
                <a:solidFill>
                  <a:srgbClr val="3F3F3F"/>
                </a:solidFill>
                <a:latin typeface="Arial"/>
                <a:cs typeface="Arial"/>
              </a:rPr>
              <a:t>1</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a:p>
            <a:pPr>
              <a:lnSpc>
                <a:spcPct val="100000"/>
              </a:lnSpc>
              <a:spcBef>
                <a:spcPts val="45"/>
              </a:spcBef>
            </a:pPr>
            <a:endParaRPr sz="1000">
              <a:latin typeface="Times New Roman"/>
              <a:cs typeface="Times New Roman"/>
            </a:endParaRPr>
          </a:p>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0</a:t>
            </a:r>
            <a:r>
              <a:rPr sz="750" b="1" dirty="0">
                <a:solidFill>
                  <a:srgbClr val="3F3F3F"/>
                </a:solidFill>
                <a:latin typeface="Arial"/>
                <a:cs typeface="Arial"/>
              </a:rPr>
              <a:t>0</a:t>
            </a:r>
            <a:endParaRPr sz="750">
              <a:latin typeface="Arial"/>
              <a:cs typeface="Arial"/>
            </a:endParaRPr>
          </a:p>
        </p:txBody>
      </p:sp>
      <p:sp>
        <p:nvSpPr>
          <p:cNvPr id="442" name="object 442"/>
          <p:cNvSpPr txBox="1"/>
          <p:nvPr/>
        </p:nvSpPr>
        <p:spPr>
          <a:xfrm>
            <a:off x="2398018" y="2721099"/>
            <a:ext cx="4190365" cy="760730"/>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40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10" dirty="0">
                <a:solidFill>
                  <a:srgbClr val="3F3F3F"/>
                </a:solidFill>
                <a:latin typeface="Arial"/>
                <a:cs typeface="Arial"/>
              </a:rPr>
              <a:t>20</a:t>
            </a:r>
            <a:endParaRPr sz="750">
              <a:latin typeface="Arial"/>
              <a:cs typeface="Arial"/>
            </a:endParaRPr>
          </a:p>
          <a:p>
            <a:pPr>
              <a:lnSpc>
                <a:spcPct val="100000"/>
              </a:lnSpc>
              <a:spcBef>
                <a:spcPts val="35"/>
              </a:spcBef>
            </a:pPr>
            <a:endParaRPr sz="1000">
              <a:latin typeface="Times New Roman"/>
              <a:cs typeface="Times New Roman"/>
            </a:endParaRPr>
          </a:p>
          <a:p>
            <a:pPr marL="52069">
              <a:lnSpc>
                <a:spcPts val="894"/>
              </a:lnSpc>
            </a:pPr>
            <a:r>
              <a:rPr sz="750" b="1" dirty="0">
                <a:solidFill>
                  <a:srgbClr val="3F3F3F"/>
                </a:solidFill>
                <a:latin typeface="Arial"/>
                <a:cs typeface="Arial"/>
              </a:rPr>
              <a:t>0</a:t>
            </a:r>
            <a:endParaRPr sz="750">
              <a:latin typeface="Arial"/>
              <a:cs typeface="Arial"/>
            </a:endParaRPr>
          </a:p>
          <a:p>
            <a:pPr marL="71120">
              <a:lnSpc>
                <a:spcPts val="894"/>
              </a:lnSpc>
              <a:tabLst>
                <a:tab pos="696595" algn="l"/>
                <a:tab pos="977900" algn="l"/>
                <a:tab pos="1259205" algn="l"/>
                <a:tab pos="1539875" algn="l"/>
                <a:tab pos="1821180" algn="l"/>
                <a:tab pos="2102485" algn="l"/>
                <a:tab pos="2383790" algn="l"/>
                <a:tab pos="2664460" algn="l"/>
                <a:tab pos="2945765" algn="l"/>
                <a:tab pos="3227070" algn="l"/>
                <a:tab pos="3508375" algn="l"/>
                <a:tab pos="3789045" algn="l"/>
                <a:tab pos="4070350" algn="l"/>
              </a:tabLst>
            </a:pPr>
            <a:r>
              <a:rPr sz="750" b="1" spc="-10" dirty="0">
                <a:solidFill>
                  <a:srgbClr val="3F3F3F"/>
                </a:solidFill>
                <a:latin typeface="Arial"/>
                <a:cs typeface="Arial"/>
              </a:rPr>
              <a:t>0</a:t>
            </a:r>
            <a:r>
              <a:rPr sz="750" b="1" spc="-5" dirty="0">
                <a:solidFill>
                  <a:srgbClr val="3F3F3F"/>
                </a:solidFill>
                <a:latin typeface="Arial"/>
                <a:cs typeface="Arial"/>
              </a:rPr>
              <a:t>6Q</a:t>
            </a:r>
            <a:r>
              <a:rPr sz="750" b="1" dirty="0">
                <a:solidFill>
                  <a:srgbClr val="3F3F3F"/>
                </a:solidFill>
                <a:latin typeface="Arial"/>
                <a:cs typeface="Arial"/>
              </a:rPr>
              <a:t>1   </a:t>
            </a:r>
            <a:r>
              <a:rPr sz="750" b="1" spc="35" dirty="0">
                <a:solidFill>
                  <a:srgbClr val="3F3F3F"/>
                </a:solidFill>
                <a:latin typeface="Arial"/>
                <a:cs typeface="Arial"/>
              </a:rPr>
              <a:t> </a:t>
            </a:r>
            <a:r>
              <a:rPr sz="750" b="1" spc="-5" dirty="0">
                <a:solidFill>
                  <a:srgbClr val="3F3F3F"/>
                </a:solidFill>
                <a:latin typeface="Arial"/>
                <a:cs typeface="Arial"/>
              </a:rPr>
              <a:t>0</a:t>
            </a:r>
            <a:r>
              <a:rPr sz="750" b="1" dirty="0">
                <a:solidFill>
                  <a:srgbClr val="3F3F3F"/>
                </a:solidFill>
                <a:latin typeface="Arial"/>
                <a:cs typeface="Arial"/>
              </a:rPr>
              <a:t>7	</a:t>
            </a:r>
            <a:r>
              <a:rPr sz="750" b="1" spc="-5" dirty="0">
                <a:solidFill>
                  <a:srgbClr val="3F3F3F"/>
                </a:solidFill>
                <a:latin typeface="Arial"/>
                <a:cs typeface="Arial"/>
              </a:rPr>
              <a:t>0</a:t>
            </a:r>
            <a:r>
              <a:rPr sz="750" b="1" dirty="0">
                <a:solidFill>
                  <a:srgbClr val="3F3F3F"/>
                </a:solidFill>
                <a:latin typeface="Arial"/>
                <a:cs typeface="Arial"/>
              </a:rPr>
              <a:t>8	</a:t>
            </a:r>
            <a:r>
              <a:rPr sz="750" b="1" spc="-5" dirty="0">
                <a:solidFill>
                  <a:srgbClr val="3F3F3F"/>
                </a:solidFill>
                <a:latin typeface="Arial"/>
                <a:cs typeface="Arial"/>
              </a:rPr>
              <a:t>0</a:t>
            </a:r>
            <a:r>
              <a:rPr sz="750" b="1" dirty="0">
                <a:solidFill>
                  <a:srgbClr val="3F3F3F"/>
                </a:solidFill>
                <a:latin typeface="Arial"/>
                <a:cs typeface="Arial"/>
              </a:rPr>
              <a:t>9	</a:t>
            </a:r>
            <a:r>
              <a:rPr sz="750" b="1" spc="-5" dirty="0">
                <a:solidFill>
                  <a:srgbClr val="3F3F3F"/>
                </a:solidFill>
                <a:latin typeface="Arial"/>
                <a:cs typeface="Arial"/>
              </a:rPr>
              <a:t>1</a:t>
            </a:r>
            <a:r>
              <a:rPr sz="750" b="1" dirty="0">
                <a:solidFill>
                  <a:srgbClr val="3F3F3F"/>
                </a:solidFill>
                <a:latin typeface="Arial"/>
                <a:cs typeface="Arial"/>
              </a:rPr>
              <a:t>0	</a:t>
            </a:r>
            <a:r>
              <a:rPr sz="750" b="1" spc="-5" dirty="0">
                <a:solidFill>
                  <a:srgbClr val="3F3F3F"/>
                </a:solidFill>
                <a:latin typeface="Arial"/>
                <a:cs typeface="Arial"/>
              </a:rPr>
              <a:t>1</a:t>
            </a:r>
            <a:r>
              <a:rPr sz="750" b="1" dirty="0">
                <a:solidFill>
                  <a:srgbClr val="3F3F3F"/>
                </a:solidFill>
                <a:latin typeface="Arial"/>
                <a:cs typeface="Arial"/>
              </a:rPr>
              <a:t>1	</a:t>
            </a:r>
            <a:r>
              <a:rPr sz="750" b="1" spc="-5" dirty="0">
                <a:solidFill>
                  <a:srgbClr val="3F3F3F"/>
                </a:solidFill>
                <a:latin typeface="Arial"/>
                <a:cs typeface="Arial"/>
              </a:rPr>
              <a:t>1</a:t>
            </a:r>
            <a:r>
              <a:rPr sz="750" b="1" dirty="0">
                <a:solidFill>
                  <a:srgbClr val="3F3F3F"/>
                </a:solidFill>
                <a:latin typeface="Arial"/>
                <a:cs typeface="Arial"/>
              </a:rPr>
              <a:t>2	</a:t>
            </a:r>
            <a:r>
              <a:rPr sz="750" b="1" spc="-5" dirty="0">
                <a:solidFill>
                  <a:srgbClr val="3F3F3F"/>
                </a:solidFill>
                <a:latin typeface="Arial"/>
                <a:cs typeface="Arial"/>
              </a:rPr>
              <a:t>1</a:t>
            </a:r>
            <a:r>
              <a:rPr sz="750" b="1" dirty="0">
                <a:solidFill>
                  <a:srgbClr val="3F3F3F"/>
                </a:solidFill>
                <a:latin typeface="Arial"/>
                <a:cs typeface="Arial"/>
              </a:rPr>
              <a:t>3	</a:t>
            </a:r>
            <a:r>
              <a:rPr sz="750" b="1" spc="-5" dirty="0">
                <a:solidFill>
                  <a:srgbClr val="3F3F3F"/>
                </a:solidFill>
                <a:latin typeface="Arial"/>
                <a:cs typeface="Arial"/>
              </a:rPr>
              <a:t>1</a:t>
            </a:r>
            <a:r>
              <a:rPr sz="750" b="1" dirty="0">
                <a:solidFill>
                  <a:srgbClr val="3F3F3F"/>
                </a:solidFill>
                <a:latin typeface="Arial"/>
                <a:cs typeface="Arial"/>
              </a:rPr>
              <a:t>4	</a:t>
            </a:r>
            <a:r>
              <a:rPr sz="750" b="1" spc="-5" dirty="0">
                <a:solidFill>
                  <a:srgbClr val="3F3F3F"/>
                </a:solidFill>
                <a:latin typeface="Arial"/>
                <a:cs typeface="Arial"/>
              </a:rPr>
              <a:t>1</a:t>
            </a:r>
            <a:r>
              <a:rPr sz="750" b="1" dirty="0">
                <a:solidFill>
                  <a:srgbClr val="3F3F3F"/>
                </a:solidFill>
                <a:latin typeface="Arial"/>
                <a:cs typeface="Arial"/>
              </a:rPr>
              <a:t>5	</a:t>
            </a:r>
            <a:r>
              <a:rPr sz="750" b="1" spc="-5" dirty="0">
                <a:solidFill>
                  <a:srgbClr val="3F3F3F"/>
                </a:solidFill>
                <a:latin typeface="Arial"/>
                <a:cs typeface="Arial"/>
              </a:rPr>
              <a:t>1</a:t>
            </a:r>
            <a:r>
              <a:rPr sz="750" b="1" dirty="0">
                <a:solidFill>
                  <a:srgbClr val="3F3F3F"/>
                </a:solidFill>
                <a:latin typeface="Arial"/>
                <a:cs typeface="Arial"/>
              </a:rPr>
              <a:t>6	</a:t>
            </a:r>
            <a:r>
              <a:rPr sz="750" b="1" spc="-5" dirty="0">
                <a:solidFill>
                  <a:srgbClr val="3F3F3F"/>
                </a:solidFill>
                <a:latin typeface="Arial"/>
                <a:cs typeface="Arial"/>
              </a:rPr>
              <a:t>1</a:t>
            </a:r>
            <a:r>
              <a:rPr sz="750" b="1" dirty="0">
                <a:solidFill>
                  <a:srgbClr val="3F3F3F"/>
                </a:solidFill>
                <a:latin typeface="Arial"/>
                <a:cs typeface="Arial"/>
              </a:rPr>
              <a:t>7	</a:t>
            </a:r>
            <a:r>
              <a:rPr sz="750" b="1" spc="-5" dirty="0">
                <a:solidFill>
                  <a:srgbClr val="3F3F3F"/>
                </a:solidFill>
                <a:latin typeface="Arial"/>
                <a:cs typeface="Arial"/>
              </a:rPr>
              <a:t>1</a:t>
            </a:r>
            <a:r>
              <a:rPr sz="750" b="1" dirty="0">
                <a:solidFill>
                  <a:srgbClr val="3F3F3F"/>
                </a:solidFill>
                <a:latin typeface="Arial"/>
                <a:cs typeface="Arial"/>
              </a:rPr>
              <a:t>8	</a:t>
            </a:r>
            <a:r>
              <a:rPr sz="750" b="1" spc="-5" dirty="0">
                <a:solidFill>
                  <a:srgbClr val="3F3F3F"/>
                </a:solidFill>
                <a:latin typeface="Arial"/>
                <a:cs typeface="Arial"/>
              </a:rPr>
              <a:t>1</a:t>
            </a:r>
            <a:r>
              <a:rPr sz="750" b="1" dirty="0">
                <a:solidFill>
                  <a:srgbClr val="3F3F3F"/>
                </a:solidFill>
                <a:latin typeface="Arial"/>
                <a:cs typeface="Arial"/>
              </a:rPr>
              <a:t>9	</a:t>
            </a:r>
            <a:r>
              <a:rPr sz="750" b="1" spc="-5" dirty="0">
                <a:solidFill>
                  <a:srgbClr val="3F3F3F"/>
                </a:solidFill>
                <a:latin typeface="Arial"/>
                <a:cs typeface="Arial"/>
              </a:rPr>
              <a:t>20</a:t>
            </a:r>
            <a:endParaRPr sz="750">
              <a:latin typeface="Arial"/>
              <a:cs typeface="Arial"/>
            </a:endParaRPr>
          </a:p>
        </p:txBody>
      </p:sp>
      <p:sp>
        <p:nvSpPr>
          <p:cNvPr id="443" name="object 443"/>
          <p:cNvSpPr txBox="1"/>
          <p:nvPr/>
        </p:nvSpPr>
        <p:spPr>
          <a:xfrm>
            <a:off x="1600972" y="2088672"/>
            <a:ext cx="675005" cy="437515"/>
          </a:xfrm>
          <a:prstGeom prst="rect">
            <a:avLst/>
          </a:prstGeom>
        </p:spPr>
        <p:txBody>
          <a:bodyPr vert="horz" wrap="square" lIns="0" tIns="3175" rIns="0" bIns="0" rtlCol="0">
            <a:spAutoFit/>
          </a:bodyPr>
          <a:lstStyle/>
          <a:p>
            <a:pPr marR="5080" algn="ctr">
              <a:lnSpc>
                <a:spcPts val="850"/>
              </a:lnSpc>
              <a:spcBef>
                <a:spcPts val="25"/>
              </a:spcBef>
            </a:pPr>
            <a:r>
              <a:rPr sz="750" b="1" spc="15" dirty="0">
                <a:solidFill>
                  <a:srgbClr val="3F3F3F"/>
                </a:solidFill>
                <a:latin typeface="Arial"/>
                <a:cs typeface="Arial"/>
              </a:rPr>
              <a:t>M</a:t>
            </a:r>
            <a:r>
              <a:rPr sz="750" b="1" spc="-5" dirty="0">
                <a:solidFill>
                  <a:srgbClr val="3F3F3F"/>
                </a:solidFill>
                <a:latin typeface="Arial"/>
                <a:cs typeface="Arial"/>
              </a:rPr>
              <a:t>anuf</a:t>
            </a:r>
            <a:r>
              <a:rPr sz="750" b="1" spc="-10" dirty="0">
                <a:solidFill>
                  <a:srgbClr val="3F3F3F"/>
                </a:solidFill>
                <a:latin typeface="Arial"/>
                <a:cs typeface="Arial"/>
              </a:rPr>
              <a:t>a</a:t>
            </a:r>
            <a:r>
              <a:rPr sz="750" b="1" spc="-5" dirty="0">
                <a:solidFill>
                  <a:srgbClr val="3F3F3F"/>
                </a:solidFill>
                <a:latin typeface="Arial"/>
                <a:cs typeface="Arial"/>
              </a:rPr>
              <a:t>c</a:t>
            </a:r>
            <a:r>
              <a:rPr sz="750" b="1" spc="-10" dirty="0">
                <a:solidFill>
                  <a:srgbClr val="3F3F3F"/>
                </a:solidFill>
                <a:latin typeface="Arial"/>
                <a:cs typeface="Arial"/>
              </a:rPr>
              <a:t>t</a:t>
            </a:r>
            <a:r>
              <a:rPr sz="750" b="1" spc="5" dirty="0">
                <a:solidFill>
                  <a:srgbClr val="3F3F3F"/>
                </a:solidFill>
                <a:latin typeface="Arial"/>
                <a:cs typeface="Arial"/>
              </a:rPr>
              <a:t>u</a:t>
            </a:r>
            <a:r>
              <a:rPr sz="750" b="1" spc="-5" dirty="0">
                <a:solidFill>
                  <a:srgbClr val="3F3F3F"/>
                </a:solidFill>
                <a:latin typeface="Arial"/>
                <a:cs typeface="Arial"/>
              </a:rPr>
              <a:t>ring  Cost</a:t>
            </a:r>
            <a:endParaRPr sz="750">
              <a:latin typeface="Arial"/>
              <a:cs typeface="Arial"/>
            </a:endParaRPr>
          </a:p>
          <a:p>
            <a:pPr marL="8255" marR="12065" indent="-2540" algn="ctr">
              <a:lnSpc>
                <a:spcPts val="850"/>
              </a:lnSpc>
              <a:spcBef>
                <a:spcPts val="15"/>
              </a:spcBef>
            </a:pPr>
            <a:r>
              <a:rPr sz="750" b="1" dirty="0">
                <a:solidFill>
                  <a:srgbClr val="3F3F3F"/>
                </a:solidFill>
                <a:latin typeface="Arial"/>
                <a:cs typeface="Arial"/>
              </a:rPr>
              <a:t>Breakdown  </a:t>
            </a:r>
            <a:r>
              <a:rPr sz="750" b="1" spc="-5" dirty="0">
                <a:solidFill>
                  <a:srgbClr val="3F3F3F"/>
                </a:solidFill>
                <a:latin typeface="Arial"/>
                <a:cs typeface="Arial"/>
              </a:rPr>
              <a:t>(2006</a:t>
            </a:r>
            <a:r>
              <a:rPr sz="750" b="1" spc="-60" dirty="0">
                <a:solidFill>
                  <a:srgbClr val="3F3F3F"/>
                </a:solidFill>
                <a:latin typeface="Arial"/>
                <a:cs typeface="Arial"/>
              </a:rPr>
              <a:t> </a:t>
            </a:r>
            <a:r>
              <a:rPr sz="750" b="1" spc="-5" dirty="0">
                <a:solidFill>
                  <a:srgbClr val="3F3F3F"/>
                </a:solidFill>
                <a:latin typeface="Arial"/>
                <a:cs typeface="Arial"/>
              </a:rPr>
              <a:t>Q1=100)</a:t>
            </a:r>
            <a:endParaRPr sz="750">
              <a:latin typeface="Arial"/>
              <a:cs typeface="Arial"/>
            </a:endParaRPr>
          </a:p>
        </p:txBody>
      </p:sp>
      <p:sp>
        <p:nvSpPr>
          <p:cNvPr id="444" name="object 444"/>
          <p:cNvSpPr/>
          <p:nvPr/>
        </p:nvSpPr>
        <p:spPr>
          <a:xfrm>
            <a:off x="1405889" y="3716273"/>
            <a:ext cx="5492750" cy="434340"/>
          </a:xfrm>
          <a:custGeom>
            <a:avLst/>
            <a:gdLst/>
            <a:ahLst/>
            <a:cxnLst/>
            <a:rect l="l" t="t" r="r" b="b"/>
            <a:pathLst>
              <a:path w="5492750" h="434339">
                <a:moveTo>
                  <a:pt x="5492496" y="0"/>
                </a:moveTo>
                <a:lnTo>
                  <a:pt x="761" y="0"/>
                </a:lnTo>
                <a:lnTo>
                  <a:pt x="0" y="761"/>
                </a:lnTo>
                <a:lnTo>
                  <a:pt x="0" y="434340"/>
                </a:lnTo>
                <a:lnTo>
                  <a:pt x="2285" y="434340"/>
                </a:lnTo>
                <a:lnTo>
                  <a:pt x="761" y="434340"/>
                </a:lnTo>
                <a:lnTo>
                  <a:pt x="2285" y="434340"/>
                </a:lnTo>
                <a:lnTo>
                  <a:pt x="2285" y="3048"/>
                </a:lnTo>
                <a:lnTo>
                  <a:pt x="761" y="3048"/>
                </a:lnTo>
                <a:lnTo>
                  <a:pt x="2285" y="1524"/>
                </a:lnTo>
                <a:lnTo>
                  <a:pt x="5492496" y="1524"/>
                </a:lnTo>
                <a:lnTo>
                  <a:pt x="5492496" y="0"/>
                </a:lnTo>
                <a:close/>
              </a:path>
              <a:path w="5492750" h="434339">
                <a:moveTo>
                  <a:pt x="2285" y="434340"/>
                </a:moveTo>
                <a:lnTo>
                  <a:pt x="5492495" y="434340"/>
                </a:lnTo>
                <a:lnTo>
                  <a:pt x="2285" y="434340"/>
                </a:lnTo>
                <a:close/>
              </a:path>
              <a:path w="5492750" h="434339">
                <a:moveTo>
                  <a:pt x="5492496" y="1524"/>
                </a:moveTo>
                <a:lnTo>
                  <a:pt x="5492495" y="434340"/>
                </a:lnTo>
                <a:lnTo>
                  <a:pt x="5492496" y="1524"/>
                </a:lnTo>
                <a:close/>
              </a:path>
              <a:path w="5492750" h="434339">
                <a:moveTo>
                  <a:pt x="2285" y="434340"/>
                </a:moveTo>
                <a:lnTo>
                  <a:pt x="761" y="434340"/>
                </a:lnTo>
                <a:lnTo>
                  <a:pt x="2285" y="434340"/>
                </a:lnTo>
                <a:close/>
              </a:path>
              <a:path w="5492750" h="434339">
                <a:moveTo>
                  <a:pt x="2285" y="1524"/>
                </a:moveTo>
                <a:lnTo>
                  <a:pt x="761" y="3048"/>
                </a:lnTo>
                <a:lnTo>
                  <a:pt x="2285" y="3048"/>
                </a:lnTo>
                <a:lnTo>
                  <a:pt x="2285" y="1524"/>
                </a:lnTo>
                <a:close/>
              </a:path>
              <a:path w="5492750" h="434339">
                <a:moveTo>
                  <a:pt x="5492496" y="1524"/>
                </a:moveTo>
                <a:lnTo>
                  <a:pt x="2285" y="1524"/>
                </a:lnTo>
                <a:lnTo>
                  <a:pt x="2285" y="3048"/>
                </a:lnTo>
                <a:lnTo>
                  <a:pt x="5492495" y="3048"/>
                </a:lnTo>
                <a:lnTo>
                  <a:pt x="5492496" y="1524"/>
                </a:lnTo>
                <a:close/>
              </a:path>
            </a:pathLst>
          </a:custGeom>
          <a:solidFill>
            <a:srgbClr val="000000"/>
          </a:solidFill>
        </p:spPr>
        <p:txBody>
          <a:bodyPr wrap="square" lIns="0" tIns="0" rIns="0" bIns="0" rtlCol="0"/>
          <a:lstStyle/>
          <a:p>
            <a:endParaRPr/>
          </a:p>
        </p:txBody>
      </p:sp>
      <p:sp>
        <p:nvSpPr>
          <p:cNvPr id="445" name="object 445"/>
          <p:cNvSpPr/>
          <p:nvPr/>
        </p:nvSpPr>
        <p:spPr>
          <a:xfrm>
            <a:off x="1535430" y="3796284"/>
            <a:ext cx="0" cy="59055"/>
          </a:xfrm>
          <a:custGeom>
            <a:avLst/>
            <a:gdLst/>
            <a:ahLst/>
            <a:cxnLst/>
            <a:rect l="l" t="t" r="r" b="b"/>
            <a:pathLst>
              <a:path h="59054">
                <a:moveTo>
                  <a:pt x="0" y="0"/>
                </a:moveTo>
                <a:lnTo>
                  <a:pt x="0" y="58674"/>
                </a:lnTo>
              </a:path>
            </a:pathLst>
          </a:custGeom>
          <a:ln w="60959">
            <a:solidFill>
              <a:srgbClr val="AEBFD4"/>
            </a:solidFill>
          </a:ln>
        </p:spPr>
        <p:txBody>
          <a:bodyPr wrap="square" lIns="0" tIns="0" rIns="0" bIns="0" rtlCol="0"/>
          <a:lstStyle/>
          <a:p>
            <a:endParaRPr/>
          </a:p>
        </p:txBody>
      </p:sp>
      <p:sp>
        <p:nvSpPr>
          <p:cNvPr id="446" name="object 446"/>
          <p:cNvSpPr/>
          <p:nvPr/>
        </p:nvSpPr>
        <p:spPr>
          <a:xfrm>
            <a:off x="2909697" y="3796284"/>
            <a:ext cx="0" cy="59055"/>
          </a:xfrm>
          <a:custGeom>
            <a:avLst/>
            <a:gdLst/>
            <a:ahLst/>
            <a:cxnLst/>
            <a:rect l="l" t="t" r="r" b="b"/>
            <a:pathLst>
              <a:path h="59054">
                <a:moveTo>
                  <a:pt x="0" y="0"/>
                </a:moveTo>
                <a:lnTo>
                  <a:pt x="0" y="58674"/>
                </a:lnTo>
              </a:path>
            </a:pathLst>
          </a:custGeom>
          <a:ln w="60198">
            <a:solidFill>
              <a:srgbClr val="32CBCB"/>
            </a:solidFill>
          </a:ln>
        </p:spPr>
        <p:txBody>
          <a:bodyPr wrap="square" lIns="0" tIns="0" rIns="0" bIns="0" rtlCol="0"/>
          <a:lstStyle/>
          <a:p>
            <a:endParaRPr/>
          </a:p>
        </p:txBody>
      </p:sp>
      <p:sp>
        <p:nvSpPr>
          <p:cNvPr id="447" name="object 447"/>
          <p:cNvSpPr/>
          <p:nvPr/>
        </p:nvSpPr>
        <p:spPr>
          <a:xfrm>
            <a:off x="4282059" y="3796284"/>
            <a:ext cx="0" cy="59055"/>
          </a:xfrm>
          <a:custGeom>
            <a:avLst/>
            <a:gdLst/>
            <a:ahLst/>
            <a:cxnLst/>
            <a:rect l="l" t="t" r="r" b="b"/>
            <a:pathLst>
              <a:path h="59054">
                <a:moveTo>
                  <a:pt x="0" y="0"/>
                </a:moveTo>
                <a:lnTo>
                  <a:pt x="0" y="58674"/>
                </a:lnTo>
              </a:path>
            </a:pathLst>
          </a:custGeom>
          <a:ln w="60198">
            <a:solidFill>
              <a:srgbClr val="7B9DC7"/>
            </a:solidFill>
          </a:ln>
        </p:spPr>
        <p:txBody>
          <a:bodyPr wrap="square" lIns="0" tIns="0" rIns="0" bIns="0" rtlCol="0"/>
          <a:lstStyle/>
          <a:p>
            <a:endParaRPr/>
          </a:p>
        </p:txBody>
      </p:sp>
      <p:sp>
        <p:nvSpPr>
          <p:cNvPr id="448" name="object 448"/>
          <p:cNvSpPr/>
          <p:nvPr/>
        </p:nvSpPr>
        <p:spPr>
          <a:xfrm>
            <a:off x="5656707" y="3796284"/>
            <a:ext cx="0" cy="59055"/>
          </a:xfrm>
          <a:custGeom>
            <a:avLst/>
            <a:gdLst/>
            <a:ahLst/>
            <a:cxnLst/>
            <a:rect l="l" t="t" r="r" b="b"/>
            <a:pathLst>
              <a:path h="59054">
                <a:moveTo>
                  <a:pt x="0" y="0"/>
                </a:moveTo>
                <a:lnTo>
                  <a:pt x="0" y="58674"/>
                </a:lnTo>
              </a:path>
            </a:pathLst>
          </a:custGeom>
          <a:ln w="60198">
            <a:solidFill>
              <a:srgbClr val="487BBB"/>
            </a:solidFill>
          </a:ln>
        </p:spPr>
        <p:txBody>
          <a:bodyPr wrap="square" lIns="0" tIns="0" rIns="0" bIns="0" rtlCol="0"/>
          <a:lstStyle/>
          <a:p>
            <a:endParaRPr/>
          </a:p>
        </p:txBody>
      </p:sp>
      <p:sp>
        <p:nvSpPr>
          <p:cNvPr id="449" name="object 449"/>
          <p:cNvSpPr txBox="1"/>
          <p:nvPr/>
        </p:nvSpPr>
        <p:spPr>
          <a:xfrm>
            <a:off x="5699252" y="3749800"/>
            <a:ext cx="93535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Production</a:t>
            </a:r>
            <a:r>
              <a:rPr sz="900" spc="-55"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0" name="object 450"/>
          <p:cNvSpPr/>
          <p:nvPr/>
        </p:nvSpPr>
        <p:spPr>
          <a:xfrm>
            <a:off x="1535430" y="4013453"/>
            <a:ext cx="0" cy="59055"/>
          </a:xfrm>
          <a:custGeom>
            <a:avLst/>
            <a:gdLst/>
            <a:ahLst/>
            <a:cxnLst/>
            <a:rect l="l" t="t" r="r" b="b"/>
            <a:pathLst>
              <a:path h="59054">
                <a:moveTo>
                  <a:pt x="0" y="0"/>
                </a:moveTo>
                <a:lnTo>
                  <a:pt x="0" y="58674"/>
                </a:lnTo>
              </a:path>
            </a:pathLst>
          </a:custGeom>
          <a:ln w="60959">
            <a:solidFill>
              <a:srgbClr val="0000A8"/>
            </a:solidFill>
          </a:ln>
        </p:spPr>
        <p:txBody>
          <a:bodyPr wrap="square" lIns="0" tIns="0" rIns="0" bIns="0" rtlCol="0"/>
          <a:lstStyle/>
          <a:p>
            <a:endParaRPr/>
          </a:p>
        </p:txBody>
      </p:sp>
      <p:sp>
        <p:nvSpPr>
          <p:cNvPr id="451" name="object 451"/>
          <p:cNvSpPr txBox="1"/>
          <p:nvPr/>
        </p:nvSpPr>
        <p:spPr>
          <a:xfrm>
            <a:off x="1579117" y="3669836"/>
            <a:ext cx="1022350" cy="449580"/>
          </a:xfrm>
          <a:prstGeom prst="rect">
            <a:avLst/>
          </a:prstGeom>
        </p:spPr>
        <p:txBody>
          <a:bodyPr vert="horz" wrap="square" lIns="0" tIns="0" rIns="0" bIns="0" rtlCol="0">
            <a:spAutoFit/>
          </a:bodyPr>
          <a:lstStyle/>
          <a:p>
            <a:pPr marL="12700" marR="5080">
              <a:lnSpc>
                <a:spcPct val="158300"/>
              </a:lnSpc>
            </a:pPr>
            <a:r>
              <a:rPr sz="900" spc="15" dirty="0">
                <a:solidFill>
                  <a:srgbClr val="3F3F3F"/>
                </a:solidFill>
                <a:latin typeface="Arial"/>
                <a:cs typeface="Arial"/>
              </a:rPr>
              <a:t>Other Materials  Professional</a:t>
            </a:r>
            <a:r>
              <a:rPr sz="900" spc="-45"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2" name="object 452"/>
          <p:cNvSpPr/>
          <p:nvPr/>
        </p:nvSpPr>
        <p:spPr>
          <a:xfrm>
            <a:off x="2909697" y="4013453"/>
            <a:ext cx="0" cy="59055"/>
          </a:xfrm>
          <a:custGeom>
            <a:avLst/>
            <a:gdLst/>
            <a:ahLst/>
            <a:cxnLst/>
            <a:rect l="l" t="t" r="r" b="b"/>
            <a:pathLst>
              <a:path h="59054">
                <a:moveTo>
                  <a:pt x="0" y="0"/>
                </a:moveTo>
                <a:lnTo>
                  <a:pt x="0" y="58674"/>
                </a:lnTo>
              </a:path>
            </a:pathLst>
          </a:custGeom>
          <a:ln w="60198">
            <a:solidFill>
              <a:srgbClr val="193F6D"/>
            </a:solidFill>
          </a:ln>
        </p:spPr>
        <p:txBody>
          <a:bodyPr wrap="square" lIns="0" tIns="0" rIns="0" bIns="0" rtlCol="0"/>
          <a:lstStyle/>
          <a:p>
            <a:endParaRPr/>
          </a:p>
        </p:txBody>
      </p:sp>
      <p:sp>
        <p:nvSpPr>
          <p:cNvPr id="453" name="object 453"/>
          <p:cNvSpPr txBox="1"/>
          <p:nvPr/>
        </p:nvSpPr>
        <p:spPr>
          <a:xfrm>
            <a:off x="2952242" y="3749800"/>
            <a:ext cx="1122045" cy="36957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Energy</a:t>
            </a:r>
            <a:endParaRPr sz="900">
              <a:latin typeface="Arial"/>
              <a:cs typeface="Arial"/>
            </a:endParaRPr>
          </a:p>
          <a:p>
            <a:pPr marL="12700">
              <a:lnSpc>
                <a:spcPct val="100000"/>
              </a:lnSpc>
              <a:spcBef>
                <a:spcPts val="630"/>
              </a:spcBef>
            </a:pPr>
            <a:r>
              <a:rPr sz="900" spc="15" dirty="0">
                <a:solidFill>
                  <a:srgbClr val="3F3F3F"/>
                </a:solidFill>
                <a:latin typeface="Arial"/>
                <a:cs typeface="Arial"/>
              </a:rPr>
              <a:t>Machinery </a:t>
            </a:r>
            <a:r>
              <a:rPr sz="900" spc="20" dirty="0">
                <a:solidFill>
                  <a:srgbClr val="3F3F3F"/>
                </a:solidFill>
                <a:latin typeface="Arial"/>
                <a:cs typeface="Arial"/>
              </a:rPr>
              <a:t>and</a:t>
            </a:r>
            <a:r>
              <a:rPr sz="900" spc="-55" dirty="0">
                <a:solidFill>
                  <a:srgbClr val="3F3F3F"/>
                </a:solidFill>
                <a:latin typeface="Arial"/>
                <a:cs typeface="Arial"/>
              </a:rPr>
              <a:t> </a:t>
            </a:r>
            <a:r>
              <a:rPr sz="900" spc="15" dirty="0">
                <a:solidFill>
                  <a:srgbClr val="3F3F3F"/>
                </a:solidFill>
                <a:latin typeface="Arial"/>
                <a:cs typeface="Arial"/>
              </a:rPr>
              <a:t>Parts</a:t>
            </a:r>
            <a:endParaRPr sz="900">
              <a:latin typeface="Arial"/>
              <a:cs typeface="Arial"/>
            </a:endParaRPr>
          </a:p>
        </p:txBody>
      </p:sp>
      <p:sp>
        <p:nvSpPr>
          <p:cNvPr id="454" name="object 454"/>
          <p:cNvSpPr/>
          <p:nvPr/>
        </p:nvSpPr>
        <p:spPr>
          <a:xfrm>
            <a:off x="4282059" y="4013453"/>
            <a:ext cx="0" cy="59055"/>
          </a:xfrm>
          <a:custGeom>
            <a:avLst/>
            <a:gdLst/>
            <a:ahLst/>
            <a:cxnLst/>
            <a:rect l="l" t="t" r="r" b="b"/>
            <a:pathLst>
              <a:path h="59054">
                <a:moveTo>
                  <a:pt x="0" y="0"/>
                </a:moveTo>
                <a:lnTo>
                  <a:pt x="0" y="58674"/>
                </a:lnTo>
              </a:path>
            </a:pathLst>
          </a:custGeom>
          <a:ln w="60198">
            <a:solidFill>
              <a:srgbClr val="93AFDE"/>
            </a:solidFill>
          </a:ln>
        </p:spPr>
        <p:txBody>
          <a:bodyPr wrap="square" lIns="0" tIns="0" rIns="0" bIns="0" rtlCol="0"/>
          <a:lstStyle/>
          <a:p>
            <a:endParaRPr/>
          </a:p>
        </p:txBody>
      </p:sp>
      <p:sp>
        <p:nvSpPr>
          <p:cNvPr id="455" name="object 455"/>
          <p:cNvSpPr txBox="1"/>
          <p:nvPr/>
        </p:nvSpPr>
        <p:spPr>
          <a:xfrm>
            <a:off x="4326128" y="3669836"/>
            <a:ext cx="455930" cy="449580"/>
          </a:xfrm>
          <a:prstGeom prst="rect">
            <a:avLst/>
          </a:prstGeom>
        </p:spPr>
        <p:txBody>
          <a:bodyPr vert="horz" wrap="square" lIns="0" tIns="0" rIns="0" bIns="0" rtlCol="0">
            <a:spAutoFit/>
          </a:bodyPr>
          <a:lstStyle/>
          <a:p>
            <a:pPr marL="12700" marR="5080">
              <a:lnSpc>
                <a:spcPct val="158300"/>
              </a:lnSpc>
            </a:pPr>
            <a:r>
              <a:rPr sz="900" spc="20" dirty="0">
                <a:solidFill>
                  <a:srgbClr val="3F3F3F"/>
                </a:solidFill>
                <a:latin typeface="Arial"/>
                <a:cs typeface="Arial"/>
              </a:rPr>
              <a:t>Be</a:t>
            </a:r>
            <a:r>
              <a:rPr sz="900" spc="15" dirty="0">
                <a:solidFill>
                  <a:srgbClr val="3F3F3F"/>
                </a:solidFill>
                <a:latin typeface="Arial"/>
                <a:cs typeface="Arial"/>
              </a:rPr>
              <a:t>n</a:t>
            </a:r>
            <a:r>
              <a:rPr sz="900" spc="25" dirty="0">
                <a:solidFill>
                  <a:srgbClr val="3F3F3F"/>
                </a:solidFill>
                <a:latin typeface="Arial"/>
                <a:cs typeface="Arial"/>
              </a:rPr>
              <a:t>e</a:t>
            </a:r>
            <a:r>
              <a:rPr sz="900" spc="5" dirty="0">
                <a:solidFill>
                  <a:srgbClr val="3F3F3F"/>
                </a:solidFill>
                <a:latin typeface="Arial"/>
                <a:cs typeface="Arial"/>
              </a:rPr>
              <a:t>fits  </a:t>
            </a:r>
            <a:r>
              <a:rPr sz="900" spc="15" dirty="0">
                <a:solidFill>
                  <a:srgbClr val="3F3F3F"/>
                </a:solidFill>
                <a:latin typeface="Arial"/>
                <a:cs typeface="Arial"/>
              </a:rPr>
              <a:t>Metals</a:t>
            </a:r>
            <a:endParaRPr sz="900">
              <a:latin typeface="Arial"/>
              <a:cs typeface="Arial"/>
            </a:endParaRPr>
          </a:p>
        </p:txBody>
      </p:sp>
      <p:sp>
        <p:nvSpPr>
          <p:cNvPr id="456" name="object 456"/>
          <p:cNvSpPr/>
          <p:nvPr/>
        </p:nvSpPr>
        <p:spPr>
          <a:xfrm>
            <a:off x="1405127" y="1069086"/>
            <a:ext cx="5495290" cy="3084830"/>
          </a:xfrm>
          <a:custGeom>
            <a:avLst/>
            <a:gdLst/>
            <a:ahLst/>
            <a:cxnLst/>
            <a:rect l="l" t="t" r="r" b="b"/>
            <a:pathLst>
              <a:path w="5495290" h="3084829">
                <a:moveTo>
                  <a:pt x="5493258" y="0"/>
                </a:moveTo>
                <a:lnTo>
                  <a:pt x="1524" y="0"/>
                </a:lnTo>
                <a:lnTo>
                  <a:pt x="0" y="1524"/>
                </a:lnTo>
                <a:lnTo>
                  <a:pt x="0" y="3083052"/>
                </a:lnTo>
                <a:lnTo>
                  <a:pt x="1524" y="3084576"/>
                </a:lnTo>
                <a:lnTo>
                  <a:pt x="5493258" y="3084576"/>
                </a:lnTo>
                <a:lnTo>
                  <a:pt x="5494782" y="3083052"/>
                </a:lnTo>
                <a:lnTo>
                  <a:pt x="3048" y="3083052"/>
                </a:lnTo>
                <a:lnTo>
                  <a:pt x="1524" y="3081528"/>
                </a:lnTo>
                <a:lnTo>
                  <a:pt x="3048" y="3081528"/>
                </a:lnTo>
                <a:lnTo>
                  <a:pt x="3048" y="3048"/>
                </a:lnTo>
                <a:lnTo>
                  <a:pt x="1524" y="3048"/>
                </a:lnTo>
                <a:lnTo>
                  <a:pt x="3048" y="1524"/>
                </a:lnTo>
                <a:lnTo>
                  <a:pt x="5494782" y="1524"/>
                </a:lnTo>
                <a:lnTo>
                  <a:pt x="5493258" y="0"/>
                </a:lnTo>
                <a:close/>
              </a:path>
              <a:path w="5495290" h="3084829">
                <a:moveTo>
                  <a:pt x="3048" y="3081528"/>
                </a:moveTo>
                <a:lnTo>
                  <a:pt x="1524" y="3081528"/>
                </a:lnTo>
                <a:lnTo>
                  <a:pt x="3048" y="3083052"/>
                </a:lnTo>
                <a:lnTo>
                  <a:pt x="3048" y="3081528"/>
                </a:lnTo>
                <a:close/>
              </a:path>
              <a:path w="5495290" h="3084829">
                <a:moveTo>
                  <a:pt x="5491734" y="3081528"/>
                </a:moveTo>
                <a:lnTo>
                  <a:pt x="3048" y="3081528"/>
                </a:lnTo>
                <a:lnTo>
                  <a:pt x="3048" y="3083052"/>
                </a:lnTo>
                <a:lnTo>
                  <a:pt x="5491734" y="3083052"/>
                </a:lnTo>
                <a:lnTo>
                  <a:pt x="5491734" y="3081528"/>
                </a:lnTo>
                <a:close/>
              </a:path>
              <a:path w="5495290" h="3084829">
                <a:moveTo>
                  <a:pt x="5491734" y="1524"/>
                </a:moveTo>
                <a:lnTo>
                  <a:pt x="5491734" y="3083052"/>
                </a:lnTo>
                <a:lnTo>
                  <a:pt x="5493258" y="3081528"/>
                </a:lnTo>
                <a:lnTo>
                  <a:pt x="5494782" y="3081528"/>
                </a:lnTo>
                <a:lnTo>
                  <a:pt x="5494782" y="3048"/>
                </a:lnTo>
                <a:lnTo>
                  <a:pt x="5493258" y="3048"/>
                </a:lnTo>
                <a:lnTo>
                  <a:pt x="5491734" y="1524"/>
                </a:lnTo>
                <a:close/>
              </a:path>
              <a:path w="5495290" h="3084829">
                <a:moveTo>
                  <a:pt x="5494782" y="3081528"/>
                </a:moveTo>
                <a:lnTo>
                  <a:pt x="5493258" y="3081528"/>
                </a:lnTo>
                <a:lnTo>
                  <a:pt x="5491734" y="3083052"/>
                </a:lnTo>
                <a:lnTo>
                  <a:pt x="5494782" y="3083052"/>
                </a:lnTo>
                <a:lnTo>
                  <a:pt x="5494782" y="3081528"/>
                </a:lnTo>
                <a:close/>
              </a:path>
              <a:path w="5495290" h="3084829">
                <a:moveTo>
                  <a:pt x="3048" y="1524"/>
                </a:moveTo>
                <a:lnTo>
                  <a:pt x="1524" y="3048"/>
                </a:lnTo>
                <a:lnTo>
                  <a:pt x="3048" y="3048"/>
                </a:lnTo>
                <a:lnTo>
                  <a:pt x="3048" y="1524"/>
                </a:lnTo>
                <a:close/>
              </a:path>
              <a:path w="5495290" h="3084829">
                <a:moveTo>
                  <a:pt x="5491734" y="1524"/>
                </a:moveTo>
                <a:lnTo>
                  <a:pt x="3048" y="1524"/>
                </a:lnTo>
                <a:lnTo>
                  <a:pt x="3048" y="3048"/>
                </a:lnTo>
                <a:lnTo>
                  <a:pt x="5491734" y="3048"/>
                </a:lnTo>
                <a:lnTo>
                  <a:pt x="5491734" y="1524"/>
                </a:lnTo>
                <a:close/>
              </a:path>
              <a:path w="5495290" h="3084829">
                <a:moveTo>
                  <a:pt x="5494782" y="1524"/>
                </a:moveTo>
                <a:lnTo>
                  <a:pt x="5491734" y="1524"/>
                </a:lnTo>
                <a:lnTo>
                  <a:pt x="5493258" y="3048"/>
                </a:lnTo>
                <a:lnTo>
                  <a:pt x="5494782" y="3048"/>
                </a:lnTo>
                <a:lnTo>
                  <a:pt x="5494782" y="1524"/>
                </a:lnTo>
                <a:close/>
              </a:path>
            </a:pathLst>
          </a:custGeom>
          <a:solidFill>
            <a:srgbClr val="000000"/>
          </a:solidFill>
        </p:spPr>
        <p:txBody>
          <a:bodyPr wrap="square" lIns="0" tIns="0" rIns="0" bIns="0" rtlCol="0"/>
          <a:lstStyle/>
          <a:p>
            <a:endParaRPr/>
          </a:p>
        </p:txBody>
      </p:sp>
      <p:sp>
        <p:nvSpPr>
          <p:cNvPr id="457" name="object 45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39</a:t>
            </a:fld>
            <a:endParaRPr spc="1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4</a:t>
            </a:fld>
            <a:endParaRPr sz="1000">
              <a:latin typeface="Calibri"/>
              <a:cs typeface="Calibri"/>
            </a:endParaRPr>
          </a:p>
        </p:txBody>
      </p:sp>
      <p:sp>
        <p:nvSpPr>
          <p:cNvPr id="2" name="object 2"/>
          <p:cNvSpPr txBox="1"/>
          <p:nvPr/>
        </p:nvSpPr>
        <p:spPr>
          <a:xfrm>
            <a:off x="1177544" y="850138"/>
            <a:ext cx="5614035" cy="8322309"/>
          </a:xfrm>
          <a:prstGeom prst="rect">
            <a:avLst/>
          </a:prstGeom>
        </p:spPr>
        <p:txBody>
          <a:bodyPr vert="horz" wrap="square" lIns="0" tIns="0" rIns="0" bIns="0" rtlCol="0">
            <a:spAutoFit/>
          </a:bodyPr>
          <a:lstStyle/>
          <a:p>
            <a:pPr marL="22860" algn="just">
              <a:lnSpc>
                <a:spcPct val="100000"/>
              </a:lnSpc>
            </a:pPr>
            <a:r>
              <a:rPr sz="950" b="1" spc="-5" dirty="0">
                <a:latin typeface="Arial"/>
                <a:cs typeface="Arial"/>
              </a:rPr>
              <a:t>1      Table of</a:t>
            </a:r>
            <a:r>
              <a:rPr sz="950" b="1" spc="-135" dirty="0">
                <a:latin typeface="Arial"/>
                <a:cs typeface="Arial"/>
              </a:rPr>
              <a:t> </a:t>
            </a:r>
            <a:r>
              <a:rPr sz="950" b="1" spc="-10" dirty="0">
                <a:latin typeface="Arial"/>
                <a:cs typeface="Arial"/>
              </a:rPr>
              <a:t>Figures</a:t>
            </a:r>
            <a:endParaRPr sz="950">
              <a:latin typeface="Arial"/>
              <a:cs typeface="Arial"/>
            </a:endParaRPr>
          </a:p>
          <a:p>
            <a:pPr>
              <a:lnSpc>
                <a:spcPct val="100000"/>
              </a:lnSpc>
              <a:spcBef>
                <a:spcPts val="35"/>
              </a:spcBef>
            </a:pPr>
            <a:endParaRPr sz="1300">
              <a:latin typeface="Times New Roman"/>
              <a:cs typeface="Times New Roman"/>
            </a:endParaRPr>
          </a:p>
          <a:p>
            <a:pPr marL="12700" marR="5080" algn="just">
              <a:lnSpc>
                <a:spcPct val="94900"/>
              </a:lnSpc>
              <a:spcBef>
                <a:spcPts val="5"/>
              </a:spcBef>
              <a:tabLst>
                <a:tab pos="5465445" algn="l"/>
              </a:tabLst>
            </a:pPr>
            <a:r>
              <a:rPr sz="950" spc="-5" dirty="0">
                <a:latin typeface="Arial"/>
                <a:cs typeface="Arial"/>
              </a:rPr>
              <a:t>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dirty="0">
                <a:latin typeface="Arial"/>
                <a:cs typeface="Arial"/>
              </a:rPr>
              <a:t> </a:t>
            </a:r>
            <a:r>
              <a:rPr sz="950" spc="-10" dirty="0">
                <a:latin typeface="Arial"/>
                <a:cs typeface="Arial"/>
              </a:rPr>
              <a:t>Dem</a:t>
            </a:r>
            <a:r>
              <a:rPr sz="950" spc="-15" dirty="0">
                <a:latin typeface="Arial"/>
                <a:cs typeface="Arial"/>
              </a:rPr>
              <a:t>a</a:t>
            </a:r>
            <a:r>
              <a:rPr sz="950" spc="-5" dirty="0">
                <a:latin typeface="Arial"/>
                <a:cs typeface="Arial"/>
              </a:rPr>
              <a:t>nd</a:t>
            </a:r>
            <a:r>
              <a:rPr sz="950" spc="-10" dirty="0">
                <a:latin typeface="Arial"/>
                <a:cs typeface="Arial"/>
              </a:rPr>
              <a:t> </a:t>
            </a:r>
            <a:r>
              <a:rPr sz="950"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5" dirty="0">
                <a:latin typeface="Arial"/>
                <a:cs typeface="Arial"/>
              </a:rPr>
              <a:t>Dis</a:t>
            </a:r>
            <a:r>
              <a:rPr sz="950" spc="-10" dirty="0">
                <a:latin typeface="Arial"/>
                <a:cs typeface="Arial"/>
              </a:rPr>
              <a:t>t</a:t>
            </a:r>
            <a:r>
              <a:rPr sz="950" spc="-5" dirty="0">
                <a:latin typeface="Arial"/>
                <a:cs typeface="Arial"/>
              </a:rPr>
              <a:t>ill</a:t>
            </a:r>
            <a:r>
              <a:rPr sz="950" spc="-15" dirty="0">
                <a:latin typeface="Arial"/>
                <a:cs typeface="Arial"/>
              </a:rPr>
              <a:t>a</a:t>
            </a:r>
            <a:r>
              <a:rPr sz="950" spc="-5" dirty="0">
                <a:latin typeface="Arial"/>
                <a:cs typeface="Arial"/>
              </a:rPr>
              <a:t>tion</a:t>
            </a:r>
            <a:r>
              <a:rPr sz="950" spc="-10" dirty="0">
                <a:latin typeface="Arial"/>
                <a:cs typeface="Arial"/>
              </a:rPr>
              <a:t> </a:t>
            </a:r>
            <a:r>
              <a:rPr sz="950" spc="-5" dirty="0">
                <a:latin typeface="Arial"/>
                <a:cs typeface="Arial"/>
              </a:rPr>
              <a:t>Co</a:t>
            </a:r>
            <a:r>
              <a:rPr sz="950" dirty="0">
                <a:latin typeface="Arial"/>
                <a:cs typeface="Arial"/>
              </a:rPr>
              <a:t>l</a:t>
            </a:r>
            <a:r>
              <a:rPr sz="950" spc="-15" dirty="0">
                <a:latin typeface="Arial"/>
                <a:cs typeface="Arial"/>
              </a:rPr>
              <a:t>u</a:t>
            </a:r>
            <a:r>
              <a:rPr sz="950" spc="-5" dirty="0">
                <a:latin typeface="Arial"/>
                <a:cs typeface="Arial"/>
              </a:rPr>
              <a:t>mns </a:t>
            </a:r>
            <a:r>
              <a:rPr sz="950" dirty="0">
                <a:latin typeface="Arial"/>
                <a:cs typeface="Arial"/>
              </a:rPr>
              <a:t>	</a:t>
            </a:r>
            <a:r>
              <a:rPr sz="950" spc="-5" dirty="0">
                <a:latin typeface="Arial"/>
                <a:cs typeface="Arial"/>
              </a:rPr>
              <a:t>15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2:</a:t>
            </a:r>
            <a:r>
              <a:rPr sz="950" dirty="0">
                <a:latin typeface="Arial"/>
                <a:cs typeface="Arial"/>
              </a:rPr>
              <a:t> </a:t>
            </a:r>
            <a:r>
              <a:rPr sz="950" spc="-5" dirty="0">
                <a:latin typeface="Arial"/>
                <a:cs typeface="Arial"/>
              </a:rPr>
              <a:t>Capacity</a:t>
            </a:r>
            <a:r>
              <a:rPr sz="950" dirty="0">
                <a:latin typeface="Arial"/>
                <a:cs typeface="Arial"/>
              </a:rPr>
              <a:t> </a:t>
            </a:r>
            <a:r>
              <a:rPr sz="950" spc="-5" dirty="0">
                <a:latin typeface="Arial"/>
                <a:cs typeface="Arial"/>
              </a:rPr>
              <a:t>Ma</a:t>
            </a:r>
            <a:r>
              <a:rPr sz="950" spc="-15" dirty="0">
                <a:latin typeface="Arial"/>
                <a:cs typeface="Arial"/>
              </a:rPr>
              <a:t>r</a:t>
            </a:r>
            <a:r>
              <a:rPr sz="950" spc="-10" dirty="0">
                <a:latin typeface="Arial"/>
                <a:cs typeface="Arial"/>
              </a:rPr>
              <a:t>g</a:t>
            </a:r>
            <a:r>
              <a:rPr sz="950" spc="-5" dirty="0">
                <a:latin typeface="Arial"/>
                <a:cs typeface="Arial"/>
              </a:rPr>
              <a:t>in</a:t>
            </a:r>
            <a:r>
              <a:rPr sz="950" spc="-10" dirty="0">
                <a:latin typeface="Arial"/>
                <a:cs typeface="Arial"/>
              </a:rPr>
              <a:t> </a:t>
            </a:r>
            <a:r>
              <a:rPr sz="950" spc="-5" dirty="0">
                <a:latin typeface="Arial"/>
                <a:cs typeface="Arial"/>
              </a:rPr>
              <a:t>-</a:t>
            </a:r>
            <a:r>
              <a:rPr sz="950" dirty="0">
                <a:latin typeface="Arial"/>
                <a:cs typeface="Arial"/>
              </a:rPr>
              <a:t> </a:t>
            </a:r>
            <a:r>
              <a:rPr sz="950" spc="-5" dirty="0">
                <a:latin typeface="Arial"/>
                <a:cs typeface="Arial"/>
              </a:rPr>
              <a:t>Distill</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on </a:t>
            </a:r>
            <a:r>
              <a:rPr sz="950" spc="-10" dirty="0">
                <a:latin typeface="Arial"/>
                <a:cs typeface="Arial"/>
              </a:rPr>
              <a:t>C</a:t>
            </a:r>
            <a:r>
              <a:rPr sz="950" spc="-15" dirty="0">
                <a:latin typeface="Arial"/>
                <a:cs typeface="Arial"/>
              </a:rPr>
              <a:t>o</a:t>
            </a:r>
            <a:r>
              <a:rPr sz="950" spc="-5" dirty="0">
                <a:latin typeface="Arial"/>
                <a:cs typeface="Arial"/>
              </a:rPr>
              <a:t>lumns </a:t>
            </a:r>
            <a:r>
              <a:rPr sz="950" dirty="0">
                <a:latin typeface="Arial"/>
                <a:cs typeface="Arial"/>
              </a:rPr>
              <a:t>	</a:t>
            </a:r>
            <a:r>
              <a:rPr sz="950" spc="-5" dirty="0">
                <a:latin typeface="Arial"/>
                <a:cs typeface="Arial"/>
              </a:rPr>
              <a:t>18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3:</a:t>
            </a:r>
            <a:r>
              <a:rPr sz="950" dirty="0">
                <a:latin typeface="Arial"/>
                <a:cs typeface="Arial"/>
              </a:rPr>
              <a:t> </a:t>
            </a:r>
            <a:r>
              <a:rPr sz="950" spc="-10" dirty="0">
                <a:latin typeface="Arial"/>
                <a:cs typeface="Arial"/>
              </a:rPr>
              <a:t>Dem</a:t>
            </a:r>
            <a:r>
              <a:rPr sz="950" spc="-15" dirty="0">
                <a:latin typeface="Arial"/>
                <a:cs typeface="Arial"/>
              </a:rPr>
              <a:t>a</a:t>
            </a:r>
            <a:r>
              <a:rPr sz="950" spc="-5" dirty="0">
                <a:latin typeface="Arial"/>
                <a:cs typeface="Arial"/>
              </a:rPr>
              <a:t>nd</a:t>
            </a:r>
            <a:r>
              <a:rPr sz="950" spc="-10" dirty="0">
                <a:latin typeface="Arial"/>
                <a:cs typeface="Arial"/>
              </a:rPr>
              <a:t> </a:t>
            </a:r>
            <a:r>
              <a:rPr sz="950" spc="-5" dirty="0">
                <a:latin typeface="Arial"/>
                <a:cs typeface="Arial"/>
              </a:rPr>
              <a:t>vs.</a:t>
            </a:r>
            <a:r>
              <a:rPr sz="950" dirty="0">
                <a:latin typeface="Arial"/>
                <a:cs typeface="Arial"/>
              </a:rPr>
              <a:t> </a:t>
            </a:r>
            <a:r>
              <a:rPr sz="950" spc="-5" dirty="0">
                <a:latin typeface="Arial"/>
                <a:cs typeface="Arial"/>
              </a:rPr>
              <a:t>Capac</a:t>
            </a:r>
            <a:r>
              <a:rPr sz="950" spc="-15" dirty="0">
                <a:latin typeface="Arial"/>
                <a:cs typeface="Arial"/>
              </a:rPr>
              <a:t>i</a:t>
            </a:r>
            <a:r>
              <a:rPr sz="950" dirty="0">
                <a:latin typeface="Arial"/>
                <a:cs typeface="Arial"/>
              </a:rPr>
              <a:t>t</a:t>
            </a:r>
            <a:r>
              <a:rPr sz="950" spc="-5" dirty="0">
                <a:latin typeface="Arial"/>
                <a:cs typeface="Arial"/>
              </a:rPr>
              <a:t>y</a:t>
            </a:r>
            <a:r>
              <a:rPr sz="950" dirty="0">
                <a:latin typeface="Arial"/>
                <a:cs typeface="Arial"/>
              </a:rPr>
              <a:t> </a:t>
            </a:r>
            <a:r>
              <a:rPr sz="950" spc="-5" dirty="0">
                <a:latin typeface="Arial"/>
                <a:cs typeface="Arial"/>
              </a:rPr>
              <a:t>-</a:t>
            </a:r>
            <a:r>
              <a:rPr sz="950" dirty="0">
                <a:latin typeface="Arial"/>
                <a:cs typeface="Arial"/>
              </a:rPr>
              <a:t> </a:t>
            </a:r>
            <a:r>
              <a:rPr sz="950" spc="-5" dirty="0">
                <a:latin typeface="Arial"/>
                <a:cs typeface="Arial"/>
              </a:rPr>
              <a:t>Disti</a:t>
            </a:r>
            <a:r>
              <a:rPr sz="950" spc="-15" dirty="0">
                <a:latin typeface="Arial"/>
                <a:cs typeface="Arial"/>
              </a:rPr>
              <a:t>l</a:t>
            </a:r>
            <a:r>
              <a:rPr sz="950" spc="-5" dirty="0">
                <a:latin typeface="Arial"/>
                <a:cs typeface="Arial"/>
              </a:rPr>
              <a:t>lati</a:t>
            </a:r>
            <a:r>
              <a:rPr sz="950" spc="-15" dirty="0">
                <a:latin typeface="Arial"/>
                <a:cs typeface="Arial"/>
              </a:rPr>
              <a:t>o</a:t>
            </a:r>
            <a:r>
              <a:rPr sz="950" spc="-5" dirty="0">
                <a:latin typeface="Arial"/>
                <a:cs typeface="Arial"/>
              </a:rPr>
              <a:t>n Co</a:t>
            </a:r>
            <a:r>
              <a:rPr sz="950" spc="-15" dirty="0">
                <a:latin typeface="Arial"/>
                <a:cs typeface="Arial"/>
              </a:rPr>
              <a:t>l</a:t>
            </a:r>
            <a:r>
              <a:rPr sz="950" spc="-10" dirty="0">
                <a:latin typeface="Arial"/>
                <a:cs typeface="Arial"/>
              </a:rPr>
              <a:t>u</a:t>
            </a:r>
            <a:r>
              <a:rPr sz="950" spc="-5" dirty="0">
                <a:latin typeface="Arial"/>
                <a:cs typeface="Arial"/>
              </a:rPr>
              <a:t>m</a:t>
            </a:r>
            <a:r>
              <a:rPr sz="950" spc="-10" dirty="0">
                <a:latin typeface="Arial"/>
                <a:cs typeface="Arial"/>
              </a:rPr>
              <a:t>n</a:t>
            </a:r>
            <a:r>
              <a:rPr sz="950" spc="-5" dirty="0">
                <a:latin typeface="Arial"/>
                <a:cs typeface="Arial"/>
              </a:rPr>
              <a:t>s </a:t>
            </a:r>
            <a:r>
              <a:rPr sz="950" dirty="0">
                <a:latin typeface="Arial"/>
                <a:cs typeface="Arial"/>
              </a:rPr>
              <a:t>	</a:t>
            </a:r>
            <a:r>
              <a:rPr sz="950" spc="-5" dirty="0">
                <a:latin typeface="Arial"/>
                <a:cs typeface="Arial"/>
              </a:rPr>
              <a:t>19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4:</a:t>
            </a:r>
            <a:r>
              <a:rPr sz="950" dirty="0">
                <a:latin typeface="Arial"/>
                <a:cs typeface="Arial"/>
              </a:rPr>
              <a:t> </a:t>
            </a:r>
            <a:r>
              <a:rPr sz="950" spc="-10" dirty="0">
                <a:latin typeface="Arial"/>
                <a:cs typeface="Arial"/>
              </a:rPr>
              <a:t>Co</a:t>
            </a:r>
            <a:r>
              <a:rPr sz="950" spc="-5" dirty="0">
                <a:latin typeface="Arial"/>
                <a:cs typeface="Arial"/>
              </a:rPr>
              <a:t>st Str</a:t>
            </a:r>
            <a:r>
              <a:rPr sz="950" spc="-15" dirty="0">
                <a:latin typeface="Arial"/>
                <a:cs typeface="Arial"/>
              </a:rPr>
              <a:t>u</a:t>
            </a:r>
            <a:r>
              <a:rPr sz="950" spc="-5" dirty="0">
                <a:latin typeface="Arial"/>
                <a:cs typeface="Arial"/>
              </a:rPr>
              <a:t>c</a:t>
            </a:r>
            <a:r>
              <a:rPr sz="950" dirty="0">
                <a:latin typeface="Arial"/>
                <a:cs typeface="Arial"/>
              </a:rPr>
              <a:t>t</a:t>
            </a:r>
            <a:r>
              <a:rPr sz="950" spc="-15" dirty="0">
                <a:latin typeface="Arial"/>
                <a:cs typeface="Arial"/>
              </a:rPr>
              <a:t>u</a:t>
            </a:r>
            <a:r>
              <a:rPr sz="950" spc="-10" dirty="0">
                <a:latin typeface="Arial"/>
                <a:cs typeface="Arial"/>
              </a:rPr>
              <a:t>r</a:t>
            </a:r>
            <a:r>
              <a:rPr sz="950" spc="-5" dirty="0">
                <a:latin typeface="Arial"/>
                <a:cs typeface="Arial"/>
              </a:rPr>
              <a:t>e </a:t>
            </a:r>
            <a:r>
              <a:rPr sz="950" spc="-15" dirty="0">
                <a:latin typeface="Arial"/>
                <a:cs typeface="Arial"/>
              </a:rPr>
              <a:t>o</a:t>
            </a:r>
            <a:r>
              <a:rPr sz="950" spc="-5" dirty="0">
                <a:latin typeface="Arial"/>
                <a:cs typeface="Arial"/>
              </a:rPr>
              <a:t>f</a:t>
            </a:r>
            <a:r>
              <a:rPr sz="950" dirty="0">
                <a:latin typeface="Arial"/>
                <a:cs typeface="Arial"/>
              </a:rPr>
              <a:t> </a:t>
            </a:r>
            <a:r>
              <a:rPr sz="950" spc="-15" dirty="0">
                <a:latin typeface="Arial"/>
                <a:cs typeface="Arial"/>
              </a:rPr>
              <a:t>Di</a:t>
            </a:r>
            <a:r>
              <a:rPr sz="950" spc="-5" dirty="0">
                <a:latin typeface="Arial"/>
                <a:cs typeface="Arial"/>
              </a:rPr>
              <a:t>s</a:t>
            </a:r>
            <a:r>
              <a:rPr sz="950" dirty="0">
                <a:latin typeface="Arial"/>
                <a:cs typeface="Arial"/>
              </a:rPr>
              <a:t>t</a:t>
            </a:r>
            <a:r>
              <a:rPr sz="950" spc="-15" dirty="0">
                <a:latin typeface="Arial"/>
                <a:cs typeface="Arial"/>
              </a:rPr>
              <a:t>i</a:t>
            </a:r>
            <a:r>
              <a:rPr sz="950" spc="-5" dirty="0">
                <a:latin typeface="Arial"/>
                <a:cs typeface="Arial"/>
              </a:rPr>
              <a:t>llati</a:t>
            </a:r>
            <a:r>
              <a:rPr sz="950" spc="-15" dirty="0">
                <a:latin typeface="Arial"/>
                <a:cs typeface="Arial"/>
              </a:rPr>
              <a:t>o</a:t>
            </a:r>
            <a:r>
              <a:rPr sz="950" spc="-5" dirty="0">
                <a:latin typeface="Arial"/>
                <a:cs typeface="Arial"/>
              </a:rPr>
              <a:t>n </a:t>
            </a:r>
            <a:r>
              <a:rPr sz="950" spc="-10" dirty="0">
                <a:latin typeface="Arial"/>
                <a:cs typeface="Arial"/>
              </a:rPr>
              <a:t>Co</a:t>
            </a:r>
            <a:r>
              <a:rPr sz="950" spc="-5" dirty="0">
                <a:latin typeface="Arial"/>
                <a:cs typeface="Arial"/>
              </a:rPr>
              <a:t>lum</a:t>
            </a:r>
            <a:r>
              <a:rPr sz="950" spc="-15" dirty="0">
                <a:latin typeface="Arial"/>
                <a:cs typeface="Arial"/>
              </a:rPr>
              <a:t>n</a:t>
            </a:r>
            <a:r>
              <a:rPr sz="950" spc="-5" dirty="0">
                <a:latin typeface="Arial"/>
                <a:cs typeface="Arial"/>
              </a:rPr>
              <a:t>s </a:t>
            </a:r>
            <a:r>
              <a:rPr sz="950" dirty="0">
                <a:latin typeface="Arial"/>
                <a:cs typeface="Arial"/>
              </a:rPr>
              <a:t>	</a:t>
            </a:r>
            <a:r>
              <a:rPr sz="950" spc="-5" dirty="0">
                <a:latin typeface="Arial"/>
                <a:cs typeface="Arial"/>
              </a:rPr>
              <a:t>21  Fi</a:t>
            </a:r>
            <a:r>
              <a:rPr sz="950" spc="-15" dirty="0">
                <a:latin typeface="Arial"/>
                <a:cs typeface="Arial"/>
              </a:rPr>
              <a:t>g</a:t>
            </a:r>
            <a:r>
              <a:rPr sz="950" spc="-5" dirty="0">
                <a:latin typeface="Arial"/>
                <a:cs typeface="Arial"/>
              </a:rPr>
              <a:t>ure</a:t>
            </a:r>
            <a:r>
              <a:rPr sz="950" spc="-10" dirty="0">
                <a:latin typeface="Arial"/>
                <a:cs typeface="Arial"/>
              </a:rPr>
              <a:t> 5</a:t>
            </a:r>
            <a:r>
              <a:rPr sz="950" spc="-5" dirty="0">
                <a:latin typeface="Arial"/>
                <a:cs typeface="Arial"/>
              </a:rPr>
              <a:t>:</a:t>
            </a:r>
            <a:r>
              <a:rPr sz="950" dirty="0">
                <a:latin typeface="Arial"/>
                <a:cs typeface="Arial"/>
              </a:rPr>
              <a:t> </a:t>
            </a:r>
            <a:r>
              <a:rPr sz="950" spc="-5" dirty="0">
                <a:latin typeface="Arial"/>
                <a:cs typeface="Arial"/>
              </a:rPr>
              <a:t>Ov</a:t>
            </a:r>
            <a:r>
              <a:rPr sz="950" spc="-15" dirty="0">
                <a:latin typeface="Arial"/>
                <a:cs typeface="Arial"/>
              </a:rPr>
              <a:t>e</a:t>
            </a:r>
            <a:r>
              <a:rPr sz="950" spc="-10" dirty="0">
                <a:latin typeface="Arial"/>
                <a:cs typeface="Arial"/>
              </a:rPr>
              <a:t>ra</a:t>
            </a:r>
            <a:r>
              <a:rPr sz="950" spc="-15" dirty="0">
                <a:latin typeface="Arial"/>
                <a:cs typeface="Arial"/>
              </a:rPr>
              <a:t>l</a:t>
            </a:r>
            <a:r>
              <a:rPr sz="950" spc="-5" dirty="0">
                <a:latin typeface="Arial"/>
                <a:cs typeface="Arial"/>
              </a:rPr>
              <a:t>l</a:t>
            </a:r>
            <a:r>
              <a:rPr sz="950" dirty="0">
                <a:latin typeface="Arial"/>
                <a:cs typeface="Arial"/>
              </a:rPr>
              <a:t> P</a:t>
            </a:r>
            <a:r>
              <a:rPr sz="950" spc="-10" dirty="0">
                <a:latin typeface="Arial"/>
                <a:cs typeface="Arial"/>
              </a:rPr>
              <a:t>r</a:t>
            </a:r>
            <a:r>
              <a:rPr sz="950" spc="-15" dirty="0">
                <a:latin typeface="Arial"/>
                <a:cs typeface="Arial"/>
              </a:rPr>
              <a:t>i</a:t>
            </a:r>
            <a:r>
              <a:rPr sz="950" spc="-5" dirty="0">
                <a:latin typeface="Arial"/>
                <a:cs typeface="Arial"/>
              </a:rPr>
              <a:t>ce</a:t>
            </a:r>
            <a:r>
              <a:rPr sz="950" dirty="0">
                <a:latin typeface="Arial"/>
                <a:cs typeface="Arial"/>
              </a:rPr>
              <a:t> </a:t>
            </a:r>
            <a:r>
              <a:rPr sz="950" spc="-5" dirty="0">
                <a:latin typeface="Arial"/>
                <a:cs typeface="Arial"/>
              </a:rPr>
              <a:t>Forecast</a:t>
            </a:r>
            <a:r>
              <a:rPr sz="950" spc="-10" dirty="0">
                <a:latin typeface="Arial"/>
                <a:cs typeface="Arial"/>
              </a:rPr>
              <a:t> </a:t>
            </a:r>
            <a:r>
              <a:rPr sz="950" spc="-5" dirty="0">
                <a:latin typeface="Arial"/>
                <a:cs typeface="Arial"/>
              </a:rPr>
              <a:t>for </a:t>
            </a:r>
            <a:r>
              <a:rPr sz="950" spc="-15" dirty="0">
                <a:latin typeface="Arial"/>
                <a:cs typeface="Arial"/>
              </a:rPr>
              <a:t>Di</a:t>
            </a:r>
            <a:r>
              <a:rPr sz="950" spc="-5" dirty="0">
                <a:latin typeface="Arial"/>
                <a:cs typeface="Arial"/>
              </a:rPr>
              <a:t>st</a:t>
            </a:r>
            <a:r>
              <a:rPr sz="950" spc="-15" dirty="0">
                <a:latin typeface="Arial"/>
                <a:cs typeface="Arial"/>
              </a:rPr>
              <a:t>il</a:t>
            </a:r>
            <a:r>
              <a:rPr sz="950" dirty="0">
                <a:latin typeface="Arial"/>
                <a:cs typeface="Arial"/>
              </a:rPr>
              <a:t>l</a:t>
            </a:r>
            <a:r>
              <a:rPr sz="950" spc="-5" dirty="0">
                <a:latin typeface="Arial"/>
                <a:cs typeface="Arial"/>
              </a:rPr>
              <a:t>ati</a:t>
            </a:r>
            <a:r>
              <a:rPr sz="950" spc="-15" dirty="0">
                <a:latin typeface="Arial"/>
                <a:cs typeface="Arial"/>
              </a:rPr>
              <a:t>o</a:t>
            </a:r>
            <a:r>
              <a:rPr sz="950" spc="-5" dirty="0">
                <a:latin typeface="Arial"/>
                <a:cs typeface="Arial"/>
              </a:rPr>
              <a:t>n</a:t>
            </a:r>
            <a:r>
              <a:rPr sz="950" dirty="0">
                <a:latin typeface="Arial"/>
                <a:cs typeface="Arial"/>
              </a:rPr>
              <a:t> </a:t>
            </a:r>
            <a:r>
              <a:rPr sz="950" spc="-5" dirty="0">
                <a:latin typeface="Arial"/>
                <a:cs typeface="Arial"/>
              </a:rPr>
              <a:t>Colum</a:t>
            </a:r>
            <a:r>
              <a:rPr sz="950" spc="-15" dirty="0">
                <a:latin typeface="Arial"/>
                <a:cs typeface="Arial"/>
              </a:rPr>
              <a:t>n</a:t>
            </a:r>
            <a:r>
              <a:rPr sz="950" spc="-5" dirty="0">
                <a:latin typeface="Arial"/>
                <a:cs typeface="Arial"/>
              </a:rPr>
              <a:t>s </a:t>
            </a:r>
            <a:r>
              <a:rPr sz="950" dirty="0">
                <a:latin typeface="Arial"/>
                <a:cs typeface="Arial"/>
              </a:rPr>
              <a:t>	</a:t>
            </a:r>
            <a:r>
              <a:rPr sz="950" spc="-5" dirty="0">
                <a:latin typeface="Arial"/>
                <a:cs typeface="Arial"/>
              </a:rPr>
              <a:t>24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6:</a:t>
            </a:r>
            <a:r>
              <a:rPr sz="950" dirty="0">
                <a:latin typeface="Arial"/>
                <a:cs typeface="Arial"/>
              </a:rPr>
              <a:t> </a:t>
            </a:r>
            <a:r>
              <a:rPr sz="950" spc="-5" dirty="0">
                <a:latin typeface="Arial"/>
                <a:cs typeface="Arial"/>
              </a:rPr>
              <a:t>Dis</a:t>
            </a:r>
            <a:r>
              <a:rPr sz="950" spc="-10" dirty="0">
                <a:latin typeface="Arial"/>
                <a:cs typeface="Arial"/>
              </a:rPr>
              <a:t>t</a:t>
            </a:r>
            <a:r>
              <a:rPr sz="950" spc="-5" dirty="0">
                <a:latin typeface="Arial"/>
                <a:cs typeface="Arial"/>
              </a:rPr>
              <a:t>ill</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on</a:t>
            </a:r>
            <a:r>
              <a:rPr sz="950" dirty="0">
                <a:latin typeface="Arial"/>
                <a:cs typeface="Arial"/>
              </a:rPr>
              <a:t> </a:t>
            </a:r>
            <a:r>
              <a:rPr sz="950" spc="-10" dirty="0">
                <a:latin typeface="Arial"/>
                <a:cs typeface="Arial"/>
              </a:rPr>
              <a:t>C</a:t>
            </a:r>
            <a:r>
              <a:rPr sz="950" spc="-15" dirty="0">
                <a:latin typeface="Arial"/>
                <a:cs typeface="Arial"/>
              </a:rPr>
              <a:t>o</a:t>
            </a:r>
            <a:r>
              <a:rPr sz="950" dirty="0">
                <a:latin typeface="Arial"/>
                <a:cs typeface="Arial"/>
              </a:rPr>
              <a:t>l</a:t>
            </a:r>
            <a:r>
              <a:rPr sz="950" spc="-15" dirty="0">
                <a:latin typeface="Arial"/>
                <a:cs typeface="Arial"/>
              </a:rPr>
              <a:t>u</a:t>
            </a:r>
            <a:r>
              <a:rPr sz="950" spc="-5" dirty="0">
                <a:latin typeface="Arial"/>
                <a:cs typeface="Arial"/>
              </a:rPr>
              <a:t>mn</a:t>
            </a:r>
            <a:r>
              <a:rPr sz="950" dirty="0">
                <a:latin typeface="Arial"/>
                <a:cs typeface="Arial"/>
              </a:rPr>
              <a:t> </a:t>
            </a:r>
            <a:r>
              <a:rPr sz="950" spc="-5" dirty="0">
                <a:latin typeface="Arial"/>
                <a:cs typeface="Arial"/>
              </a:rPr>
              <a:t>size</a:t>
            </a:r>
            <a:r>
              <a:rPr sz="950" spc="-10" dirty="0">
                <a:latin typeface="Arial"/>
                <a:cs typeface="Arial"/>
              </a:rPr>
              <a:t> </a:t>
            </a:r>
            <a:r>
              <a:rPr sz="950" spc="-5" dirty="0">
                <a:latin typeface="Arial"/>
                <a:cs typeface="Arial"/>
              </a:rPr>
              <a:t>vs. Cost –</a:t>
            </a:r>
            <a:r>
              <a:rPr sz="950" dirty="0">
                <a:latin typeface="Arial"/>
                <a:cs typeface="Arial"/>
              </a:rPr>
              <a:t> </a:t>
            </a:r>
            <a:r>
              <a:rPr sz="950" spc="-5" dirty="0">
                <a:latin typeface="Arial"/>
                <a:cs typeface="Arial"/>
              </a:rPr>
              <a:t>by</a:t>
            </a:r>
            <a:r>
              <a:rPr sz="950" dirty="0">
                <a:latin typeface="Arial"/>
                <a:cs typeface="Arial"/>
              </a:rPr>
              <a:t> </a:t>
            </a:r>
            <a:r>
              <a:rPr sz="950" spc="-5" dirty="0">
                <a:latin typeface="Arial"/>
                <a:cs typeface="Arial"/>
              </a:rPr>
              <a:t>Di</a:t>
            </a:r>
            <a:r>
              <a:rPr sz="950" spc="-15" dirty="0">
                <a:latin typeface="Arial"/>
                <a:cs typeface="Arial"/>
              </a:rPr>
              <a:t>a</a:t>
            </a:r>
            <a:r>
              <a:rPr sz="950" spc="-5" dirty="0">
                <a:latin typeface="Arial"/>
                <a:cs typeface="Arial"/>
              </a:rPr>
              <a:t>me</a:t>
            </a:r>
            <a:r>
              <a:rPr sz="950" dirty="0">
                <a:latin typeface="Arial"/>
                <a:cs typeface="Arial"/>
              </a:rPr>
              <a:t>t</a:t>
            </a:r>
            <a:r>
              <a:rPr sz="950" spc="-15" dirty="0">
                <a:latin typeface="Arial"/>
                <a:cs typeface="Arial"/>
              </a:rPr>
              <a:t>e</a:t>
            </a:r>
            <a:r>
              <a:rPr sz="950" spc="-5" dirty="0">
                <a:latin typeface="Arial"/>
                <a:cs typeface="Arial"/>
              </a:rPr>
              <a:t>r </a:t>
            </a:r>
            <a:r>
              <a:rPr sz="950" dirty="0">
                <a:latin typeface="Arial"/>
                <a:cs typeface="Arial"/>
              </a:rPr>
              <a:t>	</a:t>
            </a:r>
            <a:r>
              <a:rPr sz="950" spc="-5" dirty="0">
                <a:latin typeface="Arial"/>
                <a:cs typeface="Arial"/>
              </a:rPr>
              <a:t>27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7:</a:t>
            </a:r>
            <a:r>
              <a:rPr sz="950" dirty="0">
                <a:latin typeface="Arial"/>
                <a:cs typeface="Arial"/>
              </a:rPr>
              <a:t> </a:t>
            </a:r>
            <a:r>
              <a:rPr sz="950" spc="-10" dirty="0">
                <a:latin typeface="Arial"/>
                <a:cs typeface="Arial"/>
              </a:rPr>
              <a:t>Co</a:t>
            </a:r>
            <a:r>
              <a:rPr sz="950" spc="-5" dirty="0">
                <a:latin typeface="Arial"/>
                <a:cs typeface="Arial"/>
              </a:rPr>
              <a:t>st</a:t>
            </a:r>
            <a:r>
              <a:rPr sz="950" dirty="0">
                <a:latin typeface="Arial"/>
                <a:cs typeface="Arial"/>
              </a:rPr>
              <a:t> </a:t>
            </a:r>
            <a:r>
              <a:rPr sz="950" spc="-5" dirty="0">
                <a:latin typeface="Arial"/>
                <a:cs typeface="Arial"/>
              </a:rPr>
              <a:t>p</a:t>
            </a:r>
            <a:r>
              <a:rPr sz="950" spc="-15"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u</a:t>
            </a:r>
            <a:r>
              <a:rPr sz="950" spc="-15" dirty="0">
                <a:latin typeface="Arial"/>
                <a:cs typeface="Arial"/>
              </a:rPr>
              <a:t>n</a:t>
            </a:r>
            <a:r>
              <a:rPr sz="950" spc="-5" dirty="0">
                <a:latin typeface="Arial"/>
                <a:cs typeface="Arial"/>
              </a:rPr>
              <a:t>it</a:t>
            </a:r>
            <a:r>
              <a:rPr sz="950" spc="5" dirty="0">
                <a:latin typeface="Arial"/>
                <a:cs typeface="Arial"/>
              </a:rPr>
              <a:t> </a:t>
            </a:r>
            <a:r>
              <a:rPr sz="950" spc="-15" dirty="0">
                <a:latin typeface="Arial"/>
                <a:cs typeface="Arial"/>
              </a:rPr>
              <a:t>o</a:t>
            </a:r>
            <a:r>
              <a:rPr sz="950" spc="-5" dirty="0">
                <a:latin typeface="Arial"/>
                <a:cs typeface="Arial"/>
              </a:rPr>
              <a:t>f</a:t>
            </a:r>
            <a:r>
              <a:rPr sz="950" spc="5" dirty="0">
                <a:latin typeface="Arial"/>
                <a:cs typeface="Arial"/>
              </a:rPr>
              <a:t> </a:t>
            </a:r>
            <a:r>
              <a:rPr sz="950" spc="-20" dirty="0">
                <a:latin typeface="Arial"/>
                <a:cs typeface="Arial"/>
              </a:rPr>
              <a:t>O</a:t>
            </a:r>
            <a:r>
              <a:rPr sz="950" spc="-10" dirty="0">
                <a:latin typeface="Arial"/>
                <a:cs typeface="Arial"/>
              </a:rPr>
              <a:t>u</a:t>
            </a:r>
            <a:r>
              <a:rPr sz="950" spc="-5" dirty="0">
                <a:latin typeface="Arial"/>
                <a:cs typeface="Arial"/>
              </a:rPr>
              <a:t>t</a:t>
            </a:r>
            <a:r>
              <a:rPr sz="950" spc="-15" dirty="0">
                <a:latin typeface="Arial"/>
                <a:cs typeface="Arial"/>
              </a:rPr>
              <a:t>p</a:t>
            </a:r>
            <a:r>
              <a:rPr sz="950" spc="-5" dirty="0">
                <a:latin typeface="Arial"/>
                <a:cs typeface="Arial"/>
              </a:rPr>
              <a:t>ut </a:t>
            </a:r>
            <a:r>
              <a:rPr sz="950" dirty="0">
                <a:latin typeface="Arial"/>
                <a:cs typeface="Arial"/>
              </a:rPr>
              <a:t>	</a:t>
            </a:r>
            <a:r>
              <a:rPr sz="950" spc="-5" dirty="0">
                <a:latin typeface="Arial"/>
                <a:cs typeface="Arial"/>
              </a:rPr>
              <a:t>28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8:</a:t>
            </a:r>
            <a:r>
              <a:rPr sz="950" dirty="0">
                <a:latin typeface="Arial"/>
                <a:cs typeface="Arial"/>
              </a:rPr>
              <a:t> </a:t>
            </a:r>
            <a:r>
              <a:rPr sz="950" spc="-5" dirty="0">
                <a:latin typeface="Arial"/>
                <a:cs typeface="Arial"/>
              </a:rPr>
              <a:t>Ec</a:t>
            </a:r>
            <a:r>
              <a:rPr sz="950" spc="-15" dirty="0">
                <a:latin typeface="Arial"/>
                <a:cs typeface="Arial"/>
              </a:rPr>
              <a:t>o</a:t>
            </a:r>
            <a:r>
              <a:rPr sz="950" spc="-5" dirty="0">
                <a:latin typeface="Arial"/>
                <a:cs typeface="Arial"/>
              </a:rPr>
              <a:t>no</a:t>
            </a:r>
            <a:r>
              <a:rPr sz="950" spc="-20" dirty="0">
                <a:latin typeface="Arial"/>
                <a:cs typeface="Arial"/>
              </a:rPr>
              <a:t>m</a:t>
            </a:r>
            <a:r>
              <a:rPr sz="950" dirty="0">
                <a:latin typeface="Arial"/>
                <a:cs typeface="Arial"/>
              </a:rPr>
              <a:t>i</a:t>
            </a:r>
            <a:r>
              <a:rPr sz="950" spc="-10" dirty="0">
                <a:latin typeface="Arial"/>
                <a:cs typeface="Arial"/>
              </a:rPr>
              <a:t>e</a:t>
            </a:r>
            <a:r>
              <a:rPr sz="950" spc="-5" dirty="0">
                <a:latin typeface="Arial"/>
                <a:cs typeface="Arial"/>
              </a:rPr>
              <a:t>s</a:t>
            </a:r>
            <a:r>
              <a:rPr sz="950" dirty="0">
                <a:latin typeface="Arial"/>
                <a:cs typeface="Arial"/>
              </a:rPr>
              <a:t> </a:t>
            </a:r>
            <a:r>
              <a:rPr sz="950" spc="-15" dirty="0">
                <a:latin typeface="Arial"/>
                <a:cs typeface="Arial"/>
              </a:rPr>
              <a:t>o</a:t>
            </a:r>
            <a:r>
              <a:rPr sz="950" spc="-5" dirty="0">
                <a:latin typeface="Arial"/>
                <a:cs typeface="Arial"/>
              </a:rPr>
              <a:t>f</a:t>
            </a:r>
            <a:r>
              <a:rPr sz="950" dirty="0">
                <a:latin typeface="Arial"/>
                <a:cs typeface="Arial"/>
              </a:rPr>
              <a:t> </a:t>
            </a:r>
            <a:r>
              <a:rPr sz="950" spc="-10" dirty="0">
                <a:latin typeface="Arial"/>
                <a:cs typeface="Arial"/>
              </a:rPr>
              <a:t>Sc</a:t>
            </a:r>
            <a:r>
              <a:rPr sz="950" spc="-5" dirty="0">
                <a:latin typeface="Arial"/>
                <a:cs typeface="Arial"/>
              </a:rPr>
              <a:t>ale </a:t>
            </a:r>
            <a:r>
              <a:rPr sz="950" spc="-15" dirty="0">
                <a:latin typeface="Arial"/>
                <a:cs typeface="Arial"/>
              </a:rPr>
              <a:t>i</a:t>
            </a:r>
            <a:r>
              <a:rPr sz="950" spc="-5" dirty="0">
                <a:latin typeface="Arial"/>
                <a:cs typeface="Arial"/>
              </a:rPr>
              <a:t>n Distill</a:t>
            </a:r>
            <a:r>
              <a:rPr sz="950" spc="-15" dirty="0">
                <a:latin typeface="Arial"/>
                <a:cs typeface="Arial"/>
              </a:rPr>
              <a:t>a</a:t>
            </a:r>
            <a:r>
              <a:rPr sz="950" spc="-5" dirty="0">
                <a:latin typeface="Arial"/>
                <a:cs typeface="Arial"/>
              </a:rPr>
              <a:t>tion</a:t>
            </a:r>
            <a:r>
              <a:rPr sz="950" spc="-10" dirty="0">
                <a:latin typeface="Arial"/>
                <a:cs typeface="Arial"/>
              </a:rPr>
              <a:t> </a:t>
            </a:r>
            <a:r>
              <a:rPr sz="950" spc="-5" dirty="0">
                <a:latin typeface="Arial"/>
                <a:cs typeface="Arial"/>
              </a:rPr>
              <a:t>Col</a:t>
            </a:r>
            <a:r>
              <a:rPr sz="950" spc="-15" dirty="0">
                <a:latin typeface="Arial"/>
                <a:cs typeface="Arial"/>
              </a:rPr>
              <a:t>u</a:t>
            </a:r>
            <a:r>
              <a:rPr sz="950" spc="-5" dirty="0">
                <a:latin typeface="Arial"/>
                <a:cs typeface="Arial"/>
              </a:rPr>
              <a:t>m</a:t>
            </a:r>
            <a:r>
              <a:rPr sz="950" spc="-15" dirty="0">
                <a:latin typeface="Arial"/>
                <a:cs typeface="Arial"/>
              </a:rPr>
              <a:t>n</a:t>
            </a:r>
            <a:r>
              <a:rPr sz="950" spc="-5" dirty="0">
                <a:latin typeface="Arial"/>
                <a:cs typeface="Arial"/>
              </a:rPr>
              <a:t>s </a:t>
            </a:r>
            <a:r>
              <a:rPr sz="950" dirty="0">
                <a:latin typeface="Arial"/>
                <a:cs typeface="Arial"/>
              </a:rPr>
              <a:t>	</a:t>
            </a:r>
            <a:r>
              <a:rPr sz="950" spc="-5" dirty="0">
                <a:latin typeface="Arial"/>
                <a:cs typeface="Arial"/>
              </a:rPr>
              <a:t>29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9:</a:t>
            </a:r>
            <a:r>
              <a:rPr sz="950" dirty="0">
                <a:latin typeface="Arial"/>
                <a:cs typeface="Arial"/>
              </a:rPr>
              <a:t> S</a:t>
            </a:r>
            <a:r>
              <a:rPr sz="950" spc="-15" dirty="0">
                <a:latin typeface="Arial"/>
                <a:cs typeface="Arial"/>
              </a:rPr>
              <a:t>h</a:t>
            </a:r>
            <a:r>
              <a:rPr sz="950" spc="-5" dirty="0">
                <a:latin typeface="Arial"/>
                <a:cs typeface="Arial"/>
              </a:rPr>
              <a:t>o</a:t>
            </a:r>
            <a:r>
              <a:rPr sz="950" spc="-15" dirty="0">
                <a:latin typeface="Arial"/>
                <a:cs typeface="Arial"/>
              </a:rPr>
              <a:t>u</a:t>
            </a:r>
            <a:r>
              <a:rPr sz="950" spc="-5" dirty="0">
                <a:latin typeface="Arial"/>
                <a:cs typeface="Arial"/>
              </a:rPr>
              <a:t>ld</a:t>
            </a:r>
            <a:r>
              <a:rPr sz="950" spc="-15" dirty="0">
                <a:latin typeface="Arial"/>
                <a:cs typeface="Arial"/>
              </a:rPr>
              <a:t>-</a:t>
            </a:r>
            <a:r>
              <a:rPr sz="950" spc="-5" dirty="0">
                <a:latin typeface="Arial"/>
                <a:cs typeface="Arial"/>
              </a:rPr>
              <a:t>Cost </a:t>
            </a:r>
            <a:r>
              <a:rPr sz="950"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15" dirty="0">
                <a:latin typeface="Arial"/>
                <a:cs typeface="Arial"/>
              </a:rPr>
              <a:t>D</a:t>
            </a:r>
            <a:r>
              <a:rPr sz="950" spc="-5" dirty="0">
                <a:latin typeface="Arial"/>
                <a:cs typeface="Arial"/>
              </a:rPr>
              <a:t>istil</a:t>
            </a:r>
            <a:r>
              <a:rPr sz="950" spc="-15" dirty="0">
                <a:latin typeface="Arial"/>
                <a:cs typeface="Arial"/>
              </a:rPr>
              <a:t>l</a:t>
            </a:r>
            <a:r>
              <a:rPr sz="950" spc="-5" dirty="0">
                <a:latin typeface="Arial"/>
                <a:cs typeface="Arial"/>
              </a:rPr>
              <a:t>ation</a:t>
            </a:r>
            <a:r>
              <a:rPr sz="950" spc="-10" dirty="0">
                <a:latin typeface="Arial"/>
                <a:cs typeface="Arial"/>
              </a:rPr>
              <a:t> </a:t>
            </a:r>
            <a:r>
              <a:rPr sz="950" spc="-15" dirty="0">
                <a:latin typeface="Arial"/>
                <a:cs typeface="Arial"/>
              </a:rPr>
              <a:t>C</a:t>
            </a:r>
            <a:r>
              <a:rPr sz="950" spc="-5" dirty="0">
                <a:latin typeface="Arial"/>
                <a:cs typeface="Arial"/>
              </a:rPr>
              <a:t>ol</a:t>
            </a:r>
            <a:r>
              <a:rPr sz="950" spc="-15" dirty="0">
                <a:latin typeface="Arial"/>
                <a:cs typeface="Arial"/>
              </a:rPr>
              <a:t>u</a:t>
            </a:r>
            <a:r>
              <a:rPr sz="950" spc="-10" dirty="0">
                <a:latin typeface="Arial"/>
                <a:cs typeface="Arial"/>
              </a:rPr>
              <a:t>m</a:t>
            </a:r>
            <a:r>
              <a:rPr sz="950" spc="-15" dirty="0">
                <a:latin typeface="Arial"/>
                <a:cs typeface="Arial"/>
              </a:rPr>
              <a:t>n</a:t>
            </a:r>
            <a:r>
              <a:rPr sz="950" spc="-5" dirty="0">
                <a:latin typeface="Arial"/>
                <a:cs typeface="Arial"/>
              </a:rPr>
              <a:t>s </a:t>
            </a:r>
            <a:r>
              <a:rPr sz="950" dirty="0">
                <a:latin typeface="Arial"/>
                <a:cs typeface="Arial"/>
              </a:rPr>
              <a:t>	</a:t>
            </a:r>
            <a:r>
              <a:rPr sz="950" spc="-5" dirty="0">
                <a:latin typeface="Arial"/>
                <a:cs typeface="Arial"/>
              </a:rPr>
              <a:t>30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0</a:t>
            </a:r>
            <a:r>
              <a:rPr sz="950" spc="-5" dirty="0">
                <a:latin typeface="Arial"/>
                <a:cs typeface="Arial"/>
              </a:rPr>
              <a:t>:</a:t>
            </a:r>
            <a:r>
              <a:rPr sz="950" spc="5" dirty="0">
                <a:latin typeface="Arial"/>
                <a:cs typeface="Arial"/>
              </a:rPr>
              <a:t> </a:t>
            </a:r>
            <a:r>
              <a:rPr sz="950" spc="-5" dirty="0">
                <a:latin typeface="Arial"/>
                <a:cs typeface="Arial"/>
              </a:rPr>
              <a:t>Demand</a:t>
            </a:r>
            <a:r>
              <a:rPr sz="950" dirty="0">
                <a:latin typeface="Arial"/>
                <a:cs typeface="Arial"/>
              </a:rPr>
              <a:t> </a:t>
            </a:r>
            <a:r>
              <a:rPr sz="950" spc="-5" dirty="0">
                <a:latin typeface="Arial"/>
                <a:cs typeface="Arial"/>
              </a:rPr>
              <a:t>for Towe</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32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1</a:t>
            </a:r>
            <a:r>
              <a:rPr sz="950" spc="-5" dirty="0">
                <a:latin typeface="Arial"/>
                <a:cs typeface="Arial"/>
              </a:rPr>
              <a:t>:</a:t>
            </a:r>
            <a:r>
              <a:rPr sz="950" spc="5" dirty="0">
                <a:latin typeface="Arial"/>
                <a:cs typeface="Arial"/>
              </a:rPr>
              <a:t> </a:t>
            </a:r>
            <a:r>
              <a:rPr sz="950" spc="-15" dirty="0">
                <a:latin typeface="Arial"/>
                <a:cs typeface="Arial"/>
              </a:rPr>
              <a:t>C</a:t>
            </a:r>
            <a:r>
              <a:rPr sz="950" spc="-5" dirty="0">
                <a:latin typeface="Arial"/>
                <a:cs typeface="Arial"/>
              </a:rPr>
              <a:t>ap</a:t>
            </a:r>
            <a:r>
              <a:rPr sz="950" spc="-15" dirty="0">
                <a:latin typeface="Arial"/>
                <a:cs typeface="Arial"/>
              </a:rPr>
              <a:t>a</a:t>
            </a:r>
            <a:r>
              <a:rPr sz="950" spc="-5" dirty="0">
                <a:latin typeface="Arial"/>
                <a:cs typeface="Arial"/>
              </a:rPr>
              <a:t>city</a:t>
            </a:r>
            <a:r>
              <a:rPr sz="950" dirty="0">
                <a:latin typeface="Arial"/>
                <a:cs typeface="Arial"/>
              </a:rPr>
              <a:t> </a:t>
            </a:r>
            <a:r>
              <a:rPr sz="950" spc="-10" dirty="0">
                <a:latin typeface="Arial"/>
                <a:cs typeface="Arial"/>
              </a:rPr>
              <a:t>M</a:t>
            </a:r>
            <a:r>
              <a:rPr sz="950" spc="-15" dirty="0">
                <a:latin typeface="Arial"/>
                <a:cs typeface="Arial"/>
              </a:rPr>
              <a:t>a</a:t>
            </a:r>
            <a:r>
              <a:rPr sz="950" spc="-5" dirty="0">
                <a:latin typeface="Arial"/>
                <a:cs typeface="Arial"/>
              </a:rPr>
              <a:t>r</a:t>
            </a:r>
            <a:r>
              <a:rPr sz="950" spc="-15" dirty="0">
                <a:latin typeface="Arial"/>
                <a:cs typeface="Arial"/>
              </a:rPr>
              <a:t>g</a:t>
            </a:r>
            <a:r>
              <a:rPr sz="950" spc="-5" dirty="0">
                <a:latin typeface="Arial"/>
                <a:cs typeface="Arial"/>
              </a:rPr>
              <a:t>in</a:t>
            </a:r>
            <a:r>
              <a:rPr sz="950" dirty="0">
                <a:latin typeface="Arial"/>
                <a:cs typeface="Arial"/>
              </a:rPr>
              <a:t> </a:t>
            </a:r>
            <a:r>
              <a:rPr sz="950" spc="-5" dirty="0">
                <a:latin typeface="Arial"/>
                <a:cs typeface="Arial"/>
              </a:rPr>
              <a:t>-</a:t>
            </a:r>
            <a:r>
              <a:rPr sz="950" dirty="0">
                <a:latin typeface="Arial"/>
                <a:cs typeface="Arial"/>
              </a:rPr>
              <a:t> </a:t>
            </a:r>
            <a:r>
              <a:rPr sz="950" spc="-5" dirty="0">
                <a:latin typeface="Arial"/>
                <a:cs typeface="Arial"/>
              </a:rPr>
              <a:t>To</a:t>
            </a:r>
            <a:r>
              <a:rPr sz="950" spc="-20" dirty="0">
                <a:latin typeface="Arial"/>
                <a:cs typeface="Arial"/>
              </a:rPr>
              <a:t>w</a:t>
            </a:r>
            <a:r>
              <a:rPr sz="950" spc="-10" dirty="0">
                <a:latin typeface="Arial"/>
                <a:cs typeface="Arial"/>
              </a:rPr>
              <a:t>e</a:t>
            </a:r>
            <a:r>
              <a:rPr sz="950" spc="-5" dirty="0">
                <a:latin typeface="Arial"/>
                <a:cs typeface="Arial"/>
              </a:rPr>
              <a:t>rs </a:t>
            </a:r>
            <a:r>
              <a:rPr sz="950" dirty="0">
                <a:latin typeface="Arial"/>
                <a:cs typeface="Arial"/>
              </a:rPr>
              <a:t>	</a:t>
            </a:r>
            <a:r>
              <a:rPr sz="950" spc="-5" dirty="0">
                <a:latin typeface="Arial"/>
                <a:cs typeface="Arial"/>
              </a:rPr>
              <a:t>35  </a:t>
            </a:r>
            <a:r>
              <a:rPr sz="950" spc="-10"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5" dirty="0">
                <a:latin typeface="Arial"/>
                <a:cs typeface="Arial"/>
              </a:rPr>
              <a:t>1</a:t>
            </a:r>
            <a:r>
              <a:rPr sz="950" spc="-15" dirty="0">
                <a:latin typeface="Arial"/>
                <a:cs typeface="Arial"/>
              </a:rPr>
              <a:t>2</a:t>
            </a:r>
            <a:r>
              <a:rPr sz="950" spc="-5" dirty="0">
                <a:latin typeface="Arial"/>
                <a:cs typeface="Arial"/>
              </a:rPr>
              <a:t>:</a:t>
            </a:r>
            <a:r>
              <a:rPr sz="950" spc="5" dirty="0">
                <a:latin typeface="Arial"/>
                <a:cs typeface="Arial"/>
              </a:rPr>
              <a:t> </a:t>
            </a:r>
            <a:r>
              <a:rPr sz="950" spc="-10" dirty="0">
                <a:latin typeface="Arial"/>
                <a:cs typeface="Arial"/>
              </a:rPr>
              <a:t>Deman</a:t>
            </a:r>
            <a:r>
              <a:rPr sz="950" spc="-5" dirty="0">
                <a:latin typeface="Arial"/>
                <a:cs typeface="Arial"/>
              </a:rPr>
              <a:t>d v</a:t>
            </a:r>
            <a:r>
              <a:rPr sz="950" spc="-10" dirty="0">
                <a:latin typeface="Arial"/>
                <a:cs typeface="Arial"/>
              </a:rPr>
              <a:t>s</a:t>
            </a:r>
            <a:r>
              <a:rPr sz="950" spc="-5" dirty="0">
                <a:latin typeface="Arial"/>
                <a:cs typeface="Arial"/>
              </a:rPr>
              <a:t>. </a:t>
            </a:r>
            <a:r>
              <a:rPr sz="950" spc="-15" dirty="0">
                <a:latin typeface="Arial"/>
                <a:cs typeface="Arial"/>
              </a:rPr>
              <a:t>C</a:t>
            </a:r>
            <a:r>
              <a:rPr sz="950" spc="-5" dirty="0">
                <a:latin typeface="Arial"/>
                <a:cs typeface="Arial"/>
              </a:rPr>
              <a:t>a</a:t>
            </a:r>
            <a:r>
              <a:rPr sz="950" spc="-15" dirty="0">
                <a:latin typeface="Arial"/>
                <a:cs typeface="Arial"/>
              </a:rPr>
              <a:t>p</a:t>
            </a:r>
            <a:r>
              <a:rPr sz="950" spc="-10" dirty="0">
                <a:latin typeface="Arial"/>
                <a:cs typeface="Arial"/>
              </a:rPr>
              <a:t>a</a:t>
            </a:r>
            <a:r>
              <a:rPr sz="950" spc="-5" dirty="0">
                <a:latin typeface="Arial"/>
                <a:cs typeface="Arial"/>
              </a:rPr>
              <a:t>ci</a:t>
            </a:r>
            <a:r>
              <a:rPr sz="950" spc="-10" dirty="0">
                <a:latin typeface="Arial"/>
                <a:cs typeface="Arial"/>
              </a:rPr>
              <a:t>t</a:t>
            </a:r>
            <a:r>
              <a:rPr sz="950" spc="-5" dirty="0">
                <a:latin typeface="Arial"/>
                <a:cs typeface="Arial"/>
              </a:rPr>
              <a:t>y - </a:t>
            </a:r>
            <a:r>
              <a:rPr sz="950" spc="-10" dirty="0">
                <a:latin typeface="Arial"/>
                <a:cs typeface="Arial"/>
              </a:rPr>
              <a:t>T</a:t>
            </a:r>
            <a:r>
              <a:rPr sz="950" spc="-5" dirty="0">
                <a:latin typeface="Arial"/>
                <a:cs typeface="Arial"/>
              </a:rPr>
              <a:t>o</a:t>
            </a:r>
            <a:r>
              <a:rPr sz="950" spc="-20" dirty="0">
                <a:latin typeface="Arial"/>
                <a:cs typeface="Arial"/>
              </a:rPr>
              <a:t>w</a:t>
            </a:r>
            <a:r>
              <a:rPr sz="950" spc="-10" dirty="0">
                <a:latin typeface="Arial"/>
                <a:cs typeface="Arial"/>
              </a:rPr>
              <a:t>ers</a:t>
            </a:r>
            <a:r>
              <a:rPr sz="950" spc="-5" dirty="0">
                <a:latin typeface="Arial"/>
                <a:cs typeface="Arial"/>
              </a:rPr>
              <a:t> </a:t>
            </a:r>
            <a:r>
              <a:rPr sz="950" dirty="0">
                <a:latin typeface="Arial"/>
                <a:cs typeface="Arial"/>
              </a:rPr>
              <a:t>	</a:t>
            </a:r>
            <a:r>
              <a:rPr sz="950" spc="-260" dirty="0">
                <a:latin typeface="Arial"/>
                <a:cs typeface="Arial"/>
              </a:rPr>
              <a:t> </a:t>
            </a:r>
            <a:r>
              <a:rPr sz="950" spc="-5" dirty="0">
                <a:latin typeface="Arial"/>
                <a:cs typeface="Arial"/>
              </a:rPr>
              <a:t>36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3</a:t>
            </a:r>
            <a:r>
              <a:rPr sz="950" spc="-5" dirty="0">
                <a:latin typeface="Arial"/>
                <a:cs typeface="Arial"/>
              </a:rPr>
              <a:t>:</a:t>
            </a:r>
            <a:r>
              <a:rPr sz="950" spc="5" dirty="0">
                <a:latin typeface="Arial"/>
                <a:cs typeface="Arial"/>
              </a:rPr>
              <a:t> </a:t>
            </a:r>
            <a:r>
              <a:rPr sz="950" spc="-10" dirty="0">
                <a:latin typeface="Arial"/>
                <a:cs typeface="Arial"/>
              </a:rPr>
              <a:t>Co</a:t>
            </a:r>
            <a:r>
              <a:rPr sz="950" spc="-5" dirty="0">
                <a:latin typeface="Arial"/>
                <a:cs typeface="Arial"/>
              </a:rPr>
              <a:t>st </a:t>
            </a:r>
            <a:r>
              <a:rPr sz="950" spc="-10" dirty="0">
                <a:latin typeface="Arial"/>
                <a:cs typeface="Arial"/>
              </a:rPr>
              <a:t>S</a:t>
            </a:r>
            <a:r>
              <a:rPr sz="950" dirty="0">
                <a:latin typeface="Arial"/>
                <a:cs typeface="Arial"/>
              </a:rPr>
              <a:t>t</a:t>
            </a:r>
            <a:r>
              <a:rPr sz="950" spc="-15" dirty="0">
                <a:latin typeface="Arial"/>
                <a:cs typeface="Arial"/>
              </a:rPr>
              <a:t>r</a:t>
            </a:r>
            <a:r>
              <a:rPr sz="950" spc="-10" dirty="0">
                <a:latin typeface="Arial"/>
                <a:cs typeface="Arial"/>
              </a:rPr>
              <a:t>u</a:t>
            </a:r>
            <a:r>
              <a:rPr sz="950" spc="-5" dirty="0">
                <a:latin typeface="Arial"/>
                <a:cs typeface="Arial"/>
              </a:rPr>
              <a:t>ctu</a:t>
            </a:r>
            <a:r>
              <a:rPr sz="950" spc="-15" dirty="0">
                <a:latin typeface="Arial"/>
                <a:cs typeface="Arial"/>
              </a:rPr>
              <a:t>r</a:t>
            </a:r>
            <a:r>
              <a:rPr sz="950" spc="-5" dirty="0">
                <a:latin typeface="Arial"/>
                <a:cs typeface="Arial"/>
              </a:rPr>
              <a:t>e</a:t>
            </a:r>
            <a:r>
              <a:rPr sz="950" dirty="0">
                <a:latin typeface="Arial"/>
                <a:cs typeface="Arial"/>
              </a:rPr>
              <a:t> </a:t>
            </a:r>
            <a:r>
              <a:rPr sz="950" spc="-5" dirty="0">
                <a:latin typeface="Arial"/>
                <a:cs typeface="Arial"/>
              </a:rPr>
              <a:t>of To</a:t>
            </a:r>
            <a:r>
              <a:rPr sz="950" spc="-20" dirty="0">
                <a:latin typeface="Arial"/>
                <a:cs typeface="Arial"/>
              </a:rPr>
              <a:t>w</a:t>
            </a:r>
            <a:r>
              <a:rPr sz="950" spc="-10" dirty="0">
                <a:latin typeface="Arial"/>
                <a:cs typeface="Arial"/>
              </a:rPr>
              <a:t>e</a:t>
            </a:r>
            <a:r>
              <a:rPr sz="950" spc="-5" dirty="0">
                <a:latin typeface="Arial"/>
                <a:cs typeface="Arial"/>
              </a:rPr>
              <a:t>rs </a:t>
            </a:r>
            <a:r>
              <a:rPr sz="950" dirty="0">
                <a:latin typeface="Arial"/>
                <a:cs typeface="Arial"/>
              </a:rPr>
              <a:t>	</a:t>
            </a:r>
            <a:r>
              <a:rPr sz="950" spc="-5" dirty="0">
                <a:latin typeface="Arial"/>
                <a:cs typeface="Arial"/>
              </a:rPr>
              <a:t>39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4</a:t>
            </a:r>
            <a:r>
              <a:rPr sz="950" spc="-5" dirty="0">
                <a:latin typeface="Arial"/>
                <a:cs typeface="Arial"/>
              </a:rPr>
              <a:t>:</a:t>
            </a:r>
            <a:r>
              <a:rPr sz="950" spc="5" dirty="0">
                <a:latin typeface="Arial"/>
                <a:cs typeface="Arial"/>
              </a:rPr>
              <a:t> </a:t>
            </a:r>
            <a:r>
              <a:rPr sz="950" spc="-10" dirty="0">
                <a:latin typeface="Arial"/>
                <a:cs typeface="Arial"/>
              </a:rPr>
              <a:t>Ov</a:t>
            </a:r>
            <a:r>
              <a:rPr sz="950" spc="-5" dirty="0">
                <a:latin typeface="Arial"/>
                <a:cs typeface="Arial"/>
              </a:rPr>
              <a:t>er</a:t>
            </a:r>
            <a:r>
              <a:rPr sz="950" spc="-15" dirty="0">
                <a:latin typeface="Arial"/>
                <a:cs typeface="Arial"/>
              </a:rPr>
              <a:t>a</a:t>
            </a:r>
            <a:r>
              <a:rPr sz="950" spc="-5" dirty="0">
                <a:latin typeface="Arial"/>
                <a:cs typeface="Arial"/>
              </a:rPr>
              <a:t>ll</a:t>
            </a:r>
            <a:r>
              <a:rPr sz="950" dirty="0">
                <a:latin typeface="Arial"/>
                <a:cs typeface="Arial"/>
              </a:rPr>
              <a:t> </a:t>
            </a:r>
            <a:r>
              <a:rPr sz="950" spc="-5" dirty="0">
                <a:latin typeface="Arial"/>
                <a:cs typeface="Arial"/>
              </a:rPr>
              <a:t>Price F</a:t>
            </a:r>
            <a:r>
              <a:rPr sz="950" spc="-15" dirty="0">
                <a:latin typeface="Arial"/>
                <a:cs typeface="Arial"/>
              </a:rPr>
              <a:t>o</a:t>
            </a:r>
            <a:r>
              <a:rPr sz="950" spc="-5" dirty="0">
                <a:latin typeface="Arial"/>
                <a:cs typeface="Arial"/>
              </a:rPr>
              <a:t>r</a:t>
            </a:r>
            <a:r>
              <a:rPr sz="950" spc="-15" dirty="0">
                <a:latin typeface="Arial"/>
                <a:cs typeface="Arial"/>
              </a:rPr>
              <a:t>e</a:t>
            </a:r>
            <a:r>
              <a:rPr sz="950" dirty="0">
                <a:latin typeface="Arial"/>
                <a:cs typeface="Arial"/>
              </a:rPr>
              <a:t>c</a:t>
            </a:r>
            <a:r>
              <a:rPr sz="950" spc="-15" dirty="0">
                <a:latin typeface="Arial"/>
                <a:cs typeface="Arial"/>
              </a:rPr>
              <a:t>a</a:t>
            </a:r>
            <a:r>
              <a:rPr sz="950" spc="-5" dirty="0">
                <a:latin typeface="Arial"/>
                <a:cs typeface="Arial"/>
              </a:rPr>
              <a:t>st</a:t>
            </a:r>
            <a:r>
              <a:rPr sz="950" dirty="0">
                <a:latin typeface="Arial"/>
                <a:cs typeface="Arial"/>
              </a:rPr>
              <a:t> </a:t>
            </a:r>
            <a:r>
              <a:rPr sz="950" spc="-5"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5" dirty="0">
                <a:latin typeface="Arial"/>
                <a:cs typeface="Arial"/>
              </a:rPr>
              <a:t>To</a:t>
            </a:r>
            <a:r>
              <a:rPr sz="950" spc="-20" dirty="0">
                <a:latin typeface="Arial"/>
                <a:cs typeface="Arial"/>
              </a:rPr>
              <a:t>w</a:t>
            </a:r>
            <a:r>
              <a:rPr sz="950" spc="-10" dirty="0">
                <a:latin typeface="Arial"/>
                <a:cs typeface="Arial"/>
              </a:rPr>
              <a:t>e</a:t>
            </a:r>
            <a:r>
              <a:rPr sz="950" spc="-5" dirty="0">
                <a:latin typeface="Arial"/>
                <a:cs typeface="Arial"/>
              </a:rPr>
              <a:t>rs </a:t>
            </a:r>
            <a:r>
              <a:rPr sz="950" dirty="0">
                <a:latin typeface="Arial"/>
                <a:cs typeface="Arial"/>
              </a:rPr>
              <a:t>	</a:t>
            </a:r>
            <a:r>
              <a:rPr sz="950" spc="-5" dirty="0">
                <a:latin typeface="Arial"/>
                <a:cs typeface="Arial"/>
              </a:rPr>
              <a:t>42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5</a:t>
            </a:r>
            <a:r>
              <a:rPr sz="950" spc="-5" dirty="0">
                <a:latin typeface="Arial"/>
                <a:cs typeface="Arial"/>
              </a:rPr>
              <a:t>:</a:t>
            </a:r>
            <a:r>
              <a:rPr sz="950" spc="5" dirty="0">
                <a:latin typeface="Arial"/>
                <a:cs typeface="Arial"/>
              </a:rPr>
              <a:t> </a:t>
            </a:r>
            <a:r>
              <a:rPr sz="950" spc="-5" dirty="0">
                <a:latin typeface="Arial"/>
                <a:cs typeface="Arial"/>
              </a:rPr>
              <a:t>T</a:t>
            </a:r>
            <a:r>
              <a:rPr sz="950" spc="-15" dirty="0">
                <a:latin typeface="Arial"/>
                <a:cs typeface="Arial"/>
              </a:rPr>
              <a:t>ow</a:t>
            </a:r>
            <a:r>
              <a:rPr sz="950" spc="-5" dirty="0">
                <a:latin typeface="Arial"/>
                <a:cs typeface="Arial"/>
              </a:rPr>
              <a:t>ers</a:t>
            </a:r>
            <a:r>
              <a:rPr sz="950" dirty="0">
                <a:latin typeface="Arial"/>
                <a:cs typeface="Arial"/>
              </a:rPr>
              <a:t> </a:t>
            </a:r>
            <a:r>
              <a:rPr sz="950" spc="-5" dirty="0">
                <a:latin typeface="Arial"/>
                <a:cs typeface="Arial"/>
              </a:rPr>
              <a:t>Size </a:t>
            </a:r>
            <a:r>
              <a:rPr sz="950" spc="-10" dirty="0">
                <a:latin typeface="Arial"/>
                <a:cs typeface="Arial"/>
              </a:rPr>
              <a:t>v</a:t>
            </a:r>
            <a:r>
              <a:rPr sz="950" spc="-5" dirty="0">
                <a:latin typeface="Arial"/>
                <a:cs typeface="Arial"/>
              </a:rPr>
              <a:t>s.</a:t>
            </a:r>
            <a:r>
              <a:rPr sz="950" dirty="0">
                <a:latin typeface="Arial"/>
                <a:cs typeface="Arial"/>
              </a:rPr>
              <a:t> </a:t>
            </a:r>
            <a:r>
              <a:rPr sz="950" spc="-20" dirty="0">
                <a:latin typeface="Arial"/>
                <a:cs typeface="Arial"/>
              </a:rPr>
              <a:t>C</a:t>
            </a:r>
            <a:r>
              <a:rPr sz="950" spc="-10" dirty="0">
                <a:latin typeface="Arial"/>
                <a:cs typeface="Arial"/>
              </a:rPr>
              <a:t>o</a:t>
            </a:r>
            <a:r>
              <a:rPr sz="950" spc="-5" dirty="0">
                <a:latin typeface="Arial"/>
                <a:cs typeface="Arial"/>
              </a:rPr>
              <a:t>st –</a:t>
            </a:r>
            <a:r>
              <a:rPr sz="950" dirty="0">
                <a:latin typeface="Arial"/>
                <a:cs typeface="Arial"/>
              </a:rPr>
              <a:t> </a:t>
            </a:r>
            <a:r>
              <a:rPr sz="950" spc="-5" dirty="0">
                <a:latin typeface="Arial"/>
                <a:cs typeface="Arial"/>
              </a:rPr>
              <a:t>by </a:t>
            </a:r>
            <a:r>
              <a:rPr sz="950" spc="-15" dirty="0">
                <a:latin typeface="Arial"/>
                <a:cs typeface="Arial"/>
              </a:rPr>
              <a:t>D</a:t>
            </a:r>
            <a:r>
              <a:rPr sz="950" spc="-5" dirty="0">
                <a:latin typeface="Arial"/>
                <a:cs typeface="Arial"/>
              </a:rPr>
              <a:t>i</a:t>
            </a:r>
            <a:r>
              <a:rPr sz="950" spc="-15" dirty="0">
                <a:latin typeface="Arial"/>
                <a:cs typeface="Arial"/>
              </a:rPr>
              <a:t>a</a:t>
            </a:r>
            <a:r>
              <a:rPr sz="950" spc="-5" dirty="0">
                <a:latin typeface="Arial"/>
                <a:cs typeface="Arial"/>
              </a:rPr>
              <a:t>meter </a:t>
            </a:r>
            <a:r>
              <a:rPr sz="950" dirty="0">
                <a:latin typeface="Arial"/>
                <a:cs typeface="Arial"/>
              </a:rPr>
              <a:t>	</a:t>
            </a:r>
            <a:r>
              <a:rPr sz="950" spc="-5" dirty="0">
                <a:latin typeface="Arial"/>
                <a:cs typeface="Arial"/>
              </a:rPr>
              <a:t>44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6</a:t>
            </a:r>
            <a:r>
              <a:rPr sz="950" spc="-5" dirty="0">
                <a:latin typeface="Arial"/>
                <a:cs typeface="Arial"/>
              </a:rPr>
              <a:t>:</a:t>
            </a:r>
            <a:r>
              <a:rPr sz="950" spc="5" dirty="0">
                <a:latin typeface="Arial"/>
                <a:cs typeface="Arial"/>
              </a:rPr>
              <a:t> </a:t>
            </a:r>
            <a:r>
              <a:rPr sz="950" spc="-10" dirty="0">
                <a:latin typeface="Arial"/>
                <a:cs typeface="Arial"/>
              </a:rPr>
              <a:t>Co</a:t>
            </a:r>
            <a:r>
              <a:rPr sz="950" spc="-5" dirty="0">
                <a:latin typeface="Arial"/>
                <a:cs typeface="Arial"/>
              </a:rPr>
              <a:t>st</a:t>
            </a:r>
            <a:r>
              <a:rPr sz="950"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Barrel</a:t>
            </a:r>
            <a:r>
              <a:rPr sz="950" dirty="0">
                <a:latin typeface="Arial"/>
                <a:cs typeface="Arial"/>
              </a:rPr>
              <a:t> </a:t>
            </a:r>
            <a:r>
              <a:rPr sz="950" spc="-15" dirty="0">
                <a:latin typeface="Arial"/>
                <a:cs typeface="Arial"/>
              </a:rPr>
              <a:t>o</a:t>
            </a:r>
            <a:r>
              <a:rPr sz="950" spc="-5" dirty="0">
                <a:latin typeface="Arial"/>
                <a:cs typeface="Arial"/>
              </a:rPr>
              <a:t>f</a:t>
            </a:r>
            <a:r>
              <a:rPr sz="950" spc="5" dirty="0">
                <a:latin typeface="Arial"/>
                <a:cs typeface="Arial"/>
              </a:rPr>
              <a:t> </a:t>
            </a:r>
            <a:r>
              <a:rPr sz="950" spc="-15" dirty="0">
                <a:latin typeface="Arial"/>
                <a:cs typeface="Arial"/>
              </a:rPr>
              <a:t>Ca</a:t>
            </a:r>
            <a:r>
              <a:rPr sz="950" spc="-5" dirty="0">
                <a:latin typeface="Arial"/>
                <a:cs typeface="Arial"/>
              </a:rPr>
              <a:t>p</a:t>
            </a:r>
            <a:r>
              <a:rPr sz="950" spc="-15" dirty="0">
                <a:latin typeface="Arial"/>
                <a:cs typeface="Arial"/>
              </a:rPr>
              <a:t>a</a:t>
            </a:r>
            <a:r>
              <a:rPr sz="950" spc="-5" dirty="0">
                <a:latin typeface="Arial"/>
                <a:cs typeface="Arial"/>
              </a:rPr>
              <a:t>city for </a:t>
            </a:r>
            <a:r>
              <a:rPr sz="950" spc="-15" dirty="0">
                <a:latin typeface="Arial"/>
                <a:cs typeface="Arial"/>
              </a:rPr>
              <a:t>T</a:t>
            </a:r>
            <a:r>
              <a:rPr sz="950" spc="-5" dirty="0">
                <a:latin typeface="Arial"/>
                <a:cs typeface="Arial"/>
              </a:rPr>
              <a:t>o</a:t>
            </a:r>
            <a:r>
              <a:rPr sz="950" spc="-20" dirty="0">
                <a:latin typeface="Arial"/>
                <a:cs typeface="Arial"/>
              </a:rPr>
              <a:t>w</a:t>
            </a:r>
            <a:r>
              <a:rPr sz="950" spc="-10" dirty="0">
                <a:latin typeface="Arial"/>
                <a:cs typeface="Arial"/>
              </a:rPr>
              <a:t>e</a:t>
            </a:r>
            <a:r>
              <a:rPr sz="950" spc="-5" dirty="0">
                <a:latin typeface="Arial"/>
                <a:cs typeface="Arial"/>
              </a:rPr>
              <a:t>rs </a:t>
            </a:r>
            <a:r>
              <a:rPr sz="950" dirty="0">
                <a:latin typeface="Arial"/>
                <a:cs typeface="Arial"/>
              </a:rPr>
              <a:t>	</a:t>
            </a:r>
            <a:r>
              <a:rPr sz="950" spc="-5" dirty="0">
                <a:latin typeface="Arial"/>
                <a:cs typeface="Arial"/>
              </a:rPr>
              <a:t>44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7</a:t>
            </a:r>
            <a:r>
              <a:rPr sz="950" spc="-5" dirty="0">
                <a:latin typeface="Arial"/>
                <a:cs typeface="Arial"/>
              </a:rPr>
              <a:t>:</a:t>
            </a:r>
            <a:r>
              <a:rPr sz="950" spc="5" dirty="0">
                <a:latin typeface="Arial"/>
                <a:cs typeface="Arial"/>
              </a:rPr>
              <a:t> </a:t>
            </a:r>
            <a:r>
              <a:rPr sz="950" spc="-5" dirty="0">
                <a:latin typeface="Arial"/>
                <a:cs typeface="Arial"/>
              </a:rPr>
              <a:t>Econom</a:t>
            </a:r>
            <a:r>
              <a:rPr sz="950" dirty="0">
                <a:latin typeface="Arial"/>
                <a:cs typeface="Arial"/>
              </a:rPr>
              <a:t>i</a:t>
            </a:r>
            <a:r>
              <a:rPr sz="950" spc="-15" dirty="0">
                <a:latin typeface="Arial"/>
                <a:cs typeface="Arial"/>
              </a:rPr>
              <a:t>e</a:t>
            </a:r>
            <a:r>
              <a:rPr sz="950" spc="-5" dirty="0">
                <a:latin typeface="Arial"/>
                <a:cs typeface="Arial"/>
              </a:rPr>
              <a:t>s</a:t>
            </a:r>
            <a:r>
              <a:rPr sz="950" dirty="0">
                <a:latin typeface="Arial"/>
                <a:cs typeface="Arial"/>
              </a:rPr>
              <a:t> </a:t>
            </a:r>
            <a:r>
              <a:rPr sz="950" spc="-5" dirty="0">
                <a:latin typeface="Arial"/>
                <a:cs typeface="Arial"/>
              </a:rPr>
              <a:t>of Sc</a:t>
            </a:r>
            <a:r>
              <a:rPr sz="950" spc="-15" dirty="0">
                <a:latin typeface="Arial"/>
                <a:cs typeface="Arial"/>
              </a:rPr>
              <a:t>a</a:t>
            </a:r>
            <a:r>
              <a:rPr sz="950" spc="-5" dirty="0">
                <a:latin typeface="Arial"/>
                <a:cs typeface="Arial"/>
              </a:rPr>
              <a:t>le</a:t>
            </a:r>
            <a:r>
              <a:rPr sz="950" dirty="0">
                <a:latin typeface="Arial"/>
                <a:cs typeface="Arial"/>
              </a:rPr>
              <a:t> </a:t>
            </a:r>
            <a:r>
              <a:rPr sz="950" spc="-5" dirty="0">
                <a:latin typeface="Arial"/>
                <a:cs typeface="Arial"/>
              </a:rPr>
              <a:t>in To</a:t>
            </a:r>
            <a:r>
              <a:rPr sz="950" spc="-20" dirty="0">
                <a:latin typeface="Arial"/>
                <a:cs typeface="Arial"/>
              </a:rPr>
              <a:t>w</a:t>
            </a:r>
            <a:r>
              <a:rPr sz="950" spc="-5" dirty="0">
                <a:latin typeface="Arial"/>
                <a:cs typeface="Arial"/>
              </a:rPr>
              <a:t>ers </a:t>
            </a:r>
            <a:r>
              <a:rPr sz="950" dirty="0">
                <a:latin typeface="Arial"/>
                <a:cs typeface="Arial"/>
              </a:rPr>
              <a:t>	</a:t>
            </a:r>
            <a:r>
              <a:rPr sz="950" spc="-5" dirty="0">
                <a:latin typeface="Arial"/>
                <a:cs typeface="Arial"/>
              </a:rPr>
              <a:t>45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1</a:t>
            </a:r>
            <a:r>
              <a:rPr sz="950" spc="-15" dirty="0">
                <a:latin typeface="Arial"/>
                <a:cs typeface="Arial"/>
              </a:rPr>
              <a:t>8</a:t>
            </a:r>
            <a:r>
              <a:rPr sz="950" spc="-5" dirty="0">
                <a:latin typeface="Arial"/>
                <a:cs typeface="Arial"/>
              </a:rPr>
              <a:t>:</a:t>
            </a:r>
            <a:r>
              <a:rPr sz="950" spc="5" dirty="0">
                <a:latin typeface="Arial"/>
                <a:cs typeface="Arial"/>
              </a:rPr>
              <a:t> </a:t>
            </a:r>
            <a:r>
              <a:rPr sz="950" spc="-5" dirty="0">
                <a:latin typeface="Arial"/>
                <a:cs typeface="Arial"/>
              </a:rPr>
              <a:t>Sh</a:t>
            </a:r>
            <a:r>
              <a:rPr sz="950" spc="-15" dirty="0">
                <a:latin typeface="Arial"/>
                <a:cs typeface="Arial"/>
              </a:rPr>
              <a:t>o</a:t>
            </a:r>
            <a:r>
              <a:rPr sz="950" spc="-10" dirty="0">
                <a:latin typeface="Arial"/>
                <a:cs typeface="Arial"/>
              </a:rPr>
              <a:t>u</a:t>
            </a:r>
            <a:r>
              <a:rPr sz="950" spc="-5" dirty="0">
                <a:latin typeface="Arial"/>
                <a:cs typeface="Arial"/>
              </a:rPr>
              <a:t>ld-C</a:t>
            </a:r>
            <a:r>
              <a:rPr sz="950" spc="-15" dirty="0">
                <a:latin typeface="Arial"/>
                <a:cs typeface="Arial"/>
              </a:rPr>
              <a:t>o</a:t>
            </a:r>
            <a:r>
              <a:rPr sz="950" spc="-5" dirty="0">
                <a:latin typeface="Arial"/>
                <a:cs typeface="Arial"/>
              </a:rPr>
              <a:t>st</a:t>
            </a:r>
            <a:r>
              <a:rPr sz="950" dirty="0">
                <a:latin typeface="Arial"/>
                <a:cs typeface="Arial"/>
              </a:rPr>
              <a:t> </a:t>
            </a:r>
            <a:r>
              <a:rPr sz="950" spc="-5" dirty="0">
                <a:latin typeface="Arial"/>
                <a:cs typeface="Arial"/>
              </a:rPr>
              <a:t>for</a:t>
            </a:r>
            <a:r>
              <a:rPr sz="950" spc="-10" dirty="0">
                <a:latin typeface="Arial"/>
                <a:cs typeface="Arial"/>
              </a:rPr>
              <a:t> </a:t>
            </a:r>
            <a:r>
              <a:rPr sz="950" spc="-5" dirty="0">
                <a:latin typeface="Arial"/>
                <a:cs typeface="Arial"/>
              </a:rPr>
              <a:t>To</a:t>
            </a:r>
            <a:r>
              <a:rPr sz="950" spc="-20" dirty="0">
                <a:latin typeface="Arial"/>
                <a:cs typeface="Arial"/>
              </a:rPr>
              <a:t>w</a:t>
            </a:r>
            <a:r>
              <a:rPr sz="950" spc="-5" dirty="0">
                <a:latin typeface="Arial"/>
                <a:cs typeface="Arial"/>
              </a:rPr>
              <a:t>e</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46  </a:t>
            </a:r>
            <a:r>
              <a:rPr sz="950" spc="-10"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1</a:t>
            </a:r>
            <a:r>
              <a:rPr sz="950" spc="-15" dirty="0">
                <a:latin typeface="Arial"/>
                <a:cs typeface="Arial"/>
              </a:rPr>
              <a:t>9</a:t>
            </a:r>
            <a:r>
              <a:rPr sz="950" spc="-5" dirty="0">
                <a:latin typeface="Arial"/>
                <a:cs typeface="Arial"/>
              </a:rPr>
              <a:t>:</a:t>
            </a:r>
            <a:r>
              <a:rPr sz="950" spc="5" dirty="0">
                <a:latin typeface="Arial"/>
                <a:cs typeface="Arial"/>
              </a:rPr>
              <a:t> </a:t>
            </a:r>
            <a:r>
              <a:rPr sz="950" spc="-10" dirty="0">
                <a:latin typeface="Arial"/>
                <a:cs typeface="Arial"/>
              </a:rPr>
              <a:t>Deman</a:t>
            </a:r>
            <a:r>
              <a:rPr sz="950" spc="-5" dirty="0">
                <a:latin typeface="Arial"/>
                <a:cs typeface="Arial"/>
              </a:rPr>
              <a:t>d</a:t>
            </a:r>
            <a:r>
              <a:rPr sz="950" dirty="0">
                <a:latin typeface="Arial"/>
                <a:cs typeface="Arial"/>
              </a:rPr>
              <a:t> </a:t>
            </a:r>
            <a:r>
              <a:rPr sz="950" spc="-10" dirty="0">
                <a:latin typeface="Arial"/>
                <a:cs typeface="Arial"/>
              </a:rPr>
              <a:t>fo</a:t>
            </a:r>
            <a:r>
              <a:rPr sz="950" spc="-5" dirty="0">
                <a:latin typeface="Arial"/>
                <a:cs typeface="Arial"/>
              </a:rPr>
              <a:t>r </a:t>
            </a:r>
            <a:r>
              <a:rPr sz="950" spc="-10" dirty="0">
                <a:latin typeface="Arial"/>
                <a:cs typeface="Arial"/>
              </a:rPr>
              <a:t>Hydr</a:t>
            </a:r>
            <a:r>
              <a:rPr sz="950" spc="-15" dirty="0">
                <a:latin typeface="Arial"/>
                <a:cs typeface="Arial"/>
              </a:rPr>
              <a:t>o</a:t>
            </a:r>
            <a:r>
              <a:rPr sz="950" spc="-5" dirty="0">
                <a:latin typeface="Arial"/>
                <a:cs typeface="Arial"/>
              </a:rPr>
              <a:t>c</a:t>
            </a:r>
            <a:r>
              <a:rPr sz="950" spc="-10" dirty="0">
                <a:latin typeface="Arial"/>
                <a:cs typeface="Arial"/>
              </a:rPr>
              <a:t>racki</a:t>
            </a:r>
            <a:r>
              <a:rPr sz="950" spc="-15" dirty="0">
                <a:latin typeface="Arial"/>
                <a:cs typeface="Arial"/>
              </a:rPr>
              <a:t>n</a:t>
            </a:r>
            <a:r>
              <a:rPr sz="950" spc="-5" dirty="0">
                <a:latin typeface="Arial"/>
                <a:cs typeface="Arial"/>
              </a:rPr>
              <a:t>g </a:t>
            </a:r>
            <a:r>
              <a:rPr sz="950" spc="-15" dirty="0">
                <a:latin typeface="Arial"/>
                <a:cs typeface="Arial"/>
              </a:rPr>
              <a:t>Re</a:t>
            </a:r>
            <a:r>
              <a:rPr sz="950" spc="-10" dirty="0">
                <a:latin typeface="Arial"/>
                <a:cs typeface="Arial"/>
              </a:rPr>
              <a:t>acto</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48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2</a:t>
            </a:r>
            <a:r>
              <a:rPr sz="950" spc="-15" dirty="0">
                <a:latin typeface="Arial"/>
                <a:cs typeface="Arial"/>
              </a:rPr>
              <a:t>0</a:t>
            </a:r>
            <a:r>
              <a:rPr sz="950" spc="-5" dirty="0">
                <a:latin typeface="Arial"/>
                <a:cs typeface="Arial"/>
              </a:rPr>
              <a:t>:</a:t>
            </a:r>
            <a:r>
              <a:rPr sz="950" spc="5" dirty="0">
                <a:latin typeface="Arial"/>
                <a:cs typeface="Arial"/>
              </a:rPr>
              <a:t> </a:t>
            </a:r>
            <a:r>
              <a:rPr sz="950" spc="-15" dirty="0">
                <a:latin typeface="Arial"/>
                <a:cs typeface="Arial"/>
              </a:rPr>
              <a:t>C</a:t>
            </a:r>
            <a:r>
              <a:rPr sz="950" spc="-5" dirty="0">
                <a:latin typeface="Arial"/>
                <a:cs typeface="Arial"/>
              </a:rPr>
              <a:t>ap</a:t>
            </a:r>
            <a:r>
              <a:rPr sz="950" spc="-15" dirty="0">
                <a:latin typeface="Arial"/>
                <a:cs typeface="Arial"/>
              </a:rPr>
              <a:t>a</a:t>
            </a:r>
            <a:r>
              <a:rPr sz="950" spc="-5" dirty="0">
                <a:latin typeface="Arial"/>
                <a:cs typeface="Arial"/>
              </a:rPr>
              <a:t>city</a:t>
            </a:r>
            <a:r>
              <a:rPr sz="950" dirty="0">
                <a:latin typeface="Arial"/>
                <a:cs typeface="Arial"/>
              </a:rPr>
              <a:t> </a:t>
            </a:r>
            <a:r>
              <a:rPr sz="950" spc="-10" dirty="0">
                <a:latin typeface="Arial"/>
                <a:cs typeface="Arial"/>
              </a:rPr>
              <a:t>M</a:t>
            </a:r>
            <a:r>
              <a:rPr sz="950" spc="-15" dirty="0">
                <a:latin typeface="Arial"/>
                <a:cs typeface="Arial"/>
              </a:rPr>
              <a:t>a</a:t>
            </a:r>
            <a:r>
              <a:rPr sz="950" spc="-5" dirty="0">
                <a:latin typeface="Arial"/>
                <a:cs typeface="Arial"/>
              </a:rPr>
              <a:t>r</a:t>
            </a:r>
            <a:r>
              <a:rPr sz="950" spc="-15" dirty="0">
                <a:latin typeface="Arial"/>
                <a:cs typeface="Arial"/>
              </a:rPr>
              <a:t>g</a:t>
            </a:r>
            <a:r>
              <a:rPr sz="950" spc="-5" dirty="0">
                <a:latin typeface="Arial"/>
                <a:cs typeface="Arial"/>
              </a:rPr>
              <a:t>in</a:t>
            </a:r>
            <a:r>
              <a:rPr sz="950" dirty="0">
                <a:latin typeface="Arial"/>
                <a:cs typeface="Arial"/>
              </a:rPr>
              <a:t> </a:t>
            </a:r>
            <a:r>
              <a:rPr sz="950" spc="-5" dirty="0">
                <a:latin typeface="Arial"/>
                <a:cs typeface="Arial"/>
              </a:rPr>
              <a:t>-</a:t>
            </a:r>
            <a:r>
              <a:rPr sz="950" dirty="0">
                <a:latin typeface="Arial"/>
                <a:cs typeface="Arial"/>
              </a:rPr>
              <a:t> </a:t>
            </a:r>
            <a:r>
              <a:rPr sz="950" spc="-10" dirty="0">
                <a:latin typeface="Arial"/>
                <a:cs typeface="Arial"/>
              </a:rPr>
              <a:t>Hy</a:t>
            </a:r>
            <a:r>
              <a:rPr sz="950" spc="-15" dirty="0">
                <a:latin typeface="Arial"/>
                <a:cs typeface="Arial"/>
              </a:rPr>
              <a:t>d</a:t>
            </a:r>
            <a:r>
              <a:rPr sz="950" spc="-5" dirty="0">
                <a:latin typeface="Arial"/>
                <a:cs typeface="Arial"/>
              </a:rPr>
              <a:t>roc</a:t>
            </a:r>
            <a:r>
              <a:rPr sz="950" spc="-15" dirty="0">
                <a:latin typeface="Arial"/>
                <a:cs typeface="Arial"/>
              </a:rPr>
              <a:t>r</a:t>
            </a:r>
            <a:r>
              <a:rPr sz="950" spc="-10" dirty="0">
                <a:latin typeface="Arial"/>
                <a:cs typeface="Arial"/>
              </a:rPr>
              <a:t>a</a:t>
            </a:r>
            <a:r>
              <a:rPr sz="950" spc="-5" dirty="0">
                <a:latin typeface="Arial"/>
                <a:cs typeface="Arial"/>
              </a:rPr>
              <a:t>cki</a:t>
            </a:r>
            <a:r>
              <a:rPr sz="950" spc="-15" dirty="0">
                <a:latin typeface="Arial"/>
                <a:cs typeface="Arial"/>
              </a:rPr>
              <a:t>n</a:t>
            </a:r>
            <a:r>
              <a:rPr sz="950" spc="-5" dirty="0">
                <a:latin typeface="Arial"/>
                <a:cs typeface="Arial"/>
              </a:rPr>
              <a:t>g Re</a:t>
            </a:r>
            <a:r>
              <a:rPr sz="950" spc="-15" dirty="0">
                <a:latin typeface="Arial"/>
                <a:cs typeface="Arial"/>
              </a:rPr>
              <a:t>a</a:t>
            </a:r>
            <a:r>
              <a:rPr sz="950" spc="-5" dirty="0">
                <a:latin typeface="Arial"/>
                <a:cs typeface="Arial"/>
              </a:rPr>
              <a:t>ctors </a:t>
            </a:r>
            <a:r>
              <a:rPr sz="950" dirty="0">
                <a:latin typeface="Arial"/>
                <a:cs typeface="Arial"/>
              </a:rPr>
              <a:t>	</a:t>
            </a:r>
            <a:r>
              <a:rPr sz="950" spc="-5" dirty="0">
                <a:latin typeface="Arial"/>
                <a:cs typeface="Arial"/>
              </a:rPr>
              <a:t>52  </a:t>
            </a:r>
            <a:r>
              <a:rPr sz="950" spc="-10"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2</a:t>
            </a:r>
            <a:r>
              <a:rPr sz="950" spc="-15" dirty="0">
                <a:latin typeface="Arial"/>
                <a:cs typeface="Arial"/>
              </a:rPr>
              <a:t>1</a:t>
            </a:r>
            <a:r>
              <a:rPr sz="950" spc="-5" dirty="0">
                <a:latin typeface="Arial"/>
                <a:cs typeface="Arial"/>
              </a:rPr>
              <a:t>:</a:t>
            </a:r>
            <a:r>
              <a:rPr sz="950" spc="5" dirty="0">
                <a:latin typeface="Arial"/>
                <a:cs typeface="Arial"/>
              </a:rPr>
              <a:t> </a:t>
            </a:r>
            <a:r>
              <a:rPr sz="950" spc="-10" dirty="0">
                <a:latin typeface="Arial"/>
                <a:cs typeface="Arial"/>
              </a:rPr>
              <a:t>Deman</a:t>
            </a:r>
            <a:r>
              <a:rPr sz="950" spc="-5" dirty="0">
                <a:latin typeface="Arial"/>
                <a:cs typeface="Arial"/>
              </a:rPr>
              <a:t>d</a:t>
            </a:r>
            <a:r>
              <a:rPr sz="950" dirty="0">
                <a:latin typeface="Arial"/>
                <a:cs typeface="Arial"/>
              </a:rPr>
              <a:t> </a:t>
            </a:r>
            <a:r>
              <a:rPr sz="950" spc="-10" dirty="0">
                <a:latin typeface="Arial"/>
                <a:cs typeface="Arial"/>
              </a:rPr>
              <a:t>vs</a:t>
            </a:r>
            <a:r>
              <a:rPr sz="950" spc="-5" dirty="0">
                <a:latin typeface="Arial"/>
                <a:cs typeface="Arial"/>
              </a:rPr>
              <a:t>. </a:t>
            </a:r>
            <a:r>
              <a:rPr sz="950" spc="-10" dirty="0">
                <a:latin typeface="Arial"/>
                <a:cs typeface="Arial"/>
              </a:rPr>
              <a:t>Ca</a:t>
            </a:r>
            <a:r>
              <a:rPr sz="950" spc="-15" dirty="0">
                <a:latin typeface="Arial"/>
                <a:cs typeface="Arial"/>
              </a:rPr>
              <a:t>p</a:t>
            </a:r>
            <a:r>
              <a:rPr sz="950" spc="-10" dirty="0">
                <a:latin typeface="Arial"/>
                <a:cs typeface="Arial"/>
              </a:rPr>
              <a:t>acit</a:t>
            </a:r>
            <a:r>
              <a:rPr sz="950" spc="-5" dirty="0">
                <a:latin typeface="Arial"/>
                <a:cs typeface="Arial"/>
              </a:rPr>
              <a:t>y - </a:t>
            </a:r>
            <a:r>
              <a:rPr sz="950" spc="-10" dirty="0">
                <a:latin typeface="Arial"/>
                <a:cs typeface="Arial"/>
              </a:rPr>
              <a:t>Hydr</a:t>
            </a:r>
            <a:r>
              <a:rPr sz="950" spc="-15" dirty="0">
                <a:latin typeface="Arial"/>
                <a:cs typeface="Arial"/>
              </a:rPr>
              <a:t>o</a:t>
            </a:r>
            <a:r>
              <a:rPr sz="950" spc="-5" dirty="0">
                <a:latin typeface="Arial"/>
                <a:cs typeface="Arial"/>
              </a:rPr>
              <a:t>c</a:t>
            </a:r>
            <a:r>
              <a:rPr sz="950" spc="-10" dirty="0">
                <a:latin typeface="Arial"/>
                <a:cs typeface="Arial"/>
              </a:rPr>
              <a:t>r</a:t>
            </a:r>
            <a:r>
              <a:rPr sz="950" spc="-15" dirty="0">
                <a:latin typeface="Arial"/>
                <a:cs typeface="Arial"/>
              </a:rPr>
              <a:t>a</a:t>
            </a:r>
            <a:r>
              <a:rPr sz="950" spc="-10" dirty="0">
                <a:latin typeface="Arial"/>
                <a:cs typeface="Arial"/>
              </a:rPr>
              <a:t>c</a:t>
            </a:r>
            <a:r>
              <a:rPr sz="950" dirty="0">
                <a:latin typeface="Arial"/>
                <a:cs typeface="Arial"/>
              </a:rPr>
              <a:t>k</a:t>
            </a:r>
            <a:r>
              <a:rPr sz="950" spc="-15" dirty="0">
                <a:latin typeface="Arial"/>
                <a:cs typeface="Arial"/>
              </a:rPr>
              <a:t>i</a:t>
            </a:r>
            <a:r>
              <a:rPr sz="950" spc="-10" dirty="0">
                <a:latin typeface="Arial"/>
                <a:cs typeface="Arial"/>
              </a:rPr>
              <a:t>n</a:t>
            </a:r>
            <a:r>
              <a:rPr sz="950" spc="-5" dirty="0">
                <a:latin typeface="Arial"/>
                <a:cs typeface="Arial"/>
              </a:rPr>
              <a:t>g React</a:t>
            </a:r>
            <a:r>
              <a:rPr sz="950" spc="-15" dirty="0">
                <a:latin typeface="Arial"/>
                <a:cs typeface="Arial"/>
              </a:rPr>
              <a:t>o</a:t>
            </a:r>
            <a:r>
              <a:rPr sz="950" spc="-5" dirty="0">
                <a:latin typeface="Arial"/>
                <a:cs typeface="Arial"/>
              </a:rPr>
              <a:t>rs </a:t>
            </a:r>
            <a:r>
              <a:rPr sz="950" dirty="0">
                <a:latin typeface="Arial"/>
                <a:cs typeface="Arial"/>
              </a:rPr>
              <a:t>	</a:t>
            </a:r>
            <a:r>
              <a:rPr sz="950" spc="-250" dirty="0">
                <a:latin typeface="Arial"/>
                <a:cs typeface="Arial"/>
              </a:rPr>
              <a:t> </a:t>
            </a:r>
            <a:r>
              <a:rPr sz="950" spc="-25" dirty="0">
                <a:latin typeface="Arial"/>
                <a:cs typeface="Arial"/>
              </a:rPr>
              <a:t>5</a:t>
            </a:r>
            <a:r>
              <a:rPr sz="950" spc="-5" dirty="0">
                <a:latin typeface="Arial"/>
                <a:cs typeface="Arial"/>
              </a:rPr>
              <a:t>3  </a:t>
            </a:r>
            <a:r>
              <a:rPr sz="950" spc="-10"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5" dirty="0">
                <a:latin typeface="Arial"/>
                <a:cs typeface="Arial"/>
              </a:rPr>
              <a:t>2</a:t>
            </a:r>
            <a:r>
              <a:rPr sz="950" spc="-15" dirty="0">
                <a:latin typeface="Arial"/>
                <a:cs typeface="Arial"/>
              </a:rPr>
              <a:t>2</a:t>
            </a:r>
            <a:r>
              <a:rPr sz="950" spc="-5" dirty="0">
                <a:latin typeface="Arial"/>
                <a:cs typeface="Arial"/>
              </a:rPr>
              <a:t>:</a:t>
            </a:r>
            <a:r>
              <a:rPr sz="950" spc="5" dirty="0">
                <a:latin typeface="Arial"/>
                <a:cs typeface="Arial"/>
              </a:rPr>
              <a:t> </a:t>
            </a:r>
            <a:r>
              <a:rPr sz="950" spc="-10" dirty="0">
                <a:latin typeface="Arial"/>
                <a:cs typeface="Arial"/>
              </a:rPr>
              <a:t>Co</a:t>
            </a:r>
            <a:r>
              <a:rPr sz="950" spc="-5" dirty="0">
                <a:latin typeface="Arial"/>
                <a:cs typeface="Arial"/>
              </a:rPr>
              <a:t>st </a:t>
            </a:r>
            <a:r>
              <a:rPr sz="950" spc="-10" dirty="0">
                <a:latin typeface="Arial"/>
                <a:cs typeface="Arial"/>
              </a:rPr>
              <a:t>S</a:t>
            </a:r>
            <a:r>
              <a:rPr sz="950" dirty="0">
                <a:latin typeface="Arial"/>
                <a:cs typeface="Arial"/>
              </a:rPr>
              <a:t>t</a:t>
            </a:r>
            <a:r>
              <a:rPr sz="950" spc="-15" dirty="0">
                <a:latin typeface="Arial"/>
                <a:cs typeface="Arial"/>
              </a:rPr>
              <a:t>r</a:t>
            </a:r>
            <a:r>
              <a:rPr sz="950" spc="-10" dirty="0">
                <a:latin typeface="Arial"/>
                <a:cs typeface="Arial"/>
              </a:rPr>
              <a:t>u</a:t>
            </a:r>
            <a:r>
              <a:rPr sz="950" spc="-5" dirty="0">
                <a:latin typeface="Arial"/>
                <a:cs typeface="Arial"/>
              </a:rPr>
              <a:t>ct</a:t>
            </a:r>
            <a:r>
              <a:rPr sz="950" spc="-10" dirty="0">
                <a:latin typeface="Arial"/>
                <a:cs typeface="Arial"/>
              </a:rPr>
              <a:t>u</a:t>
            </a:r>
            <a:r>
              <a:rPr sz="950" spc="-15" dirty="0">
                <a:latin typeface="Arial"/>
                <a:cs typeface="Arial"/>
              </a:rPr>
              <a:t>r</a:t>
            </a:r>
            <a:r>
              <a:rPr sz="950" spc="-5" dirty="0">
                <a:latin typeface="Arial"/>
                <a:cs typeface="Arial"/>
              </a:rPr>
              <a:t>e of</a:t>
            </a:r>
            <a:r>
              <a:rPr sz="950" dirty="0">
                <a:latin typeface="Arial"/>
                <a:cs typeface="Arial"/>
              </a:rPr>
              <a:t> </a:t>
            </a:r>
            <a:r>
              <a:rPr sz="950" spc="-10" dirty="0">
                <a:latin typeface="Arial"/>
                <a:cs typeface="Arial"/>
              </a:rPr>
              <a:t>Hyd</a:t>
            </a:r>
            <a:r>
              <a:rPr sz="950" spc="-15" dirty="0">
                <a:latin typeface="Arial"/>
                <a:cs typeface="Arial"/>
              </a:rPr>
              <a:t>r</a:t>
            </a:r>
            <a:r>
              <a:rPr sz="950" spc="-10" dirty="0">
                <a:latin typeface="Arial"/>
                <a:cs typeface="Arial"/>
              </a:rPr>
              <a:t>o</a:t>
            </a:r>
            <a:r>
              <a:rPr sz="950" spc="-5" dirty="0">
                <a:latin typeface="Arial"/>
                <a:cs typeface="Arial"/>
              </a:rPr>
              <a:t>cr</a:t>
            </a:r>
            <a:r>
              <a:rPr sz="950" spc="-15" dirty="0">
                <a:latin typeface="Arial"/>
                <a:cs typeface="Arial"/>
              </a:rPr>
              <a:t>a</a:t>
            </a:r>
            <a:r>
              <a:rPr sz="950" spc="-5" dirty="0">
                <a:latin typeface="Arial"/>
                <a:cs typeface="Arial"/>
              </a:rPr>
              <a:t>ck</a:t>
            </a:r>
            <a:r>
              <a:rPr sz="950" spc="-15" dirty="0">
                <a:latin typeface="Arial"/>
                <a:cs typeface="Arial"/>
              </a:rPr>
              <a:t>i</a:t>
            </a:r>
            <a:r>
              <a:rPr sz="950" spc="-10" dirty="0">
                <a:latin typeface="Arial"/>
                <a:cs typeface="Arial"/>
              </a:rPr>
              <a:t>n</a:t>
            </a:r>
            <a:r>
              <a:rPr sz="950" spc="-5" dirty="0">
                <a:latin typeface="Arial"/>
                <a:cs typeface="Arial"/>
              </a:rPr>
              <a:t>g</a:t>
            </a:r>
            <a:r>
              <a:rPr sz="950" spc="-10" dirty="0">
                <a:latin typeface="Arial"/>
                <a:cs typeface="Arial"/>
              </a:rPr>
              <a:t> Re</a:t>
            </a:r>
            <a:r>
              <a:rPr sz="950" spc="-15" dirty="0">
                <a:latin typeface="Arial"/>
                <a:cs typeface="Arial"/>
              </a:rPr>
              <a:t>a</a:t>
            </a:r>
            <a:r>
              <a:rPr sz="950" spc="-5" dirty="0">
                <a:latin typeface="Arial"/>
                <a:cs typeface="Arial"/>
              </a:rPr>
              <a:t>c</a:t>
            </a:r>
            <a:r>
              <a:rPr sz="950" dirty="0">
                <a:latin typeface="Arial"/>
                <a:cs typeface="Arial"/>
              </a:rPr>
              <a:t>t</a:t>
            </a:r>
            <a:r>
              <a:rPr sz="950" spc="-15" dirty="0">
                <a:latin typeface="Arial"/>
                <a:cs typeface="Arial"/>
              </a:rPr>
              <a:t>o</a:t>
            </a:r>
            <a:r>
              <a:rPr sz="950" spc="-10" dirty="0">
                <a:latin typeface="Arial"/>
                <a:cs typeface="Arial"/>
              </a:rPr>
              <a:t>rs</a:t>
            </a:r>
            <a:r>
              <a:rPr sz="950" spc="-5" dirty="0">
                <a:latin typeface="Arial"/>
                <a:cs typeface="Arial"/>
              </a:rPr>
              <a:t> </a:t>
            </a:r>
            <a:r>
              <a:rPr sz="950" dirty="0">
                <a:latin typeface="Arial"/>
                <a:cs typeface="Arial"/>
              </a:rPr>
              <a:t>	</a:t>
            </a:r>
            <a:r>
              <a:rPr sz="950" spc="-260" dirty="0">
                <a:latin typeface="Arial"/>
                <a:cs typeface="Arial"/>
              </a:rPr>
              <a:t> </a:t>
            </a:r>
            <a:r>
              <a:rPr sz="950" spc="-5" dirty="0">
                <a:latin typeface="Arial"/>
                <a:cs typeface="Arial"/>
              </a:rPr>
              <a:t>57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2</a:t>
            </a:r>
            <a:r>
              <a:rPr sz="950" spc="-15" dirty="0">
                <a:latin typeface="Arial"/>
                <a:cs typeface="Arial"/>
              </a:rPr>
              <a:t>3</a:t>
            </a:r>
            <a:r>
              <a:rPr sz="950" spc="-5" dirty="0">
                <a:latin typeface="Arial"/>
                <a:cs typeface="Arial"/>
              </a:rPr>
              <a:t>:</a:t>
            </a:r>
            <a:r>
              <a:rPr sz="950" spc="5" dirty="0">
                <a:latin typeface="Arial"/>
                <a:cs typeface="Arial"/>
              </a:rPr>
              <a:t> </a:t>
            </a:r>
            <a:r>
              <a:rPr sz="950" spc="-10" dirty="0">
                <a:latin typeface="Arial"/>
                <a:cs typeface="Arial"/>
              </a:rPr>
              <a:t>Ov</a:t>
            </a:r>
            <a:r>
              <a:rPr sz="950" spc="-5" dirty="0">
                <a:latin typeface="Arial"/>
                <a:cs typeface="Arial"/>
              </a:rPr>
              <a:t>er</a:t>
            </a:r>
            <a:r>
              <a:rPr sz="950" spc="-15" dirty="0">
                <a:latin typeface="Arial"/>
                <a:cs typeface="Arial"/>
              </a:rPr>
              <a:t>a</a:t>
            </a:r>
            <a:r>
              <a:rPr sz="950" spc="-5" dirty="0">
                <a:latin typeface="Arial"/>
                <a:cs typeface="Arial"/>
              </a:rPr>
              <a:t>ll</a:t>
            </a:r>
            <a:r>
              <a:rPr sz="950" dirty="0">
                <a:latin typeface="Arial"/>
                <a:cs typeface="Arial"/>
              </a:rPr>
              <a:t> </a:t>
            </a:r>
            <a:r>
              <a:rPr sz="950" spc="-5" dirty="0">
                <a:latin typeface="Arial"/>
                <a:cs typeface="Arial"/>
              </a:rPr>
              <a:t>Price F</a:t>
            </a:r>
            <a:r>
              <a:rPr sz="950" spc="-15" dirty="0">
                <a:latin typeface="Arial"/>
                <a:cs typeface="Arial"/>
              </a:rPr>
              <a:t>o</a:t>
            </a:r>
            <a:r>
              <a:rPr sz="950" spc="-5" dirty="0">
                <a:latin typeface="Arial"/>
                <a:cs typeface="Arial"/>
              </a:rPr>
              <a:t>r</a:t>
            </a:r>
            <a:r>
              <a:rPr sz="950" spc="-15" dirty="0">
                <a:latin typeface="Arial"/>
                <a:cs typeface="Arial"/>
              </a:rPr>
              <a:t>e</a:t>
            </a:r>
            <a:r>
              <a:rPr sz="950" dirty="0">
                <a:latin typeface="Arial"/>
                <a:cs typeface="Arial"/>
              </a:rPr>
              <a:t>c</a:t>
            </a:r>
            <a:r>
              <a:rPr sz="950" spc="-15" dirty="0">
                <a:latin typeface="Arial"/>
                <a:cs typeface="Arial"/>
              </a:rPr>
              <a:t>a</a:t>
            </a:r>
            <a:r>
              <a:rPr sz="950" spc="-5" dirty="0">
                <a:latin typeface="Arial"/>
                <a:cs typeface="Arial"/>
              </a:rPr>
              <a:t>st</a:t>
            </a:r>
            <a:r>
              <a:rPr sz="950" dirty="0">
                <a:latin typeface="Arial"/>
                <a:cs typeface="Arial"/>
              </a:rPr>
              <a:t> </a:t>
            </a:r>
            <a:r>
              <a:rPr sz="950" spc="-5"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15" dirty="0">
                <a:latin typeface="Arial"/>
                <a:cs typeface="Arial"/>
              </a:rPr>
              <a:t>H</a:t>
            </a:r>
            <a:r>
              <a:rPr sz="950" spc="-5" dirty="0">
                <a:latin typeface="Arial"/>
                <a:cs typeface="Arial"/>
              </a:rPr>
              <a:t>ydr</a:t>
            </a:r>
            <a:r>
              <a:rPr sz="950" spc="-15" dirty="0">
                <a:latin typeface="Arial"/>
                <a:cs typeface="Arial"/>
              </a:rPr>
              <a:t>o</a:t>
            </a:r>
            <a:r>
              <a:rPr sz="950" spc="-5" dirty="0">
                <a:latin typeface="Arial"/>
                <a:cs typeface="Arial"/>
              </a:rPr>
              <a:t>cr</a:t>
            </a:r>
            <a:r>
              <a:rPr sz="950" spc="-15" dirty="0">
                <a:latin typeface="Arial"/>
                <a:cs typeface="Arial"/>
              </a:rPr>
              <a:t>a</a:t>
            </a:r>
            <a:r>
              <a:rPr sz="950" spc="-5" dirty="0">
                <a:latin typeface="Arial"/>
                <a:cs typeface="Arial"/>
              </a:rPr>
              <a:t>cking</a:t>
            </a:r>
            <a:r>
              <a:rPr sz="950" dirty="0">
                <a:latin typeface="Arial"/>
                <a:cs typeface="Arial"/>
              </a:rPr>
              <a:t> </a:t>
            </a:r>
            <a:r>
              <a:rPr sz="950" spc="-20" dirty="0">
                <a:latin typeface="Arial"/>
                <a:cs typeface="Arial"/>
              </a:rPr>
              <a:t>R</a:t>
            </a:r>
            <a:r>
              <a:rPr sz="950" spc="-5" dirty="0">
                <a:latin typeface="Arial"/>
                <a:cs typeface="Arial"/>
              </a:rPr>
              <a:t>eact</a:t>
            </a:r>
            <a:r>
              <a:rPr sz="950" spc="-15" dirty="0">
                <a:latin typeface="Arial"/>
                <a:cs typeface="Arial"/>
              </a:rPr>
              <a:t>o</a:t>
            </a:r>
            <a:r>
              <a:rPr sz="950" spc="-5" dirty="0">
                <a:latin typeface="Arial"/>
                <a:cs typeface="Arial"/>
              </a:rPr>
              <a:t>rs </a:t>
            </a:r>
            <a:r>
              <a:rPr sz="950" dirty="0">
                <a:latin typeface="Arial"/>
                <a:cs typeface="Arial"/>
              </a:rPr>
              <a:t>	</a:t>
            </a:r>
            <a:r>
              <a:rPr sz="950" spc="-265" dirty="0">
                <a:latin typeface="Arial"/>
                <a:cs typeface="Arial"/>
              </a:rPr>
              <a:t> </a:t>
            </a:r>
            <a:r>
              <a:rPr sz="950" spc="-10" dirty="0">
                <a:latin typeface="Arial"/>
                <a:cs typeface="Arial"/>
              </a:rPr>
              <a:t>60  </a:t>
            </a:r>
            <a:r>
              <a:rPr sz="950" spc="-5" dirty="0">
                <a:latin typeface="Arial"/>
                <a:cs typeface="Arial"/>
              </a:rPr>
              <a:t>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2</a:t>
            </a:r>
            <a:r>
              <a:rPr sz="950" spc="-15" dirty="0">
                <a:latin typeface="Arial"/>
                <a:cs typeface="Arial"/>
              </a:rPr>
              <a:t>4</a:t>
            </a:r>
            <a:r>
              <a:rPr sz="950" spc="-5" dirty="0">
                <a:latin typeface="Arial"/>
                <a:cs typeface="Arial"/>
              </a:rPr>
              <a:t>:</a:t>
            </a:r>
            <a:r>
              <a:rPr sz="950" spc="5" dirty="0">
                <a:latin typeface="Arial"/>
                <a:cs typeface="Arial"/>
              </a:rPr>
              <a:t> </a:t>
            </a:r>
            <a:r>
              <a:rPr sz="950" spc="-10" dirty="0">
                <a:latin typeface="Arial"/>
                <a:cs typeface="Arial"/>
              </a:rPr>
              <a:t>Hy</a:t>
            </a:r>
            <a:r>
              <a:rPr sz="950" spc="-15" dirty="0">
                <a:latin typeface="Arial"/>
                <a:cs typeface="Arial"/>
              </a:rPr>
              <a:t>d</a:t>
            </a:r>
            <a:r>
              <a:rPr sz="950" spc="-5" dirty="0">
                <a:latin typeface="Arial"/>
                <a:cs typeface="Arial"/>
              </a:rPr>
              <a:t>roc</a:t>
            </a:r>
            <a:r>
              <a:rPr sz="950" spc="-15" dirty="0">
                <a:latin typeface="Arial"/>
                <a:cs typeface="Arial"/>
              </a:rPr>
              <a:t>r</a:t>
            </a:r>
            <a:r>
              <a:rPr sz="950" spc="-10" dirty="0">
                <a:latin typeface="Arial"/>
                <a:cs typeface="Arial"/>
              </a:rPr>
              <a:t>a</a:t>
            </a:r>
            <a:r>
              <a:rPr sz="950" spc="-5" dirty="0">
                <a:latin typeface="Arial"/>
                <a:cs typeface="Arial"/>
              </a:rPr>
              <a:t>cki</a:t>
            </a:r>
            <a:r>
              <a:rPr sz="950" spc="-15" dirty="0">
                <a:latin typeface="Arial"/>
                <a:cs typeface="Arial"/>
              </a:rPr>
              <a:t>n</a:t>
            </a:r>
            <a:r>
              <a:rPr sz="950" spc="-5" dirty="0">
                <a:latin typeface="Arial"/>
                <a:cs typeface="Arial"/>
              </a:rPr>
              <a:t>g</a:t>
            </a:r>
            <a:r>
              <a:rPr sz="950" dirty="0">
                <a:latin typeface="Arial"/>
                <a:cs typeface="Arial"/>
              </a:rPr>
              <a:t> </a:t>
            </a:r>
            <a:r>
              <a:rPr sz="950" spc="-15" dirty="0">
                <a:latin typeface="Arial"/>
                <a:cs typeface="Arial"/>
              </a:rPr>
              <a:t>R</a:t>
            </a:r>
            <a:r>
              <a:rPr sz="950" spc="-5" dirty="0">
                <a:latin typeface="Arial"/>
                <a:cs typeface="Arial"/>
              </a:rPr>
              <a:t>e</a:t>
            </a:r>
            <a:r>
              <a:rPr sz="950" spc="-15" dirty="0">
                <a:latin typeface="Arial"/>
                <a:cs typeface="Arial"/>
              </a:rPr>
              <a:t>a</a:t>
            </a:r>
            <a:r>
              <a:rPr sz="950" spc="-5" dirty="0">
                <a:latin typeface="Arial"/>
                <a:cs typeface="Arial"/>
              </a:rPr>
              <a:t>ctor</a:t>
            </a:r>
            <a:r>
              <a:rPr sz="950" dirty="0">
                <a:latin typeface="Arial"/>
                <a:cs typeface="Arial"/>
              </a:rPr>
              <a:t> </a:t>
            </a:r>
            <a:r>
              <a:rPr sz="950" spc="-5" dirty="0">
                <a:latin typeface="Arial"/>
                <a:cs typeface="Arial"/>
              </a:rPr>
              <a:t>S</a:t>
            </a:r>
            <a:r>
              <a:rPr sz="950" spc="-15" dirty="0">
                <a:latin typeface="Arial"/>
                <a:cs typeface="Arial"/>
              </a:rPr>
              <a:t>i</a:t>
            </a:r>
            <a:r>
              <a:rPr sz="950" spc="-5" dirty="0">
                <a:latin typeface="Arial"/>
                <a:cs typeface="Arial"/>
              </a:rPr>
              <a:t>ze v</a:t>
            </a:r>
            <a:r>
              <a:rPr sz="950" spc="-10" dirty="0">
                <a:latin typeface="Arial"/>
                <a:cs typeface="Arial"/>
              </a:rPr>
              <a:t>s</a:t>
            </a:r>
            <a:r>
              <a:rPr sz="950" spc="-5" dirty="0">
                <a:latin typeface="Arial"/>
                <a:cs typeface="Arial"/>
              </a:rPr>
              <a:t>.</a:t>
            </a:r>
            <a:r>
              <a:rPr sz="950" dirty="0">
                <a:latin typeface="Arial"/>
                <a:cs typeface="Arial"/>
              </a:rPr>
              <a:t> </a:t>
            </a:r>
            <a:r>
              <a:rPr sz="950" spc="-20" dirty="0">
                <a:latin typeface="Arial"/>
                <a:cs typeface="Arial"/>
              </a:rPr>
              <a:t>C</a:t>
            </a:r>
            <a:r>
              <a:rPr sz="950" spc="-10" dirty="0">
                <a:latin typeface="Arial"/>
                <a:cs typeface="Arial"/>
              </a:rPr>
              <a:t>o</a:t>
            </a:r>
            <a:r>
              <a:rPr sz="950" spc="-5" dirty="0">
                <a:latin typeface="Arial"/>
                <a:cs typeface="Arial"/>
              </a:rPr>
              <a:t>st</a:t>
            </a:r>
            <a:r>
              <a:rPr sz="950" dirty="0">
                <a:latin typeface="Arial"/>
                <a:cs typeface="Arial"/>
              </a:rPr>
              <a:t> </a:t>
            </a:r>
            <a:r>
              <a:rPr sz="950" spc="-5" dirty="0">
                <a:latin typeface="Arial"/>
                <a:cs typeface="Arial"/>
              </a:rPr>
              <a:t>–</a:t>
            </a:r>
            <a:r>
              <a:rPr sz="950" spc="-10" dirty="0">
                <a:latin typeface="Arial"/>
                <a:cs typeface="Arial"/>
              </a:rPr>
              <a:t> </a:t>
            </a:r>
            <a:r>
              <a:rPr sz="950" spc="-5" dirty="0">
                <a:latin typeface="Arial"/>
                <a:cs typeface="Arial"/>
              </a:rPr>
              <a:t>by </a:t>
            </a:r>
            <a:r>
              <a:rPr sz="950" spc="-15" dirty="0">
                <a:latin typeface="Arial"/>
                <a:cs typeface="Arial"/>
              </a:rPr>
              <a:t>D</a:t>
            </a:r>
            <a:r>
              <a:rPr sz="950" spc="-5" dirty="0">
                <a:latin typeface="Arial"/>
                <a:cs typeface="Arial"/>
              </a:rPr>
              <a:t>i</a:t>
            </a:r>
            <a:r>
              <a:rPr sz="950" spc="-15" dirty="0">
                <a:latin typeface="Arial"/>
                <a:cs typeface="Arial"/>
              </a:rPr>
              <a:t>a</a:t>
            </a:r>
            <a:r>
              <a:rPr sz="950" spc="-5" dirty="0">
                <a:latin typeface="Arial"/>
                <a:cs typeface="Arial"/>
              </a:rPr>
              <a:t>meter </a:t>
            </a:r>
            <a:r>
              <a:rPr sz="950" dirty="0">
                <a:latin typeface="Arial"/>
                <a:cs typeface="Arial"/>
              </a:rPr>
              <a:t>	</a:t>
            </a:r>
            <a:r>
              <a:rPr sz="950" spc="-260" dirty="0">
                <a:latin typeface="Arial"/>
                <a:cs typeface="Arial"/>
              </a:rPr>
              <a:t> </a:t>
            </a:r>
            <a:r>
              <a:rPr sz="950" spc="-5" dirty="0">
                <a:latin typeface="Arial"/>
                <a:cs typeface="Arial"/>
              </a:rPr>
              <a:t>62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2</a:t>
            </a:r>
            <a:r>
              <a:rPr sz="950" spc="-15" dirty="0">
                <a:latin typeface="Arial"/>
                <a:cs typeface="Arial"/>
              </a:rPr>
              <a:t>5</a:t>
            </a:r>
            <a:r>
              <a:rPr sz="950" spc="-5" dirty="0">
                <a:latin typeface="Arial"/>
                <a:cs typeface="Arial"/>
              </a:rPr>
              <a:t>:</a:t>
            </a:r>
            <a:r>
              <a:rPr sz="950" spc="5" dirty="0">
                <a:latin typeface="Arial"/>
                <a:cs typeface="Arial"/>
              </a:rPr>
              <a:t> </a:t>
            </a:r>
            <a:r>
              <a:rPr sz="950" spc="-10" dirty="0">
                <a:latin typeface="Arial"/>
                <a:cs typeface="Arial"/>
              </a:rPr>
              <a:t>Co</a:t>
            </a:r>
            <a:r>
              <a:rPr sz="950" spc="-5" dirty="0">
                <a:latin typeface="Arial"/>
                <a:cs typeface="Arial"/>
              </a:rPr>
              <a:t>st</a:t>
            </a:r>
            <a:r>
              <a:rPr sz="950" dirty="0">
                <a:latin typeface="Arial"/>
                <a:cs typeface="Arial"/>
              </a:rPr>
              <a:t> </a:t>
            </a:r>
            <a:r>
              <a:rPr sz="950" spc="-15" dirty="0">
                <a:latin typeface="Arial"/>
                <a:cs typeface="Arial"/>
              </a:rPr>
              <a:t>o</a:t>
            </a:r>
            <a:r>
              <a:rPr sz="950" spc="-5" dirty="0">
                <a:latin typeface="Arial"/>
                <a:cs typeface="Arial"/>
              </a:rPr>
              <a:t>f</a:t>
            </a:r>
            <a:r>
              <a:rPr sz="950" dirty="0">
                <a:latin typeface="Arial"/>
                <a:cs typeface="Arial"/>
              </a:rPr>
              <a:t> </a:t>
            </a:r>
            <a:r>
              <a:rPr sz="950" spc="-10" dirty="0">
                <a:latin typeface="Arial"/>
                <a:cs typeface="Arial"/>
              </a:rPr>
              <a:t>Hy</a:t>
            </a:r>
            <a:r>
              <a:rPr sz="950" spc="-15" dirty="0">
                <a:latin typeface="Arial"/>
                <a:cs typeface="Arial"/>
              </a:rPr>
              <a:t>d</a:t>
            </a:r>
            <a:r>
              <a:rPr sz="950" spc="-5" dirty="0">
                <a:latin typeface="Arial"/>
                <a:cs typeface="Arial"/>
              </a:rPr>
              <a:t>rocracki</a:t>
            </a:r>
            <a:r>
              <a:rPr sz="950" spc="-15" dirty="0">
                <a:latin typeface="Arial"/>
                <a:cs typeface="Arial"/>
              </a:rPr>
              <a:t>n</a:t>
            </a:r>
            <a:r>
              <a:rPr sz="950" spc="-5" dirty="0">
                <a:latin typeface="Arial"/>
                <a:cs typeface="Arial"/>
              </a:rPr>
              <a:t>g </a:t>
            </a:r>
            <a:r>
              <a:rPr sz="950" spc="-15" dirty="0">
                <a:latin typeface="Arial"/>
                <a:cs typeface="Arial"/>
              </a:rPr>
              <a:t>R</a:t>
            </a:r>
            <a:r>
              <a:rPr sz="950" spc="-5" dirty="0">
                <a:latin typeface="Arial"/>
                <a:cs typeface="Arial"/>
              </a:rPr>
              <a:t>e</a:t>
            </a:r>
            <a:r>
              <a:rPr sz="950" spc="-15" dirty="0">
                <a:latin typeface="Arial"/>
                <a:cs typeface="Arial"/>
              </a:rPr>
              <a:t>a</a:t>
            </a:r>
            <a:r>
              <a:rPr sz="950" spc="-5" dirty="0">
                <a:latin typeface="Arial"/>
                <a:cs typeface="Arial"/>
              </a:rPr>
              <a:t>c</a:t>
            </a:r>
            <a:r>
              <a:rPr sz="950" spc="-10" dirty="0">
                <a:latin typeface="Arial"/>
                <a:cs typeface="Arial"/>
              </a:rPr>
              <a:t>to</a:t>
            </a:r>
            <a:r>
              <a:rPr sz="950" spc="-5" dirty="0">
                <a:latin typeface="Arial"/>
                <a:cs typeface="Arial"/>
              </a:rPr>
              <a:t>rs</a:t>
            </a:r>
            <a:r>
              <a:rPr sz="950" dirty="0">
                <a:latin typeface="Arial"/>
                <a:cs typeface="Arial"/>
              </a:rPr>
              <a:t> </a:t>
            </a:r>
            <a:r>
              <a:rPr sz="950" spc="-15" dirty="0">
                <a:latin typeface="Arial"/>
                <a:cs typeface="Arial"/>
              </a:rPr>
              <a:t>p</a:t>
            </a:r>
            <a:r>
              <a:rPr sz="950" spc="-5" dirty="0">
                <a:latin typeface="Arial"/>
                <a:cs typeface="Arial"/>
              </a:rPr>
              <a:t>er</a:t>
            </a:r>
            <a:r>
              <a:rPr sz="950" dirty="0">
                <a:latin typeface="Arial"/>
                <a:cs typeface="Arial"/>
              </a:rPr>
              <a:t> </a:t>
            </a:r>
            <a:r>
              <a:rPr sz="950" spc="-5" dirty="0">
                <a:latin typeface="Arial"/>
                <a:cs typeface="Arial"/>
              </a:rPr>
              <a:t>Barrel</a:t>
            </a:r>
            <a:r>
              <a:rPr sz="950"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a:t>
            </a:r>
            <a:r>
              <a:rPr sz="950" dirty="0">
                <a:latin typeface="Arial"/>
                <a:cs typeface="Arial"/>
              </a:rPr>
              <a:t> </a:t>
            </a:r>
            <a:r>
              <a:rPr sz="950" spc="-10" dirty="0">
                <a:latin typeface="Arial"/>
                <a:cs typeface="Arial"/>
              </a:rPr>
              <a:t>D</a:t>
            </a:r>
            <a:r>
              <a:rPr sz="950" spc="-15" dirty="0">
                <a:latin typeface="Arial"/>
                <a:cs typeface="Arial"/>
              </a:rPr>
              <a:t>a</a:t>
            </a:r>
            <a:r>
              <a:rPr sz="950" spc="-5" dirty="0">
                <a:latin typeface="Arial"/>
                <a:cs typeface="Arial"/>
              </a:rPr>
              <a:t>y</a:t>
            </a:r>
            <a:r>
              <a:rPr sz="950" dirty="0">
                <a:latin typeface="Arial"/>
                <a:cs typeface="Arial"/>
              </a:rPr>
              <a:t> </a:t>
            </a:r>
            <a:r>
              <a:rPr sz="950" spc="-15" dirty="0">
                <a:latin typeface="Arial"/>
                <a:cs typeface="Arial"/>
              </a:rPr>
              <a:t>o</a:t>
            </a:r>
            <a:r>
              <a:rPr sz="950" spc="-5" dirty="0">
                <a:latin typeface="Arial"/>
                <a:cs typeface="Arial"/>
              </a:rPr>
              <a:t>f</a:t>
            </a:r>
            <a:r>
              <a:rPr sz="950" spc="5" dirty="0">
                <a:latin typeface="Arial"/>
                <a:cs typeface="Arial"/>
              </a:rPr>
              <a:t> </a:t>
            </a:r>
            <a:r>
              <a:rPr sz="950" spc="-20" dirty="0">
                <a:latin typeface="Arial"/>
                <a:cs typeface="Arial"/>
              </a:rPr>
              <a:t>O</a:t>
            </a:r>
            <a:r>
              <a:rPr sz="950" spc="-10" dirty="0">
                <a:latin typeface="Arial"/>
                <a:cs typeface="Arial"/>
              </a:rPr>
              <a:t>u</a:t>
            </a:r>
            <a:r>
              <a:rPr sz="950" spc="-5" dirty="0">
                <a:latin typeface="Arial"/>
                <a:cs typeface="Arial"/>
              </a:rPr>
              <a:t>t</a:t>
            </a:r>
            <a:r>
              <a:rPr sz="950" spc="-15" dirty="0">
                <a:latin typeface="Arial"/>
                <a:cs typeface="Arial"/>
              </a:rPr>
              <a:t>p</a:t>
            </a:r>
            <a:r>
              <a:rPr sz="950" spc="-5" dirty="0">
                <a:latin typeface="Arial"/>
                <a:cs typeface="Arial"/>
              </a:rPr>
              <a:t>ut </a:t>
            </a:r>
            <a:r>
              <a:rPr sz="950" dirty="0">
                <a:latin typeface="Arial"/>
                <a:cs typeface="Arial"/>
              </a:rPr>
              <a:t>	</a:t>
            </a:r>
            <a:r>
              <a:rPr sz="950" spc="-254" dirty="0">
                <a:latin typeface="Arial"/>
                <a:cs typeface="Arial"/>
              </a:rPr>
              <a:t> </a:t>
            </a:r>
            <a:r>
              <a:rPr sz="950" spc="-5" dirty="0">
                <a:latin typeface="Arial"/>
                <a:cs typeface="Arial"/>
              </a:rPr>
              <a:t>62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2</a:t>
            </a:r>
            <a:r>
              <a:rPr sz="950" spc="-15" dirty="0">
                <a:latin typeface="Arial"/>
                <a:cs typeface="Arial"/>
              </a:rPr>
              <a:t>6</a:t>
            </a:r>
            <a:r>
              <a:rPr sz="950" spc="-5" dirty="0">
                <a:latin typeface="Arial"/>
                <a:cs typeface="Arial"/>
              </a:rPr>
              <a:t>:</a:t>
            </a:r>
            <a:r>
              <a:rPr sz="950" spc="5" dirty="0">
                <a:latin typeface="Arial"/>
                <a:cs typeface="Arial"/>
              </a:rPr>
              <a:t> </a:t>
            </a:r>
            <a:r>
              <a:rPr sz="950" spc="-5" dirty="0">
                <a:latin typeface="Arial"/>
                <a:cs typeface="Arial"/>
              </a:rPr>
              <a:t>Econom</a:t>
            </a:r>
            <a:r>
              <a:rPr sz="950" dirty="0">
                <a:latin typeface="Arial"/>
                <a:cs typeface="Arial"/>
              </a:rPr>
              <a:t>i</a:t>
            </a:r>
            <a:r>
              <a:rPr sz="950" spc="-15" dirty="0">
                <a:latin typeface="Arial"/>
                <a:cs typeface="Arial"/>
              </a:rPr>
              <a:t>e</a:t>
            </a:r>
            <a:r>
              <a:rPr sz="950" spc="-5" dirty="0">
                <a:latin typeface="Arial"/>
                <a:cs typeface="Arial"/>
              </a:rPr>
              <a:t>s</a:t>
            </a:r>
            <a:r>
              <a:rPr sz="950" dirty="0">
                <a:latin typeface="Arial"/>
                <a:cs typeface="Arial"/>
              </a:rPr>
              <a:t> </a:t>
            </a:r>
            <a:r>
              <a:rPr sz="950" spc="-5" dirty="0">
                <a:latin typeface="Arial"/>
                <a:cs typeface="Arial"/>
              </a:rPr>
              <a:t>of Sc</a:t>
            </a:r>
            <a:r>
              <a:rPr sz="950" spc="-15" dirty="0">
                <a:latin typeface="Arial"/>
                <a:cs typeface="Arial"/>
              </a:rPr>
              <a:t>a</a:t>
            </a:r>
            <a:r>
              <a:rPr sz="950" spc="-5" dirty="0">
                <a:latin typeface="Arial"/>
                <a:cs typeface="Arial"/>
              </a:rPr>
              <a:t>le</a:t>
            </a:r>
            <a:r>
              <a:rPr sz="950" dirty="0">
                <a:latin typeface="Arial"/>
                <a:cs typeface="Arial"/>
              </a:rPr>
              <a:t> </a:t>
            </a:r>
            <a:r>
              <a:rPr sz="950" spc="-5" dirty="0">
                <a:latin typeface="Arial"/>
                <a:cs typeface="Arial"/>
              </a:rPr>
              <a:t>in </a:t>
            </a:r>
            <a:r>
              <a:rPr sz="950" spc="-20" dirty="0">
                <a:latin typeface="Arial"/>
                <a:cs typeface="Arial"/>
              </a:rPr>
              <a:t>H</a:t>
            </a:r>
            <a:r>
              <a:rPr sz="950" spc="-5" dirty="0">
                <a:latin typeface="Arial"/>
                <a:cs typeface="Arial"/>
              </a:rPr>
              <a:t>ydrocrack</a:t>
            </a:r>
            <a:r>
              <a:rPr sz="950" spc="-10" dirty="0">
                <a:latin typeface="Arial"/>
                <a:cs typeface="Arial"/>
              </a:rPr>
              <a:t>i</a:t>
            </a:r>
            <a:r>
              <a:rPr sz="950" spc="-5" dirty="0">
                <a:latin typeface="Arial"/>
                <a:cs typeface="Arial"/>
              </a:rPr>
              <a:t>ng</a:t>
            </a:r>
            <a:r>
              <a:rPr sz="950" dirty="0">
                <a:latin typeface="Arial"/>
                <a:cs typeface="Arial"/>
              </a:rPr>
              <a:t> </a:t>
            </a:r>
            <a:r>
              <a:rPr sz="950" spc="-5" dirty="0">
                <a:latin typeface="Arial"/>
                <a:cs typeface="Arial"/>
              </a:rPr>
              <a:t>React</a:t>
            </a:r>
            <a:r>
              <a:rPr sz="950" spc="-15" dirty="0">
                <a:latin typeface="Arial"/>
                <a:cs typeface="Arial"/>
              </a:rPr>
              <a:t>o</a:t>
            </a:r>
            <a:r>
              <a:rPr sz="950" spc="-5" dirty="0">
                <a:latin typeface="Arial"/>
                <a:cs typeface="Arial"/>
              </a:rPr>
              <a:t>rs </a:t>
            </a:r>
            <a:r>
              <a:rPr sz="950" dirty="0">
                <a:latin typeface="Arial"/>
                <a:cs typeface="Arial"/>
              </a:rPr>
              <a:t>	</a:t>
            </a:r>
            <a:r>
              <a:rPr sz="950" spc="-265" dirty="0">
                <a:latin typeface="Arial"/>
                <a:cs typeface="Arial"/>
              </a:rPr>
              <a:t> </a:t>
            </a:r>
            <a:r>
              <a:rPr sz="950" spc="-10" dirty="0">
                <a:latin typeface="Arial"/>
                <a:cs typeface="Arial"/>
              </a:rPr>
              <a:t>63  </a:t>
            </a:r>
            <a:r>
              <a:rPr sz="950" spc="-5"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5" dirty="0">
                <a:latin typeface="Arial"/>
                <a:cs typeface="Arial"/>
              </a:rPr>
              <a:t>2</a:t>
            </a:r>
            <a:r>
              <a:rPr sz="950" spc="-15" dirty="0">
                <a:latin typeface="Arial"/>
                <a:cs typeface="Arial"/>
              </a:rPr>
              <a:t>7</a:t>
            </a:r>
            <a:r>
              <a:rPr sz="950" spc="-5" dirty="0">
                <a:latin typeface="Arial"/>
                <a:cs typeface="Arial"/>
              </a:rPr>
              <a:t>:</a:t>
            </a:r>
            <a:r>
              <a:rPr sz="950" spc="5" dirty="0">
                <a:latin typeface="Arial"/>
                <a:cs typeface="Arial"/>
              </a:rPr>
              <a:t> </a:t>
            </a:r>
            <a:r>
              <a:rPr sz="950" spc="-5" dirty="0">
                <a:latin typeface="Arial"/>
                <a:cs typeface="Arial"/>
              </a:rPr>
              <a:t>S</a:t>
            </a:r>
            <a:r>
              <a:rPr sz="950" spc="-10" dirty="0">
                <a:latin typeface="Arial"/>
                <a:cs typeface="Arial"/>
              </a:rPr>
              <a:t>h</a:t>
            </a:r>
            <a:r>
              <a:rPr sz="950" spc="-15" dirty="0">
                <a:latin typeface="Arial"/>
                <a:cs typeface="Arial"/>
              </a:rPr>
              <a:t>o</a:t>
            </a:r>
            <a:r>
              <a:rPr sz="950" spc="-10" dirty="0">
                <a:latin typeface="Arial"/>
                <a:cs typeface="Arial"/>
              </a:rPr>
              <a:t>u</a:t>
            </a:r>
            <a:r>
              <a:rPr sz="950" dirty="0">
                <a:latin typeface="Arial"/>
                <a:cs typeface="Arial"/>
              </a:rPr>
              <a:t>l</a:t>
            </a:r>
            <a:r>
              <a:rPr sz="950" spc="-10" dirty="0">
                <a:latin typeface="Arial"/>
                <a:cs typeface="Arial"/>
              </a:rPr>
              <a:t>d-C</a:t>
            </a:r>
            <a:r>
              <a:rPr sz="950" spc="-15" dirty="0">
                <a:latin typeface="Arial"/>
                <a:cs typeface="Arial"/>
              </a:rPr>
              <a:t>o</a:t>
            </a:r>
            <a:r>
              <a:rPr sz="950" spc="-5" dirty="0">
                <a:latin typeface="Arial"/>
                <a:cs typeface="Arial"/>
              </a:rPr>
              <a:t>st</a:t>
            </a:r>
            <a:r>
              <a:rPr sz="950" dirty="0">
                <a:latin typeface="Arial"/>
                <a:cs typeface="Arial"/>
              </a:rPr>
              <a:t> </a:t>
            </a:r>
            <a:r>
              <a:rPr sz="950" spc="-5" dirty="0">
                <a:latin typeface="Arial"/>
                <a:cs typeface="Arial"/>
              </a:rPr>
              <a:t>f</a:t>
            </a:r>
            <a:r>
              <a:rPr sz="950" spc="-10" dirty="0">
                <a:latin typeface="Arial"/>
                <a:cs typeface="Arial"/>
              </a:rPr>
              <a:t>o</a:t>
            </a:r>
            <a:r>
              <a:rPr sz="950" spc="-5" dirty="0">
                <a:latin typeface="Arial"/>
                <a:cs typeface="Arial"/>
              </a:rPr>
              <a:t>r</a:t>
            </a:r>
            <a:r>
              <a:rPr sz="950" spc="-10" dirty="0">
                <a:latin typeface="Arial"/>
                <a:cs typeface="Arial"/>
              </a:rPr>
              <a:t> Hyd</a:t>
            </a:r>
            <a:r>
              <a:rPr sz="950" spc="-5" dirty="0">
                <a:latin typeface="Arial"/>
                <a:cs typeface="Arial"/>
              </a:rPr>
              <a:t>r</a:t>
            </a:r>
            <a:r>
              <a:rPr sz="950" spc="-15" dirty="0">
                <a:latin typeface="Arial"/>
                <a:cs typeface="Arial"/>
              </a:rPr>
              <a:t>o</a:t>
            </a:r>
            <a:r>
              <a:rPr sz="950" spc="-5" dirty="0">
                <a:latin typeface="Arial"/>
                <a:cs typeface="Arial"/>
              </a:rPr>
              <a:t>c</a:t>
            </a:r>
            <a:r>
              <a:rPr sz="950" spc="-10" dirty="0">
                <a:latin typeface="Arial"/>
                <a:cs typeface="Arial"/>
              </a:rPr>
              <a:t>ra</a:t>
            </a:r>
            <a:r>
              <a:rPr sz="950" spc="-5" dirty="0">
                <a:latin typeface="Arial"/>
                <a:cs typeface="Arial"/>
              </a:rPr>
              <a:t>cki</a:t>
            </a:r>
            <a:r>
              <a:rPr sz="950" spc="-15" dirty="0">
                <a:latin typeface="Arial"/>
                <a:cs typeface="Arial"/>
              </a:rPr>
              <a:t>n</a:t>
            </a:r>
            <a:r>
              <a:rPr sz="950" spc="-5" dirty="0">
                <a:latin typeface="Arial"/>
                <a:cs typeface="Arial"/>
              </a:rPr>
              <a:t>g </a:t>
            </a:r>
            <a:r>
              <a:rPr sz="950" spc="-10" dirty="0">
                <a:latin typeface="Arial"/>
                <a:cs typeface="Arial"/>
              </a:rPr>
              <a:t>Rea</a:t>
            </a:r>
            <a:r>
              <a:rPr sz="950" spc="-5" dirty="0">
                <a:latin typeface="Arial"/>
                <a:cs typeface="Arial"/>
              </a:rPr>
              <a:t>ct</a:t>
            </a:r>
            <a:r>
              <a:rPr sz="950" spc="-10" dirty="0">
                <a:latin typeface="Arial"/>
                <a:cs typeface="Arial"/>
              </a:rPr>
              <a:t>o</a:t>
            </a:r>
            <a:r>
              <a:rPr sz="950" spc="-15" dirty="0">
                <a:latin typeface="Arial"/>
                <a:cs typeface="Arial"/>
              </a:rPr>
              <a:t>rs</a:t>
            </a:r>
            <a:r>
              <a:rPr sz="950" spc="-5" dirty="0">
                <a:latin typeface="Arial"/>
                <a:cs typeface="Arial"/>
              </a:rPr>
              <a:t> </a:t>
            </a:r>
            <a:r>
              <a:rPr sz="950" dirty="0">
                <a:latin typeface="Arial"/>
                <a:cs typeface="Arial"/>
              </a:rPr>
              <a:t>	</a:t>
            </a:r>
            <a:r>
              <a:rPr sz="950" spc="-260" dirty="0">
                <a:latin typeface="Arial"/>
                <a:cs typeface="Arial"/>
              </a:rPr>
              <a:t> </a:t>
            </a:r>
            <a:r>
              <a:rPr sz="950" spc="-5" dirty="0">
                <a:latin typeface="Arial"/>
                <a:cs typeface="Arial"/>
              </a:rPr>
              <a:t>64  </a:t>
            </a:r>
            <a:r>
              <a:rPr sz="950" spc="-10"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2</a:t>
            </a:r>
            <a:r>
              <a:rPr sz="950" spc="-15" dirty="0">
                <a:latin typeface="Arial"/>
                <a:cs typeface="Arial"/>
              </a:rPr>
              <a:t>8</a:t>
            </a:r>
            <a:r>
              <a:rPr sz="950" spc="-5" dirty="0">
                <a:latin typeface="Arial"/>
                <a:cs typeface="Arial"/>
              </a:rPr>
              <a:t>:</a:t>
            </a:r>
            <a:r>
              <a:rPr sz="950" spc="5" dirty="0">
                <a:latin typeface="Arial"/>
                <a:cs typeface="Arial"/>
              </a:rPr>
              <a:t> </a:t>
            </a:r>
            <a:r>
              <a:rPr sz="950" spc="-10" dirty="0">
                <a:latin typeface="Arial"/>
                <a:cs typeface="Arial"/>
              </a:rPr>
              <a:t>Deman</a:t>
            </a:r>
            <a:r>
              <a:rPr sz="950" spc="-5" dirty="0">
                <a:latin typeface="Arial"/>
                <a:cs typeface="Arial"/>
              </a:rPr>
              <a:t>d</a:t>
            </a:r>
            <a:r>
              <a:rPr sz="950" dirty="0">
                <a:latin typeface="Arial"/>
                <a:cs typeface="Arial"/>
              </a:rPr>
              <a:t> </a:t>
            </a:r>
            <a:r>
              <a:rPr sz="950" spc="-10" dirty="0">
                <a:latin typeface="Arial"/>
                <a:cs typeface="Arial"/>
              </a:rPr>
              <a:t>fo</a:t>
            </a:r>
            <a:r>
              <a:rPr sz="950" spc="-5" dirty="0">
                <a:latin typeface="Arial"/>
                <a:cs typeface="Arial"/>
              </a:rPr>
              <a:t>r </a:t>
            </a:r>
            <a:r>
              <a:rPr sz="950" spc="-10" dirty="0">
                <a:latin typeface="Arial"/>
                <a:cs typeface="Arial"/>
              </a:rPr>
              <a:t>Hydr</a:t>
            </a:r>
            <a:r>
              <a:rPr sz="950" spc="-15" dirty="0">
                <a:latin typeface="Arial"/>
                <a:cs typeface="Arial"/>
              </a:rPr>
              <a:t>o</a:t>
            </a:r>
            <a:r>
              <a:rPr sz="950" dirty="0">
                <a:latin typeface="Arial"/>
                <a:cs typeface="Arial"/>
              </a:rPr>
              <a:t>t</a:t>
            </a:r>
            <a:r>
              <a:rPr sz="950" spc="-10" dirty="0">
                <a:latin typeface="Arial"/>
                <a:cs typeface="Arial"/>
              </a:rPr>
              <a:t>re</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ng </a:t>
            </a:r>
            <a:r>
              <a:rPr sz="950" spc="-10" dirty="0">
                <a:latin typeface="Arial"/>
                <a:cs typeface="Arial"/>
              </a:rPr>
              <a:t>React</a:t>
            </a:r>
            <a:r>
              <a:rPr sz="950" spc="-20" dirty="0">
                <a:latin typeface="Arial"/>
                <a:cs typeface="Arial"/>
              </a:rPr>
              <a:t>o</a:t>
            </a:r>
            <a:r>
              <a:rPr sz="950" spc="-5" dirty="0">
                <a:latin typeface="Arial"/>
                <a:cs typeface="Arial"/>
              </a:rPr>
              <a:t>rs </a:t>
            </a:r>
            <a:r>
              <a:rPr sz="950" dirty="0">
                <a:latin typeface="Arial"/>
                <a:cs typeface="Arial"/>
              </a:rPr>
              <a:t>	</a:t>
            </a:r>
            <a:r>
              <a:rPr sz="950" spc="-5" dirty="0">
                <a:latin typeface="Arial"/>
                <a:cs typeface="Arial"/>
              </a:rPr>
              <a:t>68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2</a:t>
            </a:r>
            <a:r>
              <a:rPr sz="950" spc="-15" dirty="0">
                <a:latin typeface="Arial"/>
                <a:cs typeface="Arial"/>
              </a:rPr>
              <a:t>9</a:t>
            </a:r>
            <a:r>
              <a:rPr sz="950" spc="-5" dirty="0">
                <a:latin typeface="Arial"/>
                <a:cs typeface="Arial"/>
              </a:rPr>
              <a:t>:</a:t>
            </a:r>
            <a:r>
              <a:rPr sz="950" spc="5" dirty="0">
                <a:latin typeface="Arial"/>
                <a:cs typeface="Arial"/>
              </a:rPr>
              <a:t> </a:t>
            </a:r>
            <a:r>
              <a:rPr sz="950" spc="-15" dirty="0">
                <a:latin typeface="Arial"/>
                <a:cs typeface="Arial"/>
              </a:rPr>
              <a:t>C</a:t>
            </a:r>
            <a:r>
              <a:rPr sz="950" spc="-5" dirty="0">
                <a:latin typeface="Arial"/>
                <a:cs typeface="Arial"/>
              </a:rPr>
              <a:t>ap</a:t>
            </a:r>
            <a:r>
              <a:rPr sz="950" spc="-15" dirty="0">
                <a:latin typeface="Arial"/>
                <a:cs typeface="Arial"/>
              </a:rPr>
              <a:t>a</a:t>
            </a:r>
            <a:r>
              <a:rPr sz="950" spc="-5" dirty="0">
                <a:latin typeface="Arial"/>
                <a:cs typeface="Arial"/>
              </a:rPr>
              <a:t>city</a:t>
            </a:r>
            <a:r>
              <a:rPr sz="950" dirty="0">
                <a:latin typeface="Arial"/>
                <a:cs typeface="Arial"/>
              </a:rPr>
              <a:t> </a:t>
            </a:r>
            <a:r>
              <a:rPr sz="950" spc="-10" dirty="0">
                <a:latin typeface="Arial"/>
                <a:cs typeface="Arial"/>
              </a:rPr>
              <a:t>M</a:t>
            </a:r>
            <a:r>
              <a:rPr sz="950" spc="-15" dirty="0">
                <a:latin typeface="Arial"/>
                <a:cs typeface="Arial"/>
              </a:rPr>
              <a:t>a</a:t>
            </a:r>
            <a:r>
              <a:rPr sz="950" spc="-5" dirty="0">
                <a:latin typeface="Arial"/>
                <a:cs typeface="Arial"/>
              </a:rPr>
              <a:t>r</a:t>
            </a:r>
            <a:r>
              <a:rPr sz="950" spc="-15" dirty="0">
                <a:latin typeface="Arial"/>
                <a:cs typeface="Arial"/>
              </a:rPr>
              <a:t>g</a:t>
            </a:r>
            <a:r>
              <a:rPr sz="950" spc="-5" dirty="0">
                <a:latin typeface="Arial"/>
                <a:cs typeface="Arial"/>
              </a:rPr>
              <a:t>in</a:t>
            </a:r>
            <a:r>
              <a:rPr sz="950" dirty="0">
                <a:latin typeface="Arial"/>
                <a:cs typeface="Arial"/>
              </a:rPr>
              <a:t> </a:t>
            </a:r>
            <a:r>
              <a:rPr sz="950" spc="-5" dirty="0">
                <a:latin typeface="Arial"/>
                <a:cs typeface="Arial"/>
              </a:rPr>
              <a:t>-</a:t>
            </a:r>
            <a:r>
              <a:rPr sz="950" dirty="0">
                <a:latin typeface="Arial"/>
                <a:cs typeface="Arial"/>
              </a:rPr>
              <a:t> </a:t>
            </a:r>
            <a:r>
              <a:rPr sz="950" spc="-10" dirty="0">
                <a:latin typeface="Arial"/>
                <a:cs typeface="Arial"/>
              </a:rPr>
              <a:t>Hy</a:t>
            </a:r>
            <a:r>
              <a:rPr sz="950" spc="-15" dirty="0">
                <a:latin typeface="Arial"/>
                <a:cs typeface="Arial"/>
              </a:rPr>
              <a:t>d</a:t>
            </a:r>
            <a:r>
              <a:rPr sz="950" spc="-5" dirty="0">
                <a:latin typeface="Arial"/>
                <a:cs typeface="Arial"/>
              </a:rPr>
              <a:t>rotreati</a:t>
            </a:r>
            <a:r>
              <a:rPr sz="950" spc="-15" dirty="0">
                <a:latin typeface="Arial"/>
                <a:cs typeface="Arial"/>
              </a:rPr>
              <a:t>n</a:t>
            </a:r>
            <a:r>
              <a:rPr sz="950" spc="-5" dirty="0">
                <a:latin typeface="Arial"/>
                <a:cs typeface="Arial"/>
              </a:rPr>
              <a:t>g</a:t>
            </a:r>
            <a:r>
              <a:rPr sz="950" dirty="0">
                <a:latin typeface="Arial"/>
                <a:cs typeface="Arial"/>
              </a:rPr>
              <a:t> </a:t>
            </a:r>
            <a:r>
              <a:rPr sz="950" spc="-10" dirty="0">
                <a:latin typeface="Arial"/>
                <a:cs typeface="Arial"/>
              </a:rPr>
              <a:t>R</a:t>
            </a:r>
            <a:r>
              <a:rPr sz="950" spc="-15" dirty="0">
                <a:latin typeface="Arial"/>
                <a:cs typeface="Arial"/>
              </a:rPr>
              <a:t>e</a:t>
            </a:r>
            <a:r>
              <a:rPr sz="950" spc="-5" dirty="0">
                <a:latin typeface="Arial"/>
                <a:cs typeface="Arial"/>
              </a:rPr>
              <a:t>actors </a:t>
            </a:r>
            <a:r>
              <a:rPr sz="950" dirty="0">
                <a:latin typeface="Arial"/>
                <a:cs typeface="Arial"/>
              </a:rPr>
              <a:t>	</a:t>
            </a:r>
            <a:r>
              <a:rPr sz="950" spc="-5" dirty="0">
                <a:latin typeface="Arial"/>
                <a:cs typeface="Arial"/>
              </a:rPr>
              <a:t>70  </a:t>
            </a:r>
            <a:r>
              <a:rPr sz="950" spc="-10"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3</a:t>
            </a:r>
            <a:r>
              <a:rPr sz="950" spc="-15" dirty="0">
                <a:latin typeface="Arial"/>
                <a:cs typeface="Arial"/>
              </a:rPr>
              <a:t>0</a:t>
            </a:r>
            <a:r>
              <a:rPr sz="950" spc="-5" dirty="0">
                <a:latin typeface="Arial"/>
                <a:cs typeface="Arial"/>
              </a:rPr>
              <a:t>:</a:t>
            </a:r>
            <a:r>
              <a:rPr sz="950" spc="5" dirty="0">
                <a:latin typeface="Arial"/>
                <a:cs typeface="Arial"/>
              </a:rPr>
              <a:t> </a:t>
            </a:r>
            <a:r>
              <a:rPr sz="950" spc="-10" dirty="0">
                <a:latin typeface="Arial"/>
                <a:cs typeface="Arial"/>
              </a:rPr>
              <a:t>Deman</a:t>
            </a:r>
            <a:r>
              <a:rPr sz="950" spc="-5" dirty="0">
                <a:latin typeface="Arial"/>
                <a:cs typeface="Arial"/>
              </a:rPr>
              <a:t>d</a:t>
            </a:r>
            <a:r>
              <a:rPr sz="950" dirty="0">
                <a:latin typeface="Arial"/>
                <a:cs typeface="Arial"/>
              </a:rPr>
              <a:t> </a:t>
            </a:r>
            <a:r>
              <a:rPr sz="950" spc="-10" dirty="0">
                <a:latin typeface="Arial"/>
                <a:cs typeface="Arial"/>
              </a:rPr>
              <a:t>vs</a:t>
            </a:r>
            <a:r>
              <a:rPr sz="950" spc="-5" dirty="0">
                <a:latin typeface="Arial"/>
                <a:cs typeface="Arial"/>
              </a:rPr>
              <a:t>. </a:t>
            </a:r>
            <a:r>
              <a:rPr sz="950" spc="-10" dirty="0">
                <a:latin typeface="Arial"/>
                <a:cs typeface="Arial"/>
              </a:rPr>
              <a:t>Ca</a:t>
            </a:r>
            <a:r>
              <a:rPr sz="950" spc="-15" dirty="0">
                <a:latin typeface="Arial"/>
                <a:cs typeface="Arial"/>
              </a:rPr>
              <a:t>p</a:t>
            </a:r>
            <a:r>
              <a:rPr sz="950" spc="-10" dirty="0">
                <a:latin typeface="Arial"/>
                <a:cs typeface="Arial"/>
              </a:rPr>
              <a:t>acit</a:t>
            </a:r>
            <a:r>
              <a:rPr sz="950" spc="-5" dirty="0">
                <a:latin typeface="Arial"/>
                <a:cs typeface="Arial"/>
              </a:rPr>
              <a:t>y - </a:t>
            </a:r>
            <a:r>
              <a:rPr sz="950" spc="-10" dirty="0">
                <a:latin typeface="Arial"/>
                <a:cs typeface="Arial"/>
              </a:rPr>
              <a:t>Hydr</a:t>
            </a:r>
            <a:r>
              <a:rPr sz="950" spc="-15" dirty="0">
                <a:latin typeface="Arial"/>
                <a:cs typeface="Arial"/>
              </a:rPr>
              <a:t>o</a:t>
            </a:r>
            <a:r>
              <a:rPr sz="950" spc="-5" dirty="0">
                <a:latin typeface="Arial"/>
                <a:cs typeface="Arial"/>
              </a:rPr>
              <a:t>t</a:t>
            </a:r>
            <a:r>
              <a:rPr sz="950" spc="-10" dirty="0">
                <a:latin typeface="Arial"/>
                <a:cs typeface="Arial"/>
              </a:rPr>
              <a:t>re</a:t>
            </a:r>
            <a:r>
              <a:rPr sz="950" spc="-15" dirty="0">
                <a:latin typeface="Arial"/>
                <a:cs typeface="Arial"/>
              </a:rPr>
              <a:t>a</a:t>
            </a:r>
            <a:r>
              <a:rPr sz="950" spc="-5" dirty="0">
                <a:latin typeface="Arial"/>
                <a:cs typeface="Arial"/>
              </a:rPr>
              <a:t>t</a:t>
            </a:r>
            <a:r>
              <a:rPr sz="950" spc="-10" dirty="0">
                <a:latin typeface="Arial"/>
                <a:cs typeface="Arial"/>
              </a:rPr>
              <a:t>i</a:t>
            </a:r>
            <a:r>
              <a:rPr sz="950" spc="-5" dirty="0">
                <a:latin typeface="Arial"/>
                <a:cs typeface="Arial"/>
              </a:rPr>
              <a:t>ng</a:t>
            </a:r>
            <a:r>
              <a:rPr sz="950" spc="-10" dirty="0">
                <a:latin typeface="Arial"/>
                <a:cs typeface="Arial"/>
              </a:rPr>
              <a:t> </a:t>
            </a:r>
            <a:r>
              <a:rPr sz="950" spc="-5" dirty="0">
                <a:latin typeface="Arial"/>
                <a:cs typeface="Arial"/>
              </a:rPr>
              <a:t>Reac</a:t>
            </a:r>
            <a:r>
              <a:rPr sz="950" dirty="0">
                <a:latin typeface="Arial"/>
                <a:cs typeface="Arial"/>
              </a:rPr>
              <a:t>t</a:t>
            </a:r>
            <a:r>
              <a:rPr sz="950" spc="-15" dirty="0">
                <a:latin typeface="Arial"/>
                <a:cs typeface="Arial"/>
              </a:rPr>
              <a:t>o</a:t>
            </a:r>
            <a:r>
              <a:rPr sz="950" spc="-5" dirty="0">
                <a:latin typeface="Arial"/>
                <a:cs typeface="Arial"/>
              </a:rPr>
              <a:t>rs </a:t>
            </a:r>
            <a:r>
              <a:rPr sz="950" dirty="0">
                <a:latin typeface="Arial"/>
                <a:cs typeface="Arial"/>
              </a:rPr>
              <a:t>	</a:t>
            </a:r>
            <a:r>
              <a:rPr sz="950" spc="-265" dirty="0">
                <a:latin typeface="Arial"/>
                <a:cs typeface="Arial"/>
              </a:rPr>
              <a:t> </a:t>
            </a:r>
            <a:r>
              <a:rPr sz="950" spc="-10" dirty="0">
                <a:latin typeface="Arial"/>
                <a:cs typeface="Arial"/>
              </a:rPr>
              <a:t>71  </a:t>
            </a:r>
            <a:r>
              <a:rPr sz="950" spc="-5" dirty="0">
                <a:latin typeface="Arial"/>
                <a:cs typeface="Arial"/>
              </a:rPr>
              <a:t>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3</a:t>
            </a:r>
            <a:r>
              <a:rPr sz="950" spc="-15" dirty="0">
                <a:latin typeface="Arial"/>
                <a:cs typeface="Arial"/>
              </a:rPr>
              <a:t>1</a:t>
            </a:r>
            <a:r>
              <a:rPr sz="950" spc="-5" dirty="0">
                <a:latin typeface="Arial"/>
                <a:cs typeface="Arial"/>
              </a:rPr>
              <a:t>:</a:t>
            </a:r>
            <a:r>
              <a:rPr sz="950" spc="5" dirty="0">
                <a:latin typeface="Arial"/>
                <a:cs typeface="Arial"/>
              </a:rPr>
              <a:t> </a:t>
            </a:r>
            <a:r>
              <a:rPr sz="950" spc="-10" dirty="0">
                <a:latin typeface="Arial"/>
                <a:cs typeface="Arial"/>
              </a:rPr>
              <a:t>Co</a:t>
            </a:r>
            <a:r>
              <a:rPr sz="950" spc="-5" dirty="0">
                <a:latin typeface="Arial"/>
                <a:cs typeface="Arial"/>
              </a:rPr>
              <a:t>st </a:t>
            </a:r>
            <a:r>
              <a:rPr sz="950" spc="-10" dirty="0">
                <a:latin typeface="Arial"/>
                <a:cs typeface="Arial"/>
              </a:rPr>
              <a:t>S</a:t>
            </a:r>
            <a:r>
              <a:rPr sz="950" dirty="0">
                <a:latin typeface="Arial"/>
                <a:cs typeface="Arial"/>
              </a:rPr>
              <a:t>t</a:t>
            </a:r>
            <a:r>
              <a:rPr sz="950" spc="-15" dirty="0">
                <a:latin typeface="Arial"/>
                <a:cs typeface="Arial"/>
              </a:rPr>
              <a:t>r</a:t>
            </a:r>
            <a:r>
              <a:rPr sz="950" spc="-10" dirty="0">
                <a:latin typeface="Arial"/>
                <a:cs typeface="Arial"/>
              </a:rPr>
              <a:t>u</a:t>
            </a:r>
            <a:r>
              <a:rPr sz="950" spc="-5" dirty="0">
                <a:latin typeface="Arial"/>
                <a:cs typeface="Arial"/>
              </a:rPr>
              <a:t>ctu</a:t>
            </a:r>
            <a:r>
              <a:rPr sz="950" spc="-15" dirty="0">
                <a:latin typeface="Arial"/>
                <a:cs typeface="Arial"/>
              </a:rPr>
              <a:t>r</a:t>
            </a:r>
            <a:r>
              <a:rPr sz="950" spc="-5" dirty="0">
                <a:latin typeface="Arial"/>
                <a:cs typeface="Arial"/>
              </a:rPr>
              <a:t>e</a:t>
            </a:r>
            <a:r>
              <a:rPr sz="950" dirty="0">
                <a:latin typeface="Arial"/>
                <a:cs typeface="Arial"/>
              </a:rPr>
              <a:t> </a:t>
            </a:r>
            <a:r>
              <a:rPr sz="950" spc="-5" dirty="0">
                <a:latin typeface="Arial"/>
                <a:cs typeface="Arial"/>
              </a:rPr>
              <a:t>of</a:t>
            </a:r>
            <a:r>
              <a:rPr sz="950" dirty="0">
                <a:latin typeface="Arial"/>
                <a:cs typeface="Arial"/>
              </a:rPr>
              <a:t> </a:t>
            </a:r>
            <a:r>
              <a:rPr sz="950" spc="-10" dirty="0">
                <a:latin typeface="Arial"/>
                <a:cs typeface="Arial"/>
              </a:rPr>
              <a:t>Hy</a:t>
            </a:r>
            <a:r>
              <a:rPr sz="950" spc="-5" dirty="0">
                <a:latin typeface="Arial"/>
                <a:cs typeface="Arial"/>
              </a:rPr>
              <a:t>d</a:t>
            </a:r>
            <a:r>
              <a:rPr sz="950" spc="-15" dirty="0">
                <a:latin typeface="Arial"/>
                <a:cs typeface="Arial"/>
              </a:rPr>
              <a:t>r</a:t>
            </a:r>
            <a:r>
              <a:rPr sz="950" spc="-5" dirty="0">
                <a:latin typeface="Arial"/>
                <a:cs typeface="Arial"/>
              </a:rPr>
              <a:t>otr</a:t>
            </a:r>
            <a:r>
              <a:rPr sz="950" spc="-15" dirty="0">
                <a:latin typeface="Arial"/>
                <a:cs typeface="Arial"/>
              </a:rPr>
              <a:t>e</a:t>
            </a:r>
            <a:r>
              <a:rPr sz="950" spc="-5" dirty="0">
                <a:latin typeface="Arial"/>
                <a:cs typeface="Arial"/>
              </a:rPr>
              <a:t>ating</a:t>
            </a:r>
            <a:r>
              <a:rPr sz="950" dirty="0">
                <a:latin typeface="Arial"/>
                <a:cs typeface="Arial"/>
              </a:rPr>
              <a:t> </a:t>
            </a:r>
            <a:r>
              <a:rPr sz="950" spc="-15" dirty="0">
                <a:latin typeface="Arial"/>
                <a:cs typeface="Arial"/>
              </a:rPr>
              <a:t>R</a:t>
            </a:r>
            <a:r>
              <a:rPr sz="950" spc="-5" dirty="0">
                <a:latin typeface="Arial"/>
                <a:cs typeface="Arial"/>
              </a:rPr>
              <a:t>e</a:t>
            </a:r>
            <a:r>
              <a:rPr sz="950" spc="-15" dirty="0">
                <a:latin typeface="Arial"/>
                <a:cs typeface="Arial"/>
              </a:rPr>
              <a:t>a</a:t>
            </a:r>
            <a:r>
              <a:rPr sz="950" spc="-5" dirty="0">
                <a:latin typeface="Arial"/>
                <a:cs typeface="Arial"/>
              </a:rPr>
              <a:t>ctors </a:t>
            </a:r>
            <a:r>
              <a:rPr sz="950" dirty="0">
                <a:latin typeface="Arial"/>
                <a:cs typeface="Arial"/>
              </a:rPr>
              <a:t>	</a:t>
            </a:r>
            <a:r>
              <a:rPr sz="950" spc="-5" dirty="0">
                <a:latin typeface="Arial"/>
                <a:cs typeface="Arial"/>
              </a:rPr>
              <a:t>75  Fi</a:t>
            </a:r>
            <a:r>
              <a:rPr sz="950" spc="-15" dirty="0">
                <a:latin typeface="Arial"/>
                <a:cs typeface="Arial"/>
              </a:rPr>
              <a:t>g</a:t>
            </a:r>
            <a:r>
              <a:rPr sz="950" spc="-5" dirty="0">
                <a:latin typeface="Arial"/>
                <a:cs typeface="Arial"/>
              </a:rPr>
              <a:t>ure</a:t>
            </a:r>
            <a:r>
              <a:rPr sz="950" spc="-10" dirty="0">
                <a:latin typeface="Arial"/>
                <a:cs typeface="Arial"/>
              </a:rPr>
              <a:t> </a:t>
            </a:r>
            <a:r>
              <a:rPr sz="950" spc="-5" dirty="0">
                <a:latin typeface="Arial"/>
                <a:cs typeface="Arial"/>
              </a:rPr>
              <a:t>3</a:t>
            </a:r>
            <a:r>
              <a:rPr sz="950" spc="-15" dirty="0">
                <a:latin typeface="Arial"/>
                <a:cs typeface="Arial"/>
              </a:rPr>
              <a:t>2</a:t>
            </a:r>
            <a:r>
              <a:rPr sz="950" spc="-5" dirty="0">
                <a:latin typeface="Arial"/>
                <a:cs typeface="Arial"/>
              </a:rPr>
              <a:t>:</a:t>
            </a:r>
            <a:r>
              <a:rPr sz="950" spc="5" dirty="0">
                <a:latin typeface="Arial"/>
                <a:cs typeface="Arial"/>
              </a:rPr>
              <a:t> </a:t>
            </a:r>
            <a:r>
              <a:rPr sz="950" spc="-10" dirty="0">
                <a:latin typeface="Arial"/>
                <a:cs typeface="Arial"/>
              </a:rPr>
              <a:t>Ov</a:t>
            </a:r>
            <a:r>
              <a:rPr sz="950" spc="-5" dirty="0">
                <a:latin typeface="Arial"/>
                <a:cs typeface="Arial"/>
              </a:rPr>
              <a:t>er</a:t>
            </a:r>
            <a:r>
              <a:rPr sz="950" spc="-15" dirty="0">
                <a:latin typeface="Arial"/>
                <a:cs typeface="Arial"/>
              </a:rPr>
              <a:t>a</a:t>
            </a:r>
            <a:r>
              <a:rPr sz="950" spc="-5" dirty="0">
                <a:latin typeface="Arial"/>
                <a:cs typeface="Arial"/>
              </a:rPr>
              <a:t>ll</a:t>
            </a:r>
            <a:r>
              <a:rPr sz="950" dirty="0">
                <a:latin typeface="Arial"/>
                <a:cs typeface="Arial"/>
              </a:rPr>
              <a:t> </a:t>
            </a:r>
            <a:r>
              <a:rPr sz="950" spc="-5" dirty="0">
                <a:latin typeface="Arial"/>
                <a:cs typeface="Arial"/>
              </a:rPr>
              <a:t>Price F</a:t>
            </a:r>
            <a:r>
              <a:rPr sz="950" spc="-15" dirty="0">
                <a:latin typeface="Arial"/>
                <a:cs typeface="Arial"/>
              </a:rPr>
              <a:t>o</a:t>
            </a:r>
            <a:r>
              <a:rPr sz="950" spc="-5" dirty="0">
                <a:latin typeface="Arial"/>
                <a:cs typeface="Arial"/>
              </a:rPr>
              <a:t>rec</a:t>
            </a:r>
            <a:r>
              <a:rPr sz="950" spc="-15" dirty="0">
                <a:latin typeface="Arial"/>
                <a:cs typeface="Arial"/>
              </a:rPr>
              <a:t>a</a:t>
            </a:r>
            <a:r>
              <a:rPr sz="950" spc="-5" dirty="0">
                <a:latin typeface="Arial"/>
                <a:cs typeface="Arial"/>
              </a:rPr>
              <a:t>st</a:t>
            </a:r>
            <a:r>
              <a:rPr sz="950" dirty="0">
                <a:latin typeface="Arial"/>
                <a:cs typeface="Arial"/>
              </a:rPr>
              <a:t> </a:t>
            </a:r>
            <a:r>
              <a:rPr sz="950" spc="-5"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15" dirty="0">
                <a:latin typeface="Arial"/>
                <a:cs typeface="Arial"/>
              </a:rPr>
              <a:t>H</a:t>
            </a:r>
            <a:r>
              <a:rPr sz="950" spc="-5" dirty="0">
                <a:latin typeface="Arial"/>
                <a:cs typeface="Arial"/>
              </a:rPr>
              <a:t>ydr</a:t>
            </a:r>
            <a:r>
              <a:rPr sz="950" spc="-15" dirty="0">
                <a:latin typeface="Arial"/>
                <a:cs typeface="Arial"/>
              </a:rPr>
              <a:t>o</a:t>
            </a:r>
            <a:r>
              <a:rPr sz="950" spc="-5" dirty="0">
                <a:latin typeface="Arial"/>
                <a:cs typeface="Arial"/>
              </a:rPr>
              <a:t>tre</a:t>
            </a:r>
            <a:r>
              <a:rPr sz="950" spc="-15" dirty="0">
                <a:latin typeface="Arial"/>
                <a:cs typeface="Arial"/>
              </a:rPr>
              <a:t>a</a:t>
            </a:r>
            <a:r>
              <a:rPr sz="950" spc="-5" dirty="0">
                <a:latin typeface="Arial"/>
                <a:cs typeface="Arial"/>
              </a:rPr>
              <a:t>ting</a:t>
            </a:r>
            <a:r>
              <a:rPr sz="950" spc="-10" dirty="0">
                <a:latin typeface="Arial"/>
                <a:cs typeface="Arial"/>
              </a:rPr>
              <a:t> Re</a:t>
            </a:r>
            <a:r>
              <a:rPr sz="950" spc="-15" dirty="0">
                <a:latin typeface="Arial"/>
                <a:cs typeface="Arial"/>
              </a:rPr>
              <a:t>a</a:t>
            </a:r>
            <a:r>
              <a:rPr sz="950" spc="-5" dirty="0">
                <a:latin typeface="Arial"/>
                <a:cs typeface="Arial"/>
              </a:rPr>
              <a:t>c</a:t>
            </a:r>
            <a:r>
              <a:rPr sz="950" dirty="0">
                <a:latin typeface="Arial"/>
                <a:cs typeface="Arial"/>
              </a:rPr>
              <a:t>t</a:t>
            </a:r>
            <a:r>
              <a:rPr sz="950" spc="-15" dirty="0">
                <a:latin typeface="Arial"/>
                <a:cs typeface="Arial"/>
              </a:rPr>
              <a:t>o</a:t>
            </a:r>
            <a:r>
              <a:rPr sz="950" spc="-5" dirty="0">
                <a:latin typeface="Arial"/>
                <a:cs typeface="Arial"/>
              </a:rPr>
              <a:t>rs </a:t>
            </a:r>
            <a:r>
              <a:rPr sz="950" dirty="0">
                <a:latin typeface="Arial"/>
                <a:cs typeface="Arial"/>
              </a:rPr>
              <a:t>	</a:t>
            </a:r>
            <a:r>
              <a:rPr sz="950" spc="-265" dirty="0">
                <a:latin typeface="Arial"/>
                <a:cs typeface="Arial"/>
              </a:rPr>
              <a:t> </a:t>
            </a:r>
            <a:r>
              <a:rPr sz="950" spc="-10" dirty="0">
                <a:latin typeface="Arial"/>
                <a:cs typeface="Arial"/>
              </a:rPr>
              <a:t>76  Figure 33: </a:t>
            </a:r>
            <a:r>
              <a:rPr sz="950" spc="-5" dirty="0">
                <a:latin typeface="Arial"/>
                <a:cs typeface="Arial"/>
              </a:rPr>
              <a:t>Hydrotreating </a:t>
            </a:r>
            <a:r>
              <a:rPr sz="950" spc="-10" dirty="0">
                <a:latin typeface="Arial"/>
                <a:cs typeface="Arial"/>
              </a:rPr>
              <a:t>Reactor Pressure Rating </a:t>
            </a:r>
            <a:r>
              <a:rPr sz="950" spc="-5" dirty="0">
                <a:latin typeface="Arial"/>
                <a:cs typeface="Arial"/>
              </a:rPr>
              <a:t>vs. </a:t>
            </a:r>
            <a:r>
              <a:rPr sz="950" spc="-10" dirty="0">
                <a:latin typeface="Arial"/>
                <a:cs typeface="Arial"/>
              </a:rPr>
              <a:t>Cost </a:t>
            </a:r>
            <a:r>
              <a:rPr sz="950" spc="-5" dirty="0">
                <a:latin typeface="Arial"/>
                <a:cs typeface="Arial"/>
              </a:rPr>
              <a:t>– </a:t>
            </a:r>
            <a:r>
              <a:rPr sz="950" spc="-10" dirty="0">
                <a:latin typeface="Arial"/>
                <a:cs typeface="Arial"/>
              </a:rPr>
              <a:t>by Metallurgy </a:t>
            </a:r>
            <a:r>
              <a:rPr sz="950" spc="-5" dirty="0">
                <a:latin typeface="Arial"/>
                <a:cs typeface="Arial"/>
              </a:rPr>
              <a:t>79  </a:t>
            </a:r>
            <a:r>
              <a:rPr sz="950" spc="-10" dirty="0">
                <a:latin typeface="Arial"/>
                <a:cs typeface="Arial"/>
              </a:rPr>
              <a:t>Figure 34: Cost per </a:t>
            </a:r>
            <a:r>
              <a:rPr sz="950" spc="-5" dirty="0">
                <a:latin typeface="Arial"/>
                <a:cs typeface="Arial"/>
              </a:rPr>
              <a:t>Barrel </a:t>
            </a:r>
            <a:r>
              <a:rPr sz="950" spc="-10" dirty="0">
                <a:latin typeface="Arial"/>
                <a:cs typeface="Arial"/>
              </a:rPr>
              <a:t>of Capacity </a:t>
            </a:r>
            <a:r>
              <a:rPr sz="950" spc="-5" dirty="0">
                <a:latin typeface="Arial"/>
                <a:cs typeface="Arial"/>
              </a:rPr>
              <a:t>for </a:t>
            </a:r>
            <a:r>
              <a:rPr sz="950" spc="-10" dirty="0">
                <a:latin typeface="Arial"/>
                <a:cs typeface="Arial"/>
              </a:rPr>
              <a:t>Hydrotreating Reactors </a:t>
            </a:r>
            <a:r>
              <a:rPr sz="950" spc="-15" dirty="0">
                <a:latin typeface="Arial"/>
                <a:cs typeface="Arial"/>
              </a:rPr>
              <a:t>79  </a:t>
            </a:r>
            <a:r>
              <a:rPr sz="950" spc="-10" dirty="0">
                <a:latin typeface="Arial"/>
                <a:cs typeface="Arial"/>
              </a:rPr>
              <a:t>Figure 35: </a:t>
            </a:r>
            <a:r>
              <a:rPr sz="950" spc="-5" dirty="0">
                <a:latin typeface="Arial"/>
                <a:cs typeface="Arial"/>
              </a:rPr>
              <a:t>Economies of </a:t>
            </a:r>
            <a:r>
              <a:rPr sz="950" spc="-10" dirty="0">
                <a:latin typeface="Arial"/>
                <a:cs typeface="Arial"/>
              </a:rPr>
              <a:t>Scale </a:t>
            </a:r>
            <a:r>
              <a:rPr sz="950" spc="-5" dirty="0">
                <a:latin typeface="Arial"/>
                <a:cs typeface="Arial"/>
              </a:rPr>
              <a:t>in </a:t>
            </a:r>
            <a:r>
              <a:rPr sz="950" spc="-10" dirty="0">
                <a:latin typeface="Arial"/>
                <a:cs typeface="Arial"/>
              </a:rPr>
              <a:t>Hydrotreating </a:t>
            </a:r>
            <a:r>
              <a:rPr sz="950" spc="-5" dirty="0">
                <a:latin typeface="Arial"/>
                <a:cs typeface="Arial"/>
              </a:rPr>
              <a:t>Reactors </a:t>
            </a:r>
            <a:r>
              <a:rPr sz="950" spc="-10" dirty="0">
                <a:latin typeface="Arial"/>
                <a:cs typeface="Arial"/>
              </a:rPr>
              <a:t>80  Figure 36: Should-Cost </a:t>
            </a:r>
            <a:r>
              <a:rPr sz="950" spc="-5" dirty="0">
                <a:latin typeface="Arial"/>
                <a:cs typeface="Arial"/>
              </a:rPr>
              <a:t>for </a:t>
            </a:r>
            <a:r>
              <a:rPr sz="950" spc="-10" dirty="0">
                <a:latin typeface="Arial"/>
                <a:cs typeface="Arial"/>
              </a:rPr>
              <a:t>Hydrotreating Reactors </a:t>
            </a:r>
            <a:r>
              <a:rPr sz="950" spc="-5" dirty="0">
                <a:latin typeface="Arial"/>
                <a:cs typeface="Arial"/>
              </a:rPr>
              <a:t>81  </a:t>
            </a:r>
            <a:r>
              <a:rPr sz="950" spc="-10" dirty="0">
                <a:latin typeface="Arial"/>
                <a:cs typeface="Arial"/>
              </a:rPr>
              <a:t>Figure 37: </a:t>
            </a:r>
            <a:r>
              <a:rPr sz="950" spc="-5" dirty="0">
                <a:latin typeface="Arial"/>
                <a:cs typeface="Arial"/>
              </a:rPr>
              <a:t>Demand for </a:t>
            </a:r>
            <a:r>
              <a:rPr sz="950" spc="-10" dirty="0">
                <a:latin typeface="Arial"/>
                <a:cs typeface="Arial"/>
              </a:rPr>
              <a:t>Coke </a:t>
            </a:r>
            <a:r>
              <a:rPr sz="950" spc="-5" dirty="0">
                <a:latin typeface="Arial"/>
                <a:cs typeface="Arial"/>
              </a:rPr>
              <a:t>Drums 83  </a:t>
            </a:r>
            <a:r>
              <a:rPr sz="950" spc="-10" dirty="0">
                <a:latin typeface="Arial"/>
                <a:cs typeface="Arial"/>
              </a:rPr>
              <a:t>Figure 38: Capacity Margin </a:t>
            </a:r>
            <a:r>
              <a:rPr sz="950" spc="-5" dirty="0">
                <a:latin typeface="Arial"/>
                <a:cs typeface="Arial"/>
              </a:rPr>
              <a:t>– </a:t>
            </a:r>
            <a:r>
              <a:rPr sz="950" spc="-10" dirty="0">
                <a:latin typeface="Arial"/>
                <a:cs typeface="Arial"/>
              </a:rPr>
              <a:t>Coke Drums </a:t>
            </a:r>
            <a:r>
              <a:rPr sz="950" spc="-5" dirty="0">
                <a:latin typeface="Arial"/>
                <a:cs typeface="Arial"/>
              </a:rPr>
              <a:t>85  </a:t>
            </a:r>
            <a:r>
              <a:rPr sz="950" spc="-10" dirty="0">
                <a:latin typeface="Arial"/>
                <a:cs typeface="Arial"/>
              </a:rPr>
              <a:t>Figure 39: Demand vs. Capacity </a:t>
            </a:r>
            <a:r>
              <a:rPr sz="950" spc="-5" dirty="0">
                <a:latin typeface="Arial"/>
                <a:cs typeface="Arial"/>
              </a:rPr>
              <a:t>– </a:t>
            </a:r>
            <a:r>
              <a:rPr sz="950" spc="-10" dirty="0">
                <a:latin typeface="Arial"/>
                <a:cs typeface="Arial"/>
              </a:rPr>
              <a:t>Coke Drums </a:t>
            </a:r>
            <a:r>
              <a:rPr sz="950" spc="-5" dirty="0">
                <a:latin typeface="Arial"/>
                <a:cs typeface="Arial"/>
              </a:rPr>
              <a:t>86  </a:t>
            </a:r>
            <a:r>
              <a:rPr sz="950" spc="-10" dirty="0">
                <a:latin typeface="Arial"/>
                <a:cs typeface="Arial"/>
              </a:rPr>
              <a:t>Figure 40: Cost Structure </a:t>
            </a:r>
            <a:r>
              <a:rPr sz="950" spc="-5" dirty="0">
                <a:latin typeface="Arial"/>
                <a:cs typeface="Arial"/>
              </a:rPr>
              <a:t>of </a:t>
            </a:r>
            <a:r>
              <a:rPr sz="950" spc="-10" dirty="0">
                <a:latin typeface="Arial"/>
                <a:cs typeface="Arial"/>
              </a:rPr>
              <a:t>Coke Drums </a:t>
            </a:r>
            <a:r>
              <a:rPr sz="950" spc="-5" dirty="0">
                <a:latin typeface="Arial"/>
                <a:cs typeface="Arial"/>
              </a:rPr>
              <a:t>90  </a:t>
            </a:r>
            <a:r>
              <a:rPr sz="950" spc="-10" dirty="0">
                <a:latin typeface="Arial"/>
                <a:cs typeface="Arial"/>
              </a:rPr>
              <a:t>Figure 41: Overall </a:t>
            </a:r>
            <a:r>
              <a:rPr sz="950" spc="-5" dirty="0">
                <a:latin typeface="Arial"/>
                <a:cs typeface="Arial"/>
              </a:rPr>
              <a:t>Price </a:t>
            </a:r>
            <a:r>
              <a:rPr sz="950" spc="-10" dirty="0">
                <a:latin typeface="Arial"/>
                <a:cs typeface="Arial"/>
              </a:rPr>
              <a:t>Forecast for Coke Drums </a:t>
            </a:r>
            <a:r>
              <a:rPr sz="950" spc="-5" dirty="0">
                <a:latin typeface="Arial"/>
                <a:cs typeface="Arial"/>
              </a:rPr>
              <a:t>93  </a:t>
            </a:r>
            <a:r>
              <a:rPr sz="950" spc="-10" dirty="0">
                <a:latin typeface="Arial"/>
                <a:cs typeface="Arial"/>
              </a:rPr>
              <a:t>Figure 42: Coke Drum </a:t>
            </a:r>
            <a:r>
              <a:rPr sz="950" spc="-5" dirty="0">
                <a:latin typeface="Arial"/>
                <a:cs typeface="Arial"/>
              </a:rPr>
              <a:t>Size vs. </a:t>
            </a:r>
            <a:r>
              <a:rPr sz="950" spc="-10" dirty="0">
                <a:latin typeface="Arial"/>
                <a:cs typeface="Arial"/>
              </a:rPr>
              <a:t>Cost </a:t>
            </a:r>
            <a:r>
              <a:rPr sz="950" spc="-5" dirty="0">
                <a:latin typeface="Arial"/>
                <a:cs typeface="Arial"/>
              </a:rPr>
              <a:t>– </a:t>
            </a:r>
            <a:r>
              <a:rPr sz="950" spc="-10" dirty="0">
                <a:latin typeface="Arial"/>
                <a:cs typeface="Arial"/>
              </a:rPr>
              <a:t>by Metallurgy </a:t>
            </a:r>
            <a:r>
              <a:rPr sz="950" spc="-5" dirty="0">
                <a:latin typeface="Arial"/>
                <a:cs typeface="Arial"/>
              </a:rPr>
              <a:t>95  </a:t>
            </a:r>
            <a:r>
              <a:rPr sz="950" spc="-10" dirty="0">
                <a:latin typeface="Arial"/>
                <a:cs typeface="Arial"/>
              </a:rPr>
              <a:t>Figure 43: Cost per </a:t>
            </a:r>
            <a:r>
              <a:rPr sz="950" spc="-5" dirty="0">
                <a:latin typeface="Arial"/>
                <a:cs typeface="Arial"/>
              </a:rPr>
              <a:t>Barrel </a:t>
            </a:r>
            <a:r>
              <a:rPr sz="950" spc="-10" dirty="0">
                <a:latin typeface="Arial"/>
                <a:cs typeface="Arial"/>
              </a:rPr>
              <a:t>of Capacity </a:t>
            </a:r>
            <a:r>
              <a:rPr sz="950" spc="-5" dirty="0">
                <a:latin typeface="Arial"/>
                <a:cs typeface="Arial"/>
              </a:rPr>
              <a:t>for </a:t>
            </a:r>
            <a:r>
              <a:rPr sz="950" spc="-10" dirty="0">
                <a:latin typeface="Arial"/>
                <a:cs typeface="Arial"/>
              </a:rPr>
              <a:t>Coke Drums </a:t>
            </a:r>
            <a:r>
              <a:rPr sz="950" spc="-5" dirty="0">
                <a:latin typeface="Arial"/>
                <a:cs typeface="Arial"/>
              </a:rPr>
              <a:t>96  </a:t>
            </a:r>
            <a:r>
              <a:rPr sz="950" spc="-10" dirty="0">
                <a:latin typeface="Arial"/>
                <a:cs typeface="Arial"/>
              </a:rPr>
              <a:t>Figure 44: </a:t>
            </a:r>
            <a:r>
              <a:rPr sz="950" spc="-5" dirty="0">
                <a:latin typeface="Arial"/>
                <a:cs typeface="Arial"/>
              </a:rPr>
              <a:t>Economies of </a:t>
            </a:r>
            <a:r>
              <a:rPr sz="950" spc="-10" dirty="0">
                <a:latin typeface="Arial"/>
                <a:cs typeface="Arial"/>
              </a:rPr>
              <a:t>Scale </a:t>
            </a:r>
            <a:r>
              <a:rPr sz="950" spc="-5" dirty="0">
                <a:latin typeface="Arial"/>
                <a:cs typeface="Arial"/>
              </a:rPr>
              <a:t>in </a:t>
            </a:r>
            <a:r>
              <a:rPr sz="950" spc="-10" dirty="0">
                <a:latin typeface="Arial"/>
                <a:cs typeface="Arial"/>
              </a:rPr>
              <a:t>Coke </a:t>
            </a:r>
            <a:r>
              <a:rPr sz="950" spc="-5" dirty="0">
                <a:latin typeface="Arial"/>
                <a:cs typeface="Arial"/>
              </a:rPr>
              <a:t>Drums 96  </a:t>
            </a:r>
            <a:r>
              <a:rPr sz="950" spc="-10" dirty="0">
                <a:latin typeface="Arial"/>
                <a:cs typeface="Arial"/>
              </a:rPr>
              <a:t>Figure 45: Should-Cost </a:t>
            </a:r>
            <a:r>
              <a:rPr sz="950" spc="-5" dirty="0">
                <a:latin typeface="Arial"/>
                <a:cs typeface="Arial"/>
              </a:rPr>
              <a:t>for </a:t>
            </a:r>
            <a:r>
              <a:rPr sz="950" spc="-10" dirty="0">
                <a:latin typeface="Arial"/>
                <a:cs typeface="Arial"/>
              </a:rPr>
              <a:t>Coke Drums</a:t>
            </a:r>
            <a:r>
              <a:rPr sz="950" spc="240" dirty="0">
                <a:latin typeface="Arial"/>
                <a:cs typeface="Arial"/>
              </a:rPr>
              <a:t> </a:t>
            </a:r>
            <a:r>
              <a:rPr sz="950" spc="-5" dirty="0">
                <a:latin typeface="Arial"/>
                <a:cs typeface="Arial"/>
              </a:rPr>
              <a:t>97  </a:t>
            </a:r>
            <a:r>
              <a:rPr sz="950" spc="-10" dirty="0">
                <a:latin typeface="Arial"/>
                <a:cs typeface="Arial"/>
              </a:rPr>
              <a:t>Figure 46: </a:t>
            </a:r>
            <a:r>
              <a:rPr sz="950" spc="-5" dirty="0">
                <a:latin typeface="Arial"/>
                <a:cs typeface="Arial"/>
              </a:rPr>
              <a:t>Demand for Spherical </a:t>
            </a:r>
            <a:r>
              <a:rPr sz="950" spc="-10" dirty="0">
                <a:latin typeface="Arial"/>
                <a:cs typeface="Arial"/>
              </a:rPr>
              <a:t>LPG Tanks </a:t>
            </a:r>
            <a:r>
              <a:rPr sz="950" spc="-5" dirty="0">
                <a:latin typeface="Arial"/>
                <a:cs typeface="Arial"/>
              </a:rPr>
              <a:t>99  </a:t>
            </a:r>
            <a:r>
              <a:rPr sz="950" spc="-10" dirty="0">
                <a:latin typeface="Arial"/>
                <a:cs typeface="Arial"/>
              </a:rPr>
              <a:t>Figure 47: </a:t>
            </a:r>
            <a:r>
              <a:rPr sz="950" spc="-5" dirty="0">
                <a:latin typeface="Arial"/>
                <a:cs typeface="Arial"/>
              </a:rPr>
              <a:t>Capacity </a:t>
            </a:r>
            <a:r>
              <a:rPr sz="950" spc="-10" dirty="0">
                <a:latin typeface="Arial"/>
                <a:cs typeface="Arial"/>
              </a:rPr>
              <a:t>Margin </a:t>
            </a:r>
            <a:r>
              <a:rPr sz="950" spc="-5" dirty="0">
                <a:latin typeface="Arial"/>
                <a:cs typeface="Arial"/>
              </a:rPr>
              <a:t>– Spherical LPG </a:t>
            </a:r>
            <a:r>
              <a:rPr sz="950" spc="-10" dirty="0">
                <a:latin typeface="Arial"/>
                <a:cs typeface="Arial"/>
              </a:rPr>
              <a:t>Tanks 101  Figure 48: </a:t>
            </a:r>
            <a:r>
              <a:rPr sz="950" spc="-5" dirty="0">
                <a:latin typeface="Arial"/>
                <a:cs typeface="Arial"/>
              </a:rPr>
              <a:t>Demand vs. </a:t>
            </a:r>
            <a:r>
              <a:rPr sz="950" spc="-10" dirty="0">
                <a:latin typeface="Arial"/>
                <a:cs typeface="Arial"/>
              </a:rPr>
              <a:t>Capacity </a:t>
            </a:r>
            <a:r>
              <a:rPr sz="950" spc="-5" dirty="0">
                <a:latin typeface="Arial"/>
                <a:cs typeface="Arial"/>
              </a:rPr>
              <a:t>– Spherical LPG </a:t>
            </a:r>
            <a:r>
              <a:rPr sz="950" spc="-10" dirty="0">
                <a:latin typeface="Arial"/>
                <a:cs typeface="Arial"/>
              </a:rPr>
              <a:t>Tanks 102  Figure 49: Cost Structure </a:t>
            </a:r>
            <a:r>
              <a:rPr sz="950" spc="-5" dirty="0">
                <a:latin typeface="Arial"/>
                <a:cs typeface="Arial"/>
              </a:rPr>
              <a:t>of </a:t>
            </a:r>
            <a:r>
              <a:rPr sz="950" spc="-10" dirty="0">
                <a:latin typeface="Arial"/>
                <a:cs typeface="Arial"/>
              </a:rPr>
              <a:t>Spherical </a:t>
            </a:r>
            <a:r>
              <a:rPr sz="950" spc="-5" dirty="0">
                <a:latin typeface="Arial"/>
                <a:cs typeface="Arial"/>
              </a:rPr>
              <a:t>LPG </a:t>
            </a:r>
            <a:r>
              <a:rPr sz="950" spc="-10" dirty="0">
                <a:latin typeface="Arial"/>
                <a:cs typeface="Arial"/>
              </a:rPr>
              <a:t>Tanks </a:t>
            </a:r>
            <a:r>
              <a:rPr sz="950" spc="-5" dirty="0">
                <a:latin typeface="Arial"/>
                <a:cs typeface="Arial"/>
              </a:rPr>
              <a:t>106  </a:t>
            </a:r>
            <a:r>
              <a:rPr sz="950" spc="-10" dirty="0">
                <a:latin typeface="Arial"/>
                <a:cs typeface="Arial"/>
              </a:rPr>
              <a:t>Figure 50: Overall </a:t>
            </a:r>
            <a:r>
              <a:rPr sz="950" spc="-5" dirty="0">
                <a:latin typeface="Arial"/>
                <a:cs typeface="Arial"/>
              </a:rPr>
              <a:t>Price </a:t>
            </a:r>
            <a:r>
              <a:rPr sz="950" spc="-10" dirty="0">
                <a:latin typeface="Arial"/>
                <a:cs typeface="Arial"/>
              </a:rPr>
              <a:t>Forecast for </a:t>
            </a:r>
            <a:r>
              <a:rPr sz="950" spc="-5" dirty="0">
                <a:latin typeface="Arial"/>
                <a:cs typeface="Arial"/>
              </a:rPr>
              <a:t>Spherical LPG </a:t>
            </a:r>
            <a:r>
              <a:rPr sz="950" spc="-10" dirty="0">
                <a:latin typeface="Arial"/>
                <a:cs typeface="Arial"/>
              </a:rPr>
              <a:t>Tanks 108  Figure 51: Spherical Tank </a:t>
            </a:r>
            <a:r>
              <a:rPr sz="950" spc="-5" dirty="0">
                <a:latin typeface="Arial"/>
                <a:cs typeface="Arial"/>
              </a:rPr>
              <a:t>Diameter vs. </a:t>
            </a:r>
            <a:r>
              <a:rPr sz="950" spc="-10" dirty="0">
                <a:latin typeface="Arial"/>
                <a:cs typeface="Arial"/>
              </a:rPr>
              <a:t>Cost </a:t>
            </a:r>
            <a:r>
              <a:rPr sz="950" spc="-5" dirty="0">
                <a:latin typeface="Arial"/>
                <a:cs typeface="Arial"/>
              </a:rPr>
              <a:t>by </a:t>
            </a:r>
            <a:r>
              <a:rPr sz="950" spc="-10" dirty="0">
                <a:latin typeface="Arial"/>
                <a:cs typeface="Arial"/>
              </a:rPr>
              <a:t>Pressure Rating</a:t>
            </a:r>
            <a:r>
              <a:rPr sz="950" spc="240" dirty="0">
                <a:latin typeface="Arial"/>
                <a:cs typeface="Arial"/>
              </a:rPr>
              <a:t> </a:t>
            </a:r>
            <a:r>
              <a:rPr sz="950" spc="-5" dirty="0">
                <a:latin typeface="Arial"/>
                <a:cs typeface="Arial"/>
              </a:rPr>
              <a:t>110  </a:t>
            </a:r>
            <a:r>
              <a:rPr sz="950" spc="-10" dirty="0">
                <a:latin typeface="Arial"/>
                <a:cs typeface="Arial"/>
              </a:rPr>
              <a:t>Figure 52: Cost per </a:t>
            </a:r>
            <a:r>
              <a:rPr sz="950" spc="-5" dirty="0">
                <a:latin typeface="Arial"/>
                <a:cs typeface="Arial"/>
              </a:rPr>
              <a:t>Barrel </a:t>
            </a:r>
            <a:r>
              <a:rPr sz="950" spc="-10" dirty="0">
                <a:latin typeface="Arial"/>
                <a:cs typeface="Arial"/>
              </a:rPr>
              <a:t>of Holding </a:t>
            </a:r>
            <a:r>
              <a:rPr sz="950" spc="-5" dirty="0">
                <a:latin typeface="Arial"/>
                <a:cs typeface="Arial"/>
              </a:rPr>
              <a:t>Capacity </a:t>
            </a:r>
            <a:r>
              <a:rPr sz="950" spc="-10" dirty="0">
                <a:latin typeface="Arial"/>
                <a:cs typeface="Arial"/>
              </a:rPr>
              <a:t>for Spherical LPG Tanks </a:t>
            </a:r>
            <a:r>
              <a:rPr sz="950" spc="-5" dirty="0">
                <a:latin typeface="Arial"/>
                <a:cs typeface="Arial"/>
              </a:rPr>
              <a:t>110  </a:t>
            </a:r>
            <a:r>
              <a:rPr sz="950" spc="-10" dirty="0">
                <a:latin typeface="Arial"/>
                <a:cs typeface="Arial"/>
              </a:rPr>
              <a:t>Figure 53: Economies of Scale </a:t>
            </a:r>
            <a:r>
              <a:rPr sz="950" spc="-5" dirty="0">
                <a:latin typeface="Arial"/>
                <a:cs typeface="Arial"/>
              </a:rPr>
              <a:t>for </a:t>
            </a:r>
            <a:r>
              <a:rPr sz="950" spc="-10" dirty="0">
                <a:latin typeface="Arial"/>
                <a:cs typeface="Arial"/>
              </a:rPr>
              <a:t>Spherical LPG </a:t>
            </a:r>
            <a:r>
              <a:rPr sz="950" spc="-5" dirty="0">
                <a:latin typeface="Arial"/>
                <a:cs typeface="Arial"/>
              </a:rPr>
              <a:t>Tanks </a:t>
            </a:r>
            <a:r>
              <a:rPr sz="950" spc="-10" dirty="0">
                <a:latin typeface="Arial"/>
                <a:cs typeface="Arial"/>
              </a:rPr>
              <a:t>111  Figure 54: Should-Cost </a:t>
            </a:r>
            <a:r>
              <a:rPr sz="950" spc="-5" dirty="0">
                <a:latin typeface="Arial"/>
                <a:cs typeface="Arial"/>
              </a:rPr>
              <a:t>for </a:t>
            </a:r>
            <a:r>
              <a:rPr sz="950" spc="-10" dirty="0">
                <a:latin typeface="Arial"/>
                <a:cs typeface="Arial"/>
              </a:rPr>
              <a:t>Spherical LPG Tanks </a:t>
            </a:r>
            <a:r>
              <a:rPr sz="950" spc="-5" dirty="0">
                <a:latin typeface="Arial"/>
                <a:cs typeface="Arial"/>
              </a:rPr>
              <a:t>112  </a:t>
            </a:r>
            <a:r>
              <a:rPr sz="950" spc="-10" dirty="0">
                <a:latin typeface="Arial"/>
                <a:cs typeface="Arial"/>
              </a:rPr>
              <a:t>Figure 55: </a:t>
            </a:r>
            <a:r>
              <a:rPr sz="950" spc="-5" dirty="0">
                <a:latin typeface="Arial"/>
                <a:cs typeface="Arial"/>
              </a:rPr>
              <a:t>Demand for Heat </a:t>
            </a:r>
            <a:r>
              <a:rPr sz="950" spc="-10" dirty="0">
                <a:latin typeface="Arial"/>
                <a:cs typeface="Arial"/>
              </a:rPr>
              <a:t>Exchangers </a:t>
            </a:r>
            <a:r>
              <a:rPr sz="950" spc="-5" dirty="0">
                <a:latin typeface="Arial"/>
                <a:cs typeface="Arial"/>
              </a:rPr>
              <a:t>115  </a:t>
            </a:r>
            <a:r>
              <a:rPr sz="950" spc="-10" dirty="0">
                <a:latin typeface="Arial"/>
                <a:cs typeface="Arial"/>
              </a:rPr>
              <a:t>Figure 56: Capacity Margin </a:t>
            </a:r>
            <a:r>
              <a:rPr sz="950" spc="-5" dirty="0">
                <a:latin typeface="Arial"/>
                <a:cs typeface="Arial"/>
              </a:rPr>
              <a:t>– </a:t>
            </a:r>
            <a:r>
              <a:rPr sz="950" spc="-10" dirty="0">
                <a:latin typeface="Arial"/>
                <a:cs typeface="Arial"/>
              </a:rPr>
              <a:t>Heat Exchangers </a:t>
            </a:r>
            <a:r>
              <a:rPr sz="950" spc="-5" dirty="0">
                <a:latin typeface="Arial"/>
                <a:cs typeface="Arial"/>
              </a:rPr>
              <a:t>117  </a:t>
            </a:r>
            <a:r>
              <a:rPr sz="950" spc="-10" dirty="0">
                <a:latin typeface="Arial"/>
                <a:cs typeface="Arial"/>
              </a:rPr>
              <a:t>Figure 57: Demand vs. Capacity </a:t>
            </a:r>
            <a:r>
              <a:rPr sz="950" spc="-5" dirty="0">
                <a:latin typeface="Arial"/>
                <a:cs typeface="Arial"/>
              </a:rPr>
              <a:t>– </a:t>
            </a:r>
            <a:r>
              <a:rPr sz="950" spc="-10" dirty="0">
                <a:latin typeface="Arial"/>
                <a:cs typeface="Arial"/>
              </a:rPr>
              <a:t>Heat Exchangers 118  Figure 58: Cost Structure </a:t>
            </a:r>
            <a:r>
              <a:rPr sz="950" spc="-5" dirty="0">
                <a:latin typeface="Arial"/>
                <a:cs typeface="Arial"/>
              </a:rPr>
              <a:t>of </a:t>
            </a:r>
            <a:r>
              <a:rPr sz="950" spc="-10" dirty="0">
                <a:latin typeface="Arial"/>
                <a:cs typeface="Arial"/>
              </a:rPr>
              <a:t>Heat Exchangers                                                                                           </a:t>
            </a:r>
            <a:r>
              <a:rPr sz="950" spc="70" dirty="0">
                <a:latin typeface="Arial"/>
                <a:cs typeface="Arial"/>
              </a:rPr>
              <a:t> </a:t>
            </a:r>
            <a:r>
              <a:rPr sz="950" spc="-5" dirty="0">
                <a:latin typeface="Arial"/>
                <a:cs typeface="Arial"/>
              </a:rPr>
              <a:t>122</a:t>
            </a:r>
            <a:endParaRPr sz="950">
              <a:latin typeface="Arial"/>
              <a:cs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40</a:t>
            </a:r>
            <a:endParaRPr sz="1000">
              <a:latin typeface="Calibri"/>
              <a:cs typeface="Calibri"/>
            </a:endParaRPr>
          </a:p>
        </p:txBody>
      </p:sp>
      <p:sp>
        <p:nvSpPr>
          <p:cNvPr id="2" name="object 2"/>
          <p:cNvSpPr txBox="1"/>
          <p:nvPr/>
        </p:nvSpPr>
        <p:spPr>
          <a:xfrm>
            <a:off x="1284991" y="797132"/>
            <a:ext cx="5260340" cy="3834765"/>
          </a:xfrm>
          <a:prstGeom prst="rect">
            <a:avLst/>
          </a:prstGeom>
        </p:spPr>
        <p:txBody>
          <a:bodyPr vert="horz" wrap="square" lIns="0" tIns="0" rIns="0" bIns="0" rtlCol="0">
            <a:spAutoFit/>
          </a:bodyPr>
          <a:lstStyle/>
          <a:p>
            <a:pPr marL="443230" marR="13335" indent="-215900">
              <a:lnSpc>
                <a:spcPct val="142400"/>
              </a:lnSpc>
              <a:buFont typeface="Symbol"/>
              <a:buChar char=""/>
              <a:tabLst>
                <a:tab pos="442595" algn="l"/>
                <a:tab pos="443865" algn="l"/>
              </a:tabLst>
            </a:pPr>
            <a:r>
              <a:rPr sz="950" spc="-10" dirty="0">
                <a:latin typeface="Arial"/>
                <a:cs typeface="Arial"/>
              </a:rPr>
              <a:t>Sinopec Engineering reportedly makes 4-5% on Towers, higher than average because it  has </a:t>
            </a:r>
            <a:r>
              <a:rPr sz="950" spc="-5" dirty="0">
                <a:latin typeface="Arial"/>
                <a:cs typeface="Arial"/>
              </a:rPr>
              <a:t>a </a:t>
            </a:r>
            <a:r>
              <a:rPr sz="950" spc="-10" dirty="0">
                <a:latin typeface="Arial"/>
                <a:cs typeface="Arial"/>
              </a:rPr>
              <a:t>strong market share in China, and does not compete with most global manufacturers  due </a:t>
            </a:r>
            <a:r>
              <a:rPr sz="950" spc="-5" dirty="0">
                <a:latin typeface="Arial"/>
                <a:cs typeface="Arial"/>
              </a:rPr>
              <a:t>to </a:t>
            </a:r>
            <a:r>
              <a:rPr sz="950" spc="-10" dirty="0">
                <a:latin typeface="Arial"/>
                <a:cs typeface="Arial"/>
              </a:rPr>
              <a:t>domestic refiners’ preference for local</a:t>
            </a:r>
            <a:r>
              <a:rPr sz="950" spc="95" dirty="0">
                <a:latin typeface="Arial"/>
                <a:cs typeface="Arial"/>
              </a:rPr>
              <a:t> </a:t>
            </a:r>
            <a:r>
              <a:rPr sz="950" spc="-10" dirty="0">
                <a:latin typeface="Arial"/>
                <a:cs typeface="Arial"/>
              </a:rPr>
              <a:t>content.</a:t>
            </a:r>
            <a:endParaRPr sz="950">
              <a:latin typeface="Arial"/>
              <a:cs typeface="Arial"/>
            </a:endParaRPr>
          </a:p>
          <a:p>
            <a:pPr>
              <a:lnSpc>
                <a:spcPct val="100000"/>
              </a:lnSpc>
              <a:spcBef>
                <a:spcPts val="30"/>
              </a:spcBef>
              <a:buFont typeface="Symbol"/>
              <a:buChar char=""/>
            </a:pPr>
            <a:endParaRPr sz="1400">
              <a:latin typeface="Times New Roman"/>
              <a:cs typeface="Times New Roman"/>
            </a:endParaRPr>
          </a:p>
          <a:p>
            <a:pPr marL="12700" marR="5080">
              <a:lnSpc>
                <a:spcPct val="142600"/>
              </a:lnSpc>
              <a:spcBef>
                <a:spcPts val="5"/>
              </a:spcBef>
            </a:pPr>
            <a:r>
              <a:rPr sz="950" spc="-10" dirty="0">
                <a:latin typeface="Arial"/>
                <a:cs typeface="Arial"/>
              </a:rPr>
              <a:t>These margins compare to an average net profit margin (across all the companies’ products) of </a:t>
            </a:r>
            <a:r>
              <a:rPr sz="950" spc="-15" dirty="0">
                <a:latin typeface="Arial"/>
                <a:cs typeface="Arial"/>
              </a:rPr>
              <a:t>6%  </a:t>
            </a:r>
            <a:r>
              <a:rPr sz="950" spc="-5" dirty="0">
                <a:latin typeface="Arial"/>
                <a:cs typeface="Arial"/>
              </a:rPr>
              <a:t>for a </a:t>
            </a:r>
            <a:r>
              <a:rPr sz="950" spc="-10" dirty="0">
                <a:latin typeface="Arial"/>
                <a:cs typeface="Arial"/>
              </a:rPr>
              <a:t>sampling of major</a:t>
            </a:r>
            <a:r>
              <a:rPr sz="950" spc="-40" dirty="0">
                <a:latin typeface="Arial"/>
                <a:cs typeface="Arial"/>
              </a:rPr>
              <a:t> </a:t>
            </a:r>
            <a:r>
              <a:rPr sz="950" spc="-10" dirty="0">
                <a:latin typeface="Arial"/>
                <a:cs typeface="Arial"/>
              </a:rPr>
              <a:t>suppliers:</a:t>
            </a:r>
            <a:endParaRPr sz="950">
              <a:latin typeface="Arial"/>
              <a:cs typeface="Arial"/>
            </a:endParaRPr>
          </a:p>
          <a:p>
            <a:pPr marL="443230" marR="39370" indent="-215900">
              <a:lnSpc>
                <a:spcPct val="142600"/>
              </a:lnSpc>
              <a:spcBef>
                <a:spcPts val="615"/>
              </a:spcBef>
              <a:buFont typeface="Symbol"/>
              <a:buChar char=""/>
              <a:tabLst>
                <a:tab pos="442595" algn="l"/>
                <a:tab pos="443865" algn="l"/>
              </a:tabLst>
            </a:pPr>
            <a:r>
              <a:rPr sz="950" spc="-10" dirty="0">
                <a:latin typeface="Arial"/>
                <a:cs typeface="Arial"/>
              </a:rPr>
              <a:t>Larsen </a:t>
            </a:r>
            <a:r>
              <a:rPr sz="950" spc="-5" dirty="0">
                <a:latin typeface="Arial"/>
                <a:cs typeface="Arial"/>
              </a:rPr>
              <a:t>&amp; </a:t>
            </a:r>
            <a:r>
              <a:rPr sz="950" spc="-10" dirty="0">
                <a:latin typeface="Arial"/>
                <a:cs typeface="Arial"/>
              </a:rPr>
              <a:t>Toubro’s net margin </a:t>
            </a:r>
            <a:r>
              <a:rPr sz="950" spc="-15" dirty="0">
                <a:latin typeface="Arial"/>
                <a:cs typeface="Arial"/>
              </a:rPr>
              <a:t>was 8% </a:t>
            </a:r>
            <a:r>
              <a:rPr sz="950" spc="-10" dirty="0">
                <a:latin typeface="Arial"/>
                <a:cs typeface="Arial"/>
              </a:rPr>
              <a:t>in 2012, higher than the industry average on orders  from South America, Saudi Arabia, and</a:t>
            </a:r>
            <a:r>
              <a:rPr sz="950" spc="25" dirty="0">
                <a:latin typeface="Arial"/>
                <a:cs typeface="Arial"/>
              </a:rPr>
              <a:t> </a:t>
            </a:r>
            <a:r>
              <a:rPr sz="950" spc="-10" dirty="0">
                <a:latin typeface="Arial"/>
                <a:cs typeface="Arial"/>
              </a:rPr>
              <a:t>India.</a:t>
            </a:r>
            <a:endParaRPr sz="950">
              <a:latin typeface="Arial"/>
              <a:cs typeface="Arial"/>
            </a:endParaRPr>
          </a:p>
          <a:p>
            <a:pPr marL="443230" marR="392430" indent="-215900">
              <a:lnSpc>
                <a:spcPct val="142600"/>
              </a:lnSpc>
              <a:spcBef>
                <a:spcPts val="55"/>
              </a:spcBef>
              <a:buFont typeface="Symbol"/>
              <a:buChar char=""/>
              <a:tabLst>
                <a:tab pos="442595" algn="l"/>
                <a:tab pos="443865" algn="l"/>
              </a:tabLst>
            </a:pPr>
            <a:r>
              <a:rPr sz="950" spc="-10" dirty="0">
                <a:latin typeface="Arial"/>
                <a:cs typeface="Arial"/>
              </a:rPr>
              <a:t>Belleli Energy’s net margin was 4%, lower than many because </a:t>
            </a:r>
            <a:r>
              <a:rPr sz="950" spc="-5" dirty="0">
                <a:latin typeface="Arial"/>
                <a:cs typeface="Arial"/>
              </a:rPr>
              <a:t>it </a:t>
            </a:r>
            <a:r>
              <a:rPr sz="950" spc="-10" dirty="0">
                <a:latin typeface="Arial"/>
                <a:cs typeface="Arial"/>
              </a:rPr>
              <a:t>bid low </a:t>
            </a:r>
            <a:r>
              <a:rPr sz="950" spc="-5" dirty="0">
                <a:latin typeface="Arial"/>
                <a:cs typeface="Arial"/>
              </a:rPr>
              <a:t>for </a:t>
            </a:r>
            <a:r>
              <a:rPr sz="950" spc="-10" dirty="0">
                <a:latin typeface="Arial"/>
                <a:cs typeface="Arial"/>
              </a:rPr>
              <a:t>work on  multiple refinery </a:t>
            </a:r>
            <a:r>
              <a:rPr sz="950" spc="-5" dirty="0">
                <a:latin typeface="Arial"/>
                <a:cs typeface="Arial"/>
              </a:rPr>
              <a:t>projects </a:t>
            </a:r>
            <a:r>
              <a:rPr sz="950" spc="-10" dirty="0">
                <a:latin typeface="Arial"/>
                <a:cs typeface="Arial"/>
              </a:rPr>
              <a:t>in</a:t>
            </a:r>
            <a:r>
              <a:rPr sz="950" spc="15" dirty="0">
                <a:latin typeface="Arial"/>
                <a:cs typeface="Arial"/>
              </a:rPr>
              <a:t> </a:t>
            </a:r>
            <a:r>
              <a:rPr sz="950" spc="-10" dirty="0">
                <a:latin typeface="Arial"/>
                <a:cs typeface="Arial"/>
              </a:rPr>
              <a:t>Russia.</a:t>
            </a:r>
            <a:endParaRPr sz="950">
              <a:latin typeface="Arial"/>
              <a:cs typeface="Arial"/>
            </a:endParaRPr>
          </a:p>
          <a:p>
            <a:pPr marL="443230" marR="163830" indent="-215900">
              <a:lnSpc>
                <a:spcPct val="142100"/>
              </a:lnSpc>
              <a:spcBef>
                <a:spcPts val="65"/>
              </a:spcBef>
              <a:buFont typeface="Symbol"/>
              <a:buChar char=""/>
              <a:tabLst>
                <a:tab pos="442595" algn="l"/>
                <a:tab pos="443865" algn="l"/>
              </a:tabLst>
            </a:pPr>
            <a:r>
              <a:rPr sz="950" spc="-10" dirty="0">
                <a:latin typeface="Arial"/>
                <a:cs typeface="Arial"/>
              </a:rPr>
              <a:t>Sinopec Engineering’s net margin was 7%, slightly higher </a:t>
            </a:r>
            <a:r>
              <a:rPr sz="950" spc="-5" dirty="0">
                <a:latin typeface="Arial"/>
                <a:cs typeface="Arial"/>
              </a:rPr>
              <a:t>than the </a:t>
            </a:r>
            <a:r>
              <a:rPr sz="950" spc="-10" dirty="0">
                <a:latin typeface="Arial"/>
                <a:cs typeface="Arial"/>
              </a:rPr>
              <a:t>global average, once  again due in large part </a:t>
            </a:r>
            <a:r>
              <a:rPr sz="950" spc="-5" dirty="0">
                <a:latin typeface="Arial"/>
                <a:cs typeface="Arial"/>
              </a:rPr>
              <a:t>to </a:t>
            </a:r>
            <a:r>
              <a:rPr sz="950" spc="-10" dirty="0">
                <a:latin typeface="Arial"/>
                <a:cs typeface="Arial"/>
              </a:rPr>
              <a:t>its position as the leading Chinese supplier </a:t>
            </a:r>
            <a:r>
              <a:rPr sz="950" spc="-5" dirty="0">
                <a:latin typeface="Arial"/>
                <a:cs typeface="Arial"/>
              </a:rPr>
              <a:t>in </a:t>
            </a:r>
            <a:r>
              <a:rPr sz="950" spc="-10" dirty="0">
                <a:latin typeface="Arial"/>
                <a:cs typeface="Arial"/>
              </a:rPr>
              <a:t>this</a:t>
            </a:r>
            <a:r>
              <a:rPr sz="950" spc="215" dirty="0">
                <a:latin typeface="Arial"/>
                <a:cs typeface="Arial"/>
              </a:rPr>
              <a:t> </a:t>
            </a:r>
            <a:r>
              <a:rPr sz="950" spc="-10" dirty="0">
                <a:latin typeface="Arial"/>
                <a:cs typeface="Arial"/>
              </a:rPr>
              <a:t>market.</a:t>
            </a:r>
            <a:endParaRPr sz="950">
              <a:latin typeface="Arial"/>
              <a:cs typeface="Arial"/>
            </a:endParaRPr>
          </a:p>
          <a:p>
            <a:pPr marL="443230" marR="364490" indent="-215900">
              <a:lnSpc>
                <a:spcPct val="142600"/>
              </a:lnSpc>
              <a:spcBef>
                <a:spcPts val="60"/>
              </a:spcBef>
              <a:buFont typeface="Symbol"/>
              <a:buChar char=""/>
              <a:tabLst>
                <a:tab pos="442595" algn="l"/>
                <a:tab pos="443865" algn="l"/>
              </a:tabLst>
            </a:pPr>
            <a:r>
              <a:rPr sz="950" spc="-10" dirty="0">
                <a:latin typeface="Arial"/>
                <a:cs typeface="Arial"/>
              </a:rPr>
              <a:t>Sungjin (POSCO) made 5% net margin, admitting that it gave away some </a:t>
            </a:r>
            <a:r>
              <a:rPr sz="950" spc="-5" dirty="0">
                <a:latin typeface="Arial"/>
                <a:cs typeface="Arial"/>
              </a:rPr>
              <a:t>margin by  </a:t>
            </a:r>
            <a:r>
              <a:rPr sz="950" spc="-10" dirty="0">
                <a:latin typeface="Arial"/>
                <a:cs typeface="Arial"/>
              </a:rPr>
              <a:t>bidding aggressively on projects in the Middle East and</a:t>
            </a:r>
            <a:r>
              <a:rPr sz="950" spc="105" dirty="0">
                <a:latin typeface="Arial"/>
                <a:cs typeface="Arial"/>
              </a:rPr>
              <a:t> </a:t>
            </a:r>
            <a:r>
              <a:rPr sz="950" spc="-10" dirty="0">
                <a:latin typeface="Arial"/>
                <a:cs typeface="Arial"/>
              </a:rPr>
              <a:t>Asia.</a:t>
            </a:r>
            <a:endParaRPr sz="950">
              <a:latin typeface="Arial"/>
              <a:cs typeface="Arial"/>
            </a:endParaRPr>
          </a:p>
          <a:p>
            <a:pPr>
              <a:lnSpc>
                <a:spcPct val="100000"/>
              </a:lnSpc>
              <a:spcBef>
                <a:spcPts val="35"/>
              </a:spcBef>
            </a:pPr>
            <a:endParaRPr sz="1400">
              <a:latin typeface="Times New Roman"/>
              <a:cs typeface="Times New Roman"/>
            </a:endParaRPr>
          </a:p>
          <a:p>
            <a:pPr marL="12700" marR="57785">
              <a:lnSpc>
                <a:spcPct val="142400"/>
              </a:lnSpc>
            </a:pPr>
            <a:r>
              <a:rPr sz="950" spc="-10" dirty="0">
                <a:latin typeface="Arial"/>
                <a:cs typeface="Arial"/>
              </a:rPr>
              <a:t>Margins typically increase with tower diameter. This is partially an effect of value-based pricing, as  unit throughput increases exponentially with diameter, making </a:t>
            </a:r>
            <a:r>
              <a:rPr sz="950" spc="-5" dirty="0">
                <a:latin typeface="Arial"/>
                <a:cs typeface="Arial"/>
              </a:rPr>
              <a:t>it </a:t>
            </a:r>
            <a:r>
              <a:rPr sz="950" spc="-10" dirty="0">
                <a:latin typeface="Arial"/>
                <a:cs typeface="Arial"/>
              </a:rPr>
              <a:t>more valuable in terms of the  product </a:t>
            </a:r>
            <a:r>
              <a:rPr sz="950" spc="-5" dirty="0">
                <a:latin typeface="Arial"/>
                <a:cs typeface="Arial"/>
              </a:rPr>
              <a:t>it </a:t>
            </a:r>
            <a:r>
              <a:rPr sz="950" spc="-10" dirty="0">
                <a:latin typeface="Arial"/>
                <a:cs typeface="Arial"/>
              </a:rPr>
              <a:t>can</a:t>
            </a:r>
            <a:r>
              <a:rPr sz="950" spc="-45" dirty="0">
                <a:latin typeface="Arial"/>
                <a:cs typeface="Arial"/>
              </a:rPr>
              <a:t> </a:t>
            </a:r>
            <a:r>
              <a:rPr sz="950" spc="-10" dirty="0">
                <a:latin typeface="Arial"/>
                <a:cs typeface="Arial"/>
              </a:rPr>
              <a:t>process.</a:t>
            </a:r>
            <a:endParaRPr sz="950">
              <a:latin typeface="Arial"/>
              <a:cs typeface="Arial"/>
            </a:endParaRPr>
          </a:p>
        </p:txBody>
      </p:sp>
      <p:sp>
        <p:nvSpPr>
          <p:cNvPr id="3" name="object 3"/>
          <p:cNvSpPr txBox="1"/>
          <p:nvPr/>
        </p:nvSpPr>
        <p:spPr>
          <a:xfrm>
            <a:off x="1284991" y="4967204"/>
            <a:ext cx="5253355"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Towers clad with stainless steel also typically make more margin, but only by about 2-3 percentage  </a:t>
            </a:r>
            <a:r>
              <a:rPr sz="950" spc="-5" dirty="0">
                <a:latin typeface="Arial"/>
                <a:cs typeface="Arial"/>
              </a:rPr>
              <a:t>points, according to </a:t>
            </a:r>
            <a:r>
              <a:rPr sz="950" spc="-10" dirty="0">
                <a:latin typeface="Arial"/>
                <a:cs typeface="Arial"/>
              </a:rPr>
              <a:t>one US</a:t>
            </a:r>
            <a:r>
              <a:rPr sz="950" spc="-25" dirty="0">
                <a:latin typeface="Arial"/>
                <a:cs typeface="Arial"/>
              </a:rPr>
              <a:t> </a:t>
            </a:r>
            <a:r>
              <a:rPr sz="950" spc="-10" dirty="0">
                <a:latin typeface="Arial"/>
                <a:cs typeface="Arial"/>
              </a:rPr>
              <a:t>manufacturer.</a:t>
            </a:r>
            <a:endParaRPr sz="950">
              <a:latin typeface="Arial"/>
              <a:cs typeface="Arial"/>
            </a:endParaRPr>
          </a:p>
        </p:txBody>
      </p:sp>
      <p:sp>
        <p:nvSpPr>
          <p:cNvPr id="4" name="object 4"/>
          <p:cNvSpPr txBox="1"/>
          <p:nvPr/>
        </p:nvSpPr>
        <p:spPr>
          <a:xfrm>
            <a:off x="1284986" y="5728439"/>
            <a:ext cx="5266055" cy="63246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Margins will increase </a:t>
            </a:r>
            <a:r>
              <a:rPr sz="950" spc="-5" dirty="0">
                <a:latin typeface="Arial"/>
                <a:cs typeface="Arial"/>
              </a:rPr>
              <a:t>slightly starting in </a:t>
            </a:r>
            <a:r>
              <a:rPr sz="950" spc="-10" dirty="0">
                <a:latin typeface="Arial"/>
                <a:cs typeface="Arial"/>
              </a:rPr>
              <a:t>2016, </a:t>
            </a:r>
            <a:r>
              <a:rPr sz="950" spc="-5" dirty="0">
                <a:latin typeface="Arial"/>
                <a:cs typeface="Arial"/>
              </a:rPr>
              <a:t>as solid </a:t>
            </a:r>
            <a:r>
              <a:rPr sz="950" spc="-10" dirty="0">
                <a:latin typeface="Arial"/>
                <a:cs typeface="Arial"/>
              </a:rPr>
              <a:t>demand growth and </a:t>
            </a:r>
            <a:r>
              <a:rPr sz="950" spc="-5" dirty="0">
                <a:latin typeface="Arial"/>
                <a:cs typeface="Arial"/>
              </a:rPr>
              <a:t>rising </a:t>
            </a:r>
            <a:r>
              <a:rPr sz="950" spc="-10" dirty="0">
                <a:latin typeface="Arial"/>
                <a:cs typeface="Arial"/>
              </a:rPr>
              <a:t>capacity </a:t>
            </a:r>
            <a:r>
              <a:rPr sz="950" spc="-5" dirty="0">
                <a:latin typeface="Arial"/>
                <a:cs typeface="Arial"/>
              </a:rPr>
              <a:t>utilization  </a:t>
            </a:r>
            <a:r>
              <a:rPr sz="950" spc="-10" dirty="0">
                <a:latin typeface="Arial"/>
                <a:cs typeface="Arial"/>
              </a:rPr>
              <a:t>rates </a:t>
            </a:r>
            <a:r>
              <a:rPr sz="950" spc="-5" dirty="0">
                <a:latin typeface="Arial"/>
                <a:cs typeface="Arial"/>
              </a:rPr>
              <a:t>give </a:t>
            </a:r>
            <a:r>
              <a:rPr sz="950" spc="-10" dirty="0">
                <a:latin typeface="Arial"/>
                <a:cs typeface="Arial"/>
              </a:rPr>
              <a:t>manufacturers more </a:t>
            </a:r>
            <a:r>
              <a:rPr sz="950" spc="-5" dirty="0">
                <a:latin typeface="Arial"/>
                <a:cs typeface="Arial"/>
              </a:rPr>
              <a:t>flexibility </a:t>
            </a:r>
            <a:r>
              <a:rPr sz="950" spc="-10" dirty="0">
                <a:latin typeface="Arial"/>
                <a:cs typeface="Arial"/>
              </a:rPr>
              <a:t>when </a:t>
            </a:r>
            <a:r>
              <a:rPr sz="950" spc="-5" dirty="0">
                <a:latin typeface="Arial"/>
                <a:cs typeface="Arial"/>
              </a:rPr>
              <a:t>bidding. The increase </a:t>
            </a:r>
            <a:r>
              <a:rPr sz="950" spc="-10" dirty="0">
                <a:latin typeface="Arial"/>
                <a:cs typeface="Arial"/>
              </a:rPr>
              <a:t>will </a:t>
            </a:r>
            <a:r>
              <a:rPr sz="950" spc="-5" dirty="0">
                <a:latin typeface="Arial"/>
                <a:cs typeface="Arial"/>
              </a:rPr>
              <a:t>be </a:t>
            </a:r>
            <a:r>
              <a:rPr sz="950" spc="-10" dirty="0">
                <a:latin typeface="Arial"/>
                <a:cs typeface="Arial"/>
              </a:rPr>
              <a:t>small but</a:t>
            </a:r>
            <a:r>
              <a:rPr sz="950" spc="160" dirty="0">
                <a:latin typeface="Arial"/>
                <a:cs typeface="Arial"/>
              </a:rPr>
              <a:t> </a:t>
            </a:r>
            <a:r>
              <a:rPr sz="950" spc="-10" dirty="0">
                <a:latin typeface="Arial"/>
                <a:cs typeface="Arial"/>
              </a:rPr>
              <a:t>significant,</a:t>
            </a:r>
            <a:endParaRPr sz="950">
              <a:latin typeface="Arial"/>
              <a:cs typeface="Arial"/>
            </a:endParaRPr>
          </a:p>
          <a:p>
            <a:pPr marL="12700">
              <a:lnSpc>
                <a:spcPct val="100000"/>
              </a:lnSpc>
              <a:spcBef>
                <a:spcPts val="484"/>
              </a:spcBef>
            </a:pPr>
            <a:r>
              <a:rPr sz="950" spc="-10" dirty="0">
                <a:latin typeface="Arial"/>
                <a:cs typeface="Arial"/>
              </a:rPr>
              <a:t>amounting </a:t>
            </a:r>
            <a:r>
              <a:rPr sz="950" spc="-5" dirty="0">
                <a:latin typeface="Arial"/>
                <a:cs typeface="Arial"/>
              </a:rPr>
              <a:t>to </a:t>
            </a:r>
            <a:r>
              <a:rPr sz="950" spc="-10" dirty="0">
                <a:latin typeface="Arial"/>
                <a:cs typeface="Arial"/>
              </a:rPr>
              <a:t>two percentage points by 2020. Buyers with big projects should be able to avoid</a:t>
            </a:r>
            <a:r>
              <a:rPr sz="950" spc="215" dirty="0">
                <a:latin typeface="Arial"/>
                <a:cs typeface="Arial"/>
              </a:rPr>
              <a:t> </a:t>
            </a:r>
            <a:r>
              <a:rPr sz="950" spc="-10" dirty="0">
                <a:latin typeface="Arial"/>
                <a:cs typeface="Arial"/>
              </a:rPr>
              <a:t>most</a:t>
            </a:r>
            <a:endParaRPr sz="950">
              <a:latin typeface="Arial"/>
              <a:cs typeface="Arial"/>
            </a:endParaRPr>
          </a:p>
        </p:txBody>
      </p:sp>
      <p:sp>
        <p:nvSpPr>
          <p:cNvPr id="5" name="object 5"/>
          <p:cNvSpPr txBox="1"/>
          <p:nvPr/>
        </p:nvSpPr>
        <p:spPr>
          <a:xfrm>
            <a:off x="1297686" y="6416802"/>
            <a:ext cx="4919980" cy="13843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or all of this margin creep, as suppliers will continue to bid aggressively on greenfield</a:t>
            </a:r>
            <a:r>
              <a:rPr sz="950" spc="229" dirty="0">
                <a:latin typeface="Arial"/>
                <a:cs typeface="Arial"/>
              </a:rPr>
              <a:t> </a:t>
            </a:r>
            <a:r>
              <a:rPr sz="950" spc="-10" dirty="0">
                <a:latin typeface="Arial"/>
                <a:cs typeface="Arial"/>
              </a:rPr>
              <a:t>refinery</a:t>
            </a:r>
            <a:endParaRPr sz="950">
              <a:latin typeface="Arial"/>
              <a:cs typeface="Arial"/>
            </a:endParaRPr>
          </a:p>
        </p:txBody>
      </p:sp>
      <p:sp>
        <p:nvSpPr>
          <p:cNvPr id="6" name="object 6"/>
          <p:cNvSpPr txBox="1"/>
          <p:nvPr/>
        </p:nvSpPr>
        <p:spPr>
          <a:xfrm>
            <a:off x="1297686" y="6623304"/>
            <a:ext cx="2841625" cy="137160"/>
          </a:xfrm>
          <a:prstGeom prst="rect">
            <a:avLst/>
          </a:prstGeom>
          <a:solidFill>
            <a:srgbClr val="FFFF00"/>
          </a:solidFill>
        </p:spPr>
        <p:txBody>
          <a:bodyPr vert="horz" wrap="square" lIns="0" tIns="0" rIns="0" bIns="0" rtlCol="0">
            <a:spAutoFit/>
          </a:bodyPr>
          <a:lstStyle/>
          <a:p>
            <a:pPr>
              <a:lnSpc>
                <a:spcPts val="1065"/>
              </a:lnSpc>
            </a:pPr>
            <a:r>
              <a:rPr sz="950" spc="-5" dirty="0">
                <a:latin typeface="Arial"/>
                <a:cs typeface="Arial"/>
              </a:rPr>
              <a:t>projects </a:t>
            </a:r>
            <a:r>
              <a:rPr sz="950" spc="-10" dirty="0">
                <a:latin typeface="Arial"/>
                <a:cs typeface="Arial"/>
              </a:rPr>
              <a:t>where they can substitute volume </a:t>
            </a:r>
            <a:r>
              <a:rPr sz="950" spc="-5" dirty="0">
                <a:latin typeface="Arial"/>
                <a:cs typeface="Arial"/>
              </a:rPr>
              <a:t>for</a:t>
            </a:r>
            <a:r>
              <a:rPr sz="950" spc="45" dirty="0">
                <a:latin typeface="Arial"/>
                <a:cs typeface="Arial"/>
              </a:rPr>
              <a:t> </a:t>
            </a:r>
            <a:r>
              <a:rPr sz="950" spc="-10" dirty="0">
                <a:latin typeface="Arial"/>
                <a:cs typeface="Arial"/>
              </a:rPr>
              <a:t>margin.</a:t>
            </a:r>
            <a:endParaRPr sz="950">
              <a:latin typeface="Arial"/>
              <a:cs typeface="Arial"/>
            </a:endParaRPr>
          </a:p>
        </p:txBody>
      </p:sp>
      <p:sp>
        <p:nvSpPr>
          <p:cNvPr id="7" name="object 7"/>
          <p:cNvSpPr txBox="1"/>
          <p:nvPr/>
        </p:nvSpPr>
        <p:spPr>
          <a:xfrm>
            <a:off x="1177546" y="7167875"/>
            <a:ext cx="29146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8.</a:t>
            </a:r>
            <a:r>
              <a:rPr sz="950" b="1" spc="-15" dirty="0">
                <a:latin typeface="Arial"/>
                <a:cs typeface="Arial"/>
              </a:rPr>
              <a:t>2</a:t>
            </a:r>
            <a:r>
              <a:rPr sz="950" b="1" dirty="0">
                <a:latin typeface="Arial"/>
                <a:cs typeface="Arial"/>
              </a:rPr>
              <a:t>.</a:t>
            </a:r>
            <a:r>
              <a:rPr sz="950" b="1" spc="-5" dirty="0">
                <a:latin typeface="Arial"/>
                <a:cs typeface="Arial"/>
              </a:rPr>
              <a:t>3</a:t>
            </a:r>
            <a:endParaRPr sz="950">
              <a:latin typeface="Arial"/>
              <a:cs typeface="Arial"/>
            </a:endParaRPr>
          </a:p>
        </p:txBody>
      </p:sp>
      <p:sp>
        <p:nvSpPr>
          <p:cNvPr id="8" name="object 8"/>
          <p:cNvSpPr txBox="1"/>
          <p:nvPr/>
        </p:nvSpPr>
        <p:spPr>
          <a:xfrm>
            <a:off x="1607890" y="7167875"/>
            <a:ext cx="3835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Pric</a:t>
            </a:r>
            <a:r>
              <a:rPr sz="950" b="1" spc="-15" dirty="0">
                <a:latin typeface="Arial"/>
                <a:cs typeface="Arial"/>
              </a:rPr>
              <a:t>e</a:t>
            </a:r>
            <a:r>
              <a:rPr sz="950" b="1" spc="-5" dirty="0">
                <a:latin typeface="Arial"/>
                <a:cs typeface="Arial"/>
              </a:rPr>
              <a:t>s</a:t>
            </a:r>
            <a:endParaRPr sz="950">
              <a:latin typeface="Arial"/>
              <a:cs typeface="Arial"/>
            </a:endParaRPr>
          </a:p>
        </p:txBody>
      </p:sp>
      <p:sp>
        <p:nvSpPr>
          <p:cNvPr id="9" name="object 9"/>
          <p:cNvSpPr txBox="1"/>
          <p:nvPr/>
        </p:nvSpPr>
        <p:spPr>
          <a:xfrm>
            <a:off x="1177546" y="7659692"/>
            <a:ext cx="5399405" cy="1461135"/>
          </a:xfrm>
          <a:prstGeom prst="rect">
            <a:avLst/>
          </a:prstGeom>
        </p:spPr>
        <p:txBody>
          <a:bodyPr vert="horz" wrap="square" lIns="0" tIns="0" rIns="0" bIns="0" rtlCol="0">
            <a:spAutoFit/>
          </a:bodyPr>
          <a:lstStyle/>
          <a:p>
            <a:pPr marL="12700" marR="145415">
              <a:lnSpc>
                <a:spcPct val="142400"/>
              </a:lnSpc>
            </a:pPr>
            <a:r>
              <a:rPr sz="950" b="1" spc="-10" dirty="0">
                <a:latin typeface="Arial"/>
                <a:cs typeface="Arial"/>
              </a:rPr>
              <a:t>Steady metal costs and </a:t>
            </a:r>
            <a:r>
              <a:rPr sz="950" b="1" spc="-15" dirty="0">
                <a:latin typeface="Arial"/>
                <a:cs typeface="Arial"/>
              </a:rPr>
              <a:t>slow </a:t>
            </a:r>
            <a:r>
              <a:rPr sz="950" b="1" spc="-10" dirty="0">
                <a:latin typeface="Arial"/>
                <a:cs typeface="Arial"/>
              </a:rPr>
              <a:t>demand growth </a:t>
            </a:r>
            <a:r>
              <a:rPr sz="950" b="1" spc="-5" dirty="0">
                <a:latin typeface="Arial"/>
                <a:cs typeface="Arial"/>
              </a:rPr>
              <a:t>will </a:t>
            </a:r>
            <a:r>
              <a:rPr sz="950" b="1" spc="-15" dirty="0">
                <a:latin typeface="Arial"/>
                <a:cs typeface="Arial"/>
              </a:rPr>
              <a:t>keep </a:t>
            </a:r>
            <a:r>
              <a:rPr sz="950" b="1" spc="-10" dirty="0">
                <a:latin typeface="Arial"/>
                <a:cs typeface="Arial"/>
              </a:rPr>
              <a:t>price increases to 1.6% </a:t>
            </a:r>
            <a:r>
              <a:rPr sz="950" b="1" spc="-5" dirty="0">
                <a:latin typeface="Arial"/>
                <a:cs typeface="Arial"/>
              </a:rPr>
              <a:t>for </a:t>
            </a:r>
            <a:r>
              <a:rPr sz="950" b="1" spc="-10" dirty="0">
                <a:latin typeface="Arial"/>
                <a:cs typeface="Arial"/>
              </a:rPr>
              <a:t>2013, with  </a:t>
            </a:r>
            <a:r>
              <a:rPr sz="950" b="1" spc="-5" dirty="0">
                <a:latin typeface="Arial"/>
                <a:cs typeface="Arial"/>
              </a:rPr>
              <a:t>most of </a:t>
            </a:r>
            <a:r>
              <a:rPr sz="950" b="1" spc="-10" dirty="0">
                <a:latin typeface="Arial"/>
                <a:cs typeface="Arial"/>
              </a:rPr>
              <a:t>the </a:t>
            </a:r>
            <a:r>
              <a:rPr sz="950" b="1" spc="-5" dirty="0">
                <a:latin typeface="Arial"/>
                <a:cs typeface="Arial"/>
              </a:rPr>
              <a:t>increase in </a:t>
            </a:r>
            <a:r>
              <a:rPr sz="950" b="1" spc="-10" dirty="0">
                <a:latin typeface="Arial"/>
                <a:cs typeface="Arial"/>
              </a:rPr>
              <a:t>Asia. </a:t>
            </a:r>
            <a:r>
              <a:rPr sz="950" b="1" spc="-5" dirty="0">
                <a:latin typeface="Arial"/>
                <a:cs typeface="Arial"/>
              </a:rPr>
              <a:t>Orders </a:t>
            </a:r>
            <a:r>
              <a:rPr sz="950" b="1" spc="-10" dirty="0">
                <a:latin typeface="Arial"/>
                <a:cs typeface="Arial"/>
              </a:rPr>
              <a:t>and carbon steel </a:t>
            </a:r>
            <a:r>
              <a:rPr sz="950" b="1" spc="-5" dirty="0">
                <a:latin typeface="Arial"/>
                <a:cs typeface="Arial"/>
              </a:rPr>
              <a:t>prices will </a:t>
            </a:r>
            <a:r>
              <a:rPr sz="950" b="1" spc="-10" dirty="0">
                <a:latin typeface="Arial"/>
                <a:cs typeface="Arial"/>
              </a:rPr>
              <a:t>pick </a:t>
            </a:r>
            <a:r>
              <a:rPr sz="950" b="1" spc="-5" dirty="0">
                <a:latin typeface="Arial"/>
                <a:cs typeface="Arial"/>
              </a:rPr>
              <a:t>up </a:t>
            </a:r>
            <a:r>
              <a:rPr sz="950" b="1" spc="-10" dirty="0">
                <a:latin typeface="Arial"/>
                <a:cs typeface="Arial"/>
              </a:rPr>
              <a:t>starting next year,  driving prices </a:t>
            </a:r>
            <a:r>
              <a:rPr sz="950" b="1" spc="-5" dirty="0">
                <a:latin typeface="Arial"/>
                <a:cs typeface="Arial"/>
              </a:rPr>
              <a:t>up 3% </a:t>
            </a:r>
            <a:r>
              <a:rPr sz="950" b="1" spc="-10" dirty="0">
                <a:latin typeface="Arial"/>
                <a:cs typeface="Arial"/>
              </a:rPr>
              <a:t>annually through 2015, and </a:t>
            </a:r>
            <a:r>
              <a:rPr sz="950" b="1" dirty="0">
                <a:latin typeface="Arial"/>
                <a:cs typeface="Arial"/>
              </a:rPr>
              <a:t>2% </a:t>
            </a:r>
            <a:r>
              <a:rPr sz="950" b="1" spc="-10" dirty="0">
                <a:latin typeface="Arial"/>
                <a:cs typeface="Arial"/>
              </a:rPr>
              <a:t>annually from</a:t>
            </a:r>
            <a:r>
              <a:rPr sz="950" b="1" spc="50" dirty="0">
                <a:latin typeface="Arial"/>
                <a:cs typeface="Arial"/>
              </a:rPr>
              <a:t> </a:t>
            </a:r>
            <a:r>
              <a:rPr sz="950" b="1" spc="-10" dirty="0">
                <a:latin typeface="Arial"/>
                <a:cs typeface="Arial"/>
              </a:rPr>
              <a:t>2016-2020.</a:t>
            </a:r>
            <a:endParaRPr sz="950">
              <a:latin typeface="Arial"/>
              <a:cs typeface="Arial"/>
            </a:endParaRPr>
          </a:p>
          <a:p>
            <a:pPr>
              <a:lnSpc>
                <a:spcPct val="100000"/>
              </a:lnSpc>
              <a:spcBef>
                <a:spcPts val="40"/>
              </a:spcBef>
            </a:pPr>
            <a:endParaRPr sz="1400">
              <a:latin typeface="Times New Roman"/>
              <a:cs typeface="Times New Roman"/>
            </a:endParaRPr>
          </a:p>
          <a:p>
            <a:pPr marL="120014" marR="5080">
              <a:lnSpc>
                <a:spcPct val="142400"/>
              </a:lnSpc>
            </a:pPr>
            <a:r>
              <a:rPr sz="950" spc="-10" dirty="0">
                <a:latin typeface="Arial"/>
                <a:cs typeface="Arial"/>
              </a:rPr>
              <a:t>Tower prices have risen </a:t>
            </a:r>
            <a:r>
              <a:rPr sz="950" spc="-5" dirty="0">
                <a:latin typeface="Arial"/>
                <a:cs typeface="Arial"/>
              </a:rPr>
              <a:t>a </a:t>
            </a:r>
            <a:r>
              <a:rPr sz="950" spc="-10" dirty="0">
                <a:latin typeface="Arial"/>
                <a:cs typeface="Arial"/>
              </a:rPr>
              <a:t>net 24% since 2005 Q1. Similar </a:t>
            </a:r>
            <a:r>
              <a:rPr sz="950" spc="-5" dirty="0">
                <a:latin typeface="Arial"/>
                <a:cs typeface="Arial"/>
              </a:rPr>
              <a:t>to </a:t>
            </a:r>
            <a:r>
              <a:rPr sz="950" spc="-10" dirty="0">
                <a:latin typeface="Arial"/>
                <a:cs typeface="Arial"/>
              </a:rPr>
              <a:t>prices for </a:t>
            </a:r>
            <a:r>
              <a:rPr sz="950" spc="-5" dirty="0">
                <a:latin typeface="Arial"/>
                <a:cs typeface="Arial"/>
              </a:rPr>
              <a:t>Distillation </a:t>
            </a:r>
            <a:r>
              <a:rPr sz="950" spc="-10" dirty="0">
                <a:latin typeface="Arial"/>
                <a:cs typeface="Arial"/>
              </a:rPr>
              <a:t>Columns, Tower  prices depend mostly on costs for carbon steel, chrome steel, labor, and machinery. The major  difference is that Towers use more chrome steel compared </a:t>
            </a:r>
            <a:r>
              <a:rPr sz="950" spc="-5" dirty="0">
                <a:latin typeface="Arial"/>
                <a:cs typeface="Arial"/>
              </a:rPr>
              <a:t>to </a:t>
            </a:r>
            <a:r>
              <a:rPr sz="950" spc="-10" dirty="0">
                <a:latin typeface="Arial"/>
                <a:cs typeface="Arial"/>
              </a:rPr>
              <a:t>carbon steel, and chrome </a:t>
            </a:r>
            <a:r>
              <a:rPr sz="950" spc="-5" dirty="0">
                <a:latin typeface="Arial"/>
                <a:cs typeface="Arial"/>
              </a:rPr>
              <a:t>steel</a:t>
            </a:r>
            <a:r>
              <a:rPr sz="950" spc="165" dirty="0">
                <a:latin typeface="Arial"/>
                <a:cs typeface="Arial"/>
              </a:rPr>
              <a:t> </a:t>
            </a:r>
            <a:r>
              <a:rPr sz="950" spc="-10" dirty="0">
                <a:latin typeface="Arial"/>
                <a:cs typeface="Arial"/>
              </a:rPr>
              <a:t>prices</a:t>
            </a:r>
            <a:endParaRPr sz="950">
              <a:latin typeface="Arial"/>
              <a:cs typeface="Aria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41</a:t>
            </a:fld>
            <a:endParaRPr sz="1000">
              <a:latin typeface="Calibri"/>
              <a:cs typeface="Calibri"/>
            </a:endParaRPr>
          </a:p>
        </p:txBody>
      </p:sp>
      <p:sp>
        <p:nvSpPr>
          <p:cNvPr id="2" name="object 2"/>
          <p:cNvSpPr txBox="1"/>
          <p:nvPr/>
        </p:nvSpPr>
        <p:spPr>
          <a:xfrm>
            <a:off x="1284986" y="789658"/>
            <a:ext cx="522033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are somewhat more volatile. Carbon steel costs rose 27% over </a:t>
            </a:r>
            <a:r>
              <a:rPr sz="950" spc="-5" dirty="0">
                <a:latin typeface="Arial"/>
                <a:cs typeface="Arial"/>
              </a:rPr>
              <a:t>the </a:t>
            </a:r>
            <a:r>
              <a:rPr sz="950" spc="-10" dirty="0">
                <a:latin typeface="Arial"/>
                <a:cs typeface="Arial"/>
              </a:rPr>
              <a:t>same period, and chrome </a:t>
            </a:r>
            <a:r>
              <a:rPr sz="950" spc="-5" dirty="0">
                <a:latin typeface="Arial"/>
                <a:cs typeface="Arial"/>
              </a:rPr>
              <a:t>steel  </a:t>
            </a:r>
            <a:r>
              <a:rPr sz="950" spc="-10" dirty="0">
                <a:latin typeface="Arial"/>
                <a:cs typeface="Arial"/>
              </a:rPr>
              <a:t>costs 36%. Muting </a:t>
            </a:r>
            <a:r>
              <a:rPr sz="950" spc="-5" dirty="0">
                <a:latin typeface="Arial"/>
                <a:cs typeface="Arial"/>
              </a:rPr>
              <a:t>the </a:t>
            </a:r>
            <a:r>
              <a:rPr sz="950" spc="-10" dirty="0">
                <a:latin typeface="Arial"/>
                <a:cs typeface="Arial"/>
              </a:rPr>
              <a:t>impact of metals, machinery </a:t>
            </a:r>
            <a:r>
              <a:rPr sz="950" spc="-5" dirty="0">
                <a:latin typeface="Arial"/>
                <a:cs typeface="Arial"/>
              </a:rPr>
              <a:t>costs </a:t>
            </a:r>
            <a:r>
              <a:rPr sz="950" spc="-10" dirty="0">
                <a:latin typeface="Arial"/>
                <a:cs typeface="Arial"/>
              </a:rPr>
              <a:t>have only risen about 15%, while</a:t>
            </a:r>
            <a:r>
              <a:rPr sz="950" spc="200" dirty="0">
                <a:latin typeface="Arial"/>
                <a:cs typeface="Arial"/>
              </a:rPr>
              <a:t> </a:t>
            </a:r>
            <a:r>
              <a:rPr sz="950" spc="-5" dirty="0">
                <a:latin typeface="Arial"/>
                <a:cs typeface="Arial"/>
              </a:rPr>
              <a:t>US</a:t>
            </a:r>
            <a:endParaRPr sz="950">
              <a:latin typeface="Arial"/>
              <a:cs typeface="Arial"/>
            </a:endParaRPr>
          </a:p>
          <a:p>
            <a:pPr marL="12700" marR="130810">
              <a:lnSpc>
                <a:spcPct val="142100"/>
              </a:lnSpc>
            </a:pPr>
            <a:r>
              <a:rPr sz="950" spc="-10" dirty="0">
                <a:latin typeface="Arial"/>
                <a:cs typeface="Arial"/>
              </a:rPr>
              <a:t>production labor costs have actually fallen 2% </a:t>
            </a:r>
            <a:r>
              <a:rPr sz="950" spc="-5" dirty="0">
                <a:latin typeface="Arial"/>
                <a:cs typeface="Arial"/>
              </a:rPr>
              <a:t>since </a:t>
            </a:r>
            <a:r>
              <a:rPr sz="950" spc="-10" dirty="0">
                <a:latin typeface="Arial"/>
                <a:cs typeface="Arial"/>
              </a:rPr>
              <a:t>2005. Costs and prices both rose sharply in  2006 and 2007, but retrenched somewhat with the global</a:t>
            </a:r>
            <a:r>
              <a:rPr sz="950" spc="125" dirty="0">
                <a:latin typeface="Arial"/>
                <a:cs typeface="Arial"/>
              </a:rPr>
              <a:t> </a:t>
            </a:r>
            <a:r>
              <a:rPr sz="950" spc="-10" dirty="0">
                <a:latin typeface="Arial"/>
                <a:cs typeface="Arial"/>
              </a:rPr>
              <a:t>recession.</a:t>
            </a:r>
            <a:endParaRPr sz="950">
              <a:latin typeface="Arial"/>
              <a:cs typeface="Arial"/>
            </a:endParaRPr>
          </a:p>
        </p:txBody>
      </p:sp>
      <p:sp>
        <p:nvSpPr>
          <p:cNvPr id="3" name="object 3"/>
          <p:cNvSpPr txBox="1"/>
          <p:nvPr/>
        </p:nvSpPr>
        <p:spPr>
          <a:xfrm>
            <a:off x="1284986" y="1962699"/>
            <a:ext cx="5088890"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Prices were stable in 2012, as </a:t>
            </a:r>
            <a:r>
              <a:rPr sz="950" spc="-5" dirty="0">
                <a:latin typeface="Arial"/>
                <a:cs typeface="Arial"/>
              </a:rPr>
              <a:t>a </a:t>
            </a:r>
            <a:r>
              <a:rPr sz="950" spc="-15" dirty="0">
                <a:latin typeface="Arial"/>
                <a:cs typeface="Arial"/>
              </a:rPr>
              <a:t>6% </a:t>
            </a:r>
            <a:r>
              <a:rPr sz="950" spc="-10" dirty="0">
                <a:latin typeface="Arial"/>
                <a:cs typeface="Arial"/>
              </a:rPr>
              <a:t>drop in chrome steel prices canceled out slight increases in  costs </a:t>
            </a:r>
            <a:r>
              <a:rPr sz="950" spc="-5" dirty="0">
                <a:latin typeface="Arial"/>
                <a:cs typeface="Arial"/>
              </a:rPr>
              <a:t>for </a:t>
            </a:r>
            <a:r>
              <a:rPr sz="950" spc="-10" dirty="0">
                <a:latin typeface="Arial"/>
                <a:cs typeface="Arial"/>
              </a:rPr>
              <a:t>machinery and</a:t>
            </a:r>
            <a:r>
              <a:rPr sz="950" spc="-35" dirty="0">
                <a:latin typeface="Arial"/>
                <a:cs typeface="Arial"/>
              </a:rPr>
              <a:t> </a:t>
            </a:r>
            <a:r>
              <a:rPr sz="950" spc="-10" dirty="0">
                <a:latin typeface="Arial"/>
                <a:cs typeface="Arial"/>
              </a:rPr>
              <a:t>labor.</a:t>
            </a:r>
            <a:endParaRPr sz="950">
              <a:latin typeface="Arial"/>
              <a:cs typeface="Arial"/>
            </a:endParaRPr>
          </a:p>
        </p:txBody>
      </p:sp>
      <p:sp>
        <p:nvSpPr>
          <p:cNvPr id="4" name="object 4"/>
          <p:cNvSpPr txBox="1"/>
          <p:nvPr/>
        </p:nvSpPr>
        <p:spPr>
          <a:xfrm>
            <a:off x="1284986" y="2724977"/>
            <a:ext cx="512000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Global prices rose 1% in 2013 Q1, on average, despite </a:t>
            </a:r>
            <a:r>
              <a:rPr sz="950" spc="-5" dirty="0">
                <a:latin typeface="Arial"/>
                <a:cs typeface="Arial"/>
              </a:rPr>
              <a:t>a </a:t>
            </a:r>
            <a:r>
              <a:rPr sz="950" spc="-15" dirty="0">
                <a:latin typeface="Arial"/>
                <a:cs typeface="Arial"/>
              </a:rPr>
              <a:t>1% </a:t>
            </a:r>
            <a:r>
              <a:rPr sz="950" spc="-10" dirty="0">
                <a:latin typeface="Arial"/>
                <a:cs typeface="Arial"/>
              </a:rPr>
              <a:t>drop in the Americas (on another  decline for both carbon and chrome </a:t>
            </a:r>
            <a:r>
              <a:rPr sz="950" spc="-5" dirty="0">
                <a:latin typeface="Arial"/>
                <a:cs typeface="Arial"/>
              </a:rPr>
              <a:t>steel </a:t>
            </a:r>
            <a:r>
              <a:rPr sz="950" spc="-10" dirty="0">
                <a:latin typeface="Arial"/>
                <a:cs typeface="Arial"/>
              </a:rPr>
              <a:t>due to high inventories). Asian professional labor costs  (management and engineering), rose 3% driving </a:t>
            </a:r>
            <a:r>
              <a:rPr sz="950" spc="-5" dirty="0">
                <a:latin typeface="Arial"/>
                <a:cs typeface="Arial"/>
              </a:rPr>
              <a:t>the </a:t>
            </a:r>
            <a:r>
              <a:rPr sz="950" spc="-10" dirty="0">
                <a:latin typeface="Arial"/>
                <a:cs typeface="Arial"/>
              </a:rPr>
              <a:t>overall</a:t>
            </a:r>
            <a:r>
              <a:rPr sz="950" spc="85" dirty="0">
                <a:latin typeface="Arial"/>
                <a:cs typeface="Arial"/>
              </a:rPr>
              <a:t> </a:t>
            </a:r>
            <a:r>
              <a:rPr sz="950" spc="-10" dirty="0">
                <a:latin typeface="Arial"/>
                <a:cs typeface="Arial"/>
              </a:rPr>
              <a:t>increase.</a:t>
            </a:r>
            <a:endParaRPr sz="950">
              <a:latin typeface="Arial"/>
              <a:cs typeface="Arial"/>
            </a:endParaRPr>
          </a:p>
        </p:txBody>
      </p:sp>
      <p:sp>
        <p:nvSpPr>
          <p:cNvPr id="5" name="object 5"/>
          <p:cNvSpPr txBox="1"/>
          <p:nvPr/>
        </p:nvSpPr>
        <p:spPr>
          <a:xfrm>
            <a:off x="1284986" y="3692709"/>
            <a:ext cx="528701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Average prices will increase </a:t>
            </a:r>
            <a:r>
              <a:rPr sz="950" spc="-5" dirty="0">
                <a:latin typeface="Arial"/>
                <a:cs typeface="Arial"/>
              </a:rPr>
              <a:t>a total </a:t>
            </a:r>
            <a:r>
              <a:rPr sz="950" spc="-10" dirty="0">
                <a:latin typeface="Arial"/>
                <a:cs typeface="Arial"/>
              </a:rPr>
              <a:t>of 15.7% from 2013 Q1 to 2020 Q1. Asian prices will rise fastest  at 18%. Labor costs in China and India are rising 3-4% per year, which will combine with annual  carbon </a:t>
            </a:r>
            <a:r>
              <a:rPr sz="950" spc="-5" dirty="0">
                <a:latin typeface="Arial"/>
                <a:cs typeface="Arial"/>
              </a:rPr>
              <a:t>steel </a:t>
            </a:r>
            <a:r>
              <a:rPr sz="950" spc="-10" dirty="0">
                <a:latin typeface="Arial"/>
                <a:cs typeface="Arial"/>
              </a:rPr>
              <a:t>cost increases of </a:t>
            </a:r>
            <a:r>
              <a:rPr sz="950" spc="-15" dirty="0">
                <a:latin typeface="Arial"/>
                <a:cs typeface="Arial"/>
              </a:rPr>
              <a:t>4% </a:t>
            </a:r>
            <a:r>
              <a:rPr sz="950" spc="-10" dirty="0">
                <a:latin typeface="Arial"/>
                <a:cs typeface="Arial"/>
              </a:rPr>
              <a:t>to drive regional </a:t>
            </a:r>
            <a:r>
              <a:rPr sz="950" spc="-5" dirty="0">
                <a:latin typeface="Arial"/>
                <a:cs typeface="Arial"/>
              </a:rPr>
              <a:t>cost </a:t>
            </a:r>
            <a:r>
              <a:rPr sz="950" spc="-10" dirty="0">
                <a:latin typeface="Arial"/>
                <a:cs typeface="Arial"/>
              </a:rPr>
              <a:t>levels up 26% by 2020 Q1. The rest of the  price increase will be attributable </a:t>
            </a:r>
            <a:r>
              <a:rPr sz="950" spc="-5" dirty="0">
                <a:latin typeface="Arial"/>
                <a:cs typeface="Arial"/>
              </a:rPr>
              <a:t>to </a:t>
            </a:r>
            <a:r>
              <a:rPr sz="950" spc="-10" dirty="0">
                <a:latin typeface="Arial"/>
                <a:cs typeface="Arial"/>
              </a:rPr>
              <a:t>margin increases. </a:t>
            </a:r>
            <a:r>
              <a:rPr sz="950" spc="-5" dirty="0">
                <a:latin typeface="Arial"/>
                <a:cs typeface="Arial"/>
              </a:rPr>
              <a:t>In the </a:t>
            </a:r>
            <a:r>
              <a:rPr sz="950" spc="-10" dirty="0">
                <a:latin typeface="Arial"/>
                <a:cs typeface="Arial"/>
              </a:rPr>
              <a:t>Americas, prices will </a:t>
            </a:r>
            <a:r>
              <a:rPr sz="950" spc="-5" dirty="0">
                <a:latin typeface="Arial"/>
                <a:cs typeface="Arial"/>
              </a:rPr>
              <a:t>rise </a:t>
            </a:r>
            <a:r>
              <a:rPr sz="950" spc="-10" dirty="0">
                <a:latin typeface="Arial"/>
                <a:cs typeface="Arial"/>
              </a:rPr>
              <a:t>14%, </a:t>
            </a:r>
            <a:r>
              <a:rPr sz="950" spc="-5" dirty="0">
                <a:latin typeface="Arial"/>
                <a:cs typeface="Arial"/>
              </a:rPr>
              <a:t>on  </a:t>
            </a:r>
            <a:r>
              <a:rPr sz="950" spc="-10" dirty="0">
                <a:latin typeface="Arial"/>
                <a:cs typeface="Arial"/>
              </a:rPr>
              <a:t>underlying </a:t>
            </a:r>
            <a:r>
              <a:rPr sz="950" spc="-5" dirty="0">
                <a:latin typeface="Arial"/>
                <a:cs typeface="Arial"/>
              </a:rPr>
              <a:t>cost </a:t>
            </a:r>
            <a:r>
              <a:rPr sz="950" spc="-10" dirty="0">
                <a:latin typeface="Arial"/>
                <a:cs typeface="Arial"/>
              </a:rPr>
              <a:t>increases of 13%. Prices in EMEA will rise just 14%, on cost growth of</a:t>
            </a:r>
            <a:r>
              <a:rPr sz="950" spc="190" dirty="0">
                <a:latin typeface="Arial"/>
                <a:cs typeface="Arial"/>
              </a:rPr>
              <a:t> </a:t>
            </a:r>
            <a:r>
              <a:rPr sz="950" spc="-10" dirty="0">
                <a:latin typeface="Arial"/>
                <a:cs typeface="Arial"/>
              </a:rPr>
              <a:t>12%.</a:t>
            </a:r>
            <a:endParaRPr sz="950">
              <a:latin typeface="Arial"/>
              <a:cs typeface="Arial"/>
            </a:endParaRPr>
          </a:p>
        </p:txBody>
      </p:sp>
      <p:sp>
        <p:nvSpPr>
          <p:cNvPr id="6" name="object 6"/>
          <p:cNvSpPr txBox="1"/>
          <p:nvPr/>
        </p:nvSpPr>
        <p:spPr>
          <a:xfrm>
            <a:off x="1297686" y="5144261"/>
            <a:ext cx="4987925" cy="136525"/>
          </a:xfrm>
          <a:prstGeom prst="rect">
            <a:avLst/>
          </a:prstGeom>
          <a:solidFill>
            <a:srgbClr val="FFFF00"/>
          </a:solidFill>
        </p:spPr>
        <p:txBody>
          <a:bodyPr vert="horz" wrap="square" lIns="0" tIns="0" rIns="0" bIns="0" rtlCol="0">
            <a:spAutoFit/>
          </a:bodyPr>
          <a:lstStyle/>
          <a:p>
            <a:pPr>
              <a:lnSpc>
                <a:spcPts val="1060"/>
              </a:lnSpc>
            </a:pPr>
            <a:r>
              <a:rPr sz="950" spc="-10" dirty="0">
                <a:latin typeface="Arial"/>
                <a:cs typeface="Arial"/>
              </a:rPr>
              <a:t>Most of the price increases beyond cost growth will occur in 2016 and beyond, as</a:t>
            </a:r>
            <a:r>
              <a:rPr sz="950" spc="210" dirty="0">
                <a:latin typeface="Arial"/>
                <a:cs typeface="Arial"/>
              </a:rPr>
              <a:t> </a:t>
            </a:r>
            <a:r>
              <a:rPr sz="950" spc="-10" dirty="0">
                <a:latin typeface="Arial"/>
                <a:cs typeface="Arial"/>
              </a:rPr>
              <a:t>accelerating</a:t>
            </a:r>
            <a:endParaRPr sz="950">
              <a:latin typeface="Arial"/>
              <a:cs typeface="Arial"/>
            </a:endParaRPr>
          </a:p>
        </p:txBody>
      </p:sp>
      <p:sp>
        <p:nvSpPr>
          <p:cNvPr id="7" name="object 7"/>
          <p:cNvSpPr txBox="1"/>
          <p:nvPr/>
        </p:nvSpPr>
        <p:spPr>
          <a:xfrm>
            <a:off x="1297686" y="5350002"/>
            <a:ext cx="4940935" cy="137160"/>
          </a:xfrm>
          <a:prstGeom prst="rect">
            <a:avLst/>
          </a:prstGeom>
          <a:solidFill>
            <a:srgbClr val="FFFF00"/>
          </a:solidFill>
        </p:spPr>
        <p:txBody>
          <a:bodyPr vert="horz" wrap="square" lIns="0" tIns="0" rIns="0" bIns="0" rtlCol="0">
            <a:spAutoFit/>
          </a:bodyPr>
          <a:lstStyle/>
          <a:p>
            <a:pPr>
              <a:lnSpc>
                <a:spcPts val="1060"/>
              </a:lnSpc>
            </a:pPr>
            <a:r>
              <a:rPr sz="950" spc="-10" dirty="0">
                <a:latin typeface="Arial"/>
                <a:cs typeface="Arial"/>
              </a:rPr>
              <a:t>demand growth and higher capacity utilization rates give manufacturers the ability to</a:t>
            </a:r>
            <a:r>
              <a:rPr sz="950" spc="195" dirty="0">
                <a:latin typeface="Arial"/>
                <a:cs typeface="Arial"/>
              </a:rPr>
              <a:t> </a:t>
            </a:r>
            <a:r>
              <a:rPr sz="950" spc="-10" dirty="0">
                <a:latin typeface="Arial"/>
                <a:cs typeface="Arial"/>
              </a:rPr>
              <a:t>increase</a:t>
            </a:r>
            <a:endParaRPr sz="950">
              <a:latin typeface="Arial"/>
              <a:cs typeface="Arial"/>
            </a:endParaRPr>
          </a:p>
        </p:txBody>
      </p:sp>
      <p:sp>
        <p:nvSpPr>
          <p:cNvPr id="8" name="object 8"/>
          <p:cNvSpPr txBox="1"/>
          <p:nvPr/>
        </p:nvSpPr>
        <p:spPr>
          <a:xfrm>
            <a:off x="1297686" y="5555741"/>
            <a:ext cx="359410" cy="13716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profits.</a:t>
            </a:r>
            <a:endParaRPr sz="950">
              <a:latin typeface="Arial"/>
              <a:cs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7" y="4176586"/>
            <a:ext cx="526605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The reference unit </a:t>
            </a:r>
            <a:r>
              <a:rPr sz="950" spc="-5" dirty="0">
                <a:latin typeface="Arial"/>
                <a:cs typeface="Arial"/>
              </a:rPr>
              <a:t>for </a:t>
            </a:r>
            <a:r>
              <a:rPr sz="950" spc="-10" dirty="0">
                <a:latin typeface="Arial"/>
                <a:cs typeface="Arial"/>
              </a:rPr>
              <a:t>this category is </a:t>
            </a:r>
            <a:r>
              <a:rPr sz="950" spc="-5" dirty="0">
                <a:latin typeface="Arial"/>
                <a:cs typeface="Arial"/>
              </a:rPr>
              <a:t>a </a:t>
            </a:r>
            <a:r>
              <a:rPr sz="950" spc="-10" dirty="0">
                <a:latin typeface="Arial"/>
                <a:cs typeface="Arial"/>
              </a:rPr>
              <a:t>4’x40’ stripper tower, with valve trays, made of carbon steel  designed </a:t>
            </a:r>
            <a:r>
              <a:rPr sz="950" spc="-5" dirty="0">
                <a:latin typeface="Arial"/>
                <a:cs typeface="Arial"/>
              </a:rPr>
              <a:t>to </a:t>
            </a:r>
            <a:r>
              <a:rPr sz="950" spc="-10" dirty="0">
                <a:latin typeface="Arial"/>
                <a:cs typeface="Arial"/>
              </a:rPr>
              <a:t>operate from pressures of </a:t>
            </a:r>
            <a:r>
              <a:rPr sz="950" spc="-15" dirty="0">
                <a:latin typeface="Arial"/>
                <a:cs typeface="Arial"/>
              </a:rPr>
              <a:t>150 </a:t>
            </a:r>
            <a:r>
              <a:rPr sz="950" spc="-10" dirty="0">
                <a:latin typeface="Arial"/>
                <a:cs typeface="Arial"/>
              </a:rPr>
              <a:t>psi to full vacuum, at temperatures up </a:t>
            </a:r>
            <a:r>
              <a:rPr sz="950" spc="-5" dirty="0">
                <a:latin typeface="Arial"/>
                <a:cs typeface="Arial"/>
              </a:rPr>
              <a:t>to </a:t>
            </a:r>
            <a:r>
              <a:rPr sz="950" spc="-10" dirty="0">
                <a:latin typeface="Arial"/>
                <a:cs typeface="Arial"/>
              </a:rPr>
              <a:t>800° F. Using  US manufacturing costs as </a:t>
            </a:r>
            <a:r>
              <a:rPr sz="950" spc="-5" dirty="0">
                <a:latin typeface="Arial"/>
                <a:cs typeface="Arial"/>
              </a:rPr>
              <a:t>a </a:t>
            </a:r>
            <a:r>
              <a:rPr sz="950" spc="-10" dirty="0">
                <a:latin typeface="Arial"/>
                <a:cs typeface="Arial"/>
              </a:rPr>
              <a:t>benchmark, the reference unit would </a:t>
            </a:r>
            <a:r>
              <a:rPr sz="950" spc="-5" dirty="0">
                <a:latin typeface="Arial"/>
                <a:cs typeface="Arial"/>
              </a:rPr>
              <a:t>cost</a:t>
            </a:r>
            <a:r>
              <a:rPr sz="950" spc="114" dirty="0">
                <a:latin typeface="Arial"/>
                <a:cs typeface="Arial"/>
              </a:rPr>
              <a:t> </a:t>
            </a:r>
            <a:r>
              <a:rPr sz="950" spc="-10" dirty="0">
                <a:latin typeface="Arial"/>
                <a:cs typeface="Arial"/>
              </a:rPr>
              <a:t>$144k.</a:t>
            </a:r>
            <a:endParaRPr sz="950">
              <a:latin typeface="Arial"/>
              <a:cs typeface="Arial"/>
            </a:endParaRPr>
          </a:p>
        </p:txBody>
      </p:sp>
      <p:sp>
        <p:nvSpPr>
          <p:cNvPr id="3" name="object 3"/>
          <p:cNvSpPr txBox="1"/>
          <p:nvPr/>
        </p:nvSpPr>
        <p:spPr>
          <a:xfrm>
            <a:off x="1284997" y="5144463"/>
            <a:ext cx="5292725" cy="2075180"/>
          </a:xfrm>
          <a:prstGeom prst="rect">
            <a:avLst/>
          </a:prstGeom>
        </p:spPr>
        <p:txBody>
          <a:bodyPr vert="horz" wrap="square" lIns="0" tIns="0" rIns="0" bIns="0" rtlCol="0">
            <a:spAutoFit/>
          </a:bodyPr>
          <a:lstStyle/>
          <a:p>
            <a:pPr marL="12700" marR="126364">
              <a:lnSpc>
                <a:spcPct val="142100"/>
              </a:lnSpc>
            </a:pPr>
            <a:r>
              <a:rPr sz="950" spc="-10" dirty="0">
                <a:latin typeface="Arial"/>
                <a:cs typeface="Arial"/>
              </a:rPr>
              <a:t>Cost component weightings and regional differences </a:t>
            </a:r>
            <a:r>
              <a:rPr sz="950" spc="-5" dirty="0">
                <a:latin typeface="Arial"/>
                <a:cs typeface="Arial"/>
              </a:rPr>
              <a:t>match </a:t>
            </a:r>
            <a:r>
              <a:rPr sz="950" spc="-10" dirty="0">
                <a:latin typeface="Arial"/>
                <a:cs typeface="Arial"/>
              </a:rPr>
              <a:t>those for Distillation Columns closely.  Japan, Western Europe, and the US are the highest-cost regions on </a:t>
            </a:r>
            <a:r>
              <a:rPr sz="950" spc="-5" dirty="0">
                <a:latin typeface="Arial"/>
                <a:cs typeface="Arial"/>
              </a:rPr>
              <a:t>a </a:t>
            </a:r>
            <a:r>
              <a:rPr sz="950" spc="-10" dirty="0">
                <a:latin typeface="Arial"/>
                <a:cs typeface="Arial"/>
              </a:rPr>
              <a:t>combination of high</a:t>
            </a:r>
            <a:r>
              <a:rPr sz="950" spc="200" dirty="0">
                <a:latin typeface="Arial"/>
                <a:cs typeface="Arial"/>
              </a:rPr>
              <a:t> </a:t>
            </a:r>
            <a:r>
              <a:rPr sz="950" spc="-10" dirty="0">
                <a:latin typeface="Arial"/>
                <a:cs typeface="Arial"/>
              </a:rPr>
              <a:t>labor</a:t>
            </a:r>
            <a:endParaRPr sz="950">
              <a:latin typeface="Arial"/>
              <a:cs typeface="Arial"/>
            </a:endParaRPr>
          </a:p>
          <a:p>
            <a:pPr marL="12700" marR="5080">
              <a:lnSpc>
                <a:spcPct val="142300"/>
              </a:lnSpc>
            </a:pPr>
            <a:r>
              <a:rPr sz="950" spc="-10" dirty="0">
                <a:latin typeface="Arial"/>
                <a:cs typeface="Arial"/>
              </a:rPr>
              <a:t>and power </a:t>
            </a:r>
            <a:r>
              <a:rPr sz="950" spc="-5" dirty="0">
                <a:latin typeface="Arial"/>
                <a:cs typeface="Arial"/>
              </a:rPr>
              <a:t>costs, </a:t>
            </a:r>
            <a:r>
              <a:rPr sz="950" spc="-10" dirty="0">
                <a:latin typeface="Arial"/>
                <a:cs typeface="Arial"/>
              </a:rPr>
              <a:t>and somewhat higher costs for steel. As </a:t>
            </a:r>
            <a:r>
              <a:rPr sz="950" spc="-5" dirty="0">
                <a:latin typeface="Arial"/>
                <a:cs typeface="Arial"/>
              </a:rPr>
              <a:t>a </a:t>
            </a:r>
            <a:r>
              <a:rPr sz="950" spc="-10" dirty="0">
                <a:latin typeface="Arial"/>
                <a:cs typeface="Arial"/>
              </a:rPr>
              <a:t>result, the benchmark unit, which  would cost $144k in the </a:t>
            </a:r>
            <a:r>
              <a:rPr sz="950" spc="-5" dirty="0">
                <a:latin typeface="Arial"/>
                <a:cs typeface="Arial"/>
              </a:rPr>
              <a:t>US, </a:t>
            </a:r>
            <a:r>
              <a:rPr sz="950" spc="-10" dirty="0">
                <a:latin typeface="Arial"/>
                <a:cs typeface="Arial"/>
              </a:rPr>
              <a:t>would cost $157k from Japan, and $146k from Europe. Production  costs are lowest in Asia, by </a:t>
            </a:r>
            <a:r>
              <a:rPr sz="950" spc="-5" dirty="0">
                <a:latin typeface="Arial"/>
                <a:cs typeface="Arial"/>
              </a:rPr>
              <a:t>a </a:t>
            </a:r>
            <a:r>
              <a:rPr sz="950" spc="-10" dirty="0">
                <a:latin typeface="Arial"/>
                <a:cs typeface="Arial"/>
              </a:rPr>
              <a:t>substantial margin, where low labor and steel costs keep overall price  levels in Southeast Asia at index levels of 82. Labor costs are low, even compared </a:t>
            </a:r>
            <a:r>
              <a:rPr sz="950" spc="-5" dirty="0">
                <a:latin typeface="Arial"/>
                <a:cs typeface="Arial"/>
              </a:rPr>
              <a:t>to </a:t>
            </a:r>
            <a:r>
              <a:rPr sz="950" spc="-10" dirty="0">
                <a:latin typeface="Arial"/>
                <a:cs typeface="Arial"/>
              </a:rPr>
              <a:t>China and  India, and comparatively </a:t>
            </a:r>
            <a:r>
              <a:rPr sz="950" spc="-5" dirty="0">
                <a:latin typeface="Arial"/>
                <a:cs typeface="Arial"/>
              </a:rPr>
              <a:t>little </a:t>
            </a:r>
            <a:r>
              <a:rPr sz="950" spc="-10" dirty="0">
                <a:latin typeface="Arial"/>
                <a:cs typeface="Arial"/>
              </a:rPr>
              <a:t>competing demand from heavy equipment manufacturers for steel  </a:t>
            </a:r>
            <a:r>
              <a:rPr sz="950" spc="-5" dirty="0">
                <a:latin typeface="Arial"/>
                <a:cs typeface="Arial"/>
              </a:rPr>
              <a:t>produced by </a:t>
            </a:r>
            <a:r>
              <a:rPr sz="950" spc="-10" dirty="0">
                <a:latin typeface="Arial"/>
                <a:cs typeface="Arial"/>
              </a:rPr>
              <a:t>regional </a:t>
            </a:r>
            <a:r>
              <a:rPr sz="950" spc="-5" dirty="0">
                <a:latin typeface="Arial"/>
                <a:cs typeface="Arial"/>
              </a:rPr>
              <a:t>mills contributes to </a:t>
            </a:r>
            <a:r>
              <a:rPr sz="950" spc="-10" dirty="0">
                <a:latin typeface="Arial"/>
                <a:cs typeface="Arial"/>
              </a:rPr>
              <a:t>lower metal </a:t>
            </a:r>
            <a:r>
              <a:rPr sz="950" spc="-5" dirty="0">
                <a:latin typeface="Arial"/>
                <a:cs typeface="Arial"/>
              </a:rPr>
              <a:t>costs. </a:t>
            </a:r>
            <a:r>
              <a:rPr sz="950" spc="-10" dirty="0">
                <a:latin typeface="Arial"/>
                <a:cs typeface="Arial"/>
              </a:rPr>
              <a:t>Price levels in India and China are </a:t>
            </a:r>
            <a:r>
              <a:rPr sz="950" spc="-5" dirty="0">
                <a:latin typeface="Arial"/>
                <a:cs typeface="Arial"/>
              </a:rPr>
              <a:t>the  </a:t>
            </a:r>
            <a:r>
              <a:rPr sz="950" spc="-10" dirty="0">
                <a:latin typeface="Arial"/>
                <a:cs typeface="Arial"/>
              </a:rPr>
              <a:t>next lowest, at index levels of 86 and 87. As </a:t>
            </a:r>
            <a:r>
              <a:rPr sz="950" spc="-5" dirty="0">
                <a:latin typeface="Arial"/>
                <a:cs typeface="Arial"/>
              </a:rPr>
              <a:t>a </a:t>
            </a:r>
            <a:r>
              <a:rPr sz="950" spc="-10" dirty="0">
                <a:latin typeface="Arial"/>
                <a:cs typeface="Arial"/>
              </a:rPr>
              <a:t>result, </a:t>
            </a:r>
            <a:r>
              <a:rPr sz="950" spc="-5" dirty="0">
                <a:latin typeface="Arial"/>
                <a:cs typeface="Arial"/>
              </a:rPr>
              <a:t>a </a:t>
            </a:r>
            <a:r>
              <a:rPr sz="950" spc="-10" dirty="0">
                <a:latin typeface="Arial"/>
                <a:cs typeface="Arial"/>
              </a:rPr>
              <a:t>tower that would </a:t>
            </a:r>
            <a:r>
              <a:rPr sz="950" spc="-5" dirty="0">
                <a:latin typeface="Arial"/>
                <a:cs typeface="Arial"/>
              </a:rPr>
              <a:t>cost </a:t>
            </a:r>
            <a:r>
              <a:rPr sz="950" spc="-10" dirty="0">
                <a:latin typeface="Arial"/>
                <a:cs typeface="Arial"/>
              </a:rPr>
              <a:t>$144k in the US would  </a:t>
            </a:r>
            <a:r>
              <a:rPr sz="950" spc="-5" dirty="0">
                <a:latin typeface="Arial"/>
                <a:cs typeface="Arial"/>
              </a:rPr>
              <a:t>cost </a:t>
            </a:r>
            <a:r>
              <a:rPr sz="950" spc="-10" dirty="0">
                <a:latin typeface="Arial"/>
                <a:cs typeface="Arial"/>
              </a:rPr>
              <a:t>only about $125k in either</a:t>
            </a:r>
            <a:r>
              <a:rPr sz="950" spc="5" dirty="0">
                <a:latin typeface="Arial"/>
                <a:cs typeface="Arial"/>
              </a:rPr>
              <a:t> </a:t>
            </a:r>
            <a:r>
              <a:rPr sz="950" spc="-10" dirty="0">
                <a:latin typeface="Arial"/>
                <a:cs typeface="Arial"/>
              </a:rPr>
              <a:t>country.</a:t>
            </a:r>
            <a:endParaRPr sz="950">
              <a:latin typeface="Arial"/>
              <a:cs typeface="Arial"/>
            </a:endParaRPr>
          </a:p>
        </p:txBody>
      </p:sp>
      <p:sp>
        <p:nvSpPr>
          <p:cNvPr id="4" name="object 4"/>
          <p:cNvSpPr/>
          <p:nvPr/>
        </p:nvSpPr>
        <p:spPr>
          <a:xfrm>
            <a:off x="2589657" y="1283208"/>
            <a:ext cx="0" cy="2176780"/>
          </a:xfrm>
          <a:custGeom>
            <a:avLst/>
            <a:gdLst/>
            <a:ahLst/>
            <a:cxnLst/>
            <a:rect l="l" t="t" r="r" b="b"/>
            <a:pathLst>
              <a:path h="2176779">
                <a:moveTo>
                  <a:pt x="0" y="0"/>
                </a:moveTo>
                <a:lnTo>
                  <a:pt x="0" y="2176272"/>
                </a:lnTo>
              </a:path>
            </a:pathLst>
          </a:custGeom>
          <a:ln w="8381">
            <a:solidFill>
              <a:srgbClr val="858585"/>
            </a:solidFill>
          </a:ln>
        </p:spPr>
        <p:txBody>
          <a:bodyPr wrap="square" lIns="0" tIns="0" rIns="0" bIns="0" rtlCol="0"/>
          <a:lstStyle/>
          <a:p>
            <a:endParaRPr/>
          </a:p>
        </p:txBody>
      </p:sp>
      <p:sp>
        <p:nvSpPr>
          <p:cNvPr id="5" name="object 5"/>
          <p:cNvSpPr/>
          <p:nvPr/>
        </p:nvSpPr>
        <p:spPr>
          <a:xfrm>
            <a:off x="2551176" y="3420998"/>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6" name="object 6"/>
          <p:cNvSpPr/>
          <p:nvPr/>
        </p:nvSpPr>
        <p:spPr>
          <a:xfrm>
            <a:off x="2551176" y="3208400"/>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7" name="object 7"/>
          <p:cNvSpPr/>
          <p:nvPr/>
        </p:nvSpPr>
        <p:spPr>
          <a:xfrm>
            <a:off x="2551176" y="2993516"/>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8" name="object 8"/>
          <p:cNvSpPr/>
          <p:nvPr/>
        </p:nvSpPr>
        <p:spPr>
          <a:xfrm>
            <a:off x="2551176" y="2780538"/>
            <a:ext cx="38100" cy="0"/>
          </a:xfrm>
          <a:custGeom>
            <a:avLst/>
            <a:gdLst/>
            <a:ahLst/>
            <a:cxnLst/>
            <a:rect l="l" t="t" r="r" b="b"/>
            <a:pathLst>
              <a:path w="38100">
                <a:moveTo>
                  <a:pt x="0" y="0"/>
                </a:moveTo>
                <a:lnTo>
                  <a:pt x="38100" y="0"/>
                </a:lnTo>
              </a:path>
            </a:pathLst>
          </a:custGeom>
          <a:ln w="9144">
            <a:solidFill>
              <a:srgbClr val="858585"/>
            </a:solidFill>
          </a:ln>
        </p:spPr>
        <p:txBody>
          <a:bodyPr wrap="square" lIns="0" tIns="0" rIns="0" bIns="0" rtlCol="0"/>
          <a:lstStyle/>
          <a:p>
            <a:endParaRPr/>
          </a:p>
        </p:txBody>
      </p:sp>
      <p:sp>
        <p:nvSpPr>
          <p:cNvPr id="9" name="object 9"/>
          <p:cNvSpPr/>
          <p:nvPr/>
        </p:nvSpPr>
        <p:spPr>
          <a:xfrm>
            <a:off x="2551176" y="2566035"/>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0" name="object 10"/>
          <p:cNvSpPr/>
          <p:nvPr/>
        </p:nvSpPr>
        <p:spPr>
          <a:xfrm>
            <a:off x="2551176" y="2353056"/>
            <a:ext cx="38100" cy="0"/>
          </a:xfrm>
          <a:custGeom>
            <a:avLst/>
            <a:gdLst/>
            <a:ahLst/>
            <a:cxnLst/>
            <a:rect l="l" t="t" r="r" b="b"/>
            <a:pathLst>
              <a:path w="38100">
                <a:moveTo>
                  <a:pt x="0" y="0"/>
                </a:moveTo>
                <a:lnTo>
                  <a:pt x="38100" y="0"/>
                </a:lnTo>
              </a:path>
            </a:pathLst>
          </a:custGeom>
          <a:ln w="9144">
            <a:solidFill>
              <a:srgbClr val="858585"/>
            </a:solidFill>
          </a:ln>
        </p:spPr>
        <p:txBody>
          <a:bodyPr wrap="square" lIns="0" tIns="0" rIns="0" bIns="0" rtlCol="0"/>
          <a:lstStyle/>
          <a:p>
            <a:endParaRPr/>
          </a:p>
        </p:txBody>
      </p:sp>
      <p:sp>
        <p:nvSpPr>
          <p:cNvPr id="11" name="object 11"/>
          <p:cNvSpPr/>
          <p:nvPr/>
        </p:nvSpPr>
        <p:spPr>
          <a:xfrm>
            <a:off x="2551176" y="2138552"/>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12" name="object 12"/>
          <p:cNvSpPr/>
          <p:nvPr/>
        </p:nvSpPr>
        <p:spPr>
          <a:xfrm>
            <a:off x="2551176" y="1925573"/>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13" name="object 13"/>
          <p:cNvSpPr/>
          <p:nvPr/>
        </p:nvSpPr>
        <p:spPr>
          <a:xfrm>
            <a:off x="2551176" y="1711070"/>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14" name="object 14"/>
          <p:cNvSpPr/>
          <p:nvPr/>
        </p:nvSpPr>
        <p:spPr>
          <a:xfrm>
            <a:off x="2551176" y="1497711"/>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5" name="object 15"/>
          <p:cNvSpPr/>
          <p:nvPr/>
        </p:nvSpPr>
        <p:spPr>
          <a:xfrm>
            <a:off x="2551176" y="1283589"/>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6" name="object 16"/>
          <p:cNvSpPr/>
          <p:nvPr/>
        </p:nvSpPr>
        <p:spPr>
          <a:xfrm>
            <a:off x="2589276" y="3420999"/>
            <a:ext cx="3152775" cy="0"/>
          </a:xfrm>
          <a:custGeom>
            <a:avLst/>
            <a:gdLst/>
            <a:ahLst/>
            <a:cxnLst/>
            <a:rect l="l" t="t" r="r" b="b"/>
            <a:pathLst>
              <a:path w="3152775">
                <a:moveTo>
                  <a:pt x="0" y="0"/>
                </a:moveTo>
                <a:lnTo>
                  <a:pt x="3152394" y="0"/>
                </a:lnTo>
              </a:path>
            </a:pathLst>
          </a:custGeom>
          <a:ln w="8381">
            <a:solidFill>
              <a:srgbClr val="858585"/>
            </a:solidFill>
          </a:ln>
        </p:spPr>
        <p:txBody>
          <a:bodyPr wrap="square" lIns="0" tIns="0" rIns="0" bIns="0" rtlCol="0"/>
          <a:lstStyle/>
          <a:p>
            <a:endParaRPr/>
          </a:p>
        </p:txBody>
      </p:sp>
      <p:sp>
        <p:nvSpPr>
          <p:cNvPr id="17" name="object 17"/>
          <p:cNvSpPr/>
          <p:nvPr/>
        </p:nvSpPr>
        <p:spPr>
          <a:xfrm>
            <a:off x="2759964" y="3440429"/>
            <a:ext cx="9525" cy="0"/>
          </a:xfrm>
          <a:custGeom>
            <a:avLst/>
            <a:gdLst/>
            <a:ahLst/>
            <a:cxnLst/>
            <a:rect l="l" t="t" r="r" b="b"/>
            <a:pathLst>
              <a:path w="9525">
                <a:moveTo>
                  <a:pt x="0" y="0"/>
                </a:moveTo>
                <a:lnTo>
                  <a:pt x="9143" y="0"/>
                </a:lnTo>
              </a:path>
            </a:pathLst>
          </a:custGeom>
          <a:ln w="38100">
            <a:solidFill>
              <a:srgbClr val="858585"/>
            </a:solidFill>
          </a:ln>
        </p:spPr>
        <p:txBody>
          <a:bodyPr wrap="square" lIns="0" tIns="0" rIns="0" bIns="0" rtlCol="0"/>
          <a:lstStyle/>
          <a:p>
            <a:endParaRPr/>
          </a:p>
        </p:txBody>
      </p:sp>
      <p:sp>
        <p:nvSpPr>
          <p:cNvPr id="18" name="object 18"/>
          <p:cNvSpPr/>
          <p:nvPr/>
        </p:nvSpPr>
        <p:spPr>
          <a:xfrm>
            <a:off x="2935223"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19" name="object 19"/>
          <p:cNvSpPr/>
          <p:nvPr/>
        </p:nvSpPr>
        <p:spPr>
          <a:xfrm>
            <a:off x="3109722" y="3440429"/>
            <a:ext cx="9525" cy="0"/>
          </a:xfrm>
          <a:custGeom>
            <a:avLst/>
            <a:gdLst/>
            <a:ahLst/>
            <a:cxnLst/>
            <a:rect l="l" t="t" r="r" b="b"/>
            <a:pathLst>
              <a:path w="9525">
                <a:moveTo>
                  <a:pt x="0" y="0"/>
                </a:moveTo>
                <a:lnTo>
                  <a:pt x="9143" y="0"/>
                </a:lnTo>
              </a:path>
            </a:pathLst>
          </a:custGeom>
          <a:ln w="38100">
            <a:solidFill>
              <a:srgbClr val="858585"/>
            </a:solidFill>
          </a:ln>
        </p:spPr>
        <p:txBody>
          <a:bodyPr wrap="square" lIns="0" tIns="0" rIns="0" bIns="0" rtlCol="0"/>
          <a:lstStyle/>
          <a:p>
            <a:endParaRPr/>
          </a:p>
        </p:txBody>
      </p:sp>
      <p:sp>
        <p:nvSpPr>
          <p:cNvPr id="20" name="object 20"/>
          <p:cNvSpPr/>
          <p:nvPr/>
        </p:nvSpPr>
        <p:spPr>
          <a:xfrm>
            <a:off x="3284982"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1" name="object 21"/>
          <p:cNvSpPr/>
          <p:nvPr/>
        </p:nvSpPr>
        <p:spPr>
          <a:xfrm>
            <a:off x="3461003"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2" name="object 22"/>
          <p:cNvSpPr/>
          <p:nvPr/>
        </p:nvSpPr>
        <p:spPr>
          <a:xfrm>
            <a:off x="3636264"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3" name="object 23"/>
          <p:cNvSpPr/>
          <p:nvPr/>
        </p:nvSpPr>
        <p:spPr>
          <a:xfrm>
            <a:off x="3811523"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4" name="object 24"/>
          <p:cNvSpPr/>
          <p:nvPr/>
        </p:nvSpPr>
        <p:spPr>
          <a:xfrm>
            <a:off x="3986021"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25" name="object 25"/>
          <p:cNvSpPr/>
          <p:nvPr/>
        </p:nvSpPr>
        <p:spPr>
          <a:xfrm>
            <a:off x="4161282"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6" name="object 26"/>
          <p:cNvSpPr/>
          <p:nvPr/>
        </p:nvSpPr>
        <p:spPr>
          <a:xfrm>
            <a:off x="4335779"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7" name="object 27"/>
          <p:cNvSpPr/>
          <p:nvPr/>
        </p:nvSpPr>
        <p:spPr>
          <a:xfrm>
            <a:off x="4511040"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8" name="object 28"/>
          <p:cNvSpPr/>
          <p:nvPr/>
        </p:nvSpPr>
        <p:spPr>
          <a:xfrm>
            <a:off x="4687061"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9" name="object 29"/>
          <p:cNvSpPr/>
          <p:nvPr/>
        </p:nvSpPr>
        <p:spPr>
          <a:xfrm>
            <a:off x="4862321"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30" name="object 30"/>
          <p:cNvSpPr/>
          <p:nvPr/>
        </p:nvSpPr>
        <p:spPr>
          <a:xfrm>
            <a:off x="5037582"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31" name="object 31"/>
          <p:cNvSpPr/>
          <p:nvPr/>
        </p:nvSpPr>
        <p:spPr>
          <a:xfrm>
            <a:off x="5212079"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32" name="object 32"/>
          <p:cNvSpPr/>
          <p:nvPr/>
        </p:nvSpPr>
        <p:spPr>
          <a:xfrm>
            <a:off x="5387340"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33" name="object 33"/>
          <p:cNvSpPr/>
          <p:nvPr/>
        </p:nvSpPr>
        <p:spPr>
          <a:xfrm>
            <a:off x="5561838"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34" name="object 34"/>
          <p:cNvSpPr/>
          <p:nvPr/>
        </p:nvSpPr>
        <p:spPr>
          <a:xfrm>
            <a:off x="5737097"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35" name="object 35"/>
          <p:cNvSpPr/>
          <p:nvPr/>
        </p:nvSpPr>
        <p:spPr>
          <a:xfrm>
            <a:off x="3012185" y="1985772"/>
            <a:ext cx="2655570" cy="788035"/>
          </a:xfrm>
          <a:custGeom>
            <a:avLst/>
            <a:gdLst/>
            <a:ahLst/>
            <a:cxnLst/>
            <a:rect l="l" t="t" r="r" b="b"/>
            <a:pathLst>
              <a:path w="2655570" h="788035">
                <a:moveTo>
                  <a:pt x="64770" y="740664"/>
                </a:moveTo>
                <a:lnTo>
                  <a:pt x="57912" y="742950"/>
                </a:lnTo>
                <a:lnTo>
                  <a:pt x="9906" y="761238"/>
                </a:lnTo>
                <a:lnTo>
                  <a:pt x="3048" y="764286"/>
                </a:lnTo>
                <a:lnTo>
                  <a:pt x="0" y="771144"/>
                </a:lnTo>
                <a:lnTo>
                  <a:pt x="2286" y="778002"/>
                </a:lnTo>
                <a:lnTo>
                  <a:pt x="5334" y="784860"/>
                </a:lnTo>
                <a:lnTo>
                  <a:pt x="12954" y="787908"/>
                </a:lnTo>
                <a:lnTo>
                  <a:pt x="19050" y="785622"/>
                </a:lnTo>
                <a:lnTo>
                  <a:pt x="67818" y="766572"/>
                </a:lnTo>
                <a:lnTo>
                  <a:pt x="73914" y="764286"/>
                </a:lnTo>
                <a:lnTo>
                  <a:pt x="77724" y="756666"/>
                </a:lnTo>
                <a:lnTo>
                  <a:pt x="74676" y="750570"/>
                </a:lnTo>
                <a:lnTo>
                  <a:pt x="72390" y="743712"/>
                </a:lnTo>
                <a:lnTo>
                  <a:pt x="64770" y="740664"/>
                </a:lnTo>
                <a:close/>
              </a:path>
              <a:path w="2655570" h="788035">
                <a:moveTo>
                  <a:pt x="161544" y="703326"/>
                </a:moveTo>
                <a:lnTo>
                  <a:pt x="154686" y="705612"/>
                </a:lnTo>
                <a:lnTo>
                  <a:pt x="106680" y="724662"/>
                </a:lnTo>
                <a:lnTo>
                  <a:pt x="99822" y="726948"/>
                </a:lnTo>
                <a:lnTo>
                  <a:pt x="96774" y="734568"/>
                </a:lnTo>
                <a:lnTo>
                  <a:pt x="99060" y="740664"/>
                </a:lnTo>
                <a:lnTo>
                  <a:pt x="101346" y="747522"/>
                </a:lnTo>
                <a:lnTo>
                  <a:pt x="108966" y="751332"/>
                </a:lnTo>
                <a:lnTo>
                  <a:pt x="115824" y="748284"/>
                </a:lnTo>
                <a:lnTo>
                  <a:pt x="163830" y="729996"/>
                </a:lnTo>
                <a:lnTo>
                  <a:pt x="170688" y="727710"/>
                </a:lnTo>
                <a:lnTo>
                  <a:pt x="173736" y="720090"/>
                </a:lnTo>
                <a:lnTo>
                  <a:pt x="171450" y="713232"/>
                </a:lnTo>
                <a:lnTo>
                  <a:pt x="168402" y="706374"/>
                </a:lnTo>
                <a:lnTo>
                  <a:pt x="161544" y="703326"/>
                </a:lnTo>
                <a:close/>
              </a:path>
              <a:path w="2655570" h="788035">
                <a:moveTo>
                  <a:pt x="242316" y="647700"/>
                </a:moveTo>
                <a:lnTo>
                  <a:pt x="236982" y="652272"/>
                </a:lnTo>
                <a:lnTo>
                  <a:pt x="196596" y="684276"/>
                </a:lnTo>
                <a:lnTo>
                  <a:pt x="191262" y="688848"/>
                </a:lnTo>
                <a:lnTo>
                  <a:pt x="189738" y="697230"/>
                </a:lnTo>
                <a:lnTo>
                  <a:pt x="198882" y="707898"/>
                </a:lnTo>
                <a:lnTo>
                  <a:pt x="207264" y="708660"/>
                </a:lnTo>
                <a:lnTo>
                  <a:pt x="212598" y="704850"/>
                </a:lnTo>
                <a:lnTo>
                  <a:pt x="252984" y="672846"/>
                </a:lnTo>
                <a:lnTo>
                  <a:pt x="258318" y="668274"/>
                </a:lnTo>
                <a:lnTo>
                  <a:pt x="259842" y="659892"/>
                </a:lnTo>
                <a:lnTo>
                  <a:pt x="250698" y="649224"/>
                </a:lnTo>
                <a:lnTo>
                  <a:pt x="242316" y="647700"/>
                </a:lnTo>
                <a:close/>
              </a:path>
              <a:path w="2655570" h="788035">
                <a:moveTo>
                  <a:pt x="323850" y="584454"/>
                </a:moveTo>
                <a:lnTo>
                  <a:pt x="318516" y="589026"/>
                </a:lnTo>
                <a:lnTo>
                  <a:pt x="277368" y="620268"/>
                </a:lnTo>
                <a:lnTo>
                  <a:pt x="272034" y="624840"/>
                </a:lnTo>
                <a:lnTo>
                  <a:pt x="271272" y="633222"/>
                </a:lnTo>
                <a:lnTo>
                  <a:pt x="275844" y="638556"/>
                </a:lnTo>
                <a:lnTo>
                  <a:pt x="279654" y="643890"/>
                </a:lnTo>
                <a:lnTo>
                  <a:pt x="288036" y="645414"/>
                </a:lnTo>
                <a:lnTo>
                  <a:pt x="293370" y="640842"/>
                </a:lnTo>
                <a:lnTo>
                  <a:pt x="334518" y="608838"/>
                </a:lnTo>
                <a:lnTo>
                  <a:pt x="339852" y="604266"/>
                </a:lnTo>
                <a:lnTo>
                  <a:pt x="340614" y="596646"/>
                </a:lnTo>
                <a:lnTo>
                  <a:pt x="336042" y="590550"/>
                </a:lnTo>
                <a:lnTo>
                  <a:pt x="332232" y="585216"/>
                </a:lnTo>
                <a:lnTo>
                  <a:pt x="323850" y="584454"/>
                </a:lnTo>
                <a:close/>
              </a:path>
              <a:path w="2655570" h="788035">
                <a:moveTo>
                  <a:pt x="406146" y="521970"/>
                </a:moveTo>
                <a:lnTo>
                  <a:pt x="400050" y="525780"/>
                </a:lnTo>
                <a:lnTo>
                  <a:pt x="358902" y="557022"/>
                </a:lnTo>
                <a:lnTo>
                  <a:pt x="353568" y="560832"/>
                </a:lnTo>
                <a:lnTo>
                  <a:pt x="352044" y="569214"/>
                </a:lnTo>
                <a:lnTo>
                  <a:pt x="356616" y="574548"/>
                </a:lnTo>
                <a:lnTo>
                  <a:pt x="360426" y="580644"/>
                </a:lnTo>
                <a:lnTo>
                  <a:pt x="368808" y="581406"/>
                </a:lnTo>
                <a:lnTo>
                  <a:pt x="374142" y="577596"/>
                </a:lnTo>
                <a:lnTo>
                  <a:pt x="416052" y="546354"/>
                </a:lnTo>
                <a:lnTo>
                  <a:pt x="421386" y="542544"/>
                </a:lnTo>
                <a:lnTo>
                  <a:pt x="422910" y="534162"/>
                </a:lnTo>
                <a:lnTo>
                  <a:pt x="418338" y="528828"/>
                </a:lnTo>
                <a:lnTo>
                  <a:pt x="414528" y="522732"/>
                </a:lnTo>
                <a:lnTo>
                  <a:pt x="406146" y="521970"/>
                </a:lnTo>
                <a:close/>
              </a:path>
              <a:path w="2655570" h="788035">
                <a:moveTo>
                  <a:pt x="489204" y="460248"/>
                </a:moveTo>
                <a:lnTo>
                  <a:pt x="483108" y="464058"/>
                </a:lnTo>
                <a:lnTo>
                  <a:pt x="441960" y="495300"/>
                </a:lnTo>
                <a:lnTo>
                  <a:pt x="435864" y="499110"/>
                </a:lnTo>
                <a:lnTo>
                  <a:pt x="435102" y="507492"/>
                </a:lnTo>
                <a:lnTo>
                  <a:pt x="438912" y="512826"/>
                </a:lnTo>
                <a:lnTo>
                  <a:pt x="443484" y="518922"/>
                </a:lnTo>
                <a:lnTo>
                  <a:pt x="451104" y="519684"/>
                </a:lnTo>
                <a:lnTo>
                  <a:pt x="457200" y="515874"/>
                </a:lnTo>
                <a:lnTo>
                  <a:pt x="498348" y="484632"/>
                </a:lnTo>
                <a:lnTo>
                  <a:pt x="504444" y="480822"/>
                </a:lnTo>
                <a:lnTo>
                  <a:pt x="505206" y="472440"/>
                </a:lnTo>
                <a:lnTo>
                  <a:pt x="501396" y="467106"/>
                </a:lnTo>
                <a:lnTo>
                  <a:pt x="496824" y="461010"/>
                </a:lnTo>
                <a:lnTo>
                  <a:pt x="489204" y="460248"/>
                </a:lnTo>
                <a:close/>
              </a:path>
              <a:path w="2655570" h="788035">
                <a:moveTo>
                  <a:pt x="541020" y="424434"/>
                </a:moveTo>
                <a:lnTo>
                  <a:pt x="538734" y="424434"/>
                </a:lnTo>
                <a:lnTo>
                  <a:pt x="535686" y="425196"/>
                </a:lnTo>
                <a:lnTo>
                  <a:pt x="533400" y="426720"/>
                </a:lnTo>
                <a:lnTo>
                  <a:pt x="524256" y="433578"/>
                </a:lnTo>
                <a:lnTo>
                  <a:pt x="518922" y="438150"/>
                </a:lnTo>
                <a:lnTo>
                  <a:pt x="517398" y="445770"/>
                </a:lnTo>
                <a:lnTo>
                  <a:pt x="521970" y="451866"/>
                </a:lnTo>
                <a:lnTo>
                  <a:pt x="525780" y="457200"/>
                </a:lnTo>
                <a:lnTo>
                  <a:pt x="534162" y="458724"/>
                </a:lnTo>
                <a:lnTo>
                  <a:pt x="540258" y="454152"/>
                </a:lnTo>
                <a:lnTo>
                  <a:pt x="545242" y="450526"/>
                </a:lnTo>
                <a:lnTo>
                  <a:pt x="540258" y="450342"/>
                </a:lnTo>
                <a:lnTo>
                  <a:pt x="548640" y="448056"/>
                </a:lnTo>
                <a:lnTo>
                  <a:pt x="592618" y="448056"/>
                </a:lnTo>
                <a:lnTo>
                  <a:pt x="594360" y="446532"/>
                </a:lnTo>
                <a:lnTo>
                  <a:pt x="594444" y="438150"/>
                </a:lnTo>
                <a:lnTo>
                  <a:pt x="595122" y="432054"/>
                </a:lnTo>
                <a:lnTo>
                  <a:pt x="589026" y="425958"/>
                </a:lnTo>
                <a:lnTo>
                  <a:pt x="582168" y="425958"/>
                </a:lnTo>
                <a:lnTo>
                  <a:pt x="541020" y="424434"/>
                </a:lnTo>
                <a:close/>
              </a:path>
              <a:path w="2655570" h="788035">
                <a:moveTo>
                  <a:pt x="592618" y="448056"/>
                </a:moveTo>
                <a:lnTo>
                  <a:pt x="548640" y="448056"/>
                </a:lnTo>
                <a:lnTo>
                  <a:pt x="545242" y="450526"/>
                </a:lnTo>
                <a:lnTo>
                  <a:pt x="581406" y="451866"/>
                </a:lnTo>
                <a:lnTo>
                  <a:pt x="588264" y="451866"/>
                </a:lnTo>
                <a:lnTo>
                  <a:pt x="592618" y="448056"/>
                </a:lnTo>
                <a:close/>
              </a:path>
              <a:path w="2655570" h="788035">
                <a:moveTo>
                  <a:pt x="548640" y="448056"/>
                </a:moveTo>
                <a:lnTo>
                  <a:pt x="540258" y="450342"/>
                </a:lnTo>
                <a:lnTo>
                  <a:pt x="545242" y="450526"/>
                </a:lnTo>
                <a:lnTo>
                  <a:pt x="548640" y="448056"/>
                </a:lnTo>
                <a:close/>
              </a:path>
              <a:path w="2655570" h="788035">
                <a:moveTo>
                  <a:pt x="633984" y="427482"/>
                </a:moveTo>
                <a:lnTo>
                  <a:pt x="626364" y="427482"/>
                </a:lnTo>
                <a:lnTo>
                  <a:pt x="620268" y="432816"/>
                </a:lnTo>
                <a:lnTo>
                  <a:pt x="620268" y="447294"/>
                </a:lnTo>
                <a:lnTo>
                  <a:pt x="625602" y="453390"/>
                </a:lnTo>
                <a:lnTo>
                  <a:pt x="632460" y="453390"/>
                </a:lnTo>
                <a:lnTo>
                  <a:pt x="684276" y="454914"/>
                </a:lnTo>
                <a:lnTo>
                  <a:pt x="691896" y="454914"/>
                </a:lnTo>
                <a:lnTo>
                  <a:pt x="697230" y="449580"/>
                </a:lnTo>
                <a:lnTo>
                  <a:pt x="697992" y="442722"/>
                </a:lnTo>
                <a:lnTo>
                  <a:pt x="697992" y="435102"/>
                </a:lnTo>
                <a:lnTo>
                  <a:pt x="692658" y="429768"/>
                </a:lnTo>
                <a:lnTo>
                  <a:pt x="685038" y="429006"/>
                </a:lnTo>
                <a:lnTo>
                  <a:pt x="633984" y="427482"/>
                </a:lnTo>
                <a:close/>
              </a:path>
              <a:path w="2655570" h="788035">
                <a:moveTo>
                  <a:pt x="781050" y="395478"/>
                </a:moveTo>
                <a:lnTo>
                  <a:pt x="774192" y="399288"/>
                </a:lnTo>
                <a:lnTo>
                  <a:pt x="722376" y="425196"/>
                </a:lnTo>
                <a:lnTo>
                  <a:pt x="719328" y="433578"/>
                </a:lnTo>
                <a:lnTo>
                  <a:pt x="722376" y="439674"/>
                </a:lnTo>
                <a:lnTo>
                  <a:pt x="726186" y="445770"/>
                </a:lnTo>
                <a:lnTo>
                  <a:pt x="733806" y="448818"/>
                </a:lnTo>
                <a:lnTo>
                  <a:pt x="739902" y="445008"/>
                </a:lnTo>
                <a:lnTo>
                  <a:pt x="792480" y="419100"/>
                </a:lnTo>
                <a:lnTo>
                  <a:pt x="794766" y="410718"/>
                </a:lnTo>
                <a:lnTo>
                  <a:pt x="788670" y="398526"/>
                </a:lnTo>
                <a:lnTo>
                  <a:pt x="781050" y="395478"/>
                </a:lnTo>
                <a:close/>
              </a:path>
              <a:path w="2655570" h="788035">
                <a:moveTo>
                  <a:pt x="872490" y="348996"/>
                </a:moveTo>
                <a:lnTo>
                  <a:pt x="866394" y="352044"/>
                </a:lnTo>
                <a:lnTo>
                  <a:pt x="820674" y="375666"/>
                </a:lnTo>
                <a:lnTo>
                  <a:pt x="813816" y="378714"/>
                </a:lnTo>
                <a:lnTo>
                  <a:pt x="811530" y="386334"/>
                </a:lnTo>
                <a:lnTo>
                  <a:pt x="814578" y="393192"/>
                </a:lnTo>
                <a:lnTo>
                  <a:pt x="817626" y="399288"/>
                </a:lnTo>
                <a:lnTo>
                  <a:pt x="826008" y="401574"/>
                </a:lnTo>
                <a:lnTo>
                  <a:pt x="877824" y="375666"/>
                </a:lnTo>
                <a:lnTo>
                  <a:pt x="884682" y="371856"/>
                </a:lnTo>
                <a:lnTo>
                  <a:pt x="886968" y="364236"/>
                </a:lnTo>
                <a:lnTo>
                  <a:pt x="880872" y="352044"/>
                </a:lnTo>
                <a:lnTo>
                  <a:pt x="872490" y="348996"/>
                </a:lnTo>
                <a:close/>
              </a:path>
              <a:path w="2655570" h="788035">
                <a:moveTo>
                  <a:pt x="960882" y="297180"/>
                </a:moveTo>
                <a:lnTo>
                  <a:pt x="954786" y="300990"/>
                </a:lnTo>
                <a:lnTo>
                  <a:pt x="910590" y="327660"/>
                </a:lnTo>
                <a:lnTo>
                  <a:pt x="904494" y="331470"/>
                </a:lnTo>
                <a:lnTo>
                  <a:pt x="902208" y="339090"/>
                </a:lnTo>
                <a:lnTo>
                  <a:pt x="909828" y="351282"/>
                </a:lnTo>
                <a:lnTo>
                  <a:pt x="917447" y="353568"/>
                </a:lnTo>
                <a:lnTo>
                  <a:pt x="923544" y="349758"/>
                </a:lnTo>
                <a:lnTo>
                  <a:pt x="968502" y="323088"/>
                </a:lnTo>
                <a:lnTo>
                  <a:pt x="974597" y="319278"/>
                </a:lnTo>
                <a:lnTo>
                  <a:pt x="976122" y="311658"/>
                </a:lnTo>
                <a:lnTo>
                  <a:pt x="972312" y="305562"/>
                </a:lnTo>
                <a:lnTo>
                  <a:pt x="969264" y="299466"/>
                </a:lnTo>
                <a:lnTo>
                  <a:pt x="960882" y="297180"/>
                </a:lnTo>
                <a:close/>
              </a:path>
              <a:path w="2655570" h="788035">
                <a:moveTo>
                  <a:pt x="1049274" y="244602"/>
                </a:moveTo>
                <a:lnTo>
                  <a:pt x="1043178" y="248412"/>
                </a:lnTo>
                <a:lnTo>
                  <a:pt x="998982" y="275082"/>
                </a:lnTo>
                <a:lnTo>
                  <a:pt x="992886" y="278130"/>
                </a:lnTo>
                <a:lnTo>
                  <a:pt x="991362" y="286512"/>
                </a:lnTo>
                <a:lnTo>
                  <a:pt x="994410" y="292608"/>
                </a:lnTo>
                <a:lnTo>
                  <a:pt x="998219" y="298704"/>
                </a:lnTo>
                <a:lnTo>
                  <a:pt x="1006602" y="300228"/>
                </a:lnTo>
                <a:lnTo>
                  <a:pt x="1012697" y="297180"/>
                </a:lnTo>
                <a:lnTo>
                  <a:pt x="1056894" y="270510"/>
                </a:lnTo>
                <a:lnTo>
                  <a:pt x="1062990" y="266700"/>
                </a:lnTo>
                <a:lnTo>
                  <a:pt x="1064514" y="259080"/>
                </a:lnTo>
                <a:lnTo>
                  <a:pt x="1061466" y="252984"/>
                </a:lnTo>
                <a:lnTo>
                  <a:pt x="1057656" y="246888"/>
                </a:lnTo>
                <a:lnTo>
                  <a:pt x="1049274" y="244602"/>
                </a:lnTo>
                <a:close/>
              </a:path>
              <a:path w="2655570" h="788035">
                <a:moveTo>
                  <a:pt x="1149096" y="208026"/>
                </a:moveTo>
                <a:lnTo>
                  <a:pt x="1142238" y="210312"/>
                </a:lnTo>
                <a:lnTo>
                  <a:pt x="1093470" y="227076"/>
                </a:lnTo>
                <a:lnTo>
                  <a:pt x="1086612" y="229362"/>
                </a:lnTo>
                <a:lnTo>
                  <a:pt x="1082802" y="236982"/>
                </a:lnTo>
                <a:lnTo>
                  <a:pt x="1085088" y="243078"/>
                </a:lnTo>
                <a:lnTo>
                  <a:pt x="1087374" y="249936"/>
                </a:lnTo>
                <a:lnTo>
                  <a:pt x="1094994" y="253746"/>
                </a:lnTo>
                <a:lnTo>
                  <a:pt x="1101852" y="251460"/>
                </a:lnTo>
                <a:lnTo>
                  <a:pt x="1150620" y="234696"/>
                </a:lnTo>
                <a:lnTo>
                  <a:pt x="1157478" y="232410"/>
                </a:lnTo>
                <a:lnTo>
                  <a:pt x="1160526" y="224790"/>
                </a:lnTo>
                <a:lnTo>
                  <a:pt x="1158240" y="217932"/>
                </a:lnTo>
                <a:lnTo>
                  <a:pt x="1155954" y="211836"/>
                </a:lnTo>
                <a:lnTo>
                  <a:pt x="1149096" y="208026"/>
                </a:lnTo>
                <a:close/>
              </a:path>
              <a:path w="2655570" h="788035">
                <a:moveTo>
                  <a:pt x="1244346" y="173736"/>
                </a:moveTo>
                <a:lnTo>
                  <a:pt x="1236726" y="177546"/>
                </a:lnTo>
                <a:lnTo>
                  <a:pt x="1191006" y="193548"/>
                </a:lnTo>
                <a:lnTo>
                  <a:pt x="1184148" y="195834"/>
                </a:lnTo>
                <a:lnTo>
                  <a:pt x="1180338" y="203454"/>
                </a:lnTo>
                <a:lnTo>
                  <a:pt x="1182624" y="209550"/>
                </a:lnTo>
                <a:lnTo>
                  <a:pt x="1184910" y="216408"/>
                </a:lnTo>
                <a:lnTo>
                  <a:pt x="1192530" y="220218"/>
                </a:lnTo>
                <a:lnTo>
                  <a:pt x="1245108" y="201930"/>
                </a:lnTo>
                <a:lnTo>
                  <a:pt x="1258062" y="189738"/>
                </a:lnTo>
                <a:lnTo>
                  <a:pt x="1255014" y="182880"/>
                </a:lnTo>
                <a:lnTo>
                  <a:pt x="1252728" y="176784"/>
                </a:lnTo>
                <a:lnTo>
                  <a:pt x="1244346" y="173736"/>
                </a:lnTo>
                <a:close/>
              </a:path>
              <a:path w="2655570" h="788035">
                <a:moveTo>
                  <a:pt x="1338072" y="130302"/>
                </a:moveTo>
                <a:lnTo>
                  <a:pt x="1331976" y="133350"/>
                </a:lnTo>
                <a:lnTo>
                  <a:pt x="1284732" y="155448"/>
                </a:lnTo>
                <a:lnTo>
                  <a:pt x="1278636" y="158496"/>
                </a:lnTo>
                <a:lnTo>
                  <a:pt x="1275588" y="166116"/>
                </a:lnTo>
                <a:lnTo>
                  <a:pt x="1278636" y="172212"/>
                </a:lnTo>
                <a:lnTo>
                  <a:pt x="1281684" y="179070"/>
                </a:lnTo>
                <a:lnTo>
                  <a:pt x="1289304" y="181356"/>
                </a:lnTo>
                <a:lnTo>
                  <a:pt x="1296162" y="178308"/>
                </a:lnTo>
                <a:lnTo>
                  <a:pt x="1342644" y="156972"/>
                </a:lnTo>
                <a:lnTo>
                  <a:pt x="1349502" y="153924"/>
                </a:lnTo>
                <a:lnTo>
                  <a:pt x="1351788" y="146304"/>
                </a:lnTo>
                <a:lnTo>
                  <a:pt x="1348740" y="139446"/>
                </a:lnTo>
                <a:lnTo>
                  <a:pt x="1345692" y="133350"/>
                </a:lnTo>
                <a:lnTo>
                  <a:pt x="1338072" y="130302"/>
                </a:lnTo>
                <a:close/>
              </a:path>
              <a:path w="2655570" h="788035">
                <a:moveTo>
                  <a:pt x="1437132" y="92202"/>
                </a:moveTo>
                <a:lnTo>
                  <a:pt x="1430274" y="92964"/>
                </a:lnTo>
                <a:lnTo>
                  <a:pt x="1413510" y="96012"/>
                </a:lnTo>
                <a:lnTo>
                  <a:pt x="1411224" y="96012"/>
                </a:lnTo>
                <a:lnTo>
                  <a:pt x="1410462" y="96774"/>
                </a:lnTo>
                <a:lnTo>
                  <a:pt x="1378458" y="111252"/>
                </a:lnTo>
                <a:lnTo>
                  <a:pt x="1372362" y="114300"/>
                </a:lnTo>
                <a:lnTo>
                  <a:pt x="1369314" y="121920"/>
                </a:lnTo>
                <a:lnTo>
                  <a:pt x="1372362" y="128778"/>
                </a:lnTo>
                <a:lnTo>
                  <a:pt x="1375410" y="134874"/>
                </a:lnTo>
                <a:lnTo>
                  <a:pt x="1383030" y="137922"/>
                </a:lnTo>
                <a:lnTo>
                  <a:pt x="1389126" y="134874"/>
                </a:lnTo>
                <a:lnTo>
                  <a:pt x="1419445" y="121158"/>
                </a:lnTo>
                <a:lnTo>
                  <a:pt x="1417320" y="121158"/>
                </a:lnTo>
                <a:lnTo>
                  <a:pt x="1421130" y="120396"/>
                </a:lnTo>
                <a:lnTo>
                  <a:pt x="1422908" y="120396"/>
                </a:lnTo>
                <a:lnTo>
                  <a:pt x="1434084" y="118872"/>
                </a:lnTo>
                <a:lnTo>
                  <a:pt x="1440942" y="117348"/>
                </a:lnTo>
                <a:lnTo>
                  <a:pt x="1446276" y="111252"/>
                </a:lnTo>
                <a:lnTo>
                  <a:pt x="1444752" y="103632"/>
                </a:lnTo>
                <a:lnTo>
                  <a:pt x="1443990" y="96774"/>
                </a:lnTo>
                <a:lnTo>
                  <a:pt x="1437132" y="92202"/>
                </a:lnTo>
                <a:close/>
              </a:path>
              <a:path w="2655570" h="788035">
                <a:moveTo>
                  <a:pt x="1421130" y="120396"/>
                </a:moveTo>
                <a:lnTo>
                  <a:pt x="1417320" y="121158"/>
                </a:lnTo>
                <a:lnTo>
                  <a:pt x="1420362" y="120743"/>
                </a:lnTo>
                <a:lnTo>
                  <a:pt x="1421130" y="120396"/>
                </a:lnTo>
                <a:close/>
              </a:path>
              <a:path w="2655570" h="788035">
                <a:moveTo>
                  <a:pt x="1420362" y="120743"/>
                </a:moveTo>
                <a:lnTo>
                  <a:pt x="1417320" y="121158"/>
                </a:lnTo>
                <a:lnTo>
                  <a:pt x="1419445" y="121158"/>
                </a:lnTo>
                <a:lnTo>
                  <a:pt x="1420362" y="120743"/>
                </a:lnTo>
                <a:close/>
              </a:path>
              <a:path w="2655570" h="788035">
                <a:moveTo>
                  <a:pt x="1422908" y="120396"/>
                </a:moveTo>
                <a:lnTo>
                  <a:pt x="1421130" y="120396"/>
                </a:lnTo>
                <a:lnTo>
                  <a:pt x="1420362" y="120743"/>
                </a:lnTo>
                <a:lnTo>
                  <a:pt x="1422908" y="120396"/>
                </a:lnTo>
                <a:close/>
              </a:path>
              <a:path w="2655570" h="788035">
                <a:moveTo>
                  <a:pt x="1539240" y="76200"/>
                </a:moveTo>
                <a:lnTo>
                  <a:pt x="1532382" y="77724"/>
                </a:lnTo>
                <a:lnTo>
                  <a:pt x="1481328" y="85344"/>
                </a:lnTo>
                <a:lnTo>
                  <a:pt x="1474470" y="86106"/>
                </a:lnTo>
                <a:lnTo>
                  <a:pt x="1469136" y="92964"/>
                </a:lnTo>
                <a:lnTo>
                  <a:pt x="1470660" y="99822"/>
                </a:lnTo>
                <a:lnTo>
                  <a:pt x="1471422" y="106680"/>
                </a:lnTo>
                <a:lnTo>
                  <a:pt x="1478280" y="112014"/>
                </a:lnTo>
                <a:lnTo>
                  <a:pt x="1485138" y="110490"/>
                </a:lnTo>
                <a:lnTo>
                  <a:pt x="1536192" y="102870"/>
                </a:lnTo>
                <a:lnTo>
                  <a:pt x="1543050" y="101346"/>
                </a:lnTo>
                <a:lnTo>
                  <a:pt x="1547622" y="95250"/>
                </a:lnTo>
                <a:lnTo>
                  <a:pt x="1546860" y="88392"/>
                </a:lnTo>
                <a:lnTo>
                  <a:pt x="1546098" y="80772"/>
                </a:lnTo>
                <a:lnTo>
                  <a:pt x="1539240" y="76200"/>
                </a:lnTo>
                <a:close/>
              </a:path>
              <a:path w="2655570" h="788035">
                <a:moveTo>
                  <a:pt x="1648459" y="93726"/>
                </a:moveTo>
                <a:lnTo>
                  <a:pt x="1592580" y="93726"/>
                </a:lnTo>
                <a:lnTo>
                  <a:pt x="1591367" y="94072"/>
                </a:lnTo>
                <a:lnTo>
                  <a:pt x="1634489" y="99822"/>
                </a:lnTo>
                <a:lnTo>
                  <a:pt x="1641348" y="100584"/>
                </a:lnTo>
                <a:lnTo>
                  <a:pt x="1648206" y="96012"/>
                </a:lnTo>
                <a:lnTo>
                  <a:pt x="1648459" y="93726"/>
                </a:lnTo>
                <a:close/>
              </a:path>
              <a:path w="2655570" h="788035">
                <a:moveTo>
                  <a:pt x="1592580" y="68580"/>
                </a:moveTo>
                <a:lnTo>
                  <a:pt x="1588770" y="68580"/>
                </a:lnTo>
                <a:lnTo>
                  <a:pt x="1583436" y="69342"/>
                </a:lnTo>
                <a:lnTo>
                  <a:pt x="1575816" y="70866"/>
                </a:lnTo>
                <a:lnTo>
                  <a:pt x="1571244" y="76962"/>
                </a:lnTo>
                <a:lnTo>
                  <a:pt x="1572768" y="83820"/>
                </a:lnTo>
                <a:lnTo>
                  <a:pt x="1573530" y="91440"/>
                </a:lnTo>
                <a:lnTo>
                  <a:pt x="1580388" y="96012"/>
                </a:lnTo>
                <a:lnTo>
                  <a:pt x="1587246" y="95250"/>
                </a:lnTo>
                <a:lnTo>
                  <a:pt x="1591367" y="94072"/>
                </a:lnTo>
                <a:lnTo>
                  <a:pt x="1588770" y="93726"/>
                </a:lnTo>
                <a:lnTo>
                  <a:pt x="1648459" y="93726"/>
                </a:lnTo>
                <a:lnTo>
                  <a:pt x="1648968" y="89154"/>
                </a:lnTo>
                <a:lnTo>
                  <a:pt x="1649730" y="81534"/>
                </a:lnTo>
                <a:lnTo>
                  <a:pt x="1645158" y="75438"/>
                </a:lnTo>
                <a:lnTo>
                  <a:pt x="1638300" y="74676"/>
                </a:lnTo>
                <a:lnTo>
                  <a:pt x="1592580" y="68580"/>
                </a:lnTo>
                <a:close/>
              </a:path>
              <a:path w="2655570" h="788035">
                <a:moveTo>
                  <a:pt x="1592580" y="93726"/>
                </a:moveTo>
                <a:lnTo>
                  <a:pt x="1588770" y="93726"/>
                </a:lnTo>
                <a:lnTo>
                  <a:pt x="1591367" y="94072"/>
                </a:lnTo>
                <a:lnTo>
                  <a:pt x="1592580" y="93726"/>
                </a:lnTo>
                <a:close/>
              </a:path>
              <a:path w="2655570" h="788035">
                <a:moveTo>
                  <a:pt x="1681733" y="80010"/>
                </a:moveTo>
                <a:lnTo>
                  <a:pt x="1675638" y="85344"/>
                </a:lnTo>
                <a:lnTo>
                  <a:pt x="1674114" y="99060"/>
                </a:lnTo>
                <a:lnTo>
                  <a:pt x="1678686" y="105918"/>
                </a:lnTo>
                <a:lnTo>
                  <a:pt x="1685544" y="106680"/>
                </a:lnTo>
                <a:lnTo>
                  <a:pt x="1737360" y="113538"/>
                </a:lnTo>
                <a:lnTo>
                  <a:pt x="1744218" y="114300"/>
                </a:lnTo>
                <a:lnTo>
                  <a:pt x="1750314" y="108966"/>
                </a:lnTo>
                <a:lnTo>
                  <a:pt x="1751838" y="102108"/>
                </a:lnTo>
                <a:lnTo>
                  <a:pt x="1752600" y="95250"/>
                </a:lnTo>
                <a:lnTo>
                  <a:pt x="1747266" y="88392"/>
                </a:lnTo>
                <a:lnTo>
                  <a:pt x="1740408" y="87630"/>
                </a:lnTo>
                <a:lnTo>
                  <a:pt x="1689354" y="80772"/>
                </a:lnTo>
                <a:lnTo>
                  <a:pt x="1681733" y="80010"/>
                </a:lnTo>
                <a:close/>
              </a:path>
              <a:path w="2655570" h="788035">
                <a:moveTo>
                  <a:pt x="1784604" y="93726"/>
                </a:moveTo>
                <a:lnTo>
                  <a:pt x="1778508" y="99060"/>
                </a:lnTo>
                <a:lnTo>
                  <a:pt x="1776983" y="105918"/>
                </a:lnTo>
                <a:lnTo>
                  <a:pt x="1776222" y="112776"/>
                </a:lnTo>
                <a:lnTo>
                  <a:pt x="1780794" y="119634"/>
                </a:lnTo>
                <a:lnTo>
                  <a:pt x="1787652" y="120396"/>
                </a:lnTo>
                <a:lnTo>
                  <a:pt x="1838706" y="128778"/>
                </a:lnTo>
                <a:lnTo>
                  <a:pt x="1845564" y="130302"/>
                </a:lnTo>
                <a:lnTo>
                  <a:pt x="1852422" y="125730"/>
                </a:lnTo>
                <a:lnTo>
                  <a:pt x="1853183" y="118110"/>
                </a:lnTo>
                <a:lnTo>
                  <a:pt x="1854708" y="111252"/>
                </a:lnTo>
                <a:lnTo>
                  <a:pt x="1850136" y="104394"/>
                </a:lnTo>
                <a:lnTo>
                  <a:pt x="1842516" y="103632"/>
                </a:lnTo>
                <a:lnTo>
                  <a:pt x="1792224" y="95250"/>
                </a:lnTo>
                <a:lnTo>
                  <a:pt x="1784604" y="93726"/>
                </a:lnTo>
                <a:close/>
              </a:path>
              <a:path w="2655570" h="788035">
                <a:moveTo>
                  <a:pt x="1886712" y="110490"/>
                </a:moveTo>
                <a:lnTo>
                  <a:pt x="1879854" y="115824"/>
                </a:lnTo>
                <a:lnTo>
                  <a:pt x="1879092" y="122682"/>
                </a:lnTo>
                <a:lnTo>
                  <a:pt x="1877568" y="129540"/>
                </a:lnTo>
                <a:lnTo>
                  <a:pt x="1882902" y="136398"/>
                </a:lnTo>
                <a:lnTo>
                  <a:pt x="1889760" y="137160"/>
                </a:lnTo>
                <a:lnTo>
                  <a:pt x="1940052" y="145542"/>
                </a:lnTo>
                <a:lnTo>
                  <a:pt x="1944624" y="145542"/>
                </a:lnTo>
                <a:lnTo>
                  <a:pt x="1951482" y="144018"/>
                </a:lnTo>
                <a:lnTo>
                  <a:pt x="1956054" y="137922"/>
                </a:lnTo>
                <a:lnTo>
                  <a:pt x="1955292" y="131064"/>
                </a:lnTo>
                <a:lnTo>
                  <a:pt x="1954530" y="123444"/>
                </a:lnTo>
                <a:lnTo>
                  <a:pt x="1949958" y="120396"/>
                </a:lnTo>
                <a:lnTo>
                  <a:pt x="1940052" y="120396"/>
                </a:lnTo>
                <a:lnTo>
                  <a:pt x="1940596" y="119851"/>
                </a:lnTo>
                <a:lnTo>
                  <a:pt x="1893570" y="112014"/>
                </a:lnTo>
                <a:lnTo>
                  <a:pt x="1886712" y="110490"/>
                </a:lnTo>
                <a:close/>
              </a:path>
              <a:path w="2655570" h="788035">
                <a:moveTo>
                  <a:pt x="1940596" y="119851"/>
                </a:moveTo>
                <a:lnTo>
                  <a:pt x="1940052" y="120396"/>
                </a:lnTo>
                <a:lnTo>
                  <a:pt x="1943862" y="120396"/>
                </a:lnTo>
                <a:lnTo>
                  <a:pt x="1940596" y="119851"/>
                </a:lnTo>
                <a:close/>
              </a:path>
              <a:path w="2655570" h="788035">
                <a:moveTo>
                  <a:pt x="1947672" y="118872"/>
                </a:moveTo>
                <a:lnTo>
                  <a:pt x="1940814" y="119634"/>
                </a:lnTo>
                <a:lnTo>
                  <a:pt x="1940596" y="119851"/>
                </a:lnTo>
                <a:lnTo>
                  <a:pt x="1943862" y="120396"/>
                </a:lnTo>
                <a:lnTo>
                  <a:pt x="1949958" y="120396"/>
                </a:lnTo>
                <a:lnTo>
                  <a:pt x="1947672" y="118872"/>
                </a:lnTo>
                <a:close/>
              </a:path>
              <a:path w="2655570" h="788035">
                <a:moveTo>
                  <a:pt x="2049780" y="103632"/>
                </a:moveTo>
                <a:lnTo>
                  <a:pt x="2042922" y="105156"/>
                </a:lnTo>
                <a:lnTo>
                  <a:pt x="1991868" y="112776"/>
                </a:lnTo>
                <a:lnTo>
                  <a:pt x="1985010" y="113538"/>
                </a:lnTo>
                <a:lnTo>
                  <a:pt x="1979676" y="120396"/>
                </a:lnTo>
                <a:lnTo>
                  <a:pt x="1981200" y="127254"/>
                </a:lnTo>
                <a:lnTo>
                  <a:pt x="1981962" y="134112"/>
                </a:lnTo>
                <a:lnTo>
                  <a:pt x="1988820" y="138684"/>
                </a:lnTo>
                <a:lnTo>
                  <a:pt x="1995678" y="137922"/>
                </a:lnTo>
                <a:lnTo>
                  <a:pt x="2046732" y="130302"/>
                </a:lnTo>
                <a:lnTo>
                  <a:pt x="2053589" y="129540"/>
                </a:lnTo>
                <a:lnTo>
                  <a:pt x="2058924" y="122682"/>
                </a:lnTo>
                <a:lnTo>
                  <a:pt x="2057400" y="115824"/>
                </a:lnTo>
                <a:lnTo>
                  <a:pt x="2056638" y="108966"/>
                </a:lnTo>
                <a:lnTo>
                  <a:pt x="2049780" y="103632"/>
                </a:lnTo>
                <a:close/>
              </a:path>
              <a:path w="2655570" h="788035">
                <a:moveTo>
                  <a:pt x="2151888" y="88392"/>
                </a:moveTo>
                <a:lnTo>
                  <a:pt x="2145030" y="89154"/>
                </a:lnTo>
                <a:lnTo>
                  <a:pt x="2115312" y="94488"/>
                </a:lnTo>
                <a:lnTo>
                  <a:pt x="2093976" y="97536"/>
                </a:lnTo>
                <a:lnTo>
                  <a:pt x="2087118" y="98298"/>
                </a:lnTo>
                <a:lnTo>
                  <a:pt x="2081783" y="105156"/>
                </a:lnTo>
                <a:lnTo>
                  <a:pt x="2083308" y="112014"/>
                </a:lnTo>
                <a:lnTo>
                  <a:pt x="2084070" y="118872"/>
                </a:lnTo>
                <a:lnTo>
                  <a:pt x="2090928" y="124206"/>
                </a:lnTo>
                <a:lnTo>
                  <a:pt x="2097786" y="122682"/>
                </a:lnTo>
                <a:lnTo>
                  <a:pt x="2148840" y="115062"/>
                </a:lnTo>
                <a:lnTo>
                  <a:pt x="2155698" y="113538"/>
                </a:lnTo>
                <a:lnTo>
                  <a:pt x="2161032" y="107442"/>
                </a:lnTo>
                <a:lnTo>
                  <a:pt x="2159508" y="99822"/>
                </a:lnTo>
                <a:lnTo>
                  <a:pt x="2158746" y="92964"/>
                </a:lnTo>
                <a:lnTo>
                  <a:pt x="2151888" y="88392"/>
                </a:lnTo>
                <a:close/>
              </a:path>
              <a:path w="2655570" h="788035">
                <a:moveTo>
                  <a:pt x="2253996" y="71628"/>
                </a:moveTo>
                <a:lnTo>
                  <a:pt x="2246376" y="73152"/>
                </a:lnTo>
                <a:lnTo>
                  <a:pt x="2195322" y="80772"/>
                </a:lnTo>
                <a:lnTo>
                  <a:pt x="2188464" y="82296"/>
                </a:lnTo>
                <a:lnTo>
                  <a:pt x="2183892" y="89154"/>
                </a:lnTo>
                <a:lnTo>
                  <a:pt x="2184654" y="96012"/>
                </a:lnTo>
                <a:lnTo>
                  <a:pt x="2186178" y="102870"/>
                </a:lnTo>
                <a:lnTo>
                  <a:pt x="2193036" y="107442"/>
                </a:lnTo>
                <a:lnTo>
                  <a:pt x="2199894" y="106680"/>
                </a:lnTo>
                <a:lnTo>
                  <a:pt x="2250948" y="98298"/>
                </a:lnTo>
                <a:lnTo>
                  <a:pt x="2257806" y="96774"/>
                </a:lnTo>
                <a:lnTo>
                  <a:pt x="2262378" y="90678"/>
                </a:lnTo>
                <a:lnTo>
                  <a:pt x="2261616" y="83058"/>
                </a:lnTo>
                <a:lnTo>
                  <a:pt x="2260092" y="76200"/>
                </a:lnTo>
                <a:lnTo>
                  <a:pt x="2253996" y="71628"/>
                </a:lnTo>
                <a:close/>
              </a:path>
              <a:path w="2655570" h="788035">
                <a:moveTo>
                  <a:pt x="2355342" y="54102"/>
                </a:moveTo>
                <a:lnTo>
                  <a:pt x="2348484" y="55626"/>
                </a:lnTo>
                <a:lnTo>
                  <a:pt x="2297430" y="64008"/>
                </a:lnTo>
                <a:lnTo>
                  <a:pt x="2290572" y="65532"/>
                </a:lnTo>
                <a:lnTo>
                  <a:pt x="2286000" y="72390"/>
                </a:lnTo>
                <a:lnTo>
                  <a:pt x="2286762" y="79248"/>
                </a:lnTo>
                <a:lnTo>
                  <a:pt x="2288286" y="86106"/>
                </a:lnTo>
                <a:lnTo>
                  <a:pt x="2295144" y="90678"/>
                </a:lnTo>
                <a:lnTo>
                  <a:pt x="2302002" y="89916"/>
                </a:lnTo>
                <a:lnTo>
                  <a:pt x="2353056" y="80772"/>
                </a:lnTo>
                <a:lnTo>
                  <a:pt x="2359914" y="79248"/>
                </a:lnTo>
                <a:lnTo>
                  <a:pt x="2364486" y="72390"/>
                </a:lnTo>
                <a:lnTo>
                  <a:pt x="2362962" y="65532"/>
                </a:lnTo>
                <a:lnTo>
                  <a:pt x="2362200" y="58674"/>
                </a:lnTo>
                <a:lnTo>
                  <a:pt x="2355342" y="54102"/>
                </a:lnTo>
                <a:close/>
              </a:path>
              <a:path w="2655570" h="788035">
                <a:moveTo>
                  <a:pt x="2456688" y="35814"/>
                </a:moveTo>
                <a:lnTo>
                  <a:pt x="2449830" y="37338"/>
                </a:lnTo>
                <a:lnTo>
                  <a:pt x="2398776" y="46482"/>
                </a:lnTo>
                <a:lnTo>
                  <a:pt x="2391918" y="47244"/>
                </a:lnTo>
                <a:lnTo>
                  <a:pt x="2387346" y="54102"/>
                </a:lnTo>
                <a:lnTo>
                  <a:pt x="2388870" y="60960"/>
                </a:lnTo>
                <a:lnTo>
                  <a:pt x="2389632" y="67818"/>
                </a:lnTo>
                <a:lnTo>
                  <a:pt x="2396490" y="72390"/>
                </a:lnTo>
                <a:lnTo>
                  <a:pt x="2403348" y="71628"/>
                </a:lnTo>
                <a:lnTo>
                  <a:pt x="2454402" y="62484"/>
                </a:lnTo>
                <a:lnTo>
                  <a:pt x="2461260" y="60960"/>
                </a:lnTo>
                <a:lnTo>
                  <a:pt x="2465832" y="54102"/>
                </a:lnTo>
                <a:lnTo>
                  <a:pt x="2465070" y="47244"/>
                </a:lnTo>
                <a:lnTo>
                  <a:pt x="2463546" y="40386"/>
                </a:lnTo>
                <a:lnTo>
                  <a:pt x="2456688" y="35814"/>
                </a:lnTo>
                <a:close/>
              </a:path>
              <a:path w="2655570" h="788035">
                <a:moveTo>
                  <a:pt x="2558034" y="16764"/>
                </a:moveTo>
                <a:lnTo>
                  <a:pt x="2551176" y="18288"/>
                </a:lnTo>
                <a:lnTo>
                  <a:pt x="2500122" y="27432"/>
                </a:lnTo>
                <a:lnTo>
                  <a:pt x="2493264" y="28956"/>
                </a:lnTo>
                <a:lnTo>
                  <a:pt x="2488692" y="35814"/>
                </a:lnTo>
                <a:lnTo>
                  <a:pt x="2491740" y="49530"/>
                </a:lnTo>
                <a:lnTo>
                  <a:pt x="2497836" y="54102"/>
                </a:lnTo>
                <a:lnTo>
                  <a:pt x="2505456" y="52578"/>
                </a:lnTo>
                <a:lnTo>
                  <a:pt x="2555748" y="43434"/>
                </a:lnTo>
                <a:lnTo>
                  <a:pt x="2562606" y="41910"/>
                </a:lnTo>
                <a:lnTo>
                  <a:pt x="2567178" y="35052"/>
                </a:lnTo>
                <a:lnTo>
                  <a:pt x="2566416" y="28194"/>
                </a:lnTo>
                <a:lnTo>
                  <a:pt x="2564892" y="21336"/>
                </a:lnTo>
                <a:lnTo>
                  <a:pt x="2558034" y="16764"/>
                </a:lnTo>
                <a:close/>
              </a:path>
              <a:path w="2655570" h="788035">
                <a:moveTo>
                  <a:pt x="2646426" y="0"/>
                </a:moveTo>
                <a:lnTo>
                  <a:pt x="2639568" y="1524"/>
                </a:lnTo>
                <a:lnTo>
                  <a:pt x="2601468" y="8382"/>
                </a:lnTo>
                <a:lnTo>
                  <a:pt x="2594610" y="9906"/>
                </a:lnTo>
                <a:lnTo>
                  <a:pt x="2590038" y="16764"/>
                </a:lnTo>
                <a:lnTo>
                  <a:pt x="2593086" y="30480"/>
                </a:lnTo>
                <a:lnTo>
                  <a:pt x="2599944" y="35052"/>
                </a:lnTo>
                <a:lnTo>
                  <a:pt x="2606802" y="33528"/>
                </a:lnTo>
                <a:lnTo>
                  <a:pt x="2644140" y="26670"/>
                </a:lnTo>
                <a:lnTo>
                  <a:pt x="2650998" y="25146"/>
                </a:lnTo>
                <a:lnTo>
                  <a:pt x="2655570" y="19050"/>
                </a:lnTo>
                <a:lnTo>
                  <a:pt x="2654046" y="11430"/>
                </a:lnTo>
                <a:lnTo>
                  <a:pt x="2653284" y="4572"/>
                </a:lnTo>
                <a:lnTo>
                  <a:pt x="2646426" y="0"/>
                </a:lnTo>
                <a:close/>
              </a:path>
            </a:pathLst>
          </a:custGeom>
          <a:solidFill>
            <a:srgbClr val="001D5F"/>
          </a:solidFill>
        </p:spPr>
        <p:txBody>
          <a:bodyPr wrap="square" lIns="0" tIns="0" rIns="0" bIns="0" rtlCol="0"/>
          <a:lstStyle/>
          <a:p>
            <a:endParaRPr/>
          </a:p>
        </p:txBody>
      </p:sp>
      <p:sp>
        <p:nvSpPr>
          <p:cNvPr id="36" name="object 36"/>
          <p:cNvSpPr/>
          <p:nvPr/>
        </p:nvSpPr>
        <p:spPr>
          <a:xfrm>
            <a:off x="3009626" y="1722786"/>
            <a:ext cx="2663190" cy="530860"/>
          </a:xfrm>
          <a:custGeom>
            <a:avLst/>
            <a:gdLst/>
            <a:ahLst/>
            <a:cxnLst/>
            <a:rect l="l" t="t" r="r" b="b"/>
            <a:pathLst>
              <a:path w="2663190" h="530860">
                <a:moveTo>
                  <a:pt x="181948" y="417741"/>
                </a:moveTo>
                <a:lnTo>
                  <a:pt x="10179" y="496157"/>
                </a:lnTo>
                <a:lnTo>
                  <a:pt x="4691" y="500169"/>
                </a:lnTo>
                <a:lnTo>
                  <a:pt x="1131" y="505967"/>
                </a:lnTo>
                <a:lnTo>
                  <a:pt x="0" y="512766"/>
                </a:lnTo>
                <a:lnTo>
                  <a:pt x="1797" y="519779"/>
                </a:lnTo>
                <a:lnTo>
                  <a:pt x="5810" y="525601"/>
                </a:lnTo>
                <a:lnTo>
                  <a:pt x="11608" y="529208"/>
                </a:lnTo>
                <a:lnTo>
                  <a:pt x="18407" y="530387"/>
                </a:lnTo>
                <a:lnTo>
                  <a:pt x="25419" y="528923"/>
                </a:lnTo>
                <a:lnTo>
                  <a:pt x="200679" y="448151"/>
                </a:lnTo>
                <a:lnTo>
                  <a:pt x="202965" y="447389"/>
                </a:lnTo>
                <a:lnTo>
                  <a:pt x="204489" y="445865"/>
                </a:lnTo>
                <a:lnTo>
                  <a:pt x="206775" y="444341"/>
                </a:lnTo>
                <a:lnTo>
                  <a:pt x="227344" y="420719"/>
                </a:lnTo>
                <a:lnTo>
                  <a:pt x="179343" y="420719"/>
                </a:lnTo>
                <a:lnTo>
                  <a:pt x="181948" y="417741"/>
                </a:lnTo>
                <a:close/>
              </a:path>
              <a:path w="2663190" h="530860">
                <a:moveTo>
                  <a:pt x="185439" y="416147"/>
                </a:moveTo>
                <a:lnTo>
                  <a:pt x="181948" y="417741"/>
                </a:lnTo>
                <a:lnTo>
                  <a:pt x="179343" y="420719"/>
                </a:lnTo>
                <a:lnTo>
                  <a:pt x="185439" y="416147"/>
                </a:lnTo>
                <a:close/>
              </a:path>
              <a:path w="2663190" h="530860">
                <a:moveTo>
                  <a:pt x="231324" y="416147"/>
                </a:moveTo>
                <a:lnTo>
                  <a:pt x="185439" y="416147"/>
                </a:lnTo>
                <a:lnTo>
                  <a:pt x="179343" y="420719"/>
                </a:lnTo>
                <a:lnTo>
                  <a:pt x="227344" y="420719"/>
                </a:lnTo>
                <a:lnTo>
                  <a:pt x="231324" y="416147"/>
                </a:lnTo>
                <a:close/>
              </a:path>
              <a:path w="2663190" h="530860">
                <a:moveTo>
                  <a:pt x="544151" y="78295"/>
                </a:moveTo>
                <a:lnTo>
                  <a:pt x="356889" y="218027"/>
                </a:lnTo>
                <a:lnTo>
                  <a:pt x="181948" y="417741"/>
                </a:lnTo>
                <a:lnTo>
                  <a:pt x="185439" y="416147"/>
                </a:lnTo>
                <a:lnTo>
                  <a:pt x="231324" y="416147"/>
                </a:lnTo>
                <a:lnTo>
                  <a:pt x="379283" y="246221"/>
                </a:lnTo>
                <a:lnTo>
                  <a:pt x="378987" y="246221"/>
                </a:lnTo>
                <a:lnTo>
                  <a:pt x="381273" y="243935"/>
                </a:lnTo>
                <a:lnTo>
                  <a:pt x="381928" y="243935"/>
                </a:lnTo>
                <a:lnTo>
                  <a:pt x="541230" y="120111"/>
                </a:lnTo>
                <a:lnTo>
                  <a:pt x="529863" y="108299"/>
                </a:lnTo>
                <a:lnTo>
                  <a:pt x="579233" y="108299"/>
                </a:lnTo>
                <a:lnTo>
                  <a:pt x="555771" y="83915"/>
                </a:lnTo>
                <a:lnTo>
                  <a:pt x="550461" y="79926"/>
                </a:lnTo>
                <a:lnTo>
                  <a:pt x="544151" y="78295"/>
                </a:lnTo>
                <a:close/>
              </a:path>
              <a:path w="2663190" h="530860">
                <a:moveTo>
                  <a:pt x="579233" y="108299"/>
                </a:moveTo>
                <a:lnTo>
                  <a:pt x="529863" y="108299"/>
                </a:lnTo>
                <a:lnTo>
                  <a:pt x="553485" y="110585"/>
                </a:lnTo>
                <a:lnTo>
                  <a:pt x="541230" y="120111"/>
                </a:lnTo>
                <a:lnTo>
                  <a:pt x="705123" y="290417"/>
                </a:lnTo>
                <a:lnTo>
                  <a:pt x="708171" y="293465"/>
                </a:lnTo>
                <a:lnTo>
                  <a:pt x="712743" y="295751"/>
                </a:lnTo>
                <a:lnTo>
                  <a:pt x="892575" y="297275"/>
                </a:lnTo>
                <a:lnTo>
                  <a:pt x="894861" y="297275"/>
                </a:lnTo>
                <a:lnTo>
                  <a:pt x="895623" y="296513"/>
                </a:lnTo>
                <a:lnTo>
                  <a:pt x="1071100" y="268406"/>
                </a:lnTo>
                <a:lnTo>
                  <a:pt x="1068597" y="268319"/>
                </a:lnTo>
                <a:lnTo>
                  <a:pt x="1337380" y="268319"/>
                </a:lnTo>
                <a:lnTo>
                  <a:pt x="1384523" y="265271"/>
                </a:lnTo>
                <a:lnTo>
                  <a:pt x="730269" y="265271"/>
                </a:lnTo>
                <a:lnTo>
                  <a:pt x="718077" y="259937"/>
                </a:lnTo>
                <a:lnTo>
                  <a:pt x="725137" y="259937"/>
                </a:lnTo>
                <a:lnTo>
                  <a:pt x="579233" y="108299"/>
                </a:lnTo>
                <a:close/>
              </a:path>
              <a:path w="2663190" h="530860">
                <a:moveTo>
                  <a:pt x="1337380" y="268319"/>
                </a:moveTo>
                <a:lnTo>
                  <a:pt x="1071645" y="268319"/>
                </a:lnTo>
                <a:lnTo>
                  <a:pt x="1071100" y="268406"/>
                </a:lnTo>
                <a:lnTo>
                  <a:pt x="1243095" y="274415"/>
                </a:lnTo>
                <a:lnTo>
                  <a:pt x="1337380" y="268319"/>
                </a:lnTo>
                <a:close/>
              </a:path>
              <a:path w="2663190" h="530860">
                <a:moveTo>
                  <a:pt x="1071645" y="268319"/>
                </a:moveTo>
                <a:lnTo>
                  <a:pt x="1068597" y="268319"/>
                </a:lnTo>
                <a:lnTo>
                  <a:pt x="1071100" y="268406"/>
                </a:lnTo>
                <a:lnTo>
                  <a:pt x="1071645" y="268319"/>
                </a:lnTo>
                <a:close/>
              </a:path>
              <a:path w="2663190" h="530860">
                <a:moveTo>
                  <a:pt x="718077" y="259937"/>
                </a:moveTo>
                <a:lnTo>
                  <a:pt x="730269" y="265271"/>
                </a:lnTo>
                <a:lnTo>
                  <a:pt x="725197" y="259999"/>
                </a:lnTo>
                <a:lnTo>
                  <a:pt x="718077" y="259937"/>
                </a:lnTo>
                <a:close/>
              </a:path>
              <a:path w="2663190" h="530860">
                <a:moveTo>
                  <a:pt x="725197" y="259999"/>
                </a:moveTo>
                <a:lnTo>
                  <a:pt x="730269" y="265271"/>
                </a:lnTo>
                <a:lnTo>
                  <a:pt x="1384523" y="265271"/>
                </a:lnTo>
                <a:lnTo>
                  <a:pt x="1419879" y="262985"/>
                </a:lnTo>
                <a:lnTo>
                  <a:pt x="1428719" y="261461"/>
                </a:lnTo>
                <a:lnTo>
                  <a:pt x="889527" y="261461"/>
                </a:lnTo>
                <a:lnTo>
                  <a:pt x="889686" y="261436"/>
                </a:lnTo>
                <a:lnTo>
                  <a:pt x="725197" y="259999"/>
                </a:lnTo>
                <a:close/>
              </a:path>
              <a:path w="2663190" h="530860">
                <a:moveTo>
                  <a:pt x="889686" y="261436"/>
                </a:moveTo>
                <a:lnTo>
                  <a:pt x="889527" y="261461"/>
                </a:lnTo>
                <a:lnTo>
                  <a:pt x="892575" y="261461"/>
                </a:lnTo>
                <a:lnTo>
                  <a:pt x="889686" y="261436"/>
                </a:lnTo>
                <a:close/>
              </a:path>
              <a:path w="2663190" h="530860">
                <a:moveTo>
                  <a:pt x="1069359" y="232505"/>
                </a:moveTo>
                <a:lnTo>
                  <a:pt x="1067073" y="232505"/>
                </a:lnTo>
                <a:lnTo>
                  <a:pt x="1066311" y="233267"/>
                </a:lnTo>
                <a:lnTo>
                  <a:pt x="889686" y="261436"/>
                </a:lnTo>
                <a:lnTo>
                  <a:pt x="892575" y="261461"/>
                </a:lnTo>
                <a:lnTo>
                  <a:pt x="1428719" y="261461"/>
                </a:lnTo>
                <a:lnTo>
                  <a:pt x="1561307" y="238601"/>
                </a:lnTo>
                <a:lnTo>
                  <a:pt x="1244619" y="238601"/>
                </a:lnTo>
                <a:lnTo>
                  <a:pt x="1069359" y="232505"/>
                </a:lnTo>
                <a:close/>
              </a:path>
              <a:path w="2663190" h="530860">
                <a:moveTo>
                  <a:pt x="725137" y="259937"/>
                </a:moveTo>
                <a:lnTo>
                  <a:pt x="718077" y="259937"/>
                </a:lnTo>
                <a:lnTo>
                  <a:pt x="725197" y="259999"/>
                </a:lnTo>
                <a:close/>
              </a:path>
              <a:path w="2663190" h="530860">
                <a:moveTo>
                  <a:pt x="381273" y="243935"/>
                </a:moveTo>
                <a:lnTo>
                  <a:pt x="378987" y="246221"/>
                </a:lnTo>
                <a:lnTo>
                  <a:pt x="379902" y="245510"/>
                </a:lnTo>
                <a:lnTo>
                  <a:pt x="381273" y="243935"/>
                </a:lnTo>
                <a:close/>
              </a:path>
              <a:path w="2663190" h="530860">
                <a:moveTo>
                  <a:pt x="379902" y="245510"/>
                </a:moveTo>
                <a:lnTo>
                  <a:pt x="378987" y="246221"/>
                </a:lnTo>
                <a:lnTo>
                  <a:pt x="379283" y="246221"/>
                </a:lnTo>
                <a:lnTo>
                  <a:pt x="379902" y="245510"/>
                </a:lnTo>
                <a:close/>
              </a:path>
              <a:path w="2663190" h="530860">
                <a:moveTo>
                  <a:pt x="381928" y="243935"/>
                </a:moveTo>
                <a:lnTo>
                  <a:pt x="381273" y="243935"/>
                </a:lnTo>
                <a:lnTo>
                  <a:pt x="379902" y="245510"/>
                </a:lnTo>
                <a:lnTo>
                  <a:pt x="381928" y="243935"/>
                </a:lnTo>
                <a:close/>
              </a:path>
              <a:path w="2663190" h="530860">
                <a:moveTo>
                  <a:pt x="2648557" y="0"/>
                </a:moveTo>
                <a:lnTo>
                  <a:pt x="2641365" y="95"/>
                </a:lnTo>
                <a:lnTo>
                  <a:pt x="1941087" y="131159"/>
                </a:lnTo>
                <a:lnTo>
                  <a:pt x="1765065" y="157067"/>
                </a:lnTo>
                <a:lnTo>
                  <a:pt x="1590567" y="197453"/>
                </a:lnTo>
                <a:lnTo>
                  <a:pt x="1417593" y="227171"/>
                </a:lnTo>
                <a:lnTo>
                  <a:pt x="1244619" y="238601"/>
                </a:lnTo>
                <a:lnTo>
                  <a:pt x="1561307" y="238601"/>
                </a:lnTo>
                <a:lnTo>
                  <a:pt x="1596663" y="232505"/>
                </a:lnTo>
                <a:lnTo>
                  <a:pt x="1772685" y="192119"/>
                </a:lnTo>
                <a:lnTo>
                  <a:pt x="1946421" y="166973"/>
                </a:lnTo>
                <a:lnTo>
                  <a:pt x="2648223" y="35147"/>
                </a:lnTo>
                <a:lnTo>
                  <a:pt x="2662701" y="14573"/>
                </a:lnTo>
                <a:lnTo>
                  <a:pt x="2659796" y="7810"/>
                </a:lnTo>
                <a:lnTo>
                  <a:pt x="2654891" y="2762"/>
                </a:lnTo>
                <a:lnTo>
                  <a:pt x="2648557" y="0"/>
                </a:lnTo>
                <a:close/>
              </a:path>
              <a:path w="2663190" h="530860">
                <a:moveTo>
                  <a:pt x="529863" y="108299"/>
                </a:moveTo>
                <a:lnTo>
                  <a:pt x="541230" y="120111"/>
                </a:lnTo>
                <a:lnTo>
                  <a:pt x="553485" y="110585"/>
                </a:lnTo>
                <a:lnTo>
                  <a:pt x="529863" y="108299"/>
                </a:lnTo>
                <a:close/>
              </a:path>
            </a:pathLst>
          </a:custGeom>
          <a:solidFill>
            <a:srgbClr val="0000BE"/>
          </a:solidFill>
        </p:spPr>
        <p:txBody>
          <a:bodyPr wrap="square" lIns="0" tIns="0" rIns="0" bIns="0" rtlCol="0"/>
          <a:lstStyle/>
          <a:p>
            <a:endParaRPr/>
          </a:p>
        </p:txBody>
      </p:sp>
      <p:sp>
        <p:nvSpPr>
          <p:cNvPr id="37" name="object 37"/>
          <p:cNvSpPr/>
          <p:nvPr/>
        </p:nvSpPr>
        <p:spPr>
          <a:xfrm>
            <a:off x="3012185" y="1514855"/>
            <a:ext cx="2656840" cy="422275"/>
          </a:xfrm>
          <a:custGeom>
            <a:avLst/>
            <a:gdLst/>
            <a:ahLst/>
            <a:cxnLst/>
            <a:rect l="l" t="t" r="r" b="b"/>
            <a:pathLst>
              <a:path w="2656840" h="422275">
                <a:moveTo>
                  <a:pt x="90678" y="368807"/>
                </a:moveTo>
                <a:lnTo>
                  <a:pt x="3810" y="397763"/>
                </a:lnTo>
                <a:lnTo>
                  <a:pt x="0" y="405383"/>
                </a:lnTo>
                <a:lnTo>
                  <a:pt x="2286" y="412241"/>
                </a:lnTo>
                <a:lnTo>
                  <a:pt x="4572" y="418337"/>
                </a:lnTo>
                <a:lnTo>
                  <a:pt x="12192" y="422147"/>
                </a:lnTo>
                <a:lnTo>
                  <a:pt x="99060" y="393191"/>
                </a:lnTo>
                <a:lnTo>
                  <a:pt x="102870" y="385571"/>
                </a:lnTo>
                <a:lnTo>
                  <a:pt x="100584" y="379475"/>
                </a:lnTo>
                <a:lnTo>
                  <a:pt x="98298" y="372617"/>
                </a:lnTo>
                <a:lnTo>
                  <a:pt x="90678" y="368807"/>
                </a:lnTo>
                <a:close/>
              </a:path>
              <a:path w="2656840" h="422275">
                <a:moveTo>
                  <a:pt x="258318" y="305561"/>
                </a:moveTo>
                <a:lnTo>
                  <a:pt x="252222" y="308609"/>
                </a:lnTo>
                <a:lnTo>
                  <a:pt x="185166" y="336803"/>
                </a:lnTo>
                <a:lnTo>
                  <a:pt x="182118" y="338327"/>
                </a:lnTo>
                <a:lnTo>
                  <a:pt x="175260" y="340613"/>
                </a:lnTo>
                <a:lnTo>
                  <a:pt x="171450" y="347471"/>
                </a:lnTo>
                <a:lnTo>
                  <a:pt x="176022" y="361187"/>
                </a:lnTo>
                <a:lnTo>
                  <a:pt x="183642" y="364997"/>
                </a:lnTo>
                <a:lnTo>
                  <a:pt x="189738" y="362711"/>
                </a:lnTo>
                <a:lnTo>
                  <a:pt x="193548" y="361187"/>
                </a:lnTo>
                <a:lnTo>
                  <a:pt x="262128" y="332231"/>
                </a:lnTo>
                <a:lnTo>
                  <a:pt x="268986" y="329183"/>
                </a:lnTo>
                <a:lnTo>
                  <a:pt x="272034" y="321563"/>
                </a:lnTo>
                <a:lnTo>
                  <a:pt x="268986" y="314705"/>
                </a:lnTo>
                <a:lnTo>
                  <a:pt x="265938" y="308609"/>
                </a:lnTo>
                <a:lnTo>
                  <a:pt x="258318" y="305561"/>
                </a:lnTo>
                <a:close/>
              </a:path>
              <a:path w="2656840" h="422275">
                <a:moveTo>
                  <a:pt x="358998" y="262288"/>
                </a:moveTo>
                <a:lnTo>
                  <a:pt x="346710" y="267461"/>
                </a:lnTo>
                <a:lnTo>
                  <a:pt x="340614" y="270509"/>
                </a:lnTo>
                <a:lnTo>
                  <a:pt x="337566" y="278129"/>
                </a:lnTo>
                <a:lnTo>
                  <a:pt x="339852" y="284225"/>
                </a:lnTo>
                <a:lnTo>
                  <a:pt x="342900" y="291083"/>
                </a:lnTo>
                <a:lnTo>
                  <a:pt x="350520" y="294131"/>
                </a:lnTo>
                <a:lnTo>
                  <a:pt x="371094" y="284987"/>
                </a:lnTo>
                <a:lnTo>
                  <a:pt x="371856" y="284987"/>
                </a:lnTo>
                <a:lnTo>
                  <a:pt x="372618" y="284225"/>
                </a:lnTo>
                <a:lnTo>
                  <a:pt x="373380" y="284225"/>
                </a:lnTo>
                <a:lnTo>
                  <a:pt x="403169" y="262889"/>
                </a:lnTo>
                <a:lnTo>
                  <a:pt x="358140" y="262889"/>
                </a:lnTo>
                <a:lnTo>
                  <a:pt x="358998" y="262288"/>
                </a:lnTo>
                <a:close/>
              </a:path>
              <a:path w="2656840" h="422275">
                <a:moveTo>
                  <a:pt x="361188" y="261365"/>
                </a:moveTo>
                <a:lnTo>
                  <a:pt x="358998" y="262288"/>
                </a:lnTo>
                <a:lnTo>
                  <a:pt x="358140" y="262889"/>
                </a:lnTo>
                <a:lnTo>
                  <a:pt x="361188" y="261365"/>
                </a:lnTo>
                <a:close/>
              </a:path>
              <a:path w="2656840" h="422275">
                <a:moveTo>
                  <a:pt x="405297" y="261365"/>
                </a:moveTo>
                <a:lnTo>
                  <a:pt x="361188" y="261365"/>
                </a:lnTo>
                <a:lnTo>
                  <a:pt x="358140" y="262889"/>
                </a:lnTo>
                <a:lnTo>
                  <a:pt x="403169" y="262889"/>
                </a:lnTo>
                <a:lnTo>
                  <a:pt x="405297" y="261365"/>
                </a:lnTo>
                <a:close/>
              </a:path>
              <a:path w="2656840" h="422275">
                <a:moveTo>
                  <a:pt x="415290" y="222503"/>
                </a:moveTo>
                <a:lnTo>
                  <a:pt x="409194" y="227075"/>
                </a:lnTo>
                <a:lnTo>
                  <a:pt x="358998" y="262288"/>
                </a:lnTo>
                <a:lnTo>
                  <a:pt x="361188" y="261365"/>
                </a:lnTo>
                <a:lnTo>
                  <a:pt x="405297" y="261365"/>
                </a:lnTo>
                <a:lnTo>
                  <a:pt x="429768" y="243839"/>
                </a:lnTo>
                <a:lnTo>
                  <a:pt x="431292" y="235457"/>
                </a:lnTo>
                <a:lnTo>
                  <a:pt x="427482" y="230123"/>
                </a:lnTo>
                <a:lnTo>
                  <a:pt x="422910" y="224027"/>
                </a:lnTo>
                <a:lnTo>
                  <a:pt x="415290" y="222503"/>
                </a:lnTo>
                <a:close/>
              </a:path>
              <a:path w="2656840" h="422275">
                <a:moveTo>
                  <a:pt x="537972" y="134873"/>
                </a:moveTo>
                <a:lnTo>
                  <a:pt x="533400" y="138683"/>
                </a:lnTo>
                <a:lnTo>
                  <a:pt x="493014" y="166877"/>
                </a:lnTo>
                <a:lnTo>
                  <a:pt x="487680" y="171449"/>
                </a:lnTo>
                <a:lnTo>
                  <a:pt x="486156" y="179069"/>
                </a:lnTo>
                <a:lnTo>
                  <a:pt x="489966" y="185165"/>
                </a:lnTo>
                <a:lnTo>
                  <a:pt x="494538" y="190499"/>
                </a:lnTo>
                <a:lnTo>
                  <a:pt x="502158" y="192023"/>
                </a:lnTo>
                <a:lnTo>
                  <a:pt x="508254" y="188213"/>
                </a:lnTo>
                <a:lnTo>
                  <a:pt x="540413" y="165156"/>
                </a:lnTo>
                <a:lnTo>
                  <a:pt x="532638" y="159257"/>
                </a:lnTo>
                <a:lnTo>
                  <a:pt x="575614" y="159257"/>
                </a:lnTo>
                <a:lnTo>
                  <a:pt x="570738" y="156209"/>
                </a:lnTo>
                <a:lnTo>
                  <a:pt x="548640" y="138683"/>
                </a:lnTo>
                <a:lnTo>
                  <a:pt x="544068" y="135635"/>
                </a:lnTo>
                <a:lnTo>
                  <a:pt x="537972" y="134873"/>
                </a:lnTo>
                <a:close/>
              </a:path>
              <a:path w="2656840" h="422275">
                <a:moveTo>
                  <a:pt x="575614" y="159257"/>
                </a:moveTo>
                <a:lnTo>
                  <a:pt x="548640" y="159257"/>
                </a:lnTo>
                <a:lnTo>
                  <a:pt x="540413" y="165156"/>
                </a:lnTo>
                <a:lnTo>
                  <a:pt x="560832" y="180593"/>
                </a:lnTo>
                <a:lnTo>
                  <a:pt x="568452" y="179831"/>
                </a:lnTo>
                <a:lnTo>
                  <a:pt x="573024" y="173735"/>
                </a:lnTo>
                <a:lnTo>
                  <a:pt x="577596" y="168401"/>
                </a:lnTo>
                <a:lnTo>
                  <a:pt x="576834" y="160019"/>
                </a:lnTo>
                <a:lnTo>
                  <a:pt x="575614" y="159257"/>
                </a:lnTo>
                <a:close/>
              </a:path>
              <a:path w="2656840" h="422275">
                <a:moveTo>
                  <a:pt x="548640" y="159257"/>
                </a:moveTo>
                <a:lnTo>
                  <a:pt x="532638" y="159257"/>
                </a:lnTo>
                <a:lnTo>
                  <a:pt x="540413" y="165156"/>
                </a:lnTo>
                <a:lnTo>
                  <a:pt x="548640" y="159257"/>
                </a:lnTo>
                <a:close/>
              </a:path>
              <a:path w="2656840" h="422275">
                <a:moveTo>
                  <a:pt x="646938" y="214883"/>
                </a:moveTo>
                <a:lnTo>
                  <a:pt x="638556" y="215645"/>
                </a:lnTo>
                <a:lnTo>
                  <a:pt x="633984" y="221741"/>
                </a:lnTo>
                <a:lnTo>
                  <a:pt x="630174" y="227075"/>
                </a:lnTo>
                <a:lnTo>
                  <a:pt x="630936" y="235457"/>
                </a:lnTo>
                <a:lnTo>
                  <a:pt x="636270" y="239267"/>
                </a:lnTo>
                <a:lnTo>
                  <a:pt x="697992" y="287273"/>
                </a:lnTo>
                <a:lnTo>
                  <a:pt x="703326" y="291083"/>
                </a:lnTo>
                <a:lnTo>
                  <a:pt x="711708" y="290321"/>
                </a:lnTo>
                <a:lnTo>
                  <a:pt x="715518" y="284987"/>
                </a:lnTo>
                <a:lnTo>
                  <a:pt x="720090" y="278891"/>
                </a:lnTo>
                <a:lnTo>
                  <a:pt x="719328" y="271271"/>
                </a:lnTo>
                <a:lnTo>
                  <a:pt x="713232" y="266699"/>
                </a:lnTo>
                <a:lnTo>
                  <a:pt x="652272" y="219455"/>
                </a:lnTo>
                <a:lnTo>
                  <a:pt x="646938" y="214883"/>
                </a:lnTo>
                <a:close/>
              </a:path>
              <a:path w="2656840" h="422275">
                <a:moveTo>
                  <a:pt x="890778" y="272033"/>
                </a:moveTo>
                <a:lnTo>
                  <a:pt x="798576" y="272033"/>
                </a:lnTo>
                <a:lnTo>
                  <a:pt x="793242" y="277367"/>
                </a:lnTo>
                <a:lnTo>
                  <a:pt x="793242" y="291845"/>
                </a:lnTo>
                <a:lnTo>
                  <a:pt x="798576" y="297941"/>
                </a:lnTo>
                <a:lnTo>
                  <a:pt x="890778" y="297941"/>
                </a:lnTo>
                <a:lnTo>
                  <a:pt x="896112" y="291845"/>
                </a:lnTo>
                <a:lnTo>
                  <a:pt x="896112" y="277367"/>
                </a:lnTo>
                <a:lnTo>
                  <a:pt x="890778" y="272033"/>
                </a:lnTo>
                <a:close/>
              </a:path>
              <a:path w="2656840" h="422275">
                <a:moveTo>
                  <a:pt x="1068324" y="248411"/>
                </a:moveTo>
                <a:lnTo>
                  <a:pt x="1060704" y="249935"/>
                </a:lnTo>
                <a:lnTo>
                  <a:pt x="984504" y="259841"/>
                </a:lnTo>
                <a:lnTo>
                  <a:pt x="976884" y="260603"/>
                </a:lnTo>
                <a:lnTo>
                  <a:pt x="972312" y="266699"/>
                </a:lnTo>
                <a:lnTo>
                  <a:pt x="973158" y="275081"/>
                </a:lnTo>
                <a:lnTo>
                  <a:pt x="973836" y="281177"/>
                </a:lnTo>
                <a:lnTo>
                  <a:pt x="980694" y="285749"/>
                </a:lnTo>
                <a:lnTo>
                  <a:pt x="987552" y="284987"/>
                </a:lnTo>
                <a:lnTo>
                  <a:pt x="1064514" y="275081"/>
                </a:lnTo>
                <a:lnTo>
                  <a:pt x="1071372" y="274319"/>
                </a:lnTo>
                <a:lnTo>
                  <a:pt x="1076706" y="267461"/>
                </a:lnTo>
                <a:lnTo>
                  <a:pt x="1075182" y="260603"/>
                </a:lnTo>
                <a:lnTo>
                  <a:pt x="1074420" y="253745"/>
                </a:lnTo>
                <a:lnTo>
                  <a:pt x="1068324" y="248411"/>
                </a:lnTo>
                <a:close/>
              </a:path>
              <a:path w="2656840" h="422275">
                <a:moveTo>
                  <a:pt x="1165860" y="251459"/>
                </a:moveTo>
                <a:lnTo>
                  <a:pt x="1159002" y="251459"/>
                </a:lnTo>
                <a:lnTo>
                  <a:pt x="1152906" y="256793"/>
                </a:lnTo>
                <a:lnTo>
                  <a:pt x="1152906" y="271271"/>
                </a:lnTo>
                <a:lnTo>
                  <a:pt x="1158240" y="277367"/>
                </a:lnTo>
                <a:lnTo>
                  <a:pt x="1165860" y="277367"/>
                </a:lnTo>
                <a:lnTo>
                  <a:pt x="1240536" y="278891"/>
                </a:lnTo>
                <a:lnTo>
                  <a:pt x="1243584" y="278891"/>
                </a:lnTo>
                <a:lnTo>
                  <a:pt x="1245870" y="278129"/>
                </a:lnTo>
                <a:lnTo>
                  <a:pt x="1253490" y="276605"/>
                </a:lnTo>
                <a:lnTo>
                  <a:pt x="1257300" y="269747"/>
                </a:lnTo>
                <a:lnTo>
                  <a:pt x="1254252" y="256031"/>
                </a:lnTo>
                <a:lnTo>
                  <a:pt x="1250823" y="253745"/>
                </a:lnTo>
                <a:lnTo>
                  <a:pt x="1237488" y="253745"/>
                </a:lnTo>
                <a:lnTo>
                  <a:pt x="1237899" y="253643"/>
                </a:lnTo>
                <a:lnTo>
                  <a:pt x="1165860" y="251459"/>
                </a:lnTo>
                <a:close/>
              </a:path>
              <a:path w="2656840" h="422275">
                <a:moveTo>
                  <a:pt x="1237899" y="253643"/>
                </a:moveTo>
                <a:lnTo>
                  <a:pt x="1237488" y="253745"/>
                </a:lnTo>
                <a:lnTo>
                  <a:pt x="1241298" y="253745"/>
                </a:lnTo>
                <a:lnTo>
                  <a:pt x="1237899" y="253643"/>
                </a:lnTo>
                <a:close/>
              </a:path>
              <a:path w="2656840" h="422275">
                <a:moveTo>
                  <a:pt x="1247394" y="251459"/>
                </a:moveTo>
                <a:lnTo>
                  <a:pt x="1240536" y="252983"/>
                </a:lnTo>
                <a:lnTo>
                  <a:pt x="1237899" y="253643"/>
                </a:lnTo>
                <a:lnTo>
                  <a:pt x="1241298" y="253745"/>
                </a:lnTo>
                <a:lnTo>
                  <a:pt x="1250823" y="253745"/>
                </a:lnTo>
                <a:lnTo>
                  <a:pt x="1247394" y="251459"/>
                </a:lnTo>
                <a:close/>
              </a:path>
              <a:path w="2656840" h="422275">
                <a:moveTo>
                  <a:pt x="1424178" y="210311"/>
                </a:moveTo>
                <a:lnTo>
                  <a:pt x="1417320" y="211835"/>
                </a:lnTo>
                <a:lnTo>
                  <a:pt x="1412748" y="212597"/>
                </a:lnTo>
                <a:lnTo>
                  <a:pt x="1333500" y="230885"/>
                </a:lnTo>
                <a:lnTo>
                  <a:pt x="1329690" y="237743"/>
                </a:lnTo>
                <a:lnTo>
                  <a:pt x="1332738" y="251459"/>
                </a:lnTo>
                <a:lnTo>
                  <a:pt x="1339596" y="256031"/>
                </a:lnTo>
                <a:lnTo>
                  <a:pt x="1346454" y="254507"/>
                </a:lnTo>
                <a:lnTo>
                  <a:pt x="1418844" y="236981"/>
                </a:lnTo>
                <a:lnTo>
                  <a:pt x="1421130" y="236981"/>
                </a:lnTo>
                <a:lnTo>
                  <a:pt x="1427988" y="236219"/>
                </a:lnTo>
                <a:lnTo>
                  <a:pt x="1432560" y="229361"/>
                </a:lnTo>
                <a:lnTo>
                  <a:pt x="1431036" y="215645"/>
                </a:lnTo>
                <a:lnTo>
                  <a:pt x="1424178" y="210311"/>
                </a:lnTo>
                <a:close/>
              </a:path>
              <a:path w="2656840" h="422275">
                <a:moveTo>
                  <a:pt x="1591818" y="185927"/>
                </a:moveTo>
                <a:lnTo>
                  <a:pt x="1588770" y="185927"/>
                </a:lnTo>
                <a:lnTo>
                  <a:pt x="1519428" y="196595"/>
                </a:lnTo>
                <a:lnTo>
                  <a:pt x="1512570" y="197357"/>
                </a:lnTo>
                <a:lnTo>
                  <a:pt x="1507236" y="204215"/>
                </a:lnTo>
                <a:lnTo>
                  <a:pt x="1508760" y="211073"/>
                </a:lnTo>
                <a:lnTo>
                  <a:pt x="1509522" y="217931"/>
                </a:lnTo>
                <a:lnTo>
                  <a:pt x="1516380" y="223265"/>
                </a:lnTo>
                <a:lnTo>
                  <a:pt x="1523238" y="221741"/>
                </a:lnTo>
                <a:lnTo>
                  <a:pt x="1589913" y="212216"/>
                </a:lnTo>
                <a:lnTo>
                  <a:pt x="1588008" y="211835"/>
                </a:lnTo>
                <a:lnTo>
                  <a:pt x="1605915" y="211835"/>
                </a:lnTo>
                <a:lnTo>
                  <a:pt x="1609344" y="209549"/>
                </a:lnTo>
                <a:lnTo>
                  <a:pt x="1610106" y="202691"/>
                </a:lnTo>
                <a:lnTo>
                  <a:pt x="1611630" y="195833"/>
                </a:lnTo>
                <a:lnTo>
                  <a:pt x="1607058" y="188975"/>
                </a:lnTo>
                <a:lnTo>
                  <a:pt x="1600200" y="187451"/>
                </a:lnTo>
                <a:lnTo>
                  <a:pt x="1592580" y="186689"/>
                </a:lnTo>
                <a:lnTo>
                  <a:pt x="1591818" y="185927"/>
                </a:lnTo>
                <a:close/>
              </a:path>
              <a:path w="2656840" h="422275">
                <a:moveTo>
                  <a:pt x="1605915" y="211835"/>
                </a:moveTo>
                <a:lnTo>
                  <a:pt x="1592580" y="211835"/>
                </a:lnTo>
                <a:lnTo>
                  <a:pt x="1589913" y="212216"/>
                </a:lnTo>
                <a:lnTo>
                  <a:pt x="1595628" y="213359"/>
                </a:lnTo>
                <a:lnTo>
                  <a:pt x="1602486" y="214121"/>
                </a:lnTo>
                <a:lnTo>
                  <a:pt x="1605915" y="211835"/>
                </a:lnTo>
                <a:close/>
              </a:path>
              <a:path w="2656840" h="422275">
                <a:moveTo>
                  <a:pt x="1592580" y="211835"/>
                </a:moveTo>
                <a:lnTo>
                  <a:pt x="1588008" y="211835"/>
                </a:lnTo>
                <a:lnTo>
                  <a:pt x="1589913" y="212216"/>
                </a:lnTo>
                <a:lnTo>
                  <a:pt x="1592580" y="211835"/>
                </a:lnTo>
                <a:close/>
              </a:path>
              <a:path w="2656840" h="422275">
                <a:moveTo>
                  <a:pt x="1694688" y="204977"/>
                </a:moveTo>
                <a:lnTo>
                  <a:pt x="1687830" y="210311"/>
                </a:lnTo>
                <a:lnTo>
                  <a:pt x="1686306" y="217169"/>
                </a:lnTo>
                <a:lnTo>
                  <a:pt x="1685544" y="224027"/>
                </a:lnTo>
                <a:lnTo>
                  <a:pt x="1690116" y="230885"/>
                </a:lnTo>
                <a:lnTo>
                  <a:pt x="1696974" y="231647"/>
                </a:lnTo>
                <a:lnTo>
                  <a:pt x="1764792" y="244601"/>
                </a:lnTo>
                <a:lnTo>
                  <a:pt x="1775460" y="244601"/>
                </a:lnTo>
                <a:lnTo>
                  <a:pt x="1782318" y="245363"/>
                </a:lnTo>
                <a:lnTo>
                  <a:pt x="1788414" y="239267"/>
                </a:lnTo>
                <a:lnTo>
                  <a:pt x="1788414" y="224789"/>
                </a:lnTo>
                <a:lnTo>
                  <a:pt x="1783080" y="219455"/>
                </a:lnTo>
                <a:lnTo>
                  <a:pt x="1769364" y="219455"/>
                </a:lnTo>
                <a:lnTo>
                  <a:pt x="1701545" y="206501"/>
                </a:lnTo>
                <a:lnTo>
                  <a:pt x="1694688" y="204977"/>
                </a:lnTo>
                <a:close/>
              </a:path>
              <a:path w="2656840" h="422275">
                <a:moveTo>
                  <a:pt x="1767078" y="218693"/>
                </a:moveTo>
                <a:lnTo>
                  <a:pt x="1769364" y="219455"/>
                </a:lnTo>
                <a:lnTo>
                  <a:pt x="1775460" y="219455"/>
                </a:lnTo>
                <a:lnTo>
                  <a:pt x="1767078" y="218693"/>
                </a:lnTo>
                <a:close/>
              </a:path>
              <a:path w="2656840" h="422275">
                <a:moveTo>
                  <a:pt x="1879092" y="220979"/>
                </a:moveTo>
                <a:lnTo>
                  <a:pt x="1871472" y="220979"/>
                </a:lnTo>
                <a:lnTo>
                  <a:pt x="1866138" y="226313"/>
                </a:lnTo>
                <a:lnTo>
                  <a:pt x="1866138" y="233171"/>
                </a:lnTo>
                <a:lnTo>
                  <a:pt x="1865376" y="240791"/>
                </a:lnTo>
                <a:lnTo>
                  <a:pt x="1871472" y="246125"/>
                </a:lnTo>
                <a:lnTo>
                  <a:pt x="1878330" y="246887"/>
                </a:lnTo>
                <a:lnTo>
                  <a:pt x="1941576" y="247649"/>
                </a:lnTo>
                <a:lnTo>
                  <a:pt x="1943862" y="247649"/>
                </a:lnTo>
                <a:lnTo>
                  <a:pt x="1958340" y="245363"/>
                </a:lnTo>
                <a:lnTo>
                  <a:pt x="1965198" y="243839"/>
                </a:lnTo>
                <a:lnTo>
                  <a:pt x="1969770" y="236981"/>
                </a:lnTo>
                <a:lnTo>
                  <a:pt x="1969008" y="230123"/>
                </a:lnTo>
                <a:lnTo>
                  <a:pt x="1967484" y="223265"/>
                </a:lnTo>
                <a:lnTo>
                  <a:pt x="1965198" y="221741"/>
                </a:lnTo>
                <a:lnTo>
                  <a:pt x="1940052" y="221741"/>
                </a:lnTo>
                <a:lnTo>
                  <a:pt x="1940206" y="221716"/>
                </a:lnTo>
                <a:lnTo>
                  <a:pt x="1879092" y="220979"/>
                </a:lnTo>
                <a:close/>
              </a:path>
              <a:path w="2656840" h="422275">
                <a:moveTo>
                  <a:pt x="1940206" y="221716"/>
                </a:moveTo>
                <a:lnTo>
                  <a:pt x="1940052" y="221741"/>
                </a:lnTo>
                <a:lnTo>
                  <a:pt x="1942338" y="221741"/>
                </a:lnTo>
                <a:lnTo>
                  <a:pt x="1940206" y="221716"/>
                </a:lnTo>
                <a:close/>
              </a:path>
              <a:path w="2656840" h="422275">
                <a:moveTo>
                  <a:pt x="1960626" y="218693"/>
                </a:moveTo>
                <a:lnTo>
                  <a:pt x="1953768" y="219455"/>
                </a:lnTo>
                <a:lnTo>
                  <a:pt x="1940206" y="221716"/>
                </a:lnTo>
                <a:lnTo>
                  <a:pt x="1942338" y="221741"/>
                </a:lnTo>
                <a:lnTo>
                  <a:pt x="1965198" y="221741"/>
                </a:lnTo>
                <a:lnTo>
                  <a:pt x="1960626" y="218693"/>
                </a:lnTo>
                <a:close/>
              </a:path>
              <a:path w="2656840" h="422275">
                <a:moveTo>
                  <a:pt x="2136648" y="185165"/>
                </a:moveTo>
                <a:lnTo>
                  <a:pt x="2129790" y="187451"/>
                </a:lnTo>
                <a:lnTo>
                  <a:pt x="2114550" y="192023"/>
                </a:lnTo>
                <a:lnTo>
                  <a:pt x="2055876" y="201929"/>
                </a:lnTo>
                <a:lnTo>
                  <a:pt x="2048256" y="203453"/>
                </a:lnTo>
                <a:lnTo>
                  <a:pt x="2043684" y="210311"/>
                </a:lnTo>
                <a:lnTo>
                  <a:pt x="2045208" y="217169"/>
                </a:lnTo>
                <a:lnTo>
                  <a:pt x="2045970" y="224027"/>
                </a:lnTo>
                <a:lnTo>
                  <a:pt x="2052828" y="228599"/>
                </a:lnTo>
                <a:lnTo>
                  <a:pt x="2059686" y="227837"/>
                </a:lnTo>
                <a:lnTo>
                  <a:pt x="2119122" y="217169"/>
                </a:lnTo>
                <a:lnTo>
                  <a:pt x="2137410" y="211835"/>
                </a:lnTo>
                <a:lnTo>
                  <a:pt x="2144268" y="210311"/>
                </a:lnTo>
                <a:lnTo>
                  <a:pt x="2148078" y="202691"/>
                </a:lnTo>
                <a:lnTo>
                  <a:pt x="2145792" y="195833"/>
                </a:lnTo>
                <a:lnTo>
                  <a:pt x="2144268" y="189737"/>
                </a:lnTo>
                <a:lnTo>
                  <a:pt x="2136648" y="185165"/>
                </a:lnTo>
                <a:close/>
              </a:path>
              <a:path w="2656840" h="422275">
                <a:moveTo>
                  <a:pt x="2308098" y="132587"/>
                </a:moveTo>
                <a:lnTo>
                  <a:pt x="2302002" y="135635"/>
                </a:lnTo>
                <a:lnTo>
                  <a:pt x="2288286" y="140969"/>
                </a:lnTo>
                <a:lnTo>
                  <a:pt x="2228850" y="158495"/>
                </a:lnTo>
                <a:lnTo>
                  <a:pt x="2221992" y="160019"/>
                </a:lnTo>
                <a:lnTo>
                  <a:pt x="2218182" y="167639"/>
                </a:lnTo>
                <a:lnTo>
                  <a:pt x="2220468" y="174497"/>
                </a:lnTo>
                <a:lnTo>
                  <a:pt x="2221992" y="181355"/>
                </a:lnTo>
                <a:lnTo>
                  <a:pt x="2229612" y="185165"/>
                </a:lnTo>
                <a:lnTo>
                  <a:pt x="2236470" y="182879"/>
                </a:lnTo>
                <a:lnTo>
                  <a:pt x="2295144" y="165353"/>
                </a:lnTo>
                <a:lnTo>
                  <a:pt x="2311146" y="159257"/>
                </a:lnTo>
                <a:lnTo>
                  <a:pt x="2318004" y="156971"/>
                </a:lnTo>
                <a:lnTo>
                  <a:pt x="2321052" y="149351"/>
                </a:lnTo>
                <a:lnTo>
                  <a:pt x="2318766" y="142493"/>
                </a:lnTo>
                <a:lnTo>
                  <a:pt x="2315718" y="136397"/>
                </a:lnTo>
                <a:lnTo>
                  <a:pt x="2308098" y="132587"/>
                </a:lnTo>
                <a:close/>
              </a:path>
              <a:path w="2656840" h="422275">
                <a:moveTo>
                  <a:pt x="2476500" y="67055"/>
                </a:moveTo>
                <a:lnTo>
                  <a:pt x="2469642" y="69341"/>
                </a:lnTo>
                <a:lnTo>
                  <a:pt x="2398014" y="97535"/>
                </a:lnTo>
                <a:lnTo>
                  <a:pt x="2391156" y="100583"/>
                </a:lnTo>
                <a:lnTo>
                  <a:pt x="2388108" y="108203"/>
                </a:lnTo>
                <a:lnTo>
                  <a:pt x="2390394" y="114299"/>
                </a:lnTo>
                <a:lnTo>
                  <a:pt x="2392680" y="121157"/>
                </a:lnTo>
                <a:lnTo>
                  <a:pt x="2400300" y="124205"/>
                </a:lnTo>
                <a:lnTo>
                  <a:pt x="2407158" y="121919"/>
                </a:lnTo>
                <a:lnTo>
                  <a:pt x="2471166" y="96773"/>
                </a:lnTo>
                <a:lnTo>
                  <a:pt x="2479548" y="93725"/>
                </a:lnTo>
                <a:lnTo>
                  <a:pt x="2485644" y="90677"/>
                </a:lnTo>
                <a:lnTo>
                  <a:pt x="2489454" y="83057"/>
                </a:lnTo>
                <a:lnTo>
                  <a:pt x="2486406" y="76961"/>
                </a:lnTo>
                <a:lnTo>
                  <a:pt x="2484120" y="70103"/>
                </a:lnTo>
                <a:lnTo>
                  <a:pt x="2476500" y="67055"/>
                </a:lnTo>
                <a:close/>
              </a:path>
              <a:path w="2656840" h="422275">
                <a:moveTo>
                  <a:pt x="2643378" y="0"/>
                </a:moveTo>
                <a:lnTo>
                  <a:pt x="2636520" y="2285"/>
                </a:lnTo>
                <a:lnTo>
                  <a:pt x="2565654" y="31241"/>
                </a:lnTo>
                <a:lnTo>
                  <a:pt x="2558796" y="33527"/>
                </a:lnTo>
                <a:lnTo>
                  <a:pt x="2555748" y="41147"/>
                </a:lnTo>
                <a:lnTo>
                  <a:pt x="2558034" y="48005"/>
                </a:lnTo>
                <a:lnTo>
                  <a:pt x="2561082" y="54863"/>
                </a:lnTo>
                <a:lnTo>
                  <a:pt x="2568702" y="57911"/>
                </a:lnTo>
                <a:lnTo>
                  <a:pt x="2574798" y="54863"/>
                </a:lnTo>
                <a:lnTo>
                  <a:pt x="2646426" y="26669"/>
                </a:lnTo>
                <a:lnTo>
                  <a:pt x="2653284" y="23621"/>
                </a:lnTo>
                <a:lnTo>
                  <a:pt x="2656332" y="16001"/>
                </a:lnTo>
                <a:lnTo>
                  <a:pt x="2653284" y="9905"/>
                </a:lnTo>
                <a:lnTo>
                  <a:pt x="2650998" y="3047"/>
                </a:lnTo>
                <a:lnTo>
                  <a:pt x="2643378" y="0"/>
                </a:lnTo>
                <a:close/>
              </a:path>
            </a:pathLst>
          </a:custGeom>
          <a:solidFill>
            <a:srgbClr val="5E5EFC"/>
          </a:solidFill>
        </p:spPr>
        <p:txBody>
          <a:bodyPr wrap="square" lIns="0" tIns="0" rIns="0" bIns="0" rtlCol="0"/>
          <a:lstStyle/>
          <a:p>
            <a:endParaRPr/>
          </a:p>
        </p:txBody>
      </p:sp>
      <p:sp>
        <p:nvSpPr>
          <p:cNvPr id="38" name="object 38"/>
          <p:cNvSpPr txBox="1"/>
          <p:nvPr/>
        </p:nvSpPr>
        <p:spPr>
          <a:xfrm>
            <a:off x="2258066" y="2059680"/>
            <a:ext cx="207010" cy="1439545"/>
          </a:xfrm>
          <a:prstGeom prst="rect">
            <a:avLst/>
          </a:prstGeom>
        </p:spPr>
        <p:txBody>
          <a:bodyPr vert="horz" wrap="square" lIns="0" tIns="0" rIns="0" bIns="0" rtlCol="0">
            <a:spAutoFit/>
          </a:bodyPr>
          <a:lstStyle/>
          <a:p>
            <a:pPr algn="ctr">
              <a:lnSpc>
                <a:spcPct val="100000"/>
              </a:lnSpc>
            </a:pPr>
            <a:r>
              <a:rPr sz="900" spc="10" dirty="0">
                <a:latin typeface="Calibri"/>
                <a:cs typeface="Calibri"/>
              </a:rPr>
              <a:t>1</a:t>
            </a:r>
            <a:r>
              <a:rPr sz="900" spc="20" dirty="0">
                <a:latin typeface="Calibri"/>
                <a:cs typeface="Calibri"/>
              </a:rPr>
              <a:t>2</a:t>
            </a:r>
            <a:r>
              <a:rPr sz="900" spc="15" dirty="0">
                <a:latin typeface="Calibri"/>
                <a:cs typeface="Calibri"/>
              </a:rPr>
              <a:t>0</a:t>
            </a:r>
            <a:endParaRPr sz="900">
              <a:latin typeface="Calibri"/>
              <a:cs typeface="Calibri"/>
            </a:endParaRPr>
          </a:p>
          <a:p>
            <a:pPr algn="ctr">
              <a:lnSpc>
                <a:spcPct val="100000"/>
              </a:lnSpc>
              <a:spcBef>
                <a:spcPts val="605"/>
              </a:spcBef>
            </a:pPr>
            <a:r>
              <a:rPr sz="900" spc="10" dirty="0">
                <a:latin typeface="Calibri"/>
                <a:cs typeface="Calibri"/>
              </a:rPr>
              <a:t>1</a:t>
            </a:r>
            <a:r>
              <a:rPr sz="900" spc="20" dirty="0">
                <a:latin typeface="Calibri"/>
                <a:cs typeface="Calibri"/>
              </a:rPr>
              <a:t>0</a:t>
            </a:r>
            <a:r>
              <a:rPr sz="900" spc="15" dirty="0">
                <a:latin typeface="Calibri"/>
                <a:cs typeface="Calibri"/>
              </a:rPr>
              <a:t>0</a:t>
            </a:r>
            <a:endParaRPr sz="900">
              <a:latin typeface="Calibri"/>
              <a:cs typeface="Calibri"/>
            </a:endParaRPr>
          </a:p>
          <a:p>
            <a:pPr marL="73025">
              <a:lnSpc>
                <a:spcPct val="100000"/>
              </a:lnSpc>
              <a:spcBef>
                <a:spcPts val="595"/>
              </a:spcBef>
            </a:pPr>
            <a:r>
              <a:rPr sz="900" spc="10" dirty="0">
                <a:latin typeface="Calibri"/>
                <a:cs typeface="Calibri"/>
              </a:rPr>
              <a:t>80</a:t>
            </a:r>
            <a:endParaRPr sz="900">
              <a:latin typeface="Calibri"/>
              <a:cs typeface="Calibri"/>
            </a:endParaRPr>
          </a:p>
          <a:p>
            <a:pPr marL="73025">
              <a:lnSpc>
                <a:spcPct val="100000"/>
              </a:lnSpc>
              <a:spcBef>
                <a:spcPts val="600"/>
              </a:spcBef>
            </a:pPr>
            <a:r>
              <a:rPr sz="900" spc="10" dirty="0">
                <a:latin typeface="Calibri"/>
                <a:cs typeface="Calibri"/>
              </a:rPr>
              <a:t>60</a:t>
            </a:r>
            <a:endParaRPr sz="900">
              <a:latin typeface="Calibri"/>
              <a:cs typeface="Calibri"/>
            </a:endParaRPr>
          </a:p>
          <a:p>
            <a:pPr marL="73025">
              <a:lnSpc>
                <a:spcPct val="100000"/>
              </a:lnSpc>
              <a:spcBef>
                <a:spcPts val="595"/>
              </a:spcBef>
            </a:pPr>
            <a:r>
              <a:rPr sz="900" spc="10" dirty="0">
                <a:latin typeface="Calibri"/>
                <a:cs typeface="Calibri"/>
              </a:rPr>
              <a:t>40</a:t>
            </a:r>
            <a:endParaRPr sz="900">
              <a:latin typeface="Calibri"/>
              <a:cs typeface="Calibri"/>
            </a:endParaRPr>
          </a:p>
          <a:p>
            <a:pPr marL="73025">
              <a:lnSpc>
                <a:spcPct val="100000"/>
              </a:lnSpc>
              <a:spcBef>
                <a:spcPts val="600"/>
              </a:spcBef>
            </a:pPr>
            <a:r>
              <a:rPr sz="900" spc="10" dirty="0">
                <a:latin typeface="Calibri"/>
                <a:cs typeface="Calibri"/>
              </a:rPr>
              <a:t>20</a:t>
            </a:r>
            <a:endParaRPr sz="900">
              <a:latin typeface="Calibri"/>
              <a:cs typeface="Calibri"/>
            </a:endParaRPr>
          </a:p>
          <a:p>
            <a:pPr marL="37465" algn="ctr">
              <a:lnSpc>
                <a:spcPct val="100000"/>
              </a:lnSpc>
              <a:spcBef>
                <a:spcPts val="595"/>
              </a:spcBef>
            </a:pPr>
            <a:r>
              <a:rPr sz="900" spc="10" dirty="0">
                <a:latin typeface="Calibri"/>
                <a:cs typeface="Calibri"/>
              </a:rPr>
              <a:t>‐</a:t>
            </a:r>
            <a:endParaRPr sz="900">
              <a:latin typeface="Calibri"/>
              <a:cs typeface="Calibri"/>
            </a:endParaRPr>
          </a:p>
        </p:txBody>
      </p:sp>
      <p:sp>
        <p:nvSpPr>
          <p:cNvPr id="39" name="object 39"/>
          <p:cNvSpPr txBox="1"/>
          <p:nvPr/>
        </p:nvSpPr>
        <p:spPr>
          <a:xfrm>
            <a:off x="2258066" y="850138"/>
            <a:ext cx="2897505" cy="1153160"/>
          </a:xfrm>
          <a:prstGeom prst="rect">
            <a:avLst/>
          </a:prstGeom>
        </p:spPr>
        <p:txBody>
          <a:bodyPr vert="horz" wrap="square" lIns="0" tIns="0" rIns="0" bIns="0" rtlCol="0">
            <a:spAutoFit/>
          </a:bodyPr>
          <a:lstStyle/>
          <a:p>
            <a:pPr marL="373380">
              <a:lnSpc>
                <a:spcPct val="100000"/>
              </a:lnSpc>
            </a:pPr>
            <a:r>
              <a:rPr sz="950" b="1" spc="-10" dirty="0">
                <a:latin typeface="Arial"/>
                <a:cs typeface="Arial"/>
              </a:rPr>
              <a:t>Figure 14: Overall Price Forecast for</a:t>
            </a:r>
            <a:r>
              <a:rPr sz="950" b="1" dirty="0">
                <a:latin typeface="Arial"/>
                <a:cs typeface="Arial"/>
              </a:rPr>
              <a:t> </a:t>
            </a:r>
            <a:r>
              <a:rPr sz="950" b="1" spc="-10" dirty="0">
                <a:latin typeface="Arial"/>
                <a:cs typeface="Arial"/>
              </a:rPr>
              <a:t>Towers</a:t>
            </a:r>
            <a:endParaRPr sz="950">
              <a:latin typeface="Arial"/>
              <a:cs typeface="Arial"/>
            </a:endParaRPr>
          </a:p>
          <a:p>
            <a:pPr>
              <a:lnSpc>
                <a:spcPct val="100000"/>
              </a:lnSpc>
              <a:spcBef>
                <a:spcPts val="40"/>
              </a:spcBef>
            </a:pPr>
            <a:endParaRPr sz="1400">
              <a:latin typeface="Times New Roman"/>
              <a:cs typeface="Times New Roman"/>
            </a:endParaRPr>
          </a:p>
          <a:p>
            <a:pPr marL="12700">
              <a:lnSpc>
                <a:spcPct val="100000"/>
              </a:lnSpc>
            </a:pPr>
            <a:r>
              <a:rPr sz="900" spc="15" dirty="0">
                <a:latin typeface="Calibri"/>
                <a:cs typeface="Calibri"/>
              </a:rPr>
              <a:t>200</a:t>
            </a:r>
            <a:endParaRPr sz="900">
              <a:latin typeface="Calibri"/>
              <a:cs typeface="Calibri"/>
            </a:endParaRPr>
          </a:p>
          <a:p>
            <a:pPr marL="12700">
              <a:lnSpc>
                <a:spcPct val="100000"/>
              </a:lnSpc>
              <a:spcBef>
                <a:spcPts val="600"/>
              </a:spcBef>
            </a:pPr>
            <a:r>
              <a:rPr sz="900" spc="15" dirty="0">
                <a:latin typeface="Calibri"/>
                <a:cs typeface="Calibri"/>
              </a:rPr>
              <a:t>180</a:t>
            </a:r>
            <a:endParaRPr sz="900">
              <a:latin typeface="Calibri"/>
              <a:cs typeface="Calibri"/>
            </a:endParaRPr>
          </a:p>
          <a:p>
            <a:pPr marL="12700">
              <a:lnSpc>
                <a:spcPct val="100000"/>
              </a:lnSpc>
              <a:spcBef>
                <a:spcPts val="595"/>
              </a:spcBef>
            </a:pPr>
            <a:r>
              <a:rPr sz="900" spc="15" dirty="0">
                <a:latin typeface="Calibri"/>
                <a:cs typeface="Calibri"/>
              </a:rPr>
              <a:t>160</a:t>
            </a:r>
            <a:endParaRPr sz="900">
              <a:latin typeface="Calibri"/>
              <a:cs typeface="Calibri"/>
            </a:endParaRPr>
          </a:p>
          <a:p>
            <a:pPr marL="12700">
              <a:lnSpc>
                <a:spcPct val="100000"/>
              </a:lnSpc>
              <a:spcBef>
                <a:spcPts val="605"/>
              </a:spcBef>
            </a:pPr>
            <a:r>
              <a:rPr sz="900" spc="15" dirty="0">
                <a:latin typeface="Calibri"/>
                <a:cs typeface="Calibri"/>
              </a:rPr>
              <a:t>140</a:t>
            </a:r>
            <a:endParaRPr sz="900">
              <a:latin typeface="Calibri"/>
              <a:cs typeface="Calibri"/>
            </a:endParaRPr>
          </a:p>
        </p:txBody>
      </p:sp>
      <p:sp>
        <p:nvSpPr>
          <p:cNvPr id="40" name="object 40"/>
          <p:cNvSpPr txBox="1"/>
          <p:nvPr/>
        </p:nvSpPr>
        <p:spPr>
          <a:xfrm>
            <a:off x="5346276" y="3496813"/>
            <a:ext cx="26797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a:t>
            </a:r>
            <a:r>
              <a:rPr sz="900" spc="25" dirty="0">
                <a:latin typeface="Calibri"/>
                <a:cs typeface="Calibri"/>
              </a:rPr>
              <a:t>0</a:t>
            </a:r>
            <a:r>
              <a:rPr sz="900" spc="10" dirty="0">
                <a:latin typeface="Calibri"/>
                <a:cs typeface="Calibri"/>
              </a:rPr>
              <a:t>19</a:t>
            </a:r>
            <a:endParaRPr sz="900">
              <a:latin typeface="Calibri"/>
              <a:cs typeface="Calibri"/>
            </a:endParaRPr>
          </a:p>
        </p:txBody>
      </p:sp>
      <p:sp>
        <p:nvSpPr>
          <p:cNvPr id="41" name="object 41"/>
          <p:cNvSpPr txBox="1"/>
          <p:nvPr/>
        </p:nvSpPr>
        <p:spPr>
          <a:xfrm>
            <a:off x="1744469" y="2125172"/>
            <a:ext cx="458470" cy="457834"/>
          </a:xfrm>
          <a:prstGeom prst="rect">
            <a:avLst/>
          </a:prstGeom>
        </p:spPr>
        <p:txBody>
          <a:bodyPr vert="horz" wrap="square" lIns="0" tIns="0" rIns="0" bIns="0" rtlCol="0">
            <a:spAutoFit/>
          </a:bodyPr>
          <a:lstStyle/>
          <a:p>
            <a:pPr marL="120014" marR="114935" algn="ctr">
              <a:lnSpc>
                <a:spcPct val="106700"/>
              </a:lnSpc>
            </a:pPr>
            <a:r>
              <a:rPr sz="900" b="1" spc="10" dirty="0">
                <a:latin typeface="Calibri"/>
                <a:cs typeface="Calibri"/>
              </a:rPr>
              <a:t>Cost  </a:t>
            </a:r>
            <a:r>
              <a:rPr sz="900" b="1" spc="15" dirty="0">
                <a:latin typeface="Calibri"/>
                <a:cs typeface="Calibri"/>
              </a:rPr>
              <a:t>per</a:t>
            </a:r>
            <a:endParaRPr sz="900">
              <a:latin typeface="Calibri"/>
              <a:cs typeface="Calibri"/>
            </a:endParaRPr>
          </a:p>
          <a:p>
            <a:pPr algn="ctr">
              <a:lnSpc>
                <a:spcPct val="100000"/>
              </a:lnSpc>
              <a:spcBef>
                <a:spcPts val="65"/>
              </a:spcBef>
            </a:pPr>
            <a:r>
              <a:rPr sz="900" b="1" spc="10" dirty="0">
                <a:latin typeface="Calibri"/>
                <a:cs typeface="Calibri"/>
              </a:rPr>
              <a:t>Unit</a:t>
            </a:r>
            <a:r>
              <a:rPr sz="900" b="1" spc="-80" dirty="0">
                <a:latin typeface="Calibri"/>
                <a:cs typeface="Calibri"/>
              </a:rPr>
              <a:t> </a:t>
            </a:r>
            <a:r>
              <a:rPr sz="900" b="1" spc="15" dirty="0">
                <a:latin typeface="Calibri"/>
                <a:cs typeface="Calibri"/>
              </a:rPr>
              <a:t>($k)</a:t>
            </a:r>
            <a:endParaRPr sz="900">
              <a:latin typeface="Calibri"/>
              <a:cs typeface="Calibri"/>
            </a:endParaRPr>
          </a:p>
        </p:txBody>
      </p:sp>
      <p:sp>
        <p:nvSpPr>
          <p:cNvPr id="42" name="object 42"/>
          <p:cNvSpPr/>
          <p:nvPr/>
        </p:nvSpPr>
        <p:spPr>
          <a:xfrm>
            <a:off x="2759964" y="3842765"/>
            <a:ext cx="284480" cy="26034"/>
          </a:xfrm>
          <a:custGeom>
            <a:avLst/>
            <a:gdLst/>
            <a:ahLst/>
            <a:cxnLst/>
            <a:rect l="l" t="t" r="r" b="b"/>
            <a:pathLst>
              <a:path w="284480" h="26035">
                <a:moveTo>
                  <a:pt x="71628" y="0"/>
                </a:moveTo>
                <a:lnTo>
                  <a:pt x="6096" y="0"/>
                </a:lnTo>
                <a:lnTo>
                  <a:pt x="0" y="6096"/>
                </a:lnTo>
                <a:lnTo>
                  <a:pt x="0" y="20574"/>
                </a:lnTo>
                <a:lnTo>
                  <a:pt x="6096" y="25908"/>
                </a:lnTo>
                <a:lnTo>
                  <a:pt x="71628" y="25908"/>
                </a:lnTo>
                <a:lnTo>
                  <a:pt x="77724" y="20574"/>
                </a:lnTo>
                <a:lnTo>
                  <a:pt x="77724" y="6096"/>
                </a:lnTo>
                <a:lnTo>
                  <a:pt x="71628" y="0"/>
                </a:lnTo>
                <a:close/>
              </a:path>
              <a:path w="284480" h="26035">
                <a:moveTo>
                  <a:pt x="175260" y="0"/>
                </a:moveTo>
                <a:lnTo>
                  <a:pt x="108966" y="0"/>
                </a:lnTo>
                <a:lnTo>
                  <a:pt x="103632" y="6096"/>
                </a:lnTo>
                <a:lnTo>
                  <a:pt x="103632" y="20574"/>
                </a:lnTo>
                <a:lnTo>
                  <a:pt x="108966" y="25908"/>
                </a:lnTo>
                <a:lnTo>
                  <a:pt x="175260" y="25908"/>
                </a:lnTo>
                <a:lnTo>
                  <a:pt x="180594" y="20574"/>
                </a:lnTo>
                <a:lnTo>
                  <a:pt x="180594" y="6096"/>
                </a:lnTo>
                <a:lnTo>
                  <a:pt x="175260" y="0"/>
                </a:lnTo>
                <a:close/>
              </a:path>
              <a:path w="284480" h="26035">
                <a:moveTo>
                  <a:pt x="278130" y="0"/>
                </a:moveTo>
                <a:lnTo>
                  <a:pt x="212598" y="0"/>
                </a:lnTo>
                <a:lnTo>
                  <a:pt x="206502" y="6096"/>
                </a:lnTo>
                <a:lnTo>
                  <a:pt x="206502" y="20574"/>
                </a:lnTo>
                <a:lnTo>
                  <a:pt x="212598" y="25908"/>
                </a:lnTo>
                <a:lnTo>
                  <a:pt x="278130" y="25908"/>
                </a:lnTo>
                <a:lnTo>
                  <a:pt x="284226" y="20574"/>
                </a:lnTo>
                <a:lnTo>
                  <a:pt x="284226" y="6096"/>
                </a:lnTo>
                <a:lnTo>
                  <a:pt x="278130" y="0"/>
                </a:lnTo>
                <a:close/>
              </a:path>
            </a:pathLst>
          </a:custGeom>
          <a:solidFill>
            <a:srgbClr val="001D5F"/>
          </a:solidFill>
        </p:spPr>
        <p:txBody>
          <a:bodyPr wrap="square" lIns="0" tIns="0" rIns="0" bIns="0" rtlCol="0"/>
          <a:lstStyle/>
          <a:p>
            <a:endParaRPr/>
          </a:p>
        </p:txBody>
      </p:sp>
      <p:sp>
        <p:nvSpPr>
          <p:cNvPr id="43" name="object 43"/>
          <p:cNvSpPr/>
          <p:nvPr/>
        </p:nvSpPr>
        <p:spPr>
          <a:xfrm>
            <a:off x="3454146" y="3837432"/>
            <a:ext cx="337185" cy="36195"/>
          </a:xfrm>
          <a:custGeom>
            <a:avLst/>
            <a:gdLst/>
            <a:ahLst/>
            <a:cxnLst/>
            <a:rect l="l" t="t" r="r" b="b"/>
            <a:pathLst>
              <a:path w="337185" h="36195">
                <a:moveTo>
                  <a:pt x="329184" y="0"/>
                </a:moveTo>
                <a:lnTo>
                  <a:pt x="8381" y="0"/>
                </a:lnTo>
                <a:lnTo>
                  <a:pt x="0" y="7620"/>
                </a:lnTo>
                <a:lnTo>
                  <a:pt x="0" y="17526"/>
                </a:lnTo>
                <a:lnTo>
                  <a:pt x="1464" y="24562"/>
                </a:lnTo>
                <a:lnTo>
                  <a:pt x="5429" y="30384"/>
                </a:lnTo>
                <a:lnTo>
                  <a:pt x="11251" y="34349"/>
                </a:lnTo>
                <a:lnTo>
                  <a:pt x="18287" y="35814"/>
                </a:lnTo>
                <a:lnTo>
                  <a:pt x="329184" y="35814"/>
                </a:lnTo>
                <a:lnTo>
                  <a:pt x="336803" y="27432"/>
                </a:lnTo>
                <a:lnTo>
                  <a:pt x="336803" y="7620"/>
                </a:lnTo>
                <a:lnTo>
                  <a:pt x="329184" y="0"/>
                </a:lnTo>
                <a:close/>
              </a:path>
            </a:pathLst>
          </a:custGeom>
          <a:solidFill>
            <a:srgbClr val="0000BE"/>
          </a:solidFill>
        </p:spPr>
        <p:txBody>
          <a:bodyPr wrap="square" lIns="0" tIns="0" rIns="0" bIns="0" rtlCol="0"/>
          <a:lstStyle/>
          <a:p>
            <a:endParaRPr/>
          </a:p>
        </p:txBody>
      </p:sp>
      <p:sp>
        <p:nvSpPr>
          <p:cNvPr id="44" name="object 44"/>
          <p:cNvSpPr/>
          <p:nvPr/>
        </p:nvSpPr>
        <p:spPr>
          <a:xfrm>
            <a:off x="4704588" y="3842765"/>
            <a:ext cx="284480" cy="26034"/>
          </a:xfrm>
          <a:custGeom>
            <a:avLst/>
            <a:gdLst/>
            <a:ahLst/>
            <a:cxnLst/>
            <a:rect l="l" t="t" r="r" b="b"/>
            <a:pathLst>
              <a:path w="284479" h="26035">
                <a:moveTo>
                  <a:pt x="97535" y="0"/>
                </a:moveTo>
                <a:lnTo>
                  <a:pt x="6095" y="0"/>
                </a:lnTo>
                <a:lnTo>
                  <a:pt x="0" y="6096"/>
                </a:lnTo>
                <a:lnTo>
                  <a:pt x="0" y="20574"/>
                </a:lnTo>
                <a:lnTo>
                  <a:pt x="6095" y="25908"/>
                </a:lnTo>
                <a:lnTo>
                  <a:pt x="97535" y="25908"/>
                </a:lnTo>
                <a:lnTo>
                  <a:pt x="102869" y="20574"/>
                </a:lnTo>
                <a:lnTo>
                  <a:pt x="102869" y="6096"/>
                </a:lnTo>
                <a:lnTo>
                  <a:pt x="97535" y="0"/>
                </a:lnTo>
                <a:close/>
              </a:path>
              <a:path w="284479" h="26035">
                <a:moveTo>
                  <a:pt x="278129" y="0"/>
                </a:moveTo>
                <a:lnTo>
                  <a:pt x="186689" y="0"/>
                </a:lnTo>
                <a:lnTo>
                  <a:pt x="180593" y="6096"/>
                </a:lnTo>
                <a:lnTo>
                  <a:pt x="180593" y="20574"/>
                </a:lnTo>
                <a:lnTo>
                  <a:pt x="186689" y="25908"/>
                </a:lnTo>
                <a:lnTo>
                  <a:pt x="278129" y="25908"/>
                </a:lnTo>
                <a:lnTo>
                  <a:pt x="284225" y="20574"/>
                </a:lnTo>
                <a:lnTo>
                  <a:pt x="284225" y="6096"/>
                </a:lnTo>
                <a:lnTo>
                  <a:pt x="278129" y="0"/>
                </a:lnTo>
                <a:close/>
              </a:path>
            </a:pathLst>
          </a:custGeom>
          <a:solidFill>
            <a:srgbClr val="5E5EFC"/>
          </a:solidFill>
        </p:spPr>
        <p:txBody>
          <a:bodyPr wrap="square" lIns="0" tIns="0" rIns="0" bIns="0" rtlCol="0"/>
          <a:lstStyle/>
          <a:p>
            <a:endParaRPr/>
          </a:p>
        </p:txBody>
      </p:sp>
      <p:sp>
        <p:nvSpPr>
          <p:cNvPr id="45" name="object 45"/>
          <p:cNvSpPr txBox="1"/>
          <p:nvPr/>
        </p:nvSpPr>
        <p:spPr>
          <a:xfrm>
            <a:off x="2543812" y="3496813"/>
            <a:ext cx="2732405" cy="436880"/>
          </a:xfrm>
          <a:prstGeom prst="rect">
            <a:avLst/>
          </a:prstGeom>
        </p:spPr>
        <p:txBody>
          <a:bodyPr vert="horz" wrap="square" lIns="0" tIns="0" rIns="0" bIns="0" rtlCol="0">
            <a:spAutoFit/>
          </a:bodyPr>
          <a:lstStyle/>
          <a:p>
            <a:pPr marL="12700">
              <a:lnSpc>
                <a:spcPct val="100000"/>
              </a:lnSpc>
            </a:pPr>
            <a:r>
              <a:rPr sz="900" spc="15" dirty="0">
                <a:latin typeface="Calibri"/>
                <a:cs typeface="Calibri"/>
              </a:rPr>
              <a:t>2003    2005    2007    2009    2011    2013    2015  </a:t>
            </a:r>
            <a:r>
              <a:rPr sz="900" spc="60" dirty="0">
                <a:latin typeface="Calibri"/>
                <a:cs typeface="Calibri"/>
              </a:rPr>
              <a:t> </a:t>
            </a:r>
            <a:r>
              <a:rPr sz="900" spc="15" dirty="0">
                <a:latin typeface="Calibri"/>
                <a:cs typeface="Calibri"/>
              </a:rPr>
              <a:t>2017</a:t>
            </a:r>
            <a:endParaRPr sz="900">
              <a:latin typeface="Calibri"/>
              <a:cs typeface="Calibri"/>
            </a:endParaRPr>
          </a:p>
          <a:p>
            <a:pPr>
              <a:lnSpc>
                <a:spcPct val="100000"/>
              </a:lnSpc>
              <a:spcBef>
                <a:spcPts val="25"/>
              </a:spcBef>
            </a:pPr>
            <a:endParaRPr sz="950">
              <a:latin typeface="Times New Roman"/>
              <a:cs typeface="Times New Roman"/>
            </a:endParaRPr>
          </a:p>
          <a:p>
            <a:pPr marL="563245">
              <a:lnSpc>
                <a:spcPct val="100000"/>
              </a:lnSpc>
              <a:spcBef>
                <a:spcPts val="5"/>
              </a:spcBef>
              <a:tabLst>
                <a:tab pos="1263015" algn="l"/>
                <a:tab pos="2507615" algn="l"/>
              </a:tabLst>
            </a:pPr>
            <a:r>
              <a:rPr sz="900" spc="15" dirty="0">
                <a:latin typeface="Calibri"/>
                <a:cs typeface="Calibri"/>
              </a:rPr>
              <a:t>Min	</a:t>
            </a:r>
            <a:r>
              <a:rPr sz="900" spc="25" dirty="0">
                <a:latin typeface="Calibri"/>
                <a:cs typeface="Calibri"/>
              </a:rPr>
              <a:t>G</a:t>
            </a:r>
            <a:r>
              <a:rPr sz="900" spc="10" dirty="0">
                <a:latin typeface="Calibri"/>
                <a:cs typeface="Calibri"/>
              </a:rPr>
              <a:t>lo</a:t>
            </a:r>
            <a:r>
              <a:rPr sz="900" spc="5" dirty="0">
                <a:latin typeface="Calibri"/>
                <a:cs typeface="Calibri"/>
              </a:rPr>
              <a:t>b</a:t>
            </a:r>
            <a:r>
              <a:rPr sz="900" spc="10" dirty="0">
                <a:latin typeface="Calibri"/>
                <a:cs typeface="Calibri"/>
              </a:rPr>
              <a:t>al</a:t>
            </a:r>
            <a:r>
              <a:rPr sz="900" spc="5" dirty="0">
                <a:latin typeface="Calibri"/>
                <a:cs typeface="Calibri"/>
              </a:rPr>
              <a:t> </a:t>
            </a:r>
            <a:r>
              <a:rPr sz="900" spc="30" dirty="0">
                <a:latin typeface="Calibri"/>
                <a:cs typeface="Calibri"/>
              </a:rPr>
              <a:t>A</a:t>
            </a:r>
            <a:r>
              <a:rPr sz="900" spc="5" dirty="0">
                <a:latin typeface="Calibri"/>
                <a:cs typeface="Calibri"/>
              </a:rPr>
              <a:t>v</a:t>
            </a:r>
            <a:r>
              <a:rPr sz="900" spc="20" dirty="0">
                <a:latin typeface="Calibri"/>
                <a:cs typeface="Calibri"/>
              </a:rPr>
              <a:t>e</a:t>
            </a:r>
            <a:r>
              <a:rPr sz="900" spc="15" dirty="0">
                <a:latin typeface="Calibri"/>
                <a:cs typeface="Calibri"/>
              </a:rPr>
              <a:t>ra</a:t>
            </a:r>
            <a:r>
              <a:rPr sz="900" spc="10" dirty="0">
                <a:latin typeface="Calibri"/>
                <a:cs typeface="Calibri"/>
              </a:rPr>
              <a:t>g</a:t>
            </a:r>
            <a:r>
              <a:rPr sz="900" spc="15" dirty="0">
                <a:latin typeface="Calibri"/>
                <a:cs typeface="Calibri"/>
              </a:rPr>
              <a:t>e</a:t>
            </a:r>
            <a:r>
              <a:rPr sz="900" dirty="0">
                <a:latin typeface="Calibri"/>
                <a:cs typeface="Calibri"/>
              </a:rPr>
              <a:t>	</a:t>
            </a:r>
            <a:r>
              <a:rPr sz="900" spc="20" dirty="0">
                <a:latin typeface="Calibri"/>
                <a:cs typeface="Calibri"/>
              </a:rPr>
              <a:t>Max</a:t>
            </a:r>
            <a:endParaRPr sz="900">
              <a:latin typeface="Calibri"/>
              <a:cs typeface="Calibri"/>
            </a:endParaRPr>
          </a:p>
        </p:txBody>
      </p:sp>
      <p:sp>
        <p:nvSpPr>
          <p:cNvPr id="46" name="object 46"/>
          <p:cNvSpPr/>
          <p:nvPr/>
        </p:nvSpPr>
        <p:spPr>
          <a:xfrm>
            <a:off x="1466850" y="1069086"/>
            <a:ext cx="4947285" cy="2904490"/>
          </a:xfrm>
          <a:custGeom>
            <a:avLst/>
            <a:gdLst/>
            <a:ahLst/>
            <a:cxnLst/>
            <a:rect l="l" t="t" r="r" b="b"/>
            <a:pathLst>
              <a:path w="4947285" h="2904490">
                <a:moveTo>
                  <a:pt x="4945380" y="0"/>
                </a:moveTo>
                <a:lnTo>
                  <a:pt x="1524" y="0"/>
                </a:lnTo>
                <a:lnTo>
                  <a:pt x="0" y="1523"/>
                </a:lnTo>
                <a:lnTo>
                  <a:pt x="0" y="2902457"/>
                </a:lnTo>
                <a:lnTo>
                  <a:pt x="1524" y="2903981"/>
                </a:lnTo>
                <a:lnTo>
                  <a:pt x="4945380" y="2903981"/>
                </a:lnTo>
                <a:lnTo>
                  <a:pt x="4946904" y="2902457"/>
                </a:lnTo>
                <a:lnTo>
                  <a:pt x="4946904" y="2900171"/>
                </a:lnTo>
                <a:lnTo>
                  <a:pt x="8382" y="2900171"/>
                </a:lnTo>
                <a:lnTo>
                  <a:pt x="4572" y="2895599"/>
                </a:lnTo>
                <a:lnTo>
                  <a:pt x="8382" y="2895599"/>
                </a:lnTo>
                <a:lnTo>
                  <a:pt x="8382" y="8381"/>
                </a:lnTo>
                <a:lnTo>
                  <a:pt x="4572" y="8381"/>
                </a:lnTo>
                <a:lnTo>
                  <a:pt x="8382" y="3809"/>
                </a:lnTo>
                <a:lnTo>
                  <a:pt x="4946904" y="3809"/>
                </a:lnTo>
                <a:lnTo>
                  <a:pt x="4946904" y="1523"/>
                </a:lnTo>
                <a:lnTo>
                  <a:pt x="4945380" y="0"/>
                </a:lnTo>
                <a:close/>
              </a:path>
              <a:path w="4947285" h="2904490">
                <a:moveTo>
                  <a:pt x="8382" y="2895599"/>
                </a:moveTo>
                <a:lnTo>
                  <a:pt x="4572" y="2895599"/>
                </a:lnTo>
                <a:lnTo>
                  <a:pt x="8382" y="2900171"/>
                </a:lnTo>
                <a:lnTo>
                  <a:pt x="8382" y="2895599"/>
                </a:lnTo>
                <a:close/>
              </a:path>
              <a:path w="4947285" h="2904490">
                <a:moveTo>
                  <a:pt x="4938522" y="2895599"/>
                </a:moveTo>
                <a:lnTo>
                  <a:pt x="8382" y="2895599"/>
                </a:lnTo>
                <a:lnTo>
                  <a:pt x="8382" y="2900171"/>
                </a:lnTo>
                <a:lnTo>
                  <a:pt x="4938522" y="2900171"/>
                </a:lnTo>
                <a:lnTo>
                  <a:pt x="4938522" y="2895599"/>
                </a:lnTo>
                <a:close/>
              </a:path>
              <a:path w="4947285" h="2904490">
                <a:moveTo>
                  <a:pt x="4938522" y="3809"/>
                </a:moveTo>
                <a:lnTo>
                  <a:pt x="4938522" y="2900171"/>
                </a:lnTo>
                <a:lnTo>
                  <a:pt x="4942332" y="2895599"/>
                </a:lnTo>
                <a:lnTo>
                  <a:pt x="4946904" y="2895599"/>
                </a:lnTo>
                <a:lnTo>
                  <a:pt x="4946904" y="8381"/>
                </a:lnTo>
                <a:lnTo>
                  <a:pt x="4942332" y="8381"/>
                </a:lnTo>
                <a:lnTo>
                  <a:pt x="4938522" y="3809"/>
                </a:lnTo>
                <a:close/>
              </a:path>
              <a:path w="4947285" h="2904490">
                <a:moveTo>
                  <a:pt x="4946904" y="2895599"/>
                </a:moveTo>
                <a:lnTo>
                  <a:pt x="4942332" y="2895599"/>
                </a:lnTo>
                <a:lnTo>
                  <a:pt x="4938522" y="2900171"/>
                </a:lnTo>
                <a:lnTo>
                  <a:pt x="4946904" y="2900171"/>
                </a:lnTo>
                <a:lnTo>
                  <a:pt x="4946904" y="2895599"/>
                </a:lnTo>
                <a:close/>
              </a:path>
              <a:path w="4947285" h="2904490">
                <a:moveTo>
                  <a:pt x="8382" y="3809"/>
                </a:moveTo>
                <a:lnTo>
                  <a:pt x="4572" y="8381"/>
                </a:lnTo>
                <a:lnTo>
                  <a:pt x="8382" y="8381"/>
                </a:lnTo>
                <a:lnTo>
                  <a:pt x="8382" y="3809"/>
                </a:lnTo>
                <a:close/>
              </a:path>
              <a:path w="4947285" h="2904490">
                <a:moveTo>
                  <a:pt x="4938522" y="3809"/>
                </a:moveTo>
                <a:lnTo>
                  <a:pt x="8382" y="3809"/>
                </a:lnTo>
                <a:lnTo>
                  <a:pt x="8382" y="8381"/>
                </a:lnTo>
                <a:lnTo>
                  <a:pt x="4938522" y="8381"/>
                </a:lnTo>
                <a:lnTo>
                  <a:pt x="4938522" y="3809"/>
                </a:lnTo>
                <a:close/>
              </a:path>
              <a:path w="4947285" h="2904490">
                <a:moveTo>
                  <a:pt x="4946904" y="3809"/>
                </a:moveTo>
                <a:lnTo>
                  <a:pt x="4938522" y="3809"/>
                </a:lnTo>
                <a:lnTo>
                  <a:pt x="4942332" y="8381"/>
                </a:lnTo>
                <a:lnTo>
                  <a:pt x="4946904" y="8381"/>
                </a:lnTo>
                <a:lnTo>
                  <a:pt x="4946904" y="3809"/>
                </a:lnTo>
                <a:close/>
              </a:path>
            </a:pathLst>
          </a:custGeom>
          <a:solidFill>
            <a:srgbClr val="858585"/>
          </a:solidFill>
        </p:spPr>
        <p:txBody>
          <a:bodyPr wrap="square" lIns="0" tIns="0" rIns="0" bIns="0" rtlCol="0"/>
          <a:lstStyle/>
          <a:p>
            <a:endParaRPr/>
          </a:p>
        </p:txBody>
      </p:sp>
      <p:sp>
        <p:nvSpPr>
          <p:cNvPr id="47" name="object 47"/>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42</a:t>
            </a:fld>
            <a:endParaRPr sz="1000">
              <a:latin typeface="Calibri"/>
              <a:cs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43</a:t>
            </a:fld>
            <a:endParaRPr sz="1000">
              <a:latin typeface="Calibri"/>
              <a:cs typeface="Calibri"/>
            </a:endParaRPr>
          </a:p>
        </p:txBody>
      </p:sp>
      <p:sp>
        <p:nvSpPr>
          <p:cNvPr id="2" name="object 2"/>
          <p:cNvSpPr txBox="1"/>
          <p:nvPr/>
        </p:nvSpPr>
        <p:spPr>
          <a:xfrm>
            <a:off x="2257298" y="850138"/>
            <a:ext cx="326009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Table 10: </a:t>
            </a:r>
            <a:r>
              <a:rPr sz="950" b="1" spc="-10" dirty="0">
                <a:latin typeface="Arial"/>
                <a:cs typeface="Arial"/>
              </a:rPr>
              <a:t>Regional Price </a:t>
            </a:r>
            <a:r>
              <a:rPr sz="950" b="1" spc="-5" dirty="0">
                <a:latin typeface="Arial"/>
                <a:cs typeface="Arial"/>
              </a:rPr>
              <a:t>Variations </a:t>
            </a:r>
            <a:r>
              <a:rPr sz="950" b="1" spc="-15" dirty="0">
                <a:latin typeface="Arial"/>
                <a:cs typeface="Arial"/>
              </a:rPr>
              <a:t>over </a:t>
            </a:r>
            <a:r>
              <a:rPr sz="950" b="1" spc="-5" dirty="0">
                <a:latin typeface="Arial"/>
                <a:cs typeface="Arial"/>
              </a:rPr>
              <a:t>Time for</a:t>
            </a:r>
            <a:r>
              <a:rPr sz="950" b="1" spc="30" dirty="0">
                <a:latin typeface="Arial"/>
                <a:cs typeface="Arial"/>
              </a:rPr>
              <a:t> </a:t>
            </a:r>
            <a:r>
              <a:rPr sz="950" b="1" spc="-10" dirty="0">
                <a:latin typeface="Arial"/>
                <a:cs typeface="Arial"/>
              </a:rPr>
              <a:t>Towers</a:t>
            </a:r>
            <a:endParaRPr sz="950">
              <a:latin typeface="Arial"/>
              <a:cs typeface="Arial"/>
            </a:endParaRPr>
          </a:p>
        </p:txBody>
      </p:sp>
      <p:graphicFrame>
        <p:nvGraphicFramePr>
          <p:cNvPr id="3" name="object 3"/>
          <p:cNvGraphicFramePr>
            <a:graphicFrameLocks noGrp="1"/>
          </p:cNvGraphicFramePr>
          <p:nvPr/>
        </p:nvGraphicFramePr>
        <p:xfrm>
          <a:off x="1351025" y="1206246"/>
          <a:ext cx="5073015" cy="1715770"/>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1450">
                <a:tc>
                  <a:txBody>
                    <a:bodyPr/>
                    <a:lstStyle/>
                    <a:p>
                      <a:pPr marL="298450">
                        <a:lnSpc>
                          <a:spcPts val="1280"/>
                        </a:lnSpc>
                      </a:pPr>
                      <a:r>
                        <a:rPr sz="1100" b="1" spc="10" dirty="0">
                          <a:latin typeface="Arial"/>
                          <a:cs typeface="Arial"/>
                        </a:rPr>
                        <a:t>Region/Country</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242570">
                        <a:lnSpc>
                          <a:spcPts val="1280"/>
                        </a:lnSpc>
                      </a:pPr>
                      <a:r>
                        <a:rPr sz="1100" b="1" spc="15" dirty="0">
                          <a:latin typeface="Arial"/>
                          <a:cs typeface="Arial"/>
                        </a:rPr>
                        <a:t>Today</a:t>
                      </a:r>
                      <a:endParaRPr sz="110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L="267335">
                        <a:lnSpc>
                          <a:spcPts val="1280"/>
                        </a:lnSpc>
                      </a:pPr>
                      <a:r>
                        <a:rPr sz="1100" b="1" spc="15" dirty="0">
                          <a:latin typeface="Arial"/>
                          <a:cs typeface="Arial"/>
                        </a:rPr>
                        <a:t>2014</a:t>
                      </a:r>
                      <a:endParaRPr sz="1100">
                        <a:latin typeface="Arial"/>
                        <a:cs typeface="Arial"/>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L="240665">
                        <a:lnSpc>
                          <a:spcPts val="1280"/>
                        </a:lnSpc>
                      </a:pPr>
                      <a:r>
                        <a:rPr sz="1100" b="1" spc="10" dirty="0">
                          <a:latin typeface="Arial"/>
                          <a:cs typeface="Arial"/>
                        </a:rPr>
                        <a:t>2015</a:t>
                      </a:r>
                      <a:endParaRPr sz="110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L="240029">
                        <a:lnSpc>
                          <a:spcPts val="1280"/>
                        </a:lnSpc>
                      </a:pPr>
                      <a:r>
                        <a:rPr sz="1100" b="1" spc="10" dirty="0">
                          <a:latin typeface="Arial"/>
                          <a:cs typeface="Arial"/>
                        </a:rPr>
                        <a:t>2020</a:t>
                      </a:r>
                      <a:endParaRPr sz="1100">
                        <a:latin typeface="Arial"/>
                        <a:cs typeface="Arial"/>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170687">
                <a:tc>
                  <a:txBody>
                    <a:bodyPr/>
                    <a:lstStyle/>
                    <a:p>
                      <a:pPr marL="61594">
                        <a:lnSpc>
                          <a:spcPts val="1270"/>
                        </a:lnSpc>
                      </a:pPr>
                      <a:r>
                        <a:rPr sz="1100" spc="10" dirty="0">
                          <a:latin typeface="Arial"/>
                          <a:cs typeface="Arial"/>
                        </a:rPr>
                        <a:t>North</a:t>
                      </a:r>
                      <a:r>
                        <a:rPr sz="1100" spc="-50"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.00</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L="384810">
                        <a:lnSpc>
                          <a:spcPts val="1265"/>
                        </a:lnSpc>
                      </a:pPr>
                      <a:r>
                        <a:rPr sz="1100" spc="5" dirty="0">
                          <a:latin typeface="Times New Roman"/>
                          <a:cs typeface="Times New Roman"/>
                        </a:rPr>
                        <a:t>1.01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1"/>
                  </a:ext>
                </a:extLst>
              </a:tr>
              <a:tr h="170688">
                <a:tc>
                  <a:txBody>
                    <a:bodyPr/>
                    <a:lstStyle/>
                    <a:p>
                      <a:pPr marL="61594">
                        <a:lnSpc>
                          <a:spcPts val="1270"/>
                        </a:lnSpc>
                      </a:pPr>
                      <a:r>
                        <a:rPr sz="1100" spc="10" dirty="0">
                          <a:latin typeface="Arial"/>
                          <a:cs typeface="Arial"/>
                        </a:rPr>
                        <a:t>Latin</a:t>
                      </a:r>
                      <a:r>
                        <a:rPr sz="1100" spc="-65"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0.98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1.14</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2"/>
                  </a:ext>
                </a:extLst>
              </a:tr>
              <a:tr h="171450">
                <a:tc>
                  <a:txBody>
                    <a:bodyPr/>
                    <a:lstStyle/>
                    <a:p>
                      <a:pPr marL="61594">
                        <a:lnSpc>
                          <a:spcPts val="1275"/>
                        </a:lnSpc>
                      </a:pPr>
                      <a:r>
                        <a:rPr sz="1100" spc="15" dirty="0">
                          <a:latin typeface="Arial"/>
                          <a:cs typeface="Arial"/>
                        </a:rPr>
                        <a:t>Europe</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1.03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1</a:t>
                      </a:r>
                      <a:r>
                        <a:rPr sz="1100" spc="-5" dirty="0">
                          <a:latin typeface="Times New Roman"/>
                          <a:cs typeface="Times New Roman"/>
                        </a:rPr>
                        <a:t>.02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1.08</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170306">
                <a:tc>
                  <a:txBody>
                    <a:bodyPr/>
                    <a:lstStyle/>
                    <a:p>
                      <a:pPr marL="61594">
                        <a:lnSpc>
                          <a:spcPts val="1270"/>
                        </a:lnSpc>
                      </a:pPr>
                      <a:r>
                        <a:rPr sz="1100" spc="10" dirty="0">
                          <a:latin typeface="Arial"/>
                          <a:cs typeface="Arial"/>
                        </a:rPr>
                        <a:t>Middle East/North</a:t>
                      </a:r>
                      <a:r>
                        <a:rPr sz="1100" spc="-70" dirty="0">
                          <a:latin typeface="Arial"/>
                          <a:cs typeface="Arial"/>
                        </a:rPr>
                        <a:t> </a:t>
                      </a:r>
                      <a:r>
                        <a:rPr sz="1100" spc="5" dirty="0">
                          <a:latin typeface="Arial"/>
                          <a:cs typeface="Arial"/>
                        </a:rPr>
                        <a:t>Africa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0.97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4"/>
                  </a:ext>
                </a:extLst>
              </a:tr>
              <a:tr h="170688">
                <a:tc>
                  <a:txBody>
                    <a:bodyPr/>
                    <a:lstStyle/>
                    <a:p>
                      <a:pPr marL="61594">
                        <a:lnSpc>
                          <a:spcPts val="1270"/>
                        </a:lnSpc>
                      </a:pPr>
                      <a:r>
                        <a:rPr sz="1100" spc="10" dirty="0">
                          <a:latin typeface="Arial"/>
                          <a:cs typeface="Arial"/>
                        </a:rPr>
                        <a:t>India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1.03</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170688">
                <a:tc>
                  <a:txBody>
                    <a:bodyPr/>
                    <a:lstStyle/>
                    <a:p>
                      <a:pPr marL="61594">
                        <a:lnSpc>
                          <a:spcPts val="1275"/>
                        </a:lnSpc>
                      </a:pPr>
                      <a:r>
                        <a:rPr sz="1100" spc="10" dirty="0">
                          <a:latin typeface="Arial"/>
                          <a:cs typeface="Arial"/>
                        </a:rPr>
                        <a:t>Russia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0.94</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1.13</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6"/>
                  </a:ext>
                </a:extLst>
              </a:tr>
              <a:tr h="171450">
                <a:tc>
                  <a:txBody>
                    <a:bodyPr/>
                    <a:lstStyle/>
                    <a:p>
                      <a:pPr marL="61594">
                        <a:lnSpc>
                          <a:spcPts val="1275"/>
                        </a:lnSpc>
                      </a:pPr>
                      <a:r>
                        <a:rPr sz="1100" spc="15" dirty="0">
                          <a:latin typeface="Arial"/>
                          <a:cs typeface="Arial"/>
                        </a:rPr>
                        <a:t>China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.87</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0.92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170687">
                <a:tc>
                  <a:txBody>
                    <a:bodyPr/>
                    <a:lstStyle/>
                    <a:p>
                      <a:pPr marL="61594">
                        <a:lnSpc>
                          <a:spcPts val="1270"/>
                        </a:lnSpc>
                      </a:pPr>
                      <a:r>
                        <a:rPr sz="1100" spc="15" dirty="0">
                          <a:latin typeface="Arial"/>
                          <a:cs typeface="Arial"/>
                        </a:rPr>
                        <a:t>Japan</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1.11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1.09</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8"/>
                  </a:ext>
                </a:extLst>
              </a:tr>
              <a:tr h="171069">
                <a:tc>
                  <a:txBody>
                    <a:bodyPr/>
                    <a:lstStyle/>
                    <a:p>
                      <a:pPr marL="61594">
                        <a:lnSpc>
                          <a:spcPts val="1270"/>
                        </a:lnSpc>
                      </a:pPr>
                      <a:r>
                        <a:rPr sz="1100" spc="10" dirty="0">
                          <a:latin typeface="Arial"/>
                          <a:cs typeface="Arial"/>
                        </a:rPr>
                        <a:t>Other</a:t>
                      </a:r>
                      <a:r>
                        <a:rPr sz="1100" spc="-85" dirty="0">
                          <a:latin typeface="Arial"/>
                          <a:cs typeface="Arial"/>
                        </a:rPr>
                        <a:t> </a:t>
                      </a:r>
                      <a:r>
                        <a:rPr sz="1100" spc="10" dirty="0">
                          <a:latin typeface="Arial"/>
                          <a:cs typeface="Arial"/>
                        </a:rPr>
                        <a:t>Asia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0.83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0.86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9"/>
                  </a:ext>
                </a:extLst>
              </a:tr>
            </a:tbl>
          </a:graphicData>
        </a:graphic>
      </p:graphicFrame>
      <p:sp>
        <p:nvSpPr>
          <p:cNvPr id="4" name="object 4"/>
          <p:cNvSpPr txBox="1"/>
          <p:nvPr/>
        </p:nvSpPr>
        <p:spPr>
          <a:xfrm>
            <a:off x="1177555" y="3185657"/>
            <a:ext cx="5327015" cy="846455"/>
          </a:xfrm>
          <a:prstGeom prst="rect">
            <a:avLst/>
          </a:prstGeom>
        </p:spPr>
        <p:txBody>
          <a:bodyPr vert="horz" wrap="square" lIns="0" tIns="0" rIns="0" bIns="0" rtlCol="0">
            <a:spAutoFit/>
          </a:bodyPr>
          <a:lstStyle/>
          <a:p>
            <a:pPr marL="12700">
              <a:lnSpc>
                <a:spcPct val="100000"/>
              </a:lnSpc>
              <a:tabLst>
                <a:tab pos="443230" algn="l"/>
              </a:tabLst>
            </a:pPr>
            <a:r>
              <a:rPr sz="950" b="1" spc="-10" dirty="0">
                <a:latin typeface="Arial"/>
                <a:cs typeface="Arial"/>
              </a:rPr>
              <a:t>8.2.4	Price Differences </a:t>
            </a:r>
            <a:r>
              <a:rPr sz="950" b="1" spc="-5" dirty="0">
                <a:latin typeface="Arial"/>
                <a:cs typeface="Arial"/>
              </a:rPr>
              <a:t>by </a:t>
            </a:r>
            <a:r>
              <a:rPr sz="950" b="1" spc="-10" dirty="0">
                <a:latin typeface="Arial"/>
                <a:cs typeface="Arial"/>
              </a:rPr>
              <a:t>Technology, Model, and</a:t>
            </a:r>
            <a:r>
              <a:rPr sz="950" b="1" dirty="0">
                <a:latin typeface="Arial"/>
                <a:cs typeface="Arial"/>
              </a:rPr>
              <a:t> </a:t>
            </a:r>
            <a:r>
              <a:rPr sz="950" b="1" spc="-10" dirty="0">
                <a:latin typeface="Arial"/>
                <a:cs typeface="Arial"/>
              </a:rPr>
              <a:t>Feature</a:t>
            </a:r>
            <a:endParaRPr sz="950">
              <a:latin typeface="Arial"/>
              <a:cs typeface="Arial"/>
            </a:endParaRPr>
          </a:p>
          <a:p>
            <a:pPr marL="120014" marR="5080">
              <a:lnSpc>
                <a:spcPct val="142400"/>
              </a:lnSpc>
              <a:spcBef>
                <a:spcPts val="540"/>
              </a:spcBef>
            </a:pPr>
            <a:r>
              <a:rPr sz="950" spc="-10" dirty="0">
                <a:latin typeface="Arial"/>
                <a:cs typeface="Arial"/>
              </a:rPr>
              <a:t>Based on physical characteristics, tower costs are dictated primarily by size (diameter and number  of trays), and material </a:t>
            </a:r>
            <a:r>
              <a:rPr sz="950" spc="-5" dirty="0">
                <a:latin typeface="Arial"/>
                <a:cs typeface="Arial"/>
              </a:rPr>
              <a:t>– </a:t>
            </a:r>
            <a:r>
              <a:rPr sz="950" spc="-10" dirty="0">
                <a:latin typeface="Arial"/>
                <a:cs typeface="Arial"/>
              </a:rPr>
              <a:t>mostly the proportion of carbon to chrome steel, and whether stainless  cladding is required for more corrosive</a:t>
            </a:r>
            <a:r>
              <a:rPr sz="950" spc="70" dirty="0">
                <a:latin typeface="Arial"/>
                <a:cs typeface="Arial"/>
              </a:rPr>
              <a:t> </a:t>
            </a:r>
            <a:r>
              <a:rPr sz="950" spc="-10" dirty="0">
                <a:latin typeface="Arial"/>
                <a:cs typeface="Arial"/>
              </a:rPr>
              <a:t>applications.</a:t>
            </a:r>
            <a:endParaRPr sz="950">
              <a:latin typeface="Arial"/>
              <a:cs typeface="Arial"/>
            </a:endParaRPr>
          </a:p>
        </p:txBody>
      </p:sp>
      <p:sp>
        <p:nvSpPr>
          <p:cNvPr id="5" name="object 5"/>
          <p:cNvSpPr txBox="1"/>
          <p:nvPr/>
        </p:nvSpPr>
        <p:spPr>
          <a:xfrm>
            <a:off x="1284994" y="4367566"/>
            <a:ext cx="5198745" cy="1758950"/>
          </a:xfrm>
          <a:prstGeom prst="rect">
            <a:avLst/>
          </a:prstGeom>
        </p:spPr>
        <p:txBody>
          <a:bodyPr vert="horz" wrap="square" lIns="0" tIns="0" rIns="0" bIns="0" rtlCol="0">
            <a:spAutoFit/>
          </a:bodyPr>
          <a:lstStyle/>
          <a:p>
            <a:pPr marL="12700" marR="56515">
              <a:lnSpc>
                <a:spcPct val="142600"/>
              </a:lnSpc>
            </a:pPr>
            <a:r>
              <a:rPr sz="950" spc="-10" dirty="0">
                <a:latin typeface="Arial"/>
                <a:cs typeface="Arial"/>
              </a:rPr>
              <a:t>Using </a:t>
            </a:r>
            <a:r>
              <a:rPr sz="950" spc="-5" dirty="0">
                <a:latin typeface="Arial"/>
                <a:cs typeface="Arial"/>
              </a:rPr>
              <a:t>a </a:t>
            </a:r>
            <a:r>
              <a:rPr sz="950" spc="-10" dirty="0">
                <a:latin typeface="Arial"/>
                <a:cs typeface="Arial"/>
              </a:rPr>
              <a:t>stripper tower that is 4’ in diameter, 40’ tall, with 15 trays (benchmark cost of $144k) as </a:t>
            </a:r>
            <a:r>
              <a:rPr sz="950" spc="-5" dirty="0">
                <a:latin typeface="Arial"/>
                <a:cs typeface="Arial"/>
              </a:rPr>
              <a:t>a  </a:t>
            </a:r>
            <a:r>
              <a:rPr sz="950" spc="-10" dirty="0">
                <a:latin typeface="Arial"/>
                <a:cs typeface="Arial"/>
              </a:rPr>
              <a:t>baseline unit, significant variations</a:t>
            </a:r>
            <a:r>
              <a:rPr sz="950" spc="45" dirty="0">
                <a:latin typeface="Arial"/>
                <a:cs typeface="Arial"/>
              </a:rPr>
              <a:t> </a:t>
            </a:r>
            <a:r>
              <a:rPr sz="950" spc="-10" dirty="0">
                <a:latin typeface="Arial"/>
                <a:cs typeface="Arial"/>
              </a:rPr>
              <a:t>include:</a:t>
            </a:r>
            <a:endParaRPr sz="950">
              <a:latin typeface="Arial"/>
              <a:cs typeface="Arial"/>
            </a:endParaRPr>
          </a:p>
          <a:p>
            <a:pPr marL="443230" marR="5080" indent="-215900">
              <a:lnSpc>
                <a:spcPct val="142600"/>
              </a:lnSpc>
              <a:spcBef>
                <a:spcPts val="615"/>
              </a:spcBef>
              <a:buFont typeface="Symbol"/>
              <a:buChar char=""/>
              <a:tabLst>
                <a:tab pos="442595" algn="l"/>
                <a:tab pos="443865" algn="l"/>
              </a:tabLst>
            </a:pPr>
            <a:r>
              <a:rPr sz="950" spc="-10" dirty="0">
                <a:latin typeface="Arial"/>
                <a:cs typeface="Arial"/>
              </a:rPr>
              <a:t>Each additional inch of diameter adds approximately $3.6k. Increasing </a:t>
            </a:r>
            <a:r>
              <a:rPr sz="950" spc="-5" dirty="0">
                <a:latin typeface="Arial"/>
                <a:cs typeface="Arial"/>
              </a:rPr>
              <a:t>the </a:t>
            </a:r>
            <a:r>
              <a:rPr sz="950" spc="-10" dirty="0">
                <a:latin typeface="Arial"/>
                <a:cs typeface="Arial"/>
              </a:rPr>
              <a:t>diameter of the  unit </a:t>
            </a:r>
            <a:r>
              <a:rPr sz="950" spc="-5" dirty="0">
                <a:latin typeface="Arial"/>
                <a:cs typeface="Arial"/>
              </a:rPr>
              <a:t>to 5’ </a:t>
            </a:r>
            <a:r>
              <a:rPr sz="950" spc="-10" dirty="0">
                <a:latin typeface="Arial"/>
                <a:cs typeface="Arial"/>
              </a:rPr>
              <a:t>therefore </a:t>
            </a:r>
            <a:r>
              <a:rPr sz="950" spc="-5" dirty="0">
                <a:latin typeface="Arial"/>
                <a:cs typeface="Arial"/>
              </a:rPr>
              <a:t>raises </a:t>
            </a:r>
            <a:r>
              <a:rPr sz="950" spc="-10" dirty="0">
                <a:latin typeface="Arial"/>
                <a:cs typeface="Arial"/>
              </a:rPr>
              <a:t>the </a:t>
            </a:r>
            <a:r>
              <a:rPr sz="950" spc="-5" dirty="0">
                <a:latin typeface="Arial"/>
                <a:cs typeface="Arial"/>
              </a:rPr>
              <a:t>cost to</a:t>
            </a:r>
            <a:r>
              <a:rPr sz="950" spc="30" dirty="0">
                <a:latin typeface="Arial"/>
                <a:cs typeface="Arial"/>
              </a:rPr>
              <a:t> </a:t>
            </a:r>
            <a:r>
              <a:rPr sz="950" spc="-10" dirty="0">
                <a:latin typeface="Arial"/>
                <a:cs typeface="Arial"/>
              </a:rPr>
              <a:t>$185.5k</a:t>
            </a:r>
            <a:endParaRPr sz="950">
              <a:latin typeface="Arial"/>
              <a:cs typeface="Arial"/>
            </a:endParaRPr>
          </a:p>
          <a:p>
            <a:pPr marL="443230" marR="144145" indent="-215900">
              <a:lnSpc>
                <a:spcPct val="142600"/>
              </a:lnSpc>
              <a:spcBef>
                <a:spcPts val="50"/>
              </a:spcBef>
              <a:buFont typeface="Symbol"/>
              <a:buChar char=""/>
              <a:tabLst>
                <a:tab pos="442595" algn="l"/>
                <a:tab pos="443865" algn="l"/>
              </a:tabLst>
            </a:pPr>
            <a:r>
              <a:rPr sz="950" spc="-10" dirty="0">
                <a:latin typeface="Arial"/>
                <a:cs typeface="Arial"/>
              </a:rPr>
              <a:t>Adding height, typically in 10’, 5-tray increments, adds $28k per increment. </a:t>
            </a:r>
            <a:r>
              <a:rPr sz="950" spc="-5" dirty="0">
                <a:latin typeface="Arial"/>
                <a:cs typeface="Arial"/>
              </a:rPr>
              <a:t>So a </a:t>
            </a:r>
            <a:r>
              <a:rPr sz="950" spc="-10" dirty="0">
                <a:latin typeface="Arial"/>
                <a:cs typeface="Arial"/>
              </a:rPr>
              <a:t>60’ tall  tower (4’ in diameter) would cost</a:t>
            </a:r>
            <a:r>
              <a:rPr sz="950" spc="5" dirty="0">
                <a:latin typeface="Arial"/>
                <a:cs typeface="Arial"/>
              </a:rPr>
              <a:t> </a:t>
            </a:r>
            <a:r>
              <a:rPr sz="950" spc="-10" dirty="0">
                <a:latin typeface="Arial"/>
                <a:cs typeface="Arial"/>
              </a:rPr>
              <a:t>$196k.</a:t>
            </a:r>
            <a:endParaRPr sz="950">
              <a:latin typeface="Arial"/>
              <a:cs typeface="Arial"/>
            </a:endParaRPr>
          </a:p>
          <a:p>
            <a:pPr marL="443230" marR="45085" indent="-215900">
              <a:lnSpc>
                <a:spcPct val="142100"/>
              </a:lnSpc>
              <a:spcBef>
                <a:spcPts val="70"/>
              </a:spcBef>
              <a:buFont typeface="Symbol"/>
              <a:buChar char=""/>
              <a:tabLst>
                <a:tab pos="442595" algn="l"/>
                <a:tab pos="443865" algn="l"/>
              </a:tabLst>
            </a:pPr>
            <a:r>
              <a:rPr sz="950" spc="-10" dirty="0">
                <a:latin typeface="Arial"/>
                <a:cs typeface="Arial"/>
              </a:rPr>
              <a:t>Adding 316 stainless steel cladding for corrosive applications adds 39% to the </a:t>
            </a:r>
            <a:r>
              <a:rPr sz="950" spc="-5" dirty="0">
                <a:latin typeface="Arial"/>
                <a:cs typeface="Arial"/>
              </a:rPr>
              <a:t>cost </a:t>
            </a:r>
            <a:r>
              <a:rPr sz="950" spc="-10" dirty="0">
                <a:latin typeface="Arial"/>
                <a:cs typeface="Arial"/>
              </a:rPr>
              <a:t>of </a:t>
            </a:r>
            <a:r>
              <a:rPr sz="950" spc="-5" dirty="0">
                <a:latin typeface="Arial"/>
                <a:cs typeface="Arial"/>
              </a:rPr>
              <a:t>the  </a:t>
            </a:r>
            <a:r>
              <a:rPr sz="950" spc="-10" dirty="0">
                <a:latin typeface="Arial"/>
                <a:cs typeface="Arial"/>
              </a:rPr>
              <a:t>unit, depending on the wall</a:t>
            </a:r>
            <a:r>
              <a:rPr sz="950" spc="15" dirty="0">
                <a:latin typeface="Arial"/>
                <a:cs typeface="Arial"/>
              </a:rPr>
              <a:t> </a:t>
            </a:r>
            <a:r>
              <a:rPr sz="950" spc="-10" dirty="0">
                <a:latin typeface="Arial"/>
                <a:cs typeface="Arial"/>
              </a:rPr>
              <a:t>thickness.</a:t>
            </a:r>
            <a:endParaRPr sz="950">
              <a:latin typeface="Arial"/>
              <a:cs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899157" y="785421"/>
            <a:ext cx="3991610" cy="433070"/>
          </a:xfrm>
          <a:prstGeom prst="rect">
            <a:avLst/>
          </a:prstGeom>
        </p:spPr>
        <p:txBody>
          <a:bodyPr vert="horz" wrap="square" lIns="0" tIns="0" rIns="0" bIns="0" rtlCol="0">
            <a:spAutoFit/>
          </a:bodyPr>
          <a:lstStyle/>
          <a:p>
            <a:pPr marL="104775" marR="5080" indent="-92710">
              <a:lnSpc>
                <a:spcPct val="144700"/>
              </a:lnSpc>
            </a:pPr>
            <a:r>
              <a:rPr sz="950" b="1" spc="-10" dirty="0">
                <a:latin typeface="Arial"/>
                <a:cs typeface="Arial"/>
              </a:rPr>
              <a:t>Table 11: Incremental Cost per Extra Parameter or Feature for Towers  (Reference </a:t>
            </a:r>
            <a:r>
              <a:rPr sz="950" b="1" spc="-5" dirty="0">
                <a:latin typeface="Arial"/>
                <a:cs typeface="Arial"/>
              </a:rPr>
              <a:t>unit is </a:t>
            </a:r>
            <a:r>
              <a:rPr sz="950" b="1" spc="-10" dirty="0">
                <a:latin typeface="Arial"/>
                <a:cs typeface="Arial"/>
              </a:rPr>
              <a:t>4’ </a:t>
            </a:r>
            <a:r>
              <a:rPr sz="950" b="1" spc="-5" dirty="0">
                <a:latin typeface="Arial"/>
                <a:cs typeface="Arial"/>
              </a:rPr>
              <a:t>X </a:t>
            </a:r>
            <a:r>
              <a:rPr sz="950" b="1" spc="-10" dirty="0">
                <a:latin typeface="Arial"/>
                <a:cs typeface="Arial"/>
              </a:rPr>
              <a:t>40’, </a:t>
            </a:r>
            <a:r>
              <a:rPr sz="950" b="1" spc="-5" dirty="0">
                <a:latin typeface="Arial"/>
                <a:cs typeface="Arial"/>
              </a:rPr>
              <a:t>with </a:t>
            </a:r>
            <a:r>
              <a:rPr sz="950" b="1" spc="-10" dirty="0">
                <a:latin typeface="Arial"/>
                <a:cs typeface="Arial"/>
              </a:rPr>
              <a:t>15 </a:t>
            </a:r>
            <a:r>
              <a:rPr sz="950" b="1" spc="-15" dirty="0">
                <a:latin typeface="Arial"/>
                <a:cs typeface="Arial"/>
              </a:rPr>
              <a:t>valve </a:t>
            </a:r>
            <a:r>
              <a:rPr sz="950" b="1" spc="-10" dirty="0">
                <a:latin typeface="Arial"/>
                <a:cs typeface="Arial"/>
              </a:rPr>
              <a:t>trays, made </a:t>
            </a:r>
            <a:r>
              <a:rPr sz="950" b="1" spc="-5" dirty="0">
                <a:latin typeface="Arial"/>
                <a:cs typeface="Arial"/>
              </a:rPr>
              <a:t>of </a:t>
            </a:r>
            <a:r>
              <a:rPr sz="950" b="1" spc="-10" dirty="0">
                <a:latin typeface="Arial"/>
                <a:cs typeface="Arial"/>
              </a:rPr>
              <a:t>carbon</a:t>
            </a:r>
            <a:r>
              <a:rPr sz="950" b="1" spc="95" dirty="0">
                <a:latin typeface="Arial"/>
                <a:cs typeface="Arial"/>
              </a:rPr>
              <a:t> </a:t>
            </a:r>
            <a:r>
              <a:rPr sz="950" b="1" spc="-10" dirty="0">
                <a:latin typeface="Arial"/>
                <a:cs typeface="Arial"/>
              </a:rPr>
              <a:t>steel)</a:t>
            </a:r>
            <a:endParaRPr sz="950">
              <a:latin typeface="Arial"/>
              <a:cs typeface="Arial"/>
            </a:endParaRPr>
          </a:p>
        </p:txBody>
      </p:sp>
      <p:graphicFrame>
        <p:nvGraphicFramePr>
          <p:cNvPr id="3" name="object 3"/>
          <p:cNvGraphicFramePr>
            <a:graphicFrameLocks noGrp="1"/>
          </p:cNvGraphicFramePr>
          <p:nvPr/>
        </p:nvGraphicFramePr>
        <p:xfrm>
          <a:off x="1116330" y="1344166"/>
          <a:ext cx="5683885" cy="1904364"/>
        </p:xfrm>
        <a:graphic>
          <a:graphicData uri="http://schemas.openxmlformats.org/drawingml/2006/table">
            <a:tbl>
              <a:tblPr firstRow="1" bandRow="1">
                <a:tableStyleId>{2D5ABB26-0587-4C30-8999-92F81FD0307C}</a:tableStyleId>
              </a:tblPr>
              <a:tblGrid>
                <a:gridCol w="1164459">
                  <a:extLst>
                    <a:ext uri="{9D8B030D-6E8A-4147-A177-3AD203B41FA5}">
                      <a16:colId xmlns:a16="http://schemas.microsoft.com/office/drawing/2014/main" val="20000"/>
                    </a:ext>
                  </a:extLst>
                </a:gridCol>
                <a:gridCol w="1425299">
                  <a:extLst>
                    <a:ext uri="{9D8B030D-6E8A-4147-A177-3AD203B41FA5}">
                      <a16:colId xmlns:a16="http://schemas.microsoft.com/office/drawing/2014/main" val="20001"/>
                    </a:ext>
                  </a:extLst>
                </a:gridCol>
                <a:gridCol w="1422166">
                  <a:extLst>
                    <a:ext uri="{9D8B030D-6E8A-4147-A177-3AD203B41FA5}">
                      <a16:colId xmlns:a16="http://schemas.microsoft.com/office/drawing/2014/main" val="20002"/>
                    </a:ext>
                  </a:extLst>
                </a:gridCol>
                <a:gridCol w="1644400">
                  <a:extLst>
                    <a:ext uri="{9D8B030D-6E8A-4147-A177-3AD203B41FA5}">
                      <a16:colId xmlns:a16="http://schemas.microsoft.com/office/drawing/2014/main" val="20003"/>
                    </a:ext>
                  </a:extLst>
                </a:gridCol>
              </a:tblGrid>
              <a:tr h="338328">
                <a:tc>
                  <a:txBody>
                    <a:bodyPr/>
                    <a:lstStyle/>
                    <a:p>
                      <a:pPr marL="55244" marR="255270">
                        <a:lnSpc>
                          <a:spcPts val="1300"/>
                        </a:lnSpc>
                        <a:spcBef>
                          <a:spcPts val="10"/>
                        </a:spcBef>
                      </a:pPr>
                      <a:r>
                        <a:rPr sz="1100" spc="10" dirty="0">
                          <a:solidFill>
                            <a:srgbClr val="FFFFFF"/>
                          </a:solidFill>
                          <a:latin typeface="Arial"/>
                          <a:cs typeface="Arial"/>
                        </a:rPr>
                        <a:t>Parameter</a:t>
                      </a:r>
                      <a:r>
                        <a:rPr sz="1100" spc="-60" dirty="0">
                          <a:solidFill>
                            <a:srgbClr val="FFFFFF"/>
                          </a:solidFill>
                          <a:latin typeface="Arial"/>
                          <a:cs typeface="Arial"/>
                        </a:rPr>
                        <a:t> </a:t>
                      </a:r>
                      <a:r>
                        <a:rPr sz="1100" spc="5" dirty="0">
                          <a:solidFill>
                            <a:srgbClr val="FFFFFF"/>
                          </a:solidFill>
                          <a:latin typeface="Arial"/>
                          <a:cs typeface="Arial"/>
                        </a:rPr>
                        <a:t>or  </a:t>
                      </a:r>
                      <a:r>
                        <a:rPr sz="1100" spc="10" dirty="0">
                          <a:solidFill>
                            <a:srgbClr val="FFFFFF"/>
                          </a:solidFill>
                          <a:latin typeface="Arial"/>
                          <a:cs typeface="Arial"/>
                        </a:rPr>
                        <a:t>Feature</a:t>
                      </a:r>
                      <a:endParaRPr sz="1100">
                        <a:latin typeface="Arial"/>
                        <a:cs typeface="Arial"/>
                      </a:endParaRPr>
                    </a:p>
                  </a:txBody>
                  <a:tcPr marL="0" marR="0" marT="1270" marB="0">
                    <a:lnL w="18287">
                      <a:solidFill>
                        <a:srgbClr val="000000"/>
                      </a:solidFill>
                      <a:prstDash val="solid"/>
                    </a:lnL>
                    <a:lnT w="18289">
                      <a:solidFill>
                        <a:srgbClr val="000000"/>
                      </a:solidFill>
                      <a:prstDash val="solid"/>
                    </a:lnT>
                    <a:solidFill>
                      <a:srgbClr val="001F5F"/>
                    </a:solidFill>
                  </a:tcPr>
                </a:tc>
                <a:tc>
                  <a:txBody>
                    <a:bodyPr/>
                    <a:lstStyle/>
                    <a:p>
                      <a:pPr marL="306070">
                        <a:lnSpc>
                          <a:spcPts val="1270"/>
                        </a:lnSpc>
                      </a:pPr>
                      <a:r>
                        <a:rPr sz="1100" spc="10" dirty="0">
                          <a:solidFill>
                            <a:srgbClr val="FFFFFF"/>
                          </a:solidFill>
                          <a:latin typeface="Arial"/>
                          <a:cs typeface="Arial"/>
                        </a:rPr>
                        <a:t>Unit of</a:t>
                      </a:r>
                      <a:r>
                        <a:rPr sz="1100" spc="-85" dirty="0">
                          <a:solidFill>
                            <a:srgbClr val="FFFFFF"/>
                          </a:solidFill>
                          <a:latin typeface="Arial"/>
                          <a:cs typeface="Arial"/>
                        </a:rPr>
                        <a:t> </a:t>
                      </a:r>
                      <a:r>
                        <a:rPr sz="1100" spc="15" dirty="0">
                          <a:solidFill>
                            <a:srgbClr val="FFFFFF"/>
                          </a:solidFill>
                          <a:latin typeface="Arial"/>
                          <a:cs typeface="Arial"/>
                        </a:rPr>
                        <a:t>Measure</a:t>
                      </a:r>
                      <a:endParaRPr sz="1100">
                        <a:latin typeface="Arial"/>
                        <a:cs typeface="Arial"/>
                      </a:endParaRPr>
                    </a:p>
                  </a:txBody>
                  <a:tcPr marL="0" marR="0" marT="0" marB="0">
                    <a:lnT w="18289">
                      <a:solidFill>
                        <a:srgbClr val="000000"/>
                      </a:solidFill>
                      <a:prstDash val="solid"/>
                    </a:lnT>
                    <a:solidFill>
                      <a:srgbClr val="001F5F"/>
                    </a:solidFill>
                  </a:tcPr>
                </a:tc>
                <a:tc>
                  <a:txBody>
                    <a:bodyPr/>
                    <a:lstStyle/>
                    <a:p>
                      <a:pPr marL="506095" marR="222250" indent="-255270">
                        <a:lnSpc>
                          <a:spcPts val="1300"/>
                        </a:lnSpc>
                        <a:spcBef>
                          <a:spcPts val="10"/>
                        </a:spcBef>
                      </a:pPr>
                      <a:r>
                        <a:rPr sz="1100" spc="10" dirty="0">
                          <a:solidFill>
                            <a:srgbClr val="FFFFFF"/>
                          </a:solidFill>
                          <a:latin typeface="Arial"/>
                          <a:cs typeface="Arial"/>
                        </a:rPr>
                        <a:t>Indicative</a:t>
                      </a:r>
                      <a:r>
                        <a:rPr sz="1100" spc="-75" dirty="0">
                          <a:solidFill>
                            <a:srgbClr val="FFFFFF"/>
                          </a:solidFill>
                          <a:latin typeface="Arial"/>
                          <a:cs typeface="Arial"/>
                        </a:rPr>
                        <a:t> </a:t>
                      </a:r>
                      <a:r>
                        <a:rPr sz="1100" spc="15" dirty="0">
                          <a:solidFill>
                            <a:srgbClr val="FFFFFF"/>
                          </a:solidFill>
                          <a:latin typeface="Arial"/>
                          <a:cs typeface="Arial"/>
                        </a:rPr>
                        <a:t>Cost  </a:t>
                      </a:r>
                      <a:r>
                        <a:rPr sz="1100" spc="10" dirty="0">
                          <a:solidFill>
                            <a:srgbClr val="FFFFFF"/>
                          </a:solidFill>
                          <a:latin typeface="Arial"/>
                          <a:cs typeface="Arial"/>
                        </a:rPr>
                        <a:t>Impact</a:t>
                      </a:r>
                      <a:endParaRPr sz="1100">
                        <a:latin typeface="Arial"/>
                        <a:cs typeface="Arial"/>
                      </a:endParaRPr>
                    </a:p>
                  </a:txBody>
                  <a:tcPr marL="0" marR="0" marT="1270" marB="0">
                    <a:lnT w="18289">
                      <a:solidFill>
                        <a:srgbClr val="000000"/>
                      </a:solidFill>
                      <a:prstDash val="solid"/>
                    </a:lnT>
                    <a:solidFill>
                      <a:srgbClr val="001F5F"/>
                    </a:solidFill>
                  </a:tcPr>
                </a:tc>
                <a:tc>
                  <a:txBody>
                    <a:bodyPr/>
                    <a:lstStyle/>
                    <a:p>
                      <a:pPr marL="238125">
                        <a:lnSpc>
                          <a:spcPts val="1270"/>
                        </a:lnSpc>
                      </a:pPr>
                      <a:r>
                        <a:rPr sz="1100" spc="10" dirty="0">
                          <a:solidFill>
                            <a:srgbClr val="FFFFFF"/>
                          </a:solidFill>
                          <a:latin typeface="Arial"/>
                          <a:cs typeface="Arial"/>
                        </a:rPr>
                        <a:t>Notes </a:t>
                      </a:r>
                      <a:r>
                        <a:rPr sz="1100" spc="5" dirty="0">
                          <a:solidFill>
                            <a:srgbClr val="FFFFFF"/>
                          </a:solidFill>
                          <a:latin typeface="Arial"/>
                          <a:cs typeface="Arial"/>
                        </a:rPr>
                        <a:t>/</a:t>
                      </a:r>
                      <a:r>
                        <a:rPr sz="1100" spc="-65" dirty="0">
                          <a:solidFill>
                            <a:srgbClr val="FFFFFF"/>
                          </a:solidFill>
                          <a:latin typeface="Arial"/>
                          <a:cs typeface="Arial"/>
                        </a:rPr>
                        <a:t> </a:t>
                      </a:r>
                      <a:r>
                        <a:rPr sz="1100" spc="15" dirty="0">
                          <a:solidFill>
                            <a:srgbClr val="FFFFFF"/>
                          </a:solidFill>
                          <a:latin typeface="Arial"/>
                          <a:cs typeface="Arial"/>
                        </a:rPr>
                        <a:t>Comments</a:t>
                      </a:r>
                      <a:endParaRPr sz="1100">
                        <a:latin typeface="Arial"/>
                        <a:cs typeface="Arial"/>
                      </a:endParaRPr>
                    </a:p>
                  </a:txBody>
                  <a:tcPr marL="0" marR="0" marT="0" marB="0">
                    <a:lnR w="18288">
                      <a:solidFill>
                        <a:srgbClr val="000000"/>
                      </a:solidFill>
                      <a:prstDash val="solid"/>
                    </a:lnR>
                    <a:lnT w="18289">
                      <a:solidFill>
                        <a:srgbClr val="000000"/>
                      </a:solidFill>
                      <a:prstDash val="solid"/>
                    </a:lnT>
                    <a:solidFill>
                      <a:srgbClr val="001F5F"/>
                    </a:solidFill>
                  </a:tcPr>
                </a:tc>
                <a:extLst>
                  <a:ext uri="{0D108BD9-81ED-4DB2-BD59-A6C34878D82A}">
                    <a16:rowId xmlns:a16="http://schemas.microsoft.com/office/drawing/2014/main" val="10000"/>
                  </a:ext>
                </a:extLst>
              </a:tr>
              <a:tr h="563142">
                <a:tc>
                  <a:txBody>
                    <a:bodyPr/>
                    <a:lstStyle/>
                    <a:p>
                      <a:pPr>
                        <a:lnSpc>
                          <a:spcPct val="100000"/>
                        </a:lnSpc>
                        <a:spcBef>
                          <a:spcPts val="50"/>
                        </a:spcBef>
                      </a:pPr>
                      <a:endParaRPr sz="1350">
                        <a:latin typeface="Times New Roman"/>
                        <a:cs typeface="Times New Roman"/>
                      </a:endParaRPr>
                    </a:p>
                    <a:p>
                      <a:pPr marL="55244">
                        <a:lnSpc>
                          <a:spcPct val="100000"/>
                        </a:lnSpc>
                      </a:pPr>
                      <a:r>
                        <a:rPr sz="950" b="1" spc="-10" dirty="0">
                          <a:latin typeface="Arial"/>
                          <a:cs typeface="Arial"/>
                        </a:rPr>
                        <a:t>Diameter</a:t>
                      </a:r>
                      <a:endParaRPr sz="950">
                        <a:latin typeface="Arial"/>
                        <a:cs typeface="Arial"/>
                      </a:endParaRPr>
                    </a:p>
                  </a:txBody>
                  <a:tcPr marL="0" marR="0" marT="6350" marB="0">
                    <a:lnL w="18287">
                      <a:solidFill>
                        <a:srgbClr val="000000"/>
                      </a:solidFill>
                      <a:prstDash val="solid"/>
                    </a:lnL>
                  </a:tcPr>
                </a:tc>
                <a:tc>
                  <a:txBody>
                    <a:bodyPr/>
                    <a:lstStyle/>
                    <a:p>
                      <a:pPr>
                        <a:lnSpc>
                          <a:spcPct val="100000"/>
                        </a:lnSpc>
                      </a:pPr>
                      <a:endParaRPr sz="1400">
                        <a:latin typeface="Times New Roman"/>
                        <a:cs typeface="Times New Roman"/>
                      </a:endParaRPr>
                    </a:p>
                    <a:p>
                      <a:pPr marL="262255">
                        <a:lnSpc>
                          <a:spcPct val="100000"/>
                        </a:lnSpc>
                      </a:pPr>
                      <a:r>
                        <a:rPr sz="950" spc="-10" dirty="0">
                          <a:latin typeface="Arial"/>
                          <a:cs typeface="Arial"/>
                        </a:rPr>
                        <a:t>Feet (based on</a:t>
                      </a:r>
                      <a:r>
                        <a:rPr sz="950" spc="-65" dirty="0">
                          <a:latin typeface="Arial"/>
                          <a:cs typeface="Arial"/>
                        </a:rPr>
                        <a:t> </a:t>
                      </a:r>
                      <a:r>
                        <a:rPr sz="950" spc="-5" dirty="0">
                          <a:latin typeface="Arial"/>
                          <a:cs typeface="Arial"/>
                        </a:rPr>
                        <a:t>4’)</a:t>
                      </a:r>
                      <a:endParaRPr sz="950">
                        <a:latin typeface="Arial"/>
                        <a:cs typeface="Arial"/>
                      </a:endParaRPr>
                    </a:p>
                  </a:txBody>
                  <a:tcPr marL="0" marR="0" marT="0" marB="0"/>
                </a:tc>
                <a:tc>
                  <a:txBody>
                    <a:bodyPr/>
                    <a:lstStyle/>
                    <a:p>
                      <a:pPr>
                        <a:lnSpc>
                          <a:spcPct val="100000"/>
                        </a:lnSpc>
                        <a:spcBef>
                          <a:spcPts val="50"/>
                        </a:spcBef>
                      </a:pPr>
                      <a:endParaRPr sz="950">
                        <a:latin typeface="Times New Roman"/>
                        <a:cs typeface="Times New Roman"/>
                      </a:endParaRPr>
                    </a:p>
                    <a:p>
                      <a:pPr marL="66040" marR="154305">
                        <a:lnSpc>
                          <a:spcPts val="1090"/>
                        </a:lnSpc>
                      </a:pPr>
                      <a:r>
                        <a:rPr sz="950" spc="-10" dirty="0">
                          <a:latin typeface="Arial"/>
                          <a:cs typeface="Arial"/>
                        </a:rPr>
                        <a:t>-$37.7k for </a:t>
                      </a:r>
                      <a:r>
                        <a:rPr sz="950" spc="-5" dirty="0">
                          <a:latin typeface="Arial"/>
                          <a:cs typeface="Arial"/>
                        </a:rPr>
                        <a:t>3’, </a:t>
                      </a:r>
                      <a:r>
                        <a:rPr sz="950" spc="-10" dirty="0">
                          <a:latin typeface="Arial"/>
                          <a:cs typeface="Arial"/>
                        </a:rPr>
                        <a:t>+$41.1k  for</a:t>
                      </a:r>
                      <a:r>
                        <a:rPr sz="950" spc="-90" dirty="0">
                          <a:latin typeface="Arial"/>
                          <a:cs typeface="Arial"/>
                        </a:rPr>
                        <a:t> </a:t>
                      </a:r>
                      <a:r>
                        <a:rPr sz="950" spc="-10" dirty="0">
                          <a:latin typeface="Arial"/>
                          <a:cs typeface="Arial"/>
                        </a:rPr>
                        <a:t>5’</a:t>
                      </a:r>
                      <a:endParaRPr sz="950">
                        <a:latin typeface="Arial"/>
                        <a:cs typeface="Arial"/>
                      </a:endParaRPr>
                    </a:p>
                  </a:txBody>
                  <a:tcPr marL="0" marR="0" marT="6350" marB="0"/>
                </a:tc>
                <a:tc>
                  <a:txBody>
                    <a:bodyPr/>
                    <a:lstStyle/>
                    <a:p>
                      <a:pPr marL="82550" marR="89535">
                        <a:lnSpc>
                          <a:spcPct val="94700"/>
                        </a:lnSpc>
                        <a:spcBef>
                          <a:spcPts val="585"/>
                        </a:spcBef>
                      </a:pPr>
                      <a:r>
                        <a:rPr sz="950" spc="-10" dirty="0">
                          <a:latin typeface="Arial"/>
                          <a:cs typeface="Arial"/>
                        </a:rPr>
                        <a:t>Cost per barrel of  processing capacity falls as  diameter</a:t>
                      </a:r>
                      <a:r>
                        <a:rPr sz="950" spc="-65" dirty="0">
                          <a:latin typeface="Arial"/>
                          <a:cs typeface="Arial"/>
                        </a:rPr>
                        <a:t> </a:t>
                      </a:r>
                      <a:r>
                        <a:rPr sz="950" spc="-10" dirty="0">
                          <a:latin typeface="Arial"/>
                          <a:cs typeface="Arial"/>
                        </a:rPr>
                        <a:t>increases</a:t>
                      </a:r>
                      <a:endParaRPr sz="950">
                        <a:latin typeface="Arial"/>
                        <a:cs typeface="Arial"/>
                      </a:endParaRPr>
                    </a:p>
                  </a:txBody>
                  <a:tcPr marL="0" marR="0" marT="74295" marB="0">
                    <a:lnR w="18288">
                      <a:solidFill>
                        <a:srgbClr val="000000"/>
                      </a:solidFill>
                      <a:prstDash val="solid"/>
                    </a:lnR>
                  </a:tcPr>
                </a:tc>
                <a:extLst>
                  <a:ext uri="{0D108BD9-81ED-4DB2-BD59-A6C34878D82A}">
                    <a16:rowId xmlns:a16="http://schemas.microsoft.com/office/drawing/2014/main" val="10001"/>
                  </a:ext>
                </a:extLst>
              </a:tr>
              <a:tr h="420616">
                <a:tc>
                  <a:txBody>
                    <a:bodyPr/>
                    <a:lstStyle/>
                    <a:p>
                      <a:pPr>
                        <a:lnSpc>
                          <a:spcPct val="100000"/>
                        </a:lnSpc>
                      </a:pPr>
                      <a:endParaRPr sz="900">
                        <a:latin typeface="Times New Roman"/>
                        <a:cs typeface="Times New Roman"/>
                      </a:endParaRPr>
                    </a:p>
                    <a:p>
                      <a:pPr marL="55244">
                        <a:lnSpc>
                          <a:spcPct val="100000"/>
                        </a:lnSpc>
                      </a:pPr>
                      <a:r>
                        <a:rPr sz="950" b="1" spc="-5" dirty="0">
                          <a:latin typeface="Arial"/>
                          <a:cs typeface="Arial"/>
                        </a:rPr>
                        <a:t># </a:t>
                      </a:r>
                      <a:r>
                        <a:rPr sz="950" b="1" spc="-10" dirty="0">
                          <a:latin typeface="Arial"/>
                          <a:cs typeface="Arial"/>
                        </a:rPr>
                        <a:t>of</a:t>
                      </a:r>
                      <a:r>
                        <a:rPr sz="950" b="1" spc="-95" dirty="0">
                          <a:latin typeface="Arial"/>
                          <a:cs typeface="Arial"/>
                        </a:rPr>
                        <a:t> </a:t>
                      </a:r>
                      <a:r>
                        <a:rPr sz="950" b="1" spc="-10" dirty="0">
                          <a:latin typeface="Arial"/>
                          <a:cs typeface="Arial"/>
                        </a:rPr>
                        <a:t>Trays</a:t>
                      </a:r>
                      <a:endParaRPr sz="950">
                        <a:latin typeface="Arial"/>
                        <a:cs typeface="Arial"/>
                      </a:endParaRPr>
                    </a:p>
                  </a:txBody>
                  <a:tcPr marL="0" marR="0" marT="0" marB="0">
                    <a:lnL w="18287">
                      <a:solidFill>
                        <a:srgbClr val="000000"/>
                      </a:solidFill>
                      <a:prstDash val="solid"/>
                    </a:lnL>
                  </a:tcPr>
                </a:tc>
                <a:tc>
                  <a:txBody>
                    <a:bodyPr/>
                    <a:lstStyle/>
                    <a:p>
                      <a:pPr marL="262255">
                        <a:lnSpc>
                          <a:spcPts val="1110"/>
                        </a:lnSpc>
                        <a:spcBef>
                          <a:spcPts val="500"/>
                        </a:spcBef>
                      </a:pPr>
                      <a:r>
                        <a:rPr sz="950" spc="-10" dirty="0">
                          <a:latin typeface="Arial"/>
                          <a:cs typeface="Arial"/>
                        </a:rPr>
                        <a:t>15, 20, 25 (based</a:t>
                      </a:r>
                      <a:r>
                        <a:rPr sz="950" spc="-45" dirty="0">
                          <a:latin typeface="Arial"/>
                          <a:cs typeface="Arial"/>
                        </a:rPr>
                        <a:t> </a:t>
                      </a:r>
                      <a:r>
                        <a:rPr sz="950" spc="-5" dirty="0">
                          <a:latin typeface="Arial"/>
                          <a:cs typeface="Arial"/>
                        </a:rPr>
                        <a:t>on</a:t>
                      </a:r>
                      <a:endParaRPr sz="950">
                        <a:latin typeface="Arial"/>
                        <a:cs typeface="Arial"/>
                      </a:endParaRPr>
                    </a:p>
                    <a:p>
                      <a:pPr marL="262255">
                        <a:lnSpc>
                          <a:spcPts val="1110"/>
                        </a:lnSpc>
                      </a:pPr>
                      <a:r>
                        <a:rPr sz="950" spc="-10" dirty="0">
                          <a:latin typeface="Arial"/>
                          <a:cs typeface="Arial"/>
                        </a:rPr>
                        <a:t>15)</a:t>
                      </a:r>
                      <a:endParaRPr sz="950">
                        <a:latin typeface="Arial"/>
                        <a:cs typeface="Arial"/>
                      </a:endParaRPr>
                    </a:p>
                  </a:txBody>
                  <a:tcPr marL="0" marR="0" marT="63500" marB="0"/>
                </a:tc>
                <a:tc>
                  <a:txBody>
                    <a:bodyPr/>
                    <a:lstStyle/>
                    <a:p>
                      <a:pPr marL="66040" marR="74930">
                        <a:lnSpc>
                          <a:spcPts val="1080"/>
                        </a:lnSpc>
                        <a:spcBef>
                          <a:spcPts val="585"/>
                        </a:spcBef>
                      </a:pPr>
                      <a:r>
                        <a:rPr sz="950" spc="-10" dirty="0">
                          <a:latin typeface="Arial"/>
                          <a:cs typeface="Arial"/>
                        </a:rPr>
                        <a:t>+$25k/ additional foot of  height (5</a:t>
                      </a:r>
                      <a:r>
                        <a:rPr sz="950" spc="-55" dirty="0">
                          <a:latin typeface="Arial"/>
                          <a:cs typeface="Arial"/>
                        </a:rPr>
                        <a:t> </a:t>
                      </a:r>
                      <a:r>
                        <a:rPr sz="950" spc="-5" dirty="0">
                          <a:latin typeface="Arial"/>
                          <a:cs typeface="Arial"/>
                        </a:rPr>
                        <a:t>trays)</a:t>
                      </a:r>
                      <a:endParaRPr sz="950">
                        <a:latin typeface="Arial"/>
                        <a:cs typeface="Arial"/>
                      </a:endParaRPr>
                    </a:p>
                  </a:txBody>
                  <a:tcPr marL="0" marR="0" marT="74295" marB="0"/>
                </a:tc>
                <a:tc>
                  <a:txBody>
                    <a:bodyPr/>
                    <a:lstStyle/>
                    <a:p>
                      <a:pPr marL="82550" marR="156845">
                        <a:lnSpc>
                          <a:spcPts val="1080"/>
                        </a:lnSpc>
                        <a:spcBef>
                          <a:spcPts val="585"/>
                        </a:spcBef>
                      </a:pPr>
                      <a:r>
                        <a:rPr sz="950" spc="-10" dirty="0">
                          <a:latin typeface="Arial"/>
                          <a:cs typeface="Arial"/>
                        </a:rPr>
                        <a:t>Cost increases peak at 20  </a:t>
                      </a:r>
                      <a:r>
                        <a:rPr sz="950" spc="-5" dirty="0">
                          <a:latin typeface="Arial"/>
                          <a:cs typeface="Arial"/>
                        </a:rPr>
                        <a:t>trays, </a:t>
                      </a:r>
                      <a:r>
                        <a:rPr sz="950" spc="-10" dirty="0">
                          <a:latin typeface="Arial"/>
                          <a:cs typeface="Arial"/>
                        </a:rPr>
                        <a:t>then </a:t>
                      </a:r>
                      <a:r>
                        <a:rPr sz="950" spc="-5" dirty="0">
                          <a:latin typeface="Arial"/>
                          <a:cs typeface="Arial"/>
                        </a:rPr>
                        <a:t>fall from</a:t>
                      </a:r>
                      <a:r>
                        <a:rPr sz="950" spc="-55" dirty="0">
                          <a:latin typeface="Arial"/>
                          <a:cs typeface="Arial"/>
                        </a:rPr>
                        <a:t> </a:t>
                      </a:r>
                      <a:r>
                        <a:rPr sz="950" spc="-10" dirty="0">
                          <a:latin typeface="Arial"/>
                          <a:cs typeface="Arial"/>
                        </a:rPr>
                        <a:t>20-25.</a:t>
                      </a:r>
                      <a:endParaRPr sz="950">
                        <a:latin typeface="Arial"/>
                        <a:cs typeface="Arial"/>
                      </a:endParaRPr>
                    </a:p>
                  </a:txBody>
                  <a:tcPr marL="0" marR="0" marT="74295" marB="0">
                    <a:lnR w="18288">
                      <a:solidFill>
                        <a:srgbClr val="000000"/>
                      </a:solidFill>
                      <a:prstDash val="solid"/>
                    </a:lnR>
                  </a:tcPr>
                </a:tc>
                <a:extLst>
                  <a:ext uri="{0D108BD9-81ED-4DB2-BD59-A6C34878D82A}">
                    <a16:rowId xmlns:a16="http://schemas.microsoft.com/office/drawing/2014/main" val="10002"/>
                  </a:ext>
                </a:extLst>
              </a:tr>
              <a:tr h="563862">
                <a:tc>
                  <a:txBody>
                    <a:bodyPr/>
                    <a:lstStyle/>
                    <a:p>
                      <a:pPr>
                        <a:lnSpc>
                          <a:spcPct val="100000"/>
                        </a:lnSpc>
                        <a:spcBef>
                          <a:spcPts val="5"/>
                        </a:spcBef>
                      </a:pPr>
                      <a:endParaRPr sz="1350">
                        <a:latin typeface="Times New Roman"/>
                        <a:cs typeface="Times New Roman"/>
                      </a:endParaRPr>
                    </a:p>
                    <a:p>
                      <a:pPr marL="55244">
                        <a:lnSpc>
                          <a:spcPct val="100000"/>
                        </a:lnSpc>
                      </a:pPr>
                      <a:r>
                        <a:rPr sz="950" b="1" spc="-5" dirty="0">
                          <a:latin typeface="Arial"/>
                          <a:cs typeface="Arial"/>
                        </a:rPr>
                        <a:t>Material</a:t>
                      </a:r>
                      <a:endParaRPr sz="950">
                        <a:latin typeface="Arial"/>
                        <a:cs typeface="Arial"/>
                      </a:endParaRPr>
                    </a:p>
                  </a:txBody>
                  <a:tcPr marL="0" marR="0" marT="635" marB="0">
                    <a:lnL w="18287">
                      <a:solidFill>
                        <a:srgbClr val="000000"/>
                      </a:solidFill>
                      <a:prstDash val="solid"/>
                    </a:lnL>
                    <a:lnB w="18288">
                      <a:solidFill>
                        <a:srgbClr val="000000"/>
                      </a:solidFill>
                      <a:prstDash val="solid"/>
                    </a:lnB>
                  </a:tcPr>
                </a:tc>
                <a:tc>
                  <a:txBody>
                    <a:bodyPr/>
                    <a:lstStyle/>
                    <a:p>
                      <a:pPr>
                        <a:lnSpc>
                          <a:spcPct val="100000"/>
                        </a:lnSpc>
                        <a:spcBef>
                          <a:spcPts val="30"/>
                        </a:spcBef>
                      </a:pPr>
                      <a:endParaRPr sz="950">
                        <a:latin typeface="Times New Roman"/>
                        <a:cs typeface="Times New Roman"/>
                      </a:endParaRPr>
                    </a:p>
                    <a:p>
                      <a:pPr marL="262255" marR="318135">
                        <a:lnSpc>
                          <a:spcPts val="1070"/>
                        </a:lnSpc>
                      </a:pPr>
                      <a:r>
                        <a:rPr sz="950" spc="-10" dirty="0">
                          <a:latin typeface="Arial"/>
                          <a:cs typeface="Arial"/>
                        </a:rPr>
                        <a:t>Carbon steel</a:t>
                      </a:r>
                      <a:r>
                        <a:rPr sz="950" spc="-60" dirty="0">
                          <a:latin typeface="Arial"/>
                          <a:cs typeface="Arial"/>
                        </a:rPr>
                        <a:t> </a:t>
                      </a:r>
                      <a:r>
                        <a:rPr sz="950" spc="-10" dirty="0">
                          <a:latin typeface="Arial"/>
                          <a:cs typeface="Arial"/>
                        </a:rPr>
                        <a:t>as  reference</a:t>
                      </a:r>
                      <a:r>
                        <a:rPr sz="950" spc="-60" dirty="0">
                          <a:latin typeface="Arial"/>
                          <a:cs typeface="Arial"/>
                        </a:rPr>
                        <a:t> </a:t>
                      </a:r>
                      <a:r>
                        <a:rPr sz="950" spc="-10" dirty="0">
                          <a:latin typeface="Arial"/>
                          <a:cs typeface="Arial"/>
                        </a:rPr>
                        <a:t>point</a:t>
                      </a:r>
                      <a:endParaRPr sz="950">
                        <a:latin typeface="Arial"/>
                        <a:cs typeface="Arial"/>
                      </a:endParaRPr>
                    </a:p>
                  </a:txBody>
                  <a:tcPr marL="0" marR="0" marT="3810" marB="0">
                    <a:lnB w="18288">
                      <a:solidFill>
                        <a:srgbClr val="000000"/>
                      </a:solidFill>
                      <a:prstDash val="solid"/>
                    </a:lnB>
                  </a:tcPr>
                </a:tc>
                <a:tc>
                  <a:txBody>
                    <a:bodyPr/>
                    <a:lstStyle/>
                    <a:p>
                      <a:pPr marL="66040" marR="82550">
                        <a:lnSpc>
                          <a:spcPct val="95000"/>
                        </a:lnSpc>
                        <a:spcBef>
                          <a:spcPts val="540"/>
                        </a:spcBef>
                      </a:pPr>
                      <a:r>
                        <a:rPr sz="950" spc="-10" dirty="0">
                          <a:latin typeface="Arial"/>
                          <a:cs typeface="Arial"/>
                        </a:rPr>
                        <a:t>+38% </a:t>
                      </a:r>
                      <a:r>
                        <a:rPr sz="950" spc="-5" dirty="0">
                          <a:latin typeface="Arial"/>
                          <a:cs typeface="Arial"/>
                        </a:rPr>
                        <a:t>for </a:t>
                      </a:r>
                      <a:r>
                        <a:rPr sz="950" spc="-10" dirty="0">
                          <a:latin typeface="Arial"/>
                          <a:cs typeface="Arial"/>
                        </a:rPr>
                        <a:t>stainless steel  316 cladding on the  reference</a:t>
                      </a:r>
                      <a:r>
                        <a:rPr sz="950" spc="-70" dirty="0">
                          <a:latin typeface="Arial"/>
                          <a:cs typeface="Arial"/>
                        </a:rPr>
                        <a:t> </a:t>
                      </a:r>
                      <a:r>
                        <a:rPr sz="950" spc="-10" dirty="0">
                          <a:latin typeface="Arial"/>
                          <a:cs typeface="Arial"/>
                        </a:rPr>
                        <a:t>unit</a:t>
                      </a:r>
                      <a:endParaRPr sz="950">
                        <a:latin typeface="Arial"/>
                        <a:cs typeface="Arial"/>
                      </a:endParaRPr>
                    </a:p>
                  </a:txBody>
                  <a:tcPr marL="0" marR="0" marT="68580" marB="0">
                    <a:lnB w="18288">
                      <a:solidFill>
                        <a:srgbClr val="000000"/>
                      </a:solidFill>
                      <a:prstDash val="solid"/>
                    </a:lnB>
                  </a:tcPr>
                </a:tc>
                <a:tc>
                  <a:txBody>
                    <a:bodyPr/>
                    <a:lstStyle/>
                    <a:p>
                      <a:pPr marL="82550" marR="130810">
                        <a:lnSpc>
                          <a:spcPct val="95000"/>
                        </a:lnSpc>
                        <a:spcBef>
                          <a:spcPts val="540"/>
                        </a:spcBef>
                      </a:pPr>
                      <a:r>
                        <a:rPr sz="950" spc="-10" dirty="0">
                          <a:latin typeface="Arial"/>
                          <a:cs typeface="Arial"/>
                        </a:rPr>
                        <a:t>Cost only increases 31.5%  </a:t>
                      </a:r>
                      <a:r>
                        <a:rPr sz="950" spc="-5" dirty="0">
                          <a:latin typeface="Arial"/>
                          <a:cs typeface="Arial"/>
                        </a:rPr>
                        <a:t>for </a:t>
                      </a:r>
                      <a:r>
                        <a:rPr sz="950" spc="-10" dirty="0">
                          <a:latin typeface="Arial"/>
                          <a:cs typeface="Arial"/>
                        </a:rPr>
                        <a:t>410 stainless due to  lower wall</a:t>
                      </a:r>
                      <a:r>
                        <a:rPr sz="950" spc="-30" dirty="0">
                          <a:latin typeface="Arial"/>
                          <a:cs typeface="Arial"/>
                        </a:rPr>
                        <a:t> </a:t>
                      </a:r>
                      <a:r>
                        <a:rPr sz="950" spc="-10" dirty="0">
                          <a:latin typeface="Arial"/>
                          <a:cs typeface="Arial"/>
                        </a:rPr>
                        <a:t>thickness</a:t>
                      </a:r>
                      <a:endParaRPr sz="950">
                        <a:latin typeface="Arial"/>
                        <a:cs typeface="Arial"/>
                      </a:endParaRPr>
                    </a:p>
                  </a:txBody>
                  <a:tcPr marL="0" marR="0" marT="68580" marB="0">
                    <a:lnR w="18288">
                      <a:solidFill>
                        <a:srgbClr val="000000"/>
                      </a:solidFill>
                      <a:prstDash val="solid"/>
                    </a:lnR>
                    <a:lnB w="18288">
                      <a:solidFill>
                        <a:srgbClr val="000000"/>
                      </a:solidFill>
                      <a:prstDash val="solid"/>
                    </a:lnB>
                  </a:tcPr>
                </a:tc>
                <a:extLst>
                  <a:ext uri="{0D108BD9-81ED-4DB2-BD59-A6C34878D82A}">
                    <a16:rowId xmlns:a16="http://schemas.microsoft.com/office/drawing/2014/main" val="10003"/>
                  </a:ext>
                </a:extLst>
              </a:tr>
            </a:tbl>
          </a:graphicData>
        </a:graphic>
      </p:graphicFrame>
      <p:sp>
        <p:nvSpPr>
          <p:cNvPr id="4" name="object 4"/>
          <p:cNvSpPr txBox="1"/>
          <p:nvPr/>
        </p:nvSpPr>
        <p:spPr>
          <a:xfrm>
            <a:off x="1177544" y="3250945"/>
            <a:ext cx="5273675" cy="1317625"/>
          </a:xfrm>
          <a:prstGeom prst="rect">
            <a:avLst/>
          </a:prstGeom>
        </p:spPr>
        <p:txBody>
          <a:bodyPr vert="horz" wrap="square" lIns="0" tIns="0" rIns="0" bIns="0" rtlCol="0">
            <a:spAutoFit/>
          </a:bodyPr>
          <a:lstStyle/>
          <a:p>
            <a:pPr marL="12700" marR="132080">
              <a:lnSpc>
                <a:spcPts val="1070"/>
              </a:lnSpc>
            </a:pPr>
            <a:r>
              <a:rPr sz="950" spc="-10" dirty="0">
                <a:latin typeface="Arial"/>
                <a:cs typeface="Arial"/>
              </a:rPr>
              <a:t>Note: Changing one parameter usually involves changing others, and the cost impact may not be  additive or</a:t>
            </a:r>
            <a:r>
              <a:rPr sz="950" spc="-40" dirty="0">
                <a:latin typeface="Arial"/>
                <a:cs typeface="Arial"/>
              </a:rPr>
              <a:t> </a:t>
            </a:r>
            <a:r>
              <a:rPr sz="950" spc="-10" dirty="0">
                <a:latin typeface="Arial"/>
                <a:cs typeface="Arial"/>
              </a:rPr>
              <a:t>linear.</a:t>
            </a:r>
            <a:endParaRPr sz="950">
              <a:latin typeface="Arial"/>
              <a:cs typeface="Arial"/>
            </a:endParaRPr>
          </a:p>
          <a:p>
            <a:pPr>
              <a:lnSpc>
                <a:spcPct val="100000"/>
              </a:lnSpc>
              <a:spcBef>
                <a:spcPts val="10"/>
              </a:spcBef>
            </a:pPr>
            <a:endParaRPr sz="1400">
              <a:latin typeface="Times New Roman"/>
              <a:cs typeface="Times New Roman"/>
            </a:endParaRPr>
          </a:p>
          <a:p>
            <a:pPr marL="120014" marR="5080">
              <a:lnSpc>
                <a:spcPct val="142500"/>
              </a:lnSpc>
            </a:pPr>
            <a:r>
              <a:rPr sz="950" spc="-10" dirty="0">
                <a:latin typeface="Arial"/>
                <a:cs typeface="Arial"/>
              </a:rPr>
              <a:t>Cost increases are linear </a:t>
            </a:r>
            <a:r>
              <a:rPr sz="950" spc="-5" dirty="0">
                <a:latin typeface="Arial"/>
                <a:cs typeface="Arial"/>
              </a:rPr>
              <a:t>with </a:t>
            </a:r>
            <a:r>
              <a:rPr sz="950" spc="-10" dirty="0">
                <a:latin typeface="Arial"/>
                <a:cs typeface="Arial"/>
              </a:rPr>
              <a:t>height, as wall thicknesses do not increase, but they increase at an  accelerating rate with diameter, </a:t>
            </a:r>
            <a:r>
              <a:rPr sz="950" spc="-5" dirty="0">
                <a:latin typeface="Arial"/>
                <a:cs typeface="Arial"/>
              </a:rPr>
              <a:t>a </a:t>
            </a:r>
            <a:r>
              <a:rPr sz="950" spc="-10" dirty="0">
                <a:latin typeface="Arial"/>
                <a:cs typeface="Arial"/>
              </a:rPr>
              <a:t>wall thickness increases slightly. The </a:t>
            </a:r>
            <a:r>
              <a:rPr sz="950" spc="-5" dirty="0">
                <a:latin typeface="Arial"/>
                <a:cs typeface="Arial"/>
              </a:rPr>
              <a:t>rate </a:t>
            </a:r>
            <a:r>
              <a:rPr sz="950" spc="-10" dirty="0">
                <a:latin typeface="Arial"/>
                <a:cs typeface="Arial"/>
              </a:rPr>
              <a:t>of increase also  accelerates </a:t>
            </a:r>
            <a:r>
              <a:rPr sz="950" spc="-5" dirty="0">
                <a:latin typeface="Arial"/>
                <a:cs typeface="Arial"/>
              </a:rPr>
              <a:t>if </a:t>
            </a:r>
            <a:r>
              <a:rPr sz="950" spc="-10" dirty="0">
                <a:latin typeface="Arial"/>
                <a:cs typeface="Arial"/>
              </a:rPr>
              <a:t>stainless steel cladding is used, however, as the more expensive metal makes up </a:t>
            </a:r>
            <a:r>
              <a:rPr sz="950" spc="-5" dirty="0">
                <a:latin typeface="Arial"/>
                <a:cs typeface="Arial"/>
              </a:rPr>
              <a:t>a  </a:t>
            </a:r>
            <a:r>
              <a:rPr sz="950" spc="-10" dirty="0">
                <a:latin typeface="Arial"/>
                <a:cs typeface="Arial"/>
              </a:rPr>
              <a:t>higher percentage of the overall cost</a:t>
            </a:r>
            <a:r>
              <a:rPr sz="950" spc="50" dirty="0">
                <a:latin typeface="Arial"/>
                <a:cs typeface="Arial"/>
              </a:rPr>
              <a:t> </a:t>
            </a:r>
            <a:r>
              <a:rPr sz="950" spc="-10" dirty="0">
                <a:latin typeface="Arial"/>
                <a:cs typeface="Arial"/>
              </a:rPr>
              <a:t>structure.</a:t>
            </a:r>
            <a:endParaRPr sz="950">
              <a:latin typeface="Arial"/>
              <a:cs typeface="Arial"/>
            </a:endParaRPr>
          </a:p>
        </p:txBody>
      </p:sp>
      <p:sp>
        <p:nvSpPr>
          <p:cNvPr id="5" name="object 5"/>
          <p:cNvSpPr txBox="1"/>
          <p:nvPr/>
        </p:nvSpPr>
        <p:spPr>
          <a:xfrm>
            <a:off x="1284983" y="7971772"/>
            <a:ext cx="5265420" cy="908685"/>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While increasing the </a:t>
            </a:r>
            <a:r>
              <a:rPr sz="950" spc="-5" dirty="0">
                <a:latin typeface="Arial"/>
                <a:cs typeface="Arial"/>
              </a:rPr>
              <a:t>size </a:t>
            </a:r>
            <a:r>
              <a:rPr sz="950" spc="-10" dirty="0">
                <a:latin typeface="Arial"/>
                <a:cs typeface="Arial"/>
              </a:rPr>
              <a:t>of </a:t>
            </a:r>
            <a:r>
              <a:rPr sz="950" spc="-5" dirty="0">
                <a:latin typeface="Arial"/>
                <a:cs typeface="Arial"/>
              </a:rPr>
              <a:t>the </a:t>
            </a:r>
            <a:r>
              <a:rPr sz="950" spc="-10" dirty="0">
                <a:latin typeface="Arial"/>
                <a:cs typeface="Arial"/>
              </a:rPr>
              <a:t>column raises </a:t>
            </a:r>
            <a:r>
              <a:rPr sz="950" spc="-5" dirty="0">
                <a:latin typeface="Arial"/>
                <a:cs typeface="Arial"/>
              </a:rPr>
              <a:t>the </a:t>
            </a:r>
            <a:r>
              <a:rPr sz="950" spc="-10" dirty="0">
                <a:latin typeface="Arial"/>
                <a:cs typeface="Arial"/>
              </a:rPr>
              <a:t>cost, </a:t>
            </a:r>
            <a:r>
              <a:rPr sz="950" spc="-5" dirty="0">
                <a:latin typeface="Arial"/>
                <a:cs typeface="Arial"/>
              </a:rPr>
              <a:t>it </a:t>
            </a:r>
            <a:r>
              <a:rPr sz="950" spc="-10" dirty="0">
                <a:latin typeface="Arial"/>
                <a:cs typeface="Arial"/>
              </a:rPr>
              <a:t>lowers </a:t>
            </a:r>
            <a:r>
              <a:rPr sz="950" spc="-5" dirty="0">
                <a:latin typeface="Arial"/>
                <a:cs typeface="Arial"/>
              </a:rPr>
              <a:t>the </a:t>
            </a:r>
            <a:r>
              <a:rPr sz="950" spc="-10" dirty="0">
                <a:latin typeface="Arial"/>
                <a:cs typeface="Arial"/>
              </a:rPr>
              <a:t>cost per barrel of processing  capacity for most combinations of diameter and height. Cost per barrel of capacity falls dramatically  from the benchmark unit ($9.6) to $7 per barrel for </a:t>
            </a:r>
            <a:r>
              <a:rPr sz="950" spc="-5" dirty="0">
                <a:latin typeface="Arial"/>
                <a:cs typeface="Arial"/>
              </a:rPr>
              <a:t>a </a:t>
            </a:r>
            <a:r>
              <a:rPr sz="950" spc="-10" dirty="0">
                <a:latin typeface="Arial"/>
                <a:cs typeface="Arial"/>
              </a:rPr>
              <a:t>5’ diameter, 60’ </a:t>
            </a:r>
            <a:r>
              <a:rPr sz="950" spc="-5" dirty="0">
                <a:latin typeface="Arial"/>
                <a:cs typeface="Arial"/>
              </a:rPr>
              <a:t>tall </a:t>
            </a:r>
            <a:r>
              <a:rPr sz="950" spc="-10" dirty="0">
                <a:latin typeface="Arial"/>
                <a:cs typeface="Arial"/>
              </a:rPr>
              <a:t>stripper</a:t>
            </a:r>
            <a:r>
              <a:rPr sz="950" spc="165" dirty="0">
                <a:latin typeface="Arial"/>
                <a:cs typeface="Arial"/>
              </a:rPr>
              <a:t> </a:t>
            </a:r>
            <a:r>
              <a:rPr sz="950" spc="-10" dirty="0">
                <a:latin typeface="Arial"/>
                <a:cs typeface="Arial"/>
              </a:rPr>
              <a:t>tower.</a:t>
            </a:r>
            <a:endParaRPr sz="950">
              <a:latin typeface="Arial"/>
              <a:cs typeface="Arial"/>
            </a:endParaRPr>
          </a:p>
          <a:p>
            <a:pPr>
              <a:lnSpc>
                <a:spcPct val="100000"/>
              </a:lnSpc>
              <a:spcBef>
                <a:spcPts val="5"/>
              </a:spcBef>
            </a:pPr>
            <a:endParaRPr sz="900">
              <a:latin typeface="Times New Roman"/>
              <a:cs typeface="Times New Roman"/>
            </a:endParaRPr>
          </a:p>
          <a:p>
            <a:pPr marL="1207135">
              <a:lnSpc>
                <a:spcPct val="100000"/>
              </a:lnSpc>
              <a:spcBef>
                <a:spcPts val="5"/>
              </a:spcBef>
            </a:pPr>
            <a:r>
              <a:rPr sz="950" b="1" spc="-5" dirty="0">
                <a:latin typeface="Arial"/>
                <a:cs typeface="Arial"/>
              </a:rPr>
              <a:t>Figure </a:t>
            </a:r>
            <a:r>
              <a:rPr sz="950" b="1" spc="-10" dirty="0">
                <a:latin typeface="Arial"/>
                <a:cs typeface="Arial"/>
              </a:rPr>
              <a:t>16: Cost </a:t>
            </a:r>
            <a:r>
              <a:rPr sz="950" b="1" spc="-5" dirty="0">
                <a:latin typeface="Arial"/>
                <a:cs typeface="Arial"/>
              </a:rPr>
              <a:t>per </a:t>
            </a:r>
            <a:r>
              <a:rPr sz="950" b="1" spc="-10" dirty="0">
                <a:latin typeface="Arial"/>
                <a:cs typeface="Arial"/>
              </a:rPr>
              <a:t>Barrel </a:t>
            </a:r>
            <a:r>
              <a:rPr sz="950" b="1" spc="-5" dirty="0">
                <a:latin typeface="Arial"/>
                <a:cs typeface="Arial"/>
              </a:rPr>
              <a:t>of </a:t>
            </a:r>
            <a:r>
              <a:rPr sz="950" b="1" spc="-10" dirty="0">
                <a:latin typeface="Arial"/>
                <a:cs typeface="Arial"/>
              </a:rPr>
              <a:t>Capacity for</a:t>
            </a:r>
            <a:r>
              <a:rPr sz="950" b="1" spc="20" dirty="0">
                <a:latin typeface="Arial"/>
                <a:cs typeface="Arial"/>
              </a:rPr>
              <a:t> </a:t>
            </a:r>
            <a:r>
              <a:rPr sz="950" b="1" spc="-10" dirty="0">
                <a:latin typeface="Arial"/>
                <a:cs typeface="Arial"/>
              </a:rPr>
              <a:t>Towers</a:t>
            </a:r>
            <a:endParaRPr sz="950">
              <a:latin typeface="Arial"/>
              <a:cs typeface="Arial"/>
            </a:endParaRPr>
          </a:p>
        </p:txBody>
      </p:sp>
      <p:sp>
        <p:nvSpPr>
          <p:cNvPr id="6" name="object 6"/>
          <p:cNvSpPr/>
          <p:nvPr/>
        </p:nvSpPr>
        <p:spPr>
          <a:xfrm>
            <a:off x="2737104" y="6893814"/>
            <a:ext cx="1975485" cy="0"/>
          </a:xfrm>
          <a:custGeom>
            <a:avLst/>
            <a:gdLst/>
            <a:ahLst/>
            <a:cxnLst/>
            <a:rect l="l" t="t" r="r" b="b"/>
            <a:pathLst>
              <a:path w="1975485">
                <a:moveTo>
                  <a:pt x="0" y="0"/>
                </a:moveTo>
                <a:lnTo>
                  <a:pt x="1975104" y="0"/>
                </a:lnTo>
              </a:path>
            </a:pathLst>
          </a:custGeom>
          <a:ln w="9143">
            <a:solidFill>
              <a:srgbClr val="858585"/>
            </a:solidFill>
          </a:ln>
        </p:spPr>
        <p:txBody>
          <a:bodyPr wrap="square" lIns="0" tIns="0" rIns="0" bIns="0" rtlCol="0"/>
          <a:lstStyle/>
          <a:p>
            <a:endParaRPr/>
          </a:p>
        </p:txBody>
      </p:sp>
      <p:sp>
        <p:nvSpPr>
          <p:cNvPr id="7" name="object 7"/>
          <p:cNvSpPr/>
          <p:nvPr/>
        </p:nvSpPr>
        <p:spPr>
          <a:xfrm>
            <a:off x="2737104" y="6579489"/>
            <a:ext cx="1975485" cy="0"/>
          </a:xfrm>
          <a:custGeom>
            <a:avLst/>
            <a:gdLst/>
            <a:ahLst/>
            <a:cxnLst/>
            <a:rect l="l" t="t" r="r" b="b"/>
            <a:pathLst>
              <a:path w="1975485">
                <a:moveTo>
                  <a:pt x="0" y="0"/>
                </a:moveTo>
                <a:lnTo>
                  <a:pt x="1975104" y="0"/>
                </a:lnTo>
              </a:path>
            </a:pathLst>
          </a:custGeom>
          <a:ln w="8382">
            <a:solidFill>
              <a:srgbClr val="858585"/>
            </a:solidFill>
          </a:ln>
        </p:spPr>
        <p:txBody>
          <a:bodyPr wrap="square" lIns="0" tIns="0" rIns="0" bIns="0" rtlCol="0"/>
          <a:lstStyle/>
          <a:p>
            <a:endParaRPr/>
          </a:p>
        </p:txBody>
      </p:sp>
      <p:sp>
        <p:nvSpPr>
          <p:cNvPr id="8" name="object 8"/>
          <p:cNvSpPr/>
          <p:nvPr/>
        </p:nvSpPr>
        <p:spPr>
          <a:xfrm>
            <a:off x="2737104" y="6264782"/>
            <a:ext cx="1975485" cy="0"/>
          </a:xfrm>
          <a:custGeom>
            <a:avLst/>
            <a:gdLst/>
            <a:ahLst/>
            <a:cxnLst/>
            <a:rect l="l" t="t" r="r" b="b"/>
            <a:pathLst>
              <a:path w="1975485">
                <a:moveTo>
                  <a:pt x="0" y="0"/>
                </a:moveTo>
                <a:lnTo>
                  <a:pt x="1975104" y="0"/>
                </a:lnTo>
              </a:path>
            </a:pathLst>
          </a:custGeom>
          <a:ln w="8381">
            <a:solidFill>
              <a:srgbClr val="858585"/>
            </a:solidFill>
          </a:ln>
        </p:spPr>
        <p:txBody>
          <a:bodyPr wrap="square" lIns="0" tIns="0" rIns="0" bIns="0" rtlCol="0"/>
          <a:lstStyle/>
          <a:p>
            <a:endParaRPr/>
          </a:p>
        </p:txBody>
      </p:sp>
      <p:sp>
        <p:nvSpPr>
          <p:cNvPr id="9" name="object 9"/>
          <p:cNvSpPr/>
          <p:nvPr/>
        </p:nvSpPr>
        <p:spPr>
          <a:xfrm>
            <a:off x="2737104" y="5948934"/>
            <a:ext cx="1975485" cy="0"/>
          </a:xfrm>
          <a:custGeom>
            <a:avLst/>
            <a:gdLst/>
            <a:ahLst/>
            <a:cxnLst/>
            <a:rect l="l" t="t" r="r" b="b"/>
            <a:pathLst>
              <a:path w="1975485">
                <a:moveTo>
                  <a:pt x="0" y="0"/>
                </a:moveTo>
                <a:lnTo>
                  <a:pt x="1975104" y="0"/>
                </a:lnTo>
              </a:path>
            </a:pathLst>
          </a:custGeom>
          <a:ln w="9144">
            <a:solidFill>
              <a:srgbClr val="858585"/>
            </a:solidFill>
          </a:ln>
        </p:spPr>
        <p:txBody>
          <a:bodyPr wrap="square" lIns="0" tIns="0" rIns="0" bIns="0" rtlCol="0"/>
          <a:lstStyle/>
          <a:p>
            <a:endParaRPr/>
          </a:p>
        </p:txBody>
      </p:sp>
      <p:sp>
        <p:nvSpPr>
          <p:cNvPr id="10" name="object 10"/>
          <p:cNvSpPr/>
          <p:nvPr/>
        </p:nvSpPr>
        <p:spPr>
          <a:xfrm>
            <a:off x="2737104" y="5634609"/>
            <a:ext cx="1975485" cy="0"/>
          </a:xfrm>
          <a:custGeom>
            <a:avLst/>
            <a:gdLst/>
            <a:ahLst/>
            <a:cxnLst/>
            <a:rect l="l" t="t" r="r" b="b"/>
            <a:pathLst>
              <a:path w="1975485">
                <a:moveTo>
                  <a:pt x="0" y="0"/>
                </a:moveTo>
                <a:lnTo>
                  <a:pt x="1975104" y="0"/>
                </a:lnTo>
              </a:path>
            </a:pathLst>
          </a:custGeom>
          <a:ln w="8382">
            <a:solidFill>
              <a:srgbClr val="858585"/>
            </a:solidFill>
          </a:ln>
        </p:spPr>
        <p:txBody>
          <a:bodyPr wrap="square" lIns="0" tIns="0" rIns="0" bIns="0" rtlCol="0"/>
          <a:lstStyle/>
          <a:p>
            <a:endParaRPr/>
          </a:p>
        </p:txBody>
      </p:sp>
      <p:sp>
        <p:nvSpPr>
          <p:cNvPr id="11" name="object 11"/>
          <p:cNvSpPr/>
          <p:nvPr/>
        </p:nvSpPr>
        <p:spPr>
          <a:xfrm>
            <a:off x="2737104" y="5319903"/>
            <a:ext cx="1975485" cy="0"/>
          </a:xfrm>
          <a:custGeom>
            <a:avLst/>
            <a:gdLst/>
            <a:ahLst/>
            <a:cxnLst/>
            <a:rect l="l" t="t" r="r" b="b"/>
            <a:pathLst>
              <a:path w="1975485">
                <a:moveTo>
                  <a:pt x="0" y="0"/>
                </a:moveTo>
                <a:lnTo>
                  <a:pt x="1975104" y="0"/>
                </a:lnTo>
              </a:path>
            </a:pathLst>
          </a:custGeom>
          <a:ln w="8382">
            <a:solidFill>
              <a:srgbClr val="858585"/>
            </a:solidFill>
          </a:ln>
        </p:spPr>
        <p:txBody>
          <a:bodyPr wrap="square" lIns="0" tIns="0" rIns="0" bIns="0" rtlCol="0"/>
          <a:lstStyle/>
          <a:p>
            <a:endParaRPr/>
          </a:p>
        </p:txBody>
      </p:sp>
      <p:sp>
        <p:nvSpPr>
          <p:cNvPr id="12" name="object 12"/>
          <p:cNvSpPr/>
          <p:nvPr/>
        </p:nvSpPr>
        <p:spPr>
          <a:xfrm>
            <a:off x="2737104" y="5320284"/>
            <a:ext cx="0" cy="1926589"/>
          </a:xfrm>
          <a:custGeom>
            <a:avLst/>
            <a:gdLst/>
            <a:ahLst/>
            <a:cxnLst/>
            <a:rect l="l" t="t" r="r" b="b"/>
            <a:pathLst>
              <a:path h="1926590">
                <a:moveTo>
                  <a:pt x="0" y="0"/>
                </a:moveTo>
                <a:lnTo>
                  <a:pt x="0" y="1926336"/>
                </a:lnTo>
              </a:path>
            </a:pathLst>
          </a:custGeom>
          <a:ln w="9144">
            <a:solidFill>
              <a:srgbClr val="858585"/>
            </a:solidFill>
          </a:ln>
        </p:spPr>
        <p:txBody>
          <a:bodyPr wrap="square" lIns="0" tIns="0" rIns="0" bIns="0" rtlCol="0"/>
          <a:lstStyle/>
          <a:p>
            <a:endParaRPr/>
          </a:p>
        </p:txBody>
      </p:sp>
      <p:sp>
        <p:nvSpPr>
          <p:cNvPr id="13" name="object 13"/>
          <p:cNvSpPr/>
          <p:nvPr/>
        </p:nvSpPr>
        <p:spPr>
          <a:xfrm>
            <a:off x="2699766" y="7209663"/>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4" name="object 14"/>
          <p:cNvSpPr/>
          <p:nvPr/>
        </p:nvSpPr>
        <p:spPr>
          <a:xfrm>
            <a:off x="2699766" y="6893814"/>
            <a:ext cx="37465" cy="0"/>
          </a:xfrm>
          <a:custGeom>
            <a:avLst/>
            <a:gdLst/>
            <a:ahLst/>
            <a:cxnLst/>
            <a:rect l="l" t="t" r="r" b="b"/>
            <a:pathLst>
              <a:path w="37464">
                <a:moveTo>
                  <a:pt x="0" y="0"/>
                </a:moveTo>
                <a:lnTo>
                  <a:pt x="37337" y="0"/>
                </a:lnTo>
              </a:path>
            </a:pathLst>
          </a:custGeom>
          <a:ln w="9143">
            <a:solidFill>
              <a:srgbClr val="858585"/>
            </a:solidFill>
          </a:ln>
        </p:spPr>
        <p:txBody>
          <a:bodyPr wrap="square" lIns="0" tIns="0" rIns="0" bIns="0" rtlCol="0"/>
          <a:lstStyle/>
          <a:p>
            <a:endParaRPr/>
          </a:p>
        </p:txBody>
      </p:sp>
      <p:sp>
        <p:nvSpPr>
          <p:cNvPr id="15" name="object 15"/>
          <p:cNvSpPr/>
          <p:nvPr/>
        </p:nvSpPr>
        <p:spPr>
          <a:xfrm>
            <a:off x="2699766" y="6579489"/>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6" name="object 16"/>
          <p:cNvSpPr/>
          <p:nvPr/>
        </p:nvSpPr>
        <p:spPr>
          <a:xfrm>
            <a:off x="2699766" y="6264782"/>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7" name="object 17"/>
          <p:cNvSpPr/>
          <p:nvPr/>
        </p:nvSpPr>
        <p:spPr>
          <a:xfrm>
            <a:off x="2699766" y="5948934"/>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8" name="object 18"/>
          <p:cNvSpPr/>
          <p:nvPr/>
        </p:nvSpPr>
        <p:spPr>
          <a:xfrm>
            <a:off x="2699766" y="5634609"/>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9" name="object 19"/>
          <p:cNvSpPr/>
          <p:nvPr/>
        </p:nvSpPr>
        <p:spPr>
          <a:xfrm>
            <a:off x="2699766" y="5319903"/>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20" name="object 20"/>
          <p:cNvSpPr/>
          <p:nvPr/>
        </p:nvSpPr>
        <p:spPr>
          <a:xfrm>
            <a:off x="2737104" y="7209663"/>
            <a:ext cx="1975485" cy="0"/>
          </a:xfrm>
          <a:custGeom>
            <a:avLst/>
            <a:gdLst/>
            <a:ahLst/>
            <a:cxnLst/>
            <a:rect l="l" t="t" r="r" b="b"/>
            <a:pathLst>
              <a:path w="1975485">
                <a:moveTo>
                  <a:pt x="0" y="0"/>
                </a:moveTo>
                <a:lnTo>
                  <a:pt x="1975104" y="0"/>
                </a:lnTo>
              </a:path>
            </a:pathLst>
          </a:custGeom>
          <a:ln w="8381">
            <a:solidFill>
              <a:srgbClr val="858585"/>
            </a:solidFill>
          </a:ln>
        </p:spPr>
        <p:txBody>
          <a:bodyPr wrap="square" lIns="0" tIns="0" rIns="0" bIns="0" rtlCol="0"/>
          <a:lstStyle/>
          <a:p>
            <a:endParaRPr/>
          </a:p>
        </p:txBody>
      </p:sp>
      <p:sp>
        <p:nvSpPr>
          <p:cNvPr id="21" name="object 21"/>
          <p:cNvSpPr/>
          <p:nvPr/>
        </p:nvSpPr>
        <p:spPr>
          <a:xfrm>
            <a:off x="3390900" y="7228331"/>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22" name="object 22"/>
          <p:cNvSpPr/>
          <p:nvPr/>
        </p:nvSpPr>
        <p:spPr>
          <a:xfrm>
            <a:off x="4049267" y="7228331"/>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23" name="object 23"/>
          <p:cNvSpPr/>
          <p:nvPr/>
        </p:nvSpPr>
        <p:spPr>
          <a:xfrm>
            <a:off x="4707635" y="7228331"/>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24" name="object 24"/>
          <p:cNvSpPr/>
          <p:nvPr/>
        </p:nvSpPr>
        <p:spPr>
          <a:xfrm>
            <a:off x="3052572" y="6025896"/>
            <a:ext cx="1346200" cy="525145"/>
          </a:xfrm>
          <a:custGeom>
            <a:avLst/>
            <a:gdLst/>
            <a:ahLst/>
            <a:cxnLst/>
            <a:rect l="l" t="t" r="r" b="b"/>
            <a:pathLst>
              <a:path w="1346200" h="525145">
                <a:moveTo>
                  <a:pt x="1332738" y="0"/>
                </a:moveTo>
                <a:lnTo>
                  <a:pt x="1325880" y="2286"/>
                </a:lnTo>
                <a:lnTo>
                  <a:pt x="668274" y="261366"/>
                </a:lnTo>
                <a:lnTo>
                  <a:pt x="9906" y="498348"/>
                </a:lnTo>
                <a:lnTo>
                  <a:pt x="3048" y="500634"/>
                </a:lnTo>
                <a:lnTo>
                  <a:pt x="0" y="508254"/>
                </a:lnTo>
                <a:lnTo>
                  <a:pt x="4572" y="521970"/>
                </a:lnTo>
                <a:lnTo>
                  <a:pt x="12192" y="525018"/>
                </a:lnTo>
                <a:lnTo>
                  <a:pt x="19050" y="522732"/>
                </a:lnTo>
                <a:lnTo>
                  <a:pt x="676656" y="285750"/>
                </a:lnTo>
                <a:lnTo>
                  <a:pt x="1335786" y="26670"/>
                </a:lnTo>
                <a:lnTo>
                  <a:pt x="1341882" y="23622"/>
                </a:lnTo>
                <a:lnTo>
                  <a:pt x="1345692" y="16764"/>
                </a:lnTo>
                <a:lnTo>
                  <a:pt x="1342644" y="9906"/>
                </a:lnTo>
                <a:lnTo>
                  <a:pt x="1340358" y="3048"/>
                </a:lnTo>
                <a:lnTo>
                  <a:pt x="1332738" y="0"/>
                </a:lnTo>
                <a:close/>
              </a:path>
            </a:pathLst>
          </a:custGeom>
          <a:solidFill>
            <a:srgbClr val="1B467B"/>
          </a:solidFill>
        </p:spPr>
        <p:txBody>
          <a:bodyPr wrap="square" lIns="0" tIns="0" rIns="0" bIns="0" rtlCol="0"/>
          <a:lstStyle/>
          <a:p>
            <a:endParaRPr/>
          </a:p>
        </p:txBody>
      </p:sp>
      <p:sp>
        <p:nvSpPr>
          <p:cNvPr id="25" name="object 25"/>
          <p:cNvSpPr/>
          <p:nvPr/>
        </p:nvSpPr>
        <p:spPr>
          <a:xfrm>
            <a:off x="3051810" y="5558028"/>
            <a:ext cx="1346835" cy="753110"/>
          </a:xfrm>
          <a:custGeom>
            <a:avLst/>
            <a:gdLst/>
            <a:ahLst/>
            <a:cxnLst/>
            <a:rect l="l" t="t" r="r" b="b"/>
            <a:pathLst>
              <a:path w="1346835" h="753110">
                <a:moveTo>
                  <a:pt x="1331214" y="0"/>
                </a:moveTo>
                <a:lnTo>
                  <a:pt x="1325118" y="3810"/>
                </a:lnTo>
                <a:lnTo>
                  <a:pt x="667512" y="382524"/>
                </a:lnTo>
                <a:lnTo>
                  <a:pt x="9143" y="726948"/>
                </a:lnTo>
                <a:lnTo>
                  <a:pt x="3047" y="729996"/>
                </a:lnTo>
                <a:lnTo>
                  <a:pt x="0" y="737616"/>
                </a:lnTo>
                <a:lnTo>
                  <a:pt x="3809" y="744474"/>
                </a:lnTo>
                <a:lnTo>
                  <a:pt x="6857" y="750570"/>
                </a:lnTo>
                <a:lnTo>
                  <a:pt x="14477" y="752856"/>
                </a:lnTo>
                <a:lnTo>
                  <a:pt x="21335" y="749808"/>
                </a:lnTo>
                <a:lnTo>
                  <a:pt x="679704" y="405384"/>
                </a:lnTo>
                <a:lnTo>
                  <a:pt x="1338072" y="25908"/>
                </a:lnTo>
                <a:lnTo>
                  <a:pt x="1344168" y="22860"/>
                </a:lnTo>
                <a:lnTo>
                  <a:pt x="1346454" y="14478"/>
                </a:lnTo>
                <a:lnTo>
                  <a:pt x="1342644" y="8382"/>
                </a:lnTo>
                <a:lnTo>
                  <a:pt x="1339596" y="2286"/>
                </a:lnTo>
                <a:lnTo>
                  <a:pt x="1331214" y="0"/>
                </a:lnTo>
                <a:close/>
              </a:path>
            </a:pathLst>
          </a:custGeom>
          <a:solidFill>
            <a:srgbClr val="4E88D1"/>
          </a:solidFill>
        </p:spPr>
        <p:txBody>
          <a:bodyPr wrap="square" lIns="0" tIns="0" rIns="0" bIns="0" rtlCol="0"/>
          <a:lstStyle/>
          <a:p>
            <a:endParaRPr/>
          </a:p>
        </p:txBody>
      </p:sp>
      <p:sp>
        <p:nvSpPr>
          <p:cNvPr id="26" name="object 26"/>
          <p:cNvSpPr/>
          <p:nvPr/>
        </p:nvSpPr>
        <p:spPr>
          <a:xfrm>
            <a:off x="3052572" y="5678423"/>
            <a:ext cx="1346200" cy="654050"/>
          </a:xfrm>
          <a:custGeom>
            <a:avLst/>
            <a:gdLst/>
            <a:ahLst/>
            <a:cxnLst/>
            <a:rect l="l" t="t" r="r" b="b"/>
            <a:pathLst>
              <a:path w="1346200" h="654050">
                <a:moveTo>
                  <a:pt x="1331976" y="0"/>
                </a:moveTo>
                <a:lnTo>
                  <a:pt x="1325118" y="3047"/>
                </a:lnTo>
                <a:lnTo>
                  <a:pt x="667512" y="323088"/>
                </a:lnTo>
                <a:lnTo>
                  <a:pt x="9143" y="627888"/>
                </a:lnTo>
                <a:lnTo>
                  <a:pt x="2285" y="630936"/>
                </a:lnTo>
                <a:lnTo>
                  <a:pt x="0" y="638556"/>
                </a:lnTo>
                <a:lnTo>
                  <a:pt x="2285" y="644652"/>
                </a:lnTo>
                <a:lnTo>
                  <a:pt x="5333" y="651510"/>
                </a:lnTo>
                <a:lnTo>
                  <a:pt x="12953" y="653796"/>
                </a:lnTo>
                <a:lnTo>
                  <a:pt x="19811" y="650747"/>
                </a:lnTo>
                <a:lnTo>
                  <a:pt x="678180" y="346709"/>
                </a:lnTo>
                <a:lnTo>
                  <a:pt x="1336548" y="25907"/>
                </a:lnTo>
                <a:lnTo>
                  <a:pt x="1342644" y="22859"/>
                </a:lnTo>
                <a:lnTo>
                  <a:pt x="1345692" y="15239"/>
                </a:lnTo>
                <a:lnTo>
                  <a:pt x="1342644" y="9143"/>
                </a:lnTo>
                <a:lnTo>
                  <a:pt x="1339596" y="2285"/>
                </a:lnTo>
                <a:lnTo>
                  <a:pt x="1331976" y="0"/>
                </a:lnTo>
                <a:close/>
              </a:path>
            </a:pathLst>
          </a:custGeom>
          <a:solidFill>
            <a:srgbClr val="0000BE"/>
          </a:solidFill>
        </p:spPr>
        <p:txBody>
          <a:bodyPr wrap="square" lIns="0" tIns="0" rIns="0" bIns="0" rtlCol="0"/>
          <a:lstStyle/>
          <a:p>
            <a:endParaRPr/>
          </a:p>
        </p:txBody>
      </p:sp>
      <p:sp>
        <p:nvSpPr>
          <p:cNvPr id="27" name="object 27"/>
          <p:cNvSpPr txBox="1"/>
          <p:nvPr/>
        </p:nvSpPr>
        <p:spPr>
          <a:xfrm>
            <a:off x="2406639" y="6813809"/>
            <a:ext cx="206375" cy="472440"/>
          </a:xfrm>
          <a:prstGeom prst="rect">
            <a:avLst/>
          </a:prstGeom>
        </p:spPr>
        <p:txBody>
          <a:bodyPr vert="horz" wrap="square" lIns="0" tIns="0" rIns="0" bIns="0" rtlCol="0">
            <a:spAutoFit/>
          </a:bodyPr>
          <a:lstStyle/>
          <a:p>
            <a:pPr marL="12700">
              <a:lnSpc>
                <a:spcPct val="100000"/>
              </a:lnSpc>
            </a:pPr>
            <a:r>
              <a:rPr sz="900" spc="10" dirty="0">
                <a:latin typeface="Calibri"/>
                <a:cs typeface="Calibri"/>
              </a:rPr>
              <a:t>$50</a:t>
            </a:r>
            <a:endParaRPr sz="900">
              <a:latin typeface="Calibri"/>
              <a:cs typeface="Calibri"/>
            </a:endParaRPr>
          </a:p>
          <a:p>
            <a:pPr>
              <a:lnSpc>
                <a:spcPct val="100000"/>
              </a:lnSpc>
              <a:spcBef>
                <a:spcPts val="20"/>
              </a:spcBef>
            </a:pPr>
            <a:endParaRPr sz="1200">
              <a:latin typeface="Times New Roman"/>
              <a:cs typeface="Times New Roman"/>
            </a:endParaRPr>
          </a:p>
          <a:p>
            <a:pPr marL="43180">
              <a:lnSpc>
                <a:spcPct val="100000"/>
              </a:lnSpc>
              <a:spcBef>
                <a:spcPts val="5"/>
              </a:spcBef>
            </a:pPr>
            <a:r>
              <a:rPr sz="900" spc="10" dirty="0">
                <a:latin typeface="Calibri"/>
                <a:cs typeface="Calibri"/>
              </a:rPr>
              <a:t>$‐</a:t>
            </a:r>
            <a:endParaRPr sz="900">
              <a:latin typeface="Calibri"/>
              <a:cs typeface="Calibri"/>
            </a:endParaRPr>
          </a:p>
        </p:txBody>
      </p:sp>
      <p:sp>
        <p:nvSpPr>
          <p:cNvPr id="28" name="object 28"/>
          <p:cNvSpPr txBox="1"/>
          <p:nvPr/>
        </p:nvSpPr>
        <p:spPr>
          <a:xfrm>
            <a:off x="2345684" y="6499106"/>
            <a:ext cx="268605" cy="156845"/>
          </a:xfrm>
          <a:prstGeom prst="rect">
            <a:avLst/>
          </a:prstGeom>
        </p:spPr>
        <p:txBody>
          <a:bodyPr vert="horz" wrap="square" lIns="0" tIns="0" rIns="0" bIns="0" rtlCol="0">
            <a:spAutoFit/>
          </a:bodyPr>
          <a:lstStyle/>
          <a:p>
            <a:pPr marL="12700">
              <a:lnSpc>
                <a:spcPct val="100000"/>
              </a:lnSpc>
            </a:pPr>
            <a:r>
              <a:rPr sz="900" spc="20" dirty="0">
                <a:latin typeface="Calibri"/>
                <a:cs typeface="Calibri"/>
              </a:rPr>
              <a:t>$</a:t>
            </a:r>
            <a:r>
              <a:rPr sz="900" spc="10" dirty="0">
                <a:latin typeface="Calibri"/>
                <a:cs typeface="Calibri"/>
              </a:rPr>
              <a:t>1</a:t>
            </a:r>
            <a:r>
              <a:rPr sz="900" spc="20" dirty="0">
                <a:latin typeface="Calibri"/>
                <a:cs typeface="Calibri"/>
              </a:rPr>
              <a:t>00</a:t>
            </a:r>
            <a:endParaRPr sz="900">
              <a:latin typeface="Calibri"/>
              <a:cs typeface="Calibri"/>
            </a:endParaRPr>
          </a:p>
        </p:txBody>
      </p:sp>
      <p:sp>
        <p:nvSpPr>
          <p:cNvPr id="29" name="object 29"/>
          <p:cNvSpPr txBox="1"/>
          <p:nvPr/>
        </p:nvSpPr>
        <p:spPr>
          <a:xfrm>
            <a:off x="2345684" y="4963400"/>
            <a:ext cx="2857500" cy="1062355"/>
          </a:xfrm>
          <a:prstGeom prst="rect">
            <a:avLst/>
          </a:prstGeom>
        </p:spPr>
        <p:txBody>
          <a:bodyPr vert="horz" wrap="square" lIns="0" tIns="0" rIns="0" bIns="0" rtlCol="0">
            <a:spAutoFit/>
          </a:bodyPr>
          <a:lstStyle/>
          <a:p>
            <a:pPr marL="235585">
              <a:lnSpc>
                <a:spcPct val="100000"/>
              </a:lnSpc>
            </a:pPr>
            <a:r>
              <a:rPr sz="950" b="1" spc="-10" dirty="0">
                <a:latin typeface="Arial"/>
                <a:cs typeface="Arial"/>
              </a:rPr>
              <a:t>Figure 15: Towers </a:t>
            </a:r>
            <a:r>
              <a:rPr sz="950" b="1" spc="-5" dirty="0">
                <a:latin typeface="Arial"/>
                <a:cs typeface="Arial"/>
              </a:rPr>
              <a:t>Size </a:t>
            </a:r>
            <a:r>
              <a:rPr sz="950" b="1" spc="-10" dirty="0">
                <a:latin typeface="Arial"/>
                <a:cs typeface="Arial"/>
              </a:rPr>
              <a:t>vs. Cost </a:t>
            </a:r>
            <a:r>
              <a:rPr sz="950" b="1" spc="-5" dirty="0">
                <a:latin typeface="Arial"/>
                <a:cs typeface="Arial"/>
              </a:rPr>
              <a:t>– </a:t>
            </a:r>
            <a:r>
              <a:rPr sz="950" b="1" spc="-10" dirty="0">
                <a:latin typeface="Arial"/>
                <a:cs typeface="Arial"/>
              </a:rPr>
              <a:t>by</a:t>
            </a:r>
            <a:r>
              <a:rPr sz="950" b="1" spc="-30" dirty="0">
                <a:latin typeface="Arial"/>
                <a:cs typeface="Arial"/>
              </a:rPr>
              <a:t> </a:t>
            </a:r>
            <a:r>
              <a:rPr sz="950" b="1" spc="-10" dirty="0">
                <a:latin typeface="Arial"/>
                <a:cs typeface="Arial"/>
              </a:rPr>
              <a:t>Diameter</a:t>
            </a:r>
            <a:endParaRPr sz="950">
              <a:latin typeface="Arial"/>
              <a:cs typeface="Arial"/>
            </a:endParaRPr>
          </a:p>
          <a:p>
            <a:pPr>
              <a:lnSpc>
                <a:spcPct val="100000"/>
              </a:lnSpc>
              <a:spcBef>
                <a:spcPts val="55"/>
              </a:spcBef>
            </a:pPr>
            <a:endParaRPr sz="850">
              <a:latin typeface="Times New Roman"/>
              <a:cs typeface="Times New Roman"/>
            </a:endParaRPr>
          </a:p>
          <a:p>
            <a:pPr marL="12700">
              <a:lnSpc>
                <a:spcPct val="100000"/>
              </a:lnSpc>
            </a:pPr>
            <a:r>
              <a:rPr sz="900" spc="20" dirty="0">
                <a:latin typeface="Calibri"/>
                <a:cs typeface="Calibri"/>
              </a:rPr>
              <a:t>$300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20" dirty="0">
                <a:latin typeface="Calibri"/>
                <a:cs typeface="Calibri"/>
              </a:rPr>
              <a:t>$250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20" dirty="0">
                <a:latin typeface="Calibri"/>
                <a:cs typeface="Calibri"/>
              </a:rPr>
              <a:t>$200</a:t>
            </a:r>
            <a:endParaRPr sz="900">
              <a:latin typeface="Calibri"/>
              <a:cs typeface="Calibri"/>
            </a:endParaRPr>
          </a:p>
        </p:txBody>
      </p:sp>
      <p:sp>
        <p:nvSpPr>
          <p:cNvPr id="30" name="object 30"/>
          <p:cNvSpPr txBox="1"/>
          <p:nvPr/>
        </p:nvSpPr>
        <p:spPr>
          <a:xfrm>
            <a:off x="3011681" y="7283977"/>
            <a:ext cx="112395" cy="156845"/>
          </a:xfrm>
          <a:prstGeom prst="rect">
            <a:avLst/>
          </a:prstGeom>
        </p:spPr>
        <p:txBody>
          <a:bodyPr vert="horz" wrap="square" lIns="0" tIns="0" rIns="0" bIns="0" rtlCol="0">
            <a:spAutoFit/>
          </a:bodyPr>
          <a:lstStyle/>
          <a:p>
            <a:pPr marL="12700">
              <a:lnSpc>
                <a:spcPct val="100000"/>
              </a:lnSpc>
            </a:pPr>
            <a:r>
              <a:rPr sz="900" spc="5" dirty="0">
                <a:latin typeface="Calibri"/>
                <a:cs typeface="Calibri"/>
              </a:rPr>
              <a:t>3'</a:t>
            </a:r>
            <a:endParaRPr sz="900">
              <a:latin typeface="Calibri"/>
              <a:cs typeface="Calibri"/>
            </a:endParaRPr>
          </a:p>
        </p:txBody>
      </p:sp>
      <p:sp>
        <p:nvSpPr>
          <p:cNvPr id="31" name="object 31"/>
          <p:cNvSpPr txBox="1"/>
          <p:nvPr/>
        </p:nvSpPr>
        <p:spPr>
          <a:xfrm>
            <a:off x="4327775" y="7283977"/>
            <a:ext cx="112395" cy="156845"/>
          </a:xfrm>
          <a:prstGeom prst="rect">
            <a:avLst/>
          </a:prstGeom>
        </p:spPr>
        <p:txBody>
          <a:bodyPr vert="horz" wrap="square" lIns="0" tIns="0" rIns="0" bIns="0" rtlCol="0">
            <a:spAutoFit/>
          </a:bodyPr>
          <a:lstStyle/>
          <a:p>
            <a:pPr marL="12700">
              <a:lnSpc>
                <a:spcPct val="100000"/>
              </a:lnSpc>
            </a:pPr>
            <a:r>
              <a:rPr sz="900" spc="5" dirty="0">
                <a:latin typeface="Calibri"/>
                <a:cs typeface="Calibri"/>
              </a:rPr>
              <a:t>5'</a:t>
            </a:r>
            <a:endParaRPr sz="900">
              <a:latin typeface="Calibri"/>
              <a:cs typeface="Calibri"/>
            </a:endParaRPr>
          </a:p>
        </p:txBody>
      </p:sp>
      <p:sp>
        <p:nvSpPr>
          <p:cNvPr id="32" name="object 32"/>
          <p:cNvSpPr txBox="1"/>
          <p:nvPr/>
        </p:nvSpPr>
        <p:spPr>
          <a:xfrm>
            <a:off x="1903729" y="6190503"/>
            <a:ext cx="710565"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Cost </a:t>
            </a:r>
            <a:r>
              <a:rPr sz="900" b="1" spc="15" dirty="0">
                <a:latin typeface="Calibri"/>
                <a:cs typeface="Calibri"/>
              </a:rPr>
              <a:t>$k </a:t>
            </a:r>
            <a:r>
              <a:rPr sz="900" b="1" spc="135" dirty="0">
                <a:latin typeface="Calibri"/>
                <a:cs typeface="Calibri"/>
              </a:rPr>
              <a:t> </a:t>
            </a:r>
            <a:r>
              <a:rPr sz="1350" spc="30" baseline="3086" dirty="0">
                <a:latin typeface="Calibri"/>
                <a:cs typeface="Calibri"/>
              </a:rPr>
              <a:t>$150</a:t>
            </a:r>
            <a:endParaRPr sz="1350" baseline="3086">
              <a:latin typeface="Calibri"/>
              <a:cs typeface="Calibri"/>
            </a:endParaRPr>
          </a:p>
        </p:txBody>
      </p:sp>
      <p:sp>
        <p:nvSpPr>
          <p:cNvPr id="33" name="object 33"/>
          <p:cNvSpPr txBox="1"/>
          <p:nvPr/>
        </p:nvSpPr>
        <p:spPr>
          <a:xfrm>
            <a:off x="3330202" y="7283977"/>
            <a:ext cx="791210" cy="338455"/>
          </a:xfrm>
          <a:prstGeom prst="rect">
            <a:avLst/>
          </a:prstGeom>
        </p:spPr>
        <p:txBody>
          <a:bodyPr vert="horz" wrap="square" lIns="0" tIns="0" rIns="0" bIns="0" rtlCol="0">
            <a:spAutoFit/>
          </a:bodyPr>
          <a:lstStyle/>
          <a:p>
            <a:pPr algn="ctr">
              <a:lnSpc>
                <a:spcPct val="100000"/>
              </a:lnSpc>
            </a:pPr>
            <a:r>
              <a:rPr sz="900" spc="5" dirty="0">
                <a:latin typeface="Calibri"/>
                <a:cs typeface="Calibri"/>
              </a:rPr>
              <a:t>4'</a:t>
            </a:r>
            <a:endParaRPr sz="900">
              <a:latin typeface="Calibri"/>
              <a:cs typeface="Calibri"/>
            </a:endParaRPr>
          </a:p>
          <a:p>
            <a:pPr algn="ctr">
              <a:lnSpc>
                <a:spcPct val="100000"/>
              </a:lnSpc>
              <a:spcBef>
                <a:spcPts val="345"/>
              </a:spcBef>
            </a:pPr>
            <a:r>
              <a:rPr sz="900" b="1" spc="15" dirty="0">
                <a:latin typeface="Calibri"/>
                <a:cs typeface="Calibri"/>
              </a:rPr>
              <a:t>Diameter</a:t>
            </a:r>
            <a:r>
              <a:rPr sz="900" b="1" spc="-55" dirty="0">
                <a:latin typeface="Calibri"/>
                <a:cs typeface="Calibri"/>
              </a:rPr>
              <a:t> </a:t>
            </a:r>
            <a:r>
              <a:rPr sz="900" b="1" spc="10" dirty="0">
                <a:latin typeface="Calibri"/>
                <a:cs typeface="Calibri"/>
              </a:rPr>
              <a:t>(feet)</a:t>
            </a:r>
            <a:endParaRPr sz="900">
              <a:latin typeface="Calibri"/>
              <a:cs typeface="Calibri"/>
            </a:endParaRPr>
          </a:p>
        </p:txBody>
      </p:sp>
      <p:sp>
        <p:nvSpPr>
          <p:cNvPr id="34" name="object 34"/>
          <p:cNvSpPr/>
          <p:nvPr/>
        </p:nvSpPr>
        <p:spPr>
          <a:xfrm>
            <a:off x="4886705" y="6244590"/>
            <a:ext cx="255270" cy="26034"/>
          </a:xfrm>
          <a:custGeom>
            <a:avLst/>
            <a:gdLst/>
            <a:ahLst/>
            <a:cxnLst/>
            <a:rect l="l" t="t" r="r" b="b"/>
            <a:pathLst>
              <a:path w="255270" h="26035">
                <a:moveTo>
                  <a:pt x="249935" y="0"/>
                </a:moveTo>
                <a:lnTo>
                  <a:pt x="6095" y="0"/>
                </a:lnTo>
                <a:lnTo>
                  <a:pt x="0" y="6096"/>
                </a:lnTo>
                <a:lnTo>
                  <a:pt x="0" y="20574"/>
                </a:lnTo>
                <a:lnTo>
                  <a:pt x="6095" y="25908"/>
                </a:lnTo>
                <a:lnTo>
                  <a:pt x="249935" y="25908"/>
                </a:lnTo>
                <a:lnTo>
                  <a:pt x="255269" y="20574"/>
                </a:lnTo>
                <a:lnTo>
                  <a:pt x="255269" y="6096"/>
                </a:lnTo>
                <a:lnTo>
                  <a:pt x="249935" y="0"/>
                </a:lnTo>
                <a:close/>
              </a:path>
            </a:pathLst>
          </a:custGeom>
          <a:solidFill>
            <a:srgbClr val="1B467B"/>
          </a:solidFill>
        </p:spPr>
        <p:txBody>
          <a:bodyPr wrap="square" lIns="0" tIns="0" rIns="0" bIns="0" rtlCol="0"/>
          <a:lstStyle/>
          <a:p>
            <a:endParaRPr/>
          </a:p>
        </p:txBody>
      </p:sp>
      <p:sp>
        <p:nvSpPr>
          <p:cNvPr id="35" name="object 35"/>
          <p:cNvSpPr/>
          <p:nvPr/>
        </p:nvSpPr>
        <p:spPr>
          <a:xfrm>
            <a:off x="4886705" y="6473571"/>
            <a:ext cx="255270" cy="0"/>
          </a:xfrm>
          <a:custGeom>
            <a:avLst/>
            <a:gdLst/>
            <a:ahLst/>
            <a:cxnLst/>
            <a:rect l="l" t="t" r="r" b="b"/>
            <a:pathLst>
              <a:path w="255270">
                <a:moveTo>
                  <a:pt x="0" y="0"/>
                </a:moveTo>
                <a:lnTo>
                  <a:pt x="255269" y="0"/>
                </a:lnTo>
              </a:path>
            </a:pathLst>
          </a:custGeom>
          <a:ln w="25146">
            <a:solidFill>
              <a:srgbClr val="4E88D1"/>
            </a:solidFill>
          </a:ln>
        </p:spPr>
        <p:txBody>
          <a:bodyPr wrap="square" lIns="0" tIns="0" rIns="0" bIns="0" rtlCol="0"/>
          <a:lstStyle/>
          <a:p>
            <a:endParaRPr/>
          </a:p>
        </p:txBody>
      </p:sp>
      <p:sp>
        <p:nvSpPr>
          <p:cNvPr id="36" name="object 36"/>
          <p:cNvSpPr/>
          <p:nvPr/>
        </p:nvSpPr>
        <p:spPr>
          <a:xfrm>
            <a:off x="4886705" y="6676643"/>
            <a:ext cx="255270" cy="26034"/>
          </a:xfrm>
          <a:custGeom>
            <a:avLst/>
            <a:gdLst/>
            <a:ahLst/>
            <a:cxnLst/>
            <a:rect l="l" t="t" r="r" b="b"/>
            <a:pathLst>
              <a:path w="255270" h="26034">
                <a:moveTo>
                  <a:pt x="249935" y="0"/>
                </a:moveTo>
                <a:lnTo>
                  <a:pt x="6095" y="0"/>
                </a:lnTo>
                <a:lnTo>
                  <a:pt x="0" y="5334"/>
                </a:lnTo>
                <a:lnTo>
                  <a:pt x="0" y="19812"/>
                </a:lnTo>
                <a:lnTo>
                  <a:pt x="6095" y="25908"/>
                </a:lnTo>
                <a:lnTo>
                  <a:pt x="249935" y="25908"/>
                </a:lnTo>
                <a:lnTo>
                  <a:pt x="255269" y="19812"/>
                </a:lnTo>
                <a:lnTo>
                  <a:pt x="255269" y="5334"/>
                </a:lnTo>
                <a:lnTo>
                  <a:pt x="249935" y="0"/>
                </a:lnTo>
                <a:close/>
              </a:path>
            </a:pathLst>
          </a:custGeom>
          <a:solidFill>
            <a:srgbClr val="0000BE"/>
          </a:solidFill>
        </p:spPr>
        <p:txBody>
          <a:bodyPr wrap="square" lIns="0" tIns="0" rIns="0" bIns="0" rtlCol="0"/>
          <a:lstStyle/>
          <a:p>
            <a:endParaRPr/>
          </a:p>
        </p:txBody>
      </p:sp>
      <p:sp>
        <p:nvSpPr>
          <p:cNvPr id="37" name="object 37"/>
          <p:cNvSpPr txBox="1"/>
          <p:nvPr/>
        </p:nvSpPr>
        <p:spPr>
          <a:xfrm>
            <a:off x="5140705" y="6100250"/>
            <a:ext cx="802005" cy="665480"/>
          </a:xfrm>
          <a:prstGeom prst="rect">
            <a:avLst/>
          </a:prstGeom>
        </p:spPr>
        <p:txBody>
          <a:bodyPr vert="horz" wrap="square" lIns="0" tIns="0" rIns="0" bIns="0" rtlCol="0">
            <a:spAutoFit/>
          </a:bodyPr>
          <a:lstStyle/>
          <a:p>
            <a:pPr marL="12700" marR="5080">
              <a:lnSpc>
                <a:spcPct val="156900"/>
              </a:lnSpc>
            </a:pPr>
            <a:r>
              <a:rPr sz="900" spc="15" dirty="0">
                <a:latin typeface="Calibri"/>
                <a:cs typeface="Calibri"/>
              </a:rPr>
              <a:t>Carbon Steel  316LSS</a:t>
            </a:r>
            <a:r>
              <a:rPr sz="900" spc="-40" dirty="0">
                <a:latin typeface="Calibri"/>
                <a:cs typeface="Calibri"/>
              </a:rPr>
              <a:t> </a:t>
            </a:r>
            <a:r>
              <a:rPr sz="900" spc="10" dirty="0">
                <a:latin typeface="Calibri"/>
                <a:cs typeface="Calibri"/>
              </a:rPr>
              <a:t>cladding  </a:t>
            </a:r>
            <a:r>
              <a:rPr sz="900" spc="15" dirty="0">
                <a:latin typeface="Calibri"/>
                <a:cs typeface="Calibri"/>
              </a:rPr>
              <a:t>410SS</a:t>
            </a:r>
            <a:r>
              <a:rPr sz="900" spc="-50" dirty="0">
                <a:latin typeface="Calibri"/>
                <a:cs typeface="Calibri"/>
              </a:rPr>
              <a:t> </a:t>
            </a:r>
            <a:r>
              <a:rPr sz="900" spc="10" dirty="0">
                <a:latin typeface="Calibri"/>
                <a:cs typeface="Calibri"/>
              </a:rPr>
              <a:t>cladding</a:t>
            </a:r>
            <a:endParaRPr sz="900">
              <a:latin typeface="Calibri"/>
              <a:cs typeface="Calibri"/>
            </a:endParaRPr>
          </a:p>
        </p:txBody>
      </p:sp>
      <p:sp>
        <p:nvSpPr>
          <p:cNvPr id="38" name="object 38"/>
          <p:cNvSpPr/>
          <p:nvPr/>
        </p:nvSpPr>
        <p:spPr>
          <a:xfrm>
            <a:off x="1743455" y="5183123"/>
            <a:ext cx="4311015" cy="2581275"/>
          </a:xfrm>
          <a:custGeom>
            <a:avLst/>
            <a:gdLst/>
            <a:ahLst/>
            <a:cxnLst/>
            <a:rect l="l" t="t" r="r" b="b"/>
            <a:pathLst>
              <a:path w="4311015" h="2581275">
                <a:moveTo>
                  <a:pt x="4309110" y="0"/>
                </a:moveTo>
                <a:lnTo>
                  <a:pt x="1524" y="0"/>
                </a:lnTo>
                <a:lnTo>
                  <a:pt x="0" y="1524"/>
                </a:lnTo>
                <a:lnTo>
                  <a:pt x="0" y="2579370"/>
                </a:lnTo>
                <a:lnTo>
                  <a:pt x="1524" y="2580894"/>
                </a:lnTo>
                <a:lnTo>
                  <a:pt x="4309110" y="2580894"/>
                </a:lnTo>
                <a:lnTo>
                  <a:pt x="4310634" y="2579370"/>
                </a:lnTo>
                <a:lnTo>
                  <a:pt x="4310634" y="2577084"/>
                </a:lnTo>
                <a:lnTo>
                  <a:pt x="8382" y="2577084"/>
                </a:lnTo>
                <a:lnTo>
                  <a:pt x="3810" y="2572512"/>
                </a:lnTo>
                <a:lnTo>
                  <a:pt x="8382" y="2572512"/>
                </a:lnTo>
                <a:lnTo>
                  <a:pt x="8382" y="8382"/>
                </a:lnTo>
                <a:lnTo>
                  <a:pt x="3810" y="8382"/>
                </a:lnTo>
                <a:lnTo>
                  <a:pt x="8382" y="3810"/>
                </a:lnTo>
                <a:lnTo>
                  <a:pt x="4310634" y="3810"/>
                </a:lnTo>
                <a:lnTo>
                  <a:pt x="4310634" y="1524"/>
                </a:lnTo>
                <a:lnTo>
                  <a:pt x="4309110" y="0"/>
                </a:lnTo>
                <a:close/>
              </a:path>
              <a:path w="4311015" h="2581275">
                <a:moveTo>
                  <a:pt x="8382" y="2572512"/>
                </a:moveTo>
                <a:lnTo>
                  <a:pt x="3810" y="2572512"/>
                </a:lnTo>
                <a:lnTo>
                  <a:pt x="8382" y="2577084"/>
                </a:lnTo>
                <a:lnTo>
                  <a:pt x="8382" y="2572512"/>
                </a:lnTo>
                <a:close/>
              </a:path>
              <a:path w="4311015" h="2581275">
                <a:moveTo>
                  <a:pt x="4302252" y="2572512"/>
                </a:moveTo>
                <a:lnTo>
                  <a:pt x="8382" y="2572512"/>
                </a:lnTo>
                <a:lnTo>
                  <a:pt x="8382" y="2577084"/>
                </a:lnTo>
                <a:lnTo>
                  <a:pt x="4302252" y="2577084"/>
                </a:lnTo>
                <a:lnTo>
                  <a:pt x="4302252" y="2572512"/>
                </a:lnTo>
                <a:close/>
              </a:path>
              <a:path w="4311015" h="2581275">
                <a:moveTo>
                  <a:pt x="4302252" y="3810"/>
                </a:moveTo>
                <a:lnTo>
                  <a:pt x="4302252" y="2577084"/>
                </a:lnTo>
                <a:lnTo>
                  <a:pt x="4306824" y="2572512"/>
                </a:lnTo>
                <a:lnTo>
                  <a:pt x="4310634" y="2572512"/>
                </a:lnTo>
                <a:lnTo>
                  <a:pt x="4310634" y="8382"/>
                </a:lnTo>
                <a:lnTo>
                  <a:pt x="4306824" y="8382"/>
                </a:lnTo>
                <a:lnTo>
                  <a:pt x="4302252" y="3810"/>
                </a:lnTo>
                <a:close/>
              </a:path>
              <a:path w="4311015" h="2581275">
                <a:moveTo>
                  <a:pt x="4310634" y="2572512"/>
                </a:moveTo>
                <a:lnTo>
                  <a:pt x="4306824" y="2572512"/>
                </a:lnTo>
                <a:lnTo>
                  <a:pt x="4302252" y="2577084"/>
                </a:lnTo>
                <a:lnTo>
                  <a:pt x="4310634" y="2577084"/>
                </a:lnTo>
                <a:lnTo>
                  <a:pt x="4310634" y="2572512"/>
                </a:lnTo>
                <a:close/>
              </a:path>
              <a:path w="4311015" h="2581275">
                <a:moveTo>
                  <a:pt x="8382" y="3810"/>
                </a:moveTo>
                <a:lnTo>
                  <a:pt x="3810" y="8382"/>
                </a:lnTo>
                <a:lnTo>
                  <a:pt x="8382" y="8382"/>
                </a:lnTo>
                <a:lnTo>
                  <a:pt x="8382" y="3810"/>
                </a:lnTo>
                <a:close/>
              </a:path>
              <a:path w="4311015" h="2581275">
                <a:moveTo>
                  <a:pt x="4302252" y="3810"/>
                </a:moveTo>
                <a:lnTo>
                  <a:pt x="8382" y="3810"/>
                </a:lnTo>
                <a:lnTo>
                  <a:pt x="8382" y="8382"/>
                </a:lnTo>
                <a:lnTo>
                  <a:pt x="4302252" y="8382"/>
                </a:lnTo>
                <a:lnTo>
                  <a:pt x="4302252" y="3810"/>
                </a:lnTo>
                <a:close/>
              </a:path>
              <a:path w="4311015" h="2581275">
                <a:moveTo>
                  <a:pt x="4310634" y="3810"/>
                </a:moveTo>
                <a:lnTo>
                  <a:pt x="4302252" y="3810"/>
                </a:lnTo>
                <a:lnTo>
                  <a:pt x="4306824" y="8382"/>
                </a:lnTo>
                <a:lnTo>
                  <a:pt x="4310634" y="8382"/>
                </a:lnTo>
                <a:lnTo>
                  <a:pt x="4310634" y="3810"/>
                </a:lnTo>
                <a:close/>
              </a:path>
            </a:pathLst>
          </a:custGeom>
          <a:solidFill>
            <a:srgbClr val="858585"/>
          </a:solidFill>
        </p:spPr>
        <p:txBody>
          <a:bodyPr wrap="square" lIns="0" tIns="0" rIns="0" bIns="0" rtlCol="0"/>
          <a:lstStyle/>
          <a:p>
            <a:endParaRPr/>
          </a:p>
        </p:txBody>
      </p:sp>
      <p:sp>
        <p:nvSpPr>
          <p:cNvPr id="39" name="object 39"/>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44</a:t>
            </a:fld>
            <a:endParaRPr sz="1000">
              <a:latin typeface="Calibri"/>
              <a:cs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7" y="3785684"/>
            <a:ext cx="529399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Buyers can expect discounts of up to 15% by increasing order quantities. Manufacturers can  amortize equipment and engineering costs more </a:t>
            </a:r>
            <a:r>
              <a:rPr sz="950" spc="-5" dirty="0">
                <a:latin typeface="Arial"/>
                <a:cs typeface="Arial"/>
              </a:rPr>
              <a:t>effectively </a:t>
            </a:r>
            <a:r>
              <a:rPr sz="950" spc="-10" dirty="0">
                <a:latin typeface="Arial"/>
                <a:cs typeface="Arial"/>
              </a:rPr>
              <a:t>over </a:t>
            </a:r>
            <a:r>
              <a:rPr sz="950" spc="-5" dirty="0">
                <a:latin typeface="Arial"/>
                <a:cs typeface="Arial"/>
              </a:rPr>
              <a:t>a </a:t>
            </a:r>
            <a:r>
              <a:rPr sz="950" spc="-10" dirty="0">
                <a:latin typeface="Arial"/>
                <a:cs typeface="Arial"/>
              </a:rPr>
              <a:t>larger number of units, bringing  down manufacturing </a:t>
            </a:r>
            <a:r>
              <a:rPr sz="950" spc="-5" dirty="0">
                <a:latin typeface="Arial"/>
                <a:cs typeface="Arial"/>
              </a:rPr>
              <a:t>costs. </a:t>
            </a:r>
            <a:r>
              <a:rPr sz="950" spc="-10" dirty="0">
                <a:latin typeface="Arial"/>
                <a:cs typeface="Arial"/>
              </a:rPr>
              <a:t>According to Malaysian manufacturer KNM, ordering five units will get</a:t>
            </a:r>
            <a:r>
              <a:rPr sz="950" spc="160" dirty="0">
                <a:latin typeface="Arial"/>
                <a:cs typeface="Arial"/>
              </a:rPr>
              <a:t> </a:t>
            </a:r>
            <a:r>
              <a:rPr sz="950" spc="-5" dirty="0">
                <a:latin typeface="Arial"/>
                <a:cs typeface="Arial"/>
              </a:rPr>
              <a:t>a</a:t>
            </a:r>
            <a:endParaRPr sz="950">
              <a:latin typeface="Arial"/>
              <a:cs typeface="Arial"/>
            </a:endParaRPr>
          </a:p>
          <a:p>
            <a:pPr marL="12700" marR="5080">
              <a:lnSpc>
                <a:spcPct val="142100"/>
              </a:lnSpc>
              <a:spcBef>
                <a:spcPts val="5"/>
              </a:spcBef>
            </a:pPr>
            <a:r>
              <a:rPr sz="950" spc="-10" dirty="0">
                <a:latin typeface="Arial"/>
                <a:cs typeface="Arial"/>
              </a:rPr>
              <a:t>discount of about 5%, increasing to 15% </a:t>
            </a:r>
            <a:r>
              <a:rPr sz="950" spc="-5" dirty="0">
                <a:latin typeface="Arial"/>
                <a:cs typeface="Arial"/>
              </a:rPr>
              <a:t>for </a:t>
            </a:r>
            <a:r>
              <a:rPr sz="950" spc="-10" dirty="0">
                <a:latin typeface="Arial"/>
                <a:cs typeface="Arial"/>
              </a:rPr>
              <a:t>20 or more. Larsen and Toubro concurred, with about </a:t>
            </a:r>
            <a:r>
              <a:rPr sz="950" spc="-5" dirty="0">
                <a:latin typeface="Arial"/>
                <a:cs typeface="Arial"/>
              </a:rPr>
              <a:t>a  </a:t>
            </a:r>
            <a:r>
              <a:rPr sz="950" spc="-10" dirty="0">
                <a:latin typeface="Arial"/>
                <a:cs typeface="Arial"/>
              </a:rPr>
              <a:t>15% expected discount </a:t>
            </a:r>
            <a:r>
              <a:rPr sz="950" spc="-5" dirty="0">
                <a:latin typeface="Arial"/>
                <a:cs typeface="Arial"/>
              </a:rPr>
              <a:t>for </a:t>
            </a:r>
            <a:r>
              <a:rPr sz="950" spc="-10" dirty="0">
                <a:latin typeface="Arial"/>
                <a:cs typeface="Arial"/>
              </a:rPr>
              <a:t>20</a:t>
            </a:r>
            <a:r>
              <a:rPr sz="950" spc="-25" dirty="0">
                <a:latin typeface="Arial"/>
                <a:cs typeface="Arial"/>
              </a:rPr>
              <a:t> </a:t>
            </a:r>
            <a:r>
              <a:rPr sz="950" spc="-5" dirty="0">
                <a:latin typeface="Arial"/>
                <a:cs typeface="Arial"/>
              </a:rPr>
              <a:t>units.</a:t>
            </a:r>
            <a:endParaRPr sz="950">
              <a:latin typeface="Arial"/>
              <a:cs typeface="Arial"/>
            </a:endParaRPr>
          </a:p>
        </p:txBody>
      </p:sp>
      <p:sp>
        <p:nvSpPr>
          <p:cNvPr id="3" name="object 3"/>
          <p:cNvSpPr txBox="1"/>
          <p:nvPr/>
        </p:nvSpPr>
        <p:spPr>
          <a:xfrm>
            <a:off x="1177548" y="8293316"/>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8.</a:t>
            </a:r>
            <a:r>
              <a:rPr sz="950" b="1" spc="-15" dirty="0">
                <a:latin typeface="Arial"/>
                <a:cs typeface="Arial"/>
              </a:rPr>
              <a:t>2</a:t>
            </a:r>
            <a:r>
              <a:rPr sz="950" b="1" dirty="0">
                <a:latin typeface="Arial"/>
                <a:cs typeface="Arial"/>
              </a:rPr>
              <a:t>.</a:t>
            </a:r>
            <a:r>
              <a:rPr sz="950" b="1" spc="-5" dirty="0">
                <a:latin typeface="Arial"/>
                <a:cs typeface="Arial"/>
              </a:rPr>
              <a:t>5</a:t>
            </a:r>
            <a:endParaRPr sz="950">
              <a:latin typeface="Arial"/>
              <a:cs typeface="Arial"/>
            </a:endParaRPr>
          </a:p>
        </p:txBody>
      </p:sp>
      <p:sp>
        <p:nvSpPr>
          <p:cNvPr id="4" name="object 4"/>
          <p:cNvSpPr txBox="1"/>
          <p:nvPr/>
        </p:nvSpPr>
        <p:spPr>
          <a:xfrm>
            <a:off x="1608215" y="8293316"/>
            <a:ext cx="126047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Should-Cost</a:t>
            </a:r>
            <a:r>
              <a:rPr sz="950" b="1" spc="-85" dirty="0">
                <a:latin typeface="Arial"/>
                <a:cs typeface="Arial"/>
              </a:rPr>
              <a:t> </a:t>
            </a:r>
            <a:r>
              <a:rPr sz="950" b="1" spc="-10" dirty="0">
                <a:latin typeface="Arial"/>
                <a:cs typeface="Arial"/>
              </a:rPr>
              <a:t>Analysis</a:t>
            </a:r>
            <a:endParaRPr sz="950">
              <a:latin typeface="Arial"/>
              <a:cs typeface="Arial"/>
            </a:endParaRPr>
          </a:p>
        </p:txBody>
      </p:sp>
      <p:sp>
        <p:nvSpPr>
          <p:cNvPr id="5" name="object 5"/>
          <p:cNvSpPr txBox="1"/>
          <p:nvPr/>
        </p:nvSpPr>
        <p:spPr>
          <a:xfrm>
            <a:off x="1284987" y="8784843"/>
            <a:ext cx="523938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Economies of scale and scope are effective methods of bringing </a:t>
            </a:r>
            <a:r>
              <a:rPr sz="950" spc="-5" dirty="0">
                <a:latin typeface="Arial"/>
                <a:cs typeface="Arial"/>
              </a:rPr>
              <a:t>units </a:t>
            </a:r>
            <a:r>
              <a:rPr sz="950" spc="-10" dirty="0">
                <a:latin typeface="Arial"/>
                <a:cs typeface="Arial"/>
              </a:rPr>
              <a:t>costs </a:t>
            </a:r>
            <a:r>
              <a:rPr sz="950" spc="-5" dirty="0">
                <a:latin typeface="Arial"/>
                <a:cs typeface="Arial"/>
              </a:rPr>
              <a:t>for </a:t>
            </a:r>
            <a:r>
              <a:rPr sz="950" spc="-10" dirty="0">
                <a:latin typeface="Arial"/>
                <a:cs typeface="Arial"/>
              </a:rPr>
              <a:t>Tower down. Value  engineering creates little room </a:t>
            </a:r>
            <a:r>
              <a:rPr sz="950" spc="-5" dirty="0">
                <a:latin typeface="Arial"/>
                <a:cs typeface="Arial"/>
              </a:rPr>
              <a:t>for </a:t>
            </a:r>
            <a:r>
              <a:rPr sz="950" spc="-10" dirty="0">
                <a:latin typeface="Arial"/>
                <a:cs typeface="Arial"/>
              </a:rPr>
              <a:t>cost reduction, as each tower is designed </a:t>
            </a:r>
            <a:r>
              <a:rPr sz="950" spc="-5" dirty="0">
                <a:latin typeface="Arial"/>
                <a:cs typeface="Arial"/>
              </a:rPr>
              <a:t>to </a:t>
            </a:r>
            <a:r>
              <a:rPr sz="950" spc="-10" dirty="0">
                <a:latin typeface="Arial"/>
                <a:cs typeface="Arial"/>
              </a:rPr>
              <a:t>specification in</a:t>
            </a:r>
            <a:r>
              <a:rPr sz="950" spc="200" dirty="0">
                <a:latin typeface="Arial"/>
                <a:cs typeface="Arial"/>
              </a:rPr>
              <a:t> </a:t>
            </a:r>
            <a:r>
              <a:rPr sz="950" spc="-10" dirty="0">
                <a:latin typeface="Arial"/>
                <a:cs typeface="Arial"/>
              </a:rPr>
              <a:t>the</a:t>
            </a:r>
            <a:endParaRPr sz="950">
              <a:latin typeface="Arial"/>
              <a:cs typeface="Arial"/>
            </a:endParaRPr>
          </a:p>
        </p:txBody>
      </p:sp>
      <p:sp>
        <p:nvSpPr>
          <p:cNvPr id="6" name="object 6"/>
          <p:cNvSpPr/>
          <p:nvPr/>
        </p:nvSpPr>
        <p:spPr>
          <a:xfrm>
            <a:off x="2588514" y="2676524"/>
            <a:ext cx="3386454" cy="0"/>
          </a:xfrm>
          <a:custGeom>
            <a:avLst/>
            <a:gdLst/>
            <a:ahLst/>
            <a:cxnLst/>
            <a:rect l="l" t="t" r="r" b="b"/>
            <a:pathLst>
              <a:path w="3386454">
                <a:moveTo>
                  <a:pt x="0" y="0"/>
                </a:moveTo>
                <a:lnTo>
                  <a:pt x="3386328" y="0"/>
                </a:lnTo>
              </a:path>
            </a:pathLst>
          </a:custGeom>
          <a:ln w="8381">
            <a:solidFill>
              <a:srgbClr val="858585"/>
            </a:solidFill>
          </a:ln>
        </p:spPr>
        <p:txBody>
          <a:bodyPr wrap="square" lIns="0" tIns="0" rIns="0" bIns="0" rtlCol="0"/>
          <a:lstStyle/>
          <a:p>
            <a:endParaRPr/>
          </a:p>
        </p:txBody>
      </p:sp>
      <p:sp>
        <p:nvSpPr>
          <p:cNvPr id="7" name="object 7"/>
          <p:cNvSpPr/>
          <p:nvPr/>
        </p:nvSpPr>
        <p:spPr>
          <a:xfrm>
            <a:off x="2588514" y="2466593"/>
            <a:ext cx="3386454" cy="0"/>
          </a:xfrm>
          <a:custGeom>
            <a:avLst/>
            <a:gdLst/>
            <a:ahLst/>
            <a:cxnLst/>
            <a:rect l="l" t="t" r="r" b="b"/>
            <a:pathLst>
              <a:path w="3386454">
                <a:moveTo>
                  <a:pt x="0" y="0"/>
                </a:moveTo>
                <a:lnTo>
                  <a:pt x="3386328" y="0"/>
                </a:lnTo>
              </a:path>
            </a:pathLst>
          </a:custGeom>
          <a:ln w="9143">
            <a:solidFill>
              <a:srgbClr val="858585"/>
            </a:solidFill>
          </a:ln>
        </p:spPr>
        <p:txBody>
          <a:bodyPr wrap="square" lIns="0" tIns="0" rIns="0" bIns="0" rtlCol="0"/>
          <a:lstStyle/>
          <a:p>
            <a:endParaRPr/>
          </a:p>
        </p:txBody>
      </p:sp>
      <p:sp>
        <p:nvSpPr>
          <p:cNvPr id="8" name="object 8"/>
          <p:cNvSpPr/>
          <p:nvPr/>
        </p:nvSpPr>
        <p:spPr>
          <a:xfrm>
            <a:off x="2588514" y="2256662"/>
            <a:ext cx="3386454" cy="0"/>
          </a:xfrm>
          <a:custGeom>
            <a:avLst/>
            <a:gdLst/>
            <a:ahLst/>
            <a:cxnLst/>
            <a:rect l="l" t="t" r="r" b="b"/>
            <a:pathLst>
              <a:path w="3386454">
                <a:moveTo>
                  <a:pt x="0" y="0"/>
                </a:moveTo>
                <a:lnTo>
                  <a:pt x="3386328" y="0"/>
                </a:lnTo>
              </a:path>
            </a:pathLst>
          </a:custGeom>
          <a:ln w="8381">
            <a:solidFill>
              <a:srgbClr val="858585"/>
            </a:solidFill>
          </a:ln>
        </p:spPr>
        <p:txBody>
          <a:bodyPr wrap="square" lIns="0" tIns="0" rIns="0" bIns="0" rtlCol="0"/>
          <a:lstStyle/>
          <a:p>
            <a:endParaRPr/>
          </a:p>
        </p:txBody>
      </p:sp>
      <p:sp>
        <p:nvSpPr>
          <p:cNvPr id="9" name="object 9"/>
          <p:cNvSpPr/>
          <p:nvPr/>
        </p:nvSpPr>
        <p:spPr>
          <a:xfrm>
            <a:off x="2588514" y="2046350"/>
            <a:ext cx="3386454" cy="0"/>
          </a:xfrm>
          <a:custGeom>
            <a:avLst/>
            <a:gdLst/>
            <a:ahLst/>
            <a:cxnLst/>
            <a:rect l="l" t="t" r="r" b="b"/>
            <a:pathLst>
              <a:path w="3386454">
                <a:moveTo>
                  <a:pt x="0" y="0"/>
                </a:moveTo>
                <a:lnTo>
                  <a:pt x="3386328" y="0"/>
                </a:lnTo>
              </a:path>
            </a:pathLst>
          </a:custGeom>
          <a:ln w="8381">
            <a:solidFill>
              <a:srgbClr val="858585"/>
            </a:solidFill>
          </a:ln>
        </p:spPr>
        <p:txBody>
          <a:bodyPr wrap="square" lIns="0" tIns="0" rIns="0" bIns="0" rtlCol="0"/>
          <a:lstStyle/>
          <a:p>
            <a:endParaRPr/>
          </a:p>
        </p:txBody>
      </p:sp>
      <p:sp>
        <p:nvSpPr>
          <p:cNvPr id="10" name="object 10"/>
          <p:cNvSpPr/>
          <p:nvPr/>
        </p:nvSpPr>
        <p:spPr>
          <a:xfrm>
            <a:off x="2588514" y="1836038"/>
            <a:ext cx="3386454" cy="0"/>
          </a:xfrm>
          <a:custGeom>
            <a:avLst/>
            <a:gdLst/>
            <a:ahLst/>
            <a:cxnLst/>
            <a:rect l="l" t="t" r="r" b="b"/>
            <a:pathLst>
              <a:path w="3386454">
                <a:moveTo>
                  <a:pt x="0" y="0"/>
                </a:moveTo>
                <a:lnTo>
                  <a:pt x="3386328" y="0"/>
                </a:lnTo>
              </a:path>
            </a:pathLst>
          </a:custGeom>
          <a:ln w="8381">
            <a:solidFill>
              <a:srgbClr val="858585"/>
            </a:solidFill>
          </a:ln>
        </p:spPr>
        <p:txBody>
          <a:bodyPr wrap="square" lIns="0" tIns="0" rIns="0" bIns="0" rtlCol="0"/>
          <a:lstStyle/>
          <a:p>
            <a:endParaRPr/>
          </a:p>
        </p:txBody>
      </p:sp>
      <p:sp>
        <p:nvSpPr>
          <p:cNvPr id="11" name="object 11"/>
          <p:cNvSpPr/>
          <p:nvPr/>
        </p:nvSpPr>
        <p:spPr>
          <a:xfrm>
            <a:off x="2588514" y="1626108"/>
            <a:ext cx="3386454" cy="0"/>
          </a:xfrm>
          <a:custGeom>
            <a:avLst/>
            <a:gdLst/>
            <a:ahLst/>
            <a:cxnLst/>
            <a:rect l="l" t="t" r="r" b="b"/>
            <a:pathLst>
              <a:path w="3386454">
                <a:moveTo>
                  <a:pt x="0" y="0"/>
                </a:moveTo>
                <a:lnTo>
                  <a:pt x="3386328" y="0"/>
                </a:lnTo>
              </a:path>
            </a:pathLst>
          </a:custGeom>
          <a:ln w="9144">
            <a:solidFill>
              <a:srgbClr val="858585"/>
            </a:solidFill>
          </a:ln>
        </p:spPr>
        <p:txBody>
          <a:bodyPr wrap="square" lIns="0" tIns="0" rIns="0" bIns="0" rtlCol="0"/>
          <a:lstStyle/>
          <a:p>
            <a:endParaRPr/>
          </a:p>
        </p:txBody>
      </p:sp>
      <p:sp>
        <p:nvSpPr>
          <p:cNvPr id="12" name="object 12"/>
          <p:cNvSpPr/>
          <p:nvPr/>
        </p:nvSpPr>
        <p:spPr>
          <a:xfrm>
            <a:off x="2588514" y="1416176"/>
            <a:ext cx="3386454" cy="0"/>
          </a:xfrm>
          <a:custGeom>
            <a:avLst/>
            <a:gdLst/>
            <a:ahLst/>
            <a:cxnLst/>
            <a:rect l="l" t="t" r="r" b="b"/>
            <a:pathLst>
              <a:path w="3386454">
                <a:moveTo>
                  <a:pt x="0" y="0"/>
                </a:moveTo>
                <a:lnTo>
                  <a:pt x="3386328" y="0"/>
                </a:lnTo>
              </a:path>
            </a:pathLst>
          </a:custGeom>
          <a:ln w="8381">
            <a:solidFill>
              <a:srgbClr val="858585"/>
            </a:solidFill>
          </a:ln>
        </p:spPr>
        <p:txBody>
          <a:bodyPr wrap="square" lIns="0" tIns="0" rIns="0" bIns="0" rtlCol="0"/>
          <a:lstStyle/>
          <a:p>
            <a:endParaRPr/>
          </a:p>
        </p:txBody>
      </p:sp>
      <p:sp>
        <p:nvSpPr>
          <p:cNvPr id="13" name="object 13"/>
          <p:cNvSpPr/>
          <p:nvPr/>
        </p:nvSpPr>
        <p:spPr>
          <a:xfrm>
            <a:off x="2588514" y="1205865"/>
            <a:ext cx="3386454" cy="0"/>
          </a:xfrm>
          <a:custGeom>
            <a:avLst/>
            <a:gdLst/>
            <a:ahLst/>
            <a:cxnLst/>
            <a:rect l="l" t="t" r="r" b="b"/>
            <a:pathLst>
              <a:path w="3386454">
                <a:moveTo>
                  <a:pt x="0" y="0"/>
                </a:moveTo>
                <a:lnTo>
                  <a:pt x="3386328" y="0"/>
                </a:lnTo>
              </a:path>
            </a:pathLst>
          </a:custGeom>
          <a:ln w="8382">
            <a:solidFill>
              <a:srgbClr val="858585"/>
            </a:solidFill>
          </a:ln>
        </p:spPr>
        <p:txBody>
          <a:bodyPr wrap="square" lIns="0" tIns="0" rIns="0" bIns="0" rtlCol="0"/>
          <a:lstStyle/>
          <a:p>
            <a:endParaRPr/>
          </a:p>
        </p:txBody>
      </p:sp>
      <p:sp>
        <p:nvSpPr>
          <p:cNvPr id="14" name="object 14"/>
          <p:cNvSpPr/>
          <p:nvPr/>
        </p:nvSpPr>
        <p:spPr>
          <a:xfrm>
            <a:off x="2588514" y="997076"/>
            <a:ext cx="3386454" cy="0"/>
          </a:xfrm>
          <a:custGeom>
            <a:avLst/>
            <a:gdLst/>
            <a:ahLst/>
            <a:cxnLst/>
            <a:rect l="l" t="t" r="r" b="b"/>
            <a:pathLst>
              <a:path w="3386454">
                <a:moveTo>
                  <a:pt x="0" y="0"/>
                </a:moveTo>
                <a:lnTo>
                  <a:pt x="3386328" y="0"/>
                </a:lnTo>
              </a:path>
            </a:pathLst>
          </a:custGeom>
          <a:ln w="8381">
            <a:solidFill>
              <a:srgbClr val="858585"/>
            </a:solidFill>
          </a:ln>
        </p:spPr>
        <p:txBody>
          <a:bodyPr wrap="square" lIns="0" tIns="0" rIns="0" bIns="0" rtlCol="0"/>
          <a:lstStyle/>
          <a:p>
            <a:endParaRPr/>
          </a:p>
        </p:txBody>
      </p:sp>
      <p:sp>
        <p:nvSpPr>
          <p:cNvPr id="15" name="object 15"/>
          <p:cNvSpPr/>
          <p:nvPr/>
        </p:nvSpPr>
        <p:spPr>
          <a:xfrm>
            <a:off x="2588132" y="997458"/>
            <a:ext cx="0" cy="1926589"/>
          </a:xfrm>
          <a:custGeom>
            <a:avLst/>
            <a:gdLst/>
            <a:ahLst/>
            <a:cxnLst/>
            <a:rect l="l" t="t" r="r" b="b"/>
            <a:pathLst>
              <a:path h="1926589">
                <a:moveTo>
                  <a:pt x="0" y="0"/>
                </a:moveTo>
                <a:lnTo>
                  <a:pt x="0" y="1926336"/>
                </a:lnTo>
              </a:path>
            </a:pathLst>
          </a:custGeom>
          <a:ln w="8381">
            <a:solidFill>
              <a:srgbClr val="858585"/>
            </a:solidFill>
          </a:ln>
        </p:spPr>
        <p:txBody>
          <a:bodyPr wrap="square" lIns="0" tIns="0" rIns="0" bIns="0" rtlCol="0"/>
          <a:lstStyle/>
          <a:p>
            <a:endParaRPr/>
          </a:p>
        </p:txBody>
      </p:sp>
      <p:sp>
        <p:nvSpPr>
          <p:cNvPr id="16" name="object 16"/>
          <p:cNvSpPr/>
          <p:nvPr/>
        </p:nvSpPr>
        <p:spPr>
          <a:xfrm>
            <a:off x="2549651" y="2886837"/>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7" name="object 17"/>
          <p:cNvSpPr/>
          <p:nvPr/>
        </p:nvSpPr>
        <p:spPr>
          <a:xfrm>
            <a:off x="2549651" y="2676524"/>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8" name="object 18"/>
          <p:cNvSpPr/>
          <p:nvPr/>
        </p:nvSpPr>
        <p:spPr>
          <a:xfrm>
            <a:off x="2549651" y="2466593"/>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9" name="object 19"/>
          <p:cNvSpPr/>
          <p:nvPr/>
        </p:nvSpPr>
        <p:spPr>
          <a:xfrm>
            <a:off x="2549651" y="2256662"/>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0" name="object 20"/>
          <p:cNvSpPr/>
          <p:nvPr/>
        </p:nvSpPr>
        <p:spPr>
          <a:xfrm>
            <a:off x="2549651" y="2046350"/>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1" name="object 21"/>
          <p:cNvSpPr/>
          <p:nvPr/>
        </p:nvSpPr>
        <p:spPr>
          <a:xfrm>
            <a:off x="2549651" y="1836038"/>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2" name="object 22"/>
          <p:cNvSpPr/>
          <p:nvPr/>
        </p:nvSpPr>
        <p:spPr>
          <a:xfrm>
            <a:off x="2549651" y="1626108"/>
            <a:ext cx="39370" cy="0"/>
          </a:xfrm>
          <a:custGeom>
            <a:avLst/>
            <a:gdLst/>
            <a:ahLst/>
            <a:cxnLst/>
            <a:rect l="l" t="t" r="r" b="b"/>
            <a:pathLst>
              <a:path w="39369">
                <a:moveTo>
                  <a:pt x="0" y="0"/>
                </a:moveTo>
                <a:lnTo>
                  <a:pt x="38862" y="0"/>
                </a:lnTo>
              </a:path>
            </a:pathLst>
          </a:custGeom>
          <a:ln w="9144">
            <a:solidFill>
              <a:srgbClr val="858585"/>
            </a:solidFill>
          </a:ln>
        </p:spPr>
        <p:txBody>
          <a:bodyPr wrap="square" lIns="0" tIns="0" rIns="0" bIns="0" rtlCol="0"/>
          <a:lstStyle/>
          <a:p>
            <a:endParaRPr/>
          </a:p>
        </p:txBody>
      </p:sp>
      <p:sp>
        <p:nvSpPr>
          <p:cNvPr id="23" name="object 23"/>
          <p:cNvSpPr/>
          <p:nvPr/>
        </p:nvSpPr>
        <p:spPr>
          <a:xfrm>
            <a:off x="2549651" y="1416176"/>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4" name="object 24"/>
          <p:cNvSpPr/>
          <p:nvPr/>
        </p:nvSpPr>
        <p:spPr>
          <a:xfrm>
            <a:off x="2549651" y="120586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5" name="object 25"/>
          <p:cNvSpPr/>
          <p:nvPr/>
        </p:nvSpPr>
        <p:spPr>
          <a:xfrm>
            <a:off x="2549651" y="997076"/>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6" name="object 26"/>
          <p:cNvSpPr/>
          <p:nvPr/>
        </p:nvSpPr>
        <p:spPr>
          <a:xfrm>
            <a:off x="2588514" y="2886836"/>
            <a:ext cx="3386454" cy="0"/>
          </a:xfrm>
          <a:custGeom>
            <a:avLst/>
            <a:gdLst/>
            <a:ahLst/>
            <a:cxnLst/>
            <a:rect l="l" t="t" r="r" b="b"/>
            <a:pathLst>
              <a:path w="3386454">
                <a:moveTo>
                  <a:pt x="0" y="0"/>
                </a:moveTo>
                <a:lnTo>
                  <a:pt x="3386328" y="0"/>
                </a:lnTo>
              </a:path>
            </a:pathLst>
          </a:custGeom>
          <a:ln w="8382">
            <a:solidFill>
              <a:srgbClr val="858585"/>
            </a:solidFill>
          </a:ln>
        </p:spPr>
        <p:txBody>
          <a:bodyPr wrap="square" lIns="0" tIns="0" rIns="0" bIns="0" rtlCol="0"/>
          <a:lstStyle/>
          <a:p>
            <a:endParaRPr/>
          </a:p>
        </p:txBody>
      </p:sp>
      <p:sp>
        <p:nvSpPr>
          <p:cNvPr id="27" name="object 27"/>
          <p:cNvSpPr/>
          <p:nvPr/>
        </p:nvSpPr>
        <p:spPr>
          <a:xfrm>
            <a:off x="2866644" y="2905505"/>
            <a:ext cx="8890" cy="0"/>
          </a:xfrm>
          <a:custGeom>
            <a:avLst/>
            <a:gdLst/>
            <a:ahLst/>
            <a:cxnLst/>
            <a:rect l="l" t="t" r="r" b="b"/>
            <a:pathLst>
              <a:path w="8889">
                <a:moveTo>
                  <a:pt x="0" y="0"/>
                </a:moveTo>
                <a:lnTo>
                  <a:pt x="8381" y="0"/>
                </a:lnTo>
              </a:path>
            </a:pathLst>
          </a:custGeom>
          <a:ln w="36575">
            <a:solidFill>
              <a:srgbClr val="858585"/>
            </a:solidFill>
          </a:ln>
        </p:spPr>
        <p:txBody>
          <a:bodyPr wrap="square" lIns="0" tIns="0" rIns="0" bIns="0" rtlCol="0"/>
          <a:lstStyle/>
          <a:p>
            <a:endParaRPr/>
          </a:p>
        </p:txBody>
      </p:sp>
      <p:sp>
        <p:nvSpPr>
          <p:cNvPr id="28" name="object 28"/>
          <p:cNvSpPr/>
          <p:nvPr/>
        </p:nvSpPr>
        <p:spPr>
          <a:xfrm>
            <a:off x="3147822" y="2905505"/>
            <a:ext cx="8890" cy="0"/>
          </a:xfrm>
          <a:custGeom>
            <a:avLst/>
            <a:gdLst/>
            <a:ahLst/>
            <a:cxnLst/>
            <a:rect l="l" t="t" r="r" b="b"/>
            <a:pathLst>
              <a:path w="8889">
                <a:moveTo>
                  <a:pt x="0" y="0"/>
                </a:moveTo>
                <a:lnTo>
                  <a:pt x="8381" y="0"/>
                </a:lnTo>
              </a:path>
            </a:pathLst>
          </a:custGeom>
          <a:ln w="36575">
            <a:solidFill>
              <a:srgbClr val="858585"/>
            </a:solidFill>
          </a:ln>
        </p:spPr>
        <p:txBody>
          <a:bodyPr wrap="square" lIns="0" tIns="0" rIns="0" bIns="0" rtlCol="0"/>
          <a:lstStyle/>
          <a:p>
            <a:endParaRPr/>
          </a:p>
        </p:txBody>
      </p:sp>
      <p:sp>
        <p:nvSpPr>
          <p:cNvPr id="29" name="object 29"/>
          <p:cNvSpPr/>
          <p:nvPr/>
        </p:nvSpPr>
        <p:spPr>
          <a:xfrm>
            <a:off x="3430523"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30" name="object 30"/>
          <p:cNvSpPr/>
          <p:nvPr/>
        </p:nvSpPr>
        <p:spPr>
          <a:xfrm>
            <a:off x="3713226"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31" name="object 31"/>
          <p:cNvSpPr/>
          <p:nvPr/>
        </p:nvSpPr>
        <p:spPr>
          <a:xfrm>
            <a:off x="3995165" y="2905505"/>
            <a:ext cx="9525" cy="0"/>
          </a:xfrm>
          <a:custGeom>
            <a:avLst/>
            <a:gdLst/>
            <a:ahLst/>
            <a:cxnLst/>
            <a:rect l="l" t="t" r="r" b="b"/>
            <a:pathLst>
              <a:path w="9525">
                <a:moveTo>
                  <a:pt x="0" y="0"/>
                </a:moveTo>
                <a:lnTo>
                  <a:pt x="9144" y="0"/>
                </a:lnTo>
              </a:path>
            </a:pathLst>
          </a:custGeom>
          <a:ln w="36575">
            <a:solidFill>
              <a:srgbClr val="858585"/>
            </a:solidFill>
          </a:ln>
        </p:spPr>
        <p:txBody>
          <a:bodyPr wrap="square" lIns="0" tIns="0" rIns="0" bIns="0" rtlCol="0"/>
          <a:lstStyle/>
          <a:p>
            <a:endParaRPr/>
          </a:p>
        </p:txBody>
      </p:sp>
      <p:sp>
        <p:nvSpPr>
          <p:cNvPr id="32" name="object 32"/>
          <p:cNvSpPr/>
          <p:nvPr/>
        </p:nvSpPr>
        <p:spPr>
          <a:xfrm>
            <a:off x="4276344" y="2905505"/>
            <a:ext cx="9525" cy="0"/>
          </a:xfrm>
          <a:custGeom>
            <a:avLst/>
            <a:gdLst/>
            <a:ahLst/>
            <a:cxnLst/>
            <a:rect l="l" t="t" r="r" b="b"/>
            <a:pathLst>
              <a:path w="9525">
                <a:moveTo>
                  <a:pt x="0" y="0"/>
                </a:moveTo>
                <a:lnTo>
                  <a:pt x="9144" y="0"/>
                </a:lnTo>
              </a:path>
            </a:pathLst>
          </a:custGeom>
          <a:ln w="36575">
            <a:solidFill>
              <a:srgbClr val="858585"/>
            </a:solidFill>
          </a:ln>
        </p:spPr>
        <p:txBody>
          <a:bodyPr wrap="square" lIns="0" tIns="0" rIns="0" bIns="0" rtlCol="0"/>
          <a:lstStyle/>
          <a:p>
            <a:endParaRPr/>
          </a:p>
        </p:txBody>
      </p:sp>
      <p:sp>
        <p:nvSpPr>
          <p:cNvPr id="33" name="object 33"/>
          <p:cNvSpPr/>
          <p:nvPr/>
        </p:nvSpPr>
        <p:spPr>
          <a:xfrm>
            <a:off x="4559046"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34" name="object 34"/>
          <p:cNvSpPr/>
          <p:nvPr/>
        </p:nvSpPr>
        <p:spPr>
          <a:xfrm>
            <a:off x="4841747" y="2905505"/>
            <a:ext cx="8890" cy="0"/>
          </a:xfrm>
          <a:custGeom>
            <a:avLst/>
            <a:gdLst/>
            <a:ahLst/>
            <a:cxnLst/>
            <a:rect l="l" t="t" r="r" b="b"/>
            <a:pathLst>
              <a:path w="8889">
                <a:moveTo>
                  <a:pt x="0" y="0"/>
                </a:moveTo>
                <a:lnTo>
                  <a:pt x="8381" y="0"/>
                </a:lnTo>
              </a:path>
            </a:pathLst>
          </a:custGeom>
          <a:ln w="36575">
            <a:solidFill>
              <a:srgbClr val="858585"/>
            </a:solidFill>
          </a:ln>
        </p:spPr>
        <p:txBody>
          <a:bodyPr wrap="square" lIns="0" tIns="0" rIns="0" bIns="0" rtlCol="0"/>
          <a:lstStyle/>
          <a:p>
            <a:endParaRPr/>
          </a:p>
        </p:txBody>
      </p:sp>
      <p:sp>
        <p:nvSpPr>
          <p:cNvPr id="35" name="object 35"/>
          <p:cNvSpPr/>
          <p:nvPr/>
        </p:nvSpPr>
        <p:spPr>
          <a:xfrm>
            <a:off x="5124450"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36" name="object 36"/>
          <p:cNvSpPr/>
          <p:nvPr/>
        </p:nvSpPr>
        <p:spPr>
          <a:xfrm>
            <a:off x="5405628"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37" name="object 37"/>
          <p:cNvSpPr/>
          <p:nvPr/>
        </p:nvSpPr>
        <p:spPr>
          <a:xfrm>
            <a:off x="5688329" y="2905505"/>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38" name="object 38"/>
          <p:cNvSpPr/>
          <p:nvPr/>
        </p:nvSpPr>
        <p:spPr>
          <a:xfrm>
            <a:off x="5970270" y="2905505"/>
            <a:ext cx="9525" cy="0"/>
          </a:xfrm>
          <a:custGeom>
            <a:avLst/>
            <a:gdLst/>
            <a:ahLst/>
            <a:cxnLst/>
            <a:rect l="l" t="t" r="r" b="b"/>
            <a:pathLst>
              <a:path w="9525">
                <a:moveTo>
                  <a:pt x="0" y="0"/>
                </a:moveTo>
                <a:lnTo>
                  <a:pt x="9144" y="0"/>
                </a:lnTo>
              </a:path>
            </a:pathLst>
          </a:custGeom>
          <a:ln w="36575">
            <a:solidFill>
              <a:srgbClr val="858585"/>
            </a:solidFill>
          </a:ln>
        </p:spPr>
        <p:txBody>
          <a:bodyPr wrap="square" lIns="0" tIns="0" rIns="0" bIns="0" rtlCol="0"/>
          <a:lstStyle/>
          <a:p>
            <a:endParaRPr/>
          </a:p>
        </p:txBody>
      </p:sp>
      <p:sp>
        <p:nvSpPr>
          <p:cNvPr id="39" name="object 39"/>
          <p:cNvSpPr/>
          <p:nvPr/>
        </p:nvSpPr>
        <p:spPr>
          <a:xfrm>
            <a:off x="2714244" y="1261110"/>
            <a:ext cx="3131820" cy="891540"/>
          </a:xfrm>
          <a:custGeom>
            <a:avLst/>
            <a:gdLst/>
            <a:ahLst/>
            <a:cxnLst/>
            <a:rect l="l" t="t" r="r" b="b"/>
            <a:pathLst>
              <a:path w="3131820" h="891539">
                <a:moveTo>
                  <a:pt x="2082960" y="723138"/>
                </a:moveTo>
                <a:lnTo>
                  <a:pt x="1986534" y="723138"/>
                </a:lnTo>
                <a:lnTo>
                  <a:pt x="2269236" y="800862"/>
                </a:lnTo>
                <a:lnTo>
                  <a:pt x="2551938" y="859536"/>
                </a:lnTo>
                <a:lnTo>
                  <a:pt x="2554986" y="859536"/>
                </a:lnTo>
                <a:lnTo>
                  <a:pt x="2837688" y="864108"/>
                </a:lnTo>
                <a:lnTo>
                  <a:pt x="3117342" y="890778"/>
                </a:lnTo>
                <a:lnTo>
                  <a:pt x="3124200" y="891540"/>
                </a:lnTo>
                <a:lnTo>
                  <a:pt x="3131058" y="886206"/>
                </a:lnTo>
                <a:lnTo>
                  <a:pt x="3131820" y="879348"/>
                </a:lnTo>
                <a:lnTo>
                  <a:pt x="3131820" y="872490"/>
                </a:lnTo>
                <a:lnTo>
                  <a:pt x="3127248" y="866394"/>
                </a:lnTo>
                <a:lnTo>
                  <a:pt x="2837688" y="838200"/>
                </a:lnTo>
                <a:lnTo>
                  <a:pt x="2602102" y="834390"/>
                </a:lnTo>
                <a:lnTo>
                  <a:pt x="2557272" y="834390"/>
                </a:lnTo>
                <a:lnTo>
                  <a:pt x="2276094" y="775716"/>
                </a:lnTo>
                <a:lnTo>
                  <a:pt x="2082960" y="723138"/>
                </a:lnTo>
                <a:close/>
              </a:path>
              <a:path w="3131820" h="891539">
                <a:moveTo>
                  <a:pt x="2554986" y="833628"/>
                </a:moveTo>
                <a:lnTo>
                  <a:pt x="2557272" y="834390"/>
                </a:lnTo>
                <a:lnTo>
                  <a:pt x="2602102" y="834390"/>
                </a:lnTo>
                <a:lnTo>
                  <a:pt x="2554986" y="833628"/>
                </a:lnTo>
                <a:close/>
              </a:path>
              <a:path w="3131820" h="891539">
                <a:moveTo>
                  <a:pt x="855978" y="297881"/>
                </a:moveTo>
                <a:lnTo>
                  <a:pt x="1135380" y="528066"/>
                </a:lnTo>
                <a:lnTo>
                  <a:pt x="1136142" y="528828"/>
                </a:lnTo>
                <a:lnTo>
                  <a:pt x="1139190" y="530352"/>
                </a:lnTo>
                <a:lnTo>
                  <a:pt x="1421892" y="625602"/>
                </a:lnTo>
                <a:lnTo>
                  <a:pt x="1706118" y="690372"/>
                </a:lnTo>
                <a:lnTo>
                  <a:pt x="1988058" y="723900"/>
                </a:lnTo>
                <a:lnTo>
                  <a:pt x="1986534" y="723138"/>
                </a:lnTo>
                <a:lnTo>
                  <a:pt x="2082960" y="723138"/>
                </a:lnTo>
                <a:lnTo>
                  <a:pt x="1993392" y="698754"/>
                </a:lnTo>
                <a:lnTo>
                  <a:pt x="1992630" y="697992"/>
                </a:lnTo>
                <a:lnTo>
                  <a:pt x="1991106" y="697992"/>
                </a:lnTo>
                <a:lnTo>
                  <a:pt x="1711452" y="665226"/>
                </a:lnTo>
                <a:lnTo>
                  <a:pt x="1430274" y="601218"/>
                </a:lnTo>
                <a:lnTo>
                  <a:pt x="1154356" y="508254"/>
                </a:lnTo>
                <a:lnTo>
                  <a:pt x="1151382" y="508254"/>
                </a:lnTo>
                <a:lnTo>
                  <a:pt x="1147572" y="505968"/>
                </a:lnTo>
                <a:lnTo>
                  <a:pt x="1148607" y="505968"/>
                </a:lnTo>
                <a:lnTo>
                  <a:pt x="897026" y="298704"/>
                </a:lnTo>
                <a:lnTo>
                  <a:pt x="859536" y="298704"/>
                </a:lnTo>
                <a:lnTo>
                  <a:pt x="855978" y="297881"/>
                </a:lnTo>
                <a:close/>
              </a:path>
              <a:path w="3131820" h="891539">
                <a:moveTo>
                  <a:pt x="1147572" y="505968"/>
                </a:moveTo>
                <a:lnTo>
                  <a:pt x="1151382" y="508254"/>
                </a:lnTo>
                <a:lnTo>
                  <a:pt x="1149323" y="506558"/>
                </a:lnTo>
                <a:lnTo>
                  <a:pt x="1147572" y="505968"/>
                </a:lnTo>
                <a:close/>
              </a:path>
              <a:path w="3131820" h="891539">
                <a:moveTo>
                  <a:pt x="1149323" y="506558"/>
                </a:moveTo>
                <a:lnTo>
                  <a:pt x="1151382" y="508254"/>
                </a:lnTo>
                <a:lnTo>
                  <a:pt x="1154356" y="508254"/>
                </a:lnTo>
                <a:lnTo>
                  <a:pt x="1149323" y="506558"/>
                </a:lnTo>
                <a:close/>
              </a:path>
              <a:path w="3131820" h="891539">
                <a:moveTo>
                  <a:pt x="1148607" y="505968"/>
                </a:moveTo>
                <a:lnTo>
                  <a:pt x="1147572" y="505968"/>
                </a:lnTo>
                <a:lnTo>
                  <a:pt x="1149323" y="506558"/>
                </a:lnTo>
                <a:lnTo>
                  <a:pt x="1148607" y="505968"/>
                </a:lnTo>
                <a:close/>
              </a:path>
              <a:path w="3131820" h="891539">
                <a:moveTo>
                  <a:pt x="854202" y="296418"/>
                </a:moveTo>
                <a:lnTo>
                  <a:pt x="855978" y="297881"/>
                </a:lnTo>
                <a:lnTo>
                  <a:pt x="859536" y="298704"/>
                </a:lnTo>
                <a:lnTo>
                  <a:pt x="854202" y="296418"/>
                </a:lnTo>
                <a:close/>
              </a:path>
              <a:path w="3131820" h="891539">
                <a:moveTo>
                  <a:pt x="894252" y="296418"/>
                </a:moveTo>
                <a:lnTo>
                  <a:pt x="854202" y="296418"/>
                </a:lnTo>
                <a:lnTo>
                  <a:pt x="859536" y="298704"/>
                </a:lnTo>
                <a:lnTo>
                  <a:pt x="897026" y="298704"/>
                </a:lnTo>
                <a:lnTo>
                  <a:pt x="894252" y="296418"/>
                </a:lnTo>
                <a:close/>
              </a:path>
              <a:path w="3131820" h="891539">
                <a:moveTo>
                  <a:pt x="12954" y="0"/>
                </a:moveTo>
                <a:lnTo>
                  <a:pt x="5334" y="3048"/>
                </a:lnTo>
                <a:lnTo>
                  <a:pt x="3048" y="9906"/>
                </a:lnTo>
                <a:lnTo>
                  <a:pt x="0" y="16002"/>
                </a:lnTo>
                <a:lnTo>
                  <a:pt x="292608" y="144018"/>
                </a:lnTo>
                <a:lnTo>
                  <a:pt x="576072" y="233172"/>
                </a:lnTo>
                <a:lnTo>
                  <a:pt x="855978" y="297881"/>
                </a:lnTo>
                <a:lnTo>
                  <a:pt x="854202" y="296418"/>
                </a:lnTo>
                <a:lnTo>
                  <a:pt x="894252" y="296418"/>
                </a:lnTo>
                <a:lnTo>
                  <a:pt x="870204" y="276606"/>
                </a:lnTo>
                <a:lnTo>
                  <a:pt x="868680" y="275082"/>
                </a:lnTo>
                <a:lnTo>
                  <a:pt x="865632" y="273558"/>
                </a:lnTo>
                <a:lnTo>
                  <a:pt x="583692" y="208026"/>
                </a:lnTo>
                <a:lnTo>
                  <a:pt x="302514" y="120396"/>
                </a:lnTo>
                <a:lnTo>
                  <a:pt x="19812" y="3048"/>
                </a:lnTo>
                <a:lnTo>
                  <a:pt x="12954" y="0"/>
                </a:lnTo>
                <a:close/>
              </a:path>
            </a:pathLst>
          </a:custGeom>
          <a:solidFill>
            <a:srgbClr val="1B467B"/>
          </a:solidFill>
        </p:spPr>
        <p:txBody>
          <a:bodyPr wrap="square" lIns="0" tIns="0" rIns="0" bIns="0" rtlCol="0"/>
          <a:lstStyle/>
          <a:p>
            <a:endParaRPr/>
          </a:p>
        </p:txBody>
      </p:sp>
      <p:sp>
        <p:nvSpPr>
          <p:cNvPr id="40" name="object 40"/>
          <p:cNvSpPr txBox="1"/>
          <p:nvPr/>
        </p:nvSpPr>
        <p:spPr>
          <a:xfrm>
            <a:off x="2256524" y="916677"/>
            <a:ext cx="206375" cy="204660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$18</a:t>
            </a:r>
            <a:endParaRPr sz="900">
              <a:latin typeface="Calibri"/>
              <a:cs typeface="Calibri"/>
            </a:endParaRPr>
          </a:p>
          <a:p>
            <a:pPr marL="12700">
              <a:lnSpc>
                <a:spcPct val="100000"/>
              </a:lnSpc>
              <a:spcBef>
                <a:spcPts val="575"/>
              </a:spcBef>
            </a:pPr>
            <a:r>
              <a:rPr sz="900" spc="10" dirty="0">
                <a:latin typeface="Calibri"/>
                <a:cs typeface="Calibri"/>
              </a:rPr>
              <a:t>$16</a:t>
            </a:r>
            <a:endParaRPr sz="900">
              <a:latin typeface="Calibri"/>
              <a:cs typeface="Calibri"/>
            </a:endParaRPr>
          </a:p>
          <a:p>
            <a:pPr marL="12700">
              <a:lnSpc>
                <a:spcPct val="100000"/>
              </a:lnSpc>
              <a:spcBef>
                <a:spcPts val="570"/>
              </a:spcBef>
            </a:pPr>
            <a:r>
              <a:rPr sz="900" spc="10" dirty="0">
                <a:latin typeface="Calibri"/>
                <a:cs typeface="Calibri"/>
              </a:rPr>
              <a:t>$14</a:t>
            </a:r>
            <a:endParaRPr sz="900">
              <a:latin typeface="Calibri"/>
              <a:cs typeface="Calibri"/>
            </a:endParaRPr>
          </a:p>
          <a:p>
            <a:pPr marL="12700">
              <a:lnSpc>
                <a:spcPct val="100000"/>
              </a:lnSpc>
              <a:spcBef>
                <a:spcPts val="575"/>
              </a:spcBef>
            </a:pPr>
            <a:r>
              <a:rPr sz="900" spc="10" dirty="0">
                <a:latin typeface="Calibri"/>
                <a:cs typeface="Calibri"/>
              </a:rPr>
              <a:t>$12</a:t>
            </a:r>
            <a:endParaRPr sz="900">
              <a:latin typeface="Calibri"/>
              <a:cs typeface="Calibri"/>
            </a:endParaRPr>
          </a:p>
          <a:p>
            <a:pPr marL="12700">
              <a:lnSpc>
                <a:spcPct val="100000"/>
              </a:lnSpc>
              <a:spcBef>
                <a:spcPts val="565"/>
              </a:spcBef>
            </a:pPr>
            <a:r>
              <a:rPr sz="900" spc="10" dirty="0">
                <a:latin typeface="Calibri"/>
                <a:cs typeface="Calibri"/>
              </a:rPr>
              <a:t>$10</a:t>
            </a:r>
            <a:endParaRPr sz="900">
              <a:latin typeface="Calibri"/>
              <a:cs typeface="Calibri"/>
            </a:endParaRPr>
          </a:p>
          <a:p>
            <a:pPr marL="72390">
              <a:lnSpc>
                <a:spcPct val="100000"/>
              </a:lnSpc>
              <a:spcBef>
                <a:spcPts val="570"/>
              </a:spcBef>
            </a:pPr>
            <a:r>
              <a:rPr sz="900" spc="10" dirty="0">
                <a:latin typeface="Calibri"/>
                <a:cs typeface="Calibri"/>
              </a:rPr>
              <a:t>$8</a:t>
            </a:r>
            <a:endParaRPr sz="900">
              <a:latin typeface="Calibri"/>
              <a:cs typeface="Calibri"/>
            </a:endParaRPr>
          </a:p>
          <a:p>
            <a:pPr marL="72390">
              <a:lnSpc>
                <a:spcPct val="100000"/>
              </a:lnSpc>
              <a:spcBef>
                <a:spcPts val="565"/>
              </a:spcBef>
            </a:pPr>
            <a:r>
              <a:rPr sz="900" spc="10" dirty="0">
                <a:latin typeface="Calibri"/>
                <a:cs typeface="Calibri"/>
              </a:rPr>
              <a:t>$6</a:t>
            </a:r>
            <a:endParaRPr sz="900">
              <a:latin typeface="Calibri"/>
              <a:cs typeface="Calibri"/>
            </a:endParaRPr>
          </a:p>
          <a:p>
            <a:pPr marL="72390">
              <a:lnSpc>
                <a:spcPct val="100000"/>
              </a:lnSpc>
              <a:spcBef>
                <a:spcPts val="570"/>
              </a:spcBef>
            </a:pPr>
            <a:r>
              <a:rPr sz="900" spc="10" dirty="0">
                <a:latin typeface="Calibri"/>
                <a:cs typeface="Calibri"/>
              </a:rPr>
              <a:t>$4</a:t>
            </a:r>
            <a:endParaRPr sz="900">
              <a:latin typeface="Calibri"/>
              <a:cs typeface="Calibri"/>
            </a:endParaRPr>
          </a:p>
          <a:p>
            <a:pPr marL="72390">
              <a:lnSpc>
                <a:spcPct val="100000"/>
              </a:lnSpc>
              <a:spcBef>
                <a:spcPts val="570"/>
              </a:spcBef>
            </a:pPr>
            <a:r>
              <a:rPr sz="900" spc="10" dirty="0">
                <a:latin typeface="Calibri"/>
                <a:cs typeface="Calibri"/>
              </a:rPr>
              <a:t>$2</a:t>
            </a:r>
            <a:endParaRPr sz="900">
              <a:latin typeface="Calibri"/>
              <a:cs typeface="Calibri"/>
            </a:endParaRPr>
          </a:p>
          <a:p>
            <a:pPr marL="43180">
              <a:lnSpc>
                <a:spcPct val="100000"/>
              </a:lnSpc>
              <a:spcBef>
                <a:spcPts val="565"/>
              </a:spcBef>
            </a:pPr>
            <a:r>
              <a:rPr sz="900" spc="10" dirty="0">
                <a:latin typeface="Calibri"/>
                <a:cs typeface="Calibri"/>
              </a:rPr>
              <a:t>$‐</a:t>
            </a:r>
            <a:endParaRPr sz="900">
              <a:latin typeface="Calibri"/>
              <a:cs typeface="Calibri"/>
            </a:endParaRPr>
          </a:p>
        </p:txBody>
      </p:sp>
      <p:sp>
        <p:nvSpPr>
          <p:cNvPr id="41" name="object 41"/>
          <p:cNvSpPr txBox="1"/>
          <p:nvPr/>
        </p:nvSpPr>
        <p:spPr>
          <a:xfrm>
            <a:off x="1796275" y="1868419"/>
            <a:ext cx="404495"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Cost</a:t>
            </a:r>
            <a:r>
              <a:rPr sz="900" b="1" spc="-70" dirty="0">
                <a:latin typeface="Calibri"/>
                <a:cs typeface="Calibri"/>
              </a:rPr>
              <a:t> </a:t>
            </a:r>
            <a:r>
              <a:rPr sz="900" b="1" spc="10" dirty="0">
                <a:latin typeface="Calibri"/>
                <a:cs typeface="Calibri"/>
              </a:rPr>
              <a:t>($)</a:t>
            </a:r>
            <a:endParaRPr sz="900">
              <a:latin typeface="Calibri"/>
              <a:cs typeface="Calibri"/>
            </a:endParaRPr>
          </a:p>
        </p:txBody>
      </p:sp>
      <p:sp>
        <p:nvSpPr>
          <p:cNvPr id="42" name="object 42"/>
          <p:cNvSpPr txBox="1"/>
          <p:nvPr/>
        </p:nvSpPr>
        <p:spPr>
          <a:xfrm>
            <a:off x="2607809" y="2961124"/>
            <a:ext cx="3348990" cy="338455"/>
          </a:xfrm>
          <a:prstGeom prst="rect">
            <a:avLst/>
          </a:prstGeom>
        </p:spPr>
        <p:txBody>
          <a:bodyPr vert="horz" wrap="square" lIns="0" tIns="0" rIns="0" bIns="0" rtlCol="0">
            <a:spAutoFit/>
          </a:bodyPr>
          <a:lstStyle/>
          <a:p>
            <a:pPr algn="ctr">
              <a:lnSpc>
                <a:spcPct val="100000"/>
              </a:lnSpc>
            </a:pPr>
            <a:r>
              <a:rPr sz="900" spc="15" dirty="0">
                <a:latin typeface="Calibri"/>
                <a:cs typeface="Calibri"/>
              </a:rPr>
              <a:t>3‐10  3‐15  3‐20  3‐25  4‐10  4‐15  4‐20  4‐25  5‐10  5‐15  5‐20    </a:t>
            </a:r>
            <a:r>
              <a:rPr sz="900" spc="55" dirty="0">
                <a:latin typeface="Calibri"/>
                <a:cs typeface="Calibri"/>
              </a:rPr>
              <a:t> </a:t>
            </a:r>
            <a:r>
              <a:rPr sz="900" spc="15" dirty="0">
                <a:latin typeface="Calibri"/>
                <a:cs typeface="Calibri"/>
              </a:rPr>
              <a:t>5‐25</a:t>
            </a:r>
            <a:endParaRPr sz="900">
              <a:latin typeface="Calibri"/>
              <a:cs typeface="Calibri"/>
            </a:endParaRPr>
          </a:p>
          <a:p>
            <a:pPr algn="ctr">
              <a:lnSpc>
                <a:spcPct val="100000"/>
              </a:lnSpc>
              <a:spcBef>
                <a:spcPts val="345"/>
              </a:spcBef>
            </a:pPr>
            <a:r>
              <a:rPr sz="900" b="1" spc="15" dirty="0">
                <a:latin typeface="Calibri"/>
                <a:cs typeface="Calibri"/>
              </a:rPr>
              <a:t>Diameter‐# of</a:t>
            </a:r>
            <a:r>
              <a:rPr sz="900" b="1" spc="-75" dirty="0">
                <a:latin typeface="Calibri"/>
                <a:cs typeface="Calibri"/>
              </a:rPr>
              <a:t> </a:t>
            </a:r>
            <a:r>
              <a:rPr sz="900" b="1" spc="15" dirty="0">
                <a:latin typeface="Calibri"/>
                <a:cs typeface="Calibri"/>
              </a:rPr>
              <a:t>Trays</a:t>
            </a:r>
            <a:endParaRPr sz="900">
              <a:latin typeface="Calibri"/>
              <a:cs typeface="Calibri"/>
            </a:endParaRPr>
          </a:p>
        </p:txBody>
      </p:sp>
      <p:sp>
        <p:nvSpPr>
          <p:cNvPr id="43" name="object 43"/>
          <p:cNvSpPr/>
          <p:nvPr/>
        </p:nvSpPr>
        <p:spPr>
          <a:xfrm>
            <a:off x="1637538" y="859536"/>
            <a:ext cx="4472305" cy="2581910"/>
          </a:xfrm>
          <a:custGeom>
            <a:avLst/>
            <a:gdLst/>
            <a:ahLst/>
            <a:cxnLst/>
            <a:rect l="l" t="t" r="r" b="b"/>
            <a:pathLst>
              <a:path w="4472305" h="2581910">
                <a:moveTo>
                  <a:pt x="4470654" y="0"/>
                </a:moveTo>
                <a:lnTo>
                  <a:pt x="1524" y="0"/>
                </a:lnTo>
                <a:lnTo>
                  <a:pt x="0" y="2286"/>
                </a:lnTo>
                <a:lnTo>
                  <a:pt x="0" y="2580132"/>
                </a:lnTo>
                <a:lnTo>
                  <a:pt x="1524" y="2581656"/>
                </a:lnTo>
                <a:lnTo>
                  <a:pt x="4470654" y="2581656"/>
                </a:lnTo>
                <a:lnTo>
                  <a:pt x="4472178" y="2580132"/>
                </a:lnTo>
                <a:lnTo>
                  <a:pt x="4472178" y="2577846"/>
                </a:lnTo>
                <a:lnTo>
                  <a:pt x="8382" y="2577846"/>
                </a:lnTo>
                <a:lnTo>
                  <a:pt x="3810" y="2573274"/>
                </a:lnTo>
                <a:lnTo>
                  <a:pt x="8382" y="2573274"/>
                </a:lnTo>
                <a:lnTo>
                  <a:pt x="8382" y="9144"/>
                </a:lnTo>
                <a:lnTo>
                  <a:pt x="3810" y="9144"/>
                </a:lnTo>
                <a:lnTo>
                  <a:pt x="8382" y="4572"/>
                </a:lnTo>
                <a:lnTo>
                  <a:pt x="4472178" y="4572"/>
                </a:lnTo>
                <a:lnTo>
                  <a:pt x="4472178" y="2286"/>
                </a:lnTo>
                <a:lnTo>
                  <a:pt x="4470654" y="0"/>
                </a:lnTo>
                <a:close/>
              </a:path>
              <a:path w="4472305" h="2581910">
                <a:moveTo>
                  <a:pt x="8382" y="2573274"/>
                </a:moveTo>
                <a:lnTo>
                  <a:pt x="3810" y="2573274"/>
                </a:lnTo>
                <a:lnTo>
                  <a:pt x="8382" y="2577846"/>
                </a:lnTo>
                <a:lnTo>
                  <a:pt x="8382" y="2573274"/>
                </a:lnTo>
                <a:close/>
              </a:path>
              <a:path w="4472305" h="2581910">
                <a:moveTo>
                  <a:pt x="4463796" y="2573274"/>
                </a:moveTo>
                <a:lnTo>
                  <a:pt x="8382" y="2573274"/>
                </a:lnTo>
                <a:lnTo>
                  <a:pt x="8382" y="2577846"/>
                </a:lnTo>
                <a:lnTo>
                  <a:pt x="4463796" y="2577846"/>
                </a:lnTo>
                <a:lnTo>
                  <a:pt x="4463796" y="2573274"/>
                </a:lnTo>
                <a:close/>
              </a:path>
              <a:path w="4472305" h="2581910">
                <a:moveTo>
                  <a:pt x="4463796" y="4572"/>
                </a:moveTo>
                <a:lnTo>
                  <a:pt x="4463796" y="2577846"/>
                </a:lnTo>
                <a:lnTo>
                  <a:pt x="4467606" y="2573274"/>
                </a:lnTo>
                <a:lnTo>
                  <a:pt x="4472178" y="2573274"/>
                </a:lnTo>
                <a:lnTo>
                  <a:pt x="4472178" y="9144"/>
                </a:lnTo>
                <a:lnTo>
                  <a:pt x="4467606" y="9144"/>
                </a:lnTo>
                <a:lnTo>
                  <a:pt x="4463796" y="4572"/>
                </a:lnTo>
                <a:close/>
              </a:path>
              <a:path w="4472305" h="2581910">
                <a:moveTo>
                  <a:pt x="4472178" y="2573274"/>
                </a:moveTo>
                <a:lnTo>
                  <a:pt x="4467606" y="2573274"/>
                </a:lnTo>
                <a:lnTo>
                  <a:pt x="4463796" y="2577846"/>
                </a:lnTo>
                <a:lnTo>
                  <a:pt x="4472178" y="2577846"/>
                </a:lnTo>
                <a:lnTo>
                  <a:pt x="4472178" y="2573274"/>
                </a:lnTo>
                <a:close/>
              </a:path>
              <a:path w="4472305" h="2581910">
                <a:moveTo>
                  <a:pt x="8382" y="4572"/>
                </a:moveTo>
                <a:lnTo>
                  <a:pt x="3810" y="9144"/>
                </a:lnTo>
                <a:lnTo>
                  <a:pt x="8382" y="9144"/>
                </a:lnTo>
                <a:lnTo>
                  <a:pt x="8382" y="4572"/>
                </a:lnTo>
                <a:close/>
              </a:path>
              <a:path w="4472305" h="2581910">
                <a:moveTo>
                  <a:pt x="4463796" y="4572"/>
                </a:moveTo>
                <a:lnTo>
                  <a:pt x="8382" y="4572"/>
                </a:lnTo>
                <a:lnTo>
                  <a:pt x="8382" y="9144"/>
                </a:lnTo>
                <a:lnTo>
                  <a:pt x="4463796" y="9144"/>
                </a:lnTo>
                <a:lnTo>
                  <a:pt x="4463796" y="4572"/>
                </a:lnTo>
                <a:close/>
              </a:path>
              <a:path w="4472305" h="2581910">
                <a:moveTo>
                  <a:pt x="4472178" y="4572"/>
                </a:moveTo>
                <a:lnTo>
                  <a:pt x="4463796" y="4572"/>
                </a:lnTo>
                <a:lnTo>
                  <a:pt x="4467606" y="9144"/>
                </a:lnTo>
                <a:lnTo>
                  <a:pt x="4472178" y="9144"/>
                </a:lnTo>
                <a:lnTo>
                  <a:pt x="4472178" y="4572"/>
                </a:lnTo>
                <a:close/>
              </a:path>
            </a:pathLst>
          </a:custGeom>
          <a:solidFill>
            <a:srgbClr val="858585"/>
          </a:solidFill>
        </p:spPr>
        <p:txBody>
          <a:bodyPr wrap="square" lIns="0" tIns="0" rIns="0" bIns="0" rtlCol="0"/>
          <a:lstStyle/>
          <a:p>
            <a:endParaRPr/>
          </a:p>
        </p:txBody>
      </p:sp>
      <p:sp>
        <p:nvSpPr>
          <p:cNvPr id="44" name="object 44"/>
          <p:cNvSpPr/>
          <p:nvPr/>
        </p:nvSpPr>
        <p:spPr>
          <a:xfrm>
            <a:off x="2831592" y="7281291"/>
            <a:ext cx="3086100" cy="0"/>
          </a:xfrm>
          <a:custGeom>
            <a:avLst/>
            <a:gdLst/>
            <a:ahLst/>
            <a:cxnLst/>
            <a:rect l="l" t="t" r="r" b="b"/>
            <a:pathLst>
              <a:path w="3086100">
                <a:moveTo>
                  <a:pt x="0" y="0"/>
                </a:moveTo>
                <a:lnTo>
                  <a:pt x="3086100" y="0"/>
                </a:lnTo>
              </a:path>
            </a:pathLst>
          </a:custGeom>
          <a:ln w="8381">
            <a:solidFill>
              <a:srgbClr val="858585"/>
            </a:solidFill>
          </a:ln>
        </p:spPr>
        <p:txBody>
          <a:bodyPr wrap="square" lIns="0" tIns="0" rIns="0" bIns="0" rtlCol="0"/>
          <a:lstStyle/>
          <a:p>
            <a:endParaRPr/>
          </a:p>
        </p:txBody>
      </p:sp>
      <p:sp>
        <p:nvSpPr>
          <p:cNvPr id="45" name="object 45"/>
          <p:cNvSpPr/>
          <p:nvPr/>
        </p:nvSpPr>
        <p:spPr>
          <a:xfrm>
            <a:off x="2831592" y="7092695"/>
            <a:ext cx="3086100" cy="0"/>
          </a:xfrm>
          <a:custGeom>
            <a:avLst/>
            <a:gdLst/>
            <a:ahLst/>
            <a:cxnLst/>
            <a:rect l="l" t="t" r="r" b="b"/>
            <a:pathLst>
              <a:path w="3086100">
                <a:moveTo>
                  <a:pt x="0" y="0"/>
                </a:moveTo>
                <a:lnTo>
                  <a:pt x="3086100" y="0"/>
                </a:lnTo>
              </a:path>
            </a:pathLst>
          </a:custGeom>
          <a:ln w="9143">
            <a:solidFill>
              <a:srgbClr val="858585"/>
            </a:solidFill>
          </a:ln>
        </p:spPr>
        <p:txBody>
          <a:bodyPr wrap="square" lIns="0" tIns="0" rIns="0" bIns="0" rtlCol="0"/>
          <a:lstStyle/>
          <a:p>
            <a:endParaRPr/>
          </a:p>
        </p:txBody>
      </p:sp>
      <p:sp>
        <p:nvSpPr>
          <p:cNvPr id="46" name="object 46"/>
          <p:cNvSpPr/>
          <p:nvPr/>
        </p:nvSpPr>
        <p:spPr>
          <a:xfrm>
            <a:off x="2831592" y="6904101"/>
            <a:ext cx="3086100" cy="0"/>
          </a:xfrm>
          <a:custGeom>
            <a:avLst/>
            <a:gdLst/>
            <a:ahLst/>
            <a:cxnLst/>
            <a:rect l="l" t="t" r="r" b="b"/>
            <a:pathLst>
              <a:path w="3086100">
                <a:moveTo>
                  <a:pt x="0" y="0"/>
                </a:moveTo>
                <a:lnTo>
                  <a:pt x="3086100" y="0"/>
                </a:lnTo>
              </a:path>
            </a:pathLst>
          </a:custGeom>
          <a:ln w="8381">
            <a:solidFill>
              <a:srgbClr val="858585"/>
            </a:solidFill>
          </a:ln>
        </p:spPr>
        <p:txBody>
          <a:bodyPr wrap="square" lIns="0" tIns="0" rIns="0" bIns="0" rtlCol="0"/>
          <a:lstStyle/>
          <a:p>
            <a:endParaRPr/>
          </a:p>
        </p:txBody>
      </p:sp>
      <p:sp>
        <p:nvSpPr>
          <p:cNvPr id="47" name="object 47"/>
          <p:cNvSpPr/>
          <p:nvPr/>
        </p:nvSpPr>
        <p:spPr>
          <a:xfrm>
            <a:off x="2831592" y="6715125"/>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48" name="object 48"/>
          <p:cNvSpPr/>
          <p:nvPr/>
        </p:nvSpPr>
        <p:spPr>
          <a:xfrm>
            <a:off x="2831592" y="6526910"/>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49" name="object 49"/>
          <p:cNvSpPr/>
          <p:nvPr/>
        </p:nvSpPr>
        <p:spPr>
          <a:xfrm>
            <a:off x="2831592" y="6336410"/>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50" name="object 50"/>
          <p:cNvSpPr/>
          <p:nvPr/>
        </p:nvSpPr>
        <p:spPr>
          <a:xfrm>
            <a:off x="2831592" y="6147815"/>
            <a:ext cx="3086100" cy="0"/>
          </a:xfrm>
          <a:custGeom>
            <a:avLst/>
            <a:gdLst/>
            <a:ahLst/>
            <a:cxnLst/>
            <a:rect l="l" t="t" r="r" b="b"/>
            <a:pathLst>
              <a:path w="3086100">
                <a:moveTo>
                  <a:pt x="0" y="0"/>
                </a:moveTo>
                <a:lnTo>
                  <a:pt x="3086100" y="0"/>
                </a:lnTo>
              </a:path>
            </a:pathLst>
          </a:custGeom>
          <a:ln w="9144">
            <a:solidFill>
              <a:srgbClr val="858585"/>
            </a:solidFill>
          </a:ln>
        </p:spPr>
        <p:txBody>
          <a:bodyPr wrap="square" lIns="0" tIns="0" rIns="0" bIns="0" rtlCol="0"/>
          <a:lstStyle/>
          <a:p>
            <a:endParaRPr/>
          </a:p>
        </p:txBody>
      </p:sp>
      <p:sp>
        <p:nvSpPr>
          <p:cNvPr id="51" name="object 51"/>
          <p:cNvSpPr/>
          <p:nvPr/>
        </p:nvSpPr>
        <p:spPr>
          <a:xfrm>
            <a:off x="2831592" y="5959221"/>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52" name="object 52"/>
          <p:cNvSpPr/>
          <p:nvPr/>
        </p:nvSpPr>
        <p:spPr>
          <a:xfrm>
            <a:off x="2831592" y="5770245"/>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53" name="object 53"/>
          <p:cNvSpPr/>
          <p:nvPr/>
        </p:nvSpPr>
        <p:spPr>
          <a:xfrm>
            <a:off x="2831592" y="5582030"/>
            <a:ext cx="3086100" cy="0"/>
          </a:xfrm>
          <a:custGeom>
            <a:avLst/>
            <a:gdLst/>
            <a:ahLst/>
            <a:cxnLst/>
            <a:rect l="l" t="t" r="r" b="b"/>
            <a:pathLst>
              <a:path w="3086100">
                <a:moveTo>
                  <a:pt x="0" y="0"/>
                </a:moveTo>
                <a:lnTo>
                  <a:pt x="3086100" y="0"/>
                </a:lnTo>
              </a:path>
            </a:pathLst>
          </a:custGeom>
          <a:ln w="8382">
            <a:solidFill>
              <a:srgbClr val="858585"/>
            </a:solidFill>
          </a:ln>
        </p:spPr>
        <p:txBody>
          <a:bodyPr wrap="square" lIns="0" tIns="0" rIns="0" bIns="0" rtlCol="0"/>
          <a:lstStyle/>
          <a:p>
            <a:endParaRPr/>
          </a:p>
        </p:txBody>
      </p:sp>
      <p:sp>
        <p:nvSpPr>
          <p:cNvPr id="54" name="object 54"/>
          <p:cNvSpPr/>
          <p:nvPr/>
        </p:nvSpPr>
        <p:spPr>
          <a:xfrm>
            <a:off x="2831973" y="5581650"/>
            <a:ext cx="0" cy="1889760"/>
          </a:xfrm>
          <a:custGeom>
            <a:avLst/>
            <a:gdLst/>
            <a:ahLst/>
            <a:cxnLst/>
            <a:rect l="l" t="t" r="r" b="b"/>
            <a:pathLst>
              <a:path h="1889759">
                <a:moveTo>
                  <a:pt x="0" y="0"/>
                </a:moveTo>
                <a:lnTo>
                  <a:pt x="0" y="1889760"/>
                </a:lnTo>
              </a:path>
            </a:pathLst>
          </a:custGeom>
          <a:ln w="8381">
            <a:solidFill>
              <a:srgbClr val="858585"/>
            </a:solidFill>
          </a:ln>
        </p:spPr>
        <p:txBody>
          <a:bodyPr wrap="square" lIns="0" tIns="0" rIns="0" bIns="0" rtlCol="0"/>
          <a:lstStyle/>
          <a:p>
            <a:endParaRPr/>
          </a:p>
        </p:txBody>
      </p:sp>
      <p:sp>
        <p:nvSpPr>
          <p:cNvPr id="55" name="object 55"/>
          <p:cNvSpPr/>
          <p:nvPr/>
        </p:nvSpPr>
        <p:spPr>
          <a:xfrm>
            <a:off x="2794254" y="7471409"/>
            <a:ext cx="37465" cy="0"/>
          </a:xfrm>
          <a:custGeom>
            <a:avLst/>
            <a:gdLst/>
            <a:ahLst/>
            <a:cxnLst/>
            <a:rect l="l" t="t" r="r" b="b"/>
            <a:pathLst>
              <a:path w="37464">
                <a:moveTo>
                  <a:pt x="0" y="0"/>
                </a:moveTo>
                <a:lnTo>
                  <a:pt x="37337" y="0"/>
                </a:lnTo>
              </a:path>
            </a:pathLst>
          </a:custGeom>
          <a:ln w="9143">
            <a:solidFill>
              <a:srgbClr val="858585"/>
            </a:solidFill>
          </a:ln>
        </p:spPr>
        <p:txBody>
          <a:bodyPr wrap="square" lIns="0" tIns="0" rIns="0" bIns="0" rtlCol="0"/>
          <a:lstStyle/>
          <a:p>
            <a:endParaRPr/>
          </a:p>
        </p:txBody>
      </p:sp>
      <p:sp>
        <p:nvSpPr>
          <p:cNvPr id="56" name="object 56"/>
          <p:cNvSpPr/>
          <p:nvPr/>
        </p:nvSpPr>
        <p:spPr>
          <a:xfrm>
            <a:off x="2794254" y="7281291"/>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57" name="object 57"/>
          <p:cNvSpPr/>
          <p:nvPr/>
        </p:nvSpPr>
        <p:spPr>
          <a:xfrm>
            <a:off x="2794254" y="7092695"/>
            <a:ext cx="37465" cy="0"/>
          </a:xfrm>
          <a:custGeom>
            <a:avLst/>
            <a:gdLst/>
            <a:ahLst/>
            <a:cxnLst/>
            <a:rect l="l" t="t" r="r" b="b"/>
            <a:pathLst>
              <a:path w="37464">
                <a:moveTo>
                  <a:pt x="0" y="0"/>
                </a:moveTo>
                <a:lnTo>
                  <a:pt x="37337" y="0"/>
                </a:lnTo>
              </a:path>
            </a:pathLst>
          </a:custGeom>
          <a:ln w="9143">
            <a:solidFill>
              <a:srgbClr val="858585"/>
            </a:solidFill>
          </a:ln>
        </p:spPr>
        <p:txBody>
          <a:bodyPr wrap="square" lIns="0" tIns="0" rIns="0" bIns="0" rtlCol="0"/>
          <a:lstStyle/>
          <a:p>
            <a:endParaRPr/>
          </a:p>
        </p:txBody>
      </p:sp>
      <p:sp>
        <p:nvSpPr>
          <p:cNvPr id="58" name="object 58"/>
          <p:cNvSpPr/>
          <p:nvPr/>
        </p:nvSpPr>
        <p:spPr>
          <a:xfrm>
            <a:off x="2794254" y="6904101"/>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59" name="object 59"/>
          <p:cNvSpPr/>
          <p:nvPr/>
        </p:nvSpPr>
        <p:spPr>
          <a:xfrm>
            <a:off x="2794254" y="671512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60" name="object 60"/>
          <p:cNvSpPr/>
          <p:nvPr/>
        </p:nvSpPr>
        <p:spPr>
          <a:xfrm>
            <a:off x="2794254" y="6526910"/>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61" name="object 61"/>
          <p:cNvSpPr/>
          <p:nvPr/>
        </p:nvSpPr>
        <p:spPr>
          <a:xfrm>
            <a:off x="2794254" y="6336410"/>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62" name="object 62"/>
          <p:cNvSpPr/>
          <p:nvPr/>
        </p:nvSpPr>
        <p:spPr>
          <a:xfrm>
            <a:off x="2794254" y="6147815"/>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63" name="object 63"/>
          <p:cNvSpPr/>
          <p:nvPr/>
        </p:nvSpPr>
        <p:spPr>
          <a:xfrm>
            <a:off x="2794254" y="5959221"/>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64" name="object 64"/>
          <p:cNvSpPr/>
          <p:nvPr/>
        </p:nvSpPr>
        <p:spPr>
          <a:xfrm>
            <a:off x="2794254" y="577024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65" name="object 65"/>
          <p:cNvSpPr/>
          <p:nvPr/>
        </p:nvSpPr>
        <p:spPr>
          <a:xfrm>
            <a:off x="2794254" y="5582030"/>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66" name="object 66"/>
          <p:cNvSpPr/>
          <p:nvPr/>
        </p:nvSpPr>
        <p:spPr>
          <a:xfrm>
            <a:off x="2831592" y="7471409"/>
            <a:ext cx="3086100" cy="0"/>
          </a:xfrm>
          <a:custGeom>
            <a:avLst/>
            <a:gdLst/>
            <a:ahLst/>
            <a:cxnLst/>
            <a:rect l="l" t="t" r="r" b="b"/>
            <a:pathLst>
              <a:path w="3086100">
                <a:moveTo>
                  <a:pt x="0" y="0"/>
                </a:moveTo>
                <a:lnTo>
                  <a:pt x="3086100" y="0"/>
                </a:lnTo>
              </a:path>
            </a:pathLst>
          </a:custGeom>
          <a:ln w="9143">
            <a:solidFill>
              <a:srgbClr val="858585"/>
            </a:solidFill>
          </a:ln>
        </p:spPr>
        <p:txBody>
          <a:bodyPr wrap="square" lIns="0" tIns="0" rIns="0" bIns="0" rtlCol="0"/>
          <a:lstStyle/>
          <a:p>
            <a:endParaRPr/>
          </a:p>
        </p:txBody>
      </p:sp>
      <p:sp>
        <p:nvSpPr>
          <p:cNvPr id="67" name="object 67"/>
          <p:cNvSpPr/>
          <p:nvPr/>
        </p:nvSpPr>
        <p:spPr>
          <a:xfrm>
            <a:off x="2899410" y="5779770"/>
            <a:ext cx="2952750" cy="845185"/>
          </a:xfrm>
          <a:custGeom>
            <a:avLst/>
            <a:gdLst/>
            <a:ahLst/>
            <a:cxnLst/>
            <a:rect l="l" t="t" r="r" b="b"/>
            <a:pathLst>
              <a:path w="2952750" h="845184">
                <a:moveTo>
                  <a:pt x="8381" y="0"/>
                </a:moveTo>
                <a:lnTo>
                  <a:pt x="2285" y="4572"/>
                </a:lnTo>
                <a:lnTo>
                  <a:pt x="1523" y="12192"/>
                </a:lnTo>
                <a:lnTo>
                  <a:pt x="0" y="19050"/>
                </a:lnTo>
                <a:lnTo>
                  <a:pt x="5333" y="25146"/>
                </a:lnTo>
                <a:lnTo>
                  <a:pt x="12191" y="26670"/>
                </a:lnTo>
                <a:lnTo>
                  <a:pt x="174497" y="48006"/>
                </a:lnTo>
                <a:lnTo>
                  <a:pt x="336803" y="86106"/>
                </a:lnTo>
                <a:lnTo>
                  <a:pt x="499109" y="117348"/>
                </a:lnTo>
                <a:lnTo>
                  <a:pt x="660653" y="161544"/>
                </a:lnTo>
                <a:lnTo>
                  <a:pt x="820673" y="227076"/>
                </a:lnTo>
                <a:lnTo>
                  <a:pt x="821435" y="227076"/>
                </a:lnTo>
                <a:lnTo>
                  <a:pt x="822197" y="227838"/>
                </a:lnTo>
                <a:lnTo>
                  <a:pt x="822959" y="227838"/>
                </a:lnTo>
                <a:lnTo>
                  <a:pt x="986789" y="260604"/>
                </a:lnTo>
                <a:lnTo>
                  <a:pt x="1148333" y="297942"/>
                </a:lnTo>
                <a:lnTo>
                  <a:pt x="1309877" y="347472"/>
                </a:lnTo>
                <a:lnTo>
                  <a:pt x="1472183" y="390144"/>
                </a:lnTo>
                <a:lnTo>
                  <a:pt x="1635252" y="440436"/>
                </a:lnTo>
                <a:lnTo>
                  <a:pt x="1796795" y="494538"/>
                </a:lnTo>
                <a:lnTo>
                  <a:pt x="2120646" y="614934"/>
                </a:lnTo>
                <a:lnTo>
                  <a:pt x="2284476" y="669036"/>
                </a:lnTo>
                <a:lnTo>
                  <a:pt x="2446020" y="734568"/>
                </a:lnTo>
                <a:lnTo>
                  <a:pt x="2609088" y="778002"/>
                </a:lnTo>
                <a:lnTo>
                  <a:pt x="2772156" y="806958"/>
                </a:lnTo>
                <a:lnTo>
                  <a:pt x="2942082" y="845058"/>
                </a:lnTo>
                <a:lnTo>
                  <a:pt x="2948940" y="841248"/>
                </a:lnTo>
                <a:lnTo>
                  <a:pt x="2951226" y="834390"/>
                </a:lnTo>
                <a:lnTo>
                  <a:pt x="2952750" y="826770"/>
                </a:lnTo>
                <a:lnTo>
                  <a:pt x="2948178" y="819912"/>
                </a:lnTo>
                <a:lnTo>
                  <a:pt x="2776728" y="781050"/>
                </a:lnTo>
                <a:lnTo>
                  <a:pt x="2615946" y="752856"/>
                </a:lnTo>
                <a:lnTo>
                  <a:pt x="2455164" y="710946"/>
                </a:lnTo>
                <a:lnTo>
                  <a:pt x="2292858" y="644652"/>
                </a:lnTo>
                <a:lnTo>
                  <a:pt x="2129790" y="590550"/>
                </a:lnTo>
                <a:lnTo>
                  <a:pt x="1805177" y="470154"/>
                </a:lnTo>
                <a:lnTo>
                  <a:pt x="1642871" y="416052"/>
                </a:lnTo>
                <a:lnTo>
                  <a:pt x="1479042" y="365760"/>
                </a:lnTo>
                <a:lnTo>
                  <a:pt x="1317498" y="323088"/>
                </a:lnTo>
                <a:lnTo>
                  <a:pt x="1154430" y="272796"/>
                </a:lnTo>
                <a:lnTo>
                  <a:pt x="992123" y="235458"/>
                </a:lnTo>
                <a:lnTo>
                  <a:pt x="832104" y="203454"/>
                </a:lnTo>
                <a:lnTo>
                  <a:pt x="830579" y="203454"/>
                </a:lnTo>
                <a:lnTo>
                  <a:pt x="828294" y="202692"/>
                </a:lnTo>
                <a:lnTo>
                  <a:pt x="828705" y="202692"/>
                </a:lnTo>
                <a:lnTo>
                  <a:pt x="667511" y="137160"/>
                </a:lnTo>
                <a:lnTo>
                  <a:pt x="504443" y="92202"/>
                </a:lnTo>
                <a:lnTo>
                  <a:pt x="342899" y="60960"/>
                </a:lnTo>
                <a:lnTo>
                  <a:pt x="177545" y="22098"/>
                </a:lnTo>
                <a:lnTo>
                  <a:pt x="16001" y="762"/>
                </a:lnTo>
                <a:lnTo>
                  <a:pt x="8381" y="0"/>
                </a:lnTo>
                <a:close/>
              </a:path>
              <a:path w="2952750" h="845184">
                <a:moveTo>
                  <a:pt x="828294" y="202692"/>
                </a:moveTo>
                <a:lnTo>
                  <a:pt x="830579" y="203454"/>
                </a:lnTo>
                <a:lnTo>
                  <a:pt x="829104" y="202854"/>
                </a:lnTo>
                <a:lnTo>
                  <a:pt x="828294" y="202692"/>
                </a:lnTo>
                <a:close/>
              </a:path>
              <a:path w="2952750" h="845184">
                <a:moveTo>
                  <a:pt x="829104" y="202854"/>
                </a:moveTo>
                <a:lnTo>
                  <a:pt x="830579" y="203454"/>
                </a:lnTo>
                <a:lnTo>
                  <a:pt x="832104" y="203454"/>
                </a:lnTo>
                <a:lnTo>
                  <a:pt x="829104" y="202854"/>
                </a:lnTo>
                <a:close/>
              </a:path>
              <a:path w="2952750" h="845184">
                <a:moveTo>
                  <a:pt x="828705" y="202692"/>
                </a:moveTo>
                <a:lnTo>
                  <a:pt x="828294" y="202692"/>
                </a:lnTo>
                <a:lnTo>
                  <a:pt x="829104" y="202854"/>
                </a:lnTo>
                <a:lnTo>
                  <a:pt x="828705" y="202692"/>
                </a:lnTo>
                <a:close/>
              </a:path>
            </a:pathLst>
          </a:custGeom>
          <a:solidFill>
            <a:srgbClr val="1B467B"/>
          </a:solidFill>
        </p:spPr>
        <p:txBody>
          <a:bodyPr wrap="square" lIns="0" tIns="0" rIns="0" bIns="0" rtlCol="0"/>
          <a:lstStyle/>
          <a:p>
            <a:endParaRPr/>
          </a:p>
        </p:txBody>
      </p:sp>
      <p:sp>
        <p:nvSpPr>
          <p:cNvPr id="68" name="object 68"/>
          <p:cNvSpPr txBox="1"/>
          <p:nvPr/>
        </p:nvSpPr>
        <p:spPr>
          <a:xfrm>
            <a:off x="2440936" y="6635483"/>
            <a:ext cx="267970" cy="913130"/>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25" dirty="0">
                <a:latin typeface="Calibri"/>
                <a:cs typeface="Calibri"/>
              </a:rPr>
              <a:t>2</a:t>
            </a:r>
            <a:r>
              <a:rPr sz="900" spc="15" dirty="0">
                <a:latin typeface="Calibri"/>
                <a:cs typeface="Calibri"/>
              </a:rPr>
              <a:t>0</a:t>
            </a:r>
            <a:endParaRPr sz="900">
              <a:latin typeface="Calibri"/>
              <a:cs typeface="Calibri"/>
            </a:endParaRPr>
          </a:p>
          <a:p>
            <a:pPr marL="12700">
              <a:lnSpc>
                <a:spcPct val="100000"/>
              </a:lnSpc>
              <a:spcBef>
                <a:spcPts val="405"/>
              </a:spcBef>
            </a:pPr>
            <a:r>
              <a:rPr sz="900" spc="10" dirty="0">
                <a:latin typeface="Calibri"/>
                <a:cs typeface="Calibri"/>
              </a:rPr>
              <a:t>$1</a:t>
            </a:r>
            <a:r>
              <a:rPr sz="900" spc="25" dirty="0">
                <a:latin typeface="Calibri"/>
                <a:cs typeface="Calibri"/>
              </a:rPr>
              <a:t>1</a:t>
            </a:r>
            <a:r>
              <a:rPr sz="900" spc="15" dirty="0">
                <a:latin typeface="Calibri"/>
                <a:cs typeface="Calibri"/>
              </a:rPr>
              <a:t>5</a:t>
            </a:r>
            <a:endParaRPr sz="900">
              <a:latin typeface="Calibri"/>
              <a:cs typeface="Calibri"/>
            </a:endParaRPr>
          </a:p>
          <a:p>
            <a:pPr marL="12700">
              <a:lnSpc>
                <a:spcPct val="100000"/>
              </a:lnSpc>
              <a:spcBef>
                <a:spcPts val="405"/>
              </a:spcBef>
            </a:pPr>
            <a:r>
              <a:rPr sz="900" spc="10" dirty="0">
                <a:latin typeface="Calibri"/>
                <a:cs typeface="Calibri"/>
              </a:rPr>
              <a:t>$1</a:t>
            </a:r>
            <a:r>
              <a:rPr sz="900" spc="25" dirty="0">
                <a:latin typeface="Calibri"/>
                <a:cs typeface="Calibri"/>
              </a:rPr>
              <a:t>1</a:t>
            </a:r>
            <a:r>
              <a:rPr sz="900" spc="15" dirty="0">
                <a:latin typeface="Calibri"/>
                <a:cs typeface="Calibri"/>
              </a:rPr>
              <a:t>0</a:t>
            </a:r>
            <a:endParaRPr sz="900">
              <a:latin typeface="Calibri"/>
              <a:cs typeface="Calibri"/>
            </a:endParaRPr>
          </a:p>
          <a:p>
            <a:pPr marL="12700">
              <a:lnSpc>
                <a:spcPct val="100000"/>
              </a:lnSpc>
              <a:spcBef>
                <a:spcPts val="405"/>
              </a:spcBef>
            </a:pPr>
            <a:r>
              <a:rPr sz="900" spc="10" dirty="0">
                <a:latin typeface="Calibri"/>
                <a:cs typeface="Calibri"/>
              </a:rPr>
              <a:t>$1</a:t>
            </a:r>
            <a:r>
              <a:rPr sz="900" spc="25" dirty="0">
                <a:latin typeface="Calibri"/>
                <a:cs typeface="Calibri"/>
              </a:rPr>
              <a:t>0</a:t>
            </a:r>
            <a:r>
              <a:rPr sz="900" spc="15" dirty="0">
                <a:latin typeface="Calibri"/>
                <a:cs typeface="Calibri"/>
              </a:rPr>
              <a:t>5</a:t>
            </a:r>
            <a:endParaRPr sz="900">
              <a:latin typeface="Calibri"/>
              <a:cs typeface="Calibri"/>
            </a:endParaRPr>
          </a:p>
          <a:p>
            <a:pPr marL="12700">
              <a:lnSpc>
                <a:spcPct val="100000"/>
              </a:lnSpc>
              <a:spcBef>
                <a:spcPts val="405"/>
              </a:spcBef>
            </a:pPr>
            <a:r>
              <a:rPr sz="900" spc="10" dirty="0">
                <a:latin typeface="Calibri"/>
                <a:cs typeface="Calibri"/>
              </a:rPr>
              <a:t>$1</a:t>
            </a:r>
            <a:r>
              <a:rPr sz="900" spc="25" dirty="0">
                <a:latin typeface="Calibri"/>
                <a:cs typeface="Calibri"/>
              </a:rPr>
              <a:t>0</a:t>
            </a:r>
            <a:r>
              <a:rPr sz="900" spc="15" dirty="0">
                <a:latin typeface="Calibri"/>
                <a:cs typeface="Calibri"/>
              </a:rPr>
              <a:t>0</a:t>
            </a:r>
            <a:endParaRPr sz="900">
              <a:latin typeface="Calibri"/>
              <a:cs typeface="Calibri"/>
            </a:endParaRPr>
          </a:p>
        </p:txBody>
      </p:sp>
      <p:sp>
        <p:nvSpPr>
          <p:cNvPr id="69" name="object 69"/>
          <p:cNvSpPr txBox="1"/>
          <p:nvPr/>
        </p:nvSpPr>
        <p:spPr>
          <a:xfrm>
            <a:off x="2440936" y="5226279"/>
            <a:ext cx="2620645" cy="1188085"/>
          </a:xfrm>
          <a:prstGeom prst="rect">
            <a:avLst/>
          </a:prstGeom>
        </p:spPr>
        <p:txBody>
          <a:bodyPr vert="horz" wrap="square" lIns="0" tIns="0" rIns="0" bIns="0" rtlCol="0">
            <a:spAutoFit/>
          </a:bodyPr>
          <a:lstStyle/>
          <a:p>
            <a:pPr marL="283210">
              <a:lnSpc>
                <a:spcPct val="100000"/>
              </a:lnSpc>
            </a:pPr>
            <a:r>
              <a:rPr sz="950" b="1" spc="-10" dirty="0">
                <a:latin typeface="Arial"/>
                <a:cs typeface="Arial"/>
              </a:rPr>
              <a:t>Figure 17: Economies of Scale in Towers</a:t>
            </a:r>
            <a:endParaRPr sz="950">
              <a:latin typeface="Arial"/>
              <a:cs typeface="Arial"/>
            </a:endParaRPr>
          </a:p>
          <a:p>
            <a:pPr>
              <a:lnSpc>
                <a:spcPct val="100000"/>
              </a:lnSpc>
              <a:spcBef>
                <a:spcPts val="50"/>
              </a:spcBef>
            </a:pPr>
            <a:endParaRPr sz="850">
              <a:latin typeface="Times New Roman"/>
              <a:cs typeface="Times New Roman"/>
            </a:endParaRPr>
          </a:p>
          <a:p>
            <a:pPr marL="12700">
              <a:lnSpc>
                <a:spcPct val="100000"/>
              </a:lnSpc>
            </a:pPr>
            <a:r>
              <a:rPr sz="900" spc="15" dirty="0">
                <a:latin typeface="Calibri"/>
                <a:cs typeface="Calibri"/>
              </a:rPr>
              <a:t>$150</a:t>
            </a:r>
            <a:endParaRPr sz="900">
              <a:latin typeface="Calibri"/>
              <a:cs typeface="Calibri"/>
            </a:endParaRPr>
          </a:p>
          <a:p>
            <a:pPr marL="12700">
              <a:lnSpc>
                <a:spcPct val="100000"/>
              </a:lnSpc>
              <a:spcBef>
                <a:spcPts val="405"/>
              </a:spcBef>
            </a:pPr>
            <a:r>
              <a:rPr sz="900" spc="15" dirty="0">
                <a:latin typeface="Calibri"/>
                <a:cs typeface="Calibri"/>
              </a:rPr>
              <a:t>$145</a:t>
            </a:r>
            <a:endParaRPr sz="900">
              <a:latin typeface="Calibri"/>
              <a:cs typeface="Calibri"/>
            </a:endParaRPr>
          </a:p>
          <a:p>
            <a:pPr marL="12700">
              <a:lnSpc>
                <a:spcPct val="100000"/>
              </a:lnSpc>
              <a:spcBef>
                <a:spcPts val="405"/>
              </a:spcBef>
            </a:pPr>
            <a:r>
              <a:rPr sz="900" spc="15" dirty="0">
                <a:latin typeface="Calibri"/>
                <a:cs typeface="Calibri"/>
              </a:rPr>
              <a:t>$140</a:t>
            </a:r>
            <a:endParaRPr sz="900">
              <a:latin typeface="Calibri"/>
              <a:cs typeface="Calibri"/>
            </a:endParaRPr>
          </a:p>
          <a:p>
            <a:pPr marL="12700">
              <a:lnSpc>
                <a:spcPct val="100000"/>
              </a:lnSpc>
              <a:spcBef>
                <a:spcPts val="405"/>
              </a:spcBef>
            </a:pPr>
            <a:r>
              <a:rPr sz="900" spc="15" dirty="0">
                <a:latin typeface="Calibri"/>
                <a:cs typeface="Calibri"/>
              </a:rPr>
              <a:t>$135</a:t>
            </a:r>
            <a:endParaRPr sz="900">
              <a:latin typeface="Calibri"/>
              <a:cs typeface="Calibri"/>
            </a:endParaRPr>
          </a:p>
          <a:p>
            <a:pPr marL="12700">
              <a:lnSpc>
                <a:spcPct val="100000"/>
              </a:lnSpc>
              <a:spcBef>
                <a:spcPts val="405"/>
              </a:spcBef>
            </a:pPr>
            <a:r>
              <a:rPr sz="900" spc="15" dirty="0">
                <a:latin typeface="Calibri"/>
                <a:cs typeface="Calibri"/>
              </a:rPr>
              <a:t>$130</a:t>
            </a:r>
            <a:endParaRPr sz="900">
              <a:latin typeface="Calibri"/>
              <a:cs typeface="Calibri"/>
            </a:endParaRPr>
          </a:p>
        </p:txBody>
      </p:sp>
      <p:sp>
        <p:nvSpPr>
          <p:cNvPr id="70" name="object 70"/>
          <p:cNvSpPr txBox="1"/>
          <p:nvPr/>
        </p:nvSpPr>
        <p:spPr>
          <a:xfrm>
            <a:off x="1903735" y="6380192"/>
            <a:ext cx="805180" cy="223520"/>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Unit </a:t>
            </a:r>
            <a:r>
              <a:rPr sz="900" b="1" spc="15" dirty="0">
                <a:latin typeface="Calibri"/>
                <a:cs typeface="Calibri"/>
              </a:rPr>
              <a:t>Cost </a:t>
            </a:r>
            <a:r>
              <a:rPr sz="900" b="1" spc="150" dirty="0">
                <a:latin typeface="Calibri"/>
                <a:cs typeface="Calibri"/>
              </a:rPr>
              <a:t> </a:t>
            </a:r>
            <a:r>
              <a:rPr sz="1350" spc="22" baseline="-30864" dirty="0">
                <a:latin typeface="Calibri"/>
                <a:cs typeface="Calibri"/>
              </a:rPr>
              <a:t>$125</a:t>
            </a:r>
            <a:endParaRPr sz="1350" baseline="-30864">
              <a:latin typeface="Calibri"/>
              <a:cs typeface="Calibri"/>
            </a:endParaRPr>
          </a:p>
        </p:txBody>
      </p:sp>
      <p:sp>
        <p:nvSpPr>
          <p:cNvPr id="71" name="object 71"/>
          <p:cNvSpPr txBox="1"/>
          <p:nvPr/>
        </p:nvSpPr>
        <p:spPr>
          <a:xfrm>
            <a:off x="2035556" y="6525735"/>
            <a:ext cx="217804"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($k)</a:t>
            </a:r>
            <a:endParaRPr sz="900">
              <a:latin typeface="Calibri"/>
              <a:cs typeface="Calibri"/>
            </a:endParaRPr>
          </a:p>
        </p:txBody>
      </p:sp>
      <p:sp>
        <p:nvSpPr>
          <p:cNvPr id="72" name="object 72"/>
          <p:cNvSpPr txBox="1"/>
          <p:nvPr/>
        </p:nvSpPr>
        <p:spPr>
          <a:xfrm>
            <a:off x="2872232" y="7546054"/>
            <a:ext cx="3039110" cy="338455"/>
          </a:xfrm>
          <a:prstGeom prst="rect">
            <a:avLst/>
          </a:prstGeom>
        </p:spPr>
        <p:txBody>
          <a:bodyPr vert="horz" wrap="square" lIns="0" tIns="0" rIns="0" bIns="0" rtlCol="0">
            <a:spAutoFit/>
          </a:bodyPr>
          <a:lstStyle/>
          <a:p>
            <a:pPr algn="ctr">
              <a:lnSpc>
                <a:spcPct val="100000"/>
              </a:lnSpc>
            </a:pPr>
            <a:r>
              <a:rPr sz="900" spc="15" dirty="0">
                <a:latin typeface="Calibri"/>
                <a:cs typeface="Calibri"/>
              </a:rPr>
              <a:t>2    3    4    5    6    7    8    9   10 11 12 13 14  15 16 17 18 19  20</a:t>
            </a:r>
            <a:endParaRPr sz="900">
              <a:latin typeface="Calibri"/>
              <a:cs typeface="Calibri"/>
            </a:endParaRPr>
          </a:p>
          <a:p>
            <a:pPr marR="24130" algn="ctr">
              <a:lnSpc>
                <a:spcPct val="100000"/>
              </a:lnSpc>
              <a:spcBef>
                <a:spcPts val="345"/>
              </a:spcBef>
            </a:pPr>
            <a:r>
              <a:rPr sz="900" b="1" spc="10" dirty="0">
                <a:latin typeface="Calibri"/>
                <a:cs typeface="Calibri"/>
              </a:rPr>
              <a:t>Units</a:t>
            </a:r>
            <a:r>
              <a:rPr sz="900" b="1" spc="-30" dirty="0">
                <a:latin typeface="Calibri"/>
                <a:cs typeface="Calibri"/>
              </a:rPr>
              <a:t> </a:t>
            </a:r>
            <a:r>
              <a:rPr sz="900" b="1" spc="15" dirty="0">
                <a:latin typeface="Calibri"/>
                <a:cs typeface="Calibri"/>
              </a:rPr>
              <a:t>Ordered</a:t>
            </a:r>
            <a:endParaRPr sz="900">
              <a:latin typeface="Calibri"/>
              <a:cs typeface="Calibri"/>
            </a:endParaRPr>
          </a:p>
        </p:txBody>
      </p:sp>
      <p:sp>
        <p:nvSpPr>
          <p:cNvPr id="73" name="object 73"/>
          <p:cNvSpPr/>
          <p:nvPr/>
        </p:nvSpPr>
        <p:spPr>
          <a:xfrm>
            <a:off x="1743455" y="5444490"/>
            <a:ext cx="4311015" cy="2581910"/>
          </a:xfrm>
          <a:custGeom>
            <a:avLst/>
            <a:gdLst/>
            <a:ahLst/>
            <a:cxnLst/>
            <a:rect l="l" t="t" r="r" b="b"/>
            <a:pathLst>
              <a:path w="4311015" h="2581909">
                <a:moveTo>
                  <a:pt x="4309110" y="0"/>
                </a:moveTo>
                <a:lnTo>
                  <a:pt x="1524" y="0"/>
                </a:lnTo>
                <a:lnTo>
                  <a:pt x="0" y="2286"/>
                </a:lnTo>
                <a:lnTo>
                  <a:pt x="0" y="2579370"/>
                </a:lnTo>
                <a:lnTo>
                  <a:pt x="1524" y="2581656"/>
                </a:lnTo>
                <a:lnTo>
                  <a:pt x="4309110" y="2581656"/>
                </a:lnTo>
                <a:lnTo>
                  <a:pt x="4310634" y="2579370"/>
                </a:lnTo>
                <a:lnTo>
                  <a:pt x="4310634" y="2577084"/>
                </a:lnTo>
                <a:lnTo>
                  <a:pt x="8382" y="2577084"/>
                </a:lnTo>
                <a:lnTo>
                  <a:pt x="3810" y="2573274"/>
                </a:lnTo>
                <a:lnTo>
                  <a:pt x="8382" y="2573274"/>
                </a:lnTo>
                <a:lnTo>
                  <a:pt x="8382" y="8382"/>
                </a:lnTo>
                <a:lnTo>
                  <a:pt x="3810" y="8382"/>
                </a:lnTo>
                <a:lnTo>
                  <a:pt x="8382" y="4572"/>
                </a:lnTo>
                <a:lnTo>
                  <a:pt x="4310634" y="4572"/>
                </a:lnTo>
                <a:lnTo>
                  <a:pt x="4310634" y="2286"/>
                </a:lnTo>
                <a:lnTo>
                  <a:pt x="4309110" y="0"/>
                </a:lnTo>
                <a:close/>
              </a:path>
              <a:path w="4311015" h="2581909">
                <a:moveTo>
                  <a:pt x="8382" y="2573274"/>
                </a:moveTo>
                <a:lnTo>
                  <a:pt x="3810" y="2573274"/>
                </a:lnTo>
                <a:lnTo>
                  <a:pt x="8382" y="2577084"/>
                </a:lnTo>
                <a:lnTo>
                  <a:pt x="8382" y="2573274"/>
                </a:lnTo>
                <a:close/>
              </a:path>
              <a:path w="4311015" h="2581909">
                <a:moveTo>
                  <a:pt x="4302252" y="2573274"/>
                </a:moveTo>
                <a:lnTo>
                  <a:pt x="8382" y="2573274"/>
                </a:lnTo>
                <a:lnTo>
                  <a:pt x="8382" y="2577084"/>
                </a:lnTo>
                <a:lnTo>
                  <a:pt x="4302252" y="2577084"/>
                </a:lnTo>
                <a:lnTo>
                  <a:pt x="4302252" y="2573274"/>
                </a:lnTo>
                <a:close/>
              </a:path>
              <a:path w="4311015" h="2581909">
                <a:moveTo>
                  <a:pt x="4302252" y="4572"/>
                </a:moveTo>
                <a:lnTo>
                  <a:pt x="4302252" y="2577084"/>
                </a:lnTo>
                <a:lnTo>
                  <a:pt x="4306824" y="2573274"/>
                </a:lnTo>
                <a:lnTo>
                  <a:pt x="4310634" y="2573274"/>
                </a:lnTo>
                <a:lnTo>
                  <a:pt x="4310634" y="8382"/>
                </a:lnTo>
                <a:lnTo>
                  <a:pt x="4306824" y="8382"/>
                </a:lnTo>
                <a:lnTo>
                  <a:pt x="4302252" y="4572"/>
                </a:lnTo>
                <a:close/>
              </a:path>
              <a:path w="4311015" h="2581909">
                <a:moveTo>
                  <a:pt x="4310634" y="2573274"/>
                </a:moveTo>
                <a:lnTo>
                  <a:pt x="4306824" y="2573274"/>
                </a:lnTo>
                <a:lnTo>
                  <a:pt x="4302252" y="2577084"/>
                </a:lnTo>
                <a:lnTo>
                  <a:pt x="4310634" y="2577084"/>
                </a:lnTo>
                <a:lnTo>
                  <a:pt x="4310634" y="2573274"/>
                </a:lnTo>
                <a:close/>
              </a:path>
              <a:path w="4311015" h="2581909">
                <a:moveTo>
                  <a:pt x="8382" y="4572"/>
                </a:moveTo>
                <a:lnTo>
                  <a:pt x="3810" y="8382"/>
                </a:lnTo>
                <a:lnTo>
                  <a:pt x="8382" y="8382"/>
                </a:lnTo>
                <a:lnTo>
                  <a:pt x="8382" y="4572"/>
                </a:lnTo>
                <a:close/>
              </a:path>
              <a:path w="4311015" h="2581909">
                <a:moveTo>
                  <a:pt x="4302252" y="4572"/>
                </a:moveTo>
                <a:lnTo>
                  <a:pt x="8382" y="4572"/>
                </a:lnTo>
                <a:lnTo>
                  <a:pt x="8382" y="8382"/>
                </a:lnTo>
                <a:lnTo>
                  <a:pt x="4302252" y="8381"/>
                </a:lnTo>
                <a:lnTo>
                  <a:pt x="4302252" y="4572"/>
                </a:lnTo>
                <a:close/>
              </a:path>
              <a:path w="4311015" h="2581909">
                <a:moveTo>
                  <a:pt x="4310634" y="4572"/>
                </a:moveTo>
                <a:lnTo>
                  <a:pt x="4302252" y="4572"/>
                </a:lnTo>
                <a:lnTo>
                  <a:pt x="4306824" y="8382"/>
                </a:lnTo>
                <a:lnTo>
                  <a:pt x="4310634" y="8382"/>
                </a:lnTo>
                <a:lnTo>
                  <a:pt x="4310634" y="4572"/>
                </a:lnTo>
                <a:close/>
              </a:path>
            </a:pathLst>
          </a:custGeom>
          <a:solidFill>
            <a:srgbClr val="858585"/>
          </a:solidFill>
        </p:spPr>
        <p:txBody>
          <a:bodyPr wrap="square" lIns="0" tIns="0" rIns="0" bIns="0" rtlCol="0"/>
          <a:lstStyle/>
          <a:p>
            <a:endParaRPr/>
          </a:p>
        </p:txBody>
      </p:sp>
      <p:sp>
        <p:nvSpPr>
          <p:cNvPr id="74" name="object 74"/>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45</a:t>
            </a:fld>
            <a:endParaRPr sz="1000">
              <a:latin typeface="Calibri"/>
              <a:cs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440180" y="2520695"/>
            <a:ext cx="176834" cy="3067812"/>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1614677" y="2520695"/>
            <a:ext cx="642366" cy="3067812"/>
          </a:xfrm>
          <a:prstGeom prst="rect">
            <a:avLst/>
          </a:prstGeom>
          <a:blipFill>
            <a:blip r:embed="rId3" cstate="print"/>
            <a:stretch>
              <a:fillRect/>
            </a:stretch>
          </a:blipFill>
        </p:spPr>
        <p:txBody>
          <a:bodyPr wrap="square" lIns="0" tIns="0" rIns="0" bIns="0" rtlCol="0"/>
          <a:lstStyle/>
          <a:p>
            <a:endParaRPr/>
          </a:p>
        </p:txBody>
      </p:sp>
      <p:sp>
        <p:nvSpPr>
          <p:cNvPr id="4" name="object 4"/>
          <p:cNvSpPr/>
          <p:nvPr/>
        </p:nvSpPr>
        <p:spPr>
          <a:xfrm>
            <a:off x="2257044" y="2520695"/>
            <a:ext cx="642366" cy="306781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2899410" y="2520695"/>
            <a:ext cx="642365" cy="3067812"/>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3541776" y="2520695"/>
            <a:ext cx="642365" cy="3067812"/>
          </a:xfrm>
          <a:prstGeom prst="rect">
            <a:avLst/>
          </a:prstGeom>
          <a:blipFill>
            <a:blip r:embed="rId6" cstate="print"/>
            <a:stretch>
              <a:fillRect/>
            </a:stretch>
          </a:blipFill>
        </p:spPr>
        <p:txBody>
          <a:bodyPr wrap="square" lIns="0" tIns="0" rIns="0" bIns="0" rtlCol="0"/>
          <a:lstStyle/>
          <a:p>
            <a:endParaRPr/>
          </a:p>
        </p:txBody>
      </p:sp>
      <p:sp>
        <p:nvSpPr>
          <p:cNvPr id="7" name="object 7"/>
          <p:cNvSpPr/>
          <p:nvPr/>
        </p:nvSpPr>
        <p:spPr>
          <a:xfrm>
            <a:off x="4184141" y="2520695"/>
            <a:ext cx="642365" cy="3067812"/>
          </a:xfrm>
          <a:prstGeom prst="rect">
            <a:avLst/>
          </a:prstGeom>
          <a:blipFill>
            <a:blip r:embed="rId7" cstate="print"/>
            <a:stretch>
              <a:fillRect/>
            </a:stretch>
          </a:blipFill>
        </p:spPr>
        <p:txBody>
          <a:bodyPr wrap="square" lIns="0" tIns="0" rIns="0" bIns="0" rtlCol="0"/>
          <a:lstStyle/>
          <a:p>
            <a:endParaRPr/>
          </a:p>
        </p:txBody>
      </p:sp>
      <p:sp>
        <p:nvSpPr>
          <p:cNvPr id="8" name="object 8"/>
          <p:cNvSpPr/>
          <p:nvPr/>
        </p:nvSpPr>
        <p:spPr>
          <a:xfrm>
            <a:off x="4826508" y="2520695"/>
            <a:ext cx="642365" cy="3067812"/>
          </a:xfrm>
          <a:prstGeom prst="rect">
            <a:avLst/>
          </a:prstGeom>
          <a:blipFill>
            <a:blip r:embed="rId8" cstate="print"/>
            <a:stretch>
              <a:fillRect/>
            </a:stretch>
          </a:blipFill>
        </p:spPr>
        <p:txBody>
          <a:bodyPr wrap="square" lIns="0" tIns="0" rIns="0" bIns="0" rtlCol="0"/>
          <a:lstStyle/>
          <a:p>
            <a:endParaRPr/>
          </a:p>
        </p:txBody>
      </p:sp>
      <p:sp>
        <p:nvSpPr>
          <p:cNvPr id="9" name="object 9"/>
          <p:cNvSpPr/>
          <p:nvPr/>
        </p:nvSpPr>
        <p:spPr>
          <a:xfrm>
            <a:off x="5468873" y="2520695"/>
            <a:ext cx="642365" cy="3067812"/>
          </a:xfrm>
          <a:prstGeom prst="rect">
            <a:avLst/>
          </a:prstGeom>
          <a:blipFill>
            <a:blip r:embed="rId9" cstate="print"/>
            <a:stretch>
              <a:fillRect/>
            </a:stretch>
          </a:blipFill>
        </p:spPr>
        <p:txBody>
          <a:bodyPr wrap="square" lIns="0" tIns="0" rIns="0" bIns="0" rtlCol="0"/>
          <a:lstStyle/>
          <a:p>
            <a:endParaRPr/>
          </a:p>
        </p:txBody>
      </p:sp>
      <p:sp>
        <p:nvSpPr>
          <p:cNvPr id="10" name="object 10"/>
          <p:cNvSpPr txBox="1"/>
          <p:nvPr/>
        </p:nvSpPr>
        <p:spPr>
          <a:xfrm>
            <a:off x="1284986" y="790275"/>
            <a:ext cx="5285105" cy="63246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first </a:t>
            </a:r>
            <a:r>
              <a:rPr sz="950" spc="-10" dirty="0">
                <a:latin typeface="Arial"/>
                <a:cs typeface="Arial"/>
              </a:rPr>
              <a:t>place. As explained above, suppliers are willing to </a:t>
            </a:r>
            <a:r>
              <a:rPr sz="950" spc="-5" dirty="0">
                <a:latin typeface="Arial"/>
                <a:cs typeface="Arial"/>
              </a:rPr>
              <a:t>cut </a:t>
            </a:r>
            <a:r>
              <a:rPr sz="950" spc="-10" dirty="0">
                <a:latin typeface="Arial"/>
                <a:cs typeface="Arial"/>
              </a:rPr>
              <a:t>prices substantially in exchange for order  volume, and will give further discounts for contract </a:t>
            </a:r>
            <a:r>
              <a:rPr sz="950" spc="-15" dirty="0">
                <a:latin typeface="Arial"/>
                <a:cs typeface="Arial"/>
              </a:rPr>
              <a:t>awards </a:t>
            </a:r>
            <a:r>
              <a:rPr sz="950" spc="-10" dirty="0">
                <a:latin typeface="Arial"/>
                <a:cs typeface="Arial"/>
              </a:rPr>
              <a:t>that include </a:t>
            </a:r>
            <a:r>
              <a:rPr sz="950" spc="-5" dirty="0">
                <a:latin typeface="Arial"/>
                <a:cs typeface="Arial"/>
              </a:rPr>
              <a:t>other </a:t>
            </a:r>
            <a:r>
              <a:rPr sz="950" spc="-10" dirty="0">
                <a:latin typeface="Arial"/>
                <a:cs typeface="Arial"/>
              </a:rPr>
              <a:t>types of equipment as  well.</a:t>
            </a:r>
            <a:endParaRPr sz="950">
              <a:latin typeface="Arial"/>
              <a:cs typeface="Arial"/>
            </a:endParaRPr>
          </a:p>
        </p:txBody>
      </p:sp>
      <p:sp>
        <p:nvSpPr>
          <p:cNvPr id="11" name="object 11"/>
          <p:cNvSpPr txBox="1"/>
          <p:nvPr/>
        </p:nvSpPr>
        <p:spPr>
          <a:xfrm>
            <a:off x="1284986" y="1758457"/>
            <a:ext cx="5119370" cy="702945"/>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The figure below illustrates the potential savings per unit </a:t>
            </a:r>
            <a:r>
              <a:rPr sz="950" spc="-5" dirty="0">
                <a:latin typeface="Arial"/>
                <a:cs typeface="Arial"/>
              </a:rPr>
              <a:t>for a </a:t>
            </a:r>
            <a:r>
              <a:rPr sz="950" spc="-10" dirty="0">
                <a:latin typeface="Arial"/>
                <a:cs typeface="Arial"/>
              </a:rPr>
              <a:t>large order of 20 towers, using the  reference product as </a:t>
            </a:r>
            <a:r>
              <a:rPr sz="950" spc="-5" dirty="0">
                <a:latin typeface="Arial"/>
                <a:cs typeface="Arial"/>
              </a:rPr>
              <a:t>a </a:t>
            </a:r>
            <a:r>
              <a:rPr sz="950" spc="-10" dirty="0">
                <a:latin typeface="Arial"/>
                <a:cs typeface="Arial"/>
              </a:rPr>
              <a:t>cost basis.</a:t>
            </a:r>
            <a:endParaRPr sz="950">
              <a:latin typeface="Arial"/>
              <a:cs typeface="Arial"/>
            </a:endParaRPr>
          </a:p>
          <a:p>
            <a:pPr>
              <a:lnSpc>
                <a:spcPct val="100000"/>
              </a:lnSpc>
              <a:spcBef>
                <a:spcPts val="5"/>
              </a:spcBef>
            </a:pPr>
            <a:endParaRPr sz="900">
              <a:latin typeface="Times New Roman"/>
              <a:cs typeface="Times New Roman"/>
            </a:endParaRPr>
          </a:p>
          <a:p>
            <a:pPr marL="1622425">
              <a:lnSpc>
                <a:spcPct val="100000"/>
              </a:lnSpc>
              <a:spcBef>
                <a:spcPts val="5"/>
              </a:spcBef>
            </a:pPr>
            <a:r>
              <a:rPr sz="950" b="1" spc="-5" dirty="0">
                <a:latin typeface="Arial"/>
                <a:cs typeface="Arial"/>
              </a:rPr>
              <a:t>Figure 18: </a:t>
            </a:r>
            <a:r>
              <a:rPr sz="950" b="1" spc="-10" dirty="0">
                <a:latin typeface="Arial"/>
                <a:cs typeface="Arial"/>
              </a:rPr>
              <a:t>Should-Cost </a:t>
            </a:r>
            <a:r>
              <a:rPr sz="950" b="1" spc="-5" dirty="0">
                <a:latin typeface="Arial"/>
                <a:cs typeface="Arial"/>
              </a:rPr>
              <a:t>for</a:t>
            </a:r>
            <a:r>
              <a:rPr sz="950" b="1" spc="-45" dirty="0">
                <a:latin typeface="Arial"/>
                <a:cs typeface="Arial"/>
              </a:rPr>
              <a:t> </a:t>
            </a:r>
            <a:r>
              <a:rPr sz="950" b="1" spc="-10" dirty="0">
                <a:latin typeface="Arial"/>
                <a:cs typeface="Arial"/>
              </a:rPr>
              <a:t>Towers</a:t>
            </a:r>
            <a:endParaRPr sz="950">
              <a:latin typeface="Arial"/>
              <a:cs typeface="Arial"/>
            </a:endParaRPr>
          </a:p>
        </p:txBody>
      </p:sp>
      <p:sp>
        <p:nvSpPr>
          <p:cNvPr id="12" name="object 12"/>
          <p:cNvSpPr txBox="1"/>
          <p:nvPr/>
        </p:nvSpPr>
        <p:spPr>
          <a:xfrm>
            <a:off x="1177544" y="5853429"/>
            <a:ext cx="5255895" cy="1464310"/>
          </a:xfrm>
          <a:prstGeom prst="rect">
            <a:avLst/>
          </a:prstGeom>
        </p:spPr>
        <p:txBody>
          <a:bodyPr vert="horz" wrap="square" lIns="0" tIns="0" rIns="0" bIns="0" rtlCol="0">
            <a:spAutoFit/>
          </a:bodyPr>
          <a:lstStyle/>
          <a:p>
            <a:pPr marL="12700">
              <a:lnSpc>
                <a:spcPct val="100000"/>
              </a:lnSpc>
              <a:tabLst>
                <a:tab pos="356870" algn="l"/>
              </a:tabLst>
            </a:pPr>
            <a:r>
              <a:rPr sz="950" b="1" i="1" spc="-10" dirty="0">
                <a:latin typeface="Arial"/>
                <a:cs typeface="Arial"/>
              </a:rPr>
              <a:t>8.3	Price Negotiation</a:t>
            </a:r>
            <a:r>
              <a:rPr sz="950" b="1" i="1" spc="-15" dirty="0">
                <a:latin typeface="Arial"/>
                <a:cs typeface="Arial"/>
              </a:rPr>
              <a:t> </a:t>
            </a:r>
            <a:r>
              <a:rPr sz="950" b="1" i="1" spc="-10" dirty="0">
                <a:latin typeface="Arial"/>
                <a:cs typeface="Arial"/>
              </a:rPr>
              <a:t>Strategies</a:t>
            </a:r>
            <a:endParaRPr sz="950">
              <a:latin typeface="Arial"/>
              <a:cs typeface="Arial"/>
            </a:endParaRPr>
          </a:p>
          <a:p>
            <a:pPr marL="227329" marR="5080" indent="-214629">
              <a:lnSpc>
                <a:spcPct val="142400"/>
              </a:lnSpc>
              <a:spcBef>
                <a:spcPts val="540"/>
              </a:spcBef>
              <a:buAutoNum type="arabicPeriod"/>
              <a:tabLst>
                <a:tab pos="227965" algn="l"/>
              </a:tabLst>
            </a:pPr>
            <a:r>
              <a:rPr sz="950" spc="-10" dirty="0">
                <a:latin typeface="Arial"/>
                <a:cs typeface="Arial"/>
              </a:rPr>
              <a:t>Place orders or reserve capacity </a:t>
            </a:r>
            <a:r>
              <a:rPr sz="950" spc="-5" dirty="0">
                <a:latin typeface="Arial"/>
                <a:cs typeface="Arial"/>
              </a:rPr>
              <a:t>as early </a:t>
            </a:r>
            <a:r>
              <a:rPr sz="950" spc="-10" dirty="0">
                <a:latin typeface="Arial"/>
                <a:cs typeface="Arial"/>
              </a:rPr>
              <a:t>as possible </a:t>
            </a:r>
            <a:r>
              <a:rPr sz="950" spc="-5" dirty="0">
                <a:latin typeface="Arial"/>
                <a:cs typeface="Arial"/>
              </a:rPr>
              <a:t>to </a:t>
            </a:r>
            <a:r>
              <a:rPr sz="950" spc="-10" dirty="0">
                <a:latin typeface="Arial"/>
                <a:cs typeface="Arial"/>
              </a:rPr>
              <a:t>preempt constantly increasing prices.  Negotiating prices for estimated requirements in 2013 could potentially </a:t>
            </a:r>
            <a:r>
              <a:rPr sz="950" spc="-5" dirty="0">
                <a:latin typeface="Arial"/>
                <a:cs typeface="Arial"/>
              </a:rPr>
              <a:t>avoid </a:t>
            </a:r>
            <a:r>
              <a:rPr sz="950" spc="-10" dirty="0">
                <a:latin typeface="Arial"/>
                <a:cs typeface="Arial"/>
              </a:rPr>
              <a:t>price increases of  3% in 2014 and 2.8% </a:t>
            </a:r>
            <a:r>
              <a:rPr sz="950" spc="-5" dirty="0">
                <a:latin typeface="Arial"/>
                <a:cs typeface="Arial"/>
              </a:rPr>
              <a:t>in</a:t>
            </a:r>
            <a:r>
              <a:rPr sz="950" spc="-10" dirty="0">
                <a:latin typeface="Arial"/>
                <a:cs typeface="Arial"/>
              </a:rPr>
              <a:t> 2015.</a:t>
            </a:r>
            <a:endParaRPr sz="950">
              <a:latin typeface="Arial"/>
              <a:cs typeface="Arial"/>
            </a:endParaRPr>
          </a:p>
          <a:p>
            <a:pPr marL="227329" indent="-214629">
              <a:lnSpc>
                <a:spcPct val="100000"/>
              </a:lnSpc>
              <a:spcBef>
                <a:spcPts val="475"/>
              </a:spcBef>
              <a:buAutoNum type="arabicPeriod"/>
              <a:tabLst>
                <a:tab pos="227965" algn="l"/>
              </a:tabLst>
            </a:pPr>
            <a:r>
              <a:rPr sz="950" spc="-10" dirty="0">
                <a:latin typeface="Arial"/>
                <a:cs typeface="Arial"/>
              </a:rPr>
              <a:t>Avoid excessive price inflation due to margin growth, especially with Asian manufacturers,</a:t>
            </a:r>
            <a:r>
              <a:rPr sz="950" spc="204" dirty="0">
                <a:latin typeface="Arial"/>
                <a:cs typeface="Arial"/>
              </a:rPr>
              <a:t> </a:t>
            </a:r>
            <a:r>
              <a:rPr sz="950" spc="-10" dirty="0">
                <a:latin typeface="Arial"/>
                <a:cs typeface="Arial"/>
              </a:rPr>
              <a:t>by</a:t>
            </a:r>
            <a:endParaRPr sz="950">
              <a:latin typeface="Arial"/>
              <a:cs typeface="Arial"/>
            </a:endParaRPr>
          </a:p>
          <a:p>
            <a:pPr marL="227329" marR="290830">
              <a:lnSpc>
                <a:spcPct val="142100"/>
              </a:lnSpc>
            </a:pPr>
            <a:r>
              <a:rPr sz="950" spc="-10" dirty="0">
                <a:latin typeface="Arial"/>
                <a:cs typeface="Arial"/>
              </a:rPr>
              <a:t>indexing prices </a:t>
            </a:r>
            <a:r>
              <a:rPr sz="950" spc="-5" dirty="0">
                <a:latin typeface="Arial"/>
                <a:cs typeface="Arial"/>
              </a:rPr>
              <a:t>to a </a:t>
            </a:r>
            <a:r>
              <a:rPr sz="950" spc="-10" dirty="0">
                <a:latin typeface="Arial"/>
                <a:cs typeface="Arial"/>
              </a:rPr>
              <a:t>basket of cost factors including carbon steel, chrome steel, labor, and  machinery.</a:t>
            </a:r>
            <a:endParaRPr sz="950">
              <a:latin typeface="Arial"/>
              <a:cs typeface="Arial"/>
            </a:endParaRPr>
          </a:p>
        </p:txBody>
      </p:sp>
      <p:sp>
        <p:nvSpPr>
          <p:cNvPr id="13" name="object 13"/>
          <p:cNvSpPr/>
          <p:nvPr/>
        </p:nvSpPr>
        <p:spPr>
          <a:xfrm>
            <a:off x="6111240" y="2520695"/>
            <a:ext cx="326136" cy="3067812"/>
          </a:xfrm>
          <a:prstGeom prst="rect">
            <a:avLst/>
          </a:prstGeom>
          <a:blipFill>
            <a:blip r:embed="rId10" cstate="print"/>
            <a:stretch>
              <a:fillRect/>
            </a:stretch>
          </a:blipFill>
        </p:spPr>
        <p:txBody>
          <a:bodyPr wrap="square" lIns="0" tIns="0" rIns="0" bIns="0" rtlCol="0"/>
          <a:lstStyle/>
          <a:p>
            <a:endParaRPr/>
          </a:p>
        </p:txBody>
      </p:sp>
      <p:sp>
        <p:nvSpPr>
          <p:cNvPr id="14" name="object 14"/>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46</a:t>
            </a:fld>
            <a:endParaRPr sz="100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47</a:t>
            </a:fld>
            <a:endParaRPr sz="1000">
              <a:latin typeface="Calibri"/>
              <a:cs typeface="Calibri"/>
            </a:endParaRPr>
          </a:p>
        </p:txBody>
      </p:sp>
      <p:sp>
        <p:nvSpPr>
          <p:cNvPr id="2" name="object 2"/>
          <p:cNvSpPr txBox="1"/>
          <p:nvPr/>
        </p:nvSpPr>
        <p:spPr>
          <a:xfrm>
            <a:off x="1177544" y="850138"/>
            <a:ext cx="4212590" cy="878840"/>
          </a:xfrm>
          <a:prstGeom prst="rect">
            <a:avLst/>
          </a:prstGeom>
        </p:spPr>
        <p:txBody>
          <a:bodyPr vert="horz" wrap="square" lIns="0" tIns="0" rIns="0" bIns="0" rtlCol="0">
            <a:spAutoFit/>
          </a:bodyPr>
          <a:lstStyle/>
          <a:p>
            <a:pPr marL="22860">
              <a:lnSpc>
                <a:spcPct val="100000"/>
              </a:lnSpc>
              <a:tabLst>
                <a:tab pos="281305" algn="l"/>
              </a:tabLst>
            </a:pPr>
            <a:r>
              <a:rPr sz="950" b="1" spc="-5" dirty="0">
                <a:latin typeface="Arial"/>
                <a:cs typeface="Arial"/>
              </a:rPr>
              <a:t>9	</a:t>
            </a:r>
            <a:r>
              <a:rPr sz="950" b="1" spc="-10" dirty="0">
                <a:latin typeface="Arial"/>
                <a:cs typeface="Arial"/>
              </a:rPr>
              <a:t>Hydrocracking</a:t>
            </a:r>
            <a:r>
              <a:rPr sz="950" b="1" spc="-75" dirty="0">
                <a:latin typeface="Arial"/>
                <a:cs typeface="Arial"/>
              </a:rPr>
              <a:t> </a:t>
            </a:r>
            <a:r>
              <a:rPr sz="950" b="1" spc="-10" dirty="0">
                <a:latin typeface="Arial"/>
                <a:cs typeface="Arial"/>
              </a:rPr>
              <a:t>Reactors</a:t>
            </a:r>
            <a:endParaRPr sz="950">
              <a:latin typeface="Arial"/>
              <a:cs typeface="Arial"/>
            </a:endParaRPr>
          </a:p>
          <a:p>
            <a:pPr>
              <a:lnSpc>
                <a:spcPct val="100000"/>
              </a:lnSpc>
              <a:spcBef>
                <a:spcPts val="25"/>
              </a:spcBef>
            </a:pPr>
            <a:endParaRPr sz="1050">
              <a:latin typeface="Times New Roman"/>
              <a:cs typeface="Times New Roman"/>
            </a:endParaRPr>
          </a:p>
          <a:p>
            <a:pPr marL="12700">
              <a:lnSpc>
                <a:spcPct val="100000"/>
              </a:lnSpc>
              <a:tabLst>
                <a:tab pos="356870" algn="l"/>
              </a:tabLst>
            </a:pPr>
            <a:r>
              <a:rPr sz="950" b="1" i="1" spc="-10" dirty="0">
                <a:latin typeface="Arial"/>
                <a:cs typeface="Arial"/>
              </a:rPr>
              <a:t>9.1	Market</a:t>
            </a:r>
            <a:r>
              <a:rPr sz="950" b="1" i="1" spc="-85" dirty="0">
                <a:latin typeface="Arial"/>
                <a:cs typeface="Arial"/>
              </a:rPr>
              <a:t> </a:t>
            </a:r>
            <a:r>
              <a:rPr sz="950" b="1" i="1" spc="-10" dirty="0">
                <a:latin typeface="Arial"/>
                <a:cs typeface="Arial"/>
              </a:rPr>
              <a:t>Overview</a:t>
            </a:r>
            <a:endParaRPr sz="950">
              <a:latin typeface="Arial"/>
              <a:cs typeface="Arial"/>
            </a:endParaRPr>
          </a:p>
          <a:p>
            <a:pPr marL="1786255" marR="5080" indent="-567690">
              <a:lnSpc>
                <a:spcPts val="1650"/>
              </a:lnSpc>
              <a:spcBef>
                <a:spcPts val="130"/>
              </a:spcBef>
            </a:pPr>
            <a:r>
              <a:rPr sz="950" b="1" spc="-10" dirty="0">
                <a:latin typeface="Arial"/>
                <a:cs typeface="Arial"/>
              </a:rPr>
              <a:t>Table 12: Key Indicators for Hydrocracking Reactors  </a:t>
            </a:r>
            <a:r>
              <a:rPr sz="950" b="1" spc="-5" dirty="0">
                <a:latin typeface="Arial"/>
                <a:cs typeface="Arial"/>
              </a:rPr>
              <a:t>(Total </a:t>
            </a:r>
            <a:r>
              <a:rPr sz="950" b="1" spc="-10" dirty="0">
                <a:latin typeface="Arial"/>
                <a:cs typeface="Arial"/>
              </a:rPr>
              <a:t>Change over Each</a:t>
            </a:r>
            <a:r>
              <a:rPr sz="950" b="1" spc="-30" dirty="0">
                <a:latin typeface="Arial"/>
                <a:cs typeface="Arial"/>
              </a:rPr>
              <a:t> </a:t>
            </a:r>
            <a:r>
              <a:rPr sz="950" b="1" spc="-10" dirty="0">
                <a:latin typeface="Arial"/>
                <a:cs typeface="Arial"/>
              </a:rPr>
              <a:t>Period)</a:t>
            </a:r>
            <a:endParaRPr sz="950">
              <a:latin typeface="Arial"/>
              <a:cs typeface="Arial"/>
            </a:endParaRPr>
          </a:p>
        </p:txBody>
      </p:sp>
      <p:graphicFrame>
        <p:nvGraphicFramePr>
          <p:cNvPr id="3" name="object 3"/>
          <p:cNvGraphicFramePr>
            <a:graphicFrameLocks noGrp="1"/>
          </p:cNvGraphicFramePr>
          <p:nvPr/>
        </p:nvGraphicFramePr>
        <p:xfrm>
          <a:off x="1878329" y="1854708"/>
          <a:ext cx="4019550" cy="887094"/>
        </p:xfrm>
        <a:graphic>
          <a:graphicData uri="http://schemas.openxmlformats.org/drawingml/2006/table">
            <a:tbl>
              <a:tblPr firstRow="1" bandRow="1">
                <a:tableStyleId>{2D5ABB26-0587-4C30-8999-92F81FD0307C}</a:tableStyleId>
              </a:tblPr>
              <a:tblGrid>
                <a:gridCol w="1454658">
                  <a:extLst>
                    <a:ext uri="{9D8B030D-6E8A-4147-A177-3AD203B41FA5}">
                      <a16:colId xmlns:a16="http://schemas.microsoft.com/office/drawing/2014/main" val="20000"/>
                    </a:ext>
                  </a:extLst>
                </a:gridCol>
                <a:gridCol w="294512">
                  <a:extLst>
                    <a:ext uri="{9D8B030D-6E8A-4147-A177-3AD203B41FA5}">
                      <a16:colId xmlns:a16="http://schemas.microsoft.com/office/drawing/2014/main" val="20001"/>
                    </a:ext>
                  </a:extLst>
                </a:gridCol>
                <a:gridCol w="1002411">
                  <a:extLst>
                    <a:ext uri="{9D8B030D-6E8A-4147-A177-3AD203B41FA5}">
                      <a16:colId xmlns:a16="http://schemas.microsoft.com/office/drawing/2014/main" val="20002"/>
                    </a:ext>
                  </a:extLst>
                </a:gridCol>
                <a:gridCol w="294513">
                  <a:extLst>
                    <a:ext uri="{9D8B030D-6E8A-4147-A177-3AD203B41FA5}">
                      <a16:colId xmlns:a16="http://schemas.microsoft.com/office/drawing/2014/main" val="20003"/>
                    </a:ext>
                  </a:extLst>
                </a:gridCol>
                <a:gridCol w="964310">
                  <a:extLst>
                    <a:ext uri="{9D8B030D-6E8A-4147-A177-3AD203B41FA5}">
                      <a16:colId xmlns:a16="http://schemas.microsoft.com/office/drawing/2014/main" val="20004"/>
                    </a:ext>
                  </a:extLst>
                </a:gridCol>
              </a:tblGrid>
              <a:tr h="167259">
                <a:tc>
                  <a:txBody>
                    <a:bodyPr/>
                    <a:lstStyle/>
                    <a:p>
                      <a:pPr marL="311150">
                        <a:lnSpc>
                          <a:spcPct val="100000"/>
                        </a:lnSpc>
                        <a:spcBef>
                          <a:spcPts val="110"/>
                        </a:spcBef>
                      </a:pPr>
                      <a:r>
                        <a:rPr sz="950" b="1" spc="-10" dirty="0">
                          <a:solidFill>
                            <a:srgbClr val="00007F"/>
                          </a:solidFill>
                          <a:latin typeface="Arial"/>
                          <a:cs typeface="Arial"/>
                        </a:rPr>
                        <a:t>Key</a:t>
                      </a:r>
                      <a:r>
                        <a:rPr sz="950" b="1" spc="-65" dirty="0">
                          <a:solidFill>
                            <a:srgbClr val="00007F"/>
                          </a:solidFill>
                          <a:latin typeface="Arial"/>
                          <a:cs typeface="Arial"/>
                        </a:rPr>
                        <a:t> </a:t>
                      </a:r>
                      <a:r>
                        <a:rPr sz="950" b="1" spc="-10" dirty="0">
                          <a:solidFill>
                            <a:srgbClr val="00007F"/>
                          </a:solidFill>
                          <a:latin typeface="Arial"/>
                          <a:cs typeface="Arial"/>
                        </a:rPr>
                        <a:t>Indicators</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gridSpan="2">
                  <a:txBody>
                    <a:bodyPr/>
                    <a:lstStyle/>
                    <a:p>
                      <a:pPr marL="120014">
                        <a:lnSpc>
                          <a:spcPct val="100000"/>
                        </a:lnSpc>
                        <a:spcBef>
                          <a:spcPts val="110"/>
                        </a:spcBef>
                      </a:pPr>
                      <a:r>
                        <a:rPr sz="950" b="1" spc="-10" dirty="0">
                          <a:solidFill>
                            <a:srgbClr val="00007F"/>
                          </a:solidFill>
                          <a:latin typeface="Arial"/>
                          <a:cs typeface="Arial"/>
                        </a:rPr>
                        <a:t>Q1 2013 </a:t>
                      </a:r>
                      <a:r>
                        <a:rPr sz="950" b="1" spc="-5" dirty="0">
                          <a:solidFill>
                            <a:srgbClr val="00007F"/>
                          </a:solidFill>
                          <a:latin typeface="Arial"/>
                          <a:cs typeface="Arial"/>
                        </a:rPr>
                        <a:t>– </a:t>
                      </a:r>
                      <a:r>
                        <a:rPr sz="950" b="1" spc="-10" dirty="0">
                          <a:solidFill>
                            <a:srgbClr val="00007F"/>
                          </a:solidFill>
                          <a:latin typeface="Arial"/>
                          <a:cs typeface="Arial"/>
                        </a:rPr>
                        <a:t>Q1</a:t>
                      </a:r>
                      <a:r>
                        <a:rPr sz="950" b="1" spc="-70" dirty="0">
                          <a:solidFill>
                            <a:srgbClr val="00007F"/>
                          </a:solidFill>
                          <a:latin typeface="Arial"/>
                          <a:cs typeface="Arial"/>
                        </a:rPr>
                        <a:t> </a:t>
                      </a:r>
                      <a:r>
                        <a:rPr sz="950" b="1" spc="-10" dirty="0">
                          <a:solidFill>
                            <a:srgbClr val="00007F"/>
                          </a:solidFill>
                          <a:latin typeface="Arial"/>
                          <a:cs typeface="Arial"/>
                        </a:rPr>
                        <a:t>2015</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01600">
                        <a:lnSpc>
                          <a:spcPct val="100000"/>
                        </a:lnSpc>
                        <a:spcBef>
                          <a:spcPts val="110"/>
                        </a:spcBef>
                      </a:pPr>
                      <a:r>
                        <a:rPr sz="950" b="1" spc="-5" dirty="0">
                          <a:solidFill>
                            <a:srgbClr val="00007F"/>
                          </a:solidFill>
                          <a:latin typeface="Arial"/>
                          <a:cs typeface="Arial"/>
                        </a:rPr>
                        <a:t>Q1 </a:t>
                      </a:r>
                      <a:r>
                        <a:rPr sz="950" b="1" spc="-10" dirty="0">
                          <a:solidFill>
                            <a:srgbClr val="00007F"/>
                          </a:solidFill>
                          <a:latin typeface="Arial"/>
                          <a:cs typeface="Arial"/>
                        </a:rPr>
                        <a:t>2013 </a:t>
                      </a:r>
                      <a:r>
                        <a:rPr sz="950" b="1" spc="-5" dirty="0">
                          <a:solidFill>
                            <a:srgbClr val="00007F"/>
                          </a:solidFill>
                          <a:latin typeface="Arial"/>
                          <a:cs typeface="Arial"/>
                        </a:rPr>
                        <a:t>– </a:t>
                      </a:r>
                      <a:r>
                        <a:rPr sz="950" b="1" spc="-10" dirty="0">
                          <a:solidFill>
                            <a:srgbClr val="00007F"/>
                          </a:solidFill>
                          <a:latin typeface="Arial"/>
                          <a:cs typeface="Arial"/>
                        </a:rPr>
                        <a:t>Q1</a:t>
                      </a:r>
                      <a:r>
                        <a:rPr sz="950" b="1" spc="-90" dirty="0">
                          <a:solidFill>
                            <a:srgbClr val="00007F"/>
                          </a:solidFill>
                          <a:latin typeface="Arial"/>
                          <a:cs typeface="Arial"/>
                        </a:rPr>
                        <a:t> </a:t>
                      </a:r>
                      <a:r>
                        <a:rPr sz="950" b="1" spc="-10" dirty="0">
                          <a:solidFill>
                            <a:srgbClr val="00007F"/>
                          </a:solidFill>
                          <a:latin typeface="Arial"/>
                          <a:cs typeface="Arial"/>
                        </a:rPr>
                        <a:t>2020</a:t>
                      </a:r>
                      <a:endParaRPr sz="950">
                        <a:latin typeface="Arial"/>
                        <a:cs typeface="Arial"/>
                      </a:endParaRPr>
                    </a:p>
                  </a:txBody>
                  <a:tcPr marL="0" marR="0" marT="139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58496">
                <a:tc>
                  <a:txBody>
                    <a:bodyPr/>
                    <a:lstStyle/>
                    <a:p>
                      <a:pPr marL="95250">
                        <a:lnSpc>
                          <a:spcPct val="100000"/>
                        </a:lnSpc>
                        <a:spcBef>
                          <a:spcPts val="45"/>
                        </a:spcBef>
                      </a:pPr>
                      <a:r>
                        <a:rPr sz="950" spc="-10" dirty="0">
                          <a:latin typeface="Arial"/>
                          <a:cs typeface="Arial"/>
                        </a:rPr>
                        <a:t>Demand</a:t>
                      </a:r>
                      <a:r>
                        <a:rPr sz="950" spc="-90" dirty="0">
                          <a:latin typeface="Arial"/>
                          <a:cs typeface="Arial"/>
                        </a:rPr>
                        <a:t> </a:t>
                      </a:r>
                      <a:r>
                        <a:rPr sz="950" spc="-10" dirty="0">
                          <a:latin typeface="Arial"/>
                          <a:cs typeface="Arial"/>
                        </a:rPr>
                        <a:t>Growth</a:t>
                      </a:r>
                      <a:endParaRPr sz="950">
                        <a:latin typeface="Arial"/>
                        <a:cs typeface="Arial"/>
                      </a:endParaRPr>
                    </a:p>
                  </a:txBody>
                  <a:tcPr marL="0" marR="0" marT="5715"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marL="328295">
                        <a:lnSpc>
                          <a:spcPct val="100000"/>
                        </a:lnSpc>
                        <a:spcBef>
                          <a:spcPts val="45"/>
                        </a:spcBef>
                      </a:pPr>
                      <a:r>
                        <a:rPr sz="950" spc="-10" dirty="0">
                          <a:latin typeface="Arial"/>
                          <a:cs typeface="Arial"/>
                        </a:rPr>
                        <a:t>10.7%</a:t>
                      </a:r>
                      <a:endParaRPr sz="950">
                        <a:latin typeface="Arial"/>
                        <a:cs typeface="Arial"/>
                      </a:endParaRPr>
                    </a:p>
                  </a:txBody>
                  <a:tcPr marL="0" marR="0" marT="5715"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61.0%</a:t>
                      </a:r>
                      <a:endParaRPr sz="950">
                        <a:latin typeface="Arial"/>
                        <a:cs typeface="Arial"/>
                      </a:endParaRPr>
                    </a:p>
                  </a:txBody>
                  <a:tcPr marL="0" marR="0" marT="5715"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184784">
                <a:tc>
                  <a:txBody>
                    <a:bodyPr/>
                    <a:lstStyle/>
                    <a:p>
                      <a:pPr marL="95250">
                        <a:lnSpc>
                          <a:spcPct val="100000"/>
                        </a:lnSpc>
                        <a:spcBef>
                          <a:spcPts val="254"/>
                        </a:spcBef>
                      </a:pPr>
                      <a:r>
                        <a:rPr sz="950" spc="-10" dirty="0">
                          <a:latin typeface="Arial"/>
                          <a:cs typeface="Arial"/>
                        </a:rPr>
                        <a:t>Demand</a:t>
                      </a:r>
                      <a:r>
                        <a:rPr sz="950" spc="-105" dirty="0">
                          <a:latin typeface="Arial"/>
                          <a:cs typeface="Arial"/>
                        </a:rPr>
                        <a:t> </a:t>
                      </a:r>
                      <a:r>
                        <a:rPr sz="950" spc="-5" dirty="0">
                          <a:latin typeface="Arial"/>
                          <a:cs typeface="Arial"/>
                        </a:rPr>
                        <a:t>($m)</a:t>
                      </a:r>
                      <a:endParaRPr sz="950">
                        <a:latin typeface="Arial"/>
                        <a:cs typeface="Arial"/>
                      </a:endParaRPr>
                    </a:p>
                  </a:txBody>
                  <a:tcPr marL="0" marR="0" marT="32384"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278765">
                        <a:lnSpc>
                          <a:spcPct val="100000"/>
                        </a:lnSpc>
                        <a:spcBef>
                          <a:spcPts val="254"/>
                        </a:spcBef>
                      </a:pPr>
                      <a:r>
                        <a:rPr sz="950" spc="-10" dirty="0">
                          <a:latin typeface="Arial"/>
                          <a:cs typeface="Arial"/>
                        </a:rPr>
                        <a:t>268-297</a:t>
                      </a:r>
                      <a:endParaRPr sz="950">
                        <a:latin typeface="Arial"/>
                        <a:cs typeface="Arial"/>
                      </a:endParaRPr>
                    </a:p>
                  </a:txBody>
                  <a:tcPr marL="0" marR="0" marT="32384"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268-432</a:t>
                      </a:r>
                      <a:endParaRPr sz="950">
                        <a:latin typeface="Arial"/>
                        <a:cs typeface="Arial"/>
                      </a:endParaRPr>
                    </a:p>
                  </a:txBody>
                  <a:tcPr marL="0" marR="0" marT="32384"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85927">
                <a:tc>
                  <a:txBody>
                    <a:bodyPr/>
                    <a:lstStyle/>
                    <a:p>
                      <a:pPr marL="95250">
                        <a:lnSpc>
                          <a:spcPct val="100000"/>
                        </a:lnSpc>
                        <a:spcBef>
                          <a:spcPts val="260"/>
                        </a:spcBef>
                      </a:pPr>
                      <a:r>
                        <a:rPr sz="950" spc="-10" dirty="0">
                          <a:latin typeface="Arial"/>
                          <a:cs typeface="Arial"/>
                        </a:rPr>
                        <a:t>Capacity</a:t>
                      </a:r>
                      <a:r>
                        <a:rPr sz="950" spc="-70" dirty="0">
                          <a:latin typeface="Arial"/>
                          <a:cs typeface="Arial"/>
                        </a:rPr>
                        <a:t> </a:t>
                      </a:r>
                      <a:r>
                        <a:rPr sz="950" spc="-5" dirty="0">
                          <a:latin typeface="Arial"/>
                          <a:cs typeface="Arial"/>
                        </a:rPr>
                        <a:t>Utilization</a:t>
                      </a:r>
                      <a:endParaRPr sz="950">
                        <a:latin typeface="Arial"/>
                        <a:cs typeface="Arial"/>
                      </a:endParaRPr>
                    </a:p>
                  </a:txBody>
                  <a:tcPr marL="0" marR="0" marT="3302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5.0%</a:t>
                      </a:r>
                      <a:endParaRPr sz="950">
                        <a:latin typeface="Arial"/>
                        <a:cs typeface="Arial"/>
                      </a:endParaRPr>
                    </a:p>
                  </a:txBody>
                  <a:tcPr marL="0" marR="0" marT="3302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6.8%</a:t>
                      </a:r>
                      <a:endParaRPr sz="950">
                        <a:latin typeface="Arial"/>
                        <a:cs typeface="Arial"/>
                      </a:endParaRPr>
                    </a:p>
                  </a:txBody>
                  <a:tcPr marL="0" marR="0" marT="3302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84784">
                <a:tc>
                  <a:txBody>
                    <a:bodyPr/>
                    <a:lstStyle/>
                    <a:p>
                      <a:pPr marL="93980">
                        <a:lnSpc>
                          <a:spcPct val="100000"/>
                        </a:lnSpc>
                        <a:spcBef>
                          <a:spcPts val="254"/>
                        </a:spcBef>
                      </a:pPr>
                      <a:r>
                        <a:rPr sz="950" spc="-5" dirty="0">
                          <a:latin typeface="Arial"/>
                          <a:cs typeface="Arial"/>
                        </a:rPr>
                        <a:t>Prices</a:t>
                      </a:r>
                      <a:endParaRPr sz="950">
                        <a:latin typeface="Arial"/>
                        <a:cs typeface="Arial"/>
                      </a:endParaRPr>
                    </a:p>
                  </a:txBody>
                  <a:tcPr marL="0" marR="0" marT="32384"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3.9%</a:t>
                      </a:r>
                      <a:endParaRPr sz="950">
                        <a:latin typeface="Arial"/>
                        <a:cs typeface="Arial"/>
                      </a:endParaRPr>
                    </a:p>
                  </a:txBody>
                  <a:tcPr marL="0" marR="0" marT="32384"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14.5%</a:t>
                      </a:r>
                      <a:endParaRPr sz="950">
                        <a:latin typeface="Arial"/>
                        <a:cs typeface="Arial"/>
                      </a:endParaRPr>
                    </a:p>
                  </a:txBody>
                  <a:tcPr marL="0" marR="0" marT="32384"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bl>
          </a:graphicData>
        </a:graphic>
      </p:graphicFrame>
      <p:sp>
        <p:nvSpPr>
          <p:cNvPr id="4" name="object 4"/>
          <p:cNvSpPr txBox="1"/>
          <p:nvPr/>
        </p:nvSpPr>
        <p:spPr>
          <a:xfrm>
            <a:off x="1177544" y="2874771"/>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9.</a:t>
            </a:r>
            <a:r>
              <a:rPr sz="950" b="1" spc="-15" dirty="0">
                <a:latin typeface="Arial"/>
                <a:cs typeface="Arial"/>
              </a:rPr>
              <a:t>1</a:t>
            </a:r>
            <a:r>
              <a:rPr sz="950" b="1" dirty="0">
                <a:latin typeface="Arial"/>
                <a:cs typeface="Arial"/>
              </a:rPr>
              <a:t>.</a:t>
            </a:r>
            <a:r>
              <a:rPr sz="950" b="1" spc="-5" dirty="0">
                <a:latin typeface="Arial"/>
                <a:cs typeface="Arial"/>
              </a:rPr>
              <a:t>1</a:t>
            </a:r>
            <a:endParaRPr sz="950">
              <a:latin typeface="Arial"/>
              <a:cs typeface="Arial"/>
            </a:endParaRPr>
          </a:p>
        </p:txBody>
      </p:sp>
      <p:sp>
        <p:nvSpPr>
          <p:cNvPr id="5" name="object 5"/>
          <p:cNvSpPr txBox="1"/>
          <p:nvPr/>
        </p:nvSpPr>
        <p:spPr>
          <a:xfrm>
            <a:off x="1608175" y="2874771"/>
            <a:ext cx="495934" cy="158750"/>
          </a:xfrm>
          <a:prstGeom prst="rect">
            <a:avLst/>
          </a:prstGeom>
        </p:spPr>
        <p:txBody>
          <a:bodyPr vert="horz" wrap="square" lIns="0" tIns="0" rIns="0" bIns="0" rtlCol="0">
            <a:spAutoFit/>
          </a:bodyPr>
          <a:lstStyle/>
          <a:p>
            <a:pPr marL="12700">
              <a:lnSpc>
                <a:spcPct val="100000"/>
              </a:lnSpc>
            </a:pPr>
            <a:r>
              <a:rPr sz="950" b="1" spc="-15" dirty="0">
                <a:latin typeface="Arial"/>
                <a:cs typeface="Arial"/>
              </a:rPr>
              <a:t>Demand</a:t>
            </a:r>
            <a:endParaRPr sz="950">
              <a:latin typeface="Arial"/>
              <a:cs typeface="Arial"/>
            </a:endParaRPr>
          </a:p>
        </p:txBody>
      </p:sp>
      <p:sp>
        <p:nvSpPr>
          <p:cNvPr id="6" name="object 6"/>
          <p:cNvSpPr txBox="1"/>
          <p:nvPr/>
        </p:nvSpPr>
        <p:spPr>
          <a:xfrm>
            <a:off x="1177544" y="3401631"/>
            <a:ext cx="5337175" cy="632460"/>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Demand for Hydrocracking Reactors rose </a:t>
            </a:r>
            <a:r>
              <a:rPr sz="950" b="1" dirty="0">
                <a:latin typeface="Arial"/>
                <a:cs typeface="Arial"/>
              </a:rPr>
              <a:t>4% </a:t>
            </a:r>
            <a:r>
              <a:rPr sz="950" b="1" spc="-5" dirty="0">
                <a:latin typeface="Arial"/>
                <a:cs typeface="Arial"/>
              </a:rPr>
              <a:t>in </a:t>
            </a:r>
            <a:r>
              <a:rPr sz="950" b="1" spc="-10" dirty="0">
                <a:latin typeface="Arial"/>
                <a:cs typeface="Arial"/>
              </a:rPr>
              <a:t>2012 </a:t>
            </a:r>
            <a:r>
              <a:rPr sz="950" b="1" spc="-5" dirty="0">
                <a:latin typeface="Arial"/>
                <a:cs typeface="Arial"/>
              </a:rPr>
              <a:t>as </a:t>
            </a:r>
            <a:r>
              <a:rPr sz="950" b="1" spc="-10" dirty="0">
                <a:latin typeface="Arial"/>
                <a:cs typeface="Arial"/>
              </a:rPr>
              <a:t>NOCs in </a:t>
            </a:r>
            <a:r>
              <a:rPr sz="950" b="1" spc="-15" dirty="0">
                <a:latin typeface="Arial"/>
                <a:cs typeface="Arial"/>
              </a:rPr>
              <a:t>China, </a:t>
            </a:r>
            <a:r>
              <a:rPr sz="950" b="1" spc="-10" dirty="0">
                <a:latin typeface="Arial"/>
                <a:cs typeface="Arial"/>
              </a:rPr>
              <a:t>India, and Saudi  Arabia </a:t>
            </a:r>
            <a:r>
              <a:rPr sz="950" b="1" spc="-5" dirty="0">
                <a:latin typeface="Arial"/>
                <a:cs typeface="Arial"/>
              </a:rPr>
              <a:t>built </a:t>
            </a:r>
            <a:r>
              <a:rPr sz="950" b="1" spc="-10" dirty="0">
                <a:latin typeface="Arial"/>
                <a:cs typeface="Arial"/>
              </a:rPr>
              <a:t>new </a:t>
            </a:r>
            <a:r>
              <a:rPr sz="950" b="1" spc="-5" dirty="0">
                <a:latin typeface="Arial"/>
                <a:cs typeface="Arial"/>
              </a:rPr>
              <a:t>units. </a:t>
            </a:r>
            <a:r>
              <a:rPr sz="950" b="1" spc="-10" dirty="0">
                <a:latin typeface="Arial"/>
                <a:cs typeface="Arial"/>
              </a:rPr>
              <a:t>Sales </a:t>
            </a:r>
            <a:r>
              <a:rPr sz="950" b="1" spc="-5" dirty="0">
                <a:latin typeface="Arial"/>
                <a:cs typeface="Arial"/>
              </a:rPr>
              <a:t>will </a:t>
            </a:r>
            <a:r>
              <a:rPr sz="950" b="1" spc="-10" dirty="0">
                <a:latin typeface="Arial"/>
                <a:cs typeface="Arial"/>
              </a:rPr>
              <a:t>grow only </a:t>
            </a:r>
            <a:r>
              <a:rPr sz="950" b="1" dirty="0">
                <a:latin typeface="Arial"/>
                <a:cs typeface="Arial"/>
              </a:rPr>
              <a:t>1% </a:t>
            </a:r>
            <a:r>
              <a:rPr sz="950" b="1" spc="-5" dirty="0">
                <a:latin typeface="Arial"/>
                <a:cs typeface="Arial"/>
              </a:rPr>
              <a:t>in </a:t>
            </a:r>
            <a:r>
              <a:rPr sz="950" b="1" spc="-10" dirty="0">
                <a:latin typeface="Arial"/>
                <a:cs typeface="Arial"/>
              </a:rPr>
              <a:t>2013 </a:t>
            </a:r>
            <a:r>
              <a:rPr sz="950" b="1" spc="-5" dirty="0">
                <a:latin typeface="Arial"/>
                <a:cs typeface="Arial"/>
              </a:rPr>
              <a:t>on </a:t>
            </a:r>
            <a:r>
              <a:rPr sz="950" b="1" spc="-10" dirty="0">
                <a:latin typeface="Arial"/>
                <a:cs typeface="Arial"/>
              </a:rPr>
              <a:t>falling fuel demand </a:t>
            </a:r>
            <a:r>
              <a:rPr sz="950" b="1" spc="-5" dirty="0">
                <a:latin typeface="Arial"/>
                <a:cs typeface="Arial"/>
              </a:rPr>
              <a:t>in </a:t>
            </a:r>
            <a:r>
              <a:rPr sz="950" b="1" spc="-10" dirty="0">
                <a:latin typeface="Arial"/>
                <a:cs typeface="Arial"/>
              </a:rPr>
              <a:t>the US and  Europe, </a:t>
            </a:r>
            <a:r>
              <a:rPr sz="950" b="1" spc="-15" dirty="0">
                <a:latin typeface="Arial"/>
                <a:cs typeface="Arial"/>
              </a:rPr>
              <a:t>but </a:t>
            </a:r>
            <a:r>
              <a:rPr sz="950" b="1" spc="-5" dirty="0">
                <a:latin typeface="Arial"/>
                <a:cs typeface="Arial"/>
              </a:rPr>
              <a:t>a total of </a:t>
            </a:r>
            <a:r>
              <a:rPr sz="950" b="1" spc="-10" dirty="0">
                <a:latin typeface="Arial"/>
                <a:cs typeface="Arial"/>
              </a:rPr>
              <a:t>61% </a:t>
            </a:r>
            <a:r>
              <a:rPr sz="950" b="1" dirty="0">
                <a:latin typeface="Arial"/>
                <a:cs typeface="Arial"/>
              </a:rPr>
              <a:t>by </a:t>
            </a:r>
            <a:r>
              <a:rPr sz="950" b="1" spc="-5" dirty="0">
                <a:latin typeface="Arial"/>
                <a:cs typeface="Arial"/>
              </a:rPr>
              <a:t>2020 Q1 on </a:t>
            </a:r>
            <a:r>
              <a:rPr sz="950" b="1" spc="-10" dirty="0">
                <a:latin typeface="Arial"/>
                <a:cs typeface="Arial"/>
              </a:rPr>
              <a:t>projects </a:t>
            </a:r>
            <a:r>
              <a:rPr sz="950" b="1" spc="-5" dirty="0">
                <a:latin typeface="Arial"/>
                <a:cs typeface="Arial"/>
              </a:rPr>
              <a:t>in </a:t>
            </a:r>
            <a:r>
              <a:rPr sz="950" b="1" spc="-10" dirty="0">
                <a:latin typeface="Arial"/>
                <a:cs typeface="Arial"/>
              </a:rPr>
              <a:t>Asia, Latin America, </a:t>
            </a:r>
            <a:r>
              <a:rPr sz="950" b="1" spc="-5" dirty="0">
                <a:latin typeface="Arial"/>
                <a:cs typeface="Arial"/>
              </a:rPr>
              <a:t>and </a:t>
            </a:r>
            <a:r>
              <a:rPr sz="950" b="1" spc="-10" dirty="0">
                <a:latin typeface="Arial"/>
                <a:cs typeface="Arial"/>
              </a:rPr>
              <a:t>the Middle</a:t>
            </a:r>
            <a:r>
              <a:rPr sz="950" b="1" spc="160" dirty="0">
                <a:latin typeface="Arial"/>
                <a:cs typeface="Arial"/>
              </a:rPr>
              <a:t> </a:t>
            </a:r>
            <a:r>
              <a:rPr sz="950" b="1" spc="-10" dirty="0">
                <a:latin typeface="Arial"/>
                <a:cs typeface="Arial"/>
              </a:rPr>
              <a:t>East.</a:t>
            </a:r>
            <a:endParaRPr sz="950">
              <a:latin typeface="Arial"/>
              <a:cs typeface="Arial"/>
            </a:endParaRPr>
          </a:p>
        </p:txBody>
      </p:sp>
      <p:sp>
        <p:nvSpPr>
          <p:cNvPr id="7" name="object 7"/>
          <p:cNvSpPr txBox="1"/>
          <p:nvPr/>
        </p:nvSpPr>
        <p:spPr>
          <a:xfrm>
            <a:off x="1284983" y="4370274"/>
            <a:ext cx="5285740" cy="2075180"/>
          </a:xfrm>
          <a:prstGeom prst="rect">
            <a:avLst/>
          </a:prstGeom>
        </p:spPr>
        <p:txBody>
          <a:bodyPr vert="horz" wrap="square" lIns="0" tIns="60960" rIns="0" bIns="0" rtlCol="0">
            <a:spAutoFit/>
          </a:bodyPr>
          <a:lstStyle/>
          <a:p>
            <a:pPr marL="12700">
              <a:lnSpc>
                <a:spcPct val="100000"/>
              </a:lnSpc>
              <a:spcBef>
                <a:spcPts val="480"/>
              </a:spcBef>
            </a:pPr>
            <a:r>
              <a:rPr sz="950" spc="-10" dirty="0">
                <a:latin typeface="Arial"/>
                <a:cs typeface="Arial"/>
              </a:rPr>
              <a:t>Hydrocracking Reactor demand is driven by refinery capital investments. The growth trend</a:t>
            </a:r>
            <a:r>
              <a:rPr sz="950" spc="185" dirty="0">
                <a:latin typeface="Arial"/>
                <a:cs typeface="Arial"/>
              </a:rPr>
              <a:t> </a:t>
            </a:r>
            <a:r>
              <a:rPr sz="950" spc="-10" dirty="0">
                <a:latin typeface="Arial"/>
                <a:cs typeface="Arial"/>
              </a:rPr>
              <a:t>is</a:t>
            </a:r>
            <a:endParaRPr sz="950">
              <a:latin typeface="Arial"/>
              <a:cs typeface="Arial"/>
            </a:endParaRPr>
          </a:p>
          <a:p>
            <a:pPr marL="12700" marR="5080">
              <a:lnSpc>
                <a:spcPct val="142300"/>
              </a:lnSpc>
            </a:pPr>
            <a:r>
              <a:rPr sz="950" spc="-5" dirty="0">
                <a:latin typeface="Arial"/>
                <a:cs typeface="Arial"/>
              </a:rPr>
              <a:t>slightly faster </a:t>
            </a:r>
            <a:r>
              <a:rPr sz="950" spc="-10" dirty="0">
                <a:latin typeface="Arial"/>
                <a:cs typeface="Arial"/>
              </a:rPr>
              <a:t>than </a:t>
            </a:r>
            <a:r>
              <a:rPr sz="950" spc="-5" dirty="0">
                <a:latin typeface="Arial"/>
                <a:cs typeface="Arial"/>
              </a:rPr>
              <a:t>for overall </a:t>
            </a:r>
            <a:r>
              <a:rPr sz="950" spc="-10" dirty="0">
                <a:latin typeface="Arial"/>
                <a:cs typeface="Arial"/>
              </a:rPr>
              <a:t>refinery spending, however, due </a:t>
            </a:r>
            <a:r>
              <a:rPr sz="950" spc="-5" dirty="0">
                <a:latin typeface="Arial"/>
                <a:cs typeface="Arial"/>
              </a:rPr>
              <a:t>to a </a:t>
            </a:r>
            <a:r>
              <a:rPr sz="950" spc="-10" dirty="0">
                <a:latin typeface="Arial"/>
                <a:cs typeface="Arial"/>
              </a:rPr>
              <a:t>preference </a:t>
            </a:r>
            <a:r>
              <a:rPr sz="950" spc="-5" dirty="0">
                <a:latin typeface="Arial"/>
                <a:cs typeface="Arial"/>
              </a:rPr>
              <a:t>for </a:t>
            </a:r>
            <a:r>
              <a:rPr sz="950" spc="-10" dirty="0">
                <a:latin typeface="Arial"/>
                <a:cs typeface="Arial"/>
              </a:rPr>
              <a:t>diesel fuel </a:t>
            </a:r>
            <a:r>
              <a:rPr sz="950" spc="-5" dirty="0">
                <a:latin typeface="Arial"/>
                <a:cs typeface="Arial"/>
              </a:rPr>
              <a:t>in </a:t>
            </a:r>
            <a:r>
              <a:rPr sz="950" spc="-10" dirty="0">
                <a:latin typeface="Arial"/>
                <a:cs typeface="Arial"/>
              </a:rPr>
              <a:t>Asia,  Europe, the Middle East, and Latin America, and tightening emissions standards such as Euro </a:t>
            </a:r>
            <a:r>
              <a:rPr sz="950" spc="-5" dirty="0">
                <a:latin typeface="Arial"/>
                <a:cs typeface="Arial"/>
              </a:rPr>
              <a:t>6  </a:t>
            </a:r>
            <a:r>
              <a:rPr sz="950" spc="-10" dirty="0">
                <a:latin typeface="Arial"/>
                <a:cs typeface="Arial"/>
              </a:rPr>
              <a:t>regulations governing sulfur and particulate emissions content from diesel fuel. Diesel has long  been widely used as </a:t>
            </a:r>
            <a:r>
              <a:rPr sz="950" spc="-5" dirty="0">
                <a:latin typeface="Arial"/>
                <a:cs typeface="Arial"/>
              </a:rPr>
              <a:t>a </a:t>
            </a:r>
            <a:r>
              <a:rPr sz="950" spc="-10" dirty="0">
                <a:latin typeface="Arial"/>
                <a:cs typeface="Arial"/>
              </a:rPr>
              <a:t>transportation fuel, now </a:t>
            </a:r>
            <a:r>
              <a:rPr sz="950" spc="-5" dirty="0">
                <a:latin typeface="Arial"/>
                <a:cs typeface="Arial"/>
              </a:rPr>
              <a:t>it </a:t>
            </a:r>
            <a:r>
              <a:rPr sz="950" spc="-10" dirty="0">
                <a:latin typeface="Arial"/>
                <a:cs typeface="Arial"/>
              </a:rPr>
              <a:t>is becoming the preferred fuel in China and  elsewhere </a:t>
            </a:r>
            <a:r>
              <a:rPr sz="950" spc="-5" dirty="0">
                <a:latin typeface="Arial"/>
                <a:cs typeface="Arial"/>
              </a:rPr>
              <a:t>in </a:t>
            </a:r>
            <a:r>
              <a:rPr sz="950" spc="-10" dirty="0">
                <a:latin typeface="Arial"/>
                <a:cs typeface="Arial"/>
              </a:rPr>
              <a:t>Asia. Hydrocracking is more </a:t>
            </a:r>
            <a:r>
              <a:rPr sz="950" spc="-5" dirty="0">
                <a:latin typeface="Arial"/>
                <a:cs typeface="Arial"/>
              </a:rPr>
              <a:t>selective to </a:t>
            </a:r>
            <a:r>
              <a:rPr sz="950" spc="-10" dirty="0">
                <a:latin typeface="Arial"/>
                <a:cs typeface="Arial"/>
              </a:rPr>
              <a:t>light </a:t>
            </a:r>
            <a:r>
              <a:rPr sz="950" spc="-5" dirty="0">
                <a:latin typeface="Arial"/>
                <a:cs typeface="Arial"/>
              </a:rPr>
              <a:t>cycle oil </a:t>
            </a:r>
            <a:r>
              <a:rPr sz="950" spc="-10" dirty="0">
                <a:latin typeface="Arial"/>
                <a:cs typeface="Arial"/>
              </a:rPr>
              <a:t>(diesel) and therefore refiners  typically prefer </a:t>
            </a:r>
            <a:r>
              <a:rPr sz="950" spc="-5" dirty="0">
                <a:latin typeface="Arial"/>
                <a:cs typeface="Arial"/>
              </a:rPr>
              <a:t>it </a:t>
            </a:r>
            <a:r>
              <a:rPr sz="950" spc="-10" dirty="0">
                <a:latin typeface="Arial"/>
                <a:cs typeface="Arial"/>
              </a:rPr>
              <a:t>as </a:t>
            </a:r>
            <a:r>
              <a:rPr sz="950" spc="-5" dirty="0">
                <a:latin typeface="Arial"/>
                <a:cs typeface="Arial"/>
              </a:rPr>
              <a:t>a </a:t>
            </a:r>
            <a:r>
              <a:rPr sz="950" spc="-10" dirty="0">
                <a:latin typeface="Arial"/>
                <a:cs typeface="Arial"/>
              </a:rPr>
              <a:t>process route </a:t>
            </a:r>
            <a:r>
              <a:rPr sz="950" spc="-5" dirty="0">
                <a:latin typeface="Arial"/>
                <a:cs typeface="Arial"/>
              </a:rPr>
              <a:t>for </a:t>
            </a:r>
            <a:r>
              <a:rPr sz="950" spc="-10" dirty="0">
                <a:latin typeface="Arial"/>
                <a:cs typeface="Arial"/>
              </a:rPr>
              <a:t>producing diesel fuel, compared to fluid catalytic cracking  (FCC). In addition, </a:t>
            </a:r>
            <a:r>
              <a:rPr sz="950" spc="-5" dirty="0">
                <a:latin typeface="Arial"/>
                <a:cs typeface="Arial"/>
              </a:rPr>
              <a:t>it </a:t>
            </a:r>
            <a:r>
              <a:rPr sz="950" spc="-10" dirty="0">
                <a:latin typeface="Arial"/>
                <a:cs typeface="Arial"/>
              </a:rPr>
              <a:t>produces cleaner fuels that require less additional treatment to comply with  pending Euro </a:t>
            </a:r>
            <a:r>
              <a:rPr sz="950" spc="-5" dirty="0">
                <a:latin typeface="Arial"/>
                <a:cs typeface="Arial"/>
              </a:rPr>
              <a:t>6 </a:t>
            </a:r>
            <a:r>
              <a:rPr sz="950" spc="-10" dirty="0">
                <a:latin typeface="Arial"/>
                <a:cs typeface="Arial"/>
              </a:rPr>
              <a:t>fuel standards (scheduled to go into effect in 2014), which Asian refiners are  </a:t>
            </a:r>
            <a:r>
              <a:rPr sz="950" spc="-5" dirty="0">
                <a:latin typeface="Arial"/>
                <a:cs typeface="Arial"/>
              </a:rPr>
              <a:t>struggling to</a:t>
            </a:r>
            <a:r>
              <a:rPr sz="950" spc="-80" dirty="0">
                <a:latin typeface="Arial"/>
                <a:cs typeface="Arial"/>
              </a:rPr>
              <a:t> </a:t>
            </a:r>
            <a:r>
              <a:rPr sz="950" spc="-10" dirty="0">
                <a:latin typeface="Arial"/>
                <a:cs typeface="Arial"/>
              </a:rPr>
              <a:t>match.</a:t>
            </a:r>
            <a:endParaRPr sz="950">
              <a:latin typeface="Arial"/>
              <a:cs typeface="Arial"/>
            </a:endParaRPr>
          </a:p>
        </p:txBody>
      </p:sp>
      <p:sp>
        <p:nvSpPr>
          <p:cNvPr id="8" name="object 8"/>
          <p:cNvSpPr txBox="1"/>
          <p:nvPr/>
        </p:nvSpPr>
        <p:spPr>
          <a:xfrm>
            <a:off x="1284983" y="6780041"/>
            <a:ext cx="5250815" cy="1758950"/>
          </a:xfrm>
          <a:prstGeom prst="rect">
            <a:avLst/>
          </a:prstGeom>
        </p:spPr>
        <p:txBody>
          <a:bodyPr vert="horz" wrap="square" lIns="0" tIns="0" rIns="0" bIns="0" rtlCol="0">
            <a:spAutoFit/>
          </a:bodyPr>
          <a:lstStyle/>
          <a:p>
            <a:pPr marL="12700" marR="215265">
              <a:lnSpc>
                <a:spcPct val="142600"/>
              </a:lnSpc>
            </a:pPr>
            <a:r>
              <a:rPr sz="950" spc="-10" dirty="0">
                <a:latin typeface="Arial"/>
                <a:cs typeface="Arial"/>
              </a:rPr>
              <a:t>Reactor sales grew 4% in 2012, in parallel with global refinery capital expenditures. Sales </a:t>
            </a:r>
            <a:r>
              <a:rPr sz="950" spc="-15" dirty="0">
                <a:latin typeface="Arial"/>
                <a:cs typeface="Arial"/>
              </a:rPr>
              <a:t>grew  </a:t>
            </a:r>
            <a:r>
              <a:rPr sz="950" spc="-10" dirty="0">
                <a:latin typeface="Arial"/>
                <a:cs typeface="Arial"/>
              </a:rPr>
              <a:t>fastest in Asia at 6.5%, on orders from </a:t>
            </a:r>
            <a:r>
              <a:rPr sz="950" spc="-5" dirty="0">
                <a:latin typeface="Arial"/>
                <a:cs typeface="Arial"/>
              </a:rPr>
              <a:t>projects </a:t>
            </a:r>
            <a:r>
              <a:rPr sz="950" spc="-10" dirty="0">
                <a:latin typeface="Arial"/>
                <a:cs typeface="Arial"/>
              </a:rPr>
              <a:t>in China and</a:t>
            </a:r>
            <a:r>
              <a:rPr sz="950" spc="80" dirty="0">
                <a:latin typeface="Arial"/>
                <a:cs typeface="Arial"/>
              </a:rPr>
              <a:t> </a:t>
            </a:r>
            <a:r>
              <a:rPr sz="950" spc="-10" dirty="0">
                <a:latin typeface="Arial"/>
                <a:cs typeface="Arial"/>
              </a:rPr>
              <a:t>India.</a:t>
            </a:r>
            <a:endParaRPr sz="950">
              <a:latin typeface="Arial"/>
              <a:cs typeface="Arial"/>
            </a:endParaRPr>
          </a:p>
          <a:p>
            <a:pPr marL="443230" marR="397510" indent="-215900">
              <a:lnSpc>
                <a:spcPct val="142600"/>
              </a:lnSpc>
              <a:spcBef>
                <a:spcPts val="625"/>
              </a:spcBef>
              <a:buFont typeface="Symbol"/>
              <a:buChar char=""/>
              <a:tabLst>
                <a:tab pos="442595" algn="l"/>
                <a:tab pos="443865" algn="l"/>
              </a:tabLst>
            </a:pPr>
            <a:r>
              <a:rPr sz="950" spc="-10" dirty="0">
                <a:latin typeface="Arial"/>
                <a:cs typeface="Arial"/>
              </a:rPr>
              <a:t>Sinopec’s Zhanjiang refinery, scheduled for commissioning in 2014, made progress  payments on reactors </a:t>
            </a:r>
            <a:r>
              <a:rPr sz="950" spc="-5" dirty="0">
                <a:latin typeface="Arial"/>
                <a:cs typeface="Arial"/>
              </a:rPr>
              <a:t>for a </a:t>
            </a:r>
            <a:r>
              <a:rPr sz="950" spc="-10" dirty="0">
                <a:latin typeface="Arial"/>
                <a:cs typeface="Arial"/>
              </a:rPr>
              <a:t>44k bpd hydrocracking</a:t>
            </a:r>
            <a:r>
              <a:rPr sz="950" spc="40" dirty="0">
                <a:latin typeface="Arial"/>
                <a:cs typeface="Arial"/>
              </a:rPr>
              <a:t> </a:t>
            </a:r>
            <a:r>
              <a:rPr sz="950" spc="-5" dirty="0">
                <a:latin typeface="Arial"/>
                <a:cs typeface="Arial"/>
              </a:rPr>
              <a:t>unit.</a:t>
            </a:r>
            <a:endParaRPr sz="950">
              <a:latin typeface="Arial"/>
              <a:cs typeface="Arial"/>
            </a:endParaRPr>
          </a:p>
          <a:p>
            <a:pPr marL="443230" marR="637540" indent="-215900">
              <a:lnSpc>
                <a:spcPct val="142100"/>
              </a:lnSpc>
              <a:spcBef>
                <a:spcPts val="65"/>
              </a:spcBef>
              <a:buFont typeface="Symbol"/>
              <a:buChar char=""/>
              <a:tabLst>
                <a:tab pos="442595" algn="l"/>
                <a:tab pos="443865" algn="l"/>
              </a:tabLst>
            </a:pPr>
            <a:r>
              <a:rPr sz="950" spc="-10" dirty="0">
                <a:latin typeface="Arial"/>
                <a:cs typeface="Arial"/>
              </a:rPr>
              <a:t>PetroChina’s </a:t>
            </a:r>
            <a:r>
              <a:rPr sz="950" spc="-5" dirty="0">
                <a:latin typeface="Arial"/>
                <a:cs typeface="Arial"/>
              </a:rPr>
              <a:t>JV </a:t>
            </a:r>
            <a:r>
              <a:rPr sz="950" spc="-10" dirty="0">
                <a:latin typeface="Arial"/>
                <a:cs typeface="Arial"/>
              </a:rPr>
              <a:t>project with Rosneft in Dagang ordered reactors from Sinopec  Engineering.</a:t>
            </a:r>
            <a:endParaRPr sz="950">
              <a:latin typeface="Arial"/>
              <a:cs typeface="Arial"/>
            </a:endParaRPr>
          </a:p>
          <a:p>
            <a:pPr marL="443230" marR="5080" indent="-215900">
              <a:lnSpc>
                <a:spcPct val="142100"/>
              </a:lnSpc>
              <a:spcBef>
                <a:spcPts val="65"/>
              </a:spcBef>
              <a:buFont typeface="Symbol"/>
              <a:buChar char=""/>
              <a:tabLst>
                <a:tab pos="442595" algn="l"/>
                <a:tab pos="443865" algn="l"/>
              </a:tabLst>
            </a:pPr>
            <a:r>
              <a:rPr sz="950" spc="-10" dirty="0">
                <a:latin typeface="Arial"/>
                <a:cs typeface="Arial"/>
              </a:rPr>
              <a:t>IOCL’s greenfield Paradip refinery took delivery of </a:t>
            </a:r>
            <a:r>
              <a:rPr sz="950" spc="-5" dirty="0">
                <a:latin typeface="Arial"/>
                <a:cs typeface="Arial"/>
              </a:rPr>
              <a:t>six </a:t>
            </a:r>
            <a:r>
              <a:rPr sz="950" spc="-10" dirty="0">
                <a:latin typeface="Arial"/>
                <a:cs typeface="Arial"/>
              </a:rPr>
              <a:t>hydrocracking reactors from Essar in  2012, and began installing them in</a:t>
            </a:r>
            <a:r>
              <a:rPr sz="950" spc="15" dirty="0">
                <a:latin typeface="Arial"/>
                <a:cs typeface="Arial"/>
              </a:rPr>
              <a:t> </a:t>
            </a:r>
            <a:r>
              <a:rPr sz="950" spc="-10" dirty="0">
                <a:latin typeface="Arial"/>
                <a:cs typeface="Arial"/>
              </a:rPr>
              <a:t>November.</a:t>
            </a:r>
            <a:endParaRPr sz="950">
              <a:latin typeface="Arial"/>
              <a:cs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513"/>
            <a:ext cx="5220335" cy="1045210"/>
          </a:xfrm>
          <a:prstGeom prst="rect">
            <a:avLst/>
          </a:prstGeom>
        </p:spPr>
        <p:txBody>
          <a:bodyPr vert="horz" wrap="square" lIns="0" tIns="0" rIns="0" bIns="0" rtlCol="0">
            <a:spAutoFit/>
          </a:bodyPr>
          <a:lstStyle/>
          <a:p>
            <a:pPr marL="12700" marR="5715">
              <a:lnSpc>
                <a:spcPct val="142400"/>
              </a:lnSpc>
            </a:pPr>
            <a:r>
              <a:rPr sz="950" spc="-10" dirty="0">
                <a:latin typeface="Arial"/>
                <a:cs typeface="Arial"/>
              </a:rPr>
              <a:t>In EMEA, reactor sales rose </a:t>
            </a:r>
            <a:r>
              <a:rPr sz="950" spc="-15" dirty="0">
                <a:latin typeface="Arial"/>
                <a:cs typeface="Arial"/>
              </a:rPr>
              <a:t>3% </a:t>
            </a:r>
            <a:r>
              <a:rPr sz="950" spc="-10" dirty="0">
                <a:latin typeface="Arial"/>
                <a:cs typeface="Arial"/>
              </a:rPr>
              <a:t>last year, markedly slower than Asia but buoyed by reactor  deliveries and progress payments for major refineries in Saudi Arabia and Russia. Saudi Aramco  took delivery of four reactors </a:t>
            </a:r>
            <a:r>
              <a:rPr sz="950" spc="-5" dirty="0">
                <a:latin typeface="Arial"/>
                <a:cs typeface="Arial"/>
              </a:rPr>
              <a:t>for </a:t>
            </a:r>
            <a:r>
              <a:rPr sz="950" spc="-10" dirty="0">
                <a:latin typeface="Arial"/>
                <a:cs typeface="Arial"/>
              </a:rPr>
              <a:t>its Yanbu refinery in May 2012. The reactors will be part of </a:t>
            </a:r>
            <a:r>
              <a:rPr sz="950" spc="-5" dirty="0">
                <a:latin typeface="Arial"/>
                <a:cs typeface="Arial"/>
              </a:rPr>
              <a:t>a </a:t>
            </a:r>
            <a:r>
              <a:rPr sz="950" spc="-10" dirty="0">
                <a:latin typeface="Arial"/>
                <a:cs typeface="Arial"/>
              </a:rPr>
              <a:t>124k  bpd hydrocracking unit due for commissioning in 2014. Lukoil ordered three reactors from IDESA,  for </a:t>
            </a:r>
            <a:r>
              <a:rPr sz="950" spc="-5" dirty="0">
                <a:latin typeface="Arial"/>
                <a:cs typeface="Arial"/>
              </a:rPr>
              <a:t>a </a:t>
            </a:r>
            <a:r>
              <a:rPr sz="950" spc="-10" dirty="0">
                <a:latin typeface="Arial"/>
                <a:cs typeface="Arial"/>
              </a:rPr>
              <a:t>planned hydrocracker unit at its Volgorad</a:t>
            </a:r>
            <a:r>
              <a:rPr sz="950" spc="60" dirty="0">
                <a:latin typeface="Arial"/>
                <a:cs typeface="Arial"/>
              </a:rPr>
              <a:t> </a:t>
            </a:r>
            <a:r>
              <a:rPr sz="950" spc="-10" dirty="0">
                <a:latin typeface="Arial"/>
                <a:cs typeface="Arial"/>
              </a:rPr>
              <a:t>refinery.</a:t>
            </a:r>
            <a:endParaRPr sz="950">
              <a:latin typeface="Arial"/>
              <a:cs typeface="Arial"/>
            </a:endParaRPr>
          </a:p>
        </p:txBody>
      </p:sp>
      <p:sp>
        <p:nvSpPr>
          <p:cNvPr id="3" name="object 3"/>
          <p:cNvSpPr txBox="1"/>
          <p:nvPr/>
        </p:nvSpPr>
        <p:spPr>
          <a:xfrm>
            <a:off x="1284998" y="5634424"/>
            <a:ext cx="5283835" cy="3399790"/>
          </a:xfrm>
          <a:prstGeom prst="rect">
            <a:avLst/>
          </a:prstGeom>
        </p:spPr>
        <p:txBody>
          <a:bodyPr vert="horz" wrap="square" lIns="0" tIns="60960" rIns="0" bIns="0" rtlCol="0">
            <a:spAutoFit/>
          </a:bodyPr>
          <a:lstStyle/>
          <a:p>
            <a:pPr marL="12700">
              <a:lnSpc>
                <a:spcPct val="100000"/>
              </a:lnSpc>
              <a:spcBef>
                <a:spcPts val="480"/>
              </a:spcBef>
            </a:pPr>
            <a:r>
              <a:rPr sz="950" spc="-10" dirty="0">
                <a:latin typeface="Arial"/>
                <a:cs typeface="Arial"/>
              </a:rPr>
              <a:t>Hydrocracking reactor demand growth will slow </a:t>
            </a:r>
            <a:r>
              <a:rPr sz="950" spc="-5" dirty="0">
                <a:latin typeface="Arial"/>
                <a:cs typeface="Arial"/>
              </a:rPr>
              <a:t>for </a:t>
            </a:r>
            <a:r>
              <a:rPr sz="950" spc="-10" dirty="0">
                <a:latin typeface="Arial"/>
                <a:cs typeface="Arial"/>
              </a:rPr>
              <a:t>2013, </a:t>
            </a:r>
            <a:r>
              <a:rPr sz="950" spc="-5" dirty="0">
                <a:latin typeface="Arial"/>
                <a:cs typeface="Arial"/>
              </a:rPr>
              <a:t>to </a:t>
            </a:r>
            <a:r>
              <a:rPr sz="950" spc="-10" dirty="0">
                <a:latin typeface="Arial"/>
                <a:cs typeface="Arial"/>
              </a:rPr>
              <a:t>only 1% globally, due </a:t>
            </a:r>
            <a:r>
              <a:rPr sz="950" spc="-5" dirty="0">
                <a:latin typeface="Arial"/>
                <a:cs typeface="Arial"/>
              </a:rPr>
              <a:t>to</a:t>
            </a:r>
            <a:r>
              <a:rPr sz="950" spc="190" dirty="0">
                <a:latin typeface="Arial"/>
                <a:cs typeface="Arial"/>
              </a:rPr>
              <a:t> </a:t>
            </a:r>
            <a:r>
              <a:rPr sz="950" spc="-10" dirty="0">
                <a:latin typeface="Arial"/>
                <a:cs typeface="Arial"/>
              </a:rPr>
              <a:t>faltering</a:t>
            </a:r>
            <a:endParaRPr sz="950">
              <a:latin typeface="Arial"/>
              <a:cs typeface="Arial"/>
            </a:endParaRPr>
          </a:p>
          <a:p>
            <a:pPr marL="12700" marR="29845">
              <a:lnSpc>
                <a:spcPct val="142100"/>
              </a:lnSpc>
            </a:pPr>
            <a:r>
              <a:rPr sz="950" spc="-10" dirty="0">
                <a:latin typeface="Arial"/>
                <a:cs typeface="Arial"/>
              </a:rPr>
              <a:t>refinery investments in Western Europe and North America (-2% and -4% growth </a:t>
            </a:r>
            <a:r>
              <a:rPr sz="950" spc="-5" dirty="0">
                <a:latin typeface="Arial"/>
                <a:cs typeface="Arial"/>
              </a:rPr>
              <a:t>for </a:t>
            </a:r>
            <a:r>
              <a:rPr sz="950" spc="-10" dirty="0">
                <a:latin typeface="Arial"/>
                <a:cs typeface="Arial"/>
              </a:rPr>
              <a:t>refinery capex  </a:t>
            </a:r>
            <a:r>
              <a:rPr sz="950" spc="-5" dirty="0">
                <a:latin typeface="Arial"/>
                <a:cs typeface="Arial"/>
              </a:rPr>
              <a:t>this </a:t>
            </a:r>
            <a:r>
              <a:rPr sz="950" spc="-10" dirty="0">
                <a:latin typeface="Arial"/>
                <a:cs typeface="Arial"/>
              </a:rPr>
              <a:t>year, respectively) </a:t>
            </a:r>
            <a:r>
              <a:rPr sz="950" spc="-5" dirty="0">
                <a:latin typeface="Arial"/>
                <a:cs typeface="Arial"/>
              </a:rPr>
              <a:t>on a </a:t>
            </a:r>
            <a:r>
              <a:rPr sz="950" spc="-10" dirty="0">
                <a:latin typeface="Arial"/>
                <a:cs typeface="Arial"/>
              </a:rPr>
              <a:t>combination of </a:t>
            </a:r>
            <a:r>
              <a:rPr sz="950" spc="-15" dirty="0">
                <a:latin typeface="Arial"/>
                <a:cs typeface="Arial"/>
              </a:rPr>
              <a:t>weak </a:t>
            </a:r>
            <a:r>
              <a:rPr sz="950" spc="-10" dirty="0">
                <a:latin typeface="Arial"/>
                <a:cs typeface="Arial"/>
              </a:rPr>
              <a:t>fuel demand and </a:t>
            </a:r>
            <a:r>
              <a:rPr sz="950" spc="-5" dirty="0">
                <a:latin typeface="Arial"/>
                <a:cs typeface="Arial"/>
              </a:rPr>
              <a:t>a </a:t>
            </a:r>
            <a:r>
              <a:rPr sz="950" spc="-10" dirty="0">
                <a:latin typeface="Arial"/>
                <a:cs typeface="Arial"/>
              </a:rPr>
              <a:t>lighter production </a:t>
            </a:r>
            <a:r>
              <a:rPr sz="950" spc="-5" dirty="0">
                <a:latin typeface="Arial"/>
                <a:cs typeface="Arial"/>
              </a:rPr>
              <a:t>slate in the  </a:t>
            </a:r>
            <a:r>
              <a:rPr sz="950" spc="-10" dirty="0">
                <a:latin typeface="Arial"/>
                <a:cs typeface="Arial"/>
              </a:rPr>
              <a:t>US, reducing </a:t>
            </a:r>
            <a:r>
              <a:rPr sz="950" spc="-5" dirty="0">
                <a:latin typeface="Arial"/>
                <a:cs typeface="Arial"/>
              </a:rPr>
              <a:t>the </a:t>
            </a:r>
            <a:r>
              <a:rPr sz="950" spc="-10" dirty="0">
                <a:latin typeface="Arial"/>
                <a:cs typeface="Arial"/>
              </a:rPr>
              <a:t>need for hydroprocessing</a:t>
            </a:r>
            <a:r>
              <a:rPr sz="950" spc="35" dirty="0">
                <a:latin typeface="Arial"/>
                <a:cs typeface="Arial"/>
              </a:rPr>
              <a:t> </a:t>
            </a:r>
            <a:r>
              <a:rPr sz="950" spc="-10" dirty="0">
                <a:latin typeface="Arial"/>
                <a:cs typeface="Arial"/>
              </a:rPr>
              <a:t>capacity.</a:t>
            </a:r>
            <a:endParaRPr sz="950">
              <a:latin typeface="Arial"/>
              <a:cs typeface="Arial"/>
            </a:endParaRPr>
          </a:p>
          <a:p>
            <a:pPr marL="442595" marR="18415" indent="-215265">
              <a:lnSpc>
                <a:spcPct val="142400"/>
              </a:lnSpc>
              <a:spcBef>
                <a:spcPts val="620"/>
              </a:spcBef>
              <a:buFont typeface="Symbol"/>
              <a:buChar char=""/>
              <a:tabLst>
                <a:tab pos="442595" algn="l"/>
                <a:tab pos="443865" algn="l"/>
              </a:tabLst>
            </a:pPr>
            <a:r>
              <a:rPr sz="950" spc="-10" dirty="0">
                <a:latin typeface="Arial"/>
                <a:cs typeface="Arial"/>
              </a:rPr>
              <a:t>Refiners in Europe (with </a:t>
            </a:r>
            <a:r>
              <a:rPr sz="950" spc="-5" dirty="0">
                <a:latin typeface="Arial"/>
                <a:cs typeface="Arial"/>
              </a:rPr>
              <a:t>the </a:t>
            </a:r>
            <a:r>
              <a:rPr sz="950" spc="-10" dirty="0">
                <a:latin typeface="Arial"/>
                <a:cs typeface="Arial"/>
              </a:rPr>
              <a:t>notable exception of </a:t>
            </a:r>
            <a:r>
              <a:rPr sz="950" spc="-5" dirty="0">
                <a:latin typeface="Arial"/>
                <a:cs typeface="Arial"/>
              </a:rPr>
              <a:t>Russia) </a:t>
            </a:r>
            <a:r>
              <a:rPr sz="950" spc="-10" dirty="0">
                <a:latin typeface="Arial"/>
                <a:cs typeface="Arial"/>
              </a:rPr>
              <a:t>are </a:t>
            </a:r>
            <a:r>
              <a:rPr sz="950" spc="-5" dirty="0">
                <a:latin typeface="Arial"/>
                <a:cs typeface="Arial"/>
              </a:rPr>
              <a:t>unwilling to </a:t>
            </a:r>
            <a:r>
              <a:rPr sz="950" spc="-10" dirty="0">
                <a:latin typeface="Arial"/>
                <a:cs typeface="Arial"/>
              </a:rPr>
              <a:t>invest in new  capacity as regional fuel demand falls and after </a:t>
            </a:r>
            <a:r>
              <a:rPr sz="950" spc="-5" dirty="0">
                <a:latin typeface="Arial"/>
                <a:cs typeface="Arial"/>
              </a:rPr>
              <a:t>a </a:t>
            </a:r>
            <a:r>
              <a:rPr sz="950" spc="-10" dirty="0">
                <a:latin typeface="Arial"/>
                <a:cs typeface="Arial"/>
              </a:rPr>
              <a:t>number of refinery conversions </a:t>
            </a:r>
            <a:r>
              <a:rPr sz="950" spc="-5" dirty="0">
                <a:latin typeface="Arial"/>
                <a:cs typeface="Arial"/>
              </a:rPr>
              <a:t>to  </a:t>
            </a:r>
            <a:r>
              <a:rPr sz="950" spc="-10" dirty="0">
                <a:latin typeface="Arial"/>
                <a:cs typeface="Arial"/>
              </a:rPr>
              <a:t>terminals or outright closures, including Petroplus’ bankruptcy in 2012. As </a:t>
            </a:r>
            <a:r>
              <a:rPr sz="950" spc="-5" dirty="0">
                <a:latin typeface="Arial"/>
                <a:cs typeface="Arial"/>
              </a:rPr>
              <a:t>a </a:t>
            </a:r>
            <a:r>
              <a:rPr sz="950" spc="-10" dirty="0">
                <a:latin typeface="Arial"/>
                <a:cs typeface="Arial"/>
              </a:rPr>
              <a:t>result, </a:t>
            </a:r>
            <a:r>
              <a:rPr sz="950" spc="-15" dirty="0">
                <a:latin typeface="Arial"/>
                <a:cs typeface="Arial"/>
              </a:rPr>
              <a:t>demand  </a:t>
            </a:r>
            <a:r>
              <a:rPr sz="950" spc="-10" dirty="0">
                <a:latin typeface="Arial"/>
                <a:cs typeface="Arial"/>
              </a:rPr>
              <a:t>growth </a:t>
            </a:r>
            <a:r>
              <a:rPr sz="950" spc="-5" dirty="0">
                <a:latin typeface="Arial"/>
                <a:cs typeface="Arial"/>
              </a:rPr>
              <a:t>for </a:t>
            </a:r>
            <a:r>
              <a:rPr sz="950" spc="-10" dirty="0">
                <a:latin typeface="Arial"/>
                <a:cs typeface="Arial"/>
              </a:rPr>
              <a:t>EMEA will </a:t>
            </a:r>
            <a:r>
              <a:rPr sz="950" spc="-5" dirty="0">
                <a:latin typeface="Arial"/>
                <a:cs typeface="Arial"/>
              </a:rPr>
              <a:t>slow to </a:t>
            </a:r>
            <a:r>
              <a:rPr sz="950" spc="-15" dirty="0">
                <a:latin typeface="Arial"/>
                <a:cs typeface="Arial"/>
              </a:rPr>
              <a:t>2% </a:t>
            </a:r>
            <a:r>
              <a:rPr sz="950" spc="-10" dirty="0">
                <a:latin typeface="Arial"/>
                <a:cs typeface="Arial"/>
              </a:rPr>
              <a:t>this year, propped </a:t>
            </a:r>
            <a:r>
              <a:rPr sz="950" spc="-5" dirty="0">
                <a:latin typeface="Arial"/>
                <a:cs typeface="Arial"/>
              </a:rPr>
              <a:t>up by continuing projects in </a:t>
            </a:r>
            <a:r>
              <a:rPr sz="950" spc="-10" dirty="0">
                <a:latin typeface="Arial"/>
                <a:cs typeface="Arial"/>
              </a:rPr>
              <a:t>Russia and  the Saudi Arabia. </a:t>
            </a:r>
            <a:r>
              <a:rPr sz="950" spc="-5" dirty="0">
                <a:latin typeface="Arial"/>
                <a:cs typeface="Arial"/>
              </a:rPr>
              <a:t>For </a:t>
            </a:r>
            <a:r>
              <a:rPr sz="950" spc="-10" dirty="0">
                <a:latin typeface="Arial"/>
                <a:cs typeface="Arial"/>
              </a:rPr>
              <a:t>example, Russian refiners Bashneft and Rosneft will </a:t>
            </a:r>
            <a:r>
              <a:rPr sz="950" spc="-5" dirty="0">
                <a:latin typeface="Arial"/>
                <a:cs typeface="Arial"/>
              </a:rPr>
              <a:t>take </a:t>
            </a:r>
            <a:r>
              <a:rPr sz="950" spc="-10" dirty="0">
                <a:latin typeface="Arial"/>
                <a:cs typeface="Arial"/>
              </a:rPr>
              <a:t>delivery of  six reactors this year, </a:t>
            </a:r>
            <a:r>
              <a:rPr sz="950" spc="-5" dirty="0">
                <a:latin typeface="Arial"/>
                <a:cs typeface="Arial"/>
              </a:rPr>
              <a:t>for expansions </a:t>
            </a:r>
            <a:r>
              <a:rPr sz="950" spc="-10" dirty="0">
                <a:latin typeface="Arial"/>
                <a:cs typeface="Arial"/>
              </a:rPr>
              <a:t>at Achinsk, Ufa, and Novo. Yanbu </a:t>
            </a:r>
            <a:r>
              <a:rPr sz="950" spc="-5" dirty="0">
                <a:latin typeface="Arial"/>
                <a:cs typeface="Arial"/>
              </a:rPr>
              <a:t>in </a:t>
            </a:r>
            <a:r>
              <a:rPr sz="950" spc="-10" dirty="0">
                <a:latin typeface="Arial"/>
                <a:cs typeface="Arial"/>
              </a:rPr>
              <a:t>Saudi Arabia will  receive the final four reactors for its 124k bpd</a:t>
            </a:r>
            <a:r>
              <a:rPr sz="950" spc="95" dirty="0">
                <a:latin typeface="Arial"/>
                <a:cs typeface="Arial"/>
              </a:rPr>
              <a:t> </a:t>
            </a:r>
            <a:r>
              <a:rPr sz="950" spc="-10" dirty="0">
                <a:latin typeface="Arial"/>
                <a:cs typeface="Arial"/>
              </a:rPr>
              <a:t>hydrocracker.</a:t>
            </a:r>
            <a:endParaRPr sz="950">
              <a:latin typeface="Arial"/>
              <a:cs typeface="Arial"/>
            </a:endParaRPr>
          </a:p>
          <a:p>
            <a:pPr marL="442595" marR="5080" indent="-215265">
              <a:lnSpc>
                <a:spcPct val="142400"/>
              </a:lnSpc>
              <a:spcBef>
                <a:spcPts val="65"/>
              </a:spcBef>
              <a:buFont typeface="Symbol"/>
              <a:buChar char=""/>
              <a:tabLst>
                <a:tab pos="442595" algn="l"/>
                <a:tab pos="443230" algn="l"/>
              </a:tabLst>
            </a:pPr>
            <a:r>
              <a:rPr sz="950" spc="-10" dirty="0">
                <a:latin typeface="Arial"/>
                <a:cs typeface="Arial"/>
              </a:rPr>
              <a:t>Demand will </a:t>
            </a:r>
            <a:r>
              <a:rPr sz="950" spc="-5" dirty="0">
                <a:latin typeface="Arial"/>
                <a:cs typeface="Arial"/>
              </a:rPr>
              <a:t>fall </a:t>
            </a:r>
            <a:r>
              <a:rPr sz="950" spc="-15" dirty="0">
                <a:latin typeface="Arial"/>
                <a:cs typeface="Arial"/>
              </a:rPr>
              <a:t>3% </a:t>
            </a:r>
            <a:r>
              <a:rPr sz="950" spc="-10" dirty="0">
                <a:latin typeface="Arial"/>
                <a:cs typeface="Arial"/>
              </a:rPr>
              <a:t>in </a:t>
            </a:r>
            <a:r>
              <a:rPr sz="950" spc="-5" dirty="0">
                <a:latin typeface="Arial"/>
                <a:cs typeface="Arial"/>
              </a:rPr>
              <a:t>the </a:t>
            </a:r>
            <a:r>
              <a:rPr sz="950" spc="-10" dirty="0">
                <a:latin typeface="Arial"/>
                <a:cs typeface="Arial"/>
              </a:rPr>
              <a:t>Americas </a:t>
            </a:r>
            <a:r>
              <a:rPr sz="950" spc="-5" dirty="0">
                <a:latin typeface="Arial"/>
                <a:cs typeface="Arial"/>
              </a:rPr>
              <a:t>this </a:t>
            </a:r>
            <a:r>
              <a:rPr sz="950" spc="-10" dirty="0">
                <a:latin typeface="Arial"/>
                <a:cs typeface="Arial"/>
              </a:rPr>
              <a:t>year. Liquid fuel consumption in the US is falling at  </a:t>
            </a:r>
            <a:r>
              <a:rPr sz="950" spc="-5" dirty="0">
                <a:latin typeface="Arial"/>
                <a:cs typeface="Arial"/>
              </a:rPr>
              <a:t>a </a:t>
            </a:r>
            <a:r>
              <a:rPr sz="950" spc="-10" dirty="0">
                <a:latin typeface="Arial"/>
                <a:cs typeface="Arial"/>
              </a:rPr>
              <a:t>rate of 1.5% per year, on </a:t>
            </a:r>
            <a:r>
              <a:rPr sz="950" spc="-5" dirty="0">
                <a:latin typeface="Arial"/>
                <a:cs typeface="Arial"/>
              </a:rPr>
              <a:t>a </a:t>
            </a:r>
            <a:r>
              <a:rPr sz="950" spc="-10" dirty="0">
                <a:latin typeface="Arial"/>
                <a:cs typeface="Arial"/>
              </a:rPr>
              <a:t>combination of economic malaise and increased vehicle fuel  economy, while recent hydrocracker installations have already glutted </a:t>
            </a:r>
            <a:r>
              <a:rPr sz="950" spc="-5" dirty="0">
                <a:latin typeface="Arial"/>
                <a:cs typeface="Arial"/>
              </a:rPr>
              <a:t>the </a:t>
            </a:r>
            <a:r>
              <a:rPr sz="950" spc="-10" dirty="0">
                <a:latin typeface="Arial"/>
                <a:cs typeface="Arial"/>
              </a:rPr>
              <a:t>US market with  capacity. In addition, the lighter crude currently being produced </a:t>
            </a:r>
            <a:r>
              <a:rPr sz="950" spc="-5" dirty="0">
                <a:latin typeface="Arial"/>
                <a:cs typeface="Arial"/>
              </a:rPr>
              <a:t>from </a:t>
            </a:r>
            <a:r>
              <a:rPr sz="950" spc="-10" dirty="0">
                <a:latin typeface="Arial"/>
                <a:cs typeface="Arial"/>
              </a:rPr>
              <a:t>shale plays including  the Eagle Ford in Texas and the Bakken in North Dakota needs less processing </a:t>
            </a:r>
            <a:r>
              <a:rPr sz="950" spc="-5" dirty="0">
                <a:latin typeface="Arial"/>
                <a:cs typeface="Arial"/>
              </a:rPr>
              <a:t>to</a:t>
            </a:r>
            <a:r>
              <a:rPr sz="950" spc="155" dirty="0">
                <a:latin typeface="Arial"/>
                <a:cs typeface="Arial"/>
              </a:rPr>
              <a:t> </a:t>
            </a:r>
            <a:r>
              <a:rPr sz="950" spc="-10" dirty="0">
                <a:latin typeface="Arial"/>
                <a:cs typeface="Arial"/>
              </a:rPr>
              <a:t>make</a:t>
            </a:r>
            <a:endParaRPr sz="950">
              <a:latin typeface="Arial"/>
              <a:cs typeface="Arial"/>
            </a:endParaRPr>
          </a:p>
        </p:txBody>
      </p:sp>
      <p:sp>
        <p:nvSpPr>
          <p:cNvPr id="4" name="object 4"/>
          <p:cNvSpPr/>
          <p:nvPr/>
        </p:nvSpPr>
        <p:spPr>
          <a:xfrm>
            <a:off x="1871472" y="3348990"/>
            <a:ext cx="4021454" cy="2068195"/>
          </a:xfrm>
          <a:custGeom>
            <a:avLst/>
            <a:gdLst/>
            <a:ahLst/>
            <a:cxnLst/>
            <a:rect l="l" t="t" r="r" b="b"/>
            <a:pathLst>
              <a:path w="4021454" h="2068195">
                <a:moveTo>
                  <a:pt x="0" y="2068067"/>
                </a:moveTo>
                <a:lnTo>
                  <a:pt x="4021074" y="2068067"/>
                </a:lnTo>
                <a:lnTo>
                  <a:pt x="4021074" y="0"/>
                </a:lnTo>
                <a:lnTo>
                  <a:pt x="0" y="0"/>
                </a:lnTo>
                <a:lnTo>
                  <a:pt x="0" y="2068067"/>
                </a:lnTo>
                <a:close/>
              </a:path>
            </a:pathLst>
          </a:custGeom>
          <a:solidFill>
            <a:srgbClr val="F1F1F1"/>
          </a:solidFill>
        </p:spPr>
        <p:txBody>
          <a:bodyPr wrap="square" lIns="0" tIns="0" rIns="0" bIns="0" rtlCol="0"/>
          <a:lstStyle/>
          <a:p>
            <a:endParaRPr/>
          </a:p>
        </p:txBody>
      </p:sp>
      <p:sp>
        <p:nvSpPr>
          <p:cNvPr id="5" name="object 5"/>
          <p:cNvSpPr/>
          <p:nvPr/>
        </p:nvSpPr>
        <p:spPr>
          <a:xfrm>
            <a:off x="2724530" y="4978908"/>
            <a:ext cx="0" cy="149860"/>
          </a:xfrm>
          <a:custGeom>
            <a:avLst/>
            <a:gdLst/>
            <a:ahLst/>
            <a:cxnLst/>
            <a:rect l="l" t="t" r="r" b="b"/>
            <a:pathLst>
              <a:path h="149860">
                <a:moveTo>
                  <a:pt x="0" y="0"/>
                </a:moveTo>
                <a:lnTo>
                  <a:pt x="0" y="149351"/>
                </a:lnTo>
              </a:path>
            </a:pathLst>
          </a:custGeom>
          <a:ln w="8381">
            <a:solidFill>
              <a:srgbClr val="326598"/>
            </a:solidFill>
          </a:ln>
        </p:spPr>
        <p:txBody>
          <a:bodyPr wrap="square" lIns="0" tIns="0" rIns="0" bIns="0" rtlCol="0"/>
          <a:lstStyle/>
          <a:p>
            <a:endParaRPr/>
          </a:p>
        </p:txBody>
      </p:sp>
      <p:sp>
        <p:nvSpPr>
          <p:cNvPr id="6" name="object 6"/>
          <p:cNvSpPr/>
          <p:nvPr/>
        </p:nvSpPr>
        <p:spPr>
          <a:xfrm>
            <a:off x="2761869" y="4973573"/>
            <a:ext cx="0" cy="154940"/>
          </a:xfrm>
          <a:custGeom>
            <a:avLst/>
            <a:gdLst/>
            <a:ahLst/>
            <a:cxnLst/>
            <a:rect l="l" t="t" r="r" b="b"/>
            <a:pathLst>
              <a:path h="154939">
                <a:moveTo>
                  <a:pt x="0" y="0"/>
                </a:moveTo>
                <a:lnTo>
                  <a:pt x="0" y="154686"/>
                </a:lnTo>
              </a:path>
            </a:pathLst>
          </a:custGeom>
          <a:ln w="17525">
            <a:solidFill>
              <a:srgbClr val="326598"/>
            </a:solidFill>
          </a:ln>
        </p:spPr>
        <p:txBody>
          <a:bodyPr wrap="square" lIns="0" tIns="0" rIns="0" bIns="0" rtlCol="0"/>
          <a:lstStyle/>
          <a:p>
            <a:endParaRPr/>
          </a:p>
        </p:txBody>
      </p:sp>
      <p:sp>
        <p:nvSpPr>
          <p:cNvPr id="7" name="object 7"/>
          <p:cNvSpPr/>
          <p:nvPr/>
        </p:nvSpPr>
        <p:spPr>
          <a:xfrm>
            <a:off x="2803779" y="4965953"/>
            <a:ext cx="0" cy="162560"/>
          </a:xfrm>
          <a:custGeom>
            <a:avLst/>
            <a:gdLst/>
            <a:ahLst/>
            <a:cxnLst/>
            <a:rect l="l" t="t" r="r" b="b"/>
            <a:pathLst>
              <a:path h="162560">
                <a:moveTo>
                  <a:pt x="0" y="0"/>
                </a:moveTo>
                <a:lnTo>
                  <a:pt x="0" y="162305"/>
                </a:lnTo>
              </a:path>
            </a:pathLst>
          </a:custGeom>
          <a:ln w="17525">
            <a:solidFill>
              <a:srgbClr val="326598"/>
            </a:solidFill>
          </a:ln>
        </p:spPr>
        <p:txBody>
          <a:bodyPr wrap="square" lIns="0" tIns="0" rIns="0" bIns="0" rtlCol="0"/>
          <a:lstStyle/>
          <a:p>
            <a:endParaRPr/>
          </a:p>
        </p:txBody>
      </p:sp>
      <p:sp>
        <p:nvSpPr>
          <p:cNvPr id="8" name="object 8"/>
          <p:cNvSpPr/>
          <p:nvPr/>
        </p:nvSpPr>
        <p:spPr>
          <a:xfrm>
            <a:off x="2845307" y="4959096"/>
            <a:ext cx="0" cy="169545"/>
          </a:xfrm>
          <a:custGeom>
            <a:avLst/>
            <a:gdLst/>
            <a:ahLst/>
            <a:cxnLst/>
            <a:rect l="l" t="t" r="r" b="b"/>
            <a:pathLst>
              <a:path h="169545">
                <a:moveTo>
                  <a:pt x="0" y="0"/>
                </a:moveTo>
                <a:lnTo>
                  <a:pt x="0" y="169163"/>
                </a:lnTo>
              </a:path>
            </a:pathLst>
          </a:custGeom>
          <a:ln w="16763">
            <a:solidFill>
              <a:srgbClr val="326598"/>
            </a:solidFill>
          </a:ln>
        </p:spPr>
        <p:txBody>
          <a:bodyPr wrap="square" lIns="0" tIns="0" rIns="0" bIns="0" rtlCol="0"/>
          <a:lstStyle/>
          <a:p>
            <a:endParaRPr/>
          </a:p>
        </p:txBody>
      </p:sp>
      <p:sp>
        <p:nvSpPr>
          <p:cNvPr id="9" name="object 9"/>
          <p:cNvSpPr/>
          <p:nvPr/>
        </p:nvSpPr>
        <p:spPr>
          <a:xfrm>
            <a:off x="2886836" y="4954523"/>
            <a:ext cx="0" cy="173990"/>
          </a:xfrm>
          <a:custGeom>
            <a:avLst/>
            <a:gdLst/>
            <a:ahLst/>
            <a:cxnLst/>
            <a:rect l="l" t="t" r="r" b="b"/>
            <a:pathLst>
              <a:path h="173989">
                <a:moveTo>
                  <a:pt x="0" y="0"/>
                </a:moveTo>
                <a:lnTo>
                  <a:pt x="0" y="173736"/>
                </a:lnTo>
              </a:path>
            </a:pathLst>
          </a:custGeom>
          <a:ln w="17525">
            <a:solidFill>
              <a:srgbClr val="326598"/>
            </a:solidFill>
          </a:ln>
        </p:spPr>
        <p:txBody>
          <a:bodyPr wrap="square" lIns="0" tIns="0" rIns="0" bIns="0" rtlCol="0"/>
          <a:lstStyle/>
          <a:p>
            <a:endParaRPr/>
          </a:p>
        </p:txBody>
      </p:sp>
      <p:sp>
        <p:nvSpPr>
          <p:cNvPr id="10" name="object 10"/>
          <p:cNvSpPr/>
          <p:nvPr/>
        </p:nvSpPr>
        <p:spPr>
          <a:xfrm>
            <a:off x="2927604" y="4950714"/>
            <a:ext cx="0" cy="177800"/>
          </a:xfrm>
          <a:custGeom>
            <a:avLst/>
            <a:gdLst/>
            <a:ahLst/>
            <a:cxnLst/>
            <a:rect l="l" t="t" r="r" b="b"/>
            <a:pathLst>
              <a:path h="177800">
                <a:moveTo>
                  <a:pt x="0" y="0"/>
                </a:moveTo>
                <a:lnTo>
                  <a:pt x="0" y="177546"/>
                </a:lnTo>
              </a:path>
            </a:pathLst>
          </a:custGeom>
          <a:ln w="15239">
            <a:solidFill>
              <a:srgbClr val="326598"/>
            </a:solidFill>
          </a:ln>
        </p:spPr>
        <p:txBody>
          <a:bodyPr wrap="square" lIns="0" tIns="0" rIns="0" bIns="0" rtlCol="0"/>
          <a:lstStyle/>
          <a:p>
            <a:endParaRPr/>
          </a:p>
        </p:txBody>
      </p:sp>
      <p:sp>
        <p:nvSpPr>
          <p:cNvPr id="11" name="object 11"/>
          <p:cNvSpPr/>
          <p:nvPr/>
        </p:nvSpPr>
        <p:spPr>
          <a:xfrm>
            <a:off x="2969132" y="4946141"/>
            <a:ext cx="0" cy="182245"/>
          </a:xfrm>
          <a:custGeom>
            <a:avLst/>
            <a:gdLst/>
            <a:ahLst/>
            <a:cxnLst/>
            <a:rect l="l" t="t" r="r" b="b"/>
            <a:pathLst>
              <a:path h="182245">
                <a:moveTo>
                  <a:pt x="0" y="0"/>
                </a:moveTo>
                <a:lnTo>
                  <a:pt x="0" y="182117"/>
                </a:lnTo>
              </a:path>
            </a:pathLst>
          </a:custGeom>
          <a:ln w="16001">
            <a:solidFill>
              <a:srgbClr val="326598"/>
            </a:solidFill>
          </a:ln>
        </p:spPr>
        <p:txBody>
          <a:bodyPr wrap="square" lIns="0" tIns="0" rIns="0" bIns="0" rtlCol="0"/>
          <a:lstStyle/>
          <a:p>
            <a:endParaRPr/>
          </a:p>
        </p:txBody>
      </p:sp>
      <p:sp>
        <p:nvSpPr>
          <p:cNvPr id="12" name="object 12"/>
          <p:cNvSpPr/>
          <p:nvPr/>
        </p:nvSpPr>
        <p:spPr>
          <a:xfrm>
            <a:off x="3011042" y="4940808"/>
            <a:ext cx="0" cy="187960"/>
          </a:xfrm>
          <a:custGeom>
            <a:avLst/>
            <a:gdLst/>
            <a:ahLst/>
            <a:cxnLst/>
            <a:rect l="l" t="t" r="r" b="b"/>
            <a:pathLst>
              <a:path h="187960">
                <a:moveTo>
                  <a:pt x="0" y="0"/>
                </a:moveTo>
                <a:lnTo>
                  <a:pt x="0" y="187451"/>
                </a:lnTo>
              </a:path>
            </a:pathLst>
          </a:custGeom>
          <a:ln w="16001">
            <a:solidFill>
              <a:srgbClr val="326598"/>
            </a:solidFill>
          </a:ln>
        </p:spPr>
        <p:txBody>
          <a:bodyPr wrap="square" lIns="0" tIns="0" rIns="0" bIns="0" rtlCol="0"/>
          <a:lstStyle/>
          <a:p>
            <a:endParaRPr/>
          </a:p>
        </p:txBody>
      </p:sp>
      <p:sp>
        <p:nvSpPr>
          <p:cNvPr id="13" name="object 13"/>
          <p:cNvSpPr/>
          <p:nvPr/>
        </p:nvSpPr>
        <p:spPr>
          <a:xfrm>
            <a:off x="3051810" y="4936235"/>
            <a:ext cx="0" cy="192405"/>
          </a:xfrm>
          <a:custGeom>
            <a:avLst/>
            <a:gdLst/>
            <a:ahLst/>
            <a:cxnLst/>
            <a:rect l="l" t="t" r="r" b="b"/>
            <a:pathLst>
              <a:path h="192404">
                <a:moveTo>
                  <a:pt x="0" y="0"/>
                </a:moveTo>
                <a:lnTo>
                  <a:pt x="0" y="192024"/>
                </a:lnTo>
              </a:path>
            </a:pathLst>
          </a:custGeom>
          <a:ln w="16763">
            <a:solidFill>
              <a:srgbClr val="326598"/>
            </a:solidFill>
          </a:ln>
        </p:spPr>
        <p:txBody>
          <a:bodyPr wrap="square" lIns="0" tIns="0" rIns="0" bIns="0" rtlCol="0"/>
          <a:lstStyle/>
          <a:p>
            <a:endParaRPr/>
          </a:p>
        </p:txBody>
      </p:sp>
      <p:sp>
        <p:nvSpPr>
          <p:cNvPr id="14" name="object 14"/>
          <p:cNvSpPr/>
          <p:nvPr/>
        </p:nvSpPr>
        <p:spPr>
          <a:xfrm>
            <a:off x="3093339" y="4931664"/>
            <a:ext cx="0" cy="196850"/>
          </a:xfrm>
          <a:custGeom>
            <a:avLst/>
            <a:gdLst/>
            <a:ahLst/>
            <a:cxnLst/>
            <a:rect l="l" t="t" r="r" b="b"/>
            <a:pathLst>
              <a:path h="196850">
                <a:moveTo>
                  <a:pt x="0" y="0"/>
                </a:moveTo>
                <a:lnTo>
                  <a:pt x="0" y="196596"/>
                </a:lnTo>
              </a:path>
            </a:pathLst>
          </a:custGeom>
          <a:ln w="17525">
            <a:solidFill>
              <a:srgbClr val="326598"/>
            </a:solidFill>
          </a:ln>
        </p:spPr>
        <p:txBody>
          <a:bodyPr wrap="square" lIns="0" tIns="0" rIns="0" bIns="0" rtlCol="0"/>
          <a:lstStyle/>
          <a:p>
            <a:endParaRPr/>
          </a:p>
        </p:txBody>
      </p:sp>
      <p:sp>
        <p:nvSpPr>
          <p:cNvPr id="15" name="object 15"/>
          <p:cNvSpPr/>
          <p:nvPr/>
        </p:nvSpPr>
        <p:spPr>
          <a:xfrm>
            <a:off x="3134867" y="4927853"/>
            <a:ext cx="0" cy="200660"/>
          </a:xfrm>
          <a:custGeom>
            <a:avLst/>
            <a:gdLst/>
            <a:ahLst/>
            <a:cxnLst/>
            <a:rect l="l" t="t" r="r" b="b"/>
            <a:pathLst>
              <a:path h="200660">
                <a:moveTo>
                  <a:pt x="0" y="0"/>
                </a:moveTo>
                <a:lnTo>
                  <a:pt x="0" y="200405"/>
                </a:lnTo>
              </a:path>
            </a:pathLst>
          </a:custGeom>
          <a:ln w="16763">
            <a:solidFill>
              <a:srgbClr val="326598"/>
            </a:solidFill>
          </a:ln>
        </p:spPr>
        <p:txBody>
          <a:bodyPr wrap="square" lIns="0" tIns="0" rIns="0" bIns="0" rtlCol="0"/>
          <a:lstStyle/>
          <a:p>
            <a:endParaRPr/>
          </a:p>
        </p:txBody>
      </p:sp>
      <p:sp>
        <p:nvSpPr>
          <p:cNvPr id="16" name="object 16"/>
          <p:cNvSpPr/>
          <p:nvPr/>
        </p:nvSpPr>
        <p:spPr>
          <a:xfrm>
            <a:off x="3176397" y="4923282"/>
            <a:ext cx="0" cy="205104"/>
          </a:xfrm>
          <a:custGeom>
            <a:avLst/>
            <a:gdLst/>
            <a:ahLst/>
            <a:cxnLst/>
            <a:rect l="l" t="t" r="r" b="b"/>
            <a:pathLst>
              <a:path h="205104">
                <a:moveTo>
                  <a:pt x="0" y="0"/>
                </a:moveTo>
                <a:lnTo>
                  <a:pt x="0" y="204977"/>
                </a:lnTo>
              </a:path>
            </a:pathLst>
          </a:custGeom>
          <a:ln w="17525">
            <a:solidFill>
              <a:srgbClr val="326598"/>
            </a:solidFill>
          </a:ln>
        </p:spPr>
        <p:txBody>
          <a:bodyPr wrap="square" lIns="0" tIns="0" rIns="0" bIns="0" rtlCol="0"/>
          <a:lstStyle/>
          <a:p>
            <a:endParaRPr/>
          </a:p>
        </p:txBody>
      </p:sp>
      <p:sp>
        <p:nvSpPr>
          <p:cNvPr id="17" name="object 17"/>
          <p:cNvSpPr/>
          <p:nvPr/>
        </p:nvSpPr>
        <p:spPr>
          <a:xfrm>
            <a:off x="3217545" y="4917947"/>
            <a:ext cx="0" cy="210820"/>
          </a:xfrm>
          <a:custGeom>
            <a:avLst/>
            <a:gdLst/>
            <a:ahLst/>
            <a:cxnLst/>
            <a:rect l="l" t="t" r="r" b="b"/>
            <a:pathLst>
              <a:path h="210820">
                <a:moveTo>
                  <a:pt x="0" y="0"/>
                </a:moveTo>
                <a:lnTo>
                  <a:pt x="0" y="210312"/>
                </a:lnTo>
              </a:path>
            </a:pathLst>
          </a:custGeom>
          <a:ln w="16001">
            <a:solidFill>
              <a:srgbClr val="326598"/>
            </a:solidFill>
          </a:ln>
        </p:spPr>
        <p:txBody>
          <a:bodyPr wrap="square" lIns="0" tIns="0" rIns="0" bIns="0" rtlCol="0"/>
          <a:lstStyle/>
          <a:p>
            <a:endParaRPr/>
          </a:p>
        </p:txBody>
      </p:sp>
      <p:sp>
        <p:nvSpPr>
          <p:cNvPr id="18" name="object 18"/>
          <p:cNvSpPr/>
          <p:nvPr/>
        </p:nvSpPr>
        <p:spPr>
          <a:xfrm>
            <a:off x="3259073" y="4911852"/>
            <a:ext cx="0" cy="216535"/>
          </a:xfrm>
          <a:custGeom>
            <a:avLst/>
            <a:gdLst/>
            <a:ahLst/>
            <a:cxnLst/>
            <a:rect l="l" t="t" r="r" b="b"/>
            <a:pathLst>
              <a:path h="216535">
                <a:moveTo>
                  <a:pt x="0" y="0"/>
                </a:moveTo>
                <a:lnTo>
                  <a:pt x="0" y="216408"/>
                </a:lnTo>
              </a:path>
            </a:pathLst>
          </a:custGeom>
          <a:ln w="15239">
            <a:solidFill>
              <a:srgbClr val="326598"/>
            </a:solidFill>
          </a:ln>
        </p:spPr>
        <p:txBody>
          <a:bodyPr wrap="square" lIns="0" tIns="0" rIns="0" bIns="0" rtlCol="0"/>
          <a:lstStyle/>
          <a:p>
            <a:endParaRPr/>
          </a:p>
        </p:txBody>
      </p:sp>
      <p:sp>
        <p:nvSpPr>
          <p:cNvPr id="19" name="object 19"/>
          <p:cNvSpPr/>
          <p:nvPr/>
        </p:nvSpPr>
        <p:spPr>
          <a:xfrm>
            <a:off x="3300603" y="4906517"/>
            <a:ext cx="0" cy="222250"/>
          </a:xfrm>
          <a:custGeom>
            <a:avLst/>
            <a:gdLst/>
            <a:ahLst/>
            <a:cxnLst/>
            <a:rect l="l" t="t" r="r" b="b"/>
            <a:pathLst>
              <a:path h="222250">
                <a:moveTo>
                  <a:pt x="0" y="0"/>
                </a:moveTo>
                <a:lnTo>
                  <a:pt x="0" y="221741"/>
                </a:lnTo>
              </a:path>
            </a:pathLst>
          </a:custGeom>
          <a:ln w="16001">
            <a:solidFill>
              <a:srgbClr val="326598"/>
            </a:solidFill>
          </a:ln>
        </p:spPr>
        <p:txBody>
          <a:bodyPr wrap="square" lIns="0" tIns="0" rIns="0" bIns="0" rtlCol="0"/>
          <a:lstStyle/>
          <a:p>
            <a:endParaRPr/>
          </a:p>
        </p:txBody>
      </p:sp>
      <p:sp>
        <p:nvSpPr>
          <p:cNvPr id="20" name="object 20"/>
          <p:cNvSpPr/>
          <p:nvPr/>
        </p:nvSpPr>
        <p:spPr>
          <a:xfrm>
            <a:off x="3342132" y="4898897"/>
            <a:ext cx="0" cy="229870"/>
          </a:xfrm>
          <a:custGeom>
            <a:avLst/>
            <a:gdLst/>
            <a:ahLst/>
            <a:cxnLst/>
            <a:rect l="l" t="t" r="r" b="b"/>
            <a:pathLst>
              <a:path h="229870">
                <a:moveTo>
                  <a:pt x="0" y="0"/>
                </a:moveTo>
                <a:lnTo>
                  <a:pt x="0" y="229362"/>
                </a:lnTo>
              </a:path>
            </a:pathLst>
          </a:custGeom>
          <a:ln w="15239">
            <a:solidFill>
              <a:srgbClr val="326598"/>
            </a:solidFill>
          </a:ln>
        </p:spPr>
        <p:txBody>
          <a:bodyPr wrap="square" lIns="0" tIns="0" rIns="0" bIns="0" rtlCol="0"/>
          <a:lstStyle/>
          <a:p>
            <a:endParaRPr/>
          </a:p>
        </p:txBody>
      </p:sp>
      <p:sp>
        <p:nvSpPr>
          <p:cNvPr id="21" name="object 21"/>
          <p:cNvSpPr/>
          <p:nvPr/>
        </p:nvSpPr>
        <p:spPr>
          <a:xfrm>
            <a:off x="3382898" y="4901946"/>
            <a:ext cx="0" cy="226695"/>
          </a:xfrm>
          <a:custGeom>
            <a:avLst/>
            <a:gdLst/>
            <a:ahLst/>
            <a:cxnLst/>
            <a:rect l="l" t="t" r="r" b="b"/>
            <a:pathLst>
              <a:path h="226695">
                <a:moveTo>
                  <a:pt x="0" y="0"/>
                </a:moveTo>
                <a:lnTo>
                  <a:pt x="0" y="226313"/>
                </a:lnTo>
              </a:path>
            </a:pathLst>
          </a:custGeom>
          <a:ln w="17525">
            <a:solidFill>
              <a:srgbClr val="326598"/>
            </a:solidFill>
          </a:ln>
        </p:spPr>
        <p:txBody>
          <a:bodyPr wrap="square" lIns="0" tIns="0" rIns="0" bIns="0" rtlCol="0"/>
          <a:lstStyle/>
          <a:p>
            <a:endParaRPr/>
          </a:p>
        </p:txBody>
      </p:sp>
      <p:sp>
        <p:nvSpPr>
          <p:cNvPr id="22" name="object 22"/>
          <p:cNvSpPr/>
          <p:nvPr/>
        </p:nvSpPr>
        <p:spPr>
          <a:xfrm>
            <a:off x="3424809" y="4904994"/>
            <a:ext cx="0" cy="223520"/>
          </a:xfrm>
          <a:custGeom>
            <a:avLst/>
            <a:gdLst/>
            <a:ahLst/>
            <a:cxnLst/>
            <a:rect l="l" t="t" r="r" b="b"/>
            <a:pathLst>
              <a:path h="223520">
                <a:moveTo>
                  <a:pt x="0" y="0"/>
                </a:moveTo>
                <a:lnTo>
                  <a:pt x="0" y="223265"/>
                </a:lnTo>
              </a:path>
            </a:pathLst>
          </a:custGeom>
          <a:ln w="17525">
            <a:solidFill>
              <a:srgbClr val="326598"/>
            </a:solidFill>
          </a:ln>
        </p:spPr>
        <p:txBody>
          <a:bodyPr wrap="square" lIns="0" tIns="0" rIns="0" bIns="0" rtlCol="0"/>
          <a:lstStyle/>
          <a:p>
            <a:endParaRPr/>
          </a:p>
        </p:txBody>
      </p:sp>
      <p:sp>
        <p:nvSpPr>
          <p:cNvPr id="23" name="object 23"/>
          <p:cNvSpPr/>
          <p:nvPr/>
        </p:nvSpPr>
        <p:spPr>
          <a:xfrm>
            <a:off x="3466338" y="4908041"/>
            <a:ext cx="0" cy="220345"/>
          </a:xfrm>
          <a:custGeom>
            <a:avLst/>
            <a:gdLst/>
            <a:ahLst/>
            <a:cxnLst/>
            <a:rect l="l" t="t" r="r" b="b"/>
            <a:pathLst>
              <a:path h="220345">
                <a:moveTo>
                  <a:pt x="0" y="0"/>
                </a:moveTo>
                <a:lnTo>
                  <a:pt x="0" y="220217"/>
                </a:lnTo>
              </a:path>
            </a:pathLst>
          </a:custGeom>
          <a:ln w="16763">
            <a:solidFill>
              <a:srgbClr val="326598"/>
            </a:solidFill>
          </a:ln>
        </p:spPr>
        <p:txBody>
          <a:bodyPr wrap="square" lIns="0" tIns="0" rIns="0" bIns="0" rtlCol="0"/>
          <a:lstStyle/>
          <a:p>
            <a:endParaRPr/>
          </a:p>
        </p:txBody>
      </p:sp>
      <p:sp>
        <p:nvSpPr>
          <p:cNvPr id="24" name="object 24"/>
          <p:cNvSpPr/>
          <p:nvPr/>
        </p:nvSpPr>
        <p:spPr>
          <a:xfrm>
            <a:off x="3507104" y="4910328"/>
            <a:ext cx="0" cy="218440"/>
          </a:xfrm>
          <a:custGeom>
            <a:avLst/>
            <a:gdLst/>
            <a:ahLst/>
            <a:cxnLst/>
            <a:rect l="l" t="t" r="r" b="b"/>
            <a:pathLst>
              <a:path h="218439">
                <a:moveTo>
                  <a:pt x="0" y="0"/>
                </a:moveTo>
                <a:lnTo>
                  <a:pt x="0" y="217932"/>
                </a:lnTo>
              </a:path>
            </a:pathLst>
          </a:custGeom>
          <a:ln w="16001">
            <a:solidFill>
              <a:srgbClr val="326598"/>
            </a:solidFill>
          </a:ln>
        </p:spPr>
        <p:txBody>
          <a:bodyPr wrap="square" lIns="0" tIns="0" rIns="0" bIns="0" rtlCol="0"/>
          <a:lstStyle/>
          <a:p>
            <a:endParaRPr/>
          </a:p>
        </p:txBody>
      </p:sp>
      <p:sp>
        <p:nvSpPr>
          <p:cNvPr id="25" name="object 25"/>
          <p:cNvSpPr/>
          <p:nvPr/>
        </p:nvSpPr>
        <p:spPr>
          <a:xfrm>
            <a:off x="3548634" y="4910328"/>
            <a:ext cx="0" cy="218440"/>
          </a:xfrm>
          <a:custGeom>
            <a:avLst/>
            <a:gdLst/>
            <a:ahLst/>
            <a:cxnLst/>
            <a:rect l="l" t="t" r="r" b="b"/>
            <a:pathLst>
              <a:path h="218439">
                <a:moveTo>
                  <a:pt x="0" y="0"/>
                </a:moveTo>
                <a:lnTo>
                  <a:pt x="0" y="217932"/>
                </a:lnTo>
              </a:path>
            </a:pathLst>
          </a:custGeom>
          <a:ln w="15239">
            <a:solidFill>
              <a:srgbClr val="326598"/>
            </a:solidFill>
          </a:ln>
        </p:spPr>
        <p:txBody>
          <a:bodyPr wrap="square" lIns="0" tIns="0" rIns="0" bIns="0" rtlCol="0"/>
          <a:lstStyle/>
          <a:p>
            <a:endParaRPr/>
          </a:p>
        </p:txBody>
      </p:sp>
      <p:sp>
        <p:nvSpPr>
          <p:cNvPr id="26" name="object 26"/>
          <p:cNvSpPr/>
          <p:nvPr/>
        </p:nvSpPr>
        <p:spPr>
          <a:xfrm>
            <a:off x="3590163" y="4910328"/>
            <a:ext cx="0" cy="218440"/>
          </a:xfrm>
          <a:custGeom>
            <a:avLst/>
            <a:gdLst/>
            <a:ahLst/>
            <a:cxnLst/>
            <a:rect l="l" t="t" r="r" b="b"/>
            <a:pathLst>
              <a:path h="218439">
                <a:moveTo>
                  <a:pt x="0" y="0"/>
                </a:moveTo>
                <a:lnTo>
                  <a:pt x="0" y="217932"/>
                </a:lnTo>
              </a:path>
            </a:pathLst>
          </a:custGeom>
          <a:ln w="16001">
            <a:solidFill>
              <a:srgbClr val="326598"/>
            </a:solidFill>
          </a:ln>
        </p:spPr>
        <p:txBody>
          <a:bodyPr wrap="square" lIns="0" tIns="0" rIns="0" bIns="0" rtlCol="0"/>
          <a:lstStyle/>
          <a:p>
            <a:endParaRPr/>
          </a:p>
        </p:txBody>
      </p:sp>
      <p:sp>
        <p:nvSpPr>
          <p:cNvPr id="27" name="object 27"/>
          <p:cNvSpPr/>
          <p:nvPr/>
        </p:nvSpPr>
        <p:spPr>
          <a:xfrm>
            <a:off x="3632072" y="4910328"/>
            <a:ext cx="0" cy="218440"/>
          </a:xfrm>
          <a:custGeom>
            <a:avLst/>
            <a:gdLst/>
            <a:ahLst/>
            <a:cxnLst/>
            <a:rect l="l" t="t" r="r" b="b"/>
            <a:pathLst>
              <a:path h="218439">
                <a:moveTo>
                  <a:pt x="0" y="0"/>
                </a:moveTo>
                <a:lnTo>
                  <a:pt x="0" y="217932"/>
                </a:lnTo>
              </a:path>
            </a:pathLst>
          </a:custGeom>
          <a:ln w="16001">
            <a:solidFill>
              <a:srgbClr val="326598"/>
            </a:solidFill>
          </a:ln>
        </p:spPr>
        <p:txBody>
          <a:bodyPr wrap="square" lIns="0" tIns="0" rIns="0" bIns="0" rtlCol="0"/>
          <a:lstStyle/>
          <a:p>
            <a:endParaRPr/>
          </a:p>
        </p:txBody>
      </p:sp>
      <p:sp>
        <p:nvSpPr>
          <p:cNvPr id="28" name="object 28"/>
          <p:cNvSpPr/>
          <p:nvPr/>
        </p:nvSpPr>
        <p:spPr>
          <a:xfrm>
            <a:off x="3672840" y="4910328"/>
            <a:ext cx="0" cy="218440"/>
          </a:xfrm>
          <a:custGeom>
            <a:avLst/>
            <a:gdLst/>
            <a:ahLst/>
            <a:cxnLst/>
            <a:rect l="l" t="t" r="r" b="b"/>
            <a:pathLst>
              <a:path h="218439">
                <a:moveTo>
                  <a:pt x="0" y="0"/>
                </a:moveTo>
                <a:lnTo>
                  <a:pt x="0" y="217932"/>
                </a:lnTo>
              </a:path>
            </a:pathLst>
          </a:custGeom>
          <a:ln w="16763">
            <a:solidFill>
              <a:srgbClr val="326598"/>
            </a:solidFill>
          </a:ln>
        </p:spPr>
        <p:txBody>
          <a:bodyPr wrap="square" lIns="0" tIns="0" rIns="0" bIns="0" rtlCol="0"/>
          <a:lstStyle/>
          <a:p>
            <a:endParaRPr/>
          </a:p>
        </p:txBody>
      </p:sp>
      <p:sp>
        <p:nvSpPr>
          <p:cNvPr id="29" name="object 29"/>
          <p:cNvSpPr/>
          <p:nvPr/>
        </p:nvSpPr>
        <p:spPr>
          <a:xfrm>
            <a:off x="3714369" y="4910328"/>
            <a:ext cx="0" cy="218440"/>
          </a:xfrm>
          <a:custGeom>
            <a:avLst/>
            <a:gdLst/>
            <a:ahLst/>
            <a:cxnLst/>
            <a:rect l="l" t="t" r="r" b="b"/>
            <a:pathLst>
              <a:path h="218439">
                <a:moveTo>
                  <a:pt x="0" y="0"/>
                </a:moveTo>
                <a:lnTo>
                  <a:pt x="0" y="217932"/>
                </a:lnTo>
              </a:path>
            </a:pathLst>
          </a:custGeom>
          <a:ln w="17525">
            <a:solidFill>
              <a:srgbClr val="326598"/>
            </a:solidFill>
          </a:ln>
        </p:spPr>
        <p:txBody>
          <a:bodyPr wrap="square" lIns="0" tIns="0" rIns="0" bIns="0" rtlCol="0"/>
          <a:lstStyle/>
          <a:p>
            <a:endParaRPr/>
          </a:p>
        </p:txBody>
      </p:sp>
      <p:sp>
        <p:nvSpPr>
          <p:cNvPr id="30" name="object 30"/>
          <p:cNvSpPr/>
          <p:nvPr/>
        </p:nvSpPr>
        <p:spPr>
          <a:xfrm>
            <a:off x="3755897" y="4910328"/>
            <a:ext cx="0" cy="218440"/>
          </a:xfrm>
          <a:custGeom>
            <a:avLst/>
            <a:gdLst/>
            <a:ahLst/>
            <a:cxnLst/>
            <a:rect l="l" t="t" r="r" b="b"/>
            <a:pathLst>
              <a:path h="218439">
                <a:moveTo>
                  <a:pt x="0" y="0"/>
                </a:moveTo>
                <a:lnTo>
                  <a:pt x="0" y="217932"/>
                </a:lnTo>
              </a:path>
            </a:pathLst>
          </a:custGeom>
          <a:ln w="16763">
            <a:solidFill>
              <a:srgbClr val="326598"/>
            </a:solidFill>
          </a:ln>
        </p:spPr>
        <p:txBody>
          <a:bodyPr wrap="square" lIns="0" tIns="0" rIns="0" bIns="0" rtlCol="0"/>
          <a:lstStyle/>
          <a:p>
            <a:endParaRPr/>
          </a:p>
        </p:txBody>
      </p:sp>
      <p:sp>
        <p:nvSpPr>
          <p:cNvPr id="31" name="object 31"/>
          <p:cNvSpPr/>
          <p:nvPr/>
        </p:nvSpPr>
        <p:spPr>
          <a:xfrm>
            <a:off x="3797427" y="4911852"/>
            <a:ext cx="0" cy="216535"/>
          </a:xfrm>
          <a:custGeom>
            <a:avLst/>
            <a:gdLst/>
            <a:ahLst/>
            <a:cxnLst/>
            <a:rect l="l" t="t" r="r" b="b"/>
            <a:pathLst>
              <a:path h="216535">
                <a:moveTo>
                  <a:pt x="0" y="0"/>
                </a:moveTo>
                <a:lnTo>
                  <a:pt x="0" y="216408"/>
                </a:lnTo>
              </a:path>
            </a:pathLst>
          </a:custGeom>
          <a:ln w="17525">
            <a:solidFill>
              <a:srgbClr val="326598"/>
            </a:solidFill>
          </a:ln>
        </p:spPr>
        <p:txBody>
          <a:bodyPr wrap="square" lIns="0" tIns="0" rIns="0" bIns="0" rtlCol="0"/>
          <a:lstStyle/>
          <a:p>
            <a:endParaRPr/>
          </a:p>
        </p:txBody>
      </p:sp>
      <p:sp>
        <p:nvSpPr>
          <p:cNvPr id="32" name="object 32"/>
          <p:cNvSpPr/>
          <p:nvPr/>
        </p:nvSpPr>
        <p:spPr>
          <a:xfrm>
            <a:off x="3838575" y="4911852"/>
            <a:ext cx="0" cy="216535"/>
          </a:xfrm>
          <a:custGeom>
            <a:avLst/>
            <a:gdLst/>
            <a:ahLst/>
            <a:cxnLst/>
            <a:rect l="l" t="t" r="r" b="b"/>
            <a:pathLst>
              <a:path h="216535">
                <a:moveTo>
                  <a:pt x="0" y="0"/>
                </a:moveTo>
                <a:lnTo>
                  <a:pt x="0" y="216408"/>
                </a:lnTo>
              </a:path>
            </a:pathLst>
          </a:custGeom>
          <a:ln w="16001">
            <a:solidFill>
              <a:srgbClr val="326598"/>
            </a:solidFill>
          </a:ln>
        </p:spPr>
        <p:txBody>
          <a:bodyPr wrap="square" lIns="0" tIns="0" rIns="0" bIns="0" rtlCol="0"/>
          <a:lstStyle/>
          <a:p>
            <a:endParaRPr/>
          </a:p>
        </p:txBody>
      </p:sp>
      <p:sp>
        <p:nvSpPr>
          <p:cNvPr id="33" name="object 33"/>
          <p:cNvSpPr/>
          <p:nvPr/>
        </p:nvSpPr>
        <p:spPr>
          <a:xfrm>
            <a:off x="3879722" y="4910328"/>
            <a:ext cx="0" cy="218440"/>
          </a:xfrm>
          <a:custGeom>
            <a:avLst/>
            <a:gdLst/>
            <a:ahLst/>
            <a:cxnLst/>
            <a:rect l="l" t="t" r="r" b="b"/>
            <a:pathLst>
              <a:path h="218439">
                <a:moveTo>
                  <a:pt x="0" y="0"/>
                </a:moveTo>
                <a:lnTo>
                  <a:pt x="0" y="217932"/>
                </a:lnTo>
              </a:path>
            </a:pathLst>
          </a:custGeom>
          <a:ln w="16001">
            <a:solidFill>
              <a:srgbClr val="326598"/>
            </a:solidFill>
          </a:ln>
        </p:spPr>
        <p:txBody>
          <a:bodyPr wrap="square" lIns="0" tIns="0" rIns="0" bIns="0" rtlCol="0"/>
          <a:lstStyle/>
          <a:p>
            <a:endParaRPr/>
          </a:p>
        </p:txBody>
      </p:sp>
      <p:sp>
        <p:nvSpPr>
          <p:cNvPr id="34" name="object 34"/>
          <p:cNvSpPr/>
          <p:nvPr/>
        </p:nvSpPr>
        <p:spPr>
          <a:xfrm>
            <a:off x="3921633" y="4910328"/>
            <a:ext cx="0" cy="218440"/>
          </a:xfrm>
          <a:custGeom>
            <a:avLst/>
            <a:gdLst/>
            <a:ahLst/>
            <a:cxnLst/>
            <a:rect l="l" t="t" r="r" b="b"/>
            <a:pathLst>
              <a:path h="218439">
                <a:moveTo>
                  <a:pt x="0" y="0"/>
                </a:moveTo>
                <a:lnTo>
                  <a:pt x="0" y="217932"/>
                </a:lnTo>
              </a:path>
            </a:pathLst>
          </a:custGeom>
          <a:ln w="16001">
            <a:solidFill>
              <a:srgbClr val="326598"/>
            </a:solidFill>
          </a:ln>
        </p:spPr>
        <p:txBody>
          <a:bodyPr wrap="square" lIns="0" tIns="0" rIns="0" bIns="0" rtlCol="0"/>
          <a:lstStyle/>
          <a:p>
            <a:endParaRPr/>
          </a:p>
        </p:txBody>
      </p:sp>
      <p:sp>
        <p:nvSpPr>
          <p:cNvPr id="35" name="object 35"/>
          <p:cNvSpPr/>
          <p:nvPr/>
        </p:nvSpPr>
        <p:spPr>
          <a:xfrm>
            <a:off x="3962400" y="4908803"/>
            <a:ext cx="0" cy="219710"/>
          </a:xfrm>
          <a:custGeom>
            <a:avLst/>
            <a:gdLst/>
            <a:ahLst/>
            <a:cxnLst/>
            <a:rect l="l" t="t" r="r" b="b"/>
            <a:pathLst>
              <a:path h="219710">
                <a:moveTo>
                  <a:pt x="0" y="0"/>
                </a:moveTo>
                <a:lnTo>
                  <a:pt x="0" y="219455"/>
                </a:lnTo>
              </a:path>
            </a:pathLst>
          </a:custGeom>
          <a:ln w="16763">
            <a:solidFill>
              <a:srgbClr val="326598"/>
            </a:solidFill>
          </a:ln>
        </p:spPr>
        <p:txBody>
          <a:bodyPr wrap="square" lIns="0" tIns="0" rIns="0" bIns="0" rtlCol="0"/>
          <a:lstStyle/>
          <a:p>
            <a:endParaRPr/>
          </a:p>
        </p:txBody>
      </p:sp>
      <p:sp>
        <p:nvSpPr>
          <p:cNvPr id="36" name="object 36"/>
          <p:cNvSpPr/>
          <p:nvPr/>
        </p:nvSpPr>
        <p:spPr>
          <a:xfrm>
            <a:off x="4003928" y="4908041"/>
            <a:ext cx="0" cy="220345"/>
          </a:xfrm>
          <a:custGeom>
            <a:avLst/>
            <a:gdLst/>
            <a:ahLst/>
            <a:cxnLst/>
            <a:rect l="l" t="t" r="r" b="b"/>
            <a:pathLst>
              <a:path h="220345">
                <a:moveTo>
                  <a:pt x="0" y="0"/>
                </a:moveTo>
                <a:lnTo>
                  <a:pt x="0" y="220217"/>
                </a:lnTo>
              </a:path>
            </a:pathLst>
          </a:custGeom>
          <a:ln w="17525">
            <a:solidFill>
              <a:srgbClr val="326598"/>
            </a:solidFill>
          </a:ln>
        </p:spPr>
        <p:txBody>
          <a:bodyPr wrap="square" lIns="0" tIns="0" rIns="0" bIns="0" rtlCol="0"/>
          <a:lstStyle/>
          <a:p>
            <a:endParaRPr/>
          </a:p>
        </p:txBody>
      </p:sp>
      <p:sp>
        <p:nvSpPr>
          <p:cNvPr id="37" name="object 37"/>
          <p:cNvSpPr/>
          <p:nvPr/>
        </p:nvSpPr>
        <p:spPr>
          <a:xfrm>
            <a:off x="4045458" y="4910328"/>
            <a:ext cx="0" cy="218440"/>
          </a:xfrm>
          <a:custGeom>
            <a:avLst/>
            <a:gdLst/>
            <a:ahLst/>
            <a:cxnLst/>
            <a:rect l="l" t="t" r="r" b="b"/>
            <a:pathLst>
              <a:path h="218439">
                <a:moveTo>
                  <a:pt x="0" y="0"/>
                </a:moveTo>
                <a:lnTo>
                  <a:pt x="0" y="217932"/>
                </a:lnTo>
              </a:path>
            </a:pathLst>
          </a:custGeom>
          <a:ln w="16763">
            <a:solidFill>
              <a:srgbClr val="326598"/>
            </a:solidFill>
          </a:ln>
        </p:spPr>
        <p:txBody>
          <a:bodyPr wrap="square" lIns="0" tIns="0" rIns="0" bIns="0" rtlCol="0"/>
          <a:lstStyle/>
          <a:p>
            <a:endParaRPr/>
          </a:p>
        </p:txBody>
      </p:sp>
      <p:sp>
        <p:nvSpPr>
          <p:cNvPr id="38" name="object 38"/>
          <p:cNvSpPr/>
          <p:nvPr/>
        </p:nvSpPr>
        <p:spPr>
          <a:xfrm>
            <a:off x="4086986" y="4911852"/>
            <a:ext cx="0" cy="216535"/>
          </a:xfrm>
          <a:custGeom>
            <a:avLst/>
            <a:gdLst/>
            <a:ahLst/>
            <a:cxnLst/>
            <a:rect l="l" t="t" r="r" b="b"/>
            <a:pathLst>
              <a:path h="216535">
                <a:moveTo>
                  <a:pt x="0" y="0"/>
                </a:moveTo>
                <a:lnTo>
                  <a:pt x="0" y="216408"/>
                </a:lnTo>
              </a:path>
            </a:pathLst>
          </a:custGeom>
          <a:ln w="17525">
            <a:solidFill>
              <a:srgbClr val="326598"/>
            </a:solidFill>
          </a:ln>
        </p:spPr>
        <p:txBody>
          <a:bodyPr wrap="square" lIns="0" tIns="0" rIns="0" bIns="0" rtlCol="0"/>
          <a:lstStyle/>
          <a:p>
            <a:endParaRPr/>
          </a:p>
        </p:txBody>
      </p:sp>
      <p:sp>
        <p:nvSpPr>
          <p:cNvPr id="39" name="object 39"/>
          <p:cNvSpPr/>
          <p:nvPr/>
        </p:nvSpPr>
        <p:spPr>
          <a:xfrm>
            <a:off x="4128134" y="4913376"/>
            <a:ext cx="0" cy="215265"/>
          </a:xfrm>
          <a:custGeom>
            <a:avLst/>
            <a:gdLst/>
            <a:ahLst/>
            <a:cxnLst/>
            <a:rect l="l" t="t" r="r" b="b"/>
            <a:pathLst>
              <a:path h="215264">
                <a:moveTo>
                  <a:pt x="0" y="0"/>
                </a:moveTo>
                <a:lnTo>
                  <a:pt x="0" y="214884"/>
                </a:lnTo>
              </a:path>
            </a:pathLst>
          </a:custGeom>
          <a:ln w="16001">
            <a:solidFill>
              <a:srgbClr val="326598"/>
            </a:solidFill>
          </a:ln>
        </p:spPr>
        <p:txBody>
          <a:bodyPr wrap="square" lIns="0" tIns="0" rIns="0" bIns="0" rtlCol="0"/>
          <a:lstStyle/>
          <a:p>
            <a:endParaRPr/>
          </a:p>
        </p:txBody>
      </p:sp>
      <p:sp>
        <p:nvSpPr>
          <p:cNvPr id="40" name="object 40"/>
          <p:cNvSpPr/>
          <p:nvPr/>
        </p:nvSpPr>
        <p:spPr>
          <a:xfrm>
            <a:off x="4169664" y="4914900"/>
            <a:ext cx="0" cy="213360"/>
          </a:xfrm>
          <a:custGeom>
            <a:avLst/>
            <a:gdLst/>
            <a:ahLst/>
            <a:cxnLst/>
            <a:rect l="l" t="t" r="r" b="b"/>
            <a:pathLst>
              <a:path h="213360">
                <a:moveTo>
                  <a:pt x="0" y="0"/>
                </a:moveTo>
                <a:lnTo>
                  <a:pt x="0" y="213360"/>
                </a:lnTo>
              </a:path>
            </a:pathLst>
          </a:custGeom>
          <a:ln w="15239">
            <a:solidFill>
              <a:srgbClr val="326598"/>
            </a:solidFill>
          </a:ln>
        </p:spPr>
        <p:txBody>
          <a:bodyPr wrap="square" lIns="0" tIns="0" rIns="0" bIns="0" rtlCol="0"/>
          <a:lstStyle/>
          <a:p>
            <a:endParaRPr/>
          </a:p>
        </p:txBody>
      </p:sp>
      <p:sp>
        <p:nvSpPr>
          <p:cNvPr id="41" name="object 41"/>
          <p:cNvSpPr/>
          <p:nvPr/>
        </p:nvSpPr>
        <p:spPr>
          <a:xfrm>
            <a:off x="4211192" y="4913376"/>
            <a:ext cx="0" cy="215265"/>
          </a:xfrm>
          <a:custGeom>
            <a:avLst/>
            <a:gdLst/>
            <a:ahLst/>
            <a:cxnLst/>
            <a:rect l="l" t="t" r="r" b="b"/>
            <a:pathLst>
              <a:path h="215264">
                <a:moveTo>
                  <a:pt x="0" y="0"/>
                </a:moveTo>
                <a:lnTo>
                  <a:pt x="0" y="214884"/>
                </a:lnTo>
              </a:path>
            </a:pathLst>
          </a:custGeom>
          <a:ln w="16001">
            <a:solidFill>
              <a:srgbClr val="326598"/>
            </a:solidFill>
          </a:ln>
        </p:spPr>
        <p:txBody>
          <a:bodyPr wrap="square" lIns="0" tIns="0" rIns="0" bIns="0" rtlCol="0"/>
          <a:lstStyle/>
          <a:p>
            <a:endParaRPr/>
          </a:p>
        </p:txBody>
      </p:sp>
      <p:sp>
        <p:nvSpPr>
          <p:cNvPr id="42" name="object 42"/>
          <p:cNvSpPr/>
          <p:nvPr/>
        </p:nvSpPr>
        <p:spPr>
          <a:xfrm>
            <a:off x="4252340" y="4910328"/>
            <a:ext cx="0" cy="218440"/>
          </a:xfrm>
          <a:custGeom>
            <a:avLst/>
            <a:gdLst/>
            <a:ahLst/>
            <a:cxnLst/>
            <a:rect l="l" t="t" r="r" b="b"/>
            <a:pathLst>
              <a:path h="218439">
                <a:moveTo>
                  <a:pt x="0" y="0"/>
                </a:moveTo>
                <a:lnTo>
                  <a:pt x="0" y="217932"/>
                </a:lnTo>
              </a:path>
            </a:pathLst>
          </a:custGeom>
          <a:ln w="17525">
            <a:solidFill>
              <a:srgbClr val="326598"/>
            </a:solidFill>
          </a:ln>
        </p:spPr>
        <p:txBody>
          <a:bodyPr wrap="square" lIns="0" tIns="0" rIns="0" bIns="0" rtlCol="0"/>
          <a:lstStyle/>
          <a:p>
            <a:endParaRPr/>
          </a:p>
        </p:txBody>
      </p:sp>
      <p:sp>
        <p:nvSpPr>
          <p:cNvPr id="43" name="object 43"/>
          <p:cNvSpPr/>
          <p:nvPr/>
        </p:nvSpPr>
        <p:spPr>
          <a:xfrm>
            <a:off x="4293870" y="4908803"/>
            <a:ext cx="0" cy="219710"/>
          </a:xfrm>
          <a:custGeom>
            <a:avLst/>
            <a:gdLst/>
            <a:ahLst/>
            <a:cxnLst/>
            <a:rect l="l" t="t" r="r" b="b"/>
            <a:pathLst>
              <a:path h="219710">
                <a:moveTo>
                  <a:pt x="0" y="0"/>
                </a:moveTo>
                <a:lnTo>
                  <a:pt x="0" y="219455"/>
                </a:lnTo>
              </a:path>
            </a:pathLst>
          </a:custGeom>
          <a:ln w="16763">
            <a:solidFill>
              <a:srgbClr val="326598"/>
            </a:solidFill>
          </a:ln>
        </p:spPr>
        <p:txBody>
          <a:bodyPr wrap="square" lIns="0" tIns="0" rIns="0" bIns="0" rtlCol="0"/>
          <a:lstStyle/>
          <a:p>
            <a:endParaRPr/>
          </a:p>
        </p:txBody>
      </p:sp>
      <p:sp>
        <p:nvSpPr>
          <p:cNvPr id="44" name="object 44"/>
          <p:cNvSpPr/>
          <p:nvPr/>
        </p:nvSpPr>
        <p:spPr>
          <a:xfrm>
            <a:off x="4335398" y="4908041"/>
            <a:ext cx="0" cy="220345"/>
          </a:xfrm>
          <a:custGeom>
            <a:avLst/>
            <a:gdLst/>
            <a:ahLst/>
            <a:cxnLst/>
            <a:rect l="l" t="t" r="r" b="b"/>
            <a:pathLst>
              <a:path h="220345">
                <a:moveTo>
                  <a:pt x="0" y="0"/>
                </a:moveTo>
                <a:lnTo>
                  <a:pt x="0" y="220217"/>
                </a:lnTo>
              </a:path>
            </a:pathLst>
          </a:custGeom>
          <a:ln w="17525">
            <a:solidFill>
              <a:srgbClr val="326598"/>
            </a:solidFill>
          </a:ln>
        </p:spPr>
        <p:txBody>
          <a:bodyPr wrap="square" lIns="0" tIns="0" rIns="0" bIns="0" rtlCol="0"/>
          <a:lstStyle/>
          <a:p>
            <a:endParaRPr/>
          </a:p>
        </p:txBody>
      </p:sp>
      <p:sp>
        <p:nvSpPr>
          <p:cNvPr id="45" name="object 45"/>
          <p:cNvSpPr/>
          <p:nvPr/>
        </p:nvSpPr>
        <p:spPr>
          <a:xfrm>
            <a:off x="4376928" y="4906517"/>
            <a:ext cx="0" cy="222250"/>
          </a:xfrm>
          <a:custGeom>
            <a:avLst/>
            <a:gdLst/>
            <a:ahLst/>
            <a:cxnLst/>
            <a:rect l="l" t="t" r="r" b="b"/>
            <a:pathLst>
              <a:path h="222250">
                <a:moveTo>
                  <a:pt x="0" y="0"/>
                </a:moveTo>
                <a:lnTo>
                  <a:pt x="0" y="221741"/>
                </a:lnTo>
              </a:path>
            </a:pathLst>
          </a:custGeom>
          <a:ln w="16763">
            <a:solidFill>
              <a:srgbClr val="326598"/>
            </a:solidFill>
          </a:ln>
        </p:spPr>
        <p:txBody>
          <a:bodyPr wrap="square" lIns="0" tIns="0" rIns="0" bIns="0" rtlCol="0"/>
          <a:lstStyle/>
          <a:p>
            <a:endParaRPr/>
          </a:p>
        </p:txBody>
      </p:sp>
      <p:sp>
        <p:nvSpPr>
          <p:cNvPr id="46" name="object 46"/>
          <p:cNvSpPr/>
          <p:nvPr/>
        </p:nvSpPr>
        <p:spPr>
          <a:xfrm>
            <a:off x="4417695" y="4904994"/>
            <a:ext cx="0" cy="223520"/>
          </a:xfrm>
          <a:custGeom>
            <a:avLst/>
            <a:gdLst/>
            <a:ahLst/>
            <a:cxnLst/>
            <a:rect l="l" t="t" r="r" b="b"/>
            <a:pathLst>
              <a:path h="223520">
                <a:moveTo>
                  <a:pt x="0" y="0"/>
                </a:moveTo>
                <a:lnTo>
                  <a:pt x="0" y="223265"/>
                </a:lnTo>
              </a:path>
            </a:pathLst>
          </a:custGeom>
          <a:ln w="16001">
            <a:solidFill>
              <a:srgbClr val="326598"/>
            </a:solidFill>
          </a:ln>
        </p:spPr>
        <p:txBody>
          <a:bodyPr wrap="square" lIns="0" tIns="0" rIns="0" bIns="0" rtlCol="0"/>
          <a:lstStyle/>
          <a:p>
            <a:endParaRPr/>
          </a:p>
        </p:txBody>
      </p:sp>
      <p:sp>
        <p:nvSpPr>
          <p:cNvPr id="47" name="object 47"/>
          <p:cNvSpPr/>
          <p:nvPr/>
        </p:nvSpPr>
        <p:spPr>
          <a:xfrm>
            <a:off x="4459604" y="4901946"/>
            <a:ext cx="0" cy="226695"/>
          </a:xfrm>
          <a:custGeom>
            <a:avLst/>
            <a:gdLst/>
            <a:ahLst/>
            <a:cxnLst/>
            <a:rect l="l" t="t" r="r" b="b"/>
            <a:pathLst>
              <a:path h="226695">
                <a:moveTo>
                  <a:pt x="0" y="0"/>
                </a:moveTo>
                <a:lnTo>
                  <a:pt x="0" y="226313"/>
                </a:lnTo>
              </a:path>
            </a:pathLst>
          </a:custGeom>
          <a:ln w="16001">
            <a:solidFill>
              <a:srgbClr val="326598"/>
            </a:solidFill>
          </a:ln>
        </p:spPr>
        <p:txBody>
          <a:bodyPr wrap="square" lIns="0" tIns="0" rIns="0" bIns="0" rtlCol="0"/>
          <a:lstStyle/>
          <a:p>
            <a:endParaRPr/>
          </a:p>
        </p:txBody>
      </p:sp>
      <p:sp>
        <p:nvSpPr>
          <p:cNvPr id="48" name="object 48"/>
          <p:cNvSpPr/>
          <p:nvPr/>
        </p:nvSpPr>
        <p:spPr>
          <a:xfrm>
            <a:off x="4500753" y="4900421"/>
            <a:ext cx="0" cy="227965"/>
          </a:xfrm>
          <a:custGeom>
            <a:avLst/>
            <a:gdLst/>
            <a:ahLst/>
            <a:cxnLst/>
            <a:rect l="l" t="t" r="r" b="b"/>
            <a:pathLst>
              <a:path h="227964">
                <a:moveTo>
                  <a:pt x="0" y="0"/>
                </a:moveTo>
                <a:lnTo>
                  <a:pt x="0" y="227837"/>
                </a:lnTo>
              </a:path>
            </a:pathLst>
          </a:custGeom>
          <a:ln w="16001">
            <a:solidFill>
              <a:srgbClr val="326598"/>
            </a:solidFill>
          </a:ln>
        </p:spPr>
        <p:txBody>
          <a:bodyPr wrap="square" lIns="0" tIns="0" rIns="0" bIns="0" rtlCol="0"/>
          <a:lstStyle/>
          <a:p>
            <a:endParaRPr/>
          </a:p>
        </p:txBody>
      </p:sp>
      <p:sp>
        <p:nvSpPr>
          <p:cNvPr id="49" name="object 49"/>
          <p:cNvSpPr/>
          <p:nvPr/>
        </p:nvSpPr>
        <p:spPr>
          <a:xfrm>
            <a:off x="4541901" y="4897373"/>
            <a:ext cx="0" cy="231140"/>
          </a:xfrm>
          <a:custGeom>
            <a:avLst/>
            <a:gdLst/>
            <a:ahLst/>
            <a:cxnLst/>
            <a:rect l="l" t="t" r="r" b="b"/>
            <a:pathLst>
              <a:path h="231139">
                <a:moveTo>
                  <a:pt x="0" y="0"/>
                </a:moveTo>
                <a:lnTo>
                  <a:pt x="0" y="230886"/>
                </a:lnTo>
              </a:path>
            </a:pathLst>
          </a:custGeom>
          <a:ln w="17525">
            <a:solidFill>
              <a:srgbClr val="326598"/>
            </a:solidFill>
          </a:ln>
        </p:spPr>
        <p:txBody>
          <a:bodyPr wrap="square" lIns="0" tIns="0" rIns="0" bIns="0" rtlCol="0"/>
          <a:lstStyle/>
          <a:p>
            <a:endParaRPr/>
          </a:p>
        </p:txBody>
      </p:sp>
      <p:sp>
        <p:nvSpPr>
          <p:cNvPr id="50" name="object 50"/>
          <p:cNvSpPr/>
          <p:nvPr/>
        </p:nvSpPr>
        <p:spPr>
          <a:xfrm>
            <a:off x="4583429" y="4895850"/>
            <a:ext cx="0" cy="232410"/>
          </a:xfrm>
          <a:custGeom>
            <a:avLst/>
            <a:gdLst/>
            <a:ahLst/>
            <a:cxnLst/>
            <a:rect l="l" t="t" r="r" b="b"/>
            <a:pathLst>
              <a:path h="232410">
                <a:moveTo>
                  <a:pt x="0" y="0"/>
                </a:moveTo>
                <a:lnTo>
                  <a:pt x="0" y="232410"/>
                </a:lnTo>
              </a:path>
            </a:pathLst>
          </a:custGeom>
          <a:ln w="16763">
            <a:solidFill>
              <a:srgbClr val="326598"/>
            </a:solidFill>
          </a:ln>
        </p:spPr>
        <p:txBody>
          <a:bodyPr wrap="square" lIns="0" tIns="0" rIns="0" bIns="0" rtlCol="0"/>
          <a:lstStyle/>
          <a:p>
            <a:endParaRPr/>
          </a:p>
        </p:txBody>
      </p:sp>
      <p:sp>
        <p:nvSpPr>
          <p:cNvPr id="51" name="object 51"/>
          <p:cNvSpPr/>
          <p:nvPr/>
        </p:nvSpPr>
        <p:spPr>
          <a:xfrm>
            <a:off x="4624959" y="4893564"/>
            <a:ext cx="0" cy="234950"/>
          </a:xfrm>
          <a:custGeom>
            <a:avLst/>
            <a:gdLst/>
            <a:ahLst/>
            <a:cxnLst/>
            <a:rect l="l" t="t" r="r" b="b"/>
            <a:pathLst>
              <a:path h="234950">
                <a:moveTo>
                  <a:pt x="0" y="0"/>
                </a:moveTo>
                <a:lnTo>
                  <a:pt x="0" y="234696"/>
                </a:lnTo>
              </a:path>
            </a:pathLst>
          </a:custGeom>
          <a:ln w="17525">
            <a:solidFill>
              <a:srgbClr val="326598"/>
            </a:solidFill>
          </a:ln>
        </p:spPr>
        <p:txBody>
          <a:bodyPr wrap="square" lIns="0" tIns="0" rIns="0" bIns="0" rtlCol="0"/>
          <a:lstStyle/>
          <a:p>
            <a:endParaRPr/>
          </a:p>
        </p:txBody>
      </p:sp>
      <p:sp>
        <p:nvSpPr>
          <p:cNvPr id="52" name="object 52"/>
          <p:cNvSpPr/>
          <p:nvPr/>
        </p:nvSpPr>
        <p:spPr>
          <a:xfrm>
            <a:off x="4666488" y="4892040"/>
            <a:ext cx="0" cy="236220"/>
          </a:xfrm>
          <a:custGeom>
            <a:avLst/>
            <a:gdLst/>
            <a:ahLst/>
            <a:cxnLst/>
            <a:rect l="l" t="t" r="r" b="b"/>
            <a:pathLst>
              <a:path h="236220">
                <a:moveTo>
                  <a:pt x="0" y="0"/>
                </a:moveTo>
                <a:lnTo>
                  <a:pt x="0" y="236220"/>
                </a:lnTo>
              </a:path>
            </a:pathLst>
          </a:custGeom>
          <a:ln w="16763">
            <a:solidFill>
              <a:srgbClr val="326598"/>
            </a:solidFill>
          </a:ln>
        </p:spPr>
        <p:txBody>
          <a:bodyPr wrap="square" lIns="0" tIns="0" rIns="0" bIns="0" rtlCol="0"/>
          <a:lstStyle/>
          <a:p>
            <a:endParaRPr/>
          </a:p>
        </p:txBody>
      </p:sp>
      <p:sp>
        <p:nvSpPr>
          <p:cNvPr id="53" name="object 53"/>
          <p:cNvSpPr/>
          <p:nvPr/>
        </p:nvSpPr>
        <p:spPr>
          <a:xfrm>
            <a:off x="4707254" y="4890515"/>
            <a:ext cx="0" cy="238125"/>
          </a:xfrm>
          <a:custGeom>
            <a:avLst/>
            <a:gdLst/>
            <a:ahLst/>
            <a:cxnLst/>
            <a:rect l="l" t="t" r="r" b="b"/>
            <a:pathLst>
              <a:path h="238125">
                <a:moveTo>
                  <a:pt x="0" y="0"/>
                </a:moveTo>
                <a:lnTo>
                  <a:pt x="0" y="237743"/>
                </a:lnTo>
              </a:path>
            </a:pathLst>
          </a:custGeom>
          <a:ln w="16001">
            <a:solidFill>
              <a:srgbClr val="326598"/>
            </a:solidFill>
          </a:ln>
        </p:spPr>
        <p:txBody>
          <a:bodyPr wrap="square" lIns="0" tIns="0" rIns="0" bIns="0" rtlCol="0"/>
          <a:lstStyle/>
          <a:p>
            <a:endParaRPr/>
          </a:p>
        </p:txBody>
      </p:sp>
      <p:sp>
        <p:nvSpPr>
          <p:cNvPr id="54" name="object 54"/>
          <p:cNvSpPr/>
          <p:nvPr/>
        </p:nvSpPr>
        <p:spPr>
          <a:xfrm>
            <a:off x="4749165" y="4887467"/>
            <a:ext cx="0" cy="241300"/>
          </a:xfrm>
          <a:custGeom>
            <a:avLst/>
            <a:gdLst/>
            <a:ahLst/>
            <a:cxnLst/>
            <a:rect l="l" t="t" r="r" b="b"/>
            <a:pathLst>
              <a:path h="241300">
                <a:moveTo>
                  <a:pt x="0" y="0"/>
                </a:moveTo>
                <a:lnTo>
                  <a:pt x="0" y="240791"/>
                </a:lnTo>
              </a:path>
            </a:pathLst>
          </a:custGeom>
          <a:ln w="16001">
            <a:solidFill>
              <a:srgbClr val="326598"/>
            </a:solidFill>
          </a:ln>
        </p:spPr>
        <p:txBody>
          <a:bodyPr wrap="square" lIns="0" tIns="0" rIns="0" bIns="0" rtlCol="0"/>
          <a:lstStyle/>
          <a:p>
            <a:endParaRPr/>
          </a:p>
        </p:txBody>
      </p:sp>
      <p:sp>
        <p:nvSpPr>
          <p:cNvPr id="55" name="object 55"/>
          <p:cNvSpPr/>
          <p:nvPr/>
        </p:nvSpPr>
        <p:spPr>
          <a:xfrm>
            <a:off x="4790694" y="4884420"/>
            <a:ext cx="0" cy="243840"/>
          </a:xfrm>
          <a:custGeom>
            <a:avLst/>
            <a:gdLst/>
            <a:ahLst/>
            <a:cxnLst/>
            <a:rect l="l" t="t" r="r" b="b"/>
            <a:pathLst>
              <a:path h="243839">
                <a:moveTo>
                  <a:pt x="0" y="0"/>
                </a:moveTo>
                <a:lnTo>
                  <a:pt x="0" y="243839"/>
                </a:lnTo>
              </a:path>
            </a:pathLst>
          </a:custGeom>
          <a:ln w="15239">
            <a:solidFill>
              <a:srgbClr val="326598"/>
            </a:solidFill>
          </a:ln>
        </p:spPr>
        <p:txBody>
          <a:bodyPr wrap="square" lIns="0" tIns="0" rIns="0" bIns="0" rtlCol="0"/>
          <a:lstStyle/>
          <a:p>
            <a:endParaRPr/>
          </a:p>
        </p:txBody>
      </p:sp>
      <p:sp>
        <p:nvSpPr>
          <p:cNvPr id="56" name="object 56"/>
          <p:cNvSpPr/>
          <p:nvPr/>
        </p:nvSpPr>
        <p:spPr>
          <a:xfrm>
            <a:off x="4831460" y="4883658"/>
            <a:ext cx="0" cy="245110"/>
          </a:xfrm>
          <a:custGeom>
            <a:avLst/>
            <a:gdLst/>
            <a:ahLst/>
            <a:cxnLst/>
            <a:rect l="l" t="t" r="r" b="b"/>
            <a:pathLst>
              <a:path h="245110">
                <a:moveTo>
                  <a:pt x="0" y="0"/>
                </a:moveTo>
                <a:lnTo>
                  <a:pt x="0" y="244601"/>
                </a:lnTo>
              </a:path>
            </a:pathLst>
          </a:custGeom>
          <a:ln w="17525">
            <a:solidFill>
              <a:srgbClr val="326598"/>
            </a:solidFill>
          </a:ln>
        </p:spPr>
        <p:txBody>
          <a:bodyPr wrap="square" lIns="0" tIns="0" rIns="0" bIns="0" rtlCol="0"/>
          <a:lstStyle/>
          <a:p>
            <a:endParaRPr/>
          </a:p>
        </p:txBody>
      </p:sp>
      <p:sp>
        <p:nvSpPr>
          <p:cNvPr id="57" name="object 57"/>
          <p:cNvSpPr/>
          <p:nvPr/>
        </p:nvSpPr>
        <p:spPr>
          <a:xfrm>
            <a:off x="4872990" y="4880609"/>
            <a:ext cx="0" cy="247650"/>
          </a:xfrm>
          <a:custGeom>
            <a:avLst/>
            <a:gdLst/>
            <a:ahLst/>
            <a:cxnLst/>
            <a:rect l="l" t="t" r="r" b="b"/>
            <a:pathLst>
              <a:path h="247650">
                <a:moveTo>
                  <a:pt x="0" y="0"/>
                </a:moveTo>
                <a:lnTo>
                  <a:pt x="0" y="247650"/>
                </a:lnTo>
              </a:path>
            </a:pathLst>
          </a:custGeom>
          <a:ln w="16763">
            <a:solidFill>
              <a:srgbClr val="326598"/>
            </a:solidFill>
          </a:ln>
        </p:spPr>
        <p:txBody>
          <a:bodyPr wrap="square" lIns="0" tIns="0" rIns="0" bIns="0" rtlCol="0"/>
          <a:lstStyle/>
          <a:p>
            <a:endParaRPr/>
          </a:p>
        </p:txBody>
      </p:sp>
      <p:sp>
        <p:nvSpPr>
          <p:cNvPr id="58" name="object 58"/>
          <p:cNvSpPr/>
          <p:nvPr/>
        </p:nvSpPr>
        <p:spPr>
          <a:xfrm>
            <a:off x="4914519" y="4879085"/>
            <a:ext cx="0" cy="249554"/>
          </a:xfrm>
          <a:custGeom>
            <a:avLst/>
            <a:gdLst/>
            <a:ahLst/>
            <a:cxnLst/>
            <a:rect l="l" t="t" r="r" b="b"/>
            <a:pathLst>
              <a:path h="249554">
                <a:moveTo>
                  <a:pt x="0" y="0"/>
                </a:moveTo>
                <a:lnTo>
                  <a:pt x="0" y="249174"/>
                </a:lnTo>
              </a:path>
            </a:pathLst>
          </a:custGeom>
          <a:ln w="17525">
            <a:solidFill>
              <a:srgbClr val="326598"/>
            </a:solidFill>
          </a:ln>
        </p:spPr>
        <p:txBody>
          <a:bodyPr wrap="square" lIns="0" tIns="0" rIns="0" bIns="0" rtlCol="0"/>
          <a:lstStyle/>
          <a:p>
            <a:endParaRPr/>
          </a:p>
        </p:txBody>
      </p:sp>
      <p:sp>
        <p:nvSpPr>
          <p:cNvPr id="59" name="object 59"/>
          <p:cNvSpPr/>
          <p:nvPr/>
        </p:nvSpPr>
        <p:spPr>
          <a:xfrm>
            <a:off x="4956428" y="4876038"/>
            <a:ext cx="0" cy="252729"/>
          </a:xfrm>
          <a:custGeom>
            <a:avLst/>
            <a:gdLst/>
            <a:ahLst/>
            <a:cxnLst/>
            <a:rect l="l" t="t" r="r" b="b"/>
            <a:pathLst>
              <a:path h="252729">
                <a:moveTo>
                  <a:pt x="0" y="0"/>
                </a:moveTo>
                <a:lnTo>
                  <a:pt x="0" y="252222"/>
                </a:lnTo>
              </a:path>
            </a:pathLst>
          </a:custGeom>
          <a:ln w="17525">
            <a:solidFill>
              <a:srgbClr val="326598"/>
            </a:solidFill>
          </a:ln>
        </p:spPr>
        <p:txBody>
          <a:bodyPr wrap="square" lIns="0" tIns="0" rIns="0" bIns="0" rtlCol="0"/>
          <a:lstStyle/>
          <a:p>
            <a:endParaRPr/>
          </a:p>
        </p:txBody>
      </p:sp>
      <p:sp>
        <p:nvSpPr>
          <p:cNvPr id="60" name="object 60"/>
          <p:cNvSpPr/>
          <p:nvPr/>
        </p:nvSpPr>
        <p:spPr>
          <a:xfrm>
            <a:off x="4997196" y="4874514"/>
            <a:ext cx="0" cy="254000"/>
          </a:xfrm>
          <a:custGeom>
            <a:avLst/>
            <a:gdLst/>
            <a:ahLst/>
            <a:cxnLst/>
            <a:rect l="l" t="t" r="r" b="b"/>
            <a:pathLst>
              <a:path h="254000">
                <a:moveTo>
                  <a:pt x="0" y="0"/>
                </a:moveTo>
                <a:lnTo>
                  <a:pt x="0" y="253746"/>
                </a:lnTo>
              </a:path>
            </a:pathLst>
          </a:custGeom>
          <a:ln w="15239">
            <a:solidFill>
              <a:srgbClr val="326598"/>
            </a:solidFill>
          </a:ln>
        </p:spPr>
        <p:txBody>
          <a:bodyPr wrap="square" lIns="0" tIns="0" rIns="0" bIns="0" rtlCol="0"/>
          <a:lstStyle/>
          <a:p>
            <a:endParaRPr/>
          </a:p>
        </p:txBody>
      </p:sp>
      <p:sp>
        <p:nvSpPr>
          <p:cNvPr id="61" name="object 61"/>
          <p:cNvSpPr/>
          <p:nvPr/>
        </p:nvSpPr>
        <p:spPr>
          <a:xfrm>
            <a:off x="5038725" y="4872228"/>
            <a:ext cx="0" cy="256540"/>
          </a:xfrm>
          <a:custGeom>
            <a:avLst/>
            <a:gdLst/>
            <a:ahLst/>
            <a:cxnLst/>
            <a:rect l="l" t="t" r="r" b="b"/>
            <a:pathLst>
              <a:path h="256539">
                <a:moveTo>
                  <a:pt x="0" y="0"/>
                </a:moveTo>
                <a:lnTo>
                  <a:pt x="0" y="256032"/>
                </a:lnTo>
              </a:path>
            </a:pathLst>
          </a:custGeom>
          <a:ln w="16001">
            <a:solidFill>
              <a:srgbClr val="326598"/>
            </a:solidFill>
          </a:ln>
        </p:spPr>
        <p:txBody>
          <a:bodyPr wrap="square" lIns="0" tIns="0" rIns="0" bIns="0" rtlCol="0"/>
          <a:lstStyle/>
          <a:p>
            <a:endParaRPr/>
          </a:p>
        </p:txBody>
      </p:sp>
      <p:sp>
        <p:nvSpPr>
          <p:cNvPr id="62" name="object 62"/>
          <p:cNvSpPr/>
          <p:nvPr/>
        </p:nvSpPr>
        <p:spPr>
          <a:xfrm>
            <a:off x="5080253" y="4870703"/>
            <a:ext cx="0" cy="257810"/>
          </a:xfrm>
          <a:custGeom>
            <a:avLst/>
            <a:gdLst/>
            <a:ahLst/>
            <a:cxnLst/>
            <a:rect l="l" t="t" r="r" b="b"/>
            <a:pathLst>
              <a:path h="257810">
                <a:moveTo>
                  <a:pt x="0" y="0"/>
                </a:moveTo>
                <a:lnTo>
                  <a:pt x="0" y="257555"/>
                </a:lnTo>
              </a:path>
            </a:pathLst>
          </a:custGeom>
          <a:ln w="15239">
            <a:solidFill>
              <a:srgbClr val="326598"/>
            </a:solidFill>
          </a:ln>
        </p:spPr>
        <p:txBody>
          <a:bodyPr wrap="square" lIns="0" tIns="0" rIns="0" bIns="0" rtlCol="0"/>
          <a:lstStyle/>
          <a:p>
            <a:endParaRPr/>
          </a:p>
        </p:txBody>
      </p:sp>
      <p:sp>
        <p:nvSpPr>
          <p:cNvPr id="63" name="object 63"/>
          <p:cNvSpPr/>
          <p:nvPr/>
        </p:nvSpPr>
        <p:spPr>
          <a:xfrm>
            <a:off x="5121021" y="4867655"/>
            <a:ext cx="0" cy="260985"/>
          </a:xfrm>
          <a:custGeom>
            <a:avLst/>
            <a:gdLst/>
            <a:ahLst/>
            <a:cxnLst/>
            <a:rect l="l" t="t" r="r" b="b"/>
            <a:pathLst>
              <a:path h="260985">
                <a:moveTo>
                  <a:pt x="0" y="0"/>
                </a:moveTo>
                <a:lnTo>
                  <a:pt x="0" y="260603"/>
                </a:lnTo>
              </a:path>
            </a:pathLst>
          </a:custGeom>
          <a:ln w="17525">
            <a:solidFill>
              <a:srgbClr val="326598"/>
            </a:solidFill>
          </a:ln>
        </p:spPr>
        <p:txBody>
          <a:bodyPr wrap="square" lIns="0" tIns="0" rIns="0" bIns="0" rtlCol="0"/>
          <a:lstStyle/>
          <a:p>
            <a:endParaRPr/>
          </a:p>
        </p:txBody>
      </p:sp>
      <p:sp>
        <p:nvSpPr>
          <p:cNvPr id="64" name="object 64"/>
          <p:cNvSpPr/>
          <p:nvPr/>
        </p:nvSpPr>
        <p:spPr>
          <a:xfrm>
            <a:off x="5162930" y="4866132"/>
            <a:ext cx="0" cy="262255"/>
          </a:xfrm>
          <a:custGeom>
            <a:avLst/>
            <a:gdLst/>
            <a:ahLst/>
            <a:cxnLst/>
            <a:rect l="l" t="t" r="r" b="b"/>
            <a:pathLst>
              <a:path h="262254">
                <a:moveTo>
                  <a:pt x="0" y="0"/>
                </a:moveTo>
                <a:lnTo>
                  <a:pt x="0" y="262127"/>
                </a:lnTo>
              </a:path>
            </a:pathLst>
          </a:custGeom>
          <a:ln w="17525">
            <a:solidFill>
              <a:srgbClr val="326598"/>
            </a:solidFill>
          </a:ln>
        </p:spPr>
        <p:txBody>
          <a:bodyPr wrap="square" lIns="0" tIns="0" rIns="0" bIns="0" rtlCol="0"/>
          <a:lstStyle/>
          <a:p>
            <a:endParaRPr/>
          </a:p>
        </p:txBody>
      </p:sp>
      <p:sp>
        <p:nvSpPr>
          <p:cNvPr id="65" name="object 65"/>
          <p:cNvSpPr/>
          <p:nvPr/>
        </p:nvSpPr>
        <p:spPr>
          <a:xfrm>
            <a:off x="5204459" y="4863084"/>
            <a:ext cx="0" cy="265430"/>
          </a:xfrm>
          <a:custGeom>
            <a:avLst/>
            <a:gdLst/>
            <a:ahLst/>
            <a:cxnLst/>
            <a:rect l="l" t="t" r="r" b="b"/>
            <a:pathLst>
              <a:path h="265429">
                <a:moveTo>
                  <a:pt x="0" y="0"/>
                </a:moveTo>
                <a:lnTo>
                  <a:pt x="0" y="265175"/>
                </a:lnTo>
              </a:path>
            </a:pathLst>
          </a:custGeom>
          <a:ln w="16763">
            <a:solidFill>
              <a:srgbClr val="326598"/>
            </a:solidFill>
          </a:ln>
        </p:spPr>
        <p:txBody>
          <a:bodyPr wrap="square" lIns="0" tIns="0" rIns="0" bIns="0" rtlCol="0"/>
          <a:lstStyle/>
          <a:p>
            <a:endParaRPr/>
          </a:p>
        </p:txBody>
      </p:sp>
      <p:sp>
        <p:nvSpPr>
          <p:cNvPr id="66" name="object 66"/>
          <p:cNvSpPr/>
          <p:nvPr/>
        </p:nvSpPr>
        <p:spPr>
          <a:xfrm>
            <a:off x="5245989" y="4861559"/>
            <a:ext cx="0" cy="266700"/>
          </a:xfrm>
          <a:custGeom>
            <a:avLst/>
            <a:gdLst/>
            <a:ahLst/>
            <a:cxnLst/>
            <a:rect l="l" t="t" r="r" b="b"/>
            <a:pathLst>
              <a:path h="266700">
                <a:moveTo>
                  <a:pt x="0" y="0"/>
                </a:moveTo>
                <a:lnTo>
                  <a:pt x="0" y="266700"/>
                </a:lnTo>
              </a:path>
            </a:pathLst>
          </a:custGeom>
          <a:ln w="17525">
            <a:solidFill>
              <a:srgbClr val="326598"/>
            </a:solidFill>
          </a:ln>
        </p:spPr>
        <p:txBody>
          <a:bodyPr wrap="square" lIns="0" tIns="0" rIns="0" bIns="0" rtlCol="0"/>
          <a:lstStyle/>
          <a:p>
            <a:endParaRPr/>
          </a:p>
        </p:txBody>
      </p:sp>
      <p:sp>
        <p:nvSpPr>
          <p:cNvPr id="67" name="object 67"/>
          <p:cNvSpPr/>
          <p:nvPr/>
        </p:nvSpPr>
        <p:spPr>
          <a:xfrm>
            <a:off x="5287136" y="4859273"/>
            <a:ext cx="0" cy="269240"/>
          </a:xfrm>
          <a:custGeom>
            <a:avLst/>
            <a:gdLst/>
            <a:ahLst/>
            <a:cxnLst/>
            <a:rect l="l" t="t" r="r" b="b"/>
            <a:pathLst>
              <a:path h="269239">
                <a:moveTo>
                  <a:pt x="0" y="0"/>
                </a:moveTo>
                <a:lnTo>
                  <a:pt x="0" y="268986"/>
                </a:lnTo>
              </a:path>
            </a:pathLst>
          </a:custGeom>
          <a:ln w="16001">
            <a:solidFill>
              <a:srgbClr val="326598"/>
            </a:solidFill>
          </a:ln>
        </p:spPr>
        <p:txBody>
          <a:bodyPr wrap="square" lIns="0" tIns="0" rIns="0" bIns="0" rtlCol="0"/>
          <a:lstStyle/>
          <a:p>
            <a:endParaRPr/>
          </a:p>
        </p:txBody>
      </p:sp>
      <p:sp>
        <p:nvSpPr>
          <p:cNvPr id="68" name="object 68"/>
          <p:cNvSpPr/>
          <p:nvPr/>
        </p:nvSpPr>
        <p:spPr>
          <a:xfrm>
            <a:off x="5328284" y="4856226"/>
            <a:ext cx="0" cy="272415"/>
          </a:xfrm>
          <a:custGeom>
            <a:avLst/>
            <a:gdLst/>
            <a:ahLst/>
            <a:cxnLst/>
            <a:rect l="l" t="t" r="r" b="b"/>
            <a:pathLst>
              <a:path h="272414">
                <a:moveTo>
                  <a:pt x="0" y="0"/>
                </a:moveTo>
                <a:lnTo>
                  <a:pt x="0" y="272034"/>
                </a:lnTo>
              </a:path>
            </a:pathLst>
          </a:custGeom>
          <a:ln w="16001">
            <a:solidFill>
              <a:srgbClr val="326598"/>
            </a:solidFill>
          </a:ln>
        </p:spPr>
        <p:txBody>
          <a:bodyPr wrap="square" lIns="0" tIns="0" rIns="0" bIns="0" rtlCol="0"/>
          <a:lstStyle/>
          <a:p>
            <a:endParaRPr/>
          </a:p>
        </p:txBody>
      </p:sp>
      <p:sp>
        <p:nvSpPr>
          <p:cNvPr id="69" name="object 69"/>
          <p:cNvSpPr/>
          <p:nvPr/>
        </p:nvSpPr>
        <p:spPr>
          <a:xfrm>
            <a:off x="2724530" y="4787646"/>
            <a:ext cx="0" cy="191770"/>
          </a:xfrm>
          <a:custGeom>
            <a:avLst/>
            <a:gdLst/>
            <a:ahLst/>
            <a:cxnLst/>
            <a:rect l="l" t="t" r="r" b="b"/>
            <a:pathLst>
              <a:path h="191770">
                <a:moveTo>
                  <a:pt x="0" y="0"/>
                </a:moveTo>
                <a:lnTo>
                  <a:pt x="0" y="191262"/>
                </a:lnTo>
              </a:path>
            </a:pathLst>
          </a:custGeom>
          <a:ln w="8381">
            <a:solidFill>
              <a:srgbClr val="000065"/>
            </a:solidFill>
          </a:ln>
        </p:spPr>
        <p:txBody>
          <a:bodyPr wrap="square" lIns="0" tIns="0" rIns="0" bIns="0" rtlCol="0"/>
          <a:lstStyle/>
          <a:p>
            <a:endParaRPr/>
          </a:p>
        </p:txBody>
      </p:sp>
      <p:sp>
        <p:nvSpPr>
          <p:cNvPr id="70" name="object 70"/>
          <p:cNvSpPr/>
          <p:nvPr/>
        </p:nvSpPr>
        <p:spPr>
          <a:xfrm>
            <a:off x="2761869" y="4773167"/>
            <a:ext cx="0" cy="200660"/>
          </a:xfrm>
          <a:custGeom>
            <a:avLst/>
            <a:gdLst/>
            <a:ahLst/>
            <a:cxnLst/>
            <a:rect l="l" t="t" r="r" b="b"/>
            <a:pathLst>
              <a:path h="200660">
                <a:moveTo>
                  <a:pt x="0" y="0"/>
                </a:moveTo>
                <a:lnTo>
                  <a:pt x="0" y="200405"/>
                </a:lnTo>
              </a:path>
            </a:pathLst>
          </a:custGeom>
          <a:ln w="17525">
            <a:solidFill>
              <a:srgbClr val="000065"/>
            </a:solidFill>
          </a:ln>
        </p:spPr>
        <p:txBody>
          <a:bodyPr wrap="square" lIns="0" tIns="0" rIns="0" bIns="0" rtlCol="0"/>
          <a:lstStyle/>
          <a:p>
            <a:endParaRPr/>
          </a:p>
        </p:txBody>
      </p:sp>
      <p:sp>
        <p:nvSpPr>
          <p:cNvPr id="71" name="object 71"/>
          <p:cNvSpPr/>
          <p:nvPr/>
        </p:nvSpPr>
        <p:spPr>
          <a:xfrm>
            <a:off x="2803779" y="4757165"/>
            <a:ext cx="0" cy="208915"/>
          </a:xfrm>
          <a:custGeom>
            <a:avLst/>
            <a:gdLst/>
            <a:ahLst/>
            <a:cxnLst/>
            <a:rect l="l" t="t" r="r" b="b"/>
            <a:pathLst>
              <a:path h="208914">
                <a:moveTo>
                  <a:pt x="0" y="0"/>
                </a:moveTo>
                <a:lnTo>
                  <a:pt x="0" y="208787"/>
                </a:lnTo>
              </a:path>
            </a:pathLst>
          </a:custGeom>
          <a:ln w="17525">
            <a:solidFill>
              <a:srgbClr val="000065"/>
            </a:solidFill>
          </a:ln>
        </p:spPr>
        <p:txBody>
          <a:bodyPr wrap="square" lIns="0" tIns="0" rIns="0" bIns="0" rtlCol="0"/>
          <a:lstStyle/>
          <a:p>
            <a:endParaRPr/>
          </a:p>
        </p:txBody>
      </p:sp>
      <p:sp>
        <p:nvSpPr>
          <p:cNvPr id="72" name="object 72"/>
          <p:cNvSpPr/>
          <p:nvPr/>
        </p:nvSpPr>
        <p:spPr>
          <a:xfrm>
            <a:off x="2845307" y="4741926"/>
            <a:ext cx="0" cy="217170"/>
          </a:xfrm>
          <a:custGeom>
            <a:avLst/>
            <a:gdLst/>
            <a:ahLst/>
            <a:cxnLst/>
            <a:rect l="l" t="t" r="r" b="b"/>
            <a:pathLst>
              <a:path h="217170">
                <a:moveTo>
                  <a:pt x="0" y="0"/>
                </a:moveTo>
                <a:lnTo>
                  <a:pt x="0" y="217170"/>
                </a:lnTo>
              </a:path>
            </a:pathLst>
          </a:custGeom>
          <a:ln w="16763">
            <a:solidFill>
              <a:srgbClr val="000065"/>
            </a:solidFill>
          </a:ln>
        </p:spPr>
        <p:txBody>
          <a:bodyPr wrap="square" lIns="0" tIns="0" rIns="0" bIns="0" rtlCol="0"/>
          <a:lstStyle/>
          <a:p>
            <a:endParaRPr/>
          </a:p>
        </p:txBody>
      </p:sp>
      <p:sp>
        <p:nvSpPr>
          <p:cNvPr id="73" name="object 73"/>
          <p:cNvSpPr/>
          <p:nvPr/>
        </p:nvSpPr>
        <p:spPr>
          <a:xfrm>
            <a:off x="2886836" y="4734305"/>
            <a:ext cx="0" cy="220345"/>
          </a:xfrm>
          <a:custGeom>
            <a:avLst/>
            <a:gdLst/>
            <a:ahLst/>
            <a:cxnLst/>
            <a:rect l="l" t="t" r="r" b="b"/>
            <a:pathLst>
              <a:path h="220345">
                <a:moveTo>
                  <a:pt x="0" y="0"/>
                </a:moveTo>
                <a:lnTo>
                  <a:pt x="0" y="220217"/>
                </a:lnTo>
              </a:path>
            </a:pathLst>
          </a:custGeom>
          <a:ln w="17525">
            <a:solidFill>
              <a:srgbClr val="000065"/>
            </a:solidFill>
          </a:ln>
        </p:spPr>
        <p:txBody>
          <a:bodyPr wrap="square" lIns="0" tIns="0" rIns="0" bIns="0" rtlCol="0"/>
          <a:lstStyle/>
          <a:p>
            <a:endParaRPr/>
          </a:p>
        </p:txBody>
      </p:sp>
      <p:sp>
        <p:nvSpPr>
          <p:cNvPr id="74" name="object 74"/>
          <p:cNvSpPr/>
          <p:nvPr/>
        </p:nvSpPr>
        <p:spPr>
          <a:xfrm>
            <a:off x="2927604" y="4725923"/>
            <a:ext cx="0" cy="224790"/>
          </a:xfrm>
          <a:custGeom>
            <a:avLst/>
            <a:gdLst/>
            <a:ahLst/>
            <a:cxnLst/>
            <a:rect l="l" t="t" r="r" b="b"/>
            <a:pathLst>
              <a:path h="224789">
                <a:moveTo>
                  <a:pt x="0" y="0"/>
                </a:moveTo>
                <a:lnTo>
                  <a:pt x="0" y="224789"/>
                </a:lnTo>
              </a:path>
            </a:pathLst>
          </a:custGeom>
          <a:ln w="15239">
            <a:solidFill>
              <a:srgbClr val="000065"/>
            </a:solidFill>
          </a:ln>
        </p:spPr>
        <p:txBody>
          <a:bodyPr wrap="square" lIns="0" tIns="0" rIns="0" bIns="0" rtlCol="0"/>
          <a:lstStyle/>
          <a:p>
            <a:endParaRPr/>
          </a:p>
        </p:txBody>
      </p:sp>
      <p:sp>
        <p:nvSpPr>
          <p:cNvPr id="75" name="object 75"/>
          <p:cNvSpPr/>
          <p:nvPr/>
        </p:nvSpPr>
        <p:spPr>
          <a:xfrm>
            <a:off x="2969132" y="4717541"/>
            <a:ext cx="0" cy="228600"/>
          </a:xfrm>
          <a:custGeom>
            <a:avLst/>
            <a:gdLst/>
            <a:ahLst/>
            <a:cxnLst/>
            <a:rect l="l" t="t" r="r" b="b"/>
            <a:pathLst>
              <a:path h="228600">
                <a:moveTo>
                  <a:pt x="0" y="0"/>
                </a:moveTo>
                <a:lnTo>
                  <a:pt x="0" y="228600"/>
                </a:lnTo>
              </a:path>
            </a:pathLst>
          </a:custGeom>
          <a:ln w="16001">
            <a:solidFill>
              <a:srgbClr val="000065"/>
            </a:solidFill>
          </a:ln>
        </p:spPr>
        <p:txBody>
          <a:bodyPr wrap="square" lIns="0" tIns="0" rIns="0" bIns="0" rtlCol="0"/>
          <a:lstStyle/>
          <a:p>
            <a:endParaRPr/>
          </a:p>
        </p:txBody>
      </p:sp>
      <p:sp>
        <p:nvSpPr>
          <p:cNvPr id="76" name="object 76"/>
          <p:cNvSpPr/>
          <p:nvPr/>
        </p:nvSpPr>
        <p:spPr>
          <a:xfrm>
            <a:off x="3011042" y="4708397"/>
            <a:ext cx="0" cy="232410"/>
          </a:xfrm>
          <a:custGeom>
            <a:avLst/>
            <a:gdLst/>
            <a:ahLst/>
            <a:cxnLst/>
            <a:rect l="l" t="t" r="r" b="b"/>
            <a:pathLst>
              <a:path h="232410">
                <a:moveTo>
                  <a:pt x="0" y="0"/>
                </a:moveTo>
                <a:lnTo>
                  <a:pt x="0" y="232410"/>
                </a:lnTo>
              </a:path>
            </a:pathLst>
          </a:custGeom>
          <a:ln w="16001">
            <a:solidFill>
              <a:srgbClr val="000065"/>
            </a:solidFill>
          </a:ln>
        </p:spPr>
        <p:txBody>
          <a:bodyPr wrap="square" lIns="0" tIns="0" rIns="0" bIns="0" rtlCol="0"/>
          <a:lstStyle/>
          <a:p>
            <a:endParaRPr/>
          </a:p>
        </p:txBody>
      </p:sp>
      <p:sp>
        <p:nvSpPr>
          <p:cNvPr id="77" name="object 77"/>
          <p:cNvSpPr/>
          <p:nvPr/>
        </p:nvSpPr>
        <p:spPr>
          <a:xfrm>
            <a:off x="3051810" y="4700015"/>
            <a:ext cx="0" cy="236220"/>
          </a:xfrm>
          <a:custGeom>
            <a:avLst/>
            <a:gdLst/>
            <a:ahLst/>
            <a:cxnLst/>
            <a:rect l="l" t="t" r="r" b="b"/>
            <a:pathLst>
              <a:path h="236220">
                <a:moveTo>
                  <a:pt x="0" y="0"/>
                </a:moveTo>
                <a:lnTo>
                  <a:pt x="0" y="236220"/>
                </a:lnTo>
              </a:path>
            </a:pathLst>
          </a:custGeom>
          <a:ln w="16763">
            <a:solidFill>
              <a:srgbClr val="000065"/>
            </a:solidFill>
          </a:ln>
        </p:spPr>
        <p:txBody>
          <a:bodyPr wrap="square" lIns="0" tIns="0" rIns="0" bIns="0" rtlCol="0"/>
          <a:lstStyle/>
          <a:p>
            <a:endParaRPr/>
          </a:p>
        </p:txBody>
      </p:sp>
      <p:sp>
        <p:nvSpPr>
          <p:cNvPr id="78" name="object 78"/>
          <p:cNvSpPr/>
          <p:nvPr/>
        </p:nvSpPr>
        <p:spPr>
          <a:xfrm>
            <a:off x="3093339" y="4690109"/>
            <a:ext cx="0" cy="241935"/>
          </a:xfrm>
          <a:custGeom>
            <a:avLst/>
            <a:gdLst/>
            <a:ahLst/>
            <a:cxnLst/>
            <a:rect l="l" t="t" r="r" b="b"/>
            <a:pathLst>
              <a:path h="241935">
                <a:moveTo>
                  <a:pt x="0" y="0"/>
                </a:moveTo>
                <a:lnTo>
                  <a:pt x="0" y="241553"/>
                </a:lnTo>
              </a:path>
            </a:pathLst>
          </a:custGeom>
          <a:ln w="17525">
            <a:solidFill>
              <a:srgbClr val="000065"/>
            </a:solidFill>
          </a:ln>
        </p:spPr>
        <p:txBody>
          <a:bodyPr wrap="square" lIns="0" tIns="0" rIns="0" bIns="0" rtlCol="0"/>
          <a:lstStyle/>
          <a:p>
            <a:endParaRPr/>
          </a:p>
        </p:txBody>
      </p:sp>
      <p:sp>
        <p:nvSpPr>
          <p:cNvPr id="79" name="object 79"/>
          <p:cNvSpPr/>
          <p:nvPr/>
        </p:nvSpPr>
        <p:spPr>
          <a:xfrm>
            <a:off x="3134867" y="4681728"/>
            <a:ext cx="0" cy="246379"/>
          </a:xfrm>
          <a:custGeom>
            <a:avLst/>
            <a:gdLst/>
            <a:ahLst/>
            <a:cxnLst/>
            <a:rect l="l" t="t" r="r" b="b"/>
            <a:pathLst>
              <a:path h="246379">
                <a:moveTo>
                  <a:pt x="0" y="0"/>
                </a:moveTo>
                <a:lnTo>
                  <a:pt x="0" y="246125"/>
                </a:lnTo>
              </a:path>
            </a:pathLst>
          </a:custGeom>
          <a:ln w="16763">
            <a:solidFill>
              <a:srgbClr val="000065"/>
            </a:solidFill>
          </a:ln>
        </p:spPr>
        <p:txBody>
          <a:bodyPr wrap="square" lIns="0" tIns="0" rIns="0" bIns="0" rtlCol="0"/>
          <a:lstStyle/>
          <a:p>
            <a:endParaRPr/>
          </a:p>
        </p:txBody>
      </p:sp>
      <p:sp>
        <p:nvSpPr>
          <p:cNvPr id="80" name="object 80"/>
          <p:cNvSpPr/>
          <p:nvPr/>
        </p:nvSpPr>
        <p:spPr>
          <a:xfrm>
            <a:off x="3176397" y="4671821"/>
            <a:ext cx="0" cy="251460"/>
          </a:xfrm>
          <a:custGeom>
            <a:avLst/>
            <a:gdLst/>
            <a:ahLst/>
            <a:cxnLst/>
            <a:rect l="l" t="t" r="r" b="b"/>
            <a:pathLst>
              <a:path h="251460">
                <a:moveTo>
                  <a:pt x="0" y="0"/>
                </a:moveTo>
                <a:lnTo>
                  <a:pt x="0" y="251460"/>
                </a:lnTo>
              </a:path>
            </a:pathLst>
          </a:custGeom>
          <a:ln w="17525">
            <a:solidFill>
              <a:srgbClr val="000065"/>
            </a:solidFill>
          </a:ln>
        </p:spPr>
        <p:txBody>
          <a:bodyPr wrap="square" lIns="0" tIns="0" rIns="0" bIns="0" rtlCol="0"/>
          <a:lstStyle/>
          <a:p>
            <a:endParaRPr/>
          </a:p>
        </p:txBody>
      </p:sp>
      <p:sp>
        <p:nvSpPr>
          <p:cNvPr id="81" name="object 81"/>
          <p:cNvSpPr/>
          <p:nvPr/>
        </p:nvSpPr>
        <p:spPr>
          <a:xfrm>
            <a:off x="3217545" y="4660391"/>
            <a:ext cx="0" cy="257810"/>
          </a:xfrm>
          <a:custGeom>
            <a:avLst/>
            <a:gdLst/>
            <a:ahLst/>
            <a:cxnLst/>
            <a:rect l="l" t="t" r="r" b="b"/>
            <a:pathLst>
              <a:path h="257810">
                <a:moveTo>
                  <a:pt x="0" y="0"/>
                </a:moveTo>
                <a:lnTo>
                  <a:pt x="0" y="257556"/>
                </a:lnTo>
              </a:path>
            </a:pathLst>
          </a:custGeom>
          <a:ln w="16001">
            <a:solidFill>
              <a:srgbClr val="000065"/>
            </a:solidFill>
          </a:ln>
        </p:spPr>
        <p:txBody>
          <a:bodyPr wrap="square" lIns="0" tIns="0" rIns="0" bIns="0" rtlCol="0"/>
          <a:lstStyle/>
          <a:p>
            <a:endParaRPr/>
          </a:p>
        </p:txBody>
      </p:sp>
      <p:sp>
        <p:nvSpPr>
          <p:cNvPr id="82" name="object 82"/>
          <p:cNvSpPr/>
          <p:nvPr/>
        </p:nvSpPr>
        <p:spPr>
          <a:xfrm>
            <a:off x="3259073" y="4647438"/>
            <a:ext cx="0" cy="264795"/>
          </a:xfrm>
          <a:custGeom>
            <a:avLst/>
            <a:gdLst/>
            <a:ahLst/>
            <a:cxnLst/>
            <a:rect l="l" t="t" r="r" b="b"/>
            <a:pathLst>
              <a:path h="264795">
                <a:moveTo>
                  <a:pt x="0" y="0"/>
                </a:moveTo>
                <a:lnTo>
                  <a:pt x="0" y="264413"/>
                </a:lnTo>
              </a:path>
            </a:pathLst>
          </a:custGeom>
          <a:ln w="15239">
            <a:solidFill>
              <a:srgbClr val="000065"/>
            </a:solidFill>
          </a:ln>
        </p:spPr>
        <p:txBody>
          <a:bodyPr wrap="square" lIns="0" tIns="0" rIns="0" bIns="0" rtlCol="0"/>
          <a:lstStyle/>
          <a:p>
            <a:endParaRPr/>
          </a:p>
        </p:txBody>
      </p:sp>
      <p:sp>
        <p:nvSpPr>
          <p:cNvPr id="83" name="object 83"/>
          <p:cNvSpPr/>
          <p:nvPr/>
        </p:nvSpPr>
        <p:spPr>
          <a:xfrm>
            <a:off x="3300603" y="4634484"/>
            <a:ext cx="0" cy="272415"/>
          </a:xfrm>
          <a:custGeom>
            <a:avLst/>
            <a:gdLst/>
            <a:ahLst/>
            <a:cxnLst/>
            <a:rect l="l" t="t" r="r" b="b"/>
            <a:pathLst>
              <a:path h="272414">
                <a:moveTo>
                  <a:pt x="0" y="0"/>
                </a:moveTo>
                <a:lnTo>
                  <a:pt x="0" y="272034"/>
                </a:lnTo>
              </a:path>
            </a:pathLst>
          </a:custGeom>
          <a:ln w="16001">
            <a:solidFill>
              <a:srgbClr val="000065"/>
            </a:solidFill>
          </a:ln>
        </p:spPr>
        <p:txBody>
          <a:bodyPr wrap="square" lIns="0" tIns="0" rIns="0" bIns="0" rtlCol="0"/>
          <a:lstStyle/>
          <a:p>
            <a:endParaRPr/>
          </a:p>
        </p:txBody>
      </p:sp>
      <p:sp>
        <p:nvSpPr>
          <p:cNvPr id="84" name="object 84"/>
          <p:cNvSpPr/>
          <p:nvPr/>
        </p:nvSpPr>
        <p:spPr>
          <a:xfrm>
            <a:off x="3342132" y="4621529"/>
            <a:ext cx="0" cy="277495"/>
          </a:xfrm>
          <a:custGeom>
            <a:avLst/>
            <a:gdLst/>
            <a:ahLst/>
            <a:cxnLst/>
            <a:rect l="l" t="t" r="r" b="b"/>
            <a:pathLst>
              <a:path h="277495">
                <a:moveTo>
                  <a:pt x="0" y="0"/>
                </a:moveTo>
                <a:lnTo>
                  <a:pt x="0" y="277367"/>
                </a:lnTo>
              </a:path>
            </a:pathLst>
          </a:custGeom>
          <a:ln w="15239">
            <a:solidFill>
              <a:srgbClr val="000065"/>
            </a:solidFill>
          </a:ln>
        </p:spPr>
        <p:txBody>
          <a:bodyPr wrap="square" lIns="0" tIns="0" rIns="0" bIns="0" rtlCol="0"/>
          <a:lstStyle/>
          <a:p>
            <a:endParaRPr/>
          </a:p>
        </p:txBody>
      </p:sp>
      <p:sp>
        <p:nvSpPr>
          <p:cNvPr id="85" name="object 85"/>
          <p:cNvSpPr/>
          <p:nvPr/>
        </p:nvSpPr>
        <p:spPr>
          <a:xfrm>
            <a:off x="3382898" y="4626102"/>
            <a:ext cx="0" cy="276225"/>
          </a:xfrm>
          <a:custGeom>
            <a:avLst/>
            <a:gdLst/>
            <a:ahLst/>
            <a:cxnLst/>
            <a:rect l="l" t="t" r="r" b="b"/>
            <a:pathLst>
              <a:path h="276225">
                <a:moveTo>
                  <a:pt x="0" y="0"/>
                </a:moveTo>
                <a:lnTo>
                  <a:pt x="0" y="275844"/>
                </a:lnTo>
              </a:path>
            </a:pathLst>
          </a:custGeom>
          <a:ln w="17525">
            <a:solidFill>
              <a:srgbClr val="000065"/>
            </a:solidFill>
          </a:ln>
        </p:spPr>
        <p:txBody>
          <a:bodyPr wrap="square" lIns="0" tIns="0" rIns="0" bIns="0" rtlCol="0"/>
          <a:lstStyle/>
          <a:p>
            <a:endParaRPr/>
          </a:p>
        </p:txBody>
      </p:sp>
      <p:sp>
        <p:nvSpPr>
          <p:cNvPr id="86" name="object 86"/>
          <p:cNvSpPr/>
          <p:nvPr/>
        </p:nvSpPr>
        <p:spPr>
          <a:xfrm>
            <a:off x="3424809" y="4631435"/>
            <a:ext cx="0" cy="273685"/>
          </a:xfrm>
          <a:custGeom>
            <a:avLst/>
            <a:gdLst/>
            <a:ahLst/>
            <a:cxnLst/>
            <a:rect l="l" t="t" r="r" b="b"/>
            <a:pathLst>
              <a:path h="273685">
                <a:moveTo>
                  <a:pt x="0" y="0"/>
                </a:moveTo>
                <a:lnTo>
                  <a:pt x="0" y="273558"/>
                </a:lnTo>
              </a:path>
            </a:pathLst>
          </a:custGeom>
          <a:ln w="17525">
            <a:solidFill>
              <a:srgbClr val="000065"/>
            </a:solidFill>
          </a:ln>
        </p:spPr>
        <p:txBody>
          <a:bodyPr wrap="square" lIns="0" tIns="0" rIns="0" bIns="0" rtlCol="0"/>
          <a:lstStyle/>
          <a:p>
            <a:endParaRPr/>
          </a:p>
        </p:txBody>
      </p:sp>
      <p:sp>
        <p:nvSpPr>
          <p:cNvPr id="87" name="object 87"/>
          <p:cNvSpPr/>
          <p:nvPr/>
        </p:nvSpPr>
        <p:spPr>
          <a:xfrm>
            <a:off x="3466338" y="4636008"/>
            <a:ext cx="0" cy="272415"/>
          </a:xfrm>
          <a:custGeom>
            <a:avLst/>
            <a:gdLst/>
            <a:ahLst/>
            <a:cxnLst/>
            <a:rect l="l" t="t" r="r" b="b"/>
            <a:pathLst>
              <a:path h="272414">
                <a:moveTo>
                  <a:pt x="0" y="0"/>
                </a:moveTo>
                <a:lnTo>
                  <a:pt x="0" y="272034"/>
                </a:lnTo>
              </a:path>
            </a:pathLst>
          </a:custGeom>
          <a:ln w="16763">
            <a:solidFill>
              <a:srgbClr val="000065"/>
            </a:solidFill>
          </a:ln>
        </p:spPr>
        <p:txBody>
          <a:bodyPr wrap="square" lIns="0" tIns="0" rIns="0" bIns="0" rtlCol="0"/>
          <a:lstStyle/>
          <a:p>
            <a:endParaRPr/>
          </a:p>
        </p:txBody>
      </p:sp>
      <p:sp>
        <p:nvSpPr>
          <p:cNvPr id="88" name="object 88"/>
          <p:cNvSpPr/>
          <p:nvPr/>
        </p:nvSpPr>
        <p:spPr>
          <a:xfrm>
            <a:off x="3507104" y="4639817"/>
            <a:ext cx="0" cy="270510"/>
          </a:xfrm>
          <a:custGeom>
            <a:avLst/>
            <a:gdLst/>
            <a:ahLst/>
            <a:cxnLst/>
            <a:rect l="l" t="t" r="r" b="b"/>
            <a:pathLst>
              <a:path h="270510">
                <a:moveTo>
                  <a:pt x="0" y="0"/>
                </a:moveTo>
                <a:lnTo>
                  <a:pt x="0" y="270510"/>
                </a:lnTo>
              </a:path>
            </a:pathLst>
          </a:custGeom>
          <a:ln w="16001">
            <a:solidFill>
              <a:srgbClr val="000065"/>
            </a:solidFill>
          </a:ln>
        </p:spPr>
        <p:txBody>
          <a:bodyPr wrap="square" lIns="0" tIns="0" rIns="0" bIns="0" rtlCol="0"/>
          <a:lstStyle/>
          <a:p>
            <a:endParaRPr/>
          </a:p>
        </p:txBody>
      </p:sp>
      <p:sp>
        <p:nvSpPr>
          <p:cNvPr id="89" name="object 89"/>
          <p:cNvSpPr/>
          <p:nvPr/>
        </p:nvSpPr>
        <p:spPr>
          <a:xfrm>
            <a:off x="3548634" y="4639817"/>
            <a:ext cx="0" cy="270510"/>
          </a:xfrm>
          <a:custGeom>
            <a:avLst/>
            <a:gdLst/>
            <a:ahLst/>
            <a:cxnLst/>
            <a:rect l="l" t="t" r="r" b="b"/>
            <a:pathLst>
              <a:path h="270510">
                <a:moveTo>
                  <a:pt x="0" y="0"/>
                </a:moveTo>
                <a:lnTo>
                  <a:pt x="0" y="270510"/>
                </a:lnTo>
              </a:path>
            </a:pathLst>
          </a:custGeom>
          <a:ln w="15239">
            <a:solidFill>
              <a:srgbClr val="000065"/>
            </a:solidFill>
          </a:ln>
        </p:spPr>
        <p:txBody>
          <a:bodyPr wrap="square" lIns="0" tIns="0" rIns="0" bIns="0" rtlCol="0"/>
          <a:lstStyle/>
          <a:p>
            <a:endParaRPr/>
          </a:p>
        </p:txBody>
      </p:sp>
      <p:sp>
        <p:nvSpPr>
          <p:cNvPr id="90" name="object 90"/>
          <p:cNvSpPr/>
          <p:nvPr/>
        </p:nvSpPr>
        <p:spPr>
          <a:xfrm>
            <a:off x="3590163" y="4638294"/>
            <a:ext cx="0" cy="272415"/>
          </a:xfrm>
          <a:custGeom>
            <a:avLst/>
            <a:gdLst/>
            <a:ahLst/>
            <a:cxnLst/>
            <a:rect l="l" t="t" r="r" b="b"/>
            <a:pathLst>
              <a:path h="272414">
                <a:moveTo>
                  <a:pt x="0" y="0"/>
                </a:moveTo>
                <a:lnTo>
                  <a:pt x="0" y="272034"/>
                </a:lnTo>
              </a:path>
            </a:pathLst>
          </a:custGeom>
          <a:ln w="16001">
            <a:solidFill>
              <a:srgbClr val="000065"/>
            </a:solidFill>
          </a:ln>
        </p:spPr>
        <p:txBody>
          <a:bodyPr wrap="square" lIns="0" tIns="0" rIns="0" bIns="0" rtlCol="0"/>
          <a:lstStyle/>
          <a:p>
            <a:endParaRPr/>
          </a:p>
        </p:txBody>
      </p:sp>
      <p:sp>
        <p:nvSpPr>
          <p:cNvPr id="91" name="object 91"/>
          <p:cNvSpPr/>
          <p:nvPr/>
        </p:nvSpPr>
        <p:spPr>
          <a:xfrm>
            <a:off x="3632072" y="4637532"/>
            <a:ext cx="0" cy="273050"/>
          </a:xfrm>
          <a:custGeom>
            <a:avLst/>
            <a:gdLst/>
            <a:ahLst/>
            <a:cxnLst/>
            <a:rect l="l" t="t" r="r" b="b"/>
            <a:pathLst>
              <a:path h="273050">
                <a:moveTo>
                  <a:pt x="0" y="0"/>
                </a:moveTo>
                <a:lnTo>
                  <a:pt x="0" y="272796"/>
                </a:lnTo>
              </a:path>
            </a:pathLst>
          </a:custGeom>
          <a:ln w="16001">
            <a:solidFill>
              <a:srgbClr val="000065"/>
            </a:solidFill>
          </a:ln>
        </p:spPr>
        <p:txBody>
          <a:bodyPr wrap="square" lIns="0" tIns="0" rIns="0" bIns="0" rtlCol="0"/>
          <a:lstStyle/>
          <a:p>
            <a:endParaRPr/>
          </a:p>
        </p:txBody>
      </p:sp>
      <p:sp>
        <p:nvSpPr>
          <p:cNvPr id="92" name="object 92"/>
          <p:cNvSpPr/>
          <p:nvPr/>
        </p:nvSpPr>
        <p:spPr>
          <a:xfrm>
            <a:off x="3672840" y="4636008"/>
            <a:ext cx="0" cy="274320"/>
          </a:xfrm>
          <a:custGeom>
            <a:avLst/>
            <a:gdLst/>
            <a:ahLst/>
            <a:cxnLst/>
            <a:rect l="l" t="t" r="r" b="b"/>
            <a:pathLst>
              <a:path h="274320">
                <a:moveTo>
                  <a:pt x="0" y="0"/>
                </a:moveTo>
                <a:lnTo>
                  <a:pt x="0" y="274320"/>
                </a:lnTo>
              </a:path>
            </a:pathLst>
          </a:custGeom>
          <a:ln w="16763">
            <a:solidFill>
              <a:srgbClr val="000065"/>
            </a:solidFill>
          </a:ln>
        </p:spPr>
        <p:txBody>
          <a:bodyPr wrap="square" lIns="0" tIns="0" rIns="0" bIns="0" rtlCol="0"/>
          <a:lstStyle/>
          <a:p>
            <a:endParaRPr/>
          </a:p>
        </p:txBody>
      </p:sp>
      <p:sp>
        <p:nvSpPr>
          <p:cNvPr id="93" name="object 93"/>
          <p:cNvSpPr/>
          <p:nvPr/>
        </p:nvSpPr>
        <p:spPr>
          <a:xfrm>
            <a:off x="3714369" y="4634484"/>
            <a:ext cx="0" cy="276225"/>
          </a:xfrm>
          <a:custGeom>
            <a:avLst/>
            <a:gdLst/>
            <a:ahLst/>
            <a:cxnLst/>
            <a:rect l="l" t="t" r="r" b="b"/>
            <a:pathLst>
              <a:path h="276225">
                <a:moveTo>
                  <a:pt x="0" y="0"/>
                </a:moveTo>
                <a:lnTo>
                  <a:pt x="0" y="275843"/>
                </a:lnTo>
              </a:path>
            </a:pathLst>
          </a:custGeom>
          <a:ln w="17525">
            <a:solidFill>
              <a:srgbClr val="000065"/>
            </a:solidFill>
          </a:ln>
        </p:spPr>
        <p:txBody>
          <a:bodyPr wrap="square" lIns="0" tIns="0" rIns="0" bIns="0" rtlCol="0"/>
          <a:lstStyle/>
          <a:p>
            <a:endParaRPr/>
          </a:p>
        </p:txBody>
      </p:sp>
      <p:sp>
        <p:nvSpPr>
          <p:cNvPr id="94" name="object 94"/>
          <p:cNvSpPr/>
          <p:nvPr/>
        </p:nvSpPr>
        <p:spPr>
          <a:xfrm>
            <a:off x="3755897" y="4634484"/>
            <a:ext cx="0" cy="276225"/>
          </a:xfrm>
          <a:custGeom>
            <a:avLst/>
            <a:gdLst/>
            <a:ahLst/>
            <a:cxnLst/>
            <a:rect l="l" t="t" r="r" b="b"/>
            <a:pathLst>
              <a:path h="276225">
                <a:moveTo>
                  <a:pt x="0" y="0"/>
                </a:moveTo>
                <a:lnTo>
                  <a:pt x="0" y="275843"/>
                </a:lnTo>
              </a:path>
            </a:pathLst>
          </a:custGeom>
          <a:ln w="16763">
            <a:solidFill>
              <a:srgbClr val="000065"/>
            </a:solidFill>
          </a:ln>
        </p:spPr>
        <p:txBody>
          <a:bodyPr wrap="square" lIns="0" tIns="0" rIns="0" bIns="0" rtlCol="0"/>
          <a:lstStyle/>
          <a:p>
            <a:endParaRPr/>
          </a:p>
        </p:txBody>
      </p:sp>
      <p:sp>
        <p:nvSpPr>
          <p:cNvPr id="95" name="object 95"/>
          <p:cNvSpPr/>
          <p:nvPr/>
        </p:nvSpPr>
        <p:spPr>
          <a:xfrm>
            <a:off x="3797427" y="4632959"/>
            <a:ext cx="0" cy="279400"/>
          </a:xfrm>
          <a:custGeom>
            <a:avLst/>
            <a:gdLst/>
            <a:ahLst/>
            <a:cxnLst/>
            <a:rect l="l" t="t" r="r" b="b"/>
            <a:pathLst>
              <a:path h="279400">
                <a:moveTo>
                  <a:pt x="0" y="0"/>
                </a:moveTo>
                <a:lnTo>
                  <a:pt x="0" y="278891"/>
                </a:lnTo>
              </a:path>
            </a:pathLst>
          </a:custGeom>
          <a:ln w="17525">
            <a:solidFill>
              <a:srgbClr val="000065"/>
            </a:solidFill>
          </a:ln>
        </p:spPr>
        <p:txBody>
          <a:bodyPr wrap="square" lIns="0" tIns="0" rIns="0" bIns="0" rtlCol="0"/>
          <a:lstStyle/>
          <a:p>
            <a:endParaRPr/>
          </a:p>
        </p:txBody>
      </p:sp>
      <p:sp>
        <p:nvSpPr>
          <p:cNvPr id="96" name="object 96"/>
          <p:cNvSpPr/>
          <p:nvPr/>
        </p:nvSpPr>
        <p:spPr>
          <a:xfrm>
            <a:off x="3838575" y="4631435"/>
            <a:ext cx="0" cy="280670"/>
          </a:xfrm>
          <a:custGeom>
            <a:avLst/>
            <a:gdLst/>
            <a:ahLst/>
            <a:cxnLst/>
            <a:rect l="l" t="t" r="r" b="b"/>
            <a:pathLst>
              <a:path h="280670">
                <a:moveTo>
                  <a:pt x="0" y="0"/>
                </a:moveTo>
                <a:lnTo>
                  <a:pt x="0" y="280415"/>
                </a:lnTo>
              </a:path>
            </a:pathLst>
          </a:custGeom>
          <a:ln w="16001">
            <a:solidFill>
              <a:srgbClr val="000065"/>
            </a:solidFill>
          </a:ln>
        </p:spPr>
        <p:txBody>
          <a:bodyPr wrap="square" lIns="0" tIns="0" rIns="0" bIns="0" rtlCol="0"/>
          <a:lstStyle/>
          <a:p>
            <a:endParaRPr/>
          </a:p>
        </p:txBody>
      </p:sp>
      <p:sp>
        <p:nvSpPr>
          <p:cNvPr id="97" name="object 97"/>
          <p:cNvSpPr/>
          <p:nvPr/>
        </p:nvSpPr>
        <p:spPr>
          <a:xfrm>
            <a:off x="3879722" y="4628388"/>
            <a:ext cx="0" cy="281940"/>
          </a:xfrm>
          <a:custGeom>
            <a:avLst/>
            <a:gdLst/>
            <a:ahLst/>
            <a:cxnLst/>
            <a:rect l="l" t="t" r="r" b="b"/>
            <a:pathLst>
              <a:path h="281939">
                <a:moveTo>
                  <a:pt x="0" y="0"/>
                </a:moveTo>
                <a:lnTo>
                  <a:pt x="0" y="281939"/>
                </a:lnTo>
              </a:path>
            </a:pathLst>
          </a:custGeom>
          <a:ln w="16001">
            <a:solidFill>
              <a:srgbClr val="000065"/>
            </a:solidFill>
          </a:ln>
        </p:spPr>
        <p:txBody>
          <a:bodyPr wrap="square" lIns="0" tIns="0" rIns="0" bIns="0" rtlCol="0"/>
          <a:lstStyle/>
          <a:p>
            <a:endParaRPr/>
          </a:p>
        </p:txBody>
      </p:sp>
      <p:sp>
        <p:nvSpPr>
          <p:cNvPr id="98" name="object 98"/>
          <p:cNvSpPr/>
          <p:nvPr/>
        </p:nvSpPr>
        <p:spPr>
          <a:xfrm>
            <a:off x="3921633" y="4626102"/>
            <a:ext cx="0" cy="284480"/>
          </a:xfrm>
          <a:custGeom>
            <a:avLst/>
            <a:gdLst/>
            <a:ahLst/>
            <a:cxnLst/>
            <a:rect l="l" t="t" r="r" b="b"/>
            <a:pathLst>
              <a:path h="284479">
                <a:moveTo>
                  <a:pt x="0" y="0"/>
                </a:moveTo>
                <a:lnTo>
                  <a:pt x="0" y="284225"/>
                </a:lnTo>
              </a:path>
            </a:pathLst>
          </a:custGeom>
          <a:ln w="16001">
            <a:solidFill>
              <a:srgbClr val="000065"/>
            </a:solidFill>
          </a:ln>
        </p:spPr>
        <p:txBody>
          <a:bodyPr wrap="square" lIns="0" tIns="0" rIns="0" bIns="0" rtlCol="0"/>
          <a:lstStyle/>
          <a:p>
            <a:endParaRPr/>
          </a:p>
        </p:txBody>
      </p:sp>
      <p:sp>
        <p:nvSpPr>
          <p:cNvPr id="99" name="object 99"/>
          <p:cNvSpPr/>
          <p:nvPr/>
        </p:nvSpPr>
        <p:spPr>
          <a:xfrm>
            <a:off x="3962400" y="4623053"/>
            <a:ext cx="0" cy="285750"/>
          </a:xfrm>
          <a:custGeom>
            <a:avLst/>
            <a:gdLst/>
            <a:ahLst/>
            <a:cxnLst/>
            <a:rect l="l" t="t" r="r" b="b"/>
            <a:pathLst>
              <a:path h="285750">
                <a:moveTo>
                  <a:pt x="0" y="0"/>
                </a:moveTo>
                <a:lnTo>
                  <a:pt x="0" y="285750"/>
                </a:lnTo>
              </a:path>
            </a:pathLst>
          </a:custGeom>
          <a:ln w="16763">
            <a:solidFill>
              <a:srgbClr val="000065"/>
            </a:solidFill>
          </a:ln>
        </p:spPr>
        <p:txBody>
          <a:bodyPr wrap="square" lIns="0" tIns="0" rIns="0" bIns="0" rtlCol="0"/>
          <a:lstStyle/>
          <a:p>
            <a:endParaRPr/>
          </a:p>
        </p:txBody>
      </p:sp>
      <p:sp>
        <p:nvSpPr>
          <p:cNvPr id="100" name="object 100"/>
          <p:cNvSpPr/>
          <p:nvPr/>
        </p:nvSpPr>
        <p:spPr>
          <a:xfrm>
            <a:off x="4003928" y="4620005"/>
            <a:ext cx="0" cy="288290"/>
          </a:xfrm>
          <a:custGeom>
            <a:avLst/>
            <a:gdLst/>
            <a:ahLst/>
            <a:cxnLst/>
            <a:rect l="l" t="t" r="r" b="b"/>
            <a:pathLst>
              <a:path h="288289">
                <a:moveTo>
                  <a:pt x="0" y="0"/>
                </a:moveTo>
                <a:lnTo>
                  <a:pt x="0" y="288036"/>
                </a:lnTo>
              </a:path>
            </a:pathLst>
          </a:custGeom>
          <a:ln w="17525">
            <a:solidFill>
              <a:srgbClr val="000065"/>
            </a:solidFill>
          </a:ln>
        </p:spPr>
        <p:txBody>
          <a:bodyPr wrap="square" lIns="0" tIns="0" rIns="0" bIns="0" rtlCol="0"/>
          <a:lstStyle/>
          <a:p>
            <a:endParaRPr/>
          </a:p>
        </p:txBody>
      </p:sp>
      <p:sp>
        <p:nvSpPr>
          <p:cNvPr id="101" name="object 101"/>
          <p:cNvSpPr/>
          <p:nvPr/>
        </p:nvSpPr>
        <p:spPr>
          <a:xfrm>
            <a:off x="4045458" y="4620005"/>
            <a:ext cx="0" cy="290830"/>
          </a:xfrm>
          <a:custGeom>
            <a:avLst/>
            <a:gdLst/>
            <a:ahLst/>
            <a:cxnLst/>
            <a:rect l="l" t="t" r="r" b="b"/>
            <a:pathLst>
              <a:path h="290829">
                <a:moveTo>
                  <a:pt x="0" y="0"/>
                </a:moveTo>
                <a:lnTo>
                  <a:pt x="0" y="290322"/>
                </a:lnTo>
              </a:path>
            </a:pathLst>
          </a:custGeom>
          <a:ln w="16763">
            <a:solidFill>
              <a:srgbClr val="000065"/>
            </a:solidFill>
          </a:ln>
        </p:spPr>
        <p:txBody>
          <a:bodyPr wrap="square" lIns="0" tIns="0" rIns="0" bIns="0" rtlCol="0"/>
          <a:lstStyle/>
          <a:p>
            <a:endParaRPr/>
          </a:p>
        </p:txBody>
      </p:sp>
      <p:sp>
        <p:nvSpPr>
          <p:cNvPr id="102" name="object 102"/>
          <p:cNvSpPr/>
          <p:nvPr/>
        </p:nvSpPr>
        <p:spPr>
          <a:xfrm>
            <a:off x="4086986" y="4620005"/>
            <a:ext cx="0" cy="292100"/>
          </a:xfrm>
          <a:custGeom>
            <a:avLst/>
            <a:gdLst/>
            <a:ahLst/>
            <a:cxnLst/>
            <a:rect l="l" t="t" r="r" b="b"/>
            <a:pathLst>
              <a:path h="292100">
                <a:moveTo>
                  <a:pt x="0" y="0"/>
                </a:moveTo>
                <a:lnTo>
                  <a:pt x="0" y="291846"/>
                </a:lnTo>
              </a:path>
            </a:pathLst>
          </a:custGeom>
          <a:ln w="17525">
            <a:solidFill>
              <a:srgbClr val="000065"/>
            </a:solidFill>
          </a:ln>
        </p:spPr>
        <p:txBody>
          <a:bodyPr wrap="square" lIns="0" tIns="0" rIns="0" bIns="0" rtlCol="0"/>
          <a:lstStyle/>
          <a:p>
            <a:endParaRPr/>
          </a:p>
        </p:txBody>
      </p:sp>
      <p:sp>
        <p:nvSpPr>
          <p:cNvPr id="103" name="object 103"/>
          <p:cNvSpPr/>
          <p:nvPr/>
        </p:nvSpPr>
        <p:spPr>
          <a:xfrm>
            <a:off x="4128134" y="4620005"/>
            <a:ext cx="0" cy="293370"/>
          </a:xfrm>
          <a:custGeom>
            <a:avLst/>
            <a:gdLst/>
            <a:ahLst/>
            <a:cxnLst/>
            <a:rect l="l" t="t" r="r" b="b"/>
            <a:pathLst>
              <a:path h="293370">
                <a:moveTo>
                  <a:pt x="0" y="0"/>
                </a:moveTo>
                <a:lnTo>
                  <a:pt x="0" y="293370"/>
                </a:lnTo>
              </a:path>
            </a:pathLst>
          </a:custGeom>
          <a:ln w="16001">
            <a:solidFill>
              <a:srgbClr val="000065"/>
            </a:solidFill>
          </a:ln>
        </p:spPr>
        <p:txBody>
          <a:bodyPr wrap="square" lIns="0" tIns="0" rIns="0" bIns="0" rtlCol="0"/>
          <a:lstStyle/>
          <a:p>
            <a:endParaRPr/>
          </a:p>
        </p:txBody>
      </p:sp>
      <p:sp>
        <p:nvSpPr>
          <p:cNvPr id="104" name="object 104"/>
          <p:cNvSpPr/>
          <p:nvPr/>
        </p:nvSpPr>
        <p:spPr>
          <a:xfrm>
            <a:off x="4169664" y="4620005"/>
            <a:ext cx="0" cy="295275"/>
          </a:xfrm>
          <a:custGeom>
            <a:avLst/>
            <a:gdLst/>
            <a:ahLst/>
            <a:cxnLst/>
            <a:rect l="l" t="t" r="r" b="b"/>
            <a:pathLst>
              <a:path h="295275">
                <a:moveTo>
                  <a:pt x="0" y="0"/>
                </a:moveTo>
                <a:lnTo>
                  <a:pt x="0" y="294894"/>
                </a:lnTo>
              </a:path>
            </a:pathLst>
          </a:custGeom>
          <a:ln w="15239">
            <a:solidFill>
              <a:srgbClr val="000065"/>
            </a:solidFill>
          </a:ln>
        </p:spPr>
        <p:txBody>
          <a:bodyPr wrap="square" lIns="0" tIns="0" rIns="0" bIns="0" rtlCol="0"/>
          <a:lstStyle/>
          <a:p>
            <a:endParaRPr/>
          </a:p>
        </p:txBody>
      </p:sp>
      <p:sp>
        <p:nvSpPr>
          <p:cNvPr id="105" name="object 105"/>
          <p:cNvSpPr/>
          <p:nvPr/>
        </p:nvSpPr>
        <p:spPr>
          <a:xfrm>
            <a:off x="4211192" y="4618482"/>
            <a:ext cx="0" cy="295275"/>
          </a:xfrm>
          <a:custGeom>
            <a:avLst/>
            <a:gdLst/>
            <a:ahLst/>
            <a:cxnLst/>
            <a:rect l="l" t="t" r="r" b="b"/>
            <a:pathLst>
              <a:path h="295275">
                <a:moveTo>
                  <a:pt x="0" y="0"/>
                </a:moveTo>
                <a:lnTo>
                  <a:pt x="0" y="294893"/>
                </a:lnTo>
              </a:path>
            </a:pathLst>
          </a:custGeom>
          <a:ln w="16001">
            <a:solidFill>
              <a:srgbClr val="000065"/>
            </a:solidFill>
          </a:ln>
        </p:spPr>
        <p:txBody>
          <a:bodyPr wrap="square" lIns="0" tIns="0" rIns="0" bIns="0" rtlCol="0"/>
          <a:lstStyle/>
          <a:p>
            <a:endParaRPr/>
          </a:p>
        </p:txBody>
      </p:sp>
      <p:sp>
        <p:nvSpPr>
          <p:cNvPr id="106" name="object 106"/>
          <p:cNvSpPr/>
          <p:nvPr/>
        </p:nvSpPr>
        <p:spPr>
          <a:xfrm>
            <a:off x="4252340" y="4615434"/>
            <a:ext cx="0" cy="295275"/>
          </a:xfrm>
          <a:custGeom>
            <a:avLst/>
            <a:gdLst/>
            <a:ahLst/>
            <a:cxnLst/>
            <a:rect l="l" t="t" r="r" b="b"/>
            <a:pathLst>
              <a:path h="295275">
                <a:moveTo>
                  <a:pt x="0" y="0"/>
                </a:moveTo>
                <a:lnTo>
                  <a:pt x="0" y="294893"/>
                </a:lnTo>
              </a:path>
            </a:pathLst>
          </a:custGeom>
          <a:ln w="17525">
            <a:solidFill>
              <a:srgbClr val="000065"/>
            </a:solidFill>
          </a:ln>
        </p:spPr>
        <p:txBody>
          <a:bodyPr wrap="square" lIns="0" tIns="0" rIns="0" bIns="0" rtlCol="0"/>
          <a:lstStyle/>
          <a:p>
            <a:endParaRPr/>
          </a:p>
        </p:txBody>
      </p:sp>
      <p:sp>
        <p:nvSpPr>
          <p:cNvPr id="107" name="object 107"/>
          <p:cNvSpPr/>
          <p:nvPr/>
        </p:nvSpPr>
        <p:spPr>
          <a:xfrm>
            <a:off x="4293870" y="4613147"/>
            <a:ext cx="0" cy="295910"/>
          </a:xfrm>
          <a:custGeom>
            <a:avLst/>
            <a:gdLst/>
            <a:ahLst/>
            <a:cxnLst/>
            <a:rect l="l" t="t" r="r" b="b"/>
            <a:pathLst>
              <a:path h="295910">
                <a:moveTo>
                  <a:pt x="0" y="0"/>
                </a:moveTo>
                <a:lnTo>
                  <a:pt x="0" y="295655"/>
                </a:lnTo>
              </a:path>
            </a:pathLst>
          </a:custGeom>
          <a:ln w="16763">
            <a:solidFill>
              <a:srgbClr val="000065"/>
            </a:solidFill>
          </a:ln>
        </p:spPr>
        <p:txBody>
          <a:bodyPr wrap="square" lIns="0" tIns="0" rIns="0" bIns="0" rtlCol="0"/>
          <a:lstStyle/>
          <a:p>
            <a:endParaRPr/>
          </a:p>
        </p:txBody>
      </p:sp>
      <p:sp>
        <p:nvSpPr>
          <p:cNvPr id="108" name="object 108"/>
          <p:cNvSpPr/>
          <p:nvPr/>
        </p:nvSpPr>
        <p:spPr>
          <a:xfrm>
            <a:off x="4335398" y="4611623"/>
            <a:ext cx="0" cy="296545"/>
          </a:xfrm>
          <a:custGeom>
            <a:avLst/>
            <a:gdLst/>
            <a:ahLst/>
            <a:cxnLst/>
            <a:rect l="l" t="t" r="r" b="b"/>
            <a:pathLst>
              <a:path h="296545">
                <a:moveTo>
                  <a:pt x="0" y="0"/>
                </a:moveTo>
                <a:lnTo>
                  <a:pt x="0" y="296417"/>
                </a:lnTo>
              </a:path>
            </a:pathLst>
          </a:custGeom>
          <a:ln w="17525">
            <a:solidFill>
              <a:srgbClr val="000065"/>
            </a:solidFill>
          </a:ln>
        </p:spPr>
        <p:txBody>
          <a:bodyPr wrap="square" lIns="0" tIns="0" rIns="0" bIns="0" rtlCol="0"/>
          <a:lstStyle/>
          <a:p>
            <a:endParaRPr/>
          </a:p>
        </p:txBody>
      </p:sp>
      <p:sp>
        <p:nvSpPr>
          <p:cNvPr id="109" name="object 109"/>
          <p:cNvSpPr/>
          <p:nvPr/>
        </p:nvSpPr>
        <p:spPr>
          <a:xfrm>
            <a:off x="4376928" y="4608576"/>
            <a:ext cx="0" cy="298450"/>
          </a:xfrm>
          <a:custGeom>
            <a:avLst/>
            <a:gdLst/>
            <a:ahLst/>
            <a:cxnLst/>
            <a:rect l="l" t="t" r="r" b="b"/>
            <a:pathLst>
              <a:path h="298450">
                <a:moveTo>
                  <a:pt x="0" y="0"/>
                </a:moveTo>
                <a:lnTo>
                  <a:pt x="0" y="297941"/>
                </a:lnTo>
              </a:path>
            </a:pathLst>
          </a:custGeom>
          <a:ln w="16763">
            <a:solidFill>
              <a:srgbClr val="000065"/>
            </a:solidFill>
          </a:ln>
        </p:spPr>
        <p:txBody>
          <a:bodyPr wrap="square" lIns="0" tIns="0" rIns="0" bIns="0" rtlCol="0"/>
          <a:lstStyle/>
          <a:p>
            <a:endParaRPr/>
          </a:p>
        </p:txBody>
      </p:sp>
      <p:sp>
        <p:nvSpPr>
          <p:cNvPr id="110" name="object 110"/>
          <p:cNvSpPr/>
          <p:nvPr/>
        </p:nvSpPr>
        <p:spPr>
          <a:xfrm>
            <a:off x="4417695" y="4605528"/>
            <a:ext cx="0" cy="299720"/>
          </a:xfrm>
          <a:custGeom>
            <a:avLst/>
            <a:gdLst/>
            <a:ahLst/>
            <a:cxnLst/>
            <a:rect l="l" t="t" r="r" b="b"/>
            <a:pathLst>
              <a:path h="299720">
                <a:moveTo>
                  <a:pt x="0" y="0"/>
                </a:moveTo>
                <a:lnTo>
                  <a:pt x="0" y="299465"/>
                </a:lnTo>
              </a:path>
            </a:pathLst>
          </a:custGeom>
          <a:ln w="16001">
            <a:solidFill>
              <a:srgbClr val="000065"/>
            </a:solidFill>
          </a:ln>
        </p:spPr>
        <p:txBody>
          <a:bodyPr wrap="square" lIns="0" tIns="0" rIns="0" bIns="0" rtlCol="0"/>
          <a:lstStyle/>
          <a:p>
            <a:endParaRPr/>
          </a:p>
        </p:txBody>
      </p:sp>
      <p:sp>
        <p:nvSpPr>
          <p:cNvPr id="111" name="object 111"/>
          <p:cNvSpPr/>
          <p:nvPr/>
        </p:nvSpPr>
        <p:spPr>
          <a:xfrm>
            <a:off x="4459604" y="4601717"/>
            <a:ext cx="0" cy="300355"/>
          </a:xfrm>
          <a:custGeom>
            <a:avLst/>
            <a:gdLst/>
            <a:ahLst/>
            <a:cxnLst/>
            <a:rect l="l" t="t" r="r" b="b"/>
            <a:pathLst>
              <a:path h="300354">
                <a:moveTo>
                  <a:pt x="0" y="0"/>
                </a:moveTo>
                <a:lnTo>
                  <a:pt x="0" y="300227"/>
                </a:lnTo>
              </a:path>
            </a:pathLst>
          </a:custGeom>
          <a:ln w="16001">
            <a:solidFill>
              <a:srgbClr val="000065"/>
            </a:solidFill>
          </a:ln>
        </p:spPr>
        <p:txBody>
          <a:bodyPr wrap="square" lIns="0" tIns="0" rIns="0" bIns="0" rtlCol="0"/>
          <a:lstStyle/>
          <a:p>
            <a:endParaRPr/>
          </a:p>
        </p:txBody>
      </p:sp>
      <p:sp>
        <p:nvSpPr>
          <p:cNvPr id="112" name="object 112"/>
          <p:cNvSpPr/>
          <p:nvPr/>
        </p:nvSpPr>
        <p:spPr>
          <a:xfrm>
            <a:off x="4500753" y="4598670"/>
            <a:ext cx="0" cy="302260"/>
          </a:xfrm>
          <a:custGeom>
            <a:avLst/>
            <a:gdLst/>
            <a:ahLst/>
            <a:cxnLst/>
            <a:rect l="l" t="t" r="r" b="b"/>
            <a:pathLst>
              <a:path h="302260">
                <a:moveTo>
                  <a:pt x="0" y="0"/>
                </a:moveTo>
                <a:lnTo>
                  <a:pt x="0" y="301751"/>
                </a:lnTo>
              </a:path>
            </a:pathLst>
          </a:custGeom>
          <a:ln w="16001">
            <a:solidFill>
              <a:srgbClr val="000065"/>
            </a:solidFill>
          </a:ln>
        </p:spPr>
        <p:txBody>
          <a:bodyPr wrap="square" lIns="0" tIns="0" rIns="0" bIns="0" rtlCol="0"/>
          <a:lstStyle/>
          <a:p>
            <a:endParaRPr/>
          </a:p>
        </p:txBody>
      </p:sp>
      <p:sp>
        <p:nvSpPr>
          <p:cNvPr id="113" name="object 113"/>
          <p:cNvSpPr/>
          <p:nvPr/>
        </p:nvSpPr>
        <p:spPr>
          <a:xfrm>
            <a:off x="4541901" y="4594097"/>
            <a:ext cx="0" cy="303530"/>
          </a:xfrm>
          <a:custGeom>
            <a:avLst/>
            <a:gdLst/>
            <a:ahLst/>
            <a:cxnLst/>
            <a:rect l="l" t="t" r="r" b="b"/>
            <a:pathLst>
              <a:path h="303529">
                <a:moveTo>
                  <a:pt x="0" y="0"/>
                </a:moveTo>
                <a:lnTo>
                  <a:pt x="0" y="303275"/>
                </a:lnTo>
              </a:path>
            </a:pathLst>
          </a:custGeom>
          <a:ln w="17525">
            <a:solidFill>
              <a:srgbClr val="000065"/>
            </a:solidFill>
          </a:ln>
        </p:spPr>
        <p:txBody>
          <a:bodyPr wrap="square" lIns="0" tIns="0" rIns="0" bIns="0" rtlCol="0"/>
          <a:lstStyle/>
          <a:p>
            <a:endParaRPr/>
          </a:p>
        </p:txBody>
      </p:sp>
      <p:sp>
        <p:nvSpPr>
          <p:cNvPr id="114" name="object 114"/>
          <p:cNvSpPr/>
          <p:nvPr/>
        </p:nvSpPr>
        <p:spPr>
          <a:xfrm>
            <a:off x="4583429" y="4590288"/>
            <a:ext cx="0" cy="306070"/>
          </a:xfrm>
          <a:custGeom>
            <a:avLst/>
            <a:gdLst/>
            <a:ahLst/>
            <a:cxnLst/>
            <a:rect l="l" t="t" r="r" b="b"/>
            <a:pathLst>
              <a:path h="306070">
                <a:moveTo>
                  <a:pt x="0" y="0"/>
                </a:moveTo>
                <a:lnTo>
                  <a:pt x="0" y="305562"/>
                </a:lnTo>
              </a:path>
            </a:pathLst>
          </a:custGeom>
          <a:ln w="16763">
            <a:solidFill>
              <a:srgbClr val="000065"/>
            </a:solidFill>
          </a:ln>
        </p:spPr>
        <p:txBody>
          <a:bodyPr wrap="square" lIns="0" tIns="0" rIns="0" bIns="0" rtlCol="0"/>
          <a:lstStyle/>
          <a:p>
            <a:endParaRPr/>
          </a:p>
        </p:txBody>
      </p:sp>
      <p:sp>
        <p:nvSpPr>
          <p:cNvPr id="115" name="object 115"/>
          <p:cNvSpPr/>
          <p:nvPr/>
        </p:nvSpPr>
        <p:spPr>
          <a:xfrm>
            <a:off x="4624959" y="4585715"/>
            <a:ext cx="0" cy="307975"/>
          </a:xfrm>
          <a:custGeom>
            <a:avLst/>
            <a:gdLst/>
            <a:ahLst/>
            <a:cxnLst/>
            <a:rect l="l" t="t" r="r" b="b"/>
            <a:pathLst>
              <a:path h="307975">
                <a:moveTo>
                  <a:pt x="0" y="0"/>
                </a:moveTo>
                <a:lnTo>
                  <a:pt x="0" y="307848"/>
                </a:lnTo>
              </a:path>
            </a:pathLst>
          </a:custGeom>
          <a:ln w="17525">
            <a:solidFill>
              <a:srgbClr val="000065"/>
            </a:solidFill>
          </a:ln>
        </p:spPr>
        <p:txBody>
          <a:bodyPr wrap="square" lIns="0" tIns="0" rIns="0" bIns="0" rtlCol="0"/>
          <a:lstStyle/>
          <a:p>
            <a:endParaRPr/>
          </a:p>
        </p:txBody>
      </p:sp>
      <p:sp>
        <p:nvSpPr>
          <p:cNvPr id="116" name="object 116"/>
          <p:cNvSpPr/>
          <p:nvPr/>
        </p:nvSpPr>
        <p:spPr>
          <a:xfrm>
            <a:off x="4666488" y="4581144"/>
            <a:ext cx="0" cy="311150"/>
          </a:xfrm>
          <a:custGeom>
            <a:avLst/>
            <a:gdLst/>
            <a:ahLst/>
            <a:cxnLst/>
            <a:rect l="l" t="t" r="r" b="b"/>
            <a:pathLst>
              <a:path h="311150">
                <a:moveTo>
                  <a:pt x="0" y="0"/>
                </a:moveTo>
                <a:lnTo>
                  <a:pt x="0" y="310896"/>
                </a:lnTo>
              </a:path>
            </a:pathLst>
          </a:custGeom>
          <a:ln w="16763">
            <a:solidFill>
              <a:srgbClr val="000065"/>
            </a:solidFill>
          </a:ln>
        </p:spPr>
        <p:txBody>
          <a:bodyPr wrap="square" lIns="0" tIns="0" rIns="0" bIns="0" rtlCol="0"/>
          <a:lstStyle/>
          <a:p>
            <a:endParaRPr/>
          </a:p>
        </p:txBody>
      </p:sp>
      <p:sp>
        <p:nvSpPr>
          <p:cNvPr id="117" name="object 117"/>
          <p:cNvSpPr/>
          <p:nvPr/>
        </p:nvSpPr>
        <p:spPr>
          <a:xfrm>
            <a:off x="4707254" y="4578858"/>
            <a:ext cx="0" cy="311785"/>
          </a:xfrm>
          <a:custGeom>
            <a:avLst/>
            <a:gdLst/>
            <a:ahLst/>
            <a:cxnLst/>
            <a:rect l="l" t="t" r="r" b="b"/>
            <a:pathLst>
              <a:path h="311785">
                <a:moveTo>
                  <a:pt x="0" y="0"/>
                </a:moveTo>
                <a:lnTo>
                  <a:pt x="0" y="311658"/>
                </a:lnTo>
              </a:path>
            </a:pathLst>
          </a:custGeom>
          <a:ln w="16001">
            <a:solidFill>
              <a:srgbClr val="000065"/>
            </a:solidFill>
          </a:ln>
        </p:spPr>
        <p:txBody>
          <a:bodyPr wrap="square" lIns="0" tIns="0" rIns="0" bIns="0" rtlCol="0"/>
          <a:lstStyle/>
          <a:p>
            <a:endParaRPr/>
          </a:p>
        </p:txBody>
      </p:sp>
      <p:sp>
        <p:nvSpPr>
          <p:cNvPr id="118" name="object 118"/>
          <p:cNvSpPr/>
          <p:nvPr/>
        </p:nvSpPr>
        <p:spPr>
          <a:xfrm>
            <a:off x="4749165" y="4574285"/>
            <a:ext cx="0" cy="313690"/>
          </a:xfrm>
          <a:custGeom>
            <a:avLst/>
            <a:gdLst/>
            <a:ahLst/>
            <a:cxnLst/>
            <a:rect l="l" t="t" r="r" b="b"/>
            <a:pathLst>
              <a:path h="313689">
                <a:moveTo>
                  <a:pt x="0" y="0"/>
                </a:moveTo>
                <a:lnTo>
                  <a:pt x="0" y="313182"/>
                </a:lnTo>
              </a:path>
            </a:pathLst>
          </a:custGeom>
          <a:ln w="16001">
            <a:solidFill>
              <a:srgbClr val="000065"/>
            </a:solidFill>
          </a:ln>
        </p:spPr>
        <p:txBody>
          <a:bodyPr wrap="square" lIns="0" tIns="0" rIns="0" bIns="0" rtlCol="0"/>
          <a:lstStyle/>
          <a:p>
            <a:endParaRPr/>
          </a:p>
        </p:txBody>
      </p:sp>
      <p:sp>
        <p:nvSpPr>
          <p:cNvPr id="119" name="object 119"/>
          <p:cNvSpPr/>
          <p:nvPr/>
        </p:nvSpPr>
        <p:spPr>
          <a:xfrm>
            <a:off x="4790694" y="4569714"/>
            <a:ext cx="0" cy="314960"/>
          </a:xfrm>
          <a:custGeom>
            <a:avLst/>
            <a:gdLst/>
            <a:ahLst/>
            <a:cxnLst/>
            <a:rect l="l" t="t" r="r" b="b"/>
            <a:pathLst>
              <a:path h="314960">
                <a:moveTo>
                  <a:pt x="0" y="0"/>
                </a:moveTo>
                <a:lnTo>
                  <a:pt x="0" y="314706"/>
                </a:lnTo>
              </a:path>
            </a:pathLst>
          </a:custGeom>
          <a:ln w="15239">
            <a:solidFill>
              <a:srgbClr val="000065"/>
            </a:solidFill>
          </a:ln>
        </p:spPr>
        <p:txBody>
          <a:bodyPr wrap="square" lIns="0" tIns="0" rIns="0" bIns="0" rtlCol="0"/>
          <a:lstStyle/>
          <a:p>
            <a:endParaRPr/>
          </a:p>
        </p:txBody>
      </p:sp>
      <p:sp>
        <p:nvSpPr>
          <p:cNvPr id="120" name="object 120"/>
          <p:cNvSpPr/>
          <p:nvPr/>
        </p:nvSpPr>
        <p:spPr>
          <a:xfrm>
            <a:off x="4831460" y="4565903"/>
            <a:ext cx="0" cy="318135"/>
          </a:xfrm>
          <a:custGeom>
            <a:avLst/>
            <a:gdLst/>
            <a:ahLst/>
            <a:cxnLst/>
            <a:rect l="l" t="t" r="r" b="b"/>
            <a:pathLst>
              <a:path h="318135">
                <a:moveTo>
                  <a:pt x="0" y="0"/>
                </a:moveTo>
                <a:lnTo>
                  <a:pt x="0" y="317753"/>
                </a:lnTo>
              </a:path>
            </a:pathLst>
          </a:custGeom>
          <a:ln w="17525">
            <a:solidFill>
              <a:srgbClr val="000065"/>
            </a:solidFill>
          </a:ln>
        </p:spPr>
        <p:txBody>
          <a:bodyPr wrap="square" lIns="0" tIns="0" rIns="0" bIns="0" rtlCol="0"/>
          <a:lstStyle/>
          <a:p>
            <a:endParaRPr/>
          </a:p>
        </p:txBody>
      </p:sp>
      <p:sp>
        <p:nvSpPr>
          <p:cNvPr id="121" name="object 121"/>
          <p:cNvSpPr/>
          <p:nvPr/>
        </p:nvSpPr>
        <p:spPr>
          <a:xfrm>
            <a:off x="4872990" y="4561332"/>
            <a:ext cx="0" cy="319405"/>
          </a:xfrm>
          <a:custGeom>
            <a:avLst/>
            <a:gdLst/>
            <a:ahLst/>
            <a:cxnLst/>
            <a:rect l="l" t="t" r="r" b="b"/>
            <a:pathLst>
              <a:path h="319404">
                <a:moveTo>
                  <a:pt x="0" y="0"/>
                </a:moveTo>
                <a:lnTo>
                  <a:pt x="0" y="319277"/>
                </a:lnTo>
              </a:path>
            </a:pathLst>
          </a:custGeom>
          <a:ln w="16763">
            <a:solidFill>
              <a:srgbClr val="000065"/>
            </a:solidFill>
          </a:ln>
        </p:spPr>
        <p:txBody>
          <a:bodyPr wrap="square" lIns="0" tIns="0" rIns="0" bIns="0" rtlCol="0"/>
          <a:lstStyle/>
          <a:p>
            <a:endParaRPr/>
          </a:p>
        </p:txBody>
      </p:sp>
      <p:sp>
        <p:nvSpPr>
          <p:cNvPr id="122" name="object 122"/>
          <p:cNvSpPr/>
          <p:nvPr/>
        </p:nvSpPr>
        <p:spPr>
          <a:xfrm>
            <a:off x="4914519" y="4556759"/>
            <a:ext cx="0" cy="322580"/>
          </a:xfrm>
          <a:custGeom>
            <a:avLst/>
            <a:gdLst/>
            <a:ahLst/>
            <a:cxnLst/>
            <a:rect l="l" t="t" r="r" b="b"/>
            <a:pathLst>
              <a:path h="322579">
                <a:moveTo>
                  <a:pt x="0" y="0"/>
                </a:moveTo>
                <a:lnTo>
                  <a:pt x="0" y="322325"/>
                </a:lnTo>
              </a:path>
            </a:pathLst>
          </a:custGeom>
          <a:ln w="17525">
            <a:solidFill>
              <a:srgbClr val="000065"/>
            </a:solidFill>
          </a:ln>
        </p:spPr>
        <p:txBody>
          <a:bodyPr wrap="square" lIns="0" tIns="0" rIns="0" bIns="0" rtlCol="0"/>
          <a:lstStyle/>
          <a:p>
            <a:endParaRPr/>
          </a:p>
        </p:txBody>
      </p:sp>
      <p:sp>
        <p:nvSpPr>
          <p:cNvPr id="123" name="object 123"/>
          <p:cNvSpPr/>
          <p:nvPr/>
        </p:nvSpPr>
        <p:spPr>
          <a:xfrm>
            <a:off x="4956428" y="4552950"/>
            <a:ext cx="0" cy="323215"/>
          </a:xfrm>
          <a:custGeom>
            <a:avLst/>
            <a:gdLst/>
            <a:ahLst/>
            <a:cxnLst/>
            <a:rect l="l" t="t" r="r" b="b"/>
            <a:pathLst>
              <a:path h="323214">
                <a:moveTo>
                  <a:pt x="0" y="0"/>
                </a:moveTo>
                <a:lnTo>
                  <a:pt x="0" y="323088"/>
                </a:lnTo>
              </a:path>
            </a:pathLst>
          </a:custGeom>
          <a:ln w="17525">
            <a:solidFill>
              <a:srgbClr val="000065"/>
            </a:solidFill>
          </a:ln>
        </p:spPr>
        <p:txBody>
          <a:bodyPr wrap="square" lIns="0" tIns="0" rIns="0" bIns="0" rtlCol="0"/>
          <a:lstStyle/>
          <a:p>
            <a:endParaRPr/>
          </a:p>
        </p:txBody>
      </p:sp>
      <p:sp>
        <p:nvSpPr>
          <p:cNvPr id="124" name="object 124"/>
          <p:cNvSpPr/>
          <p:nvPr/>
        </p:nvSpPr>
        <p:spPr>
          <a:xfrm>
            <a:off x="4997196" y="4548378"/>
            <a:ext cx="0" cy="326390"/>
          </a:xfrm>
          <a:custGeom>
            <a:avLst/>
            <a:gdLst/>
            <a:ahLst/>
            <a:cxnLst/>
            <a:rect l="l" t="t" r="r" b="b"/>
            <a:pathLst>
              <a:path h="326389">
                <a:moveTo>
                  <a:pt x="0" y="0"/>
                </a:moveTo>
                <a:lnTo>
                  <a:pt x="0" y="326136"/>
                </a:lnTo>
              </a:path>
            </a:pathLst>
          </a:custGeom>
          <a:ln w="15239">
            <a:solidFill>
              <a:srgbClr val="000065"/>
            </a:solidFill>
          </a:ln>
        </p:spPr>
        <p:txBody>
          <a:bodyPr wrap="square" lIns="0" tIns="0" rIns="0" bIns="0" rtlCol="0"/>
          <a:lstStyle/>
          <a:p>
            <a:endParaRPr/>
          </a:p>
        </p:txBody>
      </p:sp>
      <p:sp>
        <p:nvSpPr>
          <p:cNvPr id="125" name="object 125"/>
          <p:cNvSpPr/>
          <p:nvPr/>
        </p:nvSpPr>
        <p:spPr>
          <a:xfrm>
            <a:off x="5038725" y="4543044"/>
            <a:ext cx="0" cy="329565"/>
          </a:xfrm>
          <a:custGeom>
            <a:avLst/>
            <a:gdLst/>
            <a:ahLst/>
            <a:cxnLst/>
            <a:rect l="l" t="t" r="r" b="b"/>
            <a:pathLst>
              <a:path h="329564">
                <a:moveTo>
                  <a:pt x="0" y="0"/>
                </a:moveTo>
                <a:lnTo>
                  <a:pt x="0" y="329184"/>
                </a:lnTo>
              </a:path>
            </a:pathLst>
          </a:custGeom>
          <a:ln w="16001">
            <a:solidFill>
              <a:srgbClr val="000065"/>
            </a:solidFill>
          </a:ln>
        </p:spPr>
        <p:txBody>
          <a:bodyPr wrap="square" lIns="0" tIns="0" rIns="0" bIns="0" rtlCol="0"/>
          <a:lstStyle/>
          <a:p>
            <a:endParaRPr/>
          </a:p>
        </p:txBody>
      </p:sp>
      <p:sp>
        <p:nvSpPr>
          <p:cNvPr id="126" name="object 126"/>
          <p:cNvSpPr/>
          <p:nvPr/>
        </p:nvSpPr>
        <p:spPr>
          <a:xfrm>
            <a:off x="5080253" y="4538471"/>
            <a:ext cx="0" cy="332740"/>
          </a:xfrm>
          <a:custGeom>
            <a:avLst/>
            <a:gdLst/>
            <a:ahLst/>
            <a:cxnLst/>
            <a:rect l="l" t="t" r="r" b="b"/>
            <a:pathLst>
              <a:path h="332739">
                <a:moveTo>
                  <a:pt x="0" y="0"/>
                </a:moveTo>
                <a:lnTo>
                  <a:pt x="0" y="332232"/>
                </a:lnTo>
              </a:path>
            </a:pathLst>
          </a:custGeom>
          <a:ln w="15239">
            <a:solidFill>
              <a:srgbClr val="000065"/>
            </a:solidFill>
          </a:ln>
        </p:spPr>
        <p:txBody>
          <a:bodyPr wrap="square" lIns="0" tIns="0" rIns="0" bIns="0" rtlCol="0"/>
          <a:lstStyle/>
          <a:p>
            <a:endParaRPr/>
          </a:p>
        </p:txBody>
      </p:sp>
      <p:sp>
        <p:nvSpPr>
          <p:cNvPr id="127" name="object 127"/>
          <p:cNvSpPr/>
          <p:nvPr/>
        </p:nvSpPr>
        <p:spPr>
          <a:xfrm>
            <a:off x="5121021" y="4533900"/>
            <a:ext cx="0" cy="334010"/>
          </a:xfrm>
          <a:custGeom>
            <a:avLst/>
            <a:gdLst/>
            <a:ahLst/>
            <a:cxnLst/>
            <a:rect l="l" t="t" r="r" b="b"/>
            <a:pathLst>
              <a:path h="334010">
                <a:moveTo>
                  <a:pt x="0" y="0"/>
                </a:moveTo>
                <a:lnTo>
                  <a:pt x="0" y="333755"/>
                </a:lnTo>
              </a:path>
            </a:pathLst>
          </a:custGeom>
          <a:ln w="17525">
            <a:solidFill>
              <a:srgbClr val="000065"/>
            </a:solidFill>
          </a:ln>
        </p:spPr>
        <p:txBody>
          <a:bodyPr wrap="square" lIns="0" tIns="0" rIns="0" bIns="0" rtlCol="0"/>
          <a:lstStyle/>
          <a:p>
            <a:endParaRPr/>
          </a:p>
        </p:txBody>
      </p:sp>
      <p:sp>
        <p:nvSpPr>
          <p:cNvPr id="128" name="object 128"/>
          <p:cNvSpPr/>
          <p:nvPr/>
        </p:nvSpPr>
        <p:spPr>
          <a:xfrm>
            <a:off x="5162930" y="4530090"/>
            <a:ext cx="0" cy="336550"/>
          </a:xfrm>
          <a:custGeom>
            <a:avLst/>
            <a:gdLst/>
            <a:ahLst/>
            <a:cxnLst/>
            <a:rect l="l" t="t" r="r" b="b"/>
            <a:pathLst>
              <a:path h="336550">
                <a:moveTo>
                  <a:pt x="0" y="0"/>
                </a:moveTo>
                <a:lnTo>
                  <a:pt x="0" y="336041"/>
                </a:lnTo>
              </a:path>
            </a:pathLst>
          </a:custGeom>
          <a:ln w="17525">
            <a:solidFill>
              <a:srgbClr val="000065"/>
            </a:solidFill>
          </a:ln>
        </p:spPr>
        <p:txBody>
          <a:bodyPr wrap="square" lIns="0" tIns="0" rIns="0" bIns="0" rtlCol="0"/>
          <a:lstStyle/>
          <a:p>
            <a:endParaRPr/>
          </a:p>
        </p:txBody>
      </p:sp>
      <p:sp>
        <p:nvSpPr>
          <p:cNvPr id="129" name="object 129"/>
          <p:cNvSpPr/>
          <p:nvPr/>
        </p:nvSpPr>
        <p:spPr>
          <a:xfrm>
            <a:off x="5204459" y="4525517"/>
            <a:ext cx="0" cy="337820"/>
          </a:xfrm>
          <a:custGeom>
            <a:avLst/>
            <a:gdLst/>
            <a:ahLst/>
            <a:cxnLst/>
            <a:rect l="l" t="t" r="r" b="b"/>
            <a:pathLst>
              <a:path h="337820">
                <a:moveTo>
                  <a:pt x="0" y="0"/>
                </a:moveTo>
                <a:lnTo>
                  <a:pt x="0" y="337565"/>
                </a:lnTo>
              </a:path>
            </a:pathLst>
          </a:custGeom>
          <a:ln w="16763">
            <a:solidFill>
              <a:srgbClr val="000065"/>
            </a:solidFill>
          </a:ln>
        </p:spPr>
        <p:txBody>
          <a:bodyPr wrap="square" lIns="0" tIns="0" rIns="0" bIns="0" rtlCol="0"/>
          <a:lstStyle/>
          <a:p>
            <a:endParaRPr/>
          </a:p>
        </p:txBody>
      </p:sp>
      <p:sp>
        <p:nvSpPr>
          <p:cNvPr id="130" name="object 130"/>
          <p:cNvSpPr/>
          <p:nvPr/>
        </p:nvSpPr>
        <p:spPr>
          <a:xfrm>
            <a:off x="5245989" y="4520946"/>
            <a:ext cx="0" cy="340995"/>
          </a:xfrm>
          <a:custGeom>
            <a:avLst/>
            <a:gdLst/>
            <a:ahLst/>
            <a:cxnLst/>
            <a:rect l="l" t="t" r="r" b="b"/>
            <a:pathLst>
              <a:path h="340995">
                <a:moveTo>
                  <a:pt x="0" y="0"/>
                </a:moveTo>
                <a:lnTo>
                  <a:pt x="0" y="340613"/>
                </a:lnTo>
              </a:path>
            </a:pathLst>
          </a:custGeom>
          <a:ln w="17525">
            <a:solidFill>
              <a:srgbClr val="000065"/>
            </a:solidFill>
          </a:ln>
        </p:spPr>
        <p:txBody>
          <a:bodyPr wrap="square" lIns="0" tIns="0" rIns="0" bIns="0" rtlCol="0"/>
          <a:lstStyle/>
          <a:p>
            <a:endParaRPr/>
          </a:p>
        </p:txBody>
      </p:sp>
      <p:sp>
        <p:nvSpPr>
          <p:cNvPr id="131" name="object 131"/>
          <p:cNvSpPr/>
          <p:nvPr/>
        </p:nvSpPr>
        <p:spPr>
          <a:xfrm>
            <a:off x="5287136" y="4515611"/>
            <a:ext cx="0" cy="344170"/>
          </a:xfrm>
          <a:custGeom>
            <a:avLst/>
            <a:gdLst/>
            <a:ahLst/>
            <a:cxnLst/>
            <a:rect l="l" t="t" r="r" b="b"/>
            <a:pathLst>
              <a:path h="344170">
                <a:moveTo>
                  <a:pt x="0" y="0"/>
                </a:moveTo>
                <a:lnTo>
                  <a:pt x="0" y="343662"/>
                </a:lnTo>
              </a:path>
            </a:pathLst>
          </a:custGeom>
          <a:ln w="16001">
            <a:solidFill>
              <a:srgbClr val="000065"/>
            </a:solidFill>
          </a:ln>
        </p:spPr>
        <p:txBody>
          <a:bodyPr wrap="square" lIns="0" tIns="0" rIns="0" bIns="0" rtlCol="0"/>
          <a:lstStyle/>
          <a:p>
            <a:endParaRPr/>
          </a:p>
        </p:txBody>
      </p:sp>
      <p:sp>
        <p:nvSpPr>
          <p:cNvPr id="132" name="object 132"/>
          <p:cNvSpPr/>
          <p:nvPr/>
        </p:nvSpPr>
        <p:spPr>
          <a:xfrm>
            <a:off x="5328284" y="4511040"/>
            <a:ext cx="0" cy="345440"/>
          </a:xfrm>
          <a:custGeom>
            <a:avLst/>
            <a:gdLst/>
            <a:ahLst/>
            <a:cxnLst/>
            <a:rect l="l" t="t" r="r" b="b"/>
            <a:pathLst>
              <a:path h="345439">
                <a:moveTo>
                  <a:pt x="0" y="0"/>
                </a:moveTo>
                <a:lnTo>
                  <a:pt x="0" y="345186"/>
                </a:lnTo>
              </a:path>
            </a:pathLst>
          </a:custGeom>
          <a:ln w="16001">
            <a:solidFill>
              <a:srgbClr val="000065"/>
            </a:solidFill>
          </a:ln>
        </p:spPr>
        <p:txBody>
          <a:bodyPr wrap="square" lIns="0" tIns="0" rIns="0" bIns="0" rtlCol="0"/>
          <a:lstStyle/>
          <a:p>
            <a:endParaRPr/>
          </a:p>
        </p:txBody>
      </p:sp>
      <p:sp>
        <p:nvSpPr>
          <p:cNvPr id="133" name="object 133"/>
          <p:cNvSpPr/>
          <p:nvPr/>
        </p:nvSpPr>
        <p:spPr>
          <a:xfrm>
            <a:off x="2724530" y="4613147"/>
            <a:ext cx="0" cy="174625"/>
          </a:xfrm>
          <a:custGeom>
            <a:avLst/>
            <a:gdLst/>
            <a:ahLst/>
            <a:cxnLst/>
            <a:rect l="l" t="t" r="r" b="b"/>
            <a:pathLst>
              <a:path h="174625">
                <a:moveTo>
                  <a:pt x="0" y="0"/>
                </a:moveTo>
                <a:lnTo>
                  <a:pt x="0" y="174498"/>
                </a:lnTo>
              </a:path>
            </a:pathLst>
          </a:custGeom>
          <a:ln w="8381">
            <a:solidFill>
              <a:srgbClr val="00AFEF"/>
            </a:solidFill>
          </a:ln>
        </p:spPr>
        <p:txBody>
          <a:bodyPr wrap="square" lIns="0" tIns="0" rIns="0" bIns="0" rtlCol="0"/>
          <a:lstStyle/>
          <a:p>
            <a:endParaRPr/>
          </a:p>
        </p:txBody>
      </p:sp>
      <p:sp>
        <p:nvSpPr>
          <p:cNvPr id="134" name="object 134"/>
          <p:cNvSpPr/>
          <p:nvPr/>
        </p:nvSpPr>
        <p:spPr>
          <a:xfrm>
            <a:off x="2761869" y="4588764"/>
            <a:ext cx="0" cy="184785"/>
          </a:xfrm>
          <a:custGeom>
            <a:avLst/>
            <a:gdLst/>
            <a:ahLst/>
            <a:cxnLst/>
            <a:rect l="l" t="t" r="r" b="b"/>
            <a:pathLst>
              <a:path h="184785">
                <a:moveTo>
                  <a:pt x="0" y="0"/>
                </a:moveTo>
                <a:lnTo>
                  <a:pt x="0" y="184403"/>
                </a:lnTo>
              </a:path>
            </a:pathLst>
          </a:custGeom>
          <a:ln w="17525">
            <a:solidFill>
              <a:srgbClr val="00AFEF"/>
            </a:solidFill>
          </a:ln>
        </p:spPr>
        <p:txBody>
          <a:bodyPr wrap="square" lIns="0" tIns="0" rIns="0" bIns="0" rtlCol="0"/>
          <a:lstStyle/>
          <a:p>
            <a:endParaRPr/>
          </a:p>
        </p:txBody>
      </p:sp>
      <p:sp>
        <p:nvSpPr>
          <p:cNvPr id="135" name="object 135"/>
          <p:cNvSpPr/>
          <p:nvPr/>
        </p:nvSpPr>
        <p:spPr>
          <a:xfrm>
            <a:off x="2803779" y="4562855"/>
            <a:ext cx="0" cy="194310"/>
          </a:xfrm>
          <a:custGeom>
            <a:avLst/>
            <a:gdLst/>
            <a:ahLst/>
            <a:cxnLst/>
            <a:rect l="l" t="t" r="r" b="b"/>
            <a:pathLst>
              <a:path h="194310">
                <a:moveTo>
                  <a:pt x="0" y="0"/>
                </a:moveTo>
                <a:lnTo>
                  <a:pt x="0" y="194310"/>
                </a:lnTo>
              </a:path>
            </a:pathLst>
          </a:custGeom>
          <a:ln w="17525">
            <a:solidFill>
              <a:srgbClr val="00AFEF"/>
            </a:solidFill>
          </a:ln>
        </p:spPr>
        <p:txBody>
          <a:bodyPr wrap="square" lIns="0" tIns="0" rIns="0" bIns="0" rtlCol="0"/>
          <a:lstStyle/>
          <a:p>
            <a:endParaRPr/>
          </a:p>
        </p:txBody>
      </p:sp>
      <p:sp>
        <p:nvSpPr>
          <p:cNvPr id="136" name="object 136"/>
          <p:cNvSpPr/>
          <p:nvPr/>
        </p:nvSpPr>
        <p:spPr>
          <a:xfrm>
            <a:off x="2845307" y="4535423"/>
            <a:ext cx="0" cy="207010"/>
          </a:xfrm>
          <a:custGeom>
            <a:avLst/>
            <a:gdLst/>
            <a:ahLst/>
            <a:cxnLst/>
            <a:rect l="l" t="t" r="r" b="b"/>
            <a:pathLst>
              <a:path h="207010">
                <a:moveTo>
                  <a:pt x="0" y="0"/>
                </a:moveTo>
                <a:lnTo>
                  <a:pt x="0" y="206501"/>
                </a:lnTo>
              </a:path>
            </a:pathLst>
          </a:custGeom>
          <a:ln w="16763">
            <a:solidFill>
              <a:srgbClr val="00AFEF"/>
            </a:solidFill>
          </a:ln>
        </p:spPr>
        <p:txBody>
          <a:bodyPr wrap="square" lIns="0" tIns="0" rIns="0" bIns="0" rtlCol="0"/>
          <a:lstStyle/>
          <a:p>
            <a:endParaRPr/>
          </a:p>
        </p:txBody>
      </p:sp>
      <p:sp>
        <p:nvSpPr>
          <p:cNvPr id="137" name="object 137"/>
          <p:cNvSpPr/>
          <p:nvPr/>
        </p:nvSpPr>
        <p:spPr>
          <a:xfrm>
            <a:off x="2886836" y="4520946"/>
            <a:ext cx="0" cy="213360"/>
          </a:xfrm>
          <a:custGeom>
            <a:avLst/>
            <a:gdLst/>
            <a:ahLst/>
            <a:cxnLst/>
            <a:rect l="l" t="t" r="r" b="b"/>
            <a:pathLst>
              <a:path h="213360">
                <a:moveTo>
                  <a:pt x="0" y="0"/>
                </a:moveTo>
                <a:lnTo>
                  <a:pt x="0" y="213360"/>
                </a:lnTo>
              </a:path>
            </a:pathLst>
          </a:custGeom>
          <a:ln w="17525">
            <a:solidFill>
              <a:srgbClr val="00AFEF"/>
            </a:solidFill>
          </a:ln>
        </p:spPr>
        <p:txBody>
          <a:bodyPr wrap="square" lIns="0" tIns="0" rIns="0" bIns="0" rtlCol="0"/>
          <a:lstStyle/>
          <a:p>
            <a:endParaRPr/>
          </a:p>
        </p:txBody>
      </p:sp>
      <p:sp>
        <p:nvSpPr>
          <p:cNvPr id="138" name="object 138"/>
          <p:cNvSpPr/>
          <p:nvPr/>
        </p:nvSpPr>
        <p:spPr>
          <a:xfrm>
            <a:off x="2927604" y="4507229"/>
            <a:ext cx="0" cy="219075"/>
          </a:xfrm>
          <a:custGeom>
            <a:avLst/>
            <a:gdLst/>
            <a:ahLst/>
            <a:cxnLst/>
            <a:rect l="l" t="t" r="r" b="b"/>
            <a:pathLst>
              <a:path h="219075">
                <a:moveTo>
                  <a:pt x="0" y="0"/>
                </a:moveTo>
                <a:lnTo>
                  <a:pt x="0" y="218694"/>
                </a:lnTo>
              </a:path>
            </a:pathLst>
          </a:custGeom>
          <a:ln w="15239">
            <a:solidFill>
              <a:srgbClr val="00AFEF"/>
            </a:solidFill>
          </a:ln>
        </p:spPr>
        <p:txBody>
          <a:bodyPr wrap="square" lIns="0" tIns="0" rIns="0" bIns="0" rtlCol="0"/>
          <a:lstStyle/>
          <a:p>
            <a:endParaRPr/>
          </a:p>
        </p:txBody>
      </p:sp>
      <p:sp>
        <p:nvSpPr>
          <p:cNvPr id="139" name="object 139"/>
          <p:cNvSpPr/>
          <p:nvPr/>
        </p:nvSpPr>
        <p:spPr>
          <a:xfrm>
            <a:off x="2969132" y="4491228"/>
            <a:ext cx="0" cy="226695"/>
          </a:xfrm>
          <a:custGeom>
            <a:avLst/>
            <a:gdLst/>
            <a:ahLst/>
            <a:cxnLst/>
            <a:rect l="l" t="t" r="r" b="b"/>
            <a:pathLst>
              <a:path h="226695">
                <a:moveTo>
                  <a:pt x="0" y="0"/>
                </a:moveTo>
                <a:lnTo>
                  <a:pt x="0" y="226313"/>
                </a:lnTo>
              </a:path>
            </a:pathLst>
          </a:custGeom>
          <a:ln w="16001">
            <a:solidFill>
              <a:srgbClr val="00AFEF"/>
            </a:solidFill>
          </a:ln>
        </p:spPr>
        <p:txBody>
          <a:bodyPr wrap="square" lIns="0" tIns="0" rIns="0" bIns="0" rtlCol="0"/>
          <a:lstStyle/>
          <a:p>
            <a:endParaRPr/>
          </a:p>
        </p:txBody>
      </p:sp>
      <p:sp>
        <p:nvSpPr>
          <p:cNvPr id="140" name="object 140"/>
          <p:cNvSpPr/>
          <p:nvPr/>
        </p:nvSpPr>
        <p:spPr>
          <a:xfrm>
            <a:off x="3011042" y="4476750"/>
            <a:ext cx="0" cy="231775"/>
          </a:xfrm>
          <a:custGeom>
            <a:avLst/>
            <a:gdLst/>
            <a:ahLst/>
            <a:cxnLst/>
            <a:rect l="l" t="t" r="r" b="b"/>
            <a:pathLst>
              <a:path h="231775">
                <a:moveTo>
                  <a:pt x="0" y="0"/>
                </a:moveTo>
                <a:lnTo>
                  <a:pt x="0" y="231648"/>
                </a:lnTo>
              </a:path>
            </a:pathLst>
          </a:custGeom>
          <a:ln w="16001">
            <a:solidFill>
              <a:srgbClr val="00AFEF"/>
            </a:solidFill>
          </a:ln>
        </p:spPr>
        <p:txBody>
          <a:bodyPr wrap="square" lIns="0" tIns="0" rIns="0" bIns="0" rtlCol="0"/>
          <a:lstStyle/>
          <a:p>
            <a:endParaRPr/>
          </a:p>
        </p:txBody>
      </p:sp>
      <p:sp>
        <p:nvSpPr>
          <p:cNvPr id="141" name="object 141"/>
          <p:cNvSpPr/>
          <p:nvPr/>
        </p:nvSpPr>
        <p:spPr>
          <a:xfrm>
            <a:off x="3051810" y="4453890"/>
            <a:ext cx="0" cy="246379"/>
          </a:xfrm>
          <a:custGeom>
            <a:avLst/>
            <a:gdLst/>
            <a:ahLst/>
            <a:cxnLst/>
            <a:rect l="l" t="t" r="r" b="b"/>
            <a:pathLst>
              <a:path h="246379">
                <a:moveTo>
                  <a:pt x="0" y="0"/>
                </a:moveTo>
                <a:lnTo>
                  <a:pt x="0" y="246125"/>
                </a:lnTo>
              </a:path>
            </a:pathLst>
          </a:custGeom>
          <a:ln w="16763">
            <a:solidFill>
              <a:srgbClr val="00AFEF"/>
            </a:solidFill>
          </a:ln>
        </p:spPr>
        <p:txBody>
          <a:bodyPr wrap="square" lIns="0" tIns="0" rIns="0" bIns="0" rtlCol="0"/>
          <a:lstStyle/>
          <a:p>
            <a:endParaRPr/>
          </a:p>
        </p:txBody>
      </p:sp>
      <p:sp>
        <p:nvSpPr>
          <p:cNvPr id="142" name="object 142"/>
          <p:cNvSpPr/>
          <p:nvPr/>
        </p:nvSpPr>
        <p:spPr>
          <a:xfrm>
            <a:off x="3093339" y="4431029"/>
            <a:ext cx="0" cy="259079"/>
          </a:xfrm>
          <a:custGeom>
            <a:avLst/>
            <a:gdLst/>
            <a:ahLst/>
            <a:cxnLst/>
            <a:rect l="l" t="t" r="r" b="b"/>
            <a:pathLst>
              <a:path h="259079">
                <a:moveTo>
                  <a:pt x="0" y="0"/>
                </a:moveTo>
                <a:lnTo>
                  <a:pt x="0" y="259079"/>
                </a:lnTo>
              </a:path>
            </a:pathLst>
          </a:custGeom>
          <a:ln w="17525">
            <a:solidFill>
              <a:srgbClr val="00AFEF"/>
            </a:solidFill>
          </a:ln>
        </p:spPr>
        <p:txBody>
          <a:bodyPr wrap="square" lIns="0" tIns="0" rIns="0" bIns="0" rtlCol="0"/>
          <a:lstStyle/>
          <a:p>
            <a:endParaRPr/>
          </a:p>
        </p:txBody>
      </p:sp>
      <p:sp>
        <p:nvSpPr>
          <p:cNvPr id="143" name="object 143"/>
          <p:cNvSpPr/>
          <p:nvPr/>
        </p:nvSpPr>
        <p:spPr>
          <a:xfrm>
            <a:off x="3134867" y="4406646"/>
            <a:ext cx="0" cy="275590"/>
          </a:xfrm>
          <a:custGeom>
            <a:avLst/>
            <a:gdLst/>
            <a:ahLst/>
            <a:cxnLst/>
            <a:rect l="l" t="t" r="r" b="b"/>
            <a:pathLst>
              <a:path h="275589">
                <a:moveTo>
                  <a:pt x="0" y="0"/>
                </a:moveTo>
                <a:lnTo>
                  <a:pt x="0" y="275082"/>
                </a:lnTo>
              </a:path>
            </a:pathLst>
          </a:custGeom>
          <a:ln w="16763">
            <a:solidFill>
              <a:srgbClr val="00AFEF"/>
            </a:solidFill>
          </a:ln>
        </p:spPr>
        <p:txBody>
          <a:bodyPr wrap="square" lIns="0" tIns="0" rIns="0" bIns="0" rtlCol="0"/>
          <a:lstStyle/>
          <a:p>
            <a:endParaRPr/>
          </a:p>
        </p:txBody>
      </p:sp>
      <p:sp>
        <p:nvSpPr>
          <p:cNvPr id="144" name="object 144"/>
          <p:cNvSpPr/>
          <p:nvPr/>
        </p:nvSpPr>
        <p:spPr>
          <a:xfrm>
            <a:off x="3176397" y="4380738"/>
            <a:ext cx="0" cy="291465"/>
          </a:xfrm>
          <a:custGeom>
            <a:avLst/>
            <a:gdLst/>
            <a:ahLst/>
            <a:cxnLst/>
            <a:rect l="l" t="t" r="r" b="b"/>
            <a:pathLst>
              <a:path h="291464">
                <a:moveTo>
                  <a:pt x="0" y="0"/>
                </a:moveTo>
                <a:lnTo>
                  <a:pt x="0" y="291084"/>
                </a:lnTo>
              </a:path>
            </a:pathLst>
          </a:custGeom>
          <a:ln w="17525">
            <a:solidFill>
              <a:srgbClr val="00AFEF"/>
            </a:solidFill>
          </a:ln>
        </p:spPr>
        <p:txBody>
          <a:bodyPr wrap="square" lIns="0" tIns="0" rIns="0" bIns="0" rtlCol="0"/>
          <a:lstStyle/>
          <a:p>
            <a:endParaRPr/>
          </a:p>
        </p:txBody>
      </p:sp>
      <p:sp>
        <p:nvSpPr>
          <p:cNvPr id="145" name="object 145"/>
          <p:cNvSpPr/>
          <p:nvPr/>
        </p:nvSpPr>
        <p:spPr>
          <a:xfrm>
            <a:off x="3217545" y="4354067"/>
            <a:ext cx="0" cy="306705"/>
          </a:xfrm>
          <a:custGeom>
            <a:avLst/>
            <a:gdLst/>
            <a:ahLst/>
            <a:cxnLst/>
            <a:rect l="l" t="t" r="r" b="b"/>
            <a:pathLst>
              <a:path h="306704">
                <a:moveTo>
                  <a:pt x="0" y="0"/>
                </a:moveTo>
                <a:lnTo>
                  <a:pt x="0" y="306324"/>
                </a:lnTo>
              </a:path>
            </a:pathLst>
          </a:custGeom>
          <a:ln w="16001">
            <a:solidFill>
              <a:srgbClr val="00AFEF"/>
            </a:solidFill>
          </a:ln>
        </p:spPr>
        <p:txBody>
          <a:bodyPr wrap="square" lIns="0" tIns="0" rIns="0" bIns="0" rtlCol="0"/>
          <a:lstStyle/>
          <a:p>
            <a:endParaRPr/>
          </a:p>
        </p:txBody>
      </p:sp>
      <p:sp>
        <p:nvSpPr>
          <p:cNvPr id="146" name="object 146"/>
          <p:cNvSpPr/>
          <p:nvPr/>
        </p:nvSpPr>
        <p:spPr>
          <a:xfrm>
            <a:off x="3259073" y="4325111"/>
            <a:ext cx="0" cy="322580"/>
          </a:xfrm>
          <a:custGeom>
            <a:avLst/>
            <a:gdLst/>
            <a:ahLst/>
            <a:cxnLst/>
            <a:rect l="l" t="t" r="r" b="b"/>
            <a:pathLst>
              <a:path h="322579">
                <a:moveTo>
                  <a:pt x="0" y="0"/>
                </a:moveTo>
                <a:lnTo>
                  <a:pt x="0" y="322325"/>
                </a:lnTo>
              </a:path>
            </a:pathLst>
          </a:custGeom>
          <a:ln w="15239">
            <a:solidFill>
              <a:srgbClr val="00AFEF"/>
            </a:solidFill>
          </a:ln>
        </p:spPr>
        <p:txBody>
          <a:bodyPr wrap="square" lIns="0" tIns="0" rIns="0" bIns="0" rtlCol="0"/>
          <a:lstStyle/>
          <a:p>
            <a:endParaRPr/>
          </a:p>
        </p:txBody>
      </p:sp>
      <p:sp>
        <p:nvSpPr>
          <p:cNvPr id="147" name="object 147"/>
          <p:cNvSpPr/>
          <p:nvPr/>
        </p:nvSpPr>
        <p:spPr>
          <a:xfrm>
            <a:off x="3300603" y="4295394"/>
            <a:ext cx="0" cy="339090"/>
          </a:xfrm>
          <a:custGeom>
            <a:avLst/>
            <a:gdLst/>
            <a:ahLst/>
            <a:cxnLst/>
            <a:rect l="l" t="t" r="r" b="b"/>
            <a:pathLst>
              <a:path h="339089">
                <a:moveTo>
                  <a:pt x="0" y="0"/>
                </a:moveTo>
                <a:lnTo>
                  <a:pt x="0" y="339089"/>
                </a:lnTo>
              </a:path>
            </a:pathLst>
          </a:custGeom>
          <a:ln w="16001">
            <a:solidFill>
              <a:srgbClr val="00AFEF"/>
            </a:solidFill>
          </a:ln>
        </p:spPr>
        <p:txBody>
          <a:bodyPr wrap="square" lIns="0" tIns="0" rIns="0" bIns="0" rtlCol="0"/>
          <a:lstStyle/>
          <a:p>
            <a:endParaRPr/>
          </a:p>
        </p:txBody>
      </p:sp>
      <p:sp>
        <p:nvSpPr>
          <p:cNvPr id="148" name="object 148"/>
          <p:cNvSpPr/>
          <p:nvPr/>
        </p:nvSpPr>
        <p:spPr>
          <a:xfrm>
            <a:off x="3342132" y="4263390"/>
            <a:ext cx="0" cy="358140"/>
          </a:xfrm>
          <a:custGeom>
            <a:avLst/>
            <a:gdLst/>
            <a:ahLst/>
            <a:cxnLst/>
            <a:rect l="l" t="t" r="r" b="b"/>
            <a:pathLst>
              <a:path h="358139">
                <a:moveTo>
                  <a:pt x="0" y="0"/>
                </a:moveTo>
                <a:lnTo>
                  <a:pt x="0" y="358139"/>
                </a:lnTo>
              </a:path>
            </a:pathLst>
          </a:custGeom>
          <a:ln w="15239">
            <a:solidFill>
              <a:srgbClr val="00AFEF"/>
            </a:solidFill>
          </a:ln>
        </p:spPr>
        <p:txBody>
          <a:bodyPr wrap="square" lIns="0" tIns="0" rIns="0" bIns="0" rtlCol="0"/>
          <a:lstStyle/>
          <a:p>
            <a:endParaRPr/>
          </a:p>
        </p:txBody>
      </p:sp>
      <p:sp>
        <p:nvSpPr>
          <p:cNvPr id="149" name="object 149"/>
          <p:cNvSpPr/>
          <p:nvPr/>
        </p:nvSpPr>
        <p:spPr>
          <a:xfrm>
            <a:off x="3382898" y="4283964"/>
            <a:ext cx="0" cy="342265"/>
          </a:xfrm>
          <a:custGeom>
            <a:avLst/>
            <a:gdLst/>
            <a:ahLst/>
            <a:cxnLst/>
            <a:rect l="l" t="t" r="r" b="b"/>
            <a:pathLst>
              <a:path h="342264">
                <a:moveTo>
                  <a:pt x="0" y="0"/>
                </a:moveTo>
                <a:lnTo>
                  <a:pt x="0" y="342138"/>
                </a:lnTo>
              </a:path>
            </a:pathLst>
          </a:custGeom>
          <a:ln w="17525">
            <a:solidFill>
              <a:srgbClr val="00AFEF"/>
            </a:solidFill>
          </a:ln>
        </p:spPr>
        <p:txBody>
          <a:bodyPr wrap="square" lIns="0" tIns="0" rIns="0" bIns="0" rtlCol="0"/>
          <a:lstStyle/>
          <a:p>
            <a:endParaRPr/>
          </a:p>
        </p:txBody>
      </p:sp>
      <p:sp>
        <p:nvSpPr>
          <p:cNvPr id="150" name="object 150"/>
          <p:cNvSpPr/>
          <p:nvPr/>
        </p:nvSpPr>
        <p:spPr>
          <a:xfrm>
            <a:off x="3424809" y="4300728"/>
            <a:ext cx="0" cy="330835"/>
          </a:xfrm>
          <a:custGeom>
            <a:avLst/>
            <a:gdLst/>
            <a:ahLst/>
            <a:cxnLst/>
            <a:rect l="l" t="t" r="r" b="b"/>
            <a:pathLst>
              <a:path h="330835">
                <a:moveTo>
                  <a:pt x="0" y="0"/>
                </a:moveTo>
                <a:lnTo>
                  <a:pt x="0" y="330708"/>
                </a:lnTo>
              </a:path>
            </a:pathLst>
          </a:custGeom>
          <a:ln w="17525">
            <a:solidFill>
              <a:srgbClr val="00AFEF"/>
            </a:solidFill>
          </a:ln>
        </p:spPr>
        <p:txBody>
          <a:bodyPr wrap="square" lIns="0" tIns="0" rIns="0" bIns="0" rtlCol="0"/>
          <a:lstStyle/>
          <a:p>
            <a:endParaRPr/>
          </a:p>
        </p:txBody>
      </p:sp>
      <p:sp>
        <p:nvSpPr>
          <p:cNvPr id="151" name="object 151"/>
          <p:cNvSpPr/>
          <p:nvPr/>
        </p:nvSpPr>
        <p:spPr>
          <a:xfrm>
            <a:off x="3466338" y="4319778"/>
            <a:ext cx="0" cy="316230"/>
          </a:xfrm>
          <a:custGeom>
            <a:avLst/>
            <a:gdLst/>
            <a:ahLst/>
            <a:cxnLst/>
            <a:rect l="l" t="t" r="r" b="b"/>
            <a:pathLst>
              <a:path h="316229">
                <a:moveTo>
                  <a:pt x="0" y="0"/>
                </a:moveTo>
                <a:lnTo>
                  <a:pt x="0" y="316229"/>
                </a:lnTo>
              </a:path>
            </a:pathLst>
          </a:custGeom>
          <a:ln w="16763">
            <a:solidFill>
              <a:srgbClr val="00AFEF"/>
            </a:solidFill>
          </a:ln>
        </p:spPr>
        <p:txBody>
          <a:bodyPr wrap="square" lIns="0" tIns="0" rIns="0" bIns="0" rtlCol="0"/>
          <a:lstStyle/>
          <a:p>
            <a:endParaRPr/>
          </a:p>
        </p:txBody>
      </p:sp>
      <p:sp>
        <p:nvSpPr>
          <p:cNvPr id="152" name="object 152"/>
          <p:cNvSpPr/>
          <p:nvPr/>
        </p:nvSpPr>
        <p:spPr>
          <a:xfrm>
            <a:off x="3507104" y="4336541"/>
            <a:ext cx="0" cy="303530"/>
          </a:xfrm>
          <a:custGeom>
            <a:avLst/>
            <a:gdLst/>
            <a:ahLst/>
            <a:cxnLst/>
            <a:rect l="l" t="t" r="r" b="b"/>
            <a:pathLst>
              <a:path h="303529">
                <a:moveTo>
                  <a:pt x="0" y="0"/>
                </a:moveTo>
                <a:lnTo>
                  <a:pt x="0" y="303275"/>
                </a:lnTo>
              </a:path>
            </a:pathLst>
          </a:custGeom>
          <a:ln w="16001">
            <a:solidFill>
              <a:srgbClr val="00AFEF"/>
            </a:solidFill>
          </a:ln>
        </p:spPr>
        <p:txBody>
          <a:bodyPr wrap="square" lIns="0" tIns="0" rIns="0" bIns="0" rtlCol="0"/>
          <a:lstStyle/>
          <a:p>
            <a:endParaRPr/>
          </a:p>
        </p:txBody>
      </p:sp>
      <p:sp>
        <p:nvSpPr>
          <p:cNvPr id="153" name="object 153"/>
          <p:cNvSpPr/>
          <p:nvPr/>
        </p:nvSpPr>
        <p:spPr>
          <a:xfrm>
            <a:off x="3548634" y="4331208"/>
            <a:ext cx="0" cy="308610"/>
          </a:xfrm>
          <a:custGeom>
            <a:avLst/>
            <a:gdLst/>
            <a:ahLst/>
            <a:cxnLst/>
            <a:rect l="l" t="t" r="r" b="b"/>
            <a:pathLst>
              <a:path h="308610">
                <a:moveTo>
                  <a:pt x="0" y="0"/>
                </a:moveTo>
                <a:lnTo>
                  <a:pt x="0" y="308610"/>
                </a:lnTo>
              </a:path>
            </a:pathLst>
          </a:custGeom>
          <a:ln w="15239">
            <a:solidFill>
              <a:srgbClr val="00AFEF"/>
            </a:solidFill>
          </a:ln>
        </p:spPr>
        <p:txBody>
          <a:bodyPr wrap="square" lIns="0" tIns="0" rIns="0" bIns="0" rtlCol="0"/>
          <a:lstStyle/>
          <a:p>
            <a:endParaRPr/>
          </a:p>
        </p:txBody>
      </p:sp>
      <p:sp>
        <p:nvSpPr>
          <p:cNvPr id="154" name="object 154"/>
          <p:cNvSpPr/>
          <p:nvPr/>
        </p:nvSpPr>
        <p:spPr>
          <a:xfrm>
            <a:off x="3590163" y="4325111"/>
            <a:ext cx="0" cy="313690"/>
          </a:xfrm>
          <a:custGeom>
            <a:avLst/>
            <a:gdLst/>
            <a:ahLst/>
            <a:cxnLst/>
            <a:rect l="l" t="t" r="r" b="b"/>
            <a:pathLst>
              <a:path h="313689">
                <a:moveTo>
                  <a:pt x="0" y="0"/>
                </a:moveTo>
                <a:lnTo>
                  <a:pt x="0" y="313182"/>
                </a:lnTo>
              </a:path>
            </a:pathLst>
          </a:custGeom>
          <a:ln w="16001">
            <a:solidFill>
              <a:srgbClr val="00AFEF"/>
            </a:solidFill>
          </a:ln>
        </p:spPr>
        <p:txBody>
          <a:bodyPr wrap="square" lIns="0" tIns="0" rIns="0" bIns="0" rtlCol="0"/>
          <a:lstStyle/>
          <a:p>
            <a:endParaRPr/>
          </a:p>
        </p:txBody>
      </p:sp>
      <p:sp>
        <p:nvSpPr>
          <p:cNvPr id="155" name="object 155"/>
          <p:cNvSpPr/>
          <p:nvPr/>
        </p:nvSpPr>
        <p:spPr>
          <a:xfrm>
            <a:off x="3632072" y="4319778"/>
            <a:ext cx="0" cy="318135"/>
          </a:xfrm>
          <a:custGeom>
            <a:avLst/>
            <a:gdLst/>
            <a:ahLst/>
            <a:cxnLst/>
            <a:rect l="l" t="t" r="r" b="b"/>
            <a:pathLst>
              <a:path h="318135">
                <a:moveTo>
                  <a:pt x="0" y="0"/>
                </a:moveTo>
                <a:lnTo>
                  <a:pt x="0" y="317753"/>
                </a:lnTo>
              </a:path>
            </a:pathLst>
          </a:custGeom>
          <a:ln w="16001">
            <a:solidFill>
              <a:srgbClr val="00AFEF"/>
            </a:solidFill>
          </a:ln>
        </p:spPr>
        <p:txBody>
          <a:bodyPr wrap="square" lIns="0" tIns="0" rIns="0" bIns="0" rtlCol="0"/>
          <a:lstStyle/>
          <a:p>
            <a:endParaRPr/>
          </a:p>
        </p:txBody>
      </p:sp>
      <p:sp>
        <p:nvSpPr>
          <p:cNvPr id="156" name="object 156"/>
          <p:cNvSpPr/>
          <p:nvPr/>
        </p:nvSpPr>
        <p:spPr>
          <a:xfrm>
            <a:off x="3672840" y="4313682"/>
            <a:ext cx="0" cy="322580"/>
          </a:xfrm>
          <a:custGeom>
            <a:avLst/>
            <a:gdLst/>
            <a:ahLst/>
            <a:cxnLst/>
            <a:rect l="l" t="t" r="r" b="b"/>
            <a:pathLst>
              <a:path h="322579">
                <a:moveTo>
                  <a:pt x="0" y="0"/>
                </a:moveTo>
                <a:lnTo>
                  <a:pt x="0" y="322325"/>
                </a:lnTo>
              </a:path>
            </a:pathLst>
          </a:custGeom>
          <a:ln w="16763">
            <a:solidFill>
              <a:srgbClr val="00AFEF"/>
            </a:solidFill>
          </a:ln>
        </p:spPr>
        <p:txBody>
          <a:bodyPr wrap="square" lIns="0" tIns="0" rIns="0" bIns="0" rtlCol="0"/>
          <a:lstStyle/>
          <a:p>
            <a:endParaRPr/>
          </a:p>
        </p:txBody>
      </p:sp>
      <p:sp>
        <p:nvSpPr>
          <p:cNvPr id="157" name="object 157"/>
          <p:cNvSpPr/>
          <p:nvPr/>
        </p:nvSpPr>
        <p:spPr>
          <a:xfrm>
            <a:off x="3714369" y="4309871"/>
            <a:ext cx="0" cy="325120"/>
          </a:xfrm>
          <a:custGeom>
            <a:avLst/>
            <a:gdLst/>
            <a:ahLst/>
            <a:cxnLst/>
            <a:rect l="l" t="t" r="r" b="b"/>
            <a:pathLst>
              <a:path h="325120">
                <a:moveTo>
                  <a:pt x="0" y="0"/>
                </a:moveTo>
                <a:lnTo>
                  <a:pt x="0" y="324612"/>
                </a:lnTo>
              </a:path>
            </a:pathLst>
          </a:custGeom>
          <a:ln w="17525">
            <a:solidFill>
              <a:srgbClr val="00AFEF"/>
            </a:solidFill>
          </a:ln>
        </p:spPr>
        <p:txBody>
          <a:bodyPr wrap="square" lIns="0" tIns="0" rIns="0" bIns="0" rtlCol="0"/>
          <a:lstStyle/>
          <a:p>
            <a:endParaRPr/>
          </a:p>
        </p:txBody>
      </p:sp>
      <p:sp>
        <p:nvSpPr>
          <p:cNvPr id="158" name="object 158"/>
          <p:cNvSpPr/>
          <p:nvPr/>
        </p:nvSpPr>
        <p:spPr>
          <a:xfrm>
            <a:off x="3755897" y="4303776"/>
            <a:ext cx="0" cy="330835"/>
          </a:xfrm>
          <a:custGeom>
            <a:avLst/>
            <a:gdLst/>
            <a:ahLst/>
            <a:cxnLst/>
            <a:rect l="l" t="t" r="r" b="b"/>
            <a:pathLst>
              <a:path h="330835">
                <a:moveTo>
                  <a:pt x="0" y="0"/>
                </a:moveTo>
                <a:lnTo>
                  <a:pt x="0" y="330708"/>
                </a:lnTo>
              </a:path>
            </a:pathLst>
          </a:custGeom>
          <a:ln w="16763">
            <a:solidFill>
              <a:srgbClr val="00AFEF"/>
            </a:solidFill>
          </a:ln>
        </p:spPr>
        <p:txBody>
          <a:bodyPr wrap="square" lIns="0" tIns="0" rIns="0" bIns="0" rtlCol="0"/>
          <a:lstStyle/>
          <a:p>
            <a:endParaRPr/>
          </a:p>
        </p:txBody>
      </p:sp>
      <p:sp>
        <p:nvSpPr>
          <p:cNvPr id="159" name="object 159"/>
          <p:cNvSpPr/>
          <p:nvPr/>
        </p:nvSpPr>
        <p:spPr>
          <a:xfrm>
            <a:off x="3797427" y="4298441"/>
            <a:ext cx="0" cy="334645"/>
          </a:xfrm>
          <a:custGeom>
            <a:avLst/>
            <a:gdLst/>
            <a:ahLst/>
            <a:cxnLst/>
            <a:rect l="l" t="t" r="r" b="b"/>
            <a:pathLst>
              <a:path h="334645">
                <a:moveTo>
                  <a:pt x="0" y="0"/>
                </a:moveTo>
                <a:lnTo>
                  <a:pt x="0" y="334517"/>
                </a:lnTo>
              </a:path>
            </a:pathLst>
          </a:custGeom>
          <a:ln w="17525">
            <a:solidFill>
              <a:srgbClr val="00AFEF"/>
            </a:solidFill>
          </a:ln>
        </p:spPr>
        <p:txBody>
          <a:bodyPr wrap="square" lIns="0" tIns="0" rIns="0" bIns="0" rtlCol="0"/>
          <a:lstStyle/>
          <a:p>
            <a:endParaRPr/>
          </a:p>
        </p:txBody>
      </p:sp>
      <p:sp>
        <p:nvSpPr>
          <p:cNvPr id="160" name="object 160"/>
          <p:cNvSpPr/>
          <p:nvPr/>
        </p:nvSpPr>
        <p:spPr>
          <a:xfrm>
            <a:off x="3838575" y="4292346"/>
            <a:ext cx="0" cy="339090"/>
          </a:xfrm>
          <a:custGeom>
            <a:avLst/>
            <a:gdLst/>
            <a:ahLst/>
            <a:cxnLst/>
            <a:rect l="l" t="t" r="r" b="b"/>
            <a:pathLst>
              <a:path h="339089">
                <a:moveTo>
                  <a:pt x="0" y="0"/>
                </a:moveTo>
                <a:lnTo>
                  <a:pt x="0" y="339089"/>
                </a:lnTo>
              </a:path>
            </a:pathLst>
          </a:custGeom>
          <a:ln w="16001">
            <a:solidFill>
              <a:srgbClr val="00AFEF"/>
            </a:solidFill>
          </a:ln>
        </p:spPr>
        <p:txBody>
          <a:bodyPr wrap="square" lIns="0" tIns="0" rIns="0" bIns="0" rtlCol="0"/>
          <a:lstStyle/>
          <a:p>
            <a:endParaRPr/>
          </a:p>
        </p:txBody>
      </p:sp>
      <p:sp>
        <p:nvSpPr>
          <p:cNvPr id="161" name="object 161"/>
          <p:cNvSpPr/>
          <p:nvPr/>
        </p:nvSpPr>
        <p:spPr>
          <a:xfrm>
            <a:off x="3879722" y="4282440"/>
            <a:ext cx="0" cy="346075"/>
          </a:xfrm>
          <a:custGeom>
            <a:avLst/>
            <a:gdLst/>
            <a:ahLst/>
            <a:cxnLst/>
            <a:rect l="l" t="t" r="r" b="b"/>
            <a:pathLst>
              <a:path h="346075">
                <a:moveTo>
                  <a:pt x="0" y="0"/>
                </a:moveTo>
                <a:lnTo>
                  <a:pt x="0" y="345948"/>
                </a:lnTo>
              </a:path>
            </a:pathLst>
          </a:custGeom>
          <a:ln w="16001">
            <a:solidFill>
              <a:srgbClr val="00AFEF"/>
            </a:solidFill>
          </a:ln>
        </p:spPr>
        <p:txBody>
          <a:bodyPr wrap="square" lIns="0" tIns="0" rIns="0" bIns="0" rtlCol="0"/>
          <a:lstStyle/>
          <a:p>
            <a:endParaRPr/>
          </a:p>
        </p:txBody>
      </p:sp>
      <p:sp>
        <p:nvSpPr>
          <p:cNvPr id="162" name="object 162"/>
          <p:cNvSpPr/>
          <p:nvPr/>
        </p:nvSpPr>
        <p:spPr>
          <a:xfrm>
            <a:off x="3921633" y="4272534"/>
            <a:ext cx="0" cy="353695"/>
          </a:xfrm>
          <a:custGeom>
            <a:avLst/>
            <a:gdLst/>
            <a:ahLst/>
            <a:cxnLst/>
            <a:rect l="l" t="t" r="r" b="b"/>
            <a:pathLst>
              <a:path h="353695">
                <a:moveTo>
                  <a:pt x="0" y="0"/>
                </a:moveTo>
                <a:lnTo>
                  <a:pt x="0" y="353567"/>
                </a:lnTo>
              </a:path>
            </a:pathLst>
          </a:custGeom>
          <a:ln w="16001">
            <a:solidFill>
              <a:srgbClr val="00AFEF"/>
            </a:solidFill>
          </a:ln>
        </p:spPr>
        <p:txBody>
          <a:bodyPr wrap="square" lIns="0" tIns="0" rIns="0" bIns="0" rtlCol="0"/>
          <a:lstStyle/>
          <a:p>
            <a:endParaRPr/>
          </a:p>
        </p:txBody>
      </p:sp>
      <p:sp>
        <p:nvSpPr>
          <p:cNvPr id="163" name="object 163"/>
          <p:cNvSpPr/>
          <p:nvPr/>
        </p:nvSpPr>
        <p:spPr>
          <a:xfrm>
            <a:off x="3962400" y="4262628"/>
            <a:ext cx="0" cy="360680"/>
          </a:xfrm>
          <a:custGeom>
            <a:avLst/>
            <a:gdLst/>
            <a:ahLst/>
            <a:cxnLst/>
            <a:rect l="l" t="t" r="r" b="b"/>
            <a:pathLst>
              <a:path h="360679">
                <a:moveTo>
                  <a:pt x="0" y="0"/>
                </a:moveTo>
                <a:lnTo>
                  <a:pt x="0" y="360425"/>
                </a:lnTo>
              </a:path>
            </a:pathLst>
          </a:custGeom>
          <a:ln w="16763">
            <a:solidFill>
              <a:srgbClr val="00AFEF"/>
            </a:solidFill>
          </a:ln>
        </p:spPr>
        <p:txBody>
          <a:bodyPr wrap="square" lIns="0" tIns="0" rIns="0" bIns="0" rtlCol="0"/>
          <a:lstStyle/>
          <a:p>
            <a:endParaRPr/>
          </a:p>
        </p:txBody>
      </p:sp>
      <p:sp>
        <p:nvSpPr>
          <p:cNvPr id="164" name="object 164"/>
          <p:cNvSpPr/>
          <p:nvPr/>
        </p:nvSpPr>
        <p:spPr>
          <a:xfrm>
            <a:off x="4003928" y="4251959"/>
            <a:ext cx="0" cy="368300"/>
          </a:xfrm>
          <a:custGeom>
            <a:avLst/>
            <a:gdLst/>
            <a:ahLst/>
            <a:cxnLst/>
            <a:rect l="l" t="t" r="r" b="b"/>
            <a:pathLst>
              <a:path h="368300">
                <a:moveTo>
                  <a:pt x="0" y="0"/>
                </a:moveTo>
                <a:lnTo>
                  <a:pt x="0" y="368046"/>
                </a:lnTo>
              </a:path>
            </a:pathLst>
          </a:custGeom>
          <a:ln w="17525">
            <a:solidFill>
              <a:srgbClr val="00AFEF"/>
            </a:solidFill>
          </a:ln>
        </p:spPr>
        <p:txBody>
          <a:bodyPr wrap="square" lIns="0" tIns="0" rIns="0" bIns="0" rtlCol="0"/>
          <a:lstStyle/>
          <a:p>
            <a:endParaRPr/>
          </a:p>
        </p:txBody>
      </p:sp>
      <p:sp>
        <p:nvSpPr>
          <p:cNvPr id="165" name="object 165"/>
          <p:cNvSpPr/>
          <p:nvPr/>
        </p:nvSpPr>
        <p:spPr>
          <a:xfrm>
            <a:off x="4045458" y="4249673"/>
            <a:ext cx="0" cy="370840"/>
          </a:xfrm>
          <a:custGeom>
            <a:avLst/>
            <a:gdLst/>
            <a:ahLst/>
            <a:cxnLst/>
            <a:rect l="l" t="t" r="r" b="b"/>
            <a:pathLst>
              <a:path h="370839">
                <a:moveTo>
                  <a:pt x="0" y="0"/>
                </a:moveTo>
                <a:lnTo>
                  <a:pt x="0" y="370332"/>
                </a:lnTo>
              </a:path>
            </a:pathLst>
          </a:custGeom>
          <a:ln w="16763">
            <a:solidFill>
              <a:srgbClr val="00AFEF"/>
            </a:solidFill>
          </a:ln>
        </p:spPr>
        <p:txBody>
          <a:bodyPr wrap="square" lIns="0" tIns="0" rIns="0" bIns="0" rtlCol="0"/>
          <a:lstStyle/>
          <a:p>
            <a:endParaRPr/>
          </a:p>
        </p:txBody>
      </p:sp>
      <p:sp>
        <p:nvSpPr>
          <p:cNvPr id="166" name="object 166"/>
          <p:cNvSpPr/>
          <p:nvPr/>
        </p:nvSpPr>
        <p:spPr>
          <a:xfrm>
            <a:off x="4086986" y="4245102"/>
            <a:ext cx="0" cy="375285"/>
          </a:xfrm>
          <a:custGeom>
            <a:avLst/>
            <a:gdLst/>
            <a:ahLst/>
            <a:cxnLst/>
            <a:rect l="l" t="t" r="r" b="b"/>
            <a:pathLst>
              <a:path h="375285">
                <a:moveTo>
                  <a:pt x="0" y="0"/>
                </a:moveTo>
                <a:lnTo>
                  <a:pt x="0" y="374903"/>
                </a:lnTo>
              </a:path>
            </a:pathLst>
          </a:custGeom>
          <a:ln w="17525">
            <a:solidFill>
              <a:srgbClr val="00AFEF"/>
            </a:solidFill>
          </a:ln>
        </p:spPr>
        <p:txBody>
          <a:bodyPr wrap="square" lIns="0" tIns="0" rIns="0" bIns="0" rtlCol="0"/>
          <a:lstStyle/>
          <a:p>
            <a:endParaRPr/>
          </a:p>
        </p:txBody>
      </p:sp>
      <p:sp>
        <p:nvSpPr>
          <p:cNvPr id="167" name="object 167"/>
          <p:cNvSpPr/>
          <p:nvPr/>
        </p:nvSpPr>
        <p:spPr>
          <a:xfrm>
            <a:off x="4128134" y="4240529"/>
            <a:ext cx="0" cy="379730"/>
          </a:xfrm>
          <a:custGeom>
            <a:avLst/>
            <a:gdLst/>
            <a:ahLst/>
            <a:cxnLst/>
            <a:rect l="l" t="t" r="r" b="b"/>
            <a:pathLst>
              <a:path h="379729">
                <a:moveTo>
                  <a:pt x="0" y="0"/>
                </a:moveTo>
                <a:lnTo>
                  <a:pt x="0" y="379475"/>
                </a:lnTo>
              </a:path>
            </a:pathLst>
          </a:custGeom>
          <a:ln w="16001">
            <a:solidFill>
              <a:srgbClr val="00AFEF"/>
            </a:solidFill>
          </a:ln>
        </p:spPr>
        <p:txBody>
          <a:bodyPr wrap="square" lIns="0" tIns="0" rIns="0" bIns="0" rtlCol="0"/>
          <a:lstStyle/>
          <a:p>
            <a:endParaRPr/>
          </a:p>
        </p:txBody>
      </p:sp>
      <p:sp>
        <p:nvSpPr>
          <p:cNvPr id="168" name="object 168"/>
          <p:cNvSpPr/>
          <p:nvPr/>
        </p:nvSpPr>
        <p:spPr>
          <a:xfrm>
            <a:off x="4169664" y="4236720"/>
            <a:ext cx="0" cy="383540"/>
          </a:xfrm>
          <a:custGeom>
            <a:avLst/>
            <a:gdLst/>
            <a:ahLst/>
            <a:cxnLst/>
            <a:rect l="l" t="t" r="r" b="b"/>
            <a:pathLst>
              <a:path h="383539">
                <a:moveTo>
                  <a:pt x="0" y="0"/>
                </a:moveTo>
                <a:lnTo>
                  <a:pt x="0" y="383286"/>
                </a:lnTo>
              </a:path>
            </a:pathLst>
          </a:custGeom>
          <a:ln w="15239">
            <a:solidFill>
              <a:srgbClr val="00AFEF"/>
            </a:solidFill>
          </a:ln>
        </p:spPr>
        <p:txBody>
          <a:bodyPr wrap="square" lIns="0" tIns="0" rIns="0" bIns="0" rtlCol="0"/>
          <a:lstStyle/>
          <a:p>
            <a:endParaRPr/>
          </a:p>
        </p:txBody>
      </p:sp>
      <p:sp>
        <p:nvSpPr>
          <p:cNvPr id="169" name="object 169"/>
          <p:cNvSpPr/>
          <p:nvPr/>
        </p:nvSpPr>
        <p:spPr>
          <a:xfrm>
            <a:off x="4211192" y="4220717"/>
            <a:ext cx="0" cy="398145"/>
          </a:xfrm>
          <a:custGeom>
            <a:avLst/>
            <a:gdLst/>
            <a:ahLst/>
            <a:cxnLst/>
            <a:rect l="l" t="t" r="r" b="b"/>
            <a:pathLst>
              <a:path h="398145">
                <a:moveTo>
                  <a:pt x="0" y="0"/>
                </a:moveTo>
                <a:lnTo>
                  <a:pt x="0" y="397763"/>
                </a:lnTo>
              </a:path>
            </a:pathLst>
          </a:custGeom>
          <a:ln w="16001">
            <a:solidFill>
              <a:srgbClr val="00AFEF"/>
            </a:solidFill>
          </a:ln>
        </p:spPr>
        <p:txBody>
          <a:bodyPr wrap="square" lIns="0" tIns="0" rIns="0" bIns="0" rtlCol="0"/>
          <a:lstStyle/>
          <a:p>
            <a:endParaRPr/>
          </a:p>
        </p:txBody>
      </p:sp>
      <p:sp>
        <p:nvSpPr>
          <p:cNvPr id="170" name="object 170"/>
          <p:cNvSpPr/>
          <p:nvPr/>
        </p:nvSpPr>
        <p:spPr>
          <a:xfrm>
            <a:off x="4252340" y="4204715"/>
            <a:ext cx="0" cy="410845"/>
          </a:xfrm>
          <a:custGeom>
            <a:avLst/>
            <a:gdLst/>
            <a:ahLst/>
            <a:cxnLst/>
            <a:rect l="l" t="t" r="r" b="b"/>
            <a:pathLst>
              <a:path h="410845">
                <a:moveTo>
                  <a:pt x="0" y="0"/>
                </a:moveTo>
                <a:lnTo>
                  <a:pt x="0" y="410717"/>
                </a:lnTo>
              </a:path>
            </a:pathLst>
          </a:custGeom>
          <a:ln w="17525">
            <a:solidFill>
              <a:srgbClr val="00AFEF"/>
            </a:solidFill>
          </a:ln>
        </p:spPr>
        <p:txBody>
          <a:bodyPr wrap="square" lIns="0" tIns="0" rIns="0" bIns="0" rtlCol="0"/>
          <a:lstStyle/>
          <a:p>
            <a:endParaRPr/>
          </a:p>
        </p:txBody>
      </p:sp>
      <p:sp>
        <p:nvSpPr>
          <p:cNvPr id="171" name="object 171"/>
          <p:cNvSpPr/>
          <p:nvPr/>
        </p:nvSpPr>
        <p:spPr>
          <a:xfrm>
            <a:off x="4293870" y="4189476"/>
            <a:ext cx="0" cy="424180"/>
          </a:xfrm>
          <a:custGeom>
            <a:avLst/>
            <a:gdLst/>
            <a:ahLst/>
            <a:cxnLst/>
            <a:rect l="l" t="t" r="r" b="b"/>
            <a:pathLst>
              <a:path h="424179">
                <a:moveTo>
                  <a:pt x="0" y="0"/>
                </a:moveTo>
                <a:lnTo>
                  <a:pt x="0" y="423672"/>
                </a:lnTo>
              </a:path>
            </a:pathLst>
          </a:custGeom>
          <a:ln w="16763">
            <a:solidFill>
              <a:srgbClr val="00AFEF"/>
            </a:solidFill>
          </a:ln>
        </p:spPr>
        <p:txBody>
          <a:bodyPr wrap="square" lIns="0" tIns="0" rIns="0" bIns="0" rtlCol="0"/>
          <a:lstStyle/>
          <a:p>
            <a:endParaRPr/>
          </a:p>
        </p:txBody>
      </p:sp>
      <p:sp>
        <p:nvSpPr>
          <p:cNvPr id="172" name="object 172"/>
          <p:cNvSpPr/>
          <p:nvPr/>
        </p:nvSpPr>
        <p:spPr>
          <a:xfrm>
            <a:off x="4335398" y="4171950"/>
            <a:ext cx="0" cy="440055"/>
          </a:xfrm>
          <a:custGeom>
            <a:avLst/>
            <a:gdLst/>
            <a:ahLst/>
            <a:cxnLst/>
            <a:rect l="l" t="t" r="r" b="b"/>
            <a:pathLst>
              <a:path h="440054">
                <a:moveTo>
                  <a:pt x="0" y="0"/>
                </a:moveTo>
                <a:lnTo>
                  <a:pt x="0" y="439674"/>
                </a:lnTo>
              </a:path>
            </a:pathLst>
          </a:custGeom>
          <a:ln w="17525">
            <a:solidFill>
              <a:srgbClr val="00AFEF"/>
            </a:solidFill>
          </a:ln>
        </p:spPr>
        <p:txBody>
          <a:bodyPr wrap="square" lIns="0" tIns="0" rIns="0" bIns="0" rtlCol="0"/>
          <a:lstStyle/>
          <a:p>
            <a:endParaRPr/>
          </a:p>
        </p:txBody>
      </p:sp>
      <p:sp>
        <p:nvSpPr>
          <p:cNvPr id="173" name="object 173"/>
          <p:cNvSpPr/>
          <p:nvPr/>
        </p:nvSpPr>
        <p:spPr>
          <a:xfrm>
            <a:off x="4376928" y="4155185"/>
            <a:ext cx="0" cy="453390"/>
          </a:xfrm>
          <a:custGeom>
            <a:avLst/>
            <a:gdLst/>
            <a:ahLst/>
            <a:cxnLst/>
            <a:rect l="l" t="t" r="r" b="b"/>
            <a:pathLst>
              <a:path h="453389">
                <a:moveTo>
                  <a:pt x="0" y="0"/>
                </a:moveTo>
                <a:lnTo>
                  <a:pt x="0" y="453389"/>
                </a:lnTo>
              </a:path>
            </a:pathLst>
          </a:custGeom>
          <a:ln w="16763">
            <a:solidFill>
              <a:srgbClr val="00AFEF"/>
            </a:solidFill>
          </a:ln>
        </p:spPr>
        <p:txBody>
          <a:bodyPr wrap="square" lIns="0" tIns="0" rIns="0" bIns="0" rtlCol="0"/>
          <a:lstStyle/>
          <a:p>
            <a:endParaRPr/>
          </a:p>
        </p:txBody>
      </p:sp>
      <p:sp>
        <p:nvSpPr>
          <p:cNvPr id="174" name="object 174"/>
          <p:cNvSpPr/>
          <p:nvPr/>
        </p:nvSpPr>
        <p:spPr>
          <a:xfrm>
            <a:off x="4417695" y="4137659"/>
            <a:ext cx="0" cy="467995"/>
          </a:xfrm>
          <a:custGeom>
            <a:avLst/>
            <a:gdLst/>
            <a:ahLst/>
            <a:cxnLst/>
            <a:rect l="l" t="t" r="r" b="b"/>
            <a:pathLst>
              <a:path h="467995">
                <a:moveTo>
                  <a:pt x="0" y="0"/>
                </a:moveTo>
                <a:lnTo>
                  <a:pt x="0" y="467867"/>
                </a:lnTo>
              </a:path>
            </a:pathLst>
          </a:custGeom>
          <a:ln w="16001">
            <a:solidFill>
              <a:srgbClr val="00AFEF"/>
            </a:solidFill>
          </a:ln>
        </p:spPr>
        <p:txBody>
          <a:bodyPr wrap="square" lIns="0" tIns="0" rIns="0" bIns="0" rtlCol="0"/>
          <a:lstStyle/>
          <a:p>
            <a:endParaRPr/>
          </a:p>
        </p:txBody>
      </p:sp>
      <p:sp>
        <p:nvSpPr>
          <p:cNvPr id="175" name="object 175"/>
          <p:cNvSpPr/>
          <p:nvPr/>
        </p:nvSpPr>
        <p:spPr>
          <a:xfrm>
            <a:off x="4459604" y="4119371"/>
            <a:ext cx="0" cy="482600"/>
          </a:xfrm>
          <a:custGeom>
            <a:avLst/>
            <a:gdLst/>
            <a:ahLst/>
            <a:cxnLst/>
            <a:rect l="l" t="t" r="r" b="b"/>
            <a:pathLst>
              <a:path h="482600">
                <a:moveTo>
                  <a:pt x="0" y="0"/>
                </a:moveTo>
                <a:lnTo>
                  <a:pt x="0" y="482346"/>
                </a:lnTo>
              </a:path>
            </a:pathLst>
          </a:custGeom>
          <a:ln w="16001">
            <a:solidFill>
              <a:srgbClr val="00AFEF"/>
            </a:solidFill>
          </a:ln>
        </p:spPr>
        <p:txBody>
          <a:bodyPr wrap="square" lIns="0" tIns="0" rIns="0" bIns="0" rtlCol="0"/>
          <a:lstStyle/>
          <a:p>
            <a:endParaRPr/>
          </a:p>
        </p:txBody>
      </p:sp>
      <p:sp>
        <p:nvSpPr>
          <p:cNvPr id="176" name="object 176"/>
          <p:cNvSpPr/>
          <p:nvPr/>
        </p:nvSpPr>
        <p:spPr>
          <a:xfrm>
            <a:off x="4500753" y="4100321"/>
            <a:ext cx="0" cy="498475"/>
          </a:xfrm>
          <a:custGeom>
            <a:avLst/>
            <a:gdLst/>
            <a:ahLst/>
            <a:cxnLst/>
            <a:rect l="l" t="t" r="r" b="b"/>
            <a:pathLst>
              <a:path h="498475">
                <a:moveTo>
                  <a:pt x="0" y="0"/>
                </a:moveTo>
                <a:lnTo>
                  <a:pt x="0" y="498348"/>
                </a:lnTo>
              </a:path>
            </a:pathLst>
          </a:custGeom>
          <a:ln w="16001">
            <a:solidFill>
              <a:srgbClr val="00AFEF"/>
            </a:solidFill>
          </a:ln>
        </p:spPr>
        <p:txBody>
          <a:bodyPr wrap="square" lIns="0" tIns="0" rIns="0" bIns="0" rtlCol="0"/>
          <a:lstStyle/>
          <a:p>
            <a:endParaRPr/>
          </a:p>
        </p:txBody>
      </p:sp>
      <p:sp>
        <p:nvSpPr>
          <p:cNvPr id="177" name="object 177"/>
          <p:cNvSpPr/>
          <p:nvPr/>
        </p:nvSpPr>
        <p:spPr>
          <a:xfrm>
            <a:off x="4541901" y="4082034"/>
            <a:ext cx="0" cy="512445"/>
          </a:xfrm>
          <a:custGeom>
            <a:avLst/>
            <a:gdLst/>
            <a:ahLst/>
            <a:cxnLst/>
            <a:rect l="l" t="t" r="r" b="b"/>
            <a:pathLst>
              <a:path h="512445">
                <a:moveTo>
                  <a:pt x="0" y="0"/>
                </a:moveTo>
                <a:lnTo>
                  <a:pt x="0" y="512063"/>
                </a:lnTo>
              </a:path>
            </a:pathLst>
          </a:custGeom>
          <a:ln w="17525">
            <a:solidFill>
              <a:srgbClr val="00AFEF"/>
            </a:solidFill>
          </a:ln>
        </p:spPr>
        <p:txBody>
          <a:bodyPr wrap="square" lIns="0" tIns="0" rIns="0" bIns="0" rtlCol="0"/>
          <a:lstStyle/>
          <a:p>
            <a:endParaRPr/>
          </a:p>
        </p:txBody>
      </p:sp>
      <p:sp>
        <p:nvSpPr>
          <p:cNvPr id="178" name="object 178"/>
          <p:cNvSpPr/>
          <p:nvPr/>
        </p:nvSpPr>
        <p:spPr>
          <a:xfrm>
            <a:off x="4583429" y="4062221"/>
            <a:ext cx="0" cy="528320"/>
          </a:xfrm>
          <a:custGeom>
            <a:avLst/>
            <a:gdLst/>
            <a:ahLst/>
            <a:cxnLst/>
            <a:rect l="l" t="t" r="r" b="b"/>
            <a:pathLst>
              <a:path h="528320">
                <a:moveTo>
                  <a:pt x="0" y="0"/>
                </a:moveTo>
                <a:lnTo>
                  <a:pt x="0" y="528065"/>
                </a:lnTo>
              </a:path>
            </a:pathLst>
          </a:custGeom>
          <a:ln w="16763">
            <a:solidFill>
              <a:srgbClr val="00AFEF"/>
            </a:solidFill>
          </a:ln>
        </p:spPr>
        <p:txBody>
          <a:bodyPr wrap="square" lIns="0" tIns="0" rIns="0" bIns="0" rtlCol="0"/>
          <a:lstStyle/>
          <a:p>
            <a:endParaRPr/>
          </a:p>
        </p:txBody>
      </p:sp>
      <p:sp>
        <p:nvSpPr>
          <p:cNvPr id="179" name="object 179"/>
          <p:cNvSpPr/>
          <p:nvPr/>
        </p:nvSpPr>
        <p:spPr>
          <a:xfrm>
            <a:off x="4624959" y="4041647"/>
            <a:ext cx="0" cy="544195"/>
          </a:xfrm>
          <a:custGeom>
            <a:avLst/>
            <a:gdLst/>
            <a:ahLst/>
            <a:cxnLst/>
            <a:rect l="l" t="t" r="r" b="b"/>
            <a:pathLst>
              <a:path h="544195">
                <a:moveTo>
                  <a:pt x="0" y="0"/>
                </a:moveTo>
                <a:lnTo>
                  <a:pt x="0" y="544068"/>
                </a:lnTo>
              </a:path>
            </a:pathLst>
          </a:custGeom>
          <a:ln w="17525">
            <a:solidFill>
              <a:srgbClr val="00AFEF"/>
            </a:solidFill>
          </a:ln>
        </p:spPr>
        <p:txBody>
          <a:bodyPr wrap="square" lIns="0" tIns="0" rIns="0" bIns="0" rtlCol="0"/>
          <a:lstStyle/>
          <a:p>
            <a:endParaRPr/>
          </a:p>
        </p:txBody>
      </p:sp>
      <p:sp>
        <p:nvSpPr>
          <p:cNvPr id="180" name="object 180"/>
          <p:cNvSpPr/>
          <p:nvPr/>
        </p:nvSpPr>
        <p:spPr>
          <a:xfrm>
            <a:off x="4666488" y="4021835"/>
            <a:ext cx="0" cy="559435"/>
          </a:xfrm>
          <a:custGeom>
            <a:avLst/>
            <a:gdLst/>
            <a:ahLst/>
            <a:cxnLst/>
            <a:rect l="l" t="t" r="r" b="b"/>
            <a:pathLst>
              <a:path h="559435">
                <a:moveTo>
                  <a:pt x="0" y="0"/>
                </a:moveTo>
                <a:lnTo>
                  <a:pt x="0" y="559308"/>
                </a:lnTo>
              </a:path>
            </a:pathLst>
          </a:custGeom>
          <a:ln w="16763">
            <a:solidFill>
              <a:srgbClr val="00AFEF"/>
            </a:solidFill>
          </a:ln>
        </p:spPr>
        <p:txBody>
          <a:bodyPr wrap="square" lIns="0" tIns="0" rIns="0" bIns="0" rtlCol="0"/>
          <a:lstStyle/>
          <a:p>
            <a:endParaRPr/>
          </a:p>
        </p:txBody>
      </p:sp>
      <p:sp>
        <p:nvSpPr>
          <p:cNvPr id="181" name="object 181"/>
          <p:cNvSpPr/>
          <p:nvPr/>
        </p:nvSpPr>
        <p:spPr>
          <a:xfrm>
            <a:off x="4707254" y="4000500"/>
            <a:ext cx="0" cy="578485"/>
          </a:xfrm>
          <a:custGeom>
            <a:avLst/>
            <a:gdLst/>
            <a:ahLst/>
            <a:cxnLst/>
            <a:rect l="l" t="t" r="r" b="b"/>
            <a:pathLst>
              <a:path h="578485">
                <a:moveTo>
                  <a:pt x="0" y="0"/>
                </a:moveTo>
                <a:lnTo>
                  <a:pt x="0" y="578358"/>
                </a:lnTo>
              </a:path>
            </a:pathLst>
          </a:custGeom>
          <a:ln w="16001">
            <a:solidFill>
              <a:srgbClr val="00AFEF"/>
            </a:solidFill>
          </a:ln>
        </p:spPr>
        <p:txBody>
          <a:bodyPr wrap="square" lIns="0" tIns="0" rIns="0" bIns="0" rtlCol="0"/>
          <a:lstStyle/>
          <a:p>
            <a:endParaRPr/>
          </a:p>
        </p:txBody>
      </p:sp>
      <p:sp>
        <p:nvSpPr>
          <p:cNvPr id="182" name="object 182"/>
          <p:cNvSpPr/>
          <p:nvPr/>
        </p:nvSpPr>
        <p:spPr>
          <a:xfrm>
            <a:off x="4749165" y="3979164"/>
            <a:ext cx="0" cy="595630"/>
          </a:xfrm>
          <a:custGeom>
            <a:avLst/>
            <a:gdLst/>
            <a:ahLst/>
            <a:cxnLst/>
            <a:rect l="l" t="t" r="r" b="b"/>
            <a:pathLst>
              <a:path h="595629">
                <a:moveTo>
                  <a:pt x="0" y="0"/>
                </a:moveTo>
                <a:lnTo>
                  <a:pt x="0" y="595122"/>
                </a:lnTo>
              </a:path>
            </a:pathLst>
          </a:custGeom>
          <a:ln w="16001">
            <a:solidFill>
              <a:srgbClr val="00AFEF"/>
            </a:solidFill>
          </a:ln>
        </p:spPr>
        <p:txBody>
          <a:bodyPr wrap="square" lIns="0" tIns="0" rIns="0" bIns="0" rtlCol="0"/>
          <a:lstStyle/>
          <a:p>
            <a:endParaRPr/>
          </a:p>
        </p:txBody>
      </p:sp>
      <p:sp>
        <p:nvSpPr>
          <p:cNvPr id="183" name="object 183"/>
          <p:cNvSpPr/>
          <p:nvPr/>
        </p:nvSpPr>
        <p:spPr>
          <a:xfrm>
            <a:off x="4790694" y="3957828"/>
            <a:ext cx="0" cy="612140"/>
          </a:xfrm>
          <a:custGeom>
            <a:avLst/>
            <a:gdLst/>
            <a:ahLst/>
            <a:cxnLst/>
            <a:rect l="l" t="t" r="r" b="b"/>
            <a:pathLst>
              <a:path h="612139">
                <a:moveTo>
                  <a:pt x="0" y="0"/>
                </a:moveTo>
                <a:lnTo>
                  <a:pt x="0" y="611886"/>
                </a:lnTo>
              </a:path>
            </a:pathLst>
          </a:custGeom>
          <a:ln w="15239">
            <a:solidFill>
              <a:srgbClr val="00AFEF"/>
            </a:solidFill>
          </a:ln>
        </p:spPr>
        <p:txBody>
          <a:bodyPr wrap="square" lIns="0" tIns="0" rIns="0" bIns="0" rtlCol="0"/>
          <a:lstStyle/>
          <a:p>
            <a:endParaRPr/>
          </a:p>
        </p:txBody>
      </p:sp>
      <p:sp>
        <p:nvSpPr>
          <p:cNvPr id="184" name="object 184"/>
          <p:cNvSpPr/>
          <p:nvPr/>
        </p:nvSpPr>
        <p:spPr>
          <a:xfrm>
            <a:off x="4831460" y="3934967"/>
            <a:ext cx="0" cy="631190"/>
          </a:xfrm>
          <a:custGeom>
            <a:avLst/>
            <a:gdLst/>
            <a:ahLst/>
            <a:cxnLst/>
            <a:rect l="l" t="t" r="r" b="b"/>
            <a:pathLst>
              <a:path h="631189">
                <a:moveTo>
                  <a:pt x="0" y="0"/>
                </a:moveTo>
                <a:lnTo>
                  <a:pt x="0" y="630936"/>
                </a:lnTo>
              </a:path>
            </a:pathLst>
          </a:custGeom>
          <a:ln w="17525">
            <a:solidFill>
              <a:srgbClr val="00AFEF"/>
            </a:solidFill>
          </a:ln>
        </p:spPr>
        <p:txBody>
          <a:bodyPr wrap="square" lIns="0" tIns="0" rIns="0" bIns="0" rtlCol="0"/>
          <a:lstStyle/>
          <a:p>
            <a:endParaRPr/>
          </a:p>
        </p:txBody>
      </p:sp>
      <p:sp>
        <p:nvSpPr>
          <p:cNvPr id="185" name="object 185"/>
          <p:cNvSpPr/>
          <p:nvPr/>
        </p:nvSpPr>
        <p:spPr>
          <a:xfrm>
            <a:off x="4872990" y="3911346"/>
            <a:ext cx="0" cy="650240"/>
          </a:xfrm>
          <a:custGeom>
            <a:avLst/>
            <a:gdLst/>
            <a:ahLst/>
            <a:cxnLst/>
            <a:rect l="l" t="t" r="r" b="b"/>
            <a:pathLst>
              <a:path h="650239">
                <a:moveTo>
                  <a:pt x="0" y="0"/>
                </a:moveTo>
                <a:lnTo>
                  <a:pt x="0" y="649986"/>
                </a:lnTo>
              </a:path>
            </a:pathLst>
          </a:custGeom>
          <a:ln w="16763">
            <a:solidFill>
              <a:srgbClr val="00AFEF"/>
            </a:solidFill>
          </a:ln>
        </p:spPr>
        <p:txBody>
          <a:bodyPr wrap="square" lIns="0" tIns="0" rIns="0" bIns="0" rtlCol="0"/>
          <a:lstStyle/>
          <a:p>
            <a:endParaRPr/>
          </a:p>
        </p:txBody>
      </p:sp>
      <p:sp>
        <p:nvSpPr>
          <p:cNvPr id="186" name="object 186"/>
          <p:cNvSpPr/>
          <p:nvPr/>
        </p:nvSpPr>
        <p:spPr>
          <a:xfrm>
            <a:off x="4914519" y="3888485"/>
            <a:ext cx="0" cy="668655"/>
          </a:xfrm>
          <a:custGeom>
            <a:avLst/>
            <a:gdLst/>
            <a:ahLst/>
            <a:cxnLst/>
            <a:rect l="l" t="t" r="r" b="b"/>
            <a:pathLst>
              <a:path h="668654">
                <a:moveTo>
                  <a:pt x="0" y="0"/>
                </a:moveTo>
                <a:lnTo>
                  <a:pt x="0" y="668274"/>
                </a:lnTo>
              </a:path>
            </a:pathLst>
          </a:custGeom>
          <a:ln w="17525">
            <a:solidFill>
              <a:srgbClr val="00AFEF"/>
            </a:solidFill>
          </a:ln>
        </p:spPr>
        <p:txBody>
          <a:bodyPr wrap="square" lIns="0" tIns="0" rIns="0" bIns="0" rtlCol="0"/>
          <a:lstStyle/>
          <a:p>
            <a:endParaRPr/>
          </a:p>
        </p:txBody>
      </p:sp>
      <p:sp>
        <p:nvSpPr>
          <p:cNvPr id="187" name="object 187"/>
          <p:cNvSpPr/>
          <p:nvPr/>
        </p:nvSpPr>
        <p:spPr>
          <a:xfrm>
            <a:off x="4956428" y="3864864"/>
            <a:ext cx="0" cy="688340"/>
          </a:xfrm>
          <a:custGeom>
            <a:avLst/>
            <a:gdLst/>
            <a:ahLst/>
            <a:cxnLst/>
            <a:rect l="l" t="t" r="r" b="b"/>
            <a:pathLst>
              <a:path h="688339">
                <a:moveTo>
                  <a:pt x="0" y="0"/>
                </a:moveTo>
                <a:lnTo>
                  <a:pt x="0" y="688086"/>
                </a:lnTo>
              </a:path>
            </a:pathLst>
          </a:custGeom>
          <a:ln w="17525">
            <a:solidFill>
              <a:srgbClr val="00AFEF"/>
            </a:solidFill>
          </a:ln>
        </p:spPr>
        <p:txBody>
          <a:bodyPr wrap="square" lIns="0" tIns="0" rIns="0" bIns="0" rtlCol="0"/>
          <a:lstStyle/>
          <a:p>
            <a:endParaRPr/>
          </a:p>
        </p:txBody>
      </p:sp>
      <p:sp>
        <p:nvSpPr>
          <p:cNvPr id="188" name="object 188"/>
          <p:cNvSpPr/>
          <p:nvPr/>
        </p:nvSpPr>
        <p:spPr>
          <a:xfrm>
            <a:off x="4997196" y="3840479"/>
            <a:ext cx="0" cy="708025"/>
          </a:xfrm>
          <a:custGeom>
            <a:avLst/>
            <a:gdLst/>
            <a:ahLst/>
            <a:cxnLst/>
            <a:rect l="l" t="t" r="r" b="b"/>
            <a:pathLst>
              <a:path h="708025">
                <a:moveTo>
                  <a:pt x="0" y="0"/>
                </a:moveTo>
                <a:lnTo>
                  <a:pt x="0" y="707898"/>
                </a:lnTo>
              </a:path>
            </a:pathLst>
          </a:custGeom>
          <a:ln w="15239">
            <a:solidFill>
              <a:srgbClr val="00AFEF"/>
            </a:solidFill>
          </a:ln>
        </p:spPr>
        <p:txBody>
          <a:bodyPr wrap="square" lIns="0" tIns="0" rIns="0" bIns="0" rtlCol="0"/>
          <a:lstStyle/>
          <a:p>
            <a:endParaRPr/>
          </a:p>
        </p:txBody>
      </p:sp>
      <p:sp>
        <p:nvSpPr>
          <p:cNvPr id="189" name="object 189"/>
          <p:cNvSpPr/>
          <p:nvPr/>
        </p:nvSpPr>
        <p:spPr>
          <a:xfrm>
            <a:off x="5038725" y="3817620"/>
            <a:ext cx="0" cy="725805"/>
          </a:xfrm>
          <a:custGeom>
            <a:avLst/>
            <a:gdLst/>
            <a:ahLst/>
            <a:cxnLst/>
            <a:rect l="l" t="t" r="r" b="b"/>
            <a:pathLst>
              <a:path h="725804">
                <a:moveTo>
                  <a:pt x="0" y="0"/>
                </a:moveTo>
                <a:lnTo>
                  <a:pt x="0" y="725424"/>
                </a:lnTo>
              </a:path>
            </a:pathLst>
          </a:custGeom>
          <a:ln w="16001">
            <a:solidFill>
              <a:srgbClr val="00AFEF"/>
            </a:solidFill>
          </a:ln>
        </p:spPr>
        <p:txBody>
          <a:bodyPr wrap="square" lIns="0" tIns="0" rIns="0" bIns="0" rtlCol="0"/>
          <a:lstStyle/>
          <a:p>
            <a:endParaRPr/>
          </a:p>
        </p:txBody>
      </p:sp>
      <p:sp>
        <p:nvSpPr>
          <p:cNvPr id="190" name="object 190"/>
          <p:cNvSpPr/>
          <p:nvPr/>
        </p:nvSpPr>
        <p:spPr>
          <a:xfrm>
            <a:off x="5080253" y="3791711"/>
            <a:ext cx="0" cy="746760"/>
          </a:xfrm>
          <a:custGeom>
            <a:avLst/>
            <a:gdLst/>
            <a:ahLst/>
            <a:cxnLst/>
            <a:rect l="l" t="t" r="r" b="b"/>
            <a:pathLst>
              <a:path h="746760">
                <a:moveTo>
                  <a:pt x="0" y="0"/>
                </a:moveTo>
                <a:lnTo>
                  <a:pt x="0" y="746760"/>
                </a:lnTo>
              </a:path>
            </a:pathLst>
          </a:custGeom>
          <a:ln w="15239">
            <a:solidFill>
              <a:srgbClr val="00AFEF"/>
            </a:solidFill>
          </a:ln>
        </p:spPr>
        <p:txBody>
          <a:bodyPr wrap="square" lIns="0" tIns="0" rIns="0" bIns="0" rtlCol="0"/>
          <a:lstStyle/>
          <a:p>
            <a:endParaRPr/>
          </a:p>
        </p:txBody>
      </p:sp>
      <p:sp>
        <p:nvSpPr>
          <p:cNvPr id="191" name="object 191"/>
          <p:cNvSpPr/>
          <p:nvPr/>
        </p:nvSpPr>
        <p:spPr>
          <a:xfrm>
            <a:off x="5121021" y="3767328"/>
            <a:ext cx="0" cy="767080"/>
          </a:xfrm>
          <a:custGeom>
            <a:avLst/>
            <a:gdLst/>
            <a:ahLst/>
            <a:cxnLst/>
            <a:rect l="l" t="t" r="r" b="b"/>
            <a:pathLst>
              <a:path h="767079">
                <a:moveTo>
                  <a:pt x="0" y="0"/>
                </a:moveTo>
                <a:lnTo>
                  <a:pt x="0" y="766572"/>
                </a:lnTo>
              </a:path>
            </a:pathLst>
          </a:custGeom>
          <a:ln w="17525">
            <a:solidFill>
              <a:srgbClr val="00AFEF"/>
            </a:solidFill>
          </a:ln>
        </p:spPr>
        <p:txBody>
          <a:bodyPr wrap="square" lIns="0" tIns="0" rIns="0" bIns="0" rtlCol="0"/>
          <a:lstStyle/>
          <a:p>
            <a:endParaRPr/>
          </a:p>
        </p:txBody>
      </p:sp>
      <p:sp>
        <p:nvSpPr>
          <p:cNvPr id="192" name="object 192"/>
          <p:cNvSpPr/>
          <p:nvPr/>
        </p:nvSpPr>
        <p:spPr>
          <a:xfrm>
            <a:off x="5162930" y="3741420"/>
            <a:ext cx="0" cy="788670"/>
          </a:xfrm>
          <a:custGeom>
            <a:avLst/>
            <a:gdLst/>
            <a:ahLst/>
            <a:cxnLst/>
            <a:rect l="l" t="t" r="r" b="b"/>
            <a:pathLst>
              <a:path h="788670">
                <a:moveTo>
                  <a:pt x="0" y="0"/>
                </a:moveTo>
                <a:lnTo>
                  <a:pt x="0" y="788670"/>
                </a:lnTo>
              </a:path>
            </a:pathLst>
          </a:custGeom>
          <a:ln w="17525">
            <a:solidFill>
              <a:srgbClr val="00AFEF"/>
            </a:solidFill>
          </a:ln>
        </p:spPr>
        <p:txBody>
          <a:bodyPr wrap="square" lIns="0" tIns="0" rIns="0" bIns="0" rtlCol="0"/>
          <a:lstStyle/>
          <a:p>
            <a:endParaRPr/>
          </a:p>
        </p:txBody>
      </p:sp>
      <p:sp>
        <p:nvSpPr>
          <p:cNvPr id="193" name="object 193"/>
          <p:cNvSpPr/>
          <p:nvPr/>
        </p:nvSpPr>
        <p:spPr>
          <a:xfrm>
            <a:off x="5204459" y="3715511"/>
            <a:ext cx="0" cy="810260"/>
          </a:xfrm>
          <a:custGeom>
            <a:avLst/>
            <a:gdLst/>
            <a:ahLst/>
            <a:cxnLst/>
            <a:rect l="l" t="t" r="r" b="b"/>
            <a:pathLst>
              <a:path h="810260">
                <a:moveTo>
                  <a:pt x="0" y="0"/>
                </a:moveTo>
                <a:lnTo>
                  <a:pt x="0" y="810006"/>
                </a:lnTo>
              </a:path>
            </a:pathLst>
          </a:custGeom>
          <a:ln w="16763">
            <a:solidFill>
              <a:srgbClr val="00AFEF"/>
            </a:solidFill>
          </a:ln>
        </p:spPr>
        <p:txBody>
          <a:bodyPr wrap="square" lIns="0" tIns="0" rIns="0" bIns="0" rtlCol="0"/>
          <a:lstStyle/>
          <a:p>
            <a:endParaRPr/>
          </a:p>
        </p:txBody>
      </p:sp>
      <p:sp>
        <p:nvSpPr>
          <p:cNvPr id="194" name="object 194"/>
          <p:cNvSpPr/>
          <p:nvPr/>
        </p:nvSpPr>
        <p:spPr>
          <a:xfrm>
            <a:off x="5245989" y="3689603"/>
            <a:ext cx="0" cy="831850"/>
          </a:xfrm>
          <a:custGeom>
            <a:avLst/>
            <a:gdLst/>
            <a:ahLst/>
            <a:cxnLst/>
            <a:rect l="l" t="t" r="r" b="b"/>
            <a:pathLst>
              <a:path h="831850">
                <a:moveTo>
                  <a:pt x="0" y="0"/>
                </a:moveTo>
                <a:lnTo>
                  <a:pt x="0" y="831341"/>
                </a:lnTo>
              </a:path>
            </a:pathLst>
          </a:custGeom>
          <a:ln w="17525">
            <a:solidFill>
              <a:srgbClr val="00AFEF"/>
            </a:solidFill>
          </a:ln>
        </p:spPr>
        <p:txBody>
          <a:bodyPr wrap="square" lIns="0" tIns="0" rIns="0" bIns="0" rtlCol="0"/>
          <a:lstStyle/>
          <a:p>
            <a:endParaRPr/>
          </a:p>
        </p:txBody>
      </p:sp>
      <p:sp>
        <p:nvSpPr>
          <p:cNvPr id="195" name="object 195"/>
          <p:cNvSpPr/>
          <p:nvPr/>
        </p:nvSpPr>
        <p:spPr>
          <a:xfrm>
            <a:off x="5287136" y="3662934"/>
            <a:ext cx="0" cy="852805"/>
          </a:xfrm>
          <a:custGeom>
            <a:avLst/>
            <a:gdLst/>
            <a:ahLst/>
            <a:cxnLst/>
            <a:rect l="l" t="t" r="r" b="b"/>
            <a:pathLst>
              <a:path h="852804">
                <a:moveTo>
                  <a:pt x="0" y="0"/>
                </a:moveTo>
                <a:lnTo>
                  <a:pt x="0" y="852677"/>
                </a:lnTo>
              </a:path>
            </a:pathLst>
          </a:custGeom>
          <a:ln w="16001">
            <a:solidFill>
              <a:srgbClr val="00AFEF"/>
            </a:solidFill>
          </a:ln>
        </p:spPr>
        <p:txBody>
          <a:bodyPr wrap="square" lIns="0" tIns="0" rIns="0" bIns="0" rtlCol="0"/>
          <a:lstStyle/>
          <a:p>
            <a:endParaRPr/>
          </a:p>
        </p:txBody>
      </p:sp>
      <p:sp>
        <p:nvSpPr>
          <p:cNvPr id="196" name="object 196"/>
          <p:cNvSpPr/>
          <p:nvPr/>
        </p:nvSpPr>
        <p:spPr>
          <a:xfrm>
            <a:off x="5328284" y="3635502"/>
            <a:ext cx="0" cy="875665"/>
          </a:xfrm>
          <a:custGeom>
            <a:avLst/>
            <a:gdLst/>
            <a:ahLst/>
            <a:cxnLst/>
            <a:rect l="l" t="t" r="r" b="b"/>
            <a:pathLst>
              <a:path h="875664">
                <a:moveTo>
                  <a:pt x="0" y="0"/>
                </a:moveTo>
                <a:lnTo>
                  <a:pt x="0" y="875538"/>
                </a:lnTo>
              </a:path>
            </a:pathLst>
          </a:custGeom>
          <a:ln w="16001">
            <a:solidFill>
              <a:srgbClr val="00AFEF"/>
            </a:solidFill>
          </a:ln>
        </p:spPr>
        <p:txBody>
          <a:bodyPr wrap="square" lIns="0" tIns="0" rIns="0" bIns="0" rtlCol="0"/>
          <a:lstStyle/>
          <a:p>
            <a:endParaRPr/>
          </a:p>
        </p:txBody>
      </p:sp>
      <p:sp>
        <p:nvSpPr>
          <p:cNvPr id="197" name="object 197"/>
          <p:cNvSpPr/>
          <p:nvPr/>
        </p:nvSpPr>
        <p:spPr>
          <a:xfrm>
            <a:off x="2720339" y="3488435"/>
            <a:ext cx="0" cy="1671320"/>
          </a:xfrm>
          <a:custGeom>
            <a:avLst/>
            <a:gdLst/>
            <a:ahLst/>
            <a:cxnLst/>
            <a:rect l="l" t="t" r="r" b="b"/>
            <a:pathLst>
              <a:path h="1671320">
                <a:moveTo>
                  <a:pt x="0" y="0"/>
                </a:moveTo>
                <a:lnTo>
                  <a:pt x="0" y="1671065"/>
                </a:lnTo>
              </a:path>
            </a:pathLst>
          </a:custGeom>
          <a:ln w="3175">
            <a:solidFill>
              <a:srgbClr val="3F3F3F"/>
            </a:solidFill>
          </a:ln>
        </p:spPr>
        <p:txBody>
          <a:bodyPr wrap="square" lIns="0" tIns="0" rIns="0" bIns="0" rtlCol="0"/>
          <a:lstStyle/>
          <a:p>
            <a:endParaRPr/>
          </a:p>
        </p:txBody>
      </p:sp>
      <p:sp>
        <p:nvSpPr>
          <p:cNvPr id="198" name="object 198"/>
          <p:cNvSpPr/>
          <p:nvPr/>
        </p:nvSpPr>
        <p:spPr>
          <a:xfrm>
            <a:off x="2690622" y="5128260"/>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199" name="object 199"/>
          <p:cNvSpPr/>
          <p:nvPr/>
        </p:nvSpPr>
        <p:spPr>
          <a:xfrm>
            <a:off x="2690622" y="4964810"/>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0" name="object 200"/>
          <p:cNvSpPr/>
          <p:nvPr/>
        </p:nvSpPr>
        <p:spPr>
          <a:xfrm>
            <a:off x="2690622" y="4800600"/>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1" name="object 201"/>
          <p:cNvSpPr/>
          <p:nvPr/>
        </p:nvSpPr>
        <p:spPr>
          <a:xfrm>
            <a:off x="2690622" y="4637151"/>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2" name="object 202"/>
          <p:cNvSpPr/>
          <p:nvPr/>
        </p:nvSpPr>
        <p:spPr>
          <a:xfrm>
            <a:off x="2690622" y="4472559"/>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3" name="object 203"/>
          <p:cNvSpPr/>
          <p:nvPr/>
        </p:nvSpPr>
        <p:spPr>
          <a:xfrm>
            <a:off x="2690622" y="4308348"/>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4" name="object 204"/>
          <p:cNvSpPr/>
          <p:nvPr/>
        </p:nvSpPr>
        <p:spPr>
          <a:xfrm>
            <a:off x="2690622" y="4144898"/>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5" name="object 205"/>
          <p:cNvSpPr/>
          <p:nvPr/>
        </p:nvSpPr>
        <p:spPr>
          <a:xfrm>
            <a:off x="2690622" y="3980688"/>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6" name="object 206"/>
          <p:cNvSpPr/>
          <p:nvPr/>
        </p:nvSpPr>
        <p:spPr>
          <a:xfrm>
            <a:off x="2690622" y="381609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7" name="object 207"/>
          <p:cNvSpPr/>
          <p:nvPr/>
        </p:nvSpPr>
        <p:spPr>
          <a:xfrm>
            <a:off x="2690622" y="3652646"/>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8" name="object 208"/>
          <p:cNvSpPr/>
          <p:nvPr/>
        </p:nvSpPr>
        <p:spPr>
          <a:xfrm>
            <a:off x="2690622" y="3488436"/>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9" name="object 209"/>
          <p:cNvSpPr/>
          <p:nvPr/>
        </p:nvSpPr>
        <p:spPr>
          <a:xfrm>
            <a:off x="2720339" y="5128259"/>
            <a:ext cx="2609215" cy="0"/>
          </a:xfrm>
          <a:custGeom>
            <a:avLst/>
            <a:gdLst/>
            <a:ahLst/>
            <a:cxnLst/>
            <a:rect l="l" t="t" r="r" b="b"/>
            <a:pathLst>
              <a:path w="2609215">
                <a:moveTo>
                  <a:pt x="0" y="0"/>
                </a:moveTo>
                <a:lnTo>
                  <a:pt x="2609088" y="0"/>
                </a:lnTo>
              </a:path>
            </a:pathLst>
          </a:custGeom>
          <a:ln w="3175">
            <a:solidFill>
              <a:srgbClr val="3F3F3F"/>
            </a:solidFill>
          </a:ln>
        </p:spPr>
        <p:txBody>
          <a:bodyPr wrap="square" lIns="0" tIns="0" rIns="0" bIns="0" rtlCol="0"/>
          <a:lstStyle/>
          <a:p>
            <a:endParaRPr/>
          </a:p>
        </p:txBody>
      </p:sp>
      <p:sp>
        <p:nvSpPr>
          <p:cNvPr id="210" name="object 210"/>
          <p:cNvSpPr/>
          <p:nvPr/>
        </p:nvSpPr>
        <p:spPr>
          <a:xfrm>
            <a:off x="2885694" y="5143880"/>
            <a:ext cx="2540" cy="0"/>
          </a:xfrm>
          <a:custGeom>
            <a:avLst/>
            <a:gdLst/>
            <a:ahLst/>
            <a:cxnLst/>
            <a:rect l="l" t="t" r="r" b="b"/>
            <a:pathLst>
              <a:path w="2539">
                <a:moveTo>
                  <a:pt x="0" y="0"/>
                </a:moveTo>
                <a:lnTo>
                  <a:pt x="2285" y="0"/>
                </a:lnTo>
              </a:path>
            </a:pathLst>
          </a:custGeom>
          <a:ln w="31241">
            <a:solidFill>
              <a:srgbClr val="3F3F3F"/>
            </a:solidFill>
          </a:ln>
        </p:spPr>
        <p:txBody>
          <a:bodyPr wrap="square" lIns="0" tIns="0" rIns="0" bIns="0" rtlCol="0"/>
          <a:lstStyle/>
          <a:p>
            <a:endParaRPr/>
          </a:p>
        </p:txBody>
      </p:sp>
      <p:sp>
        <p:nvSpPr>
          <p:cNvPr id="211" name="object 211"/>
          <p:cNvSpPr/>
          <p:nvPr/>
        </p:nvSpPr>
        <p:spPr>
          <a:xfrm>
            <a:off x="3050285" y="5143880"/>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212" name="object 212"/>
          <p:cNvSpPr/>
          <p:nvPr/>
        </p:nvSpPr>
        <p:spPr>
          <a:xfrm>
            <a:off x="3216401" y="5143880"/>
            <a:ext cx="3175" cy="0"/>
          </a:xfrm>
          <a:custGeom>
            <a:avLst/>
            <a:gdLst/>
            <a:ahLst/>
            <a:cxnLst/>
            <a:rect l="l" t="t" r="r" b="b"/>
            <a:pathLst>
              <a:path w="3175">
                <a:moveTo>
                  <a:pt x="0" y="0"/>
                </a:moveTo>
                <a:lnTo>
                  <a:pt x="3048" y="0"/>
                </a:lnTo>
              </a:path>
            </a:pathLst>
          </a:custGeom>
          <a:ln w="31241">
            <a:solidFill>
              <a:srgbClr val="3F3F3F"/>
            </a:solidFill>
          </a:ln>
        </p:spPr>
        <p:txBody>
          <a:bodyPr wrap="square" lIns="0" tIns="0" rIns="0" bIns="0" rtlCol="0"/>
          <a:lstStyle/>
          <a:p>
            <a:endParaRPr/>
          </a:p>
        </p:txBody>
      </p:sp>
      <p:sp>
        <p:nvSpPr>
          <p:cNvPr id="213" name="object 213"/>
          <p:cNvSpPr/>
          <p:nvPr/>
        </p:nvSpPr>
        <p:spPr>
          <a:xfrm>
            <a:off x="3381755" y="5143880"/>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214" name="object 214"/>
          <p:cNvSpPr/>
          <p:nvPr/>
        </p:nvSpPr>
        <p:spPr>
          <a:xfrm>
            <a:off x="3547871" y="5143880"/>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215" name="object 215"/>
          <p:cNvSpPr/>
          <p:nvPr/>
        </p:nvSpPr>
        <p:spPr>
          <a:xfrm>
            <a:off x="3713226" y="5143880"/>
            <a:ext cx="2540" cy="0"/>
          </a:xfrm>
          <a:custGeom>
            <a:avLst/>
            <a:gdLst/>
            <a:ahLst/>
            <a:cxnLst/>
            <a:rect l="l" t="t" r="r" b="b"/>
            <a:pathLst>
              <a:path w="2539">
                <a:moveTo>
                  <a:pt x="0" y="0"/>
                </a:moveTo>
                <a:lnTo>
                  <a:pt x="2285" y="0"/>
                </a:lnTo>
              </a:path>
            </a:pathLst>
          </a:custGeom>
          <a:ln w="31241">
            <a:solidFill>
              <a:srgbClr val="3F3F3F"/>
            </a:solidFill>
          </a:ln>
        </p:spPr>
        <p:txBody>
          <a:bodyPr wrap="square" lIns="0" tIns="0" rIns="0" bIns="0" rtlCol="0"/>
          <a:lstStyle/>
          <a:p>
            <a:endParaRPr/>
          </a:p>
        </p:txBody>
      </p:sp>
      <p:sp>
        <p:nvSpPr>
          <p:cNvPr id="216" name="object 216"/>
          <p:cNvSpPr/>
          <p:nvPr/>
        </p:nvSpPr>
        <p:spPr>
          <a:xfrm>
            <a:off x="3877817" y="5143880"/>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217" name="object 217"/>
          <p:cNvSpPr/>
          <p:nvPr/>
        </p:nvSpPr>
        <p:spPr>
          <a:xfrm>
            <a:off x="4043934" y="5143880"/>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218" name="object 218"/>
          <p:cNvSpPr/>
          <p:nvPr/>
        </p:nvSpPr>
        <p:spPr>
          <a:xfrm>
            <a:off x="4209288" y="5143880"/>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219" name="object 219"/>
          <p:cNvSpPr/>
          <p:nvPr/>
        </p:nvSpPr>
        <p:spPr>
          <a:xfrm>
            <a:off x="4375403" y="5143880"/>
            <a:ext cx="3175" cy="0"/>
          </a:xfrm>
          <a:custGeom>
            <a:avLst/>
            <a:gdLst/>
            <a:ahLst/>
            <a:cxnLst/>
            <a:rect l="l" t="t" r="r" b="b"/>
            <a:pathLst>
              <a:path w="3175">
                <a:moveTo>
                  <a:pt x="0" y="0"/>
                </a:moveTo>
                <a:lnTo>
                  <a:pt x="3048" y="0"/>
                </a:lnTo>
              </a:path>
            </a:pathLst>
          </a:custGeom>
          <a:ln w="31241">
            <a:solidFill>
              <a:srgbClr val="3F3F3F"/>
            </a:solidFill>
          </a:ln>
        </p:spPr>
        <p:txBody>
          <a:bodyPr wrap="square" lIns="0" tIns="0" rIns="0" bIns="0" rtlCol="0"/>
          <a:lstStyle/>
          <a:p>
            <a:endParaRPr/>
          </a:p>
        </p:txBody>
      </p:sp>
      <p:sp>
        <p:nvSpPr>
          <p:cNvPr id="220" name="object 220"/>
          <p:cNvSpPr/>
          <p:nvPr/>
        </p:nvSpPr>
        <p:spPr>
          <a:xfrm>
            <a:off x="4540758" y="5143880"/>
            <a:ext cx="2540" cy="0"/>
          </a:xfrm>
          <a:custGeom>
            <a:avLst/>
            <a:gdLst/>
            <a:ahLst/>
            <a:cxnLst/>
            <a:rect l="l" t="t" r="r" b="b"/>
            <a:pathLst>
              <a:path w="2539">
                <a:moveTo>
                  <a:pt x="0" y="0"/>
                </a:moveTo>
                <a:lnTo>
                  <a:pt x="2285" y="0"/>
                </a:lnTo>
              </a:path>
            </a:pathLst>
          </a:custGeom>
          <a:ln w="31241">
            <a:solidFill>
              <a:srgbClr val="3F3F3F"/>
            </a:solidFill>
          </a:ln>
        </p:spPr>
        <p:txBody>
          <a:bodyPr wrap="square" lIns="0" tIns="0" rIns="0" bIns="0" rtlCol="0"/>
          <a:lstStyle/>
          <a:p>
            <a:endParaRPr/>
          </a:p>
        </p:txBody>
      </p:sp>
      <p:sp>
        <p:nvSpPr>
          <p:cNvPr id="221" name="object 221"/>
          <p:cNvSpPr/>
          <p:nvPr/>
        </p:nvSpPr>
        <p:spPr>
          <a:xfrm>
            <a:off x="4706873" y="5143880"/>
            <a:ext cx="3175" cy="0"/>
          </a:xfrm>
          <a:custGeom>
            <a:avLst/>
            <a:gdLst/>
            <a:ahLst/>
            <a:cxnLst/>
            <a:rect l="l" t="t" r="r" b="b"/>
            <a:pathLst>
              <a:path w="3175">
                <a:moveTo>
                  <a:pt x="0" y="0"/>
                </a:moveTo>
                <a:lnTo>
                  <a:pt x="3048" y="0"/>
                </a:lnTo>
              </a:path>
            </a:pathLst>
          </a:custGeom>
          <a:ln w="31241">
            <a:solidFill>
              <a:srgbClr val="3F3F3F"/>
            </a:solidFill>
          </a:ln>
        </p:spPr>
        <p:txBody>
          <a:bodyPr wrap="square" lIns="0" tIns="0" rIns="0" bIns="0" rtlCol="0"/>
          <a:lstStyle/>
          <a:p>
            <a:endParaRPr/>
          </a:p>
        </p:txBody>
      </p:sp>
      <p:sp>
        <p:nvSpPr>
          <p:cNvPr id="222" name="object 222"/>
          <p:cNvSpPr/>
          <p:nvPr/>
        </p:nvSpPr>
        <p:spPr>
          <a:xfrm>
            <a:off x="4871465" y="5143880"/>
            <a:ext cx="3175" cy="0"/>
          </a:xfrm>
          <a:custGeom>
            <a:avLst/>
            <a:gdLst/>
            <a:ahLst/>
            <a:cxnLst/>
            <a:rect l="l" t="t" r="r" b="b"/>
            <a:pathLst>
              <a:path w="3175">
                <a:moveTo>
                  <a:pt x="0" y="0"/>
                </a:moveTo>
                <a:lnTo>
                  <a:pt x="3048" y="0"/>
                </a:lnTo>
              </a:path>
            </a:pathLst>
          </a:custGeom>
          <a:ln w="31241">
            <a:solidFill>
              <a:srgbClr val="3F3F3F"/>
            </a:solidFill>
          </a:ln>
        </p:spPr>
        <p:txBody>
          <a:bodyPr wrap="square" lIns="0" tIns="0" rIns="0" bIns="0" rtlCol="0"/>
          <a:lstStyle/>
          <a:p>
            <a:endParaRPr/>
          </a:p>
        </p:txBody>
      </p:sp>
      <p:sp>
        <p:nvSpPr>
          <p:cNvPr id="223" name="object 223"/>
          <p:cNvSpPr/>
          <p:nvPr/>
        </p:nvSpPr>
        <p:spPr>
          <a:xfrm>
            <a:off x="5038344" y="5143880"/>
            <a:ext cx="2540" cy="0"/>
          </a:xfrm>
          <a:custGeom>
            <a:avLst/>
            <a:gdLst/>
            <a:ahLst/>
            <a:cxnLst/>
            <a:rect l="l" t="t" r="r" b="b"/>
            <a:pathLst>
              <a:path w="2539">
                <a:moveTo>
                  <a:pt x="0" y="0"/>
                </a:moveTo>
                <a:lnTo>
                  <a:pt x="2285" y="0"/>
                </a:lnTo>
              </a:path>
            </a:pathLst>
          </a:custGeom>
          <a:ln w="31241">
            <a:solidFill>
              <a:srgbClr val="3F3F3F"/>
            </a:solidFill>
          </a:ln>
        </p:spPr>
        <p:txBody>
          <a:bodyPr wrap="square" lIns="0" tIns="0" rIns="0" bIns="0" rtlCol="0"/>
          <a:lstStyle/>
          <a:p>
            <a:endParaRPr/>
          </a:p>
        </p:txBody>
      </p:sp>
      <p:sp>
        <p:nvSpPr>
          <p:cNvPr id="224" name="object 224"/>
          <p:cNvSpPr/>
          <p:nvPr/>
        </p:nvSpPr>
        <p:spPr>
          <a:xfrm>
            <a:off x="5202935" y="5143880"/>
            <a:ext cx="3175" cy="0"/>
          </a:xfrm>
          <a:custGeom>
            <a:avLst/>
            <a:gdLst/>
            <a:ahLst/>
            <a:cxnLst/>
            <a:rect l="l" t="t" r="r" b="b"/>
            <a:pathLst>
              <a:path w="3175">
                <a:moveTo>
                  <a:pt x="0" y="0"/>
                </a:moveTo>
                <a:lnTo>
                  <a:pt x="3047" y="0"/>
                </a:lnTo>
              </a:path>
            </a:pathLst>
          </a:custGeom>
          <a:ln w="31241">
            <a:solidFill>
              <a:srgbClr val="3F3F3F"/>
            </a:solidFill>
          </a:ln>
        </p:spPr>
        <p:txBody>
          <a:bodyPr wrap="square" lIns="0" tIns="0" rIns="0" bIns="0" rtlCol="0"/>
          <a:lstStyle/>
          <a:p>
            <a:endParaRPr/>
          </a:p>
        </p:txBody>
      </p:sp>
      <p:sp>
        <p:nvSpPr>
          <p:cNvPr id="225" name="object 225"/>
          <p:cNvSpPr txBox="1"/>
          <p:nvPr/>
        </p:nvSpPr>
        <p:spPr>
          <a:xfrm>
            <a:off x="1284986" y="2169487"/>
            <a:ext cx="5226685" cy="1865630"/>
          </a:xfrm>
          <a:prstGeom prst="rect">
            <a:avLst/>
          </a:prstGeom>
        </p:spPr>
        <p:txBody>
          <a:bodyPr vert="horz" wrap="square" lIns="0" tIns="0" rIns="0" bIns="0" rtlCol="0">
            <a:spAutoFit/>
          </a:bodyPr>
          <a:lstStyle/>
          <a:p>
            <a:pPr marL="12700" marR="5715">
              <a:lnSpc>
                <a:spcPct val="142400"/>
              </a:lnSpc>
            </a:pPr>
            <a:r>
              <a:rPr sz="950" spc="-10" dirty="0">
                <a:latin typeface="Arial"/>
                <a:cs typeface="Arial"/>
              </a:rPr>
              <a:t>In the Americas, demand crept up by 1.5%, primarily due to final delivery of four reactors for </a:t>
            </a:r>
            <a:r>
              <a:rPr sz="950" spc="-5" dirty="0">
                <a:latin typeface="Arial"/>
                <a:cs typeface="Arial"/>
              </a:rPr>
              <a:t>a </a:t>
            </a:r>
            <a:r>
              <a:rPr sz="950" spc="-10" dirty="0">
                <a:latin typeface="Arial"/>
                <a:cs typeface="Arial"/>
              </a:rPr>
              <a:t>new  60k bpd hydrocracking </a:t>
            </a:r>
            <a:r>
              <a:rPr sz="950" spc="-5" dirty="0">
                <a:latin typeface="Arial"/>
                <a:cs typeface="Arial"/>
              </a:rPr>
              <a:t>unit </a:t>
            </a:r>
            <a:r>
              <a:rPr sz="950" spc="-10" dirty="0">
                <a:latin typeface="Arial"/>
                <a:cs typeface="Arial"/>
              </a:rPr>
              <a:t>at Valero’s St. Charles Refinery (due for commissioning in 2013), and  Petrobras’ order for multiple reactors from Larsen and Toubro for </a:t>
            </a:r>
            <a:r>
              <a:rPr sz="950" spc="-5" dirty="0">
                <a:latin typeface="Arial"/>
                <a:cs typeface="Arial"/>
              </a:rPr>
              <a:t>its </a:t>
            </a:r>
            <a:r>
              <a:rPr sz="950" spc="-10" dirty="0">
                <a:latin typeface="Arial"/>
                <a:cs typeface="Arial"/>
              </a:rPr>
              <a:t>planned Premium </a:t>
            </a:r>
            <a:r>
              <a:rPr sz="950" spc="-5" dirty="0">
                <a:latin typeface="Arial"/>
                <a:cs typeface="Arial"/>
              </a:rPr>
              <a:t>I</a:t>
            </a:r>
            <a:r>
              <a:rPr sz="950" spc="185" dirty="0">
                <a:latin typeface="Arial"/>
                <a:cs typeface="Arial"/>
              </a:rPr>
              <a:t> </a:t>
            </a:r>
            <a:r>
              <a:rPr sz="950" spc="-10" dirty="0">
                <a:latin typeface="Arial"/>
                <a:cs typeface="Arial"/>
              </a:rPr>
              <a:t>refinery.</a:t>
            </a:r>
            <a:endParaRPr sz="950">
              <a:latin typeface="Arial"/>
              <a:cs typeface="Arial"/>
            </a:endParaRPr>
          </a:p>
          <a:p>
            <a:pPr>
              <a:lnSpc>
                <a:spcPct val="100000"/>
              </a:lnSpc>
            </a:pPr>
            <a:endParaRPr sz="1000">
              <a:latin typeface="Times New Roman"/>
              <a:cs typeface="Times New Roman"/>
            </a:endParaRPr>
          </a:p>
          <a:p>
            <a:pPr>
              <a:lnSpc>
                <a:spcPct val="100000"/>
              </a:lnSpc>
              <a:spcBef>
                <a:spcPts val="40"/>
              </a:spcBef>
            </a:pPr>
            <a:endParaRPr sz="1300">
              <a:latin typeface="Times New Roman"/>
              <a:cs typeface="Times New Roman"/>
            </a:endParaRPr>
          </a:p>
          <a:p>
            <a:pPr marL="1260475">
              <a:lnSpc>
                <a:spcPct val="100000"/>
              </a:lnSpc>
            </a:pPr>
            <a:r>
              <a:rPr sz="950" b="1" spc="-5" dirty="0">
                <a:latin typeface="Arial"/>
                <a:cs typeface="Arial"/>
              </a:rPr>
              <a:t>Figure </a:t>
            </a:r>
            <a:r>
              <a:rPr sz="950" b="1" spc="-10" dirty="0">
                <a:latin typeface="Arial"/>
                <a:cs typeface="Arial"/>
              </a:rPr>
              <a:t>19: Demand for Hydrocracking</a:t>
            </a:r>
            <a:r>
              <a:rPr sz="950" b="1" spc="20" dirty="0">
                <a:latin typeface="Arial"/>
                <a:cs typeface="Arial"/>
              </a:rPr>
              <a:t> </a:t>
            </a:r>
            <a:r>
              <a:rPr sz="950" b="1" spc="-15" dirty="0">
                <a:latin typeface="Arial"/>
                <a:cs typeface="Arial"/>
              </a:rPr>
              <a:t>Reactors</a:t>
            </a:r>
            <a:endParaRPr sz="950">
              <a:latin typeface="Arial"/>
              <a:cs typeface="Arial"/>
            </a:endParaRPr>
          </a:p>
          <a:p>
            <a:pPr>
              <a:lnSpc>
                <a:spcPct val="100000"/>
              </a:lnSpc>
              <a:spcBef>
                <a:spcPts val="50"/>
              </a:spcBef>
            </a:pPr>
            <a:endParaRPr sz="950">
              <a:latin typeface="Times New Roman"/>
              <a:cs typeface="Times New Roman"/>
            </a:endParaRPr>
          </a:p>
          <a:p>
            <a:pPr marL="1151890">
              <a:lnSpc>
                <a:spcPct val="100000"/>
              </a:lnSpc>
            </a:pPr>
            <a:r>
              <a:rPr sz="800" b="1" spc="-5" dirty="0">
                <a:solidFill>
                  <a:srgbClr val="3F3F3F"/>
                </a:solidFill>
                <a:latin typeface="Arial"/>
                <a:cs typeface="Arial"/>
              </a:rPr>
              <a:t>500</a:t>
            </a:r>
            <a:endParaRPr sz="800">
              <a:latin typeface="Arial"/>
              <a:cs typeface="Arial"/>
            </a:endParaRPr>
          </a:p>
          <a:p>
            <a:pPr marL="1151890">
              <a:lnSpc>
                <a:spcPct val="100000"/>
              </a:lnSpc>
              <a:spcBef>
                <a:spcPts val="335"/>
              </a:spcBef>
            </a:pPr>
            <a:r>
              <a:rPr sz="800" b="1" spc="-5" dirty="0">
                <a:solidFill>
                  <a:srgbClr val="3F3F3F"/>
                </a:solidFill>
                <a:latin typeface="Arial"/>
                <a:cs typeface="Arial"/>
              </a:rPr>
              <a:t>450</a:t>
            </a:r>
            <a:endParaRPr sz="800">
              <a:latin typeface="Arial"/>
              <a:cs typeface="Arial"/>
            </a:endParaRPr>
          </a:p>
          <a:p>
            <a:pPr marL="1151890">
              <a:lnSpc>
                <a:spcPct val="100000"/>
              </a:lnSpc>
              <a:spcBef>
                <a:spcPts val="330"/>
              </a:spcBef>
            </a:pPr>
            <a:r>
              <a:rPr sz="800" b="1" spc="-5" dirty="0">
                <a:solidFill>
                  <a:srgbClr val="3F3F3F"/>
                </a:solidFill>
                <a:latin typeface="Arial"/>
                <a:cs typeface="Arial"/>
              </a:rPr>
              <a:t>400</a:t>
            </a:r>
            <a:endParaRPr sz="800">
              <a:latin typeface="Arial"/>
              <a:cs typeface="Arial"/>
            </a:endParaRPr>
          </a:p>
          <a:p>
            <a:pPr marL="1151890">
              <a:lnSpc>
                <a:spcPct val="100000"/>
              </a:lnSpc>
              <a:spcBef>
                <a:spcPts val="330"/>
              </a:spcBef>
            </a:pPr>
            <a:r>
              <a:rPr sz="800" b="1" spc="-5" dirty="0">
                <a:solidFill>
                  <a:srgbClr val="3F3F3F"/>
                </a:solidFill>
                <a:latin typeface="Arial"/>
                <a:cs typeface="Arial"/>
              </a:rPr>
              <a:t>350</a:t>
            </a:r>
            <a:endParaRPr sz="800">
              <a:latin typeface="Arial"/>
              <a:cs typeface="Arial"/>
            </a:endParaRPr>
          </a:p>
        </p:txBody>
      </p:sp>
      <p:sp>
        <p:nvSpPr>
          <p:cNvPr id="226" name="object 226"/>
          <p:cNvSpPr txBox="1"/>
          <p:nvPr/>
        </p:nvSpPr>
        <p:spPr>
          <a:xfrm>
            <a:off x="2436898" y="4075673"/>
            <a:ext cx="2835910" cy="1228090"/>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300</a:t>
            </a:r>
            <a:endParaRPr sz="800">
              <a:latin typeface="Arial"/>
              <a:cs typeface="Arial"/>
            </a:endParaRPr>
          </a:p>
          <a:p>
            <a:pPr>
              <a:lnSpc>
                <a:spcPct val="100000"/>
              </a:lnSpc>
              <a:spcBef>
                <a:spcPts val="330"/>
              </a:spcBef>
            </a:pPr>
            <a:r>
              <a:rPr sz="800" b="1" spc="-5" dirty="0">
                <a:solidFill>
                  <a:srgbClr val="3F3F3F"/>
                </a:solidFill>
                <a:latin typeface="Arial"/>
                <a:cs typeface="Arial"/>
              </a:rPr>
              <a:t>250</a:t>
            </a:r>
            <a:endParaRPr sz="800">
              <a:latin typeface="Arial"/>
              <a:cs typeface="Arial"/>
            </a:endParaRPr>
          </a:p>
          <a:p>
            <a:pPr>
              <a:lnSpc>
                <a:spcPct val="100000"/>
              </a:lnSpc>
              <a:spcBef>
                <a:spcPts val="335"/>
              </a:spcBef>
            </a:pPr>
            <a:r>
              <a:rPr sz="800" b="1" spc="-5" dirty="0">
                <a:solidFill>
                  <a:srgbClr val="3F3F3F"/>
                </a:solidFill>
                <a:latin typeface="Arial"/>
                <a:cs typeface="Arial"/>
              </a:rPr>
              <a:t>200</a:t>
            </a:r>
            <a:endParaRPr sz="800">
              <a:latin typeface="Arial"/>
              <a:cs typeface="Arial"/>
            </a:endParaRPr>
          </a:p>
          <a:p>
            <a:pPr>
              <a:lnSpc>
                <a:spcPct val="100000"/>
              </a:lnSpc>
              <a:spcBef>
                <a:spcPts val="330"/>
              </a:spcBef>
            </a:pPr>
            <a:r>
              <a:rPr sz="800" b="1" spc="-5" dirty="0">
                <a:solidFill>
                  <a:srgbClr val="3F3F3F"/>
                </a:solidFill>
                <a:latin typeface="Arial"/>
                <a:cs typeface="Arial"/>
              </a:rPr>
              <a:t>150</a:t>
            </a:r>
            <a:endParaRPr sz="800">
              <a:latin typeface="Arial"/>
              <a:cs typeface="Arial"/>
            </a:endParaRPr>
          </a:p>
          <a:p>
            <a:pPr>
              <a:lnSpc>
                <a:spcPct val="100000"/>
              </a:lnSpc>
              <a:spcBef>
                <a:spcPts val="330"/>
              </a:spcBef>
            </a:pPr>
            <a:r>
              <a:rPr sz="800" b="1" spc="-5" dirty="0">
                <a:solidFill>
                  <a:srgbClr val="3F3F3F"/>
                </a:solidFill>
                <a:latin typeface="Arial"/>
                <a:cs typeface="Arial"/>
              </a:rPr>
              <a:t>100</a:t>
            </a:r>
            <a:endParaRPr sz="800">
              <a:latin typeface="Arial"/>
              <a:cs typeface="Arial"/>
            </a:endParaRPr>
          </a:p>
          <a:p>
            <a:pPr marR="2602230" algn="ctr">
              <a:lnSpc>
                <a:spcPct val="100000"/>
              </a:lnSpc>
              <a:spcBef>
                <a:spcPts val="330"/>
              </a:spcBef>
            </a:pPr>
            <a:r>
              <a:rPr sz="800" b="1" spc="-10" dirty="0">
                <a:solidFill>
                  <a:srgbClr val="3F3F3F"/>
                </a:solidFill>
                <a:latin typeface="Arial"/>
                <a:cs typeface="Arial"/>
              </a:rPr>
              <a:t>50</a:t>
            </a:r>
            <a:endParaRPr sz="800">
              <a:latin typeface="Arial"/>
              <a:cs typeface="Arial"/>
            </a:endParaRPr>
          </a:p>
          <a:p>
            <a:pPr marL="135255">
              <a:lnSpc>
                <a:spcPts val="955"/>
              </a:lnSpc>
              <a:spcBef>
                <a:spcPts val="330"/>
              </a:spcBef>
            </a:pPr>
            <a:r>
              <a:rPr sz="800" b="1" dirty="0">
                <a:solidFill>
                  <a:srgbClr val="3F3F3F"/>
                </a:solidFill>
                <a:latin typeface="Arial"/>
                <a:cs typeface="Arial"/>
              </a:rPr>
              <a:t>-</a:t>
            </a:r>
            <a:endParaRPr sz="800">
              <a:latin typeface="Arial"/>
              <a:cs typeface="Arial"/>
            </a:endParaRPr>
          </a:p>
          <a:p>
            <a:pPr marL="146050">
              <a:lnSpc>
                <a:spcPts val="955"/>
              </a:lnSpc>
            </a:pPr>
            <a:r>
              <a:rPr sz="800" b="1" spc="-5" dirty="0">
                <a:solidFill>
                  <a:srgbClr val="3F3F3F"/>
                </a:solidFill>
                <a:latin typeface="Arial"/>
                <a:cs typeface="Arial"/>
              </a:rPr>
              <a:t>05 </a:t>
            </a:r>
            <a:r>
              <a:rPr sz="800" b="1" spc="-60" dirty="0">
                <a:solidFill>
                  <a:srgbClr val="3F3F3F"/>
                </a:solidFill>
                <a:latin typeface="Arial"/>
                <a:cs typeface="Arial"/>
              </a:rPr>
              <a:t>Q106  </a:t>
            </a:r>
            <a:r>
              <a:rPr sz="800" b="1" spc="-5" dirty="0">
                <a:solidFill>
                  <a:srgbClr val="3F3F3F"/>
                </a:solidFill>
                <a:latin typeface="Arial"/>
                <a:cs typeface="Arial"/>
              </a:rPr>
              <a:t>07  08  09  10  11  12  13  14  15  16  17  18  19 </a:t>
            </a:r>
            <a:r>
              <a:rPr sz="800" b="1" spc="-10" dirty="0">
                <a:solidFill>
                  <a:srgbClr val="3F3F3F"/>
                </a:solidFill>
                <a:latin typeface="Arial"/>
                <a:cs typeface="Arial"/>
              </a:rPr>
              <a:t>20</a:t>
            </a:r>
            <a:endParaRPr sz="800">
              <a:latin typeface="Arial"/>
              <a:cs typeface="Arial"/>
            </a:endParaRPr>
          </a:p>
        </p:txBody>
      </p:sp>
      <p:sp>
        <p:nvSpPr>
          <p:cNvPr id="227" name="object 227"/>
          <p:cNvSpPr txBox="1"/>
          <p:nvPr/>
        </p:nvSpPr>
        <p:spPr>
          <a:xfrm>
            <a:off x="1936242" y="4132816"/>
            <a:ext cx="297815" cy="329565"/>
          </a:xfrm>
          <a:prstGeom prst="rect">
            <a:avLst/>
          </a:prstGeom>
        </p:spPr>
        <p:txBody>
          <a:bodyPr vert="horz" wrap="square" lIns="0" tIns="3175" rIns="0" bIns="0" rtlCol="0">
            <a:spAutoFit/>
          </a:bodyPr>
          <a:lstStyle/>
          <a:p>
            <a:pPr marL="1905" marR="5080" indent="-2540">
              <a:lnSpc>
                <a:spcPts val="640"/>
              </a:lnSpc>
              <a:spcBef>
                <a:spcPts val="25"/>
              </a:spcBef>
            </a:pPr>
            <a:r>
              <a:rPr sz="550" b="1" spc="5" dirty="0">
                <a:solidFill>
                  <a:srgbClr val="3F3F3F"/>
                </a:solidFill>
                <a:latin typeface="Arial"/>
                <a:cs typeface="Arial"/>
              </a:rPr>
              <a:t>Sales </a:t>
            </a:r>
            <a:r>
              <a:rPr sz="550" b="1" dirty="0">
                <a:solidFill>
                  <a:srgbClr val="3F3F3F"/>
                </a:solidFill>
                <a:latin typeface="Arial"/>
                <a:cs typeface="Arial"/>
              </a:rPr>
              <a:t>in  </a:t>
            </a:r>
            <a:r>
              <a:rPr sz="550" b="1" spc="5" dirty="0">
                <a:solidFill>
                  <a:srgbClr val="3F3F3F"/>
                </a:solidFill>
                <a:latin typeface="Arial"/>
                <a:cs typeface="Arial"/>
              </a:rPr>
              <a:t>Nomi</a:t>
            </a:r>
            <a:r>
              <a:rPr sz="550" b="1" spc="-5" dirty="0">
                <a:solidFill>
                  <a:srgbClr val="3F3F3F"/>
                </a:solidFill>
                <a:latin typeface="Arial"/>
                <a:cs typeface="Arial"/>
              </a:rPr>
              <a:t>n</a:t>
            </a:r>
            <a:r>
              <a:rPr sz="550" b="1" spc="5" dirty="0">
                <a:solidFill>
                  <a:srgbClr val="3F3F3F"/>
                </a:solidFill>
                <a:latin typeface="Arial"/>
                <a:cs typeface="Arial"/>
              </a:rPr>
              <a:t>al</a:t>
            </a:r>
            <a:endParaRPr sz="550">
              <a:latin typeface="Arial"/>
              <a:cs typeface="Arial"/>
            </a:endParaRPr>
          </a:p>
          <a:p>
            <a:pPr marL="635" marR="21590" indent="12065">
              <a:lnSpc>
                <a:spcPts val="640"/>
              </a:lnSpc>
              <a:spcBef>
                <a:spcPts val="15"/>
              </a:spcBef>
            </a:pPr>
            <a:r>
              <a:rPr sz="550" b="1" dirty="0">
                <a:solidFill>
                  <a:srgbClr val="3F3F3F"/>
                </a:solidFill>
                <a:latin typeface="Arial"/>
                <a:cs typeface="Arial"/>
              </a:rPr>
              <a:t>Dollars  </a:t>
            </a:r>
            <a:r>
              <a:rPr sz="550" b="1" spc="5" dirty="0">
                <a:solidFill>
                  <a:srgbClr val="3F3F3F"/>
                </a:solidFill>
                <a:latin typeface="Arial"/>
                <a:cs typeface="Arial"/>
              </a:rPr>
              <a:t>($M</a:t>
            </a:r>
            <a:r>
              <a:rPr sz="550" b="1" spc="-90" dirty="0">
                <a:solidFill>
                  <a:srgbClr val="3F3F3F"/>
                </a:solidFill>
                <a:latin typeface="Arial"/>
                <a:cs typeface="Arial"/>
              </a:rPr>
              <a:t> </a:t>
            </a:r>
            <a:r>
              <a:rPr sz="550" b="1" spc="5" dirty="0">
                <a:solidFill>
                  <a:srgbClr val="3F3F3F"/>
                </a:solidFill>
                <a:latin typeface="Arial"/>
                <a:cs typeface="Arial"/>
              </a:rPr>
              <a:t>US)</a:t>
            </a:r>
            <a:endParaRPr sz="550">
              <a:latin typeface="Arial"/>
              <a:cs typeface="Arial"/>
            </a:endParaRPr>
          </a:p>
        </p:txBody>
      </p:sp>
      <p:sp>
        <p:nvSpPr>
          <p:cNvPr id="228" name="object 228"/>
          <p:cNvSpPr/>
          <p:nvPr/>
        </p:nvSpPr>
        <p:spPr>
          <a:xfrm>
            <a:off x="5426964" y="4126229"/>
            <a:ext cx="441325" cy="441959"/>
          </a:xfrm>
          <a:custGeom>
            <a:avLst/>
            <a:gdLst/>
            <a:ahLst/>
            <a:cxnLst/>
            <a:rect l="l" t="t" r="r" b="b"/>
            <a:pathLst>
              <a:path w="441325" h="441960">
                <a:moveTo>
                  <a:pt x="0" y="441960"/>
                </a:moveTo>
                <a:lnTo>
                  <a:pt x="441198" y="441960"/>
                </a:lnTo>
                <a:lnTo>
                  <a:pt x="441198" y="0"/>
                </a:lnTo>
                <a:lnTo>
                  <a:pt x="0" y="0"/>
                </a:lnTo>
                <a:lnTo>
                  <a:pt x="0" y="441960"/>
                </a:lnTo>
                <a:close/>
              </a:path>
            </a:pathLst>
          </a:custGeom>
          <a:solidFill>
            <a:srgbClr val="FFFFFF"/>
          </a:solidFill>
        </p:spPr>
        <p:txBody>
          <a:bodyPr wrap="square" lIns="0" tIns="0" rIns="0" bIns="0" rtlCol="0"/>
          <a:lstStyle/>
          <a:p>
            <a:endParaRPr/>
          </a:p>
        </p:txBody>
      </p:sp>
      <p:sp>
        <p:nvSpPr>
          <p:cNvPr id="229" name="object 229"/>
          <p:cNvSpPr/>
          <p:nvPr/>
        </p:nvSpPr>
        <p:spPr>
          <a:xfrm>
            <a:off x="5425440" y="4124705"/>
            <a:ext cx="444500" cy="445134"/>
          </a:xfrm>
          <a:custGeom>
            <a:avLst/>
            <a:gdLst/>
            <a:ahLst/>
            <a:cxnLst/>
            <a:rect l="l" t="t" r="r" b="b"/>
            <a:pathLst>
              <a:path w="444500" h="445135">
                <a:moveTo>
                  <a:pt x="442722" y="0"/>
                </a:moveTo>
                <a:lnTo>
                  <a:pt x="1524" y="0"/>
                </a:lnTo>
                <a:lnTo>
                  <a:pt x="0" y="1524"/>
                </a:lnTo>
                <a:lnTo>
                  <a:pt x="0" y="443484"/>
                </a:lnTo>
                <a:lnTo>
                  <a:pt x="1524" y="445008"/>
                </a:lnTo>
                <a:lnTo>
                  <a:pt x="442722" y="445008"/>
                </a:lnTo>
                <a:lnTo>
                  <a:pt x="444245" y="443484"/>
                </a:lnTo>
                <a:lnTo>
                  <a:pt x="3048" y="443484"/>
                </a:lnTo>
                <a:lnTo>
                  <a:pt x="1524" y="442722"/>
                </a:lnTo>
                <a:lnTo>
                  <a:pt x="3048" y="442722"/>
                </a:lnTo>
                <a:lnTo>
                  <a:pt x="3048" y="3048"/>
                </a:lnTo>
                <a:lnTo>
                  <a:pt x="1524" y="3048"/>
                </a:lnTo>
                <a:lnTo>
                  <a:pt x="3048" y="1524"/>
                </a:lnTo>
                <a:lnTo>
                  <a:pt x="444245" y="1524"/>
                </a:lnTo>
                <a:lnTo>
                  <a:pt x="442722" y="0"/>
                </a:lnTo>
                <a:close/>
              </a:path>
              <a:path w="444500" h="445135">
                <a:moveTo>
                  <a:pt x="3048" y="442722"/>
                </a:moveTo>
                <a:lnTo>
                  <a:pt x="1524" y="442722"/>
                </a:lnTo>
                <a:lnTo>
                  <a:pt x="3048" y="443484"/>
                </a:lnTo>
                <a:lnTo>
                  <a:pt x="3048" y="442722"/>
                </a:lnTo>
                <a:close/>
              </a:path>
              <a:path w="444500" h="445135">
                <a:moveTo>
                  <a:pt x="441198" y="442722"/>
                </a:moveTo>
                <a:lnTo>
                  <a:pt x="3048" y="442722"/>
                </a:lnTo>
                <a:lnTo>
                  <a:pt x="3048" y="443484"/>
                </a:lnTo>
                <a:lnTo>
                  <a:pt x="441198" y="443484"/>
                </a:lnTo>
                <a:lnTo>
                  <a:pt x="441198" y="442722"/>
                </a:lnTo>
                <a:close/>
              </a:path>
              <a:path w="444500" h="445135">
                <a:moveTo>
                  <a:pt x="441198" y="1524"/>
                </a:moveTo>
                <a:lnTo>
                  <a:pt x="441198" y="443484"/>
                </a:lnTo>
                <a:lnTo>
                  <a:pt x="442722" y="442722"/>
                </a:lnTo>
                <a:lnTo>
                  <a:pt x="444245" y="442722"/>
                </a:lnTo>
                <a:lnTo>
                  <a:pt x="444245" y="3048"/>
                </a:lnTo>
                <a:lnTo>
                  <a:pt x="442722" y="3048"/>
                </a:lnTo>
                <a:lnTo>
                  <a:pt x="441198" y="1524"/>
                </a:lnTo>
                <a:close/>
              </a:path>
              <a:path w="444500" h="445135">
                <a:moveTo>
                  <a:pt x="444245" y="442722"/>
                </a:moveTo>
                <a:lnTo>
                  <a:pt x="442722" y="442722"/>
                </a:lnTo>
                <a:lnTo>
                  <a:pt x="441198" y="443484"/>
                </a:lnTo>
                <a:lnTo>
                  <a:pt x="444245" y="443484"/>
                </a:lnTo>
                <a:lnTo>
                  <a:pt x="444245" y="442722"/>
                </a:lnTo>
                <a:close/>
              </a:path>
              <a:path w="444500" h="445135">
                <a:moveTo>
                  <a:pt x="3048" y="1524"/>
                </a:moveTo>
                <a:lnTo>
                  <a:pt x="1524" y="3048"/>
                </a:lnTo>
                <a:lnTo>
                  <a:pt x="3048" y="3048"/>
                </a:lnTo>
                <a:lnTo>
                  <a:pt x="3048" y="1524"/>
                </a:lnTo>
                <a:close/>
              </a:path>
              <a:path w="444500" h="445135">
                <a:moveTo>
                  <a:pt x="441198" y="1524"/>
                </a:moveTo>
                <a:lnTo>
                  <a:pt x="3048" y="1524"/>
                </a:lnTo>
                <a:lnTo>
                  <a:pt x="3048" y="3048"/>
                </a:lnTo>
                <a:lnTo>
                  <a:pt x="441198" y="3048"/>
                </a:lnTo>
                <a:lnTo>
                  <a:pt x="441198" y="1524"/>
                </a:lnTo>
                <a:close/>
              </a:path>
              <a:path w="444500" h="445135">
                <a:moveTo>
                  <a:pt x="444245" y="1524"/>
                </a:moveTo>
                <a:lnTo>
                  <a:pt x="441198" y="1524"/>
                </a:lnTo>
                <a:lnTo>
                  <a:pt x="442722" y="3048"/>
                </a:lnTo>
                <a:lnTo>
                  <a:pt x="444245" y="3048"/>
                </a:lnTo>
                <a:lnTo>
                  <a:pt x="444245" y="1524"/>
                </a:lnTo>
                <a:close/>
              </a:path>
            </a:pathLst>
          </a:custGeom>
          <a:solidFill>
            <a:srgbClr val="000000"/>
          </a:solidFill>
        </p:spPr>
        <p:txBody>
          <a:bodyPr wrap="square" lIns="0" tIns="0" rIns="0" bIns="0" rtlCol="0"/>
          <a:lstStyle/>
          <a:p>
            <a:endParaRPr/>
          </a:p>
        </p:txBody>
      </p:sp>
      <p:sp>
        <p:nvSpPr>
          <p:cNvPr id="230" name="object 230"/>
          <p:cNvSpPr/>
          <p:nvPr/>
        </p:nvSpPr>
        <p:spPr>
          <a:xfrm>
            <a:off x="5471159" y="4199763"/>
            <a:ext cx="36195" cy="0"/>
          </a:xfrm>
          <a:custGeom>
            <a:avLst/>
            <a:gdLst/>
            <a:ahLst/>
            <a:cxnLst/>
            <a:rect l="l" t="t" r="r" b="b"/>
            <a:pathLst>
              <a:path w="36195">
                <a:moveTo>
                  <a:pt x="0" y="0"/>
                </a:moveTo>
                <a:lnTo>
                  <a:pt x="35813" y="0"/>
                </a:lnTo>
              </a:path>
            </a:pathLst>
          </a:custGeom>
          <a:ln w="35813">
            <a:solidFill>
              <a:srgbClr val="00AFEF"/>
            </a:solidFill>
          </a:ln>
        </p:spPr>
        <p:txBody>
          <a:bodyPr wrap="square" lIns="0" tIns="0" rIns="0" bIns="0" rtlCol="0"/>
          <a:lstStyle/>
          <a:p>
            <a:endParaRPr/>
          </a:p>
        </p:txBody>
      </p:sp>
      <p:sp>
        <p:nvSpPr>
          <p:cNvPr id="231" name="object 231"/>
          <p:cNvSpPr/>
          <p:nvPr/>
        </p:nvSpPr>
        <p:spPr>
          <a:xfrm>
            <a:off x="5471159" y="4347590"/>
            <a:ext cx="36195" cy="0"/>
          </a:xfrm>
          <a:custGeom>
            <a:avLst/>
            <a:gdLst/>
            <a:ahLst/>
            <a:cxnLst/>
            <a:rect l="l" t="t" r="r" b="b"/>
            <a:pathLst>
              <a:path w="36195">
                <a:moveTo>
                  <a:pt x="0" y="0"/>
                </a:moveTo>
                <a:lnTo>
                  <a:pt x="35813" y="0"/>
                </a:lnTo>
              </a:path>
            </a:pathLst>
          </a:custGeom>
          <a:ln w="35813">
            <a:solidFill>
              <a:srgbClr val="000065"/>
            </a:solidFill>
          </a:ln>
        </p:spPr>
        <p:txBody>
          <a:bodyPr wrap="square" lIns="0" tIns="0" rIns="0" bIns="0" rtlCol="0"/>
          <a:lstStyle/>
          <a:p>
            <a:endParaRPr/>
          </a:p>
        </p:txBody>
      </p:sp>
      <p:sp>
        <p:nvSpPr>
          <p:cNvPr id="232" name="object 232"/>
          <p:cNvSpPr/>
          <p:nvPr/>
        </p:nvSpPr>
        <p:spPr>
          <a:xfrm>
            <a:off x="5471159" y="4494657"/>
            <a:ext cx="36195" cy="0"/>
          </a:xfrm>
          <a:custGeom>
            <a:avLst/>
            <a:gdLst/>
            <a:ahLst/>
            <a:cxnLst/>
            <a:rect l="l" t="t" r="r" b="b"/>
            <a:pathLst>
              <a:path w="36195">
                <a:moveTo>
                  <a:pt x="0" y="0"/>
                </a:moveTo>
                <a:lnTo>
                  <a:pt x="35813" y="0"/>
                </a:lnTo>
              </a:path>
            </a:pathLst>
          </a:custGeom>
          <a:ln w="35813">
            <a:solidFill>
              <a:srgbClr val="326598"/>
            </a:solidFill>
          </a:ln>
        </p:spPr>
        <p:txBody>
          <a:bodyPr wrap="square" lIns="0" tIns="0" rIns="0" bIns="0" rtlCol="0"/>
          <a:lstStyle/>
          <a:p>
            <a:endParaRPr/>
          </a:p>
        </p:txBody>
      </p:sp>
      <p:sp>
        <p:nvSpPr>
          <p:cNvPr id="233" name="object 233"/>
          <p:cNvSpPr txBox="1"/>
          <p:nvPr/>
        </p:nvSpPr>
        <p:spPr>
          <a:xfrm>
            <a:off x="5426964" y="4126229"/>
            <a:ext cx="441325" cy="441959"/>
          </a:xfrm>
          <a:prstGeom prst="rect">
            <a:avLst/>
          </a:prstGeom>
        </p:spPr>
        <p:txBody>
          <a:bodyPr vert="horz" wrap="square" lIns="0" tIns="27305" rIns="0" bIns="0" rtlCol="0">
            <a:spAutoFit/>
          </a:bodyPr>
          <a:lstStyle/>
          <a:p>
            <a:pPr marL="93980">
              <a:lnSpc>
                <a:spcPct val="100000"/>
              </a:lnSpc>
              <a:spcBef>
                <a:spcPts val="215"/>
              </a:spcBef>
            </a:pPr>
            <a:r>
              <a:rPr sz="550" dirty="0">
                <a:solidFill>
                  <a:srgbClr val="3F3F3F"/>
                </a:solidFill>
                <a:latin typeface="Arial"/>
                <a:cs typeface="Arial"/>
              </a:rPr>
              <a:t>Asia</a:t>
            </a:r>
            <a:endParaRPr sz="550">
              <a:latin typeface="Arial"/>
              <a:cs typeface="Arial"/>
            </a:endParaRPr>
          </a:p>
          <a:p>
            <a:pPr marL="93980">
              <a:lnSpc>
                <a:spcPct val="100000"/>
              </a:lnSpc>
              <a:spcBef>
                <a:spcPts val="495"/>
              </a:spcBef>
            </a:pPr>
            <a:r>
              <a:rPr sz="550" spc="5" dirty="0">
                <a:solidFill>
                  <a:srgbClr val="3F3F3F"/>
                </a:solidFill>
                <a:latin typeface="Arial"/>
                <a:cs typeface="Arial"/>
              </a:rPr>
              <a:t>EMEA</a:t>
            </a:r>
            <a:endParaRPr sz="550">
              <a:latin typeface="Arial"/>
              <a:cs typeface="Arial"/>
            </a:endParaRPr>
          </a:p>
          <a:p>
            <a:pPr marL="93980">
              <a:lnSpc>
                <a:spcPct val="100000"/>
              </a:lnSpc>
              <a:spcBef>
                <a:spcPts val="495"/>
              </a:spcBef>
            </a:pPr>
            <a:r>
              <a:rPr sz="550" spc="5" dirty="0">
                <a:solidFill>
                  <a:srgbClr val="3F3F3F"/>
                </a:solidFill>
                <a:latin typeface="Arial"/>
                <a:cs typeface="Arial"/>
              </a:rPr>
              <a:t>Americas</a:t>
            </a:r>
            <a:endParaRPr sz="550">
              <a:latin typeface="Arial"/>
              <a:cs typeface="Arial"/>
            </a:endParaRPr>
          </a:p>
        </p:txBody>
      </p:sp>
      <p:sp>
        <p:nvSpPr>
          <p:cNvPr id="234" name="object 234"/>
          <p:cNvSpPr/>
          <p:nvPr/>
        </p:nvSpPr>
        <p:spPr>
          <a:xfrm>
            <a:off x="1869948" y="3348228"/>
            <a:ext cx="4024629" cy="2070735"/>
          </a:xfrm>
          <a:custGeom>
            <a:avLst/>
            <a:gdLst/>
            <a:ahLst/>
            <a:cxnLst/>
            <a:rect l="l" t="t" r="r" b="b"/>
            <a:pathLst>
              <a:path w="4024629" h="2070735">
                <a:moveTo>
                  <a:pt x="4022598" y="0"/>
                </a:moveTo>
                <a:lnTo>
                  <a:pt x="1524" y="0"/>
                </a:lnTo>
                <a:lnTo>
                  <a:pt x="0" y="761"/>
                </a:lnTo>
                <a:lnTo>
                  <a:pt x="0" y="2068829"/>
                </a:lnTo>
                <a:lnTo>
                  <a:pt x="1524" y="2070353"/>
                </a:lnTo>
                <a:lnTo>
                  <a:pt x="4022598" y="2070353"/>
                </a:lnTo>
                <a:lnTo>
                  <a:pt x="4024122" y="2068829"/>
                </a:lnTo>
                <a:lnTo>
                  <a:pt x="3048" y="2068829"/>
                </a:lnTo>
                <a:lnTo>
                  <a:pt x="1524" y="2067305"/>
                </a:lnTo>
                <a:lnTo>
                  <a:pt x="3048" y="2067305"/>
                </a:lnTo>
                <a:lnTo>
                  <a:pt x="3048" y="2285"/>
                </a:lnTo>
                <a:lnTo>
                  <a:pt x="1524" y="2285"/>
                </a:lnTo>
                <a:lnTo>
                  <a:pt x="3048" y="761"/>
                </a:lnTo>
                <a:lnTo>
                  <a:pt x="4024122" y="761"/>
                </a:lnTo>
                <a:lnTo>
                  <a:pt x="4022598" y="0"/>
                </a:lnTo>
                <a:close/>
              </a:path>
              <a:path w="4024629" h="2070735">
                <a:moveTo>
                  <a:pt x="3048" y="2067305"/>
                </a:moveTo>
                <a:lnTo>
                  <a:pt x="1524" y="2067305"/>
                </a:lnTo>
                <a:lnTo>
                  <a:pt x="3048" y="2068829"/>
                </a:lnTo>
                <a:lnTo>
                  <a:pt x="3048" y="2067305"/>
                </a:lnTo>
                <a:close/>
              </a:path>
              <a:path w="4024629" h="2070735">
                <a:moveTo>
                  <a:pt x="4021074" y="2067305"/>
                </a:moveTo>
                <a:lnTo>
                  <a:pt x="3048" y="2067305"/>
                </a:lnTo>
                <a:lnTo>
                  <a:pt x="3048" y="2068829"/>
                </a:lnTo>
                <a:lnTo>
                  <a:pt x="4021074" y="2068829"/>
                </a:lnTo>
                <a:lnTo>
                  <a:pt x="4021074" y="2067305"/>
                </a:lnTo>
                <a:close/>
              </a:path>
              <a:path w="4024629" h="2070735">
                <a:moveTo>
                  <a:pt x="4021074" y="761"/>
                </a:moveTo>
                <a:lnTo>
                  <a:pt x="4021074" y="2068829"/>
                </a:lnTo>
                <a:lnTo>
                  <a:pt x="4022598" y="2067305"/>
                </a:lnTo>
                <a:lnTo>
                  <a:pt x="4024122" y="2067305"/>
                </a:lnTo>
                <a:lnTo>
                  <a:pt x="4024122" y="2285"/>
                </a:lnTo>
                <a:lnTo>
                  <a:pt x="4022598" y="2285"/>
                </a:lnTo>
                <a:lnTo>
                  <a:pt x="4021074" y="761"/>
                </a:lnTo>
                <a:close/>
              </a:path>
              <a:path w="4024629" h="2070735">
                <a:moveTo>
                  <a:pt x="4024122" y="2067305"/>
                </a:moveTo>
                <a:lnTo>
                  <a:pt x="4022598" y="2067305"/>
                </a:lnTo>
                <a:lnTo>
                  <a:pt x="4021074" y="2068829"/>
                </a:lnTo>
                <a:lnTo>
                  <a:pt x="4024122" y="2068829"/>
                </a:lnTo>
                <a:lnTo>
                  <a:pt x="4024122" y="2067305"/>
                </a:lnTo>
                <a:close/>
              </a:path>
              <a:path w="4024629" h="2070735">
                <a:moveTo>
                  <a:pt x="3048" y="761"/>
                </a:moveTo>
                <a:lnTo>
                  <a:pt x="1524" y="2285"/>
                </a:lnTo>
                <a:lnTo>
                  <a:pt x="3048" y="2285"/>
                </a:lnTo>
                <a:lnTo>
                  <a:pt x="3048" y="761"/>
                </a:lnTo>
                <a:close/>
              </a:path>
              <a:path w="4024629" h="2070735">
                <a:moveTo>
                  <a:pt x="4021074" y="761"/>
                </a:moveTo>
                <a:lnTo>
                  <a:pt x="3048" y="761"/>
                </a:lnTo>
                <a:lnTo>
                  <a:pt x="3048" y="2285"/>
                </a:lnTo>
                <a:lnTo>
                  <a:pt x="4021074" y="2285"/>
                </a:lnTo>
                <a:lnTo>
                  <a:pt x="4021074" y="761"/>
                </a:lnTo>
                <a:close/>
              </a:path>
              <a:path w="4024629" h="2070735">
                <a:moveTo>
                  <a:pt x="4024122" y="761"/>
                </a:moveTo>
                <a:lnTo>
                  <a:pt x="4021074" y="761"/>
                </a:lnTo>
                <a:lnTo>
                  <a:pt x="4022598" y="2285"/>
                </a:lnTo>
                <a:lnTo>
                  <a:pt x="4024122" y="2285"/>
                </a:lnTo>
                <a:lnTo>
                  <a:pt x="4024122" y="761"/>
                </a:lnTo>
                <a:close/>
              </a:path>
            </a:pathLst>
          </a:custGeom>
          <a:solidFill>
            <a:srgbClr val="000000"/>
          </a:solidFill>
        </p:spPr>
        <p:txBody>
          <a:bodyPr wrap="square" lIns="0" tIns="0" rIns="0" bIns="0" rtlCol="0"/>
          <a:lstStyle/>
          <a:p>
            <a:endParaRPr/>
          </a:p>
        </p:txBody>
      </p:sp>
      <p:sp>
        <p:nvSpPr>
          <p:cNvPr id="235" name="object 235"/>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48</a:t>
            </a:fld>
            <a:endParaRPr sz="1000">
              <a:latin typeface="Calibri"/>
              <a:cs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p:nvPr/>
        </p:nvSpPr>
        <p:spPr>
          <a:xfrm>
            <a:off x="6424916" y="9322445"/>
            <a:ext cx="185420" cy="157480"/>
          </a:xfrm>
          <a:prstGeom prst="rect">
            <a:avLst/>
          </a:prstGeom>
        </p:spPr>
        <p:txBody>
          <a:bodyPr vert="horz" wrap="square" lIns="0" tIns="0" rIns="0" bIns="0" rtlCol="0">
            <a:spAutoFit/>
          </a:bodyPr>
          <a:lstStyle/>
          <a:p>
            <a:pPr marL="25400">
              <a:lnSpc>
                <a:spcPts val="1080"/>
              </a:lnSpc>
            </a:pPr>
            <a:fld id="{81D60167-4931-47E6-BA6A-407CBD079E47}" type="slidenum">
              <a:rPr sz="1000" spc="15" dirty="0">
                <a:latin typeface="Calibri"/>
                <a:cs typeface="Calibri"/>
              </a:rPr>
              <a:t>49</a:t>
            </a:fld>
            <a:endParaRPr sz="1000">
              <a:latin typeface="Calibri"/>
              <a:cs typeface="Calibri"/>
            </a:endParaRPr>
          </a:p>
        </p:txBody>
      </p:sp>
      <p:sp>
        <p:nvSpPr>
          <p:cNvPr id="2" name="object 2"/>
          <p:cNvSpPr txBox="1"/>
          <p:nvPr/>
        </p:nvSpPr>
        <p:spPr>
          <a:xfrm>
            <a:off x="1499859" y="789513"/>
            <a:ext cx="5029200" cy="1671320"/>
          </a:xfrm>
          <a:prstGeom prst="rect">
            <a:avLst/>
          </a:prstGeom>
        </p:spPr>
        <p:txBody>
          <a:bodyPr vert="horz" wrap="square" lIns="0" tIns="0" rIns="0" bIns="0" rtlCol="0">
            <a:spAutoFit/>
          </a:bodyPr>
          <a:lstStyle/>
          <a:p>
            <a:pPr marL="227965" marR="5080">
              <a:lnSpc>
                <a:spcPct val="142400"/>
              </a:lnSpc>
            </a:pPr>
            <a:r>
              <a:rPr sz="950" spc="-10" dirty="0">
                <a:latin typeface="Arial"/>
                <a:cs typeface="Arial"/>
              </a:rPr>
              <a:t>liquid </a:t>
            </a:r>
            <a:r>
              <a:rPr sz="950" spc="-5" dirty="0">
                <a:latin typeface="Arial"/>
                <a:cs typeface="Arial"/>
              </a:rPr>
              <a:t>fuels. </a:t>
            </a:r>
            <a:r>
              <a:rPr sz="950" spc="-10" dirty="0">
                <a:latin typeface="Arial"/>
                <a:cs typeface="Arial"/>
              </a:rPr>
              <a:t>Refiners Valero, Alon, Motiva, </a:t>
            </a:r>
            <a:r>
              <a:rPr sz="950" spc="-15" dirty="0">
                <a:latin typeface="Arial"/>
                <a:cs typeface="Arial"/>
              </a:rPr>
              <a:t>and </a:t>
            </a:r>
            <a:r>
              <a:rPr sz="950" spc="-10" dirty="0">
                <a:latin typeface="Arial"/>
                <a:cs typeface="Arial"/>
              </a:rPr>
              <a:t>ConocoPhillips </a:t>
            </a:r>
            <a:r>
              <a:rPr sz="950" spc="-5" dirty="0">
                <a:latin typeface="Arial"/>
                <a:cs typeface="Arial"/>
              </a:rPr>
              <a:t>collectively </a:t>
            </a:r>
            <a:r>
              <a:rPr sz="950" spc="-10" dirty="0">
                <a:latin typeface="Arial"/>
                <a:cs typeface="Arial"/>
              </a:rPr>
              <a:t>bought reactors  for 200k bpd in additional hydrocracking capacity that were delivered over 2010-2012,  saturating the US market. This has created </a:t>
            </a:r>
            <a:r>
              <a:rPr sz="950" spc="-5" dirty="0">
                <a:latin typeface="Arial"/>
                <a:cs typeface="Arial"/>
              </a:rPr>
              <a:t>a </a:t>
            </a:r>
            <a:r>
              <a:rPr sz="950" spc="-10" dirty="0">
                <a:latin typeface="Arial"/>
                <a:cs typeface="Arial"/>
              </a:rPr>
              <a:t>lull </a:t>
            </a:r>
            <a:r>
              <a:rPr sz="950" spc="-5" dirty="0">
                <a:latin typeface="Arial"/>
                <a:cs typeface="Arial"/>
              </a:rPr>
              <a:t>in </a:t>
            </a:r>
            <a:r>
              <a:rPr sz="950" spc="-10" dirty="0">
                <a:latin typeface="Arial"/>
                <a:cs typeface="Arial"/>
              </a:rPr>
              <a:t>hydrocracker investments </a:t>
            </a:r>
            <a:r>
              <a:rPr sz="950" spc="-5" dirty="0">
                <a:latin typeface="Arial"/>
                <a:cs typeface="Arial"/>
              </a:rPr>
              <a:t>in </a:t>
            </a:r>
            <a:r>
              <a:rPr sz="950" spc="-10" dirty="0">
                <a:latin typeface="Arial"/>
                <a:cs typeface="Arial"/>
              </a:rPr>
              <a:t>the US,  which, in conjunction with delays </a:t>
            </a:r>
            <a:r>
              <a:rPr sz="950" spc="-5" dirty="0">
                <a:latin typeface="Arial"/>
                <a:cs typeface="Arial"/>
              </a:rPr>
              <a:t>for </a:t>
            </a:r>
            <a:r>
              <a:rPr sz="950" spc="-10" dirty="0">
                <a:latin typeface="Arial"/>
                <a:cs typeface="Arial"/>
              </a:rPr>
              <a:t>Petrobras’ refinery expansion program, are driving the  drop in regional</a:t>
            </a:r>
            <a:r>
              <a:rPr sz="950" spc="-40" dirty="0">
                <a:latin typeface="Arial"/>
                <a:cs typeface="Arial"/>
              </a:rPr>
              <a:t> </a:t>
            </a:r>
            <a:r>
              <a:rPr sz="950" spc="-10" dirty="0">
                <a:latin typeface="Arial"/>
                <a:cs typeface="Arial"/>
              </a:rPr>
              <a:t>demand.</a:t>
            </a:r>
            <a:endParaRPr sz="950">
              <a:latin typeface="Arial"/>
              <a:cs typeface="Arial"/>
            </a:endParaRPr>
          </a:p>
          <a:p>
            <a:pPr marL="227965" marR="57785" indent="-215265">
              <a:lnSpc>
                <a:spcPct val="142600"/>
              </a:lnSpc>
              <a:spcBef>
                <a:spcPts val="55"/>
              </a:spcBef>
              <a:buFont typeface="Symbol"/>
              <a:buChar char=""/>
              <a:tabLst>
                <a:tab pos="227965" algn="l"/>
                <a:tab pos="228600" algn="l"/>
              </a:tabLst>
            </a:pPr>
            <a:r>
              <a:rPr sz="950" spc="-10" dirty="0">
                <a:latin typeface="Arial"/>
                <a:cs typeface="Arial"/>
              </a:rPr>
              <a:t>Asian Hydrocracking Reactor demand, growing at 4.5% this year, is driving global growth.  Ongoing projects include CNOOC’s Huizhou in China, CPCL’s Manali in India, and  Petronas’ Melaka </a:t>
            </a:r>
            <a:r>
              <a:rPr sz="950" spc="-5" dirty="0">
                <a:latin typeface="Arial"/>
                <a:cs typeface="Arial"/>
              </a:rPr>
              <a:t>II </a:t>
            </a:r>
            <a:r>
              <a:rPr sz="950" spc="-10" dirty="0">
                <a:latin typeface="Arial"/>
                <a:cs typeface="Arial"/>
              </a:rPr>
              <a:t>expansion in</a:t>
            </a:r>
            <a:r>
              <a:rPr sz="950" spc="5" dirty="0">
                <a:latin typeface="Arial"/>
                <a:cs typeface="Arial"/>
              </a:rPr>
              <a:t> </a:t>
            </a:r>
            <a:r>
              <a:rPr sz="950" spc="-10" dirty="0">
                <a:latin typeface="Arial"/>
                <a:cs typeface="Arial"/>
              </a:rPr>
              <a:t>Malaysia.</a:t>
            </a:r>
            <a:endParaRPr sz="950">
              <a:latin typeface="Arial"/>
              <a:cs typeface="Arial"/>
            </a:endParaRPr>
          </a:p>
        </p:txBody>
      </p:sp>
      <p:sp>
        <p:nvSpPr>
          <p:cNvPr id="3" name="object 3"/>
          <p:cNvSpPr txBox="1"/>
          <p:nvPr/>
        </p:nvSpPr>
        <p:spPr>
          <a:xfrm>
            <a:off x="1284980" y="2796276"/>
            <a:ext cx="5076190" cy="63119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Demand growth will accelerate to annual rates of 6.5% in 2014 and </a:t>
            </a:r>
            <a:r>
              <a:rPr sz="950" spc="-15" dirty="0">
                <a:latin typeface="Arial"/>
                <a:cs typeface="Arial"/>
              </a:rPr>
              <a:t>7% </a:t>
            </a:r>
            <a:r>
              <a:rPr sz="950" spc="-10" dirty="0">
                <a:latin typeface="Arial"/>
                <a:cs typeface="Arial"/>
              </a:rPr>
              <a:t>in 2015-2020, for </a:t>
            </a:r>
            <a:r>
              <a:rPr sz="950" spc="-5" dirty="0">
                <a:latin typeface="Arial"/>
                <a:cs typeface="Arial"/>
              </a:rPr>
              <a:t>a </a:t>
            </a:r>
            <a:r>
              <a:rPr sz="950" spc="-10" dirty="0">
                <a:latin typeface="Arial"/>
                <a:cs typeface="Arial"/>
              </a:rPr>
              <a:t>total  increase of 56% from 2013 Q1 to 2020 Q1. Investments by national oil companies in Asia, the  Middle </a:t>
            </a:r>
            <a:r>
              <a:rPr sz="950" spc="-5" dirty="0">
                <a:latin typeface="Arial"/>
                <a:cs typeface="Arial"/>
              </a:rPr>
              <a:t>East, </a:t>
            </a:r>
            <a:r>
              <a:rPr sz="950" spc="-10" dirty="0">
                <a:latin typeface="Arial"/>
                <a:cs typeface="Arial"/>
              </a:rPr>
              <a:t>and South America will drive the</a:t>
            </a:r>
            <a:r>
              <a:rPr sz="950" spc="30" dirty="0">
                <a:latin typeface="Arial"/>
                <a:cs typeface="Arial"/>
              </a:rPr>
              <a:t> </a:t>
            </a:r>
            <a:r>
              <a:rPr sz="950" spc="-10" dirty="0">
                <a:latin typeface="Arial"/>
                <a:cs typeface="Arial"/>
              </a:rPr>
              <a:t>growth.</a:t>
            </a:r>
            <a:endParaRPr sz="950">
              <a:latin typeface="Arial"/>
              <a:cs typeface="Arial"/>
            </a:endParaRPr>
          </a:p>
        </p:txBody>
      </p:sp>
      <p:sp>
        <p:nvSpPr>
          <p:cNvPr id="4" name="object 4"/>
          <p:cNvSpPr txBox="1"/>
          <p:nvPr/>
        </p:nvSpPr>
        <p:spPr>
          <a:xfrm>
            <a:off x="1284980" y="3762819"/>
            <a:ext cx="5257800" cy="217106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Asian demand will increase by 120% by 2012 </a:t>
            </a:r>
            <a:r>
              <a:rPr sz="950" spc="-5" dirty="0">
                <a:latin typeface="Arial"/>
                <a:cs typeface="Arial"/>
              </a:rPr>
              <a:t>Q1 </a:t>
            </a:r>
            <a:r>
              <a:rPr sz="950" spc="-10" dirty="0">
                <a:latin typeface="Arial"/>
                <a:cs typeface="Arial"/>
              </a:rPr>
              <a:t>as refiners invest to </a:t>
            </a:r>
            <a:r>
              <a:rPr sz="950" spc="-5" dirty="0">
                <a:latin typeface="Arial"/>
                <a:cs typeface="Arial"/>
              </a:rPr>
              <a:t>fulfill </a:t>
            </a:r>
            <a:r>
              <a:rPr sz="950" spc="-10" dirty="0">
                <a:latin typeface="Arial"/>
                <a:cs typeface="Arial"/>
              </a:rPr>
              <a:t>rapidly growing regional  fuel demand and meet tightening emissions standards requirements. China’s government has  ordered major national oil companies CNPC, CNOOC, and CPC to upgrade or build new</a:t>
            </a:r>
            <a:r>
              <a:rPr sz="950" spc="160" dirty="0">
                <a:latin typeface="Arial"/>
                <a:cs typeface="Arial"/>
              </a:rPr>
              <a:t> </a:t>
            </a:r>
            <a:r>
              <a:rPr sz="950" spc="-10" dirty="0">
                <a:latin typeface="Arial"/>
                <a:cs typeface="Arial"/>
              </a:rPr>
              <a:t>refineries</a:t>
            </a:r>
            <a:endParaRPr sz="950">
              <a:latin typeface="Arial"/>
              <a:cs typeface="Arial"/>
            </a:endParaRPr>
          </a:p>
          <a:p>
            <a:pPr marL="12700" marR="115570">
              <a:lnSpc>
                <a:spcPct val="142100"/>
              </a:lnSpc>
              <a:spcBef>
                <a:spcPts val="5"/>
              </a:spcBef>
            </a:pPr>
            <a:r>
              <a:rPr sz="950" spc="-10" dirty="0">
                <a:latin typeface="Arial"/>
                <a:cs typeface="Arial"/>
              </a:rPr>
              <a:t>to meet global emission standards such as Euro 6. Partially in response to this directive, Chinese  refiners have more than </a:t>
            </a:r>
            <a:r>
              <a:rPr sz="950" spc="-5" dirty="0">
                <a:latin typeface="Arial"/>
                <a:cs typeface="Arial"/>
              </a:rPr>
              <a:t>14 </a:t>
            </a:r>
            <a:r>
              <a:rPr sz="950" spc="-10" dirty="0">
                <a:latin typeface="Arial"/>
                <a:cs typeface="Arial"/>
              </a:rPr>
              <a:t>new refineries or upgrades planned </a:t>
            </a:r>
            <a:r>
              <a:rPr sz="950" spc="-5" dirty="0">
                <a:latin typeface="Arial"/>
                <a:cs typeface="Arial"/>
              </a:rPr>
              <a:t>or </a:t>
            </a:r>
            <a:r>
              <a:rPr sz="950" spc="-10" dirty="0">
                <a:latin typeface="Arial"/>
                <a:cs typeface="Arial"/>
              </a:rPr>
              <a:t>in</a:t>
            </a:r>
            <a:r>
              <a:rPr sz="950" spc="114" dirty="0">
                <a:latin typeface="Arial"/>
                <a:cs typeface="Arial"/>
              </a:rPr>
              <a:t> </a:t>
            </a:r>
            <a:r>
              <a:rPr sz="950" spc="-10" dirty="0">
                <a:latin typeface="Arial"/>
                <a:cs typeface="Arial"/>
              </a:rPr>
              <a:t>progress:</a:t>
            </a:r>
            <a:endParaRPr sz="950">
              <a:latin typeface="Arial"/>
              <a:cs typeface="Arial"/>
            </a:endParaRPr>
          </a:p>
          <a:p>
            <a:pPr marL="443230" marR="149860" indent="-215900">
              <a:lnSpc>
                <a:spcPct val="142100"/>
              </a:lnSpc>
              <a:spcBef>
                <a:spcPts val="635"/>
              </a:spcBef>
              <a:buFont typeface="Symbol"/>
              <a:buChar char=""/>
              <a:tabLst>
                <a:tab pos="442595" algn="l"/>
                <a:tab pos="443865" algn="l"/>
              </a:tabLst>
            </a:pPr>
            <a:r>
              <a:rPr sz="950" spc="-10" dirty="0">
                <a:latin typeface="Arial"/>
                <a:cs typeface="Arial"/>
              </a:rPr>
              <a:t>CNPC is building </a:t>
            </a:r>
            <a:r>
              <a:rPr sz="950" spc="-5" dirty="0">
                <a:latin typeface="Arial"/>
                <a:cs typeface="Arial"/>
              </a:rPr>
              <a:t>a </a:t>
            </a:r>
            <a:r>
              <a:rPr sz="950" spc="-10" dirty="0">
                <a:latin typeface="Arial"/>
                <a:cs typeface="Arial"/>
              </a:rPr>
              <a:t>400k bpd complex (Nanhai) to process Orinoco crude, in partnership  with</a:t>
            </a:r>
            <a:r>
              <a:rPr sz="950" spc="-70" dirty="0">
                <a:latin typeface="Arial"/>
                <a:cs typeface="Arial"/>
              </a:rPr>
              <a:t> </a:t>
            </a:r>
            <a:r>
              <a:rPr sz="950" spc="-10" dirty="0">
                <a:latin typeface="Arial"/>
                <a:cs typeface="Arial"/>
              </a:rPr>
              <a:t>PDVSA.</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Sinopec plans to </a:t>
            </a:r>
            <a:r>
              <a:rPr sz="950" spc="-5" dirty="0">
                <a:latin typeface="Arial"/>
                <a:cs typeface="Arial"/>
              </a:rPr>
              <a:t>start </a:t>
            </a:r>
            <a:r>
              <a:rPr sz="950" spc="-10" dirty="0">
                <a:latin typeface="Arial"/>
                <a:cs typeface="Arial"/>
              </a:rPr>
              <a:t>building </a:t>
            </a:r>
            <a:r>
              <a:rPr sz="950" spc="-5" dirty="0">
                <a:latin typeface="Arial"/>
                <a:cs typeface="Arial"/>
              </a:rPr>
              <a:t>a </a:t>
            </a:r>
            <a:r>
              <a:rPr sz="950" spc="-10" dirty="0">
                <a:latin typeface="Arial"/>
                <a:cs typeface="Arial"/>
              </a:rPr>
              <a:t>100k bpd expansion of its Zhenhai refinery in</a:t>
            </a:r>
            <a:r>
              <a:rPr sz="950" spc="150" dirty="0">
                <a:latin typeface="Arial"/>
                <a:cs typeface="Arial"/>
              </a:rPr>
              <a:t> </a:t>
            </a:r>
            <a:r>
              <a:rPr sz="950" spc="-10" dirty="0">
                <a:latin typeface="Arial"/>
                <a:cs typeface="Arial"/>
              </a:rPr>
              <a:t>2014.</a:t>
            </a:r>
            <a:endParaRPr sz="950">
              <a:latin typeface="Arial"/>
              <a:cs typeface="Arial"/>
            </a:endParaRPr>
          </a:p>
          <a:p>
            <a:pPr marL="443230" marR="29845" indent="-215900">
              <a:lnSpc>
                <a:spcPct val="142100"/>
              </a:lnSpc>
              <a:spcBef>
                <a:spcPts val="65"/>
              </a:spcBef>
              <a:buFont typeface="Symbol"/>
              <a:buChar char=""/>
              <a:tabLst>
                <a:tab pos="442595" algn="l"/>
                <a:tab pos="443865" algn="l"/>
              </a:tabLst>
            </a:pPr>
            <a:r>
              <a:rPr sz="950" spc="-10" dirty="0">
                <a:latin typeface="Arial"/>
                <a:cs typeface="Arial"/>
              </a:rPr>
              <a:t>More than </a:t>
            </a:r>
            <a:r>
              <a:rPr sz="950" spc="-5" dirty="0">
                <a:latin typeface="Arial"/>
                <a:cs typeface="Arial"/>
              </a:rPr>
              <a:t>a </a:t>
            </a:r>
            <a:r>
              <a:rPr sz="950" spc="-10" dirty="0">
                <a:latin typeface="Arial"/>
                <a:cs typeface="Arial"/>
              </a:rPr>
              <a:t>dozen other Chinese projects, with </a:t>
            </a:r>
            <a:r>
              <a:rPr sz="950" spc="-5" dirty="0">
                <a:latin typeface="Arial"/>
                <a:cs typeface="Arial"/>
              </a:rPr>
              <a:t>a </a:t>
            </a:r>
            <a:r>
              <a:rPr sz="950" spc="-10" dirty="0">
                <a:latin typeface="Arial"/>
                <a:cs typeface="Arial"/>
              </a:rPr>
              <a:t>cumulative capacity of 1.85m bpd, are in  various stages of planning, with expected completion dates prior to</a:t>
            </a:r>
            <a:r>
              <a:rPr sz="950" spc="125" dirty="0">
                <a:latin typeface="Arial"/>
                <a:cs typeface="Arial"/>
              </a:rPr>
              <a:t> </a:t>
            </a:r>
            <a:r>
              <a:rPr sz="950" spc="-10" dirty="0">
                <a:latin typeface="Arial"/>
                <a:cs typeface="Arial"/>
              </a:rPr>
              <a:t>2020.</a:t>
            </a:r>
            <a:endParaRPr sz="950">
              <a:latin typeface="Arial"/>
              <a:cs typeface="Arial"/>
            </a:endParaRPr>
          </a:p>
        </p:txBody>
      </p:sp>
      <p:sp>
        <p:nvSpPr>
          <p:cNvPr id="5" name="object 5"/>
          <p:cNvSpPr txBox="1"/>
          <p:nvPr/>
        </p:nvSpPr>
        <p:spPr>
          <a:xfrm>
            <a:off x="1284980" y="6269805"/>
            <a:ext cx="5272405" cy="104521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In </a:t>
            </a:r>
            <a:r>
              <a:rPr sz="950" spc="-10" dirty="0">
                <a:latin typeface="Arial"/>
                <a:cs typeface="Arial"/>
              </a:rPr>
              <a:t>addition </a:t>
            </a:r>
            <a:r>
              <a:rPr sz="950" spc="-5" dirty="0">
                <a:latin typeface="Arial"/>
                <a:cs typeface="Arial"/>
              </a:rPr>
              <a:t>to the </a:t>
            </a:r>
            <a:r>
              <a:rPr sz="950" spc="-10" dirty="0">
                <a:latin typeface="Arial"/>
                <a:cs typeface="Arial"/>
              </a:rPr>
              <a:t>above developments in China, refiners </a:t>
            </a:r>
            <a:r>
              <a:rPr sz="950" spc="-5" dirty="0">
                <a:latin typeface="Arial"/>
                <a:cs typeface="Arial"/>
              </a:rPr>
              <a:t>in </a:t>
            </a:r>
            <a:r>
              <a:rPr sz="950" spc="-10" dirty="0">
                <a:latin typeface="Arial"/>
                <a:cs typeface="Arial"/>
              </a:rPr>
              <a:t>India, Malaysia, and Vietnam are  building refineries that will all include hydrocrcackers. Indian CPCL is building two refineries totaling  500k bpd in capacity, Petronas is also building two (475k bpd), while Petrovietnam is</a:t>
            </a:r>
            <a:r>
              <a:rPr sz="950" spc="210" dirty="0">
                <a:latin typeface="Arial"/>
                <a:cs typeface="Arial"/>
              </a:rPr>
              <a:t> </a:t>
            </a:r>
            <a:r>
              <a:rPr sz="950" spc="-10" dirty="0">
                <a:latin typeface="Arial"/>
                <a:cs typeface="Arial"/>
              </a:rPr>
              <a:t>building</a:t>
            </a:r>
            <a:endParaRPr sz="950">
              <a:latin typeface="Arial"/>
              <a:cs typeface="Arial"/>
            </a:endParaRPr>
          </a:p>
          <a:p>
            <a:pPr marL="12700" marR="84455">
              <a:lnSpc>
                <a:spcPct val="142100"/>
              </a:lnSpc>
              <a:spcBef>
                <a:spcPts val="5"/>
              </a:spcBef>
            </a:pPr>
            <a:r>
              <a:rPr sz="950" spc="-10" dirty="0">
                <a:latin typeface="Arial"/>
                <a:cs typeface="Arial"/>
              </a:rPr>
              <a:t>refineries with 400k bpd in processing </a:t>
            </a:r>
            <a:r>
              <a:rPr sz="950" spc="-5" dirty="0">
                <a:latin typeface="Arial"/>
                <a:cs typeface="Arial"/>
              </a:rPr>
              <a:t>capacity. In </a:t>
            </a:r>
            <a:r>
              <a:rPr sz="950" spc="-10" dirty="0">
                <a:latin typeface="Arial"/>
                <a:cs typeface="Arial"/>
              </a:rPr>
              <a:t>Pakistan, Pakistani </a:t>
            </a:r>
            <a:r>
              <a:rPr sz="950" spc="-5" dirty="0">
                <a:latin typeface="Arial"/>
                <a:cs typeface="Arial"/>
              </a:rPr>
              <a:t>National </a:t>
            </a:r>
            <a:r>
              <a:rPr sz="950" spc="-10" dirty="0">
                <a:latin typeface="Arial"/>
                <a:cs typeface="Arial"/>
              </a:rPr>
              <a:t>Refinery Limited is  building </a:t>
            </a:r>
            <a:r>
              <a:rPr sz="950" spc="-5" dirty="0">
                <a:latin typeface="Arial"/>
                <a:cs typeface="Arial"/>
              </a:rPr>
              <a:t>a </a:t>
            </a:r>
            <a:r>
              <a:rPr sz="950" spc="-10" dirty="0">
                <a:latin typeface="Arial"/>
                <a:cs typeface="Arial"/>
              </a:rPr>
              <a:t>40k bpd hydrocracker with three reactors, scheduled </a:t>
            </a:r>
            <a:r>
              <a:rPr sz="950" spc="-5" dirty="0">
                <a:latin typeface="Arial"/>
                <a:cs typeface="Arial"/>
              </a:rPr>
              <a:t>for </a:t>
            </a:r>
            <a:r>
              <a:rPr sz="950" spc="-10" dirty="0">
                <a:latin typeface="Arial"/>
                <a:cs typeface="Arial"/>
              </a:rPr>
              <a:t>completion in late</a:t>
            </a:r>
            <a:r>
              <a:rPr sz="950" spc="185" dirty="0">
                <a:latin typeface="Arial"/>
                <a:cs typeface="Arial"/>
              </a:rPr>
              <a:t> </a:t>
            </a:r>
            <a:r>
              <a:rPr sz="950" spc="-10" dirty="0">
                <a:latin typeface="Arial"/>
                <a:cs typeface="Arial"/>
              </a:rPr>
              <a:t>2014.</a:t>
            </a:r>
            <a:endParaRPr sz="950">
              <a:latin typeface="Arial"/>
              <a:cs typeface="Arial"/>
            </a:endParaRPr>
          </a:p>
        </p:txBody>
      </p:sp>
      <p:sp>
        <p:nvSpPr>
          <p:cNvPr id="6" name="object 6"/>
          <p:cNvSpPr txBox="1"/>
          <p:nvPr/>
        </p:nvSpPr>
        <p:spPr>
          <a:xfrm>
            <a:off x="1284980" y="7649778"/>
            <a:ext cx="5273040" cy="145732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Demand will rise 21% in the Americas as overall refinery spending increases 20%, mostly driven by  Petrobras’ Comperj and Premium refining projects, which will add almost </a:t>
            </a:r>
            <a:r>
              <a:rPr sz="950" spc="-15" dirty="0">
                <a:latin typeface="Arial"/>
                <a:cs typeface="Arial"/>
              </a:rPr>
              <a:t>500k </a:t>
            </a:r>
            <a:r>
              <a:rPr sz="950" spc="-10" dirty="0">
                <a:latin typeface="Arial"/>
                <a:cs typeface="Arial"/>
              </a:rPr>
              <a:t>bpd in cumulative  hydrocracking capacity. The expansions are specifically geared to produce diesel,</a:t>
            </a:r>
            <a:r>
              <a:rPr sz="950" spc="180" dirty="0">
                <a:latin typeface="Arial"/>
                <a:cs typeface="Arial"/>
              </a:rPr>
              <a:t> </a:t>
            </a:r>
            <a:r>
              <a:rPr sz="950" spc="-10" dirty="0">
                <a:latin typeface="Arial"/>
                <a:cs typeface="Arial"/>
              </a:rPr>
              <a:t>and</a:t>
            </a:r>
            <a:endParaRPr sz="950">
              <a:latin typeface="Arial"/>
              <a:cs typeface="Arial"/>
            </a:endParaRPr>
          </a:p>
          <a:p>
            <a:pPr marL="12700" marR="40640">
              <a:lnSpc>
                <a:spcPct val="142300"/>
              </a:lnSpc>
            </a:pPr>
            <a:r>
              <a:rPr sz="950" spc="-10" dirty="0">
                <a:latin typeface="Arial"/>
                <a:cs typeface="Arial"/>
              </a:rPr>
              <a:t>hydrocracking units will be </a:t>
            </a:r>
            <a:r>
              <a:rPr sz="950" spc="-5" dirty="0">
                <a:latin typeface="Arial"/>
                <a:cs typeface="Arial"/>
              </a:rPr>
              <a:t>the </a:t>
            </a:r>
            <a:r>
              <a:rPr sz="950" spc="-10" dirty="0">
                <a:latin typeface="Arial"/>
                <a:cs typeface="Arial"/>
              </a:rPr>
              <a:t>centerpieces of </a:t>
            </a:r>
            <a:r>
              <a:rPr sz="950" spc="-5" dirty="0">
                <a:latin typeface="Arial"/>
                <a:cs typeface="Arial"/>
              </a:rPr>
              <a:t>the refineries. </a:t>
            </a:r>
            <a:r>
              <a:rPr sz="950" spc="-10" dirty="0">
                <a:latin typeface="Arial"/>
                <a:cs typeface="Arial"/>
              </a:rPr>
              <a:t>Also in Latin America, Ecopetrol is  expanding its Barrancabermeja refinery, adding an 80k bpd hydrocracker. In the US, Sunoco plans  to revamp </a:t>
            </a:r>
            <a:r>
              <a:rPr sz="950" spc="-5" dirty="0">
                <a:latin typeface="Arial"/>
                <a:cs typeface="Arial"/>
              </a:rPr>
              <a:t>its </a:t>
            </a:r>
            <a:r>
              <a:rPr sz="950" spc="-10" dirty="0">
                <a:latin typeface="Arial"/>
                <a:cs typeface="Arial"/>
              </a:rPr>
              <a:t>Philadelphia refinery, in the process upgrading </a:t>
            </a:r>
            <a:r>
              <a:rPr sz="950" spc="-5" dirty="0">
                <a:latin typeface="Arial"/>
                <a:cs typeface="Arial"/>
              </a:rPr>
              <a:t>a </a:t>
            </a:r>
            <a:r>
              <a:rPr sz="950" spc="-10" dirty="0">
                <a:latin typeface="Arial"/>
                <a:cs typeface="Arial"/>
              </a:rPr>
              <a:t>middle distillate hydrotreater into </a:t>
            </a:r>
            <a:r>
              <a:rPr sz="950" spc="-5" dirty="0">
                <a:latin typeface="Arial"/>
                <a:cs typeface="Arial"/>
              </a:rPr>
              <a:t>a  </a:t>
            </a:r>
            <a:r>
              <a:rPr sz="950" spc="-10" dirty="0">
                <a:latin typeface="Arial"/>
                <a:cs typeface="Arial"/>
              </a:rPr>
              <a:t>hydrocracking</a:t>
            </a:r>
            <a:r>
              <a:rPr sz="950" spc="-55" dirty="0">
                <a:latin typeface="Arial"/>
                <a:cs typeface="Arial"/>
              </a:rPr>
              <a:t> </a:t>
            </a:r>
            <a:r>
              <a:rPr sz="950" spc="-10" dirty="0">
                <a:latin typeface="Arial"/>
                <a:cs typeface="Arial"/>
              </a:rPr>
              <a:t>unit.</a:t>
            </a:r>
            <a:endParaRPr sz="95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38912" y="9057893"/>
            <a:ext cx="79275" cy="78486"/>
          </a:xfrm>
          <a:prstGeom prst="rect">
            <a:avLst/>
          </a:prstGeom>
          <a:blipFill>
            <a:blip r:embed="rId2" cstate="print"/>
            <a:stretch>
              <a:fillRect/>
            </a:stretch>
          </a:blipFill>
        </p:spPr>
        <p:txBody>
          <a:bodyPr wrap="square" lIns="0" tIns="0" rIns="0" bIns="0" rtlCol="0"/>
          <a:lstStyle/>
          <a:p>
            <a:endParaRPr/>
          </a:p>
        </p:txBody>
      </p:sp>
      <p:sp>
        <p:nvSpPr>
          <p:cNvPr id="3" name="object 3"/>
          <p:cNvSpPr/>
          <p:nvPr/>
        </p:nvSpPr>
        <p:spPr>
          <a:xfrm>
            <a:off x="567690" y="9057893"/>
            <a:ext cx="79275" cy="78486"/>
          </a:xfrm>
          <a:prstGeom prst="rect">
            <a:avLst/>
          </a:prstGeom>
          <a:blipFill>
            <a:blip r:embed="rId2" cstate="print"/>
            <a:stretch>
              <a:fillRect/>
            </a:stretch>
          </a:blipFill>
        </p:spPr>
        <p:txBody>
          <a:bodyPr wrap="square" lIns="0" tIns="0" rIns="0" bIns="0" rtlCol="0"/>
          <a:lstStyle/>
          <a:p>
            <a:endParaRPr/>
          </a:p>
        </p:txBody>
      </p:sp>
      <p:sp>
        <p:nvSpPr>
          <p:cNvPr id="4" name="object 4"/>
          <p:cNvSpPr/>
          <p:nvPr/>
        </p:nvSpPr>
        <p:spPr>
          <a:xfrm>
            <a:off x="697230" y="9057893"/>
            <a:ext cx="79254" cy="78486"/>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825246" y="9057893"/>
            <a:ext cx="79226" cy="78486"/>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438912" y="9177528"/>
            <a:ext cx="79275" cy="78486"/>
          </a:xfrm>
          <a:prstGeom prst="rect">
            <a:avLst/>
          </a:prstGeom>
          <a:blipFill>
            <a:blip r:embed="rId2" cstate="print"/>
            <a:stretch>
              <a:fillRect/>
            </a:stretch>
          </a:blipFill>
        </p:spPr>
        <p:txBody>
          <a:bodyPr wrap="square" lIns="0" tIns="0" rIns="0" bIns="0" rtlCol="0"/>
          <a:lstStyle/>
          <a:p>
            <a:endParaRPr/>
          </a:p>
        </p:txBody>
      </p:sp>
      <p:sp>
        <p:nvSpPr>
          <p:cNvPr id="7" name="object 7"/>
          <p:cNvSpPr/>
          <p:nvPr/>
        </p:nvSpPr>
        <p:spPr>
          <a:xfrm>
            <a:off x="567690" y="9177528"/>
            <a:ext cx="79275" cy="78486"/>
          </a:xfrm>
          <a:prstGeom prst="rect">
            <a:avLst/>
          </a:prstGeom>
          <a:blipFill>
            <a:blip r:embed="rId2" cstate="print"/>
            <a:stretch>
              <a:fillRect/>
            </a:stretch>
          </a:blipFill>
        </p:spPr>
        <p:txBody>
          <a:bodyPr wrap="square" lIns="0" tIns="0" rIns="0" bIns="0" rtlCol="0"/>
          <a:lstStyle/>
          <a:p>
            <a:endParaRPr/>
          </a:p>
        </p:txBody>
      </p:sp>
      <p:sp>
        <p:nvSpPr>
          <p:cNvPr id="8" name="object 8"/>
          <p:cNvSpPr/>
          <p:nvPr/>
        </p:nvSpPr>
        <p:spPr>
          <a:xfrm>
            <a:off x="697230" y="9177528"/>
            <a:ext cx="79254" cy="78486"/>
          </a:xfrm>
          <a:prstGeom prst="rect">
            <a:avLst/>
          </a:prstGeom>
          <a:blipFill>
            <a:blip r:embed="rId2" cstate="print"/>
            <a:stretch>
              <a:fillRect/>
            </a:stretch>
          </a:blipFill>
        </p:spPr>
        <p:txBody>
          <a:bodyPr wrap="square" lIns="0" tIns="0" rIns="0" bIns="0" rtlCol="0"/>
          <a:lstStyle/>
          <a:p>
            <a:endParaRPr/>
          </a:p>
        </p:txBody>
      </p:sp>
      <p:sp>
        <p:nvSpPr>
          <p:cNvPr id="9" name="object 9"/>
          <p:cNvSpPr/>
          <p:nvPr/>
        </p:nvSpPr>
        <p:spPr>
          <a:xfrm>
            <a:off x="825246" y="9177528"/>
            <a:ext cx="79226" cy="78486"/>
          </a:xfrm>
          <a:prstGeom prst="rect">
            <a:avLst/>
          </a:prstGeom>
          <a:blipFill>
            <a:blip r:embed="rId2" cstate="print"/>
            <a:stretch>
              <a:fillRect/>
            </a:stretch>
          </a:blipFill>
        </p:spPr>
        <p:txBody>
          <a:bodyPr wrap="square" lIns="0" tIns="0" rIns="0" bIns="0" rtlCol="0"/>
          <a:lstStyle/>
          <a:p>
            <a:endParaRPr/>
          </a:p>
        </p:txBody>
      </p:sp>
      <p:sp>
        <p:nvSpPr>
          <p:cNvPr id="10" name="object 10"/>
          <p:cNvSpPr/>
          <p:nvPr/>
        </p:nvSpPr>
        <p:spPr>
          <a:xfrm>
            <a:off x="438912" y="9300209"/>
            <a:ext cx="79275" cy="79248"/>
          </a:xfrm>
          <a:prstGeom prst="rect">
            <a:avLst/>
          </a:prstGeom>
          <a:blipFill>
            <a:blip r:embed="rId3" cstate="print"/>
            <a:stretch>
              <a:fillRect/>
            </a:stretch>
          </a:blipFill>
        </p:spPr>
        <p:txBody>
          <a:bodyPr wrap="square" lIns="0" tIns="0" rIns="0" bIns="0" rtlCol="0"/>
          <a:lstStyle/>
          <a:p>
            <a:endParaRPr/>
          </a:p>
        </p:txBody>
      </p:sp>
      <p:sp>
        <p:nvSpPr>
          <p:cNvPr id="11" name="object 11"/>
          <p:cNvSpPr/>
          <p:nvPr/>
        </p:nvSpPr>
        <p:spPr>
          <a:xfrm>
            <a:off x="567690" y="9300209"/>
            <a:ext cx="79275" cy="79248"/>
          </a:xfrm>
          <a:prstGeom prst="rect">
            <a:avLst/>
          </a:prstGeom>
          <a:blipFill>
            <a:blip r:embed="rId3" cstate="print"/>
            <a:stretch>
              <a:fillRect/>
            </a:stretch>
          </a:blipFill>
        </p:spPr>
        <p:txBody>
          <a:bodyPr wrap="square" lIns="0" tIns="0" rIns="0" bIns="0" rtlCol="0"/>
          <a:lstStyle/>
          <a:p>
            <a:endParaRPr/>
          </a:p>
        </p:txBody>
      </p:sp>
      <p:sp>
        <p:nvSpPr>
          <p:cNvPr id="12" name="object 12"/>
          <p:cNvSpPr/>
          <p:nvPr/>
        </p:nvSpPr>
        <p:spPr>
          <a:xfrm>
            <a:off x="697230" y="9300209"/>
            <a:ext cx="79254" cy="79248"/>
          </a:xfrm>
          <a:prstGeom prst="rect">
            <a:avLst/>
          </a:prstGeom>
          <a:blipFill>
            <a:blip r:embed="rId3" cstate="print"/>
            <a:stretch>
              <a:fillRect/>
            </a:stretch>
          </a:blipFill>
        </p:spPr>
        <p:txBody>
          <a:bodyPr wrap="square" lIns="0" tIns="0" rIns="0" bIns="0" rtlCol="0"/>
          <a:lstStyle/>
          <a:p>
            <a:endParaRPr/>
          </a:p>
        </p:txBody>
      </p:sp>
      <p:sp>
        <p:nvSpPr>
          <p:cNvPr id="13" name="object 13"/>
          <p:cNvSpPr/>
          <p:nvPr/>
        </p:nvSpPr>
        <p:spPr>
          <a:xfrm>
            <a:off x="825246" y="9300209"/>
            <a:ext cx="79226" cy="79248"/>
          </a:xfrm>
          <a:prstGeom prst="rect">
            <a:avLst/>
          </a:prstGeom>
          <a:blipFill>
            <a:blip r:embed="rId3" cstate="print"/>
            <a:stretch>
              <a:fillRect/>
            </a:stretch>
          </a:blipFill>
        </p:spPr>
        <p:txBody>
          <a:bodyPr wrap="square" lIns="0" tIns="0" rIns="0" bIns="0" rtlCol="0"/>
          <a:lstStyle/>
          <a:p>
            <a:endParaRPr/>
          </a:p>
        </p:txBody>
      </p:sp>
      <p:sp>
        <p:nvSpPr>
          <p:cNvPr id="14" name="object 14"/>
          <p:cNvSpPr/>
          <p:nvPr/>
        </p:nvSpPr>
        <p:spPr>
          <a:xfrm>
            <a:off x="947927" y="9057893"/>
            <a:ext cx="79247" cy="78486"/>
          </a:xfrm>
          <a:prstGeom prst="rect">
            <a:avLst/>
          </a:prstGeom>
          <a:blipFill>
            <a:blip r:embed="rId4" cstate="print"/>
            <a:stretch>
              <a:fillRect/>
            </a:stretch>
          </a:blipFill>
        </p:spPr>
        <p:txBody>
          <a:bodyPr wrap="square" lIns="0" tIns="0" rIns="0" bIns="0" rtlCol="0"/>
          <a:lstStyle/>
          <a:p>
            <a:endParaRPr/>
          </a:p>
        </p:txBody>
      </p:sp>
      <p:sp>
        <p:nvSpPr>
          <p:cNvPr id="15" name="object 15"/>
          <p:cNvSpPr/>
          <p:nvPr/>
        </p:nvSpPr>
        <p:spPr>
          <a:xfrm>
            <a:off x="1066800" y="9057893"/>
            <a:ext cx="79275" cy="78486"/>
          </a:xfrm>
          <a:prstGeom prst="rect">
            <a:avLst/>
          </a:prstGeom>
          <a:blipFill>
            <a:blip r:embed="rId2" cstate="print"/>
            <a:stretch>
              <a:fillRect/>
            </a:stretch>
          </a:blipFill>
        </p:spPr>
        <p:txBody>
          <a:bodyPr wrap="square" lIns="0" tIns="0" rIns="0" bIns="0" rtlCol="0"/>
          <a:lstStyle/>
          <a:p>
            <a:endParaRPr/>
          </a:p>
        </p:txBody>
      </p:sp>
      <p:sp>
        <p:nvSpPr>
          <p:cNvPr id="16" name="object 16"/>
          <p:cNvSpPr/>
          <p:nvPr/>
        </p:nvSpPr>
        <p:spPr>
          <a:xfrm>
            <a:off x="1186433" y="9057893"/>
            <a:ext cx="79226" cy="78486"/>
          </a:xfrm>
          <a:prstGeom prst="rect">
            <a:avLst/>
          </a:prstGeom>
          <a:blipFill>
            <a:blip r:embed="rId2" cstate="print"/>
            <a:stretch>
              <a:fillRect/>
            </a:stretch>
          </a:blipFill>
        </p:spPr>
        <p:txBody>
          <a:bodyPr wrap="square" lIns="0" tIns="0" rIns="0" bIns="0" rtlCol="0"/>
          <a:lstStyle/>
          <a:p>
            <a:endParaRPr/>
          </a:p>
        </p:txBody>
      </p:sp>
      <p:sp>
        <p:nvSpPr>
          <p:cNvPr id="17" name="object 17"/>
          <p:cNvSpPr/>
          <p:nvPr/>
        </p:nvSpPr>
        <p:spPr>
          <a:xfrm>
            <a:off x="1310639" y="9057893"/>
            <a:ext cx="79226" cy="78486"/>
          </a:xfrm>
          <a:prstGeom prst="rect">
            <a:avLst/>
          </a:prstGeom>
          <a:blipFill>
            <a:blip r:embed="rId2" cstate="print"/>
            <a:stretch>
              <a:fillRect/>
            </a:stretch>
          </a:blipFill>
        </p:spPr>
        <p:txBody>
          <a:bodyPr wrap="square" lIns="0" tIns="0" rIns="0" bIns="0" rtlCol="0"/>
          <a:lstStyle/>
          <a:p>
            <a:endParaRPr/>
          </a:p>
        </p:txBody>
      </p:sp>
      <p:sp>
        <p:nvSpPr>
          <p:cNvPr id="18" name="object 18"/>
          <p:cNvSpPr/>
          <p:nvPr/>
        </p:nvSpPr>
        <p:spPr>
          <a:xfrm>
            <a:off x="1433322" y="9057893"/>
            <a:ext cx="79254" cy="78486"/>
          </a:xfrm>
          <a:prstGeom prst="rect">
            <a:avLst/>
          </a:prstGeom>
          <a:blipFill>
            <a:blip r:embed="rId2" cstate="print"/>
            <a:stretch>
              <a:fillRect/>
            </a:stretch>
          </a:blipFill>
        </p:spPr>
        <p:txBody>
          <a:bodyPr wrap="square" lIns="0" tIns="0" rIns="0" bIns="0" rtlCol="0"/>
          <a:lstStyle/>
          <a:p>
            <a:endParaRPr/>
          </a:p>
        </p:txBody>
      </p:sp>
      <p:sp>
        <p:nvSpPr>
          <p:cNvPr id="19" name="object 19"/>
          <p:cNvSpPr/>
          <p:nvPr/>
        </p:nvSpPr>
        <p:spPr>
          <a:xfrm>
            <a:off x="947927" y="9177528"/>
            <a:ext cx="79247" cy="78486"/>
          </a:xfrm>
          <a:prstGeom prst="rect">
            <a:avLst/>
          </a:prstGeom>
          <a:blipFill>
            <a:blip r:embed="rId4" cstate="print"/>
            <a:stretch>
              <a:fillRect/>
            </a:stretch>
          </a:blipFill>
        </p:spPr>
        <p:txBody>
          <a:bodyPr wrap="square" lIns="0" tIns="0" rIns="0" bIns="0" rtlCol="0"/>
          <a:lstStyle/>
          <a:p>
            <a:endParaRPr/>
          </a:p>
        </p:txBody>
      </p:sp>
      <p:sp>
        <p:nvSpPr>
          <p:cNvPr id="20" name="object 20"/>
          <p:cNvSpPr/>
          <p:nvPr/>
        </p:nvSpPr>
        <p:spPr>
          <a:xfrm>
            <a:off x="1066800" y="9177528"/>
            <a:ext cx="79275" cy="78486"/>
          </a:xfrm>
          <a:prstGeom prst="rect">
            <a:avLst/>
          </a:prstGeom>
          <a:blipFill>
            <a:blip r:embed="rId2" cstate="print"/>
            <a:stretch>
              <a:fillRect/>
            </a:stretch>
          </a:blipFill>
        </p:spPr>
        <p:txBody>
          <a:bodyPr wrap="square" lIns="0" tIns="0" rIns="0" bIns="0" rtlCol="0"/>
          <a:lstStyle/>
          <a:p>
            <a:endParaRPr/>
          </a:p>
        </p:txBody>
      </p:sp>
      <p:sp>
        <p:nvSpPr>
          <p:cNvPr id="21" name="object 21"/>
          <p:cNvSpPr/>
          <p:nvPr/>
        </p:nvSpPr>
        <p:spPr>
          <a:xfrm>
            <a:off x="1186433" y="9177528"/>
            <a:ext cx="79226" cy="78486"/>
          </a:xfrm>
          <a:prstGeom prst="rect">
            <a:avLst/>
          </a:prstGeom>
          <a:blipFill>
            <a:blip r:embed="rId2" cstate="print"/>
            <a:stretch>
              <a:fillRect/>
            </a:stretch>
          </a:blipFill>
        </p:spPr>
        <p:txBody>
          <a:bodyPr wrap="square" lIns="0" tIns="0" rIns="0" bIns="0" rtlCol="0"/>
          <a:lstStyle/>
          <a:p>
            <a:endParaRPr/>
          </a:p>
        </p:txBody>
      </p:sp>
      <p:sp>
        <p:nvSpPr>
          <p:cNvPr id="22" name="object 22"/>
          <p:cNvSpPr/>
          <p:nvPr/>
        </p:nvSpPr>
        <p:spPr>
          <a:xfrm>
            <a:off x="1310639" y="9177528"/>
            <a:ext cx="79226" cy="78486"/>
          </a:xfrm>
          <a:prstGeom prst="rect">
            <a:avLst/>
          </a:prstGeom>
          <a:blipFill>
            <a:blip r:embed="rId2" cstate="print"/>
            <a:stretch>
              <a:fillRect/>
            </a:stretch>
          </a:blipFill>
        </p:spPr>
        <p:txBody>
          <a:bodyPr wrap="square" lIns="0" tIns="0" rIns="0" bIns="0" rtlCol="0"/>
          <a:lstStyle/>
          <a:p>
            <a:endParaRPr/>
          </a:p>
        </p:txBody>
      </p:sp>
      <p:sp>
        <p:nvSpPr>
          <p:cNvPr id="23" name="object 23"/>
          <p:cNvSpPr/>
          <p:nvPr/>
        </p:nvSpPr>
        <p:spPr>
          <a:xfrm>
            <a:off x="1433322" y="9177528"/>
            <a:ext cx="79254" cy="78486"/>
          </a:xfrm>
          <a:prstGeom prst="rect">
            <a:avLst/>
          </a:prstGeom>
          <a:blipFill>
            <a:blip r:embed="rId2" cstate="print"/>
            <a:stretch>
              <a:fillRect/>
            </a:stretch>
          </a:blipFill>
        </p:spPr>
        <p:txBody>
          <a:bodyPr wrap="square" lIns="0" tIns="0" rIns="0" bIns="0" rtlCol="0"/>
          <a:lstStyle/>
          <a:p>
            <a:endParaRPr/>
          </a:p>
        </p:txBody>
      </p:sp>
      <p:sp>
        <p:nvSpPr>
          <p:cNvPr id="24" name="object 24"/>
          <p:cNvSpPr/>
          <p:nvPr/>
        </p:nvSpPr>
        <p:spPr>
          <a:xfrm>
            <a:off x="947927" y="9300209"/>
            <a:ext cx="79247" cy="79248"/>
          </a:xfrm>
          <a:prstGeom prst="rect">
            <a:avLst/>
          </a:prstGeom>
          <a:blipFill>
            <a:blip r:embed="rId5" cstate="print"/>
            <a:stretch>
              <a:fillRect/>
            </a:stretch>
          </a:blipFill>
        </p:spPr>
        <p:txBody>
          <a:bodyPr wrap="square" lIns="0" tIns="0" rIns="0" bIns="0" rtlCol="0"/>
          <a:lstStyle/>
          <a:p>
            <a:endParaRPr/>
          </a:p>
        </p:txBody>
      </p:sp>
      <p:sp>
        <p:nvSpPr>
          <p:cNvPr id="25" name="object 25"/>
          <p:cNvSpPr/>
          <p:nvPr/>
        </p:nvSpPr>
        <p:spPr>
          <a:xfrm>
            <a:off x="1066800" y="9300209"/>
            <a:ext cx="79275" cy="79248"/>
          </a:xfrm>
          <a:prstGeom prst="rect">
            <a:avLst/>
          </a:prstGeom>
          <a:blipFill>
            <a:blip r:embed="rId3" cstate="print"/>
            <a:stretch>
              <a:fillRect/>
            </a:stretch>
          </a:blipFill>
        </p:spPr>
        <p:txBody>
          <a:bodyPr wrap="square" lIns="0" tIns="0" rIns="0" bIns="0" rtlCol="0"/>
          <a:lstStyle/>
          <a:p>
            <a:endParaRPr/>
          </a:p>
        </p:txBody>
      </p:sp>
      <p:sp>
        <p:nvSpPr>
          <p:cNvPr id="26" name="object 26"/>
          <p:cNvSpPr/>
          <p:nvPr/>
        </p:nvSpPr>
        <p:spPr>
          <a:xfrm>
            <a:off x="1186433" y="9300209"/>
            <a:ext cx="79226" cy="79248"/>
          </a:xfrm>
          <a:prstGeom prst="rect">
            <a:avLst/>
          </a:prstGeom>
          <a:blipFill>
            <a:blip r:embed="rId3" cstate="print"/>
            <a:stretch>
              <a:fillRect/>
            </a:stretch>
          </a:blipFill>
        </p:spPr>
        <p:txBody>
          <a:bodyPr wrap="square" lIns="0" tIns="0" rIns="0" bIns="0" rtlCol="0"/>
          <a:lstStyle/>
          <a:p>
            <a:endParaRPr/>
          </a:p>
        </p:txBody>
      </p:sp>
      <p:sp>
        <p:nvSpPr>
          <p:cNvPr id="27" name="object 27"/>
          <p:cNvSpPr/>
          <p:nvPr/>
        </p:nvSpPr>
        <p:spPr>
          <a:xfrm>
            <a:off x="1310639" y="9300209"/>
            <a:ext cx="79226" cy="79248"/>
          </a:xfrm>
          <a:prstGeom prst="rect">
            <a:avLst/>
          </a:prstGeom>
          <a:blipFill>
            <a:blip r:embed="rId3" cstate="print"/>
            <a:stretch>
              <a:fillRect/>
            </a:stretch>
          </a:blipFill>
        </p:spPr>
        <p:txBody>
          <a:bodyPr wrap="square" lIns="0" tIns="0" rIns="0" bIns="0" rtlCol="0"/>
          <a:lstStyle/>
          <a:p>
            <a:endParaRPr/>
          </a:p>
        </p:txBody>
      </p:sp>
      <p:sp>
        <p:nvSpPr>
          <p:cNvPr id="28" name="object 28"/>
          <p:cNvSpPr/>
          <p:nvPr/>
        </p:nvSpPr>
        <p:spPr>
          <a:xfrm>
            <a:off x="1433322" y="9300209"/>
            <a:ext cx="79254" cy="79248"/>
          </a:xfrm>
          <a:prstGeom prst="rect">
            <a:avLst/>
          </a:prstGeom>
          <a:blipFill>
            <a:blip r:embed="rId3" cstate="print"/>
            <a:stretch>
              <a:fillRect/>
            </a:stretch>
          </a:blipFill>
        </p:spPr>
        <p:txBody>
          <a:bodyPr wrap="square" lIns="0" tIns="0" rIns="0" bIns="0" rtlCol="0"/>
          <a:lstStyle/>
          <a:p>
            <a:endParaRPr/>
          </a:p>
        </p:txBody>
      </p:sp>
      <p:sp>
        <p:nvSpPr>
          <p:cNvPr id="29" name="object 29"/>
          <p:cNvSpPr/>
          <p:nvPr/>
        </p:nvSpPr>
        <p:spPr>
          <a:xfrm>
            <a:off x="1551432" y="9057893"/>
            <a:ext cx="78486" cy="78486"/>
          </a:xfrm>
          <a:prstGeom prst="rect">
            <a:avLst/>
          </a:prstGeom>
          <a:blipFill>
            <a:blip r:embed="rId4" cstate="print"/>
            <a:stretch>
              <a:fillRect/>
            </a:stretch>
          </a:blipFill>
        </p:spPr>
        <p:txBody>
          <a:bodyPr wrap="square" lIns="0" tIns="0" rIns="0" bIns="0" rtlCol="0"/>
          <a:lstStyle/>
          <a:p>
            <a:endParaRPr/>
          </a:p>
        </p:txBody>
      </p:sp>
      <p:sp>
        <p:nvSpPr>
          <p:cNvPr id="30" name="object 30"/>
          <p:cNvSpPr/>
          <p:nvPr/>
        </p:nvSpPr>
        <p:spPr>
          <a:xfrm>
            <a:off x="1551432" y="9177528"/>
            <a:ext cx="78486" cy="78486"/>
          </a:xfrm>
          <a:prstGeom prst="rect">
            <a:avLst/>
          </a:prstGeom>
          <a:blipFill>
            <a:blip r:embed="rId4" cstate="print"/>
            <a:stretch>
              <a:fillRect/>
            </a:stretch>
          </a:blipFill>
        </p:spPr>
        <p:txBody>
          <a:bodyPr wrap="square" lIns="0" tIns="0" rIns="0" bIns="0" rtlCol="0"/>
          <a:lstStyle/>
          <a:p>
            <a:endParaRPr/>
          </a:p>
        </p:txBody>
      </p:sp>
      <p:sp>
        <p:nvSpPr>
          <p:cNvPr id="31" name="object 31"/>
          <p:cNvSpPr/>
          <p:nvPr/>
        </p:nvSpPr>
        <p:spPr>
          <a:xfrm>
            <a:off x="1551432" y="9300209"/>
            <a:ext cx="78486" cy="79248"/>
          </a:xfrm>
          <a:prstGeom prst="rect">
            <a:avLst/>
          </a:prstGeom>
          <a:blipFill>
            <a:blip r:embed="rId5" cstate="print"/>
            <a:stretch>
              <a:fillRect/>
            </a:stretch>
          </a:blipFill>
        </p:spPr>
        <p:txBody>
          <a:bodyPr wrap="square" lIns="0" tIns="0" rIns="0" bIns="0" rtlCol="0"/>
          <a:lstStyle/>
          <a:p>
            <a:endParaRPr/>
          </a:p>
        </p:txBody>
      </p:sp>
      <p:sp>
        <p:nvSpPr>
          <p:cNvPr id="32" name="object 32"/>
          <p:cNvSpPr txBox="1"/>
          <p:nvPr/>
        </p:nvSpPr>
        <p:spPr>
          <a:xfrm>
            <a:off x="1177544" y="851661"/>
            <a:ext cx="5612130" cy="708660"/>
          </a:xfrm>
          <a:prstGeom prst="rect">
            <a:avLst/>
          </a:prstGeom>
        </p:spPr>
        <p:txBody>
          <a:bodyPr vert="horz" wrap="square" lIns="0" tIns="6985" rIns="0" bIns="0" rtlCol="0">
            <a:spAutoFit/>
          </a:bodyPr>
          <a:lstStyle/>
          <a:p>
            <a:pPr marL="12700" marR="5080" algn="just">
              <a:lnSpc>
                <a:spcPct val="94900"/>
              </a:lnSpc>
              <a:spcBef>
                <a:spcPts val="55"/>
              </a:spcBef>
              <a:tabLst>
                <a:tab pos="5400040" algn="l"/>
              </a:tabLst>
            </a:pPr>
            <a:r>
              <a:rPr sz="950" spc="-5" dirty="0">
                <a:latin typeface="Arial"/>
                <a:cs typeface="Arial"/>
              </a:rPr>
              <a:t>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0" dirty="0">
                <a:latin typeface="Arial"/>
                <a:cs typeface="Arial"/>
              </a:rPr>
              <a:t>5</a:t>
            </a:r>
            <a:r>
              <a:rPr sz="950" spc="-20" dirty="0">
                <a:latin typeface="Arial"/>
                <a:cs typeface="Arial"/>
              </a:rPr>
              <a:t>9</a:t>
            </a:r>
            <a:r>
              <a:rPr sz="950" spc="-5" dirty="0">
                <a:latin typeface="Arial"/>
                <a:cs typeface="Arial"/>
              </a:rPr>
              <a:t>:</a:t>
            </a:r>
            <a:r>
              <a:rPr sz="950" spc="5" dirty="0">
                <a:latin typeface="Arial"/>
                <a:cs typeface="Arial"/>
              </a:rPr>
              <a:t> </a:t>
            </a:r>
            <a:r>
              <a:rPr sz="950" spc="-10" dirty="0">
                <a:latin typeface="Arial"/>
                <a:cs typeface="Arial"/>
              </a:rPr>
              <a:t>Ov</a:t>
            </a:r>
            <a:r>
              <a:rPr sz="950" spc="-20" dirty="0">
                <a:latin typeface="Arial"/>
                <a:cs typeface="Arial"/>
              </a:rPr>
              <a:t>e</a:t>
            </a:r>
            <a:r>
              <a:rPr sz="950" spc="-5" dirty="0">
                <a:latin typeface="Arial"/>
                <a:cs typeface="Arial"/>
              </a:rPr>
              <a:t>r</a:t>
            </a:r>
            <a:r>
              <a:rPr sz="950" spc="-20" dirty="0">
                <a:latin typeface="Arial"/>
                <a:cs typeface="Arial"/>
              </a:rPr>
              <a:t>a</a:t>
            </a:r>
            <a:r>
              <a:rPr sz="950" spc="-5" dirty="0">
                <a:latin typeface="Arial"/>
                <a:cs typeface="Arial"/>
              </a:rPr>
              <a:t>ll</a:t>
            </a:r>
            <a:r>
              <a:rPr sz="950" dirty="0">
                <a:latin typeface="Arial"/>
                <a:cs typeface="Arial"/>
              </a:rPr>
              <a:t> </a:t>
            </a:r>
            <a:r>
              <a:rPr sz="950" spc="-5" dirty="0">
                <a:latin typeface="Arial"/>
                <a:cs typeface="Arial"/>
              </a:rPr>
              <a:t>Price </a:t>
            </a:r>
            <a:r>
              <a:rPr sz="950" spc="-10" dirty="0">
                <a:latin typeface="Arial"/>
                <a:cs typeface="Arial"/>
              </a:rPr>
              <a:t>F</a:t>
            </a:r>
            <a:r>
              <a:rPr sz="950" spc="-20" dirty="0">
                <a:latin typeface="Arial"/>
                <a:cs typeface="Arial"/>
              </a:rPr>
              <a:t>o</a:t>
            </a:r>
            <a:r>
              <a:rPr sz="950" spc="-5" dirty="0">
                <a:latin typeface="Arial"/>
                <a:cs typeface="Arial"/>
              </a:rPr>
              <a:t>r</a:t>
            </a:r>
            <a:r>
              <a:rPr sz="950" spc="-20" dirty="0">
                <a:latin typeface="Arial"/>
                <a:cs typeface="Arial"/>
              </a:rPr>
              <a:t>e</a:t>
            </a:r>
            <a:r>
              <a:rPr sz="950" spc="-5" dirty="0">
                <a:latin typeface="Arial"/>
                <a:cs typeface="Arial"/>
              </a:rPr>
              <a:t>c</a:t>
            </a:r>
            <a:r>
              <a:rPr sz="950" spc="-15" dirty="0">
                <a:latin typeface="Arial"/>
                <a:cs typeface="Arial"/>
              </a:rPr>
              <a:t>a</a:t>
            </a:r>
            <a:r>
              <a:rPr sz="950" spc="-5" dirty="0">
                <a:latin typeface="Arial"/>
                <a:cs typeface="Arial"/>
              </a:rPr>
              <a:t>st</a:t>
            </a:r>
            <a:r>
              <a:rPr sz="950" dirty="0">
                <a:latin typeface="Arial"/>
                <a:cs typeface="Arial"/>
              </a:rPr>
              <a:t> </a:t>
            </a:r>
            <a:r>
              <a:rPr sz="950" spc="-5" dirty="0">
                <a:latin typeface="Arial"/>
                <a:cs typeface="Arial"/>
              </a:rPr>
              <a:t>f</a:t>
            </a:r>
            <a:r>
              <a:rPr sz="950" spc="-20" dirty="0">
                <a:latin typeface="Arial"/>
                <a:cs typeface="Arial"/>
              </a:rPr>
              <a:t>o</a:t>
            </a:r>
            <a:r>
              <a:rPr sz="950" spc="-5" dirty="0">
                <a:latin typeface="Arial"/>
                <a:cs typeface="Arial"/>
              </a:rPr>
              <a:t>r</a:t>
            </a:r>
            <a:r>
              <a:rPr sz="950" dirty="0">
                <a:latin typeface="Arial"/>
                <a:cs typeface="Arial"/>
              </a:rPr>
              <a:t> </a:t>
            </a:r>
            <a:r>
              <a:rPr sz="950" spc="-10" dirty="0">
                <a:latin typeface="Arial"/>
                <a:cs typeface="Arial"/>
              </a:rPr>
              <a:t>He</a:t>
            </a:r>
            <a:r>
              <a:rPr sz="950" spc="-20" dirty="0">
                <a:latin typeface="Arial"/>
                <a:cs typeface="Arial"/>
              </a:rPr>
              <a:t>a</a:t>
            </a:r>
            <a:r>
              <a:rPr sz="950" spc="-5" dirty="0">
                <a:latin typeface="Arial"/>
                <a:cs typeface="Arial"/>
              </a:rPr>
              <a:t>t</a:t>
            </a:r>
            <a:r>
              <a:rPr sz="950" dirty="0">
                <a:latin typeface="Arial"/>
                <a:cs typeface="Arial"/>
              </a:rPr>
              <a:t> </a:t>
            </a:r>
            <a:r>
              <a:rPr sz="950" spc="-10" dirty="0">
                <a:latin typeface="Arial"/>
                <a:cs typeface="Arial"/>
              </a:rPr>
              <a:t>Ex</a:t>
            </a:r>
            <a:r>
              <a:rPr sz="950" spc="-5" dirty="0">
                <a:latin typeface="Arial"/>
                <a:cs typeface="Arial"/>
              </a:rPr>
              <a:t>c</a:t>
            </a:r>
            <a:r>
              <a:rPr sz="950" spc="-15" dirty="0">
                <a:latin typeface="Arial"/>
                <a:cs typeface="Arial"/>
              </a:rPr>
              <a:t>h</a:t>
            </a:r>
            <a:r>
              <a:rPr sz="950" spc="-20" dirty="0">
                <a:latin typeface="Arial"/>
                <a:cs typeface="Arial"/>
              </a:rPr>
              <a:t>a</a:t>
            </a:r>
            <a:r>
              <a:rPr sz="950" spc="-10" dirty="0">
                <a:latin typeface="Arial"/>
                <a:cs typeface="Arial"/>
              </a:rPr>
              <a:t>n</a:t>
            </a:r>
            <a:r>
              <a:rPr sz="950" spc="-15" dirty="0">
                <a:latin typeface="Arial"/>
                <a:cs typeface="Arial"/>
              </a:rPr>
              <a:t>ge</a:t>
            </a:r>
            <a:r>
              <a:rPr sz="950" spc="-5" dirty="0">
                <a:latin typeface="Arial"/>
                <a:cs typeface="Arial"/>
              </a:rPr>
              <a:t>rs </a:t>
            </a:r>
            <a:r>
              <a:rPr sz="950" dirty="0">
                <a:latin typeface="Arial"/>
                <a:cs typeface="Arial"/>
              </a:rPr>
              <a:t>	</a:t>
            </a:r>
            <a:r>
              <a:rPr sz="950" spc="-15" dirty="0">
                <a:latin typeface="Arial"/>
                <a:cs typeface="Arial"/>
              </a:rPr>
              <a:t>1</a:t>
            </a:r>
            <a:r>
              <a:rPr sz="950" spc="-5" dirty="0">
                <a:latin typeface="Arial"/>
                <a:cs typeface="Arial"/>
              </a:rPr>
              <a:t>23  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0" dirty="0">
                <a:latin typeface="Arial"/>
                <a:cs typeface="Arial"/>
              </a:rPr>
              <a:t>6</a:t>
            </a:r>
            <a:r>
              <a:rPr sz="950" spc="-20" dirty="0">
                <a:latin typeface="Arial"/>
                <a:cs typeface="Arial"/>
              </a:rPr>
              <a:t>0</a:t>
            </a:r>
            <a:r>
              <a:rPr sz="950" spc="-5" dirty="0">
                <a:latin typeface="Arial"/>
                <a:cs typeface="Arial"/>
              </a:rPr>
              <a:t>:</a:t>
            </a:r>
            <a:r>
              <a:rPr sz="950" spc="5" dirty="0">
                <a:latin typeface="Arial"/>
                <a:cs typeface="Arial"/>
              </a:rPr>
              <a:t> </a:t>
            </a:r>
            <a:r>
              <a:rPr sz="950" spc="-20" dirty="0">
                <a:latin typeface="Arial"/>
                <a:cs typeface="Arial"/>
              </a:rPr>
              <a:t>T</a:t>
            </a:r>
            <a:r>
              <a:rPr sz="950" spc="-15" dirty="0">
                <a:latin typeface="Arial"/>
                <a:cs typeface="Arial"/>
              </a:rPr>
              <a:t>u</a:t>
            </a:r>
            <a:r>
              <a:rPr sz="950" spc="-20" dirty="0">
                <a:latin typeface="Arial"/>
                <a:cs typeface="Arial"/>
              </a:rPr>
              <a:t>b</a:t>
            </a:r>
            <a:r>
              <a:rPr sz="950" spc="-10" dirty="0">
                <a:latin typeface="Arial"/>
                <a:cs typeface="Arial"/>
              </a:rPr>
              <a:t>e</a:t>
            </a:r>
            <a:r>
              <a:rPr sz="950" spc="-5" dirty="0">
                <a:latin typeface="Arial"/>
                <a:cs typeface="Arial"/>
              </a:rPr>
              <a:t> </a:t>
            </a:r>
            <a:r>
              <a:rPr sz="950" spc="-10" dirty="0">
                <a:latin typeface="Arial"/>
                <a:cs typeface="Arial"/>
              </a:rPr>
              <a:t>L</a:t>
            </a:r>
            <a:r>
              <a:rPr sz="950" spc="-15" dirty="0">
                <a:latin typeface="Arial"/>
                <a:cs typeface="Arial"/>
              </a:rPr>
              <a:t>e</a:t>
            </a:r>
            <a:r>
              <a:rPr sz="950" spc="-20" dirty="0">
                <a:latin typeface="Arial"/>
                <a:cs typeface="Arial"/>
              </a:rPr>
              <a:t>n</a:t>
            </a:r>
            <a:r>
              <a:rPr sz="950" spc="-15" dirty="0">
                <a:latin typeface="Arial"/>
                <a:cs typeface="Arial"/>
              </a:rPr>
              <a:t>g</a:t>
            </a:r>
            <a:r>
              <a:rPr sz="950" spc="-5" dirty="0">
                <a:latin typeface="Arial"/>
                <a:cs typeface="Arial"/>
              </a:rPr>
              <a:t>th vs. </a:t>
            </a:r>
            <a:r>
              <a:rPr sz="950" spc="-15" dirty="0">
                <a:latin typeface="Arial"/>
                <a:cs typeface="Arial"/>
              </a:rPr>
              <a:t>Co</a:t>
            </a:r>
            <a:r>
              <a:rPr sz="950" spc="-5" dirty="0">
                <a:latin typeface="Arial"/>
                <a:cs typeface="Arial"/>
              </a:rPr>
              <a:t>st -</a:t>
            </a:r>
            <a:r>
              <a:rPr sz="950" dirty="0">
                <a:latin typeface="Arial"/>
                <a:cs typeface="Arial"/>
              </a:rPr>
              <a:t> </a:t>
            </a:r>
            <a:r>
              <a:rPr sz="950" spc="-5" dirty="0">
                <a:latin typeface="Arial"/>
                <a:cs typeface="Arial"/>
              </a:rPr>
              <a:t>by</a:t>
            </a:r>
            <a:r>
              <a:rPr sz="950" dirty="0">
                <a:latin typeface="Arial"/>
                <a:cs typeface="Arial"/>
              </a:rPr>
              <a:t> </a:t>
            </a:r>
            <a:r>
              <a:rPr sz="950" spc="-10" dirty="0">
                <a:latin typeface="Arial"/>
                <a:cs typeface="Arial"/>
              </a:rPr>
              <a:t>Mat</a:t>
            </a:r>
            <a:r>
              <a:rPr sz="950" spc="-20" dirty="0">
                <a:latin typeface="Arial"/>
                <a:cs typeface="Arial"/>
              </a:rPr>
              <a:t>e</a:t>
            </a:r>
            <a:r>
              <a:rPr sz="950" spc="-5" dirty="0">
                <a:latin typeface="Arial"/>
                <a:cs typeface="Arial"/>
              </a:rPr>
              <a:t>r</a:t>
            </a:r>
            <a:r>
              <a:rPr sz="950" spc="-10" dirty="0">
                <a:latin typeface="Arial"/>
                <a:cs typeface="Arial"/>
              </a:rPr>
              <a:t>i</a:t>
            </a:r>
            <a:r>
              <a:rPr sz="950" spc="-20" dirty="0">
                <a:latin typeface="Arial"/>
                <a:cs typeface="Arial"/>
              </a:rPr>
              <a:t>a</a:t>
            </a:r>
            <a:r>
              <a:rPr sz="950" spc="-5" dirty="0">
                <a:latin typeface="Arial"/>
                <a:cs typeface="Arial"/>
              </a:rPr>
              <a:t>l</a:t>
            </a:r>
            <a:r>
              <a:rPr sz="950" dirty="0">
                <a:latin typeface="Arial"/>
                <a:cs typeface="Arial"/>
              </a:rPr>
              <a:t> f</a:t>
            </a:r>
            <a:r>
              <a:rPr sz="950" spc="-20" dirty="0">
                <a:latin typeface="Arial"/>
                <a:cs typeface="Arial"/>
              </a:rPr>
              <a:t>o</a:t>
            </a:r>
            <a:r>
              <a:rPr sz="950" spc="-5" dirty="0">
                <a:latin typeface="Arial"/>
                <a:cs typeface="Arial"/>
              </a:rPr>
              <a:t>r</a:t>
            </a:r>
            <a:r>
              <a:rPr sz="950" dirty="0">
                <a:latin typeface="Arial"/>
                <a:cs typeface="Arial"/>
              </a:rPr>
              <a:t> </a:t>
            </a:r>
            <a:r>
              <a:rPr sz="950" spc="-10" dirty="0">
                <a:latin typeface="Arial"/>
                <a:cs typeface="Arial"/>
              </a:rPr>
              <a:t>3</a:t>
            </a:r>
            <a:r>
              <a:rPr sz="950" spc="-20" dirty="0">
                <a:latin typeface="Arial"/>
                <a:cs typeface="Arial"/>
              </a:rPr>
              <a:t>6</a:t>
            </a:r>
            <a:r>
              <a:rPr sz="950" spc="-5" dirty="0">
                <a:latin typeface="Arial"/>
                <a:cs typeface="Arial"/>
              </a:rPr>
              <a:t>"</a:t>
            </a:r>
            <a:r>
              <a:rPr sz="950" dirty="0">
                <a:latin typeface="Arial"/>
                <a:cs typeface="Arial"/>
              </a:rPr>
              <a:t> </a:t>
            </a:r>
            <a:r>
              <a:rPr sz="950" spc="-10" dirty="0">
                <a:latin typeface="Arial"/>
                <a:cs typeface="Arial"/>
              </a:rPr>
              <a:t>Shel</a:t>
            </a:r>
            <a:r>
              <a:rPr sz="950" spc="-5" dirty="0">
                <a:latin typeface="Arial"/>
                <a:cs typeface="Arial"/>
              </a:rPr>
              <a:t>l</a:t>
            </a:r>
            <a:r>
              <a:rPr sz="950" dirty="0">
                <a:latin typeface="Arial"/>
                <a:cs typeface="Arial"/>
              </a:rPr>
              <a:t> </a:t>
            </a:r>
            <a:r>
              <a:rPr sz="950" spc="-15" dirty="0">
                <a:latin typeface="Arial"/>
                <a:cs typeface="Arial"/>
              </a:rPr>
              <a:t>D</a:t>
            </a:r>
            <a:r>
              <a:rPr sz="950" spc="-5" dirty="0">
                <a:latin typeface="Arial"/>
                <a:cs typeface="Arial"/>
              </a:rPr>
              <a:t>i</a:t>
            </a:r>
            <a:r>
              <a:rPr sz="950" spc="-15" dirty="0">
                <a:latin typeface="Arial"/>
                <a:cs typeface="Arial"/>
              </a:rPr>
              <a:t>a</a:t>
            </a:r>
            <a:r>
              <a:rPr sz="950" spc="-10" dirty="0">
                <a:latin typeface="Arial"/>
                <a:cs typeface="Arial"/>
              </a:rPr>
              <a:t>m</a:t>
            </a:r>
            <a:r>
              <a:rPr sz="950" spc="-15" dirty="0">
                <a:latin typeface="Arial"/>
                <a:cs typeface="Arial"/>
              </a:rPr>
              <a:t>e</a:t>
            </a:r>
            <a:r>
              <a:rPr sz="950" dirty="0">
                <a:latin typeface="Arial"/>
                <a:cs typeface="Arial"/>
              </a:rPr>
              <a:t>t</a:t>
            </a:r>
            <a:r>
              <a:rPr sz="950" spc="-15" dirty="0">
                <a:latin typeface="Arial"/>
                <a:cs typeface="Arial"/>
              </a:rPr>
              <a:t>e</a:t>
            </a:r>
            <a:r>
              <a:rPr sz="950" spc="-5" dirty="0">
                <a:latin typeface="Arial"/>
                <a:cs typeface="Arial"/>
              </a:rPr>
              <a:t>r </a:t>
            </a:r>
            <a:r>
              <a:rPr sz="950" dirty="0">
                <a:latin typeface="Arial"/>
                <a:cs typeface="Arial"/>
              </a:rPr>
              <a:t>	</a:t>
            </a:r>
            <a:r>
              <a:rPr sz="950" spc="-15" dirty="0">
                <a:latin typeface="Arial"/>
                <a:cs typeface="Arial"/>
              </a:rPr>
              <a:t>1</a:t>
            </a:r>
            <a:r>
              <a:rPr sz="950" spc="-5" dirty="0">
                <a:latin typeface="Arial"/>
                <a:cs typeface="Arial"/>
              </a:rPr>
              <a:t>25  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0" dirty="0">
                <a:latin typeface="Arial"/>
                <a:cs typeface="Arial"/>
              </a:rPr>
              <a:t>6</a:t>
            </a:r>
            <a:r>
              <a:rPr sz="950" spc="-20" dirty="0">
                <a:latin typeface="Arial"/>
                <a:cs typeface="Arial"/>
              </a:rPr>
              <a:t>1</a:t>
            </a:r>
            <a:r>
              <a:rPr sz="950" spc="-5" dirty="0">
                <a:latin typeface="Arial"/>
                <a:cs typeface="Arial"/>
              </a:rPr>
              <a:t>:</a:t>
            </a:r>
            <a:r>
              <a:rPr sz="950" spc="5" dirty="0">
                <a:latin typeface="Arial"/>
                <a:cs typeface="Arial"/>
              </a:rPr>
              <a:t> </a:t>
            </a:r>
            <a:r>
              <a:rPr sz="950" spc="-20" dirty="0">
                <a:latin typeface="Arial"/>
                <a:cs typeface="Arial"/>
              </a:rPr>
              <a:t>H</a:t>
            </a:r>
            <a:r>
              <a:rPr sz="950" spc="-10" dirty="0">
                <a:latin typeface="Arial"/>
                <a:cs typeface="Arial"/>
              </a:rPr>
              <a:t>e</a:t>
            </a:r>
            <a:r>
              <a:rPr sz="950" spc="-20" dirty="0">
                <a:latin typeface="Arial"/>
                <a:cs typeface="Arial"/>
              </a:rPr>
              <a:t>a</a:t>
            </a:r>
            <a:r>
              <a:rPr sz="950" spc="-5" dirty="0">
                <a:latin typeface="Arial"/>
                <a:cs typeface="Arial"/>
              </a:rPr>
              <a:t>t</a:t>
            </a:r>
            <a:r>
              <a:rPr sz="950" spc="5" dirty="0">
                <a:latin typeface="Arial"/>
                <a:cs typeface="Arial"/>
              </a:rPr>
              <a:t> </a:t>
            </a:r>
            <a:r>
              <a:rPr sz="950" spc="-10" dirty="0">
                <a:latin typeface="Arial"/>
                <a:cs typeface="Arial"/>
              </a:rPr>
              <a:t>T</a:t>
            </a:r>
            <a:r>
              <a:rPr sz="950" spc="-15" dirty="0">
                <a:latin typeface="Arial"/>
                <a:cs typeface="Arial"/>
              </a:rPr>
              <a:t>ran</a:t>
            </a:r>
            <a:r>
              <a:rPr sz="950" spc="-5" dirty="0">
                <a:latin typeface="Arial"/>
                <a:cs typeface="Arial"/>
              </a:rPr>
              <a:t>sf</a:t>
            </a:r>
            <a:r>
              <a:rPr sz="950" spc="-15" dirty="0">
                <a:latin typeface="Arial"/>
                <a:cs typeface="Arial"/>
              </a:rPr>
              <a:t>e</a:t>
            </a:r>
            <a:r>
              <a:rPr sz="950" spc="-5" dirty="0">
                <a:latin typeface="Arial"/>
                <a:cs typeface="Arial"/>
              </a:rPr>
              <a:t>r </a:t>
            </a:r>
            <a:r>
              <a:rPr sz="950" spc="-10" dirty="0">
                <a:latin typeface="Arial"/>
                <a:cs typeface="Arial"/>
              </a:rPr>
              <a:t>Sur</a:t>
            </a:r>
            <a:r>
              <a:rPr sz="950" spc="-5" dirty="0">
                <a:latin typeface="Arial"/>
                <a:cs typeface="Arial"/>
              </a:rPr>
              <a:t>f</a:t>
            </a:r>
            <a:r>
              <a:rPr sz="950" spc="-20" dirty="0">
                <a:latin typeface="Arial"/>
                <a:cs typeface="Arial"/>
              </a:rPr>
              <a:t>a</a:t>
            </a:r>
            <a:r>
              <a:rPr sz="950" spc="0" dirty="0">
                <a:latin typeface="Arial"/>
                <a:cs typeface="Arial"/>
              </a:rPr>
              <a:t>c</a:t>
            </a:r>
            <a:r>
              <a:rPr sz="950" spc="-10" dirty="0">
                <a:latin typeface="Arial"/>
                <a:cs typeface="Arial"/>
              </a:rPr>
              <a:t>e </a:t>
            </a:r>
            <a:r>
              <a:rPr sz="950" spc="-5" dirty="0">
                <a:latin typeface="Arial"/>
                <a:cs typeface="Arial"/>
              </a:rPr>
              <a:t>A</a:t>
            </a:r>
            <a:r>
              <a:rPr sz="950" spc="-15" dirty="0">
                <a:latin typeface="Arial"/>
                <a:cs typeface="Arial"/>
              </a:rPr>
              <a:t>r</a:t>
            </a:r>
            <a:r>
              <a:rPr sz="950" spc="-5" dirty="0">
                <a:latin typeface="Arial"/>
                <a:cs typeface="Arial"/>
              </a:rPr>
              <a:t>e</a:t>
            </a:r>
            <a:r>
              <a:rPr sz="950" spc="-10" dirty="0">
                <a:latin typeface="Arial"/>
                <a:cs typeface="Arial"/>
              </a:rPr>
              <a:t>a</a:t>
            </a:r>
            <a:r>
              <a:rPr sz="950" spc="-5" dirty="0">
                <a:latin typeface="Arial"/>
                <a:cs typeface="Arial"/>
              </a:rPr>
              <a:t> </a:t>
            </a:r>
            <a:r>
              <a:rPr sz="950" spc="-10" dirty="0">
                <a:latin typeface="Arial"/>
                <a:cs typeface="Arial"/>
              </a:rPr>
              <a:t>v</a:t>
            </a:r>
            <a:r>
              <a:rPr sz="950" spc="-5" dirty="0">
                <a:latin typeface="Arial"/>
                <a:cs typeface="Arial"/>
              </a:rPr>
              <a:t>s. </a:t>
            </a:r>
            <a:r>
              <a:rPr sz="950" spc="-15" dirty="0">
                <a:latin typeface="Arial"/>
                <a:cs typeface="Arial"/>
              </a:rPr>
              <a:t>Co</a:t>
            </a:r>
            <a:r>
              <a:rPr sz="950" spc="-5" dirty="0">
                <a:latin typeface="Arial"/>
                <a:cs typeface="Arial"/>
              </a:rPr>
              <a:t>st - </a:t>
            </a:r>
            <a:r>
              <a:rPr sz="950" spc="-15" dirty="0">
                <a:latin typeface="Arial"/>
                <a:cs typeface="Arial"/>
              </a:rPr>
              <a:t>b</a:t>
            </a:r>
            <a:r>
              <a:rPr sz="950" spc="-5" dirty="0">
                <a:latin typeface="Arial"/>
                <a:cs typeface="Arial"/>
              </a:rPr>
              <a:t>y</a:t>
            </a:r>
            <a:r>
              <a:rPr sz="950" spc="-10" dirty="0">
                <a:latin typeface="Arial"/>
                <a:cs typeface="Arial"/>
              </a:rPr>
              <a:t> M</a:t>
            </a:r>
            <a:r>
              <a:rPr sz="950" spc="-20" dirty="0">
                <a:latin typeface="Arial"/>
                <a:cs typeface="Arial"/>
              </a:rPr>
              <a:t>a</a:t>
            </a:r>
            <a:r>
              <a:rPr sz="950" dirty="0">
                <a:latin typeface="Arial"/>
                <a:cs typeface="Arial"/>
              </a:rPr>
              <a:t>t</a:t>
            </a:r>
            <a:r>
              <a:rPr sz="950" spc="-20" dirty="0">
                <a:latin typeface="Arial"/>
                <a:cs typeface="Arial"/>
              </a:rPr>
              <a:t>e</a:t>
            </a:r>
            <a:r>
              <a:rPr sz="950" spc="-5" dirty="0">
                <a:latin typeface="Arial"/>
                <a:cs typeface="Arial"/>
              </a:rPr>
              <a:t>ri</a:t>
            </a:r>
            <a:r>
              <a:rPr sz="950" spc="-20" dirty="0">
                <a:latin typeface="Arial"/>
                <a:cs typeface="Arial"/>
              </a:rPr>
              <a:t>a</a:t>
            </a:r>
            <a:r>
              <a:rPr sz="950" spc="-5" dirty="0">
                <a:latin typeface="Arial"/>
                <a:cs typeface="Arial"/>
              </a:rPr>
              <a:t>l </a:t>
            </a:r>
            <a:r>
              <a:rPr sz="950" dirty="0">
                <a:latin typeface="Arial"/>
                <a:cs typeface="Arial"/>
              </a:rPr>
              <a:t>	</a:t>
            </a:r>
            <a:r>
              <a:rPr sz="950" spc="-15" dirty="0">
                <a:latin typeface="Arial"/>
                <a:cs typeface="Arial"/>
              </a:rPr>
              <a:t>1</a:t>
            </a:r>
            <a:r>
              <a:rPr sz="950" spc="-5" dirty="0">
                <a:latin typeface="Arial"/>
                <a:cs typeface="Arial"/>
              </a:rPr>
              <a:t>27  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0" dirty="0">
                <a:latin typeface="Arial"/>
                <a:cs typeface="Arial"/>
              </a:rPr>
              <a:t>6</a:t>
            </a:r>
            <a:r>
              <a:rPr sz="950" spc="-20" dirty="0">
                <a:latin typeface="Arial"/>
                <a:cs typeface="Arial"/>
              </a:rPr>
              <a:t>2</a:t>
            </a:r>
            <a:r>
              <a:rPr sz="950" spc="-5" dirty="0">
                <a:latin typeface="Arial"/>
                <a:cs typeface="Arial"/>
              </a:rPr>
              <a:t>:</a:t>
            </a:r>
            <a:r>
              <a:rPr sz="950" spc="5" dirty="0">
                <a:latin typeface="Arial"/>
                <a:cs typeface="Arial"/>
              </a:rPr>
              <a:t> </a:t>
            </a:r>
            <a:r>
              <a:rPr sz="950" spc="-20" dirty="0">
                <a:latin typeface="Arial"/>
                <a:cs typeface="Arial"/>
              </a:rPr>
              <a:t>E</a:t>
            </a:r>
            <a:r>
              <a:rPr sz="950" spc="-10" dirty="0">
                <a:latin typeface="Arial"/>
                <a:cs typeface="Arial"/>
              </a:rPr>
              <a:t>c</a:t>
            </a:r>
            <a:r>
              <a:rPr sz="950" spc="-20" dirty="0">
                <a:latin typeface="Arial"/>
                <a:cs typeface="Arial"/>
              </a:rPr>
              <a:t>o</a:t>
            </a:r>
            <a:r>
              <a:rPr sz="950" spc="-10" dirty="0">
                <a:latin typeface="Arial"/>
                <a:cs typeface="Arial"/>
              </a:rPr>
              <a:t>n</a:t>
            </a:r>
            <a:r>
              <a:rPr sz="950" spc="-20" dirty="0">
                <a:latin typeface="Arial"/>
                <a:cs typeface="Arial"/>
              </a:rPr>
              <a:t>o</a:t>
            </a:r>
            <a:r>
              <a:rPr sz="950" spc="-5" dirty="0">
                <a:latin typeface="Arial"/>
                <a:cs typeface="Arial"/>
              </a:rPr>
              <a:t>mi</a:t>
            </a:r>
            <a:r>
              <a:rPr sz="950" spc="-15" dirty="0">
                <a:latin typeface="Arial"/>
                <a:cs typeface="Arial"/>
              </a:rPr>
              <a:t>e</a:t>
            </a:r>
            <a:r>
              <a:rPr sz="950" spc="-5" dirty="0">
                <a:latin typeface="Arial"/>
                <a:cs typeface="Arial"/>
              </a:rPr>
              <a:t>s</a:t>
            </a:r>
            <a:r>
              <a:rPr sz="950" dirty="0">
                <a:latin typeface="Arial"/>
                <a:cs typeface="Arial"/>
              </a:rPr>
              <a:t> </a:t>
            </a:r>
            <a:r>
              <a:rPr sz="950" spc="-5" dirty="0">
                <a:latin typeface="Arial"/>
                <a:cs typeface="Arial"/>
              </a:rPr>
              <a:t>of</a:t>
            </a:r>
            <a:r>
              <a:rPr sz="950" spc="-10" dirty="0">
                <a:latin typeface="Arial"/>
                <a:cs typeface="Arial"/>
              </a:rPr>
              <a:t> Sc</a:t>
            </a:r>
            <a:r>
              <a:rPr sz="950" spc="-20" dirty="0">
                <a:latin typeface="Arial"/>
                <a:cs typeface="Arial"/>
              </a:rPr>
              <a:t>a</a:t>
            </a:r>
            <a:r>
              <a:rPr sz="950" spc="-5" dirty="0">
                <a:latin typeface="Arial"/>
                <a:cs typeface="Arial"/>
              </a:rPr>
              <a:t>le</a:t>
            </a:r>
            <a:r>
              <a:rPr sz="950" dirty="0">
                <a:latin typeface="Arial"/>
                <a:cs typeface="Arial"/>
              </a:rPr>
              <a:t> </a:t>
            </a:r>
            <a:r>
              <a:rPr sz="950" spc="-5" dirty="0">
                <a:latin typeface="Arial"/>
                <a:cs typeface="Arial"/>
              </a:rPr>
              <a:t>in </a:t>
            </a:r>
            <a:r>
              <a:rPr sz="950" spc="-15" dirty="0">
                <a:latin typeface="Arial"/>
                <a:cs typeface="Arial"/>
              </a:rPr>
              <a:t>Hea</a:t>
            </a:r>
            <a:r>
              <a:rPr sz="950" spc="-5" dirty="0">
                <a:latin typeface="Arial"/>
                <a:cs typeface="Arial"/>
              </a:rPr>
              <a:t>t</a:t>
            </a:r>
            <a:r>
              <a:rPr sz="950" spc="-10" dirty="0">
                <a:latin typeface="Arial"/>
                <a:cs typeface="Arial"/>
              </a:rPr>
              <a:t> </a:t>
            </a:r>
            <a:r>
              <a:rPr sz="950" spc="-5" dirty="0">
                <a:latin typeface="Arial"/>
                <a:cs typeface="Arial"/>
              </a:rPr>
              <a:t>E</a:t>
            </a:r>
            <a:r>
              <a:rPr sz="950" spc="-10" dirty="0">
                <a:latin typeface="Arial"/>
                <a:cs typeface="Arial"/>
              </a:rPr>
              <a:t>x</a:t>
            </a:r>
            <a:r>
              <a:rPr sz="950" spc="-5" dirty="0">
                <a:latin typeface="Arial"/>
                <a:cs typeface="Arial"/>
              </a:rPr>
              <a:t>c</a:t>
            </a:r>
            <a:r>
              <a:rPr sz="950" spc="-15" dirty="0">
                <a:latin typeface="Arial"/>
                <a:cs typeface="Arial"/>
              </a:rPr>
              <a:t>ha</a:t>
            </a:r>
            <a:r>
              <a:rPr sz="950" spc="-5" dirty="0">
                <a:latin typeface="Arial"/>
                <a:cs typeface="Arial"/>
              </a:rPr>
              <a:t>ngers </a:t>
            </a:r>
            <a:r>
              <a:rPr sz="950" dirty="0">
                <a:latin typeface="Arial"/>
                <a:cs typeface="Arial"/>
              </a:rPr>
              <a:t>	</a:t>
            </a:r>
            <a:r>
              <a:rPr sz="950" spc="-15" dirty="0">
                <a:latin typeface="Arial"/>
                <a:cs typeface="Arial"/>
              </a:rPr>
              <a:t>1</a:t>
            </a:r>
            <a:r>
              <a:rPr sz="950" spc="-5" dirty="0">
                <a:latin typeface="Arial"/>
                <a:cs typeface="Arial"/>
              </a:rPr>
              <a:t>27  Fi</a:t>
            </a:r>
            <a:r>
              <a:rPr sz="950" spc="-15" dirty="0">
                <a:latin typeface="Arial"/>
                <a:cs typeface="Arial"/>
              </a:rPr>
              <a:t>g</a:t>
            </a:r>
            <a:r>
              <a:rPr sz="950" spc="-5" dirty="0">
                <a:latin typeface="Arial"/>
                <a:cs typeface="Arial"/>
              </a:rPr>
              <a:t>u</a:t>
            </a:r>
            <a:r>
              <a:rPr sz="950" spc="-10" dirty="0">
                <a:latin typeface="Arial"/>
                <a:cs typeface="Arial"/>
              </a:rPr>
              <a:t>r</a:t>
            </a:r>
            <a:r>
              <a:rPr sz="950" spc="-5" dirty="0">
                <a:latin typeface="Arial"/>
                <a:cs typeface="Arial"/>
              </a:rPr>
              <a:t>e</a:t>
            </a:r>
            <a:r>
              <a:rPr sz="950" spc="-10" dirty="0">
                <a:latin typeface="Arial"/>
                <a:cs typeface="Arial"/>
              </a:rPr>
              <a:t> </a:t>
            </a:r>
            <a:r>
              <a:rPr sz="950" spc="0" dirty="0">
                <a:latin typeface="Arial"/>
                <a:cs typeface="Arial"/>
              </a:rPr>
              <a:t>6</a:t>
            </a:r>
            <a:r>
              <a:rPr sz="950" spc="-20" dirty="0">
                <a:latin typeface="Arial"/>
                <a:cs typeface="Arial"/>
              </a:rPr>
              <a:t>3</a:t>
            </a:r>
            <a:r>
              <a:rPr sz="950" spc="-5" dirty="0">
                <a:latin typeface="Arial"/>
                <a:cs typeface="Arial"/>
              </a:rPr>
              <a:t>:</a:t>
            </a:r>
            <a:r>
              <a:rPr sz="950" spc="5" dirty="0">
                <a:latin typeface="Arial"/>
                <a:cs typeface="Arial"/>
              </a:rPr>
              <a:t> </a:t>
            </a:r>
            <a:r>
              <a:rPr sz="950" spc="-10" dirty="0">
                <a:latin typeface="Arial"/>
                <a:cs typeface="Arial"/>
              </a:rPr>
              <a:t>S</a:t>
            </a:r>
            <a:r>
              <a:rPr sz="950" spc="-20" dirty="0">
                <a:latin typeface="Arial"/>
                <a:cs typeface="Arial"/>
              </a:rPr>
              <a:t>h</a:t>
            </a:r>
            <a:r>
              <a:rPr sz="950" spc="-15" dirty="0">
                <a:latin typeface="Arial"/>
                <a:cs typeface="Arial"/>
              </a:rPr>
              <a:t>o</a:t>
            </a:r>
            <a:r>
              <a:rPr sz="950" spc="-20" dirty="0">
                <a:latin typeface="Arial"/>
                <a:cs typeface="Arial"/>
              </a:rPr>
              <a:t>u</a:t>
            </a:r>
            <a:r>
              <a:rPr sz="950" dirty="0">
                <a:latin typeface="Arial"/>
                <a:cs typeface="Arial"/>
              </a:rPr>
              <a:t>l</a:t>
            </a:r>
            <a:r>
              <a:rPr sz="950" spc="-10" dirty="0">
                <a:latin typeface="Arial"/>
                <a:cs typeface="Arial"/>
              </a:rPr>
              <a:t>d</a:t>
            </a:r>
            <a:r>
              <a:rPr sz="950" spc="-15" dirty="0">
                <a:latin typeface="Arial"/>
                <a:cs typeface="Arial"/>
              </a:rPr>
              <a:t>-</a:t>
            </a:r>
            <a:r>
              <a:rPr sz="950" spc="-5" dirty="0">
                <a:latin typeface="Arial"/>
                <a:cs typeface="Arial"/>
              </a:rPr>
              <a:t>C</a:t>
            </a:r>
            <a:r>
              <a:rPr sz="950" spc="-20" dirty="0">
                <a:latin typeface="Arial"/>
                <a:cs typeface="Arial"/>
              </a:rPr>
              <a:t>o</a:t>
            </a:r>
            <a:r>
              <a:rPr sz="950" spc="-5" dirty="0">
                <a:latin typeface="Arial"/>
                <a:cs typeface="Arial"/>
              </a:rPr>
              <a:t>st</a:t>
            </a:r>
            <a:r>
              <a:rPr sz="950" dirty="0">
                <a:latin typeface="Arial"/>
                <a:cs typeface="Arial"/>
              </a:rPr>
              <a:t> </a:t>
            </a:r>
            <a:r>
              <a:rPr sz="950" spc="-5" dirty="0">
                <a:latin typeface="Arial"/>
                <a:cs typeface="Arial"/>
              </a:rPr>
              <a:t>for</a:t>
            </a:r>
            <a:r>
              <a:rPr sz="950" spc="-10" dirty="0">
                <a:latin typeface="Arial"/>
                <a:cs typeface="Arial"/>
              </a:rPr>
              <a:t> </a:t>
            </a:r>
            <a:r>
              <a:rPr sz="950" spc="-15" dirty="0">
                <a:latin typeface="Arial"/>
                <a:cs typeface="Arial"/>
              </a:rPr>
              <a:t>Hea</a:t>
            </a:r>
            <a:r>
              <a:rPr sz="950" spc="-5" dirty="0">
                <a:latin typeface="Arial"/>
                <a:cs typeface="Arial"/>
              </a:rPr>
              <a:t>t</a:t>
            </a:r>
            <a:r>
              <a:rPr sz="950" dirty="0">
                <a:latin typeface="Arial"/>
                <a:cs typeface="Arial"/>
              </a:rPr>
              <a:t> </a:t>
            </a:r>
            <a:r>
              <a:rPr sz="950" spc="-5" dirty="0">
                <a:latin typeface="Arial"/>
                <a:cs typeface="Arial"/>
              </a:rPr>
              <a:t>E</a:t>
            </a:r>
            <a:r>
              <a:rPr sz="950" spc="-15" dirty="0">
                <a:latin typeface="Arial"/>
                <a:cs typeface="Arial"/>
              </a:rPr>
              <a:t>x</a:t>
            </a:r>
            <a:r>
              <a:rPr sz="950" spc="-5" dirty="0">
                <a:latin typeface="Arial"/>
                <a:cs typeface="Arial"/>
              </a:rPr>
              <a:t>c</a:t>
            </a:r>
            <a:r>
              <a:rPr sz="950" spc="-20" dirty="0">
                <a:latin typeface="Arial"/>
                <a:cs typeface="Arial"/>
              </a:rPr>
              <a:t>h</a:t>
            </a:r>
            <a:r>
              <a:rPr sz="950" spc="-10" dirty="0">
                <a:latin typeface="Arial"/>
                <a:cs typeface="Arial"/>
              </a:rPr>
              <a:t>angers</a:t>
            </a:r>
            <a:r>
              <a:rPr sz="950" spc="-5" dirty="0">
                <a:latin typeface="Arial"/>
                <a:cs typeface="Arial"/>
              </a:rPr>
              <a:t> </a:t>
            </a:r>
            <a:r>
              <a:rPr sz="950" dirty="0">
                <a:latin typeface="Arial"/>
                <a:cs typeface="Arial"/>
              </a:rPr>
              <a:t>	</a:t>
            </a:r>
            <a:r>
              <a:rPr sz="950" spc="-15" dirty="0">
                <a:latin typeface="Arial"/>
                <a:cs typeface="Arial"/>
              </a:rPr>
              <a:t>1</a:t>
            </a:r>
            <a:r>
              <a:rPr sz="950" spc="-5" dirty="0">
                <a:latin typeface="Arial"/>
                <a:cs typeface="Arial"/>
              </a:rPr>
              <a:t>28</a:t>
            </a:r>
            <a:endParaRPr sz="950">
              <a:latin typeface="Arial"/>
              <a:cs typeface="Arial"/>
            </a:endParaRPr>
          </a:p>
        </p:txBody>
      </p:sp>
      <p:sp>
        <p:nvSpPr>
          <p:cNvPr id="33" name="object 33"/>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5</a:t>
            </a:fld>
            <a:endParaRPr sz="1000">
              <a:latin typeface="Calibri"/>
              <a:cs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50</a:t>
            </a:r>
            <a:endParaRPr sz="1000">
              <a:latin typeface="Calibri"/>
              <a:cs typeface="Calibri"/>
            </a:endParaRPr>
          </a:p>
        </p:txBody>
      </p:sp>
      <p:sp>
        <p:nvSpPr>
          <p:cNvPr id="2" name="object 2"/>
          <p:cNvSpPr txBox="1"/>
          <p:nvPr/>
        </p:nvSpPr>
        <p:spPr>
          <a:xfrm>
            <a:off x="1284986" y="1066875"/>
            <a:ext cx="5297805" cy="3012440"/>
          </a:xfrm>
          <a:prstGeom prst="rect">
            <a:avLst/>
          </a:prstGeom>
        </p:spPr>
        <p:txBody>
          <a:bodyPr vert="horz" wrap="square" lIns="0" tIns="0" rIns="0" bIns="0" rtlCol="0">
            <a:spAutoFit/>
          </a:bodyPr>
          <a:lstStyle/>
          <a:p>
            <a:pPr marL="12700" marR="247650" algn="just">
              <a:lnSpc>
                <a:spcPct val="142400"/>
              </a:lnSpc>
            </a:pPr>
            <a:r>
              <a:rPr sz="950" spc="-10" dirty="0">
                <a:latin typeface="Arial"/>
                <a:cs typeface="Arial"/>
              </a:rPr>
              <a:t>EMEA demand will grow 17% by 2020 Q1, despite continued reluctance on the part of Western  European refiners, on underlying 16% growth in refinery capital spending in the region. Specific  orders will come </a:t>
            </a:r>
            <a:r>
              <a:rPr sz="950" spc="-5" dirty="0">
                <a:latin typeface="Arial"/>
                <a:cs typeface="Arial"/>
              </a:rPr>
              <a:t>from </a:t>
            </a:r>
            <a:r>
              <a:rPr sz="950" spc="-10" dirty="0">
                <a:latin typeface="Arial"/>
                <a:cs typeface="Arial"/>
              </a:rPr>
              <a:t>Russia and </a:t>
            </a:r>
            <a:r>
              <a:rPr sz="950" spc="-5" dirty="0">
                <a:latin typeface="Arial"/>
                <a:cs typeface="Arial"/>
              </a:rPr>
              <a:t>Iraq, </a:t>
            </a:r>
            <a:r>
              <a:rPr sz="950" spc="-10" dirty="0">
                <a:latin typeface="Arial"/>
                <a:cs typeface="Arial"/>
              </a:rPr>
              <a:t>as </a:t>
            </a:r>
            <a:r>
              <a:rPr sz="950" spc="-15" dirty="0">
                <a:latin typeface="Arial"/>
                <a:cs typeface="Arial"/>
              </a:rPr>
              <a:t>well </a:t>
            </a:r>
            <a:r>
              <a:rPr sz="950" spc="-10" dirty="0">
                <a:latin typeface="Arial"/>
                <a:cs typeface="Arial"/>
              </a:rPr>
              <a:t>as small upgrade and </a:t>
            </a:r>
            <a:r>
              <a:rPr sz="950" spc="-5" dirty="0">
                <a:latin typeface="Arial"/>
                <a:cs typeface="Arial"/>
              </a:rPr>
              <a:t>modernization</a:t>
            </a:r>
            <a:r>
              <a:rPr sz="950" spc="165" dirty="0">
                <a:latin typeface="Arial"/>
                <a:cs typeface="Arial"/>
              </a:rPr>
              <a:t> </a:t>
            </a:r>
            <a:r>
              <a:rPr sz="950" spc="-10" dirty="0">
                <a:latin typeface="Arial"/>
                <a:cs typeface="Arial"/>
              </a:rPr>
              <a:t>projects.</a:t>
            </a:r>
            <a:endParaRPr sz="950">
              <a:latin typeface="Arial"/>
              <a:cs typeface="Arial"/>
            </a:endParaRPr>
          </a:p>
          <a:p>
            <a:pPr marL="12700" algn="just">
              <a:lnSpc>
                <a:spcPct val="100000"/>
              </a:lnSpc>
              <a:spcBef>
                <a:spcPts val="484"/>
              </a:spcBef>
            </a:pPr>
            <a:r>
              <a:rPr sz="950" spc="-10" dirty="0">
                <a:latin typeface="Arial"/>
                <a:cs typeface="Arial"/>
              </a:rPr>
              <a:t>Currently planned projects</a:t>
            </a:r>
            <a:r>
              <a:rPr sz="950" spc="-5" dirty="0">
                <a:latin typeface="Arial"/>
                <a:cs typeface="Arial"/>
              </a:rPr>
              <a:t> </a:t>
            </a:r>
            <a:r>
              <a:rPr sz="950" spc="-10" dirty="0">
                <a:latin typeface="Arial"/>
                <a:cs typeface="Arial"/>
              </a:rPr>
              <a:t>include:</a:t>
            </a:r>
            <a:endParaRPr sz="950">
              <a:latin typeface="Arial"/>
              <a:cs typeface="Arial"/>
            </a:endParaRPr>
          </a:p>
          <a:p>
            <a:pPr marL="443230" marR="528320" indent="-215900">
              <a:lnSpc>
                <a:spcPct val="142600"/>
              </a:lnSpc>
              <a:spcBef>
                <a:spcPts val="615"/>
              </a:spcBef>
              <a:buFont typeface="Symbol"/>
              <a:buChar char=""/>
              <a:tabLst>
                <a:tab pos="442595" algn="l"/>
                <a:tab pos="443865" algn="l"/>
              </a:tabLst>
            </a:pPr>
            <a:r>
              <a:rPr sz="950" spc="-10" dirty="0">
                <a:latin typeface="Arial"/>
                <a:cs typeface="Arial"/>
              </a:rPr>
              <a:t>Lukoil plans to upgrade its Moscow refinery starting in 2016, after </a:t>
            </a:r>
            <a:r>
              <a:rPr sz="950" spc="-5" dirty="0">
                <a:latin typeface="Arial"/>
                <a:cs typeface="Arial"/>
              </a:rPr>
              <a:t>it </a:t>
            </a:r>
            <a:r>
              <a:rPr sz="950" spc="-10" dirty="0">
                <a:latin typeface="Arial"/>
                <a:cs typeface="Arial"/>
              </a:rPr>
              <a:t>completes the  Volgograd</a:t>
            </a:r>
            <a:r>
              <a:rPr sz="950" spc="-60" dirty="0">
                <a:latin typeface="Arial"/>
                <a:cs typeface="Arial"/>
              </a:rPr>
              <a:t> </a:t>
            </a:r>
            <a:r>
              <a:rPr sz="950" spc="-10" dirty="0">
                <a:latin typeface="Arial"/>
                <a:cs typeface="Arial"/>
              </a:rPr>
              <a:t>expansion.</a:t>
            </a:r>
            <a:endParaRPr sz="950">
              <a:latin typeface="Arial"/>
              <a:cs typeface="Arial"/>
            </a:endParaRPr>
          </a:p>
          <a:p>
            <a:pPr marL="443230" marR="529590" indent="-215900">
              <a:lnSpc>
                <a:spcPct val="142100"/>
              </a:lnSpc>
              <a:spcBef>
                <a:spcPts val="70"/>
              </a:spcBef>
              <a:buFont typeface="Symbol"/>
              <a:buChar char=""/>
              <a:tabLst>
                <a:tab pos="442595" algn="l"/>
                <a:tab pos="443865" algn="l"/>
              </a:tabLst>
            </a:pPr>
            <a:r>
              <a:rPr sz="950" spc="-10" dirty="0">
                <a:latin typeface="Arial"/>
                <a:cs typeface="Arial"/>
              </a:rPr>
              <a:t>TAIF’s Nizhnikamsk refinery (in Russia) is building an 86k bpd hydrocracking </a:t>
            </a:r>
            <a:r>
              <a:rPr sz="950" spc="-5" dirty="0">
                <a:latin typeface="Arial"/>
                <a:cs typeface="Arial"/>
              </a:rPr>
              <a:t>unit,  </a:t>
            </a:r>
            <a:r>
              <a:rPr sz="950" spc="-10" dirty="0">
                <a:latin typeface="Arial"/>
                <a:cs typeface="Arial"/>
              </a:rPr>
              <a:t>scheduled for completion </a:t>
            </a:r>
            <a:r>
              <a:rPr sz="950" spc="-5" dirty="0">
                <a:latin typeface="Arial"/>
                <a:cs typeface="Arial"/>
              </a:rPr>
              <a:t>in </a:t>
            </a:r>
            <a:r>
              <a:rPr sz="950" spc="-10" dirty="0">
                <a:latin typeface="Arial"/>
                <a:cs typeface="Arial"/>
              </a:rPr>
              <a:t>2015</a:t>
            </a:r>
            <a:r>
              <a:rPr sz="950" spc="-15" dirty="0">
                <a:latin typeface="Arial"/>
                <a:cs typeface="Arial"/>
              </a:rPr>
              <a:t> </a:t>
            </a:r>
            <a:r>
              <a:rPr sz="950" spc="-10" dirty="0">
                <a:latin typeface="Arial"/>
                <a:cs typeface="Arial"/>
              </a:rPr>
              <a:t>Q1.</a:t>
            </a:r>
            <a:endParaRPr sz="950">
              <a:latin typeface="Arial"/>
              <a:cs typeface="Arial"/>
            </a:endParaRPr>
          </a:p>
          <a:p>
            <a:pPr marL="443230" marR="112395" indent="-215900">
              <a:lnSpc>
                <a:spcPct val="142100"/>
              </a:lnSpc>
              <a:spcBef>
                <a:spcPts val="65"/>
              </a:spcBef>
              <a:buFont typeface="Symbol"/>
              <a:buChar char=""/>
              <a:tabLst>
                <a:tab pos="442595" algn="l"/>
                <a:tab pos="443865" algn="l"/>
              </a:tabLst>
            </a:pPr>
            <a:r>
              <a:rPr sz="950" spc="-10" dirty="0">
                <a:latin typeface="Arial"/>
                <a:cs typeface="Arial"/>
              </a:rPr>
              <a:t>Iraq’s planned Nassiriya refinery, currently in </a:t>
            </a:r>
            <a:r>
              <a:rPr sz="950" spc="-5" dirty="0">
                <a:latin typeface="Arial"/>
                <a:cs typeface="Arial"/>
              </a:rPr>
              <a:t>the </a:t>
            </a:r>
            <a:r>
              <a:rPr sz="950" spc="-10" dirty="0">
                <a:latin typeface="Arial"/>
                <a:cs typeface="Arial"/>
              </a:rPr>
              <a:t>contracting phase, will include </a:t>
            </a:r>
            <a:r>
              <a:rPr sz="950" spc="-5" dirty="0">
                <a:latin typeface="Arial"/>
                <a:cs typeface="Arial"/>
              </a:rPr>
              <a:t>a </a:t>
            </a:r>
            <a:r>
              <a:rPr sz="950" spc="-10" dirty="0">
                <a:latin typeface="Arial"/>
                <a:cs typeface="Arial"/>
              </a:rPr>
              <a:t>52k bpd  vacuum gas oil hydrocracker.</a:t>
            </a:r>
            <a:endParaRPr sz="950">
              <a:latin typeface="Arial"/>
              <a:cs typeface="Arial"/>
            </a:endParaRPr>
          </a:p>
          <a:p>
            <a:pPr marL="443230" marR="208915" indent="-215900">
              <a:lnSpc>
                <a:spcPct val="142600"/>
              </a:lnSpc>
              <a:spcBef>
                <a:spcPts val="55"/>
              </a:spcBef>
              <a:buFont typeface="Symbol"/>
              <a:buChar char=""/>
              <a:tabLst>
                <a:tab pos="442595" algn="l"/>
                <a:tab pos="443865" algn="l"/>
              </a:tabLst>
            </a:pPr>
            <a:r>
              <a:rPr sz="950" spc="-10" dirty="0">
                <a:latin typeface="Arial"/>
                <a:cs typeface="Arial"/>
              </a:rPr>
              <a:t>Essar </a:t>
            </a:r>
            <a:r>
              <a:rPr sz="950" spc="-5" dirty="0">
                <a:latin typeface="Arial"/>
                <a:cs typeface="Arial"/>
              </a:rPr>
              <a:t>Oil </a:t>
            </a:r>
            <a:r>
              <a:rPr sz="950" spc="-10" dirty="0">
                <a:latin typeface="Arial"/>
                <a:cs typeface="Arial"/>
              </a:rPr>
              <a:t>plans </a:t>
            </a:r>
            <a:r>
              <a:rPr sz="950" spc="-5" dirty="0">
                <a:latin typeface="Arial"/>
                <a:cs typeface="Arial"/>
              </a:rPr>
              <a:t>to </a:t>
            </a:r>
            <a:r>
              <a:rPr sz="950" spc="-10" dirty="0">
                <a:latin typeface="Arial"/>
                <a:cs typeface="Arial"/>
              </a:rPr>
              <a:t>revamp </a:t>
            </a:r>
            <a:r>
              <a:rPr sz="950" spc="-5" dirty="0">
                <a:latin typeface="Arial"/>
                <a:cs typeface="Arial"/>
              </a:rPr>
              <a:t>the </a:t>
            </a:r>
            <a:r>
              <a:rPr sz="950" spc="-10" dirty="0">
                <a:latin typeface="Arial"/>
                <a:cs typeface="Arial"/>
              </a:rPr>
              <a:t>hydrocracking unit at </a:t>
            </a:r>
            <a:r>
              <a:rPr sz="950" spc="-5" dirty="0">
                <a:latin typeface="Arial"/>
                <a:cs typeface="Arial"/>
              </a:rPr>
              <a:t>its </a:t>
            </a:r>
            <a:r>
              <a:rPr sz="950" spc="-10" dirty="0">
                <a:latin typeface="Arial"/>
                <a:cs typeface="Arial"/>
              </a:rPr>
              <a:t>Stanlow </a:t>
            </a:r>
            <a:r>
              <a:rPr sz="950" spc="-5" dirty="0">
                <a:latin typeface="Arial"/>
                <a:cs typeface="Arial"/>
              </a:rPr>
              <a:t>refinery, </a:t>
            </a:r>
            <a:r>
              <a:rPr sz="950" spc="-10" dirty="0">
                <a:latin typeface="Arial"/>
                <a:cs typeface="Arial"/>
              </a:rPr>
              <a:t>with completion  scheduled for 2015</a:t>
            </a:r>
            <a:r>
              <a:rPr sz="950" spc="-45" dirty="0">
                <a:latin typeface="Arial"/>
                <a:cs typeface="Arial"/>
              </a:rPr>
              <a:t> </a:t>
            </a:r>
            <a:r>
              <a:rPr sz="950" spc="-10" dirty="0">
                <a:latin typeface="Arial"/>
                <a:cs typeface="Arial"/>
              </a:rPr>
              <a:t>Q4.</a:t>
            </a:r>
            <a:endParaRPr sz="950">
              <a:latin typeface="Arial"/>
              <a:cs typeface="Arial"/>
            </a:endParaRPr>
          </a:p>
          <a:p>
            <a:pPr marL="443230" marR="5080" indent="-215900">
              <a:lnSpc>
                <a:spcPct val="142600"/>
              </a:lnSpc>
              <a:spcBef>
                <a:spcPts val="55"/>
              </a:spcBef>
              <a:buFont typeface="Symbol"/>
              <a:buChar char=""/>
              <a:tabLst>
                <a:tab pos="442595" algn="l"/>
                <a:tab pos="443865" algn="l"/>
              </a:tabLst>
            </a:pPr>
            <a:r>
              <a:rPr sz="950" spc="-10" dirty="0">
                <a:latin typeface="Arial"/>
                <a:cs typeface="Arial"/>
              </a:rPr>
              <a:t>Provided </a:t>
            </a:r>
            <a:r>
              <a:rPr sz="950" spc="-5" dirty="0">
                <a:latin typeface="Arial"/>
                <a:cs typeface="Arial"/>
              </a:rPr>
              <a:t>it </a:t>
            </a:r>
            <a:r>
              <a:rPr sz="950" spc="-10" dirty="0">
                <a:latin typeface="Arial"/>
                <a:cs typeface="Arial"/>
              </a:rPr>
              <a:t>can secure financing for the project, Egyptian Refining Company plans to build </a:t>
            </a:r>
            <a:r>
              <a:rPr sz="950" spc="-5" dirty="0">
                <a:latin typeface="Arial"/>
                <a:cs typeface="Arial"/>
              </a:rPr>
              <a:t>a  </a:t>
            </a:r>
            <a:r>
              <a:rPr sz="950" spc="-10" dirty="0">
                <a:latin typeface="Arial"/>
                <a:cs typeface="Arial"/>
              </a:rPr>
              <a:t>30k bpd vacuum resid hydrocracker at its Cairo</a:t>
            </a:r>
            <a:r>
              <a:rPr sz="950" spc="85" dirty="0">
                <a:latin typeface="Arial"/>
                <a:cs typeface="Arial"/>
              </a:rPr>
              <a:t> </a:t>
            </a:r>
            <a:r>
              <a:rPr sz="950" spc="-10" dirty="0">
                <a:latin typeface="Arial"/>
                <a:cs typeface="Arial"/>
              </a:rPr>
              <a:t>refinery.</a:t>
            </a:r>
            <a:endParaRPr sz="950">
              <a:latin typeface="Arial"/>
              <a:cs typeface="Arial"/>
            </a:endParaRPr>
          </a:p>
        </p:txBody>
      </p:sp>
      <p:sp>
        <p:nvSpPr>
          <p:cNvPr id="3" name="object 3"/>
          <p:cNvSpPr txBox="1"/>
          <p:nvPr/>
        </p:nvSpPr>
        <p:spPr>
          <a:xfrm>
            <a:off x="1177546" y="4546578"/>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9.</a:t>
            </a:r>
            <a:r>
              <a:rPr sz="950" b="1" spc="-15" dirty="0">
                <a:latin typeface="Arial"/>
                <a:cs typeface="Arial"/>
              </a:rPr>
              <a:t>1</a:t>
            </a:r>
            <a:r>
              <a:rPr sz="950" b="1" dirty="0">
                <a:latin typeface="Arial"/>
                <a:cs typeface="Arial"/>
              </a:rPr>
              <a:t>.</a:t>
            </a:r>
            <a:r>
              <a:rPr sz="950" b="1" spc="-5" dirty="0">
                <a:latin typeface="Arial"/>
                <a:cs typeface="Arial"/>
              </a:rPr>
              <a:t>2</a:t>
            </a:r>
            <a:endParaRPr sz="950">
              <a:latin typeface="Arial"/>
              <a:cs typeface="Arial"/>
            </a:endParaRPr>
          </a:p>
        </p:txBody>
      </p:sp>
      <p:sp>
        <p:nvSpPr>
          <p:cNvPr id="4" name="object 4"/>
          <p:cNvSpPr txBox="1"/>
          <p:nvPr/>
        </p:nvSpPr>
        <p:spPr>
          <a:xfrm>
            <a:off x="1608142" y="4546578"/>
            <a:ext cx="103441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Supply</a:t>
            </a:r>
            <a:r>
              <a:rPr sz="950" b="1" spc="-80" dirty="0">
                <a:latin typeface="Arial"/>
                <a:cs typeface="Arial"/>
              </a:rPr>
              <a:t> </a:t>
            </a:r>
            <a:r>
              <a:rPr sz="950" b="1" spc="-10" dirty="0">
                <a:latin typeface="Arial"/>
                <a:cs typeface="Arial"/>
              </a:rPr>
              <a:t>(Capacity)</a:t>
            </a:r>
            <a:endParaRPr sz="950">
              <a:latin typeface="Arial"/>
              <a:cs typeface="Arial"/>
            </a:endParaRPr>
          </a:p>
        </p:txBody>
      </p:sp>
      <p:sp>
        <p:nvSpPr>
          <p:cNvPr id="5" name="object 5"/>
          <p:cNvSpPr txBox="1"/>
          <p:nvPr/>
        </p:nvSpPr>
        <p:spPr>
          <a:xfrm>
            <a:off x="1177546" y="4936729"/>
            <a:ext cx="5416550" cy="4088129"/>
          </a:xfrm>
          <a:prstGeom prst="rect">
            <a:avLst/>
          </a:prstGeom>
        </p:spPr>
        <p:txBody>
          <a:bodyPr vert="horz" wrap="square" lIns="0" tIns="0" rIns="0" bIns="0" rtlCol="0">
            <a:spAutoFit/>
          </a:bodyPr>
          <a:lstStyle/>
          <a:p>
            <a:pPr marL="12700" marR="5080">
              <a:lnSpc>
                <a:spcPct val="142100"/>
              </a:lnSpc>
            </a:pPr>
            <a:r>
              <a:rPr sz="950" b="1" spc="-10" dirty="0">
                <a:latin typeface="Arial"/>
                <a:cs typeface="Arial"/>
              </a:rPr>
              <a:t>Capacity additions </a:t>
            </a:r>
            <a:r>
              <a:rPr sz="950" b="1" spc="-5" dirty="0">
                <a:latin typeface="Arial"/>
                <a:cs typeface="Arial"/>
              </a:rPr>
              <a:t>will lag </a:t>
            </a:r>
            <a:r>
              <a:rPr sz="950" b="1" spc="-10" dirty="0">
                <a:latin typeface="Arial"/>
                <a:cs typeface="Arial"/>
              </a:rPr>
              <a:t>demand growth until mid-2015, when industry utilization rates reach  </a:t>
            </a:r>
            <a:r>
              <a:rPr sz="950" b="1" spc="-15" dirty="0">
                <a:latin typeface="Arial"/>
                <a:cs typeface="Arial"/>
              </a:rPr>
              <a:t>75%, </a:t>
            </a:r>
            <a:r>
              <a:rPr sz="950" b="1" spc="-10" dirty="0">
                <a:latin typeface="Arial"/>
                <a:cs typeface="Arial"/>
              </a:rPr>
              <a:t>as most suppliers </a:t>
            </a:r>
            <a:r>
              <a:rPr sz="950" b="1" spc="-5" dirty="0">
                <a:latin typeface="Arial"/>
                <a:cs typeface="Arial"/>
              </a:rPr>
              <a:t>will </a:t>
            </a:r>
            <a:r>
              <a:rPr sz="950" b="1" spc="-10" dirty="0">
                <a:latin typeface="Arial"/>
                <a:cs typeface="Arial"/>
              </a:rPr>
              <a:t>not expand until order rates pick</a:t>
            </a:r>
            <a:r>
              <a:rPr sz="950" b="1" spc="90" dirty="0">
                <a:latin typeface="Arial"/>
                <a:cs typeface="Arial"/>
              </a:rPr>
              <a:t> </a:t>
            </a:r>
            <a:r>
              <a:rPr sz="950" b="1" spc="-10" dirty="0">
                <a:latin typeface="Arial"/>
                <a:cs typeface="Arial"/>
              </a:rPr>
              <a:t>up.</a:t>
            </a:r>
            <a:endParaRPr sz="950">
              <a:latin typeface="Arial"/>
              <a:cs typeface="Arial"/>
            </a:endParaRPr>
          </a:p>
          <a:p>
            <a:pPr>
              <a:lnSpc>
                <a:spcPct val="100000"/>
              </a:lnSpc>
            </a:pPr>
            <a:endParaRPr sz="1000">
              <a:latin typeface="Times New Roman"/>
              <a:cs typeface="Times New Roman"/>
            </a:endParaRPr>
          </a:p>
          <a:p>
            <a:pPr>
              <a:lnSpc>
                <a:spcPct val="100000"/>
              </a:lnSpc>
            </a:pPr>
            <a:endParaRPr sz="850">
              <a:latin typeface="Times New Roman"/>
              <a:cs typeface="Times New Roman"/>
            </a:endParaRPr>
          </a:p>
          <a:p>
            <a:pPr marL="120014">
              <a:lnSpc>
                <a:spcPct val="100000"/>
              </a:lnSpc>
            </a:pPr>
            <a:r>
              <a:rPr sz="950" spc="-10" dirty="0">
                <a:latin typeface="Arial"/>
                <a:cs typeface="Arial"/>
              </a:rPr>
              <a:t>The major global Hydrocracking Reactor manufacturers</a:t>
            </a:r>
            <a:r>
              <a:rPr sz="950" spc="60" dirty="0">
                <a:latin typeface="Arial"/>
                <a:cs typeface="Arial"/>
              </a:rPr>
              <a:t> </a:t>
            </a:r>
            <a:r>
              <a:rPr sz="950" spc="-10" dirty="0">
                <a:latin typeface="Arial"/>
                <a:cs typeface="Arial"/>
              </a:rPr>
              <a:t>are:</a:t>
            </a:r>
            <a:endParaRPr sz="950">
              <a:latin typeface="Arial"/>
              <a:cs typeface="Arial"/>
            </a:endParaRPr>
          </a:p>
          <a:p>
            <a:pPr>
              <a:lnSpc>
                <a:spcPct val="100000"/>
              </a:lnSpc>
              <a:spcBef>
                <a:spcPts val="20"/>
              </a:spcBef>
            </a:pPr>
            <a:endParaRPr sz="950">
              <a:latin typeface="Times New Roman"/>
              <a:cs typeface="Times New Roman"/>
            </a:endParaRPr>
          </a:p>
          <a:p>
            <a:pPr marL="550545" indent="-215900">
              <a:lnSpc>
                <a:spcPct val="100000"/>
              </a:lnSpc>
              <a:buFont typeface="Symbol"/>
              <a:buChar char=""/>
              <a:tabLst>
                <a:tab pos="550545" algn="l"/>
                <a:tab pos="551180" algn="l"/>
              </a:tabLst>
            </a:pPr>
            <a:r>
              <a:rPr sz="950" spc="-10" dirty="0">
                <a:latin typeface="Arial"/>
                <a:cs typeface="Arial"/>
              </a:rPr>
              <a:t>Japan Steel Works</a:t>
            </a:r>
            <a:r>
              <a:rPr sz="950" spc="-50" dirty="0">
                <a:latin typeface="Arial"/>
                <a:cs typeface="Arial"/>
              </a:rPr>
              <a:t> </a:t>
            </a:r>
            <a:r>
              <a:rPr sz="950" spc="-10" dirty="0">
                <a:latin typeface="Arial"/>
                <a:cs typeface="Arial"/>
              </a:rPr>
              <a:t>(JSW)</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Belleli</a:t>
            </a:r>
            <a:r>
              <a:rPr sz="950" spc="-75" dirty="0">
                <a:latin typeface="Arial"/>
                <a:cs typeface="Arial"/>
              </a:rPr>
              <a:t> </a:t>
            </a:r>
            <a:r>
              <a:rPr sz="950" spc="-10" dirty="0">
                <a:latin typeface="Arial"/>
                <a:cs typeface="Arial"/>
              </a:rPr>
              <a:t>Energy</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GE (exiting </a:t>
            </a:r>
            <a:r>
              <a:rPr sz="950" spc="-5" dirty="0">
                <a:latin typeface="Arial"/>
                <a:cs typeface="Arial"/>
              </a:rPr>
              <a:t>the</a:t>
            </a:r>
            <a:r>
              <a:rPr sz="950" spc="-25" dirty="0">
                <a:latin typeface="Arial"/>
                <a:cs typeface="Arial"/>
              </a:rPr>
              <a:t> </a:t>
            </a:r>
            <a:r>
              <a:rPr sz="950" spc="-10" dirty="0">
                <a:latin typeface="Arial"/>
                <a:cs typeface="Arial"/>
              </a:rPr>
              <a:t>business)</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Kobe</a:t>
            </a:r>
            <a:r>
              <a:rPr sz="950" spc="-70" dirty="0">
                <a:latin typeface="Arial"/>
                <a:cs typeface="Arial"/>
              </a:rPr>
              <a:t> </a:t>
            </a:r>
            <a:r>
              <a:rPr sz="950" spc="-10" dirty="0">
                <a:latin typeface="Arial"/>
                <a:cs typeface="Arial"/>
              </a:rPr>
              <a:t>Steel</a:t>
            </a:r>
            <a:endParaRPr sz="950">
              <a:latin typeface="Arial"/>
              <a:cs typeface="Arial"/>
            </a:endParaRPr>
          </a:p>
          <a:p>
            <a:pPr marL="550545" indent="-215900">
              <a:lnSpc>
                <a:spcPct val="100000"/>
              </a:lnSpc>
              <a:spcBef>
                <a:spcPts val="535"/>
              </a:spcBef>
              <a:buFont typeface="Symbol"/>
              <a:buChar char=""/>
              <a:tabLst>
                <a:tab pos="550545" algn="l"/>
                <a:tab pos="551180" algn="l"/>
              </a:tabLst>
            </a:pPr>
            <a:r>
              <a:rPr sz="950" spc="-10" dirty="0">
                <a:latin typeface="Arial"/>
                <a:cs typeface="Arial"/>
              </a:rPr>
              <a:t>Sinopec</a:t>
            </a:r>
            <a:r>
              <a:rPr sz="950" spc="-70" dirty="0">
                <a:latin typeface="Arial"/>
                <a:cs typeface="Arial"/>
              </a:rPr>
              <a:t> </a:t>
            </a:r>
            <a:r>
              <a:rPr sz="950" spc="-10" dirty="0">
                <a:latin typeface="Arial"/>
                <a:cs typeface="Arial"/>
              </a:rPr>
              <a:t>Engineering</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Carpenteria</a:t>
            </a:r>
            <a:r>
              <a:rPr sz="950" spc="-60" dirty="0">
                <a:latin typeface="Arial"/>
                <a:cs typeface="Arial"/>
              </a:rPr>
              <a:t> </a:t>
            </a:r>
            <a:r>
              <a:rPr sz="950" spc="-10" dirty="0">
                <a:latin typeface="Arial"/>
                <a:cs typeface="Arial"/>
              </a:rPr>
              <a:t>Corsi</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Doosan</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IDESA</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ATB Riva</a:t>
            </a:r>
            <a:r>
              <a:rPr sz="950" spc="-60" dirty="0">
                <a:latin typeface="Arial"/>
                <a:cs typeface="Arial"/>
              </a:rPr>
              <a:t> </a:t>
            </a:r>
            <a:r>
              <a:rPr sz="950" spc="-10" dirty="0">
                <a:latin typeface="Arial"/>
                <a:cs typeface="Arial"/>
              </a:rPr>
              <a:t>Calzoni</a:t>
            </a:r>
            <a:endParaRPr sz="950">
              <a:latin typeface="Arial"/>
              <a:cs typeface="Arial"/>
            </a:endParaRPr>
          </a:p>
          <a:p>
            <a:pPr>
              <a:lnSpc>
                <a:spcPct val="100000"/>
              </a:lnSpc>
              <a:spcBef>
                <a:spcPts val="35"/>
              </a:spcBef>
            </a:pPr>
            <a:endParaRPr sz="1400">
              <a:latin typeface="Times New Roman"/>
              <a:cs typeface="Times New Roman"/>
            </a:endParaRPr>
          </a:p>
          <a:p>
            <a:pPr marL="120014" marR="27940">
              <a:lnSpc>
                <a:spcPct val="142300"/>
              </a:lnSpc>
            </a:pPr>
            <a:r>
              <a:rPr sz="950" spc="-10" dirty="0">
                <a:latin typeface="Arial"/>
                <a:cs typeface="Arial"/>
              </a:rPr>
              <a:t>Quarterly capacity is $390m as of 2013 Q1, with Capacity Margin of $120m. This leaves room for 5-  </a:t>
            </a:r>
            <a:r>
              <a:rPr sz="950" spc="-5" dirty="0">
                <a:latin typeface="Arial"/>
                <a:cs typeface="Arial"/>
              </a:rPr>
              <a:t>6 </a:t>
            </a:r>
            <a:r>
              <a:rPr sz="950" spc="-10" dirty="0">
                <a:latin typeface="Arial"/>
                <a:cs typeface="Arial"/>
              </a:rPr>
              <a:t>reactor additional orders per quarter before lead times begin to extend, or approximately 20-25  reactors per year. To put this figure into perspective, </a:t>
            </a:r>
            <a:r>
              <a:rPr sz="950" spc="-5" dirty="0">
                <a:latin typeface="Arial"/>
                <a:cs typeface="Arial"/>
              </a:rPr>
              <a:t>a </a:t>
            </a:r>
            <a:r>
              <a:rPr sz="950" spc="-10" dirty="0">
                <a:latin typeface="Arial"/>
                <a:cs typeface="Arial"/>
              </a:rPr>
              <a:t>megaproject such as </a:t>
            </a:r>
            <a:r>
              <a:rPr sz="950" spc="-5" dirty="0">
                <a:latin typeface="Arial"/>
                <a:cs typeface="Arial"/>
              </a:rPr>
              <a:t>the </a:t>
            </a:r>
            <a:r>
              <a:rPr sz="950" spc="-10" dirty="0">
                <a:latin typeface="Arial"/>
                <a:cs typeface="Arial"/>
              </a:rPr>
              <a:t>Yanbu refinery in  Saudi Arabia ordered eight reactors, meaning that </a:t>
            </a:r>
            <a:r>
              <a:rPr sz="950" spc="-5" dirty="0">
                <a:latin typeface="Arial"/>
                <a:cs typeface="Arial"/>
              </a:rPr>
              <a:t>it </a:t>
            </a:r>
            <a:r>
              <a:rPr sz="950" spc="-10" dirty="0">
                <a:latin typeface="Arial"/>
                <a:cs typeface="Arial"/>
              </a:rPr>
              <a:t>would take three project orders of this size</a:t>
            </a:r>
            <a:r>
              <a:rPr sz="950" spc="220" dirty="0">
                <a:latin typeface="Arial"/>
                <a:cs typeface="Arial"/>
              </a:rPr>
              <a:t> </a:t>
            </a:r>
            <a:r>
              <a:rPr sz="950" spc="-10" dirty="0">
                <a:latin typeface="Arial"/>
                <a:cs typeface="Arial"/>
              </a:rPr>
              <a:t>(in</a:t>
            </a:r>
            <a:endParaRPr sz="950">
              <a:latin typeface="Arial"/>
              <a:cs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51</a:t>
            </a:fld>
            <a:endParaRPr spc="15" dirty="0"/>
          </a:p>
        </p:txBody>
      </p:sp>
      <p:sp>
        <p:nvSpPr>
          <p:cNvPr id="2" name="object 2"/>
          <p:cNvSpPr txBox="1"/>
          <p:nvPr/>
        </p:nvSpPr>
        <p:spPr>
          <a:xfrm>
            <a:off x="1284986" y="789513"/>
            <a:ext cx="517334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addition to those in queue) to cause </a:t>
            </a:r>
            <a:r>
              <a:rPr sz="950" spc="-5" dirty="0">
                <a:latin typeface="Arial"/>
                <a:cs typeface="Arial"/>
              </a:rPr>
              <a:t>a </a:t>
            </a:r>
            <a:r>
              <a:rPr sz="950" spc="-10" dirty="0">
                <a:latin typeface="Arial"/>
                <a:cs typeface="Arial"/>
              </a:rPr>
              <a:t>significant increase in industry lead times. Orders this large  are exceedingly rare though, and there is little likelihood of three unexpected megaprojects  unexpectedly ordering</a:t>
            </a:r>
            <a:r>
              <a:rPr sz="950" spc="-15" dirty="0">
                <a:latin typeface="Arial"/>
                <a:cs typeface="Arial"/>
              </a:rPr>
              <a:t> </a:t>
            </a:r>
            <a:r>
              <a:rPr sz="950" spc="-10" dirty="0">
                <a:latin typeface="Arial"/>
                <a:cs typeface="Arial"/>
              </a:rPr>
              <a:t>reactors.</a:t>
            </a:r>
            <a:endParaRPr sz="950">
              <a:latin typeface="Arial"/>
              <a:cs typeface="Arial"/>
            </a:endParaRPr>
          </a:p>
        </p:txBody>
      </p:sp>
      <p:sp>
        <p:nvSpPr>
          <p:cNvPr id="3" name="object 3"/>
          <p:cNvSpPr txBox="1"/>
          <p:nvPr/>
        </p:nvSpPr>
        <p:spPr>
          <a:xfrm>
            <a:off x="1284986" y="1757390"/>
            <a:ext cx="5303520" cy="3201035"/>
          </a:xfrm>
          <a:prstGeom prst="rect">
            <a:avLst/>
          </a:prstGeom>
        </p:spPr>
        <p:txBody>
          <a:bodyPr vert="horz" wrap="square" lIns="0" tIns="0" rIns="0" bIns="0" rtlCol="0">
            <a:spAutoFit/>
          </a:bodyPr>
          <a:lstStyle/>
          <a:p>
            <a:pPr marL="12700" marR="114300">
              <a:lnSpc>
                <a:spcPct val="142100"/>
              </a:lnSpc>
            </a:pPr>
            <a:r>
              <a:rPr sz="950" spc="-10" dirty="0">
                <a:latin typeface="Arial"/>
                <a:cs typeface="Arial"/>
              </a:rPr>
              <a:t>Capacity levels are stable in 2013, after some expansions in 2011 and 2012, as suppliers refrain  from adding new capacity due </a:t>
            </a:r>
            <a:r>
              <a:rPr sz="950" spc="-5" dirty="0">
                <a:latin typeface="Arial"/>
                <a:cs typeface="Arial"/>
              </a:rPr>
              <a:t>to slow </a:t>
            </a:r>
            <a:r>
              <a:rPr sz="950" spc="-10" dirty="0">
                <a:latin typeface="Arial"/>
                <a:cs typeface="Arial"/>
              </a:rPr>
              <a:t>demand growth. Sinopec Engineering, Larsen and</a:t>
            </a:r>
            <a:r>
              <a:rPr sz="950" spc="140" dirty="0">
                <a:latin typeface="Arial"/>
                <a:cs typeface="Arial"/>
              </a:rPr>
              <a:t> </a:t>
            </a:r>
            <a:r>
              <a:rPr sz="950" spc="-10" dirty="0">
                <a:latin typeface="Arial"/>
                <a:cs typeface="Arial"/>
              </a:rPr>
              <a:t>Toubro,</a:t>
            </a:r>
            <a:endParaRPr sz="950">
              <a:latin typeface="Arial"/>
              <a:cs typeface="Arial"/>
            </a:endParaRPr>
          </a:p>
          <a:p>
            <a:pPr marL="12700" marR="114300">
              <a:lnSpc>
                <a:spcPct val="142100"/>
              </a:lnSpc>
            </a:pPr>
            <a:r>
              <a:rPr sz="950" spc="-10" dirty="0">
                <a:latin typeface="Arial"/>
                <a:cs typeface="Arial"/>
              </a:rPr>
              <a:t>and JSW have added capacity </a:t>
            </a:r>
            <a:r>
              <a:rPr sz="950" spc="-5" dirty="0">
                <a:latin typeface="Arial"/>
                <a:cs typeface="Arial"/>
              </a:rPr>
              <a:t>since </a:t>
            </a:r>
            <a:r>
              <a:rPr sz="950" spc="-10" dirty="0">
                <a:latin typeface="Arial"/>
                <a:cs typeface="Arial"/>
              </a:rPr>
              <a:t>2010, which has not entirely been absorbed by order growth.  Recent capacity additions include:</a:t>
            </a:r>
            <a:endParaRPr sz="950">
              <a:latin typeface="Arial"/>
              <a:cs typeface="Arial"/>
            </a:endParaRPr>
          </a:p>
          <a:p>
            <a:pPr marL="443230" marR="109855" indent="-215900">
              <a:lnSpc>
                <a:spcPct val="142600"/>
              </a:lnSpc>
              <a:spcBef>
                <a:spcPts val="620"/>
              </a:spcBef>
              <a:buFont typeface="Symbol"/>
              <a:buChar char=""/>
              <a:tabLst>
                <a:tab pos="442595" algn="l"/>
                <a:tab pos="443865" algn="l"/>
              </a:tabLst>
            </a:pPr>
            <a:r>
              <a:rPr sz="950" spc="-10" dirty="0">
                <a:latin typeface="Arial"/>
                <a:cs typeface="Arial"/>
              </a:rPr>
              <a:t>Sinopec added forge capacity in 2011, installing </a:t>
            </a:r>
            <a:r>
              <a:rPr sz="950" spc="-5" dirty="0">
                <a:latin typeface="Arial"/>
                <a:cs typeface="Arial"/>
              </a:rPr>
              <a:t>one 12.5k </a:t>
            </a:r>
            <a:r>
              <a:rPr sz="950" spc="-10" dirty="0">
                <a:latin typeface="Arial"/>
                <a:cs typeface="Arial"/>
              </a:rPr>
              <a:t>tonne forge press </a:t>
            </a:r>
            <a:r>
              <a:rPr sz="950" spc="-5" dirty="0">
                <a:latin typeface="Arial"/>
                <a:cs typeface="Arial"/>
              </a:rPr>
              <a:t>and one </a:t>
            </a:r>
            <a:r>
              <a:rPr sz="950" spc="-10" dirty="0">
                <a:latin typeface="Arial"/>
                <a:cs typeface="Arial"/>
              </a:rPr>
              <a:t>15k  tonne</a:t>
            </a:r>
            <a:r>
              <a:rPr sz="950" spc="-85" dirty="0">
                <a:latin typeface="Arial"/>
                <a:cs typeface="Arial"/>
              </a:rPr>
              <a:t> </a:t>
            </a:r>
            <a:r>
              <a:rPr sz="950" spc="-10" dirty="0">
                <a:latin typeface="Arial"/>
                <a:cs typeface="Arial"/>
              </a:rPr>
              <a:t>unit.</a:t>
            </a:r>
            <a:endParaRPr sz="950">
              <a:latin typeface="Arial"/>
              <a:cs typeface="Arial"/>
            </a:endParaRPr>
          </a:p>
          <a:p>
            <a:pPr marL="443230" marR="76835" indent="-215900">
              <a:lnSpc>
                <a:spcPct val="142400"/>
              </a:lnSpc>
              <a:spcBef>
                <a:spcPts val="60"/>
              </a:spcBef>
              <a:buFont typeface="Symbol"/>
              <a:buChar char=""/>
              <a:tabLst>
                <a:tab pos="442595" algn="l"/>
                <a:tab pos="443865" algn="l"/>
              </a:tabLst>
            </a:pPr>
            <a:r>
              <a:rPr sz="950" spc="-10" dirty="0">
                <a:latin typeface="Arial"/>
                <a:cs typeface="Arial"/>
              </a:rPr>
              <a:t>Larsen and Toubro expanded twice, opening </a:t>
            </a:r>
            <a:r>
              <a:rPr sz="950" spc="-5" dirty="0">
                <a:latin typeface="Arial"/>
                <a:cs typeface="Arial"/>
              </a:rPr>
              <a:t>a </a:t>
            </a:r>
            <a:r>
              <a:rPr sz="950" spc="-10" dirty="0">
                <a:latin typeface="Arial"/>
                <a:cs typeface="Arial"/>
              </a:rPr>
              <a:t>new yard at Hazira in 2011 and </a:t>
            </a:r>
            <a:r>
              <a:rPr sz="950" spc="-5" dirty="0">
                <a:latin typeface="Arial"/>
                <a:cs typeface="Arial"/>
              </a:rPr>
              <a:t>an  </a:t>
            </a:r>
            <a:r>
              <a:rPr sz="950" spc="-10" dirty="0">
                <a:latin typeface="Arial"/>
                <a:cs typeface="Arial"/>
              </a:rPr>
              <a:t>expansion in Oman in 2012. The investments added forging, bending, cutting, </a:t>
            </a:r>
            <a:r>
              <a:rPr sz="950" spc="-15" dirty="0">
                <a:latin typeface="Arial"/>
                <a:cs typeface="Arial"/>
              </a:rPr>
              <a:t>and </a:t>
            </a:r>
            <a:r>
              <a:rPr sz="950" spc="-10" dirty="0">
                <a:latin typeface="Arial"/>
                <a:cs typeface="Arial"/>
              </a:rPr>
              <a:t>welding  capacity, and collectively gave Larsen and Toubro the ability to make an additional </a:t>
            </a:r>
            <a:r>
              <a:rPr sz="950" spc="-5" dirty="0">
                <a:latin typeface="Arial"/>
                <a:cs typeface="Arial"/>
              </a:rPr>
              <a:t>four  </a:t>
            </a:r>
            <a:r>
              <a:rPr sz="950" spc="-10" dirty="0">
                <a:latin typeface="Arial"/>
                <a:cs typeface="Arial"/>
              </a:rPr>
              <a:t>reactors per year. The capacity also serves </a:t>
            </a:r>
            <a:r>
              <a:rPr sz="950" spc="-5" dirty="0">
                <a:latin typeface="Arial"/>
                <a:cs typeface="Arial"/>
              </a:rPr>
              <a:t>the </a:t>
            </a:r>
            <a:r>
              <a:rPr sz="950" spc="-10" dirty="0">
                <a:latin typeface="Arial"/>
                <a:cs typeface="Arial"/>
              </a:rPr>
              <a:t>nuclear market, </a:t>
            </a:r>
            <a:r>
              <a:rPr sz="950" spc="-5" dirty="0">
                <a:latin typeface="Arial"/>
                <a:cs typeface="Arial"/>
              </a:rPr>
              <a:t>so </a:t>
            </a:r>
            <a:r>
              <a:rPr sz="950" spc="-10" dirty="0">
                <a:latin typeface="Arial"/>
                <a:cs typeface="Arial"/>
              </a:rPr>
              <a:t>not all of </a:t>
            </a:r>
            <a:r>
              <a:rPr sz="950" spc="-5" dirty="0">
                <a:latin typeface="Arial"/>
                <a:cs typeface="Arial"/>
              </a:rPr>
              <a:t>it </a:t>
            </a:r>
            <a:r>
              <a:rPr sz="950" spc="-10" dirty="0">
                <a:latin typeface="Arial"/>
                <a:cs typeface="Arial"/>
              </a:rPr>
              <a:t>is available  for hydrocracking reactors at any given time, but orders from </a:t>
            </a:r>
            <a:r>
              <a:rPr sz="950" spc="-5" dirty="0">
                <a:latin typeface="Arial"/>
                <a:cs typeface="Arial"/>
              </a:rPr>
              <a:t>the </a:t>
            </a:r>
            <a:r>
              <a:rPr sz="950" spc="-10" dirty="0">
                <a:latin typeface="Arial"/>
                <a:cs typeface="Arial"/>
              </a:rPr>
              <a:t>nuclear sector have been  slow </a:t>
            </a:r>
            <a:r>
              <a:rPr sz="950" spc="-5" dirty="0">
                <a:latin typeface="Arial"/>
                <a:cs typeface="Arial"/>
              </a:rPr>
              <a:t>after the Fukushima</a:t>
            </a:r>
            <a:r>
              <a:rPr sz="950" spc="-50" dirty="0">
                <a:latin typeface="Arial"/>
                <a:cs typeface="Arial"/>
              </a:rPr>
              <a:t> </a:t>
            </a:r>
            <a:r>
              <a:rPr sz="950" spc="-10" dirty="0">
                <a:latin typeface="Arial"/>
                <a:cs typeface="Arial"/>
              </a:rPr>
              <a:t>meltdown.</a:t>
            </a:r>
            <a:endParaRPr sz="950">
              <a:latin typeface="Arial"/>
              <a:cs typeface="Arial"/>
            </a:endParaRPr>
          </a:p>
          <a:p>
            <a:pPr marL="443230" marR="5080" indent="-215900">
              <a:lnSpc>
                <a:spcPct val="142400"/>
              </a:lnSpc>
              <a:spcBef>
                <a:spcPts val="55"/>
              </a:spcBef>
              <a:buFont typeface="Symbol"/>
              <a:buChar char=""/>
              <a:tabLst>
                <a:tab pos="442595" algn="l"/>
                <a:tab pos="443865" algn="l"/>
              </a:tabLst>
            </a:pPr>
            <a:r>
              <a:rPr sz="950" spc="-10" dirty="0">
                <a:latin typeface="Arial"/>
                <a:cs typeface="Arial"/>
              </a:rPr>
              <a:t>JSW also invested in new machinery at its plant Muroran plant in Japan, increasing bending  and welding capacity, also primarily for the nuclear industry. Much of that capacity is idle  now, however, and </a:t>
            </a:r>
            <a:r>
              <a:rPr sz="950" spc="-5" dirty="0">
                <a:latin typeface="Arial"/>
                <a:cs typeface="Arial"/>
              </a:rPr>
              <a:t>JSW </a:t>
            </a:r>
            <a:r>
              <a:rPr sz="950" spc="-10" dirty="0">
                <a:latin typeface="Arial"/>
                <a:cs typeface="Arial"/>
              </a:rPr>
              <a:t>is eager </a:t>
            </a:r>
            <a:r>
              <a:rPr sz="950" spc="-5" dirty="0">
                <a:latin typeface="Arial"/>
                <a:cs typeface="Arial"/>
              </a:rPr>
              <a:t>to </a:t>
            </a:r>
            <a:r>
              <a:rPr sz="950" spc="-10" dirty="0">
                <a:latin typeface="Arial"/>
                <a:cs typeface="Arial"/>
              </a:rPr>
              <a:t>use </a:t>
            </a:r>
            <a:r>
              <a:rPr sz="950" spc="-5" dirty="0">
                <a:latin typeface="Arial"/>
                <a:cs typeface="Arial"/>
              </a:rPr>
              <a:t>the </a:t>
            </a:r>
            <a:r>
              <a:rPr sz="950" spc="-10" dirty="0">
                <a:latin typeface="Arial"/>
                <a:cs typeface="Arial"/>
              </a:rPr>
              <a:t>forge</a:t>
            </a:r>
            <a:r>
              <a:rPr sz="950" spc="40" dirty="0">
                <a:latin typeface="Arial"/>
                <a:cs typeface="Arial"/>
              </a:rPr>
              <a:t> </a:t>
            </a:r>
            <a:r>
              <a:rPr sz="950" spc="-10" dirty="0">
                <a:latin typeface="Arial"/>
                <a:cs typeface="Arial"/>
              </a:rPr>
              <a:t>presses.</a:t>
            </a:r>
            <a:endParaRPr sz="950">
              <a:latin typeface="Arial"/>
              <a:cs typeface="Arial"/>
            </a:endParaRPr>
          </a:p>
        </p:txBody>
      </p:sp>
      <p:sp>
        <p:nvSpPr>
          <p:cNvPr id="4" name="object 4"/>
          <p:cNvSpPr txBox="1"/>
          <p:nvPr/>
        </p:nvSpPr>
        <p:spPr>
          <a:xfrm>
            <a:off x="1284986" y="5293680"/>
            <a:ext cx="5226050" cy="1457325"/>
          </a:xfrm>
          <a:prstGeom prst="rect">
            <a:avLst/>
          </a:prstGeom>
        </p:spPr>
        <p:txBody>
          <a:bodyPr vert="horz" wrap="square" lIns="0" tIns="0" rIns="0" bIns="0" rtlCol="0">
            <a:spAutoFit/>
          </a:bodyPr>
          <a:lstStyle/>
          <a:p>
            <a:pPr marL="12700" marR="5715">
              <a:lnSpc>
                <a:spcPct val="142400"/>
              </a:lnSpc>
            </a:pPr>
            <a:r>
              <a:rPr sz="950" spc="-10" dirty="0">
                <a:latin typeface="Arial"/>
                <a:cs typeface="Arial"/>
              </a:rPr>
              <a:t>Due </a:t>
            </a:r>
            <a:r>
              <a:rPr sz="950" spc="-5" dirty="0">
                <a:latin typeface="Arial"/>
                <a:cs typeface="Arial"/>
              </a:rPr>
              <a:t>to the </a:t>
            </a:r>
            <a:r>
              <a:rPr sz="950" spc="-10" dirty="0">
                <a:latin typeface="Arial"/>
                <a:cs typeface="Arial"/>
              </a:rPr>
              <a:t>above capacity additions, Sinopec Engineering and JSW are 60% utilized, while Larsen  </a:t>
            </a:r>
            <a:r>
              <a:rPr sz="950" spc="-5" dirty="0">
                <a:latin typeface="Arial"/>
                <a:cs typeface="Arial"/>
              </a:rPr>
              <a:t>&amp; </a:t>
            </a:r>
            <a:r>
              <a:rPr sz="950" spc="-10" dirty="0">
                <a:latin typeface="Arial"/>
                <a:cs typeface="Arial"/>
              </a:rPr>
              <a:t>Toubro is running at 70%. GE’s Nuovo Pignone </a:t>
            </a:r>
            <a:r>
              <a:rPr sz="950" spc="-5" dirty="0">
                <a:latin typeface="Arial"/>
                <a:cs typeface="Arial"/>
              </a:rPr>
              <a:t>division </a:t>
            </a:r>
            <a:r>
              <a:rPr sz="950" spc="-10" dirty="0">
                <a:latin typeface="Arial"/>
                <a:cs typeface="Arial"/>
              </a:rPr>
              <a:t>is exiting </a:t>
            </a:r>
            <a:r>
              <a:rPr sz="950" spc="-5" dirty="0">
                <a:latin typeface="Arial"/>
                <a:cs typeface="Arial"/>
              </a:rPr>
              <a:t>the </a:t>
            </a:r>
            <a:r>
              <a:rPr sz="950" spc="-10" dirty="0">
                <a:latin typeface="Arial"/>
                <a:cs typeface="Arial"/>
              </a:rPr>
              <a:t>reactor business, which is  removing some industry capacity. GE’s move is motivated by lower margins </a:t>
            </a:r>
            <a:r>
              <a:rPr sz="950" spc="-5" dirty="0">
                <a:latin typeface="Arial"/>
                <a:cs typeface="Arial"/>
              </a:rPr>
              <a:t>than </a:t>
            </a:r>
            <a:r>
              <a:rPr sz="950" spc="-10" dirty="0">
                <a:latin typeface="Arial"/>
                <a:cs typeface="Arial"/>
              </a:rPr>
              <a:t>it makes </a:t>
            </a:r>
            <a:r>
              <a:rPr sz="950" spc="-5" dirty="0">
                <a:latin typeface="Arial"/>
                <a:cs typeface="Arial"/>
              </a:rPr>
              <a:t>in</a:t>
            </a:r>
            <a:r>
              <a:rPr sz="950" spc="235" dirty="0">
                <a:latin typeface="Arial"/>
                <a:cs typeface="Arial"/>
              </a:rPr>
              <a:t> </a:t>
            </a:r>
            <a:r>
              <a:rPr sz="950" spc="-10" dirty="0">
                <a:latin typeface="Arial"/>
                <a:cs typeface="Arial"/>
              </a:rPr>
              <a:t>most</a:t>
            </a:r>
            <a:endParaRPr sz="950">
              <a:latin typeface="Arial"/>
              <a:cs typeface="Arial"/>
            </a:endParaRPr>
          </a:p>
          <a:p>
            <a:pPr marL="12700" marR="38100">
              <a:lnSpc>
                <a:spcPct val="142300"/>
              </a:lnSpc>
            </a:pPr>
            <a:r>
              <a:rPr sz="950" spc="-10" dirty="0">
                <a:latin typeface="Arial"/>
                <a:cs typeface="Arial"/>
              </a:rPr>
              <a:t>of its other business units and the fact that </a:t>
            </a:r>
            <a:r>
              <a:rPr sz="950" spc="-15" dirty="0">
                <a:latin typeface="Arial"/>
                <a:cs typeface="Arial"/>
              </a:rPr>
              <a:t>GE does </a:t>
            </a:r>
            <a:r>
              <a:rPr sz="950" spc="-10" dirty="0">
                <a:latin typeface="Arial"/>
                <a:cs typeface="Arial"/>
              </a:rPr>
              <a:t>not own the technology (it is licensed from  patent-holders such as Axens, UOP, Chevron and Shell). However, Carpenteria Corsi is replacing  most of the capacity that GE is removing, hiring its engineers and adding more machinery to  compensate, </a:t>
            </a:r>
            <a:r>
              <a:rPr sz="950" spc="-5" dirty="0">
                <a:latin typeface="Arial"/>
                <a:cs typeface="Arial"/>
              </a:rPr>
              <a:t>so the </a:t>
            </a:r>
            <a:r>
              <a:rPr sz="950" spc="-10" dirty="0">
                <a:latin typeface="Arial"/>
                <a:cs typeface="Arial"/>
              </a:rPr>
              <a:t>impact on industry capacity levels </a:t>
            </a:r>
            <a:r>
              <a:rPr sz="950" spc="-5" dirty="0">
                <a:latin typeface="Arial"/>
                <a:cs typeface="Arial"/>
              </a:rPr>
              <a:t>is</a:t>
            </a:r>
            <a:r>
              <a:rPr sz="950" spc="105" dirty="0">
                <a:latin typeface="Arial"/>
                <a:cs typeface="Arial"/>
              </a:rPr>
              <a:t> </a:t>
            </a:r>
            <a:r>
              <a:rPr sz="950" spc="-10" dirty="0">
                <a:latin typeface="Arial"/>
                <a:cs typeface="Arial"/>
              </a:rPr>
              <a:t>minimal.</a:t>
            </a:r>
            <a:endParaRPr sz="950">
              <a:latin typeface="Arial"/>
              <a:cs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367026" y="850138"/>
            <a:ext cx="304038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20: Capacity Margin </a:t>
            </a:r>
            <a:r>
              <a:rPr sz="950" b="1" spc="-5" dirty="0">
                <a:latin typeface="Arial"/>
                <a:cs typeface="Arial"/>
              </a:rPr>
              <a:t>- </a:t>
            </a:r>
            <a:r>
              <a:rPr sz="950" b="1" spc="-10" dirty="0">
                <a:latin typeface="Arial"/>
                <a:cs typeface="Arial"/>
              </a:rPr>
              <a:t>Hydrocracking</a:t>
            </a:r>
            <a:r>
              <a:rPr sz="950" b="1" spc="20" dirty="0">
                <a:latin typeface="Arial"/>
                <a:cs typeface="Arial"/>
              </a:rPr>
              <a:t> </a:t>
            </a:r>
            <a:r>
              <a:rPr sz="950" b="1" spc="-10" dirty="0">
                <a:latin typeface="Arial"/>
                <a:cs typeface="Arial"/>
              </a:rPr>
              <a:t>Reactors</a:t>
            </a:r>
            <a:endParaRPr sz="950">
              <a:latin typeface="Arial"/>
              <a:cs typeface="Arial"/>
            </a:endParaRPr>
          </a:p>
        </p:txBody>
      </p:sp>
      <p:sp>
        <p:nvSpPr>
          <p:cNvPr id="3" name="object 3"/>
          <p:cNvSpPr txBox="1"/>
          <p:nvPr/>
        </p:nvSpPr>
        <p:spPr>
          <a:xfrm>
            <a:off x="1284982" y="3797866"/>
            <a:ext cx="528764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Due </a:t>
            </a:r>
            <a:r>
              <a:rPr sz="950" spc="-5" dirty="0">
                <a:latin typeface="Arial"/>
                <a:cs typeface="Arial"/>
              </a:rPr>
              <a:t>to the </a:t>
            </a:r>
            <a:r>
              <a:rPr sz="950" spc="-10" dirty="0">
                <a:latin typeface="Arial"/>
                <a:cs typeface="Arial"/>
              </a:rPr>
              <a:t>above glut of capacity and slow demand growth, most suppliers are </a:t>
            </a:r>
            <a:r>
              <a:rPr sz="950" spc="-5" dirty="0">
                <a:latin typeface="Arial"/>
                <a:cs typeface="Arial"/>
              </a:rPr>
              <a:t>not </a:t>
            </a:r>
            <a:r>
              <a:rPr sz="950" spc="-10" dirty="0">
                <a:latin typeface="Arial"/>
                <a:cs typeface="Arial"/>
              </a:rPr>
              <a:t>willing </a:t>
            </a:r>
            <a:r>
              <a:rPr sz="950" spc="-5" dirty="0">
                <a:latin typeface="Arial"/>
                <a:cs typeface="Arial"/>
              </a:rPr>
              <a:t>to </a:t>
            </a:r>
            <a:r>
              <a:rPr sz="950" spc="-10" dirty="0">
                <a:latin typeface="Arial"/>
                <a:cs typeface="Arial"/>
              </a:rPr>
              <a:t>invest  in new capacity. Carpenteria Corsi is adding capacity this year, but </a:t>
            </a:r>
            <a:r>
              <a:rPr sz="950" spc="-5" dirty="0">
                <a:latin typeface="Arial"/>
                <a:cs typeface="Arial"/>
              </a:rPr>
              <a:t>it </a:t>
            </a:r>
            <a:r>
              <a:rPr sz="950" spc="-10" dirty="0">
                <a:latin typeface="Arial"/>
                <a:cs typeface="Arial"/>
              </a:rPr>
              <a:t>will largely just replace  capacity </a:t>
            </a:r>
            <a:r>
              <a:rPr sz="950" spc="-5" dirty="0">
                <a:latin typeface="Arial"/>
                <a:cs typeface="Arial"/>
              </a:rPr>
              <a:t>that </a:t>
            </a:r>
            <a:r>
              <a:rPr sz="950" spc="-10" dirty="0">
                <a:latin typeface="Arial"/>
                <a:cs typeface="Arial"/>
              </a:rPr>
              <a:t>GE is removing from </a:t>
            </a:r>
            <a:r>
              <a:rPr sz="950" spc="-5" dirty="0">
                <a:latin typeface="Arial"/>
                <a:cs typeface="Arial"/>
              </a:rPr>
              <a:t>the </a:t>
            </a:r>
            <a:r>
              <a:rPr sz="950" spc="-10" dirty="0">
                <a:latin typeface="Arial"/>
                <a:cs typeface="Arial"/>
              </a:rPr>
              <a:t>market </a:t>
            </a:r>
            <a:r>
              <a:rPr sz="950" spc="-5" dirty="0">
                <a:latin typeface="Arial"/>
                <a:cs typeface="Arial"/>
              </a:rPr>
              <a:t>as </a:t>
            </a:r>
            <a:r>
              <a:rPr sz="950" spc="-10" dirty="0">
                <a:latin typeface="Arial"/>
                <a:cs typeface="Arial"/>
              </a:rPr>
              <a:t>it exits </a:t>
            </a:r>
            <a:r>
              <a:rPr sz="950" spc="-5" dirty="0">
                <a:latin typeface="Arial"/>
                <a:cs typeface="Arial"/>
              </a:rPr>
              <a:t>the </a:t>
            </a:r>
            <a:r>
              <a:rPr sz="950" spc="-10" dirty="0">
                <a:latin typeface="Arial"/>
                <a:cs typeface="Arial"/>
              </a:rPr>
              <a:t>reactor business (through </a:t>
            </a:r>
            <a:r>
              <a:rPr sz="950" spc="-5" dirty="0">
                <a:latin typeface="Arial"/>
                <a:cs typeface="Arial"/>
              </a:rPr>
              <a:t>its </a:t>
            </a:r>
            <a:r>
              <a:rPr sz="950" spc="-10" dirty="0">
                <a:latin typeface="Arial"/>
                <a:cs typeface="Arial"/>
              </a:rPr>
              <a:t>Nuovo  Pignone unit). Carpenteria is actively hiring Nuovo Pignone’s workers </a:t>
            </a:r>
            <a:r>
              <a:rPr sz="950" spc="-5" dirty="0">
                <a:latin typeface="Arial"/>
                <a:cs typeface="Arial"/>
              </a:rPr>
              <a:t>to </a:t>
            </a:r>
            <a:r>
              <a:rPr sz="950" spc="-10" dirty="0">
                <a:latin typeface="Arial"/>
                <a:cs typeface="Arial"/>
              </a:rPr>
              <a:t>support its expansion. As </a:t>
            </a:r>
            <a:r>
              <a:rPr sz="950" spc="-5" dirty="0">
                <a:latin typeface="Arial"/>
                <a:cs typeface="Arial"/>
              </a:rPr>
              <a:t>a  result, </a:t>
            </a:r>
            <a:r>
              <a:rPr sz="950" spc="-10" dirty="0">
                <a:latin typeface="Arial"/>
                <a:cs typeface="Arial"/>
              </a:rPr>
              <a:t>the </a:t>
            </a:r>
            <a:r>
              <a:rPr sz="950" spc="-5" dirty="0">
                <a:latin typeface="Arial"/>
                <a:cs typeface="Arial"/>
              </a:rPr>
              <a:t>firm </a:t>
            </a:r>
            <a:r>
              <a:rPr sz="950" spc="-10" dirty="0">
                <a:latin typeface="Arial"/>
                <a:cs typeface="Arial"/>
              </a:rPr>
              <a:t>is only about 50%</a:t>
            </a:r>
            <a:r>
              <a:rPr sz="950" spc="15" dirty="0">
                <a:latin typeface="Arial"/>
                <a:cs typeface="Arial"/>
              </a:rPr>
              <a:t> </a:t>
            </a:r>
            <a:r>
              <a:rPr sz="950" spc="-5" dirty="0">
                <a:latin typeface="Arial"/>
                <a:cs typeface="Arial"/>
              </a:rPr>
              <a:t>utilized.</a:t>
            </a:r>
            <a:endParaRPr sz="950">
              <a:latin typeface="Arial"/>
              <a:cs typeface="Arial"/>
            </a:endParaRPr>
          </a:p>
        </p:txBody>
      </p:sp>
      <p:sp>
        <p:nvSpPr>
          <p:cNvPr id="4" name="object 4"/>
          <p:cNvSpPr txBox="1"/>
          <p:nvPr/>
        </p:nvSpPr>
        <p:spPr>
          <a:xfrm>
            <a:off x="1284982" y="5178275"/>
            <a:ext cx="5207000" cy="425450"/>
          </a:xfrm>
          <a:prstGeom prst="rect">
            <a:avLst/>
          </a:prstGeom>
        </p:spPr>
        <p:txBody>
          <a:bodyPr vert="horz" wrap="square" lIns="0" tIns="0" rIns="0" bIns="0" rtlCol="0">
            <a:spAutoFit/>
          </a:bodyPr>
          <a:lstStyle/>
          <a:p>
            <a:pPr marL="12700" marR="5080">
              <a:lnSpc>
                <a:spcPct val="142100"/>
              </a:lnSpc>
            </a:pPr>
            <a:r>
              <a:rPr sz="950" spc="-5" dirty="0">
                <a:latin typeface="Arial"/>
                <a:cs typeface="Arial"/>
              </a:rPr>
              <a:t>In </a:t>
            </a:r>
            <a:r>
              <a:rPr sz="950" spc="-10" dirty="0">
                <a:latin typeface="Arial"/>
                <a:cs typeface="Arial"/>
              </a:rPr>
              <a:t>contrast with </a:t>
            </a:r>
            <a:r>
              <a:rPr sz="950" spc="-5" dirty="0">
                <a:latin typeface="Arial"/>
                <a:cs typeface="Arial"/>
              </a:rPr>
              <a:t>the </a:t>
            </a:r>
            <a:r>
              <a:rPr sz="950" spc="-10" dirty="0">
                <a:latin typeface="Arial"/>
                <a:cs typeface="Arial"/>
              </a:rPr>
              <a:t>above </a:t>
            </a:r>
            <a:r>
              <a:rPr sz="950" spc="-5" dirty="0">
                <a:latin typeface="Arial"/>
                <a:cs typeface="Arial"/>
              </a:rPr>
              <a:t>firms, </a:t>
            </a:r>
            <a:r>
              <a:rPr sz="950" spc="-10" dirty="0">
                <a:latin typeface="Arial"/>
                <a:cs typeface="Arial"/>
              </a:rPr>
              <a:t>Belgian G&amp;G International is 80% utilized, on orders from Russia,  while Cimtas’ Turkish plant is also 80%</a:t>
            </a:r>
            <a:r>
              <a:rPr sz="950" spc="55" dirty="0">
                <a:latin typeface="Arial"/>
                <a:cs typeface="Arial"/>
              </a:rPr>
              <a:t> </a:t>
            </a:r>
            <a:r>
              <a:rPr sz="950" spc="-10" dirty="0">
                <a:latin typeface="Arial"/>
                <a:cs typeface="Arial"/>
              </a:rPr>
              <a:t>utilized.</a:t>
            </a:r>
            <a:endParaRPr sz="950">
              <a:latin typeface="Arial"/>
              <a:cs typeface="Arial"/>
            </a:endParaRPr>
          </a:p>
        </p:txBody>
      </p:sp>
      <p:sp>
        <p:nvSpPr>
          <p:cNvPr id="5" name="object 5"/>
          <p:cNvSpPr txBox="1"/>
          <p:nvPr/>
        </p:nvSpPr>
        <p:spPr>
          <a:xfrm>
            <a:off x="1284982" y="5939075"/>
            <a:ext cx="530860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Industry utilization rates are approximately 68%, but </a:t>
            </a:r>
            <a:r>
              <a:rPr sz="950" spc="-5" dirty="0">
                <a:latin typeface="Arial"/>
                <a:cs typeface="Arial"/>
              </a:rPr>
              <a:t>this </a:t>
            </a:r>
            <a:r>
              <a:rPr sz="950" spc="-10" dirty="0">
                <a:latin typeface="Arial"/>
                <a:cs typeface="Arial"/>
              </a:rPr>
              <a:t>figure is deceptively low. Manufacturing </a:t>
            </a:r>
            <a:r>
              <a:rPr sz="950" spc="-5" dirty="0">
                <a:latin typeface="Arial"/>
                <a:cs typeface="Arial"/>
              </a:rPr>
              <a:t>a  </a:t>
            </a:r>
            <a:r>
              <a:rPr sz="950" spc="-10" dirty="0">
                <a:latin typeface="Arial"/>
                <a:cs typeface="Arial"/>
              </a:rPr>
              <a:t>single reactor is </a:t>
            </a:r>
            <a:r>
              <a:rPr sz="950" spc="-5" dirty="0">
                <a:latin typeface="Arial"/>
                <a:cs typeface="Arial"/>
              </a:rPr>
              <a:t>a </a:t>
            </a:r>
            <a:r>
              <a:rPr sz="950" spc="-10" dirty="0">
                <a:latin typeface="Arial"/>
                <a:cs typeface="Arial"/>
              </a:rPr>
              <a:t>major project and lead times are 18-26 months, depending on the reactor </a:t>
            </a:r>
            <a:r>
              <a:rPr sz="950" spc="-5" dirty="0">
                <a:latin typeface="Arial"/>
                <a:cs typeface="Arial"/>
              </a:rPr>
              <a:t>size  </a:t>
            </a:r>
            <a:r>
              <a:rPr sz="950" spc="-10" dirty="0">
                <a:latin typeface="Arial"/>
                <a:cs typeface="Arial"/>
              </a:rPr>
              <a:t>and the company’s existing backlog. Each company needs </a:t>
            </a:r>
            <a:r>
              <a:rPr sz="950" spc="-5" dirty="0">
                <a:latin typeface="Arial"/>
                <a:cs typeface="Arial"/>
              </a:rPr>
              <a:t>a </a:t>
            </a:r>
            <a:r>
              <a:rPr sz="950" spc="-10" dirty="0">
                <a:latin typeface="Arial"/>
                <a:cs typeface="Arial"/>
              </a:rPr>
              <a:t>significant cushion of spare capacity to  </a:t>
            </a:r>
            <a:r>
              <a:rPr sz="950" spc="-5" dirty="0">
                <a:latin typeface="Arial"/>
                <a:cs typeface="Arial"/>
              </a:rPr>
              <a:t>take </a:t>
            </a:r>
            <a:r>
              <a:rPr sz="950" spc="-10" dirty="0">
                <a:latin typeface="Arial"/>
                <a:cs typeface="Arial"/>
              </a:rPr>
              <a:t>more than </a:t>
            </a:r>
            <a:r>
              <a:rPr sz="950" spc="-5" dirty="0">
                <a:latin typeface="Arial"/>
                <a:cs typeface="Arial"/>
              </a:rPr>
              <a:t>a few </a:t>
            </a:r>
            <a:r>
              <a:rPr sz="950" spc="-10" dirty="0">
                <a:latin typeface="Arial"/>
                <a:cs typeface="Arial"/>
              </a:rPr>
              <a:t>orders, and utilization rates much above 75% mean that </a:t>
            </a:r>
            <a:r>
              <a:rPr sz="950" spc="-5" dirty="0">
                <a:latin typeface="Arial"/>
                <a:cs typeface="Arial"/>
              </a:rPr>
              <a:t>a </a:t>
            </a:r>
            <a:r>
              <a:rPr sz="950" spc="-10" dirty="0">
                <a:latin typeface="Arial"/>
                <a:cs typeface="Arial"/>
              </a:rPr>
              <a:t>company is at risk  of losing </a:t>
            </a:r>
            <a:r>
              <a:rPr sz="950" spc="-5" dirty="0">
                <a:latin typeface="Arial"/>
                <a:cs typeface="Arial"/>
              </a:rPr>
              <a:t>a bid </a:t>
            </a:r>
            <a:r>
              <a:rPr sz="950" spc="-10" dirty="0">
                <a:latin typeface="Arial"/>
                <a:cs typeface="Arial"/>
              </a:rPr>
              <a:t>due </a:t>
            </a:r>
            <a:r>
              <a:rPr sz="950" spc="-5" dirty="0">
                <a:latin typeface="Arial"/>
                <a:cs typeface="Arial"/>
              </a:rPr>
              <a:t>to </a:t>
            </a:r>
            <a:r>
              <a:rPr sz="950" spc="-10" dirty="0">
                <a:latin typeface="Arial"/>
                <a:cs typeface="Arial"/>
              </a:rPr>
              <a:t>high lead times.</a:t>
            </a:r>
            <a:endParaRPr sz="950">
              <a:latin typeface="Arial"/>
              <a:cs typeface="Arial"/>
            </a:endParaRPr>
          </a:p>
        </p:txBody>
      </p:sp>
      <p:sp>
        <p:nvSpPr>
          <p:cNvPr id="6" name="object 6"/>
          <p:cNvSpPr/>
          <p:nvPr/>
        </p:nvSpPr>
        <p:spPr>
          <a:xfrm>
            <a:off x="1602486" y="1070610"/>
            <a:ext cx="4559300" cy="2381250"/>
          </a:xfrm>
          <a:custGeom>
            <a:avLst/>
            <a:gdLst/>
            <a:ahLst/>
            <a:cxnLst/>
            <a:rect l="l" t="t" r="r" b="b"/>
            <a:pathLst>
              <a:path w="4559300" h="2381250">
                <a:moveTo>
                  <a:pt x="0" y="2381250"/>
                </a:moveTo>
                <a:lnTo>
                  <a:pt x="4559046" y="2381250"/>
                </a:lnTo>
                <a:lnTo>
                  <a:pt x="4559046" y="0"/>
                </a:lnTo>
                <a:lnTo>
                  <a:pt x="0" y="0"/>
                </a:lnTo>
                <a:lnTo>
                  <a:pt x="0" y="2381250"/>
                </a:lnTo>
                <a:close/>
              </a:path>
            </a:pathLst>
          </a:custGeom>
          <a:solidFill>
            <a:srgbClr val="F1F1F1"/>
          </a:solidFill>
        </p:spPr>
        <p:txBody>
          <a:bodyPr wrap="square" lIns="0" tIns="0" rIns="0" bIns="0" rtlCol="0"/>
          <a:lstStyle/>
          <a:p>
            <a:endParaRPr/>
          </a:p>
        </p:txBody>
      </p:sp>
      <p:sp>
        <p:nvSpPr>
          <p:cNvPr id="7" name="object 7"/>
          <p:cNvSpPr/>
          <p:nvPr/>
        </p:nvSpPr>
        <p:spPr>
          <a:xfrm>
            <a:off x="2679954" y="1761744"/>
            <a:ext cx="0" cy="1169670"/>
          </a:xfrm>
          <a:custGeom>
            <a:avLst/>
            <a:gdLst/>
            <a:ahLst/>
            <a:cxnLst/>
            <a:rect l="l" t="t" r="r" b="b"/>
            <a:pathLst>
              <a:path h="1169670">
                <a:moveTo>
                  <a:pt x="0" y="0"/>
                </a:moveTo>
                <a:lnTo>
                  <a:pt x="0" y="1169670"/>
                </a:lnTo>
              </a:path>
            </a:pathLst>
          </a:custGeom>
          <a:ln w="22859">
            <a:solidFill>
              <a:srgbClr val="326598"/>
            </a:solidFill>
          </a:ln>
        </p:spPr>
        <p:txBody>
          <a:bodyPr wrap="square" lIns="0" tIns="0" rIns="0" bIns="0" rtlCol="0"/>
          <a:lstStyle/>
          <a:p>
            <a:endParaRPr/>
          </a:p>
        </p:txBody>
      </p:sp>
      <p:sp>
        <p:nvSpPr>
          <p:cNvPr id="8" name="object 8"/>
          <p:cNvSpPr/>
          <p:nvPr/>
        </p:nvSpPr>
        <p:spPr>
          <a:xfrm>
            <a:off x="2753867" y="1777745"/>
            <a:ext cx="0" cy="1153795"/>
          </a:xfrm>
          <a:custGeom>
            <a:avLst/>
            <a:gdLst/>
            <a:ahLst/>
            <a:cxnLst/>
            <a:rect l="l" t="t" r="r" b="b"/>
            <a:pathLst>
              <a:path h="1153795">
                <a:moveTo>
                  <a:pt x="0" y="0"/>
                </a:moveTo>
                <a:lnTo>
                  <a:pt x="0" y="1153668"/>
                </a:lnTo>
              </a:path>
            </a:pathLst>
          </a:custGeom>
          <a:ln w="47243">
            <a:solidFill>
              <a:srgbClr val="326598"/>
            </a:solidFill>
          </a:ln>
        </p:spPr>
        <p:txBody>
          <a:bodyPr wrap="square" lIns="0" tIns="0" rIns="0" bIns="0" rtlCol="0"/>
          <a:lstStyle/>
          <a:p>
            <a:endParaRPr/>
          </a:p>
        </p:txBody>
      </p:sp>
      <p:sp>
        <p:nvSpPr>
          <p:cNvPr id="9" name="object 9"/>
          <p:cNvSpPr/>
          <p:nvPr/>
        </p:nvSpPr>
        <p:spPr>
          <a:xfrm>
            <a:off x="2838830" y="1777745"/>
            <a:ext cx="0" cy="1153795"/>
          </a:xfrm>
          <a:custGeom>
            <a:avLst/>
            <a:gdLst/>
            <a:ahLst/>
            <a:cxnLst/>
            <a:rect l="l" t="t" r="r" b="b"/>
            <a:pathLst>
              <a:path h="1153795">
                <a:moveTo>
                  <a:pt x="0" y="0"/>
                </a:moveTo>
                <a:lnTo>
                  <a:pt x="0" y="1153668"/>
                </a:lnTo>
              </a:path>
            </a:pathLst>
          </a:custGeom>
          <a:ln w="48006">
            <a:solidFill>
              <a:srgbClr val="326598"/>
            </a:solidFill>
          </a:ln>
        </p:spPr>
        <p:txBody>
          <a:bodyPr wrap="square" lIns="0" tIns="0" rIns="0" bIns="0" rtlCol="0"/>
          <a:lstStyle/>
          <a:p>
            <a:endParaRPr/>
          </a:p>
        </p:txBody>
      </p:sp>
      <p:sp>
        <p:nvSpPr>
          <p:cNvPr id="10" name="object 10"/>
          <p:cNvSpPr/>
          <p:nvPr/>
        </p:nvSpPr>
        <p:spPr>
          <a:xfrm>
            <a:off x="2923794" y="1786127"/>
            <a:ext cx="0" cy="1145540"/>
          </a:xfrm>
          <a:custGeom>
            <a:avLst/>
            <a:gdLst/>
            <a:ahLst/>
            <a:cxnLst/>
            <a:rect l="l" t="t" r="r" b="b"/>
            <a:pathLst>
              <a:path h="1145539">
                <a:moveTo>
                  <a:pt x="0" y="0"/>
                </a:moveTo>
                <a:lnTo>
                  <a:pt x="0" y="1145285"/>
                </a:lnTo>
              </a:path>
            </a:pathLst>
          </a:custGeom>
          <a:ln w="47243">
            <a:solidFill>
              <a:srgbClr val="326598"/>
            </a:solidFill>
          </a:ln>
        </p:spPr>
        <p:txBody>
          <a:bodyPr wrap="square" lIns="0" tIns="0" rIns="0" bIns="0" rtlCol="0"/>
          <a:lstStyle/>
          <a:p>
            <a:endParaRPr/>
          </a:p>
        </p:txBody>
      </p:sp>
      <p:sp>
        <p:nvSpPr>
          <p:cNvPr id="11" name="object 11"/>
          <p:cNvSpPr/>
          <p:nvPr/>
        </p:nvSpPr>
        <p:spPr>
          <a:xfrm>
            <a:off x="3009900" y="1820417"/>
            <a:ext cx="0" cy="1111250"/>
          </a:xfrm>
          <a:custGeom>
            <a:avLst/>
            <a:gdLst/>
            <a:ahLst/>
            <a:cxnLst/>
            <a:rect l="l" t="t" r="r" b="b"/>
            <a:pathLst>
              <a:path h="1111250">
                <a:moveTo>
                  <a:pt x="0" y="0"/>
                </a:moveTo>
                <a:lnTo>
                  <a:pt x="0" y="1110996"/>
                </a:lnTo>
              </a:path>
            </a:pathLst>
          </a:custGeom>
          <a:ln w="47243">
            <a:solidFill>
              <a:srgbClr val="326598"/>
            </a:solidFill>
          </a:ln>
        </p:spPr>
        <p:txBody>
          <a:bodyPr wrap="square" lIns="0" tIns="0" rIns="0" bIns="0" rtlCol="0"/>
          <a:lstStyle/>
          <a:p>
            <a:endParaRPr/>
          </a:p>
        </p:txBody>
      </p:sp>
      <p:sp>
        <p:nvSpPr>
          <p:cNvPr id="12" name="object 12"/>
          <p:cNvSpPr/>
          <p:nvPr/>
        </p:nvSpPr>
        <p:spPr>
          <a:xfrm>
            <a:off x="3094482" y="1857755"/>
            <a:ext cx="0" cy="1073785"/>
          </a:xfrm>
          <a:custGeom>
            <a:avLst/>
            <a:gdLst/>
            <a:ahLst/>
            <a:cxnLst/>
            <a:rect l="l" t="t" r="r" b="b"/>
            <a:pathLst>
              <a:path h="1073785">
                <a:moveTo>
                  <a:pt x="0" y="0"/>
                </a:moveTo>
                <a:lnTo>
                  <a:pt x="0" y="1073657"/>
                </a:lnTo>
              </a:path>
            </a:pathLst>
          </a:custGeom>
          <a:ln w="47243">
            <a:solidFill>
              <a:srgbClr val="326598"/>
            </a:solidFill>
          </a:ln>
        </p:spPr>
        <p:txBody>
          <a:bodyPr wrap="square" lIns="0" tIns="0" rIns="0" bIns="0" rtlCol="0"/>
          <a:lstStyle/>
          <a:p>
            <a:endParaRPr/>
          </a:p>
        </p:txBody>
      </p:sp>
      <p:sp>
        <p:nvSpPr>
          <p:cNvPr id="13" name="object 13"/>
          <p:cNvSpPr/>
          <p:nvPr/>
        </p:nvSpPr>
        <p:spPr>
          <a:xfrm>
            <a:off x="3179064" y="1876044"/>
            <a:ext cx="0" cy="1055370"/>
          </a:xfrm>
          <a:custGeom>
            <a:avLst/>
            <a:gdLst/>
            <a:ahLst/>
            <a:cxnLst/>
            <a:rect l="l" t="t" r="r" b="b"/>
            <a:pathLst>
              <a:path h="1055370">
                <a:moveTo>
                  <a:pt x="0" y="0"/>
                </a:moveTo>
                <a:lnTo>
                  <a:pt x="0" y="1055370"/>
                </a:lnTo>
              </a:path>
            </a:pathLst>
          </a:custGeom>
          <a:ln w="47243">
            <a:solidFill>
              <a:srgbClr val="326598"/>
            </a:solidFill>
          </a:ln>
        </p:spPr>
        <p:txBody>
          <a:bodyPr wrap="square" lIns="0" tIns="0" rIns="0" bIns="0" rtlCol="0"/>
          <a:lstStyle/>
          <a:p>
            <a:endParaRPr/>
          </a:p>
        </p:txBody>
      </p:sp>
      <p:sp>
        <p:nvSpPr>
          <p:cNvPr id="14" name="object 14"/>
          <p:cNvSpPr/>
          <p:nvPr/>
        </p:nvSpPr>
        <p:spPr>
          <a:xfrm>
            <a:off x="3265170" y="1897379"/>
            <a:ext cx="0" cy="1034415"/>
          </a:xfrm>
          <a:custGeom>
            <a:avLst/>
            <a:gdLst/>
            <a:ahLst/>
            <a:cxnLst/>
            <a:rect l="l" t="t" r="r" b="b"/>
            <a:pathLst>
              <a:path h="1034414">
                <a:moveTo>
                  <a:pt x="0" y="0"/>
                </a:moveTo>
                <a:lnTo>
                  <a:pt x="0" y="1034033"/>
                </a:lnTo>
              </a:path>
            </a:pathLst>
          </a:custGeom>
          <a:ln w="47244">
            <a:solidFill>
              <a:srgbClr val="326598"/>
            </a:solidFill>
          </a:ln>
        </p:spPr>
        <p:txBody>
          <a:bodyPr wrap="square" lIns="0" tIns="0" rIns="0" bIns="0" rtlCol="0"/>
          <a:lstStyle/>
          <a:p>
            <a:endParaRPr/>
          </a:p>
        </p:txBody>
      </p:sp>
      <p:sp>
        <p:nvSpPr>
          <p:cNvPr id="15" name="object 15"/>
          <p:cNvSpPr/>
          <p:nvPr/>
        </p:nvSpPr>
        <p:spPr>
          <a:xfrm>
            <a:off x="3349752" y="1919477"/>
            <a:ext cx="0" cy="1012190"/>
          </a:xfrm>
          <a:custGeom>
            <a:avLst/>
            <a:gdLst/>
            <a:ahLst/>
            <a:cxnLst/>
            <a:rect l="l" t="t" r="r" b="b"/>
            <a:pathLst>
              <a:path h="1012189">
                <a:moveTo>
                  <a:pt x="0" y="0"/>
                </a:moveTo>
                <a:lnTo>
                  <a:pt x="0" y="1011935"/>
                </a:lnTo>
              </a:path>
            </a:pathLst>
          </a:custGeom>
          <a:ln w="47244">
            <a:solidFill>
              <a:srgbClr val="326598"/>
            </a:solidFill>
          </a:ln>
        </p:spPr>
        <p:txBody>
          <a:bodyPr wrap="square" lIns="0" tIns="0" rIns="0" bIns="0" rtlCol="0"/>
          <a:lstStyle/>
          <a:p>
            <a:endParaRPr/>
          </a:p>
        </p:txBody>
      </p:sp>
      <p:sp>
        <p:nvSpPr>
          <p:cNvPr id="16" name="object 16"/>
          <p:cNvSpPr/>
          <p:nvPr/>
        </p:nvSpPr>
        <p:spPr>
          <a:xfrm>
            <a:off x="3434334" y="1940814"/>
            <a:ext cx="0" cy="990600"/>
          </a:xfrm>
          <a:custGeom>
            <a:avLst/>
            <a:gdLst/>
            <a:ahLst/>
            <a:cxnLst/>
            <a:rect l="l" t="t" r="r" b="b"/>
            <a:pathLst>
              <a:path h="990600">
                <a:moveTo>
                  <a:pt x="0" y="0"/>
                </a:moveTo>
                <a:lnTo>
                  <a:pt x="0" y="990600"/>
                </a:lnTo>
              </a:path>
            </a:pathLst>
          </a:custGeom>
          <a:ln w="47244">
            <a:solidFill>
              <a:srgbClr val="326598"/>
            </a:solidFill>
          </a:ln>
        </p:spPr>
        <p:txBody>
          <a:bodyPr wrap="square" lIns="0" tIns="0" rIns="0" bIns="0" rtlCol="0"/>
          <a:lstStyle/>
          <a:p>
            <a:endParaRPr/>
          </a:p>
        </p:txBody>
      </p:sp>
      <p:sp>
        <p:nvSpPr>
          <p:cNvPr id="17" name="object 17"/>
          <p:cNvSpPr/>
          <p:nvPr/>
        </p:nvSpPr>
        <p:spPr>
          <a:xfrm>
            <a:off x="3520440" y="1965198"/>
            <a:ext cx="0" cy="966469"/>
          </a:xfrm>
          <a:custGeom>
            <a:avLst/>
            <a:gdLst/>
            <a:ahLst/>
            <a:cxnLst/>
            <a:rect l="l" t="t" r="r" b="b"/>
            <a:pathLst>
              <a:path h="966469">
                <a:moveTo>
                  <a:pt x="0" y="0"/>
                </a:moveTo>
                <a:lnTo>
                  <a:pt x="0" y="966216"/>
                </a:lnTo>
              </a:path>
            </a:pathLst>
          </a:custGeom>
          <a:ln w="47244">
            <a:solidFill>
              <a:srgbClr val="326598"/>
            </a:solidFill>
          </a:ln>
        </p:spPr>
        <p:txBody>
          <a:bodyPr wrap="square" lIns="0" tIns="0" rIns="0" bIns="0" rtlCol="0"/>
          <a:lstStyle/>
          <a:p>
            <a:endParaRPr/>
          </a:p>
        </p:txBody>
      </p:sp>
      <p:sp>
        <p:nvSpPr>
          <p:cNvPr id="18" name="object 18"/>
          <p:cNvSpPr/>
          <p:nvPr/>
        </p:nvSpPr>
        <p:spPr>
          <a:xfrm>
            <a:off x="3605021" y="1946148"/>
            <a:ext cx="0" cy="985519"/>
          </a:xfrm>
          <a:custGeom>
            <a:avLst/>
            <a:gdLst/>
            <a:ahLst/>
            <a:cxnLst/>
            <a:rect l="l" t="t" r="r" b="b"/>
            <a:pathLst>
              <a:path h="985519">
                <a:moveTo>
                  <a:pt x="0" y="0"/>
                </a:moveTo>
                <a:lnTo>
                  <a:pt x="0" y="985266"/>
                </a:lnTo>
              </a:path>
            </a:pathLst>
          </a:custGeom>
          <a:ln w="47244">
            <a:solidFill>
              <a:srgbClr val="326598"/>
            </a:solidFill>
          </a:ln>
        </p:spPr>
        <p:txBody>
          <a:bodyPr wrap="square" lIns="0" tIns="0" rIns="0" bIns="0" rtlCol="0"/>
          <a:lstStyle/>
          <a:p>
            <a:endParaRPr/>
          </a:p>
        </p:txBody>
      </p:sp>
      <p:sp>
        <p:nvSpPr>
          <p:cNvPr id="19" name="object 19"/>
          <p:cNvSpPr/>
          <p:nvPr/>
        </p:nvSpPr>
        <p:spPr>
          <a:xfrm>
            <a:off x="3689603" y="1929383"/>
            <a:ext cx="0" cy="1002030"/>
          </a:xfrm>
          <a:custGeom>
            <a:avLst/>
            <a:gdLst/>
            <a:ahLst/>
            <a:cxnLst/>
            <a:rect l="l" t="t" r="r" b="b"/>
            <a:pathLst>
              <a:path h="1002030">
                <a:moveTo>
                  <a:pt x="0" y="0"/>
                </a:moveTo>
                <a:lnTo>
                  <a:pt x="0" y="1002029"/>
                </a:lnTo>
              </a:path>
            </a:pathLst>
          </a:custGeom>
          <a:ln w="47244">
            <a:solidFill>
              <a:srgbClr val="326598"/>
            </a:solidFill>
          </a:ln>
        </p:spPr>
        <p:txBody>
          <a:bodyPr wrap="square" lIns="0" tIns="0" rIns="0" bIns="0" rtlCol="0"/>
          <a:lstStyle/>
          <a:p>
            <a:endParaRPr/>
          </a:p>
        </p:txBody>
      </p:sp>
      <p:sp>
        <p:nvSpPr>
          <p:cNvPr id="20" name="object 20"/>
          <p:cNvSpPr/>
          <p:nvPr/>
        </p:nvSpPr>
        <p:spPr>
          <a:xfrm>
            <a:off x="3775709" y="1910333"/>
            <a:ext cx="0" cy="1021080"/>
          </a:xfrm>
          <a:custGeom>
            <a:avLst/>
            <a:gdLst/>
            <a:ahLst/>
            <a:cxnLst/>
            <a:rect l="l" t="t" r="r" b="b"/>
            <a:pathLst>
              <a:path h="1021080">
                <a:moveTo>
                  <a:pt x="0" y="0"/>
                </a:moveTo>
                <a:lnTo>
                  <a:pt x="0" y="1021079"/>
                </a:lnTo>
              </a:path>
            </a:pathLst>
          </a:custGeom>
          <a:ln w="47244">
            <a:solidFill>
              <a:srgbClr val="326598"/>
            </a:solidFill>
          </a:ln>
        </p:spPr>
        <p:txBody>
          <a:bodyPr wrap="square" lIns="0" tIns="0" rIns="0" bIns="0" rtlCol="0"/>
          <a:lstStyle/>
          <a:p>
            <a:endParaRPr/>
          </a:p>
        </p:txBody>
      </p:sp>
      <p:sp>
        <p:nvSpPr>
          <p:cNvPr id="21" name="object 21"/>
          <p:cNvSpPr/>
          <p:nvPr/>
        </p:nvSpPr>
        <p:spPr>
          <a:xfrm>
            <a:off x="3860291" y="1892045"/>
            <a:ext cx="0" cy="1039494"/>
          </a:xfrm>
          <a:custGeom>
            <a:avLst/>
            <a:gdLst/>
            <a:ahLst/>
            <a:cxnLst/>
            <a:rect l="l" t="t" r="r" b="b"/>
            <a:pathLst>
              <a:path h="1039494">
                <a:moveTo>
                  <a:pt x="0" y="0"/>
                </a:moveTo>
                <a:lnTo>
                  <a:pt x="0" y="1039368"/>
                </a:lnTo>
              </a:path>
            </a:pathLst>
          </a:custGeom>
          <a:ln w="47244">
            <a:solidFill>
              <a:srgbClr val="326598"/>
            </a:solidFill>
          </a:ln>
        </p:spPr>
        <p:txBody>
          <a:bodyPr wrap="square" lIns="0" tIns="0" rIns="0" bIns="0" rtlCol="0"/>
          <a:lstStyle/>
          <a:p>
            <a:endParaRPr/>
          </a:p>
        </p:txBody>
      </p:sp>
      <p:sp>
        <p:nvSpPr>
          <p:cNvPr id="22" name="object 22"/>
          <p:cNvSpPr/>
          <p:nvPr/>
        </p:nvSpPr>
        <p:spPr>
          <a:xfrm>
            <a:off x="3945254" y="1872995"/>
            <a:ext cx="0" cy="1058545"/>
          </a:xfrm>
          <a:custGeom>
            <a:avLst/>
            <a:gdLst/>
            <a:ahLst/>
            <a:cxnLst/>
            <a:rect l="l" t="t" r="r" b="b"/>
            <a:pathLst>
              <a:path h="1058545">
                <a:moveTo>
                  <a:pt x="0" y="0"/>
                </a:moveTo>
                <a:lnTo>
                  <a:pt x="0" y="1058418"/>
                </a:lnTo>
              </a:path>
            </a:pathLst>
          </a:custGeom>
          <a:ln w="48005">
            <a:solidFill>
              <a:srgbClr val="326598"/>
            </a:solidFill>
          </a:ln>
        </p:spPr>
        <p:txBody>
          <a:bodyPr wrap="square" lIns="0" tIns="0" rIns="0" bIns="0" rtlCol="0"/>
          <a:lstStyle/>
          <a:p>
            <a:endParaRPr/>
          </a:p>
        </p:txBody>
      </p:sp>
      <p:sp>
        <p:nvSpPr>
          <p:cNvPr id="23" name="object 23"/>
          <p:cNvSpPr/>
          <p:nvPr/>
        </p:nvSpPr>
        <p:spPr>
          <a:xfrm>
            <a:off x="4031360" y="1853183"/>
            <a:ext cx="0" cy="1078230"/>
          </a:xfrm>
          <a:custGeom>
            <a:avLst/>
            <a:gdLst/>
            <a:ahLst/>
            <a:cxnLst/>
            <a:rect l="l" t="t" r="r" b="b"/>
            <a:pathLst>
              <a:path h="1078230">
                <a:moveTo>
                  <a:pt x="0" y="0"/>
                </a:moveTo>
                <a:lnTo>
                  <a:pt x="0" y="1078229"/>
                </a:lnTo>
              </a:path>
            </a:pathLst>
          </a:custGeom>
          <a:ln w="48005">
            <a:solidFill>
              <a:srgbClr val="326598"/>
            </a:solidFill>
          </a:ln>
        </p:spPr>
        <p:txBody>
          <a:bodyPr wrap="square" lIns="0" tIns="0" rIns="0" bIns="0" rtlCol="0"/>
          <a:lstStyle/>
          <a:p>
            <a:endParaRPr/>
          </a:p>
        </p:txBody>
      </p:sp>
      <p:sp>
        <p:nvSpPr>
          <p:cNvPr id="24" name="object 24"/>
          <p:cNvSpPr/>
          <p:nvPr/>
        </p:nvSpPr>
        <p:spPr>
          <a:xfrm>
            <a:off x="4115942" y="1833372"/>
            <a:ext cx="0" cy="1098550"/>
          </a:xfrm>
          <a:custGeom>
            <a:avLst/>
            <a:gdLst/>
            <a:ahLst/>
            <a:cxnLst/>
            <a:rect l="l" t="t" r="r" b="b"/>
            <a:pathLst>
              <a:path h="1098550">
                <a:moveTo>
                  <a:pt x="0" y="0"/>
                </a:moveTo>
                <a:lnTo>
                  <a:pt x="0" y="1098042"/>
                </a:lnTo>
              </a:path>
            </a:pathLst>
          </a:custGeom>
          <a:ln w="48005">
            <a:solidFill>
              <a:srgbClr val="326598"/>
            </a:solidFill>
          </a:ln>
        </p:spPr>
        <p:txBody>
          <a:bodyPr wrap="square" lIns="0" tIns="0" rIns="0" bIns="0" rtlCol="0"/>
          <a:lstStyle/>
          <a:p>
            <a:endParaRPr/>
          </a:p>
        </p:txBody>
      </p:sp>
      <p:sp>
        <p:nvSpPr>
          <p:cNvPr id="25" name="object 25"/>
          <p:cNvSpPr/>
          <p:nvPr/>
        </p:nvSpPr>
        <p:spPr>
          <a:xfrm>
            <a:off x="4200905" y="1812035"/>
            <a:ext cx="0" cy="1119505"/>
          </a:xfrm>
          <a:custGeom>
            <a:avLst/>
            <a:gdLst/>
            <a:ahLst/>
            <a:cxnLst/>
            <a:rect l="l" t="t" r="r" b="b"/>
            <a:pathLst>
              <a:path h="1119505">
                <a:moveTo>
                  <a:pt x="0" y="0"/>
                </a:moveTo>
                <a:lnTo>
                  <a:pt x="0" y="1119377"/>
                </a:lnTo>
              </a:path>
            </a:pathLst>
          </a:custGeom>
          <a:ln w="47244">
            <a:solidFill>
              <a:srgbClr val="326598"/>
            </a:solidFill>
          </a:ln>
        </p:spPr>
        <p:txBody>
          <a:bodyPr wrap="square" lIns="0" tIns="0" rIns="0" bIns="0" rtlCol="0"/>
          <a:lstStyle/>
          <a:p>
            <a:endParaRPr/>
          </a:p>
        </p:txBody>
      </p:sp>
      <p:sp>
        <p:nvSpPr>
          <p:cNvPr id="26" name="object 26"/>
          <p:cNvSpPr/>
          <p:nvPr/>
        </p:nvSpPr>
        <p:spPr>
          <a:xfrm>
            <a:off x="4287011" y="1791461"/>
            <a:ext cx="0" cy="1140460"/>
          </a:xfrm>
          <a:custGeom>
            <a:avLst/>
            <a:gdLst/>
            <a:ahLst/>
            <a:cxnLst/>
            <a:rect l="l" t="t" r="r" b="b"/>
            <a:pathLst>
              <a:path h="1140460">
                <a:moveTo>
                  <a:pt x="0" y="0"/>
                </a:moveTo>
                <a:lnTo>
                  <a:pt x="0" y="1139952"/>
                </a:lnTo>
              </a:path>
            </a:pathLst>
          </a:custGeom>
          <a:ln w="47244">
            <a:solidFill>
              <a:srgbClr val="326598"/>
            </a:solidFill>
          </a:ln>
        </p:spPr>
        <p:txBody>
          <a:bodyPr wrap="square" lIns="0" tIns="0" rIns="0" bIns="0" rtlCol="0"/>
          <a:lstStyle/>
          <a:p>
            <a:endParaRPr/>
          </a:p>
        </p:txBody>
      </p:sp>
      <p:sp>
        <p:nvSpPr>
          <p:cNvPr id="27" name="object 27"/>
          <p:cNvSpPr/>
          <p:nvPr/>
        </p:nvSpPr>
        <p:spPr>
          <a:xfrm>
            <a:off x="4371594" y="1770126"/>
            <a:ext cx="0" cy="1161415"/>
          </a:xfrm>
          <a:custGeom>
            <a:avLst/>
            <a:gdLst/>
            <a:ahLst/>
            <a:cxnLst/>
            <a:rect l="l" t="t" r="r" b="b"/>
            <a:pathLst>
              <a:path h="1161414">
                <a:moveTo>
                  <a:pt x="0" y="0"/>
                </a:moveTo>
                <a:lnTo>
                  <a:pt x="0" y="1161287"/>
                </a:lnTo>
              </a:path>
            </a:pathLst>
          </a:custGeom>
          <a:ln w="47244">
            <a:solidFill>
              <a:srgbClr val="326598"/>
            </a:solidFill>
          </a:ln>
        </p:spPr>
        <p:txBody>
          <a:bodyPr wrap="square" lIns="0" tIns="0" rIns="0" bIns="0" rtlCol="0"/>
          <a:lstStyle/>
          <a:p>
            <a:endParaRPr/>
          </a:p>
        </p:txBody>
      </p:sp>
      <p:sp>
        <p:nvSpPr>
          <p:cNvPr id="28" name="object 28"/>
          <p:cNvSpPr/>
          <p:nvPr/>
        </p:nvSpPr>
        <p:spPr>
          <a:xfrm>
            <a:off x="4456176" y="1748789"/>
            <a:ext cx="0" cy="1183005"/>
          </a:xfrm>
          <a:custGeom>
            <a:avLst/>
            <a:gdLst/>
            <a:ahLst/>
            <a:cxnLst/>
            <a:rect l="l" t="t" r="r" b="b"/>
            <a:pathLst>
              <a:path h="1183005">
                <a:moveTo>
                  <a:pt x="0" y="0"/>
                </a:moveTo>
                <a:lnTo>
                  <a:pt x="0" y="1182624"/>
                </a:lnTo>
              </a:path>
            </a:pathLst>
          </a:custGeom>
          <a:ln w="47244">
            <a:solidFill>
              <a:srgbClr val="326598"/>
            </a:solidFill>
          </a:ln>
        </p:spPr>
        <p:txBody>
          <a:bodyPr wrap="square" lIns="0" tIns="0" rIns="0" bIns="0" rtlCol="0"/>
          <a:lstStyle/>
          <a:p>
            <a:endParaRPr/>
          </a:p>
        </p:txBody>
      </p:sp>
      <p:sp>
        <p:nvSpPr>
          <p:cNvPr id="29" name="object 29"/>
          <p:cNvSpPr/>
          <p:nvPr/>
        </p:nvSpPr>
        <p:spPr>
          <a:xfrm>
            <a:off x="4542282" y="1725929"/>
            <a:ext cx="0" cy="1205865"/>
          </a:xfrm>
          <a:custGeom>
            <a:avLst/>
            <a:gdLst/>
            <a:ahLst/>
            <a:cxnLst/>
            <a:rect l="l" t="t" r="r" b="b"/>
            <a:pathLst>
              <a:path h="1205864">
                <a:moveTo>
                  <a:pt x="0" y="0"/>
                </a:moveTo>
                <a:lnTo>
                  <a:pt x="0" y="1205483"/>
                </a:lnTo>
              </a:path>
            </a:pathLst>
          </a:custGeom>
          <a:ln w="47244">
            <a:solidFill>
              <a:srgbClr val="326598"/>
            </a:solidFill>
          </a:ln>
        </p:spPr>
        <p:txBody>
          <a:bodyPr wrap="square" lIns="0" tIns="0" rIns="0" bIns="0" rtlCol="0"/>
          <a:lstStyle/>
          <a:p>
            <a:endParaRPr/>
          </a:p>
        </p:txBody>
      </p:sp>
      <p:sp>
        <p:nvSpPr>
          <p:cNvPr id="30" name="object 30"/>
          <p:cNvSpPr/>
          <p:nvPr/>
        </p:nvSpPr>
        <p:spPr>
          <a:xfrm>
            <a:off x="4626864" y="1703070"/>
            <a:ext cx="0" cy="1228725"/>
          </a:xfrm>
          <a:custGeom>
            <a:avLst/>
            <a:gdLst/>
            <a:ahLst/>
            <a:cxnLst/>
            <a:rect l="l" t="t" r="r" b="b"/>
            <a:pathLst>
              <a:path h="1228725">
                <a:moveTo>
                  <a:pt x="0" y="0"/>
                </a:moveTo>
                <a:lnTo>
                  <a:pt x="0" y="1228344"/>
                </a:lnTo>
              </a:path>
            </a:pathLst>
          </a:custGeom>
          <a:ln w="47244">
            <a:solidFill>
              <a:srgbClr val="326598"/>
            </a:solidFill>
          </a:ln>
        </p:spPr>
        <p:txBody>
          <a:bodyPr wrap="square" lIns="0" tIns="0" rIns="0" bIns="0" rtlCol="0"/>
          <a:lstStyle/>
          <a:p>
            <a:endParaRPr/>
          </a:p>
        </p:txBody>
      </p:sp>
      <p:sp>
        <p:nvSpPr>
          <p:cNvPr id="31" name="object 31"/>
          <p:cNvSpPr/>
          <p:nvPr/>
        </p:nvSpPr>
        <p:spPr>
          <a:xfrm>
            <a:off x="4711446" y="1680210"/>
            <a:ext cx="0" cy="1251585"/>
          </a:xfrm>
          <a:custGeom>
            <a:avLst/>
            <a:gdLst/>
            <a:ahLst/>
            <a:cxnLst/>
            <a:rect l="l" t="t" r="r" b="b"/>
            <a:pathLst>
              <a:path h="1251585">
                <a:moveTo>
                  <a:pt x="0" y="0"/>
                </a:moveTo>
                <a:lnTo>
                  <a:pt x="0" y="1251203"/>
                </a:lnTo>
              </a:path>
            </a:pathLst>
          </a:custGeom>
          <a:ln w="47244">
            <a:solidFill>
              <a:srgbClr val="326598"/>
            </a:solidFill>
          </a:ln>
        </p:spPr>
        <p:txBody>
          <a:bodyPr wrap="square" lIns="0" tIns="0" rIns="0" bIns="0" rtlCol="0"/>
          <a:lstStyle/>
          <a:p>
            <a:endParaRPr/>
          </a:p>
        </p:txBody>
      </p:sp>
      <p:sp>
        <p:nvSpPr>
          <p:cNvPr id="32" name="object 32"/>
          <p:cNvSpPr/>
          <p:nvPr/>
        </p:nvSpPr>
        <p:spPr>
          <a:xfrm>
            <a:off x="4797552" y="1657350"/>
            <a:ext cx="0" cy="1274445"/>
          </a:xfrm>
          <a:custGeom>
            <a:avLst/>
            <a:gdLst/>
            <a:ahLst/>
            <a:cxnLst/>
            <a:rect l="l" t="t" r="r" b="b"/>
            <a:pathLst>
              <a:path h="1274445">
                <a:moveTo>
                  <a:pt x="0" y="0"/>
                </a:moveTo>
                <a:lnTo>
                  <a:pt x="0" y="1274063"/>
                </a:lnTo>
              </a:path>
            </a:pathLst>
          </a:custGeom>
          <a:ln w="47244">
            <a:solidFill>
              <a:srgbClr val="326598"/>
            </a:solidFill>
          </a:ln>
        </p:spPr>
        <p:txBody>
          <a:bodyPr wrap="square" lIns="0" tIns="0" rIns="0" bIns="0" rtlCol="0"/>
          <a:lstStyle/>
          <a:p>
            <a:endParaRPr/>
          </a:p>
        </p:txBody>
      </p:sp>
      <p:sp>
        <p:nvSpPr>
          <p:cNvPr id="33" name="object 33"/>
          <p:cNvSpPr/>
          <p:nvPr/>
        </p:nvSpPr>
        <p:spPr>
          <a:xfrm>
            <a:off x="4882134" y="1634489"/>
            <a:ext cx="0" cy="1297305"/>
          </a:xfrm>
          <a:custGeom>
            <a:avLst/>
            <a:gdLst/>
            <a:ahLst/>
            <a:cxnLst/>
            <a:rect l="l" t="t" r="r" b="b"/>
            <a:pathLst>
              <a:path h="1297305">
                <a:moveTo>
                  <a:pt x="0" y="0"/>
                </a:moveTo>
                <a:lnTo>
                  <a:pt x="0" y="1296924"/>
                </a:lnTo>
              </a:path>
            </a:pathLst>
          </a:custGeom>
          <a:ln w="47244">
            <a:solidFill>
              <a:srgbClr val="326598"/>
            </a:solidFill>
          </a:ln>
        </p:spPr>
        <p:txBody>
          <a:bodyPr wrap="square" lIns="0" tIns="0" rIns="0" bIns="0" rtlCol="0"/>
          <a:lstStyle/>
          <a:p>
            <a:endParaRPr/>
          </a:p>
        </p:txBody>
      </p:sp>
      <p:sp>
        <p:nvSpPr>
          <p:cNvPr id="34" name="object 34"/>
          <p:cNvSpPr/>
          <p:nvPr/>
        </p:nvSpPr>
        <p:spPr>
          <a:xfrm>
            <a:off x="4966715" y="1610105"/>
            <a:ext cx="0" cy="1321435"/>
          </a:xfrm>
          <a:custGeom>
            <a:avLst/>
            <a:gdLst/>
            <a:ahLst/>
            <a:cxnLst/>
            <a:rect l="l" t="t" r="r" b="b"/>
            <a:pathLst>
              <a:path h="1321435">
                <a:moveTo>
                  <a:pt x="0" y="0"/>
                </a:moveTo>
                <a:lnTo>
                  <a:pt x="0" y="1321307"/>
                </a:lnTo>
              </a:path>
            </a:pathLst>
          </a:custGeom>
          <a:ln w="47244">
            <a:solidFill>
              <a:srgbClr val="326598"/>
            </a:solidFill>
          </a:ln>
        </p:spPr>
        <p:txBody>
          <a:bodyPr wrap="square" lIns="0" tIns="0" rIns="0" bIns="0" rtlCol="0"/>
          <a:lstStyle/>
          <a:p>
            <a:endParaRPr/>
          </a:p>
        </p:txBody>
      </p:sp>
      <p:sp>
        <p:nvSpPr>
          <p:cNvPr id="35" name="object 35"/>
          <p:cNvSpPr/>
          <p:nvPr/>
        </p:nvSpPr>
        <p:spPr>
          <a:xfrm>
            <a:off x="5052821" y="1585722"/>
            <a:ext cx="0" cy="1346200"/>
          </a:xfrm>
          <a:custGeom>
            <a:avLst/>
            <a:gdLst/>
            <a:ahLst/>
            <a:cxnLst/>
            <a:rect l="l" t="t" r="r" b="b"/>
            <a:pathLst>
              <a:path h="1346200">
                <a:moveTo>
                  <a:pt x="0" y="0"/>
                </a:moveTo>
                <a:lnTo>
                  <a:pt x="0" y="1345692"/>
                </a:lnTo>
              </a:path>
            </a:pathLst>
          </a:custGeom>
          <a:ln w="47244">
            <a:solidFill>
              <a:srgbClr val="326598"/>
            </a:solidFill>
          </a:ln>
        </p:spPr>
        <p:txBody>
          <a:bodyPr wrap="square" lIns="0" tIns="0" rIns="0" bIns="0" rtlCol="0"/>
          <a:lstStyle/>
          <a:p>
            <a:endParaRPr/>
          </a:p>
        </p:txBody>
      </p:sp>
      <p:sp>
        <p:nvSpPr>
          <p:cNvPr id="36" name="object 36"/>
          <p:cNvSpPr/>
          <p:nvPr/>
        </p:nvSpPr>
        <p:spPr>
          <a:xfrm>
            <a:off x="5137403" y="1561338"/>
            <a:ext cx="0" cy="1370330"/>
          </a:xfrm>
          <a:custGeom>
            <a:avLst/>
            <a:gdLst/>
            <a:ahLst/>
            <a:cxnLst/>
            <a:rect l="l" t="t" r="r" b="b"/>
            <a:pathLst>
              <a:path h="1370330">
                <a:moveTo>
                  <a:pt x="0" y="0"/>
                </a:moveTo>
                <a:lnTo>
                  <a:pt x="0" y="1370076"/>
                </a:lnTo>
              </a:path>
            </a:pathLst>
          </a:custGeom>
          <a:ln w="47244">
            <a:solidFill>
              <a:srgbClr val="326598"/>
            </a:solidFill>
          </a:ln>
        </p:spPr>
        <p:txBody>
          <a:bodyPr wrap="square" lIns="0" tIns="0" rIns="0" bIns="0" rtlCol="0"/>
          <a:lstStyle/>
          <a:p>
            <a:endParaRPr/>
          </a:p>
        </p:txBody>
      </p:sp>
      <p:sp>
        <p:nvSpPr>
          <p:cNvPr id="37" name="object 37"/>
          <p:cNvSpPr/>
          <p:nvPr/>
        </p:nvSpPr>
        <p:spPr>
          <a:xfrm>
            <a:off x="5222366" y="1535430"/>
            <a:ext cx="0" cy="1396365"/>
          </a:xfrm>
          <a:custGeom>
            <a:avLst/>
            <a:gdLst/>
            <a:ahLst/>
            <a:cxnLst/>
            <a:rect l="l" t="t" r="r" b="b"/>
            <a:pathLst>
              <a:path h="1396364">
                <a:moveTo>
                  <a:pt x="0" y="0"/>
                </a:moveTo>
                <a:lnTo>
                  <a:pt x="0" y="1395983"/>
                </a:lnTo>
              </a:path>
            </a:pathLst>
          </a:custGeom>
          <a:ln w="48005">
            <a:solidFill>
              <a:srgbClr val="326598"/>
            </a:solidFill>
          </a:ln>
        </p:spPr>
        <p:txBody>
          <a:bodyPr wrap="square" lIns="0" tIns="0" rIns="0" bIns="0" rtlCol="0"/>
          <a:lstStyle/>
          <a:p>
            <a:endParaRPr/>
          </a:p>
        </p:txBody>
      </p:sp>
      <p:sp>
        <p:nvSpPr>
          <p:cNvPr id="38" name="object 38"/>
          <p:cNvSpPr/>
          <p:nvPr/>
        </p:nvSpPr>
        <p:spPr>
          <a:xfrm>
            <a:off x="5308472" y="1509522"/>
            <a:ext cx="0" cy="1422400"/>
          </a:xfrm>
          <a:custGeom>
            <a:avLst/>
            <a:gdLst/>
            <a:ahLst/>
            <a:cxnLst/>
            <a:rect l="l" t="t" r="r" b="b"/>
            <a:pathLst>
              <a:path h="1422400">
                <a:moveTo>
                  <a:pt x="0" y="0"/>
                </a:moveTo>
                <a:lnTo>
                  <a:pt x="0" y="1421892"/>
                </a:lnTo>
              </a:path>
            </a:pathLst>
          </a:custGeom>
          <a:ln w="48005">
            <a:solidFill>
              <a:srgbClr val="326598"/>
            </a:solidFill>
          </a:ln>
        </p:spPr>
        <p:txBody>
          <a:bodyPr wrap="square" lIns="0" tIns="0" rIns="0" bIns="0" rtlCol="0"/>
          <a:lstStyle/>
          <a:p>
            <a:endParaRPr/>
          </a:p>
        </p:txBody>
      </p:sp>
      <p:sp>
        <p:nvSpPr>
          <p:cNvPr id="39" name="object 39"/>
          <p:cNvSpPr/>
          <p:nvPr/>
        </p:nvSpPr>
        <p:spPr>
          <a:xfrm>
            <a:off x="5350764" y="1415033"/>
            <a:ext cx="0" cy="1516380"/>
          </a:xfrm>
          <a:custGeom>
            <a:avLst/>
            <a:gdLst/>
            <a:ahLst/>
            <a:cxnLst/>
            <a:rect l="l" t="t" r="r" b="b"/>
            <a:pathLst>
              <a:path h="1516380">
                <a:moveTo>
                  <a:pt x="0" y="0"/>
                </a:moveTo>
                <a:lnTo>
                  <a:pt x="0" y="1516379"/>
                </a:lnTo>
              </a:path>
            </a:pathLst>
          </a:custGeom>
          <a:ln w="3175">
            <a:solidFill>
              <a:srgbClr val="3F3F3F"/>
            </a:solidFill>
          </a:ln>
        </p:spPr>
        <p:txBody>
          <a:bodyPr wrap="square" lIns="0" tIns="0" rIns="0" bIns="0" rtlCol="0"/>
          <a:lstStyle/>
          <a:p>
            <a:endParaRPr/>
          </a:p>
        </p:txBody>
      </p:sp>
      <p:sp>
        <p:nvSpPr>
          <p:cNvPr id="40" name="object 40"/>
          <p:cNvSpPr/>
          <p:nvPr/>
        </p:nvSpPr>
        <p:spPr>
          <a:xfrm>
            <a:off x="5317997" y="2931033"/>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1" name="object 41"/>
          <p:cNvSpPr/>
          <p:nvPr/>
        </p:nvSpPr>
        <p:spPr>
          <a:xfrm>
            <a:off x="5317997" y="2425826"/>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2" name="object 42"/>
          <p:cNvSpPr/>
          <p:nvPr/>
        </p:nvSpPr>
        <p:spPr>
          <a:xfrm>
            <a:off x="5317997" y="1920620"/>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3" name="object 43"/>
          <p:cNvSpPr/>
          <p:nvPr/>
        </p:nvSpPr>
        <p:spPr>
          <a:xfrm>
            <a:off x="5317997" y="1415414"/>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4" name="object 44"/>
          <p:cNvSpPr/>
          <p:nvPr/>
        </p:nvSpPr>
        <p:spPr>
          <a:xfrm>
            <a:off x="2668524" y="1415033"/>
            <a:ext cx="0" cy="1516380"/>
          </a:xfrm>
          <a:custGeom>
            <a:avLst/>
            <a:gdLst/>
            <a:ahLst/>
            <a:cxnLst/>
            <a:rect l="l" t="t" r="r" b="b"/>
            <a:pathLst>
              <a:path h="1516380">
                <a:moveTo>
                  <a:pt x="0" y="0"/>
                </a:moveTo>
                <a:lnTo>
                  <a:pt x="0" y="1516379"/>
                </a:lnTo>
              </a:path>
            </a:pathLst>
          </a:custGeom>
          <a:ln w="3175">
            <a:solidFill>
              <a:srgbClr val="3F3F3F"/>
            </a:solidFill>
          </a:ln>
        </p:spPr>
        <p:txBody>
          <a:bodyPr wrap="square" lIns="0" tIns="0" rIns="0" bIns="0" rtlCol="0"/>
          <a:lstStyle/>
          <a:p>
            <a:endParaRPr/>
          </a:p>
        </p:txBody>
      </p:sp>
      <p:sp>
        <p:nvSpPr>
          <p:cNvPr id="45" name="object 45"/>
          <p:cNvSpPr/>
          <p:nvPr/>
        </p:nvSpPr>
        <p:spPr>
          <a:xfrm>
            <a:off x="2635757" y="293103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6" name="object 46"/>
          <p:cNvSpPr/>
          <p:nvPr/>
        </p:nvSpPr>
        <p:spPr>
          <a:xfrm>
            <a:off x="2635757" y="2742057"/>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7" name="object 47"/>
          <p:cNvSpPr/>
          <p:nvPr/>
        </p:nvSpPr>
        <p:spPr>
          <a:xfrm>
            <a:off x="2635757" y="2551938"/>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8" name="object 48"/>
          <p:cNvSpPr/>
          <p:nvPr/>
        </p:nvSpPr>
        <p:spPr>
          <a:xfrm>
            <a:off x="2635757" y="2362962"/>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9" name="object 49"/>
          <p:cNvSpPr/>
          <p:nvPr/>
        </p:nvSpPr>
        <p:spPr>
          <a:xfrm>
            <a:off x="2635757" y="217398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0" name="object 50"/>
          <p:cNvSpPr/>
          <p:nvPr/>
        </p:nvSpPr>
        <p:spPr>
          <a:xfrm>
            <a:off x="2635757" y="198348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1" name="object 51"/>
          <p:cNvSpPr/>
          <p:nvPr/>
        </p:nvSpPr>
        <p:spPr>
          <a:xfrm>
            <a:off x="2635757" y="1794510"/>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2" name="object 52"/>
          <p:cNvSpPr/>
          <p:nvPr/>
        </p:nvSpPr>
        <p:spPr>
          <a:xfrm>
            <a:off x="2635757" y="1604009"/>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3" name="object 53"/>
          <p:cNvSpPr/>
          <p:nvPr/>
        </p:nvSpPr>
        <p:spPr>
          <a:xfrm>
            <a:off x="2635757" y="1415414"/>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4" name="object 54"/>
          <p:cNvSpPr/>
          <p:nvPr/>
        </p:nvSpPr>
        <p:spPr>
          <a:xfrm>
            <a:off x="2668523" y="2931032"/>
            <a:ext cx="2682240" cy="0"/>
          </a:xfrm>
          <a:custGeom>
            <a:avLst/>
            <a:gdLst/>
            <a:ahLst/>
            <a:cxnLst/>
            <a:rect l="l" t="t" r="r" b="b"/>
            <a:pathLst>
              <a:path w="2682240">
                <a:moveTo>
                  <a:pt x="0" y="0"/>
                </a:moveTo>
                <a:lnTo>
                  <a:pt x="2682240" y="0"/>
                </a:lnTo>
              </a:path>
            </a:pathLst>
          </a:custGeom>
          <a:ln w="3175">
            <a:solidFill>
              <a:srgbClr val="3F3F3F"/>
            </a:solidFill>
          </a:ln>
        </p:spPr>
        <p:txBody>
          <a:bodyPr wrap="square" lIns="0" tIns="0" rIns="0" bIns="0" rtlCol="0"/>
          <a:lstStyle/>
          <a:p>
            <a:endParaRPr/>
          </a:p>
        </p:txBody>
      </p:sp>
      <p:sp>
        <p:nvSpPr>
          <p:cNvPr id="55" name="object 55"/>
          <p:cNvSpPr/>
          <p:nvPr/>
        </p:nvSpPr>
        <p:spPr>
          <a:xfrm>
            <a:off x="2667000"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6" name="object 56"/>
          <p:cNvSpPr/>
          <p:nvPr/>
        </p:nvSpPr>
        <p:spPr>
          <a:xfrm>
            <a:off x="2838450" y="2947797"/>
            <a:ext cx="2540" cy="0"/>
          </a:xfrm>
          <a:custGeom>
            <a:avLst/>
            <a:gdLst/>
            <a:ahLst/>
            <a:cxnLst/>
            <a:rect l="l" t="t" r="r" b="b"/>
            <a:pathLst>
              <a:path w="2539">
                <a:moveTo>
                  <a:pt x="0" y="0"/>
                </a:moveTo>
                <a:lnTo>
                  <a:pt x="2286" y="0"/>
                </a:lnTo>
              </a:path>
            </a:pathLst>
          </a:custGeom>
          <a:ln w="32766">
            <a:solidFill>
              <a:srgbClr val="3F3F3F"/>
            </a:solidFill>
          </a:ln>
        </p:spPr>
        <p:txBody>
          <a:bodyPr wrap="square" lIns="0" tIns="0" rIns="0" bIns="0" rtlCol="0"/>
          <a:lstStyle/>
          <a:p>
            <a:endParaRPr/>
          </a:p>
        </p:txBody>
      </p:sp>
      <p:sp>
        <p:nvSpPr>
          <p:cNvPr id="57" name="object 57"/>
          <p:cNvSpPr/>
          <p:nvPr/>
        </p:nvSpPr>
        <p:spPr>
          <a:xfrm>
            <a:off x="3007614"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8" name="object 58"/>
          <p:cNvSpPr/>
          <p:nvPr/>
        </p:nvSpPr>
        <p:spPr>
          <a:xfrm>
            <a:off x="3178301"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9" name="object 59"/>
          <p:cNvSpPr/>
          <p:nvPr/>
        </p:nvSpPr>
        <p:spPr>
          <a:xfrm>
            <a:off x="3348990"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0" name="object 60"/>
          <p:cNvSpPr/>
          <p:nvPr/>
        </p:nvSpPr>
        <p:spPr>
          <a:xfrm>
            <a:off x="3518153"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1" name="object 61"/>
          <p:cNvSpPr/>
          <p:nvPr/>
        </p:nvSpPr>
        <p:spPr>
          <a:xfrm>
            <a:off x="3688841"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2" name="object 62"/>
          <p:cNvSpPr/>
          <p:nvPr/>
        </p:nvSpPr>
        <p:spPr>
          <a:xfrm>
            <a:off x="3859529"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3" name="object 63"/>
          <p:cNvSpPr/>
          <p:nvPr/>
        </p:nvSpPr>
        <p:spPr>
          <a:xfrm>
            <a:off x="4029455"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4" name="object 64"/>
          <p:cNvSpPr/>
          <p:nvPr/>
        </p:nvSpPr>
        <p:spPr>
          <a:xfrm>
            <a:off x="4200144"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5" name="object 65"/>
          <p:cNvSpPr/>
          <p:nvPr/>
        </p:nvSpPr>
        <p:spPr>
          <a:xfrm>
            <a:off x="4369308"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6" name="object 66"/>
          <p:cNvSpPr/>
          <p:nvPr/>
        </p:nvSpPr>
        <p:spPr>
          <a:xfrm>
            <a:off x="4539996"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7" name="object 67"/>
          <p:cNvSpPr/>
          <p:nvPr/>
        </p:nvSpPr>
        <p:spPr>
          <a:xfrm>
            <a:off x="4710684"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8" name="object 68"/>
          <p:cNvSpPr/>
          <p:nvPr/>
        </p:nvSpPr>
        <p:spPr>
          <a:xfrm>
            <a:off x="4879847"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9" name="object 69"/>
          <p:cNvSpPr/>
          <p:nvPr/>
        </p:nvSpPr>
        <p:spPr>
          <a:xfrm>
            <a:off x="5050535"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70" name="object 70"/>
          <p:cNvSpPr/>
          <p:nvPr/>
        </p:nvSpPr>
        <p:spPr>
          <a:xfrm>
            <a:off x="5221985"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71" name="object 71"/>
          <p:cNvSpPr/>
          <p:nvPr/>
        </p:nvSpPr>
        <p:spPr>
          <a:xfrm>
            <a:off x="2668523" y="2288285"/>
            <a:ext cx="2645410" cy="182245"/>
          </a:xfrm>
          <a:custGeom>
            <a:avLst/>
            <a:gdLst/>
            <a:ahLst/>
            <a:cxnLst/>
            <a:rect l="l" t="t" r="r" b="b"/>
            <a:pathLst>
              <a:path w="2645410" h="182244">
                <a:moveTo>
                  <a:pt x="883157" y="1524"/>
                </a:moveTo>
                <a:lnTo>
                  <a:pt x="872489" y="1524"/>
                </a:lnTo>
                <a:lnTo>
                  <a:pt x="850391" y="3048"/>
                </a:lnTo>
                <a:lnTo>
                  <a:pt x="839723" y="5334"/>
                </a:lnTo>
                <a:lnTo>
                  <a:pt x="829055" y="6858"/>
                </a:lnTo>
                <a:lnTo>
                  <a:pt x="818387" y="9906"/>
                </a:lnTo>
                <a:lnTo>
                  <a:pt x="807719" y="12192"/>
                </a:lnTo>
                <a:lnTo>
                  <a:pt x="786383" y="18288"/>
                </a:lnTo>
                <a:lnTo>
                  <a:pt x="775715" y="20574"/>
                </a:lnTo>
                <a:lnTo>
                  <a:pt x="765047" y="23622"/>
                </a:lnTo>
                <a:lnTo>
                  <a:pt x="509777" y="81534"/>
                </a:lnTo>
                <a:lnTo>
                  <a:pt x="445769" y="94488"/>
                </a:lnTo>
                <a:lnTo>
                  <a:pt x="403097" y="105918"/>
                </a:lnTo>
                <a:lnTo>
                  <a:pt x="360425" y="120396"/>
                </a:lnTo>
                <a:lnTo>
                  <a:pt x="339089" y="126492"/>
                </a:lnTo>
                <a:lnTo>
                  <a:pt x="317753" y="134112"/>
                </a:lnTo>
                <a:lnTo>
                  <a:pt x="296417" y="140970"/>
                </a:lnTo>
                <a:lnTo>
                  <a:pt x="275081" y="147066"/>
                </a:lnTo>
                <a:lnTo>
                  <a:pt x="265175" y="150114"/>
                </a:lnTo>
                <a:lnTo>
                  <a:pt x="254507" y="151638"/>
                </a:lnTo>
                <a:lnTo>
                  <a:pt x="244601" y="153924"/>
                </a:lnTo>
                <a:lnTo>
                  <a:pt x="212597" y="156210"/>
                </a:lnTo>
                <a:lnTo>
                  <a:pt x="169925" y="157734"/>
                </a:lnTo>
                <a:lnTo>
                  <a:pt x="149351" y="159258"/>
                </a:lnTo>
                <a:lnTo>
                  <a:pt x="128015" y="159258"/>
                </a:lnTo>
                <a:lnTo>
                  <a:pt x="84581" y="160782"/>
                </a:lnTo>
                <a:lnTo>
                  <a:pt x="20573" y="167640"/>
                </a:lnTo>
                <a:lnTo>
                  <a:pt x="0" y="170579"/>
                </a:lnTo>
                <a:lnTo>
                  <a:pt x="0" y="182118"/>
                </a:lnTo>
                <a:lnTo>
                  <a:pt x="761" y="182118"/>
                </a:lnTo>
                <a:lnTo>
                  <a:pt x="22097" y="179070"/>
                </a:lnTo>
                <a:lnTo>
                  <a:pt x="86105" y="172212"/>
                </a:lnTo>
                <a:lnTo>
                  <a:pt x="128015" y="170688"/>
                </a:lnTo>
                <a:lnTo>
                  <a:pt x="149351" y="170688"/>
                </a:lnTo>
                <a:lnTo>
                  <a:pt x="170687" y="169164"/>
                </a:lnTo>
                <a:lnTo>
                  <a:pt x="213359" y="167640"/>
                </a:lnTo>
                <a:lnTo>
                  <a:pt x="256793" y="163068"/>
                </a:lnTo>
                <a:lnTo>
                  <a:pt x="300227" y="151638"/>
                </a:lnTo>
                <a:lnTo>
                  <a:pt x="321563" y="144780"/>
                </a:lnTo>
                <a:lnTo>
                  <a:pt x="342137" y="137922"/>
                </a:lnTo>
                <a:lnTo>
                  <a:pt x="363473" y="131064"/>
                </a:lnTo>
                <a:lnTo>
                  <a:pt x="384809" y="123444"/>
                </a:lnTo>
                <a:lnTo>
                  <a:pt x="406145" y="116586"/>
                </a:lnTo>
                <a:lnTo>
                  <a:pt x="427481" y="110490"/>
                </a:lnTo>
                <a:lnTo>
                  <a:pt x="597407" y="73914"/>
                </a:lnTo>
                <a:lnTo>
                  <a:pt x="767333" y="35052"/>
                </a:lnTo>
                <a:lnTo>
                  <a:pt x="778763" y="32004"/>
                </a:lnTo>
                <a:lnTo>
                  <a:pt x="789431" y="28956"/>
                </a:lnTo>
                <a:lnTo>
                  <a:pt x="810767" y="23622"/>
                </a:lnTo>
                <a:lnTo>
                  <a:pt x="820673" y="20574"/>
                </a:lnTo>
                <a:lnTo>
                  <a:pt x="842009" y="16002"/>
                </a:lnTo>
                <a:lnTo>
                  <a:pt x="852677" y="14478"/>
                </a:lnTo>
                <a:lnTo>
                  <a:pt x="873251" y="12954"/>
                </a:lnTo>
                <a:lnTo>
                  <a:pt x="1958339" y="12954"/>
                </a:lnTo>
                <a:lnTo>
                  <a:pt x="2383535" y="12192"/>
                </a:lnTo>
                <a:lnTo>
                  <a:pt x="2642615" y="11430"/>
                </a:lnTo>
                <a:lnTo>
                  <a:pt x="2644901" y="9144"/>
                </a:lnTo>
                <a:lnTo>
                  <a:pt x="2644901" y="3048"/>
                </a:lnTo>
                <a:lnTo>
                  <a:pt x="915923" y="3048"/>
                </a:lnTo>
                <a:lnTo>
                  <a:pt x="893825" y="2286"/>
                </a:lnTo>
                <a:lnTo>
                  <a:pt x="883157" y="1524"/>
                </a:lnTo>
                <a:close/>
              </a:path>
              <a:path w="2645410" h="182244">
                <a:moveTo>
                  <a:pt x="1617725" y="12954"/>
                </a:moveTo>
                <a:lnTo>
                  <a:pt x="883157" y="12954"/>
                </a:lnTo>
                <a:lnTo>
                  <a:pt x="893825" y="13716"/>
                </a:lnTo>
                <a:lnTo>
                  <a:pt x="915161" y="14478"/>
                </a:lnTo>
                <a:lnTo>
                  <a:pt x="1191767" y="14478"/>
                </a:lnTo>
                <a:lnTo>
                  <a:pt x="1532381" y="13716"/>
                </a:lnTo>
                <a:lnTo>
                  <a:pt x="1617725" y="12954"/>
                </a:lnTo>
                <a:close/>
              </a:path>
              <a:path w="2645410" h="182244">
                <a:moveTo>
                  <a:pt x="2642615" y="0"/>
                </a:moveTo>
                <a:lnTo>
                  <a:pt x="2468879" y="0"/>
                </a:lnTo>
                <a:lnTo>
                  <a:pt x="2383535" y="762"/>
                </a:lnTo>
                <a:lnTo>
                  <a:pt x="1532381" y="2286"/>
                </a:lnTo>
                <a:lnTo>
                  <a:pt x="1191767" y="3048"/>
                </a:lnTo>
                <a:lnTo>
                  <a:pt x="2644901" y="3048"/>
                </a:lnTo>
                <a:lnTo>
                  <a:pt x="2644901" y="2286"/>
                </a:lnTo>
                <a:lnTo>
                  <a:pt x="2642615" y="0"/>
                </a:lnTo>
                <a:close/>
              </a:path>
            </a:pathLst>
          </a:custGeom>
          <a:solidFill>
            <a:srgbClr val="00007F"/>
          </a:solidFill>
        </p:spPr>
        <p:txBody>
          <a:bodyPr wrap="square" lIns="0" tIns="0" rIns="0" bIns="0" rtlCol="0"/>
          <a:lstStyle/>
          <a:p>
            <a:endParaRPr/>
          </a:p>
        </p:txBody>
      </p:sp>
      <p:sp>
        <p:nvSpPr>
          <p:cNvPr id="72" name="object 72"/>
          <p:cNvSpPr txBox="1"/>
          <p:nvPr/>
        </p:nvSpPr>
        <p:spPr>
          <a:xfrm>
            <a:off x="5443728" y="1847339"/>
            <a:ext cx="22860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9</a:t>
            </a:r>
            <a:r>
              <a:rPr sz="850" b="1" spc="-15" dirty="0">
                <a:solidFill>
                  <a:srgbClr val="3F3F3F"/>
                </a:solidFill>
                <a:latin typeface="Arial"/>
                <a:cs typeface="Arial"/>
              </a:rPr>
              <a:t>0</a:t>
            </a:r>
            <a:r>
              <a:rPr sz="850" b="1" spc="-5" dirty="0">
                <a:solidFill>
                  <a:srgbClr val="3F3F3F"/>
                </a:solidFill>
                <a:latin typeface="Arial"/>
                <a:cs typeface="Arial"/>
              </a:rPr>
              <a:t>%</a:t>
            </a:r>
            <a:endParaRPr sz="850">
              <a:latin typeface="Arial"/>
              <a:cs typeface="Arial"/>
            </a:endParaRPr>
          </a:p>
        </p:txBody>
      </p:sp>
      <p:sp>
        <p:nvSpPr>
          <p:cNvPr id="73" name="object 73"/>
          <p:cNvSpPr txBox="1"/>
          <p:nvPr/>
        </p:nvSpPr>
        <p:spPr>
          <a:xfrm>
            <a:off x="5443728" y="1341370"/>
            <a:ext cx="28829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1</a:t>
            </a:r>
            <a:r>
              <a:rPr sz="850" b="1" spc="-15" dirty="0">
                <a:solidFill>
                  <a:srgbClr val="3F3F3F"/>
                </a:solidFill>
                <a:latin typeface="Arial"/>
                <a:cs typeface="Arial"/>
              </a:rPr>
              <a:t>1</a:t>
            </a:r>
            <a:r>
              <a:rPr sz="850" b="1" spc="-5" dirty="0">
                <a:solidFill>
                  <a:srgbClr val="3F3F3F"/>
                </a:solidFill>
                <a:latin typeface="Arial"/>
                <a:cs typeface="Arial"/>
              </a:rPr>
              <a:t>0%</a:t>
            </a:r>
            <a:endParaRPr sz="850">
              <a:latin typeface="Arial"/>
              <a:cs typeface="Arial"/>
            </a:endParaRPr>
          </a:p>
        </p:txBody>
      </p:sp>
      <p:sp>
        <p:nvSpPr>
          <p:cNvPr id="74" name="object 74"/>
          <p:cNvSpPr txBox="1"/>
          <p:nvPr/>
        </p:nvSpPr>
        <p:spPr>
          <a:xfrm>
            <a:off x="2337807" y="1341349"/>
            <a:ext cx="745490" cy="1775460"/>
          </a:xfrm>
          <a:prstGeom prst="rect">
            <a:avLst/>
          </a:prstGeom>
        </p:spPr>
        <p:txBody>
          <a:bodyPr vert="horz" wrap="square" lIns="0" tIns="0" rIns="0" bIns="0" rtlCol="0">
            <a:spAutoFit/>
          </a:bodyPr>
          <a:lstStyle/>
          <a:p>
            <a:pPr marR="498475" algn="ctr">
              <a:lnSpc>
                <a:spcPct val="100000"/>
              </a:lnSpc>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60</a:t>
            </a:r>
            <a:endParaRPr sz="850">
              <a:latin typeface="Arial"/>
              <a:cs typeface="Arial"/>
            </a:endParaRPr>
          </a:p>
          <a:p>
            <a:pPr marR="498475" algn="ctr">
              <a:lnSpc>
                <a:spcPct val="100000"/>
              </a:lnSpc>
              <a:spcBef>
                <a:spcPts val="47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40</a:t>
            </a:r>
            <a:endParaRPr sz="850">
              <a:latin typeface="Arial"/>
              <a:cs typeface="Arial"/>
            </a:endParaRPr>
          </a:p>
          <a:p>
            <a:pPr marR="498475" algn="ctr">
              <a:lnSpc>
                <a:spcPct val="100000"/>
              </a:lnSpc>
              <a:spcBef>
                <a:spcPts val="47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20</a:t>
            </a:r>
            <a:endParaRPr sz="850">
              <a:latin typeface="Arial"/>
              <a:cs typeface="Arial"/>
            </a:endParaRPr>
          </a:p>
          <a:p>
            <a:pPr marR="498475" algn="ctr">
              <a:lnSpc>
                <a:spcPct val="100000"/>
              </a:lnSpc>
              <a:spcBef>
                <a:spcPts val="475"/>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00</a:t>
            </a:r>
            <a:endParaRPr sz="850">
              <a:latin typeface="Arial"/>
              <a:cs typeface="Arial"/>
            </a:endParaRPr>
          </a:p>
          <a:p>
            <a:pPr marL="59055">
              <a:lnSpc>
                <a:spcPct val="100000"/>
              </a:lnSpc>
              <a:spcBef>
                <a:spcPts val="470"/>
              </a:spcBef>
            </a:pPr>
            <a:r>
              <a:rPr sz="850" b="1" spc="-5" dirty="0">
                <a:solidFill>
                  <a:srgbClr val="3F3F3F"/>
                </a:solidFill>
                <a:latin typeface="Arial"/>
                <a:cs typeface="Arial"/>
              </a:rPr>
              <a:t>$80</a:t>
            </a:r>
            <a:endParaRPr sz="850">
              <a:latin typeface="Arial"/>
              <a:cs typeface="Arial"/>
            </a:endParaRPr>
          </a:p>
          <a:p>
            <a:pPr marL="59055">
              <a:lnSpc>
                <a:spcPct val="100000"/>
              </a:lnSpc>
              <a:spcBef>
                <a:spcPts val="475"/>
              </a:spcBef>
            </a:pPr>
            <a:r>
              <a:rPr sz="850" b="1" spc="-5" dirty="0">
                <a:solidFill>
                  <a:srgbClr val="3F3F3F"/>
                </a:solidFill>
                <a:latin typeface="Arial"/>
                <a:cs typeface="Arial"/>
              </a:rPr>
              <a:t>$60</a:t>
            </a:r>
            <a:endParaRPr sz="850">
              <a:latin typeface="Arial"/>
              <a:cs typeface="Arial"/>
            </a:endParaRPr>
          </a:p>
          <a:p>
            <a:pPr marL="59055">
              <a:lnSpc>
                <a:spcPct val="100000"/>
              </a:lnSpc>
              <a:spcBef>
                <a:spcPts val="475"/>
              </a:spcBef>
            </a:pPr>
            <a:r>
              <a:rPr sz="850" b="1" spc="-5" dirty="0">
                <a:solidFill>
                  <a:srgbClr val="3F3F3F"/>
                </a:solidFill>
                <a:latin typeface="Arial"/>
                <a:cs typeface="Arial"/>
              </a:rPr>
              <a:t>$40</a:t>
            </a:r>
            <a:endParaRPr sz="850">
              <a:latin typeface="Arial"/>
              <a:cs typeface="Arial"/>
            </a:endParaRPr>
          </a:p>
          <a:p>
            <a:pPr marL="59055">
              <a:lnSpc>
                <a:spcPct val="100000"/>
              </a:lnSpc>
              <a:spcBef>
                <a:spcPts val="475"/>
              </a:spcBef>
            </a:pPr>
            <a:r>
              <a:rPr sz="850" b="1" spc="-5" dirty="0">
                <a:solidFill>
                  <a:srgbClr val="3F3F3F"/>
                </a:solidFill>
                <a:latin typeface="Arial"/>
                <a:cs typeface="Arial"/>
              </a:rPr>
              <a:t>$20</a:t>
            </a:r>
            <a:endParaRPr sz="850">
              <a:latin typeface="Arial"/>
              <a:cs typeface="Arial"/>
            </a:endParaRPr>
          </a:p>
          <a:p>
            <a:pPr marR="377825" algn="ctr">
              <a:lnSpc>
                <a:spcPts val="1010"/>
              </a:lnSpc>
              <a:spcBef>
                <a:spcPts val="475"/>
              </a:spcBef>
            </a:pPr>
            <a:r>
              <a:rPr sz="850" b="1" spc="-5" dirty="0">
                <a:solidFill>
                  <a:srgbClr val="3F3F3F"/>
                </a:solidFill>
                <a:latin typeface="Arial"/>
                <a:cs typeface="Arial"/>
              </a:rPr>
              <a:t>$0</a:t>
            </a:r>
            <a:endParaRPr sz="850">
              <a:latin typeface="Arial"/>
              <a:cs typeface="Arial"/>
            </a:endParaRPr>
          </a:p>
          <a:p>
            <a:pPr marL="184785">
              <a:lnSpc>
                <a:spcPts val="1010"/>
              </a:lnSpc>
              <a:tabLst>
                <a:tab pos="611505" algn="l"/>
              </a:tabLst>
            </a:pPr>
            <a:r>
              <a:rPr sz="850" b="1" spc="-5" dirty="0">
                <a:solidFill>
                  <a:srgbClr val="3F3F3F"/>
                </a:solidFill>
                <a:latin typeface="Arial"/>
                <a:cs typeface="Arial"/>
              </a:rPr>
              <a:t>13</a:t>
            </a:r>
            <a:r>
              <a:rPr sz="850" b="1" spc="-10" dirty="0">
                <a:solidFill>
                  <a:srgbClr val="3F3F3F"/>
                </a:solidFill>
                <a:latin typeface="Arial"/>
                <a:cs typeface="Arial"/>
              </a:rPr>
              <a:t> </a:t>
            </a:r>
            <a:r>
              <a:rPr sz="850" b="1" spc="-5" dirty="0">
                <a:solidFill>
                  <a:srgbClr val="3F3F3F"/>
                </a:solidFill>
                <a:latin typeface="Arial"/>
                <a:cs typeface="Arial"/>
              </a:rPr>
              <a:t>Q1</a:t>
            </a:r>
            <a:r>
              <a:rPr sz="850" b="1" dirty="0">
                <a:solidFill>
                  <a:srgbClr val="3F3F3F"/>
                </a:solidFill>
                <a:latin typeface="Arial"/>
                <a:cs typeface="Arial"/>
              </a:rPr>
              <a:t>	</a:t>
            </a:r>
            <a:r>
              <a:rPr sz="850" b="1" spc="-5" dirty="0">
                <a:solidFill>
                  <a:srgbClr val="3F3F3F"/>
                </a:solidFill>
                <a:latin typeface="Arial"/>
                <a:cs typeface="Arial"/>
              </a:rPr>
              <a:t>14</a:t>
            </a:r>
            <a:endParaRPr sz="850">
              <a:latin typeface="Arial"/>
              <a:cs typeface="Arial"/>
            </a:endParaRPr>
          </a:p>
        </p:txBody>
      </p:sp>
      <p:sp>
        <p:nvSpPr>
          <p:cNvPr id="75" name="object 75"/>
          <p:cNvSpPr txBox="1"/>
          <p:nvPr/>
        </p:nvSpPr>
        <p:spPr>
          <a:xfrm>
            <a:off x="3971835" y="2985743"/>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17</a:t>
            </a:r>
            <a:endParaRPr sz="850">
              <a:latin typeface="Arial"/>
              <a:cs typeface="Arial"/>
            </a:endParaRPr>
          </a:p>
        </p:txBody>
      </p:sp>
      <p:sp>
        <p:nvSpPr>
          <p:cNvPr id="76" name="object 76"/>
          <p:cNvSpPr txBox="1"/>
          <p:nvPr/>
        </p:nvSpPr>
        <p:spPr>
          <a:xfrm>
            <a:off x="4312453" y="2985743"/>
            <a:ext cx="473709" cy="130810"/>
          </a:xfrm>
          <a:prstGeom prst="rect">
            <a:avLst/>
          </a:prstGeom>
        </p:spPr>
        <p:txBody>
          <a:bodyPr vert="horz" wrap="square" lIns="0" tIns="0" rIns="0" bIns="0" rtlCol="0">
            <a:spAutoFit/>
          </a:bodyPr>
          <a:lstStyle/>
          <a:p>
            <a:pPr>
              <a:lnSpc>
                <a:spcPct val="100000"/>
              </a:lnSpc>
              <a:tabLst>
                <a:tab pos="339725" algn="l"/>
              </a:tabLst>
            </a:pPr>
            <a:r>
              <a:rPr sz="850" b="1" spc="-5" dirty="0">
                <a:solidFill>
                  <a:srgbClr val="3F3F3F"/>
                </a:solidFill>
                <a:latin typeface="Arial"/>
                <a:cs typeface="Arial"/>
              </a:rPr>
              <a:t>18	</a:t>
            </a:r>
            <a:r>
              <a:rPr sz="850" b="1" dirty="0">
                <a:solidFill>
                  <a:srgbClr val="3F3F3F"/>
                </a:solidFill>
                <a:latin typeface="Arial"/>
                <a:cs typeface="Arial"/>
              </a:rPr>
              <a:t>1</a:t>
            </a:r>
            <a:r>
              <a:rPr sz="850" b="1" spc="-5" dirty="0">
                <a:solidFill>
                  <a:srgbClr val="3F3F3F"/>
                </a:solidFill>
                <a:latin typeface="Arial"/>
                <a:cs typeface="Arial"/>
              </a:rPr>
              <a:t>9</a:t>
            </a:r>
            <a:endParaRPr sz="850">
              <a:latin typeface="Arial"/>
              <a:cs typeface="Arial"/>
            </a:endParaRPr>
          </a:p>
        </p:txBody>
      </p:sp>
      <p:sp>
        <p:nvSpPr>
          <p:cNvPr id="77" name="object 77"/>
          <p:cNvSpPr txBox="1"/>
          <p:nvPr/>
        </p:nvSpPr>
        <p:spPr>
          <a:xfrm>
            <a:off x="4992892" y="2985743"/>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20</a:t>
            </a:r>
            <a:endParaRPr sz="850">
              <a:latin typeface="Arial"/>
              <a:cs typeface="Arial"/>
            </a:endParaRPr>
          </a:p>
        </p:txBody>
      </p:sp>
      <p:sp>
        <p:nvSpPr>
          <p:cNvPr id="78" name="object 78"/>
          <p:cNvSpPr txBox="1"/>
          <p:nvPr/>
        </p:nvSpPr>
        <p:spPr>
          <a:xfrm>
            <a:off x="5443728" y="2099817"/>
            <a:ext cx="589915" cy="889635"/>
          </a:xfrm>
          <a:prstGeom prst="rect">
            <a:avLst/>
          </a:prstGeom>
        </p:spPr>
        <p:txBody>
          <a:bodyPr vert="horz" wrap="square" lIns="0" tIns="0" rIns="0" bIns="0" rtlCol="0">
            <a:spAutoFit/>
          </a:bodyPr>
          <a:lstStyle/>
          <a:p>
            <a:pPr marL="290195" marR="5080" indent="-108585">
              <a:lnSpc>
                <a:spcPts val="760"/>
              </a:lnSpc>
            </a:pPr>
            <a:r>
              <a:rPr sz="650" b="1" spc="-5" dirty="0">
                <a:solidFill>
                  <a:srgbClr val="3F3F3F"/>
                </a:solidFill>
                <a:latin typeface="Arial"/>
                <a:cs typeface="Arial"/>
              </a:rPr>
              <a:t>Util</a:t>
            </a:r>
            <a:r>
              <a:rPr sz="650" b="1" dirty="0">
                <a:solidFill>
                  <a:srgbClr val="3F3F3F"/>
                </a:solidFill>
                <a:latin typeface="Arial"/>
                <a:cs typeface="Arial"/>
              </a:rPr>
              <a:t>i</a:t>
            </a:r>
            <a:r>
              <a:rPr sz="650" b="1" spc="-5" dirty="0">
                <a:solidFill>
                  <a:srgbClr val="3F3F3F"/>
                </a:solidFill>
                <a:latin typeface="Arial"/>
                <a:cs typeface="Arial"/>
              </a:rPr>
              <a:t>zation  Rate</a:t>
            </a:r>
            <a:endParaRPr sz="650">
              <a:latin typeface="Arial"/>
              <a:cs typeface="Arial"/>
            </a:endParaRPr>
          </a:p>
          <a:p>
            <a:pPr>
              <a:lnSpc>
                <a:spcPct val="100000"/>
              </a:lnSpc>
              <a:spcBef>
                <a:spcPts val="470"/>
              </a:spcBef>
            </a:pPr>
            <a:r>
              <a:rPr sz="850" b="1" spc="-5" dirty="0">
                <a:solidFill>
                  <a:srgbClr val="3F3F3F"/>
                </a:solidFill>
                <a:latin typeface="Arial"/>
                <a:cs typeface="Arial"/>
              </a:rPr>
              <a:t>70%</a:t>
            </a:r>
            <a:endParaRPr sz="850">
              <a:latin typeface="Arial"/>
              <a:cs typeface="Arial"/>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25"/>
              </a:spcBef>
            </a:pPr>
            <a:endParaRPr sz="750">
              <a:latin typeface="Times New Roman"/>
              <a:cs typeface="Times New Roman"/>
            </a:endParaRPr>
          </a:p>
          <a:p>
            <a:pPr>
              <a:lnSpc>
                <a:spcPct val="100000"/>
              </a:lnSpc>
            </a:pPr>
            <a:r>
              <a:rPr sz="850" b="1" spc="-5" dirty="0">
                <a:solidFill>
                  <a:srgbClr val="3F3F3F"/>
                </a:solidFill>
                <a:latin typeface="Arial"/>
                <a:cs typeface="Arial"/>
              </a:rPr>
              <a:t>50%</a:t>
            </a:r>
            <a:endParaRPr sz="850">
              <a:latin typeface="Arial"/>
              <a:cs typeface="Arial"/>
            </a:endParaRPr>
          </a:p>
        </p:txBody>
      </p:sp>
      <p:sp>
        <p:nvSpPr>
          <p:cNvPr id="79" name="object 79"/>
          <p:cNvSpPr txBox="1"/>
          <p:nvPr/>
        </p:nvSpPr>
        <p:spPr>
          <a:xfrm>
            <a:off x="1652028" y="1865123"/>
            <a:ext cx="494665" cy="479425"/>
          </a:xfrm>
          <a:prstGeom prst="rect">
            <a:avLst/>
          </a:prstGeom>
        </p:spPr>
        <p:txBody>
          <a:bodyPr vert="horz" wrap="square" lIns="0" tIns="0" rIns="0" bIns="0" rtlCol="0">
            <a:spAutoFit/>
          </a:bodyPr>
          <a:lstStyle/>
          <a:p>
            <a:pPr marL="62865" marR="69215" indent="2540" algn="ctr">
              <a:lnSpc>
                <a:spcPts val="760"/>
              </a:lnSpc>
            </a:pPr>
            <a:r>
              <a:rPr sz="650" b="1" spc="-5" dirty="0">
                <a:solidFill>
                  <a:srgbClr val="3F3F3F"/>
                </a:solidFill>
                <a:latin typeface="Arial"/>
                <a:cs typeface="Arial"/>
              </a:rPr>
              <a:t>Capacity  </a:t>
            </a:r>
            <a:r>
              <a:rPr sz="650" b="1" dirty="0">
                <a:solidFill>
                  <a:srgbClr val="3F3F3F"/>
                </a:solidFill>
                <a:latin typeface="Arial"/>
                <a:cs typeface="Arial"/>
              </a:rPr>
              <a:t>Margin  </a:t>
            </a:r>
            <a:r>
              <a:rPr sz="650" b="1" spc="-5" dirty="0">
                <a:solidFill>
                  <a:srgbClr val="3F3F3F"/>
                </a:solidFill>
                <a:latin typeface="Arial"/>
                <a:cs typeface="Arial"/>
              </a:rPr>
              <a:t>(No</a:t>
            </a:r>
            <a:r>
              <a:rPr sz="650" b="1" spc="5" dirty="0">
                <a:solidFill>
                  <a:srgbClr val="3F3F3F"/>
                </a:solidFill>
                <a:latin typeface="Arial"/>
                <a:cs typeface="Arial"/>
              </a:rPr>
              <a:t>m</a:t>
            </a:r>
            <a:r>
              <a:rPr sz="650" b="1" spc="-5" dirty="0">
                <a:solidFill>
                  <a:srgbClr val="3F3F3F"/>
                </a:solidFill>
                <a:latin typeface="Arial"/>
                <a:cs typeface="Arial"/>
              </a:rPr>
              <a:t>inal</a:t>
            </a:r>
            <a:endParaRPr sz="650">
              <a:latin typeface="Arial"/>
              <a:cs typeface="Arial"/>
            </a:endParaRPr>
          </a:p>
          <a:p>
            <a:pPr marR="6350" algn="ctr">
              <a:lnSpc>
                <a:spcPts val="720"/>
              </a:lnSpc>
            </a:pPr>
            <a:r>
              <a:rPr sz="650" b="1" dirty="0">
                <a:solidFill>
                  <a:srgbClr val="3F3F3F"/>
                </a:solidFill>
                <a:latin typeface="Arial"/>
                <a:cs typeface="Arial"/>
              </a:rPr>
              <a:t>$M</a:t>
            </a:r>
            <a:r>
              <a:rPr sz="650" b="1" spc="-95" dirty="0">
                <a:solidFill>
                  <a:srgbClr val="3F3F3F"/>
                </a:solidFill>
                <a:latin typeface="Arial"/>
                <a:cs typeface="Arial"/>
              </a:rPr>
              <a:t> </a:t>
            </a:r>
            <a:r>
              <a:rPr sz="650" b="1" spc="5" dirty="0">
                <a:solidFill>
                  <a:srgbClr val="3F3F3F"/>
                </a:solidFill>
                <a:latin typeface="Arial"/>
                <a:cs typeface="Arial"/>
              </a:rPr>
              <a:t>USD</a:t>
            </a:r>
            <a:endParaRPr sz="650">
              <a:latin typeface="Arial"/>
              <a:cs typeface="Arial"/>
            </a:endParaRPr>
          </a:p>
          <a:p>
            <a:pPr marR="5080" algn="ctr">
              <a:lnSpc>
                <a:spcPts val="770"/>
              </a:lnSpc>
            </a:pPr>
            <a:r>
              <a:rPr sz="650" b="1" dirty="0">
                <a:solidFill>
                  <a:srgbClr val="3F3F3F"/>
                </a:solidFill>
                <a:latin typeface="Arial"/>
                <a:cs typeface="Arial"/>
              </a:rPr>
              <a:t>per</a:t>
            </a:r>
            <a:r>
              <a:rPr sz="650" b="1" spc="-85" dirty="0">
                <a:solidFill>
                  <a:srgbClr val="3F3F3F"/>
                </a:solidFill>
                <a:latin typeface="Arial"/>
                <a:cs typeface="Arial"/>
              </a:rPr>
              <a:t> </a:t>
            </a:r>
            <a:r>
              <a:rPr sz="650" b="1" dirty="0">
                <a:solidFill>
                  <a:srgbClr val="3F3F3F"/>
                </a:solidFill>
                <a:latin typeface="Arial"/>
                <a:cs typeface="Arial"/>
              </a:rPr>
              <a:t>Quarter)</a:t>
            </a:r>
            <a:endParaRPr sz="650">
              <a:latin typeface="Arial"/>
              <a:cs typeface="Arial"/>
            </a:endParaRPr>
          </a:p>
        </p:txBody>
      </p:sp>
      <p:sp>
        <p:nvSpPr>
          <p:cNvPr id="80" name="object 80"/>
          <p:cNvSpPr/>
          <p:nvPr/>
        </p:nvSpPr>
        <p:spPr>
          <a:xfrm>
            <a:off x="2872739" y="3345941"/>
            <a:ext cx="229870" cy="0"/>
          </a:xfrm>
          <a:custGeom>
            <a:avLst/>
            <a:gdLst/>
            <a:ahLst/>
            <a:cxnLst/>
            <a:rect l="l" t="t" r="r" b="b"/>
            <a:pathLst>
              <a:path w="229869">
                <a:moveTo>
                  <a:pt x="0" y="0"/>
                </a:moveTo>
                <a:lnTo>
                  <a:pt x="229362" y="0"/>
                </a:lnTo>
              </a:path>
            </a:pathLst>
          </a:custGeom>
          <a:ln w="48768">
            <a:solidFill>
              <a:srgbClr val="326598"/>
            </a:solidFill>
          </a:ln>
        </p:spPr>
        <p:txBody>
          <a:bodyPr wrap="square" lIns="0" tIns="0" rIns="0" bIns="0" rtlCol="0"/>
          <a:lstStyle/>
          <a:p>
            <a:endParaRPr/>
          </a:p>
        </p:txBody>
      </p:sp>
      <p:sp>
        <p:nvSpPr>
          <p:cNvPr id="81" name="object 81"/>
          <p:cNvSpPr txBox="1"/>
          <p:nvPr/>
        </p:nvSpPr>
        <p:spPr>
          <a:xfrm>
            <a:off x="3127248" y="2985743"/>
            <a:ext cx="704850" cy="410845"/>
          </a:xfrm>
          <a:prstGeom prst="rect">
            <a:avLst/>
          </a:prstGeom>
        </p:spPr>
        <p:txBody>
          <a:bodyPr vert="horz" wrap="square" lIns="0" tIns="0" rIns="0" bIns="0" rtlCol="0">
            <a:spAutoFit/>
          </a:bodyPr>
          <a:lstStyle/>
          <a:p>
            <a:pPr marL="83185" algn="ctr">
              <a:lnSpc>
                <a:spcPct val="100000"/>
              </a:lnSpc>
              <a:tabLst>
                <a:tab pos="423545" algn="l"/>
              </a:tabLst>
            </a:pPr>
            <a:r>
              <a:rPr sz="850" b="1" spc="-5" dirty="0">
                <a:solidFill>
                  <a:srgbClr val="3F3F3F"/>
                </a:solidFill>
                <a:latin typeface="Arial"/>
                <a:cs typeface="Arial"/>
              </a:rPr>
              <a:t>15	16</a:t>
            </a:r>
            <a:endParaRPr sz="850">
              <a:latin typeface="Arial"/>
              <a:cs typeface="Arial"/>
            </a:endParaRPr>
          </a:p>
          <a:p>
            <a:pPr>
              <a:lnSpc>
                <a:spcPct val="100000"/>
              </a:lnSpc>
              <a:spcBef>
                <a:spcPts val="35"/>
              </a:spcBef>
            </a:pPr>
            <a:endParaRPr sz="1100">
              <a:latin typeface="Times New Roman"/>
              <a:cs typeface="Times New Roman"/>
            </a:endParaRPr>
          </a:p>
          <a:p>
            <a:pPr marR="5080" algn="ctr">
              <a:lnSpc>
                <a:spcPct val="100000"/>
              </a:lnSpc>
            </a:pPr>
            <a:r>
              <a:rPr sz="750" spc="-5" dirty="0">
                <a:solidFill>
                  <a:srgbClr val="3F3F3F"/>
                </a:solidFill>
                <a:latin typeface="Arial"/>
                <a:cs typeface="Arial"/>
              </a:rPr>
              <a:t>Capacity</a:t>
            </a:r>
            <a:r>
              <a:rPr sz="750" spc="-50" dirty="0">
                <a:solidFill>
                  <a:srgbClr val="3F3F3F"/>
                </a:solidFill>
                <a:latin typeface="Arial"/>
                <a:cs typeface="Arial"/>
              </a:rPr>
              <a:t> </a:t>
            </a:r>
            <a:r>
              <a:rPr sz="750" spc="-5" dirty="0">
                <a:solidFill>
                  <a:srgbClr val="3F3F3F"/>
                </a:solidFill>
                <a:latin typeface="Arial"/>
                <a:cs typeface="Arial"/>
              </a:rPr>
              <a:t>Margin</a:t>
            </a:r>
            <a:endParaRPr sz="750">
              <a:latin typeface="Arial"/>
              <a:cs typeface="Arial"/>
            </a:endParaRPr>
          </a:p>
        </p:txBody>
      </p:sp>
      <p:sp>
        <p:nvSpPr>
          <p:cNvPr id="82" name="object 82"/>
          <p:cNvSpPr/>
          <p:nvPr/>
        </p:nvSpPr>
        <p:spPr>
          <a:xfrm>
            <a:off x="4126991" y="3346322"/>
            <a:ext cx="241300" cy="0"/>
          </a:xfrm>
          <a:custGeom>
            <a:avLst/>
            <a:gdLst/>
            <a:ahLst/>
            <a:cxnLst/>
            <a:rect l="l" t="t" r="r" b="b"/>
            <a:pathLst>
              <a:path w="241300">
                <a:moveTo>
                  <a:pt x="0" y="0"/>
                </a:moveTo>
                <a:lnTo>
                  <a:pt x="240792" y="0"/>
                </a:lnTo>
              </a:path>
            </a:pathLst>
          </a:custGeom>
          <a:ln w="11429">
            <a:solidFill>
              <a:srgbClr val="00007F"/>
            </a:solidFill>
          </a:ln>
        </p:spPr>
        <p:txBody>
          <a:bodyPr wrap="square" lIns="0" tIns="0" rIns="0" bIns="0" rtlCol="0"/>
          <a:lstStyle/>
          <a:p>
            <a:endParaRPr/>
          </a:p>
        </p:txBody>
      </p:sp>
      <p:sp>
        <p:nvSpPr>
          <p:cNvPr id="83" name="object 83"/>
          <p:cNvSpPr txBox="1"/>
          <p:nvPr/>
        </p:nvSpPr>
        <p:spPr>
          <a:xfrm>
            <a:off x="4387596" y="3280409"/>
            <a:ext cx="655955" cy="115570"/>
          </a:xfrm>
          <a:prstGeom prst="rect">
            <a:avLst/>
          </a:prstGeom>
        </p:spPr>
        <p:txBody>
          <a:bodyPr vert="horz" wrap="square" lIns="0" tIns="0" rIns="0" bIns="0" rtlCol="0">
            <a:spAutoFit/>
          </a:bodyPr>
          <a:lstStyle/>
          <a:p>
            <a:pPr>
              <a:lnSpc>
                <a:spcPct val="100000"/>
              </a:lnSpc>
            </a:pPr>
            <a:r>
              <a:rPr sz="750" spc="-5" dirty="0">
                <a:solidFill>
                  <a:srgbClr val="3F3F3F"/>
                </a:solidFill>
                <a:latin typeface="Arial"/>
                <a:cs typeface="Arial"/>
              </a:rPr>
              <a:t>Utilization</a:t>
            </a:r>
            <a:r>
              <a:rPr sz="750" spc="-50" dirty="0">
                <a:solidFill>
                  <a:srgbClr val="3F3F3F"/>
                </a:solidFill>
                <a:latin typeface="Arial"/>
                <a:cs typeface="Arial"/>
              </a:rPr>
              <a:t> </a:t>
            </a:r>
            <a:r>
              <a:rPr sz="750" spc="-5" dirty="0">
                <a:solidFill>
                  <a:srgbClr val="3F3F3F"/>
                </a:solidFill>
                <a:latin typeface="Arial"/>
                <a:cs typeface="Arial"/>
              </a:rPr>
              <a:t>Rate</a:t>
            </a:r>
            <a:endParaRPr sz="750">
              <a:latin typeface="Arial"/>
              <a:cs typeface="Arial"/>
            </a:endParaRPr>
          </a:p>
        </p:txBody>
      </p:sp>
      <p:sp>
        <p:nvSpPr>
          <p:cNvPr id="84" name="object 84"/>
          <p:cNvSpPr/>
          <p:nvPr/>
        </p:nvSpPr>
        <p:spPr>
          <a:xfrm>
            <a:off x="1600961" y="1069086"/>
            <a:ext cx="4562475" cy="2384425"/>
          </a:xfrm>
          <a:custGeom>
            <a:avLst/>
            <a:gdLst/>
            <a:ahLst/>
            <a:cxnLst/>
            <a:rect l="l" t="t" r="r" b="b"/>
            <a:pathLst>
              <a:path w="4562475" h="2384425">
                <a:moveTo>
                  <a:pt x="4560570" y="0"/>
                </a:moveTo>
                <a:lnTo>
                  <a:pt x="1524" y="0"/>
                </a:lnTo>
                <a:lnTo>
                  <a:pt x="0" y="1524"/>
                </a:lnTo>
                <a:lnTo>
                  <a:pt x="0" y="2382774"/>
                </a:lnTo>
                <a:lnTo>
                  <a:pt x="1524" y="2384298"/>
                </a:lnTo>
                <a:lnTo>
                  <a:pt x="4560570" y="2384298"/>
                </a:lnTo>
                <a:lnTo>
                  <a:pt x="4562094" y="2382774"/>
                </a:lnTo>
                <a:lnTo>
                  <a:pt x="3048" y="2382774"/>
                </a:lnTo>
                <a:lnTo>
                  <a:pt x="1524" y="2381250"/>
                </a:lnTo>
                <a:lnTo>
                  <a:pt x="3048" y="2381250"/>
                </a:lnTo>
                <a:lnTo>
                  <a:pt x="3048" y="3048"/>
                </a:lnTo>
                <a:lnTo>
                  <a:pt x="1524" y="3048"/>
                </a:lnTo>
                <a:lnTo>
                  <a:pt x="3048" y="1524"/>
                </a:lnTo>
                <a:lnTo>
                  <a:pt x="4562094" y="1524"/>
                </a:lnTo>
                <a:lnTo>
                  <a:pt x="4560570" y="0"/>
                </a:lnTo>
                <a:close/>
              </a:path>
              <a:path w="4562475" h="2384425">
                <a:moveTo>
                  <a:pt x="3048" y="2381250"/>
                </a:moveTo>
                <a:lnTo>
                  <a:pt x="1524" y="2381250"/>
                </a:lnTo>
                <a:lnTo>
                  <a:pt x="3048" y="2382774"/>
                </a:lnTo>
                <a:lnTo>
                  <a:pt x="3048" y="2381250"/>
                </a:lnTo>
                <a:close/>
              </a:path>
              <a:path w="4562475" h="2384425">
                <a:moveTo>
                  <a:pt x="4559046" y="2381250"/>
                </a:moveTo>
                <a:lnTo>
                  <a:pt x="3048" y="2381250"/>
                </a:lnTo>
                <a:lnTo>
                  <a:pt x="3048" y="2382774"/>
                </a:lnTo>
                <a:lnTo>
                  <a:pt x="4559046" y="2382774"/>
                </a:lnTo>
                <a:lnTo>
                  <a:pt x="4559046" y="2381250"/>
                </a:lnTo>
                <a:close/>
              </a:path>
              <a:path w="4562475" h="2384425">
                <a:moveTo>
                  <a:pt x="4559046" y="1524"/>
                </a:moveTo>
                <a:lnTo>
                  <a:pt x="4559046" y="2382774"/>
                </a:lnTo>
                <a:lnTo>
                  <a:pt x="4560570" y="2381250"/>
                </a:lnTo>
                <a:lnTo>
                  <a:pt x="4562094" y="2381250"/>
                </a:lnTo>
                <a:lnTo>
                  <a:pt x="4562094" y="3048"/>
                </a:lnTo>
                <a:lnTo>
                  <a:pt x="4560570" y="3048"/>
                </a:lnTo>
                <a:lnTo>
                  <a:pt x="4559046" y="1524"/>
                </a:lnTo>
                <a:close/>
              </a:path>
              <a:path w="4562475" h="2384425">
                <a:moveTo>
                  <a:pt x="4562094" y="2381250"/>
                </a:moveTo>
                <a:lnTo>
                  <a:pt x="4560570" y="2381250"/>
                </a:lnTo>
                <a:lnTo>
                  <a:pt x="4559046" y="2382774"/>
                </a:lnTo>
                <a:lnTo>
                  <a:pt x="4562094" y="2382774"/>
                </a:lnTo>
                <a:lnTo>
                  <a:pt x="4562094" y="2381250"/>
                </a:lnTo>
                <a:close/>
              </a:path>
              <a:path w="4562475" h="2384425">
                <a:moveTo>
                  <a:pt x="3048" y="1524"/>
                </a:moveTo>
                <a:lnTo>
                  <a:pt x="1524" y="3048"/>
                </a:lnTo>
                <a:lnTo>
                  <a:pt x="3048" y="3048"/>
                </a:lnTo>
                <a:lnTo>
                  <a:pt x="3048" y="1524"/>
                </a:lnTo>
                <a:close/>
              </a:path>
              <a:path w="4562475" h="2384425">
                <a:moveTo>
                  <a:pt x="4559046" y="1524"/>
                </a:moveTo>
                <a:lnTo>
                  <a:pt x="3048" y="1524"/>
                </a:lnTo>
                <a:lnTo>
                  <a:pt x="3048" y="3048"/>
                </a:lnTo>
                <a:lnTo>
                  <a:pt x="4559046" y="3048"/>
                </a:lnTo>
                <a:lnTo>
                  <a:pt x="4559046" y="1524"/>
                </a:lnTo>
                <a:close/>
              </a:path>
              <a:path w="4562475" h="2384425">
                <a:moveTo>
                  <a:pt x="4562094" y="1524"/>
                </a:moveTo>
                <a:lnTo>
                  <a:pt x="4559046" y="1524"/>
                </a:lnTo>
                <a:lnTo>
                  <a:pt x="4560570" y="3048"/>
                </a:lnTo>
                <a:lnTo>
                  <a:pt x="4562094" y="3048"/>
                </a:lnTo>
                <a:lnTo>
                  <a:pt x="4562094" y="1524"/>
                </a:lnTo>
                <a:close/>
              </a:path>
            </a:pathLst>
          </a:custGeom>
          <a:solidFill>
            <a:srgbClr val="000000"/>
          </a:solidFill>
        </p:spPr>
        <p:txBody>
          <a:bodyPr wrap="square" lIns="0" tIns="0" rIns="0" bIns="0" rtlCol="0"/>
          <a:lstStyle/>
          <a:p>
            <a:endParaRPr/>
          </a:p>
        </p:txBody>
      </p:sp>
      <p:sp>
        <p:nvSpPr>
          <p:cNvPr id="85" name="object 8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52</a:t>
            </a:fld>
            <a:endParaRPr spc="15"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04975" y="860044"/>
            <a:ext cx="5364480" cy="287020"/>
          </a:xfrm>
          <a:prstGeom prst="rect">
            <a:avLst/>
          </a:prstGeom>
        </p:spPr>
        <p:txBody>
          <a:bodyPr vert="horz" wrap="square" lIns="0" tIns="0" rIns="0" bIns="0" rtlCol="0">
            <a:spAutoFit/>
          </a:bodyPr>
          <a:lstStyle/>
          <a:p>
            <a:pPr marL="2409825" marR="5080" indent="-2397760">
              <a:lnSpc>
                <a:spcPts val="1090"/>
              </a:lnSpc>
            </a:pPr>
            <a:r>
              <a:rPr sz="950" b="1" spc="-10" dirty="0">
                <a:latin typeface="Arial"/>
                <a:cs typeface="Arial"/>
              </a:rPr>
              <a:t>Table 13: Reported or Estimated Capacity Utilization Rates at Selected Hydrocracking Reactor  Suppliers</a:t>
            </a:r>
            <a:endParaRPr sz="950">
              <a:latin typeface="Arial"/>
              <a:cs typeface="Arial"/>
            </a:endParaRPr>
          </a:p>
        </p:txBody>
      </p:sp>
      <p:sp>
        <p:nvSpPr>
          <p:cNvPr id="3" name="object 3"/>
          <p:cNvSpPr txBox="1"/>
          <p:nvPr/>
        </p:nvSpPr>
        <p:spPr>
          <a:xfrm>
            <a:off x="1284986" y="2787464"/>
            <a:ext cx="5291455" cy="839469"/>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Industry </a:t>
            </a:r>
            <a:r>
              <a:rPr sz="950" spc="-5" dirty="0">
                <a:latin typeface="Arial"/>
                <a:cs typeface="Arial"/>
              </a:rPr>
              <a:t>utilization rates </a:t>
            </a:r>
            <a:r>
              <a:rPr sz="950" spc="-10" dirty="0">
                <a:latin typeface="Arial"/>
                <a:cs typeface="Arial"/>
              </a:rPr>
              <a:t>will </a:t>
            </a:r>
            <a:r>
              <a:rPr sz="950" spc="-5" dirty="0">
                <a:latin typeface="Arial"/>
                <a:cs typeface="Arial"/>
              </a:rPr>
              <a:t>increase progressively through </a:t>
            </a:r>
            <a:r>
              <a:rPr sz="950" spc="-10" dirty="0">
                <a:latin typeface="Arial"/>
                <a:cs typeface="Arial"/>
              </a:rPr>
              <a:t>2014, and reach 75% in 2015.  According to most manufacturers, utilization rates at this level are </a:t>
            </a:r>
            <a:r>
              <a:rPr sz="950" spc="-5" dirty="0">
                <a:latin typeface="Arial"/>
                <a:cs typeface="Arial"/>
              </a:rPr>
              <a:t>a </a:t>
            </a:r>
            <a:r>
              <a:rPr sz="950" spc="-10" dirty="0">
                <a:latin typeface="Arial"/>
                <a:cs typeface="Arial"/>
              </a:rPr>
              <a:t>trigger for adding more  capacity, and manufacturers with already high utilization rates (such as G&amp;G and L&amp;T) are willing</a:t>
            </a:r>
            <a:r>
              <a:rPr sz="950" spc="180" dirty="0">
                <a:latin typeface="Arial"/>
                <a:cs typeface="Arial"/>
              </a:rPr>
              <a:t> </a:t>
            </a:r>
            <a:r>
              <a:rPr sz="950" spc="-10" dirty="0">
                <a:latin typeface="Arial"/>
                <a:cs typeface="Arial"/>
              </a:rPr>
              <a:t>to</a:t>
            </a:r>
            <a:endParaRPr sz="950">
              <a:latin typeface="Arial"/>
              <a:cs typeface="Arial"/>
            </a:endParaRPr>
          </a:p>
          <a:p>
            <a:pPr marL="12700">
              <a:lnSpc>
                <a:spcPct val="100000"/>
              </a:lnSpc>
              <a:spcBef>
                <a:spcPts val="484"/>
              </a:spcBef>
            </a:pPr>
            <a:r>
              <a:rPr sz="950" spc="-10" dirty="0">
                <a:latin typeface="Arial"/>
                <a:cs typeface="Arial"/>
              </a:rPr>
              <a:t>expand. </a:t>
            </a:r>
            <a:r>
              <a:rPr sz="950" spc="-5" dirty="0">
                <a:latin typeface="Arial"/>
                <a:cs typeface="Arial"/>
              </a:rPr>
              <a:t>In the </a:t>
            </a:r>
            <a:r>
              <a:rPr sz="950" spc="-10" dirty="0">
                <a:latin typeface="Arial"/>
                <a:cs typeface="Arial"/>
              </a:rPr>
              <a:t>meantime, manufacturers with low utilization rates such as Carpenteria Corsi</a:t>
            </a:r>
            <a:r>
              <a:rPr sz="950" spc="155" dirty="0">
                <a:latin typeface="Arial"/>
                <a:cs typeface="Arial"/>
              </a:rPr>
              <a:t> </a:t>
            </a:r>
            <a:r>
              <a:rPr sz="950" spc="-10" dirty="0">
                <a:latin typeface="Arial"/>
                <a:cs typeface="Arial"/>
              </a:rPr>
              <a:t>and</a:t>
            </a:r>
            <a:endParaRPr sz="950">
              <a:latin typeface="Arial"/>
              <a:cs typeface="Arial"/>
            </a:endParaRPr>
          </a:p>
        </p:txBody>
      </p:sp>
      <p:sp>
        <p:nvSpPr>
          <p:cNvPr id="4" name="object 4"/>
          <p:cNvSpPr txBox="1"/>
          <p:nvPr/>
        </p:nvSpPr>
        <p:spPr>
          <a:xfrm>
            <a:off x="1297686" y="3682746"/>
            <a:ext cx="3208020" cy="13843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JSW should be the most eager to court sales with</a:t>
            </a:r>
            <a:r>
              <a:rPr sz="950" spc="110" dirty="0">
                <a:latin typeface="Arial"/>
                <a:cs typeface="Arial"/>
              </a:rPr>
              <a:t> </a:t>
            </a:r>
            <a:r>
              <a:rPr sz="950" spc="-10" dirty="0">
                <a:latin typeface="Arial"/>
                <a:cs typeface="Arial"/>
              </a:rPr>
              <a:t>discounts.</a:t>
            </a:r>
            <a:endParaRPr sz="950">
              <a:latin typeface="Arial"/>
              <a:cs typeface="Arial"/>
            </a:endParaRPr>
          </a:p>
        </p:txBody>
      </p:sp>
      <p:sp>
        <p:nvSpPr>
          <p:cNvPr id="5" name="object 5"/>
          <p:cNvSpPr/>
          <p:nvPr/>
        </p:nvSpPr>
        <p:spPr>
          <a:xfrm>
            <a:off x="2041398" y="4448555"/>
            <a:ext cx="3796665" cy="2246630"/>
          </a:xfrm>
          <a:custGeom>
            <a:avLst/>
            <a:gdLst/>
            <a:ahLst/>
            <a:cxnLst/>
            <a:rect l="l" t="t" r="r" b="b"/>
            <a:pathLst>
              <a:path w="3796665" h="2246629">
                <a:moveTo>
                  <a:pt x="0" y="2246376"/>
                </a:moveTo>
                <a:lnTo>
                  <a:pt x="3796284" y="2246376"/>
                </a:lnTo>
                <a:lnTo>
                  <a:pt x="3796284" y="0"/>
                </a:lnTo>
                <a:lnTo>
                  <a:pt x="0" y="0"/>
                </a:lnTo>
                <a:lnTo>
                  <a:pt x="0" y="2246376"/>
                </a:lnTo>
                <a:close/>
              </a:path>
            </a:pathLst>
          </a:custGeom>
          <a:solidFill>
            <a:srgbClr val="F1F1F1"/>
          </a:solidFill>
        </p:spPr>
        <p:txBody>
          <a:bodyPr wrap="square" lIns="0" tIns="0" rIns="0" bIns="0" rtlCol="0"/>
          <a:lstStyle/>
          <a:p>
            <a:endParaRPr/>
          </a:p>
        </p:txBody>
      </p:sp>
      <p:sp>
        <p:nvSpPr>
          <p:cNvPr id="6" name="object 6"/>
          <p:cNvSpPr/>
          <p:nvPr/>
        </p:nvSpPr>
        <p:spPr>
          <a:xfrm>
            <a:off x="3214116" y="468972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 name="object 7"/>
          <p:cNvSpPr/>
          <p:nvPr/>
        </p:nvSpPr>
        <p:spPr>
          <a:xfrm>
            <a:off x="3214116" y="4706873"/>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 name="object 8"/>
          <p:cNvSpPr/>
          <p:nvPr/>
        </p:nvSpPr>
        <p:spPr>
          <a:xfrm>
            <a:off x="3214116" y="472401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 name="object 9"/>
          <p:cNvSpPr/>
          <p:nvPr/>
        </p:nvSpPr>
        <p:spPr>
          <a:xfrm>
            <a:off x="3214116" y="474116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0" name="object 10"/>
          <p:cNvSpPr/>
          <p:nvPr/>
        </p:nvSpPr>
        <p:spPr>
          <a:xfrm>
            <a:off x="3214116" y="47583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1" name="object 11"/>
          <p:cNvSpPr/>
          <p:nvPr/>
        </p:nvSpPr>
        <p:spPr>
          <a:xfrm>
            <a:off x="3214116" y="4775453"/>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2" name="object 12"/>
          <p:cNvSpPr/>
          <p:nvPr/>
        </p:nvSpPr>
        <p:spPr>
          <a:xfrm>
            <a:off x="3214116" y="479259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3" name="object 13"/>
          <p:cNvSpPr/>
          <p:nvPr/>
        </p:nvSpPr>
        <p:spPr>
          <a:xfrm>
            <a:off x="3214116" y="480974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14" name="object 14"/>
          <p:cNvSpPr/>
          <p:nvPr/>
        </p:nvSpPr>
        <p:spPr>
          <a:xfrm>
            <a:off x="3214116" y="482688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5" name="object 15"/>
          <p:cNvSpPr/>
          <p:nvPr/>
        </p:nvSpPr>
        <p:spPr>
          <a:xfrm>
            <a:off x="3214116" y="484403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6" name="object 16"/>
          <p:cNvSpPr/>
          <p:nvPr/>
        </p:nvSpPr>
        <p:spPr>
          <a:xfrm>
            <a:off x="3214116" y="486117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7" name="object 17"/>
          <p:cNvSpPr/>
          <p:nvPr/>
        </p:nvSpPr>
        <p:spPr>
          <a:xfrm>
            <a:off x="3214116" y="4878323"/>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8" name="object 18"/>
          <p:cNvSpPr/>
          <p:nvPr/>
        </p:nvSpPr>
        <p:spPr>
          <a:xfrm>
            <a:off x="3214116" y="48954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9" name="object 19"/>
          <p:cNvSpPr/>
          <p:nvPr/>
        </p:nvSpPr>
        <p:spPr>
          <a:xfrm>
            <a:off x="3214116" y="491299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0" name="object 20"/>
          <p:cNvSpPr/>
          <p:nvPr/>
        </p:nvSpPr>
        <p:spPr>
          <a:xfrm>
            <a:off x="3214116" y="49297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1" name="object 21"/>
          <p:cNvSpPr/>
          <p:nvPr/>
        </p:nvSpPr>
        <p:spPr>
          <a:xfrm>
            <a:off x="3214116" y="494728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2" name="object 22"/>
          <p:cNvSpPr/>
          <p:nvPr/>
        </p:nvSpPr>
        <p:spPr>
          <a:xfrm>
            <a:off x="3214116" y="496404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3" name="object 23"/>
          <p:cNvSpPr/>
          <p:nvPr/>
        </p:nvSpPr>
        <p:spPr>
          <a:xfrm>
            <a:off x="3214116" y="49815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4" name="object 24"/>
          <p:cNvSpPr/>
          <p:nvPr/>
        </p:nvSpPr>
        <p:spPr>
          <a:xfrm>
            <a:off x="3214116" y="499833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5" name="object 25"/>
          <p:cNvSpPr/>
          <p:nvPr/>
        </p:nvSpPr>
        <p:spPr>
          <a:xfrm>
            <a:off x="3214116" y="501586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6" name="object 26"/>
          <p:cNvSpPr/>
          <p:nvPr/>
        </p:nvSpPr>
        <p:spPr>
          <a:xfrm>
            <a:off x="3214116" y="503262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7" name="object 27"/>
          <p:cNvSpPr/>
          <p:nvPr/>
        </p:nvSpPr>
        <p:spPr>
          <a:xfrm>
            <a:off x="3214116" y="505015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8" name="object 28"/>
          <p:cNvSpPr/>
          <p:nvPr/>
        </p:nvSpPr>
        <p:spPr>
          <a:xfrm>
            <a:off x="3214116" y="506691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9" name="object 29"/>
          <p:cNvSpPr/>
          <p:nvPr/>
        </p:nvSpPr>
        <p:spPr>
          <a:xfrm>
            <a:off x="3214116" y="50844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0" name="object 30"/>
          <p:cNvSpPr/>
          <p:nvPr/>
        </p:nvSpPr>
        <p:spPr>
          <a:xfrm>
            <a:off x="3214116" y="51012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1" name="object 31"/>
          <p:cNvSpPr/>
          <p:nvPr/>
        </p:nvSpPr>
        <p:spPr>
          <a:xfrm>
            <a:off x="3214116" y="511873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 name="object 32"/>
          <p:cNvSpPr/>
          <p:nvPr/>
        </p:nvSpPr>
        <p:spPr>
          <a:xfrm>
            <a:off x="3214116" y="513549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3" name="object 33"/>
          <p:cNvSpPr/>
          <p:nvPr/>
        </p:nvSpPr>
        <p:spPr>
          <a:xfrm>
            <a:off x="3214116" y="515302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4" name="object 34"/>
          <p:cNvSpPr/>
          <p:nvPr/>
        </p:nvSpPr>
        <p:spPr>
          <a:xfrm>
            <a:off x="3214116" y="516978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5" name="object 35"/>
          <p:cNvSpPr/>
          <p:nvPr/>
        </p:nvSpPr>
        <p:spPr>
          <a:xfrm>
            <a:off x="3214116" y="518731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 name="object 36"/>
          <p:cNvSpPr/>
          <p:nvPr/>
        </p:nvSpPr>
        <p:spPr>
          <a:xfrm>
            <a:off x="3214116" y="520407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 name="object 37"/>
          <p:cNvSpPr/>
          <p:nvPr/>
        </p:nvSpPr>
        <p:spPr>
          <a:xfrm>
            <a:off x="3214116" y="52216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8" name="object 38"/>
          <p:cNvSpPr/>
          <p:nvPr/>
        </p:nvSpPr>
        <p:spPr>
          <a:xfrm>
            <a:off x="3214116" y="52383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9" name="object 39"/>
          <p:cNvSpPr/>
          <p:nvPr/>
        </p:nvSpPr>
        <p:spPr>
          <a:xfrm>
            <a:off x="3214116" y="525589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0" name="object 40"/>
          <p:cNvSpPr/>
          <p:nvPr/>
        </p:nvSpPr>
        <p:spPr>
          <a:xfrm>
            <a:off x="3214116" y="52726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1" name="object 41"/>
          <p:cNvSpPr/>
          <p:nvPr/>
        </p:nvSpPr>
        <p:spPr>
          <a:xfrm>
            <a:off x="3214116" y="529018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2" name="object 42"/>
          <p:cNvSpPr/>
          <p:nvPr/>
        </p:nvSpPr>
        <p:spPr>
          <a:xfrm>
            <a:off x="3214116" y="530694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3" name="object 43"/>
          <p:cNvSpPr/>
          <p:nvPr/>
        </p:nvSpPr>
        <p:spPr>
          <a:xfrm>
            <a:off x="3214116" y="53244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4" name="object 44"/>
          <p:cNvSpPr/>
          <p:nvPr/>
        </p:nvSpPr>
        <p:spPr>
          <a:xfrm>
            <a:off x="3214116" y="534123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5" name="object 45"/>
          <p:cNvSpPr/>
          <p:nvPr/>
        </p:nvSpPr>
        <p:spPr>
          <a:xfrm>
            <a:off x="3214116" y="535876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6" name="object 46"/>
          <p:cNvSpPr/>
          <p:nvPr/>
        </p:nvSpPr>
        <p:spPr>
          <a:xfrm>
            <a:off x="3214116" y="5375909"/>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47" name="object 47"/>
          <p:cNvSpPr/>
          <p:nvPr/>
        </p:nvSpPr>
        <p:spPr>
          <a:xfrm>
            <a:off x="3214116" y="539305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8" name="object 48"/>
          <p:cNvSpPr/>
          <p:nvPr/>
        </p:nvSpPr>
        <p:spPr>
          <a:xfrm>
            <a:off x="3214116" y="541020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49" name="object 49"/>
          <p:cNvSpPr/>
          <p:nvPr/>
        </p:nvSpPr>
        <p:spPr>
          <a:xfrm>
            <a:off x="3214116" y="54273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0" name="object 50"/>
          <p:cNvSpPr/>
          <p:nvPr/>
        </p:nvSpPr>
        <p:spPr>
          <a:xfrm>
            <a:off x="3214116" y="544449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1" name="object 51"/>
          <p:cNvSpPr/>
          <p:nvPr/>
        </p:nvSpPr>
        <p:spPr>
          <a:xfrm>
            <a:off x="3214116" y="546163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2" name="object 52"/>
          <p:cNvSpPr/>
          <p:nvPr/>
        </p:nvSpPr>
        <p:spPr>
          <a:xfrm>
            <a:off x="3214116" y="5478779"/>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3" name="object 53"/>
          <p:cNvSpPr/>
          <p:nvPr/>
        </p:nvSpPr>
        <p:spPr>
          <a:xfrm>
            <a:off x="3214116" y="549592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4" name="object 54"/>
          <p:cNvSpPr/>
          <p:nvPr/>
        </p:nvSpPr>
        <p:spPr>
          <a:xfrm>
            <a:off x="3214116" y="551307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5" name="object 55"/>
          <p:cNvSpPr/>
          <p:nvPr/>
        </p:nvSpPr>
        <p:spPr>
          <a:xfrm>
            <a:off x="3214116" y="553021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6" name="object 56"/>
          <p:cNvSpPr/>
          <p:nvPr/>
        </p:nvSpPr>
        <p:spPr>
          <a:xfrm>
            <a:off x="3214116" y="5547359"/>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7" name="object 57"/>
          <p:cNvSpPr/>
          <p:nvPr/>
        </p:nvSpPr>
        <p:spPr>
          <a:xfrm>
            <a:off x="3214116" y="55645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8" name="object 58"/>
          <p:cNvSpPr/>
          <p:nvPr/>
        </p:nvSpPr>
        <p:spPr>
          <a:xfrm>
            <a:off x="3214116" y="558165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9" name="object 59"/>
          <p:cNvSpPr/>
          <p:nvPr/>
        </p:nvSpPr>
        <p:spPr>
          <a:xfrm>
            <a:off x="3214116" y="559879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0" name="object 60"/>
          <p:cNvSpPr/>
          <p:nvPr/>
        </p:nvSpPr>
        <p:spPr>
          <a:xfrm>
            <a:off x="3214116" y="561594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1" name="object 61"/>
          <p:cNvSpPr/>
          <p:nvPr/>
        </p:nvSpPr>
        <p:spPr>
          <a:xfrm>
            <a:off x="3214116" y="563308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2" name="object 62"/>
          <p:cNvSpPr/>
          <p:nvPr/>
        </p:nvSpPr>
        <p:spPr>
          <a:xfrm>
            <a:off x="3214116" y="5650229"/>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3" name="object 63"/>
          <p:cNvSpPr/>
          <p:nvPr/>
        </p:nvSpPr>
        <p:spPr>
          <a:xfrm>
            <a:off x="3214116" y="56673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4" name="object 64"/>
          <p:cNvSpPr/>
          <p:nvPr/>
        </p:nvSpPr>
        <p:spPr>
          <a:xfrm>
            <a:off x="3214116" y="568452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5" name="object 65"/>
          <p:cNvSpPr/>
          <p:nvPr/>
        </p:nvSpPr>
        <p:spPr>
          <a:xfrm>
            <a:off x="3214116" y="570166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6" name="object 66"/>
          <p:cNvSpPr/>
          <p:nvPr/>
        </p:nvSpPr>
        <p:spPr>
          <a:xfrm>
            <a:off x="3214116" y="5718809"/>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7" name="object 67"/>
          <p:cNvSpPr/>
          <p:nvPr/>
        </p:nvSpPr>
        <p:spPr>
          <a:xfrm>
            <a:off x="3214116" y="573595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8" name="object 68"/>
          <p:cNvSpPr/>
          <p:nvPr/>
        </p:nvSpPr>
        <p:spPr>
          <a:xfrm>
            <a:off x="3214116" y="575310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9" name="object 69"/>
          <p:cNvSpPr/>
          <p:nvPr/>
        </p:nvSpPr>
        <p:spPr>
          <a:xfrm>
            <a:off x="3214116" y="57702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0" name="object 70"/>
          <p:cNvSpPr/>
          <p:nvPr/>
        </p:nvSpPr>
        <p:spPr>
          <a:xfrm>
            <a:off x="3214116" y="5787390"/>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1" name="object 71"/>
          <p:cNvSpPr/>
          <p:nvPr/>
        </p:nvSpPr>
        <p:spPr>
          <a:xfrm>
            <a:off x="3214116" y="580453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2" name="object 72"/>
          <p:cNvSpPr/>
          <p:nvPr/>
        </p:nvSpPr>
        <p:spPr>
          <a:xfrm>
            <a:off x="3214116" y="5821679"/>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3" name="object 73"/>
          <p:cNvSpPr/>
          <p:nvPr/>
        </p:nvSpPr>
        <p:spPr>
          <a:xfrm>
            <a:off x="3214116" y="583882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4" name="object 74"/>
          <p:cNvSpPr/>
          <p:nvPr/>
        </p:nvSpPr>
        <p:spPr>
          <a:xfrm>
            <a:off x="3214116" y="58563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5" name="object 75"/>
          <p:cNvSpPr/>
          <p:nvPr/>
        </p:nvSpPr>
        <p:spPr>
          <a:xfrm>
            <a:off x="3214116" y="587311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6" name="object 76"/>
          <p:cNvSpPr/>
          <p:nvPr/>
        </p:nvSpPr>
        <p:spPr>
          <a:xfrm>
            <a:off x="3214116" y="589064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7" name="object 77"/>
          <p:cNvSpPr/>
          <p:nvPr/>
        </p:nvSpPr>
        <p:spPr>
          <a:xfrm>
            <a:off x="3214116" y="59074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8" name="object 78"/>
          <p:cNvSpPr/>
          <p:nvPr/>
        </p:nvSpPr>
        <p:spPr>
          <a:xfrm>
            <a:off x="3214116" y="592493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9" name="object 79"/>
          <p:cNvSpPr/>
          <p:nvPr/>
        </p:nvSpPr>
        <p:spPr>
          <a:xfrm>
            <a:off x="3214116" y="594169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0" name="object 80"/>
          <p:cNvSpPr/>
          <p:nvPr/>
        </p:nvSpPr>
        <p:spPr>
          <a:xfrm>
            <a:off x="3214116" y="595922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1" name="object 81"/>
          <p:cNvSpPr/>
          <p:nvPr/>
        </p:nvSpPr>
        <p:spPr>
          <a:xfrm>
            <a:off x="3214116" y="597598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2" name="object 82"/>
          <p:cNvSpPr/>
          <p:nvPr/>
        </p:nvSpPr>
        <p:spPr>
          <a:xfrm>
            <a:off x="3214116" y="599351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3" name="object 83"/>
          <p:cNvSpPr/>
          <p:nvPr/>
        </p:nvSpPr>
        <p:spPr>
          <a:xfrm>
            <a:off x="3214116" y="60102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4" name="object 84"/>
          <p:cNvSpPr/>
          <p:nvPr/>
        </p:nvSpPr>
        <p:spPr>
          <a:xfrm>
            <a:off x="3214116" y="602780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5" name="object 85"/>
          <p:cNvSpPr/>
          <p:nvPr/>
        </p:nvSpPr>
        <p:spPr>
          <a:xfrm>
            <a:off x="3214116" y="604456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6" name="object 86"/>
          <p:cNvSpPr/>
          <p:nvPr/>
        </p:nvSpPr>
        <p:spPr>
          <a:xfrm>
            <a:off x="3214116" y="606209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7" name="object 87"/>
          <p:cNvSpPr/>
          <p:nvPr/>
        </p:nvSpPr>
        <p:spPr>
          <a:xfrm>
            <a:off x="3214116" y="607885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8" name="object 88"/>
          <p:cNvSpPr/>
          <p:nvPr/>
        </p:nvSpPr>
        <p:spPr>
          <a:xfrm>
            <a:off x="3214116" y="609638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9" name="object 89"/>
          <p:cNvSpPr/>
          <p:nvPr/>
        </p:nvSpPr>
        <p:spPr>
          <a:xfrm>
            <a:off x="3214116" y="61131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0" name="object 90"/>
          <p:cNvSpPr/>
          <p:nvPr/>
        </p:nvSpPr>
        <p:spPr>
          <a:xfrm>
            <a:off x="3214116" y="613067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1" name="object 91"/>
          <p:cNvSpPr/>
          <p:nvPr/>
        </p:nvSpPr>
        <p:spPr>
          <a:xfrm>
            <a:off x="3214116" y="614743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2" name="object 92"/>
          <p:cNvSpPr/>
          <p:nvPr/>
        </p:nvSpPr>
        <p:spPr>
          <a:xfrm>
            <a:off x="3214116" y="616496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3" name="object 93"/>
          <p:cNvSpPr/>
          <p:nvPr/>
        </p:nvSpPr>
        <p:spPr>
          <a:xfrm>
            <a:off x="3214116" y="618172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4" name="object 94"/>
          <p:cNvSpPr/>
          <p:nvPr/>
        </p:nvSpPr>
        <p:spPr>
          <a:xfrm>
            <a:off x="3214116" y="6199250"/>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5" name="object 95"/>
          <p:cNvSpPr/>
          <p:nvPr/>
        </p:nvSpPr>
        <p:spPr>
          <a:xfrm>
            <a:off x="3214116" y="621601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6" name="object 96"/>
          <p:cNvSpPr/>
          <p:nvPr/>
        </p:nvSpPr>
        <p:spPr>
          <a:xfrm>
            <a:off x="3214116" y="623354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7" name="object 97"/>
          <p:cNvSpPr/>
          <p:nvPr/>
        </p:nvSpPr>
        <p:spPr>
          <a:xfrm>
            <a:off x="3214116" y="62503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8" name="object 98"/>
          <p:cNvSpPr/>
          <p:nvPr/>
        </p:nvSpPr>
        <p:spPr>
          <a:xfrm>
            <a:off x="3214116" y="6267830"/>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9" name="object 99"/>
          <p:cNvSpPr/>
          <p:nvPr/>
        </p:nvSpPr>
        <p:spPr>
          <a:xfrm>
            <a:off x="3214116" y="6281165"/>
            <a:ext cx="8890" cy="0"/>
          </a:xfrm>
          <a:custGeom>
            <a:avLst/>
            <a:gdLst/>
            <a:ahLst/>
            <a:cxnLst/>
            <a:rect l="l" t="t" r="r" b="b"/>
            <a:pathLst>
              <a:path w="8889">
                <a:moveTo>
                  <a:pt x="0" y="0"/>
                </a:moveTo>
                <a:lnTo>
                  <a:pt x="8381" y="0"/>
                </a:lnTo>
              </a:path>
            </a:pathLst>
          </a:custGeom>
          <a:ln w="3175">
            <a:solidFill>
              <a:srgbClr val="626262"/>
            </a:solidFill>
          </a:ln>
        </p:spPr>
        <p:txBody>
          <a:bodyPr wrap="square" lIns="0" tIns="0" rIns="0" bIns="0" rtlCol="0"/>
          <a:lstStyle/>
          <a:p>
            <a:endParaRPr/>
          </a:p>
        </p:txBody>
      </p:sp>
      <p:sp>
        <p:nvSpPr>
          <p:cNvPr id="100" name="object 100"/>
          <p:cNvSpPr/>
          <p:nvPr/>
        </p:nvSpPr>
        <p:spPr>
          <a:xfrm>
            <a:off x="3577590" y="46897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1" name="object 101"/>
          <p:cNvSpPr/>
          <p:nvPr/>
        </p:nvSpPr>
        <p:spPr>
          <a:xfrm>
            <a:off x="3577590" y="470687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2" name="object 102"/>
          <p:cNvSpPr/>
          <p:nvPr/>
        </p:nvSpPr>
        <p:spPr>
          <a:xfrm>
            <a:off x="3577590" y="47240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3" name="object 103"/>
          <p:cNvSpPr/>
          <p:nvPr/>
        </p:nvSpPr>
        <p:spPr>
          <a:xfrm>
            <a:off x="3577590" y="474116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4" name="object 104"/>
          <p:cNvSpPr/>
          <p:nvPr/>
        </p:nvSpPr>
        <p:spPr>
          <a:xfrm>
            <a:off x="3577590" y="47583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5" name="object 105"/>
          <p:cNvSpPr/>
          <p:nvPr/>
        </p:nvSpPr>
        <p:spPr>
          <a:xfrm>
            <a:off x="3577590" y="477545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6" name="object 106"/>
          <p:cNvSpPr/>
          <p:nvPr/>
        </p:nvSpPr>
        <p:spPr>
          <a:xfrm>
            <a:off x="3577590" y="47925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7" name="object 107"/>
          <p:cNvSpPr/>
          <p:nvPr/>
        </p:nvSpPr>
        <p:spPr>
          <a:xfrm>
            <a:off x="3577590" y="48097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08" name="object 108"/>
          <p:cNvSpPr/>
          <p:nvPr/>
        </p:nvSpPr>
        <p:spPr>
          <a:xfrm>
            <a:off x="3577590" y="48268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9" name="object 109"/>
          <p:cNvSpPr/>
          <p:nvPr/>
        </p:nvSpPr>
        <p:spPr>
          <a:xfrm>
            <a:off x="3577590" y="484403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0" name="object 110"/>
          <p:cNvSpPr/>
          <p:nvPr/>
        </p:nvSpPr>
        <p:spPr>
          <a:xfrm>
            <a:off x="3577590" y="48611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1" name="object 111"/>
          <p:cNvSpPr/>
          <p:nvPr/>
        </p:nvSpPr>
        <p:spPr>
          <a:xfrm>
            <a:off x="3577590" y="487832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2" name="object 112"/>
          <p:cNvSpPr/>
          <p:nvPr/>
        </p:nvSpPr>
        <p:spPr>
          <a:xfrm>
            <a:off x="3577590" y="48954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3" name="object 113"/>
          <p:cNvSpPr/>
          <p:nvPr/>
        </p:nvSpPr>
        <p:spPr>
          <a:xfrm>
            <a:off x="3577590" y="49129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4" name="object 114"/>
          <p:cNvSpPr/>
          <p:nvPr/>
        </p:nvSpPr>
        <p:spPr>
          <a:xfrm>
            <a:off x="3577590" y="49297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5" name="object 115"/>
          <p:cNvSpPr/>
          <p:nvPr/>
        </p:nvSpPr>
        <p:spPr>
          <a:xfrm>
            <a:off x="3577590" y="49472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6" name="object 116"/>
          <p:cNvSpPr/>
          <p:nvPr/>
        </p:nvSpPr>
        <p:spPr>
          <a:xfrm>
            <a:off x="3577590" y="49640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7" name="object 117"/>
          <p:cNvSpPr/>
          <p:nvPr/>
        </p:nvSpPr>
        <p:spPr>
          <a:xfrm>
            <a:off x="3577590" y="49815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8" name="object 118"/>
          <p:cNvSpPr/>
          <p:nvPr/>
        </p:nvSpPr>
        <p:spPr>
          <a:xfrm>
            <a:off x="3577590" y="49983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9" name="object 119"/>
          <p:cNvSpPr/>
          <p:nvPr/>
        </p:nvSpPr>
        <p:spPr>
          <a:xfrm>
            <a:off x="3577590" y="50158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0" name="object 120"/>
          <p:cNvSpPr/>
          <p:nvPr/>
        </p:nvSpPr>
        <p:spPr>
          <a:xfrm>
            <a:off x="3577590" y="50326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1" name="object 121"/>
          <p:cNvSpPr/>
          <p:nvPr/>
        </p:nvSpPr>
        <p:spPr>
          <a:xfrm>
            <a:off x="3577590" y="50501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2" name="object 122"/>
          <p:cNvSpPr/>
          <p:nvPr/>
        </p:nvSpPr>
        <p:spPr>
          <a:xfrm>
            <a:off x="3577590" y="50669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3" name="object 123"/>
          <p:cNvSpPr/>
          <p:nvPr/>
        </p:nvSpPr>
        <p:spPr>
          <a:xfrm>
            <a:off x="3577590" y="50844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4" name="object 124"/>
          <p:cNvSpPr/>
          <p:nvPr/>
        </p:nvSpPr>
        <p:spPr>
          <a:xfrm>
            <a:off x="3577590" y="51012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5" name="object 125"/>
          <p:cNvSpPr/>
          <p:nvPr/>
        </p:nvSpPr>
        <p:spPr>
          <a:xfrm>
            <a:off x="3577590" y="51187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6" name="object 126"/>
          <p:cNvSpPr/>
          <p:nvPr/>
        </p:nvSpPr>
        <p:spPr>
          <a:xfrm>
            <a:off x="3577590" y="51354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7" name="object 127"/>
          <p:cNvSpPr/>
          <p:nvPr/>
        </p:nvSpPr>
        <p:spPr>
          <a:xfrm>
            <a:off x="3577590" y="51530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8" name="object 128"/>
          <p:cNvSpPr/>
          <p:nvPr/>
        </p:nvSpPr>
        <p:spPr>
          <a:xfrm>
            <a:off x="3577590" y="51697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9" name="object 129"/>
          <p:cNvSpPr/>
          <p:nvPr/>
        </p:nvSpPr>
        <p:spPr>
          <a:xfrm>
            <a:off x="3577590" y="51873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0" name="object 130"/>
          <p:cNvSpPr/>
          <p:nvPr/>
        </p:nvSpPr>
        <p:spPr>
          <a:xfrm>
            <a:off x="3577590" y="52040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1" name="object 131"/>
          <p:cNvSpPr/>
          <p:nvPr/>
        </p:nvSpPr>
        <p:spPr>
          <a:xfrm>
            <a:off x="3577590" y="52216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2" name="object 132"/>
          <p:cNvSpPr/>
          <p:nvPr/>
        </p:nvSpPr>
        <p:spPr>
          <a:xfrm>
            <a:off x="3577590" y="52383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3" name="object 133"/>
          <p:cNvSpPr/>
          <p:nvPr/>
        </p:nvSpPr>
        <p:spPr>
          <a:xfrm>
            <a:off x="3577590" y="52558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4" name="object 134"/>
          <p:cNvSpPr/>
          <p:nvPr/>
        </p:nvSpPr>
        <p:spPr>
          <a:xfrm>
            <a:off x="3577590" y="52726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5" name="object 135"/>
          <p:cNvSpPr/>
          <p:nvPr/>
        </p:nvSpPr>
        <p:spPr>
          <a:xfrm>
            <a:off x="3577590" y="52901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6" name="object 136"/>
          <p:cNvSpPr/>
          <p:nvPr/>
        </p:nvSpPr>
        <p:spPr>
          <a:xfrm>
            <a:off x="3577590" y="53069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7" name="object 137"/>
          <p:cNvSpPr/>
          <p:nvPr/>
        </p:nvSpPr>
        <p:spPr>
          <a:xfrm>
            <a:off x="3577590" y="53244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8" name="object 138"/>
          <p:cNvSpPr/>
          <p:nvPr/>
        </p:nvSpPr>
        <p:spPr>
          <a:xfrm>
            <a:off x="3577590" y="53412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9" name="object 139"/>
          <p:cNvSpPr/>
          <p:nvPr/>
        </p:nvSpPr>
        <p:spPr>
          <a:xfrm>
            <a:off x="3577590" y="53587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0" name="object 140"/>
          <p:cNvSpPr/>
          <p:nvPr/>
        </p:nvSpPr>
        <p:spPr>
          <a:xfrm>
            <a:off x="3577590" y="537590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1" name="object 141"/>
          <p:cNvSpPr/>
          <p:nvPr/>
        </p:nvSpPr>
        <p:spPr>
          <a:xfrm>
            <a:off x="3577590" y="53930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2" name="object 142"/>
          <p:cNvSpPr/>
          <p:nvPr/>
        </p:nvSpPr>
        <p:spPr>
          <a:xfrm>
            <a:off x="3577590" y="541020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3" name="object 143"/>
          <p:cNvSpPr/>
          <p:nvPr/>
        </p:nvSpPr>
        <p:spPr>
          <a:xfrm>
            <a:off x="3577590" y="54273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4" name="object 144"/>
          <p:cNvSpPr/>
          <p:nvPr/>
        </p:nvSpPr>
        <p:spPr>
          <a:xfrm>
            <a:off x="3577590" y="544449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5" name="object 145"/>
          <p:cNvSpPr/>
          <p:nvPr/>
        </p:nvSpPr>
        <p:spPr>
          <a:xfrm>
            <a:off x="3577590" y="54616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6" name="object 146"/>
          <p:cNvSpPr/>
          <p:nvPr/>
        </p:nvSpPr>
        <p:spPr>
          <a:xfrm>
            <a:off x="3577590" y="547877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7" name="object 147"/>
          <p:cNvSpPr/>
          <p:nvPr/>
        </p:nvSpPr>
        <p:spPr>
          <a:xfrm>
            <a:off x="3577590" y="54959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8" name="object 148"/>
          <p:cNvSpPr/>
          <p:nvPr/>
        </p:nvSpPr>
        <p:spPr>
          <a:xfrm>
            <a:off x="3577590" y="551307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49" name="object 149"/>
          <p:cNvSpPr/>
          <p:nvPr/>
        </p:nvSpPr>
        <p:spPr>
          <a:xfrm>
            <a:off x="3577590" y="55302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0" name="object 150"/>
          <p:cNvSpPr/>
          <p:nvPr/>
        </p:nvSpPr>
        <p:spPr>
          <a:xfrm>
            <a:off x="3577590" y="554735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1" name="object 151"/>
          <p:cNvSpPr/>
          <p:nvPr/>
        </p:nvSpPr>
        <p:spPr>
          <a:xfrm>
            <a:off x="3577590" y="55645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2" name="object 152"/>
          <p:cNvSpPr/>
          <p:nvPr/>
        </p:nvSpPr>
        <p:spPr>
          <a:xfrm>
            <a:off x="3577590" y="558165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3" name="object 153"/>
          <p:cNvSpPr/>
          <p:nvPr/>
        </p:nvSpPr>
        <p:spPr>
          <a:xfrm>
            <a:off x="3577590" y="55987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4" name="object 154"/>
          <p:cNvSpPr/>
          <p:nvPr/>
        </p:nvSpPr>
        <p:spPr>
          <a:xfrm>
            <a:off x="3577590" y="561594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5" name="object 155"/>
          <p:cNvSpPr/>
          <p:nvPr/>
        </p:nvSpPr>
        <p:spPr>
          <a:xfrm>
            <a:off x="3577590" y="56330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6" name="object 156"/>
          <p:cNvSpPr/>
          <p:nvPr/>
        </p:nvSpPr>
        <p:spPr>
          <a:xfrm>
            <a:off x="3577590" y="565022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7" name="object 157"/>
          <p:cNvSpPr/>
          <p:nvPr/>
        </p:nvSpPr>
        <p:spPr>
          <a:xfrm>
            <a:off x="3577590" y="56673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8" name="object 158"/>
          <p:cNvSpPr/>
          <p:nvPr/>
        </p:nvSpPr>
        <p:spPr>
          <a:xfrm>
            <a:off x="3577590" y="568452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9" name="object 159"/>
          <p:cNvSpPr/>
          <p:nvPr/>
        </p:nvSpPr>
        <p:spPr>
          <a:xfrm>
            <a:off x="3577590" y="57016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0" name="object 160"/>
          <p:cNvSpPr/>
          <p:nvPr/>
        </p:nvSpPr>
        <p:spPr>
          <a:xfrm>
            <a:off x="3577590" y="571880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1" name="object 161"/>
          <p:cNvSpPr/>
          <p:nvPr/>
        </p:nvSpPr>
        <p:spPr>
          <a:xfrm>
            <a:off x="3577590" y="57359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2" name="object 162"/>
          <p:cNvSpPr/>
          <p:nvPr/>
        </p:nvSpPr>
        <p:spPr>
          <a:xfrm>
            <a:off x="3577590" y="575310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3" name="object 163"/>
          <p:cNvSpPr/>
          <p:nvPr/>
        </p:nvSpPr>
        <p:spPr>
          <a:xfrm>
            <a:off x="3577590" y="57702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4" name="object 164"/>
          <p:cNvSpPr/>
          <p:nvPr/>
        </p:nvSpPr>
        <p:spPr>
          <a:xfrm>
            <a:off x="3577590" y="578739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5" name="object 165"/>
          <p:cNvSpPr/>
          <p:nvPr/>
        </p:nvSpPr>
        <p:spPr>
          <a:xfrm>
            <a:off x="3577590" y="58045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6" name="object 166"/>
          <p:cNvSpPr/>
          <p:nvPr/>
        </p:nvSpPr>
        <p:spPr>
          <a:xfrm>
            <a:off x="3577590" y="582167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7" name="object 167"/>
          <p:cNvSpPr/>
          <p:nvPr/>
        </p:nvSpPr>
        <p:spPr>
          <a:xfrm>
            <a:off x="3577590" y="58388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8" name="object 168"/>
          <p:cNvSpPr/>
          <p:nvPr/>
        </p:nvSpPr>
        <p:spPr>
          <a:xfrm>
            <a:off x="3577590" y="58563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9" name="object 169"/>
          <p:cNvSpPr/>
          <p:nvPr/>
        </p:nvSpPr>
        <p:spPr>
          <a:xfrm>
            <a:off x="3577590" y="58731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0" name="object 170"/>
          <p:cNvSpPr/>
          <p:nvPr/>
        </p:nvSpPr>
        <p:spPr>
          <a:xfrm>
            <a:off x="3577590" y="58906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1" name="object 171"/>
          <p:cNvSpPr/>
          <p:nvPr/>
        </p:nvSpPr>
        <p:spPr>
          <a:xfrm>
            <a:off x="3577590" y="59074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2" name="object 172"/>
          <p:cNvSpPr/>
          <p:nvPr/>
        </p:nvSpPr>
        <p:spPr>
          <a:xfrm>
            <a:off x="3577590" y="59249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3" name="object 173"/>
          <p:cNvSpPr/>
          <p:nvPr/>
        </p:nvSpPr>
        <p:spPr>
          <a:xfrm>
            <a:off x="3577590" y="59416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4" name="object 174"/>
          <p:cNvSpPr/>
          <p:nvPr/>
        </p:nvSpPr>
        <p:spPr>
          <a:xfrm>
            <a:off x="3577590" y="595922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5" name="object 175"/>
          <p:cNvSpPr/>
          <p:nvPr/>
        </p:nvSpPr>
        <p:spPr>
          <a:xfrm>
            <a:off x="3577590" y="59759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6" name="object 176"/>
          <p:cNvSpPr/>
          <p:nvPr/>
        </p:nvSpPr>
        <p:spPr>
          <a:xfrm>
            <a:off x="3577590" y="59935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7" name="object 177"/>
          <p:cNvSpPr/>
          <p:nvPr/>
        </p:nvSpPr>
        <p:spPr>
          <a:xfrm>
            <a:off x="3577590" y="60102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8" name="object 178"/>
          <p:cNvSpPr/>
          <p:nvPr/>
        </p:nvSpPr>
        <p:spPr>
          <a:xfrm>
            <a:off x="3577590" y="602780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9" name="object 179"/>
          <p:cNvSpPr/>
          <p:nvPr/>
        </p:nvSpPr>
        <p:spPr>
          <a:xfrm>
            <a:off x="3577590" y="60445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0" name="object 180"/>
          <p:cNvSpPr/>
          <p:nvPr/>
        </p:nvSpPr>
        <p:spPr>
          <a:xfrm>
            <a:off x="3577590" y="60620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1" name="object 181"/>
          <p:cNvSpPr/>
          <p:nvPr/>
        </p:nvSpPr>
        <p:spPr>
          <a:xfrm>
            <a:off x="3577590" y="60788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2" name="object 182"/>
          <p:cNvSpPr/>
          <p:nvPr/>
        </p:nvSpPr>
        <p:spPr>
          <a:xfrm>
            <a:off x="3577590" y="60963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3" name="object 183"/>
          <p:cNvSpPr/>
          <p:nvPr/>
        </p:nvSpPr>
        <p:spPr>
          <a:xfrm>
            <a:off x="3577590" y="61131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4" name="object 184"/>
          <p:cNvSpPr/>
          <p:nvPr/>
        </p:nvSpPr>
        <p:spPr>
          <a:xfrm>
            <a:off x="3577590" y="61306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5" name="object 185"/>
          <p:cNvSpPr/>
          <p:nvPr/>
        </p:nvSpPr>
        <p:spPr>
          <a:xfrm>
            <a:off x="3577590" y="61474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6" name="object 186"/>
          <p:cNvSpPr/>
          <p:nvPr/>
        </p:nvSpPr>
        <p:spPr>
          <a:xfrm>
            <a:off x="3577590" y="61649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7" name="object 187"/>
          <p:cNvSpPr/>
          <p:nvPr/>
        </p:nvSpPr>
        <p:spPr>
          <a:xfrm>
            <a:off x="3577590" y="61817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8" name="object 188"/>
          <p:cNvSpPr/>
          <p:nvPr/>
        </p:nvSpPr>
        <p:spPr>
          <a:xfrm>
            <a:off x="3577590" y="61992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9" name="object 189"/>
          <p:cNvSpPr/>
          <p:nvPr/>
        </p:nvSpPr>
        <p:spPr>
          <a:xfrm>
            <a:off x="3577590" y="62160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0" name="object 190"/>
          <p:cNvSpPr/>
          <p:nvPr/>
        </p:nvSpPr>
        <p:spPr>
          <a:xfrm>
            <a:off x="3577590" y="62335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1" name="object 191"/>
          <p:cNvSpPr/>
          <p:nvPr/>
        </p:nvSpPr>
        <p:spPr>
          <a:xfrm>
            <a:off x="3577590" y="62503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2" name="object 192"/>
          <p:cNvSpPr/>
          <p:nvPr/>
        </p:nvSpPr>
        <p:spPr>
          <a:xfrm>
            <a:off x="3577590" y="62678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3" name="object 193"/>
          <p:cNvSpPr/>
          <p:nvPr/>
        </p:nvSpPr>
        <p:spPr>
          <a:xfrm>
            <a:off x="3577590" y="6281165"/>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194" name="object 194"/>
          <p:cNvSpPr/>
          <p:nvPr/>
        </p:nvSpPr>
        <p:spPr>
          <a:xfrm>
            <a:off x="3943350" y="46897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5" name="object 195"/>
          <p:cNvSpPr/>
          <p:nvPr/>
        </p:nvSpPr>
        <p:spPr>
          <a:xfrm>
            <a:off x="3943350" y="470687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96" name="object 196"/>
          <p:cNvSpPr/>
          <p:nvPr/>
        </p:nvSpPr>
        <p:spPr>
          <a:xfrm>
            <a:off x="3943350" y="47240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7" name="object 197"/>
          <p:cNvSpPr/>
          <p:nvPr/>
        </p:nvSpPr>
        <p:spPr>
          <a:xfrm>
            <a:off x="3943350" y="474116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98" name="object 198"/>
          <p:cNvSpPr/>
          <p:nvPr/>
        </p:nvSpPr>
        <p:spPr>
          <a:xfrm>
            <a:off x="3943350" y="47583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9" name="object 199"/>
          <p:cNvSpPr/>
          <p:nvPr/>
        </p:nvSpPr>
        <p:spPr>
          <a:xfrm>
            <a:off x="3943350" y="477545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0" name="object 200"/>
          <p:cNvSpPr/>
          <p:nvPr/>
        </p:nvSpPr>
        <p:spPr>
          <a:xfrm>
            <a:off x="3943350" y="47925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1" name="object 201"/>
          <p:cNvSpPr/>
          <p:nvPr/>
        </p:nvSpPr>
        <p:spPr>
          <a:xfrm>
            <a:off x="3943350" y="48097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02" name="object 202"/>
          <p:cNvSpPr/>
          <p:nvPr/>
        </p:nvSpPr>
        <p:spPr>
          <a:xfrm>
            <a:off x="3943350" y="48268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3" name="object 203"/>
          <p:cNvSpPr/>
          <p:nvPr/>
        </p:nvSpPr>
        <p:spPr>
          <a:xfrm>
            <a:off x="3943350" y="48440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4" name="object 204"/>
          <p:cNvSpPr/>
          <p:nvPr/>
        </p:nvSpPr>
        <p:spPr>
          <a:xfrm>
            <a:off x="3943350" y="48611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5" name="object 205"/>
          <p:cNvSpPr/>
          <p:nvPr/>
        </p:nvSpPr>
        <p:spPr>
          <a:xfrm>
            <a:off x="3943350" y="487832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6" name="object 206"/>
          <p:cNvSpPr/>
          <p:nvPr/>
        </p:nvSpPr>
        <p:spPr>
          <a:xfrm>
            <a:off x="3943350" y="48954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7" name="object 207"/>
          <p:cNvSpPr/>
          <p:nvPr/>
        </p:nvSpPr>
        <p:spPr>
          <a:xfrm>
            <a:off x="3943350" y="49129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8" name="object 208"/>
          <p:cNvSpPr/>
          <p:nvPr/>
        </p:nvSpPr>
        <p:spPr>
          <a:xfrm>
            <a:off x="3943350" y="49297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9" name="object 209"/>
          <p:cNvSpPr/>
          <p:nvPr/>
        </p:nvSpPr>
        <p:spPr>
          <a:xfrm>
            <a:off x="3943350" y="49472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0" name="object 210"/>
          <p:cNvSpPr/>
          <p:nvPr/>
        </p:nvSpPr>
        <p:spPr>
          <a:xfrm>
            <a:off x="3943350" y="49640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1" name="object 211"/>
          <p:cNvSpPr/>
          <p:nvPr/>
        </p:nvSpPr>
        <p:spPr>
          <a:xfrm>
            <a:off x="3943350" y="49815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2" name="object 212"/>
          <p:cNvSpPr/>
          <p:nvPr/>
        </p:nvSpPr>
        <p:spPr>
          <a:xfrm>
            <a:off x="3943350" y="49983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3" name="object 213"/>
          <p:cNvSpPr/>
          <p:nvPr/>
        </p:nvSpPr>
        <p:spPr>
          <a:xfrm>
            <a:off x="3943350" y="50158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4" name="object 214"/>
          <p:cNvSpPr/>
          <p:nvPr/>
        </p:nvSpPr>
        <p:spPr>
          <a:xfrm>
            <a:off x="3943350" y="50326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5" name="object 215"/>
          <p:cNvSpPr/>
          <p:nvPr/>
        </p:nvSpPr>
        <p:spPr>
          <a:xfrm>
            <a:off x="3943350" y="50501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6" name="object 216"/>
          <p:cNvSpPr/>
          <p:nvPr/>
        </p:nvSpPr>
        <p:spPr>
          <a:xfrm>
            <a:off x="3943350" y="50669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7" name="object 217"/>
          <p:cNvSpPr/>
          <p:nvPr/>
        </p:nvSpPr>
        <p:spPr>
          <a:xfrm>
            <a:off x="3943350" y="50844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8" name="object 218"/>
          <p:cNvSpPr/>
          <p:nvPr/>
        </p:nvSpPr>
        <p:spPr>
          <a:xfrm>
            <a:off x="3943350" y="51012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9" name="object 219"/>
          <p:cNvSpPr/>
          <p:nvPr/>
        </p:nvSpPr>
        <p:spPr>
          <a:xfrm>
            <a:off x="3943350" y="51187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0" name="object 220"/>
          <p:cNvSpPr/>
          <p:nvPr/>
        </p:nvSpPr>
        <p:spPr>
          <a:xfrm>
            <a:off x="3943350" y="51354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1" name="object 221"/>
          <p:cNvSpPr/>
          <p:nvPr/>
        </p:nvSpPr>
        <p:spPr>
          <a:xfrm>
            <a:off x="3943350" y="51530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2" name="object 222"/>
          <p:cNvSpPr/>
          <p:nvPr/>
        </p:nvSpPr>
        <p:spPr>
          <a:xfrm>
            <a:off x="3943350" y="51697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3" name="object 223"/>
          <p:cNvSpPr/>
          <p:nvPr/>
        </p:nvSpPr>
        <p:spPr>
          <a:xfrm>
            <a:off x="3943350" y="51873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4" name="object 224"/>
          <p:cNvSpPr/>
          <p:nvPr/>
        </p:nvSpPr>
        <p:spPr>
          <a:xfrm>
            <a:off x="3943350" y="52040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5" name="object 225"/>
          <p:cNvSpPr/>
          <p:nvPr/>
        </p:nvSpPr>
        <p:spPr>
          <a:xfrm>
            <a:off x="3943350" y="52216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6" name="object 226"/>
          <p:cNvSpPr/>
          <p:nvPr/>
        </p:nvSpPr>
        <p:spPr>
          <a:xfrm>
            <a:off x="3943350" y="52383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7" name="object 227"/>
          <p:cNvSpPr/>
          <p:nvPr/>
        </p:nvSpPr>
        <p:spPr>
          <a:xfrm>
            <a:off x="3943350" y="52558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8" name="object 228"/>
          <p:cNvSpPr/>
          <p:nvPr/>
        </p:nvSpPr>
        <p:spPr>
          <a:xfrm>
            <a:off x="3943350" y="5272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9" name="object 229"/>
          <p:cNvSpPr/>
          <p:nvPr/>
        </p:nvSpPr>
        <p:spPr>
          <a:xfrm>
            <a:off x="3943350" y="52901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0" name="object 230"/>
          <p:cNvSpPr/>
          <p:nvPr/>
        </p:nvSpPr>
        <p:spPr>
          <a:xfrm>
            <a:off x="3943350" y="53069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1" name="object 231"/>
          <p:cNvSpPr/>
          <p:nvPr/>
        </p:nvSpPr>
        <p:spPr>
          <a:xfrm>
            <a:off x="3943350" y="53244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2" name="object 232"/>
          <p:cNvSpPr/>
          <p:nvPr/>
        </p:nvSpPr>
        <p:spPr>
          <a:xfrm>
            <a:off x="3943350" y="53412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3" name="object 233"/>
          <p:cNvSpPr/>
          <p:nvPr/>
        </p:nvSpPr>
        <p:spPr>
          <a:xfrm>
            <a:off x="3943350" y="53587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4" name="object 234"/>
          <p:cNvSpPr/>
          <p:nvPr/>
        </p:nvSpPr>
        <p:spPr>
          <a:xfrm>
            <a:off x="3943350" y="537590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5" name="object 235"/>
          <p:cNvSpPr/>
          <p:nvPr/>
        </p:nvSpPr>
        <p:spPr>
          <a:xfrm>
            <a:off x="3943350" y="53930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6" name="object 236"/>
          <p:cNvSpPr/>
          <p:nvPr/>
        </p:nvSpPr>
        <p:spPr>
          <a:xfrm>
            <a:off x="3943350" y="541020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7" name="object 237"/>
          <p:cNvSpPr/>
          <p:nvPr/>
        </p:nvSpPr>
        <p:spPr>
          <a:xfrm>
            <a:off x="3943350" y="5427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8" name="object 238"/>
          <p:cNvSpPr/>
          <p:nvPr/>
        </p:nvSpPr>
        <p:spPr>
          <a:xfrm>
            <a:off x="3943350" y="544449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39" name="object 239"/>
          <p:cNvSpPr/>
          <p:nvPr/>
        </p:nvSpPr>
        <p:spPr>
          <a:xfrm>
            <a:off x="3943350" y="54616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0" name="object 240"/>
          <p:cNvSpPr/>
          <p:nvPr/>
        </p:nvSpPr>
        <p:spPr>
          <a:xfrm>
            <a:off x="3943350" y="547877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1" name="object 241"/>
          <p:cNvSpPr/>
          <p:nvPr/>
        </p:nvSpPr>
        <p:spPr>
          <a:xfrm>
            <a:off x="3943350" y="54959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2" name="object 242"/>
          <p:cNvSpPr/>
          <p:nvPr/>
        </p:nvSpPr>
        <p:spPr>
          <a:xfrm>
            <a:off x="3943350" y="551307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3" name="object 243"/>
          <p:cNvSpPr/>
          <p:nvPr/>
        </p:nvSpPr>
        <p:spPr>
          <a:xfrm>
            <a:off x="3943350" y="55302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4" name="object 244"/>
          <p:cNvSpPr/>
          <p:nvPr/>
        </p:nvSpPr>
        <p:spPr>
          <a:xfrm>
            <a:off x="3943350" y="554735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5" name="object 245"/>
          <p:cNvSpPr/>
          <p:nvPr/>
        </p:nvSpPr>
        <p:spPr>
          <a:xfrm>
            <a:off x="3943350" y="55645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6" name="object 246"/>
          <p:cNvSpPr/>
          <p:nvPr/>
        </p:nvSpPr>
        <p:spPr>
          <a:xfrm>
            <a:off x="3943350" y="558165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7" name="object 247"/>
          <p:cNvSpPr/>
          <p:nvPr/>
        </p:nvSpPr>
        <p:spPr>
          <a:xfrm>
            <a:off x="3943350" y="55987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8" name="object 248"/>
          <p:cNvSpPr/>
          <p:nvPr/>
        </p:nvSpPr>
        <p:spPr>
          <a:xfrm>
            <a:off x="3943350" y="56159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9" name="object 249"/>
          <p:cNvSpPr/>
          <p:nvPr/>
        </p:nvSpPr>
        <p:spPr>
          <a:xfrm>
            <a:off x="3943350" y="56330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0" name="object 250"/>
          <p:cNvSpPr/>
          <p:nvPr/>
        </p:nvSpPr>
        <p:spPr>
          <a:xfrm>
            <a:off x="3943350" y="565022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1" name="object 251"/>
          <p:cNvSpPr/>
          <p:nvPr/>
        </p:nvSpPr>
        <p:spPr>
          <a:xfrm>
            <a:off x="3943350" y="56673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2" name="object 252"/>
          <p:cNvSpPr/>
          <p:nvPr/>
        </p:nvSpPr>
        <p:spPr>
          <a:xfrm>
            <a:off x="3943350" y="56845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3" name="object 253"/>
          <p:cNvSpPr/>
          <p:nvPr/>
        </p:nvSpPr>
        <p:spPr>
          <a:xfrm>
            <a:off x="3943350" y="57016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4" name="object 254"/>
          <p:cNvSpPr/>
          <p:nvPr/>
        </p:nvSpPr>
        <p:spPr>
          <a:xfrm>
            <a:off x="3943350" y="571880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5" name="object 255"/>
          <p:cNvSpPr/>
          <p:nvPr/>
        </p:nvSpPr>
        <p:spPr>
          <a:xfrm>
            <a:off x="3943350" y="57359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6" name="object 256"/>
          <p:cNvSpPr/>
          <p:nvPr/>
        </p:nvSpPr>
        <p:spPr>
          <a:xfrm>
            <a:off x="3943350" y="575310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7" name="object 257"/>
          <p:cNvSpPr/>
          <p:nvPr/>
        </p:nvSpPr>
        <p:spPr>
          <a:xfrm>
            <a:off x="3943350" y="57702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8" name="object 258"/>
          <p:cNvSpPr/>
          <p:nvPr/>
        </p:nvSpPr>
        <p:spPr>
          <a:xfrm>
            <a:off x="3943350" y="578739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9" name="object 259"/>
          <p:cNvSpPr/>
          <p:nvPr/>
        </p:nvSpPr>
        <p:spPr>
          <a:xfrm>
            <a:off x="3943350" y="58045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0" name="object 260"/>
          <p:cNvSpPr/>
          <p:nvPr/>
        </p:nvSpPr>
        <p:spPr>
          <a:xfrm>
            <a:off x="3943350" y="582167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1" name="object 261"/>
          <p:cNvSpPr/>
          <p:nvPr/>
        </p:nvSpPr>
        <p:spPr>
          <a:xfrm>
            <a:off x="3943350" y="58388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2" name="object 262"/>
          <p:cNvSpPr/>
          <p:nvPr/>
        </p:nvSpPr>
        <p:spPr>
          <a:xfrm>
            <a:off x="3943350" y="58563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3" name="object 263"/>
          <p:cNvSpPr/>
          <p:nvPr/>
        </p:nvSpPr>
        <p:spPr>
          <a:xfrm>
            <a:off x="3943350" y="58731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4" name="object 264"/>
          <p:cNvSpPr/>
          <p:nvPr/>
        </p:nvSpPr>
        <p:spPr>
          <a:xfrm>
            <a:off x="3943350" y="58906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5" name="object 265"/>
          <p:cNvSpPr/>
          <p:nvPr/>
        </p:nvSpPr>
        <p:spPr>
          <a:xfrm>
            <a:off x="3943350" y="59074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6" name="object 266"/>
          <p:cNvSpPr/>
          <p:nvPr/>
        </p:nvSpPr>
        <p:spPr>
          <a:xfrm>
            <a:off x="3943350" y="59249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7" name="object 267"/>
          <p:cNvSpPr/>
          <p:nvPr/>
        </p:nvSpPr>
        <p:spPr>
          <a:xfrm>
            <a:off x="3943350" y="59416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8" name="object 268"/>
          <p:cNvSpPr/>
          <p:nvPr/>
        </p:nvSpPr>
        <p:spPr>
          <a:xfrm>
            <a:off x="3943350" y="59592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9" name="object 269"/>
          <p:cNvSpPr/>
          <p:nvPr/>
        </p:nvSpPr>
        <p:spPr>
          <a:xfrm>
            <a:off x="3943350" y="59759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0" name="object 270"/>
          <p:cNvSpPr/>
          <p:nvPr/>
        </p:nvSpPr>
        <p:spPr>
          <a:xfrm>
            <a:off x="3943350" y="59935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1" name="object 271"/>
          <p:cNvSpPr/>
          <p:nvPr/>
        </p:nvSpPr>
        <p:spPr>
          <a:xfrm>
            <a:off x="3943350" y="60102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2" name="object 272"/>
          <p:cNvSpPr/>
          <p:nvPr/>
        </p:nvSpPr>
        <p:spPr>
          <a:xfrm>
            <a:off x="3943350" y="60278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3" name="object 273"/>
          <p:cNvSpPr/>
          <p:nvPr/>
        </p:nvSpPr>
        <p:spPr>
          <a:xfrm>
            <a:off x="3943350" y="60445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4" name="object 274"/>
          <p:cNvSpPr/>
          <p:nvPr/>
        </p:nvSpPr>
        <p:spPr>
          <a:xfrm>
            <a:off x="3943350" y="60620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5" name="object 275"/>
          <p:cNvSpPr/>
          <p:nvPr/>
        </p:nvSpPr>
        <p:spPr>
          <a:xfrm>
            <a:off x="3943350" y="60788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6" name="object 276"/>
          <p:cNvSpPr/>
          <p:nvPr/>
        </p:nvSpPr>
        <p:spPr>
          <a:xfrm>
            <a:off x="3943350" y="60963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7" name="object 277"/>
          <p:cNvSpPr/>
          <p:nvPr/>
        </p:nvSpPr>
        <p:spPr>
          <a:xfrm>
            <a:off x="3943350" y="61131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8" name="object 278"/>
          <p:cNvSpPr/>
          <p:nvPr/>
        </p:nvSpPr>
        <p:spPr>
          <a:xfrm>
            <a:off x="3943350" y="61306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9" name="object 279"/>
          <p:cNvSpPr/>
          <p:nvPr/>
        </p:nvSpPr>
        <p:spPr>
          <a:xfrm>
            <a:off x="3943350" y="61474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0" name="object 280"/>
          <p:cNvSpPr/>
          <p:nvPr/>
        </p:nvSpPr>
        <p:spPr>
          <a:xfrm>
            <a:off x="3943350" y="61649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1" name="object 281"/>
          <p:cNvSpPr/>
          <p:nvPr/>
        </p:nvSpPr>
        <p:spPr>
          <a:xfrm>
            <a:off x="3943350" y="61817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2" name="object 282"/>
          <p:cNvSpPr/>
          <p:nvPr/>
        </p:nvSpPr>
        <p:spPr>
          <a:xfrm>
            <a:off x="3943350" y="61992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3" name="object 283"/>
          <p:cNvSpPr/>
          <p:nvPr/>
        </p:nvSpPr>
        <p:spPr>
          <a:xfrm>
            <a:off x="3943350" y="62160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4" name="object 284"/>
          <p:cNvSpPr/>
          <p:nvPr/>
        </p:nvSpPr>
        <p:spPr>
          <a:xfrm>
            <a:off x="3943350" y="62335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5" name="object 285"/>
          <p:cNvSpPr/>
          <p:nvPr/>
        </p:nvSpPr>
        <p:spPr>
          <a:xfrm>
            <a:off x="3943350" y="6250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6" name="object 286"/>
          <p:cNvSpPr/>
          <p:nvPr/>
        </p:nvSpPr>
        <p:spPr>
          <a:xfrm>
            <a:off x="3943350" y="62678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7" name="object 287"/>
          <p:cNvSpPr/>
          <p:nvPr/>
        </p:nvSpPr>
        <p:spPr>
          <a:xfrm>
            <a:off x="3943350" y="6281165"/>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288" name="object 288"/>
          <p:cNvSpPr/>
          <p:nvPr/>
        </p:nvSpPr>
        <p:spPr>
          <a:xfrm>
            <a:off x="4308347" y="46897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89" name="object 289"/>
          <p:cNvSpPr/>
          <p:nvPr/>
        </p:nvSpPr>
        <p:spPr>
          <a:xfrm>
            <a:off x="4308347" y="470687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0" name="object 290"/>
          <p:cNvSpPr/>
          <p:nvPr/>
        </p:nvSpPr>
        <p:spPr>
          <a:xfrm>
            <a:off x="4308347" y="47240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1" name="object 291"/>
          <p:cNvSpPr/>
          <p:nvPr/>
        </p:nvSpPr>
        <p:spPr>
          <a:xfrm>
            <a:off x="4308347" y="474116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2" name="object 292"/>
          <p:cNvSpPr/>
          <p:nvPr/>
        </p:nvSpPr>
        <p:spPr>
          <a:xfrm>
            <a:off x="4308347" y="47583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3" name="object 293"/>
          <p:cNvSpPr/>
          <p:nvPr/>
        </p:nvSpPr>
        <p:spPr>
          <a:xfrm>
            <a:off x="4308347" y="477545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4" name="object 294"/>
          <p:cNvSpPr/>
          <p:nvPr/>
        </p:nvSpPr>
        <p:spPr>
          <a:xfrm>
            <a:off x="4308347" y="47925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5" name="object 295"/>
          <p:cNvSpPr/>
          <p:nvPr/>
        </p:nvSpPr>
        <p:spPr>
          <a:xfrm>
            <a:off x="4308347" y="48097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296" name="object 296"/>
          <p:cNvSpPr/>
          <p:nvPr/>
        </p:nvSpPr>
        <p:spPr>
          <a:xfrm>
            <a:off x="4308347" y="48268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7" name="object 297"/>
          <p:cNvSpPr/>
          <p:nvPr/>
        </p:nvSpPr>
        <p:spPr>
          <a:xfrm>
            <a:off x="4308347" y="484403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8" name="object 298"/>
          <p:cNvSpPr/>
          <p:nvPr/>
        </p:nvSpPr>
        <p:spPr>
          <a:xfrm>
            <a:off x="4308347" y="48611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9" name="object 299"/>
          <p:cNvSpPr/>
          <p:nvPr/>
        </p:nvSpPr>
        <p:spPr>
          <a:xfrm>
            <a:off x="4308347" y="487832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0" name="object 300"/>
          <p:cNvSpPr/>
          <p:nvPr/>
        </p:nvSpPr>
        <p:spPr>
          <a:xfrm>
            <a:off x="4308347" y="48954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1" name="object 301"/>
          <p:cNvSpPr/>
          <p:nvPr/>
        </p:nvSpPr>
        <p:spPr>
          <a:xfrm>
            <a:off x="4308347" y="49129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2" name="object 302"/>
          <p:cNvSpPr/>
          <p:nvPr/>
        </p:nvSpPr>
        <p:spPr>
          <a:xfrm>
            <a:off x="4308347" y="49297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3" name="object 303"/>
          <p:cNvSpPr/>
          <p:nvPr/>
        </p:nvSpPr>
        <p:spPr>
          <a:xfrm>
            <a:off x="4308347" y="49472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4" name="object 304"/>
          <p:cNvSpPr/>
          <p:nvPr/>
        </p:nvSpPr>
        <p:spPr>
          <a:xfrm>
            <a:off x="4308347" y="49640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5" name="object 305"/>
          <p:cNvSpPr/>
          <p:nvPr/>
        </p:nvSpPr>
        <p:spPr>
          <a:xfrm>
            <a:off x="4308347" y="49815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6" name="object 306"/>
          <p:cNvSpPr/>
          <p:nvPr/>
        </p:nvSpPr>
        <p:spPr>
          <a:xfrm>
            <a:off x="4308347" y="49983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7" name="object 307"/>
          <p:cNvSpPr/>
          <p:nvPr/>
        </p:nvSpPr>
        <p:spPr>
          <a:xfrm>
            <a:off x="4308347" y="50158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8" name="object 308"/>
          <p:cNvSpPr/>
          <p:nvPr/>
        </p:nvSpPr>
        <p:spPr>
          <a:xfrm>
            <a:off x="4308347" y="50326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9" name="object 309"/>
          <p:cNvSpPr/>
          <p:nvPr/>
        </p:nvSpPr>
        <p:spPr>
          <a:xfrm>
            <a:off x="4308347" y="50501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0" name="object 310"/>
          <p:cNvSpPr/>
          <p:nvPr/>
        </p:nvSpPr>
        <p:spPr>
          <a:xfrm>
            <a:off x="4308347" y="50669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1" name="object 311"/>
          <p:cNvSpPr/>
          <p:nvPr/>
        </p:nvSpPr>
        <p:spPr>
          <a:xfrm>
            <a:off x="4308347" y="50844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2" name="object 312"/>
          <p:cNvSpPr/>
          <p:nvPr/>
        </p:nvSpPr>
        <p:spPr>
          <a:xfrm>
            <a:off x="4308347" y="51012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3" name="object 313"/>
          <p:cNvSpPr/>
          <p:nvPr/>
        </p:nvSpPr>
        <p:spPr>
          <a:xfrm>
            <a:off x="4308347" y="51187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4" name="object 314"/>
          <p:cNvSpPr/>
          <p:nvPr/>
        </p:nvSpPr>
        <p:spPr>
          <a:xfrm>
            <a:off x="4308347" y="51354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5" name="object 315"/>
          <p:cNvSpPr/>
          <p:nvPr/>
        </p:nvSpPr>
        <p:spPr>
          <a:xfrm>
            <a:off x="4308347" y="51530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6" name="object 316"/>
          <p:cNvSpPr/>
          <p:nvPr/>
        </p:nvSpPr>
        <p:spPr>
          <a:xfrm>
            <a:off x="4308347" y="51697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7" name="object 317"/>
          <p:cNvSpPr/>
          <p:nvPr/>
        </p:nvSpPr>
        <p:spPr>
          <a:xfrm>
            <a:off x="4308347" y="51873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8" name="object 318"/>
          <p:cNvSpPr/>
          <p:nvPr/>
        </p:nvSpPr>
        <p:spPr>
          <a:xfrm>
            <a:off x="4308347" y="52040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9" name="object 319"/>
          <p:cNvSpPr/>
          <p:nvPr/>
        </p:nvSpPr>
        <p:spPr>
          <a:xfrm>
            <a:off x="4308347" y="52216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0" name="object 320"/>
          <p:cNvSpPr/>
          <p:nvPr/>
        </p:nvSpPr>
        <p:spPr>
          <a:xfrm>
            <a:off x="4308347" y="52383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1" name="object 321"/>
          <p:cNvSpPr/>
          <p:nvPr/>
        </p:nvSpPr>
        <p:spPr>
          <a:xfrm>
            <a:off x="4308347" y="52558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2" name="object 322"/>
          <p:cNvSpPr/>
          <p:nvPr/>
        </p:nvSpPr>
        <p:spPr>
          <a:xfrm>
            <a:off x="4308347" y="52726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3" name="object 323"/>
          <p:cNvSpPr/>
          <p:nvPr/>
        </p:nvSpPr>
        <p:spPr>
          <a:xfrm>
            <a:off x="4308347" y="52901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4" name="object 324"/>
          <p:cNvSpPr/>
          <p:nvPr/>
        </p:nvSpPr>
        <p:spPr>
          <a:xfrm>
            <a:off x="4308347" y="53069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5" name="object 325"/>
          <p:cNvSpPr/>
          <p:nvPr/>
        </p:nvSpPr>
        <p:spPr>
          <a:xfrm>
            <a:off x="4308347" y="53244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6" name="object 326"/>
          <p:cNvSpPr/>
          <p:nvPr/>
        </p:nvSpPr>
        <p:spPr>
          <a:xfrm>
            <a:off x="4308347" y="53412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7" name="object 327"/>
          <p:cNvSpPr/>
          <p:nvPr/>
        </p:nvSpPr>
        <p:spPr>
          <a:xfrm>
            <a:off x="4308347" y="53587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8" name="object 328"/>
          <p:cNvSpPr/>
          <p:nvPr/>
        </p:nvSpPr>
        <p:spPr>
          <a:xfrm>
            <a:off x="4308347" y="537590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29" name="object 329"/>
          <p:cNvSpPr/>
          <p:nvPr/>
        </p:nvSpPr>
        <p:spPr>
          <a:xfrm>
            <a:off x="4308347" y="53930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0" name="object 330"/>
          <p:cNvSpPr/>
          <p:nvPr/>
        </p:nvSpPr>
        <p:spPr>
          <a:xfrm>
            <a:off x="4308347" y="541020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1" name="object 331"/>
          <p:cNvSpPr/>
          <p:nvPr/>
        </p:nvSpPr>
        <p:spPr>
          <a:xfrm>
            <a:off x="4308347" y="54273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2" name="object 332"/>
          <p:cNvSpPr/>
          <p:nvPr/>
        </p:nvSpPr>
        <p:spPr>
          <a:xfrm>
            <a:off x="4308347" y="544449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3" name="object 333"/>
          <p:cNvSpPr/>
          <p:nvPr/>
        </p:nvSpPr>
        <p:spPr>
          <a:xfrm>
            <a:off x="4308347" y="54616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4" name="object 334"/>
          <p:cNvSpPr/>
          <p:nvPr/>
        </p:nvSpPr>
        <p:spPr>
          <a:xfrm>
            <a:off x="4308347" y="547877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5" name="object 335"/>
          <p:cNvSpPr/>
          <p:nvPr/>
        </p:nvSpPr>
        <p:spPr>
          <a:xfrm>
            <a:off x="4308347" y="54959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6" name="object 336"/>
          <p:cNvSpPr/>
          <p:nvPr/>
        </p:nvSpPr>
        <p:spPr>
          <a:xfrm>
            <a:off x="4308347" y="551307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7" name="object 337"/>
          <p:cNvSpPr/>
          <p:nvPr/>
        </p:nvSpPr>
        <p:spPr>
          <a:xfrm>
            <a:off x="4308347" y="55302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8" name="object 338"/>
          <p:cNvSpPr/>
          <p:nvPr/>
        </p:nvSpPr>
        <p:spPr>
          <a:xfrm>
            <a:off x="4308347" y="554735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39" name="object 339"/>
          <p:cNvSpPr/>
          <p:nvPr/>
        </p:nvSpPr>
        <p:spPr>
          <a:xfrm>
            <a:off x="4308347" y="55645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0" name="object 340"/>
          <p:cNvSpPr/>
          <p:nvPr/>
        </p:nvSpPr>
        <p:spPr>
          <a:xfrm>
            <a:off x="4308347" y="558165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1" name="object 341"/>
          <p:cNvSpPr/>
          <p:nvPr/>
        </p:nvSpPr>
        <p:spPr>
          <a:xfrm>
            <a:off x="4308347" y="55987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2" name="object 342"/>
          <p:cNvSpPr/>
          <p:nvPr/>
        </p:nvSpPr>
        <p:spPr>
          <a:xfrm>
            <a:off x="4308347" y="561594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3" name="object 343"/>
          <p:cNvSpPr/>
          <p:nvPr/>
        </p:nvSpPr>
        <p:spPr>
          <a:xfrm>
            <a:off x="4308347" y="56330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4" name="object 344"/>
          <p:cNvSpPr/>
          <p:nvPr/>
        </p:nvSpPr>
        <p:spPr>
          <a:xfrm>
            <a:off x="4308347" y="565022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5" name="object 345"/>
          <p:cNvSpPr/>
          <p:nvPr/>
        </p:nvSpPr>
        <p:spPr>
          <a:xfrm>
            <a:off x="4308347" y="56673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6" name="object 346"/>
          <p:cNvSpPr/>
          <p:nvPr/>
        </p:nvSpPr>
        <p:spPr>
          <a:xfrm>
            <a:off x="4308347" y="568452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7" name="object 347"/>
          <p:cNvSpPr/>
          <p:nvPr/>
        </p:nvSpPr>
        <p:spPr>
          <a:xfrm>
            <a:off x="4308347" y="57016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8" name="object 348"/>
          <p:cNvSpPr/>
          <p:nvPr/>
        </p:nvSpPr>
        <p:spPr>
          <a:xfrm>
            <a:off x="4308347" y="571880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9" name="object 349"/>
          <p:cNvSpPr/>
          <p:nvPr/>
        </p:nvSpPr>
        <p:spPr>
          <a:xfrm>
            <a:off x="4308347" y="57359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0" name="object 350"/>
          <p:cNvSpPr/>
          <p:nvPr/>
        </p:nvSpPr>
        <p:spPr>
          <a:xfrm>
            <a:off x="4308347" y="575310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1" name="object 351"/>
          <p:cNvSpPr/>
          <p:nvPr/>
        </p:nvSpPr>
        <p:spPr>
          <a:xfrm>
            <a:off x="4308347" y="57702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2" name="object 352"/>
          <p:cNvSpPr/>
          <p:nvPr/>
        </p:nvSpPr>
        <p:spPr>
          <a:xfrm>
            <a:off x="4308347" y="578739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3" name="object 353"/>
          <p:cNvSpPr/>
          <p:nvPr/>
        </p:nvSpPr>
        <p:spPr>
          <a:xfrm>
            <a:off x="4308347" y="58045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4" name="object 354"/>
          <p:cNvSpPr/>
          <p:nvPr/>
        </p:nvSpPr>
        <p:spPr>
          <a:xfrm>
            <a:off x="4308347" y="582167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5" name="object 355"/>
          <p:cNvSpPr/>
          <p:nvPr/>
        </p:nvSpPr>
        <p:spPr>
          <a:xfrm>
            <a:off x="4308347" y="58388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6" name="object 356"/>
          <p:cNvSpPr/>
          <p:nvPr/>
        </p:nvSpPr>
        <p:spPr>
          <a:xfrm>
            <a:off x="4308347" y="58563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7" name="object 357"/>
          <p:cNvSpPr/>
          <p:nvPr/>
        </p:nvSpPr>
        <p:spPr>
          <a:xfrm>
            <a:off x="4308347" y="58731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8" name="object 358"/>
          <p:cNvSpPr/>
          <p:nvPr/>
        </p:nvSpPr>
        <p:spPr>
          <a:xfrm>
            <a:off x="4308347" y="58906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9" name="object 359"/>
          <p:cNvSpPr/>
          <p:nvPr/>
        </p:nvSpPr>
        <p:spPr>
          <a:xfrm>
            <a:off x="4308347" y="59074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0" name="object 360"/>
          <p:cNvSpPr/>
          <p:nvPr/>
        </p:nvSpPr>
        <p:spPr>
          <a:xfrm>
            <a:off x="4308347" y="59249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1" name="object 361"/>
          <p:cNvSpPr/>
          <p:nvPr/>
        </p:nvSpPr>
        <p:spPr>
          <a:xfrm>
            <a:off x="4308347" y="59416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2" name="object 362"/>
          <p:cNvSpPr/>
          <p:nvPr/>
        </p:nvSpPr>
        <p:spPr>
          <a:xfrm>
            <a:off x="4308347" y="595922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3" name="object 363"/>
          <p:cNvSpPr/>
          <p:nvPr/>
        </p:nvSpPr>
        <p:spPr>
          <a:xfrm>
            <a:off x="4308347" y="59759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4" name="object 364"/>
          <p:cNvSpPr/>
          <p:nvPr/>
        </p:nvSpPr>
        <p:spPr>
          <a:xfrm>
            <a:off x="4308347" y="599351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5" name="object 365"/>
          <p:cNvSpPr/>
          <p:nvPr/>
        </p:nvSpPr>
        <p:spPr>
          <a:xfrm>
            <a:off x="4308347" y="60102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6" name="object 366"/>
          <p:cNvSpPr/>
          <p:nvPr/>
        </p:nvSpPr>
        <p:spPr>
          <a:xfrm>
            <a:off x="4308347" y="602780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7" name="object 367"/>
          <p:cNvSpPr/>
          <p:nvPr/>
        </p:nvSpPr>
        <p:spPr>
          <a:xfrm>
            <a:off x="4308347" y="60445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8" name="object 368"/>
          <p:cNvSpPr/>
          <p:nvPr/>
        </p:nvSpPr>
        <p:spPr>
          <a:xfrm>
            <a:off x="4308347" y="606209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9" name="object 369"/>
          <p:cNvSpPr/>
          <p:nvPr/>
        </p:nvSpPr>
        <p:spPr>
          <a:xfrm>
            <a:off x="4308347" y="60788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0" name="object 370"/>
          <p:cNvSpPr/>
          <p:nvPr/>
        </p:nvSpPr>
        <p:spPr>
          <a:xfrm>
            <a:off x="4308347" y="609638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1" name="object 371"/>
          <p:cNvSpPr/>
          <p:nvPr/>
        </p:nvSpPr>
        <p:spPr>
          <a:xfrm>
            <a:off x="4308347" y="61131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2" name="object 372"/>
          <p:cNvSpPr/>
          <p:nvPr/>
        </p:nvSpPr>
        <p:spPr>
          <a:xfrm>
            <a:off x="4308347" y="613067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3" name="object 373"/>
          <p:cNvSpPr/>
          <p:nvPr/>
        </p:nvSpPr>
        <p:spPr>
          <a:xfrm>
            <a:off x="4308347" y="61474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4" name="object 374"/>
          <p:cNvSpPr/>
          <p:nvPr/>
        </p:nvSpPr>
        <p:spPr>
          <a:xfrm>
            <a:off x="4308347" y="61649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5" name="object 375"/>
          <p:cNvSpPr/>
          <p:nvPr/>
        </p:nvSpPr>
        <p:spPr>
          <a:xfrm>
            <a:off x="4308347" y="61817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6" name="object 376"/>
          <p:cNvSpPr/>
          <p:nvPr/>
        </p:nvSpPr>
        <p:spPr>
          <a:xfrm>
            <a:off x="4308347" y="61992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7" name="object 377"/>
          <p:cNvSpPr/>
          <p:nvPr/>
        </p:nvSpPr>
        <p:spPr>
          <a:xfrm>
            <a:off x="4308347" y="62160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8" name="object 378"/>
          <p:cNvSpPr/>
          <p:nvPr/>
        </p:nvSpPr>
        <p:spPr>
          <a:xfrm>
            <a:off x="4308347" y="62335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9" name="object 379"/>
          <p:cNvSpPr/>
          <p:nvPr/>
        </p:nvSpPr>
        <p:spPr>
          <a:xfrm>
            <a:off x="4308347" y="62503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0" name="object 380"/>
          <p:cNvSpPr/>
          <p:nvPr/>
        </p:nvSpPr>
        <p:spPr>
          <a:xfrm>
            <a:off x="4308347" y="62678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1" name="object 381"/>
          <p:cNvSpPr/>
          <p:nvPr/>
        </p:nvSpPr>
        <p:spPr>
          <a:xfrm>
            <a:off x="4308347" y="6281165"/>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382" name="object 382"/>
          <p:cNvSpPr/>
          <p:nvPr/>
        </p:nvSpPr>
        <p:spPr>
          <a:xfrm>
            <a:off x="4674108" y="46897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3" name="object 383"/>
          <p:cNvSpPr/>
          <p:nvPr/>
        </p:nvSpPr>
        <p:spPr>
          <a:xfrm>
            <a:off x="4674108" y="470687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4" name="object 384"/>
          <p:cNvSpPr/>
          <p:nvPr/>
        </p:nvSpPr>
        <p:spPr>
          <a:xfrm>
            <a:off x="4674108" y="47240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5" name="object 385"/>
          <p:cNvSpPr/>
          <p:nvPr/>
        </p:nvSpPr>
        <p:spPr>
          <a:xfrm>
            <a:off x="4674108" y="474116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6" name="object 386"/>
          <p:cNvSpPr/>
          <p:nvPr/>
        </p:nvSpPr>
        <p:spPr>
          <a:xfrm>
            <a:off x="4674108" y="47583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7" name="object 387"/>
          <p:cNvSpPr/>
          <p:nvPr/>
        </p:nvSpPr>
        <p:spPr>
          <a:xfrm>
            <a:off x="4674108" y="477545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8" name="object 388"/>
          <p:cNvSpPr/>
          <p:nvPr/>
        </p:nvSpPr>
        <p:spPr>
          <a:xfrm>
            <a:off x="4674108" y="47925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9" name="object 389"/>
          <p:cNvSpPr/>
          <p:nvPr/>
        </p:nvSpPr>
        <p:spPr>
          <a:xfrm>
            <a:off x="4674108" y="48097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0" name="object 390"/>
          <p:cNvSpPr/>
          <p:nvPr/>
        </p:nvSpPr>
        <p:spPr>
          <a:xfrm>
            <a:off x="4674108" y="48268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1" name="object 391"/>
          <p:cNvSpPr/>
          <p:nvPr/>
        </p:nvSpPr>
        <p:spPr>
          <a:xfrm>
            <a:off x="4674108" y="48440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2" name="object 392"/>
          <p:cNvSpPr/>
          <p:nvPr/>
        </p:nvSpPr>
        <p:spPr>
          <a:xfrm>
            <a:off x="4674108" y="48611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3" name="object 393"/>
          <p:cNvSpPr/>
          <p:nvPr/>
        </p:nvSpPr>
        <p:spPr>
          <a:xfrm>
            <a:off x="4674108" y="487832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4" name="object 394"/>
          <p:cNvSpPr/>
          <p:nvPr/>
        </p:nvSpPr>
        <p:spPr>
          <a:xfrm>
            <a:off x="4674108" y="48954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5" name="object 395"/>
          <p:cNvSpPr/>
          <p:nvPr/>
        </p:nvSpPr>
        <p:spPr>
          <a:xfrm>
            <a:off x="4674108" y="49129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6" name="object 396"/>
          <p:cNvSpPr/>
          <p:nvPr/>
        </p:nvSpPr>
        <p:spPr>
          <a:xfrm>
            <a:off x="4674108" y="49297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7" name="object 397"/>
          <p:cNvSpPr/>
          <p:nvPr/>
        </p:nvSpPr>
        <p:spPr>
          <a:xfrm>
            <a:off x="4674108" y="49472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8" name="object 398"/>
          <p:cNvSpPr/>
          <p:nvPr/>
        </p:nvSpPr>
        <p:spPr>
          <a:xfrm>
            <a:off x="4674108" y="49640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9" name="object 399"/>
          <p:cNvSpPr/>
          <p:nvPr/>
        </p:nvSpPr>
        <p:spPr>
          <a:xfrm>
            <a:off x="4674108" y="49815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0" name="object 400"/>
          <p:cNvSpPr/>
          <p:nvPr/>
        </p:nvSpPr>
        <p:spPr>
          <a:xfrm>
            <a:off x="4674108" y="49983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1" name="object 401"/>
          <p:cNvSpPr/>
          <p:nvPr/>
        </p:nvSpPr>
        <p:spPr>
          <a:xfrm>
            <a:off x="4674108" y="50158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2" name="object 402"/>
          <p:cNvSpPr/>
          <p:nvPr/>
        </p:nvSpPr>
        <p:spPr>
          <a:xfrm>
            <a:off x="4674108" y="50326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3" name="object 403"/>
          <p:cNvSpPr/>
          <p:nvPr/>
        </p:nvSpPr>
        <p:spPr>
          <a:xfrm>
            <a:off x="4674108" y="50501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4" name="object 404"/>
          <p:cNvSpPr/>
          <p:nvPr/>
        </p:nvSpPr>
        <p:spPr>
          <a:xfrm>
            <a:off x="4674108" y="50669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5" name="object 405"/>
          <p:cNvSpPr/>
          <p:nvPr/>
        </p:nvSpPr>
        <p:spPr>
          <a:xfrm>
            <a:off x="4674108" y="50844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6" name="object 406"/>
          <p:cNvSpPr/>
          <p:nvPr/>
        </p:nvSpPr>
        <p:spPr>
          <a:xfrm>
            <a:off x="4674108" y="51012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7" name="object 407"/>
          <p:cNvSpPr/>
          <p:nvPr/>
        </p:nvSpPr>
        <p:spPr>
          <a:xfrm>
            <a:off x="4674108" y="51187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8" name="object 408"/>
          <p:cNvSpPr/>
          <p:nvPr/>
        </p:nvSpPr>
        <p:spPr>
          <a:xfrm>
            <a:off x="4674108" y="51354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9" name="object 409"/>
          <p:cNvSpPr/>
          <p:nvPr/>
        </p:nvSpPr>
        <p:spPr>
          <a:xfrm>
            <a:off x="4674108" y="51530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0" name="object 410"/>
          <p:cNvSpPr/>
          <p:nvPr/>
        </p:nvSpPr>
        <p:spPr>
          <a:xfrm>
            <a:off x="4674108" y="51697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1" name="object 411"/>
          <p:cNvSpPr/>
          <p:nvPr/>
        </p:nvSpPr>
        <p:spPr>
          <a:xfrm>
            <a:off x="4674108" y="51873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2" name="object 412"/>
          <p:cNvSpPr/>
          <p:nvPr/>
        </p:nvSpPr>
        <p:spPr>
          <a:xfrm>
            <a:off x="4674108" y="52040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3" name="object 413"/>
          <p:cNvSpPr/>
          <p:nvPr/>
        </p:nvSpPr>
        <p:spPr>
          <a:xfrm>
            <a:off x="4674108" y="52216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4" name="object 414"/>
          <p:cNvSpPr/>
          <p:nvPr/>
        </p:nvSpPr>
        <p:spPr>
          <a:xfrm>
            <a:off x="4674108" y="52383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5" name="object 415"/>
          <p:cNvSpPr/>
          <p:nvPr/>
        </p:nvSpPr>
        <p:spPr>
          <a:xfrm>
            <a:off x="4674108" y="52558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6" name="object 416"/>
          <p:cNvSpPr/>
          <p:nvPr/>
        </p:nvSpPr>
        <p:spPr>
          <a:xfrm>
            <a:off x="4674108" y="5272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7" name="object 417"/>
          <p:cNvSpPr/>
          <p:nvPr/>
        </p:nvSpPr>
        <p:spPr>
          <a:xfrm>
            <a:off x="4674108" y="52901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8" name="object 418"/>
          <p:cNvSpPr/>
          <p:nvPr/>
        </p:nvSpPr>
        <p:spPr>
          <a:xfrm>
            <a:off x="4674108" y="53069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9" name="object 419"/>
          <p:cNvSpPr/>
          <p:nvPr/>
        </p:nvSpPr>
        <p:spPr>
          <a:xfrm>
            <a:off x="4674108" y="53244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0" name="object 420"/>
          <p:cNvSpPr/>
          <p:nvPr/>
        </p:nvSpPr>
        <p:spPr>
          <a:xfrm>
            <a:off x="4674108" y="53412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1" name="object 421"/>
          <p:cNvSpPr/>
          <p:nvPr/>
        </p:nvSpPr>
        <p:spPr>
          <a:xfrm>
            <a:off x="4674108" y="53587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2" name="object 422"/>
          <p:cNvSpPr/>
          <p:nvPr/>
        </p:nvSpPr>
        <p:spPr>
          <a:xfrm>
            <a:off x="4674108" y="537590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3" name="object 423"/>
          <p:cNvSpPr/>
          <p:nvPr/>
        </p:nvSpPr>
        <p:spPr>
          <a:xfrm>
            <a:off x="4674108" y="53930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4" name="object 424"/>
          <p:cNvSpPr/>
          <p:nvPr/>
        </p:nvSpPr>
        <p:spPr>
          <a:xfrm>
            <a:off x="4674108" y="541020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5" name="object 425"/>
          <p:cNvSpPr/>
          <p:nvPr/>
        </p:nvSpPr>
        <p:spPr>
          <a:xfrm>
            <a:off x="4674108" y="5427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6" name="object 426"/>
          <p:cNvSpPr/>
          <p:nvPr/>
        </p:nvSpPr>
        <p:spPr>
          <a:xfrm>
            <a:off x="4674108" y="544449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7" name="object 427"/>
          <p:cNvSpPr/>
          <p:nvPr/>
        </p:nvSpPr>
        <p:spPr>
          <a:xfrm>
            <a:off x="4674108" y="54616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8" name="object 428"/>
          <p:cNvSpPr/>
          <p:nvPr/>
        </p:nvSpPr>
        <p:spPr>
          <a:xfrm>
            <a:off x="4674108" y="547877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29" name="object 429"/>
          <p:cNvSpPr/>
          <p:nvPr/>
        </p:nvSpPr>
        <p:spPr>
          <a:xfrm>
            <a:off x="4674108" y="54959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0" name="object 430"/>
          <p:cNvSpPr/>
          <p:nvPr/>
        </p:nvSpPr>
        <p:spPr>
          <a:xfrm>
            <a:off x="4674108" y="551307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1" name="object 431"/>
          <p:cNvSpPr/>
          <p:nvPr/>
        </p:nvSpPr>
        <p:spPr>
          <a:xfrm>
            <a:off x="4674108" y="55302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2" name="object 432"/>
          <p:cNvSpPr/>
          <p:nvPr/>
        </p:nvSpPr>
        <p:spPr>
          <a:xfrm>
            <a:off x="4674108" y="554735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3" name="object 433"/>
          <p:cNvSpPr/>
          <p:nvPr/>
        </p:nvSpPr>
        <p:spPr>
          <a:xfrm>
            <a:off x="4674108" y="55645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4" name="object 434"/>
          <p:cNvSpPr/>
          <p:nvPr/>
        </p:nvSpPr>
        <p:spPr>
          <a:xfrm>
            <a:off x="4674108" y="558165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5" name="object 435"/>
          <p:cNvSpPr/>
          <p:nvPr/>
        </p:nvSpPr>
        <p:spPr>
          <a:xfrm>
            <a:off x="4674108" y="55987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6" name="object 436"/>
          <p:cNvSpPr/>
          <p:nvPr/>
        </p:nvSpPr>
        <p:spPr>
          <a:xfrm>
            <a:off x="4674108" y="56159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7" name="object 437"/>
          <p:cNvSpPr/>
          <p:nvPr/>
        </p:nvSpPr>
        <p:spPr>
          <a:xfrm>
            <a:off x="4674108" y="56330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8" name="object 438"/>
          <p:cNvSpPr/>
          <p:nvPr/>
        </p:nvSpPr>
        <p:spPr>
          <a:xfrm>
            <a:off x="4674108" y="565022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9" name="object 439"/>
          <p:cNvSpPr/>
          <p:nvPr/>
        </p:nvSpPr>
        <p:spPr>
          <a:xfrm>
            <a:off x="4674108" y="56673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0" name="object 440"/>
          <p:cNvSpPr/>
          <p:nvPr/>
        </p:nvSpPr>
        <p:spPr>
          <a:xfrm>
            <a:off x="4674108" y="56845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1" name="object 441"/>
          <p:cNvSpPr/>
          <p:nvPr/>
        </p:nvSpPr>
        <p:spPr>
          <a:xfrm>
            <a:off x="4674108" y="57016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2" name="object 442"/>
          <p:cNvSpPr/>
          <p:nvPr/>
        </p:nvSpPr>
        <p:spPr>
          <a:xfrm>
            <a:off x="4674108" y="571880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3" name="object 443"/>
          <p:cNvSpPr/>
          <p:nvPr/>
        </p:nvSpPr>
        <p:spPr>
          <a:xfrm>
            <a:off x="4674108" y="57359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4" name="object 444"/>
          <p:cNvSpPr/>
          <p:nvPr/>
        </p:nvSpPr>
        <p:spPr>
          <a:xfrm>
            <a:off x="4674108" y="575310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5" name="object 445"/>
          <p:cNvSpPr/>
          <p:nvPr/>
        </p:nvSpPr>
        <p:spPr>
          <a:xfrm>
            <a:off x="4674108" y="57702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6" name="object 446"/>
          <p:cNvSpPr/>
          <p:nvPr/>
        </p:nvSpPr>
        <p:spPr>
          <a:xfrm>
            <a:off x="4674108" y="578739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7" name="object 447"/>
          <p:cNvSpPr/>
          <p:nvPr/>
        </p:nvSpPr>
        <p:spPr>
          <a:xfrm>
            <a:off x="4674108" y="58045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8" name="object 448"/>
          <p:cNvSpPr/>
          <p:nvPr/>
        </p:nvSpPr>
        <p:spPr>
          <a:xfrm>
            <a:off x="4674108" y="582167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9" name="object 449"/>
          <p:cNvSpPr/>
          <p:nvPr/>
        </p:nvSpPr>
        <p:spPr>
          <a:xfrm>
            <a:off x="4674108" y="58388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0" name="object 450"/>
          <p:cNvSpPr/>
          <p:nvPr/>
        </p:nvSpPr>
        <p:spPr>
          <a:xfrm>
            <a:off x="4674108" y="58563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1" name="object 451"/>
          <p:cNvSpPr/>
          <p:nvPr/>
        </p:nvSpPr>
        <p:spPr>
          <a:xfrm>
            <a:off x="4674108" y="58731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2" name="object 452"/>
          <p:cNvSpPr/>
          <p:nvPr/>
        </p:nvSpPr>
        <p:spPr>
          <a:xfrm>
            <a:off x="4674108" y="58906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3" name="object 453"/>
          <p:cNvSpPr/>
          <p:nvPr/>
        </p:nvSpPr>
        <p:spPr>
          <a:xfrm>
            <a:off x="4674108" y="59074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4" name="object 454"/>
          <p:cNvSpPr/>
          <p:nvPr/>
        </p:nvSpPr>
        <p:spPr>
          <a:xfrm>
            <a:off x="4674108" y="59249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5" name="object 455"/>
          <p:cNvSpPr/>
          <p:nvPr/>
        </p:nvSpPr>
        <p:spPr>
          <a:xfrm>
            <a:off x="4674108" y="59416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6" name="object 456"/>
          <p:cNvSpPr/>
          <p:nvPr/>
        </p:nvSpPr>
        <p:spPr>
          <a:xfrm>
            <a:off x="4674108" y="595922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7" name="object 457"/>
          <p:cNvSpPr/>
          <p:nvPr/>
        </p:nvSpPr>
        <p:spPr>
          <a:xfrm>
            <a:off x="4674108" y="59759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8" name="object 458"/>
          <p:cNvSpPr/>
          <p:nvPr/>
        </p:nvSpPr>
        <p:spPr>
          <a:xfrm>
            <a:off x="4674108" y="599351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9" name="object 459"/>
          <p:cNvSpPr/>
          <p:nvPr/>
        </p:nvSpPr>
        <p:spPr>
          <a:xfrm>
            <a:off x="4674108" y="60102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0" name="object 460"/>
          <p:cNvSpPr/>
          <p:nvPr/>
        </p:nvSpPr>
        <p:spPr>
          <a:xfrm>
            <a:off x="4674108" y="602780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1" name="object 461"/>
          <p:cNvSpPr/>
          <p:nvPr/>
        </p:nvSpPr>
        <p:spPr>
          <a:xfrm>
            <a:off x="4674108" y="60445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2" name="object 462"/>
          <p:cNvSpPr/>
          <p:nvPr/>
        </p:nvSpPr>
        <p:spPr>
          <a:xfrm>
            <a:off x="4674108" y="606209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3" name="object 463"/>
          <p:cNvSpPr/>
          <p:nvPr/>
        </p:nvSpPr>
        <p:spPr>
          <a:xfrm>
            <a:off x="4674108" y="60788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4" name="object 464"/>
          <p:cNvSpPr/>
          <p:nvPr/>
        </p:nvSpPr>
        <p:spPr>
          <a:xfrm>
            <a:off x="4674108" y="609638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5" name="object 465"/>
          <p:cNvSpPr/>
          <p:nvPr/>
        </p:nvSpPr>
        <p:spPr>
          <a:xfrm>
            <a:off x="4674108" y="61131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6" name="object 466"/>
          <p:cNvSpPr/>
          <p:nvPr/>
        </p:nvSpPr>
        <p:spPr>
          <a:xfrm>
            <a:off x="4674108" y="613067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7" name="object 467"/>
          <p:cNvSpPr/>
          <p:nvPr/>
        </p:nvSpPr>
        <p:spPr>
          <a:xfrm>
            <a:off x="4674108" y="61474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8" name="object 468"/>
          <p:cNvSpPr/>
          <p:nvPr/>
        </p:nvSpPr>
        <p:spPr>
          <a:xfrm>
            <a:off x="4674108" y="61649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9" name="object 469"/>
          <p:cNvSpPr/>
          <p:nvPr/>
        </p:nvSpPr>
        <p:spPr>
          <a:xfrm>
            <a:off x="4674108" y="61817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0" name="object 470"/>
          <p:cNvSpPr/>
          <p:nvPr/>
        </p:nvSpPr>
        <p:spPr>
          <a:xfrm>
            <a:off x="4674108" y="61992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1" name="object 471"/>
          <p:cNvSpPr/>
          <p:nvPr/>
        </p:nvSpPr>
        <p:spPr>
          <a:xfrm>
            <a:off x="4674108" y="62160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2" name="object 472"/>
          <p:cNvSpPr/>
          <p:nvPr/>
        </p:nvSpPr>
        <p:spPr>
          <a:xfrm>
            <a:off x="4674108" y="62335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3" name="object 473"/>
          <p:cNvSpPr/>
          <p:nvPr/>
        </p:nvSpPr>
        <p:spPr>
          <a:xfrm>
            <a:off x="4674108" y="6250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4" name="object 474"/>
          <p:cNvSpPr/>
          <p:nvPr/>
        </p:nvSpPr>
        <p:spPr>
          <a:xfrm>
            <a:off x="4674108" y="62678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5" name="object 475"/>
          <p:cNvSpPr/>
          <p:nvPr/>
        </p:nvSpPr>
        <p:spPr>
          <a:xfrm>
            <a:off x="4674108" y="6281165"/>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476" name="object 476"/>
          <p:cNvSpPr/>
          <p:nvPr/>
        </p:nvSpPr>
        <p:spPr>
          <a:xfrm>
            <a:off x="5039105" y="46897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7" name="object 477"/>
          <p:cNvSpPr/>
          <p:nvPr/>
        </p:nvSpPr>
        <p:spPr>
          <a:xfrm>
            <a:off x="5039105" y="470687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78" name="object 478"/>
          <p:cNvSpPr/>
          <p:nvPr/>
        </p:nvSpPr>
        <p:spPr>
          <a:xfrm>
            <a:off x="5039105" y="47240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9" name="object 479"/>
          <p:cNvSpPr/>
          <p:nvPr/>
        </p:nvSpPr>
        <p:spPr>
          <a:xfrm>
            <a:off x="5039105" y="474116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0" name="object 480"/>
          <p:cNvSpPr/>
          <p:nvPr/>
        </p:nvSpPr>
        <p:spPr>
          <a:xfrm>
            <a:off x="5039105" y="47583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1" name="object 481"/>
          <p:cNvSpPr/>
          <p:nvPr/>
        </p:nvSpPr>
        <p:spPr>
          <a:xfrm>
            <a:off x="5039105" y="477545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2" name="object 482"/>
          <p:cNvSpPr/>
          <p:nvPr/>
        </p:nvSpPr>
        <p:spPr>
          <a:xfrm>
            <a:off x="5039105" y="47925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3" name="object 483"/>
          <p:cNvSpPr/>
          <p:nvPr/>
        </p:nvSpPr>
        <p:spPr>
          <a:xfrm>
            <a:off x="5039105" y="48097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84" name="object 484"/>
          <p:cNvSpPr/>
          <p:nvPr/>
        </p:nvSpPr>
        <p:spPr>
          <a:xfrm>
            <a:off x="5039105" y="48268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5" name="object 485"/>
          <p:cNvSpPr/>
          <p:nvPr/>
        </p:nvSpPr>
        <p:spPr>
          <a:xfrm>
            <a:off x="5039105" y="484403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6" name="object 486"/>
          <p:cNvSpPr/>
          <p:nvPr/>
        </p:nvSpPr>
        <p:spPr>
          <a:xfrm>
            <a:off x="5039105" y="48611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7" name="object 487"/>
          <p:cNvSpPr/>
          <p:nvPr/>
        </p:nvSpPr>
        <p:spPr>
          <a:xfrm>
            <a:off x="5039105" y="4878323"/>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8" name="object 488"/>
          <p:cNvSpPr/>
          <p:nvPr/>
        </p:nvSpPr>
        <p:spPr>
          <a:xfrm>
            <a:off x="5039105" y="48954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9" name="object 489"/>
          <p:cNvSpPr/>
          <p:nvPr/>
        </p:nvSpPr>
        <p:spPr>
          <a:xfrm>
            <a:off x="5039105" y="49129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0" name="object 490"/>
          <p:cNvSpPr/>
          <p:nvPr/>
        </p:nvSpPr>
        <p:spPr>
          <a:xfrm>
            <a:off x="5039105" y="49297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1" name="object 491"/>
          <p:cNvSpPr/>
          <p:nvPr/>
        </p:nvSpPr>
        <p:spPr>
          <a:xfrm>
            <a:off x="5039105" y="49472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2" name="object 492"/>
          <p:cNvSpPr/>
          <p:nvPr/>
        </p:nvSpPr>
        <p:spPr>
          <a:xfrm>
            <a:off x="5039105" y="49640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3" name="object 493"/>
          <p:cNvSpPr/>
          <p:nvPr/>
        </p:nvSpPr>
        <p:spPr>
          <a:xfrm>
            <a:off x="5039105" y="49815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4" name="object 494"/>
          <p:cNvSpPr/>
          <p:nvPr/>
        </p:nvSpPr>
        <p:spPr>
          <a:xfrm>
            <a:off x="5039105" y="49983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5" name="object 495"/>
          <p:cNvSpPr/>
          <p:nvPr/>
        </p:nvSpPr>
        <p:spPr>
          <a:xfrm>
            <a:off x="5039105" y="50158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6" name="object 496"/>
          <p:cNvSpPr/>
          <p:nvPr/>
        </p:nvSpPr>
        <p:spPr>
          <a:xfrm>
            <a:off x="5039105" y="503262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7" name="object 497"/>
          <p:cNvSpPr/>
          <p:nvPr/>
        </p:nvSpPr>
        <p:spPr>
          <a:xfrm>
            <a:off x="5039105" y="50501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8" name="object 498"/>
          <p:cNvSpPr/>
          <p:nvPr/>
        </p:nvSpPr>
        <p:spPr>
          <a:xfrm>
            <a:off x="5039105" y="50669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9" name="object 499"/>
          <p:cNvSpPr/>
          <p:nvPr/>
        </p:nvSpPr>
        <p:spPr>
          <a:xfrm>
            <a:off x="5039105" y="50844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0" name="object 500"/>
          <p:cNvSpPr/>
          <p:nvPr/>
        </p:nvSpPr>
        <p:spPr>
          <a:xfrm>
            <a:off x="5039105" y="51012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1" name="object 501"/>
          <p:cNvSpPr/>
          <p:nvPr/>
        </p:nvSpPr>
        <p:spPr>
          <a:xfrm>
            <a:off x="5039105" y="51187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2" name="object 502"/>
          <p:cNvSpPr/>
          <p:nvPr/>
        </p:nvSpPr>
        <p:spPr>
          <a:xfrm>
            <a:off x="5039105" y="513549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3" name="object 503"/>
          <p:cNvSpPr/>
          <p:nvPr/>
        </p:nvSpPr>
        <p:spPr>
          <a:xfrm>
            <a:off x="5039105" y="51530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4" name="object 504"/>
          <p:cNvSpPr/>
          <p:nvPr/>
        </p:nvSpPr>
        <p:spPr>
          <a:xfrm>
            <a:off x="5039105" y="51697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5" name="object 505"/>
          <p:cNvSpPr/>
          <p:nvPr/>
        </p:nvSpPr>
        <p:spPr>
          <a:xfrm>
            <a:off x="5039105" y="51873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6" name="object 506"/>
          <p:cNvSpPr/>
          <p:nvPr/>
        </p:nvSpPr>
        <p:spPr>
          <a:xfrm>
            <a:off x="5039105" y="52040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7" name="object 507"/>
          <p:cNvSpPr/>
          <p:nvPr/>
        </p:nvSpPr>
        <p:spPr>
          <a:xfrm>
            <a:off x="5039105" y="52216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8" name="object 508"/>
          <p:cNvSpPr/>
          <p:nvPr/>
        </p:nvSpPr>
        <p:spPr>
          <a:xfrm>
            <a:off x="5039105" y="52383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9" name="object 509"/>
          <p:cNvSpPr/>
          <p:nvPr/>
        </p:nvSpPr>
        <p:spPr>
          <a:xfrm>
            <a:off x="5039105" y="52558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0" name="object 510"/>
          <p:cNvSpPr/>
          <p:nvPr/>
        </p:nvSpPr>
        <p:spPr>
          <a:xfrm>
            <a:off x="5039105" y="52726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1" name="object 511"/>
          <p:cNvSpPr/>
          <p:nvPr/>
        </p:nvSpPr>
        <p:spPr>
          <a:xfrm>
            <a:off x="5039105" y="52901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2" name="object 512"/>
          <p:cNvSpPr/>
          <p:nvPr/>
        </p:nvSpPr>
        <p:spPr>
          <a:xfrm>
            <a:off x="5039105" y="53069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3" name="object 513"/>
          <p:cNvSpPr/>
          <p:nvPr/>
        </p:nvSpPr>
        <p:spPr>
          <a:xfrm>
            <a:off x="5039105" y="53244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4" name="object 514"/>
          <p:cNvSpPr/>
          <p:nvPr/>
        </p:nvSpPr>
        <p:spPr>
          <a:xfrm>
            <a:off x="5039105" y="53412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5" name="object 515"/>
          <p:cNvSpPr/>
          <p:nvPr/>
        </p:nvSpPr>
        <p:spPr>
          <a:xfrm>
            <a:off x="5039105" y="53587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6" name="object 516"/>
          <p:cNvSpPr/>
          <p:nvPr/>
        </p:nvSpPr>
        <p:spPr>
          <a:xfrm>
            <a:off x="5039105" y="537590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17" name="object 517"/>
          <p:cNvSpPr/>
          <p:nvPr/>
        </p:nvSpPr>
        <p:spPr>
          <a:xfrm>
            <a:off x="5039105" y="53930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8" name="object 518"/>
          <p:cNvSpPr/>
          <p:nvPr/>
        </p:nvSpPr>
        <p:spPr>
          <a:xfrm>
            <a:off x="5039105" y="541020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19" name="object 519"/>
          <p:cNvSpPr/>
          <p:nvPr/>
        </p:nvSpPr>
        <p:spPr>
          <a:xfrm>
            <a:off x="5039105" y="54273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0" name="object 520"/>
          <p:cNvSpPr/>
          <p:nvPr/>
        </p:nvSpPr>
        <p:spPr>
          <a:xfrm>
            <a:off x="5039105" y="544449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1" name="object 521"/>
          <p:cNvSpPr/>
          <p:nvPr/>
        </p:nvSpPr>
        <p:spPr>
          <a:xfrm>
            <a:off x="5039105" y="54616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2" name="object 522"/>
          <p:cNvSpPr/>
          <p:nvPr/>
        </p:nvSpPr>
        <p:spPr>
          <a:xfrm>
            <a:off x="5039105" y="547877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3" name="object 523"/>
          <p:cNvSpPr/>
          <p:nvPr/>
        </p:nvSpPr>
        <p:spPr>
          <a:xfrm>
            <a:off x="5039105" y="54959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4" name="object 524"/>
          <p:cNvSpPr/>
          <p:nvPr/>
        </p:nvSpPr>
        <p:spPr>
          <a:xfrm>
            <a:off x="5039105" y="551307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5" name="object 525"/>
          <p:cNvSpPr/>
          <p:nvPr/>
        </p:nvSpPr>
        <p:spPr>
          <a:xfrm>
            <a:off x="5039105" y="55302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6" name="object 526"/>
          <p:cNvSpPr/>
          <p:nvPr/>
        </p:nvSpPr>
        <p:spPr>
          <a:xfrm>
            <a:off x="5039105" y="554735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7" name="object 527"/>
          <p:cNvSpPr/>
          <p:nvPr/>
        </p:nvSpPr>
        <p:spPr>
          <a:xfrm>
            <a:off x="5039105" y="55645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8" name="object 528"/>
          <p:cNvSpPr/>
          <p:nvPr/>
        </p:nvSpPr>
        <p:spPr>
          <a:xfrm>
            <a:off x="5039105" y="558165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9" name="object 529"/>
          <p:cNvSpPr/>
          <p:nvPr/>
        </p:nvSpPr>
        <p:spPr>
          <a:xfrm>
            <a:off x="5039105" y="559879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0" name="object 530"/>
          <p:cNvSpPr/>
          <p:nvPr/>
        </p:nvSpPr>
        <p:spPr>
          <a:xfrm>
            <a:off x="5039105" y="561594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1" name="object 531"/>
          <p:cNvSpPr/>
          <p:nvPr/>
        </p:nvSpPr>
        <p:spPr>
          <a:xfrm>
            <a:off x="5039105" y="563308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2" name="object 532"/>
          <p:cNvSpPr/>
          <p:nvPr/>
        </p:nvSpPr>
        <p:spPr>
          <a:xfrm>
            <a:off x="5039105" y="565022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3" name="object 533"/>
          <p:cNvSpPr/>
          <p:nvPr/>
        </p:nvSpPr>
        <p:spPr>
          <a:xfrm>
            <a:off x="5039105" y="56673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4" name="object 534"/>
          <p:cNvSpPr/>
          <p:nvPr/>
        </p:nvSpPr>
        <p:spPr>
          <a:xfrm>
            <a:off x="5039105" y="568452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5" name="object 535"/>
          <p:cNvSpPr/>
          <p:nvPr/>
        </p:nvSpPr>
        <p:spPr>
          <a:xfrm>
            <a:off x="5039105" y="570166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6" name="object 536"/>
          <p:cNvSpPr/>
          <p:nvPr/>
        </p:nvSpPr>
        <p:spPr>
          <a:xfrm>
            <a:off x="5039105" y="5718809"/>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7" name="object 537"/>
          <p:cNvSpPr/>
          <p:nvPr/>
        </p:nvSpPr>
        <p:spPr>
          <a:xfrm>
            <a:off x="5039105" y="573595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8" name="object 538"/>
          <p:cNvSpPr/>
          <p:nvPr/>
        </p:nvSpPr>
        <p:spPr>
          <a:xfrm>
            <a:off x="5039105" y="5753100"/>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9" name="object 539"/>
          <p:cNvSpPr/>
          <p:nvPr/>
        </p:nvSpPr>
        <p:spPr>
          <a:xfrm>
            <a:off x="5039105" y="57702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0" name="object 540"/>
          <p:cNvSpPr/>
          <p:nvPr/>
        </p:nvSpPr>
        <p:spPr>
          <a:xfrm>
            <a:off x="5039105" y="61474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1" name="object 541"/>
          <p:cNvSpPr/>
          <p:nvPr/>
        </p:nvSpPr>
        <p:spPr>
          <a:xfrm>
            <a:off x="5039105" y="616496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2" name="object 542"/>
          <p:cNvSpPr/>
          <p:nvPr/>
        </p:nvSpPr>
        <p:spPr>
          <a:xfrm>
            <a:off x="5039105" y="61817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3" name="object 543"/>
          <p:cNvSpPr/>
          <p:nvPr/>
        </p:nvSpPr>
        <p:spPr>
          <a:xfrm>
            <a:off x="5039105" y="6199250"/>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4" name="object 544"/>
          <p:cNvSpPr/>
          <p:nvPr/>
        </p:nvSpPr>
        <p:spPr>
          <a:xfrm>
            <a:off x="5039105" y="62160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5" name="object 545"/>
          <p:cNvSpPr/>
          <p:nvPr/>
        </p:nvSpPr>
        <p:spPr>
          <a:xfrm>
            <a:off x="5039105" y="623354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6" name="object 546"/>
          <p:cNvSpPr/>
          <p:nvPr/>
        </p:nvSpPr>
        <p:spPr>
          <a:xfrm>
            <a:off x="5039105" y="62503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7" name="object 547"/>
          <p:cNvSpPr/>
          <p:nvPr/>
        </p:nvSpPr>
        <p:spPr>
          <a:xfrm>
            <a:off x="5039105" y="6267830"/>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8" name="object 548"/>
          <p:cNvSpPr/>
          <p:nvPr/>
        </p:nvSpPr>
        <p:spPr>
          <a:xfrm>
            <a:off x="5039105" y="6281165"/>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549" name="object 549"/>
          <p:cNvSpPr/>
          <p:nvPr/>
        </p:nvSpPr>
        <p:spPr>
          <a:xfrm>
            <a:off x="5403341" y="46897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0" name="object 550"/>
          <p:cNvSpPr/>
          <p:nvPr/>
        </p:nvSpPr>
        <p:spPr>
          <a:xfrm>
            <a:off x="5403341" y="470687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1" name="object 551"/>
          <p:cNvSpPr/>
          <p:nvPr/>
        </p:nvSpPr>
        <p:spPr>
          <a:xfrm>
            <a:off x="5403341" y="47240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2" name="object 552"/>
          <p:cNvSpPr/>
          <p:nvPr/>
        </p:nvSpPr>
        <p:spPr>
          <a:xfrm>
            <a:off x="5403341" y="474116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3" name="object 553"/>
          <p:cNvSpPr/>
          <p:nvPr/>
        </p:nvSpPr>
        <p:spPr>
          <a:xfrm>
            <a:off x="5403341" y="47583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4" name="object 554"/>
          <p:cNvSpPr/>
          <p:nvPr/>
        </p:nvSpPr>
        <p:spPr>
          <a:xfrm>
            <a:off x="5403341" y="477545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5" name="object 555"/>
          <p:cNvSpPr/>
          <p:nvPr/>
        </p:nvSpPr>
        <p:spPr>
          <a:xfrm>
            <a:off x="5403341" y="47925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6" name="object 556"/>
          <p:cNvSpPr/>
          <p:nvPr/>
        </p:nvSpPr>
        <p:spPr>
          <a:xfrm>
            <a:off x="5403341" y="48097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57" name="object 557"/>
          <p:cNvSpPr/>
          <p:nvPr/>
        </p:nvSpPr>
        <p:spPr>
          <a:xfrm>
            <a:off x="5403341" y="48268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8" name="object 558"/>
          <p:cNvSpPr/>
          <p:nvPr/>
        </p:nvSpPr>
        <p:spPr>
          <a:xfrm>
            <a:off x="5403341" y="48440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9" name="object 559"/>
          <p:cNvSpPr/>
          <p:nvPr/>
        </p:nvSpPr>
        <p:spPr>
          <a:xfrm>
            <a:off x="5403341" y="48611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0" name="object 560"/>
          <p:cNvSpPr/>
          <p:nvPr/>
        </p:nvSpPr>
        <p:spPr>
          <a:xfrm>
            <a:off x="5403341" y="4878323"/>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1" name="object 561"/>
          <p:cNvSpPr/>
          <p:nvPr/>
        </p:nvSpPr>
        <p:spPr>
          <a:xfrm>
            <a:off x="5403341" y="48954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2" name="object 562"/>
          <p:cNvSpPr/>
          <p:nvPr/>
        </p:nvSpPr>
        <p:spPr>
          <a:xfrm>
            <a:off x="5403341" y="49129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3" name="object 563"/>
          <p:cNvSpPr/>
          <p:nvPr/>
        </p:nvSpPr>
        <p:spPr>
          <a:xfrm>
            <a:off x="5403341" y="49297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4" name="object 564"/>
          <p:cNvSpPr/>
          <p:nvPr/>
        </p:nvSpPr>
        <p:spPr>
          <a:xfrm>
            <a:off x="5403341" y="49472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5" name="object 565"/>
          <p:cNvSpPr/>
          <p:nvPr/>
        </p:nvSpPr>
        <p:spPr>
          <a:xfrm>
            <a:off x="5403341" y="49640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6" name="object 566"/>
          <p:cNvSpPr/>
          <p:nvPr/>
        </p:nvSpPr>
        <p:spPr>
          <a:xfrm>
            <a:off x="5403341" y="49815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7" name="object 567"/>
          <p:cNvSpPr/>
          <p:nvPr/>
        </p:nvSpPr>
        <p:spPr>
          <a:xfrm>
            <a:off x="5403341" y="49983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8" name="object 568"/>
          <p:cNvSpPr/>
          <p:nvPr/>
        </p:nvSpPr>
        <p:spPr>
          <a:xfrm>
            <a:off x="5403341" y="50158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9" name="object 569"/>
          <p:cNvSpPr/>
          <p:nvPr/>
        </p:nvSpPr>
        <p:spPr>
          <a:xfrm>
            <a:off x="5403341" y="503262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0" name="object 570"/>
          <p:cNvSpPr/>
          <p:nvPr/>
        </p:nvSpPr>
        <p:spPr>
          <a:xfrm>
            <a:off x="5403341" y="50501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1" name="object 571"/>
          <p:cNvSpPr/>
          <p:nvPr/>
        </p:nvSpPr>
        <p:spPr>
          <a:xfrm>
            <a:off x="5403341" y="50669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2" name="object 572"/>
          <p:cNvSpPr/>
          <p:nvPr/>
        </p:nvSpPr>
        <p:spPr>
          <a:xfrm>
            <a:off x="5403341" y="50844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3" name="object 573"/>
          <p:cNvSpPr/>
          <p:nvPr/>
        </p:nvSpPr>
        <p:spPr>
          <a:xfrm>
            <a:off x="5403341" y="51012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4" name="object 574"/>
          <p:cNvSpPr/>
          <p:nvPr/>
        </p:nvSpPr>
        <p:spPr>
          <a:xfrm>
            <a:off x="5403341" y="51187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5" name="object 575"/>
          <p:cNvSpPr/>
          <p:nvPr/>
        </p:nvSpPr>
        <p:spPr>
          <a:xfrm>
            <a:off x="5403341" y="513549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6" name="object 576"/>
          <p:cNvSpPr/>
          <p:nvPr/>
        </p:nvSpPr>
        <p:spPr>
          <a:xfrm>
            <a:off x="5403341" y="51530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7" name="object 577"/>
          <p:cNvSpPr/>
          <p:nvPr/>
        </p:nvSpPr>
        <p:spPr>
          <a:xfrm>
            <a:off x="5403341" y="51697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8" name="object 578"/>
          <p:cNvSpPr/>
          <p:nvPr/>
        </p:nvSpPr>
        <p:spPr>
          <a:xfrm>
            <a:off x="5403341" y="51873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9" name="object 579"/>
          <p:cNvSpPr/>
          <p:nvPr/>
        </p:nvSpPr>
        <p:spPr>
          <a:xfrm>
            <a:off x="5403341" y="52040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0" name="object 580"/>
          <p:cNvSpPr/>
          <p:nvPr/>
        </p:nvSpPr>
        <p:spPr>
          <a:xfrm>
            <a:off x="5403341" y="52216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1" name="object 581"/>
          <p:cNvSpPr/>
          <p:nvPr/>
        </p:nvSpPr>
        <p:spPr>
          <a:xfrm>
            <a:off x="5403341" y="52383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2" name="object 582"/>
          <p:cNvSpPr/>
          <p:nvPr/>
        </p:nvSpPr>
        <p:spPr>
          <a:xfrm>
            <a:off x="5403341" y="52558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3" name="object 583"/>
          <p:cNvSpPr/>
          <p:nvPr/>
        </p:nvSpPr>
        <p:spPr>
          <a:xfrm>
            <a:off x="5403341" y="5272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4" name="object 584"/>
          <p:cNvSpPr/>
          <p:nvPr/>
        </p:nvSpPr>
        <p:spPr>
          <a:xfrm>
            <a:off x="5403341" y="52901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5" name="object 585"/>
          <p:cNvSpPr/>
          <p:nvPr/>
        </p:nvSpPr>
        <p:spPr>
          <a:xfrm>
            <a:off x="5403341" y="53069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6" name="object 586"/>
          <p:cNvSpPr/>
          <p:nvPr/>
        </p:nvSpPr>
        <p:spPr>
          <a:xfrm>
            <a:off x="5403341" y="53244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7" name="object 587"/>
          <p:cNvSpPr/>
          <p:nvPr/>
        </p:nvSpPr>
        <p:spPr>
          <a:xfrm>
            <a:off x="5403341" y="53412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8" name="object 588"/>
          <p:cNvSpPr/>
          <p:nvPr/>
        </p:nvSpPr>
        <p:spPr>
          <a:xfrm>
            <a:off x="5403341" y="53587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9" name="object 589"/>
          <p:cNvSpPr/>
          <p:nvPr/>
        </p:nvSpPr>
        <p:spPr>
          <a:xfrm>
            <a:off x="5403341" y="537590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0" name="object 590"/>
          <p:cNvSpPr/>
          <p:nvPr/>
        </p:nvSpPr>
        <p:spPr>
          <a:xfrm>
            <a:off x="5403341" y="53930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1" name="object 591"/>
          <p:cNvSpPr/>
          <p:nvPr/>
        </p:nvSpPr>
        <p:spPr>
          <a:xfrm>
            <a:off x="5403341" y="541020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2" name="object 592"/>
          <p:cNvSpPr/>
          <p:nvPr/>
        </p:nvSpPr>
        <p:spPr>
          <a:xfrm>
            <a:off x="5403341" y="5427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3" name="object 593"/>
          <p:cNvSpPr/>
          <p:nvPr/>
        </p:nvSpPr>
        <p:spPr>
          <a:xfrm>
            <a:off x="5403341" y="544449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4" name="object 594"/>
          <p:cNvSpPr/>
          <p:nvPr/>
        </p:nvSpPr>
        <p:spPr>
          <a:xfrm>
            <a:off x="5403341" y="54616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5" name="object 595"/>
          <p:cNvSpPr/>
          <p:nvPr/>
        </p:nvSpPr>
        <p:spPr>
          <a:xfrm>
            <a:off x="5403341" y="547877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6" name="object 596"/>
          <p:cNvSpPr/>
          <p:nvPr/>
        </p:nvSpPr>
        <p:spPr>
          <a:xfrm>
            <a:off x="5403341" y="54959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7" name="object 597"/>
          <p:cNvSpPr/>
          <p:nvPr/>
        </p:nvSpPr>
        <p:spPr>
          <a:xfrm>
            <a:off x="5403341" y="551307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98" name="object 598"/>
          <p:cNvSpPr/>
          <p:nvPr/>
        </p:nvSpPr>
        <p:spPr>
          <a:xfrm>
            <a:off x="5403341" y="55302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9" name="object 599"/>
          <p:cNvSpPr/>
          <p:nvPr/>
        </p:nvSpPr>
        <p:spPr>
          <a:xfrm>
            <a:off x="5403341" y="554735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0" name="object 600"/>
          <p:cNvSpPr/>
          <p:nvPr/>
        </p:nvSpPr>
        <p:spPr>
          <a:xfrm>
            <a:off x="5403341" y="55645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1" name="object 601"/>
          <p:cNvSpPr/>
          <p:nvPr/>
        </p:nvSpPr>
        <p:spPr>
          <a:xfrm>
            <a:off x="5403341" y="558165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2" name="object 602"/>
          <p:cNvSpPr/>
          <p:nvPr/>
        </p:nvSpPr>
        <p:spPr>
          <a:xfrm>
            <a:off x="5403341" y="559879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3" name="object 603"/>
          <p:cNvSpPr/>
          <p:nvPr/>
        </p:nvSpPr>
        <p:spPr>
          <a:xfrm>
            <a:off x="5403341" y="561594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4" name="object 604"/>
          <p:cNvSpPr/>
          <p:nvPr/>
        </p:nvSpPr>
        <p:spPr>
          <a:xfrm>
            <a:off x="5403341" y="563308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5" name="object 605"/>
          <p:cNvSpPr/>
          <p:nvPr/>
        </p:nvSpPr>
        <p:spPr>
          <a:xfrm>
            <a:off x="5403341" y="565022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6" name="object 606"/>
          <p:cNvSpPr/>
          <p:nvPr/>
        </p:nvSpPr>
        <p:spPr>
          <a:xfrm>
            <a:off x="5403341" y="56673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7" name="object 607"/>
          <p:cNvSpPr/>
          <p:nvPr/>
        </p:nvSpPr>
        <p:spPr>
          <a:xfrm>
            <a:off x="5403341" y="568452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8" name="object 608"/>
          <p:cNvSpPr/>
          <p:nvPr/>
        </p:nvSpPr>
        <p:spPr>
          <a:xfrm>
            <a:off x="5403341" y="570166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9" name="object 609"/>
          <p:cNvSpPr/>
          <p:nvPr/>
        </p:nvSpPr>
        <p:spPr>
          <a:xfrm>
            <a:off x="5403341" y="5718809"/>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0" name="object 610"/>
          <p:cNvSpPr/>
          <p:nvPr/>
        </p:nvSpPr>
        <p:spPr>
          <a:xfrm>
            <a:off x="5403341" y="573595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1" name="object 611"/>
          <p:cNvSpPr/>
          <p:nvPr/>
        </p:nvSpPr>
        <p:spPr>
          <a:xfrm>
            <a:off x="5403341" y="5753100"/>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2" name="object 612"/>
          <p:cNvSpPr/>
          <p:nvPr/>
        </p:nvSpPr>
        <p:spPr>
          <a:xfrm>
            <a:off x="5403341" y="57702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3" name="object 613"/>
          <p:cNvSpPr/>
          <p:nvPr/>
        </p:nvSpPr>
        <p:spPr>
          <a:xfrm>
            <a:off x="5403341" y="61474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4" name="object 614"/>
          <p:cNvSpPr/>
          <p:nvPr/>
        </p:nvSpPr>
        <p:spPr>
          <a:xfrm>
            <a:off x="5403341" y="616496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5" name="object 615"/>
          <p:cNvSpPr/>
          <p:nvPr/>
        </p:nvSpPr>
        <p:spPr>
          <a:xfrm>
            <a:off x="5403341" y="61817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6" name="object 616"/>
          <p:cNvSpPr/>
          <p:nvPr/>
        </p:nvSpPr>
        <p:spPr>
          <a:xfrm>
            <a:off x="5403341" y="6199250"/>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7" name="object 617"/>
          <p:cNvSpPr/>
          <p:nvPr/>
        </p:nvSpPr>
        <p:spPr>
          <a:xfrm>
            <a:off x="5403341" y="62160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8" name="object 618"/>
          <p:cNvSpPr/>
          <p:nvPr/>
        </p:nvSpPr>
        <p:spPr>
          <a:xfrm>
            <a:off x="5403341" y="623354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9" name="object 619"/>
          <p:cNvSpPr/>
          <p:nvPr/>
        </p:nvSpPr>
        <p:spPr>
          <a:xfrm>
            <a:off x="5403341" y="62503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0" name="object 620"/>
          <p:cNvSpPr/>
          <p:nvPr/>
        </p:nvSpPr>
        <p:spPr>
          <a:xfrm>
            <a:off x="5403341" y="6267830"/>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1" name="object 621"/>
          <p:cNvSpPr/>
          <p:nvPr/>
        </p:nvSpPr>
        <p:spPr>
          <a:xfrm>
            <a:off x="5403341" y="6281165"/>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622" name="object 622"/>
          <p:cNvSpPr/>
          <p:nvPr/>
        </p:nvSpPr>
        <p:spPr>
          <a:xfrm>
            <a:off x="2852927" y="4685538"/>
            <a:ext cx="0" cy="1629410"/>
          </a:xfrm>
          <a:custGeom>
            <a:avLst/>
            <a:gdLst/>
            <a:ahLst/>
            <a:cxnLst/>
            <a:rect l="l" t="t" r="r" b="b"/>
            <a:pathLst>
              <a:path h="1629410">
                <a:moveTo>
                  <a:pt x="0" y="0"/>
                </a:moveTo>
                <a:lnTo>
                  <a:pt x="0" y="1629155"/>
                </a:lnTo>
              </a:path>
            </a:pathLst>
          </a:custGeom>
          <a:ln w="3175">
            <a:solidFill>
              <a:srgbClr val="3F3F3F"/>
            </a:solidFill>
          </a:ln>
        </p:spPr>
        <p:txBody>
          <a:bodyPr wrap="square" lIns="0" tIns="0" rIns="0" bIns="0" rtlCol="0"/>
          <a:lstStyle/>
          <a:p>
            <a:endParaRPr/>
          </a:p>
        </p:txBody>
      </p:sp>
      <p:sp>
        <p:nvSpPr>
          <p:cNvPr id="623" name="object 623"/>
          <p:cNvSpPr/>
          <p:nvPr/>
        </p:nvSpPr>
        <p:spPr>
          <a:xfrm>
            <a:off x="2819400" y="6281927"/>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4" name="object 624"/>
          <p:cNvSpPr/>
          <p:nvPr/>
        </p:nvSpPr>
        <p:spPr>
          <a:xfrm>
            <a:off x="2819400" y="6053328"/>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5" name="object 625"/>
          <p:cNvSpPr/>
          <p:nvPr/>
        </p:nvSpPr>
        <p:spPr>
          <a:xfrm>
            <a:off x="2819400" y="582625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6" name="object 626"/>
          <p:cNvSpPr/>
          <p:nvPr/>
        </p:nvSpPr>
        <p:spPr>
          <a:xfrm>
            <a:off x="2819400" y="559765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7" name="object 627"/>
          <p:cNvSpPr/>
          <p:nvPr/>
        </p:nvSpPr>
        <p:spPr>
          <a:xfrm>
            <a:off x="2819400" y="5368670"/>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8" name="object 628"/>
          <p:cNvSpPr/>
          <p:nvPr/>
        </p:nvSpPr>
        <p:spPr>
          <a:xfrm>
            <a:off x="2819400" y="514121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9" name="object 629"/>
          <p:cNvSpPr/>
          <p:nvPr/>
        </p:nvSpPr>
        <p:spPr>
          <a:xfrm>
            <a:off x="2819400" y="491261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0" name="object 630"/>
          <p:cNvSpPr/>
          <p:nvPr/>
        </p:nvSpPr>
        <p:spPr>
          <a:xfrm>
            <a:off x="2819400" y="4685538"/>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1" name="object 631"/>
          <p:cNvSpPr/>
          <p:nvPr/>
        </p:nvSpPr>
        <p:spPr>
          <a:xfrm>
            <a:off x="2852927" y="6281928"/>
            <a:ext cx="2830195" cy="0"/>
          </a:xfrm>
          <a:custGeom>
            <a:avLst/>
            <a:gdLst/>
            <a:ahLst/>
            <a:cxnLst/>
            <a:rect l="l" t="t" r="r" b="b"/>
            <a:pathLst>
              <a:path w="2830195">
                <a:moveTo>
                  <a:pt x="0" y="0"/>
                </a:moveTo>
                <a:lnTo>
                  <a:pt x="2830068" y="0"/>
                </a:lnTo>
              </a:path>
            </a:pathLst>
          </a:custGeom>
          <a:ln w="3175">
            <a:solidFill>
              <a:srgbClr val="3F3F3F"/>
            </a:solidFill>
          </a:ln>
        </p:spPr>
        <p:txBody>
          <a:bodyPr wrap="square" lIns="0" tIns="0" rIns="0" bIns="0" rtlCol="0"/>
          <a:lstStyle/>
          <a:p>
            <a:endParaRPr/>
          </a:p>
        </p:txBody>
      </p:sp>
      <p:sp>
        <p:nvSpPr>
          <p:cNvPr id="632" name="object 632"/>
          <p:cNvSpPr/>
          <p:nvPr/>
        </p:nvSpPr>
        <p:spPr>
          <a:xfrm>
            <a:off x="3216401" y="6298310"/>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33" name="object 633"/>
          <p:cNvSpPr/>
          <p:nvPr/>
        </p:nvSpPr>
        <p:spPr>
          <a:xfrm>
            <a:off x="3580638" y="6298310"/>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34" name="object 634"/>
          <p:cNvSpPr/>
          <p:nvPr/>
        </p:nvSpPr>
        <p:spPr>
          <a:xfrm>
            <a:off x="3946397" y="6298310"/>
            <a:ext cx="2540" cy="0"/>
          </a:xfrm>
          <a:custGeom>
            <a:avLst/>
            <a:gdLst/>
            <a:ahLst/>
            <a:cxnLst/>
            <a:rect l="l" t="t" r="r" b="b"/>
            <a:pathLst>
              <a:path w="2539">
                <a:moveTo>
                  <a:pt x="0" y="0"/>
                </a:moveTo>
                <a:lnTo>
                  <a:pt x="2286" y="0"/>
                </a:lnTo>
              </a:path>
            </a:pathLst>
          </a:custGeom>
          <a:ln w="32765">
            <a:solidFill>
              <a:srgbClr val="3F3F3F"/>
            </a:solidFill>
          </a:ln>
        </p:spPr>
        <p:txBody>
          <a:bodyPr wrap="square" lIns="0" tIns="0" rIns="0" bIns="0" rtlCol="0"/>
          <a:lstStyle/>
          <a:p>
            <a:endParaRPr/>
          </a:p>
        </p:txBody>
      </p:sp>
      <p:sp>
        <p:nvSpPr>
          <p:cNvPr id="635" name="object 635"/>
          <p:cNvSpPr/>
          <p:nvPr/>
        </p:nvSpPr>
        <p:spPr>
          <a:xfrm>
            <a:off x="4311396" y="6298310"/>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36" name="object 636"/>
          <p:cNvSpPr/>
          <p:nvPr/>
        </p:nvSpPr>
        <p:spPr>
          <a:xfrm>
            <a:off x="4677155" y="6298310"/>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637" name="object 637"/>
          <p:cNvSpPr/>
          <p:nvPr/>
        </p:nvSpPr>
        <p:spPr>
          <a:xfrm>
            <a:off x="5042153" y="6298310"/>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38" name="object 638"/>
          <p:cNvSpPr/>
          <p:nvPr/>
        </p:nvSpPr>
        <p:spPr>
          <a:xfrm>
            <a:off x="5406390" y="6298310"/>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39" name="object 639"/>
          <p:cNvSpPr/>
          <p:nvPr/>
        </p:nvSpPr>
        <p:spPr>
          <a:xfrm>
            <a:off x="2852927" y="4975097"/>
            <a:ext cx="2799715" cy="638175"/>
          </a:xfrm>
          <a:custGeom>
            <a:avLst/>
            <a:gdLst/>
            <a:ahLst/>
            <a:cxnLst/>
            <a:rect l="l" t="t" r="r" b="b"/>
            <a:pathLst>
              <a:path w="2799715" h="638175">
                <a:moveTo>
                  <a:pt x="7619" y="608076"/>
                </a:moveTo>
                <a:lnTo>
                  <a:pt x="0" y="608076"/>
                </a:lnTo>
                <a:lnTo>
                  <a:pt x="0" y="637032"/>
                </a:lnTo>
                <a:lnTo>
                  <a:pt x="6857" y="637032"/>
                </a:lnTo>
                <a:lnTo>
                  <a:pt x="13715" y="630174"/>
                </a:lnTo>
                <a:lnTo>
                  <a:pt x="13715" y="614933"/>
                </a:lnTo>
                <a:lnTo>
                  <a:pt x="7619" y="608076"/>
                </a:lnTo>
                <a:close/>
              </a:path>
              <a:path w="2799715" h="638175">
                <a:moveTo>
                  <a:pt x="64769" y="608838"/>
                </a:moveTo>
                <a:lnTo>
                  <a:pt x="48767" y="608838"/>
                </a:lnTo>
                <a:lnTo>
                  <a:pt x="42671" y="615696"/>
                </a:lnTo>
                <a:lnTo>
                  <a:pt x="42671" y="630935"/>
                </a:lnTo>
                <a:lnTo>
                  <a:pt x="48767" y="637794"/>
                </a:lnTo>
                <a:lnTo>
                  <a:pt x="64769" y="637794"/>
                </a:lnTo>
                <a:lnTo>
                  <a:pt x="70865" y="631697"/>
                </a:lnTo>
                <a:lnTo>
                  <a:pt x="70865" y="623316"/>
                </a:lnTo>
                <a:lnTo>
                  <a:pt x="71627" y="615696"/>
                </a:lnTo>
                <a:lnTo>
                  <a:pt x="64769" y="608838"/>
                </a:lnTo>
                <a:close/>
              </a:path>
              <a:path w="2799715" h="638175">
                <a:moveTo>
                  <a:pt x="121157" y="608076"/>
                </a:moveTo>
                <a:lnTo>
                  <a:pt x="113537" y="608838"/>
                </a:lnTo>
                <a:lnTo>
                  <a:pt x="105917" y="608838"/>
                </a:lnTo>
                <a:lnTo>
                  <a:pt x="99821" y="615696"/>
                </a:lnTo>
                <a:lnTo>
                  <a:pt x="99821" y="631697"/>
                </a:lnTo>
                <a:lnTo>
                  <a:pt x="106679" y="637794"/>
                </a:lnTo>
                <a:lnTo>
                  <a:pt x="115061" y="637032"/>
                </a:lnTo>
                <a:lnTo>
                  <a:pt x="122681" y="637032"/>
                </a:lnTo>
                <a:lnTo>
                  <a:pt x="128777" y="630174"/>
                </a:lnTo>
                <a:lnTo>
                  <a:pt x="128777" y="622554"/>
                </a:lnTo>
                <a:lnTo>
                  <a:pt x="128015" y="614171"/>
                </a:lnTo>
                <a:lnTo>
                  <a:pt x="121157" y="608076"/>
                </a:lnTo>
                <a:close/>
              </a:path>
              <a:path w="2799715" h="638175">
                <a:moveTo>
                  <a:pt x="179069" y="605790"/>
                </a:moveTo>
                <a:lnTo>
                  <a:pt x="170687" y="606552"/>
                </a:lnTo>
                <a:lnTo>
                  <a:pt x="163067" y="606552"/>
                </a:lnTo>
                <a:lnTo>
                  <a:pt x="156971" y="613410"/>
                </a:lnTo>
                <a:lnTo>
                  <a:pt x="156971" y="621030"/>
                </a:lnTo>
                <a:lnTo>
                  <a:pt x="157733" y="628649"/>
                </a:lnTo>
                <a:lnTo>
                  <a:pt x="163829" y="634746"/>
                </a:lnTo>
                <a:lnTo>
                  <a:pt x="179831" y="634746"/>
                </a:lnTo>
                <a:lnTo>
                  <a:pt x="185927" y="627888"/>
                </a:lnTo>
                <a:lnTo>
                  <a:pt x="185927" y="620268"/>
                </a:lnTo>
                <a:lnTo>
                  <a:pt x="185165" y="611885"/>
                </a:lnTo>
                <a:lnTo>
                  <a:pt x="179069" y="605790"/>
                </a:lnTo>
                <a:close/>
              </a:path>
              <a:path w="2799715" h="638175">
                <a:moveTo>
                  <a:pt x="236981" y="605027"/>
                </a:moveTo>
                <a:lnTo>
                  <a:pt x="220979" y="605027"/>
                </a:lnTo>
                <a:lnTo>
                  <a:pt x="214121" y="611885"/>
                </a:lnTo>
                <a:lnTo>
                  <a:pt x="214121" y="619505"/>
                </a:lnTo>
                <a:lnTo>
                  <a:pt x="214883" y="627888"/>
                </a:lnTo>
                <a:lnTo>
                  <a:pt x="220979" y="633983"/>
                </a:lnTo>
                <a:lnTo>
                  <a:pt x="236981" y="633983"/>
                </a:lnTo>
                <a:lnTo>
                  <a:pt x="243077" y="627126"/>
                </a:lnTo>
                <a:lnTo>
                  <a:pt x="243077" y="611124"/>
                </a:lnTo>
                <a:lnTo>
                  <a:pt x="236981" y="605027"/>
                </a:lnTo>
                <a:close/>
              </a:path>
              <a:path w="2799715" h="638175">
                <a:moveTo>
                  <a:pt x="293369" y="604266"/>
                </a:moveTo>
                <a:lnTo>
                  <a:pt x="277367" y="604266"/>
                </a:lnTo>
                <a:lnTo>
                  <a:pt x="271271" y="611124"/>
                </a:lnTo>
                <a:lnTo>
                  <a:pt x="271957" y="617982"/>
                </a:lnTo>
                <a:lnTo>
                  <a:pt x="272033" y="627126"/>
                </a:lnTo>
                <a:lnTo>
                  <a:pt x="278891" y="633221"/>
                </a:lnTo>
                <a:lnTo>
                  <a:pt x="286511" y="632460"/>
                </a:lnTo>
                <a:lnTo>
                  <a:pt x="294893" y="632460"/>
                </a:lnTo>
                <a:lnTo>
                  <a:pt x="300989" y="625602"/>
                </a:lnTo>
                <a:lnTo>
                  <a:pt x="300304" y="618744"/>
                </a:lnTo>
                <a:lnTo>
                  <a:pt x="300227" y="610361"/>
                </a:lnTo>
                <a:lnTo>
                  <a:pt x="293369" y="604266"/>
                </a:lnTo>
                <a:close/>
              </a:path>
              <a:path w="2799715" h="638175">
                <a:moveTo>
                  <a:pt x="350519" y="601980"/>
                </a:moveTo>
                <a:lnTo>
                  <a:pt x="342899" y="601980"/>
                </a:lnTo>
                <a:lnTo>
                  <a:pt x="335279" y="602741"/>
                </a:lnTo>
                <a:lnTo>
                  <a:pt x="329183" y="609599"/>
                </a:lnTo>
                <a:lnTo>
                  <a:pt x="329183" y="624840"/>
                </a:lnTo>
                <a:lnTo>
                  <a:pt x="336041" y="630935"/>
                </a:lnTo>
                <a:lnTo>
                  <a:pt x="352043" y="630935"/>
                </a:lnTo>
                <a:lnTo>
                  <a:pt x="358139" y="624077"/>
                </a:lnTo>
                <a:lnTo>
                  <a:pt x="358139" y="615696"/>
                </a:lnTo>
                <a:lnTo>
                  <a:pt x="357377" y="608076"/>
                </a:lnTo>
                <a:lnTo>
                  <a:pt x="350519" y="601980"/>
                </a:lnTo>
                <a:close/>
              </a:path>
              <a:path w="2799715" h="638175">
                <a:moveTo>
                  <a:pt x="408431" y="600455"/>
                </a:moveTo>
                <a:lnTo>
                  <a:pt x="400811" y="600455"/>
                </a:lnTo>
                <a:lnTo>
                  <a:pt x="392429" y="601218"/>
                </a:lnTo>
                <a:lnTo>
                  <a:pt x="386333" y="607313"/>
                </a:lnTo>
                <a:lnTo>
                  <a:pt x="386333" y="623316"/>
                </a:lnTo>
                <a:lnTo>
                  <a:pt x="393191" y="629411"/>
                </a:lnTo>
                <a:lnTo>
                  <a:pt x="409193" y="629411"/>
                </a:lnTo>
                <a:lnTo>
                  <a:pt x="415289" y="622554"/>
                </a:lnTo>
                <a:lnTo>
                  <a:pt x="415289" y="606552"/>
                </a:lnTo>
                <a:lnTo>
                  <a:pt x="408431" y="600455"/>
                </a:lnTo>
                <a:close/>
              </a:path>
              <a:path w="2799715" h="638175">
                <a:moveTo>
                  <a:pt x="464819" y="598169"/>
                </a:moveTo>
                <a:lnTo>
                  <a:pt x="448817" y="599694"/>
                </a:lnTo>
                <a:lnTo>
                  <a:pt x="443483" y="606552"/>
                </a:lnTo>
                <a:lnTo>
                  <a:pt x="443483" y="614171"/>
                </a:lnTo>
                <a:lnTo>
                  <a:pt x="444245" y="621791"/>
                </a:lnTo>
                <a:lnTo>
                  <a:pt x="451103" y="627888"/>
                </a:lnTo>
                <a:lnTo>
                  <a:pt x="467105" y="626363"/>
                </a:lnTo>
                <a:lnTo>
                  <a:pt x="473201" y="619505"/>
                </a:lnTo>
                <a:lnTo>
                  <a:pt x="471677" y="604266"/>
                </a:lnTo>
                <a:lnTo>
                  <a:pt x="464819" y="598169"/>
                </a:lnTo>
                <a:close/>
              </a:path>
              <a:path w="2799715" h="638175">
                <a:moveTo>
                  <a:pt x="521969" y="592835"/>
                </a:moveTo>
                <a:lnTo>
                  <a:pt x="505967" y="594360"/>
                </a:lnTo>
                <a:lnTo>
                  <a:pt x="499871" y="601218"/>
                </a:lnTo>
                <a:lnTo>
                  <a:pt x="500633" y="609599"/>
                </a:lnTo>
                <a:lnTo>
                  <a:pt x="501395" y="617219"/>
                </a:lnTo>
                <a:lnTo>
                  <a:pt x="509015" y="622554"/>
                </a:lnTo>
                <a:lnTo>
                  <a:pt x="524255" y="621030"/>
                </a:lnTo>
                <a:lnTo>
                  <a:pt x="530351" y="614171"/>
                </a:lnTo>
                <a:lnTo>
                  <a:pt x="529589" y="606552"/>
                </a:lnTo>
                <a:lnTo>
                  <a:pt x="528827" y="598169"/>
                </a:lnTo>
                <a:lnTo>
                  <a:pt x="521969" y="592835"/>
                </a:lnTo>
                <a:close/>
              </a:path>
              <a:path w="2799715" h="638175">
                <a:moveTo>
                  <a:pt x="579119" y="587502"/>
                </a:moveTo>
                <a:lnTo>
                  <a:pt x="563117" y="589026"/>
                </a:lnTo>
                <a:lnTo>
                  <a:pt x="557021" y="595883"/>
                </a:lnTo>
                <a:lnTo>
                  <a:pt x="558545" y="611124"/>
                </a:lnTo>
                <a:lnTo>
                  <a:pt x="565403" y="617219"/>
                </a:lnTo>
                <a:lnTo>
                  <a:pt x="581405" y="615696"/>
                </a:lnTo>
                <a:lnTo>
                  <a:pt x="587501" y="608838"/>
                </a:lnTo>
                <a:lnTo>
                  <a:pt x="586739" y="600455"/>
                </a:lnTo>
                <a:lnTo>
                  <a:pt x="585977" y="592835"/>
                </a:lnTo>
                <a:lnTo>
                  <a:pt x="579119" y="587502"/>
                </a:lnTo>
                <a:close/>
              </a:path>
              <a:path w="2799715" h="638175">
                <a:moveTo>
                  <a:pt x="635507" y="581405"/>
                </a:moveTo>
                <a:lnTo>
                  <a:pt x="627887" y="582168"/>
                </a:lnTo>
                <a:lnTo>
                  <a:pt x="627887" y="582930"/>
                </a:lnTo>
                <a:lnTo>
                  <a:pt x="620267" y="583691"/>
                </a:lnTo>
                <a:lnTo>
                  <a:pt x="614171" y="590549"/>
                </a:lnTo>
                <a:lnTo>
                  <a:pt x="615695" y="605790"/>
                </a:lnTo>
                <a:lnTo>
                  <a:pt x="622553" y="611885"/>
                </a:lnTo>
                <a:lnTo>
                  <a:pt x="638555" y="610361"/>
                </a:lnTo>
                <a:lnTo>
                  <a:pt x="644651" y="603504"/>
                </a:lnTo>
                <a:lnTo>
                  <a:pt x="643889" y="595121"/>
                </a:lnTo>
                <a:lnTo>
                  <a:pt x="643127" y="587502"/>
                </a:lnTo>
                <a:lnTo>
                  <a:pt x="635507" y="581405"/>
                </a:lnTo>
                <a:close/>
              </a:path>
              <a:path w="2799715" h="638175">
                <a:moveTo>
                  <a:pt x="692657" y="576071"/>
                </a:moveTo>
                <a:lnTo>
                  <a:pt x="677417" y="577596"/>
                </a:lnTo>
                <a:lnTo>
                  <a:pt x="671321" y="585216"/>
                </a:lnTo>
                <a:lnTo>
                  <a:pt x="672845" y="600455"/>
                </a:lnTo>
                <a:lnTo>
                  <a:pt x="679703" y="606552"/>
                </a:lnTo>
                <a:lnTo>
                  <a:pt x="695705" y="605027"/>
                </a:lnTo>
                <a:lnTo>
                  <a:pt x="701801" y="598169"/>
                </a:lnTo>
                <a:lnTo>
                  <a:pt x="701039" y="589788"/>
                </a:lnTo>
                <a:lnTo>
                  <a:pt x="700277" y="582168"/>
                </a:lnTo>
                <a:lnTo>
                  <a:pt x="692657" y="576071"/>
                </a:lnTo>
                <a:close/>
              </a:path>
              <a:path w="2799715" h="638175">
                <a:moveTo>
                  <a:pt x="749807" y="570738"/>
                </a:moveTo>
                <a:lnTo>
                  <a:pt x="734567" y="572261"/>
                </a:lnTo>
                <a:lnTo>
                  <a:pt x="728471" y="579119"/>
                </a:lnTo>
                <a:lnTo>
                  <a:pt x="729233" y="587502"/>
                </a:lnTo>
                <a:lnTo>
                  <a:pt x="729995" y="595121"/>
                </a:lnTo>
                <a:lnTo>
                  <a:pt x="736853" y="601218"/>
                </a:lnTo>
                <a:lnTo>
                  <a:pt x="752855" y="599694"/>
                </a:lnTo>
                <a:lnTo>
                  <a:pt x="758951" y="592074"/>
                </a:lnTo>
                <a:lnTo>
                  <a:pt x="757427" y="584454"/>
                </a:lnTo>
                <a:lnTo>
                  <a:pt x="756665" y="576833"/>
                </a:lnTo>
                <a:lnTo>
                  <a:pt x="749807" y="570738"/>
                </a:lnTo>
                <a:close/>
              </a:path>
              <a:path w="2799715" h="638175">
                <a:moveTo>
                  <a:pt x="806957" y="565404"/>
                </a:moveTo>
                <a:lnTo>
                  <a:pt x="790955" y="566927"/>
                </a:lnTo>
                <a:lnTo>
                  <a:pt x="785621" y="573785"/>
                </a:lnTo>
                <a:lnTo>
                  <a:pt x="786383" y="582168"/>
                </a:lnTo>
                <a:lnTo>
                  <a:pt x="787145" y="589788"/>
                </a:lnTo>
                <a:lnTo>
                  <a:pt x="794003" y="595121"/>
                </a:lnTo>
                <a:lnTo>
                  <a:pt x="801623" y="594360"/>
                </a:lnTo>
                <a:lnTo>
                  <a:pt x="802385" y="594360"/>
                </a:lnTo>
                <a:lnTo>
                  <a:pt x="810005" y="593597"/>
                </a:lnTo>
                <a:lnTo>
                  <a:pt x="815339" y="586740"/>
                </a:lnTo>
                <a:lnTo>
                  <a:pt x="813815" y="571499"/>
                </a:lnTo>
                <a:lnTo>
                  <a:pt x="806957" y="565404"/>
                </a:lnTo>
                <a:close/>
              </a:path>
              <a:path w="2799715" h="638175">
                <a:moveTo>
                  <a:pt x="864869" y="560832"/>
                </a:moveTo>
                <a:lnTo>
                  <a:pt x="856487" y="560832"/>
                </a:lnTo>
                <a:lnTo>
                  <a:pt x="848867" y="561594"/>
                </a:lnTo>
                <a:lnTo>
                  <a:pt x="842771" y="568452"/>
                </a:lnTo>
                <a:lnTo>
                  <a:pt x="843533" y="576833"/>
                </a:lnTo>
                <a:lnTo>
                  <a:pt x="844295" y="584454"/>
                </a:lnTo>
                <a:lnTo>
                  <a:pt x="851153" y="590549"/>
                </a:lnTo>
                <a:lnTo>
                  <a:pt x="867155" y="589026"/>
                </a:lnTo>
                <a:lnTo>
                  <a:pt x="872489" y="582168"/>
                </a:lnTo>
                <a:lnTo>
                  <a:pt x="871727" y="574547"/>
                </a:lnTo>
                <a:lnTo>
                  <a:pt x="871727" y="566166"/>
                </a:lnTo>
                <a:lnTo>
                  <a:pt x="864869" y="560832"/>
                </a:lnTo>
                <a:close/>
              </a:path>
              <a:path w="2799715" h="638175">
                <a:moveTo>
                  <a:pt x="919733" y="553211"/>
                </a:moveTo>
                <a:lnTo>
                  <a:pt x="904493" y="556260"/>
                </a:lnTo>
                <a:lnTo>
                  <a:pt x="899159" y="563880"/>
                </a:lnTo>
                <a:lnTo>
                  <a:pt x="902207" y="579119"/>
                </a:lnTo>
                <a:lnTo>
                  <a:pt x="909827" y="584454"/>
                </a:lnTo>
                <a:lnTo>
                  <a:pt x="925067" y="581405"/>
                </a:lnTo>
                <a:lnTo>
                  <a:pt x="930401" y="573785"/>
                </a:lnTo>
                <a:lnTo>
                  <a:pt x="927353" y="558546"/>
                </a:lnTo>
                <a:lnTo>
                  <a:pt x="919733" y="553211"/>
                </a:lnTo>
                <a:close/>
              </a:path>
              <a:path w="2799715" h="638175">
                <a:moveTo>
                  <a:pt x="974597" y="540257"/>
                </a:moveTo>
                <a:lnTo>
                  <a:pt x="966977" y="542544"/>
                </a:lnTo>
                <a:lnTo>
                  <a:pt x="959357" y="544068"/>
                </a:lnTo>
                <a:lnTo>
                  <a:pt x="954785" y="552449"/>
                </a:lnTo>
                <a:lnTo>
                  <a:pt x="956309" y="560069"/>
                </a:lnTo>
                <a:lnTo>
                  <a:pt x="958595" y="567690"/>
                </a:lnTo>
                <a:lnTo>
                  <a:pt x="966215" y="571499"/>
                </a:lnTo>
                <a:lnTo>
                  <a:pt x="974597" y="569976"/>
                </a:lnTo>
                <a:lnTo>
                  <a:pt x="982217" y="567690"/>
                </a:lnTo>
                <a:lnTo>
                  <a:pt x="986789" y="560069"/>
                </a:lnTo>
                <a:lnTo>
                  <a:pt x="982217" y="544829"/>
                </a:lnTo>
                <a:lnTo>
                  <a:pt x="974597" y="540257"/>
                </a:lnTo>
                <a:close/>
              </a:path>
              <a:path w="2799715" h="638175">
                <a:moveTo>
                  <a:pt x="1030223" y="526541"/>
                </a:moveTo>
                <a:lnTo>
                  <a:pt x="1022603" y="528066"/>
                </a:lnTo>
                <a:lnTo>
                  <a:pt x="1014983" y="530352"/>
                </a:lnTo>
                <a:lnTo>
                  <a:pt x="1010411" y="537972"/>
                </a:lnTo>
                <a:lnTo>
                  <a:pt x="1011935" y="545591"/>
                </a:lnTo>
                <a:lnTo>
                  <a:pt x="1014221" y="553211"/>
                </a:lnTo>
                <a:lnTo>
                  <a:pt x="1021841" y="557783"/>
                </a:lnTo>
                <a:lnTo>
                  <a:pt x="1029461" y="555497"/>
                </a:lnTo>
                <a:lnTo>
                  <a:pt x="1037081" y="553974"/>
                </a:lnTo>
                <a:lnTo>
                  <a:pt x="1041653" y="546354"/>
                </a:lnTo>
                <a:lnTo>
                  <a:pt x="1040129" y="538733"/>
                </a:lnTo>
                <a:lnTo>
                  <a:pt x="1037843" y="531113"/>
                </a:lnTo>
                <a:lnTo>
                  <a:pt x="1030223" y="526541"/>
                </a:lnTo>
                <a:close/>
              </a:path>
              <a:path w="2799715" h="638175">
                <a:moveTo>
                  <a:pt x="1085849" y="512825"/>
                </a:moveTo>
                <a:lnTo>
                  <a:pt x="1078229" y="514349"/>
                </a:lnTo>
                <a:lnTo>
                  <a:pt x="1070609" y="516635"/>
                </a:lnTo>
                <a:lnTo>
                  <a:pt x="1066037" y="524255"/>
                </a:lnTo>
                <a:lnTo>
                  <a:pt x="1067561" y="531876"/>
                </a:lnTo>
                <a:lnTo>
                  <a:pt x="1069847" y="539496"/>
                </a:lnTo>
                <a:lnTo>
                  <a:pt x="1077467" y="544068"/>
                </a:lnTo>
                <a:lnTo>
                  <a:pt x="1085087" y="542544"/>
                </a:lnTo>
                <a:lnTo>
                  <a:pt x="1092707" y="540257"/>
                </a:lnTo>
                <a:lnTo>
                  <a:pt x="1097279" y="532638"/>
                </a:lnTo>
                <a:lnTo>
                  <a:pt x="1095755" y="525018"/>
                </a:lnTo>
                <a:lnTo>
                  <a:pt x="1093469" y="517397"/>
                </a:lnTo>
                <a:lnTo>
                  <a:pt x="1085849" y="512825"/>
                </a:lnTo>
                <a:close/>
              </a:path>
              <a:path w="2799715" h="638175">
                <a:moveTo>
                  <a:pt x="1141475" y="498347"/>
                </a:moveTo>
                <a:lnTo>
                  <a:pt x="1126235" y="502919"/>
                </a:lnTo>
                <a:lnTo>
                  <a:pt x="1121663" y="510539"/>
                </a:lnTo>
                <a:lnTo>
                  <a:pt x="1123187" y="518159"/>
                </a:lnTo>
                <a:lnTo>
                  <a:pt x="1125473" y="525779"/>
                </a:lnTo>
                <a:lnTo>
                  <a:pt x="1133093" y="530352"/>
                </a:lnTo>
                <a:lnTo>
                  <a:pt x="1140713" y="528066"/>
                </a:lnTo>
                <a:lnTo>
                  <a:pt x="1148333" y="526541"/>
                </a:lnTo>
                <a:lnTo>
                  <a:pt x="1152905" y="518922"/>
                </a:lnTo>
                <a:lnTo>
                  <a:pt x="1151381" y="511302"/>
                </a:lnTo>
                <a:lnTo>
                  <a:pt x="1149095" y="503681"/>
                </a:lnTo>
                <a:lnTo>
                  <a:pt x="1141475" y="498347"/>
                </a:lnTo>
                <a:close/>
              </a:path>
              <a:path w="2799715" h="638175">
                <a:moveTo>
                  <a:pt x="1197101" y="484631"/>
                </a:moveTo>
                <a:lnTo>
                  <a:pt x="1189481" y="486917"/>
                </a:lnTo>
                <a:lnTo>
                  <a:pt x="1181861" y="488441"/>
                </a:lnTo>
                <a:lnTo>
                  <a:pt x="1177289" y="496823"/>
                </a:lnTo>
                <a:lnTo>
                  <a:pt x="1178813" y="504444"/>
                </a:lnTo>
                <a:lnTo>
                  <a:pt x="1181099" y="512063"/>
                </a:lnTo>
                <a:lnTo>
                  <a:pt x="1188719" y="516635"/>
                </a:lnTo>
                <a:lnTo>
                  <a:pt x="1203959" y="512063"/>
                </a:lnTo>
                <a:lnTo>
                  <a:pt x="1209293" y="504444"/>
                </a:lnTo>
                <a:lnTo>
                  <a:pt x="1204721" y="489203"/>
                </a:lnTo>
                <a:lnTo>
                  <a:pt x="1197101" y="484631"/>
                </a:lnTo>
                <a:close/>
              </a:path>
              <a:path w="2799715" h="638175">
                <a:moveTo>
                  <a:pt x="1252727" y="470153"/>
                </a:moveTo>
                <a:lnTo>
                  <a:pt x="1237487" y="474725"/>
                </a:lnTo>
                <a:lnTo>
                  <a:pt x="1232915" y="482345"/>
                </a:lnTo>
                <a:lnTo>
                  <a:pt x="1234439" y="489966"/>
                </a:lnTo>
                <a:lnTo>
                  <a:pt x="1236725" y="497585"/>
                </a:lnTo>
                <a:lnTo>
                  <a:pt x="1244345" y="502157"/>
                </a:lnTo>
                <a:lnTo>
                  <a:pt x="1251965" y="499872"/>
                </a:lnTo>
                <a:lnTo>
                  <a:pt x="1259585" y="498347"/>
                </a:lnTo>
                <a:lnTo>
                  <a:pt x="1264157" y="489966"/>
                </a:lnTo>
                <a:lnTo>
                  <a:pt x="1262633" y="482345"/>
                </a:lnTo>
                <a:lnTo>
                  <a:pt x="1260347" y="474725"/>
                </a:lnTo>
                <a:lnTo>
                  <a:pt x="1252727" y="470153"/>
                </a:lnTo>
                <a:close/>
              </a:path>
              <a:path w="2799715" h="638175">
                <a:moveTo>
                  <a:pt x="1308353" y="455675"/>
                </a:moveTo>
                <a:lnTo>
                  <a:pt x="1300733" y="457961"/>
                </a:lnTo>
                <a:lnTo>
                  <a:pt x="1292351" y="460247"/>
                </a:lnTo>
                <a:lnTo>
                  <a:pt x="1288541" y="467867"/>
                </a:lnTo>
                <a:lnTo>
                  <a:pt x="1290065" y="475488"/>
                </a:lnTo>
                <a:lnTo>
                  <a:pt x="1292351" y="483107"/>
                </a:lnTo>
                <a:lnTo>
                  <a:pt x="1299971" y="487679"/>
                </a:lnTo>
                <a:lnTo>
                  <a:pt x="1307591" y="485394"/>
                </a:lnTo>
                <a:lnTo>
                  <a:pt x="1315211" y="483869"/>
                </a:lnTo>
                <a:lnTo>
                  <a:pt x="1319783" y="475488"/>
                </a:lnTo>
                <a:lnTo>
                  <a:pt x="1318259" y="467867"/>
                </a:lnTo>
                <a:lnTo>
                  <a:pt x="1315973" y="460247"/>
                </a:lnTo>
                <a:lnTo>
                  <a:pt x="1308353" y="455675"/>
                </a:lnTo>
                <a:close/>
              </a:path>
              <a:path w="2799715" h="638175">
                <a:moveTo>
                  <a:pt x="1363217" y="441197"/>
                </a:moveTo>
                <a:lnTo>
                  <a:pt x="1347977" y="445769"/>
                </a:lnTo>
                <a:lnTo>
                  <a:pt x="1343405" y="453389"/>
                </a:lnTo>
                <a:lnTo>
                  <a:pt x="1347977" y="468629"/>
                </a:lnTo>
                <a:lnTo>
                  <a:pt x="1355597" y="473202"/>
                </a:lnTo>
                <a:lnTo>
                  <a:pt x="1370837" y="468629"/>
                </a:lnTo>
                <a:lnTo>
                  <a:pt x="1375409" y="461009"/>
                </a:lnTo>
                <a:lnTo>
                  <a:pt x="1373123" y="453389"/>
                </a:lnTo>
                <a:lnTo>
                  <a:pt x="1371599" y="445769"/>
                </a:lnTo>
                <a:lnTo>
                  <a:pt x="1363217" y="441197"/>
                </a:lnTo>
                <a:close/>
              </a:path>
              <a:path w="2799715" h="638175">
                <a:moveTo>
                  <a:pt x="1418843" y="426719"/>
                </a:moveTo>
                <a:lnTo>
                  <a:pt x="1411223" y="428244"/>
                </a:lnTo>
                <a:lnTo>
                  <a:pt x="1403603" y="430529"/>
                </a:lnTo>
                <a:lnTo>
                  <a:pt x="1399031" y="438149"/>
                </a:lnTo>
                <a:lnTo>
                  <a:pt x="1401317" y="445769"/>
                </a:lnTo>
                <a:lnTo>
                  <a:pt x="1402841" y="453389"/>
                </a:lnTo>
                <a:lnTo>
                  <a:pt x="1411223" y="457961"/>
                </a:lnTo>
                <a:lnTo>
                  <a:pt x="1418843" y="456438"/>
                </a:lnTo>
                <a:lnTo>
                  <a:pt x="1426463" y="454152"/>
                </a:lnTo>
                <a:lnTo>
                  <a:pt x="1431035" y="446531"/>
                </a:lnTo>
                <a:lnTo>
                  <a:pt x="1426463" y="431291"/>
                </a:lnTo>
                <a:lnTo>
                  <a:pt x="1418843" y="426719"/>
                </a:lnTo>
                <a:close/>
              </a:path>
              <a:path w="2799715" h="638175">
                <a:moveTo>
                  <a:pt x="1473707" y="411479"/>
                </a:moveTo>
                <a:lnTo>
                  <a:pt x="1458467" y="416052"/>
                </a:lnTo>
                <a:lnTo>
                  <a:pt x="1454657" y="423672"/>
                </a:lnTo>
                <a:lnTo>
                  <a:pt x="1456181" y="431291"/>
                </a:lnTo>
                <a:lnTo>
                  <a:pt x="1458467" y="438911"/>
                </a:lnTo>
                <a:lnTo>
                  <a:pt x="1466849" y="443483"/>
                </a:lnTo>
                <a:lnTo>
                  <a:pt x="1482089" y="438911"/>
                </a:lnTo>
                <a:lnTo>
                  <a:pt x="1485899" y="431291"/>
                </a:lnTo>
                <a:lnTo>
                  <a:pt x="1484375" y="423672"/>
                </a:lnTo>
                <a:lnTo>
                  <a:pt x="1482089" y="416052"/>
                </a:lnTo>
                <a:lnTo>
                  <a:pt x="1473707" y="411479"/>
                </a:lnTo>
                <a:close/>
              </a:path>
              <a:path w="2799715" h="638175">
                <a:moveTo>
                  <a:pt x="1529333" y="396239"/>
                </a:moveTo>
                <a:lnTo>
                  <a:pt x="1514093" y="400811"/>
                </a:lnTo>
                <a:lnTo>
                  <a:pt x="1509521" y="408431"/>
                </a:lnTo>
                <a:lnTo>
                  <a:pt x="1514093" y="423672"/>
                </a:lnTo>
                <a:lnTo>
                  <a:pt x="1521713" y="428244"/>
                </a:lnTo>
                <a:lnTo>
                  <a:pt x="1536953" y="423672"/>
                </a:lnTo>
                <a:lnTo>
                  <a:pt x="1541525" y="416052"/>
                </a:lnTo>
                <a:lnTo>
                  <a:pt x="1536953" y="400811"/>
                </a:lnTo>
                <a:lnTo>
                  <a:pt x="1529333" y="396239"/>
                </a:lnTo>
                <a:close/>
              </a:path>
              <a:path w="2799715" h="638175">
                <a:moveTo>
                  <a:pt x="1584197" y="380999"/>
                </a:moveTo>
                <a:lnTo>
                  <a:pt x="1568957" y="385571"/>
                </a:lnTo>
                <a:lnTo>
                  <a:pt x="1565147" y="393191"/>
                </a:lnTo>
                <a:lnTo>
                  <a:pt x="1566671" y="400811"/>
                </a:lnTo>
                <a:lnTo>
                  <a:pt x="1568957" y="408431"/>
                </a:lnTo>
                <a:lnTo>
                  <a:pt x="1577339" y="413003"/>
                </a:lnTo>
                <a:lnTo>
                  <a:pt x="1592579" y="408431"/>
                </a:lnTo>
                <a:lnTo>
                  <a:pt x="1596389" y="400811"/>
                </a:lnTo>
                <a:lnTo>
                  <a:pt x="1594865" y="393191"/>
                </a:lnTo>
                <a:lnTo>
                  <a:pt x="1592579" y="385571"/>
                </a:lnTo>
                <a:lnTo>
                  <a:pt x="1584197" y="380999"/>
                </a:lnTo>
                <a:close/>
              </a:path>
              <a:path w="2799715" h="638175">
                <a:moveTo>
                  <a:pt x="1639823" y="364997"/>
                </a:moveTo>
                <a:lnTo>
                  <a:pt x="1624583" y="369569"/>
                </a:lnTo>
                <a:lnTo>
                  <a:pt x="1620011" y="377951"/>
                </a:lnTo>
                <a:lnTo>
                  <a:pt x="1622297" y="384809"/>
                </a:lnTo>
                <a:lnTo>
                  <a:pt x="1624583" y="392429"/>
                </a:lnTo>
                <a:lnTo>
                  <a:pt x="1632203" y="397001"/>
                </a:lnTo>
                <a:lnTo>
                  <a:pt x="1647443" y="392429"/>
                </a:lnTo>
                <a:lnTo>
                  <a:pt x="1652015" y="384809"/>
                </a:lnTo>
                <a:lnTo>
                  <a:pt x="1647443" y="369569"/>
                </a:lnTo>
                <a:lnTo>
                  <a:pt x="1639823" y="364997"/>
                </a:lnTo>
                <a:close/>
              </a:path>
              <a:path w="2799715" h="638175">
                <a:moveTo>
                  <a:pt x="1694687" y="349757"/>
                </a:moveTo>
                <a:lnTo>
                  <a:pt x="1687067" y="351281"/>
                </a:lnTo>
                <a:lnTo>
                  <a:pt x="1679447" y="353567"/>
                </a:lnTo>
                <a:lnTo>
                  <a:pt x="1674875" y="361949"/>
                </a:lnTo>
                <a:lnTo>
                  <a:pt x="1679447" y="377189"/>
                </a:lnTo>
                <a:lnTo>
                  <a:pt x="1687067" y="380999"/>
                </a:lnTo>
                <a:lnTo>
                  <a:pt x="1694687" y="378713"/>
                </a:lnTo>
                <a:lnTo>
                  <a:pt x="1702307" y="377189"/>
                </a:lnTo>
                <a:lnTo>
                  <a:pt x="1706879" y="368807"/>
                </a:lnTo>
                <a:lnTo>
                  <a:pt x="1702307" y="353567"/>
                </a:lnTo>
                <a:lnTo>
                  <a:pt x="1694687" y="349757"/>
                </a:lnTo>
                <a:close/>
              </a:path>
              <a:path w="2799715" h="638175">
                <a:moveTo>
                  <a:pt x="1749551" y="332993"/>
                </a:moveTo>
                <a:lnTo>
                  <a:pt x="1734311" y="337565"/>
                </a:lnTo>
                <a:lnTo>
                  <a:pt x="1729739" y="345947"/>
                </a:lnTo>
                <a:lnTo>
                  <a:pt x="1734311" y="361187"/>
                </a:lnTo>
                <a:lnTo>
                  <a:pt x="1742693" y="364997"/>
                </a:lnTo>
                <a:lnTo>
                  <a:pt x="1757933" y="360425"/>
                </a:lnTo>
                <a:lnTo>
                  <a:pt x="1761743" y="352805"/>
                </a:lnTo>
                <a:lnTo>
                  <a:pt x="1759457" y="345185"/>
                </a:lnTo>
                <a:lnTo>
                  <a:pt x="1757933" y="337565"/>
                </a:lnTo>
                <a:lnTo>
                  <a:pt x="1749551" y="332993"/>
                </a:lnTo>
                <a:close/>
              </a:path>
              <a:path w="2799715" h="638175">
                <a:moveTo>
                  <a:pt x="1804415" y="316991"/>
                </a:moveTo>
                <a:lnTo>
                  <a:pt x="1789175" y="321563"/>
                </a:lnTo>
                <a:lnTo>
                  <a:pt x="1785365" y="329945"/>
                </a:lnTo>
                <a:lnTo>
                  <a:pt x="1787651" y="337565"/>
                </a:lnTo>
                <a:lnTo>
                  <a:pt x="1789937" y="344423"/>
                </a:lnTo>
                <a:lnTo>
                  <a:pt x="1797557" y="348995"/>
                </a:lnTo>
                <a:lnTo>
                  <a:pt x="1812797" y="344423"/>
                </a:lnTo>
                <a:lnTo>
                  <a:pt x="1817369" y="336803"/>
                </a:lnTo>
                <a:lnTo>
                  <a:pt x="1812797" y="321563"/>
                </a:lnTo>
                <a:lnTo>
                  <a:pt x="1804415" y="316991"/>
                </a:lnTo>
                <a:close/>
              </a:path>
              <a:path w="2799715" h="638175">
                <a:moveTo>
                  <a:pt x="1859279" y="300989"/>
                </a:moveTo>
                <a:lnTo>
                  <a:pt x="1844039" y="305561"/>
                </a:lnTo>
                <a:lnTo>
                  <a:pt x="1840229" y="313181"/>
                </a:lnTo>
                <a:lnTo>
                  <a:pt x="1844801" y="328421"/>
                </a:lnTo>
                <a:lnTo>
                  <a:pt x="1852421" y="332993"/>
                </a:lnTo>
                <a:lnTo>
                  <a:pt x="1867661" y="328421"/>
                </a:lnTo>
                <a:lnTo>
                  <a:pt x="1872233" y="320039"/>
                </a:lnTo>
                <a:lnTo>
                  <a:pt x="1867661" y="304799"/>
                </a:lnTo>
                <a:lnTo>
                  <a:pt x="1859279" y="300989"/>
                </a:lnTo>
                <a:close/>
              </a:path>
              <a:path w="2799715" h="638175">
                <a:moveTo>
                  <a:pt x="1914143" y="284225"/>
                </a:moveTo>
                <a:lnTo>
                  <a:pt x="1898903" y="288797"/>
                </a:lnTo>
                <a:lnTo>
                  <a:pt x="1895093" y="297179"/>
                </a:lnTo>
                <a:lnTo>
                  <a:pt x="1897379" y="304799"/>
                </a:lnTo>
                <a:lnTo>
                  <a:pt x="1899665" y="311657"/>
                </a:lnTo>
                <a:lnTo>
                  <a:pt x="1907285" y="316229"/>
                </a:lnTo>
                <a:lnTo>
                  <a:pt x="1922525" y="311657"/>
                </a:lnTo>
                <a:lnTo>
                  <a:pt x="1927097" y="303275"/>
                </a:lnTo>
                <a:lnTo>
                  <a:pt x="1924811" y="296417"/>
                </a:lnTo>
                <a:lnTo>
                  <a:pt x="1922525" y="288797"/>
                </a:lnTo>
                <a:lnTo>
                  <a:pt x="1914143" y="284225"/>
                </a:lnTo>
                <a:close/>
              </a:path>
              <a:path w="2799715" h="638175">
                <a:moveTo>
                  <a:pt x="1969007" y="267461"/>
                </a:moveTo>
                <a:lnTo>
                  <a:pt x="1953767" y="272033"/>
                </a:lnTo>
                <a:lnTo>
                  <a:pt x="1949957" y="280415"/>
                </a:lnTo>
                <a:lnTo>
                  <a:pt x="1952243" y="287273"/>
                </a:lnTo>
                <a:lnTo>
                  <a:pt x="1954529" y="294893"/>
                </a:lnTo>
                <a:lnTo>
                  <a:pt x="1962149" y="299465"/>
                </a:lnTo>
                <a:lnTo>
                  <a:pt x="1977389" y="294893"/>
                </a:lnTo>
                <a:lnTo>
                  <a:pt x="1981961" y="286511"/>
                </a:lnTo>
                <a:lnTo>
                  <a:pt x="1977389" y="271271"/>
                </a:lnTo>
                <a:lnTo>
                  <a:pt x="1969007" y="267461"/>
                </a:lnTo>
                <a:close/>
              </a:path>
              <a:path w="2799715" h="638175">
                <a:moveTo>
                  <a:pt x="2023871" y="250697"/>
                </a:moveTo>
                <a:lnTo>
                  <a:pt x="2008631" y="255269"/>
                </a:lnTo>
                <a:lnTo>
                  <a:pt x="2004059" y="262889"/>
                </a:lnTo>
                <a:lnTo>
                  <a:pt x="2007107" y="270509"/>
                </a:lnTo>
                <a:lnTo>
                  <a:pt x="2009393" y="278129"/>
                </a:lnTo>
                <a:lnTo>
                  <a:pt x="2017013" y="282701"/>
                </a:lnTo>
                <a:lnTo>
                  <a:pt x="2024633" y="280415"/>
                </a:lnTo>
                <a:lnTo>
                  <a:pt x="2032253" y="277367"/>
                </a:lnTo>
                <a:lnTo>
                  <a:pt x="2036825" y="269747"/>
                </a:lnTo>
                <a:lnTo>
                  <a:pt x="2034539" y="262127"/>
                </a:lnTo>
                <a:lnTo>
                  <a:pt x="2031491" y="254507"/>
                </a:lnTo>
                <a:lnTo>
                  <a:pt x="2023871" y="250697"/>
                </a:lnTo>
                <a:close/>
              </a:path>
              <a:path w="2799715" h="638175">
                <a:moveTo>
                  <a:pt x="2077973" y="233171"/>
                </a:moveTo>
                <a:lnTo>
                  <a:pt x="2071115" y="235457"/>
                </a:lnTo>
                <a:lnTo>
                  <a:pt x="2063495" y="237743"/>
                </a:lnTo>
                <a:lnTo>
                  <a:pt x="2058923" y="246125"/>
                </a:lnTo>
                <a:lnTo>
                  <a:pt x="2061209" y="253745"/>
                </a:lnTo>
                <a:lnTo>
                  <a:pt x="2064257" y="261365"/>
                </a:lnTo>
                <a:lnTo>
                  <a:pt x="2071877" y="265175"/>
                </a:lnTo>
                <a:lnTo>
                  <a:pt x="2087117" y="260603"/>
                </a:lnTo>
                <a:lnTo>
                  <a:pt x="2090927" y="252221"/>
                </a:lnTo>
                <a:lnTo>
                  <a:pt x="2086355" y="236981"/>
                </a:lnTo>
                <a:lnTo>
                  <a:pt x="2077973" y="233171"/>
                </a:lnTo>
                <a:close/>
              </a:path>
              <a:path w="2799715" h="638175">
                <a:moveTo>
                  <a:pt x="2132837" y="216407"/>
                </a:moveTo>
                <a:lnTo>
                  <a:pt x="2125979" y="218693"/>
                </a:lnTo>
                <a:lnTo>
                  <a:pt x="2118359" y="220979"/>
                </a:lnTo>
                <a:lnTo>
                  <a:pt x="2113787" y="228599"/>
                </a:lnTo>
                <a:lnTo>
                  <a:pt x="2118359" y="243839"/>
                </a:lnTo>
                <a:lnTo>
                  <a:pt x="2126741" y="248411"/>
                </a:lnTo>
                <a:lnTo>
                  <a:pt x="2134361" y="245363"/>
                </a:lnTo>
                <a:lnTo>
                  <a:pt x="2141981" y="243077"/>
                </a:lnTo>
                <a:lnTo>
                  <a:pt x="2145791" y="235457"/>
                </a:lnTo>
                <a:lnTo>
                  <a:pt x="2141219" y="220217"/>
                </a:lnTo>
                <a:lnTo>
                  <a:pt x="2132837" y="216407"/>
                </a:lnTo>
                <a:close/>
              </a:path>
              <a:path w="2799715" h="638175">
                <a:moveTo>
                  <a:pt x="2187701" y="198881"/>
                </a:moveTo>
                <a:lnTo>
                  <a:pt x="2180081" y="201929"/>
                </a:lnTo>
                <a:lnTo>
                  <a:pt x="2173223" y="204215"/>
                </a:lnTo>
                <a:lnTo>
                  <a:pt x="2168651" y="211835"/>
                </a:lnTo>
                <a:lnTo>
                  <a:pt x="2173223" y="227075"/>
                </a:lnTo>
                <a:lnTo>
                  <a:pt x="2181605" y="230885"/>
                </a:lnTo>
                <a:lnTo>
                  <a:pt x="2196845" y="226313"/>
                </a:lnTo>
                <a:lnTo>
                  <a:pt x="2200655" y="218693"/>
                </a:lnTo>
                <a:lnTo>
                  <a:pt x="2196083" y="203453"/>
                </a:lnTo>
                <a:lnTo>
                  <a:pt x="2187701" y="198881"/>
                </a:lnTo>
                <a:close/>
              </a:path>
              <a:path w="2799715" h="638175">
                <a:moveTo>
                  <a:pt x="2242565" y="182117"/>
                </a:moveTo>
                <a:lnTo>
                  <a:pt x="2227325" y="186689"/>
                </a:lnTo>
                <a:lnTo>
                  <a:pt x="2223515" y="195071"/>
                </a:lnTo>
                <a:lnTo>
                  <a:pt x="2225801" y="202691"/>
                </a:lnTo>
                <a:lnTo>
                  <a:pt x="2228087" y="209549"/>
                </a:lnTo>
                <a:lnTo>
                  <a:pt x="2236469" y="214121"/>
                </a:lnTo>
                <a:lnTo>
                  <a:pt x="2244089" y="211835"/>
                </a:lnTo>
                <a:lnTo>
                  <a:pt x="2250947" y="209549"/>
                </a:lnTo>
                <a:lnTo>
                  <a:pt x="2255519" y="201167"/>
                </a:lnTo>
                <a:lnTo>
                  <a:pt x="2250947" y="185927"/>
                </a:lnTo>
                <a:lnTo>
                  <a:pt x="2242565" y="182117"/>
                </a:lnTo>
                <a:close/>
              </a:path>
              <a:path w="2799715" h="638175">
                <a:moveTo>
                  <a:pt x="2297429" y="164591"/>
                </a:moveTo>
                <a:lnTo>
                  <a:pt x="2289809" y="166877"/>
                </a:lnTo>
                <a:lnTo>
                  <a:pt x="2282189" y="169925"/>
                </a:lnTo>
                <a:lnTo>
                  <a:pt x="2277617" y="177545"/>
                </a:lnTo>
                <a:lnTo>
                  <a:pt x="2280665" y="185165"/>
                </a:lnTo>
                <a:lnTo>
                  <a:pt x="2282951" y="192785"/>
                </a:lnTo>
                <a:lnTo>
                  <a:pt x="2291333" y="196595"/>
                </a:lnTo>
                <a:lnTo>
                  <a:pt x="2298191" y="194309"/>
                </a:lnTo>
                <a:lnTo>
                  <a:pt x="2305811" y="192023"/>
                </a:lnTo>
                <a:lnTo>
                  <a:pt x="2310383" y="183641"/>
                </a:lnTo>
                <a:lnTo>
                  <a:pt x="2307335" y="176021"/>
                </a:lnTo>
                <a:lnTo>
                  <a:pt x="2305049" y="169163"/>
                </a:lnTo>
                <a:lnTo>
                  <a:pt x="2297429" y="164591"/>
                </a:lnTo>
                <a:close/>
              </a:path>
              <a:path w="2799715" h="638175">
                <a:moveTo>
                  <a:pt x="2351531" y="147065"/>
                </a:moveTo>
                <a:lnTo>
                  <a:pt x="2343911" y="149351"/>
                </a:lnTo>
                <a:lnTo>
                  <a:pt x="2336291" y="152399"/>
                </a:lnTo>
                <a:lnTo>
                  <a:pt x="2332481" y="160019"/>
                </a:lnTo>
                <a:lnTo>
                  <a:pt x="2334767" y="167639"/>
                </a:lnTo>
                <a:lnTo>
                  <a:pt x="2337815" y="175259"/>
                </a:lnTo>
                <a:lnTo>
                  <a:pt x="2345435" y="179069"/>
                </a:lnTo>
                <a:lnTo>
                  <a:pt x="2360675" y="174497"/>
                </a:lnTo>
                <a:lnTo>
                  <a:pt x="2364485" y="166115"/>
                </a:lnTo>
                <a:lnTo>
                  <a:pt x="2359913" y="150875"/>
                </a:lnTo>
                <a:lnTo>
                  <a:pt x="2351531" y="147065"/>
                </a:lnTo>
                <a:close/>
              </a:path>
              <a:path w="2799715" h="638175">
                <a:moveTo>
                  <a:pt x="2406395" y="129539"/>
                </a:moveTo>
                <a:lnTo>
                  <a:pt x="2391155" y="134111"/>
                </a:lnTo>
                <a:lnTo>
                  <a:pt x="2387345" y="142494"/>
                </a:lnTo>
                <a:lnTo>
                  <a:pt x="2391917" y="157733"/>
                </a:lnTo>
                <a:lnTo>
                  <a:pt x="2400299" y="161544"/>
                </a:lnTo>
                <a:lnTo>
                  <a:pt x="2407919" y="159257"/>
                </a:lnTo>
                <a:lnTo>
                  <a:pt x="2415539" y="156209"/>
                </a:lnTo>
                <a:lnTo>
                  <a:pt x="2419349" y="148589"/>
                </a:lnTo>
                <a:lnTo>
                  <a:pt x="2417063" y="140969"/>
                </a:lnTo>
                <a:lnTo>
                  <a:pt x="2414015" y="133349"/>
                </a:lnTo>
                <a:lnTo>
                  <a:pt x="2406395" y="129539"/>
                </a:lnTo>
                <a:close/>
              </a:path>
              <a:path w="2799715" h="638175">
                <a:moveTo>
                  <a:pt x="2460497" y="111251"/>
                </a:moveTo>
                <a:lnTo>
                  <a:pt x="2452877" y="113537"/>
                </a:lnTo>
                <a:lnTo>
                  <a:pt x="2445257" y="116585"/>
                </a:lnTo>
                <a:lnTo>
                  <a:pt x="2441447" y="124205"/>
                </a:lnTo>
                <a:lnTo>
                  <a:pt x="2443733" y="131825"/>
                </a:lnTo>
                <a:lnTo>
                  <a:pt x="2446781" y="139445"/>
                </a:lnTo>
                <a:lnTo>
                  <a:pt x="2454401" y="143255"/>
                </a:lnTo>
                <a:lnTo>
                  <a:pt x="2469641" y="138683"/>
                </a:lnTo>
                <a:lnTo>
                  <a:pt x="2473451" y="130301"/>
                </a:lnTo>
                <a:lnTo>
                  <a:pt x="2468879" y="115061"/>
                </a:lnTo>
                <a:lnTo>
                  <a:pt x="2460497" y="111251"/>
                </a:lnTo>
                <a:close/>
              </a:path>
              <a:path w="2799715" h="638175">
                <a:moveTo>
                  <a:pt x="2514599" y="92963"/>
                </a:moveTo>
                <a:lnTo>
                  <a:pt x="2507741" y="96011"/>
                </a:lnTo>
                <a:lnTo>
                  <a:pt x="2500121" y="98297"/>
                </a:lnTo>
                <a:lnTo>
                  <a:pt x="2495549" y="106679"/>
                </a:lnTo>
                <a:lnTo>
                  <a:pt x="2498597" y="114299"/>
                </a:lnTo>
                <a:lnTo>
                  <a:pt x="2500883" y="121157"/>
                </a:lnTo>
                <a:lnTo>
                  <a:pt x="2509265" y="125729"/>
                </a:lnTo>
                <a:lnTo>
                  <a:pt x="2516885" y="122681"/>
                </a:lnTo>
                <a:lnTo>
                  <a:pt x="2523743" y="120395"/>
                </a:lnTo>
                <a:lnTo>
                  <a:pt x="2528315" y="112013"/>
                </a:lnTo>
                <a:lnTo>
                  <a:pt x="2525267" y="105155"/>
                </a:lnTo>
                <a:lnTo>
                  <a:pt x="2522981" y="97535"/>
                </a:lnTo>
                <a:lnTo>
                  <a:pt x="2514599" y="92963"/>
                </a:lnTo>
                <a:close/>
              </a:path>
              <a:path w="2799715" h="638175">
                <a:moveTo>
                  <a:pt x="2569463" y="75437"/>
                </a:moveTo>
                <a:lnTo>
                  <a:pt x="2554223" y="80009"/>
                </a:lnTo>
                <a:lnTo>
                  <a:pt x="2550413" y="88391"/>
                </a:lnTo>
                <a:lnTo>
                  <a:pt x="2552699" y="96011"/>
                </a:lnTo>
                <a:lnTo>
                  <a:pt x="2555747" y="103631"/>
                </a:lnTo>
                <a:lnTo>
                  <a:pt x="2563367" y="107441"/>
                </a:lnTo>
                <a:lnTo>
                  <a:pt x="2570987" y="105155"/>
                </a:lnTo>
                <a:lnTo>
                  <a:pt x="2578607" y="102107"/>
                </a:lnTo>
                <a:lnTo>
                  <a:pt x="2582417" y="93725"/>
                </a:lnTo>
                <a:lnTo>
                  <a:pt x="2580131" y="86867"/>
                </a:lnTo>
                <a:lnTo>
                  <a:pt x="2577083" y="79247"/>
                </a:lnTo>
                <a:lnTo>
                  <a:pt x="2569463" y="75437"/>
                </a:lnTo>
                <a:close/>
              </a:path>
              <a:path w="2799715" h="638175">
                <a:moveTo>
                  <a:pt x="2623565" y="56387"/>
                </a:moveTo>
                <a:lnTo>
                  <a:pt x="2615945" y="59435"/>
                </a:lnTo>
                <a:lnTo>
                  <a:pt x="2608325" y="61721"/>
                </a:lnTo>
                <a:lnTo>
                  <a:pt x="2604515" y="70103"/>
                </a:lnTo>
                <a:lnTo>
                  <a:pt x="2606801" y="77723"/>
                </a:lnTo>
                <a:lnTo>
                  <a:pt x="2609849" y="85343"/>
                </a:lnTo>
                <a:lnTo>
                  <a:pt x="2617469" y="89153"/>
                </a:lnTo>
                <a:lnTo>
                  <a:pt x="2625089" y="86105"/>
                </a:lnTo>
                <a:lnTo>
                  <a:pt x="2632709" y="83819"/>
                </a:lnTo>
                <a:lnTo>
                  <a:pt x="2636519" y="75437"/>
                </a:lnTo>
                <a:lnTo>
                  <a:pt x="2634233" y="67817"/>
                </a:lnTo>
                <a:lnTo>
                  <a:pt x="2631947" y="60959"/>
                </a:lnTo>
                <a:lnTo>
                  <a:pt x="2623565" y="56387"/>
                </a:lnTo>
                <a:close/>
              </a:path>
              <a:path w="2799715" h="638175">
                <a:moveTo>
                  <a:pt x="2677667" y="38099"/>
                </a:moveTo>
                <a:lnTo>
                  <a:pt x="2670047" y="40385"/>
                </a:lnTo>
                <a:lnTo>
                  <a:pt x="2662427" y="43433"/>
                </a:lnTo>
                <a:lnTo>
                  <a:pt x="2658617" y="51815"/>
                </a:lnTo>
                <a:lnTo>
                  <a:pt x="2661665" y="58673"/>
                </a:lnTo>
                <a:lnTo>
                  <a:pt x="2663951" y="66293"/>
                </a:lnTo>
                <a:lnTo>
                  <a:pt x="2672333" y="70103"/>
                </a:lnTo>
                <a:lnTo>
                  <a:pt x="2679953" y="67817"/>
                </a:lnTo>
                <a:lnTo>
                  <a:pt x="2686811" y="64769"/>
                </a:lnTo>
                <a:lnTo>
                  <a:pt x="2691383" y="57149"/>
                </a:lnTo>
                <a:lnTo>
                  <a:pt x="2688335" y="49529"/>
                </a:lnTo>
                <a:lnTo>
                  <a:pt x="2686049" y="41909"/>
                </a:lnTo>
                <a:lnTo>
                  <a:pt x="2677667" y="38099"/>
                </a:lnTo>
                <a:close/>
              </a:path>
              <a:path w="2799715" h="638175">
                <a:moveTo>
                  <a:pt x="2731769" y="19049"/>
                </a:moveTo>
                <a:lnTo>
                  <a:pt x="2724149" y="22097"/>
                </a:lnTo>
                <a:lnTo>
                  <a:pt x="2716529" y="24383"/>
                </a:lnTo>
                <a:lnTo>
                  <a:pt x="2712719" y="32765"/>
                </a:lnTo>
                <a:lnTo>
                  <a:pt x="2715767" y="40385"/>
                </a:lnTo>
                <a:lnTo>
                  <a:pt x="2718053" y="47243"/>
                </a:lnTo>
                <a:lnTo>
                  <a:pt x="2726435" y="51815"/>
                </a:lnTo>
                <a:lnTo>
                  <a:pt x="2734055" y="48767"/>
                </a:lnTo>
                <a:lnTo>
                  <a:pt x="2740913" y="46481"/>
                </a:lnTo>
                <a:lnTo>
                  <a:pt x="2745485" y="38099"/>
                </a:lnTo>
                <a:lnTo>
                  <a:pt x="2742437" y="30479"/>
                </a:lnTo>
                <a:lnTo>
                  <a:pt x="2740151" y="22859"/>
                </a:lnTo>
                <a:lnTo>
                  <a:pt x="2731769" y="19049"/>
                </a:lnTo>
                <a:close/>
              </a:path>
              <a:path w="2799715" h="638175">
                <a:moveTo>
                  <a:pt x="2785871" y="0"/>
                </a:moveTo>
                <a:lnTo>
                  <a:pt x="2778251" y="3047"/>
                </a:lnTo>
                <a:lnTo>
                  <a:pt x="2770631" y="5333"/>
                </a:lnTo>
                <a:lnTo>
                  <a:pt x="2766821" y="13715"/>
                </a:lnTo>
                <a:lnTo>
                  <a:pt x="2769869" y="21335"/>
                </a:lnTo>
                <a:lnTo>
                  <a:pt x="2772155" y="28193"/>
                </a:lnTo>
                <a:lnTo>
                  <a:pt x="2780537" y="32765"/>
                </a:lnTo>
                <a:lnTo>
                  <a:pt x="2788157" y="29717"/>
                </a:lnTo>
                <a:lnTo>
                  <a:pt x="2795777" y="27431"/>
                </a:lnTo>
                <a:lnTo>
                  <a:pt x="2799587" y="19049"/>
                </a:lnTo>
                <a:lnTo>
                  <a:pt x="2796539" y="11429"/>
                </a:lnTo>
                <a:lnTo>
                  <a:pt x="2794253" y="3809"/>
                </a:lnTo>
                <a:lnTo>
                  <a:pt x="2785871" y="0"/>
                </a:lnTo>
                <a:close/>
              </a:path>
            </a:pathLst>
          </a:custGeom>
          <a:solidFill>
            <a:srgbClr val="000065"/>
          </a:solidFill>
        </p:spPr>
        <p:txBody>
          <a:bodyPr wrap="square" lIns="0" tIns="0" rIns="0" bIns="0" rtlCol="0"/>
          <a:lstStyle/>
          <a:p>
            <a:endParaRPr/>
          </a:p>
        </p:txBody>
      </p:sp>
      <p:sp>
        <p:nvSpPr>
          <p:cNvPr id="640" name="object 640"/>
          <p:cNvSpPr/>
          <p:nvPr/>
        </p:nvSpPr>
        <p:spPr>
          <a:xfrm>
            <a:off x="2852927" y="5423153"/>
            <a:ext cx="2745740" cy="547370"/>
          </a:xfrm>
          <a:custGeom>
            <a:avLst/>
            <a:gdLst/>
            <a:ahLst/>
            <a:cxnLst/>
            <a:rect l="l" t="t" r="r" b="b"/>
            <a:pathLst>
              <a:path w="2745740" h="547370">
                <a:moveTo>
                  <a:pt x="83820" y="517398"/>
                </a:moveTo>
                <a:lnTo>
                  <a:pt x="76200" y="518160"/>
                </a:lnTo>
                <a:lnTo>
                  <a:pt x="0" y="521177"/>
                </a:lnTo>
                <a:lnTo>
                  <a:pt x="0" y="547192"/>
                </a:lnTo>
                <a:lnTo>
                  <a:pt x="762" y="547116"/>
                </a:lnTo>
                <a:lnTo>
                  <a:pt x="77724" y="543306"/>
                </a:lnTo>
                <a:lnTo>
                  <a:pt x="84582" y="543306"/>
                </a:lnTo>
                <a:lnTo>
                  <a:pt x="90678" y="537210"/>
                </a:lnTo>
                <a:lnTo>
                  <a:pt x="89916" y="530352"/>
                </a:lnTo>
                <a:lnTo>
                  <a:pt x="89916" y="522732"/>
                </a:lnTo>
                <a:lnTo>
                  <a:pt x="83820" y="517398"/>
                </a:lnTo>
                <a:close/>
              </a:path>
              <a:path w="2745740" h="547370">
                <a:moveTo>
                  <a:pt x="263652" y="510540"/>
                </a:moveTo>
                <a:lnTo>
                  <a:pt x="256794" y="510540"/>
                </a:lnTo>
                <a:lnTo>
                  <a:pt x="181356" y="514350"/>
                </a:lnTo>
                <a:lnTo>
                  <a:pt x="172974" y="514350"/>
                </a:lnTo>
                <a:lnTo>
                  <a:pt x="166878" y="520446"/>
                </a:lnTo>
                <a:lnTo>
                  <a:pt x="167640" y="528066"/>
                </a:lnTo>
                <a:lnTo>
                  <a:pt x="167640" y="534924"/>
                </a:lnTo>
                <a:lnTo>
                  <a:pt x="173736" y="540258"/>
                </a:lnTo>
                <a:lnTo>
                  <a:pt x="182118" y="540258"/>
                </a:lnTo>
                <a:lnTo>
                  <a:pt x="258318" y="536448"/>
                </a:lnTo>
                <a:lnTo>
                  <a:pt x="265176" y="536448"/>
                </a:lnTo>
                <a:lnTo>
                  <a:pt x="270510" y="530352"/>
                </a:lnTo>
                <a:lnTo>
                  <a:pt x="270510" y="523494"/>
                </a:lnTo>
                <a:lnTo>
                  <a:pt x="269748" y="515874"/>
                </a:lnTo>
                <a:lnTo>
                  <a:pt x="263652" y="510540"/>
                </a:lnTo>
                <a:close/>
              </a:path>
              <a:path w="2745740" h="547370">
                <a:moveTo>
                  <a:pt x="441198" y="484632"/>
                </a:moveTo>
                <a:lnTo>
                  <a:pt x="434340" y="486156"/>
                </a:lnTo>
                <a:lnTo>
                  <a:pt x="363474" y="496062"/>
                </a:lnTo>
                <a:lnTo>
                  <a:pt x="357378" y="496824"/>
                </a:lnTo>
                <a:lnTo>
                  <a:pt x="350520" y="497586"/>
                </a:lnTo>
                <a:lnTo>
                  <a:pt x="345948" y="504444"/>
                </a:lnTo>
                <a:lnTo>
                  <a:pt x="346710" y="511302"/>
                </a:lnTo>
                <a:lnTo>
                  <a:pt x="348234" y="518922"/>
                </a:lnTo>
                <a:lnTo>
                  <a:pt x="354330" y="523494"/>
                </a:lnTo>
                <a:lnTo>
                  <a:pt x="361950" y="521970"/>
                </a:lnTo>
                <a:lnTo>
                  <a:pt x="438150" y="511302"/>
                </a:lnTo>
                <a:lnTo>
                  <a:pt x="445008" y="510540"/>
                </a:lnTo>
                <a:lnTo>
                  <a:pt x="450342" y="503682"/>
                </a:lnTo>
                <a:lnTo>
                  <a:pt x="448818" y="496824"/>
                </a:lnTo>
                <a:lnTo>
                  <a:pt x="448056" y="489966"/>
                </a:lnTo>
                <a:lnTo>
                  <a:pt x="441198" y="484632"/>
                </a:lnTo>
                <a:close/>
              </a:path>
              <a:path w="2745740" h="547370">
                <a:moveTo>
                  <a:pt x="619506" y="455676"/>
                </a:moveTo>
                <a:lnTo>
                  <a:pt x="612648" y="457200"/>
                </a:lnTo>
                <a:lnTo>
                  <a:pt x="544830" y="467106"/>
                </a:lnTo>
                <a:lnTo>
                  <a:pt x="535686" y="468630"/>
                </a:lnTo>
                <a:lnTo>
                  <a:pt x="528828" y="470154"/>
                </a:lnTo>
                <a:lnTo>
                  <a:pt x="524256" y="477012"/>
                </a:lnTo>
                <a:lnTo>
                  <a:pt x="525018" y="483870"/>
                </a:lnTo>
                <a:lnTo>
                  <a:pt x="526542" y="490728"/>
                </a:lnTo>
                <a:lnTo>
                  <a:pt x="533400" y="495300"/>
                </a:lnTo>
                <a:lnTo>
                  <a:pt x="540258" y="494538"/>
                </a:lnTo>
                <a:lnTo>
                  <a:pt x="616458" y="482346"/>
                </a:lnTo>
                <a:lnTo>
                  <a:pt x="623316" y="481584"/>
                </a:lnTo>
                <a:lnTo>
                  <a:pt x="627888" y="474726"/>
                </a:lnTo>
                <a:lnTo>
                  <a:pt x="627049" y="467106"/>
                </a:lnTo>
                <a:lnTo>
                  <a:pt x="626364" y="460248"/>
                </a:lnTo>
                <a:lnTo>
                  <a:pt x="619506" y="455676"/>
                </a:lnTo>
                <a:close/>
              </a:path>
              <a:path w="2745740" h="547370">
                <a:moveTo>
                  <a:pt x="797052" y="425196"/>
                </a:moveTo>
                <a:lnTo>
                  <a:pt x="790194" y="426720"/>
                </a:lnTo>
                <a:lnTo>
                  <a:pt x="713994" y="439674"/>
                </a:lnTo>
                <a:lnTo>
                  <a:pt x="707136" y="441198"/>
                </a:lnTo>
                <a:lnTo>
                  <a:pt x="701802" y="447294"/>
                </a:lnTo>
                <a:lnTo>
                  <a:pt x="703326" y="454914"/>
                </a:lnTo>
                <a:lnTo>
                  <a:pt x="704850" y="461772"/>
                </a:lnTo>
                <a:lnTo>
                  <a:pt x="710946" y="466344"/>
                </a:lnTo>
                <a:lnTo>
                  <a:pt x="718566" y="464820"/>
                </a:lnTo>
                <a:lnTo>
                  <a:pt x="794766" y="451866"/>
                </a:lnTo>
                <a:lnTo>
                  <a:pt x="801624" y="450342"/>
                </a:lnTo>
                <a:lnTo>
                  <a:pt x="806196" y="444246"/>
                </a:lnTo>
                <a:lnTo>
                  <a:pt x="805434" y="437388"/>
                </a:lnTo>
                <a:lnTo>
                  <a:pt x="803910" y="429768"/>
                </a:lnTo>
                <a:lnTo>
                  <a:pt x="797052" y="425196"/>
                </a:lnTo>
                <a:close/>
              </a:path>
              <a:path w="2745740" h="547370">
                <a:moveTo>
                  <a:pt x="974598" y="393954"/>
                </a:moveTo>
                <a:lnTo>
                  <a:pt x="967740" y="394716"/>
                </a:lnTo>
                <a:lnTo>
                  <a:pt x="910590" y="406146"/>
                </a:lnTo>
                <a:lnTo>
                  <a:pt x="891540" y="409194"/>
                </a:lnTo>
                <a:lnTo>
                  <a:pt x="884682" y="409956"/>
                </a:lnTo>
                <a:lnTo>
                  <a:pt x="880110" y="416814"/>
                </a:lnTo>
                <a:lnTo>
                  <a:pt x="881634" y="423672"/>
                </a:lnTo>
                <a:lnTo>
                  <a:pt x="882396" y="431292"/>
                </a:lnTo>
                <a:lnTo>
                  <a:pt x="889254" y="435864"/>
                </a:lnTo>
                <a:lnTo>
                  <a:pt x="896112" y="434340"/>
                </a:lnTo>
                <a:lnTo>
                  <a:pt x="914400" y="431292"/>
                </a:lnTo>
                <a:lnTo>
                  <a:pt x="972312" y="420624"/>
                </a:lnTo>
                <a:lnTo>
                  <a:pt x="979170" y="419100"/>
                </a:lnTo>
                <a:lnTo>
                  <a:pt x="983742" y="412242"/>
                </a:lnTo>
                <a:lnTo>
                  <a:pt x="982980" y="405384"/>
                </a:lnTo>
                <a:lnTo>
                  <a:pt x="981456" y="398526"/>
                </a:lnTo>
                <a:lnTo>
                  <a:pt x="974598" y="393954"/>
                </a:lnTo>
                <a:close/>
              </a:path>
              <a:path w="2745740" h="547370">
                <a:moveTo>
                  <a:pt x="1152144" y="361950"/>
                </a:moveTo>
                <a:lnTo>
                  <a:pt x="1145286" y="363474"/>
                </a:lnTo>
                <a:lnTo>
                  <a:pt x="1092708" y="373380"/>
                </a:lnTo>
                <a:lnTo>
                  <a:pt x="1069848" y="377190"/>
                </a:lnTo>
                <a:lnTo>
                  <a:pt x="1062228" y="377952"/>
                </a:lnTo>
                <a:lnTo>
                  <a:pt x="1057656" y="384810"/>
                </a:lnTo>
                <a:lnTo>
                  <a:pt x="1059180" y="391668"/>
                </a:lnTo>
                <a:lnTo>
                  <a:pt x="1059942" y="398526"/>
                </a:lnTo>
                <a:lnTo>
                  <a:pt x="1066800" y="403860"/>
                </a:lnTo>
                <a:lnTo>
                  <a:pt x="1073658" y="402336"/>
                </a:lnTo>
                <a:lnTo>
                  <a:pt x="1096518" y="398526"/>
                </a:lnTo>
                <a:lnTo>
                  <a:pt x="1149858" y="388620"/>
                </a:lnTo>
                <a:lnTo>
                  <a:pt x="1157478" y="387096"/>
                </a:lnTo>
                <a:lnTo>
                  <a:pt x="1162050" y="380238"/>
                </a:lnTo>
                <a:lnTo>
                  <a:pt x="1159002" y="366522"/>
                </a:lnTo>
                <a:lnTo>
                  <a:pt x="1152144" y="361950"/>
                </a:lnTo>
                <a:close/>
              </a:path>
              <a:path w="2745740" h="547370">
                <a:moveTo>
                  <a:pt x="1328928" y="326136"/>
                </a:moveTo>
                <a:lnTo>
                  <a:pt x="1322070" y="327660"/>
                </a:lnTo>
                <a:lnTo>
                  <a:pt x="1246632" y="343662"/>
                </a:lnTo>
                <a:lnTo>
                  <a:pt x="1239774" y="344424"/>
                </a:lnTo>
                <a:lnTo>
                  <a:pt x="1235202" y="351282"/>
                </a:lnTo>
                <a:lnTo>
                  <a:pt x="1236726" y="358140"/>
                </a:lnTo>
                <a:lnTo>
                  <a:pt x="1237488" y="365760"/>
                </a:lnTo>
                <a:lnTo>
                  <a:pt x="1244346" y="369570"/>
                </a:lnTo>
                <a:lnTo>
                  <a:pt x="1251204" y="368808"/>
                </a:lnTo>
                <a:lnTo>
                  <a:pt x="1327404" y="352806"/>
                </a:lnTo>
                <a:lnTo>
                  <a:pt x="1334262" y="351282"/>
                </a:lnTo>
                <a:lnTo>
                  <a:pt x="1338834" y="344424"/>
                </a:lnTo>
                <a:lnTo>
                  <a:pt x="1335786" y="330708"/>
                </a:lnTo>
                <a:lnTo>
                  <a:pt x="1328928" y="326136"/>
                </a:lnTo>
                <a:close/>
              </a:path>
              <a:path w="2745740" h="547370">
                <a:moveTo>
                  <a:pt x="1505712" y="291084"/>
                </a:moveTo>
                <a:lnTo>
                  <a:pt x="1457706" y="301752"/>
                </a:lnTo>
                <a:lnTo>
                  <a:pt x="1423416" y="307848"/>
                </a:lnTo>
                <a:lnTo>
                  <a:pt x="1416558" y="309372"/>
                </a:lnTo>
                <a:lnTo>
                  <a:pt x="1411986" y="316230"/>
                </a:lnTo>
                <a:lnTo>
                  <a:pt x="1415034" y="329946"/>
                </a:lnTo>
                <a:lnTo>
                  <a:pt x="1421130" y="334518"/>
                </a:lnTo>
                <a:lnTo>
                  <a:pt x="1428750" y="332994"/>
                </a:lnTo>
                <a:lnTo>
                  <a:pt x="1462278" y="326898"/>
                </a:lnTo>
                <a:lnTo>
                  <a:pt x="1511808" y="316230"/>
                </a:lnTo>
                <a:lnTo>
                  <a:pt x="1515618" y="309372"/>
                </a:lnTo>
                <a:lnTo>
                  <a:pt x="1512570" y="295656"/>
                </a:lnTo>
                <a:lnTo>
                  <a:pt x="1505712" y="291084"/>
                </a:lnTo>
                <a:close/>
              </a:path>
              <a:path w="2745740" h="547370">
                <a:moveTo>
                  <a:pt x="1682496" y="253746"/>
                </a:moveTo>
                <a:lnTo>
                  <a:pt x="1593342" y="272796"/>
                </a:lnTo>
                <a:lnTo>
                  <a:pt x="1588770" y="279654"/>
                </a:lnTo>
                <a:lnTo>
                  <a:pt x="1591818" y="293370"/>
                </a:lnTo>
                <a:lnTo>
                  <a:pt x="1598676" y="297942"/>
                </a:lnTo>
                <a:lnTo>
                  <a:pt x="1687830" y="278892"/>
                </a:lnTo>
                <a:lnTo>
                  <a:pt x="1692402" y="272034"/>
                </a:lnTo>
                <a:lnTo>
                  <a:pt x="1689354" y="258318"/>
                </a:lnTo>
                <a:lnTo>
                  <a:pt x="1682496" y="253746"/>
                </a:lnTo>
                <a:close/>
              </a:path>
              <a:path w="2745740" h="547370">
                <a:moveTo>
                  <a:pt x="1858518" y="214884"/>
                </a:moveTo>
                <a:lnTo>
                  <a:pt x="1851660" y="216408"/>
                </a:lnTo>
                <a:lnTo>
                  <a:pt x="1822704" y="223266"/>
                </a:lnTo>
                <a:lnTo>
                  <a:pt x="1769364" y="234696"/>
                </a:lnTo>
                <a:lnTo>
                  <a:pt x="1764792" y="241554"/>
                </a:lnTo>
                <a:lnTo>
                  <a:pt x="1767840" y="255270"/>
                </a:lnTo>
                <a:lnTo>
                  <a:pt x="1774698" y="259842"/>
                </a:lnTo>
                <a:lnTo>
                  <a:pt x="1782318" y="258318"/>
                </a:lnTo>
                <a:lnTo>
                  <a:pt x="1828038" y="248412"/>
                </a:lnTo>
                <a:lnTo>
                  <a:pt x="1864614" y="240030"/>
                </a:lnTo>
                <a:lnTo>
                  <a:pt x="1869186" y="232410"/>
                </a:lnTo>
                <a:lnTo>
                  <a:pt x="1867662" y="225552"/>
                </a:lnTo>
                <a:lnTo>
                  <a:pt x="1865376" y="218694"/>
                </a:lnTo>
                <a:lnTo>
                  <a:pt x="1858518" y="214884"/>
                </a:lnTo>
                <a:close/>
              </a:path>
              <a:path w="2745740" h="547370">
                <a:moveTo>
                  <a:pt x="2034540" y="172974"/>
                </a:moveTo>
                <a:lnTo>
                  <a:pt x="2027682" y="174498"/>
                </a:lnTo>
                <a:lnTo>
                  <a:pt x="2004060" y="180594"/>
                </a:lnTo>
                <a:lnTo>
                  <a:pt x="1952244" y="192786"/>
                </a:lnTo>
                <a:lnTo>
                  <a:pt x="1945386" y="194310"/>
                </a:lnTo>
                <a:lnTo>
                  <a:pt x="1940814" y="201168"/>
                </a:lnTo>
                <a:lnTo>
                  <a:pt x="1942338" y="208026"/>
                </a:lnTo>
                <a:lnTo>
                  <a:pt x="1944624" y="214884"/>
                </a:lnTo>
                <a:lnTo>
                  <a:pt x="1951482" y="219456"/>
                </a:lnTo>
                <a:lnTo>
                  <a:pt x="1958340" y="217932"/>
                </a:lnTo>
                <a:lnTo>
                  <a:pt x="2010156" y="204978"/>
                </a:lnTo>
                <a:lnTo>
                  <a:pt x="2033016" y="199644"/>
                </a:lnTo>
                <a:lnTo>
                  <a:pt x="2040636" y="198120"/>
                </a:lnTo>
                <a:lnTo>
                  <a:pt x="2044446" y="191262"/>
                </a:lnTo>
                <a:lnTo>
                  <a:pt x="2041398" y="177546"/>
                </a:lnTo>
                <a:lnTo>
                  <a:pt x="2034540" y="172974"/>
                </a:lnTo>
                <a:close/>
              </a:path>
              <a:path w="2745740" h="547370">
                <a:moveTo>
                  <a:pt x="2209800" y="131826"/>
                </a:moveTo>
                <a:lnTo>
                  <a:pt x="2202942" y="133350"/>
                </a:lnTo>
                <a:lnTo>
                  <a:pt x="2128266" y="151638"/>
                </a:lnTo>
                <a:lnTo>
                  <a:pt x="2120646" y="153162"/>
                </a:lnTo>
                <a:lnTo>
                  <a:pt x="2116836" y="160020"/>
                </a:lnTo>
                <a:lnTo>
                  <a:pt x="2119884" y="173736"/>
                </a:lnTo>
                <a:lnTo>
                  <a:pt x="2126742" y="178308"/>
                </a:lnTo>
                <a:lnTo>
                  <a:pt x="2133600" y="176784"/>
                </a:lnTo>
                <a:lnTo>
                  <a:pt x="2209038" y="158496"/>
                </a:lnTo>
                <a:lnTo>
                  <a:pt x="2215896" y="156972"/>
                </a:lnTo>
                <a:lnTo>
                  <a:pt x="2220468" y="150114"/>
                </a:lnTo>
                <a:lnTo>
                  <a:pt x="2217420" y="136398"/>
                </a:lnTo>
                <a:lnTo>
                  <a:pt x="2209800" y="131826"/>
                </a:lnTo>
                <a:close/>
              </a:path>
              <a:path w="2745740" h="547370">
                <a:moveTo>
                  <a:pt x="2385060" y="89154"/>
                </a:moveTo>
                <a:lnTo>
                  <a:pt x="2378202" y="90678"/>
                </a:lnTo>
                <a:lnTo>
                  <a:pt x="2369820" y="92964"/>
                </a:lnTo>
                <a:lnTo>
                  <a:pt x="2303526" y="109728"/>
                </a:lnTo>
                <a:lnTo>
                  <a:pt x="2296668" y="111252"/>
                </a:lnTo>
                <a:lnTo>
                  <a:pt x="2292096" y="118110"/>
                </a:lnTo>
                <a:lnTo>
                  <a:pt x="2294382" y="124968"/>
                </a:lnTo>
                <a:lnTo>
                  <a:pt x="2295906" y="131826"/>
                </a:lnTo>
                <a:lnTo>
                  <a:pt x="2302764" y="136398"/>
                </a:lnTo>
                <a:lnTo>
                  <a:pt x="2309622" y="134874"/>
                </a:lnTo>
                <a:lnTo>
                  <a:pt x="2385060" y="115824"/>
                </a:lnTo>
                <a:lnTo>
                  <a:pt x="2391918" y="114300"/>
                </a:lnTo>
                <a:lnTo>
                  <a:pt x="2395728" y="107442"/>
                </a:lnTo>
                <a:lnTo>
                  <a:pt x="2392680" y="93726"/>
                </a:lnTo>
                <a:lnTo>
                  <a:pt x="2385060" y="89154"/>
                </a:lnTo>
                <a:close/>
              </a:path>
              <a:path w="2745740" h="547370">
                <a:moveTo>
                  <a:pt x="2560320" y="44958"/>
                </a:moveTo>
                <a:lnTo>
                  <a:pt x="2553462" y="47244"/>
                </a:lnTo>
                <a:lnTo>
                  <a:pt x="2551176" y="47244"/>
                </a:lnTo>
                <a:lnTo>
                  <a:pt x="2478786" y="65532"/>
                </a:lnTo>
                <a:lnTo>
                  <a:pt x="2471928" y="67818"/>
                </a:lnTo>
                <a:lnTo>
                  <a:pt x="2467356" y="74676"/>
                </a:lnTo>
                <a:lnTo>
                  <a:pt x="2468880" y="81534"/>
                </a:lnTo>
                <a:lnTo>
                  <a:pt x="2471166" y="88392"/>
                </a:lnTo>
                <a:lnTo>
                  <a:pt x="2478024" y="92964"/>
                </a:lnTo>
                <a:lnTo>
                  <a:pt x="2484882" y="90678"/>
                </a:lnTo>
                <a:lnTo>
                  <a:pt x="2558034" y="72390"/>
                </a:lnTo>
                <a:lnTo>
                  <a:pt x="2559558" y="71628"/>
                </a:lnTo>
                <a:lnTo>
                  <a:pt x="2566416" y="70104"/>
                </a:lnTo>
                <a:lnTo>
                  <a:pt x="2570988" y="63246"/>
                </a:lnTo>
                <a:lnTo>
                  <a:pt x="2569464" y="56388"/>
                </a:lnTo>
                <a:lnTo>
                  <a:pt x="2567178" y="49530"/>
                </a:lnTo>
                <a:lnTo>
                  <a:pt x="2560320" y="44958"/>
                </a:lnTo>
                <a:close/>
              </a:path>
              <a:path w="2745740" h="547370">
                <a:moveTo>
                  <a:pt x="2734818" y="0"/>
                </a:moveTo>
                <a:lnTo>
                  <a:pt x="2727960" y="2286"/>
                </a:lnTo>
                <a:lnTo>
                  <a:pt x="2653284" y="22098"/>
                </a:lnTo>
                <a:lnTo>
                  <a:pt x="2646426" y="23622"/>
                </a:lnTo>
                <a:lnTo>
                  <a:pt x="2642616" y="30480"/>
                </a:lnTo>
                <a:lnTo>
                  <a:pt x="2644140" y="37338"/>
                </a:lnTo>
                <a:lnTo>
                  <a:pt x="2646426" y="44196"/>
                </a:lnTo>
                <a:lnTo>
                  <a:pt x="2653284" y="48768"/>
                </a:lnTo>
                <a:lnTo>
                  <a:pt x="2660142" y="46482"/>
                </a:lnTo>
                <a:lnTo>
                  <a:pt x="2734818" y="26670"/>
                </a:lnTo>
                <a:lnTo>
                  <a:pt x="2741676" y="25146"/>
                </a:lnTo>
                <a:lnTo>
                  <a:pt x="2745486" y="18288"/>
                </a:lnTo>
                <a:lnTo>
                  <a:pt x="2742438" y="4572"/>
                </a:lnTo>
                <a:lnTo>
                  <a:pt x="2734818" y="0"/>
                </a:lnTo>
                <a:close/>
              </a:path>
            </a:pathLst>
          </a:custGeom>
          <a:solidFill>
            <a:srgbClr val="326598"/>
          </a:solidFill>
        </p:spPr>
        <p:txBody>
          <a:bodyPr wrap="square" lIns="0" tIns="0" rIns="0" bIns="0" rtlCol="0"/>
          <a:lstStyle/>
          <a:p>
            <a:endParaRPr/>
          </a:p>
        </p:txBody>
      </p:sp>
      <p:sp>
        <p:nvSpPr>
          <p:cNvPr id="641" name="object 641"/>
          <p:cNvSpPr txBox="1"/>
          <p:nvPr/>
        </p:nvSpPr>
        <p:spPr>
          <a:xfrm>
            <a:off x="2581653" y="5296904"/>
            <a:ext cx="193040" cy="81534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a:t>
            </a:r>
            <a:r>
              <a:rPr sz="850" b="1" spc="-15" dirty="0">
                <a:solidFill>
                  <a:srgbClr val="3F3F3F"/>
                </a:solidFill>
                <a:latin typeface="Arial"/>
                <a:cs typeface="Arial"/>
              </a:rPr>
              <a:t>2</a:t>
            </a:r>
            <a:r>
              <a:rPr sz="850" b="1" spc="-5" dirty="0">
                <a:solidFill>
                  <a:srgbClr val="3F3F3F"/>
                </a:solidFill>
                <a:latin typeface="Arial"/>
                <a:cs typeface="Arial"/>
              </a:rPr>
              <a:t>0</a:t>
            </a:r>
            <a:endParaRPr sz="850">
              <a:latin typeface="Arial"/>
              <a:cs typeface="Arial"/>
            </a:endParaRPr>
          </a:p>
          <a:p>
            <a:pPr>
              <a:lnSpc>
                <a:spcPct val="100000"/>
              </a:lnSpc>
              <a:spcBef>
                <a:spcPts val="775"/>
              </a:spcBef>
            </a:pPr>
            <a:r>
              <a:rPr sz="850" b="1" spc="-5" dirty="0">
                <a:solidFill>
                  <a:srgbClr val="3F3F3F"/>
                </a:solidFill>
                <a:latin typeface="Arial"/>
                <a:cs typeface="Arial"/>
              </a:rPr>
              <a:t>1</a:t>
            </a:r>
            <a:r>
              <a:rPr sz="850" b="1" spc="-15" dirty="0">
                <a:solidFill>
                  <a:srgbClr val="3F3F3F"/>
                </a:solidFill>
                <a:latin typeface="Arial"/>
                <a:cs typeface="Arial"/>
              </a:rPr>
              <a:t>0</a:t>
            </a:r>
            <a:r>
              <a:rPr sz="850" b="1" spc="-5" dirty="0">
                <a:solidFill>
                  <a:srgbClr val="3F3F3F"/>
                </a:solidFill>
                <a:latin typeface="Arial"/>
                <a:cs typeface="Arial"/>
              </a:rPr>
              <a:t>0</a:t>
            </a:r>
            <a:endParaRPr sz="850">
              <a:latin typeface="Arial"/>
              <a:cs typeface="Arial"/>
            </a:endParaRPr>
          </a:p>
          <a:p>
            <a:pPr marL="59055">
              <a:lnSpc>
                <a:spcPct val="100000"/>
              </a:lnSpc>
              <a:spcBef>
                <a:spcPts val="775"/>
              </a:spcBef>
            </a:pPr>
            <a:r>
              <a:rPr sz="850" b="1" spc="-5" dirty="0">
                <a:solidFill>
                  <a:srgbClr val="3F3F3F"/>
                </a:solidFill>
                <a:latin typeface="Arial"/>
                <a:cs typeface="Arial"/>
              </a:rPr>
              <a:t>80</a:t>
            </a:r>
            <a:endParaRPr sz="850">
              <a:latin typeface="Arial"/>
              <a:cs typeface="Arial"/>
            </a:endParaRPr>
          </a:p>
          <a:p>
            <a:pPr marL="59055">
              <a:lnSpc>
                <a:spcPct val="100000"/>
              </a:lnSpc>
              <a:spcBef>
                <a:spcPts val="780"/>
              </a:spcBef>
            </a:pPr>
            <a:r>
              <a:rPr sz="850" b="1" spc="-5" dirty="0">
                <a:solidFill>
                  <a:srgbClr val="3F3F3F"/>
                </a:solidFill>
                <a:latin typeface="Arial"/>
                <a:cs typeface="Arial"/>
              </a:rPr>
              <a:t>60</a:t>
            </a:r>
            <a:endParaRPr sz="850">
              <a:latin typeface="Arial"/>
              <a:cs typeface="Arial"/>
            </a:endParaRPr>
          </a:p>
        </p:txBody>
      </p:sp>
      <p:sp>
        <p:nvSpPr>
          <p:cNvPr id="642" name="object 642"/>
          <p:cNvSpPr txBox="1"/>
          <p:nvPr/>
        </p:nvSpPr>
        <p:spPr>
          <a:xfrm>
            <a:off x="2226822" y="4228072"/>
            <a:ext cx="3319145" cy="970915"/>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21: Demand </a:t>
            </a:r>
            <a:r>
              <a:rPr sz="950" b="1" spc="-15" dirty="0">
                <a:latin typeface="Arial"/>
                <a:cs typeface="Arial"/>
              </a:rPr>
              <a:t>vs. </a:t>
            </a:r>
            <a:r>
              <a:rPr sz="950" b="1" spc="-10" dirty="0">
                <a:latin typeface="Arial"/>
                <a:cs typeface="Arial"/>
              </a:rPr>
              <a:t>Capacity </a:t>
            </a:r>
            <a:r>
              <a:rPr sz="950" b="1" spc="-5" dirty="0">
                <a:latin typeface="Arial"/>
                <a:cs typeface="Arial"/>
              </a:rPr>
              <a:t>- </a:t>
            </a:r>
            <a:r>
              <a:rPr sz="950" b="1" spc="-10" dirty="0">
                <a:latin typeface="Arial"/>
                <a:cs typeface="Arial"/>
              </a:rPr>
              <a:t>Hydrocracking</a:t>
            </a:r>
            <a:r>
              <a:rPr sz="950" b="1" spc="40" dirty="0">
                <a:latin typeface="Arial"/>
                <a:cs typeface="Arial"/>
              </a:rPr>
              <a:t> </a:t>
            </a:r>
            <a:r>
              <a:rPr sz="950" b="1" spc="-10" dirty="0">
                <a:latin typeface="Arial"/>
                <a:cs typeface="Arial"/>
              </a:rPr>
              <a:t>Reactors</a:t>
            </a:r>
            <a:endParaRPr sz="950">
              <a:latin typeface="Arial"/>
              <a:cs typeface="Arial"/>
            </a:endParaRPr>
          </a:p>
          <a:p>
            <a:pPr>
              <a:lnSpc>
                <a:spcPct val="100000"/>
              </a:lnSpc>
            </a:pPr>
            <a:endParaRPr sz="1000">
              <a:latin typeface="Times New Roman"/>
              <a:cs typeface="Times New Roman"/>
            </a:endParaRPr>
          </a:p>
          <a:p>
            <a:pPr marL="354330">
              <a:lnSpc>
                <a:spcPct val="100000"/>
              </a:lnSpc>
              <a:spcBef>
                <a:spcPts val="735"/>
              </a:spcBef>
            </a:pPr>
            <a:r>
              <a:rPr sz="850" b="1" spc="-10" dirty="0">
                <a:solidFill>
                  <a:srgbClr val="3F3F3F"/>
                </a:solidFill>
                <a:latin typeface="Arial"/>
                <a:cs typeface="Arial"/>
              </a:rPr>
              <a:t>180</a:t>
            </a:r>
            <a:endParaRPr sz="850">
              <a:latin typeface="Arial"/>
              <a:cs typeface="Arial"/>
            </a:endParaRPr>
          </a:p>
          <a:p>
            <a:pPr marL="354330">
              <a:lnSpc>
                <a:spcPct val="100000"/>
              </a:lnSpc>
              <a:spcBef>
                <a:spcPts val="770"/>
              </a:spcBef>
            </a:pPr>
            <a:r>
              <a:rPr sz="850" b="1" spc="-10" dirty="0">
                <a:solidFill>
                  <a:srgbClr val="3F3F3F"/>
                </a:solidFill>
                <a:latin typeface="Arial"/>
                <a:cs typeface="Arial"/>
              </a:rPr>
              <a:t>160</a:t>
            </a:r>
            <a:endParaRPr sz="850">
              <a:latin typeface="Arial"/>
              <a:cs typeface="Arial"/>
            </a:endParaRPr>
          </a:p>
          <a:p>
            <a:pPr marL="354330">
              <a:lnSpc>
                <a:spcPct val="100000"/>
              </a:lnSpc>
              <a:spcBef>
                <a:spcPts val="770"/>
              </a:spcBef>
            </a:pPr>
            <a:r>
              <a:rPr sz="850" b="1" spc="-10" dirty="0">
                <a:solidFill>
                  <a:srgbClr val="3F3F3F"/>
                </a:solidFill>
                <a:latin typeface="Arial"/>
                <a:cs typeface="Arial"/>
              </a:rPr>
              <a:t>140</a:t>
            </a:r>
            <a:endParaRPr sz="850">
              <a:latin typeface="Arial"/>
              <a:cs typeface="Arial"/>
            </a:endParaRPr>
          </a:p>
        </p:txBody>
      </p:sp>
      <p:sp>
        <p:nvSpPr>
          <p:cNvPr id="643" name="object 643"/>
          <p:cNvSpPr txBox="1"/>
          <p:nvPr/>
        </p:nvSpPr>
        <p:spPr>
          <a:xfrm>
            <a:off x="2641092" y="6209029"/>
            <a:ext cx="2842260" cy="258445"/>
          </a:xfrm>
          <a:prstGeom prst="rect">
            <a:avLst/>
          </a:prstGeom>
        </p:spPr>
        <p:txBody>
          <a:bodyPr vert="horz" wrap="square" lIns="0" tIns="0" rIns="0" bIns="0" rtlCol="0">
            <a:spAutoFit/>
          </a:bodyPr>
          <a:lstStyle/>
          <a:p>
            <a:pPr>
              <a:lnSpc>
                <a:spcPts val="1010"/>
              </a:lnSpc>
            </a:pPr>
            <a:r>
              <a:rPr sz="850" b="1" spc="-5" dirty="0">
                <a:solidFill>
                  <a:srgbClr val="3F3F3F"/>
                </a:solidFill>
                <a:latin typeface="Arial"/>
                <a:cs typeface="Arial"/>
              </a:rPr>
              <a:t>40</a:t>
            </a:r>
            <a:endParaRPr sz="850">
              <a:latin typeface="Arial"/>
              <a:cs typeface="Arial"/>
            </a:endParaRPr>
          </a:p>
          <a:p>
            <a:pPr marL="65405">
              <a:lnSpc>
                <a:spcPts val="1010"/>
              </a:lnSpc>
              <a:tabLst>
                <a:tab pos="516890" algn="l"/>
                <a:tab pos="882650" algn="l"/>
                <a:tab pos="1247775" algn="l"/>
                <a:tab pos="1612900" algn="l"/>
                <a:tab pos="1977389" algn="l"/>
                <a:tab pos="2343150" algn="l"/>
                <a:tab pos="2708275"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r>
              <a:rPr sz="850" b="1" dirty="0">
                <a:solidFill>
                  <a:srgbClr val="3F3F3F"/>
                </a:solidFill>
                <a:latin typeface="Arial"/>
                <a:cs typeface="Arial"/>
              </a:rPr>
              <a:t>	</a:t>
            </a:r>
            <a:r>
              <a:rPr sz="850" b="1" spc="-5" dirty="0">
                <a:solidFill>
                  <a:srgbClr val="3F3F3F"/>
                </a:solidFill>
                <a:latin typeface="Arial"/>
                <a:cs typeface="Arial"/>
              </a:rPr>
              <a:t>15</a:t>
            </a:r>
            <a:r>
              <a:rPr sz="850" b="1" dirty="0">
                <a:solidFill>
                  <a:srgbClr val="3F3F3F"/>
                </a:solidFill>
                <a:latin typeface="Arial"/>
                <a:cs typeface="Arial"/>
              </a:rPr>
              <a:t>	</a:t>
            </a:r>
            <a:r>
              <a:rPr sz="850" b="1" spc="-5" dirty="0">
                <a:solidFill>
                  <a:srgbClr val="3F3F3F"/>
                </a:solidFill>
                <a:latin typeface="Arial"/>
                <a:cs typeface="Arial"/>
              </a:rPr>
              <a:t>16</a:t>
            </a:r>
            <a:r>
              <a:rPr sz="850" b="1" dirty="0">
                <a:solidFill>
                  <a:srgbClr val="3F3F3F"/>
                </a:solidFill>
                <a:latin typeface="Arial"/>
                <a:cs typeface="Arial"/>
              </a:rPr>
              <a:t>	</a:t>
            </a:r>
            <a:r>
              <a:rPr sz="850" b="1" spc="-5" dirty="0">
                <a:solidFill>
                  <a:srgbClr val="3F3F3F"/>
                </a:solidFill>
                <a:latin typeface="Arial"/>
                <a:cs typeface="Arial"/>
              </a:rPr>
              <a:t>17</a:t>
            </a:r>
            <a:r>
              <a:rPr sz="850" b="1" dirty="0">
                <a:solidFill>
                  <a:srgbClr val="3F3F3F"/>
                </a:solidFill>
                <a:latin typeface="Arial"/>
                <a:cs typeface="Arial"/>
              </a:rPr>
              <a:t>	</a:t>
            </a:r>
            <a:r>
              <a:rPr sz="850" b="1" spc="-5" dirty="0">
                <a:solidFill>
                  <a:srgbClr val="3F3F3F"/>
                </a:solidFill>
                <a:latin typeface="Arial"/>
                <a:cs typeface="Arial"/>
              </a:rPr>
              <a:t>18</a:t>
            </a:r>
            <a:r>
              <a:rPr sz="850" b="1" dirty="0">
                <a:solidFill>
                  <a:srgbClr val="3F3F3F"/>
                </a:solidFill>
                <a:latin typeface="Arial"/>
                <a:cs typeface="Arial"/>
              </a:rPr>
              <a:t>	</a:t>
            </a:r>
            <a:r>
              <a:rPr sz="850" b="1" spc="-5" dirty="0">
                <a:solidFill>
                  <a:srgbClr val="3F3F3F"/>
                </a:solidFill>
                <a:latin typeface="Arial"/>
                <a:cs typeface="Arial"/>
              </a:rPr>
              <a:t>19 </a:t>
            </a:r>
            <a:r>
              <a:rPr sz="850" b="1" dirty="0">
                <a:solidFill>
                  <a:srgbClr val="3F3F3F"/>
                </a:solidFill>
                <a:latin typeface="Arial"/>
                <a:cs typeface="Arial"/>
              </a:rPr>
              <a:t>	</a:t>
            </a:r>
            <a:r>
              <a:rPr sz="850" b="1" spc="-5" dirty="0">
                <a:solidFill>
                  <a:srgbClr val="3F3F3F"/>
                </a:solidFill>
                <a:latin typeface="Arial"/>
                <a:cs typeface="Arial"/>
              </a:rPr>
              <a:t>20</a:t>
            </a:r>
            <a:endParaRPr sz="850">
              <a:latin typeface="Arial"/>
              <a:cs typeface="Arial"/>
            </a:endParaRPr>
          </a:p>
        </p:txBody>
      </p:sp>
      <p:sp>
        <p:nvSpPr>
          <p:cNvPr id="644" name="object 644"/>
          <p:cNvSpPr/>
          <p:nvPr/>
        </p:nvSpPr>
        <p:spPr>
          <a:xfrm>
            <a:off x="4760214" y="5770626"/>
            <a:ext cx="892810" cy="377190"/>
          </a:xfrm>
          <a:custGeom>
            <a:avLst/>
            <a:gdLst/>
            <a:ahLst/>
            <a:cxnLst/>
            <a:rect l="l" t="t" r="r" b="b"/>
            <a:pathLst>
              <a:path w="892810" h="377189">
                <a:moveTo>
                  <a:pt x="0" y="377189"/>
                </a:moveTo>
                <a:lnTo>
                  <a:pt x="892301" y="377189"/>
                </a:lnTo>
                <a:lnTo>
                  <a:pt x="892301" y="0"/>
                </a:lnTo>
                <a:lnTo>
                  <a:pt x="0" y="0"/>
                </a:lnTo>
                <a:lnTo>
                  <a:pt x="0" y="377189"/>
                </a:lnTo>
                <a:close/>
              </a:path>
            </a:pathLst>
          </a:custGeom>
          <a:solidFill>
            <a:srgbClr val="FFFFFF"/>
          </a:solidFill>
        </p:spPr>
        <p:txBody>
          <a:bodyPr wrap="square" lIns="0" tIns="0" rIns="0" bIns="0" rtlCol="0"/>
          <a:lstStyle/>
          <a:p>
            <a:endParaRPr/>
          </a:p>
        </p:txBody>
      </p:sp>
      <p:sp>
        <p:nvSpPr>
          <p:cNvPr id="645" name="object 645"/>
          <p:cNvSpPr/>
          <p:nvPr/>
        </p:nvSpPr>
        <p:spPr>
          <a:xfrm>
            <a:off x="4758690" y="5769102"/>
            <a:ext cx="895350" cy="380365"/>
          </a:xfrm>
          <a:custGeom>
            <a:avLst/>
            <a:gdLst/>
            <a:ahLst/>
            <a:cxnLst/>
            <a:rect l="l" t="t" r="r" b="b"/>
            <a:pathLst>
              <a:path w="895350" h="380364">
                <a:moveTo>
                  <a:pt x="893826" y="0"/>
                </a:moveTo>
                <a:lnTo>
                  <a:pt x="1524" y="0"/>
                </a:lnTo>
                <a:lnTo>
                  <a:pt x="0" y="1524"/>
                </a:lnTo>
                <a:lnTo>
                  <a:pt x="0" y="378714"/>
                </a:lnTo>
                <a:lnTo>
                  <a:pt x="1524" y="380238"/>
                </a:lnTo>
                <a:lnTo>
                  <a:pt x="893826" y="380238"/>
                </a:lnTo>
                <a:lnTo>
                  <a:pt x="895350" y="378714"/>
                </a:lnTo>
                <a:lnTo>
                  <a:pt x="3048" y="378714"/>
                </a:lnTo>
                <a:lnTo>
                  <a:pt x="1524" y="377190"/>
                </a:lnTo>
                <a:lnTo>
                  <a:pt x="3048" y="377190"/>
                </a:lnTo>
                <a:lnTo>
                  <a:pt x="3048" y="2286"/>
                </a:lnTo>
                <a:lnTo>
                  <a:pt x="1524" y="2286"/>
                </a:lnTo>
                <a:lnTo>
                  <a:pt x="3048" y="1524"/>
                </a:lnTo>
                <a:lnTo>
                  <a:pt x="895350" y="1524"/>
                </a:lnTo>
                <a:lnTo>
                  <a:pt x="893826" y="0"/>
                </a:lnTo>
                <a:close/>
              </a:path>
              <a:path w="895350" h="380364">
                <a:moveTo>
                  <a:pt x="3048" y="377190"/>
                </a:moveTo>
                <a:lnTo>
                  <a:pt x="1524" y="377190"/>
                </a:lnTo>
                <a:lnTo>
                  <a:pt x="3048" y="378714"/>
                </a:lnTo>
                <a:lnTo>
                  <a:pt x="3048" y="377190"/>
                </a:lnTo>
                <a:close/>
              </a:path>
              <a:path w="895350" h="380364">
                <a:moveTo>
                  <a:pt x="892302" y="377190"/>
                </a:moveTo>
                <a:lnTo>
                  <a:pt x="3048" y="377190"/>
                </a:lnTo>
                <a:lnTo>
                  <a:pt x="3048" y="378714"/>
                </a:lnTo>
                <a:lnTo>
                  <a:pt x="892302" y="378714"/>
                </a:lnTo>
                <a:lnTo>
                  <a:pt x="892302" y="377190"/>
                </a:lnTo>
                <a:close/>
              </a:path>
              <a:path w="895350" h="380364">
                <a:moveTo>
                  <a:pt x="892302" y="1524"/>
                </a:moveTo>
                <a:lnTo>
                  <a:pt x="892302" y="378714"/>
                </a:lnTo>
                <a:lnTo>
                  <a:pt x="893826" y="377190"/>
                </a:lnTo>
                <a:lnTo>
                  <a:pt x="895350" y="377190"/>
                </a:lnTo>
                <a:lnTo>
                  <a:pt x="895350" y="2286"/>
                </a:lnTo>
                <a:lnTo>
                  <a:pt x="893826" y="2286"/>
                </a:lnTo>
                <a:lnTo>
                  <a:pt x="892302" y="1524"/>
                </a:lnTo>
                <a:close/>
              </a:path>
              <a:path w="895350" h="380364">
                <a:moveTo>
                  <a:pt x="895350" y="377190"/>
                </a:moveTo>
                <a:lnTo>
                  <a:pt x="893826" y="377190"/>
                </a:lnTo>
                <a:lnTo>
                  <a:pt x="892302" y="378714"/>
                </a:lnTo>
                <a:lnTo>
                  <a:pt x="895350" y="378714"/>
                </a:lnTo>
                <a:lnTo>
                  <a:pt x="895350" y="377190"/>
                </a:lnTo>
                <a:close/>
              </a:path>
              <a:path w="895350" h="380364">
                <a:moveTo>
                  <a:pt x="3048" y="1524"/>
                </a:moveTo>
                <a:lnTo>
                  <a:pt x="1524" y="2286"/>
                </a:lnTo>
                <a:lnTo>
                  <a:pt x="3048" y="2286"/>
                </a:lnTo>
                <a:lnTo>
                  <a:pt x="3048" y="1524"/>
                </a:lnTo>
                <a:close/>
              </a:path>
              <a:path w="895350" h="380364">
                <a:moveTo>
                  <a:pt x="892302" y="1524"/>
                </a:moveTo>
                <a:lnTo>
                  <a:pt x="3048" y="1524"/>
                </a:lnTo>
                <a:lnTo>
                  <a:pt x="3048" y="2286"/>
                </a:lnTo>
                <a:lnTo>
                  <a:pt x="892302" y="2286"/>
                </a:lnTo>
                <a:lnTo>
                  <a:pt x="892302" y="1524"/>
                </a:lnTo>
                <a:close/>
              </a:path>
              <a:path w="895350" h="380364">
                <a:moveTo>
                  <a:pt x="895350" y="1524"/>
                </a:moveTo>
                <a:lnTo>
                  <a:pt x="892302" y="1524"/>
                </a:lnTo>
                <a:lnTo>
                  <a:pt x="893826" y="2286"/>
                </a:lnTo>
                <a:lnTo>
                  <a:pt x="895350" y="2286"/>
                </a:lnTo>
                <a:lnTo>
                  <a:pt x="895350" y="1524"/>
                </a:lnTo>
                <a:close/>
              </a:path>
            </a:pathLst>
          </a:custGeom>
          <a:solidFill>
            <a:srgbClr val="000000"/>
          </a:solidFill>
        </p:spPr>
        <p:txBody>
          <a:bodyPr wrap="square" lIns="0" tIns="0" rIns="0" bIns="0" rtlCol="0"/>
          <a:lstStyle/>
          <a:p>
            <a:endParaRPr/>
          </a:p>
        </p:txBody>
      </p:sp>
      <p:sp>
        <p:nvSpPr>
          <p:cNvPr id="646" name="object 646"/>
          <p:cNvSpPr/>
          <p:nvPr/>
        </p:nvSpPr>
        <p:spPr>
          <a:xfrm>
            <a:off x="4845558" y="5850635"/>
            <a:ext cx="315595" cy="28575"/>
          </a:xfrm>
          <a:custGeom>
            <a:avLst/>
            <a:gdLst/>
            <a:ahLst/>
            <a:cxnLst/>
            <a:rect l="l" t="t" r="r" b="b"/>
            <a:pathLst>
              <a:path w="315595" h="28575">
                <a:moveTo>
                  <a:pt x="22859" y="0"/>
                </a:moveTo>
                <a:lnTo>
                  <a:pt x="6857" y="0"/>
                </a:lnTo>
                <a:lnTo>
                  <a:pt x="0" y="6096"/>
                </a:lnTo>
                <a:lnTo>
                  <a:pt x="0" y="22098"/>
                </a:lnTo>
                <a:lnTo>
                  <a:pt x="6857" y="28194"/>
                </a:lnTo>
                <a:lnTo>
                  <a:pt x="22859" y="28194"/>
                </a:lnTo>
                <a:lnTo>
                  <a:pt x="28955" y="22098"/>
                </a:lnTo>
                <a:lnTo>
                  <a:pt x="28955" y="6096"/>
                </a:lnTo>
                <a:lnTo>
                  <a:pt x="22859" y="0"/>
                </a:lnTo>
                <a:close/>
              </a:path>
              <a:path w="315595" h="28575">
                <a:moveTo>
                  <a:pt x="80009" y="0"/>
                </a:moveTo>
                <a:lnTo>
                  <a:pt x="64007" y="0"/>
                </a:lnTo>
                <a:lnTo>
                  <a:pt x="57911" y="6096"/>
                </a:lnTo>
                <a:lnTo>
                  <a:pt x="57911" y="22098"/>
                </a:lnTo>
                <a:lnTo>
                  <a:pt x="64007" y="28194"/>
                </a:lnTo>
                <a:lnTo>
                  <a:pt x="80009" y="28194"/>
                </a:lnTo>
                <a:lnTo>
                  <a:pt x="86105" y="22098"/>
                </a:lnTo>
                <a:lnTo>
                  <a:pt x="86105" y="6096"/>
                </a:lnTo>
                <a:lnTo>
                  <a:pt x="80009" y="0"/>
                </a:lnTo>
                <a:close/>
              </a:path>
              <a:path w="315595" h="28575">
                <a:moveTo>
                  <a:pt x="137159" y="0"/>
                </a:moveTo>
                <a:lnTo>
                  <a:pt x="121157" y="0"/>
                </a:lnTo>
                <a:lnTo>
                  <a:pt x="115061" y="6096"/>
                </a:lnTo>
                <a:lnTo>
                  <a:pt x="115061" y="22098"/>
                </a:lnTo>
                <a:lnTo>
                  <a:pt x="121157" y="28194"/>
                </a:lnTo>
                <a:lnTo>
                  <a:pt x="137159" y="28194"/>
                </a:lnTo>
                <a:lnTo>
                  <a:pt x="144017" y="22098"/>
                </a:lnTo>
                <a:lnTo>
                  <a:pt x="144017" y="6096"/>
                </a:lnTo>
                <a:lnTo>
                  <a:pt x="137159" y="0"/>
                </a:lnTo>
                <a:close/>
              </a:path>
              <a:path w="315595" h="28575">
                <a:moveTo>
                  <a:pt x="194309" y="0"/>
                </a:moveTo>
                <a:lnTo>
                  <a:pt x="179069" y="0"/>
                </a:lnTo>
                <a:lnTo>
                  <a:pt x="172211" y="6096"/>
                </a:lnTo>
                <a:lnTo>
                  <a:pt x="172211" y="22098"/>
                </a:lnTo>
                <a:lnTo>
                  <a:pt x="179069" y="28194"/>
                </a:lnTo>
                <a:lnTo>
                  <a:pt x="194309" y="28194"/>
                </a:lnTo>
                <a:lnTo>
                  <a:pt x="201167" y="22098"/>
                </a:lnTo>
                <a:lnTo>
                  <a:pt x="201167" y="6096"/>
                </a:lnTo>
                <a:lnTo>
                  <a:pt x="194309" y="0"/>
                </a:lnTo>
                <a:close/>
              </a:path>
              <a:path w="315595" h="28575">
                <a:moveTo>
                  <a:pt x="252221" y="0"/>
                </a:moveTo>
                <a:lnTo>
                  <a:pt x="236219" y="0"/>
                </a:lnTo>
                <a:lnTo>
                  <a:pt x="230123" y="6096"/>
                </a:lnTo>
                <a:lnTo>
                  <a:pt x="230123" y="22098"/>
                </a:lnTo>
                <a:lnTo>
                  <a:pt x="236219" y="28194"/>
                </a:lnTo>
                <a:lnTo>
                  <a:pt x="252221" y="28194"/>
                </a:lnTo>
                <a:lnTo>
                  <a:pt x="258317" y="22098"/>
                </a:lnTo>
                <a:lnTo>
                  <a:pt x="258317" y="6096"/>
                </a:lnTo>
                <a:lnTo>
                  <a:pt x="252221" y="0"/>
                </a:lnTo>
                <a:close/>
              </a:path>
              <a:path w="315595" h="28575">
                <a:moveTo>
                  <a:pt x="309371" y="0"/>
                </a:moveTo>
                <a:lnTo>
                  <a:pt x="293369" y="0"/>
                </a:lnTo>
                <a:lnTo>
                  <a:pt x="287273" y="6096"/>
                </a:lnTo>
                <a:lnTo>
                  <a:pt x="287273" y="22098"/>
                </a:lnTo>
                <a:lnTo>
                  <a:pt x="293369" y="28194"/>
                </a:lnTo>
                <a:lnTo>
                  <a:pt x="309371" y="28194"/>
                </a:lnTo>
                <a:lnTo>
                  <a:pt x="315467" y="22098"/>
                </a:lnTo>
                <a:lnTo>
                  <a:pt x="315467" y="6096"/>
                </a:lnTo>
                <a:lnTo>
                  <a:pt x="309371" y="0"/>
                </a:lnTo>
                <a:close/>
              </a:path>
            </a:pathLst>
          </a:custGeom>
          <a:solidFill>
            <a:srgbClr val="000065"/>
          </a:solidFill>
        </p:spPr>
        <p:txBody>
          <a:bodyPr wrap="square" lIns="0" tIns="0" rIns="0" bIns="0" rtlCol="0"/>
          <a:lstStyle/>
          <a:p>
            <a:endParaRPr/>
          </a:p>
        </p:txBody>
      </p:sp>
      <p:sp>
        <p:nvSpPr>
          <p:cNvPr id="647" name="object 647"/>
          <p:cNvSpPr/>
          <p:nvPr/>
        </p:nvSpPr>
        <p:spPr>
          <a:xfrm>
            <a:off x="4847082" y="6040373"/>
            <a:ext cx="284480" cy="26034"/>
          </a:xfrm>
          <a:custGeom>
            <a:avLst/>
            <a:gdLst/>
            <a:ahLst/>
            <a:cxnLst/>
            <a:rect l="l" t="t" r="r" b="b"/>
            <a:pathLst>
              <a:path w="284479" h="26035">
                <a:moveTo>
                  <a:pt x="97535" y="0"/>
                </a:moveTo>
                <a:lnTo>
                  <a:pt x="6095" y="0"/>
                </a:lnTo>
                <a:lnTo>
                  <a:pt x="0" y="6096"/>
                </a:lnTo>
                <a:lnTo>
                  <a:pt x="0" y="19812"/>
                </a:lnTo>
                <a:lnTo>
                  <a:pt x="6095" y="25908"/>
                </a:lnTo>
                <a:lnTo>
                  <a:pt x="97535" y="25908"/>
                </a:lnTo>
                <a:lnTo>
                  <a:pt x="103631" y="19812"/>
                </a:lnTo>
                <a:lnTo>
                  <a:pt x="103631" y="6096"/>
                </a:lnTo>
                <a:lnTo>
                  <a:pt x="97535" y="0"/>
                </a:lnTo>
                <a:close/>
              </a:path>
              <a:path w="284479" h="26035">
                <a:moveTo>
                  <a:pt x="278129" y="0"/>
                </a:moveTo>
                <a:lnTo>
                  <a:pt x="186689" y="0"/>
                </a:lnTo>
                <a:lnTo>
                  <a:pt x="180593" y="6096"/>
                </a:lnTo>
                <a:lnTo>
                  <a:pt x="180593" y="19812"/>
                </a:lnTo>
                <a:lnTo>
                  <a:pt x="186689" y="25908"/>
                </a:lnTo>
                <a:lnTo>
                  <a:pt x="278129" y="25908"/>
                </a:lnTo>
                <a:lnTo>
                  <a:pt x="284225" y="19812"/>
                </a:lnTo>
                <a:lnTo>
                  <a:pt x="284225" y="6096"/>
                </a:lnTo>
                <a:lnTo>
                  <a:pt x="278129" y="0"/>
                </a:lnTo>
                <a:close/>
              </a:path>
            </a:pathLst>
          </a:custGeom>
          <a:solidFill>
            <a:srgbClr val="326598"/>
          </a:solidFill>
        </p:spPr>
        <p:txBody>
          <a:bodyPr wrap="square" lIns="0" tIns="0" rIns="0" bIns="0" rtlCol="0"/>
          <a:lstStyle/>
          <a:p>
            <a:endParaRPr/>
          </a:p>
        </p:txBody>
      </p:sp>
      <p:sp>
        <p:nvSpPr>
          <p:cNvPr id="648" name="object 648"/>
          <p:cNvSpPr txBox="1"/>
          <p:nvPr/>
        </p:nvSpPr>
        <p:spPr>
          <a:xfrm>
            <a:off x="5196078" y="5724144"/>
            <a:ext cx="384810" cy="381000"/>
          </a:xfrm>
          <a:prstGeom prst="rect">
            <a:avLst/>
          </a:prstGeom>
        </p:spPr>
        <p:txBody>
          <a:bodyPr vert="horz" wrap="square" lIns="0" tIns="0" rIns="0" bIns="0" rtlCol="0">
            <a:spAutoFit/>
          </a:bodyPr>
          <a:lstStyle/>
          <a:p>
            <a:pPr marR="5080">
              <a:lnSpc>
                <a:spcPct val="166000"/>
              </a:lnSpc>
            </a:pPr>
            <a:r>
              <a:rPr sz="750" spc="-5" dirty="0">
                <a:solidFill>
                  <a:srgbClr val="3F3F3F"/>
                </a:solidFill>
                <a:latin typeface="Arial"/>
                <a:cs typeface="Arial"/>
              </a:rPr>
              <a:t>C</a:t>
            </a:r>
            <a:r>
              <a:rPr sz="750" spc="-10" dirty="0">
                <a:solidFill>
                  <a:srgbClr val="3F3F3F"/>
                </a:solidFill>
                <a:latin typeface="Arial"/>
                <a:cs typeface="Arial"/>
              </a:rPr>
              <a:t>a</a:t>
            </a:r>
            <a:r>
              <a:rPr sz="750" spc="-5" dirty="0">
                <a:solidFill>
                  <a:srgbClr val="3F3F3F"/>
                </a:solidFill>
                <a:latin typeface="Arial"/>
                <a:cs typeface="Arial"/>
              </a:rPr>
              <a:t>p</a:t>
            </a:r>
            <a:r>
              <a:rPr sz="750" spc="-10" dirty="0">
                <a:solidFill>
                  <a:srgbClr val="3F3F3F"/>
                </a:solidFill>
                <a:latin typeface="Arial"/>
                <a:cs typeface="Arial"/>
              </a:rPr>
              <a:t>a</a:t>
            </a:r>
            <a:r>
              <a:rPr sz="750" spc="5" dirty="0">
                <a:solidFill>
                  <a:srgbClr val="3F3F3F"/>
                </a:solidFill>
                <a:latin typeface="Arial"/>
                <a:cs typeface="Arial"/>
              </a:rPr>
              <a:t>c</a:t>
            </a:r>
            <a:r>
              <a:rPr sz="750" spc="-5" dirty="0">
                <a:solidFill>
                  <a:srgbClr val="3F3F3F"/>
                </a:solidFill>
                <a:latin typeface="Arial"/>
                <a:cs typeface="Arial"/>
              </a:rPr>
              <a:t>i</a:t>
            </a:r>
            <a:r>
              <a:rPr sz="750" spc="-10" dirty="0">
                <a:solidFill>
                  <a:srgbClr val="3F3F3F"/>
                </a:solidFill>
                <a:latin typeface="Arial"/>
                <a:cs typeface="Arial"/>
              </a:rPr>
              <a:t>t</a:t>
            </a:r>
            <a:r>
              <a:rPr sz="750" dirty="0">
                <a:solidFill>
                  <a:srgbClr val="3F3F3F"/>
                </a:solidFill>
                <a:latin typeface="Arial"/>
                <a:cs typeface="Arial"/>
              </a:rPr>
              <a:t>y  </a:t>
            </a:r>
            <a:r>
              <a:rPr sz="750" spc="-5" dirty="0">
                <a:solidFill>
                  <a:srgbClr val="3F3F3F"/>
                </a:solidFill>
                <a:latin typeface="Arial"/>
                <a:cs typeface="Arial"/>
              </a:rPr>
              <a:t>D</a:t>
            </a:r>
            <a:r>
              <a:rPr sz="750" spc="-10" dirty="0">
                <a:solidFill>
                  <a:srgbClr val="3F3F3F"/>
                </a:solidFill>
                <a:latin typeface="Arial"/>
                <a:cs typeface="Arial"/>
              </a:rPr>
              <a:t>e</a:t>
            </a:r>
            <a:r>
              <a:rPr sz="750" spc="-5" dirty="0">
                <a:solidFill>
                  <a:srgbClr val="3F3F3F"/>
                </a:solidFill>
                <a:latin typeface="Arial"/>
                <a:cs typeface="Arial"/>
              </a:rPr>
              <a:t>mand</a:t>
            </a:r>
            <a:endParaRPr sz="750">
              <a:latin typeface="Arial"/>
              <a:cs typeface="Arial"/>
            </a:endParaRPr>
          </a:p>
        </p:txBody>
      </p:sp>
      <p:sp>
        <p:nvSpPr>
          <p:cNvPr id="649" name="object 649"/>
          <p:cNvSpPr/>
          <p:nvPr/>
        </p:nvSpPr>
        <p:spPr>
          <a:xfrm>
            <a:off x="2040635" y="4447032"/>
            <a:ext cx="3800475" cy="2249805"/>
          </a:xfrm>
          <a:custGeom>
            <a:avLst/>
            <a:gdLst/>
            <a:ahLst/>
            <a:cxnLst/>
            <a:rect l="l" t="t" r="r" b="b"/>
            <a:pathLst>
              <a:path w="3800475" h="2249804">
                <a:moveTo>
                  <a:pt x="3798570" y="0"/>
                </a:moveTo>
                <a:lnTo>
                  <a:pt x="762" y="0"/>
                </a:lnTo>
                <a:lnTo>
                  <a:pt x="0" y="1524"/>
                </a:lnTo>
                <a:lnTo>
                  <a:pt x="0" y="2247900"/>
                </a:lnTo>
                <a:lnTo>
                  <a:pt x="762" y="2249424"/>
                </a:lnTo>
                <a:lnTo>
                  <a:pt x="3798570" y="2249424"/>
                </a:lnTo>
                <a:lnTo>
                  <a:pt x="3800094" y="2247900"/>
                </a:lnTo>
                <a:lnTo>
                  <a:pt x="2286" y="2247900"/>
                </a:lnTo>
                <a:lnTo>
                  <a:pt x="762" y="2246376"/>
                </a:lnTo>
                <a:lnTo>
                  <a:pt x="2286" y="2246376"/>
                </a:lnTo>
                <a:lnTo>
                  <a:pt x="2286" y="2286"/>
                </a:lnTo>
                <a:lnTo>
                  <a:pt x="762" y="2286"/>
                </a:lnTo>
                <a:lnTo>
                  <a:pt x="2286" y="1524"/>
                </a:lnTo>
                <a:lnTo>
                  <a:pt x="3800094" y="1524"/>
                </a:lnTo>
                <a:lnTo>
                  <a:pt x="3798570" y="0"/>
                </a:lnTo>
                <a:close/>
              </a:path>
              <a:path w="3800475" h="2249804">
                <a:moveTo>
                  <a:pt x="2286" y="2246376"/>
                </a:moveTo>
                <a:lnTo>
                  <a:pt x="762" y="2246376"/>
                </a:lnTo>
                <a:lnTo>
                  <a:pt x="2286" y="2247900"/>
                </a:lnTo>
                <a:lnTo>
                  <a:pt x="2286" y="2246376"/>
                </a:lnTo>
                <a:close/>
              </a:path>
              <a:path w="3800475" h="2249804">
                <a:moveTo>
                  <a:pt x="3797046" y="2246376"/>
                </a:moveTo>
                <a:lnTo>
                  <a:pt x="2286" y="2246376"/>
                </a:lnTo>
                <a:lnTo>
                  <a:pt x="2286" y="2247900"/>
                </a:lnTo>
                <a:lnTo>
                  <a:pt x="3797046" y="2247900"/>
                </a:lnTo>
                <a:lnTo>
                  <a:pt x="3797046" y="2246376"/>
                </a:lnTo>
                <a:close/>
              </a:path>
              <a:path w="3800475" h="2249804">
                <a:moveTo>
                  <a:pt x="3797046" y="1524"/>
                </a:moveTo>
                <a:lnTo>
                  <a:pt x="3797046" y="2247900"/>
                </a:lnTo>
                <a:lnTo>
                  <a:pt x="3798570" y="2246376"/>
                </a:lnTo>
                <a:lnTo>
                  <a:pt x="3800094" y="2246376"/>
                </a:lnTo>
                <a:lnTo>
                  <a:pt x="3800094" y="2286"/>
                </a:lnTo>
                <a:lnTo>
                  <a:pt x="3798570" y="2286"/>
                </a:lnTo>
                <a:lnTo>
                  <a:pt x="3797046" y="1524"/>
                </a:lnTo>
                <a:close/>
              </a:path>
              <a:path w="3800475" h="2249804">
                <a:moveTo>
                  <a:pt x="3800094" y="2246376"/>
                </a:moveTo>
                <a:lnTo>
                  <a:pt x="3798570" y="2246376"/>
                </a:lnTo>
                <a:lnTo>
                  <a:pt x="3797046" y="2247900"/>
                </a:lnTo>
                <a:lnTo>
                  <a:pt x="3800094" y="2247900"/>
                </a:lnTo>
                <a:lnTo>
                  <a:pt x="3800094" y="2246376"/>
                </a:lnTo>
                <a:close/>
              </a:path>
              <a:path w="3800475" h="2249804">
                <a:moveTo>
                  <a:pt x="2286" y="1524"/>
                </a:moveTo>
                <a:lnTo>
                  <a:pt x="762" y="2286"/>
                </a:lnTo>
                <a:lnTo>
                  <a:pt x="2286" y="2286"/>
                </a:lnTo>
                <a:lnTo>
                  <a:pt x="2286" y="1524"/>
                </a:lnTo>
                <a:close/>
              </a:path>
              <a:path w="3800475" h="2249804">
                <a:moveTo>
                  <a:pt x="3797046" y="1524"/>
                </a:moveTo>
                <a:lnTo>
                  <a:pt x="2286" y="1524"/>
                </a:lnTo>
                <a:lnTo>
                  <a:pt x="2286" y="2286"/>
                </a:lnTo>
                <a:lnTo>
                  <a:pt x="3797046" y="2286"/>
                </a:lnTo>
                <a:lnTo>
                  <a:pt x="3797046" y="1524"/>
                </a:lnTo>
                <a:close/>
              </a:path>
              <a:path w="3800475" h="2249804">
                <a:moveTo>
                  <a:pt x="3800094" y="1524"/>
                </a:moveTo>
                <a:lnTo>
                  <a:pt x="3797046" y="1524"/>
                </a:lnTo>
                <a:lnTo>
                  <a:pt x="3798570" y="2286"/>
                </a:lnTo>
                <a:lnTo>
                  <a:pt x="3800094" y="2286"/>
                </a:lnTo>
                <a:lnTo>
                  <a:pt x="3800094" y="1524"/>
                </a:lnTo>
                <a:close/>
              </a:path>
            </a:pathLst>
          </a:custGeom>
          <a:solidFill>
            <a:srgbClr val="000000"/>
          </a:solidFill>
        </p:spPr>
        <p:txBody>
          <a:bodyPr wrap="square" lIns="0" tIns="0" rIns="0" bIns="0" rtlCol="0"/>
          <a:lstStyle/>
          <a:p>
            <a:endParaRPr/>
          </a:p>
        </p:txBody>
      </p:sp>
      <p:sp>
        <p:nvSpPr>
          <p:cNvPr id="650" name="object 650"/>
          <p:cNvSpPr txBox="1"/>
          <p:nvPr/>
        </p:nvSpPr>
        <p:spPr>
          <a:xfrm>
            <a:off x="2142745" y="5382625"/>
            <a:ext cx="436245" cy="372745"/>
          </a:xfrm>
          <a:prstGeom prst="rect">
            <a:avLst/>
          </a:prstGeom>
        </p:spPr>
        <p:txBody>
          <a:bodyPr vert="horz" wrap="square" lIns="0" tIns="0" rIns="0" bIns="0" rtlCol="0">
            <a:spAutoFit/>
          </a:bodyPr>
          <a:lstStyle/>
          <a:p>
            <a:pPr marR="5080" indent="635" algn="ctr">
              <a:lnSpc>
                <a:spcPct val="95600"/>
              </a:lnSpc>
            </a:pPr>
            <a:r>
              <a:rPr sz="850" b="1" spc="-5" dirty="0">
                <a:solidFill>
                  <a:srgbClr val="3F3F3F"/>
                </a:solidFill>
                <a:latin typeface="Arial"/>
                <a:cs typeface="Arial"/>
              </a:rPr>
              <a:t>Index  (2013  </a:t>
            </a:r>
            <a:r>
              <a:rPr sz="850" b="1" spc="-10" dirty="0">
                <a:solidFill>
                  <a:srgbClr val="3F3F3F"/>
                </a:solidFill>
                <a:latin typeface="Arial"/>
                <a:cs typeface="Arial"/>
              </a:rPr>
              <a:t>Q</a:t>
            </a:r>
            <a:r>
              <a:rPr sz="850" b="1" spc="-5" dirty="0">
                <a:solidFill>
                  <a:srgbClr val="3F3F3F"/>
                </a:solidFill>
                <a:latin typeface="Arial"/>
                <a:cs typeface="Arial"/>
              </a:rPr>
              <a:t>1=100)</a:t>
            </a:r>
            <a:endParaRPr sz="850">
              <a:latin typeface="Arial"/>
              <a:cs typeface="Arial"/>
            </a:endParaRPr>
          </a:p>
        </p:txBody>
      </p:sp>
      <p:sp>
        <p:nvSpPr>
          <p:cNvPr id="652" name="object 652"/>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53</a:t>
            </a:fld>
            <a:endParaRPr spc="15" dirty="0"/>
          </a:p>
        </p:txBody>
      </p:sp>
      <p:graphicFrame>
        <p:nvGraphicFramePr>
          <p:cNvPr id="651" name="object 651"/>
          <p:cNvGraphicFramePr>
            <a:graphicFrameLocks noGrp="1"/>
          </p:cNvGraphicFramePr>
          <p:nvPr/>
        </p:nvGraphicFramePr>
        <p:xfrm>
          <a:off x="1776983" y="1221486"/>
          <a:ext cx="4223385" cy="1285240"/>
        </p:xfrm>
        <a:graphic>
          <a:graphicData uri="http://schemas.openxmlformats.org/drawingml/2006/table">
            <a:tbl>
              <a:tblPr firstRow="1" bandRow="1">
                <a:tableStyleId>{2D5ABB26-0587-4C30-8999-92F81FD0307C}</a:tableStyleId>
              </a:tblPr>
              <a:tblGrid>
                <a:gridCol w="1301114">
                  <a:extLst>
                    <a:ext uri="{9D8B030D-6E8A-4147-A177-3AD203B41FA5}">
                      <a16:colId xmlns:a16="http://schemas.microsoft.com/office/drawing/2014/main" val="20000"/>
                    </a:ext>
                  </a:extLst>
                </a:gridCol>
                <a:gridCol w="1247394">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7">
                  <a:extLst>
                    <a:ext uri="{9D8B030D-6E8A-4147-A177-3AD203B41FA5}">
                      <a16:colId xmlns:a16="http://schemas.microsoft.com/office/drawing/2014/main" val="20003"/>
                    </a:ext>
                  </a:extLst>
                </a:gridCol>
              </a:tblGrid>
              <a:tr h="275082">
                <a:tc gridSpan="4">
                  <a:txBody>
                    <a:bodyPr/>
                    <a:lstStyle/>
                    <a:p>
                      <a:pPr marR="130175" algn="r">
                        <a:lnSpc>
                          <a:spcPts val="1035"/>
                        </a:lnSpc>
                        <a:tabLst>
                          <a:tab pos="1301115" algn="l"/>
                          <a:tab pos="2698115" algn="l"/>
                          <a:tab pos="3481704" algn="l"/>
                        </a:tabLst>
                      </a:pPr>
                      <a:r>
                        <a:rPr sz="950" b="1" spc="-5" dirty="0">
                          <a:solidFill>
                            <a:srgbClr val="FFFFFF"/>
                          </a:solidFill>
                          <a:latin typeface="Arial"/>
                          <a:cs typeface="Arial"/>
                        </a:rPr>
                        <a:t>Compan</a:t>
                      </a:r>
                      <a:r>
                        <a:rPr sz="950" b="1" dirty="0">
                          <a:solidFill>
                            <a:srgbClr val="FFFFFF"/>
                          </a:solidFill>
                          <a:latin typeface="Arial"/>
                          <a:cs typeface="Arial"/>
                        </a:rPr>
                        <a:t>y	</a:t>
                      </a:r>
                      <a:r>
                        <a:rPr sz="950" b="1" spc="-5" dirty="0">
                          <a:solidFill>
                            <a:srgbClr val="FFFFFF"/>
                          </a:solidFill>
                          <a:latin typeface="Arial"/>
                          <a:cs typeface="Arial"/>
                        </a:rPr>
                        <a:t>Count</a:t>
                      </a:r>
                      <a:r>
                        <a:rPr sz="950" b="1" spc="5" dirty="0">
                          <a:solidFill>
                            <a:srgbClr val="FFFFFF"/>
                          </a:solidFill>
                          <a:latin typeface="Arial"/>
                          <a:cs typeface="Arial"/>
                        </a:rPr>
                        <a:t>r</a:t>
                      </a:r>
                      <a:r>
                        <a:rPr sz="950" b="1" dirty="0">
                          <a:solidFill>
                            <a:srgbClr val="FFFFFF"/>
                          </a:solidFill>
                          <a:latin typeface="Arial"/>
                          <a:cs typeface="Arial"/>
                        </a:rPr>
                        <a:t>y	</a:t>
                      </a:r>
                      <a:r>
                        <a:rPr sz="950" b="1" spc="-5" dirty="0">
                          <a:solidFill>
                            <a:srgbClr val="FFFFFF"/>
                          </a:solidFill>
                          <a:latin typeface="Arial"/>
                          <a:cs typeface="Arial"/>
                        </a:rPr>
                        <a:t>Cur</a:t>
                      </a:r>
                      <a:r>
                        <a:rPr sz="950" b="1" spc="5" dirty="0">
                          <a:solidFill>
                            <a:srgbClr val="FFFFFF"/>
                          </a:solidFill>
                          <a:latin typeface="Arial"/>
                          <a:cs typeface="Arial"/>
                        </a:rPr>
                        <a:t>r</a:t>
                      </a:r>
                      <a:r>
                        <a:rPr sz="950" b="1" spc="-10" dirty="0">
                          <a:solidFill>
                            <a:srgbClr val="FFFFFF"/>
                          </a:solidFill>
                          <a:latin typeface="Arial"/>
                          <a:cs typeface="Arial"/>
                        </a:rPr>
                        <a:t>e</a:t>
                      </a:r>
                      <a:r>
                        <a:rPr sz="950" b="1" dirty="0">
                          <a:solidFill>
                            <a:srgbClr val="FFFFFF"/>
                          </a:solidFill>
                          <a:latin typeface="Arial"/>
                          <a:cs typeface="Arial"/>
                        </a:rPr>
                        <a:t>nt	</a:t>
                      </a:r>
                      <a:r>
                        <a:rPr sz="950" b="1" spc="-10" dirty="0">
                          <a:solidFill>
                            <a:srgbClr val="FFFFFF"/>
                          </a:solidFill>
                          <a:latin typeface="Arial"/>
                          <a:cs typeface="Arial"/>
                        </a:rPr>
                        <a:t>1</a:t>
                      </a:r>
                      <a:r>
                        <a:rPr sz="950" b="1" dirty="0">
                          <a:solidFill>
                            <a:srgbClr val="FFFFFF"/>
                          </a:solidFill>
                          <a:latin typeface="Arial"/>
                          <a:cs typeface="Arial"/>
                        </a:rPr>
                        <a:t>2</a:t>
                      </a:r>
                      <a:r>
                        <a:rPr sz="950" b="1" spc="-10" dirty="0">
                          <a:solidFill>
                            <a:srgbClr val="FFFFFF"/>
                          </a:solidFill>
                          <a:latin typeface="Arial"/>
                          <a:cs typeface="Arial"/>
                        </a:rPr>
                        <a:t>-</a:t>
                      </a:r>
                      <a:r>
                        <a:rPr sz="950" b="1" dirty="0">
                          <a:solidFill>
                            <a:srgbClr val="FFFFFF"/>
                          </a:solidFill>
                          <a:latin typeface="Arial"/>
                          <a:cs typeface="Arial"/>
                        </a:rPr>
                        <a:t>Month</a:t>
                      </a:r>
                      <a:endParaRPr sz="950">
                        <a:latin typeface="Arial"/>
                        <a:cs typeface="Arial"/>
                      </a:endParaRPr>
                    </a:p>
                    <a:p>
                      <a:pPr marR="146685" algn="r">
                        <a:lnSpc>
                          <a:spcPts val="1115"/>
                        </a:lnSpc>
                        <a:tabLst>
                          <a:tab pos="736600" algn="l"/>
                        </a:tabLst>
                      </a:pPr>
                      <a:r>
                        <a:rPr sz="950" b="1" dirty="0">
                          <a:solidFill>
                            <a:srgbClr val="FFFFFF"/>
                          </a:solidFill>
                          <a:latin typeface="Arial"/>
                          <a:cs typeface="Arial"/>
                        </a:rPr>
                        <a:t>L</a:t>
                      </a:r>
                      <a:r>
                        <a:rPr sz="950" b="1" spc="5" dirty="0">
                          <a:solidFill>
                            <a:srgbClr val="FFFFFF"/>
                          </a:solidFill>
                          <a:latin typeface="Arial"/>
                          <a:cs typeface="Arial"/>
                        </a:rPr>
                        <a:t>e</a:t>
                      </a:r>
                      <a:r>
                        <a:rPr sz="950" b="1" spc="-25" dirty="0">
                          <a:solidFill>
                            <a:srgbClr val="FFFFFF"/>
                          </a:solidFill>
                          <a:latin typeface="Arial"/>
                          <a:cs typeface="Arial"/>
                        </a:rPr>
                        <a:t>v</a:t>
                      </a:r>
                      <a:r>
                        <a:rPr sz="950" b="1" spc="-5" dirty="0">
                          <a:solidFill>
                            <a:srgbClr val="FFFFFF"/>
                          </a:solidFill>
                          <a:latin typeface="Arial"/>
                          <a:cs typeface="Arial"/>
                        </a:rPr>
                        <a:t>e</a:t>
                      </a:r>
                      <a:r>
                        <a:rPr sz="950" b="1" dirty="0">
                          <a:solidFill>
                            <a:srgbClr val="FFFFFF"/>
                          </a:solidFill>
                          <a:latin typeface="Arial"/>
                          <a:cs typeface="Arial"/>
                        </a:rPr>
                        <a:t>l	</a:t>
                      </a:r>
                      <a:r>
                        <a:rPr sz="950" b="1" spc="-5" dirty="0">
                          <a:solidFill>
                            <a:srgbClr val="FFFFFF"/>
                          </a:solidFill>
                          <a:latin typeface="Arial"/>
                          <a:cs typeface="Arial"/>
                        </a:rPr>
                        <a:t>Foreca</a:t>
                      </a:r>
                      <a:r>
                        <a:rPr sz="950" b="1" dirty="0">
                          <a:solidFill>
                            <a:srgbClr val="FFFFFF"/>
                          </a:solidFill>
                          <a:latin typeface="Arial"/>
                          <a:cs typeface="Arial"/>
                        </a:rPr>
                        <a:t>st</a:t>
                      </a:r>
                      <a:endParaRPr sz="950">
                        <a:latin typeface="Arial"/>
                        <a:cs typeface="Arial"/>
                      </a:endParaRPr>
                    </a:p>
                  </a:txBody>
                  <a:tcPr marL="0" marR="0" marT="0" marB="0">
                    <a:solidFill>
                      <a:srgbClr val="0000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5923">
                <a:tc>
                  <a:txBody>
                    <a:bodyPr/>
                    <a:lstStyle/>
                    <a:p>
                      <a:pPr marL="61594">
                        <a:lnSpc>
                          <a:spcPts val="1115"/>
                        </a:lnSpc>
                      </a:pPr>
                      <a:r>
                        <a:rPr sz="950" spc="-10" dirty="0">
                          <a:latin typeface="Arial"/>
                          <a:cs typeface="Arial"/>
                        </a:rPr>
                        <a:t>Larsen </a:t>
                      </a:r>
                      <a:r>
                        <a:rPr sz="950" spc="-5" dirty="0">
                          <a:latin typeface="Arial"/>
                          <a:cs typeface="Arial"/>
                        </a:rPr>
                        <a:t>&amp;</a:t>
                      </a:r>
                      <a:r>
                        <a:rPr sz="950" spc="-75" dirty="0">
                          <a:latin typeface="Arial"/>
                          <a:cs typeface="Arial"/>
                        </a:rPr>
                        <a:t> </a:t>
                      </a:r>
                      <a:r>
                        <a:rPr sz="950" spc="-10" dirty="0">
                          <a:latin typeface="Arial"/>
                          <a:cs typeface="Arial"/>
                        </a:rPr>
                        <a:t>Toubro</a:t>
                      </a:r>
                      <a:endParaRPr sz="950">
                        <a:latin typeface="Arial"/>
                        <a:cs typeface="Arial"/>
                      </a:endParaRPr>
                    </a:p>
                  </a:txBody>
                  <a:tcPr marL="0" marR="0" marT="0" marB="0">
                    <a:lnL w="5333">
                      <a:solidFill>
                        <a:srgbClr val="000000"/>
                      </a:solidFill>
                      <a:prstDash val="solid"/>
                    </a:lnL>
                    <a:lnR w="6096">
                      <a:solidFill>
                        <a:srgbClr val="000000"/>
                      </a:solidFill>
                      <a:prstDash val="solid"/>
                    </a:lnR>
                    <a:lnB w="5332">
                      <a:solidFill>
                        <a:srgbClr val="000000"/>
                      </a:solidFill>
                      <a:prstDash val="solid"/>
                    </a:lnB>
                  </a:tcPr>
                </a:tc>
                <a:tc>
                  <a:txBody>
                    <a:bodyPr/>
                    <a:lstStyle/>
                    <a:p>
                      <a:pPr marL="61594">
                        <a:lnSpc>
                          <a:spcPts val="1115"/>
                        </a:lnSpc>
                      </a:pPr>
                      <a:r>
                        <a:rPr sz="950" spc="-10" dirty="0">
                          <a:latin typeface="Arial"/>
                          <a:cs typeface="Arial"/>
                        </a:rPr>
                        <a:t>India</a:t>
                      </a:r>
                      <a:endParaRPr sz="950">
                        <a:latin typeface="Arial"/>
                        <a:cs typeface="Arial"/>
                      </a:endParaRPr>
                    </a:p>
                  </a:txBody>
                  <a:tcPr marL="0" marR="0" marT="0" marB="0">
                    <a:lnL w="6096">
                      <a:solidFill>
                        <a:srgbClr val="000000"/>
                      </a:solidFill>
                      <a:prstDash val="solid"/>
                    </a:lnL>
                    <a:lnR w="6096">
                      <a:solidFill>
                        <a:srgbClr val="000000"/>
                      </a:solidFill>
                      <a:prstDash val="solid"/>
                    </a:lnR>
                    <a:lnB w="5332">
                      <a:solidFill>
                        <a:srgbClr val="000000"/>
                      </a:solidFill>
                      <a:prstDash val="solid"/>
                    </a:lnB>
                  </a:tcPr>
                </a:tc>
                <a:tc>
                  <a:txBody>
                    <a:bodyPr/>
                    <a:lstStyle/>
                    <a:p>
                      <a:pPr algn="ctr">
                        <a:lnSpc>
                          <a:spcPts val="1115"/>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5">
                      <a:solidFill>
                        <a:srgbClr val="000000"/>
                      </a:solidFill>
                      <a:prstDash val="solid"/>
                    </a:lnR>
                    <a:lnB w="5332">
                      <a:solidFill>
                        <a:srgbClr val="000000"/>
                      </a:solidFill>
                      <a:prstDash val="solid"/>
                    </a:lnB>
                  </a:tcPr>
                </a:tc>
                <a:tc>
                  <a:txBody>
                    <a:bodyPr/>
                    <a:lstStyle/>
                    <a:p>
                      <a:pPr algn="ctr">
                        <a:lnSpc>
                          <a:spcPts val="1115"/>
                        </a:lnSpc>
                      </a:pPr>
                      <a:r>
                        <a:rPr sz="950" spc="-10" dirty="0">
                          <a:latin typeface="Arial"/>
                          <a:cs typeface="Arial"/>
                        </a:rPr>
                        <a:t>70%</a:t>
                      </a:r>
                      <a:endParaRPr sz="950">
                        <a:latin typeface="Arial"/>
                        <a:cs typeface="Arial"/>
                      </a:endParaRPr>
                    </a:p>
                  </a:txBody>
                  <a:tcPr marL="0" marR="0" marT="0" marB="0">
                    <a:lnL w="6095">
                      <a:solidFill>
                        <a:srgbClr val="000000"/>
                      </a:solidFill>
                      <a:prstDash val="solid"/>
                    </a:lnL>
                    <a:lnR w="5334">
                      <a:solidFill>
                        <a:srgbClr val="000000"/>
                      </a:solidFill>
                      <a:prstDash val="solid"/>
                    </a:lnR>
                    <a:lnB w="5332">
                      <a:solidFill>
                        <a:srgbClr val="000000"/>
                      </a:solidFill>
                      <a:prstDash val="solid"/>
                    </a:lnB>
                  </a:tcPr>
                </a:tc>
                <a:extLst>
                  <a:ext uri="{0D108BD9-81ED-4DB2-BD59-A6C34878D82A}">
                    <a16:rowId xmlns:a16="http://schemas.microsoft.com/office/drawing/2014/main" val="10001"/>
                  </a:ext>
                </a:extLst>
              </a:tr>
              <a:tr h="143255">
                <a:tc>
                  <a:txBody>
                    <a:bodyPr/>
                    <a:lstStyle/>
                    <a:p>
                      <a:pPr marL="61594">
                        <a:lnSpc>
                          <a:spcPts val="1070"/>
                        </a:lnSpc>
                      </a:pPr>
                      <a:r>
                        <a:rPr sz="950" spc="-10" dirty="0">
                          <a:latin typeface="Arial"/>
                          <a:cs typeface="Arial"/>
                        </a:rPr>
                        <a:t>Sinopec</a:t>
                      </a:r>
                      <a:r>
                        <a:rPr sz="950" spc="-60" dirty="0">
                          <a:latin typeface="Arial"/>
                          <a:cs typeface="Arial"/>
                        </a:rPr>
                        <a:t> </a:t>
                      </a:r>
                      <a:r>
                        <a:rPr sz="950" spc="-10" dirty="0">
                          <a:latin typeface="Arial"/>
                          <a:cs typeface="Arial"/>
                        </a:rPr>
                        <a:t>Engineering</a:t>
                      </a:r>
                      <a:endParaRPr sz="950">
                        <a:latin typeface="Arial"/>
                        <a:cs typeface="Arial"/>
                      </a:endParaRPr>
                    </a:p>
                  </a:txBody>
                  <a:tcPr marL="0" marR="0" marT="0" marB="0">
                    <a:lnL w="5333">
                      <a:solidFill>
                        <a:srgbClr val="000000"/>
                      </a:solidFill>
                      <a:prstDash val="solid"/>
                    </a:lnL>
                    <a:lnR w="6096">
                      <a:solidFill>
                        <a:srgbClr val="000000"/>
                      </a:solidFill>
                      <a:prstDash val="solid"/>
                    </a:lnR>
                    <a:lnT w="5332">
                      <a:solidFill>
                        <a:srgbClr val="000000"/>
                      </a:solidFill>
                      <a:prstDash val="solid"/>
                    </a:lnT>
                    <a:lnB w="5333">
                      <a:solidFill>
                        <a:srgbClr val="000000"/>
                      </a:solidFill>
                      <a:prstDash val="solid"/>
                    </a:lnB>
                  </a:tcPr>
                </a:tc>
                <a:tc>
                  <a:txBody>
                    <a:bodyPr/>
                    <a:lstStyle/>
                    <a:p>
                      <a:pPr marL="60325">
                        <a:lnSpc>
                          <a:spcPts val="1070"/>
                        </a:lnSpc>
                      </a:pPr>
                      <a:r>
                        <a:rPr sz="950" spc="-10" dirty="0">
                          <a:latin typeface="Arial"/>
                          <a:cs typeface="Arial"/>
                        </a:rPr>
                        <a:t>China</a:t>
                      </a:r>
                      <a:endParaRPr sz="950">
                        <a:latin typeface="Arial"/>
                        <a:cs typeface="Arial"/>
                      </a:endParaRPr>
                    </a:p>
                  </a:txBody>
                  <a:tcPr marL="0" marR="0" marT="0" marB="0">
                    <a:lnL w="6096">
                      <a:solidFill>
                        <a:srgbClr val="000000"/>
                      </a:solidFill>
                      <a:prstDash val="solid"/>
                    </a:lnL>
                    <a:lnR w="6096">
                      <a:solidFill>
                        <a:srgbClr val="000000"/>
                      </a:solidFill>
                      <a:prstDash val="solid"/>
                    </a:lnR>
                    <a:lnT w="5332">
                      <a:solidFill>
                        <a:srgbClr val="000000"/>
                      </a:solidFill>
                      <a:prstDash val="solid"/>
                    </a:lnT>
                    <a:lnB w="5333">
                      <a:solidFill>
                        <a:srgbClr val="000000"/>
                      </a:solidFill>
                      <a:prstDash val="solid"/>
                    </a:lnB>
                  </a:tcPr>
                </a:tc>
                <a:tc>
                  <a:txBody>
                    <a:bodyPr/>
                    <a:lstStyle/>
                    <a:p>
                      <a:pPr algn="ctr">
                        <a:lnSpc>
                          <a:spcPts val="1070"/>
                        </a:lnSpc>
                      </a:pPr>
                      <a:r>
                        <a:rPr sz="950" spc="-10" dirty="0">
                          <a:latin typeface="Arial"/>
                          <a:cs typeface="Arial"/>
                        </a:rPr>
                        <a:t>65%</a:t>
                      </a:r>
                      <a:endParaRPr sz="950">
                        <a:latin typeface="Arial"/>
                        <a:cs typeface="Arial"/>
                      </a:endParaRPr>
                    </a:p>
                  </a:txBody>
                  <a:tcPr marL="0" marR="0" marT="0" marB="0">
                    <a:lnL w="6096">
                      <a:solidFill>
                        <a:srgbClr val="000000"/>
                      </a:solidFill>
                      <a:prstDash val="solid"/>
                    </a:lnL>
                    <a:lnR w="6095">
                      <a:solidFill>
                        <a:srgbClr val="000000"/>
                      </a:solidFill>
                      <a:prstDash val="solid"/>
                    </a:lnR>
                    <a:lnT w="5332">
                      <a:solidFill>
                        <a:srgbClr val="000000"/>
                      </a:solidFill>
                      <a:prstDash val="solid"/>
                    </a:lnT>
                    <a:lnB w="5333">
                      <a:solidFill>
                        <a:srgbClr val="000000"/>
                      </a:solidFill>
                      <a:prstDash val="solid"/>
                    </a:lnB>
                  </a:tcPr>
                </a:tc>
                <a:tc>
                  <a:txBody>
                    <a:bodyPr/>
                    <a:lstStyle/>
                    <a:p>
                      <a:pPr algn="ctr">
                        <a:lnSpc>
                          <a:spcPts val="1070"/>
                        </a:lnSpc>
                      </a:pPr>
                      <a:r>
                        <a:rPr sz="950" spc="-10" dirty="0">
                          <a:latin typeface="Arial"/>
                          <a:cs typeface="Arial"/>
                        </a:rPr>
                        <a:t>67%</a:t>
                      </a:r>
                      <a:endParaRPr sz="950">
                        <a:latin typeface="Arial"/>
                        <a:cs typeface="Arial"/>
                      </a:endParaRPr>
                    </a:p>
                  </a:txBody>
                  <a:tcPr marL="0" marR="0" marT="0" marB="0">
                    <a:lnL w="6095">
                      <a:solidFill>
                        <a:srgbClr val="000000"/>
                      </a:solidFill>
                      <a:prstDash val="solid"/>
                    </a:lnL>
                    <a:lnR w="5334">
                      <a:solidFill>
                        <a:srgbClr val="000000"/>
                      </a:solidFill>
                      <a:prstDash val="solid"/>
                    </a:lnR>
                    <a:lnT w="5332">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43636">
                <a:tc>
                  <a:txBody>
                    <a:bodyPr/>
                    <a:lstStyle/>
                    <a:p>
                      <a:pPr marL="61594">
                        <a:lnSpc>
                          <a:spcPts val="1070"/>
                        </a:lnSpc>
                      </a:pPr>
                      <a:r>
                        <a:rPr sz="950" spc="-10" dirty="0">
                          <a:latin typeface="Arial"/>
                          <a:cs typeface="Arial"/>
                        </a:rPr>
                        <a:t>JSW</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a:lnSpc>
                          <a:spcPts val="1070"/>
                        </a:lnSpc>
                      </a:pPr>
                      <a:r>
                        <a:rPr sz="950" spc="-10" dirty="0">
                          <a:latin typeface="Arial"/>
                          <a:cs typeface="Arial"/>
                        </a:rPr>
                        <a:t>Japan</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070"/>
                        </a:lnSpc>
                      </a:pPr>
                      <a:r>
                        <a:rPr sz="950" spc="-10" dirty="0">
                          <a:latin typeface="Arial"/>
                          <a:cs typeface="Arial"/>
                        </a:rPr>
                        <a:t>60%</a:t>
                      </a:r>
                      <a:endParaRPr sz="95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070"/>
                        </a:lnSpc>
                      </a:pPr>
                      <a:r>
                        <a:rPr sz="950" spc="-10" dirty="0">
                          <a:latin typeface="Arial"/>
                          <a:cs typeface="Arial"/>
                        </a:rPr>
                        <a:t>60%</a:t>
                      </a:r>
                      <a:endParaRPr sz="950">
                        <a:latin typeface="Arial"/>
                        <a:cs typeface="Arial"/>
                      </a:endParaRPr>
                    </a:p>
                  </a:txBody>
                  <a:tcPr marL="0" marR="0" marT="0" marB="0">
                    <a:lnL w="6095">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143255">
                <a:tc>
                  <a:txBody>
                    <a:bodyPr/>
                    <a:lstStyle/>
                    <a:p>
                      <a:pPr marL="61594">
                        <a:lnSpc>
                          <a:spcPts val="1065"/>
                        </a:lnSpc>
                      </a:pPr>
                      <a:r>
                        <a:rPr sz="950" spc="-10" dirty="0">
                          <a:latin typeface="Arial"/>
                          <a:cs typeface="Arial"/>
                        </a:rPr>
                        <a:t>Carpenteria</a:t>
                      </a:r>
                      <a:r>
                        <a:rPr sz="950" spc="-55" dirty="0">
                          <a:latin typeface="Arial"/>
                          <a:cs typeface="Arial"/>
                        </a:rPr>
                        <a:t> </a:t>
                      </a:r>
                      <a:r>
                        <a:rPr sz="950" spc="-10" dirty="0">
                          <a:latin typeface="Arial"/>
                          <a:cs typeface="Arial"/>
                        </a:rPr>
                        <a:t>Corsi</a:t>
                      </a:r>
                      <a:endParaRPr sz="95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61594">
                        <a:lnSpc>
                          <a:spcPts val="1065"/>
                        </a:lnSpc>
                      </a:pPr>
                      <a:r>
                        <a:rPr sz="950" spc="-10" dirty="0">
                          <a:latin typeface="Arial"/>
                          <a:cs typeface="Arial"/>
                        </a:rPr>
                        <a:t>Italy</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50%</a:t>
                      </a:r>
                      <a:endParaRPr sz="95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50%</a:t>
                      </a:r>
                      <a:endParaRPr sz="95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4"/>
                  </a:ext>
                </a:extLst>
              </a:tr>
              <a:tr h="143255">
                <a:tc>
                  <a:txBody>
                    <a:bodyPr/>
                    <a:lstStyle/>
                    <a:p>
                      <a:pPr marL="61594">
                        <a:lnSpc>
                          <a:spcPts val="1070"/>
                        </a:lnSpc>
                      </a:pPr>
                      <a:r>
                        <a:rPr sz="950" spc="-10" dirty="0">
                          <a:latin typeface="Arial"/>
                          <a:cs typeface="Arial"/>
                        </a:rPr>
                        <a:t>G&amp;G</a:t>
                      </a:r>
                      <a:r>
                        <a:rPr sz="950" spc="-80" dirty="0">
                          <a:latin typeface="Arial"/>
                          <a:cs typeface="Arial"/>
                        </a:rPr>
                        <a:t> </a:t>
                      </a:r>
                      <a:r>
                        <a:rPr sz="950" spc="-10" dirty="0">
                          <a:latin typeface="Arial"/>
                          <a:cs typeface="Arial"/>
                        </a:rPr>
                        <a:t>International</a:t>
                      </a:r>
                      <a:endParaRPr sz="95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61594">
                        <a:lnSpc>
                          <a:spcPts val="1070"/>
                        </a:lnSpc>
                      </a:pPr>
                      <a:r>
                        <a:rPr sz="950" spc="-10" dirty="0">
                          <a:latin typeface="Arial"/>
                          <a:cs typeface="Arial"/>
                        </a:rPr>
                        <a:t>Belgium</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7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70"/>
                        </a:lnSpc>
                      </a:pPr>
                      <a:r>
                        <a:rPr sz="950" spc="-10" dirty="0">
                          <a:latin typeface="Arial"/>
                          <a:cs typeface="Arial"/>
                        </a:rPr>
                        <a:t>80%</a:t>
                      </a:r>
                      <a:endParaRPr sz="95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5"/>
                  </a:ext>
                </a:extLst>
              </a:tr>
              <a:tr h="143636">
                <a:tc>
                  <a:txBody>
                    <a:bodyPr/>
                    <a:lstStyle/>
                    <a:p>
                      <a:pPr marL="61594">
                        <a:lnSpc>
                          <a:spcPts val="1070"/>
                        </a:lnSpc>
                      </a:pPr>
                      <a:r>
                        <a:rPr sz="950" spc="-10" dirty="0">
                          <a:latin typeface="Arial"/>
                          <a:cs typeface="Arial"/>
                        </a:rPr>
                        <a:t>Cimtas</a:t>
                      </a:r>
                      <a:endParaRPr sz="95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marL="60960">
                        <a:lnSpc>
                          <a:spcPts val="1070"/>
                        </a:lnSpc>
                      </a:pPr>
                      <a:r>
                        <a:rPr sz="950" spc="-10" dirty="0">
                          <a:latin typeface="Arial"/>
                          <a:cs typeface="Arial"/>
                        </a:rPr>
                        <a:t>Turkey</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gn="ctr">
                        <a:lnSpc>
                          <a:spcPts val="107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tc>
                  <a:txBody>
                    <a:bodyPr/>
                    <a:lstStyle/>
                    <a:p>
                      <a:pPr algn="ctr">
                        <a:lnSpc>
                          <a:spcPts val="1070"/>
                        </a:lnSpc>
                      </a:pPr>
                      <a:r>
                        <a:rPr sz="950" spc="-10" dirty="0">
                          <a:latin typeface="Arial"/>
                          <a:cs typeface="Arial"/>
                        </a:rPr>
                        <a:t>80%</a:t>
                      </a:r>
                      <a:endParaRPr sz="950">
                        <a:latin typeface="Arial"/>
                        <a:cs typeface="Arial"/>
                      </a:endParaRPr>
                    </a:p>
                  </a:txBody>
                  <a:tcPr marL="0" marR="0" marT="0" marB="0">
                    <a:lnL w="6095">
                      <a:solidFill>
                        <a:srgbClr val="000000"/>
                      </a:solidFill>
                      <a:prstDash val="solid"/>
                    </a:lnL>
                    <a:lnR w="5334">
                      <a:solidFill>
                        <a:srgbClr val="000000"/>
                      </a:solidFill>
                      <a:prstDash val="solid"/>
                    </a:lnR>
                    <a:lnT w="6095">
                      <a:solidFill>
                        <a:srgbClr val="000000"/>
                      </a:solidFill>
                      <a:prstDash val="solid"/>
                    </a:lnT>
                    <a:lnB w="5334">
                      <a:solidFill>
                        <a:srgbClr val="000000"/>
                      </a:solidFill>
                      <a:prstDash val="solid"/>
                    </a:lnB>
                  </a:tcPr>
                </a:tc>
                <a:extLst>
                  <a:ext uri="{0D108BD9-81ED-4DB2-BD59-A6C34878D82A}">
                    <a16:rowId xmlns:a16="http://schemas.microsoft.com/office/drawing/2014/main" val="10006"/>
                  </a:ext>
                </a:extLst>
              </a:tr>
              <a:tr h="144018">
                <a:tc>
                  <a:txBody>
                    <a:bodyPr/>
                    <a:lstStyle/>
                    <a:p>
                      <a:pPr marL="61594">
                        <a:lnSpc>
                          <a:spcPts val="1070"/>
                        </a:lnSpc>
                      </a:pPr>
                      <a:r>
                        <a:rPr sz="950" spc="-10" dirty="0">
                          <a:latin typeface="Arial"/>
                          <a:cs typeface="Arial"/>
                        </a:rPr>
                        <a:t>Chicago Bridge </a:t>
                      </a:r>
                      <a:r>
                        <a:rPr sz="950" spc="-5" dirty="0">
                          <a:latin typeface="Arial"/>
                          <a:cs typeface="Arial"/>
                        </a:rPr>
                        <a:t>&amp;</a:t>
                      </a:r>
                      <a:r>
                        <a:rPr sz="950" spc="-55" dirty="0">
                          <a:latin typeface="Arial"/>
                          <a:cs typeface="Arial"/>
                        </a:rPr>
                        <a:t> </a:t>
                      </a:r>
                      <a:r>
                        <a:rPr sz="950" spc="-10" dirty="0">
                          <a:latin typeface="Arial"/>
                          <a:cs typeface="Arial"/>
                        </a:rPr>
                        <a:t>Iron</a:t>
                      </a:r>
                      <a:endParaRPr sz="950">
                        <a:latin typeface="Arial"/>
                        <a:cs typeface="Arial"/>
                      </a:endParaRPr>
                    </a:p>
                  </a:txBody>
                  <a:tcPr marL="0" marR="0" marT="0" marB="0">
                    <a:lnL w="5333">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60960">
                        <a:lnSpc>
                          <a:spcPts val="1070"/>
                        </a:lnSpc>
                      </a:pPr>
                      <a:r>
                        <a:rPr sz="950" spc="-10" dirty="0">
                          <a:latin typeface="Arial"/>
                          <a:cs typeface="Arial"/>
                        </a:rPr>
                        <a:t>US</a:t>
                      </a:r>
                      <a:endParaRPr sz="95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70"/>
                        </a:lnSpc>
                      </a:pPr>
                      <a:r>
                        <a:rPr sz="950" spc="-10" dirty="0">
                          <a:latin typeface="Arial"/>
                          <a:cs typeface="Arial"/>
                        </a:rPr>
                        <a:t>60%</a:t>
                      </a:r>
                      <a:endParaRPr sz="950">
                        <a:latin typeface="Arial"/>
                        <a:cs typeface="Arial"/>
                      </a:endParaRPr>
                    </a:p>
                  </a:txBody>
                  <a:tcPr marL="0" marR="0" marT="0" marB="0">
                    <a:lnL w="6096">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algn="ctr">
                        <a:lnSpc>
                          <a:spcPts val="1070"/>
                        </a:lnSpc>
                      </a:pPr>
                      <a:r>
                        <a:rPr sz="950" spc="-10" dirty="0">
                          <a:latin typeface="Arial"/>
                          <a:cs typeface="Arial"/>
                        </a:rPr>
                        <a:t>60%</a:t>
                      </a:r>
                      <a:endParaRPr sz="950">
                        <a:latin typeface="Arial"/>
                        <a:cs typeface="Arial"/>
                      </a:endParaRPr>
                    </a:p>
                  </a:txBody>
                  <a:tcPr marL="0" marR="0" marT="0" marB="0">
                    <a:lnL w="6095">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54</a:t>
            </a:fld>
            <a:endParaRPr spc="15" dirty="0"/>
          </a:p>
        </p:txBody>
      </p:sp>
      <p:sp>
        <p:nvSpPr>
          <p:cNvPr id="2" name="object 2"/>
          <p:cNvSpPr txBox="1"/>
          <p:nvPr/>
        </p:nvSpPr>
        <p:spPr>
          <a:xfrm>
            <a:off x="1177544" y="850138"/>
            <a:ext cx="29146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9.</a:t>
            </a:r>
            <a:r>
              <a:rPr sz="950" b="1" spc="-15" dirty="0">
                <a:latin typeface="Arial"/>
                <a:cs typeface="Arial"/>
              </a:rPr>
              <a:t>1</a:t>
            </a:r>
            <a:r>
              <a:rPr sz="950" b="1" dirty="0">
                <a:latin typeface="Arial"/>
                <a:cs typeface="Arial"/>
              </a:rPr>
              <a:t>.</a:t>
            </a:r>
            <a:r>
              <a:rPr sz="950" b="1" spc="-5" dirty="0">
                <a:latin typeface="Arial"/>
                <a:cs typeface="Arial"/>
              </a:rPr>
              <a:t>3</a:t>
            </a:r>
            <a:endParaRPr sz="950">
              <a:latin typeface="Arial"/>
              <a:cs typeface="Arial"/>
            </a:endParaRPr>
          </a:p>
        </p:txBody>
      </p:sp>
      <p:sp>
        <p:nvSpPr>
          <p:cNvPr id="3" name="object 3"/>
          <p:cNvSpPr txBox="1"/>
          <p:nvPr/>
        </p:nvSpPr>
        <p:spPr>
          <a:xfrm>
            <a:off x="1607923" y="850138"/>
            <a:ext cx="842010" cy="158750"/>
          </a:xfrm>
          <a:prstGeom prst="rect">
            <a:avLst/>
          </a:prstGeom>
        </p:spPr>
        <p:txBody>
          <a:bodyPr vert="horz" wrap="square" lIns="0" tIns="0" rIns="0" bIns="0" rtlCol="0">
            <a:spAutoFit/>
          </a:bodyPr>
          <a:lstStyle/>
          <a:p>
            <a:pPr marL="12700">
              <a:lnSpc>
                <a:spcPct val="100000"/>
              </a:lnSpc>
            </a:pPr>
            <a:r>
              <a:rPr sz="950" b="1" spc="-15" dirty="0">
                <a:latin typeface="Arial"/>
                <a:cs typeface="Arial"/>
              </a:rPr>
              <a:t>New</a:t>
            </a:r>
            <a:r>
              <a:rPr sz="950" b="1" spc="-65" dirty="0">
                <a:latin typeface="Arial"/>
                <a:cs typeface="Arial"/>
              </a:rPr>
              <a:t> </a:t>
            </a:r>
            <a:r>
              <a:rPr sz="950" b="1" spc="-10" dirty="0">
                <a:latin typeface="Arial"/>
                <a:cs typeface="Arial"/>
              </a:rPr>
              <a:t>contracts</a:t>
            </a:r>
            <a:endParaRPr sz="950">
              <a:latin typeface="Arial"/>
              <a:cs typeface="Arial"/>
            </a:endParaRPr>
          </a:p>
        </p:txBody>
      </p:sp>
      <p:sp>
        <p:nvSpPr>
          <p:cNvPr id="4" name="object 4"/>
          <p:cNvSpPr txBox="1"/>
          <p:nvPr/>
        </p:nvSpPr>
        <p:spPr>
          <a:xfrm>
            <a:off x="1177544" y="1239553"/>
            <a:ext cx="5236845" cy="427355"/>
          </a:xfrm>
          <a:prstGeom prst="rect">
            <a:avLst/>
          </a:prstGeom>
        </p:spPr>
        <p:txBody>
          <a:bodyPr vert="horz" wrap="square" lIns="0" tIns="0" rIns="0" bIns="0" rtlCol="0">
            <a:spAutoFit/>
          </a:bodyPr>
          <a:lstStyle/>
          <a:p>
            <a:pPr marL="12700" marR="5080">
              <a:lnSpc>
                <a:spcPct val="142600"/>
              </a:lnSpc>
            </a:pPr>
            <a:r>
              <a:rPr sz="950" b="1" spc="-10" dirty="0">
                <a:latin typeface="Arial"/>
                <a:cs typeface="Arial"/>
              </a:rPr>
              <a:t>The largest contracts came from Saudi Aramco and IOCL. Leading Japanese manufacturers  JSW and Kobe Steel </a:t>
            </a:r>
            <a:r>
              <a:rPr sz="950" b="1" spc="-5" dirty="0">
                <a:latin typeface="Arial"/>
                <a:cs typeface="Arial"/>
              </a:rPr>
              <a:t>won </a:t>
            </a:r>
            <a:r>
              <a:rPr sz="950" b="1" spc="-10" dirty="0">
                <a:latin typeface="Arial"/>
                <a:cs typeface="Arial"/>
              </a:rPr>
              <a:t>the orders for the largest</a:t>
            </a:r>
            <a:r>
              <a:rPr sz="950" b="1" spc="55" dirty="0">
                <a:latin typeface="Arial"/>
                <a:cs typeface="Arial"/>
              </a:rPr>
              <a:t> </a:t>
            </a:r>
            <a:r>
              <a:rPr sz="950" b="1" spc="-10" dirty="0">
                <a:latin typeface="Arial"/>
                <a:cs typeface="Arial"/>
              </a:rPr>
              <a:t>reactors.</a:t>
            </a:r>
            <a:endParaRPr sz="950">
              <a:latin typeface="Arial"/>
              <a:cs typeface="Arial"/>
            </a:endParaRPr>
          </a:p>
        </p:txBody>
      </p:sp>
      <p:sp>
        <p:nvSpPr>
          <p:cNvPr id="5" name="object 5"/>
          <p:cNvSpPr txBox="1"/>
          <p:nvPr/>
        </p:nvSpPr>
        <p:spPr>
          <a:xfrm>
            <a:off x="1284983" y="2003032"/>
            <a:ext cx="5271135" cy="2581910"/>
          </a:xfrm>
          <a:prstGeom prst="rect">
            <a:avLst/>
          </a:prstGeom>
        </p:spPr>
        <p:txBody>
          <a:bodyPr vert="horz" wrap="square" lIns="0" tIns="0" rIns="0" bIns="0" rtlCol="0">
            <a:spAutoFit/>
          </a:bodyPr>
          <a:lstStyle/>
          <a:p>
            <a:pPr marL="12700" marR="95885">
              <a:lnSpc>
                <a:spcPct val="142100"/>
              </a:lnSpc>
            </a:pPr>
            <a:r>
              <a:rPr sz="950" spc="-10" dirty="0">
                <a:latin typeface="Arial"/>
                <a:cs typeface="Arial"/>
              </a:rPr>
              <a:t>Saudi Aramco is by </a:t>
            </a:r>
            <a:r>
              <a:rPr sz="950" spc="-5" dirty="0">
                <a:latin typeface="Arial"/>
                <a:cs typeface="Arial"/>
              </a:rPr>
              <a:t>far </a:t>
            </a:r>
            <a:r>
              <a:rPr sz="950" spc="-10" dirty="0">
                <a:latin typeface="Arial"/>
                <a:cs typeface="Arial"/>
              </a:rPr>
              <a:t>the largest </a:t>
            </a:r>
            <a:r>
              <a:rPr sz="950" spc="-5" dirty="0">
                <a:latin typeface="Arial"/>
                <a:cs typeface="Arial"/>
              </a:rPr>
              <a:t>single </a:t>
            </a:r>
            <a:r>
              <a:rPr sz="950" spc="-10" dirty="0">
                <a:latin typeface="Arial"/>
                <a:cs typeface="Arial"/>
              </a:rPr>
              <a:t>buyer in the recent past, letting contracts for refineries at  Jubail, Yanbu, and Jazan. The hydrocracking reactor portions of those contracts total more</a:t>
            </a:r>
            <a:r>
              <a:rPr sz="950" spc="200" dirty="0">
                <a:latin typeface="Arial"/>
                <a:cs typeface="Arial"/>
              </a:rPr>
              <a:t> </a:t>
            </a:r>
            <a:r>
              <a:rPr sz="950" spc="-10" dirty="0">
                <a:latin typeface="Arial"/>
                <a:cs typeface="Arial"/>
              </a:rPr>
              <a:t>than</a:t>
            </a:r>
            <a:endParaRPr sz="950">
              <a:latin typeface="Arial"/>
              <a:cs typeface="Arial"/>
            </a:endParaRPr>
          </a:p>
          <a:p>
            <a:pPr marL="12700">
              <a:lnSpc>
                <a:spcPct val="100000"/>
              </a:lnSpc>
              <a:spcBef>
                <a:spcPts val="484"/>
              </a:spcBef>
            </a:pPr>
            <a:r>
              <a:rPr sz="950" spc="-10" dirty="0">
                <a:latin typeface="Arial"/>
                <a:cs typeface="Arial"/>
              </a:rPr>
              <a:t>$400m for 19</a:t>
            </a:r>
            <a:r>
              <a:rPr sz="950" spc="-50" dirty="0">
                <a:latin typeface="Arial"/>
                <a:cs typeface="Arial"/>
              </a:rPr>
              <a:t> </a:t>
            </a:r>
            <a:r>
              <a:rPr sz="950" spc="-10" dirty="0">
                <a:latin typeface="Arial"/>
                <a:cs typeface="Arial"/>
              </a:rPr>
              <a:t>units.</a:t>
            </a:r>
            <a:endParaRPr sz="950">
              <a:latin typeface="Arial"/>
              <a:cs typeface="Arial"/>
            </a:endParaRPr>
          </a:p>
          <a:p>
            <a:pPr marL="443230" marR="38100" indent="-215900" algn="just">
              <a:lnSpc>
                <a:spcPct val="142400"/>
              </a:lnSpc>
              <a:spcBef>
                <a:spcPts val="620"/>
              </a:spcBef>
              <a:buFont typeface="Symbol"/>
              <a:buChar char=""/>
              <a:tabLst>
                <a:tab pos="443865" algn="l"/>
              </a:tabLst>
            </a:pPr>
            <a:r>
              <a:rPr sz="950" spc="-10" dirty="0">
                <a:latin typeface="Arial"/>
                <a:cs typeface="Arial"/>
              </a:rPr>
              <a:t>The Yanbu project will be the largest hydrocracker in Saudi Arabia, with eight reactors and  124k bpd in hydrocracking capacity. The reactors are collectively worth $168m, including </a:t>
            </a:r>
            <a:r>
              <a:rPr sz="950" spc="-5" dirty="0">
                <a:latin typeface="Arial"/>
                <a:cs typeface="Arial"/>
              </a:rPr>
              <a:t>a  </a:t>
            </a:r>
            <a:r>
              <a:rPr sz="950" spc="-10" dirty="0">
                <a:latin typeface="Arial"/>
                <a:cs typeface="Arial"/>
              </a:rPr>
              <a:t>10% volume discount </a:t>
            </a:r>
            <a:r>
              <a:rPr sz="950" spc="-5" dirty="0">
                <a:latin typeface="Arial"/>
                <a:cs typeface="Arial"/>
              </a:rPr>
              <a:t>from</a:t>
            </a:r>
            <a:r>
              <a:rPr sz="950" spc="-35" dirty="0">
                <a:latin typeface="Arial"/>
                <a:cs typeface="Arial"/>
              </a:rPr>
              <a:t> </a:t>
            </a:r>
            <a:r>
              <a:rPr sz="950" spc="-10" dirty="0">
                <a:latin typeface="Arial"/>
                <a:cs typeface="Arial"/>
              </a:rPr>
              <a:t>Doosan.</a:t>
            </a:r>
            <a:endParaRPr sz="950">
              <a:latin typeface="Arial"/>
              <a:cs typeface="Arial"/>
            </a:endParaRPr>
          </a:p>
          <a:p>
            <a:pPr marL="443230" marR="5080" indent="-215900" algn="just">
              <a:lnSpc>
                <a:spcPct val="142400"/>
              </a:lnSpc>
              <a:spcBef>
                <a:spcPts val="60"/>
              </a:spcBef>
              <a:buFont typeface="Symbol"/>
              <a:buChar char=""/>
              <a:tabLst>
                <a:tab pos="443865" algn="l"/>
              </a:tabLst>
            </a:pPr>
            <a:r>
              <a:rPr sz="950" spc="-10" dirty="0">
                <a:latin typeface="Arial"/>
                <a:cs typeface="Arial"/>
              </a:rPr>
              <a:t>The Jazan refinery had </a:t>
            </a:r>
            <a:r>
              <a:rPr sz="950" spc="-5" dirty="0">
                <a:latin typeface="Arial"/>
                <a:cs typeface="Arial"/>
              </a:rPr>
              <a:t>a </a:t>
            </a:r>
            <a:r>
              <a:rPr sz="950" spc="-10" dirty="0">
                <a:latin typeface="Arial"/>
                <a:cs typeface="Arial"/>
              </a:rPr>
              <a:t>higher per unit </a:t>
            </a:r>
            <a:r>
              <a:rPr sz="950" spc="-5" dirty="0">
                <a:latin typeface="Arial"/>
                <a:cs typeface="Arial"/>
              </a:rPr>
              <a:t>cost </a:t>
            </a:r>
            <a:r>
              <a:rPr sz="950" spc="-10" dirty="0">
                <a:latin typeface="Arial"/>
                <a:cs typeface="Arial"/>
              </a:rPr>
              <a:t>($21.6m </a:t>
            </a:r>
            <a:r>
              <a:rPr sz="950" spc="-5" dirty="0">
                <a:latin typeface="Arial"/>
                <a:cs typeface="Arial"/>
              </a:rPr>
              <a:t>vs </a:t>
            </a:r>
            <a:r>
              <a:rPr sz="950" spc="-10" dirty="0">
                <a:latin typeface="Arial"/>
                <a:cs typeface="Arial"/>
              </a:rPr>
              <a:t>$21m), for </a:t>
            </a:r>
            <a:r>
              <a:rPr sz="950" spc="-5" dirty="0">
                <a:latin typeface="Arial"/>
                <a:cs typeface="Arial"/>
              </a:rPr>
              <a:t>a </a:t>
            </a:r>
            <a:r>
              <a:rPr sz="950" spc="-10" dirty="0">
                <a:latin typeface="Arial"/>
                <a:cs typeface="Arial"/>
              </a:rPr>
              <a:t>total cost of $129.6m  for </a:t>
            </a:r>
            <a:r>
              <a:rPr sz="950" spc="-5" dirty="0">
                <a:latin typeface="Arial"/>
                <a:cs typeface="Arial"/>
              </a:rPr>
              <a:t>the </a:t>
            </a:r>
            <a:r>
              <a:rPr sz="950" spc="-10" dirty="0">
                <a:latin typeface="Arial"/>
                <a:cs typeface="Arial"/>
              </a:rPr>
              <a:t>reactors, despite using local supplier Zamil Steel, due in part to the remote nature of  the project and suppliers’ unwillingness </a:t>
            </a:r>
            <a:r>
              <a:rPr sz="950" spc="-5" dirty="0">
                <a:latin typeface="Arial"/>
                <a:cs typeface="Arial"/>
              </a:rPr>
              <a:t>to </a:t>
            </a:r>
            <a:r>
              <a:rPr sz="950" spc="-10" dirty="0">
                <a:latin typeface="Arial"/>
                <a:cs typeface="Arial"/>
              </a:rPr>
              <a:t>reduce prices given the </a:t>
            </a:r>
            <a:r>
              <a:rPr sz="950" spc="-5" dirty="0">
                <a:latin typeface="Arial"/>
                <a:cs typeface="Arial"/>
              </a:rPr>
              <a:t>logistical</a:t>
            </a:r>
            <a:r>
              <a:rPr sz="950" spc="114" dirty="0">
                <a:latin typeface="Arial"/>
                <a:cs typeface="Arial"/>
              </a:rPr>
              <a:t> </a:t>
            </a:r>
            <a:r>
              <a:rPr sz="950" spc="-10" dirty="0">
                <a:latin typeface="Arial"/>
                <a:cs typeface="Arial"/>
              </a:rPr>
              <a:t>challenges.</a:t>
            </a:r>
            <a:endParaRPr sz="950">
              <a:latin typeface="Arial"/>
              <a:cs typeface="Arial"/>
            </a:endParaRPr>
          </a:p>
          <a:p>
            <a:pPr marL="443230" marR="104139" indent="-215900" algn="just">
              <a:lnSpc>
                <a:spcPct val="142400"/>
              </a:lnSpc>
              <a:spcBef>
                <a:spcPts val="60"/>
              </a:spcBef>
              <a:buFont typeface="Symbol"/>
              <a:buChar char=""/>
              <a:tabLst>
                <a:tab pos="443865" algn="l"/>
              </a:tabLst>
            </a:pPr>
            <a:r>
              <a:rPr sz="950" spc="-10" dirty="0">
                <a:latin typeface="Arial"/>
                <a:cs typeface="Arial"/>
              </a:rPr>
              <a:t>The Jubail Refinery (SATORP) had the highest unit </a:t>
            </a:r>
            <a:r>
              <a:rPr sz="950" spc="-5" dirty="0">
                <a:latin typeface="Arial"/>
                <a:cs typeface="Arial"/>
              </a:rPr>
              <a:t>cost, </a:t>
            </a:r>
            <a:r>
              <a:rPr sz="950" spc="-10" dirty="0">
                <a:latin typeface="Arial"/>
                <a:cs typeface="Arial"/>
              </a:rPr>
              <a:t>due to </a:t>
            </a:r>
            <a:r>
              <a:rPr sz="950" spc="-5" dirty="0">
                <a:latin typeface="Arial"/>
                <a:cs typeface="Arial"/>
              </a:rPr>
              <a:t>a </a:t>
            </a:r>
            <a:r>
              <a:rPr sz="950" spc="-10" dirty="0">
                <a:latin typeface="Arial"/>
                <a:cs typeface="Arial"/>
              </a:rPr>
              <a:t>combination of </a:t>
            </a:r>
            <a:r>
              <a:rPr sz="950" spc="-5" dirty="0">
                <a:latin typeface="Arial"/>
                <a:cs typeface="Arial"/>
              </a:rPr>
              <a:t>the </a:t>
            </a:r>
            <a:r>
              <a:rPr sz="950" spc="-10" dirty="0">
                <a:latin typeface="Arial"/>
                <a:cs typeface="Arial"/>
              </a:rPr>
              <a:t>unit  </a:t>
            </a:r>
            <a:r>
              <a:rPr sz="950" spc="-5" dirty="0">
                <a:latin typeface="Arial"/>
                <a:cs typeface="Arial"/>
              </a:rPr>
              <a:t>size </a:t>
            </a:r>
            <a:r>
              <a:rPr sz="950" spc="-10" dirty="0">
                <a:latin typeface="Arial"/>
                <a:cs typeface="Arial"/>
              </a:rPr>
              <a:t>(24k bod per reactor), the lower number of units (5 compared to </a:t>
            </a:r>
            <a:r>
              <a:rPr sz="950" spc="-5" dirty="0">
                <a:latin typeface="Arial"/>
                <a:cs typeface="Arial"/>
              </a:rPr>
              <a:t>6 </a:t>
            </a:r>
            <a:r>
              <a:rPr sz="950" spc="-10" dirty="0">
                <a:latin typeface="Arial"/>
                <a:cs typeface="Arial"/>
              </a:rPr>
              <a:t>and </a:t>
            </a:r>
            <a:r>
              <a:rPr sz="950" spc="-5" dirty="0">
                <a:latin typeface="Arial"/>
                <a:cs typeface="Arial"/>
              </a:rPr>
              <a:t>8 </a:t>
            </a:r>
            <a:r>
              <a:rPr sz="950" spc="-10" dirty="0">
                <a:latin typeface="Arial"/>
                <a:cs typeface="Arial"/>
              </a:rPr>
              <a:t>for </a:t>
            </a:r>
            <a:r>
              <a:rPr sz="950" spc="-5" dirty="0">
                <a:latin typeface="Arial"/>
                <a:cs typeface="Arial"/>
              </a:rPr>
              <a:t>the </a:t>
            </a:r>
            <a:r>
              <a:rPr sz="950" spc="-10" dirty="0">
                <a:latin typeface="Arial"/>
                <a:cs typeface="Arial"/>
              </a:rPr>
              <a:t>other  projects), and the choice of supplier (Japanese Kobe</a:t>
            </a:r>
            <a:r>
              <a:rPr sz="950" spc="70" dirty="0">
                <a:latin typeface="Arial"/>
                <a:cs typeface="Arial"/>
              </a:rPr>
              <a:t> </a:t>
            </a:r>
            <a:r>
              <a:rPr sz="950" spc="-10" dirty="0">
                <a:latin typeface="Arial"/>
                <a:cs typeface="Arial"/>
              </a:rPr>
              <a:t>Steel).</a:t>
            </a:r>
            <a:endParaRPr sz="950">
              <a:latin typeface="Arial"/>
              <a:cs typeface="Arial"/>
            </a:endParaRPr>
          </a:p>
        </p:txBody>
      </p:sp>
      <p:sp>
        <p:nvSpPr>
          <p:cNvPr id="6" name="object 6"/>
          <p:cNvSpPr txBox="1"/>
          <p:nvPr/>
        </p:nvSpPr>
        <p:spPr>
          <a:xfrm>
            <a:off x="1284983" y="4981679"/>
            <a:ext cx="5289550" cy="1071880"/>
          </a:xfrm>
          <a:prstGeom prst="rect">
            <a:avLst/>
          </a:prstGeom>
        </p:spPr>
        <p:txBody>
          <a:bodyPr vert="horz" wrap="square" lIns="0" tIns="0" rIns="0" bIns="0" rtlCol="0">
            <a:spAutoFit/>
          </a:bodyPr>
          <a:lstStyle/>
          <a:p>
            <a:pPr marL="12700">
              <a:lnSpc>
                <a:spcPct val="100000"/>
              </a:lnSpc>
            </a:pPr>
            <a:r>
              <a:rPr sz="950" spc="-10" dirty="0">
                <a:latin typeface="Arial"/>
                <a:cs typeface="Arial"/>
              </a:rPr>
              <a:t>OMZ benefitted from local content preferences, winning </a:t>
            </a:r>
            <a:r>
              <a:rPr sz="950" spc="-5" dirty="0">
                <a:latin typeface="Arial"/>
                <a:cs typeface="Arial"/>
              </a:rPr>
              <a:t>multiple </a:t>
            </a:r>
            <a:r>
              <a:rPr sz="950" spc="-10" dirty="0">
                <a:latin typeface="Arial"/>
                <a:cs typeface="Arial"/>
              </a:rPr>
              <a:t>orders from Rosneft in</a:t>
            </a:r>
            <a:r>
              <a:rPr sz="950" spc="150" dirty="0">
                <a:latin typeface="Arial"/>
                <a:cs typeface="Arial"/>
              </a:rPr>
              <a:t> </a:t>
            </a:r>
            <a:r>
              <a:rPr sz="950" spc="-10" dirty="0">
                <a:latin typeface="Arial"/>
                <a:cs typeface="Arial"/>
              </a:rPr>
              <a:t>Russia:</a:t>
            </a:r>
            <a:endParaRPr sz="950">
              <a:latin typeface="Arial"/>
              <a:cs typeface="Arial"/>
            </a:endParaRPr>
          </a:p>
          <a:p>
            <a:pPr marL="443230" marR="363855" indent="-215900">
              <a:lnSpc>
                <a:spcPct val="142600"/>
              </a:lnSpc>
              <a:spcBef>
                <a:spcPts val="625"/>
              </a:spcBef>
              <a:buFont typeface="Symbol"/>
              <a:buChar char=""/>
              <a:tabLst>
                <a:tab pos="442595" algn="l"/>
                <a:tab pos="443865" algn="l"/>
              </a:tabLst>
            </a:pPr>
            <a:r>
              <a:rPr sz="950" spc="-10" dirty="0">
                <a:latin typeface="Arial"/>
                <a:cs typeface="Arial"/>
              </a:rPr>
              <a:t>The first order, two reactors </a:t>
            </a:r>
            <a:r>
              <a:rPr sz="950" spc="-5" dirty="0">
                <a:latin typeface="Arial"/>
                <a:cs typeface="Arial"/>
              </a:rPr>
              <a:t>for </a:t>
            </a:r>
            <a:r>
              <a:rPr sz="950" spc="-10" dirty="0">
                <a:latin typeface="Arial"/>
                <a:cs typeface="Arial"/>
              </a:rPr>
              <a:t>$45.6m, is for the Achinsk refinery upgrade, with final  delivery scheduled for the third quarter of</a:t>
            </a:r>
            <a:r>
              <a:rPr sz="950" spc="55" dirty="0">
                <a:latin typeface="Arial"/>
                <a:cs typeface="Arial"/>
              </a:rPr>
              <a:t> </a:t>
            </a:r>
            <a:r>
              <a:rPr sz="950" spc="-10" dirty="0">
                <a:latin typeface="Arial"/>
                <a:cs typeface="Arial"/>
              </a:rPr>
              <a:t>2013.</a:t>
            </a:r>
            <a:endParaRPr sz="950">
              <a:latin typeface="Arial"/>
              <a:cs typeface="Arial"/>
            </a:endParaRPr>
          </a:p>
          <a:p>
            <a:pPr marL="443230" marR="5080" indent="-215900">
              <a:lnSpc>
                <a:spcPct val="142600"/>
              </a:lnSpc>
              <a:spcBef>
                <a:spcPts val="60"/>
              </a:spcBef>
              <a:buFont typeface="Symbol"/>
              <a:buChar char=""/>
              <a:tabLst>
                <a:tab pos="442595" algn="l"/>
                <a:tab pos="443865" algn="l"/>
              </a:tabLst>
            </a:pPr>
            <a:r>
              <a:rPr sz="950" spc="-10" dirty="0">
                <a:latin typeface="Arial"/>
                <a:cs typeface="Arial"/>
              </a:rPr>
              <a:t>Rosneft’s Novo refinery ordered three reactors from OMZ. </a:t>
            </a:r>
            <a:r>
              <a:rPr sz="950" spc="-15" dirty="0">
                <a:latin typeface="Arial"/>
                <a:cs typeface="Arial"/>
              </a:rPr>
              <a:t>OMZ </a:t>
            </a:r>
            <a:r>
              <a:rPr sz="950" spc="-10" dirty="0">
                <a:latin typeface="Arial"/>
                <a:cs typeface="Arial"/>
              </a:rPr>
              <a:t>delivered one reactor </a:t>
            </a:r>
            <a:r>
              <a:rPr sz="950" spc="-5" dirty="0">
                <a:latin typeface="Arial"/>
                <a:cs typeface="Arial"/>
              </a:rPr>
              <a:t>in </a:t>
            </a:r>
            <a:r>
              <a:rPr sz="950" spc="-10" dirty="0">
                <a:latin typeface="Arial"/>
                <a:cs typeface="Arial"/>
              </a:rPr>
              <a:t>Q1  (installation has already begun), and expects to deliver </a:t>
            </a:r>
            <a:r>
              <a:rPr sz="950" spc="-5" dirty="0">
                <a:latin typeface="Arial"/>
                <a:cs typeface="Arial"/>
              </a:rPr>
              <a:t>the </a:t>
            </a:r>
            <a:r>
              <a:rPr sz="950" spc="-10" dirty="0">
                <a:latin typeface="Arial"/>
                <a:cs typeface="Arial"/>
              </a:rPr>
              <a:t>final unit in</a:t>
            </a:r>
            <a:r>
              <a:rPr sz="950" spc="130" dirty="0">
                <a:latin typeface="Arial"/>
                <a:cs typeface="Arial"/>
              </a:rPr>
              <a:t> </a:t>
            </a:r>
            <a:r>
              <a:rPr sz="950" spc="-10" dirty="0">
                <a:latin typeface="Arial"/>
                <a:cs typeface="Arial"/>
              </a:rPr>
              <a:t>Q4.</a:t>
            </a:r>
            <a:endParaRPr sz="950">
              <a:latin typeface="Arial"/>
              <a:cs typeface="Arial"/>
            </a:endParaRPr>
          </a:p>
        </p:txBody>
      </p:sp>
      <p:sp>
        <p:nvSpPr>
          <p:cNvPr id="7" name="object 7"/>
          <p:cNvSpPr txBox="1"/>
          <p:nvPr/>
        </p:nvSpPr>
        <p:spPr>
          <a:xfrm>
            <a:off x="1284983" y="6388803"/>
            <a:ext cx="5231765" cy="1662430"/>
          </a:xfrm>
          <a:prstGeom prst="rect">
            <a:avLst/>
          </a:prstGeom>
        </p:spPr>
        <p:txBody>
          <a:bodyPr vert="horz" wrap="square" lIns="0" tIns="0" rIns="0" bIns="0" rtlCol="0">
            <a:spAutoFit/>
          </a:bodyPr>
          <a:lstStyle/>
          <a:p>
            <a:pPr marL="12700" marR="59055">
              <a:lnSpc>
                <a:spcPct val="142100"/>
              </a:lnSpc>
            </a:pPr>
            <a:r>
              <a:rPr sz="950" spc="-10" dirty="0">
                <a:latin typeface="Arial"/>
                <a:cs typeface="Arial"/>
              </a:rPr>
              <a:t>The major Japanese suppliers, Kobe Steel and JSW, won </a:t>
            </a:r>
            <a:r>
              <a:rPr sz="950" spc="-5" dirty="0">
                <a:latin typeface="Arial"/>
                <a:cs typeface="Arial"/>
              </a:rPr>
              <a:t>the </a:t>
            </a:r>
            <a:r>
              <a:rPr sz="950" spc="-10" dirty="0">
                <a:latin typeface="Arial"/>
                <a:cs typeface="Arial"/>
              </a:rPr>
              <a:t>orders for the largest reactors, on </a:t>
            </a:r>
            <a:r>
              <a:rPr sz="950" spc="-5" dirty="0">
                <a:latin typeface="Arial"/>
                <a:cs typeface="Arial"/>
              </a:rPr>
              <a:t>a  </a:t>
            </a:r>
            <a:r>
              <a:rPr sz="950" spc="-10" dirty="0">
                <a:latin typeface="Arial"/>
                <a:cs typeface="Arial"/>
              </a:rPr>
              <a:t>combination of reputation, forge press capacity, and low utilization rates. Both firms have</a:t>
            </a:r>
            <a:r>
              <a:rPr sz="950" spc="160" dirty="0">
                <a:latin typeface="Arial"/>
                <a:cs typeface="Arial"/>
              </a:rPr>
              <a:t> </a:t>
            </a:r>
            <a:r>
              <a:rPr sz="950" spc="-5" dirty="0">
                <a:latin typeface="Arial"/>
                <a:cs typeface="Arial"/>
              </a:rPr>
              <a:t>a</a:t>
            </a:r>
            <a:endParaRPr sz="950">
              <a:latin typeface="Arial"/>
              <a:cs typeface="Arial"/>
            </a:endParaRPr>
          </a:p>
          <a:p>
            <a:pPr marL="12700" marR="5080">
              <a:lnSpc>
                <a:spcPct val="142300"/>
              </a:lnSpc>
            </a:pPr>
            <a:r>
              <a:rPr sz="950" spc="-10" dirty="0">
                <a:latin typeface="Arial"/>
                <a:cs typeface="Arial"/>
              </a:rPr>
              <a:t>reputation for quality </a:t>
            </a:r>
            <a:r>
              <a:rPr sz="950" spc="-5" dirty="0">
                <a:latin typeface="Arial"/>
                <a:cs typeface="Arial"/>
              </a:rPr>
              <a:t>– for </a:t>
            </a:r>
            <a:r>
              <a:rPr sz="950" spc="-10" dirty="0">
                <a:latin typeface="Arial"/>
                <a:cs typeface="Arial"/>
              </a:rPr>
              <a:t>example, JSW </a:t>
            </a:r>
            <a:r>
              <a:rPr sz="950" spc="-5" dirty="0">
                <a:latin typeface="Arial"/>
                <a:cs typeface="Arial"/>
              </a:rPr>
              <a:t>is the </a:t>
            </a:r>
            <a:r>
              <a:rPr sz="950" spc="-10" dirty="0">
                <a:latin typeface="Arial"/>
                <a:cs typeface="Arial"/>
              </a:rPr>
              <a:t>only supplier qualified </a:t>
            </a:r>
            <a:r>
              <a:rPr sz="950" spc="-5" dirty="0">
                <a:latin typeface="Arial"/>
                <a:cs typeface="Arial"/>
              </a:rPr>
              <a:t>to </a:t>
            </a:r>
            <a:r>
              <a:rPr sz="950" spc="-10" dirty="0">
                <a:latin typeface="Arial"/>
                <a:cs typeface="Arial"/>
              </a:rPr>
              <a:t>make nuclear reactors </a:t>
            </a:r>
            <a:r>
              <a:rPr sz="950" spc="-5" dirty="0">
                <a:latin typeface="Arial"/>
                <a:cs typeface="Arial"/>
              </a:rPr>
              <a:t>to  </a:t>
            </a:r>
            <a:r>
              <a:rPr sz="950" spc="-10" dirty="0">
                <a:latin typeface="Arial"/>
                <a:cs typeface="Arial"/>
              </a:rPr>
              <a:t>US standards. Both suppliers make their own steel, which contributes to </a:t>
            </a:r>
            <a:r>
              <a:rPr sz="950" spc="-5" dirty="0">
                <a:latin typeface="Arial"/>
                <a:cs typeface="Arial"/>
              </a:rPr>
              <a:t>a </a:t>
            </a:r>
            <a:r>
              <a:rPr sz="950" spc="-10" dirty="0">
                <a:latin typeface="Arial"/>
                <a:cs typeface="Arial"/>
              </a:rPr>
              <a:t>reputation for consistent  quality. With multiple 15k tonne presses each, both firms can handle the largest practical reactor  </a:t>
            </a:r>
            <a:r>
              <a:rPr sz="950" spc="-5" dirty="0">
                <a:latin typeface="Arial"/>
                <a:cs typeface="Arial"/>
              </a:rPr>
              <a:t>sizes </a:t>
            </a:r>
            <a:r>
              <a:rPr sz="950" spc="-10" dirty="0">
                <a:latin typeface="Arial"/>
                <a:cs typeface="Arial"/>
              </a:rPr>
              <a:t>(which cannot be said of all suppliers, as many of them have forge presses only </a:t>
            </a:r>
            <a:r>
              <a:rPr sz="950" spc="-5" dirty="0">
                <a:latin typeface="Arial"/>
                <a:cs typeface="Arial"/>
              </a:rPr>
              <a:t>up </a:t>
            </a:r>
            <a:r>
              <a:rPr sz="950" spc="-10" dirty="0">
                <a:latin typeface="Arial"/>
                <a:cs typeface="Arial"/>
              </a:rPr>
              <a:t>to 9-10k  tonnes). JSW is also only 60% utilized, as expected orders </a:t>
            </a:r>
            <a:r>
              <a:rPr sz="950" spc="-5" dirty="0">
                <a:latin typeface="Arial"/>
                <a:cs typeface="Arial"/>
              </a:rPr>
              <a:t>for </a:t>
            </a:r>
            <a:r>
              <a:rPr sz="950" spc="-10" dirty="0">
                <a:latin typeface="Arial"/>
                <a:cs typeface="Arial"/>
              </a:rPr>
              <a:t>nuclear reactors have not  materialized.</a:t>
            </a:r>
            <a:endParaRPr sz="950">
              <a:latin typeface="Arial"/>
              <a:cs typeface="Arial"/>
            </a:endParaRPr>
          </a:p>
        </p:txBody>
      </p:sp>
      <p:sp>
        <p:nvSpPr>
          <p:cNvPr id="8" name="object 8"/>
          <p:cNvSpPr txBox="1"/>
          <p:nvPr/>
        </p:nvSpPr>
        <p:spPr>
          <a:xfrm>
            <a:off x="1284983" y="8387052"/>
            <a:ext cx="5193665"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The outlook for new contracts is strong after 2013, with more than 2.35m bod in additional refining  capacity planned in China, and at least another 2.3m bod planned for the rest of</a:t>
            </a:r>
            <a:r>
              <a:rPr sz="950" spc="204" dirty="0">
                <a:latin typeface="Arial"/>
                <a:cs typeface="Arial"/>
              </a:rPr>
              <a:t> </a:t>
            </a:r>
            <a:r>
              <a:rPr sz="950" spc="-10" dirty="0">
                <a:latin typeface="Arial"/>
                <a:cs typeface="Arial"/>
              </a:rPr>
              <a:t>Asia.</a:t>
            </a:r>
            <a:endParaRPr sz="950">
              <a:latin typeface="Arial"/>
              <a:cs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55</a:t>
            </a:fld>
            <a:endParaRPr spc="15" dirty="0"/>
          </a:p>
        </p:txBody>
      </p:sp>
      <p:sp>
        <p:nvSpPr>
          <p:cNvPr id="2" name="object 2"/>
          <p:cNvSpPr txBox="1"/>
          <p:nvPr/>
        </p:nvSpPr>
        <p:spPr>
          <a:xfrm>
            <a:off x="1380236" y="850138"/>
            <a:ext cx="501332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14: Summary of New Contracts and Estimated Values for Hydrocracking</a:t>
            </a:r>
            <a:r>
              <a:rPr sz="950" b="1" spc="85" dirty="0">
                <a:latin typeface="Arial"/>
                <a:cs typeface="Arial"/>
              </a:rPr>
              <a:t> </a:t>
            </a:r>
            <a:r>
              <a:rPr sz="950" b="1" spc="-10" dirty="0">
                <a:latin typeface="Arial"/>
                <a:cs typeface="Arial"/>
              </a:rPr>
              <a:t>Reactors</a:t>
            </a:r>
            <a:endParaRPr sz="950">
              <a:latin typeface="Arial"/>
              <a:cs typeface="Arial"/>
            </a:endParaRPr>
          </a:p>
        </p:txBody>
      </p:sp>
      <p:graphicFrame>
        <p:nvGraphicFramePr>
          <p:cNvPr id="3" name="object 3"/>
          <p:cNvGraphicFramePr>
            <a:graphicFrameLocks noGrp="1"/>
          </p:cNvGraphicFramePr>
          <p:nvPr/>
        </p:nvGraphicFramePr>
        <p:xfrm>
          <a:off x="1380744" y="1069848"/>
          <a:ext cx="5407025" cy="4046220"/>
        </p:xfrm>
        <a:graphic>
          <a:graphicData uri="http://schemas.openxmlformats.org/drawingml/2006/table">
            <a:tbl>
              <a:tblPr firstRow="1" bandRow="1">
                <a:tableStyleId>{2D5ABB26-0587-4C30-8999-92F81FD0307C}</a:tableStyleId>
              </a:tblPr>
              <a:tblGrid>
                <a:gridCol w="1150620">
                  <a:extLst>
                    <a:ext uri="{9D8B030D-6E8A-4147-A177-3AD203B41FA5}">
                      <a16:colId xmlns:a16="http://schemas.microsoft.com/office/drawing/2014/main" val="20000"/>
                    </a:ext>
                  </a:extLst>
                </a:gridCol>
                <a:gridCol w="815339">
                  <a:extLst>
                    <a:ext uri="{9D8B030D-6E8A-4147-A177-3AD203B41FA5}">
                      <a16:colId xmlns:a16="http://schemas.microsoft.com/office/drawing/2014/main" val="20001"/>
                    </a:ext>
                  </a:extLst>
                </a:gridCol>
                <a:gridCol w="753236">
                  <a:extLst>
                    <a:ext uri="{9D8B030D-6E8A-4147-A177-3AD203B41FA5}">
                      <a16:colId xmlns:a16="http://schemas.microsoft.com/office/drawing/2014/main" val="20002"/>
                    </a:ext>
                  </a:extLst>
                </a:gridCol>
                <a:gridCol w="1119759">
                  <a:extLst>
                    <a:ext uri="{9D8B030D-6E8A-4147-A177-3AD203B41FA5}">
                      <a16:colId xmlns:a16="http://schemas.microsoft.com/office/drawing/2014/main" val="20003"/>
                    </a:ext>
                  </a:extLst>
                </a:gridCol>
                <a:gridCol w="767333">
                  <a:extLst>
                    <a:ext uri="{9D8B030D-6E8A-4147-A177-3AD203B41FA5}">
                      <a16:colId xmlns:a16="http://schemas.microsoft.com/office/drawing/2014/main" val="20004"/>
                    </a:ext>
                  </a:extLst>
                </a:gridCol>
                <a:gridCol w="792099">
                  <a:extLst>
                    <a:ext uri="{9D8B030D-6E8A-4147-A177-3AD203B41FA5}">
                      <a16:colId xmlns:a16="http://schemas.microsoft.com/office/drawing/2014/main" val="20005"/>
                    </a:ext>
                  </a:extLst>
                </a:gridCol>
              </a:tblGrid>
              <a:tr h="516255">
                <a:tc>
                  <a:txBody>
                    <a:bodyPr/>
                    <a:lstStyle/>
                    <a:p>
                      <a:pPr>
                        <a:lnSpc>
                          <a:spcPct val="100000"/>
                        </a:lnSpc>
                        <a:spcBef>
                          <a:spcPts val="45"/>
                        </a:spcBef>
                      </a:pPr>
                      <a:endParaRPr sz="1100">
                        <a:latin typeface="Times New Roman"/>
                        <a:cs typeface="Times New Roman"/>
                      </a:endParaRPr>
                    </a:p>
                    <a:p>
                      <a:pPr algn="ctr">
                        <a:lnSpc>
                          <a:spcPct val="100000"/>
                        </a:lnSpc>
                      </a:pPr>
                      <a:r>
                        <a:rPr sz="1100" spc="10" dirty="0">
                          <a:latin typeface="Arial"/>
                          <a:cs typeface="Arial"/>
                        </a:rPr>
                        <a:t>Buyer</a:t>
                      </a:r>
                      <a:endParaRPr sz="1100">
                        <a:latin typeface="Arial"/>
                        <a:cs typeface="Arial"/>
                      </a:endParaRPr>
                    </a:p>
                  </a:txBody>
                  <a:tcPr marL="0" marR="0" marT="5715"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975" indent="12065">
                        <a:lnSpc>
                          <a:spcPts val="1300"/>
                        </a:lnSpc>
                        <a:spcBef>
                          <a:spcPts val="720"/>
                        </a:spcBef>
                      </a:pPr>
                      <a:r>
                        <a:rPr sz="1100" spc="10" dirty="0">
                          <a:latin typeface="Arial"/>
                          <a:cs typeface="Arial"/>
                        </a:rPr>
                        <a:t>Country </a:t>
                      </a:r>
                      <a:r>
                        <a:rPr sz="1100" spc="5" dirty="0">
                          <a:latin typeface="Arial"/>
                          <a:cs typeface="Arial"/>
                        </a:rPr>
                        <a:t>of  </a:t>
                      </a:r>
                      <a:r>
                        <a:rPr sz="1100" spc="-5" dirty="0">
                          <a:latin typeface="Arial"/>
                          <a:cs typeface="Arial"/>
                        </a:rPr>
                        <a:t>Instal</a:t>
                      </a:r>
                      <a:r>
                        <a:rPr sz="1100" spc="5" dirty="0">
                          <a:latin typeface="Arial"/>
                          <a:cs typeface="Arial"/>
                        </a:rPr>
                        <a:t>l</a:t>
                      </a:r>
                      <a:r>
                        <a:rPr sz="1100" dirty="0">
                          <a:latin typeface="Arial"/>
                          <a:cs typeface="Arial"/>
                        </a:rPr>
                        <a:t>a</a:t>
                      </a:r>
                      <a:r>
                        <a:rPr sz="1100" spc="-5" dirty="0">
                          <a:latin typeface="Arial"/>
                          <a:cs typeface="Arial"/>
                        </a:rPr>
                        <a:t>tion</a:t>
                      </a:r>
                      <a:endParaRPr sz="1100">
                        <a:latin typeface="Arial"/>
                        <a:cs typeface="Arial"/>
                      </a:endParaRPr>
                    </a:p>
                  </a:txBody>
                  <a:tcPr marL="0" marR="0" marT="9144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marL="110489">
                        <a:lnSpc>
                          <a:spcPct val="100000"/>
                        </a:lnSpc>
                      </a:pPr>
                      <a:r>
                        <a:rPr sz="1100" spc="10" dirty="0">
                          <a:latin typeface="Arial"/>
                          <a:cs typeface="Arial"/>
                        </a:rPr>
                        <a:t>Supplier</a:t>
                      </a:r>
                      <a:endParaRPr sz="1100">
                        <a:latin typeface="Arial"/>
                        <a:cs typeface="Arial"/>
                      </a:endParaRPr>
                    </a:p>
                  </a:txBody>
                  <a:tcPr marL="0" marR="0" marT="5715"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marL="309245">
                        <a:lnSpc>
                          <a:spcPct val="100000"/>
                        </a:lnSpc>
                      </a:pPr>
                      <a:r>
                        <a:rPr sz="1100" spc="10" dirty="0">
                          <a:latin typeface="Arial"/>
                          <a:cs typeface="Arial"/>
                        </a:rPr>
                        <a:t>Product</a:t>
                      </a:r>
                      <a:endParaRPr sz="1100">
                        <a:latin typeface="Arial"/>
                        <a:cs typeface="Arial"/>
                      </a:endParaRPr>
                    </a:p>
                  </a:txBody>
                  <a:tcPr marL="0" marR="0" marT="5715"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340" algn="ctr">
                        <a:lnSpc>
                          <a:spcPts val="1300"/>
                        </a:lnSpc>
                        <a:spcBef>
                          <a:spcPts val="75"/>
                        </a:spcBef>
                      </a:pPr>
                      <a:r>
                        <a:rPr sz="1100" dirty="0">
                          <a:latin typeface="Arial"/>
                          <a:cs typeface="Arial"/>
                        </a:rPr>
                        <a:t>Estim</a:t>
                      </a:r>
                      <a:r>
                        <a:rPr sz="1100" spc="5" dirty="0">
                          <a:latin typeface="Arial"/>
                          <a:cs typeface="Arial"/>
                        </a:rPr>
                        <a:t>a</a:t>
                      </a:r>
                      <a:r>
                        <a:rPr sz="1100" spc="-10" dirty="0">
                          <a:latin typeface="Arial"/>
                          <a:cs typeface="Arial"/>
                        </a:rPr>
                        <a:t>t</a:t>
                      </a:r>
                      <a:r>
                        <a:rPr sz="1100" dirty="0">
                          <a:latin typeface="Arial"/>
                          <a:cs typeface="Arial"/>
                        </a:rPr>
                        <a:t>ed  </a:t>
                      </a:r>
                      <a:r>
                        <a:rPr sz="1100" spc="10" dirty="0">
                          <a:latin typeface="Arial"/>
                          <a:cs typeface="Arial"/>
                        </a:rPr>
                        <a:t>Value  ($m)</a:t>
                      </a:r>
                      <a:endParaRPr sz="1100">
                        <a:latin typeface="Arial"/>
                        <a:cs typeface="Arial"/>
                      </a:endParaRPr>
                    </a:p>
                  </a:txBody>
                  <a:tcPr marL="0" marR="0" marT="9525"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L="73660" marR="66675" algn="ctr">
                        <a:lnSpc>
                          <a:spcPts val="1300"/>
                        </a:lnSpc>
                        <a:spcBef>
                          <a:spcPts val="75"/>
                        </a:spcBef>
                      </a:pPr>
                      <a:r>
                        <a:rPr sz="1100" dirty="0">
                          <a:latin typeface="Arial"/>
                          <a:cs typeface="Arial"/>
                        </a:rPr>
                        <a:t>Estimated  </a:t>
                      </a:r>
                      <a:r>
                        <a:rPr sz="1100" spc="10" dirty="0">
                          <a:latin typeface="Arial"/>
                          <a:cs typeface="Arial"/>
                        </a:rPr>
                        <a:t>Cost/Unit  ($m)</a:t>
                      </a:r>
                      <a:endParaRPr sz="1100">
                        <a:latin typeface="Arial"/>
                        <a:cs typeface="Arial"/>
                      </a:endParaRPr>
                    </a:p>
                  </a:txBody>
                  <a:tcPr marL="0" marR="0" marT="9525"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280415">
                <a:tc>
                  <a:txBody>
                    <a:bodyPr/>
                    <a:lstStyle/>
                    <a:p>
                      <a:pPr marL="61594" marR="325120">
                        <a:lnSpc>
                          <a:spcPts val="1080"/>
                        </a:lnSpc>
                        <a:spcBef>
                          <a:spcPts val="10"/>
                        </a:spcBef>
                      </a:pPr>
                      <a:r>
                        <a:rPr sz="950" spc="-10" dirty="0">
                          <a:latin typeface="Arial"/>
                          <a:cs typeface="Arial"/>
                        </a:rPr>
                        <a:t>Saudi</a:t>
                      </a:r>
                      <a:r>
                        <a:rPr sz="950" spc="-55" dirty="0">
                          <a:latin typeface="Arial"/>
                          <a:cs typeface="Arial"/>
                        </a:rPr>
                        <a:t> </a:t>
                      </a:r>
                      <a:r>
                        <a:rPr sz="950" spc="-10" dirty="0">
                          <a:latin typeface="Arial"/>
                          <a:cs typeface="Arial"/>
                        </a:rPr>
                        <a:t>Aramco  (Yanbu)</a:t>
                      </a:r>
                      <a:endParaRPr sz="95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Saudi</a:t>
                      </a:r>
                      <a:r>
                        <a:rPr sz="950" spc="-65" dirty="0">
                          <a:latin typeface="Arial"/>
                          <a:cs typeface="Arial"/>
                        </a:rPr>
                        <a:t> </a:t>
                      </a:r>
                      <a:r>
                        <a:rPr sz="950" spc="-10" dirty="0">
                          <a:latin typeface="Arial"/>
                          <a:cs typeface="Arial"/>
                        </a:rPr>
                        <a:t>Arabia</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325">
                        <a:lnSpc>
                          <a:spcPct val="100000"/>
                        </a:lnSpc>
                      </a:pPr>
                      <a:r>
                        <a:rPr sz="950" spc="-10" dirty="0">
                          <a:latin typeface="Arial"/>
                          <a:cs typeface="Arial"/>
                        </a:rPr>
                        <a:t>Doosan</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marL="61594" marR="247650">
                        <a:lnSpc>
                          <a:spcPts val="1080"/>
                        </a:lnSpc>
                        <a:spcBef>
                          <a:spcPts val="10"/>
                        </a:spcBef>
                      </a:pPr>
                      <a:r>
                        <a:rPr sz="950" spc="-5" dirty="0">
                          <a:latin typeface="Arial"/>
                          <a:cs typeface="Arial"/>
                        </a:rPr>
                        <a:t>8 </a:t>
                      </a:r>
                      <a:r>
                        <a:rPr sz="950" spc="-10" dirty="0">
                          <a:latin typeface="Arial"/>
                          <a:cs typeface="Arial"/>
                        </a:rPr>
                        <a:t>reactors:</a:t>
                      </a:r>
                      <a:r>
                        <a:rPr sz="950" spc="-50" dirty="0">
                          <a:latin typeface="Arial"/>
                          <a:cs typeface="Arial"/>
                        </a:rPr>
                        <a:t> </a:t>
                      </a:r>
                      <a:r>
                        <a:rPr sz="950" spc="-15" dirty="0">
                          <a:latin typeface="Arial"/>
                          <a:cs typeface="Arial"/>
                        </a:rPr>
                        <a:t>124  </a:t>
                      </a:r>
                      <a:r>
                        <a:rPr sz="950" spc="-10" dirty="0">
                          <a:latin typeface="Arial"/>
                          <a:cs typeface="Arial"/>
                        </a:rPr>
                        <a:t>bpd</a:t>
                      </a:r>
                      <a:endParaRPr sz="950">
                        <a:latin typeface="Arial"/>
                        <a:cs typeface="Arial"/>
                      </a:endParaRPr>
                    </a:p>
                  </a:txBody>
                  <a:tcPr marL="0" marR="0" marT="1270" marB="0">
                    <a:lnL w="5333">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10" dirty="0">
                          <a:latin typeface="Arial"/>
                          <a:cs typeface="Arial"/>
                        </a:rPr>
                        <a:t>$</a:t>
                      </a:r>
                      <a:r>
                        <a:rPr sz="950" spc="-5" dirty="0">
                          <a:latin typeface="Arial"/>
                          <a:cs typeface="Arial"/>
                        </a:rPr>
                        <a:t>168.</a:t>
                      </a:r>
                      <a:r>
                        <a:rPr sz="950" dirty="0">
                          <a:latin typeface="Arial"/>
                          <a:cs typeface="Arial"/>
                        </a:rPr>
                        <a:t>00</a:t>
                      </a:r>
                      <a:endParaRPr sz="950">
                        <a:latin typeface="Arial"/>
                        <a:cs typeface="Arial"/>
                      </a:endParaRPr>
                    </a:p>
                  </a:txBody>
                  <a:tcPr marL="0" marR="0" marT="3175"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340" algn="r">
                        <a:lnSpc>
                          <a:spcPct val="100000"/>
                        </a:lnSpc>
                      </a:pPr>
                      <a:r>
                        <a:rPr sz="950" spc="-5" dirty="0">
                          <a:latin typeface="Arial"/>
                          <a:cs typeface="Arial"/>
                        </a:rPr>
                        <a:t>$</a:t>
                      </a:r>
                      <a:r>
                        <a:rPr sz="950" dirty="0">
                          <a:latin typeface="Arial"/>
                          <a:cs typeface="Arial"/>
                        </a:rPr>
                        <a:t>2</a:t>
                      </a:r>
                      <a:r>
                        <a:rPr sz="950" spc="-10" dirty="0">
                          <a:latin typeface="Arial"/>
                          <a:cs typeface="Arial"/>
                        </a:rPr>
                        <a:t>1</a:t>
                      </a:r>
                      <a:r>
                        <a:rPr sz="950" dirty="0">
                          <a:latin typeface="Arial"/>
                          <a:cs typeface="Arial"/>
                        </a:rPr>
                        <a:t>.0</a:t>
                      </a:r>
                      <a:endParaRPr sz="950">
                        <a:latin typeface="Arial"/>
                        <a:cs typeface="Arial"/>
                      </a:endParaRPr>
                    </a:p>
                  </a:txBody>
                  <a:tcPr marL="0" marR="0" marT="3175"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1"/>
                  </a:ext>
                </a:extLst>
              </a:tr>
              <a:tr h="280797">
                <a:tc>
                  <a:txBody>
                    <a:bodyPr/>
                    <a:lstStyle/>
                    <a:p>
                      <a:pPr marL="61594" marR="325120">
                        <a:lnSpc>
                          <a:spcPts val="1080"/>
                        </a:lnSpc>
                        <a:spcBef>
                          <a:spcPts val="10"/>
                        </a:spcBef>
                      </a:pPr>
                      <a:r>
                        <a:rPr sz="950" spc="-10" dirty="0">
                          <a:latin typeface="Arial"/>
                          <a:cs typeface="Arial"/>
                        </a:rPr>
                        <a:t>Saudi</a:t>
                      </a:r>
                      <a:r>
                        <a:rPr sz="950" spc="-55" dirty="0">
                          <a:latin typeface="Arial"/>
                          <a:cs typeface="Arial"/>
                        </a:rPr>
                        <a:t> </a:t>
                      </a:r>
                      <a:r>
                        <a:rPr sz="950" spc="-10" dirty="0">
                          <a:latin typeface="Arial"/>
                          <a:cs typeface="Arial"/>
                        </a:rPr>
                        <a:t>Aramco  (Jazan)</a:t>
                      </a:r>
                      <a:endParaRPr sz="950">
                        <a:latin typeface="Arial"/>
                        <a:cs typeface="Arial"/>
                      </a:endParaRPr>
                    </a:p>
                  </a:txBody>
                  <a:tcPr marL="0" marR="0" marT="1270" marB="0">
                    <a:lnL w="6096">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Saudi</a:t>
                      </a:r>
                      <a:r>
                        <a:rPr sz="950" spc="-90" dirty="0">
                          <a:latin typeface="Arial"/>
                          <a:cs typeface="Arial"/>
                        </a:rPr>
                        <a:t> </a:t>
                      </a:r>
                      <a:r>
                        <a:rPr sz="950" spc="-10" dirty="0">
                          <a:latin typeface="Arial"/>
                          <a:cs typeface="Arial"/>
                        </a:rPr>
                        <a:t>Arabia</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325">
                        <a:lnSpc>
                          <a:spcPct val="100000"/>
                        </a:lnSpc>
                      </a:pPr>
                      <a:r>
                        <a:rPr sz="950" spc="-10" dirty="0">
                          <a:latin typeface="Arial"/>
                          <a:cs typeface="Arial"/>
                        </a:rPr>
                        <a:t>Zamil</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tc>
                  <a:txBody>
                    <a:bodyPr/>
                    <a:lstStyle/>
                    <a:p>
                      <a:pPr marL="61594" marR="187960">
                        <a:lnSpc>
                          <a:spcPts val="1080"/>
                        </a:lnSpc>
                        <a:spcBef>
                          <a:spcPts val="10"/>
                        </a:spcBef>
                      </a:pPr>
                      <a:r>
                        <a:rPr sz="950" spc="-5" dirty="0">
                          <a:latin typeface="Arial"/>
                          <a:cs typeface="Arial"/>
                        </a:rPr>
                        <a:t>6 </a:t>
                      </a:r>
                      <a:r>
                        <a:rPr sz="950" spc="-10" dirty="0">
                          <a:latin typeface="Arial"/>
                          <a:cs typeface="Arial"/>
                        </a:rPr>
                        <a:t>reactors: </a:t>
                      </a:r>
                      <a:r>
                        <a:rPr sz="950" spc="-15" dirty="0">
                          <a:latin typeface="Arial"/>
                          <a:cs typeface="Arial"/>
                        </a:rPr>
                        <a:t>110k  </a:t>
                      </a:r>
                      <a:r>
                        <a:rPr sz="950" spc="-10" dirty="0">
                          <a:latin typeface="Arial"/>
                          <a:cs typeface="Arial"/>
                        </a:rPr>
                        <a:t>bpd</a:t>
                      </a:r>
                      <a:endParaRPr sz="950">
                        <a:latin typeface="Arial"/>
                        <a:cs typeface="Arial"/>
                      </a:endParaRPr>
                    </a:p>
                  </a:txBody>
                  <a:tcPr marL="0" marR="0" marT="1270" marB="0">
                    <a:lnL w="5333">
                      <a:solidFill>
                        <a:srgbClr val="000000"/>
                      </a:solidFill>
                      <a:prstDash val="solid"/>
                    </a:lnL>
                    <a:lnR w="6096">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10" dirty="0">
                          <a:latin typeface="Arial"/>
                          <a:cs typeface="Arial"/>
                        </a:rPr>
                        <a:t>$</a:t>
                      </a:r>
                      <a:r>
                        <a:rPr sz="950" spc="-5" dirty="0">
                          <a:latin typeface="Arial"/>
                          <a:cs typeface="Arial"/>
                        </a:rPr>
                        <a:t>129.</a:t>
                      </a:r>
                      <a:r>
                        <a:rPr sz="950" dirty="0">
                          <a:latin typeface="Arial"/>
                          <a:cs typeface="Arial"/>
                        </a:rPr>
                        <a:t>60</a:t>
                      </a:r>
                      <a:endParaRPr sz="950">
                        <a:latin typeface="Arial"/>
                        <a:cs typeface="Arial"/>
                      </a:endParaRPr>
                    </a:p>
                  </a:txBody>
                  <a:tcPr marL="0" marR="0" marT="3175" marB="0">
                    <a:lnL w="6096">
                      <a:solidFill>
                        <a:srgbClr val="000000"/>
                      </a:solidFill>
                      <a:prstDash val="solid"/>
                    </a:lnL>
                    <a:lnR w="6095">
                      <a:solidFill>
                        <a:srgbClr val="000000"/>
                      </a:solidFill>
                      <a:prstDash val="solid"/>
                    </a:lnR>
                    <a:lnT w="6096">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340" algn="r">
                        <a:lnSpc>
                          <a:spcPct val="100000"/>
                        </a:lnSpc>
                      </a:pPr>
                      <a:r>
                        <a:rPr sz="950" spc="-5" dirty="0">
                          <a:latin typeface="Arial"/>
                          <a:cs typeface="Arial"/>
                        </a:rPr>
                        <a:t>$</a:t>
                      </a:r>
                      <a:r>
                        <a:rPr sz="950" dirty="0">
                          <a:latin typeface="Arial"/>
                          <a:cs typeface="Arial"/>
                        </a:rPr>
                        <a:t>2</a:t>
                      </a:r>
                      <a:r>
                        <a:rPr sz="950" spc="-10" dirty="0">
                          <a:latin typeface="Arial"/>
                          <a:cs typeface="Arial"/>
                        </a:rPr>
                        <a:t>1</a:t>
                      </a:r>
                      <a:r>
                        <a:rPr sz="950" dirty="0">
                          <a:latin typeface="Arial"/>
                          <a:cs typeface="Arial"/>
                        </a:rPr>
                        <a:t>.6</a:t>
                      </a:r>
                      <a:endParaRPr sz="950">
                        <a:latin typeface="Arial"/>
                        <a:cs typeface="Arial"/>
                      </a:endParaRPr>
                    </a:p>
                  </a:txBody>
                  <a:tcPr marL="0" marR="0" marT="3175" marB="0">
                    <a:lnL w="6095">
                      <a:solidFill>
                        <a:srgbClr val="000000"/>
                      </a:solidFill>
                      <a:prstDash val="solid"/>
                    </a:lnL>
                    <a:lnR w="5333">
                      <a:solidFill>
                        <a:srgbClr val="000000"/>
                      </a:solidFill>
                      <a:prstDash val="solid"/>
                    </a:lnR>
                    <a:lnT w="6096">
                      <a:solidFill>
                        <a:srgbClr val="000000"/>
                      </a:solidFill>
                      <a:prstDash val="solid"/>
                    </a:lnT>
                    <a:lnB w="5334">
                      <a:solidFill>
                        <a:srgbClr val="000000"/>
                      </a:solidFill>
                      <a:prstDash val="solid"/>
                    </a:lnB>
                  </a:tcPr>
                </a:tc>
                <a:extLst>
                  <a:ext uri="{0D108BD9-81ED-4DB2-BD59-A6C34878D82A}">
                    <a16:rowId xmlns:a16="http://schemas.microsoft.com/office/drawing/2014/main" val="10002"/>
                  </a:ext>
                </a:extLst>
              </a:tr>
              <a:tr h="143637">
                <a:tc>
                  <a:txBody>
                    <a:bodyPr/>
                    <a:lstStyle/>
                    <a:p>
                      <a:pPr marL="61594">
                        <a:lnSpc>
                          <a:spcPts val="1065"/>
                        </a:lnSpc>
                      </a:pPr>
                      <a:r>
                        <a:rPr sz="950" spc="-10" dirty="0">
                          <a:latin typeface="Arial"/>
                          <a:cs typeface="Arial"/>
                        </a:rPr>
                        <a:t>IOCL</a:t>
                      </a:r>
                      <a:r>
                        <a:rPr sz="950" spc="-75" dirty="0">
                          <a:latin typeface="Arial"/>
                          <a:cs typeface="Arial"/>
                        </a:rPr>
                        <a:t> </a:t>
                      </a:r>
                      <a:r>
                        <a:rPr sz="950" spc="-10" dirty="0">
                          <a:latin typeface="Arial"/>
                          <a:cs typeface="Arial"/>
                        </a:rPr>
                        <a:t>(Paradip)</a:t>
                      </a:r>
                      <a:endParaRPr sz="95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marL="61594">
                        <a:lnSpc>
                          <a:spcPts val="1065"/>
                        </a:lnSpc>
                      </a:pPr>
                      <a:r>
                        <a:rPr sz="950" spc="-10" dirty="0">
                          <a:latin typeface="Arial"/>
                          <a:cs typeface="Arial"/>
                        </a:rPr>
                        <a:t>India</a:t>
                      </a:r>
                      <a:endParaRPr sz="95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marL="60960">
                        <a:lnSpc>
                          <a:spcPts val="1065"/>
                        </a:lnSpc>
                      </a:pPr>
                      <a:r>
                        <a:rPr sz="950" spc="-10" dirty="0">
                          <a:latin typeface="Arial"/>
                          <a:cs typeface="Arial"/>
                        </a:rPr>
                        <a:t>Essar</a:t>
                      </a:r>
                      <a:endParaRPr sz="950">
                        <a:latin typeface="Arial"/>
                        <a:cs typeface="Arial"/>
                      </a:endParaRPr>
                    </a:p>
                  </a:txBody>
                  <a:tcPr marL="0" marR="0" marT="0" marB="0">
                    <a:lnL w="6096">
                      <a:solidFill>
                        <a:srgbClr val="000000"/>
                      </a:solidFill>
                      <a:prstDash val="solid"/>
                    </a:lnL>
                    <a:lnR w="5333">
                      <a:solidFill>
                        <a:srgbClr val="000000"/>
                      </a:solidFill>
                      <a:prstDash val="solid"/>
                    </a:lnR>
                    <a:lnT w="5334">
                      <a:solidFill>
                        <a:srgbClr val="000000"/>
                      </a:solidFill>
                      <a:prstDash val="solid"/>
                    </a:lnT>
                    <a:lnB w="6095">
                      <a:solidFill>
                        <a:srgbClr val="000000"/>
                      </a:solidFill>
                      <a:prstDash val="solid"/>
                    </a:lnB>
                  </a:tcPr>
                </a:tc>
                <a:tc>
                  <a:txBody>
                    <a:bodyPr/>
                    <a:lstStyle/>
                    <a:p>
                      <a:pPr marL="60960">
                        <a:lnSpc>
                          <a:spcPts val="1065"/>
                        </a:lnSpc>
                      </a:pPr>
                      <a:r>
                        <a:rPr sz="950" spc="-5" dirty="0">
                          <a:latin typeface="Arial"/>
                          <a:cs typeface="Arial"/>
                        </a:rPr>
                        <a:t>6</a:t>
                      </a:r>
                      <a:r>
                        <a:rPr sz="950" spc="-90" dirty="0">
                          <a:latin typeface="Arial"/>
                          <a:cs typeface="Arial"/>
                        </a:rPr>
                        <a:t> </a:t>
                      </a:r>
                      <a:r>
                        <a:rPr sz="950" spc="-10" dirty="0">
                          <a:latin typeface="Arial"/>
                          <a:cs typeface="Arial"/>
                        </a:rPr>
                        <a:t>reactors</a:t>
                      </a:r>
                      <a:endParaRPr sz="950">
                        <a:latin typeface="Arial"/>
                        <a:cs typeface="Arial"/>
                      </a:endParaRPr>
                    </a:p>
                  </a:txBody>
                  <a:tcPr marL="0" marR="0" marT="0" marB="0">
                    <a:lnL w="5333">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marR="52705" algn="r">
                        <a:lnSpc>
                          <a:spcPts val="1065"/>
                        </a:lnSpc>
                      </a:pPr>
                      <a:r>
                        <a:rPr sz="950" spc="-10" dirty="0">
                          <a:latin typeface="Arial"/>
                          <a:cs typeface="Arial"/>
                        </a:rPr>
                        <a:t>$</a:t>
                      </a:r>
                      <a:r>
                        <a:rPr sz="950" spc="-5" dirty="0">
                          <a:latin typeface="Arial"/>
                          <a:cs typeface="Arial"/>
                        </a:rPr>
                        <a:t>122.</a:t>
                      </a:r>
                      <a:r>
                        <a:rPr sz="950" dirty="0">
                          <a:latin typeface="Arial"/>
                          <a:cs typeface="Arial"/>
                        </a:rPr>
                        <a:t>00</a:t>
                      </a:r>
                      <a:endParaRPr sz="950">
                        <a:latin typeface="Arial"/>
                        <a:cs typeface="Arial"/>
                      </a:endParaRPr>
                    </a:p>
                  </a:txBody>
                  <a:tcPr marL="0" marR="0" marT="0" marB="0">
                    <a:lnL w="6096">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tcPr>
                </a:tc>
                <a:tc>
                  <a:txBody>
                    <a:bodyPr/>
                    <a:lstStyle/>
                    <a:p>
                      <a:pPr marR="53340" algn="r">
                        <a:lnSpc>
                          <a:spcPts val="1065"/>
                        </a:lnSpc>
                      </a:pPr>
                      <a:r>
                        <a:rPr sz="950" spc="-10" dirty="0">
                          <a:latin typeface="Arial"/>
                          <a:cs typeface="Arial"/>
                        </a:rPr>
                        <a:t>$</a:t>
                      </a:r>
                      <a:r>
                        <a:rPr sz="950" spc="-5" dirty="0">
                          <a:latin typeface="Arial"/>
                          <a:cs typeface="Arial"/>
                        </a:rPr>
                        <a:t>20.25</a:t>
                      </a:r>
                      <a:endParaRPr sz="950">
                        <a:latin typeface="Arial"/>
                        <a:cs typeface="Arial"/>
                      </a:endParaRPr>
                    </a:p>
                  </a:txBody>
                  <a:tcPr marL="0" marR="0" marT="0" marB="0">
                    <a:lnL w="6095">
                      <a:solidFill>
                        <a:srgbClr val="000000"/>
                      </a:solidFill>
                      <a:prstDash val="solid"/>
                    </a:lnL>
                    <a:lnR w="5333">
                      <a:solidFill>
                        <a:srgbClr val="000000"/>
                      </a:solidFill>
                      <a:prstDash val="solid"/>
                    </a:lnR>
                    <a:lnT w="5334">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280796">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SATORP</a:t>
                      </a:r>
                      <a:r>
                        <a:rPr sz="950" spc="-75" dirty="0">
                          <a:latin typeface="Arial"/>
                          <a:cs typeface="Arial"/>
                        </a:rPr>
                        <a:t> </a:t>
                      </a:r>
                      <a:r>
                        <a:rPr sz="950" spc="-10" dirty="0">
                          <a:latin typeface="Arial"/>
                          <a:cs typeface="Arial"/>
                        </a:rPr>
                        <a:t>(Jubail)</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2230">
                        <a:lnSpc>
                          <a:spcPct val="100000"/>
                        </a:lnSpc>
                      </a:pPr>
                      <a:r>
                        <a:rPr sz="950" spc="-10" dirty="0">
                          <a:latin typeface="Arial"/>
                          <a:cs typeface="Arial"/>
                        </a:rPr>
                        <a:t>Saudi</a:t>
                      </a:r>
                      <a:r>
                        <a:rPr sz="950" spc="-90" dirty="0">
                          <a:latin typeface="Arial"/>
                          <a:cs typeface="Arial"/>
                        </a:rPr>
                        <a:t> </a:t>
                      </a:r>
                      <a:r>
                        <a:rPr sz="950" spc="-10" dirty="0">
                          <a:latin typeface="Arial"/>
                          <a:cs typeface="Arial"/>
                        </a:rPr>
                        <a:t>Arabia</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960">
                        <a:lnSpc>
                          <a:spcPct val="100000"/>
                        </a:lnSpc>
                      </a:pPr>
                      <a:r>
                        <a:rPr sz="950" spc="-10" dirty="0">
                          <a:latin typeface="Arial"/>
                          <a:cs typeface="Arial"/>
                        </a:rPr>
                        <a:t>Kobe</a:t>
                      </a:r>
                      <a:r>
                        <a:rPr sz="950" spc="-85" dirty="0">
                          <a:latin typeface="Arial"/>
                          <a:cs typeface="Arial"/>
                        </a:rPr>
                        <a:t> </a:t>
                      </a:r>
                      <a:r>
                        <a:rPr sz="950" spc="-10" dirty="0">
                          <a:latin typeface="Arial"/>
                          <a:cs typeface="Arial"/>
                        </a:rPr>
                        <a:t>Steel</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61594">
                        <a:lnSpc>
                          <a:spcPts val="1035"/>
                        </a:lnSpc>
                      </a:pPr>
                      <a:r>
                        <a:rPr sz="950" spc="-5" dirty="0">
                          <a:latin typeface="Arial"/>
                          <a:cs typeface="Arial"/>
                        </a:rPr>
                        <a:t>5 </a:t>
                      </a:r>
                      <a:r>
                        <a:rPr sz="950" spc="-10" dirty="0">
                          <a:latin typeface="Arial"/>
                          <a:cs typeface="Arial"/>
                        </a:rPr>
                        <a:t>reactors:</a:t>
                      </a:r>
                      <a:r>
                        <a:rPr sz="950" spc="-50" dirty="0">
                          <a:latin typeface="Arial"/>
                          <a:cs typeface="Arial"/>
                        </a:rPr>
                        <a:t> </a:t>
                      </a:r>
                      <a:r>
                        <a:rPr sz="950" spc="-15" dirty="0">
                          <a:latin typeface="Arial"/>
                          <a:cs typeface="Arial"/>
                        </a:rPr>
                        <a:t>120k</a:t>
                      </a:r>
                      <a:endParaRPr sz="950">
                        <a:latin typeface="Arial"/>
                        <a:cs typeface="Arial"/>
                      </a:endParaRPr>
                    </a:p>
                    <a:p>
                      <a:pPr marL="61594">
                        <a:lnSpc>
                          <a:spcPts val="1115"/>
                        </a:lnSpc>
                      </a:pPr>
                      <a:r>
                        <a:rPr sz="950" spc="-10" dirty="0">
                          <a:latin typeface="Arial"/>
                          <a:cs typeface="Arial"/>
                        </a:rPr>
                        <a:t>bpd</a:t>
                      </a:r>
                      <a:r>
                        <a:rPr sz="950" spc="-75" dirty="0">
                          <a:latin typeface="Arial"/>
                          <a:cs typeface="Arial"/>
                        </a:rPr>
                        <a:t> </a:t>
                      </a:r>
                      <a:r>
                        <a:rPr sz="950" spc="-10" dirty="0">
                          <a:latin typeface="Arial"/>
                          <a:cs typeface="Arial"/>
                        </a:rPr>
                        <a:t>capacity</a:t>
                      </a:r>
                      <a:endParaRPr sz="95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10" dirty="0">
                          <a:latin typeface="Arial"/>
                          <a:cs typeface="Arial"/>
                        </a:rPr>
                        <a:t>$</a:t>
                      </a:r>
                      <a:r>
                        <a:rPr sz="950" spc="-5" dirty="0">
                          <a:latin typeface="Arial"/>
                          <a:cs typeface="Arial"/>
                        </a:rPr>
                        <a:t>112.</a:t>
                      </a:r>
                      <a:r>
                        <a:rPr sz="950" dirty="0">
                          <a:latin typeface="Arial"/>
                          <a:cs typeface="Arial"/>
                        </a:rPr>
                        <a:t>50</a:t>
                      </a:r>
                      <a:endParaRPr sz="950">
                        <a:latin typeface="Arial"/>
                        <a:cs typeface="Arial"/>
                      </a:endParaRPr>
                    </a:p>
                  </a:txBody>
                  <a:tcPr marL="0" marR="0" marT="3175"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340" algn="r">
                        <a:lnSpc>
                          <a:spcPct val="100000"/>
                        </a:lnSpc>
                      </a:pPr>
                      <a:r>
                        <a:rPr sz="950" spc="-5" dirty="0">
                          <a:latin typeface="Arial"/>
                          <a:cs typeface="Arial"/>
                        </a:rPr>
                        <a:t>$</a:t>
                      </a:r>
                      <a:r>
                        <a:rPr sz="950" dirty="0">
                          <a:latin typeface="Arial"/>
                          <a:cs typeface="Arial"/>
                        </a:rPr>
                        <a:t>2</a:t>
                      </a:r>
                      <a:r>
                        <a:rPr sz="950" spc="-10" dirty="0">
                          <a:latin typeface="Arial"/>
                          <a:cs typeface="Arial"/>
                        </a:rPr>
                        <a:t>2</a:t>
                      </a:r>
                      <a:r>
                        <a:rPr sz="950" dirty="0">
                          <a:latin typeface="Arial"/>
                          <a:cs typeface="Arial"/>
                        </a:rPr>
                        <a:t>.5</a:t>
                      </a:r>
                      <a:endParaRPr sz="950">
                        <a:latin typeface="Arial"/>
                        <a:cs typeface="Arial"/>
                      </a:endParaRPr>
                    </a:p>
                  </a:txBody>
                  <a:tcPr marL="0" marR="0" marT="3175"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4"/>
                  </a:ext>
                </a:extLst>
              </a:tr>
              <a:tr h="280415">
                <a:tc>
                  <a:txBody>
                    <a:bodyPr/>
                    <a:lstStyle/>
                    <a:p>
                      <a:pPr marL="61594">
                        <a:lnSpc>
                          <a:spcPts val="1040"/>
                        </a:lnSpc>
                      </a:pPr>
                      <a:r>
                        <a:rPr sz="950" spc="-10" dirty="0">
                          <a:latin typeface="Arial"/>
                          <a:cs typeface="Arial"/>
                        </a:rPr>
                        <a:t>TAIF</a:t>
                      </a:r>
                      <a:endParaRPr sz="950">
                        <a:latin typeface="Arial"/>
                        <a:cs typeface="Arial"/>
                      </a:endParaRPr>
                    </a:p>
                    <a:p>
                      <a:pPr marL="61594">
                        <a:lnSpc>
                          <a:spcPts val="1115"/>
                        </a:lnSpc>
                      </a:pPr>
                      <a:r>
                        <a:rPr sz="950" spc="-10" dirty="0">
                          <a:latin typeface="Arial"/>
                          <a:cs typeface="Arial"/>
                        </a:rPr>
                        <a:t>(Nizhnikamsk)</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0960">
                        <a:lnSpc>
                          <a:spcPct val="100000"/>
                        </a:lnSpc>
                        <a:spcBef>
                          <a:spcPts val="5"/>
                        </a:spcBef>
                      </a:pPr>
                      <a:r>
                        <a:rPr sz="950" spc="-10" dirty="0">
                          <a:latin typeface="Arial"/>
                          <a:cs typeface="Arial"/>
                        </a:rPr>
                        <a:t>Russia</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59690">
                        <a:lnSpc>
                          <a:spcPct val="100000"/>
                        </a:lnSpc>
                        <a:spcBef>
                          <a:spcPts val="5"/>
                        </a:spcBef>
                      </a:pPr>
                      <a:r>
                        <a:rPr sz="950" spc="-10" dirty="0">
                          <a:latin typeface="Arial"/>
                          <a:cs typeface="Arial"/>
                        </a:rPr>
                        <a:t>JSW</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tc>
                  <a:txBody>
                    <a:bodyPr/>
                    <a:lstStyle/>
                    <a:p>
                      <a:pPr marL="61594" marR="254000">
                        <a:lnSpc>
                          <a:spcPts val="1090"/>
                        </a:lnSpc>
                      </a:pPr>
                      <a:r>
                        <a:rPr sz="950" spc="-5" dirty="0">
                          <a:latin typeface="Arial"/>
                          <a:cs typeface="Arial"/>
                        </a:rPr>
                        <a:t>4 </a:t>
                      </a:r>
                      <a:r>
                        <a:rPr sz="950" spc="-10" dirty="0">
                          <a:latin typeface="Arial"/>
                          <a:cs typeface="Arial"/>
                        </a:rPr>
                        <a:t>reactors:</a:t>
                      </a:r>
                      <a:r>
                        <a:rPr sz="950" spc="-60" dirty="0">
                          <a:latin typeface="Arial"/>
                          <a:cs typeface="Arial"/>
                        </a:rPr>
                        <a:t> </a:t>
                      </a:r>
                      <a:r>
                        <a:rPr sz="950" spc="-10" dirty="0">
                          <a:latin typeface="Arial"/>
                          <a:cs typeface="Arial"/>
                        </a:rPr>
                        <a:t>86k  bpd</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8</a:t>
                      </a:r>
                      <a:r>
                        <a:rPr sz="950" spc="-5" dirty="0">
                          <a:latin typeface="Arial"/>
                          <a:cs typeface="Arial"/>
                        </a:rPr>
                        <a:t>8.</a:t>
                      </a:r>
                      <a:r>
                        <a:rPr sz="950" dirty="0">
                          <a:latin typeface="Arial"/>
                          <a:cs typeface="Arial"/>
                        </a:rPr>
                        <a:t>00</a:t>
                      </a:r>
                      <a:endParaRPr sz="950">
                        <a:latin typeface="Arial"/>
                        <a:cs typeface="Arial"/>
                      </a:endParaRPr>
                    </a:p>
                  </a:txBody>
                  <a:tcPr marL="0" marR="0" marT="3810" marB="0">
                    <a:lnL w="6096">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340" algn="r">
                        <a:lnSpc>
                          <a:spcPct val="100000"/>
                        </a:lnSpc>
                        <a:spcBef>
                          <a:spcPts val="5"/>
                        </a:spcBef>
                      </a:pPr>
                      <a:r>
                        <a:rPr sz="950" spc="-5" dirty="0">
                          <a:latin typeface="Arial"/>
                          <a:cs typeface="Arial"/>
                        </a:rPr>
                        <a:t>$</a:t>
                      </a:r>
                      <a:r>
                        <a:rPr sz="950" dirty="0">
                          <a:latin typeface="Arial"/>
                          <a:cs typeface="Arial"/>
                        </a:rPr>
                        <a:t>2</a:t>
                      </a:r>
                      <a:r>
                        <a:rPr sz="950" spc="-10" dirty="0">
                          <a:latin typeface="Arial"/>
                          <a:cs typeface="Arial"/>
                        </a:rPr>
                        <a:t>2</a:t>
                      </a:r>
                      <a:r>
                        <a:rPr sz="950" dirty="0">
                          <a:latin typeface="Arial"/>
                          <a:cs typeface="Arial"/>
                        </a:rPr>
                        <a:t>.0</a:t>
                      </a:r>
                      <a:endParaRPr sz="950">
                        <a:latin typeface="Arial"/>
                        <a:cs typeface="Arial"/>
                      </a:endParaRPr>
                    </a:p>
                  </a:txBody>
                  <a:tcPr marL="0" marR="0" marT="3810" marB="0">
                    <a:lnL w="6095">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extLst>
                  <a:ext uri="{0D108BD9-81ED-4DB2-BD59-A6C34878D82A}">
                    <a16:rowId xmlns:a16="http://schemas.microsoft.com/office/drawing/2014/main" val="10005"/>
                  </a:ext>
                </a:extLst>
              </a:tr>
              <a:tr h="280797">
                <a:tc>
                  <a:txBody>
                    <a:bodyPr/>
                    <a:lstStyle/>
                    <a:p>
                      <a:pPr marL="61594" marR="510540">
                        <a:lnSpc>
                          <a:spcPts val="1080"/>
                        </a:lnSpc>
                        <a:spcBef>
                          <a:spcPts val="15"/>
                        </a:spcBef>
                      </a:pPr>
                      <a:r>
                        <a:rPr sz="950" spc="-10" dirty="0">
                          <a:latin typeface="Arial"/>
                          <a:cs typeface="Arial"/>
                        </a:rPr>
                        <a:t>Valero</a:t>
                      </a:r>
                      <a:r>
                        <a:rPr sz="950" spc="-75" dirty="0">
                          <a:latin typeface="Arial"/>
                          <a:cs typeface="Arial"/>
                        </a:rPr>
                        <a:t> </a:t>
                      </a:r>
                      <a:r>
                        <a:rPr sz="950" spc="-5" dirty="0">
                          <a:latin typeface="Arial"/>
                          <a:cs typeface="Arial"/>
                        </a:rPr>
                        <a:t>(St.  </a:t>
                      </a:r>
                      <a:r>
                        <a:rPr sz="950" spc="-10" dirty="0">
                          <a:latin typeface="Arial"/>
                          <a:cs typeface="Arial"/>
                        </a:rPr>
                        <a:t>Charles)</a:t>
                      </a:r>
                      <a:endParaRPr sz="950">
                        <a:latin typeface="Arial"/>
                        <a:cs typeface="Arial"/>
                      </a:endParaRPr>
                    </a:p>
                  </a:txBody>
                  <a:tcPr marL="0" marR="0" marT="1905" marB="0">
                    <a:lnL w="6096">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US</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0325">
                        <a:lnSpc>
                          <a:spcPct val="100000"/>
                        </a:lnSpc>
                        <a:spcBef>
                          <a:spcPts val="5"/>
                        </a:spcBef>
                      </a:pPr>
                      <a:r>
                        <a:rPr sz="950" spc="-10" dirty="0">
                          <a:latin typeface="Arial"/>
                          <a:cs typeface="Arial"/>
                        </a:rPr>
                        <a:t>G&amp;G</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4">
                      <a:solidFill>
                        <a:srgbClr val="000000"/>
                      </a:solidFill>
                      <a:prstDash val="solid"/>
                    </a:lnT>
                    <a:lnB w="6095">
                      <a:solidFill>
                        <a:srgbClr val="000000"/>
                      </a:solidFill>
                      <a:prstDash val="solid"/>
                    </a:lnB>
                  </a:tcPr>
                </a:tc>
                <a:tc>
                  <a:txBody>
                    <a:bodyPr/>
                    <a:lstStyle/>
                    <a:p>
                      <a:pPr marL="61594" marR="254000">
                        <a:lnSpc>
                          <a:spcPts val="1080"/>
                        </a:lnSpc>
                        <a:spcBef>
                          <a:spcPts val="15"/>
                        </a:spcBef>
                      </a:pPr>
                      <a:r>
                        <a:rPr sz="950" spc="-5" dirty="0">
                          <a:latin typeface="Arial"/>
                          <a:cs typeface="Arial"/>
                        </a:rPr>
                        <a:t>4 </a:t>
                      </a:r>
                      <a:r>
                        <a:rPr sz="950" spc="-10" dirty="0">
                          <a:latin typeface="Arial"/>
                          <a:cs typeface="Arial"/>
                        </a:rPr>
                        <a:t>reactors:</a:t>
                      </a:r>
                      <a:r>
                        <a:rPr sz="950" spc="-60" dirty="0">
                          <a:latin typeface="Arial"/>
                          <a:cs typeface="Arial"/>
                        </a:rPr>
                        <a:t> </a:t>
                      </a:r>
                      <a:r>
                        <a:rPr sz="950" spc="-10" dirty="0">
                          <a:latin typeface="Arial"/>
                          <a:cs typeface="Arial"/>
                        </a:rPr>
                        <a:t>60k  bpd</a:t>
                      </a:r>
                      <a:endParaRPr sz="950">
                        <a:latin typeface="Arial"/>
                        <a:cs typeface="Arial"/>
                      </a:endParaRPr>
                    </a:p>
                  </a:txBody>
                  <a:tcPr marL="0" marR="0" marT="1905" marB="0">
                    <a:lnL w="5333">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7</a:t>
                      </a:r>
                      <a:r>
                        <a:rPr sz="950" spc="-5" dirty="0">
                          <a:latin typeface="Arial"/>
                          <a:cs typeface="Arial"/>
                        </a:rPr>
                        <a:t>5.</a:t>
                      </a:r>
                      <a:r>
                        <a:rPr sz="950" dirty="0">
                          <a:latin typeface="Arial"/>
                          <a:cs typeface="Arial"/>
                        </a:rPr>
                        <a:t>00</a:t>
                      </a:r>
                      <a:endParaRPr sz="950">
                        <a:latin typeface="Arial"/>
                        <a:cs typeface="Arial"/>
                      </a:endParaRPr>
                    </a:p>
                  </a:txBody>
                  <a:tcPr marL="0" marR="0" marT="3810" marB="0">
                    <a:lnL w="6096">
                      <a:solidFill>
                        <a:srgbClr val="000000"/>
                      </a:solidFill>
                      <a:prstDash val="solid"/>
                    </a:lnL>
                    <a:lnR w="6095">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340" algn="r">
                        <a:lnSpc>
                          <a:spcPct val="100000"/>
                        </a:lnSpc>
                        <a:spcBef>
                          <a:spcPts val="5"/>
                        </a:spcBef>
                      </a:pPr>
                      <a:r>
                        <a:rPr sz="950" spc="-10" dirty="0">
                          <a:latin typeface="Arial"/>
                          <a:cs typeface="Arial"/>
                        </a:rPr>
                        <a:t>$</a:t>
                      </a:r>
                      <a:r>
                        <a:rPr sz="950" spc="-5" dirty="0">
                          <a:latin typeface="Arial"/>
                          <a:cs typeface="Arial"/>
                        </a:rPr>
                        <a:t>18.85</a:t>
                      </a:r>
                      <a:endParaRPr sz="950">
                        <a:latin typeface="Arial"/>
                        <a:cs typeface="Arial"/>
                      </a:endParaRPr>
                    </a:p>
                  </a:txBody>
                  <a:tcPr marL="0" marR="0" marT="3810" marB="0">
                    <a:lnL w="6095">
                      <a:solidFill>
                        <a:srgbClr val="000000"/>
                      </a:solidFill>
                      <a:prstDash val="solid"/>
                    </a:lnL>
                    <a:lnR w="5333">
                      <a:solidFill>
                        <a:srgbClr val="000000"/>
                      </a:solidFill>
                      <a:prstDash val="solid"/>
                    </a:lnR>
                    <a:lnT w="5334">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143636">
                <a:tc>
                  <a:txBody>
                    <a:bodyPr/>
                    <a:lstStyle/>
                    <a:p>
                      <a:pPr marL="61594">
                        <a:lnSpc>
                          <a:spcPts val="1065"/>
                        </a:lnSpc>
                      </a:pPr>
                      <a:r>
                        <a:rPr sz="950" spc="-10" dirty="0">
                          <a:latin typeface="Arial"/>
                          <a:cs typeface="Arial"/>
                        </a:rPr>
                        <a:t>Lukoil</a:t>
                      </a:r>
                      <a:r>
                        <a:rPr sz="950" spc="-65" dirty="0">
                          <a:latin typeface="Arial"/>
                          <a:cs typeface="Arial"/>
                        </a:rPr>
                        <a:t> </a:t>
                      </a:r>
                      <a:r>
                        <a:rPr sz="950" spc="-10" dirty="0">
                          <a:latin typeface="Arial"/>
                          <a:cs typeface="Arial"/>
                        </a:rPr>
                        <a:t>(Volgograd)</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Russia</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L="60325">
                        <a:lnSpc>
                          <a:spcPts val="1065"/>
                        </a:lnSpc>
                      </a:pPr>
                      <a:r>
                        <a:rPr sz="950" spc="-10" dirty="0">
                          <a:latin typeface="Arial"/>
                          <a:cs typeface="Arial"/>
                        </a:rPr>
                        <a:t>IDESA</a:t>
                      </a:r>
                      <a:endParaRPr sz="95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61594">
                        <a:lnSpc>
                          <a:spcPts val="1065"/>
                        </a:lnSpc>
                      </a:pPr>
                      <a:r>
                        <a:rPr sz="950" spc="-5" dirty="0">
                          <a:latin typeface="Arial"/>
                          <a:cs typeface="Arial"/>
                        </a:rPr>
                        <a:t>3</a:t>
                      </a:r>
                      <a:r>
                        <a:rPr sz="950" spc="-90" dirty="0">
                          <a:latin typeface="Arial"/>
                          <a:cs typeface="Arial"/>
                        </a:rPr>
                        <a:t> </a:t>
                      </a:r>
                      <a:r>
                        <a:rPr sz="950" spc="-10" dirty="0">
                          <a:latin typeface="Arial"/>
                          <a:cs typeface="Arial"/>
                        </a:rPr>
                        <a:t>reactors</a:t>
                      </a:r>
                      <a:endParaRPr sz="95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52705" algn="r">
                        <a:lnSpc>
                          <a:spcPts val="1065"/>
                        </a:lnSpc>
                      </a:pPr>
                      <a:r>
                        <a:rPr sz="950" spc="-5" dirty="0">
                          <a:latin typeface="Arial"/>
                          <a:cs typeface="Arial"/>
                        </a:rPr>
                        <a:t>$</a:t>
                      </a:r>
                      <a:r>
                        <a:rPr sz="950" spc="-10" dirty="0">
                          <a:latin typeface="Arial"/>
                          <a:cs typeface="Arial"/>
                        </a:rPr>
                        <a:t>7</a:t>
                      </a:r>
                      <a:r>
                        <a:rPr sz="950" spc="-5" dirty="0">
                          <a:latin typeface="Arial"/>
                          <a:cs typeface="Arial"/>
                        </a:rPr>
                        <a:t>0.</a:t>
                      </a:r>
                      <a:r>
                        <a:rPr sz="950" dirty="0">
                          <a:latin typeface="Arial"/>
                          <a:cs typeface="Arial"/>
                        </a:rPr>
                        <a:t>00</a:t>
                      </a:r>
                      <a:endParaRPr sz="95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53975" algn="r">
                        <a:lnSpc>
                          <a:spcPts val="1065"/>
                        </a:lnSpc>
                      </a:pPr>
                      <a:r>
                        <a:rPr sz="950" spc="-5" dirty="0">
                          <a:latin typeface="Arial"/>
                          <a:cs typeface="Arial"/>
                        </a:rPr>
                        <a:t>$</a:t>
                      </a:r>
                      <a:r>
                        <a:rPr sz="950" dirty="0">
                          <a:latin typeface="Arial"/>
                          <a:cs typeface="Arial"/>
                        </a:rPr>
                        <a:t>2</a:t>
                      </a:r>
                      <a:r>
                        <a:rPr sz="950" spc="-10" dirty="0">
                          <a:latin typeface="Arial"/>
                          <a:cs typeface="Arial"/>
                        </a:rPr>
                        <a:t>3</a:t>
                      </a:r>
                      <a:r>
                        <a:rPr sz="950" dirty="0">
                          <a:latin typeface="Arial"/>
                          <a:cs typeface="Arial"/>
                        </a:rPr>
                        <a:t>.3</a:t>
                      </a:r>
                      <a:endParaRPr sz="950">
                        <a:latin typeface="Arial"/>
                        <a:cs typeface="Arial"/>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143255">
                <a:tc>
                  <a:txBody>
                    <a:bodyPr/>
                    <a:lstStyle/>
                    <a:p>
                      <a:pPr marL="61594">
                        <a:lnSpc>
                          <a:spcPts val="1065"/>
                        </a:lnSpc>
                      </a:pPr>
                      <a:r>
                        <a:rPr sz="950" spc="-10" dirty="0">
                          <a:latin typeface="Arial"/>
                          <a:cs typeface="Arial"/>
                        </a:rPr>
                        <a:t>Rosneft</a:t>
                      </a:r>
                      <a:r>
                        <a:rPr sz="950" spc="-70" dirty="0">
                          <a:latin typeface="Arial"/>
                          <a:cs typeface="Arial"/>
                        </a:rPr>
                        <a:t> </a:t>
                      </a:r>
                      <a:r>
                        <a:rPr sz="950" spc="-10" dirty="0">
                          <a:latin typeface="Arial"/>
                          <a:cs typeface="Arial"/>
                        </a:rPr>
                        <a:t>(Novo)</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61594">
                        <a:lnSpc>
                          <a:spcPts val="1065"/>
                        </a:lnSpc>
                      </a:pPr>
                      <a:r>
                        <a:rPr sz="950" spc="-10" dirty="0">
                          <a:latin typeface="Arial"/>
                          <a:cs typeface="Arial"/>
                        </a:rPr>
                        <a:t>Russia</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OMZ</a:t>
                      </a:r>
                      <a:endParaRPr sz="95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marL="62230">
                        <a:lnSpc>
                          <a:spcPts val="1065"/>
                        </a:lnSpc>
                      </a:pPr>
                      <a:r>
                        <a:rPr sz="950" spc="-5" dirty="0">
                          <a:latin typeface="Arial"/>
                          <a:cs typeface="Arial"/>
                        </a:rPr>
                        <a:t>3</a:t>
                      </a:r>
                      <a:r>
                        <a:rPr sz="950" spc="-90" dirty="0">
                          <a:latin typeface="Arial"/>
                          <a:cs typeface="Arial"/>
                        </a:rPr>
                        <a:t> </a:t>
                      </a:r>
                      <a:r>
                        <a:rPr sz="950" spc="-10" dirty="0">
                          <a:latin typeface="Arial"/>
                          <a:cs typeface="Arial"/>
                        </a:rPr>
                        <a:t>reactors</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52705" algn="r">
                        <a:lnSpc>
                          <a:spcPts val="1065"/>
                        </a:lnSpc>
                      </a:pPr>
                      <a:r>
                        <a:rPr sz="950" spc="-5" dirty="0">
                          <a:latin typeface="Arial"/>
                          <a:cs typeface="Arial"/>
                        </a:rPr>
                        <a:t>$</a:t>
                      </a:r>
                      <a:r>
                        <a:rPr sz="950" spc="-10" dirty="0">
                          <a:latin typeface="Arial"/>
                          <a:cs typeface="Arial"/>
                        </a:rPr>
                        <a:t>6</a:t>
                      </a:r>
                      <a:r>
                        <a:rPr sz="950" spc="-5" dirty="0">
                          <a:latin typeface="Arial"/>
                          <a:cs typeface="Arial"/>
                        </a:rPr>
                        <a:t>9.</a:t>
                      </a:r>
                      <a:r>
                        <a:rPr sz="950" dirty="0">
                          <a:latin typeface="Arial"/>
                          <a:cs typeface="Arial"/>
                        </a:rPr>
                        <a:t>60</a:t>
                      </a:r>
                      <a:endParaRPr sz="95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53340" algn="r">
                        <a:lnSpc>
                          <a:spcPts val="1065"/>
                        </a:lnSpc>
                      </a:pPr>
                      <a:r>
                        <a:rPr sz="950" spc="-5" dirty="0">
                          <a:latin typeface="Arial"/>
                          <a:cs typeface="Arial"/>
                        </a:rPr>
                        <a:t>$</a:t>
                      </a:r>
                      <a:r>
                        <a:rPr sz="950" dirty="0">
                          <a:latin typeface="Arial"/>
                          <a:cs typeface="Arial"/>
                        </a:rPr>
                        <a:t>2</a:t>
                      </a:r>
                      <a:r>
                        <a:rPr sz="950" spc="-10" dirty="0">
                          <a:latin typeface="Arial"/>
                          <a:cs typeface="Arial"/>
                        </a:rPr>
                        <a:t>3</a:t>
                      </a:r>
                      <a:r>
                        <a:rPr sz="950" dirty="0">
                          <a:latin typeface="Arial"/>
                          <a:cs typeface="Arial"/>
                        </a:rPr>
                        <a:t>.2</a:t>
                      </a:r>
                      <a:endParaRPr sz="950">
                        <a:latin typeface="Arial"/>
                        <a:cs typeface="Arial"/>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8"/>
                  </a:ext>
                </a:extLst>
              </a:tr>
              <a:tr h="280415">
                <a:tc>
                  <a:txBody>
                    <a:bodyPr/>
                    <a:lstStyle/>
                    <a:p>
                      <a:pPr marL="61594" marR="124460">
                        <a:lnSpc>
                          <a:spcPts val="1090"/>
                        </a:lnSpc>
                        <a:spcBef>
                          <a:spcPts val="5"/>
                        </a:spcBef>
                      </a:pPr>
                      <a:r>
                        <a:rPr sz="950" spc="-10" dirty="0">
                          <a:latin typeface="Arial"/>
                          <a:cs typeface="Arial"/>
                        </a:rPr>
                        <a:t>National </a:t>
                      </a:r>
                      <a:r>
                        <a:rPr sz="950" spc="-5" dirty="0">
                          <a:latin typeface="Arial"/>
                          <a:cs typeface="Arial"/>
                        </a:rPr>
                        <a:t>Refinery  </a:t>
                      </a:r>
                      <a:r>
                        <a:rPr sz="950" spc="-10" dirty="0">
                          <a:latin typeface="Arial"/>
                          <a:cs typeface="Arial"/>
                        </a:rPr>
                        <a:t>Limited </a:t>
                      </a:r>
                      <a:r>
                        <a:rPr sz="950" spc="-5" dirty="0">
                          <a:latin typeface="Arial"/>
                          <a:cs typeface="Arial"/>
                        </a:rPr>
                        <a:t>-</a:t>
                      </a:r>
                      <a:r>
                        <a:rPr sz="950" spc="-30" dirty="0">
                          <a:latin typeface="Arial"/>
                          <a:cs typeface="Arial"/>
                        </a:rPr>
                        <a:t> </a:t>
                      </a:r>
                      <a:r>
                        <a:rPr sz="950" spc="-10" dirty="0">
                          <a:latin typeface="Arial"/>
                          <a:cs typeface="Arial"/>
                        </a:rPr>
                        <a:t>Pakistan</a:t>
                      </a:r>
                      <a:endParaRPr sz="950">
                        <a:latin typeface="Arial"/>
                        <a:cs typeface="Arial"/>
                      </a:endParaRPr>
                    </a:p>
                  </a:txBody>
                  <a:tcPr marL="0" marR="0" marT="635"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Pakistan</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60325" marR="54610">
                        <a:lnSpc>
                          <a:spcPts val="1090"/>
                        </a:lnSpc>
                        <a:spcBef>
                          <a:spcPts val="5"/>
                        </a:spcBef>
                      </a:pPr>
                      <a:r>
                        <a:rPr sz="950" spc="-5" dirty="0">
                          <a:latin typeface="Arial"/>
                          <a:cs typeface="Arial"/>
                        </a:rPr>
                        <a:t>C</a:t>
                      </a:r>
                      <a:r>
                        <a:rPr sz="950" dirty="0">
                          <a:latin typeface="Arial"/>
                          <a:cs typeface="Arial"/>
                        </a:rPr>
                        <a:t>a</a:t>
                      </a:r>
                      <a:r>
                        <a:rPr sz="950" spc="-5" dirty="0">
                          <a:latin typeface="Arial"/>
                          <a:cs typeface="Arial"/>
                        </a:rPr>
                        <a:t>rp</a:t>
                      </a:r>
                      <a:r>
                        <a:rPr sz="950" dirty="0">
                          <a:latin typeface="Arial"/>
                          <a:cs typeface="Arial"/>
                        </a:rPr>
                        <a:t>e</a:t>
                      </a:r>
                      <a:r>
                        <a:rPr sz="950" spc="-10" dirty="0">
                          <a:latin typeface="Arial"/>
                          <a:cs typeface="Arial"/>
                        </a:rPr>
                        <a:t>n</a:t>
                      </a:r>
                      <a:r>
                        <a:rPr sz="950" spc="-5" dirty="0">
                          <a:latin typeface="Arial"/>
                          <a:cs typeface="Arial"/>
                        </a:rPr>
                        <a:t>teria  </a:t>
                      </a:r>
                      <a:r>
                        <a:rPr sz="950" spc="-10" dirty="0">
                          <a:latin typeface="Arial"/>
                          <a:cs typeface="Arial"/>
                        </a:rPr>
                        <a:t>Corsi</a:t>
                      </a:r>
                      <a:endParaRPr sz="950">
                        <a:latin typeface="Arial"/>
                        <a:cs typeface="Arial"/>
                      </a:endParaRPr>
                    </a:p>
                  </a:txBody>
                  <a:tcPr marL="0" marR="0" marT="635"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marL="61594" marR="254000">
                        <a:lnSpc>
                          <a:spcPts val="1090"/>
                        </a:lnSpc>
                        <a:spcBef>
                          <a:spcPts val="5"/>
                        </a:spcBef>
                      </a:pPr>
                      <a:r>
                        <a:rPr sz="950" spc="-5" dirty="0">
                          <a:latin typeface="Arial"/>
                          <a:cs typeface="Arial"/>
                        </a:rPr>
                        <a:t>3 </a:t>
                      </a:r>
                      <a:r>
                        <a:rPr sz="950" spc="-10" dirty="0">
                          <a:latin typeface="Arial"/>
                          <a:cs typeface="Arial"/>
                        </a:rPr>
                        <a:t>reactors:</a:t>
                      </a:r>
                      <a:r>
                        <a:rPr sz="950" spc="-60" dirty="0">
                          <a:latin typeface="Arial"/>
                          <a:cs typeface="Arial"/>
                        </a:rPr>
                        <a:t> </a:t>
                      </a:r>
                      <a:r>
                        <a:rPr sz="950" spc="-10" dirty="0">
                          <a:latin typeface="Arial"/>
                          <a:cs typeface="Arial"/>
                        </a:rPr>
                        <a:t>40k  bpd</a:t>
                      </a:r>
                      <a:endParaRPr sz="950">
                        <a:latin typeface="Arial"/>
                        <a:cs typeface="Arial"/>
                      </a:endParaRPr>
                    </a:p>
                  </a:txBody>
                  <a:tcPr marL="0" marR="0" marT="635"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5</a:t>
                      </a:r>
                      <a:r>
                        <a:rPr sz="950" spc="-5" dirty="0">
                          <a:latin typeface="Arial"/>
                          <a:cs typeface="Arial"/>
                        </a:rPr>
                        <a:t>2.</a:t>
                      </a:r>
                      <a:r>
                        <a:rPr sz="950" dirty="0">
                          <a:latin typeface="Arial"/>
                          <a:cs typeface="Arial"/>
                        </a:rPr>
                        <a:t>50</a:t>
                      </a:r>
                      <a:endParaRPr sz="950">
                        <a:latin typeface="Arial"/>
                        <a:cs typeface="Arial"/>
                      </a:endParaRPr>
                    </a:p>
                  </a:txBody>
                  <a:tcPr marL="0" marR="0" marT="3810" marB="0">
                    <a:lnL w="6096">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340" algn="r">
                        <a:lnSpc>
                          <a:spcPct val="100000"/>
                        </a:lnSpc>
                        <a:spcBef>
                          <a:spcPts val="5"/>
                        </a:spcBef>
                      </a:pPr>
                      <a:r>
                        <a:rPr sz="950" spc="-5" dirty="0">
                          <a:latin typeface="Arial"/>
                          <a:cs typeface="Arial"/>
                        </a:rPr>
                        <a:t>$</a:t>
                      </a:r>
                      <a:r>
                        <a:rPr sz="950" dirty="0">
                          <a:latin typeface="Arial"/>
                          <a:cs typeface="Arial"/>
                        </a:rPr>
                        <a:t>1</a:t>
                      </a:r>
                      <a:r>
                        <a:rPr sz="950" spc="-10" dirty="0">
                          <a:latin typeface="Arial"/>
                          <a:cs typeface="Arial"/>
                        </a:rPr>
                        <a:t>7</a:t>
                      </a:r>
                      <a:r>
                        <a:rPr sz="950" dirty="0">
                          <a:latin typeface="Arial"/>
                          <a:cs typeface="Arial"/>
                        </a:rPr>
                        <a:t>.5</a:t>
                      </a:r>
                      <a:endParaRPr sz="950">
                        <a:latin typeface="Arial"/>
                        <a:cs typeface="Arial"/>
                      </a:endParaRPr>
                    </a:p>
                  </a:txBody>
                  <a:tcPr marL="0" marR="0" marT="381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9"/>
                  </a:ext>
                </a:extLst>
              </a:tr>
              <a:tr h="280796">
                <a:tc>
                  <a:txBody>
                    <a:bodyPr/>
                    <a:lstStyle/>
                    <a:p>
                      <a:pPr marL="61594" marR="503555">
                        <a:lnSpc>
                          <a:spcPts val="1080"/>
                        </a:lnSpc>
                        <a:spcBef>
                          <a:spcPts val="15"/>
                        </a:spcBef>
                      </a:pPr>
                      <a:r>
                        <a:rPr sz="950" spc="-10" dirty="0">
                          <a:latin typeface="Arial"/>
                          <a:cs typeface="Arial"/>
                        </a:rPr>
                        <a:t>SK</a:t>
                      </a:r>
                      <a:r>
                        <a:rPr sz="950" spc="-70" dirty="0">
                          <a:latin typeface="Arial"/>
                          <a:cs typeface="Arial"/>
                        </a:rPr>
                        <a:t> </a:t>
                      </a:r>
                      <a:r>
                        <a:rPr sz="950" spc="-10" dirty="0">
                          <a:latin typeface="Arial"/>
                          <a:cs typeface="Arial"/>
                        </a:rPr>
                        <a:t>Energy  (Inchon)</a:t>
                      </a:r>
                      <a:endParaRPr sz="950">
                        <a:latin typeface="Arial"/>
                        <a:cs typeface="Arial"/>
                      </a:endParaRPr>
                    </a:p>
                  </a:txBody>
                  <a:tcPr marL="0" marR="0" marT="1905"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South</a:t>
                      </a:r>
                      <a:r>
                        <a:rPr sz="950" spc="-85" dirty="0">
                          <a:latin typeface="Arial"/>
                          <a:cs typeface="Arial"/>
                        </a:rPr>
                        <a:t> </a:t>
                      </a:r>
                      <a:r>
                        <a:rPr sz="950" spc="-10" dirty="0">
                          <a:latin typeface="Arial"/>
                          <a:cs typeface="Arial"/>
                        </a:rPr>
                        <a:t>Korea</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0325">
                        <a:lnSpc>
                          <a:spcPct val="100000"/>
                        </a:lnSpc>
                        <a:spcBef>
                          <a:spcPts val="5"/>
                        </a:spcBef>
                      </a:pPr>
                      <a:r>
                        <a:rPr sz="950" spc="-10" dirty="0">
                          <a:latin typeface="Arial"/>
                          <a:cs typeface="Arial"/>
                        </a:rPr>
                        <a:t>Doosan</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marL="61594" marR="254000">
                        <a:lnSpc>
                          <a:spcPts val="1080"/>
                        </a:lnSpc>
                        <a:spcBef>
                          <a:spcPts val="15"/>
                        </a:spcBef>
                      </a:pPr>
                      <a:r>
                        <a:rPr sz="950" spc="-5" dirty="0">
                          <a:latin typeface="Arial"/>
                          <a:cs typeface="Arial"/>
                        </a:rPr>
                        <a:t>3 </a:t>
                      </a:r>
                      <a:r>
                        <a:rPr sz="950" spc="-10" dirty="0">
                          <a:latin typeface="Arial"/>
                          <a:cs typeface="Arial"/>
                        </a:rPr>
                        <a:t>reactors:</a:t>
                      </a:r>
                      <a:r>
                        <a:rPr sz="950" spc="-60" dirty="0">
                          <a:latin typeface="Arial"/>
                          <a:cs typeface="Arial"/>
                        </a:rPr>
                        <a:t> </a:t>
                      </a:r>
                      <a:r>
                        <a:rPr sz="950" spc="-10" dirty="0">
                          <a:latin typeface="Arial"/>
                          <a:cs typeface="Arial"/>
                        </a:rPr>
                        <a:t>40k  bpd</a:t>
                      </a:r>
                      <a:endParaRPr sz="950">
                        <a:latin typeface="Arial"/>
                        <a:cs typeface="Arial"/>
                      </a:endParaRPr>
                    </a:p>
                  </a:txBody>
                  <a:tcPr marL="0" marR="0" marT="1905"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5</a:t>
                      </a:r>
                      <a:r>
                        <a:rPr sz="950" spc="-5" dirty="0">
                          <a:latin typeface="Arial"/>
                          <a:cs typeface="Arial"/>
                        </a:rPr>
                        <a:t>1.</a:t>
                      </a:r>
                      <a:r>
                        <a:rPr sz="950" dirty="0">
                          <a:latin typeface="Arial"/>
                          <a:cs typeface="Arial"/>
                        </a:rPr>
                        <a:t>00</a:t>
                      </a:r>
                      <a:endParaRPr sz="950">
                        <a:latin typeface="Arial"/>
                        <a:cs typeface="Arial"/>
                      </a:endParaRPr>
                    </a:p>
                  </a:txBody>
                  <a:tcPr marL="0" marR="0" marT="381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340" algn="r">
                        <a:lnSpc>
                          <a:spcPct val="100000"/>
                        </a:lnSpc>
                        <a:spcBef>
                          <a:spcPts val="5"/>
                        </a:spcBef>
                      </a:pPr>
                      <a:r>
                        <a:rPr sz="950" spc="-5" dirty="0">
                          <a:latin typeface="Arial"/>
                          <a:cs typeface="Arial"/>
                        </a:rPr>
                        <a:t>$</a:t>
                      </a:r>
                      <a:r>
                        <a:rPr sz="950" dirty="0">
                          <a:latin typeface="Arial"/>
                          <a:cs typeface="Arial"/>
                        </a:rPr>
                        <a:t>1</a:t>
                      </a:r>
                      <a:r>
                        <a:rPr sz="950" spc="-10" dirty="0">
                          <a:latin typeface="Arial"/>
                          <a:cs typeface="Arial"/>
                        </a:rPr>
                        <a:t>7</a:t>
                      </a:r>
                      <a:r>
                        <a:rPr sz="950" dirty="0">
                          <a:latin typeface="Arial"/>
                          <a:cs typeface="Arial"/>
                        </a:rPr>
                        <a:t>.0</a:t>
                      </a:r>
                      <a:endParaRPr sz="950">
                        <a:latin typeface="Arial"/>
                        <a:cs typeface="Arial"/>
                      </a:endParaRPr>
                    </a:p>
                  </a:txBody>
                  <a:tcPr marL="0" marR="0" marT="3810" marB="0">
                    <a:lnL w="6095">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10"/>
                  </a:ext>
                </a:extLst>
              </a:tr>
              <a:tr h="143637">
                <a:tc>
                  <a:txBody>
                    <a:bodyPr/>
                    <a:lstStyle/>
                    <a:p>
                      <a:pPr marL="61594">
                        <a:lnSpc>
                          <a:spcPts val="1065"/>
                        </a:lnSpc>
                      </a:pPr>
                      <a:r>
                        <a:rPr sz="950" spc="-10" dirty="0">
                          <a:latin typeface="Arial"/>
                          <a:cs typeface="Arial"/>
                        </a:rPr>
                        <a:t>Rosneft</a:t>
                      </a:r>
                      <a:r>
                        <a:rPr sz="950" spc="-50" dirty="0">
                          <a:latin typeface="Arial"/>
                          <a:cs typeface="Arial"/>
                        </a:rPr>
                        <a:t> </a:t>
                      </a:r>
                      <a:r>
                        <a:rPr sz="950" spc="-10" dirty="0">
                          <a:latin typeface="Arial"/>
                          <a:cs typeface="Arial"/>
                        </a:rPr>
                        <a:t>(Achinsk)</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1594">
                        <a:lnSpc>
                          <a:spcPts val="1065"/>
                        </a:lnSpc>
                      </a:pPr>
                      <a:r>
                        <a:rPr sz="950" spc="-10" dirty="0">
                          <a:latin typeface="Arial"/>
                          <a:cs typeface="Arial"/>
                        </a:rPr>
                        <a:t>Russia</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OMZ</a:t>
                      </a:r>
                      <a:endParaRPr sz="95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marL="62230">
                        <a:lnSpc>
                          <a:spcPts val="1065"/>
                        </a:lnSpc>
                      </a:pPr>
                      <a:r>
                        <a:rPr sz="950" spc="-5" dirty="0">
                          <a:latin typeface="Arial"/>
                          <a:cs typeface="Arial"/>
                        </a:rPr>
                        <a:t>2</a:t>
                      </a:r>
                      <a:r>
                        <a:rPr sz="950" spc="-90" dirty="0">
                          <a:latin typeface="Arial"/>
                          <a:cs typeface="Arial"/>
                        </a:rPr>
                        <a:t> </a:t>
                      </a:r>
                      <a:r>
                        <a:rPr sz="950" spc="-10" dirty="0">
                          <a:latin typeface="Arial"/>
                          <a:cs typeface="Arial"/>
                        </a:rPr>
                        <a:t>reactors</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R="52705" algn="r">
                        <a:lnSpc>
                          <a:spcPts val="1065"/>
                        </a:lnSpc>
                      </a:pPr>
                      <a:r>
                        <a:rPr sz="950" spc="-5" dirty="0">
                          <a:latin typeface="Arial"/>
                          <a:cs typeface="Arial"/>
                        </a:rPr>
                        <a:t>$</a:t>
                      </a:r>
                      <a:r>
                        <a:rPr sz="950" spc="-10" dirty="0">
                          <a:latin typeface="Arial"/>
                          <a:cs typeface="Arial"/>
                        </a:rPr>
                        <a:t>4</a:t>
                      </a:r>
                      <a:r>
                        <a:rPr sz="950" spc="-5" dirty="0">
                          <a:latin typeface="Arial"/>
                          <a:cs typeface="Arial"/>
                        </a:rPr>
                        <a:t>5.</a:t>
                      </a:r>
                      <a:r>
                        <a:rPr sz="950" dirty="0">
                          <a:latin typeface="Arial"/>
                          <a:cs typeface="Arial"/>
                        </a:rPr>
                        <a:t>60</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marR="53340" algn="r">
                        <a:lnSpc>
                          <a:spcPts val="1065"/>
                        </a:lnSpc>
                      </a:pPr>
                      <a:r>
                        <a:rPr sz="950" spc="-5" dirty="0">
                          <a:latin typeface="Arial"/>
                          <a:cs typeface="Arial"/>
                        </a:rPr>
                        <a:t>$</a:t>
                      </a:r>
                      <a:r>
                        <a:rPr sz="950" dirty="0">
                          <a:latin typeface="Arial"/>
                          <a:cs typeface="Arial"/>
                        </a:rPr>
                        <a:t>2</a:t>
                      </a:r>
                      <a:r>
                        <a:rPr sz="950" spc="-10" dirty="0">
                          <a:latin typeface="Arial"/>
                          <a:cs typeface="Arial"/>
                        </a:rPr>
                        <a:t>2</a:t>
                      </a:r>
                      <a:r>
                        <a:rPr sz="950" dirty="0">
                          <a:latin typeface="Arial"/>
                          <a:cs typeface="Arial"/>
                        </a:rPr>
                        <a:t>.8</a:t>
                      </a:r>
                      <a:endParaRPr sz="950">
                        <a:latin typeface="Arial"/>
                        <a:cs typeface="Arial"/>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11"/>
                  </a:ext>
                </a:extLst>
              </a:tr>
              <a:tr h="280797">
                <a:tc>
                  <a:txBody>
                    <a:bodyPr/>
                    <a:lstStyle/>
                    <a:p>
                      <a:pPr marL="61594" marR="444500">
                        <a:lnSpc>
                          <a:spcPts val="1090"/>
                        </a:lnSpc>
                      </a:pPr>
                      <a:r>
                        <a:rPr sz="950" spc="-10" dirty="0">
                          <a:latin typeface="Arial"/>
                          <a:cs typeface="Arial"/>
                        </a:rPr>
                        <a:t>Sinochem  (</a:t>
                      </a:r>
                      <a:r>
                        <a:rPr sz="950" dirty="0">
                          <a:latin typeface="Arial"/>
                          <a:cs typeface="Arial"/>
                        </a:rPr>
                        <a:t>G</a:t>
                      </a:r>
                      <a:r>
                        <a:rPr sz="950" spc="-5" dirty="0">
                          <a:latin typeface="Arial"/>
                          <a:cs typeface="Arial"/>
                        </a:rPr>
                        <a:t>ua</a:t>
                      </a:r>
                      <a:r>
                        <a:rPr sz="950" spc="-10" dirty="0">
                          <a:latin typeface="Arial"/>
                          <a:cs typeface="Arial"/>
                        </a:rPr>
                        <a:t>n</a:t>
                      </a:r>
                      <a:r>
                        <a:rPr sz="950" dirty="0">
                          <a:latin typeface="Arial"/>
                          <a:cs typeface="Arial"/>
                        </a:rPr>
                        <a:t>zh</a:t>
                      </a:r>
                      <a:r>
                        <a:rPr sz="950" spc="-5" dirty="0">
                          <a:latin typeface="Arial"/>
                          <a:cs typeface="Arial"/>
                        </a:rPr>
                        <a:t>ou)</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China</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0960">
                        <a:lnSpc>
                          <a:spcPct val="100000"/>
                        </a:lnSpc>
                        <a:spcBef>
                          <a:spcPts val="5"/>
                        </a:spcBef>
                      </a:pPr>
                      <a:r>
                        <a:rPr sz="950" spc="-10" dirty="0">
                          <a:latin typeface="Arial"/>
                          <a:cs typeface="Arial"/>
                        </a:rPr>
                        <a:t>Sinopec</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5" dirty="0">
                          <a:latin typeface="Arial"/>
                          <a:cs typeface="Arial"/>
                        </a:rPr>
                        <a:t>2</a:t>
                      </a:r>
                      <a:r>
                        <a:rPr sz="950" spc="-90" dirty="0">
                          <a:latin typeface="Arial"/>
                          <a:cs typeface="Arial"/>
                        </a:rPr>
                        <a:t> </a:t>
                      </a:r>
                      <a:r>
                        <a:rPr sz="950" spc="-10" dirty="0">
                          <a:latin typeface="Arial"/>
                          <a:cs typeface="Arial"/>
                        </a:rPr>
                        <a:t>reactors</a:t>
                      </a:r>
                      <a:endParaRPr sz="950">
                        <a:latin typeface="Arial"/>
                        <a:cs typeface="Arial"/>
                      </a:endParaRPr>
                    </a:p>
                  </a:txBody>
                  <a:tcPr marL="0" marR="0" marT="3810"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4</a:t>
                      </a:r>
                      <a:r>
                        <a:rPr sz="950" spc="-5" dirty="0">
                          <a:latin typeface="Arial"/>
                          <a:cs typeface="Arial"/>
                        </a:rPr>
                        <a:t>2.</a:t>
                      </a:r>
                      <a:r>
                        <a:rPr sz="950" dirty="0">
                          <a:latin typeface="Arial"/>
                          <a:cs typeface="Arial"/>
                        </a:rPr>
                        <a:t>00</a:t>
                      </a:r>
                      <a:endParaRPr sz="950">
                        <a:latin typeface="Arial"/>
                        <a:cs typeface="Arial"/>
                      </a:endParaRPr>
                    </a:p>
                  </a:txBody>
                  <a:tcPr marL="0" marR="0" marT="381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340" algn="r">
                        <a:lnSpc>
                          <a:spcPct val="100000"/>
                        </a:lnSpc>
                        <a:spcBef>
                          <a:spcPts val="5"/>
                        </a:spcBef>
                      </a:pPr>
                      <a:r>
                        <a:rPr sz="950" spc="-5" dirty="0">
                          <a:latin typeface="Arial"/>
                          <a:cs typeface="Arial"/>
                        </a:rPr>
                        <a:t>$</a:t>
                      </a:r>
                      <a:r>
                        <a:rPr sz="950" dirty="0">
                          <a:latin typeface="Arial"/>
                          <a:cs typeface="Arial"/>
                        </a:rPr>
                        <a:t>2</a:t>
                      </a:r>
                      <a:r>
                        <a:rPr sz="950" spc="-10" dirty="0">
                          <a:latin typeface="Arial"/>
                          <a:cs typeface="Arial"/>
                        </a:rPr>
                        <a:t>1</a:t>
                      </a:r>
                      <a:r>
                        <a:rPr sz="950" dirty="0">
                          <a:latin typeface="Arial"/>
                          <a:cs typeface="Arial"/>
                        </a:rPr>
                        <a:t>.0</a:t>
                      </a:r>
                      <a:endParaRPr sz="950">
                        <a:latin typeface="Arial"/>
                        <a:cs typeface="Arial"/>
                      </a:endParaRPr>
                    </a:p>
                  </a:txBody>
                  <a:tcPr marL="0" marR="0" marT="3810"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12"/>
                  </a:ext>
                </a:extLst>
              </a:tr>
              <a:tr h="280415">
                <a:tc>
                  <a:txBody>
                    <a:bodyPr/>
                    <a:lstStyle/>
                    <a:p>
                      <a:pPr marL="61594" marR="571500">
                        <a:lnSpc>
                          <a:spcPts val="1080"/>
                        </a:lnSpc>
                        <a:spcBef>
                          <a:spcPts val="10"/>
                        </a:spcBef>
                      </a:pPr>
                      <a:r>
                        <a:rPr sz="950" spc="-10" dirty="0">
                          <a:latin typeface="Arial"/>
                          <a:cs typeface="Arial"/>
                        </a:rPr>
                        <a:t>Essar </a:t>
                      </a:r>
                      <a:r>
                        <a:rPr sz="950" spc="-5" dirty="0">
                          <a:latin typeface="Arial"/>
                          <a:cs typeface="Arial"/>
                        </a:rPr>
                        <a:t>Oil  </a:t>
                      </a:r>
                      <a:r>
                        <a:rPr sz="950" spc="-10" dirty="0">
                          <a:latin typeface="Arial"/>
                          <a:cs typeface="Arial"/>
                        </a:rPr>
                        <a:t>(</a:t>
                      </a:r>
                      <a:r>
                        <a:rPr sz="950" spc="5" dirty="0">
                          <a:latin typeface="Arial"/>
                          <a:cs typeface="Arial"/>
                        </a:rPr>
                        <a:t>S</a:t>
                      </a:r>
                      <a:r>
                        <a:rPr sz="950" dirty="0">
                          <a:latin typeface="Arial"/>
                          <a:cs typeface="Arial"/>
                        </a:rPr>
                        <a:t>t</a:t>
                      </a:r>
                      <a:r>
                        <a:rPr sz="950" spc="-5" dirty="0">
                          <a:latin typeface="Arial"/>
                          <a:cs typeface="Arial"/>
                        </a:rPr>
                        <a:t>a</a:t>
                      </a:r>
                      <a:r>
                        <a:rPr sz="950" spc="-10" dirty="0">
                          <a:latin typeface="Arial"/>
                          <a:cs typeface="Arial"/>
                        </a:rPr>
                        <a:t>n</a:t>
                      </a:r>
                      <a:r>
                        <a:rPr sz="950" dirty="0">
                          <a:latin typeface="Arial"/>
                          <a:cs typeface="Arial"/>
                        </a:rPr>
                        <a:t>l</a:t>
                      </a:r>
                      <a:r>
                        <a:rPr sz="950" spc="-5" dirty="0">
                          <a:latin typeface="Arial"/>
                          <a:cs typeface="Arial"/>
                        </a:rPr>
                        <a:t>o</a:t>
                      </a:r>
                      <a:r>
                        <a:rPr sz="950" spc="-10" dirty="0">
                          <a:latin typeface="Arial"/>
                          <a:cs typeface="Arial"/>
                        </a:rPr>
                        <a:t>w</a:t>
                      </a:r>
                      <a:r>
                        <a:rPr sz="950" dirty="0">
                          <a:latin typeface="Arial"/>
                          <a:cs typeface="Arial"/>
                        </a:rPr>
                        <a:t>)</a:t>
                      </a:r>
                      <a:endParaRPr sz="95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UK</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325">
                        <a:lnSpc>
                          <a:spcPct val="100000"/>
                        </a:lnSpc>
                      </a:pPr>
                      <a:r>
                        <a:rPr sz="950" spc="-5" dirty="0">
                          <a:latin typeface="Arial"/>
                          <a:cs typeface="Arial"/>
                        </a:rPr>
                        <a:t>Essar</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marL="61594" marR="252729">
                        <a:lnSpc>
                          <a:spcPts val="1080"/>
                        </a:lnSpc>
                        <a:spcBef>
                          <a:spcPts val="10"/>
                        </a:spcBef>
                      </a:pPr>
                      <a:r>
                        <a:rPr sz="950" spc="-5" dirty="0">
                          <a:latin typeface="Arial"/>
                          <a:cs typeface="Arial"/>
                        </a:rPr>
                        <a:t>2 </a:t>
                      </a:r>
                      <a:r>
                        <a:rPr sz="950" spc="-10" dirty="0">
                          <a:latin typeface="Arial"/>
                          <a:cs typeface="Arial"/>
                        </a:rPr>
                        <a:t>reactors:  revamp</a:t>
                      </a:r>
                      <a:r>
                        <a:rPr sz="950" spc="-55" dirty="0">
                          <a:latin typeface="Arial"/>
                          <a:cs typeface="Arial"/>
                        </a:rPr>
                        <a:t> </a:t>
                      </a:r>
                      <a:r>
                        <a:rPr sz="950" spc="-10" dirty="0">
                          <a:latin typeface="Arial"/>
                          <a:cs typeface="Arial"/>
                        </a:rPr>
                        <a:t>project</a:t>
                      </a:r>
                      <a:endParaRPr sz="950">
                        <a:latin typeface="Arial"/>
                        <a:cs typeface="Arial"/>
                      </a:endParaRPr>
                    </a:p>
                  </a:txBody>
                  <a:tcPr marL="0" marR="0" marT="1270" marB="0">
                    <a:lnL w="5333">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3</a:t>
                      </a:r>
                      <a:r>
                        <a:rPr sz="950" spc="-5" dirty="0">
                          <a:latin typeface="Arial"/>
                          <a:cs typeface="Arial"/>
                        </a:rPr>
                        <a:t>8.</a:t>
                      </a:r>
                      <a:r>
                        <a:rPr sz="950" dirty="0">
                          <a:latin typeface="Arial"/>
                          <a:cs typeface="Arial"/>
                        </a:rPr>
                        <a:t>41</a:t>
                      </a:r>
                      <a:endParaRPr sz="950">
                        <a:latin typeface="Arial"/>
                        <a:cs typeface="Arial"/>
                      </a:endParaRPr>
                    </a:p>
                  </a:txBody>
                  <a:tcPr marL="0" marR="0" marT="3175" marB="0">
                    <a:lnL w="6096">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340" algn="r">
                        <a:lnSpc>
                          <a:spcPct val="100000"/>
                        </a:lnSpc>
                      </a:pPr>
                      <a:r>
                        <a:rPr sz="950" spc="-5" dirty="0">
                          <a:latin typeface="Arial"/>
                          <a:cs typeface="Arial"/>
                        </a:rPr>
                        <a:t>$</a:t>
                      </a:r>
                      <a:r>
                        <a:rPr sz="950" dirty="0">
                          <a:latin typeface="Arial"/>
                          <a:cs typeface="Arial"/>
                        </a:rPr>
                        <a:t>1</a:t>
                      </a:r>
                      <a:r>
                        <a:rPr sz="950" spc="-10" dirty="0">
                          <a:latin typeface="Arial"/>
                          <a:cs typeface="Arial"/>
                        </a:rPr>
                        <a:t>9</a:t>
                      </a:r>
                      <a:r>
                        <a:rPr sz="950" dirty="0">
                          <a:latin typeface="Arial"/>
                          <a:cs typeface="Arial"/>
                        </a:rPr>
                        <a:t>.2</a:t>
                      </a:r>
                      <a:endParaRPr sz="950">
                        <a:latin typeface="Arial"/>
                        <a:cs typeface="Arial"/>
                      </a:endParaRPr>
                    </a:p>
                  </a:txBody>
                  <a:tcPr marL="0" marR="0" marT="3175"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13"/>
                  </a:ext>
                </a:extLst>
              </a:tr>
              <a:tr h="143255">
                <a:tc>
                  <a:txBody>
                    <a:bodyPr/>
                    <a:lstStyle/>
                    <a:p>
                      <a:pPr marL="61594">
                        <a:lnSpc>
                          <a:spcPts val="1070"/>
                        </a:lnSpc>
                      </a:pPr>
                      <a:r>
                        <a:rPr sz="950" spc="-10" dirty="0">
                          <a:latin typeface="Arial"/>
                          <a:cs typeface="Arial"/>
                        </a:rPr>
                        <a:t>Bashneft</a:t>
                      </a:r>
                      <a:r>
                        <a:rPr sz="950" spc="-55" dirty="0">
                          <a:latin typeface="Arial"/>
                          <a:cs typeface="Arial"/>
                        </a:rPr>
                        <a:t> </a:t>
                      </a:r>
                      <a:r>
                        <a:rPr sz="950" spc="-10" dirty="0">
                          <a:latin typeface="Arial"/>
                          <a:cs typeface="Arial"/>
                        </a:rPr>
                        <a:t>(Ufa)</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070"/>
                        </a:lnSpc>
                      </a:pPr>
                      <a:r>
                        <a:rPr sz="950" spc="-10" dirty="0">
                          <a:latin typeface="Arial"/>
                          <a:cs typeface="Arial"/>
                        </a:rPr>
                        <a:t>Russia</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960">
                        <a:lnSpc>
                          <a:spcPts val="1070"/>
                        </a:lnSpc>
                      </a:pPr>
                      <a:r>
                        <a:rPr sz="950" spc="-10" dirty="0">
                          <a:latin typeface="Arial"/>
                          <a:cs typeface="Arial"/>
                        </a:rPr>
                        <a:t>Belleli</a:t>
                      </a:r>
                      <a:endParaRPr sz="95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070"/>
                        </a:lnSpc>
                      </a:pPr>
                      <a:r>
                        <a:rPr sz="950" spc="-5" dirty="0">
                          <a:latin typeface="Arial"/>
                          <a:cs typeface="Arial"/>
                        </a:rPr>
                        <a:t>1</a:t>
                      </a:r>
                      <a:r>
                        <a:rPr sz="950" spc="-80" dirty="0">
                          <a:latin typeface="Arial"/>
                          <a:cs typeface="Arial"/>
                        </a:rPr>
                        <a:t> </a:t>
                      </a:r>
                      <a:r>
                        <a:rPr sz="950" spc="-10" dirty="0">
                          <a:latin typeface="Arial"/>
                          <a:cs typeface="Arial"/>
                        </a:rPr>
                        <a:t>reactor</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2705" algn="r">
                        <a:lnSpc>
                          <a:spcPts val="1070"/>
                        </a:lnSpc>
                      </a:pPr>
                      <a:r>
                        <a:rPr sz="950" spc="-5" dirty="0">
                          <a:latin typeface="Arial"/>
                          <a:cs typeface="Arial"/>
                        </a:rPr>
                        <a:t>$</a:t>
                      </a:r>
                      <a:r>
                        <a:rPr sz="950" spc="-10" dirty="0">
                          <a:latin typeface="Arial"/>
                          <a:cs typeface="Arial"/>
                        </a:rPr>
                        <a:t>2</a:t>
                      </a:r>
                      <a:r>
                        <a:rPr sz="950" spc="-5" dirty="0">
                          <a:latin typeface="Arial"/>
                          <a:cs typeface="Arial"/>
                        </a:rPr>
                        <a:t>4.</a:t>
                      </a:r>
                      <a:r>
                        <a:rPr sz="950" dirty="0">
                          <a:latin typeface="Arial"/>
                          <a:cs typeface="Arial"/>
                        </a:rPr>
                        <a:t>00</a:t>
                      </a:r>
                      <a:endParaRPr sz="95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R="53340" algn="r">
                        <a:lnSpc>
                          <a:spcPts val="1070"/>
                        </a:lnSpc>
                      </a:pPr>
                      <a:r>
                        <a:rPr sz="950" spc="-5" dirty="0">
                          <a:latin typeface="Arial"/>
                          <a:cs typeface="Arial"/>
                        </a:rPr>
                        <a:t>$</a:t>
                      </a:r>
                      <a:r>
                        <a:rPr sz="950" dirty="0">
                          <a:latin typeface="Arial"/>
                          <a:cs typeface="Arial"/>
                        </a:rPr>
                        <a:t>2</a:t>
                      </a:r>
                      <a:r>
                        <a:rPr sz="950" spc="-10" dirty="0">
                          <a:latin typeface="Arial"/>
                          <a:cs typeface="Arial"/>
                        </a:rPr>
                        <a:t>4</a:t>
                      </a:r>
                      <a:r>
                        <a:rPr sz="950" dirty="0">
                          <a:latin typeface="Arial"/>
                          <a:cs typeface="Arial"/>
                        </a:rPr>
                        <a:t>.0</a:t>
                      </a:r>
                      <a:endParaRPr sz="950">
                        <a:latin typeface="Arial"/>
                        <a:cs typeface="Arial"/>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14"/>
                  </a:ext>
                </a:extLst>
              </a:tr>
              <a:tr h="281178">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Total</a:t>
                      </a:r>
                      <a:r>
                        <a:rPr sz="950" spc="-35" dirty="0">
                          <a:latin typeface="Arial"/>
                          <a:cs typeface="Arial"/>
                        </a:rPr>
                        <a:t> </a:t>
                      </a:r>
                      <a:r>
                        <a:rPr sz="950" spc="-10" dirty="0">
                          <a:latin typeface="Arial"/>
                          <a:cs typeface="Arial"/>
                        </a:rPr>
                        <a:t>(Gonfreville)</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960">
                        <a:lnSpc>
                          <a:spcPct val="100000"/>
                        </a:lnSpc>
                      </a:pPr>
                      <a:r>
                        <a:rPr sz="950" spc="-10" dirty="0">
                          <a:latin typeface="Arial"/>
                          <a:cs typeface="Arial"/>
                        </a:rPr>
                        <a:t>France</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L="60325" marR="54610">
                        <a:lnSpc>
                          <a:spcPts val="1070"/>
                        </a:lnSpc>
                        <a:spcBef>
                          <a:spcPts val="25"/>
                        </a:spcBef>
                      </a:pPr>
                      <a:r>
                        <a:rPr sz="950" spc="-5" dirty="0">
                          <a:latin typeface="Arial"/>
                          <a:cs typeface="Arial"/>
                        </a:rPr>
                        <a:t>C</a:t>
                      </a:r>
                      <a:r>
                        <a:rPr sz="950" dirty="0">
                          <a:latin typeface="Arial"/>
                          <a:cs typeface="Arial"/>
                        </a:rPr>
                        <a:t>a</a:t>
                      </a:r>
                      <a:r>
                        <a:rPr sz="950" spc="-5" dirty="0">
                          <a:latin typeface="Arial"/>
                          <a:cs typeface="Arial"/>
                        </a:rPr>
                        <a:t>rp</a:t>
                      </a:r>
                      <a:r>
                        <a:rPr sz="950" dirty="0">
                          <a:latin typeface="Arial"/>
                          <a:cs typeface="Arial"/>
                        </a:rPr>
                        <a:t>e</a:t>
                      </a:r>
                      <a:r>
                        <a:rPr sz="950" spc="-10" dirty="0">
                          <a:latin typeface="Arial"/>
                          <a:cs typeface="Arial"/>
                        </a:rPr>
                        <a:t>n</a:t>
                      </a:r>
                      <a:r>
                        <a:rPr sz="950" spc="-5" dirty="0">
                          <a:latin typeface="Arial"/>
                          <a:cs typeface="Arial"/>
                        </a:rPr>
                        <a:t>teria  </a:t>
                      </a:r>
                      <a:r>
                        <a:rPr sz="950" spc="-10" dirty="0">
                          <a:latin typeface="Arial"/>
                          <a:cs typeface="Arial"/>
                        </a:rPr>
                        <a:t>Corsi</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marL="61594" marR="81915">
                        <a:lnSpc>
                          <a:spcPts val="1070"/>
                        </a:lnSpc>
                        <a:spcBef>
                          <a:spcPts val="25"/>
                        </a:spcBef>
                      </a:pPr>
                      <a:r>
                        <a:rPr sz="950" spc="-5" dirty="0">
                          <a:latin typeface="Arial"/>
                          <a:cs typeface="Arial"/>
                        </a:rPr>
                        <a:t>1 </a:t>
                      </a:r>
                      <a:r>
                        <a:rPr sz="950" spc="-10" dirty="0">
                          <a:latin typeface="Arial"/>
                          <a:cs typeface="Arial"/>
                        </a:rPr>
                        <a:t>reactor: 15k</a:t>
                      </a:r>
                      <a:r>
                        <a:rPr sz="950" spc="-55" dirty="0">
                          <a:latin typeface="Arial"/>
                          <a:cs typeface="Arial"/>
                        </a:rPr>
                        <a:t> </a:t>
                      </a:r>
                      <a:r>
                        <a:rPr sz="950" spc="-10" dirty="0">
                          <a:latin typeface="Arial"/>
                          <a:cs typeface="Arial"/>
                        </a:rPr>
                        <a:t>bpd  expansion</a:t>
                      </a:r>
                      <a:endParaRPr sz="950">
                        <a:latin typeface="Arial"/>
                        <a:cs typeface="Arial"/>
                      </a:endParaRPr>
                    </a:p>
                  </a:txBody>
                  <a:tcPr marL="0" marR="0" marT="3175" marB="0">
                    <a:lnL w="5333">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1</a:t>
                      </a:r>
                      <a:r>
                        <a:rPr sz="950" spc="-5" dirty="0">
                          <a:latin typeface="Arial"/>
                          <a:cs typeface="Arial"/>
                        </a:rPr>
                        <a:t>6.</a:t>
                      </a:r>
                      <a:r>
                        <a:rPr sz="950" dirty="0">
                          <a:latin typeface="Arial"/>
                          <a:cs typeface="Arial"/>
                        </a:rPr>
                        <a:t>00</a:t>
                      </a:r>
                      <a:endParaRPr sz="950">
                        <a:latin typeface="Arial"/>
                        <a:cs typeface="Arial"/>
                      </a:endParaRPr>
                    </a:p>
                  </a:txBody>
                  <a:tcPr marL="0" marR="0" marT="3175"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340" algn="r">
                        <a:lnSpc>
                          <a:spcPct val="100000"/>
                        </a:lnSpc>
                      </a:pPr>
                      <a:r>
                        <a:rPr sz="950" spc="-5" dirty="0">
                          <a:latin typeface="Arial"/>
                          <a:cs typeface="Arial"/>
                        </a:rPr>
                        <a:t>$</a:t>
                      </a:r>
                      <a:r>
                        <a:rPr sz="950" dirty="0">
                          <a:latin typeface="Arial"/>
                          <a:cs typeface="Arial"/>
                        </a:rPr>
                        <a:t>1</a:t>
                      </a:r>
                      <a:r>
                        <a:rPr sz="950" spc="-10" dirty="0">
                          <a:latin typeface="Arial"/>
                          <a:cs typeface="Arial"/>
                        </a:rPr>
                        <a:t>6</a:t>
                      </a:r>
                      <a:r>
                        <a:rPr sz="950" dirty="0">
                          <a:latin typeface="Arial"/>
                          <a:cs typeface="Arial"/>
                        </a:rPr>
                        <a:t>.0</a:t>
                      </a:r>
                      <a:endParaRPr sz="950">
                        <a:latin typeface="Arial"/>
                        <a:cs typeface="Arial"/>
                      </a:endParaRPr>
                    </a:p>
                  </a:txBody>
                  <a:tcPr marL="0" marR="0" marT="3175"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15"/>
                  </a:ext>
                </a:extLst>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56</a:t>
            </a:fld>
            <a:endParaRPr spc="15" dirty="0"/>
          </a:p>
        </p:txBody>
      </p:sp>
      <p:sp>
        <p:nvSpPr>
          <p:cNvPr id="2" name="object 2"/>
          <p:cNvSpPr txBox="1"/>
          <p:nvPr/>
        </p:nvSpPr>
        <p:spPr>
          <a:xfrm>
            <a:off x="1177544" y="850900"/>
            <a:ext cx="861694" cy="480695"/>
          </a:xfrm>
          <a:prstGeom prst="rect">
            <a:avLst/>
          </a:prstGeom>
        </p:spPr>
        <p:txBody>
          <a:bodyPr vert="horz" wrap="square" lIns="0" tIns="0" rIns="0" bIns="0" rtlCol="0">
            <a:spAutoFit/>
          </a:bodyPr>
          <a:lstStyle/>
          <a:p>
            <a:pPr marL="12700">
              <a:lnSpc>
                <a:spcPct val="100000"/>
              </a:lnSpc>
              <a:tabLst>
                <a:tab pos="356870" algn="l"/>
              </a:tabLst>
            </a:pPr>
            <a:r>
              <a:rPr sz="950" b="1" i="1" spc="-10" dirty="0">
                <a:latin typeface="Arial"/>
                <a:cs typeface="Arial"/>
              </a:rPr>
              <a:t>9.2	Analysis</a:t>
            </a:r>
            <a:endParaRPr sz="950">
              <a:latin typeface="Arial"/>
              <a:cs typeface="Arial"/>
            </a:endParaRPr>
          </a:p>
          <a:p>
            <a:pPr>
              <a:lnSpc>
                <a:spcPct val="100000"/>
              </a:lnSpc>
              <a:spcBef>
                <a:spcPts val="10"/>
              </a:spcBef>
            </a:pPr>
            <a:endParaRPr sz="1200">
              <a:latin typeface="Times New Roman"/>
              <a:cs typeface="Times New Roman"/>
            </a:endParaRPr>
          </a:p>
          <a:p>
            <a:pPr marL="12700">
              <a:lnSpc>
                <a:spcPct val="100000"/>
              </a:lnSpc>
              <a:tabLst>
                <a:tab pos="442595" algn="l"/>
              </a:tabLst>
            </a:pPr>
            <a:r>
              <a:rPr sz="950" b="1" spc="-10" dirty="0">
                <a:latin typeface="Arial"/>
                <a:cs typeface="Arial"/>
              </a:rPr>
              <a:t>9.2.1	Costs</a:t>
            </a:r>
            <a:endParaRPr sz="950">
              <a:latin typeface="Arial"/>
              <a:cs typeface="Arial"/>
            </a:endParaRPr>
          </a:p>
        </p:txBody>
      </p:sp>
      <p:sp>
        <p:nvSpPr>
          <p:cNvPr id="3" name="object 3"/>
          <p:cNvSpPr txBox="1"/>
          <p:nvPr/>
        </p:nvSpPr>
        <p:spPr>
          <a:xfrm>
            <a:off x="1177544" y="1685294"/>
            <a:ext cx="5389245" cy="2078355"/>
          </a:xfrm>
          <a:prstGeom prst="rect">
            <a:avLst/>
          </a:prstGeom>
        </p:spPr>
        <p:txBody>
          <a:bodyPr vert="horz" wrap="square" lIns="0" tIns="0" rIns="0" bIns="0" rtlCol="0">
            <a:spAutoFit/>
          </a:bodyPr>
          <a:lstStyle/>
          <a:p>
            <a:pPr marL="12700" marR="128905">
              <a:lnSpc>
                <a:spcPct val="142100"/>
              </a:lnSpc>
            </a:pPr>
            <a:r>
              <a:rPr sz="950" b="1" spc="-10" dirty="0">
                <a:latin typeface="Arial"/>
                <a:cs typeface="Arial"/>
              </a:rPr>
              <a:t>Overall costs </a:t>
            </a:r>
            <a:r>
              <a:rPr sz="950" b="1" spc="-15" dirty="0">
                <a:latin typeface="Arial"/>
                <a:cs typeface="Arial"/>
              </a:rPr>
              <a:t>have </a:t>
            </a:r>
            <a:r>
              <a:rPr sz="950" b="1" spc="-10" dirty="0">
                <a:latin typeface="Arial"/>
                <a:cs typeface="Arial"/>
              </a:rPr>
              <a:t>been stable in 2013 Q1, but they </a:t>
            </a:r>
            <a:r>
              <a:rPr sz="950" b="1" spc="-5" dirty="0">
                <a:latin typeface="Arial"/>
                <a:cs typeface="Arial"/>
              </a:rPr>
              <a:t>will </a:t>
            </a:r>
            <a:r>
              <a:rPr sz="950" b="1" spc="-10" dirty="0">
                <a:latin typeface="Arial"/>
                <a:cs typeface="Arial"/>
              </a:rPr>
              <a:t>rise 1% for the year on rising wages,  </a:t>
            </a:r>
            <a:r>
              <a:rPr sz="950" b="1" spc="-5" dirty="0">
                <a:latin typeface="Arial"/>
                <a:cs typeface="Arial"/>
              </a:rPr>
              <a:t>alloy </a:t>
            </a:r>
            <a:r>
              <a:rPr sz="950" b="1" spc="-10" dirty="0">
                <a:latin typeface="Arial"/>
                <a:cs typeface="Arial"/>
              </a:rPr>
              <a:t>prices, and machinery costs. Costs will rise </a:t>
            </a:r>
            <a:r>
              <a:rPr sz="950" b="1" spc="-5" dirty="0">
                <a:latin typeface="Arial"/>
                <a:cs typeface="Arial"/>
              </a:rPr>
              <a:t>a </a:t>
            </a:r>
            <a:r>
              <a:rPr sz="950" b="1" spc="-10" dirty="0">
                <a:latin typeface="Arial"/>
                <a:cs typeface="Arial"/>
              </a:rPr>
              <a:t>total </a:t>
            </a:r>
            <a:r>
              <a:rPr sz="950" b="1" spc="-5" dirty="0">
                <a:latin typeface="Arial"/>
                <a:cs typeface="Arial"/>
              </a:rPr>
              <a:t>of </a:t>
            </a:r>
            <a:r>
              <a:rPr sz="950" b="1" spc="-10" dirty="0">
                <a:latin typeface="Arial"/>
                <a:cs typeface="Arial"/>
              </a:rPr>
              <a:t>11% </a:t>
            </a:r>
            <a:r>
              <a:rPr sz="950" b="1" dirty="0">
                <a:latin typeface="Arial"/>
                <a:cs typeface="Arial"/>
              </a:rPr>
              <a:t>by </a:t>
            </a:r>
            <a:r>
              <a:rPr sz="950" b="1" spc="-10" dirty="0">
                <a:latin typeface="Arial"/>
                <a:cs typeface="Arial"/>
              </a:rPr>
              <a:t>2020</a:t>
            </a:r>
            <a:r>
              <a:rPr sz="950" b="1" spc="105" dirty="0">
                <a:latin typeface="Arial"/>
                <a:cs typeface="Arial"/>
              </a:rPr>
              <a:t> </a:t>
            </a:r>
            <a:r>
              <a:rPr sz="950" b="1" spc="-10" dirty="0">
                <a:latin typeface="Arial"/>
                <a:cs typeface="Arial"/>
              </a:rPr>
              <a:t>Q1.</a:t>
            </a:r>
            <a:endParaRPr sz="950">
              <a:latin typeface="Arial"/>
              <a:cs typeface="Arial"/>
            </a:endParaRPr>
          </a:p>
          <a:p>
            <a:pPr>
              <a:lnSpc>
                <a:spcPct val="100000"/>
              </a:lnSpc>
              <a:spcBef>
                <a:spcPts val="50"/>
              </a:spcBef>
            </a:pPr>
            <a:endParaRPr sz="1400">
              <a:latin typeface="Times New Roman"/>
              <a:cs typeface="Times New Roman"/>
            </a:endParaRPr>
          </a:p>
          <a:p>
            <a:pPr marL="120014" marR="5080">
              <a:lnSpc>
                <a:spcPct val="142300"/>
              </a:lnSpc>
            </a:pPr>
            <a:r>
              <a:rPr sz="950" spc="-10" dirty="0">
                <a:latin typeface="Arial"/>
                <a:cs typeface="Arial"/>
              </a:rPr>
              <a:t>Metals constitute 51% of the cost structure for Hydrocracking Reactors on average, approximately  half of which is for chrome steel. That percentage can vary by up to 10% based </a:t>
            </a:r>
            <a:r>
              <a:rPr sz="950" spc="-5" dirty="0">
                <a:latin typeface="Arial"/>
                <a:cs typeface="Arial"/>
              </a:rPr>
              <a:t>on the </a:t>
            </a:r>
            <a:r>
              <a:rPr sz="950" spc="-10" dirty="0">
                <a:latin typeface="Arial"/>
                <a:cs typeface="Arial"/>
              </a:rPr>
              <a:t>exact  metallurgy for the reactor, and the </a:t>
            </a:r>
            <a:r>
              <a:rPr sz="950" spc="-5" dirty="0">
                <a:latin typeface="Arial"/>
                <a:cs typeface="Arial"/>
              </a:rPr>
              <a:t>relative </a:t>
            </a:r>
            <a:r>
              <a:rPr sz="950" spc="-10" dirty="0">
                <a:latin typeface="Arial"/>
                <a:cs typeface="Arial"/>
              </a:rPr>
              <a:t>percentage of other costs, such as labor. Exotic metals  make up </a:t>
            </a:r>
            <a:r>
              <a:rPr sz="950" spc="-5" dirty="0">
                <a:latin typeface="Arial"/>
                <a:cs typeface="Arial"/>
              </a:rPr>
              <a:t>a </a:t>
            </a:r>
            <a:r>
              <a:rPr sz="950" spc="-10" dirty="0">
                <a:latin typeface="Arial"/>
                <a:cs typeface="Arial"/>
              </a:rPr>
              <a:t>larger component of costs for reactors than for any other category, due to the  temperature and pressure resistance requirements. Typical metallurgy for reactors ranges from </a:t>
            </a:r>
            <a:r>
              <a:rPr sz="950" spc="-5" dirty="0">
                <a:latin typeface="Arial"/>
                <a:cs typeface="Arial"/>
              </a:rPr>
              <a:t>1  </a:t>
            </a:r>
            <a:r>
              <a:rPr sz="950" spc="-10" dirty="0">
                <a:latin typeface="Arial"/>
                <a:cs typeface="Arial"/>
              </a:rPr>
              <a:t>Cr- </a:t>
            </a:r>
            <a:r>
              <a:rPr sz="950" spc="-5" dirty="0">
                <a:latin typeface="Arial"/>
                <a:cs typeface="Arial"/>
              </a:rPr>
              <a:t>1/2 </a:t>
            </a:r>
            <a:r>
              <a:rPr sz="950" spc="-10" dirty="0">
                <a:latin typeface="Arial"/>
                <a:cs typeface="Arial"/>
              </a:rPr>
              <a:t>Mo </a:t>
            </a:r>
            <a:r>
              <a:rPr sz="950" spc="-15" dirty="0">
                <a:latin typeface="Arial"/>
                <a:cs typeface="Arial"/>
              </a:rPr>
              <a:t>w/ </a:t>
            </a:r>
            <a:r>
              <a:rPr sz="950" spc="-10" dirty="0">
                <a:latin typeface="Arial"/>
                <a:cs typeface="Arial"/>
              </a:rPr>
              <a:t>3/8" 347 SS cladding at the low end of the pressure spectrum (1350 psig) to </a:t>
            </a:r>
            <a:r>
              <a:rPr sz="950" spc="-5" dirty="0">
                <a:latin typeface="Arial"/>
                <a:cs typeface="Arial"/>
              </a:rPr>
              <a:t>2 </a:t>
            </a:r>
            <a:r>
              <a:rPr sz="950" spc="-10" dirty="0">
                <a:latin typeface="Arial"/>
                <a:cs typeface="Arial"/>
              </a:rPr>
              <a:t>1/4 Cr-  </a:t>
            </a:r>
            <a:r>
              <a:rPr sz="950" spc="-5" dirty="0">
                <a:latin typeface="Arial"/>
                <a:cs typeface="Arial"/>
              </a:rPr>
              <a:t>1 </a:t>
            </a:r>
            <a:r>
              <a:rPr sz="950" spc="-10" dirty="0">
                <a:latin typeface="Arial"/>
                <a:cs typeface="Arial"/>
              </a:rPr>
              <a:t>Mo </a:t>
            </a:r>
            <a:r>
              <a:rPr sz="950" spc="-15" dirty="0">
                <a:latin typeface="Arial"/>
                <a:cs typeface="Arial"/>
              </a:rPr>
              <a:t>w/ </a:t>
            </a:r>
            <a:r>
              <a:rPr sz="950" spc="-10" dirty="0">
                <a:latin typeface="Arial"/>
                <a:cs typeface="Arial"/>
              </a:rPr>
              <a:t>3/8" 347 SS cladding, and, increasingly, vanadium</a:t>
            </a:r>
            <a:r>
              <a:rPr sz="950" spc="135" dirty="0">
                <a:latin typeface="Arial"/>
                <a:cs typeface="Arial"/>
              </a:rPr>
              <a:t> </a:t>
            </a:r>
            <a:r>
              <a:rPr sz="950" spc="-10" dirty="0">
                <a:latin typeface="Arial"/>
                <a:cs typeface="Arial"/>
              </a:rPr>
              <a:t>alloys.</a:t>
            </a:r>
            <a:endParaRPr sz="950">
              <a:latin typeface="Arial"/>
              <a:cs typeface="Arial"/>
            </a:endParaRPr>
          </a:p>
        </p:txBody>
      </p:sp>
      <p:sp>
        <p:nvSpPr>
          <p:cNvPr id="4" name="object 4"/>
          <p:cNvSpPr txBox="1"/>
          <p:nvPr/>
        </p:nvSpPr>
        <p:spPr>
          <a:xfrm>
            <a:off x="1284983" y="4098880"/>
            <a:ext cx="527939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Machinery costs account for 21% of the cost structure, relatively high for refinery process  equipment due to the extreme cost of the forge presses that are </a:t>
            </a:r>
            <a:r>
              <a:rPr sz="950" spc="-5" dirty="0">
                <a:latin typeface="Arial"/>
                <a:cs typeface="Arial"/>
              </a:rPr>
              <a:t>the </a:t>
            </a:r>
            <a:r>
              <a:rPr sz="950" spc="-10" dirty="0">
                <a:latin typeface="Arial"/>
                <a:cs typeface="Arial"/>
              </a:rPr>
              <a:t>critical machinery for producing  these</a:t>
            </a:r>
            <a:r>
              <a:rPr sz="950" spc="-50" dirty="0">
                <a:latin typeface="Arial"/>
                <a:cs typeface="Arial"/>
              </a:rPr>
              <a:t> </a:t>
            </a:r>
            <a:r>
              <a:rPr sz="950" spc="-10" dirty="0">
                <a:latin typeface="Arial"/>
                <a:cs typeface="Arial"/>
              </a:rPr>
              <a:t>reactors.</a:t>
            </a:r>
            <a:endParaRPr sz="950">
              <a:latin typeface="Arial"/>
              <a:cs typeface="Arial"/>
            </a:endParaRPr>
          </a:p>
        </p:txBody>
      </p:sp>
      <p:sp>
        <p:nvSpPr>
          <p:cNvPr id="5" name="object 5"/>
          <p:cNvSpPr txBox="1"/>
          <p:nvPr/>
        </p:nvSpPr>
        <p:spPr>
          <a:xfrm>
            <a:off x="1284983" y="5066613"/>
            <a:ext cx="522605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Labor makes up 17% of the cost structure for Hydrocracking Reactors, the smallest percentage </a:t>
            </a:r>
            <a:r>
              <a:rPr sz="950" spc="-5" dirty="0">
                <a:latin typeface="Arial"/>
                <a:cs typeface="Arial"/>
              </a:rPr>
              <a:t>for  </a:t>
            </a:r>
            <a:r>
              <a:rPr sz="950" spc="-10" dirty="0">
                <a:latin typeface="Arial"/>
                <a:cs typeface="Arial"/>
              </a:rPr>
              <a:t>any of the categories covered in this study. This is due to the high absolute </a:t>
            </a:r>
            <a:r>
              <a:rPr sz="950" spc="-5" dirty="0">
                <a:latin typeface="Arial"/>
                <a:cs typeface="Arial"/>
              </a:rPr>
              <a:t>cost </a:t>
            </a:r>
            <a:r>
              <a:rPr sz="950" spc="-10" dirty="0">
                <a:latin typeface="Arial"/>
                <a:cs typeface="Arial"/>
              </a:rPr>
              <a:t>of </a:t>
            </a:r>
            <a:r>
              <a:rPr sz="950" spc="-5" dirty="0">
                <a:latin typeface="Arial"/>
                <a:cs typeface="Arial"/>
              </a:rPr>
              <a:t>the </a:t>
            </a:r>
            <a:r>
              <a:rPr sz="950" spc="-10" dirty="0">
                <a:latin typeface="Arial"/>
                <a:cs typeface="Arial"/>
              </a:rPr>
              <a:t>above  components, which gives them </a:t>
            </a:r>
            <a:r>
              <a:rPr sz="950" spc="-5" dirty="0">
                <a:latin typeface="Arial"/>
                <a:cs typeface="Arial"/>
              </a:rPr>
              <a:t>a </a:t>
            </a:r>
            <a:r>
              <a:rPr sz="950" spc="-10" dirty="0">
                <a:latin typeface="Arial"/>
                <a:cs typeface="Arial"/>
              </a:rPr>
              <a:t>higher</a:t>
            </a:r>
            <a:r>
              <a:rPr sz="950" spc="20" dirty="0">
                <a:latin typeface="Arial"/>
                <a:cs typeface="Arial"/>
              </a:rPr>
              <a:t> </a:t>
            </a:r>
            <a:r>
              <a:rPr sz="950" spc="-10" dirty="0">
                <a:latin typeface="Arial"/>
                <a:cs typeface="Arial"/>
              </a:rPr>
              <a:t>weight.</a:t>
            </a:r>
            <a:endParaRPr sz="950">
              <a:latin typeface="Arial"/>
              <a:cs typeface="Arial"/>
            </a:endParaRPr>
          </a:p>
        </p:txBody>
      </p:sp>
      <p:sp>
        <p:nvSpPr>
          <p:cNvPr id="6" name="object 6"/>
          <p:cNvSpPr txBox="1"/>
          <p:nvPr/>
        </p:nvSpPr>
        <p:spPr>
          <a:xfrm>
            <a:off x="1284983" y="6034055"/>
            <a:ext cx="5125720"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In Q1, chrome steel costs fell 2%, but labor and machinery </a:t>
            </a:r>
            <a:r>
              <a:rPr sz="950" spc="-5" dirty="0">
                <a:latin typeface="Arial"/>
                <a:cs typeface="Arial"/>
              </a:rPr>
              <a:t>costs </a:t>
            </a:r>
            <a:r>
              <a:rPr sz="950" spc="-10" dirty="0">
                <a:latin typeface="Arial"/>
                <a:cs typeface="Arial"/>
              </a:rPr>
              <a:t>rose 0.5-1% each, negating the  drop in metal prices </a:t>
            </a:r>
            <a:r>
              <a:rPr sz="950" spc="-5" dirty="0">
                <a:latin typeface="Arial"/>
                <a:cs typeface="Arial"/>
              </a:rPr>
              <a:t>for </a:t>
            </a:r>
            <a:r>
              <a:rPr sz="950" spc="-10" dirty="0">
                <a:latin typeface="Arial"/>
                <a:cs typeface="Arial"/>
              </a:rPr>
              <a:t>stable average</a:t>
            </a:r>
            <a:r>
              <a:rPr sz="950" spc="35" dirty="0">
                <a:latin typeface="Arial"/>
                <a:cs typeface="Arial"/>
              </a:rPr>
              <a:t> </a:t>
            </a:r>
            <a:r>
              <a:rPr sz="950" spc="-10" dirty="0">
                <a:latin typeface="Arial"/>
                <a:cs typeface="Arial"/>
              </a:rPr>
              <a:t>costs.</a:t>
            </a:r>
            <a:endParaRPr sz="950">
              <a:latin typeface="Arial"/>
              <a:cs typeface="Arial"/>
            </a:endParaRPr>
          </a:p>
        </p:txBody>
      </p:sp>
      <p:sp>
        <p:nvSpPr>
          <p:cNvPr id="7" name="object 7"/>
          <p:cNvSpPr txBox="1"/>
          <p:nvPr/>
        </p:nvSpPr>
        <p:spPr>
          <a:xfrm>
            <a:off x="1284983" y="6796623"/>
            <a:ext cx="5220970" cy="1043940"/>
          </a:xfrm>
          <a:prstGeom prst="rect">
            <a:avLst/>
          </a:prstGeom>
        </p:spPr>
        <p:txBody>
          <a:bodyPr vert="horz" wrap="square" lIns="0" tIns="0" rIns="0" bIns="0" rtlCol="0">
            <a:spAutoFit/>
          </a:bodyPr>
          <a:lstStyle/>
          <a:p>
            <a:pPr marL="12700" marR="5715">
              <a:lnSpc>
                <a:spcPct val="142100"/>
              </a:lnSpc>
            </a:pPr>
            <a:r>
              <a:rPr sz="950" spc="-5" dirty="0">
                <a:latin typeface="Arial"/>
                <a:cs typeface="Arial"/>
              </a:rPr>
              <a:t>Over the </a:t>
            </a:r>
            <a:r>
              <a:rPr sz="950" spc="-10" dirty="0">
                <a:latin typeface="Arial"/>
                <a:cs typeface="Arial"/>
              </a:rPr>
              <a:t>rest of 2013, costs will rise only </a:t>
            </a:r>
            <a:r>
              <a:rPr sz="950" spc="-5" dirty="0">
                <a:latin typeface="Arial"/>
                <a:cs typeface="Arial"/>
              </a:rPr>
              <a:t>slightly – </a:t>
            </a:r>
            <a:r>
              <a:rPr sz="950" spc="-10" dirty="0">
                <a:latin typeface="Arial"/>
                <a:cs typeface="Arial"/>
              </a:rPr>
              <a:t>1% </a:t>
            </a:r>
            <a:r>
              <a:rPr sz="950" spc="-5" dirty="0">
                <a:latin typeface="Arial"/>
                <a:cs typeface="Arial"/>
              </a:rPr>
              <a:t>– </a:t>
            </a:r>
            <a:r>
              <a:rPr sz="950" spc="-10" dirty="0">
                <a:latin typeface="Arial"/>
                <a:cs typeface="Arial"/>
              </a:rPr>
              <a:t>as chrome </a:t>
            </a:r>
            <a:r>
              <a:rPr sz="950" spc="-5" dirty="0">
                <a:latin typeface="Arial"/>
                <a:cs typeface="Arial"/>
              </a:rPr>
              <a:t>steel </a:t>
            </a:r>
            <a:r>
              <a:rPr sz="950" spc="-10" dirty="0">
                <a:latin typeface="Arial"/>
                <a:cs typeface="Arial"/>
              </a:rPr>
              <a:t>costs rebound and global  labor costs increase. The labor cost growth will be most noticeable </a:t>
            </a:r>
            <a:r>
              <a:rPr sz="950" spc="-5" dirty="0">
                <a:latin typeface="Arial"/>
                <a:cs typeface="Arial"/>
              </a:rPr>
              <a:t>in Asia </a:t>
            </a:r>
            <a:r>
              <a:rPr sz="950" spc="-10" dirty="0">
                <a:latin typeface="Arial"/>
                <a:cs typeface="Arial"/>
              </a:rPr>
              <a:t>(4% </a:t>
            </a:r>
            <a:r>
              <a:rPr sz="950" spc="-5" dirty="0">
                <a:latin typeface="Arial"/>
                <a:cs typeface="Arial"/>
              </a:rPr>
              <a:t>vs. </a:t>
            </a:r>
            <a:r>
              <a:rPr sz="950" spc="-15" dirty="0">
                <a:latin typeface="Arial"/>
                <a:cs typeface="Arial"/>
              </a:rPr>
              <a:t>2% </a:t>
            </a:r>
            <a:r>
              <a:rPr sz="950" spc="-5" dirty="0">
                <a:latin typeface="Arial"/>
                <a:cs typeface="Arial"/>
              </a:rPr>
              <a:t>in </a:t>
            </a:r>
            <a:r>
              <a:rPr sz="950" spc="-10" dirty="0">
                <a:latin typeface="Arial"/>
                <a:cs typeface="Arial"/>
              </a:rPr>
              <a:t>most of  </a:t>
            </a:r>
            <a:r>
              <a:rPr sz="950" spc="-5" dirty="0">
                <a:latin typeface="Arial"/>
                <a:cs typeface="Arial"/>
              </a:rPr>
              <a:t>the </a:t>
            </a:r>
            <a:r>
              <a:rPr sz="950" spc="-10" dirty="0">
                <a:latin typeface="Arial"/>
                <a:cs typeface="Arial"/>
              </a:rPr>
              <a:t>rest of the world) where rising demand </a:t>
            </a:r>
            <a:r>
              <a:rPr sz="950" spc="-5" dirty="0">
                <a:latin typeface="Arial"/>
                <a:cs typeface="Arial"/>
              </a:rPr>
              <a:t>for skilled </a:t>
            </a:r>
            <a:r>
              <a:rPr sz="950" spc="-10" dirty="0">
                <a:latin typeface="Arial"/>
                <a:cs typeface="Arial"/>
              </a:rPr>
              <a:t>workers (e.g. welders, machinists, and</a:t>
            </a:r>
            <a:r>
              <a:rPr sz="950" spc="240" dirty="0">
                <a:latin typeface="Arial"/>
                <a:cs typeface="Arial"/>
              </a:rPr>
              <a:t> </a:t>
            </a:r>
            <a:r>
              <a:rPr sz="950" spc="-10" dirty="0">
                <a:latin typeface="Arial"/>
                <a:cs typeface="Arial"/>
              </a:rPr>
              <a:t>forge</a:t>
            </a:r>
            <a:endParaRPr sz="950">
              <a:latin typeface="Arial"/>
              <a:cs typeface="Arial"/>
            </a:endParaRPr>
          </a:p>
          <a:p>
            <a:pPr marL="12700" marR="151130">
              <a:lnSpc>
                <a:spcPct val="142100"/>
              </a:lnSpc>
              <a:spcBef>
                <a:spcPts val="5"/>
              </a:spcBef>
            </a:pPr>
            <a:r>
              <a:rPr sz="950" spc="-10" dirty="0">
                <a:latin typeface="Arial"/>
                <a:cs typeface="Arial"/>
              </a:rPr>
              <a:t>operators) and professional workers (management and engineers) is rising faster than </a:t>
            </a:r>
            <a:r>
              <a:rPr sz="950" spc="-5" dirty="0">
                <a:latin typeface="Arial"/>
                <a:cs typeface="Arial"/>
              </a:rPr>
              <a:t>the </a:t>
            </a:r>
            <a:r>
              <a:rPr sz="950" spc="-10" dirty="0">
                <a:latin typeface="Arial"/>
                <a:cs typeface="Arial"/>
              </a:rPr>
              <a:t>other  regions. Asian costs will rise slightly </a:t>
            </a:r>
            <a:r>
              <a:rPr sz="950" spc="-5" dirty="0">
                <a:latin typeface="Arial"/>
                <a:cs typeface="Arial"/>
              </a:rPr>
              <a:t>faster </a:t>
            </a:r>
            <a:r>
              <a:rPr sz="950" spc="-10" dirty="0">
                <a:latin typeface="Arial"/>
                <a:cs typeface="Arial"/>
              </a:rPr>
              <a:t>than the other regions as </a:t>
            </a:r>
            <a:r>
              <a:rPr sz="950" spc="-5" dirty="0">
                <a:latin typeface="Arial"/>
                <a:cs typeface="Arial"/>
              </a:rPr>
              <a:t>a </a:t>
            </a:r>
            <a:r>
              <a:rPr sz="950" spc="-10" dirty="0">
                <a:latin typeface="Arial"/>
                <a:cs typeface="Arial"/>
              </a:rPr>
              <a:t>result </a:t>
            </a:r>
            <a:r>
              <a:rPr sz="950" spc="-5" dirty="0">
                <a:latin typeface="Arial"/>
                <a:cs typeface="Arial"/>
              </a:rPr>
              <a:t>– </a:t>
            </a:r>
            <a:r>
              <a:rPr sz="950" spc="-15" dirty="0">
                <a:latin typeface="Arial"/>
                <a:cs typeface="Arial"/>
              </a:rPr>
              <a:t>2% </a:t>
            </a:r>
            <a:r>
              <a:rPr sz="950" spc="-10" dirty="0">
                <a:latin typeface="Arial"/>
                <a:cs typeface="Arial"/>
              </a:rPr>
              <a:t>vs.</a:t>
            </a:r>
            <a:r>
              <a:rPr sz="950" spc="185" dirty="0">
                <a:latin typeface="Arial"/>
                <a:cs typeface="Arial"/>
              </a:rPr>
              <a:t> </a:t>
            </a:r>
            <a:r>
              <a:rPr sz="950" spc="-10" dirty="0">
                <a:latin typeface="Arial"/>
                <a:cs typeface="Arial"/>
              </a:rPr>
              <a:t>0.7%.</a:t>
            </a:r>
            <a:endParaRPr sz="950">
              <a:latin typeface="Arial"/>
              <a:cs typeface="Arial"/>
            </a:endParaRPr>
          </a:p>
        </p:txBody>
      </p:sp>
      <p:sp>
        <p:nvSpPr>
          <p:cNvPr id="8" name="object 8"/>
          <p:cNvSpPr txBox="1"/>
          <p:nvPr/>
        </p:nvSpPr>
        <p:spPr>
          <a:xfrm>
            <a:off x="1284983" y="8175552"/>
            <a:ext cx="530733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Costs will rise </a:t>
            </a:r>
            <a:r>
              <a:rPr sz="950" spc="-5" dirty="0">
                <a:latin typeface="Arial"/>
                <a:cs typeface="Arial"/>
              </a:rPr>
              <a:t>a </a:t>
            </a:r>
            <a:r>
              <a:rPr sz="950" spc="-10" dirty="0">
                <a:latin typeface="Arial"/>
                <a:cs typeface="Arial"/>
              </a:rPr>
              <a:t>total of 11% from 2013 </a:t>
            </a:r>
            <a:r>
              <a:rPr sz="950" spc="-5" dirty="0">
                <a:latin typeface="Arial"/>
                <a:cs typeface="Arial"/>
              </a:rPr>
              <a:t>Q1 to </a:t>
            </a:r>
            <a:r>
              <a:rPr sz="950" spc="-10" dirty="0">
                <a:latin typeface="Arial"/>
                <a:cs typeface="Arial"/>
              </a:rPr>
              <a:t>2020 Q1. Alloy </a:t>
            </a:r>
            <a:r>
              <a:rPr sz="950" spc="-5" dirty="0">
                <a:latin typeface="Arial"/>
                <a:cs typeface="Arial"/>
              </a:rPr>
              <a:t>costs </a:t>
            </a:r>
            <a:r>
              <a:rPr sz="950" spc="-10" dirty="0">
                <a:latin typeface="Arial"/>
                <a:cs typeface="Arial"/>
              </a:rPr>
              <a:t>will drive much of the increase,  rising 15% </a:t>
            </a:r>
            <a:r>
              <a:rPr sz="950" spc="-5" dirty="0">
                <a:latin typeface="Arial"/>
                <a:cs typeface="Arial"/>
              </a:rPr>
              <a:t>for </a:t>
            </a:r>
            <a:r>
              <a:rPr sz="950" spc="-10" dirty="0">
                <a:latin typeface="Arial"/>
                <a:cs typeface="Arial"/>
              </a:rPr>
              <a:t>the period. This includes metals such as molybdenum, vanadium, and titanium. Labor  </a:t>
            </a:r>
            <a:r>
              <a:rPr sz="950" spc="-5" dirty="0">
                <a:latin typeface="Arial"/>
                <a:cs typeface="Arial"/>
              </a:rPr>
              <a:t>costs </a:t>
            </a:r>
            <a:r>
              <a:rPr sz="950" spc="-10" dirty="0">
                <a:latin typeface="Arial"/>
                <a:cs typeface="Arial"/>
              </a:rPr>
              <a:t>will be </a:t>
            </a:r>
            <a:r>
              <a:rPr sz="950" spc="-5" dirty="0">
                <a:latin typeface="Arial"/>
                <a:cs typeface="Arial"/>
              </a:rPr>
              <a:t>the </a:t>
            </a:r>
            <a:r>
              <a:rPr sz="950" spc="-10" dirty="0">
                <a:latin typeface="Arial"/>
                <a:cs typeface="Arial"/>
              </a:rPr>
              <a:t>other major driver of increase, especially </a:t>
            </a:r>
            <a:r>
              <a:rPr sz="950" spc="-5" dirty="0">
                <a:latin typeface="Arial"/>
                <a:cs typeface="Arial"/>
              </a:rPr>
              <a:t>in </a:t>
            </a:r>
            <a:r>
              <a:rPr sz="950" spc="-10" dirty="0">
                <a:latin typeface="Arial"/>
                <a:cs typeface="Arial"/>
              </a:rPr>
              <a:t>Asia. </a:t>
            </a:r>
            <a:r>
              <a:rPr sz="950" spc="-5" dirty="0">
                <a:latin typeface="Arial"/>
                <a:cs typeface="Arial"/>
              </a:rPr>
              <a:t>Asian </a:t>
            </a:r>
            <a:r>
              <a:rPr sz="950" spc="-10" dirty="0">
                <a:latin typeface="Arial"/>
                <a:cs typeface="Arial"/>
              </a:rPr>
              <a:t>labor costs will </a:t>
            </a:r>
            <a:r>
              <a:rPr sz="950" spc="-5" dirty="0">
                <a:latin typeface="Arial"/>
                <a:cs typeface="Arial"/>
              </a:rPr>
              <a:t>continue</a:t>
            </a:r>
            <a:r>
              <a:rPr sz="950" spc="240" dirty="0">
                <a:latin typeface="Arial"/>
                <a:cs typeface="Arial"/>
              </a:rPr>
              <a:t> </a:t>
            </a:r>
            <a:r>
              <a:rPr sz="950" spc="-5" dirty="0">
                <a:latin typeface="Arial"/>
                <a:cs typeface="Arial"/>
              </a:rPr>
              <a:t>to</a:t>
            </a:r>
            <a:endParaRPr sz="950">
              <a:latin typeface="Arial"/>
              <a:cs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947"/>
            <a:ext cx="521462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rise at about double the rate in other regions </a:t>
            </a:r>
            <a:r>
              <a:rPr sz="950" spc="-5" dirty="0">
                <a:latin typeface="Arial"/>
                <a:cs typeface="Arial"/>
              </a:rPr>
              <a:t>– </a:t>
            </a:r>
            <a:r>
              <a:rPr sz="950" spc="-15" dirty="0">
                <a:latin typeface="Arial"/>
                <a:cs typeface="Arial"/>
              </a:rPr>
              <a:t>4% </a:t>
            </a:r>
            <a:r>
              <a:rPr sz="950" spc="-10" dirty="0">
                <a:latin typeface="Arial"/>
                <a:cs typeface="Arial"/>
              </a:rPr>
              <a:t>per year </a:t>
            </a:r>
            <a:r>
              <a:rPr sz="950" spc="-5" dirty="0">
                <a:latin typeface="Arial"/>
                <a:cs typeface="Arial"/>
              </a:rPr>
              <a:t>vs. </a:t>
            </a:r>
            <a:r>
              <a:rPr sz="950" spc="-10" dirty="0">
                <a:latin typeface="Arial"/>
                <a:cs typeface="Arial"/>
              </a:rPr>
              <a:t>2%, which will drive Asian costs up  15% by 2020 Q1, compared to 8-10% in the other</a:t>
            </a:r>
            <a:r>
              <a:rPr sz="950" spc="50" dirty="0">
                <a:latin typeface="Arial"/>
                <a:cs typeface="Arial"/>
              </a:rPr>
              <a:t> </a:t>
            </a:r>
            <a:r>
              <a:rPr sz="950" spc="-10" dirty="0">
                <a:latin typeface="Arial"/>
                <a:cs typeface="Arial"/>
              </a:rPr>
              <a:t>regions.</a:t>
            </a:r>
            <a:endParaRPr sz="950">
              <a:latin typeface="Arial"/>
              <a:cs typeface="Arial"/>
            </a:endParaRPr>
          </a:p>
        </p:txBody>
      </p:sp>
      <p:sp>
        <p:nvSpPr>
          <p:cNvPr id="3" name="object 3"/>
          <p:cNvSpPr txBox="1"/>
          <p:nvPr/>
        </p:nvSpPr>
        <p:spPr>
          <a:xfrm>
            <a:off x="2376930" y="1611379"/>
            <a:ext cx="301942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22: Cost Structure of Hydrocracking</a:t>
            </a:r>
            <a:r>
              <a:rPr sz="950" b="1" spc="5" dirty="0">
                <a:latin typeface="Arial"/>
                <a:cs typeface="Arial"/>
              </a:rPr>
              <a:t> </a:t>
            </a:r>
            <a:r>
              <a:rPr sz="950" b="1" spc="-10" dirty="0">
                <a:latin typeface="Arial"/>
                <a:cs typeface="Arial"/>
              </a:rPr>
              <a:t>Reactors</a:t>
            </a:r>
            <a:endParaRPr sz="950">
              <a:latin typeface="Arial"/>
              <a:cs typeface="Arial"/>
            </a:endParaRPr>
          </a:p>
        </p:txBody>
      </p:sp>
      <p:sp>
        <p:nvSpPr>
          <p:cNvPr id="4" name="object 4"/>
          <p:cNvSpPr txBox="1"/>
          <p:nvPr/>
        </p:nvSpPr>
        <p:spPr>
          <a:xfrm>
            <a:off x="1428241" y="4922265"/>
            <a:ext cx="142684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Note: </a:t>
            </a:r>
            <a:r>
              <a:rPr sz="950" spc="-5" dirty="0">
                <a:latin typeface="Arial"/>
                <a:cs typeface="Arial"/>
              </a:rPr>
              <a:t>Prices </a:t>
            </a:r>
            <a:r>
              <a:rPr sz="950" spc="-10" dirty="0">
                <a:latin typeface="Arial"/>
                <a:cs typeface="Arial"/>
              </a:rPr>
              <a:t>are</a:t>
            </a:r>
            <a:r>
              <a:rPr sz="950" spc="-25" dirty="0">
                <a:latin typeface="Arial"/>
                <a:cs typeface="Arial"/>
              </a:rPr>
              <a:t> </a:t>
            </a:r>
            <a:r>
              <a:rPr sz="950" spc="-10" dirty="0">
                <a:latin typeface="Arial"/>
                <a:cs typeface="Arial"/>
              </a:rPr>
              <a:t>ex-works.</a:t>
            </a:r>
            <a:endParaRPr sz="950">
              <a:latin typeface="Arial"/>
              <a:cs typeface="Arial"/>
            </a:endParaRPr>
          </a:p>
        </p:txBody>
      </p:sp>
      <p:sp>
        <p:nvSpPr>
          <p:cNvPr id="5" name="object 5"/>
          <p:cNvSpPr txBox="1"/>
          <p:nvPr/>
        </p:nvSpPr>
        <p:spPr>
          <a:xfrm>
            <a:off x="1177542" y="5473182"/>
            <a:ext cx="29210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9.</a:t>
            </a:r>
            <a:r>
              <a:rPr sz="950" b="1" spc="-15" dirty="0">
                <a:latin typeface="Arial"/>
                <a:cs typeface="Arial"/>
              </a:rPr>
              <a:t>2</a:t>
            </a:r>
            <a:r>
              <a:rPr sz="950" b="1" dirty="0">
                <a:latin typeface="Arial"/>
                <a:cs typeface="Arial"/>
              </a:rPr>
              <a:t>.</a:t>
            </a:r>
            <a:r>
              <a:rPr sz="950" b="1" spc="-5" dirty="0">
                <a:latin typeface="Arial"/>
                <a:cs typeface="Arial"/>
              </a:rPr>
              <a:t>2</a:t>
            </a:r>
            <a:endParaRPr sz="950">
              <a:latin typeface="Arial"/>
              <a:cs typeface="Arial"/>
            </a:endParaRPr>
          </a:p>
        </p:txBody>
      </p:sp>
      <p:sp>
        <p:nvSpPr>
          <p:cNvPr id="6" name="object 6"/>
          <p:cNvSpPr txBox="1"/>
          <p:nvPr/>
        </p:nvSpPr>
        <p:spPr>
          <a:xfrm>
            <a:off x="1608460" y="5473182"/>
            <a:ext cx="82867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Profit</a:t>
            </a:r>
            <a:r>
              <a:rPr sz="950" b="1" spc="-70" dirty="0">
                <a:latin typeface="Arial"/>
                <a:cs typeface="Arial"/>
              </a:rPr>
              <a:t> </a:t>
            </a:r>
            <a:r>
              <a:rPr sz="950" b="1" spc="-10" dirty="0">
                <a:latin typeface="Arial"/>
                <a:cs typeface="Arial"/>
              </a:rPr>
              <a:t>Margins</a:t>
            </a:r>
            <a:endParaRPr sz="950">
              <a:latin typeface="Arial"/>
              <a:cs typeface="Arial"/>
            </a:endParaRPr>
          </a:p>
        </p:txBody>
      </p:sp>
      <p:sp>
        <p:nvSpPr>
          <p:cNvPr id="7" name="object 7"/>
          <p:cNvSpPr txBox="1"/>
          <p:nvPr/>
        </p:nvSpPr>
        <p:spPr>
          <a:xfrm>
            <a:off x="1177542" y="5964999"/>
            <a:ext cx="5345430" cy="632460"/>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Supplier margins average </a:t>
            </a:r>
            <a:r>
              <a:rPr sz="950" b="1" spc="-5" dirty="0">
                <a:latin typeface="Arial"/>
                <a:cs typeface="Arial"/>
              </a:rPr>
              <a:t>4% </a:t>
            </a:r>
            <a:r>
              <a:rPr sz="950" b="1" spc="-10" dirty="0">
                <a:latin typeface="Arial"/>
                <a:cs typeface="Arial"/>
              </a:rPr>
              <a:t>for Hydrocracking Reactors </a:t>
            </a:r>
            <a:r>
              <a:rPr sz="950" b="1" spc="-5" dirty="0">
                <a:latin typeface="Arial"/>
                <a:cs typeface="Arial"/>
              </a:rPr>
              <a:t>and will </a:t>
            </a:r>
            <a:r>
              <a:rPr sz="950" b="1" spc="-10" dirty="0">
                <a:latin typeface="Arial"/>
                <a:cs typeface="Arial"/>
              </a:rPr>
              <a:t>only rise </a:t>
            </a:r>
            <a:r>
              <a:rPr sz="950" b="1" spc="-5" dirty="0">
                <a:latin typeface="Arial"/>
                <a:cs typeface="Arial"/>
              </a:rPr>
              <a:t>one </a:t>
            </a:r>
            <a:r>
              <a:rPr sz="950" b="1" spc="-10" dirty="0">
                <a:latin typeface="Arial"/>
                <a:cs typeface="Arial"/>
              </a:rPr>
              <a:t>percentage  point by 2020, closely pegged to costs because buyers negotiate hardest </a:t>
            </a:r>
            <a:r>
              <a:rPr sz="950" b="1" spc="-5" dirty="0">
                <a:latin typeface="Arial"/>
                <a:cs typeface="Arial"/>
              </a:rPr>
              <a:t>for </a:t>
            </a:r>
            <a:r>
              <a:rPr sz="950" b="1" spc="-10" dirty="0">
                <a:latin typeface="Arial"/>
                <a:cs typeface="Arial"/>
              </a:rPr>
              <a:t>these high-value  components. </a:t>
            </a:r>
            <a:r>
              <a:rPr sz="950" b="1" spc="-15" dirty="0">
                <a:latin typeface="Arial"/>
                <a:cs typeface="Arial"/>
              </a:rPr>
              <a:t>GE </a:t>
            </a:r>
            <a:r>
              <a:rPr sz="950" b="1" spc="-5" dirty="0">
                <a:latin typeface="Arial"/>
                <a:cs typeface="Arial"/>
              </a:rPr>
              <a:t>is </a:t>
            </a:r>
            <a:r>
              <a:rPr sz="950" b="1" spc="-10" dirty="0">
                <a:latin typeface="Arial"/>
                <a:cs typeface="Arial"/>
              </a:rPr>
              <a:t>exiting </a:t>
            </a:r>
            <a:r>
              <a:rPr sz="950" b="1" spc="-5" dirty="0">
                <a:latin typeface="Arial"/>
                <a:cs typeface="Arial"/>
              </a:rPr>
              <a:t>the </a:t>
            </a:r>
            <a:r>
              <a:rPr sz="950" b="1" spc="-10" dirty="0">
                <a:latin typeface="Arial"/>
                <a:cs typeface="Arial"/>
              </a:rPr>
              <a:t>business because </a:t>
            </a:r>
            <a:r>
              <a:rPr sz="950" b="1" spc="-5" dirty="0">
                <a:latin typeface="Arial"/>
                <a:cs typeface="Arial"/>
              </a:rPr>
              <a:t>this </a:t>
            </a:r>
            <a:r>
              <a:rPr sz="950" b="1" spc="-10" dirty="0">
                <a:latin typeface="Arial"/>
                <a:cs typeface="Arial"/>
              </a:rPr>
              <a:t>level </a:t>
            </a:r>
            <a:r>
              <a:rPr sz="950" b="1" spc="-5" dirty="0">
                <a:latin typeface="Arial"/>
                <a:cs typeface="Arial"/>
              </a:rPr>
              <a:t>of </a:t>
            </a:r>
            <a:r>
              <a:rPr sz="950" b="1" spc="-10" dirty="0">
                <a:latin typeface="Arial"/>
                <a:cs typeface="Arial"/>
              </a:rPr>
              <a:t>margin </a:t>
            </a:r>
            <a:r>
              <a:rPr sz="950" b="1" spc="-5" dirty="0">
                <a:latin typeface="Arial"/>
                <a:cs typeface="Arial"/>
              </a:rPr>
              <a:t>is </a:t>
            </a:r>
            <a:r>
              <a:rPr sz="950" b="1" spc="-10" dirty="0">
                <a:latin typeface="Arial"/>
                <a:cs typeface="Arial"/>
              </a:rPr>
              <a:t>too</a:t>
            </a:r>
            <a:r>
              <a:rPr sz="950" b="1" spc="114" dirty="0">
                <a:latin typeface="Arial"/>
                <a:cs typeface="Arial"/>
              </a:rPr>
              <a:t> </a:t>
            </a:r>
            <a:r>
              <a:rPr sz="950" b="1" spc="-5" dirty="0">
                <a:latin typeface="Arial"/>
                <a:cs typeface="Arial"/>
              </a:rPr>
              <a:t>low.</a:t>
            </a:r>
            <a:endParaRPr sz="950">
              <a:latin typeface="Arial"/>
              <a:cs typeface="Arial"/>
            </a:endParaRPr>
          </a:p>
        </p:txBody>
      </p:sp>
      <p:sp>
        <p:nvSpPr>
          <p:cNvPr id="8" name="object 8"/>
          <p:cNvSpPr txBox="1"/>
          <p:nvPr/>
        </p:nvSpPr>
        <p:spPr>
          <a:xfrm>
            <a:off x="1284981" y="6933498"/>
            <a:ext cx="5285740" cy="1869439"/>
          </a:xfrm>
          <a:prstGeom prst="rect">
            <a:avLst/>
          </a:prstGeom>
        </p:spPr>
        <p:txBody>
          <a:bodyPr vert="horz" wrap="square" lIns="0" tIns="0" rIns="0" bIns="0" rtlCol="0">
            <a:spAutoFit/>
          </a:bodyPr>
          <a:lstStyle/>
          <a:p>
            <a:pPr marL="12700" marR="328295">
              <a:lnSpc>
                <a:spcPct val="142400"/>
              </a:lnSpc>
            </a:pPr>
            <a:r>
              <a:rPr sz="950" spc="-10" dirty="0">
                <a:latin typeface="Arial"/>
                <a:cs typeface="Arial"/>
              </a:rPr>
              <a:t>Suppliers’ net margins, at 4% on average, </a:t>
            </a:r>
            <a:r>
              <a:rPr sz="950" spc="-15" dirty="0">
                <a:latin typeface="Arial"/>
                <a:cs typeface="Arial"/>
              </a:rPr>
              <a:t>are </a:t>
            </a:r>
            <a:r>
              <a:rPr sz="950" spc="-10" dirty="0">
                <a:latin typeface="Arial"/>
                <a:cs typeface="Arial"/>
              </a:rPr>
              <a:t>tenable </a:t>
            </a:r>
            <a:r>
              <a:rPr sz="950" spc="-5" dirty="0">
                <a:latin typeface="Arial"/>
                <a:cs typeface="Arial"/>
              </a:rPr>
              <a:t>for </a:t>
            </a:r>
            <a:r>
              <a:rPr sz="950" spc="-10" dirty="0">
                <a:latin typeface="Arial"/>
                <a:cs typeface="Arial"/>
              </a:rPr>
              <a:t>Hydrocracking Reactors but not by  themselves attractive. Buyers are tightly focused on these high-value components, and they  negotiate prices aggressively. Manufacturers such as Larsen and Toubro, Doosan, KNM,</a:t>
            </a:r>
            <a:r>
              <a:rPr sz="950" spc="165" dirty="0">
                <a:latin typeface="Arial"/>
                <a:cs typeface="Arial"/>
              </a:rPr>
              <a:t> </a:t>
            </a:r>
            <a:r>
              <a:rPr sz="950" spc="-10" dirty="0">
                <a:latin typeface="Arial"/>
                <a:cs typeface="Arial"/>
              </a:rPr>
              <a:t>and</a:t>
            </a:r>
            <a:endParaRPr sz="950">
              <a:latin typeface="Arial"/>
              <a:cs typeface="Arial"/>
            </a:endParaRPr>
          </a:p>
          <a:p>
            <a:pPr marL="12700" marR="5080">
              <a:lnSpc>
                <a:spcPct val="142300"/>
              </a:lnSpc>
            </a:pPr>
            <a:r>
              <a:rPr sz="950" spc="-10" dirty="0">
                <a:latin typeface="Arial"/>
                <a:cs typeface="Arial"/>
              </a:rPr>
              <a:t>Sinopec Engineering all use their participation in this sector as </a:t>
            </a:r>
            <a:r>
              <a:rPr sz="950" spc="-5" dirty="0">
                <a:latin typeface="Arial"/>
                <a:cs typeface="Arial"/>
              </a:rPr>
              <a:t>a </a:t>
            </a:r>
            <a:r>
              <a:rPr sz="950" spc="-10" dirty="0">
                <a:latin typeface="Arial"/>
                <a:cs typeface="Arial"/>
              </a:rPr>
              <a:t>qualification to bid </a:t>
            </a:r>
            <a:r>
              <a:rPr sz="950" spc="-5" dirty="0">
                <a:latin typeface="Arial"/>
                <a:cs typeface="Arial"/>
              </a:rPr>
              <a:t>on </a:t>
            </a:r>
            <a:r>
              <a:rPr sz="950" spc="-10" dirty="0">
                <a:latin typeface="Arial"/>
                <a:cs typeface="Arial"/>
              </a:rPr>
              <a:t>large  </a:t>
            </a:r>
            <a:r>
              <a:rPr sz="950" spc="-5" dirty="0">
                <a:latin typeface="Arial"/>
                <a:cs typeface="Arial"/>
              </a:rPr>
              <a:t>projects </a:t>
            </a:r>
            <a:r>
              <a:rPr sz="950" spc="-10" dirty="0">
                <a:latin typeface="Arial"/>
                <a:cs typeface="Arial"/>
              </a:rPr>
              <a:t>with other types of equipment in scope. In addition, alloy costs can fluctuate wildly </a:t>
            </a:r>
            <a:r>
              <a:rPr sz="950" spc="-5" dirty="0">
                <a:latin typeface="Arial"/>
                <a:cs typeface="Arial"/>
              </a:rPr>
              <a:t>(as  </a:t>
            </a:r>
            <a:r>
              <a:rPr sz="950" spc="-10" dirty="0">
                <a:latin typeface="Arial"/>
                <a:cs typeface="Arial"/>
              </a:rPr>
              <a:t>much as several hundred percent over the course of </a:t>
            </a:r>
            <a:r>
              <a:rPr sz="950" spc="-5" dirty="0">
                <a:latin typeface="Arial"/>
                <a:cs typeface="Arial"/>
              </a:rPr>
              <a:t>a </a:t>
            </a:r>
            <a:r>
              <a:rPr sz="950" spc="-10" dirty="0">
                <a:latin typeface="Arial"/>
                <a:cs typeface="Arial"/>
              </a:rPr>
              <a:t>single year for nickel, molybdenum, and  vanadium) and manufacturers are eager </a:t>
            </a:r>
            <a:r>
              <a:rPr sz="950" spc="-5" dirty="0">
                <a:latin typeface="Arial"/>
                <a:cs typeface="Arial"/>
              </a:rPr>
              <a:t>to </a:t>
            </a:r>
            <a:r>
              <a:rPr sz="950" spc="-10" dirty="0">
                <a:latin typeface="Arial"/>
                <a:cs typeface="Arial"/>
              </a:rPr>
              <a:t>protect themselves from these swings by keeping prices  closely in line with costs. Together, these factors mean that prices are not far from </a:t>
            </a:r>
            <a:r>
              <a:rPr sz="950" spc="-5" dirty="0">
                <a:latin typeface="Arial"/>
                <a:cs typeface="Arial"/>
              </a:rPr>
              <a:t>cost </a:t>
            </a:r>
            <a:r>
              <a:rPr sz="950" spc="-10" dirty="0">
                <a:latin typeface="Arial"/>
                <a:cs typeface="Arial"/>
              </a:rPr>
              <a:t>levels, and  that they will </a:t>
            </a:r>
            <a:r>
              <a:rPr sz="950" spc="-5" dirty="0">
                <a:latin typeface="Arial"/>
                <a:cs typeface="Arial"/>
              </a:rPr>
              <a:t>stay</a:t>
            </a:r>
            <a:r>
              <a:rPr sz="950" dirty="0">
                <a:latin typeface="Arial"/>
                <a:cs typeface="Arial"/>
              </a:rPr>
              <a:t> </a:t>
            </a:r>
            <a:r>
              <a:rPr sz="950" spc="-10" dirty="0">
                <a:latin typeface="Arial"/>
                <a:cs typeface="Arial"/>
              </a:rPr>
              <a:t>pegged.</a:t>
            </a:r>
            <a:endParaRPr sz="950">
              <a:latin typeface="Arial"/>
              <a:cs typeface="Arial"/>
            </a:endParaRPr>
          </a:p>
        </p:txBody>
      </p:sp>
      <p:sp>
        <p:nvSpPr>
          <p:cNvPr id="9" name="object 9"/>
          <p:cNvSpPr/>
          <p:nvPr/>
        </p:nvSpPr>
        <p:spPr>
          <a:xfrm>
            <a:off x="1406652" y="1831848"/>
            <a:ext cx="5492750" cy="2654300"/>
          </a:xfrm>
          <a:custGeom>
            <a:avLst/>
            <a:gdLst/>
            <a:ahLst/>
            <a:cxnLst/>
            <a:rect l="l" t="t" r="r" b="b"/>
            <a:pathLst>
              <a:path w="5492750" h="2654300">
                <a:moveTo>
                  <a:pt x="0" y="2654045"/>
                </a:moveTo>
                <a:lnTo>
                  <a:pt x="5492496" y="2654045"/>
                </a:lnTo>
                <a:lnTo>
                  <a:pt x="5492496" y="0"/>
                </a:lnTo>
                <a:lnTo>
                  <a:pt x="0" y="0"/>
                </a:lnTo>
                <a:lnTo>
                  <a:pt x="0" y="2654045"/>
                </a:lnTo>
                <a:close/>
              </a:path>
            </a:pathLst>
          </a:custGeom>
          <a:solidFill>
            <a:srgbClr val="F1F1F1"/>
          </a:solidFill>
        </p:spPr>
        <p:txBody>
          <a:bodyPr wrap="square" lIns="0" tIns="0" rIns="0" bIns="0" rtlCol="0"/>
          <a:lstStyle/>
          <a:p>
            <a:endParaRPr/>
          </a:p>
        </p:txBody>
      </p:sp>
      <p:sp>
        <p:nvSpPr>
          <p:cNvPr id="10" name="object 10"/>
          <p:cNvSpPr/>
          <p:nvPr/>
        </p:nvSpPr>
        <p:spPr>
          <a:xfrm>
            <a:off x="1406652" y="4920234"/>
            <a:ext cx="5492750" cy="1905"/>
          </a:xfrm>
          <a:custGeom>
            <a:avLst/>
            <a:gdLst/>
            <a:ahLst/>
            <a:cxnLst/>
            <a:rect l="l" t="t" r="r" b="b"/>
            <a:pathLst>
              <a:path w="5492750" h="1904">
                <a:moveTo>
                  <a:pt x="0" y="1524"/>
                </a:moveTo>
                <a:lnTo>
                  <a:pt x="5492496" y="1524"/>
                </a:lnTo>
                <a:lnTo>
                  <a:pt x="5492496" y="0"/>
                </a:lnTo>
                <a:lnTo>
                  <a:pt x="0" y="0"/>
                </a:lnTo>
                <a:lnTo>
                  <a:pt x="0" y="1524"/>
                </a:lnTo>
                <a:close/>
              </a:path>
            </a:pathLst>
          </a:custGeom>
          <a:solidFill>
            <a:srgbClr val="F1F1F1"/>
          </a:solidFill>
        </p:spPr>
        <p:txBody>
          <a:bodyPr wrap="square" lIns="0" tIns="0" rIns="0" bIns="0" rtlCol="0"/>
          <a:lstStyle/>
          <a:p>
            <a:endParaRPr/>
          </a:p>
        </p:txBody>
      </p:sp>
      <p:sp>
        <p:nvSpPr>
          <p:cNvPr id="11" name="object 11"/>
          <p:cNvSpPr/>
          <p:nvPr/>
        </p:nvSpPr>
        <p:spPr>
          <a:xfrm>
            <a:off x="2594610" y="3405378"/>
            <a:ext cx="0" cy="679450"/>
          </a:xfrm>
          <a:custGeom>
            <a:avLst/>
            <a:gdLst/>
            <a:ahLst/>
            <a:cxnLst/>
            <a:rect l="l" t="t" r="r" b="b"/>
            <a:pathLst>
              <a:path h="679450">
                <a:moveTo>
                  <a:pt x="0" y="0"/>
                </a:moveTo>
                <a:lnTo>
                  <a:pt x="0" y="678941"/>
                </a:lnTo>
              </a:path>
            </a:pathLst>
          </a:custGeom>
          <a:ln w="21336">
            <a:solidFill>
              <a:srgbClr val="93AFDE"/>
            </a:solidFill>
          </a:ln>
        </p:spPr>
        <p:txBody>
          <a:bodyPr wrap="square" lIns="0" tIns="0" rIns="0" bIns="0" rtlCol="0"/>
          <a:lstStyle/>
          <a:p>
            <a:endParaRPr/>
          </a:p>
        </p:txBody>
      </p:sp>
      <p:sp>
        <p:nvSpPr>
          <p:cNvPr id="12" name="object 12"/>
          <p:cNvSpPr/>
          <p:nvPr/>
        </p:nvSpPr>
        <p:spPr>
          <a:xfrm>
            <a:off x="2655951" y="3299459"/>
            <a:ext cx="0" cy="784860"/>
          </a:xfrm>
          <a:custGeom>
            <a:avLst/>
            <a:gdLst/>
            <a:ahLst/>
            <a:cxnLst/>
            <a:rect l="l" t="t" r="r" b="b"/>
            <a:pathLst>
              <a:path h="784860">
                <a:moveTo>
                  <a:pt x="0" y="0"/>
                </a:moveTo>
                <a:lnTo>
                  <a:pt x="0" y="784860"/>
                </a:lnTo>
              </a:path>
            </a:pathLst>
          </a:custGeom>
          <a:ln w="38862">
            <a:solidFill>
              <a:srgbClr val="93AFDE"/>
            </a:solidFill>
          </a:ln>
        </p:spPr>
        <p:txBody>
          <a:bodyPr wrap="square" lIns="0" tIns="0" rIns="0" bIns="0" rtlCol="0"/>
          <a:lstStyle/>
          <a:p>
            <a:endParaRPr/>
          </a:p>
        </p:txBody>
      </p:sp>
      <p:sp>
        <p:nvSpPr>
          <p:cNvPr id="13" name="object 13"/>
          <p:cNvSpPr/>
          <p:nvPr/>
        </p:nvSpPr>
        <p:spPr>
          <a:xfrm>
            <a:off x="2726435" y="3250692"/>
            <a:ext cx="0" cy="833755"/>
          </a:xfrm>
          <a:custGeom>
            <a:avLst/>
            <a:gdLst/>
            <a:ahLst/>
            <a:cxnLst/>
            <a:rect l="l" t="t" r="r" b="b"/>
            <a:pathLst>
              <a:path h="833754">
                <a:moveTo>
                  <a:pt x="0" y="0"/>
                </a:moveTo>
                <a:lnTo>
                  <a:pt x="0" y="833627"/>
                </a:lnTo>
              </a:path>
            </a:pathLst>
          </a:custGeom>
          <a:ln w="38100">
            <a:solidFill>
              <a:srgbClr val="93AFDE"/>
            </a:solidFill>
          </a:ln>
        </p:spPr>
        <p:txBody>
          <a:bodyPr wrap="square" lIns="0" tIns="0" rIns="0" bIns="0" rtlCol="0"/>
          <a:lstStyle/>
          <a:p>
            <a:endParaRPr/>
          </a:p>
        </p:txBody>
      </p:sp>
      <p:sp>
        <p:nvSpPr>
          <p:cNvPr id="14" name="object 14"/>
          <p:cNvSpPr/>
          <p:nvPr/>
        </p:nvSpPr>
        <p:spPr>
          <a:xfrm>
            <a:off x="2796920" y="3193542"/>
            <a:ext cx="0" cy="890905"/>
          </a:xfrm>
          <a:custGeom>
            <a:avLst/>
            <a:gdLst/>
            <a:ahLst/>
            <a:cxnLst/>
            <a:rect l="l" t="t" r="r" b="b"/>
            <a:pathLst>
              <a:path h="890904">
                <a:moveTo>
                  <a:pt x="0" y="0"/>
                </a:moveTo>
                <a:lnTo>
                  <a:pt x="0" y="890777"/>
                </a:lnTo>
              </a:path>
            </a:pathLst>
          </a:custGeom>
          <a:ln w="38862">
            <a:solidFill>
              <a:srgbClr val="93AFDE"/>
            </a:solidFill>
          </a:ln>
        </p:spPr>
        <p:txBody>
          <a:bodyPr wrap="square" lIns="0" tIns="0" rIns="0" bIns="0" rtlCol="0"/>
          <a:lstStyle/>
          <a:p>
            <a:endParaRPr/>
          </a:p>
        </p:txBody>
      </p:sp>
      <p:sp>
        <p:nvSpPr>
          <p:cNvPr id="15" name="object 15"/>
          <p:cNvSpPr/>
          <p:nvPr/>
        </p:nvSpPr>
        <p:spPr>
          <a:xfrm>
            <a:off x="2867025" y="3201923"/>
            <a:ext cx="0" cy="882650"/>
          </a:xfrm>
          <a:custGeom>
            <a:avLst/>
            <a:gdLst/>
            <a:ahLst/>
            <a:cxnLst/>
            <a:rect l="l" t="t" r="r" b="b"/>
            <a:pathLst>
              <a:path h="882650">
                <a:moveTo>
                  <a:pt x="0" y="0"/>
                </a:moveTo>
                <a:lnTo>
                  <a:pt x="0" y="882396"/>
                </a:lnTo>
              </a:path>
            </a:pathLst>
          </a:custGeom>
          <a:ln w="38862">
            <a:solidFill>
              <a:srgbClr val="93AFDE"/>
            </a:solidFill>
          </a:ln>
        </p:spPr>
        <p:txBody>
          <a:bodyPr wrap="square" lIns="0" tIns="0" rIns="0" bIns="0" rtlCol="0"/>
          <a:lstStyle/>
          <a:p>
            <a:endParaRPr/>
          </a:p>
        </p:txBody>
      </p:sp>
      <p:sp>
        <p:nvSpPr>
          <p:cNvPr id="16" name="object 16"/>
          <p:cNvSpPr/>
          <p:nvPr/>
        </p:nvSpPr>
        <p:spPr>
          <a:xfrm>
            <a:off x="2937129" y="3144773"/>
            <a:ext cx="0" cy="939800"/>
          </a:xfrm>
          <a:custGeom>
            <a:avLst/>
            <a:gdLst/>
            <a:ahLst/>
            <a:cxnLst/>
            <a:rect l="l" t="t" r="r" b="b"/>
            <a:pathLst>
              <a:path h="939800">
                <a:moveTo>
                  <a:pt x="0" y="0"/>
                </a:moveTo>
                <a:lnTo>
                  <a:pt x="0" y="939546"/>
                </a:lnTo>
              </a:path>
            </a:pathLst>
          </a:custGeom>
          <a:ln w="38862">
            <a:solidFill>
              <a:srgbClr val="93AFDE"/>
            </a:solidFill>
          </a:ln>
        </p:spPr>
        <p:txBody>
          <a:bodyPr wrap="square" lIns="0" tIns="0" rIns="0" bIns="0" rtlCol="0"/>
          <a:lstStyle/>
          <a:p>
            <a:endParaRPr/>
          </a:p>
        </p:txBody>
      </p:sp>
      <p:sp>
        <p:nvSpPr>
          <p:cNvPr id="17" name="object 17"/>
          <p:cNvSpPr/>
          <p:nvPr/>
        </p:nvSpPr>
        <p:spPr>
          <a:xfrm>
            <a:off x="3007232" y="3160776"/>
            <a:ext cx="0" cy="923925"/>
          </a:xfrm>
          <a:custGeom>
            <a:avLst/>
            <a:gdLst/>
            <a:ahLst/>
            <a:cxnLst/>
            <a:rect l="l" t="t" r="r" b="b"/>
            <a:pathLst>
              <a:path h="923925">
                <a:moveTo>
                  <a:pt x="0" y="0"/>
                </a:moveTo>
                <a:lnTo>
                  <a:pt x="0" y="923544"/>
                </a:lnTo>
              </a:path>
            </a:pathLst>
          </a:custGeom>
          <a:ln w="38862">
            <a:solidFill>
              <a:srgbClr val="93AFDE"/>
            </a:solidFill>
          </a:ln>
        </p:spPr>
        <p:txBody>
          <a:bodyPr wrap="square" lIns="0" tIns="0" rIns="0" bIns="0" rtlCol="0"/>
          <a:lstStyle/>
          <a:p>
            <a:endParaRPr/>
          </a:p>
        </p:txBody>
      </p:sp>
      <p:sp>
        <p:nvSpPr>
          <p:cNvPr id="18" name="object 18"/>
          <p:cNvSpPr/>
          <p:nvPr/>
        </p:nvSpPr>
        <p:spPr>
          <a:xfrm>
            <a:off x="3077717" y="3236214"/>
            <a:ext cx="0" cy="848360"/>
          </a:xfrm>
          <a:custGeom>
            <a:avLst/>
            <a:gdLst/>
            <a:ahLst/>
            <a:cxnLst/>
            <a:rect l="l" t="t" r="r" b="b"/>
            <a:pathLst>
              <a:path h="848360">
                <a:moveTo>
                  <a:pt x="0" y="0"/>
                </a:moveTo>
                <a:lnTo>
                  <a:pt x="0" y="848105"/>
                </a:lnTo>
              </a:path>
            </a:pathLst>
          </a:custGeom>
          <a:ln w="38100">
            <a:solidFill>
              <a:srgbClr val="93AFDE"/>
            </a:solidFill>
          </a:ln>
        </p:spPr>
        <p:txBody>
          <a:bodyPr wrap="square" lIns="0" tIns="0" rIns="0" bIns="0" rtlCol="0"/>
          <a:lstStyle/>
          <a:p>
            <a:endParaRPr/>
          </a:p>
        </p:txBody>
      </p:sp>
      <p:sp>
        <p:nvSpPr>
          <p:cNvPr id="19" name="object 19"/>
          <p:cNvSpPr/>
          <p:nvPr/>
        </p:nvSpPr>
        <p:spPr>
          <a:xfrm>
            <a:off x="3148202" y="3230879"/>
            <a:ext cx="0" cy="853440"/>
          </a:xfrm>
          <a:custGeom>
            <a:avLst/>
            <a:gdLst/>
            <a:ahLst/>
            <a:cxnLst/>
            <a:rect l="l" t="t" r="r" b="b"/>
            <a:pathLst>
              <a:path h="853439">
                <a:moveTo>
                  <a:pt x="0" y="0"/>
                </a:moveTo>
                <a:lnTo>
                  <a:pt x="0" y="853439"/>
                </a:lnTo>
              </a:path>
            </a:pathLst>
          </a:custGeom>
          <a:ln w="38862">
            <a:solidFill>
              <a:srgbClr val="93AFDE"/>
            </a:solidFill>
          </a:ln>
        </p:spPr>
        <p:txBody>
          <a:bodyPr wrap="square" lIns="0" tIns="0" rIns="0" bIns="0" rtlCol="0"/>
          <a:lstStyle/>
          <a:p>
            <a:endParaRPr/>
          </a:p>
        </p:txBody>
      </p:sp>
      <p:sp>
        <p:nvSpPr>
          <p:cNvPr id="20" name="object 20"/>
          <p:cNvSpPr/>
          <p:nvPr/>
        </p:nvSpPr>
        <p:spPr>
          <a:xfrm>
            <a:off x="3218307" y="3188970"/>
            <a:ext cx="0" cy="895350"/>
          </a:xfrm>
          <a:custGeom>
            <a:avLst/>
            <a:gdLst/>
            <a:ahLst/>
            <a:cxnLst/>
            <a:rect l="l" t="t" r="r" b="b"/>
            <a:pathLst>
              <a:path h="895350">
                <a:moveTo>
                  <a:pt x="0" y="0"/>
                </a:moveTo>
                <a:lnTo>
                  <a:pt x="0" y="895350"/>
                </a:lnTo>
              </a:path>
            </a:pathLst>
          </a:custGeom>
          <a:ln w="38862">
            <a:solidFill>
              <a:srgbClr val="93AFDE"/>
            </a:solidFill>
          </a:ln>
        </p:spPr>
        <p:txBody>
          <a:bodyPr wrap="square" lIns="0" tIns="0" rIns="0" bIns="0" rtlCol="0"/>
          <a:lstStyle/>
          <a:p>
            <a:endParaRPr/>
          </a:p>
        </p:txBody>
      </p:sp>
      <p:sp>
        <p:nvSpPr>
          <p:cNvPr id="21" name="object 21"/>
          <p:cNvSpPr/>
          <p:nvPr/>
        </p:nvSpPr>
        <p:spPr>
          <a:xfrm>
            <a:off x="3288410" y="3172967"/>
            <a:ext cx="0" cy="911860"/>
          </a:xfrm>
          <a:custGeom>
            <a:avLst/>
            <a:gdLst/>
            <a:ahLst/>
            <a:cxnLst/>
            <a:rect l="l" t="t" r="r" b="b"/>
            <a:pathLst>
              <a:path h="911860">
                <a:moveTo>
                  <a:pt x="0" y="0"/>
                </a:moveTo>
                <a:lnTo>
                  <a:pt x="0" y="911351"/>
                </a:lnTo>
              </a:path>
            </a:pathLst>
          </a:custGeom>
          <a:ln w="38862">
            <a:solidFill>
              <a:srgbClr val="93AFDE"/>
            </a:solidFill>
          </a:ln>
        </p:spPr>
        <p:txBody>
          <a:bodyPr wrap="square" lIns="0" tIns="0" rIns="0" bIns="0" rtlCol="0"/>
          <a:lstStyle/>
          <a:p>
            <a:endParaRPr/>
          </a:p>
        </p:txBody>
      </p:sp>
      <p:sp>
        <p:nvSpPr>
          <p:cNvPr id="22" name="object 22"/>
          <p:cNvSpPr/>
          <p:nvPr/>
        </p:nvSpPr>
        <p:spPr>
          <a:xfrm>
            <a:off x="3358896" y="3255264"/>
            <a:ext cx="0" cy="829310"/>
          </a:xfrm>
          <a:custGeom>
            <a:avLst/>
            <a:gdLst/>
            <a:ahLst/>
            <a:cxnLst/>
            <a:rect l="l" t="t" r="r" b="b"/>
            <a:pathLst>
              <a:path h="829310">
                <a:moveTo>
                  <a:pt x="0" y="0"/>
                </a:moveTo>
                <a:lnTo>
                  <a:pt x="0" y="829055"/>
                </a:lnTo>
              </a:path>
            </a:pathLst>
          </a:custGeom>
          <a:ln w="38100">
            <a:solidFill>
              <a:srgbClr val="93AFDE"/>
            </a:solidFill>
          </a:ln>
        </p:spPr>
        <p:txBody>
          <a:bodyPr wrap="square" lIns="0" tIns="0" rIns="0" bIns="0" rtlCol="0"/>
          <a:lstStyle/>
          <a:p>
            <a:endParaRPr/>
          </a:p>
        </p:txBody>
      </p:sp>
      <p:sp>
        <p:nvSpPr>
          <p:cNvPr id="23" name="object 23"/>
          <p:cNvSpPr/>
          <p:nvPr/>
        </p:nvSpPr>
        <p:spPr>
          <a:xfrm>
            <a:off x="3429380" y="3339846"/>
            <a:ext cx="0" cy="744855"/>
          </a:xfrm>
          <a:custGeom>
            <a:avLst/>
            <a:gdLst/>
            <a:ahLst/>
            <a:cxnLst/>
            <a:rect l="l" t="t" r="r" b="b"/>
            <a:pathLst>
              <a:path h="744854">
                <a:moveTo>
                  <a:pt x="0" y="0"/>
                </a:moveTo>
                <a:lnTo>
                  <a:pt x="0" y="744474"/>
                </a:lnTo>
              </a:path>
            </a:pathLst>
          </a:custGeom>
          <a:ln w="38862">
            <a:solidFill>
              <a:srgbClr val="93AFDE"/>
            </a:solidFill>
          </a:ln>
        </p:spPr>
        <p:txBody>
          <a:bodyPr wrap="square" lIns="0" tIns="0" rIns="0" bIns="0" rtlCol="0"/>
          <a:lstStyle/>
          <a:p>
            <a:endParaRPr/>
          </a:p>
        </p:txBody>
      </p:sp>
      <p:sp>
        <p:nvSpPr>
          <p:cNvPr id="24" name="object 24"/>
          <p:cNvSpPr/>
          <p:nvPr/>
        </p:nvSpPr>
        <p:spPr>
          <a:xfrm>
            <a:off x="3499484" y="3392423"/>
            <a:ext cx="0" cy="692150"/>
          </a:xfrm>
          <a:custGeom>
            <a:avLst/>
            <a:gdLst/>
            <a:ahLst/>
            <a:cxnLst/>
            <a:rect l="l" t="t" r="r" b="b"/>
            <a:pathLst>
              <a:path h="692150">
                <a:moveTo>
                  <a:pt x="0" y="0"/>
                </a:moveTo>
                <a:lnTo>
                  <a:pt x="0" y="691896"/>
                </a:lnTo>
              </a:path>
            </a:pathLst>
          </a:custGeom>
          <a:ln w="38862">
            <a:solidFill>
              <a:srgbClr val="93AFDE"/>
            </a:solidFill>
          </a:ln>
        </p:spPr>
        <p:txBody>
          <a:bodyPr wrap="square" lIns="0" tIns="0" rIns="0" bIns="0" rtlCol="0"/>
          <a:lstStyle/>
          <a:p>
            <a:endParaRPr/>
          </a:p>
        </p:txBody>
      </p:sp>
      <p:sp>
        <p:nvSpPr>
          <p:cNvPr id="25" name="object 25"/>
          <p:cNvSpPr/>
          <p:nvPr/>
        </p:nvSpPr>
        <p:spPr>
          <a:xfrm>
            <a:off x="3569589" y="3400805"/>
            <a:ext cx="0" cy="683895"/>
          </a:xfrm>
          <a:custGeom>
            <a:avLst/>
            <a:gdLst/>
            <a:ahLst/>
            <a:cxnLst/>
            <a:rect l="l" t="t" r="r" b="b"/>
            <a:pathLst>
              <a:path h="683895">
                <a:moveTo>
                  <a:pt x="0" y="0"/>
                </a:moveTo>
                <a:lnTo>
                  <a:pt x="0" y="683513"/>
                </a:lnTo>
              </a:path>
            </a:pathLst>
          </a:custGeom>
          <a:ln w="38862">
            <a:solidFill>
              <a:srgbClr val="93AFDE"/>
            </a:solidFill>
          </a:ln>
        </p:spPr>
        <p:txBody>
          <a:bodyPr wrap="square" lIns="0" tIns="0" rIns="0" bIns="0" rtlCol="0"/>
          <a:lstStyle/>
          <a:p>
            <a:endParaRPr/>
          </a:p>
        </p:txBody>
      </p:sp>
      <p:sp>
        <p:nvSpPr>
          <p:cNvPr id="26" name="object 26"/>
          <p:cNvSpPr/>
          <p:nvPr/>
        </p:nvSpPr>
        <p:spPr>
          <a:xfrm>
            <a:off x="3639692" y="3380994"/>
            <a:ext cx="0" cy="703580"/>
          </a:xfrm>
          <a:custGeom>
            <a:avLst/>
            <a:gdLst/>
            <a:ahLst/>
            <a:cxnLst/>
            <a:rect l="l" t="t" r="r" b="b"/>
            <a:pathLst>
              <a:path h="703579">
                <a:moveTo>
                  <a:pt x="0" y="0"/>
                </a:moveTo>
                <a:lnTo>
                  <a:pt x="0" y="703326"/>
                </a:lnTo>
              </a:path>
            </a:pathLst>
          </a:custGeom>
          <a:ln w="38862">
            <a:solidFill>
              <a:srgbClr val="93AFDE"/>
            </a:solidFill>
          </a:ln>
        </p:spPr>
        <p:txBody>
          <a:bodyPr wrap="square" lIns="0" tIns="0" rIns="0" bIns="0" rtlCol="0"/>
          <a:lstStyle/>
          <a:p>
            <a:endParaRPr/>
          </a:p>
        </p:txBody>
      </p:sp>
      <p:sp>
        <p:nvSpPr>
          <p:cNvPr id="27" name="object 27"/>
          <p:cNvSpPr/>
          <p:nvPr/>
        </p:nvSpPr>
        <p:spPr>
          <a:xfrm>
            <a:off x="3710178" y="3358134"/>
            <a:ext cx="0" cy="726440"/>
          </a:xfrm>
          <a:custGeom>
            <a:avLst/>
            <a:gdLst/>
            <a:ahLst/>
            <a:cxnLst/>
            <a:rect l="l" t="t" r="r" b="b"/>
            <a:pathLst>
              <a:path h="726439">
                <a:moveTo>
                  <a:pt x="0" y="0"/>
                </a:moveTo>
                <a:lnTo>
                  <a:pt x="0" y="726186"/>
                </a:lnTo>
              </a:path>
            </a:pathLst>
          </a:custGeom>
          <a:ln w="38100">
            <a:solidFill>
              <a:srgbClr val="93AFDE"/>
            </a:solidFill>
          </a:ln>
        </p:spPr>
        <p:txBody>
          <a:bodyPr wrap="square" lIns="0" tIns="0" rIns="0" bIns="0" rtlCol="0"/>
          <a:lstStyle/>
          <a:p>
            <a:endParaRPr/>
          </a:p>
        </p:txBody>
      </p:sp>
      <p:sp>
        <p:nvSpPr>
          <p:cNvPr id="28" name="object 28"/>
          <p:cNvSpPr/>
          <p:nvPr/>
        </p:nvSpPr>
        <p:spPr>
          <a:xfrm>
            <a:off x="3780663" y="3336797"/>
            <a:ext cx="0" cy="748030"/>
          </a:xfrm>
          <a:custGeom>
            <a:avLst/>
            <a:gdLst/>
            <a:ahLst/>
            <a:cxnLst/>
            <a:rect l="l" t="t" r="r" b="b"/>
            <a:pathLst>
              <a:path h="748029">
                <a:moveTo>
                  <a:pt x="0" y="0"/>
                </a:moveTo>
                <a:lnTo>
                  <a:pt x="0" y="747522"/>
                </a:lnTo>
              </a:path>
            </a:pathLst>
          </a:custGeom>
          <a:ln w="38862">
            <a:solidFill>
              <a:srgbClr val="93AFDE"/>
            </a:solidFill>
          </a:ln>
        </p:spPr>
        <p:txBody>
          <a:bodyPr wrap="square" lIns="0" tIns="0" rIns="0" bIns="0" rtlCol="0"/>
          <a:lstStyle/>
          <a:p>
            <a:endParaRPr/>
          </a:p>
        </p:txBody>
      </p:sp>
      <p:sp>
        <p:nvSpPr>
          <p:cNvPr id="29" name="object 29"/>
          <p:cNvSpPr/>
          <p:nvPr/>
        </p:nvSpPr>
        <p:spPr>
          <a:xfrm>
            <a:off x="3850766" y="3342132"/>
            <a:ext cx="0" cy="742315"/>
          </a:xfrm>
          <a:custGeom>
            <a:avLst/>
            <a:gdLst/>
            <a:ahLst/>
            <a:cxnLst/>
            <a:rect l="l" t="t" r="r" b="b"/>
            <a:pathLst>
              <a:path h="742314">
                <a:moveTo>
                  <a:pt x="0" y="0"/>
                </a:moveTo>
                <a:lnTo>
                  <a:pt x="0" y="742188"/>
                </a:lnTo>
              </a:path>
            </a:pathLst>
          </a:custGeom>
          <a:ln w="38862">
            <a:solidFill>
              <a:srgbClr val="93AFDE"/>
            </a:solidFill>
          </a:ln>
        </p:spPr>
        <p:txBody>
          <a:bodyPr wrap="square" lIns="0" tIns="0" rIns="0" bIns="0" rtlCol="0"/>
          <a:lstStyle/>
          <a:p>
            <a:endParaRPr/>
          </a:p>
        </p:txBody>
      </p:sp>
      <p:sp>
        <p:nvSpPr>
          <p:cNvPr id="30" name="object 30"/>
          <p:cNvSpPr/>
          <p:nvPr/>
        </p:nvSpPr>
        <p:spPr>
          <a:xfrm>
            <a:off x="3920871" y="3319271"/>
            <a:ext cx="0" cy="765175"/>
          </a:xfrm>
          <a:custGeom>
            <a:avLst/>
            <a:gdLst/>
            <a:ahLst/>
            <a:cxnLst/>
            <a:rect l="l" t="t" r="r" b="b"/>
            <a:pathLst>
              <a:path h="765175">
                <a:moveTo>
                  <a:pt x="0" y="0"/>
                </a:moveTo>
                <a:lnTo>
                  <a:pt x="0" y="765048"/>
                </a:lnTo>
              </a:path>
            </a:pathLst>
          </a:custGeom>
          <a:ln w="38862">
            <a:solidFill>
              <a:srgbClr val="93AFDE"/>
            </a:solidFill>
          </a:ln>
        </p:spPr>
        <p:txBody>
          <a:bodyPr wrap="square" lIns="0" tIns="0" rIns="0" bIns="0" rtlCol="0"/>
          <a:lstStyle/>
          <a:p>
            <a:endParaRPr/>
          </a:p>
        </p:txBody>
      </p:sp>
      <p:sp>
        <p:nvSpPr>
          <p:cNvPr id="31" name="object 31"/>
          <p:cNvSpPr/>
          <p:nvPr/>
        </p:nvSpPr>
        <p:spPr>
          <a:xfrm>
            <a:off x="3990975" y="3265170"/>
            <a:ext cx="0" cy="819150"/>
          </a:xfrm>
          <a:custGeom>
            <a:avLst/>
            <a:gdLst/>
            <a:ahLst/>
            <a:cxnLst/>
            <a:rect l="l" t="t" r="r" b="b"/>
            <a:pathLst>
              <a:path h="819150">
                <a:moveTo>
                  <a:pt x="0" y="0"/>
                </a:moveTo>
                <a:lnTo>
                  <a:pt x="0" y="819150"/>
                </a:lnTo>
              </a:path>
            </a:pathLst>
          </a:custGeom>
          <a:ln w="38862">
            <a:solidFill>
              <a:srgbClr val="93AFDE"/>
            </a:solidFill>
          </a:ln>
        </p:spPr>
        <p:txBody>
          <a:bodyPr wrap="square" lIns="0" tIns="0" rIns="0" bIns="0" rtlCol="0"/>
          <a:lstStyle/>
          <a:p>
            <a:endParaRPr/>
          </a:p>
        </p:txBody>
      </p:sp>
      <p:sp>
        <p:nvSpPr>
          <p:cNvPr id="32" name="object 32"/>
          <p:cNvSpPr/>
          <p:nvPr/>
        </p:nvSpPr>
        <p:spPr>
          <a:xfrm>
            <a:off x="4061459" y="3249167"/>
            <a:ext cx="0" cy="835660"/>
          </a:xfrm>
          <a:custGeom>
            <a:avLst/>
            <a:gdLst/>
            <a:ahLst/>
            <a:cxnLst/>
            <a:rect l="l" t="t" r="r" b="b"/>
            <a:pathLst>
              <a:path h="835660">
                <a:moveTo>
                  <a:pt x="0" y="0"/>
                </a:moveTo>
                <a:lnTo>
                  <a:pt x="0" y="835151"/>
                </a:lnTo>
              </a:path>
            </a:pathLst>
          </a:custGeom>
          <a:ln w="38100">
            <a:solidFill>
              <a:srgbClr val="93AFDE"/>
            </a:solidFill>
          </a:ln>
        </p:spPr>
        <p:txBody>
          <a:bodyPr wrap="square" lIns="0" tIns="0" rIns="0" bIns="0" rtlCol="0"/>
          <a:lstStyle/>
          <a:p>
            <a:endParaRPr/>
          </a:p>
        </p:txBody>
      </p:sp>
      <p:sp>
        <p:nvSpPr>
          <p:cNvPr id="33" name="object 33"/>
          <p:cNvSpPr/>
          <p:nvPr/>
        </p:nvSpPr>
        <p:spPr>
          <a:xfrm>
            <a:off x="4131945" y="3265170"/>
            <a:ext cx="0" cy="819150"/>
          </a:xfrm>
          <a:custGeom>
            <a:avLst/>
            <a:gdLst/>
            <a:ahLst/>
            <a:cxnLst/>
            <a:rect l="l" t="t" r="r" b="b"/>
            <a:pathLst>
              <a:path h="819150">
                <a:moveTo>
                  <a:pt x="0" y="0"/>
                </a:moveTo>
                <a:lnTo>
                  <a:pt x="0" y="819150"/>
                </a:lnTo>
              </a:path>
            </a:pathLst>
          </a:custGeom>
          <a:ln w="38862">
            <a:solidFill>
              <a:srgbClr val="93AFDE"/>
            </a:solidFill>
          </a:ln>
        </p:spPr>
        <p:txBody>
          <a:bodyPr wrap="square" lIns="0" tIns="0" rIns="0" bIns="0" rtlCol="0"/>
          <a:lstStyle/>
          <a:p>
            <a:endParaRPr/>
          </a:p>
        </p:txBody>
      </p:sp>
      <p:sp>
        <p:nvSpPr>
          <p:cNvPr id="34" name="object 34"/>
          <p:cNvSpPr/>
          <p:nvPr/>
        </p:nvSpPr>
        <p:spPr>
          <a:xfrm>
            <a:off x="4202048" y="3291078"/>
            <a:ext cx="0" cy="793750"/>
          </a:xfrm>
          <a:custGeom>
            <a:avLst/>
            <a:gdLst/>
            <a:ahLst/>
            <a:cxnLst/>
            <a:rect l="l" t="t" r="r" b="b"/>
            <a:pathLst>
              <a:path h="793750">
                <a:moveTo>
                  <a:pt x="0" y="0"/>
                </a:moveTo>
                <a:lnTo>
                  <a:pt x="0" y="793241"/>
                </a:lnTo>
              </a:path>
            </a:pathLst>
          </a:custGeom>
          <a:ln w="38862">
            <a:solidFill>
              <a:srgbClr val="93AFDE"/>
            </a:solidFill>
          </a:ln>
        </p:spPr>
        <p:txBody>
          <a:bodyPr wrap="square" lIns="0" tIns="0" rIns="0" bIns="0" rtlCol="0"/>
          <a:lstStyle/>
          <a:p>
            <a:endParaRPr/>
          </a:p>
        </p:txBody>
      </p:sp>
      <p:sp>
        <p:nvSpPr>
          <p:cNvPr id="35" name="object 35"/>
          <p:cNvSpPr/>
          <p:nvPr/>
        </p:nvSpPr>
        <p:spPr>
          <a:xfrm>
            <a:off x="4272153" y="3299459"/>
            <a:ext cx="0" cy="784860"/>
          </a:xfrm>
          <a:custGeom>
            <a:avLst/>
            <a:gdLst/>
            <a:ahLst/>
            <a:cxnLst/>
            <a:rect l="l" t="t" r="r" b="b"/>
            <a:pathLst>
              <a:path h="784860">
                <a:moveTo>
                  <a:pt x="0" y="0"/>
                </a:moveTo>
                <a:lnTo>
                  <a:pt x="0" y="784860"/>
                </a:lnTo>
              </a:path>
            </a:pathLst>
          </a:custGeom>
          <a:ln w="38862">
            <a:solidFill>
              <a:srgbClr val="93AFDE"/>
            </a:solidFill>
          </a:ln>
        </p:spPr>
        <p:txBody>
          <a:bodyPr wrap="square" lIns="0" tIns="0" rIns="0" bIns="0" rtlCol="0"/>
          <a:lstStyle/>
          <a:p>
            <a:endParaRPr/>
          </a:p>
        </p:txBody>
      </p:sp>
      <p:sp>
        <p:nvSpPr>
          <p:cNvPr id="36" name="object 36"/>
          <p:cNvSpPr/>
          <p:nvPr/>
        </p:nvSpPr>
        <p:spPr>
          <a:xfrm>
            <a:off x="4342638" y="3297935"/>
            <a:ext cx="0" cy="786765"/>
          </a:xfrm>
          <a:custGeom>
            <a:avLst/>
            <a:gdLst/>
            <a:ahLst/>
            <a:cxnLst/>
            <a:rect l="l" t="t" r="r" b="b"/>
            <a:pathLst>
              <a:path h="786764">
                <a:moveTo>
                  <a:pt x="0" y="0"/>
                </a:moveTo>
                <a:lnTo>
                  <a:pt x="0" y="786384"/>
                </a:lnTo>
              </a:path>
            </a:pathLst>
          </a:custGeom>
          <a:ln w="38100">
            <a:solidFill>
              <a:srgbClr val="93AFDE"/>
            </a:solidFill>
          </a:ln>
        </p:spPr>
        <p:txBody>
          <a:bodyPr wrap="square" lIns="0" tIns="0" rIns="0" bIns="0" rtlCol="0"/>
          <a:lstStyle/>
          <a:p>
            <a:endParaRPr/>
          </a:p>
        </p:txBody>
      </p:sp>
      <p:sp>
        <p:nvSpPr>
          <p:cNvPr id="37" name="object 37"/>
          <p:cNvSpPr/>
          <p:nvPr/>
        </p:nvSpPr>
        <p:spPr>
          <a:xfrm>
            <a:off x="4413122" y="3320796"/>
            <a:ext cx="0" cy="763905"/>
          </a:xfrm>
          <a:custGeom>
            <a:avLst/>
            <a:gdLst/>
            <a:ahLst/>
            <a:cxnLst/>
            <a:rect l="l" t="t" r="r" b="b"/>
            <a:pathLst>
              <a:path h="763904">
                <a:moveTo>
                  <a:pt x="0" y="0"/>
                </a:moveTo>
                <a:lnTo>
                  <a:pt x="0" y="763524"/>
                </a:lnTo>
              </a:path>
            </a:pathLst>
          </a:custGeom>
          <a:ln w="38862">
            <a:solidFill>
              <a:srgbClr val="93AFDE"/>
            </a:solidFill>
          </a:ln>
        </p:spPr>
        <p:txBody>
          <a:bodyPr wrap="square" lIns="0" tIns="0" rIns="0" bIns="0" rtlCol="0"/>
          <a:lstStyle/>
          <a:p>
            <a:endParaRPr/>
          </a:p>
        </p:txBody>
      </p:sp>
      <p:sp>
        <p:nvSpPr>
          <p:cNvPr id="38" name="object 38"/>
          <p:cNvSpPr/>
          <p:nvPr/>
        </p:nvSpPr>
        <p:spPr>
          <a:xfrm>
            <a:off x="4483227" y="3328415"/>
            <a:ext cx="0" cy="756285"/>
          </a:xfrm>
          <a:custGeom>
            <a:avLst/>
            <a:gdLst/>
            <a:ahLst/>
            <a:cxnLst/>
            <a:rect l="l" t="t" r="r" b="b"/>
            <a:pathLst>
              <a:path h="756285">
                <a:moveTo>
                  <a:pt x="0" y="0"/>
                </a:moveTo>
                <a:lnTo>
                  <a:pt x="0" y="755903"/>
                </a:lnTo>
              </a:path>
            </a:pathLst>
          </a:custGeom>
          <a:ln w="38862">
            <a:solidFill>
              <a:srgbClr val="93AFDE"/>
            </a:solidFill>
          </a:ln>
        </p:spPr>
        <p:txBody>
          <a:bodyPr wrap="square" lIns="0" tIns="0" rIns="0" bIns="0" rtlCol="0"/>
          <a:lstStyle/>
          <a:p>
            <a:endParaRPr/>
          </a:p>
        </p:txBody>
      </p:sp>
      <p:sp>
        <p:nvSpPr>
          <p:cNvPr id="39" name="object 39"/>
          <p:cNvSpPr/>
          <p:nvPr/>
        </p:nvSpPr>
        <p:spPr>
          <a:xfrm>
            <a:off x="4553330" y="3329178"/>
            <a:ext cx="0" cy="755650"/>
          </a:xfrm>
          <a:custGeom>
            <a:avLst/>
            <a:gdLst/>
            <a:ahLst/>
            <a:cxnLst/>
            <a:rect l="l" t="t" r="r" b="b"/>
            <a:pathLst>
              <a:path h="755650">
                <a:moveTo>
                  <a:pt x="0" y="0"/>
                </a:moveTo>
                <a:lnTo>
                  <a:pt x="0" y="755141"/>
                </a:lnTo>
              </a:path>
            </a:pathLst>
          </a:custGeom>
          <a:ln w="38862">
            <a:solidFill>
              <a:srgbClr val="93AFDE"/>
            </a:solidFill>
          </a:ln>
        </p:spPr>
        <p:txBody>
          <a:bodyPr wrap="square" lIns="0" tIns="0" rIns="0" bIns="0" rtlCol="0"/>
          <a:lstStyle/>
          <a:p>
            <a:endParaRPr/>
          </a:p>
        </p:txBody>
      </p:sp>
      <p:sp>
        <p:nvSpPr>
          <p:cNvPr id="40" name="object 40"/>
          <p:cNvSpPr/>
          <p:nvPr/>
        </p:nvSpPr>
        <p:spPr>
          <a:xfrm>
            <a:off x="4623434" y="3328415"/>
            <a:ext cx="0" cy="756285"/>
          </a:xfrm>
          <a:custGeom>
            <a:avLst/>
            <a:gdLst/>
            <a:ahLst/>
            <a:cxnLst/>
            <a:rect l="l" t="t" r="r" b="b"/>
            <a:pathLst>
              <a:path h="756285">
                <a:moveTo>
                  <a:pt x="0" y="0"/>
                </a:moveTo>
                <a:lnTo>
                  <a:pt x="0" y="755903"/>
                </a:lnTo>
              </a:path>
            </a:pathLst>
          </a:custGeom>
          <a:ln w="38862">
            <a:solidFill>
              <a:srgbClr val="93AFDE"/>
            </a:solidFill>
          </a:ln>
        </p:spPr>
        <p:txBody>
          <a:bodyPr wrap="square" lIns="0" tIns="0" rIns="0" bIns="0" rtlCol="0"/>
          <a:lstStyle/>
          <a:p>
            <a:endParaRPr/>
          </a:p>
        </p:txBody>
      </p:sp>
      <p:sp>
        <p:nvSpPr>
          <p:cNvPr id="41" name="object 41"/>
          <p:cNvSpPr/>
          <p:nvPr/>
        </p:nvSpPr>
        <p:spPr>
          <a:xfrm>
            <a:off x="4693920" y="3325367"/>
            <a:ext cx="0" cy="759460"/>
          </a:xfrm>
          <a:custGeom>
            <a:avLst/>
            <a:gdLst/>
            <a:ahLst/>
            <a:cxnLst/>
            <a:rect l="l" t="t" r="r" b="b"/>
            <a:pathLst>
              <a:path h="759460">
                <a:moveTo>
                  <a:pt x="0" y="0"/>
                </a:moveTo>
                <a:lnTo>
                  <a:pt x="0" y="758951"/>
                </a:lnTo>
              </a:path>
            </a:pathLst>
          </a:custGeom>
          <a:ln w="38100">
            <a:solidFill>
              <a:srgbClr val="93AFDE"/>
            </a:solidFill>
          </a:ln>
        </p:spPr>
        <p:txBody>
          <a:bodyPr wrap="square" lIns="0" tIns="0" rIns="0" bIns="0" rtlCol="0"/>
          <a:lstStyle/>
          <a:p>
            <a:endParaRPr/>
          </a:p>
        </p:txBody>
      </p:sp>
      <p:sp>
        <p:nvSpPr>
          <p:cNvPr id="42" name="object 42"/>
          <p:cNvSpPr/>
          <p:nvPr/>
        </p:nvSpPr>
        <p:spPr>
          <a:xfrm>
            <a:off x="4764404" y="3320796"/>
            <a:ext cx="0" cy="763905"/>
          </a:xfrm>
          <a:custGeom>
            <a:avLst/>
            <a:gdLst/>
            <a:ahLst/>
            <a:cxnLst/>
            <a:rect l="l" t="t" r="r" b="b"/>
            <a:pathLst>
              <a:path h="763904">
                <a:moveTo>
                  <a:pt x="0" y="0"/>
                </a:moveTo>
                <a:lnTo>
                  <a:pt x="0" y="763524"/>
                </a:lnTo>
              </a:path>
            </a:pathLst>
          </a:custGeom>
          <a:ln w="38862">
            <a:solidFill>
              <a:srgbClr val="93AFDE"/>
            </a:solidFill>
          </a:ln>
        </p:spPr>
        <p:txBody>
          <a:bodyPr wrap="square" lIns="0" tIns="0" rIns="0" bIns="0" rtlCol="0"/>
          <a:lstStyle/>
          <a:p>
            <a:endParaRPr/>
          </a:p>
        </p:txBody>
      </p:sp>
      <p:sp>
        <p:nvSpPr>
          <p:cNvPr id="43" name="object 43"/>
          <p:cNvSpPr/>
          <p:nvPr/>
        </p:nvSpPr>
        <p:spPr>
          <a:xfrm>
            <a:off x="4834509" y="3315461"/>
            <a:ext cx="0" cy="768985"/>
          </a:xfrm>
          <a:custGeom>
            <a:avLst/>
            <a:gdLst/>
            <a:ahLst/>
            <a:cxnLst/>
            <a:rect l="l" t="t" r="r" b="b"/>
            <a:pathLst>
              <a:path h="768985">
                <a:moveTo>
                  <a:pt x="0" y="0"/>
                </a:moveTo>
                <a:lnTo>
                  <a:pt x="0" y="768858"/>
                </a:lnTo>
              </a:path>
            </a:pathLst>
          </a:custGeom>
          <a:ln w="38862">
            <a:solidFill>
              <a:srgbClr val="93AFDE"/>
            </a:solidFill>
          </a:ln>
        </p:spPr>
        <p:txBody>
          <a:bodyPr wrap="square" lIns="0" tIns="0" rIns="0" bIns="0" rtlCol="0"/>
          <a:lstStyle/>
          <a:p>
            <a:endParaRPr/>
          </a:p>
        </p:txBody>
      </p:sp>
      <p:sp>
        <p:nvSpPr>
          <p:cNvPr id="44" name="object 44"/>
          <p:cNvSpPr/>
          <p:nvPr/>
        </p:nvSpPr>
        <p:spPr>
          <a:xfrm>
            <a:off x="4904613" y="3307841"/>
            <a:ext cx="0" cy="776605"/>
          </a:xfrm>
          <a:custGeom>
            <a:avLst/>
            <a:gdLst/>
            <a:ahLst/>
            <a:cxnLst/>
            <a:rect l="l" t="t" r="r" b="b"/>
            <a:pathLst>
              <a:path h="776604">
                <a:moveTo>
                  <a:pt x="0" y="0"/>
                </a:moveTo>
                <a:lnTo>
                  <a:pt x="0" y="776477"/>
                </a:lnTo>
              </a:path>
            </a:pathLst>
          </a:custGeom>
          <a:ln w="38862">
            <a:solidFill>
              <a:srgbClr val="93AFDE"/>
            </a:solidFill>
          </a:ln>
        </p:spPr>
        <p:txBody>
          <a:bodyPr wrap="square" lIns="0" tIns="0" rIns="0" bIns="0" rtlCol="0"/>
          <a:lstStyle/>
          <a:p>
            <a:endParaRPr/>
          </a:p>
        </p:txBody>
      </p:sp>
      <p:sp>
        <p:nvSpPr>
          <p:cNvPr id="45" name="object 45"/>
          <p:cNvSpPr/>
          <p:nvPr/>
        </p:nvSpPr>
        <p:spPr>
          <a:xfrm>
            <a:off x="4975097" y="3299459"/>
            <a:ext cx="0" cy="784860"/>
          </a:xfrm>
          <a:custGeom>
            <a:avLst/>
            <a:gdLst/>
            <a:ahLst/>
            <a:cxnLst/>
            <a:rect l="l" t="t" r="r" b="b"/>
            <a:pathLst>
              <a:path h="784860">
                <a:moveTo>
                  <a:pt x="0" y="0"/>
                </a:moveTo>
                <a:lnTo>
                  <a:pt x="0" y="784860"/>
                </a:lnTo>
              </a:path>
            </a:pathLst>
          </a:custGeom>
          <a:ln w="38100">
            <a:solidFill>
              <a:srgbClr val="93AFDE"/>
            </a:solidFill>
          </a:ln>
        </p:spPr>
        <p:txBody>
          <a:bodyPr wrap="square" lIns="0" tIns="0" rIns="0" bIns="0" rtlCol="0"/>
          <a:lstStyle/>
          <a:p>
            <a:endParaRPr/>
          </a:p>
        </p:txBody>
      </p:sp>
      <p:sp>
        <p:nvSpPr>
          <p:cNvPr id="46" name="object 46"/>
          <p:cNvSpPr/>
          <p:nvPr/>
        </p:nvSpPr>
        <p:spPr>
          <a:xfrm>
            <a:off x="5045583" y="3292602"/>
            <a:ext cx="0" cy="791845"/>
          </a:xfrm>
          <a:custGeom>
            <a:avLst/>
            <a:gdLst/>
            <a:ahLst/>
            <a:cxnLst/>
            <a:rect l="l" t="t" r="r" b="b"/>
            <a:pathLst>
              <a:path h="791845">
                <a:moveTo>
                  <a:pt x="0" y="0"/>
                </a:moveTo>
                <a:lnTo>
                  <a:pt x="0" y="791718"/>
                </a:lnTo>
              </a:path>
            </a:pathLst>
          </a:custGeom>
          <a:ln w="38862">
            <a:solidFill>
              <a:srgbClr val="93AFDE"/>
            </a:solidFill>
          </a:ln>
        </p:spPr>
        <p:txBody>
          <a:bodyPr wrap="square" lIns="0" tIns="0" rIns="0" bIns="0" rtlCol="0"/>
          <a:lstStyle/>
          <a:p>
            <a:endParaRPr/>
          </a:p>
        </p:txBody>
      </p:sp>
      <p:sp>
        <p:nvSpPr>
          <p:cNvPr id="47" name="object 47"/>
          <p:cNvSpPr/>
          <p:nvPr/>
        </p:nvSpPr>
        <p:spPr>
          <a:xfrm>
            <a:off x="5115686" y="3289553"/>
            <a:ext cx="0" cy="795020"/>
          </a:xfrm>
          <a:custGeom>
            <a:avLst/>
            <a:gdLst/>
            <a:ahLst/>
            <a:cxnLst/>
            <a:rect l="l" t="t" r="r" b="b"/>
            <a:pathLst>
              <a:path h="795020">
                <a:moveTo>
                  <a:pt x="0" y="0"/>
                </a:moveTo>
                <a:lnTo>
                  <a:pt x="0" y="794765"/>
                </a:lnTo>
              </a:path>
            </a:pathLst>
          </a:custGeom>
          <a:ln w="38862">
            <a:solidFill>
              <a:srgbClr val="93AFDE"/>
            </a:solidFill>
          </a:ln>
        </p:spPr>
        <p:txBody>
          <a:bodyPr wrap="square" lIns="0" tIns="0" rIns="0" bIns="0" rtlCol="0"/>
          <a:lstStyle/>
          <a:p>
            <a:endParaRPr/>
          </a:p>
        </p:txBody>
      </p:sp>
      <p:sp>
        <p:nvSpPr>
          <p:cNvPr id="48" name="object 48"/>
          <p:cNvSpPr/>
          <p:nvPr/>
        </p:nvSpPr>
        <p:spPr>
          <a:xfrm>
            <a:off x="5185790" y="3286505"/>
            <a:ext cx="0" cy="798195"/>
          </a:xfrm>
          <a:custGeom>
            <a:avLst/>
            <a:gdLst/>
            <a:ahLst/>
            <a:cxnLst/>
            <a:rect l="l" t="t" r="r" b="b"/>
            <a:pathLst>
              <a:path h="798195">
                <a:moveTo>
                  <a:pt x="0" y="0"/>
                </a:moveTo>
                <a:lnTo>
                  <a:pt x="0" y="797813"/>
                </a:lnTo>
              </a:path>
            </a:pathLst>
          </a:custGeom>
          <a:ln w="38862">
            <a:solidFill>
              <a:srgbClr val="93AFDE"/>
            </a:solidFill>
          </a:ln>
        </p:spPr>
        <p:txBody>
          <a:bodyPr wrap="square" lIns="0" tIns="0" rIns="0" bIns="0" rtlCol="0"/>
          <a:lstStyle/>
          <a:p>
            <a:endParaRPr/>
          </a:p>
        </p:txBody>
      </p:sp>
      <p:sp>
        <p:nvSpPr>
          <p:cNvPr id="49" name="object 49"/>
          <p:cNvSpPr/>
          <p:nvPr/>
        </p:nvSpPr>
        <p:spPr>
          <a:xfrm>
            <a:off x="5255895" y="3281171"/>
            <a:ext cx="0" cy="803275"/>
          </a:xfrm>
          <a:custGeom>
            <a:avLst/>
            <a:gdLst/>
            <a:ahLst/>
            <a:cxnLst/>
            <a:rect l="l" t="t" r="r" b="b"/>
            <a:pathLst>
              <a:path h="803275">
                <a:moveTo>
                  <a:pt x="0" y="0"/>
                </a:moveTo>
                <a:lnTo>
                  <a:pt x="0" y="803148"/>
                </a:lnTo>
              </a:path>
            </a:pathLst>
          </a:custGeom>
          <a:ln w="38862">
            <a:solidFill>
              <a:srgbClr val="93AFDE"/>
            </a:solidFill>
          </a:ln>
        </p:spPr>
        <p:txBody>
          <a:bodyPr wrap="square" lIns="0" tIns="0" rIns="0" bIns="0" rtlCol="0"/>
          <a:lstStyle/>
          <a:p>
            <a:endParaRPr/>
          </a:p>
        </p:txBody>
      </p:sp>
      <p:sp>
        <p:nvSpPr>
          <p:cNvPr id="50" name="object 50"/>
          <p:cNvSpPr/>
          <p:nvPr/>
        </p:nvSpPr>
        <p:spPr>
          <a:xfrm>
            <a:off x="5326379" y="3275076"/>
            <a:ext cx="0" cy="809625"/>
          </a:xfrm>
          <a:custGeom>
            <a:avLst/>
            <a:gdLst/>
            <a:ahLst/>
            <a:cxnLst/>
            <a:rect l="l" t="t" r="r" b="b"/>
            <a:pathLst>
              <a:path h="809625">
                <a:moveTo>
                  <a:pt x="0" y="0"/>
                </a:moveTo>
                <a:lnTo>
                  <a:pt x="0" y="809244"/>
                </a:lnTo>
              </a:path>
            </a:pathLst>
          </a:custGeom>
          <a:ln w="38100">
            <a:solidFill>
              <a:srgbClr val="93AFDE"/>
            </a:solidFill>
          </a:ln>
        </p:spPr>
        <p:txBody>
          <a:bodyPr wrap="square" lIns="0" tIns="0" rIns="0" bIns="0" rtlCol="0"/>
          <a:lstStyle/>
          <a:p>
            <a:endParaRPr/>
          </a:p>
        </p:txBody>
      </p:sp>
      <p:sp>
        <p:nvSpPr>
          <p:cNvPr id="51" name="object 51"/>
          <p:cNvSpPr/>
          <p:nvPr/>
        </p:nvSpPr>
        <p:spPr>
          <a:xfrm>
            <a:off x="5396865" y="3278123"/>
            <a:ext cx="0" cy="806450"/>
          </a:xfrm>
          <a:custGeom>
            <a:avLst/>
            <a:gdLst/>
            <a:ahLst/>
            <a:cxnLst/>
            <a:rect l="l" t="t" r="r" b="b"/>
            <a:pathLst>
              <a:path h="806450">
                <a:moveTo>
                  <a:pt x="0" y="0"/>
                </a:moveTo>
                <a:lnTo>
                  <a:pt x="0" y="806196"/>
                </a:lnTo>
              </a:path>
            </a:pathLst>
          </a:custGeom>
          <a:ln w="38862">
            <a:solidFill>
              <a:srgbClr val="93AFDE"/>
            </a:solidFill>
          </a:ln>
        </p:spPr>
        <p:txBody>
          <a:bodyPr wrap="square" lIns="0" tIns="0" rIns="0" bIns="0" rtlCol="0"/>
          <a:lstStyle/>
          <a:p>
            <a:endParaRPr/>
          </a:p>
        </p:txBody>
      </p:sp>
      <p:sp>
        <p:nvSpPr>
          <p:cNvPr id="52" name="object 52"/>
          <p:cNvSpPr/>
          <p:nvPr/>
        </p:nvSpPr>
        <p:spPr>
          <a:xfrm>
            <a:off x="5466969" y="3281934"/>
            <a:ext cx="0" cy="802640"/>
          </a:xfrm>
          <a:custGeom>
            <a:avLst/>
            <a:gdLst/>
            <a:ahLst/>
            <a:cxnLst/>
            <a:rect l="l" t="t" r="r" b="b"/>
            <a:pathLst>
              <a:path h="802639">
                <a:moveTo>
                  <a:pt x="0" y="0"/>
                </a:moveTo>
                <a:lnTo>
                  <a:pt x="0" y="802386"/>
                </a:lnTo>
              </a:path>
            </a:pathLst>
          </a:custGeom>
          <a:ln w="38862">
            <a:solidFill>
              <a:srgbClr val="93AFDE"/>
            </a:solidFill>
          </a:ln>
        </p:spPr>
        <p:txBody>
          <a:bodyPr wrap="square" lIns="0" tIns="0" rIns="0" bIns="0" rtlCol="0"/>
          <a:lstStyle/>
          <a:p>
            <a:endParaRPr/>
          </a:p>
        </p:txBody>
      </p:sp>
      <p:sp>
        <p:nvSpPr>
          <p:cNvPr id="53" name="object 53"/>
          <p:cNvSpPr/>
          <p:nvPr/>
        </p:nvSpPr>
        <p:spPr>
          <a:xfrm>
            <a:off x="5537072" y="3283458"/>
            <a:ext cx="0" cy="801370"/>
          </a:xfrm>
          <a:custGeom>
            <a:avLst/>
            <a:gdLst/>
            <a:ahLst/>
            <a:cxnLst/>
            <a:rect l="l" t="t" r="r" b="b"/>
            <a:pathLst>
              <a:path h="801370">
                <a:moveTo>
                  <a:pt x="0" y="0"/>
                </a:moveTo>
                <a:lnTo>
                  <a:pt x="0" y="800862"/>
                </a:lnTo>
              </a:path>
            </a:pathLst>
          </a:custGeom>
          <a:ln w="38862">
            <a:solidFill>
              <a:srgbClr val="93AFDE"/>
            </a:solidFill>
          </a:ln>
        </p:spPr>
        <p:txBody>
          <a:bodyPr wrap="square" lIns="0" tIns="0" rIns="0" bIns="0" rtlCol="0"/>
          <a:lstStyle/>
          <a:p>
            <a:endParaRPr/>
          </a:p>
        </p:txBody>
      </p:sp>
      <p:sp>
        <p:nvSpPr>
          <p:cNvPr id="54" name="object 54"/>
          <p:cNvSpPr/>
          <p:nvPr/>
        </p:nvSpPr>
        <p:spPr>
          <a:xfrm>
            <a:off x="5607177" y="3281934"/>
            <a:ext cx="0" cy="802640"/>
          </a:xfrm>
          <a:custGeom>
            <a:avLst/>
            <a:gdLst/>
            <a:ahLst/>
            <a:cxnLst/>
            <a:rect l="l" t="t" r="r" b="b"/>
            <a:pathLst>
              <a:path h="802639">
                <a:moveTo>
                  <a:pt x="0" y="0"/>
                </a:moveTo>
                <a:lnTo>
                  <a:pt x="0" y="802386"/>
                </a:lnTo>
              </a:path>
            </a:pathLst>
          </a:custGeom>
          <a:ln w="38862">
            <a:solidFill>
              <a:srgbClr val="93AFDE"/>
            </a:solidFill>
          </a:ln>
        </p:spPr>
        <p:txBody>
          <a:bodyPr wrap="square" lIns="0" tIns="0" rIns="0" bIns="0" rtlCol="0"/>
          <a:lstStyle/>
          <a:p>
            <a:endParaRPr/>
          </a:p>
        </p:txBody>
      </p:sp>
      <p:sp>
        <p:nvSpPr>
          <p:cNvPr id="55" name="object 55"/>
          <p:cNvSpPr/>
          <p:nvPr/>
        </p:nvSpPr>
        <p:spPr>
          <a:xfrm>
            <a:off x="5677661" y="3278123"/>
            <a:ext cx="0" cy="806450"/>
          </a:xfrm>
          <a:custGeom>
            <a:avLst/>
            <a:gdLst/>
            <a:ahLst/>
            <a:cxnLst/>
            <a:rect l="l" t="t" r="r" b="b"/>
            <a:pathLst>
              <a:path h="806450">
                <a:moveTo>
                  <a:pt x="0" y="0"/>
                </a:moveTo>
                <a:lnTo>
                  <a:pt x="0" y="806196"/>
                </a:lnTo>
              </a:path>
            </a:pathLst>
          </a:custGeom>
          <a:ln w="38100">
            <a:solidFill>
              <a:srgbClr val="93AFDE"/>
            </a:solidFill>
          </a:ln>
        </p:spPr>
        <p:txBody>
          <a:bodyPr wrap="square" lIns="0" tIns="0" rIns="0" bIns="0" rtlCol="0"/>
          <a:lstStyle/>
          <a:p>
            <a:endParaRPr/>
          </a:p>
        </p:txBody>
      </p:sp>
      <p:sp>
        <p:nvSpPr>
          <p:cNvPr id="56" name="object 56"/>
          <p:cNvSpPr/>
          <p:nvPr/>
        </p:nvSpPr>
        <p:spPr>
          <a:xfrm>
            <a:off x="5748146" y="3272028"/>
            <a:ext cx="0" cy="812800"/>
          </a:xfrm>
          <a:custGeom>
            <a:avLst/>
            <a:gdLst/>
            <a:ahLst/>
            <a:cxnLst/>
            <a:rect l="l" t="t" r="r" b="b"/>
            <a:pathLst>
              <a:path h="812800">
                <a:moveTo>
                  <a:pt x="0" y="0"/>
                </a:moveTo>
                <a:lnTo>
                  <a:pt x="0" y="812291"/>
                </a:lnTo>
              </a:path>
            </a:pathLst>
          </a:custGeom>
          <a:ln w="38862">
            <a:solidFill>
              <a:srgbClr val="93AFDE"/>
            </a:solidFill>
          </a:ln>
        </p:spPr>
        <p:txBody>
          <a:bodyPr wrap="square" lIns="0" tIns="0" rIns="0" bIns="0" rtlCol="0"/>
          <a:lstStyle/>
          <a:p>
            <a:endParaRPr/>
          </a:p>
        </p:txBody>
      </p:sp>
      <p:sp>
        <p:nvSpPr>
          <p:cNvPr id="57" name="object 57"/>
          <p:cNvSpPr/>
          <p:nvPr/>
        </p:nvSpPr>
        <p:spPr>
          <a:xfrm>
            <a:off x="5818251" y="3268217"/>
            <a:ext cx="0" cy="816610"/>
          </a:xfrm>
          <a:custGeom>
            <a:avLst/>
            <a:gdLst/>
            <a:ahLst/>
            <a:cxnLst/>
            <a:rect l="l" t="t" r="r" b="b"/>
            <a:pathLst>
              <a:path h="816610">
                <a:moveTo>
                  <a:pt x="0" y="0"/>
                </a:moveTo>
                <a:lnTo>
                  <a:pt x="0" y="816101"/>
                </a:lnTo>
              </a:path>
            </a:pathLst>
          </a:custGeom>
          <a:ln w="38862">
            <a:solidFill>
              <a:srgbClr val="93AFDE"/>
            </a:solidFill>
          </a:ln>
        </p:spPr>
        <p:txBody>
          <a:bodyPr wrap="square" lIns="0" tIns="0" rIns="0" bIns="0" rtlCol="0"/>
          <a:lstStyle/>
          <a:p>
            <a:endParaRPr/>
          </a:p>
        </p:txBody>
      </p:sp>
      <p:sp>
        <p:nvSpPr>
          <p:cNvPr id="58" name="object 58"/>
          <p:cNvSpPr/>
          <p:nvPr/>
        </p:nvSpPr>
        <p:spPr>
          <a:xfrm>
            <a:off x="5888354" y="3265170"/>
            <a:ext cx="0" cy="819150"/>
          </a:xfrm>
          <a:custGeom>
            <a:avLst/>
            <a:gdLst/>
            <a:ahLst/>
            <a:cxnLst/>
            <a:rect l="l" t="t" r="r" b="b"/>
            <a:pathLst>
              <a:path h="819150">
                <a:moveTo>
                  <a:pt x="0" y="0"/>
                </a:moveTo>
                <a:lnTo>
                  <a:pt x="0" y="819150"/>
                </a:lnTo>
              </a:path>
            </a:pathLst>
          </a:custGeom>
          <a:ln w="38862">
            <a:solidFill>
              <a:srgbClr val="93AFDE"/>
            </a:solidFill>
          </a:ln>
        </p:spPr>
        <p:txBody>
          <a:bodyPr wrap="square" lIns="0" tIns="0" rIns="0" bIns="0" rtlCol="0"/>
          <a:lstStyle/>
          <a:p>
            <a:endParaRPr/>
          </a:p>
        </p:txBody>
      </p:sp>
      <p:sp>
        <p:nvSpPr>
          <p:cNvPr id="59" name="object 59"/>
          <p:cNvSpPr/>
          <p:nvPr/>
        </p:nvSpPr>
        <p:spPr>
          <a:xfrm>
            <a:off x="5958840" y="3262121"/>
            <a:ext cx="0" cy="822325"/>
          </a:xfrm>
          <a:custGeom>
            <a:avLst/>
            <a:gdLst/>
            <a:ahLst/>
            <a:cxnLst/>
            <a:rect l="l" t="t" r="r" b="b"/>
            <a:pathLst>
              <a:path h="822325">
                <a:moveTo>
                  <a:pt x="0" y="0"/>
                </a:moveTo>
                <a:lnTo>
                  <a:pt x="0" y="822198"/>
                </a:lnTo>
              </a:path>
            </a:pathLst>
          </a:custGeom>
          <a:ln w="38100">
            <a:solidFill>
              <a:srgbClr val="93AFDE"/>
            </a:solidFill>
          </a:ln>
        </p:spPr>
        <p:txBody>
          <a:bodyPr wrap="square" lIns="0" tIns="0" rIns="0" bIns="0" rtlCol="0"/>
          <a:lstStyle/>
          <a:p>
            <a:endParaRPr/>
          </a:p>
        </p:txBody>
      </p:sp>
      <p:sp>
        <p:nvSpPr>
          <p:cNvPr id="60" name="object 60"/>
          <p:cNvSpPr/>
          <p:nvPr/>
        </p:nvSpPr>
        <p:spPr>
          <a:xfrm>
            <a:off x="6029325" y="3259073"/>
            <a:ext cx="0" cy="825500"/>
          </a:xfrm>
          <a:custGeom>
            <a:avLst/>
            <a:gdLst/>
            <a:ahLst/>
            <a:cxnLst/>
            <a:rect l="l" t="t" r="r" b="b"/>
            <a:pathLst>
              <a:path h="825500">
                <a:moveTo>
                  <a:pt x="0" y="0"/>
                </a:moveTo>
                <a:lnTo>
                  <a:pt x="0" y="825246"/>
                </a:lnTo>
              </a:path>
            </a:pathLst>
          </a:custGeom>
          <a:ln w="38862">
            <a:solidFill>
              <a:srgbClr val="93AFDE"/>
            </a:solidFill>
          </a:ln>
        </p:spPr>
        <p:txBody>
          <a:bodyPr wrap="square" lIns="0" tIns="0" rIns="0" bIns="0" rtlCol="0"/>
          <a:lstStyle/>
          <a:p>
            <a:endParaRPr/>
          </a:p>
        </p:txBody>
      </p:sp>
      <p:sp>
        <p:nvSpPr>
          <p:cNvPr id="61" name="object 61"/>
          <p:cNvSpPr/>
          <p:nvPr/>
        </p:nvSpPr>
        <p:spPr>
          <a:xfrm>
            <a:off x="6099428" y="3255264"/>
            <a:ext cx="0" cy="829310"/>
          </a:xfrm>
          <a:custGeom>
            <a:avLst/>
            <a:gdLst/>
            <a:ahLst/>
            <a:cxnLst/>
            <a:rect l="l" t="t" r="r" b="b"/>
            <a:pathLst>
              <a:path h="829310">
                <a:moveTo>
                  <a:pt x="0" y="0"/>
                </a:moveTo>
                <a:lnTo>
                  <a:pt x="0" y="829055"/>
                </a:lnTo>
              </a:path>
            </a:pathLst>
          </a:custGeom>
          <a:ln w="38862">
            <a:solidFill>
              <a:srgbClr val="93AFDE"/>
            </a:solidFill>
          </a:ln>
        </p:spPr>
        <p:txBody>
          <a:bodyPr wrap="square" lIns="0" tIns="0" rIns="0" bIns="0" rtlCol="0"/>
          <a:lstStyle/>
          <a:p>
            <a:endParaRPr/>
          </a:p>
        </p:txBody>
      </p:sp>
      <p:sp>
        <p:nvSpPr>
          <p:cNvPr id="62" name="object 62"/>
          <p:cNvSpPr/>
          <p:nvPr/>
        </p:nvSpPr>
        <p:spPr>
          <a:xfrm>
            <a:off x="6169533" y="3252215"/>
            <a:ext cx="0" cy="832485"/>
          </a:xfrm>
          <a:custGeom>
            <a:avLst/>
            <a:gdLst/>
            <a:ahLst/>
            <a:cxnLst/>
            <a:rect l="l" t="t" r="r" b="b"/>
            <a:pathLst>
              <a:path h="832485">
                <a:moveTo>
                  <a:pt x="0" y="0"/>
                </a:moveTo>
                <a:lnTo>
                  <a:pt x="0" y="832103"/>
                </a:lnTo>
              </a:path>
            </a:pathLst>
          </a:custGeom>
          <a:ln w="38862">
            <a:solidFill>
              <a:srgbClr val="93AFDE"/>
            </a:solidFill>
          </a:ln>
        </p:spPr>
        <p:txBody>
          <a:bodyPr wrap="square" lIns="0" tIns="0" rIns="0" bIns="0" rtlCol="0"/>
          <a:lstStyle/>
          <a:p>
            <a:endParaRPr/>
          </a:p>
        </p:txBody>
      </p:sp>
      <p:sp>
        <p:nvSpPr>
          <p:cNvPr id="63" name="object 63"/>
          <p:cNvSpPr/>
          <p:nvPr/>
        </p:nvSpPr>
        <p:spPr>
          <a:xfrm>
            <a:off x="6239636" y="3249167"/>
            <a:ext cx="0" cy="835660"/>
          </a:xfrm>
          <a:custGeom>
            <a:avLst/>
            <a:gdLst/>
            <a:ahLst/>
            <a:cxnLst/>
            <a:rect l="l" t="t" r="r" b="b"/>
            <a:pathLst>
              <a:path h="835660">
                <a:moveTo>
                  <a:pt x="0" y="0"/>
                </a:moveTo>
                <a:lnTo>
                  <a:pt x="0" y="835151"/>
                </a:lnTo>
              </a:path>
            </a:pathLst>
          </a:custGeom>
          <a:ln w="38862">
            <a:solidFill>
              <a:srgbClr val="93AFDE"/>
            </a:solidFill>
          </a:ln>
        </p:spPr>
        <p:txBody>
          <a:bodyPr wrap="square" lIns="0" tIns="0" rIns="0" bIns="0" rtlCol="0"/>
          <a:lstStyle/>
          <a:p>
            <a:endParaRPr/>
          </a:p>
        </p:txBody>
      </p:sp>
      <p:sp>
        <p:nvSpPr>
          <p:cNvPr id="64" name="object 64"/>
          <p:cNvSpPr/>
          <p:nvPr/>
        </p:nvSpPr>
        <p:spPr>
          <a:xfrm>
            <a:off x="6310121" y="3246120"/>
            <a:ext cx="0" cy="838200"/>
          </a:xfrm>
          <a:custGeom>
            <a:avLst/>
            <a:gdLst/>
            <a:ahLst/>
            <a:cxnLst/>
            <a:rect l="l" t="t" r="r" b="b"/>
            <a:pathLst>
              <a:path h="838200">
                <a:moveTo>
                  <a:pt x="0" y="0"/>
                </a:moveTo>
                <a:lnTo>
                  <a:pt x="0" y="838200"/>
                </a:lnTo>
              </a:path>
            </a:pathLst>
          </a:custGeom>
          <a:ln w="38100">
            <a:solidFill>
              <a:srgbClr val="93AFDE"/>
            </a:solidFill>
          </a:ln>
        </p:spPr>
        <p:txBody>
          <a:bodyPr wrap="square" lIns="0" tIns="0" rIns="0" bIns="0" rtlCol="0"/>
          <a:lstStyle/>
          <a:p>
            <a:endParaRPr/>
          </a:p>
        </p:txBody>
      </p:sp>
      <p:sp>
        <p:nvSpPr>
          <p:cNvPr id="65" name="object 65"/>
          <p:cNvSpPr/>
          <p:nvPr/>
        </p:nvSpPr>
        <p:spPr>
          <a:xfrm>
            <a:off x="6380607" y="3243833"/>
            <a:ext cx="0" cy="840740"/>
          </a:xfrm>
          <a:custGeom>
            <a:avLst/>
            <a:gdLst/>
            <a:ahLst/>
            <a:cxnLst/>
            <a:rect l="l" t="t" r="r" b="b"/>
            <a:pathLst>
              <a:path h="840739">
                <a:moveTo>
                  <a:pt x="0" y="0"/>
                </a:moveTo>
                <a:lnTo>
                  <a:pt x="0" y="840486"/>
                </a:lnTo>
              </a:path>
            </a:pathLst>
          </a:custGeom>
          <a:ln w="38862">
            <a:solidFill>
              <a:srgbClr val="93AFDE"/>
            </a:solidFill>
          </a:ln>
        </p:spPr>
        <p:txBody>
          <a:bodyPr wrap="square" lIns="0" tIns="0" rIns="0" bIns="0" rtlCol="0"/>
          <a:lstStyle/>
          <a:p>
            <a:endParaRPr/>
          </a:p>
        </p:txBody>
      </p:sp>
      <p:sp>
        <p:nvSpPr>
          <p:cNvPr id="66" name="object 66"/>
          <p:cNvSpPr/>
          <p:nvPr/>
        </p:nvSpPr>
        <p:spPr>
          <a:xfrm>
            <a:off x="6450710" y="3239261"/>
            <a:ext cx="0" cy="845185"/>
          </a:xfrm>
          <a:custGeom>
            <a:avLst/>
            <a:gdLst/>
            <a:ahLst/>
            <a:cxnLst/>
            <a:rect l="l" t="t" r="r" b="b"/>
            <a:pathLst>
              <a:path h="845185">
                <a:moveTo>
                  <a:pt x="0" y="0"/>
                </a:moveTo>
                <a:lnTo>
                  <a:pt x="0" y="845058"/>
                </a:lnTo>
              </a:path>
            </a:pathLst>
          </a:custGeom>
          <a:ln w="38862">
            <a:solidFill>
              <a:srgbClr val="93AFDE"/>
            </a:solidFill>
          </a:ln>
        </p:spPr>
        <p:txBody>
          <a:bodyPr wrap="square" lIns="0" tIns="0" rIns="0" bIns="0" rtlCol="0"/>
          <a:lstStyle/>
          <a:p>
            <a:endParaRPr/>
          </a:p>
        </p:txBody>
      </p:sp>
      <p:sp>
        <p:nvSpPr>
          <p:cNvPr id="67" name="object 67"/>
          <p:cNvSpPr/>
          <p:nvPr/>
        </p:nvSpPr>
        <p:spPr>
          <a:xfrm>
            <a:off x="6515100" y="3236214"/>
            <a:ext cx="0" cy="848360"/>
          </a:xfrm>
          <a:custGeom>
            <a:avLst/>
            <a:gdLst/>
            <a:ahLst/>
            <a:cxnLst/>
            <a:rect l="l" t="t" r="r" b="b"/>
            <a:pathLst>
              <a:path h="848360">
                <a:moveTo>
                  <a:pt x="0" y="0"/>
                </a:moveTo>
                <a:lnTo>
                  <a:pt x="0" y="848105"/>
                </a:lnTo>
              </a:path>
            </a:pathLst>
          </a:custGeom>
          <a:ln w="27432">
            <a:solidFill>
              <a:srgbClr val="93AFDE"/>
            </a:solidFill>
          </a:ln>
        </p:spPr>
        <p:txBody>
          <a:bodyPr wrap="square" lIns="0" tIns="0" rIns="0" bIns="0" rtlCol="0"/>
          <a:lstStyle/>
          <a:p>
            <a:endParaRPr/>
          </a:p>
        </p:txBody>
      </p:sp>
      <p:sp>
        <p:nvSpPr>
          <p:cNvPr id="68" name="object 68"/>
          <p:cNvSpPr/>
          <p:nvPr/>
        </p:nvSpPr>
        <p:spPr>
          <a:xfrm>
            <a:off x="2601467" y="3140964"/>
            <a:ext cx="3900804" cy="266065"/>
          </a:xfrm>
          <a:custGeom>
            <a:avLst/>
            <a:gdLst/>
            <a:ahLst/>
            <a:cxnLst/>
            <a:rect l="l" t="t" r="r" b="b"/>
            <a:pathLst>
              <a:path w="3900804" h="266064">
                <a:moveTo>
                  <a:pt x="31242" y="156972"/>
                </a:moveTo>
                <a:lnTo>
                  <a:pt x="0" y="263652"/>
                </a:lnTo>
                <a:lnTo>
                  <a:pt x="7620" y="265938"/>
                </a:lnTo>
                <a:lnTo>
                  <a:pt x="39624" y="160020"/>
                </a:lnTo>
                <a:lnTo>
                  <a:pt x="31242" y="156972"/>
                </a:lnTo>
                <a:close/>
              </a:path>
              <a:path w="3900804" h="266064">
                <a:moveTo>
                  <a:pt x="102108" y="107442"/>
                </a:moveTo>
                <a:lnTo>
                  <a:pt x="70104" y="156210"/>
                </a:lnTo>
                <a:lnTo>
                  <a:pt x="77724" y="160782"/>
                </a:lnTo>
                <a:lnTo>
                  <a:pt x="108966" y="112014"/>
                </a:lnTo>
                <a:lnTo>
                  <a:pt x="102108" y="107442"/>
                </a:lnTo>
                <a:close/>
              </a:path>
              <a:path w="3900804" h="266064">
                <a:moveTo>
                  <a:pt x="172212" y="50292"/>
                </a:moveTo>
                <a:lnTo>
                  <a:pt x="140208" y="107442"/>
                </a:lnTo>
                <a:lnTo>
                  <a:pt x="147828" y="112014"/>
                </a:lnTo>
                <a:lnTo>
                  <a:pt x="179832" y="54864"/>
                </a:lnTo>
                <a:lnTo>
                  <a:pt x="172212" y="50292"/>
                </a:lnTo>
                <a:close/>
              </a:path>
              <a:path w="3900804" h="266064">
                <a:moveTo>
                  <a:pt x="215646" y="48006"/>
                </a:moveTo>
                <a:lnTo>
                  <a:pt x="213360" y="56388"/>
                </a:lnTo>
                <a:lnTo>
                  <a:pt x="245364" y="65532"/>
                </a:lnTo>
                <a:lnTo>
                  <a:pt x="246888" y="57150"/>
                </a:lnTo>
                <a:lnTo>
                  <a:pt x="215646" y="48006"/>
                </a:lnTo>
                <a:close/>
              </a:path>
              <a:path w="3900804" h="266064">
                <a:moveTo>
                  <a:pt x="312420" y="1524"/>
                </a:moveTo>
                <a:lnTo>
                  <a:pt x="281178" y="58674"/>
                </a:lnTo>
                <a:lnTo>
                  <a:pt x="288798" y="63246"/>
                </a:lnTo>
                <a:lnTo>
                  <a:pt x="320040" y="6096"/>
                </a:lnTo>
                <a:lnTo>
                  <a:pt x="312420" y="1524"/>
                </a:lnTo>
                <a:close/>
              </a:path>
              <a:path w="3900804" h="266064">
                <a:moveTo>
                  <a:pt x="357378" y="0"/>
                </a:moveTo>
                <a:lnTo>
                  <a:pt x="352806" y="7620"/>
                </a:lnTo>
                <a:lnTo>
                  <a:pt x="384810" y="23622"/>
                </a:lnTo>
                <a:lnTo>
                  <a:pt x="388620" y="15240"/>
                </a:lnTo>
                <a:lnTo>
                  <a:pt x="357378" y="0"/>
                </a:lnTo>
                <a:close/>
              </a:path>
              <a:path w="3900804" h="266064">
                <a:moveTo>
                  <a:pt x="429006" y="17526"/>
                </a:moveTo>
                <a:lnTo>
                  <a:pt x="421386" y="21336"/>
                </a:lnTo>
                <a:lnTo>
                  <a:pt x="452628" y="96774"/>
                </a:lnTo>
                <a:lnTo>
                  <a:pt x="461010" y="93726"/>
                </a:lnTo>
                <a:lnTo>
                  <a:pt x="429006" y="17526"/>
                </a:lnTo>
                <a:close/>
              </a:path>
              <a:path w="3900804" h="266064">
                <a:moveTo>
                  <a:pt x="526542" y="85344"/>
                </a:moveTo>
                <a:lnTo>
                  <a:pt x="494538" y="91440"/>
                </a:lnTo>
                <a:lnTo>
                  <a:pt x="496062" y="99822"/>
                </a:lnTo>
                <a:lnTo>
                  <a:pt x="528066" y="93726"/>
                </a:lnTo>
                <a:lnTo>
                  <a:pt x="526542" y="85344"/>
                </a:lnTo>
                <a:close/>
              </a:path>
              <a:path w="3900804" h="266064">
                <a:moveTo>
                  <a:pt x="594360" y="45720"/>
                </a:moveTo>
                <a:lnTo>
                  <a:pt x="562356" y="86868"/>
                </a:lnTo>
                <a:lnTo>
                  <a:pt x="569214" y="92202"/>
                </a:lnTo>
                <a:lnTo>
                  <a:pt x="601218" y="51054"/>
                </a:lnTo>
                <a:lnTo>
                  <a:pt x="594360" y="45720"/>
                </a:lnTo>
                <a:close/>
              </a:path>
              <a:path w="3900804" h="266064">
                <a:moveTo>
                  <a:pt x="665988" y="28194"/>
                </a:moveTo>
                <a:lnTo>
                  <a:pt x="633984" y="44196"/>
                </a:lnTo>
                <a:lnTo>
                  <a:pt x="637794" y="51816"/>
                </a:lnTo>
                <a:lnTo>
                  <a:pt x="669798" y="36576"/>
                </a:lnTo>
                <a:lnTo>
                  <a:pt x="665988" y="28194"/>
                </a:lnTo>
                <a:close/>
              </a:path>
              <a:path w="3900804" h="266064">
                <a:moveTo>
                  <a:pt x="710184" y="30480"/>
                </a:moveTo>
                <a:lnTo>
                  <a:pt x="702564" y="33528"/>
                </a:lnTo>
                <a:lnTo>
                  <a:pt x="733806" y="115824"/>
                </a:lnTo>
                <a:lnTo>
                  <a:pt x="742188" y="112776"/>
                </a:lnTo>
                <a:lnTo>
                  <a:pt x="710184" y="30480"/>
                </a:lnTo>
                <a:close/>
              </a:path>
              <a:path w="3900804" h="266064">
                <a:moveTo>
                  <a:pt x="781050" y="112776"/>
                </a:moveTo>
                <a:lnTo>
                  <a:pt x="772668" y="115824"/>
                </a:lnTo>
                <a:lnTo>
                  <a:pt x="803910" y="200406"/>
                </a:lnTo>
                <a:lnTo>
                  <a:pt x="812292" y="197358"/>
                </a:lnTo>
                <a:lnTo>
                  <a:pt x="781050" y="112776"/>
                </a:lnTo>
                <a:close/>
              </a:path>
              <a:path w="3900804" h="266064">
                <a:moveTo>
                  <a:pt x="850392" y="196596"/>
                </a:moveTo>
                <a:lnTo>
                  <a:pt x="843534" y="200406"/>
                </a:lnTo>
                <a:lnTo>
                  <a:pt x="874776" y="253746"/>
                </a:lnTo>
                <a:lnTo>
                  <a:pt x="882396" y="249174"/>
                </a:lnTo>
                <a:lnTo>
                  <a:pt x="850392" y="196596"/>
                </a:lnTo>
                <a:close/>
              </a:path>
              <a:path w="3900804" h="266064">
                <a:moveTo>
                  <a:pt x="918210" y="247650"/>
                </a:moveTo>
                <a:lnTo>
                  <a:pt x="915924" y="256032"/>
                </a:lnTo>
                <a:lnTo>
                  <a:pt x="947928" y="264414"/>
                </a:lnTo>
                <a:lnTo>
                  <a:pt x="950214" y="256032"/>
                </a:lnTo>
                <a:lnTo>
                  <a:pt x="918210" y="247650"/>
                </a:lnTo>
                <a:close/>
              </a:path>
              <a:path w="3900804" h="266064">
                <a:moveTo>
                  <a:pt x="1016508" y="236220"/>
                </a:moveTo>
                <a:lnTo>
                  <a:pt x="985266" y="256794"/>
                </a:lnTo>
                <a:lnTo>
                  <a:pt x="989838" y="263652"/>
                </a:lnTo>
                <a:lnTo>
                  <a:pt x="1021080" y="243840"/>
                </a:lnTo>
                <a:lnTo>
                  <a:pt x="1016508" y="236220"/>
                </a:lnTo>
                <a:close/>
              </a:path>
              <a:path w="3900804" h="266064">
                <a:moveTo>
                  <a:pt x="1086612" y="213360"/>
                </a:moveTo>
                <a:lnTo>
                  <a:pt x="1055370" y="236982"/>
                </a:lnTo>
                <a:lnTo>
                  <a:pt x="1060704" y="243840"/>
                </a:lnTo>
                <a:lnTo>
                  <a:pt x="1091946" y="220980"/>
                </a:lnTo>
                <a:lnTo>
                  <a:pt x="1086612" y="213360"/>
                </a:lnTo>
                <a:close/>
              </a:path>
              <a:path w="3900804" h="266064">
                <a:moveTo>
                  <a:pt x="1157478" y="192024"/>
                </a:moveTo>
                <a:lnTo>
                  <a:pt x="1125474" y="213360"/>
                </a:lnTo>
                <a:lnTo>
                  <a:pt x="1130808" y="220980"/>
                </a:lnTo>
                <a:lnTo>
                  <a:pt x="1162050" y="199644"/>
                </a:lnTo>
                <a:lnTo>
                  <a:pt x="1157478" y="192024"/>
                </a:lnTo>
                <a:close/>
              </a:path>
              <a:path w="3900804" h="266064">
                <a:moveTo>
                  <a:pt x="1199388" y="191262"/>
                </a:moveTo>
                <a:lnTo>
                  <a:pt x="1197864" y="199644"/>
                </a:lnTo>
                <a:lnTo>
                  <a:pt x="1229106" y="205740"/>
                </a:lnTo>
                <a:lnTo>
                  <a:pt x="1230630" y="197358"/>
                </a:lnTo>
                <a:lnTo>
                  <a:pt x="1199388" y="191262"/>
                </a:lnTo>
                <a:close/>
              </a:path>
              <a:path w="3900804" h="266064">
                <a:moveTo>
                  <a:pt x="1297686" y="175260"/>
                </a:moveTo>
                <a:lnTo>
                  <a:pt x="1266444" y="198120"/>
                </a:lnTo>
                <a:lnTo>
                  <a:pt x="1271016" y="204978"/>
                </a:lnTo>
                <a:lnTo>
                  <a:pt x="1303020" y="182118"/>
                </a:lnTo>
                <a:lnTo>
                  <a:pt x="1297686" y="175260"/>
                </a:lnTo>
                <a:close/>
              </a:path>
              <a:path w="3900804" h="266064">
                <a:moveTo>
                  <a:pt x="1367028" y="121920"/>
                </a:moveTo>
                <a:lnTo>
                  <a:pt x="1335024" y="176022"/>
                </a:lnTo>
                <a:lnTo>
                  <a:pt x="1342644" y="180594"/>
                </a:lnTo>
                <a:lnTo>
                  <a:pt x="1373886" y="126492"/>
                </a:lnTo>
                <a:lnTo>
                  <a:pt x="1367028" y="121920"/>
                </a:lnTo>
                <a:close/>
              </a:path>
              <a:path w="3900804" h="266064">
                <a:moveTo>
                  <a:pt x="1438656" y="104394"/>
                </a:moveTo>
                <a:lnTo>
                  <a:pt x="1407414" y="120396"/>
                </a:lnTo>
                <a:lnTo>
                  <a:pt x="1411224" y="128016"/>
                </a:lnTo>
                <a:lnTo>
                  <a:pt x="1442466" y="112014"/>
                </a:lnTo>
                <a:lnTo>
                  <a:pt x="1438656" y="104394"/>
                </a:lnTo>
                <a:close/>
              </a:path>
              <a:path w="3900804" h="266064">
                <a:moveTo>
                  <a:pt x="1481328" y="104394"/>
                </a:moveTo>
                <a:lnTo>
                  <a:pt x="1477518" y="112014"/>
                </a:lnTo>
                <a:lnTo>
                  <a:pt x="1508760" y="128016"/>
                </a:lnTo>
                <a:lnTo>
                  <a:pt x="1512570" y="120396"/>
                </a:lnTo>
                <a:lnTo>
                  <a:pt x="1481328" y="104394"/>
                </a:lnTo>
                <a:close/>
              </a:path>
              <a:path w="3900804" h="266064">
                <a:moveTo>
                  <a:pt x="1552194" y="120396"/>
                </a:moveTo>
                <a:lnTo>
                  <a:pt x="1546860" y="127254"/>
                </a:lnTo>
                <a:lnTo>
                  <a:pt x="1578864" y="153162"/>
                </a:lnTo>
                <a:lnTo>
                  <a:pt x="1584198" y="146304"/>
                </a:lnTo>
                <a:lnTo>
                  <a:pt x="1552194" y="120396"/>
                </a:lnTo>
                <a:close/>
              </a:path>
              <a:path w="3900804" h="266064">
                <a:moveTo>
                  <a:pt x="1620774" y="145542"/>
                </a:moveTo>
                <a:lnTo>
                  <a:pt x="1618488" y="153924"/>
                </a:lnTo>
                <a:lnTo>
                  <a:pt x="1650492" y="162306"/>
                </a:lnTo>
                <a:lnTo>
                  <a:pt x="1652777" y="154686"/>
                </a:lnTo>
                <a:lnTo>
                  <a:pt x="1620774" y="145542"/>
                </a:lnTo>
                <a:close/>
              </a:path>
              <a:path w="3900804" h="266064">
                <a:moveTo>
                  <a:pt x="1721358" y="152400"/>
                </a:moveTo>
                <a:lnTo>
                  <a:pt x="1690116" y="153924"/>
                </a:lnTo>
                <a:lnTo>
                  <a:pt x="1690116" y="163068"/>
                </a:lnTo>
                <a:lnTo>
                  <a:pt x="1722120" y="161544"/>
                </a:lnTo>
                <a:lnTo>
                  <a:pt x="1721358" y="152400"/>
                </a:lnTo>
                <a:close/>
              </a:path>
              <a:path w="3900804" h="266064">
                <a:moveTo>
                  <a:pt x="1763268" y="153924"/>
                </a:moveTo>
                <a:lnTo>
                  <a:pt x="1757934" y="160782"/>
                </a:lnTo>
                <a:lnTo>
                  <a:pt x="1789176" y="183642"/>
                </a:lnTo>
                <a:lnTo>
                  <a:pt x="1794510" y="176784"/>
                </a:lnTo>
                <a:lnTo>
                  <a:pt x="1763268" y="153924"/>
                </a:lnTo>
                <a:close/>
              </a:path>
              <a:path w="3900804" h="266064">
                <a:moveTo>
                  <a:pt x="1831848" y="176022"/>
                </a:moveTo>
                <a:lnTo>
                  <a:pt x="1829562" y="184404"/>
                </a:lnTo>
                <a:lnTo>
                  <a:pt x="1861566" y="191262"/>
                </a:lnTo>
                <a:lnTo>
                  <a:pt x="1863090" y="182880"/>
                </a:lnTo>
                <a:lnTo>
                  <a:pt x="1831848" y="176022"/>
                </a:lnTo>
                <a:close/>
              </a:path>
              <a:path w="3900804" h="266064">
                <a:moveTo>
                  <a:pt x="1901190" y="182880"/>
                </a:moveTo>
                <a:lnTo>
                  <a:pt x="1901190" y="191262"/>
                </a:lnTo>
                <a:lnTo>
                  <a:pt x="1932432" y="192786"/>
                </a:lnTo>
                <a:lnTo>
                  <a:pt x="1932432" y="184404"/>
                </a:lnTo>
                <a:lnTo>
                  <a:pt x="1901190" y="182880"/>
                </a:lnTo>
                <a:close/>
              </a:path>
              <a:path w="3900804" h="266064">
                <a:moveTo>
                  <a:pt x="2002536" y="182880"/>
                </a:moveTo>
                <a:lnTo>
                  <a:pt x="1971294" y="184404"/>
                </a:lnTo>
                <a:lnTo>
                  <a:pt x="1971294" y="192786"/>
                </a:lnTo>
                <a:lnTo>
                  <a:pt x="2003298" y="191262"/>
                </a:lnTo>
                <a:lnTo>
                  <a:pt x="2002536" y="182880"/>
                </a:lnTo>
                <a:close/>
              </a:path>
              <a:path w="3900804" h="266064">
                <a:moveTo>
                  <a:pt x="2072640" y="179832"/>
                </a:moveTo>
                <a:lnTo>
                  <a:pt x="2041398" y="182880"/>
                </a:lnTo>
                <a:lnTo>
                  <a:pt x="2042160" y="191262"/>
                </a:lnTo>
                <a:lnTo>
                  <a:pt x="2073402" y="188214"/>
                </a:lnTo>
                <a:lnTo>
                  <a:pt x="2072640" y="179832"/>
                </a:lnTo>
                <a:close/>
              </a:path>
              <a:path w="3900804" h="266064">
                <a:moveTo>
                  <a:pt x="2142744" y="176022"/>
                </a:moveTo>
                <a:lnTo>
                  <a:pt x="2111502" y="179832"/>
                </a:lnTo>
                <a:lnTo>
                  <a:pt x="2112264" y="188214"/>
                </a:lnTo>
                <a:lnTo>
                  <a:pt x="2144268" y="184404"/>
                </a:lnTo>
                <a:lnTo>
                  <a:pt x="2142744" y="176022"/>
                </a:lnTo>
                <a:close/>
              </a:path>
              <a:path w="3900804" h="266064">
                <a:moveTo>
                  <a:pt x="2212848" y="169926"/>
                </a:moveTo>
                <a:lnTo>
                  <a:pt x="2181606" y="176022"/>
                </a:lnTo>
                <a:lnTo>
                  <a:pt x="2183130" y="184404"/>
                </a:lnTo>
                <a:lnTo>
                  <a:pt x="2214372" y="178308"/>
                </a:lnTo>
                <a:lnTo>
                  <a:pt x="2212848" y="169926"/>
                </a:lnTo>
                <a:close/>
              </a:path>
              <a:path w="3900804" h="266064">
                <a:moveTo>
                  <a:pt x="2282952" y="163068"/>
                </a:moveTo>
                <a:lnTo>
                  <a:pt x="2251710" y="169926"/>
                </a:lnTo>
                <a:lnTo>
                  <a:pt x="2253234" y="178308"/>
                </a:lnTo>
                <a:lnTo>
                  <a:pt x="2285238" y="171450"/>
                </a:lnTo>
                <a:lnTo>
                  <a:pt x="2282952" y="163068"/>
                </a:lnTo>
                <a:close/>
              </a:path>
              <a:path w="3900804" h="266064">
                <a:moveTo>
                  <a:pt x="2353056" y="154686"/>
                </a:moveTo>
                <a:lnTo>
                  <a:pt x="2321814" y="163068"/>
                </a:lnTo>
                <a:lnTo>
                  <a:pt x="2324100" y="171450"/>
                </a:lnTo>
                <a:lnTo>
                  <a:pt x="2355342" y="162306"/>
                </a:lnTo>
                <a:lnTo>
                  <a:pt x="2353056" y="154686"/>
                </a:lnTo>
                <a:close/>
              </a:path>
              <a:path w="3900804" h="266064">
                <a:moveTo>
                  <a:pt x="2423160" y="147066"/>
                </a:moveTo>
                <a:lnTo>
                  <a:pt x="2391918" y="153924"/>
                </a:lnTo>
                <a:lnTo>
                  <a:pt x="2394204" y="162306"/>
                </a:lnTo>
                <a:lnTo>
                  <a:pt x="2425446" y="155448"/>
                </a:lnTo>
                <a:lnTo>
                  <a:pt x="2423160" y="147066"/>
                </a:lnTo>
                <a:close/>
              </a:path>
              <a:path w="3900804" h="266064">
                <a:moveTo>
                  <a:pt x="2494026" y="144018"/>
                </a:moveTo>
                <a:lnTo>
                  <a:pt x="2462784" y="147066"/>
                </a:lnTo>
                <a:lnTo>
                  <a:pt x="2463546" y="155448"/>
                </a:lnTo>
                <a:lnTo>
                  <a:pt x="2494788" y="152400"/>
                </a:lnTo>
                <a:lnTo>
                  <a:pt x="2494026" y="144018"/>
                </a:lnTo>
                <a:close/>
              </a:path>
              <a:path w="3900804" h="266064">
                <a:moveTo>
                  <a:pt x="2564892" y="140970"/>
                </a:moveTo>
                <a:lnTo>
                  <a:pt x="2532888" y="144018"/>
                </a:lnTo>
                <a:lnTo>
                  <a:pt x="2533650" y="152400"/>
                </a:lnTo>
                <a:lnTo>
                  <a:pt x="2565654" y="150114"/>
                </a:lnTo>
                <a:lnTo>
                  <a:pt x="2564892" y="140970"/>
                </a:lnTo>
                <a:close/>
              </a:path>
              <a:path w="3900804" h="266064">
                <a:moveTo>
                  <a:pt x="2634234" y="135636"/>
                </a:moveTo>
                <a:lnTo>
                  <a:pt x="2602992" y="140970"/>
                </a:lnTo>
                <a:lnTo>
                  <a:pt x="2604516" y="150114"/>
                </a:lnTo>
                <a:lnTo>
                  <a:pt x="2635758" y="144018"/>
                </a:lnTo>
                <a:lnTo>
                  <a:pt x="2634234" y="135636"/>
                </a:lnTo>
                <a:close/>
              </a:path>
              <a:path w="3900804" h="266064">
                <a:moveTo>
                  <a:pt x="2705100" y="129540"/>
                </a:moveTo>
                <a:lnTo>
                  <a:pt x="2673096" y="135636"/>
                </a:lnTo>
                <a:lnTo>
                  <a:pt x="2674620" y="144018"/>
                </a:lnTo>
                <a:lnTo>
                  <a:pt x="2706624" y="138684"/>
                </a:lnTo>
                <a:lnTo>
                  <a:pt x="2705100" y="129540"/>
                </a:lnTo>
                <a:close/>
              </a:path>
              <a:path w="3900804" h="266064">
                <a:moveTo>
                  <a:pt x="2744724" y="129540"/>
                </a:moveTo>
                <a:lnTo>
                  <a:pt x="2743962" y="138684"/>
                </a:lnTo>
                <a:lnTo>
                  <a:pt x="2775204" y="140970"/>
                </a:lnTo>
                <a:lnTo>
                  <a:pt x="2775966" y="132588"/>
                </a:lnTo>
                <a:lnTo>
                  <a:pt x="2744724" y="129540"/>
                </a:lnTo>
                <a:close/>
              </a:path>
              <a:path w="3900804" h="266064">
                <a:moveTo>
                  <a:pt x="2814828" y="132588"/>
                </a:moveTo>
                <a:lnTo>
                  <a:pt x="2814066" y="140970"/>
                </a:lnTo>
                <a:lnTo>
                  <a:pt x="2845308" y="145542"/>
                </a:lnTo>
                <a:lnTo>
                  <a:pt x="2846832" y="137160"/>
                </a:lnTo>
                <a:lnTo>
                  <a:pt x="2814828" y="132588"/>
                </a:lnTo>
                <a:close/>
              </a:path>
              <a:path w="3900804" h="266064">
                <a:moveTo>
                  <a:pt x="2884932" y="137160"/>
                </a:moveTo>
                <a:lnTo>
                  <a:pt x="2884932" y="145542"/>
                </a:lnTo>
                <a:lnTo>
                  <a:pt x="2916174" y="147066"/>
                </a:lnTo>
                <a:lnTo>
                  <a:pt x="2916174" y="138684"/>
                </a:lnTo>
                <a:lnTo>
                  <a:pt x="2884932" y="137160"/>
                </a:lnTo>
                <a:close/>
              </a:path>
              <a:path w="3900804" h="266064">
                <a:moveTo>
                  <a:pt x="2986278" y="137160"/>
                </a:moveTo>
                <a:lnTo>
                  <a:pt x="2955036" y="138684"/>
                </a:lnTo>
                <a:lnTo>
                  <a:pt x="2955036" y="147066"/>
                </a:lnTo>
                <a:lnTo>
                  <a:pt x="2987040" y="145542"/>
                </a:lnTo>
                <a:lnTo>
                  <a:pt x="2986278" y="137160"/>
                </a:lnTo>
                <a:close/>
              </a:path>
              <a:path w="3900804" h="266064">
                <a:moveTo>
                  <a:pt x="3056382" y="132588"/>
                </a:moveTo>
                <a:lnTo>
                  <a:pt x="3025140" y="137160"/>
                </a:lnTo>
                <a:lnTo>
                  <a:pt x="3025902" y="145542"/>
                </a:lnTo>
                <a:lnTo>
                  <a:pt x="3057144" y="140970"/>
                </a:lnTo>
                <a:lnTo>
                  <a:pt x="3056382" y="132588"/>
                </a:lnTo>
                <a:close/>
              </a:path>
              <a:path w="3900804" h="266064">
                <a:moveTo>
                  <a:pt x="3126486" y="127254"/>
                </a:moveTo>
                <a:lnTo>
                  <a:pt x="3094482" y="132588"/>
                </a:lnTo>
                <a:lnTo>
                  <a:pt x="3096006" y="140970"/>
                </a:lnTo>
                <a:lnTo>
                  <a:pt x="3128010" y="135636"/>
                </a:lnTo>
                <a:lnTo>
                  <a:pt x="3126486" y="127254"/>
                </a:lnTo>
                <a:close/>
              </a:path>
              <a:path w="3900804" h="266064">
                <a:moveTo>
                  <a:pt x="3196590" y="122682"/>
                </a:moveTo>
                <a:lnTo>
                  <a:pt x="3165348" y="127254"/>
                </a:lnTo>
                <a:lnTo>
                  <a:pt x="3166110" y="135636"/>
                </a:lnTo>
                <a:lnTo>
                  <a:pt x="3198114" y="131064"/>
                </a:lnTo>
                <a:lnTo>
                  <a:pt x="3196590" y="122682"/>
                </a:lnTo>
                <a:close/>
              </a:path>
              <a:path w="3900804" h="266064">
                <a:moveTo>
                  <a:pt x="3267455" y="119634"/>
                </a:moveTo>
                <a:lnTo>
                  <a:pt x="3235452" y="122682"/>
                </a:lnTo>
                <a:lnTo>
                  <a:pt x="3236214" y="131064"/>
                </a:lnTo>
                <a:lnTo>
                  <a:pt x="3268218" y="128016"/>
                </a:lnTo>
                <a:lnTo>
                  <a:pt x="3267455" y="119634"/>
                </a:lnTo>
                <a:close/>
              </a:path>
              <a:path w="3900804" h="266064">
                <a:moveTo>
                  <a:pt x="3337560" y="116586"/>
                </a:moveTo>
                <a:lnTo>
                  <a:pt x="3306318" y="119634"/>
                </a:lnTo>
                <a:lnTo>
                  <a:pt x="3307079" y="128016"/>
                </a:lnTo>
                <a:lnTo>
                  <a:pt x="3338322" y="125730"/>
                </a:lnTo>
                <a:lnTo>
                  <a:pt x="3337560" y="116586"/>
                </a:lnTo>
                <a:close/>
              </a:path>
              <a:path w="3900804" h="266064">
                <a:moveTo>
                  <a:pt x="3407664" y="114300"/>
                </a:moveTo>
                <a:lnTo>
                  <a:pt x="3376422" y="116586"/>
                </a:lnTo>
                <a:lnTo>
                  <a:pt x="3377184" y="125730"/>
                </a:lnTo>
                <a:lnTo>
                  <a:pt x="3408426" y="122682"/>
                </a:lnTo>
                <a:lnTo>
                  <a:pt x="3407664" y="114300"/>
                </a:lnTo>
                <a:close/>
              </a:path>
              <a:path w="3900804" h="266064">
                <a:moveTo>
                  <a:pt x="3477768" y="109728"/>
                </a:moveTo>
                <a:lnTo>
                  <a:pt x="3446526" y="114300"/>
                </a:lnTo>
                <a:lnTo>
                  <a:pt x="3447288" y="122682"/>
                </a:lnTo>
                <a:lnTo>
                  <a:pt x="3479291" y="118110"/>
                </a:lnTo>
                <a:lnTo>
                  <a:pt x="3477768" y="109728"/>
                </a:lnTo>
                <a:close/>
              </a:path>
              <a:path w="3900804" h="266064">
                <a:moveTo>
                  <a:pt x="3548634" y="106680"/>
                </a:moveTo>
                <a:lnTo>
                  <a:pt x="3516629" y="109728"/>
                </a:lnTo>
                <a:lnTo>
                  <a:pt x="3517391" y="118110"/>
                </a:lnTo>
                <a:lnTo>
                  <a:pt x="3549396" y="115824"/>
                </a:lnTo>
                <a:lnTo>
                  <a:pt x="3548634" y="106680"/>
                </a:lnTo>
                <a:close/>
              </a:path>
              <a:path w="3900804" h="266064">
                <a:moveTo>
                  <a:pt x="3618738" y="104394"/>
                </a:moveTo>
                <a:lnTo>
                  <a:pt x="3586734" y="106680"/>
                </a:lnTo>
                <a:lnTo>
                  <a:pt x="3588258" y="115824"/>
                </a:lnTo>
                <a:lnTo>
                  <a:pt x="3619500" y="112776"/>
                </a:lnTo>
                <a:lnTo>
                  <a:pt x="3618738" y="104394"/>
                </a:lnTo>
                <a:close/>
              </a:path>
              <a:path w="3900804" h="266064">
                <a:moveTo>
                  <a:pt x="3688841" y="101346"/>
                </a:moveTo>
                <a:lnTo>
                  <a:pt x="3657600" y="104394"/>
                </a:lnTo>
                <a:lnTo>
                  <a:pt x="3658362" y="112776"/>
                </a:lnTo>
                <a:lnTo>
                  <a:pt x="3689604" y="109728"/>
                </a:lnTo>
                <a:lnTo>
                  <a:pt x="3688841" y="101346"/>
                </a:lnTo>
                <a:close/>
              </a:path>
              <a:path w="3900804" h="266064">
                <a:moveTo>
                  <a:pt x="3758946" y="98298"/>
                </a:moveTo>
                <a:lnTo>
                  <a:pt x="3727704" y="101346"/>
                </a:lnTo>
                <a:lnTo>
                  <a:pt x="3728466" y="109728"/>
                </a:lnTo>
                <a:lnTo>
                  <a:pt x="3759708" y="106680"/>
                </a:lnTo>
                <a:lnTo>
                  <a:pt x="3758946" y="98298"/>
                </a:lnTo>
                <a:close/>
              </a:path>
              <a:path w="3900804" h="266064">
                <a:moveTo>
                  <a:pt x="3829050" y="93726"/>
                </a:moveTo>
                <a:lnTo>
                  <a:pt x="3797808" y="98298"/>
                </a:lnTo>
                <a:lnTo>
                  <a:pt x="3798570" y="106680"/>
                </a:lnTo>
                <a:lnTo>
                  <a:pt x="3830574" y="102870"/>
                </a:lnTo>
                <a:lnTo>
                  <a:pt x="3829050" y="93726"/>
                </a:lnTo>
                <a:close/>
              </a:path>
              <a:path w="3900804" h="266064">
                <a:moveTo>
                  <a:pt x="3899916" y="91440"/>
                </a:moveTo>
                <a:lnTo>
                  <a:pt x="3867912" y="93726"/>
                </a:lnTo>
                <a:lnTo>
                  <a:pt x="3868674" y="102870"/>
                </a:lnTo>
                <a:lnTo>
                  <a:pt x="3900678" y="99822"/>
                </a:lnTo>
                <a:lnTo>
                  <a:pt x="3899916" y="91440"/>
                </a:lnTo>
                <a:close/>
              </a:path>
            </a:pathLst>
          </a:custGeom>
          <a:solidFill>
            <a:srgbClr val="000000"/>
          </a:solidFill>
        </p:spPr>
        <p:txBody>
          <a:bodyPr wrap="square" lIns="0" tIns="0" rIns="0" bIns="0" rtlCol="0"/>
          <a:lstStyle/>
          <a:p>
            <a:endParaRPr/>
          </a:p>
        </p:txBody>
      </p:sp>
      <p:sp>
        <p:nvSpPr>
          <p:cNvPr id="69" name="object 69"/>
          <p:cNvSpPr/>
          <p:nvPr/>
        </p:nvSpPr>
        <p:spPr>
          <a:xfrm>
            <a:off x="2594610" y="3125723"/>
            <a:ext cx="0" cy="280035"/>
          </a:xfrm>
          <a:custGeom>
            <a:avLst/>
            <a:gdLst/>
            <a:ahLst/>
            <a:cxnLst/>
            <a:rect l="l" t="t" r="r" b="b"/>
            <a:pathLst>
              <a:path h="280035">
                <a:moveTo>
                  <a:pt x="0" y="0"/>
                </a:moveTo>
                <a:lnTo>
                  <a:pt x="0" y="279653"/>
                </a:lnTo>
              </a:path>
            </a:pathLst>
          </a:custGeom>
          <a:ln w="21336">
            <a:solidFill>
              <a:srgbClr val="193F6D"/>
            </a:solidFill>
          </a:ln>
        </p:spPr>
        <p:txBody>
          <a:bodyPr wrap="square" lIns="0" tIns="0" rIns="0" bIns="0" rtlCol="0"/>
          <a:lstStyle/>
          <a:p>
            <a:endParaRPr/>
          </a:p>
        </p:txBody>
      </p:sp>
      <p:sp>
        <p:nvSpPr>
          <p:cNvPr id="70" name="object 70"/>
          <p:cNvSpPr/>
          <p:nvPr/>
        </p:nvSpPr>
        <p:spPr>
          <a:xfrm>
            <a:off x="2655951" y="3016757"/>
            <a:ext cx="0" cy="283210"/>
          </a:xfrm>
          <a:custGeom>
            <a:avLst/>
            <a:gdLst/>
            <a:ahLst/>
            <a:cxnLst/>
            <a:rect l="l" t="t" r="r" b="b"/>
            <a:pathLst>
              <a:path h="283210">
                <a:moveTo>
                  <a:pt x="0" y="0"/>
                </a:moveTo>
                <a:lnTo>
                  <a:pt x="0" y="282701"/>
                </a:lnTo>
              </a:path>
            </a:pathLst>
          </a:custGeom>
          <a:ln w="38862">
            <a:solidFill>
              <a:srgbClr val="193F6D"/>
            </a:solidFill>
          </a:ln>
        </p:spPr>
        <p:txBody>
          <a:bodyPr wrap="square" lIns="0" tIns="0" rIns="0" bIns="0" rtlCol="0"/>
          <a:lstStyle/>
          <a:p>
            <a:endParaRPr/>
          </a:p>
        </p:txBody>
      </p:sp>
      <p:sp>
        <p:nvSpPr>
          <p:cNvPr id="71" name="object 71"/>
          <p:cNvSpPr/>
          <p:nvPr/>
        </p:nvSpPr>
        <p:spPr>
          <a:xfrm>
            <a:off x="2726435" y="2967227"/>
            <a:ext cx="0" cy="283845"/>
          </a:xfrm>
          <a:custGeom>
            <a:avLst/>
            <a:gdLst/>
            <a:ahLst/>
            <a:cxnLst/>
            <a:rect l="l" t="t" r="r" b="b"/>
            <a:pathLst>
              <a:path h="283844">
                <a:moveTo>
                  <a:pt x="0" y="0"/>
                </a:moveTo>
                <a:lnTo>
                  <a:pt x="0" y="283464"/>
                </a:lnTo>
              </a:path>
            </a:pathLst>
          </a:custGeom>
          <a:ln w="38100">
            <a:solidFill>
              <a:srgbClr val="193F6D"/>
            </a:solidFill>
          </a:ln>
        </p:spPr>
        <p:txBody>
          <a:bodyPr wrap="square" lIns="0" tIns="0" rIns="0" bIns="0" rtlCol="0"/>
          <a:lstStyle/>
          <a:p>
            <a:endParaRPr/>
          </a:p>
        </p:txBody>
      </p:sp>
      <p:sp>
        <p:nvSpPr>
          <p:cNvPr id="72" name="object 72"/>
          <p:cNvSpPr/>
          <p:nvPr/>
        </p:nvSpPr>
        <p:spPr>
          <a:xfrm>
            <a:off x="2796920" y="2907029"/>
            <a:ext cx="0" cy="287020"/>
          </a:xfrm>
          <a:custGeom>
            <a:avLst/>
            <a:gdLst/>
            <a:ahLst/>
            <a:cxnLst/>
            <a:rect l="l" t="t" r="r" b="b"/>
            <a:pathLst>
              <a:path h="287019">
                <a:moveTo>
                  <a:pt x="0" y="0"/>
                </a:moveTo>
                <a:lnTo>
                  <a:pt x="0" y="286511"/>
                </a:lnTo>
              </a:path>
            </a:pathLst>
          </a:custGeom>
          <a:ln w="38862">
            <a:solidFill>
              <a:srgbClr val="193F6D"/>
            </a:solidFill>
          </a:ln>
        </p:spPr>
        <p:txBody>
          <a:bodyPr wrap="square" lIns="0" tIns="0" rIns="0" bIns="0" rtlCol="0"/>
          <a:lstStyle/>
          <a:p>
            <a:endParaRPr/>
          </a:p>
        </p:txBody>
      </p:sp>
      <p:sp>
        <p:nvSpPr>
          <p:cNvPr id="73" name="object 73"/>
          <p:cNvSpPr/>
          <p:nvPr/>
        </p:nvSpPr>
        <p:spPr>
          <a:xfrm>
            <a:off x="2867025" y="2912364"/>
            <a:ext cx="0" cy="289560"/>
          </a:xfrm>
          <a:custGeom>
            <a:avLst/>
            <a:gdLst/>
            <a:ahLst/>
            <a:cxnLst/>
            <a:rect l="l" t="t" r="r" b="b"/>
            <a:pathLst>
              <a:path h="289560">
                <a:moveTo>
                  <a:pt x="0" y="0"/>
                </a:moveTo>
                <a:lnTo>
                  <a:pt x="0" y="289559"/>
                </a:lnTo>
              </a:path>
            </a:pathLst>
          </a:custGeom>
          <a:ln w="38862">
            <a:solidFill>
              <a:srgbClr val="193F6D"/>
            </a:solidFill>
          </a:ln>
        </p:spPr>
        <p:txBody>
          <a:bodyPr wrap="square" lIns="0" tIns="0" rIns="0" bIns="0" rtlCol="0"/>
          <a:lstStyle/>
          <a:p>
            <a:endParaRPr/>
          </a:p>
        </p:txBody>
      </p:sp>
      <p:sp>
        <p:nvSpPr>
          <p:cNvPr id="74" name="object 74"/>
          <p:cNvSpPr/>
          <p:nvPr/>
        </p:nvSpPr>
        <p:spPr>
          <a:xfrm>
            <a:off x="2937129" y="2853689"/>
            <a:ext cx="0" cy="291465"/>
          </a:xfrm>
          <a:custGeom>
            <a:avLst/>
            <a:gdLst/>
            <a:ahLst/>
            <a:cxnLst/>
            <a:rect l="l" t="t" r="r" b="b"/>
            <a:pathLst>
              <a:path h="291464">
                <a:moveTo>
                  <a:pt x="0" y="0"/>
                </a:moveTo>
                <a:lnTo>
                  <a:pt x="0" y="291083"/>
                </a:lnTo>
              </a:path>
            </a:pathLst>
          </a:custGeom>
          <a:ln w="38862">
            <a:solidFill>
              <a:srgbClr val="193F6D"/>
            </a:solidFill>
          </a:ln>
        </p:spPr>
        <p:txBody>
          <a:bodyPr wrap="square" lIns="0" tIns="0" rIns="0" bIns="0" rtlCol="0"/>
          <a:lstStyle/>
          <a:p>
            <a:endParaRPr/>
          </a:p>
        </p:txBody>
      </p:sp>
      <p:sp>
        <p:nvSpPr>
          <p:cNvPr id="75" name="object 75"/>
          <p:cNvSpPr/>
          <p:nvPr/>
        </p:nvSpPr>
        <p:spPr>
          <a:xfrm>
            <a:off x="3007232" y="2868167"/>
            <a:ext cx="0" cy="292735"/>
          </a:xfrm>
          <a:custGeom>
            <a:avLst/>
            <a:gdLst/>
            <a:ahLst/>
            <a:cxnLst/>
            <a:rect l="l" t="t" r="r" b="b"/>
            <a:pathLst>
              <a:path h="292735">
                <a:moveTo>
                  <a:pt x="0" y="0"/>
                </a:moveTo>
                <a:lnTo>
                  <a:pt x="0" y="292607"/>
                </a:lnTo>
              </a:path>
            </a:pathLst>
          </a:custGeom>
          <a:ln w="38862">
            <a:solidFill>
              <a:srgbClr val="193F6D"/>
            </a:solidFill>
          </a:ln>
        </p:spPr>
        <p:txBody>
          <a:bodyPr wrap="square" lIns="0" tIns="0" rIns="0" bIns="0" rtlCol="0"/>
          <a:lstStyle/>
          <a:p>
            <a:endParaRPr/>
          </a:p>
        </p:txBody>
      </p:sp>
      <p:sp>
        <p:nvSpPr>
          <p:cNvPr id="76" name="object 76"/>
          <p:cNvSpPr/>
          <p:nvPr/>
        </p:nvSpPr>
        <p:spPr>
          <a:xfrm>
            <a:off x="3077717" y="2942844"/>
            <a:ext cx="0" cy="293370"/>
          </a:xfrm>
          <a:custGeom>
            <a:avLst/>
            <a:gdLst/>
            <a:ahLst/>
            <a:cxnLst/>
            <a:rect l="l" t="t" r="r" b="b"/>
            <a:pathLst>
              <a:path h="293369">
                <a:moveTo>
                  <a:pt x="0" y="0"/>
                </a:moveTo>
                <a:lnTo>
                  <a:pt x="0" y="293370"/>
                </a:lnTo>
              </a:path>
            </a:pathLst>
          </a:custGeom>
          <a:ln w="38100">
            <a:solidFill>
              <a:srgbClr val="193F6D"/>
            </a:solidFill>
          </a:ln>
        </p:spPr>
        <p:txBody>
          <a:bodyPr wrap="square" lIns="0" tIns="0" rIns="0" bIns="0" rtlCol="0"/>
          <a:lstStyle/>
          <a:p>
            <a:endParaRPr/>
          </a:p>
        </p:txBody>
      </p:sp>
      <p:sp>
        <p:nvSpPr>
          <p:cNvPr id="77" name="object 77"/>
          <p:cNvSpPr/>
          <p:nvPr/>
        </p:nvSpPr>
        <p:spPr>
          <a:xfrm>
            <a:off x="3148202" y="2932938"/>
            <a:ext cx="0" cy="298450"/>
          </a:xfrm>
          <a:custGeom>
            <a:avLst/>
            <a:gdLst/>
            <a:ahLst/>
            <a:cxnLst/>
            <a:rect l="l" t="t" r="r" b="b"/>
            <a:pathLst>
              <a:path h="298450">
                <a:moveTo>
                  <a:pt x="0" y="0"/>
                </a:moveTo>
                <a:lnTo>
                  <a:pt x="0" y="297942"/>
                </a:lnTo>
              </a:path>
            </a:pathLst>
          </a:custGeom>
          <a:ln w="38862">
            <a:solidFill>
              <a:srgbClr val="193F6D"/>
            </a:solidFill>
          </a:ln>
        </p:spPr>
        <p:txBody>
          <a:bodyPr wrap="square" lIns="0" tIns="0" rIns="0" bIns="0" rtlCol="0"/>
          <a:lstStyle/>
          <a:p>
            <a:endParaRPr/>
          </a:p>
        </p:txBody>
      </p:sp>
      <p:sp>
        <p:nvSpPr>
          <p:cNvPr id="78" name="object 78"/>
          <p:cNvSpPr/>
          <p:nvPr/>
        </p:nvSpPr>
        <p:spPr>
          <a:xfrm>
            <a:off x="3218307" y="2886455"/>
            <a:ext cx="0" cy="302895"/>
          </a:xfrm>
          <a:custGeom>
            <a:avLst/>
            <a:gdLst/>
            <a:ahLst/>
            <a:cxnLst/>
            <a:rect l="l" t="t" r="r" b="b"/>
            <a:pathLst>
              <a:path h="302894">
                <a:moveTo>
                  <a:pt x="0" y="0"/>
                </a:moveTo>
                <a:lnTo>
                  <a:pt x="0" y="302514"/>
                </a:lnTo>
              </a:path>
            </a:pathLst>
          </a:custGeom>
          <a:ln w="38862">
            <a:solidFill>
              <a:srgbClr val="193F6D"/>
            </a:solidFill>
          </a:ln>
        </p:spPr>
        <p:txBody>
          <a:bodyPr wrap="square" lIns="0" tIns="0" rIns="0" bIns="0" rtlCol="0"/>
          <a:lstStyle/>
          <a:p>
            <a:endParaRPr/>
          </a:p>
        </p:txBody>
      </p:sp>
      <p:sp>
        <p:nvSpPr>
          <p:cNvPr id="79" name="object 79"/>
          <p:cNvSpPr/>
          <p:nvPr/>
        </p:nvSpPr>
        <p:spPr>
          <a:xfrm>
            <a:off x="3288410" y="2863595"/>
            <a:ext cx="0" cy="309880"/>
          </a:xfrm>
          <a:custGeom>
            <a:avLst/>
            <a:gdLst/>
            <a:ahLst/>
            <a:cxnLst/>
            <a:rect l="l" t="t" r="r" b="b"/>
            <a:pathLst>
              <a:path h="309880">
                <a:moveTo>
                  <a:pt x="0" y="0"/>
                </a:moveTo>
                <a:lnTo>
                  <a:pt x="0" y="309372"/>
                </a:lnTo>
              </a:path>
            </a:pathLst>
          </a:custGeom>
          <a:ln w="38862">
            <a:solidFill>
              <a:srgbClr val="193F6D"/>
            </a:solidFill>
          </a:ln>
        </p:spPr>
        <p:txBody>
          <a:bodyPr wrap="square" lIns="0" tIns="0" rIns="0" bIns="0" rtlCol="0"/>
          <a:lstStyle/>
          <a:p>
            <a:endParaRPr/>
          </a:p>
        </p:txBody>
      </p:sp>
      <p:sp>
        <p:nvSpPr>
          <p:cNvPr id="80" name="object 80"/>
          <p:cNvSpPr/>
          <p:nvPr/>
        </p:nvSpPr>
        <p:spPr>
          <a:xfrm>
            <a:off x="3358896" y="2944367"/>
            <a:ext cx="0" cy="311150"/>
          </a:xfrm>
          <a:custGeom>
            <a:avLst/>
            <a:gdLst/>
            <a:ahLst/>
            <a:cxnLst/>
            <a:rect l="l" t="t" r="r" b="b"/>
            <a:pathLst>
              <a:path h="311150">
                <a:moveTo>
                  <a:pt x="0" y="0"/>
                </a:moveTo>
                <a:lnTo>
                  <a:pt x="0" y="310896"/>
                </a:lnTo>
              </a:path>
            </a:pathLst>
          </a:custGeom>
          <a:ln w="38100">
            <a:solidFill>
              <a:srgbClr val="193F6D"/>
            </a:solidFill>
          </a:ln>
        </p:spPr>
        <p:txBody>
          <a:bodyPr wrap="square" lIns="0" tIns="0" rIns="0" bIns="0" rtlCol="0"/>
          <a:lstStyle/>
          <a:p>
            <a:endParaRPr/>
          </a:p>
        </p:txBody>
      </p:sp>
      <p:sp>
        <p:nvSpPr>
          <p:cNvPr id="81" name="object 81"/>
          <p:cNvSpPr/>
          <p:nvPr/>
        </p:nvSpPr>
        <p:spPr>
          <a:xfrm>
            <a:off x="3429380" y="3028950"/>
            <a:ext cx="0" cy="311150"/>
          </a:xfrm>
          <a:custGeom>
            <a:avLst/>
            <a:gdLst/>
            <a:ahLst/>
            <a:cxnLst/>
            <a:rect l="l" t="t" r="r" b="b"/>
            <a:pathLst>
              <a:path h="311150">
                <a:moveTo>
                  <a:pt x="0" y="0"/>
                </a:moveTo>
                <a:lnTo>
                  <a:pt x="0" y="310896"/>
                </a:lnTo>
              </a:path>
            </a:pathLst>
          </a:custGeom>
          <a:ln w="38862">
            <a:solidFill>
              <a:srgbClr val="193F6D"/>
            </a:solidFill>
          </a:ln>
        </p:spPr>
        <p:txBody>
          <a:bodyPr wrap="square" lIns="0" tIns="0" rIns="0" bIns="0" rtlCol="0"/>
          <a:lstStyle/>
          <a:p>
            <a:endParaRPr/>
          </a:p>
        </p:txBody>
      </p:sp>
      <p:sp>
        <p:nvSpPr>
          <p:cNvPr id="82" name="object 82"/>
          <p:cNvSpPr/>
          <p:nvPr/>
        </p:nvSpPr>
        <p:spPr>
          <a:xfrm>
            <a:off x="3499484" y="3083051"/>
            <a:ext cx="0" cy="309880"/>
          </a:xfrm>
          <a:custGeom>
            <a:avLst/>
            <a:gdLst/>
            <a:ahLst/>
            <a:cxnLst/>
            <a:rect l="l" t="t" r="r" b="b"/>
            <a:pathLst>
              <a:path h="309879">
                <a:moveTo>
                  <a:pt x="0" y="0"/>
                </a:moveTo>
                <a:lnTo>
                  <a:pt x="0" y="309372"/>
                </a:lnTo>
              </a:path>
            </a:pathLst>
          </a:custGeom>
          <a:ln w="38862">
            <a:solidFill>
              <a:srgbClr val="193F6D"/>
            </a:solidFill>
          </a:ln>
        </p:spPr>
        <p:txBody>
          <a:bodyPr wrap="square" lIns="0" tIns="0" rIns="0" bIns="0" rtlCol="0"/>
          <a:lstStyle/>
          <a:p>
            <a:endParaRPr/>
          </a:p>
        </p:txBody>
      </p:sp>
      <p:sp>
        <p:nvSpPr>
          <p:cNvPr id="83" name="object 83"/>
          <p:cNvSpPr/>
          <p:nvPr/>
        </p:nvSpPr>
        <p:spPr>
          <a:xfrm>
            <a:off x="3569589" y="3092957"/>
            <a:ext cx="0" cy="307975"/>
          </a:xfrm>
          <a:custGeom>
            <a:avLst/>
            <a:gdLst/>
            <a:ahLst/>
            <a:cxnLst/>
            <a:rect l="l" t="t" r="r" b="b"/>
            <a:pathLst>
              <a:path h="307975">
                <a:moveTo>
                  <a:pt x="0" y="0"/>
                </a:moveTo>
                <a:lnTo>
                  <a:pt x="0" y="307848"/>
                </a:lnTo>
              </a:path>
            </a:pathLst>
          </a:custGeom>
          <a:ln w="38862">
            <a:solidFill>
              <a:srgbClr val="193F6D"/>
            </a:solidFill>
          </a:ln>
        </p:spPr>
        <p:txBody>
          <a:bodyPr wrap="square" lIns="0" tIns="0" rIns="0" bIns="0" rtlCol="0"/>
          <a:lstStyle/>
          <a:p>
            <a:endParaRPr/>
          </a:p>
        </p:txBody>
      </p:sp>
      <p:sp>
        <p:nvSpPr>
          <p:cNvPr id="84" name="object 84"/>
          <p:cNvSpPr/>
          <p:nvPr/>
        </p:nvSpPr>
        <p:spPr>
          <a:xfrm>
            <a:off x="3639692" y="3071622"/>
            <a:ext cx="0" cy="309880"/>
          </a:xfrm>
          <a:custGeom>
            <a:avLst/>
            <a:gdLst/>
            <a:ahLst/>
            <a:cxnLst/>
            <a:rect l="l" t="t" r="r" b="b"/>
            <a:pathLst>
              <a:path h="309879">
                <a:moveTo>
                  <a:pt x="0" y="0"/>
                </a:moveTo>
                <a:lnTo>
                  <a:pt x="0" y="309372"/>
                </a:lnTo>
              </a:path>
            </a:pathLst>
          </a:custGeom>
          <a:ln w="38862">
            <a:solidFill>
              <a:srgbClr val="193F6D"/>
            </a:solidFill>
          </a:ln>
        </p:spPr>
        <p:txBody>
          <a:bodyPr wrap="square" lIns="0" tIns="0" rIns="0" bIns="0" rtlCol="0"/>
          <a:lstStyle/>
          <a:p>
            <a:endParaRPr/>
          </a:p>
        </p:txBody>
      </p:sp>
      <p:sp>
        <p:nvSpPr>
          <p:cNvPr id="85" name="object 85"/>
          <p:cNvSpPr/>
          <p:nvPr/>
        </p:nvSpPr>
        <p:spPr>
          <a:xfrm>
            <a:off x="3710178" y="3047238"/>
            <a:ext cx="0" cy="311150"/>
          </a:xfrm>
          <a:custGeom>
            <a:avLst/>
            <a:gdLst/>
            <a:ahLst/>
            <a:cxnLst/>
            <a:rect l="l" t="t" r="r" b="b"/>
            <a:pathLst>
              <a:path h="311150">
                <a:moveTo>
                  <a:pt x="0" y="0"/>
                </a:moveTo>
                <a:lnTo>
                  <a:pt x="0" y="310896"/>
                </a:lnTo>
              </a:path>
            </a:pathLst>
          </a:custGeom>
          <a:ln w="38100">
            <a:solidFill>
              <a:srgbClr val="193F6D"/>
            </a:solidFill>
          </a:ln>
        </p:spPr>
        <p:txBody>
          <a:bodyPr wrap="square" lIns="0" tIns="0" rIns="0" bIns="0" rtlCol="0"/>
          <a:lstStyle/>
          <a:p>
            <a:endParaRPr/>
          </a:p>
        </p:txBody>
      </p:sp>
      <p:sp>
        <p:nvSpPr>
          <p:cNvPr id="86" name="object 86"/>
          <p:cNvSpPr/>
          <p:nvPr/>
        </p:nvSpPr>
        <p:spPr>
          <a:xfrm>
            <a:off x="3780663" y="3022854"/>
            <a:ext cx="0" cy="314325"/>
          </a:xfrm>
          <a:custGeom>
            <a:avLst/>
            <a:gdLst/>
            <a:ahLst/>
            <a:cxnLst/>
            <a:rect l="l" t="t" r="r" b="b"/>
            <a:pathLst>
              <a:path h="314325">
                <a:moveTo>
                  <a:pt x="0" y="0"/>
                </a:moveTo>
                <a:lnTo>
                  <a:pt x="0" y="313944"/>
                </a:lnTo>
              </a:path>
            </a:pathLst>
          </a:custGeom>
          <a:ln w="38862">
            <a:solidFill>
              <a:srgbClr val="193F6D"/>
            </a:solidFill>
          </a:ln>
        </p:spPr>
        <p:txBody>
          <a:bodyPr wrap="square" lIns="0" tIns="0" rIns="0" bIns="0" rtlCol="0"/>
          <a:lstStyle/>
          <a:p>
            <a:endParaRPr/>
          </a:p>
        </p:txBody>
      </p:sp>
      <p:sp>
        <p:nvSpPr>
          <p:cNvPr id="87" name="object 87"/>
          <p:cNvSpPr/>
          <p:nvPr/>
        </p:nvSpPr>
        <p:spPr>
          <a:xfrm>
            <a:off x="3850766" y="3028950"/>
            <a:ext cx="0" cy="313690"/>
          </a:xfrm>
          <a:custGeom>
            <a:avLst/>
            <a:gdLst/>
            <a:ahLst/>
            <a:cxnLst/>
            <a:rect l="l" t="t" r="r" b="b"/>
            <a:pathLst>
              <a:path h="313689">
                <a:moveTo>
                  <a:pt x="0" y="0"/>
                </a:moveTo>
                <a:lnTo>
                  <a:pt x="0" y="313181"/>
                </a:lnTo>
              </a:path>
            </a:pathLst>
          </a:custGeom>
          <a:ln w="38862">
            <a:solidFill>
              <a:srgbClr val="193F6D"/>
            </a:solidFill>
          </a:ln>
        </p:spPr>
        <p:txBody>
          <a:bodyPr wrap="square" lIns="0" tIns="0" rIns="0" bIns="0" rtlCol="0"/>
          <a:lstStyle/>
          <a:p>
            <a:endParaRPr/>
          </a:p>
        </p:txBody>
      </p:sp>
      <p:sp>
        <p:nvSpPr>
          <p:cNvPr id="88" name="object 88"/>
          <p:cNvSpPr/>
          <p:nvPr/>
        </p:nvSpPr>
        <p:spPr>
          <a:xfrm>
            <a:off x="3920871" y="3003042"/>
            <a:ext cx="0" cy="316230"/>
          </a:xfrm>
          <a:custGeom>
            <a:avLst/>
            <a:gdLst/>
            <a:ahLst/>
            <a:cxnLst/>
            <a:rect l="l" t="t" r="r" b="b"/>
            <a:pathLst>
              <a:path h="316229">
                <a:moveTo>
                  <a:pt x="0" y="0"/>
                </a:moveTo>
                <a:lnTo>
                  <a:pt x="0" y="316229"/>
                </a:lnTo>
              </a:path>
            </a:pathLst>
          </a:custGeom>
          <a:ln w="38862">
            <a:solidFill>
              <a:srgbClr val="193F6D"/>
            </a:solidFill>
          </a:ln>
        </p:spPr>
        <p:txBody>
          <a:bodyPr wrap="square" lIns="0" tIns="0" rIns="0" bIns="0" rtlCol="0"/>
          <a:lstStyle/>
          <a:p>
            <a:endParaRPr/>
          </a:p>
        </p:txBody>
      </p:sp>
      <p:sp>
        <p:nvSpPr>
          <p:cNvPr id="89" name="object 89"/>
          <p:cNvSpPr/>
          <p:nvPr/>
        </p:nvSpPr>
        <p:spPr>
          <a:xfrm>
            <a:off x="3990975" y="2945129"/>
            <a:ext cx="0" cy="320040"/>
          </a:xfrm>
          <a:custGeom>
            <a:avLst/>
            <a:gdLst/>
            <a:ahLst/>
            <a:cxnLst/>
            <a:rect l="l" t="t" r="r" b="b"/>
            <a:pathLst>
              <a:path h="320039">
                <a:moveTo>
                  <a:pt x="0" y="0"/>
                </a:moveTo>
                <a:lnTo>
                  <a:pt x="0" y="320040"/>
                </a:lnTo>
              </a:path>
            </a:pathLst>
          </a:custGeom>
          <a:ln w="38862">
            <a:solidFill>
              <a:srgbClr val="193F6D"/>
            </a:solidFill>
          </a:ln>
        </p:spPr>
        <p:txBody>
          <a:bodyPr wrap="square" lIns="0" tIns="0" rIns="0" bIns="0" rtlCol="0"/>
          <a:lstStyle/>
          <a:p>
            <a:endParaRPr/>
          </a:p>
        </p:txBody>
      </p:sp>
      <p:sp>
        <p:nvSpPr>
          <p:cNvPr id="90" name="object 90"/>
          <p:cNvSpPr/>
          <p:nvPr/>
        </p:nvSpPr>
        <p:spPr>
          <a:xfrm>
            <a:off x="4061459" y="2925317"/>
            <a:ext cx="0" cy="323850"/>
          </a:xfrm>
          <a:custGeom>
            <a:avLst/>
            <a:gdLst/>
            <a:ahLst/>
            <a:cxnLst/>
            <a:rect l="l" t="t" r="r" b="b"/>
            <a:pathLst>
              <a:path h="323850">
                <a:moveTo>
                  <a:pt x="0" y="0"/>
                </a:moveTo>
                <a:lnTo>
                  <a:pt x="0" y="323850"/>
                </a:lnTo>
              </a:path>
            </a:pathLst>
          </a:custGeom>
          <a:ln w="38100">
            <a:solidFill>
              <a:srgbClr val="193F6D"/>
            </a:solidFill>
          </a:ln>
        </p:spPr>
        <p:txBody>
          <a:bodyPr wrap="square" lIns="0" tIns="0" rIns="0" bIns="0" rtlCol="0"/>
          <a:lstStyle/>
          <a:p>
            <a:endParaRPr/>
          </a:p>
        </p:txBody>
      </p:sp>
      <p:sp>
        <p:nvSpPr>
          <p:cNvPr id="91" name="object 91"/>
          <p:cNvSpPr/>
          <p:nvPr/>
        </p:nvSpPr>
        <p:spPr>
          <a:xfrm>
            <a:off x="4131945" y="2936748"/>
            <a:ext cx="0" cy="328930"/>
          </a:xfrm>
          <a:custGeom>
            <a:avLst/>
            <a:gdLst/>
            <a:ahLst/>
            <a:cxnLst/>
            <a:rect l="l" t="t" r="r" b="b"/>
            <a:pathLst>
              <a:path h="328929">
                <a:moveTo>
                  <a:pt x="0" y="0"/>
                </a:moveTo>
                <a:lnTo>
                  <a:pt x="0" y="328422"/>
                </a:lnTo>
              </a:path>
            </a:pathLst>
          </a:custGeom>
          <a:ln w="38862">
            <a:solidFill>
              <a:srgbClr val="193F6D"/>
            </a:solidFill>
          </a:ln>
        </p:spPr>
        <p:txBody>
          <a:bodyPr wrap="square" lIns="0" tIns="0" rIns="0" bIns="0" rtlCol="0"/>
          <a:lstStyle/>
          <a:p>
            <a:endParaRPr/>
          </a:p>
        </p:txBody>
      </p:sp>
      <p:sp>
        <p:nvSpPr>
          <p:cNvPr id="92" name="object 92"/>
          <p:cNvSpPr/>
          <p:nvPr/>
        </p:nvSpPr>
        <p:spPr>
          <a:xfrm>
            <a:off x="4202048" y="2962655"/>
            <a:ext cx="0" cy="328930"/>
          </a:xfrm>
          <a:custGeom>
            <a:avLst/>
            <a:gdLst/>
            <a:ahLst/>
            <a:cxnLst/>
            <a:rect l="l" t="t" r="r" b="b"/>
            <a:pathLst>
              <a:path h="328929">
                <a:moveTo>
                  <a:pt x="0" y="0"/>
                </a:moveTo>
                <a:lnTo>
                  <a:pt x="0" y="328422"/>
                </a:lnTo>
              </a:path>
            </a:pathLst>
          </a:custGeom>
          <a:ln w="38862">
            <a:solidFill>
              <a:srgbClr val="193F6D"/>
            </a:solidFill>
          </a:ln>
        </p:spPr>
        <p:txBody>
          <a:bodyPr wrap="square" lIns="0" tIns="0" rIns="0" bIns="0" rtlCol="0"/>
          <a:lstStyle/>
          <a:p>
            <a:endParaRPr/>
          </a:p>
        </p:txBody>
      </p:sp>
      <p:sp>
        <p:nvSpPr>
          <p:cNvPr id="93" name="object 93"/>
          <p:cNvSpPr/>
          <p:nvPr/>
        </p:nvSpPr>
        <p:spPr>
          <a:xfrm>
            <a:off x="4272153" y="2968751"/>
            <a:ext cx="0" cy="330835"/>
          </a:xfrm>
          <a:custGeom>
            <a:avLst/>
            <a:gdLst/>
            <a:ahLst/>
            <a:cxnLst/>
            <a:rect l="l" t="t" r="r" b="b"/>
            <a:pathLst>
              <a:path h="330835">
                <a:moveTo>
                  <a:pt x="0" y="0"/>
                </a:moveTo>
                <a:lnTo>
                  <a:pt x="0" y="330707"/>
                </a:lnTo>
              </a:path>
            </a:pathLst>
          </a:custGeom>
          <a:ln w="38862">
            <a:solidFill>
              <a:srgbClr val="193F6D"/>
            </a:solidFill>
          </a:ln>
        </p:spPr>
        <p:txBody>
          <a:bodyPr wrap="square" lIns="0" tIns="0" rIns="0" bIns="0" rtlCol="0"/>
          <a:lstStyle/>
          <a:p>
            <a:endParaRPr/>
          </a:p>
        </p:txBody>
      </p:sp>
      <p:sp>
        <p:nvSpPr>
          <p:cNvPr id="94" name="object 94"/>
          <p:cNvSpPr/>
          <p:nvPr/>
        </p:nvSpPr>
        <p:spPr>
          <a:xfrm>
            <a:off x="4342638" y="2967227"/>
            <a:ext cx="0" cy="330835"/>
          </a:xfrm>
          <a:custGeom>
            <a:avLst/>
            <a:gdLst/>
            <a:ahLst/>
            <a:cxnLst/>
            <a:rect l="l" t="t" r="r" b="b"/>
            <a:pathLst>
              <a:path h="330835">
                <a:moveTo>
                  <a:pt x="0" y="0"/>
                </a:moveTo>
                <a:lnTo>
                  <a:pt x="0" y="330707"/>
                </a:lnTo>
              </a:path>
            </a:pathLst>
          </a:custGeom>
          <a:ln w="38100">
            <a:solidFill>
              <a:srgbClr val="193F6D"/>
            </a:solidFill>
          </a:ln>
        </p:spPr>
        <p:txBody>
          <a:bodyPr wrap="square" lIns="0" tIns="0" rIns="0" bIns="0" rtlCol="0"/>
          <a:lstStyle/>
          <a:p>
            <a:endParaRPr/>
          </a:p>
        </p:txBody>
      </p:sp>
      <p:sp>
        <p:nvSpPr>
          <p:cNvPr id="95" name="object 95"/>
          <p:cNvSpPr/>
          <p:nvPr/>
        </p:nvSpPr>
        <p:spPr>
          <a:xfrm>
            <a:off x="4413122" y="2993898"/>
            <a:ext cx="0" cy="327025"/>
          </a:xfrm>
          <a:custGeom>
            <a:avLst/>
            <a:gdLst/>
            <a:ahLst/>
            <a:cxnLst/>
            <a:rect l="l" t="t" r="r" b="b"/>
            <a:pathLst>
              <a:path h="327025">
                <a:moveTo>
                  <a:pt x="0" y="0"/>
                </a:moveTo>
                <a:lnTo>
                  <a:pt x="0" y="326898"/>
                </a:lnTo>
              </a:path>
            </a:pathLst>
          </a:custGeom>
          <a:ln w="38862">
            <a:solidFill>
              <a:srgbClr val="193F6D"/>
            </a:solidFill>
          </a:ln>
        </p:spPr>
        <p:txBody>
          <a:bodyPr wrap="square" lIns="0" tIns="0" rIns="0" bIns="0" rtlCol="0"/>
          <a:lstStyle/>
          <a:p>
            <a:endParaRPr/>
          </a:p>
        </p:txBody>
      </p:sp>
      <p:sp>
        <p:nvSpPr>
          <p:cNvPr id="96" name="object 96"/>
          <p:cNvSpPr/>
          <p:nvPr/>
        </p:nvSpPr>
        <p:spPr>
          <a:xfrm>
            <a:off x="4483227" y="3001517"/>
            <a:ext cx="0" cy="327025"/>
          </a:xfrm>
          <a:custGeom>
            <a:avLst/>
            <a:gdLst/>
            <a:ahLst/>
            <a:cxnLst/>
            <a:rect l="l" t="t" r="r" b="b"/>
            <a:pathLst>
              <a:path h="327025">
                <a:moveTo>
                  <a:pt x="0" y="0"/>
                </a:moveTo>
                <a:lnTo>
                  <a:pt x="0" y="326898"/>
                </a:lnTo>
              </a:path>
            </a:pathLst>
          </a:custGeom>
          <a:ln w="38862">
            <a:solidFill>
              <a:srgbClr val="193F6D"/>
            </a:solidFill>
          </a:ln>
        </p:spPr>
        <p:txBody>
          <a:bodyPr wrap="square" lIns="0" tIns="0" rIns="0" bIns="0" rtlCol="0"/>
          <a:lstStyle/>
          <a:p>
            <a:endParaRPr/>
          </a:p>
        </p:txBody>
      </p:sp>
      <p:sp>
        <p:nvSpPr>
          <p:cNvPr id="97" name="object 97"/>
          <p:cNvSpPr/>
          <p:nvPr/>
        </p:nvSpPr>
        <p:spPr>
          <a:xfrm>
            <a:off x="4553330" y="3003042"/>
            <a:ext cx="0" cy="326390"/>
          </a:xfrm>
          <a:custGeom>
            <a:avLst/>
            <a:gdLst/>
            <a:ahLst/>
            <a:cxnLst/>
            <a:rect l="l" t="t" r="r" b="b"/>
            <a:pathLst>
              <a:path h="326389">
                <a:moveTo>
                  <a:pt x="0" y="0"/>
                </a:moveTo>
                <a:lnTo>
                  <a:pt x="0" y="326135"/>
                </a:lnTo>
              </a:path>
            </a:pathLst>
          </a:custGeom>
          <a:ln w="38862">
            <a:solidFill>
              <a:srgbClr val="193F6D"/>
            </a:solidFill>
          </a:ln>
        </p:spPr>
        <p:txBody>
          <a:bodyPr wrap="square" lIns="0" tIns="0" rIns="0" bIns="0" rtlCol="0"/>
          <a:lstStyle/>
          <a:p>
            <a:endParaRPr/>
          </a:p>
        </p:txBody>
      </p:sp>
      <p:sp>
        <p:nvSpPr>
          <p:cNvPr id="98" name="object 98"/>
          <p:cNvSpPr/>
          <p:nvPr/>
        </p:nvSpPr>
        <p:spPr>
          <a:xfrm>
            <a:off x="4623434" y="2999994"/>
            <a:ext cx="0" cy="328930"/>
          </a:xfrm>
          <a:custGeom>
            <a:avLst/>
            <a:gdLst/>
            <a:ahLst/>
            <a:cxnLst/>
            <a:rect l="l" t="t" r="r" b="b"/>
            <a:pathLst>
              <a:path h="328929">
                <a:moveTo>
                  <a:pt x="0" y="0"/>
                </a:moveTo>
                <a:lnTo>
                  <a:pt x="0" y="328422"/>
                </a:lnTo>
              </a:path>
            </a:pathLst>
          </a:custGeom>
          <a:ln w="38862">
            <a:solidFill>
              <a:srgbClr val="193F6D"/>
            </a:solidFill>
          </a:ln>
        </p:spPr>
        <p:txBody>
          <a:bodyPr wrap="square" lIns="0" tIns="0" rIns="0" bIns="0" rtlCol="0"/>
          <a:lstStyle/>
          <a:p>
            <a:endParaRPr/>
          </a:p>
        </p:txBody>
      </p:sp>
      <p:sp>
        <p:nvSpPr>
          <p:cNvPr id="99" name="object 99"/>
          <p:cNvSpPr/>
          <p:nvPr/>
        </p:nvSpPr>
        <p:spPr>
          <a:xfrm>
            <a:off x="4693920" y="2995422"/>
            <a:ext cx="0" cy="330200"/>
          </a:xfrm>
          <a:custGeom>
            <a:avLst/>
            <a:gdLst/>
            <a:ahLst/>
            <a:cxnLst/>
            <a:rect l="l" t="t" r="r" b="b"/>
            <a:pathLst>
              <a:path h="330200">
                <a:moveTo>
                  <a:pt x="0" y="0"/>
                </a:moveTo>
                <a:lnTo>
                  <a:pt x="0" y="329946"/>
                </a:lnTo>
              </a:path>
            </a:pathLst>
          </a:custGeom>
          <a:ln w="38100">
            <a:solidFill>
              <a:srgbClr val="193F6D"/>
            </a:solidFill>
          </a:ln>
        </p:spPr>
        <p:txBody>
          <a:bodyPr wrap="square" lIns="0" tIns="0" rIns="0" bIns="0" rtlCol="0"/>
          <a:lstStyle/>
          <a:p>
            <a:endParaRPr/>
          </a:p>
        </p:txBody>
      </p:sp>
      <p:sp>
        <p:nvSpPr>
          <p:cNvPr id="100" name="object 100"/>
          <p:cNvSpPr/>
          <p:nvPr/>
        </p:nvSpPr>
        <p:spPr>
          <a:xfrm>
            <a:off x="4764404" y="2990088"/>
            <a:ext cx="0" cy="330835"/>
          </a:xfrm>
          <a:custGeom>
            <a:avLst/>
            <a:gdLst/>
            <a:ahLst/>
            <a:cxnLst/>
            <a:rect l="l" t="t" r="r" b="b"/>
            <a:pathLst>
              <a:path h="330835">
                <a:moveTo>
                  <a:pt x="0" y="0"/>
                </a:moveTo>
                <a:lnTo>
                  <a:pt x="0" y="330707"/>
                </a:lnTo>
              </a:path>
            </a:pathLst>
          </a:custGeom>
          <a:ln w="38862">
            <a:solidFill>
              <a:srgbClr val="193F6D"/>
            </a:solidFill>
          </a:ln>
        </p:spPr>
        <p:txBody>
          <a:bodyPr wrap="square" lIns="0" tIns="0" rIns="0" bIns="0" rtlCol="0"/>
          <a:lstStyle/>
          <a:p>
            <a:endParaRPr/>
          </a:p>
        </p:txBody>
      </p:sp>
      <p:sp>
        <p:nvSpPr>
          <p:cNvPr id="101" name="object 101"/>
          <p:cNvSpPr/>
          <p:nvPr/>
        </p:nvSpPr>
        <p:spPr>
          <a:xfrm>
            <a:off x="4834509" y="2983992"/>
            <a:ext cx="0" cy="331470"/>
          </a:xfrm>
          <a:custGeom>
            <a:avLst/>
            <a:gdLst/>
            <a:ahLst/>
            <a:cxnLst/>
            <a:rect l="l" t="t" r="r" b="b"/>
            <a:pathLst>
              <a:path h="331470">
                <a:moveTo>
                  <a:pt x="0" y="0"/>
                </a:moveTo>
                <a:lnTo>
                  <a:pt x="0" y="331470"/>
                </a:lnTo>
              </a:path>
            </a:pathLst>
          </a:custGeom>
          <a:ln w="38862">
            <a:solidFill>
              <a:srgbClr val="193F6D"/>
            </a:solidFill>
          </a:ln>
        </p:spPr>
        <p:txBody>
          <a:bodyPr wrap="square" lIns="0" tIns="0" rIns="0" bIns="0" rtlCol="0"/>
          <a:lstStyle/>
          <a:p>
            <a:endParaRPr/>
          </a:p>
        </p:txBody>
      </p:sp>
      <p:sp>
        <p:nvSpPr>
          <p:cNvPr id="102" name="object 102"/>
          <p:cNvSpPr/>
          <p:nvPr/>
        </p:nvSpPr>
        <p:spPr>
          <a:xfrm>
            <a:off x="4904613" y="2974085"/>
            <a:ext cx="0" cy="334010"/>
          </a:xfrm>
          <a:custGeom>
            <a:avLst/>
            <a:gdLst/>
            <a:ahLst/>
            <a:cxnLst/>
            <a:rect l="l" t="t" r="r" b="b"/>
            <a:pathLst>
              <a:path h="334010">
                <a:moveTo>
                  <a:pt x="0" y="0"/>
                </a:moveTo>
                <a:lnTo>
                  <a:pt x="0" y="333755"/>
                </a:lnTo>
              </a:path>
            </a:pathLst>
          </a:custGeom>
          <a:ln w="38862">
            <a:solidFill>
              <a:srgbClr val="193F6D"/>
            </a:solidFill>
          </a:ln>
        </p:spPr>
        <p:txBody>
          <a:bodyPr wrap="square" lIns="0" tIns="0" rIns="0" bIns="0" rtlCol="0"/>
          <a:lstStyle/>
          <a:p>
            <a:endParaRPr/>
          </a:p>
        </p:txBody>
      </p:sp>
      <p:sp>
        <p:nvSpPr>
          <p:cNvPr id="103" name="object 103"/>
          <p:cNvSpPr/>
          <p:nvPr/>
        </p:nvSpPr>
        <p:spPr>
          <a:xfrm>
            <a:off x="4975097" y="2964179"/>
            <a:ext cx="0" cy="335280"/>
          </a:xfrm>
          <a:custGeom>
            <a:avLst/>
            <a:gdLst/>
            <a:ahLst/>
            <a:cxnLst/>
            <a:rect l="l" t="t" r="r" b="b"/>
            <a:pathLst>
              <a:path h="335279">
                <a:moveTo>
                  <a:pt x="0" y="0"/>
                </a:moveTo>
                <a:lnTo>
                  <a:pt x="0" y="335279"/>
                </a:lnTo>
              </a:path>
            </a:pathLst>
          </a:custGeom>
          <a:ln w="38100">
            <a:solidFill>
              <a:srgbClr val="193F6D"/>
            </a:solidFill>
          </a:ln>
        </p:spPr>
        <p:txBody>
          <a:bodyPr wrap="square" lIns="0" tIns="0" rIns="0" bIns="0" rtlCol="0"/>
          <a:lstStyle/>
          <a:p>
            <a:endParaRPr/>
          </a:p>
        </p:txBody>
      </p:sp>
      <p:sp>
        <p:nvSpPr>
          <p:cNvPr id="104" name="object 104"/>
          <p:cNvSpPr/>
          <p:nvPr/>
        </p:nvSpPr>
        <p:spPr>
          <a:xfrm>
            <a:off x="5045583" y="2957322"/>
            <a:ext cx="0" cy="335280"/>
          </a:xfrm>
          <a:custGeom>
            <a:avLst/>
            <a:gdLst/>
            <a:ahLst/>
            <a:cxnLst/>
            <a:rect l="l" t="t" r="r" b="b"/>
            <a:pathLst>
              <a:path h="335279">
                <a:moveTo>
                  <a:pt x="0" y="0"/>
                </a:moveTo>
                <a:lnTo>
                  <a:pt x="0" y="335279"/>
                </a:lnTo>
              </a:path>
            </a:pathLst>
          </a:custGeom>
          <a:ln w="38862">
            <a:solidFill>
              <a:srgbClr val="193F6D"/>
            </a:solidFill>
          </a:ln>
        </p:spPr>
        <p:txBody>
          <a:bodyPr wrap="square" lIns="0" tIns="0" rIns="0" bIns="0" rtlCol="0"/>
          <a:lstStyle/>
          <a:p>
            <a:endParaRPr/>
          </a:p>
        </p:txBody>
      </p:sp>
      <p:sp>
        <p:nvSpPr>
          <p:cNvPr id="105" name="object 105"/>
          <p:cNvSpPr/>
          <p:nvPr/>
        </p:nvSpPr>
        <p:spPr>
          <a:xfrm>
            <a:off x="5115686" y="2952750"/>
            <a:ext cx="0" cy="337185"/>
          </a:xfrm>
          <a:custGeom>
            <a:avLst/>
            <a:gdLst/>
            <a:ahLst/>
            <a:cxnLst/>
            <a:rect l="l" t="t" r="r" b="b"/>
            <a:pathLst>
              <a:path h="337185">
                <a:moveTo>
                  <a:pt x="0" y="0"/>
                </a:moveTo>
                <a:lnTo>
                  <a:pt x="0" y="336803"/>
                </a:lnTo>
              </a:path>
            </a:pathLst>
          </a:custGeom>
          <a:ln w="38862">
            <a:solidFill>
              <a:srgbClr val="193F6D"/>
            </a:solidFill>
          </a:ln>
        </p:spPr>
        <p:txBody>
          <a:bodyPr wrap="square" lIns="0" tIns="0" rIns="0" bIns="0" rtlCol="0"/>
          <a:lstStyle/>
          <a:p>
            <a:endParaRPr/>
          </a:p>
        </p:txBody>
      </p:sp>
      <p:sp>
        <p:nvSpPr>
          <p:cNvPr id="106" name="object 106"/>
          <p:cNvSpPr/>
          <p:nvPr/>
        </p:nvSpPr>
        <p:spPr>
          <a:xfrm>
            <a:off x="5185790" y="2946654"/>
            <a:ext cx="0" cy="340360"/>
          </a:xfrm>
          <a:custGeom>
            <a:avLst/>
            <a:gdLst/>
            <a:ahLst/>
            <a:cxnLst/>
            <a:rect l="l" t="t" r="r" b="b"/>
            <a:pathLst>
              <a:path h="340360">
                <a:moveTo>
                  <a:pt x="0" y="0"/>
                </a:moveTo>
                <a:lnTo>
                  <a:pt x="0" y="339851"/>
                </a:lnTo>
              </a:path>
            </a:pathLst>
          </a:custGeom>
          <a:ln w="38862">
            <a:solidFill>
              <a:srgbClr val="193F6D"/>
            </a:solidFill>
          </a:ln>
        </p:spPr>
        <p:txBody>
          <a:bodyPr wrap="square" lIns="0" tIns="0" rIns="0" bIns="0" rtlCol="0"/>
          <a:lstStyle/>
          <a:p>
            <a:endParaRPr/>
          </a:p>
        </p:txBody>
      </p:sp>
      <p:sp>
        <p:nvSpPr>
          <p:cNvPr id="107" name="object 107"/>
          <p:cNvSpPr/>
          <p:nvPr/>
        </p:nvSpPr>
        <p:spPr>
          <a:xfrm>
            <a:off x="5255895" y="2939795"/>
            <a:ext cx="0" cy="341630"/>
          </a:xfrm>
          <a:custGeom>
            <a:avLst/>
            <a:gdLst/>
            <a:ahLst/>
            <a:cxnLst/>
            <a:rect l="l" t="t" r="r" b="b"/>
            <a:pathLst>
              <a:path h="341629">
                <a:moveTo>
                  <a:pt x="0" y="0"/>
                </a:moveTo>
                <a:lnTo>
                  <a:pt x="0" y="341375"/>
                </a:lnTo>
              </a:path>
            </a:pathLst>
          </a:custGeom>
          <a:ln w="38862">
            <a:solidFill>
              <a:srgbClr val="193F6D"/>
            </a:solidFill>
          </a:ln>
        </p:spPr>
        <p:txBody>
          <a:bodyPr wrap="square" lIns="0" tIns="0" rIns="0" bIns="0" rtlCol="0"/>
          <a:lstStyle/>
          <a:p>
            <a:endParaRPr/>
          </a:p>
        </p:txBody>
      </p:sp>
      <p:sp>
        <p:nvSpPr>
          <p:cNvPr id="108" name="object 108"/>
          <p:cNvSpPr/>
          <p:nvPr/>
        </p:nvSpPr>
        <p:spPr>
          <a:xfrm>
            <a:off x="5326379" y="2932938"/>
            <a:ext cx="0" cy="342265"/>
          </a:xfrm>
          <a:custGeom>
            <a:avLst/>
            <a:gdLst/>
            <a:ahLst/>
            <a:cxnLst/>
            <a:rect l="l" t="t" r="r" b="b"/>
            <a:pathLst>
              <a:path h="342264">
                <a:moveTo>
                  <a:pt x="0" y="0"/>
                </a:moveTo>
                <a:lnTo>
                  <a:pt x="0" y="342138"/>
                </a:lnTo>
              </a:path>
            </a:pathLst>
          </a:custGeom>
          <a:ln w="38100">
            <a:solidFill>
              <a:srgbClr val="193F6D"/>
            </a:solidFill>
          </a:ln>
        </p:spPr>
        <p:txBody>
          <a:bodyPr wrap="square" lIns="0" tIns="0" rIns="0" bIns="0" rtlCol="0"/>
          <a:lstStyle/>
          <a:p>
            <a:endParaRPr/>
          </a:p>
        </p:txBody>
      </p:sp>
      <p:sp>
        <p:nvSpPr>
          <p:cNvPr id="109" name="object 109"/>
          <p:cNvSpPr/>
          <p:nvPr/>
        </p:nvSpPr>
        <p:spPr>
          <a:xfrm>
            <a:off x="5396865" y="2933700"/>
            <a:ext cx="0" cy="344805"/>
          </a:xfrm>
          <a:custGeom>
            <a:avLst/>
            <a:gdLst/>
            <a:ahLst/>
            <a:cxnLst/>
            <a:rect l="l" t="t" r="r" b="b"/>
            <a:pathLst>
              <a:path h="344804">
                <a:moveTo>
                  <a:pt x="0" y="0"/>
                </a:moveTo>
                <a:lnTo>
                  <a:pt x="0" y="344424"/>
                </a:lnTo>
              </a:path>
            </a:pathLst>
          </a:custGeom>
          <a:ln w="38862">
            <a:solidFill>
              <a:srgbClr val="193F6D"/>
            </a:solidFill>
          </a:ln>
        </p:spPr>
        <p:txBody>
          <a:bodyPr wrap="square" lIns="0" tIns="0" rIns="0" bIns="0" rtlCol="0"/>
          <a:lstStyle/>
          <a:p>
            <a:endParaRPr/>
          </a:p>
        </p:txBody>
      </p:sp>
      <p:sp>
        <p:nvSpPr>
          <p:cNvPr id="110" name="object 110"/>
          <p:cNvSpPr/>
          <p:nvPr/>
        </p:nvSpPr>
        <p:spPr>
          <a:xfrm>
            <a:off x="5466969" y="2936748"/>
            <a:ext cx="0" cy="345440"/>
          </a:xfrm>
          <a:custGeom>
            <a:avLst/>
            <a:gdLst/>
            <a:ahLst/>
            <a:cxnLst/>
            <a:rect l="l" t="t" r="r" b="b"/>
            <a:pathLst>
              <a:path h="345439">
                <a:moveTo>
                  <a:pt x="0" y="0"/>
                </a:moveTo>
                <a:lnTo>
                  <a:pt x="0" y="345185"/>
                </a:lnTo>
              </a:path>
            </a:pathLst>
          </a:custGeom>
          <a:ln w="38862">
            <a:solidFill>
              <a:srgbClr val="193F6D"/>
            </a:solidFill>
          </a:ln>
        </p:spPr>
        <p:txBody>
          <a:bodyPr wrap="square" lIns="0" tIns="0" rIns="0" bIns="0" rtlCol="0"/>
          <a:lstStyle/>
          <a:p>
            <a:endParaRPr/>
          </a:p>
        </p:txBody>
      </p:sp>
      <p:sp>
        <p:nvSpPr>
          <p:cNvPr id="111" name="object 111"/>
          <p:cNvSpPr/>
          <p:nvPr/>
        </p:nvSpPr>
        <p:spPr>
          <a:xfrm>
            <a:off x="5537072" y="2936748"/>
            <a:ext cx="0" cy="346710"/>
          </a:xfrm>
          <a:custGeom>
            <a:avLst/>
            <a:gdLst/>
            <a:ahLst/>
            <a:cxnLst/>
            <a:rect l="l" t="t" r="r" b="b"/>
            <a:pathLst>
              <a:path h="346710">
                <a:moveTo>
                  <a:pt x="0" y="0"/>
                </a:moveTo>
                <a:lnTo>
                  <a:pt x="0" y="346709"/>
                </a:lnTo>
              </a:path>
            </a:pathLst>
          </a:custGeom>
          <a:ln w="38862">
            <a:solidFill>
              <a:srgbClr val="193F6D"/>
            </a:solidFill>
          </a:ln>
        </p:spPr>
        <p:txBody>
          <a:bodyPr wrap="square" lIns="0" tIns="0" rIns="0" bIns="0" rtlCol="0"/>
          <a:lstStyle/>
          <a:p>
            <a:endParaRPr/>
          </a:p>
        </p:txBody>
      </p:sp>
      <p:sp>
        <p:nvSpPr>
          <p:cNvPr id="112" name="object 112"/>
          <p:cNvSpPr/>
          <p:nvPr/>
        </p:nvSpPr>
        <p:spPr>
          <a:xfrm>
            <a:off x="5607177" y="2933700"/>
            <a:ext cx="0" cy="348615"/>
          </a:xfrm>
          <a:custGeom>
            <a:avLst/>
            <a:gdLst/>
            <a:ahLst/>
            <a:cxnLst/>
            <a:rect l="l" t="t" r="r" b="b"/>
            <a:pathLst>
              <a:path h="348614">
                <a:moveTo>
                  <a:pt x="0" y="0"/>
                </a:moveTo>
                <a:lnTo>
                  <a:pt x="0" y="348233"/>
                </a:lnTo>
              </a:path>
            </a:pathLst>
          </a:custGeom>
          <a:ln w="38862">
            <a:solidFill>
              <a:srgbClr val="193F6D"/>
            </a:solidFill>
          </a:ln>
        </p:spPr>
        <p:txBody>
          <a:bodyPr wrap="square" lIns="0" tIns="0" rIns="0" bIns="0" rtlCol="0"/>
          <a:lstStyle/>
          <a:p>
            <a:endParaRPr/>
          </a:p>
        </p:txBody>
      </p:sp>
      <p:sp>
        <p:nvSpPr>
          <p:cNvPr id="113" name="object 113"/>
          <p:cNvSpPr/>
          <p:nvPr/>
        </p:nvSpPr>
        <p:spPr>
          <a:xfrm>
            <a:off x="5677661" y="2928366"/>
            <a:ext cx="0" cy="349885"/>
          </a:xfrm>
          <a:custGeom>
            <a:avLst/>
            <a:gdLst/>
            <a:ahLst/>
            <a:cxnLst/>
            <a:rect l="l" t="t" r="r" b="b"/>
            <a:pathLst>
              <a:path h="349885">
                <a:moveTo>
                  <a:pt x="0" y="0"/>
                </a:moveTo>
                <a:lnTo>
                  <a:pt x="0" y="349757"/>
                </a:lnTo>
              </a:path>
            </a:pathLst>
          </a:custGeom>
          <a:ln w="38100">
            <a:solidFill>
              <a:srgbClr val="193F6D"/>
            </a:solidFill>
          </a:ln>
        </p:spPr>
        <p:txBody>
          <a:bodyPr wrap="square" lIns="0" tIns="0" rIns="0" bIns="0" rtlCol="0"/>
          <a:lstStyle/>
          <a:p>
            <a:endParaRPr/>
          </a:p>
        </p:txBody>
      </p:sp>
      <p:sp>
        <p:nvSpPr>
          <p:cNvPr id="114" name="object 114"/>
          <p:cNvSpPr/>
          <p:nvPr/>
        </p:nvSpPr>
        <p:spPr>
          <a:xfrm>
            <a:off x="5748146" y="2920745"/>
            <a:ext cx="0" cy="351790"/>
          </a:xfrm>
          <a:custGeom>
            <a:avLst/>
            <a:gdLst/>
            <a:ahLst/>
            <a:cxnLst/>
            <a:rect l="l" t="t" r="r" b="b"/>
            <a:pathLst>
              <a:path h="351789">
                <a:moveTo>
                  <a:pt x="0" y="0"/>
                </a:moveTo>
                <a:lnTo>
                  <a:pt x="0" y="351281"/>
                </a:lnTo>
              </a:path>
            </a:pathLst>
          </a:custGeom>
          <a:ln w="38862">
            <a:solidFill>
              <a:srgbClr val="193F6D"/>
            </a:solidFill>
          </a:ln>
        </p:spPr>
        <p:txBody>
          <a:bodyPr wrap="square" lIns="0" tIns="0" rIns="0" bIns="0" rtlCol="0"/>
          <a:lstStyle/>
          <a:p>
            <a:endParaRPr/>
          </a:p>
        </p:txBody>
      </p:sp>
      <p:sp>
        <p:nvSpPr>
          <p:cNvPr id="115" name="object 115"/>
          <p:cNvSpPr/>
          <p:nvPr/>
        </p:nvSpPr>
        <p:spPr>
          <a:xfrm>
            <a:off x="5818251" y="2915411"/>
            <a:ext cx="0" cy="353060"/>
          </a:xfrm>
          <a:custGeom>
            <a:avLst/>
            <a:gdLst/>
            <a:ahLst/>
            <a:cxnLst/>
            <a:rect l="l" t="t" r="r" b="b"/>
            <a:pathLst>
              <a:path h="353060">
                <a:moveTo>
                  <a:pt x="0" y="0"/>
                </a:moveTo>
                <a:lnTo>
                  <a:pt x="0" y="352805"/>
                </a:lnTo>
              </a:path>
            </a:pathLst>
          </a:custGeom>
          <a:ln w="38862">
            <a:solidFill>
              <a:srgbClr val="193F6D"/>
            </a:solidFill>
          </a:ln>
        </p:spPr>
        <p:txBody>
          <a:bodyPr wrap="square" lIns="0" tIns="0" rIns="0" bIns="0" rtlCol="0"/>
          <a:lstStyle/>
          <a:p>
            <a:endParaRPr/>
          </a:p>
        </p:txBody>
      </p:sp>
      <p:sp>
        <p:nvSpPr>
          <p:cNvPr id="116" name="object 116"/>
          <p:cNvSpPr/>
          <p:nvPr/>
        </p:nvSpPr>
        <p:spPr>
          <a:xfrm>
            <a:off x="5888354" y="2910839"/>
            <a:ext cx="0" cy="354330"/>
          </a:xfrm>
          <a:custGeom>
            <a:avLst/>
            <a:gdLst/>
            <a:ahLst/>
            <a:cxnLst/>
            <a:rect l="l" t="t" r="r" b="b"/>
            <a:pathLst>
              <a:path h="354329">
                <a:moveTo>
                  <a:pt x="0" y="0"/>
                </a:moveTo>
                <a:lnTo>
                  <a:pt x="0" y="354329"/>
                </a:lnTo>
              </a:path>
            </a:pathLst>
          </a:custGeom>
          <a:ln w="38862">
            <a:solidFill>
              <a:srgbClr val="193F6D"/>
            </a:solidFill>
          </a:ln>
        </p:spPr>
        <p:txBody>
          <a:bodyPr wrap="square" lIns="0" tIns="0" rIns="0" bIns="0" rtlCol="0"/>
          <a:lstStyle/>
          <a:p>
            <a:endParaRPr/>
          </a:p>
        </p:txBody>
      </p:sp>
      <p:sp>
        <p:nvSpPr>
          <p:cNvPr id="117" name="object 117"/>
          <p:cNvSpPr/>
          <p:nvPr/>
        </p:nvSpPr>
        <p:spPr>
          <a:xfrm>
            <a:off x="5958840" y="2905505"/>
            <a:ext cx="0" cy="356870"/>
          </a:xfrm>
          <a:custGeom>
            <a:avLst/>
            <a:gdLst/>
            <a:ahLst/>
            <a:cxnLst/>
            <a:rect l="l" t="t" r="r" b="b"/>
            <a:pathLst>
              <a:path h="356870">
                <a:moveTo>
                  <a:pt x="0" y="0"/>
                </a:moveTo>
                <a:lnTo>
                  <a:pt x="0" y="356616"/>
                </a:lnTo>
              </a:path>
            </a:pathLst>
          </a:custGeom>
          <a:ln w="38100">
            <a:solidFill>
              <a:srgbClr val="193F6D"/>
            </a:solidFill>
          </a:ln>
        </p:spPr>
        <p:txBody>
          <a:bodyPr wrap="square" lIns="0" tIns="0" rIns="0" bIns="0" rtlCol="0"/>
          <a:lstStyle/>
          <a:p>
            <a:endParaRPr/>
          </a:p>
        </p:txBody>
      </p:sp>
      <p:sp>
        <p:nvSpPr>
          <p:cNvPr id="118" name="object 118"/>
          <p:cNvSpPr/>
          <p:nvPr/>
        </p:nvSpPr>
        <p:spPr>
          <a:xfrm>
            <a:off x="6029325" y="2900933"/>
            <a:ext cx="0" cy="358140"/>
          </a:xfrm>
          <a:custGeom>
            <a:avLst/>
            <a:gdLst/>
            <a:ahLst/>
            <a:cxnLst/>
            <a:rect l="l" t="t" r="r" b="b"/>
            <a:pathLst>
              <a:path h="358139">
                <a:moveTo>
                  <a:pt x="0" y="0"/>
                </a:moveTo>
                <a:lnTo>
                  <a:pt x="0" y="358140"/>
                </a:lnTo>
              </a:path>
            </a:pathLst>
          </a:custGeom>
          <a:ln w="38862">
            <a:solidFill>
              <a:srgbClr val="193F6D"/>
            </a:solidFill>
          </a:ln>
        </p:spPr>
        <p:txBody>
          <a:bodyPr wrap="square" lIns="0" tIns="0" rIns="0" bIns="0" rtlCol="0"/>
          <a:lstStyle/>
          <a:p>
            <a:endParaRPr/>
          </a:p>
        </p:txBody>
      </p:sp>
      <p:sp>
        <p:nvSpPr>
          <p:cNvPr id="119" name="object 119"/>
          <p:cNvSpPr/>
          <p:nvPr/>
        </p:nvSpPr>
        <p:spPr>
          <a:xfrm>
            <a:off x="6099428" y="2897123"/>
            <a:ext cx="0" cy="358140"/>
          </a:xfrm>
          <a:custGeom>
            <a:avLst/>
            <a:gdLst/>
            <a:ahLst/>
            <a:cxnLst/>
            <a:rect l="l" t="t" r="r" b="b"/>
            <a:pathLst>
              <a:path h="358139">
                <a:moveTo>
                  <a:pt x="0" y="0"/>
                </a:moveTo>
                <a:lnTo>
                  <a:pt x="0" y="358140"/>
                </a:lnTo>
              </a:path>
            </a:pathLst>
          </a:custGeom>
          <a:ln w="38862">
            <a:solidFill>
              <a:srgbClr val="193F6D"/>
            </a:solidFill>
          </a:ln>
        </p:spPr>
        <p:txBody>
          <a:bodyPr wrap="square" lIns="0" tIns="0" rIns="0" bIns="0" rtlCol="0"/>
          <a:lstStyle/>
          <a:p>
            <a:endParaRPr/>
          </a:p>
        </p:txBody>
      </p:sp>
      <p:sp>
        <p:nvSpPr>
          <p:cNvPr id="120" name="object 120"/>
          <p:cNvSpPr/>
          <p:nvPr/>
        </p:nvSpPr>
        <p:spPr>
          <a:xfrm>
            <a:off x="6169533" y="2892551"/>
            <a:ext cx="0" cy="360045"/>
          </a:xfrm>
          <a:custGeom>
            <a:avLst/>
            <a:gdLst/>
            <a:ahLst/>
            <a:cxnLst/>
            <a:rect l="l" t="t" r="r" b="b"/>
            <a:pathLst>
              <a:path h="360045">
                <a:moveTo>
                  <a:pt x="0" y="0"/>
                </a:moveTo>
                <a:lnTo>
                  <a:pt x="0" y="359664"/>
                </a:lnTo>
              </a:path>
            </a:pathLst>
          </a:custGeom>
          <a:ln w="38862">
            <a:solidFill>
              <a:srgbClr val="193F6D"/>
            </a:solidFill>
          </a:ln>
        </p:spPr>
        <p:txBody>
          <a:bodyPr wrap="square" lIns="0" tIns="0" rIns="0" bIns="0" rtlCol="0"/>
          <a:lstStyle/>
          <a:p>
            <a:endParaRPr/>
          </a:p>
        </p:txBody>
      </p:sp>
      <p:sp>
        <p:nvSpPr>
          <p:cNvPr id="121" name="object 121"/>
          <p:cNvSpPr/>
          <p:nvPr/>
        </p:nvSpPr>
        <p:spPr>
          <a:xfrm>
            <a:off x="6239636" y="2886455"/>
            <a:ext cx="0" cy="363220"/>
          </a:xfrm>
          <a:custGeom>
            <a:avLst/>
            <a:gdLst/>
            <a:ahLst/>
            <a:cxnLst/>
            <a:rect l="l" t="t" r="r" b="b"/>
            <a:pathLst>
              <a:path h="363219">
                <a:moveTo>
                  <a:pt x="0" y="0"/>
                </a:moveTo>
                <a:lnTo>
                  <a:pt x="0" y="362711"/>
                </a:lnTo>
              </a:path>
            </a:pathLst>
          </a:custGeom>
          <a:ln w="38862">
            <a:solidFill>
              <a:srgbClr val="193F6D"/>
            </a:solidFill>
          </a:ln>
        </p:spPr>
        <p:txBody>
          <a:bodyPr wrap="square" lIns="0" tIns="0" rIns="0" bIns="0" rtlCol="0"/>
          <a:lstStyle/>
          <a:p>
            <a:endParaRPr/>
          </a:p>
        </p:txBody>
      </p:sp>
      <p:sp>
        <p:nvSpPr>
          <p:cNvPr id="122" name="object 122"/>
          <p:cNvSpPr/>
          <p:nvPr/>
        </p:nvSpPr>
        <p:spPr>
          <a:xfrm>
            <a:off x="6310121" y="2882645"/>
            <a:ext cx="0" cy="363855"/>
          </a:xfrm>
          <a:custGeom>
            <a:avLst/>
            <a:gdLst/>
            <a:ahLst/>
            <a:cxnLst/>
            <a:rect l="l" t="t" r="r" b="b"/>
            <a:pathLst>
              <a:path h="363855">
                <a:moveTo>
                  <a:pt x="0" y="0"/>
                </a:moveTo>
                <a:lnTo>
                  <a:pt x="0" y="363474"/>
                </a:lnTo>
              </a:path>
            </a:pathLst>
          </a:custGeom>
          <a:ln w="38100">
            <a:solidFill>
              <a:srgbClr val="193F6D"/>
            </a:solidFill>
          </a:ln>
        </p:spPr>
        <p:txBody>
          <a:bodyPr wrap="square" lIns="0" tIns="0" rIns="0" bIns="0" rtlCol="0"/>
          <a:lstStyle/>
          <a:p>
            <a:endParaRPr/>
          </a:p>
        </p:txBody>
      </p:sp>
      <p:sp>
        <p:nvSpPr>
          <p:cNvPr id="123" name="object 123"/>
          <p:cNvSpPr/>
          <p:nvPr/>
        </p:nvSpPr>
        <p:spPr>
          <a:xfrm>
            <a:off x="6380607" y="2878073"/>
            <a:ext cx="0" cy="365760"/>
          </a:xfrm>
          <a:custGeom>
            <a:avLst/>
            <a:gdLst/>
            <a:ahLst/>
            <a:cxnLst/>
            <a:rect l="l" t="t" r="r" b="b"/>
            <a:pathLst>
              <a:path h="365760">
                <a:moveTo>
                  <a:pt x="0" y="0"/>
                </a:moveTo>
                <a:lnTo>
                  <a:pt x="0" y="365759"/>
                </a:lnTo>
              </a:path>
            </a:pathLst>
          </a:custGeom>
          <a:ln w="38862">
            <a:solidFill>
              <a:srgbClr val="193F6D"/>
            </a:solidFill>
          </a:ln>
        </p:spPr>
        <p:txBody>
          <a:bodyPr wrap="square" lIns="0" tIns="0" rIns="0" bIns="0" rtlCol="0"/>
          <a:lstStyle/>
          <a:p>
            <a:endParaRPr/>
          </a:p>
        </p:txBody>
      </p:sp>
      <p:sp>
        <p:nvSpPr>
          <p:cNvPr id="124" name="object 124"/>
          <p:cNvSpPr/>
          <p:nvPr/>
        </p:nvSpPr>
        <p:spPr>
          <a:xfrm>
            <a:off x="6450710" y="2872739"/>
            <a:ext cx="0" cy="367030"/>
          </a:xfrm>
          <a:custGeom>
            <a:avLst/>
            <a:gdLst/>
            <a:ahLst/>
            <a:cxnLst/>
            <a:rect l="l" t="t" r="r" b="b"/>
            <a:pathLst>
              <a:path h="367030">
                <a:moveTo>
                  <a:pt x="0" y="0"/>
                </a:moveTo>
                <a:lnTo>
                  <a:pt x="0" y="366522"/>
                </a:lnTo>
              </a:path>
            </a:pathLst>
          </a:custGeom>
          <a:ln w="38862">
            <a:solidFill>
              <a:srgbClr val="193F6D"/>
            </a:solidFill>
          </a:ln>
        </p:spPr>
        <p:txBody>
          <a:bodyPr wrap="square" lIns="0" tIns="0" rIns="0" bIns="0" rtlCol="0"/>
          <a:lstStyle/>
          <a:p>
            <a:endParaRPr/>
          </a:p>
        </p:txBody>
      </p:sp>
      <p:sp>
        <p:nvSpPr>
          <p:cNvPr id="125" name="object 125"/>
          <p:cNvSpPr/>
          <p:nvPr/>
        </p:nvSpPr>
        <p:spPr>
          <a:xfrm>
            <a:off x="6515100" y="2868167"/>
            <a:ext cx="0" cy="368300"/>
          </a:xfrm>
          <a:custGeom>
            <a:avLst/>
            <a:gdLst/>
            <a:ahLst/>
            <a:cxnLst/>
            <a:rect l="l" t="t" r="r" b="b"/>
            <a:pathLst>
              <a:path h="368300">
                <a:moveTo>
                  <a:pt x="0" y="0"/>
                </a:moveTo>
                <a:lnTo>
                  <a:pt x="0" y="368046"/>
                </a:lnTo>
              </a:path>
            </a:pathLst>
          </a:custGeom>
          <a:ln w="27432">
            <a:solidFill>
              <a:srgbClr val="193F6D"/>
            </a:solidFill>
          </a:ln>
        </p:spPr>
        <p:txBody>
          <a:bodyPr wrap="square" lIns="0" tIns="0" rIns="0" bIns="0" rtlCol="0"/>
          <a:lstStyle/>
          <a:p>
            <a:endParaRPr/>
          </a:p>
        </p:txBody>
      </p:sp>
      <p:sp>
        <p:nvSpPr>
          <p:cNvPr id="126" name="object 126"/>
          <p:cNvSpPr/>
          <p:nvPr/>
        </p:nvSpPr>
        <p:spPr>
          <a:xfrm>
            <a:off x="2601467" y="2849879"/>
            <a:ext cx="3900804" cy="277495"/>
          </a:xfrm>
          <a:custGeom>
            <a:avLst/>
            <a:gdLst/>
            <a:ahLst/>
            <a:cxnLst/>
            <a:rect l="l" t="t" r="r" b="b"/>
            <a:pathLst>
              <a:path w="3900804" h="277494">
                <a:moveTo>
                  <a:pt x="31242" y="166115"/>
                </a:moveTo>
                <a:lnTo>
                  <a:pt x="0" y="275081"/>
                </a:lnTo>
                <a:lnTo>
                  <a:pt x="7620" y="277367"/>
                </a:lnTo>
                <a:lnTo>
                  <a:pt x="39624" y="168401"/>
                </a:lnTo>
                <a:lnTo>
                  <a:pt x="31242" y="166115"/>
                </a:lnTo>
                <a:close/>
              </a:path>
              <a:path w="3900804" h="277494">
                <a:moveTo>
                  <a:pt x="102108" y="115061"/>
                </a:moveTo>
                <a:lnTo>
                  <a:pt x="70104" y="164591"/>
                </a:lnTo>
                <a:lnTo>
                  <a:pt x="77724" y="169163"/>
                </a:lnTo>
                <a:lnTo>
                  <a:pt x="108966" y="119633"/>
                </a:lnTo>
                <a:lnTo>
                  <a:pt x="102108" y="115061"/>
                </a:lnTo>
                <a:close/>
              </a:path>
              <a:path w="3900804" h="277494">
                <a:moveTo>
                  <a:pt x="172212" y="54863"/>
                </a:moveTo>
                <a:lnTo>
                  <a:pt x="140208" y="115061"/>
                </a:lnTo>
                <a:lnTo>
                  <a:pt x="147828" y="118871"/>
                </a:lnTo>
                <a:lnTo>
                  <a:pt x="179832" y="58673"/>
                </a:lnTo>
                <a:lnTo>
                  <a:pt x="172212" y="54863"/>
                </a:lnTo>
                <a:close/>
              </a:path>
              <a:path w="3900804" h="277494">
                <a:moveTo>
                  <a:pt x="215646" y="52577"/>
                </a:moveTo>
                <a:lnTo>
                  <a:pt x="214122" y="60959"/>
                </a:lnTo>
                <a:lnTo>
                  <a:pt x="245364" y="67055"/>
                </a:lnTo>
                <a:lnTo>
                  <a:pt x="246888" y="58673"/>
                </a:lnTo>
                <a:lnTo>
                  <a:pt x="215646" y="52577"/>
                </a:lnTo>
                <a:close/>
              </a:path>
              <a:path w="3900804" h="277494">
                <a:moveTo>
                  <a:pt x="312420" y="1523"/>
                </a:moveTo>
                <a:lnTo>
                  <a:pt x="281178" y="60959"/>
                </a:lnTo>
                <a:lnTo>
                  <a:pt x="288798" y="64769"/>
                </a:lnTo>
                <a:lnTo>
                  <a:pt x="320040" y="6095"/>
                </a:lnTo>
                <a:lnTo>
                  <a:pt x="312420" y="1523"/>
                </a:lnTo>
                <a:close/>
              </a:path>
              <a:path w="3900804" h="277494">
                <a:moveTo>
                  <a:pt x="356616" y="0"/>
                </a:moveTo>
                <a:lnTo>
                  <a:pt x="353568" y="7619"/>
                </a:lnTo>
                <a:lnTo>
                  <a:pt x="384810" y="22097"/>
                </a:lnTo>
                <a:lnTo>
                  <a:pt x="388620" y="14477"/>
                </a:lnTo>
                <a:lnTo>
                  <a:pt x="356616" y="0"/>
                </a:lnTo>
                <a:close/>
              </a:path>
              <a:path w="3900804" h="277494">
                <a:moveTo>
                  <a:pt x="429006" y="16763"/>
                </a:moveTo>
                <a:lnTo>
                  <a:pt x="421386" y="19811"/>
                </a:lnTo>
                <a:lnTo>
                  <a:pt x="452628" y="94487"/>
                </a:lnTo>
                <a:lnTo>
                  <a:pt x="461010" y="90677"/>
                </a:lnTo>
                <a:lnTo>
                  <a:pt x="429006" y="16763"/>
                </a:lnTo>
                <a:close/>
              </a:path>
              <a:path w="3900804" h="277494">
                <a:moveTo>
                  <a:pt x="525780" y="78485"/>
                </a:moveTo>
                <a:lnTo>
                  <a:pt x="494538" y="88391"/>
                </a:lnTo>
                <a:lnTo>
                  <a:pt x="496824" y="96773"/>
                </a:lnTo>
                <a:lnTo>
                  <a:pt x="528828" y="86867"/>
                </a:lnTo>
                <a:lnTo>
                  <a:pt x="525780" y="78485"/>
                </a:lnTo>
                <a:close/>
              </a:path>
              <a:path w="3900804" h="277494">
                <a:moveTo>
                  <a:pt x="593598" y="34289"/>
                </a:moveTo>
                <a:lnTo>
                  <a:pt x="562356" y="80009"/>
                </a:lnTo>
                <a:lnTo>
                  <a:pt x="569214" y="85343"/>
                </a:lnTo>
                <a:lnTo>
                  <a:pt x="601218" y="39623"/>
                </a:lnTo>
                <a:lnTo>
                  <a:pt x="593598" y="34289"/>
                </a:lnTo>
                <a:close/>
              </a:path>
              <a:path w="3900804" h="277494">
                <a:moveTo>
                  <a:pt x="665226" y="10667"/>
                </a:moveTo>
                <a:lnTo>
                  <a:pt x="633984" y="33527"/>
                </a:lnTo>
                <a:lnTo>
                  <a:pt x="638556" y="40385"/>
                </a:lnTo>
                <a:lnTo>
                  <a:pt x="670560" y="17525"/>
                </a:lnTo>
                <a:lnTo>
                  <a:pt x="665226" y="10667"/>
                </a:lnTo>
                <a:close/>
              </a:path>
              <a:path w="3900804" h="277494">
                <a:moveTo>
                  <a:pt x="710184" y="12191"/>
                </a:moveTo>
                <a:lnTo>
                  <a:pt x="702564" y="15239"/>
                </a:lnTo>
                <a:lnTo>
                  <a:pt x="733806" y="96011"/>
                </a:lnTo>
                <a:lnTo>
                  <a:pt x="742188" y="92963"/>
                </a:lnTo>
                <a:lnTo>
                  <a:pt x="710184" y="12191"/>
                </a:lnTo>
                <a:close/>
              </a:path>
              <a:path w="3900804" h="277494">
                <a:moveTo>
                  <a:pt x="781050" y="92963"/>
                </a:moveTo>
                <a:lnTo>
                  <a:pt x="772668" y="96011"/>
                </a:lnTo>
                <a:lnTo>
                  <a:pt x="803910" y="180593"/>
                </a:lnTo>
                <a:lnTo>
                  <a:pt x="812292" y="177545"/>
                </a:lnTo>
                <a:lnTo>
                  <a:pt x="781050" y="92963"/>
                </a:lnTo>
                <a:close/>
              </a:path>
              <a:path w="3900804" h="277494">
                <a:moveTo>
                  <a:pt x="850392" y="176783"/>
                </a:moveTo>
                <a:lnTo>
                  <a:pt x="843534" y="180593"/>
                </a:lnTo>
                <a:lnTo>
                  <a:pt x="874776" y="235457"/>
                </a:lnTo>
                <a:lnTo>
                  <a:pt x="882396" y="230885"/>
                </a:lnTo>
                <a:lnTo>
                  <a:pt x="850392" y="176783"/>
                </a:lnTo>
                <a:close/>
              </a:path>
              <a:path w="3900804" h="277494">
                <a:moveTo>
                  <a:pt x="918210" y="229361"/>
                </a:moveTo>
                <a:lnTo>
                  <a:pt x="915924" y="236981"/>
                </a:lnTo>
                <a:lnTo>
                  <a:pt x="947166" y="247649"/>
                </a:lnTo>
                <a:lnTo>
                  <a:pt x="950214" y="239267"/>
                </a:lnTo>
                <a:lnTo>
                  <a:pt x="918210" y="229361"/>
                </a:lnTo>
                <a:close/>
              </a:path>
              <a:path w="3900804" h="277494">
                <a:moveTo>
                  <a:pt x="1016508" y="217931"/>
                </a:moveTo>
                <a:lnTo>
                  <a:pt x="985266" y="239267"/>
                </a:lnTo>
                <a:lnTo>
                  <a:pt x="989838" y="246887"/>
                </a:lnTo>
                <a:lnTo>
                  <a:pt x="1021842" y="225551"/>
                </a:lnTo>
                <a:lnTo>
                  <a:pt x="1016508" y="217931"/>
                </a:lnTo>
                <a:close/>
              </a:path>
              <a:path w="3900804" h="277494">
                <a:moveTo>
                  <a:pt x="1086612" y="194309"/>
                </a:moveTo>
                <a:lnTo>
                  <a:pt x="1055370" y="217931"/>
                </a:lnTo>
                <a:lnTo>
                  <a:pt x="1060704" y="224789"/>
                </a:lnTo>
                <a:lnTo>
                  <a:pt x="1091946" y="200405"/>
                </a:lnTo>
                <a:lnTo>
                  <a:pt x="1086612" y="194309"/>
                </a:lnTo>
                <a:close/>
              </a:path>
              <a:path w="3900804" h="277494">
                <a:moveTo>
                  <a:pt x="1156716" y="169925"/>
                </a:moveTo>
                <a:lnTo>
                  <a:pt x="1125474" y="194309"/>
                </a:lnTo>
                <a:lnTo>
                  <a:pt x="1130808" y="200405"/>
                </a:lnTo>
                <a:lnTo>
                  <a:pt x="1162050" y="176021"/>
                </a:lnTo>
                <a:lnTo>
                  <a:pt x="1156716" y="169925"/>
                </a:lnTo>
                <a:close/>
              </a:path>
              <a:path w="3900804" h="277494">
                <a:moveTo>
                  <a:pt x="1199388" y="168401"/>
                </a:moveTo>
                <a:lnTo>
                  <a:pt x="1197864" y="177545"/>
                </a:lnTo>
                <a:lnTo>
                  <a:pt x="1229106" y="182879"/>
                </a:lnTo>
                <a:lnTo>
                  <a:pt x="1230630" y="174497"/>
                </a:lnTo>
                <a:lnTo>
                  <a:pt x="1199388" y="168401"/>
                </a:lnTo>
                <a:close/>
              </a:path>
              <a:path w="3900804" h="277494">
                <a:moveTo>
                  <a:pt x="1297686" y="149351"/>
                </a:moveTo>
                <a:lnTo>
                  <a:pt x="1265682" y="175259"/>
                </a:lnTo>
                <a:lnTo>
                  <a:pt x="1271016" y="182117"/>
                </a:lnTo>
                <a:lnTo>
                  <a:pt x="1303020" y="156209"/>
                </a:lnTo>
                <a:lnTo>
                  <a:pt x="1297686" y="149351"/>
                </a:lnTo>
                <a:close/>
              </a:path>
              <a:path w="3900804" h="277494">
                <a:moveTo>
                  <a:pt x="1367028" y="93725"/>
                </a:moveTo>
                <a:lnTo>
                  <a:pt x="1335024" y="150875"/>
                </a:lnTo>
                <a:lnTo>
                  <a:pt x="1342644" y="154685"/>
                </a:lnTo>
                <a:lnTo>
                  <a:pt x="1373886" y="97535"/>
                </a:lnTo>
                <a:lnTo>
                  <a:pt x="1367028" y="93725"/>
                </a:lnTo>
                <a:close/>
              </a:path>
              <a:path w="3900804" h="277494">
                <a:moveTo>
                  <a:pt x="1438656" y="71627"/>
                </a:moveTo>
                <a:lnTo>
                  <a:pt x="1406652" y="92201"/>
                </a:lnTo>
                <a:lnTo>
                  <a:pt x="1411224" y="99059"/>
                </a:lnTo>
                <a:lnTo>
                  <a:pt x="1443228" y="79247"/>
                </a:lnTo>
                <a:lnTo>
                  <a:pt x="1438656" y="71627"/>
                </a:lnTo>
                <a:close/>
              </a:path>
              <a:path w="3900804" h="277494">
                <a:moveTo>
                  <a:pt x="1480566" y="71627"/>
                </a:moveTo>
                <a:lnTo>
                  <a:pt x="1478280" y="79247"/>
                </a:lnTo>
                <a:lnTo>
                  <a:pt x="1509522" y="90677"/>
                </a:lnTo>
                <a:lnTo>
                  <a:pt x="1512570" y="83057"/>
                </a:lnTo>
                <a:lnTo>
                  <a:pt x="1480566" y="71627"/>
                </a:lnTo>
                <a:close/>
              </a:path>
              <a:path w="3900804" h="277494">
                <a:moveTo>
                  <a:pt x="1552194" y="83819"/>
                </a:moveTo>
                <a:lnTo>
                  <a:pt x="1546860" y="90677"/>
                </a:lnTo>
                <a:lnTo>
                  <a:pt x="1578864" y="115823"/>
                </a:lnTo>
                <a:lnTo>
                  <a:pt x="1584198" y="109727"/>
                </a:lnTo>
                <a:lnTo>
                  <a:pt x="1552194" y="83819"/>
                </a:lnTo>
                <a:close/>
              </a:path>
              <a:path w="3900804" h="277494">
                <a:moveTo>
                  <a:pt x="1620774" y="108203"/>
                </a:moveTo>
                <a:lnTo>
                  <a:pt x="1619250" y="117347"/>
                </a:lnTo>
                <a:lnTo>
                  <a:pt x="1650492" y="122681"/>
                </a:lnTo>
                <a:lnTo>
                  <a:pt x="1652015" y="114299"/>
                </a:lnTo>
                <a:lnTo>
                  <a:pt x="1620774" y="108203"/>
                </a:lnTo>
                <a:close/>
              </a:path>
              <a:path w="3900804" h="277494">
                <a:moveTo>
                  <a:pt x="1721358" y="112775"/>
                </a:moveTo>
                <a:lnTo>
                  <a:pt x="1690116" y="114299"/>
                </a:lnTo>
                <a:lnTo>
                  <a:pt x="1690116" y="122681"/>
                </a:lnTo>
                <a:lnTo>
                  <a:pt x="1722120" y="121157"/>
                </a:lnTo>
                <a:lnTo>
                  <a:pt x="1721358" y="112775"/>
                </a:lnTo>
                <a:close/>
              </a:path>
              <a:path w="3900804" h="277494">
                <a:moveTo>
                  <a:pt x="1763268" y="113537"/>
                </a:moveTo>
                <a:lnTo>
                  <a:pt x="1757934" y="120395"/>
                </a:lnTo>
                <a:lnTo>
                  <a:pt x="1789176" y="147827"/>
                </a:lnTo>
                <a:lnTo>
                  <a:pt x="1794510" y="140969"/>
                </a:lnTo>
                <a:lnTo>
                  <a:pt x="1763268" y="113537"/>
                </a:lnTo>
                <a:close/>
              </a:path>
              <a:path w="3900804" h="277494">
                <a:moveTo>
                  <a:pt x="1831848" y="140207"/>
                </a:moveTo>
                <a:lnTo>
                  <a:pt x="1829562" y="148589"/>
                </a:lnTo>
                <a:lnTo>
                  <a:pt x="1861566" y="155447"/>
                </a:lnTo>
                <a:lnTo>
                  <a:pt x="1863090" y="147065"/>
                </a:lnTo>
                <a:lnTo>
                  <a:pt x="1831848" y="140207"/>
                </a:lnTo>
                <a:close/>
              </a:path>
              <a:path w="3900804" h="277494">
                <a:moveTo>
                  <a:pt x="1901190" y="147065"/>
                </a:moveTo>
                <a:lnTo>
                  <a:pt x="1901190" y="155447"/>
                </a:lnTo>
                <a:lnTo>
                  <a:pt x="1932432" y="156971"/>
                </a:lnTo>
                <a:lnTo>
                  <a:pt x="1932432" y="148589"/>
                </a:lnTo>
                <a:lnTo>
                  <a:pt x="1901190" y="147065"/>
                </a:lnTo>
                <a:close/>
              </a:path>
              <a:path w="3900804" h="277494">
                <a:moveTo>
                  <a:pt x="2002536" y="145541"/>
                </a:moveTo>
                <a:lnTo>
                  <a:pt x="1971294" y="148589"/>
                </a:lnTo>
                <a:lnTo>
                  <a:pt x="1972056" y="156971"/>
                </a:lnTo>
                <a:lnTo>
                  <a:pt x="2003298" y="154685"/>
                </a:lnTo>
                <a:lnTo>
                  <a:pt x="2002536" y="145541"/>
                </a:lnTo>
                <a:close/>
              </a:path>
              <a:path w="3900804" h="277494">
                <a:moveTo>
                  <a:pt x="2072640" y="141731"/>
                </a:moveTo>
                <a:lnTo>
                  <a:pt x="2040636" y="145541"/>
                </a:lnTo>
                <a:lnTo>
                  <a:pt x="2042160" y="154685"/>
                </a:lnTo>
                <a:lnTo>
                  <a:pt x="2073402" y="150113"/>
                </a:lnTo>
                <a:lnTo>
                  <a:pt x="2072640" y="141731"/>
                </a:lnTo>
                <a:close/>
              </a:path>
              <a:path w="3900804" h="277494">
                <a:moveTo>
                  <a:pt x="2142744" y="135635"/>
                </a:moveTo>
                <a:lnTo>
                  <a:pt x="2110740" y="141731"/>
                </a:lnTo>
                <a:lnTo>
                  <a:pt x="2112264" y="150113"/>
                </a:lnTo>
                <a:lnTo>
                  <a:pt x="2144268" y="144017"/>
                </a:lnTo>
                <a:lnTo>
                  <a:pt x="2142744" y="135635"/>
                </a:lnTo>
                <a:close/>
              </a:path>
              <a:path w="3900804" h="277494">
                <a:moveTo>
                  <a:pt x="2212848" y="130301"/>
                </a:moveTo>
                <a:lnTo>
                  <a:pt x="2181606" y="135635"/>
                </a:lnTo>
                <a:lnTo>
                  <a:pt x="2183130" y="144017"/>
                </a:lnTo>
                <a:lnTo>
                  <a:pt x="2214372" y="138683"/>
                </a:lnTo>
                <a:lnTo>
                  <a:pt x="2212848" y="130301"/>
                </a:lnTo>
                <a:close/>
              </a:path>
              <a:path w="3900804" h="277494">
                <a:moveTo>
                  <a:pt x="2282952" y="120395"/>
                </a:moveTo>
                <a:lnTo>
                  <a:pt x="2250948" y="130301"/>
                </a:lnTo>
                <a:lnTo>
                  <a:pt x="2253996" y="138683"/>
                </a:lnTo>
                <a:lnTo>
                  <a:pt x="2285238" y="128015"/>
                </a:lnTo>
                <a:lnTo>
                  <a:pt x="2282952" y="120395"/>
                </a:lnTo>
                <a:close/>
              </a:path>
              <a:path w="3900804" h="277494">
                <a:moveTo>
                  <a:pt x="2353056" y="110489"/>
                </a:moveTo>
                <a:lnTo>
                  <a:pt x="2321052" y="120395"/>
                </a:lnTo>
                <a:lnTo>
                  <a:pt x="2324100" y="128015"/>
                </a:lnTo>
                <a:lnTo>
                  <a:pt x="2355342" y="118109"/>
                </a:lnTo>
                <a:lnTo>
                  <a:pt x="2353056" y="110489"/>
                </a:lnTo>
                <a:close/>
              </a:path>
              <a:path w="3900804" h="277494">
                <a:moveTo>
                  <a:pt x="2423160" y="102869"/>
                </a:moveTo>
                <a:lnTo>
                  <a:pt x="2391918" y="109727"/>
                </a:lnTo>
                <a:lnTo>
                  <a:pt x="2394204" y="118109"/>
                </a:lnTo>
                <a:lnTo>
                  <a:pt x="2425446" y="111251"/>
                </a:lnTo>
                <a:lnTo>
                  <a:pt x="2423160" y="102869"/>
                </a:lnTo>
                <a:close/>
              </a:path>
              <a:path w="3900804" h="277494">
                <a:moveTo>
                  <a:pt x="2494026" y="98297"/>
                </a:moveTo>
                <a:lnTo>
                  <a:pt x="2462784" y="102869"/>
                </a:lnTo>
                <a:lnTo>
                  <a:pt x="2463546" y="111251"/>
                </a:lnTo>
                <a:lnTo>
                  <a:pt x="2495550" y="106679"/>
                </a:lnTo>
                <a:lnTo>
                  <a:pt x="2494026" y="98297"/>
                </a:lnTo>
                <a:close/>
              </a:path>
              <a:path w="3900804" h="277494">
                <a:moveTo>
                  <a:pt x="2564130" y="92963"/>
                </a:moveTo>
                <a:lnTo>
                  <a:pt x="2532888" y="98297"/>
                </a:lnTo>
                <a:lnTo>
                  <a:pt x="2534412" y="106679"/>
                </a:lnTo>
                <a:lnTo>
                  <a:pt x="2565654" y="101345"/>
                </a:lnTo>
                <a:lnTo>
                  <a:pt x="2564130" y="92963"/>
                </a:lnTo>
                <a:close/>
              </a:path>
              <a:path w="3900804" h="277494">
                <a:moveTo>
                  <a:pt x="2634234" y="85343"/>
                </a:moveTo>
                <a:lnTo>
                  <a:pt x="2602992" y="92963"/>
                </a:lnTo>
                <a:lnTo>
                  <a:pt x="2604516" y="101345"/>
                </a:lnTo>
                <a:lnTo>
                  <a:pt x="2636520" y="93725"/>
                </a:lnTo>
                <a:lnTo>
                  <a:pt x="2634234" y="85343"/>
                </a:lnTo>
                <a:close/>
              </a:path>
              <a:path w="3900804" h="277494">
                <a:moveTo>
                  <a:pt x="2704338" y="78485"/>
                </a:moveTo>
                <a:lnTo>
                  <a:pt x="2673096" y="85343"/>
                </a:lnTo>
                <a:lnTo>
                  <a:pt x="2674620" y="93725"/>
                </a:lnTo>
                <a:lnTo>
                  <a:pt x="2706624" y="86867"/>
                </a:lnTo>
                <a:lnTo>
                  <a:pt x="2704338" y="78485"/>
                </a:lnTo>
                <a:close/>
              </a:path>
              <a:path w="3900804" h="277494">
                <a:moveTo>
                  <a:pt x="2744724" y="78485"/>
                </a:moveTo>
                <a:lnTo>
                  <a:pt x="2743962" y="86867"/>
                </a:lnTo>
                <a:lnTo>
                  <a:pt x="2775966" y="88391"/>
                </a:lnTo>
                <a:lnTo>
                  <a:pt x="2775966" y="80009"/>
                </a:lnTo>
                <a:lnTo>
                  <a:pt x="2744724" y="78485"/>
                </a:lnTo>
                <a:close/>
              </a:path>
              <a:path w="3900804" h="277494">
                <a:moveTo>
                  <a:pt x="2814828" y="80009"/>
                </a:moveTo>
                <a:lnTo>
                  <a:pt x="2814066" y="88391"/>
                </a:lnTo>
                <a:lnTo>
                  <a:pt x="2846070" y="91439"/>
                </a:lnTo>
                <a:lnTo>
                  <a:pt x="2846832" y="83057"/>
                </a:lnTo>
                <a:lnTo>
                  <a:pt x="2814828" y="80009"/>
                </a:lnTo>
                <a:close/>
              </a:path>
              <a:path w="3900804" h="277494">
                <a:moveTo>
                  <a:pt x="2916174" y="83057"/>
                </a:moveTo>
                <a:lnTo>
                  <a:pt x="2884932" y="83057"/>
                </a:lnTo>
                <a:lnTo>
                  <a:pt x="2884932" y="91439"/>
                </a:lnTo>
                <a:lnTo>
                  <a:pt x="2916174" y="91439"/>
                </a:lnTo>
                <a:lnTo>
                  <a:pt x="2916174" y="83057"/>
                </a:lnTo>
                <a:close/>
              </a:path>
              <a:path w="3900804" h="277494">
                <a:moveTo>
                  <a:pt x="2986278" y="80009"/>
                </a:moveTo>
                <a:lnTo>
                  <a:pt x="2955036" y="83057"/>
                </a:lnTo>
                <a:lnTo>
                  <a:pt x="2955798" y="91439"/>
                </a:lnTo>
                <a:lnTo>
                  <a:pt x="2987040" y="88391"/>
                </a:lnTo>
                <a:lnTo>
                  <a:pt x="2986278" y="80009"/>
                </a:lnTo>
                <a:close/>
              </a:path>
              <a:path w="3900804" h="277494">
                <a:moveTo>
                  <a:pt x="3056382" y="73913"/>
                </a:moveTo>
                <a:lnTo>
                  <a:pt x="3024378" y="80009"/>
                </a:lnTo>
                <a:lnTo>
                  <a:pt x="3025902" y="88391"/>
                </a:lnTo>
                <a:lnTo>
                  <a:pt x="3057906" y="82295"/>
                </a:lnTo>
                <a:lnTo>
                  <a:pt x="3056382" y="73913"/>
                </a:lnTo>
                <a:close/>
              </a:path>
              <a:path w="3900804" h="277494">
                <a:moveTo>
                  <a:pt x="3126486" y="67055"/>
                </a:moveTo>
                <a:lnTo>
                  <a:pt x="3094482" y="73913"/>
                </a:lnTo>
                <a:lnTo>
                  <a:pt x="3096768" y="82295"/>
                </a:lnTo>
                <a:lnTo>
                  <a:pt x="3128010" y="75437"/>
                </a:lnTo>
                <a:lnTo>
                  <a:pt x="3126486" y="67055"/>
                </a:lnTo>
                <a:close/>
              </a:path>
              <a:path w="3900804" h="277494">
                <a:moveTo>
                  <a:pt x="3196590" y="60959"/>
                </a:moveTo>
                <a:lnTo>
                  <a:pt x="3165348" y="67055"/>
                </a:lnTo>
                <a:lnTo>
                  <a:pt x="3166872" y="75437"/>
                </a:lnTo>
                <a:lnTo>
                  <a:pt x="3198114" y="70103"/>
                </a:lnTo>
                <a:lnTo>
                  <a:pt x="3196590" y="60959"/>
                </a:lnTo>
                <a:close/>
              </a:path>
              <a:path w="3900804" h="277494">
                <a:moveTo>
                  <a:pt x="3267455" y="57149"/>
                </a:moveTo>
                <a:lnTo>
                  <a:pt x="3235452" y="60959"/>
                </a:lnTo>
                <a:lnTo>
                  <a:pt x="3236976" y="70103"/>
                </a:lnTo>
                <a:lnTo>
                  <a:pt x="3268218" y="65531"/>
                </a:lnTo>
                <a:lnTo>
                  <a:pt x="3267455" y="57149"/>
                </a:lnTo>
                <a:close/>
              </a:path>
              <a:path w="3900804" h="277494">
                <a:moveTo>
                  <a:pt x="3337560" y="51053"/>
                </a:moveTo>
                <a:lnTo>
                  <a:pt x="3305556" y="57149"/>
                </a:lnTo>
                <a:lnTo>
                  <a:pt x="3307079" y="65531"/>
                </a:lnTo>
                <a:lnTo>
                  <a:pt x="3339084" y="59435"/>
                </a:lnTo>
                <a:lnTo>
                  <a:pt x="3337560" y="51053"/>
                </a:lnTo>
                <a:close/>
              </a:path>
              <a:path w="3900804" h="277494">
                <a:moveTo>
                  <a:pt x="3407664" y="47243"/>
                </a:moveTo>
                <a:lnTo>
                  <a:pt x="3376422" y="51053"/>
                </a:lnTo>
                <a:lnTo>
                  <a:pt x="3377184" y="59435"/>
                </a:lnTo>
                <a:lnTo>
                  <a:pt x="3409188" y="55625"/>
                </a:lnTo>
                <a:lnTo>
                  <a:pt x="3407664" y="47243"/>
                </a:lnTo>
                <a:close/>
              </a:path>
              <a:path w="3900804" h="277494">
                <a:moveTo>
                  <a:pt x="3477768" y="42671"/>
                </a:moveTo>
                <a:lnTo>
                  <a:pt x="3446526" y="47243"/>
                </a:lnTo>
                <a:lnTo>
                  <a:pt x="3447288" y="55625"/>
                </a:lnTo>
                <a:lnTo>
                  <a:pt x="3479291" y="51053"/>
                </a:lnTo>
                <a:lnTo>
                  <a:pt x="3477768" y="42671"/>
                </a:lnTo>
                <a:close/>
              </a:path>
              <a:path w="3900804" h="277494">
                <a:moveTo>
                  <a:pt x="3547872" y="38099"/>
                </a:moveTo>
                <a:lnTo>
                  <a:pt x="3516629" y="42671"/>
                </a:lnTo>
                <a:lnTo>
                  <a:pt x="3518154" y="51053"/>
                </a:lnTo>
                <a:lnTo>
                  <a:pt x="3549396" y="46481"/>
                </a:lnTo>
                <a:lnTo>
                  <a:pt x="3547872" y="38099"/>
                </a:lnTo>
                <a:close/>
              </a:path>
              <a:path w="3900804" h="277494">
                <a:moveTo>
                  <a:pt x="3617976" y="32765"/>
                </a:moveTo>
                <a:lnTo>
                  <a:pt x="3586734" y="38099"/>
                </a:lnTo>
                <a:lnTo>
                  <a:pt x="3588258" y="46481"/>
                </a:lnTo>
                <a:lnTo>
                  <a:pt x="3619500" y="41147"/>
                </a:lnTo>
                <a:lnTo>
                  <a:pt x="3617976" y="32765"/>
                </a:lnTo>
                <a:close/>
              </a:path>
              <a:path w="3900804" h="277494">
                <a:moveTo>
                  <a:pt x="3688841" y="28193"/>
                </a:moveTo>
                <a:lnTo>
                  <a:pt x="3656838" y="32765"/>
                </a:lnTo>
                <a:lnTo>
                  <a:pt x="3658362" y="41147"/>
                </a:lnTo>
                <a:lnTo>
                  <a:pt x="3689604" y="36575"/>
                </a:lnTo>
                <a:lnTo>
                  <a:pt x="3688841" y="28193"/>
                </a:lnTo>
                <a:close/>
              </a:path>
              <a:path w="3900804" h="277494">
                <a:moveTo>
                  <a:pt x="3758946" y="23621"/>
                </a:moveTo>
                <a:lnTo>
                  <a:pt x="3727704" y="28193"/>
                </a:lnTo>
                <a:lnTo>
                  <a:pt x="3728466" y="36575"/>
                </a:lnTo>
                <a:lnTo>
                  <a:pt x="3760470" y="32765"/>
                </a:lnTo>
                <a:lnTo>
                  <a:pt x="3758946" y="23621"/>
                </a:lnTo>
                <a:close/>
              </a:path>
              <a:path w="3900804" h="277494">
                <a:moveTo>
                  <a:pt x="3829050" y="18287"/>
                </a:moveTo>
                <a:lnTo>
                  <a:pt x="3797808" y="24383"/>
                </a:lnTo>
                <a:lnTo>
                  <a:pt x="3799332" y="32765"/>
                </a:lnTo>
                <a:lnTo>
                  <a:pt x="3830574" y="26669"/>
                </a:lnTo>
                <a:lnTo>
                  <a:pt x="3829050" y="18287"/>
                </a:lnTo>
                <a:close/>
              </a:path>
              <a:path w="3900804" h="277494">
                <a:moveTo>
                  <a:pt x="3899916" y="13715"/>
                </a:moveTo>
                <a:lnTo>
                  <a:pt x="3867912" y="18287"/>
                </a:lnTo>
                <a:lnTo>
                  <a:pt x="3869436" y="26669"/>
                </a:lnTo>
                <a:lnTo>
                  <a:pt x="3900678" y="22097"/>
                </a:lnTo>
                <a:lnTo>
                  <a:pt x="3899916" y="13715"/>
                </a:lnTo>
                <a:close/>
              </a:path>
            </a:pathLst>
          </a:custGeom>
          <a:solidFill>
            <a:srgbClr val="000000"/>
          </a:solidFill>
        </p:spPr>
        <p:txBody>
          <a:bodyPr wrap="square" lIns="0" tIns="0" rIns="0" bIns="0" rtlCol="0"/>
          <a:lstStyle/>
          <a:p>
            <a:endParaRPr/>
          </a:p>
        </p:txBody>
      </p:sp>
      <p:sp>
        <p:nvSpPr>
          <p:cNvPr id="127" name="object 127"/>
          <p:cNvSpPr/>
          <p:nvPr/>
        </p:nvSpPr>
        <p:spPr>
          <a:xfrm>
            <a:off x="2594610" y="3012948"/>
            <a:ext cx="0" cy="113030"/>
          </a:xfrm>
          <a:custGeom>
            <a:avLst/>
            <a:gdLst/>
            <a:ahLst/>
            <a:cxnLst/>
            <a:rect l="l" t="t" r="r" b="b"/>
            <a:pathLst>
              <a:path h="113030">
                <a:moveTo>
                  <a:pt x="0" y="0"/>
                </a:moveTo>
                <a:lnTo>
                  <a:pt x="0" y="112775"/>
                </a:lnTo>
              </a:path>
            </a:pathLst>
          </a:custGeom>
          <a:ln w="21336">
            <a:solidFill>
              <a:srgbClr val="0000A8"/>
            </a:solidFill>
          </a:ln>
        </p:spPr>
        <p:txBody>
          <a:bodyPr wrap="square" lIns="0" tIns="0" rIns="0" bIns="0" rtlCol="0"/>
          <a:lstStyle/>
          <a:p>
            <a:endParaRPr/>
          </a:p>
        </p:txBody>
      </p:sp>
      <p:sp>
        <p:nvSpPr>
          <p:cNvPr id="128" name="object 128"/>
          <p:cNvSpPr/>
          <p:nvPr/>
        </p:nvSpPr>
        <p:spPr>
          <a:xfrm>
            <a:off x="2655951" y="2903982"/>
            <a:ext cx="0" cy="113030"/>
          </a:xfrm>
          <a:custGeom>
            <a:avLst/>
            <a:gdLst/>
            <a:ahLst/>
            <a:cxnLst/>
            <a:rect l="l" t="t" r="r" b="b"/>
            <a:pathLst>
              <a:path h="113030">
                <a:moveTo>
                  <a:pt x="0" y="0"/>
                </a:moveTo>
                <a:lnTo>
                  <a:pt x="0" y="112775"/>
                </a:lnTo>
              </a:path>
            </a:pathLst>
          </a:custGeom>
          <a:ln w="38862">
            <a:solidFill>
              <a:srgbClr val="0000A8"/>
            </a:solidFill>
          </a:ln>
        </p:spPr>
        <p:txBody>
          <a:bodyPr wrap="square" lIns="0" tIns="0" rIns="0" bIns="0" rtlCol="0"/>
          <a:lstStyle/>
          <a:p>
            <a:endParaRPr/>
          </a:p>
        </p:txBody>
      </p:sp>
      <p:sp>
        <p:nvSpPr>
          <p:cNvPr id="129" name="object 129"/>
          <p:cNvSpPr/>
          <p:nvPr/>
        </p:nvSpPr>
        <p:spPr>
          <a:xfrm>
            <a:off x="2726435" y="2852166"/>
            <a:ext cx="0" cy="115570"/>
          </a:xfrm>
          <a:custGeom>
            <a:avLst/>
            <a:gdLst/>
            <a:ahLst/>
            <a:cxnLst/>
            <a:rect l="l" t="t" r="r" b="b"/>
            <a:pathLst>
              <a:path h="115569">
                <a:moveTo>
                  <a:pt x="0" y="0"/>
                </a:moveTo>
                <a:lnTo>
                  <a:pt x="0" y="115063"/>
                </a:lnTo>
              </a:path>
            </a:pathLst>
          </a:custGeom>
          <a:ln w="38100">
            <a:solidFill>
              <a:srgbClr val="0000A8"/>
            </a:solidFill>
          </a:ln>
        </p:spPr>
        <p:txBody>
          <a:bodyPr wrap="square" lIns="0" tIns="0" rIns="0" bIns="0" rtlCol="0"/>
          <a:lstStyle/>
          <a:p>
            <a:endParaRPr/>
          </a:p>
        </p:txBody>
      </p:sp>
      <p:sp>
        <p:nvSpPr>
          <p:cNvPr id="130" name="object 130"/>
          <p:cNvSpPr/>
          <p:nvPr/>
        </p:nvSpPr>
        <p:spPr>
          <a:xfrm>
            <a:off x="2796920" y="2791967"/>
            <a:ext cx="0" cy="115570"/>
          </a:xfrm>
          <a:custGeom>
            <a:avLst/>
            <a:gdLst/>
            <a:ahLst/>
            <a:cxnLst/>
            <a:rect l="l" t="t" r="r" b="b"/>
            <a:pathLst>
              <a:path h="115569">
                <a:moveTo>
                  <a:pt x="0" y="0"/>
                </a:moveTo>
                <a:lnTo>
                  <a:pt x="0" y="115061"/>
                </a:lnTo>
              </a:path>
            </a:pathLst>
          </a:custGeom>
          <a:ln w="38862">
            <a:solidFill>
              <a:srgbClr val="0000A8"/>
            </a:solidFill>
          </a:ln>
        </p:spPr>
        <p:txBody>
          <a:bodyPr wrap="square" lIns="0" tIns="0" rIns="0" bIns="0" rtlCol="0"/>
          <a:lstStyle/>
          <a:p>
            <a:endParaRPr/>
          </a:p>
        </p:txBody>
      </p:sp>
      <p:sp>
        <p:nvSpPr>
          <p:cNvPr id="131" name="object 131"/>
          <p:cNvSpPr/>
          <p:nvPr/>
        </p:nvSpPr>
        <p:spPr>
          <a:xfrm>
            <a:off x="2867025" y="2798064"/>
            <a:ext cx="0" cy="114300"/>
          </a:xfrm>
          <a:custGeom>
            <a:avLst/>
            <a:gdLst/>
            <a:ahLst/>
            <a:cxnLst/>
            <a:rect l="l" t="t" r="r" b="b"/>
            <a:pathLst>
              <a:path h="114300">
                <a:moveTo>
                  <a:pt x="0" y="0"/>
                </a:moveTo>
                <a:lnTo>
                  <a:pt x="0" y="114300"/>
                </a:lnTo>
              </a:path>
            </a:pathLst>
          </a:custGeom>
          <a:ln w="38862">
            <a:solidFill>
              <a:srgbClr val="0000A8"/>
            </a:solidFill>
          </a:ln>
        </p:spPr>
        <p:txBody>
          <a:bodyPr wrap="square" lIns="0" tIns="0" rIns="0" bIns="0" rtlCol="0"/>
          <a:lstStyle/>
          <a:p>
            <a:endParaRPr/>
          </a:p>
        </p:txBody>
      </p:sp>
      <p:sp>
        <p:nvSpPr>
          <p:cNvPr id="132" name="object 132"/>
          <p:cNvSpPr/>
          <p:nvPr/>
        </p:nvSpPr>
        <p:spPr>
          <a:xfrm>
            <a:off x="2937129" y="2737866"/>
            <a:ext cx="0" cy="116205"/>
          </a:xfrm>
          <a:custGeom>
            <a:avLst/>
            <a:gdLst/>
            <a:ahLst/>
            <a:cxnLst/>
            <a:rect l="l" t="t" r="r" b="b"/>
            <a:pathLst>
              <a:path h="116205">
                <a:moveTo>
                  <a:pt x="0" y="0"/>
                </a:moveTo>
                <a:lnTo>
                  <a:pt x="0" y="115824"/>
                </a:lnTo>
              </a:path>
            </a:pathLst>
          </a:custGeom>
          <a:ln w="38862">
            <a:solidFill>
              <a:srgbClr val="0000A8"/>
            </a:solidFill>
          </a:ln>
        </p:spPr>
        <p:txBody>
          <a:bodyPr wrap="square" lIns="0" tIns="0" rIns="0" bIns="0" rtlCol="0"/>
          <a:lstStyle/>
          <a:p>
            <a:endParaRPr/>
          </a:p>
        </p:txBody>
      </p:sp>
      <p:sp>
        <p:nvSpPr>
          <p:cNvPr id="133" name="object 133"/>
          <p:cNvSpPr/>
          <p:nvPr/>
        </p:nvSpPr>
        <p:spPr>
          <a:xfrm>
            <a:off x="3007232" y="2752344"/>
            <a:ext cx="0" cy="116205"/>
          </a:xfrm>
          <a:custGeom>
            <a:avLst/>
            <a:gdLst/>
            <a:ahLst/>
            <a:cxnLst/>
            <a:rect l="l" t="t" r="r" b="b"/>
            <a:pathLst>
              <a:path h="116205">
                <a:moveTo>
                  <a:pt x="0" y="0"/>
                </a:moveTo>
                <a:lnTo>
                  <a:pt x="0" y="115824"/>
                </a:lnTo>
              </a:path>
            </a:pathLst>
          </a:custGeom>
          <a:ln w="38862">
            <a:solidFill>
              <a:srgbClr val="0000A8"/>
            </a:solidFill>
          </a:ln>
        </p:spPr>
        <p:txBody>
          <a:bodyPr wrap="square" lIns="0" tIns="0" rIns="0" bIns="0" rtlCol="0"/>
          <a:lstStyle/>
          <a:p>
            <a:endParaRPr/>
          </a:p>
        </p:txBody>
      </p:sp>
      <p:sp>
        <p:nvSpPr>
          <p:cNvPr id="134" name="object 134"/>
          <p:cNvSpPr/>
          <p:nvPr/>
        </p:nvSpPr>
        <p:spPr>
          <a:xfrm>
            <a:off x="3077717" y="2827782"/>
            <a:ext cx="0" cy="115570"/>
          </a:xfrm>
          <a:custGeom>
            <a:avLst/>
            <a:gdLst/>
            <a:ahLst/>
            <a:cxnLst/>
            <a:rect l="l" t="t" r="r" b="b"/>
            <a:pathLst>
              <a:path h="115569">
                <a:moveTo>
                  <a:pt x="0" y="0"/>
                </a:moveTo>
                <a:lnTo>
                  <a:pt x="0" y="115061"/>
                </a:lnTo>
              </a:path>
            </a:pathLst>
          </a:custGeom>
          <a:ln w="38100">
            <a:solidFill>
              <a:srgbClr val="0000A8"/>
            </a:solidFill>
          </a:ln>
        </p:spPr>
        <p:txBody>
          <a:bodyPr wrap="square" lIns="0" tIns="0" rIns="0" bIns="0" rtlCol="0"/>
          <a:lstStyle/>
          <a:p>
            <a:endParaRPr/>
          </a:p>
        </p:txBody>
      </p:sp>
      <p:sp>
        <p:nvSpPr>
          <p:cNvPr id="135" name="object 135"/>
          <p:cNvSpPr/>
          <p:nvPr/>
        </p:nvSpPr>
        <p:spPr>
          <a:xfrm>
            <a:off x="3148202" y="2816351"/>
            <a:ext cx="0" cy="116839"/>
          </a:xfrm>
          <a:custGeom>
            <a:avLst/>
            <a:gdLst/>
            <a:ahLst/>
            <a:cxnLst/>
            <a:rect l="l" t="t" r="r" b="b"/>
            <a:pathLst>
              <a:path h="116839">
                <a:moveTo>
                  <a:pt x="0" y="0"/>
                </a:moveTo>
                <a:lnTo>
                  <a:pt x="0" y="116584"/>
                </a:lnTo>
              </a:path>
            </a:pathLst>
          </a:custGeom>
          <a:ln w="38862">
            <a:solidFill>
              <a:srgbClr val="0000A8"/>
            </a:solidFill>
          </a:ln>
        </p:spPr>
        <p:txBody>
          <a:bodyPr wrap="square" lIns="0" tIns="0" rIns="0" bIns="0" rtlCol="0"/>
          <a:lstStyle/>
          <a:p>
            <a:endParaRPr/>
          </a:p>
        </p:txBody>
      </p:sp>
      <p:sp>
        <p:nvSpPr>
          <p:cNvPr id="136" name="object 136"/>
          <p:cNvSpPr/>
          <p:nvPr/>
        </p:nvSpPr>
        <p:spPr>
          <a:xfrm>
            <a:off x="3218307" y="2769107"/>
            <a:ext cx="0" cy="117475"/>
          </a:xfrm>
          <a:custGeom>
            <a:avLst/>
            <a:gdLst/>
            <a:ahLst/>
            <a:cxnLst/>
            <a:rect l="l" t="t" r="r" b="b"/>
            <a:pathLst>
              <a:path h="117475">
                <a:moveTo>
                  <a:pt x="0" y="0"/>
                </a:moveTo>
                <a:lnTo>
                  <a:pt x="0" y="117348"/>
                </a:lnTo>
              </a:path>
            </a:pathLst>
          </a:custGeom>
          <a:ln w="38862">
            <a:solidFill>
              <a:srgbClr val="0000A8"/>
            </a:solidFill>
          </a:ln>
        </p:spPr>
        <p:txBody>
          <a:bodyPr wrap="square" lIns="0" tIns="0" rIns="0" bIns="0" rtlCol="0"/>
          <a:lstStyle/>
          <a:p>
            <a:endParaRPr/>
          </a:p>
        </p:txBody>
      </p:sp>
      <p:sp>
        <p:nvSpPr>
          <p:cNvPr id="137" name="object 137"/>
          <p:cNvSpPr/>
          <p:nvPr/>
        </p:nvSpPr>
        <p:spPr>
          <a:xfrm>
            <a:off x="3288410" y="2744723"/>
            <a:ext cx="0" cy="119380"/>
          </a:xfrm>
          <a:custGeom>
            <a:avLst/>
            <a:gdLst/>
            <a:ahLst/>
            <a:cxnLst/>
            <a:rect l="l" t="t" r="r" b="b"/>
            <a:pathLst>
              <a:path h="119380">
                <a:moveTo>
                  <a:pt x="0" y="0"/>
                </a:moveTo>
                <a:lnTo>
                  <a:pt x="0" y="118872"/>
                </a:lnTo>
              </a:path>
            </a:pathLst>
          </a:custGeom>
          <a:ln w="38862">
            <a:solidFill>
              <a:srgbClr val="0000A8"/>
            </a:solidFill>
          </a:ln>
        </p:spPr>
        <p:txBody>
          <a:bodyPr wrap="square" lIns="0" tIns="0" rIns="0" bIns="0" rtlCol="0"/>
          <a:lstStyle/>
          <a:p>
            <a:endParaRPr/>
          </a:p>
        </p:txBody>
      </p:sp>
      <p:sp>
        <p:nvSpPr>
          <p:cNvPr id="138" name="object 138"/>
          <p:cNvSpPr/>
          <p:nvPr/>
        </p:nvSpPr>
        <p:spPr>
          <a:xfrm>
            <a:off x="3358896" y="2824733"/>
            <a:ext cx="0" cy="120014"/>
          </a:xfrm>
          <a:custGeom>
            <a:avLst/>
            <a:gdLst/>
            <a:ahLst/>
            <a:cxnLst/>
            <a:rect l="l" t="t" r="r" b="b"/>
            <a:pathLst>
              <a:path h="120014">
                <a:moveTo>
                  <a:pt x="0" y="0"/>
                </a:moveTo>
                <a:lnTo>
                  <a:pt x="0" y="119633"/>
                </a:lnTo>
              </a:path>
            </a:pathLst>
          </a:custGeom>
          <a:ln w="38100">
            <a:solidFill>
              <a:srgbClr val="0000A8"/>
            </a:solidFill>
          </a:ln>
        </p:spPr>
        <p:txBody>
          <a:bodyPr wrap="square" lIns="0" tIns="0" rIns="0" bIns="0" rtlCol="0"/>
          <a:lstStyle/>
          <a:p>
            <a:endParaRPr/>
          </a:p>
        </p:txBody>
      </p:sp>
      <p:sp>
        <p:nvSpPr>
          <p:cNvPr id="139" name="object 139"/>
          <p:cNvSpPr/>
          <p:nvPr/>
        </p:nvSpPr>
        <p:spPr>
          <a:xfrm>
            <a:off x="3429380" y="2909316"/>
            <a:ext cx="0" cy="120014"/>
          </a:xfrm>
          <a:custGeom>
            <a:avLst/>
            <a:gdLst/>
            <a:ahLst/>
            <a:cxnLst/>
            <a:rect l="l" t="t" r="r" b="b"/>
            <a:pathLst>
              <a:path h="120014">
                <a:moveTo>
                  <a:pt x="0" y="0"/>
                </a:moveTo>
                <a:lnTo>
                  <a:pt x="0" y="119633"/>
                </a:lnTo>
              </a:path>
            </a:pathLst>
          </a:custGeom>
          <a:ln w="38862">
            <a:solidFill>
              <a:srgbClr val="0000A8"/>
            </a:solidFill>
          </a:ln>
        </p:spPr>
        <p:txBody>
          <a:bodyPr wrap="square" lIns="0" tIns="0" rIns="0" bIns="0" rtlCol="0"/>
          <a:lstStyle/>
          <a:p>
            <a:endParaRPr/>
          </a:p>
        </p:txBody>
      </p:sp>
      <p:sp>
        <p:nvSpPr>
          <p:cNvPr id="140" name="object 140"/>
          <p:cNvSpPr/>
          <p:nvPr/>
        </p:nvSpPr>
        <p:spPr>
          <a:xfrm>
            <a:off x="3499484" y="2964179"/>
            <a:ext cx="0" cy="119380"/>
          </a:xfrm>
          <a:custGeom>
            <a:avLst/>
            <a:gdLst/>
            <a:ahLst/>
            <a:cxnLst/>
            <a:rect l="l" t="t" r="r" b="b"/>
            <a:pathLst>
              <a:path h="119380">
                <a:moveTo>
                  <a:pt x="0" y="0"/>
                </a:moveTo>
                <a:lnTo>
                  <a:pt x="0" y="118872"/>
                </a:lnTo>
              </a:path>
            </a:pathLst>
          </a:custGeom>
          <a:ln w="38862">
            <a:solidFill>
              <a:srgbClr val="0000A8"/>
            </a:solidFill>
          </a:ln>
        </p:spPr>
        <p:txBody>
          <a:bodyPr wrap="square" lIns="0" tIns="0" rIns="0" bIns="0" rtlCol="0"/>
          <a:lstStyle/>
          <a:p>
            <a:endParaRPr/>
          </a:p>
        </p:txBody>
      </p:sp>
      <p:sp>
        <p:nvSpPr>
          <p:cNvPr id="141" name="object 141"/>
          <p:cNvSpPr/>
          <p:nvPr/>
        </p:nvSpPr>
        <p:spPr>
          <a:xfrm>
            <a:off x="3569589" y="2972561"/>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42" name="object 142"/>
          <p:cNvSpPr/>
          <p:nvPr/>
        </p:nvSpPr>
        <p:spPr>
          <a:xfrm>
            <a:off x="3639692" y="2951226"/>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43" name="object 143"/>
          <p:cNvSpPr/>
          <p:nvPr/>
        </p:nvSpPr>
        <p:spPr>
          <a:xfrm>
            <a:off x="3710178" y="2926842"/>
            <a:ext cx="0" cy="120650"/>
          </a:xfrm>
          <a:custGeom>
            <a:avLst/>
            <a:gdLst/>
            <a:ahLst/>
            <a:cxnLst/>
            <a:rect l="l" t="t" r="r" b="b"/>
            <a:pathLst>
              <a:path h="120650">
                <a:moveTo>
                  <a:pt x="0" y="0"/>
                </a:moveTo>
                <a:lnTo>
                  <a:pt x="0" y="120396"/>
                </a:lnTo>
              </a:path>
            </a:pathLst>
          </a:custGeom>
          <a:ln w="38100">
            <a:solidFill>
              <a:srgbClr val="0000A8"/>
            </a:solidFill>
          </a:ln>
        </p:spPr>
        <p:txBody>
          <a:bodyPr wrap="square" lIns="0" tIns="0" rIns="0" bIns="0" rtlCol="0"/>
          <a:lstStyle/>
          <a:p>
            <a:endParaRPr/>
          </a:p>
        </p:txBody>
      </p:sp>
      <p:sp>
        <p:nvSpPr>
          <p:cNvPr id="144" name="object 144"/>
          <p:cNvSpPr/>
          <p:nvPr/>
        </p:nvSpPr>
        <p:spPr>
          <a:xfrm>
            <a:off x="3780663" y="2900933"/>
            <a:ext cx="0" cy="121920"/>
          </a:xfrm>
          <a:custGeom>
            <a:avLst/>
            <a:gdLst/>
            <a:ahLst/>
            <a:cxnLst/>
            <a:rect l="l" t="t" r="r" b="b"/>
            <a:pathLst>
              <a:path h="121919">
                <a:moveTo>
                  <a:pt x="0" y="0"/>
                </a:moveTo>
                <a:lnTo>
                  <a:pt x="0" y="121920"/>
                </a:lnTo>
              </a:path>
            </a:pathLst>
          </a:custGeom>
          <a:ln w="38862">
            <a:solidFill>
              <a:srgbClr val="0000A8"/>
            </a:solidFill>
          </a:ln>
        </p:spPr>
        <p:txBody>
          <a:bodyPr wrap="square" lIns="0" tIns="0" rIns="0" bIns="0" rtlCol="0"/>
          <a:lstStyle/>
          <a:p>
            <a:endParaRPr/>
          </a:p>
        </p:txBody>
      </p:sp>
      <p:sp>
        <p:nvSpPr>
          <p:cNvPr id="145" name="object 145"/>
          <p:cNvSpPr/>
          <p:nvPr/>
        </p:nvSpPr>
        <p:spPr>
          <a:xfrm>
            <a:off x="3850766" y="2907029"/>
            <a:ext cx="0" cy="121920"/>
          </a:xfrm>
          <a:custGeom>
            <a:avLst/>
            <a:gdLst/>
            <a:ahLst/>
            <a:cxnLst/>
            <a:rect l="l" t="t" r="r" b="b"/>
            <a:pathLst>
              <a:path h="121919">
                <a:moveTo>
                  <a:pt x="0" y="0"/>
                </a:moveTo>
                <a:lnTo>
                  <a:pt x="0" y="121920"/>
                </a:lnTo>
              </a:path>
            </a:pathLst>
          </a:custGeom>
          <a:ln w="38862">
            <a:solidFill>
              <a:srgbClr val="0000A8"/>
            </a:solidFill>
          </a:ln>
        </p:spPr>
        <p:txBody>
          <a:bodyPr wrap="square" lIns="0" tIns="0" rIns="0" bIns="0" rtlCol="0"/>
          <a:lstStyle/>
          <a:p>
            <a:endParaRPr/>
          </a:p>
        </p:txBody>
      </p:sp>
      <p:sp>
        <p:nvSpPr>
          <p:cNvPr id="146" name="object 146"/>
          <p:cNvSpPr/>
          <p:nvPr/>
        </p:nvSpPr>
        <p:spPr>
          <a:xfrm>
            <a:off x="3920871" y="2881122"/>
            <a:ext cx="0" cy="121920"/>
          </a:xfrm>
          <a:custGeom>
            <a:avLst/>
            <a:gdLst/>
            <a:ahLst/>
            <a:cxnLst/>
            <a:rect l="l" t="t" r="r" b="b"/>
            <a:pathLst>
              <a:path h="121919">
                <a:moveTo>
                  <a:pt x="0" y="0"/>
                </a:moveTo>
                <a:lnTo>
                  <a:pt x="0" y="121920"/>
                </a:lnTo>
              </a:path>
            </a:pathLst>
          </a:custGeom>
          <a:ln w="38862">
            <a:solidFill>
              <a:srgbClr val="0000A8"/>
            </a:solidFill>
          </a:ln>
        </p:spPr>
        <p:txBody>
          <a:bodyPr wrap="square" lIns="0" tIns="0" rIns="0" bIns="0" rtlCol="0"/>
          <a:lstStyle/>
          <a:p>
            <a:endParaRPr/>
          </a:p>
        </p:txBody>
      </p:sp>
      <p:sp>
        <p:nvSpPr>
          <p:cNvPr id="147" name="object 147"/>
          <p:cNvSpPr/>
          <p:nvPr/>
        </p:nvSpPr>
        <p:spPr>
          <a:xfrm>
            <a:off x="3990975" y="2822448"/>
            <a:ext cx="0" cy="123189"/>
          </a:xfrm>
          <a:custGeom>
            <a:avLst/>
            <a:gdLst/>
            <a:ahLst/>
            <a:cxnLst/>
            <a:rect l="l" t="t" r="r" b="b"/>
            <a:pathLst>
              <a:path h="123189">
                <a:moveTo>
                  <a:pt x="0" y="0"/>
                </a:moveTo>
                <a:lnTo>
                  <a:pt x="0" y="122681"/>
                </a:lnTo>
              </a:path>
            </a:pathLst>
          </a:custGeom>
          <a:ln w="38862">
            <a:solidFill>
              <a:srgbClr val="0000A8"/>
            </a:solidFill>
          </a:ln>
        </p:spPr>
        <p:txBody>
          <a:bodyPr wrap="square" lIns="0" tIns="0" rIns="0" bIns="0" rtlCol="0"/>
          <a:lstStyle/>
          <a:p>
            <a:endParaRPr/>
          </a:p>
        </p:txBody>
      </p:sp>
      <p:sp>
        <p:nvSpPr>
          <p:cNvPr id="148" name="object 148"/>
          <p:cNvSpPr/>
          <p:nvPr/>
        </p:nvSpPr>
        <p:spPr>
          <a:xfrm>
            <a:off x="4061459" y="2801111"/>
            <a:ext cx="0" cy="124460"/>
          </a:xfrm>
          <a:custGeom>
            <a:avLst/>
            <a:gdLst/>
            <a:ahLst/>
            <a:cxnLst/>
            <a:rect l="l" t="t" r="r" b="b"/>
            <a:pathLst>
              <a:path h="124460">
                <a:moveTo>
                  <a:pt x="0" y="0"/>
                </a:moveTo>
                <a:lnTo>
                  <a:pt x="0" y="124205"/>
                </a:lnTo>
              </a:path>
            </a:pathLst>
          </a:custGeom>
          <a:ln w="38100">
            <a:solidFill>
              <a:srgbClr val="0000A8"/>
            </a:solidFill>
          </a:ln>
        </p:spPr>
        <p:txBody>
          <a:bodyPr wrap="square" lIns="0" tIns="0" rIns="0" bIns="0" rtlCol="0"/>
          <a:lstStyle/>
          <a:p>
            <a:endParaRPr/>
          </a:p>
        </p:txBody>
      </p:sp>
      <p:sp>
        <p:nvSpPr>
          <p:cNvPr id="149" name="object 149"/>
          <p:cNvSpPr/>
          <p:nvPr/>
        </p:nvSpPr>
        <p:spPr>
          <a:xfrm>
            <a:off x="4131945" y="2812542"/>
            <a:ext cx="0" cy="124460"/>
          </a:xfrm>
          <a:custGeom>
            <a:avLst/>
            <a:gdLst/>
            <a:ahLst/>
            <a:cxnLst/>
            <a:rect l="l" t="t" r="r" b="b"/>
            <a:pathLst>
              <a:path h="124460">
                <a:moveTo>
                  <a:pt x="0" y="0"/>
                </a:moveTo>
                <a:lnTo>
                  <a:pt x="0" y="124205"/>
                </a:lnTo>
              </a:path>
            </a:pathLst>
          </a:custGeom>
          <a:ln w="38862">
            <a:solidFill>
              <a:srgbClr val="0000A8"/>
            </a:solidFill>
          </a:ln>
        </p:spPr>
        <p:txBody>
          <a:bodyPr wrap="square" lIns="0" tIns="0" rIns="0" bIns="0" rtlCol="0"/>
          <a:lstStyle/>
          <a:p>
            <a:endParaRPr/>
          </a:p>
        </p:txBody>
      </p:sp>
      <p:sp>
        <p:nvSpPr>
          <p:cNvPr id="150" name="object 150"/>
          <p:cNvSpPr/>
          <p:nvPr/>
        </p:nvSpPr>
        <p:spPr>
          <a:xfrm>
            <a:off x="4202048" y="2836926"/>
            <a:ext cx="0" cy="125730"/>
          </a:xfrm>
          <a:custGeom>
            <a:avLst/>
            <a:gdLst/>
            <a:ahLst/>
            <a:cxnLst/>
            <a:rect l="l" t="t" r="r" b="b"/>
            <a:pathLst>
              <a:path h="125730">
                <a:moveTo>
                  <a:pt x="0" y="0"/>
                </a:moveTo>
                <a:lnTo>
                  <a:pt x="0" y="125729"/>
                </a:lnTo>
              </a:path>
            </a:pathLst>
          </a:custGeom>
          <a:ln w="38862">
            <a:solidFill>
              <a:srgbClr val="0000A8"/>
            </a:solidFill>
          </a:ln>
        </p:spPr>
        <p:txBody>
          <a:bodyPr wrap="square" lIns="0" tIns="0" rIns="0" bIns="0" rtlCol="0"/>
          <a:lstStyle/>
          <a:p>
            <a:endParaRPr/>
          </a:p>
        </p:txBody>
      </p:sp>
      <p:sp>
        <p:nvSpPr>
          <p:cNvPr id="151" name="object 151"/>
          <p:cNvSpPr/>
          <p:nvPr/>
        </p:nvSpPr>
        <p:spPr>
          <a:xfrm>
            <a:off x="4272153" y="2843783"/>
            <a:ext cx="0" cy="125095"/>
          </a:xfrm>
          <a:custGeom>
            <a:avLst/>
            <a:gdLst/>
            <a:ahLst/>
            <a:cxnLst/>
            <a:rect l="l" t="t" r="r" b="b"/>
            <a:pathLst>
              <a:path h="125094">
                <a:moveTo>
                  <a:pt x="0" y="0"/>
                </a:moveTo>
                <a:lnTo>
                  <a:pt x="0" y="124968"/>
                </a:lnTo>
              </a:path>
            </a:pathLst>
          </a:custGeom>
          <a:ln w="38862">
            <a:solidFill>
              <a:srgbClr val="0000A8"/>
            </a:solidFill>
          </a:ln>
        </p:spPr>
        <p:txBody>
          <a:bodyPr wrap="square" lIns="0" tIns="0" rIns="0" bIns="0" rtlCol="0"/>
          <a:lstStyle/>
          <a:p>
            <a:endParaRPr/>
          </a:p>
        </p:txBody>
      </p:sp>
      <p:sp>
        <p:nvSpPr>
          <p:cNvPr id="152" name="object 152"/>
          <p:cNvSpPr/>
          <p:nvPr/>
        </p:nvSpPr>
        <p:spPr>
          <a:xfrm>
            <a:off x="4342638" y="2842260"/>
            <a:ext cx="0" cy="125095"/>
          </a:xfrm>
          <a:custGeom>
            <a:avLst/>
            <a:gdLst/>
            <a:ahLst/>
            <a:cxnLst/>
            <a:rect l="l" t="t" r="r" b="b"/>
            <a:pathLst>
              <a:path h="125094">
                <a:moveTo>
                  <a:pt x="0" y="0"/>
                </a:moveTo>
                <a:lnTo>
                  <a:pt x="0" y="124968"/>
                </a:lnTo>
              </a:path>
            </a:pathLst>
          </a:custGeom>
          <a:ln w="38100">
            <a:solidFill>
              <a:srgbClr val="0000A8"/>
            </a:solidFill>
          </a:ln>
        </p:spPr>
        <p:txBody>
          <a:bodyPr wrap="square" lIns="0" tIns="0" rIns="0" bIns="0" rtlCol="0"/>
          <a:lstStyle/>
          <a:p>
            <a:endParaRPr/>
          </a:p>
        </p:txBody>
      </p:sp>
      <p:sp>
        <p:nvSpPr>
          <p:cNvPr id="153" name="object 153"/>
          <p:cNvSpPr/>
          <p:nvPr/>
        </p:nvSpPr>
        <p:spPr>
          <a:xfrm>
            <a:off x="4413122" y="2868167"/>
            <a:ext cx="0" cy="125730"/>
          </a:xfrm>
          <a:custGeom>
            <a:avLst/>
            <a:gdLst/>
            <a:ahLst/>
            <a:cxnLst/>
            <a:rect l="l" t="t" r="r" b="b"/>
            <a:pathLst>
              <a:path h="125730">
                <a:moveTo>
                  <a:pt x="0" y="0"/>
                </a:moveTo>
                <a:lnTo>
                  <a:pt x="0" y="125729"/>
                </a:lnTo>
              </a:path>
            </a:pathLst>
          </a:custGeom>
          <a:ln w="38862">
            <a:solidFill>
              <a:srgbClr val="0000A8"/>
            </a:solidFill>
          </a:ln>
        </p:spPr>
        <p:txBody>
          <a:bodyPr wrap="square" lIns="0" tIns="0" rIns="0" bIns="0" rtlCol="0"/>
          <a:lstStyle/>
          <a:p>
            <a:endParaRPr/>
          </a:p>
        </p:txBody>
      </p:sp>
      <p:sp>
        <p:nvSpPr>
          <p:cNvPr id="154" name="object 154"/>
          <p:cNvSpPr/>
          <p:nvPr/>
        </p:nvSpPr>
        <p:spPr>
          <a:xfrm>
            <a:off x="4483227" y="2875026"/>
            <a:ext cx="0" cy="127000"/>
          </a:xfrm>
          <a:custGeom>
            <a:avLst/>
            <a:gdLst/>
            <a:ahLst/>
            <a:cxnLst/>
            <a:rect l="l" t="t" r="r" b="b"/>
            <a:pathLst>
              <a:path h="127000">
                <a:moveTo>
                  <a:pt x="0" y="0"/>
                </a:moveTo>
                <a:lnTo>
                  <a:pt x="0" y="126492"/>
                </a:lnTo>
              </a:path>
            </a:pathLst>
          </a:custGeom>
          <a:ln w="38862">
            <a:solidFill>
              <a:srgbClr val="0000A8"/>
            </a:solidFill>
          </a:ln>
        </p:spPr>
        <p:txBody>
          <a:bodyPr wrap="square" lIns="0" tIns="0" rIns="0" bIns="0" rtlCol="0"/>
          <a:lstStyle/>
          <a:p>
            <a:endParaRPr/>
          </a:p>
        </p:txBody>
      </p:sp>
      <p:sp>
        <p:nvSpPr>
          <p:cNvPr id="155" name="object 155"/>
          <p:cNvSpPr/>
          <p:nvPr/>
        </p:nvSpPr>
        <p:spPr>
          <a:xfrm>
            <a:off x="4553330" y="2875026"/>
            <a:ext cx="0" cy="128270"/>
          </a:xfrm>
          <a:custGeom>
            <a:avLst/>
            <a:gdLst/>
            <a:ahLst/>
            <a:cxnLst/>
            <a:rect l="l" t="t" r="r" b="b"/>
            <a:pathLst>
              <a:path h="128269">
                <a:moveTo>
                  <a:pt x="0" y="0"/>
                </a:moveTo>
                <a:lnTo>
                  <a:pt x="0" y="128016"/>
                </a:lnTo>
              </a:path>
            </a:pathLst>
          </a:custGeom>
          <a:ln w="38862">
            <a:solidFill>
              <a:srgbClr val="0000A8"/>
            </a:solidFill>
          </a:ln>
        </p:spPr>
        <p:txBody>
          <a:bodyPr wrap="square" lIns="0" tIns="0" rIns="0" bIns="0" rtlCol="0"/>
          <a:lstStyle/>
          <a:p>
            <a:endParaRPr/>
          </a:p>
        </p:txBody>
      </p:sp>
      <p:sp>
        <p:nvSpPr>
          <p:cNvPr id="156" name="object 156"/>
          <p:cNvSpPr/>
          <p:nvPr/>
        </p:nvSpPr>
        <p:spPr>
          <a:xfrm>
            <a:off x="4623434" y="2872739"/>
            <a:ext cx="0" cy="127635"/>
          </a:xfrm>
          <a:custGeom>
            <a:avLst/>
            <a:gdLst/>
            <a:ahLst/>
            <a:cxnLst/>
            <a:rect l="l" t="t" r="r" b="b"/>
            <a:pathLst>
              <a:path h="127635">
                <a:moveTo>
                  <a:pt x="0" y="0"/>
                </a:moveTo>
                <a:lnTo>
                  <a:pt x="0" y="127253"/>
                </a:lnTo>
              </a:path>
            </a:pathLst>
          </a:custGeom>
          <a:ln w="38862">
            <a:solidFill>
              <a:srgbClr val="0000A8"/>
            </a:solidFill>
          </a:ln>
        </p:spPr>
        <p:txBody>
          <a:bodyPr wrap="square" lIns="0" tIns="0" rIns="0" bIns="0" rtlCol="0"/>
          <a:lstStyle/>
          <a:p>
            <a:endParaRPr/>
          </a:p>
        </p:txBody>
      </p:sp>
      <p:sp>
        <p:nvSpPr>
          <p:cNvPr id="157" name="object 157"/>
          <p:cNvSpPr/>
          <p:nvPr/>
        </p:nvSpPr>
        <p:spPr>
          <a:xfrm>
            <a:off x="4693920" y="2868167"/>
            <a:ext cx="0" cy="127635"/>
          </a:xfrm>
          <a:custGeom>
            <a:avLst/>
            <a:gdLst/>
            <a:ahLst/>
            <a:cxnLst/>
            <a:rect l="l" t="t" r="r" b="b"/>
            <a:pathLst>
              <a:path h="127635">
                <a:moveTo>
                  <a:pt x="0" y="0"/>
                </a:moveTo>
                <a:lnTo>
                  <a:pt x="0" y="127253"/>
                </a:lnTo>
              </a:path>
            </a:pathLst>
          </a:custGeom>
          <a:ln w="38100">
            <a:solidFill>
              <a:srgbClr val="0000A8"/>
            </a:solidFill>
          </a:ln>
        </p:spPr>
        <p:txBody>
          <a:bodyPr wrap="square" lIns="0" tIns="0" rIns="0" bIns="0" rtlCol="0"/>
          <a:lstStyle/>
          <a:p>
            <a:endParaRPr/>
          </a:p>
        </p:txBody>
      </p:sp>
      <p:sp>
        <p:nvSpPr>
          <p:cNvPr id="158" name="object 158"/>
          <p:cNvSpPr/>
          <p:nvPr/>
        </p:nvSpPr>
        <p:spPr>
          <a:xfrm>
            <a:off x="4764404" y="2861310"/>
            <a:ext cx="0" cy="128905"/>
          </a:xfrm>
          <a:custGeom>
            <a:avLst/>
            <a:gdLst/>
            <a:ahLst/>
            <a:cxnLst/>
            <a:rect l="l" t="t" r="r" b="b"/>
            <a:pathLst>
              <a:path h="128905">
                <a:moveTo>
                  <a:pt x="0" y="0"/>
                </a:moveTo>
                <a:lnTo>
                  <a:pt x="0" y="128777"/>
                </a:lnTo>
              </a:path>
            </a:pathLst>
          </a:custGeom>
          <a:ln w="38862">
            <a:solidFill>
              <a:srgbClr val="0000A8"/>
            </a:solidFill>
          </a:ln>
        </p:spPr>
        <p:txBody>
          <a:bodyPr wrap="square" lIns="0" tIns="0" rIns="0" bIns="0" rtlCol="0"/>
          <a:lstStyle/>
          <a:p>
            <a:endParaRPr/>
          </a:p>
        </p:txBody>
      </p:sp>
      <p:sp>
        <p:nvSpPr>
          <p:cNvPr id="159" name="object 159"/>
          <p:cNvSpPr/>
          <p:nvPr/>
        </p:nvSpPr>
        <p:spPr>
          <a:xfrm>
            <a:off x="4834509" y="2855214"/>
            <a:ext cx="0" cy="128905"/>
          </a:xfrm>
          <a:custGeom>
            <a:avLst/>
            <a:gdLst/>
            <a:ahLst/>
            <a:cxnLst/>
            <a:rect l="l" t="t" r="r" b="b"/>
            <a:pathLst>
              <a:path h="128905">
                <a:moveTo>
                  <a:pt x="0" y="0"/>
                </a:moveTo>
                <a:lnTo>
                  <a:pt x="0" y="128777"/>
                </a:lnTo>
              </a:path>
            </a:pathLst>
          </a:custGeom>
          <a:ln w="38862">
            <a:solidFill>
              <a:srgbClr val="0000A8"/>
            </a:solidFill>
          </a:ln>
        </p:spPr>
        <p:txBody>
          <a:bodyPr wrap="square" lIns="0" tIns="0" rIns="0" bIns="0" rtlCol="0"/>
          <a:lstStyle/>
          <a:p>
            <a:endParaRPr/>
          </a:p>
        </p:txBody>
      </p:sp>
      <p:sp>
        <p:nvSpPr>
          <p:cNvPr id="160" name="object 160"/>
          <p:cNvSpPr/>
          <p:nvPr/>
        </p:nvSpPr>
        <p:spPr>
          <a:xfrm>
            <a:off x="4904613" y="2845307"/>
            <a:ext cx="0" cy="128905"/>
          </a:xfrm>
          <a:custGeom>
            <a:avLst/>
            <a:gdLst/>
            <a:ahLst/>
            <a:cxnLst/>
            <a:rect l="l" t="t" r="r" b="b"/>
            <a:pathLst>
              <a:path h="128905">
                <a:moveTo>
                  <a:pt x="0" y="0"/>
                </a:moveTo>
                <a:lnTo>
                  <a:pt x="0" y="128777"/>
                </a:lnTo>
              </a:path>
            </a:pathLst>
          </a:custGeom>
          <a:ln w="38862">
            <a:solidFill>
              <a:srgbClr val="0000A8"/>
            </a:solidFill>
          </a:ln>
        </p:spPr>
        <p:txBody>
          <a:bodyPr wrap="square" lIns="0" tIns="0" rIns="0" bIns="0" rtlCol="0"/>
          <a:lstStyle/>
          <a:p>
            <a:endParaRPr/>
          </a:p>
        </p:txBody>
      </p:sp>
      <p:sp>
        <p:nvSpPr>
          <p:cNvPr id="161" name="object 161"/>
          <p:cNvSpPr/>
          <p:nvPr/>
        </p:nvSpPr>
        <p:spPr>
          <a:xfrm>
            <a:off x="4975097" y="2833877"/>
            <a:ext cx="0" cy="130810"/>
          </a:xfrm>
          <a:custGeom>
            <a:avLst/>
            <a:gdLst/>
            <a:ahLst/>
            <a:cxnLst/>
            <a:rect l="l" t="t" r="r" b="b"/>
            <a:pathLst>
              <a:path h="130810">
                <a:moveTo>
                  <a:pt x="0" y="0"/>
                </a:moveTo>
                <a:lnTo>
                  <a:pt x="0" y="130301"/>
                </a:lnTo>
              </a:path>
            </a:pathLst>
          </a:custGeom>
          <a:ln w="38100">
            <a:solidFill>
              <a:srgbClr val="0000A8"/>
            </a:solidFill>
          </a:ln>
        </p:spPr>
        <p:txBody>
          <a:bodyPr wrap="square" lIns="0" tIns="0" rIns="0" bIns="0" rtlCol="0"/>
          <a:lstStyle/>
          <a:p>
            <a:endParaRPr/>
          </a:p>
        </p:txBody>
      </p:sp>
      <p:sp>
        <p:nvSpPr>
          <p:cNvPr id="162" name="object 162"/>
          <p:cNvSpPr/>
          <p:nvPr/>
        </p:nvSpPr>
        <p:spPr>
          <a:xfrm>
            <a:off x="5045583" y="2824733"/>
            <a:ext cx="0" cy="132715"/>
          </a:xfrm>
          <a:custGeom>
            <a:avLst/>
            <a:gdLst/>
            <a:ahLst/>
            <a:cxnLst/>
            <a:rect l="l" t="t" r="r" b="b"/>
            <a:pathLst>
              <a:path h="132714">
                <a:moveTo>
                  <a:pt x="0" y="0"/>
                </a:moveTo>
                <a:lnTo>
                  <a:pt x="0" y="132588"/>
                </a:lnTo>
              </a:path>
            </a:pathLst>
          </a:custGeom>
          <a:ln w="38862">
            <a:solidFill>
              <a:srgbClr val="0000A8"/>
            </a:solidFill>
          </a:ln>
        </p:spPr>
        <p:txBody>
          <a:bodyPr wrap="square" lIns="0" tIns="0" rIns="0" bIns="0" rtlCol="0"/>
          <a:lstStyle/>
          <a:p>
            <a:endParaRPr/>
          </a:p>
        </p:txBody>
      </p:sp>
      <p:sp>
        <p:nvSpPr>
          <p:cNvPr id="163" name="object 163"/>
          <p:cNvSpPr/>
          <p:nvPr/>
        </p:nvSpPr>
        <p:spPr>
          <a:xfrm>
            <a:off x="5115686" y="2820923"/>
            <a:ext cx="0" cy="132080"/>
          </a:xfrm>
          <a:custGeom>
            <a:avLst/>
            <a:gdLst/>
            <a:ahLst/>
            <a:cxnLst/>
            <a:rect l="l" t="t" r="r" b="b"/>
            <a:pathLst>
              <a:path h="132080">
                <a:moveTo>
                  <a:pt x="0" y="0"/>
                </a:moveTo>
                <a:lnTo>
                  <a:pt x="0" y="131825"/>
                </a:lnTo>
              </a:path>
            </a:pathLst>
          </a:custGeom>
          <a:ln w="38862">
            <a:solidFill>
              <a:srgbClr val="0000A8"/>
            </a:solidFill>
          </a:ln>
        </p:spPr>
        <p:txBody>
          <a:bodyPr wrap="square" lIns="0" tIns="0" rIns="0" bIns="0" rtlCol="0"/>
          <a:lstStyle/>
          <a:p>
            <a:endParaRPr/>
          </a:p>
        </p:txBody>
      </p:sp>
      <p:sp>
        <p:nvSpPr>
          <p:cNvPr id="164" name="object 164"/>
          <p:cNvSpPr/>
          <p:nvPr/>
        </p:nvSpPr>
        <p:spPr>
          <a:xfrm>
            <a:off x="5185790" y="2814827"/>
            <a:ext cx="0" cy="132080"/>
          </a:xfrm>
          <a:custGeom>
            <a:avLst/>
            <a:gdLst/>
            <a:ahLst/>
            <a:cxnLst/>
            <a:rect l="l" t="t" r="r" b="b"/>
            <a:pathLst>
              <a:path h="132080">
                <a:moveTo>
                  <a:pt x="0" y="0"/>
                </a:moveTo>
                <a:lnTo>
                  <a:pt x="0" y="131825"/>
                </a:lnTo>
              </a:path>
            </a:pathLst>
          </a:custGeom>
          <a:ln w="38862">
            <a:solidFill>
              <a:srgbClr val="0000A8"/>
            </a:solidFill>
          </a:ln>
        </p:spPr>
        <p:txBody>
          <a:bodyPr wrap="square" lIns="0" tIns="0" rIns="0" bIns="0" rtlCol="0"/>
          <a:lstStyle/>
          <a:p>
            <a:endParaRPr/>
          </a:p>
        </p:txBody>
      </p:sp>
      <p:sp>
        <p:nvSpPr>
          <p:cNvPr id="165" name="object 165"/>
          <p:cNvSpPr/>
          <p:nvPr/>
        </p:nvSpPr>
        <p:spPr>
          <a:xfrm>
            <a:off x="5255895" y="2806445"/>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66" name="object 166"/>
          <p:cNvSpPr/>
          <p:nvPr/>
        </p:nvSpPr>
        <p:spPr>
          <a:xfrm>
            <a:off x="5326379" y="2799588"/>
            <a:ext cx="0" cy="133350"/>
          </a:xfrm>
          <a:custGeom>
            <a:avLst/>
            <a:gdLst/>
            <a:ahLst/>
            <a:cxnLst/>
            <a:rect l="l" t="t" r="r" b="b"/>
            <a:pathLst>
              <a:path h="133350">
                <a:moveTo>
                  <a:pt x="0" y="0"/>
                </a:moveTo>
                <a:lnTo>
                  <a:pt x="0" y="133350"/>
                </a:lnTo>
              </a:path>
            </a:pathLst>
          </a:custGeom>
          <a:ln w="38100">
            <a:solidFill>
              <a:srgbClr val="0000A8"/>
            </a:solidFill>
          </a:ln>
        </p:spPr>
        <p:txBody>
          <a:bodyPr wrap="square" lIns="0" tIns="0" rIns="0" bIns="0" rtlCol="0"/>
          <a:lstStyle/>
          <a:p>
            <a:endParaRPr/>
          </a:p>
        </p:txBody>
      </p:sp>
      <p:sp>
        <p:nvSpPr>
          <p:cNvPr id="167" name="object 167"/>
          <p:cNvSpPr/>
          <p:nvPr/>
        </p:nvSpPr>
        <p:spPr>
          <a:xfrm>
            <a:off x="5396865" y="2799588"/>
            <a:ext cx="0" cy="134620"/>
          </a:xfrm>
          <a:custGeom>
            <a:avLst/>
            <a:gdLst/>
            <a:ahLst/>
            <a:cxnLst/>
            <a:rect l="l" t="t" r="r" b="b"/>
            <a:pathLst>
              <a:path h="134619">
                <a:moveTo>
                  <a:pt x="0" y="0"/>
                </a:moveTo>
                <a:lnTo>
                  <a:pt x="0" y="134111"/>
                </a:lnTo>
              </a:path>
            </a:pathLst>
          </a:custGeom>
          <a:ln w="38862">
            <a:solidFill>
              <a:srgbClr val="0000A8"/>
            </a:solidFill>
          </a:ln>
        </p:spPr>
        <p:txBody>
          <a:bodyPr wrap="square" lIns="0" tIns="0" rIns="0" bIns="0" rtlCol="0"/>
          <a:lstStyle/>
          <a:p>
            <a:endParaRPr/>
          </a:p>
        </p:txBody>
      </p:sp>
      <p:sp>
        <p:nvSpPr>
          <p:cNvPr id="168" name="object 168"/>
          <p:cNvSpPr/>
          <p:nvPr/>
        </p:nvSpPr>
        <p:spPr>
          <a:xfrm>
            <a:off x="5466969" y="2801873"/>
            <a:ext cx="0" cy="135255"/>
          </a:xfrm>
          <a:custGeom>
            <a:avLst/>
            <a:gdLst/>
            <a:ahLst/>
            <a:cxnLst/>
            <a:rect l="l" t="t" r="r" b="b"/>
            <a:pathLst>
              <a:path h="135255">
                <a:moveTo>
                  <a:pt x="0" y="0"/>
                </a:moveTo>
                <a:lnTo>
                  <a:pt x="0" y="134874"/>
                </a:lnTo>
              </a:path>
            </a:pathLst>
          </a:custGeom>
          <a:ln w="38862">
            <a:solidFill>
              <a:srgbClr val="0000A8"/>
            </a:solidFill>
          </a:ln>
        </p:spPr>
        <p:txBody>
          <a:bodyPr wrap="square" lIns="0" tIns="0" rIns="0" bIns="0" rtlCol="0"/>
          <a:lstStyle/>
          <a:p>
            <a:endParaRPr/>
          </a:p>
        </p:txBody>
      </p:sp>
      <p:sp>
        <p:nvSpPr>
          <p:cNvPr id="169" name="object 169"/>
          <p:cNvSpPr/>
          <p:nvPr/>
        </p:nvSpPr>
        <p:spPr>
          <a:xfrm>
            <a:off x="5537072" y="2801111"/>
            <a:ext cx="0" cy="135890"/>
          </a:xfrm>
          <a:custGeom>
            <a:avLst/>
            <a:gdLst/>
            <a:ahLst/>
            <a:cxnLst/>
            <a:rect l="l" t="t" r="r" b="b"/>
            <a:pathLst>
              <a:path h="135889">
                <a:moveTo>
                  <a:pt x="0" y="0"/>
                </a:moveTo>
                <a:lnTo>
                  <a:pt x="0" y="135635"/>
                </a:lnTo>
              </a:path>
            </a:pathLst>
          </a:custGeom>
          <a:ln w="38862">
            <a:solidFill>
              <a:srgbClr val="0000A8"/>
            </a:solidFill>
          </a:ln>
        </p:spPr>
        <p:txBody>
          <a:bodyPr wrap="square" lIns="0" tIns="0" rIns="0" bIns="0" rtlCol="0"/>
          <a:lstStyle/>
          <a:p>
            <a:endParaRPr/>
          </a:p>
        </p:txBody>
      </p:sp>
      <p:sp>
        <p:nvSpPr>
          <p:cNvPr id="170" name="object 170"/>
          <p:cNvSpPr/>
          <p:nvPr/>
        </p:nvSpPr>
        <p:spPr>
          <a:xfrm>
            <a:off x="5607177" y="2798064"/>
            <a:ext cx="0" cy="135890"/>
          </a:xfrm>
          <a:custGeom>
            <a:avLst/>
            <a:gdLst/>
            <a:ahLst/>
            <a:cxnLst/>
            <a:rect l="l" t="t" r="r" b="b"/>
            <a:pathLst>
              <a:path h="135889">
                <a:moveTo>
                  <a:pt x="0" y="0"/>
                </a:moveTo>
                <a:lnTo>
                  <a:pt x="0" y="135635"/>
                </a:lnTo>
              </a:path>
            </a:pathLst>
          </a:custGeom>
          <a:ln w="38862">
            <a:solidFill>
              <a:srgbClr val="0000A8"/>
            </a:solidFill>
          </a:ln>
        </p:spPr>
        <p:txBody>
          <a:bodyPr wrap="square" lIns="0" tIns="0" rIns="0" bIns="0" rtlCol="0"/>
          <a:lstStyle/>
          <a:p>
            <a:endParaRPr/>
          </a:p>
        </p:txBody>
      </p:sp>
      <p:sp>
        <p:nvSpPr>
          <p:cNvPr id="171" name="object 171"/>
          <p:cNvSpPr/>
          <p:nvPr/>
        </p:nvSpPr>
        <p:spPr>
          <a:xfrm>
            <a:off x="5677661" y="2790444"/>
            <a:ext cx="0" cy="138430"/>
          </a:xfrm>
          <a:custGeom>
            <a:avLst/>
            <a:gdLst/>
            <a:ahLst/>
            <a:cxnLst/>
            <a:rect l="l" t="t" r="r" b="b"/>
            <a:pathLst>
              <a:path h="138430">
                <a:moveTo>
                  <a:pt x="0" y="0"/>
                </a:moveTo>
                <a:lnTo>
                  <a:pt x="0" y="137922"/>
                </a:lnTo>
              </a:path>
            </a:pathLst>
          </a:custGeom>
          <a:ln w="38100">
            <a:solidFill>
              <a:srgbClr val="0000A8"/>
            </a:solidFill>
          </a:ln>
        </p:spPr>
        <p:txBody>
          <a:bodyPr wrap="square" lIns="0" tIns="0" rIns="0" bIns="0" rtlCol="0"/>
          <a:lstStyle/>
          <a:p>
            <a:endParaRPr/>
          </a:p>
        </p:txBody>
      </p:sp>
      <p:sp>
        <p:nvSpPr>
          <p:cNvPr id="172" name="object 172"/>
          <p:cNvSpPr/>
          <p:nvPr/>
        </p:nvSpPr>
        <p:spPr>
          <a:xfrm>
            <a:off x="5748146" y="2783585"/>
            <a:ext cx="0" cy="137160"/>
          </a:xfrm>
          <a:custGeom>
            <a:avLst/>
            <a:gdLst/>
            <a:ahLst/>
            <a:cxnLst/>
            <a:rect l="l" t="t" r="r" b="b"/>
            <a:pathLst>
              <a:path h="137160">
                <a:moveTo>
                  <a:pt x="0" y="0"/>
                </a:moveTo>
                <a:lnTo>
                  <a:pt x="0" y="137159"/>
                </a:lnTo>
              </a:path>
            </a:pathLst>
          </a:custGeom>
          <a:ln w="38862">
            <a:solidFill>
              <a:srgbClr val="0000A8"/>
            </a:solidFill>
          </a:ln>
        </p:spPr>
        <p:txBody>
          <a:bodyPr wrap="square" lIns="0" tIns="0" rIns="0" bIns="0" rtlCol="0"/>
          <a:lstStyle/>
          <a:p>
            <a:endParaRPr/>
          </a:p>
        </p:txBody>
      </p:sp>
      <p:sp>
        <p:nvSpPr>
          <p:cNvPr id="173" name="object 173"/>
          <p:cNvSpPr/>
          <p:nvPr/>
        </p:nvSpPr>
        <p:spPr>
          <a:xfrm>
            <a:off x="5818251" y="2777489"/>
            <a:ext cx="0" cy="138430"/>
          </a:xfrm>
          <a:custGeom>
            <a:avLst/>
            <a:gdLst/>
            <a:ahLst/>
            <a:cxnLst/>
            <a:rect l="l" t="t" r="r" b="b"/>
            <a:pathLst>
              <a:path h="138430">
                <a:moveTo>
                  <a:pt x="0" y="0"/>
                </a:moveTo>
                <a:lnTo>
                  <a:pt x="0" y="137922"/>
                </a:lnTo>
              </a:path>
            </a:pathLst>
          </a:custGeom>
          <a:ln w="38862">
            <a:solidFill>
              <a:srgbClr val="0000A8"/>
            </a:solidFill>
          </a:ln>
        </p:spPr>
        <p:txBody>
          <a:bodyPr wrap="square" lIns="0" tIns="0" rIns="0" bIns="0" rtlCol="0"/>
          <a:lstStyle/>
          <a:p>
            <a:endParaRPr/>
          </a:p>
        </p:txBody>
      </p:sp>
      <p:sp>
        <p:nvSpPr>
          <p:cNvPr id="174" name="object 174"/>
          <p:cNvSpPr/>
          <p:nvPr/>
        </p:nvSpPr>
        <p:spPr>
          <a:xfrm>
            <a:off x="5888354" y="2772155"/>
            <a:ext cx="0" cy="139065"/>
          </a:xfrm>
          <a:custGeom>
            <a:avLst/>
            <a:gdLst/>
            <a:ahLst/>
            <a:cxnLst/>
            <a:rect l="l" t="t" r="r" b="b"/>
            <a:pathLst>
              <a:path h="139064">
                <a:moveTo>
                  <a:pt x="0" y="0"/>
                </a:moveTo>
                <a:lnTo>
                  <a:pt x="0" y="138683"/>
                </a:lnTo>
              </a:path>
            </a:pathLst>
          </a:custGeom>
          <a:ln w="38862">
            <a:solidFill>
              <a:srgbClr val="0000A8"/>
            </a:solidFill>
          </a:ln>
        </p:spPr>
        <p:txBody>
          <a:bodyPr wrap="square" lIns="0" tIns="0" rIns="0" bIns="0" rtlCol="0"/>
          <a:lstStyle/>
          <a:p>
            <a:endParaRPr/>
          </a:p>
        </p:txBody>
      </p:sp>
      <p:sp>
        <p:nvSpPr>
          <p:cNvPr id="175" name="object 175"/>
          <p:cNvSpPr/>
          <p:nvPr/>
        </p:nvSpPr>
        <p:spPr>
          <a:xfrm>
            <a:off x="5958840" y="2766060"/>
            <a:ext cx="0" cy="139700"/>
          </a:xfrm>
          <a:custGeom>
            <a:avLst/>
            <a:gdLst/>
            <a:ahLst/>
            <a:cxnLst/>
            <a:rect l="l" t="t" r="r" b="b"/>
            <a:pathLst>
              <a:path h="139700">
                <a:moveTo>
                  <a:pt x="0" y="0"/>
                </a:moveTo>
                <a:lnTo>
                  <a:pt x="0" y="139446"/>
                </a:lnTo>
              </a:path>
            </a:pathLst>
          </a:custGeom>
          <a:ln w="38100">
            <a:solidFill>
              <a:srgbClr val="0000A8"/>
            </a:solidFill>
          </a:ln>
        </p:spPr>
        <p:txBody>
          <a:bodyPr wrap="square" lIns="0" tIns="0" rIns="0" bIns="0" rtlCol="0"/>
          <a:lstStyle/>
          <a:p>
            <a:endParaRPr/>
          </a:p>
        </p:txBody>
      </p:sp>
      <p:sp>
        <p:nvSpPr>
          <p:cNvPr id="176" name="object 176"/>
          <p:cNvSpPr/>
          <p:nvPr/>
        </p:nvSpPr>
        <p:spPr>
          <a:xfrm>
            <a:off x="6029325" y="2760726"/>
            <a:ext cx="0" cy="140335"/>
          </a:xfrm>
          <a:custGeom>
            <a:avLst/>
            <a:gdLst/>
            <a:ahLst/>
            <a:cxnLst/>
            <a:rect l="l" t="t" r="r" b="b"/>
            <a:pathLst>
              <a:path h="140335">
                <a:moveTo>
                  <a:pt x="0" y="0"/>
                </a:moveTo>
                <a:lnTo>
                  <a:pt x="0" y="140207"/>
                </a:lnTo>
              </a:path>
            </a:pathLst>
          </a:custGeom>
          <a:ln w="38862">
            <a:solidFill>
              <a:srgbClr val="0000A8"/>
            </a:solidFill>
          </a:ln>
        </p:spPr>
        <p:txBody>
          <a:bodyPr wrap="square" lIns="0" tIns="0" rIns="0" bIns="0" rtlCol="0"/>
          <a:lstStyle/>
          <a:p>
            <a:endParaRPr/>
          </a:p>
        </p:txBody>
      </p:sp>
      <p:sp>
        <p:nvSpPr>
          <p:cNvPr id="177" name="object 177"/>
          <p:cNvSpPr/>
          <p:nvPr/>
        </p:nvSpPr>
        <p:spPr>
          <a:xfrm>
            <a:off x="6099428" y="2756154"/>
            <a:ext cx="0" cy="140970"/>
          </a:xfrm>
          <a:custGeom>
            <a:avLst/>
            <a:gdLst/>
            <a:ahLst/>
            <a:cxnLst/>
            <a:rect l="l" t="t" r="r" b="b"/>
            <a:pathLst>
              <a:path h="140969">
                <a:moveTo>
                  <a:pt x="0" y="0"/>
                </a:moveTo>
                <a:lnTo>
                  <a:pt x="0" y="140970"/>
                </a:lnTo>
              </a:path>
            </a:pathLst>
          </a:custGeom>
          <a:ln w="38862">
            <a:solidFill>
              <a:srgbClr val="0000A8"/>
            </a:solidFill>
          </a:ln>
        </p:spPr>
        <p:txBody>
          <a:bodyPr wrap="square" lIns="0" tIns="0" rIns="0" bIns="0" rtlCol="0"/>
          <a:lstStyle/>
          <a:p>
            <a:endParaRPr/>
          </a:p>
        </p:txBody>
      </p:sp>
      <p:sp>
        <p:nvSpPr>
          <p:cNvPr id="178" name="object 178"/>
          <p:cNvSpPr/>
          <p:nvPr/>
        </p:nvSpPr>
        <p:spPr>
          <a:xfrm>
            <a:off x="6169533" y="2750820"/>
            <a:ext cx="0" cy="142240"/>
          </a:xfrm>
          <a:custGeom>
            <a:avLst/>
            <a:gdLst/>
            <a:ahLst/>
            <a:cxnLst/>
            <a:rect l="l" t="t" r="r" b="b"/>
            <a:pathLst>
              <a:path h="142239">
                <a:moveTo>
                  <a:pt x="0" y="0"/>
                </a:moveTo>
                <a:lnTo>
                  <a:pt x="0" y="141731"/>
                </a:lnTo>
              </a:path>
            </a:pathLst>
          </a:custGeom>
          <a:ln w="38862">
            <a:solidFill>
              <a:srgbClr val="0000A8"/>
            </a:solidFill>
          </a:ln>
        </p:spPr>
        <p:txBody>
          <a:bodyPr wrap="square" lIns="0" tIns="0" rIns="0" bIns="0" rtlCol="0"/>
          <a:lstStyle/>
          <a:p>
            <a:endParaRPr/>
          </a:p>
        </p:txBody>
      </p:sp>
      <p:sp>
        <p:nvSpPr>
          <p:cNvPr id="179" name="object 179"/>
          <p:cNvSpPr/>
          <p:nvPr/>
        </p:nvSpPr>
        <p:spPr>
          <a:xfrm>
            <a:off x="6239636" y="2744723"/>
            <a:ext cx="0" cy="142240"/>
          </a:xfrm>
          <a:custGeom>
            <a:avLst/>
            <a:gdLst/>
            <a:ahLst/>
            <a:cxnLst/>
            <a:rect l="l" t="t" r="r" b="b"/>
            <a:pathLst>
              <a:path h="142239">
                <a:moveTo>
                  <a:pt x="0" y="0"/>
                </a:moveTo>
                <a:lnTo>
                  <a:pt x="0" y="141731"/>
                </a:lnTo>
              </a:path>
            </a:pathLst>
          </a:custGeom>
          <a:ln w="38862">
            <a:solidFill>
              <a:srgbClr val="0000A8"/>
            </a:solidFill>
          </a:ln>
        </p:spPr>
        <p:txBody>
          <a:bodyPr wrap="square" lIns="0" tIns="0" rIns="0" bIns="0" rtlCol="0"/>
          <a:lstStyle/>
          <a:p>
            <a:endParaRPr/>
          </a:p>
        </p:txBody>
      </p:sp>
      <p:sp>
        <p:nvSpPr>
          <p:cNvPr id="180" name="object 180"/>
          <p:cNvSpPr/>
          <p:nvPr/>
        </p:nvSpPr>
        <p:spPr>
          <a:xfrm>
            <a:off x="6310121" y="2739389"/>
            <a:ext cx="0" cy="143510"/>
          </a:xfrm>
          <a:custGeom>
            <a:avLst/>
            <a:gdLst/>
            <a:ahLst/>
            <a:cxnLst/>
            <a:rect l="l" t="t" r="r" b="b"/>
            <a:pathLst>
              <a:path h="143510">
                <a:moveTo>
                  <a:pt x="0" y="0"/>
                </a:moveTo>
                <a:lnTo>
                  <a:pt x="0" y="143255"/>
                </a:lnTo>
              </a:path>
            </a:pathLst>
          </a:custGeom>
          <a:ln w="38100">
            <a:solidFill>
              <a:srgbClr val="0000A8"/>
            </a:solidFill>
          </a:ln>
        </p:spPr>
        <p:txBody>
          <a:bodyPr wrap="square" lIns="0" tIns="0" rIns="0" bIns="0" rtlCol="0"/>
          <a:lstStyle/>
          <a:p>
            <a:endParaRPr/>
          </a:p>
        </p:txBody>
      </p:sp>
      <p:sp>
        <p:nvSpPr>
          <p:cNvPr id="181" name="object 181"/>
          <p:cNvSpPr/>
          <p:nvPr/>
        </p:nvSpPr>
        <p:spPr>
          <a:xfrm>
            <a:off x="6380607" y="2734817"/>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82" name="object 182"/>
          <p:cNvSpPr/>
          <p:nvPr/>
        </p:nvSpPr>
        <p:spPr>
          <a:xfrm>
            <a:off x="6450710" y="2728722"/>
            <a:ext cx="0" cy="144145"/>
          </a:xfrm>
          <a:custGeom>
            <a:avLst/>
            <a:gdLst/>
            <a:ahLst/>
            <a:cxnLst/>
            <a:rect l="l" t="t" r="r" b="b"/>
            <a:pathLst>
              <a:path h="144144">
                <a:moveTo>
                  <a:pt x="0" y="0"/>
                </a:moveTo>
                <a:lnTo>
                  <a:pt x="0" y="144018"/>
                </a:lnTo>
              </a:path>
            </a:pathLst>
          </a:custGeom>
          <a:ln w="38862">
            <a:solidFill>
              <a:srgbClr val="0000A8"/>
            </a:solidFill>
          </a:ln>
        </p:spPr>
        <p:txBody>
          <a:bodyPr wrap="square" lIns="0" tIns="0" rIns="0" bIns="0" rtlCol="0"/>
          <a:lstStyle/>
          <a:p>
            <a:endParaRPr/>
          </a:p>
        </p:txBody>
      </p:sp>
      <p:sp>
        <p:nvSpPr>
          <p:cNvPr id="183" name="object 183"/>
          <p:cNvSpPr/>
          <p:nvPr/>
        </p:nvSpPr>
        <p:spPr>
          <a:xfrm>
            <a:off x="6515100" y="2723388"/>
            <a:ext cx="0" cy="144780"/>
          </a:xfrm>
          <a:custGeom>
            <a:avLst/>
            <a:gdLst/>
            <a:ahLst/>
            <a:cxnLst/>
            <a:rect l="l" t="t" r="r" b="b"/>
            <a:pathLst>
              <a:path h="144780">
                <a:moveTo>
                  <a:pt x="0" y="0"/>
                </a:moveTo>
                <a:lnTo>
                  <a:pt x="0" y="144779"/>
                </a:lnTo>
              </a:path>
            </a:pathLst>
          </a:custGeom>
          <a:ln w="27432">
            <a:solidFill>
              <a:srgbClr val="0000A8"/>
            </a:solidFill>
          </a:ln>
        </p:spPr>
        <p:txBody>
          <a:bodyPr wrap="square" lIns="0" tIns="0" rIns="0" bIns="0" rtlCol="0"/>
          <a:lstStyle/>
          <a:p>
            <a:endParaRPr/>
          </a:p>
        </p:txBody>
      </p:sp>
      <p:sp>
        <p:nvSpPr>
          <p:cNvPr id="184" name="object 184"/>
          <p:cNvSpPr/>
          <p:nvPr/>
        </p:nvSpPr>
        <p:spPr>
          <a:xfrm>
            <a:off x="2601467" y="2718816"/>
            <a:ext cx="3900804" cy="295275"/>
          </a:xfrm>
          <a:custGeom>
            <a:avLst/>
            <a:gdLst/>
            <a:ahLst/>
            <a:cxnLst/>
            <a:rect l="l" t="t" r="r" b="b"/>
            <a:pathLst>
              <a:path w="3900804" h="295275">
                <a:moveTo>
                  <a:pt x="31242" y="183641"/>
                </a:moveTo>
                <a:lnTo>
                  <a:pt x="0" y="292607"/>
                </a:lnTo>
                <a:lnTo>
                  <a:pt x="7620" y="294893"/>
                </a:lnTo>
                <a:lnTo>
                  <a:pt x="39624" y="185927"/>
                </a:lnTo>
                <a:lnTo>
                  <a:pt x="31242" y="183641"/>
                </a:lnTo>
                <a:close/>
              </a:path>
              <a:path w="3900804" h="295275">
                <a:moveTo>
                  <a:pt x="102108" y="131063"/>
                </a:moveTo>
                <a:lnTo>
                  <a:pt x="70104" y="182879"/>
                </a:lnTo>
                <a:lnTo>
                  <a:pt x="77724" y="187451"/>
                </a:lnTo>
                <a:lnTo>
                  <a:pt x="108966" y="135635"/>
                </a:lnTo>
                <a:lnTo>
                  <a:pt x="102108" y="131063"/>
                </a:lnTo>
                <a:close/>
              </a:path>
              <a:path w="3900804" h="295275">
                <a:moveTo>
                  <a:pt x="172212" y="71627"/>
                </a:moveTo>
                <a:lnTo>
                  <a:pt x="140208" y="131825"/>
                </a:lnTo>
                <a:lnTo>
                  <a:pt x="147828" y="135635"/>
                </a:lnTo>
                <a:lnTo>
                  <a:pt x="179832" y="75437"/>
                </a:lnTo>
                <a:lnTo>
                  <a:pt x="172212" y="71627"/>
                </a:lnTo>
                <a:close/>
              </a:path>
              <a:path w="3900804" h="295275">
                <a:moveTo>
                  <a:pt x="215646" y="69341"/>
                </a:moveTo>
                <a:lnTo>
                  <a:pt x="214122" y="77723"/>
                </a:lnTo>
                <a:lnTo>
                  <a:pt x="245364" y="83057"/>
                </a:lnTo>
                <a:lnTo>
                  <a:pt x="246888" y="74675"/>
                </a:lnTo>
                <a:lnTo>
                  <a:pt x="215646" y="69341"/>
                </a:lnTo>
                <a:close/>
              </a:path>
              <a:path w="3900804" h="295275">
                <a:moveTo>
                  <a:pt x="312420" y="16763"/>
                </a:moveTo>
                <a:lnTo>
                  <a:pt x="281178" y="76961"/>
                </a:lnTo>
                <a:lnTo>
                  <a:pt x="288798" y="80771"/>
                </a:lnTo>
                <a:lnTo>
                  <a:pt x="320040" y="20573"/>
                </a:lnTo>
                <a:lnTo>
                  <a:pt x="312420" y="16763"/>
                </a:lnTo>
                <a:close/>
              </a:path>
              <a:path w="3900804" h="295275">
                <a:moveTo>
                  <a:pt x="356616" y="15239"/>
                </a:moveTo>
                <a:lnTo>
                  <a:pt x="353568" y="22859"/>
                </a:lnTo>
                <a:lnTo>
                  <a:pt x="384810" y="37337"/>
                </a:lnTo>
                <a:lnTo>
                  <a:pt x="388620" y="28955"/>
                </a:lnTo>
                <a:lnTo>
                  <a:pt x="356616" y="15239"/>
                </a:lnTo>
                <a:close/>
              </a:path>
              <a:path w="3900804" h="295275">
                <a:moveTo>
                  <a:pt x="429006" y="31241"/>
                </a:moveTo>
                <a:lnTo>
                  <a:pt x="421386" y="35051"/>
                </a:lnTo>
                <a:lnTo>
                  <a:pt x="452628" y="110489"/>
                </a:lnTo>
                <a:lnTo>
                  <a:pt x="461010" y="107441"/>
                </a:lnTo>
                <a:lnTo>
                  <a:pt x="429006" y="31241"/>
                </a:lnTo>
                <a:close/>
              </a:path>
              <a:path w="3900804" h="295275">
                <a:moveTo>
                  <a:pt x="525780" y="93725"/>
                </a:moveTo>
                <a:lnTo>
                  <a:pt x="494538" y="105155"/>
                </a:lnTo>
                <a:lnTo>
                  <a:pt x="496824" y="113537"/>
                </a:lnTo>
                <a:lnTo>
                  <a:pt x="528828" y="102107"/>
                </a:lnTo>
                <a:lnTo>
                  <a:pt x="525780" y="93725"/>
                </a:lnTo>
                <a:close/>
              </a:path>
              <a:path w="3900804" h="295275">
                <a:moveTo>
                  <a:pt x="593598" y="48005"/>
                </a:moveTo>
                <a:lnTo>
                  <a:pt x="562356" y="95249"/>
                </a:lnTo>
                <a:lnTo>
                  <a:pt x="569214" y="99821"/>
                </a:lnTo>
                <a:lnTo>
                  <a:pt x="601218" y="52577"/>
                </a:lnTo>
                <a:lnTo>
                  <a:pt x="593598" y="48005"/>
                </a:lnTo>
                <a:close/>
              </a:path>
              <a:path w="3900804" h="295275">
                <a:moveTo>
                  <a:pt x="665226" y="22859"/>
                </a:moveTo>
                <a:lnTo>
                  <a:pt x="633222" y="47243"/>
                </a:lnTo>
                <a:lnTo>
                  <a:pt x="638556" y="54101"/>
                </a:lnTo>
                <a:lnTo>
                  <a:pt x="670560" y="29717"/>
                </a:lnTo>
                <a:lnTo>
                  <a:pt x="665226" y="22859"/>
                </a:lnTo>
                <a:close/>
              </a:path>
              <a:path w="3900804" h="295275">
                <a:moveTo>
                  <a:pt x="710184" y="24383"/>
                </a:moveTo>
                <a:lnTo>
                  <a:pt x="702564" y="27431"/>
                </a:lnTo>
                <a:lnTo>
                  <a:pt x="733806" y="108203"/>
                </a:lnTo>
                <a:lnTo>
                  <a:pt x="742188" y="104393"/>
                </a:lnTo>
                <a:lnTo>
                  <a:pt x="710184" y="24383"/>
                </a:lnTo>
                <a:close/>
              </a:path>
              <a:path w="3900804" h="295275">
                <a:moveTo>
                  <a:pt x="781050" y="105155"/>
                </a:moveTo>
                <a:lnTo>
                  <a:pt x="772668" y="107441"/>
                </a:lnTo>
                <a:lnTo>
                  <a:pt x="803910" y="192023"/>
                </a:lnTo>
                <a:lnTo>
                  <a:pt x="812292" y="188975"/>
                </a:lnTo>
                <a:lnTo>
                  <a:pt x="781050" y="105155"/>
                </a:lnTo>
                <a:close/>
              </a:path>
              <a:path w="3900804" h="295275">
                <a:moveTo>
                  <a:pt x="850392" y="188975"/>
                </a:moveTo>
                <a:lnTo>
                  <a:pt x="843534" y="192785"/>
                </a:lnTo>
                <a:lnTo>
                  <a:pt x="874776" y="247649"/>
                </a:lnTo>
                <a:lnTo>
                  <a:pt x="882396" y="243077"/>
                </a:lnTo>
                <a:lnTo>
                  <a:pt x="850392" y="188975"/>
                </a:lnTo>
                <a:close/>
              </a:path>
              <a:path w="3900804" h="295275">
                <a:moveTo>
                  <a:pt x="918210" y="240791"/>
                </a:moveTo>
                <a:lnTo>
                  <a:pt x="915924" y="249173"/>
                </a:lnTo>
                <a:lnTo>
                  <a:pt x="947928" y="258317"/>
                </a:lnTo>
                <a:lnTo>
                  <a:pt x="950214" y="249935"/>
                </a:lnTo>
                <a:lnTo>
                  <a:pt x="918210" y="240791"/>
                </a:lnTo>
                <a:close/>
              </a:path>
              <a:path w="3900804" h="295275">
                <a:moveTo>
                  <a:pt x="1016508" y="228599"/>
                </a:moveTo>
                <a:lnTo>
                  <a:pt x="985266" y="250697"/>
                </a:lnTo>
                <a:lnTo>
                  <a:pt x="989838" y="257555"/>
                </a:lnTo>
                <a:lnTo>
                  <a:pt x="1021842" y="236219"/>
                </a:lnTo>
                <a:lnTo>
                  <a:pt x="1016508" y="228599"/>
                </a:lnTo>
                <a:close/>
              </a:path>
              <a:path w="3900804" h="295275">
                <a:moveTo>
                  <a:pt x="1086612" y="204977"/>
                </a:moveTo>
                <a:lnTo>
                  <a:pt x="1055370" y="229361"/>
                </a:lnTo>
                <a:lnTo>
                  <a:pt x="1060704" y="235457"/>
                </a:lnTo>
                <a:lnTo>
                  <a:pt x="1091946" y="211073"/>
                </a:lnTo>
                <a:lnTo>
                  <a:pt x="1086612" y="204977"/>
                </a:lnTo>
                <a:close/>
              </a:path>
              <a:path w="3900804" h="295275">
                <a:moveTo>
                  <a:pt x="1156716" y="179069"/>
                </a:moveTo>
                <a:lnTo>
                  <a:pt x="1125474" y="204977"/>
                </a:lnTo>
                <a:lnTo>
                  <a:pt x="1130808" y="211073"/>
                </a:lnTo>
                <a:lnTo>
                  <a:pt x="1162050" y="185927"/>
                </a:lnTo>
                <a:lnTo>
                  <a:pt x="1156716" y="179069"/>
                </a:lnTo>
                <a:close/>
              </a:path>
              <a:path w="3900804" h="295275">
                <a:moveTo>
                  <a:pt x="1199388" y="178307"/>
                </a:moveTo>
                <a:lnTo>
                  <a:pt x="1197864" y="186689"/>
                </a:lnTo>
                <a:lnTo>
                  <a:pt x="1229106" y="192023"/>
                </a:lnTo>
                <a:lnTo>
                  <a:pt x="1230630" y="183641"/>
                </a:lnTo>
                <a:lnTo>
                  <a:pt x="1199388" y="178307"/>
                </a:lnTo>
                <a:close/>
              </a:path>
              <a:path w="3900804" h="295275">
                <a:moveTo>
                  <a:pt x="1297686" y="158495"/>
                </a:moveTo>
                <a:lnTo>
                  <a:pt x="1265682" y="184403"/>
                </a:lnTo>
                <a:lnTo>
                  <a:pt x="1271016" y="191261"/>
                </a:lnTo>
                <a:lnTo>
                  <a:pt x="1303020" y="165353"/>
                </a:lnTo>
                <a:lnTo>
                  <a:pt x="1297686" y="158495"/>
                </a:lnTo>
                <a:close/>
              </a:path>
              <a:path w="3900804" h="295275">
                <a:moveTo>
                  <a:pt x="1366266" y="101345"/>
                </a:moveTo>
                <a:lnTo>
                  <a:pt x="1335024" y="160019"/>
                </a:lnTo>
                <a:lnTo>
                  <a:pt x="1342644" y="164591"/>
                </a:lnTo>
                <a:lnTo>
                  <a:pt x="1373886" y="105155"/>
                </a:lnTo>
                <a:lnTo>
                  <a:pt x="1366266" y="101345"/>
                </a:lnTo>
                <a:close/>
              </a:path>
              <a:path w="3900804" h="295275">
                <a:moveTo>
                  <a:pt x="1438656" y="78485"/>
                </a:moveTo>
                <a:lnTo>
                  <a:pt x="1406652" y="99821"/>
                </a:lnTo>
                <a:lnTo>
                  <a:pt x="1411224" y="106679"/>
                </a:lnTo>
                <a:lnTo>
                  <a:pt x="1443228" y="85343"/>
                </a:lnTo>
                <a:lnTo>
                  <a:pt x="1438656" y="78485"/>
                </a:lnTo>
                <a:close/>
              </a:path>
              <a:path w="3900804" h="295275">
                <a:moveTo>
                  <a:pt x="1480566" y="77723"/>
                </a:moveTo>
                <a:lnTo>
                  <a:pt x="1478280" y="86105"/>
                </a:lnTo>
                <a:lnTo>
                  <a:pt x="1509522" y="97535"/>
                </a:lnTo>
                <a:lnTo>
                  <a:pt x="1512570" y="89153"/>
                </a:lnTo>
                <a:lnTo>
                  <a:pt x="1480566" y="77723"/>
                </a:lnTo>
                <a:close/>
              </a:path>
              <a:path w="3900804" h="295275">
                <a:moveTo>
                  <a:pt x="1552194" y="89915"/>
                </a:moveTo>
                <a:lnTo>
                  <a:pt x="1546860" y="96773"/>
                </a:lnTo>
                <a:lnTo>
                  <a:pt x="1578864" y="121157"/>
                </a:lnTo>
                <a:lnTo>
                  <a:pt x="1584198" y="114299"/>
                </a:lnTo>
                <a:lnTo>
                  <a:pt x="1552194" y="89915"/>
                </a:lnTo>
                <a:close/>
              </a:path>
              <a:path w="3900804" h="295275">
                <a:moveTo>
                  <a:pt x="1620774" y="113537"/>
                </a:moveTo>
                <a:lnTo>
                  <a:pt x="1619250" y="121919"/>
                </a:lnTo>
                <a:lnTo>
                  <a:pt x="1650492" y="128777"/>
                </a:lnTo>
                <a:lnTo>
                  <a:pt x="1652777" y="120395"/>
                </a:lnTo>
                <a:lnTo>
                  <a:pt x="1620774" y="113537"/>
                </a:lnTo>
                <a:close/>
              </a:path>
              <a:path w="3900804" h="295275">
                <a:moveTo>
                  <a:pt x="1721358" y="118871"/>
                </a:moveTo>
                <a:lnTo>
                  <a:pt x="1690116" y="120395"/>
                </a:lnTo>
                <a:lnTo>
                  <a:pt x="1690116" y="129539"/>
                </a:lnTo>
                <a:lnTo>
                  <a:pt x="1722120" y="128015"/>
                </a:lnTo>
                <a:lnTo>
                  <a:pt x="1721358" y="118871"/>
                </a:lnTo>
                <a:close/>
              </a:path>
              <a:path w="3900804" h="295275">
                <a:moveTo>
                  <a:pt x="1763268" y="120395"/>
                </a:moveTo>
                <a:lnTo>
                  <a:pt x="1757934" y="126491"/>
                </a:lnTo>
                <a:lnTo>
                  <a:pt x="1789176" y="152399"/>
                </a:lnTo>
                <a:lnTo>
                  <a:pt x="1794510" y="146303"/>
                </a:lnTo>
                <a:lnTo>
                  <a:pt x="1763268" y="120395"/>
                </a:lnTo>
                <a:close/>
              </a:path>
              <a:path w="3900804" h="295275">
                <a:moveTo>
                  <a:pt x="1831848" y="144779"/>
                </a:moveTo>
                <a:lnTo>
                  <a:pt x="1829562" y="153161"/>
                </a:lnTo>
                <a:lnTo>
                  <a:pt x="1861566" y="160781"/>
                </a:lnTo>
                <a:lnTo>
                  <a:pt x="1863090" y="152399"/>
                </a:lnTo>
                <a:lnTo>
                  <a:pt x="1831848" y="144779"/>
                </a:lnTo>
                <a:close/>
              </a:path>
              <a:path w="3900804" h="295275">
                <a:moveTo>
                  <a:pt x="1932432" y="152399"/>
                </a:moveTo>
                <a:lnTo>
                  <a:pt x="1901189" y="152399"/>
                </a:lnTo>
                <a:lnTo>
                  <a:pt x="1901189" y="160781"/>
                </a:lnTo>
                <a:lnTo>
                  <a:pt x="1932432" y="160781"/>
                </a:lnTo>
                <a:lnTo>
                  <a:pt x="1932432" y="152399"/>
                </a:lnTo>
                <a:close/>
              </a:path>
              <a:path w="3900804" h="295275">
                <a:moveTo>
                  <a:pt x="2002536" y="149351"/>
                </a:moveTo>
                <a:lnTo>
                  <a:pt x="1971294" y="152399"/>
                </a:lnTo>
                <a:lnTo>
                  <a:pt x="1972056" y="160781"/>
                </a:lnTo>
                <a:lnTo>
                  <a:pt x="2003298" y="157733"/>
                </a:lnTo>
                <a:lnTo>
                  <a:pt x="2002536" y="149351"/>
                </a:lnTo>
                <a:close/>
              </a:path>
              <a:path w="3900804" h="295275">
                <a:moveTo>
                  <a:pt x="2072640" y="144779"/>
                </a:moveTo>
                <a:lnTo>
                  <a:pt x="2040636" y="149351"/>
                </a:lnTo>
                <a:lnTo>
                  <a:pt x="2042160" y="157733"/>
                </a:lnTo>
                <a:lnTo>
                  <a:pt x="2073402" y="153161"/>
                </a:lnTo>
                <a:lnTo>
                  <a:pt x="2072640" y="144779"/>
                </a:lnTo>
                <a:close/>
              </a:path>
              <a:path w="3900804" h="295275">
                <a:moveTo>
                  <a:pt x="2142744" y="137921"/>
                </a:moveTo>
                <a:lnTo>
                  <a:pt x="2110740" y="144779"/>
                </a:lnTo>
                <a:lnTo>
                  <a:pt x="2113026" y="153161"/>
                </a:lnTo>
                <a:lnTo>
                  <a:pt x="2144268" y="146303"/>
                </a:lnTo>
                <a:lnTo>
                  <a:pt x="2142744" y="137921"/>
                </a:lnTo>
                <a:close/>
              </a:path>
              <a:path w="3900804" h="295275">
                <a:moveTo>
                  <a:pt x="2212848" y="131825"/>
                </a:moveTo>
                <a:lnTo>
                  <a:pt x="2181606" y="137921"/>
                </a:lnTo>
                <a:lnTo>
                  <a:pt x="2183130" y="146303"/>
                </a:lnTo>
                <a:lnTo>
                  <a:pt x="2214372" y="140969"/>
                </a:lnTo>
                <a:lnTo>
                  <a:pt x="2212848" y="131825"/>
                </a:lnTo>
                <a:close/>
              </a:path>
              <a:path w="3900804" h="295275">
                <a:moveTo>
                  <a:pt x="2282952" y="121919"/>
                </a:moveTo>
                <a:lnTo>
                  <a:pt x="2250948" y="132587"/>
                </a:lnTo>
                <a:lnTo>
                  <a:pt x="2253996" y="140207"/>
                </a:lnTo>
                <a:lnTo>
                  <a:pt x="2285238" y="130301"/>
                </a:lnTo>
                <a:lnTo>
                  <a:pt x="2282952" y="121919"/>
                </a:lnTo>
                <a:close/>
              </a:path>
              <a:path w="3900804" h="295275">
                <a:moveTo>
                  <a:pt x="2353056" y="110489"/>
                </a:moveTo>
                <a:lnTo>
                  <a:pt x="2321052" y="122681"/>
                </a:lnTo>
                <a:lnTo>
                  <a:pt x="2324100" y="130301"/>
                </a:lnTo>
                <a:lnTo>
                  <a:pt x="2355342" y="118871"/>
                </a:lnTo>
                <a:lnTo>
                  <a:pt x="2353056" y="110489"/>
                </a:lnTo>
                <a:close/>
              </a:path>
              <a:path w="3900804" h="295275">
                <a:moveTo>
                  <a:pt x="2423160" y="102107"/>
                </a:moveTo>
                <a:lnTo>
                  <a:pt x="2391918" y="110489"/>
                </a:lnTo>
                <a:lnTo>
                  <a:pt x="2394204" y="118871"/>
                </a:lnTo>
                <a:lnTo>
                  <a:pt x="2425446" y="110489"/>
                </a:lnTo>
                <a:lnTo>
                  <a:pt x="2423160" y="102107"/>
                </a:lnTo>
                <a:close/>
              </a:path>
              <a:path w="3900804" h="295275">
                <a:moveTo>
                  <a:pt x="2494026" y="97535"/>
                </a:moveTo>
                <a:lnTo>
                  <a:pt x="2462784" y="102107"/>
                </a:lnTo>
                <a:lnTo>
                  <a:pt x="2463546" y="110489"/>
                </a:lnTo>
                <a:lnTo>
                  <a:pt x="2495550" y="105917"/>
                </a:lnTo>
                <a:lnTo>
                  <a:pt x="2494026" y="97535"/>
                </a:lnTo>
                <a:close/>
              </a:path>
              <a:path w="3900804" h="295275">
                <a:moveTo>
                  <a:pt x="2564130" y="92201"/>
                </a:moveTo>
                <a:lnTo>
                  <a:pt x="2532888" y="97535"/>
                </a:lnTo>
                <a:lnTo>
                  <a:pt x="2534412" y="105917"/>
                </a:lnTo>
                <a:lnTo>
                  <a:pt x="2565654" y="100583"/>
                </a:lnTo>
                <a:lnTo>
                  <a:pt x="2564130" y="92201"/>
                </a:lnTo>
                <a:close/>
              </a:path>
              <a:path w="3900804" h="295275">
                <a:moveTo>
                  <a:pt x="2634234" y="83819"/>
                </a:moveTo>
                <a:lnTo>
                  <a:pt x="2602230" y="92201"/>
                </a:lnTo>
                <a:lnTo>
                  <a:pt x="2604516" y="100583"/>
                </a:lnTo>
                <a:lnTo>
                  <a:pt x="2636520" y="91439"/>
                </a:lnTo>
                <a:lnTo>
                  <a:pt x="2634234" y="83819"/>
                </a:lnTo>
                <a:close/>
              </a:path>
              <a:path w="3900804" h="295275">
                <a:moveTo>
                  <a:pt x="2704338" y="76199"/>
                </a:moveTo>
                <a:lnTo>
                  <a:pt x="2673096" y="83819"/>
                </a:lnTo>
                <a:lnTo>
                  <a:pt x="2674620" y="92201"/>
                </a:lnTo>
                <a:lnTo>
                  <a:pt x="2706624" y="84581"/>
                </a:lnTo>
                <a:lnTo>
                  <a:pt x="2704338" y="76199"/>
                </a:lnTo>
                <a:close/>
              </a:path>
              <a:path w="3900804" h="295275">
                <a:moveTo>
                  <a:pt x="2775966" y="76199"/>
                </a:moveTo>
                <a:lnTo>
                  <a:pt x="2743962" y="76199"/>
                </a:lnTo>
                <a:lnTo>
                  <a:pt x="2743962" y="84581"/>
                </a:lnTo>
                <a:lnTo>
                  <a:pt x="2775966" y="84581"/>
                </a:lnTo>
                <a:lnTo>
                  <a:pt x="2775966" y="76199"/>
                </a:lnTo>
                <a:close/>
              </a:path>
              <a:path w="3900804" h="295275">
                <a:moveTo>
                  <a:pt x="2814828" y="76199"/>
                </a:moveTo>
                <a:lnTo>
                  <a:pt x="2814066" y="84581"/>
                </a:lnTo>
                <a:lnTo>
                  <a:pt x="2846070" y="87629"/>
                </a:lnTo>
                <a:lnTo>
                  <a:pt x="2846832" y="79247"/>
                </a:lnTo>
                <a:lnTo>
                  <a:pt x="2814828" y="76199"/>
                </a:lnTo>
                <a:close/>
              </a:path>
              <a:path w="3900804" h="295275">
                <a:moveTo>
                  <a:pt x="2916174" y="77723"/>
                </a:moveTo>
                <a:lnTo>
                  <a:pt x="2884932" y="79247"/>
                </a:lnTo>
                <a:lnTo>
                  <a:pt x="2884932" y="87629"/>
                </a:lnTo>
                <a:lnTo>
                  <a:pt x="2916174" y="86105"/>
                </a:lnTo>
                <a:lnTo>
                  <a:pt x="2916174" y="77723"/>
                </a:lnTo>
                <a:close/>
              </a:path>
              <a:path w="3900804" h="295275">
                <a:moveTo>
                  <a:pt x="2986278" y="74675"/>
                </a:moveTo>
                <a:lnTo>
                  <a:pt x="2955036" y="77723"/>
                </a:lnTo>
                <a:lnTo>
                  <a:pt x="2955798" y="86105"/>
                </a:lnTo>
                <a:lnTo>
                  <a:pt x="2987040" y="83057"/>
                </a:lnTo>
                <a:lnTo>
                  <a:pt x="2986278" y="74675"/>
                </a:lnTo>
                <a:close/>
              </a:path>
              <a:path w="3900804" h="295275">
                <a:moveTo>
                  <a:pt x="3055620" y="67817"/>
                </a:moveTo>
                <a:lnTo>
                  <a:pt x="3024378" y="74675"/>
                </a:lnTo>
                <a:lnTo>
                  <a:pt x="3026664" y="83057"/>
                </a:lnTo>
                <a:lnTo>
                  <a:pt x="3057906" y="76199"/>
                </a:lnTo>
                <a:lnTo>
                  <a:pt x="3055620" y="67817"/>
                </a:lnTo>
                <a:close/>
              </a:path>
              <a:path w="3900804" h="295275">
                <a:moveTo>
                  <a:pt x="3126486" y="60197"/>
                </a:moveTo>
                <a:lnTo>
                  <a:pt x="3094482" y="67817"/>
                </a:lnTo>
                <a:lnTo>
                  <a:pt x="3096768" y="76199"/>
                </a:lnTo>
                <a:lnTo>
                  <a:pt x="3128010" y="68579"/>
                </a:lnTo>
                <a:lnTo>
                  <a:pt x="3126486" y="60197"/>
                </a:lnTo>
                <a:close/>
              </a:path>
              <a:path w="3900804" h="295275">
                <a:moveTo>
                  <a:pt x="3196590" y="54863"/>
                </a:moveTo>
                <a:lnTo>
                  <a:pt x="3165348" y="60197"/>
                </a:lnTo>
                <a:lnTo>
                  <a:pt x="3166872" y="69341"/>
                </a:lnTo>
                <a:lnTo>
                  <a:pt x="3198114" y="63245"/>
                </a:lnTo>
                <a:lnTo>
                  <a:pt x="3196590" y="54863"/>
                </a:lnTo>
                <a:close/>
              </a:path>
              <a:path w="3900804" h="295275">
                <a:moveTo>
                  <a:pt x="3266694" y="48767"/>
                </a:moveTo>
                <a:lnTo>
                  <a:pt x="3235452" y="54863"/>
                </a:lnTo>
                <a:lnTo>
                  <a:pt x="3236976" y="63245"/>
                </a:lnTo>
                <a:lnTo>
                  <a:pt x="3268218" y="57149"/>
                </a:lnTo>
                <a:lnTo>
                  <a:pt x="3266694" y="48767"/>
                </a:lnTo>
                <a:close/>
              </a:path>
              <a:path w="3900804" h="295275">
                <a:moveTo>
                  <a:pt x="3337560" y="43433"/>
                </a:moveTo>
                <a:lnTo>
                  <a:pt x="3305556" y="48767"/>
                </a:lnTo>
                <a:lnTo>
                  <a:pt x="3307079" y="57149"/>
                </a:lnTo>
                <a:lnTo>
                  <a:pt x="3339084" y="51815"/>
                </a:lnTo>
                <a:lnTo>
                  <a:pt x="3337560" y="43433"/>
                </a:lnTo>
                <a:close/>
              </a:path>
              <a:path w="3900804" h="295275">
                <a:moveTo>
                  <a:pt x="3407664" y="37337"/>
                </a:moveTo>
                <a:lnTo>
                  <a:pt x="3375660" y="43433"/>
                </a:lnTo>
                <a:lnTo>
                  <a:pt x="3377184" y="51815"/>
                </a:lnTo>
                <a:lnTo>
                  <a:pt x="3409188" y="45719"/>
                </a:lnTo>
                <a:lnTo>
                  <a:pt x="3407664" y="37337"/>
                </a:lnTo>
                <a:close/>
              </a:path>
              <a:path w="3900804" h="295275">
                <a:moveTo>
                  <a:pt x="3477768" y="33527"/>
                </a:moveTo>
                <a:lnTo>
                  <a:pt x="3446526" y="37337"/>
                </a:lnTo>
                <a:lnTo>
                  <a:pt x="3447288" y="45719"/>
                </a:lnTo>
                <a:lnTo>
                  <a:pt x="3479291" y="41909"/>
                </a:lnTo>
                <a:lnTo>
                  <a:pt x="3477768" y="33527"/>
                </a:lnTo>
                <a:close/>
              </a:path>
              <a:path w="3900804" h="295275">
                <a:moveTo>
                  <a:pt x="3547872" y="27431"/>
                </a:moveTo>
                <a:lnTo>
                  <a:pt x="3516629" y="33527"/>
                </a:lnTo>
                <a:lnTo>
                  <a:pt x="3518154" y="41909"/>
                </a:lnTo>
                <a:lnTo>
                  <a:pt x="3549396" y="35813"/>
                </a:lnTo>
                <a:lnTo>
                  <a:pt x="3547872" y="27431"/>
                </a:lnTo>
                <a:close/>
              </a:path>
              <a:path w="3900804" h="295275">
                <a:moveTo>
                  <a:pt x="3617976" y="22097"/>
                </a:moveTo>
                <a:lnTo>
                  <a:pt x="3586734" y="27431"/>
                </a:lnTo>
                <a:lnTo>
                  <a:pt x="3588258" y="35813"/>
                </a:lnTo>
                <a:lnTo>
                  <a:pt x="3619500" y="30479"/>
                </a:lnTo>
                <a:lnTo>
                  <a:pt x="3617976" y="22097"/>
                </a:lnTo>
                <a:close/>
              </a:path>
              <a:path w="3900804" h="295275">
                <a:moveTo>
                  <a:pt x="3688841" y="16001"/>
                </a:moveTo>
                <a:lnTo>
                  <a:pt x="3656838" y="22097"/>
                </a:lnTo>
                <a:lnTo>
                  <a:pt x="3658362" y="30479"/>
                </a:lnTo>
                <a:lnTo>
                  <a:pt x="3690366" y="24383"/>
                </a:lnTo>
                <a:lnTo>
                  <a:pt x="3688841" y="16001"/>
                </a:lnTo>
                <a:close/>
              </a:path>
              <a:path w="3900804" h="295275">
                <a:moveTo>
                  <a:pt x="3758946" y="11429"/>
                </a:moveTo>
                <a:lnTo>
                  <a:pt x="3727704" y="16001"/>
                </a:lnTo>
                <a:lnTo>
                  <a:pt x="3728466" y="24383"/>
                </a:lnTo>
                <a:lnTo>
                  <a:pt x="3760470" y="20573"/>
                </a:lnTo>
                <a:lnTo>
                  <a:pt x="3758946" y="11429"/>
                </a:lnTo>
                <a:close/>
              </a:path>
              <a:path w="3900804" h="295275">
                <a:moveTo>
                  <a:pt x="3829050" y="6095"/>
                </a:moveTo>
                <a:lnTo>
                  <a:pt x="3797808" y="11429"/>
                </a:lnTo>
                <a:lnTo>
                  <a:pt x="3799332" y="20573"/>
                </a:lnTo>
                <a:lnTo>
                  <a:pt x="3830574" y="14477"/>
                </a:lnTo>
                <a:lnTo>
                  <a:pt x="3829050" y="6095"/>
                </a:lnTo>
                <a:close/>
              </a:path>
              <a:path w="3900804" h="295275">
                <a:moveTo>
                  <a:pt x="3899154" y="0"/>
                </a:moveTo>
                <a:lnTo>
                  <a:pt x="3867912" y="6095"/>
                </a:lnTo>
                <a:lnTo>
                  <a:pt x="3869436" y="14477"/>
                </a:lnTo>
                <a:lnTo>
                  <a:pt x="3900678" y="9143"/>
                </a:lnTo>
                <a:lnTo>
                  <a:pt x="3899154" y="0"/>
                </a:lnTo>
                <a:close/>
              </a:path>
            </a:pathLst>
          </a:custGeom>
          <a:solidFill>
            <a:srgbClr val="000000"/>
          </a:solidFill>
        </p:spPr>
        <p:txBody>
          <a:bodyPr wrap="square" lIns="0" tIns="0" rIns="0" bIns="0" rtlCol="0"/>
          <a:lstStyle/>
          <a:p>
            <a:endParaRPr/>
          </a:p>
        </p:txBody>
      </p:sp>
      <p:sp>
        <p:nvSpPr>
          <p:cNvPr id="185" name="object 185"/>
          <p:cNvSpPr/>
          <p:nvPr/>
        </p:nvSpPr>
        <p:spPr>
          <a:xfrm>
            <a:off x="2594610" y="2899410"/>
            <a:ext cx="0" cy="113664"/>
          </a:xfrm>
          <a:custGeom>
            <a:avLst/>
            <a:gdLst/>
            <a:ahLst/>
            <a:cxnLst/>
            <a:rect l="l" t="t" r="r" b="b"/>
            <a:pathLst>
              <a:path h="113664">
                <a:moveTo>
                  <a:pt x="0" y="0"/>
                </a:moveTo>
                <a:lnTo>
                  <a:pt x="0" y="113538"/>
                </a:lnTo>
              </a:path>
            </a:pathLst>
          </a:custGeom>
          <a:ln w="21336">
            <a:solidFill>
              <a:srgbClr val="487BBB"/>
            </a:solidFill>
          </a:ln>
        </p:spPr>
        <p:txBody>
          <a:bodyPr wrap="square" lIns="0" tIns="0" rIns="0" bIns="0" rtlCol="0"/>
          <a:lstStyle/>
          <a:p>
            <a:endParaRPr/>
          </a:p>
        </p:txBody>
      </p:sp>
      <p:sp>
        <p:nvSpPr>
          <p:cNvPr id="186" name="object 186"/>
          <p:cNvSpPr/>
          <p:nvPr/>
        </p:nvSpPr>
        <p:spPr>
          <a:xfrm>
            <a:off x="2655951" y="2790444"/>
            <a:ext cx="0" cy="113664"/>
          </a:xfrm>
          <a:custGeom>
            <a:avLst/>
            <a:gdLst/>
            <a:ahLst/>
            <a:cxnLst/>
            <a:rect l="l" t="t" r="r" b="b"/>
            <a:pathLst>
              <a:path h="113664">
                <a:moveTo>
                  <a:pt x="0" y="0"/>
                </a:moveTo>
                <a:lnTo>
                  <a:pt x="0" y="113538"/>
                </a:lnTo>
              </a:path>
            </a:pathLst>
          </a:custGeom>
          <a:ln w="38862">
            <a:solidFill>
              <a:srgbClr val="487BBB"/>
            </a:solidFill>
          </a:ln>
        </p:spPr>
        <p:txBody>
          <a:bodyPr wrap="square" lIns="0" tIns="0" rIns="0" bIns="0" rtlCol="0"/>
          <a:lstStyle/>
          <a:p>
            <a:endParaRPr/>
          </a:p>
        </p:txBody>
      </p:sp>
      <p:sp>
        <p:nvSpPr>
          <p:cNvPr id="187" name="object 187"/>
          <p:cNvSpPr/>
          <p:nvPr/>
        </p:nvSpPr>
        <p:spPr>
          <a:xfrm>
            <a:off x="2726435" y="2739389"/>
            <a:ext cx="0" cy="113030"/>
          </a:xfrm>
          <a:custGeom>
            <a:avLst/>
            <a:gdLst/>
            <a:ahLst/>
            <a:cxnLst/>
            <a:rect l="l" t="t" r="r" b="b"/>
            <a:pathLst>
              <a:path h="113030">
                <a:moveTo>
                  <a:pt x="0" y="0"/>
                </a:moveTo>
                <a:lnTo>
                  <a:pt x="0" y="112775"/>
                </a:lnTo>
              </a:path>
            </a:pathLst>
          </a:custGeom>
          <a:ln w="38100">
            <a:solidFill>
              <a:srgbClr val="487BBB"/>
            </a:solidFill>
          </a:ln>
        </p:spPr>
        <p:txBody>
          <a:bodyPr wrap="square" lIns="0" tIns="0" rIns="0" bIns="0" rtlCol="0"/>
          <a:lstStyle/>
          <a:p>
            <a:endParaRPr/>
          </a:p>
        </p:txBody>
      </p:sp>
      <p:sp>
        <p:nvSpPr>
          <p:cNvPr id="188" name="object 188"/>
          <p:cNvSpPr/>
          <p:nvPr/>
        </p:nvSpPr>
        <p:spPr>
          <a:xfrm>
            <a:off x="2796920" y="2677667"/>
            <a:ext cx="0" cy="114300"/>
          </a:xfrm>
          <a:custGeom>
            <a:avLst/>
            <a:gdLst/>
            <a:ahLst/>
            <a:cxnLst/>
            <a:rect l="l" t="t" r="r" b="b"/>
            <a:pathLst>
              <a:path h="114300">
                <a:moveTo>
                  <a:pt x="0" y="0"/>
                </a:moveTo>
                <a:lnTo>
                  <a:pt x="0" y="114300"/>
                </a:lnTo>
              </a:path>
            </a:pathLst>
          </a:custGeom>
          <a:ln w="38862">
            <a:solidFill>
              <a:srgbClr val="487BBB"/>
            </a:solidFill>
          </a:ln>
        </p:spPr>
        <p:txBody>
          <a:bodyPr wrap="square" lIns="0" tIns="0" rIns="0" bIns="0" rtlCol="0"/>
          <a:lstStyle/>
          <a:p>
            <a:endParaRPr/>
          </a:p>
        </p:txBody>
      </p:sp>
      <p:sp>
        <p:nvSpPr>
          <p:cNvPr id="189" name="object 189"/>
          <p:cNvSpPr/>
          <p:nvPr/>
        </p:nvSpPr>
        <p:spPr>
          <a:xfrm>
            <a:off x="2867025" y="2683001"/>
            <a:ext cx="0" cy="115570"/>
          </a:xfrm>
          <a:custGeom>
            <a:avLst/>
            <a:gdLst/>
            <a:ahLst/>
            <a:cxnLst/>
            <a:rect l="l" t="t" r="r" b="b"/>
            <a:pathLst>
              <a:path h="115569">
                <a:moveTo>
                  <a:pt x="0" y="0"/>
                </a:moveTo>
                <a:lnTo>
                  <a:pt x="0" y="115060"/>
                </a:lnTo>
              </a:path>
            </a:pathLst>
          </a:custGeom>
          <a:ln w="38862">
            <a:solidFill>
              <a:srgbClr val="487BBB"/>
            </a:solidFill>
          </a:ln>
        </p:spPr>
        <p:txBody>
          <a:bodyPr wrap="square" lIns="0" tIns="0" rIns="0" bIns="0" rtlCol="0"/>
          <a:lstStyle/>
          <a:p>
            <a:endParaRPr/>
          </a:p>
        </p:txBody>
      </p:sp>
      <p:sp>
        <p:nvSpPr>
          <p:cNvPr id="190" name="object 190"/>
          <p:cNvSpPr/>
          <p:nvPr/>
        </p:nvSpPr>
        <p:spPr>
          <a:xfrm>
            <a:off x="2937129" y="2622804"/>
            <a:ext cx="0" cy="115570"/>
          </a:xfrm>
          <a:custGeom>
            <a:avLst/>
            <a:gdLst/>
            <a:ahLst/>
            <a:cxnLst/>
            <a:rect l="l" t="t" r="r" b="b"/>
            <a:pathLst>
              <a:path h="115569">
                <a:moveTo>
                  <a:pt x="0" y="0"/>
                </a:moveTo>
                <a:lnTo>
                  <a:pt x="0" y="115061"/>
                </a:lnTo>
              </a:path>
            </a:pathLst>
          </a:custGeom>
          <a:ln w="38862">
            <a:solidFill>
              <a:srgbClr val="487BBB"/>
            </a:solidFill>
          </a:ln>
        </p:spPr>
        <p:txBody>
          <a:bodyPr wrap="square" lIns="0" tIns="0" rIns="0" bIns="0" rtlCol="0"/>
          <a:lstStyle/>
          <a:p>
            <a:endParaRPr/>
          </a:p>
        </p:txBody>
      </p:sp>
      <p:sp>
        <p:nvSpPr>
          <p:cNvPr id="191" name="object 191"/>
          <p:cNvSpPr/>
          <p:nvPr/>
        </p:nvSpPr>
        <p:spPr>
          <a:xfrm>
            <a:off x="3007232" y="2637282"/>
            <a:ext cx="0" cy="115570"/>
          </a:xfrm>
          <a:custGeom>
            <a:avLst/>
            <a:gdLst/>
            <a:ahLst/>
            <a:cxnLst/>
            <a:rect l="l" t="t" r="r" b="b"/>
            <a:pathLst>
              <a:path h="115569">
                <a:moveTo>
                  <a:pt x="0" y="0"/>
                </a:moveTo>
                <a:lnTo>
                  <a:pt x="0" y="115061"/>
                </a:lnTo>
              </a:path>
            </a:pathLst>
          </a:custGeom>
          <a:ln w="38862">
            <a:solidFill>
              <a:srgbClr val="487BBB"/>
            </a:solidFill>
          </a:ln>
        </p:spPr>
        <p:txBody>
          <a:bodyPr wrap="square" lIns="0" tIns="0" rIns="0" bIns="0" rtlCol="0"/>
          <a:lstStyle/>
          <a:p>
            <a:endParaRPr/>
          </a:p>
        </p:txBody>
      </p:sp>
      <p:sp>
        <p:nvSpPr>
          <p:cNvPr id="192" name="object 192"/>
          <p:cNvSpPr/>
          <p:nvPr/>
        </p:nvSpPr>
        <p:spPr>
          <a:xfrm>
            <a:off x="3077717" y="2713482"/>
            <a:ext cx="0" cy="114300"/>
          </a:xfrm>
          <a:custGeom>
            <a:avLst/>
            <a:gdLst/>
            <a:ahLst/>
            <a:cxnLst/>
            <a:rect l="l" t="t" r="r" b="b"/>
            <a:pathLst>
              <a:path h="114300">
                <a:moveTo>
                  <a:pt x="0" y="0"/>
                </a:moveTo>
                <a:lnTo>
                  <a:pt x="0" y="114300"/>
                </a:lnTo>
              </a:path>
            </a:pathLst>
          </a:custGeom>
          <a:ln w="38100">
            <a:solidFill>
              <a:srgbClr val="487BBB"/>
            </a:solidFill>
          </a:ln>
        </p:spPr>
        <p:txBody>
          <a:bodyPr wrap="square" lIns="0" tIns="0" rIns="0" bIns="0" rtlCol="0"/>
          <a:lstStyle/>
          <a:p>
            <a:endParaRPr/>
          </a:p>
        </p:txBody>
      </p:sp>
      <p:sp>
        <p:nvSpPr>
          <p:cNvPr id="193" name="object 193"/>
          <p:cNvSpPr/>
          <p:nvPr/>
        </p:nvSpPr>
        <p:spPr>
          <a:xfrm>
            <a:off x="3148202" y="2700527"/>
            <a:ext cx="0" cy="116205"/>
          </a:xfrm>
          <a:custGeom>
            <a:avLst/>
            <a:gdLst/>
            <a:ahLst/>
            <a:cxnLst/>
            <a:rect l="l" t="t" r="r" b="b"/>
            <a:pathLst>
              <a:path h="116205">
                <a:moveTo>
                  <a:pt x="0" y="0"/>
                </a:moveTo>
                <a:lnTo>
                  <a:pt x="0" y="115824"/>
                </a:lnTo>
              </a:path>
            </a:pathLst>
          </a:custGeom>
          <a:ln w="38862">
            <a:solidFill>
              <a:srgbClr val="487BBB"/>
            </a:solidFill>
          </a:ln>
        </p:spPr>
        <p:txBody>
          <a:bodyPr wrap="square" lIns="0" tIns="0" rIns="0" bIns="0" rtlCol="0"/>
          <a:lstStyle/>
          <a:p>
            <a:endParaRPr/>
          </a:p>
        </p:txBody>
      </p:sp>
      <p:sp>
        <p:nvSpPr>
          <p:cNvPr id="194" name="object 194"/>
          <p:cNvSpPr/>
          <p:nvPr/>
        </p:nvSpPr>
        <p:spPr>
          <a:xfrm>
            <a:off x="3218307" y="2650235"/>
            <a:ext cx="0" cy="119380"/>
          </a:xfrm>
          <a:custGeom>
            <a:avLst/>
            <a:gdLst/>
            <a:ahLst/>
            <a:cxnLst/>
            <a:rect l="l" t="t" r="r" b="b"/>
            <a:pathLst>
              <a:path h="119380">
                <a:moveTo>
                  <a:pt x="0" y="0"/>
                </a:moveTo>
                <a:lnTo>
                  <a:pt x="0" y="118872"/>
                </a:lnTo>
              </a:path>
            </a:pathLst>
          </a:custGeom>
          <a:ln w="38862">
            <a:solidFill>
              <a:srgbClr val="487BBB"/>
            </a:solidFill>
          </a:ln>
        </p:spPr>
        <p:txBody>
          <a:bodyPr wrap="square" lIns="0" tIns="0" rIns="0" bIns="0" rtlCol="0"/>
          <a:lstStyle/>
          <a:p>
            <a:endParaRPr/>
          </a:p>
        </p:txBody>
      </p:sp>
      <p:sp>
        <p:nvSpPr>
          <p:cNvPr id="195" name="object 195"/>
          <p:cNvSpPr/>
          <p:nvPr/>
        </p:nvSpPr>
        <p:spPr>
          <a:xfrm>
            <a:off x="3288410" y="2627376"/>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196" name="object 196"/>
          <p:cNvSpPr/>
          <p:nvPr/>
        </p:nvSpPr>
        <p:spPr>
          <a:xfrm>
            <a:off x="3358896" y="2705861"/>
            <a:ext cx="0" cy="119380"/>
          </a:xfrm>
          <a:custGeom>
            <a:avLst/>
            <a:gdLst/>
            <a:ahLst/>
            <a:cxnLst/>
            <a:rect l="l" t="t" r="r" b="b"/>
            <a:pathLst>
              <a:path h="119380">
                <a:moveTo>
                  <a:pt x="0" y="0"/>
                </a:moveTo>
                <a:lnTo>
                  <a:pt x="0" y="118872"/>
                </a:lnTo>
              </a:path>
            </a:pathLst>
          </a:custGeom>
          <a:ln w="38100">
            <a:solidFill>
              <a:srgbClr val="487BBB"/>
            </a:solidFill>
          </a:ln>
        </p:spPr>
        <p:txBody>
          <a:bodyPr wrap="square" lIns="0" tIns="0" rIns="0" bIns="0" rtlCol="0"/>
          <a:lstStyle/>
          <a:p>
            <a:endParaRPr/>
          </a:p>
        </p:txBody>
      </p:sp>
      <p:sp>
        <p:nvSpPr>
          <p:cNvPr id="197" name="object 197"/>
          <p:cNvSpPr/>
          <p:nvPr/>
        </p:nvSpPr>
        <p:spPr>
          <a:xfrm>
            <a:off x="3429380" y="2791967"/>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198" name="object 198"/>
          <p:cNvSpPr/>
          <p:nvPr/>
        </p:nvSpPr>
        <p:spPr>
          <a:xfrm>
            <a:off x="3499484" y="2843783"/>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199" name="object 199"/>
          <p:cNvSpPr/>
          <p:nvPr/>
        </p:nvSpPr>
        <p:spPr>
          <a:xfrm>
            <a:off x="3569589" y="2852166"/>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00" name="object 200"/>
          <p:cNvSpPr/>
          <p:nvPr/>
        </p:nvSpPr>
        <p:spPr>
          <a:xfrm>
            <a:off x="3639692" y="2830829"/>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01" name="object 201"/>
          <p:cNvSpPr/>
          <p:nvPr/>
        </p:nvSpPr>
        <p:spPr>
          <a:xfrm>
            <a:off x="3710178" y="2809494"/>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202" name="object 202"/>
          <p:cNvSpPr/>
          <p:nvPr/>
        </p:nvSpPr>
        <p:spPr>
          <a:xfrm>
            <a:off x="3780663" y="2783585"/>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03" name="object 203"/>
          <p:cNvSpPr/>
          <p:nvPr/>
        </p:nvSpPr>
        <p:spPr>
          <a:xfrm>
            <a:off x="3850766" y="2790444"/>
            <a:ext cx="0" cy="116839"/>
          </a:xfrm>
          <a:custGeom>
            <a:avLst/>
            <a:gdLst/>
            <a:ahLst/>
            <a:cxnLst/>
            <a:rect l="l" t="t" r="r" b="b"/>
            <a:pathLst>
              <a:path h="116839">
                <a:moveTo>
                  <a:pt x="0" y="0"/>
                </a:moveTo>
                <a:lnTo>
                  <a:pt x="0" y="116585"/>
                </a:lnTo>
              </a:path>
            </a:pathLst>
          </a:custGeom>
          <a:ln w="38862">
            <a:solidFill>
              <a:srgbClr val="487BBB"/>
            </a:solidFill>
          </a:ln>
        </p:spPr>
        <p:txBody>
          <a:bodyPr wrap="square" lIns="0" tIns="0" rIns="0" bIns="0" rtlCol="0"/>
          <a:lstStyle/>
          <a:p>
            <a:endParaRPr/>
          </a:p>
        </p:txBody>
      </p:sp>
      <p:sp>
        <p:nvSpPr>
          <p:cNvPr id="204" name="object 204"/>
          <p:cNvSpPr/>
          <p:nvPr/>
        </p:nvSpPr>
        <p:spPr>
          <a:xfrm>
            <a:off x="3920871" y="2766060"/>
            <a:ext cx="0" cy="115570"/>
          </a:xfrm>
          <a:custGeom>
            <a:avLst/>
            <a:gdLst/>
            <a:ahLst/>
            <a:cxnLst/>
            <a:rect l="l" t="t" r="r" b="b"/>
            <a:pathLst>
              <a:path h="115569">
                <a:moveTo>
                  <a:pt x="0" y="0"/>
                </a:moveTo>
                <a:lnTo>
                  <a:pt x="0" y="115061"/>
                </a:lnTo>
              </a:path>
            </a:pathLst>
          </a:custGeom>
          <a:ln w="38862">
            <a:solidFill>
              <a:srgbClr val="487BBB"/>
            </a:solidFill>
          </a:ln>
        </p:spPr>
        <p:txBody>
          <a:bodyPr wrap="square" lIns="0" tIns="0" rIns="0" bIns="0" rtlCol="0"/>
          <a:lstStyle/>
          <a:p>
            <a:endParaRPr/>
          </a:p>
        </p:txBody>
      </p:sp>
      <p:sp>
        <p:nvSpPr>
          <p:cNvPr id="205" name="object 205"/>
          <p:cNvSpPr/>
          <p:nvPr/>
        </p:nvSpPr>
        <p:spPr>
          <a:xfrm>
            <a:off x="3990975" y="2708910"/>
            <a:ext cx="0" cy="113664"/>
          </a:xfrm>
          <a:custGeom>
            <a:avLst/>
            <a:gdLst/>
            <a:ahLst/>
            <a:cxnLst/>
            <a:rect l="l" t="t" r="r" b="b"/>
            <a:pathLst>
              <a:path h="113664">
                <a:moveTo>
                  <a:pt x="0" y="0"/>
                </a:moveTo>
                <a:lnTo>
                  <a:pt x="0" y="113538"/>
                </a:lnTo>
              </a:path>
            </a:pathLst>
          </a:custGeom>
          <a:ln w="38862">
            <a:solidFill>
              <a:srgbClr val="487BBB"/>
            </a:solidFill>
          </a:ln>
        </p:spPr>
        <p:txBody>
          <a:bodyPr wrap="square" lIns="0" tIns="0" rIns="0" bIns="0" rtlCol="0"/>
          <a:lstStyle/>
          <a:p>
            <a:endParaRPr/>
          </a:p>
        </p:txBody>
      </p:sp>
      <p:sp>
        <p:nvSpPr>
          <p:cNvPr id="206" name="object 206"/>
          <p:cNvSpPr/>
          <p:nvPr/>
        </p:nvSpPr>
        <p:spPr>
          <a:xfrm>
            <a:off x="4061459" y="2690622"/>
            <a:ext cx="0" cy="110489"/>
          </a:xfrm>
          <a:custGeom>
            <a:avLst/>
            <a:gdLst/>
            <a:ahLst/>
            <a:cxnLst/>
            <a:rect l="l" t="t" r="r" b="b"/>
            <a:pathLst>
              <a:path h="110489">
                <a:moveTo>
                  <a:pt x="0" y="0"/>
                </a:moveTo>
                <a:lnTo>
                  <a:pt x="0" y="110490"/>
                </a:lnTo>
              </a:path>
            </a:pathLst>
          </a:custGeom>
          <a:ln w="38100">
            <a:solidFill>
              <a:srgbClr val="487BBB"/>
            </a:solidFill>
          </a:ln>
        </p:spPr>
        <p:txBody>
          <a:bodyPr wrap="square" lIns="0" tIns="0" rIns="0" bIns="0" rtlCol="0"/>
          <a:lstStyle/>
          <a:p>
            <a:endParaRPr/>
          </a:p>
        </p:txBody>
      </p:sp>
      <p:sp>
        <p:nvSpPr>
          <p:cNvPr id="207" name="object 207"/>
          <p:cNvSpPr/>
          <p:nvPr/>
        </p:nvSpPr>
        <p:spPr>
          <a:xfrm>
            <a:off x="4131945" y="2703576"/>
            <a:ext cx="0" cy="109220"/>
          </a:xfrm>
          <a:custGeom>
            <a:avLst/>
            <a:gdLst/>
            <a:ahLst/>
            <a:cxnLst/>
            <a:rect l="l" t="t" r="r" b="b"/>
            <a:pathLst>
              <a:path h="109219">
                <a:moveTo>
                  <a:pt x="0" y="0"/>
                </a:moveTo>
                <a:lnTo>
                  <a:pt x="0" y="108966"/>
                </a:lnTo>
              </a:path>
            </a:pathLst>
          </a:custGeom>
          <a:ln w="38862">
            <a:solidFill>
              <a:srgbClr val="487BBB"/>
            </a:solidFill>
          </a:ln>
        </p:spPr>
        <p:txBody>
          <a:bodyPr wrap="square" lIns="0" tIns="0" rIns="0" bIns="0" rtlCol="0"/>
          <a:lstStyle/>
          <a:p>
            <a:endParaRPr/>
          </a:p>
        </p:txBody>
      </p:sp>
      <p:sp>
        <p:nvSpPr>
          <p:cNvPr id="208" name="object 208"/>
          <p:cNvSpPr/>
          <p:nvPr/>
        </p:nvSpPr>
        <p:spPr>
          <a:xfrm>
            <a:off x="4202048" y="2726435"/>
            <a:ext cx="0" cy="110489"/>
          </a:xfrm>
          <a:custGeom>
            <a:avLst/>
            <a:gdLst/>
            <a:ahLst/>
            <a:cxnLst/>
            <a:rect l="l" t="t" r="r" b="b"/>
            <a:pathLst>
              <a:path h="110489">
                <a:moveTo>
                  <a:pt x="0" y="0"/>
                </a:moveTo>
                <a:lnTo>
                  <a:pt x="0" y="110490"/>
                </a:lnTo>
              </a:path>
            </a:pathLst>
          </a:custGeom>
          <a:ln w="38862">
            <a:solidFill>
              <a:srgbClr val="487BBB"/>
            </a:solidFill>
          </a:ln>
        </p:spPr>
        <p:txBody>
          <a:bodyPr wrap="square" lIns="0" tIns="0" rIns="0" bIns="0" rtlCol="0"/>
          <a:lstStyle/>
          <a:p>
            <a:endParaRPr/>
          </a:p>
        </p:txBody>
      </p:sp>
      <p:sp>
        <p:nvSpPr>
          <p:cNvPr id="209" name="object 209"/>
          <p:cNvSpPr/>
          <p:nvPr/>
        </p:nvSpPr>
        <p:spPr>
          <a:xfrm>
            <a:off x="4272153" y="2731770"/>
            <a:ext cx="0" cy="112395"/>
          </a:xfrm>
          <a:custGeom>
            <a:avLst/>
            <a:gdLst/>
            <a:ahLst/>
            <a:cxnLst/>
            <a:rect l="l" t="t" r="r" b="b"/>
            <a:pathLst>
              <a:path h="112394">
                <a:moveTo>
                  <a:pt x="0" y="0"/>
                </a:moveTo>
                <a:lnTo>
                  <a:pt x="0" y="112014"/>
                </a:lnTo>
              </a:path>
            </a:pathLst>
          </a:custGeom>
          <a:ln w="38862">
            <a:solidFill>
              <a:srgbClr val="487BBB"/>
            </a:solidFill>
          </a:ln>
        </p:spPr>
        <p:txBody>
          <a:bodyPr wrap="square" lIns="0" tIns="0" rIns="0" bIns="0" rtlCol="0"/>
          <a:lstStyle/>
          <a:p>
            <a:endParaRPr/>
          </a:p>
        </p:txBody>
      </p:sp>
      <p:sp>
        <p:nvSpPr>
          <p:cNvPr id="210" name="object 210"/>
          <p:cNvSpPr/>
          <p:nvPr/>
        </p:nvSpPr>
        <p:spPr>
          <a:xfrm>
            <a:off x="4342638" y="2730245"/>
            <a:ext cx="0" cy="112395"/>
          </a:xfrm>
          <a:custGeom>
            <a:avLst/>
            <a:gdLst/>
            <a:ahLst/>
            <a:cxnLst/>
            <a:rect l="l" t="t" r="r" b="b"/>
            <a:pathLst>
              <a:path h="112394">
                <a:moveTo>
                  <a:pt x="0" y="0"/>
                </a:moveTo>
                <a:lnTo>
                  <a:pt x="0" y="112014"/>
                </a:lnTo>
              </a:path>
            </a:pathLst>
          </a:custGeom>
          <a:ln w="38100">
            <a:solidFill>
              <a:srgbClr val="487BBB"/>
            </a:solidFill>
          </a:ln>
        </p:spPr>
        <p:txBody>
          <a:bodyPr wrap="square" lIns="0" tIns="0" rIns="0" bIns="0" rtlCol="0"/>
          <a:lstStyle/>
          <a:p>
            <a:endParaRPr/>
          </a:p>
        </p:txBody>
      </p:sp>
      <p:sp>
        <p:nvSpPr>
          <p:cNvPr id="211" name="object 211"/>
          <p:cNvSpPr/>
          <p:nvPr/>
        </p:nvSpPr>
        <p:spPr>
          <a:xfrm>
            <a:off x="4413122" y="2756154"/>
            <a:ext cx="0" cy="112395"/>
          </a:xfrm>
          <a:custGeom>
            <a:avLst/>
            <a:gdLst/>
            <a:ahLst/>
            <a:cxnLst/>
            <a:rect l="l" t="t" r="r" b="b"/>
            <a:pathLst>
              <a:path h="112394">
                <a:moveTo>
                  <a:pt x="0" y="0"/>
                </a:moveTo>
                <a:lnTo>
                  <a:pt x="0" y="112014"/>
                </a:lnTo>
              </a:path>
            </a:pathLst>
          </a:custGeom>
          <a:ln w="38862">
            <a:solidFill>
              <a:srgbClr val="487BBB"/>
            </a:solidFill>
          </a:ln>
        </p:spPr>
        <p:txBody>
          <a:bodyPr wrap="square" lIns="0" tIns="0" rIns="0" bIns="0" rtlCol="0"/>
          <a:lstStyle/>
          <a:p>
            <a:endParaRPr/>
          </a:p>
        </p:txBody>
      </p:sp>
      <p:sp>
        <p:nvSpPr>
          <p:cNvPr id="212" name="object 212"/>
          <p:cNvSpPr/>
          <p:nvPr/>
        </p:nvSpPr>
        <p:spPr>
          <a:xfrm>
            <a:off x="4483227" y="2763773"/>
            <a:ext cx="0" cy="111760"/>
          </a:xfrm>
          <a:custGeom>
            <a:avLst/>
            <a:gdLst/>
            <a:ahLst/>
            <a:cxnLst/>
            <a:rect l="l" t="t" r="r" b="b"/>
            <a:pathLst>
              <a:path h="111760">
                <a:moveTo>
                  <a:pt x="0" y="0"/>
                </a:moveTo>
                <a:lnTo>
                  <a:pt x="0" y="111251"/>
                </a:lnTo>
              </a:path>
            </a:pathLst>
          </a:custGeom>
          <a:ln w="38862">
            <a:solidFill>
              <a:srgbClr val="487BBB"/>
            </a:solidFill>
          </a:ln>
        </p:spPr>
        <p:txBody>
          <a:bodyPr wrap="square" lIns="0" tIns="0" rIns="0" bIns="0" rtlCol="0"/>
          <a:lstStyle/>
          <a:p>
            <a:endParaRPr/>
          </a:p>
        </p:txBody>
      </p:sp>
      <p:sp>
        <p:nvSpPr>
          <p:cNvPr id="213" name="object 213"/>
          <p:cNvSpPr/>
          <p:nvPr/>
        </p:nvSpPr>
        <p:spPr>
          <a:xfrm>
            <a:off x="4553330" y="2763773"/>
            <a:ext cx="0" cy="111760"/>
          </a:xfrm>
          <a:custGeom>
            <a:avLst/>
            <a:gdLst/>
            <a:ahLst/>
            <a:cxnLst/>
            <a:rect l="l" t="t" r="r" b="b"/>
            <a:pathLst>
              <a:path h="111760">
                <a:moveTo>
                  <a:pt x="0" y="0"/>
                </a:moveTo>
                <a:lnTo>
                  <a:pt x="0" y="111251"/>
                </a:lnTo>
              </a:path>
            </a:pathLst>
          </a:custGeom>
          <a:ln w="38862">
            <a:solidFill>
              <a:srgbClr val="487BBB"/>
            </a:solidFill>
          </a:ln>
        </p:spPr>
        <p:txBody>
          <a:bodyPr wrap="square" lIns="0" tIns="0" rIns="0" bIns="0" rtlCol="0"/>
          <a:lstStyle/>
          <a:p>
            <a:endParaRPr/>
          </a:p>
        </p:txBody>
      </p:sp>
      <p:sp>
        <p:nvSpPr>
          <p:cNvPr id="214" name="object 214"/>
          <p:cNvSpPr/>
          <p:nvPr/>
        </p:nvSpPr>
        <p:spPr>
          <a:xfrm>
            <a:off x="4623434" y="2760726"/>
            <a:ext cx="0" cy="112395"/>
          </a:xfrm>
          <a:custGeom>
            <a:avLst/>
            <a:gdLst/>
            <a:ahLst/>
            <a:cxnLst/>
            <a:rect l="l" t="t" r="r" b="b"/>
            <a:pathLst>
              <a:path h="112394">
                <a:moveTo>
                  <a:pt x="0" y="0"/>
                </a:moveTo>
                <a:lnTo>
                  <a:pt x="0" y="112012"/>
                </a:lnTo>
              </a:path>
            </a:pathLst>
          </a:custGeom>
          <a:ln w="38862">
            <a:solidFill>
              <a:srgbClr val="487BBB"/>
            </a:solidFill>
          </a:ln>
        </p:spPr>
        <p:txBody>
          <a:bodyPr wrap="square" lIns="0" tIns="0" rIns="0" bIns="0" rtlCol="0"/>
          <a:lstStyle/>
          <a:p>
            <a:endParaRPr/>
          </a:p>
        </p:txBody>
      </p:sp>
      <p:sp>
        <p:nvSpPr>
          <p:cNvPr id="215" name="object 215"/>
          <p:cNvSpPr/>
          <p:nvPr/>
        </p:nvSpPr>
        <p:spPr>
          <a:xfrm>
            <a:off x="4693920" y="2754629"/>
            <a:ext cx="0" cy="113664"/>
          </a:xfrm>
          <a:custGeom>
            <a:avLst/>
            <a:gdLst/>
            <a:ahLst/>
            <a:cxnLst/>
            <a:rect l="l" t="t" r="r" b="b"/>
            <a:pathLst>
              <a:path h="113664">
                <a:moveTo>
                  <a:pt x="0" y="0"/>
                </a:moveTo>
                <a:lnTo>
                  <a:pt x="0" y="113538"/>
                </a:lnTo>
              </a:path>
            </a:pathLst>
          </a:custGeom>
          <a:ln w="38100">
            <a:solidFill>
              <a:srgbClr val="487BBB"/>
            </a:solidFill>
          </a:ln>
        </p:spPr>
        <p:txBody>
          <a:bodyPr wrap="square" lIns="0" tIns="0" rIns="0" bIns="0" rtlCol="0"/>
          <a:lstStyle/>
          <a:p>
            <a:endParaRPr/>
          </a:p>
        </p:txBody>
      </p:sp>
      <p:sp>
        <p:nvSpPr>
          <p:cNvPr id="216" name="object 216"/>
          <p:cNvSpPr/>
          <p:nvPr/>
        </p:nvSpPr>
        <p:spPr>
          <a:xfrm>
            <a:off x="4764404" y="2747772"/>
            <a:ext cx="0" cy="113664"/>
          </a:xfrm>
          <a:custGeom>
            <a:avLst/>
            <a:gdLst/>
            <a:ahLst/>
            <a:cxnLst/>
            <a:rect l="l" t="t" r="r" b="b"/>
            <a:pathLst>
              <a:path h="113664">
                <a:moveTo>
                  <a:pt x="0" y="0"/>
                </a:moveTo>
                <a:lnTo>
                  <a:pt x="0" y="113538"/>
                </a:lnTo>
              </a:path>
            </a:pathLst>
          </a:custGeom>
          <a:ln w="38862">
            <a:solidFill>
              <a:srgbClr val="487BBB"/>
            </a:solidFill>
          </a:ln>
        </p:spPr>
        <p:txBody>
          <a:bodyPr wrap="square" lIns="0" tIns="0" rIns="0" bIns="0" rtlCol="0"/>
          <a:lstStyle/>
          <a:p>
            <a:endParaRPr/>
          </a:p>
        </p:txBody>
      </p:sp>
      <p:sp>
        <p:nvSpPr>
          <p:cNvPr id="217" name="object 217"/>
          <p:cNvSpPr/>
          <p:nvPr/>
        </p:nvSpPr>
        <p:spPr>
          <a:xfrm>
            <a:off x="4834509" y="2741676"/>
            <a:ext cx="0" cy="113664"/>
          </a:xfrm>
          <a:custGeom>
            <a:avLst/>
            <a:gdLst/>
            <a:ahLst/>
            <a:cxnLst/>
            <a:rect l="l" t="t" r="r" b="b"/>
            <a:pathLst>
              <a:path h="113664">
                <a:moveTo>
                  <a:pt x="0" y="0"/>
                </a:moveTo>
                <a:lnTo>
                  <a:pt x="0" y="113536"/>
                </a:lnTo>
              </a:path>
            </a:pathLst>
          </a:custGeom>
          <a:ln w="38862">
            <a:solidFill>
              <a:srgbClr val="487BBB"/>
            </a:solidFill>
          </a:ln>
        </p:spPr>
        <p:txBody>
          <a:bodyPr wrap="square" lIns="0" tIns="0" rIns="0" bIns="0" rtlCol="0"/>
          <a:lstStyle/>
          <a:p>
            <a:endParaRPr/>
          </a:p>
        </p:txBody>
      </p:sp>
      <p:sp>
        <p:nvSpPr>
          <p:cNvPr id="218" name="object 218"/>
          <p:cNvSpPr/>
          <p:nvPr/>
        </p:nvSpPr>
        <p:spPr>
          <a:xfrm>
            <a:off x="4904613" y="2730245"/>
            <a:ext cx="0" cy="115570"/>
          </a:xfrm>
          <a:custGeom>
            <a:avLst/>
            <a:gdLst/>
            <a:ahLst/>
            <a:cxnLst/>
            <a:rect l="l" t="t" r="r" b="b"/>
            <a:pathLst>
              <a:path h="115569">
                <a:moveTo>
                  <a:pt x="0" y="0"/>
                </a:moveTo>
                <a:lnTo>
                  <a:pt x="0" y="115061"/>
                </a:lnTo>
              </a:path>
            </a:pathLst>
          </a:custGeom>
          <a:ln w="38862">
            <a:solidFill>
              <a:srgbClr val="487BBB"/>
            </a:solidFill>
          </a:ln>
        </p:spPr>
        <p:txBody>
          <a:bodyPr wrap="square" lIns="0" tIns="0" rIns="0" bIns="0" rtlCol="0"/>
          <a:lstStyle/>
          <a:p>
            <a:endParaRPr/>
          </a:p>
        </p:txBody>
      </p:sp>
      <p:sp>
        <p:nvSpPr>
          <p:cNvPr id="219" name="object 219"/>
          <p:cNvSpPr/>
          <p:nvPr/>
        </p:nvSpPr>
        <p:spPr>
          <a:xfrm>
            <a:off x="4975097" y="2718816"/>
            <a:ext cx="0" cy="115570"/>
          </a:xfrm>
          <a:custGeom>
            <a:avLst/>
            <a:gdLst/>
            <a:ahLst/>
            <a:cxnLst/>
            <a:rect l="l" t="t" r="r" b="b"/>
            <a:pathLst>
              <a:path h="115569">
                <a:moveTo>
                  <a:pt x="0" y="0"/>
                </a:moveTo>
                <a:lnTo>
                  <a:pt x="0" y="115063"/>
                </a:lnTo>
              </a:path>
            </a:pathLst>
          </a:custGeom>
          <a:ln w="38100">
            <a:solidFill>
              <a:srgbClr val="487BBB"/>
            </a:solidFill>
          </a:ln>
        </p:spPr>
        <p:txBody>
          <a:bodyPr wrap="square" lIns="0" tIns="0" rIns="0" bIns="0" rtlCol="0"/>
          <a:lstStyle/>
          <a:p>
            <a:endParaRPr/>
          </a:p>
        </p:txBody>
      </p:sp>
      <p:sp>
        <p:nvSpPr>
          <p:cNvPr id="220" name="object 220"/>
          <p:cNvSpPr/>
          <p:nvPr/>
        </p:nvSpPr>
        <p:spPr>
          <a:xfrm>
            <a:off x="5045583" y="2710433"/>
            <a:ext cx="0" cy="114300"/>
          </a:xfrm>
          <a:custGeom>
            <a:avLst/>
            <a:gdLst/>
            <a:ahLst/>
            <a:cxnLst/>
            <a:rect l="l" t="t" r="r" b="b"/>
            <a:pathLst>
              <a:path h="114300">
                <a:moveTo>
                  <a:pt x="0" y="0"/>
                </a:moveTo>
                <a:lnTo>
                  <a:pt x="0" y="114300"/>
                </a:lnTo>
              </a:path>
            </a:pathLst>
          </a:custGeom>
          <a:ln w="38862">
            <a:solidFill>
              <a:srgbClr val="487BBB"/>
            </a:solidFill>
          </a:ln>
        </p:spPr>
        <p:txBody>
          <a:bodyPr wrap="square" lIns="0" tIns="0" rIns="0" bIns="0" rtlCol="0"/>
          <a:lstStyle/>
          <a:p>
            <a:endParaRPr/>
          </a:p>
        </p:txBody>
      </p:sp>
      <p:sp>
        <p:nvSpPr>
          <p:cNvPr id="221" name="object 221"/>
          <p:cNvSpPr/>
          <p:nvPr/>
        </p:nvSpPr>
        <p:spPr>
          <a:xfrm>
            <a:off x="5115686" y="2705861"/>
            <a:ext cx="0" cy="115570"/>
          </a:xfrm>
          <a:custGeom>
            <a:avLst/>
            <a:gdLst/>
            <a:ahLst/>
            <a:cxnLst/>
            <a:rect l="l" t="t" r="r" b="b"/>
            <a:pathLst>
              <a:path h="115569">
                <a:moveTo>
                  <a:pt x="0" y="0"/>
                </a:moveTo>
                <a:lnTo>
                  <a:pt x="0" y="115061"/>
                </a:lnTo>
              </a:path>
            </a:pathLst>
          </a:custGeom>
          <a:ln w="38862">
            <a:solidFill>
              <a:srgbClr val="487BBB"/>
            </a:solidFill>
          </a:ln>
        </p:spPr>
        <p:txBody>
          <a:bodyPr wrap="square" lIns="0" tIns="0" rIns="0" bIns="0" rtlCol="0"/>
          <a:lstStyle/>
          <a:p>
            <a:endParaRPr/>
          </a:p>
        </p:txBody>
      </p:sp>
      <p:sp>
        <p:nvSpPr>
          <p:cNvPr id="222" name="object 222"/>
          <p:cNvSpPr/>
          <p:nvPr/>
        </p:nvSpPr>
        <p:spPr>
          <a:xfrm>
            <a:off x="5185790" y="2699004"/>
            <a:ext cx="0" cy="116205"/>
          </a:xfrm>
          <a:custGeom>
            <a:avLst/>
            <a:gdLst/>
            <a:ahLst/>
            <a:cxnLst/>
            <a:rect l="l" t="t" r="r" b="b"/>
            <a:pathLst>
              <a:path h="116205">
                <a:moveTo>
                  <a:pt x="0" y="0"/>
                </a:moveTo>
                <a:lnTo>
                  <a:pt x="0" y="115825"/>
                </a:lnTo>
              </a:path>
            </a:pathLst>
          </a:custGeom>
          <a:ln w="38862">
            <a:solidFill>
              <a:srgbClr val="487BBB"/>
            </a:solidFill>
          </a:ln>
        </p:spPr>
        <p:txBody>
          <a:bodyPr wrap="square" lIns="0" tIns="0" rIns="0" bIns="0" rtlCol="0"/>
          <a:lstStyle/>
          <a:p>
            <a:endParaRPr/>
          </a:p>
        </p:txBody>
      </p:sp>
      <p:sp>
        <p:nvSpPr>
          <p:cNvPr id="223" name="object 223"/>
          <p:cNvSpPr/>
          <p:nvPr/>
        </p:nvSpPr>
        <p:spPr>
          <a:xfrm>
            <a:off x="5255895" y="2692145"/>
            <a:ext cx="0" cy="114300"/>
          </a:xfrm>
          <a:custGeom>
            <a:avLst/>
            <a:gdLst/>
            <a:ahLst/>
            <a:cxnLst/>
            <a:rect l="l" t="t" r="r" b="b"/>
            <a:pathLst>
              <a:path h="114300">
                <a:moveTo>
                  <a:pt x="0" y="0"/>
                </a:moveTo>
                <a:lnTo>
                  <a:pt x="0" y="114300"/>
                </a:lnTo>
              </a:path>
            </a:pathLst>
          </a:custGeom>
          <a:ln w="38862">
            <a:solidFill>
              <a:srgbClr val="487BBB"/>
            </a:solidFill>
          </a:ln>
        </p:spPr>
        <p:txBody>
          <a:bodyPr wrap="square" lIns="0" tIns="0" rIns="0" bIns="0" rtlCol="0"/>
          <a:lstStyle/>
          <a:p>
            <a:endParaRPr/>
          </a:p>
        </p:txBody>
      </p:sp>
      <p:sp>
        <p:nvSpPr>
          <p:cNvPr id="224" name="object 224"/>
          <p:cNvSpPr/>
          <p:nvPr/>
        </p:nvSpPr>
        <p:spPr>
          <a:xfrm>
            <a:off x="5326379" y="2683001"/>
            <a:ext cx="0" cy="116839"/>
          </a:xfrm>
          <a:custGeom>
            <a:avLst/>
            <a:gdLst/>
            <a:ahLst/>
            <a:cxnLst/>
            <a:rect l="l" t="t" r="r" b="b"/>
            <a:pathLst>
              <a:path h="116839">
                <a:moveTo>
                  <a:pt x="0" y="0"/>
                </a:moveTo>
                <a:lnTo>
                  <a:pt x="0" y="116584"/>
                </a:lnTo>
              </a:path>
            </a:pathLst>
          </a:custGeom>
          <a:ln w="38100">
            <a:solidFill>
              <a:srgbClr val="487BBB"/>
            </a:solidFill>
          </a:ln>
        </p:spPr>
        <p:txBody>
          <a:bodyPr wrap="square" lIns="0" tIns="0" rIns="0" bIns="0" rtlCol="0"/>
          <a:lstStyle/>
          <a:p>
            <a:endParaRPr/>
          </a:p>
        </p:txBody>
      </p:sp>
      <p:sp>
        <p:nvSpPr>
          <p:cNvPr id="225" name="object 225"/>
          <p:cNvSpPr/>
          <p:nvPr/>
        </p:nvSpPr>
        <p:spPr>
          <a:xfrm>
            <a:off x="5396865" y="2683001"/>
            <a:ext cx="0" cy="116839"/>
          </a:xfrm>
          <a:custGeom>
            <a:avLst/>
            <a:gdLst/>
            <a:ahLst/>
            <a:cxnLst/>
            <a:rect l="l" t="t" r="r" b="b"/>
            <a:pathLst>
              <a:path h="116839">
                <a:moveTo>
                  <a:pt x="0" y="0"/>
                </a:moveTo>
                <a:lnTo>
                  <a:pt x="0" y="116584"/>
                </a:lnTo>
              </a:path>
            </a:pathLst>
          </a:custGeom>
          <a:ln w="38862">
            <a:solidFill>
              <a:srgbClr val="487BBB"/>
            </a:solidFill>
          </a:ln>
        </p:spPr>
        <p:txBody>
          <a:bodyPr wrap="square" lIns="0" tIns="0" rIns="0" bIns="0" rtlCol="0"/>
          <a:lstStyle/>
          <a:p>
            <a:endParaRPr/>
          </a:p>
        </p:txBody>
      </p:sp>
      <p:sp>
        <p:nvSpPr>
          <p:cNvPr id="226" name="object 226"/>
          <p:cNvSpPr/>
          <p:nvPr/>
        </p:nvSpPr>
        <p:spPr>
          <a:xfrm>
            <a:off x="5466969" y="2686050"/>
            <a:ext cx="0" cy="116205"/>
          </a:xfrm>
          <a:custGeom>
            <a:avLst/>
            <a:gdLst/>
            <a:ahLst/>
            <a:cxnLst/>
            <a:rect l="l" t="t" r="r" b="b"/>
            <a:pathLst>
              <a:path h="116205">
                <a:moveTo>
                  <a:pt x="0" y="0"/>
                </a:moveTo>
                <a:lnTo>
                  <a:pt x="0" y="115824"/>
                </a:lnTo>
              </a:path>
            </a:pathLst>
          </a:custGeom>
          <a:ln w="38862">
            <a:solidFill>
              <a:srgbClr val="487BBB"/>
            </a:solidFill>
          </a:ln>
        </p:spPr>
        <p:txBody>
          <a:bodyPr wrap="square" lIns="0" tIns="0" rIns="0" bIns="0" rtlCol="0"/>
          <a:lstStyle/>
          <a:p>
            <a:endParaRPr/>
          </a:p>
        </p:txBody>
      </p:sp>
      <p:sp>
        <p:nvSpPr>
          <p:cNvPr id="227" name="object 227"/>
          <p:cNvSpPr/>
          <p:nvPr/>
        </p:nvSpPr>
        <p:spPr>
          <a:xfrm>
            <a:off x="5537072" y="2684526"/>
            <a:ext cx="0" cy="116839"/>
          </a:xfrm>
          <a:custGeom>
            <a:avLst/>
            <a:gdLst/>
            <a:ahLst/>
            <a:cxnLst/>
            <a:rect l="l" t="t" r="r" b="b"/>
            <a:pathLst>
              <a:path h="116839">
                <a:moveTo>
                  <a:pt x="0" y="0"/>
                </a:moveTo>
                <a:lnTo>
                  <a:pt x="0" y="116585"/>
                </a:lnTo>
              </a:path>
            </a:pathLst>
          </a:custGeom>
          <a:ln w="38862">
            <a:solidFill>
              <a:srgbClr val="487BBB"/>
            </a:solidFill>
          </a:ln>
        </p:spPr>
        <p:txBody>
          <a:bodyPr wrap="square" lIns="0" tIns="0" rIns="0" bIns="0" rtlCol="0"/>
          <a:lstStyle/>
          <a:p>
            <a:endParaRPr/>
          </a:p>
        </p:txBody>
      </p:sp>
      <p:sp>
        <p:nvSpPr>
          <p:cNvPr id="228" name="object 228"/>
          <p:cNvSpPr/>
          <p:nvPr/>
        </p:nvSpPr>
        <p:spPr>
          <a:xfrm>
            <a:off x="5607177" y="2680716"/>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29" name="object 229"/>
          <p:cNvSpPr/>
          <p:nvPr/>
        </p:nvSpPr>
        <p:spPr>
          <a:xfrm>
            <a:off x="5677661" y="2673095"/>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230" name="object 230"/>
          <p:cNvSpPr/>
          <p:nvPr/>
        </p:nvSpPr>
        <p:spPr>
          <a:xfrm>
            <a:off x="5748146" y="2666238"/>
            <a:ext cx="0" cy="117475"/>
          </a:xfrm>
          <a:custGeom>
            <a:avLst/>
            <a:gdLst/>
            <a:ahLst/>
            <a:cxnLst/>
            <a:rect l="l" t="t" r="r" b="b"/>
            <a:pathLst>
              <a:path h="117475">
                <a:moveTo>
                  <a:pt x="0" y="0"/>
                </a:moveTo>
                <a:lnTo>
                  <a:pt x="0" y="117349"/>
                </a:lnTo>
              </a:path>
            </a:pathLst>
          </a:custGeom>
          <a:ln w="38862">
            <a:solidFill>
              <a:srgbClr val="487BBB"/>
            </a:solidFill>
          </a:ln>
        </p:spPr>
        <p:txBody>
          <a:bodyPr wrap="square" lIns="0" tIns="0" rIns="0" bIns="0" rtlCol="0"/>
          <a:lstStyle/>
          <a:p>
            <a:endParaRPr/>
          </a:p>
        </p:txBody>
      </p:sp>
      <p:sp>
        <p:nvSpPr>
          <p:cNvPr id="231" name="object 231"/>
          <p:cNvSpPr/>
          <p:nvPr/>
        </p:nvSpPr>
        <p:spPr>
          <a:xfrm>
            <a:off x="5818251" y="2658617"/>
            <a:ext cx="0" cy="119380"/>
          </a:xfrm>
          <a:custGeom>
            <a:avLst/>
            <a:gdLst/>
            <a:ahLst/>
            <a:cxnLst/>
            <a:rect l="l" t="t" r="r" b="b"/>
            <a:pathLst>
              <a:path h="119380">
                <a:moveTo>
                  <a:pt x="0" y="0"/>
                </a:moveTo>
                <a:lnTo>
                  <a:pt x="0" y="118872"/>
                </a:lnTo>
              </a:path>
            </a:pathLst>
          </a:custGeom>
          <a:ln w="38862">
            <a:solidFill>
              <a:srgbClr val="487BBB"/>
            </a:solidFill>
          </a:ln>
        </p:spPr>
        <p:txBody>
          <a:bodyPr wrap="square" lIns="0" tIns="0" rIns="0" bIns="0" rtlCol="0"/>
          <a:lstStyle/>
          <a:p>
            <a:endParaRPr/>
          </a:p>
        </p:txBody>
      </p:sp>
      <p:sp>
        <p:nvSpPr>
          <p:cNvPr id="232" name="object 232"/>
          <p:cNvSpPr/>
          <p:nvPr/>
        </p:nvSpPr>
        <p:spPr>
          <a:xfrm>
            <a:off x="5888354" y="2653283"/>
            <a:ext cx="0" cy="119380"/>
          </a:xfrm>
          <a:custGeom>
            <a:avLst/>
            <a:gdLst/>
            <a:ahLst/>
            <a:cxnLst/>
            <a:rect l="l" t="t" r="r" b="b"/>
            <a:pathLst>
              <a:path h="119380">
                <a:moveTo>
                  <a:pt x="0" y="0"/>
                </a:moveTo>
                <a:lnTo>
                  <a:pt x="0" y="118872"/>
                </a:lnTo>
              </a:path>
            </a:pathLst>
          </a:custGeom>
          <a:ln w="38862">
            <a:solidFill>
              <a:srgbClr val="487BBB"/>
            </a:solidFill>
          </a:ln>
        </p:spPr>
        <p:txBody>
          <a:bodyPr wrap="square" lIns="0" tIns="0" rIns="0" bIns="0" rtlCol="0"/>
          <a:lstStyle/>
          <a:p>
            <a:endParaRPr/>
          </a:p>
        </p:txBody>
      </p:sp>
      <p:sp>
        <p:nvSpPr>
          <p:cNvPr id="233" name="object 233"/>
          <p:cNvSpPr/>
          <p:nvPr/>
        </p:nvSpPr>
        <p:spPr>
          <a:xfrm>
            <a:off x="5958840" y="2647188"/>
            <a:ext cx="0" cy="119380"/>
          </a:xfrm>
          <a:custGeom>
            <a:avLst/>
            <a:gdLst/>
            <a:ahLst/>
            <a:cxnLst/>
            <a:rect l="l" t="t" r="r" b="b"/>
            <a:pathLst>
              <a:path h="119380">
                <a:moveTo>
                  <a:pt x="0" y="0"/>
                </a:moveTo>
                <a:lnTo>
                  <a:pt x="0" y="118872"/>
                </a:lnTo>
              </a:path>
            </a:pathLst>
          </a:custGeom>
          <a:ln w="38100">
            <a:solidFill>
              <a:srgbClr val="487BBB"/>
            </a:solidFill>
          </a:ln>
        </p:spPr>
        <p:txBody>
          <a:bodyPr wrap="square" lIns="0" tIns="0" rIns="0" bIns="0" rtlCol="0"/>
          <a:lstStyle/>
          <a:p>
            <a:endParaRPr/>
          </a:p>
        </p:txBody>
      </p:sp>
      <p:sp>
        <p:nvSpPr>
          <p:cNvPr id="234" name="object 234"/>
          <p:cNvSpPr/>
          <p:nvPr/>
        </p:nvSpPr>
        <p:spPr>
          <a:xfrm>
            <a:off x="6029325" y="2641854"/>
            <a:ext cx="0" cy="119380"/>
          </a:xfrm>
          <a:custGeom>
            <a:avLst/>
            <a:gdLst/>
            <a:ahLst/>
            <a:cxnLst/>
            <a:rect l="l" t="t" r="r" b="b"/>
            <a:pathLst>
              <a:path h="119380">
                <a:moveTo>
                  <a:pt x="0" y="0"/>
                </a:moveTo>
                <a:lnTo>
                  <a:pt x="0" y="118872"/>
                </a:lnTo>
              </a:path>
            </a:pathLst>
          </a:custGeom>
          <a:ln w="38862">
            <a:solidFill>
              <a:srgbClr val="487BBB"/>
            </a:solidFill>
          </a:ln>
        </p:spPr>
        <p:txBody>
          <a:bodyPr wrap="square" lIns="0" tIns="0" rIns="0" bIns="0" rtlCol="0"/>
          <a:lstStyle/>
          <a:p>
            <a:endParaRPr/>
          </a:p>
        </p:txBody>
      </p:sp>
      <p:sp>
        <p:nvSpPr>
          <p:cNvPr id="235" name="object 235"/>
          <p:cNvSpPr/>
          <p:nvPr/>
        </p:nvSpPr>
        <p:spPr>
          <a:xfrm>
            <a:off x="6099428" y="2635757"/>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6" name="object 236"/>
          <p:cNvSpPr/>
          <p:nvPr/>
        </p:nvSpPr>
        <p:spPr>
          <a:xfrm>
            <a:off x="6169533" y="2630423"/>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7" name="object 237"/>
          <p:cNvSpPr/>
          <p:nvPr/>
        </p:nvSpPr>
        <p:spPr>
          <a:xfrm>
            <a:off x="6239636" y="2624327"/>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8" name="object 238"/>
          <p:cNvSpPr/>
          <p:nvPr/>
        </p:nvSpPr>
        <p:spPr>
          <a:xfrm>
            <a:off x="6310121" y="2618994"/>
            <a:ext cx="0" cy="120650"/>
          </a:xfrm>
          <a:custGeom>
            <a:avLst/>
            <a:gdLst/>
            <a:ahLst/>
            <a:cxnLst/>
            <a:rect l="l" t="t" r="r" b="b"/>
            <a:pathLst>
              <a:path h="120650">
                <a:moveTo>
                  <a:pt x="0" y="0"/>
                </a:moveTo>
                <a:lnTo>
                  <a:pt x="0" y="120396"/>
                </a:lnTo>
              </a:path>
            </a:pathLst>
          </a:custGeom>
          <a:ln w="38100">
            <a:solidFill>
              <a:srgbClr val="487BBB"/>
            </a:solidFill>
          </a:ln>
        </p:spPr>
        <p:txBody>
          <a:bodyPr wrap="square" lIns="0" tIns="0" rIns="0" bIns="0" rtlCol="0"/>
          <a:lstStyle/>
          <a:p>
            <a:endParaRPr/>
          </a:p>
        </p:txBody>
      </p:sp>
      <p:sp>
        <p:nvSpPr>
          <p:cNvPr id="239" name="object 239"/>
          <p:cNvSpPr/>
          <p:nvPr/>
        </p:nvSpPr>
        <p:spPr>
          <a:xfrm>
            <a:off x="6380607" y="2612898"/>
            <a:ext cx="0" cy="121920"/>
          </a:xfrm>
          <a:custGeom>
            <a:avLst/>
            <a:gdLst/>
            <a:ahLst/>
            <a:cxnLst/>
            <a:rect l="l" t="t" r="r" b="b"/>
            <a:pathLst>
              <a:path h="121919">
                <a:moveTo>
                  <a:pt x="0" y="0"/>
                </a:moveTo>
                <a:lnTo>
                  <a:pt x="0" y="121920"/>
                </a:lnTo>
              </a:path>
            </a:pathLst>
          </a:custGeom>
          <a:ln w="38862">
            <a:solidFill>
              <a:srgbClr val="487BBB"/>
            </a:solidFill>
          </a:ln>
        </p:spPr>
        <p:txBody>
          <a:bodyPr wrap="square" lIns="0" tIns="0" rIns="0" bIns="0" rtlCol="0"/>
          <a:lstStyle/>
          <a:p>
            <a:endParaRPr/>
          </a:p>
        </p:txBody>
      </p:sp>
      <p:sp>
        <p:nvSpPr>
          <p:cNvPr id="240" name="object 240"/>
          <p:cNvSpPr/>
          <p:nvPr/>
        </p:nvSpPr>
        <p:spPr>
          <a:xfrm>
            <a:off x="6450710" y="2607564"/>
            <a:ext cx="0" cy="121285"/>
          </a:xfrm>
          <a:custGeom>
            <a:avLst/>
            <a:gdLst/>
            <a:ahLst/>
            <a:cxnLst/>
            <a:rect l="l" t="t" r="r" b="b"/>
            <a:pathLst>
              <a:path h="121285">
                <a:moveTo>
                  <a:pt x="0" y="0"/>
                </a:moveTo>
                <a:lnTo>
                  <a:pt x="0" y="121157"/>
                </a:lnTo>
              </a:path>
            </a:pathLst>
          </a:custGeom>
          <a:ln w="38862">
            <a:solidFill>
              <a:srgbClr val="487BBB"/>
            </a:solidFill>
          </a:ln>
        </p:spPr>
        <p:txBody>
          <a:bodyPr wrap="square" lIns="0" tIns="0" rIns="0" bIns="0" rtlCol="0"/>
          <a:lstStyle/>
          <a:p>
            <a:endParaRPr/>
          </a:p>
        </p:txBody>
      </p:sp>
      <p:sp>
        <p:nvSpPr>
          <p:cNvPr id="241" name="object 241"/>
          <p:cNvSpPr/>
          <p:nvPr/>
        </p:nvSpPr>
        <p:spPr>
          <a:xfrm>
            <a:off x="6515100" y="2601467"/>
            <a:ext cx="0" cy="121920"/>
          </a:xfrm>
          <a:custGeom>
            <a:avLst/>
            <a:gdLst/>
            <a:ahLst/>
            <a:cxnLst/>
            <a:rect l="l" t="t" r="r" b="b"/>
            <a:pathLst>
              <a:path h="121919">
                <a:moveTo>
                  <a:pt x="0" y="0"/>
                </a:moveTo>
                <a:lnTo>
                  <a:pt x="0" y="121920"/>
                </a:lnTo>
              </a:path>
            </a:pathLst>
          </a:custGeom>
          <a:ln w="27432">
            <a:solidFill>
              <a:srgbClr val="487BBB"/>
            </a:solidFill>
          </a:ln>
        </p:spPr>
        <p:txBody>
          <a:bodyPr wrap="square" lIns="0" tIns="0" rIns="0" bIns="0" rtlCol="0"/>
          <a:lstStyle/>
          <a:p>
            <a:endParaRPr/>
          </a:p>
        </p:txBody>
      </p:sp>
      <p:sp>
        <p:nvSpPr>
          <p:cNvPr id="242" name="object 242"/>
          <p:cNvSpPr/>
          <p:nvPr/>
        </p:nvSpPr>
        <p:spPr>
          <a:xfrm>
            <a:off x="2601467" y="2597657"/>
            <a:ext cx="3900804" cy="303530"/>
          </a:xfrm>
          <a:custGeom>
            <a:avLst/>
            <a:gdLst/>
            <a:ahLst/>
            <a:cxnLst/>
            <a:rect l="l" t="t" r="r" b="b"/>
            <a:pathLst>
              <a:path w="3900804" h="303530">
                <a:moveTo>
                  <a:pt x="31242" y="192023"/>
                </a:moveTo>
                <a:lnTo>
                  <a:pt x="0" y="300989"/>
                </a:lnTo>
                <a:lnTo>
                  <a:pt x="7620" y="303275"/>
                </a:lnTo>
                <a:lnTo>
                  <a:pt x="39624" y="194309"/>
                </a:lnTo>
                <a:lnTo>
                  <a:pt x="31242" y="192023"/>
                </a:lnTo>
                <a:close/>
              </a:path>
              <a:path w="3900804" h="303530">
                <a:moveTo>
                  <a:pt x="102108" y="139445"/>
                </a:moveTo>
                <a:lnTo>
                  <a:pt x="70104" y="190499"/>
                </a:lnTo>
                <a:lnTo>
                  <a:pt x="77724" y="195071"/>
                </a:lnTo>
                <a:lnTo>
                  <a:pt x="108966" y="144017"/>
                </a:lnTo>
                <a:lnTo>
                  <a:pt x="102108" y="139445"/>
                </a:lnTo>
                <a:close/>
              </a:path>
              <a:path w="3900804" h="303530">
                <a:moveTo>
                  <a:pt x="172212" y="77723"/>
                </a:moveTo>
                <a:lnTo>
                  <a:pt x="140208" y="139445"/>
                </a:lnTo>
                <a:lnTo>
                  <a:pt x="147828" y="143255"/>
                </a:lnTo>
                <a:lnTo>
                  <a:pt x="179832" y="81533"/>
                </a:lnTo>
                <a:lnTo>
                  <a:pt x="172212" y="77723"/>
                </a:lnTo>
                <a:close/>
              </a:path>
              <a:path w="3900804" h="303530">
                <a:moveTo>
                  <a:pt x="215646" y="75437"/>
                </a:moveTo>
                <a:lnTo>
                  <a:pt x="214122" y="83819"/>
                </a:lnTo>
                <a:lnTo>
                  <a:pt x="245364" y="89915"/>
                </a:lnTo>
                <a:lnTo>
                  <a:pt x="246888" y="81533"/>
                </a:lnTo>
                <a:lnTo>
                  <a:pt x="215646" y="75437"/>
                </a:lnTo>
                <a:close/>
              </a:path>
              <a:path w="3900804" h="303530">
                <a:moveTo>
                  <a:pt x="312420" y="23621"/>
                </a:moveTo>
                <a:lnTo>
                  <a:pt x="281178" y="83819"/>
                </a:lnTo>
                <a:lnTo>
                  <a:pt x="288798" y="87629"/>
                </a:lnTo>
                <a:lnTo>
                  <a:pt x="320040" y="27431"/>
                </a:lnTo>
                <a:lnTo>
                  <a:pt x="312420" y="23621"/>
                </a:lnTo>
                <a:close/>
              </a:path>
              <a:path w="3900804" h="303530">
                <a:moveTo>
                  <a:pt x="356616" y="21335"/>
                </a:moveTo>
                <a:lnTo>
                  <a:pt x="353568" y="28955"/>
                </a:lnTo>
                <a:lnTo>
                  <a:pt x="384810" y="43433"/>
                </a:lnTo>
                <a:lnTo>
                  <a:pt x="388620" y="35813"/>
                </a:lnTo>
                <a:lnTo>
                  <a:pt x="356616" y="21335"/>
                </a:lnTo>
                <a:close/>
              </a:path>
              <a:path w="3900804" h="303530">
                <a:moveTo>
                  <a:pt x="429006" y="38099"/>
                </a:moveTo>
                <a:lnTo>
                  <a:pt x="421386" y="41147"/>
                </a:lnTo>
                <a:lnTo>
                  <a:pt x="452628" y="117347"/>
                </a:lnTo>
                <a:lnTo>
                  <a:pt x="461010" y="114299"/>
                </a:lnTo>
                <a:lnTo>
                  <a:pt x="429006" y="38099"/>
                </a:lnTo>
                <a:close/>
              </a:path>
              <a:path w="3900804" h="303530">
                <a:moveTo>
                  <a:pt x="525780" y="99059"/>
                </a:moveTo>
                <a:lnTo>
                  <a:pt x="493776" y="112013"/>
                </a:lnTo>
                <a:lnTo>
                  <a:pt x="497586" y="119633"/>
                </a:lnTo>
                <a:lnTo>
                  <a:pt x="528828" y="106679"/>
                </a:lnTo>
                <a:lnTo>
                  <a:pt x="525780" y="99059"/>
                </a:lnTo>
                <a:close/>
              </a:path>
              <a:path w="3900804" h="303530">
                <a:moveTo>
                  <a:pt x="593598" y="50291"/>
                </a:moveTo>
                <a:lnTo>
                  <a:pt x="562356" y="100583"/>
                </a:lnTo>
                <a:lnTo>
                  <a:pt x="569214" y="105155"/>
                </a:lnTo>
                <a:lnTo>
                  <a:pt x="601218" y="54863"/>
                </a:lnTo>
                <a:lnTo>
                  <a:pt x="593598" y="50291"/>
                </a:lnTo>
                <a:close/>
              </a:path>
              <a:path w="3900804" h="303530">
                <a:moveTo>
                  <a:pt x="665226" y="25907"/>
                </a:moveTo>
                <a:lnTo>
                  <a:pt x="633984" y="49529"/>
                </a:lnTo>
                <a:lnTo>
                  <a:pt x="638556" y="56387"/>
                </a:lnTo>
                <a:lnTo>
                  <a:pt x="670560" y="33527"/>
                </a:lnTo>
                <a:lnTo>
                  <a:pt x="665226" y="25907"/>
                </a:lnTo>
                <a:close/>
              </a:path>
              <a:path w="3900804" h="303530">
                <a:moveTo>
                  <a:pt x="710184" y="28193"/>
                </a:moveTo>
                <a:lnTo>
                  <a:pt x="702564" y="31241"/>
                </a:lnTo>
                <a:lnTo>
                  <a:pt x="733806" y="110489"/>
                </a:lnTo>
                <a:lnTo>
                  <a:pt x="742188" y="106679"/>
                </a:lnTo>
                <a:lnTo>
                  <a:pt x="710184" y="28193"/>
                </a:lnTo>
                <a:close/>
              </a:path>
              <a:path w="3900804" h="303530">
                <a:moveTo>
                  <a:pt x="781050" y="106679"/>
                </a:moveTo>
                <a:lnTo>
                  <a:pt x="772668" y="109727"/>
                </a:lnTo>
                <a:lnTo>
                  <a:pt x="803910" y="195833"/>
                </a:lnTo>
                <a:lnTo>
                  <a:pt x="812292" y="192785"/>
                </a:lnTo>
                <a:lnTo>
                  <a:pt x="781050" y="106679"/>
                </a:lnTo>
                <a:close/>
              </a:path>
              <a:path w="3900804" h="303530">
                <a:moveTo>
                  <a:pt x="850392" y="192023"/>
                </a:moveTo>
                <a:lnTo>
                  <a:pt x="843534" y="196595"/>
                </a:lnTo>
                <a:lnTo>
                  <a:pt x="874776" y="248411"/>
                </a:lnTo>
                <a:lnTo>
                  <a:pt x="882396" y="243839"/>
                </a:lnTo>
                <a:lnTo>
                  <a:pt x="850392" y="192023"/>
                </a:lnTo>
                <a:close/>
              </a:path>
              <a:path w="3900804" h="303530">
                <a:moveTo>
                  <a:pt x="918210" y="241553"/>
                </a:moveTo>
                <a:lnTo>
                  <a:pt x="915924" y="249935"/>
                </a:lnTo>
                <a:lnTo>
                  <a:pt x="947928" y="259079"/>
                </a:lnTo>
                <a:lnTo>
                  <a:pt x="950214" y="250697"/>
                </a:lnTo>
                <a:lnTo>
                  <a:pt x="918210" y="241553"/>
                </a:lnTo>
                <a:close/>
              </a:path>
              <a:path w="3900804" h="303530">
                <a:moveTo>
                  <a:pt x="1016508" y="229361"/>
                </a:moveTo>
                <a:lnTo>
                  <a:pt x="985266" y="251459"/>
                </a:lnTo>
                <a:lnTo>
                  <a:pt x="989838" y="258317"/>
                </a:lnTo>
                <a:lnTo>
                  <a:pt x="1021842" y="236981"/>
                </a:lnTo>
                <a:lnTo>
                  <a:pt x="1016508" y="229361"/>
                </a:lnTo>
                <a:close/>
              </a:path>
              <a:path w="3900804" h="303530">
                <a:moveTo>
                  <a:pt x="1086612" y="208025"/>
                </a:moveTo>
                <a:lnTo>
                  <a:pt x="1055370" y="229361"/>
                </a:lnTo>
                <a:lnTo>
                  <a:pt x="1059942" y="236981"/>
                </a:lnTo>
                <a:lnTo>
                  <a:pt x="1091946" y="214883"/>
                </a:lnTo>
                <a:lnTo>
                  <a:pt x="1086612" y="208025"/>
                </a:lnTo>
                <a:close/>
              </a:path>
              <a:path w="3900804" h="303530">
                <a:moveTo>
                  <a:pt x="1156716" y="182879"/>
                </a:moveTo>
                <a:lnTo>
                  <a:pt x="1125474" y="208025"/>
                </a:lnTo>
                <a:lnTo>
                  <a:pt x="1130808" y="214883"/>
                </a:lnTo>
                <a:lnTo>
                  <a:pt x="1162050" y="188975"/>
                </a:lnTo>
                <a:lnTo>
                  <a:pt x="1156716" y="182879"/>
                </a:lnTo>
                <a:close/>
              </a:path>
              <a:path w="3900804" h="303530">
                <a:moveTo>
                  <a:pt x="1199388" y="181355"/>
                </a:moveTo>
                <a:lnTo>
                  <a:pt x="1197102" y="189737"/>
                </a:lnTo>
                <a:lnTo>
                  <a:pt x="1229106" y="197357"/>
                </a:lnTo>
                <a:lnTo>
                  <a:pt x="1230630" y="188975"/>
                </a:lnTo>
                <a:lnTo>
                  <a:pt x="1199388" y="181355"/>
                </a:lnTo>
                <a:close/>
              </a:path>
              <a:path w="3900804" h="303530">
                <a:moveTo>
                  <a:pt x="1297686" y="165353"/>
                </a:moveTo>
                <a:lnTo>
                  <a:pt x="1265682" y="189737"/>
                </a:lnTo>
                <a:lnTo>
                  <a:pt x="1271016" y="196595"/>
                </a:lnTo>
                <a:lnTo>
                  <a:pt x="1303020" y="172211"/>
                </a:lnTo>
                <a:lnTo>
                  <a:pt x="1297686" y="165353"/>
                </a:lnTo>
                <a:close/>
              </a:path>
              <a:path w="3900804" h="303530">
                <a:moveTo>
                  <a:pt x="1367028" y="108965"/>
                </a:moveTo>
                <a:lnTo>
                  <a:pt x="1335024" y="166877"/>
                </a:lnTo>
                <a:lnTo>
                  <a:pt x="1342644" y="170687"/>
                </a:lnTo>
                <a:lnTo>
                  <a:pt x="1373886" y="113537"/>
                </a:lnTo>
                <a:lnTo>
                  <a:pt x="1367028" y="108965"/>
                </a:lnTo>
                <a:close/>
              </a:path>
              <a:path w="3900804" h="303530">
                <a:moveTo>
                  <a:pt x="1438656" y="89153"/>
                </a:moveTo>
                <a:lnTo>
                  <a:pt x="1406652" y="107441"/>
                </a:lnTo>
                <a:lnTo>
                  <a:pt x="1411224" y="115061"/>
                </a:lnTo>
                <a:lnTo>
                  <a:pt x="1443228" y="96773"/>
                </a:lnTo>
                <a:lnTo>
                  <a:pt x="1438656" y="89153"/>
                </a:lnTo>
                <a:close/>
              </a:path>
              <a:path w="3900804" h="303530">
                <a:moveTo>
                  <a:pt x="1481328" y="88391"/>
                </a:moveTo>
                <a:lnTo>
                  <a:pt x="1477518" y="96773"/>
                </a:lnTo>
                <a:lnTo>
                  <a:pt x="1509522" y="109727"/>
                </a:lnTo>
                <a:lnTo>
                  <a:pt x="1512570" y="101345"/>
                </a:lnTo>
                <a:lnTo>
                  <a:pt x="1481328" y="88391"/>
                </a:lnTo>
                <a:close/>
              </a:path>
              <a:path w="3900804" h="303530">
                <a:moveTo>
                  <a:pt x="1552194" y="102107"/>
                </a:moveTo>
                <a:lnTo>
                  <a:pt x="1546860" y="108965"/>
                </a:lnTo>
                <a:lnTo>
                  <a:pt x="1578864" y="131825"/>
                </a:lnTo>
                <a:lnTo>
                  <a:pt x="1583436" y="124967"/>
                </a:lnTo>
                <a:lnTo>
                  <a:pt x="1552194" y="102107"/>
                </a:lnTo>
                <a:close/>
              </a:path>
              <a:path w="3900804" h="303530">
                <a:moveTo>
                  <a:pt x="1620774" y="124205"/>
                </a:moveTo>
                <a:lnTo>
                  <a:pt x="1619250" y="132587"/>
                </a:lnTo>
                <a:lnTo>
                  <a:pt x="1650492" y="138683"/>
                </a:lnTo>
                <a:lnTo>
                  <a:pt x="1652015" y="130301"/>
                </a:lnTo>
                <a:lnTo>
                  <a:pt x="1620774" y="124205"/>
                </a:lnTo>
                <a:close/>
              </a:path>
              <a:path w="3900804" h="303530">
                <a:moveTo>
                  <a:pt x="1721358" y="128777"/>
                </a:moveTo>
                <a:lnTo>
                  <a:pt x="1690116" y="130301"/>
                </a:lnTo>
                <a:lnTo>
                  <a:pt x="1690116" y="138683"/>
                </a:lnTo>
                <a:lnTo>
                  <a:pt x="1722120" y="137159"/>
                </a:lnTo>
                <a:lnTo>
                  <a:pt x="1721358" y="128777"/>
                </a:lnTo>
                <a:close/>
              </a:path>
              <a:path w="3900804" h="303530">
                <a:moveTo>
                  <a:pt x="1763268" y="129539"/>
                </a:moveTo>
                <a:lnTo>
                  <a:pt x="1757934" y="136397"/>
                </a:lnTo>
                <a:lnTo>
                  <a:pt x="1789176" y="162305"/>
                </a:lnTo>
                <a:lnTo>
                  <a:pt x="1794510" y="155447"/>
                </a:lnTo>
                <a:lnTo>
                  <a:pt x="1763268" y="129539"/>
                </a:lnTo>
                <a:close/>
              </a:path>
              <a:path w="3900804" h="303530">
                <a:moveTo>
                  <a:pt x="1831848" y="154685"/>
                </a:moveTo>
                <a:lnTo>
                  <a:pt x="1829562" y="163067"/>
                </a:lnTo>
                <a:lnTo>
                  <a:pt x="1861566" y="169925"/>
                </a:lnTo>
                <a:lnTo>
                  <a:pt x="1863090" y="161543"/>
                </a:lnTo>
                <a:lnTo>
                  <a:pt x="1831848" y="154685"/>
                </a:lnTo>
                <a:close/>
              </a:path>
              <a:path w="3900804" h="303530">
                <a:moveTo>
                  <a:pt x="1932432" y="161544"/>
                </a:moveTo>
                <a:lnTo>
                  <a:pt x="1901189" y="161544"/>
                </a:lnTo>
                <a:lnTo>
                  <a:pt x="1901189" y="169925"/>
                </a:lnTo>
                <a:lnTo>
                  <a:pt x="1932432" y="169925"/>
                </a:lnTo>
                <a:lnTo>
                  <a:pt x="1932432" y="161544"/>
                </a:lnTo>
                <a:close/>
              </a:path>
              <a:path w="3900804" h="303530">
                <a:moveTo>
                  <a:pt x="2002536" y="158495"/>
                </a:moveTo>
                <a:lnTo>
                  <a:pt x="1971294" y="161543"/>
                </a:lnTo>
                <a:lnTo>
                  <a:pt x="1972056" y="169925"/>
                </a:lnTo>
                <a:lnTo>
                  <a:pt x="2003298" y="166877"/>
                </a:lnTo>
                <a:lnTo>
                  <a:pt x="2002536" y="158495"/>
                </a:lnTo>
                <a:close/>
              </a:path>
              <a:path w="3900804" h="303530">
                <a:moveTo>
                  <a:pt x="2072640" y="153161"/>
                </a:moveTo>
                <a:lnTo>
                  <a:pt x="2040636" y="158495"/>
                </a:lnTo>
                <a:lnTo>
                  <a:pt x="2042160" y="166877"/>
                </a:lnTo>
                <a:lnTo>
                  <a:pt x="2074164" y="161543"/>
                </a:lnTo>
                <a:lnTo>
                  <a:pt x="2072640" y="153161"/>
                </a:lnTo>
                <a:close/>
              </a:path>
              <a:path w="3900804" h="303530">
                <a:moveTo>
                  <a:pt x="2142744" y="145541"/>
                </a:moveTo>
                <a:lnTo>
                  <a:pt x="2110740" y="153161"/>
                </a:lnTo>
                <a:lnTo>
                  <a:pt x="2113026" y="161543"/>
                </a:lnTo>
                <a:lnTo>
                  <a:pt x="2144268" y="153923"/>
                </a:lnTo>
                <a:lnTo>
                  <a:pt x="2142744" y="145541"/>
                </a:lnTo>
                <a:close/>
              </a:path>
              <a:path w="3900804" h="303530">
                <a:moveTo>
                  <a:pt x="2212848" y="140207"/>
                </a:moveTo>
                <a:lnTo>
                  <a:pt x="2181606" y="145541"/>
                </a:lnTo>
                <a:lnTo>
                  <a:pt x="2183130" y="153923"/>
                </a:lnTo>
                <a:lnTo>
                  <a:pt x="2214372" y="148589"/>
                </a:lnTo>
                <a:lnTo>
                  <a:pt x="2212848" y="140207"/>
                </a:lnTo>
                <a:close/>
              </a:path>
              <a:path w="3900804" h="303530">
                <a:moveTo>
                  <a:pt x="2282190" y="128777"/>
                </a:moveTo>
                <a:lnTo>
                  <a:pt x="2250948" y="140207"/>
                </a:lnTo>
                <a:lnTo>
                  <a:pt x="2253996" y="148589"/>
                </a:lnTo>
                <a:lnTo>
                  <a:pt x="2285238" y="137159"/>
                </a:lnTo>
                <a:lnTo>
                  <a:pt x="2282190" y="128777"/>
                </a:lnTo>
                <a:close/>
              </a:path>
              <a:path w="3900804" h="303530">
                <a:moveTo>
                  <a:pt x="2353056" y="117347"/>
                </a:moveTo>
                <a:lnTo>
                  <a:pt x="2321052" y="128777"/>
                </a:lnTo>
                <a:lnTo>
                  <a:pt x="2324100" y="137159"/>
                </a:lnTo>
                <a:lnTo>
                  <a:pt x="2355342" y="125729"/>
                </a:lnTo>
                <a:lnTo>
                  <a:pt x="2353056" y="117347"/>
                </a:lnTo>
                <a:close/>
              </a:path>
              <a:path w="3900804" h="303530">
                <a:moveTo>
                  <a:pt x="2423160" y="108965"/>
                </a:moveTo>
                <a:lnTo>
                  <a:pt x="2391918" y="117347"/>
                </a:lnTo>
                <a:lnTo>
                  <a:pt x="2394204" y="125729"/>
                </a:lnTo>
                <a:lnTo>
                  <a:pt x="2425446" y="116585"/>
                </a:lnTo>
                <a:lnTo>
                  <a:pt x="2423160" y="108965"/>
                </a:lnTo>
                <a:close/>
              </a:path>
              <a:path w="3900804" h="303530">
                <a:moveTo>
                  <a:pt x="2494026" y="104393"/>
                </a:moveTo>
                <a:lnTo>
                  <a:pt x="2462784" y="108203"/>
                </a:lnTo>
                <a:lnTo>
                  <a:pt x="2463546" y="117347"/>
                </a:lnTo>
                <a:lnTo>
                  <a:pt x="2495550" y="112775"/>
                </a:lnTo>
                <a:lnTo>
                  <a:pt x="2494026" y="104393"/>
                </a:lnTo>
                <a:close/>
              </a:path>
              <a:path w="3900804" h="303530">
                <a:moveTo>
                  <a:pt x="2564130" y="97535"/>
                </a:moveTo>
                <a:lnTo>
                  <a:pt x="2532126" y="104393"/>
                </a:lnTo>
                <a:lnTo>
                  <a:pt x="2534412" y="112775"/>
                </a:lnTo>
                <a:lnTo>
                  <a:pt x="2565654" y="105917"/>
                </a:lnTo>
                <a:lnTo>
                  <a:pt x="2564130" y="97535"/>
                </a:lnTo>
                <a:close/>
              </a:path>
              <a:path w="3900804" h="303530">
                <a:moveTo>
                  <a:pt x="2634234" y="89915"/>
                </a:moveTo>
                <a:lnTo>
                  <a:pt x="2602992" y="97535"/>
                </a:lnTo>
                <a:lnTo>
                  <a:pt x="2604516" y="105917"/>
                </a:lnTo>
                <a:lnTo>
                  <a:pt x="2636520" y="98297"/>
                </a:lnTo>
                <a:lnTo>
                  <a:pt x="2634234" y="89915"/>
                </a:lnTo>
                <a:close/>
              </a:path>
              <a:path w="3900804" h="303530">
                <a:moveTo>
                  <a:pt x="2704338" y="81533"/>
                </a:moveTo>
                <a:lnTo>
                  <a:pt x="2673096" y="89915"/>
                </a:lnTo>
                <a:lnTo>
                  <a:pt x="2675382" y="98297"/>
                </a:lnTo>
                <a:lnTo>
                  <a:pt x="2706624" y="89915"/>
                </a:lnTo>
                <a:lnTo>
                  <a:pt x="2704338" y="81533"/>
                </a:lnTo>
                <a:close/>
              </a:path>
              <a:path w="3900804" h="303530">
                <a:moveTo>
                  <a:pt x="2775966" y="81533"/>
                </a:moveTo>
                <a:lnTo>
                  <a:pt x="2743962" y="81533"/>
                </a:lnTo>
                <a:lnTo>
                  <a:pt x="2743962" y="89915"/>
                </a:lnTo>
                <a:lnTo>
                  <a:pt x="2775966" y="89915"/>
                </a:lnTo>
                <a:lnTo>
                  <a:pt x="2775966" y="81533"/>
                </a:lnTo>
                <a:close/>
              </a:path>
              <a:path w="3900804" h="303530">
                <a:moveTo>
                  <a:pt x="2814828" y="81533"/>
                </a:moveTo>
                <a:lnTo>
                  <a:pt x="2814066" y="89915"/>
                </a:lnTo>
                <a:lnTo>
                  <a:pt x="2846070" y="92963"/>
                </a:lnTo>
                <a:lnTo>
                  <a:pt x="2846832" y="83819"/>
                </a:lnTo>
                <a:lnTo>
                  <a:pt x="2814828" y="81533"/>
                </a:lnTo>
                <a:close/>
              </a:path>
              <a:path w="3900804" h="303530">
                <a:moveTo>
                  <a:pt x="2916174" y="83057"/>
                </a:moveTo>
                <a:lnTo>
                  <a:pt x="2884932" y="83819"/>
                </a:lnTo>
                <a:lnTo>
                  <a:pt x="2884932" y="92963"/>
                </a:lnTo>
                <a:lnTo>
                  <a:pt x="2916174" y="91439"/>
                </a:lnTo>
                <a:lnTo>
                  <a:pt x="2916174" y="83057"/>
                </a:lnTo>
                <a:close/>
              </a:path>
              <a:path w="3900804" h="303530">
                <a:moveTo>
                  <a:pt x="2986278" y="78485"/>
                </a:moveTo>
                <a:lnTo>
                  <a:pt x="2954274" y="83057"/>
                </a:lnTo>
                <a:lnTo>
                  <a:pt x="2955798" y="91439"/>
                </a:lnTo>
                <a:lnTo>
                  <a:pt x="2987040" y="86867"/>
                </a:lnTo>
                <a:lnTo>
                  <a:pt x="2986278" y="78485"/>
                </a:lnTo>
                <a:close/>
              </a:path>
              <a:path w="3900804" h="303530">
                <a:moveTo>
                  <a:pt x="3055620" y="71627"/>
                </a:moveTo>
                <a:lnTo>
                  <a:pt x="3024378" y="78485"/>
                </a:lnTo>
                <a:lnTo>
                  <a:pt x="3026664" y="86867"/>
                </a:lnTo>
                <a:lnTo>
                  <a:pt x="3057906" y="80009"/>
                </a:lnTo>
                <a:lnTo>
                  <a:pt x="3055620" y="71627"/>
                </a:lnTo>
                <a:close/>
              </a:path>
              <a:path w="3900804" h="303530">
                <a:moveTo>
                  <a:pt x="3126486" y="64007"/>
                </a:moveTo>
                <a:lnTo>
                  <a:pt x="3094482" y="71627"/>
                </a:lnTo>
                <a:lnTo>
                  <a:pt x="3096768" y="80009"/>
                </a:lnTo>
                <a:lnTo>
                  <a:pt x="3128010" y="72389"/>
                </a:lnTo>
                <a:lnTo>
                  <a:pt x="3126486" y="64007"/>
                </a:lnTo>
                <a:close/>
              </a:path>
              <a:path w="3900804" h="303530">
                <a:moveTo>
                  <a:pt x="3196590" y="57149"/>
                </a:moveTo>
                <a:lnTo>
                  <a:pt x="3164586" y="64007"/>
                </a:lnTo>
                <a:lnTo>
                  <a:pt x="3166872" y="72389"/>
                </a:lnTo>
                <a:lnTo>
                  <a:pt x="3198114" y="65531"/>
                </a:lnTo>
                <a:lnTo>
                  <a:pt x="3196590" y="57149"/>
                </a:lnTo>
                <a:close/>
              </a:path>
              <a:path w="3900804" h="303530">
                <a:moveTo>
                  <a:pt x="3266694" y="51053"/>
                </a:moveTo>
                <a:lnTo>
                  <a:pt x="3235452" y="57149"/>
                </a:lnTo>
                <a:lnTo>
                  <a:pt x="3236976" y="65531"/>
                </a:lnTo>
                <a:lnTo>
                  <a:pt x="3268218" y="59435"/>
                </a:lnTo>
                <a:lnTo>
                  <a:pt x="3266694" y="51053"/>
                </a:lnTo>
                <a:close/>
              </a:path>
              <a:path w="3900804" h="303530">
                <a:moveTo>
                  <a:pt x="3337560" y="45719"/>
                </a:moveTo>
                <a:lnTo>
                  <a:pt x="3305556" y="51053"/>
                </a:lnTo>
                <a:lnTo>
                  <a:pt x="3307079" y="59435"/>
                </a:lnTo>
                <a:lnTo>
                  <a:pt x="3339084" y="54101"/>
                </a:lnTo>
                <a:lnTo>
                  <a:pt x="3337560" y="45719"/>
                </a:lnTo>
                <a:close/>
              </a:path>
              <a:path w="3900804" h="303530">
                <a:moveTo>
                  <a:pt x="3407664" y="39623"/>
                </a:moveTo>
                <a:lnTo>
                  <a:pt x="3375660" y="45719"/>
                </a:lnTo>
                <a:lnTo>
                  <a:pt x="3377184" y="54101"/>
                </a:lnTo>
                <a:lnTo>
                  <a:pt x="3409188" y="48005"/>
                </a:lnTo>
                <a:lnTo>
                  <a:pt x="3407664" y="39623"/>
                </a:lnTo>
                <a:close/>
              </a:path>
              <a:path w="3900804" h="303530">
                <a:moveTo>
                  <a:pt x="3477768" y="34289"/>
                </a:moveTo>
                <a:lnTo>
                  <a:pt x="3446526" y="39623"/>
                </a:lnTo>
                <a:lnTo>
                  <a:pt x="3448050" y="48005"/>
                </a:lnTo>
                <a:lnTo>
                  <a:pt x="3479291" y="42671"/>
                </a:lnTo>
                <a:lnTo>
                  <a:pt x="3477768" y="34289"/>
                </a:lnTo>
                <a:close/>
              </a:path>
              <a:path w="3900804" h="303530">
                <a:moveTo>
                  <a:pt x="3547872" y="28193"/>
                </a:moveTo>
                <a:lnTo>
                  <a:pt x="3516629" y="34289"/>
                </a:lnTo>
                <a:lnTo>
                  <a:pt x="3518154" y="42671"/>
                </a:lnTo>
                <a:lnTo>
                  <a:pt x="3549396" y="36575"/>
                </a:lnTo>
                <a:lnTo>
                  <a:pt x="3547872" y="28193"/>
                </a:lnTo>
                <a:close/>
              </a:path>
              <a:path w="3900804" h="303530">
                <a:moveTo>
                  <a:pt x="3617976" y="22859"/>
                </a:moveTo>
                <a:lnTo>
                  <a:pt x="3586734" y="28193"/>
                </a:lnTo>
                <a:lnTo>
                  <a:pt x="3588258" y="36575"/>
                </a:lnTo>
                <a:lnTo>
                  <a:pt x="3619500" y="31241"/>
                </a:lnTo>
                <a:lnTo>
                  <a:pt x="3617976" y="22859"/>
                </a:lnTo>
                <a:close/>
              </a:path>
              <a:path w="3900804" h="303530">
                <a:moveTo>
                  <a:pt x="3688841" y="16763"/>
                </a:moveTo>
                <a:lnTo>
                  <a:pt x="3656838" y="22859"/>
                </a:lnTo>
                <a:lnTo>
                  <a:pt x="3658362" y="31241"/>
                </a:lnTo>
                <a:lnTo>
                  <a:pt x="3690366" y="25145"/>
                </a:lnTo>
                <a:lnTo>
                  <a:pt x="3688841" y="16763"/>
                </a:lnTo>
                <a:close/>
              </a:path>
              <a:path w="3900804" h="303530">
                <a:moveTo>
                  <a:pt x="3758946" y="11429"/>
                </a:moveTo>
                <a:lnTo>
                  <a:pt x="3726941" y="16763"/>
                </a:lnTo>
                <a:lnTo>
                  <a:pt x="3728466" y="25145"/>
                </a:lnTo>
                <a:lnTo>
                  <a:pt x="3760470" y="19811"/>
                </a:lnTo>
                <a:lnTo>
                  <a:pt x="3758946" y="11429"/>
                </a:lnTo>
                <a:close/>
              </a:path>
              <a:path w="3900804" h="303530">
                <a:moveTo>
                  <a:pt x="3829050" y="5333"/>
                </a:moveTo>
                <a:lnTo>
                  <a:pt x="3797808" y="11429"/>
                </a:lnTo>
                <a:lnTo>
                  <a:pt x="3799332" y="19811"/>
                </a:lnTo>
                <a:lnTo>
                  <a:pt x="3830574" y="13715"/>
                </a:lnTo>
                <a:lnTo>
                  <a:pt x="3829050" y="5333"/>
                </a:lnTo>
                <a:close/>
              </a:path>
              <a:path w="3900804" h="303530">
                <a:moveTo>
                  <a:pt x="3899154" y="0"/>
                </a:moveTo>
                <a:lnTo>
                  <a:pt x="3867912" y="5333"/>
                </a:lnTo>
                <a:lnTo>
                  <a:pt x="3869436" y="13715"/>
                </a:lnTo>
                <a:lnTo>
                  <a:pt x="3900678" y="8381"/>
                </a:lnTo>
                <a:lnTo>
                  <a:pt x="3899154" y="0"/>
                </a:lnTo>
                <a:close/>
              </a:path>
            </a:pathLst>
          </a:custGeom>
          <a:solidFill>
            <a:srgbClr val="000000"/>
          </a:solidFill>
        </p:spPr>
        <p:txBody>
          <a:bodyPr wrap="square" lIns="0" tIns="0" rIns="0" bIns="0" rtlCol="0"/>
          <a:lstStyle/>
          <a:p>
            <a:endParaRPr/>
          </a:p>
        </p:txBody>
      </p:sp>
      <p:sp>
        <p:nvSpPr>
          <p:cNvPr id="243" name="object 243"/>
          <p:cNvSpPr/>
          <p:nvPr/>
        </p:nvSpPr>
        <p:spPr>
          <a:xfrm>
            <a:off x="2594610" y="2812542"/>
            <a:ext cx="0" cy="86995"/>
          </a:xfrm>
          <a:custGeom>
            <a:avLst/>
            <a:gdLst/>
            <a:ahLst/>
            <a:cxnLst/>
            <a:rect l="l" t="t" r="r" b="b"/>
            <a:pathLst>
              <a:path h="86994">
                <a:moveTo>
                  <a:pt x="0" y="0"/>
                </a:moveTo>
                <a:lnTo>
                  <a:pt x="0" y="86868"/>
                </a:lnTo>
              </a:path>
            </a:pathLst>
          </a:custGeom>
          <a:ln w="21336">
            <a:solidFill>
              <a:srgbClr val="7B9DC7"/>
            </a:solidFill>
          </a:ln>
        </p:spPr>
        <p:txBody>
          <a:bodyPr wrap="square" lIns="0" tIns="0" rIns="0" bIns="0" rtlCol="0"/>
          <a:lstStyle/>
          <a:p>
            <a:endParaRPr/>
          </a:p>
        </p:txBody>
      </p:sp>
      <p:sp>
        <p:nvSpPr>
          <p:cNvPr id="244" name="object 244"/>
          <p:cNvSpPr/>
          <p:nvPr/>
        </p:nvSpPr>
        <p:spPr>
          <a:xfrm>
            <a:off x="2655951" y="2705100"/>
            <a:ext cx="0" cy="85725"/>
          </a:xfrm>
          <a:custGeom>
            <a:avLst/>
            <a:gdLst/>
            <a:ahLst/>
            <a:cxnLst/>
            <a:rect l="l" t="t" r="r" b="b"/>
            <a:pathLst>
              <a:path h="85725">
                <a:moveTo>
                  <a:pt x="0" y="0"/>
                </a:moveTo>
                <a:lnTo>
                  <a:pt x="0" y="85344"/>
                </a:lnTo>
              </a:path>
            </a:pathLst>
          </a:custGeom>
          <a:ln w="38862">
            <a:solidFill>
              <a:srgbClr val="7B9DC7"/>
            </a:solidFill>
          </a:ln>
        </p:spPr>
        <p:txBody>
          <a:bodyPr wrap="square" lIns="0" tIns="0" rIns="0" bIns="0" rtlCol="0"/>
          <a:lstStyle/>
          <a:p>
            <a:endParaRPr/>
          </a:p>
        </p:txBody>
      </p:sp>
      <p:sp>
        <p:nvSpPr>
          <p:cNvPr id="245" name="object 245"/>
          <p:cNvSpPr/>
          <p:nvPr/>
        </p:nvSpPr>
        <p:spPr>
          <a:xfrm>
            <a:off x="2726435" y="2653283"/>
            <a:ext cx="0" cy="86360"/>
          </a:xfrm>
          <a:custGeom>
            <a:avLst/>
            <a:gdLst/>
            <a:ahLst/>
            <a:cxnLst/>
            <a:rect l="l" t="t" r="r" b="b"/>
            <a:pathLst>
              <a:path h="86360">
                <a:moveTo>
                  <a:pt x="0" y="0"/>
                </a:moveTo>
                <a:lnTo>
                  <a:pt x="0" y="86105"/>
                </a:lnTo>
              </a:path>
            </a:pathLst>
          </a:custGeom>
          <a:ln w="38100">
            <a:solidFill>
              <a:srgbClr val="7B9DC7"/>
            </a:solidFill>
          </a:ln>
        </p:spPr>
        <p:txBody>
          <a:bodyPr wrap="square" lIns="0" tIns="0" rIns="0" bIns="0" rtlCol="0"/>
          <a:lstStyle/>
          <a:p>
            <a:endParaRPr/>
          </a:p>
        </p:txBody>
      </p:sp>
      <p:sp>
        <p:nvSpPr>
          <p:cNvPr id="246" name="object 246"/>
          <p:cNvSpPr/>
          <p:nvPr/>
        </p:nvSpPr>
        <p:spPr>
          <a:xfrm>
            <a:off x="2796920" y="2591561"/>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47" name="object 247"/>
          <p:cNvSpPr/>
          <p:nvPr/>
        </p:nvSpPr>
        <p:spPr>
          <a:xfrm>
            <a:off x="2867025" y="2598420"/>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48" name="object 248"/>
          <p:cNvSpPr/>
          <p:nvPr/>
        </p:nvSpPr>
        <p:spPr>
          <a:xfrm>
            <a:off x="2937129" y="2534411"/>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49" name="object 249"/>
          <p:cNvSpPr/>
          <p:nvPr/>
        </p:nvSpPr>
        <p:spPr>
          <a:xfrm>
            <a:off x="3007232" y="2545842"/>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50" name="object 250"/>
          <p:cNvSpPr/>
          <p:nvPr/>
        </p:nvSpPr>
        <p:spPr>
          <a:xfrm>
            <a:off x="3077717" y="2622804"/>
            <a:ext cx="0" cy="90805"/>
          </a:xfrm>
          <a:custGeom>
            <a:avLst/>
            <a:gdLst/>
            <a:ahLst/>
            <a:cxnLst/>
            <a:rect l="l" t="t" r="r" b="b"/>
            <a:pathLst>
              <a:path h="90805">
                <a:moveTo>
                  <a:pt x="0" y="0"/>
                </a:moveTo>
                <a:lnTo>
                  <a:pt x="0" y="90677"/>
                </a:lnTo>
              </a:path>
            </a:pathLst>
          </a:custGeom>
          <a:ln w="38100">
            <a:solidFill>
              <a:srgbClr val="7B9DC7"/>
            </a:solidFill>
          </a:ln>
        </p:spPr>
        <p:txBody>
          <a:bodyPr wrap="square" lIns="0" tIns="0" rIns="0" bIns="0" rtlCol="0"/>
          <a:lstStyle/>
          <a:p>
            <a:endParaRPr/>
          </a:p>
        </p:txBody>
      </p:sp>
      <p:sp>
        <p:nvSpPr>
          <p:cNvPr id="251" name="object 251"/>
          <p:cNvSpPr/>
          <p:nvPr/>
        </p:nvSpPr>
        <p:spPr>
          <a:xfrm>
            <a:off x="3148202" y="2609088"/>
            <a:ext cx="0" cy="91440"/>
          </a:xfrm>
          <a:custGeom>
            <a:avLst/>
            <a:gdLst/>
            <a:ahLst/>
            <a:cxnLst/>
            <a:rect l="l" t="t" r="r" b="b"/>
            <a:pathLst>
              <a:path h="91439">
                <a:moveTo>
                  <a:pt x="0" y="0"/>
                </a:moveTo>
                <a:lnTo>
                  <a:pt x="0" y="91441"/>
                </a:lnTo>
              </a:path>
            </a:pathLst>
          </a:custGeom>
          <a:ln w="38862">
            <a:solidFill>
              <a:srgbClr val="7B9DC7"/>
            </a:solidFill>
          </a:ln>
        </p:spPr>
        <p:txBody>
          <a:bodyPr wrap="square" lIns="0" tIns="0" rIns="0" bIns="0" rtlCol="0"/>
          <a:lstStyle/>
          <a:p>
            <a:endParaRPr/>
          </a:p>
        </p:txBody>
      </p:sp>
      <p:sp>
        <p:nvSpPr>
          <p:cNvPr id="252" name="object 252"/>
          <p:cNvSpPr/>
          <p:nvPr/>
        </p:nvSpPr>
        <p:spPr>
          <a:xfrm>
            <a:off x="3218307" y="2552700"/>
            <a:ext cx="0" cy="97790"/>
          </a:xfrm>
          <a:custGeom>
            <a:avLst/>
            <a:gdLst/>
            <a:ahLst/>
            <a:cxnLst/>
            <a:rect l="l" t="t" r="r" b="b"/>
            <a:pathLst>
              <a:path h="97789">
                <a:moveTo>
                  <a:pt x="0" y="0"/>
                </a:moveTo>
                <a:lnTo>
                  <a:pt x="0" y="97535"/>
                </a:lnTo>
              </a:path>
            </a:pathLst>
          </a:custGeom>
          <a:ln w="38862">
            <a:solidFill>
              <a:srgbClr val="7B9DC7"/>
            </a:solidFill>
          </a:ln>
        </p:spPr>
        <p:txBody>
          <a:bodyPr wrap="square" lIns="0" tIns="0" rIns="0" bIns="0" rtlCol="0"/>
          <a:lstStyle/>
          <a:p>
            <a:endParaRPr/>
          </a:p>
        </p:txBody>
      </p:sp>
      <p:sp>
        <p:nvSpPr>
          <p:cNvPr id="253" name="object 253"/>
          <p:cNvSpPr/>
          <p:nvPr/>
        </p:nvSpPr>
        <p:spPr>
          <a:xfrm>
            <a:off x="3288410" y="2524505"/>
            <a:ext cx="0" cy="102870"/>
          </a:xfrm>
          <a:custGeom>
            <a:avLst/>
            <a:gdLst/>
            <a:ahLst/>
            <a:cxnLst/>
            <a:rect l="l" t="t" r="r" b="b"/>
            <a:pathLst>
              <a:path h="102869">
                <a:moveTo>
                  <a:pt x="0" y="0"/>
                </a:moveTo>
                <a:lnTo>
                  <a:pt x="0" y="102870"/>
                </a:lnTo>
              </a:path>
            </a:pathLst>
          </a:custGeom>
          <a:ln w="38862">
            <a:solidFill>
              <a:srgbClr val="7B9DC7"/>
            </a:solidFill>
          </a:ln>
        </p:spPr>
        <p:txBody>
          <a:bodyPr wrap="square" lIns="0" tIns="0" rIns="0" bIns="0" rtlCol="0"/>
          <a:lstStyle/>
          <a:p>
            <a:endParaRPr/>
          </a:p>
        </p:txBody>
      </p:sp>
      <p:sp>
        <p:nvSpPr>
          <p:cNvPr id="254" name="object 254"/>
          <p:cNvSpPr/>
          <p:nvPr/>
        </p:nvSpPr>
        <p:spPr>
          <a:xfrm>
            <a:off x="3358896" y="2609088"/>
            <a:ext cx="0" cy="97155"/>
          </a:xfrm>
          <a:custGeom>
            <a:avLst/>
            <a:gdLst/>
            <a:ahLst/>
            <a:cxnLst/>
            <a:rect l="l" t="t" r="r" b="b"/>
            <a:pathLst>
              <a:path h="97155">
                <a:moveTo>
                  <a:pt x="0" y="0"/>
                </a:moveTo>
                <a:lnTo>
                  <a:pt x="0" y="96775"/>
                </a:lnTo>
              </a:path>
            </a:pathLst>
          </a:custGeom>
          <a:ln w="38100">
            <a:solidFill>
              <a:srgbClr val="7B9DC7"/>
            </a:solidFill>
          </a:ln>
        </p:spPr>
        <p:txBody>
          <a:bodyPr wrap="square" lIns="0" tIns="0" rIns="0" bIns="0" rtlCol="0"/>
          <a:lstStyle/>
          <a:p>
            <a:endParaRPr/>
          </a:p>
        </p:txBody>
      </p:sp>
      <p:sp>
        <p:nvSpPr>
          <p:cNvPr id="255" name="object 255"/>
          <p:cNvSpPr/>
          <p:nvPr/>
        </p:nvSpPr>
        <p:spPr>
          <a:xfrm>
            <a:off x="3429380" y="2695955"/>
            <a:ext cx="0" cy="96520"/>
          </a:xfrm>
          <a:custGeom>
            <a:avLst/>
            <a:gdLst/>
            <a:ahLst/>
            <a:cxnLst/>
            <a:rect l="l" t="t" r="r" b="b"/>
            <a:pathLst>
              <a:path h="96519">
                <a:moveTo>
                  <a:pt x="0" y="0"/>
                </a:moveTo>
                <a:lnTo>
                  <a:pt x="0" y="96011"/>
                </a:lnTo>
              </a:path>
            </a:pathLst>
          </a:custGeom>
          <a:ln w="38862">
            <a:solidFill>
              <a:srgbClr val="7B9DC7"/>
            </a:solidFill>
          </a:ln>
        </p:spPr>
        <p:txBody>
          <a:bodyPr wrap="square" lIns="0" tIns="0" rIns="0" bIns="0" rtlCol="0"/>
          <a:lstStyle/>
          <a:p>
            <a:endParaRPr/>
          </a:p>
        </p:txBody>
      </p:sp>
      <p:sp>
        <p:nvSpPr>
          <p:cNvPr id="256" name="object 256"/>
          <p:cNvSpPr/>
          <p:nvPr/>
        </p:nvSpPr>
        <p:spPr>
          <a:xfrm>
            <a:off x="3499484" y="2750820"/>
            <a:ext cx="0" cy="93345"/>
          </a:xfrm>
          <a:custGeom>
            <a:avLst/>
            <a:gdLst/>
            <a:ahLst/>
            <a:cxnLst/>
            <a:rect l="l" t="t" r="r" b="b"/>
            <a:pathLst>
              <a:path h="93344">
                <a:moveTo>
                  <a:pt x="0" y="0"/>
                </a:moveTo>
                <a:lnTo>
                  <a:pt x="0" y="92964"/>
                </a:lnTo>
              </a:path>
            </a:pathLst>
          </a:custGeom>
          <a:ln w="38862">
            <a:solidFill>
              <a:srgbClr val="7B9DC7"/>
            </a:solidFill>
          </a:ln>
        </p:spPr>
        <p:txBody>
          <a:bodyPr wrap="square" lIns="0" tIns="0" rIns="0" bIns="0" rtlCol="0"/>
          <a:lstStyle/>
          <a:p>
            <a:endParaRPr/>
          </a:p>
        </p:txBody>
      </p:sp>
      <p:sp>
        <p:nvSpPr>
          <p:cNvPr id="257" name="object 257"/>
          <p:cNvSpPr/>
          <p:nvPr/>
        </p:nvSpPr>
        <p:spPr>
          <a:xfrm>
            <a:off x="3569589" y="2757677"/>
            <a:ext cx="0" cy="94615"/>
          </a:xfrm>
          <a:custGeom>
            <a:avLst/>
            <a:gdLst/>
            <a:ahLst/>
            <a:cxnLst/>
            <a:rect l="l" t="t" r="r" b="b"/>
            <a:pathLst>
              <a:path h="94614">
                <a:moveTo>
                  <a:pt x="0" y="0"/>
                </a:moveTo>
                <a:lnTo>
                  <a:pt x="0" y="94486"/>
                </a:lnTo>
              </a:path>
            </a:pathLst>
          </a:custGeom>
          <a:ln w="38862">
            <a:solidFill>
              <a:srgbClr val="7B9DC7"/>
            </a:solidFill>
          </a:ln>
        </p:spPr>
        <p:txBody>
          <a:bodyPr wrap="square" lIns="0" tIns="0" rIns="0" bIns="0" rtlCol="0"/>
          <a:lstStyle/>
          <a:p>
            <a:endParaRPr/>
          </a:p>
        </p:txBody>
      </p:sp>
      <p:sp>
        <p:nvSpPr>
          <p:cNvPr id="258" name="object 258"/>
          <p:cNvSpPr/>
          <p:nvPr/>
        </p:nvSpPr>
        <p:spPr>
          <a:xfrm>
            <a:off x="3639692" y="2739389"/>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59" name="object 259"/>
          <p:cNvSpPr/>
          <p:nvPr/>
        </p:nvSpPr>
        <p:spPr>
          <a:xfrm>
            <a:off x="3710178" y="2717292"/>
            <a:ext cx="0" cy="92710"/>
          </a:xfrm>
          <a:custGeom>
            <a:avLst/>
            <a:gdLst/>
            <a:ahLst/>
            <a:cxnLst/>
            <a:rect l="l" t="t" r="r" b="b"/>
            <a:pathLst>
              <a:path h="92710">
                <a:moveTo>
                  <a:pt x="0" y="0"/>
                </a:moveTo>
                <a:lnTo>
                  <a:pt x="0" y="92201"/>
                </a:lnTo>
              </a:path>
            </a:pathLst>
          </a:custGeom>
          <a:ln w="38100">
            <a:solidFill>
              <a:srgbClr val="7B9DC7"/>
            </a:solidFill>
          </a:ln>
        </p:spPr>
        <p:txBody>
          <a:bodyPr wrap="square" lIns="0" tIns="0" rIns="0" bIns="0" rtlCol="0"/>
          <a:lstStyle/>
          <a:p>
            <a:endParaRPr/>
          </a:p>
        </p:txBody>
      </p:sp>
      <p:sp>
        <p:nvSpPr>
          <p:cNvPr id="260" name="object 260"/>
          <p:cNvSpPr/>
          <p:nvPr/>
        </p:nvSpPr>
        <p:spPr>
          <a:xfrm>
            <a:off x="3780663" y="2690622"/>
            <a:ext cx="0" cy="93345"/>
          </a:xfrm>
          <a:custGeom>
            <a:avLst/>
            <a:gdLst/>
            <a:ahLst/>
            <a:cxnLst/>
            <a:rect l="l" t="t" r="r" b="b"/>
            <a:pathLst>
              <a:path h="93344">
                <a:moveTo>
                  <a:pt x="0" y="0"/>
                </a:moveTo>
                <a:lnTo>
                  <a:pt x="0" y="92964"/>
                </a:lnTo>
              </a:path>
            </a:pathLst>
          </a:custGeom>
          <a:ln w="38862">
            <a:solidFill>
              <a:srgbClr val="7B9DC7"/>
            </a:solidFill>
          </a:ln>
        </p:spPr>
        <p:txBody>
          <a:bodyPr wrap="square" lIns="0" tIns="0" rIns="0" bIns="0" rtlCol="0"/>
          <a:lstStyle/>
          <a:p>
            <a:endParaRPr/>
          </a:p>
        </p:txBody>
      </p:sp>
      <p:sp>
        <p:nvSpPr>
          <p:cNvPr id="261" name="object 261"/>
          <p:cNvSpPr/>
          <p:nvPr/>
        </p:nvSpPr>
        <p:spPr>
          <a:xfrm>
            <a:off x="3850766" y="2692907"/>
            <a:ext cx="0" cy="97790"/>
          </a:xfrm>
          <a:custGeom>
            <a:avLst/>
            <a:gdLst/>
            <a:ahLst/>
            <a:cxnLst/>
            <a:rect l="l" t="t" r="r" b="b"/>
            <a:pathLst>
              <a:path h="97789">
                <a:moveTo>
                  <a:pt x="0" y="0"/>
                </a:moveTo>
                <a:lnTo>
                  <a:pt x="0" y="97535"/>
                </a:lnTo>
              </a:path>
            </a:pathLst>
          </a:custGeom>
          <a:ln w="38862">
            <a:solidFill>
              <a:srgbClr val="7B9DC7"/>
            </a:solidFill>
          </a:ln>
        </p:spPr>
        <p:txBody>
          <a:bodyPr wrap="square" lIns="0" tIns="0" rIns="0" bIns="0" rtlCol="0"/>
          <a:lstStyle/>
          <a:p>
            <a:endParaRPr/>
          </a:p>
        </p:txBody>
      </p:sp>
      <p:sp>
        <p:nvSpPr>
          <p:cNvPr id="262" name="object 262"/>
          <p:cNvSpPr/>
          <p:nvPr/>
        </p:nvSpPr>
        <p:spPr>
          <a:xfrm>
            <a:off x="3920871" y="2671572"/>
            <a:ext cx="0" cy="94615"/>
          </a:xfrm>
          <a:custGeom>
            <a:avLst/>
            <a:gdLst/>
            <a:ahLst/>
            <a:cxnLst/>
            <a:rect l="l" t="t" r="r" b="b"/>
            <a:pathLst>
              <a:path h="94614">
                <a:moveTo>
                  <a:pt x="0" y="0"/>
                </a:moveTo>
                <a:lnTo>
                  <a:pt x="0" y="94488"/>
                </a:lnTo>
              </a:path>
            </a:pathLst>
          </a:custGeom>
          <a:ln w="38862">
            <a:solidFill>
              <a:srgbClr val="7B9DC7"/>
            </a:solidFill>
          </a:ln>
        </p:spPr>
        <p:txBody>
          <a:bodyPr wrap="square" lIns="0" tIns="0" rIns="0" bIns="0" rtlCol="0"/>
          <a:lstStyle/>
          <a:p>
            <a:endParaRPr/>
          </a:p>
        </p:txBody>
      </p:sp>
      <p:sp>
        <p:nvSpPr>
          <p:cNvPr id="263" name="object 263"/>
          <p:cNvSpPr/>
          <p:nvPr/>
        </p:nvSpPr>
        <p:spPr>
          <a:xfrm>
            <a:off x="3990975" y="2614422"/>
            <a:ext cx="0" cy="94615"/>
          </a:xfrm>
          <a:custGeom>
            <a:avLst/>
            <a:gdLst/>
            <a:ahLst/>
            <a:cxnLst/>
            <a:rect l="l" t="t" r="r" b="b"/>
            <a:pathLst>
              <a:path h="94614">
                <a:moveTo>
                  <a:pt x="0" y="0"/>
                </a:moveTo>
                <a:lnTo>
                  <a:pt x="0" y="94488"/>
                </a:lnTo>
              </a:path>
            </a:pathLst>
          </a:custGeom>
          <a:ln w="38862">
            <a:solidFill>
              <a:srgbClr val="7B9DC7"/>
            </a:solidFill>
          </a:ln>
        </p:spPr>
        <p:txBody>
          <a:bodyPr wrap="square" lIns="0" tIns="0" rIns="0" bIns="0" rtlCol="0"/>
          <a:lstStyle/>
          <a:p>
            <a:endParaRPr/>
          </a:p>
        </p:txBody>
      </p:sp>
      <p:sp>
        <p:nvSpPr>
          <p:cNvPr id="264" name="object 264"/>
          <p:cNvSpPr/>
          <p:nvPr/>
        </p:nvSpPr>
        <p:spPr>
          <a:xfrm>
            <a:off x="4061459" y="2591561"/>
            <a:ext cx="0" cy="99060"/>
          </a:xfrm>
          <a:custGeom>
            <a:avLst/>
            <a:gdLst/>
            <a:ahLst/>
            <a:cxnLst/>
            <a:rect l="l" t="t" r="r" b="b"/>
            <a:pathLst>
              <a:path h="99060">
                <a:moveTo>
                  <a:pt x="0" y="0"/>
                </a:moveTo>
                <a:lnTo>
                  <a:pt x="0" y="99059"/>
                </a:lnTo>
              </a:path>
            </a:pathLst>
          </a:custGeom>
          <a:ln w="38100">
            <a:solidFill>
              <a:srgbClr val="7B9DC7"/>
            </a:solidFill>
          </a:ln>
        </p:spPr>
        <p:txBody>
          <a:bodyPr wrap="square" lIns="0" tIns="0" rIns="0" bIns="0" rtlCol="0"/>
          <a:lstStyle/>
          <a:p>
            <a:endParaRPr/>
          </a:p>
        </p:txBody>
      </p:sp>
      <p:sp>
        <p:nvSpPr>
          <p:cNvPr id="265" name="object 265"/>
          <p:cNvSpPr/>
          <p:nvPr/>
        </p:nvSpPr>
        <p:spPr>
          <a:xfrm>
            <a:off x="4131945" y="2599944"/>
            <a:ext cx="0" cy="104139"/>
          </a:xfrm>
          <a:custGeom>
            <a:avLst/>
            <a:gdLst/>
            <a:ahLst/>
            <a:cxnLst/>
            <a:rect l="l" t="t" r="r" b="b"/>
            <a:pathLst>
              <a:path h="104139">
                <a:moveTo>
                  <a:pt x="0" y="0"/>
                </a:moveTo>
                <a:lnTo>
                  <a:pt x="0" y="103631"/>
                </a:lnTo>
              </a:path>
            </a:pathLst>
          </a:custGeom>
          <a:ln w="38862">
            <a:solidFill>
              <a:srgbClr val="7B9DC7"/>
            </a:solidFill>
          </a:ln>
        </p:spPr>
        <p:txBody>
          <a:bodyPr wrap="square" lIns="0" tIns="0" rIns="0" bIns="0" rtlCol="0"/>
          <a:lstStyle/>
          <a:p>
            <a:endParaRPr/>
          </a:p>
        </p:txBody>
      </p:sp>
      <p:sp>
        <p:nvSpPr>
          <p:cNvPr id="266" name="object 266"/>
          <p:cNvSpPr/>
          <p:nvPr/>
        </p:nvSpPr>
        <p:spPr>
          <a:xfrm>
            <a:off x="4202048" y="2625851"/>
            <a:ext cx="0" cy="100965"/>
          </a:xfrm>
          <a:custGeom>
            <a:avLst/>
            <a:gdLst/>
            <a:ahLst/>
            <a:cxnLst/>
            <a:rect l="l" t="t" r="r" b="b"/>
            <a:pathLst>
              <a:path h="100964">
                <a:moveTo>
                  <a:pt x="0" y="0"/>
                </a:moveTo>
                <a:lnTo>
                  <a:pt x="0" y="100583"/>
                </a:lnTo>
              </a:path>
            </a:pathLst>
          </a:custGeom>
          <a:ln w="38862">
            <a:solidFill>
              <a:srgbClr val="7B9DC7"/>
            </a:solidFill>
          </a:ln>
        </p:spPr>
        <p:txBody>
          <a:bodyPr wrap="square" lIns="0" tIns="0" rIns="0" bIns="0" rtlCol="0"/>
          <a:lstStyle/>
          <a:p>
            <a:endParaRPr/>
          </a:p>
        </p:txBody>
      </p:sp>
      <p:sp>
        <p:nvSpPr>
          <p:cNvPr id="267" name="object 267"/>
          <p:cNvSpPr/>
          <p:nvPr/>
        </p:nvSpPr>
        <p:spPr>
          <a:xfrm>
            <a:off x="4272153" y="2632710"/>
            <a:ext cx="0" cy="99060"/>
          </a:xfrm>
          <a:custGeom>
            <a:avLst/>
            <a:gdLst/>
            <a:ahLst/>
            <a:cxnLst/>
            <a:rect l="l" t="t" r="r" b="b"/>
            <a:pathLst>
              <a:path h="99060">
                <a:moveTo>
                  <a:pt x="0" y="0"/>
                </a:moveTo>
                <a:lnTo>
                  <a:pt x="0" y="99059"/>
                </a:lnTo>
              </a:path>
            </a:pathLst>
          </a:custGeom>
          <a:ln w="38862">
            <a:solidFill>
              <a:srgbClr val="7B9DC7"/>
            </a:solidFill>
          </a:ln>
        </p:spPr>
        <p:txBody>
          <a:bodyPr wrap="square" lIns="0" tIns="0" rIns="0" bIns="0" rtlCol="0"/>
          <a:lstStyle/>
          <a:p>
            <a:endParaRPr/>
          </a:p>
        </p:txBody>
      </p:sp>
      <p:sp>
        <p:nvSpPr>
          <p:cNvPr id="268" name="object 268"/>
          <p:cNvSpPr/>
          <p:nvPr/>
        </p:nvSpPr>
        <p:spPr>
          <a:xfrm>
            <a:off x="4342638" y="2631948"/>
            <a:ext cx="0" cy="98425"/>
          </a:xfrm>
          <a:custGeom>
            <a:avLst/>
            <a:gdLst/>
            <a:ahLst/>
            <a:cxnLst/>
            <a:rect l="l" t="t" r="r" b="b"/>
            <a:pathLst>
              <a:path h="98425">
                <a:moveTo>
                  <a:pt x="0" y="0"/>
                </a:moveTo>
                <a:lnTo>
                  <a:pt x="0" y="98298"/>
                </a:lnTo>
              </a:path>
            </a:pathLst>
          </a:custGeom>
          <a:ln w="38100">
            <a:solidFill>
              <a:srgbClr val="7B9DC7"/>
            </a:solidFill>
          </a:ln>
        </p:spPr>
        <p:txBody>
          <a:bodyPr wrap="square" lIns="0" tIns="0" rIns="0" bIns="0" rtlCol="0"/>
          <a:lstStyle/>
          <a:p>
            <a:endParaRPr/>
          </a:p>
        </p:txBody>
      </p:sp>
      <p:sp>
        <p:nvSpPr>
          <p:cNvPr id="269" name="object 269"/>
          <p:cNvSpPr/>
          <p:nvPr/>
        </p:nvSpPr>
        <p:spPr>
          <a:xfrm>
            <a:off x="4413122" y="2653283"/>
            <a:ext cx="0" cy="102870"/>
          </a:xfrm>
          <a:custGeom>
            <a:avLst/>
            <a:gdLst/>
            <a:ahLst/>
            <a:cxnLst/>
            <a:rect l="l" t="t" r="r" b="b"/>
            <a:pathLst>
              <a:path h="102869">
                <a:moveTo>
                  <a:pt x="0" y="0"/>
                </a:moveTo>
                <a:lnTo>
                  <a:pt x="0" y="102870"/>
                </a:lnTo>
              </a:path>
            </a:pathLst>
          </a:custGeom>
          <a:ln w="38862">
            <a:solidFill>
              <a:srgbClr val="7B9DC7"/>
            </a:solidFill>
          </a:ln>
        </p:spPr>
        <p:txBody>
          <a:bodyPr wrap="square" lIns="0" tIns="0" rIns="0" bIns="0" rtlCol="0"/>
          <a:lstStyle/>
          <a:p>
            <a:endParaRPr/>
          </a:p>
        </p:txBody>
      </p:sp>
      <p:sp>
        <p:nvSpPr>
          <p:cNvPr id="270" name="object 270"/>
          <p:cNvSpPr/>
          <p:nvPr/>
        </p:nvSpPr>
        <p:spPr>
          <a:xfrm>
            <a:off x="4483227" y="2661666"/>
            <a:ext cx="0" cy="102235"/>
          </a:xfrm>
          <a:custGeom>
            <a:avLst/>
            <a:gdLst/>
            <a:ahLst/>
            <a:cxnLst/>
            <a:rect l="l" t="t" r="r" b="b"/>
            <a:pathLst>
              <a:path h="102235">
                <a:moveTo>
                  <a:pt x="0" y="0"/>
                </a:moveTo>
                <a:lnTo>
                  <a:pt x="0" y="102107"/>
                </a:lnTo>
              </a:path>
            </a:pathLst>
          </a:custGeom>
          <a:ln w="38862">
            <a:solidFill>
              <a:srgbClr val="7B9DC7"/>
            </a:solidFill>
          </a:ln>
        </p:spPr>
        <p:txBody>
          <a:bodyPr wrap="square" lIns="0" tIns="0" rIns="0" bIns="0" rtlCol="0"/>
          <a:lstStyle/>
          <a:p>
            <a:endParaRPr/>
          </a:p>
        </p:txBody>
      </p:sp>
      <p:sp>
        <p:nvSpPr>
          <p:cNvPr id="271" name="object 271"/>
          <p:cNvSpPr/>
          <p:nvPr/>
        </p:nvSpPr>
        <p:spPr>
          <a:xfrm>
            <a:off x="4553330" y="2667761"/>
            <a:ext cx="0" cy="96520"/>
          </a:xfrm>
          <a:custGeom>
            <a:avLst/>
            <a:gdLst/>
            <a:ahLst/>
            <a:cxnLst/>
            <a:rect l="l" t="t" r="r" b="b"/>
            <a:pathLst>
              <a:path h="96519">
                <a:moveTo>
                  <a:pt x="0" y="0"/>
                </a:moveTo>
                <a:lnTo>
                  <a:pt x="0" y="96011"/>
                </a:lnTo>
              </a:path>
            </a:pathLst>
          </a:custGeom>
          <a:ln w="38862">
            <a:solidFill>
              <a:srgbClr val="7B9DC7"/>
            </a:solidFill>
          </a:ln>
        </p:spPr>
        <p:txBody>
          <a:bodyPr wrap="square" lIns="0" tIns="0" rIns="0" bIns="0" rtlCol="0"/>
          <a:lstStyle/>
          <a:p>
            <a:endParaRPr/>
          </a:p>
        </p:txBody>
      </p:sp>
      <p:sp>
        <p:nvSpPr>
          <p:cNvPr id="272" name="object 272"/>
          <p:cNvSpPr/>
          <p:nvPr/>
        </p:nvSpPr>
        <p:spPr>
          <a:xfrm>
            <a:off x="4623434" y="2663189"/>
            <a:ext cx="0" cy="97790"/>
          </a:xfrm>
          <a:custGeom>
            <a:avLst/>
            <a:gdLst/>
            <a:ahLst/>
            <a:cxnLst/>
            <a:rect l="l" t="t" r="r" b="b"/>
            <a:pathLst>
              <a:path h="97789">
                <a:moveTo>
                  <a:pt x="0" y="0"/>
                </a:moveTo>
                <a:lnTo>
                  <a:pt x="0" y="97537"/>
                </a:lnTo>
              </a:path>
            </a:pathLst>
          </a:custGeom>
          <a:ln w="38862">
            <a:solidFill>
              <a:srgbClr val="7B9DC7"/>
            </a:solidFill>
          </a:ln>
        </p:spPr>
        <p:txBody>
          <a:bodyPr wrap="square" lIns="0" tIns="0" rIns="0" bIns="0" rtlCol="0"/>
          <a:lstStyle/>
          <a:p>
            <a:endParaRPr/>
          </a:p>
        </p:txBody>
      </p:sp>
      <p:sp>
        <p:nvSpPr>
          <p:cNvPr id="273" name="object 273"/>
          <p:cNvSpPr/>
          <p:nvPr/>
        </p:nvSpPr>
        <p:spPr>
          <a:xfrm>
            <a:off x="4693920" y="2657094"/>
            <a:ext cx="0" cy="97790"/>
          </a:xfrm>
          <a:custGeom>
            <a:avLst/>
            <a:gdLst/>
            <a:ahLst/>
            <a:cxnLst/>
            <a:rect l="l" t="t" r="r" b="b"/>
            <a:pathLst>
              <a:path h="97789">
                <a:moveTo>
                  <a:pt x="0" y="0"/>
                </a:moveTo>
                <a:lnTo>
                  <a:pt x="0" y="97535"/>
                </a:lnTo>
              </a:path>
            </a:pathLst>
          </a:custGeom>
          <a:ln w="38100">
            <a:solidFill>
              <a:srgbClr val="7B9DC7"/>
            </a:solidFill>
          </a:ln>
        </p:spPr>
        <p:txBody>
          <a:bodyPr wrap="square" lIns="0" tIns="0" rIns="0" bIns="0" rtlCol="0"/>
          <a:lstStyle/>
          <a:p>
            <a:endParaRPr/>
          </a:p>
        </p:txBody>
      </p:sp>
      <p:sp>
        <p:nvSpPr>
          <p:cNvPr id="274" name="object 274"/>
          <p:cNvSpPr/>
          <p:nvPr/>
        </p:nvSpPr>
        <p:spPr>
          <a:xfrm>
            <a:off x="4764404" y="2648711"/>
            <a:ext cx="0" cy="99060"/>
          </a:xfrm>
          <a:custGeom>
            <a:avLst/>
            <a:gdLst/>
            <a:ahLst/>
            <a:cxnLst/>
            <a:rect l="l" t="t" r="r" b="b"/>
            <a:pathLst>
              <a:path h="99060">
                <a:moveTo>
                  <a:pt x="0" y="0"/>
                </a:moveTo>
                <a:lnTo>
                  <a:pt x="0" y="99059"/>
                </a:lnTo>
              </a:path>
            </a:pathLst>
          </a:custGeom>
          <a:ln w="38862">
            <a:solidFill>
              <a:srgbClr val="7B9DC7"/>
            </a:solidFill>
          </a:ln>
        </p:spPr>
        <p:txBody>
          <a:bodyPr wrap="square" lIns="0" tIns="0" rIns="0" bIns="0" rtlCol="0"/>
          <a:lstStyle/>
          <a:p>
            <a:endParaRPr/>
          </a:p>
        </p:txBody>
      </p:sp>
      <p:sp>
        <p:nvSpPr>
          <p:cNvPr id="275" name="object 275"/>
          <p:cNvSpPr/>
          <p:nvPr/>
        </p:nvSpPr>
        <p:spPr>
          <a:xfrm>
            <a:off x="4834509" y="2641854"/>
            <a:ext cx="0" cy="100330"/>
          </a:xfrm>
          <a:custGeom>
            <a:avLst/>
            <a:gdLst/>
            <a:ahLst/>
            <a:cxnLst/>
            <a:rect l="l" t="t" r="r" b="b"/>
            <a:pathLst>
              <a:path h="100330">
                <a:moveTo>
                  <a:pt x="0" y="0"/>
                </a:moveTo>
                <a:lnTo>
                  <a:pt x="0" y="99822"/>
                </a:lnTo>
              </a:path>
            </a:pathLst>
          </a:custGeom>
          <a:ln w="38862">
            <a:solidFill>
              <a:srgbClr val="7B9DC7"/>
            </a:solidFill>
          </a:ln>
        </p:spPr>
        <p:txBody>
          <a:bodyPr wrap="square" lIns="0" tIns="0" rIns="0" bIns="0" rtlCol="0"/>
          <a:lstStyle/>
          <a:p>
            <a:endParaRPr/>
          </a:p>
        </p:txBody>
      </p:sp>
      <p:sp>
        <p:nvSpPr>
          <p:cNvPr id="276" name="object 276"/>
          <p:cNvSpPr/>
          <p:nvPr/>
        </p:nvSpPr>
        <p:spPr>
          <a:xfrm>
            <a:off x="4904613" y="2630423"/>
            <a:ext cx="0" cy="100330"/>
          </a:xfrm>
          <a:custGeom>
            <a:avLst/>
            <a:gdLst/>
            <a:ahLst/>
            <a:cxnLst/>
            <a:rect l="l" t="t" r="r" b="b"/>
            <a:pathLst>
              <a:path h="100330">
                <a:moveTo>
                  <a:pt x="0" y="0"/>
                </a:moveTo>
                <a:lnTo>
                  <a:pt x="0" y="99822"/>
                </a:lnTo>
              </a:path>
            </a:pathLst>
          </a:custGeom>
          <a:ln w="38862">
            <a:solidFill>
              <a:srgbClr val="7B9DC7"/>
            </a:solidFill>
          </a:ln>
        </p:spPr>
        <p:txBody>
          <a:bodyPr wrap="square" lIns="0" tIns="0" rIns="0" bIns="0" rtlCol="0"/>
          <a:lstStyle/>
          <a:p>
            <a:endParaRPr/>
          </a:p>
        </p:txBody>
      </p:sp>
      <p:sp>
        <p:nvSpPr>
          <p:cNvPr id="277" name="object 277"/>
          <p:cNvSpPr/>
          <p:nvPr/>
        </p:nvSpPr>
        <p:spPr>
          <a:xfrm>
            <a:off x="4975097" y="2618994"/>
            <a:ext cx="0" cy="100330"/>
          </a:xfrm>
          <a:custGeom>
            <a:avLst/>
            <a:gdLst/>
            <a:ahLst/>
            <a:cxnLst/>
            <a:rect l="l" t="t" r="r" b="b"/>
            <a:pathLst>
              <a:path h="100330">
                <a:moveTo>
                  <a:pt x="0" y="0"/>
                </a:moveTo>
                <a:lnTo>
                  <a:pt x="0" y="99822"/>
                </a:lnTo>
              </a:path>
            </a:pathLst>
          </a:custGeom>
          <a:ln w="38100">
            <a:solidFill>
              <a:srgbClr val="7B9DC7"/>
            </a:solidFill>
          </a:ln>
        </p:spPr>
        <p:txBody>
          <a:bodyPr wrap="square" lIns="0" tIns="0" rIns="0" bIns="0" rtlCol="0"/>
          <a:lstStyle/>
          <a:p>
            <a:endParaRPr/>
          </a:p>
        </p:txBody>
      </p:sp>
      <p:sp>
        <p:nvSpPr>
          <p:cNvPr id="278" name="object 278"/>
          <p:cNvSpPr/>
          <p:nvPr/>
        </p:nvSpPr>
        <p:spPr>
          <a:xfrm>
            <a:off x="5045583" y="2609088"/>
            <a:ext cx="0" cy="101600"/>
          </a:xfrm>
          <a:custGeom>
            <a:avLst/>
            <a:gdLst/>
            <a:ahLst/>
            <a:cxnLst/>
            <a:rect l="l" t="t" r="r" b="b"/>
            <a:pathLst>
              <a:path h="101600">
                <a:moveTo>
                  <a:pt x="0" y="0"/>
                </a:moveTo>
                <a:lnTo>
                  <a:pt x="0" y="101346"/>
                </a:lnTo>
              </a:path>
            </a:pathLst>
          </a:custGeom>
          <a:ln w="38862">
            <a:solidFill>
              <a:srgbClr val="7B9DC7"/>
            </a:solidFill>
          </a:ln>
        </p:spPr>
        <p:txBody>
          <a:bodyPr wrap="square" lIns="0" tIns="0" rIns="0" bIns="0" rtlCol="0"/>
          <a:lstStyle/>
          <a:p>
            <a:endParaRPr/>
          </a:p>
        </p:txBody>
      </p:sp>
      <p:sp>
        <p:nvSpPr>
          <p:cNvPr id="279" name="object 279"/>
          <p:cNvSpPr/>
          <p:nvPr/>
        </p:nvSpPr>
        <p:spPr>
          <a:xfrm>
            <a:off x="5115686" y="2602992"/>
            <a:ext cx="0" cy="102870"/>
          </a:xfrm>
          <a:custGeom>
            <a:avLst/>
            <a:gdLst/>
            <a:ahLst/>
            <a:cxnLst/>
            <a:rect l="l" t="t" r="r" b="b"/>
            <a:pathLst>
              <a:path h="102869">
                <a:moveTo>
                  <a:pt x="0" y="0"/>
                </a:moveTo>
                <a:lnTo>
                  <a:pt x="0" y="102870"/>
                </a:lnTo>
              </a:path>
            </a:pathLst>
          </a:custGeom>
          <a:ln w="38862">
            <a:solidFill>
              <a:srgbClr val="7B9DC7"/>
            </a:solidFill>
          </a:ln>
        </p:spPr>
        <p:txBody>
          <a:bodyPr wrap="square" lIns="0" tIns="0" rIns="0" bIns="0" rtlCol="0"/>
          <a:lstStyle/>
          <a:p>
            <a:endParaRPr/>
          </a:p>
        </p:txBody>
      </p:sp>
      <p:sp>
        <p:nvSpPr>
          <p:cNvPr id="280" name="object 280"/>
          <p:cNvSpPr/>
          <p:nvPr/>
        </p:nvSpPr>
        <p:spPr>
          <a:xfrm>
            <a:off x="5185790" y="2596895"/>
            <a:ext cx="0" cy="102235"/>
          </a:xfrm>
          <a:custGeom>
            <a:avLst/>
            <a:gdLst/>
            <a:ahLst/>
            <a:cxnLst/>
            <a:rect l="l" t="t" r="r" b="b"/>
            <a:pathLst>
              <a:path h="102235">
                <a:moveTo>
                  <a:pt x="0" y="0"/>
                </a:moveTo>
                <a:lnTo>
                  <a:pt x="0" y="102107"/>
                </a:lnTo>
              </a:path>
            </a:pathLst>
          </a:custGeom>
          <a:ln w="38862">
            <a:solidFill>
              <a:srgbClr val="7B9DC7"/>
            </a:solidFill>
          </a:ln>
        </p:spPr>
        <p:txBody>
          <a:bodyPr wrap="square" lIns="0" tIns="0" rIns="0" bIns="0" rtlCol="0"/>
          <a:lstStyle/>
          <a:p>
            <a:endParaRPr/>
          </a:p>
        </p:txBody>
      </p:sp>
      <p:sp>
        <p:nvSpPr>
          <p:cNvPr id="281" name="object 281"/>
          <p:cNvSpPr/>
          <p:nvPr/>
        </p:nvSpPr>
        <p:spPr>
          <a:xfrm>
            <a:off x="5255895" y="2588514"/>
            <a:ext cx="0" cy="104139"/>
          </a:xfrm>
          <a:custGeom>
            <a:avLst/>
            <a:gdLst/>
            <a:ahLst/>
            <a:cxnLst/>
            <a:rect l="l" t="t" r="r" b="b"/>
            <a:pathLst>
              <a:path h="104139">
                <a:moveTo>
                  <a:pt x="0" y="0"/>
                </a:moveTo>
                <a:lnTo>
                  <a:pt x="0" y="103631"/>
                </a:lnTo>
              </a:path>
            </a:pathLst>
          </a:custGeom>
          <a:ln w="38862">
            <a:solidFill>
              <a:srgbClr val="7B9DC7"/>
            </a:solidFill>
          </a:ln>
        </p:spPr>
        <p:txBody>
          <a:bodyPr wrap="square" lIns="0" tIns="0" rIns="0" bIns="0" rtlCol="0"/>
          <a:lstStyle/>
          <a:p>
            <a:endParaRPr/>
          </a:p>
        </p:txBody>
      </p:sp>
      <p:sp>
        <p:nvSpPr>
          <p:cNvPr id="282" name="object 282"/>
          <p:cNvSpPr/>
          <p:nvPr/>
        </p:nvSpPr>
        <p:spPr>
          <a:xfrm>
            <a:off x="5326379" y="2580132"/>
            <a:ext cx="0" cy="102870"/>
          </a:xfrm>
          <a:custGeom>
            <a:avLst/>
            <a:gdLst/>
            <a:ahLst/>
            <a:cxnLst/>
            <a:rect l="l" t="t" r="r" b="b"/>
            <a:pathLst>
              <a:path h="102869">
                <a:moveTo>
                  <a:pt x="0" y="0"/>
                </a:moveTo>
                <a:lnTo>
                  <a:pt x="0" y="102870"/>
                </a:lnTo>
              </a:path>
            </a:pathLst>
          </a:custGeom>
          <a:ln w="38100">
            <a:solidFill>
              <a:srgbClr val="7B9DC7"/>
            </a:solidFill>
          </a:ln>
        </p:spPr>
        <p:txBody>
          <a:bodyPr wrap="square" lIns="0" tIns="0" rIns="0" bIns="0" rtlCol="0"/>
          <a:lstStyle/>
          <a:p>
            <a:endParaRPr/>
          </a:p>
        </p:txBody>
      </p:sp>
      <p:sp>
        <p:nvSpPr>
          <p:cNvPr id="283" name="object 283"/>
          <p:cNvSpPr/>
          <p:nvPr/>
        </p:nvSpPr>
        <p:spPr>
          <a:xfrm>
            <a:off x="5396865" y="2578607"/>
            <a:ext cx="0" cy="104775"/>
          </a:xfrm>
          <a:custGeom>
            <a:avLst/>
            <a:gdLst/>
            <a:ahLst/>
            <a:cxnLst/>
            <a:rect l="l" t="t" r="r" b="b"/>
            <a:pathLst>
              <a:path h="104775">
                <a:moveTo>
                  <a:pt x="0" y="0"/>
                </a:moveTo>
                <a:lnTo>
                  <a:pt x="0" y="104394"/>
                </a:lnTo>
              </a:path>
            </a:pathLst>
          </a:custGeom>
          <a:ln w="38862">
            <a:solidFill>
              <a:srgbClr val="7B9DC7"/>
            </a:solidFill>
          </a:ln>
        </p:spPr>
        <p:txBody>
          <a:bodyPr wrap="square" lIns="0" tIns="0" rIns="0" bIns="0" rtlCol="0"/>
          <a:lstStyle/>
          <a:p>
            <a:endParaRPr/>
          </a:p>
        </p:txBody>
      </p:sp>
      <p:sp>
        <p:nvSpPr>
          <p:cNvPr id="284" name="object 284"/>
          <p:cNvSpPr/>
          <p:nvPr/>
        </p:nvSpPr>
        <p:spPr>
          <a:xfrm>
            <a:off x="5466969" y="2581655"/>
            <a:ext cx="0" cy="104775"/>
          </a:xfrm>
          <a:custGeom>
            <a:avLst/>
            <a:gdLst/>
            <a:ahLst/>
            <a:cxnLst/>
            <a:rect l="l" t="t" r="r" b="b"/>
            <a:pathLst>
              <a:path h="104775">
                <a:moveTo>
                  <a:pt x="0" y="0"/>
                </a:moveTo>
                <a:lnTo>
                  <a:pt x="0" y="104394"/>
                </a:lnTo>
              </a:path>
            </a:pathLst>
          </a:custGeom>
          <a:ln w="38862">
            <a:solidFill>
              <a:srgbClr val="7B9DC7"/>
            </a:solidFill>
          </a:ln>
        </p:spPr>
        <p:txBody>
          <a:bodyPr wrap="square" lIns="0" tIns="0" rIns="0" bIns="0" rtlCol="0"/>
          <a:lstStyle/>
          <a:p>
            <a:endParaRPr/>
          </a:p>
        </p:txBody>
      </p:sp>
      <p:sp>
        <p:nvSpPr>
          <p:cNvPr id="285" name="object 285"/>
          <p:cNvSpPr/>
          <p:nvPr/>
        </p:nvSpPr>
        <p:spPr>
          <a:xfrm>
            <a:off x="5537072" y="2578607"/>
            <a:ext cx="0" cy="106045"/>
          </a:xfrm>
          <a:custGeom>
            <a:avLst/>
            <a:gdLst/>
            <a:ahLst/>
            <a:cxnLst/>
            <a:rect l="l" t="t" r="r" b="b"/>
            <a:pathLst>
              <a:path h="106044">
                <a:moveTo>
                  <a:pt x="0" y="0"/>
                </a:moveTo>
                <a:lnTo>
                  <a:pt x="0" y="105918"/>
                </a:lnTo>
              </a:path>
            </a:pathLst>
          </a:custGeom>
          <a:ln w="38862">
            <a:solidFill>
              <a:srgbClr val="7B9DC7"/>
            </a:solidFill>
          </a:ln>
        </p:spPr>
        <p:txBody>
          <a:bodyPr wrap="square" lIns="0" tIns="0" rIns="0" bIns="0" rtlCol="0"/>
          <a:lstStyle/>
          <a:p>
            <a:endParaRPr/>
          </a:p>
        </p:txBody>
      </p:sp>
      <p:sp>
        <p:nvSpPr>
          <p:cNvPr id="286" name="object 286"/>
          <p:cNvSpPr/>
          <p:nvPr/>
        </p:nvSpPr>
        <p:spPr>
          <a:xfrm>
            <a:off x="5607177" y="2574035"/>
            <a:ext cx="0" cy="106680"/>
          </a:xfrm>
          <a:custGeom>
            <a:avLst/>
            <a:gdLst/>
            <a:ahLst/>
            <a:cxnLst/>
            <a:rect l="l" t="t" r="r" b="b"/>
            <a:pathLst>
              <a:path h="106680">
                <a:moveTo>
                  <a:pt x="0" y="0"/>
                </a:moveTo>
                <a:lnTo>
                  <a:pt x="0" y="106679"/>
                </a:lnTo>
              </a:path>
            </a:pathLst>
          </a:custGeom>
          <a:ln w="38862">
            <a:solidFill>
              <a:srgbClr val="7B9DC7"/>
            </a:solidFill>
          </a:ln>
        </p:spPr>
        <p:txBody>
          <a:bodyPr wrap="square" lIns="0" tIns="0" rIns="0" bIns="0" rtlCol="0"/>
          <a:lstStyle/>
          <a:p>
            <a:endParaRPr/>
          </a:p>
        </p:txBody>
      </p:sp>
      <p:sp>
        <p:nvSpPr>
          <p:cNvPr id="287" name="object 287"/>
          <p:cNvSpPr/>
          <p:nvPr/>
        </p:nvSpPr>
        <p:spPr>
          <a:xfrm>
            <a:off x="5677661" y="2567177"/>
            <a:ext cx="0" cy="106045"/>
          </a:xfrm>
          <a:custGeom>
            <a:avLst/>
            <a:gdLst/>
            <a:ahLst/>
            <a:cxnLst/>
            <a:rect l="l" t="t" r="r" b="b"/>
            <a:pathLst>
              <a:path h="106044">
                <a:moveTo>
                  <a:pt x="0" y="0"/>
                </a:moveTo>
                <a:lnTo>
                  <a:pt x="0" y="105918"/>
                </a:lnTo>
              </a:path>
            </a:pathLst>
          </a:custGeom>
          <a:ln w="38100">
            <a:solidFill>
              <a:srgbClr val="7B9DC7"/>
            </a:solidFill>
          </a:ln>
        </p:spPr>
        <p:txBody>
          <a:bodyPr wrap="square" lIns="0" tIns="0" rIns="0" bIns="0" rtlCol="0"/>
          <a:lstStyle/>
          <a:p>
            <a:endParaRPr/>
          </a:p>
        </p:txBody>
      </p:sp>
      <p:sp>
        <p:nvSpPr>
          <p:cNvPr id="288" name="object 288"/>
          <p:cNvSpPr/>
          <p:nvPr/>
        </p:nvSpPr>
        <p:spPr>
          <a:xfrm>
            <a:off x="5748146" y="2558795"/>
            <a:ext cx="0" cy="107950"/>
          </a:xfrm>
          <a:custGeom>
            <a:avLst/>
            <a:gdLst/>
            <a:ahLst/>
            <a:cxnLst/>
            <a:rect l="l" t="t" r="r" b="b"/>
            <a:pathLst>
              <a:path h="107950">
                <a:moveTo>
                  <a:pt x="0" y="0"/>
                </a:moveTo>
                <a:lnTo>
                  <a:pt x="0" y="107442"/>
                </a:lnTo>
              </a:path>
            </a:pathLst>
          </a:custGeom>
          <a:ln w="38862">
            <a:solidFill>
              <a:srgbClr val="7B9DC7"/>
            </a:solidFill>
          </a:ln>
        </p:spPr>
        <p:txBody>
          <a:bodyPr wrap="square" lIns="0" tIns="0" rIns="0" bIns="0" rtlCol="0"/>
          <a:lstStyle/>
          <a:p>
            <a:endParaRPr/>
          </a:p>
        </p:txBody>
      </p:sp>
      <p:sp>
        <p:nvSpPr>
          <p:cNvPr id="289" name="object 289"/>
          <p:cNvSpPr/>
          <p:nvPr/>
        </p:nvSpPr>
        <p:spPr>
          <a:xfrm>
            <a:off x="5818251" y="2551176"/>
            <a:ext cx="0" cy="107950"/>
          </a:xfrm>
          <a:custGeom>
            <a:avLst/>
            <a:gdLst/>
            <a:ahLst/>
            <a:cxnLst/>
            <a:rect l="l" t="t" r="r" b="b"/>
            <a:pathLst>
              <a:path h="107950">
                <a:moveTo>
                  <a:pt x="0" y="0"/>
                </a:moveTo>
                <a:lnTo>
                  <a:pt x="0" y="107442"/>
                </a:lnTo>
              </a:path>
            </a:pathLst>
          </a:custGeom>
          <a:ln w="38862">
            <a:solidFill>
              <a:srgbClr val="7B9DC7"/>
            </a:solidFill>
          </a:ln>
        </p:spPr>
        <p:txBody>
          <a:bodyPr wrap="square" lIns="0" tIns="0" rIns="0" bIns="0" rtlCol="0"/>
          <a:lstStyle/>
          <a:p>
            <a:endParaRPr/>
          </a:p>
        </p:txBody>
      </p:sp>
      <p:sp>
        <p:nvSpPr>
          <p:cNvPr id="290" name="object 290"/>
          <p:cNvSpPr/>
          <p:nvPr/>
        </p:nvSpPr>
        <p:spPr>
          <a:xfrm>
            <a:off x="5888354" y="2545842"/>
            <a:ext cx="0" cy="107950"/>
          </a:xfrm>
          <a:custGeom>
            <a:avLst/>
            <a:gdLst/>
            <a:ahLst/>
            <a:cxnLst/>
            <a:rect l="l" t="t" r="r" b="b"/>
            <a:pathLst>
              <a:path h="107950">
                <a:moveTo>
                  <a:pt x="0" y="0"/>
                </a:moveTo>
                <a:lnTo>
                  <a:pt x="0" y="107442"/>
                </a:lnTo>
              </a:path>
            </a:pathLst>
          </a:custGeom>
          <a:ln w="38862">
            <a:solidFill>
              <a:srgbClr val="7B9DC7"/>
            </a:solidFill>
          </a:ln>
        </p:spPr>
        <p:txBody>
          <a:bodyPr wrap="square" lIns="0" tIns="0" rIns="0" bIns="0" rtlCol="0"/>
          <a:lstStyle/>
          <a:p>
            <a:endParaRPr/>
          </a:p>
        </p:txBody>
      </p:sp>
      <p:sp>
        <p:nvSpPr>
          <p:cNvPr id="291" name="object 291"/>
          <p:cNvSpPr/>
          <p:nvPr/>
        </p:nvSpPr>
        <p:spPr>
          <a:xfrm>
            <a:off x="5958840" y="2539745"/>
            <a:ext cx="0" cy="107950"/>
          </a:xfrm>
          <a:custGeom>
            <a:avLst/>
            <a:gdLst/>
            <a:ahLst/>
            <a:cxnLst/>
            <a:rect l="l" t="t" r="r" b="b"/>
            <a:pathLst>
              <a:path h="107950">
                <a:moveTo>
                  <a:pt x="0" y="0"/>
                </a:moveTo>
                <a:lnTo>
                  <a:pt x="0" y="107442"/>
                </a:lnTo>
              </a:path>
            </a:pathLst>
          </a:custGeom>
          <a:ln w="38100">
            <a:solidFill>
              <a:srgbClr val="7B9DC7"/>
            </a:solidFill>
          </a:ln>
        </p:spPr>
        <p:txBody>
          <a:bodyPr wrap="square" lIns="0" tIns="0" rIns="0" bIns="0" rtlCol="0"/>
          <a:lstStyle/>
          <a:p>
            <a:endParaRPr/>
          </a:p>
        </p:txBody>
      </p:sp>
      <p:sp>
        <p:nvSpPr>
          <p:cNvPr id="292" name="object 292"/>
          <p:cNvSpPr/>
          <p:nvPr/>
        </p:nvSpPr>
        <p:spPr>
          <a:xfrm>
            <a:off x="6029325" y="2532888"/>
            <a:ext cx="0" cy="109220"/>
          </a:xfrm>
          <a:custGeom>
            <a:avLst/>
            <a:gdLst/>
            <a:ahLst/>
            <a:cxnLst/>
            <a:rect l="l" t="t" r="r" b="b"/>
            <a:pathLst>
              <a:path h="109219">
                <a:moveTo>
                  <a:pt x="0" y="0"/>
                </a:moveTo>
                <a:lnTo>
                  <a:pt x="0" y="108966"/>
                </a:lnTo>
              </a:path>
            </a:pathLst>
          </a:custGeom>
          <a:ln w="38862">
            <a:solidFill>
              <a:srgbClr val="7B9DC7"/>
            </a:solidFill>
          </a:ln>
        </p:spPr>
        <p:txBody>
          <a:bodyPr wrap="square" lIns="0" tIns="0" rIns="0" bIns="0" rtlCol="0"/>
          <a:lstStyle/>
          <a:p>
            <a:endParaRPr/>
          </a:p>
        </p:txBody>
      </p:sp>
      <p:sp>
        <p:nvSpPr>
          <p:cNvPr id="293" name="object 293"/>
          <p:cNvSpPr/>
          <p:nvPr/>
        </p:nvSpPr>
        <p:spPr>
          <a:xfrm>
            <a:off x="6099428" y="2526792"/>
            <a:ext cx="0" cy="109220"/>
          </a:xfrm>
          <a:custGeom>
            <a:avLst/>
            <a:gdLst/>
            <a:ahLst/>
            <a:cxnLst/>
            <a:rect l="l" t="t" r="r" b="b"/>
            <a:pathLst>
              <a:path h="109219">
                <a:moveTo>
                  <a:pt x="0" y="0"/>
                </a:moveTo>
                <a:lnTo>
                  <a:pt x="0" y="108966"/>
                </a:lnTo>
              </a:path>
            </a:pathLst>
          </a:custGeom>
          <a:ln w="38862">
            <a:solidFill>
              <a:srgbClr val="7B9DC7"/>
            </a:solidFill>
          </a:ln>
        </p:spPr>
        <p:txBody>
          <a:bodyPr wrap="square" lIns="0" tIns="0" rIns="0" bIns="0" rtlCol="0"/>
          <a:lstStyle/>
          <a:p>
            <a:endParaRPr/>
          </a:p>
        </p:txBody>
      </p:sp>
      <p:sp>
        <p:nvSpPr>
          <p:cNvPr id="294" name="object 294"/>
          <p:cNvSpPr/>
          <p:nvPr/>
        </p:nvSpPr>
        <p:spPr>
          <a:xfrm>
            <a:off x="6169533" y="2521457"/>
            <a:ext cx="0" cy="109220"/>
          </a:xfrm>
          <a:custGeom>
            <a:avLst/>
            <a:gdLst/>
            <a:ahLst/>
            <a:cxnLst/>
            <a:rect l="l" t="t" r="r" b="b"/>
            <a:pathLst>
              <a:path h="109219">
                <a:moveTo>
                  <a:pt x="0" y="0"/>
                </a:moveTo>
                <a:lnTo>
                  <a:pt x="0" y="108966"/>
                </a:lnTo>
              </a:path>
            </a:pathLst>
          </a:custGeom>
          <a:ln w="38862">
            <a:solidFill>
              <a:srgbClr val="7B9DC7"/>
            </a:solidFill>
          </a:ln>
        </p:spPr>
        <p:txBody>
          <a:bodyPr wrap="square" lIns="0" tIns="0" rIns="0" bIns="0" rtlCol="0"/>
          <a:lstStyle/>
          <a:p>
            <a:endParaRPr/>
          </a:p>
        </p:txBody>
      </p:sp>
      <p:sp>
        <p:nvSpPr>
          <p:cNvPr id="295" name="object 295"/>
          <p:cNvSpPr/>
          <p:nvPr/>
        </p:nvSpPr>
        <p:spPr>
          <a:xfrm>
            <a:off x="6239636" y="2513838"/>
            <a:ext cx="0" cy="110489"/>
          </a:xfrm>
          <a:custGeom>
            <a:avLst/>
            <a:gdLst/>
            <a:ahLst/>
            <a:cxnLst/>
            <a:rect l="l" t="t" r="r" b="b"/>
            <a:pathLst>
              <a:path h="110489">
                <a:moveTo>
                  <a:pt x="0" y="0"/>
                </a:moveTo>
                <a:lnTo>
                  <a:pt x="0" y="110491"/>
                </a:lnTo>
              </a:path>
            </a:pathLst>
          </a:custGeom>
          <a:ln w="38862">
            <a:solidFill>
              <a:srgbClr val="7B9DC7"/>
            </a:solidFill>
          </a:ln>
        </p:spPr>
        <p:txBody>
          <a:bodyPr wrap="square" lIns="0" tIns="0" rIns="0" bIns="0" rtlCol="0"/>
          <a:lstStyle/>
          <a:p>
            <a:endParaRPr/>
          </a:p>
        </p:txBody>
      </p:sp>
      <p:sp>
        <p:nvSpPr>
          <p:cNvPr id="296" name="object 296"/>
          <p:cNvSpPr/>
          <p:nvPr/>
        </p:nvSpPr>
        <p:spPr>
          <a:xfrm>
            <a:off x="6310121" y="2508504"/>
            <a:ext cx="0" cy="110489"/>
          </a:xfrm>
          <a:custGeom>
            <a:avLst/>
            <a:gdLst/>
            <a:ahLst/>
            <a:cxnLst/>
            <a:rect l="l" t="t" r="r" b="b"/>
            <a:pathLst>
              <a:path h="110489">
                <a:moveTo>
                  <a:pt x="0" y="0"/>
                </a:moveTo>
                <a:lnTo>
                  <a:pt x="0" y="110490"/>
                </a:lnTo>
              </a:path>
            </a:pathLst>
          </a:custGeom>
          <a:ln w="38100">
            <a:solidFill>
              <a:srgbClr val="7B9DC7"/>
            </a:solidFill>
          </a:ln>
        </p:spPr>
        <p:txBody>
          <a:bodyPr wrap="square" lIns="0" tIns="0" rIns="0" bIns="0" rtlCol="0"/>
          <a:lstStyle/>
          <a:p>
            <a:endParaRPr/>
          </a:p>
        </p:txBody>
      </p:sp>
      <p:sp>
        <p:nvSpPr>
          <p:cNvPr id="297" name="object 297"/>
          <p:cNvSpPr/>
          <p:nvPr/>
        </p:nvSpPr>
        <p:spPr>
          <a:xfrm>
            <a:off x="6380607" y="2500883"/>
            <a:ext cx="0" cy="112395"/>
          </a:xfrm>
          <a:custGeom>
            <a:avLst/>
            <a:gdLst/>
            <a:ahLst/>
            <a:cxnLst/>
            <a:rect l="l" t="t" r="r" b="b"/>
            <a:pathLst>
              <a:path h="112394">
                <a:moveTo>
                  <a:pt x="0" y="0"/>
                </a:moveTo>
                <a:lnTo>
                  <a:pt x="0" y="112014"/>
                </a:lnTo>
              </a:path>
            </a:pathLst>
          </a:custGeom>
          <a:ln w="38862">
            <a:solidFill>
              <a:srgbClr val="7B9DC7"/>
            </a:solidFill>
          </a:ln>
        </p:spPr>
        <p:txBody>
          <a:bodyPr wrap="square" lIns="0" tIns="0" rIns="0" bIns="0" rtlCol="0"/>
          <a:lstStyle/>
          <a:p>
            <a:endParaRPr/>
          </a:p>
        </p:txBody>
      </p:sp>
      <p:sp>
        <p:nvSpPr>
          <p:cNvPr id="298" name="object 298"/>
          <p:cNvSpPr/>
          <p:nvPr/>
        </p:nvSpPr>
        <p:spPr>
          <a:xfrm>
            <a:off x="6450710" y="2495550"/>
            <a:ext cx="0" cy="112395"/>
          </a:xfrm>
          <a:custGeom>
            <a:avLst/>
            <a:gdLst/>
            <a:ahLst/>
            <a:cxnLst/>
            <a:rect l="l" t="t" r="r" b="b"/>
            <a:pathLst>
              <a:path h="112394">
                <a:moveTo>
                  <a:pt x="0" y="0"/>
                </a:moveTo>
                <a:lnTo>
                  <a:pt x="0" y="112012"/>
                </a:lnTo>
              </a:path>
            </a:pathLst>
          </a:custGeom>
          <a:ln w="38862">
            <a:solidFill>
              <a:srgbClr val="7B9DC7"/>
            </a:solidFill>
          </a:ln>
        </p:spPr>
        <p:txBody>
          <a:bodyPr wrap="square" lIns="0" tIns="0" rIns="0" bIns="0" rtlCol="0"/>
          <a:lstStyle/>
          <a:p>
            <a:endParaRPr/>
          </a:p>
        </p:txBody>
      </p:sp>
      <p:sp>
        <p:nvSpPr>
          <p:cNvPr id="299" name="object 299"/>
          <p:cNvSpPr/>
          <p:nvPr/>
        </p:nvSpPr>
        <p:spPr>
          <a:xfrm>
            <a:off x="6515100" y="2488692"/>
            <a:ext cx="0" cy="113030"/>
          </a:xfrm>
          <a:custGeom>
            <a:avLst/>
            <a:gdLst/>
            <a:ahLst/>
            <a:cxnLst/>
            <a:rect l="l" t="t" r="r" b="b"/>
            <a:pathLst>
              <a:path h="113030">
                <a:moveTo>
                  <a:pt x="0" y="0"/>
                </a:moveTo>
                <a:lnTo>
                  <a:pt x="0" y="112775"/>
                </a:lnTo>
              </a:path>
            </a:pathLst>
          </a:custGeom>
          <a:ln w="27432">
            <a:solidFill>
              <a:srgbClr val="7B9DC7"/>
            </a:solidFill>
          </a:ln>
        </p:spPr>
        <p:txBody>
          <a:bodyPr wrap="square" lIns="0" tIns="0" rIns="0" bIns="0" rtlCol="0"/>
          <a:lstStyle/>
          <a:p>
            <a:endParaRPr/>
          </a:p>
        </p:txBody>
      </p:sp>
      <p:sp>
        <p:nvSpPr>
          <p:cNvPr id="300" name="object 300"/>
          <p:cNvSpPr/>
          <p:nvPr/>
        </p:nvSpPr>
        <p:spPr>
          <a:xfrm>
            <a:off x="2601467" y="2484120"/>
            <a:ext cx="3901440" cy="329565"/>
          </a:xfrm>
          <a:custGeom>
            <a:avLst/>
            <a:gdLst/>
            <a:ahLst/>
            <a:cxnLst/>
            <a:rect l="l" t="t" r="r" b="b"/>
            <a:pathLst>
              <a:path w="3901440" h="329564">
                <a:moveTo>
                  <a:pt x="31242" y="219456"/>
                </a:moveTo>
                <a:lnTo>
                  <a:pt x="0" y="326898"/>
                </a:lnTo>
                <a:lnTo>
                  <a:pt x="7620" y="329184"/>
                </a:lnTo>
                <a:lnTo>
                  <a:pt x="39624" y="221742"/>
                </a:lnTo>
                <a:lnTo>
                  <a:pt x="31242" y="219456"/>
                </a:lnTo>
                <a:close/>
              </a:path>
              <a:path w="3901440" h="329564">
                <a:moveTo>
                  <a:pt x="102108" y="166878"/>
                </a:moveTo>
                <a:lnTo>
                  <a:pt x="70104" y="218694"/>
                </a:lnTo>
                <a:lnTo>
                  <a:pt x="77724" y="222504"/>
                </a:lnTo>
                <a:lnTo>
                  <a:pt x="108966" y="171450"/>
                </a:lnTo>
                <a:lnTo>
                  <a:pt x="102108" y="166878"/>
                </a:lnTo>
                <a:close/>
              </a:path>
              <a:path w="3901440" h="329564">
                <a:moveTo>
                  <a:pt x="172212" y="105156"/>
                </a:moveTo>
                <a:lnTo>
                  <a:pt x="140208" y="166878"/>
                </a:lnTo>
                <a:lnTo>
                  <a:pt x="147828" y="170688"/>
                </a:lnTo>
                <a:lnTo>
                  <a:pt x="179832" y="109728"/>
                </a:lnTo>
                <a:lnTo>
                  <a:pt x="172212" y="105156"/>
                </a:lnTo>
                <a:close/>
              </a:path>
              <a:path w="3901440" h="329564">
                <a:moveTo>
                  <a:pt x="215646" y="102870"/>
                </a:moveTo>
                <a:lnTo>
                  <a:pt x="213360" y="111252"/>
                </a:lnTo>
                <a:lnTo>
                  <a:pt x="245364" y="118872"/>
                </a:lnTo>
                <a:lnTo>
                  <a:pt x="246888" y="110490"/>
                </a:lnTo>
                <a:lnTo>
                  <a:pt x="215646" y="102870"/>
                </a:lnTo>
                <a:close/>
              </a:path>
              <a:path w="3901440" h="329564">
                <a:moveTo>
                  <a:pt x="312420" y="48006"/>
                </a:moveTo>
                <a:lnTo>
                  <a:pt x="281178" y="112776"/>
                </a:lnTo>
                <a:lnTo>
                  <a:pt x="288798" y="116586"/>
                </a:lnTo>
                <a:lnTo>
                  <a:pt x="320040" y="51816"/>
                </a:lnTo>
                <a:lnTo>
                  <a:pt x="312420" y="48006"/>
                </a:lnTo>
                <a:close/>
              </a:path>
              <a:path w="3901440" h="329564">
                <a:moveTo>
                  <a:pt x="356616" y="45720"/>
                </a:moveTo>
                <a:lnTo>
                  <a:pt x="353568" y="54102"/>
                </a:lnTo>
                <a:lnTo>
                  <a:pt x="384810" y="65532"/>
                </a:lnTo>
                <a:lnTo>
                  <a:pt x="387858" y="57150"/>
                </a:lnTo>
                <a:lnTo>
                  <a:pt x="356616" y="45720"/>
                </a:lnTo>
                <a:close/>
              </a:path>
              <a:path w="3901440" h="329564">
                <a:moveTo>
                  <a:pt x="429006" y="60198"/>
                </a:moveTo>
                <a:lnTo>
                  <a:pt x="421386" y="63246"/>
                </a:lnTo>
                <a:lnTo>
                  <a:pt x="452628" y="140208"/>
                </a:lnTo>
                <a:lnTo>
                  <a:pt x="461010" y="137160"/>
                </a:lnTo>
                <a:lnTo>
                  <a:pt x="429006" y="60198"/>
                </a:lnTo>
                <a:close/>
              </a:path>
              <a:path w="3901440" h="329564">
                <a:moveTo>
                  <a:pt x="525780" y="120396"/>
                </a:moveTo>
                <a:lnTo>
                  <a:pt x="493776" y="134874"/>
                </a:lnTo>
                <a:lnTo>
                  <a:pt x="497586" y="142494"/>
                </a:lnTo>
                <a:lnTo>
                  <a:pt x="528828" y="128778"/>
                </a:lnTo>
                <a:lnTo>
                  <a:pt x="525780" y="120396"/>
                </a:lnTo>
                <a:close/>
              </a:path>
              <a:path w="3901440" h="329564">
                <a:moveTo>
                  <a:pt x="593598" y="66294"/>
                </a:moveTo>
                <a:lnTo>
                  <a:pt x="562356" y="122682"/>
                </a:lnTo>
                <a:lnTo>
                  <a:pt x="569976" y="126492"/>
                </a:lnTo>
                <a:lnTo>
                  <a:pt x="601218" y="70866"/>
                </a:lnTo>
                <a:lnTo>
                  <a:pt x="593598" y="66294"/>
                </a:lnTo>
                <a:close/>
              </a:path>
              <a:path w="3901440" h="329564">
                <a:moveTo>
                  <a:pt x="664464" y="36576"/>
                </a:moveTo>
                <a:lnTo>
                  <a:pt x="633222" y="65532"/>
                </a:lnTo>
                <a:lnTo>
                  <a:pt x="639318" y="71628"/>
                </a:lnTo>
                <a:lnTo>
                  <a:pt x="670560" y="43434"/>
                </a:lnTo>
                <a:lnTo>
                  <a:pt x="664464" y="36576"/>
                </a:lnTo>
                <a:close/>
              </a:path>
              <a:path w="3901440" h="329564">
                <a:moveTo>
                  <a:pt x="710184" y="38862"/>
                </a:moveTo>
                <a:lnTo>
                  <a:pt x="702564" y="41910"/>
                </a:lnTo>
                <a:lnTo>
                  <a:pt x="733806" y="126492"/>
                </a:lnTo>
                <a:lnTo>
                  <a:pt x="742188" y="123444"/>
                </a:lnTo>
                <a:lnTo>
                  <a:pt x="710184" y="38862"/>
                </a:lnTo>
                <a:close/>
              </a:path>
              <a:path w="3901440" h="329564">
                <a:moveTo>
                  <a:pt x="781050" y="123444"/>
                </a:moveTo>
                <a:lnTo>
                  <a:pt x="772668" y="125730"/>
                </a:lnTo>
                <a:lnTo>
                  <a:pt x="803910" y="213360"/>
                </a:lnTo>
                <a:lnTo>
                  <a:pt x="812292" y="210312"/>
                </a:lnTo>
                <a:lnTo>
                  <a:pt x="781050" y="123444"/>
                </a:lnTo>
                <a:close/>
              </a:path>
              <a:path w="3901440" h="329564">
                <a:moveTo>
                  <a:pt x="850392" y="209550"/>
                </a:moveTo>
                <a:lnTo>
                  <a:pt x="843534" y="214122"/>
                </a:lnTo>
                <a:lnTo>
                  <a:pt x="874776" y="268986"/>
                </a:lnTo>
                <a:lnTo>
                  <a:pt x="882396" y="264414"/>
                </a:lnTo>
                <a:lnTo>
                  <a:pt x="850392" y="209550"/>
                </a:lnTo>
                <a:close/>
              </a:path>
              <a:path w="3901440" h="329564">
                <a:moveTo>
                  <a:pt x="918210" y="262128"/>
                </a:moveTo>
                <a:lnTo>
                  <a:pt x="916686" y="270510"/>
                </a:lnTo>
                <a:lnTo>
                  <a:pt x="947928" y="278130"/>
                </a:lnTo>
                <a:lnTo>
                  <a:pt x="949452" y="269748"/>
                </a:lnTo>
                <a:lnTo>
                  <a:pt x="918210" y="262128"/>
                </a:lnTo>
                <a:close/>
              </a:path>
              <a:path w="3901440" h="329564">
                <a:moveTo>
                  <a:pt x="1017270" y="251460"/>
                </a:moveTo>
                <a:lnTo>
                  <a:pt x="985266" y="269748"/>
                </a:lnTo>
                <a:lnTo>
                  <a:pt x="989838" y="277368"/>
                </a:lnTo>
                <a:lnTo>
                  <a:pt x="1021080" y="259080"/>
                </a:lnTo>
                <a:lnTo>
                  <a:pt x="1017270" y="251460"/>
                </a:lnTo>
                <a:close/>
              </a:path>
              <a:path w="3901440" h="329564">
                <a:moveTo>
                  <a:pt x="1086612" y="230124"/>
                </a:moveTo>
                <a:lnTo>
                  <a:pt x="1055370" y="251460"/>
                </a:lnTo>
                <a:lnTo>
                  <a:pt x="1059942" y="258318"/>
                </a:lnTo>
                <a:lnTo>
                  <a:pt x="1091946" y="236982"/>
                </a:lnTo>
                <a:lnTo>
                  <a:pt x="1086612" y="230124"/>
                </a:lnTo>
                <a:close/>
              </a:path>
              <a:path w="3901440" h="329564">
                <a:moveTo>
                  <a:pt x="1156716" y="202692"/>
                </a:moveTo>
                <a:lnTo>
                  <a:pt x="1125474" y="230124"/>
                </a:lnTo>
                <a:lnTo>
                  <a:pt x="1130808" y="236982"/>
                </a:lnTo>
                <a:lnTo>
                  <a:pt x="1162812" y="209550"/>
                </a:lnTo>
                <a:lnTo>
                  <a:pt x="1156716" y="202692"/>
                </a:lnTo>
                <a:close/>
              </a:path>
              <a:path w="3901440" h="329564">
                <a:moveTo>
                  <a:pt x="1198626" y="201930"/>
                </a:moveTo>
                <a:lnTo>
                  <a:pt x="1197864" y="210312"/>
                </a:lnTo>
                <a:lnTo>
                  <a:pt x="1229868" y="213360"/>
                </a:lnTo>
                <a:lnTo>
                  <a:pt x="1230630" y="204978"/>
                </a:lnTo>
                <a:lnTo>
                  <a:pt x="1198626" y="201930"/>
                </a:lnTo>
                <a:close/>
              </a:path>
              <a:path w="3901440" h="329564">
                <a:moveTo>
                  <a:pt x="1297686" y="184404"/>
                </a:moveTo>
                <a:lnTo>
                  <a:pt x="1266444" y="205740"/>
                </a:lnTo>
                <a:lnTo>
                  <a:pt x="1271016" y="212598"/>
                </a:lnTo>
                <a:lnTo>
                  <a:pt x="1302258" y="191262"/>
                </a:lnTo>
                <a:lnTo>
                  <a:pt x="1297686" y="184404"/>
                </a:lnTo>
                <a:close/>
              </a:path>
              <a:path w="3901440" h="329564">
                <a:moveTo>
                  <a:pt x="1367028" y="128016"/>
                </a:moveTo>
                <a:lnTo>
                  <a:pt x="1335024" y="185928"/>
                </a:lnTo>
                <a:lnTo>
                  <a:pt x="1342644" y="189738"/>
                </a:lnTo>
                <a:lnTo>
                  <a:pt x="1373886" y="132588"/>
                </a:lnTo>
                <a:lnTo>
                  <a:pt x="1367028" y="128016"/>
                </a:lnTo>
                <a:close/>
              </a:path>
              <a:path w="3901440" h="329564">
                <a:moveTo>
                  <a:pt x="1437894" y="103632"/>
                </a:moveTo>
                <a:lnTo>
                  <a:pt x="1406652" y="126492"/>
                </a:lnTo>
                <a:lnTo>
                  <a:pt x="1411986" y="134112"/>
                </a:lnTo>
                <a:lnTo>
                  <a:pt x="1443228" y="111252"/>
                </a:lnTo>
                <a:lnTo>
                  <a:pt x="1437894" y="103632"/>
                </a:lnTo>
                <a:close/>
              </a:path>
              <a:path w="3901440" h="329564">
                <a:moveTo>
                  <a:pt x="1480566" y="103632"/>
                </a:moveTo>
                <a:lnTo>
                  <a:pt x="1478280" y="111252"/>
                </a:lnTo>
                <a:lnTo>
                  <a:pt x="1509522" y="120396"/>
                </a:lnTo>
                <a:lnTo>
                  <a:pt x="1511808" y="112014"/>
                </a:lnTo>
                <a:lnTo>
                  <a:pt x="1480566" y="103632"/>
                </a:lnTo>
                <a:close/>
              </a:path>
              <a:path w="3901440" h="329564">
                <a:moveTo>
                  <a:pt x="1552194" y="112776"/>
                </a:moveTo>
                <a:lnTo>
                  <a:pt x="1546860" y="119634"/>
                </a:lnTo>
                <a:lnTo>
                  <a:pt x="1578864" y="144780"/>
                </a:lnTo>
                <a:lnTo>
                  <a:pt x="1584198" y="138684"/>
                </a:lnTo>
                <a:lnTo>
                  <a:pt x="1552194" y="112776"/>
                </a:lnTo>
                <a:close/>
              </a:path>
              <a:path w="3901440" h="329564">
                <a:moveTo>
                  <a:pt x="1620774" y="137922"/>
                </a:moveTo>
                <a:lnTo>
                  <a:pt x="1619250" y="146304"/>
                </a:lnTo>
                <a:lnTo>
                  <a:pt x="1650492" y="153162"/>
                </a:lnTo>
                <a:lnTo>
                  <a:pt x="1652777" y="144780"/>
                </a:lnTo>
                <a:lnTo>
                  <a:pt x="1620774" y="137922"/>
                </a:lnTo>
                <a:close/>
              </a:path>
              <a:path w="3901440" h="329564">
                <a:moveTo>
                  <a:pt x="1721358" y="143256"/>
                </a:moveTo>
                <a:lnTo>
                  <a:pt x="1690116" y="144780"/>
                </a:lnTo>
                <a:lnTo>
                  <a:pt x="1690116" y="153162"/>
                </a:lnTo>
                <a:lnTo>
                  <a:pt x="1722120" y="151638"/>
                </a:lnTo>
                <a:lnTo>
                  <a:pt x="1721358" y="143256"/>
                </a:lnTo>
                <a:close/>
              </a:path>
              <a:path w="3901440" h="329564">
                <a:moveTo>
                  <a:pt x="1763268" y="144018"/>
                </a:moveTo>
                <a:lnTo>
                  <a:pt x="1757934" y="150876"/>
                </a:lnTo>
                <a:lnTo>
                  <a:pt x="1789938" y="172212"/>
                </a:lnTo>
                <a:lnTo>
                  <a:pt x="1794510" y="165354"/>
                </a:lnTo>
                <a:lnTo>
                  <a:pt x="1763268" y="144018"/>
                </a:lnTo>
                <a:close/>
              </a:path>
              <a:path w="3901440" h="329564">
                <a:moveTo>
                  <a:pt x="1831848" y="164592"/>
                </a:moveTo>
                <a:lnTo>
                  <a:pt x="1829562" y="172974"/>
                </a:lnTo>
                <a:lnTo>
                  <a:pt x="1860804" y="182118"/>
                </a:lnTo>
                <a:lnTo>
                  <a:pt x="1863090" y="173736"/>
                </a:lnTo>
                <a:lnTo>
                  <a:pt x="1831848" y="164592"/>
                </a:lnTo>
                <a:close/>
              </a:path>
              <a:path w="3901440" h="329564">
                <a:moveTo>
                  <a:pt x="1901952" y="173736"/>
                </a:moveTo>
                <a:lnTo>
                  <a:pt x="1900428" y="182118"/>
                </a:lnTo>
                <a:lnTo>
                  <a:pt x="1931670" y="187452"/>
                </a:lnTo>
                <a:lnTo>
                  <a:pt x="1933194" y="179070"/>
                </a:lnTo>
                <a:lnTo>
                  <a:pt x="1901952" y="173736"/>
                </a:lnTo>
                <a:close/>
              </a:path>
              <a:path w="3901440" h="329564">
                <a:moveTo>
                  <a:pt x="2002536" y="174498"/>
                </a:moveTo>
                <a:lnTo>
                  <a:pt x="1970532" y="179070"/>
                </a:lnTo>
                <a:lnTo>
                  <a:pt x="1972056" y="187452"/>
                </a:lnTo>
                <a:lnTo>
                  <a:pt x="2003298" y="183642"/>
                </a:lnTo>
                <a:lnTo>
                  <a:pt x="2002536" y="174498"/>
                </a:lnTo>
                <a:close/>
              </a:path>
              <a:path w="3901440" h="329564">
                <a:moveTo>
                  <a:pt x="2072640" y="169164"/>
                </a:moveTo>
                <a:lnTo>
                  <a:pt x="2040636" y="174498"/>
                </a:lnTo>
                <a:lnTo>
                  <a:pt x="2042160" y="183642"/>
                </a:lnTo>
                <a:lnTo>
                  <a:pt x="2074164" y="177546"/>
                </a:lnTo>
                <a:lnTo>
                  <a:pt x="2072640" y="169164"/>
                </a:lnTo>
                <a:close/>
              </a:path>
              <a:path w="3901440" h="329564">
                <a:moveTo>
                  <a:pt x="2141982" y="160782"/>
                </a:moveTo>
                <a:lnTo>
                  <a:pt x="2110740" y="169164"/>
                </a:lnTo>
                <a:lnTo>
                  <a:pt x="2113026" y="177546"/>
                </a:lnTo>
                <a:lnTo>
                  <a:pt x="2144268" y="169164"/>
                </a:lnTo>
                <a:lnTo>
                  <a:pt x="2141982" y="160782"/>
                </a:lnTo>
                <a:close/>
              </a:path>
              <a:path w="3901440" h="329564">
                <a:moveTo>
                  <a:pt x="2212848" y="153162"/>
                </a:moveTo>
                <a:lnTo>
                  <a:pt x="2180844" y="160782"/>
                </a:lnTo>
                <a:lnTo>
                  <a:pt x="2183130" y="169164"/>
                </a:lnTo>
                <a:lnTo>
                  <a:pt x="2214372" y="161544"/>
                </a:lnTo>
                <a:lnTo>
                  <a:pt x="2212848" y="153162"/>
                </a:lnTo>
                <a:close/>
              </a:path>
              <a:path w="3901440" h="329564">
                <a:moveTo>
                  <a:pt x="2282190" y="141732"/>
                </a:moveTo>
                <a:lnTo>
                  <a:pt x="2250948" y="153162"/>
                </a:lnTo>
                <a:lnTo>
                  <a:pt x="2253996" y="161544"/>
                </a:lnTo>
                <a:lnTo>
                  <a:pt x="2285238" y="150114"/>
                </a:lnTo>
                <a:lnTo>
                  <a:pt x="2282190" y="141732"/>
                </a:lnTo>
                <a:close/>
              </a:path>
              <a:path w="3901440" h="329564">
                <a:moveTo>
                  <a:pt x="2353056" y="130302"/>
                </a:moveTo>
                <a:lnTo>
                  <a:pt x="2321052" y="141732"/>
                </a:lnTo>
                <a:lnTo>
                  <a:pt x="2324100" y="150114"/>
                </a:lnTo>
                <a:lnTo>
                  <a:pt x="2355342" y="138684"/>
                </a:lnTo>
                <a:lnTo>
                  <a:pt x="2353056" y="130302"/>
                </a:lnTo>
                <a:close/>
              </a:path>
              <a:path w="3901440" h="329564">
                <a:moveTo>
                  <a:pt x="2423160" y="120396"/>
                </a:moveTo>
                <a:lnTo>
                  <a:pt x="2391918" y="130302"/>
                </a:lnTo>
                <a:lnTo>
                  <a:pt x="2394204" y="138684"/>
                </a:lnTo>
                <a:lnTo>
                  <a:pt x="2425446" y="128778"/>
                </a:lnTo>
                <a:lnTo>
                  <a:pt x="2423160" y="120396"/>
                </a:lnTo>
                <a:close/>
              </a:path>
              <a:path w="3901440" h="329564">
                <a:moveTo>
                  <a:pt x="2494026" y="114300"/>
                </a:moveTo>
                <a:lnTo>
                  <a:pt x="2462784" y="120396"/>
                </a:lnTo>
                <a:lnTo>
                  <a:pt x="2464308" y="128778"/>
                </a:lnTo>
                <a:lnTo>
                  <a:pt x="2495550" y="123444"/>
                </a:lnTo>
                <a:lnTo>
                  <a:pt x="2494026" y="114300"/>
                </a:lnTo>
                <a:close/>
              </a:path>
              <a:path w="3901440" h="329564">
                <a:moveTo>
                  <a:pt x="2564130" y="108966"/>
                </a:moveTo>
                <a:lnTo>
                  <a:pt x="2532888" y="114300"/>
                </a:lnTo>
                <a:lnTo>
                  <a:pt x="2534412" y="123444"/>
                </a:lnTo>
                <a:lnTo>
                  <a:pt x="2565654" y="117348"/>
                </a:lnTo>
                <a:lnTo>
                  <a:pt x="2564130" y="108966"/>
                </a:lnTo>
                <a:close/>
              </a:path>
              <a:path w="3901440" h="329564">
                <a:moveTo>
                  <a:pt x="2634234" y="100584"/>
                </a:moveTo>
                <a:lnTo>
                  <a:pt x="2602230" y="108966"/>
                </a:lnTo>
                <a:lnTo>
                  <a:pt x="2604516" y="117348"/>
                </a:lnTo>
                <a:lnTo>
                  <a:pt x="2636520" y="108966"/>
                </a:lnTo>
                <a:lnTo>
                  <a:pt x="2634234" y="100584"/>
                </a:lnTo>
                <a:close/>
              </a:path>
              <a:path w="3901440" h="329564">
                <a:moveTo>
                  <a:pt x="2704338" y="91440"/>
                </a:moveTo>
                <a:lnTo>
                  <a:pt x="2673096" y="100584"/>
                </a:lnTo>
                <a:lnTo>
                  <a:pt x="2675382" y="108966"/>
                </a:lnTo>
                <a:lnTo>
                  <a:pt x="2706624" y="99822"/>
                </a:lnTo>
                <a:lnTo>
                  <a:pt x="2704338" y="91440"/>
                </a:lnTo>
                <a:close/>
              </a:path>
              <a:path w="3901440" h="329564">
                <a:moveTo>
                  <a:pt x="2775966" y="89916"/>
                </a:moveTo>
                <a:lnTo>
                  <a:pt x="2743962" y="91440"/>
                </a:lnTo>
                <a:lnTo>
                  <a:pt x="2744724" y="100584"/>
                </a:lnTo>
                <a:lnTo>
                  <a:pt x="2775966" y="99060"/>
                </a:lnTo>
                <a:lnTo>
                  <a:pt x="2775966" y="89916"/>
                </a:lnTo>
                <a:close/>
              </a:path>
              <a:path w="3901440" h="329564">
                <a:moveTo>
                  <a:pt x="2814828" y="89916"/>
                </a:moveTo>
                <a:lnTo>
                  <a:pt x="2814066" y="99060"/>
                </a:lnTo>
                <a:lnTo>
                  <a:pt x="2846070" y="101346"/>
                </a:lnTo>
                <a:lnTo>
                  <a:pt x="2846832" y="92964"/>
                </a:lnTo>
                <a:lnTo>
                  <a:pt x="2814828" y="89916"/>
                </a:lnTo>
                <a:close/>
              </a:path>
              <a:path w="3901440" h="329564">
                <a:moveTo>
                  <a:pt x="2916174" y="89916"/>
                </a:moveTo>
                <a:lnTo>
                  <a:pt x="2884170" y="92964"/>
                </a:lnTo>
                <a:lnTo>
                  <a:pt x="2884932" y="101346"/>
                </a:lnTo>
                <a:lnTo>
                  <a:pt x="2916936" y="99060"/>
                </a:lnTo>
                <a:lnTo>
                  <a:pt x="2916174" y="89916"/>
                </a:lnTo>
                <a:close/>
              </a:path>
              <a:path w="3901440" h="329564">
                <a:moveTo>
                  <a:pt x="2986278" y="86106"/>
                </a:moveTo>
                <a:lnTo>
                  <a:pt x="2954274" y="89916"/>
                </a:lnTo>
                <a:lnTo>
                  <a:pt x="2955798" y="99060"/>
                </a:lnTo>
                <a:lnTo>
                  <a:pt x="2987040" y="94488"/>
                </a:lnTo>
                <a:lnTo>
                  <a:pt x="2986278" y="86106"/>
                </a:lnTo>
                <a:close/>
              </a:path>
              <a:path w="3901440" h="329564">
                <a:moveTo>
                  <a:pt x="3055620" y="78486"/>
                </a:moveTo>
                <a:lnTo>
                  <a:pt x="3024378" y="86106"/>
                </a:lnTo>
                <a:lnTo>
                  <a:pt x="3026664" y="94488"/>
                </a:lnTo>
                <a:lnTo>
                  <a:pt x="3057906" y="86868"/>
                </a:lnTo>
                <a:lnTo>
                  <a:pt x="3055620" y="78486"/>
                </a:lnTo>
                <a:close/>
              </a:path>
              <a:path w="3901440" h="329564">
                <a:moveTo>
                  <a:pt x="3125724" y="70104"/>
                </a:moveTo>
                <a:lnTo>
                  <a:pt x="3094482" y="79248"/>
                </a:lnTo>
                <a:lnTo>
                  <a:pt x="3096768" y="86868"/>
                </a:lnTo>
                <a:lnTo>
                  <a:pt x="3128010" y="78486"/>
                </a:lnTo>
                <a:lnTo>
                  <a:pt x="3125724" y="70104"/>
                </a:lnTo>
                <a:close/>
              </a:path>
              <a:path w="3901440" h="329564">
                <a:moveTo>
                  <a:pt x="3196590" y="63246"/>
                </a:moveTo>
                <a:lnTo>
                  <a:pt x="3164586" y="70104"/>
                </a:lnTo>
                <a:lnTo>
                  <a:pt x="3166872" y="78486"/>
                </a:lnTo>
                <a:lnTo>
                  <a:pt x="3198114" y="71628"/>
                </a:lnTo>
                <a:lnTo>
                  <a:pt x="3196590" y="63246"/>
                </a:lnTo>
                <a:close/>
              </a:path>
              <a:path w="3901440" h="329564">
                <a:moveTo>
                  <a:pt x="3266694" y="57150"/>
                </a:moveTo>
                <a:lnTo>
                  <a:pt x="3235452" y="63246"/>
                </a:lnTo>
                <a:lnTo>
                  <a:pt x="3236976" y="71628"/>
                </a:lnTo>
                <a:lnTo>
                  <a:pt x="3268218" y="65532"/>
                </a:lnTo>
                <a:lnTo>
                  <a:pt x="3266694" y="57150"/>
                </a:lnTo>
                <a:close/>
              </a:path>
              <a:path w="3901440" h="329564">
                <a:moveTo>
                  <a:pt x="3337560" y="51816"/>
                </a:moveTo>
                <a:lnTo>
                  <a:pt x="3305556" y="57150"/>
                </a:lnTo>
                <a:lnTo>
                  <a:pt x="3307079" y="65532"/>
                </a:lnTo>
                <a:lnTo>
                  <a:pt x="3339084" y="60198"/>
                </a:lnTo>
                <a:lnTo>
                  <a:pt x="3337560" y="51816"/>
                </a:lnTo>
                <a:close/>
              </a:path>
              <a:path w="3901440" h="329564">
                <a:moveTo>
                  <a:pt x="3407664" y="44196"/>
                </a:moveTo>
                <a:lnTo>
                  <a:pt x="3375660" y="51816"/>
                </a:lnTo>
                <a:lnTo>
                  <a:pt x="3377946" y="60198"/>
                </a:lnTo>
                <a:lnTo>
                  <a:pt x="3409188" y="52578"/>
                </a:lnTo>
                <a:lnTo>
                  <a:pt x="3407664" y="44196"/>
                </a:lnTo>
                <a:close/>
              </a:path>
              <a:path w="3901440" h="329564">
                <a:moveTo>
                  <a:pt x="3477768" y="38862"/>
                </a:moveTo>
                <a:lnTo>
                  <a:pt x="3446526" y="44196"/>
                </a:lnTo>
                <a:lnTo>
                  <a:pt x="3448050" y="52578"/>
                </a:lnTo>
                <a:lnTo>
                  <a:pt x="3479291" y="47244"/>
                </a:lnTo>
                <a:lnTo>
                  <a:pt x="3477768" y="38862"/>
                </a:lnTo>
                <a:close/>
              </a:path>
              <a:path w="3901440" h="329564">
                <a:moveTo>
                  <a:pt x="3547872" y="32766"/>
                </a:moveTo>
                <a:lnTo>
                  <a:pt x="3516629" y="38862"/>
                </a:lnTo>
                <a:lnTo>
                  <a:pt x="3518154" y="47244"/>
                </a:lnTo>
                <a:lnTo>
                  <a:pt x="3549396" y="41148"/>
                </a:lnTo>
                <a:lnTo>
                  <a:pt x="3547872" y="32766"/>
                </a:lnTo>
                <a:close/>
              </a:path>
              <a:path w="3901440" h="329564">
                <a:moveTo>
                  <a:pt x="3617976" y="25908"/>
                </a:moveTo>
                <a:lnTo>
                  <a:pt x="3586734" y="32766"/>
                </a:lnTo>
                <a:lnTo>
                  <a:pt x="3588258" y="41148"/>
                </a:lnTo>
                <a:lnTo>
                  <a:pt x="3620262" y="34290"/>
                </a:lnTo>
                <a:lnTo>
                  <a:pt x="3617976" y="25908"/>
                </a:lnTo>
                <a:close/>
              </a:path>
              <a:path w="3901440" h="329564">
                <a:moveTo>
                  <a:pt x="3688841" y="19812"/>
                </a:moveTo>
                <a:lnTo>
                  <a:pt x="3656838" y="25908"/>
                </a:lnTo>
                <a:lnTo>
                  <a:pt x="3658362" y="34290"/>
                </a:lnTo>
                <a:lnTo>
                  <a:pt x="3690366" y="28194"/>
                </a:lnTo>
                <a:lnTo>
                  <a:pt x="3688841" y="19812"/>
                </a:lnTo>
                <a:close/>
              </a:path>
              <a:path w="3901440" h="329564">
                <a:moveTo>
                  <a:pt x="3758946" y="12954"/>
                </a:moveTo>
                <a:lnTo>
                  <a:pt x="3726941" y="19812"/>
                </a:lnTo>
                <a:lnTo>
                  <a:pt x="3729228" y="28194"/>
                </a:lnTo>
                <a:lnTo>
                  <a:pt x="3760470" y="21336"/>
                </a:lnTo>
                <a:lnTo>
                  <a:pt x="3758946" y="12954"/>
                </a:lnTo>
                <a:close/>
              </a:path>
              <a:path w="3901440" h="329564">
                <a:moveTo>
                  <a:pt x="3829050" y="6858"/>
                </a:moveTo>
                <a:lnTo>
                  <a:pt x="3797808" y="12954"/>
                </a:lnTo>
                <a:lnTo>
                  <a:pt x="3799332" y="21336"/>
                </a:lnTo>
                <a:lnTo>
                  <a:pt x="3830574" y="16002"/>
                </a:lnTo>
                <a:lnTo>
                  <a:pt x="3829050" y="6858"/>
                </a:lnTo>
                <a:close/>
              </a:path>
              <a:path w="3901440" h="329564">
                <a:moveTo>
                  <a:pt x="3899154" y="0"/>
                </a:moveTo>
                <a:lnTo>
                  <a:pt x="3867912" y="6858"/>
                </a:lnTo>
                <a:lnTo>
                  <a:pt x="3869436" y="15240"/>
                </a:lnTo>
                <a:lnTo>
                  <a:pt x="3901440" y="8382"/>
                </a:lnTo>
                <a:lnTo>
                  <a:pt x="3899154" y="0"/>
                </a:lnTo>
                <a:close/>
              </a:path>
            </a:pathLst>
          </a:custGeom>
          <a:solidFill>
            <a:srgbClr val="000000"/>
          </a:solidFill>
        </p:spPr>
        <p:txBody>
          <a:bodyPr wrap="square" lIns="0" tIns="0" rIns="0" bIns="0" rtlCol="0"/>
          <a:lstStyle/>
          <a:p>
            <a:endParaRPr/>
          </a:p>
        </p:txBody>
      </p:sp>
      <p:sp>
        <p:nvSpPr>
          <p:cNvPr id="301" name="object 301"/>
          <p:cNvSpPr/>
          <p:nvPr/>
        </p:nvSpPr>
        <p:spPr>
          <a:xfrm>
            <a:off x="2594610" y="2759201"/>
            <a:ext cx="0" cy="53340"/>
          </a:xfrm>
          <a:custGeom>
            <a:avLst/>
            <a:gdLst/>
            <a:ahLst/>
            <a:cxnLst/>
            <a:rect l="l" t="t" r="r" b="b"/>
            <a:pathLst>
              <a:path h="53339">
                <a:moveTo>
                  <a:pt x="0" y="0"/>
                </a:moveTo>
                <a:lnTo>
                  <a:pt x="0" y="53340"/>
                </a:lnTo>
              </a:path>
            </a:pathLst>
          </a:custGeom>
          <a:ln w="21336">
            <a:solidFill>
              <a:srgbClr val="2F71C0"/>
            </a:solidFill>
          </a:ln>
        </p:spPr>
        <p:txBody>
          <a:bodyPr wrap="square" lIns="0" tIns="0" rIns="0" bIns="0" rtlCol="0"/>
          <a:lstStyle/>
          <a:p>
            <a:endParaRPr/>
          </a:p>
        </p:txBody>
      </p:sp>
      <p:sp>
        <p:nvSpPr>
          <p:cNvPr id="302" name="object 302"/>
          <p:cNvSpPr/>
          <p:nvPr/>
        </p:nvSpPr>
        <p:spPr>
          <a:xfrm>
            <a:off x="2655951" y="2650235"/>
            <a:ext cx="0" cy="55244"/>
          </a:xfrm>
          <a:custGeom>
            <a:avLst/>
            <a:gdLst/>
            <a:ahLst/>
            <a:cxnLst/>
            <a:rect l="l" t="t" r="r" b="b"/>
            <a:pathLst>
              <a:path h="55244">
                <a:moveTo>
                  <a:pt x="0" y="0"/>
                </a:moveTo>
                <a:lnTo>
                  <a:pt x="0" y="54864"/>
                </a:lnTo>
              </a:path>
            </a:pathLst>
          </a:custGeom>
          <a:ln w="38862">
            <a:solidFill>
              <a:srgbClr val="2F71C0"/>
            </a:solidFill>
          </a:ln>
        </p:spPr>
        <p:txBody>
          <a:bodyPr wrap="square" lIns="0" tIns="0" rIns="0" bIns="0" rtlCol="0"/>
          <a:lstStyle/>
          <a:p>
            <a:endParaRPr/>
          </a:p>
        </p:txBody>
      </p:sp>
      <p:sp>
        <p:nvSpPr>
          <p:cNvPr id="303" name="object 303"/>
          <p:cNvSpPr/>
          <p:nvPr/>
        </p:nvSpPr>
        <p:spPr>
          <a:xfrm>
            <a:off x="2726435" y="2598420"/>
            <a:ext cx="0" cy="55244"/>
          </a:xfrm>
          <a:custGeom>
            <a:avLst/>
            <a:gdLst/>
            <a:ahLst/>
            <a:cxnLst/>
            <a:rect l="l" t="t" r="r" b="b"/>
            <a:pathLst>
              <a:path h="55244">
                <a:moveTo>
                  <a:pt x="0" y="0"/>
                </a:moveTo>
                <a:lnTo>
                  <a:pt x="0" y="54864"/>
                </a:lnTo>
              </a:path>
            </a:pathLst>
          </a:custGeom>
          <a:ln w="38100">
            <a:solidFill>
              <a:srgbClr val="2F71C0"/>
            </a:solidFill>
          </a:ln>
        </p:spPr>
        <p:txBody>
          <a:bodyPr wrap="square" lIns="0" tIns="0" rIns="0" bIns="0" rtlCol="0"/>
          <a:lstStyle/>
          <a:p>
            <a:endParaRPr/>
          </a:p>
        </p:txBody>
      </p:sp>
      <p:sp>
        <p:nvSpPr>
          <p:cNvPr id="304" name="object 304"/>
          <p:cNvSpPr/>
          <p:nvPr/>
        </p:nvSpPr>
        <p:spPr>
          <a:xfrm>
            <a:off x="2796920" y="2537460"/>
            <a:ext cx="0" cy="54610"/>
          </a:xfrm>
          <a:custGeom>
            <a:avLst/>
            <a:gdLst/>
            <a:ahLst/>
            <a:cxnLst/>
            <a:rect l="l" t="t" r="r" b="b"/>
            <a:pathLst>
              <a:path h="54610">
                <a:moveTo>
                  <a:pt x="0" y="0"/>
                </a:moveTo>
                <a:lnTo>
                  <a:pt x="0" y="54101"/>
                </a:lnTo>
              </a:path>
            </a:pathLst>
          </a:custGeom>
          <a:ln w="38862">
            <a:solidFill>
              <a:srgbClr val="2F71C0"/>
            </a:solidFill>
          </a:ln>
        </p:spPr>
        <p:txBody>
          <a:bodyPr wrap="square" lIns="0" tIns="0" rIns="0" bIns="0" rtlCol="0"/>
          <a:lstStyle/>
          <a:p>
            <a:endParaRPr/>
          </a:p>
        </p:txBody>
      </p:sp>
      <p:sp>
        <p:nvSpPr>
          <p:cNvPr id="305" name="object 305"/>
          <p:cNvSpPr/>
          <p:nvPr/>
        </p:nvSpPr>
        <p:spPr>
          <a:xfrm>
            <a:off x="2867025" y="2545842"/>
            <a:ext cx="0" cy="52705"/>
          </a:xfrm>
          <a:custGeom>
            <a:avLst/>
            <a:gdLst/>
            <a:ahLst/>
            <a:cxnLst/>
            <a:rect l="l" t="t" r="r" b="b"/>
            <a:pathLst>
              <a:path h="52705">
                <a:moveTo>
                  <a:pt x="0" y="0"/>
                </a:moveTo>
                <a:lnTo>
                  <a:pt x="0" y="52577"/>
                </a:lnTo>
              </a:path>
            </a:pathLst>
          </a:custGeom>
          <a:ln w="38862">
            <a:solidFill>
              <a:srgbClr val="2F71C0"/>
            </a:solidFill>
          </a:ln>
        </p:spPr>
        <p:txBody>
          <a:bodyPr wrap="square" lIns="0" tIns="0" rIns="0" bIns="0" rtlCol="0"/>
          <a:lstStyle/>
          <a:p>
            <a:endParaRPr/>
          </a:p>
        </p:txBody>
      </p:sp>
      <p:sp>
        <p:nvSpPr>
          <p:cNvPr id="306" name="object 306"/>
          <p:cNvSpPr/>
          <p:nvPr/>
        </p:nvSpPr>
        <p:spPr>
          <a:xfrm>
            <a:off x="2937129" y="2479548"/>
            <a:ext cx="0" cy="55244"/>
          </a:xfrm>
          <a:custGeom>
            <a:avLst/>
            <a:gdLst/>
            <a:ahLst/>
            <a:cxnLst/>
            <a:rect l="l" t="t" r="r" b="b"/>
            <a:pathLst>
              <a:path h="55244">
                <a:moveTo>
                  <a:pt x="0" y="0"/>
                </a:moveTo>
                <a:lnTo>
                  <a:pt x="0" y="54864"/>
                </a:lnTo>
              </a:path>
            </a:pathLst>
          </a:custGeom>
          <a:ln w="38862">
            <a:solidFill>
              <a:srgbClr val="2F71C0"/>
            </a:solidFill>
          </a:ln>
        </p:spPr>
        <p:txBody>
          <a:bodyPr wrap="square" lIns="0" tIns="0" rIns="0" bIns="0" rtlCol="0"/>
          <a:lstStyle/>
          <a:p>
            <a:endParaRPr/>
          </a:p>
        </p:txBody>
      </p:sp>
      <p:sp>
        <p:nvSpPr>
          <p:cNvPr id="307" name="object 307"/>
          <p:cNvSpPr/>
          <p:nvPr/>
        </p:nvSpPr>
        <p:spPr>
          <a:xfrm>
            <a:off x="3007232" y="2490977"/>
            <a:ext cx="0" cy="55244"/>
          </a:xfrm>
          <a:custGeom>
            <a:avLst/>
            <a:gdLst/>
            <a:ahLst/>
            <a:cxnLst/>
            <a:rect l="l" t="t" r="r" b="b"/>
            <a:pathLst>
              <a:path h="55244">
                <a:moveTo>
                  <a:pt x="0" y="0"/>
                </a:moveTo>
                <a:lnTo>
                  <a:pt x="0" y="54862"/>
                </a:lnTo>
              </a:path>
            </a:pathLst>
          </a:custGeom>
          <a:ln w="38862">
            <a:solidFill>
              <a:srgbClr val="2F71C0"/>
            </a:solidFill>
          </a:ln>
        </p:spPr>
        <p:txBody>
          <a:bodyPr wrap="square" lIns="0" tIns="0" rIns="0" bIns="0" rtlCol="0"/>
          <a:lstStyle/>
          <a:p>
            <a:endParaRPr/>
          </a:p>
        </p:txBody>
      </p:sp>
      <p:sp>
        <p:nvSpPr>
          <p:cNvPr id="308" name="object 308"/>
          <p:cNvSpPr/>
          <p:nvPr/>
        </p:nvSpPr>
        <p:spPr>
          <a:xfrm>
            <a:off x="3077717" y="2568701"/>
            <a:ext cx="0" cy="54610"/>
          </a:xfrm>
          <a:custGeom>
            <a:avLst/>
            <a:gdLst/>
            <a:ahLst/>
            <a:cxnLst/>
            <a:rect l="l" t="t" r="r" b="b"/>
            <a:pathLst>
              <a:path h="54610">
                <a:moveTo>
                  <a:pt x="0" y="0"/>
                </a:moveTo>
                <a:lnTo>
                  <a:pt x="0" y="54100"/>
                </a:lnTo>
              </a:path>
            </a:pathLst>
          </a:custGeom>
          <a:ln w="38100">
            <a:solidFill>
              <a:srgbClr val="2F71C0"/>
            </a:solidFill>
          </a:ln>
        </p:spPr>
        <p:txBody>
          <a:bodyPr wrap="square" lIns="0" tIns="0" rIns="0" bIns="0" rtlCol="0"/>
          <a:lstStyle/>
          <a:p>
            <a:endParaRPr/>
          </a:p>
        </p:txBody>
      </p:sp>
      <p:sp>
        <p:nvSpPr>
          <p:cNvPr id="309" name="object 309"/>
          <p:cNvSpPr/>
          <p:nvPr/>
        </p:nvSpPr>
        <p:spPr>
          <a:xfrm>
            <a:off x="3148202" y="2552700"/>
            <a:ext cx="0" cy="56515"/>
          </a:xfrm>
          <a:custGeom>
            <a:avLst/>
            <a:gdLst/>
            <a:ahLst/>
            <a:cxnLst/>
            <a:rect l="l" t="t" r="r" b="b"/>
            <a:pathLst>
              <a:path h="56514">
                <a:moveTo>
                  <a:pt x="0" y="0"/>
                </a:moveTo>
                <a:lnTo>
                  <a:pt x="0" y="56386"/>
                </a:lnTo>
              </a:path>
            </a:pathLst>
          </a:custGeom>
          <a:ln w="38862">
            <a:solidFill>
              <a:srgbClr val="2F71C0"/>
            </a:solidFill>
          </a:ln>
        </p:spPr>
        <p:txBody>
          <a:bodyPr wrap="square" lIns="0" tIns="0" rIns="0" bIns="0" rtlCol="0"/>
          <a:lstStyle/>
          <a:p>
            <a:endParaRPr/>
          </a:p>
        </p:txBody>
      </p:sp>
      <p:sp>
        <p:nvSpPr>
          <p:cNvPr id="310" name="object 310"/>
          <p:cNvSpPr/>
          <p:nvPr/>
        </p:nvSpPr>
        <p:spPr>
          <a:xfrm>
            <a:off x="3218307" y="2497073"/>
            <a:ext cx="0" cy="55880"/>
          </a:xfrm>
          <a:custGeom>
            <a:avLst/>
            <a:gdLst/>
            <a:ahLst/>
            <a:cxnLst/>
            <a:rect l="l" t="t" r="r" b="b"/>
            <a:pathLst>
              <a:path h="55880">
                <a:moveTo>
                  <a:pt x="0" y="0"/>
                </a:moveTo>
                <a:lnTo>
                  <a:pt x="0" y="55625"/>
                </a:lnTo>
              </a:path>
            </a:pathLst>
          </a:custGeom>
          <a:ln w="38862">
            <a:solidFill>
              <a:srgbClr val="2F71C0"/>
            </a:solidFill>
          </a:ln>
        </p:spPr>
        <p:txBody>
          <a:bodyPr wrap="square" lIns="0" tIns="0" rIns="0" bIns="0" rtlCol="0"/>
          <a:lstStyle/>
          <a:p>
            <a:endParaRPr/>
          </a:p>
        </p:txBody>
      </p:sp>
      <p:sp>
        <p:nvSpPr>
          <p:cNvPr id="311" name="object 311"/>
          <p:cNvSpPr/>
          <p:nvPr/>
        </p:nvSpPr>
        <p:spPr>
          <a:xfrm>
            <a:off x="3288410" y="2468117"/>
            <a:ext cx="0" cy="56515"/>
          </a:xfrm>
          <a:custGeom>
            <a:avLst/>
            <a:gdLst/>
            <a:ahLst/>
            <a:cxnLst/>
            <a:rect l="l" t="t" r="r" b="b"/>
            <a:pathLst>
              <a:path h="56514">
                <a:moveTo>
                  <a:pt x="0" y="0"/>
                </a:moveTo>
                <a:lnTo>
                  <a:pt x="0" y="56388"/>
                </a:lnTo>
              </a:path>
            </a:pathLst>
          </a:custGeom>
          <a:ln w="38862">
            <a:solidFill>
              <a:srgbClr val="2F71C0"/>
            </a:solidFill>
          </a:ln>
        </p:spPr>
        <p:txBody>
          <a:bodyPr wrap="square" lIns="0" tIns="0" rIns="0" bIns="0" rtlCol="0"/>
          <a:lstStyle/>
          <a:p>
            <a:endParaRPr/>
          </a:p>
        </p:txBody>
      </p:sp>
      <p:sp>
        <p:nvSpPr>
          <p:cNvPr id="312" name="object 312"/>
          <p:cNvSpPr/>
          <p:nvPr/>
        </p:nvSpPr>
        <p:spPr>
          <a:xfrm>
            <a:off x="3358896" y="2554223"/>
            <a:ext cx="0" cy="55244"/>
          </a:xfrm>
          <a:custGeom>
            <a:avLst/>
            <a:gdLst/>
            <a:ahLst/>
            <a:cxnLst/>
            <a:rect l="l" t="t" r="r" b="b"/>
            <a:pathLst>
              <a:path h="55244">
                <a:moveTo>
                  <a:pt x="0" y="0"/>
                </a:moveTo>
                <a:lnTo>
                  <a:pt x="0" y="54862"/>
                </a:lnTo>
              </a:path>
            </a:pathLst>
          </a:custGeom>
          <a:ln w="38100">
            <a:solidFill>
              <a:srgbClr val="2F71C0"/>
            </a:solidFill>
          </a:ln>
        </p:spPr>
        <p:txBody>
          <a:bodyPr wrap="square" lIns="0" tIns="0" rIns="0" bIns="0" rtlCol="0"/>
          <a:lstStyle/>
          <a:p>
            <a:endParaRPr/>
          </a:p>
        </p:txBody>
      </p:sp>
      <p:sp>
        <p:nvSpPr>
          <p:cNvPr id="313" name="object 313"/>
          <p:cNvSpPr/>
          <p:nvPr/>
        </p:nvSpPr>
        <p:spPr>
          <a:xfrm>
            <a:off x="3429380" y="2640329"/>
            <a:ext cx="0" cy="55880"/>
          </a:xfrm>
          <a:custGeom>
            <a:avLst/>
            <a:gdLst/>
            <a:ahLst/>
            <a:cxnLst/>
            <a:rect l="l" t="t" r="r" b="b"/>
            <a:pathLst>
              <a:path h="55880">
                <a:moveTo>
                  <a:pt x="0" y="0"/>
                </a:moveTo>
                <a:lnTo>
                  <a:pt x="0" y="55625"/>
                </a:lnTo>
              </a:path>
            </a:pathLst>
          </a:custGeom>
          <a:ln w="38862">
            <a:solidFill>
              <a:srgbClr val="2F71C0"/>
            </a:solidFill>
          </a:ln>
        </p:spPr>
        <p:txBody>
          <a:bodyPr wrap="square" lIns="0" tIns="0" rIns="0" bIns="0" rtlCol="0"/>
          <a:lstStyle/>
          <a:p>
            <a:endParaRPr/>
          </a:p>
        </p:txBody>
      </p:sp>
      <p:sp>
        <p:nvSpPr>
          <p:cNvPr id="314" name="object 314"/>
          <p:cNvSpPr/>
          <p:nvPr/>
        </p:nvSpPr>
        <p:spPr>
          <a:xfrm>
            <a:off x="3499484" y="2692907"/>
            <a:ext cx="0" cy="58419"/>
          </a:xfrm>
          <a:custGeom>
            <a:avLst/>
            <a:gdLst/>
            <a:ahLst/>
            <a:cxnLst/>
            <a:rect l="l" t="t" r="r" b="b"/>
            <a:pathLst>
              <a:path h="58419">
                <a:moveTo>
                  <a:pt x="0" y="0"/>
                </a:moveTo>
                <a:lnTo>
                  <a:pt x="0" y="57911"/>
                </a:lnTo>
              </a:path>
            </a:pathLst>
          </a:custGeom>
          <a:ln w="38862">
            <a:solidFill>
              <a:srgbClr val="2F71C0"/>
            </a:solidFill>
          </a:ln>
        </p:spPr>
        <p:txBody>
          <a:bodyPr wrap="square" lIns="0" tIns="0" rIns="0" bIns="0" rtlCol="0"/>
          <a:lstStyle/>
          <a:p>
            <a:endParaRPr/>
          </a:p>
        </p:txBody>
      </p:sp>
      <p:sp>
        <p:nvSpPr>
          <p:cNvPr id="315" name="object 315"/>
          <p:cNvSpPr/>
          <p:nvPr/>
        </p:nvSpPr>
        <p:spPr>
          <a:xfrm>
            <a:off x="3569589" y="2700527"/>
            <a:ext cx="0" cy="57150"/>
          </a:xfrm>
          <a:custGeom>
            <a:avLst/>
            <a:gdLst/>
            <a:ahLst/>
            <a:cxnLst/>
            <a:rect l="l" t="t" r="r" b="b"/>
            <a:pathLst>
              <a:path h="57150">
                <a:moveTo>
                  <a:pt x="0" y="0"/>
                </a:moveTo>
                <a:lnTo>
                  <a:pt x="0" y="57150"/>
                </a:lnTo>
              </a:path>
            </a:pathLst>
          </a:custGeom>
          <a:ln w="38862">
            <a:solidFill>
              <a:srgbClr val="2F71C0"/>
            </a:solidFill>
          </a:ln>
        </p:spPr>
        <p:txBody>
          <a:bodyPr wrap="square" lIns="0" tIns="0" rIns="0" bIns="0" rtlCol="0"/>
          <a:lstStyle/>
          <a:p>
            <a:endParaRPr/>
          </a:p>
        </p:txBody>
      </p:sp>
      <p:sp>
        <p:nvSpPr>
          <p:cNvPr id="316" name="object 316"/>
          <p:cNvSpPr/>
          <p:nvPr/>
        </p:nvSpPr>
        <p:spPr>
          <a:xfrm>
            <a:off x="3639692" y="2681477"/>
            <a:ext cx="0" cy="58419"/>
          </a:xfrm>
          <a:custGeom>
            <a:avLst/>
            <a:gdLst/>
            <a:ahLst/>
            <a:cxnLst/>
            <a:rect l="l" t="t" r="r" b="b"/>
            <a:pathLst>
              <a:path h="58419">
                <a:moveTo>
                  <a:pt x="0" y="0"/>
                </a:moveTo>
                <a:lnTo>
                  <a:pt x="0" y="57910"/>
                </a:lnTo>
              </a:path>
            </a:pathLst>
          </a:custGeom>
          <a:ln w="38862">
            <a:solidFill>
              <a:srgbClr val="2F71C0"/>
            </a:solidFill>
          </a:ln>
        </p:spPr>
        <p:txBody>
          <a:bodyPr wrap="square" lIns="0" tIns="0" rIns="0" bIns="0" rtlCol="0"/>
          <a:lstStyle/>
          <a:p>
            <a:endParaRPr/>
          </a:p>
        </p:txBody>
      </p:sp>
      <p:sp>
        <p:nvSpPr>
          <p:cNvPr id="317" name="object 317"/>
          <p:cNvSpPr/>
          <p:nvPr/>
        </p:nvSpPr>
        <p:spPr>
          <a:xfrm>
            <a:off x="3710178" y="2660142"/>
            <a:ext cx="0" cy="57150"/>
          </a:xfrm>
          <a:custGeom>
            <a:avLst/>
            <a:gdLst/>
            <a:ahLst/>
            <a:cxnLst/>
            <a:rect l="l" t="t" r="r" b="b"/>
            <a:pathLst>
              <a:path h="57150">
                <a:moveTo>
                  <a:pt x="0" y="0"/>
                </a:moveTo>
                <a:lnTo>
                  <a:pt x="0" y="57150"/>
                </a:lnTo>
              </a:path>
            </a:pathLst>
          </a:custGeom>
          <a:ln w="38100">
            <a:solidFill>
              <a:srgbClr val="2F71C0"/>
            </a:solidFill>
          </a:ln>
        </p:spPr>
        <p:txBody>
          <a:bodyPr wrap="square" lIns="0" tIns="0" rIns="0" bIns="0" rtlCol="0"/>
          <a:lstStyle/>
          <a:p>
            <a:endParaRPr/>
          </a:p>
        </p:txBody>
      </p:sp>
      <p:sp>
        <p:nvSpPr>
          <p:cNvPr id="318" name="object 318"/>
          <p:cNvSpPr/>
          <p:nvPr/>
        </p:nvSpPr>
        <p:spPr>
          <a:xfrm>
            <a:off x="3780663" y="2632710"/>
            <a:ext cx="0" cy="58419"/>
          </a:xfrm>
          <a:custGeom>
            <a:avLst/>
            <a:gdLst/>
            <a:ahLst/>
            <a:cxnLst/>
            <a:rect l="l" t="t" r="r" b="b"/>
            <a:pathLst>
              <a:path h="58419">
                <a:moveTo>
                  <a:pt x="0" y="0"/>
                </a:moveTo>
                <a:lnTo>
                  <a:pt x="0" y="57911"/>
                </a:lnTo>
              </a:path>
            </a:pathLst>
          </a:custGeom>
          <a:ln w="38862">
            <a:solidFill>
              <a:srgbClr val="2F71C0"/>
            </a:solidFill>
          </a:ln>
        </p:spPr>
        <p:txBody>
          <a:bodyPr wrap="square" lIns="0" tIns="0" rIns="0" bIns="0" rtlCol="0"/>
          <a:lstStyle/>
          <a:p>
            <a:endParaRPr/>
          </a:p>
        </p:txBody>
      </p:sp>
      <p:sp>
        <p:nvSpPr>
          <p:cNvPr id="319" name="object 319"/>
          <p:cNvSpPr/>
          <p:nvPr/>
        </p:nvSpPr>
        <p:spPr>
          <a:xfrm>
            <a:off x="3850766" y="2634233"/>
            <a:ext cx="0" cy="59055"/>
          </a:xfrm>
          <a:custGeom>
            <a:avLst/>
            <a:gdLst/>
            <a:ahLst/>
            <a:cxnLst/>
            <a:rect l="l" t="t" r="r" b="b"/>
            <a:pathLst>
              <a:path h="59055">
                <a:moveTo>
                  <a:pt x="0" y="0"/>
                </a:moveTo>
                <a:lnTo>
                  <a:pt x="0" y="58674"/>
                </a:lnTo>
              </a:path>
            </a:pathLst>
          </a:custGeom>
          <a:ln w="38862">
            <a:solidFill>
              <a:srgbClr val="2F71C0"/>
            </a:solidFill>
          </a:ln>
        </p:spPr>
        <p:txBody>
          <a:bodyPr wrap="square" lIns="0" tIns="0" rIns="0" bIns="0" rtlCol="0"/>
          <a:lstStyle/>
          <a:p>
            <a:endParaRPr/>
          </a:p>
        </p:txBody>
      </p:sp>
      <p:sp>
        <p:nvSpPr>
          <p:cNvPr id="320" name="object 320"/>
          <p:cNvSpPr/>
          <p:nvPr/>
        </p:nvSpPr>
        <p:spPr>
          <a:xfrm>
            <a:off x="3920871" y="2612898"/>
            <a:ext cx="0" cy="59055"/>
          </a:xfrm>
          <a:custGeom>
            <a:avLst/>
            <a:gdLst/>
            <a:ahLst/>
            <a:cxnLst/>
            <a:rect l="l" t="t" r="r" b="b"/>
            <a:pathLst>
              <a:path h="59055">
                <a:moveTo>
                  <a:pt x="0" y="0"/>
                </a:moveTo>
                <a:lnTo>
                  <a:pt x="0" y="58674"/>
                </a:lnTo>
              </a:path>
            </a:pathLst>
          </a:custGeom>
          <a:ln w="38862">
            <a:solidFill>
              <a:srgbClr val="2F71C0"/>
            </a:solidFill>
          </a:ln>
        </p:spPr>
        <p:txBody>
          <a:bodyPr wrap="square" lIns="0" tIns="0" rIns="0" bIns="0" rtlCol="0"/>
          <a:lstStyle/>
          <a:p>
            <a:endParaRPr/>
          </a:p>
        </p:txBody>
      </p:sp>
      <p:sp>
        <p:nvSpPr>
          <p:cNvPr id="321" name="object 321"/>
          <p:cNvSpPr/>
          <p:nvPr/>
        </p:nvSpPr>
        <p:spPr>
          <a:xfrm>
            <a:off x="3990975" y="2554223"/>
            <a:ext cx="0" cy="60325"/>
          </a:xfrm>
          <a:custGeom>
            <a:avLst/>
            <a:gdLst/>
            <a:ahLst/>
            <a:cxnLst/>
            <a:rect l="l" t="t" r="r" b="b"/>
            <a:pathLst>
              <a:path h="60325">
                <a:moveTo>
                  <a:pt x="0" y="0"/>
                </a:moveTo>
                <a:lnTo>
                  <a:pt x="0" y="60198"/>
                </a:lnTo>
              </a:path>
            </a:pathLst>
          </a:custGeom>
          <a:ln w="38862">
            <a:solidFill>
              <a:srgbClr val="2F71C0"/>
            </a:solidFill>
          </a:ln>
        </p:spPr>
        <p:txBody>
          <a:bodyPr wrap="square" lIns="0" tIns="0" rIns="0" bIns="0" rtlCol="0"/>
          <a:lstStyle/>
          <a:p>
            <a:endParaRPr/>
          </a:p>
        </p:txBody>
      </p:sp>
      <p:sp>
        <p:nvSpPr>
          <p:cNvPr id="322" name="object 322"/>
          <p:cNvSpPr/>
          <p:nvPr/>
        </p:nvSpPr>
        <p:spPr>
          <a:xfrm>
            <a:off x="4061459" y="2529839"/>
            <a:ext cx="0" cy="62230"/>
          </a:xfrm>
          <a:custGeom>
            <a:avLst/>
            <a:gdLst/>
            <a:ahLst/>
            <a:cxnLst/>
            <a:rect l="l" t="t" r="r" b="b"/>
            <a:pathLst>
              <a:path h="62230">
                <a:moveTo>
                  <a:pt x="0" y="0"/>
                </a:moveTo>
                <a:lnTo>
                  <a:pt x="0" y="61722"/>
                </a:lnTo>
              </a:path>
            </a:pathLst>
          </a:custGeom>
          <a:ln w="38100">
            <a:solidFill>
              <a:srgbClr val="2F71C0"/>
            </a:solidFill>
          </a:ln>
        </p:spPr>
        <p:txBody>
          <a:bodyPr wrap="square" lIns="0" tIns="0" rIns="0" bIns="0" rtlCol="0"/>
          <a:lstStyle/>
          <a:p>
            <a:endParaRPr/>
          </a:p>
        </p:txBody>
      </p:sp>
      <p:sp>
        <p:nvSpPr>
          <p:cNvPr id="323" name="object 323"/>
          <p:cNvSpPr/>
          <p:nvPr/>
        </p:nvSpPr>
        <p:spPr>
          <a:xfrm>
            <a:off x="4131945" y="2538222"/>
            <a:ext cx="0" cy="62230"/>
          </a:xfrm>
          <a:custGeom>
            <a:avLst/>
            <a:gdLst/>
            <a:ahLst/>
            <a:cxnLst/>
            <a:rect l="l" t="t" r="r" b="b"/>
            <a:pathLst>
              <a:path h="62230">
                <a:moveTo>
                  <a:pt x="0" y="0"/>
                </a:moveTo>
                <a:lnTo>
                  <a:pt x="0" y="61722"/>
                </a:lnTo>
              </a:path>
            </a:pathLst>
          </a:custGeom>
          <a:ln w="38862">
            <a:solidFill>
              <a:srgbClr val="2F71C0"/>
            </a:solidFill>
          </a:ln>
        </p:spPr>
        <p:txBody>
          <a:bodyPr wrap="square" lIns="0" tIns="0" rIns="0" bIns="0" rtlCol="0"/>
          <a:lstStyle/>
          <a:p>
            <a:endParaRPr/>
          </a:p>
        </p:txBody>
      </p:sp>
      <p:sp>
        <p:nvSpPr>
          <p:cNvPr id="324" name="object 324"/>
          <p:cNvSpPr/>
          <p:nvPr/>
        </p:nvSpPr>
        <p:spPr>
          <a:xfrm>
            <a:off x="4202048" y="2564129"/>
            <a:ext cx="0" cy="62230"/>
          </a:xfrm>
          <a:custGeom>
            <a:avLst/>
            <a:gdLst/>
            <a:ahLst/>
            <a:cxnLst/>
            <a:rect l="l" t="t" r="r" b="b"/>
            <a:pathLst>
              <a:path h="62230">
                <a:moveTo>
                  <a:pt x="0" y="0"/>
                </a:moveTo>
                <a:lnTo>
                  <a:pt x="0" y="61722"/>
                </a:lnTo>
              </a:path>
            </a:pathLst>
          </a:custGeom>
          <a:ln w="38862">
            <a:solidFill>
              <a:srgbClr val="2F71C0"/>
            </a:solidFill>
          </a:ln>
        </p:spPr>
        <p:txBody>
          <a:bodyPr wrap="square" lIns="0" tIns="0" rIns="0" bIns="0" rtlCol="0"/>
          <a:lstStyle/>
          <a:p>
            <a:endParaRPr/>
          </a:p>
        </p:txBody>
      </p:sp>
      <p:sp>
        <p:nvSpPr>
          <p:cNvPr id="325" name="object 325"/>
          <p:cNvSpPr/>
          <p:nvPr/>
        </p:nvSpPr>
        <p:spPr>
          <a:xfrm>
            <a:off x="4272153" y="2570226"/>
            <a:ext cx="0" cy="62865"/>
          </a:xfrm>
          <a:custGeom>
            <a:avLst/>
            <a:gdLst/>
            <a:ahLst/>
            <a:cxnLst/>
            <a:rect l="l" t="t" r="r" b="b"/>
            <a:pathLst>
              <a:path h="62864">
                <a:moveTo>
                  <a:pt x="0" y="0"/>
                </a:moveTo>
                <a:lnTo>
                  <a:pt x="0" y="62483"/>
                </a:lnTo>
              </a:path>
            </a:pathLst>
          </a:custGeom>
          <a:ln w="38862">
            <a:solidFill>
              <a:srgbClr val="2F71C0"/>
            </a:solidFill>
          </a:ln>
        </p:spPr>
        <p:txBody>
          <a:bodyPr wrap="square" lIns="0" tIns="0" rIns="0" bIns="0" rtlCol="0"/>
          <a:lstStyle/>
          <a:p>
            <a:endParaRPr/>
          </a:p>
        </p:txBody>
      </p:sp>
      <p:sp>
        <p:nvSpPr>
          <p:cNvPr id="326" name="object 326"/>
          <p:cNvSpPr/>
          <p:nvPr/>
        </p:nvSpPr>
        <p:spPr>
          <a:xfrm>
            <a:off x="4342638" y="2568701"/>
            <a:ext cx="0" cy="63500"/>
          </a:xfrm>
          <a:custGeom>
            <a:avLst/>
            <a:gdLst/>
            <a:ahLst/>
            <a:cxnLst/>
            <a:rect l="l" t="t" r="r" b="b"/>
            <a:pathLst>
              <a:path h="63500">
                <a:moveTo>
                  <a:pt x="0" y="0"/>
                </a:moveTo>
                <a:lnTo>
                  <a:pt x="0" y="63246"/>
                </a:lnTo>
              </a:path>
            </a:pathLst>
          </a:custGeom>
          <a:ln w="38100">
            <a:solidFill>
              <a:srgbClr val="2F71C0"/>
            </a:solidFill>
          </a:ln>
        </p:spPr>
        <p:txBody>
          <a:bodyPr wrap="square" lIns="0" tIns="0" rIns="0" bIns="0" rtlCol="0"/>
          <a:lstStyle/>
          <a:p>
            <a:endParaRPr/>
          </a:p>
        </p:txBody>
      </p:sp>
      <p:sp>
        <p:nvSpPr>
          <p:cNvPr id="327" name="object 327"/>
          <p:cNvSpPr/>
          <p:nvPr/>
        </p:nvSpPr>
        <p:spPr>
          <a:xfrm>
            <a:off x="4413122" y="2590038"/>
            <a:ext cx="0" cy="63500"/>
          </a:xfrm>
          <a:custGeom>
            <a:avLst/>
            <a:gdLst/>
            <a:ahLst/>
            <a:cxnLst/>
            <a:rect l="l" t="t" r="r" b="b"/>
            <a:pathLst>
              <a:path h="63500">
                <a:moveTo>
                  <a:pt x="0" y="0"/>
                </a:moveTo>
                <a:lnTo>
                  <a:pt x="0" y="63246"/>
                </a:lnTo>
              </a:path>
            </a:pathLst>
          </a:custGeom>
          <a:ln w="38862">
            <a:solidFill>
              <a:srgbClr val="2F71C0"/>
            </a:solidFill>
          </a:ln>
        </p:spPr>
        <p:txBody>
          <a:bodyPr wrap="square" lIns="0" tIns="0" rIns="0" bIns="0" rtlCol="0"/>
          <a:lstStyle/>
          <a:p>
            <a:endParaRPr/>
          </a:p>
        </p:txBody>
      </p:sp>
      <p:sp>
        <p:nvSpPr>
          <p:cNvPr id="328" name="object 328"/>
          <p:cNvSpPr/>
          <p:nvPr/>
        </p:nvSpPr>
        <p:spPr>
          <a:xfrm>
            <a:off x="4483227" y="2598420"/>
            <a:ext cx="0" cy="63500"/>
          </a:xfrm>
          <a:custGeom>
            <a:avLst/>
            <a:gdLst/>
            <a:ahLst/>
            <a:cxnLst/>
            <a:rect l="l" t="t" r="r" b="b"/>
            <a:pathLst>
              <a:path h="63500">
                <a:moveTo>
                  <a:pt x="0" y="0"/>
                </a:moveTo>
                <a:lnTo>
                  <a:pt x="0" y="63246"/>
                </a:lnTo>
              </a:path>
            </a:pathLst>
          </a:custGeom>
          <a:ln w="38862">
            <a:solidFill>
              <a:srgbClr val="2F71C0"/>
            </a:solidFill>
          </a:ln>
        </p:spPr>
        <p:txBody>
          <a:bodyPr wrap="square" lIns="0" tIns="0" rIns="0" bIns="0" rtlCol="0"/>
          <a:lstStyle/>
          <a:p>
            <a:endParaRPr/>
          </a:p>
        </p:txBody>
      </p:sp>
      <p:sp>
        <p:nvSpPr>
          <p:cNvPr id="329" name="object 329"/>
          <p:cNvSpPr/>
          <p:nvPr/>
        </p:nvSpPr>
        <p:spPr>
          <a:xfrm>
            <a:off x="4553330" y="2602992"/>
            <a:ext cx="0" cy="64769"/>
          </a:xfrm>
          <a:custGeom>
            <a:avLst/>
            <a:gdLst/>
            <a:ahLst/>
            <a:cxnLst/>
            <a:rect l="l" t="t" r="r" b="b"/>
            <a:pathLst>
              <a:path h="64769">
                <a:moveTo>
                  <a:pt x="0" y="0"/>
                </a:moveTo>
                <a:lnTo>
                  <a:pt x="0" y="64770"/>
                </a:lnTo>
              </a:path>
            </a:pathLst>
          </a:custGeom>
          <a:ln w="38862">
            <a:solidFill>
              <a:srgbClr val="2F71C0"/>
            </a:solidFill>
          </a:ln>
        </p:spPr>
        <p:txBody>
          <a:bodyPr wrap="square" lIns="0" tIns="0" rIns="0" bIns="0" rtlCol="0"/>
          <a:lstStyle/>
          <a:p>
            <a:endParaRPr/>
          </a:p>
        </p:txBody>
      </p:sp>
      <p:sp>
        <p:nvSpPr>
          <p:cNvPr id="330" name="object 330"/>
          <p:cNvSpPr/>
          <p:nvPr/>
        </p:nvSpPr>
        <p:spPr>
          <a:xfrm>
            <a:off x="4623434" y="2599944"/>
            <a:ext cx="0" cy="63500"/>
          </a:xfrm>
          <a:custGeom>
            <a:avLst/>
            <a:gdLst/>
            <a:ahLst/>
            <a:cxnLst/>
            <a:rect l="l" t="t" r="r" b="b"/>
            <a:pathLst>
              <a:path h="63500">
                <a:moveTo>
                  <a:pt x="0" y="0"/>
                </a:moveTo>
                <a:lnTo>
                  <a:pt x="0" y="63246"/>
                </a:lnTo>
              </a:path>
            </a:pathLst>
          </a:custGeom>
          <a:ln w="38862">
            <a:solidFill>
              <a:srgbClr val="2F71C0"/>
            </a:solidFill>
          </a:ln>
        </p:spPr>
        <p:txBody>
          <a:bodyPr wrap="square" lIns="0" tIns="0" rIns="0" bIns="0" rtlCol="0"/>
          <a:lstStyle/>
          <a:p>
            <a:endParaRPr/>
          </a:p>
        </p:txBody>
      </p:sp>
      <p:sp>
        <p:nvSpPr>
          <p:cNvPr id="331" name="object 331"/>
          <p:cNvSpPr/>
          <p:nvPr/>
        </p:nvSpPr>
        <p:spPr>
          <a:xfrm>
            <a:off x="4693920" y="2593085"/>
            <a:ext cx="0" cy="64135"/>
          </a:xfrm>
          <a:custGeom>
            <a:avLst/>
            <a:gdLst/>
            <a:ahLst/>
            <a:cxnLst/>
            <a:rect l="l" t="t" r="r" b="b"/>
            <a:pathLst>
              <a:path h="64135">
                <a:moveTo>
                  <a:pt x="0" y="0"/>
                </a:moveTo>
                <a:lnTo>
                  <a:pt x="0" y="64007"/>
                </a:lnTo>
              </a:path>
            </a:pathLst>
          </a:custGeom>
          <a:ln w="38100">
            <a:solidFill>
              <a:srgbClr val="2F71C0"/>
            </a:solidFill>
          </a:ln>
        </p:spPr>
        <p:txBody>
          <a:bodyPr wrap="square" lIns="0" tIns="0" rIns="0" bIns="0" rtlCol="0"/>
          <a:lstStyle/>
          <a:p>
            <a:endParaRPr/>
          </a:p>
        </p:txBody>
      </p:sp>
      <p:sp>
        <p:nvSpPr>
          <p:cNvPr id="332" name="object 332"/>
          <p:cNvSpPr/>
          <p:nvPr/>
        </p:nvSpPr>
        <p:spPr>
          <a:xfrm>
            <a:off x="4764404" y="2584704"/>
            <a:ext cx="0" cy="64135"/>
          </a:xfrm>
          <a:custGeom>
            <a:avLst/>
            <a:gdLst/>
            <a:ahLst/>
            <a:cxnLst/>
            <a:rect l="l" t="t" r="r" b="b"/>
            <a:pathLst>
              <a:path h="64135">
                <a:moveTo>
                  <a:pt x="0" y="0"/>
                </a:moveTo>
                <a:lnTo>
                  <a:pt x="0" y="64007"/>
                </a:lnTo>
              </a:path>
            </a:pathLst>
          </a:custGeom>
          <a:ln w="38862">
            <a:solidFill>
              <a:srgbClr val="2F71C0"/>
            </a:solidFill>
          </a:ln>
        </p:spPr>
        <p:txBody>
          <a:bodyPr wrap="square" lIns="0" tIns="0" rIns="0" bIns="0" rtlCol="0"/>
          <a:lstStyle/>
          <a:p>
            <a:endParaRPr/>
          </a:p>
        </p:txBody>
      </p:sp>
      <p:sp>
        <p:nvSpPr>
          <p:cNvPr id="333" name="object 333"/>
          <p:cNvSpPr/>
          <p:nvPr/>
        </p:nvSpPr>
        <p:spPr>
          <a:xfrm>
            <a:off x="4834509" y="2577083"/>
            <a:ext cx="0" cy="64769"/>
          </a:xfrm>
          <a:custGeom>
            <a:avLst/>
            <a:gdLst/>
            <a:ahLst/>
            <a:cxnLst/>
            <a:rect l="l" t="t" r="r" b="b"/>
            <a:pathLst>
              <a:path h="64769">
                <a:moveTo>
                  <a:pt x="0" y="0"/>
                </a:moveTo>
                <a:lnTo>
                  <a:pt x="0" y="64770"/>
                </a:lnTo>
              </a:path>
            </a:pathLst>
          </a:custGeom>
          <a:ln w="38862">
            <a:solidFill>
              <a:srgbClr val="2F71C0"/>
            </a:solidFill>
          </a:ln>
        </p:spPr>
        <p:txBody>
          <a:bodyPr wrap="square" lIns="0" tIns="0" rIns="0" bIns="0" rtlCol="0"/>
          <a:lstStyle/>
          <a:p>
            <a:endParaRPr/>
          </a:p>
        </p:txBody>
      </p:sp>
      <p:sp>
        <p:nvSpPr>
          <p:cNvPr id="334" name="object 334"/>
          <p:cNvSpPr/>
          <p:nvPr/>
        </p:nvSpPr>
        <p:spPr>
          <a:xfrm>
            <a:off x="4904613" y="2565654"/>
            <a:ext cx="0" cy="64769"/>
          </a:xfrm>
          <a:custGeom>
            <a:avLst/>
            <a:gdLst/>
            <a:ahLst/>
            <a:cxnLst/>
            <a:rect l="l" t="t" r="r" b="b"/>
            <a:pathLst>
              <a:path h="64769">
                <a:moveTo>
                  <a:pt x="0" y="0"/>
                </a:moveTo>
                <a:lnTo>
                  <a:pt x="0" y="64770"/>
                </a:lnTo>
              </a:path>
            </a:pathLst>
          </a:custGeom>
          <a:ln w="38862">
            <a:solidFill>
              <a:srgbClr val="2F71C0"/>
            </a:solidFill>
          </a:ln>
        </p:spPr>
        <p:txBody>
          <a:bodyPr wrap="square" lIns="0" tIns="0" rIns="0" bIns="0" rtlCol="0"/>
          <a:lstStyle/>
          <a:p>
            <a:endParaRPr/>
          </a:p>
        </p:txBody>
      </p:sp>
      <p:sp>
        <p:nvSpPr>
          <p:cNvPr id="335" name="object 335"/>
          <p:cNvSpPr/>
          <p:nvPr/>
        </p:nvSpPr>
        <p:spPr>
          <a:xfrm>
            <a:off x="4975097" y="2552700"/>
            <a:ext cx="0" cy="66675"/>
          </a:xfrm>
          <a:custGeom>
            <a:avLst/>
            <a:gdLst/>
            <a:ahLst/>
            <a:cxnLst/>
            <a:rect l="l" t="t" r="r" b="b"/>
            <a:pathLst>
              <a:path h="66675">
                <a:moveTo>
                  <a:pt x="0" y="0"/>
                </a:moveTo>
                <a:lnTo>
                  <a:pt x="0" y="66294"/>
                </a:lnTo>
              </a:path>
            </a:pathLst>
          </a:custGeom>
          <a:ln w="38100">
            <a:solidFill>
              <a:srgbClr val="2F71C0"/>
            </a:solidFill>
          </a:ln>
        </p:spPr>
        <p:txBody>
          <a:bodyPr wrap="square" lIns="0" tIns="0" rIns="0" bIns="0" rtlCol="0"/>
          <a:lstStyle/>
          <a:p>
            <a:endParaRPr/>
          </a:p>
        </p:txBody>
      </p:sp>
      <p:sp>
        <p:nvSpPr>
          <p:cNvPr id="336" name="object 336"/>
          <p:cNvSpPr/>
          <p:nvPr/>
        </p:nvSpPr>
        <p:spPr>
          <a:xfrm>
            <a:off x="5045583" y="2542794"/>
            <a:ext cx="0" cy="66675"/>
          </a:xfrm>
          <a:custGeom>
            <a:avLst/>
            <a:gdLst/>
            <a:ahLst/>
            <a:cxnLst/>
            <a:rect l="l" t="t" r="r" b="b"/>
            <a:pathLst>
              <a:path h="66675">
                <a:moveTo>
                  <a:pt x="0" y="0"/>
                </a:moveTo>
                <a:lnTo>
                  <a:pt x="0" y="66294"/>
                </a:lnTo>
              </a:path>
            </a:pathLst>
          </a:custGeom>
          <a:ln w="38862">
            <a:solidFill>
              <a:srgbClr val="2F71C0"/>
            </a:solidFill>
          </a:ln>
        </p:spPr>
        <p:txBody>
          <a:bodyPr wrap="square" lIns="0" tIns="0" rIns="0" bIns="0" rtlCol="0"/>
          <a:lstStyle/>
          <a:p>
            <a:endParaRPr/>
          </a:p>
        </p:txBody>
      </p:sp>
      <p:sp>
        <p:nvSpPr>
          <p:cNvPr id="337" name="object 337"/>
          <p:cNvSpPr/>
          <p:nvPr/>
        </p:nvSpPr>
        <p:spPr>
          <a:xfrm>
            <a:off x="5115686" y="2537460"/>
            <a:ext cx="0" cy="66040"/>
          </a:xfrm>
          <a:custGeom>
            <a:avLst/>
            <a:gdLst/>
            <a:ahLst/>
            <a:cxnLst/>
            <a:rect l="l" t="t" r="r" b="b"/>
            <a:pathLst>
              <a:path h="66039">
                <a:moveTo>
                  <a:pt x="0" y="0"/>
                </a:moveTo>
                <a:lnTo>
                  <a:pt x="0" y="65531"/>
                </a:lnTo>
              </a:path>
            </a:pathLst>
          </a:custGeom>
          <a:ln w="38862">
            <a:solidFill>
              <a:srgbClr val="2F71C0"/>
            </a:solidFill>
          </a:ln>
        </p:spPr>
        <p:txBody>
          <a:bodyPr wrap="square" lIns="0" tIns="0" rIns="0" bIns="0" rtlCol="0"/>
          <a:lstStyle/>
          <a:p>
            <a:endParaRPr/>
          </a:p>
        </p:txBody>
      </p:sp>
      <p:sp>
        <p:nvSpPr>
          <p:cNvPr id="338" name="object 338"/>
          <p:cNvSpPr/>
          <p:nvPr/>
        </p:nvSpPr>
        <p:spPr>
          <a:xfrm>
            <a:off x="5185790" y="2529839"/>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39" name="object 339"/>
          <p:cNvSpPr/>
          <p:nvPr/>
        </p:nvSpPr>
        <p:spPr>
          <a:xfrm>
            <a:off x="5255895" y="2521457"/>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40" name="object 340"/>
          <p:cNvSpPr/>
          <p:nvPr/>
        </p:nvSpPr>
        <p:spPr>
          <a:xfrm>
            <a:off x="5326379" y="2513076"/>
            <a:ext cx="0" cy="67310"/>
          </a:xfrm>
          <a:custGeom>
            <a:avLst/>
            <a:gdLst/>
            <a:ahLst/>
            <a:cxnLst/>
            <a:rect l="l" t="t" r="r" b="b"/>
            <a:pathLst>
              <a:path h="67310">
                <a:moveTo>
                  <a:pt x="0" y="0"/>
                </a:moveTo>
                <a:lnTo>
                  <a:pt x="0" y="67055"/>
                </a:lnTo>
              </a:path>
            </a:pathLst>
          </a:custGeom>
          <a:ln w="38100">
            <a:solidFill>
              <a:srgbClr val="2F71C0"/>
            </a:solidFill>
          </a:ln>
        </p:spPr>
        <p:txBody>
          <a:bodyPr wrap="square" lIns="0" tIns="0" rIns="0" bIns="0" rtlCol="0"/>
          <a:lstStyle/>
          <a:p>
            <a:endParaRPr/>
          </a:p>
        </p:txBody>
      </p:sp>
      <p:sp>
        <p:nvSpPr>
          <p:cNvPr id="341" name="object 341"/>
          <p:cNvSpPr/>
          <p:nvPr/>
        </p:nvSpPr>
        <p:spPr>
          <a:xfrm>
            <a:off x="5396865" y="2511551"/>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42" name="object 342"/>
          <p:cNvSpPr/>
          <p:nvPr/>
        </p:nvSpPr>
        <p:spPr>
          <a:xfrm>
            <a:off x="5466969" y="2513076"/>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43" name="object 343"/>
          <p:cNvSpPr/>
          <p:nvPr/>
        </p:nvSpPr>
        <p:spPr>
          <a:xfrm>
            <a:off x="5537072" y="2510027"/>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44" name="object 344"/>
          <p:cNvSpPr/>
          <p:nvPr/>
        </p:nvSpPr>
        <p:spPr>
          <a:xfrm>
            <a:off x="5607177" y="2505455"/>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45" name="object 345"/>
          <p:cNvSpPr/>
          <p:nvPr/>
        </p:nvSpPr>
        <p:spPr>
          <a:xfrm>
            <a:off x="5677661" y="2498598"/>
            <a:ext cx="0" cy="68580"/>
          </a:xfrm>
          <a:custGeom>
            <a:avLst/>
            <a:gdLst/>
            <a:ahLst/>
            <a:cxnLst/>
            <a:rect l="l" t="t" r="r" b="b"/>
            <a:pathLst>
              <a:path h="68580">
                <a:moveTo>
                  <a:pt x="0" y="0"/>
                </a:moveTo>
                <a:lnTo>
                  <a:pt x="0" y="68579"/>
                </a:lnTo>
              </a:path>
            </a:pathLst>
          </a:custGeom>
          <a:ln w="38100">
            <a:solidFill>
              <a:srgbClr val="2F71C0"/>
            </a:solidFill>
          </a:ln>
        </p:spPr>
        <p:txBody>
          <a:bodyPr wrap="square" lIns="0" tIns="0" rIns="0" bIns="0" rtlCol="0"/>
          <a:lstStyle/>
          <a:p>
            <a:endParaRPr/>
          </a:p>
        </p:txBody>
      </p:sp>
      <p:sp>
        <p:nvSpPr>
          <p:cNvPr id="346" name="object 346"/>
          <p:cNvSpPr/>
          <p:nvPr/>
        </p:nvSpPr>
        <p:spPr>
          <a:xfrm>
            <a:off x="5748146" y="2489454"/>
            <a:ext cx="0" cy="69850"/>
          </a:xfrm>
          <a:custGeom>
            <a:avLst/>
            <a:gdLst/>
            <a:ahLst/>
            <a:cxnLst/>
            <a:rect l="l" t="t" r="r" b="b"/>
            <a:pathLst>
              <a:path h="69850">
                <a:moveTo>
                  <a:pt x="0" y="0"/>
                </a:moveTo>
                <a:lnTo>
                  <a:pt x="0" y="69342"/>
                </a:lnTo>
              </a:path>
            </a:pathLst>
          </a:custGeom>
          <a:ln w="38862">
            <a:solidFill>
              <a:srgbClr val="2F71C0"/>
            </a:solidFill>
          </a:ln>
        </p:spPr>
        <p:txBody>
          <a:bodyPr wrap="square" lIns="0" tIns="0" rIns="0" bIns="0" rtlCol="0"/>
          <a:lstStyle/>
          <a:p>
            <a:endParaRPr/>
          </a:p>
        </p:txBody>
      </p:sp>
      <p:sp>
        <p:nvSpPr>
          <p:cNvPr id="347" name="object 347"/>
          <p:cNvSpPr/>
          <p:nvPr/>
        </p:nvSpPr>
        <p:spPr>
          <a:xfrm>
            <a:off x="5818251" y="2482595"/>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48" name="object 348"/>
          <p:cNvSpPr/>
          <p:nvPr/>
        </p:nvSpPr>
        <p:spPr>
          <a:xfrm>
            <a:off x="5888354" y="2475738"/>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49" name="object 349"/>
          <p:cNvSpPr/>
          <p:nvPr/>
        </p:nvSpPr>
        <p:spPr>
          <a:xfrm>
            <a:off x="5958840" y="2468117"/>
            <a:ext cx="0" cy="71755"/>
          </a:xfrm>
          <a:custGeom>
            <a:avLst/>
            <a:gdLst/>
            <a:ahLst/>
            <a:cxnLst/>
            <a:rect l="l" t="t" r="r" b="b"/>
            <a:pathLst>
              <a:path h="71755">
                <a:moveTo>
                  <a:pt x="0" y="0"/>
                </a:moveTo>
                <a:lnTo>
                  <a:pt x="0" y="71627"/>
                </a:lnTo>
              </a:path>
            </a:pathLst>
          </a:custGeom>
          <a:ln w="38100">
            <a:solidFill>
              <a:srgbClr val="2F71C0"/>
            </a:solidFill>
          </a:ln>
        </p:spPr>
        <p:txBody>
          <a:bodyPr wrap="square" lIns="0" tIns="0" rIns="0" bIns="0" rtlCol="0"/>
          <a:lstStyle/>
          <a:p>
            <a:endParaRPr/>
          </a:p>
        </p:txBody>
      </p:sp>
      <p:sp>
        <p:nvSpPr>
          <p:cNvPr id="350" name="object 350"/>
          <p:cNvSpPr/>
          <p:nvPr/>
        </p:nvSpPr>
        <p:spPr>
          <a:xfrm>
            <a:off x="6029325" y="2462783"/>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51" name="object 351"/>
          <p:cNvSpPr/>
          <p:nvPr/>
        </p:nvSpPr>
        <p:spPr>
          <a:xfrm>
            <a:off x="6099428" y="2455164"/>
            <a:ext cx="0" cy="71755"/>
          </a:xfrm>
          <a:custGeom>
            <a:avLst/>
            <a:gdLst/>
            <a:ahLst/>
            <a:cxnLst/>
            <a:rect l="l" t="t" r="r" b="b"/>
            <a:pathLst>
              <a:path h="71755">
                <a:moveTo>
                  <a:pt x="0" y="0"/>
                </a:moveTo>
                <a:lnTo>
                  <a:pt x="0" y="71627"/>
                </a:lnTo>
              </a:path>
            </a:pathLst>
          </a:custGeom>
          <a:ln w="38862">
            <a:solidFill>
              <a:srgbClr val="2F71C0"/>
            </a:solidFill>
          </a:ln>
        </p:spPr>
        <p:txBody>
          <a:bodyPr wrap="square" lIns="0" tIns="0" rIns="0" bIns="0" rtlCol="0"/>
          <a:lstStyle/>
          <a:p>
            <a:endParaRPr/>
          </a:p>
        </p:txBody>
      </p:sp>
      <p:sp>
        <p:nvSpPr>
          <p:cNvPr id="352" name="object 352"/>
          <p:cNvSpPr/>
          <p:nvPr/>
        </p:nvSpPr>
        <p:spPr>
          <a:xfrm>
            <a:off x="6169533" y="2448305"/>
            <a:ext cx="0" cy="73660"/>
          </a:xfrm>
          <a:custGeom>
            <a:avLst/>
            <a:gdLst/>
            <a:ahLst/>
            <a:cxnLst/>
            <a:rect l="l" t="t" r="r" b="b"/>
            <a:pathLst>
              <a:path h="73660">
                <a:moveTo>
                  <a:pt x="0" y="0"/>
                </a:moveTo>
                <a:lnTo>
                  <a:pt x="0" y="73151"/>
                </a:lnTo>
              </a:path>
            </a:pathLst>
          </a:custGeom>
          <a:ln w="38862">
            <a:solidFill>
              <a:srgbClr val="2F71C0"/>
            </a:solidFill>
          </a:ln>
        </p:spPr>
        <p:txBody>
          <a:bodyPr wrap="square" lIns="0" tIns="0" rIns="0" bIns="0" rtlCol="0"/>
          <a:lstStyle/>
          <a:p>
            <a:endParaRPr/>
          </a:p>
        </p:txBody>
      </p:sp>
      <p:sp>
        <p:nvSpPr>
          <p:cNvPr id="353" name="object 353"/>
          <p:cNvSpPr/>
          <p:nvPr/>
        </p:nvSpPr>
        <p:spPr>
          <a:xfrm>
            <a:off x="6239636" y="2442210"/>
            <a:ext cx="0" cy="71755"/>
          </a:xfrm>
          <a:custGeom>
            <a:avLst/>
            <a:gdLst/>
            <a:ahLst/>
            <a:cxnLst/>
            <a:rect l="l" t="t" r="r" b="b"/>
            <a:pathLst>
              <a:path h="71755">
                <a:moveTo>
                  <a:pt x="0" y="0"/>
                </a:moveTo>
                <a:lnTo>
                  <a:pt x="0" y="71627"/>
                </a:lnTo>
              </a:path>
            </a:pathLst>
          </a:custGeom>
          <a:ln w="38862">
            <a:solidFill>
              <a:srgbClr val="2F71C0"/>
            </a:solidFill>
          </a:ln>
        </p:spPr>
        <p:txBody>
          <a:bodyPr wrap="square" lIns="0" tIns="0" rIns="0" bIns="0" rtlCol="0"/>
          <a:lstStyle/>
          <a:p>
            <a:endParaRPr/>
          </a:p>
        </p:txBody>
      </p:sp>
      <p:sp>
        <p:nvSpPr>
          <p:cNvPr id="354" name="object 354"/>
          <p:cNvSpPr/>
          <p:nvPr/>
        </p:nvSpPr>
        <p:spPr>
          <a:xfrm>
            <a:off x="6310121" y="2435351"/>
            <a:ext cx="0" cy="73660"/>
          </a:xfrm>
          <a:custGeom>
            <a:avLst/>
            <a:gdLst/>
            <a:ahLst/>
            <a:cxnLst/>
            <a:rect l="l" t="t" r="r" b="b"/>
            <a:pathLst>
              <a:path h="73660">
                <a:moveTo>
                  <a:pt x="0" y="0"/>
                </a:moveTo>
                <a:lnTo>
                  <a:pt x="0" y="73150"/>
                </a:lnTo>
              </a:path>
            </a:pathLst>
          </a:custGeom>
          <a:ln w="38100">
            <a:solidFill>
              <a:srgbClr val="2F71C0"/>
            </a:solidFill>
          </a:ln>
        </p:spPr>
        <p:txBody>
          <a:bodyPr wrap="square" lIns="0" tIns="0" rIns="0" bIns="0" rtlCol="0"/>
          <a:lstStyle/>
          <a:p>
            <a:endParaRPr/>
          </a:p>
        </p:txBody>
      </p:sp>
      <p:sp>
        <p:nvSpPr>
          <p:cNvPr id="355" name="object 355"/>
          <p:cNvSpPr/>
          <p:nvPr/>
        </p:nvSpPr>
        <p:spPr>
          <a:xfrm>
            <a:off x="6380607" y="2428494"/>
            <a:ext cx="0" cy="72390"/>
          </a:xfrm>
          <a:custGeom>
            <a:avLst/>
            <a:gdLst/>
            <a:ahLst/>
            <a:cxnLst/>
            <a:rect l="l" t="t" r="r" b="b"/>
            <a:pathLst>
              <a:path h="72389">
                <a:moveTo>
                  <a:pt x="0" y="0"/>
                </a:moveTo>
                <a:lnTo>
                  <a:pt x="0" y="72390"/>
                </a:lnTo>
              </a:path>
            </a:pathLst>
          </a:custGeom>
          <a:ln w="38862">
            <a:solidFill>
              <a:srgbClr val="2F71C0"/>
            </a:solidFill>
          </a:ln>
        </p:spPr>
        <p:txBody>
          <a:bodyPr wrap="square" lIns="0" tIns="0" rIns="0" bIns="0" rtlCol="0"/>
          <a:lstStyle/>
          <a:p>
            <a:endParaRPr/>
          </a:p>
        </p:txBody>
      </p:sp>
      <p:sp>
        <p:nvSpPr>
          <p:cNvPr id="356" name="object 356"/>
          <p:cNvSpPr/>
          <p:nvPr/>
        </p:nvSpPr>
        <p:spPr>
          <a:xfrm>
            <a:off x="6450710" y="2422398"/>
            <a:ext cx="0" cy="73660"/>
          </a:xfrm>
          <a:custGeom>
            <a:avLst/>
            <a:gdLst/>
            <a:ahLst/>
            <a:cxnLst/>
            <a:rect l="l" t="t" r="r" b="b"/>
            <a:pathLst>
              <a:path h="73660">
                <a:moveTo>
                  <a:pt x="0" y="0"/>
                </a:moveTo>
                <a:lnTo>
                  <a:pt x="0" y="73151"/>
                </a:lnTo>
              </a:path>
            </a:pathLst>
          </a:custGeom>
          <a:ln w="38862">
            <a:solidFill>
              <a:srgbClr val="2F71C0"/>
            </a:solidFill>
          </a:ln>
        </p:spPr>
        <p:txBody>
          <a:bodyPr wrap="square" lIns="0" tIns="0" rIns="0" bIns="0" rtlCol="0"/>
          <a:lstStyle/>
          <a:p>
            <a:endParaRPr/>
          </a:p>
        </p:txBody>
      </p:sp>
      <p:sp>
        <p:nvSpPr>
          <p:cNvPr id="357" name="object 357"/>
          <p:cNvSpPr/>
          <p:nvPr/>
        </p:nvSpPr>
        <p:spPr>
          <a:xfrm>
            <a:off x="6515100" y="2415539"/>
            <a:ext cx="0" cy="73660"/>
          </a:xfrm>
          <a:custGeom>
            <a:avLst/>
            <a:gdLst/>
            <a:ahLst/>
            <a:cxnLst/>
            <a:rect l="l" t="t" r="r" b="b"/>
            <a:pathLst>
              <a:path h="73660">
                <a:moveTo>
                  <a:pt x="0" y="0"/>
                </a:moveTo>
                <a:lnTo>
                  <a:pt x="0" y="73151"/>
                </a:lnTo>
              </a:path>
            </a:pathLst>
          </a:custGeom>
          <a:ln w="27432">
            <a:solidFill>
              <a:srgbClr val="2F71C0"/>
            </a:solidFill>
          </a:ln>
        </p:spPr>
        <p:txBody>
          <a:bodyPr wrap="square" lIns="0" tIns="0" rIns="0" bIns="0" rtlCol="0"/>
          <a:lstStyle/>
          <a:p>
            <a:endParaRPr/>
          </a:p>
        </p:txBody>
      </p:sp>
      <p:sp>
        <p:nvSpPr>
          <p:cNvPr id="358" name="object 358"/>
          <p:cNvSpPr/>
          <p:nvPr/>
        </p:nvSpPr>
        <p:spPr>
          <a:xfrm>
            <a:off x="2601467" y="2410967"/>
            <a:ext cx="3901440" cy="349885"/>
          </a:xfrm>
          <a:custGeom>
            <a:avLst/>
            <a:gdLst/>
            <a:ahLst/>
            <a:cxnLst/>
            <a:rect l="l" t="t" r="r" b="b"/>
            <a:pathLst>
              <a:path w="3901440" h="349885">
                <a:moveTo>
                  <a:pt x="31242" y="237744"/>
                </a:moveTo>
                <a:lnTo>
                  <a:pt x="0" y="346710"/>
                </a:lnTo>
                <a:lnTo>
                  <a:pt x="7620" y="349758"/>
                </a:lnTo>
                <a:lnTo>
                  <a:pt x="39624" y="240792"/>
                </a:lnTo>
                <a:lnTo>
                  <a:pt x="31242" y="237744"/>
                </a:lnTo>
                <a:close/>
              </a:path>
              <a:path w="3901440" h="349885">
                <a:moveTo>
                  <a:pt x="102108" y="185166"/>
                </a:moveTo>
                <a:lnTo>
                  <a:pt x="70104" y="236982"/>
                </a:lnTo>
                <a:lnTo>
                  <a:pt x="77724" y="241554"/>
                </a:lnTo>
                <a:lnTo>
                  <a:pt x="108966" y="189738"/>
                </a:lnTo>
                <a:lnTo>
                  <a:pt x="102108" y="185166"/>
                </a:lnTo>
                <a:close/>
              </a:path>
              <a:path w="3901440" h="349885">
                <a:moveTo>
                  <a:pt x="172212" y="124206"/>
                </a:moveTo>
                <a:lnTo>
                  <a:pt x="140208" y="185928"/>
                </a:lnTo>
                <a:lnTo>
                  <a:pt x="147828" y="189738"/>
                </a:lnTo>
                <a:lnTo>
                  <a:pt x="179832" y="128016"/>
                </a:lnTo>
                <a:lnTo>
                  <a:pt x="172212" y="124206"/>
                </a:lnTo>
                <a:close/>
              </a:path>
              <a:path w="3901440" h="349885">
                <a:moveTo>
                  <a:pt x="215646" y="121920"/>
                </a:moveTo>
                <a:lnTo>
                  <a:pt x="213360" y="130302"/>
                </a:lnTo>
                <a:lnTo>
                  <a:pt x="245364" y="138684"/>
                </a:lnTo>
                <a:lnTo>
                  <a:pt x="246888" y="130302"/>
                </a:lnTo>
                <a:lnTo>
                  <a:pt x="215646" y="121920"/>
                </a:lnTo>
                <a:close/>
              </a:path>
              <a:path w="3901440" h="349885">
                <a:moveTo>
                  <a:pt x="312420" y="67056"/>
                </a:moveTo>
                <a:lnTo>
                  <a:pt x="281178" y="132588"/>
                </a:lnTo>
                <a:lnTo>
                  <a:pt x="288798" y="136398"/>
                </a:lnTo>
                <a:lnTo>
                  <a:pt x="320040" y="70866"/>
                </a:lnTo>
                <a:lnTo>
                  <a:pt x="312420" y="67056"/>
                </a:lnTo>
                <a:close/>
              </a:path>
              <a:path w="3901440" h="349885">
                <a:moveTo>
                  <a:pt x="356616" y="64770"/>
                </a:moveTo>
                <a:lnTo>
                  <a:pt x="353568" y="73152"/>
                </a:lnTo>
                <a:lnTo>
                  <a:pt x="384810" y="84582"/>
                </a:lnTo>
                <a:lnTo>
                  <a:pt x="387858" y="76200"/>
                </a:lnTo>
                <a:lnTo>
                  <a:pt x="356616" y="64770"/>
                </a:lnTo>
                <a:close/>
              </a:path>
              <a:path w="3901440" h="349885">
                <a:moveTo>
                  <a:pt x="429006" y="78486"/>
                </a:moveTo>
                <a:lnTo>
                  <a:pt x="421386" y="81534"/>
                </a:lnTo>
                <a:lnTo>
                  <a:pt x="452628" y="159258"/>
                </a:lnTo>
                <a:lnTo>
                  <a:pt x="461010" y="156210"/>
                </a:lnTo>
                <a:lnTo>
                  <a:pt x="429006" y="78486"/>
                </a:lnTo>
                <a:close/>
              </a:path>
              <a:path w="3901440" h="349885">
                <a:moveTo>
                  <a:pt x="525018" y="137922"/>
                </a:moveTo>
                <a:lnTo>
                  <a:pt x="493776" y="153924"/>
                </a:lnTo>
                <a:lnTo>
                  <a:pt x="497586" y="161544"/>
                </a:lnTo>
                <a:lnTo>
                  <a:pt x="528828" y="145542"/>
                </a:lnTo>
                <a:lnTo>
                  <a:pt x="525018" y="137922"/>
                </a:lnTo>
                <a:close/>
              </a:path>
              <a:path w="3901440" h="349885">
                <a:moveTo>
                  <a:pt x="593598" y="83820"/>
                </a:moveTo>
                <a:lnTo>
                  <a:pt x="562356" y="139446"/>
                </a:lnTo>
                <a:lnTo>
                  <a:pt x="569976" y="144018"/>
                </a:lnTo>
                <a:lnTo>
                  <a:pt x="601218" y="88392"/>
                </a:lnTo>
                <a:lnTo>
                  <a:pt x="593598" y="83820"/>
                </a:lnTo>
                <a:close/>
              </a:path>
              <a:path w="3901440" h="349885">
                <a:moveTo>
                  <a:pt x="664464" y="54102"/>
                </a:moveTo>
                <a:lnTo>
                  <a:pt x="633222" y="83058"/>
                </a:lnTo>
                <a:lnTo>
                  <a:pt x="639318" y="89154"/>
                </a:lnTo>
                <a:lnTo>
                  <a:pt x="670560" y="60198"/>
                </a:lnTo>
                <a:lnTo>
                  <a:pt x="664464" y="54102"/>
                </a:lnTo>
                <a:close/>
              </a:path>
              <a:path w="3901440" h="349885">
                <a:moveTo>
                  <a:pt x="710184" y="55626"/>
                </a:moveTo>
                <a:lnTo>
                  <a:pt x="702564" y="58674"/>
                </a:lnTo>
                <a:lnTo>
                  <a:pt x="733806" y="144780"/>
                </a:lnTo>
                <a:lnTo>
                  <a:pt x="742188" y="141732"/>
                </a:lnTo>
                <a:lnTo>
                  <a:pt x="710184" y="55626"/>
                </a:lnTo>
                <a:close/>
              </a:path>
              <a:path w="3901440" h="349885">
                <a:moveTo>
                  <a:pt x="781050" y="141732"/>
                </a:moveTo>
                <a:lnTo>
                  <a:pt x="772668" y="144780"/>
                </a:lnTo>
                <a:lnTo>
                  <a:pt x="803910" y="230886"/>
                </a:lnTo>
                <a:lnTo>
                  <a:pt x="812292" y="227838"/>
                </a:lnTo>
                <a:lnTo>
                  <a:pt x="781050" y="141732"/>
                </a:lnTo>
                <a:close/>
              </a:path>
              <a:path w="3901440" h="349885">
                <a:moveTo>
                  <a:pt x="850392" y="227076"/>
                </a:moveTo>
                <a:lnTo>
                  <a:pt x="843534" y="231648"/>
                </a:lnTo>
                <a:lnTo>
                  <a:pt x="874776" y="284226"/>
                </a:lnTo>
                <a:lnTo>
                  <a:pt x="882396" y="280416"/>
                </a:lnTo>
                <a:lnTo>
                  <a:pt x="850392" y="227076"/>
                </a:lnTo>
                <a:close/>
              </a:path>
              <a:path w="3901440" h="349885">
                <a:moveTo>
                  <a:pt x="918210" y="278130"/>
                </a:moveTo>
                <a:lnTo>
                  <a:pt x="916686" y="286512"/>
                </a:lnTo>
                <a:lnTo>
                  <a:pt x="947928" y="293370"/>
                </a:lnTo>
                <a:lnTo>
                  <a:pt x="949452" y="284988"/>
                </a:lnTo>
                <a:lnTo>
                  <a:pt x="918210" y="278130"/>
                </a:lnTo>
                <a:close/>
              </a:path>
              <a:path w="3901440" h="349885">
                <a:moveTo>
                  <a:pt x="1017270" y="267462"/>
                </a:moveTo>
                <a:lnTo>
                  <a:pt x="985266" y="285750"/>
                </a:lnTo>
                <a:lnTo>
                  <a:pt x="989838" y="293370"/>
                </a:lnTo>
                <a:lnTo>
                  <a:pt x="1021080" y="274320"/>
                </a:lnTo>
                <a:lnTo>
                  <a:pt x="1017270" y="267462"/>
                </a:lnTo>
                <a:close/>
              </a:path>
              <a:path w="3901440" h="349885">
                <a:moveTo>
                  <a:pt x="1086612" y="246126"/>
                </a:moveTo>
                <a:lnTo>
                  <a:pt x="1055370" y="267462"/>
                </a:lnTo>
                <a:lnTo>
                  <a:pt x="1059942" y="274320"/>
                </a:lnTo>
                <a:lnTo>
                  <a:pt x="1091946" y="252984"/>
                </a:lnTo>
                <a:lnTo>
                  <a:pt x="1086612" y="246126"/>
                </a:lnTo>
                <a:close/>
              </a:path>
              <a:path w="3901440" h="349885">
                <a:moveTo>
                  <a:pt x="1156716" y="218694"/>
                </a:moveTo>
                <a:lnTo>
                  <a:pt x="1125474" y="246126"/>
                </a:lnTo>
                <a:lnTo>
                  <a:pt x="1130808" y="252222"/>
                </a:lnTo>
                <a:lnTo>
                  <a:pt x="1162812" y="225552"/>
                </a:lnTo>
                <a:lnTo>
                  <a:pt x="1156716" y="218694"/>
                </a:lnTo>
                <a:close/>
              </a:path>
              <a:path w="3901440" h="349885">
                <a:moveTo>
                  <a:pt x="1198626" y="217932"/>
                </a:moveTo>
                <a:lnTo>
                  <a:pt x="1197864" y="226314"/>
                </a:lnTo>
                <a:lnTo>
                  <a:pt x="1229868" y="227838"/>
                </a:lnTo>
                <a:lnTo>
                  <a:pt x="1229868" y="219456"/>
                </a:lnTo>
                <a:lnTo>
                  <a:pt x="1198626" y="217932"/>
                </a:lnTo>
                <a:close/>
              </a:path>
              <a:path w="3901440" h="349885">
                <a:moveTo>
                  <a:pt x="1297686" y="198882"/>
                </a:moveTo>
                <a:lnTo>
                  <a:pt x="1266444" y="220218"/>
                </a:lnTo>
                <a:lnTo>
                  <a:pt x="1271016" y="227076"/>
                </a:lnTo>
                <a:lnTo>
                  <a:pt x="1302258" y="205740"/>
                </a:lnTo>
                <a:lnTo>
                  <a:pt x="1297686" y="198882"/>
                </a:lnTo>
                <a:close/>
              </a:path>
              <a:path w="3901440" h="349885">
                <a:moveTo>
                  <a:pt x="1366266" y="140970"/>
                </a:moveTo>
                <a:lnTo>
                  <a:pt x="1335024" y="200406"/>
                </a:lnTo>
                <a:lnTo>
                  <a:pt x="1342644" y="204216"/>
                </a:lnTo>
                <a:lnTo>
                  <a:pt x="1373886" y="145542"/>
                </a:lnTo>
                <a:lnTo>
                  <a:pt x="1366266" y="140970"/>
                </a:lnTo>
                <a:close/>
              </a:path>
              <a:path w="3901440" h="349885">
                <a:moveTo>
                  <a:pt x="1437894" y="115824"/>
                </a:moveTo>
                <a:lnTo>
                  <a:pt x="1406652" y="140208"/>
                </a:lnTo>
                <a:lnTo>
                  <a:pt x="1411986" y="147066"/>
                </a:lnTo>
                <a:lnTo>
                  <a:pt x="1443228" y="122682"/>
                </a:lnTo>
                <a:lnTo>
                  <a:pt x="1437894" y="115824"/>
                </a:lnTo>
                <a:close/>
              </a:path>
              <a:path w="3901440" h="349885">
                <a:moveTo>
                  <a:pt x="1480566" y="115062"/>
                </a:moveTo>
                <a:lnTo>
                  <a:pt x="1478280" y="123444"/>
                </a:lnTo>
                <a:lnTo>
                  <a:pt x="1509522" y="131826"/>
                </a:lnTo>
                <a:lnTo>
                  <a:pt x="1511808" y="123444"/>
                </a:lnTo>
                <a:lnTo>
                  <a:pt x="1480566" y="115062"/>
                </a:lnTo>
                <a:close/>
              </a:path>
              <a:path w="3901440" h="349885">
                <a:moveTo>
                  <a:pt x="1552194" y="124206"/>
                </a:moveTo>
                <a:lnTo>
                  <a:pt x="1546860" y="131064"/>
                </a:lnTo>
                <a:lnTo>
                  <a:pt x="1578864" y="156972"/>
                </a:lnTo>
                <a:lnTo>
                  <a:pt x="1584198" y="150114"/>
                </a:lnTo>
                <a:lnTo>
                  <a:pt x="1552194" y="124206"/>
                </a:lnTo>
                <a:close/>
              </a:path>
              <a:path w="3901440" h="349885">
                <a:moveTo>
                  <a:pt x="1620774" y="149352"/>
                </a:moveTo>
                <a:lnTo>
                  <a:pt x="1619250" y="157734"/>
                </a:lnTo>
                <a:lnTo>
                  <a:pt x="1650492" y="163068"/>
                </a:lnTo>
                <a:lnTo>
                  <a:pt x="1652015" y="154686"/>
                </a:lnTo>
                <a:lnTo>
                  <a:pt x="1620774" y="149352"/>
                </a:lnTo>
                <a:close/>
              </a:path>
              <a:path w="3901440" h="349885">
                <a:moveTo>
                  <a:pt x="1721358" y="153162"/>
                </a:moveTo>
                <a:lnTo>
                  <a:pt x="1690116" y="154686"/>
                </a:lnTo>
                <a:lnTo>
                  <a:pt x="1690116" y="163068"/>
                </a:lnTo>
                <a:lnTo>
                  <a:pt x="1722120" y="162306"/>
                </a:lnTo>
                <a:lnTo>
                  <a:pt x="1721358" y="153162"/>
                </a:lnTo>
                <a:close/>
              </a:path>
              <a:path w="3901440" h="349885">
                <a:moveTo>
                  <a:pt x="1763268" y="153924"/>
                </a:moveTo>
                <a:lnTo>
                  <a:pt x="1757934" y="161544"/>
                </a:lnTo>
                <a:lnTo>
                  <a:pt x="1789938" y="182880"/>
                </a:lnTo>
                <a:lnTo>
                  <a:pt x="1794510" y="175260"/>
                </a:lnTo>
                <a:lnTo>
                  <a:pt x="1763268" y="153924"/>
                </a:lnTo>
                <a:close/>
              </a:path>
              <a:path w="3901440" h="349885">
                <a:moveTo>
                  <a:pt x="1831848" y="175260"/>
                </a:moveTo>
                <a:lnTo>
                  <a:pt x="1829562" y="183642"/>
                </a:lnTo>
                <a:lnTo>
                  <a:pt x="1860804" y="192024"/>
                </a:lnTo>
                <a:lnTo>
                  <a:pt x="1863090" y="183642"/>
                </a:lnTo>
                <a:lnTo>
                  <a:pt x="1831848" y="175260"/>
                </a:lnTo>
                <a:close/>
              </a:path>
              <a:path w="3901440" h="349885">
                <a:moveTo>
                  <a:pt x="1901952" y="183642"/>
                </a:moveTo>
                <a:lnTo>
                  <a:pt x="1900428" y="192024"/>
                </a:lnTo>
                <a:lnTo>
                  <a:pt x="1931670" y="196596"/>
                </a:lnTo>
                <a:lnTo>
                  <a:pt x="1933194" y="187452"/>
                </a:lnTo>
                <a:lnTo>
                  <a:pt x="1901952" y="183642"/>
                </a:lnTo>
                <a:close/>
              </a:path>
              <a:path w="3901440" h="349885">
                <a:moveTo>
                  <a:pt x="2002536" y="185166"/>
                </a:moveTo>
                <a:lnTo>
                  <a:pt x="1971294" y="187452"/>
                </a:lnTo>
                <a:lnTo>
                  <a:pt x="1972056" y="196596"/>
                </a:lnTo>
                <a:lnTo>
                  <a:pt x="2003298" y="193548"/>
                </a:lnTo>
                <a:lnTo>
                  <a:pt x="2002536" y="185166"/>
                </a:lnTo>
                <a:close/>
              </a:path>
              <a:path w="3901440" h="349885">
                <a:moveTo>
                  <a:pt x="2071878" y="177546"/>
                </a:moveTo>
                <a:lnTo>
                  <a:pt x="2040636" y="185166"/>
                </a:lnTo>
                <a:lnTo>
                  <a:pt x="2042160" y="193548"/>
                </a:lnTo>
                <a:lnTo>
                  <a:pt x="2074164" y="185928"/>
                </a:lnTo>
                <a:lnTo>
                  <a:pt x="2071878" y="177546"/>
                </a:lnTo>
                <a:close/>
              </a:path>
              <a:path w="3901440" h="349885">
                <a:moveTo>
                  <a:pt x="2141982" y="169164"/>
                </a:moveTo>
                <a:lnTo>
                  <a:pt x="2110740" y="177546"/>
                </a:lnTo>
                <a:lnTo>
                  <a:pt x="2113026" y="185928"/>
                </a:lnTo>
                <a:lnTo>
                  <a:pt x="2144268" y="177546"/>
                </a:lnTo>
                <a:lnTo>
                  <a:pt x="2141982" y="169164"/>
                </a:lnTo>
                <a:close/>
              </a:path>
              <a:path w="3901440" h="349885">
                <a:moveTo>
                  <a:pt x="2212848" y="162306"/>
                </a:moveTo>
                <a:lnTo>
                  <a:pt x="2180844" y="169164"/>
                </a:lnTo>
                <a:lnTo>
                  <a:pt x="2183130" y="177546"/>
                </a:lnTo>
                <a:lnTo>
                  <a:pt x="2214372" y="170688"/>
                </a:lnTo>
                <a:lnTo>
                  <a:pt x="2212848" y="162306"/>
                </a:lnTo>
                <a:close/>
              </a:path>
              <a:path w="3901440" h="349885">
                <a:moveTo>
                  <a:pt x="2282190" y="150876"/>
                </a:moveTo>
                <a:lnTo>
                  <a:pt x="2250948" y="162306"/>
                </a:lnTo>
                <a:lnTo>
                  <a:pt x="2253996" y="169926"/>
                </a:lnTo>
                <a:lnTo>
                  <a:pt x="2285238" y="158496"/>
                </a:lnTo>
                <a:lnTo>
                  <a:pt x="2282190" y="150876"/>
                </a:lnTo>
                <a:close/>
              </a:path>
              <a:path w="3901440" h="349885">
                <a:moveTo>
                  <a:pt x="2352294" y="137922"/>
                </a:moveTo>
                <a:lnTo>
                  <a:pt x="2321052" y="150876"/>
                </a:lnTo>
                <a:lnTo>
                  <a:pt x="2324100" y="158496"/>
                </a:lnTo>
                <a:lnTo>
                  <a:pt x="2356104" y="145542"/>
                </a:lnTo>
                <a:lnTo>
                  <a:pt x="2352294" y="137922"/>
                </a:lnTo>
                <a:close/>
              </a:path>
              <a:path w="3901440" h="349885">
                <a:moveTo>
                  <a:pt x="2423160" y="128016"/>
                </a:moveTo>
                <a:lnTo>
                  <a:pt x="2391918" y="137922"/>
                </a:lnTo>
                <a:lnTo>
                  <a:pt x="2394204" y="146304"/>
                </a:lnTo>
                <a:lnTo>
                  <a:pt x="2425446" y="135636"/>
                </a:lnTo>
                <a:lnTo>
                  <a:pt x="2423160" y="128016"/>
                </a:lnTo>
                <a:close/>
              </a:path>
              <a:path w="3901440" h="349885">
                <a:moveTo>
                  <a:pt x="2494026" y="121920"/>
                </a:moveTo>
                <a:lnTo>
                  <a:pt x="2462784" y="127254"/>
                </a:lnTo>
                <a:lnTo>
                  <a:pt x="2464308" y="136398"/>
                </a:lnTo>
                <a:lnTo>
                  <a:pt x="2495550" y="130302"/>
                </a:lnTo>
                <a:lnTo>
                  <a:pt x="2494026" y="121920"/>
                </a:lnTo>
                <a:close/>
              </a:path>
              <a:path w="3901440" h="349885">
                <a:moveTo>
                  <a:pt x="2564130" y="115062"/>
                </a:moveTo>
                <a:lnTo>
                  <a:pt x="2532126" y="121920"/>
                </a:lnTo>
                <a:lnTo>
                  <a:pt x="2534412" y="130302"/>
                </a:lnTo>
                <a:lnTo>
                  <a:pt x="2565654" y="123444"/>
                </a:lnTo>
                <a:lnTo>
                  <a:pt x="2564130" y="115062"/>
                </a:lnTo>
                <a:close/>
              </a:path>
              <a:path w="3901440" h="349885">
                <a:moveTo>
                  <a:pt x="2634234" y="105918"/>
                </a:moveTo>
                <a:lnTo>
                  <a:pt x="2602230" y="115062"/>
                </a:lnTo>
                <a:lnTo>
                  <a:pt x="2604516" y="123444"/>
                </a:lnTo>
                <a:lnTo>
                  <a:pt x="2636520" y="114300"/>
                </a:lnTo>
                <a:lnTo>
                  <a:pt x="2634234" y="105918"/>
                </a:lnTo>
                <a:close/>
              </a:path>
              <a:path w="3901440" h="349885">
                <a:moveTo>
                  <a:pt x="2704338" y="97536"/>
                </a:moveTo>
                <a:lnTo>
                  <a:pt x="2673096" y="105918"/>
                </a:lnTo>
                <a:lnTo>
                  <a:pt x="2675382" y="114300"/>
                </a:lnTo>
                <a:lnTo>
                  <a:pt x="2706624" y="105918"/>
                </a:lnTo>
                <a:lnTo>
                  <a:pt x="2704338" y="97536"/>
                </a:lnTo>
                <a:close/>
              </a:path>
              <a:path w="3901440" h="349885">
                <a:moveTo>
                  <a:pt x="2775966" y="96012"/>
                </a:moveTo>
                <a:lnTo>
                  <a:pt x="2743962" y="97536"/>
                </a:lnTo>
                <a:lnTo>
                  <a:pt x="2744724" y="105918"/>
                </a:lnTo>
                <a:lnTo>
                  <a:pt x="2775966" y="104394"/>
                </a:lnTo>
                <a:lnTo>
                  <a:pt x="2775966" y="96012"/>
                </a:lnTo>
                <a:close/>
              </a:path>
              <a:path w="3901440" h="349885">
                <a:moveTo>
                  <a:pt x="2814828" y="96012"/>
                </a:moveTo>
                <a:lnTo>
                  <a:pt x="2814066" y="104394"/>
                </a:lnTo>
                <a:lnTo>
                  <a:pt x="2846070" y="105918"/>
                </a:lnTo>
                <a:lnTo>
                  <a:pt x="2846070" y="97536"/>
                </a:lnTo>
                <a:lnTo>
                  <a:pt x="2814828" y="96012"/>
                </a:lnTo>
                <a:close/>
              </a:path>
              <a:path w="3901440" h="349885">
                <a:moveTo>
                  <a:pt x="2916174" y="94488"/>
                </a:moveTo>
                <a:lnTo>
                  <a:pt x="2884170" y="97536"/>
                </a:lnTo>
                <a:lnTo>
                  <a:pt x="2884932" y="105918"/>
                </a:lnTo>
                <a:lnTo>
                  <a:pt x="2916936" y="102870"/>
                </a:lnTo>
                <a:lnTo>
                  <a:pt x="2916174" y="94488"/>
                </a:lnTo>
                <a:close/>
              </a:path>
              <a:path w="3901440" h="349885">
                <a:moveTo>
                  <a:pt x="2986278" y="90678"/>
                </a:moveTo>
                <a:lnTo>
                  <a:pt x="2954274" y="94488"/>
                </a:lnTo>
                <a:lnTo>
                  <a:pt x="2955798" y="102870"/>
                </a:lnTo>
                <a:lnTo>
                  <a:pt x="2987040" y="99060"/>
                </a:lnTo>
                <a:lnTo>
                  <a:pt x="2986278" y="90678"/>
                </a:lnTo>
                <a:close/>
              </a:path>
              <a:path w="3901440" h="349885">
                <a:moveTo>
                  <a:pt x="3055620" y="83058"/>
                </a:moveTo>
                <a:lnTo>
                  <a:pt x="3024378" y="90678"/>
                </a:lnTo>
                <a:lnTo>
                  <a:pt x="3026664" y="99060"/>
                </a:lnTo>
                <a:lnTo>
                  <a:pt x="3057906" y="91440"/>
                </a:lnTo>
                <a:lnTo>
                  <a:pt x="3055620" y="83058"/>
                </a:lnTo>
                <a:close/>
              </a:path>
              <a:path w="3901440" h="349885">
                <a:moveTo>
                  <a:pt x="3125724" y="74676"/>
                </a:moveTo>
                <a:lnTo>
                  <a:pt x="3094482" y="83058"/>
                </a:lnTo>
                <a:lnTo>
                  <a:pt x="3096768" y="91440"/>
                </a:lnTo>
                <a:lnTo>
                  <a:pt x="3128010" y="83058"/>
                </a:lnTo>
                <a:lnTo>
                  <a:pt x="3125724" y="74676"/>
                </a:lnTo>
                <a:close/>
              </a:path>
              <a:path w="3901440" h="349885">
                <a:moveTo>
                  <a:pt x="3196590" y="67818"/>
                </a:moveTo>
                <a:lnTo>
                  <a:pt x="3164586" y="74676"/>
                </a:lnTo>
                <a:lnTo>
                  <a:pt x="3166872" y="83058"/>
                </a:lnTo>
                <a:lnTo>
                  <a:pt x="3198114" y="76200"/>
                </a:lnTo>
                <a:lnTo>
                  <a:pt x="3196590" y="67818"/>
                </a:lnTo>
                <a:close/>
              </a:path>
              <a:path w="3901440" h="349885">
                <a:moveTo>
                  <a:pt x="3266694" y="60198"/>
                </a:moveTo>
                <a:lnTo>
                  <a:pt x="3235452" y="67818"/>
                </a:lnTo>
                <a:lnTo>
                  <a:pt x="3236976" y="76200"/>
                </a:lnTo>
                <a:lnTo>
                  <a:pt x="3268979" y="68580"/>
                </a:lnTo>
                <a:lnTo>
                  <a:pt x="3266694" y="60198"/>
                </a:lnTo>
                <a:close/>
              </a:path>
              <a:path w="3901440" h="349885">
                <a:moveTo>
                  <a:pt x="3336798" y="53340"/>
                </a:moveTo>
                <a:lnTo>
                  <a:pt x="3305556" y="60198"/>
                </a:lnTo>
                <a:lnTo>
                  <a:pt x="3307079" y="68580"/>
                </a:lnTo>
                <a:lnTo>
                  <a:pt x="3339084" y="61722"/>
                </a:lnTo>
                <a:lnTo>
                  <a:pt x="3336798" y="53340"/>
                </a:lnTo>
                <a:close/>
              </a:path>
              <a:path w="3901440" h="349885">
                <a:moveTo>
                  <a:pt x="3407664" y="47244"/>
                </a:moveTo>
                <a:lnTo>
                  <a:pt x="3375660" y="53340"/>
                </a:lnTo>
                <a:lnTo>
                  <a:pt x="3377184" y="61722"/>
                </a:lnTo>
                <a:lnTo>
                  <a:pt x="3409188" y="55626"/>
                </a:lnTo>
                <a:lnTo>
                  <a:pt x="3407664" y="47244"/>
                </a:lnTo>
                <a:close/>
              </a:path>
              <a:path w="3901440" h="349885">
                <a:moveTo>
                  <a:pt x="3477768" y="40386"/>
                </a:moveTo>
                <a:lnTo>
                  <a:pt x="3445764" y="47244"/>
                </a:lnTo>
                <a:lnTo>
                  <a:pt x="3448050" y="55626"/>
                </a:lnTo>
                <a:lnTo>
                  <a:pt x="3479291" y="48768"/>
                </a:lnTo>
                <a:lnTo>
                  <a:pt x="3477768" y="40386"/>
                </a:lnTo>
                <a:close/>
              </a:path>
              <a:path w="3901440" h="349885">
                <a:moveTo>
                  <a:pt x="3547872" y="32766"/>
                </a:moveTo>
                <a:lnTo>
                  <a:pt x="3516629" y="40386"/>
                </a:lnTo>
                <a:lnTo>
                  <a:pt x="3518154" y="48768"/>
                </a:lnTo>
                <a:lnTo>
                  <a:pt x="3549396" y="41148"/>
                </a:lnTo>
                <a:lnTo>
                  <a:pt x="3547872" y="32766"/>
                </a:lnTo>
                <a:close/>
              </a:path>
              <a:path w="3901440" h="349885">
                <a:moveTo>
                  <a:pt x="3617976" y="27432"/>
                </a:moveTo>
                <a:lnTo>
                  <a:pt x="3586734" y="32766"/>
                </a:lnTo>
                <a:lnTo>
                  <a:pt x="3588258" y="41148"/>
                </a:lnTo>
                <a:lnTo>
                  <a:pt x="3619500" y="35814"/>
                </a:lnTo>
                <a:lnTo>
                  <a:pt x="3617976" y="27432"/>
                </a:lnTo>
                <a:close/>
              </a:path>
              <a:path w="3901440" h="349885">
                <a:moveTo>
                  <a:pt x="3688079" y="19812"/>
                </a:moveTo>
                <a:lnTo>
                  <a:pt x="3656838" y="27432"/>
                </a:lnTo>
                <a:lnTo>
                  <a:pt x="3658362" y="35814"/>
                </a:lnTo>
                <a:lnTo>
                  <a:pt x="3690366" y="28194"/>
                </a:lnTo>
                <a:lnTo>
                  <a:pt x="3688079" y="19812"/>
                </a:lnTo>
                <a:close/>
              </a:path>
              <a:path w="3901440" h="349885">
                <a:moveTo>
                  <a:pt x="3758946" y="12954"/>
                </a:moveTo>
                <a:lnTo>
                  <a:pt x="3726941" y="19812"/>
                </a:lnTo>
                <a:lnTo>
                  <a:pt x="3729228" y="28194"/>
                </a:lnTo>
                <a:lnTo>
                  <a:pt x="3760470" y="21336"/>
                </a:lnTo>
                <a:lnTo>
                  <a:pt x="3758946" y="12954"/>
                </a:lnTo>
                <a:close/>
              </a:path>
              <a:path w="3901440" h="349885">
                <a:moveTo>
                  <a:pt x="3829050" y="7620"/>
                </a:moveTo>
                <a:lnTo>
                  <a:pt x="3797808" y="12954"/>
                </a:lnTo>
                <a:lnTo>
                  <a:pt x="3799332" y="21336"/>
                </a:lnTo>
                <a:lnTo>
                  <a:pt x="3830574" y="16002"/>
                </a:lnTo>
                <a:lnTo>
                  <a:pt x="3829050" y="7620"/>
                </a:lnTo>
                <a:close/>
              </a:path>
              <a:path w="3901440" h="349885">
                <a:moveTo>
                  <a:pt x="3899154" y="0"/>
                </a:moveTo>
                <a:lnTo>
                  <a:pt x="3867912" y="7620"/>
                </a:lnTo>
                <a:lnTo>
                  <a:pt x="3869436" y="16002"/>
                </a:lnTo>
                <a:lnTo>
                  <a:pt x="3901440" y="8382"/>
                </a:lnTo>
                <a:lnTo>
                  <a:pt x="3899154" y="0"/>
                </a:lnTo>
                <a:close/>
              </a:path>
            </a:pathLst>
          </a:custGeom>
          <a:solidFill>
            <a:srgbClr val="000000"/>
          </a:solidFill>
        </p:spPr>
        <p:txBody>
          <a:bodyPr wrap="square" lIns="0" tIns="0" rIns="0" bIns="0" rtlCol="0"/>
          <a:lstStyle/>
          <a:p>
            <a:endParaRPr/>
          </a:p>
        </p:txBody>
      </p:sp>
      <p:sp>
        <p:nvSpPr>
          <p:cNvPr id="359" name="object 359"/>
          <p:cNvSpPr/>
          <p:nvPr/>
        </p:nvSpPr>
        <p:spPr>
          <a:xfrm>
            <a:off x="2583942" y="2756154"/>
            <a:ext cx="21590" cy="0"/>
          </a:xfrm>
          <a:custGeom>
            <a:avLst/>
            <a:gdLst/>
            <a:ahLst/>
            <a:cxnLst/>
            <a:rect l="l" t="t" r="r" b="b"/>
            <a:pathLst>
              <a:path w="21589">
                <a:moveTo>
                  <a:pt x="0" y="0"/>
                </a:moveTo>
                <a:lnTo>
                  <a:pt x="21336" y="0"/>
                </a:lnTo>
              </a:path>
            </a:pathLst>
          </a:custGeom>
          <a:ln w="6096">
            <a:solidFill>
              <a:srgbClr val="FF0065"/>
            </a:solidFill>
          </a:ln>
        </p:spPr>
        <p:txBody>
          <a:bodyPr wrap="square" lIns="0" tIns="0" rIns="0" bIns="0" rtlCol="0"/>
          <a:lstStyle/>
          <a:p>
            <a:endParaRPr/>
          </a:p>
        </p:txBody>
      </p:sp>
      <p:sp>
        <p:nvSpPr>
          <p:cNvPr id="360" name="object 360"/>
          <p:cNvSpPr/>
          <p:nvPr/>
        </p:nvSpPr>
        <p:spPr>
          <a:xfrm>
            <a:off x="2636520" y="2646806"/>
            <a:ext cx="39370" cy="0"/>
          </a:xfrm>
          <a:custGeom>
            <a:avLst/>
            <a:gdLst/>
            <a:ahLst/>
            <a:cxnLst/>
            <a:rect l="l" t="t" r="r" b="b"/>
            <a:pathLst>
              <a:path w="39369">
                <a:moveTo>
                  <a:pt x="0" y="0"/>
                </a:moveTo>
                <a:lnTo>
                  <a:pt x="38862" y="0"/>
                </a:lnTo>
              </a:path>
            </a:pathLst>
          </a:custGeom>
          <a:ln w="6857">
            <a:solidFill>
              <a:srgbClr val="FF0065"/>
            </a:solidFill>
          </a:ln>
        </p:spPr>
        <p:txBody>
          <a:bodyPr wrap="square" lIns="0" tIns="0" rIns="0" bIns="0" rtlCol="0"/>
          <a:lstStyle/>
          <a:p>
            <a:endParaRPr/>
          </a:p>
        </p:txBody>
      </p:sp>
      <p:sp>
        <p:nvSpPr>
          <p:cNvPr id="361" name="object 361"/>
          <p:cNvSpPr/>
          <p:nvPr/>
        </p:nvSpPr>
        <p:spPr>
          <a:xfrm>
            <a:off x="2707385" y="2594990"/>
            <a:ext cx="38100" cy="0"/>
          </a:xfrm>
          <a:custGeom>
            <a:avLst/>
            <a:gdLst/>
            <a:ahLst/>
            <a:cxnLst/>
            <a:rect l="l" t="t" r="r" b="b"/>
            <a:pathLst>
              <a:path w="38100">
                <a:moveTo>
                  <a:pt x="0" y="0"/>
                </a:moveTo>
                <a:lnTo>
                  <a:pt x="38100" y="0"/>
                </a:lnTo>
              </a:path>
            </a:pathLst>
          </a:custGeom>
          <a:ln w="6857">
            <a:solidFill>
              <a:srgbClr val="FF0065"/>
            </a:solidFill>
          </a:ln>
        </p:spPr>
        <p:txBody>
          <a:bodyPr wrap="square" lIns="0" tIns="0" rIns="0" bIns="0" rtlCol="0"/>
          <a:lstStyle/>
          <a:p>
            <a:endParaRPr/>
          </a:p>
        </p:txBody>
      </p:sp>
      <p:sp>
        <p:nvSpPr>
          <p:cNvPr id="362" name="object 362"/>
          <p:cNvSpPr/>
          <p:nvPr/>
        </p:nvSpPr>
        <p:spPr>
          <a:xfrm>
            <a:off x="2777489" y="2533650"/>
            <a:ext cx="39370" cy="0"/>
          </a:xfrm>
          <a:custGeom>
            <a:avLst/>
            <a:gdLst/>
            <a:ahLst/>
            <a:cxnLst/>
            <a:rect l="l" t="t" r="r" b="b"/>
            <a:pathLst>
              <a:path w="39369">
                <a:moveTo>
                  <a:pt x="0" y="0"/>
                </a:moveTo>
                <a:lnTo>
                  <a:pt x="38862" y="0"/>
                </a:lnTo>
              </a:path>
            </a:pathLst>
          </a:custGeom>
          <a:ln w="7620">
            <a:solidFill>
              <a:srgbClr val="FF0065"/>
            </a:solidFill>
          </a:ln>
        </p:spPr>
        <p:txBody>
          <a:bodyPr wrap="square" lIns="0" tIns="0" rIns="0" bIns="0" rtlCol="0"/>
          <a:lstStyle/>
          <a:p>
            <a:endParaRPr/>
          </a:p>
        </p:txBody>
      </p:sp>
      <p:sp>
        <p:nvSpPr>
          <p:cNvPr id="363" name="object 363"/>
          <p:cNvSpPr/>
          <p:nvPr/>
        </p:nvSpPr>
        <p:spPr>
          <a:xfrm>
            <a:off x="2847594" y="2541650"/>
            <a:ext cx="39370" cy="0"/>
          </a:xfrm>
          <a:custGeom>
            <a:avLst/>
            <a:gdLst/>
            <a:ahLst/>
            <a:cxnLst/>
            <a:rect l="l" t="t" r="r" b="b"/>
            <a:pathLst>
              <a:path w="39369">
                <a:moveTo>
                  <a:pt x="0" y="0"/>
                </a:moveTo>
                <a:lnTo>
                  <a:pt x="38862" y="0"/>
                </a:lnTo>
              </a:path>
            </a:pathLst>
          </a:custGeom>
          <a:ln w="8381">
            <a:solidFill>
              <a:srgbClr val="FF0065"/>
            </a:solidFill>
          </a:ln>
        </p:spPr>
        <p:txBody>
          <a:bodyPr wrap="square" lIns="0" tIns="0" rIns="0" bIns="0" rtlCol="0"/>
          <a:lstStyle/>
          <a:p>
            <a:endParaRPr/>
          </a:p>
        </p:txBody>
      </p:sp>
      <p:sp>
        <p:nvSpPr>
          <p:cNvPr id="364" name="object 364"/>
          <p:cNvSpPr/>
          <p:nvPr/>
        </p:nvSpPr>
        <p:spPr>
          <a:xfrm>
            <a:off x="2917698" y="2476119"/>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5" name="object 365"/>
          <p:cNvSpPr/>
          <p:nvPr/>
        </p:nvSpPr>
        <p:spPr>
          <a:xfrm>
            <a:off x="2987801" y="2487549"/>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6" name="object 366"/>
          <p:cNvSpPr/>
          <p:nvPr/>
        </p:nvSpPr>
        <p:spPr>
          <a:xfrm>
            <a:off x="3058667" y="2564892"/>
            <a:ext cx="38100" cy="0"/>
          </a:xfrm>
          <a:custGeom>
            <a:avLst/>
            <a:gdLst/>
            <a:ahLst/>
            <a:cxnLst/>
            <a:rect l="l" t="t" r="r" b="b"/>
            <a:pathLst>
              <a:path w="38100">
                <a:moveTo>
                  <a:pt x="0" y="0"/>
                </a:moveTo>
                <a:lnTo>
                  <a:pt x="38100" y="0"/>
                </a:lnTo>
              </a:path>
            </a:pathLst>
          </a:custGeom>
          <a:ln w="7620">
            <a:solidFill>
              <a:srgbClr val="FF0065"/>
            </a:solidFill>
          </a:ln>
        </p:spPr>
        <p:txBody>
          <a:bodyPr wrap="square" lIns="0" tIns="0" rIns="0" bIns="0" rtlCol="0"/>
          <a:lstStyle/>
          <a:p>
            <a:endParaRPr/>
          </a:p>
        </p:txBody>
      </p:sp>
      <p:sp>
        <p:nvSpPr>
          <p:cNvPr id="367" name="object 367"/>
          <p:cNvSpPr/>
          <p:nvPr/>
        </p:nvSpPr>
        <p:spPr>
          <a:xfrm>
            <a:off x="3128772" y="2549271"/>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8" name="object 368"/>
          <p:cNvSpPr/>
          <p:nvPr/>
        </p:nvSpPr>
        <p:spPr>
          <a:xfrm>
            <a:off x="3198876" y="2493264"/>
            <a:ext cx="39370" cy="0"/>
          </a:xfrm>
          <a:custGeom>
            <a:avLst/>
            <a:gdLst/>
            <a:ahLst/>
            <a:cxnLst/>
            <a:rect l="l" t="t" r="r" b="b"/>
            <a:pathLst>
              <a:path w="39369">
                <a:moveTo>
                  <a:pt x="0" y="0"/>
                </a:moveTo>
                <a:lnTo>
                  <a:pt x="38862" y="0"/>
                </a:lnTo>
              </a:path>
            </a:pathLst>
          </a:custGeom>
          <a:ln w="7620">
            <a:solidFill>
              <a:srgbClr val="FF0065"/>
            </a:solidFill>
          </a:ln>
        </p:spPr>
        <p:txBody>
          <a:bodyPr wrap="square" lIns="0" tIns="0" rIns="0" bIns="0" rtlCol="0"/>
          <a:lstStyle/>
          <a:p>
            <a:endParaRPr/>
          </a:p>
        </p:txBody>
      </p:sp>
      <p:sp>
        <p:nvSpPr>
          <p:cNvPr id="369" name="object 369"/>
          <p:cNvSpPr/>
          <p:nvPr/>
        </p:nvSpPr>
        <p:spPr>
          <a:xfrm>
            <a:off x="3268979" y="2463926"/>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0" name="object 370"/>
          <p:cNvSpPr/>
          <p:nvPr/>
        </p:nvSpPr>
        <p:spPr>
          <a:xfrm>
            <a:off x="3339846" y="2549271"/>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71" name="object 371"/>
          <p:cNvSpPr/>
          <p:nvPr/>
        </p:nvSpPr>
        <p:spPr>
          <a:xfrm>
            <a:off x="3409950" y="2635376"/>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2" name="object 372"/>
          <p:cNvSpPr/>
          <p:nvPr/>
        </p:nvSpPr>
        <p:spPr>
          <a:xfrm>
            <a:off x="3480053" y="2688716"/>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3" name="object 373"/>
          <p:cNvSpPr/>
          <p:nvPr/>
        </p:nvSpPr>
        <p:spPr>
          <a:xfrm>
            <a:off x="3550158" y="2696337"/>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4" name="object 374"/>
          <p:cNvSpPr/>
          <p:nvPr/>
        </p:nvSpPr>
        <p:spPr>
          <a:xfrm>
            <a:off x="3620261" y="2677287"/>
            <a:ext cx="39370" cy="0"/>
          </a:xfrm>
          <a:custGeom>
            <a:avLst/>
            <a:gdLst/>
            <a:ahLst/>
            <a:cxnLst/>
            <a:rect l="l" t="t" r="r" b="b"/>
            <a:pathLst>
              <a:path w="39370">
                <a:moveTo>
                  <a:pt x="0" y="0"/>
                </a:moveTo>
                <a:lnTo>
                  <a:pt x="38862" y="0"/>
                </a:lnTo>
              </a:path>
            </a:pathLst>
          </a:custGeom>
          <a:ln w="8382">
            <a:solidFill>
              <a:srgbClr val="FF0065"/>
            </a:solidFill>
          </a:ln>
        </p:spPr>
        <p:txBody>
          <a:bodyPr wrap="square" lIns="0" tIns="0" rIns="0" bIns="0" rtlCol="0"/>
          <a:lstStyle/>
          <a:p>
            <a:endParaRPr/>
          </a:p>
        </p:txBody>
      </p:sp>
      <p:sp>
        <p:nvSpPr>
          <p:cNvPr id="375" name="object 375"/>
          <p:cNvSpPr/>
          <p:nvPr/>
        </p:nvSpPr>
        <p:spPr>
          <a:xfrm>
            <a:off x="3691128" y="2655188"/>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76" name="object 376"/>
          <p:cNvSpPr/>
          <p:nvPr/>
        </p:nvSpPr>
        <p:spPr>
          <a:xfrm>
            <a:off x="3761232" y="2627757"/>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77" name="object 377"/>
          <p:cNvSpPr/>
          <p:nvPr/>
        </p:nvSpPr>
        <p:spPr>
          <a:xfrm>
            <a:off x="3831335" y="262928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8" name="object 378"/>
          <p:cNvSpPr/>
          <p:nvPr/>
        </p:nvSpPr>
        <p:spPr>
          <a:xfrm>
            <a:off x="3901440" y="2607945"/>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79" name="object 379"/>
          <p:cNvSpPr/>
          <p:nvPr/>
        </p:nvSpPr>
        <p:spPr>
          <a:xfrm>
            <a:off x="3971544" y="254927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0" name="object 380"/>
          <p:cNvSpPr/>
          <p:nvPr/>
        </p:nvSpPr>
        <p:spPr>
          <a:xfrm>
            <a:off x="4042409" y="2524886"/>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81" name="object 381"/>
          <p:cNvSpPr/>
          <p:nvPr/>
        </p:nvSpPr>
        <p:spPr>
          <a:xfrm>
            <a:off x="4112514" y="253326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2" name="object 382"/>
          <p:cNvSpPr/>
          <p:nvPr/>
        </p:nvSpPr>
        <p:spPr>
          <a:xfrm>
            <a:off x="4182617" y="2559176"/>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3" name="object 383"/>
          <p:cNvSpPr/>
          <p:nvPr/>
        </p:nvSpPr>
        <p:spPr>
          <a:xfrm>
            <a:off x="4252721" y="2565273"/>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4" name="object 384"/>
          <p:cNvSpPr/>
          <p:nvPr/>
        </p:nvSpPr>
        <p:spPr>
          <a:xfrm>
            <a:off x="4323588" y="2563749"/>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85" name="object 385"/>
          <p:cNvSpPr/>
          <p:nvPr/>
        </p:nvSpPr>
        <p:spPr>
          <a:xfrm>
            <a:off x="4393691" y="2585084"/>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6" name="object 386"/>
          <p:cNvSpPr/>
          <p:nvPr/>
        </p:nvSpPr>
        <p:spPr>
          <a:xfrm>
            <a:off x="4463796" y="2593467"/>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7" name="object 387"/>
          <p:cNvSpPr/>
          <p:nvPr/>
        </p:nvSpPr>
        <p:spPr>
          <a:xfrm>
            <a:off x="4533900" y="2598038"/>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8" name="object 388"/>
          <p:cNvSpPr/>
          <p:nvPr/>
        </p:nvSpPr>
        <p:spPr>
          <a:xfrm>
            <a:off x="4604003" y="259499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9" name="object 389"/>
          <p:cNvSpPr/>
          <p:nvPr/>
        </p:nvSpPr>
        <p:spPr>
          <a:xfrm>
            <a:off x="4674870" y="2588133"/>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90" name="object 390"/>
          <p:cNvSpPr/>
          <p:nvPr/>
        </p:nvSpPr>
        <p:spPr>
          <a:xfrm>
            <a:off x="4744973" y="2579369"/>
            <a:ext cx="39370" cy="0"/>
          </a:xfrm>
          <a:custGeom>
            <a:avLst/>
            <a:gdLst/>
            <a:ahLst/>
            <a:cxnLst/>
            <a:rect l="l" t="t" r="r" b="b"/>
            <a:pathLst>
              <a:path w="39370">
                <a:moveTo>
                  <a:pt x="0" y="0"/>
                </a:moveTo>
                <a:lnTo>
                  <a:pt x="38862" y="0"/>
                </a:lnTo>
              </a:path>
            </a:pathLst>
          </a:custGeom>
          <a:ln w="10667">
            <a:solidFill>
              <a:srgbClr val="FF0065"/>
            </a:solidFill>
          </a:ln>
        </p:spPr>
        <p:txBody>
          <a:bodyPr wrap="square" lIns="0" tIns="0" rIns="0" bIns="0" rtlCol="0"/>
          <a:lstStyle/>
          <a:p>
            <a:endParaRPr/>
          </a:p>
        </p:txBody>
      </p:sp>
      <p:sp>
        <p:nvSpPr>
          <p:cNvPr id="391" name="object 391"/>
          <p:cNvSpPr/>
          <p:nvPr/>
        </p:nvSpPr>
        <p:spPr>
          <a:xfrm>
            <a:off x="4815078" y="257213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2" name="object 392"/>
          <p:cNvSpPr/>
          <p:nvPr/>
        </p:nvSpPr>
        <p:spPr>
          <a:xfrm>
            <a:off x="4885182" y="2559938"/>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93" name="object 393"/>
          <p:cNvSpPr/>
          <p:nvPr/>
        </p:nvSpPr>
        <p:spPr>
          <a:xfrm>
            <a:off x="4956047" y="2547747"/>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94" name="object 394"/>
          <p:cNvSpPr/>
          <p:nvPr/>
        </p:nvSpPr>
        <p:spPr>
          <a:xfrm>
            <a:off x="5026152" y="253784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5" name="object 395"/>
          <p:cNvSpPr/>
          <p:nvPr/>
        </p:nvSpPr>
        <p:spPr>
          <a:xfrm>
            <a:off x="5096255" y="2532126"/>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96" name="object 396"/>
          <p:cNvSpPr/>
          <p:nvPr/>
        </p:nvSpPr>
        <p:spPr>
          <a:xfrm>
            <a:off x="5166359" y="2524886"/>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7" name="object 397"/>
          <p:cNvSpPr/>
          <p:nvPr/>
        </p:nvSpPr>
        <p:spPr>
          <a:xfrm>
            <a:off x="5236464" y="2515742"/>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398" name="object 398"/>
          <p:cNvSpPr/>
          <p:nvPr/>
        </p:nvSpPr>
        <p:spPr>
          <a:xfrm>
            <a:off x="5307329" y="2506980"/>
            <a:ext cx="38100" cy="0"/>
          </a:xfrm>
          <a:custGeom>
            <a:avLst/>
            <a:gdLst/>
            <a:ahLst/>
            <a:cxnLst/>
            <a:rect l="l" t="t" r="r" b="b"/>
            <a:pathLst>
              <a:path w="38100">
                <a:moveTo>
                  <a:pt x="0" y="0"/>
                </a:moveTo>
                <a:lnTo>
                  <a:pt x="38100" y="0"/>
                </a:lnTo>
              </a:path>
            </a:pathLst>
          </a:custGeom>
          <a:ln w="12192">
            <a:solidFill>
              <a:srgbClr val="FF0065"/>
            </a:solidFill>
          </a:ln>
        </p:spPr>
        <p:txBody>
          <a:bodyPr wrap="square" lIns="0" tIns="0" rIns="0" bIns="0" rtlCol="0"/>
          <a:lstStyle/>
          <a:p>
            <a:endParaRPr/>
          </a:p>
        </p:txBody>
      </p:sp>
      <p:sp>
        <p:nvSpPr>
          <p:cNvPr id="399" name="object 399"/>
          <p:cNvSpPr/>
          <p:nvPr/>
        </p:nvSpPr>
        <p:spPr>
          <a:xfrm>
            <a:off x="5377434" y="2506218"/>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400" name="object 400"/>
          <p:cNvSpPr/>
          <p:nvPr/>
        </p:nvSpPr>
        <p:spPr>
          <a:xfrm>
            <a:off x="5447538" y="2507742"/>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401" name="object 401"/>
          <p:cNvSpPr/>
          <p:nvPr/>
        </p:nvSpPr>
        <p:spPr>
          <a:xfrm>
            <a:off x="5517641" y="2505075"/>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402" name="object 402"/>
          <p:cNvSpPr/>
          <p:nvPr/>
        </p:nvSpPr>
        <p:spPr>
          <a:xfrm>
            <a:off x="5587746" y="2500502"/>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403" name="object 403"/>
          <p:cNvSpPr/>
          <p:nvPr/>
        </p:nvSpPr>
        <p:spPr>
          <a:xfrm>
            <a:off x="5658611" y="2492883"/>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04" name="object 404"/>
          <p:cNvSpPr/>
          <p:nvPr/>
        </p:nvSpPr>
        <p:spPr>
          <a:xfrm>
            <a:off x="5728715" y="2483738"/>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5" name="object 405"/>
          <p:cNvSpPr/>
          <p:nvPr/>
        </p:nvSpPr>
        <p:spPr>
          <a:xfrm>
            <a:off x="5798820" y="2476881"/>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6" name="object 406"/>
          <p:cNvSpPr/>
          <p:nvPr/>
        </p:nvSpPr>
        <p:spPr>
          <a:xfrm>
            <a:off x="5868923" y="2470022"/>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7" name="object 407"/>
          <p:cNvSpPr/>
          <p:nvPr/>
        </p:nvSpPr>
        <p:spPr>
          <a:xfrm>
            <a:off x="5939790" y="2463164"/>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408" name="object 408"/>
          <p:cNvSpPr/>
          <p:nvPr/>
        </p:nvSpPr>
        <p:spPr>
          <a:xfrm>
            <a:off x="6009894" y="2457069"/>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9" name="object 409"/>
          <p:cNvSpPr/>
          <p:nvPr/>
        </p:nvSpPr>
        <p:spPr>
          <a:xfrm>
            <a:off x="6079997" y="2449448"/>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10" name="object 410"/>
          <p:cNvSpPr/>
          <p:nvPr/>
        </p:nvSpPr>
        <p:spPr>
          <a:xfrm>
            <a:off x="6150102" y="2443352"/>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411" name="object 411"/>
          <p:cNvSpPr/>
          <p:nvPr/>
        </p:nvSpPr>
        <p:spPr>
          <a:xfrm>
            <a:off x="6220205" y="243649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2" name="object 412"/>
          <p:cNvSpPr/>
          <p:nvPr/>
        </p:nvSpPr>
        <p:spPr>
          <a:xfrm>
            <a:off x="6291071" y="2429637"/>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13" name="object 413"/>
          <p:cNvSpPr/>
          <p:nvPr/>
        </p:nvSpPr>
        <p:spPr>
          <a:xfrm>
            <a:off x="6361176" y="2422779"/>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4" name="object 414"/>
          <p:cNvSpPr/>
          <p:nvPr/>
        </p:nvSpPr>
        <p:spPr>
          <a:xfrm>
            <a:off x="6431279" y="2416683"/>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5" name="object 415"/>
          <p:cNvSpPr/>
          <p:nvPr/>
        </p:nvSpPr>
        <p:spPr>
          <a:xfrm>
            <a:off x="6501384" y="2409824"/>
            <a:ext cx="27940" cy="0"/>
          </a:xfrm>
          <a:custGeom>
            <a:avLst/>
            <a:gdLst/>
            <a:ahLst/>
            <a:cxnLst/>
            <a:rect l="l" t="t" r="r" b="b"/>
            <a:pathLst>
              <a:path w="27940">
                <a:moveTo>
                  <a:pt x="0" y="0"/>
                </a:moveTo>
                <a:lnTo>
                  <a:pt x="27432" y="0"/>
                </a:lnTo>
              </a:path>
            </a:pathLst>
          </a:custGeom>
          <a:ln w="11429">
            <a:solidFill>
              <a:srgbClr val="FF0065"/>
            </a:solidFill>
          </a:ln>
        </p:spPr>
        <p:txBody>
          <a:bodyPr wrap="square" lIns="0" tIns="0" rIns="0" bIns="0" rtlCol="0"/>
          <a:lstStyle/>
          <a:p>
            <a:endParaRPr/>
          </a:p>
        </p:txBody>
      </p:sp>
      <p:sp>
        <p:nvSpPr>
          <p:cNvPr id="416" name="object 416"/>
          <p:cNvSpPr/>
          <p:nvPr/>
        </p:nvSpPr>
        <p:spPr>
          <a:xfrm>
            <a:off x="2601467" y="2399538"/>
            <a:ext cx="3901440" cy="355600"/>
          </a:xfrm>
          <a:custGeom>
            <a:avLst/>
            <a:gdLst/>
            <a:ahLst/>
            <a:cxnLst/>
            <a:rect l="l" t="t" r="r" b="b"/>
            <a:pathLst>
              <a:path w="3901440" h="355600">
                <a:moveTo>
                  <a:pt x="31242" y="242315"/>
                </a:moveTo>
                <a:lnTo>
                  <a:pt x="0" y="352805"/>
                </a:lnTo>
                <a:lnTo>
                  <a:pt x="7620" y="355091"/>
                </a:lnTo>
                <a:lnTo>
                  <a:pt x="39624" y="244601"/>
                </a:lnTo>
                <a:lnTo>
                  <a:pt x="31242" y="242315"/>
                </a:lnTo>
                <a:close/>
              </a:path>
              <a:path w="3901440" h="355600">
                <a:moveTo>
                  <a:pt x="102108" y="189737"/>
                </a:moveTo>
                <a:lnTo>
                  <a:pt x="70104" y="241553"/>
                </a:lnTo>
                <a:lnTo>
                  <a:pt x="77724" y="246125"/>
                </a:lnTo>
                <a:lnTo>
                  <a:pt x="108966" y="194309"/>
                </a:lnTo>
                <a:lnTo>
                  <a:pt x="102108" y="189737"/>
                </a:lnTo>
                <a:close/>
              </a:path>
              <a:path w="3901440" h="355600">
                <a:moveTo>
                  <a:pt x="172212" y="128777"/>
                </a:moveTo>
                <a:lnTo>
                  <a:pt x="140208" y="189737"/>
                </a:lnTo>
                <a:lnTo>
                  <a:pt x="147828" y="194309"/>
                </a:lnTo>
                <a:lnTo>
                  <a:pt x="179832" y="132587"/>
                </a:lnTo>
                <a:lnTo>
                  <a:pt x="172212" y="128777"/>
                </a:lnTo>
                <a:close/>
              </a:path>
              <a:path w="3901440" h="355600">
                <a:moveTo>
                  <a:pt x="215646" y="126491"/>
                </a:moveTo>
                <a:lnTo>
                  <a:pt x="213360" y="134873"/>
                </a:lnTo>
                <a:lnTo>
                  <a:pt x="245364" y="141731"/>
                </a:lnTo>
                <a:lnTo>
                  <a:pt x="246888" y="133349"/>
                </a:lnTo>
                <a:lnTo>
                  <a:pt x="215646" y="126491"/>
                </a:lnTo>
                <a:close/>
              </a:path>
              <a:path w="3901440" h="355600">
                <a:moveTo>
                  <a:pt x="312420" y="70865"/>
                </a:moveTo>
                <a:lnTo>
                  <a:pt x="281178" y="135635"/>
                </a:lnTo>
                <a:lnTo>
                  <a:pt x="288798" y="139445"/>
                </a:lnTo>
                <a:lnTo>
                  <a:pt x="320040" y="74675"/>
                </a:lnTo>
                <a:lnTo>
                  <a:pt x="312420" y="70865"/>
                </a:lnTo>
                <a:close/>
              </a:path>
              <a:path w="3901440" h="355600">
                <a:moveTo>
                  <a:pt x="356616" y="69341"/>
                </a:moveTo>
                <a:lnTo>
                  <a:pt x="353568" y="76961"/>
                </a:lnTo>
                <a:lnTo>
                  <a:pt x="384810" y="88391"/>
                </a:lnTo>
                <a:lnTo>
                  <a:pt x="387858" y="80771"/>
                </a:lnTo>
                <a:lnTo>
                  <a:pt x="356616" y="69341"/>
                </a:lnTo>
                <a:close/>
              </a:path>
              <a:path w="3901440" h="355600">
                <a:moveTo>
                  <a:pt x="429006" y="83057"/>
                </a:moveTo>
                <a:lnTo>
                  <a:pt x="421386" y="86105"/>
                </a:lnTo>
                <a:lnTo>
                  <a:pt x="452628" y="163829"/>
                </a:lnTo>
                <a:lnTo>
                  <a:pt x="461010" y="160019"/>
                </a:lnTo>
                <a:lnTo>
                  <a:pt x="429006" y="83057"/>
                </a:lnTo>
                <a:close/>
              </a:path>
              <a:path w="3901440" h="355600">
                <a:moveTo>
                  <a:pt x="525018" y="142493"/>
                </a:moveTo>
                <a:lnTo>
                  <a:pt x="493776" y="157733"/>
                </a:lnTo>
                <a:lnTo>
                  <a:pt x="497586" y="166115"/>
                </a:lnTo>
                <a:lnTo>
                  <a:pt x="528828" y="150113"/>
                </a:lnTo>
                <a:lnTo>
                  <a:pt x="525018" y="142493"/>
                </a:lnTo>
                <a:close/>
              </a:path>
              <a:path w="3901440" h="355600">
                <a:moveTo>
                  <a:pt x="593598" y="88391"/>
                </a:moveTo>
                <a:lnTo>
                  <a:pt x="562356" y="144017"/>
                </a:lnTo>
                <a:lnTo>
                  <a:pt x="569976" y="148589"/>
                </a:lnTo>
                <a:lnTo>
                  <a:pt x="601218" y="92201"/>
                </a:lnTo>
                <a:lnTo>
                  <a:pt x="593598" y="88391"/>
                </a:lnTo>
                <a:close/>
              </a:path>
              <a:path w="3901440" h="355600">
                <a:moveTo>
                  <a:pt x="664464" y="57149"/>
                </a:moveTo>
                <a:lnTo>
                  <a:pt x="633222" y="86867"/>
                </a:lnTo>
                <a:lnTo>
                  <a:pt x="639318" y="93725"/>
                </a:lnTo>
                <a:lnTo>
                  <a:pt x="670560" y="63245"/>
                </a:lnTo>
                <a:lnTo>
                  <a:pt x="664464" y="57149"/>
                </a:lnTo>
                <a:close/>
              </a:path>
              <a:path w="3901440" h="355600">
                <a:moveTo>
                  <a:pt x="710184" y="58673"/>
                </a:moveTo>
                <a:lnTo>
                  <a:pt x="702564" y="61721"/>
                </a:lnTo>
                <a:lnTo>
                  <a:pt x="733806" y="146303"/>
                </a:lnTo>
                <a:lnTo>
                  <a:pt x="742188" y="143255"/>
                </a:lnTo>
                <a:lnTo>
                  <a:pt x="710184" y="58673"/>
                </a:lnTo>
                <a:close/>
              </a:path>
              <a:path w="3901440" h="355600">
                <a:moveTo>
                  <a:pt x="781050" y="143255"/>
                </a:moveTo>
                <a:lnTo>
                  <a:pt x="772668" y="146303"/>
                </a:lnTo>
                <a:lnTo>
                  <a:pt x="803910" y="232409"/>
                </a:lnTo>
                <a:lnTo>
                  <a:pt x="812292" y="229361"/>
                </a:lnTo>
                <a:lnTo>
                  <a:pt x="781050" y="143255"/>
                </a:lnTo>
                <a:close/>
              </a:path>
              <a:path w="3901440" h="355600">
                <a:moveTo>
                  <a:pt x="850392" y="228599"/>
                </a:moveTo>
                <a:lnTo>
                  <a:pt x="843534" y="233171"/>
                </a:lnTo>
                <a:lnTo>
                  <a:pt x="874776" y="287273"/>
                </a:lnTo>
                <a:lnTo>
                  <a:pt x="882396" y="282701"/>
                </a:lnTo>
                <a:lnTo>
                  <a:pt x="850392" y="228599"/>
                </a:lnTo>
                <a:close/>
              </a:path>
              <a:path w="3901440" h="355600">
                <a:moveTo>
                  <a:pt x="918210" y="281177"/>
                </a:moveTo>
                <a:lnTo>
                  <a:pt x="916686" y="289559"/>
                </a:lnTo>
                <a:lnTo>
                  <a:pt x="947928" y="296417"/>
                </a:lnTo>
                <a:lnTo>
                  <a:pt x="949452" y="288035"/>
                </a:lnTo>
                <a:lnTo>
                  <a:pt x="918210" y="281177"/>
                </a:lnTo>
                <a:close/>
              </a:path>
              <a:path w="3901440" h="355600">
                <a:moveTo>
                  <a:pt x="1017270" y="269747"/>
                </a:moveTo>
                <a:lnTo>
                  <a:pt x="985266" y="288797"/>
                </a:lnTo>
                <a:lnTo>
                  <a:pt x="989838" y="295655"/>
                </a:lnTo>
                <a:lnTo>
                  <a:pt x="1021080" y="277367"/>
                </a:lnTo>
                <a:lnTo>
                  <a:pt x="1017270" y="269747"/>
                </a:lnTo>
                <a:close/>
              </a:path>
              <a:path w="3901440" h="355600">
                <a:moveTo>
                  <a:pt x="1086612" y="247649"/>
                </a:moveTo>
                <a:lnTo>
                  <a:pt x="1055370" y="270509"/>
                </a:lnTo>
                <a:lnTo>
                  <a:pt x="1060704" y="277367"/>
                </a:lnTo>
                <a:lnTo>
                  <a:pt x="1091946" y="254507"/>
                </a:lnTo>
                <a:lnTo>
                  <a:pt x="1086612" y="247649"/>
                </a:lnTo>
                <a:close/>
              </a:path>
              <a:path w="3901440" h="355600">
                <a:moveTo>
                  <a:pt x="1156716" y="220217"/>
                </a:moveTo>
                <a:lnTo>
                  <a:pt x="1125474" y="247649"/>
                </a:lnTo>
                <a:lnTo>
                  <a:pt x="1130808" y="253745"/>
                </a:lnTo>
                <a:lnTo>
                  <a:pt x="1162812" y="227075"/>
                </a:lnTo>
                <a:lnTo>
                  <a:pt x="1156716" y="220217"/>
                </a:lnTo>
                <a:close/>
              </a:path>
              <a:path w="3901440" h="355600">
                <a:moveTo>
                  <a:pt x="1198626" y="219455"/>
                </a:moveTo>
                <a:lnTo>
                  <a:pt x="1197864" y="227837"/>
                </a:lnTo>
                <a:lnTo>
                  <a:pt x="1229868" y="229361"/>
                </a:lnTo>
                <a:lnTo>
                  <a:pt x="1229868" y="220979"/>
                </a:lnTo>
                <a:lnTo>
                  <a:pt x="1198626" y="219455"/>
                </a:lnTo>
                <a:close/>
              </a:path>
              <a:path w="3901440" h="355600">
                <a:moveTo>
                  <a:pt x="1297686" y="199643"/>
                </a:moveTo>
                <a:lnTo>
                  <a:pt x="1266444" y="221741"/>
                </a:lnTo>
                <a:lnTo>
                  <a:pt x="1271016" y="228599"/>
                </a:lnTo>
                <a:lnTo>
                  <a:pt x="1302258" y="207263"/>
                </a:lnTo>
                <a:lnTo>
                  <a:pt x="1297686" y="199643"/>
                </a:lnTo>
                <a:close/>
              </a:path>
              <a:path w="3901440" h="355600">
                <a:moveTo>
                  <a:pt x="1366266" y="142493"/>
                </a:moveTo>
                <a:lnTo>
                  <a:pt x="1335024" y="201167"/>
                </a:lnTo>
                <a:lnTo>
                  <a:pt x="1342644" y="205739"/>
                </a:lnTo>
                <a:lnTo>
                  <a:pt x="1373886" y="147065"/>
                </a:lnTo>
                <a:lnTo>
                  <a:pt x="1366266" y="142493"/>
                </a:lnTo>
                <a:close/>
              </a:path>
              <a:path w="3901440" h="355600">
                <a:moveTo>
                  <a:pt x="1437894" y="116585"/>
                </a:moveTo>
                <a:lnTo>
                  <a:pt x="1406652" y="140969"/>
                </a:lnTo>
                <a:lnTo>
                  <a:pt x="1411986" y="147827"/>
                </a:lnTo>
                <a:lnTo>
                  <a:pt x="1443228" y="123443"/>
                </a:lnTo>
                <a:lnTo>
                  <a:pt x="1437894" y="116585"/>
                </a:lnTo>
                <a:close/>
              </a:path>
              <a:path w="3901440" h="355600">
                <a:moveTo>
                  <a:pt x="1480566" y="115823"/>
                </a:moveTo>
                <a:lnTo>
                  <a:pt x="1478280" y="124205"/>
                </a:lnTo>
                <a:lnTo>
                  <a:pt x="1509522" y="133349"/>
                </a:lnTo>
                <a:lnTo>
                  <a:pt x="1511808" y="124967"/>
                </a:lnTo>
                <a:lnTo>
                  <a:pt x="1480566" y="115823"/>
                </a:lnTo>
                <a:close/>
              </a:path>
              <a:path w="3901440" h="355600">
                <a:moveTo>
                  <a:pt x="1552194" y="125729"/>
                </a:moveTo>
                <a:lnTo>
                  <a:pt x="1546860" y="132587"/>
                </a:lnTo>
                <a:lnTo>
                  <a:pt x="1578864" y="157733"/>
                </a:lnTo>
                <a:lnTo>
                  <a:pt x="1584198" y="151637"/>
                </a:lnTo>
                <a:lnTo>
                  <a:pt x="1552194" y="125729"/>
                </a:lnTo>
                <a:close/>
              </a:path>
              <a:path w="3901440" h="355600">
                <a:moveTo>
                  <a:pt x="1620774" y="150875"/>
                </a:moveTo>
                <a:lnTo>
                  <a:pt x="1619250" y="159257"/>
                </a:lnTo>
                <a:lnTo>
                  <a:pt x="1650492" y="164591"/>
                </a:lnTo>
                <a:lnTo>
                  <a:pt x="1652015" y="156209"/>
                </a:lnTo>
                <a:lnTo>
                  <a:pt x="1620774" y="150875"/>
                </a:lnTo>
                <a:close/>
              </a:path>
              <a:path w="3901440" h="355600">
                <a:moveTo>
                  <a:pt x="1721358" y="154685"/>
                </a:moveTo>
                <a:lnTo>
                  <a:pt x="1690116" y="156209"/>
                </a:lnTo>
                <a:lnTo>
                  <a:pt x="1690116" y="164591"/>
                </a:lnTo>
                <a:lnTo>
                  <a:pt x="1722120" y="163067"/>
                </a:lnTo>
                <a:lnTo>
                  <a:pt x="1721358" y="154685"/>
                </a:lnTo>
                <a:close/>
              </a:path>
              <a:path w="3901440" h="355600">
                <a:moveTo>
                  <a:pt x="1763268" y="155447"/>
                </a:moveTo>
                <a:lnTo>
                  <a:pt x="1757934" y="162305"/>
                </a:lnTo>
                <a:lnTo>
                  <a:pt x="1789938" y="184403"/>
                </a:lnTo>
                <a:lnTo>
                  <a:pt x="1794510" y="176783"/>
                </a:lnTo>
                <a:lnTo>
                  <a:pt x="1763268" y="155447"/>
                </a:lnTo>
                <a:close/>
              </a:path>
              <a:path w="3901440" h="355600">
                <a:moveTo>
                  <a:pt x="1831848" y="176021"/>
                </a:moveTo>
                <a:lnTo>
                  <a:pt x="1829562" y="184403"/>
                </a:lnTo>
                <a:lnTo>
                  <a:pt x="1860804" y="193547"/>
                </a:lnTo>
                <a:lnTo>
                  <a:pt x="1863090" y="185165"/>
                </a:lnTo>
                <a:lnTo>
                  <a:pt x="1831848" y="176021"/>
                </a:lnTo>
                <a:close/>
              </a:path>
              <a:path w="3901440" h="355600">
                <a:moveTo>
                  <a:pt x="1901952" y="185165"/>
                </a:moveTo>
                <a:lnTo>
                  <a:pt x="1900428" y="193547"/>
                </a:lnTo>
                <a:lnTo>
                  <a:pt x="1931670" y="197357"/>
                </a:lnTo>
                <a:lnTo>
                  <a:pt x="1933194" y="188975"/>
                </a:lnTo>
                <a:lnTo>
                  <a:pt x="1901952" y="185165"/>
                </a:lnTo>
                <a:close/>
              </a:path>
              <a:path w="3901440" h="355600">
                <a:moveTo>
                  <a:pt x="2002536" y="185927"/>
                </a:moveTo>
                <a:lnTo>
                  <a:pt x="1971294" y="188975"/>
                </a:lnTo>
                <a:lnTo>
                  <a:pt x="1972056" y="197357"/>
                </a:lnTo>
                <a:lnTo>
                  <a:pt x="2003298" y="195071"/>
                </a:lnTo>
                <a:lnTo>
                  <a:pt x="2002536" y="185927"/>
                </a:lnTo>
                <a:close/>
              </a:path>
              <a:path w="3901440" h="355600">
                <a:moveTo>
                  <a:pt x="2071878" y="179069"/>
                </a:moveTo>
                <a:lnTo>
                  <a:pt x="2040636" y="186689"/>
                </a:lnTo>
                <a:lnTo>
                  <a:pt x="2042160" y="195071"/>
                </a:lnTo>
                <a:lnTo>
                  <a:pt x="2074164" y="187451"/>
                </a:lnTo>
                <a:lnTo>
                  <a:pt x="2071878" y="179069"/>
                </a:lnTo>
                <a:close/>
              </a:path>
              <a:path w="3901440" h="355600">
                <a:moveTo>
                  <a:pt x="2141982" y="170687"/>
                </a:moveTo>
                <a:lnTo>
                  <a:pt x="2110740" y="179069"/>
                </a:lnTo>
                <a:lnTo>
                  <a:pt x="2113026" y="187451"/>
                </a:lnTo>
                <a:lnTo>
                  <a:pt x="2144268" y="179069"/>
                </a:lnTo>
                <a:lnTo>
                  <a:pt x="2141982" y="170687"/>
                </a:lnTo>
                <a:close/>
              </a:path>
              <a:path w="3901440" h="355600">
                <a:moveTo>
                  <a:pt x="2212848" y="163067"/>
                </a:moveTo>
                <a:lnTo>
                  <a:pt x="2180844" y="170687"/>
                </a:lnTo>
                <a:lnTo>
                  <a:pt x="2183130" y="179069"/>
                </a:lnTo>
                <a:lnTo>
                  <a:pt x="2214372" y="171449"/>
                </a:lnTo>
                <a:lnTo>
                  <a:pt x="2212848" y="163067"/>
                </a:lnTo>
                <a:close/>
              </a:path>
              <a:path w="3901440" h="355600">
                <a:moveTo>
                  <a:pt x="2282190" y="150875"/>
                </a:moveTo>
                <a:lnTo>
                  <a:pt x="2250948" y="163829"/>
                </a:lnTo>
                <a:lnTo>
                  <a:pt x="2253996" y="171449"/>
                </a:lnTo>
                <a:lnTo>
                  <a:pt x="2285238" y="158495"/>
                </a:lnTo>
                <a:lnTo>
                  <a:pt x="2282190" y="150875"/>
                </a:lnTo>
                <a:close/>
              </a:path>
              <a:path w="3901440" h="355600">
                <a:moveTo>
                  <a:pt x="2353056" y="139445"/>
                </a:moveTo>
                <a:lnTo>
                  <a:pt x="2321052" y="150875"/>
                </a:lnTo>
                <a:lnTo>
                  <a:pt x="2324100" y="158495"/>
                </a:lnTo>
                <a:lnTo>
                  <a:pt x="2355342" y="147065"/>
                </a:lnTo>
                <a:lnTo>
                  <a:pt x="2353056" y="139445"/>
                </a:lnTo>
                <a:close/>
              </a:path>
              <a:path w="3901440" h="355600">
                <a:moveTo>
                  <a:pt x="2423160" y="128777"/>
                </a:moveTo>
                <a:lnTo>
                  <a:pt x="2391918" y="139445"/>
                </a:lnTo>
                <a:lnTo>
                  <a:pt x="2394204" y="147065"/>
                </a:lnTo>
                <a:lnTo>
                  <a:pt x="2425446" y="137159"/>
                </a:lnTo>
                <a:lnTo>
                  <a:pt x="2423160" y="128777"/>
                </a:lnTo>
                <a:close/>
              </a:path>
              <a:path w="3901440" h="355600">
                <a:moveTo>
                  <a:pt x="2494026" y="123443"/>
                </a:moveTo>
                <a:lnTo>
                  <a:pt x="2462784" y="128777"/>
                </a:lnTo>
                <a:lnTo>
                  <a:pt x="2464308" y="137159"/>
                </a:lnTo>
                <a:lnTo>
                  <a:pt x="2495550" y="131825"/>
                </a:lnTo>
                <a:lnTo>
                  <a:pt x="2494026" y="123443"/>
                </a:lnTo>
                <a:close/>
              </a:path>
              <a:path w="3901440" h="355600">
                <a:moveTo>
                  <a:pt x="2564130" y="115823"/>
                </a:moveTo>
                <a:lnTo>
                  <a:pt x="2532126" y="123443"/>
                </a:lnTo>
                <a:lnTo>
                  <a:pt x="2534412" y="131825"/>
                </a:lnTo>
                <a:lnTo>
                  <a:pt x="2565654" y="124205"/>
                </a:lnTo>
                <a:lnTo>
                  <a:pt x="2564130" y="115823"/>
                </a:lnTo>
                <a:close/>
              </a:path>
              <a:path w="3901440" h="355600">
                <a:moveTo>
                  <a:pt x="2634234" y="105917"/>
                </a:moveTo>
                <a:lnTo>
                  <a:pt x="2602230" y="116585"/>
                </a:lnTo>
                <a:lnTo>
                  <a:pt x="2605278" y="124205"/>
                </a:lnTo>
                <a:lnTo>
                  <a:pt x="2636520" y="114299"/>
                </a:lnTo>
                <a:lnTo>
                  <a:pt x="2634234" y="105917"/>
                </a:lnTo>
                <a:close/>
              </a:path>
              <a:path w="3901440" h="355600">
                <a:moveTo>
                  <a:pt x="2704338" y="97535"/>
                </a:moveTo>
                <a:lnTo>
                  <a:pt x="2673096" y="105917"/>
                </a:lnTo>
                <a:lnTo>
                  <a:pt x="2675382" y="114299"/>
                </a:lnTo>
                <a:lnTo>
                  <a:pt x="2706624" y="105917"/>
                </a:lnTo>
                <a:lnTo>
                  <a:pt x="2704338" y="97535"/>
                </a:lnTo>
                <a:close/>
              </a:path>
              <a:path w="3901440" h="355600">
                <a:moveTo>
                  <a:pt x="2775966" y="97536"/>
                </a:moveTo>
                <a:lnTo>
                  <a:pt x="2743962" y="97536"/>
                </a:lnTo>
                <a:lnTo>
                  <a:pt x="2743962" y="105917"/>
                </a:lnTo>
                <a:lnTo>
                  <a:pt x="2775966" y="105917"/>
                </a:lnTo>
                <a:lnTo>
                  <a:pt x="2775966" y="97536"/>
                </a:lnTo>
                <a:close/>
              </a:path>
              <a:path w="3901440" h="355600">
                <a:moveTo>
                  <a:pt x="2814828" y="97535"/>
                </a:moveTo>
                <a:lnTo>
                  <a:pt x="2814066" y="105917"/>
                </a:lnTo>
                <a:lnTo>
                  <a:pt x="2846070" y="107441"/>
                </a:lnTo>
                <a:lnTo>
                  <a:pt x="2846070" y="99059"/>
                </a:lnTo>
                <a:lnTo>
                  <a:pt x="2814828" y="97535"/>
                </a:lnTo>
                <a:close/>
              </a:path>
              <a:path w="3901440" h="355600">
                <a:moveTo>
                  <a:pt x="2916174" y="96011"/>
                </a:moveTo>
                <a:lnTo>
                  <a:pt x="2884170" y="99059"/>
                </a:lnTo>
                <a:lnTo>
                  <a:pt x="2884932" y="107441"/>
                </a:lnTo>
                <a:lnTo>
                  <a:pt x="2916936" y="104393"/>
                </a:lnTo>
                <a:lnTo>
                  <a:pt x="2916174" y="96011"/>
                </a:lnTo>
                <a:close/>
              </a:path>
              <a:path w="3901440" h="355600">
                <a:moveTo>
                  <a:pt x="2986278" y="91439"/>
                </a:moveTo>
                <a:lnTo>
                  <a:pt x="2954274" y="96011"/>
                </a:lnTo>
                <a:lnTo>
                  <a:pt x="2955798" y="104393"/>
                </a:lnTo>
                <a:lnTo>
                  <a:pt x="2987040" y="100583"/>
                </a:lnTo>
                <a:lnTo>
                  <a:pt x="2986278" y="91439"/>
                </a:lnTo>
                <a:close/>
              </a:path>
              <a:path w="3901440" h="355600">
                <a:moveTo>
                  <a:pt x="3055620" y="83057"/>
                </a:moveTo>
                <a:lnTo>
                  <a:pt x="3024378" y="92201"/>
                </a:lnTo>
                <a:lnTo>
                  <a:pt x="3026664" y="99821"/>
                </a:lnTo>
                <a:lnTo>
                  <a:pt x="3057906" y="91439"/>
                </a:lnTo>
                <a:lnTo>
                  <a:pt x="3055620" y="83057"/>
                </a:lnTo>
                <a:close/>
              </a:path>
              <a:path w="3901440" h="355600">
                <a:moveTo>
                  <a:pt x="3125724" y="74675"/>
                </a:moveTo>
                <a:lnTo>
                  <a:pt x="3094482" y="83057"/>
                </a:lnTo>
                <a:lnTo>
                  <a:pt x="3096768" y="91439"/>
                </a:lnTo>
                <a:lnTo>
                  <a:pt x="3128010" y="83057"/>
                </a:lnTo>
                <a:lnTo>
                  <a:pt x="3125724" y="74675"/>
                </a:lnTo>
                <a:close/>
              </a:path>
              <a:path w="3901440" h="355600">
                <a:moveTo>
                  <a:pt x="3196590" y="67055"/>
                </a:moveTo>
                <a:lnTo>
                  <a:pt x="3164586" y="74675"/>
                </a:lnTo>
                <a:lnTo>
                  <a:pt x="3166872" y="83057"/>
                </a:lnTo>
                <a:lnTo>
                  <a:pt x="3198114" y="75437"/>
                </a:lnTo>
                <a:lnTo>
                  <a:pt x="3196590" y="67055"/>
                </a:lnTo>
                <a:close/>
              </a:path>
              <a:path w="3901440" h="355600">
                <a:moveTo>
                  <a:pt x="3266694" y="60197"/>
                </a:moveTo>
                <a:lnTo>
                  <a:pt x="3235452" y="67055"/>
                </a:lnTo>
                <a:lnTo>
                  <a:pt x="3236976" y="75437"/>
                </a:lnTo>
                <a:lnTo>
                  <a:pt x="3268979" y="68579"/>
                </a:lnTo>
                <a:lnTo>
                  <a:pt x="3266694" y="60197"/>
                </a:lnTo>
                <a:close/>
              </a:path>
              <a:path w="3901440" h="355600">
                <a:moveTo>
                  <a:pt x="3337560" y="54863"/>
                </a:moveTo>
                <a:lnTo>
                  <a:pt x="3305556" y="60197"/>
                </a:lnTo>
                <a:lnTo>
                  <a:pt x="3307079" y="68579"/>
                </a:lnTo>
                <a:lnTo>
                  <a:pt x="3339084" y="63245"/>
                </a:lnTo>
                <a:lnTo>
                  <a:pt x="3337560" y="54863"/>
                </a:lnTo>
                <a:close/>
              </a:path>
              <a:path w="3901440" h="355600">
                <a:moveTo>
                  <a:pt x="3407664" y="47243"/>
                </a:moveTo>
                <a:lnTo>
                  <a:pt x="3375660" y="54863"/>
                </a:lnTo>
                <a:lnTo>
                  <a:pt x="3377946" y="63245"/>
                </a:lnTo>
                <a:lnTo>
                  <a:pt x="3409188" y="55625"/>
                </a:lnTo>
                <a:lnTo>
                  <a:pt x="3407664" y="47243"/>
                </a:lnTo>
                <a:close/>
              </a:path>
              <a:path w="3901440" h="355600">
                <a:moveTo>
                  <a:pt x="3477768" y="40385"/>
                </a:moveTo>
                <a:lnTo>
                  <a:pt x="3445764" y="47243"/>
                </a:lnTo>
                <a:lnTo>
                  <a:pt x="3448050" y="55625"/>
                </a:lnTo>
                <a:lnTo>
                  <a:pt x="3479291" y="48767"/>
                </a:lnTo>
                <a:lnTo>
                  <a:pt x="3477768" y="40385"/>
                </a:lnTo>
                <a:close/>
              </a:path>
              <a:path w="3901440" h="355600">
                <a:moveTo>
                  <a:pt x="3547872" y="34289"/>
                </a:moveTo>
                <a:lnTo>
                  <a:pt x="3516629" y="40385"/>
                </a:lnTo>
                <a:lnTo>
                  <a:pt x="3518154" y="48767"/>
                </a:lnTo>
                <a:lnTo>
                  <a:pt x="3549396" y="42671"/>
                </a:lnTo>
                <a:lnTo>
                  <a:pt x="3547872" y="34289"/>
                </a:lnTo>
                <a:close/>
              </a:path>
              <a:path w="3901440" h="355600">
                <a:moveTo>
                  <a:pt x="3617976" y="27431"/>
                </a:moveTo>
                <a:lnTo>
                  <a:pt x="3586734" y="34289"/>
                </a:lnTo>
                <a:lnTo>
                  <a:pt x="3588258" y="42671"/>
                </a:lnTo>
                <a:lnTo>
                  <a:pt x="3620262" y="35813"/>
                </a:lnTo>
                <a:lnTo>
                  <a:pt x="3617976" y="27431"/>
                </a:lnTo>
                <a:close/>
              </a:path>
              <a:path w="3901440" h="355600">
                <a:moveTo>
                  <a:pt x="3688079" y="19811"/>
                </a:moveTo>
                <a:lnTo>
                  <a:pt x="3656838" y="27431"/>
                </a:lnTo>
                <a:lnTo>
                  <a:pt x="3658362" y="35813"/>
                </a:lnTo>
                <a:lnTo>
                  <a:pt x="3690366" y="28193"/>
                </a:lnTo>
                <a:lnTo>
                  <a:pt x="3688079" y="19811"/>
                </a:lnTo>
                <a:close/>
              </a:path>
              <a:path w="3901440" h="355600">
                <a:moveTo>
                  <a:pt x="3758946" y="12953"/>
                </a:moveTo>
                <a:lnTo>
                  <a:pt x="3726941" y="19811"/>
                </a:lnTo>
                <a:lnTo>
                  <a:pt x="3729228" y="28193"/>
                </a:lnTo>
                <a:lnTo>
                  <a:pt x="3760470" y="21335"/>
                </a:lnTo>
                <a:lnTo>
                  <a:pt x="3758946" y="12953"/>
                </a:lnTo>
                <a:close/>
              </a:path>
              <a:path w="3901440" h="355600">
                <a:moveTo>
                  <a:pt x="3829050" y="6857"/>
                </a:moveTo>
                <a:lnTo>
                  <a:pt x="3797808" y="12953"/>
                </a:lnTo>
                <a:lnTo>
                  <a:pt x="3799332" y="21335"/>
                </a:lnTo>
                <a:lnTo>
                  <a:pt x="3830574" y="16001"/>
                </a:lnTo>
                <a:lnTo>
                  <a:pt x="3829050" y="6857"/>
                </a:lnTo>
                <a:close/>
              </a:path>
              <a:path w="3901440" h="355600">
                <a:moveTo>
                  <a:pt x="3899154" y="0"/>
                </a:moveTo>
                <a:lnTo>
                  <a:pt x="3867912" y="7619"/>
                </a:lnTo>
                <a:lnTo>
                  <a:pt x="3869436" y="16001"/>
                </a:lnTo>
                <a:lnTo>
                  <a:pt x="3901440" y="8381"/>
                </a:lnTo>
                <a:lnTo>
                  <a:pt x="3899154" y="0"/>
                </a:lnTo>
                <a:close/>
              </a:path>
            </a:pathLst>
          </a:custGeom>
          <a:solidFill>
            <a:srgbClr val="000000"/>
          </a:solidFill>
        </p:spPr>
        <p:txBody>
          <a:bodyPr wrap="square" lIns="0" tIns="0" rIns="0" bIns="0" rtlCol="0"/>
          <a:lstStyle/>
          <a:p>
            <a:endParaRPr/>
          </a:p>
        </p:txBody>
      </p:sp>
      <p:sp>
        <p:nvSpPr>
          <p:cNvPr id="417" name="object 417"/>
          <p:cNvSpPr/>
          <p:nvPr/>
        </p:nvSpPr>
        <p:spPr>
          <a:xfrm>
            <a:off x="2585084" y="2220467"/>
            <a:ext cx="0" cy="1892935"/>
          </a:xfrm>
          <a:custGeom>
            <a:avLst/>
            <a:gdLst/>
            <a:ahLst/>
            <a:cxnLst/>
            <a:rect l="l" t="t" r="r" b="b"/>
            <a:pathLst>
              <a:path h="1892935">
                <a:moveTo>
                  <a:pt x="0" y="0"/>
                </a:moveTo>
                <a:lnTo>
                  <a:pt x="0" y="1892807"/>
                </a:lnTo>
              </a:path>
            </a:pathLst>
          </a:custGeom>
          <a:ln w="3175">
            <a:solidFill>
              <a:srgbClr val="3F3F3F"/>
            </a:solidFill>
          </a:ln>
        </p:spPr>
        <p:txBody>
          <a:bodyPr wrap="square" lIns="0" tIns="0" rIns="0" bIns="0" rtlCol="0"/>
          <a:lstStyle/>
          <a:p>
            <a:endParaRPr/>
          </a:p>
        </p:txBody>
      </p:sp>
      <p:sp>
        <p:nvSpPr>
          <p:cNvPr id="418" name="object 418"/>
          <p:cNvSpPr/>
          <p:nvPr/>
        </p:nvSpPr>
        <p:spPr>
          <a:xfrm>
            <a:off x="2556510" y="4084701"/>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9" name="object 419"/>
          <p:cNvSpPr/>
          <p:nvPr/>
        </p:nvSpPr>
        <p:spPr>
          <a:xfrm>
            <a:off x="2556510" y="3818382"/>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0" name="object 420"/>
          <p:cNvSpPr/>
          <p:nvPr/>
        </p:nvSpPr>
        <p:spPr>
          <a:xfrm>
            <a:off x="2556510" y="3551682"/>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1" name="object 421"/>
          <p:cNvSpPr/>
          <p:nvPr/>
        </p:nvSpPr>
        <p:spPr>
          <a:xfrm>
            <a:off x="2556510" y="3284982"/>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2" name="object 422"/>
          <p:cNvSpPr/>
          <p:nvPr/>
        </p:nvSpPr>
        <p:spPr>
          <a:xfrm>
            <a:off x="2556510" y="3018281"/>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3" name="object 423"/>
          <p:cNvSpPr/>
          <p:nvPr/>
        </p:nvSpPr>
        <p:spPr>
          <a:xfrm>
            <a:off x="2556510" y="2753486"/>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4" name="object 424"/>
          <p:cNvSpPr/>
          <p:nvPr/>
        </p:nvSpPr>
        <p:spPr>
          <a:xfrm>
            <a:off x="2556510" y="248716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5" name="object 425"/>
          <p:cNvSpPr/>
          <p:nvPr/>
        </p:nvSpPr>
        <p:spPr>
          <a:xfrm>
            <a:off x="2556510" y="222046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6" name="object 426"/>
          <p:cNvSpPr/>
          <p:nvPr/>
        </p:nvSpPr>
        <p:spPr>
          <a:xfrm>
            <a:off x="2585466" y="4084701"/>
            <a:ext cx="3937000" cy="0"/>
          </a:xfrm>
          <a:custGeom>
            <a:avLst/>
            <a:gdLst/>
            <a:ahLst/>
            <a:cxnLst/>
            <a:rect l="l" t="t" r="r" b="b"/>
            <a:pathLst>
              <a:path w="3937000">
                <a:moveTo>
                  <a:pt x="0" y="0"/>
                </a:moveTo>
                <a:lnTo>
                  <a:pt x="3936491" y="0"/>
                </a:lnTo>
              </a:path>
            </a:pathLst>
          </a:custGeom>
          <a:ln w="3175">
            <a:solidFill>
              <a:srgbClr val="3F3F3F"/>
            </a:solidFill>
          </a:ln>
        </p:spPr>
        <p:txBody>
          <a:bodyPr wrap="square" lIns="0" tIns="0" rIns="0" bIns="0" rtlCol="0"/>
          <a:lstStyle/>
          <a:p>
            <a:endParaRPr/>
          </a:p>
        </p:txBody>
      </p:sp>
      <p:sp>
        <p:nvSpPr>
          <p:cNvPr id="427" name="object 427"/>
          <p:cNvSpPr/>
          <p:nvPr/>
        </p:nvSpPr>
        <p:spPr>
          <a:xfrm>
            <a:off x="2865120" y="4098797"/>
            <a:ext cx="2540" cy="0"/>
          </a:xfrm>
          <a:custGeom>
            <a:avLst/>
            <a:gdLst/>
            <a:ahLst/>
            <a:cxnLst/>
            <a:rect l="l" t="t" r="r" b="b"/>
            <a:pathLst>
              <a:path w="2539">
                <a:moveTo>
                  <a:pt x="0" y="0"/>
                </a:moveTo>
                <a:lnTo>
                  <a:pt x="2286" y="0"/>
                </a:lnTo>
              </a:path>
            </a:pathLst>
          </a:custGeom>
          <a:ln w="28955">
            <a:solidFill>
              <a:srgbClr val="3F3F3F"/>
            </a:solidFill>
          </a:ln>
        </p:spPr>
        <p:txBody>
          <a:bodyPr wrap="square" lIns="0" tIns="0" rIns="0" bIns="0" rtlCol="0"/>
          <a:lstStyle/>
          <a:p>
            <a:endParaRPr/>
          </a:p>
        </p:txBody>
      </p:sp>
      <p:sp>
        <p:nvSpPr>
          <p:cNvPr id="428" name="object 428"/>
          <p:cNvSpPr/>
          <p:nvPr/>
        </p:nvSpPr>
        <p:spPr>
          <a:xfrm>
            <a:off x="3145535" y="4098797"/>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29" name="object 429"/>
          <p:cNvSpPr/>
          <p:nvPr/>
        </p:nvSpPr>
        <p:spPr>
          <a:xfrm>
            <a:off x="3426714"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0" name="object 430"/>
          <p:cNvSpPr/>
          <p:nvPr/>
        </p:nvSpPr>
        <p:spPr>
          <a:xfrm>
            <a:off x="3707891" y="4098797"/>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31" name="object 431"/>
          <p:cNvSpPr/>
          <p:nvPr/>
        </p:nvSpPr>
        <p:spPr>
          <a:xfrm>
            <a:off x="3989070"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2" name="object 432"/>
          <p:cNvSpPr/>
          <p:nvPr/>
        </p:nvSpPr>
        <p:spPr>
          <a:xfrm>
            <a:off x="4271771"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3" name="object 433"/>
          <p:cNvSpPr/>
          <p:nvPr/>
        </p:nvSpPr>
        <p:spPr>
          <a:xfrm>
            <a:off x="4552950" y="4098797"/>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4" name="object 434"/>
          <p:cNvSpPr/>
          <p:nvPr/>
        </p:nvSpPr>
        <p:spPr>
          <a:xfrm>
            <a:off x="4834128" y="4098797"/>
            <a:ext cx="2540" cy="0"/>
          </a:xfrm>
          <a:custGeom>
            <a:avLst/>
            <a:gdLst/>
            <a:ahLst/>
            <a:cxnLst/>
            <a:rect l="l" t="t" r="r" b="b"/>
            <a:pathLst>
              <a:path w="2539">
                <a:moveTo>
                  <a:pt x="0" y="0"/>
                </a:moveTo>
                <a:lnTo>
                  <a:pt x="2285" y="0"/>
                </a:lnTo>
              </a:path>
            </a:pathLst>
          </a:custGeom>
          <a:ln w="28955">
            <a:solidFill>
              <a:srgbClr val="3F3F3F"/>
            </a:solidFill>
          </a:ln>
        </p:spPr>
        <p:txBody>
          <a:bodyPr wrap="square" lIns="0" tIns="0" rIns="0" bIns="0" rtlCol="0"/>
          <a:lstStyle/>
          <a:p>
            <a:endParaRPr/>
          </a:p>
        </p:txBody>
      </p:sp>
      <p:sp>
        <p:nvSpPr>
          <p:cNvPr id="435" name="object 435"/>
          <p:cNvSpPr/>
          <p:nvPr/>
        </p:nvSpPr>
        <p:spPr>
          <a:xfrm>
            <a:off x="5114544"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6" name="object 436"/>
          <p:cNvSpPr/>
          <p:nvPr/>
        </p:nvSpPr>
        <p:spPr>
          <a:xfrm>
            <a:off x="5395721"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7" name="object 437"/>
          <p:cNvSpPr/>
          <p:nvPr/>
        </p:nvSpPr>
        <p:spPr>
          <a:xfrm>
            <a:off x="5676900" y="4098797"/>
            <a:ext cx="3175" cy="0"/>
          </a:xfrm>
          <a:custGeom>
            <a:avLst/>
            <a:gdLst/>
            <a:ahLst/>
            <a:cxnLst/>
            <a:rect l="l" t="t" r="r" b="b"/>
            <a:pathLst>
              <a:path w="3175">
                <a:moveTo>
                  <a:pt x="0" y="0"/>
                </a:moveTo>
                <a:lnTo>
                  <a:pt x="3048" y="0"/>
                </a:lnTo>
              </a:path>
            </a:pathLst>
          </a:custGeom>
          <a:ln w="28955">
            <a:solidFill>
              <a:srgbClr val="3F3F3F"/>
            </a:solidFill>
          </a:ln>
        </p:spPr>
        <p:txBody>
          <a:bodyPr wrap="square" lIns="0" tIns="0" rIns="0" bIns="0" rtlCol="0"/>
          <a:lstStyle/>
          <a:p>
            <a:endParaRPr/>
          </a:p>
        </p:txBody>
      </p:sp>
      <p:sp>
        <p:nvSpPr>
          <p:cNvPr id="438" name="object 438"/>
          <p:cNvSpPr/>
          <p:nvPr/>
        </p:nvSpPr>
        <p:spPr>
          <a:xfrm>
            <a:off x="5958078"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39" name="object 439"/>
          <p:cNvSpPr/>
          <p:nvPr/>
        </p:nvSpPr>
        <p:spPr>
          <a:xfrm>
            <a:off x="6239255"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40" name="object 440"/>
          <p:cNvSpPr/>
          <p:nvPr/>
        </p:nvSpPr>
        <p:spPr>
          <a:xfrm>
            <a:off x="6520433" y="4098797"/>
            <a:ext cx="3175" cy="0"/>
          </a:xfrm>
          <a:custGeom>
            <a:avLst/>
            <a:gdLst/>
            <a:ahLst/>
            <a:cxnLst/>
            <a:rect l="l" t="t" r="r" b="b"/>
            <a:pathLst>
              <a:path w="3175">
                <a:moveTo>
                  <a:pt x="0" y="0"/>
                </a:moveTo>
                <a:lnTo>
                  <a:pt x="3047" y="0"/>
                </a:lnTo>
              </a:path>
            </a:pathLst>
          </a:custGeom>
          <a:ln w="28955">
            <a:solidFill>
              <a:srgbClr val="3F3F3F"/>
            </a:solidFill>
          </a:ln>
        </p:spPr>
        <p:txBody>
          <a:bodyPr wrap="square" lIns="0" tIns="0" rIns="0" bIns="0" rtlCol="0"/>
          <a:lstStyle/>
          <a:p>
            <a:endParaRPr/>
          </a:p>
        </p:txBody>
      </p:sp>
      <p:sp>
        <p:nvSpPr>
          <p:cNvPr id="441" name="object 441"/>
          <p:cNvSpPr txBox="1"/>
          <p:nvPr/>
        </p:nvSpPr>
        <p:spPr>
          <a:xfrm>
            <a:off x="2397256" y="3220980"/>
            <a:ext cx="119380" cy="116205"/>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60</a:t>
            </a:r>
            <a:endParaRPr sz="750">
              <a:latin typeface="Arial"/>
              <a:cs typeface="Arial"/>
            </a:endParaRPr>
          </a:p>
        </p:txBody>
      </p:sp>
      <p:sp>
        <p:nvSpPr>
          <p:cNvPr id="442" name="object 442"/>
          <p:cNvSpPr txBox="1"/>
          <p:nvPr/>
        </p:nvSpPr>
        <p:spPr>
          <a:xfrm>
            <a:off x="2397256" y="2954284"/>
            <a:ext cx="119380" cy="116205"/>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80</a:t>
            </a:r>
            <a:endParaRPr sz="750">
              <a:latin typeface="Arial"/>
              <a:cs typeface="Arial"/>
            </a:endParaRPr>
          </a:p>
        </p:txBody>
      </p:sp>
      <p:sp>
        <p:nvSpPr>
          <p:cNvPr id="443" name="object 443"/>
          <p:cNvSpPr txBox="1"/>
          <p:nvPr/>
        </p:nvSpPr>
        <p:spPr>
          <a:xfrm>
            <a:off x="2344679" y="2155712"/>
            <a:ext cx="172085" cy="648335"/>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4</a:t>
            </a:r>
            <a:r>
              <a:rPr sz="750" b="1" dirty="0">
                <a:solidFill>
                  <a:srgbClr val="3F3F3F"/>
                </a:solidFill>
                <a:latin typeface="Arial"/>
                <a:cs typeface="Arial"/>
              </a:rPr>
              <a:t>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10" dirty="0">
                <a:solidFill>
                  <a:srgbClr val="3F3F3F"/>
                </a:solidFill>
                <a:latin typeface="Arial"/>
                <a:cs typeface="Arial"/>
              </a:rPr>
              <a:t>1</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a:p>
            <a:pPr>
              <a:lnSpc>
                <a:spcPct val="100000"/>
              </a:lnSpc>
              <a:spcBef>
                <a:spcPts val="50"/>
              </a:spcBef>
            </a:pPr>
            <a:endParaRPr sz="1000">
              <a:latin typeface="Times New Roman"/>
              <a:cs typeface="Times New Roman"/>
            </a:endParaRPr>
          </a:p>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0</a:t>
            </a:r>
            <a:r>
              <a:rPr sz="750" b="1" dirty="0">
                <a:solidFill>
                  <a:srgbClr val="3F3F3F"/>
                </a:solidFill>
                <a:latin typeface="Arial"/>
                <a:cs typeface="Arial"/>
              </a:rPr>
              <a:t>0</a:t>
            </a:r>
            <a:endParaRPr sz="750">
              <a:latin typeface="Arial"/>
              <a:cs typeface="Arial"/>
            </a:endParaRPr>
          </a:p>
        </p:txBody>
      </p:sp>
      <p:sp>
        <p:nvSpPr>
          <p:cNvPr id="444" name="object 444"/>
          <p:cNvSpPr txBox="1"/>
          <p:nvPr/>
        </p:nvSpPr>
        <p:spPr>
          <a:xfrm>
            <a:off x="2397256" y="3486918"/>
            <a:ext cx="4191000" cy="762635"/>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40</a:t>
            </a:r>
            <a:endParaRPr sz="750">
              <a:latin typeface="Arial"/>
              <a:cs typeface="Arial"/>
            </a:endParaRPr>
          </a:p>
          <a:p>
            <a:pPr>
              <a:lnSpc>
                <a:spcPct val="100000"/>
              </a:lnSpc>
              <a:spcBef>
                <a:spcPts val="50"/>
              </a:spcBef>
            </a:pPr>
            <a:endParaRPr sz="1000">
              <a:latin typeface="Times New Roman"/>
              <a:cs typeface="Times New Roman"/>
            </a:endParaRPr>
          </a:p>
          <a:p>
            <a:pPr>
              <a:lnSpc>
                <a:spcPct val="100000"/>
              </a:lnSpc>
            </a:pPr>
            <a:r>
              <a:rPr sz="750" b="1" spc="-5" dirty="0">
                <a:solidFill>
                  <a:srgbClr val="3F3F3F"/>
                </a:solidFill>
                <a:latin typeface="Arial"/>
                <a:cs typeface="Arial"/>
              </a:rPr>
              <a:t>20</a:t>
            </a:r>
            <a:endParaRPr sz="750">
              <a:latin typeface="Arial"/>
              <a:cs typeface="Arial"/>
            </a:endParaRPr>
          </a:p>
          <a:p>
            <a:pPr>
              <a:lnSpc>
                <a:spcPct val="100000"/>
              </a:lnSpc>
              <a:spcBef>
                <a:spcPts val="50"/>
              </a:spcBef>
            </a:pPr>
            <a:endParaRPr sz="1000">
              <a:latin typeface="Times New Roman"/>
              <a:cs typeface="Times New Roman"/>
            </a:endParaRPr>
          </a:p>
          <a:p>
            <a:pPr marL="52705">
              <a:lnSpc>
                <a:spcPts val="894"/>
              </a:lnSpc>
            </a:pPr>
            <a:r>
              <a:rPr sz="750" b="1" dirty="0">
                <a:solidFill>
                  <a:srgbClr val="3F3F3F"/>
                </a:solidFill>
                <a:latin typeface="Arial"/>
                <a:cs typeface="Arial"/>
              </a:rPr>
              <a:t>0</a:t>
            </a:r>
            <a:endParaRPr sz="750">
              <a:latin typeface="Arial"/>
              <a:cs typeface="Arial"/>
            </a:endParaRPr>
          </a:p>
          <a:p>
            <a:pPr marL="71120">
              <a:lnSpc>
                <a:spcPts val="894"/>
              </a:lnSpc>
              <a:tabLst>
                <a:tab pos="697865" algn="l"/>
                <a:tab pos="978535" algn="l"/>
                <a:tab pos="1259840" algn="l"/>
                <a:tab pos="1541145" algn="l"/>
                <a:tab pos="1822450" algn="l"/>
                <a:tab pos="2102485" algn="l"/>
                <a:tab pos="2383790" algn="l"/>
                <a:tab pos="2665095" algn="l"/>
                <a:tab pos="2945765" algn="l"/>
                <a:tab pos="3227070" algn="l"/>
                <a:tab pos="3508375" algn="l"/>
                <a:tab pos="3789679" algn="l"/>
                <a:tab pos="4070350" algn="l"/>
              </a:tabLst>
            </a:pPr>
            <a:r>
              <a:rPr sz="750" b="1" spc="-5" dirty="0">
                <a:solidFill>
                  <a:srgbClr val="3F3F3F"/>
                </a:solidFill>
                <a:latin typeface="Arial"/>
                <a:cs typeface="Arial"/>
              </a:rPr>
              <a:t>06Q</a:t>
            </a:r>
            <a:r>
              <a:rPr sz="750" b="1" dirty="0">
                <a:solidFill>
                  <a:srgbClr val="3F3F3F"/>
                </a:solidFill>
                <a:latin typeface="Arial"/>
                <a:cs typeface="Arial"/>
              </a:rPr>
              <a:t>1   </a:t>
            </a:r>
            <a:r>
              <a:rPr sz="750" b="1" spc="40" dirty="0">
                <a:solidFill>
                  <a:srgbClr val="3F3F3F"/>
                </a:solidFill>
                <a:latin typeface="Arial"/>
                <a:cs typeface="Arial"/>
              </a:rPr>
              <a:t> </a:t>
            </a:r>
            <a:r>
              <a:rPr sz="750" b="1" spc="-5" dirty="0">
                <a:solidFill>
                  <a:srgbClr val="3F3F3F"/>
                </a:solidFill>
                <a:latin typeface="Arial"/>
                <a:cs typeface="Arial"/>
              </a:rPr>
              <a:t>0</a:t>
            </a:r>
            <a:r>
              <a:rPr sz="750" b="1" dirty="0">
                <a:solidFill>
                  <a:srgbClr val="3F3F3F"/>
                </a:solidFill>
                <a:latin typeface="Arial"/>
                <a:cs typeface="Arial"/>
              </a:rPr>
              <a:t>7	</a:t>
            </a:r>
            <a:r>
              <a:rPr sz="750" b="1" spc="-10" dirty="0">
                <a:solidFill>
                  <a:srgbClr val="3F3F3F"/>
                </a:solidFill>
                <a:latin typeface="Arial"/>
                <a:cs typeface="Arial"/>
              </a:rPr>
              <a:t>0</a:t>
            </a:r>
            <a:r>
              <a:rPr sz="750" b="1" dirty="0">
                <a:solidFill>
                  <a:srgbClr val="3F3F3F"/>
                </a:solidFill>
                <a:latin typeface="Arial"/>
                <a:cs typeface="Arial"/>
              </a:rPr>
              <a:t>8	</a:t>
            </a:r>
            <a:r>
              <a:rPr sz="750" b="1" spc="-10" dirty="0">
                <a:solidFill>
                  <a:srgbClr val="3F3F3F"/>
                </a:solidFill>
                <a:latin typeface="Arial"/>
                <a:cs typeface="Arial"/>
              </a:rPr>
              <a:t>0</a:t>
            </a:r>
            <a:r>
              <a:rPr sz="750" b="1" dirty="0">
                <a:solidFill>
                  <a:srgbClr val="3F3F3F"/>
                </a:solidFill>
                <a:latin typeface="Arial"/>
                <a:cs typeface="Arial"/>
              </a:rPr>
              <a:t>9	</a:t>
            </a:r>
            <a:r>
              <a:rPr sz="750" b="1" spc="-10" dirty="0">
                <a:solidFill>
                  <a:srgbClr val="3F3F3F"/>
                </a:solidFill>
                <a:latin typeface="Arial"/>
                <a:cs typeface="Arial"/>
              </a:rPr>
              <a:t>1</a:t>
            </a:r>
            <a:r>
              <a:rPr sz="750" b="1" dirty="0">
                <a:solidFill>
                  <a:srgbClr val="3F3F3F"/>
                </a:solidFill>
                <a:latin typeface="Arial"/>
                <a:cs typeface="Arial"/>
              </a:rPr>
              <a:t>0	</a:t>
            </a:r>
            <a:r>
              <a:rPr sz="750" b="1" spc="-10" dirty="0">
                <a:solidFill>
                  <a:srgbClr val="3F3F3F"/>
                </a:solidFill>
                <a:latin typeface="Arial"/>
                <a:cs typeface="Arial"/>
              </a:rPr>
              <a:t>1</a:t>
            </a:r>
            <a:r>
              <a:rPr sz="750" b="1" dirty="0">
                <a:solidFill>
                  <a:srgbClr val="3F3F3F"/>
                </a:solidFill>
                <a:latin typeface="Arial"/>
                <a:cs typeface="Arial"/>
              </a:rPr>
              <a:t>1	</a:t>
            </a:r>
            <a:r>
              <a:rPr sz="750" b="1" spc="-10" dirty="0">
                <a:solidFill>
                  <a:srgbClr val="3F3F3F"/>
                </a:solidFill>
                <a:latin typeface="Arial"/>
                <a:cs typeface="Arial"/>
              </a:rPr>
              <a:t>1</a:t>
            </a:r>
            <a:r>
              <a:rPr sz="750" b="1" dirty="0">
                <a:solidFill>
                  <a:srgbClr val="3F3F3F"/>
                </a:solidFill>
                <a:latin typeface="Arial"/>
                <a:cs typeface="Arial"/>
              </a:rPr>
              <a:t>2	</a:t>
            </a:r>
            <a:r>
              <a:rPr sz="750" b="1" spc="-5" dirty="0">
                <a:solidFill>
                  <a:srgbClr val="3F3F3F"/>
                </a:solidFill>
                <a:latin typeface="Arial"/>
                <a:cs typeface="Arial"/>
              </a:rPr>
              <a:t>1</a:t>
            </a:r>
            <a:r>
              <a:rPr sz="750" b="1" dirty="0">
                <a:solidFill>
                  <a:srgbClr val="3F3F3F"/>
                </a:solidFill>
                <a:latin typeface="Arial"/>
                <a:cs typeface="Arial"/>
              </a:rPr>
              <a:t>3	</a:t>
            </a:r>
            <a:r>
              <a:rPr sz="750" b="1" spc="-5" dirty="0">
                <a:solidFill>
                  <a:srgbClr val="3F3F3F"/>
                </a:solidFill>
                <a:latin typeface="Arial"/>
                <a:cs typeface="Arial"/>
              </a:rPr>
              <a:t>1</a:t>
            </a:r>
            <a:r>
              <a:rPr sz="750" b="1" dirty="0">
                <a:solidFill>
                  <a:srgbClr val="3F3F3F"/>
                </a:solidFill>
                <a:latin typeface="Arial"/>
                <a:cs typeface="Arial"/>
              </a:rPr>
              <a:t>4	</a:t>
            </a:r>
            <a:r>
              <a:rPr sz="750" b="1" spc="-5" dirty="0">
                <a:solidFill>
                  <a:srgbClr val="3F3F3F"/>
                </a:solidFill>
                <a:latin typeface="Arial"/>
                <a:cs typeface="Arial"/>
              </a:rPr>
              <a:t>1</a:t>
            </a:r>
            <a:r>
              <a:rPr sz="750" b="1" dirty="0">
                <a:solidFill>
                  <a:srgbClr val="3F3F3F"/>
                </a:solidFill>
                <a:latin typeface="Arial"/>
                <a:cs typeface="Arial"/>
              </a:rPr>
              <a:t>5	</a:t>
            </a:r>
            <a:r>
              <a:rPr sz="750" b="1" spc="-5" dirty="0">
                <a:solidFill>
                  <a:srgbClr val="3F3F3F"/>
                </a:solidFill>
                <a:latin typeface="Arial"/>
                <a:cs typeface="Arial"/>
              </a:rPr>
              <a:t>1</a:t>
            </a:r>
            <a:r>
              <a:rPr sz="750" b="1" dirty="0">
                <a:solidFill>
                  <a:srgbClr val="3F3F3F"/>
                </a:solidFill>
                <a:latin typeface="Arial"/>
                <a:cs typeface="Arial"/>
              </a:rPr>
              <a:t>6	</a:t>
            </a:r>
            <a:r>
              <a:rPr sz="750" b="1" spc="-5" dirty="0">
                <a:solidFill>
                  <a:srgbClr val="3F3F3F"/>
                </a:solidFill>
                <a:latin typeface="Arial"/>
                <a:cs typeface="Arial"/>
              </a:rPr>
              <a:t>1</a:t>
            </a:r>
            <a:r>
              <a:rPr sz="750" b="1" dirty="0">
                <a:solidFill>
                  <a:srgbClr val="3F3F3F"/>
                </a:solidFill>
                <a:latin typeface="Arial"/>
                <a:cs typeface="Arial"/>
              </a:rPr>
              <a:t>7	</a:t>
            </a:r>
            <a:r>
              <a:rPr sz="750" b="1" spc="-5" dirty="0">
                <a:solidFill>
                  <a:srgbClr val="3F3F3F"/>
                </a:solidFill>
                <a:latin typeface="Arial"/>
                <a:cs typeface="Arial"/>
              </a:rPr>
              <a:t>1</a:t>
            </a:r>
            <a:r>
              <a:rPr sz="750" b="1" dirty="0">
                <a:solidFill>
                  <a:srgbClr val="3F3F3F"/>
                </a:solidFill>
                <a:latin typeface="Arial"/>
                <a:cs typeface="Arial"/>
              </a:rPr>
              <a:t>8	</a:t>
            </a:r>
            <a:r>
              <a:rPr sz="750" b="1" spc="-5" dirty="0">
                <a:solidFill>
                  <a:srgbClr val="3F3F3F"/>
                </a:solidFill>
                <a:latin typeface="Arial"/>
                <a:cs typeface="Arial"/>
              </a:rPr>
              <a:t>1</a:t>
            </a:r>
            <a:r>
              <a:rPr sz="750" b="1" dirty="0">
                <a:solidFill>
                  <a:srgbClr val="3F3F3F"/>
                </a:solidFill>
                <a:latin typeface="Arial"/>
                <a:cs typeface="Arial"/>
              </a:rPr>
              <a:t>9	</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p:txBody>
      </p:sp>
      <p:sp>
        <p:nvSpPr>
          <p:cNvPr id="445" name="object 445"/>
          <p:cNvSpPr txBox="1"/>
          <p:nvPr/>
        </p:nvSpPr>
        <p:spPr>
          <a:xfrm>
            <a:off x="1600976" y="2852409"/>
            <a:ext cx="675005" cy="439420"/>
          </a:xfrm>
          <a:prstGeom prst="rect">
            <a:avLst/>
          </a:prstGeom>
        </p:spPr>
        <p:txBody>
          <a:bodyPr vert="horz" wrap="square" lIns="0" tIns="3175" rIns="0" bIns="0" rtlCol="0">
            <a:spAutoFit/>
          </a:bodyPr>
          <a:lstStyle/>
          <a:p>
            <a:pPr marR="5080" algn="ctr">
              <a:lnSpc>
                <a:spcPts val="860"/>
              </a:lnSpc>
              <a:spcBef>
                <a:spcPts val="25"/>
              </a:spcBef>
            </a:pPr>
            <a:r>
              <a:rPr sz="750" b="1" spc="15" dirty="0">
                <a:solidFill>
                  <a:srgbClr val="3F3F3F"/>
                </a:solidFill>
                <a:latin typeface="Arial"/>
                <a:cs typeface="Arial"/>
              </a:rPr>
              <a:t>M</a:t>
            </a:r>
            <a:r>
              <a:rPr sz="750" b="1" spc="-5" dirty="0">
                <a:solidFill>
                  <a:srgbClr val="3F3F3F"/>
                </a:solidFill>
                <a:latin typeface="Arial"/>
                <a:cs typeface="Arial"/>
              </a:rPr>
              <a:t>anuf</a:t>
            </a:r>
            <a:r>
              <a:rPr sz="750" b="1" spc="-10" dirty="0">
                <a:solidFill>
                  <a:srgbClr val="3F3F3F"/>
                </a:solidFill>
                <a:latin typeface="Arial"/>
                <a:cs typeface="Arial"/>
              </a:rPr>
              <a:t>a</a:t>
            </a:r>
            <a:r>
              <a:rPr sz="750" b="1" spc="-5" dirty="0">
                <a:solidFill>
                  <a:srgbClr val="3F3F3F"/>
                </a:solidFill>
                <a:latin typeface="Arial"/>
                <a:cs typeface="Arial"/>
              </a:rPr>
              <a:t>c</a:t>
            </a:r>
            <a:r>
              <a:rPr sz="750" b="1" spc="-10" dirty="0">
                <a:solidFill>
                  <a:srgbClr val="3F3F3F"/>
                </a:solidFill>
                <a:latin typeface="Arial"/>
                <a:cs typeface="Arial"/>
              </a:rPr>
              <a:t>t</a:t>
            </a:r>
            <a:r>
              <a:rPr sz="750" b="1" dirty="0">
                <a:solidFill>
                  <a:srgbClr val="3F3F3F"/>
                </a:solidFill>
                <a:latin typeface="Arial"/>
                <a:cs typeface="Arial"/>
              </a:rPr>
              <a:t>u</a:t>
            </a:r>
            <a:r>
              <a:rPr sz="750" b="1" spc="-5" dirty="0">
                <a:solidFill>
                  <a:srgbClr val="3F3F3F"/>
                </a:solidFill>
                <a:latin typeface="Arial"/>
                <a:cs typeface="Arial"/>
              </a:rPr>
              <a:t>r</a:t>
            </a:r>
            <a:r>
              <a:rPr sz="750" b="1" spc="5" dirty="0">
                <a:solidFill>
                  <a:srgbClr val="3F3F3F"/>
                </a:solidFill>
                <a:latin typeface="Arial"/>
                <a:cs typeface="Arial"/>
              </a:rPr>
              <a:t>i</a:t>
            </a:r>
            <a:r>
              <a:rPr sz="750" b="1" spc="-5" dirty="0">
                <a:solidFill>
                  <a:srgbClr val="3F3F3F"/>
                </a:solidFill>
                <a:latin typeface="Arial"/>
                <a:cs typeface="Arial"/>
              </a:rPr>
              <a:t>ng  Cost</a:t>
            </a:r>
            <a:endParaRPr sz="750">
              <a:latin typeface="Arial"/>
              <a:cs typeface="Arial"/>
            </a:endParaRPr>
          </a:p>
          <a:p>
            <a:pPr marL="8255" marR="12700" indent="-2540" algn="ctr">
              <a:lnSpc>
                <a:spcPts val="860"/>
              </a:lnSpc>
              <a:spcBef>
                <a:spcPts val="10"/>
              </a:spcBef>
            </a:pPr>
            <a:r>
              <a:rPr sz="750" b="1" dirty="0">
                <a:solidFill>
                  <a:srgbClr val="3F3F3F"/>
                </a:solidFill>
                <a:latin typeface="Arial"/>
                <a:cs typeface="Arial"/>
              </a:rPr>
              <a:t>Breakdown  </a:t>
            </a:r>
            <a:r>
              <a:rPr sz="750" b="1" spc="-5" dirty="0">
                <a:solidFill>
                  <a:srgbClr val="3F3F3F"/>
                </a:solidFill>
                <a:latin typeface="Arial"/>
                <a:cs typeface="Arial"/>
              </a:rPr>
              <a:t>(2006</a:t>
            </a:r>
            <a:r>
              <a:rPr sz="750" b="1" spc="-60" dirty="0">
                <a:solidFill>
                  <a:srgbClr val="3F3F3F"/>
                </a:solidFill>
                <a:latin typeface="Arial"/>
                <a:cs typeface="Arial"/>
              </a:rPr>
              <a:t> </a:t>
            </a:r>
            <a:r>
              <a:rPr sz="750" b="1" spc="-5" dirty="0">
                <a:solidFill>
                  <a:srgbClr val="3F3F3F"/>
                </a:solidFill>
                <a:latin typeface="Arial"/>
                <a:cs typeface="Arial"/>
              </a:rPr>
              <a:t>Q1=100)</a:t>
            </a:r>
            <a:endParaRPr sz="750">
              <a:latin typeface="Arial"/>
              <a:cs typeface="Arial"/>
            </a:endParaRPr>
          </a:p>
        </p:txBody>
      </p:sp>
      <p:sp>
        <p:nvSpPr>
          <p:cNvPr id="446" name="object 446"/>
          <p:cNvSpPr/>
          <p:nvPr/>
        </p:nvSpPr>
        <p:spPr>
          <a:xfrm>
            <a:off x="1405889" y="4484370"/>
            <a:ext cx="5492115" cy="436245"/>
          </a:xfrm>
          <a:custGeom>
            <a:avLst/>
            <a:gdLst/>
            <a:ahLst/>
            <a:cxnLst/>
            <a:rect l="l" t="t" r="r" b="b"/>
            <a:pathLst>
              <a:path w="5492115" h="436245">
                <a:moveTo>
                  <a:pt x="5491734" y="0"/>
                </a:moveTo>
                <a:lnTo>
                  <a:pt x="761" y="0"/>
                </a:lnTo>
                <a:lnTo>
                  <a:pt x="0" y="761"/>
                </a:lnTo>
                <a:lnTo>
                  <a:pt x="0" y="435863"/>
                </a:lnTo>
                <a:lnTo>
                  <a:pt x="2285" y="435863"/>
                </a:lnTo>
                <a:lnTo>
                  <a:pt x="2285" y="3048"/>
                </a:lnTo>
                <a:lnTo>
                  <a:pt x="761" y="3048"/>
                </a:lnTo>
                <a:lnTo>
                  <a:pt x="2285" y="1524"/>
                </a:lnTo>
                <a:lnTo>
                  <a:pt x="5491734" y="1524"/>
                </a:lnTo>
                <a:lnTo>
                  <a:pt x="5491734" y="0"/>
                </a:lnTo>
                <a:close/>
              </a:path>
              <a:path w="5492115" h="436245">
                <a:moveTo>
                  <a:pt x="5491734" y="1524"/>
                </a:moveTo>
                <a:lnTo>
                  <a:pt x="5491733" y="435863"/>
                </a:lnTo>
                <a:lnTo>
                  <a:pt x="5491734" y="1524"/>
                </a:lnTo>
                <a:close/>
              </a:path>
              <a:path w="5492115" h="436245">
                <a:moveTo>
                  <a:pt x="2285" y="1524"/>
                </a:moveTo>
                <a:lnTo>
                  <a:pt x="761" y="3048"/>
                </a:lnTo>
                <a:lnTo>
                  <a:pt x="2285" y="3048"/>
                </a:lnTo>
                <a:lnTo>
                  <a:pt x="2285" y="1524"/>
                </a:lnTo>
                <a:close/>
              </a:path>
              <a:path w="5492115" h="436245">
                <a:moveTo>
                  <a:pt x="5491734" y="1524"/>
                </a:moveTo>
                <a:lnTo>
                  <a:pt x="2285" y="1524"/>
                </a:lnTo>
                <a:lnTo>
                  <a:pt x="2285" y="3048"/>
                </a:lnTo>
                <a:lnTo>
                  <a:pt x="5491733" y="3048"/>
                </a:lnTo>
                <a:lnTo>
                  <a:pt x="5491734" y="1524"/>
                </a:lnTo>
                <a:close/>
              </a:path>
            </a:pathLst>
          </a:custGeom>
          <a:solidFill>
            <a:srgbClr val="000000"/>
          </a:solidFill>
        </p:spPr>
        <p:txBody>
          <a:bodyPr wrap="square" lIns="0" tIns="0" rIns="0" bIns="0" rtlCol="0"/>
          <a:lstStyle/>
          <a:p>
            <a:endParaRPr/>
          </a:p>
        </p:txBody>
      </p:sp>
      <p:sp>
        <p:nvSpPr>
          <p:cNvPr id="447" name="object 447"/>
          <p:cNvSpPr/>
          <p:nvPr/>
        </p:nvSpPr>
        <p:spPr>
          <a:xfrm>
            <a:off x="1535430" y="4564379"/>
            <a:ext cx="0" cy="59690"/>
          </a:xfrm>
          <a:custGeom>
            <a:avLst/>
            <a:gdLst/>
            <a:ahLst/>
            <a:cxnLst/>
            <a:rect l="l" t="t" r="r" b="b"/>
            <a:pathLst>
              <a:path h="59689">
                <a:moveTo>
                  <a:pt x="0" y="0"/>
                </a:moveTo>
                <a:lnTo>
                  <a:pt x="0" y="59436"/>
                </a:lnTo>
              </a:path>
            </a:pathLst>
          </a:custGeom>
          <a:ln w="60959">
            <a:solidFill>
              <a:srgbClr val="FF0065"/>
            </a:solidFill>
          </a:ln>
        </p:spPr>
        <p:txBody>
          <a:bodyPr wrap="square" lIns="0" tIns="0" rIns="0" bIns="0" rtlCol="0"/>
          <a:lstStyle/>
          <a:p>
            <a:endParaRPr/>
          </a:p>
        </p:txBody>
      </p:sp>
      <p:sp>
        <p:nvSpPr>
          <p:cNvPr id="448" name="object 448"/>
          <p:cNvSpPr/>
          <p:nvPr/>
        </p:nvSpPr>
        <p:spPr>
          <a:xfrm>
            <a:off x="2908935" y="4564379"/>
            <a:ext cx="0" cy="59690"/>
          </a:xfrm>
          <a:custGeom>
            <a:avLst/>
            <a:gdLst/>
            <a:ahLst/>
            <a:cxnLst/>
            <a:rect l="l" t="t" r="r" b="b"/>
            <a:pathLst>
              <a:path h="59689">
                <a:moveTo>
                  <a:pt x="0" y="0"/>
                </a:moveTo>
                <a:lnTo>
                  <a:pt x="0" y="59436"/>
                </a:lnTo>
              </a:path>
            </a:pathLst>
          </a:custGeom>
          <a:ln w="60198">
            <a:solidFill>
              <a:srgbClr val="2F71C0"/>
            </a:solidFill>
          </a:ln>
        </p:spPr>
        <p:txBody>
          <a:bodyPr wrap="square" lIns="0" tIns="0" rIns="0" bIns="0" rtlCol="0"/>
          <a:lstStyle/>
          <a:p>
            <a:endParaRPr/>
          </a:p>
        </p:txBody>
      </p:sp>
      <p:sp>
        <p:nvSpPr>
          <p:cNvPr id="449" name="object 449"/>
          <p:cNvSpPr/>
          <p:nvPr/>
        </p:nvSpPr>
        <p:spPr>
          <a:xfrm>
            <a:off x="4281296" y="4564379"/>
            <a:ext cx="0" cy="59690"/>
          </a:xfrm>
          <a:custGeom>
            <a:avLst/>
            <a:gdLst/>
            <a:ahLst/>
            <a:cxnLst/>
            <a:rect l="l" t="t" r="r" b="b"/>
            <a:pathLst>
              <a:path h="59689">
                <a:moveTo>
                  <a:pt x="0" y="0"/>
                </a:moveTo>
                <a:lnTo>
                  <a:pt x="0" y="59436"/>
                </a:lnTo>
              </a:path>
            </a:pathLst>
          </a:custGeom>
          <a:ln w="60198">
            <a:solidFill>
              <a:srgbClr val="7B9DC7"/>
            </a:solidFill>
          </a:ln>
        </p:spPr>
        <p:txBody>
          <a:bodyPr wrap="square" lIns="0" tIns="0" rIns="0" bIns="0" rtlCol="0"/>
          <a:lstStyle/>
          <a:p>
            <a:endParaRPr/>
          </a:p>
        </p:txBody>
      </p:sp>
      <p:sp>
        <p:nvSpPr>
          <p:cNvPr id="450" name="object 450"/>
          <p:cNvSpPr/>
          <p:nvPr/>
        </p:nvSpPr>
        <p:spPr>
          <a:xfrm>
            <a:off x="5655183" y="4564379"/>
            <a:ext cx="0" cy="59690"/>
          </a:xfrm>
          <a:custGeom>
            <a:avLst/>
            <a:gdLst/>
            <a:ahLst/>
            <a:cxnLst/>
            <a:rect l="l" t="t" r="r" b="b"/>
            <a:pathLst>
              <a:path h="59689">
                <a:moveTo>
                  <a:pt x="0" y="0"/>
                </a:moveTo>
                <a:lnTo>
                  <a:pt x="0" y="59436"/>
                </a:lnTo>
              </a:path>
            </a:pathLst>
          </a:custGeom>
          <a:ln w="60198">
            <a:solidFill>
              <a:srgbClr val="487BBB"/>
            </a:solidFill>
          </a:ln>
        </p:spPr>
        <p:txBody>
          <a:bodyPr wrap="square" lIns="0" tIns="0" rIns="0" bIns="0" rtlCol="0"/>
          <a:lstStyle/>
          <a:p>
            <a:endParaRPr/>
          </a:p>
        </p:txBody>
      </p:sp>
      <p:sp>
        <p:nvSpPr>
          <p:cNvPr id="451" name="object 451"/>
          <p:cNvSpPr txBox="1"/>
          <p:nvPr/>
        </p:nvSpPr>
        <p:spPr>
          <a:xfrm>
            <a:off x="5698490" y="4518659"/>
            <a:ext cx="93535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Production</a:t>
            </a:r>
            <a:r>
              <a:rPr sz="900" spc="-6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2" name="object 452"/>
          <p:cNvSpPr/>
          <p:nvPr/>
        </p:nvSpPr>
        <p:spPr>
          <a:xfrm>
            <a:off x="1535430" y="4782311"/>
            <a:ext cx="0" cy="59055"/>
          </a:xfrm>
          <a:custGeom>
            <a:avLst/>
            <a:gdLst/>
            <a:ahLst/>
            <a:cxnLst/>
            <a:rect l="l" t="t" r="r" b="b"/>
            <a:pathLst>
              <a:path h="59054">
                <a:moveTo>
                  <a:pt x="0" y="0"/>
                </a:moveTo>
                <a:lnTo>
                  <a:pt x="0" y="58674"/>
                </a:lnTo>
              </a:path>
            </a:pathLst>
          </a:custGeom>
          <a:ln w="60959">
            <a:solidFill>
              <a:srgbClr val="0000A8"/>
            </a:solidFill>
          </a:ln>
        </p:spPr>
        <p:txBody>
          <a:bodyPr wrap="square" lIns="0" tIns="0" rIns="0" bIns="0" rtlCol="0"/>
          <a:lstStyle/>
          <a:p>
            <a:endParaRPr/>
          </a:p>
        </p:txBody>
      </p:sp>
      <p:sp>
        <p:nvSpPr>
          <p:cNvPr id="453" name="object 453"/>
          <p:cNvSpPr txBox="1"/>
          <p:nvPr/>
        </p:nvSpPr>
        <p:spPr>
          <a:xfrm>
            <a:off x="1579117" y="4438695"/>
            <a:ext cx="1022350" cy="449580"/>
          </a:xfrm>
          <a:prstGeom prst="rect">
            <a:avLst/>
          </a:prstGeom>
        </p:spPr>
        <p:txBody>
          <a:bodyPr vert="horz" wrap="square" lIns="0" tIns="0" rIns="0" bIns="0" rtlCol="0">
            <a:spAutoFit/>
          </a:bodyPr>
          <a:lstStyle/>
          <a:p>
            <a:pPr marL="12700" marR="5080">
              <a:lnSpc>
                <a:spcPct val="158300"/>
              </a:lnSpc>
            </a:pPr>
            <a:r>
              <a:rPr sz="900" spc="15" dirty="0">
                <a:solidFill>
                  <a:srgbClr val="3F3F3F"/>
                </a:solidFill>
                <a:latin typeface="Arial"/>
                <a:cs typeface="Arial"/>
              </a:rPr>
              <a:t>Other Materials  Professional</a:t>
            </a:r>
            <a:r>
              <a:rPr sz="900" spc="-4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4" name="object 454"/>
          <p:cNvSpPr/>
          <p:nvPr/>
        </p:nvSpPr>
        <p:spPr>
          <a:xfrm>
            <a:off x="2908935" y="4782311"/>
            <a:ext cx="0" cy="59055"/>
          </a:xfrm>
          <a:custGeom>
            <a:avLst/>
            <a:gdLst/>
            <a:ahLst/>
            <a:cxnLst/>
            <a:rect l="l" t="t" r="r" b="b"/>
            <a:pathLst>
              <a:path h="59054">
                <a:moveTo>
                  <a:pt x="0" y="0"/>
                </a:moveTo>
                <a:lnTo>
                  <a:pt x="0" y="58674"/>
                </a:lnTo>
              </a:path>
            </a:pathLst>
          </a:custGeom>
          <a:ln w="60198">
            <a:solidFill>
              <a:srgbClr val="193F6D"/>
            </a:solidFill>
          </a:ln>
        </p:spPr>
        <p:txBody>
          <a:bodyPr wrap="square" lIns="0" tIns="0" rIns="0" bIns="0" rtlCol="0"/>
          <a:lstStyle/>
          <a:p>
            <a:endParaRPr/>
          </a:p>
        </p:txBody>
      </p:sp>
      <p:sp>
        <p:nvSpPr>
          <p:cNvPr id="455" name="object 455"/>
          <p:cNvSpPr txBox="1"/>
          <p:nvPr/>
        </p:nvSpPr>
        <p:spPr>
          <a:xfrm>
            <a:off x="2952242" y="4518659"/>
            <a:ext cx="1122045" cy="36957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Benefits</a:t>
            </a:r>
            <a:endParaRPr sz="900">
              <a:latin typeface="Arial"/>
              <a:cs typeface="Arial"/>
            </a:endParaRPr>
          </a:p>
          <a:p>
            <a:pPr marL="12700">
              <a:lnSpc>
                <a:spcPct val="100000"/>
              </a:lnSpc>
              <a:spcBef>
                <a:spcPts val="630"/>
              </a:spcBef>
            </a:pPr>
            <a:r>
              <a:rPr sz="900" spc="20" dirty="0">
                <a:solidFill>
                  <a:srgbClr val="3F3F3F"/>
                </a:solidFill>
                <a:latin typeface="Arial"/>
                <a:cs typeface="Arial"/>
              </a:rPr>
              <a:t>Machinery </a:t>
            </a:r>
            <a:r>
              <a:rPr sz="900" spc="15" dirty="0">
                <a:solidFill>
                  <a:srgbClr val="3F3F3F"/>
                </a:solidFill>
                <a:latin typeface="Arial"/>
                <a:cs typeface="Arial"/>
              </a:rPr>
              <a:t>and</a:t>
            </a:r>
            <a:r>
              <a:rPr sz="900" spc="-70" dirty="0">
                <a:solidFill>
                  <a:srgbClr val="3F3F3F"/>
                </a:solidFill>
                <a:latin typeface="Arial"/>
                <a:cs typeface="Arial"/>
              </a:rPr>
              <a:t> </a:t>
            </a:r>
            <a:r>
              <a:rPr sz="900" spc="15" dirty="0">
                <a:solidFill>
                  <a:srgbClr val="3F3F3F"/>
                </a:solidFill>
                <a:latin typeface="Arial"/>
                <a:cs typeface="Arial"/>
              </a:rPr>
              <a:t>Parts</a:t>
            </a:r>
            <a:endParaRPr sz="900">
              <a:latin typeface="Arial"/>
              <a:cs typeface="Arial"/>
            </a:endParaRPr>
          </a:p>
        </p:txBody>
      </p:sp>
      <p:sp>
        <p:nvSpPr>
          <p:cNvPr id="456" name="object 456"/>
          <p:cNvSpPr/>
          <p:nvPr/>
        </p:nvSpPr>
        <p:spPr>
          <a:xfrm>
            <a:off x="4281296" y="4782311"/>
            <a:ext cx="0" cy="59055"/>
          </a:xfrm>
          <a:custGeom>
            <a:avLst/>
            <a:gdLst/>
            <a:ahLst/>
            <a:cxnLst/>
            <a:rect l="l" t="t" r="r" b="b"/>
            <a:pathLst>
              <a:path h="59054">
                <a:moveTo>
                  <a:pt x="0" y="0"/>
                </a:moveTo>
                <a:lnTo>
                  <a:pt x="0" y="58674"/>
                </a:lnTo>
              </a:path>
            </a:pathLst>
          </a:custGeom>
          <a:ln w="60198">
            <a:solidFill>
              <a:srgbClr val="93AFDE"/>
            </a:solidFill>
          </a:ln>
        </p:spPr>
        <p:txBody>
          <a:bodyPr wrap="square" lIns="0" tIns="0" rIns="0" bIns="0" rtlCol="0"/>
          <a:lstStyle/>
          <a:p>
            <a:endParaRPr/>
          </a:p>
        </p:txBody>
      </p:sp>
      <p:sp>
        <p:nvSpPr>
          <p:cNvPr id="457" name="object 457"/>
          <p:cNvSpPr txBox="1"/>
          <p:nvPr/>
        </p:nvSpPr>
        <p:spPr>
          <a:xfrm>
            <a:off x="4325365" y="4438695"/>
            <a:ext cx="403860" cy="449580"/>
          </a:xfrm>
          <a:prstGeom prst="rect">
            <a:avLst/>
          </a:prstGeom>
        </p:spPr>
        <p:txBody>
          <a:bodyPr vert="horz" wrap="square" lIns="0" tIns="0" rIns="0" bIns="0" rtlCol="0">
            <a:spAutoFit/>
          </a:bodyPr>
          <a:lstStyle/>
          <a:p>
            <a:pPr marL="12700" marR="5080">
              <a:lnSpc>
                <a:spcPct val="158300"/>
              </a:lnSpc>
            </a:pPr>
            <a:r>
              <a:rPr sz="900" spc="15" dirty="0">
                <a:solidFill>
                  <a:srgbClr val="3F3F3F"/>
                </a:solidFill>
                <a:latin typeface="Arial"/>
                <a:cs typeface="Arial"/>
              </a:rPr>
              <a:t>Energy  Metals</a:t>
            </a:r>
            <a:endParaRPr sz="900">
              <a:latin typeface="Arial"/>
              <a:cs typeface="Arial"/>
            </a:endParaRPr>
          </a:p>
        </p:txBody>
      </p:sp>
      <p:sp>
        <p:nvSpPr>
          <p:cNvPr id="458" name="object 458"/>
          <p:cNvSpPr/>
          <p:nvPr/>
        </p:nvSpPr>
        <p:spPr>
          <a:xfrm>
            <a:off x="1405127" y="1830323"/>
            <a:ext cx="5494020" cy="3093085"/>
          </a:xfrm>
          <a:custGeom>
            <a:avLst/>
            <a:gdLst/>
            <a:ahLst/>
            <a:cxnLst/>
            <a:rect l="l" t="t" r="r" b="b"/>
            <a:pathLst>
              <a:path w="5494020" h="3093085">
                <a:moveTo>
                  <a:pt x="5492496" y="0"/>
                </a:moveTo>
                <a:lnTo>
                  <a:pt x="1524" y="0"/>
                </a:lnTo>
                <a:lnTo>
                  <a:pt x="0" y="1524"/>
                </a:lnTo>
                <a:lnTo>
                  <a:pt x="0" y="3091434"/>
                </a:lnTo>
                <a:lnTo>
                  <a:pt x="1524" y="3092958"/>
                </a:lnTo>
                <a:lnTo>
                  <a:pt x="5492496" y="3092958"/>
                </a:lnTo>
                <a:lnTo>
                  <a:pt x="5494020" y="3091434"/>
                </a:lnTo>
                <a:lnTo>
                  <a:pt x="3048" y="3091434"/>
                </a:lnTo>
                <a:lnTo>
                  <a:pt x="1524" y="3089910"/>
                </a:lnTo>
                <a:lnTo>
                  <a:pt x="3048" y="3089910"/>
                </a:lnTo>
                <a:lnTo>
                  <a:pt x="3048" y="3048"/>
                </a:lnTo>
                <a:lnTo>
                  <a:pt x="1524" y="3048"/>
                </a:lnTo>
                <a:lnTo>
                  <a:pt x="3048" y="1524"/>
                </a:lnTo>
                <a:lnTo>
                  <a:pt x="5494020" y="1524"/>
                </a:lnTo>
                <a:lnTo>
                  <a:pt x="5492496" y="0"/>
                </a:lnTo>
                <a:close/>
              </a:path>
              <a:path w="5494020" h="3093085">
                <a:moveTo>
                  <a:pt x="3048" y="3089910"/>
                </a:moveTo>
                <a:lnTo>
                  <a:pt x="1524" y="3089910"/>
                </a:lnTo>
                <a:lnTo>
                  <a:pt x="3048" y="3091434"/>
                </a:lnTo>
                <a:lnTo>
                  <a:pt x="3048" y="3089910"/>
                </a:lnTo>
                <a:close/>
              </a:path>
              <a:path w="5494020" h="3093085">
                <a:moveTo>
                  <a:pt x="5490972" y="3089910"/>
                </a:moveTo>
                <a:lnTo>
                  <a:pt x="3048" y="3089910"/>
                </a:lnTo>
                <a:lnTo>
                  <a:pt x="3048" y="3091434"/>
                </a:lnTo>
                <a:lnTo>
                  <a:pt x="5490972" y="3091434"/>
                </a:lnTo>
                <a:lnTo>
                  <a:pt x="5490972" y="3089910"/>
                </a:lnTo>
                <a:close/>
              </a:path>
              <a:path w="5494020" h="3093085">
                <a:moveTo>
                  <a:pt x="5490972" y="1524"/>
                </a:moveTo>
                <a:lnTo>
                  <a:pt x="5490972" y="3091434"/>
                </a:lnTo>
                <a:lnTo>
                  <a:pt x="5492496" y="3089910"/>
                </a:lnTo>
                <a:lnTo>
                  <a:pt x="5494020" y="3089910"/>
                </a:lnTo>
                <a:lnTo>
                  <a:pt x="5494020" y="3048"/>
                </a:lnTo>
                <a:lnTo>
                  <a:pt x="5492496" y="3048"/>
                </a:lnTo>
                <a:lnTo>
                  <a:pt x="5490972" y="1524"/>
                </a:lnTo>
                <a:close/>
              </a:path>
              <a:path w="5494020" h="3093085">
                <a:moveTo>
                  <a:pt x="5494020" y="3089910"/>
                </a:moveTo>
                <a:lnTo>
                  <a:pt x="5492496" y="3089910"/>
                </a:lnTo>
                <a:lnTo>
                  <a:pt x="5490972" y="3091434"/>
                </a:lnTo>
                <a:lnTo>
                  <a:pt x="5494020" y="3091434"/>
                </a:lnTo>
                <a:lnTo>
                  <a:pt x="5494020" y="3089910"/>
                </a:lnTo>
                <a:close/>
              </a:path>
              <a:path w="5494020" h="3093085">
                <a:moveTo>
                  <a:pt x="3048" y="1524"/>
                </a:moveTo>
                <a:lnTo>
                  <a:pt x="1524" y="3048"/>
                </a:lnTo>
                <a:lnTo>
                  <a:pt x="3048" y="3048"/>
                </a:lnTo>
                <a:lnTo>
                  <a:pt x="3048" y="1524"/>
                </a:lnTo>
                <a:close/>
              </a:path>
              <a:path w="5494020" h="3093085">
                <a:moveTo>
                  <a:pt x="5490972" y="1524"/>
                </a:moveTo>
                <a:lnTo>
                  <a:pt x="3048" y="1524"/>
                </a:lnTo>
                <a:lnTo>
                  <a:pt x="3048" y="3048"/>
                </a:lnTo>
                <a:lnTo>
                  <a:pt x="5490972" y="3048"/>
                </a:lnTo>
                <a:lnTo>
                  <a:pt x="5490972" y="1524"/>
                </a:lnTo>
                <a:close/>
              </a:path>
              <a:path w="5494020" h="3093085">
                <a:moveTo>
                  <a:pt x="5494020" y="1524"/>
                </a:moveTo>
                <a:lnTo>
                  <a:pt x="5490972" y="1524"/>
                </a:lnTo>
                <a:lnTo>
                  <a:pt x="5492496" y="3048"/>
                </a:lnTo>
                <a:lnTo>
                  <a:pt x="5494020" y="3048"/>
                </a:lnTo>
                <a:lnTo>
                  <a:pt x="5494020" y="1524"/>
                </a:lnTo>
                <a:close/>
              </a:path>
            </a:pathLst>
          </a:custGeom>
          <a:solidFill>
            <a:srgbClr val="000000"/>
          </a:solidFill>
        </p:spPr>
        <p:txBody>
          <a:bodyPr wrap="square" lIns="0" tIns="0" rIns="0" bIns="0" rtlCol="0"/>
          <a:lstStyle/>
          <a:p>
            <a:endParaRPr/>
          </a:p>
        </p:txBody>
      </p:sp>
      <p:sp>
        <p:nvSpPr>
          <p:cNvPr id="459" name="object 45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57</a:t>
            </a:fld>
            <a:endParaRPr spc="15"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58</a:t>
            </a:fld>
            <a:endParaRPr spc="15" dirty="0"/>
          </a:p>
        </p:txBody>
      </p:sp>
      <p:sp>
        <p:nvSpPr>
          <p:cNvPr id="2" name="object 2"/>
          <p:cNvSpPr txBox="1"/>
          <p:nvPr/>
        </p:nvSpPr>
        <p:spPr>
          <a:xfrm>
            <a:off x="1284986" y="850468"/>
            <a:ext cx="5200015" cy="1602105"/>
          </a:xfrm>
          <a:prstGeom prst="rect">
            <a:avLst/>
          </a:prstGeom>
          <a:solidFill>
            <a:srgbClr val="FFFF00"/>
          </a:solidFill>
        </p:spPr>
        <p:txBody>
          <a:bodyPr vert="horz" wrap="square" lIns="0" tIns="0" rIns="0" bIns="0" rtlCol="0">
            <a:spAutoFit/>
          </a:bodyPr>
          <a:lstStyle/>
          <a:p>
            <a:pPr marL="12700">
              <a:lnSpc>
                <a:spcPct val="100000"/>
              </a:lnSpc>
            </a:pPr>
            <a:r>
              <a:rPr sz="950" spc="-10" dirty="0">
                <a:latin typeface="Arial"/>
                <a:cs typeface="Arial"/>
              </a:rPr>
              <a:t>GE has decided to exit the reactor business because the margins are </a:t>
            </a:r>
            <a:r>
              <a:rPr sz="950" spc="-5" dirty="0">
                <a:latin typeface="Arial"/>
                <a:cs typeface="Arial"/>
              </a:rPr>
              <a:t>too </a:t>
            </a:r>
            <a:r>
              <a:rPr sz="950" spc="-10" dirty="0">
                <a:latin typeface="Arial"/>
                <a:cs typeface="Arial"/>
              </a:rPr>
              <a:t>low. The overall</a:t>
            </a:r>
            <a:r>
              <a:rPr sz="950" spc="180" dirty="0">
                <a:latin typeface="Arial"/>
                <a:cs typeface="Arial"/>
              </a:rPr>
              <a:t> </a:t>
            </a:r>
            <a:r>
              <a:rPr sz="950" spc="-10" dirty="0">
                <a:latin typeface="Arial"/>
                <a:cs typeface="Arial"/>
              </a:rPr>
              <a:t>firm</a:t>
            </a:r>
            <a:endParaRPr sz="950">
              <a:latin typeface="Arial"/>
              <a:cs typeface="Arial"/>
            </a:endParaRPr>
          </a:p>
          <a:p>
            <a:pPr marL="12700">
              <a:lnSpc>
                <a:spcPct val="100000"/>
              </a:lnSpc>
              <a:spcBef>
                <a:spcPts val="475"/>
              </a:spcBef>
            </a:pPr>
            <a:r>
              <a:rPr sz="950" spc="-10" dirty="0">
                <a:latin typeface="Arial"/>
                <a:cs typeface="Arial"/>
              </a:rPr>
              <a:t>earned net margin of 10% in 2012, primarily by focusing on businesses where </a:t>
            </a:r>
            <a:r>
              <a:rPr sz="950" spc="-5" dirty="0">
                <a:latin typeface="Arial"/>
                <a:cs typeface="Arial"/>
              </a:rPr>
              <a:t>it </a:t>
            </a:r>
            <a:r>
              <a:rPr sz="950" spc="-10" dirty="0">
                <a:latin typeface="Arial"/>
                <a:cs typeface="Arial"/>
              </a:rPr>
              <a:t>can add</a:t>
            </a:r>
            <a:r>
              <a:rPr sz="950" spc="185" dirty="0">
                <a:latin typeface="Arial"/>
                <a:cs typeface="Arial"/>
              </a:rPr>
              <a:t> </a:t>
            </a:r>
            <a:r>
              <a:rPr sz="950" spc="-10" dirty="0">
                <a:latin typeface="Arial"/>
                <a:cs typeface="Arial"/>
              </a:rPr>
              <a:t>unique</a:t>
            </a:r>
            <a:endParaRPr sz="950">
              <a:latin typeface="Arial"/>
              <a:cs typeface="Arial"/>
            </a:endParaRPr>
          </a:p>
          <a:p>
            <a:pPr marL="12700" marR="5080">
              <a:lnSpc>
                <a:spcPct val="142300"/>
              </a:lnSpc>
            </a:pPr>
            <a:r>
              <a:rPr sz="950" spc="-10" dirty="0">
                <a:latin typeface="Arial"/>
                <a:cs typeface="Arial"/>
              </a:rPr>
              <a:t>value. While qualified to manufacture reactors, GE’s Nuovo Pignone division is only on </a:t>
            </a:r>
            <a:r>
              <a:rPr sz="950" spc="-5" dirty="0">
                <a:latin typeface="Arial"/>
                <a:cs typeface="Arial"/>
              </a:rPr>
              <a:t>an </a:t>
            </a:r>
            <a:r>
              <a:rPr sz="950" spc="-10" dirty="0">
                <a:latin typeface="Arial"/>
                <a:cs typeface="Arial"/>
              </a:rPr>
              <a:t>even  footing with the other Italian suppliers (Carpenteria, ATB, Belleli), and arguably at </a:t>
            </a:r>
            <a:r>
              <a:rPr sz="950" spc="-5" dirty="0">
                <a:latin typeface="Arial"/>
                <a:cs typeface="Arial"/>
              </a:rPr>
              <a:t>a </a:t>
            </a:r>
            <a:r>
              <a:rPr sz="950" spc="-10" dirty="0">
                <a:latin typeface="Arial"/>
                <a:cs typeface="Arial"/>
              </a:rPr>
              <a:t>disadvantage  compared to the Japanese firms JSW and Kobe Steel. </a:t>
            </a:r>
            <a:r>
              <a:rPr sz="950" spc="-15" dirty="0">
                <a:latin typeface="Arial"/>
                <a:cs typeface="Arial"/>
              </a:rPr>
              <a:t>GE </a:t>
            </a:r>
            <a:r>
              <a:rPr sz="950" spc="-10" dirty="0">
                <a:latin typeface="Arial"/>
                <a:cs typeface="Arial"/>
              </a:rPr>
              <a:t>has never been </a:t>
            </a:r>
            <a:r>
              <a:rPr sz="950" spc="-5" dirty="0">
                <a:latin typeface="Arial"/>
                <a:cs typeface="Arial"/>
              </a:rPr>
              <a:t>a </a:t>
            </a:r>
            <a:r>
              <a:rPr sz="950" spc="-10" dirty="0">
                <a:latin typeface="Arial"/>
                <a:cs typeface="Arial"/>
              </a:rPr>
              <a:t>major player in the  other refinery process equipment categories in this study, and as such there is little opportunity for  </a:t>
            </a:r>
            <a:r>
              <a:rPr sz="950" spc="-5" dirty="0">
                <a:latin typeface="Arial"/>
                <a:cs typeface="Arial"/>
              </a:rPr>
              <a:t>the </a:t>
            </a:r>
            <a:r>
              <a:rPr sz="950" spc="-10" dirty="0">
                <a:latin typeface="Arial"/>
                <a:cs typeface="Arial"/>
              </a:rPr>
              <a:t>firm </a:t>
            </a:r>
            <a:r>
              <a:rPr sz="950" spc="-5" dirty="0">
                <a:latin typeface="Arial"/>
                <a:cs typeface="Arial"/>
              </a:rPr>
              <a:t>to </a:t>
            </a:r>
            <a:r>
              <a:rPr sz="950" spc="-10" dirty="0">
                <a:latin typeface="Arial"/>
                <a:cs typeface="Arial"/>
              </a:rPr>
              <a:t>achieve economies of scope. </a:t>
            </a:r>
            <a:r>
              <a:rPr sz="950" spc="-5" dirty="0">
                <a:latin typeface="Arial"/>
                <a:cs typeface="Arial"/>
              </a:rPr>
              <a:t>As a </a:t>
            </a:r>
            <a:r>
              <a:rPr sz="950" spc="-10" dirty="0">
                <a:latin typeface="Arial"/>
                <a:cs typeface="Arial"/>
              </a:rPr>
              <a:t>result, </a:t>
            </a:r>
            <a:r>
              <a:rPr sz="950" spc="-15" dirty="0">
                <a:latin typeface="Arial"/>
                <a:cs typeface="Arial"/>
              </a:rPr>
              <a:t>GE </a:t>
            </a:r>
            <a:r>
              <a:rPr sz="950" spc="-10" dirty="0">
                <a:latin typeface="Arial"/>
                <a:cs typeface="Arial"/>
              </a:rPr>
              <a:t>has decided </a:t>
            </a:r>
            <a:r>
              <a:rPr sz="950" spc="-5" dirty="0">
                <a:latin typeface="Arial"/>
                <a:cs typeface="Arial"/>
              </a:rPr>
              <a:t>to </a:t>
            </a:r>
            <a:r>
              <a:rPr sz="950" spc="-10" dirty="0">
                <a:latin typeface="Arial"/>
                <a:cs typeface="Arial"/>
              </a:rPr>
              <a:t>exit the hydrocracking  reactor business, and is in the process of making </a:t>
            </a:r>
            <a:r>
              <a:rPr sz="950" spc="-5" dirty="0">
                <a:latin typeface="Arial"/>
                <a:cs typeface="Arial"/>
              </a:rPr>
              <a:t>its </a:t>
            </a:r>
            <a:r>
              <a:rPr sz="950" spc="-10" dirty="0">
                <a:latin typeface="Arial"/>
                <a:cs typeface="Arial"/>
              </a:rPr>
              <a:t>last</a:t>
            </a:r>
            <a:r>
              <a:rPr sz="950" spc="125" dirty="0">
                <a:latin typeface="Arial"/>
                <a:cs typeface="Arial"/>
              </a:rPr>
              <a:t> </a:t>
            </a:r>
            <a:r>
              <a:rPr sz="950" spc="-10" dirty="0">
                <a:latin typeface="Arial"/>
                <a:cs typeface="Arial"/>
              </a:rPr>
              <a:t>deliveries.</a:t>
            </a:r>
            <a:endParaRPr sz="950">
              <a:latin typeface="Arial"/>
              <a:cs typeface="Arial"/>
            </a:endParaRPr>
          </a:p>
        </p:txBody>
      </p:sp>
      <p:sp>
        <p:nvSpPr>
          <p:cNvPr id="3" name="object 3"/>
          <p:cNvSpPr txBox="1"/>
          <p:nvPr/>
        </p:nvSpPr>
        <p:spPr>
          <a:xfrm>
            <a:off x="1284986" y="2787327"/>
            <a:ext cx="5291455"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Many of </a:t>
            </a:r>
            <a:r>
              <a:rPr sz="950" spc="-5" dirty="0">
                <a:latin typeface="Arial"/>
                <a:cs typeface="Arial"/>
              </a:rPr>
              <a:t>the </a:t>
            </a:r>
            <a:r>
              <a:rPr sz="950" spc="-10" dirty="0">
                <a:latin typeface="Arial"/>
                <a:cs typeface="Arial"/>
              </a:rPr>
              <a:t>Asian suppliers’ net margins are even lower </a:t>
            </a:r>
            <a:r>
              <a:rPr sz="950" spc="-5" dirty="0">
                <a:latin typeface="Arial"/>
                <a:cs typeface="Arial"/>
              </a:rPr>
              <a:t>than </a:t>
            </a:r>
            <a:r>
              <a:rPr sz="950" spc="-10" dirty="0">
                <a:latin typeface="Arial"/>
                <a:cs typeface="Arial"/>
              </a:rPr>
              <a:t>4%. Sinopec Engineering’s margin for  reactors is only 1-2%. Doosan Heavy Engineering’s net margin was -1.15% </a:t>
            </a:r>
            <a:r>
              <a:rPr sz="950" spc="-5" dirty="0">
                <a:latin typeface="Arial"/>
                <a:cs typeface="Arial"/>
              </a:rPr>
              <a:t>for </a:t>
            </a:r>
            <a:r>
              <a:rPr sz="950" spc="-10" dirty="0">
                <a:latin typeface="Arial"/>
                <a:cs typeface="Arial"/>
              </a:rPr>
              <a:t>the first half of 2012  (the latest reporting period available), because </a:t>
            </a:r>
            <a:r>
              <a:rPr sz="950" spc="-5" dirty="0">
                <a:latin typeface="Arial"/>
                <a:cs typeface="Arial"/>
              </a:rPr>
              <a:t>it </a:t>
            </a:r>
            <a:r>
              <a:rPr sz="950" spc="-10" dirty="0">
                <a:latin typeface="Arial"/>
                <a:cs typeface="Arial"/>
              </a:rPr>
              <a:t>under-bid to win orders </a:t>
            </a:r>
            <a:r>
              <a:rPr sz="950" spc="-5" dirty="0">
                <a:latin typeface="Arial"/>
                <a:cs typeface="Arial"/>
              </a:rPr>
              <a:t>– </a:t>
            </a:r>
            <a:r>
              <a:rPr sz="950" spc="-10" dirty="0">
                <a:latin typeface="Arial"/>
                <a:cs typeface="Arial"/>
              </a:rPr>
              <a:t>attempting </a:t>
            </a:r>
            <a:r>
              <a:rPr sz="950" spc="-5" dirty="0">
                <a:latin typeface="Arial"/>
                <a:cs typeface="Arial"/>
              </a:rPr>
              <a:t>to </a:t>
            </a:r>
            <a:r>
              <a:rPr sz="950" spc="-10" dirty="0">
                <a:latin typeface="Arial"/>
                <a:cs typeface="Arial"/>
              </a:rPr>
              <a:t>“buy” the  </a:t>
            </a:r>
            <a:r>
              <a:rPr sz="950" spc="-5" dirty="0">
                <a:latin typeface="Arial"/>
                <a:cs typeface="Arial"/>
              </a:rPr>
              <a:t>market.</a:t>
            </a:r>
            <a:endParaRPr sz="950">
              <a:latin typeface="Arial"/>
              <a:cs typeface="Arial"/>
            </a:endParaRPr>
          </a:p>
        </p:txBody>
      </p:sp>
      <p:sp>
        <p:nvSpPr>
          <p:cNvPr id="4" name="object 4"/>
          <p:cNvSpPr txBox="1"/>
          <p:nvPr/>
        </p:nvSpPr>
        <p:spPr>
          <a:xfrm>
            <a:off x="1284986" y="3961848"/>
            <a:ext cx="5292725" cy="2280920"/>
          </a:xfrm>
          <a:prstGeom prst="rect">
            <a:avLst/>
          </a:prstGeom>
        </p:spPr>
        <p:txBody>
          <a:bodyPr vert="horz" wrap="square" lIns="0" tIns="0" rIns="0" bIns="0" rtlCol="0">
            <a:spAutoFit/>
          </a:bodyPr>
          <a:lstStyle/>
          <a:p>
            <a:pPr marL="12700" marR="148590">
              <a:lnSpc>
                <a:spcPct val="142100"/>
              </a:lnSpc>
            </a:pPr>
            <a:r>
              <a:rPr sz="950" spc="-10" dirty="0">
                <a:latin typeface="Arial"/>
                <a:cs typeface="Arial"/>
              </a:rPr>
              <a:t>The main factors that affect margin are the ability to produce </a:t>
            </a:r>
            <a:r>
              <a:rPr sz="950" spc="-5" dirty="0">
                <a:latin typeface="Arial"/>
                <a:cs typeface="Arial"/>
              </a:rPr>
              <a:t>the </a:t>
            </a:r>
            <a:r>
              <a:rPr sz="950" spc="-10" dirty="0">
                <a:latin typeface="Arial"/>
                <a:cs typeface="Arial"/>
              </a:rPr>
              <a:t>steel that goes into </a:t>
            </a:r>
            <a:r>
              <a:rPr sz="950" spc="-5" dirty="0">
                <a:latin typeface="Arial"/>
                <a:cs typeface="Arial"/>
              </a:rPr>
              <a:t>the </a:t>
            </a:r>
            <a:r>
              <a:rPr sz="950" spc="-10" dirty="0">
                <a:latin typeface="Arial"/>
                <a:cs typeface="Arial"/>
              </a:rPr>
              <a:t>reactors,  and the ability to make the largest units available </a:t>
            </a:r>
            <a:r>
              <a:rPr sz="950" spc="-5" dirty="0">
                <a:latin typeface="Arial"/>
                <a:cs typeface="Arial"/>
              </a:rPr>
              <a:t>– </a:t>
            </a:r>
            <a:r>
              <a:rPr sz="950" spc="-10" dirty="0">
                <a:latin typeface="Arial"/>
                <a:cs typeface="Arial"/>
              </a:rPr>
              <a:t>approximately 1,200 tons (which are</a:t>
            </a:r>
            <a:r>
              <a:rPr sz="950" spc="185" dirty="0">
                <a:latin typeface="Arial"/>
                <a:cs typeface="Arial"/>
              </a:rPr>
              <a:t> </a:t>
            </a:r>
            <a:r>
              <a:rPr sz="950" spc="-10" dirty="0">
                <a:latin typeface="Arial"/>
                <a:cs typeface="Arial"/>
              </a:rPr>
              <a:t>more</a:t>
            </a:r>
            <a:endParaRPr sz="950">
              <a:latin typeface="Arial"/>
              <a:cs typeface="Arial"/>
            </a:endParaRPr>
          </a:p>
          <a:p>
            <a:pPr marL="12700" marR="5080">
              <a:lnSpc>
                <a:spcPct val="142300"/>
              </a:lnSpc>
            </a:pPr>
            <a:r>
              <a:rPr sz="950" spc="-10" dirty="0">
                <a:latin typeface="Arial"/>
                <a:cs typeface="Arial"/>
              </a:rPr>
              <a:t>valuable to the refinery operator because they process feedstock more economically). Integrated  </a:t>
            </a:r>
            <a:r>
              <a:rPr sz="950" spc="-5" dirty="0">
                <a:latin typeface="Arial"/>
                <a:cs typeface="Arial"/>
              </a:rPr>
              <a:t>steel </a:t>
            </a:r>
            <a:r>
              <a:rPr sz="950" spc="-10" dirty="0">
                <a:latin typeface="Arial"/>
                <a:cs typeface="Arial"/>
              </a:rPr>
              <a:t>production and reactor manufacturing allows the supplier to avoid the worst of the alloy price  fluctuations, because these are driven </a:t>
            </a:r>
            <a:r>
              <a:rPr sz="950" spc="-5" dirty="0">
                <a:latin typeface="Arial"/>
                <a:cs typeface="Arial"/>
              </a:rPr>
              <a:t>to a </a:t>
            </a:r>
            <a:r>
              <a:rPr sz="950" spc="-10" dirty="0">
                <a:latin typeface="Arial"/>
                <a:cs typeface="Arial"/>
              </a:rPr>
              <a:t>large degree by global inventory levels that determine  market prices for the alloys. As reactor </a:t>
            </a:r>
            <a:r>
              <a:rPr sz="950" spc="-5" dirty="0">
                <a:latin typeface="Arial"/>
                <a:cs typeface="Arial"/>
              </a:rPr>
              <a:t>size </a:t>
            </a:r>
            <a:r>
              <a:rPr sz="950" spc="-10" dirty="0">
                <a:latin typeface="Arial"/>
                <a:cs typeface="Arial"/>
              </a:rPr>
              <a:t>increases, the number of qualified manufacturers  decreases, allowing those few to negotiate more aggressively. For example, JSW’s operating  margin </a:t>
            </a:r>
            <a:r>
              <a:rPr sz="950" spc="-5" dirty="0">
                <a:latin typeface="Arial"/>
                <a:cs typeface="Arial"/>
              </a:rPr>
              <a:t>for </a:t>
            </a:r>
            <a:r>
              <a:rPr sz="950" spc="-10" dirty="0">
                <a:latin typeface="Arial"/>
                <a:cs typeface="Arial"/>
              </a:rPr>
              <a:t>its energy division </a:t>
            </a:r>
            <a:r>
              <a:rPr sz="950" spc="-15" dirty="0">
                <a:latin typeface="Arial"/>
                <a:cs typeface="Arial"/>
              </a:rPr>
              <a:t>was </a:t>
            </a:r>
            <a:r>
              <a:rPr sz="950" spc="-10" dirty="0">
                <a:latin typeface="Arial"/>
                <a:cs typeface="Arial"/>
              </a:rPr>
              <a:t>11% in 2012, significantly higher than the firm’s overall operating  margin of 5.7%. JSW both makes its own steel and can </a:t>
            </a:r>
            <a:r>
              <a:rPr sz="950" spc="-5" dirty="0">
                <a:latin typeface="Arial"/>
                <a:cs typeface="Arial"/>
              </a:rPr>
              <a:t>fabricate </a:t>
            </a:r>
            <a:r>
              <a:rPr sz="950" spc="-10" dirty="0">
                <a:latin typeface="Arial"/>
                <a:cs typeface="Arial"/>
              </a:rPr>
              <a:t>the </a:t>
            </a:r>
            <a:r>
              <a:rPr sz="950" spc="-5" dirty="0">
                <a:latin typeface="Arial"/>
                <a:cs typeface="Arial"/>
              </a:rPr>
              <a:t>largest </a:t>
            </a:r>
            <a:r>
              <a:rPr sz="950" spc="-10" dirty="0">
                <a:latin typeface="Arial"/>
                <a:cs typeface="Arial"/>
              </a:rPr>
              <a:t>reactors </a:t>
            </a:r>
            <a:r>
              <a:rPr sz="950" spc="-5" dirty="0">
                <a:latin typeface="Arial"/>
                <a:cs typeface="Arial"/>
              </a:rPr>
              <a:t>on the market.  </a:t>
            </a:r>
            <a:r>
              <a:rPr sz="950" spc="-10" dirty="0">
                <a:latin typeface="Arial"/>
                <a:cs typeface="Arial"/>
              </a:rPr>
              <a:t>Saudi Arabian Zamil Steel, with its own metal-producing capability, earned 5.5% operating margin  for its Industrial Division, higher than average profitability for this</a:t>
            </a:r>
            <a:r>
              <a:rPr sz="950" spc="170" dirty="0">
                <a:latin typeface="Arial"/>
                <a:cs typeface="Arial"/>
              </a:rPr>
              <a:t> </a:t>
            </a:r>
            <a:r>
              <a:rPr sz="950" spc="-10" dirty="0">
                <a:latin typeface="Arial"/>
                <a:cs typeface="Arial"/>
              </a:rPr>
              <a:t>segment.</a:t>
            </a:r>
            <a:endParaRPr sz="950">
              <a:latin typeface="Arial"/>
              <a:cs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59</a:t>
            </a:fld>
            <a:endParaRPr spc="15" dirty="0"/>
          </a:p>
        </p:txBody>
      </p:sp>
      <p:sp>
        <p:nvSpPr>
          <p:cNvPr id="2" name="object 2"/>
          <p:cNvSpPr txBox="1"/>
          <p:nvPr/>
        </p:nvSpPr>
        <p:spPr>
          <a:xfrm>
            <a:off x="1177544" y="850138"/>
            <a:ext cx="29146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9.</a:t>
            </a:r>
            <a:r>
              <a:rPr sz="950" b="1" spc="-15" dirty="0">
                <a:latin typeface="Arial"/>
                <a:cs typeface="Arial"/>
              </a:rPr>
              <a:t>2</a:t>
            </a:r>
            <a:r>
              <a:rPr sz="950" b="1" dirty="0">
                <a:latin typeface="Arial"/>
                <a:cs typeface="Arial"/>
              </a:rPr>
              <a:t>.</a:t>
            </a:r>
            <a:r>
              <a:rPr sz="950" b="1" spc="-5" dirty="0">
                <a:latin typeface="Arial"/>
                <a:cs typeface="Arial"/>
              </a:rPr>
              <a:t>3</a:t>
            </a:r>
            <a:endParaRPr sz="950">
              <a:latin typeface="Arial"/>
              <a:cs typeface="Arial"/>
            </a:endParaRPr>
          </a:p>
        </p:txBody>
      </p:sp>
      <p:sp>
        <p:nvSpPr>
          <p:cNvPr id="3" name="object 3"/>
          <p:cNvSpPr txBox="1"/>
          <p:nvPr/>
        </p:nvSpPr>
        <p:spPr>
          <a:xfrm>
            <a:off x="1607887" y="850138"/>
            <a:ext cx="3835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Pric</a:t>
            </a:r>
            <a:r>
              <a:rPr sz="950" b="1" spc="-15" dirty="0">
                <a:latin typeface="Arial"/>
                <a:cs typeface="Arial"/>
              </a:rPr>
              <a:t>e</a:t>
            </a:r>
            <a:r>
              <a:rPr sz="950" b="1" spc="-5" dirty="0">
                <a:latin typeface="Arial"/>
                <a:cs typeface="Arial"/>
              </a:rPr>
              <a:t>s</a:t>
            </a:r>
            <a:endParaRPr sz="950">
              <a:latin typeface="Arial"/>
              <a:cs typeface="Arial"/>
            </a:endParaRPr>
          </a:p>
        </p:txBody>
      </p:sp>
      <p:sp>
        <p:nvSpPr>
          <p:cNvPr id="4" name="object 4"/>
          <p:cNvSpPr txBox="1"/>
          <p:nvPr/>
        </p:nvSpPr>
        <p:spPr>
          <a:xfrm>
            <a:off x="1177544" y="1341634"/>
            <a:ext cx="5119370" cy="425450"/>
          </a:xfrm>
          <a:prstGeom prst="rect">
            <a:avLst/>
          </a:prstGeom>
        </p:spPr>
        <p:txBody>
          <a:bodyPr vert="horz" wrap="square" lIns="0" tIns="0" rIns="0" bIns="0" rtlCol="0">
            <a:spAutoFit/>
          </a:bodyPr>
          <a:lstStyle/>
          <a:p>
            <a:pPr marL="12700" marR="5080">
              <a:lnSpc>
                <a:spcPct val="142100"/>
              </a:lnSpc>
            </a:pPr>
            <a:r>
              <a:rPr sz="950" b="1" spc="-10" dirty="0">
                <a:latin typeface="Arial"/>
                <a:cs typeface="Arial"/>
              </a:rPr>
              <a:t>Reactor prices </a:t>
            </a:r>
            <a:r>
              <a:rPr sz="950" b="1" spc="-5" dirty="0">
                <a:latin typeface="Arial"/>
                <a:cs typeface="Arial"/>
              </a:rPr>
              <a:t>will </a:t>
            </a:r>
            <a:r>
              <a:rPr sz="950" b="1" spc="-10" dirty="0">
                <a:latin typeface="Arial"/>
                <a:cs typeface="Arial"/>
              </a:rPr>
              <a:t>remain in line </a:t>
            </a:r>
            <a:r>
              <a:rPr sz="950" b="1" spc="-5" dirty="0">
                <a:latin typeface="Arial"/>
                <a:cs typeface="Arial"/>
              </a:rPr>
              <a:t>with </a:t>
            </a:r>
            <a:r>
              <a:rPr sz="950" b="1" spc="-10" dirty="0">
                <a:latin typeface="Arial"/>
                <a:cs typeface="Arial"/>
              </a:rPr>
              <a:t>costs because </a:t>
            </a:r>
            <a:r>
              <a:rPr sz="950" b="1" spc="-5" dirty="0">
                <a:latin typeface="Arial"/>
                <a:cs typeface="Arial"/>
              </a:rPr>
              <a:t>they </a:t>
            </a:r>
            <a:r>
              <a:rPr sz="950" b="1" spc="-10" dirty="0">
                <a:latin typeface="Arial"/>
                <a:cs typeface="Arial"/>
              </a:rPr>
              <a:t>are </a:t>
            </a:r>
            <a:r>
              <a:rPr sz="950" b="1" spc="-5" dirty="0">
                <a:latin typeface="Arial"/>
                <a:cs typeface="Arial"/>
              </a:rPr>
              <a:t>the </a:t>
            </a:r>
            <a:r>
              <a:rPr sz="950" b="1" spc="-10" dirty="0">
                <a:latin typeface="Arial"/>
                <a:cs typeface="Arial"/>
              </a:rPr>
              <a:t>most heavily-negotiated  component of the refinery system, rising </a:t>
            </a:r>
            <a:r>
              <a:rPr sz="950" b="1" spc="-5" dirty="0">
                <a:latin typeface="Arial"/>
                <a:cs typeface="Arial"/>
              </a:rPr>
              <a:t>1.5% in </a:t>
            </a:r>
            <a:r>
              <a:rPr sz="950" b="1" spc="-10" dirty="0">
                <a:latin typeface="Arial"/>
                <a:cs typeface="Arial"/>
              </a:rPr>
              <a:t>2013 and </a:t>
            </a:r>
            <a:r>
              <a:rPr sz="950" b="1" spc="-5" dirty="0">
                <a:latin typeface="Arial"/>
                <a:cs typeface="Arial"/>
              </a:rPr>
              <a:t>12% </a:t>
            </a:r>
            <a:r>
              <a:rPr sz="950" b="1" spc="-10" dirty="0">
                <a:latin typeface="Arial"/>
                <a:cs typeface="Arial"/>
              </a:rPr>
              <a:t>by 2020</a:t>
            </a:r>
            <a:r>
              <a:rPr sz="950" b="1" spc="40" dirty="0">
                <a:latin typeface="Arial"/>
                <a:cs typeface="Arial"/>
              </a:rPr>
              <a:t> </a:t>
            </a:r>
            <a:r>
              <a:rPr sz="950" b="1" spc="-10" dirty="0">
                <a:latin typeface="Arial"/>
                <a:cs typeface="Arial"/>
              </a:rPr>
              <a:t>Q1.</a:t>
            </a:r>
            <a:endParaRPr sz="950">
              <a:latin typeface="Arial"/>
              <a:cs typeface="Arial"/>
            </a:endParaRPr>
          </a:p>
        </p:txBody>
      </p:sp>
      <p:sp>
        <p:nvSpPr>
          <p:cNvPr id="5" name="object 5"/>
          <p:cNvSpPr txBox="1"/>
          <p:nvPr/>
        </p:nvSpPr>
        <p:spPr>
          <a:xfrm>
            <a:off x="1284983" y="2102911"/>
            <a:ext cx="488124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Hydrocracking Reactor prices are approximately 48% higher than </a:t>
            </a:r>
            <a:r>
              <a:rPr sz="950" spc="-5" dirty="0">
                <a:latin typeface="Arial"/>
                <a:cs typeface="Arial"/>
              </a:rPr>
              <a:t>in </a:t>
            </a:r>
            <a:r>
              <a:rPr sz="950" spc="-10" dirty="0">
                <a:latin typeface="Arial"/>
                <a:cs typeface="Arial"/>
              </a:rPr>
              <a:t>2005 Q1, net of several  fluctuations driven by economic conditions and metals</a:t>
            </a:r>
            <a:r>
              <a:rPr sz="950" spc="80" dirty="0">
                <a:latin typeface="Arial"/>
                <a:cs typeface="Arial"/>
              </a:rPr>
              <a:t> </a:t>
            </a:r>
            <a:r>
              <a:rPr sz="950" spc="-10" dirty="0">
                <a:latin typeface="Arial"/>
                <a:cs typeface="Arial"/>
              </a:rPr>
              <a:t>prices.</a:t>
            </a:r>
            <a:endParaRPr sz="950">
              <a:latin typeface="Arial"/>
              <a:cs typeface="Arial"/>
            </a:endParaRPr>
          </a:p>
        </p:txBody>
      </p:sp>
      <p:sp>
        <p:nvSpPr>
          <p:cNvPr id="6" name="object 6"/>
          <p:cNvSpPr txBox="1"/>
          <p:nvPr/>
        </p:nvSpPr>
        <p:spPr>
          <a:xfrm>
            <a:off x="1284983" y="2866100"/>
            <a:ext cx="5243830" cy="838200"/>
          </a:xfrm>
          <a:prstGeom prst="rect">
            <a:avLst/>
          </a:prstGeom>
        </p:spPr>
        <p:txBody>
          <a:bodyPr vert="horz" wrap="square" lIns="0" tIns="0" rIns="0" bIns="0" rtlCol="0">
            <a:spAutoFit/>
          </a:bodyPr>
          <a:lstStyle/>
          <a:p>
            <a:pPr marL="12700" marR="5080">
              <a:lnSpc>
                <a:spcPct val="142300"/>
              </a:lnSpc>
            </a:pPr>
            <a:r>
              <a:rPr sz="950" spc="-10" dirty="0">
                <a:latin typeface="Arial"/>
                <a:cs typeface="Arial"/>
              </a:rPr>
              <a:t>As explained in section 9.2.2, prices move closely with costs, as buyers are tightly focused </a:t>
            </a:r>
            <a:r>
              <a:rPr sz="950" spc="-5" dirty="0">
                <a:latin typeface="Arial"/>
                <a:cs typeface="Arial"/>
              </a:rPr>
              <a:t>on  </a:t>
            </a:r>
            <a:r>
              <a:rPr sz="950" spc="-10" dirty="0">
                <a:latin typeface="Arial"/>
                <a:cs typeface="Arial"/>
              </a:rPr>
              <a:t>getting </a:t>
            </a:r>
            <a:r>
              <a:rPr sz="950" spc="-5" dirty="0">
                <a:latin typeface="Arial"/>
                <a:cs typeface="Arial"/>
              </a:rPr>
              <a:t>the best </a:t>
            </a:r>
            <a:r>
              <a:rPr sz="950" spc="-10" dirty="0">
                <a:latin typeface="Arial"/>
                <a:cs typeface="Arial"/>
              </a:rPr>
              <a:t>price </a:t>
            </a:r>
            <a:r>
              <a:rPr sz="950" spc="-5" dirty="0">
                <a:latin typeface="Arial"/>
                <a:cs typeface="Arial"/>
              </a:rPr>
              <a:t>for </a:t>
            </a:r>
            <a:r>
              <a:rPr sz="950" spc="-10" dirty="0">
                <a:latin typeface="Arial"/>
                <a:cs typeface="Arial"/>
              </a:rPr>
              <a:t>these high-value, high-visibility pieces of equipment. The buyer is typically  the EPC, which often awards packages of </a:t>
            </a:r>
            <a:r>
              <a:rPr sz="950" spc="-15" dirty="0">
                <a:latin typeface="Arial"/>
                <a:cs typeface="Arial"/>
              </a:rPr>
              <a:t>work </a:t>
            </a:r>
            <a:r>
              <a:rPr sz="950" spc="-10" dirty="0">
                <a:latin typeface="Arial"/>
                <a:cs typeface="Arial"/>
              </a:rPr>
              <a:t>based on its price negotiations for the major  components, within </a:t>
            </a:r>
            <a:r>
              <a:rPr sz="950" spc="-5" dirty="0">
                <a:latin typeface="Arial"/>
                <a:cs typeface="Arial"/>
              </a:rPr>
              <a:t>an </a:t>
            </a:r>
            <a:r>
              <a:rPr sz="950" spc="-10" dirty="0">
                <a:latin typeface="Arial"/>
                <a:cs typeface="Arial"/>
              </a:rPr>
              <a:t>overall cost</a:t>
            </a:r>
            <a:r>
              <a:rPr sz="950" spc="35" dirty="0">
                <a:latin typeface="Arial"/>
                <a:cs typeface="Arial"/>
              </a:rPr>
              <a:t> </a:t>
            </a:r>
            <a:r>
              <a:rPr sz="950" spc="-10" dirty="0">
                <a:latin typeface="Arial"/>
                <a:cs typeface="Arial"/>
              </a:rPr>
              <a:t>framework.</a:t>
            </a:r>
            <a:endParaRPr sz="950">
              <a:latin typeface="Arial"/>
              <a:cs typeface="Arial"/>
            </a:endParaRPr>
          </a:p>
        </p:txBody>
      </p:sp>
      <p:sp>
        <p:nvSpPr>
          <p:cNvPr id="7" name="object 7"/>
          <p:cNvSpPr txBox="1"/>
          <p:nvPr/>
        </p:nvSpPr>
        <p:spPr>
          <a:xfrm>
            <a:off x="1284983" y="4039431"/>
            <a:ext cx="523875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Prices were stable in </a:t>
            </a:r>
            <a:r>
              <a:rPr sz="950" spc="-5" dirty="0">
                <a:latin typeface="Arial"/>
                <a:cs typeface="Arial"/>
              </a:rPr>
              <a:t>Q1 </a:t>
            </a:r>
            <a:r>
              <a:rPr sz="950" spc="-10" dirty="0">
                <a:latin typeface="Arial"/>
                <a:cs typeface="Arial"/>
              </a:rPr>
              <a:t>as chrome steel costs </a:t>
            </a:r>
            <a:r>
              <a:rPr sz="950" spc="-5" dirty="0">
                <a:latin typeface="Arial"/>
                <a:cs typeface="Arial"/>
              </a:rPr>
              <a:t>fell </a:t>
            </a:r>
            <a:r>
              <a:rPr sz="950" spc="-10" dirty="0">
                <a:latin typeface="Arial"/>
                <a:cs typeface="Arial"/>
              </a:rPr>
              <a:t>2%, but labor and machinery costs rose 0.5-1%  each. Overall prices will increase 1.5% in 2013 and </a:t>
            </a:r>
            <a:r>
              <a:rPr sz="950" spc="-5" dirty="0">
                <a:latin typeface="Arial"/>
                <a:cs typeface="Arial"/>
              </a:rPr>
              <a:t>a </a:t>
            </a:r>
            <a:r>
              <a:rPr sz="950" spc="-10" dirty="0">
                <a:latin typeface="Arial"/>
                <a:cs typeface="Arial"/>
              </a:rPr>
              <a:t>total of </a:t>
            </a:r>
            <a:r>
              <a:rPr sz="950" spc="-15" dirty="0">
                <a:latin typeface="Arial"/>
                <a:cs typeface="Arial"/>
              </a:rPr>
              <a:t>4% </a:t>
            </a:r>
            <a:r>
              <a:rPr sz="950" spc="-10" dirty="0">
                <a:latin typeface="Arial"/>
                <a:cs typeface="Arial"/>
              </a:rPr>
              <a:t>from 2013 Q1 through 2015 Q1,  driven by 2-3% annual increases in electric power, and labor cost increases of 2% in the Americas  and EMEA, and 4% in Asia. Carbon </a:t>
            </a:r>
            <a:r>
              <a:rPr sz="950" spc="-5" dirty="0">
                <a:latin typeface="Arial"/>
                <a:cs typeface="Arial"/>
              </a:rPr>
              <a:t>steel </a:t>
            </a:r>
            <a:r>
              <a:rPr sz="950" spc="-10" dirty="0">
                <a:latin typeface="Arial"/>
                <a:cs typeface="Arial"/>
              </a:rPr>
              <a:t>costs will contribute </a:t>
            </a:r>
            <a:r>
              <a:rPr sz="950" spc="-5" dirty="0">
                <a:latin typeface="Arial"/>
                <a:cs typeface="Arial"/>
              </a:rPr>
              <a:t>to the </a:t>
            </a:r>
            <a:r>
              <a:rPr sz="950" spc="-10" dirty="0">
                <a:latin typeface="Arial"/>
                <a:cs typeface="Arial"/>
              </a:rPr>
              <a:t>increase, rising 8% annually,  </a:t>
            </a:r>
            <a:r>
              <a:rPr sz="950" spc="-5" dirty="0">
                <a:latin typeface="Arial"/>
                <a:cs typeface="Arial"/>
              </a:rPr>
              <a:t>although </a:t>
            </a:r>
            <a:r>
              <a:rPr sz="950" spc="-10" dirty="0">
                <a:latin typeface="Arial"/>
                <a:cs typeface="Arial"/>
              </a:rPr>
              <a:t>they make </a:t>
            </a:r>
            <a:r>
              <a:rPr sz="950" spc="-5" dirty="0">
                <a:latin typeface="Arial"/>
                <a:cs typeface="Arial"/>
              </a:rPr>
              <a:t>up </a:t>
            </a:r>
            <a:r>
              <a:rPr sz="950" spc="-10" dirty="0">
                <a:latin typeface="Arial"/>
                <a:cs typeface="Arial"/>
              </a:rPr>
              <a:t>only </a:t>
            </a:r>
            <a:r>
              <a:rPr sz="950" spc="-15" dirty="0">
                <a:latin typeface="Arial"/>
                <a:cs typeface="Arial"/>
              </a:rPr>
              <a:t>5% </a:t>
            </a:r>
            <a:r>
              <a:rPr sz="950" spc="-10" dirty="0">
                <a:latin typeface="Arial"/>
                <a:cs typeface="Arial"/>
              </a:rPr>
              <a:t>of </a:t>
            </a:r>
            <a:r>
              <a:rPr sz="950" spc="-5" dirty="0">
                <a:latin typeface="Arial"/>
                <a:cs typeface="Arial"/>
              </a:rPr>
              <a:t>the overall </a:t>
            </a:r>
            <a:r>
              <a:rPr sz="950" spc="-10" dirty="0">
                <a:latin typeface="Arial"/>
                <a:cs typeface="Arial"/>
              </a:rPr>
              <a:t>costs </a:t>
            </a:r>
            <a:r>
              <a:rPr sz="950" spc="-5" dirty="0">
                <a:latin typeface="Arial"/>
                <a:cs typeface="Arial"/>
              </a:rPr>
              <a:t>for </a:t>
            </a:r>
            <a:r>
              <a:rPr sz="950" spc="-10" dirty="0">
                <a:latin typeface="Arial"/>
                <a:cs typeface="Arial"/>
              </a:rPr>
              <a:t>the</a:t>
            </a:r>
            <a:r>
              <a:rPr sz="950" spc="100" dirty="0">
                <a:latin typeface="Arial"/>
                <a:cs typeface="Arial"/>
              </a:rPr>
              <a:t> </a:t>
            </a:r>
            <a:r>
              <a:rPr sz="950" spc="-10" dirty="0">
                <a:latin typeface="Arial"/>
                <a:cs typeface="Arial"/>
              </a:rPr>
              <a:t>category.</a:t>
            </a:r>
            <a:endParaRPr sz="950">
              <a:latin typeface="Arial"/>
              <a:cs typeface="Arial"/>
            </a:endParaRPr>
          </a:p>
        </p:txBody>
      </p:sp>
      <p:sp>
        <p:nvSpPr>
          <p:cNvPr id="8" name="object 8"/>
          <p:cNvSpPr txBox="1"/>
          <p:nvPr/>
        </p:nvSpPr>
        <p:spPr>
          <a:xfrm>
            <a:off x="1284983" y="5419405"/>
            <a:ext cx="529145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Global prices will rise 12% from 2013 </a:t>
            </a:r>
            <a:r>
              <a:rPr sz="950" spc="-5" dirty="0">
                <a:latin typeface="Arial"/>
                <a:cs typeface="Arial"/>
              </a:rPr>
              <a:t>Q1 to </a:t>
            </a:r>
            <a:r>
              <a:rPr sz="950" spc="-10" dirty="0">
                <a:latin typeface="Arial"/>
                <a:cs typeface="Arial"/>
              </a:rPr>
              <a:t>2020 Q1, as costs for chrome </a:t>
            </a:r>
            <a:r>
              <a:rPr sz="950" spc="-5" dirty="0">
                <a:latin typeface="Arial"/>
                <a:cs typeface="Arial"/>
              </a:rPr>
              <a:t>steel </a:t>
            </a:r>
            <a:r>
              <a:rPr sz="950" spc="-10" dirty="0">
                <a:latin typeface="Arial"/>
                <a:cs typeface="Arial"/>
              </a:rPr>
              <a:t>increase </a:t>
            </a:r>
            <a:r>
              <a:rPr sz="950" spc="-15" dirty="0">
                <a:latin typeface="Arial"/>
                <a:cs typeface="Arial"/>
              </a:rPr>
              <a:t>2%  </a:t>
            </a:r>
            <a:r>
              <a:rPr sz="950" spc="-10" dirty="0">
                <a:latin typeface="Arial"/>
                <a:cs typeface="Arial"/>
              </a:rPr>
              <a:t>annually on average, and labor </a:t>
            </a:r>
            <a:r>
              <a:rPr sz="950" spc="-5" dirty="0">
                <a:latin typeface="Arial"/>
                <a:cs typeface="Arial"/>
              </a:rPr>
              <a:t>cost </a:t>
            </a:r>
            <a:r>
              <a:rPr sz="950" spc="-10" dirty="0">
                <a:latin typeface="Arial"/>
                <a:cs typeface="Arial"/>
              </a:rPr>
              <a:t>growth averages 3%. Wages for </a:t>
            </a:r>
            <a:r>
              <a:rPr sz="950" spc="-5" dirty="0">
                <a:latin typeface="Arial"/>
                <a:cs typeface="Arial"/>
              </a:rPr>
              <a:t>skilled </a:t>
            </a:r>
            <a:r>
              <a:rPr sz="950" spc="-10" dirty="0">
                <a:latin typeface="Arial"/>
                <a:cs typeface="Arial"/>
              </a:rPr>
              <a:t>machinists and welders  in China and India, the main Asian markets </a:t>
            </a:r>
            <a:r>
              <a:rPr sz="950" spc="-5" dirty="0">
                <a:latin typeface="Arial"/>
                <a:cs typeface="Arial"/>
              </a:rPr>
              <a:t>for </a:t>
            </a:r>
            <a:r>
              <a:rPr sz="950" spc="-10" dirty="0">
                <a:latin typeface="Arial"/>
                <a:cs typeface="Arial"/>
              </a:rPr>
              <a:t>these reactors, will increase </a:t>
            </a:r>
            <a:r>
              <a:rPr sz="950" spc="-15" dirty="0">
                <a:latin typeface="Arial"/>
                <a:cs typeface="Arial"/>
              </a:rPr>
              <a:t>4% </a:t>
            </a:r>
            <a:r>
              <a:rPr sz="950" spc="-10" dirty="0">
                <a:latin typeface="Arial"/>
                <a:cs typeface="Arial"/>
              </a:rPr>
              <a:t>on tighter supply of  </a:t>
            </a:r>
            <a:r>
              <a:rPr sz="950" spc="-5" dirty="0">
                <a:latin typeface="Arial"/>
                <a:cs typeface="Arial"/>
              </a:rPr>
              <a:t>these </a:t>
            </a:r>
            <a:r>
              <a:rPr sz="950" spc="-10" dirty="0">
                <a:latin typeface="Arial"/>
                <a:cs typeface="Arial"/>
              </a:rPr>
              <a:t>workers than in the more mature economies. </a:t>
            </a:r>
            <a:r>
              <a:rPr sz="950" spc="-5" dirty="0">
                <a:latin typeface="Arial"/>
                <a:cs typeface="Arial"/>
              </a:rPr>
              <a:t>In </a:t>
            </a:r>
            <a:r>
              <a:rPr sz="950" spc="-10" dirty="0">
                <a:latin typeface="Arial"/>
                <a:cs typeface="Arial"/>
              </a:rPr>
              <a:t>contrast, labor </a:t>
            </a:r>
            <a:r>
              <a:rPr sz="950" spc="-5" dirty="0">
                <a:latin typeface="Arial"/>
                <a:cs typeface="Arial"/>
              </a:rPr>
              <a:t>costs </a:t>
            </a:r>
            <a:r>
              <a:rPr sz="950" spc="-10" dirty="0">
                <a:latin typeface="Arial"/>
                <a:cs typeface="Arial"/>
              </a:rPr>
              <a:t>will only increase </a:t>
            </a:r>
            <a:r>
              <a:rPr sz="950" spc="-15" dirty="0">
                <a:latin typeface="Arial"/>
                <a:cs typeface="Arial"/>
              </a:rPr>
              <a:t>2%  </a:t>
            </a:r>
            <a:r>
              <a:rPr sz="950" spc="-10" dirty="0">
                <a:latin typeface="Arial"/>
                <a:cs typeface="Arial"/>
              </a:rPr>
              <a:t>annually in the Americas and</a:t>
            </a:r>
            <a:r>
              <a:rPr sz="950" spc="-20" dirty="0">
                <a:latin typeface="Arial"/>
                <a:cs typeface="Arial"/>
              </a:rPr>
              <a:t> </a:t>
            </a:r>
            <a:r>
              <a:rPr sz="950" spc="-10" dirty="0">
                <a:latin typeface="Arial"/>
                <a:cs typeface="Arial"/>
              </a:rPr>
              <a:t>EMEA.</a:t>
            </a:r>
            <a:endParaRPr sz="95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6</a:t>
            </a:fld>
            <a:endParaRPr sz="1000">
              <a:latin typeface="Calibri"/>
              <a:cs typeface="Calibri"/>
            </a:endParaRPr>
          </a:p>
        </p:txBody>
      </p:sp>
      <p:sp>
        <p:nvSpPr>
          <p:cNvPr id="2" name="object 2"/>
          <p:cNvSpPr txBox="1"/>
          <p:nvPr/>
        </p:nvSpPr>
        <p:spPr>
          <a:xfrm>
            <a:off x="1177544" y="850138"/>
            <a:ext cx="5614670" cy="5712460"/>
          </a:xfrm>
          <a:prstGeom prst="rect">
            <a:avLst/>
          </a:prstGeom>
        </p:spPr>
        <p:txBody>
          <a:bodyPr vert="horz" wrap="square" lIns="0" tIns="0" rIns="0" bIns="0" rtlCol="0">
            <a:spAutoFit/>
          </a:bodyPr>
          <a:lstStyle/>
          <a:p>
            <a:pPr marL="22860" algn="just">
              <a:lnSpc>
                <a:spcPct val="100000"/>
              </a:lnSpc>
            </a:pPr>
            <a:r>
              <a:rPr sz="950" b="1" spc="-5" dirty="0">
                <a:latin typeface="Arial"/>
                <a:cs typeface="Arial"/>
              </a:rPr>
              <a:t>2      Table of</a:t>
            </a:r>
            <a:r>
              <a:rPr sz="950" b="1" spc="-135" dirty="0">
                <a:latin typeface="Arial"/>
                <a:cs typeface="Arial"/>
              </a:rPr>
              <a:t> </a:t>
            </a:r>
            <a:r>
              <a:rPr sz="950" b="1" spc="-10" dirty="0">
                <a:latin typeface="Arial"/>
                <a:cs typeface="Arial"/>
              </a:rPr>
              <a:t>Tables</a:t>
            </a:r>
            <a:endParaRPr sz="950">
              <a:latin typeface="Arial"/>
              <a:cs typeface="Arial"/>
            </a:endParaRPr>
          </a:p>
          <a:p>
            <a:pPr>
              <a:lnSpc>
                <a:spcPct val="100000"/>
              </a:lnSpc>
              <a:spcBef>
                <a:spcPts val="35"/>
              </a:spcBef>
            </a:pPr>
            <a:endParaRPr sz="1300">
              <a:latin typeface="Times New Roman"/>
              <a:cs typeface="Times New Roman"/>
            </a:endParaRPr>
          </a:p>
          <a:p>
            <a:pPr marL="12700" marR="5715" algn="just">
              <a:lnSpc>
                <a:spcPct val="94900"/>
              </a:lnSpc>
              <a:spcBef>
                <a:spcPts val="5"/>
              </a:spcBef>
              <a:tabLst>
                <a:tab pos="5464810" algn="l"/>
              </a:tabLst>
            </a:pPr>
            <a:r>
              <a:rPr sz="950" spc="-5"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1</a:t>
            </a:r>
            <a:r>
              <a:rPr sz="950" spc="-5" dirty="0">
                <a:latin typeface="Arial"/>
                <a:cs typeface="Arial"/>
              </a:rPr>
              <a:t>:</a:t>
            </a:r>
            <a:r>
              <a:rPr sz="950" spc="5" dirty="0">
                <a:latin typeface="Arial"/>
                <a:cs typeface="Arial"/>
              </a:rPr>
              <a:t> </a:t>
            </a:r>
            <a:r>
              <a:rPr sz="950" spc="-15" dirty="0">
                <a:latin typeface="Arial"/>
                <a:cs typeface="Arial"/>
              </a:rPr>
              <a:t>De</a:t>
            </a:r>
            <a:r>
              <a:rPr sz="950" spc="-10" dirty="0">
                <a:latin typeface="Arial"/>
                <a:cs typeface="Arial"/>
              </a:rPr>
              <a:t>m</a:t>
            </a:r>
            <a:r>
              <a:rPr sz="950" spc="-15" dirty="0">
                <a:latin typeface="Arial"/>
                <a:cs typeface="Arial"/>
              </a:rPr>
              <a:t>a</a:t>
            </a:r>
            <a:r>
              <a:rPr sz="950" spc="-5" dirty="0">
                <a:latin typeface="Arial"/>
                <a:cs typeface="Arial"/>
              </a:rPr>
              <a:t>n</a:t>
            </a:r>
            <a:r>
              <a:rPr sz="950" spc="-15" dirty="0">
                <a:latin typeface="Arial"/>
                <a:cs typeface="Arial"/>
              </a:rPr>
              <a:t>d</a:t>
            </a:r>
            <a:r>
              <a:rPr sz="950" spc="-5" dirty="0">
                <a:latin typeface="Arial"/>
                <a:cs typeface="Arial"/>
              </a:rPr>
              <a:t>,</a:t>
            </a:r>
            <a:r>
              <a:rPr sz="950" spc="5" dirty="0">
                <a:latin typeface="Arial"/>
                <a:cs typeface="Arial"/>
              </a:rPr>
              <a:t> </a:t>
            </a:r>
            <a:r>
              <a:rPr sz="950" spc="-5" dirty="0">
                <a:latin typeface="Arial"/>
                <a:cs typeface="Arial"/>
              </a:rPr>
              <a:t>Order</a:t>
            </a:r>
            <a:r>
              <a:rPr sz="950" dirty="0">
                <a:latin typeface="Arial"/>
                <a:cs typeface="Arial"/>
              </a:rPr>
              <a:t> </a:t>
            </a:r>
            <a:r>
              <a:rPr sz="950" spc="-5" dirty="0">
                <a:latin typeface="Arial"/>
                <a:cs typeface="Arial"/>
              </a:rPr>
              <a:t>Lead</a:t>
            </a:r>
            <a:r>
              <a:rPr sz="950" spc="-10" dirty="0">
                <a:latin typeface="Arial"/>
                <a:cs typeface="Arial"/>
              </a:rPr>
              <a:t> </a:t>
            </a:r>
            <a:r>
              <a:rPr sz="950" spc="-5" dirty="0">
                <a:latin typeface="Arial"/>
                <a:cs typeface="Arial"/>
              </a:rPr>
              <a:t>Tim</a:t>
            </a:r>
            <a:r>
              <a:rPr sz="950" spc="-15" dirty="0">
                <a:latin typeface="Arial"/>
                <a:cs typeface="Arial"/>
              </a:rPr>
              <a:t>e</a:t>
            </a:r>
            <a:r>
              <a:rPr sz="950" spc="-5" dirty="0">
                <a:latin typeface="Arial"/>
                <a:cs typeface="Arial"/>
              </a:rPr>
              <a:t>,</a:t>
            </a:r>
            <a:r>
              <a:rPr sz="950" spc="5" dirty="0">
                <a:latin typeface="Arial"/>
                <a:cs typeface="Arial"/>
              </a:rPr>
              <a:t> </a:t>
            </a:r>
            <a:r>
              <a:rPr sz="950" spc="-15" dirty="0">
                <a:latin typeface="Arial"/>
                <a:cs typeface="Arial"/>
              </a:rPr>
              <a:t>Ca</a:t>
            </a:r>
            <a:r>
              <a:rPr sz="950" spc="-5" dirty="0">
                <a:latin typeface="Arial"/>
                <a:cs typeface="Arial"/>
              </a:rPr>
              <a:t>p</a:t>
            </a:r>
            <a:r>
              <a:rPr sz="950" spc="-15" dirty="0">
                <a:latin typeface="Arial"/>
                <a:cs typeface="Arial"/>
              </a:rPr>
              <a:t>a</a:t>
            </a:r>
            <a:r>
              <a:rPr sz="950" spc="-5" dirty="0">
                <a:latin typeface="Arial"/>
                <a:cs typeface="Arial"/>
              </a:rPr>
              <a:t>city</a:t>
            </a:r>
            <a:r>
              <a:rPr sz="950" dirty="0">
                <a:latin typeface="Arial"/>
                <a:cs typeface="Arial"/>
              </a:rPr>
              <a:t> </a:t>
            </a:r>
            <a:r>
              <a:rPr sz="950" spc="-15" dirty="0">
                <a:latin typeface="Arial"/>
                <a:cs typeface="Arial"/>
              </a:rPr>
              <a:t>U</a:t>
            </a:r>
            <a:r>
              <a:rPr sz="950" spc="-5" dirty="0">
                <a:latin typeface="Arial"/>
                <a:cs typeface="Arial"/>
              </a:rPr>
              <a:t>til</a:t>
            </a:r>
            <a:r>
              <a:rPr sz="950" spc="-15" dirty="0">
                <a:latin typeface="Arial"/>
                <a:cs typeface="Arial"/>
              </a:rPr>
              <a:t>i</a:t>
            </a:r>
            <a:r>
              <a:rPr sz="950" spc="-5" dirty="0">
                <a:latin typeface="Arial"/>
                <a:cs typeface="Arial"/>
              </a:rPr>
              <a:t>zat</a:t>
            </a:r>
            <a:r>
              <a:rPr sz="950" spc="-15" dirty="0">
                <a:latin typeface="Arial"/>
                <a:cs typeface="Arial"/>
              </a:rPr>
              <a:t>i</a:t>
            </a:r>
            <a:r>
              <a:rPr sz="950" spc="-5" dirty="0">
                <a:latin typeface="Arial"/>
                <a:cs typeface="Arial"/>
              </a:rPr>
              <a:t>o</a:t>
            </a:r>
            <a:r>
              <a:rPr sz="950" spc="-15" dirty="0">
                <a:latin typeface="Arial"/>
                <a:cs typeface="Arial"/>
              </a:rPr>
              <a:t>n</a:t>
            </a:r>
            <a:r>
              <a:rPr sz="950" spc="-5" dirty="0">
                <a:latin typeface="Arial"/>
                <a:cs typeface="Arial"/>
              </a:rPr>
              <a:t>,</a:t>
            </a:r>
            <a:r>
              <a:rPr sz="950" spc="5" dirty="0">
                <a:latin typeface="Arial"/>
                <a:cs typeface="Arial"/>
              </a:rPr>
              <a:t> </a:t>
            </a:r>
            <a:r>
              <a:rPr sz="950" spc="-15" dirty="0">
                <a:latin typeface="Arial"/>
                <a:cs typeface="Arial"/>
              </a:rPr>
              <a:t>a</a:t>
            </a:r>
            <a:r>
              <a:rPr sz="950" spc="-5" dirty="0">
                <a:latin typeface="Arial"/>
                <a:cs typeface="Arial"/>
              </a:rPr>
              <a:t>nd</a:t>
            </a:r>
            <a:r>
              <a:rPr sz="950" spc="-10" dirty="0">
                <a:latin typeface="Arial"/>
                <a:cs typeface="Arial"/>
              </a:rPr>
              <a:t> </a:t>
            </a:r>
            <a:r>
              <a:rPr sz="950" dirty="0">
                <a:latin typeface="Arial"/>
                <a:cs typeface="Arial"/>
              </a:rPr>
              <a:t>P</a:t>
            </a:r>
            <a:r>
              <a:rPr sz="950" spc="-10" dirty="0">
                <a:latin typeface="Arial"/>
                <a:cs typeface="Arial"/>
              </a:rPr>
              <a:t>r</a:t>
            </a:r>
            <a:r>
              <a:rPr sz="950" spc="-15" dirty="0">
                <a:latin typeface="Arial"/>
                <a:cs typeface="Arial"/>
              </a:rPr>
              <a:t>i</a:t>
            </a:r>
            <a:r>
              <a:rPr sz="950" spc="-5" dirty="0">
                <a:latin typeface="Arial"/>
                <a:cs typeface="Arial"/>
              </a:rPr>
              <a:t>ces </a:t>
            </a:r>
            <a:r>
              <a:rPr sz="950" dirty="0">
                <a:latin typeface="Arial"/>
                <a:cs typeface="Arial"/>
              </a:rPr>
              <a:t>	</a:t>
            </a:r>
            <a:r>
              <a:rPr sz="950" spc="-254" dirty="0">
                <a:latin typeface="Arial"/>
                <a:cs typeface="Arial"/>
              </a:rPr>
              <a:t> </a:t>
            </a:r>
            <a:r>
              <a:rPr sz="950" spc="-5" dirty="0">
                <a:latin typeface="Arial"/>
                <a:cs typeface="Arial"/>
              </a:rPr>
              <a:t>12  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2</a:t>
            </a:r>
            <a:r>
              <a:rPr sz="950" spc="-5" dirty="0">
                <a:latin typeface="Arial"/>
                <a:cs typeface="Arial"/>
              </a:rPr>
              <a:t>:</a:t>
            </a:r>
            <a:r>
              <a:rPr sz="950" spc="5" dirty="0">
                <a:latin typeface="Arial"/>
                <a:cs typeface="Arial"/>
              </a:rPr>
              <a:t> </a:t>
            </a:r>
            <a:r>
              <a:rPr sz="950" spc="-10" dirty="0">
                <a:latin typeface="Arial"/>
                <a:cs typeface="Arial"/>
              </a:rPr>
              <a:t>Ke</a:t>
            </a:r>
            <a:r>
              <a:rPr sz="950" spc="-5" dirty="0">
                <a:latin typeface="Arial"/>
                <a:cs typeface="Arial"/>
              </a:rPr>
              <a:t>y</a:t>
            </a:r>
            <a:r>
              <a:rPr sz="950" spc="-10" dirty="0">
                <a:latin typeface="Arial"/>
                <a:cs typeface="Arial"/>
              </a:rPr>
              <a:t> </a:t>
            </a:r>
            <a:r>
              <a:rPr sz="950" spc="-5" dirty="0">
                <a:latin typeface="Arial"/>
                <a:cs typeface="Arial"/>
              </a:rPr>
              <a:t>In</a:t>
            </a:r>
            <a:r>
              <a:rPr sz="950" spc="-15" dirty="0">
                <a:latin typeface="Arial"/>
                <a:cs typeface="Arial"/>
              </a:rPr>
              <a:t>d</a:t>
            </a:r>
            <a:r>
              <a:rPr sz="950" spc="-5" dirty="0">
                <a:latin typeface="Arial"/>
                <a:cs typeface="Arial"/>
              </a:rPr>
              <a:t>i</a:t>
            </a:r>
            <a:r>
              <a:rPr sz="950" spc="-10" dirty="0">
                <a:latin typeface="Arial"/>
                <a:cs typeface="Arial"/>
              </a:rPr>
              <a:t>cat</a:t>
            </a:r>
            <a:r>
              <a:rPr sz="950" spc="-15" dirty="0">
                <a:latin typeface="Arial"/>
                <a:cs typeface="Arial"/>
              </a:rPr>
              <a:t>o</a:t>
            </a:r>
            <a:r>
              <a:rPr sz="950" spc="-10" dirty="0">
                <a:latin typeface="Arial"/>
                <a:cs typeface="Arial"/>
              </a:rPr>
              <a:t>r</a:t>
            </a:r>
            <a:r>
              <a:rPr sz="950" spc="-5" dirty="0">
                <a:latin typeface="Arial"/>
                <a:cs typeface="Arial"/>
              </a:rPr>
              <a:t>s</a:t>
            </a:r>
            <a:r>
              <a:rPr sz="950" dirty="0">
                <a:latin typeface="Arial"/>
                <a:cs typeface="Arial"/>
              </a:rPr>
              <a:t> f</a:t>
            </a:r>
            <a:r>
              <a:rPr sz="950" spc="-15" dirty="0">
                <a:latin typeface="Arial"/>
                <a:cs typeface="Arial"/>
              </a:rPr>
              <a:t>o</a:t>
            </a:r>
            <a:r>
              <a:rPr sz="950" spc="-5" dirty="0">
                <a:latin typeface="Arial"/>
                <a:cs typeface="Arial"/>
              </a:rPr>
              <a:t>r</a:t>
            </a:r>
            <a:r>
              <a:rPr sz="950" dirty="0">
                <a:latin typeface="Arial"/>
                <a:cs typeface="Arial"/>
              </a:rPr>
              <a:t> </a:t>
            </a:r>
            <a:r>
              <a:rPr sz="950" spc="-10" dirty="0">
                <a:latin typeface="Arial"/>
                <a:cs typeface="Arial"/>
              </a:rPr>
              <a:t>Distill</a:t>
            </a:r>
            <a:r>
              <a:rPr sz="950" spc="-15" dirty="0">
                <a:latin typeface="Arial"/>
                <a:cs typeface="Arial"/>
              </a:rPr>
              <a:t>a</a:t>
            </a:r>
            <a:r>
              <a:rPr sz="950" spc="-5" dirty="0">
                <a:latin typeface="Arial"/>
                <a:cs typeface="Arial"/>
              </a:rPr>
              <a:t>tion</a:t>
            </a:r>
            <a:r>
              <a:rPr sz="950" spc="-10" dirty="0">
                <a:latin typeface="Arial"/>
                <a:cs typeface="Arial"/>
              </a:rPr>
              <a:t> </a:t>
            </a:r>
            <a:r>
              <a:rPr sz="950" spc="-15" dirty="0">
                <a:latin typeface="Arial"/>
                <a:cs typeface="Arial"/>
              </a:rPr>
              <a:t>C</a:t>
            </a:r>
            <a:r>
              <a:rPr sz="950" dirty="0">
                <a:latin typeface="Arial"/>
                <a:cs typeface="Arial"/>
              </a:rPr>
              <a:t>o</a:t>
            </a:r>
            <a:r>
              <a:rPr sz="950" spc="-5" dirty="0">
                <a:latin typeface="Arial"/>
                <a:cs typeface="Arial"/>
              </a:rPr>
              <a:t>l</a:t>
            </a:r>
            <a:r>
              <a:rPr sz="950" spc="-15" dirty="0">
                <a:latin typeface="Arial"/>
                <a:cs typeface="Arial"/>
              </a:rPr>
              <a:t>u</a:t>
            </a:r>
            <a:r>
              <a:rPr sz="950" spc="-5" dirty="0">
                <a:latin typeface="Arial"/>
                <a:cs typeface="Arial"/>
              </a:rPr>
              <a:t>mns </a:t>
            </a:r>
            <a:r>
              <a:rPr sz="950" dirty="0">
                <a:latin typeface="Arial"/>
                <a:cs typeface="Arial"/>
              </a:rPr>
              <a:t>	</a:t>
            </a:r>
            <a:r>
              <a:rPr sz="950" spc="-265" dirty="0">
                <a:latin typeface="Arial"/>
                <a:cs typeface="Arial"/>
              </a:rPr>
              <a:t> </a:t>
            </a:r>
            <a:r>
              <a:rPr sz="950" spc="-5" dirty="0">
                <a:latin typeface="Arial"/>
                <a:cs typeface="Arial"/>
              </a:rPr>
              <a:t>13  </a:t>
            </a:r>
            <a:r>
              <a:rPr sz="950" spc="-10" dirty="0">
                <a:latin typeface="Arial"/>
                <a:cs typeface="Arial"/>
              </a:rPr>
              <a:t>Table 3: Reported or Estimated Capacity Utilization Rates at Selected Distillation Column Suppliers 18  </a:t>
            </a:r>
            <a:r>
              <a:rPr sz="950" spc="-5"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4</a:t>
            </a:r>
            <a:r>
              <a:rPr sz="950" spc="-5" dirty="0">
                <a:latin typeface="Arial"/>
                <a:cs typeface="Arial"/>
              </a:rPr>
              <a:t>:</a:t>
            </a:r>
            <a:r>
              <a:rPr sz="950" spc="5" dirty="0">
                <a:latin typeface="Arial"/>
                <a:cs typeface="Arial"/>
              </a:rPr>
              <a:t> </a:t>
            </a:r>
            <a:r>
              <a:rPr sz="950" spc="-5" dirty="0">
                <a:latin typeface="Arial"/>
                <a:cs typeface="Arial"/>
              </a:rPr>
              <a:t>Su</a:t>
            </a:r>
            <a:r>
              <a:rPr sz="950" spc="-25" dirty="0">
                <a:latin typeface="Arial"/>
                <a:cs typeface="Arial"/>
              </a:rPr>
              <a:t>m</a:t>
            </a:r>
            <a:r>
              <a:rPr sz="950" spc="-5" dirty="0">
                <a:latin typeface="Arial"/>
                <a:cs typeface="Arial"/>
              </a:rPr>
              <a:t>ma</a:t>
            </a:r>
            <a:r>
              <a:rPr sz="950" spc="-15" dirty="0">
                <a:latin typeface="Arial"/>
                <a:cs typeface="Arial"/>
              </a:rPr>
              <a:t>r</a:t>
            </a:r>
            <a:r>
              <a:rPr sz="950" spc="-5" dirty="0">
                <a:latin typeface="Arial"/>
                <a:cs typeface="Arial"/>
              </a:rPr>
              <a:t>y</a:t>
            </a:r>
            <a:r>
              <a:rPr sz="950" dirty="0">
                <a:latin typeface="Arial"/>
                <a:cs typeface="Arial"/>
              </a:rPr>
              <a:t> </a:t>
            </a:r>
            <a:r>
              <a:rPr sz="950" spc="-15" dirty="0">
                <a:latin typeface="Arial"/>
                <a:cs typeface="Arial"/>
              </a:rPr>
              <a:t>o</a:t>
            </a:r>
            <a:r>
              <a:rPr sz="950" spc="-5" dirty="0">
                <a:latin typeface="Arial"/>
                <a:cs typeface="Arial"/>
              </a:rPr>
              <a:t>f</a:t>
            </a:r>
            <a:r>
              <a:rPr sz="950" spc="5" dirty="0">
                <a:latin typeface="Arial"/>
                <a:cs typeface="Arial"/>
              </a:rPr>
              <a:t> </a:t>
            </a:r>
            <a:r>
              <a:rPr sz="950" spc="-5" dirty="0">
                <a:latin typeface="Arial"/>
                <a:cs typeface="Arial"/>
              </a:rPr>
              <a:t>New Co</a:t>
            </a:r>
            <a:r>
              <a:rPr sz="950" spc="-15" dirty="0">
                <a:latin typeface="Arial"/>
                <a:cs typeface="Arial"/>
              </a:rPr>
              <a:t>n</a:t>
            </a:r>
            <a:r>
              <a:rPr sz="950" spc="-5" dirty="0">
                <a:latin typeface="Arial"/>
                <a:cs typeface="Arial"/>
              </a:rPr>
              <a:t>tracts</a:t>
            </a:r>
            <a:r>
              <a:rPr sz="950" dirty="0">
                <a:latin typeface="Arial"/>
                <a:cs typeface="Arial"/>
              </a:rPr>
              <a:t> </a:t>
            </a:r>
            <a:r>
              <a:rPr sz="950" spc="-5" dirty="0">
                <a:latin typeface="Arial"/>
                <a:cs typeface="Arial"/>
              </a:rPr>
              <a:t>and</a:t>
            </a:r>
            <a:r>
              <a:rPr sz="950" dirty="0">
                <a:latin typeface="Arial"/>
                <a:cs typeface="Arial"/>
              </a:rPr>
              <a:t> </a:t>
            </a:r>
            <a:r>
              <a:rPr sz="950" spc="-5" dirty="0">
                <a:latin typeface="Arial"/>
                <a:cs typeface="Arial"/>
              </a:rPr>
              <a:t>Esti</a:t>
            </a:r>
            <a:r>
              <a:rPr sz="950" spc="-20" dirty="0">
                <a:latin typeface="Arial"/>
                <a:cs typeface="Arial"/>
              </a:rPr>
              <a:t>m</a:t>
            </a:r>
            <a:r>
              <a:rPr sz="950" spc="-10" dirty="0">
                <a:latin typeface="Arial"/>
                <a:cs typeface="Arial"/>
              </a:rPr>
              <a:t>a</a:t>
            </a:r>
            <a:r>
              <a:rPr sz="950" spc="-5" dirty="0">
                <a:latin typeface="Arial"/>
                <a:cs typeface="Arial"/>
              </a:rPr>
              <a:t>ted</a:t>
            </a:r>
            <a:r>
              <a:rPr sz="950" spc="-10" dirty="0">
                <a:latin typeface="Arial"/>
                <a:cs typeface="Arial"/>
              </a:rPr>
              <a:t> </a:t>
            </a:r>
            <a:r>
              <a:rPr sz="950" spc="-5" dirty="0">
                <a:latin typeface="Arial"/>
                <a:cs typeface="Arial"/>
              </a:rPr>
              <a:t>Va</a:t>
            </a:r>
            <a:r>
              <a:rPr sz="950" spc="-15" dirty="0">
                <a:latin typeface="Arial"/>
                <a:cs typeface="Arial"/>
              </a:rPr>
              <a:t>l</a:t>
            </a:r>
            <a:r>
              <a:rPr sz="950" spc="-10" dirty="0">
                <a:latin typeface="Arial"/>
                <a:cs typeface="Arial"/>
              </a:rPr>
              <a:t>u</a:t>
            </a:r>
            <a:r>
              <a:rPr sz="950" spc="-15" dirty="0">
                <a:latin typeface="Arial"/>
                <a:cs typeface="Arial"/>
              </a:rPr>
              <a:t>e</a:t>
            </a:r>
            <a:r>
              <a:rPr sz="950" spc="-5" dirty="0">
                <a:latin typeface="Arial"/>
                <a:cs typeface="Arial"/>
              </a:rPr>
              <a:t>s</a:t>
            </a:r>
            <a:r>
              <a:rPr sz="950" spc="5" dirty="0">
                <a:latin typeface="Arial"/>
                <a:cs typeface="Arial"/>
              </a:rPr>
              <a:t> </a:t>
            </a:r>
            <a:r>
              <a:rPr sz="950" spc="-5"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5" dirty="0">
                <a:latin typeface="Arial"/>
                <a:cs typeface="Arial"/>
              </a:rPr>
              <a:t>Distill</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on</a:t>
            </a:r>
            <a:r>
              <a:rPr sz="950" dirty="0">
                <a:latin typeface="Arial"/>
                <a:cs typeface="Arial"/>
              </a:rPr>
              <a:t> </a:t>
            </a:r>
            <a:r>
              <a:rPr sz="950" spc="-10" dirty="0">
                <a:latin typeface="Arial"/>
                <a:cs typeface="Arial"/>
              </a:rPr>
              <a:t>C</a:t>
            </a:r>
            <a:r>
              <a:rPr sz="950" spc="-15" dirty="0">
                <a:latin typeface="Arial"/>
                <a:cs typeface="Arial"/>
              </a:rPr>
              <a:t>o</a:t>
            </a:r>
            <a:r>
              <a:rPr sz="950" spc="-5" dirty="0">
                <a:latin typeface="Arial"/>
                <a:cs typeface="Arial"/>
              </a:rPr>
              <a:t>lu</a:t>
            </a:r>
            <a:r>
              <a:rPr sz="950" spc="-20" dirty="0">
                <a:latin typeface="Arial"/>
                <a:cs typeface="Arial"/>
              </a:rPr>
              <a:t>m</a:t>
            </a:r>
            <a:r>
              <a:rPr sz="950" spc="-10" dirty="0">
                <a:latin typeface="Arial"/>
                <a:cs typeface="Arial"/>
              </a:rPr>
              <a:t>n</a:t>
            </a:r>
            <a:r>
              <a:rPr sz="950" spc="-5" dirty="0">
                <a:latin typeface="Arial"/>
                <a:cs typeface="Arial"/>
              </a:rPr>
              <a:t>s </a:t>
            </a:r>
            <a:r>
              <a:rPr sz="950" dirty="0">
                <a:latin typeface="Arial"/>
                <a:cs typeface="Arial"/>
              </a:rPr>
              <a:t>	</a:t>
            </a:r>
            <a:r>
              <a:rPr sz="950" spc="-265" dirty="0">
                <a:latin typeface="Arial"/>
                <a:cs typeface="Arial"/>
              </a:rPr>
              <a:t> </a:t>
            </a:r>
            <a:r>
              <a:rPr sz="950" spc="-5" dirty="0">
                <a:latin typeface="Arial"/>
                <a:cs typeface="Arial"/>
              </a:rPr>
              <a:t>19  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5</a:t>
            </a:r>
            <a:r>
              <a:rPr sz="950" spc="-5" dirty="0">
                <a:latin typeface="Arial"/>
                <a:cs typeface="Arial"/>
              </a:rPr>
              <a:t>:</a:t>
            </a:r>
            <a:r>
              <a:rPr sz="950" spc="5" dirty="0">
                <a:latin typeface="Arial"/>
                <a:cs typeface="Arial"/>
              </a:rPr>
              <a:t> </a:t>
            </a:r>
            <a:r>
              <a:rPr sz="950" spc="-10" dirty="0">
                <a:latin typeface="Arial"/>
                <a:cs typeface="Arial"/>
              </a:rPr>
              <a:t>R</a:t>
            </a:r>
            <a:r>
              <a:rPr sz="950" spc="-15" dirty="0">
                <a:latin typeface="Arial"/>
                <a:cs typeface="Arial"/>
              </a:rPr>
              <a:t>e</a:t>
            </a:r>
            <a:r>
              <a:rPr sz="950" spc="-5" dirty="0">
                <a:latin typeface="Arial"/>
                <a:cs typeface="Arial"/>
              </a:rPr>
              <a:t>gional</a:t>
            </a:r>
            <a:r>
              <a:rPr sz="950" dirty="0">
                <a:latin typeface="Arial"/>
                <a:cs typeface="Arial"/>
              </a:rPr>
              <a:t> </a:t>
            </a:r>
            <a:r>
              <a:rPr sz="950" spc="-5" dirty="0">
                <a:latin typeface="Arial"/>
                <a:cs typeface="Arial"/>
              </a:rPr>
              <a:t>Price</a:t>
            </a:r>
            <a:r>
              <a:rPr sz="950" dirty="0">
                <a:latin typeface="Arial"/>
                <a:cs typeface="Arial"/>
              </a:rPr>
              <a:t> </a:t>
            </a:r>
            <a:r>
              <a:rPr sz="950" spc="-5" dirty="0">
                <a:latin typeface="Arial"/>
                <a:cs typeface="Arial"/>
              </a:rPr>
              <a:t>V</a:t>
            </a:r>
            <a:r>
              <a:rPr sz="950" spc="-15" dirty="0">
                <a:latin typeface="Arial"/>
                <a:cs typeface="Arial"/>
              </a:rPr>
              <a:t>a</a:t>
            </a:r>
            <a:r>
              <a:rPr sz="950" spc="-5" dirty="0">
                <a:latin typeface="Arial"/>
                <a:cs typeface="Arial"/>
              </a:rPr>
              <a:t>r</a:t>
            </a:r>
            <a:r>
              <a:rPr sz="950" spc="-15" dirty="0">
                <a:latin typeface="Arial"/>
                <a:cs typeface="Arial"/>
              </a:rPr>
              <a:t>i</a:t>
            </a:r>
            <a:r>
              <a:rPr sz="950" spc="-5" dirty="0">
                <a:latin typeface="Arial"/>
                <a:cs typeface="Arial"/>
              </a:rPr>
              <a:t>ations</a:t>
            </a:r>
            <a:r>
              <a:rPr sz="950" dirty="0">
                <a:latin typeface="Arial"/>
                <a:cs typeface="Arial"/>
              </a:rPr>
              <a:t> </a:t>
            </a:r>
            <a:r>
              <a:rPr sz="950" spc="-5" dirty="0">
                <a:latin typeface="Arial"/>
                <a:cs typeface="Arial"/>
              </a:rPr>
              <a:t>ov</a:t>
            </a:r>
            <a:r>
              <a:rPr sz="950" spc="-15" dirty="0">
                <a:latin typeface="Arial"/>
                <a:cs typeface="Arial"/>
              </a:rPr>
              <a:t>e</a:t>
            </a:r>
            <a:r>
              <a:rPr sz="950" spc="-5" dirty="0">
                <a:latin typeface="Arial"/>
                <a:cs typeface="Arial"/>
              </a:rPr>
              <a:t>r Time f</a:t>
            </a:r>
            <a:r>
              <a:rPr sz="950" spc="-15" dirty="0">
                <a:latin typeface="Arial"/>
                <a:cs typeface="Arial"/>
              </a:rPr>
              <a:t>o</a:t>
            </a:r>
            <a:r>
              <a:rPr sz="950" spc="-5" dirty="0">
                <a:latin typeface="Arial"/>
                <a:cs typeface="Arial"/>
              </a:rPr>
              <a:t>r</a:t>
            </a:r>
            <a:r>
              <a:rPr sz="950" dirty="0">
                <a:latin typeface="Arial"/>
                <a:cs typeface="Arial"/>
              </a:rPr>
              <a:t> </a:t>
            </a:r>
            <a:r>
              <a:rPr sz="950" spc="-5" dirty="0">
                <a:latin typeface="Arial"/>
                <a:cs typeface="Arial"/>
              </a:rPr>
              <a:t>Distill</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on</a:t>
            </a:r>
            <a:r>
              <a:rPr sz="950" dirty="0">
                <a:latin typeface="Arial"/>
                <a:cs typeface="Arial"/>
              </a:rPr>
              <a:t> </a:t>
            </a:r>
            <a:r>
              <a:rPr sz="950" spc="-10" dirty="0">
                <a:latin typeface="Arial"/>
                <a:cs typeface="Arial"/>
              </a:rPr>
              <a:t>C</a:t>
            </a:r>
            <a:r>
              <a:rPr sz="950" spc="-15" dirty="0">
                <a:latin typeface="Arial"/>
                <a:cs typeface="Arial"/>
              </a:rPr>
              <a:t>o</a:t>
            </a:r>
            <a:r>
              <a:rPr sz="950" spc="-5" dirty="0">
                <a:latin typeface="Arial"/>
                <a:cs typeface="Arial"/>
              </a:rPr>
              <a:t>lumns </a:t>
            </a:r>
            <a:r>
              <a:rPr sz="950" dirty="0">
                <a:latin typeface="Arial"/>
                <a:cs typeface="Arial"/>
              </a:rPr>
              <a:t>	</a:t>
            </a:r>
            <a:r>
              <a:rPr sz="950" spc="-260" dirty="0">
                <a:latin typeface="Arial"/>
                <a:cs typeface="Arial"/>
              </a:rPr>
              <a:t> </a:t>
            </a:r>
            <a:r>
              <a:rPr sz="950" spc="-5" dirty="0">
                <a:latin typeface="Arial"/>
                <a:cs typeface="Arial"/>
              </a:rPr>
              <a:t>26  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6</a:t>
            </a:r>
            <a:r>
              <a:rPr sz="950" spc="-5" dirty="0">
                <a:latin typeface="Arial"/>
                <a:cs typeface="Arial"/>
              </a:rPr>
              <a:t>:</a:t>
            </a:r>
            <a:r>
              <a:rPr sz="950" spc="5" dirty="0">
                <a:latin typeface="Arial"/>
                <a:cs typeface="Arial"/>
              </a:rPr>
              <a:t> </a:t>
            </a:r>
            <a:r>
              <a:rPr sz="950" spc="-5" dirty="0">
                <a:latin typeface="Arial"/>
                <a:cs typeface="Arial"/>
              </a:rPr>
              <a:t>I</a:t>
            </a:r>
            <a:r>
              <a:rPr sz="950" spc="-15" dirty="0">
                <a:latin typeface="Arial"/>
                <a:cs typeface="Arial"/>
              </a:rPr>
              <a:t>n</a:t>
            </a:r>
            <a:r>
              <a:rPr sz="950" spc="-5" dirty="0">
                <a:latin typeface="Arial"/>
                <a:cs typeface="Arial"/>
              </a:rPr>
              <a:t>crem</a:t>
            </a:r>
            <a:r>
              <a:rPr sz="950" spc="-15" dirty="0">
                <a:latin typeface="Arial"/>
                <a:cs typeface="Arial"/>
              </a:rPr>
              <a:t>e</a:t>
            </a:r>
            <a:r>
              <a:rPr sz="950" spc="-10" dirty="0">
                <a:latin typeface="Arial"/>
                <a:cs typeface="Arial"/>
              </a:rPr>
              <a:t>n</a:t>
            </a:r>
            <a:r>
              <a:rPr sz="950" spc="-5" dirty="0">
                <a:latin typeface="Arial"/>
                <a:cs typeface="Arial"/>
              </a:rPr>
              <a:t>t</a:t>
            </a:r>
            <a:r>
              <a:rPr sz="950" spc="-15" dirty="0">
                <a:latin typeface="Arial"/>
                <a:cs typeface="Arial"/>
              </a:rPr>
              <a:t>a</a:t>
            </a:r>
            <a:r>
              <a:rPr sz="950" spc="-5" dirty="0">
                <a:latin typeface="Arial"/>
                <a:cs typeface="Arial"/>
              </a:rPr>
              <a:t>l</a:t>
            </a:r>
            <a:r>
              <a:rPr sz="950" dirty="0">
                <a:latin typeface="Arial"/>
                <a:cs typeface="Arial"/>
              </a:rPr>
              <a:t> </a:t>
            </a:r>
            <a:r>
              <a:rPr sz="950" spc="-5" dirty="0">
                <a:latin typeface="Arial"/>
                <a:cs typeface="Arial"/>
              </a:rPr>
              <a:t>Cost per</a:t>
            </a:r>
            <a:r>
              <a:rPr sz="950" dirty="0">
                <a:latin typeface="Arial"/>
                <a:cs typeface="Arial"/>
              </a:rPr>
              <a:t> E</a:t>
            </a:r>
            <a:r>
              <a:rPr sz="950" spc="-10" dirty="0">
                <a:latin typeface="Arial"/>
                <a:cs typeface="Arial"/>
              </a:rPr>
              <a:t>x</a:t>
            </a:r>
            <a:r>
              <a:rPr sz="950" spc="-5" dirty="0">
                <a:latin typeface="Arial"/>
                <a:cs typeface="Arial"/>
              </a:rPr>
              <a:t>tra Pa</a:t>
            </a:r>
            <a:r>
              <a:rPr sz="950" spc="-15" dirty="0">
                <a:latin typeface="Arial"/>
                <a:cs typeface="Arial"/>
              </a:rPr>
              <a:t>r</a:t>
            </a:r>
            <a:r>
              <a:rPr sz="950" spc="-10" dirty="0">
                <a:latin typeface="Arial"/>
                <a:cs typeface="Arial"/>
              </a:rPr>
              <a:t>am</a:t>
            </a:r>
            <a:r>
              <a:rPr sz="950" spc="-15" dirty="0">
                <a:latin typeface="Arial"/>
                <a:cs typeface="Arial"/>
              </a:rPr>
              <a:t>e</a:t>
            </a:r>
            <a:r>
              <a:rPr sz="950" spc="-5" dirty="0">
                <a:latin typeface="Arial"/>
                <a:cs typeface="Arial"/>
              </a:rPr>
              <a:t>ter</a:t>
            </a:r>
            <a:r>
              <a:rPr sz="950" dirty="0">
                <a:latin typeface="Arial"/>
                <a:cs typeface="Arial"/>
              </a:rPr>
              <a:t> </a:t>
            </a:r>
            <a:r>
              <a:rPr sz="950" spc="-15" dirty="0">
                <a:latin typeface="Arial"/>
                <a:cs typeface="Arial"/>
              </a:rPr>
              <a:t>o</a:t>
            </a:r>
            <a:r>
              <a:rPr sz="950" spc="-5" dirty="0">
                <a:latin typeface="Arial"/>
                <a:cs typeface="Arial"/>
              </a:rPr>
              <a:t>r</a:t>
            </a:r>
            <a:r>
              <a:rPr sz="950" spc="-10" dirty="0">
                <a:latin typeface="Arial"/>
                <a:cs typeface="Arial"/>
              </a:rPr>
              <a:t> </a:t>
            </a:r>
            <a:r>
              <a:rPr sz="950" spc="-5" dirty="0">
                <a:latin typeface="Arial"/>
                <a:cs typeface="Arial"/>
              </a:rPr>
              <a:t>Fe</a:t>
            </a:r>
            <a:r>
              <a:rPr sz="950" spc="-15" dirty="0">
                <a:latin typeface="Arial"/>
                <a:cs typeface="Arial"/>
              </a:rPr>
              <a:t>a</a:t>
            </a:r>
            <a:r>
              <a:rPr sz="950" dirty="0">
                <a:latin typeface="Arial"/>
                <a:cs typeface="Arial"/>
              </a:rPr>
              <a:t>t</a:t>
            </a:r>
            <a:r>
              <a:rPr sz="950" spc="-15" dirty="0">
                <a:latin typeface="Arial"/>
                <a:cs typeface="Arial"/>
              </a:rPr>
              <a:t>u</a:t>
            </a:r>
            <a:r>
              <a:rPr sz="950" spc="-5" dirty="0">
                <a:latin typeface="Arial"/>
                <a:cs typeface="Arial"/>
              </a:rPr>
              <a:t>re f</a:t>
            </a:r>
            <a:r>
              <a:rPr sz="950" spc="-15" dirty="0">
                <a:latin typeface="Arial"/>
                <a:cs typeface="Arial"/>
              </a:rPr>
              <a:t>o</a:t>
            </a:r>
            <a:r>
              <a:rPr sz="950" spc="-5" dirty="0">
                <a:latin typeface="Arial"/>
                <a:cs typeface="Arial"/>
              </a:rPr>
              <a:t>r</a:t>
            </a:r>
            <a:r>
              <a:rPr sz="950" dirty="0">
                <a:latin typeface="Arial"/>
                <a:cs typeface="Arial"/>
              </a:rPr>
              <a:t> </a:t>
            </a:r>
            <a:r>
              <a:rPr sz="950" spc="-15" dirty="0">
                <a:latin typeface="Arial"/>
                <a:cs typeface="Arial"/>
              </a:rPr>
              <a:t>D</a:t>
            </a:r>
            <a:r>
              <a:rPr sz="950" spc="-5" dirty="0">
                <a:latin typeface="Arial"/>
                <a:cs typeface="Arial"/>
              </a:rPr>
              <a:t>ist</a:t>
            </a:r>
            <a:r>
              <a:rPr sz="950" spc="-15" dirty="0">
                <a:latin typeface="Arial"/>
                <a:cs typeface="Arial"/>
              </a:rPr>
              <a:t>i</a:t>
            </a:r>
            <a:r>
              <a:rPr sz="950" spc="-5" dirty="0">
                <a:latin typeface="Arial"/>
                <a:cs typeface="Arial"/>
              </a:rPr>
              <a:t>ll</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on</a:t>
            </a:r>
            <a:r>
              <a:rPr sz="950" dirty="0">
                <a:latin typeface="Arial"/>
                <a:cs typeface="Arial"/>
              </a:rPr>
              <a:t> </a:t>
            </a:r>
            <a:r>
              <a:rPr sz="950" spc="-10" dirty="0">
                <a:latin typeface="Arial"/>
                <a:cs typeface="Arial"/>
              </a:rPr>
              <a:t>C</a:t>
            </a:r>
            <a:r>
              <a:rPr sz="950" spc="-15" dirty="0">
                <a:latin typeface="Arial"/>
                <a:cs typeface="Arial"/>
              </a:rPr>
              <a:t>o</a:t>
            </a:r>
            <a:r>
              <a:rPr sz="950" spc="-5" dirty="0">
                <a:latin typeface="Arial"/>
                <a:cs typeface="Arial"/>
              </a:rPr>
              <a:t>l</a:t>
            </a:r>
            <a:r>
              <a:rPr sz="950" spc="-15" dirty="0">
                <a:latin typeface="Arial"/>
                <a:cs typeface="Arial"/>
              </a:rPr>
              <a:t>u</a:t>
            </a:r>
            <a:r>
              <a:rPr sz="950" spc="-5" dirty="0">
                <a:latin typeface="Arial"/>
                <a:cs typeface="Arial"/>
              </a:rPr>
              <a:t>mns </a:t>
            </a:r>
            <a:r>
              <a:rPr sz="950" dirty="0">
                <a:latin typeface="Arial"/>
                <a:cs typeface="Arial"/>
              </a:rPr>
              <a:t>	</a:t>
            </a:r>
            <a:r>
              <a:rPr sz="950" spc="-260" dirty="0">
                <a:latin typeface="Arial"/>
                <a:cs typeface="Arial"/>
              </a:rPr>
              <a:t> </a:t>
            </a:r>
            <a:r>
              <a:rPr sz="950" spc="-5" dirty="0">
                <a:latin typeface="Arial"/>
                <a:cs typeface="Arial"/>
              </a:rPr>
              <a:t>27  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7</a:t>
            </a:r>
            <a:r>
              <a:rPr sz="950" spc="-5" dirty="0">
                <a:latin typeface="Arial"/>
                <a:cs typeface="Arial"/>
              </a:rPr>
              <a:t>:</a:t>
            </a:r>
            <a:r>
              <a:rPr sz="950" spc="5" dirty="0">
                <a:latin typeface="Arial"/>
                <a:cs typeface="Arial"/>
              </a:rPr>
              <a:t> </a:t>
            </a:r>
            <a:r>
              <a:rPr sz="950" spc="-5" dirty="0">
                <a:latin typeface="Arial"/>
                <a:cs typeface="Arial"/>
              </a:rPr>
              <a:t>Key</a:t>
            </a:r>
            <a:r>
              <a:rPr sz="950" spc="-10" dirty="0">
                <a:latin typeface="Arial"/>
                <a:cs typeface="Arial"/>
              </a:rPr>
              <a:t> </a:t>
            </a:r>
            <a:r>
              <a:rPr sz="950" spc="-5" dirty="0">
                <a:latin typeface="Arial"/>
                <a:cs typeface="Arial"/>
              </a:rPr>
              <a:t>In</a:t>
            </a:r>
            <a:r>
              <a:rPr sz="950" spc="-15" dirty="0">
                <a:latin typeface="Arial"/>
                <a:cs typeface="Arial"/>
              </a:rPr>
              <a:t>d</a:t>
            </a:r>
            <a:r>
              <a:rPr sz="950" spc="-5" dirty="0">
                <a:latin typeface="Arial"/>
                <a:cs typeface="Arial"/>
              </a:rPr>
              <a:t>icat</a:t>
            </a:r>
            <a:r>
              <a:rPr sz="950" spc="-15" dirty="0">
                <a:latin typeface="Arial"/>
                <a:cs typeface="Arial"/>
              </a:rPr>
              <a:t>o</a:t>
            </a:r>
            <a:r>
              <a:rPr sz="950" spc="-5" dirty="0">
                <a:latin typeface="Arial"/>
                <a:cs typeface="Arial"/>
              </a:rPr>
              <a:t>rs</a:t>
            </a:r>
            <a:r>
              <a:rPr sz="950" dirty="0">
                <a:latin typeface="Arial"/>
                <a:cs typeface="Arial"/>
              </a:rPr>
              <a:t> f</a:t>
            </a:r>
            <a:r>
              <a:rPr sz="950" spc="-15" dirty="0">
                <a:latin typeface="Arial"/>
                <a:cs typeface="Arial"/>
              </a:rPr>
              <a:t>o</a:t>
            </a:r>
            <a:r>
              <a:rPr sz="950" spc="-5" dirty="0">
                <a:latin typeface="Arial"/>
                <a:cs typeface="Arial"/>
              </a:rPr>
              <a:t>r</a:t>
            </a:r>
            <a:r>
              <a:rPr sz="950" dirty="0">
                <a:latin typeface="Arial"/>
                <a:cs typeface="Arial"/>
              </a:rPr>
              <a:t> </a:t>
            </a:r>
            <a:r>
              <a:rPr sz="950" spc="-5" dirty="0">
                <a:latin typeface="Arial"/>
                <a:cs typeface="Arial"/>
              </a:rPr>
              <a:t>To</a:t>
            </a:r>
            <a:r>
              <a:rPr sz="950" spc="-20" dirty="0">
                <a:latin typeface="Arial"/>
                <a:cs typeface="Arial"/>
              </a:rPr>
              <a:t>w</a:t>
            </a:r>
            <a:r>
              <a:rPr sz="950" spc="-10" dirty="0">
                <a:latin typeface="Arial"/>
                <a:cs typeface="Arial"/>
              </a:rPr>
              <a:t>e</a:t>
            </a:r>
            <a:r>
              <a:rPr sz="950" spc="-5" dirty="0">
                <a:latin typeface="Arial"/>
                <a:cs typeface="Arial"/>
              </a:rPr>
              <a:t>rs </a:t>
            </a:r>
            <a:r>
              <a:rPr sz="950" dirty="0">
                <a:latin typeface="Arial"/>
                <a:cs typeface="Arial"/>
              </a:rPr>
              <a:t>	</a:t>
            </a:r>
            <a:r>
              <a:rPr sz="950" spc="-265" dirty="0">
                <a:latin typeface="Arial"/>
                <a:cs typeface="Arial"/>
              </a:rPr>
              <a:t> </a:t>
            </a:r>
            <a:r>
              <a:rPr sz="950" spc="-5" dirty="0">
                <a:latin typeface="Arial"/>
                <a:cs typeface="Arial"/>
              </a:rPr>
              <a:t>31  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8</a:t>
            </a:r>
            <a:r>
              <a:rPr sz="950" spc="-5" dirty="0">
                <a:latin typeface="Arial"/>
                <a:cs typeface="Arial"/>
              </a:rPr>
              <a:t>:</a:t>
            </a:r>
            <a:r>
              <a:rPr sz="950" spc="5" dirty="0">
                <a:latin typeface="Arial"/>
                <a:cs typeface="Arial"/>
              </a:rPr>
              <a:t> </a:t>
            </a:r>
            <a:r>
              <a:rPr sz="950" spc="-15" dirty="0">
                <a:latin typeface="Arial"/>
                <a:cs typeface="Arial"/>
              </a:rPr>
              <a:t>Re</a:t>
            </a:r>
            <a:r>
              <a:rPr sz="950" spc="-10" dirty="0">
                <a:latin typeface="Arial"/>
                <a:cs typeface="Arial"/>
              </a:rPr>
              <a:t>p</a:t>
            </a:r>
            <a:r>
              <a:rPr sz="950" spc="-15" dirty="0">
                <a:latin typeface="Arial"/>
                <a:cs typeface="Arial"/>
              </a:rPr>
              <a:t>o</a:t>
            </a:r>
            <a:r>
              <a:rPr sz="950" spc="-10" dirty="0">
                <a:latin typeface="Arial"/>
                <a:cs typeface="Arial"/>
              </a:rPr>
              <a:t>rte</a:t>
            </a:r>
            <a:r>
              <a:rPr sz="950" spc="-5" dirty="0">
                <a:latin typeface="Arial"/>
                <a:cs typeface="Arial"/>
              </a:rPr>
              <a:t>d</a:t>
            </a:r>
            <a:r>
              <a:rPr sz="950" spc="-10" dirty="0">
                <a:latin typeface="Arial"/>
                <a:cs typeface="Arial"/>
              </a:rPr>
              <a:t> o</a:t>
            </a:r>
            <a:r>
              <a:rPr sz="950" spc="-5" dirty="0">
                <a:latin typeface="Arial"/>
                <a:cs typeface="Arial"/>
              </a:rPr>
              <a:t>r</a:t>
            </a:r>
            <a:r>
              <a:rPr sz="950" dirty="0">
                <a:latin typeface="Arial"/>
                <a:cs typeface="Arial"/>
              </a:rPr>
              <a:t> </a:t>
            </a:r>
            <a:r>
              <a:rPr sz="950" spc="-5" dirty="0">
                <a:latin typeface="Arial"/>
                <a:cs typeface="Arial"/>
              </a:rPr>
              <a:t>Es</a:t>
            </a:r>
            <a:r>
              <a:rPr sz="950" dirty="0">
                <a:latin typeface="Arial"/>
                <a:cs typeface="Arial"/>
              </a:rPr>
              <a:t>t</a:t>
            </a:r>
            <a:r>
              <a:rPr sz="950" spc="-20" dirty="0">
                <a:latin typeface="Arial"/>
                <a:cs typeface="Arial"/>
              </a:rPr>
              <a:t>i</a:t>
            </a:r>
            <a:r>
              <a:rPr sz="950" spc="-10" dirty="0">
                <a:latin typeface="Arial"/>
                <a:cs typeface="Arial"/>
              </a:rPr>
              <a:t>mate</a:t>
            </a:r>
            <a:r>
              <a:rPr sz="950" spc="-5" dirty="0">
                <a:latin typeface="Arial"/>
                <a:cs typeface="Arial"/>
              </a:rPr>
              <a:t>d</a:t>
            </a:r>
            <a:r>
              <a:rPr sz="950" spc="-10" dirty="0">
                <a:latin typeface="Arial"/>
                <a:cs typeface="Arial"/>
              </a:rPr>
              <a:t> Capacit</a:t>
            </a:r>
            <a:r>
              <a:rPr sz="950" spc="-5" dirty="0">
                <a:latin typeface="Arial"/>
                <a:cs typeface="Arial"/>
              </a:rPr>
              <a:t>y</a:t>
            </a:r>
            <a:r>
              <a:rPr sz="950" dirty="0">
                <a:latin typeface="Arial"/>
                <a:cs typeface="Arial"/>
              </a:rPr>
              <a:t> </a:t>
            </a:r>
            <a:r>
              <a:rPr sz="950" spc="-10" dirty="0">
                <a:latin typeface="Arial"/>
                <a:cs typeface="Arial"/>
              </a:rPr>
              <a:t>Util</a:t>
            </a:r>
            <a:r>
              <a:rPr sz="950" spc="-15" dirty="0">
                <a:latin typeface="Arial"/>
                <a:cs typeface="Arial"/>
              </a:rPr>
              <a:t>i</a:t>
            </a:r>
            <a:r>
              <a:rPr sz="950" spc="-5" dirty="0">
                <a:latin typeface="Arial"/>
                <a:cs typeface="Arial"/>
              </a:rPr>
              <a:t>z</a:t>
            </a:r>
            <a:r>
              <a:rPr sz="950" spc="-15" dirty="0">
                <a:latin typeface="Arial"/>
                <a:cs typeface="Arial"/>
              </a:rPr>
              <a:t>a</a:t>
            </a:r>
            <a:r>
              <a:rPr sz="950" dirty="0">
                <a:latin typeface="Arial"/>
                <a:cs typeface="Arial"/>
              </a:rPr>
              <a:t>t</a:t>
            </a:r>
            <a:r>
              <a:rPr sz="950" spc="-15" dirty="0">
                <a:latin typeface="Arial"/>
                <a:cs typeface="Arial"/>
              </a:rPr>
              <a:t>i</a:t>
            </a:r>
            <a:r>
              <a:rPr sz="950" spc="-10" dirty="0">
                <a:latin typeface="Arial"/>
                <a:cs typeface="Arial"/>
              </a:rPr>
              <a:t>o</a:t>
            </a:r>
            <a:r>
              <a:rPr sz="950" spc="-5" dirty="0">
                <a:latin typeface="Arial"/>
                <a:cs typeface="Arial"/>
              </a:rPr>
              <a:t>n </a:t>
            </a:r>
            <a:r>
              <a:rPr sz="950" spc="-10" dirty="0">
                <a:latin typeface="Arial"/>
                <a:cs typeface="Arial"/>
              </a:rPr>
              <a:t>R</a:t>
            </a:r>
            <a:r>
              <a:rPr sz="950" spc="-15" dirty="0">
                <a:latin typeface="Arial"/>
                <a:cs typeface="Arial"/>
              </a:rPr>
              <a:t>a</a:t>
            </a:r>
            <a:r>
              <a:rPr sz="950" spc="-5" dirty="0">
                <a:latin typeface="Arial"/>
                <a:cs typeface="Arial"/>
              </a:rPr>
              <a:t>tes</a:t>
            </a:r>
            <a:r>
              <a:rPr sz="950" dirty="0">
                <a:latin typeface="Arial"/>
                <a:cs typeface="Arial"/>
              </a:rPr>
              <a:t> </a:t>
            </a:r>
            <a:r>
              <a:rPr sz="950" spc="-5" dirty="0">
                <a:latin typeface="Arial"/>
                <a:cs typeface="Arial"/>
              </a:rPr>
              <a:t>at </a:t>
            </a:r>
            <a:r>
              <a:rPr sz="950" dirty="0">
                <a:latin typeface="Arial"/>
                <a:cs typeface="Arial"/>
              </a:rPr>
              <a:t>S</a:t>
            </a:r>
            <a:r>
              <a:rPr sz="950" spc="-15" dirty="0">
                <a:latin typeface="Arial"/>
                <a:cs typeface="Arial"/>
              </a:rPr>
              <a:t>e</a:t>
            </a:r>
            <a:r>
              <a:rPr sz="950" spc="-5" dirty="0">
                <a:latin typeface="Arial"/>
                <a:cs typeface="Arial"/>
              </a:rPr>
              <a:t>lect</a:t>
            </a:r>
            <a:r>
              <a:rPr sz="950" spc="-15" dirty="0">
                <a:latin typeface="Arial"/>
                <a:cs typeface="Arial"/>
              </a:rPr>
              <a:t>e</a:t>
            </a:r>
            <a:r>
              <a:rPr sz="950" spc="-5" dirty="0">
                <a:latin typeface="Arial"/>
                <a:cs typeface="Arial"/>
              </a:rPr>
              <a:t>d To</a:t>
            </a:r>
            <a:r>
              <a:rPr sz="950" spc="-15" dirty="0">
                <a:latin typeface="Arial"/>
                <a:cs typeface="Arial"/>
              </a:rPr>
              <a:t>we</a:t>
            </a:r>
            <a:r>
              <a:rPr sz="950" spc="-5" dirty="0">
                <a:latin typeface="Arial"/>
                <a:cs typeface="Arial"/>
              </a:rPr>
              <a:t>r</a:t>
            </a:r>
            <a:r>
              <a:rPr sz="950" dirty="0">
                <a:latin typeface="Arial"/>
                <a:cs typeface="Arial"/>
              </a:rPr>
              <a:t> </a:t>
            </a:r>
            <a:r>
              <a:rPr sz="950" spc="-5" dirty="0">
                <a:latin typeface="Arial"/>
                <a:cs typeface="Arial"/>
              </a:rPr>
              <a:t>Suppl</a:t>
            </a:r>
            <a:r>
              <a:rPr sz="950" dirty="0">
                <a:latin typeface="Arial"/>
                <a:cs typeface="Arial"/>
              </a:rPr>
              <a:t>i</a:t>
            </a:r>
            <a:r>
              <a:rPr sz="950" spc="-15" dirty="0">
                <a:latin typeface="Arial"/>
                <a:cs typeface="Arial"/>
              </a:rPr>
              <a:t>e</a:t>
            </a:r>
            <a:r>
              <a:rPr sz="950" spc="-5" dirty="0">
                <a:latin typeface="Arial"/>
                <a:cs typeface="Arial"/>
              </a:rPr>
              <a:t>rs </a:t>
            </a:r>
            <a:r>
              <a:rPr sz="950" dirty="0">
                <a:latin typeface="Arial"/>
                <a:cs typeface="Arial"/>
              </a:rPr>
              <a:t>	</a:t>
            </a:r>
            <a:r>
              <a:rPr sz="950" spc="-5" dirty="0">
                <a:latin typeface="Arial"/>
                <a:cs typeface="Arial"/>
              </a:rPr>
              <a:t>35  </a:t>
            </a:r>
            <a:r>
              <a:rPr sz="950" spc="-10"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a:t>
            </a:r>
            <a:r>
              <a:rPr sz="950" spc="-15" dirty="0">
                <a:latin typeface="Arial"/>
                <a:cs typeface="Arial"/>
              </a:rPr>
              <a:t>9</a:t>
            </a:r>
            <a:r>
              <a:rPr sz="950" spc="-5" dirty="0">
                <a:latin typeface="Arial"/>
                <a:cs typeface="Arial"/>
              </a:rPr>
              <a:t>:</a:t>
            </a:r>
            <a:r>
              <a:rPr sz="950" spc="5" dirty="0">
                <a:latin typeface="Arial"/>
                <a:cs typeface="Arial"/>
              </a:rPr>
              <a:t> </a:t>
            </a:r>
            <a:r>
              <a:rPr sz="950" spc="-10" dirty="0">
                <a:latin typeface="Arial"/>
                <a:cs typeface="Arial"/>
              </a:rPr>
              <a:t>Su</a:t>
            </a:r>
            <a:r>
              <a:rPr sz="950" spc="-25" dirty="0">
                <a:latin typeface="Arial"/>
                <a:cs typeface="Arial"/>
              </a:rPr>
              <a:t>m</a:t>
            </a:r>
            <a:r>
              <a:rPr sz="950" spc="-10" dirty="0">
                <a:latin typeface="Arial"/>
                <a:cs typeface="Arial"/>
              </a:rPr>
              <a:t>ma</a:t>
            </a:r>
            <a:r>
              <a:rPr sz="950" spc="-15" dirty="0">
                <a:latin typeface="Arial"/>
                <a:cs typeface="Arial"/>
              </a:rPr>
              <a:t>r</a:t>
            </a:r>
            <a:r>
              <a:rPr sz="950" spc="-5" dirty="0">
                <a:latin typeface="Arial"/>
                <a:cs typeface="Arial"/>
              </a:rPr>
              <a:t>y </a:t>
            </a:r>
            <a:r>
              <a:rPr sz="950" spc="-15" dirty="0">
                <a:latin typeface="Arial"/>
                <a:cs typeface="Arial"/>
              </a:rPr>
              <a:t>o</a:t>
            </a:r>
            <a:r>
              <a:rPr sz="950" spc="-5" dirty="0">
                <a:latin typeface="Arial"/>
                <a:cs typeface="Arial"/>
              </a:rPr>
              <a:t>f</a:t>
            </a:r>
            <a:r>
              <a:rPr sz="950" spc="5" dirty="0">
                <a:latin typeface="Arial"/>
                <a:cs typeface="Arial"/>
              </a:rPr>
              <a:t> </a:t>
            </a:r>
            <a:r>
              <a:rPr sz="950" spc="-10" dirty="0">
                <a:latin typeface="Arial"/>
                <a:cs typeface="Arial"/>
              </a:rPr>
              <a:t>New</a:t>
            </a:r>
            <a:r>
              <a:rPr sz="950" spc="-5" dirty="0">
                <a:latin typeface="Arial"/>
                <a:cs typeface="Arial"/>
              </a:rPr>
              <a:t> </a:t>
            </a:r>
            <a:r>
              <a:rPr sz="950" spc="-10" dirty="0">
                <a:latin typeface="Arial"/>
                <a:cs typeface="Arial"/>
              </a:rPr>
              <a:t>Co</a:t>
            </a:r>
            <a:r>
              <a:rPr sz="950" spc="-15" dirty="0">
                <a:latin typeface="Arial"/>
                <a:cs typeface="Arial"/>
              </a:rPr>
              <a:t>n</a:t>
            </a:r>
            <a:r>
              <a:rPr sz="950" spc="-5" dirty="0">
                <a:latin typeface="Arial"/>
                <a:cs typeface="Arial"/>
              </a:rPr>
              <a:t>t</a:t>
            </a:r>
            <a:r>
              <a:rPr sz="950" spc="-10" dirty="0">
                <a:latin typeface="Arial"/>
                <a:cs typeface="Arial"/>
              </a:rPr>
              <a:t>ract</a:t>
            </a:r>
            <a:r>
              <a:rPr sz="950" spc="-5" dirty="0">
                <a:latin typeface="Arial"/>
                <a:cs typeface="Arial"/>
              </a:rPr>
              <a:t>s </a:t>
            </a:r>
            <a:r>
              <a:rPr sz="950" spc="-10" dirty="0">
                <a:latin typeface="Arial"/>
                <a:cs typeface="Arial"/>
              </a:rPr>
              <a:t>an</a:t>
            </a:r>
            <a:r>
              <a:rPr sz="950" spc="-5" dirty="0">
                <a:latin typeface="Arial"/>
                <a:cs typeface="Arial"/>
              </a:rPr>
              <a:t>d </a:t>
            </a:r>
            <a:r>
              <a:rPr sz="950" spc="-10" dirty="0">
                <a:latin typeface="Arial"/>
                <a:cs typeface="Arial"/>
              </a:rPr>
              <a:t>Esti</a:t>
            </a:r>
            <a:r>
              <a:rPr sz="950" spc="-20" dirty="0">
                <a:latin typeface="Arial"/>
                <a:cs typeface="Arial"/>
              </a:rPr>
              <a:t>m</a:t>
            </a:r>
            <a:r>
              <a:rPr sz="950" spc="-10" dirty="0">
                <a:latin typeface="Arial"/>
                <a:cs typeface="Arial"/>
              </a:rPr>
              <a:t>ate</a:t>
            </a:r>
            <a:r>
              <a:rPr sz="950" spc="-5" dirty="0">
                <a:latin typeface="Arial"/>
                <a:cs typeface="Arial"/>
              </a:rPr>
              <a:t>d</a:t>
            </a:r>
            <a:r>
              <a:rPr sz="950" spc="-10" dirty="0">
                <a:latin typeface="Arial"/>
                <a:cs typeface="Arial"/>
              </a:rPr>
              <a:t> </a:t>
            </a:r>
            <a:r>
              <a:rPr sz="950" spc="-5" dirty="0">
                <a:latin typeface="Arial"/>
                <a:cs typeface="Arial"/>
              </a:rPr>
              <a:t>Va</a:t>
            </a:r>
            <a:r>
              <a:rPr sz="950" spc="-15" dirty="0">
                <a:latin typeface="Arial"/>
                <a:cs typeface="Arial"/>
              </a:rPr>
              <a:t>l</a:t>
            </a:r>
            <a:r>
              <a:rPr sz="950" spc="-10" dirty="0">
                <a:latin typeface="Arial"/>
                <a:cs typeface="Arial"/>
              </a:rPr>
              <a:t>u</a:t>
            </a:r>
            <a:r>
              <a:rPr sz="950" spc="-15" dirty="0">
                <a:latin typeface="Arial"/>
                <a:cs typeface="Arial"/>
              </a:rPr>
              <a:t>e</a:t>
            </a:r>
            <a:r>
              <a:rPr sz="950" spc="-5" dirty="0">
                <a:latin typeface="Arial"/>
                <a:cs typeface="Arial"/>
              </a:rPr>
              <a:t>s</a:t>
            </a:r>
            <a:r>
              <a:rPr sz="950" spc="5" dirty="0">
                <a:latin typeface="Arial"/>
                <a:cs typeface="Arial"/>
              </a:rPr>
              <a:t> </a:t>
            </a:r>
            <a:r>
              <a:rPr sz="950" spc="-5"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5" dirty="0">
                <a:latin typeface="Arial"/>
                <a:cs typeface="Arial"/>
              </a:rPr>
              <a:t>To</a:t>
            </a:r>
            <a:r>
              <a:rPr sz="950" spc="-20" dirty="0">
                <a:latin typeface="Arial"/>
                <a:cs typeface="Arial"/>
              </a:rPr>
              <a:t>w</a:t>
            </a:r>
            <a:r>
              <a:rPr sz="950" spc="-10" dirty="0">
                <a:latin typeface="Arial"/>
                <a:cs typeface="Arial"/>
              </a:rPr>
              <a:t>e</a:t>
            </a:r>
            <a:r>
              <a:rPr sz="950" spc="-5" dirty="0">
                <a:latin typeface="Arial"/>
                <a:cs typeface="Arial"/>
              </a:rPr>
              <a:t>rs </a:t>
            </a:r>
            <a:r>
              <a:rPr sz="950" dirty="0">
                <a:latin typeface="Arial"/>
                <a:cs typeface="Arial"/>
              </a:rPr>
              <a:t>	</a:t>
            </a:r>
            <a:r>
              <a:rPr sz="950" spc="-260" dirty="0">
                <a:latin typeface="Arial"/>
                <a:cs typeface="Arial"/>
              </a:rPr>
              <a:t> </a:t>
            </a:r>
            <a:r>
              <a:rPr sz="950" spc="-5" dirty="0">
                <a:latin typeface="Arial"/>
                <a:cs typeface="Arial"/>
              </a:rPr>
              <a:t>37  Ta</a:t>
            </a:r>
            <a:r>
              <a:rPr sz="950" spc="-15" dirty="0">
                <a:latin typeface="Arial"/>
                <a:cs typeface="Arial"/>
              </a:rPr>
              <a:t>b</a:t>
            </a:r>
            <a:r>
              <a:rPr sz="950" dirty="0">
                <a:latin typeface="Arial"/>
                <a:cs typeface="Arial"/>
              </a:rPr>
              <a:t>l</a:t>
            </a:r>
            <a:r>
              <a:rPr sz="950" spc="-5" dirty="0">
                <a:latin typeface="Arial"/>
                <a:cs typeface="Arial"/>
              </a:rPr>
              <a:t>e 10:</a:t>
            </a:r>
            <a:r>
              <a:rPr sz="950" dirty="0">
                <a:latin typeface="Arial"/>
                <a:cs typeface="Arial"/>
              </a:rPr>
              <a:t> </a:t>
            </a:r>
            <a:r>
              <a:rPr sz="950" spc="-10" dirty="0">
                <a:latin typeface="Arial"/>
                <a:cs typeface="Arial"/>
              </a:rPr>
              <a:t>Re</a:t>
            </a:r>
            <a:r>
              <a:rPr sz="950" spc="-15" dirty="0">
                <a:latin typeface="Arial"/>
                <a:cs typeface="Arial"/>
              </a:rPr>
              <a:t>g</a:t>
            </a:r>
            <a:r>
              <a:rPr sz="950" spc="-5" dirty="0">
                <a:latin typeface="Arial"/>
                <a:cs typeface="Arial"/>
              </a:rPr>
              <a:t>ional</a:t>
            </a:r>
            <a:r>
              <a:rPr sz="950" dirty="0">
                <a:latin typeface="Arial"/>
                <a:cs typeface="Arial"/>
              </a:rPr>
              <a:t> </a:t>
            </a:r>
            <a:r>
              <a:rPr sz="950" spc="-5" dirty="0">
                <a:latin typeface="Arial"/>
                <a:cs typeface="Arial"/>
              </a:rPr>
              <a:t>Pr</a:t>
            </a:r>
            <a:r>
              <a:rPr sz="950" spc="-15" dirty="0">
                <a:latin typeface="Arial"/>
                <a:cs typeface="Arial"/>
              </a:rPr>
              <a:t>i</a:t>
            </a:r>
            <a:r>
              <a:rPr sz="950" spc="-5" dirty="0">
                <a:latin typeface="Arial"/>
                <a:cs typeface="Arial"/>
              </a:rPr>
              <a:t>ce </a:t>
            </a:r>
            <a:r>
              <a:rPr sz="950" dirty="0">
                <a:latin typeface="Arial"/>
                <a:cs typeface="Arial"/>
              </a:rPr>
              <a:t>V</a:t>
            </a:r>
            <a:r>
              <a:rPr sz="950" spc="-15" dirty="0">
                <a:latin typeface="Arial"/>
                <a:cs typeface="Arial"/>
              </a:rPr>
              <a:t>a</a:t>
            </a:r>
            <a:r>
              <a:rPr sz="950" spc="-5" dirty="0">
                <a:latin typeface="Arial"/>
                <a:cs typeface="Arial"/>
              </a:rPr>
              <a:t>ri</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a:t>
            </a:r>
            <a:r>
              <a:rPr sz="950" spc="-15" dirty="0">
                <a:latin typeface="Arial"/>
                <a:cs typeface="Arial"/>
              </a:rPr>
              <a:t>n</a:t>
            </a:r>
            <a:r>
              <a:rPr sz="950" spc="-5" dirty="0">
                <a:latin typeface="Arial"/>
                <a:cs typeface="Arial"/>
              </a:rPr>
              <a:t>s</a:t>
            </a:r>
            <a:r>
              <a:rPr sz="950" spc="5" dirty="0">
                <a:latin typeface="Arial"/>
                <a:cs typeface="Arial"/>
              </a:rPr>
              <a:t> </a:t>
            </a:r>
            <a:r>
              <a:rPr sz="950" spc="-15" dirty="0">
                <a:latin typeface="Arial"/>
                <a:cs typeface="Arial"/>
              </a:rPr>
              <a:t>o</a:t>
            </a:r>
            <a:r>
              <a:rPr sz="950" spc="-10" dirty="0">
                <a:latin typeface="Arial"/>
                <a:cs typeface="Arial"/>
              </a:rPr>
              <a:t>v</a:t>
            </a:r>
            <a:r>
              <a:rPr sz="950" spc="-5" dirty="0">
                <a:latin typeface="Arial"/>
                <a:cs typeface="Arial"/>
              </a:rPr>
              <a:t>er</a:t>
            </a:r>
            <a:r>
              <a:rPr sz="950" dirty="0">
                <a:latin typeface="Arial"/>
                <a:cs typeface="Arial"/>
              </a:rPr>
              <a:t> </a:t>
            </a:r>
            <a:r>
              <a:rPr sz="950" spc="-5" dirty="0">
                <a:latin typeface="Arial"/>
                <a:cs typeface="Arial"/>
              </a:rPr>
              <a:t>Ti</a:t>
            </a:r>
            <a:r>
              <a:rPr sz="950" spc="-20" dirty="0">
                <a:latin typeface="Arial"/>
                <a:cs typeface="Arial"/>
              </a:rPr>
              <a:t>m</a:t>
            </a:r>
            <a:r>
              <a:rPr sz="950" spc="-5" dirty="0">
                <a:latin typeface="Arial"/>
                <a:cs typeface="Arial"/>
              </a:rPr>
              <a:t>e for</a:t>
            </a:r>
            <a:r>
              <a:rPr sz="950" dirty="0">
                <a:latin typeface="Arial"/>
                <a:cs typeface="Arial"/>
              </a:rPr>
              <a:t> </a:t>
            </a:r>
            <a:r>
              <a:rPr sz="950" spc="-5" dirty="0">
                <a:latin typeface="Arial"/>
                <a:cs typeface="Arial"/>
              </a:rPr>
              <a:t>To</a:t>
            </a:r>
            <a:r>
              <a:rPr sz="950" spc="-20" dirty="0">
                <a:latin typeface="Arial"/>
                <a:cs typeface="Arial"/>
              </a:rPr>
              <a:t>w</a:t>
            </a:r>
            <a:r>
              <a:rPr sz="950" spc="-5" dirty="0">
                <a:latin typeface="Arial"/>
                <a:cs typeface="Arial"/>
              </a:rPr>
              <a:t>ers </a:t>
            </a:r>
            <a:r>
              <a:rPr sz="950" dirty="0">
                <a:latin typeface="Arial"/>
                <a:cs typeface="Arial"/>
              </a:rPr>
              <a:t>	</a:t>
            </a:r>
            <a:r>
              <a:rPr sz="950" spc="-265" dirty="0">
                <a:latin typeface="Arial"/>
                <a:cs typeface="Arial"/>
              </a:rPr>
              <a:t> </a:t>
            </a:r>
            <a:r>
              <a:rPr sz="950" spc="-10" dirty="0">
                <a:latin typeface="Arial"/>
                <a:cs typeface="Arial"/>
              </a:rPr>
              <a:t>43  </a:t>
            </a:r>
            <a:r>
              <a:rPr sz="950" spc="-5"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11: Incr</a:t>
            </a:r>
            <a:r>
              <a:rPr sz="950" spc="-15" dirty="0">
                <a:latin typeface="Arial"/>
                <a:cs typeface="Arial"/>
              </a:rPr>
              <a:t>e</a:t>
            </a:r>
            <a:r>
              <a:rPr sz="950" spc="-5" dirty="0">
                <a:latin typeface="Arial"/>
                <a:cs typeface="Arial"/>
              </a:rPr>
              <a:t>me</a:t>
            </a:r>
            <a:r>
              <a:rPr sz="950" spc="-15" dirty="0">
                <a:latin typeface="Arial"/>
                <a:cs typeface="Arial"/>
              </a:rPr>
              <a:t>n</a:t>
            </a:r>
            <a:r>
              <a:rPr sz="950" spc="-5" dirty="0">
                <a:latin typeface="Arial"/>
                <a:cs typeface="Arial"/>
              </a:rPr>
              <a:t>tal </a:t>
            </a:r>
            <a:r>
              <a:rPr sz="950" spc="-15" dirty="0">
                <a:latin typeface="Arial"/>
                <a:cs typeface="Arial"/>
              </a:rPr>
              <a:t>Co</a:t>
            </a:r>
            <a:r>
              <a:rPr sz="950" spc="-5" dirty="0">
                <a:latin typeface="Arial"/>
                <a:cs typeface="Arial"/>
              </a:rPr>
              <a:t>st</a:t>
            </a:r>
            <a:r>
              <a:rPr sz="950" spc="5"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E</a:t>
            </a:r>
            <a:r>
              <a:rPr sz="950" spc="-10" dirty="0">
                <a:latin typeface="Arial"/>
                <a:cs typeface="Arial"/>
              </a:rPr>
              <a:t>x</a:t>
            </a:r>
            <a:r>
              <a:rPr sz="950" dirty="0">
                <a:latin typeface="Arial"/>
                <a:cs typeface="Arial"/>
              </a:rPr>
              <a:t>t</a:t>
            </a:r>
            <a:r>
              <a:rPr sz="950" spc="-15" dirty="0">
                <a:latin typeface="Arial"/>
                <a:cs typeface="Arial"/>
              </a:rPr>
              <a:t>r</a:t>
            </a:r>
            <a:r>
              <a:rPr sz="950" spc="-5" dirty="0">
                <a:latin typeface="Arial"/>
                <a:cs typeface="Arial"/>
              </a:rPr>
              <a:t>a</a:t>
            </a:r>
            <a:r>
              <a:rPr sz="950" dirty="0">
                <a:latin typeface="Arial"/>
                <a:cs typeface="Arial"/>
              </a:rPr>
              <a:t> P</a:t>
            </a:r>
            <a:r>
              <a:rPr sz="950" spc="-15" dirty="0">
                <a:latin typeface="Arial"/>
                <a:cs typeface="Arial"/>
              </a:rPr>
              <a:t>a</a:t>
            </a:r>
            <a:r>
              <a:rPr sz="950" spc="-5" dirty="0">
                <a:latin typeface="Arial"/>
                <a:cs typeface="Arial"/>
              </a:rPr>
              <a:t>r</a:t>
            </a:r>
            <a:r>
              <a:rPr sz="950" spc="-15" dirty="0">
                <a:latin typeface="Arial"/>
                <a:cs typeface="Arial"/>
              </a:rPr>
              <a:t>a</a:t>
            </a:r>
            <a:r>
              <a:rPr sz="950" spc="-5" dirty="0">
                <a:latin typeface="Arial"/>
                <a:cs typeface="Arial"/>
              </a:rPr>
              <a:t>met</a:t>
            </a:r>
            <a:r>
              <a:rPr sz="950" spc="-15"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or F</a:t>
            </a:r>
            <a:r>
              <a:rPr sz="950" spc="-15" dirty="0">
                <a:latin typeface="Arial"/>
                <a:cs typeface="Arial"/>
              </a:rPr>
              <a:t>e</a:t>
            </a:r>
            <a:r>
              <a:rPr sz="950" spc="-5" dirty="0">
                <a:latin typeface="Arial"/>
                <a:cs typeface="Arial"/>
              </a:rPr>
              <a:t>ature</a:t>
            </a:r>
            <a:r>
              <a:rPr sz="950" dirty="0">
                <a:latin typeface="Arial"/>
                <a:cs typeface="Arial"/>
              </a:rPr>
              <a:t> </a:t>
            </a:r>
            <a:r>
              <a:rPr sz="950" spc="-5" dirty="0">
                <a:latin typeface="Arial"/>
                <a:cs typeface="Arial"/>
              </a:rPr>
              <a:t>for</a:t>
            </a:r>
            <a:r>
              <a:rPr sz="950" dirty="0">
                <a:latin typeface="Arial"/>
                <a:cs typeface="Arial"/>
              </a:rPr>
              <a:t> </a:t>
            </a:r>
            <a:r>
              <a:rPr sz="950" spc="-5" dirty="0">
                <a:latin typeface="Arial"/>
                <a:cs typeface="Arial"/>
              </a:rPr>
              <a:t>To</a:t>
            </a:r>
            <a:r>
              <a:rPr sz="950" spc="-10" dirty="0">
                <a:latin typeface="Arial"/>
                <a:cs typeface="Arial"/>
              </a:rPr>
              <a:t>we</a:t>
            </a:r>
            <a:r>
              <a:rPr sz="950" spc="-5" dirty="0">
                <a:latin typeface="Arial"/>
                <a:cs typeface="Arial"/>
              </a:rPr>
              <a:t>rs </a:t>
            </a:r>
            <a:r>
              <a:rPr sz="950" dirty="0">
                <a:latin typeface="Arial"/>
                <a:cs typeface="Arial"/>
              </a:rPr>
              <a:t>	</a:t>
            </a:r>
            <a:r>
              <a:rPr sz="950" spc="-260" dirty="0">
                <a:latin typeface="Arial"/>
                <a:cs typeface="Arial"/>
              </a:rPr>
              <a:t> </a:t>
            </a:r>
            <a:r>
              <a:rPr sz="950" spc="-5" dirty="0">
                <a:latin typeface="Arial"/>
                <a:cs typeface="Arial"/>
              </a:rPr>
              <a:t>44  Ta</a:t>
            </a:r>
            <a:r>
              <a:rPr sz="950" spc="-15" dirty="0">
                <a:latin typeface="Arial"/>
                <a:cs typeface="Arial"/>
              </a:rPr>
              <a:t>b</a:t>
            </a:r>
            <a:r>
              <a:rPr sz="950" dirty="0">
                <a:latin typeface="Arial"/>
                <a:cs typeface="Arial"/>
              </a:rPr>
              <a:t>l</a:t>
            </a:r>
            <a:r>
              <a:rPr sz="950" spc="-5" dirty="0">
                <a:latin typeface="Arial"/>
                <a:cs typeface="Arial"/>
              </a:rPr>
              <a:t>e 12: </a:t>
            </a:r>
            <a:r>
              <a:rPr sz="950" dirty="0">
                <a:latin typeface="Arial"/>
                <a:cs typeface="Arial"/>
              </a:rPr>
              <a:t>K</a:t>
            </a:r>
            <a:r>
              <a:rPr sz="950" spc="-15" dirty="0">
                <a:latin typeface="Arial"/>
                <a:cs typeface="Arial"/>
              </a:rPr>
              <a:t>e</a:t>
            </a:r>
            <a:r>
              <a:rPr sz="950" spc="-5" dirty="0">
                <a:latin typeface="Arial"/>
                <a:cs typeface="Arial"/>
              </a:rPr>
              <a:t>y </a:t>
            </a:r>
            <a:r>
              <a:rPr sz="950" dirty="0">
                <a:latin typeface="Arial"/>
                <a:cs typeface="Arial"/>
              </a:rPr>
              <a:t>I</a:t>
            </a:r>
            <a:r>
              <a:rPr sz="950" spc="-15" dirty="0">
                <a:latin typeface="Arial"/>
                <a:cs typeface="Arial"/>
              </a:rPr>
              <a:t>n</a:t>
            </a:r>
            <a:r>
              <a:rPr sz="950" spc="-5" dirty="0">
                <a:latin typeface="Arial"/>
                <a:cs typeface="Arial"/>
              </a:rPr>
              <a:t>dic</a:t>
            </a:r>
            <a:r>
              <a:rPr sz="950" spc="-15" dirty="0">
                <a:latin typeface="Arial"/>
                <a:cs typeface="Arial"/>
              </a:rPr>
              <a:t>a</a:t>
            </a:r>
            <a:r>
              <a:rPr sz="950" spc="-5" dirty="0">
                <a:latin typeface="Arial"/>
                <a:cs typeface="Arial"/>
              </a:rPr>
              <a:t>tors</a:t>
            </a:r>
            <a:r>
              <a:rPr sz="950" dirty="0">
                <a:latin typeface="Arial"/>
                <a:cs typeface="Arial"/>
              </a:rPr>
              <a:t> </a:t>
            </a:r>
            <a:r>
              <a:rPr sz="950" spc="-10" dirty="0">
                <a:latin typeface="Arial"/>
                <a:cs typeface="Arial"/>
              </a:rPr>
              <a:t>fo</a:t>
            </a:r>
            <a:r>
              <a:rPr sz="950" spc="-5" dirty="0">
                <a:latin typeface="Arial"/>
                <a:cs typeface="Arial"/>
              </a:rPr>
              <a:t>r</a:t>
            </a:r>
            <a:r>
              <a:rPr sz="950" dirty="0">
                <a:latin typeface="Arial"/>
                <a:cs typeface="Arial"/>
              </a:rPr>
              <a:t> </a:t>
            </a:r>
            <a:r>
              <a:rPr sz="950" spc="-15" dirty="0">
                <a:latin typeface="Arial"/>
                <a:cs typeface="Arial"/>
              </a:rPr>
              <a:t>H</a:t>
            </a:r>
            <a:r>
              <a:rPr sz="950" spc="-5" dirty="0">
                <a:latin typeface="Arial"/>
                <a:cs typeface="Arial"/>
              </a:rPr>
              <a:t>y</a:t>
            </a:r>
            <a:r>
              <a:rPr sz="950" spc="-15" dirty="0">
                <a:latin typeface="Arial"/>
                <a:cs typeface="Arial"/>
              </a:rPr>
              <a:t>d</a:t>
            </a:r>
            <a:r>
              <a:rPr sz="950" spc="-5" dirty="0">
                <a:latin typeface="Arial"/>
                <a:cs typeface="Arial"/>
              </a:rPr>
              <a:t>r</a:t>
            </a:r>
            <a:r>
              <a:rPr sz="950" spc="-15" dirty="0">
                <a:latin typeface="Arial"/>
                <a:cs typeface="Arial"/>
              </a:rPr>
              <a:t>o</a:t>
            </a:r>
            <a:r>
              <a:rPr sz="950" spc="-5" dirty="0">
                <a:latin typeface="Arial"/>
                <a:cs typeface="Arial"/>
              </a:rPr>
              <a:t>cracki</a:t>
            </a:r>
            <a:r>
              <a:rPr sz="950" spc="-15" dirty="0">
                <a:latin typeface="Arial"/>
                <a:cs typeface="Arial"/>
              </a:rPr>
              <a:t>n</a:t>
            </a:r>
            <a:r>
              <a:rPr sz="950" spc="-5" dirty="0">
                <a:latin typeface="Arial"/>
                <a:cs typeface="Arial"/>
              </a:rPr>
              <a:t>g </a:t>
            </a:r>
            <a:r>
              <a:rPr sz="950" spc="-15" dirty="0">
                <a:latin typeface="Arial"/>
                <a:cs typeface="Arial"/>
              </a:rPr>
              <a:t>R</a:t>
            </a:r>
            <a:r>
              <a:rPr sz="950" spc="-5" dirty="0">
                <a:latin typeface="Arial"/>
                <a:cs typeface="Arial"/>
              </a:rPr>
              <a:t>eacto</a:t>
            </a:r>
            <a:r>
              <a:rPr sz="950" spc="-15" dirty="0">
                <a:latin typeface="Arial"/>
                <a:cs typeface="Arial"/>
              </a:rPr>
              <a:t>r</a:t>
            </a:r>
            <a:r>
              <a:rPr sz="950" spc="-5" dirty="0">
                <a:latin typeface="Arial"/>
                <a:cs typeface="Arial"/>
              </a:rPr>
              <a:t>s </a:t>
            </a:r>
            <a:r>
              <a:rPr sz="950" dirty="0">
                <a:latin typeface="Arial"/>
                <a:cs typeface="Arial"/>
              </a:rPr>
              <a:t>	</a:t>
            </a:r>
            <a:r>
              <a:rPr sz="950" spc="-265" dirty="0">
                <a:latin typeface="Arial"/>
                <a:cs typeface="Arial"/>
              </a:rPr>
              <a:t> </a:t>
            </a:r>
            <a:r>
              <a:rPr sz="950" spc="-5" dirty="0">
                <a:latin typeface="Arial"/>
                <a:cs typeface="Arial"/>
              </a:rPr>
              <a:t>47  </a:t>
            </a:r>
            <a:r>
              <a:rPr sz="950" spc="-10" dirty="0">
                <a:latin typeface="Arial"/>
                <a:cs typeface="Arial"/>
              </a:rPr>
              <a:t>Table 13: Reported or Estimated Capacity Utilization Rates at Selected Hydrocracking</a:t>
            </a:r>
            <a:r>
              <a:rPr sz="950" spc="185" dirty="0">
                <a:latin typeface="Arial"/>
                <a:cs typeface="Arial"/>
              </a:rPr>
              <a:t> </a:t>
            </a:r>
            <a:r>
              <a:rPr sz="950" spc="-10" dirty="0">
                <a:latin typeface="Arial"/>
                <a:cs typeface="Arial"/>
              </a:rPr>
              <a:t>Reactor</a:t>
            </a:r>
            <a:endParaRPr sz="950">
              <a:latin typeface="Arial"/>
              <a:cs typeface="Arial"/>
            </a:endParaRPr>
          </a:p>
          <a:p>
            <a:pPr marL="12700" marR="5715" indent="286385" algn="just">
              <a:lnSpc>
                <a:spcPct val="94800"/>
              </a:lnSpc>
              <a:spcBef>
                <a:spcPts val="5"/>
              </a:spcBef>
              <a:tabLst>
                <a:tab pos="5465445" algn="l"/>
              </a:tabLst>
            </a:pPr>
            <a:r>
              <a:rPr sz="950" dirty="0">
                <a:latin typeface="Arial"/>
                <a:cs typeface="Arial"/>
              </a:rPr>
              <a:t>S</a:t>
            </a:r>
            <a:r>
              <a:rPr sz="950" spc="-15" dirty="0">
                <a:latin typeface="Arial"/>
                <a:cs typeface="Arial"/>
              </a:rPr>
              <a:t>u</a:t>
            </a:r>
            <a:r>
              <a:rPr sz="950" spc="-5" dirty="0">
                <a:latin typeface="Arial"/>
                <a:cs typeface="Arial"/>
              </a:rPr>
              <a:t>p</a:t>
            </a:r>
            <a:r>
              <a:rPr sz="950" spc="-15" dirty="0">
                <a:latin typeface="Arial"/>
                <a:cs typeface="Arial"/>
              </a:rPr>
              <a:t>p</a:t>
            </a:r>
            <a:r>
              <a:rPr sz="950" spc="-5" dirty="0">
                <a:latin typeface="Arial"/>
                <a:cs typeface="Arial"/>
              </a:rPr>
              <a:t>lie</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53  Ta</a:t>
            </a:r>
            <a:r>
              <a:rPr sz="950" spc="-15" dirty="0">
                <a:latin typeface="Arial"/>
                <a:cs typeface="Arial"/>
              </a:rPr>
              <a:t>b</a:t>
            </a:r>
            <a:r>
              <a:rPr sz="950" dirty="0">
                <a:latin typeface="Arial"/>
                <a:cs typeface="Arial"/>
              </a:rPr>
              <a:t>l</a:t>
            </a:r>
            <a:r>
              <a:rPr sz="950" spc="-5" dirty="0">
                <a:latin typeface="Arial"/>
                <a:cs typeface="Arial"/>
              </a:rPr>
              <a:t>e 14: </a:t>
            </a:r>
            <a:r>
              <a:rPr sz="950" dirty="0">
                <a:latin typeface="Arial"/>
                <a:cs typeface="Arial"/>
              </a:rPr>
              <a:t>S</a:t>
            </a:r>
            <a:r>
              <a:rPr sz="950" spc="-15" dirty="0">
                <a:latin typeface="Arial"/>
                <a:cs typeface="Arial"/>
              </a:rPr>
              <a:t>u</a:t>
            </a:r>
            <a:r>
              <a:rPr sz="950" spc="-10" dirty="0">
                <a:latin typeface="Arial"/>
                <a:cs typeface="Arial"/>
              </a:rPr>
              <a:t>mm</a:t>
            </a:r>
            <a:r>
              <a:rPr sz="950" spc="-15" dirty="0">
                <a:latin typeface="Arial"/>
                <a:cs typeface="Arial"/>
              </a:rPr>
              <a:t>a</a:t>
            </a:r>
            <a:r>
              <a:rPr sz="950" spc="-5" dirty="0">
                <a:latin typeface="Arial"/>
                <a:cs typeface="Arial"/>
              </a:rPr>
              <a:t>ry of</a:t>
            </a:r>
            <a:r>
              <a:rPr sz="950" dirty="0">
                <a:latin typeface="Arial"/>
                <a:cs typeface="Arial"/>
              </a:rPr>
              <a:t> </a:t>
            </a:r>
            <a:r>
              <a:rPr sz="950" spc="-15" dirty="0">
                <a:latin typeface="Arial"/>
                <a:cs typeface="Arial"/>
              </a:rPr>
              <a:t>N</a:t>
            </a:r>
            <a:r>
              <a:rPr sz="950" spc="-5" dirty="0">
                <a:latin typeface="Arial"/>
                <a:cs typeface="Arial"/>
              </a:rPr>
              <a:t>ew</a:t>
            </a:r>
            <a:r>
              <a:rPr sz="950" spc="-10" dirty="0">
                <a:latin typeface="Arial"/>
                <a:cs typeface="Arial"/>
              </a:rPr>
              <a:t> C</a:t>
            </a:r>
            <a:r>
              <a:rPr sz="950" spc="-15" dirty="0">
                <a:latin typeface="Arial"/>
                <a:cs typeface="Arial"/>
              </a:rPr>
              <a:t>o</a:t>
            </a:r>
            <a:r>
              <a:rPr sz="950" spc="-5" dirty="0">
                <a:latin typeface="Arial"/>
                <a:cs typeface="Arial"/>
              </a:rPr>
              <a:t>ntr</a:t>
            </a:r>
            <a:r>
              <a:rPr sz="950" spc="-15" dirty="0">
                <a:latin typeface="Arial"/>
                <a:cs typeface="Arial"/>
              </a:rPr>
              <a:t>a</a:t>
            </a:r>
            <a:r>
              <a:rPr sz="950" spc="-5" dirty="0">
                <a:latin typeface="Arial"/>
                <a:cs typeface="Arial"/>
              </a:rPr>
              <a:t>c</a:t>
            </a:r>
            <a:r>
              <a:rPr sz="950" dirty="0">
                <a:latin typeface="Arial"/>
                <a:cs typeface="Arial"/>
              </a:rPr>
              <a:t>t</a:t>
            </a:r>
            <a:r>
              <a:rPr sz="950" spc="-5" dirty="0">
                <a:latin typeface="Arial"/>
                <a:cs typeface="Arial"/>
              </a:rPr>
              <a:t>s </a:t>
            </a:r>
            <a:r>
              <a:rPr sz="950" spc="-15" dirty="0">
                <a:latin typeface="Arial"/>
                <a:cs typeface="Arial"/>
              </a:rPr>
              <a:t>a</a:t>
            </a:r>
            <a:r>
              <a:rPr sz="950" spc="-10" dirty="0">
                <a:latin typeface="Arial"/>
                <a:cs typeface="Arial"/>
              </a:rPr>
              <a:t>n</a:t>
            </a:r>
            <a:r>
              <a:rPr sz="950" spc="-5" dirty="0">
                <a:latin typeface="Arial"/>
                <a:cs typeface="Arial"/>
              </a:rPr>
              <a:t>d E</a:t>
            </a:r>
            <a:r>
              <a:rPr sz="950" spc="-10" dirty="0">
                <a:latin typeface="Arial"/>
                <a:cs typeface="Arial"/>
              </a:rPr>
              <a:t>s</a:t>
            </a:r>
            <a:r>
              <a:rPr sz="950" spc="-5" dirty="0">
                <a:latin typeface="Arial"/>
                <a:cs typeface="Arial"/>
              </a:rPr>
              <a:t>timat</a:t>
            </a:r>
            <a:r>
              <a:rPr sz="950" spc="-15" dirty="0">
                <a:latin typeface="Arial"/>
                <a:cs typeface="Arial"/>
              </a:rPr>
              <a:t>e</a:t>
            </a:r>
            <a:r>
              <a:rPr sz="950" spc="-5" dirty="0">
                <a:latin typeface="Arial"/>
                <a:cs typeface="Arial"/>
              </a:rPr>
              <a:t>d</a:t>
            </a:r>
            <a:r>
              <a:rPr sz="950" dirty="0">
                <a:latin typeface="Arial"/>
                <a:cs typeface="Arial"/>
              </a:rPr>
              <a:t> </a:t>
            </a:r>
            <a:r>
              <a:rPr sz="950" spc="-5" dirty="0">
                <a:latin typeface="Arial"/>
                <a:cs typeface="Arial"/>
              </a:rPr>
              <a:t>Val</a:t>
            </a:r>
            <a:r>
              <a:rPr sz="950" spc="-15" dirty="0">
                <a:latin typeface="Arial"/>
                <a:cs typeface="Arial"/>
              </a:rPr>
              <a:t>u</a:t>
            </a:r>
            <a:r>
              <a:rPr sz="950" spc="-5" dirty="0">
                <a:latin typeface="Arial"/>
                <a:cs typeface="Arial"/>
              </a:rPr>
              <a:t>es</a:t>
            </a:r>
            <a:r>
              <a:rPr sz="950" dirty="0">
                <a:latin typeface="Arial"/>
                <a:cs typeface="Arial"/>
              </a:rPr>
              <a:t> </a:t>
            </a:r>
            <a:r>
              <a:rPr sz="950" spc="-5" dirty="0">
                <a:latin typeface="Arial"/>
                <a:cs typeface="Arial"/>
              </a:rPr>
              <a:t>for</a:t>
            </a:r>
            <a:r>
              <a:rPr sz="950" dirty="0">
                <a:latin typeface="Arial"/>
                <a:cs typeface="Arial"/>
              </a:rPr>
              <a:t> </a:t>
            </a:r>
            <a:r>
              <a:rPr sz="950" spc="-10" dirty="0">
                <a:latin typeface="Arial"/>
                <a:cs typeface="Arial"/>
              </a:rPr>
              <a:t>Hy</a:t>
            </a:r>
            <a:r>
              <a:rPr sz="950" spc="-15" dirty="0">
                <a:latin typeface="Arial"/>
                <a:cs typeface="Arial"/>
              </a:rPr>
              <a:t>d</a:t>
            </a:r>
            <a:r>
              <a:rPr sz="950" spc="-5" dirty="0">
                <a:latin typeface="Arial"/>
                <a:cs typeface="Arial"/>
              </a:rPr>
              <a:t>rocr</a:t>
            </a:r>
            <a:r>
              <a:rPr sz="950" spc="-15" dirty="0">
                <a:latin typeface="Arial"/>
                <a:cs typeface="Arial"/>
              </a:rPr>
              <a:t>a</a:t>
            </a:r>
            <a:r>
              <a:rPr sz="950" spc="-5" dirty="0">
                <a:latin typeface="Arial"/>
                <a:cs typeface="Arial"/>
              </a:rPr>
              <a:t>cki</a:t>
            </a:r>
            <a:r>
              <a:rPr sz="950" spc="-15" dirty="0">
                <a:latin typeface="Arial"/>
                <a:cs typeface="Arial"/>
              </a:rPr>
              <a:t>n</a:t>
            </a:r>
            <a:r>
              <a:rPr sz="950" spc="-5" dirty="0">
                <a:latin typeface="Arial"/>
                <a:cs typeface="Arial"/>
              </a:rPr>
              <a:t>g</a:t>
            </a:r>
            <a:r>
              <a:rPr sz="950" dirty="0">
                <a:latin typeface="Arial"/>
                <a:cs typeface="Arial"/>
              </a:rPr>
              <a:t> </a:t>
            </a:r>
            <a:r>
              <a:rPr sz="950" spc="-15" dirty="0">
                <a:latin typeface="Arial"/>
                <a:cs typeface="Arial"/>
              </a:rPr>
              <a:t>R</a:t>
            </a:r>
            <a:r>
              <a:rPr sz="950" spc="-5" dirty="0">
                <a:latin typeface="Arial"/>
                <a:cs typeface="Arial"/>
              </a:rPr>
              <a:t>e</a:t>
            </a:r>
            <a:r>
              <a:rPr sz="950" spc="-15" dirty="0">
                <a:latin typeface="Arial"/>
                <a:cs typeface="Arial"/>
              </a:rPr>
              <a:t>a</a:t>
            </a:r>
            <a:r>
              <a:rPr sz="950" spc="-5" dirty="0">
                <a:latin typeface="Arial"/>
                <a:cs typeface="Arial"/>
              </a:rPr>
              <a:t>ctors </a:t>
            </a:r>
            <a:r>
              <a:rPr sz="950" dirty="0">
                <a:latin typeface="Arial"/>
                <a:cs typeface="Arial"/>
              </a:rPr>
              <a:t>	</a:t>
            </a:r>
            <a:r>
              <a:rPr sz="950" spc="-260" dirty="0">
                <a:latin typeface="Arial"/>
                <a:cs typeface="Arial"/>
              </a:rPr>
              <a:t> </a:t>
            </a:r>
            <a:r>
              <a:rPr sz="950" spc="-5" dirty="0">
                <a:latin typeface="Arial"/>
                <a:cs typeface="Arial"/>
              </a:rPr>
              <a:t>55  </a:t>
            </a:r>
            <a:r>
              <a:rPr sz="950" spc="-10"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a:t>
            </a:r>
            <a:r>
              <a:rPr sz="950" spc="-10" dirty="0">
                <a:latin typeface="Arial"/>
                <a:cs typeface="Arial"/>
              </a:rPr>
              <a:t>15</a:t>
            </a:r>
            <a:r>
              <a:rPr sz="950" spc="-5" dirty="0">
                <a:latin typeface="Arial"/>
                <a:cs typeface="Arial"/>
              </a:rPr>
              <a:t>:</a:t>
            </a:r>
            <a:r>
              <a:rPr sz="950" dirty="0">
                <a:latin typeface="Arial"/>
                <a:cs typeface="Arial"/>
              </a:rPr>
              <a:t> </a:t>
            </a:r>
            <a:r>
              <a:rPr sz="950" spc="-10" dirty="0">
                <a:latin typeface="Arial"/>
                <a:cs typeface="Arial"/>
              </a:rPr>
              <a:t>Re</a:t>
            </a:r>
            <a:r>
              <a:rPr sz="950" spc="-15" dirty="0">
                <a:latin typeface="Arial"/>
                <a:cs typeface="Arial"/>
              </a:rPr>
              <a:t>g</a:t>
            </a:r>
            <a:r>
              <a:rPr sz="950" spc="-5" dirty="0">
                <a:latin typeface="Arial"/>
                <a:cs typeface="Arial"/>
              </a:rPr>
              <a:t>i</a:t>
            </a:r>
            <a:r>
              <a:rPr sz="950" spc="-10" dirty="0">
                <a:latin typeface="Arial"/>
                <a:cs typeface="Arial"/>
              </a:rPr>
              <a:t>ona</a:t>
            </a:r>
            <a:r>
              <a:rPr sz="950" spc="-5" dirty="0">
                <a:latin typeface="Arial"/>
                <a:cs typeface="Arial"/>
              </a:rPr>
              <a:t>l</a:t>
            </a:r>
            <a:r>
              <a:rPr sz="950" dirty="0">
                <a:latin typeface="Arial"/>
                <a:cs typeface="Arial"/>
              </a:rPr>
              <a:t> </a:t>
            </a:r>
            <a:r>
              <a:rPr sz="950" spc="-10" dirty="0">
                <a:latin typeface="Arial"/>
                <a:cs typeface="Arial"/>
              </a:rPr>
              <a:t>Pr</a:t>
            </a:r>
            <a:r>
              <a:rPr sz="950" spc="-15" dirty="0">
                <a:latin typeface="Arial"/>
                <a:cs typeface="Arial"/>
              </a:rPr>
              <a:t>i</a:t>
            </a:r>
            <a:r>
              <a:rPr sz="950" spc="-5" dirty="0">
                <a:latin typeface="Arial"/>
                <a:cs typeface="Arial"/>
              </a:rPr>
              <a:t>ce</a:t>
            </a:r>
            <a:r>
              <a:rPr sz="950" spc="-10" dirty="0">
                <a:latin typeface="Arial"/>
                <a:cs typeface="Arial"/>
              </a:rPr>
              <a:t> </a:t>
            </a:r>
            <a:r>
              <a:rPr sz="950" dirty="0">
                <a:latin typeface="Arial"/>
                <a:cs typeface="Arial"/>
              </a:rPr>
              <a:t>V</a:t>
            </a:r>
            <a:r>
              <a:rPr sz="950" spc="-15" dirty="0">
                <a:latin typeface="Arial"/>
                <a:cs typeface="Arial"/>
              </a:rPr>
              <a:t>a</a:t>
            </a:r>
            <a:r>
              <a:rPr sz="950" spc="-10" dirty="0">
                <a:latin typeface="Arial"/>
                <a:cs typeface="Arial"/>
              </a:rPr>
              <a:t>ri</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a:t>
            </a:r>
            <a:r>
              <a:rPr sz="950" spc="-15" dirty="0">
                <a:latin typeface="Arial"/>
                <a:cs typeface="Arial"/>
              </a:rPr>
              <a:t>n</a:t>
            </a:r>
            <a:r>
              <a:rPr sz="950" spc="-5" dirty="0">
                <a:latin typeface="Arial"/>
                <a:cs typeface="Arial"/>
              </a:rPr>
              <a:t>s</a:t>
            </a:r>
            <a:r>
              <a:rPr sz="950" spc="5" dirty="0">
                <a:latin typeface="Arial"/>
                <a:cs typeface="Arial"/>
              </a:rPr>
              <a:t> </a:t>
            </a:r>
            <a:r>
              <a:rPr sz="950" spc="-15" dirty="0">
                <a:latin typeface="Arial"/>
                <a:cs typeface="Arial"/>
              </a:rPr>
              <a:t>o</a:t>
            </a:r>
            <a:r>
              <a:rPr sz="950" spc="-10" dirty="0">
                <a:latin typeface="Arial"/>
                <a:cs typeface="Arial"/>
              </a:rPr>
              <a:t>ve</a:t>
            </a:r>
            <a:r>
              <a:rPr sz="950" spc="-5" dirty="0">
                <a:latin typeface="Arial"/>
                <a:cs typeface="Arial"/>
              </a:rPr>
              <a:t>r</a:t>
            </a:r>
            <a:r>
              <a:rPr sz="950" dirty="0">
                <a:latin typeface="Arial"/>
                <a:cs typeface="Arial"/>
              </a:rPr>
              <a:t> </a:t>
            </a:r>
            <a:r>
              <a:rPr sz="950" spc="-10" dirty="0">
                <a:latin typeface="Arial"/>
                <a:cs typeface="Arial"/>
              </a:rPr>
              <a:t>Ti</a:t>
            </a:r>
            <a:r>
              <a:rPr sz="950" spc="-20" dirty="0">
                <a:latin typeface="Arial"/>
                <a:cs typeface="Arial"/>
              </a:rPr>
              <a:t>m</a:t>
            </a:r>
            <a:r>
              <a:rPr sz="950" spc="-5" dirty="0">
                <a:latin typeface="Arial"/>
                <a:cs typeface="Arial"/>
              </a:rPr>
              <a:t>e </a:t>
            </a:r>
            <a:r>
              <a:rPr sz="950" spc="-10" dirty="0">
                <a:latin typeface="Arial"/>
                <a:cs typeface="Arial"/>
              </a:rPr>
              <a:t>f</a:t>
            </a:r>
            <a:r>
              <a:rPr sz="950" spc="-15" dirty="0">
                <a:latin typeface="Arial"/>
                <a:cs typeface="Arial"/>
              </a:rPr>
              <a:t>o</a:t>
            </a:r>
            <a:r>
              <a:rPr sz="950" spc="-5" dirty="0">
                <a:latin typeface="Arial"/>
                <a:cs typeface="Arial"/>
              </a:rPr>
              <a:t>r</a:t>
            </a:r>
            <a:r>
              <a:rPr sz="950" dirty="0">
                <a:latin typeface="Arial"/>
                <a:cs typeface="Arial"/>
              </a:rPr>
              <a:t> </a:t>
            </a:r>
            <a:r>
              <a:rPr sz="950" spc="-10" dirty="0">
                <a:latin typeface="Arial"/>
                <a:cs typeface="Arial"/>
              </a:rPr>
              <a:t>Hy</a:t>
            </a:r>
            <a:r>
              <a:rPr sz="950" spc="-5" dirty="0">
                <a:latin typeface="Arial"/>
                <a:cs typeface="Arial"/>
              </a:rPr>
              <a:t>drocracki</a:t>
            </a:r>
            <a:r>
              <a:rPr sz="950" spc="-15" dirty="0">
                <a:latin typeface="Arial"/>
                <a:cs typeface="Arial"/>
              </a:rPr>
              <a:t>n</a:t>
            </a:r>
            <a:r>
              <a:rPr sz="950" spc="-5" dirty="0">
                <a:latin typeface="Arial"/>
                <a:cs typeface="Arial"/>
              </a:rPr>
              <a:t>g </a:t>
            </a:r>
            <a:r>
              <a:rPr sz="950" spc="-15" dirty="0">
                <a:latin typeface="Arial"/>
                <a:cs typeface="Arial"/>
              </a:rPr>
              <a:t>R</a:t>
            </a:r>
            <a:r>
              <a:rPr sz="950" spc="-5" dirty="0">
                <a:latin typeface="Arial"/>
                <a:cs typeface="Arial"/>
              </a:rPr>
              <a:t>e</a:t>
            </a:r>
            <a:r>
              <a:rPr sz="950" spc="-15" dirty="0">
                <a:latin typeface="Arial"/>
                <a:cs typeface="Arial"/>
              </a:rPr>
              <a:t>a</a:t>
            </a:r>
            <a:r>
              <a:rPr sz="950" spc="-5" dirty="0">
                <a:latin typeface="Arial"/>
                <a:cs typeface="Arial"/>
              </a:rPr>
              <a:t>ctors </a:t>
            </a:r>
            <a:r>
              <a:rPr sz="950" dirty="0">
                <a:latin typeface="Arial"/>
                <a:cs typeface="Arial"/>
              </a:rPr>
              <a:t>	</a:t>
            </a:r>
            <a:r>
              <a:rPr sz="950" spc="-260" dirty="0">
                <a:latin typeface="Arial"/>
                <a:cs typeface="Arial"/>
              </a:rPr>
              <a:t> </a:t>
            </a:r>
            <a:r>
              <a:rPr sz="950" spc="-5" dirty="0">
                <a:latin typeface="Arial"/>
                <a:cs typeface="Arial"/>
              </a:rPr>
              <a:t>61  Ta</a:t>
            </a:r>
            <a:r>
              <a:rPr sz="950" spc="-15" dirty="0">
                <a:latin typeface="Arial"/>
                <a:cs typeface="Arial"/>
              </a:rPr>
              <a:t>b</a:t>
            </a:r>
            <a:r>
              <a:rPr sz="950" dirty="0">
                <a:latin typeface="Arial"/>
                <a:cs typeface="Arial"/>
              </a:rPr>
              <a:t>l</a:t>
            </a:r>
            <a:r>
              <a:rPr sz="950" spc="-5" dirty="0">
                <a:latin typeface="Arial"/>
                <a:cs typeface="Arial"/>
              </a:rPr>
              <a:t>e 16:</a:t>
            </a:r>
            <a:r>
              <a:rPr sz="950" spc="-10" dirty="0">
                <a:latin typeface="Arial"/>
                <a:cs typeface="Arial"/>
              </a:rPr>
              <a:t> </a:t>
            </a:r>
            <a:r>
              <a:rPr sz="950" spc="-5" dirty="0">
                <a:latin typeface="Arial"/>
                <a:cs typeface="Arial"/>
              </a:rPr>
              <a:t>Incr</a:t>
            </a:r>
            <a:r>
              <a:rPr sz="950" spc="-15" dirty="0">
                <a:latin typeface="Arial"/>
                <a:cs typeface="Arial"/>
              </a:rPr>
              <a:t>e</a:t>
            </a:r>
            <a:r>
              <a:rPr sz="950" spc="-5" dirty="0">
                <a:latin typeface="Arial"/>
                <a:cs typeface="Arial"/>
              </a:rPr>
              <a:t>me</a:t>
            </a:r>
            <a:r>
              <a:rPr sz="950" spc="-15" dirty="0">
                <a:latin typeface="Arial"/>
                <a:cs typeface="Arial"/>
              </a:rPr>
              <a:t>n</a:t>
            </a:r>
            <a:r>
              <a:rPr sz="950" spc="-5" dirty="0">
                <a:latin typeface="Arial"/>
                <a:cs typeface="Arial"/>
              </a:rPr>
              <a:t>tal </a:t>
            </a:r>
            <a:r>
              <a:rPr sz="950" spc="-15" dirty="0">
                <a:latin typeface="Arial"/>
                <a:cs typeface="Arial"/>
              </a:rPr>
              <a:t>Co</a:t>
            </a:r>
            <a:r>
              <a:rPr sz="950" spc="-5" dirty="0">
                <a:latin typeface="Arial"/>
                <a:cs typeface="Arial"/>
              </a:rPr>
              <a:t>st</a:t>
            </a:r>
            <a:r>
              <a:rPr sz="950" spc="5"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E</a:t>
            </a:r>
            <a:r>
              <a:rPr sz="950" spc="-10" dirty="0">
                <a:latin typeface="Arial"/>
                <a:cs typeface="Arial"/>
              </a:rPr>
              <a:t>x</a:t>
            </a:r>
            <a:r>
              <a:rPr sz="950" dirty="0">
                <a:latin typeface="Arial"/>
                <a:cs typeface="Arial"/>
              </a:rPr>
              <a:t>t</a:t>
            </a:r>
            <a:r>
              <a:rPr sz="950" spc="-15" dirty="0">
                <a:latin typeface="Arial"/>
                <a:cs typeface="Arial"/>
              </a:rPr>
              <a:t>r</a:t>
            </a:r>
            <a:r>
              <a:rPr sz="950" spc="-5" dirty="0">
                <a:latin typeface="Arial"/>
                <a:cs typeface="Arial"/>
              </a:rPr>
              <a:t>a</a:t>
            </a:r>
            <a:r>
              <a:rPr sz="950" dirty="0">
                <a:latin typeface="Arial"/>
                <a:cs typeface="Arial"/>
              </a:rPr>
              <a:t> </a:t>
            </a:r>
            <a:r>
              <a:rPr sz="950" spc="-5" dirty="0">
                <a:latin typeface="Arial"/>
                <a:cs typeface="Arial"/>
              </a:rPr>
              <a:t>Par</a:t>
            </a:r>
            <a:r>
              <a:rPr sz="950" spc="-15" dirty="0">
                <a:latin typeface="Arial"/>
                <a:cs typeface="Arial"/>
              </a:rPr>
              <a:t>a</a:t>
            </a:r>
            <a:r>
              <a:rPr sz="950" spc="-5" dirty="0">
                <a:latin typeface="Arial"/>
                <a:cs typeface="Arial"/>
              </a:rPr>
              <a:t>met</a:t>
            </a:r>
            <a:r>
              <a:rPr sz="950" spc="-15"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or F</a:t>
            </a:r>
            <a:r>
              <a:rPr sz="950" spc="-15" dirty="0">
                <a:latin typeface="Arial"/>
                <a:cs typeface="Arial"/>
              </a:rPr>
              <a:t>e</a:t>
            </a:r>
            <a:r>
              <a:rPr sz="950" spc="-5" dirty="0">
                <a:latin typeface="Arial"/>
                <a:cs typeface="Arial"/>
              </a:rPr>
              <a:t>ature</a:t>
            </a:r>
            <a:r>
              <a:rPr sz="950" dirty="0">
                <a:latin typeface="Arial"/>
                <a:cs typeface="Arial"/>
              </a:rPr>
              <a:t> </a:t>
            </a:r>
            <a:r>
              <a:rPr sz="950" spc="-5" dirty="0">
                <a:latin typeface="Arial"/>
                <a:cs typeface="Arial"/>
              </a:rPr>
              <a:t>for</a:t>
            </a:r>
            <a:r>
              <a:rPr sz="950" dirty="0">
                <a:latin typeface="Arial"/>
                <a:cs typeface="Arial"/>
              </a:rPr>
              <a:t> </a:t>
            </a:r>
            <a:r>
              <a:rPr sz="950" spc="-10" dirty="0">
                <a:latin typeface="Arial"/>
                <a:cs typeface="Arial"/>
              </a:rPr>
              <a:t>Hy</a:t>
            </a:r>
            <a:r>
              <a:rPr sz="950" spc="-5" dirty="0">
                <a:latin typeface="Arial"/>
                <a:cs typeface="Arial"/>
              </a:rPr>
              <a:t>droc</a:t>
            </a:r>
            <a:r>
              <a:rPr sz="950" spc="-15" dirty="0">
                <a:latin typeface="Arial"/>
                <a:cs typeface="Arial"/>
              </a:rPr>
              <a:t>r</a:t>
            </a:r>
            <a:r>
              <a:rPr sz="950" spc="-10" dirty="0">
                <a:latin typeface="Arial"/>
                <a:cs typeface="Arial"/>
              </a:rPr>
              <a:t>a</a:t>
            </a:r>
            <a:r>
              <a:rPr sz="950" spc="-5" dirty="0">
                <a:latin typeface="Arial"/>
                <a:cs typeface="Arial"/>
              </a:rPr>
              <a:t>cki</a:t>
            </a:r>
            <a:r>
              <a:rPr sz="950" spc="-15" dirty="0">
                <a:latin typeface="Arial"/>
                <a:cs typeface="Arial"/>
              </a:rPr>
              <a:t>n</a:t>
            </a:r>
            <a:r>
              <a:rPr sz="950" spc="-5" dirty="0">
                <a:latin typeface="Arial"/>
                <a:cs typeface="Arial"/>
              </a:rPr>
              <a:t>g Reactors </a:t>
            </a:r>
            <a:r>
              <a:rPr sz="950" dirty="0">
                <a:latin typeface="Arial"/>
                <a:cs typeface="Arial"/>
              </a:rPr>
              <a:t>	</a:t>
            </a:r>
            <a:r>
              <a:rPr sz="950" spc="-265" dirty="0">
                <a:latin typeface="Arial"/>
                <a:cs typeface="Arial"/>
              </a:rPr>
              <a:t> </a:t>
            </a:r>
            <a:r>
              <a:rPr sz="950" spc="-5" dirty="0">
                <a:latin typeface="Arial"/>
                <a:cs typeface="Arial"/>
              </a:rPr>
              <a:t>62  Ta</a:t>
            </a:r>
            <a:r>
              <a:rPr sz="950" spc="-15" dirty="0">
                <a:latin typeface="Arial"/>
                <a:cs typeface="Arial"/>
              </a:rPr>
              <a:t>b</a:t>
            </a:r>
            <a:r>
              <a:rPr sz="950" dirty="0">
                <a:latin typeface="Arial"/>
                <a:cs typeface="Arial"/>
              </a:rPr>
              <a:t>l</a:t>
            </a:r>
            <a:r>
              <a:rPr sz="950" spc="-5" dirty="0">
                <a:latin typeface="Arial"/>
                <a:cs typeface="Arial"/>
              </a:rPr>
              <a:t>e 17: </a:t>
            </a:r>
            <a:r>
              <a:rPr sz="950" dirty="0">
                <a:latin typeface="Arial"/>
                <a:cs typeface="Arial"/>
              </a:rPr>
              <a:t>K</a:t>
            </a:r>
            <a:r>
              <a:rPr sz="950" spc="-15" dirty="0">
                <a:latin typeface="Arial"/>
                <a:cs typeface="Arial"/>
              </a:rPr>
              <a:t>e</a:t>
            </a:r>
            <a:r>
              <a:rPr sz="950" spc="-5" dirty="0">
                <a:latin typeface="Arial"/>
                <a:cs typeface="Arial"/>
              </a:rPr>
              <a:t>y </a:t>
            </a:r>
            <a:r>
              <a:rPr sz="950" dirty="0">
                <a:latin typeface="Arial"/>
                <a:cs typeface="Arial"/>
              </a:rPr>
              <a:t>I</a:t>
            </a:r>
            <a:r>
              <a:rPr sz="950" spc="-15" dirty="0">
                <a:latin typeface="Arial"/>
                <a:cs typeface="Arial"/>
              </a:rPr>
              <a:t>n</a:t>
            </a:r>
            <a:r>
              <a:rPr sz="950" spc="-5" dirty="0">
                <a:latin typeface="Arial"/>
                <a:cs typeface="Arial"/>
              </a:rPr>
              <a:t>dic</a:t>
            </a:r>
            <a:r>
              <a:rPr sz="950" spc="-15" dirty="0">
                <a:latin typeface="Arial"/>
                <a:cs typeface="Arial"/>
              </a:rPr>
              <a:t>a</a:t>
            </a:r>
            <a:r>
              <a:rPr sz="950" spc="-5" dirty="0">
                <a:latin typeface="Arial"/>
                <a:cs typeface="Arial"/>
              </a:rPr>
              <a:t>tors</a:t>
            </a:r>
            <a:r>
              <a:rPr sz="950" dirty="0">
                <a:latin typeface="Arial"/>
                <a:cs typeface="Arial"/>
              </a:rPr>
              <a:t> </a:t>
            </a:r>
            <a:r>
              <a:rPr sz="950" spc="-10" dirty="0">
                <a:latin typeface="Arial"/>
                <a:cs typeface="Arial"/>
              </a:rPr>
              <a:t>fo</a:t>
            </a:r>
            <a:r>
              <a:rPr sz="950" spc="-5" dirty="0">
                <a:latin typeface="Arial"/>
                <a:cs typeface="Arial"/>
              </a:rPr>
              <a:t>r</a:t>
            </a:r>
            <a:r>
              <a:rPr sz="950" dirty="0">
                <a:latin typeface="Arial"/>
                <a:cs typeface="Arial"/>
              </a:rPr>
              <a:t> </a:t>
            </a:r>
            <a:r>
              <a:rPr sz="950" spc="-15" dirty="0">
                <a:latin typeface="Arial"/>
                <a:cs typeface="Arial"/>
              </a:rPr>
              <a:t>H</a:t>
            </a:r>
            <a:r>
              <a:rPr sz="950" spc="-5" dirty="0">
                <a:latin typeface="Arial"/>
                <a:cs typeface="Arial"/>
              </a:rPr>
              <a:t>y</a:t>
            </a:r>
            <a:r>
              <a:rPr sz="950" spc="-15" dirty="0">
                <a:latin typeface="Arial"/>
                <a:cs typeface="Arial"/>
              </a:rPr>
              <a:t>d</a:t>
            </a:r>
            <a:r>
              <a:rPr sz="950" spc="-5" dirty="0">
                <a:latin typeface="Arial"/>
                <a:cs typeface="Arial"/>
              </a:rPr>
              <a:t>r</a:t>
            </a:r>
            <a:r>
              <a:rPr sz="950" spc="-15" dirty="0">
                <a:latin typeface="Arial"/>
                <a:cs typeface="Arial"/>
              </a:rPr>
              <a:t>o</a:t>
            </a:r>
            <a:r>
              <a:rPr sz="950" dirty="0">
                <a:latin typeface="Arial"/>
                <a:cs typeface="Arial"/>
              </a:rPr>
              <a:t>t</a:t>
            </a:r>
            <a:r>
              <a:rPr sz="950" spc="-5" dirty="0">
                <a:latin typeface="Arial"/>
                <a:cs typeface="Arial"/>
              </a:rPr>
              <a:t>re</a:t>
            </a:r>
            <a:r>
              <a:rPr sz="950" spc="-15" dirty="0">
                <a:latin typeface="Arial"/>
                <a:cs typeface="Arial"/>
              </a:rPr>
              <a:t>a</a:t>
            </a:r>
            <a:r>
              <a:rPr sz="950" dirty="0">
                <a:latin typeface="Arial"/>
                <a:cs typeface="Arial"/>
              </a:rPr>
              <a:t>t</a:t>
            </a:r>
            <a:r>
              <a:rPr sz="950" spc="-5" dirty="0">
                <a:latin typeface="Arial"/>
                <a:cs typeface="Arial"/>
              </a:rPr>
              <a:t>ing</a:t>
            </a:r>
            <a:r>
              <a:rPr sz="950" dirty="0">
                <a:latin typeface="Arial"/>
                <a:cs typeface="Arial"/>
              </a:rPr>
              <a:t> </a:t>
            </a:r>
            <a:r>
              <a:rPr sz="950" spc="-10" dirty="0">
                <a:latin typeface="Arial"/>
                <a:cs typeface="Arial"/>
              </a:rPr>
              <a:t>R</a:t>
            </a:r>
            <a:r>
              <a:rPr sz="950" spc="-15" dirty="0">
                <a:latin typeface="Arial"/>
                <a:cs typeface="Arial"/>
              </a:rPr>
              <a:t>e</a:t>
            </a:r>
            <a:r>
              <a:rPr sz="950" spc="-5" dirty="0">
                <a:latin typeface="Arial"/>
                <a:cs typeface="Arial"/>
              </a:rPr>
              <a:t>acto</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66  </a:t>
            </a:r>
            <a:r>
              <a:rPr sz="950" spc="-10" dirty="0">
                <a:latin typeface="Arial"/>
                <a:cs typeface="Arial"/>
              </a:rPr>
              <a:t>Table 18: Reported or Estimated Capacity Utilization Rates at Selected Hydrotreating</a:t>
            </a:r>
            <a:r>
              <a:rPr sz="950" spc="190" dirty="0">
                <a:latin typeface="Arial"/>
                <a:cs typeface="Arial"/>
              </a:rPr>
              <a:t> </a:t>
            </a:r>
            <a:r>
              <a:rPr sz="950" spc="-10" dirty="0">
                <a:latin typeface="Arial"/>
                <a:cs typeface="Arial"/>
              </a:rPr>
              <a:t>Reactor</a:t>
            </a:r>
            <a:endParaRPr sz="950">
              <a:latin typeface="Arial"/>
              <a:cs typeface="Arial"/>
            </a:endParaRPr>
          </a:p>
          <a:p>
            <a:pPr marL="12700" indent="286385" algn="just">
              <a:lnSpc>
                <a:spcPts val="1055"/>
              </a:lnSpc>
              <a:tabLst>
                <a:tab pos="5465445" algn="l"/>
              </a:tabLst>
            </a:pPr>
            <a:r>
              <a:rPr sz="950" dirty="0">
                <a:latin typeface="Arial"/>
                <a:cs typeface="Arial"/>
              </a:rPr>
              <a:t>S</a:t>
            </a:r>
            <a:r>
              <a:rPr sz="950" spc="-15" dirty="0">
                <a:latin typeface="Arial"/>
                <a:cs typeface="Arial"/>
              </a:rPr>
              <a:t>u</a:t>
            </a:r>
            <a:r>
              <a:rPr sz="950" spc="-5" dirty="0">
                <a:latin typeface="Arial"/>
                <a:cs typeface="Arial"/>
              </a:rPr>
              <a:t>p</a:t>
            </a:r>
            <a:r>
              <a:rPr sz="950" spc="-15" dirty="0">
                <a:latin typeface="Arial"/>
                <a:cs typeface="Arial"/>
              </a:rPr>
              <a:t>p</a:t>
            </a:r>
            <a:r>
              <a:rPr sz="950" spc="-5" dirty="0">
                <a:latin typeface="Arial"/>
                <a:cs typeface="Arial"/>
              </a:rPr>
              <a:t>lie</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70</a:t>
            </a:r>
            <a:endParaRPr sz="950">
              <a:latin typeface="Arial"/>
              <a:cs typeface="Arial"/>
            </a:endParaRPr>
          </a:p>
          <a:p>
            <a:pPr marL="12700" marR="5715" algn="just">
              <a:lnSpc>
                <a:spcPct val="94900"/>
              </a:lnSpc>
              <a:spcBef>
                <a:spcPts val="30"/>
              </a:spcBef>
              <a:tabLst>
                <a:tab pos="5465445" algn="l"/>
              </a:tabLst>
            </a:pPr>
            <a:r>
              <a:rPr sz="950" spc="-5"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19: </a:t>
            </a:r>
            <a:r>
              <a:rPr sz="950" dirty="0">
                <a:latin typeface="Arial"/>
                <a:cs typeface="Arial"/>
              </a:rPr>
              <a:t>S</a:t>
            </a:r>
            <a:r>
              <a:rPr sz="950" spc="-15" dirty="0">
                <a:latin typeface="Arial"/>
                <a:cs typeface="Arial"/>
              </a:rPr>
              <a:t>u</a:t>
            </a:r>
            <a:r>
              <a:rPr sz="950" spc="-10" dirty="0">
                <a:latin typeface="Arial"/>
                <a:cs typeface="Arial"/>
              </a:rPr>
              <a:t>mm</a:t>
            </a:r>
            <a:r>
              <a:rPr sz="950" spc="-15" dirty="0">
                <a:latin typeface="Arial"/>
                <a:cs typeface="Arial"/>
              </a:rPr>
              <a:t>a</a:t>
            </a:r>
            <a:r>
              <a:rPr sz="950" spc="-5" dirty="0">
                <a:latin typeface="Arial"/>
                <a:cs typeface="Arial"/>
              </a:rPr>
              <a:t>ry of</a:t>
            </a:r>
            <a:r>
              <a:rPr sz="950" dirty="0">
                <a:latin typeface="Arial"/>
                <a:cs typeface="Arial"/>
              </a:rPr>
              <a:t> </a:t>
            </a:r>
            <a:r>
              <a:rPr sz="950" spc="-15" dirty="0">
                <a:latin typeface="Arial"/>
                <a:cs typeface="Arial"/>
              </a:rPr>
              <a:t>N</a:t>
            </a:r>
            <a:r>
              <a:rPr sz="950" spc="-5" dirty="0">
                <a:latin typeface="Arial"/>
                <a:cs typeface="Arial"/>
              </a:rPr>
              <a:t>ew</a:t>
            </a:r>
            <a:r>
              <a:rPr sz="950" spc="-10" dirty="0">
                <a:latin typeface="Arial"/>
                <a:cs typeface="Arial"/>
              </a:rPr>
              <a:t> C</a:t>
            </a:r>
            <a:r>
              <a:rPr sz="950" spc="-15" dirty="0">
                <a:latin typeface="Arial"/>
                <a:cs typeface="Arial"/>
              </a:rPr>
              <a:t>o</a:t>
            </a:r>
            <a:r>
              <a:rPr sz="950" spc="-5" dirty="0">
                <a:latin typeface="Arial"/>
                <a:cs typeface="Arial"/>
              </a:rPr>
              <a:t>ntr</a:t>
            </a:r>
            <a:r>
              <a:rPr sz="950" spc="-15" dirty="0">
                <a:latin typeface="Arial"/>
                <a:cs typeface="Arial"/>
              </a:rPr>
              <a:t>a</a:t>
            </a:r>
            <a:r>
              <a:rPr sz="950" spc="-5" dirty="0">
                <a:latin typeface="Arial"/>
                <a:cs typeface="Arial"/>
              </a:rPr>
              <a:t>c</a:t>
            </a:r>
            <a:r>
              <a:rPr sz="950" dirty="0">
                <a:latin typeface="Arial"/>
                <a:cs typeface="Arial"/>
              </a:rPr>
              <a:t>t</a:t>
            </a:r>
            <a:r>
              <a:rPr sz="950" spc="-5" dirty="0">
                <a:latin typeface="Arial"/>
                <a:cs typeface="Arial"/>
              </a:rPr>
              <a:t>s </a:t>
            </a:r>
            <a:r>
              <a:rPr sz="950" spc="-15" dirty="0">
                <a:latin typeface="Arial"/>
                <a:cs typeface="Arial"/>
              </a:rPr>
              <a:t>a</a:t>
            </a:r>
            <a:r>
              <a:rPr sz="950" spc="-10" dirty="0">
                <a:latin typeface="Arial"/>
                <a:cs typeface="Arial"/>
              </a:rPr>
              <a:t>n</a:t>
            </a:r>
            <a:r>
              <a:rPr sz="950" spc="-5" dirty="0">
                <a:latin typeface="Arial"/>
                <a:cs typeface="Arial"/>
              </a:rPr>
              <a:t>d E</a:t>
            </a:r>
            <a:r>
              <a:rPr sz="950" spc="-10" dirty="0">
                <a:latin typeface="Arial"/>
                <a:cs typeface="Arial"/>
              </a:rPr>
              <a:t>s</a:t>
            </a:r>
            <a:r>
              <a:rPr sz="950" spc="-5" dirty="0">
                <a:latin typeface="Arial"/>
                <a:cs typeface="Arial"/>
              </a:rPr>
              <a:t>timat</a:t>
            </a:r>
            <a:r>
              <a:rPr sz="950" spc="-15" dirty="0">
                <a:latin typeface="Arial"/>
                <a:cs typeface="Arial"/>
              </a:rPr>
              <a:t>e</a:t>
            </a:r>
            <a:r>
              <a:rPr sz="950" spc="-5" dirty="0">
                <a:latin typeface="Arial"/>
                <a:cs typeface="Arial"/>
              </a:rPr>
              <a:t>d</a:t>
            </a:r>
            <a:r>
              <a:rPr sz="950" dirty="0">
                <a:latin typeface="Arial"/>
                <a:cs typeface="Arial"/>
              </a:rPr>
              <a:t> </a:t>
            </a:r>
            <a:r>
              <a:rPr sz="950" spc="-5" dirty="0">
                <a:latin typeface="Arial"/>
                <a:cs typeface="Arial"/>
              </a:rPr>
              <a:t>Val</a:t>
            </a:r>
            <a:r>
              <a:rPr sz="950" spc="-15" dirty="0">
                <a:latin typeface="Arial"/>
                <a:cs typeface="Arial"/>
              </a:rPr>
              <a:t>u</a:t>
            </a:r>
            <a:r>
              <a:rPr sz="950" spc="-5" dirty="0">
                <a:latin typeface="Arial"/>
                <a:cs typeface="Arial"/>
              </a:rPr>
              <a:t>es</a:t>
            </a:r>
            <a:r>
              <a:rPr sz="950" dirty="0">
                <a:latin typeface="Arial"/>
                <a:cs typeface="Arial"/>
              </a:rPr>
              <a:t> </a:t>
            </a:r>
            <a:r>
              <a:rPr sz="950" spc="-5" dirty="0">
                <a:latin typeface="Arial"/>
                <a:cs typeface="Arial"/>
              </a:rPr>
              <a:t>for</a:t>
            </a:r>
            <a:r>
              <a:rPr sz="950" dirty="0">
                <a:latin typeface="Arial"/>
                <a:cs typeface="Arial"/>
              </a:rPr>
              <a:t> </a:t>
            </a:r>
            <a:r>
              <a:rPr sz="950" spc="-10" dirty="0">
                <a:latin typeface="Arial"/>
                <a:cs typeface="Arial"/>
              </a:rPr>
              <a:t>Hy</a:t>
            </a:r>
            <a:r>
              <a:rPr sz="950" spc="-15" dirty="0">
                <a:latin typeface="Arial"/>
                <a:cs typeface="Arial"/>
              </a:rPr>
              <a:t>d</a:t>
            </a:r>
            <a:r>
              <a:rPr sz="950" spc="-5" dirty="0">
                <a:latin typeface="Arial"/>
                <a:cs typeface="Arial"/>
              </a:rPr>
              <a:t>rotreating</a:t>
            </a:r>
            <a:r>
              <a:rPr sz="950" dirty="0">
                <a:latin typeface="Arial"/>
                <a:cs typeface="Arial"/>
              </a:rPr>
              <a:t> </a:t>
            </a:r>
            <a:r>
              <a:rPr sz="950" spc="-10" dirty="0">
                <a:latin typeface="Arial"/>
                <a:cs typeface="Arial"/>
              </a:rPr>
              <a:t>Re</a:t>
            </a:r>
            <a:r>
              <a:rPr sz="950" spc="-15" dirty="0">
                <a:latin typeface="Arial"/>
                <a:cs typeface="Arial"/>
              </a:rPr>
              <a:t>a</a:t>
            </a:r>
            <a:r>
              <a:rPr sz="950" spc="-5" dirty="0">
                <a:latin typeface="Arial"/>
                <a:cs typeface="Arial"/>
              </a:rPr>
              <a:t>ctors </a:t>
            </a:r>
            <a:r>
              <a:rPr sz="950" dirty="0">
                <a:latin typeface="Arial"/>
                <a:cs typeface="Arial"/>
              </a:rPr>
              <a:t>	</a:t>
            </a:r>
            <a:r>
              <a:rPr sz="950" spc="-260" dirty="0">
                <a:latin typeface="Arial"/>
                <a:cs typeface="Arial"/>
              </a:rPr>
              <a:t> </a:t>
            </a:r>
            <a:r>
              <a:rPr sz="950" spc="-5" dirty="0">
                <a:latin typeface="Arial"/>
                <a:cs typeface="Arial"/>
              </a:rPr>
              <a:t>73  Ta</a:t>
            </a:r>
            <a:r>
              <a:rPr sz="950" spc="-15" dirty="0">
                <a:latin typeface="Arial"/>
                <a:cs typeface="Arial"/>
              </a:rPr>
              <a:t>b</a:t>
            </a:r>
            <a:r>
              <a:rPr sz="950" dirty="0">
                <a:latin typeface="Arial"/>
                <a:cs typeface="Arial"/>
              </a:rPr>
              <a:t>l</a:t>
            </a:r>
            <a:r>
              <a:rPr sz="950" spc="-5" dirty="0">
                <a:latin typeface="Arial"/>
                <a:cs typeface="Arial"/>
              </a:rPr>
              <a:t>e 20:</a:t>
            </a:r>
            <a:r>
              <a:rPr sz="950" dirty="0">
                <a:latin typeface="Arial"/>
                <a:cs typeface="Arial"/>
              </a:rPr>
              <a:t> </a:t>
            </a:r>
            <a:r>
              <a:rPr sz="950" spc="-10" dirty="0">
                <a:latin typeface="Arial"/>
                <a:cs typeface="Arial"/>
              </a:rPr>
              <a:t>Re</a:t>
            </a:r>
            <a:r>
              <a:rPr sz="950" spc="-15" dirty="0">
                <a:latin typeface="Arial"/>
                <a:cs typeface="Arial"/>
              </a:rPr>
              <a:t>g</a:t>
            </a:r>
            <a:r>
              <a:rPr sz="950" spc="-5" dirty="0">
                <a:latin typeface="Arial"/>
                <a:cs typeface="Arial"/>
              </a:rPr>
              <a:t>ional</a:t>
            </a:r>
            <a:r>
              <a:rPr sz="950" dirty="0">
                <a:latin typeface="Arial"/>
                <a:cs typeface="Arial"/>
              </a:rPr>
              <a:t> </a:t>
            </a:r>
            <a:r>
              <a:rPr sz="950" spc="-5" dirty="0">
                <a:latin typeface="Arial"/>
                <a:cs typeface="Arial"/>
              </a:rPr>
              <a:t>Pr</a:t>
            </a:r>
            <a:r>
              <a:rPr sz="950" spc="-15" dirty="0">
                <a:latin typeface="Arial"/>
                <a:cs typeface="Arial"/>
              </a:rPr>
              <a:t>i</a:t>
            </a:r>
            <a:r>
              <a:rPr sz="950" spc="-5" dirty="0">
                <a:latin typeface="Arial"/>
                <a:cs typeface="Arial"/>
              </a:rPr>
              <a:t>ce</a:t>
            </a:r>
            <a:r>
              <a:rPr sz="950" spc="-10" dirty="0">
                <a:latin typeface="Arial"/>
                <a:cs typeface="Arial"/>
              </a:rPr>
              <a:t> </a:t>
            </a:r>
            <a:r>
              <a:rPr sz="950" dirty="0">
                <a:latin typeface="Arial"/>
                <a:cs typeface="Arial"/>
              </a:rPr>
              <a:t>V</a:t>
            </a:r>
            <a:r>
              <a:rPr sz="950" spc="-15" dirty="0">
                <a:latin typeface="Arial"/>
                <a:cs typeface="Arial"/>
              </a:rPr>
              <a:t>a</a:t>
            </a:r>
            <a:r>
              <a:rPr sz="950" spc="-5" dirty="0">
                <a:latin typeface="Arial"/>
                <a:cs typeface="Arial"/>
              </a:rPr>
              <a:t>ri</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a:t>
            </a:r>
            <a:r>
              <a:rPr sz="950" spc="-15" dirty="0">
                <a:latin typeface="Arial"/>
                <a:cs typeface="Arial"/>
              </a:rPr>
              <a:t>n</a:t>
            </a:r>
            <a:r>
              <a:rPr sz="950" spc="-5" dirty="0">
                <a:latin typeface="Arial"/>
                <a:cs typeface="Arial"/>
              </a:rPr>
              <a:t>s</a:t>
            </a:r>
            <a:r>
              <a:rPr sz="950" spc="5" dirty="0">
                <a:latin typeface="Arial"/>
                <a:cs typeface="Arial"/>
              </a:rPr>
              <a:t> </a:t>
            </a:r>
            <a:r>
              <a:rPr sz="950" spc="-15" dirty="0">
                <a:latin typeface="Arial"/>
                <a:cs typeface="Arial"/>
              </a:rPr>
              <a:t>o</a:t>
            </a:r>
            <a:r>
              <a:rPr sz="950" spc="-10" dirty="0">
                <a:latin typeface="Arial"/>
                <a:cs typeface="Arial"/>
              </a:rPr>
              <a:t>v</a:t>
            </a:r>
            <a:r>
              <a:rPr sz="950" spc="-5" dirty="0">
                <a:latin typeface="Arial"/>
                <a:cs typeface="Arial"/>
              </a:rPr>
              <a:t>er</a:t>
            </a:r>
            <a:r>
              <a:rPr sz="950" dirty="0">
                <a:latin typeface="Arial"/>
                <a:cs typeface="Arial"/>
              </a:rPr>
              <a:t> </a:t>
            </a:r>
            <a:r>
              <a:rPr sz="950" spc="-5" dirty="0">
                <a:latin typeface="Arial"/>
                <a:cs typeface="Arial"/>
              </a:rPr>
              <a:t>Ti</a:t>
            </a:r>
            <a:r>
              <a:rPr sz="950" spc="-20" dirty="0">
                <a:latin typeface="Arial"/>
                <a:cs typeface="Arial"/>
              </a:rPr>
              <a:t>m</a:t>
            </a:r>
            <a:r>
              <a:rPr sz="950" spc="-5" dirty="0">
                <a:latin typeface="Arial"/>
                <a:cs typeface="Arial"/>
              </a:rPr>
              <a:t>e for</a:t>
            </a:r>
            <a:r>
              <a:rPr sz="950" dirty="0">
                <a:latin typeface="Arial"/>
                <a:cs typeface="Arial"/>
              </a:rPr>
              <a:t> </a:t>
            </a:r>
            <a:r>
              <a:rPr sz="950" spc="-10" dirty="0">
                <a:latin typeface="Arial"/>
                <a:cs typeface="Arial"/>
              </a:rPr>
              <a:t>Hy</a:t>
            </a:r>
            <a:r>
              <a:rPr sz="950" spc="-5" dirty="0">
                <a:latin typeface="Arial"/>
                <a:cs typeface="Arial"/>
              </a:rPr>
              <a:t>drotr</a:t>
            </a:r>
            <a:r>
              <a:rPr sz="950" spc="-15" dirty="0">
                <a:latin typeface="Arial"/>
                <a:cs typeface="Arial"/>
              </a:rPr>
              <a:t>e</a:t>
            </a:r>
            <a:r>
              <a:rPr sz="950" spc="-5" dirty="0">
                <a:latin typeface="Arial"/>
                <a:cs typeface="Arial"/>
              </a:rPr>
              <a:t>ating</a:t>
            </a:r>
            <a:r>
              <a:rPr sz="950" dirty="0">
                <a:latin typeface="Arial"/>
                <a:cs typeface="Arial"/>
              </a:rPr>
              <a:t> </a:t>
            </a:r>
            <a:r>
              <a:rPr sz="950" spc="-15" dirty="0">
                <a:latin typeface="Arial"/>
                <a:cs typeface="Arial"/>
              </a:rPr>
              <a:t>R</a:t>
            </a:r>
            <a:r>
              <a:rPr sz="950" spc="-5" dirty="0">
                <a:latin typeface="Arial"/>
                <a:cs typeface="Arial"/>
              </a:rPr>
              <a:t>eactors </a:t>
            </a:r>
            <a:r>
              <a:rPr sz="950" dirty="0">
                <a:latin typeface="Arial"/>
                <a:cs typeface="Arial"/>
              </a:rPr>
              <a:t>	</a:t>
            </a:r>
            <a:r>
              <a:rPr sz="950" spc="-260" dirty="0">
                <a:latin typeface="Arial"/>
                <a:cs typeface="Arial"/>
              </a:rPr>
              <a:t> </a:t>
            </a:r>
            <a:r>
              <a:rPr sz="950" spc="-5" dirty="0">
                <a:latin typeface="Arial"/>
                <a:cs typeface="Arial"/>
              </a:rPr>
              <a:t>77  </a:t>
            </a:r>
            <a:r>
              <a:rPr sz="950" spc="-10"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a:t>
            </a:r>
            <a:r>
              <a:rPr sz="950" spc="-10" dirty="0">
                <a:latin typeface="Arial"/>
                <a:cs typeface="Arial"/>
              </a:rPr>
              <a:t>21</a:t>
            </a:r>
            <a:r>
              <a:rPr sz="950" spc="-5" dirty="0">
                <a:latin typeface="Arial"/>
                <a:cs typeface="Arial"/>
              </a:rPr>
              <a:t>:</a:t>
            </a:r>
            <a:r>
              <a:rPr sz="950" spc="-10" dirty="0">
                <a:latin typeface="Arial"/>
                <a:cs typeface="Arial"/>
              </a:rPr>
              <a:t> In</a:t>
            </a:r>
            <a:r>
              <a:rPr sz="950" spc="-5" dirty="0">
                <a:latin typeface="Arial"/>
                <a:cs typeface="Arial"/>
              </a:rPr>
              <a:t>c</a:t>
            </a:r>
            <a:r>
              <a:rPr sz="950" spc="-10" dirty="0">
                <a:latin typeface="Arial"/>
                <a:cs typeface="Arial"/>
              </a:rPr>
              <a:t>r</a:t>
            </a:r>
            <a:r>
              <a:rPr sz="950" spc="-15" dirty="0">
                <a:latin typeface="Arial"/>
                <a:cs typeface="Arial"/>
              </a:rPr>
              <a:t>e</a:t>
            </a:r>
            <a:r>
              <a:rPr sz="950" spc="-5" dirty="0">
                <a:latin typeface="Arial"/>
                <a:cs typeface="Arial"/>
              </a:rPr>
              <a:t>me</a:t>
            </a:r>
            <a:r>
              <a:rPr sz="950" spc="-15" dirty="0">
                <a:latin typeface="Arial"/>
                <a:cs typeface="Arial"/>
              </a:rPr>
              <a:t>n</a:t>
            </a:r>
            <a:r>
              <a:rPr sz="950" spc="-10" dirty="0">
                <a:latin typeface="Arial"/>
                <a:cs typeface="Arial"/>
              </a:rPr>
              <a:t>ta</a:t>
            </a:r>
            <a:r>
              <a:rPr sz="950" spc="-5" dirty="0">
                <a:latin typeface="Arial"/>
                <a:cs typeface="Arial"/>
              </a:rPr>
              <a:t>l </a:t>
            </a:r>
            <a:r>
              <a:rPr sz="950" spc="-15" dirty="0">
                <a:latin typeface="Arial"/>
                <a:cs typeface="Arial"/>
              </a:rPr>
              <a:t>Co</a:t>
            </a:r>
            <a:r>
              <a:rPr sz="950" spc="-5" dirty="0">
                <a:latin typeface="Arial"/>
                <a:cs typeface="Arial"/>
              </a:rPr>
              <a:t>st</a:t>
            </a:r>
            <a:r>
              <a:rPr sz="950" spc="5"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 </a:t>
            </a:r>
            <a:r>
              <a:rPr sz="950" spc="-10" dirty="0">
                <a:latin typeface="Arial"/>
                <a:cs typeface="Arial"/>
              </a:rPr>
              <a:t>Ex</a:t>
            </a:r>
            <a:r>
              <a:rPr sz="950" dirty="0">
                <a:latin typeface="Arial"/>
                <a:cs typeface="Arial"/>
              </a:rPr>
              <a:t>t</a:t>
            </a:r>
            <a:r>
              <a:rPr sz="950" spc="-15" dirty="0">
                <a:latin typeface="Arial"/>
                <a:cs typeface="Arial"/>
              </a:rPr>
              <a:t>r</a:t>
            </a:r>
            <a:r>
              <a:rPr sz="950" spc="-5" dirty="0">
                <a:latin typeface="Arial"/>
                <a:cs typeface="Arial"/>
              </a:rPr>
              <a:t>a </a:t>
            </a:r>
            <a:r>
              <a:rPr sz="950" dirty="0">
                <a:latin typeface="Arial"/>
                <a:cs typeface="Arial"/>
              </a:rPr>
              <a:t>P</a:t>
            </a:r>
            <a:r>
              <a:rPr sz="950" spc="-15" dirty="0">
                <a:latin typeface="Arial"/>
                <a:cs typeface="Arial"/>
              </a:rPr>
              <a:t>a</a:t>
            </a:r>
            <a:r>
              <a:rPr sz="950" spc="-10" dirty="0">
                <a:latin typeface="Arial"/>
                <a:cs typeface="Arial"/>
              </a:rPr>
              <a:t>r</a:t>
            </a:r>
            <a:r>
              <a:rPr sz="950" spc="-15" dirty="0">
                <a:latin typeface="Arial"/>
                <a:cs typeface="Arial"/>
              </a:rPr>
              <a:t>a</a:t>
            </a:r>
            <a:r>
              <a:rPr sz="950" spc="-5" dirty="0">
                <a:latin typeface="Arial"/>
                <a:cs typeface="Arial"/>
              </a:rPr>
              <a:t>m</a:t>
            </a:r>
            <a:r>
              <a:rPr sz="950" spc="-10" dirty="0">
                <a:latin typeface="Arial"/>
                <a:cs typeface="Arial"/>
              </a:rPr>
              <a:t>et</a:t>
            </a:r>
            <a:r>
              <a:rPr sz="950" spc="-15" dirty="0">
                <a:latin typeface="Arial"/>
                <a:cs typeface="Arial"/>
              </a:rPr>
              <a:t>e</a:t>
            </a:r>
            <a:r>
              <a:rPr sz="950" spc="-5" dirty="0">
                <a:latin typeface="Arial"/>
                <a:cs typeface="Arial"/>
              </a:rPr>
              <a:t>r or </a:t>
            </a:r>
            <a:r>
              <a:rPr sz="950" spc="-10" dirty="0">
                <a:latin typeface="Arial"/>
                <a:cs typeface="Arial"/>
              </a:rPr>
              <a:t>F</a:t>
            </a:r>
            <a:r>
              <a:rPr sz="950" spc="-15" dirty="0">
                <a:latin typeface="Arial"/>
                <a:cs typeface="Arial"/>
              </a:rPr>
              <a:t>e</a:t>
            </a:r>
            <a:r>
              <a:rPr sz="950" spc="-10" dirty="0">
                <a:latin typeface="Arial"/>
                <a:cs typeface="Arial"/>
              </a:rPr>
              <a:t>atur</a:t>
            </a:r>
            <a:r>
              <a:rPr sz="950" spc="-5" dirty="0">
                <a:latin typeface="Arial"/>
                <a:cs typeface="Arial"/>
              </a:rPr>
              <a:t>e</a:t>
            </a:r>
            <a:r>
              <a:rPr sz="950" dirty="0">
                <a:latin typeface="Arial"/>
                <a:cs typeface="Arial"/>
              </a:rPr>
              <a:t> </a:t>
            </a:r>
            <a:r>
              <a:rPr sz="950" spc="-10" dirty="0">
                <a:latin typeface="Arial"/>
                <a:cs typeface="Arial"/>
              </a:rPr>
              <a:t>fo</a:t>
            </a:r>
            <a:r>
              <a:rPr sz="950" spc="-5" dirty="0">
                <a:latin typeface="Arial"/>
                <a:cs typeface="Arial"/>
              </a:rPr>
              <a:t>r </a:t>
            </a:r>
            <a:r>
              <a:rPr sz="950" spc="-10" dirty="0">
                <a:latin typeface="Arial"/>
                <a:cs typeface="Arial"/>
              </a:rPr>
              <a:t>Hyd</a:t>
            </a:r>
            <a:r>
              <a:rPr sz="950" spc="-5" dirty="0">
                <a:latin typeface="Arial"/>
                <a:cs typeface="Arial"/>
              </a:rPr>
              <a:t>r</a:t>
            </a:r>
            <a:r>
              <a:rPr sz="950" spc="-10" dirty="0">
                <a:latin typeface="Arial"/>
                <a:cs typeface="Arial"/>
              </a:rPr>
              <a:t>otreatin</a:t>
            </a:r>
            <a:r>
              <a:rPr sz="950" spc="-5" dirty="0">
                <a:latin typeface="Arial"/>
                <a:cs typeface="Arial"/>
              </a:rPr>
              <a:t>g</a:t>
            </a:r>
            <a:r>
              <a:rPr sz="950" dirty="0">
                <a:latin typeface="Arial"/>
                <a:cs typeface="Arial"/>
              </a:rPr>
              <a:t> </a:t>
            </a:r>
            <a:r>
              <a:rPr sz="950" spc="-10" dirty="0">
                <a:latin typeface="Arial"/>
                <a:cs typeface="Arial"/>
              </a:rPr>
              <a:t>Re</a:t>
            </a:r>
            <a:r>
              <a:rPr sz="950" spc="-5" dirty="0">
                <a:latin typeface="Arial"/>
                <a:cs typeface="Arial"/>
              </a:rPr>
              <a:t>ac</a:t>
            </a:r>
            <a:r>
              <a:rPr sz="950" spc="-10" dirty="0">
                <a:latin typeface="Arial"/>
                <a:cs typeface="Arial"/>
              </a:rPr>
              <a:t>to</a:t>
            </a:r>
            <a:r>
              <a:rPr sz="950" spc="-15" dirty="0">
                <a:latin typeface="Arial"/>
                <a:cs typeface="Arial"/>
              </a:rPr>
              <a:t>r</a:t>
            </a:r>
            <a:r>
              <a:rPr sz="950" spc="-5" dirty="0">
                <a:latin typeface="Arial"/>
                <a:cs typeface="Arial"/>
              </a:rPr>
              <a:t>s </a:t>
            </a:r>
            <a:r>
              <a:rPr sz="950" dirty="0">
                <a:latin typeface="Arial"/>
                <a:cs typeface="Arial"/>
              </a:rPr>
              <a:t>	</a:t>
            </a:r>
            <a:r>
              <a:rPr sz="950" spc="-265" dirty="0">
                <a:latin typeface="Arial"/>
                <a:cs typeface="Arial"/>
              </a:rPr>
              <a:t> </a:t>
            </a:r>
            <a:r>
              <a:rPr sz="950" spc="-5" dirty="0">
                <a:latin typeface="Arial"/>
                <a:cs typeface="Arial"/>
              </a:rPr>
              <a:t>79  Ta</a:t>
            </a:r>
            <a:r>
              <a:rPr sz="950" spc="-15" dirty="0">
                <a:latin typeface="Arial"/>
                <a:cs typeface="Arial"/>
              </a:rPr>
              <a:t>b</a:t>
            </a:r>
            <a:r>
              <a:rPr sz="950" dirty="0">
                <a:latin typeface="Arial"/>
                <a:cs typeface="Arial"/>
              </a:rPr>
              <a:t>l</a:t>
            </a:r>
            <a:r>
              <a:rPr sz="950" spc="-5" dirty="0">
                <a:latin typeface="Arial"/>
                <a:cs typeface="Arial"/>
              </a:rPr>
              <a:t>e 22: </a:t>
            </a:r>
            <a:r>
              <a:rPr sz="950" dirty="0">
                <a:latin typeface="Arial"/>
                <a:cs typeface="Arial"/>
              </a:rPr>
              <a:t>K</a:t>
            </a:r>
            <a:r>
              <a:rPr sz="950" spc="-15" dirty="0">
                <a:latin typeface="Arial"/>
                <a:cs typeface="Arial"/>
              </a:rPr>
              <a:t>e</a:t>
            </a:r>
            <a:r>
              <a:rPr sz="950" spc="-5" dirty="0">
                <a:latin typeface="Arial"/>
                <a:cs typeface="Arial"/>
              </a:rPr>
              <a:t>y </a:t>
            </a:r>
            <a:r>
              <a:rPr sz="950" dirty="0">
                <a:latin typeface="Arial"/>
                <a:cs typeface="Arial"/>
              </a:rPr>
              <a:t>I</a:t>
            </a:r>
            <a:r>
              <a:rPr sz="950" spc="-15" dirty="0">
                <a:latin typeface="Arial"/>
                <a:cs typeface="Arial"/>
              </a:rPr>
              <a:t>n</a:t>
            </a:r>
            <a:r>
              <a:rPr sz="950" spc="-5" dirty="0">
                <a:latin typeface="Arial"/>
                <a:cs typeface="Arial"/>
              </a:rPr>
              <a:t>dic</a:t>
            </a:r>
            <a:r>
              <a:rPr sz="950" spc="-15" dirty="0">
                <a:latin typeface="Arial"/>
                <a:cs typeface="Arial"/>
              </a:rPr>
              <a:t>a</a:t>
            </a:r>
            <a:r>
              <a:rPr sz="950" spc="-5" dirty="0">
                <a:latin typeface="Arial"/>
                <a:cs typeface="Arial"/>
              </a:rPr>
              <a:t>tors</a:t>
            </a:r>
            <a:r>
              <a:rPr sz="950" dirty="0">
                <a:latin typeface="Arial"/>
                <a:cs typeface="Arial"/>
              </a:rPr>
              <a:t> </a:t>
            </a:r>
            <a:r>
              <a:rPr sz="950" spc="-10" dirty="0">
                <a:latin typeface="Arial"/>
                <a:cs typeface="Arial"/>
              </a:rPr>
              <a:t>fo</a:t>
            </a:r>
            <a:r>
              <a:rPr sz="950" spc="-5" dirty="0">
                <a:latin typeface="Arial"/>
                <a:cs typeface="Arial"/>
              </a:rPr>
              <a:t>r</a:t>
            </a:r>
            <a:r>
              <a:rPr sz="950" dirty="0">
                <a:latin typeface="Arial"/>
                <a:cs typeface="Arial"/>
              </a:rPr>
              <a:t> </a:t>
            </a:r>
            <a:r>
              <a:rPr sz="950" spc="-10" dirty="0">
                <a:latin typeface="Arial"/>
                <a:cs typeface="Arial"/>
              </a:rPr>
              <a:t>C</a:t>
            </a:r>
            <a:r>
              <a:rPr sz="950" spc="-15" dirty="0">
                <a:latin typeface="Arial"/>
                <a:cs typeface="Arial"/>
              </a:rPr>
              <a:t>o</a:t>
            </a:r>
            <a:r>
              <a:rPr sz="950" spc="-5" dirty="0">
                <a:latin typeface="Arial"/>
                <a:cs typeface="Arial"/>
              </a:rPr>
              <a:t>ke</a:t>
            </a:r>
            <a:r>
              <a:rPr sz="950" dirty="0">
                <a:latin typeface="Arial"/>
                <a:cs typeface="Arial"/>
              </a:rPr>
              <a:t> </a:t>
            </a:r>
            <a:r>
              <a:rPr sz="950" spc="-10" dirty="0">
                <a:latin typeface="Arial"/>
                <a:cs typeface="Arial"/>
              </a:rPr>
              <a:t>Dr</a:t>
            </a:r>
            <a:r>
              <a:rPr sz="950" spc="-5" dirty="0">
                <a:latin typeface="Arial"/>
                <a:cs typeface="Arial"/>
              </a:rPr>
              <a:t>ums </a:t>
            </a:r>
            <a:r>
              <a:rPr sz="950" dirty="0">
                <a:latin typeface="Arial"/>
                <a:cs typeface="Arial"/>
              </a:rPr>
              <a:t>	</a:t>
            </a:r>
            <a:r>
              <a:rPr sz="950" spc="-5" dirty="0">
                <a:latin typeface="Arial"/>
                <a:cs typeface="Arial"/>
              </a:rPr>
              <a:t>82  Ta</a:t>
            </a:r>
            <a:r>
              <a:rPr sz="950" spc="-15" dirty="0">
                <a:latin typeface="Arial"/>
                <a:cs typeface="Arial"/>
              </a:rPr>
              <a:t>b</a:t>
            </a:r>
            <a:r>
              <a:rPr sz="950" dirty="0">
                <a:latin typeface="Arial"/>
                <a:cs typeface="Arial"/>
              </a:rPr>
              <a:t>l</a:t>
            </a:r>
            <a:r>
              <a:rPr sz="950" spc="-5" dirty="0">
                <a:latin typeface="Arial"/>
                <a:cs typeface="Arial"/>
              </a:rPr>
              <a:t>e 23:</a:t>
            </a:r>
            <a:r>
              <a:rPr sz="950" dirty="0">
                <a:latin typeface="Arial"/>
                <a:cs typeface="Arial"/>
              </a:rPr>
              <a:t> </a:t>
            </a:r>
            <a:r>
              <a:rPr sz="950" spc="-10" dirty="0">
                <a:latin typeface="Arial"/>
                <a:cs typeface="Arial"/>
              </a:rPr>
              <a:t>Re</a:t>
            </a:r>
            <a:r>
              <a:rPr sz="950" spc="-15" dirty="0">
                <a:latin typeface="Arial"/>
                <a:cs typeface="Arial"/>
              </a:rPr>
              <a:t>p</a:t>
            </a:r>
            <a:r>
              <a:rPr sz="950" spc="-5" dirty="0">
                <a:latin typeface="Arial"/>
                <a:cs typeface="Arial"/>
              </a:rPr>
              <a:t>o</a:t>
            </a:r>
            <a:r>
              <a:rPr sz="950" spc="-15" dirty="0">
                <a:latin typeface="Arial"/>
                <a:cs typeface="Arial"/>
              </a:rPr>
              <a:t>r</a:t>
            </a:r>
            <a:r>
              <a:rPr sz="950" dirty="0">
                <a:latin typeface="Arial"/>
                <a:cs typeface="Arial"/>
              </a:rPr>
              <a:t>t</a:t>
            </a:r>
            <a:r>
              <a:rPr sz="950" spc="-5" dirty="0">
                <a:latin typeface="Arial"/>
                <a:cs typeface="Arial"/>
              </a:rPr>
              <a:t>ed</a:t>
            </a:r>
            <a:r>
              <a:rPr sz="950" dirty="0">
                <a:latin typeface="Arial"/>
                <a:cs typeface="Arial"/>
              </a:rPr>
              <a:t> </a:t>
            </a:r>
            <a:r>
              <a:rPr sz="950" spc="-15" dirty="0">
                <a:latin typeface="Arial"/>
                <a:cs typeface="Arial"/>
              </a:rPr>
              <a:t>o</a:t>
            </a:r>
            <a:r>
              <a:rPr sz="950" spc="-5" dirty="0">
                <a:latin typeface="Arial"/>
                <a:cs typeface="Arial"/>
              </a:rPr>
              <a:t>r </a:t>
            </a:r>
            <a:r>
              <a:rPr sz="950" dirty="0">
                <a:latin typeface="Arial"/>
                <a:cs typeface="Arial"/>
              </a:rPr>
              <a:t>E</a:t>
            </a:r>
            <a:r>
              <a:rPr sz="950" spc="-10" dirty="0">
                <a:latin typeface="Arial"/>
                <a:cs typeface="Arial"/>
              </a:rPr>
              <a:t>s</a:t>
            </a:r>
            <a:r>
              <a:rPr sz="950" spc="-5" dirty="0">
                <a:latin typeface="Arial"/>
                <a:cs typeface="Arial"/>
              </a:rPr>
              <a:t>t</a:t>
            </a:r>
            <a:r>
              <a:rPr sz="950" spc="-15" dirty="0">
                <a:latin typeface="Arial"/>
                <a:cs typeface="Arial"/>
              </a:rPr>
              <a:t>i</a:t>
            </a:r>
            <a:r>
              <a:rPr sz="950" spc="-10" dirty="0">
                <a:latin typeface="Arial"/>
                <a:cs typeface="Arial"/>
              </a:rPr>
              <a:t>m</a:t>
            </a:r>
            <a:r>
              <a:rPr sz="950" spc="-15" dirty="0">
                <a:latin typeface="Arial"/>
                <a:cs typeface="Arial"/>
              </a:rPr>
              <a:t>a</a:t>
            </a:r>
            <a:r>
              <a:rPr sz="950" dirty="0">
                <a:latin typeface="Arial"/>
                <a:cs typeface="Arial"/>
              </a:rPr>
              <a:t>t</a:t>
            </a:r>
            <a:r>
              <a:rPr sz="950" spc="-15" dirty="0">
                <a:latin typeface="Arial"/>
                <a:cs typeface="Arial"/>
              </a:rPr>
              <a:t>e</a:t>
            </a:r>
            <a:r>
              <a:rPr sz="950" spc="-5" dirty="0">
                <a:latin typeface="Arial"/>
                <a:cs typeface="Arial"/>
              </a:rPr>
              <a:t>d</a:t>
            </a:r>
            <a:r>
              <a:rPr sz="950" dirty="0">
                <a:latin typeface="Arial"/>
                <a:cs typeface="Arial"/>
              </a:rPr>
              <a:t> </a:t>
            </a:r>
            <a:r>
              <a:rPr sz="950" spc="-10" dirty="0">
                <a:latin typeface="Arial"/>
                <a:cs typeface="Arial"/>
              </a:rPr>
              <a:t>C</a:t>
            </a:r>
            <a:r>
              <a:rPr sz="950" spc="-15" dirty="0">
                <a:latin typeface="Arial"/>
                <a:cs typeface="Arial"/>
              </a:rPr>
              <a:t>a</a:t>
            </a:r>
            <a:r>
              <a:rPr sz="950" spc="-5" dirty="0">
                <a:latin typeface="Arial"/>
                <a:cs typeface="Arial"/>
              </a:rPr>
              <a:t>p</a:t>
            </a:r>
            <a:r>
              <a:rPr sz="950" spc="-15" dirty="0">
                <a:latin typeface="Arial"/>
                <a:cs typeface="Arial"/>
              </a:rPr>
              <a:t>a</a:t>
            </a:r>
            <a:r>
              <a:rPr sz="950" spc="-5" dirty="0">
                <a:latin typeface="Arial"/>
                <a:cs typeface="Arial"/>
              </a:rPr>
              <a:t>city</a:t>
            </a:r>
            <a:r>
              <a:rPr sz="950" dirty="0">
                <a:latin typeface="Arial"/>
                <a:cs typeface="Arial"/>
              </a:rPr>
              <a:t> </a:t>
            </a:r>
            <a:r>
              <a:rPr sz="950" spc="-15" dirty="0">
                <a:latin typeface="Arial"/>
                <a:cs typeface="Arial"/>
              </a:rPr>
              <a:t>U</a:t>
            </a:r>
            <a:r>
              <a:rPr sz="950" spc="-5" dirty="0">
                <a:latin typeface="Arial"/>
                <a:cs typeface="Arial"/>
              </a:rPr>
              <a:t>ti</a:t>
            </a:r>
            <a:r>
              <a:rPr sz="950" spc="-15" dirty="0">
                <a:latin typeface="Arial"/>
                <a:cs typeface="Arial"/>
              </a:rPr>
              <a:t>li</a:t>
            </a:r>
            <a:r>
              <a:rPr sz="950" spc="-5" dirty="0">
                <a:latin typeface="Arial"/>
                <a:cs typeface="Arial"/>
              </a:rPr>
              <a:t>zati</a:t>
            </a:r>
            <a:r>
              <a:rPr sz="950" spc="-15" dirty="0">
                <a:latin typeface="Arial"/>
                <a:cs typeface="Arial"/>
              </a:rPr>
              <a:t>o</a:t>
            </a:r>
            <a:r>
              <a:rPr sz="950" spc="-5" dirty="0">
                <a:latin typeface="Arial"/>
                <a:cs typeface="Arial"/>
              </a:rPr>
              <a:t>n</a:t>
            </a:r>
            <a:r>
              <a:rPr sz="950" dirty="0">
                <a:latin typeface="Arial"/>
                <a:cs typeface="Arial"/>
              </a:rPr>
              <a:t> </a:t>
            </a:r>
            <a:r>
              <a:rPr sz="950" spc="-10" dirty="0">
                <a:latin typeface="Arial"/>
                <a:cs typeface="Arial"/>
              </a:rPr>
              <a:t>Ra</a:t>
            </a:r>
            <a:r>
              <a:rPr sz="950" spc="-5" dirty="0">
                <a:latin typeface="Arial"/>
                <a:cs typeface="Arial"/>
              </a:rPr>
              <a:t>t</a:t>
            </a:r>
            <a:r>
              <a:rPr sz="950" spc="-15" dirty="0">
                <a:latin typeface="Arial"/>
                <a:cs typeface="Arial"/>
              </a:rPr>
              <a:t>e</a:t>
            </a:r>
            <a:r>
              <a:rPr sz="950" spc="-5" dirty="0">
                <a:latin typeface="Arial"/>
                <a:cs typeface="Arial"/>
              </a:rPr>
              <a:t>s</a:t>
            </a:r>
            <a:r>
              <a:rPr sz="950" spc="5" dirty="0">
                <a:latin typeface="Arial"/>
                <a:cs typeface="Arial"/>
              </a:rPr>
              <a:t> </a:t>
            </a:r>
            <a:r>
              <a:rPr sz="950" spc="-15" dirty="0">
                <a:latin typeface="Arial"/>
                <a:cs typeface="Arial"/>
              </a:rPr>
              <a:t>a</a:t>
            </a:r>
            <a:r>
              <a:rPr sz="950" spc="-5" dirty="0">
                <a:latin typeface="Arial"/>
                <a:cs typeface="Arial"/>
              </a:rPr>
              <a:t>t</a:t>
            </a:r>
            <a:r>
              <a:rPr sz="950" dirty="0">
                <a:latin typeface="Arial"/>
                <a:cs typeface="Arial"/>
              </a:rPr>
              <a:t> </a:t>
            </a:r>
            <a:r>
              <a:rPr sz="950" spc="-5" dirty="0">
                <a:latin typeface="Arial"/>
                <a:cs typeface="Arial"/>
              </a:rPr>
              <a:t>Se</a:t>
            </a:r>
            <a:r>
              <a:rPr sz="950" spc="-15" dirty="0">
                <a:latin typeface="Arial"/>
                <a:cs typeface="Arial"/>
              </a:rPr>
              <a:t>l</a:t>
            </a:r>
            <a:r>
              <a:rPr sz="950" spc="-5" dirty="0">
                <a:latin typeface="Arial"/>
                <a:cs typeface="Arial"/>
              </a:rPr>
              <a:t>ected </a:t>
            </a:r>
            <a:r>
              <a:rPr sz="950" spc="-20" dirty="0">
                <a:latin typeface="Arial"/>
                <a:cs typeface="Arial"/>
              </a:rPr>
              <a:t>C</a:t>
            </a:r>
            <a:r>
              <a:rPr sz="950" spc="-10" dirty="0">
                <a:latin typeface="Arial"/>
                <a:cs typeface="Arial"/>
              </a:rPr>
              <a:t>o</a:t>
            </a:r>
            <a:r>
              <a:rPr sz="950" spc="-5" dirty="0">
                <a:latin typeface="Arial"/>
                <a:cs typeface="Arial"/>
              </a:rPr>
              <a:t>ke</a:t>
            </a:r>
            <a:r>
              <a:rPr sz="950" dirty="0">
                <a:latin typeface="Arial"/>
                <a:cs typeface="Arial"/>
              </a:rPr>
              <a:t> </a:t>
            </a:r>
            <a:r>
              <a:rPr sz="950" spc="-10" dirty="0">
                <a:latin typeface="Arial"/>
                <a:cs typeface="Arial"/>
              </a:rPr>
              <a:t>Dr</a:t>
            </a:r>
            <a:r>
              <a:rPr sz="950" spc="-5" dirty="0">
                <a:latin typeface="Arial"/>
                <a:cs typeface="Arial"/>
              </a:rPr>
              <a:t>ums Sup</a:t>
            </a:r>
            <a:r>
              <a:rPr sz="950" spc="-15" dirty="0">
                <a:latin typeface="Arial"/>
                <a:cs typeface="Arial"/>
              </a:rPr>
              <a:t>p</a:t>
            </a:r>
            <a:r>
              <a:rPr sz="950" spc="-5" dirty="0">
                <a:latin typeface="Arial"/>
                <a:cs typeface="Arial"/>
              </a:rPr>
              <a:t>liers </a:t>
            </a:r>
            <a:r>
              <a:rPr sz="950" dirty="0">
                <a:latin typeface="Arial"/>
                <a:cs typeface="Arial"/>
              </a:rPr>
              <a:t>	</a:t>
            </a:r>
            <a:r>
              <a:rPr sz="950" spc="-265" dirty="0">
                <a:latin typeface="Arial"/>
                <a:cs typeface="Arial"/>
              </a:rPr>
              <a:t> </a:t>
            </a:r>
            <a:r>
              <a:rPr sz="950" spc="-5" dirty="0">
                <a:latin typeface="Arial"/>
                <a:cs typeface="Arial"/>
              </a:rPr>
              <a:t>86  </a:t>
            </a:r>
            <a:r>
              <a:rPr sz="950" spc="-10"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a:t>
            </a:r>
            <a:r>
              <a:rPr sz="950" spc="-10" dirty="0">
                <a:latin typeface="Arial"/>
                <a:cs typeface="Arial"/>
              </a:rPr>
              <a:t>24</a:t>
            </a:r>
            <a:r>
              <a:rPr sz="950" spc="-5" dirty="0">
                <a:latin typeface="Arial"/>
                <a:cs typeface="Arial"/>
              </a:rPr>
              <a:t>:</a:t>
            </a:r>
            <a:r>
              <a:rPr sz="950" spc="-10" dirty="0">
                <a:latin typeface="Arial"/>
                <a:cs typeface="Arial"/>
              </a:rPr>
              <a:t> </a:t>
            </a:r>
            <a:r>
              <a:rPr sz="950" dirty="0">
                <a:latin typeface="Arial"/>
                <a:cs typeface="Arial"/>
              </a:rPr>
              <a:t>S</a:t>
            </a:r>
            <a:r>
              <a:rPr sz="950" spc="-15" dirty="0">
                <a:latin typeface="Arial"/>
                <a:cs typeface="Arial"/>
              </a:rPr>
              <a:t>umma</a:t>
            </a:r>
            <a:r>
              <a:rPr sz="950" spc="-10" dirty="0">
                <a:latin typeface="Arial"/>
                <a:cs typeface="Arial"/>
              </a:rPr>
              <a:t>r</a:t>
            </a:r>
            <a:r>
              <a:rPr sz="950" spc="-5" dirty="0">
                <a:latin typeface="Arial"/>
                <a:cs typeface="Arial"/>
              </a:rPr>
              <a:t>y </a:t>
            </a:r>
            <a:r>
              <a:rPr sz="950" spc="-10" dirty="0">
                <a:latin typeface="Arial"/>
                <a:cs typeface="Arial"/>
              </a:rPr>
              <a:t>o</a:t>
            </a:r>
            <a:r>
              <a:rPr sz="950" spc="-5" dirty="0">
                <a:latin typeface="Arial"/>
                <a:cs typeface="Arial"/>
              </a:rPr>
              <a:t>f </a:t>
            </a:r>
            <a:r>
              <a:rPr sz="950" spc="-15" dirty="0">
                <a:latin typeface="Arial"/>
                <a:cs typeface="Arial"/>
              </a:rPr>
              <a:t>N</a:t>
            </a:r>
            <a:r>
              <a:rPr sz="950" spc="-5" dirty="0">
                <a:latin typeface="Arial"/>
                <a:cs typeface="Arial"/>
              </a:rPr>
              <a:t>ew</a:t>
            </a:r>
            <a:r>
              <a:rPr sz="950" spc="-10" dirty="0">
                <a:latin typeface="Arial"/>
                <a:cs typeface="Arial"/>
              </a:rPr>
              <a:t> C</a:t>
            </a:r>
            <a:r>
              <a:rPr sz="950" spc="-15" dirty="0">
                <a:latin typeface="Arial"/>
                <a:cs typeface="Arial"/>
              </a:rPr>
              <a:t>o</a:t>
            </a:r>
            <a:r>
              <a:rPr sz="950" spc="-10" dirty="0">
                <a:latin typeface="Arial"/>
                <a:cs typeface="Arial"/>
              </a:rPr>
              <a:t>nt</a:t>
            </a:r>
            <a:r>
              <a:rPr sz="950" spc="-5" dirty="0">
                <a:latin typeface="Arial"/>
                <a:cs typeface="Arial"/>
              </a:rPr>
              <a:t>r</a:t>
            </a:r>
            <a:r>
              <a:rPr sz="950" spc="-15" dirty="0">
                <a:latin typeface="Arial"/>
                <a:cs typeface="Arial"/>
              </a:rPr>
              <a:t>a</a:t>
            </a:r>
            <a:r>
              <a:rPr sz="950" spc="-5" dirty="0">
                <a:latin typeface="Arial"/>
                <a:cs typeface="Arial"/>
              </a:rPr>
              <a:t>c</a:t>
            </a:r>
            <a:r>
              <a:rPr sz="950" dirty="0">
                <a:latin typeface="Arial"/>
                <a:cs typeface="Arial"/>
              </a:rPr>
              <a:t>t</a:t>
            </a:r>
            <a:r>
              <a:rPr sz="950" spc="-5" dirty="0">
                <a:latin typeface="Arial"/>
                <a:cs typeface="Arial"/>
              </a:rPr>
              <a:t>s </a:t>
            </a:r>
            <a:r>
              <a:rPr sz="950" spc="-15" dirty="0">
                <a:latin typeface="Arial"/>
                <a:cs typeface="Arial"/>
              </a:rPr>
              <a:t>a</a:t>
            </a:r>
            <a:r>
              <a:rPr sz="950" spc="-10" dirty="0">
                <a:latin typeface="Arial"/>
                <a:cs typeface="Arial"/>
              </a:rPr>
              <a:t>n</a:t>
            </a:r>
            <a:r>
              <a:rPr sz="950" spc="-5" dirty="0">
                <a:latin typeface="Arial"/>
                <a:cs typeface="Arial"/>
              </a:rPr>
              <a:t>d </a:t>
            </a:r>
            <a:r>
              <a:rPr sz="950" spc="-10" dirty="0">
                <a:latin typeface="Arial"/>
                <a:cs typeface="Arial"/>
              </a:rPr>
              <a:t>Estimat</a:t>
            </a:r>
            <a:r>
              <a:rPr sz="950" spc="-15" dirty="0">
                <a:latin typeface="Arial"/>
                <a:cs typeface="Arial"/>
              </a:rPr>
              <a:t>e</a:t>
            </a:r>
            <a:r>
              <a:rPr sz="950" spc="-5" dirty="0">
                <a:latin typeface="Arial"/>
                <a:cs typeface="Arial"/>
              </a:rPr>
              <a:t>d </a:t>
            </a:r>
            <a:r>
              <a:rPr sz="950" spc="-10" dirty="0">
                <a:latin typeface="Arial"/>
                <a:cs typeface="Arial"/>
              </a:rPr>
              <a:t>Val</a:t>
            </a:r>
            <a:r>
              <a:rPr sz="950" spc="-15" dirty="0">
                <a:latin typeface="Arial"/>
                <a:cs typeface="Arial"/>
              </a:rPr>
              <a:t>u</a:t>
            </a:r>
            <a:r>
              <a:rPr sz="950" spc="-10" dirty="0">
                <a:latin typeface="Arial"/>
                <a:cs typeface="Arial"/>
              </a:rPr>
              <a:t>e</a:t>
            </a:r>
            <a:r>
              <a:rPr sz="950" spc="-5" dirty="0">
                <a:latin typeface="Arial"/>
                <a:cs typeface="Arial"/>
              </a:rPr>
              <a:t>s</a:t>
            </a:r>
            <a:r>
              <a:rPr sz="950" dirty="0">
                <a:latin typeface="Arial"/>
                <a:cs typeface="Arial"/>
              </a:rPr>
              <a:t> </a:t>
            </a:r>
            <a:r>
              <a:rPr sz="950" spc="-10" dirty="0">
                <a:latin typeface="Arial"/>
                <a:cs typeface="Arial"/>
              </a:rPr>
              <a:t>fo</a:t>
            </a:r>
            <a:r>
              <a:rPr sz="950" spc="-5" dirty="0">
                <a:latin typeface="Arial"/>
                <a:cs typeface="Arial"/>
              </a:rPr>
              <a:t>r </a:t>
            </a:r>
            <a:r>
              <a:rPr sz="950" spc="-10" dirty="0">
                <a:latin typeface="Arial"/>
                <a:cs typeface="Arial"/>
              </a:rPr>
              <a:t>Co</a:t>
            </a:r>
            <a:r>
              <a:rPr sz="950" spc="-5" dirty="0">
                <a:latin typeface="Arial"/>
                <a:cs typeface="Arial"/>
              </a:rPr>
              <a:t>ke </a:t>
            </a:r>
            <a:r>
              <a:rPr sz="950" spc="-10" dirty="0">
                <a:latin typeface="Arial"/>
                <a:cs typeface="Arial"/>
              </a:rPr>
              <a:t>Dr</a:t>
            </a:r>
            <a:r>
              <a:rPr sz="950" spc="-15" dirty="0">
                <a:latin typeface="Arial"/>
                <a:cs typeface="Arial"/>
              </a:rPr>
              <a:t>u</a:t>
            </a:r>
            <a:r>
              <a:rPr sz="950" spc="-5" dirty="0">
                <a:latin typeface="Arial"/>
                <a:cs typeface="Arial"/>
              </a:rPr>
              <a:t>ms </a:t>
            </a:r>
            <a:r>
              <a:rPr sz="950" dirty="0">
                <a:latin typeface="Arial"/>
                <a:cs typeface="Arial"/>
              </a:rPr>
              <a:t>	</a:t>
            </a:r>
            <a:r>
              <a:rPr sz="950" spc="-265" dirty="0">
                <a:latin typeface="Arial"/>
                <a:cs typeface="Arial"/>
              </a:rPr>
              <a:t> </a:t>
            </a:r>
            <a:r>
              <a:rPr sz="950" spc="-5" dirty="0">
                <a:latin typeface="Arial"/>
                <a:cs typeface="Arial"/>
              </a:rPr>
              <a:t>87  Ta</a:t>
            </a:r>
            <a:r>
              <a:rPr sz="950" spc="-15" dirty="0">
                <a:latin typeface="Arial"/>
                <a:cs typeface="Arial"/>
              </a:rPr>
              <a:t>b</a:t>
            </a:r>
            <a:r>
              <a:rPr sz="950" dirty="0">
                <a:latin typeface="Arial"/>
                <a:cs typeface="Arial"/>
              </a:rPr>
              <a:t>l</a:t>
            </a:r>
            <a:r>
              <a:rPr sz="950" spc="-5" dirty="0">
                <a:latin typeface="Arial"/>
                <a:cs typeface="Arial"/>
              </a:rPr>
              <a:t>e 25:</a:t>
            </a:r>
            <a:r>
              <a:rPr sz="950" dirty="0">
                <a:latin typeface="Arial"/>
                <a:cs typeface="Arial"/>
              </a:rPr>
              <a:t> </a:t>
            </a:r>
            <a:r>
              <a:rPr sz="950" spc="-10" dirty="0">
                <a:latin typeface="Arial"/>
                <a:cs typeface="Arial"/>
              </a:rPr>
              <a:t>Re</a:t>
            </a:r>
            <a:r>
              <a:rPr sz="950" spc="-15" dirty="0">
                <a:latin typeface="Arial"/>
                <a:cs typeface="Arial"/>
              </a:rPr>
              <a:t>g</a:t>
            </a:r>
            <a:r>
              <a:rPr sz="950" spc="-5" dirty="0">
                <a:latin typeface="Arial"/>
                <a:cs typeface="Arial"/>
              </a:rPr>
              <a:t>ional</a:t>
            </a:r>
            <a:r>
              <a:rPr sz="950" dirty="0">
                <a:latin typeface="Arial"/>
                <a:cs typeface="Arial"/>
              </a:rPr>
              <a:t> </a:t>
            </a:r>
            <a:r>
              <a:rPr sz="950" spc="-5" dirty="0">
                <a:latin typeface="Arial"/>
                <a:cs typeface="Arial"/>
              </a:rPr>
              <a:t>Pr</a:t>
            </a:r>
            <a:r>
              <a:rPr sz="950" spc="-15" dirty="0">
                <a:latin typeface="Arial"/>
                <a:cs typeface="Arial"/>
              </a:rPr>
              <a:t>i</a:t>
            </a:r>
            <a:r>
              <a:rPr sz="950" spc="-5" dirty="0">
                <a:latin typeface="Arial"/>
                <a:cs typeface="Arial"/>
              </a:rPr>
              <a:t>ce </a:t>
            </a:r>
            <a:r>
              <a:rPr sz="950" dirty="0">
                <a:latin typeface="Arial"/>
                <a:cs typeface="Arial"/>
              </a:rPr>
              <a:t>V</a:t>
            </a:r>
            <a:r>
              <a:rPr sz="950" spc="-15" dirty="0">
                <a:latin typeface="Arial"/>
                <a:cs typeface="Arial"/>
              </a:rPr>
              <a:t>a</a:t>
            </a:r>
            <a:r>
              <a:rPr sz="950" spc="-5" dirty="0">
                <a:latin typeface="Arial"/>
                <a:cs typeface="Arial"/>
              </a:rPr>
              <a:t>ri</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a:t>
            </a:r>
            <a:r>
              <a:rPr sz="950" spc="-15" dirty="0">
                <a:latin typeface="Arial"/>
                <a:cs typeface="Arial"/>
              </a:rPr>
              <a:t>n</a:t>
            </a:r>
            <a:r>
              <a:rPr sz="950" spc="-5" dirty="0">
                <a:latin typeface="Arial"/>
                <a:cs typeface="Arial"/>
              </a:rPr>
              <a:t>s</a:t>
            </a:r>
            <a:r>
              <a:rPr sz="950" spc="5" dirty="0">
                <a:latin typeface="Arial"/>
                <a:cs typeface="Arial"/>
              </a:rPr>
              <a:t> </a:t>
            </a:r>
            <a:r>
              <a:rPr sz="950" spc="-15" dirty="0">
                <a:latin typeface="Arial"/>
                <a:cs typeface="Arial"/>
              </a:rPr>
              <a:t>o</a:t>
            </a:r>
            <a:r>
              <a:rPr sz="950" spc="-10" dirty="0">
                <a:latin typeface="Arial"/>
                <a:cs typeface="Arial"/>
              </a:rPr>
              <a:t>v</a:t>
            </a:r>
            <a:r>
              <a:rPr sz="950" spc="-5" dirty="0">
                <a:latin typeface="Arial"/>
                <a:cs typeface="Arial"/>
              </a:rPr>
              <a:t>er</a:t>
            </a:r>
            <a:r>
              <a:rPr sz="950" dirty="0">
                <a:latin typeface="Arial"/>
                <a:cs typeface="Arial"/>
              </a:rPr>
              <a:t> </a:t>
            </a:r>
            <a:r>
              <a:rPr sz="950" spc="-5" dirty="0">
                <a:latin typeface="Arial"/>
                <a:cs typeface="Arial"/>
              </a:rPr>
              <a:t>Ti</a:t>
            </a:r>
            <a:r>
              <a:rPr sz="950" spc="-20" dirty="0">
                <a:latin typeface="Arial"/>
                <a:cs typeface="Arial"/>
              </a:rPr>
              <a:t>m</a:t>
            </a:r>
            <a:r>
              <a:rPr sz="950" spc="-5" dirty="0">
                <a:latin typeface="Arial"/>
                <a:cs typeface="Arial"/>
              </a:rPr>
              <a:t>e for</a:t>
            </a:r>
            <a:r>
              <a:rPr sz="950" dirty="0">
                <a:latin typeface="Arial"/>
                <a:cs typeface="Arial"/>
              </a:rPr>
              <a:t> </a:t>
            </a:r>
            <a:r>
              <a:rPr sz="950" spc="-15" dirty="0">
                <a:latin typeface="Arial"/>
                <a:cs typeface="Arial"/>
              </a:rPr>
              <a:t>Co</a:t>
            </a:r>
            <a:r>
              <a:rPr sz="950" spc="-5" dirty="0">
                <a:latin typeface="Arial"/>
                <a:cs typeface="Arial"/>
              </a:rPr>
              <a:t>ke</a:t>
            </a:r>
            <a:r>
              <a:rPr sz="950" dirty="0">
                <a:latin typeface="Arial"/>
                <a:cs typeface="Arial"/>
              </a:rPr>
              <a:t> </a:t>
            </a:r>
            <a:r>
              <a:rPr sz="950" spc="-15" dirty="0">
                <a:latin typeface="Arial"/>
                <a:cs typeface="Arial"/>
              </a:rPr>
              <a:t>D</a:t>
            </a:r>
            <a:r>
              <a:rPr sz="950" spc="-5" dirty="0">
                <a:latin typeface="Arial"/>
                <a:cs typeface="Arial"/>
              </a:rPr>
              <a:t>r</a:t>
            </a:r>
            <a:r>
              <a:rPr sz="950" spc="-15" dirty="0">
                <a:latin typeface="Arial"/>
                <a:cs typeface="Arial"/>
              </a:rPr>
              <a:t>u</a:t>
            </a:r>
            <a:r>
              <a:rPr sz="950" spc="-5" dirty="0">
                <a:latin typeface="Arial"/>
                <a:cs typeface="Arial"/>
              </a:rPr>
              <a:t>ms </a:t>
            </a:r>
            <a:r>
              <a:rPr sz="950" dirty="0">
                <a:latin typeface="Arial"/>
                <a:cs typeface="Arial"/>
              </a:rPr>
              <a:t>	</a:t>
            </a:r>
            <a:r>
              <a:rPr sz="950" spc="-260" dirty="0">
                <a:latin typeface="Arial"/>
                <a:cs typeface="Arial"/>
              </a:rPr>
              <a:t> </a:t>
            </a:r>
            <a:r>
              <a:rPr sz="950" spc="-5" dirty="0">
                <a:latin typeface="Arial"/>
                <a:cs typeface="Arial"/>
              </a:rPr>
              <a:t>94  Ta</a:t>
            </a:r>
            <a:r>
              <a:rPr sz="950" spc="-15" dirty="0">
                <a:latin typeface="Arial"/>
                <a:cs typeface="Arial"/>
              </a:rPr>
              <a:t>b</a:t>
            </a:r>
            <a:r>
              <a:rPr sz="950" dirty="0">
                <a:latin typeface="Arial"/>
                <a:cs typeface="Arial"/>
              </a:rPr>
              <a:t>l</a:t>
            </a:r>
            <a:r>
              <a:rPr sz="950" spc="-5" dirty="0">
                <a:latin typeface="Arial"/>
                <a:cs typeface="Arial"/>
              </a:rPr>
              <a:t>e 26: Incr</a:t>
            </a:r>
            <a:r>
              <a:rPr sz="950" spc="-15" dirty="0">
                <a:latin typeface="Arial"/>
                <a:cs typeface="Arial"/>
              </a:rPr>
              <a:t>e</a:t>
            </a:r>
            <a:r>
              <a:rPr sz="950" spc="-5" dirty="0">
                <a:latin typeface="Arial"/>
                <a:cs typeface="Arial"/>
              </a:rPr>
              <a:t>me</a:t>
            </a:r>
            <a:r>
              <a:rPr sz="950" spc="-15" dirty="0">
                <a:latin typeface="Arial"/>
                <a:cs typeface="Arial"/>
              </a:rPr>
              <a:t>n</a:t>
            </a:r>
            <a:r>
              <a:rPr sz="950" spc="-5" dirty="0">
                <a:latin typeface="Arial"/>
                <a:cs typeface="Arial"/>
              </a:rPr>
              <a:t>tal </a:t>
            </a:r>
            <a:r>
              <a:rPr sz="950" spc="-15" dirty="0">
                <a:latin typeface="Arial"/>
                <a:cs typeface="Arial"/>
              </a:rPr>
              <a:t>Co</a:t>
            </a:r>
            <a:r>
              <a:rPr sz="950" spc="-5" dirty="0">
                <a:latin typeface="Arial"/>
                <a:cs typeface="Arial"/>
              </a:rPr>
              <a:t>st</a:t>
            </a:r>
            <a:r>
              <a:rPr sz="950" spc="5"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E</a:t>
            </a:r>
            <a:r>
              <a:rPr sz="950" spc="-10" dirty="0">
                <a:latin typeface="Arial"/>
                <a:cs typeface="Arial"/>
              </a:rPr>
              <a:t>x</a:t>
            </a:r>
            <a:r>
              <a:rPr sz="950" dirty="0">
                <a:latin typeface="Arial"/>
                <a:cs typeface="Arial"/>
              </a:rPr>
              <a:t>t</a:t>
            </a:r>
            <a:r>
              <a:rPr sz="950" spc="-15" dirty="0">
                <a:latin typeface="Arial"/>
                <a:cs typeface="Arial"/>
              </a:rPr>
              <a:t>r</a:t>
            </a:r>
            <a:r>
              <a:rPr sz="950" spc="-5" dirty="0">
                <a:latin typeface="Arial"/>
                <a:cs typeface="Arial"/>
              </a:rPr>
              <a:t>a</a:t>
            </a:r>
            <a:r>
              <a:rPr sz="950" dirty="0">
                <a:latin typeface="Arial"/>
                <a:cs typeface="Arial"/>
              </a:rPr>
              <a:t> </a:t>
            </a:r>
            <a:r>
              <a:rPr sz="950" spc="-5" dirty="0">
                <a:latin typeface="Arial"/>
                <a:cs typeface="Arial"/>
              </a:rPr>
              <a:t>Par</a:t>
            </a:r>
            <a:r>
              <a:rPr sz="950" spc="-15" dirty="0">
                <a:latin typeface="Arial"/>
                <a:cs typeface="Arial"/>
              </a:rPr>
              <a:t>a</a:t>
            </a:r>
            <a:r>
              <a:rPr sz="950" spc="-5" dirty="0">
                <a:latin typeface="Arial"/>
                <a:cs typeface="Arial"/>
              </a:rPr>
              <a:t>met</a:t>
            </a:r>
            <a:r>
              <a:rPr sz="950" spc="-15"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or F</a:t>
            </a:r>
            <a:r>
              <a:rPr sz="950" spc="-15" dirty="0">
                <a:latin typeface="Arial"/>
                <a:cs typeface="Arial"/>
              </a:rPr>
              <a:t>e</a:t>
            </a:r>
            <a:r>
              <a:rPr sz="950" spc="-5" dirty="0">
                <a:latin typeface="Arial"/>
                <a:cs typeface="Arial"/>
              </a:rPr>
              <a:t>ature</a:t>
            </a:r>
            <a:r>
              <a:rPr sz="950" dirty="0">
                <a:latin typeface="Arial"/>
                <a:cs typeface="Arial"/>
              </a:rPr>
              <a:t> </a:t>
            </a:r>
            <a:r>
              <a:rPr sz="950" spc="-5" dirty="0">
                <a:latin typeface="Arial"/>
                <a:cs typeface="Arial"/>
              </a:rPr>
              <a:t>for</a:t>
            </a:r>
            <a:r>
              <a:rPr sz="950" dirty="0">
                <a:latin typeface="Arial"/>
                <a:cs typeface="Arial"/>
              </a:rPr>
              <a:t> </a:t>
            </a:r>
            <a:r>
              <a:rPr sz="950" spc="-15" dirty="0">
                <a:latin typeface="Arial"/>
                <a:cs typeface="Arial"/>
              </a:rPr>
              <a:t>Co</a:t>
            </a:r>
            <a:r>
              <a:rPr sz="950" spc="-5" dirty="0">
                <a:latin typeface="Arial"/>
                <a:cs typeface="Arial"/>
              </a:rPr>
              <a:t>ke</a:t>
            </a:r>
            <a:r>
              <a:rPr sz="950" dirty="0">
                <a:latin typeface="Arial"/>
                <a:cs typeface="Arial"/>
              </a:rPr>
              <a:t> </a:t>
            </a:r>
            <a:r>
              <a:rPr sz="950" spc="-15" dirty="0">
                <a:latin typeface="Arial"/>
                <a:cs typeface="Arial"/>
              </a:rPr>
              <a:t>D</a:t>
            </a:r>
            <a:r>
              <a:rPr sz="950" spc="-5" dirty="0">
                <a:latin typeface="Arial"/>
                <a:cs typeface="Arial"/>
              </a:rPr>
              <a:t>r</a:t>
            </a:r>
            <a:r>
              <a:rPr sz="950" spc="-15" dirty="0">
                <a:latin typeface="Arial"/>
                <a:cs typeface="Arial"/>
              </a:rPr>
              <a:t>u</a:t>
            </a:r>
            <a:r>
              <a:rPr sz="950" spc="-5" dirty="0">
                <a:latin typeface="Arial"/>
                <a:cs typeface="Arial"/>
              </a:rPr>
              <a:t>ms </a:t>
            </a:r>
            <a:r>
              <a:rPr sz="950" dirty="0">
                <a:latin typeface="Arial"/>
                <a:cs typeface="Arial"/>
              </a:rPr>
              <a:t>	</a:t>
            </a:r>
            <a:r>
              <a:rPr sz="950" spc="-265" dirty="0">
                <a:latin typeface="Arial"/>
                <a:cs typeface="Arial"/>
              </a:rPr>
              <a:t> </a:t>
            </a:r>
            <a:r>
              <a:rPr sz="950" spc="-5" dirty="0">
                <a:latin typeface="Arial"/>
                <a:cs typeface="Arial"/>
              </a:rPr>
              <a:t>94  Ta</a:t>
            </a:r>
            <a:r>
              <a:rPr sz="950" spc="-15" dirty="0">
                <a:latin typeface="Arial"/>
                <a:cs typeface="Arial"/>
              </a:rPr>
              <a:t>b</a:t>
            </a:r>
            <a:r>
              <a:rPr sz="950" dirty="0">
                <a:latin typeface="Arial"/>
                <a:cs typeface="Arial"/>
              </a:rPr>
              <a:t>l</a:t>
            </a:r>
            <a:r>
              <a:rPr sz="950" spc="-5" dirty="0">
                <a:latin typeface="Arial"/>
                <a:cs typeface="Arial"/>
              </a:rPr>
              <a:t>e 27: </a:t>
            </a:r>
            <a:r>
              <a:rPr sz="950" dirty="0">
                <a:latin typeface="Arial"/>
                <a:cs typeface="Arial"/>
              </a:rPr>
              <a:t>K</a:t>
            </a:r>
            <a:r>
              <a:rPr sz="950" spc="-15" dirty="0">
                <a:latin typeface="Arial"/>
                <a:cs typeface="Arial"/>
              </a:rPr>
              <a:t>e</a:t>
            </a:r>
            <a:r>
              <a:rPr sz="950" spc="-5" dirty="0">
                <a:latin typeface="Arial"/>
                <a:cs typeface="Arial"/>
              </a:rPr>
              <a:t>y</a:t>
            </a:r>
            <a:r>
              <a:rPr sz="950" dirty="0">
                <a:latin typeface="Arial"/>
                <a:cs typeface="Arial"/>
              </a:rPr>
              <a:t> I</a:t>
            </a:r>
            <a:r>
              <a:rPr sz="950" spc="-15" dirty="0">
                <a:latin typeface="Arial"/>
                <a:cs typeface="Arial"/>
              </a:rPr>
              <a:t>n</a:t>
            </a:r>
            <a:r>
              <a:rPr sz="950" spc="-5" dirty="0">
                <a:latin typeface="Arial"/>
                <a:cs typeface="Arial"/>
              </a:rPr>
              <a:t>dic</a:t>
            </a:r>
            <a:r>
              <a:rPr sz="950" spc="-15" dirty="0">
                <a:latin typeface="Arial"/>
                <a:cs typeface="Arial"/>
              </a:rPr>
              <a:t>a</a:t>
            </a:r>
            <a:r>
              <a:rPr sz="950" spc="-5" dirty="0">
                <a:latin typeface="Arial"/>
                <a:cs typeface="Arial"/>
              </a:rPr>
              <a:t>tors</a:t>
            </a:r>
            <a:r>
              <a:rPr sz="950" dirty="0">
                <a:latin typeface="Arial"/>
                <a:cs typeface="Arial"/>
              </a:rPr>
              <a:t> </a:t>
            </a:r>
            <a:r>
              <a:rPr sz="950" spc="-5" dirty="0">
                <a:latin typeface="Arial"/>
                <a:cs typeface="Arial"/>
              </a:rPr>
              <a:t>for</a:t>
            </a:r>
            <a:r>
              <a:rPr sz="950" dirty="0">
                <a:latin typeface="Arial"/>
                <a:cs typeface="Arial"/>
              </a:rPr>
              <a:t> </a:t>
            </a:r>
            <a:r>
              <a:rPr sz="950" spc="-5" dirty="0">
                <a:latin typeface="Arial"/>
                <a:cs typeface="Arial"/>
              </a:rPr>
              <a:t>Sphe</a:t>
            </a:r>
            <a:r>
              <a:rPr sz="950" spc="-15" dirty="0">
                <a:latin typeface="Arial"/>
                <a:cs typeface="Arial"/>
              </a:rPr>
              <a:t>r</a:t>
            </a:r>
            <a:r>
              <a:rPr sz="950" spc="-5" dirty="0">
                <a:latin typeface="Arial"/>
                <a:cs typeface="Arial"/>
              </a:rPr>
              <a:t>ical</a:t>
            </a:r>
            <a:r>
              <a:rPr sz="950" spc="5" dirty="0">
                <a:latin typeface="Arial"/>
                <a:cs typeface="Arial"/>
              </a:rPr>
              <a:t> </a:t>
            </a:r>
            <a:r>
              <a:rPr sz="950" spc="-15" dirty="0">
                <a:latin typeface="Arial"/>
                <a:cs typeface="Arial"/>
              </a:rPr>
              <a:t>L</a:t>
            </a:r>
            <a:r>
              <a:rPr sz="950" dirty="0">
                <a:latin typeface="Arial"/>
                <a:cs typeface="Arial"/>
              </a:rPr>
              <a:t>P</a:t>
            </a:r>
            <a:r>
              <a:rPr sz="950" spc="-10" dirty="0">
                <a:latin typeface="Arial"/>
                <a:cs typeface="Arial"/>
              </a:rPr>
              <a:t>G</a:t>
            </a:r>
            <a:r>
              <a:rPr sz="950" dirty="0">
                <a:latin typeface="Arial"/>
                <a:cs typeface="Arial"/>
              </a:rPr>
              <a:t> </a:t>
            </a:r>
            <a:r>
              <a:rPr sz="950" spc="-5" dirty="0">
                <a:latin typeface="Arial"/>
                <a:cs typeface="Arial"/>
              </a:rPr>
              <a:t>Ta</a:t>
            </a:r>
            <a:r>
              <a:rPr sz="950" spc="-15" dirty="0">
                <a:latin typeface="Arial"/>
                <a:cs typeface="Arial"/>
              </a:rPr>
              <a:t>n</a:t>
            </a:r>
            <a:r>
              <a:rPr sz="950" spc="-5" dirty="0">
                <a:latin typeface="Arial"/>
                <a:cs typeface="Arial"/>
              </a:rPr>
              <a:t>ks </a:t>
            </a:r>
            <a:r>
              <a:rPr sz="950" dirty="0">
                <a:latin typeface="Arial"/>
                <a:cs typeface="Arial"/>
              </a:rPr>
              <a:t>	</a:t>
            </a:r>
            <a:r>
              <a:rPr sz="950" spc="-5" dirty="0">
                <a:latin typeface="Arial"/>
                <a:cs typeface="Arial"/>
              </a:rPr>
              <a:t>98  </a:t>
            </a:r>
            <a:r>
              <a:rPr sz="950" spc="-10" dirty="0">
                <a:latin typeface="Arial"/>
                <a:cs typeface="Arial"/>
              </a:rPr>
              <a:t>Table 28: Reported or Estimated Capacity Utilization Rates at Selected Spherical LPG</a:t>
            </a:r>
            <a:r>
              <a:rPr sz="950" spc="185" dirty="0">
                <a:latin typeface="Arial"/>
                <a:cs typeface="Arial"/>
              </a:rPr>
              <a:t> </a:t>
            </a:r>
            <a:r>
              <a:rPr sz="950" spc="-10" dirty="0">
                <a:latin typeface="Arial"/>
                <a:cs typeface="Arial"/>
              </a:rPr>
              <a:t>Tanks</a:t>
            </a:r>
            <a:endParaRPr sz="950">
              <a:latin typeface="Arial"/>
              <a:cs typeface="Arial"/>
            </a:endParaRPr>
          </a:p>
          <a:p>
            <a:pPr marL="12700" marR="5715" indent="286385" algn="just">
              <a:lnSpc>
                <a:spcPts val="1080"/>
              </a:lnSpc>
              <a:spcBef>
                <a:spcPts val="20"/>
              </a:spcBef>
              <a:tabLst>
                <a:tab pos="5399405" algn="l"/>
              </a:tabLst>
            </a:pPr>
            <a:r>
              <a:rPr sz="950" dirty="0">
                <a:latin typeface="Arial"/>
                <a:cs typeface="Arial"/>
              </a:rPr>
              <a:t>S</a:t>
            </a:r>
            <a:r>
              <a:rPr sz="950" spc="-15" dirty="0">
                <a:latin typeface="Arial"/>
                <a:cs typeface="Arial"/>
              </a:rPr>
              <a:t>u</a:t>
            </a:r>
            <a:r>
              <a:rPr sz="950" spc="-5" dirty="0">
                <a:latin typeface="Arial"/>
                <a:cs typeface="Arial"/>
              </a:rPr>
              <a:t>p</a:t>
            </a:r>
            <a:r>
              <a:rPr sz="950" spc="-15" dirty="0">
                <a:latin typeface="Arial"/>
                <a:cs typeface="Arial"/>
              </a:rPr>
              <a:t>p</a:t>
            </a:r>
            <a:r>
              <a:rPr sz="950" spc="-5" dirty="0">
                <a:latin typeface="Arial"/>
                <a:cs typeface="Arial"/>
              </a:rPr>
              <a:t>lie</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101  Ta</a:t>
            </a:r>
            <a:r>
              <a:rPr sz="950" spc="-15" dirty="0">
                <a:latin typeface="Arial"/>
                <a:cs typeface="Arial"/>
              </a:rPr>
              <a:t>b</a:t>
            </a:r>
            <a:r>
              <a:rPr sz="950" dirty="0">
                <a:latin typeface="Arial"/>
                <a:cs typeface="Arial"/>
              </a:rPr>
              <a:t>l</a:t>
            </a:r>
            <a:r>
              <a:rPr sz="950" spc="-5" dirty="0">
                <a:latin typeface="Arial"/>
                <a:cs typeface="Arial"/>
              </a:rPr>
              <a:t>e 29: </a:t>
            </a:r>
            <a:r>
              <a:rPr sz="950" dirty="0">
                <a:latin typeface="Arial"/>
                <a:cs typeface="Arial"/>
              </a:rPr>
              <a:t>S</a:t>
            </a:r>
            <a:r>
              <a:rPr sz="950" spc="-15" dirty="0">
                <a:latin typeface="Arial"/>
                <a:cs typeface="Arial"/>
              </a:rPr>
              <a:t>u</a:t>
            </a:r>
            <a:r>
              <a:rPr sz="950" spc="-10" dirty="0">
                <a:latin typeface="Arial"/>
                <a:cs typeface="Arial"/>
              </a:rPr>
              <a:t>mm</a:t>
            </a:r>
            <a:r>
              <a:rPr sz="950" spc="-15" dirty="0">
                <a:latin typeface="Arial"/>
                <a:cs typeface="Arial"/>
              </a:rPr>
              <a:t>a</a:t>
            </a:r>
            <a:r>
              <a:rPr sz="950" spc="-5" dirty="0">
                <a:latin typeface="Arial"/>
                <a:cs typeface="Arial"/>
              </a:rPr>
              <a:t>ry of</a:t>
            </a:r>
            <a:r>
              <a:rPr sz="950" dirty="0">
                <a:latin typeface="Arial"/>
                <a:cs typeface="Arial"/>
              </a:rPr>
              <a:t> </a:t>
            </a:r>
            <a:r>
              <a:rPr sz="950" spc="-15" dirty="0">
                <a:latin typeface="Arial"/>
                <a:cs typeface="Arial"/>
              </a:rPr>
              <a:t>N</a:t>
            </a:r>
            <a:r>
              <a:rPr sz="950" spc="-5" dirty="0">
                <a:latin typeface="Arial"/>
                <a:cs typeface="Arial"/>
              </a:rPr>
              <a:t>ew</a:t>
            </a:r>
            <a:r>
              <a:rPr sz="950" spc="-10" dirty="0">
                <a:latin typeface="Arial"/>
                <a:cs typeface="Arial"/>
              </a:rPr>
              <a:t> C</a:t>
            </a:r>
            <a:r>
              <a:rPr sz="950" spc="-15" dirty="0">
                <a:latin typeface="Arial"/>
                <a:cs typeface="Arial"/>
              </a:rPr>
              <a:t>o</a:t>
            </a:r>
            <a:r>
              <a:rPr sz="950" spc="-5" dirty="0">
                <a:latin typeface="Arial"/>
                <a:cs typeface="Arial"/>
              </a:rPr>
              <a:t>ntr</a:t>
            </a:r>
            <a:r>
              <a:rPr sz="950" spc="-15" dirty="0">
                <a:latin typeface="Arial"/>
                <a:cs typeface="Arial"/>
              </a:rPr>
              <a:t>a</a:t>
            </a:r>
            <a:r>
              <a:rPr sz="950" spc="-5" dirty="0">
                <a:latin typeface="Arial"/>
                <a:cs typeface="Arial"/>
              </a:rPr>
              <a:t>c</a:t>
            </a:r>
            <a:r>
              <a:rPr sz="950" dirty="0">
                <a:latin typeface="Arial"/>
                <a:cs typeface="Arial"/>
              </a:rPr>
              <a:t>t</a:t>
            </a:r>
            <a:r>
              <a:rPr sz="950" spc="-5" dirty="0">
                <a:latin typeface="Arial"/>
                <a:cs typeface="Arial"/>
              </a:rPr>
              <a:t>s </a:t>
            </a:r>
            <a:r>
              <a:rPr sz="950" spc="-15" dirty="0">
                <a:latin typeface="Arial"/>
                <a:cs typeface="Arial"/>
              </a:rPr>
              <a:t>a</a:t>
            </a:r>
            <a:r>
              <a:rPr sz="950" spc="-5" dirty="0">
                <a:latin typeface="Arial"/>
                <a:cs typeface="Arial"/>
              </a:rPr>
              <a:t>nd</a:t>
            </a:r>
            <a:r>
              <a:rPr sz="950" dirty="0">
                <a:latin typeface="Arial"/>
                <a:cs typeface="Arial"/>
              </a:rPr>
              <a:t> </a:t>
            </a:r>
            <a:r>
              <a:rPr sz="950" spc="-5" dirty="0">
                <a:latin typeface="Arial"/>
                <a:cs typeface="Arial"/>
              </a:rPr>
              <a:t>E</a:t>
            </a:r>
            <a:r>
              <a:rPr sz="950" spc="-10" dirty="0">
                <a:latin typeface="Arial"/>
                <a:cs typeface="Arial"/>
              </a:rPr>
              <a:t>s</a:t>
            </a:r>
            <a:r>
              <a:rPr sz="950" spc="-5" dirty="0">
                <a:latin typeface="Arial"/>
                <a:cs typeface="Arial"/>
              </a:rPr>
              <a:t>timat</a:t>
            </a:r>
            <a:r>
              <a:rPr sz="950" spc="-15" dirty="0">
                <a:latin typeface="Arial"/>
                <a:cs typeface="Arial"/>
              </a:rPr>
              <a:t>e</a:t>
            </a:r>
            <a:r>
              <a:rPr sz="950" spc="-5" dirty="0">
                <a:latin typeface="Arial"/>
                <a:cs typeface="Arial"/>
              </a:rPr>
              <a:t>d</a:t>
            </a:r>
            <a:r>
              <a:rPr sz="950" dirty="0">
                <a:latin typeface="Arial"/>
                <a:cs typeface="Arial"/>
              </a:rPr>
              <a:t> </a:t>
            </a:r>
            <a:r>
              <a:rPr sz="950" spc="-5" dirty="0">
                <a:latin typeface="Arial"/>
                <a:cs typeface="Arial"/>
              </a:rPr>
              <a:t>Val</a:t>
            </a:r>
            <a:r>
              <a:rPr sz="950" spc="-15" dirty="0">
                <a:latin typeface="Arial"/>
                <a:cs typeface="Arial"/>
              </a:rPr>
              <a:t>u</a:t>
            </a:r>
            <a:r>
              <a:rPr sz="950" spc="-5" dirty="0">
                <a:latin typeface="Arial"/>
                <a:cs typeface="Arial"/>
              </a:rPr>
              <a:t>es</a:t>
            </a:r>
            <a:r>
              <a:rPr sz="950" dirty="0">
                <a:latin typeface="Arial"/>
                <a:cs typeface="Arial"/>
              </a:rPr>
              <a:t> </a:t>
            </a:r>
            <a:r>
              <a:rPr sz="950" spc="-5" dirty="0">
                <a:latin typeface="Arial"/>
                <a:cs typeface="Arial"/>
              </a:rPr>
              <a:t>for</a:t>
            </a:r>
            <a:r>
              <a:rPr sz="950" dirty="0">
                <a:latin typeface="Arial"/>
                <a:cs typeface="Arial"/>
              </a:rPr>
              <a:t> </a:t>
            </a:r>
            <a:r>
              <a:rPr sz="950" spc="-5" dirty="0">
                <a:latin typeface="Arial"/>
                <a:cs typeface="Arial"/>
              </a:rPr>
              <a:t>Sp</a:t>
            </a:r>
            <a:r>
              <a:rPr sz="950" spc="-15" dirty="0">
                <a:latin typeface="Arial"/>
                <a:cs typeface="Arial"/>
              </a:rPr>
              <a:t>h</a:t>
            </a:r>
            <a:r>
              <a:rPr sz="950" spc="-5" dirty="0">
                <a:latin typeface="Arial"/>
                <a:cs typeface="Arial"/>
              </a:rPr>
              <a:t>er</a:t>
            </a:r>
            <a:r>
              <a:rPr sz="950" spc="-15" dirty="0">
                <a:latin typeface="Arial"/>
                <a:cs typeface="Arial"/>
              </a:rPr>
              <a:t>i</a:t>
            </a:r>
            <a:r>
              <a:rPr sz="950" dirty="0">
                <a:latin typeface="Arial"/>
                <a:cs typeface="Arial"/>
              </a:rPr>
              <a:t>c</a:t>
            </a:r>
            <a:r>
              <a:rPr sz="950" spc="-15" dirty="0">
                <a:latin typeface="Arial"/>
                <a:cs typeface="Arial"/>
              </a:rPr>
              <a:t>a</a:t>
            </a:r>
            <a:r>
              <a:rPr sz="950" spc="-5" dirty="0">
                <a:latin typeface="Arial"/>
                <a:cs typeface="Arial"/>
              </a:rPr>
              <a:t>l</a:t>
            </a:r>
            <a:r>
              <a:rPr sz="950" dirty="0">
                <a:latin typeface="Arial"/>
                <a:cs typeface="Arial"/>
              </a:rPr>
              <a:t> </a:t>
            </a:r>
            <a:r>
              <a:rPr sz="950" spc="-5" dirty="0">
                <a:latin typeface="Arial"/>
                <a:cs typeface="Arial"/>
              </a:rPr>
              <a:t>LPG</a:t>
            </a:r>
            <a:r>
              <a:rPr sz="950" spc="5" dirty="0">
                <a:latin typeface="Arial"/>
                <a:cs typeface="Arial"/>
              </a:rPr>
              <a:t> </a:t>
            </a:r>
            <a:r>
              <a:rPr sz="950" spc="-15" dirty="0">
                <a:latin typeface="Arial"/>
                <a:cs typeface="Arial"/>
              </a:rPr>
              <a:t>Ta</a:t>
            </a:r>
            <a:r>
              <a:rPr sz="950" spc="-5" dirty="0">
                <a:latin typeface="Arial"/>
                <a:cs typeface="Arial"/>
              </a:rPr>
              <a:t>nks </a:t>
            </a:r>
            <a:r>
              <a:rPr sz="950" dirty="0">
                <a:latin typeface="Arial"/>
                <a:cs typeface="Arial"/>
              </a:rPr>
              <a:t>	</a:t>
            </a:r>
            <a:r>
              <a:rPr sz="950" spc="-265" dirty="0">
                <a:latin typeface="Arial"/>
                <a:cs typeface="Arial"/>
              </a:rPr>
              <a:t> </a:t>
            </a:r>
            <a:r>
              <a:rPr sz="950" spc="-5" dirty="0">
                <a:latin typeface="Arial"/>
                <a:cs typeface="Arial"/>
              </a:rPr>
              <a:t>104</a:t>
            </a:r>
            <a:endParaRPr sz="950">
              <a:latin typeface="Arial"/>
              <a:cs typeface="Arial"/>
            </a:endParaRPr>
          </a:p>
          <a:p>
            <a:pPr marL="12700" marR="6350" algn="just">
              <a:lnSpc>
                <a:spcPts val="1080"/>
              </a:lnSpc>
              <a:tabLst>
                <a:tab pos="5398770" algn="l"/>
              </a:tabLst>
            </a:pPr>
            <a:r>
              <a:rPr sz="950" spc="-5"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30:</a:t>
            </a:r>
            <a:r>
              <a:rPr sz="950" dirty="0">
                <a:latin typeface="Arial"/>
                <a:cs typeface="Arial"/>
              </a:rPr>
              <a:t> </a:t>
            </a:r>
            <a:r>
              <a:rPr sz="950" spc="-10" dirty="0">
                <a:latin typeface="Arial"/>
                <a:cs typeface="Arial"/>
              </a:rPr>
              <a:t>Re</a:t>
            </a:r>
            <a:r>
              <a:rPr sz="950" spc="-15" dirty="0">
                <a:latin typeface="Arial"/>
                <a:cs typeface="Arial"/>
              </a:rPr>
              <a:t>g</a:t>
            </a:r>
            <a:r>
              <a:rPr sz="950" spc="-5" dirty="0">
                <a:latin typeface="Arial"/>
                <a:cs typeface="Arial"/>
              </a:rPr>
              <a:t>ional</a:t>
            </a:r>
            <a:r>
              <a:rPr sz="950" dirty="0">
                <a:latin typeface="Arial"/>
                <a:cs typeface="Arial"/>
              </a:rPr>
              <a:t> </a:t>
            </a:r>
            <a:r>
              <a:rPr sz="950" spc="-5" dirty="0">
                <a:latin typeface="Arial"/>
                <a:cs typeface="Arial"/>
              </a:rPr>
              <a:t>Pr</a:t>
            </a:r>
            <a:r>
              <a:rPr sz="950" spc="-15" dirty="0">
                <a:latin typeface="Arial"/>
                <a:cs typeface="Arial"/>
              </a:rPr>
              <a:t>i</a:t>
            </a:r>
            <a:r>
              <a:rPr sz="950" spc="-5" dirty="0">
                <a:latin typeface="Arial"/>
                <a:cs typeface="Arial"/>
              </a:rPr>
              <a:t>ce</a:t>
            </a:r>
            <a:r>
              <a:rPr sz="950" spc="-10" dirty="0">
                <a:latin typeface="Arial"/>
                <a:cs typeface="Arial"/>
              </a:rPr>
              <a:t> </a:t>
            </a:r>
            <a:r>
              <a:rPr sz="950" dirty="0">
                <a:latin typeface="Arial"/>
                <a:cs typeface="Arial"/>
              </a:rPr>
              <a:t>V</a:t>
            </a:r>
            <a:r>
              <a:rPr sz="950" spc="-15" dirty="0">
                <a:latin typeface="Arial"/>
                <a:cs typeface="Arial"/>
              </a:rPr>
              <a:t>a</a:t>
            </a:r>
            <a:r>
              <a:rPr sz="950" spc="-5" dirty="0">
                <a:latin typeface="Arial"/>
                <a:cs typeface="Arial"/>
              </a:rPr>
              <a:t>ri</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a:t>
            </a:r>
            <a:r>
              <a:rPr sz="950" spc="-15" dirty="0">
                <a:latin typeface="Arial"/>
                <a:cs typeface="Arial"/>
              </a:rPr>
              <a:t>n</a:t>
            </a:r>
            <a:r>
              <a:rPr sz="950" spc="-5" dirty="0">
                <a:latin typeface="Arial"/>
                <a:cs typeface="Arial"/>
              </a:rPr>
              <a:t>s</a:t>
            </a:r>
            <a:r>
              <a:rPr sz="950" spc="5" dirty="0">
                <a:latin typeface="Arial"/>
                <a:cs typeface="Arial"/>
              </a:rPr>
              <a:t> </a:t>
            </a:r>
            <a:r>
              <a:rPr sz="950" spc="-15" dirty="0">
                <a:latin typeface="Arial"/>
                <a:cs typeface="Arial"/>
              </a:rPr>
              <a:t>o</a:t>
            </a:r>
            <a:r>
              <a:rPr sz="950" spc="-10" dirty="0">
                <a:latin typeface="Arial"/>
                <a:cs typeface="Arial"/>
              </a:rPr>
              <a:t>v</a:t>
            </a:r>
            <a:r>
              <a:rPr sz="950" spc="-5" dirty="0">
                <a:latin typeface="Arial"/>
                <a:cs typeface="Arial"/>
              </a:rPr>
              <a:t>er</a:t>
            </a:r>
            <a:r>
              <a:rPr sz="950" dirty="0">
                <a:latin typeface="Arial"/>
                <a:cs typeface="Arial"/>
              </a:rPr>
              <a:t> </a:t>
            </a:r>
            <a:r>
              <a:rPr sz="950" spc="-5" dirty="0">
                <a:latin typeface="Arial"/>
                <a:cs typeface="Arial"/>
              </a:rPr>
              <a:t>Ti</a:t>
            </a:r>
            <a:r>
              <a:rPr sz="950" spc="-20" dirty="0">
                <a:latin typeface="Arial"/>
                <a:cs typeface="Arial"/>
              </a:rPr>
              <a:t>m</a:t>
            </a:r>
            <a:r>
              <a:rPr sz="950" spc="-5" dirty="0">
                <a:latin typeface="Arial"/>
                <a:cs typeface="Arial"/>
              </a:rPr>
              <a:t>e for</a:t>
            </a:r>
            <a:r>
              <a:rPr sz="950" dirty="0">
                <a:latin typeface="Arial"/>
                <a:cs typeface="Arial"/>
              </a:rPr>
              <a:t> </a:t>
            </a:r>
            <a:r>
              <a:rPr sz="950" spc="-10" dirty="0">
                <a:latin typeface="Arial"/>
                <a:cs typeface="Arial"/>
              </a:rPr>
              <a:t>S</a:t>
            </a:r>
            <a:r>
              <a:rPr sz="950" spc="-5" dirty="0">
                <a:latin typeface="Arial"/>
                <a:cs typeface="Arial"/>
              </a:rPr>
              <a:t>pher</a:t>
            </a:r>
            <a:r>
              <a:rPr sz="950" spc="-15" dirty="0">
                <a:latin typeface="Arial"/>
                <a:cs typeface="Arial"/>
              </a:rPr>
              <a:t>i</a:t>
            </a:r>
            <a:r>
              <a:rPr sz="950" dirty="0">
                <a:latin typeface="Arial"/>
                <a:cs typeface="Arial"/>
              </a:rPr>
              <a:t>c</a:t>
            </a:r>
            <a:r>
              <a:rPr sz="950" spc="-15" dirty="0">
                <a:latin typeface="Arial"/>
                <a:cs typeface="Arial"/>
              </a:rPr>
              <a:t>a</a:t>
            </a:r>
            <a:r>
              <a:rPr sz="950" spc="-5" dirty="0">
                <a:latin typeface="Arial"/>
                <a:cs typeface="Arial"/>
              </a:rPr>
              <a:t>l</a:t>
            </a:r>
            <a:r>
              <a:rPr sz="950" dirty="0">
                <a:latin typeface="Arial"/>
                <a:cs typeface="Arial"/>
              </a:rPr>
              <a:t> </a:t>
            </a:r>
            <a:r>
              <a:rPr sz="950" spc="-5" dirty="0">
                <a:latin typeface="Arial"/>
                <a:cs typeface="Arial"/>
              </a:rPr>
              <a:t>LPG</a:t>
            </a:r>
            <a:r>
              <a:rPr sz="950" dirty="0">
                <a:latin typeface="Arial"/>
                <a:cs typeface="Arial"/>
              </a:rPr>
              <a:t> </a:t>
            </a:r>
            <a:r>
              <a:rPr sz="950" spc="-5" dirty="0">
                <a:latin typeface="Arial"/>
                <a:cs typeface="Arial"/>
              </a:rPr>
              <a:t>T</a:t>
            </a:r>
            <a:r>
              <a:rPr sz="950" spc="-15" dirty="0">
                <a:latin typeface="Arial"/>
                <a:cs typeface="Arial"/>
              </a:rPr>
              <a:t>a</a:t>
            </a:r>
            <a:r>
              <a:rPr sz="950" spc="-5" dirty="0">
                <a:latin typeface="Arial"/>
                <a:cs typeface="Arial"/>
              </a:rPr>
              <a:t>nks </a:t>
            </a:r>
            <a:r>
              <a:rPr sz="950" dirty="0">
                <a:latin typeface="Arial"/>
                <a:cs typeface="Arial"/>
              </a:rPr>
              <a:t>	</a:t>
            </a:r>
            <a:r>
              <a:rPr sz="950" spc="-265" dirty="0">
                <a:latin typeface="Arial"/>
                <a:cs typeface="Arial"/>
              </a:rPr>
              <a:t> </a:t>
            </a:r>
            <a:r>
              <a:rPr sz="950" spc="-5" dirty="0">
                <a:latin typeface="Arial"/>
                <a:cs typeface="Arial"/>
              </a:rPr>
              <a:t>109  </a:t>
            </a:r>
            <a:r>
              <a:rPr sz="950" spc="-10"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a:t>
            </a:r>
            <a:r>
              <a:rPr sz="950" spc="-10" dirty="0">
                <a:latin typeface="Arial"/>
                <a:cs typeface="Arial"/>
              </a:rPr>
              <a:t>31</a:t>
            </a:r>
            <a:r>
              <a:rPr sz="950" spc="-5" dirty="0">
                <a:latin typeface="Arial"/>
                <a:cs typeface="Arial"/>
              </a:rPr>
              <a:t>:</a:t>
            </a:r>
            <a:r>
              <a:rPr sz="950" spc="-10" dirty="0">
                <a:latin typeface="Arial"/>
                <a:cs typeface="Arial"/>
              </a:rPr>
              <a:t> In</a:t>
            </a:r>
            <a:r>
              <a:rPr sz="950" spc="-5" dirty="0">
                <a:latin typeface="Arial"/>
                <a:cs typeface="Arial"/>
              </a:rPr>
              <a:t>c</a:t>
            </a:r>
            <a:r>
              <a:rPr sz="950" spc="-10" dirty="0">
                <a:latin typeface="Arial"/>
                <a:cs typeface="Arial"/>
              </a:rPr>
              <a:t>r</a:t>
            </a:r>
            <a:r>
              <a:rPr sz="950" spc="-15" dirty="0">
                <a:latin typeface="Arial"/>
                <a:cs typeface="Arial"/>
              </a:rPr>
              <a:t>e</a:t>
            </a:r>
            <a:r>
              <a:rPr sz="950" spc="-5" dirty="0">
                <a:latin typeface="Arial"/>
                <a:cs typeface="Arial"/>
              </a:rPr>
              <a:t>me</a:t>
            </a:r>
            <a:r>
              <a:rPr sz="950" spc="-15" dirty="0">
                <a:latin typeface="Arial"/>
                <a:cs typeface="Arial"/>
              </a:rPr>
              <a:t>n</a:t>
            </a:r>
            <a:r>
              <a:rPr sz="950" spc="-10" dirty="0">
                <a:latin typeface="Arial"/>
                <a:cs typeface="Arial"/>
              </a:rPr>
              <a:t>ta</a:t>
            </a:r>
            <a:r>
              <a:rPr sz="950" spc="-5" dirty="0">
                <a:latin typeface="Arial"/>
                <a:cs typeface="Arial"/>
              </a:rPr>
              <a:t>l </a:t>
            </a:r>
            <a:r>
              <a:rPr sz="950" spc="-15" dirty="0">
                <a:latin typeface="Arial"/>
                <a:cs typeface="Arial"/>
              </a:rPr>
              <a:t>Co</a:t>
            </a:r>
            <a:r>
              <a:rPr sz="950" spc="-5" dirty="0">
                <a:latin typeface="Arial"/>
                <a:cs typeface="Arial"/>
              </a:rPr>
              <a:t>st</a:t>
            </a:r>
            <a:r>
              <a:rPr sz="950" spc="5"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 </a:t>
            </a:r>
            <a:r>
              <a:rPr sz="950" spc="-10" dirty="0">
                <a:latin typeface="Arial"/>
                <a:cs typeface="Arial"/>
              </a:rPr>
              <a:t>Ex</a:t>
            </a:r>
            <a:r>
              <a:rPr sz="950" dirty="0">
                <a:latin typeface="Arial"/>
                <a:cs typeface="Arial"/>
              </a:rPr>
              <a:t>t</a:t>
            </a:r>
            <a:r>
              <a:rPr sz="950" spc="-15" dirty="0">
                <a:latin typeface="Arial"/>
                <a:cs typeface="Arial"/>
              </a:rPr>
              <a:t>r</a:t>
            </a:r>
            <a:r>
              <a:rPr sz="950" spc="-5" dirty="0">
                <a:latin typeface="Arial"/>
                <a:cs typeface="Arial"/>
              </a:rPr>
              <a:t>a </a:t>
            </a:r>
            <a:r>
              <a:rPr sz="950" dirty="0">
                <a:latin typeface="Arial"/>
                <a:cs typeface="Arial"/>
              </a:rPr>
              <a:t>P</a:t>
            </a:r>
            <a:r>
              <a:rPr sz="950" spc="-15" dirty="0">
                <a:latin typeface="Arial"/>
                <a:cs typeface="Arial"/>
              </a:rPr>
              <a:t>a</a:t>
            </a:r>
            <a:r>
              <a:rPr sz="950" spc="-10" dirty="0">
                <a:latin typeface="Arial"/>
                <a:cs typeface="Arial"/>
              </a:rPr>
              <a:t>r</a:t>
            </a:r>
            <a:r>
              <a:rPr sz="950" spc="-15" dirty="0">
                <a:latin typeface="Arial"/>
                <a:cs typeface="Arial"/>
              </a:rPr>
              <a:t>a</a:t>
            </a:r>
            <a:r>
              <a:rPr sz="950" spc="-5" dirty="0">
                <a:latin typeface="Arial"/>
                <a:cs typeface="Arial"/>
              </a:rPr>
              <a:t>m</a:t>
            </a:r>
            <a:r>
              <a:rPr sz="950" spc="-10" dirty="0">
                <a:latin typeface="Arial"/>
                <a:cs typeface="Arial"/>
              </a:rPr>
              <a:t>et</a:t>
            </a:r>
            <a:r>
              <a:rPr sz="950" spc="-15" dirty="0">
                <a:latin typeface="Arial"/>
                <a:cs typeface="Arial"/>
              </a:rPr>
              <a:t>e</a:t>
            </a:r>
            <a:r>
              <a:rPr sz="950" spc="-5" dirty="0">
                <a:latin typeface="Arial"/>
                <a:cs typeface="Arial"/>
              </a:rPr>
              <a:t>r or </a:t>
            </a:r>
            <a:r>
              <a:rPr sz="950" spc="-10" dirty="0">
                <a:latin typeface="Arial"/>
                <a:cs typeface="Arial"/>
              </a:rPr>
              <a:t>F</a:t>
            </a:r>
            <a:r>
              <a:rPr sz="950" spc="-15" dirty="0">
                <a:latin typeface="Arial"/>
                <a:cs typeface="Arial"/>
              </a:rPr>
              <a:t>e</a:t>
            </a:r>
            <a:r>
              <a:rPr sz="950" spc="-10" dirty="0">
                <a:latin typeface="Arial"/>
                <a:cs typeface="Arial"/>
              </a:rPr>
              <a:t>atur</a:t>
            </a:r>
            <a:r>
              <a:rPr sz="950" spc="-5" dirty="0">
                <a:latin typeface="Arial"/>
                <a:cs typeface="Arial"/>
              </a:rPr>
              <a:t>e </a:t>
            </a:r>
            <a:r>
              <a:rPr sz="950" spc="-10" dirty="0">
                <a:latin typeface="Arial"/>
                <a:cs typeface="Arial"/>
              </a:rPr>
              <a:t>fo</a:t>
            </a:r>
            <a:r>
              <a:rPr sz="950" spc="-5" dirty="0">
                <a:latin typeface="Arial"/>
                <a:cs typeface="Arial"/>
              </a:rPr>
              <a:t>r </a:t>
            </a:r>
            <a:r>
              <a:rPr sz="950" spc="-10" dirty="0">
                <a:latin typeface="Arial"/>
                <a:cs typeface="Arial"/>
              </a:rPr>
              <a:t>Spheri</a:t>
            </a:r>
            <a:r>
              <a:rPr sz="950" spc="-5" dirty="0">
                <a:latin typeface="Arial"/>
                <a:cs typeface="Arial"/>
              </a:rPr>
              <a:t>c</a:t>
            </a:r>
            <a:r>
              <a:rPr sz="950" spc="-10" dirty="0">
                <a:latin typeface="Arial"/>
                <a:cs typeface="Arial"/>
              </a:rPr>
              <a:t>a</a:t>
            </a:r>
            <a:r>
              <a:rPr sz="950" spc="-5" dirty="0">
                <a:latin typeface="Arial"/>
                <a:cs typeface="Arial"/>
              </a:rPr>
              <a:t>l </a:t>
            </a:r>
            <a:r>
              <a:rPr sz="950" spc="-10" dirty="0">
                <a:latin typeface="Arial"/>
                <a:cs typeface="Arial"/>
              </a:rPr>
              <a:t>LPG</a:t>
            </a:r>
            <a:r>
              <a:rPr sz="950" spc="5" dirty="0">
                <a:latin typeface="Arial"/>
                <a:cs typeface="Arial"/>
              </a:rPr>
              <a:t> </a:t>
            </a:r>
            <a:r>
              <a:rPr sz="950" spc="-10" dirty="0">
                <a:latin typeface="Arial"/>
                <a:cs typeface="Arial"/>
              </a:rPr>
              <a:t>Tan</a:t>
            </a:r>
            <a:r>
              <a:rPr sz="950" spc="-5" dirty="0">
                <a:latin typeface="Arial"/>
                <a:cs typeface="Arial"/>
              </a:rPr>
              <a:t>ks </a:t>
            </a:r>
            <a:r>
              <a:rPr sz="950" dirty="0">
                <a:latin typeface="Arial"/>
                <a:cs typeface="Arial"/>
              </a:rPr>
              <a:t>	</a:t>
            </a:r>
            <a:r>
              <a:rPr sz="950" spc="-265" dirty="0">
                <a:latin typeface="Arial"/>
                <a:cs typeface="Arial"/>
              </a:rPr>
              <a:t> </a:t>
            </a:r>
            <a:r>
              <a:rPr sz="950" spc="-5" dirty="0">
                <a:latin typeface="Arial"/>
                <a:cs typeface="Arial"/>
              </a:rPr>
              <a:t>110  Ta</a:t>
            </a:r>
            <a:r>
              <a:rPr sz="950" spc="-15" dirty="0">
                <a:latin typeface="Arial"/>
                <a:cs typeface="Arial"/>
              </a:rPr>
              <a:t>b</a:t>
            </a:r>
            <a:r>
              <a:rPr sz="950" dirty="0">
                <a:latin typeface="Arial"/>
                <a:cs typeface="Arial"/>
              </a:rPr>
              <a:t>l</a:t>
            </a:r>
            <a:r>
              <a:rPr sz="950" spc="-5" dirty="0">
                <a:latin typeface="Arial"/>
                <a:cs typeface="Arial"/>
              </a:rPr>
              <a:t>e 32: </a:t>
            </a:r>
            <a:r>
              <a:rPr sz="950" dirty="0">
                <a:latin typeface="Arial"/>
                <a:cs typeface="Arial"/>
              </a:rPr>
              <a:t>K</a:t>
            </a:r>
            <a:r>
              <a:rPr sz="950" spc="-15" dirty="0">
                <a:latin typeface="Arial"/>
                <a:cs typeface="Arial"/>
              </a:rPr>
              <a:t>e</a:t>
            </a:r>
            <a:r>
              <a:rPr sz="950" spc="-5" dirty="0">
                <a:latin typeface="Arial"/>
                <a:cs typeface="Arial"/>
              </a:rPr>
              <a:t>y </a:t>
            </a:r>
            <a:r>
              <a:rPr sz="950" dirty="0">
                <a:latin typeface="Arial"/>
                <a:cs typeface="Arial"/>
              </a:rPr>
              <a:t>I</a:t>
            </a:r>
            <a:r>
              <a:rPr sz="950" spc="-15" dirty="0">
                <a:latin typeface="Arial"/>
                <a:cs typeface="Arial"/>
              </a:rPr>
              <a:t>n</a:t>
            </a:r>
            <a:r>
              <a:rPr sz="950" spc="-5" dirty="0">
                <a:latin typeface="Arial"/>
                <a:cs typeface="Arial"/>
              </a:rPr>
              <a:t>dic</a:t>
            </a:r>
            <a:r>
              <a:rPr sz="950" spc="-15" dirty="0">
                <a:latin typeface="Arial"/>
                <a:cs typeface="Arial"/>
              </a:rPr>
              <a:t>a</a:t>
            </a:r>
            <a:r>
              <a:rPr sz="950" spc="-5" dirty="0">
                <a:latin typeface="Arial"/>
                <a:cs typeface="Arial"/>
              </a:rPr>
              <a:t>tors</a:t>
            </a:r>
            <a:r>
              <a:rPr sz="950" dirty="0">
                <a:latin typeface="Arial"/>
                <a:cs typeface="Arial"/>
              </a:rPr>
              <a:t> </a:t>
            </a:r>
            <a:r>
              <a:rPr sz="950" spc="-10" dirty="0">
                <a:latin typeface="Arial"/>
                <a:cs typeface="Arial"/>
              </a:rPr>
              <a:t>fo</a:t>
            </a:r>
            <a:r>
              <a:rPr sz="950" spc="-5" dirty="0">
                <a:latin typeface="Arial"/>
                <a:cs typeface="Arial"/>
              </a:rPr>
              <a:t>r</a:t>
            </a:r>
            <a:r>
              <a:rPr sz="950" dirty="0">
                <a:latin typeface="Arial"/>
                <a:cs typeface="Arial"/>
              </a:rPr>
              <a:t> </a:t>
            </a:r>
            <a:r>
              <a:rPr sz="950" spc="-10" dirty="0">
                <a:latin typeface="Arial"/>
                <a:cs typeface="Arial"/>
              </a:rPr>
              <a:t>H</a:t>
            </a:r>
            <a:r>
              <a:rPr sz="950" spc="-15" dirty="0">
                <a:latin typeface="Arial"/>
                <a:cs typeface="Arial"/>
              </a:rPr>
              <a:t>e</a:t>
            </a:r>
            <a:r>
              <a:rPr sz="950" spc="-5" dirty="0">
                <a:latin typeface="Arial"/>
                <a:cs typeface="Arial"/>
              </a:rPr>
              <a:t>at</a:t>
            </a:r>
            <a:r>
              <a:rPr sz="950" dirty="0">
                <a:latin typeface="Arial"/>
                <a:cs typeface="Arial"/>
              </a:rPr>
              <a:t> </a:t>
            </a:r>
            <a:r>
              <a:rPr sz="950" spc="-5" dirty="0">
                <a:latin typeface="Arial"/>
                <a:cs typeface="Arial"/>
              </a:rPr>
              <a:t>Exc</a:t>
            </a:r>
            <a:r>
              <a:rPr sz="950" spc="-20" dirty="0">
                <a:latin typeface="Arial"/>
                <a:cs typeface="Arial"/>
              </a:rPr>
              <a:t>h</a:t>
            </a:r>
            <a:r>
              <a:rPr sz="950" spc="-5" dirty="0">
                <a:latin typeface="Arial"/>
                <a:cs typeface="Arial"/>
              </a:rPr>
              <a:t>ang</a:t>
            </a:r>
            <a:r>
              <a:rPr sz="950" spc="-15" dirty="0">
                <a:latin typeface="Arial"/>
                <a:cs typeface="Arial"/>
              </a:rPr>
              <a:t>e</a:t>
            </a:r>
            <a:r>
              <a:rPr sz="950" spc="-10"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113</a:t>
            </a:r>
            <a:endParaRPr sz="950">
              <a:latin typeface="Arial"/>
              <a:cs typeface="Arial"/>
            </a:endParaRPr>
          </a:p>
          <a:p>
            <a:pPr marL="12700" marR="5080" algn="just">
              <a:lnSpc>
                <a:spcPts val="1070"/>
              </a:lnSpc>
              <a:spcBef>
                <a:spcPts val="10"/>
              </a:spcBef>
              <a:tabLst>
                <a:tab pos="5400675" algn="l"/>
              </a:tabLst>
            </a:pPr>
            <a:r>
              <a:rPr sz="950" spc="-5" dirty="0">
                <a:latin typeface="Arial"/>
                <a:cs typeface="Arial"/>
              </a:rPr>
              <a:t>Table 33: </a:t>
            </a:r>
            <a:r>
              <a:rPr sz="950" spc="-10" dirty="0">
                <a:latin typeface="Arial"/>
                <a:cs typeface="Arial"/>
              </a:rPr>
              <a:t>Reported or Estimated Capacity Utilization Rates at </a:t>
            </a:r>
            <a:r>
              <a:rPr sz="950" spc="-5" dirty="0">
                <a:latin typeface="Arial"/>
                <a:cs typeface="Arial"/>
              </a:rPr>
              <a:t>Selected </a:t>
            </a:r>
            <a:r>
              <a:rPr sz="950" spc="-10" dirty="0">
                <a:latin typeface="Arial"/>
                <a:cs typeface="Arial"/>
              </a:rPr>
              <a:t>Heat Exchangers </a:t>
            </a:r>
            <a:r>
              <a:rPr sz="950" spc="-5" dirty="0">
                <a:latin typeface="Arial"/>
                <a:cs typeface="Arial"/>
              </a:rPr>
              <a:t>Suppliers 118  Ta</a:t>
            </a:r>
            <a:r>
              <a:rPr sz="950" spc="-15" dirty="0">
                <a:latin typeface="Arial"/>
                <a:cs typeface="Arial"/>
              </a:rPr>
              <a:t>b</a:t>
            </a:r>
            <a:r>
              <a:rPr sz="950" dirty="0">
                <a:latin typeface="Arial"/>
                <a:cs typeface="Arial"/>
              </a:rPr>
              <a:t>l</a:t>
            </a:r>
            <a:r>
              <a:rPr sz="950" spc="-5" dirty="0">
                <a:latin typeface="Arial"/>
                <a:cs typeface="Arial"/>
              </a:rPr>
              <a:t>e 34: </a:t>
            </a:r>
            <a:r>
              <a:rPr sz="950" dirty="0">
                <a:latin typeface="Arial"/>
                <a:cs typeface="Arial"/>
              </a:rPr>
              <a:t>S</a:t>
            </a:r>
            <a:r>
              <a:rPr sz="950" spc="-15" dirty="0">
                <a:latin typeface="Arial"/>
                <a:cs typeface="Arial"/>
              </a:rPr>
              <a:t>u</a:t>
            </a:r>
            <a:r>
              <a:rPr sz="950" spc="-10" dirty="0">
                <a:latin typeface="Arial"/>
                <a:cs typeface="Arial"/>
              </a:rPr>
              <a:t>mm</a:t>
            </a:r>
            <a:r>
              <a:rPr sz="950" spc="-15" dirty="0">
                <a:latin typeface="Arial"/>
                <a:cs typeface="Arial"/>
              </a:rPr>
              <a:t>a</a:t>
            </a:r>
            <a:r>
              <a:rPr sz="950" spc="-5" dirty="0">
                <a:latin typeface="Arial"/>
                <a:cs typeface="Arial"/>
              </a:rPr>
              <a:t>ry of</a:t>
            </a:r>
            <a:r>
              <a:rPr sz="950" dirty="0">
                <a:latin typeface="Arial"/>
                <a:cs typeface="Arial"/>
              </a:rPr>
              <a:t> </a:t>
            </a:r>
            <a:r>
              <a:rPr sz="950" spc="-15" dirty="0">
                <a:latin typeface="Arial"/>
                <a:cs typeface="Arial"/>
              </a:rPr>
              <a:t>N</a:t>
            </a:r>
            <a:r>
              <a:rPr sz="950" spc="-5" dirty="0">
                <a:latin typeface="Arial"/>
                <a:cs typeface="Arial"/>
              </a:rPr>
              <a:t>ew</a:t>
            </a:r>
            <a:r>
              <a:rPr sz="950" spc="-10" dirty="0">
                <a:latin typeface="Arial"/>
                <a:cs typeface="Arial"/>
              </a:rPr>
              <a:t> C</a:t>
            </a:r>
            <a:r>
              <a:rPr sz="950" spc="-15" dirty="0">
                <a:latin typeface="Arial"/>
                <a:cs typeface="Arial"/>
              </a:rPr>
              <a:t>o</a:t>
            </a:r>
            <a:r>
              <a:rPr sz="950" spc="-5" dirty="0">
                <a:latin typeface="Arial"/>
                <a:cs typeface="Arial"/>
              </a:rPr>
              <a:t>ntr</a:t>
            </a:r>
            <a:r>
              <a:rPr sz="950" spc="-15" dirty="0">
                <a:latin typeface="Arial"/>
                <a:cs typeface="Arial"/>
              </a:rPr>
              <a:t>a</a:t>
            </a:r>
            <a:r>
              <a:rPr sz="950" spc="-5" dirty="0">
                <a:latin typeface="Arial"/>
                <a:cs typeface="Arial"/>
              </a:rPr>
              <a:t>cts</a:t>
            </a:r>
            <a:r>
              <a:rPr sz="950" dirty="0">
                <a:latin typeface="Arial"/>
                <a:cs typeface="Arial"/>
              </a:rPr>
              <a:t> </a:t>
            </a:r>
            <a:r>
              <a:rPr sz="950" spc="-15" dirty="0">
                <a:latin typeface="Arial"/>
                <a:cs typeface="Arial"/>
              </a:rPr>
              <a:t>a</a:t>
            </a:r>
            <a:r>
              <a:rPr sz="950" spc="-10" dirty="0">
                <a:latin typeface="Arial"/>
                <a:cs typeface="Arial"/>
              </a:rPr>
              <a:t>n</a:t>
            </a:r>
            <a:r>
              <a:rPr sz="950" spc="-5" dirty="0">
                <a:latin typeface="Arial"/>
                <a:cs typeface="Arial"/>
              </a:rPr>
              <a:t>d E</a:t>
            </a:r>
            <a:r>
              <a:rPr sz="950" spc="-10" dirty="0">
                <a:latin typeface="Arial"/>
                <a:cs typeface="Arial"/>
              </a:rPr>
              <a:t>s</a:t>
            </a:r>
            <a:r>
              <a:rPr sz="950" spc="-5" dirty="0">
                <a:latin typeface="Arial"/>
                <a:cs typeface="Arial"/>
              </a:rPr>
              <a:t>timat</a:t>
            </a:r>
            <a:r>
              <a:rPr sz="950" spc="-15" dirty="0">
                <a:latin typeface="Arial"/>
                <a:cs typeface="Arial"/>
              </a:rPr>
              <a:t>e</a:t>
            </a:r>
            <a:r>
              <a:rPr sz="950" spc="-5" dirty="0">
                <a:latin typeface="Arial"/>
                <a:cs typeface="Arial"/>
              </a:rPr>
              <a:t>d</a:t>
            </a:r>
            <a:r>
              <a:rPr sz="950" dirty="0">
                <a:latin typeface="Arial"/>
                <a:cs typeface="Arial"/>
              </a:rPr>
              <a:t> </a:t>
            </a:r>
            <a:r>
              <a:rPr sz="950" spc="-5" dirty="0">
                <a:latin typeface="Arial"/>
                <a:cs typeface="Arial"/>
              </a:rPr>
              <a:t>Val</a:t>
            </a:r>
            <a:r>
              <a:rPr sz="950" spc="-15" dirty="0">
                <a:latin typeface="Arial"/>
                <a:cs typeface="Arial"/>
              </a:rPr>
              <a:t>u</a:t>
            </a:r>
            <a:r>
              <a:rPr sz="950" spc="-5" dirty="0">
                <a:latin typeface="Arial"/>
                <a:cs typeface="Arial"/>
              </a:rPr>
              <a:t>es</a:t>
            </a:r>
            <a:r>
              <a:rPr sz="950" dirty="0">
                <a:latin typeface="Arial"/>
                <a:cs typeface="Arial"/>
              </a:rPr>
              <a:t> </a:t>
            </a:r>
            <a:r>
              <a:rPr sz="950" spc="-5" dirty="0">
                <a:latin typeface="Arial"/>
                <a:cs typeface="Arial"/>
              </a:rPr>
              <a:t>for</a:t>
            </a:r>
            <a:r>
              <a:rPr sz="950" dirty="0">
                <a:latin typeface="Arial"/>
                <a:cs typeface="Arial"/>
              </a:rPr>
              <a:t> </a:t>
            </a:r>
            <a:r>
              <a:rPr sz="950" spc="-15" dirty="0">
                <a:latin typeface="Arial"/>
                <a:cs typeface="Arial"/>
              </a:rPr>
              <a:t>H</a:t>
            </a:r>
            <a:r>
              <a:rPr sz="950" spc="-5" dirty="0">
                <a:latin typeface="Arial"/>
                <a:cs typeface="Arial"/>
              </a:rPr>
              <a:t>eat </a:t>
            </a:r>
            <a:r>
              <a:rPr sz="950" dirty="0">
                <a:latin typeface="Arial"/>
                <a:cs typeface="Arial"/>
              </a:rPr>
              <a:t>E</a:t>
            </a:r>
            <a:r>
              <a:rPr sz="950" spc="-10" dirty="0">
                <a:latin typeface="Arial"/>
                <a:cs typeface="Arial"/>
              </a:rPr>
              <a:t>x</a:t>
            </a:r>
            <a:r>
              <a:rPr sz="950" spc="-5" dirty="0">
                <a:latin typeface="Arial"/>
                <a:cs typeface="Arial"/>
              </a:rPr>
              <a:t>c</a:t>
            </a:r>
            <a:r>
              <a:rPr sz="950" spc="-15" dirty="0">
                <a:latin typeface="Arial"/>
                <a:cs typeface="Arial"/>
              </a:rPr>
              <a:t>h</a:t>
            </a:r>
            <a:r>
              <a:rPr sz="950" spc="-5" dirty="0">
                <a:latin typeface="Arial"/>
                <a:cs typeface="Arial"/>
              </a:rPr>
              <a:t>angers </a:t>
            </a:r>
            <a:r>
              <a:rPr sz="950" dirty="0">
                <a:latin typeface="Arial"/>
                <a:cs typeface="Arial"/>
              </a:rPr>
              <a:t>	</a:t>
            </a:r>
            <a:r>
              <a:rPr sz="950" spc="-5" dirty="0">
                <a:latin typeface="Arial"/>
                <a:cs typeface="Arial"/>
              </a:rPr>
              <a:t>120</a:t>
            </a:r>
            <a:endParaRPr sz="950">
              <a:latin typeface="Arial"/>
              <a:cs typeface="Arial"/>
            </a:endParaRPr>
          </a:p>
          <a:p>
            <a:pPr marL="12700" marR="5080" algn="just">
              <a:lnSpc>
                <a:spcPts val="1090"/>
              </a:lnSpc>
              <a:tabLst>
                <a:tab pos="5399405" algn="l"/>
              </a:tabLst>
            </a:pPr>
            <a:r>
              <a:rPr sz="950" spc="-5" dirty="0">
                <a:latin typeface="Arial"/>
                <a:cs typeface="Arial"/>
              </a:rPr>
              <a:t>Ta</a:t>
            </a:r>
            <a:r>
              <a:rPr sz="950" spc="-15" dirty="0">
                <a:latin typeface="Arial"/>
                <a:cs typeface="Arial"/>
              </a:rPr>
              <a:t>b</a:t>
            </a:r>
            <a:r>
              <a:rPr sz="950" dirty="0">
                <a:latin typeface="Arial"/>
                <a:cs typeface="Arial"/>
              </a:rPr>
              <a:t>l</a:t>
            </a:r>
            <a:r>
              <a:rPr sz="950" spc="-5" dirty="0">
                <a:latin typeface="Arial"/>
                <a:cs typeface="Arial"/>
              </a:rPr>
              <a:t>e 35:</a:t>
            </a:r>
            <a:r>
              <a:rPr sz="950" dirty="0">
                <a:latin typeface="Arial"/>
                <a:cs typeface="Arial"/>
              </a:rPr>
              <a:t> </a:t>
            </a:r>
            <a:r>
              <a:rPr sz="950" spc="-10" dirty="0">
                <a:latin typeface="Arial"/>
                <a:cs typeface="Arial"/>
              </a:rPr>
              <a:t>Re</a:t>
            </a:r>
            <a:r>
              <a:rPr sz="950" spc="-15" dirty="0">
                <a:latin typeface="Arial"/>
                <a:cs typeface="Arial"/>
              </a:rPr>
              <a:t>g</a:t>
            </a:r>
            <a:r>
              <a:rPr sz="950" spc="-5" dirty="0">
                <a:latin typeface="Arial"/>
                <a:cs typeface="Arial"/>
              </a:rPr>
              <a:t>ional</a:t>
            </a:r>
            <a:r>
              <a:rPr sz="950" dirty="0">
                <a:latin typeface="Arial"/>
                <a:cs typeface="Arial"/>
              </a:rPr>
              <a:t> </a:t>
            </a:r>
            <a:r>
              <a:rPr sz="950" spc="-5" dirty="0">
                <a:latin typeface="Arial"/>
                <a:cs typeface="Arial"/>
              </a:rPr>
              <a:t>Pr</a:t>
            </a:r>
            <a:r>
              <a:rPr sz="950" spc="-15" dirty="0">
                <a:latin typeface="Arial"/>
                <a:cs typeface="Arial"/>
              </a:rPr>
              <a:t>i</a:t>
            </a:r>
            <a:r>
              <a:rPr sz="950" spc="-5" dirty="0">
                <a:latin typeface="Arial"/>
                <a:cs typeface="Arial"/>
              </a:rPr>
              <a:t>ce </a:t>
            </a:r>
            <a:r>
              <a:rPr sz="950" dirty="0">
                <a:latin typeface="Arial"/>
                <a:cs typeface="Arial"/>
              </a:rPr>
              <a:t>V</a:t>
            </a:r>
            <a:r>
              <a:rPr sz="950" spc="-15" dirty="0">
                <a:latin typeface="Arial"/>
                <a:cs typeface="Arial"/>
              </a:rPr>
              <a:t>a</a:t>
            </a:r>
            <a:r>
              <a:rPr sz="950" spc="-5" dirty="0">
                <a:latin typeface="Arial"/>
                <a:cs typeface="Arial"/>
              </a:rPr>
              <a:t>ri</a:t>
            </a:r>
            <a:r>
              <a:rPr sz="950" spc="-15" dirty="0">
                <a:latin typeface="Arial"/>
                <a:cs typeface="Arial"/>
              </a:rPr>
              <a:t>a</a:t>
            </a:r>
            <a:r>
              <a:rPr sz="950" dirty="0">
                <a:latin typeface="Arial"/>
                <a:cs typeface="Arial"/>
              </a:rPr>
              <a:t>t</a:t>
            </a:r>
            <a:r>
              <a:rPr sz="950" spc="-15" dirty="0">
                <a:latin typeface="Arial"/>
                <a:cs typeface="Arial"/>
              </a:rPr>
              <a:t>i</a:t>
            </a:r>
            <a:r>
              <a:rPr sz="950" spc="-5" dirty="0">
                <a:latin typeface="Arial"/>
                <a:cs typeface="Arial"/>
              </a:rPr>
              <a:t>o</a:t>
            </a:r>
            <a:r>
              <a:rPr sz="950" spc="-15" dirty="0">
                <a:latin typeface="Arial"/>
                <a:cs typeface="Arial"/>
              </a:rPr>
              <a:t>n</a:t>
            </a:r>
            <a:r>
              <a:rPr sz="950" spc="-5" dirty="0">
                <a:latin typeface="Arial"/>
                <a:cs typeface="Arial"/>
              </a:rPr>
              <a:t>s</a:t>
            </a:r>
            <a:r>
              <a:rPr sz="950" spc="5" dirty="0">
                <a:latin typeface="Arial"/>
                <a:cs typeface="Arial"/>
              </a:rPr>
              <a:t> </a:t>
            </a:r>
            <a:r>
              <a:rPr sz="950" spc="-15" dirty="0">
                <a:latin typeface="Arial"/>
                <a:cs typeface="Arial"/>
              </a:rPr>
              <a:t>o</a:t>
            </a:r>
            <a:r>
              <a:rPr sz="950" spc="-10" dirty="0">
                <a:latin typeface="Arial"/>
                <a:cs typeface="Arial"/>
              </a:rPr>
              <a:t>v</a:t>
            </a:r>
            <a:r>
              <a:rPr sz="950" spc="-5" dirty="0">
                <a:latin typeface="Arial"/>
                <a:cs typeface="Arial"/>
              </a:rPr>
              <a:t>er</a:t>
            </a:r>
            <a:r>
              <a:rPr sz="950" dirty="0">
                <a:latin typeface="Arial"/>
                <a:cs typeface="Arial"/>
              </a:rPr>
              <a:t> </a:t>
            </a:r>
            <a:r>
              <a:rPr sz="950" spc="-5" dirty="0">
                <a:latin typeface="Arial"/>
                <a:cs typeface="Arial"/>
              </a:rPr>
              <a:t>Ti</a:t>
            </a:r>
            <a:r>
              <a:rPr sz="950" spc="-20" dirty="0">
                <a:latin typeface="Arial"/>
                <a:cs typeface="Arial"/>
              </a:rPr>
              <a:t>m</a:t>
            </a:r>
            <a:r>
              <a:rPr sz="950" spc="-5" dirty="0">
                <a:latin typeface="Arial"/>
                <a:cs typeface="Arial"/>
              </a:rPr>
              <a:t>e for</a:t>
            </a:r>
            <a:r>
              <a:rPr sz="950" dirty="0">
                <a:latin typeface="Arial"/>
                <a:cs typeface="Arial"/>
              </a:rPr>
              <a:t> </a:t>
            </a:r>
            <a:r>
              <a:rPr sz="950" spc="-15" dirty="0">
                <a:latin typeface="Arial"/>
                <a:cs typeface="Arial"/>
              </a:rPr>
              <a:t>He</a:t>
            </a:r>
            <a:r>
              <a:rPr sz="950" spc="-5" dirty="0">
                <a:latin typeface="Arial"/>
                <a:cs typeface="Arial"/>
              </a:rPr>
              <a:t>at</a:t>
            </a:r>
            <a:r>
              <a:rPr sz="950" dirty="0">
                <a:latin typeface="Arial"/>
                <a:cs typeface="Arial"/>
              </a:rPr>
              <a:t> E</a:t>
            </a:r>
            <a:r>
              <a:rPr sz="950" spc="-10" dirty="0">
                <a:latin typeface="Arial"/>
                <a:cs typeface="Arial"/>
              </a:rPr>
              <a:t>x</a:t>
            </a:r>
            <a:r>
              <a:rPr sz="950" spc="-5" dirty="0">
                <a:latin typeface="Arial"/>
                <a:cs typeface="Arial"/>
              </a:rPr>
              <a:t>c</a:t>
            </a:r>
            <a:r>
              <a:rPr sz="950" spc="-15" dirty="0">
                <a:latin typeface="Arial"/>
                <a:cs typeface="Arial"/>
              </a:rPr>
              <a:t>h</a:t>
            </a:r>
            <a:r>
              <a:rPr sz="950" spc="-5" dirty="0">
                <a:latin typeface="Arial"/>
                <a:cs typeface="Arial"/>
              </a:rPr>
              <a:t>an</a:t>
            </a:r>
            <a:r>
              <a:rPr sz="950" spc="-15" dirty="0">
                <a:latin typeface="Arial"/>
                <a:cs typeface="Arial"/>
              </a:rPr>
              <a:t>g</a:t>
            </a:r>
            <a:r>
              <a:rPr sz="950" spc="-5" dirty="0">
                <a:latin typeface="Arial"/>
                <a:cs typeface="Arial"/>
              </a:rPr>
              <a:t>e</a:t>
            </a:r>
            <a:r>
              <a:rPr sz="950" spc="-15" dirty="0">
                <a:latin typeface="Arial"/>
                <a:cs typeface="Arial"/>
              </a:rPr>
              <a:t>r</a:t>
            </a:r>
            <a:r>
              <a:rPr sz="950" spc="-5" dirty="0">
                <a:latin typeface="Arial"/>
                <a:cs typeface="Arial"/>
              </a:rPr>
              <a:t>s </a:t>
            </a:r>
            <a:r>
              <a:rPr sz="950" dirty="0">
                <a:latin typeface="Arial"/>
                <a:cs typeface="Arial"/>
              </a:rPr>
              <a:t>	</a:t>
            </a:r>
            <a:r>
              <a:rPr sz="950" spc="-260" dirty="0">
                <a:latin typeface="Arial"/>
                <a:cs typeface="Arial"/>
              </a:rPr>
              <a:t> </a:t>
            </a:r>
            <a:r>
              <a:rPr sz="950" spc="-5" dirty="0">
                <a:latin typeface="Arial"/>
                <a:cs typeface="Arial"/>
              </a:rPr>
              <a:t>124  Ta</a:t>
            </a:r>
            <a:r>
              <a:rPr sz="950" spc="-15" dirty="0">
                <a:latin typeface="Arial"/>
                <a:cs typeface="Arial"/>
              </a:rPr>
              <a:t>b</a:t>
            </a:r>
            <a:r>
              <a:rPr sz="950" dirty="0">
                <a:latin typeface="Arial"/>
                <a:cs typeface="Arial"/>
              </a:rPr>
              <a:t>l</a:t>
            </a:r>
            <a:r>
              <a:rPr sz="950" spc="-5" dirty="0">
                <a:latin typeface="Arial"/>
                <a:cs typeface="Arial"/>
              </a:rPr>
              <a:t>e 36:</a:t>
            </a:r>
            <a:r>
              <a:rPr sz="950" spc="-10" dirty="0">
                <a:latin typeface="Arial"/>
                <a:cs typeface="Arial"/>
              </a:rPr>
              <a:t> </a:t>
            </a:r>
            <a:r>
              <a:rPr sz="950" spc="-5" dirty="0">
                <a:latin typeface="Arial"/>
                <a:cs typeface="Arial"/>
              </a:rPr>
              <a:t>Incr</a:t>
            </a:r>
            <a:r>
              <a:rPr sz="950" spc="-15" dirty="0">
                <a:latin typeface="Arial"/>
                <a:cs typeface="Arial"/>
              </a:rPr>
              <a:t>e</a:t>
            </a:r>
            <a:r>
              <a:rPr sz="950" spc="-5" dirty="0">
                <a:latin typeface="Arial"/>
                <a:cs typeface="Arial"/>
              </a:rPr>
              <a:t>me</a:t>
            </a:r>
            <a:r>
              <a:rPr sz="950" spc="-15" dirty="0">
                <a:latin typeface="Arial"/>
                <a:cs typeface="Arial"/>
              </a:rPr>
              <a:t>n</a:t>
            </a:r>
            <a:r>
              <a:rPr sz="950" spc="-5" dirty="0">
                <a:latin typeface="Arial"/>
                <a:cs typeface="Arial"/>
              </a:rPr>
              <a:t>tal </a:t>
            </a:r>
            <a:r>
              <a:rPr sz="950" spc="-15" dirty="0">
                <a:latin typeface="Arial"/>
                <a:cs typeface="Arial"/>
              </a:rPr>
              <a:t>Co</a:t>
            </a:r>
            <a:r>
              <a:rPr sz="950" spc="-5" dirty="0">
                <a:latin typeface="Arial"/>
                <a:cs typeface="Arial"/>
              </a:rPr>
              <a:t>st</a:t>
            </a:r>
            <a:r>
              <a:rPr sz="950" spc="5" dirty="0">
                <a:latin typeface="Arial"/>
                <a:cs typeface="Arial"/>
              </a:rPr>
              <a:t> </a:t>
            </a:r>
            <a:r>
              <a:rPr sz="950" spc="-15" dirty="0">
                <a:latin typeface="Arial"/>
                <a:cs typeface="Arial"/>
              </a:rPr>
              <a:t>p</a:t>
            </a:r>
            <a:r>
              <a:rPr sz="950" spc="-10"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E</a:t>
            </a:r>
            <a:r>
              <a:rPr sz="950" spc="-10" dirty="0">
                <a:latin typeface="Arial"/>
                <a:cs typeface="Arial"/>
              </a:rPr>
              <a:t>x</a:t>
            </a:r>
            <a:r>
              <a:rPr sz="950" dirty="0">
                <a:latin typeface="Arial"/>
                <a:cs typeface="Arial"/>
              </a:rPr>
              <a:t>t</a:t>
            </a:r>
            <a:r>
              <a:rPr sz="950" spc="-15" dirty="0">
                <a:latin typeface="Arial"/>
                <a:cs typeface="Arial"/>
              </a:rPr>
              <a:t>r</a:t>
            </a:r>
            <a:r>
              <a:rPr sz="950" spc="-5" dirty="0">
                <a:latin typeface="Arial"/>
                <a:cs typeface="Arial"/>
              </a:rPr>
              <a:t>a</a:t>
            </a:r>
            <a:r>
              <a:rPr sz="950" dirty="0">
                <a:latin typeface="Arial"/>
                <a:cs typeface="Arial"/>
              </a:rPr>
              <a:t> P</a:t>
            </a:r>
            <a:r>
              <a:rPr sz="950" spc="-15" dirty="0">
                <a:latin typeface="Arial"/>
                <a:cs typeface="Arial"/>
              </a:rPr>
              <a:t>a</a:t>
            </a:r>
            <a:r>
              <a:rPr sz="950" spc="-5" dirty="0">
                <a:latin typeface="Arial"/>
                <a:cs typeface="Arial"/>
              </a:rPr>
              <a:t>r</a:t>
            </a:r>
            <a:r>
              <a:rPr sz="950" spc="-15" dirty="0">
                <a:latin typeface="Arial"/>
                <a:cs typeface="Arial"/>
              </a:rPr>
              <a:t>a</a:t>
            </a:r>
            <a:r>
              <a:rPr sz="950" spc="-5" dirty="0">
                <a:latin typeface="Arial"/>
                <a:cs typeface="Arial"/>
              </a:rPr>
              <a:t>met</a:t>
            </a:r>
            <a:r>
              <a:rPr sz="950" spc="-15" dirty="0">
                <a:latin typeface="Arial"/>
                <a:cs typeface="Arial"/>
              </a:rPr>
              <a:t>e</a:t>
            </a:r>
            <a:r>
              <a:rPr sz="950" spc="-5" dirty="0">
                <a:latin typeface="Arial"/>
                <a:cs typeface="Arial"/>
              </a:rPr>
              <a:t>r</a:t>
            </a:r>
            <a:r>
              <a:rPr sz="950" dirty="0">
                <a:latin typeface="Arial"/>
                <a:cs typeface="Arial"/>
              </a:rPr>
              <a:t> </a:t>
            </a:r>
            <a:r>
              <a:rPr sz="950" spc="-5" dirty="0">
                <a:latin typeface="Arial"/>
                <a:cs typeface="Arial"/>
              </a:rPr>
              <a:t>or F</a:t>
            </a:r>
            <a:r>
              <a:rPr sz="950" spc="-15" dirty="0">
                <a:latin typeface="Arial"/>
                <a:cs typeface="Arial"/>
              </a:rPr>
              <a:t>e</a:t>
            </a:r>
            <a:r>
              <a:rPr sz="950" spc="-5" dirty="0">
                <a:latin typeface="Arial"/>
                <a:cs typeface="Arial"/>
              </a:rPr>
              <a:t>ature</a:t>
            </a:r>
            <a:r>
              <a:rPr sz="950" dirty="0">
                <a:latin typeface="Arial"/>
                <a:cs typeface="Arial"/>
              </a:rPr>
              <a:t> </a:t>
            </a:r>
            <a:r>
              <a:rPr sz="950" spc="-5" dirty="0">
                <a:latin typeface="Arial"/>
                <a:cs typeface="Arial"/>
              </a:rPr>
              <a:t>for</a:t>
            </a:r>
            <a:r>
              <a:rPr sz="950" dirty="0">
                <a:latin typeface="Arial"/>
                <a:cs typeface="Arial"/>
              </a:rPr>
              <a:t> </a:t>
            </a:r>
            <a:r>
              <a:rPr sz="950" spc="-15" dirty="0">
                <a:latin typeface="Arial"/>
                <a:cs typeface="Arial"/>
              </a:rPr>
              <a:t>H</a:t>
            </a:r>
            <a:r>
              <a:rPr sz="950" spc="-5" dirty="0">
                <a:latin typeface="Arial"/>
                <a:cs typeface="Arial"/>
              </a:rPr>
              <a:t>eat </a:t>
            </a:r>
            <a:r>
              <a:rPr sz="950" dirty="0">
                <a:latin typeface="Arial"/>
                <a:cs typeface="Arial"/>
              </a:rPr>
              <a:t>E</a:t>
            </a:r>
            <a:r>
              <a:rPr sz="950" spc="-10" dirty="0">
                <a:latin typeface="Arial"/>
                <a:cs typeface="Arial"/>
              </a:rPr>
              <a:t>x</a:t>
            </a:r>
            <a:r>
              <a:rPr sz="950" spc="-5" dirty="0">
                <a:latin typeface="Arial"/>
                <a:cs typeface="Arial"/>
              </a:rPr>
              <a:t>c</a:t>
            </a:r>
            <a:r>
              <a:rPr sz="950" spc="-15" dirty="0">
                <a:latin typeface="Arial"/>
                <a:cs typeface="Arial"/>
              </a:rPr>
              <a:t>h</a:t>
            </a:r>
            <a:r>
              <a:rPr sz="950" spc="-5" dirty="0">
                <a:latin typeface="Arial"/>
                <a:cs typeface="Arial"/>
              </a:rPr>
              <a:t>ange</a:t>
            </a:r>
            <a:r>
              <a:rPr sz="950" spc="-15" dirty="0">
                <a:latin typeface="Arial"/>
                <a:cs typeface="Arial"/>
              </a:rPr>
              <a:t>r</a:t>
            </a:r>
            <a:r>
              <a:rPr sz="950" spc="-5" dirty="0">
                <a:latin typeface="Arial"/>
                <a:cs typeface="Arial"/>
              </a:rPr>
              <a:t>s </a:t>
            </a:r>
            <a:r>
              <a:rPr sz="950" dirty="0">
                <a:latin typeface="Arial"/>
                <a:cs typeface="Arial"/>
              </a:rPr>
              <a:t>	</a:t>
            </a:r>
            <a:r>
              <a:rPr sz="950" spc="-5" dirty="0">
                <a:latin typeface="Arial"/>
                <a:cs typeface="Arial"/>
              </a:rPr>
              <a:t>125</a:t>
            </a:r>
            <a:endParaRPr sz="950">
              <a:latin typeface="Arial"/>
              <a:cs typeface="Arial"/>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606039" y="1283208"/>
            <a:ext cx="0" cy="2176780"/>
          </a:xfrm>
          <a:custGeom>
            <a:avLst/>
            <a:gdLst/>
            <a:ahLst/>
            <a:cxnLst/>
            <a:rect l="l" t="t" r="r" b="b"/>
            <a:pathLst>
              <a:path h="2176779">
                <a:moveTo>
                  <a:pt x="0" y="0"/>
                </a:moveTo>
                <a:lnTo>
                  <a:pt x="0" y="2176272"/>
                </a:lnTo>
              </a:path>
            </a:pathLst>
          </a:custGeom>
          <a:ln w="9144">
            <a:solidFill>
              <a:srgbClr val="858585"/>
            </a:solidFill>
          </a:ln>
        </p:spPr>
        <p:txBody>
          <a:bodyPr wrap="square" lIns="0" tIns="0" rIns="0" bIns="0" rtlCol="0"/>
          <a:lstStyle/>
          <a:p>
            <a:endParaRPr/>
          </a:p>
        </p:txBody>
      </p:sp>
      <p:sp>
        <p:nvSpPr>
          <p:cNvPr id="3" name="object 3"/>
          <p:cNvSpPr/>
          <p:nvPr/>
        </p:nvSpPr>
        <p:spPr>
          <a:xfrm>
            <a:off x="2567177" y="3420998"/>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4" name="object 4"/>
          <p:cNvSpPr/>
          <p:nvPr/>
        </p:nvSpPr>
        <p:spPr>
          <a:xfrm>
            <a:off x="2567177" y="306514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5" name="object 5"/>
          <p:cNvSpPr/>
          <p:nvPr/>
        </p:nvSpPr>
        <p:spPr>
          <a:xfrm>
            <a:off x="2567177" y="2709290"/>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6" name="object 6"/>
          <p:cNvSpPr/>
          <p:nvPr/>
        </p:nvSpPr>
        <p:spPr>
          <a:xfrm>
            <a:off x="2567177" y="2353056"/>
            <a:ext cx="39370" cy="0"/>
          </a:xfrm>
          <a:custGeom>
            <a:avLst/>
            <a:gdLst/>
            <a:ahLst/>
            <a:cxnLst/>
            <a:rect l="l" t="t" r="r" b="b"/>
            <a:pathLst>
              <a:path w="39369">
                <a:moveTo>
                  <a:pt x="0" y="0"/>
                </a:moveTo>
                <a:lnTo>
                  <a:pt x="38862" y="0"/>
                </a:lnTo>
              </a:path>
            </a:pathLst>
          </a:custGeom>
          <a:ln w="9144">
            <a:solidFill>
              <a:srgbClr val="858585"/>
            </a:solidFill>
          </a:ln>
        </p:spPr>
        <p:txBody>
          <a:bodyPr wrap="square" lIns="0" tIns="0" rIns="0" bIns="0" rtlCol="0"/>
          <a:lstStyle/>
          <a:p>
            <a:endParaRPr/>
          </a:p>
        </p:txBody>
      </p:sp>
      <p:sp>
        <p:nvSpPr>
          <p:cNvPr id="7" name="object 7"/>
          <p:cNvSpPr/>
          <p:nvPr/>
        </p:nvSpPr>
        <p:spPr>
          <a:xfrm>
            <a:off x="2567177" y="1996821"/>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8" name="object 8"/>
          <p:cNvSpPr/>
          <p:nvPr/>
        </p:nvSpPr>
        <p:spPr>
          <a:xfrm>
            <a:off x="2567177" y="1640966"/>
            <a:ext cx="39370" cy="0"/>
          </a:xfrm>
          <a:custGeom>
            <a:avLst/>
            <a:gdLst/>
            <a:ahLst/>
            <a:cxnLst/>
            <a:rect l="l" t="t" r="r" b="b"/>
            <a:pathLst>
              <a:path w="39369">
                <a:moveTo>
                  <a:pt x="0" y="0"/>
                </a:moveTo>
                <a:lnTo>
                  <a:pt x="38862" y="0"/>
                </a:lnTo>
              </a:path>
            </a:pathLst>
          </a:custGeom>
          <a:ln w="8380">
            <a:solidFill>
              <a:srgbClr val="858585"/>
            </a:solidFill>
          </a:ln>
        </p:spPr>
        <p:txBody>
          <a:bodyPr wrap="square" lIns="0" tIns="0" rIns="0" bIns="0" rtlCol="0"/>
          <a:lstStyle/>
          <a:p>
            <a:endParaRPr/>
          </a:p>
        </p:txBody>
      </p:sp>
      <p:sp>
        <p:nvSpPr>
          <p:cNvPr id="9" name="object 9"/>
          <p:cNvSpPr/>
          <p:nvPr/>
        </p:nvSpPr>
        <p:spPr>
          <a:xfrm>
            <a:off x="2567177" y="1283589"/>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0" name="object 10"/>
          <p:cNvSpPr/>
          <p:nvPr/>
        </p:nvSpPr>
        <p:spPr>
          <a:xfrm>
            <a:off x="2606039" y="3420999"/>
            <a:ext cx="3152140" cy="0"/>
          </a:xfrm>
          <a:custGeom>
            <a:avLst/>
            <a:gdLst/>
            <a:ahLst/>
            <a:cxnLst/>
            <a:rect l="l" t="t" r="r" b="b"/>
            <a:pathLst>
              <a:path w="3152140">
                <a:moveTo>
                  <a:pt x="0" y="0"/>
                </a:moveTo>
                <a:lnTo>
                  <a:pt x="3151632" y="0"/>
                </a:lnTo>
              </a:path>
            </a:pathLst>
          </a:custGeom>
          <a:ln w="8381">
            <a:solidFill>
              <a:srgbClr val="858585"/>
            </a:solidFill>
          </a:ln>
        </p:spPr>
        <p:txBody>
          <a:bodyPr wrap="square" lIns="0" tIns="0" rIns="0" bIns="0" rtlCol="0"/>
          <a:lstStyle/>
          <a:p>
            <a:endParaRPr/>
          </a:p>
        </p:txBody>
      </p:sp>
      <p:sp>
        <p:nvSpPr>
          <p:cNvPr id="11" name="object 11"/>
          <p:cNvSpPr/>
          <p:nvPr/>
        </p:nvSpPr>
        <p:spPr>
          <a:xfrm>
            <a:off x="2776727"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12" name="object 12"/>
          <p:cNvSpPr/>
          <p:nvPr/>
        </p:nvSpPr>
        <p:spPr>
          <a:xfrm>
            <a:off x="2951226" y="3440429"/>
            <a:ext cx="9525" cy="0"/>
          </a:xfrm>
          <a:custGeom>
            <a:avLst/>
            <a:gdLst/>
            <a:ahLst/>
            <a:cxnLst/>
            <a:rect l="l" t="t" r="r" b="b"/>
            <a:pathLst>
              <a:path w="9525">
                <a:moveTo>
                  <a:pt x="0" y="0"/>
                </a:moveTo>
                <a:lnTo>
                  <a:pt x="9143" y="0"/>
                </a:lnTo>
              </a:path>
            </a:pathLst>
          </a:custGeom>
          <a:ln w="38100">
            <a:solidFill>
              <a:srgbClr val="858585"/>
            </a:solidFill>
          </a:ln>
        </p:spPr>
        <p:txBody>
          <a:bodyPr wrap="square" lIns="0" tIns="0" rIns="0" bIns="0" rtlCol="0"/>
          <a:lstStyle/>
          <a:p>
            <a:endParaRPr/>
          </a:p>
        </p:txBody>
      </p:sp>
      <p:sp>
        <p:nvSpPr>
          <p:cNvPr id="13" name="object 13"/>
          <p:cNvSpPr/>
          <p:nvPr/>
        </p:nvSpPr>
        <p:spPr>
          <a:xfrm>
            <a:off x="3126485"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14" name="object 14"/>
          <p:cNvSpPr/>
          <p:nvPr/>
        </p:nvSpPr>
        <p:spPr>
          <a:xfrm>
            <a:off x="3301746"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15" name="object 15"/>
          <p:cNvSpPr/>
          <p:nvPr/>
        </p:nvSpPr>
        <p:spPr>
          <a:xfrm>
            <a:off x="3477767"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16" name="object 16"/>
          <p:cNvSpPr/>
          <p:nvPr/>
        </p:nvSpPr>
        <p:spPr>
          <a:xfrm>
            <a:off x="3653028"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17" name="object 17"/>
          <p:cNvSpPr/>
          <p:nvPr/>
        </p:nvSpPr>
        <p:spPr>
          <a:xfrm>
            <a:off x="3827526"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18" name="object 18"/>
          <p:cNvSpPr/>
          <p:nvPr/>
        </p:nvSpPr>
        <p:spPr>
          <a:xfrm>
            <a:off x="4002785"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19" name="object 19"/>
          <p:cNvSpPr/>
          <p:nvPr/>
        </p:nvSpPr>
        <p:spPr>
          <a:xfrm>
            <a:off x="4177284"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0" name="object 20"/>
          <p:cNvSpPr/>
          <p:nvPr/>
        </p:nvSpPr>
        <p:spPr>
          <a:xfrm>
            <a:off x="4352544"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1" name="object 21"/>
          <p:cNvSpPr/>
          <p:nvPr/>
        </p:nvSpPr>
        <p:spPr>
          <a:xfrm>
            <a:off x="4527041"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2" name="object 22"/>
          <p:cNvSpPr/>
          <p:nvPr/>
        </p:nvSpPr>
        <p:spPr>
          <a:xfrm>
            <a:off x="4703826"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3" name="object 23"/>
          <p:cNvSpPr/>
          <p:nvPr/>
        </p:nvSpPr>
        <p:spPr>
          <a:xfrm>
            <a:off x="4879085"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24" name="object 24"/>
          <p:cNvSpPr/>
          <p:nvPr/>
        </p:nvSpPr>
        <p:spPr>
          <a:xfrm>
            <a:off x="5053584"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25" name="object 25"/>
          <p:cNvSpPr/>
          <p:nvPr/>
        </p:nvSpPr>
        <p:spPr>
          <a:xfrm>
            <a:off x="5228844"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6" name="object 26"/>
          <p:cNvSpPr/>
          <p:nvPr/>
        </p:nvSpPr>
        <p:spPr>
          <a:xfrm>
            <a:off x="5403341"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7" name="object 27"/>
          <p:cNvSpPr/>
          <p:nvPr/>
        </p:nvSpPr>
        <p:spPr>
          <a:xfrm>
            <a:off x="5578602"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8" name="object 28"/>
          <p:cNvSpPr/>
          <p:nvPr/>
        </p:nvSpPr>
        <p:spPr>
          <a:xfrm>
            <a:off x="5753100"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9" name="object 29"/>
          <p:cNvSpPr/>
          <p:nvPr/>
        </p:nvSpPr>
        <p:spPr>
          <a:xfrm>
            <a:off x="3028950" y="1905761"/>
            <a:ext cx="2649220" cy="812800"/>
          </a:xfrm>
          <a:custGeom>
            <a:avLst/>
            <a:gdLst/>
            <a:ahLst/>
            <a:cxnLst/>
            <a:rect l="l" t="t" r="r" b="b"/>
            <a:pathLst>
              <a:path w="2649220" h="812800">
                <a:moveTo>
                  <a:pt x="61721" y="760475"/>
                </a:moveTo>
                <a:lnTo>
                  <a:pt x="54863" y="763523"/>
                </a:lnTo>
                <a:lnTo>
                  <a:pt x="2285" y="789431"/>
                </a:lnTo>
                <a:lnTo>
                  <a:pt x="0" y="797051"/>
                </a:lnTo>
                <a:lnTo>
                  <a:pt x="3047" y="803147"/>
                </a:lnTo>
                <a:lnTo>
                  <a:pt x="6095" y="810005"/>
                </a:lnTo>
                <a:lnTo>
                  <a:pt x="13715" y="812291"/>
                </a:lnTo>
                <a:lnTo>
                  <a:pt x="19811" y="809243"/>
                </a:lnTo>
                <a:lnTo>
                  <a:pt x="66293" y="787145"/>
                </a:lnTo>
                <a:lnTo>
                  <a:pt x="73151" y="784097"/>
                </a:lnTo>
                <a:lnTo>
                  <a:pt x="75437" y="775715"/>
                </a:lnTo>
                <a:lnTo>
                  <a:pt x="69341" y="763523"/>
                </a:lnTo>
                <a:lnTo>
                  <a:pt x="61721" y="760475"/>
                </a:lnTo>
                <a:close/>
              </a:path>
              <a:path w="2649220" h="812800">
                <a:moveTo>
                  <a:pt x="154685" y="715517"/>
                </a:moveTo>
                <a:lnTo>
                  <a:pt x="147827" y="718565"/>
                </a:lnTo>
                <a:lnTo>
                  <a:pt x="95249" y="744473"/>
                </a:lnTo>
                <a:lnTo>
                  <a:pt x="92201" y="752093"/>
                </a:lnTo>
                <a:lnTo>
                  <a:pt x="96011" y="758189"/>
                </a:lnTo>
                <a:lnTo>
                  <a:pt x="99059" y="765047"/>
                </a:lnTo>
                <a:lnTo>
                  <a:pt x="106679" y="767333"/>
                </a:lnTo>
                <a:lnTo>
                  <a:pt x="112775" y="764285"/>
                </a:lnTo>
                <a:lnTo>
                  <a:pt x="159257" y="742187"/>
                </a:lnTo>
                <a:lnTo>
                  <a:pt x="166115" y="739139"/>
                </a:lnTo>
                <a:lnTo>
                  <a:pt x="168401" y="731519"/>
                </a:lnTo>
                <a:lnTo>
                  <a:pt x="165353" y="724661"/>
                </a:lnTo>
                <a:lnTo>
                  <a:pt x="162305" y="718565"/>
                </a:lnTo>
                <a:lnTo>
                  <a:pt x="154685" y="715517"/>
                </a:lnTo>
                <a:close/>
              </a:path>
              <a:path w="2649220" h="812800">
                <a:moveTo>
                  <a:pt x="237743" y="660653"/>
                </a:moveTo>
                <a:lnTo>
                  <a:pt x="232409" y="664463"/>
                </a:lnTo>
                <a:lnTo>
                  <a:pt x="185165" y="700277"/>
                </a:lnTo>
                <a:lnTo>
                  <a:pt x="184403" y="707897"/>
                </a:lnTo>
                <a:lnTo>
                  <a:pt x="188975" y="713993"/>
                </a:lnTo>
                <a:lnTo>
                  <a:pt x="192785" y="719327"/>
                </a:lnTo>
                <a:lnTo>
                  <a:pt x="201167" y="720851"/>
                </a:lnTo>
                <a:lnTo>
                  <a:pt x="206501" y="716279"/>
                </a:lnTo>
                <a:lnTo>
                  <a:pt x="247649" y="685037"/>
                </a:lnTo>
                <a:lnTo>
                  <a:pt x="253745" y="681227"/>
                </a:lnTo>
                <a:lnTo>
                  <a:pt x="254507" y="672845"/>
                </a:lnTo>
                <a:lnTo>
                  <a:pt x="250697" y="667511"/>
                </a:lnTo>
                <a:lnTo>
                  <a:pt x="246125" y="661415"/>
                </a:lnTo>
                <a:lnTo>
                  <a:pt x="237743" y="660653"/>
                </a:lnTo>
                <a:close/>
              </a:path>
              <a:path w="2649220" h="812800">
                <a:moveTo>
                  <a:pt x="320039" y="598169"/>
                </a:moveTo>
                <a:lnTo>
                  <a:pt x="314705" y="602741"/>
                </a:lnTo>
                <a:lnTo>
                  <a:pt x="273557" y="633983"/>
                </a:lnTo>
                <a:lnTo>
                  <a:pt x="268223" y="637793"/>
                </a:lnTo>
                <a:lnTo>
                  <a:pt x="266699" y="646175"/>
                </a:lnTo>
                <a:lnTo>
                  <a:pt x="271271" y="651509"/>
                </a:lnTo>
                <a:lnTo>
                  <a:pt x="275081" y="657605"/>
                </a:lnTo>
                <a:lnTo>
                  <a:pt x="283463" y="658367"/>
                </a:lnTo>
                <a:lnTo>
                  <a:pt x="288797" y="653795"/>
                </a:lnTo>
                <a:lnTo>
                  <a:pt x="336041" y="618743"/>
                </a:lnTo>
                <a:lnTo>
                  <a:pt x="336803" y="610361"/>
                </a:lnTo>
                <a:lnTo>
                  <a:pt x="332993" y="605027"/>
                </a:lnTo>
                <a:lnTo>
                  <a:pt x="328421" y="599693"/>
                </a:lnTo>
                <a:lnTo>
                  <a:pt x="320039" y="598169"/>
                </a:lnTo>
                <a:close/>
              </a:path>
              <a:path w="2649220" h="812800">
                <a:moveTo>
                  <a:pt x="401573" y="534923"/>
                </a:moveTo>
                <a:lnTo>
                  <a:pt x="396239" y="539495"/>
                </a:lnTo>
                <a:lnTo>
                  <a:pt x="358139" y="569975"/>
                </a:lnTo>
                <a:lnTo>
                  <a:pt x="355853" y="571499"/>
                </a:lnTo>
                <a:lnTo>
                  <a:pt x="350520" y="576071"/>
                </a:lnTo>
                <a:lnTo>
                  <a:pt x="348995" y="583691"/>
                </a:lnTo>
                <a:lnTo>
                  <a:pt x="353567" y="589787"/>
                </a:lnTo>
                <a:lnTo>
                  <a:pt x="357377" y="595121"/>
                </a:lnTo>
                <a:lnTo>
                  <a:pt x="365759" y="596645"/>
                </a:lnTo>
                <a:lnTo>
                  <a:pt x="371855" y="592073"/>
                </a:lnTo>
                <a:lnTo>
                  <a:pt x="373379" y="590549"/>
                </a:lnTo>
                <a:lnTo>
                  <a:pt x="412241" y="559307"/>
                </a:lnTo>
                <a:lnTo>
                  <a:pt x="417575" y="555497"/>
                </a:lnTo>
                <a:lnTo>
                  <a:pt x="418338" y="547115"/>
                </a:lnTo>
                <a:lnTo>
                  <a:pt x="413766" y="541781"/>
                </a:lnTo>
                <a:lnTo>
                  <a:pt x="409956" y="535685"/>
                </a:lnTo>
                <a:lnTo>
                  <a:pt x="401573" y="534923"/>
                </a:lnTo>
                <a:close/>
              </a:path>
              <a:path w="2649220" h="812800">
                <a:moveTo>
                  <a:pt x="481583" y="470915"/>
                </a:moveTo>
                <a:lnTo>
                  <a:pt x="476250" y="474725"/>
                </a:lnTo>
                <a:lnTo>
                  <a:pt x="435863" y="507491"/>
                </a:lnTo>
                <a:lnTo>
                  <a:pt x="430530" y="512063"/>
                </a:lnTo>
                <a:lnTo>
                  <a:pt x="429767" y="519683"/>
                </a:lnTo>
                <a:lnTo>
                  <a:pt x="434339" y="525779"/>
                </a:lnTo>
                <a:lnTo>
                  <a:pt x="438911" y="531113"/>
                </a:lnTo>
                <a:lnTo>
                  <a:pt x="446531" y="531875"/>
                </a:lnTo>
                <a:lnTo>
                  <a:pt x="452627" y="527303"/>
                </a:lnTo>
                <a:lnTo>
                  <a:pt x="492252" y="495299"/>
                </a:lnTo>
                <a:lnTo>
                  <a:pt x="498347" y="490727"/>
                </a:lnTo>
                <a:lnTo>
                  <a:pt x="499109" y="482345"/>
                </a:lnTo>
                <a:lnTo>
                  <a:pt x="489966" y="471677"/>
                </a:lnTo>
                <a:lnTo>
                  <a:pt x="481583" y="470915"/>
                </a:lnTo>
                <a:close/>
              </a:path>
              <a:path w="2649220" h="812800">
                <a:moveTo>
                  <a:pt x="538733" y="426719"/>
                </a:moveTo>
                <a:lnTo>
                  <a:pt x="510539" y="455675"/>
                </a:lnTo>
                <a:lnTo>
                  <a:pt x="514350" y="461009"/>
                </a:lnTo>
                <a:lnTo>
                  <a:pt x="518922" y="466343"/>
                </a:lnTo>
                <a:lnTo>
                  <a:pt x="527304" y="467105"/>
                </a:lnTo>
                <a:lnTo>
                  <a:pt x="532638" y="463295"/>
                </a:lnTo>
                <a:lnTo>
                  <a:pt x="544970" y="453312"/>
                </a:lnTo>
                <a:lnTo>
                  <a:pt x="539496" y="452627"/>
                </a:lnTo>
                <a:lnTo>
                  <a:pt x="548640" y="450341"/>
                </a:lnTo>
                <a:lnTo>
                  <a:pt x="583920" y="450341"/>
                </a:lnTo>
                <a:lnTo>
                  <a:pt x="584454" y="445007"/>
                </a:lnTo>
                <a:lnTo>
                  <a:pt x="585216" y="438149"/>
                </a:lnTo>
                <a:lnTo>
                  <a:pt x="579882" y="432053"/>
                </a:lnTo>
                <a:lnTo>
                  <a:pt x="573024" y="431291"/>
                </a:lnTo>
                <a:lnTo>
                  <a:pt x="541782" y="427481"/>
                </a:lnTo>
                <a:lnTo>
                  <a:pt x="538733" y="426719"/>
                </a:lnTo>
                <a:close/>
              </a:path>
              <a:path w="2649220" h="812800">
                <a:moveTo>
                  <a:pt x="583920" y="450341"/>
                </a:moveTo>
                <a:lnTo>
                  <a:pt x="548640" y="450341"/>
                </a:lnTo>
                <a:lnTo>
                  <a:pt x="544970" y="453312"/>
                </a:lnTo>
                <a:lnTo>
                  <a:pt x="569976" y="456437"/>
                </a:lnTo>
                <a:lnTo>
                  <a:pt x="577596" y="457199"/>
                </a:lnTo>
                <a:lnTo>
                  <a:pt x="583691" y="452627"/>
                </a:lnTo>
                <a:lnTo>
                  <a:pt x="583920" y="450341"/>
                </a:lnTo>
                <a:close/>
              </a:path>
              <a:path w="2649220" h="812800">
                <a:moveTo>
                  <a:pt x="548640" y="450341"/>
                </a:moveTo>
                <a:lnTo>
                  <a:pt x="539496" y="452627"/>
                </a:lnTo>
                <a:lnTo>
                  <a:pt x="544970" y="453312"/>
                </a:lnTo>
                <a:lnTo>
                  <a:pt x="548640" y="450341"/>
                </a:lnTo>
                <a:close/>
              </a:path>
              <a:path w="2649220" h="812800">
                <a:moveTo>
                  <a:pt x="617219" y="435863"/>
                </a:moveTo>
                <a:lnTo>
                  <a:pt x="611124" y="441197"/>
                </a:lnTo>
                <a:lnTo>
                  <a:pt x="609600" y="454913"/>
                </a:lnTo>
                <a:lnTo>
                  <a:pt x="614172" y="461771"/>
                </a:lnTo>
                <a:lnTo>
                  <a:pt x="672846" y="467867"/>
                </a:lnTo>
                <a:lnTo>
                  <a:pt x="679704" y="469391"/>
                </a:lnTo>
                <a:lnTo>
                  <a:pt x="686561" y="464057"/>
                </a:lnTo>
                <a:lnTo>
                  <a:pt x="687324" y="457199"/>
                </a:lnTo>
                <a:lnTo>
                  <a:pt x="688086" y="449579"/>
                </a:lnTo>
                <a:lnTo>
                  <a:pt x="682752" y="443483"/>
                </a:lnTo>
                <a:lnTo>
                  <a:pt x="617219" y="435863"/>
                </a:lnTo>
                <a:close/>
              </a:path>
              <a:path w="2649220" h="812800">
                <a:moveTo>
                  <a:pt x="768858" y="414527"/>
                </a:moveTo>
                <a:lnTo>
                  <a:pt x="762000" y="418337"/>
                </a:lnTo>
                <a:lnTo>
                  <a:pt x="717804" y="444245"/>
                </a:lnTo>
                <a:lnTo>
                  <a:pt x="711708" y="447293"/>
                </a:lnTo>
                <a:lnTo>
                  <a:pt x="709422" y="455675"/>
                </a:lnTo>
                <a:lnTo>
                  <a:pt x="713232" y="461771"/>
                </a:lnTo>
                <a:lnTo>
                  <a:pt x="716280" y="467867"/>
                </a:lnTo>
                <a:lnTo>
                  <a:pt x="724661" y="470153"/>
                </a:lnTo>
                <a:lnTo>
                  <a:pt x="730758" y="466343"/>
                </a:lnTo>
                <a:lnTo>
                  <a:pt x="774954" y="440435"/>
                </a:lnTo>
                <a:lnTo>
                  <a:pt x="781811" y="436625"/>
                </a:lnTo>
                <a:lnTo>
                  <a:pt x="783336" y="429005"/>
                </a:lnTo>
                <a:lnTo>
                  <a:pt x="780288" y="422909"/>
                </a:lnTo>
                <a:lnTo>
                  <a:pt x="776477" y="416813"/>
                </a:lnTo>
                <a:lnTo>
                  <a:pt x="768858" y="414527"/>
                </a:lnTo>
                <a:close/>
              </a:path>
              <a:path w="2649220" h="812800">
                <a:moveTo>
                  <a:pt x="858012" y="362711"/>
                </a:moveTo>
                <a:lnTo>
                  <a:pt x="851916" y="366521"/>
                </a:lnTo>
                <a:lnTo>
                  <a:pt x="806958" y="392429"/>
                </a:lnTo>
                <a:lnTo>
                  <a:pt x="800861" y="395477"/>
                </a:lnTo>
                <a:lnTo>
                  <a:pt x="798576" y="403859"/>
                </a:lnTo>
                <a:lnTo>
                  <a:pt x="806196" y="416051"/>
                </a:lnTo>
                <a:lnTo>
                  <a:pt x="813816" y="418337"/>
                </a:lnTo>
                <a:lnTo>
                  <a:pt x="819912" y="414527"/>
                </a:lnTo>
                <a:lnTo>
                  <a:pt x="864869" y="388619"/>
                </a:lnTo>
                <a:lnTo>
                  <a:pt x="870966" y="384809"/>
                </a:lnTo>
                <a:lnTo>
                  <a:pt x="872490" y="377189"/>
                </a:lnTo>
                <a:lnTo>
                  <a:pt x="869441" y="371093"/>
                </a:lnTo>
                <a:lnTo>
                  <a:pt x="865632" y="364997"/>
                </a:lnTo>
                <a:lnTo>
                  <a:pt x="858012" y="362711"/>
                </a:lnTo>
                <a:close/>
              </a:path>
              <a:path w="2649220" h="812800">
                <a:moveTo>
                  <a:pt x="944879" y="309371"/>
                </a:moveTo>
                <a:lnTo>
                  <a:pt x="939545" y="312419"/>
                </a:lnTo>
                <a:lnTo>
                  <a:pt x="895350" y="340613"/>
                </a:lnTo>
                <a:lnTo>
                  <a:pt x="889254" y="344423"/>
                </a:lnTo>
                <a:lnTo>
                  <a:pt x="887729" y="352043"/>
                </a:lnTo>
                <a:lnTo>
                  <a:pt x="895350" y="364235"/>
                </a:lnTo>
                <a:lnTo>
                  <a:pt x="902969" y="365759"/>
                </a:lnTo>
                <a:lnTo>
                  <a:pt x="959357" y="330707"/>
                </a:lnTo>
                <a:lnTo>
                  <a:pt x="960882" y="323087"/>
                </a:lnTo>
                <a:lnTo>
                  <a:pt x="953262" y="310895"/>
                </a:lnTo>
                <a:lnTo>
                  <a:pt x="944879" y="309371"/>
                </a:lnTo>
                <a:close/>
              </a:path>
              <a:path w="2649220" h="812800">
                <a:moveTo>
                  <a:pt x="1032510" y="253745"/>
                </a:moveTo>
                <a:lnTo>
                  <a:pt x="976884" y="288797"/>
                </a:lnTo>
                <a:lnTo>
                  <a:pt x="975360" y="297179"/>
                </a:lnTo>
                <a:lnTo>
                  <a:pt x="982979" y="309371"/>
                </a:lnTo>
                <a:lnTo>
                  <a:pt x="990600" y="310895"/>
                </a:lnTo>
                <a:lnTo>
                  <a:pt x="1046226" y="275843"/>
                </a:lnTo>
                <a:lnTo>
                  <a:pt x="1047750" y="268223"/>
                </a:lnTo>
                <a:lnTo>
                  <a:pt x="1040129" y="256031"/>
                </a:lnTo>
                <a:lnTo>
                  <a:pt x="1032510" y="253745"/>
                </a:lnTo>
                <a:close/>
              </a:path>
              <a:path w="2649220" h="812800">
                <a:moveTo>
                  <a:pt x="1130045" y="214121"/>
                </a:moveTo>
                <a:lnTo>
                  <a:pt x="1123188" y="215645"/>
                </a:lnTo>
                <a:lnTo>
                  <a:pt x="1074420" y="232409"/>
                </a:lnTo>
                <a:lnTo>
                  <a:pt x="1067562" y="233933"/>
                </a:lnTo>
                <a:lnTo>
                  <a:pt x="1063752" y="241553"/>
                </a:lnTo>
                <a:lnTo>
                  <a:pt x="1068323" y="255269"/>
                </a:lnTo>
                <a:lnTo>
                  <a:pt x="1075944" y="259079"/>
                </a:lnTo>
                <a:lnTo>
                  <a:pt x="1138428" y="238505"/>
                </a:lnTo>
                <a:lnTo>
                  <a:pt x="1142238" y="230885"/>
                </a:lnTo>
                <a:lnTo>
                  <a:pt x="1137666" y="217169"/>
                </a:lnTo>
                <a:lnTo>
                  <a:pt x="1130045" y="214121"/>
                </a:lnTo>
                <a:close/>
              </a:path>
              <a:path w="2649220" h="812800">
                <a:moveTo>
                  <a:pt x="1228344" y="181355"/>
                </a:moveTo>
                <a:lnTo>
                  <a:pt x="1165860" y="201929"/>
                </a:lnTo>
                <a:lnTo>
                  <a:pt x="1162050" y="209549"/>
                </a:lnTo>
                <a:lnTo>
                  <a:pt x="1166622" y="223265"/>
                </a:lnTo>
                <a:lnTo>
                  <a:pt x="1173480" y="226313"/>
                </a:lnTo>
                <a:lnTo>
                  <a:pt x="1180338" y="224789"/>
                </a:lnTo>
                <a:lnTo>
                  <a:pt x="1229868" y="208025"/>
                </a:lnTo>
                <a:lnTo>
                  <a:pt x="1236726" y="206501"/>
                </a:lnTo>
                <a:lnTo>
                  <a:pt x="1239773" y="198881"/>
                </a:lnTo>
                <a:lnTo>
                  <a:pt x="1238250" y="192023"/>
                </a:lnTo>
                <a:lnTo>
                  <a:pt x="1235964" y="185165"/>
                </a:lnTo>
                <a:lnTo>
                  <a:pt x="1228344" y="181355"/>
                </a:lnTo>
                <a:close/>
              </a:path>
              <a:path w="2649220" h="812800">
                <a:moveTo>
                  <a:pt x="1320545" y="139445"/>
                </a:moveTo>
                <a:lnTo>
                  <a:pt x="1313688" y="142493"/>
                </a:lnTo>
                <a:lnTo>
                  <a:pt x="1267206" y="164591"/>
                </a:lnTo>
                <a:lnTo>
                  <a:pt x="1261110" y="167639"/>
                </a:lnTo>
                <a:lnTo>
                  <a:pt x="1258062" y="175259"/>
                </a:lnTo>
                <a:lnTo>
                  <a:pt x="1261110" y="181355"/>
                </a:lnTo>
                <a:lnTo>
                  <a:pt x="1264158" y="188213"/>
                </a:lnTo>
                <a:lnTo>
                  <a:pt x="1325118" y="165353"/>
                </a:lnTo>
                <a:lnTo>
                  <a:pt x="1334262" y="154685"/>
                </a:lnTo>
                <a:lnTo>
                  <a:pt x="1331214" y="148589"/>
                </a:lnTo>
                <a:lnTo>
                  <a:pt x="1328166" y="141731"/>
                </a:lnTo>
                <a:lnTo>
                  <a:pt x="1320545" y="139445"/>
                </a:lnTo>
                <a:close/>
              </a:path>
              <a:path w="2649220" h="812800">
                <a:moveTo>
                  <a:pt x="1413510" y="95249"/>
                </a:moveTo>
                <a:lnTo>
                  <a:pt x="1407414" y="98297"/>
                </a:lnTo>
                <a:lnTo>
                  <a:pt x="1360932" y="120395"/>
                </a:lnTo>
                <a:lnTo>
                  <a:pt x="1354073" y="123443"/>
                </a:lnTo>
                <a:lnTo>
                  <a:pt x="1351788" y="131063"/>
                </a:lnTo>
                <a:lnTo>
                  <a:pt x="1357884" y="143255"/>
                </a:lnTo>
                <a:lnTo>
                  <a:pt x="1365504" y="146303"/>
                </a:lnTo>
                <a:lnTo>
                  <a:pt x="1371600" y="143255"/>
                </a:lnTo>
                <a:lnTo>
                  <a:pt x="1418082" y="121157"/>
                </a:lnTo>
                <a:lnTo>
                  <a:pt x="1424940" y="118109"/>
                </a:lnTo>
                <a:lnTo>
                  <a:pt x="1427226" y="110489"/>
                </a:lnTo>
                <a:lnTo>
                  <a:pt x="1424178" y="104393"/>
                </a:lnTo>
                <a:lnTo>
                  <a:pt x="1421130" y="97535"/>
                </a:lnTo>
                <a:lnTo>
                  <a:pt x="1413510" y="95249"/>
                </a:lnTo>
                <a:close/>
              </a:path>
              <a:path w="2649220" h="812800">
                <a:moveTo>
                  <a:pt x="1519428" y="79247"/>
                </a:moveTo>
                <a:lnTo>
                  <a:pt x="1512570" y="80009"/>
                </a:lnTo>
                <a:lnTo>
                  <a:pt x="1461516" y="88391"/>
                </a:lnTo>
                <a:lnTo>
                  <a:pt x="1454658" y="89153"/>
                </a:lnTo>
                <a:lnTo>
                  <a:pt x="1450086" y="96011"/>
                </a:lnTo>
                <a:lnTo>
                  <a:pt x="1451610" y="109727"/>
                </a:lnTo>
                <a:lnTo>
                  <a:pt x="1458468" y="115061"/>
                </a:lnTo>
                <a:lnTo>
                  <a:pt x="1465326" y="113537"/>
                </a:lnTo>
                <a:lnTo>
                  <a:pt x="1516380" y="105917"/>
                </a:lnTo>
                <a:lnTo>
                  <a:pt x="1524000" y="104393"/>
                </a:lnTo>
                <a:lnTo>
                  <a:pt x="1528572" y="98297"/>
                </a:lnTo>
                <a:lnTo>
                  <a:pt x="1527048" y="90677"/>
                </a:lnTo>
                <a:lnTo>
                  <a:pt x="1526286" y="83819"/>
                </a:lnTo>
                <a:lnTo>
                  <a:pt x="1519428" y="79247"/>
                </a:lnTo>
                <a:close/>
              </a:path>
              <a:path w="2649220" h="812800">
                <a:moveTo>
                  <a:pt x="1591818" y="68579"/>
                </a:moveTo>
                <a:lnTo>
                  <a:pt x="1588008" y="68579"/>
                </a:lnTo>
                <a:lnTo>
                  <a:pt x="1563623" y="72389"/>
                </a:lnTo>
                <a:lnTo>
                  <a:pt x="1556766" y="73151"/>
                </a:lnTo>
                <a:lnTo>
                  <a:pt x="1551432" y="80009"/>
                </a:lnTo>
                <a:lnTo>
                  <a:pt x="1552956" y="86867"/>
                </a:lnTo>
                <a:lnTo>
                  <a:pt x="1553718" y="93725"/>
                </a:lnTo>
                <a:lnTo>
                  <a:pt x="1560576" y="99059"/>
                </a:lnTo>
                <a:lnTo>
                  <a:pt x="1567434" y="97535"/>
                </a:lnTo>
                <a:lnTo>
                  <a:pt x="1590703" y="94010"/>
                </a:lnTo>
                <a:lnTo>
                  <a:pt x="1588770" y="93725"/>
                </a:lnTo>
                <a:lnTo>
                  <a:pt x="1628394" y="93725"/>
                </a:lnTo>
                <a:lnTo>
                  <a:pt x="1629156" y="86867"/>
                </a:lnTo>
                <a:lnTo>
                  <a:pt x="1630679" y="79247"/>
                </a:lnTo>
                <a:lnTo>
                  <a:pt x="1625345" y="73151"/>
                </a:lnTo>
                <a:lnTo>
                  <a:pt x="1618488" y="72389"/>
                </a:lnTo>
                <a:lnTo>
                  <a:pt x="1591818" y="68579"/>
                </a:lnTo>
                <a:close/>
              </a:path>
              <a:path w="2649220" h="812800">
                <a:moveTo>
                  <a:pt x="1628394" y="93725"/>
                </a:moveTo>
                <a:lnTo>
                  <a:pt x="1592580" y="93725"/>
                </a:lnTo>
                <a:lnTo>
                  <a:pt x="1590703" y="94010"/>
                </a:lnTo>
                <a:lnTo>
                  <a:pt x="1614678" y="97535"/>
                </a:lnTo>
                <a:lnTo>
                  <a:pt x="1622298" y="98297"/>
                </a:lnTo>
                <a:lnTo>
                  <a:pt x="1628394" y="93725"/>
                </a:lnTo>
                <a:close/>
              </a:path>
              <a:path w="2649220" h="812800">
                <a:moveTo>
                  <a:pt x="1592580" y="93725"/>
                </a:moveTo>
                <a:lnTo>
                  <a:pt x="1588770" y="93725"/>
                </a:lnTo>
                <a:lnTo>
                  <a:pt x="1590703" y="94010"/>
                </a:lnTo>
                <a:lnTo>
                  <a:pt x="1592580" y="93725"/>
                </a:lnTo>
                <a:close/>
              </a:path>
              <a:path w="2649220" h="812800">
                <a:moveTo>
                  <a:pt x="1662683" y="78485"/>
                </a:moveTo>
                <a:lnTo>
                  <a:pt x="1655826" y="83057"/>
                </a:lnTo>
                <a:lnTo>
                  <a:pt x="1655064" y="89915"/>
                </a:lnTo>
                <a:lnTo>
                  <a:pt x="1654302" y="97535"/>
                </a:lnTo>
                <a:lnTo>
                  <a:pt x="1658874" y="103631"/>
                </a:lnTo>
                <a:lnTo>
                  <a:pt x="1665732" y="104393"/>
                </a:lnTo>
                <a:lnTo>
                  <a:pt x="1717548" y="112013"/>
                </a:lnTo>
                <a:lnTo>
                  <a:pt x="1724406" y="112775"/>
                </a:lnTo>
                <a:lnTo>
                  <a:pt x="1730502" y="107441"/>
                </a:lnTo>
                <a:lnTo>
                  <a:pt x="1732026" y="100583"/>
                </a:lnTo>
                <a:lnTo>
                  <a:pt x="1732788" y="93725"/>
                </a:lnTo>
                <a:lnTo>
                  <a:pt x="1727454" y="86867"/>
                </a:lnTo>
                <a:lnTo>
                  <a:pt x="1720595" y="86105"/>
                </a:lnTo>
                <a:lnTo>
                  <a:pt x="1669542" y="79247"/>
                </a:lnTo>
                <a:lnTo>
                  <a:pt x="1662683" y="78485"/>
                </a:lnTo>
                <a:close/>
              </a:path>
              <a:path w="2649220" h="812800">
                <a:moveTo>
                  <a:pt x="1765554" y="92201"/>
                </a:moveTo>
                <a:lnTo>
                  <a:pt x="1758695" y="96773"/>
                </a:lnTo>
                <a:lnTo>
                  <a:pt x="1757171" y="103631"/>
                </a:lnTo>
                <a:lnTo>
                  <a:pt x="1756409" y="111251"/>
                </a:lnTo>
                <a:lnTo>
                  <a:pt x="1760982" y="117347"/>
                </a:lnTo>
                <a:lnTo>
                  <a:pt x="1767839" y="118871"/>
                </a:lnTo>
                <a:lnTo>
                  <a:pt x="1818894" y="127253"/>
                </a:lnTo>
                <a:lnTo>
                  <a:pt x="1825752" y="128777"/>
                </a:lnTo>
                <a:lnTo>
                  <a:pt x="1832609" y="124205"/>
                </a:lnTo>
                <a:lnTo>
                  <a:pt x="1833371" y="117347"/>
                </a:lnTo>
                <a:lnTo>
                  <a:pt x="1834895" y="109727"/>
                </a:lnTo>
                <a:lnTo>
                  <a:pt x="1830324" y="103631"/>
                </a:lnTo>
                <a:lnTo>
                  <a:pt x="1823465" y="102107"/>
                </a:lnTo>
                <a:lnTo>
                  <a:pt x="1772412" y="93725"/>
                </a:lnTo>
                <a:lnTo>
                  <a:pt x="1765554" y="92201"/>
                </a:lnTo>
                <a:close/>
              </a:path>
              <a:path w="2649220" h="812800">
                <a:moveTo>
                  <a:pt x="1866900" y="109727"/>
                </a:moveTo>
                <a:lnTo>
                  <a:pt x="1860042" y="114299"/>
                </a:lnTo>
                <a:lnTo>
                  <a:pt x="1859280" y="121157"/>
                </a:lnTo>
                <a:lnTo>
                  <a:pt x="1857756" y="128777"/>
                </a:lnTo>
                <a:lnTo>
                  <a:pt x="1862327" y="134873"/>
                </a:lnTo>
                <a:lnTo>
                  <a:pt x="1869948" y="136397"/>
                </a:lnTo>
                <a:lnTo>
                  <a:pt x="1920239" y="144779"/>
                </a:lnTo>
                <a:lnTo>
                  <a:pt x="1927859" y="146303"/>
                </a:lnTo>
                <a:lnTo>
                  <a:pt x="1933956" y="141731"/>
                </a:lnTo>
                <a:lnTo>
                  <a:pt x="1935480" y="134873"/>
                </a:lnTo>
                <a:lnTo>
                  <a:pt x="1937004" y="127253"/>
                </a:lnTo>
                <a:lnTo>
                  <a:pt x="1931670" y="121157"/>
                </a:lnTo>
                <a:lnTo>
                  <a:pt x="1924812" y="119633"/>
                </a:lnTo>
                <a:lnTo>
                  <a:pt x="1873758" y="111251"/>
                </a:lnTo>
                <a:lnTo>
                  <a:pt x="1866900" y="109727"/>
                </a:lnTo>
                <a:close/>
              </a:path>
              <a:path w="2649220" h="812800">
                <a:moveTo>
                  <a:pt x="2029968" y="109727"/>
                </a:moveTo>
                <a:lnTo>
                  <a:pt x="2023109" y="110489"/>
                </a:lnTo>
                <a:lnTo>
                  <a:pt x="1972056" y="118109"/>
                </a:lnTo>
                <a:lnTo>
                  <a:pt x="1964436" y="118871"/>
                </a:lnTo>
                <a:lnTo>
                  <a:pt x="1959864" y="125729"/>
                </a:lnTo>
                <a:lnTo>
                  <a:pt x="1960626" y="132587"/>
                </a:lnTo>
                <a:lnTo>
                  <a:pt x="1962150" y="139445"/>
                </a:lnTo>
                <a:lnTo>
                  <a:pt x="1968245" y="144779"/>
                </a:lnTo>
                <a:lnTo>
                  <a:pt x="1975865" y="143255"/>
                </a:lnTo>
                <a:lnTo>
                  <a:pt x="2026920" y="136397"/>
                </a:lnTo>
                <a:lnTo>
                  <a:pt x="2033777" y="134873"/>
                </a:lnTo>
                <a:lnTo>
                  <a:pt x="2038350" y="128777"/>
                </a:lnTo>
                <a:lnTo>
                  <a:pt x="2037588" y="121157"/>
                </a:lnTo>
                <a:lnTo>
                  <a:pt x="2036826" y="114299"/>
                </a:lnTo>
                <a:lnTo>
                  <a:pt x="2029968" y="109727"/>
                </a:lnTo>
                <a:close/>
              </a:path>
              <a:path w="2649220" h="812800">
                <a:moveTo>
                  <a:pt x="2132076" y="94487"/>
                </a:moveTo>
                <a:lnTo>
                  <a:pt x="2124456" y="95249"/>
                </a:lnTo>
                <a:lnTo>
                  <a:pt x="2074164" y="102869"/>
                </a:lnTo>
                <a:lnTo>
                  <a:pt x="2066544" y="104393"/>
                </a:lnTo>
                <a:lnTo>
                  <a:pt x="2061971" y="110489"/>
                </a:lnTo>
                <a:lnTo>
                  <a:pt x="2062733" y="117347"/>
                </a:lnTo>
                <a:lnTo>
                  <a:pt x="2064258" y="124967"/>
                </a:lnTo>
                <a:lnTo>
                  <a:pt x="2070354" y="129539"/>
                </a:lnTo>
                <a:lnTo>
                  <a:pt x="2077974" y="128777"/>
                </a:lnTo>
                <a:lnTo>
                  <a:pt x="2118360" y="122681"/>
                </a:lnTo>
                <a:lnTo>
                  <a:pt x="2129028" y="120395"/>
                </a:lnTo>
                <a:lnTo>
                  <a:pt x="2135886" y="119633"/>
                </a:lnTo>
                <a:lnTo>
                  <a:pt x="2140458" y="112775"/>
                </a:lnTo>
                <a:lnTo>
                  <a:pt x="2139696" y="105917"/>
                </a:lnTo>
                <a:lnTo>
                  <a:pt x="2138172" y="99059"/>
                </a:lnTo>
                <a:lnTo>
                  <a:pt x="2132076" y="94487"/>
                </a:lnTo>
                <a:close/>
              </a:path>
              <a:path w="2649220" h="812800">
                <a:moveTo>
                  <a:pt x="2233422" y="76961"/>
                </a:moveTo>
                <a:lnTo>
                  <a:pt x="2226564" y="77723"/>
                </a:lnTo>
                <a:lnTo>
                  <a:pt x="2175510" y="86867"/>
                </a:lnTo>
                <a:lnTo>
                  <a:pt x="2168652" y="87629"/>
                </a:lnTo>
                <a:lnTo>
                  <a:pt x="2164080" y="94487"/>
                </a:lnTo>
                <a:lnTo>
                  <a:pt x="2164842" y="101345"/>
                </a:lnTo>
                <a:lnTo>
                  <a:pt x="2166366" y="108203"/>
                </a:lnTo>
                <a:lnTo>
                  <a:pt x="2173224" y="113537"/>
                </a:lnTo>
                <a:lnTo>
                  <a:pt x="2180082" y="112013"/>
                </a:lnTo>
                <a:lnTo>
                  <a:pt x="2231136" y="103631"/>
                </a:lnTo>
                <a:lnTo>
                  <a:pt x="2237994" y="102107"/>
                </a:lnTo>
                <a:lnTo>
                  <a:pt x="2242566" y="95249"/>
                </a:lnTo>
                <a:lnTo>
                  <a:pt x="2241042" y="88391"/>
                </a:lnTo>
                <a:lnTo>
                  <a:pt x="2240280" y="81533"/>
                </a:lnTo>
                <a:lnTo>
                  <a:pt x="2233422" y="76961"/>
                </a:lnTo>
                <a:close/>
              </a:path>
              <a:path w="2649220" h="812800">
                <a:moveTo>
                  <a:pt x="2334768" y="58673"/>
                </a:moveTo>
                <a:lnTo>
                  <a:pt x="2327910" y="60197"/>
                </a:lnTo>
                <a:lnTo>
                  <a:pt x="2289048" y="67055"/>
                </a:lnTo>
                <a:lnTo>
                  <a:pt x="2277618" y="69341"/>
                </a:lnTo>
                <a:lnTo>
                  <a:pt x="2269998" y="70103"/>
                </a:lnTo>
                <a:lnTo>
                  <a:pt x="2265426" y="76961"/>
                </a:lnTo>
                <a:lnTo>
                  <a:pt x="2266950" y="83819"/>
                </a:lnTo>
                <a:lnTo>
                  <a:pt x="2267712" y="90677"/>
                </a:lnTo>
                <a:lnTo>
                  <a:pt x="2274570" y="96011"/>
                </a:lnTo>
                <a:lnTo>
                  <a:pt x="2281428" y="94487"/>
                </a:lnTo>
                <a:lnTo>
                  <a:pt x="2293620" y="92201"/>
                </a:lnTo>
                <a:lnTo>
                  <a:pt x="2332482" y="85343"/>
                </a:lnTo>
                <a:lnTo>
                  <a:pt x="2339340" y="83819"/>
                </a:lnTo>
                <a:lnTo>
                  <a:pt x="2343912" y="76961"/>
                </a:lnTo>
                <a:lnTo>
                  <a:pt x="2343150" y="70103"/>
                </a:lnTo>
                <a:lnTo>
                  <a:pt x="2341626" y="63245"/>
                </a:lnTo>
                <a:lnTo>
                  <a:pt x="2334768" y="58673"/>
                </a:lnTo>
                <a:close/>
              </a:path>
              <a:path w="2649220" h="812800">
                <a:moveTo>
                  <a:pt x="2436114" y="39623"/>
                </a:moveTo>
                <a:lnTo>
                  <a:pt x="2429256" y="41147"/>
                </a:lnTo>
                <a:lnTo>
                  <a:pt x="2378964" y="50291"/>
                </a:lnTo>
                <a:lnTo>
                  <a:pt x="2371344" y="51815"/>
                </a:lnTo>
                <a:lnTo>
                  <a:pt x="2366772" y="58673"/>
                </a:lnTo>
                <a:lnTo>
                  <a:pt x="2369820" y="72389"/>
                </a:lnTo>
                <a:lnTo>
                  <a:pt x="2376678" y="76961"/>
                </a:lnTo>
                <a:lnTo>
                  <a:pt x="2383536" y="75437"/>
                </a:lnTo>
                <a:lnTo>
                  <a:pt x="2433828" y="66293"/>
                </a:lnTo>
                <a:lnTo>
                  <a:pt x="2441448" y="64769"/>
                </a:lnTo>
                <a:lnTo>
                  <a:pt x="2446020" y="57911"/>
                </a:lnTo>
                <a:lnTo>
                  <a:pt x="2442972" y="44195"/>
                </a:lnTo>
                <a:lnTo>
                  <a:pt x="2436114" y="39623"/>
                </a:lnTo>
                <a:close/>
              </a:path>
              <a:path w="2649220" h="812800">
                <a:moveTo>
                  <a:pt x="2537460" y="19811"/>
                </a:moveTo>
                <a:lnTo>
                  <a:pt x="2530602" y="21335"/>
                </a:lnTo>
                <a:lnTo>
                  <a:pt x="2479548" y="31241"/>
                </a:lnTo>
                <a:lnTo>
                  <a:pt x="2472690" y="32765"/>
                </a:lnTo>
                <a:lnTo>
                  <a:pt x="2468118" y="39623"/>
                </a:lnTo>
                <a:lnTo>
                  <a:pt x="2471166" y="53339"/>
                </a:lnTo>
                <a:lnTo>
                  <a:pt x="2478024" y="57911"/>
                </a:lnTo>
                <a:lnTo>
                  <a:pt x="2484882" y="56387"/>
                </a:lnTo>
                <a:lnTo>
                  <a:pt x="2542794" y="44957"/>
                </a:lnTo>
                <a:lnTo>
                  <a:pt x="2547366" y="38099"/>
                </a:lnTo>
                <a:lnTo>
                  <a:pt x="2544318" y="24383"/>
                </a:lnTo>
                <a:lnTo>
                  <a:pt x="2537460" y="19811"/>
                </a:lnTo>
                <a:close/>
              </a:path>
              <a:path w="2649220" h="812800">
                <a:moveTo>
                  <a:pt x="2638806" y="0"/>
                </a:moveTo>
                <a:lnTo>
                  <a:pt x="2631948" y="1523"/>
                </a:lnTo>
                <a:lnTo>
                  <a:pt x="2580894" y="11429"/>
                </a:lnTo>
                <a:lnTo>
                  <a:pt x="2574036" y="12953"/>
                </a:lnTo>
                <a:lnTo>
                  <a:pt x="2569464" y="19049"/>
                </a:lnTo>
                <a:lnTo>
                  <a:pt x="2570988" y="26669"/>
                </a:lnTo>
                <a:lnTo>
                  <a:pt x="2572512" y="33527"/>
                </a:lnTo>
                <a:lnTo>
                  <a:pt x="2579370" y="38099"/>
                </a:lnTo>
                <a:lnTo>
                  <a:pt x="2586228" y="36575"/>
                </a:lnTo>
                <a:lnTo>
                  <a:pt x="2644140" y="25145"/>
                </a:lnTo>
                <a:lnTo>
                  <a:pt x="2648712" y="18287"/>
                </a:lnTo>
                <a:lnTo>
                  <a:pt x="2645664" y="4571"/>
                </a:lnTo>
                <a:lnTo>
                  <a:pt x="2638806" y="0"/>
                </a:lnTo>
                <a:close/>
              </a:path>
            </a:pathLst>
          </a:custGeom>
          <a:solidFill>
            <a:srgbClr val="001D5F"/>
          </a:solidFill>
        </p:spPr>
        <p:txBody>
          <a:bodyPr wrap="square" lIns="0" tIns="0" rIns="0" bIns="0" rtlCol="0"/>
          <a:lstStyle/>
          <a:p>
            <a:endParaRPr/>
          </a:p>
        </p:txBody>
      </p:sp>
      <p:sp>
        <p:nvSpPr>
          <p:cNvPr id="30" name="object 30"/>
          <p:cNvSpPr/>
          <p:nvPr/>
        </p:nvSpPr>
        <p:spPr>
          <a:xfrm>
            <a:off x="3026282" y="1638300"/>
            <a:ext cx="2662555" cy="763270"/>
          </a:xfrm>
          <a:custGeom>
            <a:avLst/>
            <a:gdLst/>
            <a:ahLst/>
            <a:cxnLst/>
            <a:rect l="l" t="t" r="r" b="b"/>
            <a:pathLst>
              <a:path w="2662554" h="763269">
                <a:moveTo>
                  <a:pt x="180634" y="647407"/>
                </a:moveTo>
                <a:lnTo>
                  <a:pt x="10287" y="729233"/>
                </a:lnTo>
                <a:lnTo>
                  <a:pt x="4476" y="733686"/>
                </a:lnTo>
                <a:lnTo>
                  <a:pt x="952" y="739711"/>
                </a:lnTo>
                <a:lnTo>
                  <a:pt x="0" y="746593"/>
                </a:lnTo>
                <a:lnTo>
                  <a:pt x="1905" y="753617"/>
                </a:lnTo>
                <a:lnTo>
                  <a:pt x="5917" y="758987"/>
                </a:lnTo>
                <a:lnTo>
                  <a:pt x="11715" y="762285"/>
                </a:lnTo>
                <a:lnTo>
                  <a:pt x="18514" y="763154"/>
                </a:lnTo>
                <a:lnTo>
                  <a:pt x="25527" y="761237"/>
                </a:lnTo>
                <a:lnTo>
                  <a:pt x="200787" y="677417"/>
                </a:lnTo>
                <a:lnTo>
                  <a:pt x="203073" y="675893"/>
                </a:lnTo>
                <a:lnTo>
                  <a:pt x="206121" y="673607"/>
                </a:lnTo>
                <a:lnTo>
                  <a:pt x="220727" y="651509"/>
                </a:lnTo>
                <a:lnTo>
                  <a:pt x="177927" y="651509"/>
                </a:lnTo>
                <a:lnTo>
                  <a:pt x="180634" y="647407"/>
                </a:lnTo>
                <a:close/>
              </a:path>
              <a:path w="2662554" h="763269">
                <a:moveTo>
                  <a:pt x="184785" y="645413"/>
                </a:moveTo>
                <a:lnTo>
                  <a:pt x="180634" y="647407"/>
                </a:lnTo>
                <a:lnTo>
                  <a:pt x="177927" y="651509"/>
                </a:lnTo>
                <a:lnTo>
                  <a:pt x="184785" y="645413"/>
                </a:lnTo>
                <a:close/>
              </a:path>
              <a:path w="2662554" h="763269">
                <a:moveTo>
                  <a:pt x="224756" y="645413"/>
                </a:moveTo>
                <a:lnTo>
                  <a:pt x="184785" y="645413"/>
                </a:lnTo>
                <a:lnTo>
                  <a:pt x="177927" y="651509"/>
                </a:lnTo>
                <a:lnTo>
                  <a:pt x="220727" y="651509"/>
                </a:lnTo>
                <a:lnTo>
                  <a:pt x="224756" y="645413"/>
                </a:lnTo>
                <a:close/>
              </a:path>
              <a:path w="2662554" h="763269">
                <a:moveTo>
                  <a:pt x="545020" y="273367"/>
                </a:moveTo>
                <a:lnTo>
                  <a:pt x="358521" y="380999"/>
                </a:lnTo>
                <a:lnTo>
                  <a:pt x="180634" y="647407"/>
                </a:lnTo>
                <a:lnTo>
                  <a:pt x="184785" y="645413"/>
                </a:lnTo>
                <a:lnTo>
                  <a:pt x="224756" y="645413"/>
                </a:lnTo>
                <a:lnTo>
                  <a:pt x="378875" y="412241"/>
                </a:lnTo>
                <a:lnTo>
                  <a:pt x="376809" y="412241"/>
                </a:lnTo>
                <a:lnTo>
                  <a:pt x="382905" y="406145"/>
                </a:lnTo>
                <a:lnTo>
                  <a:pt x="386895" y="406145"/>
                </a:lnTo>
                <a:lnTo>
                  <a:pt x="539257" y="314066"/>
                </a:lnTo>
                <a:lnTo>
                  <a:pt x="529209" y="303275"/>
                </a:lnTo>
                <a:lnTo>
                  <a:pt x="578486" y="303275"/>
                </a:lnTo>
                <a:lnTo>
                  <a:pt x="555879" y="278891"/>
                </a:lnTo>
                <a:lnTo>
                  <a:pt x="550806" y="275201"/>
                </a:lnTo>
                <a:lnTo>
                  <a:pt x="545020" y="273367"/>
                </a:lnTo>
                <a:close/>
              </a:path>
              <a:path w="2662554" h="763269">
                <a:moveTo>
                  <a:pt x="578486" y="303275"/>
                </a:moveTo>
                <a:lnTo>
                  <a:pt x="529209" y="303275"/>
                </a:lnTo>
                <a:lnTo>
                  <a:pt x="552069" y="306323"/>
                </a:lnTo>
                <a:lnTo>
                  <a:pt x="539257" y="314066"/>
                </a:lnTo>
                <a:lnTo>
                  <a:pt x="704469" y="491489"/>
                </a:lnTo>
                <a:lnTo>
                  <a:pt x="709803" y="497585"/>
                </a:lnTo>
                <a:lnTo>
                  <a:pt x="718947" y="499109"/>
                </a:lnTo>
                <a:lnTo>
                  <a:pt x="726567" y="495299"/>
                </a:lnTo>
                <a:lnTo>
                  <a:pt x="775479" y="467105"/>
                </a:lnTo>
                <a:lnTo>
                  <a:pt x="730377" y="467105"/>
                </a:lnTo>
                <a:lnTo>
                  <a:pt x="708279" y="464057"/>
                </a:lnTo>
                <a:lnTo>
                  <a:pt x="720891" y="456874"/>
                </a:lnTo>
                <a:lnTo>
                  <a:pt x="578486" y="303275"/>
                </a:lnTo>
                <a:close/>
              </a:path>
              <a:path w="2662554" h="763269">
                <a:moveTo>
                  <a:pt x="720891" y="456874"/>
                </a:moveTo>
                <a:lnTo>
                  <a:pt x="708279" y="464057"/>
                </a:lnTo>
                <a:lnTo>
                  <a:pt x="730377" y="467105"/>
                </a:lnTo>
                <a:lnTo>
                  <a:pt x="720891" y="456874"/>
                </a:lnTo>
                <a:close/>
              </a:path>
              <a:path w="2662554" h="763269">
                <a:moveTo>
                  <a:pt x="1418463" y="224027"/>
                </a:moveTo>
                <a:lnTo>
                  <a:pt x="1242441" y="227075"/>
                </a:lnTo>
                <a:lnTo>
                  <a:pt x="1067181" y="240029"/>
                </a:lnTo>
                <a:lnTo>
                  <a:pt x="1064133" y="240029"/>
                </a:lnTo>
                <a:lnTo>
                  <a:pt x="1061085" y="241553"/>
                </a:lnTo>
                <a:lnTo>
                  <a:pt x="1058799" y="243077"/>
                </a:lnTo>
                <a:lnTo>
                  <a:pt x="883539" y="364235"/>
                </a:lnTo>
                <a:lnTo>
                  <a:pt x="720891" y="456874"/>
                </a:lnTo>
                <a:lnTo>
                  <a:pt x="730377" y="467105"/>
                </a:lnTo>
                <a:lnTo>
                  <a:pt x="775479" y="467105"/>
                </a:lnTo>
                <a:lnTo>
                  <a:pt x="901065" y="394715"/>
                </a:lnTo>
                <a:lnTo>
                  <a:pt x="1074915" y="275843"/>
                </a:lnTo>
                <a:lnTo>
                  <a:pt x="1070229" y="275843"/>
                </a:lnTo>
                <a:lnTo>
                  <a:pt x="1079373" y="272795"/>
                </a:lnTo>
                <a:lnTo>
                  <a:pt x="1111287" y="272795"/>
                </a:lnTo>
                <a:lnTo>
                  <a:pt x="1244727" y="262889"/>
                </a:lnTo>
                <a:lnTo>
                  <a:pt x="1419225" y="259841"/>
                </a:lnTo>
                <a:lnTo>
                  <a:pt x="1421511" y="259841"/>
                </a:lnTo>
                <a:lnTo>
                  <a:pt x="1596771" y="228599"/>
                </a:lnTo>
                <a:lnTo>
                  <a:pt x="1619731" y="224789"/>
                </a:lnTo>
                <a:lnTo>
                  <a:pt x="1415415" y="224789"/>
                </a:lnTo>
                <a:lnTo>
                  <a:pt x="1418463" y="224027"/>
                </a:lnTo>
                <a:close/>
              </a:path>
              <a:path w="2662554" h="763269">
                <a:moveTo>
                  <a:pt x="382905" y="406145"/>
                </a:moveTo>
                <a:lnTo>
                  <a:pt x="376809" y="412241"/>
                </a:lnTo>
                <a:lnTo>
                  <a:pt x="380250" y="410162"/>
                </a:lnTo>
                <a:lnTo>
                  <a:pt x="382905" y="406145"/>
                </a:lnTo>
                <a:close/>
              </a:path>
              <a:path w="2662554" h="763269">
                <a:moveTo>
                  <a:pt x="380250" y="410162"/>
                </a:moveTo>
                <a:lnTo>
                  <a:pt x="376809" y="412241"/>
                </a:lnTo>
                <a:lnTo>
                  <a:pt x="378875" y="412241"/>
                </a:lnTo>
                <a:lnTo>
                  <a:pt x="380250" y="410162"/>
                </a:lnTo>
                <a:close/>
              </a:path>
              <a:path w="2662554" h="763269">
                <a:moveTo>
                  <a:pt x="386895" y="406145"/>
                </a:moveTo>
                <a:lnTo>
                  <a:pt x="382905" y="406145"/>
                </a:lnTo>
                <a:lnTo>
                  <a:pt x="380250" y="410162"/>
                </a:lnTo>
                <a:lnTo>
                  <a:pt x="386895" y="406145"/>
                </a:lnTo>
                <a:close/>
              </a:path>
              <a:path w="2662554" h="763269">
                <a:moveTo>
                  <a:pt x="529209" y="303275"/>
                </a:moveTo>
                <a:lnTo>
                  <a:pt x="539257" y="314066"/>
                </a:lnTo>
                <a:lnTo>
                  <a:pt x="552069" y="306323"/>
                </a:lnTo>
                <a:lnTo>
                  <a:pt x="529209" y="303275"/>
                </a:lnTo>
                <a:close/>
              </a:path>
              <a:path w="2662554" h="763269">
                <a:moveTo>
                  <a:pt x="1079373" y="272795"/>
                </a:moveTo>
                <a:lnTo>
                  <a:pt x="1070229" y="275843"/>
                </a:lnTo>
                <a:lnTo>
                  <a:pt x="1075486" y="275453"/>
                </a:lnTo>
                <a:lnTo>
                  <a:pt x="1079373" y="272795"/>
                </a:lnTo>
                <a:close/>
              </a:path>
              <a:path w="2662554" h="763269">
                <a:moveTo>
                  <a:pt x="1075486" y="275453"/>
                </a:moveTo>
                <a:lnTo>
                  <a:pt x="1070229" y="275843"/>
                </a:lnTo>
                <a:lnTo>
                  <a:pt x="1074915" y="275843"/>
                </a:lnTo>
                <a:lnTo>
                  <a:pt x="1075486" y="275453"/>
                </a:lnTo>
                <a:close/>
              </a:path>
              <a:path w="2662554" h="763269">
                <a:moveTo>
                  <a:pt x="1111287" y="272795"/>
                </a:moveTo>
                <a:lnTo>
                  <a:pt x="1079373" y="272795"/>
                </a:lnTo>
                <a:lnTo>
                  <a:pt x="1075486" y="275453"/>
                </a:lnTo>
                <a:lnTo>
                  <a:pt x="1111287" y="272795"/>
                </a:lnTo>
                <a:close/>
              </a:path>
              <a:path w="2662554" h="763269">
                <a:moveTo>
                  <a:pt x="2640711" y="0"/>
                </a:moveTo>
                <a:lnTo>
                  <a:pt x="2291715" y="73151"/>
                </a:lnTo>
                <a:lnTo>
                  <a:pt x="2114931" y="107441"/>
                </a:lnTo>
                <a:lnTo>
                  <a:pt x="1941195" y="138683"/>
                </a:lnTo>
                <a:lnTo>
                  <a:pt x="1765935" y="164591"/>
                </a:lnTo>
                <a:lnTo>
                  <a:pt x="1590675" y="192785"/>
                </a:lnTo>
                <a:lnTo>
                  <a:pt x="1415415" y="224789"/>
                </a:lnTo>
                <a:lnTo>
                  <a:pt x="1619731" y="224789"/>
                </a:lnTo>
                <a:lnTo>
                  <a:pt x="1771269" y="199643"/>
                </a:lnTo>
                <a:lnTo>
                  <a:pt x="1945767" y="173735"/>
                </a:lnTo>
                <a:lnTo>
                  <a:pt x="2121789" y="142493"/>
                </a:lnTo>
                <a:lnTo>
                  <a:pt x="2298573" y="108203"/>
                </a:lnTo>
                <a:lnTo>
                  <a:pt x="2648331" y="35051"/>
                </a:lnTo>
                <a:lnTo>
                  <a:pt x="2662261" y="20907"/>
                </a:lnTo>
                <a:lnTo>
                  <a:pt x="2662047" y="13715"/>
                </a:lnTo>
                <a:lnTo>
                  <a:pt x="2659463" y="7500"/>
                </a:lnTo>
                <a:lnTo>
                  <a:pt x="2654522" y="2857"/>
                </a:lnTo>
                <a:lnTo>
                  <a:pt x="2648009" y="214"/>
                </a:lnTo>
                <a:lnTo>
                  <a:pt x="2640711" y="0"/>
                </a:lnTo>
                <a:close/>
              </a:path>
            </a:pathLst>
          </a:custGeom>
          <a:solidFill>
            <a:srgbClr val="0000BE"/>
          </a:solidFill>
        </p:spPr>
        <p:txBody>
          <a:bodyPr wrap="square" lIns="0" tIns="0" rIns="0" bIns="0" rtlCol="0"/>
          <a:lstStyle/>
          <a:p>
            <a:endParaRPr/>
          </a:p>
        </p:txBody>
      </p:sp>
      <p:sp>
        <p:nvSpPr>
          <p:cNvPr id="31" name="object 31"/>
          <p:cNvSpPr/>
          <p:nvPr/>
        </p:nvSpPr>
        <p:spPr>
          <a:xfrm>
            <a:off x="3028188" y="1411986"/>
            <a:ext cx="2616835" cy="487045"/>
          </a:xfrm>
          <a:custGeom>
            <a:avLst/>
            <a:gdLst/>
            <a:ahLst/>
            <a:cxnLst/>
            <a:rect l="l" t="t" r="r" b="b"/>
            <a:pathLst>
              <a:path w="2616835" h="487044">
                <a:moveTo>
                  <a:pt x="84581" y="422148"/>
                </a:moveTo>
                <a:lnTo>
                  <a:pt x="78485" y="425958"/>
                </a:lnTo>
                <a:lnTo>
                  <a:pt x="9143" y="460248"/>
                </a:lnTo>
                <a:lnTo>
                  <a:pt x="3047" y="464058"/>
                </a:lnTo>
                <a:lnTo>
                  <a:pt x="0" y="471678"/>
                </a:lnTo>
                <a:lnTo>
                  <a:pt x="3809" y="477774"/>
                </a:lnTo>
                <a:lnTo>
                  <a:pt x="6857" y="483870"/>
                </a:lnTo>
                <a:lnTo>
                  <a:pt x="14477" y="486918"/>
                </a:lnTo>
                <a:lnTo>
                  <a:pt x="89915" y="448818"/>
                </a:lnTo>
                <a:lnTo>
                  <a:pt x="96011" y="445008"/>
                </a:lnTo>
                <a:lnTo>
                  <a:pt x="99059" y="437388"/>
                </a:lnTo>
                <a:lnTo>
                  <a:pt x="96011" y="431292"/>
                </a:lnTo>
                <a:lnTo>
                  <a:pt x="92201" y="425196"/>
                </a:lnTo>
                <a:lnTo>
                  <a:pt x="84581" y="422148"/>
                </a:lnTo>
                <a:close/>
              </a:path>
              <a:path w="2616835" h="487044">
                <a:moveTo>
                  <a:pt x="246126" y="341376"/>
                </a:moveTo>
                <a:lnTo>
                  <a:pt x="170688" y="378714"/>
                </a:lnTo>
                <a:lnTo>
                  <a:pt x="163829" y="382524"/>
                </a:lnTo>
                <a:lnTo>
                  <a:pt x="161544" y="390144"/>
                </a:lnTo>
                <a:lnTo>
                  <a:pt x="167640" y="402336"/>
                </a:lnTo>
                <a:lnTo>
                  <a:pt x="176022" y="405384"/>
                </a:lnTo>
                <a:lnTo>
                  <a:pt x="182117" y="401574"/>
                </a:lnTo>
                <a:lnTo>
                  <a:pt x="195833" y="394716"/>
                </a:lnTo>
                <a:lnTo>
                  <a:pt x="251459" y="368046"/>
                </a:lnTo>
                <a:lnTo>
                  <a:pt x="257555" y="364998"/>
                </a:lnTo>
                <a:lnTo>
                  <a:pt x="260604" y="357378"/>
                </a:lnTo>
                <a:lnTo>
                  <a:pt x="257555" y="350520"/>
                </a:lnTo>
                <a:lnTo>
                  <a:pt x="254508" y="344424"/>
                </a:lnTo>
                <a:lnTo>
                  <a:pt x="246126" y="341376"/>
                </a:lnTo>
                <a:close/>
              </a:path>
              <a:path w="2616835" h="487044">
                <a:moveTo>
                  <a:pt x="360426" y="285750"/>
                </a:moveTo>
                <a:lnTo>
                  <a:pt x="332994" y="299466"/>
                </a:lnTo>
                <a:lnTo>
                  <a:pt x="326136" y="302514"/>
                </a:lnTo>
                <a:lnTo>
                  <a:pt x="323850" y="310134"/>
                </a:lnTo>
                <a:lnTo>
                  <a:pt x="326898" y="316992"/>
                </a:lnTo>
                <a:lnTo>
                  <a:pt x="329946" y="323088"/>
                </a:lnTo>
                <a:lnTo>
                  <a:pt x="337566" y="326136"/>
                </a:lnTo>
                <a:lnTo>
                  <a:pt x="344423" y="323088"/>
                </a:lnTo>
                <a:lnTo>
                  <a:pt x="371855" y="309372"/>
                </a:lnTo>
                <a:lnTo>
                  <a:pt x="372618" y="308610"/>
                </a:lnTo>
                <a:lnTo>
                  <a:pt x="373380" y="308610"/>
                </a:lnTo>
                <a:lnTo>
                  <a:pt x="374141" y="307848"/>
                </a:lnTo>
                <a:lnTo>
                  <a:pt x="402145" y="287274"/>
                </a:lnTo>
                <a:lnTo>
                  <a:pt x="358902" y="287274"/>
                </a:lnTo>
                <a:lnTo>
                  <a:pt x="360426" y="285750"/>
                </a:lnTo>
                <a:close/>
              </a:path>
              <a:path w="2616835" h="487044">
                <a:moveTo>
                  <a:pt x="401573" y="255270"/>
                </a:moveTo>
                <a:lnTo>
                  <a:pt x="358902" y="287274"/>
                </a:lnTo>
                <a:lnTo>
                  <a:pt x="402145" y="287274"/>
                </a:lnTo>
                <a:lnTo>
                  <a:pt x="411480" y="280416"/>
                </a:lnTo>
                <a:lnTo>
                  <a:pt x="416814" y="275844"/>
                </a:lnTo>
                <a:lnTo>
                  <a:pt x="418338" y="268224"/>
                </a:lnTo>
                <a:lnTo>
                  <a:pt x="413766" y="262128"/>
                </a:lnTo>
                <a:lnTo>
                  <a:pt x="409956" y="256794"/>
                </a:lnTo>
                <a:lnTo>
                  <a:pt x="401573" y="255270"/>
                </a:lnTo>
                <a:close/>
              </a:path>
              <a:path w="2616835" h="487044">
                <a:moveTo>
                  <a:pt x="538734" y="153162"/>
                </a:moveTo>
                <a:lnTo>
                  <a:pt x="533400" y="156972"/>
                </a:lnTo>
                <a:lnTo>
                  <a:pt x="478536" y="198120"/>
                </a:lnTo>
                <a:lnTo>
                  <a:pt x="473202" y="202692"/>
                </a:lnTo>
                <a:lnTo>
                  <a:pt x="471678" y="210312"/>
                </a:lnTo>
                <a:lnTo>
                  <a:pt x="476250" y="216408"/>
                </a:lnTo>
                <a:lnTo>
                  <a:pt x="480059" y="221742"/>
                </a:lnTo>
                <a:lnTo>
                  <a:pt x="488442" y="223266"/>
                </a:lnTo>
                <a:lnTo>
                  <a:pt x="493775" y="218694"/>
                </a:lnTo>
                <a:lnTo>
                  <a:pt x="540744" y="183950"/>
                </a:lnTo>
                <a:lnTo>
                  <a:pt x="539496" y="182880"/>
                </a:lnTo>
                <a:lnTo>
                  <a:pt x="532638" y="176784"/>
                </a:lnTo>
                <a:lnTo>
                  <a:pt x="562356" y="176784"/>
                </a:lnTo>
                <a:lnTo>
                  <a:pt x="561594" y="168402"/>
                </a:lnTo>
                <a:lnTo>
                  <a:pt x="556260" y="163830"/>
                </a:lnTo>
                <a:lnTo>
                  <a:pt x="550164" y="157734"/>
                </a:lnTo>
                <a:lnTo>
                  <a:pt x="545592" y="153924"/>
                </a:lnTo>
                <a:lnTo>
                  <a:pt x="538734" y="153162"/>
                </a:lnTo>
                <a:close/>
              </a:path>
              <a:path w="2616835" h="487044">
                <a:moveTo>
                  <a:pt x="562356" y="176784"/>
                </a:moveTo>
                <a:lnTo>
                  <a:pt x="532638" y="176784"/>
                </a:lnTo>
                <a:lnTo>
                  <a:pt x="549402" y="177546"/>
                </a:lnTo>
                <a:lnTo>
                  <a:pt x="540744" y="183950"/>
                </a:lnTo>
                <a:lnTo>
                  <a:pt x="544830" y="187452"/>
                </a:lnTo>
                <a:lnTo>
                  <a:pt x="552450" y="187452"/>
                </a:lnTo>
                <a:lnTo>
                  <a:pt x="557784" y="182118"/>
                </a:lnTo>
                <a:lnTo>
                  <a:pt x="562356" y="176784"/>
                </a:lnTo>
                <a:close/>
              </a:path>
              <a:path w="2616835" h="487044">
                <a:moveTo>
                  <a:pt x="532638" y="176784"/>
                </a:moveTo>
                <a:lnTo>
                  <a:pt x="539496" y="182880"/>
                </a:lnTo>
                <a:lnTo>
                  <a:pt x="540744" y="183950"/>
                </a:lnTo>
                <a:lnTo>
                  <a:pt x="549402" y="177546"/>
                </a:lnTo>
                <a:lnTo>
                  <a:pt x="532638" y="176784"/>
                </a:lnTo>
                <a:close/>
              </a:path>
              <a:path w="2616835" h="487044">
                <a:moveTo>
                  <a:pt x="627888" y="227838"/>
                </a:moveTo>
                <a:lnTo>
                  <a:pt x="620268" y="227838"/>
                </a:lnTo>
                <a:lnTo>
                  <a:pt x="614934" y="233172"/>
                </a:lnTo>
                <a:lnTo>
                  <a:pt x="610362" y="238506"/>
                </a:lnTo>
                <a:lnTo>
                  <a:pt x="611124" y="246888"/>
                </a:lnTo>
                <a:lnTo>
                  <a:pt x="616458" y="251460"/>
                </a:lnTo>
                <a:lnTo>
                  <a:pt x="674370" y="303276"/>
                </a:lnTo>
                <a:lnTo>
                  <a:pt x="679704" y="307848"/>
                </a:lnTo>
                <a:lnTo>
                  <a:pt x="687324" y="307086"/>
                </a:lnTo>
                <a:lnTo>
                  <a:pt x="691896" y="301752"/>
                </a:lnTo>
                <a:lnTo>
                  <a:pt x="697230" y="296418"/>
                </a:lnTo>
                <a:lnTo>
                  <a:pt x="696468" y="288798"/>
                </a:lnTo>
                <a:lnTo>
                  <a:pt x="691134" y="283464"/>
                </a:lnTo>
                <a:lnTo>
                  <a:pt x="633222" y="232410"/>
                </a:lnTo>
                <a:lnTo>
                  <a:pt x="627888" y="227838"/>
                </a:lnTo>
                <a:close/>
              </a:path>
              <a:path w="2616835" h="487044">
                <a:moveTo>
                  <a:pt x="857250" y="298704"/>
                </a:moveTo>
                <a:lnTo>
                  <a:pt x="850391" y="299466"/>
                </a:lnTo>
                <a:lnTo>
                  <a:pt x="773430" y="305562"/>
                </a:lnTo>
                <a:lnTo>
                  <a:pt x="765810" y="306324"/>
                </a:lnTo>
                <a:lnTo>
                  <a:pt x="760476" y="312420"/>
                </a:lnTo>
                <a:lnTo>
                  <a:pt x="761238" y="320040"/>
                </a:lnTo>
                <a:lnTo>
                  <a:pt x="762000" y="326898"/>
                </a:lnTo>
                <a:lnTo>
                  <a:pt x="768096" y="332232"/>
                </a:lnTo>
                <a:lnTo>
                  <a:pt x="774954" y="331470"/>
                </a:lnTo>
                <a:lnTo>
                  <a:pt x="852678" y="325374"/>
                </a:lnTo>
                <a:lnTo>
                  <a:pt x="859535" y="324612"/>
                </a:lnTo>
                <a:lnTo>
                  <a:pt x="864869" y="318516"/>
                </a:lnTo>
                <a:lnTo>
                  <a:pt x="864107" y="310896"/>
                </a:lnTo>
                <a:lnTo>
                  <a:pt x="863346" y="304038"/>
                </a:lnTo>
                <a:lnTo>
                  <a:pt x="857250" y="298704"/>
                </a:lnTo>
                <a:close/>
              </a:path>
              <a:path w="2616835" h="487044">
                <a:moveTo>
                  <a:pt x="1033272" y="265938"/>
                </a:moveTo>
                <a:lnTo>
                  <a:pt x="1026413" y="267462"/>
                </a:lnTo>
                <a:lnTo>
                  <a:pt x="950213" y="283464"/>
                </a:lnTo>
                <a:lnTo>
                  <a:pt x="943356" y="284988"/>
                </a:lnTo>
                <a:lnTo>
                  <a:pt x="938784" y="291846"/>
                </a:lnTo>
                <a:lnTo>
                  <a:pt x="941832" y="305562"/>
                </a:lnTo>
                <a:lnTo>
                  <a:pt x="948690" y="310134"/>
                </a:lnTo>
                <a:lnTo>
                  <a:pt x="955547" y="308610"/>
                </a:lnTo>
                <a:lnTo>
                  <a:pt x="1031747" y="292608"/>
                </a:lnTo>
                <a:lnTo>
                  <a:pt x="1038606" y="291084"/>
                </a:lnTo>
                <a:lnTo>
                  <a:pt x="1043178" y="284226"/>
                </a:lnTo>
                <a:lnTo>
                  <a:pt x="1040130" y="270510"/>
                </a:lnTo>
                <a:lnTo>
                  <a:pt x="1033272" y="265938"/>
                </a:lnTo>
                <a:close/>
              </a:path>
              <a:path w="2616835" h="487044">
                <a:moveTo>
                  <a:pt x="1131570" y="262128"/>
                </a:moveTo>
                <a:lnTo>
                  <a:pt x="1124712" y="262128"/>
                </a:lnTo>
                <a:lnTo>
                  <a:pt x="1118616" y="267462"/>
                </a:lnTo>
                <a:lnTo>
                  <a:pt x="1118616" y="274320"/>
                </a:lnTo>
                <a:lnTo>
                  <a:pt x="1117854" y="281178"/>
                </a:lnTo>
                <a:lnTo>
                  <a:pt x="1123188" y="287274"/>
                </a:lnTo>
                <a:lnTo>
                  <a:pt x="1130808" y="288036"/>
                </a:lnTo>
                <a:lnTo>
                  <a:pt x="1207770" y="291846"/>
                </a:lnTo>
                <a:lnTo>
                  <a:pt x="1214628" y="291846"/>
                </a:lnTo>
                <a:lnTo>
                  <a:pt x="1220724" y="286512"/>
                </a:lnTo>
                <a:lnTo>
                  <a:pt x="1221486" y="279654"/>
                </a:lnTo>
                <a:lnTo>
                  <a:pt x="1221486" y="272034"/>
                </a:lnTo>
                <a:lnTo>
                  <a:pt x="1216152" y="266700"/>
                </a:lnTo>
                <a:lnTo>
                  <a:pt x="1209294" y="265938"/>
                </a:lnTo>
                <a:lnTo>
                  <a:pt x="1131570" y="262128"/>
                </a:lnTo>
                <a:close/>
              </a:path>
              <a:path w="2616835" h="487044">
                <a:moveTo>
                  <a:pt x="1385316" y="222504"/>
                </a:moveTo>
                <a:lnTo>
                  <a:pt x="1378458" y="224028"/>
                </a:lnTo>
                <a:lnTo>
                  <a:pt x="1304544" y="246888"/>
                </a:lnTo>
                <a:lnTo>
                  <a:pt x="1297686" y="249174"/>
                </a:lnTo>
                <a:lnTo>
                  <a:pt x="1293876" y="256794"/>
                </a:lnTo>
                <a:lnTo>
                  <a:pt x="1298448" y="270510"/>
                </a:lnTo>
                <a:lnTo>
                  <a:pt x="1305306" y="273558"/>
                </a:lnTo>
                <a:lnTo>
                  <a:pt x="1312164" y="272034"/>
                </a:lnTo>
                <a:lnTo>
                  <a:pt x="1386078" y="249174"/>
                </a:lnTo>
                <a:lnTo>
                  <a:pt x="1392936" y="246888"/>
                </a:lnTo>
                <a:lnTo>
                  <a:pt x="1396746" y="239268"/>
                </a:lnTo>
                <a:lnTo>
                  <a:pt x="1394460" y="232410"/>
                </a:lnTo>
                <a:lnTo>
                  <a:pt x="1392936" y="226314"/>
                </a:lnTo>
                <a:lnTo>
                  <a:pt x="1385316" y="222504"/>
                </a:lnTo>
                <a:close/>
              </a:path>
              <a:path w="2616835" h="487044">
                <a:moveTo>
                  <a:pt x="1565148" y="191262"/>
                </a:moveTo>
                <a:lnTo>
                  <a:pt x="1558290" y="192024"/>
                </a:lnTo>
                <a:lnTo>
                  <a:pt x="1481328" y="203454"/>
                </a:lnTo>
                <a:lnTo>
                  <a:pt x="1474470" y="204216"/>
                </a:lnTo>
                <a:lnTo>
                  <a:pt x="1469898" y="211074"/>
                </a:lnTo>
                <a:lnTo>
                  <a:pt x="1471422" y="224790"/>
                </a:lnTo>
                <a:lnTo>
                  <a:pt x="1478280" y="230124"/>
                </a:lnTo>
                <a:lnTo>
                  <a:pt x="1485138" y="228600"/>
                </a:lnTo>
                <a:lnTo>
                  <a:pt x="1562100" y="217932"/>
                </a:lnTo>
                <a:lnTo>
                  <a:pt x="1568958" y="216408"/>
                </a:lnTo>
                <a:lnTo>
                  <a:pt x="1573530" y="210312"/>
                </a:lnTo>
                <a:lnTo>
                  <a:pt x="1572768" y="203454"/>
                </a:lnTo>
                <a:lnTo>
                  <a:pt x="1572006" y="195834"/>
                </a:lnTo>
                <a:lnTo>
                  <a:pt x="1565148" y="191262"/>
                </a:lnTo>
                <a:close/>
              </a:path>
              <a:path w="2616835" h="487044">
                <a:moveTo>
                  <a:pt x="1657350" y="201930"/>
                </a:moveTo>
                <a:lnTo>
                  <a:pt x="1649730" y="205740"/>
                </a:lnTo>
                <a:lnTo>
                  <a:pt x="1648206" y="213360"/>
                </a:lnTo>
                <a:lnTo>
                  <a:pt x="1646682" y="220218"/>
                </a:lnTo>
                <a:lnTo>
                  <a:pt x="1651254" y="227076"/>
                </a:lnTo>
                <a:lnTo>
                  <a:pt x="1658112" y="228600"/>
                </a:lnTo>
                <a:lnTo>
                  <a:pt x="1734312" y="244602"/>
                </a:lnTo>
                <a:lnTo>
                  <a:pt x="1741170" y="246126"/>
                </a:lnTo>
                <a:lnTo>
                  <a:pt x="1748027" y="242316"/>
                </a:lnTo>
                <a:lnTo>
                  <a:pt x="1749552" y="234696"/>
                </a:lnTo>
                <a:lnTo>
                  <a:pt x="1751076" y="227838"/>
                </a:lnTo>
                <a:lnTo>
                  <a:pt x="1746504" y="220980"/>
                </a:lnTo>
                <a:lnTo>
                  <a:pt x="1739645" y="219456"/>
                </a:lnTo>
                <a:lnTo>
                  <a:pt x="1664208" y="203454"/>
                </a:lnTo>
                <a:lnTo>
                  <a:pt x="1657350" y="201930"/>
                </a:lnTo>
                <a:close/>
              </a:path>
              <a:path w="2616835" h="487044">
                <a:moveTo>
                  <a:pt x="1923288" y="220980"/>
                </a:moveTo>
                <a:lnTo>
                  <a:pt x="1916430" y="220980"/>
                </a:lnTo>
                <a:lnTo>
                  <a:pt x="1838706" y="224028"/>
                </a:lnTo>
                <a:lnTo>
                  <a:pt x="1831848" y="224028"/>
                </a:lnTo>
                <a:lnTo>
                  <a:pt x="1826514" y="230124"/>
                </a:lnTo>
                <a:lnTo>
                  <a:pt x="1826514" y="243840"/>
                </a:lnTo>
                <a:lnTo>
                  <a:pt x="1832610" y="249936"/>
                </a:lnTo>
                <a:lnTo>
                  <a:pt x="1839468" y="249174"/>
                </a:lnTo>
                <a:lnTo>
                  <a:pt x="1917192" y="246888"/>
                </a:lnTo>
                <a:lnTo>
                  <a:pt x="1924050" y="246888"/>
                </a:lnTo>
                <a:lnTo>
                  <a:pt x="1930145" y="240792"/>
                </a:lnTo>
                <a:lnTo>
                  <a:pt x="1929383" y="233934"/>
                </a:lnTo>
                <a:lnTo>
                  <a:pt x="1929383" y="226314"/>
                </a:lnTo>
                <a:lnTo>
                  <a:pt x="1923288" y="220980"/>
                </a:lnTo>
                <a:close/>
              </a:path>
              <a:path w="2616835" h="487044">
                <a:moveTo>
                  <a:pt x="2098548" y="186690"/>
                </a:moveTo>
                <a:lnTo>
                  <a:pt x="2090927" y="188214"/>
                </a:lnTo>
                <a:lnTo>
                  <a:pt x="2015489" y="204216"/>
                </a:lnTo>
                <a:lnTo>
                  <a:pt x="2008632" y="205740"/>
                </a:lnTo>
                <a:lnTo>
                  <a:pt x="2004060" y="212598"/>
                </a:lnTo>
                <a:lnTo>
                  <a:pt x="2005583" y="219456"/>
                </a:lnTo>
                <a:lnTo>
                  <a:pt x="2007108" y="227076"/>
                </a:lnTo>
                <a:lnTo>
                  <a:pt x="2013966" y="230886"/>
                </a:lnTo>
                <a:lnTo>
                  <a:pt x="2020824" y="229362"/>
                </a:lnTo>
                <a:lnTo>
                  <a:pt x="2096262" y="213360"/>
                </a:lnTo>
                <a:lnTo>
                  <a:pt x="2103882" y="211836"/>
                </a:lnTo>
                <a:lnTo>
                  <a:pt x="2107692" y="204978"/>
                </a:lnTo>
                <a:lnTo>
                  <a:pt x="2106168" y="198120"/>
                </a:lnTo>
                <a:lnTo>
                  <a:pt x="2105406" y="191262"/>
                </a:lnTo>
                <a:lnTo>
                  <a:pt x="2098548" y="186690"/>
                </a:lnTo>
                <a:close/>
              </a:path>
              <a:path w="2616835" h="487044">
                <a:moveTo>
                  <a:pt x="2270760" y="136398"/>
                </a:moveTo>
                <a:lnTo>
                  <a:pt x="2263902" y="138684"/>
                </a:lnTo>
                <a:lnTo>
                  <a:pt x="2189226" y="160782"/>
                </a:lnTo>
                <a:lnTo>
                  <a:pt x="2182368" y="163068"/>
                </a:lnTo>
                <a:lnTo>
                  <a:pt x="2178558" y="169926"/>
                </a:lnTo>
                <a:lnTo>
                  <a:pt x="2183130" y="183642"/>
                </a:lnTo>
                <a:lnTo>
                  <a:pt x="2189988" y="187452"/>
                </a:lnTo>
                <a:lnTo>
                  <a:pt x="2196846" y="185166"/>
                </a:lnTo>
                <a:lnTo>
                  <a:pt x="2270760" y="163068"/>
                </a:lnTo>
                <a:lnTo>
                  <a:pt x="2277618" y="160782"/>
                </a:lnTo>
                <a:lnTo>
                  <a:pt x="2281428" y="153924"/>
                </a:lnTo>
                <a:lnTo>
                  <a:pt x="2279904" y="147066"/>
                </a:lnTo>
                <a:lnTo>
                  <a:pt x="2277618" y="140208"/>
                </a:lnTo>
                <a:lnTo>
                  <a:pt x="2270760" y="136398"/>
                </a:lnTo>
                <a:close/>
              </a:path>
              <a:path w="2616835" h="487044">
                <a:moveTo>
                  <a:pt x="2436876" y="70104"/>
                </a:moveTo>
                <a:lnTo>
                  <a:pt x="2430780" y="73152"/>
                </a:lnTo>
                <a:lnTo>
                  <a:pt x="2359152" y="102108"/>
                </a:lnTo>
                <a:lnTo>
                  <a:pt x="2352294" y="104394"/>
                </a:lnTo>
                <a:lnTo>
                  <a:pt x="2349246" y="112014"/>
                </a:lnTo>
                <a:lnTo>
                  <a:pt x="2351532" y="118872"/>
                </a:lnTo>
                <a:lnTo>
                  <a:pt x="2354580" y="125730"/>
                </a:lnTo>
                <a:lnTo>
                  <a:pt x="2362200" y="128778"/>
                </a:lnTo>
                <a:lnTo>
                  <a:pt x="2368296" y="125730"/>
                </a:lnTo>
                <a:lnTo>
                  <a:pt x="2439924" y="96774"/>
                </a:lnTo>
                <a:lnTo>
                  <a:pt x="2446782" y="93726"/>
                </a:lnTo>
                <a:lnTo>
                  <a:pt x="2449830" y="86106"/>
                </a:lnTo>
                <a:lnTo>
                  <a:pt x="2447544" y="80010"/>
                </a:lnTo>
                <a:lnTo>
                  <a:pt x="2444496" y="73152"/>
                </a:lnTo>
                <a:lnTo>
                  <a:pt x="2436876" y="70104"/>
                </a:lnTo>
                <a:close/>
              </a:path>
              <a:path w="2616835" h="487044">
                <a:moveTo>
                  <a:pt x="2602992" y="0"/>
                </a:moveTo>
                <a:lnTo>
                  <a:pt x="2596896" y="2286"/>
                </a:lnTo>
                <a:lnTo>
                  <a:pt x="2525268" y="32766"/>
                </a:lnTo>
                <a:lnTo>
                  <a:pt x="2519172" y="35814"/>
                </a:lnTo>
                <a:lnTo>
                  <a:pt x="2516124" y="43434"/>
                </a:lnTo>
                <a:lnTo>
                  <a:pt x="2518410" y="49530"/>
                </a:lnTo>
                <a:lnTo>
                  <a:pt x="2521458" y="56388"/>
                </a:lnTo>
                <a:lnTo>
                  <a:pt x="2529078" y="59436"/>
                </a:lnTo>
                <a:lnTo>
                  <a:pt x="2535174" y="56388"/>
                </a:lnTo>
                <a:lnTo>
                  <a:pt x="2606802" y="26670"/>
                </a:lnTo>
                <a:lnTo>
                  <a:pt x="2613660" y="23622"/>
                </a:lnTo>
                <a:lnTo>
                  <a:pt x="2616708" y="16002"/>
                </a:lnTo>
                <a:lnTo>
                  <a:pt x="2613660" y="9144"/>
                </a:lnTo>
                <a:lnTo>
                  <a:pt x="2610612" y="3048"/>
                </a:lnTo>
                <a:lnTo>
                  <a:pt x="2602992" y="0"/>
                </a:lnTo>
                <a:close/>
              </a:path>
            </a:pathLst>
          </a:custGeom>
          <a:solidFill>
            <a:srgbClr val="5E5EFC"/>
          </a:solidFill>
        </p:spPr>
        <p:txBody>
          <a:bodyPr wrap="square" lIns="0" tIns="0" rIns="0" bIns="0" rtlCol="0"/>
          <a:lstStyle/>
          <a:p>
            <a:endParaRPr/>
          </a:p>
        </p:txBody>
      </p:sp>
      <p:sp>
        <p:nvSpPr>
          <p:cNvPr id="32" name="object 32"/>
          <p:cNvSpPr txBox="1"/>
          <p:nvPr/>
        </p:nvSpPr>
        <p:spPr>
          <a:xfrm>
            <a:off x="2123197" y="2273806"/>
            <a:ext cx="358775" cy="156845"/>
          </a:xfrm>
          <a:prstGeom prst="rect">
            <a:avLst/>
          </a:prstGeom>
        </p:spPr>
        <p:txBody>
          <a:bodyPr vert="horz" wrap="square" lIns="0" tIns="0" rIns="0" bIns="0" rtlCol="0">
            <a:spAutoFit/>
          </a:bodyPr>
          <a:lstStyle/>
          <a:p>
            <a:pPr marL="12700">
              <a:lnSpc>
                <a:spcPct val="100000"/>
              </a:lnSpc>
            </a:pPr>
            <a:r>
              <a:rPr sz="900" spc="20" dirty="0">
                <a:latin typeface="Calibri"/>
                <a:cs typeface="Calibri"/>
              </a:rPr>
              <a:t>1</a:t>
            </a:r>
            <a:r>
              <a:rPr sz="900" spc="10" dirty="0">
                <a:latin typeface="Calibri"/>
                <a:cs typeface="Calibri"/>
              </a:rPr>
              <a:t>5</a:t>
            </a:r>
            <a:r>
              <a:rPr sz="900" spc="5" dirty="0">
                <a:latin typeface="Calibri"/>
                <a:cs typeface="Calibri"/>
              </a:rPr>
              <a:t>,</a:t>
            </a:r>
            <a:r>
              <a:rPr sz="900" spc="10" dirty="0">
                <a:latin typeface="Calibri"/>
                <a:cs typeface="Calibri"/>
              </a:rPr>
              <a:t>0</a:t>
            </a:r>
            <a:r>
              <a:rPr sz="900" spc="25" dirty="0">
                <a:latin typeface="Calibri"/>
                <a:cs typeface="Calibri"/>
              </a:rPr>
              <a:t>0</a:t>
            </a:r>
            <a:r>
              <a:rPr sz="900" spc="15" dirty="0">
                <a:latin typeface="Calibri"/>
                <a:cs typeface="Calibri"/>
              </a:rPr>
              <a:t>0</a:t>
            </a:r>
            <a:endParaRPr sz="900">
              <a:latin typeface="Calibri"/>
              <a:cs typeface="Calibri"/>
            </a:endParaRPr>
          </a:p>
        </p:txBody>
      </p:sp>
      <p:sp>
        <p:nvSpPr>
          <p:cNvPr id="33" name="object 33"/>
          <p:cNvSpPr txBox="1"/>
          <p:nvPr/>
        </p:nvSpPr>
        <p:spPr>
          <a:xfrm>
            <a:off x="2123197" y="850138"/>
            <a:ext cx="3512820" cy="1224280"/>
          </a:xfrm>
          <a:prstGeom prst="rect">
            <a:avLst/>
          </a:prstGeom>
        </p:spPr>
        <p:txBody>
          <a:bodyPr vert="horz" wrap="square" lIns="0" tIns="0" rIns="0" bIns="0" rtlCol="0">
            <a:spAutoFit/>
          </a:bodyPr>
          <a:lstStyle/>
          <a:p>
            <a:pPr marL="27305">
              <a:lnSpc>
                <a:spcPct val="100000"/>
              </a:lnSpc>
            </a:pPr>
            <a:r>
              <a:rPr sz="950" b="1" spc="-10" dirty="0">
                <a:latin typeface="Arial"/>
                <a:cs typeface="Arial"/>
              </a:rPr>
              <a:t>Figure 23: Overall Price Forecast for Hydrocracking</a:t>
            </a:r>
            <a:r>
              <a:rPr sz="950" b="1" spc="30" dirty="0">
                <a:latin typeface="Arial"/>
                <a:cs typeface="Arial"/>
              </a:rPr>
              <a:t> </a:t>
            </a:r>
            <a:r>
              <a:rPr sz="950" b="1" spc="-10" dirty="0">
                <a:latin typeface="Arial"/>
                <a:cs typeface="Arial"/>
              </a:rPr>
              <a:t>Reactors</a:t>
            </a:r>
            <a:endParaRPr sz="950">
              <a:latin typeface="Arial"/>
              <a:cs typeface="Arial"/>
            </a:endParaRPr>
          </a:p>
          <a:p>
            <a:pPr>
              <a:lnSpc>
                <a:spcPct val="100000"/>
              </a:lnSpc>
              <a:spcBef>
                <a:spcPts val="40"/>
              </a:spcBef>
            </a:pPr>
            <a:endParaRPr sz="1400">
              <a:latin typeface="Times New Roman"/>
              <a:cs typeface="Times New Roman"/>
            </a:endParaRPr>
          </a:p>
          <a:p>
            <a:pPr marL="12700">
              <a:lnSpc>
                <a:spcPct val="100000"/>
              </a:lnSpc>
            </a:pPr>
            <a:r>
              <a:rPr sz="900" spc="15" dirty="0">
                <a:latin typeface="Calibri"/>
                <a:cs typeface="Calibri"/>
              </a:rPr>
              <a:t>30,000</a:t>
            </a:r>
            <a:endParaRPr sz="900">
              <a:latin typeface="Calibri"/>
              <a:cs typeface="Calibri"/>
            </a:endParaRPr>
          </a:p>
          <a:p>
            <a:pPr>
              <a:lnSpc>
                <a:spcPct val="100000"/>
              </a:lnSpc>
            </a:pPr>
            <a:endParaRPr sz="900">
              <a:latin typeface="Times New Roman"/>
              <a:cs typeface="Times New Roman"/>
            </a:endParaRPr>
          </a:p>
          <a:p>
            <a:pPr marL="12700">
              <a:lnSpc>
                <a:spcPct val="100000"/>
              </a:lnSpc>
              <a:spcBef>
                <a:spcPts val="690"/>
              </a:spcBef>
            </a:pPr>
            <a:r>
              <a:rPr sz="900" spc="15" dirty="0">
                <a:latin typeface="Calibri"/>
                <a:cs typeface="Calibri"/>
              </a:rPr>
              <a:t>25,000</a:t>
            </a:r>
            <a:endParaRPr sz="900">
              <a:latin typeface="Calibri"/>
              <a:cs typeface="Calibri"/>
            </a:endParaRPr>
          </a:p>
          <a:p>
            <a:pPr>
              <a:lnSpc>
                <a:spcPct val="100000"/>
              </a:lnSpc>
            </a:pPr>
            <a:endParaRPr sz="900">
              <a:latin typeface="Times New Roman"/>
              <a:cs typeface="Times New Roman"/>
            </a:endParaRPr>
          </a:p>
          <a:p>
            <a:pPr marL="12700">
              <a:lnSpc>
                <a:spcPct val="100000"/>
              </a:lnSpc>
              <a:spcBef>
                <a:spcPts val="685"/>
              </a:spcBef>
            </a:pPr>
            <a:r>
              <a:rPr sz="900" spc="15" dirty="0">
                <a:latin typeface="Calibri"/>
                <a:cs typeface="Calibri"/>
              </a:rPr>
              <a:t>20,000</a:t>
            </a:r>
            <a:endParaRPr sz="900">
              <a:latin typeface="Calibri"/>
              <a:cs typeface="Calibri"/>
            </a:endParaRPr>
          </a:p>
        </p:txBody>
      </p:sp>
      <p:sp>
        <p:nvSpPr>
          <p:cNvPr id="34" name="object 34"/>
          <p:cNvSpPr txBox="1"/>
          <p:nvPr/>
        </p:nvSpPr>
        <p:spPr>
          <a:xfrm>
            <a:off x="1609624" y="2125161"/>
            <a:ext cx="458470" cy="457834"/>
          </a:xfrm>
          <a:prstGeom prst="rect">
            <a:avLst/>
          </a:prstGeom>
        </p:spPr>
        <p:txBody>
          <a:bodyPr vert="horz" wrap="square" lIns="0" tIns="0" rIns="0" bIns="0" rtlCol="0">
            <a:spAutoFit/>
          </a:bodyPr>
          <a:lstStyle/>
          <a:p>
            <a:pPr marL="120014" marR="114300" algn="ctr">
              <a:lnSpc>
                <a:spcPct val="106700"/>
              </a:lnSpc>
            </a:pPr>
            <a:r>
              <a:rPr sz="900" b="1" spc="10" dirty="0">
                <a:latin typeface="Calibri"/>
                <a:cs typeface="Calibri"/>
              </a:rPr>
              <a:t>Cost  </a:t>
            </a:r>
            <a:r>
              <a:rPr sz="900" b="1" spc="15" dirty="0">
                <a:latin typeface="Calibri"/>
                <a:cs typeface="Calibri"/>
              </a:rPr>
              <a:t>per</a:t>
            </a:r>
            <a:endParaRPr sz="900">
              <a:latin typeface="Calibri"/>
              <a:cs typeface="Calibri"/>
            </a:endParaRPr>
          </a:p>
          <a:p>
            <a:pPr algn="ctr">
              <a:lnSpc>
                <a:spcPct val="100000"/>
              </a:lnSpc>
              <a:spcBef>
                <a:spcPts val="65"/>
              </a:spcBef>
            </a:pPr>
            <a:r>
              <a:rPr sz="900" b="1" spc="10" dirty="0">
                <a:latin typeface="Calibri"/>
                <a:cs typeface="Calibri"/>
              </a:rPr>
              <a:t>Unit</a:t>
            </a:r>
            <a:r>
              <a:rPr sz="900" b="1" spc="-80" dirty="0">
                <a:latin typeface="Calibri"/>
                <a:cs typeface="Calibri"/>
              </a:rPr>
              <a:t> </a:t>
            </a:r>
            <a:r>
              <a:rPr sz="900" b="1" spc="15" dirty="0">
                <a:latin typeface="Calibri"/>
                <a:cs typeface="Calibri"/>
              </a:rPr>
              <a:t>($k)</a:t>
            </a:r>
            <a:endParaRPr sz="900">
              <a:latin typeface="Calibri"/>
              <a:cs typeface="Calibri"/>
            </a:endParaRPr>
          </a:p>
        </p:txBody>
      </p:sp>
      <p:sp>
        <p:nvSpPr>
          <p:cNvPr id="35" name="object 35"/>
          <p:cNvSpPr/>
          <p:nvPr/>
        </p:nvSpPr>
        <p:spPr>
          <a:xfrm>
            <a:off x="2776727" y="3842765"/>
            <a:ext cx="283845" cy="26034"/>
          </a:xfrm>
          <a:custGeom>
            <a:avLst/>
            <a:gdLst/>
            <a:ahLst/>
            <a:cxnLst/>
            <a:rect l="l" t="t" r="r" b="b"/>
            <a:pathLst>
              <a:path w="283844" h="26035">
                <a:moveTo>
                  <a:pt x="71628" y="0"/>
                </a:moveTo>
                <a:lnTo>
                  <a:pt x="5334" y="0"/>
                </a:lnTo>
                <a:lnTo>
                  <a:pt x="0" y="6096"/>
                </a:lnTo>
                <a:lnTo>
                  <a:pt x="0" y="20574"/>
                </a:lnTo>
                <a:lnTo>
                  <a:pt x="5334" y="25908"/>
                </a:lnTo>
                <a:lnTo>
                  <a:pt x="71628" y="25908"/>
                </a:lnTo>
                <a:lnTo>
                  <a:pt x="76962" y="20574"/>
                </a:lnTo>
                <a:lnTo>
                  <a:pt x="76962" y="6096"/>
                </a:lnTo>
                <a:lnTo>
                  <a:pt x="71628" y="0"/>
                </a:lnTo>
                <a:close/>
              </a:path>
              <a:path w="283844" h="26035">
                <a:moveTo>
                  <a:pt x="174498" y="0"/>
                </a:moveTo>
                <a:lnTo>
                  <a:pt x="108966" y="0"/>
                </a:lnTo>
                <a:lnTo>
                  <a:pt x="102870" y="6096"/>
                </a:lnTo>
                <a:lnTo>
                  <a:pt x="102870" y="20574"/>
                </a:lnTo>
                <a:lnTo>
                  <a:pt x="108966" y="25908"/>
                </a:lnTo>
                <a:lnTo>
                  <a:pt x="174498" y="25908"/>
                </a:lnTo>
                <a:lnTo>
                  <a:pt x="180594" y="20574"/>
                </a:lnTo>
                <a:lnTo>
                  <a:pt x="180594" y="6096"/>
                </a:lnTo>
                <a:lnTo>
                  <a:pt x="174498" y="0"/>
                </a:lnTo>
                <a:close/>
              </a:path>
              <a:path w="283844" h="26035">
                <a:moveTo>
                  <a:pt x="278130" y="0"/>
                </a:moveTo>
                <a:lnTo>
                  <a:pt x="211836" y="0"/>
                </a:lnTo>
                <a:lnTo>
                  <a:pt x="206502" y="6096"/>
                </a:lnTo>
                <a:lnTo>
                  <a:pt x="206502" y="20574"/>
                </a:lnTo>
                <a:lnTo>
                  <a:pt x="211836" y="25908"/>
                </a:lnTo>
                <a:lnTo>
                  <a:pt x="278130" y="25908"/>
                </a:lnTo>
                <a:lnTo>
                  <a:pt x="283464" y="20574"/>
                </a:lnTo>
                <a:lnTo>
                  <a:pt x="283464" y="6096"/>
                </a:lnTo>
                <a:lnTo>
                  <a:pt x="278130" y="0"/>
                </a:lnTo>
                <a:close/>
              </a:path>
            </a:pathLst>
          </a:custGeom>
          <a:solidFill>
            <a:srgbClr val="001D5F"/>
          </a:solidFill>
        </p:spPr>
        <p:txBody>
          <a:bodyPr wrap="square" lIns="0" tIns="0" rIns="0" bIns="0" rtlCol="0"/>
          <a:lstStyle/>
          <a:p>
            <a:endParaRPr/>
          </a:p>
        </p:txBody>
      </p:sp>
      <p:sp>
        <p:nvSpPr>
          <p:cNvPr id="36" name="object 36"/>
          <p:cNvSpPr/>
          <p:nvPr/>
        </p:nvSpPr>
        <p:spPr>
          <a:xfrm>
            <a:off x="3470909" y="3837432"/>
            <a:ext cx="337185" cy="36195"/>
          </a:xfrm>
          <a:custGeom>
            <a:avLst/>
            <a:gdLst/>
            <a:ahLst/>
            <a:cxnLst/>
            <a:rect l="l" t="t" r="r" b="b"/>
            <a:pathLst>
              <a:path w="337185" h="36195">
                <a:moveTo>
                  <a:pt x="328421" y="0"/>
                </a:moveTo>
                <a:lnTo>
                  <a:pt x="7619" y="0"/>
                </a:lnTo>
                <a:lnTo>
                  <a:pt x="0" y="7620"/>
                </a:lnTo>
                <a:lnTo>
                  <a:pt x="0" y="27432"/>
                </a:lnTo>
                <a:lnTo>
                  <a:pt x="7619" y="35814"/>
                </a:lnTo>
                <a:lnTo>
                  <a:pt x="318515" y="35814"/>
                </a:lnTo>
                <a:lnTo>
                  <a:pt x="325552" y="34349"/>
                </a:lnTo>
                <a:lnTo>
                  <a:pt x="331374" y="30384"/>
                </a:lnTo>
                <a:lnTo>
                  <a:pt x="335339" y="24562"/>
                </a:lnTo>
                <a:lnTo>
                  <a:pt x="336803" y="17526"/>
                </a:lnTo>
                <a:lnTo>
                  <a:pt x="336803" y="7620"/>
                </a:lnTo>
                <a:lnTo>
                  <a:pt x="328421" y="0"/>
                </a:lnTo>
                <a:close/>
              </a:path>
            </a:pathLst>
          </a:custGeom>
          <a:solidFill>
            <a:srgbClr val="0000BE"/>
          </a:solidFill>
        </p:spPr>
        <p:txBody>
          <a:bodyPr wrap="square" lIns="0" tIns="0" rIns="0" bIns="0" rtlCol="0"/>
          <a:lstStyle/>
          <a:p>
            <a:endParaRPr/>
          </a:p>
        </p:txBody>
      </p:sp>
      <p:sp>
        <p:nvSpPr>
          <p:cNvPr id="37" name="object 37"/>
          <p:cNvSpPr/>
          <p:nvPr/>
        </p:nvSpPr>
        <p:spPr>
          <a:xfrm>
            <a:off x="4721352" y="3842765"/>
            <a:ext cx="283845" cy="26034"/>
          </a:xfrm>
          <a:custGeom>
            <a:avLst/>
            <a:gdLst/>
            <a:ahLst/>
            <a:cxnLst/>
            <a:rect l="l" t="t" r="r" b="b"/>
            <a:pathLst>
              <a:path w="283845" h="26035">
                <a:moveTo>
                  <a:pt x="96773" y="0"/>
                </a:moveTo>
                <a:lnTo>
                  <a:pt x="5333" y="0"/>
                </a:lnTo>
                <a:lnTo>
                  <a:pt x="0" y="6096"/>
                </a:lnTo>
                <a:lnTo>
                  <a:pt x="0" y="20574"/>
                </a:lnTo>
                <a:lnTo>
                  <a:pt x="5333" y="25908"/>
                </a:lnTo>
                <a:lnTo>
                  <a:pt x="96773" y="25908"/>
                </a:lnTo>
                <a:lnTo>
                  <a:pt x="102869" y="20574"/>
                </a:lnTo>
                <a:lnTo>
                  <a:pt x="102869" y="6096"/>
                </a:lnTo>
                <a:lnTo>
                  <a:pt x="96773" y="0"/>
                </a:lnTo>
                <a:close/>
              </a:path>
              <a:path w="283845" h="26035">
                <a:moveTo>
                  <a:pt x="278129" y="0"/>
                </a:moveTo>
                <a:lnTo>
                  <a:pt x="185927" y="0"/>
                </a:lnTo>
                <a:lnTo>
                  <a:pt x="180593" y="6096"/>
                </a:lnTo>
                <a:lnTo>
                  <a:pt x="180593" y="20574"/>
                </a:lnTo>
                <a:lnTo>
                  <a:pt x="185927" y="25908"/>
                </a:lnTo>
                <a:lnTo>
                  <a:pt x="278129" y="25908"/>
                </a:lnTo>
                <a:lnTo>
                  <a:pt x="283463" y="20574"/>
                </a:lnTo>
                <a:lnTo>
                  <a:pt x="283463" y="6096"/>
                </a:lnTo>
                <a:lnTo>
                  <a:pt x="278129" y="0"/>
                </a:lnTo>
                <a:close/>
              </a:path>
            </a:pathLst>
          </a:custGeom>
          <a:solidFill>
            <a:srgbClr val="5E5EFC"/>
          </a:solidFill>
        </p:spPr>
        <p:txBody>
          <a:bodyPr wrap="square" lIns="0" tIns="0" rIns="0" bIns="0" rtlCol="0"/>
          <a:lstStyle/>
          <a:p>
            <a:endParaRPr/>
          </a:p>
        </p:txBody>
      </p:sp>
      <p:sp>
        <p:nvSpPr>
          <p:cNvPr id="38" name="object 38"/>
          <p:cNvSpPr txBox="1"/>
          <p:nvPr/>
        </p:nvSpPr>
        <p:spPr>
          <a:xfrm>
            <a:off x="1284995" y="2629665"/>
            <a:ext cx="5276850" cy="6403340"/>
          </a:xfrm>
          <a:prstGeom prst="rect">
            <a:avLst/>
          </a:prstGeom>
        </p:spPr>
        <p:txBody>
          <a:bodyPr vert="horz" wrap="square" lIns="0" tIns="0" rIns="0" bIns="0" rtlCol="0">
            <a:spAutoFit/>
          </a:bodyPr>
          <a:lstStyle/>
          <a:p>
            <a:pPr marL="850900">
              <a:lnSpc>
                <a:spcPct val="100000"/>
              </a:lnSpc>
            </a:pPr>
            <a:r>
              <a:rPr sz="900" spc="15" dirty="0">
                <a:latin typeface="Calibri"/>
                <a:cs typeface="Calibri"/>
              </a:rPr>
              <a:t>10,000</a:t>
            </a:r>
            <a:endParaRPr sz="900">
              <a:latin typeface="Calibri"/>
              <a:cs typeface="Calibri"/>
            </a:endParaRPr>
          </a:p>
          <a:p>
            <a:pPr>
              <a:lnSpc>
                <a:spcPct val="100000"/>
              </a:lnSpc>
            </a:pPr>
            <a:endParaRPr sz="900">
              <a:latin typeface="Times New Roman"/>
              <a:cs typeface="Times New Roman"/>
            </a:endParaRPr>
          </a:p>
          <a:p>
            <a:pPr marL="911225">
              <a:lnSpc>
                <a:spcPct val="100000"/>
              </a:lnSpc>
              <a:spcBef>
                <a:spcPts val="690"/>
              </a:spcBef>
            </a:pPr>
            <a:r>
              <a:rPr sz="900" spc="10" dirty="0">
                <a:latin typeface="Calibri"/>
                <a:cs typeface="Calibri"/>
              </a:rPr>
              <a:t>5,000</a:t>
            </a:r>
            <a:endParaRPr sz="900">
              <a:latin typeface="Calibri"/>
              <a:cs typeface="Calibri"/>
            </a:endParaRPr>
          </a:p>
          <a:p>
            <a:pPr>
              <a:lnSpc>
                <a:spcPct val="100000"/>
              </a:lnSpc>
            </a:pPr>
            <a:endParaRPr sz="900">
              <a:latin typeface="Times New Roman"/>
              <a:cs typeface="Times New Roman"/>
            </a:endParaRPr>
          </a:p>
          <a:p>
            <a:pPr marL="1092835">
              <a:lnSpc>
                <a:spcPct val="100000"/>
              </a:lnSpc>
              <a:spcBef>
                <a:spcPts val="680"/>
              </a:spcBef>
            </a:pPr>
            <a:r>
              <a:rPr sz="900" spc="10" dirty="0">
                <a:latin typeface="Calibri"/>
                <a:cs typeface="Calibri"/>
              </a:rPr>
              <a:t>‐</a:t>
            </a:r>
            <a:endParaRPr sz="900">
              <a:latin typeface="Calibri"/>
              <a:cs typeface="Calibri"/>
            </a:endParaRPr>
          </a:p>
          <a:p>
            <a:pPr marL="1287780">
              <a:lnSpc>
                <a:spcPct val="100000"/>
              </a:lnSpc>
              <a:spcBef>
                <a:spcPts val="130"/>
              </a:spcBef>
            </a:pPr>
            <a:r>
              <a:rPr sz="900" spc="15" dirty="0">
                <a:latin typeface="Calibri"/>
                <a:cs typeface="Calibri"/>
              </a:rPr>
              <a:t>2003    2005    2007    2009    </a:t>
            </a:r>
            <a:r>
              <a:rPr sz="900" spc="20" dirty="0">
                <a:latin typeface="Calibri"/>
                <a:cs typeface="Calibri"/>
              </a:rPr>
              <a:t>2011    </a:t>
            </a:r>
            <a:r>
              <a:rPr sz="900" spc="15" dirty="0">
                <a:latin typeface="Calibri"/>
                <a:cs typeface="Calibri"/>
              </a:rPr>
              <a:t>2013    2015    2017  </a:t>
            </a:r>
            <a:r>
              <a:rPr sz="900" spc="20" dirty="0">
                <a:latin typeface="Calibri"/>
                <a:cs typeface="Calibri"/>
              </a:rPr>
              <a:t> </a:t>
            </a:r>
            <a:r>
              <a:rPr sz="900" spc="15" dirty="0">
                <a:latin typeface="Calibri"/>
                <a:cs typeface="Calibri"/>
              </a:rPr>
              <a:t>2019</a:t>
            </a:r>
            <a:endParaRPr sz="900">
              <a:latin typeface="Calibri"/>
              <a:cs typeface="Calibri"/>
            </a:endParaRPr>
          </a:p>
          <a:p>
            <a:pPr>
              <a:lnSpc>
                <a:spcPct val="100000"/>
              </a:lnSpc>
              <a:spcBef>
                <a:spcPts val="25"/>
              </a:spcBef>
            </a:pPr>
            <a:endParaRPr sz="950">
              <a:latin typeface="Times New Roman"/>
              <a:cs typeface="Times New Roman"/>
            </a:endParaRPr>
          </a:p>
          <a:p>
            <a:pPr marL="1838960">
              <a:lnSpc>
                <a:spcPct val="100000"/>
              </a:lnSpc>
              <a:tabLst>
                <a:tab pos="2538095" algn="l"/>
                <a:tab pos="3783329" algn="l"/>
              </a:tabLst>
            </a:pPr>
            <a:r>
              <a:rPr sz="900" spc="15" dirty="0">
                <a:latin typeface="Calibri"/>
                <a:cs typeface="Calibri"/>
              </a:rPr>
              <a:t>Min	</a:t>
            </a:r>
            <a:r>
              <a:rPr sz="900" spc="10" dirty="0">
                <a:latin typeface="Calibri"/>
                <a:cs typeface="Calibri"/>
              </a:rPr>
              <a:t>Global</a:t>
            </a:r>
            <a:r>
              <a:rPr sz="900" spc="20" dirty="0">
                <a:latin typeface="Calibri"/>
                <a:cs typeface="Calibri"/>
              </a:rPr>
              <a:t> </a:t>
            </a:r>
            <a:r>
              <a:rPr sz="900" spc="15" dirty="0">
                <a:latin typeface="Calibri"/>
                <a:cs typeface="Calibri"/>
              </a:rPr>
              <a:t>Average	Max</a:t>
            </a:r>
            <a:endParaRPr sz="900">
              <a:latin typeface="Calibri"/>
              <a:cs typeface="Calibri"/>
            </a:endParaRPr>
          </a:p>
          <a:p>
            <a:pPr>
              <a:lnSpc>
                <a:spcPct val="100000"/>
              </a:lnSpc>
            </a:pPr>
            <a:endParaRPr sz="900">
              <a:latin typeface="Times New Roman"/>
              <a:cs typeface="Times New Roman"/>
            </a:endParaRPr>
          </a:p>
          <a:p>
            <a:pPr>
              <a:lnSpc>
                <a:spcPct val="100000"/>
              </a:lnSpc>
              <a:spcBef>
                <a:spcPts val="20"/>
              </a:spcBef>
            </a:pPr>
            <a:endParaRPr sz="900">
              <a:latin typeface="Times New Roman"/>
              <a:cs typeface="Times New Roman"/>
            </a:endParaRPr>
          </a:p>
          <a:p>
            <a:pPr marL="12700" marR="48260">
              <a:lnSpc>
                <a:spcPct val="142400"/>
              </a:lnSpc>
            </a:pPr>
            <a:r>
              <a:rPr sz="950" spc="-10" dirty="0">
                <a:latin typeface="Arial"/>
                <a:cs typeface="Arial"/>
              </a:rPr>
              <a:t>The reference unit is </a:t>
            </a:r>
            <a:r>
              <a:rPr sz="950" spc="-5" dirty="0">
                <a:latin typeface="Arial"/>
                <a:cs typeface="Arial"/>
              </a:rPr>
              <a:t>a </a:t>
            </a:r>
            <a:r>
              <a:rPr sz="950" spc="-10" dirty="0">
                <a:latin typeface="Arial"/>
                <a:cs typeface="Arial"/>
              </a:rPr>
              <a:t>16’x120’ hydrocracking reactor, rated </a:t>
            </a:r>
            <a:r>
              <a:rPr sz="950" spc="-5" dirty="0">
                <a:latin typeface="Arial"/>
                <a:cs typeface="Arial"/>
              </a:rPr>
              <a:t>for </a:t>
            </a:r>
            <a:r>
              <a:rPr sz="950" spc="-10" dirty="0">
                <a:latin typeface="Arial"/>
                <a:cs typeface="Arial"/>
              </a:rPr>
              <a:t>pressure </a:t>
            </a:r>
            <a:r>
              <a:rPr sz="950" spc="-5" dirty="0">
                <a:latin typeface="Arial"/>
                <a:cs typeface="Arial"/>
              </a:rPr>
              <a:t>up to </a:t>
            </a:r>
            <a:r>
              <a:rPr sz="950" spc="-10" dirty="0">
                <a:latin typeface="Arial"/>
                <a:cs typeface="Arial"/>
              </a:rPr>
              <a:t>2,200 psig, using </a:t>
            </a:r>
            <a:r>
              <a:rPr sz="950" spc="-5" dirty="0">
                <a:latin typeface="Arial"/>
                <a:cs typeface="Arial"/>
              </a:rPr>
              <a:t>2  </a:t>
            </a:r>
            <a:r>
              <a:rPr sz="950" spc="-10" dirty="0">
                <a:latin typeface="Arial"/>
                <a:cs typeface="Arial"/>
              </a:rPr>
              <a:t>1/4 Cr-1 Mo metallurgy with 3/8" 347 stainless steel cladding, at </a:t>
            </a:r>
            <a:r>
              <a:rPr sz="950" spc="-5" dirty="0">
                <a:latin typeface="Arial"/>
                <a:cs typeface="Arial"/>
              </a:rPr>
              <a:t>a </a:t>
            </a:r>
            <a:r>
              <a:rPr sz="950" spc="-10" dirty="0">
                <a:latin typeface="Arial"/>
                <a:cs typeface="Arial"/>
              </a:rPr>
              <a:t>US cost of $23m. Japan has the  highest benchmark price levels at 109, followed </a:t>
            </a:r>
            <a:r>
              <a:rPr sz="950" spc="-5" dirty="0">
                <a:latin typeface="Arial"/>
                <a:cs typeface="Arial"/>
              </a:rPr>
              <a:t>by </a:t>
            </a:r>
            <a:r>
              <a:rPr sz="950" spc="-10" dirty="0">
                <a:latin typeface="Arial"/>
                <a:cs typeface="Arial"/>
              </a:rPr>
              <a:t>Europe at 103 and the US at 100. Despite  comparatively high production costs in these regions, seven out of the top 10 global manufacturers  of hydrocracking reactors produce them in Japan or Western Europe due to the more consistent  availability of qualified labor, more stable power supply, and logistics infrastructure. These factors  allow </a:t>
            </a:r>
            <a:r>
              <a:rPr sz="950" spc="-5" dirty="0">
                <a:latin typeface="Arial"/>
                <a:cs typeface="Arial"/>
              </a:rPr>
              <a:t>the </a:t>
            </a:r>
            <a:r>
              <a:rPr sz="950" spc="-10" dirty="0">
                <a:latin typeface="Arial"/>
                <a:cs typeface="Arial"/>
              </a:rPr>
              <a:t>manufacturers to maintain their reputations for high quality and on-time</a:t>
            </a:r>
            <a:r>
              <a:rPr sz="950" spc="165" dirty="0">
                <a:latin typeface="Arial"/>
                <a:cs typeface="Arial"/>
              </a:rPr>
              <a:t> </a:t>
            </a:r>
            <a:r>
              <a:rPr sz="950" spc="-10" dirty="0">
                <a:latin typeface="Arial"/>
                <a:cs typeface="Arial"/>
              </a:rPr>
              <a:t>delivery.</a:t>
            </a:r>
            <a:endParaRPr sz="950">
              <a:latin typeface="Arial"/>
              <a:cs typeface="Arial"/>
            </a:endParaRPr>
          </a:p>
          <a:p>
            <a:pPr marL="443230" marR="43815" indent="-215900">
              <a:lnSpc>
                <a:spcPct val="142500"/>
              </a:lnSpc>
              <a:spcBef>
                <a:spcPts val="615"/>
              </a:spcBef>
              <a:buFont typeface="Symbol"/>
              <a:buChar char=""/>
              <a:tabLst>
                <a:tab pos="442595" algn="l"/>
                <a:tab pos="443865" algn="l"/>
              </a:tabLst>
            </a:pPr>
            <a:r>
              <a:rPr sz="950" spc="-10" dirty="0">
                <a:latin typeface="Arial"/>
                <a:cs typeface="Arial"/>
              </a:rPr>
              <a:t>As with the other categories of Pressure Vessels, high power and labor costs drive </a:t>
            </a:r>
            <a:r>
              <a:rPr sz="950" spc="-5" dirty="0">
                <a:latin typeface="Arial"/>
                <a:cs typeface="Arial"/>
              </a:rPr>
              <a:t>the  </a:t>
            </a:r>
            <a:r>
              <a:rPr sz="950" spc="-10" dirty="0">
                <a:latin typeface="Arial"/>
                <a:cs typeface="Arial"/>
              </a:rPr>
              <a:t>relatively high costs in Japan. The difference is lower than for many of the other categories  however, partially because the major Japanese suppliers make their own steel, eliminating  one stage in </a:t>
            </a:r>
            <a:r>
              <a:rPr sz="950" spc="-5" dirty="0">
                <a:latin typeface="Arial"/>
                <a:cs typeface="Arial"/>
              </a:rPr>
              <a:t>the </a:t>
            </a:r>
            <a:r>
              <a:rPr sz="950" spc="-10" dirty="0">
                <a:latin typeface="Arial"/>
                <a:cs typeface="Arial"/>
              </a:rPr>
              <a:t>value</a:t>
            </a:r>
            <a:r>
              <a:rPr sz="950" spc="-20" dirty="0">
                <a:latin typeface="Arial"/>
                <a:cs typeface="Arial"/>
              </a:rPr>
              <a:t> </a:t>
            </a:r>
            <a:r>
              <a:rPr sz="950" spc="-10" dirty="0">
                <a:latin typeface="Arial"/>
                <a:cs typeface="Arial"/>
              </a:rPr>
              <a:t>chain.</a:t>
            </a:r>
            <a:endParaRPr sz="950">
              <a:latin typeface="Arial"/>
              <a:cs typeface="Arial"/>
            </a:endParaRPr>
          </a:p>
          <a:p>
            <a:pPr marL="443230" marR="5080" indent="-215900">
              <a:lnSpc>
                <a:spcPct val="142300"/>
              </a:lnSpc>
              <a:spcBef>
                <a:spcPts val="70"/>
              </a:spcBef>
              <a:buFont typeface="Symbol"/>
              <a:buChar char=""/>
              <a:tabLst>
                <a:tab pos="442595" algn="l"/>
                <a:tab pos="443865" algn="l"/>
              </a:tabLst>
            </a:pPr>
            <a:r>
              <a:rPr sz="950" spc="-10" dirty="0">
                <a:latin typeface="Arial"/>
                <a:cs typeface="Arial"/>
              </a:rPr>
              <a:t>Western Europe has slightly higher labor costs than the US for engineers and skilled  machine operators, and higher power costs as well (by 54%). Although metals costs are  slightly lower on average due to cheap imports from Russia, the region has </a:t>
            </a:r>
            <a:r>
              <a:rPr sz="950" spc="-5" dirty="0">
                <a:latin typeface="Arial"/>
                <a:cs typeface="Arial"/>
              </a:rPr>
              <a:t>a </a:t>
            </a:r>
            <a:r>
              <a:rPr sz="950" spc="-10" dirty="0">
                <a:latin typeface="Arial"/>
                <a:cs typeface="Arial"/>
              </a:rPr>
              <a:t>slightly higher  cost of production than </a:t>
            </a:r>
            <a:r>
              <a:rPr sz="950" spc="-5" dirty="0">
                <a:latin typeface="Arial"/>
                <a:cs typeface="Arial"/>
              </a:rPr>
              <a:t>the</a:t>
            </a:r>
            <a:r>
              <a:rPr sz="950" spc="25" dirty="0">
                <a:latin typeface="Arial"/>
                <a:cs typeface="Arial"/>
              </a:rPr>
              <a:t> </a:t>
            </a:r>
            <a:r>
              <a:rPr sz="950" spc="-10" dirty="0">
                <a:latin typeface="Arial"/>
                <a:cs typeface="Arial"/>
              </a:rPr>
              <a:t>US.</a:t>
            </a:r>
            <a:endParaRPr sz="950">
              <a:latin typeface="Arial"/>
              <a:cs typeface="Arial"/>
            </a:endParaRPr>
          </a:p>
          <a:p>
            <a:pPr marL="443230" marR="9525" indent="-215900">
              <a:lnSpc>
                <a:spcPct val="142300"/>
              </a:lnSpc>
              <a:spcBef>
                <a:spcPts val="65"/>
              </a:spcBef>
              <a:buFont typeface="Symbol"/>
              <a:buChar char=""/>
              <a:tabLst>
                <a:tab pos="442595" algn="l"/>
                <a:tab pos="443865" algn="l"/>
              </a:tabLst>
            </a:pPr>
            <a:r>
              <a:rPr sz="950" spc="-10" dirty="0">
                <a:latin typeface="Arial"/>
                <a:cs typeface="Arial"/>
              </a:rPr>
              <a:t>High labor and materials costs compared to other regions leave </a:t>
            </a:r>
            <a:r>
              <a:rPr sz="950" spc="-5" dirty="0">
                <a:latin typeface="Arial"/>
                <a:cs typeface="Arial"/>
              </a:rPr>
              <a:t>the </a:t>
            </a:r>
            <a:r>
              <a:rPr sz="950" spc="-10" dirty="0">
                <a:latin typeface="Arial"/>
                <a:cs typeface="Arial"/>
              </a:rPr>
              <a:t>US at </a:t>
            </a:r>
            <a:r>
              <a:rPr sz="950" spc="-5" dirty="0">
                <a:latin typeface="Arial"/>
                <a:cs typeface="Arial"/>
              </a:rPr>
              <a:t>a </a:t>
            </a:r>
            <a:r>
              <a:rPr sz="950" spc="-10" dirty="0">
                <a:latin typeface="Arial"/>
                <a:cs typeface="Arial"/>
              </a:rPr>
              <a:t>cost  disadvantage compared to other regions, up to 18% in the case of Southeast Asian  countries like Thailand and Malaysia, as US costs for materials and labor are higher than in  most global</a:t>
            </a:r>
            <a:r>
              <a:rPr sz="950" spc="-40" dirty="0">
                <a:latin typeface="Arial"/>
                <a:cs typeface="Arial"/>
              </a:rPr>
              <a:t> </a:t>
            </a:r>
            <a:r>
              <a:rPr sz="950" spc="-10" dirty="0">
                <a:latin typeface="Arial"/>
                <a:cs typeface="Arial"/>
              </a:rPr>
              <a:t>regions.</a:t>
            </a:r>
            <a:endParaRPr sz="950">
              <a:latin typeface="Arial"/>
              <a:cs typeface="Arial"/>
            </a:endParaRPr>
          </a:p>
          <a:p>
            <a:pPr>
              <a:lnSpc>
                <a:spcPct val="100000"/>
              </a:lnSpc>
              <a:spcBef>
                <a:spcPts val="45"/>
              </a:spcBef>
            </a:pPr>
            <a:endParaRPr sz="1400">
              <a:latin typeface="Times New Roman"/>
              <a:cs typeface="Times New Roman"/>
            </a:endParaRPr>
          </a:p>
          <a:p>
            <a:pPr marL="12700" marR="14604">
              <a:lnSpc>
                <a:spcPct val="142100"/>
              </a:lnSpc>
            </a:pPr>
            <a:r>
              <a:rPr sz="950" spc="-10" dirty="0">
                <a:latin typeface="Arial"/>
                <a:cs typeface="Arial"/>
              </a:rPr>
              <a:t>Asian cost levels are not at quite </a:t>
            </a:r>
            <a:r>
              <a:rPr sz="950" spc="-5" dirty="0">
                <a:latin typeface="Arial"/>
                <a:cs typeface="Arial"/>
              </a:rPr>
              <a:t>the </a:t>
            </a:r>
            <a:r>
              <a:rPr sz="950" spc="-10" dirty="0">
                <a:latin typeface="Arial"/>
                <a:cs typeface="Arial"/>
              </a:rPr>
              <a:t>same advantage </a:t>
            </a:r>
            <a:r>
              <a:rPr sz="950" spc="-5" dirty="0">
                <a:latin typeface="Arial"/>
                <a:cs typeface="Arial"/>
              </a:rPr>
              <a:t>for </a:t>
            </a:r>
            <a:r>
              <a:rPr sz="950" spc="-10" dirty="0">
                <a:latin typeface="Arial"/>
                <a:cs typeface="Arial"/>
              </a:rPr>
              <a:t>Reactors as they are </a:t>
            </a:r>
            <a:r>
              <a:rPr sz="950" spc="-5" dirty="0">
                <a:latin typeface="Arial"/>
                <a:cs typeface="Arial"/>
              </a:rPr>
              <a:t>for </a:t>
            </a:r>
            <a:r>
              <a:rPr sz="950" spc="-10" dirty="0">
                <a:latin typeface="Arial"/>
                <a:cs typeface="Arial"/>
              </a:rPr>
              <a:t>the other  </a:t>
            </a:r>
            <a:r>
              <a:rPr sz="950" spc="-5" dirty="0">
                <a:latin typeface="Arial"/>
                <a:cs typeface="Arial"/>
              </a:rPr>
              <a:t>categories in </a:t>
            </a:r>
            <a:r>
              <a:rPr sz="950" spc="-10" dirty="0">
                <a:latin typeface="Arial"/>
                <a:cs typeface="Arial"/>
              </a:rPr>
              <a:t>this study. </a:t>
            </a:r>
            <a:r>
              <a:rPr sz="950" spc="-5" dirty="0">
                <a:latin typeface="Arial"/>
                <a:cs typeface="Arial"/>
              </a:rPr>
              <a:t>This </a:t>
            </a:r>
            <a:r>
              <a:rPr sz="950" spc="-10" dirty="0">
                <a:latin typeface="Arial"/>
                <a:cs typeface="Arial"/>
              </a:rPr>
              <a:t>is due </a:t>
            </a:r>
            <a:r>
              <a:rPr sz="950" spc="-5" dirty="0">
                <a:latin typeface="Arial"/>
                <a:cs typeface="Arial"/>
              </a:rPr>
              <a:t>to the </a:t>
            </a:r>
            <a:r>
              <a:rPr sz="950" spc="-10" dirty="0">
                <a:latin typeface="Arial"/>
                <a:cs typeface="Arial"/>
              </a:rPr>
              <a:t>higher </a:t>
            </a:r>
            <a:r>
              <a:rPr sz="950" spc="-5" dirty="0">
                <a:latin typeface="Arial"/>
                <a:cs typeface="Arial"/>
              </a:rPr>
              <a:t>proportion of material </a:t>
            </a:r>
            <a:r>
              <a:rPr sz="950" spc="-10" dirty="0">
                <a:latin typeface="Arial"/>
                <a:cs typeface="Arial"/>
              </a:rPr>
              <a:t>costs </a:t>
            </a:r>
            <a:r>
              <a:rPr sz="950" spc="-5" dirty="0">
                <a:latin typeface="Arial"/>
                <a:cs typeface="Arial"/>
              </a:rPr>
              <a:t>to </a:t>
            </a:r>
            <a:r>
              <a:rPr sz="950" spc="-10" dirty="0">
                <a:latin typeface="Arial"/>
                <a:cs typeface="Arial"/>
              </a:rPr>
              <a:t>labor </a:t>
            </a:r>
            <a:r>
              <a:rPr sz="950" spc="-5" dirty="0">
                <a:latin typeface="Arial"/>
                <a:cs typeface="Arial"/>
              </a:rPr>
              <a:t>costs and the  </a:t>
            </a:r>
            <a:r>
              <a:rPr sz="950" spc="-10" dirty="0">
                <a:latin typeface="Arial"/>
                <a:cs typeface="Arial"/>
              </a:rPr>
              <a:t>advanced metallurgy required for the reactors. However, China, India, and “Other Asia,” are </a:t>
            </a:r>
            <a:r>
              <a:rPr sz="950" spc="-5" dirty="0">
                <a:latin typeface="Arial"/>
                <a:cs typeface="Arial"/>
              </a:rPr>
              <a:t>still</a:t>
            </a:r>
            <a:r>
              <a:rPr sz="950" spc="180" dirty="0">
                <a:latin typeface="Arial"/>
                <a:cs typeface="Arial"/>
              </a:rPr>
              <a:t> </a:t>
            </a:r>
            <a:r>
              <a:rPr sz="950" spc="-5" dirty="0">
                <a:latin typeface="Arial"/>
                <a:cs typeface="Arial"/>
              </a:rPr>
              <a:t>the</a:t>
            </a:r>
            <a:endParaRPr sz="950">
              <a:latin typeface="Arial"/>
              <a:cs typeface="Arial"/>
            </a:endParaRPr>
          </a:p>
        </p:txBody>
      </p:sp>
      <p:sp>
        <p:nvSpPr>
          <p:cNvPr id="39" name="object 39"/>
          <p:cNvSpPr/>
          <p:nvPr/>
        </p:nvSpPr>
        <p:spPr>
          <a:xfrm>
            <a:off x="1482852" y="1069086"/>
            <a:ext cx="4947920" cy="2904490"/>
          </a:xfrm>
          <a:custGeom>
            <a:avLst/>
            <a:gdLst/>
            <a:ahLst/>
            <a:cxnLst/>
            <a:rect l="l" t="t" r="r" b="b"/>
            <a:pathLst>
              <a:path w="4947920" h="2904490">
                <a:moveTo>
                  <a:pt x="4945380" y="0"/>
                </a:moveTo>
                <a:lnTo>
                  <a:pt x="2286" y="0"/>
                </a:lnTo>
                <a:lnTo>
                  <a:pt x="0" y="1523"/>
                </a:lnTo>
                <a:lnTo>
                  <a:pt x="0" y="2902457"/>
                </a:lnTo>
                <a:lnTo>
                  <a:pt x="2286" y="2903981"/>
                </a:lnTo>
                <a:lnTo>
                  <a:pt x="4945380" y="2903981"/>
                </a:lnTo>
                <a:lnTo>
                  <a:pt x="4947666" y="2902457"/>
                </a:lnTo>
                <a:lnTo>
                  <a:pt x="4947666" y="2900171"/>
                </a:lnTo>
                <a:lnTo>
                  <a:pt x="9144" y="2900171"/>
                </a:lnTo>
                <a:lnTo>
                  <a:pt x="4572" y="2895599"/>
                </a:lnTo>
                <a:lnTo>
                  <a:pt x="9144" y="2895599"/>
                </a:lnTo>
                <a:lnTo>
                  <a:pt x="9144" y="8381"/>
                </a:lnTo>
                <a:lnTo>
                  <a:pt x="4572" y="8381"/>
                </a:lnTo>
                <a:lnTo>
                  <a:pt x="9144" y="3809"/>
                </a:lnTo>
                <a:lnTo>
                  <a:pt x="4947666" y="3809"/>
                </a:lnTo>
                <a:lnTo>
                  <a:pt x="4947666" y="1523"/>
                </a:lnTo>
                <a:lnTo>
                  <a:pt x="4945380" y="0"/>
                </a:lnTo>
                <a:close/>
              </a:path>
              <a:path w="4947920" h="2904490">
                <a:moveTo>
                  <a:pt x="9144" y="2895599"/>
                </a:moveTo>
                <a:lnTo>
                  <a:pt x="4572" y="2895599"/>
                </a:lnTo>
                <a:lnTo>
                  <a:pt x="9144" y="2900171"/>
                </a:lnTo>
                <a:lnTo>
                  <a:pt x="9144" y="2895599"/>
                </a:lnTo>
                <a:close/>
              </a:path>
              <a:path w="4947920" h="2904490">
                <a:moveTo>
                  <a:pt x="4938522" y="2895599"/>
                </a:moveTo>
                <a:lnTo>
                  <a:pt x="9144" y="2895599"/>
                </a:lnTo>
                <a:lnTo>
                  <a:pt x="9144" y="2900171"/>
                </a:lnTo>
                <a:lnTo>
                  <a:pt x="4938522" y="2900171"/>
                </a:lnTo>
                <a:lnTo>
                  <a:pt x="4938522" y="2895599"/>
                </a:lnTo>
                <a:close/>
              </a:path>
              <a:path w="4947920" h="2904490">
                <a:moveTo>
                  <a:pt x="4938522" y="3809"/>
                </a:moveTo>
                <a:lnTo>
                  <a:pt x="4938522" y="2900171"/>
                </a:lnTo>
                <a:lnTo>
                  <a:pt x="4943094" y="2895599"/>
                </a:lnTo>
                <a:lnTo>
                  <a:pt x="4947666" y="2895599"/>
                </a:lnTo>
                <a:lnTo>
                  <a:pt x="4947666" y="8381"/>
                </a:lnTo>
                <a:lnTo>
                  <a:pt x="4943094" y="8381"/>
                </a:lnTo>
                <a:lnTo>
                  <a:pt x="4938522" y="3809"/>
                </a:lnTo>
                <a:close/>
              </a:path>
              <a:path w="4947920" h="2904490">
                <a:moveTo>
                  <a:pt x="4947666" y="2895599"/>
                </a:moveTo>
                <a:lnTo>
                  <a:pt x="4943094" y="2895599"/>
                </a:lnTo>
                <a:lnTo>
                  <a:pt x="4938522" y="2900171"/>
                </a:lnTo>
                <a:lnTo>
                  <a:pt x="4947666" y="2900171"/>
                </a:lnTo>
                <a:lnTo>
                  <a:pt x="4947666" y="2895599"/>
                </a:lnTo>
                <a:close/>
              </a:path>
              <a:path w="4947920" h="2904490">
                <a:moveTo>
                  <a:pt x="9144" y="3809"/>
                </a:moveTo>
                <a:lnTo>
                  <a:pt x="4572" y="8381"/>
                </a:lnTo>
                <a:lnTo>
                  <a:pt x="9144" y="8381"/>
                </a:lnTo>
                <a:lnTo>
                  <a:pt x="9144" y="3809"/>
                </a:lnTo>
                <a:close/>
              </a:path>
              <a:path w="4947920" h="2904490">
                <a:moveTo>
                  <a:pt x="4938522" y="3809"/>
                </a:moveTo>
                <a:lnTo>
                  <a:pt x="9144" y="3809"/>
                </a:lnTo>
                <a:lnTo>
                  <a:pt x="9144" y="8381"/>
                </a:lnTo>
                <a:lnTo>
                  <a:pt x="4938522" y="8381"/>
                </a:lnTo>
                <a:lnTo>
                  <a:pt x="4938522" y="3809"/>
                </a:lnTo>
                <a:close/>
              </a:path>
              <a:path w="4947920" h="2904490">
                <a:moveTo>
                  <a:pt x="4947666" y="3809"/>
                </a:moveTo>
                <a:lnTo>
                  <a:pt x="4938522" y="3809"/>
                </a:lnTo>
                <a:lnTo>
                  <a:pt x="4943094" y="8381"/>
                </a:lnTo>
                <a:lnTo>
                  <a:pt x="4947666" y="8381"/>
                </a:lnTo>
                <a:lnTo>
                  <a:pt x="4947666" y="3809"/>
                </a:lnTo>
                <a:close/>
              </a:path>
            </a:pathLst>
          </a:custGeom>
          <a:solidFill>
            <a:srgbClr val="858585"/>
          </a:solidFill>
        </p:spPr>
        <p:txBody>
          <a:bodyPr wrap="square" lIns="0" tIns="0" rIns="0" bIns="0" rtlCol="0"/>
          <a:lstStyle/>
          <a:p>
            <a:endParaRPr/>
          </a:p>
        </p:txBody>
      </p:sp>
      <p:sp>
        <p:nvSpPr>
          <p:cNvPr id="40" name="object 40"/>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60</a:t>
            </a:r>
            <a:endParaRPr sz="1000">
              <a:latin typeface="Calibri"/>
              <a:cs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61</a:t>
            </a:fld>
            <a:endParaRPr spc="15" dirty="0"/>
          </a:p>
        </p:txBody>
      </p:sp>
      <p:sp>
        <p:nvSpPr>
          <p:cNvPr id="2" name="object 2"/>
          <p:cNvSpPr txBox="1"/>
          <p:nvPr/>
        </p:nvSpPr>
        <p:spPr>
          <a:xfrm>
            <a:off x="1284986" y="789513"/>
            <a:ext cx="519303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lowest cost regions, at index levels of 87, 86, and 82, respectively, due </a:t>
            </a:r>
            <a:r>
              <a:rPr sz="950" spc="-5" dirty="0">
                <a:latin typeface="Arial"/>
                <a:cs typeface="Arial"/>
              </a:rPr>
              <a:t>to </a:t>
            </a:r>
            <a:r>
              <a:rPr sz="950" spc="-10" dirty="0">
                <a:latin typeface="Arial"/>
                <a:cs typeface="Arial"/>
              </a:rPr>
              <a:t>lower labor costs, and  frequently lower steel </a:t>
            </a:r>
            <a:r>
              <a:rPr sz="950" spc="-5" dirty="0">
                <a:latin typeface="Arial"/>
                <a:cs typeface="Arial"/>
              </a:rPr>
              <a:t>costs. </a:t>
            </a:r>
            <a:r>
              <a:rPr sz="950" spc="-10" dirty="0">
                <a:latin typeface="Arial"/>
                <a:cs typeface="Arial"/>
              </a:rPr>
              <a:t>For example, Spanish IDESA sold three reactors </a:t>
            </a:r>
            <a:r>
              <a:rPr sz="950" spc="-5" dirty="0">
                <a:latin typeface="Arial"/>
                <a:cs typeface="Arial"/>
              </a:rPr>
              <a:t>to </a:t>
            </a:r>
            <a:r>
              <a:rPr sz="950" spc="-10" dirty="0">
                <a:latin typeface="Arial"/>
                <a:cs typeface="Arial"/>
              </a:rPr>
              <a:t>Lukoil for </a:t>
            </a:r>
            <a:r>
              <a:rPr sz="950" spc="-5" dirty="0">
                <a:latin typeface="Arial"/>
                <a:cs typeface="Arial"/>
              </a:rPr>
              <a:t>its  </a:t>
            </a:r>
            <a:r>
              <a:rPr sz="950" spc="-10" dirty="0">
                <a:latin typeface="Arial"/>
                <a:cs typeface="Arial"/>
              </a:rPr>
              <a:t>Volgograd expansion at an average cost of $23.3m per unit, while Indian Essar sold </a:t>
            </a:r>
            <a:r>
              <a:rPr sz="950" spc="-5" dirty="0">
                <a:latin typeface="Arial"/>
                <a:cs typeface="Arial"/>
              </a:rPr>
              <a:t>six units </a:t>
            </a:r>
            <a:r>
              <a:rPr sz="950" spc="-10" dirty="0">
                <a:latin typeface="Arial"/>
                <a:cs typeface="Arial"/>
              </a:rPr>
              <a:t>to  </a:t>
            </a:r>
            <a:r>
              <a:rPr sz="950" spc="-5" dirty="0">
                <a:latin typeface="Arial"/>
                <a:cs typeface="Arial"/>
              </a:rPr>
              <a:t>Indian Oil </a:t>
            </a:r>
            <a:r>
              <a:rPr sz="950" spc="-10" dirty="0">
                <a:latin typeface="Arial"/>
                <a:cs typeface="Arial"/>
              </a:rPr>
              <a:t>Company </a:t>
            </a:r>
            <a:r>
              <a:rPr sz="950" spc="-5" dirty="0">
                <a:latin typeface="Arial"/>
                <a:cs typeface="Arial"/>
              </a:rPr>
              <a:t>Limited for its </a:t>
            </a:r>
            <a:r>
              <a:rPr sz="950" spc="-10" dirty="0">
                <a:latin typeface="Arial"/>
                <a:cs typeface="Arial"/>
              </a:rPr>
              <a:t>Paradip </a:t>
            </a:r>
            <a:r>
              <a:rPr sz="950" spc="-5" dirty="0">
                <a:latin typeface="Arial"/>
                <a:cs typeface="Arial"/>
              </a:rPr>
              <a:t>refinery in </a:t>
            </a:r>
            <a:r>
              <a:rPr sz="950" spc="-10" dirty="0">
                <a:latin typeface="Arial"/>
                <a:cs typeface="Arial"/>
              </a:rPr>
              <a:t>Orissa, India for $20.25m </a:t>
            </a:r>
            <a:r>
              <a:rPr sz="950" spc="-5" dirty="0">
                <a:latin typeface="Arial"/>
                <a:cs typeface="Arial"/>
              </a:rPr>
              <a:t>per unit, a </a:t>
            </a:r>
            <a:r>
              <a:rPr sz="950" spc="-10" dirty="0">
                <a:latin typeface="Arial"/>
                <a:cs typeface="Arial"/>
              </a:rPr>
              <a:t>per unit  price difference of</a:t>
            </a:r>
            <a:r>
              <a:rPr sz="950" spc="-15" dirty="0">
                <a:latin typeface="Arial"/>
                <a:cs typeface="Arial"/>
              </a:rPr>
              <a:t> 17%.</a:t>
            </a:r>
            <a:endParaRPr sz="950">
              <a:latin typeface="Arial"/>
              <a:cs typeface="Arial"/>
            </a:endParaRPr>
          </a:p>
        </p:txBody>
      </p:sp>
      <p:sp>
        <p:nvSpPr>
          <p:cNvPr id="3" name="object 3"/>
          <p:cNvSpPr txBox="1"/>
          <p:nvPr/>
        </p:nvSpPr>
        <p:spPr>
          <a:xfrm>
            <a:off x="1776472" y="2230108"/>
            <a:ext cx="422148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15: Regional Price </a:t>
            </a:r>
            <a:r>
              <a:rPr sz="950" b="1" spc="-5" dirty="0">
                <a:latin typeface="Arial"/>
                <a:cs typeface="Arial"/>
              </a:rPr>
              <a:t>Variations </a:t>
            </a:r>
            <a:r>
              <a:rPr sz="950" b="1" spc="-15" dirty="0">
                <a:latin typeface="Arial"/>
                <a:cs typeface="Arial"/>
              </a:rPr>
              <a:t>over </a:t>
            </a:r>
            <a:r>
              <a:rPr sz="950" b="1" spc="-5" dirty="0">
                <a:latin typeface="Arial"/>
                <a:cs typeface="Arial"/>
              </a:rPr>
              <a:t>Time </a:t>
            </a:r>
            <a:r>
              <a:rPr sz="950" b="1" spc="-10" dirty="0">
                <a:latin typeface="Arial"/>
                <a:cs typeface="Arial"/>
              </a:rPr>
              <a:t>for Hydrocracking</a:t>
            </a:r>
            <a:r>
              <a:rPr sz="950" b="1" spc="100" dirty="0">
                <a:latin typeface="Arial"/>
                <a:cs typeface="Arial"/>
              </a:rPr>
              <a:t> </a:t>
            </a:r>
            <a:r>
              <a:rPr sz="950" b="1" spc="-10" dirty="0">
                <a:latin typeface="Arial"/>
                <a:cs typeface="Arial"/>
              </a:rPr>
              <a:t>Reactors</a:t>
            </a:r>
            <a:endParaRPr sz="950">
              <a:latin typeface="Arial"/>
              <a:cs typeface="Arial"/>
            </a:endParaRPr>
          </a:p>
        </p:txBody>
      </p:sp>
      <p:graphicFrame>
        <p:nvGraphicFramePr>
          <p:cNvPr id="4" name="object 4"/>
          <p:cNvGraphicFramePr>
            <a:graphicFrameLocks noGrp="1"/>
          </p:cNvGraphicFramePr>
          <p:nvPr/>
        </p:nvGraphicFramePr>
        <p:xfrm>
          <a:off x="1351025" y="2586989"/>
          <a:ext cx="5073015" cy="1714500"/>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0306">
                <a:tc>
                  <a:txBody>
                    <a:bodyPr/>
                    <a:lstStyle/>
                    <a:p>
                      <a:pPr marL="298450">
                        <a:lnSpc>
                          <a:spcPts val="1275"/>
                        </a:lnSpc>
                      </a:pPr>
                      <a:r>
                        <a:rPr sz="1100" b="1" spc="10" dirty="0">
                          <a:latin typeface="Arial"/>
                          <a:cs typeface="Arial"/>
                        </a:rPr>
                        <a:t>Region/Country</a:t>
                      </a:r>
                      <a:endParaRPr sz="1100">
                        <a:latin typeface="Arial"/>
                        <a:cs typeface="Arial"/>
                      </a:endParaRPr>
                    </a:p>
                  </a:txBody>
                  <a:tcPr marL="0" marR="0" marT="0" marB="0">
                    <a:lnL w="5334">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marL="242570">
                        <a:lnSpc>
                          <a:spcPts val="1275"/>
                        </a:lnSpc>
                      </a:pPr>
                      <a:r>
                        <a:rPr sz="1100" b="1" spc="15" dirty="0">
                          <a:latin typeface="Arial"/>
                          <a:cs typeface="Arial"/>
                        </a:rPr>
                        <a:t>Today</a:t>
                      </a:r>
                      <a:endParaRPr sz="1100">
                        <a:latin typeface="Arial"/>
                        <a:cs typeface="Arial"/>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L="267335">
                        <a:lnSpc>
                          <a:spcPts val="1275"/>
                        </a:lnSpc>
                      </a:pPr>
                      <a:r>
                        <a:rPr sz="1100" b="1" spc="15" dirty="0">
                          <a:latin typeface="Arial"/>
                          <a:cs typeface="Arial"/>
                        </a:rPr>
                        <a:t>2014</a:t>
                      </a:r>
                      <a:endParaRPr sz="1100">
                        <a:latin typeface="Arial"/>
                        <a:cs typeface="Arial"/>
                      </a:endParaRPr>
                    </a:p>
                  </a:txBody>
                  <a:tcPr marL="0" marR="0" marT="0" marB="0">
                    <a:lnL w="5334">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L="240665">
                        <a:lnSpc>
                          <a:spcPts val="1275"/>
                        </a:lnSpc>
                      </a:pPr>
                      <a:r>
                        <a:rPr sz="1100" b="1" spc="10" dirty="0">
                          <a:latin typeface="Arial"/>
                          <a:cs typeface="Arial"/>
                        </a:rPr>
                        <a:t>2015</a:t>
                      </a:r>
                      <a:endParaRPr sz="1100">
                        <a:latin typeface="Arial"/>
                        <a:cs typeface="Arial"/>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marL="240029">
                        <a:lnSpc>
                          <a:spcPts val="1275"/>
                        </a:lnSpc>
                      </a:pPr>
                      <a:r>
                        <a:rPr sz="1100" b="1" spc="10" dirty="0">
                          <a:latin typeface="Arial"/>
                          <a:cs typeface="Arial"/>
                        </a:rPr>
                        <a:t>2020</a:t>
                      </a:r>
                      <a:endParaRPr sz="1100">
                        <a:latin typeface="Arial"/>
                        <a:cs typeface="Arial"/>
                      </a:endParaRPr>
                    </a:p>
                  </a:txBody>
                  <a:tcPr marL="0" marR="0" marT="0" marB="0">
                    <a:lnL w="6095">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00"/>
                  </a:ext>
                </a:extLst>
              </a:tr>
              <a:tr h="171450">
                <a:tc>
                  <a:txBody>
                    <a:bodyPr/>
                    <a:lstStyle/>
                    <a:p>
                      <a:pPr marL="61594">
                        <a:lnSpc>
                          <a:spcPts val="1275"/>
                        </a:lnSpc>
                      </a:pPr>
                      <a:r>
                        <a:rPr sz="1100" spc="10" dirty="0">
                          <a:latin typeface="Arial"/>
                          <a:cs typeface="Arial"/>
                        </a:rPr>
                        <a:t>North</a:t>
                      </a:r>
                      <a:r>
                        <a:rPr sz="1100" spc="-50"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.00</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32715" algn="r">
                        <a:lnSpc>
                          <a:spcPts val="1270"/>
                        </a:lnSpc>
                      </a:pPr>
                      <a:r>
                        <a:rPr sz="1100" spc="-5" dirty="0">
                          <a:latin typeface="Times New Roman"/>
                          <a:cs typeface="Times New Roman"/>
                        </a:rPr>
                        <a:t>1.01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R="106045" algn="r">
                        <a:lnSpc>
                          <a:spcPts val="1270"/>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1"/>
                  </a:ext>
                </a:extLst>
              </a:tr>
              <a:tr h="170688">
                <a:tc>
                  <a:txBody>
                    <a:bodyPr/>
                    <a:lstStyle/>
                    <a:p>
                      <a:pPr marL="61594">
                        <a:lnSpc>
                          <a:spcPts val="1270"/>
                        </a:lnSpc>
                      </a:pPr>
                      <a:r>
                        <a:rPr sz="1100" spc="10" dirty="0">
                          <a:latin typeface="Arial"/>
                          <a:cs typeface="Arial"/>
                        </a:rPr>
                        <a:t>Latin</a:t>
                      </a:r>
                      <a:r>
                        <a:rPr sz="1100" spc="-65"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0.99</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1.16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2"/>
                  </a:ext>
                </a:extLst>
              </a:tr>
              <a:tr h="170688">
                <a:tc>
                  <a:txBody>
                    <a:bodyPr/>
                    <a:lstStyle/>
                    <a:p>
                      <a:pPr marL="61594">
                        <a:lnSpc>
                          <a:spcPts val="1270"/>
                        </a:lnSpc>
                      </a:pPr>
                      <a:r>
                        <a:rPr sz="1100" spc="15" dirty="0">
                          <a:latin typeface="Arial"/>
                          <a:cs typeface="Arial"/>
                        </a:rPr>
                        <a:t>Europe</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1.03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1.08</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171450">
                <a:tc>
                  <a:txBody>
                    <a:bodyPr/>
                    <a:lstStyle/>
                    <a:p>
                      <a:pPr marL="61594">
                        <a:lnSpc>
                          <a:spcPts val="1275"/>
                        </a:lnSpc>
                      </a:pPr>
                      <a:r>
                        <a:rPr sz="1100" spc="10" dirty="0">
                          <a:latin typeface="Arial"/>
                          <a:cs typeface="Arial"/>
                        </a:rPr>
                        <a:t>Middle East/North</a:t>
                      </a:r>
                      <a:r>
                        <a:rPr sz="1100" spc="-70" dirty="0">
                          <a:latin typeface="Arial"/>
                          <a:cs typeface="Arial"/>
                        </a:rPr>
                        <a:t> </a:t>
                      </a:r>
                      <a:r>
                        <a:rPr sz="1100" spc="5" dirty="0">
                          <a:latin typeface="Arial"/>
                          <a:cs typeface="Arial"/>
                        </a:rPr>
                        <a:t>Africa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0.97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4"/>
                  </a:ext>
                </a:extLst>
              </a:tr>
              <a:tr h="170306">
                <a:tc>
                  <a:txBody>
                    <a:bodyPr/>
                    <a:lstStyle/>
                    <a:p>
                      <a:pPr marL="61594">
                        <a:lnSpc>
                          <a:spcPts val="1270"/>
                        </a:lnSpc>
                      </a:pPr>
                      <a:r>
                        <a:rPr sz="1100" spc="10" dirty="0">
                          <a:latin typeface="Arial"/>
                          <a:cs typeface="Arial"/>
                        </a:rPr>
                        <a:t>India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5334">
                      <a:solidFill>
                        <a:srgbClr val="000000"/>
                      </a:solidFill>
                      <a:prstDash val="solid"/>
                    </a:lnB>
                  </a:tcPr>
                </a:tc>
                <a:tc>
                  <a:txBody>
                    <a:bodyPr/>
                    <a:lstStyle/>
                    <a:p>
                      <a:pPr marR="132715" algn="r">
                        <a:lnSpc>
                          <a:spcPts val="1265"/>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5334">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tc>
                  <a:txBody>
                    <a:bodyPr/>
                    <a:lstStyle/>
                    <a:p>
                      <a:pPr marR="106045" algn="r">
                        <a:lnSpc>
                          <a:spcPts val="1265"/>
                        </a:lnSpc>
                      </a:pPr>
                      <a:r>
                        <a:rPr sz="1100" spc="-5" dirty="0">
                          <a:latin typeface="Times New Roman"/>
                          <a:cs typeface="Times New Roman"/>
                        </a:rPr>
                        <a:t>1.02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extLst>
                  <a:ext uri="{0D108BD9-81ED-4DB2-BD59-A6C34878D82A}">
                    <a16:rowId xmlns:a16="http://schemas.microsoft.com/office/drawing/2014/main" val="10005"/>
                  </a:ext>
                </a:extLst>
              </a:tr>
              <a:tr h="170688">
                <a:tc>
                  <a:txBody>
                    <a:bodyPr/>
                    <a:lstStyle/>
                    <a:p>
                      <a:pPr marL="61594">
                        <a:lnSpc>
                          <a:spcPts val="1270"/>
                        </a:lnSpc>
                      </a:pPr>
                      <a:r>
                        <a:rPr sz="1100" spc="10" dirty="0">
                          <a:latin typeface="Arial"/>
                          <a:cs typeface="Arial"/>
                        </a:rPr>
                        <a:t>Russia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0.94</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1.13</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06"/>
                  </a:ext>
                </a:extLst>
              </a:tr>
              <a:tr h="171450">
                <a:tc>
                  <a:txBody>
                    <a:bodyPr/>
                    <a:lstStyle/>
                    <a:p>
                      <a:pPr marL="61594">
                        <a:lnSpc>
                          <a:spcPts val="1275"/>
                        </a:lnSpc>
                      </a:pPr>
                      <a:r>
                        <a:rPr sz="1100" spc="15" dirty="0">
                          <a:latin typeface="Arial"/>
                          <a:cs typeface="Arial"/>
                        </a:rPr>
                        <a:t>China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.87</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0.92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170687">
                <a:tc>
                  <a:txBody>
                    <a:bodyPr/>
                    <a:lstStyle/>
                    <a:p>
                      <a:pPr marL="61594">
                        <a:lnSpc>
                          <a:spcPts val="1270"/>
                        </a:lnSpc>
                      </a:pPr>
                      <a:r>
                        <a:rPr sz="1100" spc="15" dirty="0">
                          <a:latin typeface="Arial"/>
                          <a:cs typeface="Arial"/>
                        </a:rPr>
                        <a:t>Japan</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1.11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1.09</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8"/>
                  </a:ext>
                </a:extLst>
              </a:tr>
              <a:tr h="171449">
                <a:tc>
                  <a:txBody>
                    <a:bodyPr/>
                    <a:lstStyle/>
                    <a:p>
                      <a:pPr marL="61594">
                        <a:lnSpc>
                          <a:spcPts val="1270"/>
                        </a:lnSpc>
                      </a:pPr>
                      <a:r>
                        <a:rPr sz="1100" spc="10" dirty="0">
                          <a:latin typeface="Arial"/>
                          <a:cs typeface="Arial"/>
                        </a:rPr>
                        <a:t>Other</a:t>
                      </a:r>
                      <a:r>
                        <a:rPr sz="1100" spc="-85" dirty="0">
                          <a:latin typeface="Arial"/>
                          <a:cs typeface="Arial"/>
                        </a:rPr>
                        <a:t> </a:t>
                      </a:r>
                      <a:r>
                        <a:rPr sz="1100" spc="10" dirty="0">
                          <a:latin typeface="Arial"/>
                          <a:cs typeface="Arial"/>
                        </a:rPr>
                        <a:t>Asia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132715" algn="r">
                        <a:lnSpc>
                          <a:spcPts val="1265"/>
                        </a:lnSpc>
                      </a:pPr>
                      <a:r>
                        <a:rPr sz="1100" spc="-5" dirty="0">
                          <a:latin typeface="Times New Roman"/>
                          <a:cs typeface="Times New Roman"/>
                        </a:rPr>
                        <a:t>0.83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marR="106045" algn="r">
                        <a:lnSpc>
                          <a:spcPts val="1265"/>
                        </a:lnSpc>
                      </a:pPr>
                      <a:r>
                        <a:rPr sz="1100" spc="-5" dirty="0">
                          <a:latin typeface="Times New Roman"/>
                          <a:cs typeface="Times New Roman"/>
                        </a:rPr>
                        <a:t>0.86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extLst>
                  <a:ext uri="{0D108BD9-81ED-4DB2-BD59-A6C34878D82A}">
                    <a16:rowId xmlns:a16="http://schemas.microsoft.com/office/drawing/2014/main" val="10009"/>
                  </a:ext>
                </a:extLst>
              </a:tr>
            </a:tbl>
          </a:graphicData>
        </a:graphic>
      </p:graphicFrame>
      <p:sp>
        <p:nvSpPr>
          <p:cNvPr id="5" name="object 5"/>
          <p:cNvSpPr txBox="1"/>
          <p:nvPr/>
        </p:nvSpPr>
        <p:spPr>
          <a:xfrm>
            <a:off x="1177546" y="4846061"/>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9.</a:t>
            </a:r>
            <a:r>
              <a:rPr sz="950" b="1" spc="-15" dirty="0">
                <a:latin typeface="Arial"/>
                <a:cs typeface="Arial"/>
              </a:rPr>
              <a:t>2</a:t>
            </a:r>
            <a:r>
              <a:rPr sz="950" b="1" dirty="0">
                <a:latin typeface="Arial"/>
                <a:cs typeface="Arial"/>
              </a:rPr>
              <a:t>.</a:t>
            </a:r>
            <a:r>
              <a:rPr sz="950" b="1" spc="-5" dirty="0">
                <a:latin typeface="Arial"/>
                <a:cs typeface="Arial"/>
              </a:rPr>
              <a:t>4</a:t>
            </a:r>
            <a:endParaRPr sz="950">
              <a:latin typeface="Arial"/>
              <a:cs typeface="Arial"/>
            </a:endParaRPr>
          </a:p>
        </p:txBody>
      </p:sp>
      <p:sp>
        <p:nvSpPr>
          <p:cNvPr id="6" name="object 6"/>
          <p:cNvSpPr txBox="1"/>
          <p:nvPr/>
        </p:nvSpPr>
        <p:spPr>
          <a:xfrm>
            <a:off x="1608285" y="4846061"/>
            <a:ext cx="303403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Price Differences </a:t>
            </a:r>
            <a:r>
              <a:rPr sz="950" b="1" spc="-5" dirty="0">
                <a:latin typeface="Arial"/>
                <a:cs typeface="Arial"/>
              </a:rPr>
              <a:t>by </a:t>
            </a:r>
            <a:r>
              <a:rPr sz="950" b="1" spc="-10" dirty="0">
                <a:latin typeface="Arial"/>
                <a:cs typeface="Arial"/>
              </a:rPr>
              <a:t>Technology, Model, and</a:t>
            </a:r>
            <a:r>
              <a:rPr sz="950" b="1" dirty="0">
                <a:latin typeface="Arial"/>
                <a:cs typeface="Arial"/>
              </a:rPr>
              <a:t> </a:t>
            </a:r>
            <a:r>
              <a:rPr sz="950" b="1" spc="-10" dirty="0">
                <a:latin typeface="Arial"/>
                <a:cs typeface="Arial"/>
              </a:rPr>
              <a:t>Feature</a:t>
            </a:r>
            <a:endParaRPr sz="950">
              <a:latin typeface="Arial"/>
              <a:cs typeface="Arial"/>
            </a:endParaRPr>
          </a:p>
        </p:txBody>
      </p:sp>
      <p:sp>
        <p:nvSpPr>
          <p:cNvPr id="7" name="object 7"/>
          <p:cNvSpPr txBox="1"/>
          <p:nvPr/>
        </p:nvSpPr>
        <p:spPr>
          <a:xfrm>
            <a:off x="1284986" y="5337890"/>
            <a:ext cx="5259070" cy="1964689"/>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Reactor prices vary primarily on </a:t>
            </a:r>
            <a:r>
              <a:rPr sz="950" spc="-5" dirty="0">
                <a:latin typeface="Arial"/>
                <a:cs typeface="Arial"/>
              </a:rPr>
              <a:t>size, </a:t>
            </a:r>
            <a:r>
              <a:rPr sz="950" spc="-10" dirty="0">
                <a:latin typeface="Arial"/>
                <a:cs typeface="Arial"/>
              </a:rPr>
              <a:t>especially diameter, metallurgy, and pressure rating. Using </a:t>
            </a:r>
            <a:r>
              <a:rPr sz="950" spc="-5" dirty="0">
                <a:latin typeface="Arial"/>
                <a:cs typeface="Arial"/>
              </a:rPr>
              <a:t>a  </a:t>
            </a:r>
            <a:r>
              <a:rPr sz="950" spc="-10" dirty="0">
                <a:latin typeface="Arial"/>
                <a:cs typeface="Arial"/>
              </a:rPr>
              <a:t>16’X120’ reactor, rated for 2,200 psig, made of </a:t>
            </a:r>
            <a:r>
              <a:rPr sz="950" spc="-5" dirty="0">
                <a:latin typeface="Arial"/>
                <a:cs typeface="Arial"/>
              </a:rPr>
              <a:t>2 1/4 </a:t>
            </a:r>
            <a:r>
              <a:rPr sz="950" spc="-10" dirty="0">
                <a:latin typeface="Arial"/>
                <a:cs typeface="Arial"/>
              </a:rPr>
              <a:t>Cr-1 Mo </a:t>
            </a:r>
            <a:r>
              <a:rPr sz="950" spc="-15" dirty="0">
                <a:latin typeface="Arial"/>
                <a:cs typeface="Arial"/>
              </a:rPr>
              <a:t>w/ </a:t>
            </a:r>
            <a:r>
              <a:rPr sz="950" spc="-10" dirty="0">
                <a:latin typeface="Arial"/>
                <a:cs typeface="Arial"/>
              </a:rPr>
              <a:t>3/8" 347 </a:t>
            </a:r>
            <a:r>
              <a:rPr sz="950" spc="-5" dirty="0">
                <a:latin typeface="Arial"/>
                <a:cs typeface="Arial"/>
              </a:rPr>
              <a:t>SS </a:t>
            </a:r>
            <a:r>
              <a:rPr sz="950" spc="-10" dirty="0">
                <a:latin typeface="Arial"/>
                <a:cs typeface="Arial"/>
              </a:rPr>
              <a:t>cladding as the  benchmark unit, significant variations</a:t>
            </a:r>
            <a:r>
              <a:rPr sz="950" spc="40" dirty="0">
                <a:latin typeface="Arial"/>
                <a:cs typeface="Arial"/>
              </a:rPr>
              <a:t> </a:t>
            </a:r>
            <a:r>
              <a:rPr sz="950" spc="-10" dirty="0">
                <a:latin typeface="Arial"/>
                <a:cs typeface="Arial"/>
              </a:rPr>
              <a:t>include:</a:t>
            </a:r>
            <a:endParaRPr sz="950">
              <a:latin typeface="Arial"/>
              <a:cs typeface="Arial"/>
            </a:endParaRPr>
          </a:p>
          <a:p>
            <a:pPr marL="443230" marR="103505" indent="-215900">
              <a:lnSpc>
                <a:spcPct val="142600"/>
              </a:lnSpc>
              <a:spcBef>
                <a:spcPts val="625"/>
              </a:spcBef>
              <a:buFont typeface="Symbol"/>
              <a:buChar char=""/>
              <a:tabLst>
                <a:tab pos="442595" algn="l"/>
                <a:tab pos="443865" algn="l"/>
              </a:tabLst>
            </a:pPr>
            <a:r>
              <a:rPr sz="950" spc="-10" dirty="0">
                <a:latin typeface="Arial"/>
                <a:cs typeface="Arial"/>
              </a:rPr>
              <a:t>On average, each additional pound per square inch of pressure rating adds $1,900 to the  cost of </a:t>
            </a:r>
            <a:r>
              <a:rPr sz="950" spc="-5" dirty="0">
                <a:latin typeface="Arial"/>
                <a:cs typeface="Arial"/>
              </a:rPr>
              <a:t>the</a:t>
            </a:r>
            <a:r>
              <a:rPr sz="950" spc="-45" dirty="0">
                <a:latin typeface="Arial"/>
                <a:cs typeface="Arial"/>
              </a:rPr>
              <a:t> </a:t>
            </a:r>
            <a:r>
              <a:rPr sz="950" spc="-10" dirty="0">
                <a:latin typeface="Arial"/>
                <a:cs typeface="Arial"/>
              </a:rPr>
              <a:t>reactor.</a:t>
            </a:r>
            <a:endParaRPr sz="950">
              <a:latin typeface="Arial"/>
              <a:cs typeface="Arial"/>
            </a:endParaRPr>
          </a:p>
          <a:p>
            <a:pPr marL="443230" marR="5080" indent="-215900">
              <a:lnSpc>
                <a:spcPct val="142100"/>
              </a:lnSpc>
              <a:spcBef>
                <a:spcPts val="65"/>
              </a:spcBef>
              <a:buFont typeface="Symbol"/>
              <a:buChar char=""/>
              <a:tabLst>
                <a:tab pos="442595" algn="l"/>
                <a:tab pos="443865" algn="l"/>
              </a:tabLst>
            </a:pPr>
            <a:r>
              <a:rPr sz="950" spc="-10" dirty="0">
                <a:latin typeface="Arial"/>
                <a:cs typeface="Arial"/>
              </a:rPr>
              <a:t>Downgrading in metallurgy from </a:t>
            </a:r>
            <a:r>
              <a:rPr sz="950" spc="-5" dirty="0">
                <a:latin typeface="Arial"/>
                <a:cs typeface="Arial"/>
              </a:rPr>
              <a:t>2 </a:t>
            </a:r>
            <a:r>
              <a:rPr sz="950" spc="-10" dirty="0">
                <a:latin typeface="Arial"/>
                <a:cs typeface="Arial"/>
              </a:rPr>
              <a:t>1/4 Cr-1 Mo to </a:t>
            </a:r>
            <a:r>
              <a:rPr sz="950" spc="-5" dirty="0">
                <a:latin typeface="Arial"/>
                <a:cs typeface="Arial"/>
              </a:rPr>
              <a:t>1 </a:t>
            </a:r>
            <a:r>
              <a:rPr sz="950" spc="-10" dirty="0">
                <a:latin typeface="Arial"/>
                <a:cs typeface="Arial"/>
              </a:rPr>
              <a:t>Cr- 1/2 Mo would save 20% of the cost,  but in some field applications this has reduced the reactor’s life by as much as</a:t>
            </a:r>
            <a:r>
              <a:rPr sz="950" spc="170" dirty="0">
                <a:latin typeface="Arial"/>
                <a:cs typeface="Arial"/>
              </a:rPr>
              <a:t> </a:t>
            </a:r>
            <a:r>
              <a:rPr sz="950" spc="-10" dirty="0">
                <a:latin typeface="Arial"/>
                <a:cs typeface="Arial"/>
              </a:rPr>
              <a:t>50%.</a:t>
            </a:r>
            <a:endParaRPr sz="950">
              <a:latin typeface="Arial"/>
              <a:cs typeface="Arial"/>
            </a:endParaRPr>
          </a:p>
          <a:p>
            <a:pPr marL="443230" marR="92710" indent="-215900">
              <a:lnSpc>
                <a:spcPct val="142100"/>
              </a:lnSpc>
              <a:spcBef>
                <a:spcPts val="65"/>
              </a:spcBef>
              <a:buFont typeface="Symbol"/>
              <a:buChar char=""/>
              <a:tabLst>
                <a:tab pos="442595" algn="l"/>
                <a:tab pos="443865" algn="l"/>
              </a:tabLst>
            </a:pPr>
            <a:r>
              <a:rPr sz="950" spc="-10" dirty="0">
                <a:latin typeface="Arial"/>
                <a:cs typeface="Arial"/>
              </a:rPr>
              <a:t>Larger reactors </a:t>
            </a:r>
            <a:r>
              <a:rPr sz="950" spc="-5" dirty="0">
                <a:latin typeface="Arial"/>
                <a:cs typeface="Arial"/>
              </a:rPr>
              <a:t>cost </a:t>
            </a:r>
            <a:r>
              <a:rPr sz="950" spc="-10" dirty="0">
                <a:latin typeface="Arial"/>
                <a:cs typeface="Arial"/>
              </a:rPr>
              <a:t>less </a:t>
            </a:r>
            <a:r>
              <a:rPr sz="950" spc="-15" dirty="0">
                <a:latin typeface="Arial"/>
                <a:cs typeface="Arial"/>
              </a:rPr>
              <a:t>per </a:t>
            </a:r>
            <a:r>
              <a:rPr sz="950" spc="-10" dirty="0">
                <a:latin typeface="Arial"/>
                <a:cs typeface="Arial"/>
              </a:rPr>
              <a:t>barrel of processing capacity, on average approximately </a:t>
            </a:r>
            <a:r>
              <a:rPr sz="950" spc="-15" dirty="0">
                <a:latin typeface="Arial"/>
                <a:cs typeface="Arial"/>
              </a:rPr>
              <a:t>5%  </a:t>
            </a:r>
            <a:r>
              <a:rPr sz="950" spc="-10" dirty="0">
                <a:latin typeface="Arial"/>
                <a:cs typeface="Arial"/>
              </a:rPr>
              <a:t>less per barrel of capacity for every additional 2’ of reactor</a:t>
            </a:r>
            <a:r>
              <a:rPr sz="950" spc="160" dirty="0">
                <a:latin typeface="Arial"/>
                <a:cs typeface="Arial"/>
              </a:rPr>
              <a:t> </a:t>
            </a:r>
            <a:r>
              <a:rPr sz="950" spc="-10" dirty="0">
                <a:latin typeface="Arial"/>
                <a:cs typeface="Arial"/>
              </a:rPr>
              <a:t>diameter.</a:t>
            </a:r>
            <a:endParaRPr sz="950">
              <a:latin typeface="Arial"/>
              <a:cs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16811" y="785421"/>
            <a:ext cx="4970780" cy="433070"/>
          </a:xfrm>
          <a:prstGeom prst="rect">
            <a:avLst/>
          </a:prstGeom>
        </p:spPr>
        <p:txBody>
          <a:bodyPr vert="horz" wrap="square" lIns="0" tIns="0" rIns="0" bIns="0" rtlCol="0">
            <a:spAutoFit/>
          </a:bodyPr>
          <a:lstStyle/>
          <a:p>
            <a:pPr marL="90805" marR="5080" indent="-78740">
              <a:lnSpc>
                <a:spcPct val="144700"/>
              </a:lnSpc>
            </a:pPr>
            <a:r>
              <a:rPr sz="950" b="1" spc="-10" dirty="0">
                <a:latin typeface="Arial"/>
                <a:cs typeface="Arial"/>
              </a:rPr>
              <a:t>Table 16: Incremental Cost per Extra Parameter or Feature for Hydrocracking Reactors  (Reference </a:t>
            </a:r>
            <a:r>
              <a:rPr sz="950" b="1" spc="-5" dirty="0">
                <a:latin typeface="Arial"/>
                <a:cs typeface="Arial"/>
              </a:rPr>
              <a:t>unit is </a:t>
            </a:r>
            <a:r>
              <a:rPr sz="950" b="1" spc="-10" dirty="0">
                <a:latin typeface="Arial"/>
                <a:cs typeface="Arial"/>
              </a:rPr>
              <a:t>16’X120’, 2,200 psig, made of </a:t>
            </a:r>
            <a:r>
              <a:rPr sz="950" b="1" spc="-5" dirty="0">
                <a:latin typeface="Arial"/>
                <a:cs typeface="Arial"/>
              </a:rPr>
              <a:t>2 </a:t>
            </a:r>
            <a:r>
              <a:rPr sz="950" b="1" spc="-10" dirty="0">
                <a:latin typeface="Arial"/>
                <a:cs typeface="Arial"/>
              </a:rPr>
              <a:t>1/4 Cr-1 Mo </a:t>
            </a:r>
            <a:r>
              <a:rPr sz="950" b="1" spc="-5" dirty="0">
                <a:latin typeface="Arial"/>
                <a:cs typeface="Arial"/>
              </a:rPr>
              <a:t>w/ </a:t>
            </a:r>
            <a:r>
              <a:rPr sz="950" b="1" spc="-10" dirty="0">
                <a:latin typeface="Arial"/>
                <a:cs typeface="Arial"/>
              </a:rPr>
              <a:t>3/8" 347 SS</a:t>
            </a:r>
            <a:r>
              <a:rPr sz="950" b="1" spc="105" dirty="0">
                <a:latin typeface="Arial"/>
                <a:cs typeface="Arial"/>
              </a:rPr>
              <a:t> </a:t>
            </a:r>
            <a:r>
              <a:rPr sz="950" b="1" spc="-10" dirty="0">
                <a:latin typeface="Arial"/>
                <a:cs typeface="Arial"/>
              </a:rPr>
              <a:t>cladding)</a:t>
            </a:r>
            <a:endParaRPr sz="950">
              <a:latin typeface="Arial"/>
              <a:cs typeface="Arial"/>
            </a:endParaRPr>
          </a:p>
        </p:txBody>
      </p:sp>
      <p:graphicFrame>
        <p:nvGraphicFramePr>
          <p:cNvPr id="3" name="object 3"/>
          <p:cNvGraphicFramePr>
            <a:graphicFrameLocks noGrp="1"/>
          </p:cNvGraphicFramePr>
          <p:nvPr/>
        </p:nvGraphicFramePr>
        <p:xfrm>
          <a:off x="1116330" y="1344166"/>
          <a:ext cx="5683885" cy="2178685"/>
        </p:xfrm>
        <a:graphic>
          <a:graphicData uri="http://schemas.openxmlformats.org/drawingml/2006/table">
            <a:tbl>
              <a:tblPr firstRow="1" bandRow="1">
                <a:tableStyleId>{2D5ABB26-0587-4C30-8999-92F81FD0307C}</a:tableStyleId>
              </a:tblPr>
              <a:tblGrid>
                <a:gridCol w="1334254">
                  <a:extLst>
                    <a:ext uri="{9D8B030D-6E8A-4147-A177-3AD203B41FA5}">
                      <a16:colId xmlns:a16="http://schemas.microsoft.com/office/drawing/2014/main" val="20000"/>
                    </a:ext>
                  </a:extLst>
                </a:gridCol>
                <a:gridCol w="1235246">
                  <a:extLst>
                    <a:ext uri="{9D8B030D-6E8A-4147-A177-3AD203B41FA5}">
                      <a16:colId xmlns:a16="http://schemas.microsoft.com/office/drawing/2014/main" val="20001"/>
                    </a:ext>
                  </a:extLst>
                </a:gridCol>
                <a:gridCol w="1451442">
                  <a:extLst>
                    <a:ext uri="{9D8B030D-6E8A-4147-A177-3AD203B41FA5}">
                      <a16:colId xmlns:a16="http://schemas.microsoft.com/office/drawing/2014/main" val="20002"/>
                    </a:ext>
                  </a:extLst>
                </a:gridCol>
                <a:gridCol w="1635381">
                  <a:extLst>
                    <a:ext uri="{9D8B030D-6E8A-4147-A177-3AD203B41FA5}">
                      <a16:colId xmlns:a16="http://schemas.microsoft.com/office/drawing/2014/main" val="20003"/>
                    </a:ext>
                  </a:extLst>
                </a:gridCol>
              </a:tblGrid>
              <a:tr h="338328">
                <a:tc>
                  <a:txBody>
                    <a:bodyPr/>
                    <a:lstStyle/>
                    <a:p>
                      <a:pPr marL="55244" marR="424815">
                        <a:lnSpc>
                          <a:spcPts val="1300"/>
                        </a:lnSpc>
                        <a:spcBef>
                          <a:spcPts val="10"/>
                        </a:spcBef>
                      </a:pPr>
                      <a:r>
                        <a:rPr sz="1100" spc="10" dirty="0">
                          <a:solidFill>
                            <a:srgbClr val="FFFFFF"/>
                          </a:solidFill>
                          <a:latin typeface="Arial"/>
                          <a:cs typeface="Arial"/>
                        </a:rPr>
                        <a:t>Parameter</a:t>
                      </a:r>
                      <a:r>
                        <a:rPr sz="1100" spc="-60" dirty="0">
                          <a:solidFill>
                            <a:srgbClr val="FFFFFF"/>
                          </a:solidFill>
                          <a:latin typeface="Arial"/>
                          <a:cs typeface="Arial"/>
                        </a:rPr>
                        <a:t> </a:t>
                      </a:r>
                      <a:r>
                        <a:rPr sz="1100" spc="5" dirty="0">
                          <a:solidFill>
                            <a:srgbClr val="FFFFFF"/>
                          </a:solidFill>
                          <a:latin typeface="Arial"/>
                          <a:cs typeface="Arial"/>
                        </a:rPr>
                        <a:t>or  </a:t>
                      </a:r>
                      <a:r>
                        <a:rPr sz="1100" spc="10" dirty="0">
                          <a:solidFill>
                            <a:srgbClr val="FFFFFF"/>
                          </a:solidFill>
                          <a:latin typeface="Arial"/>
                          <a:cs typeface="Arial"/>
                        </a:rPr>
                        <a:t>Feature</a:t>
                      </a:r>
                      <a:endParaRPr sz="1100">
                        <a:latin typeface="Arial"/>
                        <a:cs typeface="Arial"/>
                      </a:endParaRPr>
                    </a:p>
                  </a:txBody>
                  <a:tcPr marL="0" marR="0" marT="1270" marB="0">
                    <a:lnL w="18287">
                      <a:solidFill>
                        <a:srgbClr val="000000"/>
                      </a:solidFill>
                      <a:prstDash val="solid"/>
                    </a:lnL>
                    <a:lnT w="18289">
                      <a:solidFill>
                        <a:srgbClr val="000000"/>
                      </a:solidFill>
                      <a:prstDash val="solid"/>
                    </a:lnT>
                    <a:solidFill>
                      <a:srgbClr val="001F5F"/>
                    </a:solidFill>
                  </a:tcPr>
                </a:tc>
                <a:tc>
                  <a:txBody>
                    <a:bodyPr/>
                    <a:lstStyle/>
                    <a:p>
                      <a:pPr marL="135890">
                        <a:lnSpc>
                          <a:spcPts val="1270"/>
                        </a:lnSpc>
                      </a:pPr>
                      <a:r>
                        <a:rPr sz="1100" spc="10" dirty="0">
                          <a:solidFill>
                            <a:srgbClr val="FFFFFF"/>
                          </a:solidFill>
                          <a:latin typeface="Arial"/>
                          <a:cs typeface="Arial"/>
                        </a:rPr>
                        <a:t>Unit of</a:t>
                      </a:r>
                      <a:r>
                        <a:rPr sz="1100" spc="-85" dirty="0">
                          <a:solidFill>
                            <a:srgbClr val="FFFFFF"/>
                          </a:solidFill>
                          <a:latin typeface="Arial"/>
                          <a:cs typeface="Arial"/>
                        </a:rPr>
                        <a:t> </a:t>
                      </a:r>
                      <a:r>
                        <a:rPr sz="1100" spc="15" dirty="0">
                          <a:solidFill>
                            <a:srgbClr val="FFFFFF"/>
                          </a:solidFill>
                          <a:latin typeface="Arial"/>
                          <a:cs typeface="Arial"/>
                        </a:rPr>
                        <a:t>Measure</a:t>
                      </a:r>
                      <a:endParaRPr sz="1100">
                        <a:latin typeface="Arial"/>
                        <a:cs typeface="Arial"/>
                      </a:endParaRPr>
                    </a:p>
                  </a:txBody>
                  <a:tcPr marL="0" marR="0" marT="0" marB="0">
                    <a:lnT w="18289">
                      <a:solidFill>
                        <a:srgbClr val="000000"/>
                      </a:solidFill>
                      <a:prstDash val="solid"/>
                    </a:lnT>
                    <a:solidFill>
                      <a:srgbClr val="001F5F"/>
                    </a:solidFill>
                  </a:tcPr>
                </a:tc>
                <a:tc>
                  <a:txBody>
                    <a:bodyPr/>
                    <a:lstStyle/>
                    <a:p>
                      <a:pPr marL="526415" marR="231140" indent="-255270">
                        <a:lnSpc>
                          <a:spcPts val="1300"/>
                        </a:lnSpc>
                        <a:spcBef>
                          <a:spcPts val="10"/>
                        </a:spcBef>
                      </a:pPr>
                      <a:r>
                        <a:rPr sz="1100" spc="10" dirty="0">
                          <a:solidFill>
                            <a:srgbClr val="FFFFFF"/>
                          </a:solidFill>
                          <a:latin typeface="Arial"/>
                          <a:cs typeface="Arial"/>
                        </a:rPr>
                        <a:t>Indicative</a:t>
                      </a:r>
                      <a:r>
                        <a:rPr sz="1100" spc="-75" dirty="0">
                          <a:solidFill>
                            <a:srgbClr val="FFFFFF"/>
                          </a:solidFill>
                          <a:latin typeface="Arial"/>
                          <a:cs typeface="Arial"/>
                        </a:rPr>
                        <a:t> </a:t>
                      </a:r>
                      <a:r>
                        <a:rPr sz="1100" spc="15" dirty="0">
                          <a:solidFill>
                            <a:srgbClr val="FFFFFF"/>
                          </a:solidFill>
                          <a:latin typeface="Arial"/>
                          <a:cs typeface="Arial"/>
                        </a:rPr>
                        <a:t>Cost  </a:t>
                      </a:r>
                      <a:r>
                        <a:rPr sz="1100" spc="10" dirty="0">
                          <a:solidFill>
                            <a:srgbClr val="FFFFFF"/>
                          </a:solidFill>
                          <a:latin typeface="Arial"/>
                          <a:cs typeface="Arial"/>
                        </a:rPr>
                        <a:t>Impact</a:t>
                      </a:r>
                      <a:endParaRPr sz="1100">
                        <a:latin typeface="Arial"/>
                        <a:cs typeface="Arial"/>
                      </a:endParaRPr>
                    </a:p>
                  </a:txBody>
                  <a:tcPr marL="0" marR="0" marT="1270" marB="0">
                    <a:lnT w="18289">
                      <a:solidFill>
                        <a:srgbClr val="000000"/>
                      </a:solidFill>
                      <a:prstDash val="solid"/>
                    </a:lnT>
                    <a:solidFill>
                      <a:srgbClr val="001F5F"/>
                    </a:solidFill>
                  </a:tcPr>
                </a:tc>
                <a:tc>
                  <a:txBody>
                    <a:bodyPr/>
                    <a:lstStyle/>
                    <a:p>
                      <a:pPr marL="229235">
                        <a:lnSpc>
                          <a:spcPts val="1270"/>
                        </a:lnSpc>
                      </a:pPr>
                      <a:r>
                        <a:rPr sz="1100" spc="10" dirty="0">
                          <a:solidFill>
                            <a:srgbClr val="FFFFFF"/>
                          </a:solidFill>
                          <a:latin typeface="Arial"/>
                          <a:cs typeface="Arial"/>
                        </a:rPr>
                        <a:t>Notes </a:t>
                      </a:r>
                      <a:r>
                        <a:rPr sz="1100" spc="5" dirty="0">
                          <a:solidFill>
                            <a:srgbClr val="FFFFFF"/>
                          </a:solidFill>
                          <a:latin typeface="Arial"/>
                          <a:cs typeface="Arial"/>
                        </a:rPr>
                        <a:t>/</a:t>
                      </a:r>
                      <a:r>
                        <a:rPr sz="1100" spc="-65" dirty="0">
                          <a:solidFill>
                            <a:srgbClr val="FFFFFF"/>
                          </a:solidFill>
                          <a:latin typeface="Arial"/>
                          <a:cs typeface="Arial"/>
                        </a:rPr>
                        <a:t> </a:t>
                      </a:r>
                      <a:r>
                        <a:rPr sz="1100" spc="15" dirty="0">
                          <a:solidFill>
                            <a:srgbClr val="FFFFFF"/>
                          </a:solidFill>
                          <a:latin typeface="Arial"/>
                          <a:cs typeface="Arial"/>
                        </a:rPr>
                        <a:t>Comments</a:t>
                      </a:r>
                      <a:endParaRPr sz="1100">
                        <a:latin typeface="Arial"/>
                        <a:cs typeface="Arial"/>
                      </a:endParaRPr>
                    </a:p>
                  </a:txBody>
                  <a:tcPr marL="0" marR="0" marT="0" marB="0">
                    <a:lnR w="18288">
                      <a:solidFill>
                        <a:srgbClr val="000000"/>
                      </a:solidFill>
                      <a:prstDash val="solid"/>
                    </a:lnR>
                    <a:lnT w="18289">
                      <a:solidFill>
                        <a:srgbClr val="000000"/>
                      </a:solidFill>
                      <a:prstDash val="solid"/>
                    </a:lnT>
                    <a:solidFill>
                      <a:srgbClr val="001F5F"/>
                    </a:solidFill>
                  </a:tcPr>
                </a:tc>
                <a:extLst>
                  <a:ext uri="{0D108BD9-81ED-4DB2-BD59-A6C34878D82A}">
                    <a16:rowId xmlns:a16="http://schemas.microsoft.com/office/drawing/2014/main" val="10000"/>
                  </a:ext>
                </a:extLst>
              </a:tr>
              <a:tr h="563143">
                <a:tc>
                  <a:txBody>
                    <a:bodyPr/>
                    <a:lstStyle/>
                    <a:p>
                      <a:pPr>
                        <a:lnSpc>
                          <a:spcPct val="100000"/>
                        </a:lnSpc>
                        <a:spcBef>
                          <a:spcPts val="50"/>
                        </a:spcBef>
                      </a:pPr>
                      <a:endParaRPr sz="1350">
                        <a:latin typeface="Times New Roman"/>
                        <a:cs typeface="Times New Roman"/>
                      </a:endParaRPr>
                    </a:p>
                    <a:p>
                      <a:pPr marL="55244">
                        <a:lnSpc>
                          <a:spcPct val="100000"/>
                        </a:lnSpc>
                      </a:pPr>
                      <a:r>
                        <a:rPr sz="950" b="1" spc="-10" dirty="0">
                          <a:latin typeface="Arial"/>
                          <a:cs typeface="Arial"/>
                        </a:rPr>
                        <a:t>Pressure</a:t>
                      </a:r>
                      <a:r>
                        <a:rPr sz="950" b="1" spc="-55" dirty="0">
                          <a:latin typeface="Arial"/>
                          <a:cs typeface="Arial"/>
                        </a:rPr>
                        <a:t> </a:t>
                      </a:r>
                      <a:r>
                        <a:rPr sz="950" b="1" spc="-10" dirty="0">
                          <a:latin typeface="Arial"/>
                          <a:cs typeface="Arial"/>
                        </a:rPr>
                        <a:t>Rating</a:t>
                      </a:r>
                      <a:endParaRPr sz="950">
                        <a:latin typeface="Arial"/>
                        <a:cs typeface="Arial"/>
                      </a:endParaRPr>
                    </a:p>
                  </a:txBody>
                  <a:tcPr marL="0" marR="0" marT="6350" marB="0">
                    <a:lnL w="18287">
                      <a:solidFill>
                        <a:srgbClr val="000000"/>
                      </a:solidFill>
                      <a:prstDash val="solid"/>
                    </a:lnL>
                  </a:tcPr>
                </a:tc>
                <a:tc>
                  <a:txBody>
                    <a:bodyPr/>
                    <a:lstStyle/>
                    <a:p>
                      <a:pPr>
                        <a:lnSpc>
                          <a:spcPct val="100000"/>
                        </a:lnSpc>
                      </a:pPr>
                      <a:endParaRPr sz="1400">
                        <a:latin typeface="Times New Roman"/>
                        <a:cs typeface="Times New Roman"/>
                      </a:endParaRPr>
                    </a:p>
                    <a:p>
                      <a:pPr marL="92710">
                        <a:lnSpc>
                          <a:spcPct val="100000"/>
                        </a:lnSpc>
                      </a:pPr>
                      <a:r>
                        <a:rPr sz="950" spc="-10" dirty="0">
                          <a:latin typeface="Arial"/>
                          <a:cs typeface="Arial"/>
                        </a:rPr>
                        <a:t>psig (base</a:t>
                      </a:r>
                      <a:r>
                        <a:rPr sz="950" spc="-60" dirty="0">
                          <a:latin typeface="Arial"/>
                          <a:cs typeface="Arial"/>
                        </a:rPr>
                        <a:t> </a:t>
                      </a:r>
                      <a:r>
                        <a:rPr sz="950" spc="-10" dirty="0">
                          <a:latin typeface="Arial"/>
                          <a:cs typeface="Arial"/>
                        </a:rPr>
                        <a:t>2,200)</a:t>
                      </a:r>
                      <a:endParaRPr sz="950">
                        <a:latin typeface="Arial"/>
                        <a:cs typeface="Arial"/>
                      </a:endParaRPr>
                    </a:p>
                  </a:txBody>
                  <a:tcPr marL="0" marR="0" marT="0" marB="0"/>
                </a:tc>
                <a:tc>
                  <a:txBody>
                    <a:bodyPr/>
                    <a:lstStyle/>
                    <a:p>
                      <a:pPr>
                        <a:lnSpc>
                          <a:spcPct val="100000"/>
                        </a:lnSpc>
                        <a:spcBef>
                          <a:spcPts val="50"/>
                        </a:spcBef>
                      </a:pPr>
                      <a:endParaRPr sz="950">
                        <a:latin typeface="Times New Roman"/>
                        <a:cs typeface="Times New Roman"/>
                      </a:endParaRPr>
                    </a:p>
                    <a:p>
                      <a:pPr marL="86360" marR="94615">
                        <a:lnSpc>
                          <a:spcPts val="1090"/>
                        </a:lnSpc>
                      </a:pPr>
                      <a:r>
                        <a:rPr sz="950" spc="-10" dirty="0">
                          <a:latin typeface="Arial"/>
                          <a:cs typeface="Arial"/>
                        </a:rPr>
                        <a:t>$-3.5m to downgrade to  1740</a:t>
                      </a:r>
                      <a:r>
                        <a:rPr sz="950" spc="-100" dirty="0">
                          <a:latin typeface="Arial"/>
                          <a:cs typeface="Arial"/>
                        </a:rPr>
                        <a:t> </a:t>
                      </a:r>
                      <a:r>
                        <a:rPr sz="950" spc="-5" dirty="0">
                          <a:latin typeface="Arial"/>
                          <a:cs typeface="Arial"/>
                        </a:rPr>
                        <a:t>psi</a:t>
                      </a:r>
                      <a:endParaRPr sz="950">
                        <a:latin typeface="Arial"/>
                        <a:cs typeface="Arial"/>
                      </a:endParaRPr>
                    </a:p>
                  </a:txBody>
                  <a:tcPr marL="0" marR="0" marT="6350" marB="0"/>
                </a:tc>
                <a:tc>
                  <a:txBody>
                    <a:bodyPr/>
                    <a:lstStyle/>
                    <a:p>
                      <a:pPr marL="73660" marR="89535">
                        <a:lnSpc>
                          <a:spcPct val="94700"/>
                        </a:lnSpc>
                        <a:spcBef>
                          <a:spcPts val="585"/>
                        </a:spcBef>
                      </a:pPr>
                      <a:r>
                        <a:rPr sz="950" spc="-10" dirty="0">
                          <a:latin typeface="Arial"/>
                          <a:cs typeface="Arial"/>
                        </a:rPr>
                        <a:t>Cost per barrel of  processing capacity falls as  diameter</a:t>
                      </a:r>
                      <a:r>
                        <a:rPr sz="950" spc="-65" dirty="0">
                          <a:latin typeface="Arial"/>
                          <a:cs typeface="Arial"/>
                        </a:rPr>
                        <a:t> </a:t>
                      </a:r>
                      <a:r>
                        <a:rPr sz="950" spc="-10" dirty="0">
                          <a:latin typeface="Arial"/>
                          <a:cs typeface="Arial"/>
                        </a:rPr>
                        <a:t>increases</a:t>
                      </a:r>
                      <a:endParaRPr sz="950">
                        <a:latin typeface="Arial"/>
                        <a:cs typeface="Arial"/>
                      </a:endParaRPr>
                    </a:p>
                  </a:txBody>
                  <a:tcPr marL="0" marR="0" marT="74295" marB="0">
                    <a:lnR w="18288">
                      <a:solidFill>
                        <a:srgbClr val="000000"/>
                      </a:solidFill>
                      <a:prstDash val="solid"/>
                    </a:lnR>
                  </a:tcPr>
                </a:tc>
                <a:extLst>
                  <a:ext uri="{0D108BD9-81ED-4DB2-BD59-A6C34878D82A}">
                    <a16:rowId xmlns:a16="http://schemas.microsoft.com/office/drawing/2014/main" val="10001"/>
                  </a:ext>
                </a:extLst>
              </a:tr>
              <a:tr h="558156">
                <a:tc>
                  <a:txBody>
                    <a:bodyPr/>
                    <a:lstStyle/>
                    <a:p>
                      <a:pPr>
                        <a:lnSpc>
                          <a:spcPct val="100000"/>
                        </a:lnSpc>
                        <a:spcBef>
                          <a:spcPts val="20"/>
                        </a:spcBef>
                      </a:pPr>
                      <a:endParaRPr sz="1350">
                        <a:latin typeface="Times New Roman"/>
                        <a:cs typeface="Times New Roman"/>
                      </a:endParaRPr>
                    </a:p>
                    <a:p>
                      <a:pPr marL="55244">
                        <a:lnSpc>
                          <a:spcPct val="100000"/>
                        </a:lnSpc>
                      </a:pPr>
                      <a:r>
                        <a:rPr sz="950" b="1" spc="-5" dirty="0">
                          <a:latin typeface="Arial"/>
                          <a:cs typeface="Arial"/>
                        </a:rPr>
                        <a:t>Metallurgy</a:t>
                      </a:r>
                      <a:endParaRPr sz="950">
                        <a:latin typeface="Arial"/>
                        <a:cs typeface="Arial"/>
                      </a:endParaRPr>
                    </a:p>
                  </a:txBody>
                  <a:tcPr marL="0" marR="0" marT="2540" marB="0">
                    <a:lnL w="18287">
                      <a:solidFill>
                        <a:srgbClr val="000000"/>
                      </a:solidFill>
                      <a:prstDash val="solid"/>
                    </a:lnL>
                  </a:tcPr>
                </a:tc>
                <a:tc>
                  <a:txBody>
                    <a:bodyPr/>
                    <a:lstStyle/>
                    <a:p>
                      <a:pPr marL="92710">
                        <a:lnSpc>
                          <a:spcPts val="1110"/>
                        </a:lnSpc>
                        <a:spcBef>
                          <a:spcPts val="500"/>
                        </a:spcBef>
                      </a:pPr>
                      <a:r>
                        <a:rPr sz="950" spc="-5" dirty="0">
                          <a:latin typeface="Arial"/>
                          <a:cs typeface="Arial"/>
                        </a:rPr>
                        <a:t>2 </a:t>
                      </a:r>
                      <a:r>
                        <a:rPr sz="950" spc="-10" dirty="0">
                          <a:latin typeface="Arial"/>
                          <a:cs typeface="Arial"/>
                        </a:rPr>
                        <a:t>1/4 Cr-1 Mo,</a:t>
                      </a:r>
                      <a:r>
                        <a:rPr sz="950" spc="-55" dirty="0">
                          <a:latin typeface="Arial"/>
                          <a:cs typeface="Arial"/>
                        </a:rPr>
                        <a:t> </a:t>
                      </a:r>
                      <a:r>
                        <a:rPr sz="950" spc="-10" dirty="0">
                          <a:latin typeface="Arial"/>
                          <a:cs typeface="Arial"/>
                        </a:rPr>
                        <a:t>3/8"</a:t>
                      </a:r>
                      <a:endParaRPr sz="950">
                        <a:latin typeface="Arial"/>
                        <a:cs typeface="Arial"/>
                      </a:endParaRPr>
                    </a:p>
                    <a:p>
                      <a:pPr marL="92710" marR="106045">
                        <a:lnSpc>
                          <a:spcPts val="1090"/>
                        </a:lnSpc>
                        <a:spcBef>
                          <a:spcPts val="45"/>
                        </a:spcBef>
                      </a:pPr>
                      <a:r>
                        <a:rPr sz="950" spc="-10" dirty="0">
                          <a:latin typeface="Arial"/>
                          <a:cs typeface="Arial"/>
                        </a:rPr>
                        <a:t>347 </a:t>
                      </a:r>
                      <a:r>
                        <a:rPr sz="950" spc="-5" dirty="0">
                          <a:latin typeface="Arial"/>
                          <a:cs typeface="Arial"/>
                        </a:rPr>
                        <a:t>SS </a:t>
                      </a:r>
                      <a:r>
                        <a:rPr sz="950" spc="-10" dirty="0">
                          <a:latin typeface="Arial"/>
                          <a:cs typeface="Arial"/>
                        </a:rPr>
                        <a:t>cladding</a:t>
                      </a:r>
                      <a:r>
                        <a:rPr sz="950" spc="-65" dirty="0">
                          <a:latin typeface="Arial"/>
                          <a:cs typeface="Arial"/>
                        </a:rPr>
                        <a:t> </a:t>
                      </a:r>
                      <a:r>
                        <a:rPr sz="950" spc="-10" dirty="0">
                          <a:latin typeface="Arial"/>
                          <a:cs typeface="Arial"/>
                        </a:rPr>
                        <a:t>as  reference</a:t>
                      </a:r>
                      <a:r>
                        <a:rPr sz="950" spc="-60" dirty="0">
                          <a:latin typeface="Arial"/>
                          <a:cs typeface="Arial"/>
                        </a:rPr>
                        <a:t> </a:t>
                      </a:r>
                      <a:r>
                        <a:rPr sz="950" spc="-10" dirty="0">
                          <a:latin typeface="Arial"/>
                          <a:cs typeface="Arial"/>
                        </a:rPr>
                        <a:t>point</a:t>
                      </a:r>
                      <a:endParaRPr sz="950">
                        <a:latin typeface="Arial"/>
                        <a:cs typeface="Arial"/>
                      </a:endParaRPr>
                    </a:p>
                  </a:txBody>
                  <a:tcPr marL="0" marR="0" marT="63500" marB="0"/>
                </a:tc>
                <a:tc>
                  <a:txBody>
                    <a:bodyPr/>
                    <a:lstStyle/>
                    <a:p>
                      <a:pPr marL="86360" marR="66040" algn="just">
                        <a:lnSpc>
                          <a:spcPct val="95000"/>
                        </a:lnSpc>
                        <a:spcBef>
                          <a:spcPts val="555"/>
                        </a:spcBef>
                      </a:pPr>
                      <a:r>
                        <a:rPr sz="950" spc="-10" dirty="0">
                          <a:latin typeface="Arial"/>
                          <a:cs typeface="Arial"/>
                        </a:rPr>
                        <a:t>$-2.5m to downgrade to  </a:t>
                      </a:r>
                      <a:r>
                        <a:rPr sz="950" spc="-5" dirty="0">
                          <a:latin typeface="Arial"/>
                          <a:cs typeface="Arial"/>
                        </a:rPr>
                        <a:t>1 </a:t>
                      </a:r>
                      <a:r>
                        <a:rPr sz="950" spc="-10" dirty="0">
                          <a:latin typeface="Arial"/>
                          <a:cs typeface="Arial"/>
                        </a:rPr>
                        <a:t>Cr- 1/2 Mo w/ 3/8" 347  SS</a:t>
                      </a:r>
                      <a:r>
                        <a:rPr sz="950" spc="-80" dirty="0">
                          <a:latin typeface="Arial"/>
                          <a:cs typeface="Arial"/>
                        </a:rPr>
                        <a:t> </a:t>
                      </a:r>
                      <a:r>
                        <a:rPr sz="950" spc="-10" dirty="0">
                          <a:latin typeface="Arial"/>
                          <a:cs typeface="Arial"/>
                        </a:rPr>
                        <a:t>cladding</a:t>
                      </a:r>
                      <a:endParaRPr sz="950">
                        <a:latin typeface="Arial"/>
                        <a:cs typeface="Arial"/>
                      </a:endParaRPr>
                    </a:p>
                  </a:txBody>
                  <a:tcPr marL="0" marR="0" marT="70485" marB="0"/>
                </a:tc>
                <a:tc>
                  <a:txBody>
                    <a:bodyPr/>
                    <a:lstStyle/>
                    <a:p>
                      <a:pPr>
                        <a:lnSpc>
                          <a:spcPct val="100000"/>
                        </a:lnSpc>
                        <a:spcBef>
                          <a:spcPts val="25"/>
                        </a:spcBef>
                      </a:pPr>
                      <a:endParaRPr sz="950">
                        <a:latin typeface="Times New Roman"/>
                        <a:cs typeface="Times New Roman"/>
                      </a:endParaRPr>
                    </a:p>
                    <a:p>
                      <a:pPr marL="73660" marR="154940">
                        <a:lnSpc>
                          <a:spcPts val="1090"/>
                        </a:lnSpc>
                      </a:pPr>
                      <a:r>
                        <a:rPr sz="950" spc="-10" dirty="0">
                          <a:latin typeface="Arial"/>
                          <a:cs typeface="Arial"/>
                        </a:rPr>
                        <a:t>Upgraded </a:t>
                      </a:r>
                      <a:r>
                        <a:rPr sz="950" spc="-5" dirty="0">
                          <a:latin typeface="Arial"/>
                          <a:cs typeface="Arial"/>
                        </a:rPr>
                        <a:t>metallurgy</a:t>
                      </a:r>
                      <a:r>
                        <a:rPr sz="950" spc="-55" dirty="0">
                          <a:latin typeface="Arial"/>
                          <a:cs typeface="Arial"/>
                        </a:rPr>
                        <a:t> </a:t>
                      </a:r>
                      <a:r>
                        <a:rPr sz="950" spc="-5" dirty="0">
                          <a:latin typeface="Arial"/>
                          <a:cs typeface="Arial"/>
                        </a:rPr>
                        <a:t>lasts  </a:t>
                      </a:r>
                      <a:r>
                        <a:rPr sz="950" spc="-10" dirty="0">
                          <a:latin typeface="Arial"/>
                          <a:cs typeface="Arial"/>
                        </a:rPr>
                        <a:t>up to 50%</a:t>
                      </a:r>
                      <a:r>
                        <a:rPr sz="950" spc="-70" dirty="0">
                          <a:latin typeface="Arial"/>
                          <a:cs typeface="Arial"/>
                        </a:rPr>
                        <a:t> </a:t>
                      </a:r>
                      <a:r>
                        <a:rPr sz="950" spc="-10" dirty="0">
                          <a:latin typeface="Arial"/>
                          <a:cs typeface="Arial"/>
                        </a:rPr>
                        <a:t>longer</a:t>
                      </a:r>
                      <a:endParaRPr sz="950">
                        <a:latin typeface="Arial"/>
                        <a:cs typeface="Arial"/>
                      </a:endParaRPr>
                    </a:p>
                  </a:txBody>
                  <a:tcPr marL="0" marR="0" marT="3175" marB="0">
                    <a:lnR w="18288">
                      <a:solidFill>
                        <a:srgbClr val="000000"/>
                      </a:solidFill>
                      <a:prstDash val="solid"/>
                    </a:lnR>
                  </a:tcPr>
                </a:tc>
                <a:extLst>
                  <a:ext uri="{0D108BD9-81ED-4DB2-BD59-A6C34878D82A}">
                    <a16:rowId xmlns:a16="http://schemas.microsoft.com/office/drawing/2014/main" val="10002"/>
                  </a:ext>
                </a:extLst>
              </a:tr>
              <a:tr h="701023">
                <a:tc>
                  <a:txBody>
                    <a:bodyPr/>
                    <a:lstStyle/>
                    <a:p>
                      <a:pPr>
                        <a:lnSpc>
                          <a:spcPct val="100000"/>
                        </a:lnSpc>
                      </a:pPr>
                      <a:endParaRPr sz="1000">
                        <a:latin typeface="Times New Roman"/>
                        <a:cs typeface="Times New Roman"/>
                      </a:endParaRPr>
                    </a:p>
                    <a:p>
                      <a:pPr>
                        <a:lnSpc>
                          <a:spcPct val="100000"/>
                        </a:lnSpc>
                        <a:spcBef>
                          <a:spcPts val="30"/>
                        </a:spcBef>
                      </a:pPr>
                      <a:endParaRPr sz="800">
                        <a:latin typeface="Times New Roman"/>
                        <a:cs typeface="Times New Roman"/>
                      </a:endParaRPr>
                    </a:p>
                    <a:p>
                      <a:pPr marL="55244">
                        <a:lnSpc>
                          <a:spcPct val="100000"/>
                        </a:lnSpc>
                      </a:pPr>
                      <a:r>
                        <a:rPr sz="950" b="1" spc="-10" dirty="0">
                          <a:latin typeface="Arial"/>
                          <a:cs typeface="Arial"/>
                        </a:rPr>
                        <a:t>Processing</a:t>
                      </a:r>
                      <a:r>
                        <a:rPr sz="950" b="1" spc="-65" dirty="0">
                          <a:latin typeface="Arial"/>
                          <a:cs typeface="Arial"/>
                        </a:rPr>
                        <a:t> </a:t>
                      </a:r>
                      <a:r>
                        <a:rPr sz="950" b="1" spc="-10" dirty="0">
                          <a:latin typeface="Arial"/>
                          <a:cs typeface="Arial"/>
                        </a:rPr>
                        <a:t>Capacity</a:t>
                      </a:r>
                      <a:endParaRPr sz="950">
                        <a:latin typeface="Arial"/>
                        <a:cs typeface="Arial"/>
                      </a:endParaRPr>
                    </a:p>
                  </a:txBody>
                  <a:tcPr marL="0" marR="0" marT="0" marB="0">
                    <a:lnL w="18287">
                      <a:solidFill>
                        <a:srgbClr val="000000"/>
                      </a:solidFill>
                      <a:prstDash val="solid"/>
                    </a:lnL>
                    <a:lnB w="17524">
                      <a:solidFill>
                        <a:srgbClr val="000000"/>
                      </a:solidFill>
                      <a:prstDash val="solid"/>
                    </a:lnB>
                  </a:tcPr>
                </a:tc>
                <a:tc>
                  <a:txBody>
                    <a:bodyPr/>
                    <a:lstStyle/>
                    <a:p>
                      <a:pPr>
                        <a:lnSpc>
                          <a:spcPct val="100000"/>
                        </a:lnSpc>
                        <a:spcBef>
                          <a:spcPts val="40"/>
                        </a:spcBef>
                      </a:pPr>
                      <a:endParaRPr sz="900">
                        <a:latin typeface="Times New Roman"/>
                        <a:cs typeface="Times New Roman"/>
                      </a:endParaRPr>
                    </a:p>
                    <a:p>
                      <a:pPr marL="92710" marR="231140">
                        <a:lnSpc>
                          <a:spcPct val="95000"/>
                        </a:lnSpc>
                      </a:pPr>
                      <a:r>
                        <a:rPr sz="950" spc="-10" dirty="0">
                          <a:latin typeface="Arial"/>
                          <a:cs typeface="Arial"/>
                        </a:rPr>
                        <a:t>$/bpd (8,500</a:t>
                      </a:r>
                      <a:r>
                        <a:rPr sz="950" spc="-55" dirty="0">
                          <a:latin typeface="Arial"/>
                          <a:cs typeface="Arial"/>
                        </a:rPr>
                        <a:t> </a:t>
                      </a:r>
                      <a:r>
                        <a:rPr sz="950" spc="-10" dirty="0">
                          <a:latin typeface="Arial"/>
                          <a:cs typeface="Arial"/>
                        </a:rPr>
                        <a:t>bpd  capacity as  reference</a:t>
                      </a:r>
                      <a:r>
                        <a:rPr sz="950" spc="-80" dirty="0">
                          <a:latin typeface="Arial"/>
                          <a:cs typeface="Arial"/>
                        </a:rPr>
                        <a:t> </a:t>
                      </a:r>
                      <a:r>
                        <a:rPr sz="950" spc="-5" dirty="0">
                          <a:latin typeface="Arial"/>
                          <a:cs typeface="Arial"/>
                        </a:rPr>
                        <a:t>point)</a:t>
                      </a:r>
                      <a:endParaRPr sz="950">
                        <a:latin typeface="Arial"/>
                        <a:cs typeface="Arial"/>
                      </a:endParaRPr>
                    </a:p>
                  </a:txBody>
                  <a:tcPr marL="0" marR="0" marT="5080" marB="0">
                    <a:lnB w="17524">
                      <a:solidFill>
                        <a:srgbClr val="000000"/>
                      </a:solidFill>
                      <a:prstDash val="solid"/>
                    </a:lnB>
                  </a:tcPr>
                </a:tc>
                <a:tc>
                  <a:txBody>
                    <a:bodyPr/>
                    <a:lstStyle/>
                    <a:p>
                      <a:pPr marL="86360" marR="147320">
                        <a:lnSpc>
                          <a:spcPct val="94900"/>
                        </a:lnSpc>
                        <a:spcBef>
                          <a:spcPts val="535"/>
                        </a:spcBef>
                      </a:pPr>
                      <a:r>
                        <a:rPr sz="950" spc="-10" dirty="0">
                          <a:latin typeface="Arial"/>
                          <a:cs typeface="Arial"/>
                        </a:rPr>
                        <a:t>Decreasing the reactor  </a:t>
                      </a:r>
                      <a:r>
                        <a:rPr sz="950" spc="-5" dirty="0">
                          <a:latin typeface="Arial"/>
                          <a:cs typeface="Arial"/>
                        </a:rPr>
                        <a:t>size </a:t>
                      </a:r>
                      <a:r>
                        <a:rPr sz="950" spc="-10" dirty="0">
                          <a:latin typeface="Arial"/>
                          <a:cs typeface="Arial"/>
                        </a:rPr>
                        <a:t>from 16’ </a:t>
                      </a:r>
                      <a:r>
                        <a:rPr sz="950" spc="-5" dirty="0">
                          <a:latin typeface="Arial"/>
                          <a:cs typeface="Arial"/>
                        </a:rPr>
                        <a:t>to 14’  </a:t>
                      </a:r>
                      <a:r>
                        <a:rPr sz="950" spc="-10" dirty="0">
                          <a:latin typeface="Arial"/>
                          <a:cs typeface="Arial"/>
                        </a:rPr>
                        <a:t>raises processing cost  by $124.36 per</a:t>
                      </a:r>
                      <a:r>
                        <a:rPr sz="950" spc="-40" dirty="0">
                          <a:latin typeface="Arial"/>
                          <a:cs typeface="Arial"/>
                        </a:rPr>
                        <a:t> </a:t>
                      </a:r>
                      <a:r>
                        <a:rPr sz="950" spc="-10" dirty="0">
                          <a:latin typeface="Arial"/>
                          <a:cs typeface="Arial"/>
                        </a:rPr>
                        <a:t>barrel</a:t>
                      </a:r>
                      <a:endParaRPr sz="950">
                        <a:latin typeface="Arial"/>
                        <a:cs typeface="Arial"/>
                      </a:endParaRPr>
                    </a:p>
                  </a:txBody>
                  <a:tcPr marL="0" marR="0" marT="67945" marB="0">
                    <a:lnB w="17524">
                      <a:solidFill>
                        <a:srgbClr val="000000"/>
                      </a:solidFill>
                      <a:prstDash val="solid"/>
                    </a:lnB>
                  </a:tcPr>
                </a:tc>
                <a:tc>
                  <a:txBody>
                    <a:bodyPr/>
                    <a:lstStyle/>
                    <a:p>
                      <a:pPr>
                        <a:lnSpc>
                          <a:spcPct val="100000"/>
                        </a:lnSpc>
                        <a:spcBef>
                          <a:spcPts val="40"/>
                        </a:spcBef>
                      </a:pPr>
                      <a:endParaRPr sz="900">
                        <a:latin typeface="Times New Roman"/>
                        <a:cs typeface="Times New Roman"/>
                      </a:endParaRPr>
                    </a:p>
                    <a:p>
                      <a:pPr marL="73660" marR="69850">
                        <a:lnSpc>
                          <a:spcPct val="95000"/>
                        </a:lnSpc>
                      </a:pPr>
                      <a:r>
                        <a:rPr sz="950" spc="-10" dirty="0">
                          <a:latin typeface="Arial"/>
                          <a:cs typeface="Arial"/>
                        </a:rPr>
                        <a:t>Per barrel process </a:t>
                      </a:r>
                      <a:r>
                        <a:rPr sz="950" spc="-5" dirty="0">
                          <a:latin typeface="Arial"/>
                          <a:cs typeface="Arial"/>
                        </a:rPr>
                        <a:t>cost </a:t>
                      </a:r>
                      <a:r>
                        <a:rPr sz="950" spc="-10" dirty="0">
                          <a:latin typeface="Arial"/>
                          <a:cs typeface="Arial"/>
                        </a:rPr>
                        <a:t>falls  </a:t>
                      </a:r>
                      <a:r>
                        <a:rPr sz="950" spc="-5" dirty="0">
                          <a:latin typeface="Arial"/>
                          <a:cs typeface="Arial"/>
                        </a:rPr>
                        <a:t>a </a:t>
                      </a:r>
                      <a:r>
                        <a:rPr sz="950" spc="-10" dirty="0">
                          <a:latin typeface="Arial"/>
                          <a:cs typeface="Arial"/>
                        </a:rPr>
                        <a:t>total of 13% </a:t>
                      </a:r>
                      <a:r>
                        <a:rPr sz="950" spc="-5" dirty="0">
                          <a:latin typeface="Arial"/>
                          <a:cs typeface="Arial"/>
                        </a:rPr>
                        <a:t>for a </a:t>
                      </a:r>
                      <a:r>
                        <a:rPr sz="950" spc="-10" dirty="0">
                          <a:latin typeface="Arial"/>
                          <a:cs typeface="Arial"/>
                        </a:rPr>
                        <a:t>16’ dia  reactor </a:t>
                      </a:r>
                      <a:r>
                        <a:rPr sz="950" spc="-5" dirty="0">
                          <a:latin typeface="Arial"/>
                          <a:cs typeface="Arial"/>
                        </a:rPr>
                        <a:t>vs. a </a:t>
                      </a:r>
                      <a:r>
                        <a:rPr sz="950" spc="-10" dirty="0">
                          <a:latin typeface="Arial"/>
                          <a:cs typeface="Arial"/>
                        </a:rPr>
                        <a:t>10’</a:t>
                      </a:r>
                      <a:r>
                        <a:rPr sz="950" spc="-65" dirty="0">
                          <a:latin typeface="Arial"/>
                          <a:cs typeface="Arial"/>
                        </a:rPr>
                        <a:t> </a:t>
                      </a:r>
                      <a:r>
                        <a:rPr sz="950" spc="-5" dirty="0">
                          <a:latin typeface="Arial"/>
                          <a:cs typeface="Arial"/>
                        </a:rPr>
                        <a:t>unit.</a:t>
                      </a:r>
                      <a:endParaRPr sz="950">
                        <a:latin typeface="Arial"/>
                        <a:cs typeface="Arial"/>
                      </a:endParaRPr>
                    </a:p>
                  </a:txBody>
                  <a:tcPr marL="0" marR="0" marT="5080" marB="0">
                    <a:lnR w="18288">
                      <a:solidFill>
                        <a:srgbClr val="000000"/>
                      </a:solidFill>
                      <a:prstDash val="solid"/>
                    </a:lnR>
                    <a:lnB w="17524">
                      <a:solidFill>
                        <a:srgbClr val="000000"/>
                      </a:solidFill>
                      <a:prstDash val="solid"/>
                    </a:lnB>
                  </a:tcPr>
                </a:tc>
                <a:extLst>
                  <a:ext uri="{0D108BD9-81ED-4DB2-BD59-A6C34878D82A}">
                    <a16:rowId xmlns:a16="http://schemas.microsoft.com/office/drawing/2014/main" val="10003"/>
                  </a:ext>
                </a:extLst>
              </a:tr>
            </a:tbl>
          </a:graphicData>
        </a:graphic>
      </p:graphicFrame>
      <p:sp>
        <p:nvSpPr>
          <p:cNvPr id="4" name="object 4"/>
          <p:cNvSpPr txBox="1"/>
          <p:nvPr/>
        </p:nvSpPr>
        <p:spPr>
          <a:xfrm>
            <a:off x="1177544" y="3523234"/>
            <a:ext cx="5353685" cy="908050"/>
          </a:xfrm>
          <a:prstGeom prst="rect">
            <a:avLst/>
          </a:prstGeom>
        </p:spPr>
        <p:txBody>
          <a:bodyPr vert="horz" wrap="square" lIns="0" tIns="0" rIns="0" bIns="0" rtlCol="0">
            <a:spAutoFit/>
          </a:bodyPr>
          <a:lstStyle/>
          <a:p>
            <a:pPr marL="12700" marR="212090">
              <a:lnSpc>
                <a:spcPts val="1090"/>
              </a:lnSpc>
            </a:pPr>
            <a:r>
              <a:rPr sz="950" spc="-10" dirty="0">
                <a:latin typeface="Arial"/>
                <a:cs typeface="Arial"/>
              </a:rPr>
              <a:t>Note: Changing one parameter usually involves changing others, and the cost impact may not be  additive or</a:t>
            </a:r>
            <a:r>
              <a:rPr sz="950" spc="-40" dirty="0">
                <a:latin typeface="Arial"/>
                <a:cs typeface="Arial"/>
              </a:rPr>
              <a:t> </a:t>
            </a:r>
            <a:r>
              <a:rPr sz="950" spc="-10" dirty="0">
                <a:latin typeface="Arial"/>
                <a:cs typeface="Arial"/>
              </a:rPr>
              <a:t>linear.</a:t>
            </a:r>
            <a:endParaRPr sz="950">
              <a:latin typeface="Arial"/>
              <a:cs typeface="Arial"/>
            </a:endParaRPr>
          </a:p>
          <a:p>
            <a:pPr>
              <a:lnSpc>
                <a:spcPct val="100000"/>
              </a:lnSpc>
            </a:pPr>
            <a:endParaRPr sz="1400">
              <a:latin typeface="Times New Roman"/>
              <a:cs typeface="Times New Roman"/>
            </a:endParaRPr>
          </a:p>
          <a:p>
            <a:pPr marL="120014" marR="5080">
              <a:lnSpc>
                <a:spcPct val="142600"/>
              </a:lnSpc>
            </a:pPr>
            <a:r>
              <a:rPr sz="950" spc="-10" dirty="0">
                <a:latin typeface="Arial"/>
                <a:cs typeface="Arial"/>
              </a:rPr>
              <a:t>Cost increases accelerate with reactor diameter. For example, </a:t>
            </a:r>
            <a:r>
              <a:rPr sz="950" spc="-5" dirty="0">
                <a:latin typeface="Arial"/>
                <a:cs typeface="Arial"/>
              </a:rPr>
              <a:t>a </a:t>
            </a:r>
            <a:r>
              <a:rPr sz="950" spc="-10" dirty="0">
                <a:latin typeface="Arial"/>
                <a:cs typeface="Arial"/>
              </a:rPr>
              <a:t>14’X120’ reactor costs $4m (31%)  more than </a:t>
            </a:r>
            <a:r>
              <a:rPr sz="950" spc="-5" dirty="0">
                <a:latin typeface="Arial"/>
                <a:cs typeface="Arial"/>
              </a:rPr>
              <a:t>a </a:t>
            </a:r>
            <a:r>
              <a:rPr sz="950" spc="-10" dirty="0">
                <a:latin typeface="Arial"/>
                <a:cs typeface="Arial"/>
              </a:rPr>
              <a:t>12’X120’ reactor, while </a:t>
            </a:r>
            <a:r>
              <a:rPr sz="950" spc="-5" dirty="0">
                <a:latin typeface="Arial"/>
                <a:cs typeface="Arial"/>
              </a:rPr>
              <a:t>a </a:t>
            </a:r>
            <a:r>
              <a:rPr sz="950" spc="-10" dirty="0">
                <a:latin typeface="Arial"/>
                <a:cs typeface="Arial"/>
              </a:rPr>
              <a:t>16’X120’ reactor costs $5.9m (35%) more than</a:t>
            </a:r>
            <a:r>
              <a:rPr sz="950" spc="165" dirty="0">
                <a:latin typeface="Arial"/>
                <a:cs typeface="Arial"/>
              </a:rPr>
              <a:t> </a:t>
            </a:r>
            <a:r>
              <a:rPr sz="950" spc="-10" dirty="0">
                <a:latin typeface="Arial"/>
                <a:cs typeface="Arial"/>
              </a:rPr>
              <a:t>that.</a:t>
            </a:r>
            <a:endParaRPr sz="950">
              <a:latin typeface="Arial"/>
              <a:cs typeface="Arial"/>
            </a:endParaRPr>
          </a:p>
        </p:txBody>
      </p:sp>
      <p:sp>
        <p:nvSpPr>
          <p:cNvPr id="5" name="object 5"/>
          <p:cNvSpPr txBox="1"/>
          <p:nvPr/>
        </p:nvSpPr>
        <p:spPr>
          <a:xfrm>
            <a:off x="1285002" y="7833150"/>
            <a:ext cx="526097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With higher diameter comes an exponential increase </a:t>
            </a:r>
            <a:r>
              <a:rPr sz="950" spc="-5" dirty="0">
                <a:latin typeface="Arial"/>
                <a:cs typeface="Arial"/>
              </a:rPr>
              <a:t>in </a:t>
            </a:r>
            <a:r>
              <a:rPr sz="950" spc="-10" dirty="0">
                <a:latin typeface="Arial"/>
                <a:cs typeface="Arial"/>
              </a:rPr>
              <a:t>processing capacity, however, and </a:t>
            </a:r>
            <a:r>
              <a:rPr sz="950" spc="-5" dirty="0">
                <a:latin typeface="Arial"/>
                <a:cs typeface="Arial"/>
              </a:rPr>
              <a:t>cost </a:t>
            </a:r>
            <a:r>
              <a:rPr sz="950" spc="-10" dirty="0">
                <a:latin typeface="Arial"/>
                <a:cs typeface="Arial"/>
              </a:rPr>
              <a:t>per  barrel of capacity falls from $2,750 per barrel for </a:t>
            </a:r>
            <a:r>
              <a:rPr sz="950" spc="-5" dirty="0">
                <a:latin typeface="Arial"/>
                <a:cs typeface="Arial"/>
              </a:rPr>
              <a:t>a </a:t>
            </a:r>
            <a:r>
              <a:rPr sz="950" spc="-10" dirty="0">
                <a:latin typeface="Arial"/>
                <a:cs typeface="Arial"/>
              </a:rPr>
              <a:t>10’x120’ reactor </a:t>
            </a:r>
            <a:r>
              <a:rPr sz="950" spc="-5" dirty="0">
                <a:latin typeface="Arial"/>
                <a:cs typeface="Arial"/>
              </a:rPr>
              <a:t>to </a:t>
            </a:r>
            <a:r>
              <a:rPr sz="950" spc="-10" dirty="0">
                <a:latin typeface="Arial"/>
                <a:cs typeface="Arial"/>
              </a:rPr>
              <a:t>$2,400 </a:t>
            </a:r>
            <a:r>
              <a:rPr sz="950" spc="-5" dirty="0">
                <a:latin typeface="Arial"/>
                <a:cs typeface="Arial"/>
              </a:rPr>
              <a:t>for a </a:t>
            </a:r>
            <a:r>
              <a:rPr sz="950" spc="-10" dirty="0">
                <a:latin typeface="Arial"/>
                <a:cs typeface="Arial"/>
              </a:rPr>
              <a:t>16’x120’</a:t>
            </a:r>
            <a:r>
              <a:rPr sz="950" spc="195" dirty="0">
                <a:latin typeface="Arial"/>
                <a:cs typeface="Arial"/>
              </a:rPr>
              <a:t> </a:t>
            </a:r>
            <a:r>
              <a:rPr sz="950" spc="-5" dirty="0">
                <a:latin typeface="Arial"/>
                <a:cs typeface="Arial"/>
              </a:rPr>
              <a:t>unit.</a:t>
            </a:r>
            <a:endParaRPr sz="950">
              <a:latin typeface="Arial"/>
              <a:cs typeface="Arial"/>
            </a:endParaRPr>
          </a:p>
        </p:txBody>
      </p:sp>
      <p:sp>
        <p:nvSpPr>
          <p:cNvPr id="6" name="object 6"/>
          <p:cNvSpPr txBox="1"/>
          <p:nvPr/>
        </p:nvSpPr>
        <p:spPr>
          <a:xfrm>
            <a:off x="1838972" y="8656061"/>
            <a:ext cx="4097654"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25: Cost </a:t>
            </a:r>
            <a:r>
              <a:rPr sz="950" b="1" spc="-5" dirty="0">
                <a:latin typeface="Arial"/>
                <a:cs typeface="Arial"/>
              </a:rPr>
              <a:t>of </a:t>
            </a:r>
            <a:r>
              <a:rPr sz="950" b="1" spc="-10" dirty="0">
                <a:latin typeface="Arial"/>
                <a:cs typeface="Arial"/>
              </a:rPr>
              <a:t>Hydrocracking Reactors </a:t>
            </a:r>
            <a:r>
              <a:rPr sz="950" b="1" spc="-5" dirty="0">
                <a:latin typeface="Arial"/>
                <a:cs typeface="Arial"/>
              </a:rPr>
              <a:t>per </a:t>
            </a:r>
            <a:r>
              <a:rPr sz="950" b="1" spc="-10" dirty="0">
                <a:latin typeface="Arial"/>
                <a:cs typeface="Arial"/>
              </a:rPr>
              <a:t>Barrel per Day </a:t>
            </a:r>
            <a:r>
              <a:rPr sz="950" b="1" spc="-5" dirty="0">
                <a:latin typeface="Arial"/>
                <a:cs typeface="Arial"/>
              </a:rPr>
              <a:t>of</a:t>
            </a:r>
            <a:r>
              <a:rPr sz="950" b="1" spc="105" dirty="0">
                <a:latin typeface="Arial"/>
                <a:cs typeface="Arial"/>
              </a:rPr>
              <a:t> </a:t>
            </a:r>
            <a:r>
              <a:rPr sz="950" b="1" spc="-10" dirty="0">
                <a:latin typeface="Arial"/>
                <a:cs typeface="Arial"/>
              </a:rPr>
              <a:t>Output</a:t>
            </a:r>
            <a:endParaRPr sz="950">
              <a:latin typeface="Arial"/>
              <a:cs typeface="Arial"/>
            </a:endParaRPr>
          </a:p>
        </p:txBody>
      </p:sp>
      <p:sp>
        <p:nvSpPr>
          <p:cNvPr id="7" name="object 7"/>
          <p:cNvSpPr/>
          <p:nvPr/>
        </p:nvSpPr>
        <p:spPr>
          <a:xfrm>
            <a:off x="2650235" y="6693789"/>
            <a:ext cx="2440940" cy="0"/>
          </a:xfrm>
          <a:custGeom>
            <a:avLst/>
            <a:gdLst/>
            <a:ahLst/>
            <a:cxnLst/>
            <a:rect l="l" t="t" r="r" b="b"/>
            <a:pathLst>
              <a:path w="2440940">
                <a:moveTo>
                  <a:pt x="0" y="0"/>
                </a:moveTo>
                <a:lnTo>
                  <a:pt x="2440686" y="0"/>
                </a:lnTo>
              </a:path>
            </a:pathLst>
          </a:custGeom>
          <a:ln w="8382">
            <a:solidFill>
              <a:srgbClr val="858585"/>
            </a:solidFill>
          </a:ln>
        </p:spPr>
        <p:txBody>
          <a:bodyPr wrap="square" lIns="0" tIns="0" rIns="0" bIns="0" rtlCol="0"/>
          <a:lstStyle/>
          <a:p>
            <a:endParaRPr/>
          </a:p>
        </p:txBody>
      </p:sp>
      <p:sp>
        <p:nvSpPr>
          <p:cNvPr id="8" name="object 8"/>
          <p:cNvSpPr/>
          <p:nvPr/>
        </p:nvSpPr>
        <p:spPr>
          <a:xfrm>
            <a:off x="2650235" y="6316217"/>
            <a:ext cx="2440940" cy="0"/>
          </a:xfrm>
          <a:custGeom>
            <a:avLst/>
            <a:gdLst/>
            <a:ahLst/>
            <a:cxnLst/>
            <a:rect l="l" t="t" r="r" b="b"/>
            <a:pathLst>
              <a:path w="2440940">
                <a:moveTo>
                  <a:pt x="0" y="0"/>
                </a:moveTo>
                <a:lnTo>
                  <a:pt x="2440686" y="0"/>
                </a:lnTo>
              </a:path>
            </a:pathLst>
          </a:custGeom>
          <a:ln w="9144">
            <a:solidFill>
              <a:srgbClr val="858585"/>
            </a:solidFill>
          </a:ln>
        </p:spPr>
        <p:txBody>
          <a:bodyPr wrap="square" lIns="0" tIns="0" rIns="0" bIns="0" rtlCol="0"/>
          <a:lstStyle/>
          <a:p>
            <a:endParaRPr/>
          </a:p>
        </p:txBody>
      </p:sp>
      <p:sp>
        <p:nvSpPr>
          <p:cNvPr id="9" name="object 9"/>
          <p:cNvSpPr/>
          <p:nvPr/>
        </p:nvSpPr>
        <p:spPr>
          <a:xfrm>
            <a:off x="2650235" y="5937122"/>
            <a:ext cx="2440940" cy="0"/>
          </a:xfrm>
          <a:custGeom>
            <a:avLst/>
            <a:gdLst/>
            <a:ahLst/>
            <a:cxnLst/>
            <a:rect l="l" t="t" r="r" b="b"/>
            <a:pathLst>
              <a:path w="2440940">
                <a:moveTo>
                  <a:pt x="0" y="0"/>
                </a:moveTo>
                <a:lnTo>
                  <a:pt x="2440686" y="0"/>
                </a:lnTo>
              </a:path>
            </a:pathLst>
          </a:custGeom>
          <a:ln w="8382">
            <a:solidFill>
              <a:srgbClr val="858585"/>
            </a:solidFill>
          </a:ln>
        </p:spPr>
        <p:txBody>
          <a:bodyPr wrap="square" lIns="0" tIns="0" rIns="0" bIns="0" rtlCol="0"/>
          <a:lstStyle/>
          <a:p>
            <a:endParaRPr/>
          </a:p>
        </p:txBody>
      </p:sp>
      <p:sp>
        <p:nvSpPr>
          <p:cNvPr id="10" name="object 10"/>
          <p:cNvSpPr/>
          <p:nvPr/>
        </p:nvSpPr>
        <p:spPr>
          <a:xfrm>
            <a:off x="2650235" y="5559933"/>
            <a:ext cx="2440940" cy="0"/>
          </a:xfrm>
          <a:custGeom>
            <a:avLst/>
            <a:gdLst/>
            <a:ahLst/>
            <a:cxnLst/>
            <a:rect l="l" t="t" r="r" b="b"/>
            <a:pathLst>
              <a:path w="2440940">
                <a:moveTo>
                  <a:pt x="0" y="0"/>
                </a:moveTo>
                <a:lnTo>
                  <a:pt x="2440686" y="0"/>
                </a:lnTo>
              </a:path>
            </a:pathLst>
          </a:custGeom>
          <a:ln w="8382">
            <a:solidFill>
              <a:srgbClr val="858585"/>
            </a:solidFill>
          </a:ln>
        </p:spPr>
        <p:txBody>
          <a:bodyPr wrap="square" lIns="0" tIns="0" rIns="0" bIns="0" rtlCol="0"/>
          <a:lstStyle/>
          <a:p>
            <a:endParaRPr/>
          </a:p>
        </p:txBody>
      </p:sp>
      <p:sp>
        <p:nvSpPr>
          <p:cNvPr id="11" name="object 11"/>
          <p:cNvSpPr/>
          <p:nvPr/>
        </p:nvSpPr>
        <p:spPr>
          <a:xfrm>
            <a:off x="2650235" y="5182742"/>
            <a:ext cx="2440940" cy="0"/>
          </a:xfrm>
          <a:custGeom>
            <a:avLst/>
            <a:gdLst/>
            <a:ahLst/>
            <a:cxnLst/>
            <a:rect l="l" t="t" r="r" b="b"/>
            <a:pathLst>
              <a:path w="2440940">
                <a:moveTo>
                  <a:pt x="0" y="0"/>
                </a:moveTo>
                <a:lnTo>
                  <a:pt x="2440686" y="0"/>
                </a:lnTo>
              </a:path>
            </a:pathLst>
          </a:custGeom>
          <a:ln w="8382">
            <a:solidFill>
              <a:srgbClr val="858585"/>
            </a:solidFill>
          </a:ln>
        </p:spPr>
        <p:txBody>
          <a:bodyPr wrap="square" lIns="0" tIns="0" rIns="0" bIns="0" rtlCol="0"/>
          <a:lstStyle/>
          <a:p>
            <a:endParaRPr/>
          </a:p>
        </p:txBody>
      </p:sp>
      <p:sp>
        <p:nvSpPr>
          <p:cNvPr id="12" name="object 12"/>
          <p:cNvSpPr/>
          <p:nvPr/>
        </p:nvSpPr>
        <p:spPr>
          <a:xfrm>
            <a:off x="2649854" y="5182361"/>
            <a:ext cx="0" cy="1889760"/>
          </a:xfrm>
          <a:custGeom>
            <a:avLst/>
            <a:gdLst/>
            <a:ahLst/>
            <a:cxnLst/>
            <a:rect l="l" t="t" r="r" b="b"/>
            <a:pathLst>
              <a:path h="1889759">
                <a:moveTo>
                  <a:pt x="0" y="0"/>
                </a:moveTo>
                <a:lnTo>
                  <a:pt x="0" y="1889760"/>
                </a:lnTo>
              </a:path>
            </a:pathLst>
          </a:custGeom>
          <a:ln w="8381">
            <a:solidFill>
              <a:srgbClr val="858585"/>
            </a:solidFill>
          </a:ln>
        </p:spPr>
        <p:txBody>
          <a:bodyPr wrap="square" lIns="0" tIns="0" rIns="0" bIns="0" rtlCol="0"/>
          <a:lstStyle/>
          <a:p>
            <a:endParaRPr/>
          </a:p>
        </p:txBody>
      </p:sp>
      <p:sp>
        <p:nvSpPr>
          <p:cNvPr id="13" name="object 13"/>
          <p:cNvSpPr/>
          <p:nvPr/>
        </p:nvSpPr>
        <p:spPr>
          <a:xfrm>
            <a:off x="2612898" y="7072503"/>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4" name="object 14"/>
          <p:cNvSpPr/>
          <p:nvPr/>
        </p:nvSpPr>
        <p:spPr>
          <a:xfrm>
            <a:off x="2612898" y="6693789"/>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5" name="object 15"/>
          <p:cNvSpPr/>
          <p:nvPr/>
        </p:nvSpPr>
        <p:spPr>
          <a:xfrm>
            <a:off x="2612898" y="6316217"/>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6" name="object 16"/>
          <p:cNvSpPr/>
          <p:nvPr/>
        </p:nvSpPr>
        <p:spPr>
          <a:xfrm>
            <a:off x="2612898" y="5937122"/>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7" name="object 17"/>
          <p:cNvSpPr/>
          <p:nvPr/>
        </p:nvSpPr>
        <p:spPr>
          <a:xfrm>
            <a:off x="2612898" y="5559933"/>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8" name="object 18"/>
          <p:cNvSpPr/>
          <p:nvPr/>
        </p:nvSpPr>
        <p:spPr>
          <a:xfrm>
            <a:off x="2612898" y="5182742"/>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9" name="object 19"/>
          <p:cNvSpPr/>
          <p:nvPr/>
        </p:nvSpPr>
        <p:spPr>
          <a:xfrm>
            <a:off x="2650235" y="7072503"/>
            <a:ext cx="2440940" cy="0"/>
          </a:xfrm>
          <a:custGeom>
            <a:avLst/>
            <a:gdLst/>
            <a:ahLst/>
            <a:cxnLst/>
            <a:rect l="l" t="t" r="r" b="b"/>
            <a:pathLst>
              <a:path w="2440940">
                <a:moveTo>
                  <a:pt x="0" y="0"/>
                </a:moveTo>
                <a:lnTo>
                  <a:pt x="2440686" y="0"/>
                </a:lnTo>
              </a:path>
            </a:pathLst>
          </a:custGeom>
          <a:ln w="8381">
            <a:solidFill>
              <a:srgbClr val="858585"/>
            </a:solidFill>
          </a:ln>
        </p:spPr>
        <p:txBody>
          <a:bodyPr wrap="square" lIns="0" tIns="0" rIns="0" bIns="0" rtlCol="0"/>
          <a:lstStyle/>
          <a:p>
            <a:endParaRPr/>
          </a:p>
        </p:txBody>
      </p:sp>
      <p:sp>
        <p:nvSpPr>
          <p:cNvPr id="20" name="object 20"/>
          <p:cNvSpPr/>
          <p:nvPr/>
        </p:nvSpPr>
        <p:spPr>
          <a:xfrm>
            <a:off x="2941320" y="5513832"/>
            <a:ext cx="1859280" cy="949960"/>
          </a:xfrm>
          <a:custGeom>
            <a:avLst/>
            <a:gdLst/>
            <a:ahLst/>
            <a:cxnLst/>
            <a:rect l="l" t="t" r="r" b="b"/>
            <a:pathLst>
              <a:path w="1859279" h="949960">
                <a:moveTo>
                  <a:pt x="1843278" y="0"/>
                </a:moveTo>
                <a:lnTo>
                  <a:pt x="1837182" y="3810"/>
                </a:lnTo>
                <a:lnTo>
                  <a:pt x="1229106" y="400812"/>
                </a:lnTo>
                <a:lnTo>
                  <a:pt x="620268" y="688848"/>
                </a:lnTo>
                <a:lnTo>
                  <a:pt x="9906" y="923544"/>
                </a:lnTo>
                <a:lnTo>
                  <a:pt x="3048" y="925830"/>
                </a:lnTo>
                <a:lnTo>
                  <a:pt x="0" y="933450"/>
                </a:lnTo>
                <a:lnTo>
                  <a:pt x="2286" y="939546"/>
                </a:lnTo>
                <a:lnTo>
                  <a:pt x="4572" y="946404"/>
                </a:lnTo>
                <a:lnTo>
                  <a:pt x="12192" y="949452"/>
                </a:lnTo>
                <a:lnTo>
                  <a:pt x="19050" y="947166"/>
                </a:lnTo>
                <a:lnTo>
                  <a:pt x="630174" y="712470"/>
                </a:lnTo>
                <a:lnTo>
                  <a:pt x="1240536" y="423672"/>
                </a:lnTo>
                <a:lnTo>
                  <a:pt x="1851660" y="25146"/>
                </a:lnTo>
                <a:lnTo>
                  <a:pt x="1857756" y="21336"/>
                </a:lnTo>
                <a:lnTo>
                  <a:pt x="1859280" y="13716"/>
                </a:lnTo>
                <a:lnTo>
                  <a:pt x="1851660" y="1524"/>
                </a:lnTo>
                <a:lnTo>
                  <a:pt x="1843278" y="0"/>
                </a:lnTo>
                <a:close/>
              </a:path>
            </a:pathLst>
          </a:custGeom>
          <a:solidFill>
            <a:srgbClr val="1B467B"/>
          </a:solidFill>
        </p:spPr>
        <p:txBody>
          <a:bodyPr wrap="square" lIns="0" tIns="0" rIns="0" bIns="0" rtlCol="0"/>
          <a:lstStyle/>
          <a:p>
            <a:endParaRPr/>
          </a:p>
        </p:txBody>
      </p:sp>
      <p:sp>
        <p:nvSpPr>
          <p:cNvPr id="21" name="object 21"/>
          <p:cNvSpPr/>
          <p:nvPr/>
        </p:nvSpPr>
        <p:spPr>
          <a:xfrm>
            <a:off x="2940557" y="5321046"/>
            <a:ext cx="1860550" cy="1041400"/>
          </a:xfrm>
          <a:custGeom>
            <a:avLst/>
            <a:gdLst/>
            <a:ahLst/>
            <a:cxnLst/>
            <a:rect l="l" t="t" r="r" b="b"/>
            <a:pathLst>
              <a:path w="1860550" h="1041400">
                <a:moveTo>
                  <a:pt x="1229197" y="450678"/>
                </a:moveTo>
                <a:lnTo>
                  <a:pt x="621030" y="755904"/>
                </a:lnTo>
                <a:lnTo>
                  <a:pt x="9906" y="1014984"/>
                </a:lnTo>
                <a:lnTo>
                  <a:pt x="3048" y="1017270"/>
                </a:lnTo>
                <a:lnTo>
                  <a:pt x="0" y="1024890"/>
                </a:lnTo>
                <a:lnTo>
                  <a:pt x="3048" y="1031748"/>
                </a:lnTo>
                <a:lnTo>
                  <a:pt x="6096" y="1037844"/>
                </a:lnTo>
                <a:lnTo>
                  <a:pt x="13716" y="1040892"/>
                </a:lnTo>
                <a:lnTo>
                  <a:pt x="19812" y="1038606"/>
                </a:lnTo>
                <a:lnTo>
                  <a:pt x="630936" y="779526"/>
                </a:lnTo>
                <a:lnTo>
                  <a:pt x="1241298" y="473202"/>
                </a:lnTo>
                <a:lnTo>
                  <a:pt x="1242060" y="473202"/>
                </a:lnTo>
                <a:lnTo>
                  <a:pt x="1242822" y="472440"/>
                </a:lnTo>
                <a:lnTo>
                  <a:pt x="1243584" y="472440"/>
                </a:lnTo>
                <a:lnTo>
                  <a:pt x="1271623" y="451866"/>
                </a:lnTo>
                <a:lnTo>
                  <a:pt x="1227582" y="451866"/>
                </a:lnTo>
                <a:lnTo>
                  <a:pt x="1229197" y="450678"/>
                </a:lnTo>
                <a:close/>
              </a:path>
              <a:path w="1860550" h="1041400">
                <a:moveTo>
                  <a:pt x="1229868" y="450342"/>
                </a:moveTo>
                <a:lnTo>
                  <a:pt x="1229197" y="450678"/>
                </a:lnTo>
                <a:lnTo>
                  <a:pt x="1227582" y="451866"/>
                </a:lnTo>
                <a:lnTo>
                  <a:pt x="1229868" y="450342"/>
                </a:lnTo>
                <a:close/>
              </a:path>
              <a:path w="1860550" h="1041400">
                <a:moveTo>
                  <a:pt x="1273700" y="450342"/>
                </a:moveTo>
                <a:lnTo>
                  <a:pt x="1229868" y="450342"/>
                </a:lnTo>
                <a:lnTo>
                  <a:pt x="1227582" y="451866"/>
                </a:lnTo>
                <a:lnTo>
                  <a:pt x="1271623" y="451866"/>
                </a:lnTo>
                <a:lnTo>
                  <a:pt x="1273700" y="450342"/>
                </a:lnTo>
                <a:close/>
              </a:path>
              <a:path w="1860550" h="1041400">
                <a:moveTo>
                  <a:pt x="1843278" y="0"/>
                </a:moveTo>
                <a:lnTo>
                  <a:pt x="1837182" y="3810"/>
                </a:lnTo>
                <a:lnTo>
                  <a:pt x="1229197" y="450678"/>
                </a:lnTo>
                <a:lnTo>
                  <a:pt x="1229868" y="450342"/>
                </a:lnTo>
                <a:lnTo>
                  <a:pt x="1273700" y="450342"/>
                </a:lnTo>
                <a:lnTo>
                  <a:pt x="1853183" y="25146"/>
                </a:lnTo>
                <a:lnTo>
                  <a:pt x="1858518" y="20574"/>
                </a:lnTo>
                <a:lnTo>
                  <a:pt x="1860042" y="12954"/>
                </a:lnTo>
                <a:lnTo>
                  <a:pt x="1855470" y="6858"/>
                </a:lnTo>
                <a:lnTo>
                  <a:pt x="1851660" y="1524"/>
                </a:lnTo>
                <a:lnTo>
                  <a:pt x="1843278" y="0"/>
                </a:lnTo>
                <a:close/>
              </a:path>
            </a:pathLst>
          </a:custGeom>
          <a:solidFill>
            <a:srgbClr val="0000BE"/>
          </a:solidFill>
        </p:spPr>
        <p:txBody>
          <a:bodyPr wrap="square" lIns="0" tIns="0" rIns="0" bIns="0" rtlCol="0"/>
          <a:lstStyle/>
          <a:p>
            <a:endParaRPr/>
          </a:p>
        </p:txBody>
      </p:sp>
      <p:sp>
        <p:nvSpPr>
          <p:cNvPr id="22" name="object 22"/>
          <p:cNvSpPr txBox="1"/>
          <p:nvPr/>
        </p:nvSpPr>
        <p:spPr>
          <a:xfrm>
            <a:off x="2168146" y="6613391"/>
            <a:ext cx="358140" cy="534670"/>
          </a:xfrm>
          <a:prstGeom prst="rect">
            <a:avLst/>
          </a:prstGeom>
        </p:spPr>
        <p:txBody>
          <a:bodyPr vert="horz" wrap="square" lIns="0" tIns="0" rIns="0" bIns="0" rtlCol="0">
            <a:spAutoFit/>
          </a:bodyPr>
          <a:lstStyle/>
          <a:p>
            <a:pPr algn="ctr">
              <a:lnSpc>
                <a:spcPct val="100000"/>
              </a:lnSpc>
            </a:pPr>
            <a:r>
              <a:rPr sz="900" spc="10" dirty="0">
                <a:latin typeface="Calibri"/>
                <a:cs typeface="Calibri"/>
              </a:rPr>
              <a:t>$5,</a:t>
            </a:r>
            <a:r>
              <a:rPr sz="900" spc="20" dirty="0">
                <a:latin typeface="Calibri"/>
                <a:cs typeface="Calibri"/>
              </a:rPr>
              <a:t>00</a:t>
            </a:r>
            <a:r>
              <a:rPr sz="900" spc="15" dirty="0">
                <a:latin typeface="Calibri"/>
                <a:cs typeface="Calibri"/>
              </a:rPr>
              <a:t>0</a:t>
            </a:r>
            <a:endParaRPr sz="900">
              <a:latin typeface="Calibri"/>
              <a:cs typeface="Calibri"/>
            </a:endParaRPr>
          </a:p>
          <a:p>
            <a:pPr>
              <a:lnSpc>
                <a:spcPct val="100000"/>
              </a:lnSpc>
            </a:pPr>
            <a:endParaRPr sz="900">
              <a:latin typeface="Times New Roman"/>
              <a:cs typeface="Times New Roman"/>
            </a:endParaRPr>
          </a:p>
          <a:p>
            <a:pPr>
              <a:lnSpc>
                <a:spcPct val="100000"/>
              </a:lnSpc>
              <a:spcBef>
                <a:spcPts val="55"/>
              </a:spcBef>
            </a:pPr>
            <a:endParaRPr sz="700">
              <a:latin typeface="Times New Roman"/>
              <a:cs typeface="Times New Roman"/>
            </a:endParaRPr>
          </a:p>
          <a:p>
            <a:pPr marL="126364" algn="ctr">
              <a:lnSpc>
                <a:spcPct val="100000"/>
              </a:lnSpc>
            </a:pPr>
            <a:r>
              <a:rPr sz="900" spc="10" dirty="0">
                <a:latin typeface="Calibri"/>
                <a:cs typeface="Calibri"/>
              </a:rPr>
              <a:t>$‐</a:t>
            </a:r>
            <a:endParaRPr sz="900">
              <a:latin typeface="Calibri"/>
              <a:cs typeface="Calibri"/>
            </a:endParaRPr>
          </a:p>
        </p:txBody>
      </p:sp>
      <p:sp>
        <p:nvSpPr>
          <p:cNvPr id="23" name="object 23"/>
          <p:cNvSpPr txBox="1"/>
          <p:nvPr/>
        </p:nvSpPr>
        <p:spPr>
          <a:xfrm>
            <a:off x="2107189" y="6235432"/>
            <a:ext cx="41910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25" dirty="0">
                <a:latin typeface="Calibri"/>
                <a:cs typeface="Calibri"/>
              </a:rPr>
              <a:t>0</a:t>
            </a:r>
            <a:r>
              <a:rPr sz="900" spc="-5" dirty="0">
                <a:latin typeface="Calibri"/>
                <a:cs typeface="Calibri"/>
              </a:rPr>
              <a:t>,</a:t>
            </a:r>
            <a:r>
              <a:rPr sz="900" spc="25" dirty="0">
                <a:latin typeface="Calibri"/>
                <a:cs typeface="Calibri"/>
              </a:rPr>
              <a:t>0</a:t>
            </a:r>
            <a:r>
              <a:rPr sz="900" spc="10" dirty="0">
                <a:latin typeface="Calibri"/>
                <a:cs typeface="Calibri"/>
              </a:rPr>
              <a:t>00</a:t>
            </a:r>
            <a:endParaRPr sz="900">
              <a:latin typeface="Calibri"/>
              <a:cs typeface="Calibri"/>
            </a:endParaRPr>
          </a:p>
        </p:txBody>
      </p:sp>
      <p:sp>
        <p:nvSpPr>
          <p:cNvPr id="24" name="object 24"/>
          <p:cNvSpPr txBox="1"/>
          <p:nvPr/>
        </p:nvSpPr>
        <p:spPr>
          <a:xfrm>
            <a:off x="2107189" y="4826999"/>
            <a:ext cx="3545840" cy="1187450"/>
          </a:xfrm>
          <a:prstGeom prst="rect">
            <a:avLst/>
          </a:prstGeom>
        </p:spPr>
        <p:txBody>
          <a:bodyPr vert="horz" wrap="square" lIns="0" tIns="0" rIns="0" bIns="0" rtlCol="0">
            <a:spAutoFit/>
          </a:bodyPr>
          <a:lstStyle/>
          <a:p>
            <a:pPr marL="26034">
              <a:lnSpc>
                <a:spcPct val="100000"/>
              </a:lnSpc>
            </a:pPr>
            <a:r>
              <a:rPr sz="950" b="1" spc="-10" dirty="0">
                <a:latin typeface="Arial"/>
                <a:cs typeface="Arial"/>
              </a:rPr>
              <a:t>Figure 24: Hydrocracking Reactor Size </a:t>
            </a:r>
            <a:r>
              <a:rPr sz="950" b="1" spc="-15" dirty="0">
                <a:latin typeface="Arial"/>
                <a:cs typeface="Arial"/>
              </a:rPr>
              <a:t>vs. </a:t>
            </a:r>
            <a:r>
              <a:rPr sz="950" b="1" spc="-10" dirty="0">
                <a:latin typeface="Arial"/>
                <a:cs typeface="Arial"/>
              </a:rPr>
              <a:t>Cost </a:t>
            </a:r>
            <a:r>
              <a:rPr sz="950" b="1" spc="-5" dirty="0">
                <a:latin typeface="Arial"/>
                <a:cs typeface="Arial"/>
              </a:rPr>
              <a:t>– </a:t>
            </a:r>
            <a:r>
              <a:rPr sz="950" b="1" spc="-10" dirty="0">
                <a:latin typeface="Arial"/>
                <a:cs typeface="Arial"/>
              </a:rPr>
              <a:t>by</a:t>
            </a:r>
            <a:r>
              <a:rPr sz="950" b="1" spc="50" dirty="0">
                <a:latin typeface="Arial"/>
                <a:cs typeface="Arial"/>
              </a:rPr>
              <a:t> </a:t>
            </a:r>
            <a:r>
              <a:rPr sz="950" b="1" spc="-10" dirty="0">
                <a:latin typeface="Arial"/>
                <a:cs typeface="Arial"/>
              </a:rPr>
              <a:t>Diameter</a:t>
            </a:r>
            <a:endParaRPr sz="950">
              <a:latin typeface="Arial"/>
              <a:cs typeface="Arial"/>
            </a:endParaRPr>
          </a:p>
          <a:p>
            <a:pPr>
              <a:lnSpc>
                <a:spcPct val="100000"/>
              </a:lnSpc>
              <a:spcBef>
                <a:spcPts val="40"/>
              </a:spcBef>
            </a:pPr>
            <a:endParaRPr sz="850">
              <a:latin typeface="Times New Roman"/>
              <a:cs typeface="Times New Roman"/>
            </a:endParaRPr>
          </a:p>
          <a:p>
            <a:pPr marL="12700">
              <a:lnSpc>
                <a:spcPct val="100000"/>
              </a:lnSpc>
              <a:spcBef>
                <a:spcPts val="5"/>
              </a:spcBef>
            </a:pPr>
            <a:r>
              <a:rPr sz="900" spc="15" dirty="0">
                <a:latin typeface="Calibri"/>
                <a:cs typeface="Calibri"/>
              </a:rPr>
              <a:t>$25,000</a:t>
            </a:r>
            <a:endParaRPr sz="900">
              <a:latin typeface="Calibri"/>
              <a:cs typeface="Calibri"/>
            </a:endParaRPr>
          </a:p>
          <a:p>
            <a:pPr>
              <a:lnSpc>
                <a:spcPct val="100000"/>
              </a:lnSpc>
            </a:pPr>
            <a:endParaRPr sz="900">
              <a:latin typeface="Times New Roman"/>
              <a:cs typeface="Times New Roman"/>
            </a:endParaRPr>
          </a:p>
          <a:p>
            <a:pPr>
              <a:lnSpc>
                <a:spcPct val="100000"/>
              </a:lnSpc>
              <a:spcBef>
                <a:spcPts val="55"/>
              </a:spcBef>
            </a:pPr>
            <a:endParaRPr sz="700">
              <a:latin typeface="Times New Roman"/>
              <a:cs typeface="Times New Roman"/>
            </a:endParaRPr>
          </a:p>
          <a:p>
            <a:pPr marL="12700">
              <a:lnSpc>
                <a:spcPct val="100000"/>
              </a:lnSpc>
            </a:pPr>
            <a:r>
              <a:rPr sz="900" spc="15" dirty="0">
                <a:latin typeface="Calibri"/>
                <a:cs typeface="Calibri"/>
              </a:rPr>
              <a:t>$20,000</a:t>
            </a:r>
            <a:endParaRPr sz="900">
              <a:latin typeface="Calibri"/>
              <a:cs typeface="Calibri"/>
            </a:endParaRPr>
          </a:p>
          <a:p>
            <a:pPr>
              <a:lnSpc>
                <a:spcPct val="100000"/>
              </a:lnSpc>
            </a:pPr>
            <a:endParaRPr sz="900">
              <a:latin typeface="Times New Roman"/>
              <a:cs typeface="Times New Roman"/>
            </a:endParaRPr>
          </a:p>
          <a:p>
            <a:pPr>
              <a:lnSpc>
                <a:spcPct val="100000"/>
              </a:lnSpc>
              <a:spcBef>
                <a:spcPts val="50"/>
              </a:spcBef>
            </a:pPr>
            <a:endParaRPr sz="700">
              <a:latin typeface="Times New Roman"/>
              <a:cs typeface="Times New Roman"/>
            </a:endParaRPr>
          </a:p>
          <a:p>
            <a:pPr marL="12700">
              <a:lnSpc>
                <a:spcPct val="100000"/>
              </a:lnSpc>
              <a:spcBef>
                <a:spcPts val="5"/>
              </a:spcBef>
            </a:pPr>
            <a:r>
              <a:rPr sz="900" spc="15" dirty="0">
                <a:latin typeface="Calibri"/>
                <a:cs typeface="Calibri"/>
              </a:rPr>
              <a:t>$15,000</a:t>
            </a:r>
            <a:endParaRPr sz="900">
              <a:latin typeface="Calibri"/>
              <a:cs typeface="Calibri"/>
            </a:endParaRPr>
          </a:p>
        </p:txBody>
      </p:sp>
      <p:sp>
        <p:nvSpPr>
          <p:cNvPr id="25" name="object 25"/>
          <p:cNvSpPr txBox="1"/>
          <p:nvPr/>
        </p:nvSpPr>
        <p:spPr>
          <a:xfrm>
            <a:off x="2739648" y="7146016"/>
            <a:ext cx="43370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25" dirty="0">
                <a:latin typeface="Calibri"/>
                <a:cs typeface="Calibri"/>
              </a:rPr>
              <a:t>0</a:t>
            </a:r>
            <a:r>
              <a:rPr sz="900" spc="10" dirty="0">
                <a:latin typeface="Calibri"/>
                <a:cs typeface="Calibri"/>
              </a:rPr>
              <a:t>'x12</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26" name="object 26"/>
          <p:cNvSpPr txBox="1"/>
          <p:nvPr/>
        </p:nvSpPr>
        <p:spPr>
          <a:xfrm>
            <a:off x="4570690" y="7146016"/>
            <a:ext cx="43370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25" dirty="0">
                <a:latin typeface="Calibri"/>
                <a:cs typeface="Calibri"/>
              </a:rPr>
              <a:t>6</a:t>
            </a:r>
            <a:r>
              <a:rPr sz="900" spc="10" dirty="0">
                <a:latin typeface="Calibri"/>
                <a:cs typeface="Calibri"/>
              </a:rPr>
              <a:t>'x12</a:t>
            </a:r>
            <a:r>
              <a:rPr sz="900" spc="25" dirty="0">
                <a:latin typeface="Calibri"/>
                <a:cs typeface="Calibri"/>
              </a:rPr>
              <a:t>0</a:t>
            </a:r>
            <a:r>
              <a:rPr sz="900" spc="5" dirty="0">
                <a:latin typeface="Calibri"/>
                <a:cs typeface="Calibri"/>
              </a:rPr>
              <a:t>'</a:t>
            </a:r>
            <a:endParaRPr sz="900">
              <a:latin typeface="Calibri"/>
              <a:cs typeface="Calibri"/>
            </a:endParaRPr>
          </a:p>
        </p:txBody>
      </p:sp>
      <p:sp>
        <p:nvSpPr>
          <p:cNvPr id="27" name="object 27"/>
          <p:cNvSpPr txBox="1"/>
          <p:nvPr/>
        </p:nvSpPr>
        <p:spPr>
          <a:xfrm>
            <a:off x="1589787" y="6052540"/>
            <a:ext cx="462915"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Cost</a:t>
            </a:r>
            <a:r>
              <a:rPr sz="900" b="1" spc="-80" dirty="0">
                <a:latin typeface="Calibri"/>
                <a:cs typeface="Calibri"/>
              </a:rPr>
              <a:t> </a:t>
            </a:r>
            <a:r>
              <a:rPr sz="900" b="1" spc="15" dirty="0">
                <a:latin typeface="Calibri"/>
                <a:cs typeface="Calibri"/>
              </a:rPr>
              <a:t>($k)</a:t>
            </a:r>
            <a:endParaRPr sz="900">
              <a:latin typeface="Calibri"/>
              <a:cs typeface="Calibri"/>
            </a:endParaRPr>
          </a:p>
        </p:txBody>
      </p:sp>
      <p:sp>
        <p:nvSpPr>
          <p:cNvPr id="28" name="object 28"/>
          <p:cNvSpPr txBox="1"/>
          <p:nvPr/>
        </p:nvSpPr>
        <p:spPr>
          <a:xfrm>
            <a:off x="3350194" y="7146016"/>
            <a:ext cx="1043940" cy="338455"/>
          </a:xfrm>
          <a:prstGeom prst="rect">
            <a:avLst/>
          </a:prstGeom>
        </p:spPr>
        <p:txBody>
          <a:bodyPr vert="horz" wrap="square" lIns="0" tIns="0" rIns="0" bIns="0" rtlCol="0">
            <a:spAutoFit/>
          </a:bodyPr>
          <a:lstStyle/>
          <a:p>
            <a:pPr marL="12700">
              <a:lnSpc>
                <a:spcPct val="100000"/>
              </a:lnSpc>
              <a:tabLst>
                <a:tab pos="622300" algn="l"/>
              </a:tabLst>
            </a:pPr>
            <a:r>
              <a:rPr sz="900" spc="10" dirty="0">
                <a:latin typeface="Calibri"/>
                <a:cs typeface="Calibri"/>
              </a:rPr>
              <a:t>1</a:t>
            </a:r>
            <a:r>
              <a:rPr sz="900" spc="25" dirty="0">
                <a:latin typeface="Calibri"/>
                <a:cs typeface="Calibri"/>
              </a:rPr>
              <a:t>2</a:t>
            </a:r>
            <a:r>
              <a:rPr sz="900" spc="10" dirty="0">
                <a:latin typeface="Calibri"/>
                <a:cs typeface="Calibri"/>
              </a:rPr>
              <a:t>'x12</a:t>
            </a:r>
            <a:r>
              <a:rPr sz="900" spc="25" dirty="0">
                <a:latin typeface="Calibri"/>
                <a:cs typeface="Calibri"/>
              </a:rPr>
              <a:t>0</a:t>
            </a:r>
            <a:r>
              <a:rPr sz="900" spc="5" dirty="0">
                <a:latin typeface="Calibri"/>
                <a:cs typeface="Calibri"/>
              </a:rPr>
              <a:t>'</a:t>
            </a:r>
            <a:r>
              <a:rPr sz="900" dirty="0">
                <a:latin typeface="Calibri"/>
                <a:cs typeface="Calibri"/>
              </a:rPr>
              <a:t>	</a:t>
            </a:r>
            <a:r>
              <a:rPr sz="900" spc="10" dirty="0">
                <a:latin typeface="Calibri"/>
                <a:cs typeface="Calibri"/>
              </a:rPr>
              <a:t>1</a:t>
            </a:r>
            <a:r>
              <a:rPr sz="900" spc="25" dirty="0">
                <a:latin typeface="Calibri"/>
                <a:cs typeface="Calibri"/>
              </a:rPr>
              <a:t>4</a:t>
            </a:r>
            <a:r>
              <a:rPr sz="900" spc="10" dirty="0">
                <a:latin typeface="Calibri"/>
                <a:cs typeface="Calibri"/>
              </a:rPr>
              <a:t>'x12</a:t>
            </a:r>
            <a:r>
              <a:rPr sz="900" spc="25" dirty="0">
                <a:latin typeface="Calibri"/>
                <a:cs typeface="Calibri"/>
              </a:rPr>
              <a:t>0</a:t>
            </a:r>
            <a:r>
              <a:rPr sz="900" spc="5" dirty="0">
                <a:latin typeface="Calibri"/>
                <a:cs typeface="Calibri"/>
              </a:rPr>
              <a:t>'</a:t>
            </a:r>
            <a:endParaRPr sz="900">
              <a:latin typeface="Calibri"/>
              <a:cs typeface="Calibri"/>
            </a:endParaRPr>
          </a:p>
          <a:p>
            <a:pPr marL="67945">
              <a:lnSpc>
                <a:spcPct val="100000"/>
              </a:lnSpc>
              <a:spcBef>
                <a:spcPts val="345"/>
              </a:spcBef>
            </a:pPr>
            <a:r>
              <a:rPr sz="900" b="1" spc="15" dirty="0">
                <a:latin typeface="Calibri"/>
                <a:cs typeface="Calibri"/>
              </a:rPr>
              <a:t>Reactor </a:t>
            </a:r>
            <a:r>
              <a:rPr sz="900" b="1" spc="10" dirty="0">
                <a:latin typeface="Calibri"/>
                <a:cs typeface="Calibri"/>
              </a:rPr>
              <a:t>Size</a:t>
            </a:r>
            <a:r>
              <a:rPr sz="900" b="1" spc="-45" dirty="0">
                <a:latin typeface="Calibri"/>
                <a:cs typeface="Calibri"/>
              </a:rPr>
              <a:t> </a:t>
            </a:r>
            <a:r>
              <a:rPr sz="900" b="1" spc="10" dirty="0">
                <a:latin typeface="Calibri"/>
                <a:cs typeface="Calibri"/>
              </a:rPr>
              <a:t>(feet)</a:t>
            </a:r>
            <a:endParaRPr sz="900">
              <a:latin typeface="Calibri"/>
              <a:cs typeface="Calibri"/>
            </a:endParaRPr>
          </a:p>
        </p:txBody>
      </p:sp>
      <p:sp>
        <p:nvSpPr>
          <p:cNvPr id="29" name="object 29"/>
          <p:cNvSpPr/>
          <p:nvPr/>
        </p:nvSpPr>
        <p:spPr>
          <a:xfrm>
            <a:off x="5264658" y="6228969"/>
            <a:ext cx="255270" cy="0"/>
          </a:xfrm>
          <a:custGeom>
            <a:avLst/>
            <a:gdLst/>
            <a:ahLst/>
            <a:cxnLst/>
            <a:rect l="l" t="t" r="r" b="b"/>
            <a:pathLst>
              <a:path w="255270">
                <a:moveTo>
                  <a:pt x="0" y="0"/>
                </a:moveTo>
                <a:lnTo>
                  <a:pt x="255269" y="0"/>
                </a:lnTo>
              </a:path>
            </a:pathLst>
          </a:custGeom>
          <a:ln w="25146">
            <a:solidFill>
              <a:srgbClr val="1B467B"/>
            </a:solidFill>
          </a:ln>
        </p:spPr>
        <p:txBody>
          <a:bodyPr wrap="square" lIns="0" tIns="0" rIns="0" bIns="0" rtlCol="0"/>
          <a:lstStyle/>
          <a:p>
            <a:endParaRPr/>
          </a:p>
        </p:txBody>
      </p:sp>
      <p:sp>
        <p:nvSpPr>
          <p:cNvPr id="30" name="object 30"/>
          <p:cNvSpPr/>
          <p:nvPr/>
        </p:nvSpPr>
        <p:spPr>
          <a:xfrm>
            <a:off x="5264658" y="6430517"/>
            <a:ext cx="255270" cy="26034"/>
          </a:xfrm>
          <a:custGeom>
            <a:avLst/>
            <a:gdLst/>
            <a:ahLst/>
            <a:cxnLst/>
            <a:rect l="l" t="t" r="r" b="b"/>
            <a:pathLst>
              <a:path w="255270" h="26035">
                <a:moveTo>
                  <a:pt x="249935" y="0"/>
                </a:moveTo>
                <a:lnTo>
                  <a:pt x="6095" y="0"/>
                </a:lnTo>
                <a:lnTo>
                  <a:pt x="0" y="6096"/>
                </a:lnTo>
                <a:lnTo>
                  <a:pt x="0" y="19812"/>
                </a:lnTo>
                <a:lnTo>
                  <a:pt x="6095" y="25908"/>
                </a:lnTo>
                <a:lnTo>
                  <a:pt x="249935" y="25908"/>
                </a:lnTo>
                <a:lnTo>
                  <a:pt x="255269" y="19812"/>
                </a:lnTo>
                <a:lnTo>
                  <a:pt x="255269" y="6096"/>
                </a:lnTo>
                <a:lnTo>
                  <a:pt x="249935" y="0"/>
                </a:lnTo>
                <a:close/>
              </a:path>
            </a:pathLst>
          </a:custGeom>
          <a:solidFill>
            <a:srgbClr val="0000BE"/>
          </a:solidFill>
        </p:spPr>
        <p:txBody>
          <a:bodyPr wrap="square" lIns="0" tIns="0" rIns="0" bIns="0" rtlCol="0"/>
          <a:lstStyle/>
          <a:p>
            <a:endParaRPr/>
          </a:p>
        </p:txBody>
      </p:sp>
      <p:sp>
        <p:nvSpPr>
          <p:cNvPr id="31" name="object 31"/>
          <p:cNvSpPr txBox="1"/>
          <p:nvPr/>
        </p:nvSpPr>
        <p:spPr>
          <a:xfrm>
            <a:off x="5519420" y="6147815"/>
            <a:ext cx="701675" cy="3727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2 1/4 </a:t>
            </a:r>
            <a:r>
              <a:rPr sz="900" spc="10" dirty="0">
                <a:latin typeface="Calibri"/>
                <a:cs typeface="Calibri"/>
              </a:rPr>
              <a:t>Cr‐1</a:t>
            </a:r>
            <a:r>
              <a:rPr sz="900" spc="-70" dirty="0">
                <a:latin typeface="Calibri"/>
                <a:cs typeface="Calibri"/>
              </a:rPr>
              <a:t> </a:t>
            </a:r>
            <a:r>
              <a:rPr sz="900" spc="20" dirty="0">
                <a:latin typeface="Calibri"/>
                <a:cs typeface="Calibri"/>
              </a:rPr>
              <a:t>Mo</a:t>
            </a:r>
            <a:endParaRPr sz="900">
              <a:latin typeface="Calibri"/>
              <a:cs typeface="Calibri"/>
            </a:endParaRPr>
          </a:p>
          <a:p>
            <a:pPr marL="12700">
              <a:lnSpc>
                <a:spcPct val="100000"/>
              </a:lnSpc>
              <a:spcBef>
                <a:spcPts val="615"/>
              </a:spcBef>
            </a:pPr>
            <a:r>
              <a:rPr sz="900" spc="15" dirty="0">
                <a:latin typeface="Calibri"/>
                <a:cs typeface="Calibri"/>
              </a:rPr>
              <a:t>1 </a:t>
            </a:r>
            <a:r>
              <a:rPr sz="900" spc="10" dirty="0">
                <a:latin typeface="Calibri"/>
                <a:cs typeface="Calibri"/>
              </a:rPr>
              <a:t>Cr‐ 1/2</a:t>
            </a:r>
            <a:r>
              <a:rPr sz="900" spc="-70" dirty="0">
                <a:latin typeface="Calibri"/>
                <a:cs typeface="Calibri"/>
              </a:rPr>
              <a:t> </a:t>
            </a:r>
            <a:r>
              <a:rPr sz="900" spc="30" dirty="0">
                <a:latin typeface="Calibri"/>
                <a:cs typeface="Calibri"/>
              </a:rPr>
              <a:t>Mo</a:t>
            </a:r>
            <a:endParaRPr sz="900">
              <a:latin typeface="Calibri"/>
              <a:cs typeface="Calibri"/>
            </a:endParaRPr>
          </a:p>
        </p:txBody>
      </p:sp>
      <p:sp>
        <p:nvSpPr>
          <p:cNvPr id="32" name="object 32"/>
          <p:cNvSpPr/>
          <p:nvPr/>
        </p:nvSpPr>
        <p:spPr>
          <a:xfrm>
            <a:off x="1431036" y="5045202"/>
            <a:ext cx="4902200" cy="2581910"/>
          </a:xfrm>
          <a:custGeom>
            <a:avLst/>
            <a:gdLst/>
            <a:ahLst/>
            <a:cxnLst/>
            <a:rect l="l" t="t" r="r" b="b"/>
            <a:pathLst>
              <a:path w="4902200" h="2581909">
                <a:moveTo>
                  <a:pt x="4900422" y="0"/>
                </a:moveTo>
                <a:lnTo>
                  <a:pt x="1524" y="0"/>
                </a:lnTo>
                <a:lnTo>
                  <a:pt x="0" y="2286"/>
                </a:lnTo>
                <a:lnTo>
                  <a:pt x="0" y="2580132"/>
                </a:lnTo>
                <a:lnTo>
                  <a:pt x="1524" y="2581656"/>
                </a:lnTo>
                <a:lnTo>
                  <a:pt x="4900422" y="2581656"/>
                </a:lnTo>
                <a:lnTo>
                  <a:pt x="4901946" y="2580132"/>
                </a:lnTo>
                <a:lnTo>
                  <a:pt x="4901946" y="2577846"/>
                </a:lnTo>
                <a:lnTo>
                  <a:pt x="8382" y="2577846"/>
                </a:lnTo>
                <a:lnTo>
                  <a:pt x="3810" y="2573274"/>
                </a:lnTo>
                <a:lnTo>
                  <a:pt x="8382" y="2573274"/>
                </a:lnTo>
                <a:lnTo>
                  <a:pt x="8382" y="8382"/>
                </a:lnTo>
                <a:lnTo>
                  <a:pt x="3810" y="8382"/>
                </a:lnTo>
                <a:lnTo>
                  <a:pt x="8382" y="4572"/>
                </a:lnTo>
                <a:lnTo>
                  <a:pt x="4901946" y="4572"/>
                </a:lnTo>
                <a:lnTo>
                  <a:pt x="4901946" y="2286"/>
                </a:lnTo>
                <a:lnTo>
                  <a:pt x="4900422" y="0"/>
                </a:lnTo>
                <a:close/>
              </a:path>
              <a:path w="4902200" h="2581909">
                <a:moveTo>
                  <a:pt x="8382" y="2573274"/>
                </a:moveTo>
                <a:lnTo>
                  <a:pt x="3810" y="2573274"/>
                </a:lnTo>
                <a:lnTo>
                  <a:pt x="8382" y="2577846"/>
                </a:lnTo>
                <a:lnTo>
                  <a:pt x="8382" y="2573274"/>
                </a:lnTo>
                <a:close/>
              </a:path>
              <a:path w="4902200" h="2581909">
                <a:moveTo>
                  <a:pt x="4893564" y="2573274"/>
                </a:moveTo>
                <a:lnTo>
                  <a:pt x="8382" y="2573274"/>
                </a:lnTo>
                <a:lnTo>
                  <a:pt x="8382" y="2577846"/>
                </a:lnTo>
                <a:lnTo>
                  <a:pt x="4893564" y="2577846"/>
                </a:lnTo>
                <a:lnTo>
                  <a:pt x="4893564" y="2573274"/>
                </a:lnTo>
                <a:close/>
              </a:path>
              <a:path w="4902200" h="2581909">
                <a:moveTo>
                  <a:pt x="4893564" y="4572"/>
                </a:moveTo>
                <a:lnTo>
                  <a:pt x="4893564" y="2577846"/>
                </a:lnTo>
                <a:lnTo>
                  <a:pt x="4898136" y="2573274"/>
                </a:lnTo>
                <a:lnTo>
                  <a:pt x="4901946" y="2573273"/>
                </a:lnTo>
                <a:lnTo>
                  <a:pt x="4901946" y="8382"/>
                </a:lnTo>
                <a:lnTo>
                  <a:pt x="4898136" y="8382"/>
                </a:lnTo>
                <a:lnTo>
                  <a:pt x="4893564" y="4572"/>
                </a:lnTo>
                <a:close/>
              </a:path>
              <a:path w="4902200" h="2581909">
                <a:moveTo>
                  <a:pt x="4901946" y="2573273"/>
                </a:moveTo>
                <a:lnTo>
                  <a:pt x="4898136" y="2573274"/>
                </a:lnTo>
                <a:lnTo>
                  <a:pt x="4893564" y="2577846"/>
                </a:lnTo>
                <a:lnTo>
                  <a:pt x="4901946" y="2577846"/>
                </a:lnTo>
                <a:lnTo>
                  <a:pt x="4901946" y="2573273"/>
                </a:lnTo>
                <a:close/>
              </a:path>
              <a:path w="4902200" h="2581909">
                <a:moveTo>
                  <a:pt x="8382" y="4572"/>
                </a:moveTo>
                <a:lnTo>
                  <a:pt x="3810" y="8382"/>
                </a:lnTo>
                <a:lnTo>
                  <a:pt x="8382" y="8382"/>
                </a:lnTo>
                <a:lnTo>
                  <a:pt x="8382" y="4572"/>
                </a:lnTo>
                <a:close/>
              </a:path>
              <a:path w="4902200" h="2581909">
                <a:moveTo>
                  <a:pt x="4893564" y="4572"/>
                </a:moveTo>
                <a:lnTo>
                  <a:pt x="8382" y="4572"/>
                </a:lnTo>
                <a:lnTo>
                  <a:pt x="8382" y="8382"/>
                </a:lnTo>
                <a:lnTo>
                  <a:pt x="4893564" y="8382"/>
                </a:lnTo>
                <a:lnTo>
                  <a:pt x="4893564" y="4572"/>
                </a:lnTo>
                <a:close/>
              </a:path>
              <a:path w="4902200" h="2581909">
                <a:moveTo>
                  <a:pt x="4901946" y="4572"/>
                </a:moveTo>
                <a:lnTo>
                  <a:pt x="4893564" y="4572"/>
                </a:lnTo>
                <a:lnTo>
                  <a:pt x="4898136" y="8382"/>
                </a:lnTo>
                <a:lnTo>
                  <a:pt x="4901946" y="8382"/>
                </a:lnTo>
                <a:lnTo>
                  <a:pt x="4901946" y="4572"/>
                </a:lnTo>
                <a:close/>
              </a:path>
            </a:pathLst>
          </a:custGeom>
          <a:solidFill>
            <a:srgbClr val="858585"/>
          </a:solidFill>
        </p:spPr>
        <p:txBody>
          <a:bodyPr wrap="square" lIns="0" tIns="0" rIns="0" bIns="0" rtlCol="0"/>
          <a:lstStyle/>
          <a:p>
            <a:endParaRPr/>
          </a:p>
        </p:txBody>
      </p:sp>
      <p:sp>
        <p:nvSpPr>
          <p:cNvPr id="33" name="object 3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62</a:t>
            </a:fld>
            <a:endParaRPr spc="15"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2" y="3785539"/>
            <a:ext cx="5139055"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Economies of scale are smaller </a:t>
            </a:r>
            <a:r>
              <a:rPr sz="950" spc="-5" dirty="0">
                <a:latin typeface="Arial"/>
                <a:cs typeface="Arial"/>
              </a:rPr>
              <a:t>for </a:t>
            </a:r>
            <a:r>
              <a:rPr sz="950" spc="-10" dirty="0">
                <a:latin typeface="Arial"/>
                <a:cs typeface="Arial"/>
              </a:rPr>
              <a:t>Hydrocracking Reactors than for most of the equipment types  covered in this study, in large part because margins are already comparatively low </a:t>
            </a:r>
            <a:r>
              <a:rPr sz="950" spc="-5" dirty="0">
                <a:latin typeface="Arial"/>
                <a:cs typeface="Arial"/>
              </a:rPr>
              <a:t>for </a:t>
            </a:r>
            <a:r>
              <a:rPr sz="950" spc="-10" dirty="0">
                <a:latin typeface="Arial"/>
                <a:cs typeface="Arial"/>
              </a:rPr>
              <a:t>this  subcategory. According </a:t>
            </a:r>
            <a:r>
              <a:rPr sz="950" spc="-5" dirty="0">
                <a:latin typeface="Arial"/>
                <a:cs typeface="Arial"/>
              </a:rPr>
              <a:t>to </a:t>
            </a:r>
            <a:r>
              <a:rPr sz="950" spc="-10" dirty="0">
                <a:latin typeface="Arial"/>
                <a:cs typeface="Arial"/>
              </a:rPr>
              <a:t>Chicago Bridge and Iron, KNM, and Carpenteria Corsi, buyers can  expect up to </a:t>
            </a:r>
            <a:r>
              <a:rPr sz="950" spc="-5" dirty="0">
                <a:latin typeface="Arial"/>
                <a:cs typeface="Arial"/>
              </a:rPr>
              <a:t>a </a:t>
            </a:r>
            <a:r>
              <a:rPr sz="950" spc="-10" dirty="0">
                <a:latin typeface="Arial"/>
                <a:cs typeface="Arial"/>
              </a:rPr>
              <a:t>5% per unit discount </a:t>
            </a:r>
            <a:r>
              <a:rPr sz="950" spc="-5" dirty="0">
                <a:latin typeface="Arial"/>
                <a:cs typeface="Arial"/>
              </a:rPr>
              <a:t>for </a:t>
            </a:r>
            <a:r>
              <a:rPr sz="950" spc="-10" dirty="0">
                <a:latin typeface="Arial"/>
                <a:cs typeface="Arial"/>
              </a:rPr>
              <a:t>an order of six reactors, vs. ordering</a:t>
            </a:r>
            <a:r>
              <a:rPr sz="950" spc="165" dirty="0">
                <a:latin typeface="Arial"/>
                <a:cs typeface="Arial"/>
              </a:rPr>
              <a:t> </a:t>
            </a:r>
            <a:r>
              <a:rPr sz="950" spc="-10" dirty="0">
                <a:latin typeface="Arial"/>
                <a:cs typeface="Arial"/>
              </a:rPr>
              <a:t>1-2.</a:t>
            </a:r>
            <a:endParaRPr sz="950">
              <a:latin typeface="Arial"/>
              <a:cs typeface="Arial"/>
            </a:endParaRPr>
          </a:p>
        </p:txBody>
      </p:sp>
      <p:sp>
        <p:nvSpPr>
          <p:cNvPr id="3" name="object 3"/>
          <p:cNvSpPr txBox="1"/>
          <p:nvPr/>
        </p:nvSpPr>
        <p:spPr>
          <a:xfrm>
            <a:off x="1177553" y="8364972"/>
            <a:ext cx="29210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9.</a:t>
            </a:r>
            <a:r>
              <a:rPr sz="950" b="1" spc="-15" dirty="0">
                <a:latin typeface="Arial"/>
                <a:cs typeface="Arial"/>
              </a:rPr>
              <a:t>2</a:t>
            </a:r>
            <a:r>
              <a:rPr sz="950" b="1" dirty="0">
                <a:latin typeface="Arial"/>
                <a:cs typeface="Arial"/>
              </a:rPr>
              <a:t>.</a:t>
            </a:r>
            <a:r>
              <a:rPr sz="950" b="1" spc="-5" dirty="0">
                <a:latin typeface="Arial"/>
                <a:cs typeface="Arial"/>
              </a:rPr>
              <a:t>5</a:t>
            </a:r>
            <a:endParaRPr sz="950">
              <a:latin typeface="Arial"/>
              <a:cs typeface="Arial"/>
            </a:endParaRPr>
          </a:p>
        </p:txBody>
      </p:sp>
      <p:sp>
        <p:nvSpPr>
          <p:cNvPr id="4" name="object 4"/>
          <p:cNvSpPr txBox="1"/>
          <p:nvPr/>
        </p:nvSpPr>
        <p:spPr>
          <a:xfrm>
            <a:off x="1608220" y="8364972"/>
            <a:ext cx="1260475"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Should-Cost</a:t>
            </a:r>
            <a:r>
              <a:rPr sz="950" b="1" spc="-85" dirty="0">
                <a:latin typeface="Arial"/>
                <a:cs typeface="Arial"/>
              </a:rPr>
              <a:t> </a:t>
            </a:r>
            <a:r>
              <a:rPr sz="950" b="1" spc="-10" dirty="0">
                <a:latin typeface="Arial"/>
                <a:cs typeface="Arial"/>
              </a:rPr>
              <a:t>Analysis</a:t>
            </a:r>
            <a:endParaRPr sz="950">
              <a:latin typeface="Arial"/>
              <a:cs typeface="Arial"/>
            </a:endParaRPr>
          </a:p>
        </p:txBody>
      </p:sp>
      <p:sp>
        <p:nvSpPr>
          <p:cNvPr id="5" name="object 5"/>
          <p:cNvSpPr/>
          <p:nvPr/>
        </p:nvSpPr>
        <p:spPr>
          <a:xfrm>
            <a:off x="2657094" y="2570988"/>
            <a:ext cx="3235960" cy="0"/>
          </a:xfrm>
          <a:custGeom>
            <a:avLst/>
            <a:gdLst/>
            <a:ahLst/>
            <a:cxnLst/>
            <a:rect l="l" t="t" r="r" b="b"/>
            <a:pathLst>
              <a:path w="3235960">
                <a:moveTo>
                  <a:pt x="0" y="0"/>
                </a:moveTo>
                <a:lnTo>
                  <a:pt x="3235452" y="0"/>
                </a:lnTo>
              </a:path>
            </a:pathLst>
          </a:custGeom>
          <a:ln w="9144">
            <a:solidFill>
              <a:srgbClr val="858585"/>
            </a:solidFill>
          </a:ln>
        </p:spPr>
        <p:txBody>
          <a:bodyPr wrap="square" lIns="0" tIns="0" rIns="0" bIns="0" rtlCol="0"/>
          <a:lstStyle/>
          <a:p>
            <a:endParaRPr/>
          </a:p>
        </p:txBody>
      </p:sp>
      <p:sp>
        <p:nvSpPr>
          <p:cNvPr id="6" name="object 6"/>
          <p:cNvSpPr/>
          <p:nvPr/>
        </p:nvSpPr>
        <p:spPr>
          <a:xfrm>
            <a:off x="2657094" y="2256662"/>
            <a:ext cx="3235960" cy="0"/>
          </a:xfrm>
          <a:custGeom>
            <a:avLst/>
            <a:gdLst/>
            <a:ahLst/>
            <a:cxnLst/>
            <a:rect l="l" t="t" r="r" b="b"/>
            <a:pathLst>
              <a:path w="3235960">
                <a:moveTo>
                  <a:pt x="0" y="0"/>
                </a:moveTo>
                <a:lnTo>
                  <a:pt x="3235452" y="0"/>
                </a:lnTo>
              </a:path>
            </a:pathLst>
          </a:custGeom>
          <a:ln w="8381">
            <a:solidFill>
              <a:srgbClr val="858585"/>
            </a:solidFill>
          </a:ln>
        </p:spPr>
        <p:txBody>
          <a:bodyPr wrap="square" lIns="0" tIns="0" rIns="0" bIns="0" rtlCol="0"/>
          <a:lstStyle/>
          <a:p>
            <a:endParaRPr/>
          </a:p>
        </p:txBody>
      </p:sp>
      <p:sp>
        <p:nvSpPr>
          <p:cNvPr id="7" name="object 7"/>
          <p:cNvSpPr/>
          <p:nvPr/>
        </p:nvSpPr>
        <p:spPr>
          <a:xfrm>
            <a:off x="2657094" y="1941957"/>
            <a:ext cx="3235960" cy="0"/>
          </a:xfrm>
          <a:custGeom>
            <a:avLst/>
            <a:gdLst/>
            <a:ahLst/>
            <a:cxnLst/>
            <a:rect l="l" t="t" r="r" b="b"/>
            <a:pathLst>
              <a:path w="3235960">
                <a:moveTo>
                  <a:pt x="0" y="0"/>
                </a:moveTo>
                <a:lnTo>
                  <a:pt x="3235452" y="0"/>
                </a:lnTo>
              </a:path>
            </a:pathLst>
          </a:custGeom>
          <a:ln w="8382">
            <a:solidFill>
              <a:srgbClr val="858585"/>
            </a:solidFill>
          </a:ln>
        </p:spPr>
        <p:txBody>
          <a:bodyPr wrap="square" lIns="0" tIns="0" rIns="0" bIns="0" rtlCol="0"/>
          <a:lstStyle/>
          <a:p>
            <a:endParaRPr/>
          </a:p>
        </p:txBody>
      </p:sp>
      <p:sp>
        <p:nvSpPr>
          <p:cNvPr id="8" name="object 8"/>
          <p:cNvSpPr/>
          <p:nvPr/>
        </p:nvSpPr>
        <p:spPr>
          <a:xfrm>
            <a:off x="2657094" y="1626108"/>
            <a:ext cx="3235960" cy="0"/>
          </a:xfrm>
          <a:custGeom>
            <a:avLst/>
            <a:gdLst/>
            <a:ahLst/>
            <a:cxnLst/>
            <a:rect l="l" t="t" r="r" b="b"/>
            <a:pathLst>
              <a:path w="3235960">
                <a:moveTo>
                  <a:pt x="0" y="0"/>
                </a:moveTo>
                <a:lnTo>
                  <a:pt x="3235452" y="0"/>
                </a:lnTo>
              </a:path>
            </a:pathLst>
          </a:custGeom>
          <a:ln w="9144">
            <a:solidFill>
              <a:srgbClr val="858585"/>
            </a:solidFill>
          </a:ln>
        </p:spPr>
        <p:txBody>
          <a:bodyPr wrap="square" lIns="0" tIns="0" rIns="0" bIns="0" rtlCol="0"/>
          <a:lstStyle/>
          <a:p>
            <a:endParaRPr/>
          </a:p>
        </p:txBody>
      </p:sp>
      <p:sp>
        <p:nvSpPr>
          <p:cNvPr id="9" name="object 9"/>
          <p:cNvSpPr/>
          <p:nvPr/>
        </p:nvSpPr>
        <p:spPr>
          <a:xfrm>
            <a:off x="2657094" y="1311783"/>
            <a:ext cx="3235960" cy="0"/>
          </a:xfrm>
          <a:custGeom>
            <a:avLst/>
            <a:gdLst/>
            <a:ahLst/>
            <a:cxnLst/>
            <a:rect l="l" t="t" r="r" b="b"/>
            <a:pathLst>
              <a:path w="3235960">
                <a:moveTo>
                  <a:pt x="0" y="0"/>
                </a:moveTo>
                <a:lnTo>
                  <a:pt x="3235452" y="0"/>
                </a:lnTo>
              </a:path>
            </a:pathLst>
          </a:custGeom>
          <a:ln w="8382">
            <a:solidFill>
              <a:srgbClr val="858585"/>
            </a:solidFill>
          </a:ln>
        </p:spPr>
        <p:txBody>
          <a:bodyPr wrap="square" lIns="0" tIns="0" rIns="0" bIns="0" rtlCol="0"/>
          <a:lstStyle/>
          <a:p>
            <a:endParaRPr/>
          </a:p>
        </p:txBody>
      </p:sp>
      <p:sp>
        <p:nvSpPr>
          <p:cNvPr id="10" name="object 10"/>
          <p:cNvSpPr/>
          <p:nvPr/>
        </p:nvSpPr>
        <p:spPr>
          <a:xfrm>
            <a:off x="2657094" y="997076"/>
            <a:ext cx="3235960" cy="0"/>
          </a:xfrm>
          <a:custGeom>
            <a:avLst/>
            <a:gdLst/>
            <a:ahLst/>
            <a:cxnLst/>
            <a:rect l="l" t="t" r="r" b="b"/>
            <a:pathLst>
              <a:path w="3235960">
                <a:moveTo>
                  <a:pt x="0" y="0"/>
                </a:moveTo>
                <a:lnTo>
                  <a:pt x="3235452" y="0"/>
                </a:lnTo>
              </a:path>
            </a:pathLst>
          </a:custGeom>
          <a:ln w="8381">
            <a:solidFill>
              <a:srgbClr val="858585"/>
            </a:solidFill>
          </a:ln>
        </p:spPr>
        <p:txBody>
          <a:bodyPr wrap="square" lIns="0" tIns="0" rIns="0" bIns="0" rtlCol="0"/>
          <a:lstStyle/>
          <a:p>
            <a:endParaRPr/>
          </a:p>
        </p:txBody>
      </p:sp>
      <p:sp>
        <p:nvSpPr>
          <p:cNvPr id="11" name="object 11"/>
          <p:cNvSpPr/>
          <p:nvPr/>
        </p:nvSpPr>
        <p:spPr>
          <a:xfrm>
            <a:off x="2657475" y="997458"/>
            <a:ext cx="0" cy="1889760"/>
          </a:xfrm>
          <a:custGeom>
            <a:avLst/>
            <a:gdLst/>
            <a:ahLst/>
            <a:cxnLst/>
            <a:rect l="l" t="t" r="r" b="b"/>
            <a:pathLst>
              <a:path h="1889760">
                <a:moveTo>
                  <a:pt x="0" y="0"/>
                </a:moveTo>
                <a:lnTo>
                  <a:pt x="0" y="1889760"/>
                </a:lnTo>
              </a:path>
            </a:pathLst>
          </a:custGeom>
          <a:ln w="8381">
            <a:solidFill>
              <a:srgbClr val="858585"/>
            </a:solidFill>
          </a:ln>
        </p:spPr>
        <p:txBody>
          <a:bodyPr wrap="square" lIns="0" tIns="0" rIns="0" bIns="0" rtlCol="0"/>
          <a:lstStyle/>
          <a:p>
            <a:endParaRPr/>
          </a:p>
        </p:txBody>
      </p:sp>
      <p:sp>
        <p:nvSpPr>
          <p:cNvPr id="12" name="object 12"/>
          <p:cNvSpPr/>
          <p:nvPr/>
        </p:nvSpPr>
        <p:spPr>
          <a:xfrm>
            <a:off x="2619755" y="2886837"/>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3" name="object 13"/>
          <p:cNvSpPr/>
          <p:nvPr/>
        </p:nvSpPr>
        <p:spPr>
          <a:xfrm>
            <a:off x="2619755" y="2570988"/>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4" name="object 14"/>
          <p:cNvSpPr/>
          <p:nvPr/>
        </p:nvSpPr>
        <p:spPr>
          <a:xfrm>
            <a:off x="2619755" y="2256662"/>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5" name="object 15"/>
          <p:cNvSpPr/>
          <p:nvPr/>
        </p:nvSpPr>
        <p:spPr>
          <a:xfrm>
            <a:off x="2619755" y="1941957"/>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6" name="object 16"/>
          <p:cNvSpPr/>
          <p:nvPr/>
        </p:nvSpPr>
        <p:spPr>
          <a:xfrm>
            <a:off x="2619755" y="1626108"/>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17" name="object 17"/>
          <p:cNvSpPr/>
          <p:nvPr/>
        </p:nvSpPr>
        <p:spPr>
          <a:xfrm>
            <a:off x="2619755" y="1311783"/>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18" name="object 18"/>
          <p:cNvSpPr/>
          <p:nvPr/>
        </p:nvSpPr>
        <p:spPr>
          <a:xfrm>
            <a:off x="2619755" y="997076"/>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19" name="object 19"/>
          <p:cNvSpPr/>
          <p:nvPr/>
        </p:nvSpPr>
        <p:spPr>
          <a:xfrm>
            <a:off x="2657094" y="2886836"/>
            <a:ext cx="3235960" cy="0"/>
          </a:xfrm>
          <a:custGeom>
            <a:avLst/>
            <a:gdLst/>
            <a:ahLst/>
            <a:cxnLst/>
            <a:rect l="l" t="t" r="r" b="b"/>
            <a:pathLst>
              <a:path w="3235960">
                <a:moveTo>
                  <a:pt x="0" y="0"/>
                </a:moveTo>
                <a:lnTo>
                  <a:pt x="3235452" y="0"/>
                </a:lnTo>
              </a:path>
            </a:pathLst>
          </a:custGeom>
          <a:ln w="8382">
            <a:solidFill>
              <a:srgbClr val="858585"/>
            </a:solidFill>
          </a:ln>
        </p:spPr>
        <p:txBody>
          <a:bodyPr wrap="square" lIns="0" tIns="0" rIns="0" bIns="0" rtlCol="0"/>
          <a:lstStyle/>
          <a:p>
            <a:endParaRPr/>
          </a:p>
        </p:txBody>
      </p:sp>
      <p:sp>
        <p:nvSpPr>
          <p:cNvPr id="20" name="object 20"/>
          <p:cNvSpPr/>
          <p:nvPr/>
        </p:nvSpPr>
        <p:spPr>
          <a:xfrm>
            <a:off x="3048000" y="1146047"/>
            <a:ext cx="2455545" cy="1118235"/>
          </a:xfrm>
          <a:custGeom>
            <a:avLst/>
            <a:gdLst/>
            <a:ahLst/>
            <a:cxnLst/>
            <a:rect l="l" t="t" r="r" b="b"/>
            <a:pathLst>
              <a:path w="2455545" h="1118235">
                <a:moveTo>
                  <a:pt x="818261" y="176477"/>
                </a:moveTo>
                <a:lnTo>
                  <a:pt x="1623821" y="722376"/>
                </a:lnTo>
                <a:lnTo>
                  <a:pt x="1624583" y="722376"/>
                </a:lnTo>
                <a:lnTo>
                  <a:pt x="1625345" y="723138"/>
                </a:lnTo>
                <a:lnTo>
                  <a:pt x="1626108" y="723138"/>
                </a:lnTo>
                <a:lnTo>
                  <a:pt x="2434590" y="1114806"/>
                </a:lnTo>
                <a:lnTo>
                  <a:pt x="2441447" y="1117854"/>
                </a:lnTo>
                <a:lnTo>
                  <a:pt x="2449068" y="1115568"/>
                </a:lnTo>
                <a:lnTo>
                  <a:pt x="2452116" y="1108710"/>
                </a:lnTo>
                <a:lnTo>
                  <a:pt x="2455164" y="1102614"/>
                </a:lnTo>
                <a:lnTo>
                  <a:pt x="2452116" y="1094994"/>
                </a:lnTo>
                <a:lnTo>
                  <a:pt x="2446020" y="1091946"/>
                </a:lnTo>
                <a:lnTo>
                  <a:pt x="1636776" y="700278"/>
                </a:lnTo>
                <a:lnTo>
                  <a:pt x="1637936" y="700278"/>
                </a:lnTo>
                <a:lnTo>
                  <a:pt x="864708" y="176784"/>
                </a:lnTo>
                <a:lnTo>
                  <a:pt x="819911" y="176784"/>
                </a:lnTo>
                <a:lnTo>
                  <a:pt x="818261" y="176477"/>
                </a:lnTo>
                <a:close/>
              </a:path>
              <a:path w="2455545" h="1118235">
                <a:moveTo>
                  <a:pt x="1637936" y="700278"/>
                </a:moveTo>
                <a:lnTo>
                  <a:pt x="1636776" y="700278"/>
                </a:lnTo>
                <a:lnTo>
                  <a:pt x="1639062" y="701040"/>
                </a:lnTo>
                <a:lnTo>
                  <a:pt x="1637936" y="700278"/>
                </a:lnTo>
                <a:close/>
              </a:path>
              <a:path w="2455545" h="1118235">
                <a:moveTo>
                  <a:pt x="815339" y="174498"/>
                </a:moveTo>
                <a:lnTo>
                  <a:pt x="818261" y="176477"/>
                </a:lnTo>
                <a:lnTo>
                  <a:pt x="819911" y="176784"/>
                </a:lnTo>
                <a:lnTo>
                  <a:pt x="815339" y="174498"/>
                </a:lnTo>
                <a:close/>
              </a:path>
              <a:path w="2455545" h="1118235">
                <a:moveTo>
                  <a:pt x="861332" y="174498"/>
                </a:moveTo>
                <a:lnTo>
                  <a:pt x="815339" y="174498"/>
                </a:lnTo>
                <a:lnTo>
                  <a:pt x="819911" y="176784"/>
                </a:lnTo>
                <a:lnTo>
                  <a:pt x="864708" y="176784"/>
                </a:lnTo>
                <a:lnTo>
                  <a:pt x="861332" y="174498"/>
                </a:lnTo>
                <a:close/>
              </a:path>
              <a:path w="2455545" h="1118235">
                <a:moveTo>
                  <a:pt x="9143" y="0"/>
                </a:moveTo>
                <a:lnTo>
                  <a:pt x="2285" y="4572"/>
                </a:lnTo>
                <a:lnTo>
                  <a:pt x="761" y="11430"/>
                </a:lnTo>
                <a:lnTo>
                  <a:pt x="0" y="19050"/>
                </a:lnTo>
                <a:lnTo>
                  <a:pt x="4571" y="25146"/>
                </a:lnTo>
                <a:lnTo>
                  <a:pt x="11429" y="26670"/>
                </a:lnTo>
                <a:lnTo>
                  <a:pt x="818261" y="176477"/>
                </a:lnTo>
                <a:lnTo>
                  <a:pt x="815339" y="174498"/>
                </a:lnTo>
                <a:lnTo>
                  <a:pt x="861332" y="174498"/>
                </a:lnTo>
                <a:lnTo>
                  <a:pt x="829817" y="153162"/>
                </a:lnTo>
                <a:lnTo>
                  <a:pt x="826769" y="151638"/>
                </a:lnTo>
                <a:lnTo>
                  <a:pt x="825245" y="151638"/>
                </a:lnTo>
                <a:lnTo>
                  <a:pt x="16001" y="1524"/>
                </a:lnTo>
                <a:lnTo>
                  <a:pt x="9143" y="0"/>
                </a:lnTo>
                <a:close/>
              </a:path>
            </a:pathLst>
          </a:custGeom>
          <a:solidFill>
            <a:srgbClr val="1B467B"/>
          </a:solidFill>
        </p:spPr>
        <p:txBody>
          <a:bodyPr wrap="square" lIns="0" tIns="0" rIns="0" bIns="0" rtlCol="0"/>
          <a:lstStyle/>
          <a:p>
            <a:endParaRPr/>
          </a:p>
        </p:txBody>
      </p:sp>
      <p:sp>
        <p:nvSpPr>
          <p:cNvPr id="21" name="object 21"/>
          <p:cNvSpPr txBox="1"/>
          <p:nvPr/>
        </p:nvSpPr>
        <p:spPr>
          <a:xfrm>
            <a:off x="2175007" y="2176270"/>
            <a:ext cx="358775" cy="787400"/>
          </a:xfrm>
          <a:prstGeom prst="rect">
            <a:avLst/>
          </a:prstGeom>
        </p:spPr>
        <p:txBody>
          <a:bodyPr vert="horz" wrap="square" lIns="0" tIns="0" rIns="0" bIns="0" rtlCol="0">
            <a:spAutoFit/>
          </a:bodyPr>
          <a:lstStyle/>
          <a:p>
            <a:pPr marL="12700">
              <a:lnSpc>
                <a:spcPct val="100000"/>
              </a:lnSpc>
            </a:pPr>
            <a:r>
              <a:rPr sz="900" spc="10" dirty="0">
                <a:latin typeface="Calibri"/>
                <a:cs typeface="Calibri"/>
              </a:rPr>
              <a:t>$2,4</a:t>
            </a:r>
            <a:r>
              <a:rPr sz="900" spc="25" dirty="0">
                <a:latin typeface="Calibri"/>
                <a:cs typeface="Calibri"/>
              </a:rPr>
              <a:t>0</a:t>
            </a:r>
            <a:r>
              <a:rPr sz="900" spc="15" dirty="0">
                <a:latin typeface="Calibri"/>
                <a:cs typeface="Calibri"/>
              </a:rPr>
              <a:t>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0" dirty="0">
                <a:latin typeface="Calibri"/>
                <a:cs typeface="Calibri"/>
              </a:rPr>
              <a:t>$2,3</a:t>
            </a:r>
            <a:r>
              <a:rPr sz="900" spc="25" dirty="0">
                <a:latin typeface="Calibri"/>
                <a:cs typeface="Calibri"/>
              </a:rPr>
              <a:t>0</a:t>
            </a:r>
            <a:r>
              <a:rPr sz="900" spc="15" dirty="0">
                <a:latin typeface="Calibri"/>
                <a:cs typeface="Calibri"/>
              </a:rPr>
              <a:t>0</a:t>
            </a:r>
            <a:endParaRPr sz="900">
              <a:latin typeface="Calibri"/>
              <a:cs typeface="Calibri"/>
            </a:endParaRPr>
          </a:p>
          <a:p>
            <a:pPr>
              <a:lnSpc>
                <a:spcPct val="100000"/>
              </a:lnSpc>
              <a:spcBef>
                <a:spcPts val="20"/>
              </a:spcBef>
            </a:pPr>
            <a:endParaRPr sz="1200">
              <a:latin typeface="Times New Roman"/>
              <a:cs typeface="Times New Roman"/>
            </a:endParaRPr>
          </a:p>
          <a:p>
            <a:pPr marL="12700">
              <a:lnSpc>
                <a:spcPct val="100000"/>
              </a:lnSpc>
            </a:pPr>
            <a:r>
              <a:rPr sz="900" spc="10" dirty="0">
                <a:latin typeface="Calibri"/>
                <a:cs typeface="Calibri"/>
              </a:rPr>
              <a:t>$2,2</a:t>
            </a:r>
            <a:r>
              <a:rPr sz="900" spc="25" dirty="0">
                <a:latin typeface="Calibri"/>
                <a:cs typeface="Calibri"/>
              </a:rPr>
              <a:t>0</a:t>
            </a:r>
            <a:r>
              <a:rPr sz="900" spc="15" dirty="0">
                <a:latin typeface="Calibri"/>
                <a:cs typeface="Calibri"/>
              </a:rPr>
              <a:t>0</a:t>
            </a:r>
            <a:endParaRPr sz="900">
              <a:latin typeface="Calibri"/>
              <a:cs typeface="Calibri"/>
            </a:endParaRPr>
          </a:p>
        </p:txBody>
      </p:sp>
      <p:sp>
        <p:nvSpPr>
          <p:cNvPr id="22" name="object 22"/>
          <p:cNvSpPr txBox="1"/>
          <p:nvPr/>
        </p:nvSpPr>
        <p:spPr>
          <a:xfrm>
            <a:off x="2175007" y="916677"/>
            <a:ext cx="358775" cy="786130"/>
          </a:xfrm>
          <a:prstGeom prst="rect">
            <a:avLst/>
          </a:prstGeom>
        </p:spPr>
        <p:txBody>
          <a:bodyPr vert="horz" wrap="square" lIns="0" tIns="0" rIns="0" bIns="0" rtlCol="0">
            <a:spAutoFit/>
          </a:bodyPr>
          <a:lstStyle/>
          <a:p>
            <a:pPr marL="12700">
              <a:lnSpc>
                <a:spcPct val="100000"/>
              </a:lnSpc>
            </a:pPr>
            <a:r>
              <a:rPr sz="900" spc="10" dirty="0">
                <a:latin typeface="Calibri"/>
                <a:cs typeface="Calibri"/>
              </a:rPr>
              <a:t>$2,8</a:t>
            </a:r>
            <a:r>
              <a:rPr sz="900" spc="25" dirty="0">
                <a:latin typeface="Calibri"/>
                <a:cs typeface="Calibri"/>
              </a:rPr>
              <a:t>0</a:t>
            </a:r>
            <a:r>
              <a:rPr sz="900" spc="15" dirty="0">
                <a:latin typeface="Calibri"/>
                <a:cs typeface="Calibri"/>
              </a:rPr>
              <a:t>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0" dirty="0">
                <a:latin typeface="Calibri"/>
                <a:cs typeface="Calibri"/>
              </a:rPr>
              <a:t>$2,7</a:t>
            </a:r>
            <a:r>
              <a:rPr sz="900" spc="25" dirty="0">
                <a:latin typeface="Calibri"/>
                <a:cs typeface="Calibri"/>
              </a:rPr>
              <a:t>0</a:t>
            </a:r>
            <a:r>
              <a:rPr sz="900" spc="15" dirty="0">
                <a:latin typeface="Calibri"/>
                <a:cs typeface="Calibri"/>
              </a:rPr>
              <a:t>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0" dirty="0">
                <a:latin typeface="Calibri"/>
                <a:cs typeface="Calibri"/>
              </a:rPr>
              <a:t>$2,6</a:t>
            </a:r>
            <a:r>
              <a:rPr sz="900" spc="25" dirty="0">
                <a:latin typeface="Calibri"/>
                <a:cs typeface="Calibri"/>
              </a:rPr>
              <a:t>0</a:t>
            </a:r>
            <a:r>
              <a:rPr sz="900" spc="15" dirty="0">
                <a:latin typeface="Calibri"/>
                <a:cs typeface="Calibri"/>
              </a:rPr>
              <a:t>0</a:t>
            </a:r>
            <a:endParaRPr sz="900">
              <a:latin typeface="Calibri"/>
              <a:cs typeface="Calibri"/>
            </a:endParaRPr>
          </a:p>
        </p:txBody>
      </p:sp>
      <p:sp>
        <p:nvSpPr>
          <p:cNvPr id="23" name="object 23"/>
          <p:cNvSpPr txBox="1"/>
          <p:nvPr/>
        </p:nvSpPr>
        <p:spPr>
          <a:xfrm>
            <a:off x="2914156" y="2961124"/>
            <a:ext cx="29718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3,000</a:t>
            </a:r>
            <a:endParaRPr sz="900">
              <a:latin typeface="Calibri"/>
              <a:cs typeface="Calibri"/>
            </a:endParaRPr>
          </a:p>
        </p:txBody>
      </p:sp>
      <p:sp>
        <p:nvSpPr>
          <p:cNvPr id="24" name="object 24"/>
          <p:cNvSpPr txBox="1"/>
          <p:nvPr/>
        </p:nvSpPr>
        <p:spPr>
          <a:xfrm>
            <a:off x="3723404" y="2961124"/>
            <a:ext cx="29718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4,2</a:t>
            </a:r>
            <a:r>
              <a:rPr sz="900" spc="20" dirty="0">
                <a:latin typeface="Calibri"/>
                <a:cs typeface="Calibri"/>
              </a:rPr>
              <a:t>0</a:t>
            </a:r>
            <a:r>
              <a:rPr sz="900" spc="15" dirty="0">
                <a:latin typeface="Calibri"/>
                <a:cs typeface="Calibri"/>
              </a:rPr>
              <a:t>0</a:t>
            </a:r>
            <a:endParaRPr sz="900">
              <a:latin typeface="Calibri"/>
              <a:cs typeface="Calibri"/>
            </a:endParaRPr>
          </a:p>
        </p:txBody>
      </p:sp>
      <p:sp>
        <p:nvSpPr>
          <p:cNvPr id="25" name="object 25"/>
          <p:cNvSpPr txBox="1"/>
          <p:nvPr/>
        </p:nvSpPr>
        <p:spPr>
          <a:xfrm>
            <a:off x="4531890" y="2961124"/>
            <a:ext cx="297180" cy="156845"/>
          </a:xfrm>
          <a:prstGeom prst="rect">
            <a:avLst/>
          </a:prstGeom>
        </p:spPr>
        <p:txBody>
          <a:bodyPr vert="horz" wrap="square" lIns="0" tIns="0" rIns="0" bIns="0" rtlCol="0">
            <a:spAutoFit/>
          </a:bodyPr>
          <a:lstStyle/>
          <a:p>
            <a:pPr marL="12700">
              <a:lnSpc>
                <a:spcPct val="100000"/>
              </a:lnSpc>
            </a:pPr>
            <a:r>
              <a:rPr sz="900" spc="20" dirty="0">
                <a:latin typeface="Calibri"/>
                <a:cs typeface="Calibri"/>
              </a:rPr>
              <a:t>6</a:t>
            </a:r>
            <a:r>
              <a:rPr sz="900" spc="5" dirty="0">
                <a:latin typeface="Calibri"/>
                <a:cs typeface="Calibri"/>
              </a:rPr>
              <a:t>,</a:t>
            </a:r>
            <a:r>
              <a:rPr sz="900" spc="10" dirty="0">
                <a:latin typeface="Calibri"/>
                <a:cs typeface="Calibri"/>
              </a:rPr>
              <a:t>000</a:t>
            </a:r>
            <a:endParaRPr sz="900">
              <a:latin typeface="Calibri"/>
              <a:cs typeface="Calibri"/>
            </a:endParaRPr>
          </a:p>
        </p:txBody>
      </p:sp>
      <p:sp>
        <p:nvSpPr>
          <p:cNvPr id="26" name="object 26"/>
          <p:cNvSpPr txBox="1"/>
          <p:nvPr/>
        </p:nvSpPr>
        <p:spPr>
          <a:xfrm>
            <a:off x="5341138" y="2961124"/>
            <a:ext cx="29718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8,500</a:t>
            </a:r>
            <a:endParaRPr sz="900">
              <a:latin typeface="Calibri"/>
              <a:cs typeface="Calibri"/>
            </a:endParaRPr>
          </a:p>
        </p:txBody>
      </p:sp>
      <p:sp>
        <p:nvSpPr>
          <p:cNvPr id="27" name="object 27"/>
          <p:cNvSpPr txBox="1"/>
          <p:nvPr/>
        </p:nvSpPr>
        <p:spPr>
          <a:xfrm>
            <a:off x="1877067" y="1861561"/>
            <a:ext cx="657225" cy="156845"/>
          </a:xfrm>
          <a:prstGeom prst="rect">
            <a:avLst/>
          </a:prstGeom>
        </p:spPr>
        <p:txBody>
          <a:bodyPr vert="horz" wrap="square" lIns="0" tIns="0" rIns="0" bIns="0" rtlCol="0">
            <a:spAutoFit/>
          </a:bodyPr>
          <a:lstStyle/>
          <a:p>
            <a:pPr marL="12700">
              <a:lnSpc>
                <a:spcPct val="100000"/>
              </a:lnSpc>
            </a:pPr>
            <a:r>
              <a:rPr sz="1350" b="1" spc="22" baseline="30864" dirty="0">
                <a:latin typeface="Calibri"/>
                <a:cs typeface="Calibri"/>
              </a:rPr>
              <a:t>Cost </a:t>
            </a:r>
            <a:r>
              <a:rPr sz="1350" b="1" spc="202" baseline="30864" dirty="0">
                <a:latin typeface="Calibri"/>
                <a:cs typeface="Calibri"/>
              </a:rPr>
              <a:t> </a:t>
            </a:r>
            <a:r>
              <a:rPr sz="900" spc="15" dirty="0">
                <a:latin typeface="Calibri"/>
                <a:cs typeface="Calibri"/>
              </a:rPr>
              <a:t>$2,500</a:t>
            </a:r>
            <a:endParaRPr sz="900">
              <a:latin typeface="Calibri"/>
              <a:cs typeface="Calibri"/>
            </a:endParaRPr>
          </a:p>
        </p:txBody>
      </p:sp>
      <p:sp>
        <p:nvSpPr>
          <p:cNvPr id="28" name="object 28"/>
          <p:cNvSpPr txBox="1"/>
          <p:nvPr/>
        </p:nvSpPr>
        <p:spPr>
          <a:xfrm>
            <a:off x="1931167" y="1940805"/>
            <a:ext cx="160655"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a:t>
            </a:r>
            <a:endParaRPr sz="900">
              <a:latin typeface="Calibri"/>
              <a:cs typeface="Calibri"/>
            </a:endParaRPr>
          </a:p>
        </p:txBody>
      </p:sp>
      <p:sp>
        <p:nvSpPr>
          <p:cNvPr id="29" name="object 29"/>
          <p:cNvSpPr txBox="1"/>
          <p:nvPr/>
        </p:nvSpPr>
        <p:spPr>
          <a:xfrm>
            <a:off x="3884944" y="3142487"/>
            <a:ext cx="783590"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Barrels </a:t>
            </a:r>
            <a:r>
              <a:rPr sz="900" b="1" spc="15" dirty="0">
                <a:latin typeface="Calibri"/>
                <a:cs typeface="Calibri"/>
              </a:rPr>
              <a:t>Per</a:t>
            </a:r>
            <a:r>
              <a:rPr sz="900" b="1" spc="-45" dirty="0">
                <a:latin typeface="Calibri"/>
                <a:cs typeface="Calibri"/>
              </a:rPr>
              <a:t> </a:t>
            </a:r>
            <a:r>
              <a:rPr sz="900" b="1" spc="15" dirty="0">
                <a:latin typeface="Calibri"/>
                <a:cs typeface="Calibri"/>
              </a:rPr>
              <a:t>Day</a:t>
            </a:r>
            <a:endParaRPr sz="900">
              <a:latin typeface="Calibri"/>
              <a:cs typeface="Calibri"/>
            </a:endParaRPr>
          </a:p>
        </p:txBody>
      </p:sp>
      <p:sp>
        <p:nvSpPr>
          <p:cNvPr id="30" name="object 30"/>
          <p:cNvSpPr/>
          <p:nvPr/>
        </p:nvSpPr>
        <p:spPr>
          <a:xfrm>
            <a:off x="1718310" y="859536"/>
            <a:ext cx="4311015" cy="2581910"/>
          </a:xfrm>
          <a:custGeom>
            <a:avLst/>
            <a:gdLst/>
            <a:ahLst/>
            <a:cxnLst/>
            <a:rect l="l" t="t" r="r" b="b"/>
            <a:pathLst>
              <a:path w="4311015" h="2581910">
                <a:moveTo>
                  <a:pt x="4309110" y="0"/>
                </a:moveTo>
                <a:lnTo>
                  <a:pt x="1524" y="0"/>
                </a:lnTo>
                <a:lnTo>
                  <a:pt x="0" y="2286"/>
                </a:lnTo>
                <a:lnTo>
                  <a:pt x="0" y="2580132"/>
                </a:lnTo>
                <a:lnTo>
                  <a:pt x="1524" y="2581656"/>
                </a:lnTo>
                <a:lnTo>
                  <a:pt x="4309110" y="2581656"/>
                </a:lnTo>
                <a:lnTo>
                  <a:pt x="4310634" y="2580132"/>
                </a:lnTo>
                <a:lnTo>
                  <a:pt x="4310634" y="2577846"/>
                </a:lnTo>
                <a:lnTo>
                  <a:pt x="8382" y="2577846"/>
                </a:lnTo>
                <a:lnTo>
                  <a:pt x="3810" y="2573274"/>
                </a:lnTo>
                <a:lnTo>
                  <a:pt x="8382" y="2573274"/>
                </a:lnTo>
                <a:lnTo>
                  <a:pt x="8382" y="9144"/>
                </a:lnTo>
                <a:lnTo>
                  <a:pt x="3810" y="9144"/>
                </a:lnTo>
                <a:lnTo>
                  <a:pt x="8382" y="4572"/>
                </a:lnTo>
                <a:lnTo>
                  <a:pt x="4310634" y="4572"/>
                </a:lnTo>
                <a:lnTo>
                  <a:pt x="4310634" y="2286"/>
                </a:lnTo>
                <a:lnTo>
                  <a:pt x="4309110" y="0"/>
                </a:lnTo>
                <a:close/>
              </a:path>
              <a:path w="4311015" h="2581910">
                <a:moveTo>
                  <a:pt x="8382" y="2573274"/>
                </a:moveTo>
                <a:lnTo>
                  <a:pt x="3810" y="2573274"/>
                </a:lnTo>
                <a:lnTo>
                  <a:pt x="8382" y="2577846"/>
                </a:lnTo>
                <a:lnTo>
                  <a:pt x="8382" y="2573274"/>
                </a:lnTo>
                <a:close/>
              </a:path>
              <a:path w="4311015" h="2581910">
                <a:moveTo>
                  <a:pt x="4302252" y="2573274"/>
                </a:moveTo>
                <a:lnTo>
                  <a:pt x="8382" y="2573274"/>
                </a:lnTo>
                <a:lnTo>
                  <a:pt x="8382" y="2577846"/>
                </a:lnTo>
                <a:lnTo>
                  <a:pt x="4302252" y="2577846"/>
                </a:lnTo>
                <a:lnTo>
                  <a:pt x="4302252" y="2573274"/>
                </a:lnTo>
                <a:close/>
              </a:path>
              <a:path w="4311015" h="2581910">
                <a:moveTo>
                  <a:pt x="4302252" y="4572"/>
                </a:moveTo>
                <a:lnTo>
                  <a:pt x="4302252" y="2577846"/>
                </a:lnTo>
                <a:lnTo>
                  <a:pt x="4306062" y="2573274"/>
                </a:lnTo>
                <a:lnTo>
                  <a:pt x="4310634" y="2573274"/>
                </a:lnTo>
                <a:lnTo>
                  <a:pt x="4310634" y="9144"/>
                </a:lnTo>
                <a:lnTo>
                  <a:pt x="4306062" y="9144"/>
                </a:lnTo>
                <a:lnTo>
                  <a:pt x="4302252" y="4572"/>
                </a:lnTo>
                <a:close/>
              </a:path>
              <a:path w="4311015" h="2581910">
                <a:moveTo>
                  <a:pt x="4310634" y="2573274"/>
                </a:moveTo>
                <a:lnTo>
                  <a:pt x="4306062" y="2573274"/>
                </a:lnTo>
                <a:lnTo>
                  <a:pt x="4302252" y="2577846"/>
                </a:lnTo>
                <a:lnTo>
                  <a:pt x="4310634" y="2577846"/>
                </a:lnTo>
                <a:lnTo>
                  <a:pt x="4310634" y="2573274"/>
                </a:lnTo>
                <a:close/>
              </a:path>
              <a:path w="4311015" h="2581910">
                <a:moveTo>
                  <a:pt x="8382" y="4572"/>
                </a:moveTo>
                <a:lnTo>
                  <a:pt x="3810" y="9144"/>
                </a:lnTo>
                <a:lnTo>
                  <a:pt x="8382" y="9144"/>
                </a:lnTo>
                <a:lnTo>
                  <a:pt x="8382" y="4572"/>
                </a:lnTo>
                <a:close/>
              </a:path>
              <a:path w="4311015" h="2581910">
                <a:moveTo>
                  <a:pt x="4302252" y="4572"/>
                </a:moveTo>
                <a:lnTo>
                  <a:pt x="8382" y="4572"/>
                </a:lnTo>
                <a:lnTo>
                  <a:pt x="8382" y="9144"/>
                </a:lnTo>
                <a:lnTo>
                  <a:pt x="4302252" y="9144"/>
                </a:lnTo>
                <a:lnTo>
                  <a:pt x="4302252" y="4572"/>
                </a:lnTo>
                <a:close/>
              </a:path>
              <a:path w="4311015" h="2581910">
                <a:moveTo>
                  <a:pt x="4310634" y="4572"/>
                </a:moveTo>
                <a:lnTo>
                  <a:pt x="4302252" y="4572"/>
                </a:lnTo>
                <a:lnTo>
                  <a:pt x="4306062" y="9144"/>
                </a:lnTo>
                <a:lnTo>
                  <a:pt x="4310634" y="9144"/>
                </a:lnTo>
                <a:lnTo>
                  <a:pt x="4310634" y="4572"/>
                </a:lnTo>
                <a:close/>
              </a:path>
            </a:pathLst>
          </a:custGeom>
          <a:solidFill>
            <a:srgbClr val="858585"/>
          </a:solidFill>
        </p:spPr>
        <p:txBody>
          <a:bodyPr wrap="square" lIns="0" tIns="0" rIns="0" bIns="0" rtlCol="0"/>
          <a:lstStyle/>
          <a:p>
            <a:endParaRPr/>
          </a:p>
        </p:txBody>
      </p:sp>
      <p:sp>
        <p:nvSpPr>
          <p:cNvPr id="31" name="object 31"/>
          <p:cNvSpPr/>
          <p:nvPr/>
        </p:nvSpPr>
        <p:spPr>
          <a:xfrm>
            <a:off x="2772155" y="6949440"/>
            <a:ext cx="3147060" cy="0"/>
          </a:xfrm>
          <a:custGeom>
            <a:avLst/>
            <a:gdLst/>
            <a:ahLst/>
            <a:cxnLst/>
            <a:rect l="l" t="t" r="r" b="b"/>
            <a:pathLst>
              <a:path w="3147060">
                <a:moveTo>
                  <a:pt x="0" y="0"/>
                </a:moveTo>
                <a:lnTo>
                  <a:pt x="3147060" y="0"/>
                </a:lnTo>
              </a:path>
            </a:pathLst>
          </a:custGeom>
          <a:ln w="9143">
            <a:solidFill>
              <a:srgbClr val="858585"/>
            </a:solidFill>
          </a:ln>
        </p:spPr>
        <p:txBody>
          <a:bodyPr wrap="square" lIns="0" tIns="0" rIns="0" bIns="0" rtlCol="0"/>
          <a:lstStyle/>
          <a:p>
            <a:endParaRPr/>
          </a:p>
        </p:txBody>
      </p:sp>
      <p:sp>
        <p:nvSpPr>
          <p:cNvPr id="32" name="object 32"/>
          <p:cNvSpPr/>
          <p:nvPr/>
        </p:nvSpPr>
        <p:spPr>
          <a:xfrm>
            <a:off x="2772155" y="6635115"/>
            <a:ext cx="3147060" cy="0"/>
          </a:xfrm>
          <a:custGeom>
            <a:avLst/>
            <a:gdLst/>
            <a:ahLst/>
            <a:cxnLst/>
            <a:rect l="l" t="t" r="r" b="b"/>
            <a:pathLst>
              <a:path w="3147060">
                <a:moveTo>
                  <a:pt x="0" y="0"/>
                </a:moveTo>
                <a:lnTo>
                  <a:pt x="3147060" y="0"/>
                </a:lnTo>
              </a:path>
            </a:pathLst>
          </a:custGeom>
          <a:ln w="8382">
            <a:solidFill>
              <a:srgbClr val="858585"/>
            </a:solidFill>
          </a:ln>
        </p:spPr>
        <p:txBody>
          <a:bodyPr wrap="square" lIns="0" tIns="0" rIns="0" bIns="0" rtlCol="0"/>
          <a:lstStyle/>
          <a:p>
            <a:endParaRPr/>
          </a:p>
        </p:txBody>
      </p:sp>
      <p:sp>
        <p:nvSpPr>
          <p:cNvPr id="33" name="object 33"/>
          <p:cNvSpPr/>
          <p:nvPr/>
        </p:nvSpPr>
        <p:spPr>
          <a:xfrm>
            <a:off x="2772155" y="6320409"/>
            <a:ext cx="3147060" cy="0"/>
          </a:xfrm>
          <a:custGeom>
            <a:avLst/>
            <a:gdLst/>
            <a:ahLst/>
            <a:cxnLst/>
            <a:rect l="l" t="t" r="r" b="b"/>
            <a:pathLst>
              <a:path w="3147060">
                <a:moveTo>
                  <a:pt x="0" y="0"/>
                </a:moveTo>
                <a:lnTo>
                  <a:pt x="3147060" y="0"/>
                </a:lnTo>
              </a:path>
            </a:pathLst>
          </a:custGeom>
          <a:ln w="8382">
            <a:solidFill>
              <a:srgbClr val="858585"/>
            </a:solidFill>
          </a:ln>
        </p:spPr>
        <p:txBody>
          <a:bodyPr wrap="square" lIns="0" tIns="0" rIns="0" bIns="0" rtlCol="0"/>
          <a:lstStyle/>
          <a:p>
            <a:endParaRPr/>
          </a:p>
        </p:txBody>
      </p:sp>
      <p:sp>
        <p:nvSpPr>
          <p:cNvPr id="34" name="object 34"/>
          <p:cNvSpPr/>
          <p:nvPr/>
        </p:nvSpPr>
        <p:spPr>
          <a:xfrm>
            <a:off x="2772155" y="6004559"/>
            <a:ext cx="3147060" cy="0"/>
          </a:xfrm>
          <a:custGeom>
            <a:avLst/>
            <a:gdLst/>
            <a:ahLst/>
            <a:cxnLst/>
            <a:rect l="l" t="t" r="r" b="b"/>
            <a:pathLst>
              <a:path w="3147060">
                <a:moveTo>
                  <a:pt x="0" y="0"/>
                </a:moveTo>
                <a:lnTo>
                  <a:pt x="3147060" y="0"/>
                </a:lnTo>
              </a:path>
            </a:pathLst>
          </a:custGeom>
          <a:ln w="9144">
            <a:solidFill>
              <a:srgbClr val="858585"/>
            </a:solidFill>
          </a:ln>
        </p:spPr>
        <p:txBody>
          <a:bodyPr wrap="square" lIns="0" tIns="0" rIns="0" bIns="0" rtlCol="0"/>
          <a:lstStyle/>
          <a:p>
            <a:endParaRPr/>
          </a:p>
        </p:txBody>
      </p:sp>
      <p:sp>
        <p:nvSpPr>
          <p:cNvPr id="35" name="object 35"/>
          <p:cNvSpPr/>
          <p:nvPr/>
        </p:nvSpPr>
        <p:spPr>
          <a:xfrm>
            <a:off x="2772155" y="5690234"/>
            <a:ext cx="3147060" cy="0"/>
          </a:xfrm>
          <a:custGeom>
            <a:avLst/>
            <a:gdLst/>
            <a:ahLst/>
            <a:cxnLst/>
            <a:rect l="l" t="t" r="r" b="b"/>
            <a:pathLst>
              <a:path w="3147060">
                <a:moveTo>
                  <a:pt x="0" y="0"/>
                </a:moveTo>
                <a:lnTo>
                  <a:pt x="3147060" y="0"/>
                </a:lnTo>
              </a:path>
            </a:pathLst>
          </a:custGeom>
          <a:ln w="8382">
            <a:solidFill>
              <a:srgbClr val="858585"/>
            </a:solidFill>
          </a:ln>
        </p:spPr>
        <p:txBody>
          <a:bodyPr wrap="square" lIns="0" tIns="0" rIns="0" bIns="0" rtlCol="0"/>
          <a:lstStyle/>
          <a:p>
            <a:endParaRPr/>
          </a:p>
        </p:txBody>
      </p:sp>
      <p:sp>
        <p:nvSpPr>
          <p:cNvPr id="36" name="object 36"/>
          <p:cNvSpPr/>
          <p:nvPr/>
        </p:nvSpPr>
        <p:spPr>
          <a:xfrm>
            <a:off x="2772155" y="5375528"/>
            <a:ext cx="3147060" cy="0"/>
          </a:xfrm>
          <a:custGeom>
            <a:avLst/>
            <a:gdLst/>
            <a:ahLst/>
            <a:cxnLst/>
            <a:rect l="l" t="t" r="r" b="b"/>
            <a:pathLst>
              <a:path w="3147060">
                <a:moveTo>
                  <a:pt x="0" y="0"/>
                </a:moveTo>
                <a:lnTo>
                  <a:pt x="3147060" y="0"/>
                </a:lnTo>
              </a:path>
            </a:pathLst>
          </a:custGeom>
          <a:ln w="8382">
            <a:solidFill>
              <a:srgbClr val="858585"/>
            </a:solidFill>
          </a:ln>
        </p:spPr>
        <p:txBody>
          <a:bodyPr wrap="square" lIns="0" tIns="0" rIns="0" bIns="0" rtlCol="0"/>
          <a:lstStyle/>
          <a:p>
            <a:endParaRPr/>
          </a:p>
        </p:txBody>
      </p:sp>
      <p:sp>
        <p:nvSpPr>
          <p:cNvPr id="37" name="object 37"/>
          <p:cNvSpPr/>
          <p:nvPr/>
        </p:nvSpPr>
        <p:spPr>
          <a:xfrm>
            <a:off x="2771775" y="5375909"/>
            <a:ext cx="0" cy="1926589"/>
          </a:xfrm>
          <a:custGeom>
            <a:avLst/>
            <a:gdLst/>
            <a:ahLst/>
            <a:cxnLst/>
            <a:rect l="l" t="t" r="r" b="b"/>
            <a:pathLst>
              <a:path h="1926590">
                <a:moveTo>
                  <a:pt x="0" y="0"/>
                </a:moveTo>
                <a:lnTo>
                  <a:pt x="0" y="1926336"/>
                </a:lnTo>
              </a:path>
            </a:pathLst>
          </a:custGeom>
          <a:ln w="8381">
            <a:solidFill>
              <a:srgbClr val="858585"/>
            </a:solidFill>
          </a:ln>
        </p:spPr>
        <p:txBody>
          <a:bodyPr wrap="square" lIns="0" tIns="0" rIns="0" bIns="0" rtlCol="0"/>
          <a:lstStyle/>
          <a:p>
            <a:endParaRPr/>
          </a:p>
        </p:txBody>
      </p:sp>
      <p:sp>
        <p:nvSpPr>
          <p:cNvPr id="38" name="object 38"/>
          <p:cNvSpPr/>
          <p:nvPr/>
        </p:nvSpPr>
        <p:spPr>
          <a:xfrm>
            <a:off x="2734817" y="7265289"/>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39" name="object 39"/>
          <p:cNvSpPr/>
          <p:nvPr/>
        </p:nvSpPr>
        <p:spPr>
          <a:xfrm>
            <a:off x="2734817" y="6949440"/>
            <a:ext cx="37465" cy="0"/>
          </a:xfrm>
          <a:custGeom>
            <a:avLst/>
            <a:gdLst/>
            <a:ahLst/>
            <a:cxnLst/>
            <a:rect l="l" t="t" r="r" b="b"/>
            <a:pathLst>
              <a:path w="37464">
                <a:moveTo>
                  <a:pt x="0" y="0"/>
                </a:moveTo>
                <a:lnTo>
                  <a:pt x="37337" y="0"/>
                </a:lnTo>
              </a:path>
            </a:pathLst>
          </a:custGeom>
          <a:ln w="9143">
            <a:solidFill>
              <a:srgbClr val="858585"/>
            </a:solidFill>
          </a:ln>
        </p:spPr>
        <p:txBody>
          <a:bodyPr wrap="square" lIns="0" tIns="0" rIns="0" bIns="0" rtlCol="0"/>
          <a:lstStyle/>
          <a:p>
            <a:endParaRPr/>
          </a:p>
        </p:txBody>
      </p:sp>
      <p:sp>
        <p:nvSpPr>
          <p:cNvPr id="40" name="object 40"/>
          <p:cNvSpPr/>
          <p:nvPr/>
        </p:nvSpPr>
        <p:spPr>
          <a:xfrm>
            <a:off x="2734817" y="6635115"/>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41" name="object 41"/>
          <p:cNvSpPr/>
          <p:nvPr/>
        </p:nvSpPr>
        <p:spPr>
          <a:xfrm>
            <a:off x="2734817" y="6320409"/>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42" name="object 42"/>
          <p:cNvSpPr/>
          <p:nvPr/>
        </p:nvSpPr>
        <p:spPr>
          <a:xfrm>
            <a:off x="2734817" y="6004559"/>
            <a:ext cx="37465" cy="0"/>
          </a:xfrm>
          <a:custGeom>
            <a:avLst/>
            <a:gdLst/>
            <a:ahLst/>
            <a:cxnLst/>
            <a:rect l="l" t="t" r="r" b="b"/>
            <a:pathLst>
              <a:path w="37464">
                <a:moveTo>
                  <a:pt x="0" y="0"/>
                </a:moveTo>
                <a:lnTo>
                  <a:pt x="37337" y="0"/>
                </a:lnTo>
              </a:path>
            </a:pathLst>
          </a:custGeom>
          <a:ln w="9144">
            <a:solidFill>
              <a:srgbClr val="858585"/>
            </a:solidFill>
          </a:ln>
        </p:spPr>
        <p:txBody>
          <a:bodyPr wrap="square" lIns="0" tIns="0" rIns="0" bIns="0" rtlCol="0"/>
          <a:lstStyle/>
          <a:p>
            <a:endParaRPr/>
          </a:p>
        </p:txBody>
      </p:sp>
      <p:sp>
        <p:nvSpPr>
          <p:cNvPr id="43" name="object 43"/>
          <p:cNvSpPr/>
          <p:nvPr/>
        </p:nvSpPr>
        <p:spPr>
          <a:xfrm>
            <a:off x="2734817" y="5690234"/>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44" name="object 44"/>
          <p:cNvSpPr/>
          <p:nvPr/>
        </p:nvSpPr>
        <p:spPr>
          <a:xfrm>
            <a:off x="2734817" y="5375528"/>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45" name="object 45"/>
          <p:cNvSpPr/>
          <p:nvPr/>
        </p:nvSpPr>
        <p:spPr>
          <a:xfrm>
            <a:off x="2772155" y="7265289"/>
            <a:ext cx="3147060" cy="0"/>
          </a:xfrm>
          <a:custGeom>
            <a:avLst/>
            <a:gdLst/>
            <a:ahLst/>
            <a:cxnLst/>
            <a:rect l="l" t="t" r="r" b="b"/>
            <a:pathLst>
              <a:path w="3147060">
                <a:moveTo>
                  <a:pt x="0" y="0"/>
                </a:moveTo>
                <a:lnTo>
                  <a:pt x="3147060" y="0"/>
                </a:lnTo>
              </a:path>
            </a:pathLst>
          </a:custGeom>
          <a:ln w="8381">
            <a:solidFill>
              <a:srgbClr val="858585"/>
            </a:solidFill>
          </a:ln>
        </p:spPr>
        <p:txBody>
          <a:bodyPr wrap="square" lIns="0" tIns="0" rIns="0" bIns="0" rtlCol="0"/>
          <a:lstStyle/>
          <a:p>
            <a:endParaRPr/>
          </a:p>
        </p:txBody>
      </p:sp>
      <p:sp>
        <p:nvSpPr>
          <p:cNvPr id="46" name="object 46"/>
          <p:cNvSpPr/>
          <p:nvPr/>
        </p:nvSpPr>
        <p:spPr>
          <a:xfrm>
            <a:off x="3292602" y="7283957"/>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47" name="object 47"/>
          <p:cNvSpPr/>
          <p:nvPr/>
        </p:nvSpPr>
        <p:spPr>
          <a:xfrm>
            <a:off x="3817620" y="7283957"/>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48" name="object 48"/>
          <p:cNvSpPr/>
          <p:nvPr/>
        </p:nvSpPr>
        <p:spPr>
          <a:xfrm>
            <a:off x="4341114" y="7283957"/>
            <a:ext cx="8890" cy="0"/>
          </a:xfrm>
          <a:custGeom>
            <a:avLst/>
            <a:gdLst/>
            <a:ahLst/>
            <a:cxnLst/>
            <a:rect l="l" t="t" r="r" b="b"/>
            <a:pathLst>
              <a:path w="8889">
                <a:moveTo>
                  <a:pt x="0" y="0"/>
                </a:moveTo>
                <a:lnTo>
                  <a:pt x="8382" y="0"/>
                </a:lnTo>
              </a:path>
            </a:pathLst>
          </a:custGeom>
          <a:ln w="36575">
            <a:solidFill>
              <a:srgbClr val="858585"/>
            </a:solidFill>
          </a:ln>
        </p:spPr>
        <p:txBody>
          <a:bodyPr wrap="square" lIns="0" tIns="0" rIns="0" bIns="0" rtlCol="0"/>
          <a:lstStyle/>
          <a:p>
            <a:endParaRPr/>
          </a:p>
        </p:txBody>
      </p:sp>
      <p:sp>
        <p:nvSpPr>
          <p:cNvPr id="49" name="object 49"/>
          <p:cNvSpPr/>
          <p:nvPr/>
        </p:nvSpPr>
        <p:spPr>
          <a:xfrm>
            <a:off x="4866132" y="7283957"/>
            <a:ext cx="9525" cy="0"/>
          </a:xfrm>
          <a:custGeom>
            <a:avLst/>
            <a:gdLst/>
            <a:ahLst/>
            <a:cxnLst/>
            <a:rect l="l" t="t" r="r" b="b"/>
            <a:pathLst>
              <a:path w="9525">
                <a:moveTo>
                  <a:pt x="0" y="0"/>
                </a:moveTo>
                <a:lnTo>
                  <a:pt x="9144" y="0"/>
                </a:lnTo>
              </a:path>
            </a:pathLst>
          </a:custGeom>
          <a:ln w="36575">
            <a:solidFill>
              <a:srgbClr val="858585"/>
            </a:solidFill>
          </a:ln>
        </p:spPr>
        <p:txBody>
          <a:bodyPr wrap="square" lIns="0" tIns="0" rIns="0" bIns="0" rtlCol="0"/>
          <a:lstStyle/>
          <a:p>
            <a:endParaRPr/>
          </a:p>
        </p:txBody>
      </p:sp>
      <p:sp>
        <p:nvSpPr>
          <p:cNvPr id="50" name="object 50"/>
          <p:cNvSpPr/>
          <p:nvPr/>
        </p:nvSpPr>
        <p:spPr>
          <a:xfrm>
            <a:off x="5391150" y="7283957"/>
            <a:ext cx="9525" cy="0"/>
          </a:xfrm>
          <a:custGeom>
            <a:avLst/>
            <a:gdLst/>
            <a:ahLst/>
            <a:cxnLst/>
            <a:rect l="l" t="t" r="r" b="b"/>
            <a:pathLst>
              <a:path w="9525">
                <a:moveTo>
                  <a:pt x="0" y="0"/>
                </a:moveTo>
                <a:lnTo>
                  <a:pt x="9144" y="0"/>
                </a:lnTo>
              </a:path>
            </a:pathLst>
          </a:custGeom>
          <a:ln w="36575">
            <a:solidFill>
              <a:srgbClr val="858585"/>
            </a:solidFill>
          </a:ln>
        </p:spPr>
        <p:txBody>
          <a:bodyPr wrap="square" lIns="0" tIns="0" rIns="0" bIns="0" rtlCol="0"/>
          <a:lstStyle/>
          <a:p>
            <a:endParaRPr/>
          </a:p>
        </p:txBody>
      </p:sp>
      <p:sp>
        <p:nvSpPr>
          <p:cNvPr id="51" name="object 51"/>
          <p:cNvSpPr/>
          <p:nvPr/>
        </p:nvSpPr>
        <p:spPr>
          <a:xfrm>
            <a:off x="5914644" y="7283957"/>
            <a:ext cx="9525" cy="0"/>
          </a:xfrm>
          <a:custGeom>
            <a:avLst/>
            <a:gdLst/>
            <a:ahLst/>
            <a:cxnLst/>
            <a:rect l="l" t="t" r="r" b="b"/>
            <a:pathLst>
              <a:path w="9525">
                <a:moveTo>
                  <a:pt x="0" y="0"/>
                </a:moveTo>
                <a:lnTo>
                  <a:pt x="9144" y="0"/>
                </a:lnTo>
              </a:path>
            </a:pathLst>
          </a:custGeom>
          <a:ln w="36575">
            <a:solidFill>
              <a:srgbClr val="858585"/>
            </a:solidFill>
          </a:ln>
        </p:spPr>
        <p:txBody>
          <a:bodyPr wrap="square" lIns="0" tIns="0" rIns="0" bIns="0" rtlCol="0"/>
          <a:lstStyle/>
          <a:p>
            <a:endParaRPr/>
          </a:p>
        </p:txBody>
      </p:sp>
      <p:sp>
        <p:nvSpPr>
          <p:cNvPr id="52" name="object 52"/>
          <p:cNvSpPr/>
          <p:nvPr/>
        </p:nvSpPr>
        <p:spPr>
          <a:xfrm>
            <a:off x="3021329" y="5544311"/>
            <a:ext cx="2649855" cy="348615"/>
          </a:xfrm>
          <a:custGeom>
            <a:avLst/>
            <a:gdLst/>
            <a:ahLst/>
            <a:cxnLst/>
            <a:rect l="l" t="t" r="r" b="b"/>
            <a:pathLst>
              <a:path w="2649854" h="348614">
                <a:moveTo>
                  <a:pt x="540258" y="0"/>
                </a:moveTo>
                <a:lnTo>
                  <a:pt x="6096" y="0"/>
                </a:lnTo>
                <a:lnTo>
                  <a:pt x="0" y="6096"/>
                </a:lnTo>
                <a:lnTo>
                  <a:pt x="0" y="19812"/>
                </a:lnTo>
                <a:lnTo>
                  <a:pt x="6096" y="25908"/>
                </a:lnTo>
                <a:lnTo>
                  <a:pt x="535686" y="25908"/>
                </a:lnTo>
                <a:lnTo>
                  <a:pt x="1059180" y="122682"/>
                </a:lnTo>
                <a:lnTo>
                  <a:pt x="1585722" y="154686"/>
                </a:lnTo>
                <a:lnTo>
                  <a:pt x="2633472" y="347472"/>
                </a:lnTo>
                <a:lnTo>
                  <a:pt x="2640330" y="348234"/>
                </a:lnTo>
                <a:lnTo>
                  <a:pt x="2647188" y="343662"/>
                </a:lnTo>
                <a:lnTo>
                  <a:pt x="2647950" y="336804"/>
                </a:lnTo>
                <a:lnTo>
                  <a:pt x="2649474" y="329946"/>
                </a:lnTo>
                <a:lnTo>
                  <a:pt x="2644902" y="323088"/>
                </a:lnTo>
                <a:lnTo>
                  <a:pt x="2638044" y="321564"/>
                </a:lnTo>
                <a:lnTo>
                  <a:pt x="1587246" y="128778"/>
                </a:lnTo>
                <a:lnTo>
                  <a:pt x="1063752" y="97536"/>
                </a:lnTo>
                <a:lnTo>
                  <a:pt x="540258" y="0"/>
                </a:lnTo>
                <a:close/>
              </a:path>
            </a:pathLst>
          </a:custGeom>
          <a:solidFill>
            <a:srgbClr val="1B467B"/>
          </a:solidFill>
        </p:spPr>
        <p:txBody>
          <a:bodyPr wrap="square" lIns="0" tIns="0" rIns="0" bIns="0" rtlCol="0"/>
          <a:lstStyle/>
          <a:p>
            <a:endParaRPr/>
          </a:p>
        </p:txBody>
      </p:sp>
      <p:sp>
        <p:nvSpPr>
          <p:cNvPr id="53" name="object 53"/>
          <p:cNvSpPr txBox="1"/>
          <p:nvPr/>
        </p:nvSpPr>
        <p:spPr>
          <a:xfrm>
            <a:off x="2440176" y="6555478"/>
            <a:ext cx="206375" cy="786130"/>
          </a:xfrm>
          <a:prstGeom prst="rect">
            <a:avLst/>
          </a:prstGeom>
        </p:spPr>
        <p:txBody>
          <a:bodyPr vert="horz" wrap="square" lIns="0" tIns="0" rIns="0" bIns="0" rtlCol="0">
            <a:spAutoFit/>
          </a:bodyPr>
          <a:lstStyle/>
          <a:p>
            <a:pPr marL="12700">
              <a:lnSpc>
                <a:spcPct val="100000"/>
              </a:lnSpc>
            </a:pPr>
            <a:r>
              <a:rPr sz="900" spc="10" dirty="0">
                <a:latin typeface="Calibri"/>
                <a:cs typeface="Calibri"/>
              </a:rPr>
              <a:t>$17</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0" dirty="0">
                <a:latin typeface="Calibri"/>
                <a:cs typeface="Calibri"/>
              </a:rPr>
              <a:t>$16</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pPr>
            <a:r>
              <a:rPr sz="900" spc="10" dirty="0">
                <a:latin typeface="Calibri"/>
                <a:cs typeface="Calibri"/>
              </a:rPr>
              <a:t>$15</a:t>
            </a:r>
            <a:endParaRPr sz="900">
              <a:latin typeface="Calibri"/>
              <a:cs typeface="Calibri"/>
            </a:endParaRPr>
          </a:p>
        </p:txBody>
      </p:sp>
      <p:sp>
        <p:nvSpPr>
          <p:cNvPr id="54" name="object 54"/>
          <p:cNvSpPr txBox="1"/>
          <p:nvPr/>
        </p:nvSpPr>
        <p:spPr>
          <a:xfrm>
            <a:off x="2230636" y="5019781"/>
            <a:ext cx="3312160" cy="106299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26: Economies of Scale </a:t>
            </a:r>
            <a:r>
              <a:rPr sz="950" b="1" spc="-5" dirty="0">
                <a:latin typeface="Arial"/>
                <a:cs typeface="Arial"/>
              </a:rPr>
              <a:t>in </a:t>
            </a:r>
            <a:r>
              <a:rPr sz="950" b="1" spc="-10" dirty="0">
                <a:latin typeface="Arial"/>
                <a:cs typeface="Arial"/>
              </a:rPr>
              <a:t>Hydrocracking Reactors</a:t>
            </a:r>
            <a:endParaRPr sz="950">
              <a:latin typeface="Arial"/>
              <a:cs typeface="Arial"/>
            </a:endParaRPr>
          </a:p>
          <a:p>
            <a:pPr>
              <a:lnSpc>
                <a:spcPct val="100000"/>
              </a:lnSpc>
              <a:spcBef>
                <a:spcPts val="55"/>
              </a:spcBef>
            </a:pPr>
            <a:endParaRPr sz="850">
              <a:latin typeface="Times New Roman"/>
              <a:cs typeface="Times New Roman"/>
            </a:endParaRPr>
          </a:p>
          <a:p>
            <a:pPr marL="221615">
              <a:lnSpc>
                <a:spcPct val="100000"/>
              </a:lnSpc>
            </a:pPr>
            <a:r>
              <a:rPr sz="900" spc="10" dirty="0">
                <a:latin typeface="Calibri"/>
                <a:cs typeface="Calibri"/>
              </a:rPr>
              <a:t>$21</a:t>
            </a:r>
            <a:endParaRPr sz="900">
              <a:latin typeface="Calibri"/>
              <a:cs typeface="Calibri"/>
            </a:endParaRPr>
          </a:p>
          <a:p>
            <a:pPr>
              <a:lnSpc>
                <a:spcPct val="100000"/>
              </a:lnSpc>
              <a:spcBef>
                <a:spcPts val="15"/>
              </a:spcBef>
            </a:pPr>
            <a:endParaRPr sz="1200">
              <a:latin typeface="Times New Roman"/>
              <a:cs typeface="Times New Roman"/>
            </a:endParaRPr>
          </a:p>
          <a:p>
            <a:pPr marL="221615">
              <a:lnSpc>
                <a:spcPct val="100000"/>
              </a:lnSpc>
            </a:pPr>
            <a:r>
              <a:rPr sz="900" spc="10" dirty="0">
                <a:latin typeface="Calibri"/>
                <a:cs typeface="Calibri"/>
              </a:rPr>
              <a:t>$20</a:t>
            </a:r>
            <a:endParaRPr sz="900">
              <a:latin typeface="Calibri"/>
              <a:cs typeface="Calibri"/>
            </a:endParaRPr>
          </a:p>
          <a:p>
            <a:pPr>
              <a:lnSpc>
                <a:spcPct val="100000"/>
              </a:lnSpc>
              <a:spcBef>
                <a:spcPts val="20"/>
              </a:spcBef>
            </a:pPr>
            <a:endParaRPr sz="1200">
              <a:latin typeface="Times New Roman"/>
              <a:cs typeface="Times New Roman"/>
            </a:endParaRPr>
          </a:p>
          <a:p>
            <a:pPr marL="221615">
              <a:lnSpc>
                <a:spcPct val="100000"/>
              </a:lnSpc>
            </a:pPr>
            <a:r>
              <a:rPr sz="900" spc="10" dirty="0">
                <a:latin typeface="Calibri"/>
                <a:cs typeface="Calibri"/>
              </a:rPr>
              <a:t>$19</a:t>
            </a:r>
            <a:endParaRPr sz="900">
              <a:latin typeface="Calibri"/>
              <a:cs typeface="Calibri"/>
            </a:endParaRPr>
          </a:p>
        </p:txBody>
      </p:sp>
      <p:sp>
        <p:nvSpPr>
          <p:cNvPr id="55" name="object 55"/>
          <p:cNvSpPr txBox="1"/>
          <p:nvPr/>
        </p:nvSpPr>
        <p:spPr>
          <a:xfrm>
            <a:off x="2991858" y="734033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1</a:t>
            </a:r>
            <a:endParaRPr sz="900">
              <a:latin typeface="Calibri"/>
              <a:cs typeface="Calibri"/>
            </a:endParaRPr>
          </a:p>
        </p:txBody>
      </p:sp>
      <p:sp>
        <p:nvSpPr>
          <p:cNvPr id="56" name="object 56"/>
          <p:cNvSpPr txBox="1"/>
          <p:nvPr/>
        </p:nvSpPr>
        <p:spPr>
          <a:xfrm>
            <a:off x="3516134" y="734033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2</a:t>
            </a:r>
            <a:endParaRPr sz="900">
              <a:latin typeface="Calibri"/>
              <a:cs typeface="Calibri"/>
            </a:endParaRPr>
          </a:p>
        </p:txBody>
      </p:sp>
      <p:sp>
        <p:nvSpPr>
          <p:cNvPr id="57" name="object 57"/>
          <p:cNvSpPr txBox="1"/>
          <p:nvPr/>
        </p:nvSpPr>
        <p:spPr>
          <a:xfrm>
            <a:off x="5089723" y="734033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5</a:t>
            </a:r>
            <a:endParaRPr sz="900">
              <a:latin typeface="Calibri"/>
              <a:cs typeface="Calibri"/>
            </a:endParaRPr>
          </a:p>
        </p:txBody>
      </p:sp>
      <p:sp>
        <p:nvSpPr>
          <p:cNvPr id="58" name="object 58"/>
          <p:cNvSpPr txBox="1"/>
          <p:nvPr/>
        </p:nvSpPr>
        <p:spPr>
          <a:xfrm>
            <a:off x="5614761" y="734033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6</a:t>
            </a:r>
            <a:endParaRPr sz="900">
              <a:latin typeface="Calibri"/>
              <a:cs typeface="Calibri"/>
            </a:endParaRPr>
          </a:p>
        </p:txBody>
      </p:sp>
      <p:sp>
        <p:nvSpPr>
          <p:cNvPr id="59" name="object 59"/>
          <p:cNvSpPr txBox="1"/>
          <p:nvPr/>
        </p:nvSpPr>
        <p:spPr>
          <a:xfrm>
            <a:off x="1902959" y="6174466"/>
            <a:ext cx="743585" cy="223520"/>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Unit Cost </a:t>
            </a:r>
            <a:r>
              <a:rPr sz="900" b="1" spc="135" dirty="0">
                <a:latin typeface="Calibri"/>
                <a:cs typeface="Calibri"/>
              </a:rPr>
              <a:t> </a:t>
            </a:r>
            <a:r>
              <a:rPr sz="1350" spc="15" baseline="-30864" dirty="0">
                <a:latin typeface="Calibri"/>
                <a:cs typeface="Calibri"/>
              </a:rPr>
              <a:t>$18</a:t>
            </a:r>
            <a:endParaRPr sz="1350" baseline="-30864">
              <a:latin typeface="Calibri"/>
              <a:cs typeface="Calibri"/>
            </a:endParaRPr>
          </a:p>
        </p:txBody>
      </p:sp>
      <p:sp>
        <p:nvSpPr>
          <p:cNvPr id="60" name="object 60"/>
          <p:cNvSpPr txBox="1"/>
          <p:nvPr/>
        </p:nvSpPr>
        <p:spPr>
          <a:xfrm>
            <a:off x="2027170" y="6320013"/>
            <a:ext cx="259079"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($m)</a:t>
            </a:r>
            <a:endParaRPr sz="900">
              <a:latin typeface="Calibri"/>
              <a:cs typeface="Calibri"/>
            </a:endParaRPr>
          </a:p>
        </p:txBody>
      </p:sp>
      <p:sp>
        <p:nvSpPr>
          <p:cNvPr id="61" name="object 61"/>
          <p:cNvSpPr txBox="1"/>
          <p:nvPr/>
        </p:nvSpPr>
        <p:spPr>
          <a:xfrm>
            <a:off x="3980167" y="7340335"/>
            <a:ext cx="729615" cy="337820"/>
          </a:xfrm>
          <a:prstGeom prst="rect">
            <a:avLst/>
          </a:prstGeom>
        </p:spPr>
        <p:txBody>
          <a:bodyPr vert="horz" wrap="square" lIns="0" tIns="0" rIns="0" bIns="0" rtlCol="0">
            <a:spAutoFit/>
          </a:bodyPr>
          <a:lstStyle/>
          <a:p>
            <a:pPr marL="72390">
              <a:lnSpc>
                <a:spcPct val="100000"/>
              </a:lnSpc>
              <a:tabLst>
                <a:tab pos="597535" algn="l"/>
              </a:tabLst>
            </a:pPr>
            <a:r>
              <a:rPr sz="900" spc="15" dirty="0">
                <a:latin typeface="Calibri"/>
                <a:cs typeface="Calibri"/>
              </a:rPr>
              <a:t>3	4</a:t>
            </a:r>
            <a:endParaRPr sz="900">
              <a:latin typeface="Calibri"/>
              <a:cs typeface="Calibri"/>
            </a:endParaRPr>
          </a:p>
          <a:p>
            <a:pPr marL="12700">
              <a:lnSpc>
                <a:spcPct val="100000"/>
              </a:lnSpc>
              <a:spcBef>
                <a:spcPts val="340"/>
              </a:spcBef>
            </a:pPr>
            <a:r>
              <a:rPr sz="900" b="1" spc="15" dirty="0">
                <a:latin typeface="Calibri"/>
                <a:cs typeface="Calibri"/>
              </a:rPr>
              <a:t>Units</a:t>
            </a:r>
            <a:r>
              <a:rPr sz="900" b="1" spc="-45" dirty="0">
                <a:latin typeface="Calibri"/>
                <a:cs typeface="Calibri"/>
              </a:rPr>
              <a:t> </a:t>
            </a:r>
            <a:r>
              <a:rPr sz="900" b="1" spc="15" dirty="0">
                <a:latin typeface="Calibri"/>
                <a:cs typeface="Calibri"/>
              </a:rPr>
              <a:t>Ordered</a:t>
            </a:r>
            <a:endParaRPr sz="900">
              <a:latin typeface="Calibri"/>
              <a:cs typeface="Calibri"/>
            </a:endParaRPr>
          </a:p>
        </p:txBody>
      </p:sp>
      <p:sp>
        <p:nvSpPr>
          <p:cNvPr id="62" name="object 62"/>
          <p:cNvSpPr/>
          <p:nvPr/>
        </p:nvSpPr>
        <p:spPr>
          <a:xfrm>
            <a:off x="1743455" y="5238750"/>
            <a:ext cx="4311015" cy="2581910"/>
          </a:xfrm>
          <a:custGeom>
            <a:avLst/>
            <a:gdLst/>
            <a:ahLst/>
            <a:cxnLst/>
            <a:rect l="l" t="t" r="r" b="b"/>
            <a:pathLst>
              <a:path w="4311015" h="2581909">
                <a:moveTo>
                  <a:pt x="4309110" y="0"/>
                </a:moveTo>
                <a:lnTo>
                  <a:pt x="1524" y="0"/>
                </a:lnTo>
                <a:lnTo>
                  <a:pt x="0" y="1524"/>
                </a:lnTo>
                <a:lnTo>
                  <a:pt x="0" y="2579370"/>
                </a:lnTo>
                <a:lnTo>
                  <a:pt x="1524" y="2581656"/>
                </a:lnTo>
                <a:lnTo>
                  <a:pt x="4309110" y="2581656"/>
                </a:lnTo>
                <a:lnTo>
                  <a:pt x="4310634" y="2579370"/>
                </a:lnTo>
                <a:lnTo>
                  <a:pt x="4310634" y="2577084"/>
                </a:lnTo>
                <a:lnTo>
                  <a:pt x="8382" y="2577084"/>
                </a:lnTo>
                <a:lnTo>
                  <a:pt x="3810" y="2572512"/>
                </a:lnTo>
                <a:lnTo>
                  <a:pt x="8382" y="2572512"/>
                </a:lnTo>
                <a:lnTo>
                  <a:pt x="8382" y="8382"/>
                </a:lnTo>
                <a:lnTo>
                  <a:pt x="3810" y="8382"/>
                </a:lnTo>
                <a:lnTo>
                  <a:pt x="8382" y="3810"/>
                </a:lnTo>
                <a:lnTo>
                  <a:pt x="4310634" y="3810"/>
                </a:lnTo>
                <a:lnTo>
                  <a:pt x="4310634" y="1524"/>
                </a:lnTo>
                <a:lnTo>
                  <a:pt x="4309110" y="0"/>
                </a:lnTo>
                <a:close/>
              </a:path>
              <a:path w="4311015" h="2581909">
                <a:moveTo>
                  <a:pt x="8382" y="2572512"/>
                </a:moveTo>
                <a:lnTo>
                  <a:pt x="3810" y="2572512"/>
                </a:lnTo>
                <a:lnTo>
                  <a:pt x="8382" y="2577084"/>
                </a:lnTo>
                <a:lnTo>
                  <a:pt x="8382" y="2572512"/>
                </a:lnTo>
                <a:close/>
              </a:path>
              <a:path w="4311015" h="2581909">
                <a:moveTo>
                  <a:pt x="4302252" y="2572512"/>
                </a:moveTo>
                <a:lnTo>
                  <a:pt x="8382" y="2572512"/>
                </a:lnTo>
                <a:lnTo>
                  <a:pt x="8382" y="2577084"/>
                </a:lnTo>
                <a:lnTo>
                  <a:pt x="4302252" y="2577084"/>
                </a:lnTo>
                <a:lnTo>
                  <a:pt x="4302252" y="2572512"/>
                </a:lnTo>
                <a:close/>
              </a:path>
              <a:path w="4311015" h="2581909">
                <a:moveTo>
                  <a:pt x="4302252" y="3810"/>
                </a:moveTo>
                <a:lnTo>
                  <a:pt x="4302252" y="2577084"/>
                </a:lnTo>
                <a:lnTo>
                  <a:pt x="4306062" y="2572512"/>
                </a:lnTo>
                <a:lnTo>
                  <a:pt x="4310634" y="2572512"/>
                </a:lnTo>
                <a:lnTo>
                  <a:pt x="4310634" y="8382"/>
                </a:lnTo>
                <a:lnTo>
                  <a:pt x="4306062" y="8382"/>
                </a:lnTo>
                <a:lnTo>
                  <a:pt x="4302252" y="3810"/>
                </a:lnTo>
                <a:close/>
              </a:path>
              <a:path w="4311015" h="2581909">
                <a:moveTo>
                  <a:pt x="4310634" y="2572512"/>
                </a:moveTo>
                <a:lnTo>
                  <a:pt x="4306062" y="2572512"/>
                </a:lnTo>
                <a:lnTo>
                  <a:pt x="4302252" y="2577084"/>
                </a:lnTo>
                <a:lnTo>
                  <a:pt x="4310634" y="2577084"/>
                </a:lnTo>
                <a:lnTo>
                  <a:pt x="4310634" y="2572512"/>
                </a:lnTo>
                <a:close/>
              </a:path>
              <a:path w="4311015" h="2581909">
                <a:moveTo>
                  <a:pt x="8382" y="3810"/>
                </a:moveTo>
                <a:lnTo>
                  <a:pt x="3810" y="8382"/>
                </a:lnTo>
                <a:lnTo>
                  <a:pt x="8382" y="8382"/>
                </a:lnTo>
                <a:lnTo>
                  <a:pt x="8382" y="3810"/>
                </a:lnTo>
                <a:close/>
              </a:path>
              <a:path w="4311015" h="2581909">
                <a:moveTo>
                  <a:pt x="4302252" y="3810"/>
                </a:moveTo>
                <a:lnTo>
                  <a:pt x="8382" y="3810"/>
                </a:lnTo>
                <a:lnTo>
                  <a:pt x="8382" y="8382"/>
                </a:lnTo>
                <a:lnTo>
                  <a:pt x="4302252" y="8382"/>
                </a:lnTo>
                <a:lnTo>
                  <a:pt x="4302252" y="3810"/>
                </a:lnTo>
                <a:close/>
              </a:path>
              <a:path w="4311015" h="2581909">
                <a:moveTo>
                  <a:pt x="4310634" y="3810"/>
                </a:moveTo>
                <a:lnTo>
                  <a:pt x="4302252" y="3810"/>
                </a:lnTo>
                <a:lnTo>
                  <a:pt x="4306062" y="8382"/>
                </a:lnTo>
                <a:lnTo>
                  <a:pt x="4310634" y="8382"/>
                </a:lnTo>
                <a:lnTo>
                  <a:pt x="4310634" y="3810"/>
                </a:lnTo>
                <a:close/>
              </a:path>
            </a:pathLst>
          </a:custGeom>
          <a:solidFill>
            <a:srgbClr val="858585"/>
          </a:solidFill>
        </p:spPr>
        <p:txBody>
          <a:bodyPr wrap="square" lIns="0" tIns="0" rIns="0" bIns="0" rtlCol="0"/>
          <a:lstStyle/>
          <a:p>
            <a:endParaRPr/>
          </a:p>
        </p:txBody>
      </p:sp>
      <p:sp>
        <p:nvSpPr>
          <p:cNvPr id="63" name="object 6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63</a:t>
            </a:fld>
            <a:endParaRPr spc="15"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513"/>
            <a:ext cx="529209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Economies of scale and scope both represent opportunities </a:t>
            </a:r>
            <a:r>
              <a:rPr sz="950" spc="-5" dirty="0">
                <a:latin typeface="Arial"/>
                <a:cs typeface="Arial"/>
              </a:rPr>
              <a:t>for </a:t>
            </a:r>
            <a:r>
              <a:rPr sz="950" spc="-10" dirty="0">
                <a:latin typeface="Arial"/>
                <a:cs typeface="Arial"/>
              </a:rPr>
              <a:t>buyers </a:t>
            </a:r>
            <a:r>
              <a:rPr sz="950" spc="-5" dirty="0">
                <a:latin typeface="Arial"/>
                <a:cs typeface="Arial"/>
              </a:rPr>
              <a:t>to </a:t>
            </a:r>
            <a:r>
              <a:rPr sz="950" spc="-10" dirty="0">
                <a:latin typeface="Arial"/>
                <a:cs typeface="Arial"/>
              </a:rPr>
              <a:t>bring down </a:t>
            </a:r>
            <a:r>
              <a:rPr sz="950" spc="-5" dirty="0">
                <a:latin typeface="Arial"/>
                <a:cs typeface="Arial"/>
              </a:rPr>
              <a:t>the </a:t>
            </a:r>
            <a:r>
              <a:rPr sz="950" spc="-10" dirty="0">
                <a:latin typeface="Arial"/>
                <a:cs typeface="Arial"/>
              </a:rPr>
              <a:t>unit cost </a:t>
            </a:r>
            <a:r>
              <a:rPr sz="950" spc="-15" dirty="0">
                <a:latin typeface="Arial"/>
                <a:cs typeface="Arial"/>
              </a:rPr>
              <a:t>of  </a:t>
            </a:r>
            <a:r>
              <a:rPr sz="950" spc="-10" dirty="0">
                <a:latin typeface="Arial"/>
                <a:cs typeface="Arial"/>
              </a:rPr>
              <a:t>reactors. As discussed above, manufacturers are willing </a:t>
            </a:r>
            <a:r>
              <a:rPr sz="950" spc="-5" dirty="0">
                <a:latin typeface="Arial"/>
                <a:cs typeface="Arial"/>
              </a:rPr>
              <a:t>to </a:t>
            </a:r>
            <a:r>
              <a:rPr sz="950" spc="-10" dirty="0">
                <a:latin typeface="Arial"/>
                <a:cs typeface="Arial"/>
              </a:rPr>
              <a:t>give discounts of up </a:t>
            </a:r>
            <a:r>
              <a:rPr sz="950" spc="-5" dirty="0">
                <a:latin typeface="Arial"/>
                <a:cs typeface="Arial"/>
              </a:rPr>
              <a:t>to </a:t>
            </a:r>
            <a:r>
              <a:rPr sz="950" spc="-15" dirty="0">
                <a:latin typeface="Arial"/>
                <a:cs typeface="Arial"/>
              </a:rPr>
              <a:t>5% </a:t>
            </a:r>
            <a:r>
              <a:rPr sz="950" spc="-10" dirty="0">
                <a:latin typeface="Arial"/>
                <a:cs typeface="Arial"/>
              </a:rPr>
              <a:t>for additional  order volume. The bigger lever on prices is project scope though, and this is </a:t>
            </a:r>
            <a:r>
              <a:rPr sz="950" spc="-15" dirty="0">
                <a:latin typeface="Arial"/>
                <a:cs typeface="Arial"/>
              </a:rPr>
              <a:t>what </a:t>
            </a:r>
            <a:r>
              <a:rPr sz="950" spc="-10" dirty="0">
                <a:latin typeface="Arial"/>
                <a:cs typeface="Arial"/>
              </a:rPr>
              <a:t>refiners and  EPCs typically use to negotiate reactor prices down. Feedback from buyers and suppliers suggests  that giving </a:t>
            </a:r>
            <a:r>
              <a:rPr sz="950" spc="-5" dirty="0">
                <a:latin typeface="Arial"/>
                <a:cs typeface="Arial"/>
              </a:rPr>
              <a:t>a </a:t>
            </a:r>
            <a:r>
              <a:rPr sz="950" spc="-10" dirty="0">
                <a:latin typeface="Arial"/>
                <a:cs typeface="Arial"/>
              </a:rPr>
              <a:t>manufacturer additional project scope can bring down reactor costs by up </a:t>
            </a:r>
            <a:r>
              <a:rPr sz="950" spc="-5" dirty="0">
                <a:latin typeface="Arial"/>
                <a:cs typeface="Arial"/>
              </a:rPr>
              <a:t>to</a:t>
            </a:r>
            <a:r>
              <a:rPr sz="950" spc="215" dirty="0">
                <a:latin typeface="Arial"/>
                <a:cs typeface="Arial"/>
              </a:rPr>
              <a:t> </a:t>
            </a:r>
            <a:r>
              <a:rPr sz="950" spc="-15" dirty="0">
                <a:latin typeface="Arial"/>
                <a:cs typeface="Arial"/>
              </a:rPr>
              <a:t>10%.</a:t>
            </a:r>
            <a:endParaRPr sz="950">
              <a:latin typeface="Arial"/>
              <a:cs typeface="Arial"/>
            </a:endParaRPr>
          </a:p>
        </p:txBody>
      </p:sp>
      <p:sp>
        <p:nvSpPr>
          <p:cNvPr id="3" name="object 3"/>
          <p:cNvSpPr txBox="1"/>
          <p:nvPr/>
        </p:nvSpPr>
        <p:spPr>
          <a:xfrm>
            <a:off x="1284986" y="2169631"/>
            <a:ext cx="5279390"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The Figure below illustrates the potential savings per unit for </a:t>
            </a:r>
            <a:r>
              <a:rPr sz="950" spc="-5" dirty="0">
                <a:latin typeface="Arial"/>
                <a:cs typeface="Arial"/>
              </a:rPr>
              <a:t>a </a:t>
            </a:r>
            <a:r>
              <a:rPr sz="950" spc="-10" dirty="0">
                <a:latin typeface="Arial"/>
                <a:cs typeface="Arial"/>
              </a:rPr>
              <a:t>large order of six reactors, assuming  that </a:t>
            </a:r>
            <a:r>
              <a:rPr sz="950" spc="-5" dirty="0">
                <a:latin typeface="Arial"/>
                <a:cs typeface="Arial"/>
              </a:rPr>
              <a:t>the </a:t>
            </a:r>
            <a:r>
              <a:rPr sz="950" spc="-10" dirty="0">
                <a:latin typeface="Arial"/>
                <a:cs typeface="Arial"/>
              </a:rPr>
              <a:t>manufacturer also receives </a:t>
            </a:r>
            <a:r>
              <a:rPr sz="950" spc="-5" dirty="0">
                <a:latin typeface="Arial"/>
                <a:cs typeface="Arial"/>
              </a:rPr>
              <a:t>the </a:t>
            </a:r>
            <a:r>
              <a:rPr sz="950" spc="-10" dirty="0">
                <a:latin typeface="Arial"/>
                <a:cs typeface="Arial"/>
              </a:rPr>
              <a:t>contract </a:t>
            </a:r>
            <a:r>
              <a:rPr sz="950" spc="-5" dirty="0">
                <a:latin typeface="Arial"/>
                <a:cs typeface="Arial"/>
              </a:rPr>
              <a:t>for </a:t>
            </a:r>
            <a:r>
              <a:rPr sz="950" spc="-10" dirty="0">
                <a:latin typeface="Arial"/>
                <a:cs typeface="Arial"/>
              </a:rPr>
              <a:t>other pressure vessels, which could</a:t>
            </a:r>
            <a:r>
              <a:rPr sz="950" spc="210" dirty="0">
                <a:latin typeface="Arial"/>
                <a:cs typeface="Arial"/>
              </a:rPr>
              <a:t> </a:t>
            </a:r>
            <a:r>
              <a:rPr sz="950" spc="-10" dirty="0">
                <a:latin typeface="Arial"/>
                <a:cs typeface="Arial"/>
              </a:rPr>
              <a:t>include</a:t>
            </a:r>
            <a:endParaRPr sz="950">
              <a:latin typeface="Arial"/>
              <a:cs typeface="Arial"/>
            </a:endParaRPr>
          </a:p>
          <a:p>
            <a:pPr marL="12700" marR="448309">
              <a:lnSpc>
                <a:spcPct val="142100"/>
              </a:lnSpc>
            </a:pPr>
            <a:r>
              <a:rPr sz="950" spc="-10" dirty="0">
                <a:latin typeface="Arial"/>
                <a:cs typeface="Arial"/>
              </a:rPr>
              <a:t>hydrotreaters, heat exchangers, and vessels not within the scope </a:t>
            </a:r>
            <a:r>
              <a:rPr sz="950" spc="-5" dirty="0">
                <a:latin typeface="Arial"/>
                <a:cs typeface="Arial"/>
              </a:rPr>
              <a:t>of </a:t>
            </a:r>
            <a:r>
              <a:rPr sz="950" spc="-10" dirty="0">
                <a:latin typeface="Arial"/>
                <a:cs typeface="Arial"/>
              </a:rPr>
              <a:t>this study such as slug  catchers and surge</a:t>
            </a:r>
            <a:r>
              <a:rPr sz="950" spc="-25" dirty="0">
                <a:latin typeface="Arial"/>
                <a:cs typeface="Arial"/>
              </a:rPr>
              <a:t> </a:t>
            </a:r>
            <a:r>
              <a:rPr sz="950" spc="-10" dirty="0">
                <a:latin typeface="Arial"/>
                <a:cs typeface="Arial"/>
              </a:rPr>
              <a:t>drums.</a:t>
            </a:r>
            <a:endParaRPr sz="950">
              <a:latin typeface="Arial"/>
              <a:cs typeface="Arial"/>
            </a:endParaRPr>
          </a:p>
        </p:txBody>
      </p:sp>
      <p:sp>
        <p:nvSpPr>
          <p:cNvPr id="4" name="object 4"/>
          <p:cNvSpPr txBox="1"/>
          <p:nvPr/>
        </p:nvSpPr>
        <p:spPr>
          <a:xfrm>
            <a:off x="1177555" y="7329416"/>
            <a:ext cx="5348605" cy="1670050"/>
          </a:xfrm>
          <a:prstGeom prst="rect">
            <a:avLst/>
          </a:prstGeom>
        </p:spPr>
        <p:txBody>
          <a:bodyPr vert="horz" wrap="square" lIns="0" tIns="0" rIns="0" bIns="0" rtlCol="0">
            <a:spAutoFit/>
          </a:bodyPr>
          <a:lstStyle/>
          <a:p>
            <a:pPr marL="12700">
              <a:lnSpc>
                <a:spcPct val="100000"/>
              </a:lnSpc>
              <a:tabLst>
                <a:tab pos="356870" algn="l"/>
              </a:tabLst>
            </a:pPr>
            <a:r>
              <a:rPr sz="950" b="1" i="1" spc="-10" dirty="0">
                <a:latin typeface="Arial"/>
                <a:cs typeface="Arial"/>
              </a:rPr>
              <a:t>9.3	Price Negotiation</a:t>
            </a:r>
            <a:r>
              <a:rPr sz="950" b="1" i="1" spc="-45" dirty="0">
                <a:latin typeface="Arial"/>
                <a:cs typeface="Arial"/>
              </a:rPr>
              <a:t> </a:t>
            </a:r>
            <a:r>
              <a:rPr sz="950" b="1" i="1" spc="-10" dirty="0">
                <a:latin typeface="Arial"/>
                <a:cs typeface="Arial"/>
              </a:rPr>
              <a:t>Strategies</a:t>
            </a:r>
            <a:endParaRPr sz="950">
              <a:latin typeface="Arial"/>
              <a:cs typeface="Arial"/>
            </a:endParaRPr>
          </a:p>
          <a:p>
            <a:pPr marL="227329" marR="45720" indent="-214629">
              <a:lnSpc>
                <a:spcPct val="142300"/>
              </a:lnSpc>
              <a:spcBef>
                <a:spcPts val="540"/>
              </a:spcBef>
              <a:buAutoNum type="arabicPeriod"/>
              <a:tabLst>
                <a:tab pos="227329" algn="l"/>
              </a:tabLst>
            </a:pPr>
            <a:r>
              <a:rPr sz="950" spc="-10" dirty="0">
                <a:latin typeface="Arial"/>
                <a:cs typeface="Arial"/>
              </a:rPr>
              <a:t>Target suppliers with extremely low utilization rates for discounts. Carpenteria Corsi has added  machinery and hired workers to fill the void left by Nuovo Pignone and is only 50% utilized. </a:t>
            </a:r>
            <a:r>
              <a:rPr sz="950" spc="-15" dirty="0">
                <a:latin typeface="Arial"/>
                <a:cs typeface="Arial"/>
              </a:rPr>
              <a:t>JSW  </a:t>
            </a:r>
            <a:r>
              <a:rPr sz="950" spc="-10" dirty="0">
                <a:latin typeface="Arial"/>
                <a:cs typeface="Arial"/>
              </a:rPr>
              <a:t>added forge capacity in anticipation of nuclear reactor orders that have not materialized and </a:t>
            </a:r>
            <a:r>
              <a:rPr sz="950" spc="-5" dirty="0">
                <a:latin typeface="Arial"/>
                <a:cs typeface="Arial"/>
              </a:rPr>
              <a:t>it </a:t>
            </a:r>
            <a:r>
              <a:rPr sz="950" spc="-10" dirty="0">
                <a:latin typeface="Arial"/>
                <a:cs typeface="Arial"/>
              </a:rPr>
              <a:t>is  60%</a:t>
            </a:r>
            <a:r>
              <a:rPr sz="950" spc="-65" dirty="0">
                <a:latin typeface="Arial"/>
                <a:cs typeface="Arial"/>
              </a:rPr>
              <a:t> </a:t>
            </a:r>
            <a:r>
              <a:rPr sz="950" spc="-10" dirty="0">
                <a:latin typeface="Arial"/>
                <a:cs typeface="Arial"/>
              </a:rPr>
              <a:t>utilized.</a:t>
            </a:r>
            <a:endParaRPr sz="950">
              <a:latin typeface="Arial"/>
              <a:cs typeface="Arial"/>
            </a:endParaRPr>
          </a:p>
          <a:p>
            <a:pPr marL="227329" marR="5080" indent="-214629">
              <a:lnSpc>
                <a:spcPct val="142100"/>
              </a:lnSpc>
              <a:buAutoNum type="arabicPeriod"/>
              <a:tabLst>
                <a:tab pos="227329" algn="l"/>
              </a:tabLst>
            </a:pPr>
            <a:r>
              <a:rPr sz="950" spc="-10" dirty="0">
                <a:latin typeface="Arial"/>
                <a:cs typeface="Arial"/>
              </a:rPr>
              <a:t>Gain benefits from economies of scope by awarding orders for hydrocracking reactors along with  other packages such as hydrotreaters and heat exchangers. Supplier feedback indicates</a:t>
            </a:r>
            <a:r>
              <a:rPr sz="950" spc="160" dirty="0">
                <a:latin typeface="Arial"/>
                <a:cs typeface="Arial"/>
              </a:rPr>
              <a:t> </a:t>
            </a:r>
            <a:r>
              <a:rPr sz="950" spc="-10" dirty="0">
                <a:latin typeface="Arial"/>
                <a:cs typeface="Arial"/>
              </a:rPr>
              <a:t>that</a:t>
            </a:r>
            <a:endParaRPr sz="950">
              <a:latin typeface="Arial"/>
              <a:cs typeface="Arial"/>
            </a:endParaRPr>
          </a:p>
          <a:p>
            <a:pPr marL="227329">
              <a:lnSpc>
                <a:spcPct val="100000"/>
              </a:lnSpc>
              <a:spcBef>
                <a:spcPts val="489"/>
              </a:spcBef>
            </a:pPr>
            <a:r>
              <a:rPr sz="950" spc="-10" dirty="0">
                <a:latin typeface="Arial"/>
                <a:cs typeface="Arial"/>
              </a:rPr>
              <a:t>doing </a:t>
            </a:r>
            <a:r>
              <a:rPr sz="950" spc="-5" dirty="0">
                <a:latin typeface="Arial"/>
                <a:cs typeface="Arial"/>
              </a:rPr>
              <a:t>so </a:t>
            </a:r>
            <a:r>
              <a:rPr sz="950" spc="-10" dirty="0">
                <a:latin typeface="Arial"/>
                <a:cs typeface="Arial"/>
              </a:rPr>
              <a:t>can bring reactor cost down </a:t>
            </a:r>
            <a:r>
              <a:rPr sz="950" spc="-5" dirty="0">
                <a:latin typeface="Arial"/>
                <a:cs typeface="Arial"/>
              </a:rPr>
              <a:t>by </a:t>
            </a:r>
            <a:r>
              <a:rPr sz="950" spc="-10" dirty="0">
                <a:latin typeface="Arial"/>
                <a:cs typeface="Arial"/>
              </a:rPr>
              <a:t>up to</a:t>
            </a:r>
            <a:r>
              <a:rPr sz="950" spc="55" dirty="0">
                <a:latin typeface="Arial"/>
                <a:cs typeface="Arial"/>
              </a:rPr>
              <a:t> </a:t>
            </a:r>
            <a:r>
              <a:rPr sz="950" spc="-15" dirty="0">
                <a:latin typeface="Arial"/>
                <a:cs typeface="Arial"/>
              </a:rPr>
              <a:t>10%.</a:t>
            </a:r>
            <a:endParaRPr sz="950">
              <a:latin typeface="Arial"/>
              <a:cs typeface="Arial"/>
            </a:endParaRPr>
          </a:p>
        </p:txBody>
      </p:sp>
      <p:sp>
        <p:nvSpPr>
          <p:cNvPr id="5" name="object 5"/>
          <p:cNvSpPr/>
          <p:nvPr/>
        </p:nvSpPr>
        <p:spPr>
          <a:xfrm>
            <a:off x="2068067" y="3959352"/>
            <a:ext cx="504825" cy="2419350"/>
          </a:xfrm>
          <a:custGeom>
            <a:avLst/>
            <a:gdLst/>
            <a:ahLst/>
            <a:cxnLst/>
            <a:rect l="l" t="t" r="r" b="b"/>
            <a:pathLst>
              <a:path w="504825" h="2419350">
                <a:moveTo>
                  <a:pt x="0" y="2419350"/>
                </a:moveTo>
                <a:lnTo>
                  <a:pt x="504444" y="2419350"/>
                </a:lnTo>
                <a:lnTo>
                  <a:pt x="504444" y="0"/>
                </a:lnTo>
                <a:lnTo>
                  <a:pt x="0" y="0"/>
                </a:lnTo>
                <a:lnTo>
                  <a:pt x="0" y="2419350"/>
                </a:lnTo>
                <a:close/>
              </a:path>
            </a:pathLst>
          </a:custGeom>
          <a:solidFill>
            <a:srgbClr val="8DB3E2"/>
          </a:solidFill>
        </p:spPr>
        <p:txBody>
          <a:bodyPr wrap="square" lIns="0" tIns="0" rIns="0" bIns="0" rtlCol="0"/>
          <a:lstStyle/>
          <a:p>
            <a:endParaRPr/>
          </a:p>
        </p:txBody>
      </p:sp>
      <p:sp>
        <p:nvSpPr>
          <p:cNvPr id="6" name="object 6"/>
          <p:cNvSpPr/>
          <p:nvPr/>
        </p:nvSpPr>
        <p:spPr>
          <a:xfrm>
            <a:off x="2064257" y="3954779"/>
            <a:ext cx="513080" cy="2428875"/>
          </a:xfrm>
          <a:custGeom>
            <a:avLst/>
            <a:gdLst/>
            <a:ahLst/>
            <a:cxnLst/>
            <a:rect l="l" t="t" r="r" b="b"/>
            <a:pathLst>
              <a:path w="513080" h="2428875">
                <a:moveTo>
                  <a:pt x="510540" y="0"/>
                </a:moveTo>
                <a:lnTo>
                  <a:pt x="1524" y="0"/>
                </a:lnTo>
                <a:lnTo>
                  <a:pt x="0" y="2286"/>
                </a:lnTo>
                <a:lnTo>
                  <a:pt x="0" y="2426208"/>
                </a:lnTo>
                <a:lnTo>
                  <a:pt x="1524" y="2428494"/>
                </a:lnTo>
                <a:lnTo>
                  <a:pt x="510540" y="2428494"/>
                </a:lnTo>
                <a:lnTo>
                  <a:pt x="512826" y="2426208"/>
                </a:lnTo>
                <a:lnTo>
                  <a:pt x="512826" y="2423922"/>
                </a:lnTo>
                <a:lnTo>
                  <a:pt x="8382" y="2423922"/>
                </a:lnTo>
                <a:lnTo>
                  <a:pt x="3810" y="2420112"/>
                </a:lnTo>
                <a:lnTo>
                  <a:pt x="8382" y="2420112"/>
                </a:lnTo>
                <a:lnTo>
                  <a:pt x="8382" y="8382"/>
                </a:lnTo>
                <a:lnTo>
                  <a:pt x="3810" y="8382"/>
                </a:lnTo>
                <a:lnTo>
                  <a:pt x="8382" y="4572"/>
                </a:lnTo>
                <a:lnTo>
                  <a:pt x="512826" y="4572"/>
                </a:lnTo>
                <a:lnTo>
                  <a:pt x="512826" y="2286"/>
                </a:lnTo>
                <a:lnTo>
                  <a:pt x="510540" y="0"/>
                </a:lnTo>
                <a:close/>
              </a:path>
              <a:path w="513080" h="2428875">
                <a:moveTo>
                  <a:pt x="8382" y="2420112"/>
                </a:moveTo>
                <a:lnTo>
                  <a:pt x="3810" y="2420112"/>
                </a:lnTo>
                <a:lnTo>
                  <a:pt x="8382" y="2423922"/>
                </a:lnTo>
                <a:lnTo>
                  <a:pt x="8382" y="2420112"/>
                </a:lnTo>
                <a:close/>
              </a:path>
              <a:path w="513080" h="2428875">
                <a:moveTo>
                  <a:pt x="504444" y="2420112"/>
                </a:moveTo>
                <a:lnTo>
                  <a:pt x="8382" y="2420112"/>
                </a:lnTo>
                <a:lnTo>
                  <a:pt x="8382" y="2423922"/>
                </a:lnTo>
                <a:lnTo>
                  <a:pt x="504444" y="2423922"/>
                </a:lnTo>
                <a:lnTo>
                  <a:pt x="504444" y="2420112"/>
                </a:lnTo>
                <a:close/>
              </a:path>
              <a:path w="513080" h="2428875">
                <a:moveTo>
                  <a:pt x="504444" y="4572"/>
                </a:moveTo>
                <a:lnTo>
                  <a:pt x="504444" y="2423922"/>
                </a:lnTo>
                <a:lnTo>
                  <a:pt x="508254" y="2420112"/>
                </a:lnTo>
                <a:lnTo>
                  <a:pt x="512826" y="2420112"/>
                </a:lnTo>
                <a:lnTo>
                  <a:pt x="512826" y="8382"/>
                </a:lnTo>
                <a:lnTo>
                  <a:pt x="508254" y="8382"/>
                </a:lnTo>
                <a:lnTo>
                  <a:pt x="504444" y="4572"/>
                </a:lnTo>
                <a:close/>
              </a:path>
              <a:path w="513080" h="2428875">
                <a:moveTo>
                  <a:pt x="512826" y="2420112"/>
                </a:moveTo>
                <a:lnTo>
                  <a:pt x="508254" y="2420112"/>
                </a:lnTo>
                <a:lnTo>
                  <a:pt x="504444" y="2423922"/>
                </a:lnTo>
                <a:lnTo>
                  <a:pt x="512826" y="2423922"/>
                </a:lnTo>
                <a:lnTo>
                  <a:pt x="512826" y="2420112"/>
                </a:lnTo>
                <a:close/>
              </a:path>
              <a:path w="513080" h="2428875">
                <a:moveTo>
                  <a:pt x="8382" y="4572"/>
                </a:moveTo>
                <a:lnTo>
                  <a:pt x="3810" y="8382"/>
                </a:lnTo>
                <a:lnTo>
                  <a:pt x="8382" y="8382"/>
                </a:lnTo>
                <a:lnTo>
                  <a:pt x="8382" y="4572"/>
                </a:lnTo>
                <a:close/>
              </a:path>
              <a:path w="513080" h="2428875">
                <a:moveTo>
                  <a:pt x="504444" y="4572"/>
                </a:moveTo>
                <a:lnTo>
                  <a:pt x="8382" y="4572"/>
                </a:lnTo>
                <a:lnTo>
                  <a:pt x="8382" y="8382"/>
                </a:lnTo>
                <a:lnTo>
                  <a:pt x="504444" y="8382"/>
                </a:lnTo>
                <a:lnTo>
                  <a:pt x="504444" y="4572"/>
                </a:lnTo>
                <a:close/>
              </a:path>
              <a:path w="513080" h="2428875">
                <a:moveTo>
                  <a:pt x="512826" y="4572"/>
                </a:moveTo>
                <a:lnTo>
                  <a:pt x="504444"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7" name="object 7"/>
          <p:cNvSpPr/>
          <p:nvPr/>
        </p:nvSpPr>
        <p:spPr>
          <a:xfrm>
            <a:off x="3082289" y="3954779"/>
            <a:ext cx="513080" cy="129539"/>
          </a:xfrm>
          <a:custGeom>
            <a:avLst/>
            <a:gdLst/>
            <a:ahLst/>
            <a:cxnLst/>
            <a:rect l="l" t="t" r="r" b="b"/>
            <a:pathLst>
              <a:path w="513079" h="129539">
                <a:moveTo>
                  <a:pt x="511302" y="0"/>
                </a:moveTo>
                <a:lnTo>
                  <a:pt x="2286" y="0"/>
                </a:lnTo>
                <a:lnTo>
                  <a:pt x="0" y="2286"/>
                </a:lnTo>
                <a:lnTo>
                  <a:pt x="0" y="128016"/>
                </a:lnTo>
                <a:lnTo>
                  <a:pt x="2286" y="129540"/>
                </a:lnTo>
                <a:lnTo>
                  <a:pt x="511302" y="129540"/>
                </a:lnTo>
                <a:lnTo>
                  <a:pt x="512826" y="128016"/>
                </a:lnTo>
                <a:lnTo>
                  <a:pt x="512826" y="125730"/>
                </a:lnTo>
                <a:lnTo>
                  <a:pt x="8382" y="125730"/>
                </a:lnTo>
                <a:lnTo>
                  <a:pt x="4572" y="121158"/>
                </a:lnTo>
                <a:lnTo>
                  <a:pt x="8382" y="121158"/>
                </a:lnTo>
                <a:lnTo>
                  <a:pt x="8382" y="8382"/>
                </a:lnTo>
                <a:lnTo>
                  <a:pt x="4572" y="8382"/>
                </a:lnTo>
                <a:lnTo>
                  <a:pt x="8382" y="4572"/>
                </a:lnTo>
                <a:lnTo>
                  <a:pt x="512826" y="4572"/>
                </a:lnTo>
                <a:lnTo>
                  <a:pt x="512826" y="2286"/>
                </a:lnTo>
                <a:lnTo>
                  <a:pt x="511302" y="0"/>
                </a:lnTo>
                <a:close/>
              </a:path>
              <a:path w="513079" h="129539">
                <a:moveTo>
                  <a:pt x="8382" y="121158"/>
                </a:moveTo>
                <a:lnTo>
                  <a:pt x="4572" y="121158"/>
                </a:lnTo>
                <a:lnTo>
                  <a:pt x="8382" y="125730"/>
                </a:lnTo>
                <a:lnTo>
                  <a:pt x="8382" y="121158"/>
                </a:lnTo>
                <a:close/>
              </a:path>
              <a:path w="513079" h="129539">
                <a:moveTo>
                  <a:pt x="504444" y="121158"/>
                </a:moveTo>
                <a:lnTo>
                  <a:pt x="8382" y="121158"/>
                </a:lnTo>
                <a:lnTo>
                  <a:pt x="8382" y="125730"/>
                </a:lnTo>
                <a:lnTo>
                  <a:pt x="504444" y="125730"/>
                </a:lnTo>
                <a:lnTo>
                  <a:pt x="504444" y="121158"/>
                </a:lnTo>
                <a:close/>
              </a:path>
              <a:path w="513079" h="129539">
                <a:moveTo>
                  <a:pt x="504444" y="4572"/>
                </a:moveTo>
                <a:lnTo>
                  <a:pt x="504444" y="125730"/>
                </a:lnTo>
                <a:lnTo>
                  <a:pt x="509016" y="121158"/>
                </a:lnTo>
                <a:lnTo>
                  <a:pt x="512826" y="121158"/>
                </a:lnTo>
                <a:lnTo>
                  <a:pt x="512826" y="8382"/>
                </a:lnTo>
                <a:lnTo>
                  <a:pt x="509016" y="8382"/>
                </a:lnTo>
                <a:lnTo>
                  <a:pt x="504444" y="4572"/>
                </a:lnTo>
                <a:close/>
              </a:path>
              <a:path w="513079" h="129539">
                <a:moveTo>
                  <a:pt x="512826" y="121158"/>
                </a:moveTo>
                <a:lnTo>
                  <a:pt x="509016" y="121158"/>
                </a:lnTo>
                <a:lnTo>
                  <a:pt x="504444" y="125730"/>
                </a:lnTo>
                <a:lnTo>
                  <a:pt x="512826" y="125730"/>
                </a:lnTo>
                <a:lnTo>
                  <a:pt x="512826" y="121158"/>
                </a:lnTo>
                <a:close/>
              </a:path>
              <a:path w="513079" h="129539">
                <a:moveTo>
                  <a:pt x="8382" y="4572"/>
                </a:moveTo>
                <a:lnTo>
                  <a:pt x="4572" y="8382"/>
                </a:lnTo>
                <a:lnTo>
                  <a:pt x="8382" y="8382"/>
                </a:lnTo>
                <a:lnTo>
                  <a:pt x="8382" y="4572"/>
                </a:lnTo>
                <a:close/>
              </a:path>
              <a:path w="513079" h="129539">
                <a:moveTo>
                  <a:pt x="504444" y="4572"/>
                </a:moveTo>
                <a:lnTo>
                  <a:pt x="8382" y="4572"/>
                </a:lnTo>
                <a:lnTo>
                  <a:pt x="8382" y="8382"/>
                </a:lnTo>
                <a:lnTo>
                  <a:pt x="504444" y="8382"/>
                </a:lnTo>
                <a:lnTo>
                  <a:pt x="504444" y="4572"/>
                </a:lnTo>
                <a:close/>
              </a:path>
              <a:path w="513079" h="129539">
                <a:moveTo>
                  <a:pt x="512826" y="4572"/>
                </a:moveTo>
                <a:lnTo>
                  <a:pt x="504444" y="4572"/>
                </a:lnTo>
                <a:lnTo>
                  <a:pt x="509016" y="8382"/>
                </a:lnTo>
                <a:lnTo>
                  <a:pt x="512826" y="8382"/>
                </a:lnTo>
                <a:lnTo>
                  <a:pt x="512826" y="4572"/>
                </a:lnTo>
                <a:close/>
              </a:path>
            </a:pathLst>
          </a:custGeom>
          <a:solidFill>
            <a:srgbClr val="7E7E7E"/>
          </a:solidFill>
        </p:spPr>
        <p:txBody>
          <a:bodyPr wrap="square" lIns="0" tIns="0" rIns="0" bIns="0" rtlCol="0"/>
          <a:lstStyle/>
          <a:p>
            <a:endParaRPr/>
          </a:p>
        </p:txBody>
      </p:sp>
      <p:sp>
        <p:nvSpPr>
          <p:cNvPr id="8" name="object 8"/>
          <p:cNvSpPr/>
          <p:nvPr/>
        </p:nvSpPr>
        <p:spPr>
          <a:xfrm>
            <a:off x="4101084" y="4075938"/>
            <a:ext cx="513080" cy="129539"/>
          </a:xfrm>
          <a:custGeom>
            <a:avLst/>
            <a:gdLst/>
            <a:ahLst/>
            <a:cxnLst/>
            <a:rect l="l" t="t" r="r" b="b"/>
            <a:pathLst>
              <a:path w="513079" h="129539">
                <a:moveTo>
                  <a:pt x="510540" y="0"/>
                </a:moveTo>
                <a:lnTo>
                  <a:pt x="1524" y="0"/>
                </a:lnTo>
                <a:lnTo>
                  <a:pt x="0" y="2286"/>
                </a:lnTo>
                <a:lnTo>
                  <a:pt x="0" y="128016"/>
                </a:lnTo>
                <a:lnTo>
                  <a:pt x="1524" y="129540"/>
                </a:lnTo>
                <a:lnTo>
                  <a:pt x="510540" y="129540"/>
                </a:lnTo>
                <a:lnTo>
                  <a:pt x="512826" y="128016"/>
                </a:lnTo>
                <a:lnTo>
                  <a:pt x="512826" y="125730"/>
                </a:lnTo>
                <a:lnTo>
                  <a:pt x="8382" y="125730"/>
                </a:lnTo>
                <a:lnTo>
                  <a:pt x="3810" y="121158"/>
                </a:lnTo>
                <a:lnTo>
                  <a:pt x="8382" y="121158"/>
                </a:lnTo>
                <a:lnTo>
                  <a:pt x="8382" y="8382"/>
                </a:lnTo>
                <a:lnTo>
                  <a:pt x="3810" y="8382"/>
                </a:lnTo>
                <a:lnTo>
                  <a:pt x="8382" y="4572"/>
                </a:lnTo>
                <a:lnTo>
                  <a:pt x="512826" y="4572"/>
                </a:lnTo>
                <a:lnTo>
                  <a:pt x="512826" y="2286"/>
                </a:lnTo>
                <a:lnTo>
                  <a:pt x="510540" y="0"/>
                </a:lnTo>
                <a:close/>
              </a:path>
              <a:path w="513079" h="129539">
                <a:moveTo>
                  <a:pt x="8382" y="121158"/>
                </a:moveTo>
                <a:lnTo>
                  <a:pt x="3810" y="121158"/>
                </a:lnTo>
                <a:lnTo>
                  <a:pt x="8382" y="125730"/>
                </a:lnTo>
                <a:lnTo>
                  <a:pt x="8382" y="121158"/>
                </a:lnTo>
                <a:close/>
              </a:path>
              <a:path w="513079" h="129539">
                <a:moveTo>
                  <a:pt x="503681" y="121158"/>
                </a:moveTo>
                <a:lnTo>
                  <a:pt x="8382" y="121158"/>
                </a:lnTo>
                <a:lnTo>
                  <a:pt x="8382" y="125730"/>
                </a:lnTo>
                <a:lnTo>
                  <a:pt x="503681" y="125730"/>
                </a:lnTo>
                <a:lnTo>
                  <a:pt x="503681" y="121158"/>
                </a:lnTo>
                <a:close/>
              </a:path>
              <a:path w="513079" h="129539">
                <a:moveTo>
                  <a:pt x="503681" y="4572"/>
                </a:moveTo>
                <a:lnTo>
                  <a:pt x="503681" y="125730"/>
                </a:lnTo>
                <a:lnTo>
                  <a:pt x="508254" y="121158"/>
                </a:lnTo>
                <a:lnTo>
                  <a:pt x="512826" y="121158"/>
                </a:lnTo>
                <a:lnTo>
                  <a:pt x="512826" y="8382"/>
                </a:lnTo>
                <a:lnTo>
                  <a:pt x="508254" y="8382"/>
                </a:lnTo>
                <a:lnTo>
                  <a:pt x="503681" y="4572"/>
                </a:lnTo>
                <a:close/>
              </a:path>
              <a:path w="513079" h="129539">
                <a:moveTo>
                  <a:pt x="512826" y="121158"/>
                </a:moveTo>
                <a:lnTo>
                  <a:pt x="508254" y="121158"/>
                </a:lnTo>
                <a:lnTo>
                  <a:pt x="503681" y="125730"/>
                </a:lnTo>
                <a:lnTo>
                  <a:pt x="512826" y="125730"/>
                </a:lnTo>
                <a:lnTo>
                  <a:pt x="512826" y="121158"/>
                </a:lnTo>
                <a:close/>
              </a:path>
              <a:path w="513079" h="129539">
                <a:moveTo>
                  <a:pt x="8382" y="4572"/>
                </a:moveTo>
                <a:lnTo>
                  <a:pt x="3810" y="8382"/>
                </a:lnTo>
                <a:lnTo>
                  <a:pt x="8382" y="8382"/>
                </a:lnTo>
                <a:lnTo>
                  <a:pt x="8382" y="4572"/>
                </a:lnTo>
                <a:close/>
              </a:path>
              <a:path w="513079" h="129539">
                <a:moveTo>
                  <a:pt x="503681" y="4572"/>
                </a:moveTo>
                <a:lnTo>
                  <a:pt x="8382" y="4572"/>
                </a:lnTo>
                <a:lnTo>
                  <a:pt x="8382" y="8382"/>
                </a:lnTo>
                <a:lnTo>
                  <a:pt x="503681" y="8382"/>
                </a:lnTo>
                <a:lnTo>
                  <a:pt x="503681" y="4572"/>
                </a:lnTo>
                <a:close/>
              </a:path>
              <a:path w="513079" h="129539">
                <a:moveTo>
                  <a:pt x="512826" y="4572"/>
                </a:moveTo>
                <a:lnTo>
                  <a:pt x="503681"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9" name="object 9"/>
          <p:cNvSpPr/>
          <p:nvPr/>
        </p:nvSpPr>
        <p:spPr>
          <a:xfrm>
            <a:off x="5119115" y="4197096"/>
            <a:ext cx="513080" cy="250190"/>
          </a:xfrm>
          <a:custGeom>
            <a:avLst/>
            <a:gdLst/>
            <a:ahLst/>
            <a:cxnLst/>
            <a:rect l="l" t="t" r="r" b="b"/>
            <a:pathLst>
              <a:path w="513079" h="250189">
                <a:moveTo>
                  <a:pt x="511302" y="0"/>
                </a:moveTo>
                <a:lnTo>
                  <a:pt x="2286" y="0"/>
                </a:lnTo>
                <a:lnTo>
                  <a:pt x="0" y="2286"/>
                </a:lnTo>
                <a:lnTo>
                  <a:pt x="0" y="247650"/>
                </a:lnTo>
                <a:lnTo>
                  <a:pt x="2286" y="249936"/>
                </a:lnTo>
                <a:lnTo>
                  <a:pt x="511302" y="249936"/>
                </a:lnTo>
                <a:lnTo>
                  <a:pt x="512826" y="247650"/>
                </a:lnTo>
                <a:lnTo>
                  <a:pt x="512826" y="245364"/>
                </a:lnTo>
                <a:lnTo>
                  <a:pt x="8382" y="245364"/>
                </a:lnTo>
                <a:lnTo>
                  <a:pt x="4572" y="241554"/>
                </a:lnTo>
                <a:lnTo>
                  <a:pt x="8382" y="241554"/>
                </a:lnTo>
                <a:lnTo>
                  <a:pt x="8382" y="8382"/>
                </a:lnTo>
                <a:lnTo>
                  <a:pt x="4572" y="8382"/>
                </a:lnTo>
                <a:lnTo>
                  <a:pt x="8382" y="4572"/>
                </a:lnTo>
                <a:lnTo>
                  <a:pt x="512826" y="4572"/>
                </a:lnTo>
                <a:lnTo>
                  <a:pt x="512826" y="2286"/>
                </a:lnTo>
                <a:lnTo>
                  <a:pt x="511302" y="0"/>
                </a:lnTo>
                <a:close/>
              </a:path>
              <a:path w="513079" h="250189">
                <a:moveTo>
                  <a:pt x="8382" y="241554"/>
                </a:moveTo>
                <a:lnTo>
                  <a:pt x="4572" y="241554"/>
                </a:lnTo>
                <a:lnTo>
                  <a:pt x="8382" y="245364"/>
                </a:lnTo>
                <a:lnTo>
                  <a:pt x="8382" y="241554"/>
                </a:lnTo>
                <a:close/>
              </a:path>
              <a:path w="513079" h="250189">
                <a:moveTo>
                  <a:pt x="504444" y="241554"/>
                </a:moveTo>
                <a:lnTo>
                  <a:pt x="8382" y="241554"/>
                </a:lnTo>
                <a:lnTo>
                  <a:pt x="8382" y="245364"/>
                </a:lnTo>
                <a:lnTo>
                  <a:pt x="504444" y="245364"/>
                </a:lnTo>
                <a:lnTo>
                  <a:pt x="504444" y="241554"/>
                </a:lnTo>
                <a:close/>
              </a:path>
              <a:path w="513079" h="250189">
                <a:moveTo>
                  <a:pt x="504444" y="4572"/>
                </a:moveTo>
                <a:lnTo>
                  <a:pt x="504444" y="245364"/>
                </a:lnTo>
                <a:lnTo>
                  <a:pt x="508254" y="241554"/>
                </a:lnTo>
                <a:lnTo>
                  <a:pt x="512826" y="241554"/>
                </a:lnTo>
                <a:lnTo>
                  <a:pt x="512826" y="8382"/>
                </a:lnTo>
                <a:lnTo>
                  <a:pt x="508254" y="8382"/>
                </a:lnTo>
                <a:lnTo>
                  <a:pt x="504444" y="4572"/>
                </a:lnTo>
                <a:close/>
              </a:path>
              <a:path w="513079" h="250189">
                <a:moveTo>
                  <a:pt x="512826" y="241554"/>
                </a:moveTo>
                <a:lnTo>
                  <a:pt x="508254" y="241554"/>
                </a:lnTo>
                <a:lnTo>
                  <a:pt x="504444" y="245364"/>
                </a:lnTo>
                <a:lnTo>
                  <a:pt x="512826" y="245364"/>
                </a:lnTo>
                <a:lnTo>
                  <a:pt x="512826" y="241554"/>
                </a:lnTo>
                <a:close/>
              </a:path>
              <a:path w="513079" h="250189">
                <a:moveTo>
                  <a:pt x="8382" y="4572"/>
                </a:moveTo>
                <a:lnTo>
                  <a:pt x="4572" y="8382"/>
                </a:lnTo>
                <a:lnTo>
                  <a:pt x="8382" y="8382"/>
                </a:lnTo>
                <a:lnTo>
                  <a:pt x="8382" y="4572"/>
                </a:lnTo>
                <a:close/>
              </a:path>
              <a:path w="513079" h="250189">
                <a:moveTo>
                  <a:pt x="504444" y="4572"/>
                </a:moveTo>
                <a:lnTo>
                  <a:pt x="8382" y="4572"/>
                </a:lnTo>
                <a:lnTo>
                  <a:pt x="8382" y="8382"/>
                </a:lnTo>
                <a:lnTo>
                  <a:pt x="504444" y="8382"/>
                </a:lnTo>
                <a:lnTo>
                  <a:pt x="504444" y="4572"/>
                </a:lnTo>
                <a:close/>
              </a:path>
              <a:path w="513079" h="250189">
                <a:moveTo>
                  <a:pt x="512826" y="4572"/>
                </a:moveTo>
                <a:lnTo>
                  <a:pt x="504444"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10" name="object 10"/>
          <p:cNvSpPr/>
          <p:nvPr/>
        </p:nvSpPr>
        <p:spPr>
          <a:xfrm>
            <a:off x="6137909" y="4438650"/>
            <a:ext cx="512445" cy="1945005"/>
          </a:xfrm>
          <a:custGeom>
            <a:avLst/>
            <a:gdLst/>
            <a:ahLst/>
            <a:cxnLst/>
            <a:rect l="l" t="t" r="r" b="b"/>
            <a:pathLst>
              <a:path w="512445" h="1945004">
                <a:moveTo>
                  <a:pt x="510540" y="0"/>
                </a:moveTo>
                <a:lnTo>
                  <a:pt x="1524" y="0"/>
                </a:lnTo>
                <a:lnTo>
                  <a:pt x="0" y="1524"/>
                </a:lnTo>
                <a:lnTo>
                  <a:pt x="0" y="1942338"/>
                </a:lnTo>
                <a:lnTo>
                  <a:pt x="1524" y="1944624"/>
                </a:lnTo>
                <a:lnTo>
                  <a:pt x="510540" y="1944624"/>
                </a:lnTo>
                <a:lnTo>
                  <a:pt x="512064" y="1942338"/>
                </a:lnTo>
                <a:lnTo>
                  <a:pt x="512064" y="1940052"/>
                </a:lnTo>
                <a:lnTo>
                  <a:pt x="8382" y="1940052"/>
                </a:lnTo>
                <a:lnTo>
                  <a:pt x="3810" y="1936242"/>
                </a:lnTo>
                <a:lnTo>
                  <a:pt x="8382" y="1936242"/>
                </a:lnTo>
                <a:lnTo>
                  <a:pt x="8382" y="8382"/>
                </a:lnTo>
                <a:lnTo>
                  <a:pt x="3810" y="8382"/>
                </a:lnTo>
                <a:lnTo>
                  <a:pt x="8382" y="3810"/>
                </a:lnTo>
                <a:lnTo>
                  <a:pt x="512064" y="3810"/>
                </a:lnTo>
                <a:lnTo>
                  <a:pt x="512064" y="1524"/>
                </a:lnTo>
                <a:lnTo>
                  <a:pt x="510540" y="0"/>
                </a:lnTo>
                <a:close/>
              </a:path>
              <a:path w="512445" h="1945004">
                <a:moveTo>
                  <a:pt x="8382" y="1936242"/>
                </a:moveTo>
                <a:lnTo>
                  <a:pt x="3810" y="1936242"/>
                </a:lnTo>
                <a:lnTo>
                  <a:pt x="8382" y="1940052"/>
                </a:lnTo>
                <a:lnTo>
                  <a:pt x="8382" y="1936242"/>
                </a:lnTo>
                <a:close/>
              </a:path>
              <a:path w="512445" h="1945004">
                <a:moveTo>
                  <a:pt x="503681" y="1936242"/>
                </a:moveTo>
                <a:lnTo>
                  <a:pt x="8382" y="1936242"/>
                </a:lnTo>
                <a:lnTo>
                  <a:pt x="8382" y="1940052"/>
                </a:lnTo>
                <a:lnTo>
                  <a:pt x="503681" y="1940052"/>
                </a:lnTo>
                <a:lnTo>
                  <a:pt x="503681" y="1936242"/>
                </a:lnTo>
                <a:close/>
              </a:path>
              <a:path w="512445" h="1945004">
                <a:moveTo>
                  <a:pt x="503681" y="3810"/>
                </a:moveTo>
                <a:lnTo>
                  <a:pt x="503681" y="1940052"/>
                </a:lnTo>
                <a:lnTo>
                  <a:pt x="508254" y="1936242"/>
                </a:lnTo>
                <a:lnTo>
                  <a:pt x="512064" y="1936242"/>
                </a:lnTo>
                <a:lnTo>
                  <a:pt x="512064" y="8382"/>
                </a:lnTo>
                <a:lnTo>
                  <a:pt x="508254" y="8382"/>
                </a:lnTo>
                <a:lnTo>
                  <a:pt x="503681" y="3810"/>
                </a:lnTo>
                <a:close/>
              </a:path>
              <a:path w="512445" h="1945004">
                <a:moveTo>
                  <a:pt x="512064" y="1936242"/>
                </a:moveTo>
                <a:lnTo>
                  <a:pt x="508254" y="1936242"/>
                </a:lnTo>
                <a:lnTo>
                  <a:pt x="503681" y="1940052"/>
                </a:lnTo>
                <a:lnTo>
                  <a:pt x="512064" y="1940052"/>
                </a:lnTo>
                <a:lnTo>
                  <a:pt x="512064" y="1936242"/>
                </a:lnTo>
                <a:close/>
              </a:path>
              <a:path w="512445" h="1945004">
                <a:moveTo>
                  <a:pt x="8382" y="3810"/>
                </a:moveTo>
                <a:lnTo>
                  <a:pt x="3810" y="8382"/>
                </a:lnTo>
                <a:lnTo>
                  <a:pt x="8382" y="8382"/>
                </a:lnTo>
                <a:lnTo>
                  <a:pt x="8382" y="3810"/>
                </a:lnTo>
                <a:close/>
              </a:path>
              <a:path w="512445" h="1945004">
                <a:moveTo>
                  <a:pt x="503681" y="3810"/>
                </a:moveTo>
                <a:lnTo>
                  <a:pt x="8382" y="3810"/>
                </a:lnTo>
                <a:lnTo>
                  <a:pt x="8382" y="8382"/>
                </a:lnTo>
                <a:lnTo>
                  <a:pt x="503681" y="8382"/>
                </a:lnTo>
                <a:lnTo>
                  <a:pt x="503681" y="3810"/>
                </a:lnTo>
                <a:close/>
              </a:path>
              <a:path w="512445" h="1945004">
                <a:moveTo>
                  <a:pt x="512064" y="3810"/>
                </a:moveTo>
                <a:lnTo>
                  <a:pt x="503681" y="3810"/>
                </a:lnTo>
                <a:lnTo>
                  <a:pt x="508254" y="8382"/>
                </a:lnTo>
                <a:lnTo>
                  <a:pt x="512064" y="8382"/>
                </a:lnTo>
                <a:lnTo>
                  <a:pt x="512064" y="3810"/>
                </a:lnTo>
                <a:close/>
              </a:path>
            </a:pathLst>
          </a:custGeom>
          <a:solidFill>
            <a:srgbClr val="7E7E7E"/>
          </a:solidFill>
        </p:spPr>
        <p:txBody>
          <a:bodyPr wrap="square" lIns="0" tIns="0" rIns="0" bIns="0" rtlCol="0"/>
          <a:lstStyle/>
          <a:p>
            <a:endParaRPr/>
          </a:p>
        </p:txBody>
      </p:sp>
      <p:sp>
        <p:nvSpPr>
          <p:cNvPr id="11" name="object 11"/>
          <p:cNvSpPr/>
          <p:nvPr/>
        </p:nvSpPr>
        <p:spPr>
          <a:xfrm>
            <a:off x="2065401" y="3745229"/>
            <a:ext cx="0" cy="2633980"/>
          </a:xfrm>
          <a:custGeom>
            <a:avLst/>
            <a:gdLst/>
            <a:ahLst/>
            <a:cxnLst/>
            <a:rect l="l" t="t" r="r" b="b"/>
            <a:pathLst>
              <a:path h="2633979">
                <a:moveTo>
                  <a:pt x="0" y="0"/>
                </a:moveTo>
                <a:lnTo>
                  <a:pt x="0" y="2633472"/>
                </a:lnTo>
              </a:path>
            </a:pathLst>
          </a:custGeom>
          <a:ln w="8381">
            <a:solidFill>
              <a:srgbClr val="626262"/>
            </a:solidFill>
          </a:ln>
        </p:spPr>
        <p:txBody>
          <a:bodyPr wrap="square" lIns="0" tIns="0" rIns="0" bIns="0" rtlCol="0"/>
          <a:lstStyle/>
          <a:p>
            <a:endParaRPr/>
          </a:p>
        </p:txBody>
      </p:sp>
      <p:sp>
        <p:nvSpPr>
          <p:cNvPr id="12" name="object 12"/>
          <p:cNvSpPr/>
          <p:nvPr/>
        </p:nvSpPr>
        <p:spPr>
          <a:xfrm>
            <a:off x="2029967" y="6379082"/>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3" name="object 13"/>
          <p:cNvSpPr/>
          <p:nvPr/>
        </p:nvSpPr>
        <p:spPr>
          <a:xfrm>
            <a:off x="2029967" y="5851778"/>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4" name="object 14"/>
          <p:cNvSpPr/>
          <p:nvPr/>
        </p:nvSpPr>
        <p:spPr>
          <a:xfrm>
            <a:off x="2029967" y="5325998"/>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5" name="object 15"/>
          <p:cNvSpPr/>
          <p:nvPr/>
        </p:nvSpPr>
        <p:spPr>
          <a:xfrm>
            <a:off x="2029967" y="4799076"/>
            <a:ext cx="36195" cy="0"/>
          </a:xfrm>
          <a:custGeom>
            <a:avLst/>
            <a:gdLst/>
            <a:ahLst/>
            <a:cxnLst/>
            <a:rect l="l" t="t" r="r" b="b"/>
            <a:pathLst>
              <a:path w="36194">
                <a:moveTo>
                  <a:pt x="0" y="0"/>
                </a:moveTo>
                <a:lnTo>
                  <a:pt x="35813" y="0"/>
                </a:lnTo>
              </a:path>
            </a:pathLst>
          </a:custGeom>
          <a:ln w="9144">
            <a:solidFill>
              <a:srgbClr val="626262"/>
            </a:solidFill>
          </a:ln>
        </p:spPr>
        <p:txBody>
          <a:bodyPr wrap="square" lIns="0" tIns="0" rIns="0" bIns="0" rtlCol="0"/>
          <a:lstStyle/>
          <a:p>
            <a:endParaRPr/>
          </a:p>
        </p:txBody>
      </p:sp>
      <p:sp>
        <p:nvSpPr>
          <p:cNvPr id="16" name="object 16"/>
          <p:cNvSpPr/>
          <p:nvPr/>
        </p:nvSpPr>
        <p:spPr>
          <a:xfrm>
            <a:off x="2029967" y="4272153"/>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7" name="object 17"/>
          <p:cNvSpPr/>
          <p:nvPr/>
        </p:nvSpPr>
        <p:spPr>
          <a:xfrm>
            <a:off x="2029967" y="3744848"/>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8" name="object 18"/>
          <p:cNvSpPr/>
          <p:nvPr/>
        </p:nvSpPr>
        <p:spPr>
          <a:xfrm>
            <a:off x="2065782" y="6379083"/>
            <a:ext cx="4583430" cy="0"/>
          </a:xfrm>
          <a:custGeom>
            <a:avLst/>
            <a:gdLst/>
            <a:ahLst/>
            <a:cxnLst/>
            <a:rect l="l" t="t" r="r" b="b"/>
            <a:pathLst>
              <a:path w="4583430">
                <a:moveTo>
                  <a:pt x="0" y="0"/>
                </a:moveTo>
                <a:lnTo>
                  <a:pt x="4583430" y="0"/>
                </a:lnTo>
              </a:path>
            </a:pathLst>
          </a:custGeom>
          <a:ln w="8381">
            <a:solidFill>
              <a:srgbClr val="3F3F3F"/>
            </a:solidFill>
          </a:ln>
        </p:spPr>
        <p:txBody>
          <a:bodyPr wrap="square" lIns="0" tIns="0" rIns="0" bIns="0" rtlCol="0"/>
          <a:lstStyle/>
          <a:p>
            <a:endParaRPr/>
          </a:p>
        </p:txBody>
      </p:sp>
      <p:sp>
        <p:nvSpPr>
          <p:cNvPr id="19" name="object 19"/>
          <p:cNvSpPr txBox="1"/>
          <p:nvPr/>
        </p:nvSpPr>
        <p:spPr>
          <a:xfrm>
            <a:off x="2128520" y="5097017"/>
            <a:ext cx="382905"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2</a:t>
            </a:r>
            <a:r>
              <a:rPr sz="900" spc="10" dirty="0">
                <a:solidFill>
                  <a:srgbClr val="3F3F3F"/>
                </a:solidFill>
                <a:latin typeface="Arial"/>
                <a:cs typeface="Arial"/>
              </a:rPr>
              <a:t>2</a:t>
            </a:r>
            <a:r>
              <a:rPr sz="900" dirty="0">
                <a:solidFill>
                  <a:srgbClr val="3F3F3F"/>
                </a:solidFill>
                <a:latin typeface="Arial"/>
                <a:cs typeface="Arial"/>
              </a:rPr>
              <a:t>,</a:t>
            </a:r>
            <a:r>
              <a:rPr sz="900" spc="10" dirty="0">
                <a:solidFill>
                  <a:srgbClr val="3F3F3F"/>
                </a:solidFill>
                <a:latin typeface="Arial"/>
                <a:cs typeface="Arial"/>
              </a:rPr>
              <a:t>9</a:t>
            </a:r>
            <a:r>
              <a:rPr sz="900" spc="5" dirty="0">
                <a:solidFill>
                  <a:srgbClr val="3F3F3F"/>
                </a:solidFill>
                <a:latin typeface="Arial"/>
                <a:cs typeface="Arial"/>
              </a:rPr>
              <a:t>70</a:t>
            </a:r>
            <a:endParaRPr sz="900">
              <a:latin typeface="Arial"/>
              <a:cs typeface="Arial"/>
            </a:endParaRPr>
          </a:p>
        </p:txBody>
      </p:sp>
      <p:sp>
        <p:nvSpPr>
          <p:cNvPr id="20" name="object 20"/>
          <p:cNvSpPr txBox="1"/>
          <p:nvPr/>
        </p:nvSpPr>
        <p:spPr>
          <a:xfrm>
            <a:off x="3086861" y="3959352"/>
            <a:ext cx="504825" cy="121285"/>
          </a:xfrm>
          <a:prstGeom prst="rect">
            <a:avLst/>
          </a:prstGeom>
          <a:solidFill>
            <a:srgbClr val="8DB3E2"/>
          </a:solidFill>
        </p:spPr>
        <p:txBody>
          <a:bodyPr vert="horz" wrap="square" lIns="0" tIns="0" rIns="0" bIns="0" rtlCol="0">
            <a:spAutoFit/>
          </a:bodyPr>
          <a:lstStyle/>
          <a:p>
            <a:pPr marL="105410">
              <a:lnSpc>
                <a:spcPts val="955"/>
              </a:lnSpc>
            </a:pPr>
            <a:r>
              <a:rPr sz="900" spc="5" dirty="0">
                <a:solidFill>
                  <a:srgbClr val="3F3F3F"/>
                </a:solidFill>
                <a:latin typeface="Arial"/>
                <a:cs typeface="Arial"/>
              </a:rPr>
              <a:t>1,149</a:t>
            </a:r>
            <a:endParaRPr sz="900">
              <a:latin typeface="Arial"/>
              <a:cs typeface="Arial"/>
            </a:endParaRPr>
          </a:p>
        </p:txBody>
      </p:sp>
      <p:sp>
        <p:nvSpPr>
          <p:cNvPr id="21" name="object 21"/>
          <p:cNvSpPr txBox="1"/>
          <p:nvPr/>
        </p:nvSpPr>
        <p:spPr>
          <a:xfrm>
            <a:off x="4104894" y="4080509"/>
            <a:ext cx="504825" cy="121285"/>
          </a:xfrm>
          <a:prstGeom prst="rect">
            <a:avLst/>
          </a:prstGeom>
          <a:solidFill>
            <a:srgbClr val="8DB3E2"/>
          </a:solidFill>
        </p:spPr>
        <p:txBody>
          <a:bodyPr vert="horz" wrap="square" lIns="0" tIns="0" rIns="0" bIns="0" rtlCol="0">
            <a:spAutoFit/>
          </a:bodyPr>
          <a:lstStyle/>
          <a:p>
            <a:pPr marL="106045">
              <a:lnSpc>
                <a:spcPts val="955"/>
              </a:lnSpc>
            </a:pPr>
            <a:r>
              <a:rPr sz="900" spc="5" dirty="0">
                <a:solidFill>
                  <a:srgbClr val="3F3F3F"/>
                </a:solidFill>
                <a:latin typeface="Arial"/>
                <a:cs typeface="Arial"/>
              </a:rPr>
              <a:t>1,149</a:t>
            </a:r>
            <a:endParaRPr sz="900">
              <a:latin typeface="Arial"/>
              <a:cs typeface="Arial"/>
            </a:endParaRPr>
          </a:p>
        </p:txBody>
      </p:sp>
      <p:sp>
        <p:nvSpPr>
          <p:cNvPr id="22" name="object 22"/>
          <p:cNvSpPr txBox="1"/>
          <p:nvPr/>
        </p:nvSpPr>
        <p:spPr>
          <a:xfrm>
            <a:off x="5123688" y="4201667"/>
            <a:ext cx="504190" cy="241300"/>
          </a:xfrm>
          <a:prstGeom prst="rect">
            <a:avLst/>
          </a:prstGeom>
          <a:solidFill>
            <a:srgbClr val="8DB3E2"/>
          </a:solidFill>
        </p:spPr>
        <p:txBody>
          <a:bodyPr vert="horz" wrap="square" lIns="0" tIns="48894" rIns="0" bIns="0" rtlCol="0">
            <a:spAutoFit/>
          </a:bodyPr>
          <a:lstStyle/>
          <a:p>
            <a:pPr marL="106045">
              <a:lnSpc>
                <a:spcPct val="100000"/>
              </a:lnSpc>
              <a:spcBef>
                <a:spcPts val="384"/>
              </a:spcBef>
            </a:pPr>
            <a:r>
              <a:rPr sz="900" spc="5" dirty="0">
                <a:solidFill>
                  <a:srgbClr val="3F3F3F"/>
                </a:solidFill>
                <a:latin typeface="Arial"/>
                <a:cs typeface="Arial"/>
              </a:rPr>
              <a:t>2,297</a:t>
            </a:r>
            <a:endParaRPr sz="900">
              <a:latin typeface="Arial"/>
              <a:cs typeface="Arial"/>
            </a:endParaRPr>
          </a:p>
        </p:txBody>
      </p:sp>
      <p:sp>
        <p:nvSpPr>
          <p:cNvPr id="23" name="object 23"/>
          <p:cNvSpPr txBox="1"/>
          <p:nvPr/>
        </p:nvSpPr>
        <p:spPr>
          <a:xfrm>
            <a:off x="6141720" y="4442459"/>
            <a:ext cx="504825" cy="1936750"/>
          </a:xfrm>
          <a:prstGeom prst="rect">
            <a:avLst/>
          </a:prstGeom>
          <a:solidFill>
            <a:srgbClr val="8DB3E2"/>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45"/>
              </a:spcBef>
            </a:pPr>
            <a:endParaRPr sz="1100">
              <a:latin typeface="Times New Roman"/>
              <a:cs typeface="Times New Roman"/>
            </a:endParaRPr>
          </a:p>
          <a:p>
            <a:pPr marL="74295">
              <a:lnSpc>
                <a:spcPct val="100000"/>
              </a:lnSpc>
            </a:pPr>
            <a:r>
              <a:rPr sz="900" spc="5" dirty="0">
                <a:solidFill>
                  <a:srgbClr val="3F3F3F"/>
                </a:solidFill>
                <a:latin typeface="Arial"/>
                <a:cs typeface="Arial"/>
              </a:rPr>
              <a:t>18,376</a:t>
            </a:r>
            <a:endParaRPr sz="900">
              <a:latin typeface="Arial"/>
              <a:cs typeface="Arial"/>
            </a:endParaRPr>
          </a:p>
        </p:txBody>
      </p:sp>
      <p:sp>
        <p:nvSpPr>
          <p:cNvPr id="24" name="object 24"/>
          <p:cNvSpPr txBox="1"/>
          <p:nvPr/>
        </p:nvSpPr>
        <p:spPr>
          <a:xfrm>
            <a:off x="1814597" y="6300983"/>
            <a:ext cx="64769"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a:t>
            </a:r>
            <a:endParaRPr sz="900">
              <a:latin typeface="Arial"/>
              <a:cs typeface="Arial"/>
            </a:endParaRPr>
          </a:p>
        </p:txBody>
      </p:sp>
      <p:sp>
        <p:nvSpPr>
          <p:cNvPr id="25" name="object 25"/>
          <p:cNvSpPr txBox="1"/>
          <p:nvPr/>
        </p:nvSpPr>
        <p:spPr>
          <a:xfrm>
            <a:off x="1624856" y="5774443"/>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5</a:t>
            </a:r>
            <a:r>
              <a:rPr sz="900" spc="5" dirty="0">
                <a:solidFill>
                  <a:srgbClr val="3F3F3F"/>
                </a:solidFill>
                <a:latin typeface="Arial"/>
                <a:cs typeface="Arial"/>
              </a:rPr>
              <a:t>,000</a:t>
            </a:r>
            <a:endParaRPr sz="900">
              <a:latin typeface="Arial"/>
              <a:cs typeface="Arial"/>
            </a:endParaRPr>
          </a:p>
        </p:txBody>
      </p:sp>
      <p:sp>
        <p:nvSpPr>
          <p:cNvPr id="26" name="object 26"/>
          <p:cNvSpPr txBox="1"/>
          <p:nvPr/>
        </p:nvSpPr>
        <p:spPr>
          <a:xfrm>
            <a:off x="1559319" y="5247902"/>
            <a:ext cx="3867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1</a:t>
            </a:r>
            <a:r>
              <a:rPr sz="900" spc="10" dirty="0">
                <a:solidFill>
                  <a:srgbClr val="3F3F3F"/>
                </a:solidFill>
                <a:latin typeface="Arial"/>
                <a:cs typeface="Arial"/>
              </a:rPr>
              <a:t>0</a:t>
            </a:r>
            <a:r>
              <a:rPr sz="900" dirty="0">
                <a:solidFill>
                  <a:srgbClr val="3F3F3F"/>
                </a:solidFill>
                <a:latin typeface="Arial"/>
                <a:cs typeface="Arial"/>
              </a:rPr>
              <a:t>,0</a:t>
            </a:r>
            <a:r>
              <a:rPr sz="900" spc="20"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7" name="object 27"/>
          <p:cNvSpPr txBox="1"/>
          <p:nvPr/>
        </p:nvSpPr>
        <p:spPr>
          <a:xfrm>
            <a:off x="1559319" y="4721361"/>
            <a:ext cx="3867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1</a:t>
            </a:r>
            <a:r>
              <a:rPr sz="900" spc="10" dirty="0">
                <a:solidFill>
                  <a:srgbClr val="3F3F3F"/>
                </a:solidFill>
                <a:latin typeface="Arial"/>
                <a:cs typeface="Arial"/>
              </a:rPr>
              <a:t>5</a:t>
            </a:r>
            <a:r>
              <a:rPr sz="900" dirty="0">
                <a:solidFill>
                  <a:srgbClr val="3F3F3F"/>
                </a:solidFill>
                <a:latin typeface="Arial"/>
                <a:cs typeface="Arial"/>
              </a:rPr>
              <a:t>,0</a:t>
            </a:r>
            <a:r>
              <a:rPr sz="900" spc="20"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8" name="object 28"/>
          <p:cNvSpPr txBox="1"/>
          <p:nvPr/>
        </p:nvSpPr>
        <p:spPr>
          <a:xfrm>
            <a:off x="1559319" y="4194821"/>
            <a:ext cx="38671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2</a:t>
            </a:r>
            <a:r>
              <a:rPr sz="900" spc="10" dirty="0">
                <a:solidFill>
                  <a:srgbClr val="3F3F3F"/>
                </a:solidFill>
                <a:latin typeface="Arial"/>
                <a:cs typeface="Arial"/>
              </a:rPr>
              <a:t>0</a:t>
            </a:r>
            <a:r>
              <a:rPr sz="900" dirty="0">
                <a:solidFill>
                  <a:srgbClr val="3F3F3F"/>
                </a:solidFill>
                <a:latin typeface="Arial"/>
                <a:cs typeface="Arial"/>
              </a:rPr>
              <a:t>,0</a:t>
            </a:r>
            <a:r>
              <a:rPr sz="900" spc="20"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9" name="object 29"/>
          <p:cNvSpPr txBox="1"/>
          <p:nvPr/>
        </p:nvSpPr>
        <p:spPr>
          <a:xfrm>
            <a:off x="1559319" y="3403583"/>
            <a:ext cx="3801745" cy="416559"/>
          </a:xfrm>
          <a:prstGeom prst="rect">
            <a:avLst/>
          </a:prstGeom>
        </p:spPr>
        <p:txBody>
          <a:bodyPr vert="horz" wrap="square" lIns="0" tIns="0" rIns="0" bIns="0" rtlCol="0">
            <a:spAutoFit/>
          </a:bodyPr>
          <a:lstStyle/>
          <a:p>
            <a:pPr marL="866775">
              <a:lnSpc>
                <a:spcPct val="100000"/>
              </a:lnSpc>
            </a:pPr>
            <a:r>
              <a:rPr sz="950" b="1" spc="-5" dirty="0">
                <a:latin typeface="Arial"/>
                <a:cs typeface="Arial"/>
              </a:rPr>
              <a:t>Figure </a:t>
            </a:r>
            <a:r>
              <a:rPr sz="950" spc="-10" dirty="0">
                <a:latin typeface="Arial"/>
                <a:cs typeface="Arial"/>
              </a:rPr>
              <a:t>27</a:t>
            </a:r>
            <a:r>
              <a:rPr sz="950" b="1" spc="-10" dirty="0">
                <a:latin typeface="Arial"/>
                <a:cs typeface="Arial"/>
              </a:rPr>
              <a:t>: Should-Cost for Hydrocracking</a:t>
            </a:r>
            <a:r>
              <a:rPr sz="950" b="1" spc="-15" dirty="0">
                <a:latin typeface="Arial"/>
                <a:cs typeface="Arial"/>
              </a:rPr>
              <a:t> </a:t>
            </a:r>
            <a:r>
              <a:rPr sz="950" b="1" spc="-10" dirty="0">
                <a:latin typeface="Arial"/>
                <a:cs typeface="Arial"/>
              </a:rPr>
              <a:t>Reactors</a:t>
            </a:r>
            <a:endParaRPr sz="950">
              <a:latin typeface="Arial"/>
              <a:cs typeface="Arial"/>
            </a:endParaRPr>
          </a:p>
          <a:p>
            <a:pPr>
              <a:lnSpc>
                <a:spcPct val="100000"/>
              </a:lnSpc>
              <a:spcBef>
                <a:spcPts val="20"/>
              </a:spcBef>
            </a:pPr>
            <a:endParaRPr sz="800">
              <a:latin typeface="Times New Roman"/>
              <a:cs typeface="Times New Roman"/>
            </a:endParaRPr>
          </a:p>
          <a:p>
            <a:pPr marL="12700">
              <a:lnSpc>
                <a:spcPct val="100000"/>
              </a:lnSpc>
              <a:spcBef>
                <a:spcPts val="5"/>
              </a:spcBef>
            </a:pPr>
            <a:r>
              <a:rPr sz="900" spc="10" dirty="0">
                <a:solidFill>
                  <a:srgbClr val="3F3F3F"/>
                </a:solidFill>
                <a:latin typeface="Arial"/>
                <a:cs typeface="Arial"/>
              </a:rPr>
              <a:t>25,000</a:t>
            </a:r>
            <a:endParaRPr sz="900">
              <a:latin typeface="Arial"/>
              <a:cs typeface="Arial"/>
            </a:endParaRPr>
          </a:p>
        </p:txBody>
      </p:sp>
      <p:sp>
        <p:nvSpPr>
          <p:cNvPr id="30" name="object 30"/>
          <p:cNvSpPr txBox="1"/>
          <p:nvPr/>
        </p:nvSpPr>
        <p:spPr>
          <a:xfrm>
            <a:off x="2187955" y="6437121"/>
            <a:ext cx="266065" cy="258445"/>
          </a:xfrm>
          <a:prstGeom prst="rect">
            <a:avLst/>
          </a:prstGeom>
        </p:spPr>
        <p:txBody>
          <a:bodyPr vert="horz" wrap="square" lIns="0" tIns="0" rIns="0" bIns="0" rtlCol="0">
            <a:spAutoFit/>
          </a:bodyPr>
          <a:lstStyle/>
          <a:p>
            <a:pPr marL="22860" marR="5080" indent="-10795">
              <a:lnSpc>
                <a:spcPct val="100000"/>
              </a:lnSpc>
            </a:pPr>
            <a:r>
              <a:rPr sz="800" spc="15" dirty="0">
                <a:solidFill>
                  <a:srgbClr val="3F3F3F"/>
                </a:solidFill>
                <a:latin typeface="Arial"/>
                <a:cs typeface="Arial"/>
              </a:rPr>
              <a:t>Ba</a:t>
            </a:r>
            <a:r>
              <a:rPr sz="800" spc="10" dirty="0">
                <a:solidFill>
                  <a:srgbClr val="3F3F3F"/>
                </a:solidFill>
                <a:latin typeface="Arial"/>
                <a:cs typeface="Arial"/>
              </a:rPr>
              <a:t>se  C</a:t>
            </a:r>
            <a:r>
              <a:rPr sz="800" spc="15" dirty="0">
                <a:solidFill>
                  <a:srgbClr val="3F3F3F"/>
                </a:solidFill>
                <a:latin typeface="Arial"/>
                <a:cs typeface="Arial"/>
              </a:rPr>
              <a:t>o</a:t>
            </a:r>
            <a:r>
              <a:rPr sz="800" spc="5" dirty="0">
                <a:solidFill>
                  <a:srgbClr val="3F3F3F"/>
                </a:solidFill>
                <a:latin typeface="Arial"/>
                <a:cs typeface="Arial"/>
              </a:rPr>
              <a:t>st</a:t>
            </a:r>
            <a:endParaRPr sz="800">
              <a:latin typeface="Arial"/>
              <a:cs typeface="Arial"/>
            </a:endParaRPr>
          </a:p>
        </p:txBody>
      </p:sp>
      <p:sp>
        <p:nvSpPr>
          <p:cNvPr id="31" name="object 31"/>
          <p:cNvSpPr txBox="1"/>
          <p:nvPr/>
        </p:nvSpPr>
        <p:spPr>
          <a:xfrm>
            <a:off x="3047486" y="6437121"/>
            <a:ext cx="584200" cy="258445"/>
          </a:xfrm>
          <a:prstGeom prst="rect">
            <a:avLst/>
          </a:prstGeom>
        </p:spPr>
        <p:txBody>
          <a:bodyPr vert="horz" wrap="square" lIns="0" tIns="0" rIns="0" bIns="0" rtlCol="0">
            <a:spAutoFit/>
          </a:bodyPr>
          <a:lstStyle/>
          <a:p>
            <a:pPr marL="114935" marR="5080" indent="-102870">
              <a:lnSpc>
                <a:spcPct val="100000"/>
              </a:lnSpc>
            </a:pPr>
            <a:r>
              <a:rPr sz="800" spc="15" dirty="0">
                <a:solidFill>
                  <a:srgbClr val="3F3F3F"/>
                </a:solidFill>
                <a:latin typeface="Arial"/>
                <a:cs typeface="Arial"/>
              </a:rPr>
              <a:t>Co</a:t>
            </a:r>
            <a:r>
              <a:rPr sz="800" spc="20" dirty="0">
                <a:solidFill>
                  <a:srgbClr val="3F3F3F"/>
                </a:solidFill>
                <a:latin typeface="Arial"/>
                <a:cs typeface="Arial"/>
              </a:rPr>
              <a:t>mpe</a:t>
            </a:r>
            <a:r>
              <a:rPr sz="800" dirty="0">
                <a:solidFill>
                  <a:srgbClr val="3F3F3F"/>
                </a:solidFill>
                <a:latin typeface="Arial"/>
                <a:cs typeface="Arial"/>
              </a:rPr>
              <a:t>t</a:t>
            </a:r>
            <a:r>
              <a:rPr sz="800" spc="-5" dirty="0">
                <a:solidFill>
                  <a:srgbClr val="3F3F3F"/>
                </a:solidFill>
                <a:latin typeface="Arial"/>
                <a:cs typeface="Arial"/>
              </a:rPr>
              <a:t>i</a:t>
            </a:r>
            <a:r>
              <a:rPr sz="800" spc="5" dirty="0">
                <a:solidFill>
                  <a:srgbClr val="3F3F3F"/>
                </a:solidFill>
                <a:latin typeface="Arial"/>
                <a:cs typeface="Arial"/>
              </a:rPr>
              <a:t>t</a:t>
            </a:r>
            <a:r>
              <a:rPr sz="800" spc="10" dirty="0">
                <a:solidFill>
                  <a:srgbClr val="3F3F3F"/>
                </a:solidFill>
                <a:latin typeface="Arial"/>
                <a:cs typeface="Arial"/>
              </a:rPr>
              <a:t>i</a:t>
            </a:r>
            <a:r>
              <a:rPr sz="800" spc="5" dirty="0">
                <a:solidFill>
                  <a:srgbClr val="3F3F3F"/>
                </a:solidFill>
                <a:latin typeface="Arial"/>
                <a:cs typeface="Arial"/>
              </a:rPr>
              <a:t>v</a:t>
            </a:r>
            <a:r>
              <a:rPr sz="800" spc="10" dirty="0">
                <a:solidFill>
                  <a:srgbClr val="3F3F3F"/>
                </a:solidFill>
                <a:latin typeface="Arial"/>
                <a:cs typeface="Arial"/>
              </a:rPr>
              <a:t>e  </a:t>
            </a:r>
            <a:r>
              <a:rPr sz="800" spc="15" dirty="0">
                <a:solidFill>
                  <a:srgbClr val="3F3F3F"/>
                </a:solidFill>
                <a:latin typeface="Arial"/>
                <a:cs typeface="Arial"/>
              </a:rPr>
              <a:t>Bidding</a:t>
            </a:r>
            <a:endParaRPr sz="800">
              <a:latin typeface="Arial"/>
              <a:cs typeface="Arial"/>
            </a:endParaRPr>
          </a:p>
        </p:txBody>
      </p:sp>
      <p:sp>
        <p:nvSpPr>
          <p:cNvPr id="32" name="object 32"/>
          <p:cNvSpPr txBox="1"/>
          <p:nvPr/>
        </p:nvSpPr>
        <p:spPr>
          <a:xfrm>
            <a:off x="3877301" y="6437121"/>
            <a:ext cx="1998345" cy="137160"/>
          </a:xfrm>
          <a:prstGeom prst="rect">
            <a:avLst/>
          </a:prstGeom>
        </p:spPr>
        <p:txBody>
          <a:bodyPr vert="horz" wrap="square" lIns="0" tIns="0" rIns="0" bIns="0" rtlCol="0">
            <a:spAutoFit/>
          </a:bodyPr>
          <a:lstStyle/>
          <a:p>
            <a:pPr marL="12700">
              <a:lnSpc>
                <a:spcPct val="100000"/>
              </a:lnSpc>
            </a:pPr>
            <a:r>
              <a:rPr sz="800" spc="15" dirty="0">
                <a:solidFill>
                  <a:srgbClr val="3F3F3F"/>
                </a:solidFill>
                <a:latin typeface="Arial"/>
                <a:cs typeface="Arial"/>
              </a:rPr>
              <a:t>Economies </a:t>
            </a:r>
            <a:r>
              <a:rPr sz="800" spc="10" dirty="0">
                <a:solidFill>
                  <a:srgbClr val="3F3F3F"/>
                </a:solidFill>
                <a:latin typeface="Arial"/>
                <a:cs typeface="Arial"/>
              </a:rPr>
              <a:t>of </a:t>
            </a:r>
            <a:r>
              <a:rPr sz="800" spc="15" dirty="0">
                <a:solidFill>
                  <a:srgbClr val="3F3F3F"/>
                </a:solidFill>
                <a:latin typeface="Arial"/>
                <a:cs typeface="Arial"/>
              </a:rPr>
              <a:t>Scale  Economies </a:t>
            </a:r>
            <a:r>
              <a:rPr sz="800" spc="10" dirty="0">
                <a:solidFill>
                  <a:srgbClr val="3F3F3F"/>
                </a:solidFill>
                <a:latin typeface="Arial"/>
                <a:cs typeface="Arial"/>
              </a:rPr>
              <a:t>of</a:t>
            </a:r>
            <a:r>
              <a:rPr sz="800" spc="-40" dirty="0">
                <a:solidFill>
                  <a:srgbClr val="3F3F3F"/>
                </a:solidFill>
                <a:latin typeface="Arial"/>
                <a:cs typeface="Arial"/>
              </a:rPr>
              <a:t> </a:t>
            </a:r>
            <a:r>
              <a:rPr sz="800" spc="15" dirty="0">
                <a:solidFill>
                  <a:srgbClr val="3F3F3F"/>
                </a:solidFill>
                <a:latin typeface="Arial"/>
                <a:cs typeface="Arial"/>
              </a:rPr>
              <a:t>Scope</a:t>
            </a:r>
            <a:endParaRPr sz="800">
              <a:latin typeface="Arial"/>
              <a:cs typeface="Arial"/>
            </a:endParaRPr>
          </a:p>
        </p:txBody>
      </p:sp>
      <p:sp>
        <p:nvSpPr>
          <p:cNvPr id="33" name="object 33"/>
          <p:cNvSpPr txBox="1"/>
          <p:nvPr/>
        </p:nvSpPr>
        <p:spPr>
          <a:xfrm>
            <a:off x="6217616" y="6437121"/>
            <a:ext cx="356235" cy="258445"/>
          </a:xfrm>
          <a:prstGeom prst="rect">
            <a:avLst/>
          </a:prstGeom>
        </p:spPr>
        <p:txBody>
          <a:bodyPr vert="horz" wrap="square" lIns="0" tIns="0" rIns="0" bIns="0" rtlCol="0">
            <a:spAutoFit/>
          </a:bodyPr>
          <a:lstStyle/>
          <a:p>
            <a:pPr marL="69215" marR="5080" indent="-57150">
              <a:lnSpc>
                <a:spcPct val="100000"/>
              </a:lnSpc>
            </a:pPr>
            <a:r>
              <a:rPr sz="800" spc="20" dirty="0">
                <a:solidFill>
                  <a:srgbClr val="3F3F3F"/>
                </a:solidFill>
                <a:latin typeface="Arial"/>
                <a:cs typeface="Arial"/>
              </a:rPr>
              <a:t>Sh</a:t>
            </a:r>
            <a:r>
              <a:rPr sz="800" spc="5" dirty="0">
                <a:solidFill>
                  <a:srgbClr val="3F3F3F"/>
                </a:solidFill>
                <a:latin typeface="Arial"/>
                <a:cs typeface="Arial"/>
              </a:rPr>
              <a:t>o</a:t>
            </a:r>
            <a:r>
              <a:rPr sz="800" spc="10" dirty="0">
                <a:solidFill>
                  <a:srgbClr val="3F3F3F"/>
                </a:solidFill>
                <a:latin typeface="Arial"/>
                <a:cs typeface="Arial"/>
              </a:rPr>
              <a:t>uld  Cost</a:t>
            </a:r>
            <a:endParaRPr sz="800">
              <a:latin typeface="Arial"/>
              <a:cs typeface="Arial"/>
            </a:endParaRPr>
          </a:p>
        </p:txBody>
      </p:sp>
      <p:sp>
        <p:nvSpPr>
          <p:cNvPr id="34" name="object 34"/>
          <p:cNvSpPr txBox="1"/>
          <p:nvPr/>
        </p:nvSpPr>
        <p:spPr>
          <a:xfrm>
            <a:off x="1342897" y="4990338"/>
            <a:ext cx="156845" cy="152400"/>
          </a:xfrm>
          <a:prstGeom prst="rect">
            <a:avLst/>
          </a:prstGeom>
        </p:spPr>
        <p:txBody>
          <a:bodyPr vert="horz" wrap="square" lIns="0" tIns="0" rIns="0" bIns="0" rtlCol="0">
            <a:spAutoFit/>
          </a:bodyPr>
          <a:lstStyle/>
          <a:p>
            <a:pPr marL="12700">
              <a:lnSpc>
                <a:spcPct val="100000"/>
              </a:lnSpc>
            </a:pPr>
            <a:r>
              <a:rPr sz="900" b="1" spc="10" dirty="0">
                <a:latin typeface="Arial"/>
                <a:cs typeface="Arial"/>
              </a:rPr>
              <a:t>$k</a:t>
            </a:r>
            <a:endParaRPr sz="900">
              <a:latin typeface="Arial"/>
              <a:cs typeface="Arial"/>
            </a:endParaRPr>
          </a:p>
        </p:txBody>
      </p:sp>
      <p:sp>
        <p:nvSpPr>
          <p:cNvPr id="35" name="object 35"/>
          <p:cNvSpPr/>
          <p:nvPr/>
        </p:nvSpPr>
        <p:spPr>
          <a:xfrm>
            <a:off x="1189482" y="3622547"/>
            <a:ext cx="5592445" cy="3439795"/>
          </a:xfrm>
          <a:custGeom>
            <a:avLst/>
            <a:gdLst/>
            <a:ahLst/>
            <a:cxnLst/>
            <a:rect l="l" t="t" r="r" b="b"/>
            <a:pathLst>
              <a:path w="5592445" h="3439795">
                <a:moveTo>
                  <a:pt x="5590032" y="0"/>
                </a:moveTo>
                <a:lnTo>
                  <a:pt x="2286" y="0"/>
                </a:lnTo>
                <a:lnTo>
                  <a:pt x="0" y="1524"/>
                </a:lnTo>
                <a:lnTo>
                  <a:pt x="0" y="3438144"/>
                </a:lnTo>
                <a:lnTo>
                  <a:pt x="2286" y="3439668"/>
                </a:lnTo>
                <a:lnTo>
                  <a:pt x="5590032" y="3439668"/>
                </a:lnTo>
                <a:lnTo>
                  <a:pt x="5592318" y="3438144"/>
                </a:lnTo>
                <a:lnTo>
                  <a:pt x="5592318" y="3435096"/>
                </a:lnTo>
                <a:lnTo>
                  <a:pt x="9144" y="3435096"/>
                </a:lnTo>
                <a:lnTo>
                  <a:pt x="4572" y="3431286"/>
                </a:lnTo>
                <a:lnTo>
                  <a:pt x="9144" y="3431286"/>
                </a:lnTo>
                <a:lnTo>
                  <a:pt x="9144" y="8382"/>
                </a:lnTo>
                <a:lnTo>
                  <a:pt x="4572" y="8382"/>
                </a:lnTo>
                <a:lnTo>
                  <a:pt x="9144" y="3810"/>
                </a:lnTo>
                <a:lnTo>
                  <a:pt x="5592318" y="3810"/>
                </a:lnTo>
                <a:lnTo>
                  <a:pt x="5592318" y="1524"/>
                </a:lnTo>
                <a:lnTo>
                  <a:pt x="5590032" y="0"/>
                </a:lnTo>
                <a:close/>
              </a:path>
              <a:path w="5592445" h="3439795">
                <a:moveTo>
                  <a:pt x="9144" y="3431286"/>
                </a:moveTo>
                <a:lnTo>
                  <a:pt x="4572" y="3431286"/>
                </a:lnTo>
                <a:lnTo>
                  <a:pt x="9144" y="3435096"/>
                </a:lnTo>
                <a:lnTo>
                  <a:pt x="9144" y="3431286"/>
                </a:lnTo>
                <a:close/>
              </a:path>
              <a:path w="5592445" h="3439795">
                <a:moveTo>
                  <a:pt x="5583936" y="3431286"/>
                </a:moveTo>
                <a:lnTo>
                  <a:pt x="9144" y="3431286"/>
                </a:lnTo>
                <a:lnTo>
                  <a:pt x="9144" y="3435096"/>
                </a:lnTo>
                <a:lnTo>
                  <a:pt x="5583936" y="3435096"/>
                </a:lnTo>
                <a:lnTo>
                  <a:pt x="5583936" y="3431286"/>
                </a:lnTo>
                <a:close/>
              </a:path>
              <a:path w="5592445" h="3439795">
                <a:moveTo>
                  <a:pt x="5583936" y="3810"/>
                </a:moveTo>
                <a:lnTo>
                  <a:pt x="5583936" y="3435096"/>
                </a:lnTo>
                <a:lnTo>
                  <a:pt x="5587746" y="3431286"/>
                </a:lnTo>
                <a:lnTo>
                  <a:pt x="5592318" y="3431286"/>
                </a:lnTo>
                <a:lnTo>
                  <a:pt x="5592318" y="8382"/>
                </a:lnTo>
                <a:lnTo>
                  <a:pt x="5587746" y="8382"/>
                </a:lnTo>
                <a:lnTo>
                  <a:pt x="5583936" y="3810"/>
                </a:lnTo>
                <a:close/>
              </a:path>
              <a:path w="5592445" h="3439795">
                <a:moveTo>
                  <a:pt x="5592318" y="3431286"/>
                </a:moveTo>
                <a:lnTo>
                  <a:pt x="5587746" y="3431286"/>
                </a:lnTo>
                <a:lnTo>
                  <a:pt x="5583936" y="3435096"/>
                </a:lnTo>
                <a:lnTo>
                  <a:pt x="5592318" y="3435096"/>
                </a:lnTo>
                <a:lnTo>
                  <a:pt x="5592318" y="3431286"/>
                </a:lnTo>
                <a:close/>
              </a:path>
              <a:path w="5592445" h="3439795">
                <a:moveTo>
                  <a:pt x="9144" y="3810"/>
                </a:moveTo>
                <a:lnTo>
                  <a:pt x="4572" y="8382"/>
                </a:lnTo>
                <a:lnTo>
                  <a:pt x="9144" y="8382"/>
                </a:lnTo>
                <a:lnTo>
                  <a:pt x="9144" y="3810"/>
                </a:lnTo>
                <a:close/>
              </a:path>
              <a:path w="5592445" h="3439795">
                <a:moveTo>
                  <a:pt x="5583936" y="3810"/>
                </a:moveTo>
                <a:lnTo>
                  <a:pt x="9144" y="3810"/>
                </a:lnTo>
                <a:lnTo>
                  <a:pt x="9144" y="8382"/>
                </a:lnTo>
                <a:lnTo>
                  <a:pt x="5583936" y="8382"/>
                </a:lnTo>
                <a:lnTo>
                  <a:pt x="5583936" y="3810"/>
                </a:lnTo>
                <a:close/>
              </a:path>
              <a:path w="5592445" h="3439795">
                <a:moveTo>
                  <a:pt x="5592318" y="3810"/>
                </a:moveTo>
                <a:lnTo>
                  <a:pt x="5583936" y="3810"/>
                </a:lnTo>
                <a:lnTo>
                  <a:pt x="5587746" y="8382"/>
                </a:lnTo>
                <a:lnTo>
                  <a:pt x="5592318" y="8382"/>
                </a:lnTo>
                <a:lnTo>
                  <a:pt x="5592318" y="3810"/>
                </a:lnTo>
                <a:close/>
              </a:path>
            </a:pathLst>
          </a:custGeom>
          <a:solidFill>
            <a:srgbClr val="626262"/>
          </a:solidFill>
        </p:spPr>
        <p:txBody>
          <a:bodyPr wrap="square" lIns="0" tIns="0" rIns="0" bIns="0" rtlCol="0"/>
          <a:lstStyle/>
          <a:p>
            <a:endParaRPr/>
          </a:p>
        </p:txBody>
      </p:sp>
      <p:sp>
        <p:nvSpPr>
          <p:cNvPr id="36" name="object 3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64</a:t>
            </a:fld>
            <a:endParaRPr spc="15"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65</a:t>
            </a:fld>
            <a:endParaRPr spc="15" dirty="0"/>
          </a:p>
        </p:txBody>
      </p:sp>
      <p:sp>
        <p:nvSpPr>
          <p:cNvPr id="2" name="object 2"/>
          <p:cNvSpPr txBox="1"/>
          <p:nvPr/>
        </p:nvSpPr>
        <p:spPr>
          <a:xfrm>
            <a:off x="1177544" y="789513"/>
            <a:ext cx="5249545" cy="632460"/>
          </a:xfrm>
          <a:prstGeom prst="rect">
            <a:avLst/>
          </a:prstGeom>
        </p:spPr>
        <p:txBody>
          <a:bodyPr vert="horz" wrap="square" lIns="0" tIns="0" rIns="0" bIns="0" rtlCol="0">
            <a:spAutoFit/>
          </a:bodyPr>
          <a:lstStyle/>
          <a:p>
            <a:pPr marL="227329" marR="5080" indent="-215265" algn="just">
              <a:lnSpc>
                <a:spcPct val="142400"/>
              </a:lnSpc>
            </a:pPr>
            <a:r>
              <a:rPr sz="950" spc="-10" dirty="0">
                <a:latin typeface="Arial"/>
                <a:cs typeface="Arial"/>
              </a:rPr>
              <a:t>3. Approach </a:t>
            </a:r>
            <a:r>
              <a:rPr sz="950" spc="-5" dirty="0">
                <a:latin typeface="Arial"/>
                <a:cs typeface="Arial"/>
              </a:rPr>
              <a:t>steel </a:t>
            </a:r>
            <a:r>
              <a:rPr sz="950" spc="-10" dirty="0">
                <a:latin typeface="Arial"/>
                <a:cs typeface="Arial"/>
              </a:rPr>
              <a:t>mills directly </a:t>
            </a:r>
            <a:r>
              <a:rPr sz="950" spc="-5" dirty="0">
                <a:latin typeface="Arial"/>
                <a:cs typeface="Arial"/>
              </a:rPr>
              <a:t>to </a:t>
            </a:r>
            <a:r>
              <a:rPr sz="950" spc="-10" dirty="0">
                <a:latin typeface="Arial"/>
                <a:cs typeface="Arial"/>
              </a:rPr>
              <a:t>reserve capacity for advanced metallurgy requirements to avoid  price spikes due </a:t>
            </a:r>
            <a:r>
              <a:rPr sz="950" spc="-5" dirty="0">
                <a:latin typeface="Arial"/>
                <a:cs typeface="Arial"/>
              </a:rPr>
              <a:t>to </a:t>
            </a:r>
            <a:r>
              <a:rPr sz="950" spc="-10" dirty="0">
                <a:latin typeface="Arial"/>
                <a:cs typeface="Arial"/>
              </a:rPr>
              <a:t>low inventory levels </a:t>
            </a:r>
            <a:r>
              <a:rPr sz="950" spc="-5" dirty="0">
                <a:latin typeface="Arial"/>
                <a:cs typeface="Arial"/>
              </a:rPr>
              <a:t>– </a:t>
            </a:r>
            <a:r>
              <a:rPr sz="950" spc="-10" dirty="0">
                <a:latin typeface="Arial"/>
                <a:cs typeface="Arial"/>
              </a:rPr>
              <a:t>which can cause price fluctuations of as much as 50-  100% over </a:t>
            </a:r>
            <a:r>
              <a:rPr sz="950" spc="-5" dirty="0">
                <a:latin typeface="Arial"/>
                <a:cs typeface="Arial"/>
              </a:rPr>
              <a:t>the </a:t>
            </a:r>
            <a:r>
              <a:rPr sz="950" spc="-10" dirty="0">
                <a:latin typeface="Arial"/>
                <a:cs typeface="Arial"/>
              </a:rPr>
              <a:t>space of </a:t>
            </a:r>
            <a:r>
              <a:rPr sz="950" spc="-5" dirty="0">
                <a:latin typeface="Arial"/>
                <a:cs typeface="Arial"/>
              </a:rPr>
              <a:t>a </a:t>
            </a:r>
            <a:r>
              <a:rPr sz="950" spc="-10" dirty="0">
                <a:latin typeface="Arial"/>
                <a:cs typeface="Arial"/>
              </a:rPr>
              <a:t>year for chrome, nickel, and molybdenum</a:t>
            </a:r>
            <a:r>
              <a:rPr sz="950" spc="100" dirty="0">
                <a:latin typeface="Arial"/>
                <a:cs typeface="Arial"/>
              </a:rPr>
              <a:t> </a:t>
            </a:r>
            <a:r>
              <a:rPr sz="950" spc="-10" dirty="0">
                <a:latin typeface="Arial"/>
                <a:cs typeface="Arial"/>
              </a:rPr>
              <a:t>alloys.</a:t>
            </a:r>
            <a:endParaRPr sz="950">
              <a:latin typeface="Arial"/>
              <a:cs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66</a:t>
            </a:fld>
            <a:endParaRPr spc="15" dirty="0"/>
          </a:p>
        </p:txBody>
      </p:sp>
      <p:sp>
        <p:nvSpPr>
          <p:cNvPr id="2" name="object 2"/>
          <p:cNvSpPr txBox="1"/>
          <p:nvPr/>
        </p:nvSpPr>
        <p:spPr>
          <a:xfrm>
            <a:off x="1177544" y="850138"/>
            <a:ext cx="4185285" cy="878840"/>
          </a:xfrm>
          <a:prstGeom prst="rect">
            <a:avLst/>
          </a:prstGeom>
        </p:spPr>
        <p:txBody>
          <a:bodyPr vert="horz" wrap="square" lIns="0" tIns="0" rIns="0" bIns="0" rtlCol="0">
            <a:spAutoFit/>
          </a:bodyPr>
          <a:lstStyle/>
          <a:p>
            <a:pPr marL="22860">
              <a:lnSpc>
                <a:spcPct val="100000"/>
              </a:lnSpc>
            </a:pPr>
            <a:r>
              <a:rPr sz="950" b="1" spc="-10" dirty="0">
                <a:latin typeface="Arial"/>
                <a:cs typeface="Arial"/>
              </a:rPr>
              <a:t>10    Hydrotreating</a:t>
            </a:r>
            <a:r>
              <a:rPr sz="950" b="1" spc="-95" dirty="0">
                <a:latin typeface="Arial"/>
                <a:cs typeface="Arial"/>
              </a:rPr>
              <a:t> </a:t>
            </a:r>
            <a:r>
              <a:rPr sz="950" b="1" spc="-10" dirty="0">
                <a:latin typeface="Arial"/>
                <a:cs typeface="Arial"/>
              </a:rPr>
              <a:t>Reactors</a:t>
            </a:r>
            <a:endParaRPr sz="950">
              <a:latin typeface="Arial"/>
              <a:cs typeface="Arial"/>
            </a:endParaRPr>
          </a:p>
          <a:p>
            <a:pPr>
              <a:lnSpc>
                <a:spcPct val="100000"/>
              </a:lnSpc>
              <a:spcBef>
                <a:spcPts val="25"/>
              </a:spcBef>
            </a:pPr>
            <a:endParaRPr sz="1050">
              <a:latin typeface="Times New Roman"/>
              <a:cs typeface="Times New Roman"/>
            </a:endParaRPr>
          </a:p>
          <a:p>
            <a:pPr marL="12700">
              <a:lnSpc>
                <a:spcPct val="100000"/>
              </a:lnSpc>
            </a:pPr>
            <a:r>
              <a:rPr sz="950" b="1" i="1" spc="-10" dirty="0">
                <a:latin typeface="Arial"/>
                <a:cs typeface="Arial"/>
              </a:rPr>
              <a:t>10.1   Market</a:t>
            </a:r>
            <a:r>
              <a:rPr sz="950" b="1" i="1" spc="45" dirty="0">
                <a:latin typeface="Arial"/>
                <a:cs typeface="Arial"/>
              </a:rPr>
              <a:t> </a:t>
            </a:r>
            <a:r>
              <a:rPr sz="950" b="1" i="1" spc="-10" dirty="0">
                <a:latin typeface="Arial"/>
                <a:cs typeface="Arial"/>
              </a:rPr>
              <a:t>Overview</a:t>
            </a:r>
            <a:endParaRPr sz="950">
              <a:latin typeface="Arial"/>
              <a:cs typeface="Arial"/>
            </a:endParaRPr>
          </a:p>
          <a:p>
            <a:pPr marL="1786255" marR="5080" indent="-542290">
              <a:lnSpc>
                <a:spcPts val="1650"/>
              </a:lnSpc>
              <a:spcBef>
                <a:spcPts val="130"/>
              </a:spcBef>
            </a:pPr>
            <a:r>
              <a:rPr sz="950" b="1" spc="-10" dirty="0">
                <a:latin typeface="Arial"/>
                <a:cs typeface="Arial"/>
              </a:rPr>
              <a:t>Table 17: Key Indicators for Hydrotreating Reactors  </a:t>
            </a:r>
            <a:r>
              <a:rPr sz="950" b="1" spc="-5" dirty="0">
                <a:latin typeface="Arial"/>
                <a:cs typeface="Arial"/>
              </a:rPr>
              <a:t>(Total </a:t>
            </a:r>
            <a:r>
              <a:rPr sz="950" b="1" spc="-10" dirty="0">
                <a:latin typeface="Arial"/>
                <a:cs typeface="Arial"/>
              </a:rPr>
              <a:t>Change over Each</a:t>
            </a:r>
            <a:r>
              <a:rPr sz="950" b="1" spc="-30" dirty="0">
                <a:latin typeface="Arial"/>
                <a:cs typeface="Arial"/>
              </a:rPr>
              <a:t> </a:t>
            </a:r>
            <a:r>
              <a:rPr sz="950" b="1" spc="-10" dirty="0">
                <a:latin typeface="Arial"/>
                <a:cs typeface="Arial"/>
              </a:rPr>
              <a:t>Period)</a:t>
            </a:r>
            <a:endParaRPr sz="950">
              <a:latin typeface="Arial"/>
              <a:cs typeface="Arial"/>
            </a:endParaRPr>
          </a:p>
        </p:txBody>
      </p:sp>
      <p:graphicFrame>
        <p:nvGraphicFramePr>
          <p:cNvPr id="3" name="object 3"/>
          <p:cNvGraphicFramePr>
            <a:graphicFrameLocks noGrp="1"/>
          </p:cNvGraphicFramePr>
          <p:nvPr/>
        </p:nvGraphicFramePr>
        <p:xfrm>
          <a:off x="1878329" y="1854708"/>
          <a:ext cx="4019550" cy="887094"/>
        </p:xfrm>
        <a:graphic>
          <a:graphicData uri="http://schemas.openxmlformats.org/drawingml/2006/table">
            <a:tbl>
              <a:tblPr firstRow="1" bandRow="1">
                <a:tableStyleId>{2D5ABB26-0587-4C30-8999-92F81FD0307C}</a:tableStyleId>
              </a:tblPr>
              <a:tblGrid>
                <a:gridCol w="1454658">
                  <a:extLst>
                    <a:ext uri="{9D8B030D-6E8A-4147-A177-3AD203B41FA5}">
                      <a16:colId xmlns:a16="http://schemas.microsoft.com/office/drawing/2014/main" val="20000"/>
                    </a:ext>
                  </a:extLst>
                </a:gridCol>
                <a:gridCol w="294512">
                  <a:extLst>
                    <a:ext uri="{9D8B030D-6E8A-4147-A177-3AD203B41FA5}">
                      <a16:colId xmlns:a16="http://schemas.microsoft.com/office/drawing/2014/main" val="20001"/>
                    </a:ext>
                  </a:extLst>
                </a:gridCol>
                <a:gridCol w="1002411">
                  <a:extLst>
                    <a:ext uri="{9D8B030D-6E8A-4147-A177-3AD203B41FA5}">
                      <a16:colId xmlns:a16="http://schemas.microsoft.com/office/drawing/2014/main" val="20002"/>
                    </a:ext>
                  </a:extLst>
                </a:gridCol>
                <a:gridCol w="294513">
                  <a:extLst>
                    <a:ext uri="{9D8B030D-6E8A-4147-A177-3AD203B41FA5}">
                      <a16:colId xmlns:a16="http://schemas.microsoft.com/office/drawing/2014/main" val="20003"/>
                    </a:ext>
                  </a:extLst>
                </a:gridCol>
                <a:gridCol w="964310">
                  <a:extLst>
                    <a:ext uri="{9D8B030D-6E8A-4147-A177-3AD203B41FA5}">
                      <a16:colId xmlns:a16="http://schemas.microsoft.com/office/drawing/2014/main" val="20004"/>
                    </a:ext>
                  </a:extLst>
                </a:gridCol>
              </a:tblGrid>
              <a:tr h="167259">
                <a:tc>
                  <a:txBody>
                    <a:bodyPr/>
                    <a:lstStyle/>
                    <a:p>
                      <a:pPr marL="311150">
                        <a:lnSpc>
                          <a:spcPct val="100000"/>
                        </a:lnSpc>
                        <a:spcBef>
                          <a:spcPts val="110"/>
                        </a:spcBef>
                      </a:pPr>
                      <a:r>
                        <a:rPr sz="950" b="1" spc="-10" dirty="0">
                          <a:solidFill>
                            <a:srgbClr val="00007F"/>
                          </a:solidFill>
                          <a:latin typeface="Arial"/>
                          <a:cs typeface="Arial"/>
                        </a:rPr>
                        <a:t>Key</a:t>
                      </a:r>
                      <a:r>
                        <a:rPr sz="950" b="1" spc="-65" dirty="0">
                          <a:solidFill>
                            <a:srgbClr val="00007F"/>
                          </a:solidFill>
                          <a:latin typeface="Arial"/>
                          <a:cs typeface="Arial"/>
                        </a:rPr>
                        <a:t> </a:t>
                      </a:r>
                      <a:r>
                        <a:rPr sz="950" b="1" spc="-10" dirty="0">
                          <a:solidFill>
                            <a:srgbClr val="00007F"/>
                          </a:solidFill>
                          <a:latin typeface="Arial"/>
                          <a:cs typeface="Arial"/>
                        </a:rPr>
                        <a:t>Indicators</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gridSpan="2">
                  <a:txBody>
                    <a:bodyPr/>
                    <a:lstStyle/>
                    <a:p>
                      <a:pPr marL="120014">
                        <a:lnSpc>
                          <a:spcPct val="100000"/>
                        </a:lnSpc>
                        <a:spcBef>
                          <a:spcPts val="110"/>
                        </a:spcBef>
                      </a:pPr>
                      <a:r>
                        <a:rPr sz="950" b="1" spc="-10" dirty="0">
                          <a:solidFill>
                            <a:srgbClr val="00007F"/>
                          </a:solidFill>
                          <a:latin typeface="Arial"/>
                          <a:cs typeface="Arial"/>
                        </a:rPr>
                        <a:t>Q1 2013 </a:t>
                      </a:r>
                      <a:r>
                        <a:rPr sz="950" b="1" spc="-5" dirty="0">
                          <a:solidFill>
                            <a:srgbClr val="00007F"/>
                          </a:solidFill>
                          <a:latin typeface="Arial"/>
                          <a:cs typeface="Arial"/>
                        </a:rPr>
                        <a:t>– </a:t>
                      </a:r>
                      <a:r>
                        <a:rPr sz="950" b="1" spc="-10" dirty="0">
                          <a:solidFill>
                            <a:srgbClr val="00007F"/>
                          </a:solidFill>
                          <a:latin typeface="Arial"/>
                          <a:cs typeface="Arial"/>
                        </a:rPr>
                        <a:t>Q1</a:t>
                      </a:r>
                      <a:r>
                        <a:rPr sz="950" b="1" spc="-70" dirty="0">
                          <a:solidFill>
                            <a:srgbClr val="00007F"/>
                          </a:solidFill>
                          <a:latin typeface="Arial"/>
                          <a:cs typeface="Arial"/>
                        </a:rPr>
                        <a:t> </a:t>
                      </a:r>
                      <a:r>
                        <a:rPr sz="950" b="1" spc="-10" dirty="0">
                          <a:solidFill>
                            <a:srgbClr val="00007F"/>
                          </a:solidFill>
                          <a:latin typeface="Arial"/>
                          <a:cs typeface="Arial"/>
                        </a:rPr>
                        <a:t>2015</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01600">
                        <a:lnSpc>
                          <a:spcPct val="100000"/>
                        </a:lnSpc>
                        <a:spcBef>
                          <a:spcPts val="110"/>
                        </a:spcBef>
                      </a:pPr>
                      <a:r>
                        <a:rPr sz="950" b="1" spc="-5" dirty="0">
                          <a:solidFill>
                            <a:srgbClr val="00007F"/>
                          </a:solidFill>
                          <a:latin typeface="Arial"/>
                          <a:cs typeface="Arial"/>
                        </a:rPr>
                        <a:t>Q1 </a:t>
                      </a:r>
                      <a:r>
                        <a:rPr sz="950" b="1" spc="-10" dirty="0">
                          <a:solidFill>
                            <a:srgbClr val="00007F"/>
                          </a:solidFill>
                          <a:latin typeface="Arial"/>
                          <a:cs typeface="Arial"/>
                        </a:rPr>
                        <a:t>2013 </a:t>
                      </a:r>
                      <a:r>
                        <a:rPr sz="950" b="1" spc="-5" dirty="0">
                          <a:solidFill>
                            <a:srgbClr val="00007F"/>
                          </a:solidFill>
                          <a:latin typeface="Arial"/>
                          <a:cs typeface="Arial"/>
                        </a:rPr>
                        <a:t>– </a:t>
                      </a:r>
                      <a:r>
                        <a:rPr sz="950" b="1" spc="-10" dirty="0">
                          <a:solidFill>
                            <a:srgbClr val="00007F"/>
                          </a:solidFill>
                          <a:latin typeface="Arial"/>
                          <a:cs typeface="Arial"/>
                        </a:rPr>
                        <a:t>Q1</a:t>
                      </a:r>
                      <a:r>
                        <a:rPr sz="950" b="1" spc="-90" dirty="0">
                          <a:solidFill>
                            <a:srgbClr val="00007F"/>
                          </a:solidFill>
                          <a:latin typeface="Arial"/>
                          <a:cs typeface="Arial"/>
                        </a:rPr>
                        <a:t> </a:t>
                      </a:r>
                      <a:r>
                        <a:rPr sz="950" b="1" spc="-10" dirty="0">
                          <a:solidFill>
                            <a:srgbClr val="00007F"/>
                          </a:solidFill>
                          <a:latin typeface="Arial"/>
                          <a:cs typeface="Arial"/>
                        </a:rPr>
                        <a:t>2020</a:t>
                      </a:r>
                      <a:endParaRPr sz="950">
                        <a:latin typeface="Arial"/>
                        <a:cs typeface="Arial"/>
                      </a:endParaRPr>
                    </a:p>
                  </a:txBody>
                  <a:tcPr marL="0" marR="0" marT="139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58496">
                <a:tc>
                  <a:txBody>
                    <a:bodyPr/>
                    <a:lstStyle/>
                    <a:p>
                      <a:pPr marL="95250">
                        <a:lnSpc>
                          <a:spcPct val="100000"/>
                        </a:lnSpc>
                        <a:spcBef>
                          <a:spcPts val="45"/>
                        </a:spcBef>
                      </a:pPr>
                      <a:r>
                        <a:rPr sz="950" spc="-10" dirty="0">
                          <a:latin typeface="Arial"/>
                          <a:cs typeface="Arial"/>
                        </a:rPr>
                        <a:t>Demand</a:t>
                      </a:r>
                      <a:r>
                        <a:rPr sz="950" spc="-90" dirty="0">
                          <a:latin typeface="Arial"/>
                          <a:cs typeface="Arial"/>
                        </a:rPr>
                        <a:t> </a:t>
                      </a:r>
                      <a:r>
                        <a:rPr sz="950" spc="-10" dirty="0">
                          <a:latin typeface="Arial"/>
                          <a:cs typeface="Arial"/>
                        </a:rPr>
                        <a:t>Growth</a:t>
                      </a:r>
                      <a:endParaRPr sz="950">
                        <a:latin typeface="Arial"/>
                        <a:cs typeface="Arial"/>
                      </a:endParaRPr>
                    </a:p>
                  </a:txBody>
                  <a:tcPr marL="0" marR="0" marT="5715"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marL="328295">
                        <a:lnSpc>
                          <a:spcPct val="100000"/>
                        </a:lnSpc>
                        <a:spcBef>
                          <a:spcPts val="45"/>
                        </a:spcBef>
                      </a:pPr>
                      <a:r>
                        <a:rPr sz="950" spc="-10" dirty="0">
                          <a:latin typeface="Arial"/>
                          <a:cs typeface="Arial"/>
                        </a:rPr>
                        <a:t>10.8%</a:t>
                      </a:r>
                      <a:endParaRPr sz="950">
                        <a:latin typeface="Arial"/>
                        <a:cs typeface="Arial"/>
                      </a:endParaRPr>
                    </a:p>
                  </a:txBody>
                  <a:tcPr marL="0" marR="0" marT="5715"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62.5%</a:t>
                      </a:r>
                      <a:endParaRPr sz="950">
                        <a:latin typeface="Arial"/>
                        <a:cs typeface="Arial"/>
                      </a:endParaRPr>
                    </a:p>
                  </a:txBody>
                  <a:tcPr marL="0" marR="0" marT="5715"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184784">
                <a:tc>
                  <a:txBody>
                    <a:bodyPr/>
                    <a:lstStyle/>
                    <a:p>
                      <a:pPr marL="95250">
                        <a:lnSpc>
                          <a:spcPct val="100000"/>
                        </a:lnSpc>
                        <a:spcBef>
                          <a:spcPts val="254"/>
                        </a:spcBef>
                      </a:pPr>
                      <a:r>
                        <a:rPr sz="950" spc="-10" dirty="0">
                          <a:latin typeface="Arial"/>
                          <a:cs typeface="Arial"/>
                        </a:rPr>
                        <a:t>Demand</a:t>
                      </a:r>
                      <a:r>
                        <a:rPr sz="950" spc="-105" dirty="0">
                          <a:latin typeface="Arial"/>
                          <a:cs typeface="Arial"/>
                        </a:rPr>
                        <a:t> </a:t>
                      </a:r>
                      <a:r>
                        <a:rPr sz="950" spc="-5" dirty="0">
                          <a:latin typeface="Arial"/>
                          <a:cs typeface="Arial"/>
                        </a:rPr>
                        <a:t>($m)</a:t>
                      </a:r>
                      <a:endParaRPr sz="950">
                        <a:latin typeface="Arial"/>
                        <a:cs typeface="Arial"/>
                      </a:endParaRPr>
                    </a:p>
                  </a:txBody>
                  <a:tcPr marL="0" marR="0" marT="32384"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278765">
                        <a:lnSpc>
                          <a:spcPct val="100000"/>
                        </a:lnSpc>
                        <a:spcBef>
                          <a:spcPts val="254"/>
                        </a:spcBef>
                      </a:pPr>
                      <a:r>
                        <a:rPr sz="950" spc="-10" dirty="0">
                          <a:latin typeface="Arial"/>
                          <a:cs typeface="Arial"/>
                        </a:rPr>
                        <a:t>292-323</a:t>
                      </a:r>
                      <a:endParaRPr sz="950">
                        <a:latin typeface="Arial"/>
                        <a:cs typeface="Arial"/>
                      </a:endParaRPr>
                    </a:p>
                  </a:txBody>
                  <a:tcPr marL="0" marR="0" marT="32384"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292-474</a:t>
                      </a:r>
                      <a:endParaRPr sz="950">
                        <a:latin typeface="Arial"/>
                        <a:cs typeface="Arial"/>
                      </a:endParaRPr>
                    </a:p>
                  </a:txBody>
                  <a:tcPr marL="0" marR="0" marT="32384"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85927">
                <a:tc>
                  <a:txBody>
                    <a:bodyPr/>
                    <a:lstStyle/>
                    <a:p>
                      <a:pPr marL="95250">
                        <a:lnSpc>
                          <a:spcPct val="100000"/>
                        </a:lnSpc>
                        <a:spcBef>
                          <a:spcPts val="260"/>
                        </a:spcBef>
                      </a:pPr>
                      <a:r>
                        <a:rPr sz="950" spc="-10" dirty="0">
                          <a:latin typeface="Arial"/>
                          <a:cs typeface="Arial"/>
                        </a:rPr>
                        <a:t>Capacity</a:t>
                      </a:r>
                      <a:r>
                        <a:rPr sz="950" spc="-70" dirty="0">
                          <a:latin typeface="Arial"/>
                          <a:cs typeface="Arial"/>
                        </a:rPr>
                        <a:t> </a:t>
                      </a:r>
                      <a:r>
                        <a:rPr sz="950" spc="-5" dirty="0">
                          <a:latin typeface="Arial"/>
                          <a:cs typeface="Arial"/>
                        </a:rPr>
                        <a:t>Utilization</a:t>
                      </a:r>
                      <a:endParaRPr sz="950">
                        <a:latin typeface="Arial"/>
                        <a:cs typeface="Arial"/>
                      </a:endParaRPr>
                    </a:p>
                  </a:txBody>
                  <a:tcPr marL="0" marR="0" marT="3302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3.5%</a:t>
                      </a:r>
                      <a:endParaRPr sz="950">
                        <a:latin typeface="Arial"/>
                        <a:cs typeface="Arial"/>
                      </a:endParaRPr>
                    </a:p>
                  </a:txBody>
                  <a:tcPr marL="0" marR="0" marT="3302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5.5%</a:t>
                      </a:r>
                      <a:endParaRPr sz="950">
                        <a:latin typeface="Arial"/>
                        <a:cs typeface="Arial"/>
                      </a:endParaRPr>
                    </a:p>
                  </a:txBody>
                  <a:tcPr marL="0" marR="0" marT="3302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84784">
                <a:tc>
                  <a:txBody>
                    <a:bodyPr/>
                    <a:lstStyle/>
                    <a:p>
                      <a:pPr marL="93980">
                        <a:lnSpc>
                          <a:spcPct val="100000"/>
                        </a:lnSpc>
                        <a:spcBef>
                          <a:spcPts val="254"/>
                        </a:spcBef>
                      </a:pPr>
                      <a:r>
                        <a:rPr sz="950" spc="-5" dirty="0">
                          <a:latin typeface="Arial"/>
                          <a:cs typeface="Arial"/>
                        </a:rPr>
                        <a:t>Prices</a:t>
                      </a:r>
                      <a:endParaRPr sz="950">
                        <a:latin typeface="Arial"/>
                        <a:cs typeface="Arial"/>
                      </a:endParaRPr>
                    </a:p>
                  </a:txBody>
                  <a:tcPr marL="0" marR="0" marT="32384"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5.2%</a:t>
                      </a:r>
                      <a:endParaRPr sz="950">
                        <a:latin typeface="Arial"/>
                        <a:cs typeface="Arial"/>
                      </a:endParaRPr>
                    </a:p>
                  </a:txBody>
                  <a:tcPr marL="0" marR="0" marT="32384"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16.8%</a:t>
                      </a:r>
                      <a:endParaRPr sz="950">
                        <a:latin typeface="Arial"/>
                        <a:cs typeface="Arial"/>
                      </a:endParaRPr>
                    </a:p>
                  </a:txBody>
                  <a:tcPr marL="0" marR="0" marT="32384"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bl>
          </a:graphicData>
        </a:graphic>
      </p:graphicFrame>
      <p:sp>
        <p:nvSpPr>
          <p:cNvPr id="4" name="object 4"/>
          <p:cNvSpPr txBox="1"/>
          <p:nvPr/>
        </p:nvSpPr>
        <p:spPr>
          <a:xfrm>
            <a:off x="1177544" y="2874771"/>
            <a:ext cx="92710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10.1.1 </a:t>
            </a:r>
            <a:r>
              <a:rPr sz="950" b="1" spc="165" dirty="0">
                <a:latin typeface="Arial"/>
                <a:cs typeface="Arial"/>
              </a:rPr>
              <a:t> </a:t>
            </a:r>
            <a:r>
              <a:rPr sz="950" b="1" spc="-10" dirty="0">
                <a:latin typeface="Arial"/>
                <a:cs typeface="Arial"/>
              </a:rPr>
              <a:t>Demand</a:t>
            </a:r>
            <a:endParaRPr sz="950">
              <a:latin typeface="Arial"/>
              <a:cs typeface="Arial"/>
            </a:endParaRPr>
          </a:p>
        </p:txBody>
      </p:sp>
      <p:sp>
        <p:nvSpPr>
          <p:cNvPr id="5" name="object 5"/>
          <p:cNvSpPr txBox="1"/>
          <p:nvPr/>
        </p:nvSpPr>
        <p:spPr>
          <a:xfrm>
            <a:off x="1177544" y="3401631"/>
            <a:ext cx="5326380" cy="632460"/>
          </a:xfrm>
          <a:prstGeom prst="rect">
            <a:avLst/>
          </a:prstGeom>
        </p:spPr>
        <p:txBody>
          <a:bodyPr vert="horz" wrap="square" lIns="0" tIns="0" rIns="0" bIns="0" rtlCol="0">
            <a:spAutoFit/>
          </a:bodyPr>
          <a:lstStyle/>
          <a:p>
            <a:pPr marL="12700" marR="5715">
              <a:lnSpc>
                <a:spcPct val="142400"/>
              </a:lnSpc>
            </a:pPr>
            <a:r>
              <a:rPr sz="950" b="1" spc="-10" dirty="0">
                <a:latin typeface="Arial"/>
                <a:cs typeface="Arial"/>
              </a:rPr>
              <a:t>Demand </a:t>
            </a:r>
            <a:r>
              <a:rPr sz="950" b="1" dirty="0">
                <a:latin typeface="Arial"/>
                <a:cs typeface="Arial"/>
              </a:rPr>
              <a:t>will </a:t>
            </a:r>
            <a:r>
              <a:rPr sz="950" b="1" spc="-10" dirty="0">
                <a:latin typeface="Arial"/>
                <a:cs typeface="Arial"/>
              </a:rPr>
              <a:t>rise </a:t>
            </a:r>
            <a:r>
              <a:rPr sz="950" b="1" spc="-5" dirty="0">
                <a:latin typeface="Arial"/>
                <a:cs typeface="Arial"/>
              </a:rPr>
              <a:t>2.5% in </a:t>
            </a:r>
            <a:r>
              <a:rPr sz="950" b="1" spc="-10" dirty="0">
                <a:latin typeface="Arial"/>
                <a:cs typeface="Arial"/>
              </a:rPr>
              <a:t>2013 as refiners build hydrotreaters to produce cleaner fuels and  increase </a:t>
            </a:r>
            <a:r>
              <a:rPr sz="950" b="1" spc="-5" dirty="0">
                <a:latin typeface="Arial"/>
                <a:cs typeface="Arial"/>
              </a:rPr>
              <a:t>liquid </a:t>
            </a:r>
            <a:r>
              <a:rPr sz="950" b="1" spc="-10" dirty="0">
                <a:latin typeface="Arial"/>
                <a:cs typeface="Arial"/>
              </a:rPr>
              <a:t>products yield, and 59% </a:t>
            </a:r>
            <a:r>
              <a:rPr sz="950" b="1" dirty="0">
                <a:latin typeface="Arial"/>
                <a:cs typeface="Arial"/>
              </a:rPr>
              <a:t>by </a:t>
            </a:r>
            <a:r>
              <a:rPr sz="950" b="1" spc="-15" dirty="0">
                <a:latin typeface="Arial"/>
                <a:cs typeface="Arial"/>
              </a:rPr>
              <a:t>2020 </a:t>
            </a:r>
            <a:r>
              <a:rPr sz="950" b="1" spc="-5" dirty="0">
                <a:latin typeface="Arial"/>
                <a:cs typeface="Arial"/>
              </a:rPr>
              <a:t>Q1 on rapid </a:t>
            </a:r>
            <a:r>
              <a:rPr sz="950" b="1" spc="-10" dirty="0">
                <a:latin typeface="Arial"/>
                <a:cs typeface="Arial"/>
              </a:rPr>
              <a:t>investments </a:t>
            </a:r>
            <a:r>
              <a:rPr sz="950" b="1" spc="-5" dirty="0">
                <a:latin typeface="Arial"/>
                <a:cs typeface="Arial"/>
              </a:rPr>
              <a:t>in </a:t>
            </a:r>
            <a:r>
              <a:rPr sz="950" b="1" spc="-10" dirty="0">
                <a:latin typeface="Arial"/>
                <a:cs typeface="Arial"/>
              </a:rPr>
              <a:t>Russia, Asia, </a:t>
            </a:r>
            <a:r>
              <a:rPr sz="950" b="1" spc="-5" dirty="0">
                <a:latin typeface="Arial"/>
                <a:cs typeface="Arial"/>
              </a:rPr>
              <a:t>and  </a:t>
            </a:r>
            <a:r>
              <a:rPr sz="950" b="1" spc="-10" dirty="0">
                <a:latin typeface="Arial"/>
                <a:cs typeface="Arial"/>
              </a:rPr>
              <a:t>Latin</a:t>
            </a:r>
            <a:r>
              <a:rPr sz="950" b="1" spc="-80" dirty="0">
                <a:latin typeface="Arial"/>
                <a:cs typeface="Arial"/>
              </a:rPr>
              <a:t> </a:t>
            </a:r>
            <a:r>
              <a:rPr sz="950" b="1" spc="-10" dirty="0">
                <a:latin typeface="Arial"/>
                <a:cs typeface="Arial"/>
              </a:rPr>
              <a:t>America.</a:t>
            </a:r>
            <a:endParaRPr sz="950">
              <a:latin typeface="Arial"/>
              <a:cs typeface="Arial"/>
            </a:endParaRPr>
          </a:p>
        </p:txBody>
      </p:sp>
      <p:sp>
        <p:nvSpPr>
          <p:cNvPr id="6" name="object 6"/>
          <p:cNvSpPr txBox="1"/>
          <p:nvPr/>
        </p:nvSpPr>
        <p:spPr>
          <a:xfrm>
            <a:off x="1284983" y="4370130"/>
            <a:ext cx="519112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Demand for Hydrotreating Reactors is growing faster than </a:t>
            </a:r>
            <a:r>
              <a:rPr sz="950" spc="-5" dirty="0">
                <a:latin typeface="Arial"/>
                <a:cs typeface="Arial"/>
              </a:rPr>
              <a:t>for </a:t>
            </a:r>
            <a:r>
              <a:rPr sz="950" spc="-10" dirty="0">
                <a:latin typeface="Arial"/>
                <a:cs typeface="Arial"/>
              </a:rPr>
              <a:t>any other category at 2.5% annually  in 2013, which will </a:t>
            </a:r>
            <a:r>
              <a:rPr sz="950" spc="-5" dirty="0">
                <a:latin typeface="Arial"/>
                <a:cs typeface="Arial"/>
              </a:rPr>
              <a:t>accelerate to </a:t>
            </a:r>
            <a:r>
              <a:rPr sz="950" spc="-10" dirty="0">
                <a:latin typeface="Arial"/>
                <a:cs typeface="Arial"/>
              </a:rPr>
              <a:t>7-8% annually </a:t>
            </a:r>
            <a:r>
              <a:rPr sz="950" spc="-5" dirty="0">
                <a:latin typeface="Arial"/>
                <a:cs typeface="Arial"/>
              </a:rPr>
              <a:t>through </a:t>
            </a:r>
            <a:r>
              <a:rPr sz="950" spc="-10" dirty="0">
                <a:latin typeface="Arial"/>
                <a:cs typeface="Arial"/>
              </a:rPr>
              <a:t>2010. This comparatively </a:t>
            </a:r>
            <a:r>
              <a:rPr sz="950" spc="-5" dirty="0">
                <a:latin typeface="Arial"/>
                <a:cs typeface="Arial"/>
              </a:rPr>
              <a:t>rapid </a:t>
            </a:r>
            <a:r>
              <a:rPr sz="950" spc="-10" dirty="0">
                <a:latin typeface="Arial"/>
                <a:cs typeface="Arial"/>
              </a:rPr>
              <a:t>growth is  driven by tightening global fuel emission standards, refiners’ incentive </a:t>
            </a:r>
            <a:r>
              <a:rPr sz="950" spc="-5" dirty="0">
                <a:latin typeface="Arial"/>
                <a:cs typeface="Arial"/>
              </a:rPr>
              <a:t>to </a:t>
            </a:r>
            <a:r>
              <a:rPr sz="950" spc="-10" dirty="0">
                <a:latin typeface="Arial"/>
                <a:cs typeface="Arial"/>
              </a:rPr>
              <a:t>get the most</a:t>
            </a:r>
            <a:r>
              <a:rPr sz="950" spc="210" dirty="0">
                <a:latin typeface="Arial"/>
                <a:cs typeface="Arial"/>
              </a:rPr>
              <a:t> </a:t>
            </a:r>
            <a:r>
              <a:rPr sz="950" spc="-10" dirty="0">
                <a:latin typeface="Arial"/>
                <a:cs typeface="Arial"/>
              </a:rPr>
              <a:t>liquid</a:t>
            </a:r>
            <a:endParaRPr sz="950">
              <a:latin typeface="Arial"/>
              <a:cs typeface="Arial"/>
            </a:endParaRPr>
          </a:p>
          <a:p>
            <a:pPr marL="12700" marR="412115">
              <a:lnSpc>
                <a:spcPct val="142100"/>
              </a:lnSpc>
              <a:spcBef>
                <a:spcPts val="5"/>
              </a:spcBef>
            </a:pPr>
            <a:r>
              <a:rPr sz="950" spc="-10" dirty="0">
                <a:latin typeface="Arial"/>
                <a:cs typeface="Arial"/>
              </a:rPr>
              <a:t>products out of their feedstocks while product prices are high, and the low capital cost of </a:t>
            </a:r>
            <a:r>
              <a:rPr sz="950" spc="-5" dirty="0">
                <a:latin typeface="Arial"/>
                <a:cs typeface="Arial"/>
              </a:rPr>
              <a:t>a  </a:t>
            </a:r>
            <a:r>
              <a:rPr sz="950" spc="-10" dirty="0">
                <a:latin typeface="Arial"/>
                <a:cs typeface="Arial"/>
              </a:rPr>
              <a:t>hydrotreater compared to hydrocracking</a:t>
            </a:r>
            <a:r>
              <a:rPr sz="950" spc="40" dirty="0">
                <a:latin typeface="Arial"/>
                <a:cs typeface="Arial"/>
              </a:rPr>
              <a:t> </a:t>
            </a:r>
            <a:r>
              <a:rPr sz="950" spc="-10" dirty="0">
                <a:latin typeface="Arial"/>
                <a:cs typeface="Arial"/>
              </a:rPr>
              <a:t>units.</a:t>
            </a:r>
            <a:endParaRPr sz="950">
              <a:latin typeface="Arial"/>
              <a:cs typeface="Arial"/>
            </a:endParaRPr>
          </a:p>
        </p:txBody>
      </p:sp>
      <p:sp>
        <p:nvSpPr>
          <p:cNvPr id="7" name="object 7"/>
          <p:cNvSpPr txBox="1"/>
          <p:nvPr/>
        </p:nvSpPr>
        <p:spPr>
          <a:xfrm>
            <a:off x="1284983" y="5750249"/>
            <a:ext cx="5172075" cy="1250315"/>
          </a:xfrm>
          <a:prstGeom prst="rect">
            <a:avLst/>
          </a:prstGeom>
        </p:spPr>
        <p:txBody>
          <a:bodyPr vert="horz" wrap="square" lIns="0" tIns="60960" rIns="0" bIns="0" rtlCol="0">
            <a:spAutoFit/>
          </a:bodyPr>
          <a:lstStyle/>
          <a:p>
            <a:pPr marL="12700">
              <a:lnSpc>
                <a:spcPct val="100000"/>
              </a:lnSpc>
              <a:spcBef>
                <a:spcPts val="480"/>
              </a:spcBef>
            </a:pPr>
            <a:r>
              <a:rPr sz="950" spc="-10" dirty="0">
                <a:latin typeface="Arial"/>
                <a:cs typeface="Arial"/>
              </a:rPr>
              <a:t>As discussed in previous chapters, </a:t>
            </a:r>
            <a:r>
              <a:rPr sz="950" spc="-5" dirty="0">
                <a:latin typeface="Arial"/>
                <a:cs typeface="Arial"/>
              </a:rPr>
              <a:t>refiners </a:t>
            </a:r>
            <a:r>
              <a:rPr sz="950" spc="-10" dirty="0">
                <a:latin typeface="Arial"/>
                <a:cs typeface="Arial"/>
              </a:rPr>
              <a:t>are </a:t>
            </a:r>
            <a:r>
              <a:rPr sz="950" spc="-5" dirty="0">
                <a:latin typeface="Arial"/>
                <a:cs typeface="Arial"/>
              </a:rPr>
              <a:t>improving their </a:t>
            </a:r>
            <a:r>
              <a:rPr sz="950" spc="-10" dirty="0">
                <a:latin typeface="Arial"/>
                <a:cs typeface="Arial"/>
              </a:rPr>
              <a:t>global processing capabilities</a:t>
            </a:r>
            <a:r>
              <a:rPr sz="950" spc="175" dirty="0">
                <a:latin typeface="Arial"/>
                <a:cs typeface="Arial"/>
              </a:rPr>
              <a:t> </a:t>
            </a:r>
            <a:r>
              <a:rPr sz="950" spc="-5" dirty="0">
                <a:latin typeface="Arial"/>
                <a:cs typeface="Arial"/>
              </a:rPr>
              <a:t>to</a:t>
            </a:r>
            <a:endParaRPr sz="950">
              <a:latin typeface="Arial"/>
              <a:cs typeface="Arial"/>
            </a:endParaRPr>
          </a:p>
          <a:p>
            <a:pPr marL="12700" marR="5080">
              <a:lnSpc>
                <a:spcPct val="142200"/>
              </a:lnSpc>
            </a:pPr>
            <a:r>
              <a:rPr sz="950" spc="-10" dirty="0">
                <a:latin typeface="Arial"/>
                <a:cs typeface="Arial"/>
              </a:rPr>
              <a:t>reduce vehicle emissions. These moves are motivated </a:t>
            </a:r>
            <a:r>
              <a:rPr sz="950" spc="-5" dirty="0">
                <a:latin typeface="Arial"/>
                <a:cs typeface="Arial"/>
              </a:rPr>
              <a:t>in </a:t>
            </a:r>
            <a:r>
              <a:rPr sz="950" spc="-10" dirty="0">
                <a:latin typeface="Arial"/>
                <a:cs typeface="Arial"/>
              </a:rPr>
              <a:t>part by recent or pending fuel standards  such as Euro 6, which govern sulfur and particulate emissions content. Instead </a:t>
            </a:r>
            <a:r>
              <a:rPr sz="950" spc="-5" dirty="0">
                <a:latin typeface="Arial"/>
                <a:cs typeface="Arial"/>
              </a:rPr>
              <a:t>of </a:t>
            </a:r>
            <a:r>
              <a:rPr sz="950" spc="-10" dirty="0">
                <a:latin typeface="Arial"/>
                <a:cs typeface="Arial"/>
              </a:rPr>
              <a:t>cracking the  feedstock, hydrotreating primarily removes contaminants such as sulfur, nitrogen, and metals, as  well as saturating carbon-heavy molecules with hydrogen, producing more </a:t>
            </a:r>
            <a:r>
              <a:rPr sz="950" spc="-5" dirty="0">
                <a:latin typeface="Arial"/>
                <a:cs typeface="Arial"/>
              </a:rPr>
              <a:t>liquid </a:t>
            </a:r>
            <a:r>
              <a:rPr sz="950" spc="-10" dirty="0">
                <a:latin typeface="Arial"/>
                <a:cs typeface="Arial"/>
              </a:rPr>
              <a:t>fuels with fewer  contaminants.</a:t>
            </a:r>
            <a:endParaRPr sz="950">
              <a:latin typeface="Arial"/>
              <a:cs typeface="Arial"/>
            </a:endParaRPr>
          </a:p>
        </p:txBody>
      </p:sp>
      <p:sp>
        <p:nvSpPr>
          <p:cNvPr id="8" name="object 8"/>
          <p:cNvSpPr txBox="1"/>
          <p:nvPr/>
        </p:nvSpPr>
        <p:spPr>
          <a:xfrm>
            <a:off x="1284983" y="7336298"/>
            <a:ext cx="5185410" cy="83883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Hydrotreating typically increases </a:t>
            </a:r>
            <a:r>
              <a:rPr sz="950" spc="-5" dirty="0">
                <a:latin typeface="Arial"/>
                <a:cs typeface="Arial"/>
              </a:rPr>
              <a:t>liquid </a:t>
            </a:r>
            <a:r>
              <a:rPr sz="950" spc="-10" dirty="0">
                <a:latin typeface="Arial"/>
                <a:cs typeface="Arial"/>
              </a:rPr>
              <a:t>fuel yield, such as diesel or kerosene, by 10-20%, allowing  refiners to sell more product for the same amount of feedstock. At average US gasoline prices</a:t>
            </a:r>
            <a:r>
              <a:rPr sz="950" spc="195" dirty="0">
                <a:latin typeface="Arial"/>
                <a:cs typeface="Arial"/>
              </a:rPr>
              <a:t> </a:t>
            </a:r>
            <a:r>
              <a:rPr sz="950" spc="-10" dirty="0">
                <a:latin typeface="Arial"/>
                <a:cs typeface="Arial"/>
              </a:rPr>
              <a:t>of</a:t>
            </a:r>
            <a:endParaRPr sz="950">
              <a:latin typeface="Arial"/>
              <a:cs typeface="Arial"/>
            </a:endParaRPr>
          </a:p>
          <a:p>
            <a:pPr marL="12700" marR="175895">
              <a:lnSpc>
                <a:spcPct val="142100"/>
              </a:lnSpc>
            </a:pPr>
            <a:r>
              <a:rPr sz="950" spc="-10" dirty="0">
                <a:latin typeface="Arial"/>
                <a:cs typeface="Arial"/>
              </a:rPr>
              <a:t>$3.50 -3.70 per gallon in April (and $3.90 </a:t>
            </a:r>
            <a:r>
              <a:rPr sz="950" spc="-5" dirty="0">
                <a:latin typeface="Arial"/>
                <a:cs typeface="Arial"/>
              </a:rPr>
              <a:t>- </a:t>
            </a:r>
            <a:r>
              <a:rPr sz="950" spc="-10" dirty="0">
                <a:latin typeface="Arial"/>
                <a:cs typeface="Arial"/>
              </a:rPr>
              <a:t>4.00 for diesel), and an average of $7 per gallon for  diesel in </a:t>
            </a:r>
            <a:r>
              <a:rPr sz="950" spc="-5" dirty="0">
                <a:latin typeface="Arial"/>
                <a:cs typeface="Arial"/>
              </a:rPr>
              <a:t>21 </a:t>
            </a:r>
            <a:r>
              <a:rPr sz="950" spc="-10" dirty="0">
                <a:latin typeface="Arial"/>
                <a:cs typeface="Arial"/>
              </a:rPr>
              <a:t>European Countries, refiners are eager to maximize fuel</a:t>
            </a:r>
            <a:r>
              <a:rPr sz="950" spc="120" dirty="0">
                <a:latin typeface="Arial"/>
                <a:cs typeface="Arial"/>
              </a:rPr>
              <a:t> </a:t>
            </a:r>
            <a:r>
              <a:rPr sz="950" spc="-10" dirty="0">
                <a:latin typeface="Arial"/>
                <a:cs typeface="Arial"/>
              </a:rPr>
              <a:t>output.</a:t>
            </a:r>
            <a:endParaRPr sz="950">
              <a:latin typeface="Arial"/>
              <a:cs typeface="Arial"/>
            </a:endParaRPr>
          </a:p>
        </p:txBody>
      </p:sp>
      <p:sp>
        <p:nvSpPr>
          <p:cNvPr id="9" name="object 9"/>
          <p:cNvSpPr txBox="1"/>
          <p:nvPr/>
        </p:nvSpPr>
        <p:spPr>
          <a:xfrm>
            <a:off x="1284983" y="8510830"/>
            <a:ext cx="527494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Hydrotreating is an economical option </a:t>
            </a:r>
            <a:r>
              <a:rPr sz="950" spc="-5" dirty="0">
                <a:latin typeface="Arial"/>
                <a:cs typeface="Arial"/>
              </a:rPr>
              <a:t>to </a:t>
            </a:r>
            <a:r>
              <a:rPr sz="950" spc="-10" dirty="0">
                <a:latin typeface="Arial"/>
                <a:cs typeface="Arial"/>
              </a:rPr>
              <a:t>meet these goals in many cases, particularly as </a:t>
            </a:r>
            <a:r>
              <a:rPr sz="950" spc="-5" dirty="0">
                <a:latin typeface="Arial"/>
                <a:cs typeface="Arial"/>
              </a:rPr>
              <a:t>a  </a:t>
            </a:r>
            <a:r>
              <a:rPr sz="950" spc="-10" dirty="0">
                <a:latin typeface="Arial"/>
                <a:cs typeface="Arial"/>
              </a:rPr>
              <a:t>desulfurization process, as hydrotreating units typically cost only tens of millions of dollars,  compared </a:t>
            </a:r>
            <a:r>
              <a:rPr sz="950" spc="-5" dirty="0">
                <a:latin typeface="Arial"/>
                <a:cs typeface="Arial"/>
              </a:rPr>
              <a:t>to </a:t>
            </a:r>
            <a:r>
              <a:rPr sz="950" spc="-10" dirty="0">
                <a:latin typeface="Arial"/>
                <a:cs typeface="Arial"/>
              </a:rPr>
              <a:t>hundreds of </a:t>
            </a:r>
            <a:r>
              <a:rPr sz="950" spc="-5" dirty="0">
                <a:latin typeface="Arial"/>
                <a:cs typeface="Arial"/>
              </a:rPr>
              <a:t>millions for a hydrocracker, </a:t>
            </a:r>
            <a:r>
              <a:rPr sz="950" spc="-10" dirty="0">
                <a:latin typeface="Arial"/>
                <a:cs typeface="Arial"/>
              </a:rPr>
              <a:t>due </a:t>
            </a:r>
            <a:r>
              <a:rPr sz="950" spc="-5" dirty="0">
                <a:latin typeface="Arial"/>
                <a:cs typeface="Arial"/>
              </a:rPr>
              <a:t>to </a:t>
            </a:r>
            <a:r>
              <a:rPr sz="950" spc="-10" dirty="0">
                <a:latin typeface="Arial"/>
                <a:cs typeface="Arial"/>
              </a:rPr>
              <a:t>the lower process severity and scale.</a:t>
            </a:r>
            <a:r>
              <a:rPr sz="950" spc="145" dirty="0">
                <a:latin typeface="Arial"/>
                <a:cs typeface="Arial"/>
              </a:rPr>
              <a:t> </a:t>
            </a:r>
            <a:r>
              <a:rPr sz="950" spc="-5" dirty="0">
                <a:latin typeface="Arial"/>
                <a:cs typeface="Arial"/>
              </a:rPr>
              <a:t>It</a:t>
            </a:r>
            <a:endParaRPr sz="950">
              <a:latin typeface="Arial"/>
              <a:cs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67</a:t>
            </a:fld>
            <a:endParaRPr spc="15" dirty="0"/>
          </a:p>
        </p:txBody>
      </p:sp>
      <p:sp>
        <p:nvSpPr>
          <p:cNvPr id="2" name="object 2"/>
          <p:cNvSpPr txBox="1"/>
          <p:nvPr/>
        </p:nvSpPr>
        <p:spPr>
          <a:xfrm>
            <a:off x="1284986" y="789658"/>
            <a:ext cx="520382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is essentially the same process as hydrocracking, but operated at lower temperature (800° </a:t>
            </a:r>
            <a:r>
              <a:rPr sz="950" spc="-5" dirty="0">
                <a:latin typeface="Arial"/>
                <a:cs typeface="Arial"/>
              </a:rPr>
              <a:t>F vs.  </a:t>
            </a:r>
            <a:r>
              <a:rPr sz="950" spc="-10" dirty="0">
                <a:latin typeface="Arial"/>
                <a:cs typeface="Arial"/>
              </a:rPr>
              <a:t>950° F) and pressure (up to 1,100 psig </a:t>
            </a:r>
            <a:r>
              <a:rPr sz="950" spc="-5" dirty="0">
                <a:latin typeface="Arial"/>
                <a:cs typeface="Arial"/>
              </a:rPr>
              <a:t>vs. </a:t>
            </a:r>
            <a:r>
              <a:rPr sz="950" spc="-10" dirty="0">
                <a:latin typeface="Arial"/>
                <a:cs typeface="Arial"/>
              </a:rPr>
              <a:t>up </a:t>
            </a:r>
            <a:r>
              <a:rPr sz="950" spc="-5" dirty="0">
                <a:latin typeface="Arial"/>
                <a:cs typeface="Arial"/>
              </a:rPr>
              <a:t>to </a:t>
            </a:r>
            <a:r>
              <a:rPr sz="950" spc="-10" dirty="0">
                <a:latin typeface="Arial"/>
                <a:cs typeface="Arial"/>
              </a:rPr>
              <a:t>2,300 psig), in </a:t>
            </a:r>
            <a:r>
              <a:rPr sz="950" spc="-5" dirty="0">
                <a:latin typeface="Arial"/>
                <a:cs typeface="Arial"/>
              </a:rPr>
              <a:t>a </a:t>
            </a:r>
            <a:r>
              <a:rPr sz="950" spc="-10" dirty="0">
                <a:latin typeface="Arial"/>
                <a:cs typeface="Arial"/>
              </a:rPr>
              <a:t>smaller reactor. Due to the</a:t>
            </a:r>
            <a:r>
              <a:rPr sz="950" spc="215" dirty="0">
                <a:latin typeface="Arial"/>
                <a:cs typeface="Arial"/>
              </a:rPr>
              <a:t> </a:t>
            </a:r>
            <a:r>
              <a:rPr sz="950" spc="-10" dirty="0">
                <a:latin typeface="Arial"/>
                <a:cs typeface="Arial"/>
              </a:rPr>
              <a:t>lower</a:t>
            </a:r>
            <a:endParaRPr sz="950">
              <a:latin typeface="Arial"/>
              <a:cs typeface="Arial"/>
            </a:endParaRPr>
          </a:p>
          <a:p>
            <a:pPr marL="12700" marR="60960">
              <a:lnSpc>
                <a:spcPct val="142100"/>
              </a:lnSpc>
            </a:pPr>
            <a:r>
              <a:rPr sz="950" spc="-10" dirty="0">
                <a:latin typeface="Arial"/>
                <a:cs typeface="Arial"/>
              </a:rPr>
              <a:t>severity of </a:t>
            </a:r>
            <a:r>
              <a:rPr sz="950" spc="-5" dirty="0">
                <a:latin typeface="Arial"/>
                <a:cs typeface="Arial"/>
              </a:rPr>
              <a:t>the </a:t>
            </a:r>
            <a:r>
              <a:rPr sz="950" spc="-10" dirty="0">
                <a:latin typeface="Arial"/>
                <a:cs typeface="Arial"/>
              </a:rPr>
              <a:t>process, </a:t>
            </a:r>
            <a:r>
              <a:rPr sz="950" spc="-5" dirty="0">
                <a:latin typeface="Arial"/>
                <a:cs typeface="Arial"/>
              </a:rPr>
              <a:t>it </a:t>
            </a:r>
            <a:r>
              <a:rPr sz="950" spc="-10" dirty="0">
                <a:latin typeface="Arial"/>
                <a:cs typeface="Arial"/>
              </a:rPr>
              <a:t>usually converts only 10-20% of </a:t>
            </a:r>
            <a:r>
              <a:rPr sz="950" spc="-5" dirty="0">
                <a:latin typeface="Arial"/>
                <a:cs typeface="Arial"/>
              </a:rPr>
              <a:t>the </a:t>
            </a:r>
            <a:r>
              <a:rPr sz="950" spc="-10" dirty="0">
                <a:latin typeface="Arial"/>
                <a:cs typeface="Arial"/>
              </a:rPr>
              <a:t>feedstock from heavy fractions into  lighter ones, compared to 50-100% for</a:t>
            </a:r>
            <a:r>
              <a:rPr sz="950" spc="40" dirty="0">
                <a:latin typeface="Arial"/>
                <a:cs typeface="Arial"/>
              </a:rPr>
              <a:t> </a:t>
            </a:r>
            <a:r>
              <a:rPr sz="950" spc="-10" dirty="0">
                <a:latin typeface="Arial"/>
                <a:cs typeface="Arial"/>
              </a:rPr>
              <a:t>hydrocracking.</a:t>
            </a:r>
            <a:endParaRPr sz="950">
              <a:latin typeface="Arial"/>
              <a:cs typeface="Arial"/>
            </a:endParaRPr>
          </a:p>
        </p:txBody>
      </p:sp>
      <p:sp>
        <p:nvSpPr>
          <p:cNvPr id="3" name="object 3"/>
          <p:cNvSpPr txBox="1"/>
          <p:nvPr/>
        </p:nvSpPr>
        <p:spPr>
          <a:xfrm>
            <a:off x="1284986" y="1962988"/>
            <a:ext cx="5303520" cy="3012440"/>
          </a:xfrm>
          <a:prstGeom prst="rect">
            <a:avLst/>
          </a:prstGeom>
        </p:spPr>
        <p:txBody>
          <a:bodyPr vert="horz" wrap="square" lIns="0" tIns="0" rIns="0" bIns="0" rtlCol="0">
            <a:spAutoFit/>
          </a:bodyPr>
          <a:lstStyle/>
          <a:p>
            <a:pPr marL="12700" marR="53340" algn="just">
              <a:lnSpc>
                <a:spcPct val="142400"/>
              </a:lnSpc>
            </a:pPr>
            <a:r>
              <a:rPr sz="950" spc="-10" dirty="0">
                <a:latin typeface="Arial"/>
                <a:cs typeface="Arial"/>
              </a:rPr>
              <a:t>Demand is growing fastest in Asia, at an annual </a:t>
            </a:r>
            <a:r>
              <a:rPr sz="950" spc="-5" dirty="0">
                <a:latin typeface="Arial"/>
                <a:cs typeface="Arial"/>
              </a:rPr>
              <a:t>rate </a:t>
            </a:r>
            <a:r>
              <a:rPr sz="950" spc="-10" dirty="0">
                <a:latin typeface="Arial"/>
                <a:cs typeface="Arial"/>
              </a:rPr>
              <a:t>of 5% in 2013, where Chinese refiners CNPC,  CNOOC, and CPC are moving to comply with </a:t>
            </a:r>
            <a:r>
              <a:rPr sz="950" spc="-5" dirty="0">
                <a:latin typeface="Arial"/>
                <a:cs typeface="Arial"/>
              </a:rPr>
              <a:t>the </a:t>
            </a:r>
            <a:r>
              <a:rPr sz="950" spc="-10" dirty="0">
                <a:latin typeface="Arial"/>
                <a:cs typeface="Arial"/>
              </a:rPr>
              <a:t>government’s decree that they must comply with  the current Euro </a:t>
            </a:r>
            <a:r>
              <a:rPr sz="950" spc="-5" dirty="0">
                <a:latin typeface="Arial"/>
                <a:cs typeface="Arial"/>
              </a:rPr>
              <a:t>5 </a:t>
            </a:r>
            <a:r>
              <a:rPr sz="950" spc="-10" dirty="0">
                <a:latin typeface="Arial"/>
                <a:cs typeface="Arial"/>
              </a:rPr>
              <a:t>standards by 2017. Regional growth will accelerate to almost 15% in 2014,</a:t>
            </a:r>
            <a:r>
              <a:rPr sz="950" spc="204" dirty="0">
                <a:latin typeface="Arial"/>
                <a:cs typeface="Arial"/>
              </a:rPr>
              <a:t> </a:t>
            </a:r>
            <a:r>
              <a:rPr sz="950" spc="-10" dirty="0">
                <a:latin typeface="Arial"/>
                <a:cs typeface="Arial"/>
              </a:rPr>
              <a:t>as</a:t>
            </a:r>
            <a:endParaRPr sz="950">
              <a:latin typeface="Arial"/>
              <a:cs typeface="Arial"/>
            </a:endParaRPr>
          </a:p>
          <a:p>
            <a:pPr marL="12700" marR="427990">
              <a:lnSpc>
                <a:spcPct val="142100"/>
              </a:lnSpc>
              <a:spcBef>
                <a:spcPts val="5"/>
              </a:spcBef>
            </a:pPr>
            <a:r>
              <a:rPr sz="950" spc="-10" dirty="0">
                <a:latin typeface="Arial"/>
                <a:cs typeface="Arial"/>
              </a:rPr>
              <a:t>Petronas and Cambodia Petrochemical Company order reactors for major projects. Projects  include:</a:t>
            </a:r>
            <a:endParaRPr sz="950">
              <a:latin typeface="Arial"/>
              <a:cs typeface="Arial"/>
            </a:endParaRPr>
          </a:p>
          <a:p>
            <a:pPr marL="443230" marR="449580" indent="-215900">
              <a:lnSpc>
                <a:spcPct val="142100"/>
              </a:lnSpc>
              <a:spcBef>
                <a:spcPts val="630"/>
              </a:spcBef>
              <a:buFont typeface="Symbol"/>
              <a:buChar char=""/>
              <a:tabLst>
                <a:tab pos="442595" algn="l"/>
                <a:tab pos="443865" algn="l"/>
              </a:tabLst>
            </a:pPr>
            <a:r>
              <a:rPr sz="950" spc="-10" dirty="0">
                <a:latin typeface="Arial"/>
                <a:cs typeface="Arial"/>
              </a:rPr>
              <a:t>Sinochem took delivery of hydrotreating reactors </a:t>
            </a:r>
            <a:r>
              <a:rPr sz="950" spc="-5" dirty="0">
                <a:latin typeface="Arial"/>
                <a:cs typeface="Arial"/>
              </a:rPr>
              <a:t>for a </a:t>
            </a:r>
            <a:r>
              <a:rPr sz="950" spc="-10" dirty="0">
                <a:latin typeface="Arial"/>
                <a:cs typeface="Arial"/>
              </a:rPr>
              <a:t>4k bpd diesel hydrotreater </a:t>
            </a:r>
            <a:r>
              <a:rPr sz="950" spc="-5" dirty="0">
                <a:latin typeface="Arial"/>
                <a:cs typeface="Arial"/>
              </a:rPr>
              <a:t>its  </a:t>
            </a:r>
            <a:r>
              <a:rPr sz="950" spc="-10" dirty="0">
                <a:latin typeface="Arial"/>
                <a:cs typeface="Arial"/>
              </a:rPr>
              <a:t>Quanzhou refinery in</a:t>
            </a:r>
            <a:r>
              <a:rPr sz="950" spc="-15" dirty="0">
                <a:latin typeface="Arial"/>
                <a:cs typeface="Arial"/>
              </a:rPr>
              <a:t> </a:t>
            </a:r>
            <a:r>
              <a:rPr sz="950" spc="-10" dirty="0">
                <a:latin typeface="Arial"/>
                <a:cs typeface="Arial"/>
              </a:rPr>
              <a:t>Q1.</a:t>
            </a:r>
            <a:endParaRPr sz="950">
              <a:latin typeface="Arial"/>
              <a:cs typeface="Arial"/>
            </a:endParaRPr>
          </a:p>
          <a:p>
            <a:pPr marL="443230" marR="330200" indent="-215900">
              <a:lnSpc>
                <a:spcPct val="142600"/>
              </a:lnSpc>
              <a:spcBef>
                <a:spcPts val="65"/>
              </a:spcBef>
              <a:buFont typeface="Symbol"/>
              <a:buChar char=""/>
              <a:tabLst>
                <a:tab pos="442595" algn="l"/>
                <a:tab pos="443865" algn="l"/>
              </a:tabLst>
            </a:pPr>
            <a:r>
              <a:rPr sz="950" spc="-5" dirty="0">
                <a:latin typeface="Arial"/>
                <a:cs typeface="Arial"/>
              </a:rPr>
              <a:t>Sinopec’s </a:t>
            </a:r>
            <a:r>
              <a:rPr sz="950" spc="-10" dirty="0">
                <a:latin typeface="Arial"/>
                <a:cs typeface="Arial"/>
              </a:rPr>
              <a:t>Zhanjiang </a:t>
            </a:r>
            <a:r>
              <a:rPr sz="950" spc="-5" dirty="0">
                <a:latin typeface="Arial"/>
                <a:cs typeface="Arial"/>
              </a:rPr>
              <a:t>refinery will include a </a:t>
            </a:r>
            <a:r>
              <a:rPr sz="950" spc="-10" dirty="0">
                <a:latin typeface="Arial"/>
                <a:cs typeface="Arial"/>
              </a:rPr>
              <a:t>40k bpd diesel hydrotreater, and </a:t>
            </a:r>
            <a:r>
              <a:rPr sz="950" spc="-5" dirty="0">
                <a:latin typeface="Arial"/>
                <a:cs typeface="Arial"/>
              </a:rPr>
              <a:t>a </a:t>
            </a:r>
            <a:r>
              <a:rPr sz="950" spc="-10" dirty="0">
                <a:latin typeface="Arial"/>
                <a:cs typeface="Arial"/>
              </a:rPr>
              <a:t>20k bpd  kerosene</a:t>
            </a:r>
            <a:r>
              <a:rPr sz="950" spc="-60" dirty="0">
                <a:latin typeface="Arial"/>
                <a:cs typeface="Arial"/>
              </a:rPr>
              <a:t> </a:t>
            </a:r>
            <a:r>
              <a:rPr sz="950" spc="-10" dirty="0">
                <a:latin typeface="Arial"/>
                <a:cs typeface="Arial"/>
              </a:rPr>
              <a:t>hydrotreater.</a:t>
            </a:r>
            <a:endParaRPr sz="950">
              <a:latin typeface="Arial"/>
              <a:cs typeface="Arial"/>
            </a:endParaRPr>
          </a:p>
          <a:p>
            <a:pPr marL="443230" marR="24765" indent="-215900">
              <a:lnSpc>
                <a:spcPct val="142600"/>
              </a:lnSpc>
              <a:spcBef>
                <a:spcPts val="50"/>
              </a:spcBef>
              <a:buFont typeface="Symbol"/>
              <a:buChar char=""/>
              <a:tabLst>
                <a:tab pos="442595" algn="l"/>
                <a:tab pos="443865" algn="l"/>
              </a:tabLst>
            </a:pPr>
            <a:r>
              <a:rPr sz="950" spc="-10" dirty="0">
                <a:latin typeface="Arial"/>
                <a:cs typeface="Arial"/>
              </a:rPr>
              <a:t>CNOOC is building three hydrotreaters at its Huizhou refinery with total processing capacity  of nearly 100k bpd </a:t>
            </a:r>
            <a:r>
              <a:rPr sz="950" spc="-5" dirty="0">
                <a:latin typeface="Arial"/>
                <a:cs typeface="Arial"/>
              </a:rPr>
              <a:t>to </a:t>
            </a:r>
            <a:r>
              <a:rPr sz="950" spc="-10" dirty="0">
                <a:latin typeface="Arial"/>
                <a:cs typeface="Arial"/>
              </a:rPr>
              <a:t>treat diesel, gasoline, and FCC</a:t>
            </a:r>
            <a:r>
              <a:rPr sz="950" spc="105" dirty="0">
                <a:latin typeface="Arial"/>
                <a:cs typeface="Arial"/>
              </a:rPr>
              <a:t> </a:t>
            </a:r>
            <a:r>
              <a:rPr sz="950" spc="-10" dirty="0">
                <a:latin typeface="Arial"/>
                <a:cs typeface="Arial"/>
              </a:rPr>
              <a:t>feedstock.</a:t>
            </a:r>
            <a:endParaRPr sz="950">
              <a:latin typeface="Arial"/>
              <a:cs typeface="Arial"/>
            </a:endParaRPr>
          </a:p>
          <a:p>
            <a:pPr marL="443230" marR="581025" indent="-215900">
              <a:lnSpc>
                <a:spcPct val="142600"/>
              </a:lnSpc>
              <a:spcBef>
                <a:spcPts val="50"/>
              </a:spcBef>
              <a:buFont typeface="Symbol"/>
              <a:buChar char=""/>
              <a:tabLst>
                <a:tab pos="442595" algn="l"/>
                <a:tab pos="443865" algn="l"/>
              </a:tabLst>
            </a:pPr>
            <a:r>
              <a:rPr sz="950" spc="-10" dirty="0">
                <a:latin typeface="Arial"/>
                <a:cs typeface="Arial"/>
              </a:rPr>
              <a:t>Petronas’ 300k bpd Melaka </a:t>
            </a:r>
            <a:r>
              <a:rPr sz="950" dirty="0">
                <a:latin typeface="Arial"/>
                <a:cs typeface="Arial"/>
              </a:rPr>
              <a:t>II </a:t>
            </a:r>
            <a:r>
              <a:rPr sz="950" spc="-10" dirty="0">
                <a:latin typeface="Arial"/>
                <a:cs typeface="Arial"/>
              </a:rPr>
              <a:t>expansion is in the contracting phase, with multiple  hydrotreaters on </a:t>
            </a:r>
            <a:r>
              <a:rPr sz="950" spc="-5" dirty="0">
                <a:latin typeface="Arial"/>
                <a:cs typeface="Arial"/>
              </a:rPr>
              <a:t>the </a:t>
            </a:r>
            <a:r>
              <a:rPr sz="950" spc="-10" dirty="0">
                <a:latin typeface="Arial"/>
                <a:cs typeface="Arial"/>
              </a:rPr>
              <a:t>award</a:t>
            </a:r>
            <a:r>
              <a:rPr sz="950" spc="-20" dirty="0">
                <a:latin typeface="Arial"/>
                <a:cs typeface="Arial"/>
              </a:rPr>
              <a:t> </a:t>
            </a:r>
            <a:r>
              <a:rPr sz="950" spc="-10" dirty="0">
                <a:latin typeface="Arial"/>
                <a:cs typeface="Arial"/>
              </a:rPr>
              <a:t>list.</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Cambodia Petrochemical Company will incorporate 2-3 hydrotreaters at its Kampot</a:t>
            </a:r>
            <a:r>
              <a:rPr sz="950" spc="155" dirty="0">
                <a:latin typeface="Arial"/>
                <a:cs typeface="Arial"/>
              </a:rPr>
              <a:t> </a:t>
            </a:r>
            <a:r>
              <a:rPr sz="950" spc="-10" dirty="0">
                <a:latin typeface="Arial"/>
                <a:cs typeface="Arial"/>
              </a:rPr>
              <a:t>refinery.</a:t>
            </a:r>
            <a:endParaRPr sz="950">
              <a:latin typeface="Arial"/>
              <a:cs typeface="Arial"/>
            </a:endParaRPr>
          </a:p>
        </p:txBody>
      </p:sp>
      <p:sp>
        <p:nvSpPr>
          <p:cNvPr id="4" name="object 4"/>
          <p:cNvSpPr txBox="1"/>
          <p:nvPr/>
        </p:nvSpPr>
        <p:spPr>
          <a:xfrm>
            <a:off x="1284986" y="5350700"/>
            <a:ext cx="5299710" cy="2171065"/>
          </a:xfrm>
          <a:prstGeom prst="rect">
            <a:avLst/>
          </a:prstGeom>
        </p:spPr>
        <p:txBody>
          <a:bodyPr vert="horz" wrap="square" lIns="0" tIns="0" rIns="0" bIns="0" rtlCol="0">
            <a:spAutoFit/>
          </a:bodyPr>
          <a:lstStyle/>
          <a:p>
            <a:pPr marL="12700" marR="203835">
              <a:lnSpc>
                <a:spcPct val="142500"/>
              </a:lnSpc>
            </a:pPr>
            <a:r>
              <a:rPr sz="950" spc="-10" dirty="0">
                <a:latin typeface="Arial"/>
                <a:cs typeface="Arial"/>
              </a:rPr>
              <a:t>Projects </a:t>
            </a:r>
            <a:r>
              <a:rPr sz="950" spc="-5" dirty="0">
                <a:latin typeface="Arial"/>
                <a:cs typeface="Arial"/>
              </a:rPr>
              <a:t>in </a:t>
            </a:r>
            <a:r>
              <a:rPr sz="950" spc="-10" dirty="0">
                <a:latin typeface="Arial"/>
                <a:cs typeface="Arial"/>
              </a:rPr>
              <a:t>Russia, Qatar, and Saudi Arabia are contributing </a:t>
            </a:r>
            <a:r>
              <a:rPr sz="950" spc="-5" dirty="0">
                <a:latin typeface="Arial"/>
                <a:cs typeface="Arial"/>
              </a:rPr>
              <a:t>to a </a:t>
            </a:r>
            <a:r>
              <a:rPr sz="950" spc="-10" dirty="0">
                <a:latin typeface="Arial"/>
                <a:cs typeface="Arial"/>
              </a:rPr>
              <a:t>4% increase </a:t>
            </a:r>
            <a:r>
              <a:rPr sz="950" spc="-5" dirty="0">
                <a:latin typeface="Arial"/>
                <a:cs typeface="Arial"/>
              </a:rPr>
              <a:t>in </a:t>
            </a:r>
            <a:r>
              <a:rPr sz="950" spc="-10" dirty="0">
                <a:latin typeface="Arial"/>
                <a:cs typeface="Arial"/>
              </a:rPr>
              <a:t>demand from  EMEA this year, which will only slow slightly to 3% next year on </a:t>
            </a:r>
            <a:r>
              <a:rPr sz="950" spc="-5" dirty="0">
                <a:latin typeface="Arial"/>
                <a:cs typeface="Arial"/>
              </a:rPr>
              <a:t>a </a:t>
            </a:r>
            <a:r>
              <a:rPr sz="950" spc="-10" dirty="0">
                <a:latin typeface="Arial"/>
                <a:cs typeface="Arial"/>
              </a:rPr>
              <a:t>lull in the Saudi Arabian  megaproject orders. Refiners are going ahead with multiple hydrotreater projects, as opposed to  hydrocrackers, primarily because of </a:t>
            </a:r>
            <a:r>
              <a:rPr sz="950" spc="-5" dirty="0">
                <a:latin typeface="Arial"/>
                <a:cs typeface="Arial"/>
              </a:rPr>
              <a:t>the </a:t>
            </a:r>
            <a:r>
              <a:rPr sz="950" spc="-10" dirty="0">
                <a:latin typeface="Arial"/>
                <a:cs typeface="Arial"/>
              </a:rPr>
              <a:t>lower capital</a:t>
            </a:r>
            <a:r>
              <a:rPr sz="950" spc="85" dirty="0">
                <a:latin typeface="Arial"/>
                <a:cs typeface="Arial"/>
              </a:rPr>
              <a:t> </a:t>
            </a:r>
            <a:r>
              <a:rPr sz="950" spc="-5" dirty="0">
                <a:latin typeface="Arial"/>
                <a:cs typeface="Arial"/>
              </a:rPr>
              <a:t>cost.</a:t>
            </a:r>
            <a:endParaRPr sz="950">
              <a:latin typeface="Arial"/>
              <a:cs typeface="Arial"/>
            </a:endParaRPr>
          </a:p>
          <a:p>
            <a:pPr marL="443230" marR="236220" indent="-215900">
              <a:lnSpc>
                <a:spcPct val="142400"/>
              </a:lnSpc>
              <a:spcBef>
                <a:spcPts val="625"/>
              </a:spcBef>
              <a:buFont typeface="Symbol"/>
              <a:buChar char=""/>
              <a:tabLst>
                <a:tab pos="442595" algn="l"/>
                <a:tab pos="443865" algn="l"/>
              </a:tabLst>
            </a:pPr>
            <a:r>
              <a:rPr sz="950" spc="-10" dirty="0">
                <a:latin typeface="Arial"/>
                <a:cs typeface="Arial"/>
              </a:rPr>
              <a:t>Rosneft is building three hydrotreating units at its Syrzan, Achinsk, and Novo refineries.  Gazprom is adding </a:t>
            </a:r>
            <a:r>
              <a:rPr sz="950" spc="-5" dirty="0">
                <a:latin typeface="Arial"/>
                <a:cs typeface="Arial"/>
              </a:rPr>
              <a:t>a </a:t>
            </a:r>
            <a:r>
              <a:rPr sz="950" spc="-10" dirty="0">
                <a:latin typeface="Arial"/>
                <a:cs typeface="Arial"/>
              </a:rPr>
              <a:t>50k bpd diesel hydrotreater at its Moscow plant, and Neftegas is  building </a:t>
            </a:r>
            <a:r>
              <a:rPr sz="950" spc="-5" dirty="0">
                <a:latin typeface="Arial"/>
                <a:cs typeface="Arial"/>
              </a:rPr>
              <a:t>a </a:t>
            </a:r>
            <a:r>
              <a:rPr sz="950" spc="-10" dirty="0">
                <a:latin typeface="Arial"/>
                <a:cs typeface="Arial"/>
              </a:rPr>
              <a:t>naptha hydrotreater at</a:t>
            </a:r>
            <a:r>
              <a:rPr sz="950" spc="35" dirty="0">
                <a:latin typeface="Arial"/>
                <a:cs typeface="Arial"/>
              </a:rPr>
              <a:t> </a:t>
            </a:r>
            <a:r>
              <a:rPr sz="950" spc="-10" dirty="0">
                <a:latin typeface="Arial"/>
                <a:cs typeface="Arial"/>
              </a:rPr>
              <a:t>Afipsky.</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Qatargas ordered </a:t>
            </a:r>
            <a:r>
              <a:rPr sz="950" spc="-5" dirty="0">
                <a:latin typeface="Arial"/>
                <a:cs typeface="Arial"/>
              </a:rPr>
              <a:t>a </a:t>
            </a:r>
            <a:r>
              <a:rPr sz="950" spc="-10" dirty="0">
                <a:latin typeface="Arial"/>
                <a:cs typeface="Arial"/>
              </a:rPr>
              <a:t>4-reactor, 54k bpd diesel hydrotreater for its Laffan</a:t>
            </a:r>
            <a:r>
              <a:rPr sz="950" spc="135" dirty="0">
                <a:latin typeface="Arial"/>
                <a:cs typeface="Arial"/>
              </a:rPr>
              <a:t> </a:t>
            </a:r>
            <a:r>
              <a:rPr sz="950" spc="-10" dirty="0">
                <a:latin typeface="Arial"/>
                <a:cs typeface="Arial"/>
              </a:rPr>
              <a:t>refinery.</a:t>
            </a:r>
            <a:endParaRPr sz="950">
              <a:latin typeface="Arial"/>
              <a:cs typeface="Arial"/>
            </a:endParaRPr>
          </a:p>
          <a:p>
            <a:pPr marL="443230" marR="5080" indent="-215900">
              <a:lnSpc>
                <a:spcPct val="142600"/>
              </a:lnSpc>
              <a:spcBef>
                <a:spcPts val="55"/>
              </a:spcBef>
              <a:buFont typeface="Symbol"/>
              <a:buChar char=""/>
              <a:tabLst>
                <a:tab pos="442595" algn="l"/>
                <a:tab pos="443865" algn="l"/>
              </a:tabLst>
            </a:pPr>
            <a:r>
              <a:rPr sz="950" spc="-10" dirty="0">
                <a:latin typeface="Arial"/>
                <a:cs typeface="Arial"/>
              </a:rPr>
              <a:t>Final progress payments for two hydrotreaters, diesel and naptha </a:t>
            </a:r>
            <a:r>
              <a:rPr sz="950" spc="-5" dirty="0">
                <a:latin typeface="Arial"/>
                <a:cs typeface="Arial"/>
              </a:rPr>
              <a:t>units </a:t>
            </a:r>
            <a:r>
              <a:rPr sz="950" spc="-10" dirty="0">
                <a:latin typeface="Arial"/>
                <a:cs typeface="Arial"/>
              </a:rPr>
              <a:t>with total capacity of  263k bpd, at Saudi Aramco’s Yanbu refinery bolstered sales earlier this</a:t>
            </a:r>
            <a:r>
              <a:rPr sz="950" spc="190" dirty="0">
                <a:latin typeface="Arial"/>
                <a:cs typeface="Arial"/>
              </a:rPr>
              <a:t> </a:t>
            </a:r>
            <a:r>
              <a:rPr sz="950" spc="-10" dirty="0">
                <a:latin typeface="Arial"/>
                <a:cs typeface="Arial"/>
              </a:rPr>
              <a:t>year.</a:t>
            </a:r>
            <a:endParaRPr sz="950">
              <a:latin typeface="Arial"/>
              <a:cs typeface="Arial"/>
            </a:endParaRPr>
          </a:p>
        </p:txBody>
      </p:sp>
      <p:sp>
        <p:nvSpPr>
          <p:cNvPr id="5" name="object 5"/>
          <p:cNvSpPr txBox="1"/>
          <p:nvPr/>
        </p:nvSpPr>
        <p:spPr>
          <a:xfrm>
            <a:off x="1284986" y="7857963"/>
            <a:ext cx="5271770" cy="1330325"/>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Demand growth in </a:t>
            </a:r>
            <a:r>
              <a:rPr sz="950" spc="-5" dirty="0">
                <a:latin typeface="Arial"/>
                <a:cs typeface="Arial"/>
              </a:rPr>
              <a:t>the </a:t>
            </a:r>
            <a:r>
              <a:rPr sz="950" spc="-10" dirty="0">
                <a:latin typeface="Arial"/>
                <a:cs typeface="Arial"/>
              </a:rPr>
              <a:t>Americas will retreat 2% this year, slower than the decline for overall refinery  capital spending </a:t>
            </a:r>
            <a:r>
              <a:rPr sz="950" spc="-5" dirty="0">
                <a:latin typeface="Arial"/>
                <a:cs typeface="Arial"/>
              </a:rPr>
              <a:t>on </a:t>
            </a:r>
            <a:r>
              <a:rPr sz="950" spc="-10" dirty="0">
                <a:latin typeface="Arial"/>
                <a:cs typeface="Arial"/>
              </a:rPr>
              <a:t>orders from Brazil </a:t>
            </a:r>
            <a:r>
              <a:rPr sz="950" spc="-15" dirty="0">
                <a:latin typeface="Arial"/>
                <a:cs typeface="Arial"/>
              </a:rPr>
              <a:t>and </a:t>
            </a:r>
            <a:r>
              <a:rPr sz="950" spc="-10" dirty="0">
                <a:latin typeface="Arial"/>
                <a:cs typeface="Arial"/>
              </a:rPr>
              <a:t>multiple small projects in the US. However,</a:t>
            </a:r>
            <a:r>
              <a:rPr sz="950" spc="204" dirty="0">
                <a:latin typeface="Arial"/>
                <a:cs typeface="Arial"/>
              </a:rPr>
              <a:t> </a:t>
            </a:r>
            <a:r>
              <a:rPr sz="950" spc="-10" dirty="0">
                <a:latin typeface="Arial"/>
                <a:cs typeface="Arial"/>
              </a:rPr>
              <a:t>regional</a:t>
            </a:r>
            <a:endParaRPr sz="950">
              <a:latin typeface="Arial"/>
              <a:cs typeface="Arial"/>
            </a:endParaRPr>
          </a:p>
          <a:p>
            <a:pPr marL="12700" marR="50800">
              <a:lnSpc>
                <a:spcPct val="142100"/>
              </a:lnSpc>
            </a:pPr>
            <a:r>
              <a:rPr sz="950" spc="-10" dirty="0">
                <a:latin typeface="Arial"/>
                <a:cs typeface="Arial"/>
              </a:rPr>
              <a:t>demand growth will surge to </a:t>
            </a:r>
            <a:r>
              <a:rPr sz="950" spc="-15" dirty="0">
                <a:latin typeface="Arial"/>
                <a:cs typeface="Arial"/>
              </a:rPr>
              <a:t>3% </a:t>
            </a:r>
            <a:r>
              <a:rPr sz="950" spc="-10" dirty="0">
                <a:latin typeface="Arial"/>
                <a:cs typeface="Arial"/>
              </a:rPr>
              <a:t>for 2014 as reactors for Petrobras’ Abreu </a:t>
            </a:r>
            <a:r>
              <a:rPr sz="950" spc="-5" dirty="0">
                <a:latin typeface="Arial"/>
                <a:cs typeface="Arial"/>
              </a:rPr>
              <a:t>e </a:t>
            </a:r>
            <a:r>
              <a:rPr sz="950" spc="-10" dirty="0">
                <a:latin typeface="Arial"/>
                <a:cs typeface="Arial"/>
              </a:rPr>
              <a:t>Lima refinery ship and  Canadian Natural Resources takes delivery of new units. Projects</a:t>
            </a:r>
            <a:r>
              <a:rPr sz="950" spc="140" dirty="0">
                <a:latin typeface="Arial"/>
                <a:cs typeface="Arial"/>
              </a:rPr>
              <a:t> </a:t>
            </a:r>
            <a:r>
              <a:rPr sz="950" spc="-10" dirty="0">
                <a:latin typeface="Arial"/>
                <a:cs typeface="Arial"/>
              </a:rPr>
              <a:t>include:</a:t>
            </a:r>
            <a:endParaRPr sz="950">
              <a:latin typeface="Arial"/>
              <a:cs typeface="Arial"/>
            </a:endParaRPr>
          </a:p>
          <a:p>
            <a:pPr marL="443230" marR="139700" indent="-215900">
              <a:lnSpc>
                <a:spcPct val="142600"/>
              </a:lnSpc>
              <a:spcBef>
                <a:spcPts val="620"/>
              </a:spcBef>
              <a:buFont typeface="Symbol"/>
              <a:buChar char=""/>
              <a:tabLst>
                <a:tab pos="442595" algn="l"/>
                <a:tab pos="443865" algn="l"/>
              </a:tabLst>
            </a:pPr>
            <a:r>
              <a:rPr sz="950" spc="-10" dirty="0">
                <a:latin typeface="Arial"/>
                <a:cs typeface="Arial"/>
              </a:rPr>
              <a:t>Petrobras ordered reactors </a:t>
            </a:r>
            <a:r>
              <a:rPr sz="950" spc="-5" dirty="0">
                <a:latin typeface="Arial"/>
                <a:cs typeface="Arial"/>
              </a:rPr>
              <a:t>for a </a:t>
            </a:r>
            <a:r>
              <a:rPr sz="950" spc="-10" dirty="0">
                <a:latin typeface="Arial"/>
                <a:cs typeface="Arial"/>
              </a:rPr>
              <a:t>38k bpd diesel hydrotreater at </a:t>
            </a:r>
            <a:r>
              <a:rPr sz="950" spc="-5" dirty="0">
                <a:latin typeface="Arial"/>
                <a:cs typeface="Arial"/>
              </a:rPr>
              <a:t>its </a:t>
            </a:r>
            <a:r>
              <a:rPr sz="950" spc="-10" dirty="0">
                <a:latin typeface="Arial"/>
                <a:cs typeface="Arial"/>
              </a:rPr>
              <a:t>Refap plant, which will  arrive </a:t>
            </a:r>
            <a:r>
              <a:rPr sz="950" spc="-5" dirty="0">
                <a:latin typeface="Arial"/>
                <a:cs typeface="Arial"/>
              </a:rPr>
              <a:t>this </a:t>
            </a:r>
            <a:r>
              <a:rPr sz="950" spc="-10" dirty="0">
                <a:latin typeface="Arial"/>
                <a:cs typeface="Arial"/>
              </a:rPr>
              <a:t>year </a:t>
            </a:r>
            <a:r>
              <a:rPr sz="950" spc="-5" dirty="0">
                <a:latin typeface="Arial"/>
                <a:cs typeface="Arial"/>
              </a:rPr>
              <a:t>from </a:t>
            </a:r>
            <a:r>
              <a:rPr sz="950" spc="-10" dirty="0">
                <a:latin typeface="Arial"/>
                <a:cs typeface="Arial"/>
              </a:rPr>
              <a:t>Spain (Duro</a:t>
            </a:r>
            <a:r>
              <a:rPr sz="950" spc="55" dirty="0">
                <a:latin typeface="Arial"/>
                <a:cs typeface="Arial"/>
              </a:rPr>
              <a:t> </a:t>
            </a:r>
            <a:r>
              <a:rPr sz="950" spc="-10" dirty="0">
                <a:latin typeface="Arial"/>
                <a:cs typeface="Arial"/>
              </a:rPr>
              <a:t>Felguera).</a:t>
            </a:r>
            <a:endParaRPr sz="950">
              <a:latin typeface="Arial"/>
              <a:cs typeface="Aria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99869" y="796843"/>
            <a:ext cx="5043805" cy="2313940"/>
          </a:xfrm>
          <a:prstGeom prst="rect">
            <a:avLst/>
          </a:prstGeom>
        </p:spPr>
        <p:txBody>
          <a:bodyPr vert="horz" wrap="square" lIns="0" tIns="0" rIns="0" bIns="0" rtlCol="0">
            <a:spAutoFit/>
          </a:bodyPr>
          <a:lstStyle/>
          <a:p>
            <a:pPr marL="227965" marR="177165" indent="-215265">
              <a:lnSpc>
                <a:spcPct val="142600"/>
              </a:lnSpc>
              <a:buFont typeface="Symbol"/>
              <a:buChar char=""/>
              <a:tabLst>
                <a:tab pos="227965" algn="l"/>
                <a:tab pos="228600" algn="l"/>
              </a:tabLst>
            </a:pPr>
            <a:r>
              <a:rPr sz="950" spc="-10" dirty="0">
                <a:latin typeface="Arial"/>
                <a:cs typeface="Arial"/>
              </a:rPr>
              <a:t>Husky energy will complete work on </a:t>
            </a:r>
            <a:r>
              <a:rPr sz="950" spc="-5" dirty="0">
                <a:latin typeface="Arial"/>
                <a:cs typeface="Arial"/>
              </a:rPr>
              <a:t>a </a:t>
            </a:r>
            <a:r>
              <a:rPr sz="950" spc="-10" dirty="0">
                <a:latin typeface="Arial"/>
                <a:cs typeface="Arial"/>
              </a:rPr>
              <a:t>new 20k bpd diesel hydrotreater at its Lima, Ohio  refinery in Q3</a:t>
            </a:r>
            <a:r>
              <a:rPr sz="950" spc="-60" dirty="0">
                <a:latin typeface="Arial"/>
                <a:cs typeface="Arial"/>
              </a:rPr>
              <a:t> </a:t>
            </a:r>
            <a:r>
              <a:rPr sz="950" spc="-10" dirty="0">
                <a:latin typeface="Arial"/>
                <a:cs typeface="Arial"/>
              </a:rPr>
              <a:t>2013.</a:t>
            </a:r>
            <a:endParaRPr sz="950">
              <a:latin typeface="Arial"/>
              <a:cs typeface="Arial"/>
            </a:endParaRPr>
          </a:p>
          <a:p>
            <a:pPr marL="227965" marR="5080" indent="-215265">
              <a:lnSpc>
                <a:spcPct val="142100"/>
              </a:lnSpc>
              <a:spcBef>
                <a:spcPts val="65"/>
              </a:spcBef>
              <a:buFont typeface="Symbol"/>
              <a:buChar char=""/>
              <a:tabLst>
                <a:tab pos="227965" algn="l"/>
                <a:tab pos="228600" algn="l"/>
              </a:tabLst>
            </a:pPr>
            <a:r>
              <a:rPr sz="950" spc="-10" dirty="0">
                <a:latin typeface="Arial"/>
                <a:cs typeface="Arial"/>
              </a:rPr>
              <a:t>Tesoro completed </a:t>
            </a:r>
            <a:r>
              <a:rPr sz="950" spc="-5" dirty="0">
                <a:latin typeface="Arial"/>
                <a:cs typeface="Arial"/>
              </a:rPr>
              <a:t>a </a:t>
            </a:r>
            <a:r>
              <a:rPr sz="950" spc="-10" dirty="0">
                <a:latin typeface="Arial"/>
                <a:cs typeface="Arial"/>
              </a:rPr>
              <a:t>small (22k bpd) hydrotreater at </a:t>
            </a:r>
            <a:r>
              <a:rPr sz="950" spc="-5" dirty="0">
                <a:latin typeface="Arial"/>
                <a:cs typeface="Arial"/>
              </a:rPr>
              <a:t>it </a:t>
            </a:r>
            <a:r>
              <a:rPr sz="950" spc="-10" dirty="0">
                <a:latin typeface="Arial"/>
                <a:cs typeface="Arial"/>
              </a:rPr>
              <a:t>Mandan refinery and will commission  it </a:t>
            </a:r>
            <a:r>
              <a:rPr sz="950" spc="-5" dirty="0">
                <a:latin typeface="Arial"/>
                <a:cs typeface="Arial"/>
              </a:rPr>
              <a:t>in</a:t>
            </a:r>
            <a:r>
              <a:rPr sz="950" spc="-80" dirty="0">
                <a:latin typeface="Arial"/>
                <a:cs typeface="Arial"/>
              </a:rPr>
              <a:t> </a:t>
            </a:r>
            <a:r>
              <a:rPr sz="950" spc="-10" dirty="0">
                <a:latin typeface="Arial"/>
                <a:cs typeface="Arial"/>
              </a:rPr>
              <a:t>Q2.</a:t>
            </a:r>
            <a:endParaRPr sz="950">
              <a:latin typeface="Arial"/>
              <a:cs typeface="Arial"/>
            </a:endParaRPr>
          </a:p>
          <a:p>
            <a:pPr marL="227965" marR="377825" indent="-215265">
              <a:lnSpc>
                <a:spcPct val="142600"/>
              </a:lnSpc>
              <a:spcBef>
                <a:spcPts val="60"/>
              </a:spcBef>
              <a:buFont typeface="Symbol"/>
              <a:buChar char=""/>
              <a:tabLst>
                <a:tab pos="227965" algn="l"/>
                <a:tab pos="228600" algn="l"/>
              </a:tabLst>
            </a:pPr>
            <a:r>
              <a:rPr sz="950" spc="-10" dirty="0">
                <a:latin typeface="Arial"/>
                <a:cs typeface="Arial"/>
              </a:rPr>
              <a:t>Dakota Oil Processing plans to build two hydrotreaters at its 20k bpd Trenton Diesel  Refinery, currently under construction, one for diesel and one for</a:t>
            </a:r>
            <a:r>
              <a:rPr sz="950" spc="125" dirty="0">
                <a:latin typeface="Arial"/>
                <a:cs typeface="Arial"/>
              </a:rPr>
              <a:t> </a:t>
            </a:r>
            <a:r>
              <a:rPr sz="950" spc="-10" dirty="0">
                <a:latin typeface="Arial"/>
                <a:cs typeface="Arial"/>
              </a:rPr>
              <a:t>kerosene.</a:t>
            </a:r>
            <a:endParaRPr sz="950">
              <a:latin typeface="Arial"/>
              <a:cs typeface="Arial"/>
            </a:endParaRPr>
          </a:p>
          <a:p>
            <a:pPr marL="227965" marR="46990" indent="-215265">
              <a:lnSpc>
                <a:spcPct val="142100"/>
              </a:lnSpc>
              <a:spcBef>
                <a:spcPts val="65"/>
              </a:spcBef>
              <a:buFont typeface="Symbol"/>
              <a:buChar char=""/>
              <a:tabLst>
                <a:tab pos="227965" algn="l"/>
                <a:tab pos="228600" algn="l"/>
              </a:tabLst>
            </a:pPr>
            <a:r>
              <a:rPr sz="950" spc="-10" dirty="0">
                <a:latin typeface="Arial"/>
                <a:cs typeface="Arial"/>
              </a:rPr>
              <a:t>Petrobras ordered 10 hydrotreating reactors for its Abreu </a:t>
            </a:r>
            <a:r>
              <a:rPr sz="950" spc="-5" dirty="0">
                <a:latin typeface="Arial"/>
                <a:cs typeface="Arial"/>
              </a:rPr>
              <a:t>e </a:t>
            </a:r>
            <a:r>
              <a:rPr sz="950" spc="-10" dirty="0">
                <a:latin typeface="Arial"/>
                <a:cs typeface="Arial"/>
              </a:rPr>
              <a:t>Lima refinery, from Larsen and  Toubro.</a:t>
            </a:r>
            <a:endParaRPr sz="950">
              <a:latin typeface="Arial"/>
              <a:cs typeface="Arial"/>
            </a:endParaRPr>
          </a:p>
          <a:p>
            <a:pPr marL="227965" marR="6350" indent="-215265" algn="just">
              <a:lnSpc>
                <a:spcPct val="142400"/>
              </a:lnSpc>
              <a:spcBef>
                <a:spcPts val="60"/>
              </a:spcBef>
              <a:buFont typeface="Symbol"/>
              <a:buChar char=""/>
              <a:tabLst>
                <a:tab pos="228600" algn="l"/>
              </a:tabLst>
            </a:pPr>
            <a:r>
              <a:rPr sz="950" spc="-10" dirty="0">
                <a:latin typeface="Arial"/>
                <a:cs typeface="Arial"/>
              </a:rPr>
              <a:t>Canadian Natural Resources ordered reactors for </a:t>
            </a:r>
            <a:r>
              <a:rPr sz="950" spc="-5" dirty="0">
                <a:latin typeface="Arial"/>
                <a:cs typeface="Arial"/>
              </a:rPr>
              <a:t>a </a:t>
            </a:r>
            <a:r>
              <a:rPr sz="950" spc="-10" dirty="0">
                <a:latin typeface="Arial"/>
                <a:cs typeface="Arial"/>
              </a:rPr>
              <a:t>gas oil hydrotreating unit, awarding the  EPC package in September 2011. The project will not be complete until mid-2015, and the  reactors will be </a:t>
            </a:r>
            <a:r>
              <a:rPr sz="950" spc="-5" dirty="0">
                <a:latin typeface="Arial"/>
                <a:cs typeface="Arial"/>
              </a:rPr>
              <a:t>delivered </a:t>
            </a:r>
            <a:r>
              <a:rPr sz="950" spc="-10" dirty="0">
                <a:latin typeface="Arial"/>
                <a:cs typeface="Arial"/>
              </a:rPr>
              <a:t>next</a:t>
            </a:r>
            <a:r>
              <a:rPr sz="950" dirty="0">
                <a:latin typeface="Arial"/>
                <a:cs typeface="Arial"/>
              </a:rPr>
              <a:t> </a:t>
            </a:r>
            <a:r>
              <a:rPr sz="950" spc="-5" dirty="0">
                <a:latin typeface="Arial"/>
                <a:cs typeface="Arial"/>
              </a:rPr>
              <a:t>year.</a:t>
            </a:r>
            <a:endParaRPr sz="950">
              <a:latin typeface="Arial"/>
              <a:cs typeface="Arial"/>
            </a:endParaRPr>
          </a:p>
        </p:txBody>
      </p:sp>
      <p:sp>
        <p:nvSpPr>
          <p:cNvPr id="3" name="object 3"/>
          <p:cNvSpPr txBox="1"/>
          <p:nvPr/>
        </p:nvSpPr>
        <p:spPr>
          <a:xfrm>
            <a:off x="1284991" y="6012250"/>
            <a:ext cx="5299075" cy="2788920"/>
          </a:xfrm>
          <a:prstGeom prst="rect">
            <a:avLst/>
          </a:prstGeom>
        </p:spPr>
        <p:txBody>
          <a:bodyPr vert="horz" wrap="square" lIns="0" tIns="0" rIns="0" bIns="0" rtlCol="0">
            <a:spAutoFit/>
          </a:bodyPr>
          <a:lstStyle/>
          <a:p>
            <a:pPr marL="12700" marR="109855">
              <a:lnSpc>
                <a:spcPct val="142400"/>
              </a:lnSpc>
            </a:pPr>
            <a:r>
              <a:rPr sz="950" spc="-5" dirty="0">
                <a:latin typeface="Arial"/>
                <a:cs typeface="Arial"/>
              </a:rPr>
              <a:t>Global </a:t>
            </a:r>
            <a:r>
              <a:rPr sz="950" spc="-10" dirty="0">
                <a:latin typeface="Arial"/>
                <a:cs typeface="Arial"/>
              </a:rPr>
              <a:t>demand growth will accelerate </a:t>
            </a:r>
            <a:r>
              <a:rPr sz="950" spc="-5" dirty="0">
                <a:latin typeface="Arial"/>
                <a:cs typeface="Arial"/>
              </a:rPr>
              <a:t>to </a:t>
            </a:r>
            <a:r>
              <a:rPr sz="950" spc="-10" dirty="0">
                <a:latin typeface="Arial"/>
                <a:cs typeface="Arial"/>
              </a:rPr>
              <a:t>annual rates of 7-8% in 2015-2020, for </a:t>
            </a:r>
            <a:r>
              <a:rPr sz="950" spc="-5" dirty="0">
                <a:latin typeface="Arial"/>
                <a:cs typeface="Arial"/>
              </a:rPr>
              <a:t>a total </a:t>
            </a:r>
            <a:r>
              <a:rPr sz="950" spc="-10" dirty="0">
                <a:latin typeface="Arial"/>
                <a:cs typeface="Arial"/>
              </a:rPr>
              <a:t>increase of  62.5% from 2013 </a:t>
            </a:r>
            <a:r>
              <a:rPr sz="950" spc="-5" dirty="0">
                <a:latin typeface="Arial"/>
                <a:cs typeface="Arial"/>
              </a:rPr>
              <a:t>Q1 to </a:t>
            </a:r>
            <a:r>
              <a:rPr sz="950" spc="-10" dirty="0">
                <a:latin typeface="Arial"/>
                <a:cs typeface="Arial"/>
              </a:rPr>
              <a:t>2020 </a:t>
            </a:r>
            <a:r>
              <a:rPr sz="950" spc="-5" dirty="0">
                <a:latin typeface="Arial"/>
                <a:cs typeface="Arial"/>
              </a:rPr>
              <a:t>Q1. </a:t>
            </a:r>
            <a:r>
              <a:rPr sz="950" spc="-10" dirty="0">
                <a:latin typeface="Arial"/>
                <a:cs typeface="Arial"/>
              </a:rPr>
              <a:t>Investments by </a:t>
            </a:r>
            <a:r>
              <a:rPr sz="950" spc="-5" dirty="0">
                <a:latin typeface="Arial"/>
                <a:cs typeface="Arial"/>
              </a:rPr>
              <a:t>national </a:t>
            </a:r>
            <a:r>
              <a:rPr sz="950" spc="-10" dirty="0">
                <a:latin typeface="Arial"/>
                <a:cs typeface="Arial"/>
              </a:rPr>
              <a:t>oil companies in Asia, the Middle East,  and </a:t>
            </a:r>
            <a:r>
              <a:rPr sz="950" spc="-5" dirty="0">
                <a:latin typeface="Arial"/>
                <a:cs typeface="Arial"/>
              </a:rPr>
              <a:t>South </a:t>
            </a:r>
            <a:r>
              <a:rPr sz="950" spc="-10" dirty="0">
                <a:latin typeface="Arial"/>
                <a:cs typeface="Arial"/>
              </a:rPr>
              <a:t>America will drive </a:t>
            </a:r>
            <a:r>
              <a:rPr sz="950" spc="-5" dirty="0">
                <a:latin typeface="Arial"/>
                <a:cs typeface="Arial"/>
              </a:rPr>
              <a:t>the</a:t>
            </a:r>
            <a:r>
              <a:rPr sz="950" spc="5" dirty="0">
                <a:latin typeface="Arial"/>
                <a:cs typeface="Arial"/>
              </a:rPr>
              <a:t> </a:t>
            </a:r>
            <a:r>
              <a:rPr sz="950" spc="-10" dirty="0">
                <a:latin typeface="Arial"/>
                <a:cs typeface="Arial"/>
              </a:rPr>
              <a:t>growth.</a:t>
            </a:r>
            <a:endParaRPr sz="950">
              <a:latin typeface="Arial"/>
              <a:cs typeface="Arial"/>
            </a:endParaRPr>
          </a:p>
          <a:p>
            <a:pPr marL="443230" marR="219075" indent="-215900">
              <a:lnSpc>
                <a:spcPct val="142600"/>
              </a:lnSpc>
              <a:spcBef>
                <a:spcPts val="615"/>
              </a:spcBef>
              <a:buFont typeface="Symbol"/>
              <a:buChar char=""/>
              <a:tabLst>
                <a:tab pos="442595" algn="l"/>
                <a:tab pos="443865" algn="l"/>
              </a:tabLst>
            </a:pPr>
            <a:r>
              <a:rPr sz="950" spc="-10" dirty="0">
                <a:latin typeface="Arial"/>
                <a:cs typeface="Arial"/>
              </a:rPr>
              <a:t>Asian demand will increase by 125% as Chinese expansions at Nanhai, Zhenhai, and  others add hydrotreating capacity, and major refining projects in Thailand, Vietnam, and  India move</a:t>
            </a:r>
            <a:r>
              <a:rPr sz="950" spc="-65" dirty="0">
                <a:latin typeface="Arial"/>
                <a:cs typeface="Arial"/>
              </a:rPr>
              <a:t> </a:t>
            </a:r>
            <a:r>
              <a:rPr sz="950" spc="-5" dirty="0">
                <a:latin typeface="Arial"/>
                <a:cs typeface="Arial"/>
              </a:rPr>
              <a:t>forward.</a:t>
            </a:r>
            <a:endParaRPr sz="950">
              <a:latin typeface="Arial"/>
              <a:cs typeface="Arial"/>
            </a:endParaRPr>
          </a:p>
          <a:p>
            <a:pPr marL="443230" marR="5080" indent="-215900">
              <a:lnSpc>
                <a:spcPct val="142300"/>
              </a:lnSpc>
              <a:spcBef>
                <a:spcPts val="60"/>
              </a:spcBef>
              <a:buFont typeface="Symbol"/>
              <a:buChar char=""/>
              <a:tabLst>
                <a:tab pos="442595" algn="l"/>
                <a:tab pos="443865" algn="l"/>
              </a:tabLst>
            </a:pPr>
            <a:r>
              <a:rPr sz="950" spc="-10" dirty="0">
                <a:latin typeface="Arial"/>
                <a:cs typeface="Arial"/>
              </a:rPr>
              <a:t>In EMEA, Saudi Aramco’s Jazan refinery plans </a:t>
            </a:r>
            <a:r>
              <a:rPr sz="950" spc="-5" dirty="0">
                <a:latin typeface="Arial"/>
                <a:cs typeface="Arial"/>
              </a:rPr>
              <a:t>to </a:t>
            </a:r>
            <a:r>
              <a:rPr sz="950" spc="-10" dirty="0">
                <a:latin typeface="Arial"/>
                <a:cs typeface="Arial"/>
              </a:rPr>
              <a:t>build two diesel hydrotreating trains, each  with 87.5k bpd </a:t>
            </a:r>
            <a:r>
              <a:rPr sz="950" spc="-5" dirty="0">
                <a:latin typeface="Arial"/>
                <a:cs typeface="Arial"/>
              </a:rPr>
              <a:t>in </a:t>
            </a:r>
            <a:r>
              <a:rPr sz="950" spc="-10" dirty="0">
                <a:latin typeface="Arial"/>
                <a:cs typeface="Arial"/>
              </a:rPr>
              <a:t>processing capacity. </a:t>
            </a:r>
            <a:r>
              <a:rPr sz="950" spc="-5" dirty="0">
                <a:latin typeface="Arial"/>
                <a:cs typeface="Arial"/>
              </a:rPr>
              <a:t>Iraq’s </a:t>
            </a:r>
            <a:r>
              <a:rPr sz="950" spc="-10" dirty="0">
                <a:latin typeface="Arial"/>
                <a:cs typeface="Arial"/>
              </a:rPr>
              <a:t>planned </a:t>
            </a:r>
            <a:r>
              <a:rPr sz="950" spc="-5" dirty="0">
                <a:latin typeface="Arial"/>
                <a:cs typeface="Arial"/>
              </a:rPr>
              <a:t>Nassiriya refinery will </a:t>
            </a:r>
            <a:r>
              <a:rPr sz="950" spc="-10" dirty="0">
                <a:latin typeface="Arial"/>
                <a:cs typeface="Arial"/>
              </a:rPr>
              <a:t>include </a:t>
            </a:r>
            <a:r>
              <a:rPr sz="950" spc="-5" dirty="0">
                <a:latin typeface="Arial"/>
                <a:cs typeface="Arial"/>
              </a:rPr>
              <a:t>a </a:t>
            </a:r>
            <a:r>
              <a:rPr sz="950" spc="-10" dirty="0">
                <a:latin typeface="Arial"/>
                <a:cs typeface="Arial"/>
              </a:rPr>
              <a:t>105k  bpd diesel hydrotreater and </a:t>
            </a:r>
            <a:r>
              <a:rPr sz="950" spc="-5" dirty="0">
                <a:latin typeface="Arial"/>
                <a:cs typeface="Arial"/>
              </a:rPr>
              <a:t>a </a:t>
            </a:r>
            <a:r>
              <a:rPr sz="950" spc="-10" dirty="0">
                <a:latin typeface="Arial"/>
                <a:cs typeface="Arial"/>
              </a:rPr>
              <a:t>24k bpd kerosene hydrotreater. Multiple refinery expansions  in </a:t>
            </a:r>
            <a:r>
              <a:rPr sz="950" spc="-5" dirty="0">
                <a:latin typeface="Arial"/>
                <a:cs typeface="Arial"/>
              </a:rPr>
              <a:t>Russia </a:t>
            </a:r>
            <a:r>
              <a:rPr sz="950" spc="-10" dirty="0">
                <a:latin typeface="Arial"/>
                <a:cs typeface="Arial"/>
              </a:rPr>
              <a:t>will also contribute </a:t>
            </a:r>
            <a:r>
              <a:rPr sz="950" spc="-5" dirty="0">
                <a:latin typeface="Arial"/>
                <a:cs typeface="Arial"/>
              </a:rPr>
              <a:t>to a </a:t>
            </a:r>
            <a:r>
              <a:rPr sz="950" spc="-15" dirty="0">
                <a:latin typeface="Arial"/>
                <a:cs typeface="Arial"/>
              </a:rPr>
              <a:t>40% </a:t>
            </a:r>
            <a:r>
              <a:rPr sz="950" spc="-10" dirty="0">
                <a:latin typeface="Arial"/>
                <a:cs typeface="Arial"/>
              </a:rPr>
              <a:t>increase in demand for </a:t>
            </a:r>
            <a:r>
              <a:rPr sz="950" spc="-5" dirty="0">
                <a:latin typeface="Arial"/>
                <a:cs typeface="Arial"/>
              </a:rPr>
              <a:t>the</a:t>
            </a:r>
            <a:r>
              <a:rPr sz="950" spc="185" dirty="0">
                <a:latin typeface="Arial"/>
                <a:cs typeface="Arial"/>
              </a:rPr>
              <a:t> </a:t>
            </a:r>
            <a:r>
              <a:rPr sz="950" spc="-5" dirty="0">
                <a:latin typeface="Arial"/>
                <a:cs typeface="Arial"/>
              </a:rPr>
              <a:t>region.</a:t>
            </a:r>
            <a:endParaRPr sz="950">
              <a:latin typeface="Arial"/>
              <a:cs typeface="Arial"/>
            </a:endParaRPr>
          </a:p>
          <a:p>
            <a:pPr marL="443230" marR="165735" indent="-215900">
              <a:lnSpc>
                <a:spcPct val="142400"/>
              </a:lnSpc>
              <a:spcBef>
                <a:spcPts val="60"/>
              </a:spcBef>
              <a:buFont typeface="Symbol"/>
              <a:buChar char=""/>
              <a:tabLst>
                <a:tab pos="442595" algn="l"/>
                <a:tab pos="443865" algn="l"/>
              </a:tabLst>
            </a:pPr>
            <a:r>
              <a:rPr sz="950" spc="-10" dirty="0">
                <a:latin typeface="Arial"/>
                <a:cs typeface="Arial"/>
              </a:rPr>
              <a:t>Most of the 25% growth </a:t>
            </a:r>
            <a:r>
              <a:rPr sz="950" spc="-5" dirty="0">
                <a:latin typeface="Arial"/>
                <a:cs typeface="Arial"/>
              </a:rPr>
              <a:t>in the </a:t>
            </a:r>
            <a:r>
              <a:rPr sz="950" spc="-10" dirty="0">
                <a:latin typeface="Arial"/>
                <a:cs typeface="Arial"/>
              </a:rPr>
              <a:t>Americas will </a:t>
            </a:r>
            <a:r>
              <a:rPr sz="950" spc="-5" dirty="0">
                <a:latin typeface="Arial"/>
                <a:cs typeface="Arial"/>
              </a:rPr>
              <a:t>be </a:t>
            </a:r>
            <a:r>
              <a:rPr sz="950" spc="-10" dirty="0">
                <a:latin typeface="Arial"/>
                <a:cs typeface="Arial"/>
              </a:rPr>
              <a:t>from South America, on projects </a:t>
            </a:r>
            <a:r>
              <a:rPr sz="950" spc="-15" dirty="0">
                <a:latin typeface="Arial"/>
                <a:cs typeface="Arial"/>
              </a:rPr>
              <a:t>at  </a:t>
            </a:r>
            <a:r>
              <a:rPr sz="950" spc="-10" dirty="0">
                <a:latin typeface="Arial"/>
                <a:cs typeface="Arial"/>
              </a:rPr>
              <a:t>Petrobras and PDVSA, although Canadian Natural Resources’ Athabasca expansion will  contribute. In the </a:t>
            </a:r>
            <a:r>
              <a:rPr sz="950" spc="-5" dirty="0">
                <a:latin typeface="Arial"/>
                <a:cs typeface="Arial"/>
              </a:rPr>
              <a:t>US, </a:t>
            </a:r>
            <a:r>
              <a:rPr sz="950" spc="-10" dirty="0">
                <a:latin typeface="Arial"/>
                <a:cs typeface="Arial"/>
              </a:rPr>
              <a:t>both the preference for gasoline, which needs hydrotreating</a:t>
            </a:r>
            <a:r>
              <a:rPr sz="950" spc="170" dirty="0">
                <a:latin typeface="Arial"/>
                <a:cs typeface="Arial"/>
              </a:rPr>
              <a:t> </a:t>
            </a:r>
            <a:r>
              <a:rPr sz="950" spc="-10" dirty="0">
                <a:latin typeface="Arial"/>
                <a:cs typeface="Arial"/>
              </a:rPr>
              <a:t>less</a:t>
            </a:r>
            <a:endParaRPr sz="950">
              <a:latin typeface="Arial"/>
              <a:cs typeface="Arial"/>
            </a:endParaRPr>
          </a:p>
        </p:txBody>
      </p:sp>
      <p:sp>
        <p:nvSpPr>
          <p:cNvPr id="4" name="object 4"/>
          <p:cNvSpPr/>
          <p:nvPr/>
        </p:nvSpPr>
        <p:spPr>
          <a:xfrm>
            <a:off x="1871472" y="3726941"/>
            <a:ext cx="4021454" cy="2068195"/>
          </a:xfrm>
          <a:custGeom>
            <a:avLst/>
            <a:gdLst/>
            <a:ahLst/>
            <a:cxnLst/>
            <a:rect l="l" t="t" r="r" b="b"/>
            <a:pathLst>
              <a:path w="4021454" h="2068195">
                <a:moveTo>
                  <a:pt x="0" y="2068067"/>
                </a:moveTo>
                <a:lnTo>
                  <a:pt x="4021074" y="2068067"/>
                </a:lnTo>
                <a:lnTo>
                  <a:pt x="4021074" y="0"/>
                </a:lnTo>
                <a:lnTo>
                  <a:pt x="0" y="0"/>
                </a:lnTo>
                <a:lnTo>
                  <a:pt x="0" y="2068067"/>
                </a:lnTo>
                <a:close/>
              </a:path>
            </a:pathLst>
          </a:custGeom>
          <a:solidFill>
            <a:srgbClr val="F1F1F1"/>
          </a:solidFill>
        </p:spPr>
        <p:txBody>
          <a:bodyPr wrap="square" lIns="0" tIns="0" rIns="0" bIns="0" rtlCol="0"/>
          <a:lstStyle/>
          <a:p>
            <a:endParaRPr/>
          </a:p>
        </p:txBody>
      </p:sp>
      <p:sp>
        <p:nvSpPr>
          <p:cNvPr id="5" name="object 5"/>
          <p:cNvSpPr/>
          <p:nvPr/>
        </p:nvSpPr>
        <p:spPr>
          <a:xfrm>
            <a:off x="2724530" y="5346953"/>
            <a:ext cx="0" cy="158750"/>
          </a:xfrm>
          <a:custGeom>
            <a:avLst/>
            <a:gdLst/>
            <a:ahLst/>
            <a:cxnLst/>
            <a:rect l="l" t="t" r="r" b="b"/>
            <a:pathLst>
              <a:path h="158750">
                <a:moveTo>
                  <a:pt x="0" y="0"/>
                </a:moveTo>
                <a:lnTo>
                  <a:pt x="0" y="158496"/>
                </a:lnTo>
              </a:path>
            </a:pathLst>
          </a:custGeom>
          <a:ln w="8381">
            <a:solidFill>
              <a:srgbClr val="326598"/>
            </a:solidFill>
          </a:ln>
        </p:spPr>
        <p:txBody>
          <a:bodyPr wrap="square" lIns="0" tIns="0" rIns="0" bIns="0" rtlCol="0"/>
          <a:lstStyle/>
          <a:p>
            <a:endParaRPr/>
          </a:p>
        </p:txBody>
      </p:sp>
      <p:sp>
        <p:nvSpPr>
          <p:cNvPr id="6" name="object 6"/>
          <p:cNvSpPr/>
          <p:nvPr/>
        </p:nvSpPr>
        <p:spPr>
          <a:xfrm>
            <a:off x="2761869" y="5340858"/>
            <a:ext cx="0" cy="165100"/>
          </a:xfrm>
          <a:custGeom>
            <a:avLst/>
            <a:gdLst/>
            <a:ahLst/>
            <a:cxnLst/>
            <a:rect l="l" t="t" r="r" b="b"/>
            <a:pathLst>
              <a:path h="165100">
                <a:moveTo>
                  <a:pt x="0" y="0"/>
                </a:moveTo>
                <a:lnTo>
                  <a:pt x="0" y="164591"/>
                </a:lnTo>
              </a:path>
            </a:pathLst>
          </a:custGeom>
          <a:ln w="17525">
            <a:solidFill>
              <a:srgbClr val="326598"/>
            </a:solidFill>
          </a:ln>
        </p:spPr>
        <p:txBody>
          <a:bodyPr wrap="square" lIns="0" tIns="0" rIns="0" bIns="0" rtlCol="0"/>
          <a:lstStyle/>
          <a:p>
            <a:endParaRPr/>
          </a:p>
        </p:txBody>
      </p:sp>
      <p:sp>
        <p:nvSpPr>
          <p:cNvPr id="7" name="object 7"/>
          <p:cNvSpPr/>
          <p:nvPr/>
        </p:nvSpPr>
        <p:spPr>
          <a:xfrm>
            <a:off x="2803779" y="5332476"/>
            <a:ext cx="0" cy="173355"/>
          </a:xfrm>
          <a:custGeom>
            <a:avLst/>
            <a:gdLst/>
            <a:ahLst/>
            <a:cxnLst/>
            <a:rect l="l" t="t" r="r" b="b"/>
            <a:pathLst>
              <a:path h="173354">
                <a:moveTo>
                  <a:pt x="0" y="0"/>
                </a:moveTo>
                <a:lnTo>
                  <a:pt x="0" y="172974"/>
                </a:lnTo>
              </a:path>
            </a:pathLst>
          </a:custGeom>
          <a:ln w="17525">
            <a:solidFill>
              <a:srgbClr val="326598"/>
            </a:solidFill>
          </a:ln>
        </p:spPr>
        <p:txBody>
          <a:bodyPr wrap="square" lIns="0" tIns="0" rIns="0" bIns="0" rtlCol="0"/>
          <a:lstStyle/>
          <a:p>
            <a:endParaRPr/>
          </a:p>
        </p:txBody>
      </p:sp>
      <p:sp>
        <p:nvSpPr>
          <p:cNvPr id="8" name="object 8"/>
          <p:cNvSpPr/>
          <p:nvPr/>
        </p:nvSpPr>
        <p:spPr>
          <a:xfrm>
            <a:off x="2845307" y="5325617"/>
            <a:ext cx="0" cy="180340"/>
          </a:xfrm>
          <a:custGeom>
            <a:avLst/>
            <a:gdLst/>
            <a:ahLst/>
            <a:cxnLst/>
            <a:rect l="l" t="t" r="r" b="b"/>
            <a:pathLst>
              <a:path h="180339">
                <a:moveTo>
                  <a:pt x="0" y="0"/>
                </a:moveTo>
                <a:lnTo>
                  <a:pt x="0" y="179832"/>
                </a:lnTo>
              </a:path>
            </a:pathLst>
          </a:custGeom>
          <a:ln w="16763">
            <a:solidFill>
              <a:srgbClr val="326598"/>
            </a:solidFill>
          </a:ln>
        </p:spPr>
        <p:txBody>
          <a:bodyPr wrap="square" lIns="0" tIns="0" rIns="0" bIns="0" rtlCol="0"/>
          <a:lstStyle/>
          <a:p>
            <a:endParaRPr/>
          </a:p>
        </p:txBody>
      </p:sp>
      <p:sp>
        <p:nvSpPr>
          <p:cNvPr id="9" name="object 9"/>
          <p:cNvSpPr/>
          <p:nvPr/>
        </p:nvSpPr>
        <p:spPr>
          <a:xfrm>
            <a:off x="2886836" y="5321046"/>
            <a:ext cx="0" cy="184785"/>
          </a:xfrm>
          <a:custGeom>
            <a:avLst/>
            <a:gdLst/>
            <a:ahLst/>
            <a:cxnLst/>
            <a:rect l="l" t="t" r="r" b="b"/>
            <a:pathLst>
              <a:path h="184785">
                <a:moveTo>
                  <a:pt x="0" y="0"/>
                </a:moveTo>
                <a:lnTo>
                  <a:pt x="0" y="184403"/>
                </a:lnTo>
              </a:path>
            </a:pathLst>
          </a:custGeom>
          <a:ln w="17525">
            <a:solidFill>
              <a:srgbClr val="326598"/>
            </a:solidFill>
          </a:ln>
        </p:spPr>
        <p:txBody>
          <a:bodyPr wrap="square" lIns="0" tIns="0" rIns="0" bIns="0" rtlCol="0"/>
          <a:lstStyle/>
          <a:p>
            <a:endParaRPr/>
          </a:p>
        </p:txBody>
      </p:sp>
      <p:sp>
        <p:nvSpPr>
          <p:cNvPr id="10" name="object 10"/>
          <p:cNvSpPr/>
          <p:nvPr/>
        </p:nvSpPr>
        <p:spPr>
          <a:xfrm>
            <a:off x="2927604" y="5315711"/>
            <a:ext cx="0" cy="189865"/>
          </a:xfrm>
          <a:custGeom>
            <a:avLst/>
            <a:gdLst/>
            <a:ahLst/>
            <a:cxnLst/>
            <a:rect l="l" t="t" r="r" b="b"/>
            <a:pathLst>
              <a:path h="189864">
                <a:moveTo>
                  <a:pt x="0" y="0"/>
                </a:moveTo>
                <a:lnTo>
                  <a:pt x="0" y="189737"/>
                </a:lnTo>
              </a:path>
            </a:pathLst>
          </a:custGeom>
          <a:ln w="15239">
            <a:solidFill>
              <a:srgbClr val="326598"/>
            </a:solidFill>
          </a:ln>
        </p:spPr>
        <p:txBody>
          <a:bodyPr wrap="square" lIns="0" tIns="0" rIns="0" bIns="0" rtlCol="0"/>
          <a:lstStyle/>
          <a:p>
            <a:endParaRPr/>
          </a:p>
        </p:txBody>
      </p:sp>
      <p:sp>
        <p:nvSpPr>
          <p:cNvPr id="11" name="object 11"/>
          <p:cNvSpPr/>
          <p:nvPr/>
        </p:nvSpPr>
        <p:spPr>
          <a:xfrm>
            <a:off x="2969132" y="5311140"/>
            <a:ext cx="0" cy="194310"/>
          </a:xfrm>
          <a:custGeom>
            <a:avLst/>
            <a:gdLst/>
            <a:ahLst/>
            <a:cxnLst/>
            <a:rect l="l" t="t" r="r" b="b"/>
            <a:pathLst>
              <a:path h="194310">
                <a:moveTo>
                  <a:pt x="0" y="0"/>
                </a:moveTo>
                <a:lnTo>
                  <a:pt x="0" y="194310"/>
                </a:lnTo>
              </a:path>
            </a:pathLst>
          </a:custGeom>
          <a:ln w="16001">
            <a:solidFill>
              <a:srgbClr val="326598"/>
            </a:solidFill>
          </a:ln>
        </p:spPr>
        <p:txBody>
          <a:bodyPr wrap="square" lIns="0" tIns="0" rIns="0" bIns="0" rtlCol="0"/>
          <a:lstStyle/>
          <a:p>
            <a:endParaRPr/>
          </a:p>
        </p:txBody>
      </p:sp>
      <p:sp>
        <p:nvSpPr>
          <p:cNvPr id="12" name="object 12"/>
          <p:cNvSpPr/>
          <p:nvPr/>
        </p:nvSpPr>
        <p:spPr>
          <a:xfrm>
            <a:off x="3011042" y="5306567"/>
            <a:ext cx="0" cy="199390"/>
          </a:xfrm>
          <a:custGeom>
            <a:avLst/>
            <a:gdLst/>
            <a:ahLst/>
            <a:cxnLst/>
            <a:rect l="l" t="t" r="r" b="b"/>
            <a:pathLst>
              <a:path h="199389">
                <a:moveTo>
                  <a:pt x="0" y="0"/>
                </a:moveTo>
                <a:lnTo>
                  <a:pt x="0" y="198882"/>
                </a:lnTo>
              </a:path>
            </a:pathLst>
          </a:custGeom>
          <a:ln w="16001">
            <a:solidFill>
              <a:srgbClr val="326598"/>
            </a:solidFill>
          </a:ln>
        </p:spPr>
        <p:txBody>
          <a:bodyPr wrap="square" lIns="0" tIns="0" rIns="0" bIns="0" rtlCol="0"/>
          <a:lstStyle/>
          <a:p>
            <a:endParaRPr/>
          </a:p>
        </p:txBody>
      </p:sp>
      <p:sp>
        <p:nvSpPr>
          <p:cNvPr id="13" name="object 13"/>
          <p:cNvSpPr/>
          <p:nvPr/>
        </p:nvSpPr>
        <p:spPr>
          <a:xfrm>
            <a:off x="3051810" y="5301234"/>
            <a:ext cx="0" cy="204470"/>
          </a:xfrm>
          <a:custGeom>
            <a:avLst/>
            <a:gdLst/>
            <a:ahLst/>
            <a:cxnLst/>
            <a:rect l="l" t="t" r="r" b="b"/>
            <a:pathLst>
              <a:path h="204470">
                <a:moveTo>
                  <a:pt x="0" y="0"/>
                </a:moveTo>
                <a:lnTo>
                  <a:pt x="0" y="204215"/>
                </a:lnTo>
              </a:path>
            </a:pathLst>
          </a:custGeom>
          <a:ln w="16763">
            <a:solidFill>
              <a:srgbClr val="326598"/>
            </a:solidFill>
          </a:ln>
        </p:spPr>
        <p:txBody>
          <a:bodyPr wrap="square" lIns="0" tIns="0" rIns="0" bIns="0" rtlCol="0"/>
          <a:lstStyle/>
          <a:p>
            <a:endParaRPr/>
          </a:p>
        </p:txBody>
      </p:sp>
      <p:sp>
        <p:nvSpPr>
          <p:cNvPr id="14" name="object 14"/>
          <p:cNvSpPr/>
          <p:nvPr/>
        </p:nvSpPr>
        <p:spPr>
          <a:xfrm>
            <a:off x="3093339" y="5296661"/>
            <a:ext cx="0" cy="208915"/>
          </a:xfrm>
          <a:custGeom>
            <a:avLst/>
            <a:gdLst/>
            <a:ahLst/>
            <a:cxnLst/>
            <a:rect l="l" t="t" r="r" b="b"/>
            <a:pathLst>
              <a:path h="208914">
                <a:moveTo>
                  <a:pt x="0" y="0"/>
                </a:moveTo>
                <a:lnTo>
                  <a:pt x="0" y="208787"/>
                </a:lnTo>
              </a:path>
            </a:pathLst>
          </a:custGeom>
          <a:ln w="17525">
            <a:solidFill>
              <a:srgbClr val="326598"/>
            </a:solidFill>
          </a:ln>
        </p:spPr>
        <p:txBody>
          <a:bodyPr wrap="square" lIns="0" tIns="0" rIns="0" bIns="0" rtlCol="0"/>
          <a:lstStyle/>
          <a:p>
            <a:endParaRPr/>
          </a:p>
        </p:txBody>
      </p:sp>
      <p:sp>
        <p:nvSpPr>
          <p:cNvPr id="15" name="object 15"/>
          <p:cNvSpPr/>
          <p:nvPr/>
        </p:nvSpPr>
        <p:spPr>
          <a:xfrm>
            <a:off x="3134867" y="5291328"/>
            <a:ext cx="0" cy="214629"/>
          </a:xfrm>
          <a:custGeom>
            <a:avLst/>
            <a:gdLst/>
            <a:ahLst/>
            <a:cxnLst/>
            <a:rect l="l" t="t" r="r" b="b"/>
            <a:pathLst>
              <a:path h="214629">
                <a:moveTo>
                  <a:pt x="0" y="0"/>
                </a:moveTo>
                <a:lnTo>
                  <a:pt x="0" y="214122"/>
                </a:lnTo>
              </a:path>
            </a:pathLst>
          </a:custGeom>
          <a:ln w="16763">
            <a:solidFill>
              <a:srgbClr val="326598"/>
            </a:solidFill>
          </a:ln>
        </p:spPr>
        <p:txBody>
          <a:bodyPr wrap="square" lIns="0" tIns="0" rIns="0" bIns="0" rtlCol="0"/>
          <a:lstStyle/>
          <a:p>
            <a:endParaRPr/>
          </a:p>
        </p:txBody>
      </p:sp>
      <p:sp>
        <p:nvSpPr>
          <p:cNvPr id="16" name="object 16"/>
          <p:cNvSpPr/>
          <p:nvPr/>
        </p:nvSpPr>
        <p:spPr>
          <a:xfrm>
            <a:off x="3176397" y="5286755"/>
            <a:ext cx="0" cy="219075"/>
          </a:xfrm>
          <a:custGeom>
            <a:avLst/>
            <a:gdLst/>
            <a:ahLst/>
            <a:cxnLst/>
            <a:rect l="l" t="t" r="r" b="b"/>
            <a:pathLst>
              <a:path h="219075">
                <a:moveTo>
                  <a:pt x="0" y="0"/>
                </a:moveTo>
                <a:lnTo>
                  <a:pt x="0" y="218694"/>
                </a:lnTo>
              </a:path>
            </a:pathLst>
          </a:custGeom>
          <a:ln w="17525">
            <a:solidFill>
              <a:srgbClr val="326598"/>
            </a:solidFill>
          </a:ln>
        </p:spPr>
        <p:txBody>
          <a:bodyPr wrap="square" lIns="0" tIns="0" rIns="0" bIns="0" rtlCol="0"/>
          <a:lstStyle/>
          <a:p>
            <a:endParaRPr/>
          </a:p>
        </p:txBody>
      </p:sp>
      <p:sp>
        <p:nvSpPr>
          <p:cNvPr id="17" name="object 17"/>
          <p:cNvSpPr/>
          <p:nvPr/>
        </p:nvSpPr>
        <p:spPr>
          <a:xfrm>
            <a:off x="3217545" y="5279897"/>
            <a:ext cx="0" cy="226060"/>
          </a:xfrm>
          <a:custGeom>
            <a:avLst/>
            <a:gdLst/>
            <a:ahLst/>
            <a:cxnLst/>
            <a:rect l="l" t="t" r="r" b="b"/>
            <a:pathLst>
              <a:path h="226060">
                <a:moveTo>
                  <a:pt x="0" y="0"/>
                </a:moveTo>
                <a:lnTo>
                  <a:pt x="0" y="225551"/>
                </a:lnTo>
              </a:path>
            </a:pathLst>
          </a:custGeom>
          <a:ln w="16001">
            <a:solidFill>
              <a:srgbClr val="326598"/>
            </a:solidFill>
          </a:ln>
        </p:spPr>
        <p:txBody>
          <a:bodyPr wrap="square" lIns="0" tIns="0" rIns="0" bIns="0" rtlCol="0"/>
          <a:lstStyle/>
          <a:p>
            <a:endParaRPr/>
          </a:p>
        </p:txBody>
      </p:sp>
      <p:sp>
        <p:nvSpPr>
          <p:cNvPr id="18" name="object 18"/>
          <p:cNvSpPr/>
          <p:nvPr/>
        </p:nvSpPr>
        <p:spPr>
          <a:xfrm>
            <a:off x="3259073" y="5273802"/>
            <a:ext cx="0" cy="231775"/>
          </a:xfrm>
          <a:custGeom>
            <a:avLst/>
            <a:gdLst/>
            <a:ahLst/>
            <a:cxnLst/>
            <a:rect l="l" t="t" r="r" b="b"/>
            <a:pathLst>
              <a:path h="231775">
                <a:moveTo>
                  <a:pt x="0" y="0"/>
                </a:moveTo>
                <a:lnTo>
                  <a:pt x="0" y="231648"/>
                </a:lnTo>
              </a:path>
            </a:pathLst>
          </a:custGeom>
          <a:ln w="15239">
            <a:solidFill>
              <a:srgbClr val="326598"/>
            </a:solidFill>
          </a:ln>
        </p:spPr>
        <p:txBody>
          <a:bodyPr wrap="square" lIns="0" tIns="0" rIns="0" bIns="0" rtlCol="0"/>
          <a:lstStyle/>
          <a:p>
            <a:endParaRPr/>
          </a:p>
        </p:txBody>
      </p:sp>
      <p:sp>
        <p:nvSpPr>
          <p:cNvPr id="19" name="object 19"/>
          <p:cNvSpPr/>
          <p:nvPr/>
        </p:nvSpPr>
        <p:spPr>
          <a:xfrm>
            <a:off x="3300603" y="5266944"/>
            <a:ext cx="0" cy="238760"/>
          </a:xfrm>
          <a:custGeom>
            <a:avLst/>
            <a:gdLst/>
            <a:ahLst/>
            <a:cxnLst/>
            <a:rect l="l" t="t" r="r" b="b"/>
            <a:pathLst>
              <a:path h="238760">
                <a:moveTo>
                  <a:pt x="0" y="0"/>
                </a:moveTo>
                <a:lnTo>
                  <a:pt x="0" y="238505"/>
                </a:lnTo>
              </a:path>
            </a:pathLst>
          </a:custGeom>
          <a:ln w="16001">
            <a:solidFill>
              <a:srgbClr val="326598"/>
            </a:solidFill>
          </a:ln>
        </p:spPr>
        <p:txBody>
          <a:bodyPr wrap="square" lIns="0" tIns="0" rIns="0" bIns="0" rtlCol="0"/>
          <a:lstStyle/>
          <a:p>
            <a:endParaRPr/>
          </a:p>
        </p:txBody>
      </p:sp>
      <p:sp>
        <p:nvSpPr>
          <p:cNvPr id="20" name="object 20"/>
          <p:cNvSpPr/>
          <p:nvPr/>
        </p:nvSpPr>
        <p:spPr>
          <a:xfrm>
            <a:off x="3342132" y="5260847"/>
            <a:ext cx="0" cy="245110"/>
          </a:xfrm>
          <a:custGeom>
            <a:avLst/>
            <a:gdLst/>
            <a:ahLst/>
            <a:cxnLst/>
            <a:rect l="l" t="t" r="r" b="b"/>
            <a:pathLst>
              <a:path h="245110">
                <a:moveTo>
                  <a:pt x="0" y="0"/>
                </a:moveTo>
                <a:lnTo>
                  <a:pt x="0" y="244601"/>
                </a:lnTo>
              </a:path>
            </a:pathLst>
          </a:custGeom>
          <a:ln w="15239">
            <a:solidFill>
              <a:srgbClr val="326598"/>
            </a:solidFill>
          </a:ln>
        </p:spPr>
        <p:txBody>
          <a:bodyPr wrap="square" lIns="0" tIns="0" rIns="0" bIns="0" rtlCol="0"/>
          <a:lstStyle/>
          <a:p>
            <a:endParaRPr/>
          </a:p>
        </p:txBody>
      </p:sp>
      <p:sp>
        <p:nvSpPr>
          <p:cNvPr id="21" name="object 21"/>
          <p:cNvSpPr/>
          <p:nvPr/>
        </p:nvSpPr>
        <p:spPr>
          <a:xfrm>
            <a:off x="3382898" y="5263896"/>
            <a:ext cx="0" cy="241935"/>
          </a:xfrm>
          <a:custGeom>
            <a:avLst/>
            <a:gdLst/>
            <a:ahLst/>
            <a:cxnLst/>
            <a:rect l="l" t="t" r="r" b="b"/>
            <a:pathLst>
              <a:path h="241935">
                <a:moveTo>
                  <a:pt x="0" y="0"/>
                </a:moveTo>
                <a:lnTo>
                  <a:pt x="0" y="241553"/>
                </a:lnTo>
              </a:path>
            </a:pathLst>
          </a:custGeom>
          <a:ln w="17525">
            <a:solidFill>
              <a:srgbClr val="326598"/>
            </a:solidFill>
          </a:ln>
        </p:spPr>
        <p:txBody>
          <a:bodyPr wrap="square" lIns="0" tIns="0" rIns="0" bIns="0" rtlCol="0"/>
          <a:lstStyle/>
          <a:p>
            <a:endParaRPr/>
          </a:p>
        </p:txBody>
      </p:sp>
      <p:sp>
        <p:nvSpPr>
          <p:cNvPr id="22" name="object 22"/>
          <p:cNvSpPr/>
          <p:nvPr/>
        </p:nvSpPr>
        <p:spPr>
          <a:xfrm>
            <a:off x="3424809" y="5266944"/>
            <a:ext cx="0" cy="238760"/>
          </a:xfrm>
          <a:custGeom>
            <a:avLst/>
            <a:gdLst/>
            <a:ahLst/>
            <a:cxnLst/>
            <a:rect l="l" t="t" r="r" b="b"/>
            <a:pathLst>
              <a:path h="238760">
                <a:moveTo>
                  <a:pt x="0" y="0"/>
                </a:moveTo>
                <a:lnTo>
                  <a:pt x="0" y="238505"/>
                </a:lnTo>
              </a:path>
            </a:pathLst>
          </a:custGeom>
          <a:ln w="17525">
            <a:solidFill>
              <a:srgbClr val="326598"/>
            </a:solidFill>
          </a:ln>
        </p:spPr>
        <p:txBody>
          <a:bodyPr wrap="square" lIns="0" tIns="0" rIns="0" bIns="0" rtlCol="0"/>
          <a:lstStyle/>
          <a:p>
            <a:endParaRPr/>
          </a:p>
        </p:txBody>
      </p:sp>
      <p:sp>
        <p:nvSpPr>
          <p:cNvPr id="23" name="object 23"/>
          <p:cNvSpPr/>
          <p:nvPr/>
        </p:nvSpPr>
        <p:spPr>
          <a:xfrm>
            <a:off x="3466338" y="5269991"/>
            <a:ext cx="0" cy="235585"/>
          </a:xfrm>
          <a:custGeom>
            <a:avLst/>
            <a:gdLst/>
            <a:ahLst/>
            <a:cxnLst/>
            <a:rect l="l" t="t" r="r" b="b"/>
            <a:pathLst>
              <a:path h="235585">
                <a:moveTo>
                  <a:pt x="0" y="0"/>
                </a:moveTo>
                <a:lnTo>
                  <a:pt x="0" y="235458"/>
                </a:lnTo>
              </a:path>
            </a:pathLst>
          </a:custGeom>
          <a:ln w="16763">
            <a:solidFill>
              <a:srgbClr val="326598"/>
            </a:solidFill>
          </a:ln>
        </p:spPr>
        <p:txBody>
          <a:bodyPr wrap="square" lIns="0" tIns="0" rIns="0" bIns="0" rtlCol="0"/>
          <a:lstStyle/>
          <a:p>
            <a:endParaRPr/>
          </a:p>
        </p:txBody>
      </p:sp>
      <p:sp>
        <p:nvSpPr>
          <p:cNvPr id="24" name="object 24"/>
          <p:cNvSpPr/>
          <p:nvPr/>
        </p:nvSpPr>
        <p:spPr>
          <a:xfrm>
            <a:off x="3507104" y="5272278"/>
            <a:ext cx="0" cy="233679"/>
          </a:xfrm>
          <a:custGeom>
            <a:avLst/>
            <a:gdLst/>
            <a:ahLst/>
            <a:cxnLst/>
            <a:rect l="l" t="t" r="r" b="b"/>
            <a:pathLst>
              <a:path h="233679">
                <a:moveTo>
                  <a:pt x="0" y="0"/>
                </a:moveTo>
                <a:lnTo>
                  <a:pt x="0" y="233172"/>
                </a:lnTo>
              </a:path>
            </a:pathLst>
          </a:custGeom>
          <a:ln w="16001">
            <a:solidFill>
              <a:srgbClr val="326598"/>
            </a:solidFill>
          </a:ln>
        </p:spPr>
        <p:txBody>
          <a:bodyPr wrap="square" lIns="0" tIns="0" rIns="0" bIns="0" rtlCol="0"/>
          <a:lstStyle/>
          <a:p>
            <a:endParaRPr/>
          </a:p>
        </p:txBody>
      </p:sp>
      <p:sp>
        <p:nvSpPr>
          <p:cNvPr id="25" name="object 25"/>
          <p:cNvSpPr/>
          <p:nvPr/>
        </p:nvSpPr>
        <p:spPr>
          <a:xfrm>
            <a:off x="3548634" y="5272278"/>
            <a:ext cx="0" cy="233679"/>
          </a:xfrm>
          <a:custGeom>
            <a:avLst/>
            <a:gdLst/>
            <a:ahLst/>
            <a:cxnLst/>
            <a:rect l="l" t="t" r="r" b="b"/>
            <a:pathLst>
              <a:path h="233679">
                <a:moveTo>
                  <a:pt x="0" y="0"/>
                </a:moveTo>
                <a:lnTo>
                  <a:pt x="0" y="233172"/>
                </a:lnTo>
              </a:path>
            </a:pathLst>
          </a:custGeom>
          <a:ln w="15239">
            <a:solidFill>
              <a:srgbClr val="326598"/>
            </a:solidFill>
          </a:ln>
        </p:spPr>
        <p:txBody>
          <a:bodyPr wrap="square" lIns="0" tIns="0" rIns="0" bIns="0" rtlCol="0"/>
          <a:lstStyle/>
          <a:p>
            <a:endParaRPr/>
          </a:p>
        </p:txBody>
      </p:sp>
      <p:sp>
        <p:nvSpPr>
          <p:cNvPr id="26" name="object 26"/>
          <p:cNvSpPr/>
          <p:nvPr/>
        </p:nvSpPr>
        <p:spPr>
          <a:xfrm>
            <a:off x="3590163" y="5272278"/>
            <a:ext cx="0" cy="233679"/>
          </a:xfrm>
          <a:custGeom>
            <a:avLst/>
            <a:gdLst/>
            <a:ahLst/>
            <a:cxnLst/>
            <a:rect l="l" t="t" r="r" b="b"/>
            <a:pathLst>
              <a:path h="233679">
                <a:moveTo>
                  <a:pt x="0" y="0"/>
                </a:moveTo>
                <a:lnTo>
                  <a:pt x="0" y="233172"/>
                </a:lnTo>
              </a:path>
            </a:pathLst>
          </a:custGeom>
          <a:ln w="16001">
            <a:solidFill>
              <a:srgbClr val="326598"/>
            </a:solidFill>
          </a:ln>
        </p:spPr>
        <p:txBody>
          <a:bodyPr wrap="square" lIns="0" tIns="0" rIns="0" bIns="0" rtlCol="0"/>
          <a:lstStyle/>
          <a:p>
            <a:endParaRPr/>
          </a:p>
        </p:txBody>
      </p:sp>
      <p:sp>
        <p:nvSpPr>
          <p:cNvPr id="27" name="object 27"/>
          <p:cNvSpPr/>
          <p:nvPr/>
        </p:nvSpPr>
        <p:spPr>
          <a:xfrm>
            <a:off x="3632072" y="5272278"/>
            <a:ext cx="0" cy="233679"/>
          </a:xfrm>
          <a:custGeom>
            <a:avLst/>
            <a:gdLst/>
            <a:ahLst/>
            <a:cxnLst/>
            <a:rect l="l" t="t" r="r" b="b"/>
            <a:pathLst>
              <a:path h="233679">
                <a:moveTo>
                  <a:pt x="0" y="0"/>
                </a:moveTo>
                <a:lnTo>
                  <a:pt x="0" y="233172"/>
                </a:lnTo>
              </a:path>
            </a:pathLst>
          </a:custGeom>
          <a:ln w="16001">
            <a:solidFill>
              <a:srgbClr val="326598"/>
            </a:solidFill>
          </a:ln>
        </p:spPr>
        <p:txBody>
          <a:bodyPr wrap="square" lIns="0" tIns="0" rIns="0" bIns="0" rtlCol="0"/>
          <a:lstStyle/>
          <a:p>
            <a:endParaRPr/>
          </a:p>
        </p:txBody>
      </p:sp>
      <p:sp>
        <p:nvSpPr>
          <p:cNvPr id="28" name="object 28"/>
          <p:cNvSpPr/>
          <p:nvPr/>
        </p:nvSpPr>
        <p:spPr>
          <a:xfrm>
            <a:off x="3672840" y="5272278"/>
            <a:ext cx="0" cy="233679"/>
          </a:xfrm>
          <a:custGeom>
            <a:avLst/>
            <a:gdLst/>
            <a:ahLst/>
            <a:cxnLst/>
            <a:rect l="l" t="t" r="r" b="b"/>
            <a:pathLst>
              <a:path h="233679">
                <a:moveTo>
                  <a:pt x="0" y="0"/>
                </a:moveTo>
                <a:lnTo>
                  <a:pt x="0" y="233172"/>
                </a:lnTo>
              </a:path>
            </a:pathLst>
          </a:custGeom>
          <a:ln w="16763">
            <a:solidFill>
              <a:srgbClr val="326598"/>
            </a:solidFill>
          </a:ln>
        </p:spPr>
        <p:txBody>
          <a:bodyPr wrap="square" lIns="0" tIns="0" rIns="0" bIns="0" rtlCol="0"/>
          <a:lstStyle/>
          <a:p>
            <a:endParaRPr/>
          </a:p>
        </p:txBody>
      </p:sp>
      <p:sp>
        <p:nvSpPr>
          <p:cNvPr id="29" name="object 29"/>
          <p:cNvSpPr/>
          <p:nvPr/>
        </p:nvSpPr>
        <p:spPr>
          <a:xfrm>
            <a:off x="3714369" y="5270753"/>
            <a:ext cx="0" cy="234950"/>
          </a:xfrm>
          <a:custGeom>
            <a:avLst/>
            <a:gdLst/>
            <a:ahLst/>
            <a:cxnLst/>
            <a:rect l="l" t="t" r="r" b="b"/>
            <a:pathLst>
              <a:path h="234950">
                <a:moveTo>
                  <a:pt x="0" y="0"/>
                </a:moveTo>
                <a:lnTo>
                  <a:pt x="0" y="234696"/>
                </a:lnTo>
              </a:path>
            </a:pathLst>
          </a:custGeom>
          <a:ln w="17525">
            <a:solidFill>
              <a:srgbClr val="326598"/>
            </a:solidFill>
          </a:ln>
        </p:spPr>
        <p:txBody>
          <a:bodyPr wrap="square" lIns="0" tIns="0" rIns="0" bIns="0" rtlCol="0"/>
          <a:lstStyle/>
          <a:p>
            <a:endParaRPr/>
          </a:p>
        </p:txBody>
      </p:sp>
      <p:sp>
        <p:nvSpPr>
          <p:cNvPr id="30" name="object 30"/>
          <p:cNvSpPr/>
          <p:nvPr/>
        </p:nvSpPr>
        <p:spPr>
          <a:xfrm>
            <a:off x="3755897" y="5270753"/>
            <a:ext cx="0" cy="234950"/>
          </a:xfrm>
          <a:custGeom>
            <a:avLst/>
            <a:gdLst/>
            <a:ahLst/>
            <a:cxnLst/>
            <a:rect l="l" t="t" r="r" b="b"/>
            <a:pathLst>
              <a:path h="234950">
                <a:moveTo>
                  <a:pt x="0" y="0"/>
                </a:moveTo>
                <a:lnTo>
                  <a:pt x="0" y="234696"/>
                </a:lnTo>
              </a:path>
            </a:pathLst>
          </a:custGeom>
          <a:ln w="16763">
            <a:solidFill>
              <a:srgbClr val="326598"/>
            </a:solidFill>
          </a:ln>
        </p:spPr>
        <p:txBody>
          <a:bodyPr wrap="square" lIns="0" tIns="0" rIns="0" bIns="0" rtlCol="0"/>
          <a:lstStyle/>
          <a:p>
            <a:endParaRPr/>
          </a:p>
        </p:txBody>
      </p:sp>
      <p:sp>
        <p:nvSpPr>
          <p:cNvPr id="31" name="object 31"/>
          <p:cNvSpPr/>
          <p:nvPr/>
        </p:nvSpPr>
        <p:spPr>
          <a:xfrm>
            <a:off x="3797427" y="5270753"/>
            <a:ext cx="0" cy="234950"/>
          </a:xfrm>
          <a:custGeom>
            <a:avLst/>
            <a:gdLst/>
            <a:ahLst/>
            <a:cxnLst/>
            <a:rect l="l" t="t" r="r" b="b"/>
            <a:pathLst>
              <a:path h="234950">
                <a:moveTo>
                  <a:pt x="0" y="0"/>
                </a:moveTo>
                <a:lnTo>
                  <a:pt x="0" y="234696"/>
                </a:lnTo>
              </a:path>
            </a:pathLst>
          </a:custGeom>
          <a:ln w="17525">
            <a:solidFill>
              <a:srgbClr val="326598"/>
            </a:solidFill>
          </a:ln>
        </p:spPr>
        <p:txBody>
          <a:bodyPr wrap="square" lIns="0" tIns="0" rIns="0" bIns="0" rtlCol="0"/>
          <a:lstStyle/>
          <a:p>
            <a:endParaRPr/>
          </a:p>
        </p:txBody>
      </p:sp>
      <p:sp>
        <p:nvSpPr>
          <p:cNvPr id="32" name="object 32"/>
          <p:cNvSpPr/>
          <p:nvPr/>
        </p:nvSpPr>
        <p:spPr>
          <a:xfrm>
            <a:off x="3838575" y="5270753"/>
            <a:ext cx="0" cy="234950"/>
          </a:xfrm>
          <a:custGeom>
            <a:avLst/>
            <a:gdLst/>
            <a:ahLst/>
            <a:cxnLst/>
            <a:rect l="l" t="t" r="r" b="b"/>
            <a:pathLst>
              <a:path h="234950">
                <a:moveTo>
                  <a:pt x="0" y="0"/>
                </a:moveTo>
                <a:lnTo>
                  <a:pt x="0" y="234696"/>
                </a:lnTo>
              </a:path>
            </a:pathLst>
          </a:custGeom>
          <a:ln w="16001">
            <a:solidFill>
              <a:srgbClr val="326598"/>
            </a:solidFill>
          </a:ln>
        </p:spPr>
        <p:txBody>
          <a:bodyPr wrap="square" lIns="0" tIns="0" rIns="0" bIns="0" rtlCol="0"/>
          <a:lstStyle/>
          <a:p>
            <a:endParaRPr/>
          </a:p>
        </p:txBody>
      </p:sp>
      <p:sp>
        <p:nvSpPr>
          <p:cNvPr id="33" name="object 33"/>
          <p:cNvSpPr/>
          <p:nvPr/>
        </p:nvSpPr>
        <p:spPr>
          <a:xfrm>
            <a:off x="3879722" y="5269991"/>
            <a:ext cx="0" cy="235585"/>
          </a:xfrm>
          <a:custGeom>
            <a:avLst/>
            <a:gdLst/>
            <a:ahLst/>
            <a:cxnLst/>
            <a:rect l="l" t="t" r="r" b="b"/>
            <a:pathLst>
              <a:path h="235585">
                <a:moveTo>
                  <a:pt x="0" y="0"/>
                </a:moveTo>
                <a:lnTo>
                  <a:pt x="0" y="235458"/>
                </a:lnTo>
              </a:path>
            </a:pathLst>
          </a:custGeom>
          <a:ln w="16001">
            <a:solidFill>
              <a:srgbClr val="326598"/>
            </a:solidFill>
          </a:ln>
        </p:spPr>
        <p:txBody>
          <a:bodyPr wrap="square" lIns="0" tIns="0" rIns="0" bIns="0" rtlCol="0"/>
          <a:lstStyle/>
          <a:p>
            <a:endParaRPr/>
          </a:p>
        </p:txBody>
      </p:sp>
      <p:sp>
        <p:nvSpPr>
          <p:cNvPr id="34" name="object 34"/>
          <p:cNvSpPr/>
          <p:nvPr/>
        </p:nvSpPr>
        <p:spPr>
          <a:xfrm>
            <a:off x="3921633" y="5269991"/>
            <a:ext cx="0" cy="235585"/>
          </a:xfrm>
          <a:custGeom>
            <a:avLst/>
            <a:gdLst/>
            <a:ahLst/>
            <a:cxnLst/>
            <a:rect l="l" t="t" r="r" b="b"/>
            <a:pathLst>
              <a:path h="235585">
                <a:moveTo>
                  <a:pt x="0" y="0"/>
                </a:moveTo>
                <a:lnTo>
                  <a:pt x="0" y="235458"/>
                </a:lnTo>
              </a:path>
            </a:pathLst>
          </a:custGeom>
          <a:ln w="16001">
            <a:solidFill>
              <a:srgbClr val="326598"/>
            </a:solidFill>
          </a:ln>
        </p:spPr>
        <p:txBody>
          <a:bodyPr wrap="square" lIns="0" tIns="0" rIns="0" bIns="0" rtlCol="0"/>
          <a:lstStyle/>
          <a:p>
            <a:endParaRPr/>
          </a:p>
        </p:txBody>
      </p:sp>
      <p:sp>
        <p:nvSpPr>
          <p:cNvPr id="35" name="object 35"/>
          <p:cNvSpPr/>
          <p:nvPr/>
        </p:nvSpPr>
        <p:spPr>
          <a:xfrm>
            <a:off x="3962400" y="5268467"/>
            <a:ext cx="0" cy="237490"/>
          </a:xfrm>
          <a:custGeom>
            <a:avLst/>
            <a:gdLst/>
            <a:ahLst/>
            <a:cxnLst/>
            <a:rect l="l" t="t" r="r" b="b"/>
            <a:pathLst>
              <a:path h="237489">
                <a:moveTo>
                  <a:pt x="0" y="0"/>
                </a:moveTo>
                <a:lnTo>
                  <a:pt x="0" y="236982"/>
                </a:lnTo>
              </a:path>
            </a:pathLst>
          </a:custGeom>
          <a:ln w="16763">
            <a:solidFill>
              <a:srgbClr val="326598"/>
            </a:solidFill>
          </a:ln>
        </p:spPr>
        <p:txBody>
          <a:bodyPr wrap="square" lIns="0" tIns="0" rIns="0" bIns="0" rtlCol="0"/>
          <a:lstStyle/>
          <a:p>
            <a:endParaRPr/>
          </a:p>
        </p:txBody>
      </p:sp>
      <p:sp>
        <p:nvSpPr>
          <p:cNvPr id="36" name="object 36"/>
          <p:cNvSpPr/>
          <p:nvPr/>
        </p:nvSpPr>
        <p:spPr>
          <a:xfrm>
            <a:off x="4003928" y="5266944"/>
            <a:ext cx="0" cy="238760"/>
          </a:xfrm>
          <a:custGeom>
            <a:avLst/>
            <a:gdLst/>
            <a:ahLst/>
            <a:cxnLst/>
            <a:rect l="l" t="t" r="r" b="b"/>
            <a:pathLst>
              <a:path h="238760">
                <a:moveTo>
                  <a:pt x="0" y="0"/>
                </a:moveTo>
                <a:lnTo>
                  <a:pt x="0" y="238505"/>
                </a:lnTo>
              </a:path>
            </a:pathLst>
          </a:custGeom>
          <a:ln w="17525">
            <a:solidFill>
              <a:srgbClr val="326598"/>
            </a:solidFill>
          </a:ln>
        </p:spPr>
        <p:txBody>
          <a:bodyPr wrap="square" lIns="0" tIns="0" rIns="0" bIns="0" rtlCol="0"/>
          <a:lstStyle/>
          <a:p>
            <a:endParaRPr/>
          </a:p>
        </p:txBody>
      </p:sp>
      <p:sp>
        <p:nvSpPr>
          <p:cNvPr id="37" name="object 37"/>
          <p:cNvSpPr/>
          <p:nvPr/>
        </p:nvSpPr>
        <p:spPr>
          <a:xfrm>
            <a:off x="4045458" y="5268467"/>
            <a:ext cx="0" cy="237490"/>
          </a:xfrm>
          <a:custGeom>
            <a:avLst/>
            <a:gdLst/>
            <a:ahLst/>
            <a:cxnLst/>
            <a:rect l="l" t="t" r="r" b="b"/>
            <a:pathLst>
              <a:path h="237489">
                <a:moveTo>
                  <a:pt x="0" y="0"/>
                </a:moveTo>
                <a:lnTo>
                  <a:pt x="0" y="236982"/>
                </a:lnTo>
              </a:path>
            </a:pathLst>
          </a:custGeom>
          <a:ln w="16763">
            <a:solidFill>
              <a:srgbClr val="326598"/>
            </a:solidFill>
          </a:ln>
        </p:spPr>
        <p:txBody>
          <a:bodyPr wrap="square" lIns="0" tIns="0" rIns="0" bIns="0" rtlCol="0"/>
          <a:lstStyle/>
          <a:p>
            <a:endParaRPr/>
          </a:p>
        </p:txBody>
      </p:sp>
      <p:sp>
        <p:nvSpPr>
          <p:cNvPr id="38" name="object 38"/>
          <p:cNvSpPr/>
          <p:nvPr/>
        </p:nvSpPr>
        <p:spPr>
          <a:xfrm>
            <a:off x="4086986" y="5269991"/>
            <a:ext cx="0" cy="235585"/>
          </a:xfrm>
          <a:custGeom>
            <a:avLst/>
            <a:gdLst/>
            <a:ahLst/>
            <a:cxnLst/>
            <a:rect l="l" t="t" r="r" b="b"/>
            <a:pathLst>
              <a:path h="235585">
                <a:moveTo>
                  <a:pt x="0" y="0"/>
                </a:moveTo>
                <a:lnTo>
                  <a:pt x="0" y="235458"/>
                </a:lnTo>
              </a:path>
            </a:pathLst>
          </a:custGeom>
          <a:ln w="17525">
            <a:solidFill>
              <a:srgbClr val="326598"/>
            </a:solidFill>
          </a:ln>
        </p:spPr>
        <p:txBody>
          <a:bodyPr wrap="square" lIns="0" tIns="0" rIns="0" bIns="0" rtlCol="0"/>
          <a:lstStyle/>
          <a:p>
            <a:endParaRPr/>
          </a:p>
        </p:txBody>
      </p:sp>
      <p:sp>
        <p:nvSpPr>
          <p:cNvPr id="39" name="object 39"/>
          <p:cNvSpPr/>
          <p:nvPr/>
        </p:nvSpPr>
        <p:spPr>
          <a:xfrm>
            <a:off x="4128134" y="5270753"/>
            <a:ext cx="0" cy="234950"/>
          </a:xfrm>
          <a:custGeom>
            <a:avLst/>
            <a:gdLst/>
            <a:ahLst/>
            <a:cxnLst/>
            <a:rect l="l" t="t" r="r" b="b"/>
            <a:pathLst>
              <a:path h="234950">
                <a:moveTo>
                  <a:pt x="0" y="0"/>
                </a:moveTo>
                <a:lnTo>
                  <a:pt x="0" y="234696"/>
                </a:lnTo>
              </a:path>
            </a:pathLst>
          </a:custGeom>
          <a:ln w="16001">
            <a:solidFill>
              <a:srgbClr val="326598"/>
            </a:solidFill>
          </a:ln>
        </p:spPr>
        <p:txBody>
          <a:bodyPr wrap="square" lIns="0" tIns="0" rIns="0" bIns="0" rtlCol="0"/>
          <a:lstStyle/>
          <a:p>
            <a:endParaRPr/>
          </a:p>
        </p:txBody>
      </p:sp>
      <p:sp>
        <p:nvSpPr>
          <p:cNvPr id="40" name="object 40"/>
          <p:cNvSpPr/>
          <p:nvPr/>
        </p:nvSpPr>
        <p:spPr>
          <a:xfrm>
            <a:off x="4169664" y="5272278"/>
            <a:ext cx="0" cy="233679"/>
          </a:xfrm>
          <a:custGeom>
            <a:avLst/>
            <a:gdLst/>
            <a:ahLst/>
            <a:cxnLst/>
            <a:rect l="l" t="t" r="r" b="b"/>
            <a:pathLst>
              <a:path h="233679">
                <a:moveTo>
                  <a:pt x="0" y="0"/>
                </a:moveTo>
                <a:lnTo>
                  <a:pt x="0" y="233172"/>
                </a:lnTo>
              </a:path>
            </a:pathLst>
          </a:custGeom>
          <a:ln w="15239">
            <a:solidFill>
              <a:srgbClr val="326598"/>
            </a:solidFill>
          </a:ln>
        </p:spPr>
        <p:txBody>
          <a:bodyPr wrap="square" lIns="0" tIns="0" rIns="0" bIns="0" rtlCol="0"/>
          <a:lstStyle/>
          <a:p>
            <a:endParaRPr/>
          </a:p>
        </p:txBody>
      </p:sp>
      <p:sp>
        <p:nvSpPr>
          <p:cNvPr id="41" name="object 41"/>
          <p:cNvSpPr/>
          <p:nvPr/>
        </p:nvSpPr>
        <p:spPr>
          <a:xfrm>
            <a:off x="4211192" y="5270753"/>
            <a:ext cx="0" cy="234950"/>
          </a:xfrm>
          <a:custGeom>
            <a:avLst/>
            <a:gdLst/>
            <a:ahLst/>
            <a:cxnLst/>
            <a:rect l="l" t="t" r="r" b="b"/>
            <a:pathLst>
              <a:path h="234950">
                <a:moveTo>
                  <a:pt x="0" y="0"/>
                </a:moveTo>
                <a:lnTo>
                  <a:pt x="0" y="234696"/>
                </a:lnTo>
              </a:path>
            </a:pathLst>
          </a:custGeom>
          <a:ln w="16001">
            <a:solidFill>
              <a:srgbClr val="326598"/>
            </a:solidFill>
          </a:ln>
        </p:spPr>
        <p:txBody>
          <a:bodyPr wrap="square" lIns="0" tIns="0" rIns="0" bIns="0" rtlCol="0"/>
          <a:lstStyle/>
          <a:p>
            <a:endParaRPr/>
          </a:p>
        </p:txBody>
      </p:sp>
      <p:sp>
        <p:nvSpPr>
          <p:cNvPr id="42" name="object 42"/>
          <p:cNvSpPr/>
          <p:nvPr/>
        </p:nvSpPr>
        <p:spPr>
          <a:xfrm>
            <a:off x="4252340" y="5269991"/>
            <a:ext cx="0" cy="235585"/>
          </a:xfrm>
          <a:custGeom>
            <a:avLst/>
            <a:gdLst/>
            <a:ahLst/>
            <a:cxnLst/>
            <a:rect l="l" t="t" r="r" b="b"/>
            <a:pathLst>
              <a:path h="235585">
                <a:moveTo>
                  <a:pt x="0" y="0"/>
                </a:moveTo>
                <a:lnTo>
                  <a:pt x="0" y="235458"/>
                </a:lnTo>
              </a:path>
            </a:pathLst>
          </a:custGeom>
          <a:ln w="17525">
            <a:solidFill>
              <a:srgbClr val="326598"/>
            </a:solidFill>
          </a:ln>
        </p:spPr>
        <p:txBody>
          <a:bodyPr wrap="square" lIns="0" tIns="0" rIns="0" bIns="0" rtlCol="0"/>
          <a:lstStyle/>
          <a:p>
            <a:endParaRPr/>
          </a:p>
        </p:txBody>
      </p:sp>
      <p:sp>
        <p:nvSpPr>
          <p:cNvPr id="43" name="object 43"/>
          <p:cNvSpPr/>
          <p:nvPr/>
        </p:nvSpPr>
        <p:spPr>
          <a:xfrm>
            <a:off x="4293870" y="5268467"/>
            <a:ext cx="0" cy="237490"/>
          </a:xfrm>
          <a:custGeom>
            <a:avLst/>
            <a:gdLst/>
            <a:ahLst/>
            <a:cxnLst/>
            <a:rect l="l" t="t" r="r" b="b"/>
            <a:pathLst>
              <a:path h="237489">
                <a:moveTo>
                  <a:pt x="0" y="0"/>
                </a:moveTo>
                <a:lnTo>
                  <a:pt x="0" y="236982"/>
                </a:lnTo>
              </a:path>
            </a:pathLst>
          </a:custGeom>
          <a:ln w="16763">
            <a:solidFill>
              <a:srgbClr val="326598"/>
            </a:solidFill>
          </a:ln>
        </p:spPr>
        <p:txBody>
          <a:bodyPr wrap="square" lIns="0" tIns="0" rIns="0" bIns="0" rtlCol="0"/>
          <a:lstStyle/>
          <a:p>
            <a:endParaRPr/>
          </a:p>
        </p:txBody>
      </p:sp>
      <p:sp>
        <p:nvSpPr>
          <p:cNvPr id="44" name="object 44"/>
          <p:cNvSpPr/>
          <p:nvPr/>
        </p:nvSpPr>
        <p:spPr>
          <a:xfrm>
            <a:off x="4335398" y="5265420"/>
            <a:ext cx="0" cy="240029"/>
          </a:xfrm>
          <a:custGeom>
            <a:avLst/>
            <a:gdLst/>
            <a:ahLst/>
            <a:cxnLst/>
            <a:rect l="l" t="t" r="r" b="b"/>
            <a:pathLst>
              <a:path h="240029">
                <a:moveTo>
                  <a:pt x="0" y="0"/>
                </a:moveTo>
                <a:lnTo>
                  <a:pt x="0" y="240029"/>
                </a:lnTo>
              </a:path>
            </a:pathLst>
          </a:custGeom>
          <a:ln w="17525">
            <a:solidFill>
              <a:srgbClr val="326598"/>
            </a:solidFill>
          </a:ln>
        </p:spPr>
        <p:txBody>
          <a:bodyPr wrap="square" lIns="0" tIns="0" rIns="0" bIns="0" rtlCol="0"/>
          <a:lstStyle/>
          <a:p>
            <a:endParaRPr/>
          </a:p>
        </p:txBody>
      </p:sp>
      <p:sp>
        <p:nvSpPr>
          <p:cNvPr id="45" name="object 45"/>
          <p:cNvSpPr/>
          <p:nvPr/>
        </p:nvSpPr>
        <p:spPr>
          <a:xfrm>
            <a:off x="4376928" y="5263896"/>
            <a:ext cx="0" cy="241935"/>
          </a:xfrm>
          <a:custGeom>
            <a:avLst/>
            <a:gdLst/>
            <a:ahLst/>
            <a:cxnLst/>
            <a:rect l="l" t="t" r="r" b="b"/>
            <a:pathLst>
              <a:path h="241935">
                <a:moveTo>
                  <a:pt x="0" y="0"/>
                </a:moveTo>
                <a:lnTo>
                  <a:pt x="0" y="241553"/>
                </a:lnTo>
              </a:path>
            </a:pathLst>
          </a:custGeom>
          <a:ln w="16763">
            <a:solidFill>
              <a:srgbClr val="326598"/>
            </a:solidFill>
          </a:ln>
        </p:spPr>
        <p:txBody>
          <a:bodyPr wrap="square" lIns="0" tIns="0" rIns="0" bIns="0" rtlCol="0"/>
          <a:lstStyle/>
          <a:p>
            <a:endParaRPr/>
          </a:p>
        </p:txBody>
      </p:sp>
      <p:sp>
        <p:nvSpPr>
          <p:cNvPr id="46" name="object 46"/>
          <p:cNvSpPr/>
          <p:nvPr/>
        </p:nvSpPr>
        <p:spPr>
          <a:xfrm>
            <a:off x="4417695" y="5260847"/>
            <a:ext cx="0" cy="245110"/>
          </a:xfrm>
          <a:custGeom>
            <a:avLst/>
            <a:gdLst/>
            <a:ahLst/>
            <a:cxnLst/>
            <a:rect l="l" t="t" r="r" b="b"/>
            <a:pathLst>
              <a:path h="245110">
                <a:moveTo>
                  <a:pt x="0" y="0"/>
                </a:moveTo>
                <a:lnTo>
                  <a:pt x="0" y="244601"/>
                </a:lnTo>
              </a:path>
            </a:pathLst>
          </a:custGeom>
          <a:ln w="16001">
            <a:solidFill>
              <a:srgbClr val="326598"/>
            </a:solidFill>
          </a:ln>
        </p:spPr>
        <p:txBody>
          <a:bodyPr wrap="square" lIns="0" tIns="0" rIns="0" bIns="0" rtlCol="0"/>
          <a:lstStyle/>
          <a:p>
            <a:endParaRPr/>
          </a:p>
        </p:txBody>
      </p:sp>
      <p:sp>
        <p:nvSpPr>
          <p:cNvPr id="47" name="object 47"/>
          <p:cNvSpPr/>
          <p:nvPr/>
        </p:nvSpPr>
        <p:spPr>
          <a:xfrm>
            <a:off x="4459604" y="5259323"/>
            <a:ext cx="0" cy="246379"/>
          </a:xfrm>
          <a:custGeom>
            <a:avLst/>
            <a:gdLst/>
            <a:ahLst/>
            <a:cxnLst/>
            <a:rect l="l" t="t" r="r" b="b"/>
            <a:pathLst>
              <a:path h="246379">
                <a:moveTo>
                  <a:pt x="0" y="0"/>
                </a:moveTo>
                <a:lnTo>
                  <a:pt x="0" y="246125"/>
                </a:lnTo>
              </a:path>
            </a:pathLst>
          </a:custGeom>
          <a:ln w="16001">
            <a:solidFill>
              <a:srgbClr val="326598"/>
            </a:solidFill>
          </a:ln>
        </p:spPr>
        <p:txBody>
          <a:bodyPr wrap="square" lIns="0" tIns="0" rIns="0" bIns="0" rtlCol="0"/>
          <a:lstStyle/>
          <a:p>
            <a:endParaRPr/>
          </a:p>
        </p:txBody>
      </p:sp>
      <p:sp>
        <p:nvSpPr>
          <p:cNvPr id="48" name="object 48"/>
          <p:cNvSpPr/>
          <p:nvPr/>
        </p:nvSpPr>
        <p:spPr>
          <a:xfrm>
            <a:off x="4500753" y="5257038"/>
            <a:ext cx="0" cy="248920"/>
          </a:xfrm>
          <a:custGeom>
            <a:avLst/>
            <a:gdLst/>
            <a:ahLst/>
            <a:cxnLst/>
            <a:rect l="l" t="t" r="r" b="b"/>
            <a:pathLst>
              <a:path h="248920">
                <a:moveTo>
                  <a:pt x="0" y="0"/>
                </a:moveTo>
                <a:lnTo>
                  <a:pt x="0" y="248412"/>
                </a:lnTo>
              </a:path>
            </a:pathLst>
          </a:custGeom>
          <a:ln w="16001">
            <a:solidFill>
              <a:srgbClr val="326598"/>
            </a:solidFill>
          </a:ln>
        </p:spPr>
        <p:txBody>
          <a:bodyPr wrap="square" lIns="0" tIns="0" rIns="0" bIns="0" rtlCol="0"/>
          <a:lstStyle/>
          <a:p>
            <a:endParaRPr/>
          </a:p>
        </p:txBody>
      </p:sp>
      <p:sp>
        <p:nvSpPr>
          <p:cNvPr id="49" name="object 49"/>
          <p:cNvSpPr/>
          <p:nvPr/>
        </p:nvSpPr>
        <p:spPr>
          <a:xfrm>
            <a:off x="4541901" y="5255514"/>
            <a:ext cx="0" cy="250190"/>
          </a:xfrm>
          <a:custGeom>
            <a:avLst/>
            <a:gdLst/>
            <a:ahLst/>
            <a:cxnLst/>
            <a:rect l="l" t="t" r="r" b="b"/>
            <a:pathLst>
              <a:path h="250189">
                <a:moveTo>
                  <a:pt x="0" y="0"/>
                </a:moveTo>
                <a:lnTo>
                  <a:pt x="0" y="249936"/>
                </a:lnTo>
              </a:path>
            </a:pathLst>
          </a:custGeom>
          <a:ln w="17525">
            <a:solidFill>
              <a:srgbClr val="326598"/>
            </a:solidFill>
          </a:ln>
        </p:spPr>
        <p:txBody>
          <a:bodyPr wrap="square" lIns="0" tIns="0" rIns="0" bIns="0" rtlCol="0"/>
          <a:lstStyle/>
          <a:p>
            <a:endParaRPr/>
          </a:p>
        </p:txBody>
      </p:sp>
      <p:sp>
        <p:nvSpPr>
          <p:cNvPr id="50" name="object 50"/>
          <p:cNvSpPr/>
          <p:nvPr/>
        </p:nvSpPr>
        <p:spPr>
          <a:xfrm>
            <a:off x="4583429" y="5252465"/>
            <a:ext cx="0" cy="253365"/>
          </a:xfrm>
          <a:custGeom>
            <a:avLst/>
            <a:gdLst/>
            <a:ahLst/>
            <a:cxnLst/>
            <a:rect l="l" t="t" r="r" b="b"/>
            <a:pathLst>
              <a:path h="253364">
                <a:moveTo>
                  <a:pt x="0" y="0"/>
                </a:moveTo>
                <a:lnTo>
                  <a:pt x="0" y="252984"/>
                </a:lnTo>
              </a:path>
            </a:pathLst>
          </a:custGeom>
          <a:ln w="16763">
            <a:solidFill>
              <a:srgbClr val="326598"/>
            </a:solidFill>
          </a:ln>
        </p:spPr>
        <p:txBody>
          <a:bodyPr wrap="square" lIns="0" tIns="0" rIns="0" bIns="0" rtlCol="0"/>
          <a:lstStyle/>
          <a:p>
            <a:endParaRPr/>
          </a:p>
        </p:txBody>
      </p:sp>
      <p:sp>
        <p:nvSpPr>
          <p:cNvPr id="51" name="object 51"/>
          <p:cNvSpPr/>
          <p:nvPr/>
        </p:nvSpPr>
        <p:spPr>
          <a:xfrm>
            <a:off x="4624959" y="5250941"/>
            <a:ext cx="0" cy="254635"/>
          </a:xfrm>
          <a:custGeom>
            <a:avLst/>
            <a:gdLst/>
            <a:ahLst/>
            <a:cxnLst/>
            <a:rect l="l" t="t" r="r" b="b"/>
            <a:pathLst>
              <a:path h="254635">
                <a:moveTo>
                  <a:pt x="0" y="0"/>
                </a:moveTo>
                <a:lnTo>
                  <a:pt x="0" y="254508"/>
                </a:lnTo>
              </a:path>
            </a:pathLst>
          </a:custGeom>
          <a:ln w="17525">
            <a:solidFill>
              <a:srgbClr val="326598"/>
            </a:solidFill>
          </a:ln>
        </p:spPr>
        <p:txBody>
          <a:bodyPr wrap="square" lIns="0" tIns="0" rIns="0" bIns="0" rtlCol="0"/>
          <a:lstStyle/>
          <a:p>
            <a:endParaRPr/>
          </a:p>
        </p:txBody>
      </p:sp>
      <p:sp>
        <p:nvSpPr>
          <p:cNvPr id="52" name="object 52"/>
          <p:cNvSpPr/>
          <p:nvPr/>
        </p:nvSpPr>
        <p:spPr>
          <a:xfrm>
            <a:off x="4666488" y="5247894"/>
            <a:ext cx="0" cy="257810"/>
          </a:xfrm>
          <a:custGeom>
            <a:avLst/>
            <a:gdLst/>
            <a:ahLst/>
            <a:cxnLst/>
            <a:rect l="l" t="t" r="r" b="b"/>
            <a:pathLst>
              <a:path h="257810">
                <a:moveTo>
                  <a:pt x="0" y="0"/>
                </a:moveTo>
                <a:lnTo>
                  <a:pt x="0" y="257555"/>
                </a:lnTo>
              </a:path>
            </a:pathLst>
          </a:custGeom>
          <a:ln w="16763">
            <a:solidFill>
              <a:srgbClr val="326598"/>
            </a:solidFill>
          </a:ln>
        </p:spPr>
        <p:txBody>
          <a:bodyPr wrap="square" lIns="0" tIns="0" rIns="0" bIns="0" rtlCol="0"/>
          <a:lstStyle/>
          <a:p>
            <a:endParaRPr/>
          </a:p>
        </p:txBody>
      </p:sp>
      <p:sp>
        <p:nvSpPr>
          <p:cNvPr id="53" name="object 53"/>
          <p:cNvSpPr/>
          <p:nvPr/>
        </p:nvSpPr>
        <p:spPr>
          <a:xfrm>
            <a:off x="4707254" y="5245608"/>
            <a:ext cx="0" cy="260350"/>
          </a:xfrm>
          <a:custGeom>
            <a:avLst/>
            <a:gdLst/>
            <a:ahLst/>
            <a:cxnLst/>
            <a:rect l="l" t="t" r="r" b="b"/>
            <a:pathLst>
              <a:path h="260350">
                <a:moveTo>
                  <a:pt x="0" y="0"/>
                </a:moveTo>
                <a:lnTo>
                  <a:pt x="0" y="259841"/>
                </a:lnTo>
              </a:path>
            </a:pathLst>
          </a:custGeom>
          <a:ln w="16001">
            <a:solidFill>
              <a:srgbClr val="326598"/>
            </a:solidFill>
          </a:ln>
        </p:spPr>
        <p:txBody>
          <a:bodyPr wrap="square" lIns="0" tIns="0" rIns="0" bIns="0" rtlCol="0"/>
          <a:lstStyle/>
          <a:p>
            <a:endParaRPr/>
          </a:p>
        </p:txBody>
      </p:sp>
      <p:sp>
        <p:nvSpPr>
          <p:cNvPr id="54" name="object 54"/>
          <p:cNvSpPr/>
          <p:nvPr/>
        </p:nvSpPr>
        <p:spPr>
          <a:xfrm>
            <a:off x="4749165" y="5244084"/>
            <a:ext cx="0" cy="261620"/>
          </a:xfrm>
          <a:custGeom>
            <a:avLst/>
            <a:gdLst/>
            <a:ahLst/>
            <a:cxnLst/>
            <a:rect l="l" t="t" r="r" b="b"/>
            <a:pathLst>
              <a:path h="261620">
                <a:moveTo>
                  <a:pt x="0" y="0"/>
                </a:moveTo>
                <a:lnTo>
                  <a:pt x="0" y="261365"/>
                </a:lnTo>
              </a:path>
            </a:pathLst>
          </a:custGeom>
          <a:ln w="16001">
            <a:solidFill>
              <a:srgbClr val="326598"/>
            </a:solidFill>
          </a:ln>
        </p:spPr>
        <p:txBody>
          <a:bodyPr wrap="square" lIns="0" tIns="0" rIns="0" bIns="0" rtlCol="0"/>
          <a:lstStyle/>
          <a:p>
            <a:endParaRPr/>
          </a:p>
        </p:txBody>
      </p:sp>
      <p:sp>
        <p:nvSpPr>
          <p:cNvPr id="55" name="object 55"/>
          <p:cNvSpPr/>
          <p:nvPr/>
        </p:nvSpPr>
        <p:spPr>
          <a:xfrm>
            <a:off x="4790694" y="5241035"/>
            <a:ext cx="0" cy="264795"/>
          </a:xfrm>
          <a:custGeom>
            <a:avLst/>
            <a:gdLst/>
            <a:ahLst/>
            <a:cxnLst/>
            <a:rect l="l" t="t" r="r" b="b"/>
            <a:pathLst>
              <a:path h="264795">
                <a:moveTo>
                  <a:pt x="0" y="0"/>
                </a:moveTo>
                <a:lnTo>
                  <a:pt x="0" y="264413"/>
                </a:lnTo>
              </a:path>
            </a:pathLst>
          </a:custGeom>
          <a:ln w="15239">
            <a:solidFill>
              <a:srgbClr val="326598"/>
            </a:solidFill>
          </a:ln>
        </p:spPr>
        <p:txBody>
          <a:bodyPr wrap="square" lIns="0" tIns="0" rIns="0" bIns="0" rtlCol="0"/>
          <a:lstStyle/>
          <a:p>
            <a:endParaRPr/>
          </a:p>
        </p:txBody>
      </p:sp>
      <p:sp>
        <p:nvSpPr>
          <p:cNvPr id="56" name="object 56"/>
          <p:cNvSpPr/>
          <p:nvPr/>
        </p:nvSpPr>
        <p:spPr>
          <a:xfrm>
            <a:off x="4831460" y="5237988"/>
            <a:ext cx="0" cy="267970"/>
          </a:xfrm>
          <a:custGeom>
            <a:avLst/>
            <a:gdLst/>
            <a:ahLst/>
            <a:cxnLst/>
            <a:rect l="l" t="t" r="r" b="b"/>
            <a:pathLst>
              <a:path h="267970">
                <a:moveTo>
                  <a:pt x="0" y="0"/>
                </a:moveTo>
                <a:lnTo>
                  <a:pt x="0" y="267462"/>
                </a:lnTo>
              </a:path>
            </a:pathLst>
          </a:custGeom>
          <a:ln w="17525">
            <a:solidFill>
              <a:srgbClr val="326598"/>
            </a:solidFill>
          </a:ln>
        </p:spPr>
        <p:txBody>
          <a:bodyPr wrap="square" lIns="0" tIns="0" rIns="0" bIns="0" rtlCol="0"/>
          <a:lstStyle/>
          <a:p>
            <a:endParaRPr/>
          </a:p>
        </p:txBody>
      </p:sp>
      <p:sp>
        <p:nvSpPr>
          <p:cNvPr id="57" name="object 57"/>
          <p:cNvSpPr/>
          <p:nvPr/>
        </p:nvSpPr>
        <p:spPr>
          <a:xfrm>
            <a:off x="4872990" y="5236464"/>
            <a:ext cx="0" cy="269240"/>
          </a:xfrm>
          <a:custGeom>
            <a:avLst/>
            <a:gdLst/>
            <a:ahLst/>
            <a:cxnLst/>
            <a:rect l="l" t="t" r="r" b="b"/>
            <a:pathLst>
              <a:path h="269239">
                <a:moveTo>
                  <a:pt x="0" y="0"/>
                </a:moveTo>
                <a:lnTo>
                  <a:pt x="0" y="268986"/>
                </a:lnTo>
              </a:path>
            </a:pathLst>
          </a:custGeom>
          <a:ln w="16763">
            <a:solidFill>
              <a:srgbClr val="326598"/>
            </a:solidFill>
          </a:ln>
        </p:spPr>
        <p:txBody>
          <a:bodyPr wrap="square" lIns="0" tIns="0" rIns="0" bIns="0" rtlCol="0"/>
          <a:lstStyle/>
          <a:p>
            <a:endParaRPr/>
          </a:p>
        </p:txBody>
      </p:sp>
      <p:sp>
        <p:nvSpPr>
          <p:cNvPr id="58" name="object 58"/>
          <p:cNvSpPr/>
          <p:nvPr/>
        </p:nvSpPr>
        <p:spPr>
          <a:xfrm>
            <a:off x="4914519" y="5234178"/>
            <a:ext cx="0" cy="271780"/>
          </a:xfrm>
          <a:custGeom>
            <a:avLst/>
            <a:gdLst/>
            <a:ahLst/>
            <a:cxnLst/>
            <a:rect l="l" t="t" r="r" b="b"/>
            <a:pathLst>
              <a:path h="271779">
                <a:moveTo>
                  <a:pt x="0" y="0"/>
                </a:moveTo>
                <a:lnTo>
                  <a:pt x="0" y="271272"/>
                </a:lnTo>
              </a:path>
            </a:pathLst>
          </a:custGeom>
          <a:ln w="17525">
            <a:solidFill>
              <a:srgbClr val="326598"/>
            </a:solidFill>
          </a:ln>
        </p:spPr>
        <p:txBody>
          <a:bodyPr wrap="square" lIns="0" tIns="0" rIns="0" bIns="0" rtlCol="0"/>
          <a:lstStyle/>
          <a:p>
            <a:endParaRPr/>
          </a:p>
        </p:txBody>
      </p:sp>
      <p:sp>
        <p:nvSpPr>
          <p:cNvPr id="59" name="object 59"/>
          <p:cNvSpPr/>
          <p:nvPr/>
        </p:nvSpPr>
        <p:spPr>
          <a:xfrm>
            <a:off x="4956428" y="5231129"/>
            <a:ext cx="0" cy="274320"/>
          </a:xfrm>
          <a:custGeom>
            <a:avLst/>
            <a:gdLst/>
            <a:ahLst/>
            <a:cxnLst/>
            <a:rect l="l" t="t" r="r" b="b"/>
            <a:pathLst>
              <a:path h="274320">
                <a:moveTo>
                  <a:pt x="0" y="0"/>
                </a:moveTo>
                <a:lnTo>
                  <a:pt x="0" y="274320"/>
                </a:lnTo>
              </a:path>
            </a:pathLst>
          </a:custGeom>
          <a:ln w="17525">
            <a:solidFill>
              <a:srgbClr val="326598"/>
            </a:solidFill>
          </a:ln>
        </p:spPr>
        <p:txBody>
          <a:bodyPr wrap="square" lIns="0" tIns="0" rIns="0" bIns="0" rtlCol="0"/>
          <a:lstStyle/>
          <a:p>
            <a:endParaRPr/>
          </a:p>
        </p:txBody>
      </p:sp>
      <p:sp>
        <p:nvSpPr>
          <p:cNvPr id="60" name="object 60"/>
          <p:cNvSpPr/>
          <p:nvPr/>
        </p:nvSpPr>
        <p:spPr>
          <a:xfrm>
            <a:off x="4997196" y="5229605"/>
            <a:ext cx="0" cy="276225"/>
          </a:xfrm>
          <a:custGeom>
            <a:avLst/>
            <a:gdLst/>
            <a:ahLst/>
            <a:cxnLst/>
            <a:rect l="l" t="t" r="r" b="b"/>
            <a:pathLst>
              <a:path h="276225">
                <a:moveTo>
                  <a:pt x="0" y="0"/>
                </a:moveTo>
                <a:lnTo>
                  <a:pt x="0" y="275844"/>
                </a:lnTo>
              </a:path>
            </a:pathLst>
          </a:custGeom>
          <a:ln w="15239">
            <a:solidFill>
              <a:srgbClr val="326598"/>
            </a:solidFill>
          </a:ln>
        </p:spPr>
        <p:txBody>
          <a:bodyPr wrap="square" lIns="0" tIns="0" rIns="0" bIns="0" rtlCol="0"/>
          <a:lstStyle/>
          <a:p>
            <a:endParaRPr/>
          </a:p>
        </p:txBody>
      </p:sp>
      <p:sp>
        <p:nvSpPr>
          <p:cNvPr id="61" name="object 61"/>
          <p:cNvSpPr/>
          <p:nvPr/>
        </p:nvSpPr>
        <p:spPr>
          <a:xfrm>
            <a:off x="5038725" y="5226558"/>
            <a:ext cx="0" cy="279400"/>
          </a:xfrm>
          <a:custGeom>
            <a:avLst/>
            <a:gdLst/>
            <a:ahLst/>
            <a:cxnLst/>
            <a:rect l="l" t="t" r="r" b="b"/>
            <a:pathLst>
              <a:path h="279400">
                <a:moveTo>
                  <a:pt x="0" y="0"/>
                </a:moveTo>
                <a:lnTo>
                  <a:pt x="0" y="278891"/>
                </a:lnTo>
              </a:path>
            </a:pathLst>
          </a:custGeom>
          <a:ln w="16001">
            <a:solidFill>
              <a:srgbClr val="326598"/>
            </a:solidFill>
          </a:ln>
        </p:spPr>
        <p:txBody>
          <a:bodyPr wrap="square" lIns="0" tIns="0" rIns="0" bIns="0" rtlCol="0"/>
          <a:lstStyle/>
          <a:p>
            <a:endParaRPr/>
          </a:p>
        </p:txBody>
      </p:sp>
      <p:sp>
        <p:nvSpPr>
          <p:cNvPr id="62" name="object 62"/>
          <p:cNvSpPr/>
          <p:nvPr/>
        </p:nvSpPr>
        <p:spPr>
          <a:xfrm>
            <a:off x="5080253" y="5223509"/>
            <a:ext cx="0" cy="281940"/>
          </a:xfrm>
          <a:custGeom>
            <a:avLst/>
            <a:gdLst/>
            <a:ahLst/>
            <a:cxnLst/>
            <a:rect l="l" t="t" r="r" b="b"/>
            <a:pathLst>
              <a:path h="281939">
                <a:moveTo>
                  <a:pt x="0" y="0"/>
                </a:moveTo>
                <a:lnTo>
                  <a:pt x="0" y="281939"/>
                </a:lnTo>
              </a:path>
            </a:pathLst>
          </a:custGeom>
          <a:ln w="15239">
            <a:solidFill>
              <a:srgbClr val="326598"/>
            </a:solidFill>
          </a:ln>
        </p:spPr>
        <p:txBody>
          <a:bodyPr wrap="square" lIns="0" tIns="0" rIns="0" bIns="0" rtlCol="0"/>
          <a:lstStyle/>
          <a:p>
            <a:endParaRPr/>
          </a:p>
        </p:txBody>
      </p:sp>
      <p:sp>
        <p:nvSpPr>
          <p:cNvPr id="63" name="object 63"/>
          <p:cNvSpPr/>
          <p:nvPr/>
        </p:nvSpPr>
        <p:spPr>
          <a:xfrm>
            <a:off x="5121021" y="5222747"/>
            <a:ext cx="0" cy="283210"/>
          </a:xfrm>
          <a:custGeom>
            <a:avLst/>
            <a:gdLst/>
            <a:ahLst/>
            <a:cxnLst/>
            <a:rect l="l" t="t" r="r" b="b"/>
            <a:pathLst>
              <a:path h="283210">
                <a:moveTo>
                  <a:pt x="0" y="0"/>
                </a:moveTo>
                <a:lnTo>
                  <a:pt x="0" y="282701"/>
                </a:lnTo>
              </a:path>
            </a:pathLst>
          </a:custGeom>
          <a:ln w="17525">
            <a:solidFill>
              <a:srgbClr val="326598"/>
            </a:solidFill>
          </a:ln>
        </p:spPr>
        <p:txBody>
          <a:bodyPr wrap="square" lIns="0" tIns="0" rIns="0" bIns="0" rtlCol="0"/>
          <a:lstStyle/>
          <a:p>
            <a:endParaRPr/>
          </a:p>
        </p:txBody>
      </p:sp>
      <p:sp>
        <p:nvSpPr>
          <p:cNvPr id="64" name="object 64"/>
          <p:cNvSpPr/>
          <p:nvPr/>
        </p:nvSpPr>
        <p:spPr>
          <a:xfrm>
            <a:off x="5162930" y="5219700"/>
            <a:ext cx="0" cy="285750"/>
          </a:xfrm>
          <a:custGeom>
            <a:avLst/>
            <a:gdLst/>
            <a:ahLst/>
            <a:cxnLst/>
            <a:rect l="l" t="t" r="r" b="b"/>
            <a:pathLst>
              <a:path h="285750">
                <a:moveTo>
                  <a:pt x="0" y="0"/>
                </a:moveTo>
                <a:lnTo>
                  <a:pt x="0" y="285750"/>
                </a:lnTo>
              </a:path>
            </a:pathLst>
          </a:custGeom>
          <a:ln w="17525">
            <a:solidFill>
              <a:srgbClr val="326598"/>
            </a:solidFill>
          </a:ln>
        </p:spPr>
        <p:txBody>
          <a:bodyPr wrap="square" lIns="0" tIns="0" rIns="0" bIns="0" rtlCol="0"/>
          <a:lstStyle/>
          <a:p>
            <a:endParaRPr/>
          </a:p>
        </p:txBody>
      </p:sp>
      <p:sp>
        <p:nvSpPr>
          <p:cNvPr id="65" name="object 65"/>
          <p:cNvSpPr/>
          <p:nvPr/>
        </p:nvSpPr>
        <p:spPr>
          <a:xfrm>
            <a:off x="5204459" y="5216652"/>
            <a:ext cx="0" cy="288925"/>
          </a:xfrm>
          <a:custGeom>
            <a:avLst/>
            <a:gdLst/>
            <a:ahLst/>
            <a:cxnLst/>
            <a:rect l="l" t="t" r="r" b="b"/>
            <a:pathLst>
              <a:path h="288925">
                <a:moveTo>
                  <a:pt x="0" y="0"/>
                </a:moveTo>
                <a:lnTo>
                  <a:pt x="0" y="288798"/>
                </a:lnTo>
              </a:path>
            </a:pathLst>
          </a:custGeom>
          <a:ln w="16763">
            <a:solidFill>
              <a:srgbClr val="326598"/>
            </a:solidFill>
          </a:ln>
        </p:spPr>
        <p:txBody>
          <a:bodyPr wrap="square" lIns="0" tIns="0" rIns="0" bIns="0" rtlCol="0"/>
          <a:lstStyle/>
          <a:p>
            <a:endParaRPr/>
          </a:p>
        </p:txBody>
      </p:sp>
      <p:sp>
        <p:nvSpPr>
          <p:cNvPr id="66" name="object 66"/>
          <p:cNvSpPr/>
          <p:nvPr/>
        </p:nvSpPr>
        <p:spPr>
          <a:xfrm>
            <a:off x="5245989" y="5215128"/>
            <a:ext cx="0" cy="290830"/>
          </a:xfrm>
          <a:custGeom>
            <a:avLst/>
            <a:gdLst/>
            <a:ahLst/>
            <a:cxnLst/>
            <a:rect l="l" t="t" r="r" b="b"/>
            <a:pathLst>
              <a:path h="290829">
                <a:moveTo>
                  <a:pt x="0" y="0"/>
                </a:moveTo>
                <a:lnTo>
                  <a:pt x="0" y="290322"/>
                </a:lnTo>
              </a:path>
            </a:pathLst>
          </a:custGeom>
          <a:ln w="17525">
            <a:solidFill>
              <a:srgbClr val="326598"/>
            </a:solidFill>
          </a:ln>
        </p:spPr>
        <p:txBody>
          <a:bodyPr wrap="square" lIns="0" tIns="0" rIns="0" bIns="0" rtlCol="0"/>
          <a:lstStyle/>
          <a:p>
            <a:endParaRPr/>
          </a:p>
        </p:txBody>
      </p:sp>
      <p:sp>
        <p:nvSpPr>
          <p:cNvPr id="67" name="object 67"/>
          <p:cNvSpPr/>
          <p:nvPr/>
        </p:nvSpPr>
        <p:spPr>
          <a:xfrm>
            <a:off x="5287136" y="5212079"/>
            <a:ext cx="0" cy="293370"/>
          </a:xfrm>
          <a:custGeom>
            <a:avLst/>
            <a:gdLst/>
            <a:ahLst/>
            <a:cxnLst/>
            <a:rect l="l" t="t" r="r" b="b"/>
            <a:pathLst>
              <a:path h="293370">
                <a:moveTo>
                  <a:pt x="0" y="0"/>
                </a:moveTo>
                <a:lnTo>
                  <a:pt x="0" y="293370"/>
                </a:lnTo>
              </a:path>
            </a:pathLst>
          </a:custGeom>
          <a:ln w="16001">
            <a:solidFill>
              <a:srgbClr val="326598"/>
            </a:solidFill>
          </a:ln>
        </p:spPr>
        <p:txBody>
          <a:bodyPr wrap="square" lIns="0" tIns="0" rIns="0" bIns="0" rtlCol="0"/>
          <a:lstStyle/>
          <a:p>
            <a:endParaRPr/>
          </a:p>
        </p:txBody>
      </p:sp>
      <p:sp>
        <p:nvSpPr>
          <p:cNvPr id="68" name="object 68"/>
          <p:cNvSpPr/>
          <p:nvPr/>
        </p:nvSpPr>
        <p:spPr>
          <a:xfrm>
            <a:off x="5328284" y="5209794"/>
            <a:ext cx="0" cy="295910"/>
          </a:xfrm>
          <a:custGeom>
            <a:avLst/>
            <a:gdLst/>
            <a:ahLst/>
            <a:cxnLst/>
            <a:rect l="l" t="t" r="r" b="b"/>
            <a:pathLst>
              <a:path h="295910">
                <a:moveTo>
                  <a:pt x="0" y="0"/>
                </a:moveTo>
                <a:lnTo>
                  <a:pt x="0" y="295655"/>
                </a:lnTo>
              </a:path>
            </a:pathLst>
          </a:custGeom>
          <a:ln w="16001">
            <a:solidFill>
              <a:srgbClr val="326598"/>
            </a:solidFill>
          </a:ln>
        </p:spPr>
        <p:txBody>
          <a:bodyPr wrap="square" lIns="0" tIns="0" rIns="0" bIns="0" rtlCol="0"/>
          <a:lstStyle/>
          <a:p>
            <a:endParaRPr/>
          </a:p>
        </p:txBody>
      </p:sp>
      <p:sp>
        <p:nvSpPr>
          <p:cNvPr id="69" name="object 69"/>
          <p:cNvSpPr/>
          <p:nvPr/>
        </p:nvSpPr>
        <p:spPr>
          <a:xfrm>
            <a:off x="2724530" y="5185409"/>
            <a:ext cx="0" cy="161925"/>
          </a:xfrm>
          <a:custGeom>
            <a:avLst/>
            <a:gdLst/>
            <a:ahLst/>
            <a:cxnLst/>
            <a:rect l="l" t="t" r="r" b="b"/>
            <a:pathLst>
              <a:path h="161925">
                <a:moveTo>
                  <a:pt x="0" y="0"/>
                </a:moveTo>
                <a:lnTo>
                  <a:pt x="0" y="161544"/>
                </a:lnTo>
              </a:path>
            </a:pathLst>
          </a:custGeom>
          <a:ln w="8381">
            <a:solidFill>
              <a:srgbClr val="000065"/>
            </a:solidFill>
          </a:ln>
        </p:spPr>
        <p:txBody>
          <a:bodyPr wrap="square" lIns="0" tIns="0" rIns="0" bIns="0" rtlCol="0"/>
          <a:lstStyle/>
          <a:p>
            <a:endParaRPr/>
          </a:p>
        </p:txBody>
      </p:sp>
      <p:sp>
        <p:nvSpPr>
          <p:cNvPr id="70" name="object 70"/>
          <p:cNvSpPr/>
          <p:nvPr/>
        </p:nvSpPr>
        <p:spPr>
          <a:xfrm>
            <a:off x="2761869" y="5167884"/>
            <a:ext cx="0" cy="173355"/>
          </a:xfrm>
          <a:custGeom>
            <a:avLst/>
            <a:gdLst/>
            <a:ahLst/>
            <a:cxnLst/>
            <a:rect l="l" t="t" r="r" b="b"/>
            <a:pathLst>
              <a:path h="173354">
                <a:moveTo>
                  <a:pt x="0" y="0"/>
                </a:moveTo>
                <a:lnTo>
                  <a:pt x="0" y="172974"/>
                </a:lnTo>
              </a:path>
            </a:pathLst>
          </a:custGeom>
          <a:ln w="17525">
            <a:solidFill>
              <a:srgbClr val="000065"/>
            </a:solidFill>
          </a:ln>
        </p:spPr>
        <p:txBody>
          <a:bodyPr wrap="square" lIns="0" tIns="0" rIns="0" bIns="0" rtlCol="0"/>
          <a:lstStyle/>
          <a:p>
            <a:endParaRPr/>
          </a:p>
        </p:txBody>
      </p:sp>
      <p:sp>
        <p:nvSpPr>
          <p:cNvPr id="71" name="object 71"/>
          <p:cNvSpPr/>
          <p:nvPr/>
        </p:nvSpPr>
        <p:spPr>
          <a:xfrm>
            <a:off x="2803779" y="5149596"/>
            <a:ext cx="0" cy="182880"/>
          </a:xfrm>
          <a:custGeom>
            <a:avLst/>
            <a:gdLst/>
            <a:ahLst/>
            <a:cxnLst/>
            <a:rect l="l" t="t" r="r" b="b"/>
            <a:pathLst>
              <a:path h="182879">
                <a:moveTo>
                  <a:pt x="0" y="0"/>
                </a:moveTo>
                <a:lnTo>
                  <a:pt x="0" y="182879"/>
                </a:lnTo>
              </a:path>
            </a:pathLst>
          </a:custGeom>
          <a:ln w="17525">
            <a:solidFill>
              <a:srgbClr val="000065"/>
            </a:solidFill>
          </a:ln>
        </p:spPr>
        <p:txBody>
          <a:bodyPr wrap="square" lIns="0" tIns="0" rIns="0" bIns="0" rtlCol="0"/>
          <a:lstStyle/>
          <a:p>
            <a:endParaRPr/>
          </a:p>
        </p:txBody>
      </p:sp>
      <p:sp>
        <p:nvSpPr>
          <p:cNvPr id="72" name="object 72"/>
          <p:cNvSpPr/>
          <p:nvPr/>
        </p:nvSpPr>
        <p:spPr>
          <a:xfrm>
            <a:off x="2845307" y="5130546"/>
            <a:ext cx="0" cy="195580"/>
          </a:xfrm>
          <a:custGeom>
            <a:avLst/>
            <a:gdLst/>
            <a:ahLst/>
            <a:cxnLst/>
            <a:rect l="l" t="t" r="r" b="b"/>
            <a:pathLst>
              <a:path h="195579">
                <a:moveTo>
                  <a:pt x="0" y="0"/>
                </a:moveTo>
                <a:lnTo>
                  <a:pt x="0" y="195072"/>
                </a:lnTo>
              </a:path>
            </a:pathLst>
          </a:custGeom>
          <a:ln w="16763">
            <a:solidFill>
              <a:srgbClr val="000065"/>
            </a:solidFill>
          </a:ln>
        </p:spPr>
        <p:txBody>
          <a:bodyPr wrap="square" lIns="0" tIns="0" rIns="0" bIns="0" rtlCol="0"/>
          <a:lstStyle/>
          <a:p>
            <a:endParaRPr/>
          </a:p>
        </p:txBody>
      </p:sp>
      <p:sp>
        <p:nvSpPr>
          <p:cNvPr id="73" name="object 73"/>
          <p:cNvSpPr/>
          <p:nvPr/>
        </p:nvSpPr>
        <p:spPr>
          <a:xfrm>
            <a:off x="2886836" y="5120640"/>
            <a:ext cx="0" cy="200660"/>
          </a:xfrm>
          <a:custGeom>
            <a:avLst/>
            <a:gdLst/>
            <a:ahLst/>
            <a:cxnLst/>
            <a:rect l="l" t="t" r="r" b="b"/>
            <a:pathLst>
              <a:path h="200660">
                <a:moveTo>
                  <a:pt x="0" y="0"/>
                </a:moveTo>
                <a:lnTo>
                  <a:pt x="0" y="200405"/>
                </a:lnTo>
              </a:path>
            </a:pathLst>
          </a:custGeom>
          <a:ln w="17525">
            <a:solidFill>
              <a:srgbClr val="000065"/>
            </a:solidFill>
          </a:ln>
        </p:spPr>
        <p:txBody>
          <a:bodyPr wrap="square" lIns="0" tIns="0" rIns="0" bIns="0" rtlCol="0"/>
          <a:lstStyle/>
          <a:p>
            <a:endParaRPr/>
          </a:p>
        </p:txBody>
      </p:sp>
      <p:sp>
        <p:nvSpPr>
          <p:cNvPr id="74" name="object 74"/>
          <p:cNvSpPr/>
          <p:nvPr/>
        </p:nvSpPr>
        <p:spPr>
          <a:xfrm>
            <a:off x="2927604" y="5112258"/>
            <a:ext cx="0" cy="203835"/>
          </a:xfrm>
          <a:custGeom>
            <a:avLst/>
            <a:gdLst/>
            <a:ahLst/>
            <a:cxnLst/>
            <a:rect l="l" t="t" r="r" b="b"/>
            <a:pathLst>
              <a:path h="203835">
                <a:moveTo>
                  <a:pt x="0" y="0"/>
                </a:moveTo>
                <a:lnTo>
                  <a:pt x="0" y="203453"/>
                </a:lnTo>
              </a:path>
            </a:pathLst>
          </a:custGeom>
          <a:ln w="15239">
            <a:solidFill>
              <a:srgbClr val="000065"/>
            </a:solidFill>
          </a:ln>
        </p:spPr>
        <p:txBody>
          <a:bodyPr wrap="square" lIns="0" tIns="0" rIns="0" bIns="0" rtlCol="0"/>
          <a:lstStyle/>
          <a:p>
            <a:endParaRPr/>
          </a:p>
        </p:txBody>
      </p:sp>
      <p:sp>
        <p:nvSpPr>
          <p:cNvPr id="75" name="object 75"/>
          <p:cNvSpPr/>
          <p:nvPr/>
        </p:nvSpPr>
        <p:spPr>
          <a:xfrm>
            <a:off x="2969132" y="5102352"/>
            <a:ext cx="0" cy="208915"/>
          </a:xfrm>
          <a:custGeom>
            <a:avLst/>
            <a:gdLst/>
            <a:ahLst/>
            <a:cxnLst/>
            <a:rect l="l" t="t" r="r" b="b"/>
            <a:pathLst>
              <a:path h="208914">
                <a:moveTo>
                  <a:pt x="0" y="0"/>
                </a:moveTo>
                <a:lnTo>
                  <a:pt x="0" y="208787"/>
                </a:lnTo>
              </a:path>
            </a:pathLst>
          </a:custGeom>
          <a:ln w="16001">
            <a:solidFill>
              <a:srgbClr val="000065"/>
            </a:solidFill>
          </a:ln>
        </p:spPr>
        <p:txBody>
          <a:bodyPr wrap="square" lIns="0" tIns="0" rIns="0" bIns="0" rtlCol="0"/>
          <a:lstStyle/>
          <a:p>
            <a:endParaRPr/>
          </a:p>
        </p:txBody>
      </p:sp>
      <p:sp>
        <p:nvSpPr>
          <p:cNvPr id="76" name="object 76"/>
          <p:cNvSpPr/>
          <p:nvPr/>
        </p:nvSpPr>
        <p:spPr>
          <a:xfrm>
            <a:off x="3011042" y="5092446"/>
            <a:ext cx="0" cy="214629"/>
          </a:xfrm>
          <a:custGeom>
            <a:avLst/>
            <a:gdLst/>
            <a:ahLst/>
            <a:cxnLst/>
            <a:rect l="l" t="t" r="r" b="b"/>
            <a:pathLst>
              <a:path h="214629">
                <a:moveTo>
                  <a:pt x="0" y="0"/>
                </a:moveTo>
                <a:lnTo>
                  <a:pt x="0" y="214122"/>
                </a:lnTo>
              </a:path>
            </a:pathLst>
          </a:custGeom>
          <a:ln w="16001">
            <a:solidFill>
              <a:srgbClr val="000065"/>
            </a:solidFill>
          </a:ln>
        </p:spPr>
        <p:txBody>
          <a:bodyPr wrap="square" lIns="0" tIns="0" rIns="0" bIns="0" rtlCol="0"/>
          <a:lstStyle/>
          <a:p>
            <a:endParaRPr/>
          </a:p>
        </p:txBody>
      </p:sp>
      <p:sp>
        <p:nvSpPr>
          <p:cNvPr id="77" name="object 77"/>
          <p:cNvSpPr/>
          <p:nvPr/>
        </p:nvSpPr>
        <p:spPr>
          <a:xfrm>
            <a:off x="3051810" y="5079491"/>
            <a:ext cx="0" cy="222250"/>
          </a:xfrm>
          <a:custGeom>
            <a:avLst/>
            <a:gdLst/>
            <a:ahLst/>
            <a:cxnLst/>
            <a:rect l="l" t="t" r="r" b="b"/>
            <a:pathLst>
              <a:path h="222250">
                <a:moveTo>
                  <a:pt x="0" y="0"/>
                </a:moveTo>
                <a:lnTo>
                  <a:pt x="0" y="221741"/>
                </a:lnTo>
              </a:path>
            </a:pathLst>
          </a:custGeom>
          <a:ln w="16763">
            <a:solidFill>
              <a:srgbClr val="000065"/>
            </a:solidFill>
          </a:ln>
        </p:spPr>
        <p:txBody>
          <a:bodyPr wrap="square" lIns="0" tIns="0" rIns="0" bIns="0" rtlCol="0"/>
          <a:lstStyle/>
          <a:p>
            <a:endParaRPr/>
          </a:p>
        </p:txBody>
      </p:sp>
      <p:sp>
        <p:nvSpPr>
          <p:cNvPr id="78" name="object 78"/>
          <p:cNvSpPr/>
          <p:nvPr/>
        </p:nvSpPr>
        <p:spPr>
          <a:xfrm>
            <a:off x="3093339" y="5066538"/>
            <a:ext cx="0" cy="230504"/>
          </a:xfrm>
          <a:custGeom>
            <a:avLst/>
            <a:gdLst/>
            <a:ahLst/>
            <a:cxnLst/>
            <a:rect l="l" t="t" r="r" b="b"/>
            <a:pathLst>
              <a:path h="230504">
                <a:moveTo>
                  <a:pt x="0" y="0"/>
                </a:moveTo>
                <a:lnTo>
                  <a:pt x="0" y="230124"/>
                </a:lnTo>
              </a:path>
            </a:pathLst>
          </a:custGeom>
          <a:ln w="17525">
            <a:solidFill>
              <a:srgbClr val="000065"/>
            </a:solidFill>
          </a:ln>
        </p:spPr>
        <p:txBody>
          <a:bodyPr wrap="square" lIns="0" tIns="0" rIns="0" bIns="0" rtlCol="0"/>
          <a:lstStyle/>
          <a:p>
            <a:endParaRPr/>
          </a:p>
        </p:txBody>
      </p:sp>
      <p:sp>
        <p:nvSpPr>
          <p:cNvPr id="79" name="object 79"/>
          <p:cNvSpPr/>
          <p:nvPr/>
        </p:nvSpPr>
        <p:spPr>
          <a:xfrm>
            <a:off x="3134867" y="5053584"/>
            <a:ext cx="0" cy="238125"/>
          </a:xfrm>
          <a:custGeom>
            <a:avLst/>
            <a:gdLst/>
            <a:ahLst/>
            <a:cxnLst/>
            <a:rect l="l" t="t" r="r" b="b"/>
            <a:pathLst>
              <a:path h="238125">
                <a:moveTo>
                  <a:pt x="0" y="0"/>
                </a:moveTo>
                <a:lnTo>
                  <a:pt x="0" y="237743"/>
                </a:lnTo>
              </a:path>
            </a:pathLst>
          </a:custGeom>
          <a:ln w="16763">
            <a:solidFill>
              <a:srgbClr val="000065"/>
            </a:solidFill>
          </a:ln>
        </p:spPr>
        <p:txBody>
          <a:bodyPr wrap="square" lIns="0" tIns="0" rIns="0" bIns="0" rtlCol="0"/>
          <a:lstStyle/>
          <a:p>
            <a:endParaRPr/>
          </a:p>
        </p:txBody>
      </p:sp>
      <p:sp>
        <p:nvSpPr>
          <p:cNvPr id="80" name="object 80"/>
          <p:cNvSpPr/>
          <p:nvPr/>
        </p:nvSpPr>
        <p:spPr>
          <a:xfrm>
            <a:off x="3176397" y="5040629"/>
            <a:ext cx="0" cy="246379"/>
          </a:xfrm>
          <a:custGeom>
            <a:avLst/>
            <a:gdLst/>
            <a:ahLst/>
            <a:cxnLst/>
            <a:rect l="l" t="t" r="r" b="b"/>
            <a:pathLst>
              <a:path h="246379">
                <a:moveTo>
                  <a:pt x="0" y="0"/>
                </a:moveTo>
                <a:lnTo>
                  <a:pt x="0" y="246125"/>
                </a:lnTo>
              </a:path>
            </a:pathLst>
          </a:custGeom>
          <a:ln w="17525">
            <a:solidFill>
              <a:srgbClr val="000065"/>
            </a:solidFill>
          </a:ln>
        </p:spPr>
        <p:txBody>
          <a:bodyPr wrap="square" lIns="0" tIns="0" rIns="0" bIns="0" rtlCol="0"/>
          <a:lstStyle/>
          <a:p>
            <a:endParaRPr/>
          </a:p>
        </p:txBody>
      </p:sp>
      <p:sp>
        <p:nvSpPr>
          <p:cNvPr id="81" name="object 81"/>
          <p:cNvSpPr/>
          <p:nvPr/>
        </p:nvSpPr>
        <p:spPr>
          <a:xfrm>
            <a:off x="3217545" y="5024628"/>
            <a:ext cx="0" cy="255270"/>
          </a:xfrm>
          <a:custGeom>
            <a:avLst/>
            <a:gdLst/>
            <a:ahLst/>
            <a:cxnLst/>
            <a:rect l="l" t="t" r="r" b="b"/>
            <a:pathLst>
              <a:path h="255270">
                <a:moveTo>
                  <a:pt x="0" y="0"/>
                </a:moveTo>
                <a:lnTo>
                  <a:pt x="0" y="255270"/>
                </a:lnTo>
              </a:path>
            </a:pathLst>
          </a:custGeom>
          <a:ln w="16001">
            <a:solidFill>
              <a:srgbClr val="000065"/>
            </a:solidFill>
          </a:ln>
        </p:spPr>
        <p:txBody>
          <a:bodyPr wrap="square" lIns="0" tIns="0" rIns="0" bIns="0" rtlCol="0"/>
          <a:lstStyle/>
          <a:p>
            <a:endParaRPr/>
          </a:p>
        </p:txBody>
      </p:sp>
      <p:sp>
        <p:nvSpPr>
          <p:cNvPr id="82" name="object 82"/>
          <p:cNvSpPr/>
          <p:nvPr/>
        </p:nvSpPr>
        <p:spPr>
          <a:xfrm>
            <a:off x="3259073" y="5009388"/>
            <a:ext cx="0" cy="264795"/>
          </a:xfrm>
          <a:custGeom>
            <a:avLst/>
            <a:gdLst/>
            <a:ahLst/>
            <a:cxnLst/>
            <a:rect l="l" t="t" r="r" b="b"/>
            <a:pathLst>
              <a:path h="264795">
                <a:moveTo>
                  <a:pt x="0" y="0"/>
                </a:moveTo>
                <a:lnTo>
                  <a:pt x="0" y="264413"/>
                </a:lnTo>
              </a:path>
            </a:pathLst>
          </a:custGeom>
          <a:ln w="15239">
            <a:solidFill>
              <a:srgbClr val="000065"/>
            </a:solidFill>
          </a:ln>
        </p:spPr>
        <p:txBody>
          <a:bodyPr wrap="square" lIns="0" tIns="0" rIns="0" bIns="0" rtlCol="0"/>
          <a:lstStyle/>
          <a:p>
            <a:endParaRPr/>
          </a:p>
        </p:txBody>
      </p:sp>
      <p:sp>
        <p:nvSpPr>
          <p:cNvPr id="83" name="object 83"/>
          <p:cNvSpPr/>
          <p:nvPr/>
        </p:nvSpPr>
        <p:spPr>
          <a:xfrm>
            <a:off x="3300603" y="4991861"/>
            <a:ext cx="0" cy="275590"/>
          </a:xfrm>
          <a:custGeom>
            <a:avLst/>
            <a:gdLst/>
            <a:ahLst/>
            <a:cxnLst/>
            <a:rect l="l" t="t" r="r" b="b"/>
            <a:pathLst>
              <a:path h="275589">
                <a:moveTo>
                  <a:pt x="0" y="0"/>
                </a:moveTo>
                <a:lnTo>
                  <a:pt x="0" y="275082"/>
                </a:lnTo>
              </a:path>
            </a:pathLst>
          </a:custGeom>
          <a:ln w="16001">
            <a:solidFill>
              <a:srgbClr val="000065"/>
            </a:solidFill>
          </a:ln>
        </p:spPr>
        <p:txBody>
          <a:bodyPr wrap="square" lIns="0" tIns="0" rIns="0" bIns="0" rtlCol="0"/>
          <a:lstStyle/>
          <a:p>
            <a:endParaRPr/>
          </a:p>
        </p:txBody>
      </p:sp>
      <p:sp>
        <p:nvSpPr>
          <p:cNvPr id="84" name="object 84"/>
          <p:cNvSpPr/>
          <p:nvPr/>
        </p:nvSpPr>
        <p:spPr>
          <a:xfrm>
            <a:off x="3342132" y="4975097"/>
            <a:ext cx="0" cy="285750"/>
          </a:xfrm>
          <a:custGeom>
            <a:avLst/>
            <a:gdLst/>
            <a:ahLst/>
            <a:cxnLst/>
            <a:rect l="l" t="t" r="r" b="b"/>
            <a:pathLst>
              <a:path h="285750">
                <a:moveTo>
                  <a:pt x="0" y="0"/>
                </a:moveTo>
                <a:lnTo>
                  <a:pt x="0" y="285750"/>
                </a:lnTo>
              </a:path>
            </a:pathLst>
          </a:custGeom>
          <a:ln w="15239">
            <a:solidFill>
              <a:srgbClr val="000065"/>
            </a:solidFill>
          </a:ln>
        </p:spPr>
        <p:txBody>
          <a:bodyPr wrap="square" lIns="0" tIns="0" rIns="0" bIns="0" rtlCol="0"/>
          <a:lstStyle/>
          <a:p>
            <a:endParaRPr/>
          </a:p>
        </p:txBody>
      </p:sp>
      <p:sp>
        <p:nvSpPr>
          <p:cNvPr id="85" name="object 85"/>
          <p:cNvSpPr/>
          <p:nvPr/>
        </p:nvSpPr>
        <p:spPr>
          <a:xfrm>
            <a:off x="3382898" y="4981955"/>
            <a:ext cx="0" cy="281940"/>
          </a:xfrm>
          <a:custGeom>
            <a:avLst/>
            <a:gdLst/>
            <a:ahLst/>
            <a:cxnLst/>
            <a:rect l="l" t="t" r="r" b="b"/>
            <a:pathLst>
              <a:path h="281939">
                <a:moveTo>
                  <a:pt x="0" y="0"/>
                </a:moveTo>
                <a:lnTo>
                  <a:pt x="0" y="281939"/>
                </a:lnTo>
              </a:path>
            </a:pathLst>
          </a:custGeom>
          <a:ln w="17525">
            <a:solidFill>
              <a:srgbClr val="000065"/>
            </a:solidFill>
          </a:ln>
        </p:spPr>
        <p:txBody>
          <a:bodyPr wrap="square" lIns="0" tIns="0" rIns="0" bIns="0" rtlCol="0"/>
          <a:lstStyle/>
          <a:p>
            <a:endParaRPr/>
          </a:p>
        </p:txBody>
      </p:sp>
      <p:sp>
        <p:nvSpPr>
          <p:cNvPr id="86" name="object 86"/>
          <p:cNvSpPr/>
          <p:nvPr/>
        </p:nvSpPr>
        <p:spPr>
          <a:xfrm>
            <a:off x="3424809" y="4988052"/>
            <a:ext cx="0" cy="279400"/>
          </a:xfrm>
          <a:custGeom>
            <a:avLst/>
            <a:gdLst/>
            <a:ahLst/>
            <a:cxnLst/>
            <a:rect l="l" t="t" r="r" b="b"/>
            <a:pathLst>
              <a:path h="279400">
                <a:moveTo>
                  <a:pt x="0" y="0"/>
                </a:moveTo>
                <a:lnTo>
                  <a:pt x="0" y="278891"/>
                </a:lnTo>
              </a:path>
            </a:pathLst>
          </a:custGeom>
          <a:ln w="17525">
            <a:solidFill>
              <a:srgbClr val="000065"/>
            </a:solidFill>
          </a:ln>
        </p:spPr>
        <p:txBody>
          <a:bodyPr wrap="square" lIns="0" tIns="0" rIns="0" bIns="0" rtlCol="0"/>
          <a:lstStyle/>
          <a:p>
            <a:endParaRPr/>
          </a:p>
        </p:txBody>
      </p:sp>
      <p:sp>
        <p:nvSpPr>
          <p:cNvPr id="87" name="object 87"/>
          <p:cNvSpPr/>
          <p:nvPr/>
        </p:nvSpPr>
        <p:spPr>
          <a:xfrm>
            <a:off x="3466338" y="4993385"/>
            <a:ext cx="0" cy="276860"/>
          </a:xfrm>
          <a:custGeom>
            <a:avLst/>
            <a:gdLst/>
            <a:ahLst/>
            <a:cxnLst/>
            <a:rect l="l" t="t" r="r" b="b"/>
            <a:pathLst>
              <a:path h="276860">
                <a:moveTo>
                  <a:pt x="0" y="0"/>
                </a:moveTo>
                <a:lnTo>
                  <a:pt x="0" y="276606"/>
                </a:lnTo>
              </a:path>
            </a:pathLst>
          </a:custGeom>
          <a:ln w="16763">
            <a:solidFill>
              <a:srgbClr val="000065"/>
            </a:solidFill>
          </a:ln>
        </p:spPr>
        <p:txBody>
          <a:bodyPr wrap="square" lIns="0" tIns="0" rIns="0" bIns="0" rtlCol="0"/>
          <a:lstStyle/>
          <a:p>
            <a:endParaRPr/>
          </a:p>
        </p:txBody>
      </p:sp>
      <p:sp>
        <p:nvSpPr>
          <p:cNvPr id="88" name="object 88"/>
          <p:cNvSpPr/>
          <p:nvPr/>
        </p:nvSpPr>
        <p:spPr>
          <a:xfrm>
            <a:off x="3507104" y="4999482"/>
            <a:ext cx="0" cy="273050"/>
          </a:xfrm>
          <a:custGeom>
            <a:avLst/>
            <a:gdLst/>
            <a:ahLst/>
            <a:cxnLst/>
            <a:rect l="l" t="t" r="r" b="b"/>
            <a:pathLst>
              <a:path h="273050">
                <a:moveTo>
                  <a:pt x="0" y="0"/>
                </a:moveTo>
                <a:lnTo>
                  <a:pt x="0" y="272796"/>
                </a:lnTo>
              </a:path>
            </a:pathLst>
          </a:custGeom>
          <a:ln w="16001">
            <a:solidFill>
              <a:srgbClr val="000065"/>
            </a:solidFill>
          </a:ln>
        </p:spPr>
        <p:txBody>
          <a:bodyPr wrap="square" lIns="0" tIns="0" rIns="0" bIns="0" rtlCol="0"/>
          <a:lstStyle/>
          <a:p>
            <a:endParaRPr/>
          </a:p>
        </p:txBody>
      </p:sp>
      <p:sp>
        <p:nvSpPr>
          <p:cNvPr id="89" name="object 89"/>
          <p:cNvSpPr/>
          <p:nvPr/>
        </p:nvSpPr>
        <p:spPr>
          <a:xfrm>
            <a:off x="3548634" y="4997958"/>
            <a:ext cx="0" cy="274320"/>
          </a:xfrm>
          <a:custGeom>
            <a:avLst/>
            <a:gdLst/>
            <a:ahLst/>
            <a:cxnLst/>
            <a:rect l="l" t="t" r="r" b="b"/>
            <a:pathLst>
              <a:path h="274320">
                <a:moveTo>
                  <a:pt x="0" y="0"/>
                </a:moveTo>
                <a:lnTo>
                  <a:pt x="0" y="274320"/>
                </a:lnTo>
              </a:path>
            </a:pathLst>
          </a:custGeom>
          <a:ln w="15239">
            <a:solidFill>
              <a:srgbClr val="000065"/>
            </a:solidFill>
          </a:ln>
        </p:spPr>
        <p:txBody>
          <a:bodyPr wrap="square" lIns="0" tIns="0" rIns="0" bIns="0" rtlCol="0"/>
          <a:lstStyle/>
          <a:p>
            <a:endParaRPr/>
          </a:p>
        </p:txBody>
      </p:sp>
      <p:sp>
        <p:nvSpPr>
          <p:cNvPr id="90" name="object 90"/>
          <p:cNvSpPr/>
          <p:nvPr/>
        </p:nvSpPr>
        <p:spPr>
          <a:xfrm>
            <a:off x="3590163" y="4996434"/>
            <a:ext cx="0" cy="276225"/>
          </a:xfrm>
          <a:custGeom>
            <a:avLst/>
            <a:gdLst/>
            <a:ahLst/>
            <a:cxnLst/>
            <a:rect l="l" t="t" r="r" b="b"/>
            <a:pathLst>
              <a:path h="276225">
                <a:moveTo>
                  <a:pt x="0" y="0"/>
                </a:moveTo>
                <a:lnTo>
                  <a:pt x="0" y="275843"/>
                </a:lnTo>
              </a:path>
            </a:pathLst>
          </a:custGeom>
          <a:ln w="16001">
            <a:solidFill>
              <a:srgbClr val="000065"/>
            </a:solidFill>
          </a:ln>
        </p:spPr>
        <p:txBody>
          <a:bodyPr wrap="square" lIns="0" tIns="0" rIns="0" bIns="0" rtlCol="0"/>
          <a:lstStyle/>
          <a:p>
            <a:endParaRPr/>
          </a:p>
        </p:txBody>
      </p:sp>
      <p:sp>
        <p:nvSpPr>
          <p:cNvPr id="91" name="object 91"/>
          <p:cNvSpPr/>
          <p:nvPr/>
        </p:nvSpPr>
        <p:spPr>
          <a:xfrm>
            <a:off x="3632072" y="4994909"/>
            <a:ext cx="0" cy="277495"/>
          </a:xfrm>
          <a:custGeom>
            <a:avLst/>
            <a:gdLst/>
            <a:ahLst/>
            <a:cxnLst/>
            <a:rect l="l" t="t" r="r" b="b"/>
            <a:pathLst>
              <a:path h="277495">
                <a:moveTo>
                  <a:pt x="0" y="0"/>
                </a:moveTo>
                <a:lnTo>
                  <a:pt x="0" y="277367"/>
                </a:lnTo>
              </a:path>
            </a:pathLst>
          </a:custGeom>
          <a:ln w="16001">
            <a:solidFill>
              <a:srgbClr val="000065"/>
            </a:solidFill>
          </a:ln>
        </p:spPr>
        <p:txBody>
          <a:bodyPr wrap="square" lIns="0" tIns="0" rIns="0" bIns="0" rtlCol="0"/>
          <a:lstStyle/>
          <a:p>
            <a:endParaRPr/>
          </a:p>
        </p:txBody>
      </p:sp>
      <p:sp>
        <p:nvSpPr>
          <p:cNvPr id="92" name="object 92"/>
          <p:cNvSpPr/>
          <p:nvPr/>
        </p:nvSpPr>
        <p:spPr>
          <a:xfrm>
            <a:off x="3672840" y="4993385"/>
            <a:ext cx="0" cy="279400"/>
          </a:xfrm>
          <a:custGeom>
            <a:avLst/>
            <a:gdLst/>
            <a:ahLst/>
            <a:cxnLst/>
            <a:rect l="l" t="t" r="r" b="b"/>
            <a:pathLst>
              <a:path h="279400">
                <a:moveTo>
                  <a:pt x="0" y="0"/>
                </a:moveTo>
                <a:lnTo>
                  <a:pt x="0" y="278891"/>
                </a:lnTo>
              </a:path>
            </a:pathLst>
          </a:custGeom>
          <a:ln w="16763">
            <a:solidFill>
              <a:srgbClr val="000065"/>
            </a:solidFill>
          </a:ln>
        </p:spPr>
        <p:txBody>
          <a:bodyPr wrap="square" lIns="0" tIns="0" rIns="0" bIns="0" rtlCol="0"/>
          <a:lstStyle/>
          <a:p>
            <a:endParaRPr/>
          </a:p>
        </p:txBody>
      </p:sp>
      <p:sp>
        <p:nvSpPr>
          <p:cNvPr id="93" name="object 93"/>
          <p:cNvSpPr/>
          <p:nvPr/>
        </p:nvSpPr>
        <p:spPr>
          <a:xfrm>
            <a:off x="3714369" y="4990338"/>
            <a:ext cx="0" cy="280670"/>
          </a:xfrm>
          <a:custGeom>
            <a:avLst/>
            <a:gdLst/>
            <a:ahLst/>
            <a:cxnLst/>
            <a:rect l="l" t="t" r="r" b="b"/>
            <a:pathLst>
              <a:path h="280670">
                <a:moveTo>
                  <a:pt x="0" y="0"/>
                </a:moveTo>
                <a:lnTo>
                  <a:pt x="0" y="280415"/>
                </a:lnTo>
              </a:path>
            </a:pathLst>
          </a:custGeom>
          <a:ln w="17525">
            <a:solidFill>
              <a:srgbClr val="000065"/>
            </a:solidFill>
          </a:ln>
        </p:spPr>
        <p:txBody>
          <a:bodyPr wrap="square" lIns="0" tIns="0" rIns="0" bIns="0" rtlCol="0"/>
          <a:lstStyle/>
          <a:p>
            <a:endParaRPr/>
          </a:p>
        </p:txBody>
      </p:sp>
      <p:sp>
        <p:nvSpPr>
          <p:cNvPr id="94" name="object 94"/>
          <p:cNvSpPr/>
          <p:nvPr/>
        </p:nvSpPr>
        <p:spPr>
          <a:xfrm>
            <a:off x="3755897" y="4988052"/>
            <a:ext cx="0" cy="283210"/>
          </a:xfrm>
          <a:custGeom>
            <a:avLst/>
            <a:gdLst/>
            <a:ahLst/>
            <a:cxnLst/>
            <a:rect l="l" t="t" r="r" b="b"/>
            <a:pathLst>
              <a:path h="283210">
                <a:moveTo>
                  <a:pt x="0" y="0"/>
                </a:moveTo>
                <a:lnTo>
                  <a:pt x="0" y="282701"/>
                </a:lnTo>
              </a:path>
            </a:pathLst>
          </a:custGeom>
          <a:ln w="16763">
            <a:solidFill>
              <a:srgbClr val="000065"/>
            </a:solidFill>
          </a:ln>
        </p:spPr>
        <p:txBody>
          <a:bodyPr wrap="square" lIns="0" tIns="0" rIns="0" bIns="0" rtlCol="0"/>
          <a:lstStyle/>
          <a:p>
            <a:endParaRPr/>
          </a:p>
        </p:txBody>
      </p:sp>
      <p:sp>
        <p:nvSpPr>
          <p:cNvPr id="95" name="object 95"/>
          <p:cNvSpPr/>
          <p:nvPr/>
        </p:nvSpPr>
        <p:spPr>
          <a:xfrm>
            <a:off x="3797427" y="4986528"/>
            <a:ext cx="0" cy="284480"/>
          </a:xfrm>
          <a:custGeom>
            <a:avLst/>
            <a:gdLst/>
            <a:ahLst/>
            <a:cxnLst/>
            <a:rect l="l" t="t" r="r" b="b"/>
            <a:pathLst>
              <a:path h="284479">
                <a:moveTo>
                  <a:pt x="0" y="0"/>
                </a:moveTo>
                <a:lnTo>
                  <a:pt x="0" y="284225"/>
                </a:lnTo>
              </a:path>
            </a:pathLst>
          </a:custGeom>
          <a:ln w="17525">
            <a:solidFill>
              <a:srgbClr val="000065"/>
            </a:solidFill>
          </a:ln>
        </p:spPr>
        <p:txBody>
          <a:bodyPr wrap="square" lIns="0" tIns="0" rIns="0" bIns="0" rtlCol="0"/>
          <a:lstStyle/>
          <a:p>
            <a:endParaRPr/>
          </a:p>
        </p:txBody>
      </p:sp>
      <p:sp>
        <p:nvSpPr>
          <p:cNvPr id="96" name="object 96"/>
          <p:cNvSpPr/>
          <p:nvPr/>
        </p:nvSpPr>
        <p:spPr>
          <a:xfrm>
            <a:off x="3838575" y="4983479"/>
            <a:ext cx="0" cy="287655"/>
          </a:xfrm>
          <a:custGeom>
            <a:avLst/>
            <a:gdLst/>
            <a:ahLst/>
            <a:cxnLst/>
            <a:rect l="l" t="t" r="r" b="b"/>
            <a:pathLst>
              <a:path h="287654">
                <a:moveTo>
                  <a:pt x="0" y="0"/>
                </a:moveTo>
                <a:lnTo>
                  <a:pt x="0" y="287274"/>
                </a:lnTo>
              </a:path>
            </a:pathLst>
          </a:custGeom>
          <a:ln w="16001">
            <a:solidFill>
              <a:srgbClr val="000065"/>
            </a:solidFill>
          </a:ln>
        </p:spPr>
        <p:txBody>
          <a:bodyPr wrap="square" lIns="0" tIns="0" rIns="0" bIns="0" rtlCol="0"/>
          <a:lstStyle/>
          <a:p>
            <a:endParaRPr/>
          </a:p>
        </p:txBody>
      </p:sp>
      <p:sp>
        <p:nvSpPr>
          <p:cNvPr id="97" name="object 97"/>
          <p:cNvSpPr/>
          <p:nvPr/>
        </p:nvSpPr>
        <p:spPr>
          <a:xfrm>
            <a:off x="3879722" y="4978908"/>
            <a:ext cx="0" cy="291465"/>
          </a:xfrm>
          <a:custGeom>
            <a:avLst/>
            <a:gdLst/>
            <a:ahLst/>
            <a:cxnLst/>
            <a:rect l="l" t="t" r="r" b="b"/>
            <a:pathLst>
              <a:path h="291464">
                <a:moveTo>
                  <a:pt x="0" y="0"/>
                </a:moveTo>
                <a:lnTo>
                  <a:pt x="0" y="291084"/>
                </a:lnTo>
              </a:path>
            </a:pathLst>
          </a:custGeom>
          <a:ln w="16001">
            <a:solidFill>
              <a:srgbClr val="000065"/>
            </a:solidFill>
          </a:ln>
        </p:spPr>
        <p:txBody>
          <a:bodyPr wrap="square" lIns="0" tIns="0" rIns="0" bIns="0" rtlCol="0"/>
          <a:lstStyle/>
          <a:p>
            <a:endParaRPr/>
          </a:p>
        </p:txBody>
      </p:sp>
      <p:sp>
        <p:nvSpPr>
          <p:cNvPr id="98" name="object 98"/>
          <p:cNvSpPr/>
          <p:nvPr/>
        </p:nvSpPr>
        <p:spPr>
          <a:xfrm>
            <a:off x="3921633" y="4975097"/>
            <a:ext cx="0" cy="295275"/>
          </a:xfrm>
          <a:custGeom>
            <a:avLst/>
            <a:gdLst/>
            <a:ahLst/>
            <a:cxnLst/>
            <a:rect l="l" t="t" r="r" b="b"/>
            <a:pathLst>
              <a:path h="295275">
                <a:moveTo>
                  <a:pt x="0" y="0"/>
                </a:moveTo>
                <a:lnTo>
                  <a:pt x="0" y="294894"/>
                </a:lnTo>
              </a:path>
            </a:pathLst>
          </a:custGeom>
          <a:ln w="16001">
            <a:solidFill>
              <a:srgbClr val="000065"/>
            </a:solidFill>
          </a:ln>
        </p:spPr>
        <p:txBody>
          <a:bodyPr wrap="square" lIns="0" tIns="0" rIns="0" bIns="0" rtlCol="0"/>
          <a:lstStyle/>
          <a:p>
            <a:endParaRPr/>
          </a:p>
        </p:txBody>
      </p:sp>
      <p:sp>
        <p:nvSpPr>
          <p:cNvPr id="99" name="object 99"/>
          <p:cNvSpPr/>
          <p:nvPr/>
        </p:nvSpPr>
        <p:spPr>
          <a:xfrm>
            <a:off x="3962400" y="4970526"/>
            <a:ext cx="0" cy="298450"/>
          </a:xfrm>
          <a:custGeom>
            <a:avLst/>
            <a:gdLst/>
            <a:ahLst/>
            <a:cxnLst/>
            <a:rect l="l" t="t" r="r" b="b"/>
            <a:pathLst>
              <a:path h="298450">
                <a:moveTo>
                  <a:pt x="0" y="0"/>
                </a:moveTo>
                <a:lnTo>
                  <a:pt x="0" y="297941"/>
                </a:lnTo>
              </a:path>
            </a:pathLst>
          </a:custGeom>
          <a:ln w="16763">
            <a:solidFill>
              <a:srgbClr val="000065"/>
            </a:solidFill>
          </a:ln>
        </p:spPr>
        <p:txBody>
          <a:bodyPr wrap="square" lIns="0" tIns="0" rIns="0" bIns="0" rtlCol="0"/>
          <a:lstStyle/>
          <a:p>
            <a:endParaRPr/>
          </a:p>
        </p:txBody>
      </p:sp>
      <p:sp>
        <p:nvSpPr>
          <p:cNvPr id="100" name="object 100"/>
          <p:cNvSpPr/>
          <p:nvPr/>
        </p:nvSpPr>
        <p:spPr>
          <a:xfrm>
            <a:off x="4003928" y="4965953"/>
            <a:ext cx="0" cy="300990"/>
          </a:xfrm>
          <a:custGeom>
            <a:avLst/>
            <a:gdLst/>
            <a:ahLst/>
            <a:cxnLst/>
            <a:rect l="l" t="t" r="r" b="b"/>
            <a:pathLst>
              <a:path h="300989">
                <a:moveTo>
                  <a:pt x="0" y="0"/>
                </a:moveTo>
                <a:lnTo>
                  <a:pt x="0" y="300989"/>
                </a:lnTo>
              </a:path>
            </a:pathLst>
          </a:custGeom>
          <a:ln w="17525">
            <a:solidFill>
              <a:srgbClr val="000065"/>
            </a:solidFill>
          </a:ln>
        </p:spPr>
        <p:txBody>
          <a:bodyPr wrap="square" lIns="0" tIns="0" rIns="0" bIns="0" rtlCol="0"/>
          <a:lstStyle/>
          <a:p>
            <a:endParaRPr/>
          </a:p>
        </p:txBody>
      </p:sp>
      <p:sp>
        <p:nvSpPr>
          <p:cNvPr id="101" name="object 101"/>
          <p:cNvSpPr/>
          <p:nvPr/>
        </p:nvSpPr>
        <p:spPr>
          <a:xfrm>
            <a:off x="4045458" y="4965191"/>
            <a:ext cx="0" cy="303530"/>
          </a:xfrm>
          <a:custGeom>
            <a:avLst/>
            <a:gdLst/>
            <a:ahLst/>
            <a:cxnLst/>
            <a:rect l="l" t="t" r="r" b="b"/>
            <a:pathLst>
              <a:path h="303529">
                <a:moveTo>
                  <a:pt x="0" y="0"/>
                </a:moveTo>
                <a:lnTo>
                  <a:pt x="0" y="303275"/>
                </a:lnTo>
              </a:path>
            </a:pathLst>
          </a:custGeom>
          <a:ln w="16763">
            <a:solidFill>
              <a:srgbClr val="000065"/>
            </a:solidFill>
          </a:ln>
        </p:spPr>
        <p:txBody>
          <a:bodyPr wrap="square" lIns="0" tIns="0" rIns="0" bIns="0" rtlCol="0"/>
          <a:lstStyle/>
          <a:p>
            <a:endParaRPr/>
          </a:p>
        </p:txBody>
      </p:sp>
      <p:sp>
        <p:nvSpPr>
          <p:cNvPr id="102" name="object 102"/>
          <p:cNvSpPr/>
          <p:nvPr/>
        </p:nvSpPr>
        <p:spPr>
          <a:xfrm>
            <a:off x="4086986" y="4965191"/>
            <a:ext cx="0" cy="304800"/>
          </a:xfrm>
          <a:custGeom>
            <a:avLst/>
            <a:gdLst/>
            <a:ahLst/>
            <a:cxnLst/>
            <a:rect l="l" t="t" r="r" b="b"/>
            <a:pathLst>
              <a:path h="304800">
                <a:moveTo>
                  <a:pt x="0" y="0"/>
                </a:moveTo>
                <a:lnTo>
                  <a:pt x="0" y="304800"/>
                </a:lnTo>
              </a:path>
            </a:pathLst>
          </a:custGeom>
          <a:ln w="17525">
            <a:solidFill>
              <a:srgbClr val="000065"/>
            </a:solidFill>
          </a:ln>
        </p:spPr>
        <p:txBody>
          <a:bodyPr wrap="square" lIns="0" tIns="0" rIns="0" bIns="0" rtlCol="0"/>
          <a:lstStyle/>
          <a:p>
            <a:endParaRPr/>
          </a:p>
        </p:txBody>
      </p:sp>
      <p:sp>
        <p:nvSpPr>
          <p:cNvPr id="103" name="object 103"/>
          <p:cNvSpPr/>
          <p:nvPr/>
        </p:nvSpPr>
        <p:spPr>
          <a:xfrm>
            <a:off x="4128134" y="4963667"/>
            <a:ext cx="0" cy="307340"/>
          </a:xfrm>
          <a:custGeom>
            <a:avLst/>
            <a:gdLst/>
            <a:ahLst/>
            <a:cxnLst/>
            <a:rect l="l" t="t" r="r" b="b"/>
            <a:pathLst>
              <a:path h="307339">
                <a:moveTo>
                  <a:pt x="0" y="0"/>
                </a:moveTo>
                <a:lnTo>
                  <a:pt x="0" y="307086"/>
                </a:lnTo>
              </a:path>
            </a:pathLst>
          </a:custGeom>
          <a:ln w="16001">
            <a:solidFill>
              <a:srgbClr val="000065"/>
            </a:solidFill>
          </a:ln>
        </p:spPr>
        <p:txBody>
          <a:bodyPr wrap="square" lIns="0" tIns="0" rIns="0" bIns="0" rtlCol="0"/>
          <a:lstStyle/>
          <a:p>
            <a:endParaRPr/>
          </a:p>
        </p:txBody>
      </p:sp>
      <p:sp>
        <p:nvSpPr>
          <p:cNvPr id="104" name="object 104"/>
          <p:cNvSpPr/>
          <p:nvPr/>
        </p:nvSpPr>
        <p:spPr>
          <a:xfrm>
            <a:off x="4169664" y="4962144"/>
            <a:ext cx="0" cy="310515"/>
          </a:xfrm>
          <a:custGeom>
            <a:avLst/>
            <a:gdLst/>
            <a:ahLst/>
            <a:cxnLst/>
            <a:rect l="l" t="t" r="r" b="b"/>
            <a:pathLst>
              <a:path h="310514">
                <a:moveTo>
                  <a:pt x="0" y="0"/>
                </a:moveTo>
                <a:lnTo>
                  <a:pt x="0" y="310134"/>
                </a:lnTo>
              </a:path>
            </a:pathLst>
          </a:custGeom>
          <a:ln w="15239">
            <a:solidFill>
              <a:srgbClr val="000065"/>
            </a:solidFill>
          </a:ln>
        </p:spPr>
        <p:txBody>
          <a:bodyPr wrap="square" lIns="0" tIns="0" rIns="0" bIns="0" rtlCol="0"/>
          <a:lstStyle/>
          <a:p>
            <a:endParaRPr/>
          </a:p>
        </p:txBody>
      </p:sp>
      <p:sp>
        <p:nvSpPr>
          <p:cNvPr id="105" name="object 105"/>
          <p:cNvSpPr/>
          <p:nvPr/>
        </p:nvSpPr>
        <p:spPr>
          <a:xfrm>
            <a:off x="4211192" y="4959096"/>
            <a:ext cx="0" cy="311785"/>
          </a:xfrm>
          <a:custGeom>
            <a:avLst/>
            <a:gdLst/>
            <a:ahLst/>
            <a:cxnLst/>
            <a:rect l="l" t="t" r="r" b="b"/>
            <a:pathLst>
              <a:path h="311785">
                <a:moveTo>
                  <a:pt x="0" y="0"/>
                </a:moveTo>
                <a:lnTo>
                  <a:pt x="0" y="311658"/>
                </a:lnTo>
              </a:path>
            </a:pathLst>
          </a:custGeom>
          <a:ln w="16001">
            <a:solidFill>
              <a:srgbClr val="000065"/>
            </a:solidFill>
          </a:ln>
        </p:spPr>
        <p:txBody>
          <a:bodyPr wrap="square" lIns="0" tIns="0" rIns="0" bIns="0" rtlCol="0"/>
          <a:lstStyle/>
          <a:p>
            <a:endParaRPr/>
          </a:p>
        </p:txBody>
      </p:sp>
      <p:sp>
        <p:nvSpPr>
          <p:cNvPr id="106" name="object 106"/>
          <p:cNvSpPr/>
          <p:nvPr/>
        </p:nvSpPr>
        <p:spPr>
          <a:xfrm>
            <a:off x="4252340" y="4954523"/>
            <a:ext cx="0" cy="315595"/>
          </a:xfrm>
          <a:custGeom>
            <a:avLst/>
            <a:gdLst/>
            <a:ahLst/>
            <a:cxnLst/>
            <a:rect l="l" t="t" r="r" b="b"/>
            <a:pathLst>
              <a:path h="315595">
                <a:moveTo>
                  <a:pt x="0" y="0"/>
                </a:moveTo>
                <a:lnTo>
                  <a:pt x="0" y="315467"/>
                </a:lnTo>
              </a:path>
            </a:pathLst>
          </a:custGeom>
          <a:ln w="17525">
            <a:solidFill>
              <a:srgbClr val="000065"/>
            </a:solidFill>
          </a:ln>
        </p:spPr>
        <p:txBody>
          <a:bodyPr wrap="square" lIns="0" tIns="0" rIns="0" bIns="0" rtlCol="0"/>
          <a:lstStyle/>
          <a:p>
            <a:endParaRPr/>
          </a:p>
        </p:txBody>
      </p:sp>
      <p:sp>
        <p:nvSpPr>
          <p:cNvPr id="107" name="object 107"/>
          <p:cNvSpPr/>
          <p:nvPr/>
        </p:nvSpPr>
        <p:spPr>
          <a:xfrm>
            <a:off x="4293870" y="4952238"/>
            <a:ext cx="0" cy="316230"/>
          </a:xfrm>
          <a:custGeom>
            <a:avLst/>
            <a:gdLst/>
            <a:ahLst/>
            <a:cxnLst/>
            <a:rect l="l" t="t" r="r" b="b"/>
            <a:pathLst>
              <a:path h="316229">
                <a:moveTo>
                  <a:pt x="0" y="0"/>
                </a:moveTo>
                <a:lnTo>
                  <a:pt x="0" y="316229"/>
                </a:lnTo>
              </a:path>
            </a:pathLst>
          </a:custGeom>
          <a:ln w="16763">
            <a:solidFill>
              <a:srgbClr val="000065"/>
            </a:solidFill>
          </a:ln>
        </p:spPr>
        <p:txBody>
          <a:bodyPr wrap="square" lIns="0" tIns="0" rIns="0" bIns="0" rtlCol="0"/>
          <a:lstStyle/>
          <a:p>
            <a:endParaRPr/>
          </a:p>
        </p:txBody>
      </p:sp>
      <p:sp>
        <p:nvSpPr>
          <p:cNvPr id="108" name="object 108"/>
          <p:cNvSpPr/>
          <p:nvPr/>
        </p:nvSpPr>
        <p:spPr>
          <a:xfrm>
            <a:off x="4335398" y="4949190"/>
            <a:ext cx="0" cy="316230"/>
          </a:xfrm>
          <a:custGeom>
            <a:avLst/>
            <a:gdLst/>
            <a:ahLst/>
            <a:cxnLst/>
            <a:rect l="l" t="t" r="r" b="b"/>
            <a:pathLst>
              <a:path h="316229">
                <a:moveTo>
                  <a:pt x="0" y="0"/>
                </a:moveTo>
                <a:lnTo>
                  <a:pt x="0" y="316229"/>
                </a:lnTo>
              </a:path>
            </a:pathLst>
          </a:custGeom>
          <a:ln w="17525">
            <a:solidFill>
              <a:srgbClr val="000065"/>
            </a:solidFill>
          </a:ln>
        </p:spPr>
        <p:txBody>
          <a:bodyPr wrap="square" lIns="0" tIns="0" rIns="0" bIns="0" rtlCol="0"/>
          <a:lstStyle/>
          <a:p>
            <a:endParaRPr/>
          </a:p>
        </p:txBody>
      </p:sp>
      <p:sp>
        <p:nvSpPr>
          <p:cNvPr id="109" name="object 109"/>
          <p:cNvSpPr/>
          <p:nvPr/>
        </p:nvSpPr>
        <p:spPr>
          <a:xfrm>
            <a:off x="4376928" y="4946141"/>
            <a:ext cx="0" cy="318135"/>
          </a:xfrm>
          <a:custGeom>
            <a:avLst/>
            <a:gdLst/>
            <a:ahLst/>
            <a:cxnLst/>
            <a:rect l="l" t="t" r="r" b="b"/>
            <a:pathLst>
              <a:path h="318135">
                <a:moveTo>
                  <a:pt x="0" y="0"/>
                </a:moveTo>
                <a:lnTo>
                  <a:pt x="0" y="317753"/>
                </a:lnTo>
              </a:path>
            </a:pathLst>
          </a:custGeom>
          <a:ln w="16763">
            <a:solidFill>
              <a:srgbClr val="000065"/>
            </a:solidFill>
          </a:ln>
        </p:spPr>
        <p:txBody>
          <a:bodyPr wrap="square" lIns="0" tIns="0" rIns="0" bIns="0" rtlCol="0"/>
          <a:lstStyle/>
          <a:p>
            <a:endParaRPr/>
          </a:p>
        </p:txBody>
      </p:sp>
      <p:sp>
        <p:nvSpPr>
          <p:cNvPr id="110" name="object 110"/>
          <p:cNvSpPr/>
          <p:nvPr/>
        </p:nvSpPr>
        <p:spPr>
          <a:xfrm>
            <a:off x="4417695" y="4942332"/>
            <a:ext cx="0" cy="318770"/>
          </a:xfrm>
          <a:custGeom>
            <a:avLst/>
            <a:gdLst/>
            <a:ahLst/>
            <a:cxnLst/>
            <a:rect l="l" t="t" r="r" b="b"/>
            <a:pathLst>
              <a:path h="318770">
                <a:moveTo>
                  <a:pt x="0" y="0"/>
                </a:moveTo>
                <a:lnTo>
                  <a:pt x="0" y="318515"/>
                </a:lnTo>
              </a:path>
            </a:pathLst>
          </a:custGeom>
          <a:ln w="16001">
            <a:solidFill>
              <a:srgbClr val="000065"/>
            </a:solidFill>
          </a:ln>
        </p:spPr>
        <p:txBody>
          <a:bodyPr wrap="square" lIns="0" tIns="0" rIns="0" bIns="0" rtlCol="0"/>
          <a:lstStyle/>
          <a:p>
            <a:endParaRPr/>
          </a:p>
        </p:txBody>
      </p:sp>
      <p:sp>
        <p:nvSpPr>
          <p:cNvPr id="111" name="object 111"/>
          <p:cNvSpPr/>
          <p:nvPr/>
        </p:nvSpPr>
        <p:spPr>
          <a:xfrm>
            <a:off x="4459604" y="4937759"/>
            <a:ext cx="0" cy="321945"/>
          </a:xfrm>
          <a:custGeom>
            <a:avLst/>
            <a:gdLst/>
            <a:ahLst/>
            <a:cxnLst/>
            <a:rect l="l" t="t" r="r" b="b"/>
            <a:pathLst>
              <a:path h="321945">
                <a:moveTo>
                  <a:pt x="0" y="0"/>
                </a:moveTo>
                <a:lnTo>
                  <a:pt x="0" y="321563"/>
                </a:lnTo>
              </a:path>
            </a:pathLst>
          </a:custGeom>
          <a:ln w="16001">
            <a:solidFill>
              <a:srgbClr val="000065"/>
            </a:solidFill>
          </a:ln>
        </p:spPr>
        <p:txBody>
          <a:bodyPr wrap="square" lIns="0" tIns="0" rIns="0" bIns="0" rtlCol="0"/>
          <a:lstStyle/>
          <a:p>
            <a:endParaRPr/>
          </a:p>
        </p:txBody>
      </p:sp>
      <p:sp>
        <p:nvSpPr>
          <p:cNvPr id="112" name="object 112"/>
          <p:cNvSpPr/>
          <p:nvPr/>
        </p:nvSpPr>
        <p:spPr>
          <a:xfrm>
            <a:off x="4500753" y="4933188"/>
            <a:ext cx="0" cy="323850"/>
          </a:xfrm>
          <a:custGeom>
            <a:avLst/>
            <a:gdLst/>
            <a:ahLst/>
            <a:cxnLst/>
            <a:rect l="l" t="t" r="r" b="b"/>
            <a:pathLst>
              <a:path h="323850">
                <a:moveTo>
                  <a:pt x="0" y="0"/>
                </a:moveTo>
                <a:lnTo>
                  <a:pt x="0" y="323850"/>
                </a:lnTo>
              </a:path>
            </a:pathLst>
          </a:custGeom>
          <a:ln w="16001">
            <a:solidFill>
              <a:srgbClr val="000065"/>
            </a:solidFill>
          </a:ln>
        </p:spPr>
        <p:txBody>
          <a:bodyPr wrap="square" lIns="0" tIns="0" rIns="0" bIns="0" rtlCol="0"/>
          <a:lstStyle/>
          <a:p>
            <a:endParaRPr/>
          </a:p>
        </p:txBody>
      </p:sp>
      <p:sp>
        <p:nvSpPr>
          <p:cNvPr id="113" name="object 113"/>
          <p:cNvSpPr/>
          <p:nvPr/>
        </p:nvSpPr>
        <p:spPr>
          <a:xfrm>
            <a:off x="4541901" y="4927853"/>
            <a:ext cx="0" cy="327660"/>
          </a:xfrm>
          <a:custGeom>
            <a:avLst/>
            <a:gdLst/>
            <a:ahLst/>
            <a:cxnLst/>
            <a:rect l="l" t="t" r="r" b="b"/>
            <a:pathLst>
              <a:path h="327660">
                <a:moveTo>
                  <a:pt x="0" y="0"/>
                </a:moveTo>
                <a:lnTo>
                  <a:pt x="0" y="327660"/>
                </a:lnTo>
              </a:path>
            </a:pathLst>
          </a:custGeom>
          <a:ln w="17525">
            <a:solidFill>
              <a:srgbClr val="000065"/>
            </a:solidFill>
          </a:ln>
        </p:spPr>
        <p:txBody>
          <a:bodyPr wrap="square" lIns="0" tIns="0" rIns="0" bIns="0" rtlCol="0"/>
          <a:lstStyle/>
          <a:p>
            <a:endParaRPr/>
          </a:p>
        </p:txBody>
      </p:sp>
      <p:sp>
        <p:nvSpPr>
          <p:cNvPr id="114" name="object 114"/>
          <p:cNvSpPr/>
          <p:nvPr/>
        </p:nvSpPr>
        <p:spPr>
          <a:xfrm>
            <a:off x="4583429" y="4923282"/>
            <a:ext cx="0" cy="329565"/>
          </a:xfrm>
          <a:custGeom>
            <a:avLst/>
            <a:gdLst/>
            <a:ahLst/>
            <a:cxnLst/>
            <a:rect l="l" t="t" r="r" b="b"/>
            <a:pathLst>
              <a:path h="329564">
                <a:moveTo>
                  <a:pt x="0" y="0"/>
                </a:moveTo>
                <a:lnTo>
                  <a:pt x="0" y="329184"/>
                </a:lnTo>
              </a:path>
            </a:pathLst>
          </a:custGeom>
          <a:ln w="16763">
            <a:solidFill>
              <a:srgbClr val="000065"/>
            </a:solidFill>
          </a:ln>
        </p:spPr>
        <p:txBody>
          <a:bodyPr wrap="square" lIns="0" tIns="0" rIns="0" bIns="0" rtlCol="0"/>
          <a:lstStyle/>
          <a:p>
            <a:endParaRPr/>
          </a:p>
        </p:txBody>
      </p:sp>
      <p:sp>
        <p:nvSpPr>
          <p:cNvPr id="115" name="object 115"/>
          <p:cNvSpPr/>
          <p:nvPr/>
        </p:nvSpPr>
        <p:spPr>
          <a:xfrm>
            <a:off x="4624959" y="4917947"/>
            <a:ext cx="0" cy="333375"/>
          </a:xfrm>
          <a:custGeom>
            <a:avLst/>
            <a:gdLst/>
            <a:ahLst/>
            <a:cxnLst/>
            <a:rect l="l" t="t" r="r" b="b"/>
            <a:pathLst>
              <a:path h="333375">
                <a:moveTo>
                  <a:pt x="0" y="0"/>
                </a:moveTo>
                <a:lnTo>
                  <a:pt x="0" y="332994"/>
                </a:lnTo>
              </a:path>
            </a:pathLst>
          </a:custGeom>
          <a:ln w="17525">
            <a:solidFill>
              <a:srgbClr val="000065"/>
            </a:solidFill>
          </a:ln>
        </p:spPr>
        <p:txBody>
          <a:bodyPr wrap="square" lIns="0" tIns="0" rIns="0" bIns="0" rtlCol="0"/>
          <a:lstStyle/>
          <a:p>
            <a:endParaRPr/>
          </a:p>
        </p:txBody>
      </p:sp>
      <p:sp>
        <p:nvSpPr>
          <p:cNvPr id="116" name="object 116"/>
          <p:cNvSpPr/>
          <p:nvPr/>
        </p:nvSpPr>
        <p:spPr>
          <a:xfrm>
            <a:off x="4666488" y="4910328"/>
            <a:ext cx="0" cy="337820"/>
          </a:xfrm>
          <a:custGeom>
            <a:avLst/>
            <a:gdLst/>
            <a:ahLst/>
            <a:cxnLst/>
            <a:rect l="l" t="t" r="r" b="b"/>
            <a:pathLst>
              <a:path h="337820">
                <a:moveTo>
                  <a:pt x="0" y="0"/>
                </a:moveTo>
                <a:lnTo>
                  <a:pt x="0" y="337565"/>
                </a:lnTo>
              </a:path>
            </a:pathLst>
          </a:custGeom>
          <a:ln w="16763">
            <a:solidFill>
              <a:srgbClr val="000065"/>
            </a:solidFill>
          </a:ln>
        </p:spPr>
        <p:txBody>
          <a:bodyPr wrap="square" lIns="0" tIns="0" rIns="0" bIns="0" rtlCol="0"/>
          <a:lstStyle/>
          <a:p>
            <a:endParaRPr/>
          </a:p>
        </p:txBody>
      </p:sp>
      <p:sp>
        <p:nvSpPr>
          <p:cNvPr id="117" name="object 117"/>
          <p:cNvSpPr/>
          <p:nvPr/>
        </p:nvSpPr>
        <p:spPr>
          <a:xfrm>
            <a:off x="4707254" y="4906517"/>
            <a:ext cx="0" cy="339090"/>
          </a:xfrm>
          <a:custGeom>
            <a:avLst/>
            <a:gdLst/>
            <a:ahLst/>
            <a:cxnLst/>
            <a:rect l="l" t="t" r="r" b="b"/>
            <a:pathLst>
              <a:path h="339089">
                <a:moveTo>
                  <a:pt x="0" y="0"/>
                </a:moveTo>
                <a:lnTo>
                  <a:pt x="0" y="339089"/>
                </a:lnTo>
              </a:path>
            </a:pathLst>
          </a:custGeom>
          <a:ln w="16001">
            <a:solidFill>
              <a:srgbClr val="000065"/>
            </a:solidFill>
          </a:ln>
        </p:spPr>
        <p:txBody>
          <a:bodyPr wrap="square" lIns="0" tIns="0" rIns="0" bIns="0" rtlCol="0"/>
          <a:lstStyle/>
          <a:p>
            <a:endParaRPr/>
          </a:p>
        </p:txBody>
      </p:sp>
      <p:sp>
        <p:nvSpPr>
          <p:cNvPr id="118" name="object 118"/>
          <p:cNvSpPr/>
          <p:nvPr/>
        </p:nvSpPr>
        <p:spPr>
          <a:xfrm>
            <a:off x="4749165" y="4898897"/>
            <a:ext cx="0" cy="345440"/>
          </a:xfrm>
          <a:custGeom>
            <a:avLst/>
            <a:gdLst/>
            <a:ahLst/>
            <a:cxnLst/>
            <a:rect l="l" t="t" r="r" b="b"/>
            <a:pathLst>
              <a:path h="345439">
                <a:moveTo>
                  <a:pt x="0" y="0"/>
                </a:moveTo>
                <a:lnTo>
                  <a:pt x="0" y="345186"/>
                </a:lnTo>
              </a:path>
            </a:pathLst>
          </a:custGeom>
          <a:ln w="16001">
            <a:solidFill>
              <a:srgbClr val="000065"/>
            </a:solidFill>
          </a:ln>
        </p:spPr>
        <p:txBody>
          <a:bodyPr wrap="square" lIns="0" tIns="0" rIns="0" bIns="0" rtlCol="0"/>
          <a:lstStyle/>
          <a:p>
            <a:endParaRPr/>
          </a:p>
        </p:txBody>
      </p:sp>
      <p:sp>
        <p:nvSpPr>
          <p:cNvPr id="119" name="object 119"/>
          <p:cNvSpPr/>
          <p:nvPr/>
        </p:nvSpPr>
        <p:spPr>
          <a:xfrm>
            <a:off x="4790694" y="4893564"/>
            <a:ext cx="0" cy="347980"/>
          </a:xfrm>
          <a:custGeom>
            <a:avLst/>
            <a:gdLst/>
            <a:ahLst/>
            <a:cxnLst/>
            <a:rect l="l" t="t" r="r" b="b"/>
            <a:pathLst>
              <a:path h="347979">
                <a:moveTo>
                  <a:pt x="0" y="0"/>
                </a:moveTo>
                <a:lnTo>
                  <a:pt x="0" y="347472"/>
                </a:lnTo>
              </a:path>
            </a:pathLst>
          </a:custGeom>
          <a:ln w="15239">
            <a:solidFill>
              <a:srgbClr val="000065"/>
            </a:solidFill>
          </a:ln>
        </p:spPr>
        <p:txBody>
          <a:bodyPr wrap="square" lIns="0" tIns="0" rIns="0" bIns="0" rtlCol="0"/>
          <a:lstStyle/>
          <a:p>
            <a:endParaRPr/>
          </a:p>
        </p:txBody>
      </p:sp>
      <p:sp>
        <p:nvSpPr>
          <p:cNvPr id="120" name="object 120"/>
          <p:cNvSpPr/>
          <p:nvPr/>
        </p:nvSpPr>
        <p:spPr>
          <a:xfrm>
            <a:off x="4831460" y="4887467"/>
            <a:ext cx="0" cy="350520"/>
          </a:xfrm>
          <a:custGeom>
            <a:avLst/>
            <a:gdLst/>
            <a:ahLst/>
            <a:cxnLst/>
            <a:rect l="l" t="t" r="r" b="b"/>
            <a:pathLst>
              <a:path h="350520">
                <a:moveTo>
                  <a:pt x="0" y="0"/>
                </a:moveTo>
                <a:lnTo>
                  <a:pt x="0" y="350520"/>
                </a:lnTo>
              </a:path>
            </a:pathLst>
          </a:custGeom>
          <a:ln w="17525">
            <a:solidFill>
              <a:srgbClr val="000065"/>
            </a:solidFill>
          </a:ln>
        </p:spPr>
        <p:txBody>
          <a:bodyPr wrap="square" lIns="0" tIns="0" rIns="0" bIns="0" rtlCol="0"/>
          <a:lstStyle/>
          <a:p>
            <a:endParaRPr/>
          </a:p>
        </p:txBody>
      </p:sp>
      <p:sp>
        <p:nvSpPr>
          <p:cNvPr id="121" name="object 121"/>
          <p:cNvSpPr/>
          <p:nvPr/>
        </p:nvSpPr>
        <p:spPr>
          <a:xfrm>
            <a:off x="4872990" y="4882134"/>
            <a:ext cx="0" cy="354330"/>
          </a:xfrm>
          <a:custGeom>
            <a:avLst/>
            <a:gdLst/>
            <a:ahLst/>
            <a:cxnLst/>
            <a:rect l="l" t="t" r="r" b="b"/>
            <a:pathLst>
              <a:path h="354329">
                <a:moveTo>
                  <a:pt x="0" y="0"/>
                </a:moveTo>
                <a:lnTo>
                  <a:pt x="0" y="354329"/>
                </a:lnTo>
              </a:path>
            </a:pathLst>
          </a:custGeom>
          <a:ln w="16763">
            <a:solidFill>
              <a:srgbClr val="000065"/>
            </a:solidFill>
          </a:ln>
        </p:spPr>
        <p:txBody>
          <a:bodyPr wrap="square" lIns="0" tIns="0" rIns="0" bIns="0" rtlCol="0"/>
          <a:lstStyle/>
          <a:p>
            <a:endParaRPr/>
          </a:p>
        </p:txBody>
      </p:sp>
      <p:sp>
        <p:nvSpPr>
          <p:cNvPr id="122" name="object 122"/>
          <p:cNvSpPr/>
          <p:nvPr/>
        </p:nvSpPr>
        <p:spPr>
          <a:xfrm>
            <a:off x="4914519" y="4876038"/>
            <a:ext cx="0" cy="358140"/>
          </a:xfrm>
          <a:custGeom>
            <a:avLst/>
            <a:gdLst/>
            <a:ahLst/>
            <a:cxnLst/>
            <a:rect l="l" t="t" r="r" b="b"/>
            <a:pathLst>
              <a:path h="358139">
                <a:moveTo>
                  <a:pt x="0" y="0"/>
                </a:moveTo>
                <a:lnTo>
                  <a:pt x="0" y="358139"/>
                </a:lnTo>
              </a:path>
            </a:pathLst>
          </a:custGeom>
          <a:ln w="17525">
            <a:solidFill>
              <a:srgbClr val="000065"/>
            </a:solidFill>
          </a:ln>
        </p:spPr>
        <p:txBody>
          <a:bodyPr wrap="square" lIns="0" tIns="0" rIns="0" bIns="0" rtlCol="0"/>
          <a:lstStyle/>
          <a:p>
            <a:endParaRPr/>
          </a:p>
        </p:txBody>
      </p:sp>
      <p:sp>
        <p:nvSpPr>
          <p:cNvPr id="123" name="object 123"/>
          <p:cNvSpPr/>
          <p:nvPr/>
        </p:nvSpPr>
        <p:spPr>
          <a:xfrm>
            <a:off x="4956428" y="4870703"/>
            <a:ext cx="0" cy="360680"/>
          </a:xfrm>
          <a:custGeom>
            <a:avLst/>
            <a:gdLst/>
            <a:ahLst/>
            <a:cxnLst/>
            <a:rect l="l" t="t" r="r" b="b"/>
            <a:pathLst>
              <a:path h="360679">
                <a:moveTo>
                  <a:pt x="0" y="0"/>
                </a:moveTo>
                <a:lnTo>
                  <a:pt x="0" y="360425"/>
                </a:lnTo>
              </a:path>
            </a:pathLst>
          </a:custGeom>
          <a:ln w="17525">
            <a:solidFill>
              <a:srgbClr val="000065"/>
            </a:solidFill>
          </a:ln>
        </p:spPr>
        <p:txBody>
          <a:bodyPr wrap="square" lIns="0" tIns="0" rIns="0" bIns="0" rtlCol="0"/>
          <a:lstStyle/>
          <a:p>
            <a:endParaRPr/>
          </a:p>
        </p:txBody>
      </p:sp>
      <p:sp>
        <p:nvSpPr>
          <p:cNvPr id="124" name="object 124"/>
          <p:cNvSpPr/>
          <p:nvPr/>
        </p:nvSpPr>
        <p:spPr>
          <a:xfrm>
            <a:off x="4997196" y="4864608"/>
            <a:ext cx="0" cy="365125"/>
          </a:xfrm>
          <a:custGeom>
            <a:avLst/>
            <a:gdLst/>
            <a:ahLst/>
            <a:cxnLst/>
            <a:rect l="l" t="t" r="r" b="b"/>
            <a:pathLst>
              <a:path h="365125">
                <a:moveTo>
                  <a:pt x="0" y="0"/>
                </a:moveTo>
                <a:lnTo>
                  <a:pt x="0" y="364998"/>
                </a:lnTo>
              </a:path>
            </a:pathLst>
          </a:custGeom>
          <a:ln w="15239">
            <a:solidFill>
              <a:srgbClr val="000065"/>
            </a:solidFill>
          </a:ln>
        </p:spPr>
        <p:txBody>
          <a:bodyPr wrap="square" lIns="0" tIns="0" rIns="0" bIns="0" rtlCol="0"/>
          <a:lstStyle/>
          <a:p>
            <a:endParaRPr/>
          </a:p>
        </p:txBody>
      </p:sp>
      <p:sp>
        <p:nvSpPr>
          <p:cNvPr id="125" name="object 125"/>
          <p:cNvSpPr/>
          <p:nvPr/>
        </p:nvSpPr>
        <p:spPr>
          <a:xfrm>
            <a:off x="5038725" y="4859273"/>
            <a:ext cx="0" cy="367665"/>
          </a:xfrm>
          <a:custGeom>
            <a:avLst/>
            <a:gdLst/>
            <a:ahLst/>
            <a:cxnLst/>
            <a:rect l="l" t="t" r="r" b="b"/>
            <a:pathLst>
              <a:path h="367664">
                <a:moveTo>
                  <a:pt x="0" y="0"/>
                </a:moveTo>
                <a:lnTo>
                  <a:pt x="0" y="367284"/>
                </a:lnTo>
              </a:path>
            </a:pathLst>
          </a:custGeom>
          <a:ln w="16001">
            <a:solidFill>
              <a:srgbClr val="000065"/>
            </a:solidFill>
          </a:ln>
        </p:spPr>
        <p:txBody>
          <a:bodyPr wrap="square" lIns="0" tIns="0" rIns="0" bIns="0" rtlCol="0"/>
          <a:lstStyle/>
          <a:p>
            <a:endParaRPr/>
          </a:p>
        </p:txBody>
      </p:sp>
      <p:sp>
        <p:nvSpPr>
          <p:cNvPr id="126" name="object 126"/>
          <p:cNvSpPr/>
          <p:nvPr/>
        </p:nvSpPr>
        <p:spPr>
          <a:xfrm>
            <a:off x="5080253" y="4851653"/>
            <a:ext cx="0" cy="372110"/>
          </a:xfrm>
          <a:custGeom>
            <a:avLst/>
            <a:gdLst/>
            <a:ahLst/>
            <a:cxnLst/>
            <a:rect l="l" t="t" r="r" b="b"/>
            <a:pathLst>
              <a:path h="372110">
                <a:moveTo>
                  <a:pt x="0" y="0"/>
                </a:moveTo>
                <a:lnTo>
                  <a:pt x="0" y="371855"/>
                </a:lnTo>
              </a:path>
            </a:pathLst>
          </a:custGeom>
          <a:ln w="15239">
            <a:solidFill>
              <a:srgbClr val="000065"/>
            </a:solidFill>
          </a:ln>
        </p:spPr>
        <p:txBody>
          <a:bodyPr wrap="square" lIns="0" tIns="0" rIns="0" bIns="0" rtlCol="0"/>
          <a:lstStyle/>
          <a:p>
            <a:endParaRPr/>
          </a:p>
        </p:txBody>
      </p:sp>
      <p:sp>
        <p:nvSpPr>
          <p:cNvPr id="127" name="object 127"/>
          <p:cNvSpPr/>
          <p:nvPr/>
        </p:nvSpPr>
        <p:spPr>
          <a:xfrm>
            <a:off x="5121021" y="4846320"/>
            <a:ext cx="0" cy="376555"/>
          </a:xfrm>
          <a:custGeom>
            <a:avLst/>
            <a:gdLst/>
            <a:ahLst/>
            <a:cxnLst/>
            <a:rect l="l" t="t" r="r" b="b"/>
            <a:pathLst>
              <a:path h="376554">
                <a:moveTo>
                  <a:pt x="0" y="0"/>
                </a:moveTo>
                <a:lnTo>
                  <a:pt x="0" y="376427"/>
                </a:lnTo>
              </a:path>
            </a:pathLst>
          </a:custGeom>
          <a:ln w="17525">
            <a:solidFill>
              <a:srgbClr val="000065"/>
            </a:solidFill>
          </a:ln>
        </p:spPr>
        <p:txBody>
          <a:bodyPr wrap="square" lIns="0" tIns="0" rIns="0" bIns="0" rtlCol="0"/>
          <a:lstStyle/>
          <a:p>
            <a:endParaRPr/>
          </a:p>
        </p:txBody>
      </p:sp>
      <p:sp>
        <p:nvSpPr>
          <p:cNvPr id="128" name="object 128"/>
          <p:cNvSpPr/>
          <p:nvPr/>
        </p:nvSpPr>
        <p:spPr>
          <a:xfrm>
            <a:off x="5162930" y="4840223"/>
            <a:ext cx="0" cy="379730"/>
          </a:xfrm>
          <a:custGeom>
            <a:avLst/>
            <a:gdLst/>
            <a:ahLst/>
            <a:cxnLst/>
            <a:rect l="l" t="t" r="r" b="b"/>
            <a:pathLst>
              <a:path h="379729">
                <a:moveTo>
                  <a:pt x="0" y="0"/>
                </a:moveTo>
                <a:lnTo>
                  <a:pt x="0" y="379475"/>
                </a:lnTo>
              </a:path>
            </a:pathLst>
          </a:custGeom>
          <a:ln w="17525">
            <a:solidFill>
              <a:srgbClr val="000065"/>
            </a:solidFill>
          </a:ln>
        </p:spPr>
        <p:txBody>
          <a:bodyPr wrap="square" lIns="0" tIns="0" rIns="0" bIns="0" rtlCol="0"/>
          <a:lstStyle/>
          <a:p>
            <a:endParaRPr/>
          </a:p>
        </p:txBody>
      </p:sp>
      <p:sp>
        <p:nvSpPr>
          <p:cNvPr id="129" name="object 129"/>
          <p:cNvSpPr/>
          <p:nvPr/>
        </p:nvSpPr>
        <p:spPr>
          <a:xfrm>
            <a:off x="5204459" y="4833365"/>
            <a:ext cx="0" cy="383540"/>
          </a:xfrm>
          <a:custGeom>
            <a:avLst/>
            <a:gdLst/>
            <a:ahLst/>
            <a:cxnLst/>
            <a:rect l="l" t="t" r="r" b="b"/>
            <a:pathLst>
              <a:path h="383539">
                <a:moveTo>
                  <a:pt x="0" y="0"/>
                </a:moveTo>
                <a:lnTo>
                  <a:pt x="0" y="383286"/>
                </a:lnTo>
              </a:path>
            </a:pathLst>
          </a:custGeom>
          <a:ln w="16763">
            <a:solidFill>
              <a:srgbClr val="000065"/>
            </a:solidFill>
          </a:ln>
        </p:spPr>
        <p:txBody>
          <a:bodyPr wrap="square" lIns="0" tIns="0" rIns="0" bIns="0" rtlCol="0"/>
          <a:lstStyle/>
          <a:p>
            <a:endParaRPr/>
          </a:p>
        </p:txBody>
      </p:sp>
      <p:sp>
        <p:nvSpPr>
          <p:cNvPr id="130" name="object 130"/>
          <p:cNvSpPr/>
          <p:nvPr/>
        </p:nvSpPr>
        <p:spPr>
          <a:xfrm>
            <a:off x="5245989" y="4825746"/>
            <a:ext cx="0" cy="389890"/>
          </a:xfrm>
          <a:custGeom>
            <a:avLst/>
            <a:gdLst/>
            <a:ahLst/>
            <a:cxnLst/>
            <a:rect l="l" t="t" r="r" b="b"/>
            <a:pathLst>
              <a:path h="389889">
                <a:moveTo>
                  <a:pt x="0" y="0"/>
                </a:moveTo>
                <a:lnTo>
                  <a:pt x="0" y="389382"/>
                </a:lnTo>
              </a:path>
            </a:pathLst>
          </a:custGeom>
          <a:ln w="17525">
            <a:solidFill>
              <a:srgbClr val="000065"/>
            </a:solidFill>
          </a:ln>
        </p:spPr>
        <p:txBody>
          <a:bodyPr wrap="square" lIns="0" tIns="0" rIns="0" bIns="0" rtlCol="0"/>
          <a:lstStyle/>
          <a:p>
            <a:endParaRPr/>
          </a:p>
        </p:txBody>
      </p:sp>
      <p:sp>
        <p:nvSpPr>
          <p:cNvPr id="131" name="object 131"/>
          <p:cNvSpPr/>
          <p:nvPr/>
        </p:nvSpPr>
        <p:spPr>
          <a:xfrm>
            <a:off x="5287136" y="4818888"/>
            <a:ext cx="0" cy="393700"/>
          </a:xfrm>
          <a:custGeom>
            <a:avLst/>
            <a:gdLst/>
            <a:ahLst/>
            <a:cxnLst/>
            <a:rect l="l" t="t" r="r" b="b"/>
            <a:pathLst>
              <a:path h="393700">
                <a:moveTo>
                  <a:pt x="0" y="0"/>
                </a:moveTo>
                <a:lnTo>
                  <a:pt x="0" y="393191"/>
                </a:lnTo>
              </a:path>
            </a:pathLst>
          </a:custGeom>
          <a:ln w="16001">
            <a:solidFill>
              <a:srgbClr val="000065"/>
            </a:solidFill>
          </a:ln>
        </p:spPr>
        <p:txBody>
          <a:bodyPr wrap="square" lIns="0" tIns="0" rIns="0" bIns="0" rtlCol="0"/>
          <a:lstStyle/>
          <a:p>
            <a:endParaRPr/>
          </a:p>
        </p:txBody>
      </p:sp>
      <p:sp>
        <p:nvSpPr>
          <p:cNvPr id="132" name="object 132"/>
          <p:cNvSpPr/>
          <p:nvPr/>
        </p:nvSpPr>
        <p:spPr>
          <a:xfrm>
            <a:off x="5328284" y="4813553"/>
            <a:ext cx="0" cy="396240"/>
          </a:xfrm>
          <a:custGeom>
            <a:avLst/>
            <a:gdLst/>
            <a:ahLst/>
            <a:cxnLst/>
            <a:rect l="l" t="t" r="r" b="b"/>
            <a:pathLst>
              <a:path h="396239">
                <a:moveTo>
                  <a:pt x="0" y="0"/>
                </a:moveTo>
                <a:lnTo>
                  <a:pt x="0" y="396239"/>
                </a:lnTo>
              </a:path>
            </a:pathLst>
          </a:custGeom>
          <a:ln w="16001">
            <a:solidFill>
              <a:srgbClr val="000065"/>
            </a:solidFill>
          </a:ln>
        </p:spPr>
        <p:txBody>
          <a:bodyPr wrap="square" lIns="0" tIns="0" rIns="0" bIns="0" rtlCol="0"/>
          <a:lstStyle/>
          <a:p>
            <a:endParaRPr/>
          </a:p>
        </p:txBody>
      </p:sp>
      <p:sp>
        <p:nvSpPr>
          <p:cNvPr id="133" name="object 133"/>
          <p:cNvSpPr/>
          <p:nvPr/>
        </p:nvSpPr>
        <p:spPr>
          <a:xfrm>
            <a:off x="2724530" y="5068061"/>
            <a:ext cx="0" cy="117475"/>
          </a:xfrm>
          <a:custGeom>
            <a:avLst/>
            <a:gdLst/>
            <a:ahLst/>
            <a:cxnLst/>
            <a:rect l="l" t="t" r="r" b="b"/>
            <a:pathLst>
              <a:path h="117475">
                <a:moveTo>
                  <a:pt x="0" y="0"/>
                </a:moveTo>
                <a:lnTo>
                  <a:pt x="0" y="117348"/>
                </a:lnTo>
              </a:path>
            </a:pathLst>
          </a:custGeom>
          <a:ln w="8381">
            <a:solidFill>
              <a:srgbClr val="00AFEF"/>
            </a:solidFill>
          </a:ln>
        </p:spPr>
        <p:txBody>
          <a:bodyPr wrap="square" lIns="0" tIns="0" rIns="0" bIns="0" rtlCol="0"/>
          <a:lstStyle/>
          <a:p>
            <a:endParaRPr/>
          </a:p>
        </p:txBody>
      </p:sp>
      <p:sp>
        <p:nvSpPr>
          <p:cNvPr id="134" name="object 134"/>
          <p:cNvSpPr/>
          <p:nvPr/>
        </p:nvSpPr>
        <p:spPr>
          <a:xfrm>
            <a:off x="2761869" y="5043678"/>
            <a:ext cx="0" cy="124460"/>
          </a:xfrm>
          <a:custGeom>
            <a:avLst/>
            <a:gdLst/>
            <a:ahLst/>
            <a:cxnLst/>
            <a:rect l="l" t="t" r="r" b="b"/>
            <a:pathLst>
              <a:path h="124460">
                <a:moveTo>
                  <a:pt x="0" y="0"/>
                </a:moveTo>
                <a:lnTo>
                  <a:pt x="0" y="124205"/>
                </a:lnTo>
              </a:path>
            </a:pathLst>
          </a:custGeom>
          <a:ln w="17525">
            <a:solidFill>
              <a:srgbClr val="00AFEF"/>
            </a:solidFill>
          </a:ln>
        </p:spPr>
        <p:txBody>
          <a:bodyPr wrap="square" lIns="0" tIns="0" rIns="0" bIns="0" rtlCol="0"/>
          <a:lstStyle/>
          <a:p>
            <a:endParaRPr/>
          </a:p>
        </p:txBody>
      </p:sp>
      <p:sp>
        <p:nvSpPr>
          <p:cNvPr id="135" name="object 135"/>
          <p:cNvSpPr/>
          <p:nvPr/>
        </p:nvSpPr>
        <p:spPr>
          <a:xfrm>
            <a:off x="2803779" y="5017770"/>
            <a:ext cx="0" cy="132080"/>
          </a:xfrm>
          <a:custGeom>
            <a:avLst/>
            <a:gdLst/>
            <a:ahLst/>
            <a:cxnLst/>
            <a:rect l="l" t="t" r="r" b="b"/>
            <a:pathLst>
              <a:path h="132079">
                <a:moveTo>
                  <a:pt x="0" y="0"/>
                </a:moveTo>
                <a:lnTo>
                  <a:pt x="0" y="131825"/>
                </a:lnTo>
              </a:path>
            </a:pathLst>
          </a:custGeom>
          <a:ln w="17525">
            <a:solidFill>
              <a:srgbClr val="00AFEF"/>
            </a:solidFill>
          </a:ln>
        </p:spPr>
        <p:txBody>
          <a:bodyPr wrap="square" lIns="0" tIns="0" rIns="0" bIns="0" rtlCol="0"/>
          <a:lstStyle/>
          <a:p>
            <a:endParaRPr/>
          </a:p>
        </p:txBody>
      </p:sp>
      <p:sp>
        <p:nvSpPr>
          <p:cNvPr id="136" name="object 136"/>
          <p:cNvSpPr/>
          <p:nvPr/>
        </p:nvSpPr>
        <p:spPr>
          <a:xfrm>
            <a:off x="2845307" y="4990338"/>
            <a:ext cx="0" cy="140335"/>
          </a:xfrm>
          <a:custGeom>
            <a:avLst/>
            <a:gdLst/>
            <a:ahLst/>
            <a:cxnLst/>
            <a:rect l="l" t="t" r="r" b="b"/>
            <a:pathLst>
              <a:path h="140335">
                <a:moveTo>
                  <a:pt x="0" y="0"/>
                </a:moveTo>
                <a:lnTo>
                  <a:pt x="0" y="140208"/>
                </a:lnTo>
              </a:path>
            </a:pathLst>
          </a:custGeom>
          <a:ln w="16763">
            <a:solidFill>
              <a:srgbClr val="00AFEF"/>
            </a:solidFill>
          </a:ln>
        </p:spPr>
        <p:txBody>
          <a:bodyPr wrap="square" lIns="0" tIns="0" rIns="0" bIns="0" rtlCol="0"/>
          <a:lstStyle/>
          <a:p>
            <a:endParaRPr/>
          </a:p>
        </p:txBody>
      </p:sp>
      <p:sp>
        <p:nvSpPr>
          <p:cNvPr id="137" name="object 137"/>
          <p:cNvSpPr/>
          <p:nvPr/>
        </p:nvSpPr>
        <p:spPr>
          <a:xfrm>
            <a:off x="2886836" y="4976621"/>
            <a:ext cx="0" cy="144145"/>
          </a:xfrm>
          <a:custGeom>
            <a:avLst/>
            <a:gdLst/>
            <a:ahLst/>
            <a:cxnLst/>
            <a:rect l="l" t="t" r="r" b="b"/>
            <a:pathLst>
              <a:path h="144145">
                <a:moveTo>
                  <a:pt x="0" y="0"/>
                </a:moveTo>
                <a:lnTo>
                  <a:pt x="0" y="144017"/>
                </a:lnTo>
              </a:path>
            </a:pathLst>
          </a:custGeom>
          <a:ln w="17525">
            <a:solidFill>
              <a:srgbClr val="00AFEF"/>
            </a:solidFill>
          </a:ln>
        </p:spPr>
        <p:txBody>
          <a:bodyPr wrap="square" lIns="0" tIns="0" rIns="0" bIns="0" rtlCol="0"/>
          <a:lstStyle/>
          <a:p>
            <a:endParaRPr/>
          </a:p>
        </p:txBody>
      </p:sp>
      <p:sp>
        <p:nvSpPr>
          <p:cNvPr id="138" name="object 138"/>
          <p:cNvSpPr/>
          <p:nvPr/>
        </p:nvSpPr>
        <p:spPr>
          <a:xfrm>
            <a:off x="2927604" y="4963667"/>
            <a:ext cx="0" cy="148590"/>
          </a:xfrm>
          <a:custGeom>
            <a:avLst/>
            <a:gdLst/>
            <a:ahLst/>
            <a:cxnLst/>
            <a:rect l="l" t="t" r="r" b="b"/>
            <a:pathLst>
              <a:path h="148589">
                <a:moveTo>
                  <a:pt x="0" y="0"/>
                </a:moveTo>
                <a:lnTo>
                  <a:pt x="0" y="148589"/>
                </a:lnTo>
              </a:path>
            </a:pathLst>
          </a:custGeom>
          <a:ln w="15239">
            <a:solidFill>
              <a:srgbClr val="00AFEF"/>
            </a:solidFill>
          </a:ln>
        </p:spPr>
        <p:txBody>
          <a:bodyPr wrap="square" lIns="0" tIns="0" rIns="0" bIns="0" rtlCol="0"/>
          <a:lstStyle/>
          <a:p>
            <a:endParaRPr/>
          </a:p>
        </p:txBody>
      </p:sp>
      <p:sp>
        <p:nvSpPr>
          <p:cNvPr id="139" name="object 139"/>
          <p:cNvSpPr/>
          <p:nvPr/>
        </p:nvSpPr>
        <p:spPr>
          <a:xfrm>
            <a:off x="2969132" y="4949190"/>
            <a:ext cx="0" cy="153670"/>
          </a:xfrm>
          <a:custGeom>
            <a:avLst/>
            <a:gdLst/>
            <a:ahLst/>
            <a:cxnLst/>
            <a:rect l="l" t="t" r="r" b="b"/>
            <a:pathLst>
              <a:path h="153670">
                <a:moveTo>
                  <a:pt x="0" y="0"/>
                </a:moveTo>
                <a:lnTo>
                  <a:pt x="0" y="153162"/>
                </a:lnTo>
              </a:path>
            </a:pathLst>
          </a:custGeom>
          <a:ln w="16001">
            <a:solidFill>
              <a:srgbClr val="00AFEF"/>
            </a:solidFill>
          </a:ln>
        </p:spPr>
        <p:txBody>
          <a:bodyPr wrap="square" lIns="0" tIns="0" rIns="0" bIns="0" rtlCol="0"/>
          <a:lstStyle/>
          <a:p>
            <a:endParaRPr/>
          </a:p>
        </p:txBody>
      </p:sp>
      <p:sp>
        <p:nvSpPr>
          <p:cNvPr id="140" name="object 140"/>
          <p:cNvSpPr/>
          <p:nvPr/>
        </p:nvSpPr>
        <p:spPr>
          <a:xfrm>
            <a:off x="3011042" y="4933188"/>
            <a:ext cx="0" cy="159385"/>
          </a:xfrm>
          <a:custGeom>
            <a:avLst/>
            <a:gdLst/>
            <a:ahLst/>
            <a:cxnLst/>
            <a:rect l="l" t="t" r="r" b="b"/>
            <a:pathLst>
              <a:path h="159385">
                <a:moveTo>
                  <a:pt x="0" y="0"/>
                </a:moveTo>
                <a:lnTo>
                  <a:pt x="0" y="159258"/>
                </a:lnTo>
              </a:path>
            </a:pathLst>
          </a:custGeom>
          <a:ln w="16001">
            <a:solidFill>
              <a:srgbClr val="00AFEF"/>
            </a:solidFill>
          </a:ln>
        </p:spPr>
        <p:txBody>
          <a:bodyPr wrap="square" lIns="0" tIns="0" rIns="0" bIns="0" rtlCol="0"/>
          <a:lstStyle/>
          <a:p>
            <a:endParaRPr/>
          </a:p>
        </p:txBody>
      </p:sp>
      <p:sp>
        <p:nvSpPr>
          <p:cNvPr id="141" name="object 141"/>
          <p:cNvSpPr/>
          <p:nvPr/>
        </p:nvSpPr>
        <p:spPr>
          <a:xfrm>
            <a:off x="3051810" y="4911852"/>
            <a:ext cx="0" cy="167640"/>
          </a:xfrm>
          <a:custGeom>
            <a:avLst/>
            <a:gdLst/>
            <a:ahLst/>
            <a:cxnLst/>
            <a:rect l="l" t="t" r="r" b="b"/>
            <a:pathLst>
              <a:path h="167639">
                <a:moveTo>
                  <a:pt x="0" y="0"/>
                </a:moveTo>
                <a:lnTo>
                  <a:pt x="0" y="167639"/>
                </a:lnTo>
              </a:path>
            </a:pathLst>
          </a:custGeom>
          <a:ln w="16763">
            <a:solidFill>
              <a:srgbClr val="00AFEF"/>
            </a:solidFill>
          </a:ln>
        </p:spPr>
        <p:txBody>
          <a:bodyPr wrap="square" lIns="0" tIns="0" rIns="0" bIns="0" rtlCol="0"/>
          <a:lstStyle/>
          <a:p>
            <a:endParaRPr/>
          </a:p>
        </p:txBody>
      </p:sp>
      <p:sp>
        <p:nvSpPr>
          <p:cNvPr id="142" name="object 142"/>
          <p:cNvSpPr/>
          <p:nvPr/>
        </p:nvSpPr>
        <p:spPr>
          <a:xfrm>
            <a:off x="3093339" y="4888991"/>
            <a:ext cx="0" cy="177800"/>
          </a:xfrm>
          <a:custGeom>
            <a:avLst/>
            <a:gdLst/>
            <a:ahLst/>
            <a:cxnLst/>
            <a:rect l="l" t="t" r="r" b="b"/>
            <a:pathLst>
              <a:path h="177800">
                <a:moveTo>
                  <a:pt x="0" y="0"/>
                </a:moveTo>
                <a:lnTo>
                  <a:pt x="0" y="177546"/>
                </a:lnTo>
              </a:path>
            </a:pathLst>
          </a:custGeom>
          <a:ln w="17525">
            <a:solidFill>
              <a:srgbClr val="00AFEF"/>
            </a:solidFill>
          </a:ln>
        </p:spPr>
        <p:txBody>
          <a:bodyPr wrap="square" lIns="0" tIns="0" rIns="0" bIns="0" rtlCol="0"/>
          <a:lstStyle/>
          <a:p>
            <a:endParaRPr/>
          </a:p>
        </p:txBody>
      </p:sp>
      <p:sp>
        <p:nvSpPr>
          <p:cNvPr id="143" name="object 143"/>
          <p:cNvSpPr/>
          <p:nvPr/>
        </p:nvSpPr>
        <p:spPr>
          <a:xfrm>
            <a:off x="3134867" y="4864608"/>
            <a:ext cx="0" cy="189230"/>
          </a:xfrm>
          <a:custGeom>
            <a:avLst/>
            <a:gdLst/>
            <a:ahLst/>
            <a:cxnLst/>
            <a:rect l="l" t="t" r="r" b="b"/>
            <a:pathLst>
              <a:path h="189229">
                <a:moveTo>
                  <a:pt x="0" y="0"/>
                </a:moveTo>
                <a:lnTo>
                  <a:pt x="0" y="188975"/>
                </a:lnTo>
              </a:path>
            </a:pathLst>
          </a:custGeom>
          <a:ln w="16763">
            <a:solidFill>
              <a:srgbClr val="00AFEF"/>
            </a:solidFill>
          </a:ln>
        </p:spPr>
        <p:txBody>
          <a:bodyPr wrap="square" lIns="0" tIns="0" rIns="0" bIns="0" rtlCol="0"/>
          <a:lstStyle/>
          <a:p>
            <a:endParaRPr/>
          </a:p>
        </p:txBody>
      </p:sp>
      <p:sp>
        <p:nvSpPr>
          <p:cNvPr id="144" name="object 144"/>
          <p:cNvSpPr/>
          <p:nvPr/>
        </p:nvSpPr>
        <p:spPr>
          <a:xfrm>
            <a:off x="3176397" y="4840223"/>
            <a:ext cx="0" cy="200660"/>
          </a:xfrm>
          <a:custGeom>
            <a:avLst/>
            <a:gdLst/>
            <a:ahLst/>
            <a:cxnLst/>
            <a:rect l="l" t="t" r="r" b="b"/>
            <a:pathLst>
              <a:path h="200660">
                <a:moveTo>
                  <a:pt x="0" y="0"/>
                </a:moveTo>
                <a:lnTo>
                  <a:pt x="0" y="200405"/>
                </a:lnTo>
              </a:path>
            </a:pathLst>
          </a:custGeom>
          <a:ln w="17525">
            <a:solidFill>
              <a:srgbClr val="00AFEF"/>
            </a:solidFill>
          </a:ln>
        </p:spPr>
        <p:txBody>
          <a:bodyPr wrap="square" lIns="0" tIns="0" rIns="0" bIns="0" rtlCol="0"/>
          <a:lstStyle/>
          <a:p>
            <a:endParaRPr/>
          </a:p>
        </p:txBody>
      </p:sp>
      <p:sp>
        <p:nvSpPr>
          <p:cNvPr id="145" name="object 145"/>
          <p:cNvSpPr/>
          <p:nvPr/>
        </p:nvSpPr>
        <p:spPr>
          <a:xfrm>
            <a:off x="3217545" y="4814315"/>
            <a:ext cx="0" cy="210820"/>
          </a:xfrm>
          <a:custGeom>
            <a:avLst/>
            <a:gdLst/>
            <a:ahLst/>
            <a:cxnLst/>
            <a:rect l="l" t="t" r="r" b="b"/>
            <a:pathLst>
              <a:path h="210820">
                <a:moveTo>
                  <a:pt x="0" y="0"/>
                </a:moveTo>
                <a:lnTo>
                  <a:pt x="0" y="210312"/>
                </a:lnTo>
              </a:path>
            </a:pathLst>
          </a:custGeom>
          <a:ln w="16001">
            <a:solidFill>
              <a:srgbClr val="00AFEF"/>
            </a:solidFill>
          </a:ln>
        </p:spPr>
        <p:txBody>
          <a:bodyPr wrap="square" lIns="0" tIns="0" rIns="0" bIns="0" rtlCol="0"/>
          <a:lstStyle/>
          <a:p>
            <a:endParaRPr/>
          </a:p>
        </p:txBody>
      </p:sp>
      <p:sp>
        <p:nvSpPr>
          <p:cNvPr id="146" name="object 146"/>
          <p:cNvSpPr/>
          <p:nvPr/>
        </p:nvSpPr>
        <p:spPr>
          <a:xfrm>
            <a:off x="3259073" y="4787646"/>
            <a:ext cx="0" cy="222250"/>
          </a:xfrm>
          <a:custGeom>
            <a:avLst/>
            <a:gdLst/>
            <a:ahLst/>
            <a:cxnLst/>
            <a:rect l="l" t="t" r="r" b="b"/>
            <a:pathLst>
              <a:path h="222250">
                <a:moveTo>
                  <a:pt x="0" y="0"/>
                </a:moveTo>
                <a:lnTo>
                  <a:pt x="0" y="221741"/>
                </a:lnTo>
              </a:path>
            </a:pathLst>
          </a:custGeom>
          <a:ln w="15239">
            <a:solidFill>
              <a:srgbClr val="00AFEF"/>
            </a:solidFill>
          </a:ln>
        </p:spPr>
        <p:txBody>
          <a:bodyPr wrap="square" lIns="0" tIns="0" rIns="0" bIns="0" rtlCol="0"/>
          <a:lstStyle/>
          <a:p>
            <a:endParaRPr/>
          </a:p>
        </p:txBody>
      </p:sp>
      <p:sp>
        <p:nvSpPr>
          <p:cNvPr id="147" name="object 147"/>
          <p:cNvSpPr/>
          <p:nvPr/>
        </p:nvSpPr>
        <p:spPr>
          <a:xfrm>
            <a:off x="3300603" y="4758690"/>
            <a:ext cx="0" cy="233679"/>
          </a:xfrm>
          <a:custGeom>
            <a:avLst/>
            <a:gdLst/>
            <a:ahLst/>
            <a:cxnLst/>
            <a:rect l="l" t="t" r="r" b="b"/>
            <a:pathLst>
              <a:path h="233679">
                <a:moveTo>
                  <a:pt x="0" y="0"/>
                </a:moveTo>
                <a:lnTo>
                  <a:pt x="0" y="233172"/>
                </a:lnTo>
              </a:path>
            </a:pathLst>
          </a:custGeom>
          <a:ln w="16001">
            <a:solidFill>
              <a:srgbClr val="00AFEF"/>
            </a:solidFill>
          </a:ln>
        </p:spPr>
        <p:txBody>
          <a:bodyPr wrap="square" lIns="0" tIns="0" rIns="0" bIns="0" rtlCol="0"/>
          <a:lstStyle/>
          <a:p>
            <a:endParaRPr/>
          </a:p>
        </p:txBody>
      </p:sp>
      <p:sp>
        <p:nvSpPr>
          <p:cNvPr id="148" name="object 148"/>
          <p:cNvSpPr/>
          <p:nvPr/>
        </p:nvSpPr>
        <p:spPr>
          <a:xfrm>
            <a:off x="3342132" y="4728971"/>
            <a:ext cx="0" cy="246379"/>
          </a:xfrm>
          <a:custGeom>
            <a:avLst/>
            <a:gdLst/>
            <a:ahLst/>
            <a:cxnLst/>
            <a:rect l="l" t="t" r="r" b="b"/>
            <a:pathLst>
              <a:path h="246379">
                <a:moveTo>
                  <a:pt x="0" y="0"/>
                </a:moveTo>
                <a:lnTo>
                  <a:pt x="0" y="246125"/>
                </a:lnTo>
              </a:path>
            </a:pathLst>
          </a:custGeom>
          <a:ln w="15239">
            <a:solidFill>
              <a:srgbClr val="00AFEF"/>
            </a:solidFill>
          </a:ln>
        </p:spPr>
        <p:txBody>
          <a:bodyPr wrap="square" lIns="0" tIns="0" rIns="0" bIns="0" rtlCol="0"/>
          <a:lstStyle/>
          <a:p>
            <a:endParaRPr/>
          </a:p>
        </p:txBody>
      </p:sp>
      <p:sp>
        <p:nvSpPr>
          <p:cNvPr id="149" name="object 149"/>
          <p:cNvSpPr/>
          <p:nvPr/>
        </p:nvSpPr>
        <p:spPr>
          <a:xfrm>
            <a:off x="3382898" y="4745735"/>
            <a:ext cx="0" cy="236220"/>
          </a:xfrm>
          <a:custGeom>
            <a:avLst/>
            <a:gdLst/>
            <a:ahLst/>
            <a:cxnLst/>
            <a:rect l="l" t="t" r="r" b="b"/>
            <a:pathLst>
              <a:path h="236220">
                <a:moveTo>
                  <a:pt x="0" y="0"/>
                </a:moveTo>
                <a:lnTo>
                  <a:pt x="0" y="236220"/>
                </a:lnTo>
              </a:path>
            </a:pathLst>
          </a:custGeom>
          <a:ln w="17525">
            <a:solidFill>
              <a:srgbClr val="00AFEF"/>
            </a:solidFill>
          </a:ln>
        </p:spPr>
        <p:txBody>
          <a:bodyPr wrap="square" lIns="0" tIns="0" rIns="0" bIns="0" rtlCol="0"/>
          <a:lstStyle/>
          <a:p>
            <a:endParaRPr/>
          </a:p>
        </p:txBody>
      </p:sp>
      <p:sp>
        <p:nvSpPr>
          <p:cNvPr id="150" name="object 150"/>
          <p:cNvSpPr/>
          <p:nvPr/>
        </p:nvSpPr>
        <p:spPr>
          <a:xfrm>
            <a:off x="3424809" y="4760214"/>
            <a:ext cx="0" cy="227965"/>
          </a:xfrm>
          <a:custGeom>
            <a:avLst/>
            <a:gdLst/>
            <a:ahLst/>
            <a:cxnLst/>
            <a:rect l="l" t="t" r="r" b="b"/>
            <a:pathLst>
              <a:path h="227964">
                <a:moveTo>
                  <a:pt x="0" y="0"/>
                </a:moveTo>
                <a:lnTo>
                  <a:pt x="0" y="227837"/>
                </a:lnTo>
              </a:path>
            </a:pathLst>
          </a:custGeom>
          <a:ln w="17525">
            <a:solidFill>
              <a:srgbClr val="00AFEF"/>
            </a:solidFill>
          </a:ln>
        </p:spPr>
        <p:txBody>
          <a:bodyPr wrap="square" lIns="0" tIns="0" rIns="0" bIns="0" rtlCol="0"/>
          <a:lstStyle/>
          <a:p>
            <a:endParaRPr/>
          </a:p>
        </p:txBody>
      </p:sp>
      <p:sp>
        <p:nvSpPr>
          <p:cNvPr id="151" name="object 151"/>
          <p:cNvSpPr/>
          <p:nvPr/>
        </p:nvSpPr>
        <p:spPr>
          <a:xfrm>
            <a:off x="3466338" y="4776215"/>
            <a:ext cx="0" cy="217170"/>
          </a:xfrm>
          <a:custGeom>
            <a:avLst/>
            <a:gdLst/>
            <a:ahLst/>
            <a:cxnLst/>
            <a:rect l="l" t="t" r="r" b="b"/>
            <a:pathLst>
              <a:path h="217170">
                <a:moveTo>
                  <a:pt x="0" y="0"/>
                </a:moveTo>
                <a:lnTo>
                  <a:pt x="0" y="217170"/>
                </a:lnTo>
              </a:path>
            </a:pathLst>
          </a:custGeom>
          <a:ln w="16763">
            <a:solidFill>
              <a:srgbClr val="00AFEF"/>
            </a:solidFill>
          </a:ln>
        </p:spPr>
        <p:txBody>
          <a:bodyPr wrap="square" lIns="0" tIns="0" rIns="0" bIns="0" rtlCol="0"/>
          <a:lstStyle/>
          <a:p>
            <a:endParaRPr/>
          </a:p>
        </p:txBody>
      </p:sp>
      <p:sp>
        <p:nvSpPr>
          <p:cNvPr id="152" name="object 152"/>
          <p:cNvSpPr/>
          <p:nvPr/>
        </p:nvSpPr>
        <p:spPr>
          <a:xfrm>
            <a:off x="3507104" y="4789932"/>
            <a:ext cx="0" cy="209550"/>
          </a:xfrm>
          <a:custGeom>
            <a:avLst/>
            <a:gdLst/>
            <a:ahLst/>
            <a:cxnLst/>
            <a:rect l="l" t="t" r="r" b="b"/>
            <a:pathLst>
              <a:path h="209550">
                <a:moveTo>
                  <a:pt x="0" y="0"/>
                </a:moveTo>
                <a:lnTo>
                  <a:pt x="0" y="209550"/>
                </a:lnTo>
              </a:path>
            </a:pathLst>
          </a:custGeom>
          <a:ln w="16001">
            <a:solidFill>
              <a:srgbClr val="00AFEF"/>
            </a:solidFill>
          </a:ln>
        </p:spPr>
        <p:txBody>
          <a:bodyPr wrap="square" lIns="0" tIns="0" rIns="0" bIns="0" rtlCol="0"/>
          <a:lstStyle/>
          <a:p>
            <a:endParaRPr/>
          </a:p>
        </p:txBody>
      </p:sp>
      <p:sp>
        <p:nvSpPr>
          <p:cNvPr id="153" name="object 153"/>
          <p:cNvSpPr/>
          <p:nvPr/>
        </p:nvSpPr>
        <p:spPr>
          <a:xfrm>
            <a:off x="3548634" y="4786121"/>
            <a:ext cx="0" cy="212090"/>
          </a:xfrm>
          <a:custGeom>
            <a:avLst/>
            <a:gdLst/>
            <a:ahLst/>
            <a:cxnLst/>
            <a:rect l="l" t="t" r="r" b="b"/>
            <a:pathLst>
              <a:path h="212089">
                <a:moveTo>
                  <a:pt x="0" y="0"/>
                </a:moveTo>
                <a:lnTo>
                  <a:pt x="0" y="211836"/>
                </a:lnTo>
              </a:path>
            </a:pathLst>
          </a:custGeom>
          <a:ln w="15239">
            <a:solidFill>
              <a:srgbClr val="00AFEF"/>
            </a:solidFill>
          </a:ln>
        </p:spPr>
        <p:txBody>
          <a:bodyPr wrap="square" lIns="0" tIns="0" rIns="0" bIns="0" rtlCol="0"/>
          <a:lstStyle/>
          <a:p>
            <a:endParaRPr/>
          </a:p>
        </p:txBody>
      </p:sp>
      <p:sp>
        <p:nvSpPr>
          <p:cNvPr id="154" name="object 154"/>
          <p:cNvSpPr/>
          <p:nvPr/>
        </p:nvSpPr>
        <p:spPr>
          <a:xfrm>
            <a:off x="3590163" y="4781550"/>
            <a:ext cx="0" cy="215265"/>
          </a:xfrm>
          <a:custGeom>
            <a:avLst/>
            <a:gdLst/>
            <a:ahLst/>
            <a:cxnLst/>
            <a:rect l="l" t="t" r="r" b="b"/>
            <a:pathLst>
              <a:path h="215264">
                <a:moveTo>
                  <a:pt x="0" y="0"/>
                </a:moveTo>
                <a:lnTo>
                  <a:pt x="0" y="214884"/>
                </a:lnTo>
              </a:path>
            </a:pathLst>
          </a:custGeom>
          <a:ln w="16001">
            <a:solidFill>
              <a:srgbClr val="00AFEF"/>
            </a:solidFill>
          </a:ln>
        </p:spPr>
        <p:txBody>
          <a:bodyPr wrap="square" lIns="0" tIns="0" rIns="0" bIns="0" rtlCol="0"/>
          <a:lstStyle/>
          <a:p>
            <a:endParaRPr/>
          </a:p>
        </p:txBody>
      </p:sp>
      <p:sp>
        <p:nvSpPr>
          <p:cNvPr id="155" name="object 155"/>
          <p:cNvSpPr/>
          <p:nvPr/>
        </p:nvSpPr>
        <p:spPr>
          <a:xfrm>
            <a:off x="3632072" y="4776215"/>
            <a:ext cx="0" cy="219075"/>
          </a:xfrm>
          <a:custGeom>
            <a:avLst/>
            <a:gdLst/>
            <a:ahLst/>
            <a:cxnLst/>
            <a:rect l="l" t="t" r="r" b="b"/>
            <a:pathLst>
              <a:path h="219075">
                <a:moveTo>
                  <a:pt x="0" y="0"/>
                </a:moveTo>
                <a:lnTo>
                  <a:pt x="0" y="218693"/>
                </a:lnTo>
              </a:path>
            </a:pathLst>
          </a:custGeom>
          <a:ln w="16001">
            <a:solidFill>
              <a:srgbClr val="00AFEF"/>
            </a:solidFill>
          </a:ln>
        </p:spPr>
        <p:txBody>
          <a:bodyPr wrap="square" lIns="0" tIns="0" rIns="0" bIns="0" rtlCol="0"/>
          <a:lstStyle/>
          <a:p>
            <a:endParaRPr/>
          </a:p>
        </p:txBody>
      </p:sp>
      <p:sp>
        <p:nvSpPr>
          <p:cNvPr id="156" name="object 156"/>
          <p:cNvSpPr/>
          <p:nvPr/>
        </p:nvSpPr>
        <p:spPr>
          <a:xfrm>
            <a:off x="3672840" y="4771644"/>
            <a:ext cx="0" cy="222250"/>
          </a:xfrm>
          <a:custGeom>
            <a:avLst/>
            <a:gdLst/>
            <a:ahLst/>
            <a:cxnLst/>
            <a:rect l="l" t="t" r="r" b="b"/>
            <a:pathLst>
              <a:path h="222250">
                <a:moveTo>
                  <a:pt x="0" y="0"/>
                </a:moveTo>
                <a:lnTo>
                  <a:pt x="0" y="221741"/>
                </a:lnTo>
              </a:path>
            </a:pathLst>
          </a:custGeom>
          <a:ln w="16763">
            <a:solidFill>
              <a:srgbClr val="00AFEF"/>
            </a:solidFill>
          </a:ln>
        </p:spPr>
        <p:txBody>
          <a:bodyPr wrap="square" lIns="0" tIns="0" rIns="0" bIns="0" rtlCol="0"/>
          <a:lstStyle/>
          <a:p>
            <a:endParaRPr/>
          </a:p>
        </p:txBody>
      </p:sp>
      <p:sp>
        <p:nvSpPr>
          <p:cNvPr id="157" name="object 157"/>
          <p:cNvSpPr/>
          <p:nvPr/>
        </p:nvSpPr>
        <p:spPr>
          <a:xfrm>
            <a:off x="3714369" y="4766309"/>
            <a:ext cx="0" cy="224154"/>
          </a:xfrm>
          <a:custGeom>
            <a:avLst/>
            <a:gdLst/>
            <a:ahLst/>
            <a:cxnLst/>
            <a:rect l="l" t="t" r="r" b="b"/>
            <a:pathLst>
              <a:path h="224154">
                <a:moveTo>
                  <a:pt x="0" y="0"/>
                </a:moveTo>
                <a:lnTo>
                  <a:pt x="0" y="224027"/>
                </a:lnTo>
              </a:path>
            </a:pathLst>
          </a:custGeom>
          <a:ln w="17525">
            <a:solidFill>
              <a:srgbClr val="00AFEF"/>
            </a:solidFill>
          </a:ln>
        </p:spPr>
        <p:txBody>
          <a:bodyPr wrap="square" lIns="0" tIns="0" rIns="0" bIns="0" rtlCol="0"/>
          <a:lstStyle/>
          <a:p>
            <a:endParaRPr/>
          </a:p>
        </p:txBody>
      </p:sp>
      <p:sp>
        <p:nvSpPr>
          <p:cNvPr id="158" name="object 158"/>
          <p:cNvSpPr/>
          <p:nvPr/>
        </p:nvSpPr>
        <p:spPr>
          <a:xfrm>
            <a:off x="3755897" y="4760214"/>
            <a:ext cx="0" cy="227965"/>
          </a:xfrm>
          <a:custGeom>
            <a:avLst/>
            <a:gdLst/>
            <a:ahLst/>
            <a:cxnLst/>
            <a:rect l="l" t="t" r="r" b="b"/>
            <a:pathLst>
              <a:path h="227964">
                <a:moveTo>
                  <a:pt x="0" y="0"/>
                </a:moveTo>
                <a:lnTo>
                  <a:pt x="0" y="227837"/>
                </a:lnTo>
              </a:path>
            </a:pathLst>
          </a:custGeom>
          <a:ln w="16763">
            <a:solidFill>
              <a:srgbClr val="00AFEF"/>
            </a:solidFill>
          </a:ln>
        </p:spPr>
        <p:txBody>
          <a:bodyPr wrap="square" lIns="0" tIns="0" rIns="0" bIns="0" rtlCol="0"/>
          <a:lstStyle/>
          <a:p>
            <a:endParaRPr/>
          </a:p>
        </p:txBody>
      </p:sp>
      <p:sp>
        <p:nvSpPr>
          <p:cNvPr id="159" name="object 159"/>
          <p:cNvSpPr/>
          <p:nvPr/>
        </p:nvSpPr>
        <p:spPr>
          <a:xfrm>
            <a:off x="3797427" y="4755641"/>
            <a:ext cx="0" cy="231140"/>
          </a:xfrm>
          <a:custGeom>
            <a:avLst/>
            <a:gdLst/>
            <a:ahLst/>
            <a:cxnLst/>
            <a:rect l="l" t="t" r="r" b="b"/>
            <a:pathLst>
              <a:path h="231139">
                <a:moveTo>
                  <a:pt x="0" y="0"/>
                </a:moveTo>
                <a:lnTo>
                  <a:pt x="0" y="230886"/>
                </a:lnTo>
              </a:path>
            </a:pathLst>
          </a:custGeom>
          <a:ln w="17525">
            <a:solidFill>
              <a:srgbClr val="00AFEF"/>
            </a:solidFill>
          </a:ln>
        </p:spPr>
        <p:txBody>
          <a:bodyPr wrap="square" lIns="0" tIns="0" rIns="0" bIns="0" rtlCol="0"/>
          <a:lstStyle/>
          <a:p>
            <a:endParaRPr/>
          </a:p>
        </p:txBody>
      </p:sp>
      <p:sp>
        <p:nvSpPr>
          <p:cNvPr id="160" name="object 160"/>
          <p:cNvSpPr/>
          <p:nvPr/>
        </p:nvSpPr>
        <p:spPr>
          <a:xfrm>
            <a:off x="3838575" y="4750308"/>
            <a:ext cx="0" cy="233679"/>
          </a:xfrm>
          <a:custGeom>
            <a:avLst/>
            <a:gdLst/>
            <a:ahLst/>
            <a:cxnLst/>
            <a:rect l="l" t="t" r="r" b="b"/>
            <a:pathLst>
              <a:path h="233679">
                <a:moveTo>
                  <a:pt x="0" y="0"/>
                </a:moveTo>
                <a:lnTo>
                  <a:pt x="0" y="233172"/>
                </a:lnTo>
              </a:path>
            </a:pathLst>
          </a:custGeom>
          <a:ln w="16001">
            <a:solidFill>
              <a:srgbClr val="00AFEF"/>
            </a:solidFill>
          </a:ln>
        </p:spPr>
        <p:txBody>
          <a:bodyPr wrap="square" lIns="0" tIns="0" rIns="0" bIns="0" rtlCol="0"/>
          <a:lstStyle/>
          <a:p>
            <a:endParaRPr/>
          </a:p>
        </p:txBody>
      </p:sp>
      <p:sp>
        <p:nvSpPr>
          <p:cNvPr id="161" name="object 161"/>
          <p:cNvSpPr/>
          <p:nvPr/>
        </p:nvSpPr>
        <p:spPr>
          <a:xfrm>
            <a:off x="3879722" y="4741926"/>
            <a:ext cx="0" cy="237490"/>
          </a:xfrm>
          <a:custGeom>
            <a:avLst/>
            <a:gdLst/>
            <a:ahLst/>
            <a:cxnLst/>
            <a:rect l="l" t="t" r="r" b="b"/>
            <a:pathLst>
              <a:path h="237489">
                <a:moveTo>
                  <a:pt x="0" y="0"/>
                </a:moveTo>
                <a:lnTo>
                  <a:pt x="0" y="236982"/>
                </a:lnTo>
              </a:path>
            </a:pathLst>
          </a:custGeom>
          <a:ln w="16001">
            <a:solidFill>
              <a:srgbClr val="00AFEF"/>
            </a:solidFill>
          </a:ln>
        </p:spPr>
        <p:txBody>
          <a:bodyPr wrap="square" lIns="0" tIns="0" rIns="0" bIns="0" rtlCol="0"/>
          <a:lstStyle/>
          <a:p>
            <a:endParaRPr/>
          </a:p>
        </p:txBody>
      </p:sp>
      <p:sp>
        <p:nvSpPr>
          <p:cNvPr id="162" name="object 162"/>
          <p:cNvSpPr/>
          <p:nvPr/>
        </p:nvSpPr>
        <p:spPr>
          <a:xfrm>
            <a:off x="3921633" y="4731258"/>
            <a:ext cx="0" cy="243840"/>
          </a:xfrm>
          <a:custGeom>
            <a:avLst/>
            <a:gdLst/>
            <a:ahLst/>
            <a:cxnLst/>
            <a:rect l="l" t="t" r="r" b="b"/>
            <a:pathLst>
              <a:path h="243839">
                <a:moveTo>
                  <a:pt x="0" y="0"/>
                </a:moveTo>
                <a:lnTo>
                  <a:pt x="0" y="243839"/>
                </a:lnTo>
              </a:path>
            </a:pathLst>
          </a:custGeom>
          <a:ln w="16001">
            <a:solidFill>
              <a:srgbClr val="00AFEF"/>
            </a:solidFill>
          </a:ln>
        </p:spPr>
        <p:txBody>
          <a:bodyPr wrap="square" lIns="0" tIns="0" rIns="0" bIns="0" rtlCol="0"/>
          <a:lstStyle/>
          <a:p>
            <a:endParaRPr/>
          </a:p>
        </p:txBody>
      </p:sp>
      <p:sp>
        <p:nvSpPr>
          <p:cNvPr id="163" name="object 163"/>
          <p:cNvSpPr/>
          <p:nvPr/>
        </p:nvSpPr>
        <p:spPr>
          <a:xfrm>
            <a:off x="3962400" y="4722876"/>
            <a:ext cx="0" cy="247650"/>
          </a:xfrm>
          <a:custGeom>
            <a:avLst/>
            <a:gdLst/>
            <a:ahLst/>
            <a:cxnLst/>
            <a:rect l="l" t="t" r="r" b="b"/>
            <a:pathLst>
              <a:path h="247650">
                <a:moveTo>
                  <a:pt x="0" y="0"/>
                </a:moveTo>
                <a:lnTo>
                  <a:pt x="0" y="247650"/>
                </a:lnTo>
              </a:path>
            </a:pathLst>
          </a:custGeom>
          <a:ln w="16763">
            <a:solidFill>
              <a:srgbClr val="00AFEF"/>
            </a:solidFill>
          </a:ln>
        </p:spPr>
        <p:txBody>
          <a:bodyPr wrap="square" lIns="0" tIns="0" rIns="0" bIns="0" rtlCol="0"/>
          <a:lstStyle/>
          <a:p>
            <a:endParaRPr/>
          </a:p>
        </p:txBody>
      </p:sp>
      <p:sp>
        <p:nvSpPr>
          <p:cNvPr id="164" name="object 164"/>
          <p:cNvSpPr/>
          <p:nvPr/>
        </p:nvSpPr>
        <p:spPr>
          <a:xfrm>
            <a:off x="4003928" y="4714494"/>
            <a:ext cx="0" cy="251460"/>
          </a:xfrm>
          <a:custGeom>
            <a:avLst/>
            <a:gdLst/>
            <a:ahLst/>
            <a:cxnLst/>
            <a:rect l="l" t="t" r="r" b="b"/>
            <a:pathLst>
              <a:path h="251460">
                <a:moveTo>
                  <a:pt x="0" y="0"/>
                </a:moveTo>
                <a:lnTo>
                  <a:pt x="0" y="251460"/>
                </a:lnTo>
              </a:path>
            </a:pathLst>
          </a:custGeom>
          <a:ln w="17525">
            <a:solidFill>
              <a:srgbClr val="00AFEF"/>
            </a:solidFill>
          </a:ln>
        </p:spPr>
        <p:txBody>
          <a:bodyPr wrap="square" lIns="0" tIns="0" rIns="0" bIns="0" rtlCol="0"/>
          <a:lstStyle/>
          <a:p>
            <a:endParaRPr/>
          </a:p>
        </p:txBody>
      </p:sp>
      <p:sp>
        <p:nvSpPr>
          <p:cNvPr id="165" name="object 165"/>
          <p:cNvSpPr/>
          <p:nvPr/>
        </p:nvSpPr>
        <p:spPr>
          <a:xfrm>
            <a:off x="4045458" y="4708397"/>
            <a:ext cx="0" cy="257175"/>
          </a:xfrm>
          <a:custGeom>
            <a:avLst/>
            <a:gdLst/>
            <a:ahLst/>
            <a:cxnLst/>
            <a:rect l="l" t="t" r="r" b="b"/>
            <a:pathLst>
              <a:path h="257175">
                <a:moveTo>
                  <a:pt x="0" y="0"/>
                </a:moveTo>
                <a:lnTo>
                  <a:pt x="0" y="256794"/>
                </a:lnTo>
              </a:path>
            </a:pathLst>
          </a:custGeom>
          <a:ln w="16763">
            <a:solidFill>
              <a:srgbClr val="00AFEF"/>
            </a:solidFill>
          </a:ln>
        </p:spPr>
        <p:txBody>
          <a:bodyPr wrap="square" lIns="0" tIns="0" rIns="0" bIns="0" rtlCol="0"/>
          <a:lstStyle/>
          <a:p>
            <a:endParaRPr/>
          </a:p>
        </p:txBody>
      </p:sp>
      <p:sp>
        <p:nvSpPr>
          <p:cNvPr id="166" name="object 166"/>
          <p:cNvSpPr/>
          <p:nvPr/>
        </p:nvSpPr>
        <p:spPr>
          <a:xfrm>
            <a:off x="4086986" y="4704588"/>
            <a:ext cx="0" cy="260985"/>
          </a:xfrm>
          <a:custGeom>
            <a:avLst/>
            <a:gdLst/>
            <a:ahLst/>
            <a:cxnLst/>
            <a:rect l="l" t="t" r="r" b="b"/>
            <a:pathLst>
              <a:path h="260985">
                <a:moveTo>
                  <a:pt x="0" y="0"/>
                </a:moveTo>
                <a:lnTo>
                  <a:pt x="0" y="260603"/>
                </a:lnTo>
              </a:path>
            </a:pathLst>
          </a:custGeom>
          <a:ln w="17525">
            <a:solidFill>
              <a:srgbClr val="00AFEF"/>
            </a:solidFill>
          </a:ln>
        </p:spPr>
        <p:txBody>
          <a:bodyPr wrap="square" lIns="0" tIns="0" rIns="0" bIns="0" rtlCol="0"/>
          <a:lstStyle/>
          <a:p>
            <a:endParaRPr/>
          </a:p>
        </p:txBody>
      </p:sp>
      <p:sp>
        <p:nvSpPr>
          <p:cNvPr id="167" name="object 167"/>
          <p:cNvSpPr/>
          <p:nvPr/>
        </p:nvSpPr>
        <p:spPr>
          <a:xfrm>
            <a:off x="4128134" y="4700015"/>
            <a:ext cx="0" cy="264160"/>
          </a:xfrm>
          <a:custGeom>
            <a:avLst/>
            <a:gdLst/>
            <a:ahLst/>
            <a:cxnLst/>
            <a:rect l="l" t="t" r="r" b="b"/>
            <a:pathLst>
              <a:path h="264160">
                <a:moveTo>
                  <a:pt x="0" y="0"/>
                </a:moveTo>
                <a:lnTo>
                  <a:pt x="0" y="263651"/>
                </a:lnTo>
              </a:path>
            </a:pathLst>
          </a:custGeom>
          <a:ln w="16001">
            <a:solidFill>
              <a:srgbClr val="00AFEF"/>
            </a:solidFill>
          </a:ln>
        </p:spPr>
        <p:txBody>
          <a:bodyPr wrap="square" lIns="0" tIns="0" rIns="0" bIns="0" rtlCol="0"/>
          <a:lstStyle/>
          <a:p>
            <a:endParaRPr/>
          </a:p>
        </p:txBody>
      </p:sp>
      <p:sp>
        <p:nvSpPr>
          <p:cNvPr id="168" name="object 168"/>
          <p:cNvSpPr/>
          <p:nvPr/>
        </p:nvSpPr>
        <p:spPr>
          <a:xfrm>
            <a:off x="4169664" y="4694682"/>
            <a:ext cx="0" cy="267970"/>
          </a:xfrm>
          <a:custGeom>
            <a:avLst/>
            <a:gdLst/>
            <a:ahLst/>
            <a:cxnLst/>
            <a:rect l="l" t="t" r="r" b="b"/>
            <a:pathLst>
              <a:path h="267970">
                <a:moveTo>
                  <a:pt x="0" y="0"/>
                </a:moveTo>
                <a:lnTo>
                  <a:pt x="0" y="267462"/>
                </a:lnTo>
              </a:path>
            </a:pathLst>
          </a:custGeom>
          <a:ln w="15239">
            <a:solidFill>
              <a:srgbClr val="00AFEF"/>
            </a:solidFill>
          </a:ln>
        </p:spPr>
        <p:txBody>
          <a:bodyPr wrap="square" lIns="0" tIns="0" rIns="0" bIns="0" rtlCol="0"/>
          <a:lstStyle/>
          <a:p>
            <a:endParaRPr/>
          </a:p>
        </p:txBody>
      </p:sp>
      <p:sp>
        <p:nvSpPr>
          <p:cNvPr id="169" name="object 169"/>
          <p:cNvSpPr/>
          <p:nvPr/>
        </p:nvSpPr>
        <p:spPr>
          <a:xfrm>
            <a:off x="4211192" y="4683252"/>
            <a:ext cx="0" cy="276225"/>
          </a:xfrm>
          <a:custGeom>
            <a:avLst/>
            <a:gdLst/>
            <a:ahLst/>
            <a:cxnLst/>
            <a:rect l="l" t="t" r="r" b="b"/>
            <a:pathLst>
              <a:path h="276225">
                <a:moveTo>
                  <a:pt x="0" y="0"/>
                </a:moveTo>
                <a:lnTo>
                  <a:pt x="0" y="275844"/>
                </a:lnTo>
              </a:path>
            </a:pathLst>
          </a:custGeom>
          <a:ln w="16001">
            <a:solidFill>
              <a:srgbClr val="00AFEF"/>
            </a:solidFill>
          </a:ln>
        </p:spPr>
        <p:txBody>
          <a:bodyPr wrap="square" lIns="0" tIns="0" rIns="0" bIns="0" rtlCol="0"/>
          <a:lstStyle/>
          <a:p>
            <a:endParaRPr/>
          </a:p>
        </p:txBody>
      </p:sp>
      <p:sp>
        <p:nvSpPr>
          <p:cNvPr id="170" name="object 170"/>
          <p:cNvSpPr/>
          <p:nvPr/>
        </p:nvSpPr>
        <p:spPr>
          <a:xfrm>
            <a:off x="4252340" y="4670297"/>
            <a:ext cx="0" cy="284480"/>
          </a:xfrm>
          <a:custGeom>
            <a:avLst/>
            <a:gdLst/>
            <a:ahLst/>
            <a:cxnLst/>
            <a:rect l="l" t="t" r="r" b="b"/>
            <a:pathLst>
              <a:path h="284479">
                <a:moveTo>
                  <a:pt x="0" y="0"/>
                </a:moveTo>
                <a:lnTo>
                  <a:pt x="0" y="284225"/>
                </a:lnTo>
              </a:path>
            </a:pathLst>
          </a:custGeom>
          <a:ln w="17525">
            <a:solidFill>
              <a:srgbClr val="00AFEF"/>
            </a:solidFill>
          </a:ln>
        </p:spPr>
        <p:txBody>
          <a:bodyPr wrap="square" lIns="0" tIns="0" rIns="0" bIns="0" rtlCol="0"/>
          <a:lstStyle/>
          <a:p>
            <a:endParaRPr/>
          </a:p>
        </p:txBody>
      </p:sp>
      <p:sp>
        <p:nvSpPr>
          <p:cNvPr id="171" name="object 171"/>
          <p:cNvSpPr/>
          <p:nvPr/>
        </p:nvSpPr>
        <p:spPr>
          <a:xfrm>
            <a:off x="4293870" y="4657344"/>
            <a:ext cx="0" cy="295275"/>
          </a:xfrm>
          <a:custGeom>
            <a:avLst/>
            <a:gdLst/>
            <a:ahLst/>
            <a:cxnLst/>
            <a:rect l="l" t="t" r="r" b="b"/>
            <a:pathLst>
              <a:path h="295275">
                <a:moveTo>
                  <a:pt x="0" y="0"/>
                </a:moveTo>
                <a:lnTo>
                  <a:pt x="0" y="294894"/>
                </a:lnTo>
              </a:path>
            </a:pathLst>
          </a:custGeom>
          <a:ln w="16763">
            <a:solidFill>
              <a:srgbClr val="00AFEF"/>
            </a:solidFill>
          </a:ln>
        </p:spPr>
        <p:txBody>
          <a:bodyPr wrap="square" lIns="0" tIns="0" rIns="0" bIns="0" rtlCol="0"/>
          <a:lstStyle/>
          <a:p>
            <a:endParaRPr/>
          </a:p>
        </p:txBody>
      </p:sp>
      <p:sp>
        <p:nvSpPr>
          <p:cNvPr id="172" name="object 172"/>
          <p:cNvSpPr/>
          <p:nvPr/>
        </p:nvSpPr>
        <p:spPr>
          <a:xfrm>
            <a:off x="4335398" y="4644390"/>
            <a:ext cx="0" cy="304800"/>
          </a:xfrm>
          <a:custGeom>
            <a:avLst/>
            <a:gdLst/>
            <a:ahLst/>
            <a:cxnLst/>
            <a:rect l="l" t="t" r="r" b="b"/>
            <a:pathLst>
              <a:path h="304800">
                <a:moveTo>
                  <a:pt x="0" y="0"/>
                </a:moveTo>
                <a:lnTo>
                  <a:pt x="0" y="304800"/>
                </a:lnTo>
              </a:path>
            </a:pathLst>
          </a:custGeom>
          <a:ln w="17525">
            <a:solidFill>
              <a:srgbClr val="00AFEF"/>
            </a:solidFill>
          </a:ln>
        </p:spPr>
        <p:txBody>
          <a:bodyPr wrap="square" lIns="0" tIns="0" rIns="0" bIns="0" rtlCol="0"/>
          <a:lstStyle/>
          <a:p>
            <a:endParaRPr/>
          </a:p>
        </p:txBody>
      </p:sp>
      <p:sp>
        <p:nvSpPr>
          <p:cNvPr id="173" name="object 173"/>
          <p:cNvSpPr/>
          <p:nvPr/>
        </p:nvSpPr>
        <p:spPr>
          <a:xfrm>
            <a:off x="4376928" y="4631435"/>
            <a:ext cx="0" cy="314960"/>
          </a:xfrm>
          <a:custGeom>
            <a:avLst/>
            <a:gdLst/>
            <a:ahLst/>
            <a:cxnLst/>
            <a:rect l="l" t="t" r="r" b="b"/>
            <a:pathLst>
              <a:path h="314960">
                <a:moveTo>
                  <a:pt x="0" y="0"/>
                </a:moveTo>
                <a:lnTo>
                  <a:pt x="0" y="314706"/>
                </a:lnTo>
              </a:path>
            </a:pathLst>
          </a:custGeom>
          <a:ln w="16763">
            <a:solidFill>
              <a:srgbClr val="00AFEF"/>
            </a:solidFill>
          </a:ln>
        </p:spPr>
        <p:txBody>
          <a:bodyPr wrap="square" lIns="0" tIns="0" rIns="0" bIns="0" rtlCol="0"/>
          <a:lstStyle/>
          <a:p>
            <a:endParaRPr/>
          </a:p>
        </p:txBody>
      </p:sp>
      <p:sp>
        <p:nvSpPr>
          <p:cNvPr id="174" name="object 174"/>
          <p:cNvSpPr/>
          <p:nvPr/>
        </p:nvSpPr>
        <p:spPr>
          <a:xfrm>
            <a:off x="4417695" y="4616958"/>
            <a:ext cx="0" cy="325755"/>
          </a:xfrm>
          <a:custGeom>
            <a:avLst/>
            <a:gdLst/>
            <a:ahLst/>
            <a:cxnLst/>
            <a:rect l="l" t="t" r="r" b="b"/>
            <a:pathLst>
              <a:path h="325754">
                <a:moveTo>
                  <a:pt x="0" y="0"/>
                </a:moveTo>
                <a:lnTo>
                  <a:pt x="0" y="325374"/>
                </a:lnTo>
              </a:path>
            </a:pathLst>
          </a:custGeom>
          <a:ln w="16001">
            <a:solidFill>
              <a:srgbClr val="00AFEF"/>
            </a:solidFill>
          </a:ln>
        </p:spPr>
        <p:txBody>
          <a:bodyPr wrap="square" lIns="0" tIns="0" rIns="0" bIns="0" rtlCol="0"/>
          <a:lstStyle/>
          <a:p>
            <a:endParaRPr/>
          </a:p>
        </p:txBody>
      </p:sp>
      <p:sp>
        <p:nvSpPr>
          <p:cNvPr id="175" name="object 175"/>
          <p:cNvSpPr/>
          <p:nvPr/>
        </p:nvSpPr>
        <p:spPr>
          <a:xfrm>
            <a:off x="4459604" y="4602479"/>
            <a:ext cx="0" cy="335280"/>
          </a:xfrm>
          <a:custGeom>
            <a:avLst/>
            <a:gdLst/>
            <a:ahLst/>
            <a:cxnLst/>
            <a:rect l="l" t="t" r="r" b="b"/>
            <a:pathLst>
              <a:path h="335279">
                <a:moveTo>
                  <a:pt x="0" y="0"/>
                </a:moveTo>
                <a:lnTo>
                  <a:pt x="0" y="335279"/>
                </a:lnTo>
              </a:path>
            </a:pathLst>
          </a:custGeom>
          <a:ln w="16001">
            <a:solidFill>
              <a:srgbClr val="00AFEF"/>
            </a:solidFill>
          </a:ln>
        </p:spPr>
        <p:txBody>
          <a:bodyPr wrap="square" lIns="0" tIns="0" rIns="0" bIns="0" rtlCol="0"/>
          <a:lstStyle/>
          <a:p>
            <a:endParaRPr/>
          </a:p>
        </p:txBody>
      </p:sp>
      <p:sp>
        <p:nvSpPr>
          <p:cNvPr id="176" name="object 176"/>
          <p:cNvSpPr/>
          <p:nvPr/>
        </p:nvSpPr>
        <p:spPr>
          <a:xfrm>
            <a:off x="4500753" y="4588764"/>
            <a:ext cx="0" cy="344805"/>
          </a:xfrm>
          <a:custGeom>
            <a:avLst/>
            <a:gdLst/>
            <a:ahLst/>
            <a:cxnLst/>
            <a:rect l="l" t="t" r="r" b="b"/>
            <a:pathLst>
              <a:path h="344804">
                <a:moveTo>
                  <a:pt x="0" y="0"/>
                </a:moveTo>
                <a:lnTo>
                  <a:pt x="0" y="344424"/>
                </a:lnTo>
              </a:path>
            </a:pathLst>
          </a:custGeom>
          <a:ln w="16001">
            <a:solidFill>
              <a:srgbClr val="00AFEF"/>
            </a:solidFill>
          </a:ln>
        </p:spPr>
        <p:txBody>
          <a:bodyPr wrap="square" lIns="0" tIns="0" rIns="0" bIns="0" rtlCol="0"/>
          <a:lstStyle/>
          <a:p>
            <a:endParaRPr/>
          </a:p>
        </p:txBody>
      </p:sp>
      <p:sp>
        <p:nvSpPr>
          <p:cNvPr id="177" name="object 177"/>
          <p:cNvSpPr/>
          <p:nvPr/>
        </p:nvSpPr>
        <p:spPr>
          <a:xfrm>
            <a:off x="4541901" y="4571238"/>
            <a:ext cx="0" cy="356870"/>
          </a:xfrm>
          <a:custGeom>
            <a:avLst/>
            <a:gdLst/>
            <a:ahLst/>
            <a:cxnLst/>
            <a:rect l="l" t="t" r="r" b="b"/>
            <a:pathLst>
              <a:path h="356870">
                <a:moveTo>
                  <a:pt x="0" y="0"/>
                </a:moveTo>
                <a:lnTo>
                  <a:pt x="0" y="356615"/>
                </a:lnTo>
              </a:path>
            </a:pathLst>
          </a:custGeom>
          <a:ln w="17525">
            <a:solidFill>
              <a:srgbClr val="00AFEF"/>
            </a:solidFill>
          </a:ln>
        </p:spPr>
        <p:txBody>
          <a:bodyPr wrap="square" lIns="0" tIns="0" rIns="0" bIns="0" rtlCol="0"/>
          <a:lstStyle/>
          <a:p>
            <a:endParaRPr/>
          </a:p>
        </p:txBody>
      </p:sp>
      <p:sp>
        <p:nvSpPr>
          <p:cNvPr id="178" name="object 178"/>
          <p:cNvSpPr/>
          <p:nvPr/>
        </p:nvSpPr>
        <p:spPr>
          <a:xfrm>
            <a:off x="4583429" y="4555997"/>
            <a:ext cx="0" cy="367665"/>
          </a:xfrm>
          <a:custGeom>
            <a:avLst/>
            <a:gdLst/>
            <a:ahLst/>
            <a:cxnLst/>
            <a:rect l="l" t="t" r="r" b="b"/>
            <a:pathLst>
              <a:path h="367664">
                <a:moveTo>
                  <a:pt x="0" y="0"/>
                </a:moveTo>
                <a:lnTo>
                  <a:pt x="0" y="367284"/>
                </a:lnTo>
              </a:path>
            </a:pathLst>
          </a:custGeom>
          <a:ln w="16763">
            <a:solidFill>
              <a:srgbClr val="00AFEF"/>
            </a:solidFill>
          </a:ln>
        </p:spPr>
        <p:txBody>
          <a:bodyPr wrap="square" lIns="0" tIns="0" rIns="0" bIns="0" rtlCol="0"/>
          <a:lstStyle/>
          <a:p>
            <a:endParaRPr/>
          </a:p>
        </p:txBody>
      </p:sp>
      <p:sp>
        <p:nvSpPr>
          <p:cNvPr id="179" name="object 179"/>
          <p:cNvSpPr/>
          <p:nvPr/>
        </p:nvSpPr>
        <p:spPr>
          <a:xfrm>
            <a:off x="4624959" y="4538471"/>
            <a:ext cx="0" cy="379730"/>
          </a:xfrm>
          <a:custGeom>
            <a:avLst/>
            <a:gdLst/>
            <a:ahLst/>
            <a:cxnLst/>
            <a:rect l="l" t="t" r="r" b="b"/>
            <a:pathLst>
              <a:path h="379729">
                <a:moveTo>
                  <a:pt x="0" y="0"/>
                </a:moveTo>
                <a:lnTo>
                  <a:pt x="0" y="379475"/>
                </a:lnTo>
              </a:path>
            </a:pathLst>
          </a:custGeom>
          <a:ln w="17525">
            <a:solidFill>
              <a:srgbClr val="00AFEF"/>
            </a:solidFill>
          </a:ln>
        </p:spPr>
        <p:txBody>
          <a:bodyPr wrap="square" lIns="0" tIns="0" rIns="0" bIns="0" rtlCol="0"/>
          <a:lstStyle/>
          <a:p>
            <a:endParaRPr/>
          </a:p>
        </p:txBody>
      </p:sp>
      <p:sp>
        <p:nvSpPr>
          <p:cNvPr id="180" name="object 180"/>
          <p:cNvSpPr/>
          <p:nvPr/>
        </p:nvSpPr>
        <p:spPr>
          <a:xfrm>
            <a:off x="4666488" y="4522470"/>
            <a:ext cx="0" cy="387985"/>
          </a:xfrm>
          <a:custGeom>
            <a:avLst/>
            <a:gdLst/>
            <a:ahLst/>
            <a:cxnLst/>
            <a:rect l="l" t="t" r="r" b="b"/>
            <a:pathLst>
              <a:path h="387985">
                <a:moveTo>
                  <a:pt x="0" y="0"/>
                </a:moveTo>
                <a:lnTo>
                  <a:pt x="0" y="387858"/>
                </a:lnTo>
              </a:path>
            </a:pathLst>
          </a:custGeom>
          <a:ln w="16763">
            <a:solidFill>
              <a:srgbClr val="00AFEF"/>
            </a:solidFill>
          </a:ln>
        </p:spPr>
        <p:txBody>
          <a:bodyPr wrap="square" lIns="0" tIns="0" rIns="0" bIns="0" rtlCol="0"/>
          <a:lstStyle/>
          <a:p>
            <a:endParaRPr/>
          </a:p>
        </p:txBody>
      </p:sp>
      <p:sp>
        <p:nvSpPr>
          <p:cNvPr id="181" name="object 181"/>
          <p:cNvSpPr/>
          <p:nvPr/>
        </p:nvSpPr>
        <p:spPr>
          <a:xfrm>
            <a:off x="4707254" y="4504182"/>
            <a:ext cx="0" cy="402590"/>
          </a:xfrm>
          <a:custGeom>
            <a:avLst/>
            <a:gdLst/>
            <a:ahLst/>
            <a:cxnLst/>
            <a:rect l="l" t="t" r="r" b="b"/>
            <a:pathLst>
              <a:path h="402589">
                <a:moveTo>
                  <a:pt x="0" y="0"/>
                </a:moveTo>
                <a:lnTo>
                  <a:pt x="0" y="402336"/>
                </a:lnTo>
              </a:path>
            </a:pathLst>
          </a:custGeom>
          <a:ln w="16001">
            <a:solidFill>
              <a:srgbClr val="00AFEF"/>
            </a:solidFill>
          </a:ln>
        </p:spPr>
        <p:txBody>
          <a:bodyPr wrap="square" lIns="0" tIns="0" rIns="0" bIns="0" rtlCol="0"/>
          <a:lstStyle/>
          <a:p>
            <a:endParaRPr/>
          </a:p>
        </p:txBody>
      </p:sp>
      <p:sp>
        <p:nvSpPr>
          <p:cNvPr id="182" name="object 182"/>
          <p:cNvSpPr/>
          <p:nvPr/>
        </p:nvSpPr>
        <p:spPr>
          <a:xfrm>
            <a:off x="4749165" y="4486655"/>
            <a:ext cx="0" cy="412750"/>
          </a:xfrm>
          <a:custGeom>
            <a:avLst/>
            <a:gdLst/>
            <a:ahLst/>
            <a:cxnLst/>
            <a:rect l="l" t="t" r="r" b="b"/>
            <a:pathLst>
              <a:path h="412750">
                <a:moveTo>
                  <a:pt x="0" y="0"/>
                </a:moveTo>
                <a:lnTo>
                  <a:pt x="0" y="412241"/>
                </a:lnTo>
              </a:path>
            </a:pathLst>
          </a:custGeom>
          <a:ln w="16001">
            <a:solidFill>
              <a:srgbClr val="00AFEF"/>
            </a:solidFill>
          </a:ln>
        </p:spPr>
        <p:txBody>
          <a:bodyPr wrap="square" lIns="0" tIns="0" rIns="0" bIns="0" rtlCol="0"/>
          <a:lstStyle/>
          <a:p>
            <a:endParaRPr/>
          </a:p>
        </p:txBody>
      </p:sp>
      <p:sp>
        <p:nvSpPr>
          <p:cNvPr id="183" name="object 183"/>
          <p:cNvSpPr/>
          <p:nvPr/>
        </p:nvSpPr>
        <p:spPr>
          <a:xfrm>
            <a:off x="4790694" y="4469891"/>
            <a:ext cx="0" cy="424180"/>
          </a:xfrm>
          <a:custGeom>
            <a:avLst/>
            <a:gdLst/>
            <a:ahLst/>
            <a:cxnLst/>
            <a:rect l="l" t="t" r="r" b="b"/>
            <a:pathLst>
              <a:path h="424179">
                <a:moveTo>
                  <a:pt x="0" y="0"/>
                </a:moveTo>
                <a:lnTo>
                  <a:pt x="0" y="423672"/>
                </a:lnTo>
              </a:path>
            </a:pathLst>
          </a:custGeom>
          <a:ln w="15239">
            <a:solidFill>
              <a:srgbClr val="00AFEF"/>
            </a:solidFill>
          </a:ln>
        </p:spPr>
        <p:txBody>
          <a:bodyPr wrap="square" lIns="0" tIns="0" rIns="0" bIns="0" rtlCol="0"/>
          <a:lstStyle/>
          <a:p>
            <a:endParaRPr/>
          </a:p>
        </p:txBody>
      </p:sp>
      <p:sp>
        <p:nvSpPr>
          <p:cNvPr id="184" name="object 184"/>
          <p:cNvSpPr/>
          <p:nvPr/>
        </p:nvSpPr>
        <p:spPr>
          <a:xfrm>
            <a:off x="4831460" y="4450841"/>
            <a:ext cx="0" cy="436880"/>
          </a:xfrm>
          <a:custGeom>
            <a:avLst/>
            <a:gdLst/>
            <a:ahLst/>
            <a:cxnLst/>
            <a:rect l="l" t="t" r="r" b="b"/>
            <a:pathLst>
              <a:path h="436879">
                <a:moveTo>
                  <a:pt x="0" y="0"/>
                </a:moveTo>
                <a:lnTo>
                  <a:pt x="0" y="436625"/>
                </a:lnTo>
              </a:path>
            </a:pathLst>
          </a:custGeom>
          <a:ln w="17525">
            <a:solidFill>
              <a:srgbClr val="00AFEF"/>
            </a:solidFill>
          </a:ln>
        </p:spPr>
        <p:txBody>
          <a:bodyPr wrap="square" lIns="0" tIns="0" rIns="0" bIns="0" rtlCol="0"/>
          <a:lstStyle/>
          <a:p>
            <a:endParaRPr/>
          </a:p>
        </p:txBody>
      </p:sp>
      <p:sp>
        <p:nvSpPr>
          <p:cNvPr id="185" name="object 185"/>
          <p:cNvSpPr/>
          <p:nvPr/>
        </p:nvSpPr>
        <p:spPr>
          <a:xfrm>
            <a:off x="4872990" y="4432553"/>
            <a:ext cx="0" cy="449580"/>
          </a:xfrm>
          <a:custGeom>
            <a:avLst/>
            <a:gdLst/>
            <a:ahLst/>
            <a:cxnLst/>
            <a:rect l="l" t="t" r="r" b="b"/>
            <a:pathLst>
              <a:path h="449579">
                <a:moveTo>
                  <a:pt x="0" y="0"/>
                </a:moveTo>
                <a:lnTo>
                  <a:pt x="0" y="449579"/>
                </a:lnTo>
              </a:path>
            </a:pathLst>
          </a:custGeom>
          <a:ln w="16763">
            <a:solidFill>
              <a:srgbClr val="00AFEF"/>
            </a:solidFill>
          </a:ln>
        </p:spPr>
        <p:txBody>
          <a:bodyPr wrap="square" lIns="0" tIns="0" rIns="0" bIns="0" rtlCol="0"/>
          <a:lstStyle/>
          <a:p>
            <a:endParaRPr/>
          </a:p>
        </p:txBody>
      </p:sp>
      <p:sp>
        <p:nvSpPr>
          <p:cNvPr id="186" name="object 186"/>
          <p:cNvSpPr/>
          <p:nvPr/>
        </p:nvSpPr>
        <p:spPr>
          <a:xfrm>
            <a:off x="4914519" y="4412741"/>
            <a:ext cx="0" cy="463550"/>
          </a:xfrm>
          <a:custGeom>
            <a:avLst/>
            <a:gdLst/>
            <a:ahLst/>
            <a:cxnLst/>
            <a:rect l="l" t="t" r="r" b="b"/>
            <a:pathLst>
              <a:path h="463550">
                <a:moveTo>
                  <a:pt x="0" y="0"/>
                </a:moveTo>
                <a:lnTo>
                  <a:pt x="0" y="463296"/>
                </a:lnTo>
              </a:path>
            </a:pathLst>
          </a:custGeom>
          <a:ln w="17525">
            <a:solidFill>
              <a:srgbClr val="00AFEF"/>
            </a:solidFill>
          </a:ln>
        </p:spPr>
        <p:txBody>
          <a:bodyPr wrap="square" lIns="0" tIns="0" rIns="0" bIns="0" rtlCol="0"/>
          <a:lstStyle/>
          <a:p>
            <a:endParaRPr/>
          </a:p>
        </p:txBody>
      </p:sp>
      <p:sp>
        <p:nvSpPr>
          <p:cNvPr id="187" name="object 187"/>
          <p:cNvSpPr/>
          <p:nvPr/>
        </p:nvSpPr>
        <p:spPr>
          <a:xfrm>
            <a:off x="4956428" y="4392167"/>
            <a:ext cx="0" cy="478790"/>
          </a:xfrm>
          <a:custGeom>
            <a:avLst/>
            <a:gdLst/>
            <a:ahLst/>
            <a:cxnLst/>
            <a:rect l="l" t="t" r="r" b="b"/>
            <a:pathLst>
              <a:path h="478789">
                <a:moveTo>
                  <a:pt x="0" y="0"/>
                </a:moveTo>
                <a:lnTo>
                  <a:pt x="0" y="478536"/>
                </a:lnTo>
              </a:path>
            </a:pathLst>
          </a:custGeom>
          <a:ln w="17525">
            <a:solidFill>
              <a:srgbClr val="00AFEF"/>
            </a:solidFill>
          </a:ln>
        </p:spPr>
        <p:txBody>
          <a:bodyPr wrap="square" lIns="0" tIns="0" rIns="0" bIns="0" rtlCol="0"/>
          <a:lstStyle/>
          <a:p>
            <a:endParaRPr/>
          </a:p>
        </p:txBody>
      </p:sp>
      <p:sp>
        <p:nvSpPr>
          <p:cNvPr id="188" name="object 188"/>
          <p:cNvSpPr/>
          <p:nvPr/>
        </p:nvSpPr>
        <p:spPr>
          <a:xfrm>
            <a:off x="4997196" y="4373879"/>
            <a:ext cx="0" cy="490855"/>
          </a:xfrm>
          <a:custGeom>
            <a:avLst/>
            <a:gdLst/>
            <a:ahLst/>
            <a:cxnLst/>
            <a:rect l="l" t="t" r="r" b="b"/>
            <a:pathLst>
              <a:path h="490854">
                <a:moveTo>
                  <a:pt x="0" y="0"/>
                </a:moveTo>
                <a:lnTo>
                  <a:pt x="0" y="490727"/>
                </a:lnTo>
              </a:path>
            </a:pathLst>
          </a:custGeom>
          <a:ln w="15239">
            <a:solidFill>
              <a:srgbClr val="00AFEF"/>
            </a:solidFill>
          </a:ln>
        </p:spPr>
        <p:txBody>
          <a:bodyPr wrap="square" lIns="0" tIns="0" rIns="0" bIns="0" rtlCol="0"/>
          <a:lstStyle/>
          <a:p>
            <a:endParaRPr/>
          </a:p>
        </p:txBody>
      </p:sp>
      <p:sp>
        <p:nvSpPr>
          <p:cNvPr id="189" name="object 189"/>
          <p:cNvSpPr/>
          <p:nvPr/>
        </p:nvSpPr>
        <p:spPr>
          <a:xfrm>
            <a:off x="5038725" y="4354067"/>
            <a:ext cx="0" cy="505459"/>
          </a:xfrm>
          <a:custGeom>
            <a:avLst/>
            <a:gdLst/>
            <a:ahLst/>
            <a:cxnLst/>
            <a:rect l="l" t="t" r="r" b="b"/>
            <a:pathLst>
              <a:path h="505460">
                <a:moveTo>
                  <a:pt x="0" y="0"/>
                </a:moveTo>
                <a:lnTo>
                  <a:pt x="0" y="505206"/>
                </a:lnTo>
              </a:path>
            </a:pathLst>
          </a:custGeom>
          <a:ln w="16001">
            <a:solidFill>
              <a:srgbClr val="00AFEF"/>
            </a:solidFill>
          </a:ln>
        </p:spPr>
        <p:txBody>
          <a:bodyPr wrap="square" lIns="0" tIns="0" rIns="0" bIns="0" rtlCol="0"/>
          <a:lstStyle/>
          <a:p>
            <a:endParaRPr/>
          </a:p>
        </p:txBody>
      </p:sp>
      <p:sp>
        <p:nvSpPr>
          <p:cNvPr id="190" name="object 190"/>
          <p:cNvSpPr/>
          <p:nvPr/>
        </p:nvSpPr>
        <p:spPr>
          <a:xfrm>
            <a:off x="5080253" y="4333494"/>
            <a:ext cx="0" cy="518159"/>
          </a:xfrm>
          <a:custGeom>
            <a:avLst/>
            <a:gdLst/>
            <a:ahLst/>
            <a:cxnLst/>
            <a:rect l="l" t="t" r="r" b="b"/>
            <a:pathLst>
              <a:path h="518160">
                <a:moveTo>
                  <a:pt x="0" y="0"/>
                </a:moveTo>
                <a:lnTo>
                  <a:pt x="0" y="518160"/>
                </a:lnTo>
              </a:path>
            </a:pathLst>
          </a:custGeom>
          <a:ln w="15239">
            <a:solidFill>
              <a:srgbClr val="00AFEF"/>
            </a:solidFill>
          </a:ln>
        </p:spPr>
        <p:txBody>
          <a:bodyPr wrap="square" lIns="0" tIns="0" rIns="0" bIns="0" rtlCol="0"/>
          <a:lstStyle/>
          <a:p>
            <a:endParaRPr/>
          </a:p>
        </p:txBody>
      </p:sp>
      <p:sp>
        <p:nvSpPr>
          <p:cNvPr id="191" name="object 191"/>
          <p:cNvSpPr/>
          <p:nvPr/>
        </p:nvSpPr>
        <p:spPr>
          <a:xfrm>
            <a:off x="5121021" y="4312158"/>
            <a:ext cx="0" cy="534670"/>
          </a:xfrm>
          <a:custGeom>
            <a:avLst/>
            <a:gdLst/>
            <a:ahLst/>
            <a:cxnLst/>
            <a:rect l="l" t="t" r="r" b="b"/>
            <a:pathLst>
              <a:path h="534670">
                <a:moveTo>
                  <a:pt x="0" y="0"/>
                </a:moveTo>
                <a:lnTo>
                  <a:pt x="0" y="534162"/>
                </a:lnTo>
              </a:path>
            </a:pathLst>
          </a:custGeom>
          <a:ln w="17525">
            <a:solidFill>
              <a:srgbClr val="00AFEF"/>
            </a:solidFill>
          </a:ln>
        </p:spPr>
        <p:txBody>
          <a:bodyPr wrap="square" lIns="0" tIns="0" rIns="0" bIns="0" rtlCol="0"/>
          <a:lstStyle/>
          <a:p>
            <a:endParaRPr/>
          </a:p>
        </p:txBody>
      </p:sp>
      <p:sp>
        <p:nvSpPr>
          <p:cNvPr id="192" name="object 192"/>
          <p:cNvSpPr/>
          <p:nvPr/>
        </p:nvSpPr>
        <p:spPr>
          <a:xfrm>
            <a:off x="5162930" y="4292346"/>
            <a:ext cx="0" cy="548005"/>
          </a:xfrm>
          <a:custGeom>
            <a:avLst/>
            <a:gdLst/>
            <a:ahLst/>
            <a:cxnLst/>
            <a:rect l="l" t="t" r="r" b="b"/>
            <a:pathLst>
              <a:path h="548004">
                <a:moveTo>
                  <a:pt x="0" y="0"/>
                </a:moveTo>
                <a:lnTo>
                  <a:pt x="0" y="547877"/>
                </a:lnTo>
              </a:path>
            </a:pathLst>
          </a:custGeom>
          <a:ln w="17525">
            <a:solidFill>
              <a:srgbClr val="00AFEF"/>
            </a:solidFill>
          </a:ln>
        </p:spPr>
        <p:txBody>
          <a:bodyPr wrap="square" lIns="0" tIns="0" rIns="0" bIns="0" rtlCol="0"/>
          <a:lstStyle/>
          <a:p>
            <a:endParaRPr/>
          </a:p>
        </p:txBody>
      </p:sp>
      <p:sp>
        <p:nvSpPr>
          <p:cNvPr id="193" name="object 193"/>
          <p:cNvSpPr/>
          <p:nvPr/>
        </p:nvSpPr>
        <p:spPr>
          <a:xfrm>
            <a:off x="5204459" y="4271009"/>
            <a:ext cx="0" cy="562610"/>
          </a:xfrm>
          <a:custGeom>
            <a:avLst/>
            <a:gdLst/>
            <a:ahLst/>
            <a:cxnLst/>
            <a:rect l="l" t="t" r="r" b="b"/>
            <a:pathLst>
              <a:path h="562610">
                <a:moveTo>
                  <a:pt x="0" y="0"/>
                </a:moveTo>
                <a:lnTo>
                  <a:pt x="0" y="562356"/>
                </a:lnTo>
              </a:path>
            </a:pathLst>
          </a:custGeom>
          <a:ln w="16763">
            <a:solidFill>
              <a:srgbClr val="00AFEF"/>
            </a:solidFill>
          </a:ln>
        </p:spPr>
        <p:txBody>
          <a:bodyPr wrap="square" lIns="0" tIns="0" rIns="0" bIns="0" rtlCol="0"/>
          <a:lstStyle/>
          <a:p>
            <a:endParaRPr/>
          </a:p>
        </p:txBody>
      </p:sp>
      <p:sp>
        <p:nvSpPr>
          <p:cNvPr id="194" name="object 194"/>
          <p:cNvSpPr/>
          <p:nvPr/>
        </p:nvSpPr>
        <p:spPr>
          <a:xfrm>
            <a:off x="5245989" y="4249673"/>
            <a:ext cx="0" cy="576580"/>
          </a:xfrm>
          <a:custGeom>
            <a:avLst/>
            <a:gdLst/>
            <a:ahLst/>
            <a:cxnLst/>
            <a:rect l="l" t="t" r="r" b="b"/>
            <a:pathLst>
              <a:path h="576579">
                <a:moveTo>
                  <a:pt x="0" y="0"/>
                </a:moveTo>
                <a:lnTo>
                  <a:pt x="0" y="576072"/>
                </a:lnTo>
              </a:path>
            </a:pathLst>
          </a:custGeom>
          <a:ln w="17525">
            <a:solidFill>
              <a:srgbClr val="00AFEF"/>
            </a:solidFill>
          </a:ln>
        </p:spPr>
        <p:txBody>
          <a:bodyPr wrap="square" lIns="0" tIns="0" rIns="0" bIns="0" rtlCol="0"/>
          <a:lstStyle/>
          <a:p>
            <a:endParaRPr/>
          </a:p>
        </p:txBody>
      </p:sp>
      <p:sp>
        <p:nvSpPr>
          <p:cNvPr id="195" name="object 195"/>
          <p:cNvSpPr/>
          <p:nvPr/>
        </p:nvSpPr>
        <p:spPr>
          <a:xfrm>
            <a:off x="5287136" y="4226814"/>
            <a:ext cx="0" cy="592455"/>
          </a:xfrm>
          <a:custGeom>
            <a:avLst/>
            <a:gdLst/>
            <a:ahLst/>
            <a:cxnLst/>
            <a:rect l="l" t="t" r="r" b="b"/>
            <a:pathLst>
              <a:path h="592454">
                <a:moveTo>
                  <a:pt x="0" y="0"/>
                </a:moveTo>
                <a:lnTo>
                  <a:pt x="0" y="592074"/>
                </a:lnTo>
              </a:path>
            </a:pathLst>
          </a:custGeom>
          <a:ln w="16001">
            <a:solidFill>
              <a:srgbClr val="00AFEF"/>
            </a:solidFill>
          </a:ln>
        </p:spPr>
        <p:txBody>
          <a:bodyPr wrap="square" lIns="0" tIns="0" rIns="0" bIns="0" rtlCol="0"/>
          <a:lstStyle/>
          <a:p>
            <a:endParaRPr/>
          </a:p>
        </p:txBody>
      </p:sp>
      <p:sp>
        <p:nvSpPr>
          <p:cNvPr id="196" name="object 196"/>
          <p:cNvSpPr/>
          <p:nvPr/>
        </p:nvSpPr>
        <p:spPr>
          <a:xfrm>
            <a:off x="5328284" y="4203953"/>
            <a:ext cx="0" cy="609600"/>
          </a:xfrm>
          <a:custGeom>
            <a:avLst/>
            <a:gdLst/>
            <a:ahLst/>
            <a:cxnLst/>
            <a:rect l="l" t="t" r="r" b="b"/>
            <a:pathLst>
              <a:path h="609600">
                <a:moveTo>
                  <a:pt x="0" y="0"/>
                </a:moveTo>
                <a:lnTo>
                  <a:pt x="0" y="609600"/>
                </a:lnTo>
              </a:path>
            </a:pathLst>
          </a:custGeom>
          <a:ln w="16001">
            <a:solidFill>
              <a:srgbClr val="00AFEF"/>
            </a:solidFill>
          </a:ln>
        </p:spPr>
        <p:txBody>
          <a:bodyPr wrap="square" lIns="0" tIns="0" rIns="0" bIns="0" rtlCol="0"/>
          <a:lstStyle/>
          <a:p>
            <a:endParaRPr/>
          </a:p>
        </p:txBody>
      </p:sp>
      <p:sp>
        <p:nvSpPr>
          <p:cNvPr id="197" name="object 197"/>
          <p:cNvSpPr/>
          <p:nvPr/>
        </p:nvSpPr>
        <p:spPr>
          <a:xfrm>
            <a:off x="2720339" y="3865626"/>
            <a:ext cx="0" cy="1671955"/>
          </a:xfrm>
          <a:custGeom>
            <a:avLst/>
            <a:gdLst/>
            <a:ahLst/>
            <a:cxnLst/>
            <a:rect l="l" t="t" r="r" b="b"/>
            <a:pathLst>
              <a:path h="1671954">
                <a:moveTo>
                  <a:pt x="0" y="0"/>
                </a:moveTo>
                <a:lnTo>
                  <a:pt x="0" y="1671827"/>
                </a:lnTo>
              </a:path>
            </a:pathLst>
          </a:custGeom>
          <a:ln w="3175">
            <a:solidFill>
              <a:srgbClr val="3F3F3F"/>
            </a:solidFill>
          </a:ln>
        </p:spPr>
        <p:txBody>
          <a:bodyPr wrap="square" lIns="0" tIns="0" rIns="0" bIns="0" rtlCol="0"/>
          <a:lstStyle/>
          <a:p>
            <a:endParaRPr/>
          </a:p>
        </p:txBody>
      </p:sp>
      <p:sp>
        <p:nvSpPr>
          <p:cNvPr id="198" name="object 198"/>
          <p:cNvSpPr/>
          <p:nvPr/>
        </p:nvSpPr>
        <p:spPr>
          <a:xfrm>
            <a:off x="2690622" y="5505830"/>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199" name="object 199"/>
          <p:cNvSpPr/>
          <p:nvPr/>
        </p:nvSpPr>
        <p:spPr>
          <a:xfrm>
            <a:off x="2690622" y="5232654"/>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0" name="object 200"/>
          <p:cNvSpPr/>
          <p:nvPr/>
        </p:nvSpPr>
        <p:spPr>
          <a:xfrm>
            <a:off x="2690622" y="495909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1" name="object 201"/>
          <p:cNvSpPr/>
          <p:nvPr/>
        </p:nvSpPr>
        <p:spPr>
          <a:xfrm>
            <a:off x="2690622" y="4685919"/>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2" name="object 202"/>
          <p:cNvSpPr/>
          <p:nvPr/>
        </p:nvSpPr>
        <p:spPr>
          <a:xfrm>
            <a:off x="2690622" y="4412741"/>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3" name="object 203"/>
          <p:cNvSpPr/>
          <p:nvPr/>
        </p:nvSpPr>
        <p:spPr>
          <a:xfrm>
            <a:off x="2690622" y="4139184"/>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4" name="object 204"/>
          <p:cNvSpPr/>
          <p:nvPr/>
        </p:nvSpPr>
        <p:spPr>
          <a:xfrm>
            <a:off x="2690622" y="3865626"/>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5" name="object 205"/>
          <p:cNvSpPr/>
          <p:nvPr/>
        </p:nvSpPr>
        <p:spPr>
          <a:xfrm>
            <a:off x="2720339" y="5505830"/>
            <a:ext cx="2609215" cy="0"/>
          </a:xfrm>
          <a:custGeom>
            <a:avLst/>
            <a:gdLst/>
            <a:ahLst/>
            <a:cxnLst/>
            <a:rect l="l" t="t" r="r" b="b"/>
            <a:pathLst>
              <a:path w="2609215">
                <a:moveTo>
                  <a:pt x="0" y="0"/>
                </a:moveTo>
                <a:lnTo>
                  <a:pt x="2609088" y="0"/>
                </a:lnTo>
              </a:path>
            </a:pathLst>
          </a:custGeom>
          <a:ln w="3175">
            <a:solidFill>
              <a:srgbClr val="3F3F3F"/>
            </a:solidFill>
          </a:ln>
        </p:spPr>
        <p:txBody>
          <a:bodyPr wrap="square" lIns="0" tIns="0" rIns="0" bIns="0" rtlCol="0"/>
          <a:lstStyle/>
          <a:p>
            <a:endParaRPr/>
          </a:p>
        </p:txBody>
      </p:sp>
      <p:sp>
        <p:nvSpPr>
          <p:cNvPr id="206" name="object 206"/>
          <p:cNvSpPr/>
          <p:nvPr/>
        </p:nvSpPr>
        <p:spPr>
          <a:xfrm>
            <a:off x="2885694" y="5521452"/>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07" name="object 207"/>
          <p:cNvSpPr/>
          <p:nvPr/>
        </p:nvSpPr>
        <p:spPr>
          <a:xfrm>
            <a:off x="3050285" y="5521452"/>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08" name="object 208"/>
          <p:cNvSpPr/>
          <p:nvPr/>
        </p:nvSpPr>
        <p:spPr>
          <a:xfrm>
            <a:off x="3216401" y="5521452"/>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09" name="object 209"/>
          <p:cNvSpPr/>
          <p:nvPr/>
        </p:nvSpPr>
        <p:spPr>
          <a:xfrm>
            <a:off x="3381755" y="5521452"/>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0" name="object 210"/>
          <p:cNvSpPr/>
          <p:nvPr/>
        </p:nvSpPr>
        <p:spPr>
          <a:xfrm>
            <a:off x="3547871" y="5521452"/>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1" name="object 211"/>
          <p:cNvSpPr/>
          <p:nvPr/>
        </p:nvSpPr>
        <p:spPr>
          <a:xfrm>
            <a:off x="3713226" y="5521452"/>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12" name="object 212"/>
          <p:cNvSpPr/>
          <p:nvPr/>
        </p:nvSpPr>
        <p:spPr>
          <a:xfrm>
            <a:off x="3877817" y="5521452"/>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3" name="object 213"/>
          <p:cNvSpPr/>
          <p:nvPr/>
        </p:nvSpPr>
        <p:spPr>
          <a:xfrm>
            <a:off x="4043934" y="5521452"/>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4" name="object 214"/>
          <p:cNvSpPr/>
          <p:nvPr/>
        </p:nvSpPr>
        <p:spPr>
          <a:xfrm>
            <a:off x="4209288" y="5521452"/>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5" name="object 215"/>
          <p:cNvSpPr/>
          <p:nvPr/>
        </p:nvSpPr>
        <p:spPr>
          <a:xfrm>
            <a:off x="4375403" y="5521452"/>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6" name="object 216"/>
          <p:cNvSpPr/>
          <p:nvPr/>
        </p:nvSpPr>
        <p:spPr>
          <a:xfrm>
            <a:off x="4540758" y="5521452"/>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17" name="object 217"/>
          <p:cNvSpPr/>
          <p:nvPr/>
        </p:nvSpPr>
        <p:spPr>
          <a:xfrm>
            <a:off x="4706873" y="5521452"/>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8" name="object 218"/>
          <p:cNvSpPr/>
          <p:nvPr/>
        </p:nvSpPr>
        <p:spPr>
          <a:xfrm>
            <a:off x="4871465" y="5521452"/>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9" name="object 219"/>
          <p:cNvSpPr/>
          <p:nvPr/>
        </p:nvSpPr>
        <p:spPr>
          <a:xfrm>
            <a:off x="5038344" y="5521452"/>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20" name="object 220"/>
          <p:cNvSpPr/>
          <p:nvPr/>
        </p:nvSpPr>
        <p:spPr>
          <a:xfrm>
            <a:off x="5202935" y="5521452"/>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21" name="object 221"/>
          <p:cNvSpPr txBox="1"/>
          <p:nvPr/>
        </p:nvSpPr>
        <p:spPr>
          <a:xfrm>
            <a:off x="2436898" y="4617465"/>
            <a:ext cx="181610" cy="123189"/>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3</a:t>
            </a:r>
            <a:r>
              <a:rPr sz="800" b="1" spc="-10" dirty="0">
                <a:solidFill>
                  <a:srgbClr val="3F3F3F"/>
                </a:solidFill>
                <a:latin typeface="Arial"/>
                <a:cs typeface="Arial"/>
              </a:rPr>
              <a:t>0</a:t>
            </a:r>
            <a:r>
              <a:rPr sz="800" b="1" dirty="0">
                <a:solidFill>
                  <a:srgbClr val="3F3F3F"/>
                </a:solidFill>
                <a:latin typeface="Arial"/>
                <a:cs typeface="Arial"/>
              </a:rPr>
              <a:t>0</a:t>
            </a:r>
            <a:endParaRPr sz="800">
              <a:latin typeface="Arial"/>
              <a:cs typeface="Arial"/>
            </a:endParaRPr>
          </a:p>
        </p:txBody>
      </p:sp>
      <p:sp>
        <p:nvSpPr>
          <p:cNvPr id="222" name="object 222"/>
          <p:cNvSpPr txBox="1"/>
          <p:nvPr/>
        </p:nvSpPr>
        <p:spPr>
          <a:xfrm>
            <a:off x="2436898" y="3507233"/>
            <a:ext cx="2777490" cy="960119"/>
          </a:xfrm>
          <a:prstGeom prst="rect">
            <a:avLst/>
          </a:prstGeom>
        </p:spPr>
        <p:txBody>
          <a:bodyPr vert="horz" wrap="square" lIns="0" tIns="0" rIns="0" bIns="0" rtlCol="0">
            <a:spAutoFit/>
          </a:bodyPr>
          <a:lstStyle/>
          <a:p>
            <a:pPr marL="135255">
              <a:lnSpc>
                <a:spcPct val="100000"/>
              </a:lnSpc>
            </a:pPr>
            <a:r>
              <a:rPr sz="950" b="1" spc="-10" dirty="0">
                <a:latin typeface="Arial"/>
                <a:cs typeface="Arial"/>
              </a:rPr>
              <a:t>Figure 28: Demand for Hydrotreating</a:t>
            </a:r>
            <a:r>
              <a:rPr sz="950" b="1" spc="-20" dirty="0">
                <a:latin typeface="Arial"/>
                <a:cs typeface="Arial"/>
              </a:rPr>
              <a:t> </a:t>
            </a:r>
            <a:r>
              <a:rPr sz="950" b="1" spc="-10" dirty="0">
                <a:latin typeface="Arial"/>
                <a:cs typeface="Arial"/>
              </a:rPr>
              <a:t>Reactors</a:t>
            </a:r>
            <a:endParaRPr sz="950">
              <a:latin typeface="Arial"/>
              <a:cs typeface="Arial"/>
            </a:endParaRPr>
          </a:p>
          <a:p>
            <a:pPr>
              <a:lnSpc>
                <a:spcPct val="100000"/>
              </a:lnSpc>
              <a:spcBef>
                <a:spcPts val="45"/>
              </a:spcBef>
            </a:pPr>
            <a:endParaRPr sz="950">
              <a:latin typeface="Times New Roman"/>
              <a:cs typeface="Times New Roman"/>
            </a:endParaRPr>
          </a:p>
          <a:p>
            <a:pPr>
              <a:lnSpc>
                <a:spcPct val="100000"/>
              </a:lnSpc>
            </a:pPr>
            <a:r>
              <a:rPr sz="800" b="1" spc="-5" dirty="0">
                <a:solidFill>
                  <a:srgbClr val="3F3F3F"/>
                </a:solidFill>
                <a:latin typeface="Arial"/>
                <a:cs typeface="Arial"/>
              </a:rPr>
              <a:t>600</a:t>
            </a:r>
            <a:endParaRPr sz="800">
              <a:latin typeface="Arial"/>
              <a:cs typeface="Arial"/>
            </a:endParaRPr>
          </a:p>
          <a:p>
            <a:pPr>
              <a:lnSpc>
                <a:spcPct val="100000"/>
              </a:lnSpc>
              <a:spcBef>
                <a:spcPts val="40"/>
              </a:spcBef>
            </a:pPr>
            <a:endParaRPr sz="1000">
              <a:latin typeface="Times New Roman"/>
              <a:cs typeface="Times New Roman"/>
            </a:endParaRPr>
          </a:p>
          <a:p>
            <a:pPr>
              <a:lnSpc>
                <a:spcPct val="100000"/>
              </a:lnSpc>
            </a:pPr>
            <a:r>
              <a:rPr sz="800" b="1" spc="-5" dirty="0">
                <a:solidFill>
                  <a:srgbClr val="3F3F3F"/>
                </a:solidFill>
                <a:latin typeface="Arial"/>
                <a:cs typeface="Arial"/>
              </a:rPr>
              <a:t>500</a:t>
            </a:r>
            <a:endParaRPr sz="800">
              <a:latin typeface="Arial"/>
              <a:cs typeface="Arial"/>
            </a:endParaRPr>
          </a:p>
          <a:p>
            <a:pPr>
              <a:lnSpc>
                <a:spcPct val="100000"/>
              </a:lnSpc>
              <a:spcBef>
                <a:spcPts val="40"/>
              </a:spcBef>
            </a:pPr>
            <a:endParaRPr sz="1000">
              <a:latin typeface="Times New Roman"/>
              <a:cs typeface="Times New Roman"/>
            </a:endParaRPr>
          </a:p>
          <a:p>
            <a:pPr>
              <a:lnSpc>
                <a:spcPct val="100000"/>
              </a:lnSpc>
            </a:pPr>
            <a:r>
              <a:rPr sz="800" b="1" spc="-5" dirty="0">
                <a:solidFill>
                  <a:srgbClr val="3F3F3F"/>
                </a:solidFill>
                <a:latin typeface="Arial"/>
                <a:cs typeface="Arial"/>
              </a:rPr>
              <a:t>400</a:t>
            </a:r>
            <a:endParaRPr sz="800">
              <a:latin typeface="Arial"/>
              <a:cs typeface="Arial"/>
            </a:endParaRPr>
          </a:p>
        </p:txBody>
      </p:sp>
      <p:sp>
        <p:nvSpPr>
          <p:cNvPr id="223" name="object 223"/>
          <p:cNvSpPr txBox="1"/>
          <p:nvPr/>
        </p:nvSpPr>
        <p:spPr>
          <a:xfrm>
            <a:off x="2436898" y="4891023"/>
            <a:ext cx="2835910" cy="791210"/>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200</a:t>
            </a:r>
            <a:endParaRPr sz="800">
              <a:latin typeface="Arial"/>
              <a:cs typeface="Arial"/>
            </a:endParaRPr>
          </a:p>
          <a:p>
            <a:pPr>
              <a:lnSpc>
                <a:spcPct val="100000"/>
              </a:lnSpc>
              <a:spcBef>
                <a:spcPts val="35"/>
              </a:spcBef>
            </a:pPr>
            <a:endParaRPr sz="1000">
              <a:latin typeface="Times New Roman"/>
              <a:cs typeface="Times New Roman"/>
            </a:endParaRPr>
          </a:p>
          <a:p>
            <a:pPr>
              <a:lnSpc>
                <a:spcPct val="100000"/>
              </a:lnSpc>
            </a:pPr>
            <a:r>
              <a:rPr sz="800" b="1" spc="-5" dirty="0">
                <a:solidFill>
                  <a:srgbClr val="3F3F3F"/>
                </a:solidFill>
                <a:latin typeface="Arial"/>
                <a:cs typeface="Arial"/>
              </a:rPr>
              <a:t>100</a:t>
            </a:r>
            <a:endParaRPr sz="800">
              <a:latin typeface="Arial"/>
              <a:cs typeface="Arial"/>
            </a:endParaRPr>
          </a:p>
          <a:p>
            <a:pPr>
              <a:lnSpc>
                <a:spcPct val="100000"/>
              </a:lnSpc>
              <a:spcBef>
                <a:spcPts val="40"/>
              </a:spcBef>
            </a:pPr>
            <a:endParaRPr sz="1000">
              <a:latin typeface="Times New Roman"/>
              <a:cs typeface="Times New Roman"/>
            </a:endParaRPr>
          </a:p>
          <a:p>
            <a:pPr marL="135255">
              <a:lnSpc>
                <a:spcPts val="955"/>
              </a:lnSpc>
            </a:pPr>
            <a:r>
              <a:rPr sz="800" b="1" dirty="0">
                <a:solidFill>
                  <a:srgbClr val="3F3F3F"/>
                </a:solidFill>
                <a:latin typeface="Arial"/>
                <a:cs typeface="Arial"/>
              </a:rPr>
              <a:t>-</a:t>
            </a:r>
            <a:endParaRPr sz="800">
              <a:latin typeface="Arial"/>
              <a:cs typeface="Arial"/>
            </a:endParaRPr>
          </a:p>
          <a:p>
            <a:pPr marL="146050">
              <a:lnSpc>
                <a:spcPts val="955"/>
              </a:lnSpc>
            </a:pPr>
            <a:r>
              <a:rPr sz="800" b="1" spc="-5" dirty="0">
                <a:solidFill>
                  <a:srgbClr val="3F3F3F"/>
                </a:solidFill>
                <a:latin typeface="Arial"/>
                <a:cs typeface="Arial"/>
              </a:rPr>
              <a:t>05 </a:t>
            </a:r>
            <a:r>
              <a:rPr sz="800" b="1" spc="-65" dirty="0">
                <a:solidFill>
                  <a:srgbClr val="3F3F3F"/>
                </a:solidFill>
                <a:latin typeface="Arial"/>
                <a:cs typeface="Arial"/>
              </a:rPr>
              <a:t>Q106  </a:t>
            </a:r>
            <a:r>
              <a:rPr sz="800" b="1" spc="-5" dirty="0">
                <a:solidFill>
                  <a:srgbClr val="3F3F3F"/>
                </a:solidFill>
                <a:latin typeface="Arial"/>
                <a:cs typeface="Arial"/>
              </a:rPr>
              <a:t>07  08  09  10  11  12  13  14  15  16  17  18  19</a:t>
            </a:r>
            <a:r>
              <a:rPr sz="800" b="1" spc="20" dirty="0">
                <a:solidFill>
                  <a:srgbClr val="3F3F3F"/>
                </a:solidFill>
                <a:latin typeface="Arial"/>
                <a:cs typeface="Arial"/>
              </a:rPr>
              <a:t> </a:t>
            </a:r>
            <a:r>
              <a:rPr sz="800" b="1" spc="-10" dirty="0">
                <a:solidFill>
                  <a:srgbClr val="3F3F3F"/>
                </a:solidFill>
                <a:latin typeface="Arial"/>
                <a:cs typeface="Arial"/>
              </a:rPr>
              <a:t>20</a:t>
            </a:r>
            <a:endParaRPr sz="800">
              <a:latin typeface="Arial"/>
              <a:cs typeface="Arial"/>
            </a:endParaRPr>
          </a:p>
        </p:txBody>
      </p:sp>
      <p:sp>
        <p:nvSpPr>
          <p:cNvPr id="224" name="object 224"/>
          <p:cNvSpPr txBox="1"/>
          <p:nvPr/>
        </p:nvSpPr>
        <p:spPr>
          <a:xfrm>
            <a:off x="1936242" y="4510006"/>
            <a:ext cx="297815" cy="329565"/>
          </a:xfrm>
          <a:prstGeom prst="rect">
            <a:avLst/>
          </a:prstGeom>
        </p:spPr>
        <p:txBody>
          <a:bodyPr vert="horz" wrap="square" lIns="0" tIns="3175" rIns="0" bIns="0" rtlCol="0">
            <a:spAutoFit/>
          </a:bodyPr>
          <a:lstStyle/>
          <a:p>
            <a:pPr marL="1905" marR="5080" indent="-2540">
              <a:lnSpc>
                <a:spcPts val="640"/>
              </a:lnSpc>
              <a:spcBef>
                <a:spcPts val="25"/>
              </a:spcBef>
            </a:pPr>
            <a:r>
              <a:rPr sz="550" b="1" spc="5" dirty="0">
                <a:solidFill>
                  <a:srgbClr val="3F3F3F"/>
                </a:solidFill>
                <a:latin typeface="Arial"/>
                <a:cs typeface="Arial"/>
              </a:rPr>
              <a:t>Sales </a:t>
            </a:r>
            <a:r>
              <a:rPr sz="550" b="1" dirty="0">
                <a:solidFill>
                  <a:srgbClr val="3F3F3F"/>
                </a:solidFill>
                <a:latin typeface="Arial"/>
                <a:cs typeface="Arial"/>
              </a:rPr>
              <a:t>in  </a:t>
            </a:r>
            <a:r>
              <a:rPr sz="550" b="1" spc="5" dirty="0">
                <a:solidFill>
                  <a:srgbClr val="3F3F3F"/>
                </a:solidFill>
                <a:latin typeface="Arial"/>
                <a:cs typeface="Arial"/>
              </a:rPr>
              <a:t>Nomi</a:t>
            </a:r>
            <a:r>
              <a:rPr sz="550" b="1" spc="-5" dirty="0">
                <a:solidFill>
                  <a:srgbClr val="3F3F3F"/>
                </a:solidFill>
                <a:latin typeface="Arial"/>
                <a:cs typeface="Arial"/>
              </a:rPr>
              <a:t>n</a:t>
            </a:r>
            <a:r>
              <a:rPr sz="550" b="1" spc="5" dirty="0">
                <a:solidFill>
                  <a:srgbClr val="3F3F3F"/>
                </a:solidFill>
                <a:latin typeface="Arial"/>
                <a:cs typeface="Arial"/>
              </a:rPr>
              <a:t>al</a:t>
            </a:r>
            <a:endParaRPr sz="550">
              <a:latin typeface="Arial"/>
              <a:cs typeface="Arial"/>
            </a:endParaRPr>
          </a:p>
          <a:p>
            <a:pPr marL="635" marR="21590" indent="12065">
              <a:lnSpc>
                <a:spcPts val="640"/>
              </a:lnSpc>
              <a:spcBef>
                <a:spcPts val="15"/>
              </a:spcBef>
            </a:pPr>
            <a:r>
              <a:rPr sz="550" b="1" dirty="0">
                <a:solidFill>
                  <a:srgbClr val="3F3F3F"/>
                </a:solidFill>
                <a:latin typeface="Arial"/>
                <a:cs typeface="Arial"/>
              </a:rPr>
              <a:t>Dollars  </a:t>
            </a:r>
            <a:r>
              <a:rPr sz="550" b="1" spc="5" dirty="0">
                <a:solidFill>
                  <a:srgbClr val="3F3F3F"/>
                </a:solidFill>
                <a:latin typeface="Arial"/>
                <a:cs typeface="Arial"/>
              </a:rPr>
              <a:t>($M</a:t>
            </a:r>
            <a:r>
              <a:rPr sz="550" b="1" spc="-90" dirty="0">
                <a:solidFill>
                  <a:srgbClr val="3F3F3F"/>
                </a:solidFill>
                <a:latin typeface="Arial"/>
                <a:cs typeface="Arial"/>
              </a:rPr>
              <a:t> </a:t>
            </a:r>
            <a:r>
              <a:rPr sz="550" b="1" spc="5" dirty="0">
                <a:solidFill>
                  <a:srgbClr val="3F3F3F"/>
                </a:solidFill>
                <a:latin typeface="Arial"/>
                <a:cs typeface="Arial"/>
              </a:rPr>
              <a:t>US)</a:t>
            </a:r>
            <a:endParaRPr sz="550">
              <a:latin typeface="Arial"/>
              <a:cs typeface="Arial"/>
            </a:endParaRPr>
          </a:p>
        </p:txBody>
      </p:sp>
      <p:sp>
        <p:nvSpPr>
          <p:cNvPr id="225" name="object 225"/>
          <p:cNvSpPr/>
          <p:nvPr/>
        </p:nvSpPr>
        <p:spPr>
          <a:xfrm>
            <a:off x="5426964" y="4504182"/>
            <a:ext cx="441325" cy="441959"/>
          </a:xfrm>
          <a:custGeom>
            <a:avLst/>
            <a:gdLst/>
            <a:ahLst/>
            <a:cxnLst/>
            <a:rect l="l" t="t" r="r" b="b"/>
            <a:pathLst>
              <a:path w="441325" h="441960">
                <a:moveTo>
                  <a:pt x="0" y="441960"/>
                </a:moveTo>
                <a:lnTo>
                  <a:pt x="441198" y="441960"/>
                </a:lnTo>
                <a:lnTo>
                  <a:pt x="441198" y="0"/>
                </a:lnTo>
                <a:lnTo>
                  <a:pt x="0" y="0"/>
                </a:lnTo>
                <a:lnTo>
                  <a:pt x="0" y="441960"/>
                </a:lnTo>
                <a:close/>
              </a:path>
            </a:pathLst>
          </a:custGeom>
          <a:solidFill>
            <a:srgbClr val="FFFFFF"/>
          </a:solidFill>
        </p:spPr>
        <p:txBody>
          <a:bodyPr wrap="square" lIns="0" tIns="0" rIns="0" bIns="0" rtlCol="0"/>
          <a:lstStyle/>
          <a:p>
            <a:endParaRPr/>
          </a:p>
        </p:txBody>
      </p:sp>
      <p:sp>
        <p:nvSpPr>
          <p:cNvPr id="226" name="object 226"/>
          <p:cNvSpPr/>
          <p:nvPr/>
        </p:nvSpPr>
        <p:spPr>
          <a:xfrm>
            <a:off x="5425440" y="4502658"/>
            <a:ext cx="444500" cy="445134"/>
          </a:xfrm>
          <a:custGeom>
            <a:avLst/>
            <a:gdLst/>
            <a:ahLst/>
            <a:cxnLst/>
            <a:rect l="l" t="t" r="r" b="b"/>
            <a:pathLst>
              <a:path w="444500" h="445135">
                <a:moveTo>
                  <a:pt x="442722" y="0"/>
                </a:moveTo>
                <a:lnTo>
                  <a:pt x="1524" y="0"/>
                </a:lnTo>
                <a:lnTo>
                  <a:pt x="0" y="1524"/>
                </a:lnTo>
                <a:lnTo>
                  <a:pt x="0" y="443484"/>
                </a:lnTo>
                <a:lnTo>
                  <a:pt x="1524" y="445008"/>
                </a:lnTo>
                <a:lnTo>
                  <a:pt x="442722" y="445008"/>
                </a:lnTo>
                <a:lnTo>
                  <a:pt x="444245" y="443484"/>
                </a:lnTo>
                <a:lnTo>
                  <a:pt x="3048" y="443484"/>
                </a:lnTo>
                <a:lnTo>
                  <a:pt x="1524" y="441960"/>
                </a:lnTo>
                <a:lnTo>
                  <a:pt x="3048" y="441960"/>
                </a:lnTo>
                <a:lnTo>
                  <a:pt x="3048" y="3048"/>
                </a:lnTo>
                <a:lnTo>
                  <a:pt x="1524" y="3048"/>
                </a:lnTo>
                <a:lnTo>
                  <a:pt x="3048" y="1524"/>
                </a:lnTo>
                <a:lnTo>
                  <a:pt x="444245" y="1524"/>
                </a:lnTo>
                <a:lnTo>
                  <a:pt x="442722" y="0"/>
                </a:lnTo>
                <a:close/>
              </a:path>
              <a:path w="444500" h="445135">
                <a:moveTo>
                  <a:pt x="3048" y="441960"/>
                </a:moveTo>
                <a:lnTo>
                  <a:pt x="1524" y="441960"/>
                </a:lnTo>
                <a:lnTo>
                  <a:pt x="3048" y="443484"/>
                </a:lnTo>
                <a:lnTo>
                  <a:pt x="3048" y="441960"/>
                </a:lnTo>
                <a:close/>
              </a:path>
              <a:path w="444500" h="445135">
                <a:moveTo>
                  <a:pt x="441198" y="441960"/>
                </a:moveTo>
                <a:lnTo>
                  <a:pt x="3048" y="441960"/>
                </a:lnTo>
                <a:lnTo>
                  <a:pt x="3048" y="443484"/>
                </a:lnTo>
                <a:lnTo>
                  <a:pt x="441198" y="443484"/>
                </a:lnTo>
                <a:lnTo>
                  <a:pt x="441198" y="441960"/>
                </a:lnTo>
                <a:close/>
              </a:path>
              <a:path w="444500" h="445135">
                <a:moveTo>
                  <a:pt x="441198" y="1524"/>
                </a:moveTo>
                <a:lnTo>
                  <a:pt x="441198" y="443484"/>
                </a:lnTo>
                <a:lnTo>
                  <a:pt x="442722" y="441960"/>
                </a:lnTo>
                <a:lnTo>
                  <a:pt x="444245" y="441960"/>
                </a:lnTo>
                <a:lnTo>
                  <a:pt x="444245" y="3048"/>
                </a:lnTo>
                <a:lnTo>
                  <a:pt x="442722" y="3048"/>
                </a:lnTo>
                <a:lnTo>
                  <a:pt x="441198" y="1524"/>
                </a:lnTo>
                <a:close/>
              </a:path>
              <a:path w="444500" h="445135">
                <a:moveTo>
                  <a:pt x="444245" y="441960"/>
                </a:moveTo>
                <a:lnTo>
                  <a:pt x="442722" y="441960"/>
                </a:lnTo>
                <a:lnTo>
                  <a:pt x="441198" y="443484"/>
                </a:lnTo>
                <a:lnTo>
                  <a:pt x="444245" y="443484"/>
                </a:lnTo>
                <a:lnTo>
                  <a:pt x="444245" y="441960"/>
                </a:lnTo>
                <a:close/>
              </a:path>
              <a:path w="444500" h="445135">
                <a:moveTo>
                  <a:pt x="3048" y="1524"/>
                </a:moveTo>
                <a:lnTo>
                  <a:pt x="1524" y="3048"/>
                </a:lnTo>
                <a:lnTo>
                  <a:pt x="3048" y="3048"/>
                </a:lnTo>
                <a:lnTo>
                  <a:pt x="3048" y="1524"/>
                </a:lnTo>
                <a:close/>
              </a:path>
              <a:path w="444500" h="445135">
                <a:moveTo>
                  <a:pt x="441198" y="1524"/>
                </a:moveTo>
                <a:lnTo>
                  <a:pt x="3048" y="1524"/>
                </a:lnTo>
                <a:lnTo>
                  <a:pt x="3048" y="3048"/>
                </a:lnTo>
                <a:lnTo>
                  <a:pt x="441198" y="3048"/>
                </a:lnTo>
                <a:lnTo>
                  <a:pt x="441198" y="1524"/>
                </a:lnTo>
                <a:close/>
              </a:path>
              <a:path w="444500" h="445135">
                <a:moveTo>
                  <a:pt x="444245" y="1524"/>
                </a:moveTo>
                <a:lnTo>
                  <a:pt x="441198" y="1524"/>
                </a:lnTo>
                <a:lnTo>
                  <a:pt x="442722" y="3048"/>
                </a:lnTo>
                <a:lnTo>
                  <a:pt x="444245" y="3048"/>
                </a:lnTo>
                <a:lnTo>
                  <a:pt x="444245" y="1524"/>
                </a:lnTo>
                <a:close/>
              </a:path>
            </a:pathLst>
          </a:custGeom>
          <a:solidFill>
            <a:srgbClr val="000000"/>
          </a:solidFill>
        </p:spPr>
        <p:txBody>
          <a:bodyPr wrap="square" lIns="0" tIns="0" rIns="0" bIns="0" rtlCol="0"/>
          <a:lstStyle/>
          <a:p>
            <a:endParaRPr/>
          </a:p>
        </p:txBody>
      </p:sp>
      <p:sp>
        <p:nvSpPr>
          <p:cNvPr id="227" name="object 227"/>
          <p:cNvSpPr/>
          <p:nvPr/>
        </p:nvSpPr>
        <p:spPr>
          <a:xfrm>
            <a:off x="5471159" y="4577715"/>
            <a:ext cx="36195" cy="0"/>
          </a:xfrm>
          <a:custGeom>
            <a:avLst/>
            <a:gdLst/>
            <a:ahLst/>
            <a:cxnLst/>
            <a:rect l="l" t="t" r="r" b="b"/>
            <a:pathLst>
              <a:path w="36195">
                <a:moveTo>
                  <a:pt x="0" y="0"/>
                </a:moveTo>
                <a:lnTo>
                  <a:pt x="35813" y="0"/>
                </a:lnTo>
              </a:path>
            </a:pathLst>
          </a:custGeom>
          <a:ln w="35813">
            <a:solidFill>
              <a:srgbClr val="00AFEF"/>
            </a:solidFill>
          </a:ln>
        </p:spPr>
        <p:txBody>
          <a:bodyPr wrap="square" lIns="0" tIns="0" rIns="0" bIns="0" rtlCol="0"/>
          <a:lstStyle/>
          <a:p>
            <a:endParaRPr/>
          </a:p>
        </p:txBody>
      </p:sp>
      <p:sp>
        <p:nvSpPr>
          <p:cNvPr id="228" name="object 228"/>
          <p:cNvSpPr/>
          <p:nvPr/>
        </p:nvSpPr>
        <p:spPr>
          <a:xfrm>
            <a:off x="5471159" y="4725542"/>
            <a:ext cx="36195" cy="0"/>
          </a:xfrm>
          <a:custGeom>
            <a:avLst/>
            <a:gdLst/>
            <a:ahLst/>
            <a:cxnLst/>
            <a:rect l="l" t="t" r="r" b="b"/>
            <a:pathLst>
              <a:path w="36195">
                <a:moveTo>
                  <a:pt x="0" y="0"/>
                </a:moveTo>
                <a:lnTo>
                  <a:pt x="35813" y="0"/>
                </a:lnTo>
              </a:path>
            </a:pathLst>
          </a:custGeom>
          <a:ln w="35813">
            <a:solidFill>
              <a:srgbClr val="000065"/>
            </a:solidFill>
          </a:ln>
        </p:spPr>
        <p:txBody>
          <a:bodyPr wrap="square" lIns="0" tIns="0" rIns="0" bIns="0" rtlCol="0"/>
          <a:lstStyle/>
          <a:p>
            <a:endParaRPr/>
          </a:p>
        </p:txBody>
      </p:sp>
      <p:sp>
        <p:nvSpPr>
          <p:cNvPr id="229" name="object 229"/>
          <p:cNvSpPr/>
          <p:nvPr/>
        </p:nvSpPr>
        <p:spPr>
          <a:xfrm>
            <a:off x="5471159" y="4872609"/>
            <a:ext cx="36195" cy="0"/>
          </a:xfrm>
          <a:custGeom>
            <a:avLst/>
            <a:gdLst/>
            <a:ahLst/>
            <a:cxnLst/>
            <a:rect l="l" t="t" r="r" b="b"/>
            <a:pathLst>
              <a:path w="36195">
                <a:moveTo>
                  <a:pt x="0" y="0"/>
                </a:moveTo>
                <a:lnTo>
                  <a:pt x="35813" y="0"/>
                </a:lnTo>
              </a:path>
            </a:pathLst>
          </a:custGeom>
          <a:ln w="35813">
            <a:solidFill>
              <a:srgbClr val="326598"/>
            </a:solidFill>
          </a:ln>
        </p:spPr>
        <p:txBody>
          <a:bodyPr wrap="square" lIns="0" tIns="0" rIns="0" bIns="0" rtlCol="0"/>
          <a:lstStyle/>
          <a:p>
            <a:endParaRPr/>
          </a:p>
        </p:txBody>
      </p:sp>
      <p:sp>
        <p:nvSpPr>
          <p:cNvPr id="230" name="object 230"/>
          <p:cNvSpPr txBox="1"/>
          <p:nvPr/>
        </p:nvSpPr>
        <p:spPr>
          <a:xfrm>
            <a:off x="5426964" y="4504182"/>
            <a:ext cx="441325" cy="441959"/>
          </a:xfrm>
          <a:prstGeom prst="rect">
            <a:avLst/>
          </a:prstGeom>
        </p:spPr>
        <p:txBody>
          <a:bodyPr vert="horz" wrap="square" lIns="0" tIns="26670" rIns="0" bIns="0" rtlCol="0">
            <a:spAutoFit/>
          </a:bodyPr>
          <a:lstStyle/>
          <a:p>
            <a:pPr marL="93980">
              <a:lnSpc>
                <a:spcPct val="100000"/>
              </a:lnSpc>
              <a:spcBef>
                <a:spcPts val="210"/>
              </a:spcBef>
            </a:pPr>
            <a:r>
              <a:rPr sz="550" dirty="0">
                <a:solidFill>
                  <a:srgbClr val="3F3F3F"/>
                </a:solidFill>
                <a:latin typeface="Arial"/>
                <a:cs typeface="Arial"/>
              </a:rPr>
              <a:t>Asia</a:t>
            </a:r>
            <a:endParaRPr sz="550">
              <a:latin typeface="Arial"/>
              <a:cs typeface="Arial"/>
            </a:endParaRPr>
          </a:p>
          <a:p>
            <a:pPr marL="93980">
              <a:lnSpc>
                <a:spcPct val="100000"/>
              </a:lnSpc>
              <a:spcBef>
                <a:spcPts val="500"/>
              </a:spcBef>
            </a:pPr>
            <a:r>
              <a:rPr sz="550" spc="5" dirty="0">
                <a:solidFill>
                  <a:srgbClr val="3F3F3F"/>
                </a:solidFill>
                <a:latin typeface="Arial"/>
                <a:cs typeface="Arial"/>
              </a:rPr>
              <a:t>EMEA</a:t>
            </a:r>
            <a:endParaRPr sz="550">
              <a:latin typeface="Arial"/>
              <a:cs typeface="Arial"/>
            </a:endParaRPr>
          </a:p>
          <a:p>
            <a:pPr marL="93980">
              <a:lnSpc>
                <a:spcPct val="100000"/>
              </a:lnSpc>
              <a:spcBef>
                <a:spcPts val="495"/>
              </a:spcBef>
            </a:pPr>
            <a:r>
              <a:rPr sz="550" spc="5" dirty="0">
                <a:solidFill>
                  <a:srgbClr val="3F3F3F"/>
                </a:solidFill>
                <a:latin typeface="Arial"/>
                <a:cs typeface="Arial"/>
              </a:rPr>
              <a:t>Americas</a:t>
            </a:r>
            <a:endParaRPr sz="550">
              <a:latin typeface="Arial"/>
              <a:cs typeface="Arial"/>
            </a:endParaRPr>
          </a:p>
        </p:txBody>
      </p:sp>
      <p:sp>
        <p:nvSpPr>
          <p:cNvPr id="231" name="object 231"/>
          <p:cNvSpPr/>
          <p:nvPr/>
        </p:nvSpPr>
        <p:spPr>
          <a:xfrm>
            <a:off x="1869948" y="3725417"/>
            <a:ext cx="4024629" cy="2071370"/>
          </a:xfrm>
          <a:custGeom>
            <a:avLst/>
            <a:gdLst/>
            <a:ahLst/>
            <a:cxnLst/>
            <a:rect l="l" t="t" r="r" b="b"/>
            <a:pathLst>
              <a:path w="4024629" h="2071370">
                <a:moveTo>
                  <a:pt x="4022598" y="0"/>
                </a:moveTo>
                <a:lnTo>
                  <a:pt x="1524" y="0"/>
                </a:lnTo>
                <a:lnTo>
                  <a:pt x="0" y="1524"/>
                </a:lnTo>
                <a:lnTo>
                  <a:pt x="0" y="2069592"/>
                </a:lnTo>
                <a:lnTo>
                  <a:pt x="1524" y="2071116"/>
                </a:lnTo>
                <a:lnTo>
                  <a:pt x="4022598" y="2071116"/>
                </a:lnTo>
                <a:lnTo>
                  <a:pt x="4024122" y="2069592"/>
                </a:lnTo>
                <a:lnTo>
                  <a:pt x="3048" y="2069592"/>
                </a:lnTo>
                <a:lnTo>
                  <a:pt x="1524" y="2068068"/>
                </a:lnTo>
                <a:lnTo>
                  <a:pt x="3048" y="2068068"/>
                </a:lnTo>
                <a:lnTo>
                  <a:pt x="3048" y="3048"/>
                </a:lnTo>
                <a:lnTo>
                  <a:pt x="1524" y="3048"/>
                </a:lnTo>
                <a:lnTo>
                  <a:pt x="3048" y="1524"/>
                </a:lnTo>
                <a:lnTo>
                  <a:pt x="4024122" y="1524"/>
                </a:lnTo>
                <a:lnTo>
                  <a:pt x="4022598" y="0"/>
                </a:lnTo>
                <a:close/>
              </a:path>
              <a:path w="4024629" h="2071370">
                <a:moveTo>
                  <a:pt x="3048" y="2068068"/>
                </a:moveTo>
                <a:lnTo>
                  <a:pt x="1524" y="2068068"/>
                </a:lnTo>
                <a:lnTo>
                  <a:pt x="3048" y="2069592"/>
                </a:lnTo>
                <a:lnTo>
                  <a:pt x="3048" y="2068068"/>
                </a:lnTo>
                <a:close/>
              </a:path>
              <a:path w="4024629" h="2071370">
                <a:moveTo>
                  <a:pt x="4021074" y="2068068"/>
                </a:moveTo>
                <a:lnTo>
                  <a:pt x="3048" y="2068068"/>
                </a:lnTo>
                <a:lnTo>
                  <a:pt x="3048" y="2069592"/>
                </a:lnTo>
                <a:lnTo>
                  <a:pt x="4021074" y="2069592"/>
                </a:lnTo>
                <a:lnTo>
                  <a:pt x="4021074" y="2068068"/>
                </a:lnTo>
                <a:close/>
              </a:path>
              <a:path w="4024629" h="2071370">
                <a:moveTo>
                  <a:pt x="4021074" y="1524"/>
                </a:moveTo>
                <a:lnTo>
                  <a:pt x="4021074" y="2069592"/>
                </a:lnTo>
                <a:lnTo>
                  <a:pt x="4022598" y="2068068"/>
                </a:lnTo>
                <a:lnTo>
                  <a:pt x="4024122" y="2068068"/>
                </a:lnTo>
                <a:lnTo>
                  <a:pt x="4024122" y="3048"/>
                </a:lnTo>
                <a:lnTo>
                  <a:pt x="4022598" y="3048"/>
                </a:lnTo>
                <a:lnTo>
                  <a:pt x="4021074" y="1524"/>
                </a:lnTo>
                <a:close/>
              </a:path>
              <a:path w="4024629" h="2071370">
                <a:moveTo>
                  <a:pt x="4024122" y="2068068"/>
                </a:moveTo>
                <a:lnTo>
                  <a:pt x="4022598" y="2068068"/>
                </a:lnTo>
                <a:lnTo>
                  <a:pt x="4021074" y="2069592"/>
                </a:lnTo>
                <a:lnTo>
                  <a:pt x="4024122" y="2069592"/>
                </a:lnTo>
                <a:lnTo>
                  <a:pt x="4024122" y="2068068"/>
                </a:lnTo>
                <a:close/>
              </a:path>
              <a:path w="4024629" h="2071370">
                <a:moveTo>
                  <a:pt x="3048" y="1524"/>
                </a:moveTo>
                <a:lnTo>
                  <a:pt x="1524" y="3048"/>
                </a:lnTo>
                <a:lnTo>
                  <a:pt x="3048" y="3048"/>
                </a:lnTo>
                <a:lnTo>
                  <a:pt x="3048" y="1524"/>
                </a:lnTo>
                <a:close/>
              </a:path>
              <a:path w="4024629" h="2071370">
                <a:moveTo>
                  <a:pt x="4021074" y="1524"/>
                </a:moveTo>
                <a:lnTo>
                  <a:pt x="3048" y="1524"/>
                </a:lnTo>
                <a:lnTo>
                  <a:pt x="3048" y="3048"/>
                </a:lnTo>
                <a:lnTo>
                  <a:pt x="4021074" y="3048"/>
                </a:lnTo>
                <a:lnTo>
                  <a:pt x="4021074" y="1524"/>
                </a:lnTo>
                <a:close/>
              </a:path>
              <a:path w="4024629" h="2071370">
                <a:moveTo>
                  <a:pt x="4024122" y="1524"/>
                </a:moveTo>
                <a:lnTo>
                  <a:pt x="4021074" y="1524"/>
                </a:lnTo>
                <a:lnTo>
                  <a:pt x="4022598" y="3048"/>
                </a:lnTo>
                <a:lnTo>
                  <a:pt x="4024122" y="3048"/>
                </a:lnTo>
                <a:lnTo>
                  <a:pt x="4024122" y="1524"/>
                </a:lnTo>
                <a:close/>
              </a:path>
            </a:pathLst>
          </a:custGeom>
          <a:solidFill>
            <a:srgbClr val="000000"/>
          </a:solidFill>
        </p:spPr>
        <p:txBody>
          <a:bodyPr wrap="square" lIns="0" tIns="0" rIns="0" bIns="0" rtlCol="0"/>
          <a:lstStyle/>
          <a:p>
            <a:endParaRPr/>
          </a:p>
        </p:txBody>
      </p:sp>
      <p:sp>
        <p:nvSpPr>
          <p:cNvPr id="232" name="object 232"/>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68</a:t>
            </a:fld>
            <a:endParaRPr spc="15"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object 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69</a:t>
            </a:fld>
            <a:endParaRPr spc="15" dirty="0"/>
          </a:p>
        </p:txBody>
      </p:sp>
      <p:sp>
        <p:nvSpPr>
          <p:cNvPr id="2" name="object 2"/>
          <p:cNvSpPr txBox="1"/>
          <p:nvPr/>
        </p:nvSpPr>
        <p:spPr>
          <a:xfrm>
            <a:off x="1715516" y="789947"/>
            <a:ext cx="4441825"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commonly, and the lighter production </a:t>
            </a:r>
            <a:r>
              <a:rPr sz="950" spc="-5" dirty="0">
                <a:latin typeface="Arial"/>
                <a:cs typeface="Arial"/>
              </a:rPr>
              <a:t>slate </a:t>
            </a:r>
            <a:r>
              <a:rPr sz="950" spc="-10" dirty="0">
                <a:latin typeface="Arial"/>
                <a:cs typeface="Arial"/>
              </a:rPr>
              <a:t>from shale plays will contribute to slower  regional growth in hydrotreating</a:t>
            </a:r>
            <a:r>
              <a:rPr sz="950" spc="40" dirty="0">
                <a:latin typeface="Arial"/>
                <a:cs typeface="Arial"/>
              </a:rPr>
              <a:t> </a:t>
            </a:r>
            <a:r>
              <a:rPr sz="950" spc="-10" dirty="0">
                <a:latin typeface="Arial"/>
                <a:cs typeface="Arial"/>
              </a:rPr>
              <a:t>investments.</a:t>
            </a:r>
            <a:endParaRPr sz="950">
              <a:latin typeface="Arial"/>
              <a:cs typeface="Arial"/>
            </a:endParaRPr>
          </a:p>
        </p:txBody>
      </p:sp>
      <p:sp>
        <p:nvSpPr>
          <p:cNvPr id="3" name="object 3"/>
          <p:cNvSpPr txBox="1"/>
          <p:nvPr/>
        </p:nvSpPr>
        <p:spPr>
          <a:xfrm>
            <a:off x="1177553" y="1683010"/>
            <a:ext cx="146431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10.1.2   </a:t>
            </a:r>
            <a:r>
              <a:rPr sz="950" b="1" spc="-10" dirty="0">
                <a:latin typeface="Arial"/>
                <a:cs typeface="Arial"/>
              </a:rPr>
              <a:t>Supply</a:t>
            </a:r>
            <a:r>
              <a:rPr sz="950" b="1" spc="-45" dirty="0">
                <a:latin typeface="Arial"/>
                <a:cs typeface="Arial"/>
              </a:rPr>
              <a:t> </a:t>
            </a:r>
            <a:r>
              <a:rPr sz="950" b="1" spc="-10" dirty="0">
                <a:latin typeface="Arial"/>
                <a:cs typeface="Arial"/>
              </a:rPr>
              <a:t>(Capacity)</a:t>
            </a:r>
            <a:endParaRPr sz="950">
              <a:latin typeface="Arial"/>
              <a:cs typeface="Arial"/>
            </a:endParaRPr>
          </a:p>
        </p:txBody>
      </p:sp>
      <p:sp>
        <p:nvSpPr>
          <p:cNvPr id="4" name="object 4"/>
          <p:cNvSpPr txBox="1"/>
          <p:nvPr/>
        </p:nvSpPr>
        <p:spPr>
          <a:xfrm>
            <a:off x="1177553" y="2210648"/>
            <a:ext cx="5290185" cy="3262629"/>
          </a:xfrm>
          <a:prstGeom prst="rect">
            <a:avLst/>
          </a:prstGeom>
        </p:spPr>
        <p:txBody>
          <a:bodyPr vert="horz" wrap="square" lIns="0" tIns="0" rIns="0" bIns="0" rtlCol="0">
            <a:spAutoFit/>
          </a:bodyPr>
          <a:lstStyle/>
          <a:p>
            <a:pPr marL="12700" marR="5080">
              <a:lnSpc>
                <a:spcPct val="142400"/>
              </a:lnSpc>
            </a:pPr>
            <a:r>
              <a:rPr sz="950" b="1" spc="-5" dirty="0">
                <a:latin typeface="Arial"/>
                <a:cs typeface="Arial"/>
              </a:rPr>
              <a:t>Industry capacity is more than sufficient, and </a:t>
            </a:r>
            <a:r>
              <a:rPr sz="950" b="1" spc="-10" dirty="0">
                <a:latin typeface="Arial"/>
                <a:cs typeface="Arial"/>
              </a:rPr>
              <a:t>utilization rates </a:t>
            </a:r>
            <a:r>
              <a:rPr sz="950" b="1" spc="-5" dirty="0">
                <a:latin typeface="Arial"/>
                <a:cs typeface="Arial"/>
              </a:rPr>
              <a:t>will </a:t>
            </a:r>
            <a:r>
              <a:rPr sz="950" b="1" spc="-10" dirty="0">
                <a:latin typeface="Arial"/>
                <a:cs typeface="Arial"/>
              </a:rPr>
              <a:t>rise gradually from </a:t>
            </a:r>
            <a:r>
              <a:rPr sz="950" b="1" spc="-5" dirty="0">
                <a:latin typeface="Arial"/>
                <a:cs typeface="Arial"/>
              </a:rPr>
              <a:t>75% on  </a:t>
            </a:r>
            <a:r>
              <a:rPr sz="950" b="1" spc="-10" dirty="0">
                <a:latin typeface="Arial"/>
                <a:cs typeface="Arial"/>
              </a:rPr>
              <a:t>average in 2013 Q1 to approximately </a:t>
            </a:r>
            <a:r>
              <a:rPr sz="950" b="1" spc="-5" dirty="0">
                <a:latin typeface="Arial"/>
                <a:cs typeface="Arial"/>
              </a:rPr>
              <a:t>80% </a:t>
            </a:r>
            <a:r>
              <a:rPr sz="950" b="1" spc="-10" dirty="0">
                <a:latin typeface="Arial"/>
                <a:cs typeface="Arial"/>
              </a:rPr>
              <a:t>in 2018. Absolute Capacity Margin </a:t>
            </a:r>
            <a:r>
              <a:rPr sz="950" b="1" spc="-5" dirty="0">
                <a:latin typeface="Arial"/>
                <a:cs typeface="Arial"/>
              </a:rPr>
              <a:t>will </a:t>
            </a:r>
            <a:r>
              <a:rPr sz="950" b="1" spc="-10" dirty="0">
                <a:latin typeface="Arial"/>
                <a:cs typeface="Arial"/>
              </a:rPr>
              <a:t>continue to  grow, so there is little risk of capacity</a:t>
            </a:r>
            <a:r>
              <a:rPr sz="950" b="1" spc="35" dirty="0">
                <a:latin typeface="Arial"/>
                <a:cs typeface="Arial"/>
              </a:rPr>
              <a:t> </a:t>
            </a:r>
            <a:r>
              <a:rPr sz="950" b="1" spc="-10" dirty="0">
                <a:latin typeface="Arial"/>
                <a:cs typeface="Arial"/>
              </a:rPr>
              <a:t>shortages.</a:t>
            </a:r>
            <a:endParaRPr sz="950">
              <a:latin typeface="Arial"/>
              <a:cs typeface="Arial"/>
            </a:endParaRPr>
          </a:p>
          <a:p>
            <a:pPr>
              <a:lnSpc>
                <a:spcPct val="100000"/>
              </a:lnSpc>
            </a:pPr>
            <a:endParaRPr sz="1000">
              <a:latin typeface="Times New Roman"/>
              <a:cs typeface="Times New Roman"/>
            </a:endParaRPr>
          </a:p>
          <a:p>
            <a:pPr>
              <a:lnSpc>
                <a:spcPct val="100000"/>
              </a:lnSpc>
            </a:pPr>
            <a:endParaRPr sz="850">
              <a:latin typeface="Times New Roman"/>
              <a:cs typeface="Times New Roman"/>
            </a:endParaRPr>
          </a:p>
          <a:p>
            <a:pPr marL="120014">
              <a:lnSpc>
                <a:spcPct val="100000"/>
              </a:lnSpc>
            </a:pPr>
            <a:r>
              <a:rPr sz="950" spc="-10" dirty="0">
                <a:latin typeface="Arial"/>
                <a:cs typeface="Arial"/>
              </a:rPr>
              <a:t>The major global Hydrotreating Reactor manufacturers</a:t>
            </a:r>
            <a:r>
              <a:rPr sz="950" spc="60" dirty="0">
                <a:latin typeface="Arial"/>
                <a:cs typeface="Arial"/>
              </a:rPr>
              <a:t> </a:t>
            </a:r>
            <a:r>
              <a:rPr sz="950" spc="-10" dirty="0">
                <a:latin typeface="Arial"/>
                <a:cs typeface="Arial"/>
              </a:rPr>
              <a:t>include:</a:t>
            </a:r>
            <a:endParaRPr sz="950">
              <a:latin typeface="Arial"/>
              <a:cs typeface="Arial"/>
            </a:endParaRPr>
          </a:p>
          <a:p>
            <a:pPr>
              <a:lnSpc>
                <a:spcPct val="100000"/>
              </a:lnSpc>
              <a:spcBef>
                <a:spcPts val="20"/>
              </a:spcBef>
            </a:pPr>
            <a:endParaRPr sz="950">
              <a:latin typeface="Times New Roman"/>
              <a:cs typeface="Times New Roman"/>
            </a:endParaRPr>
          </a:p>
          <a:p>
            <a:pPr marL="550545" indent="-215900">
              <a:lnSpc>
                <a:spcPct val="100000"/>
              </a:lnSpc>
              <a:buFont typeface="Symbol"/>
              <a:buChar char=""/>
              <a:tabLst>
                <a:tab pos="550545" algn="l"/>
                <a:tab pos="551180" algn="l"/>
              </a:tabLst>
            </a:pPr>
            <a:r>
              <a:rPr sz="950" spc="-10" dirty="0">
                <a:latin typeface="Arial"/>
                <a:cs typeface="Arial"/>
              </a:rPr>
              <a:t>Larsen and</a:t>
            </a:r>
            <a:r>
              <a:rPr sz="950" spc="-60" dirty="0">
                <a:latin typeface="Arial"/>
                <a:cs typeface="Arial"/>
              </a:rPr>
              <a:t> </a:t>
            </a:r>
            <a:r>
              <a:rPr sz="950" spc="-10" dirty="0">
                <a:latin typeface="Arial"/>
                <a:cs typeface="Arial"/>
              </a:rPr>
              <a:t>Toubro</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5" dirty="0">
                <a:latin typeface="Arial"/>
                <a:cs typeface="Arial"/>
              </a:rPr>
              <a:t>JSW</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Hitachi</a:t>
            </a:r>
            <a:r>
              <a:rPr sz="950" spc="-65" dirty="0">
                <a:latin typeface="Arial"/>
                <a:cs typeface="Arial"/>
              </a:rPr>
              <a:t> </a:t>
            </a:r>
            <a:r>
              <a:rPr sz="950" spc="-10" dirty="0">
                <a:latin typeface="Arial"/>
                <a:cs typeface="Arial"/>
              </a:rPr>
              <a:t>Zosen</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Technip</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Doosan</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Sinopec Engineering</a:t>
            </a:r>
            <a:r>
              <a:rPr sz="950" spc="-35" dirty="0">
                <a:latin typeface="Arial"/>
                <a:cs typeface="Arial"/>
              </a:rPr>
              <a:t> </a:t>
            </a:r>
            <a:r>
              <a:rPr sz="950" spc="-10" dirty="0">
                <a:latin typeface="Arial"/>
                <a:cs typeface="Arial"/>
              </a:rPr>
              <a:t>(Luoyang)</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IDESA</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KNM</a:t>
            </a:r>
            <a:r>
              <a:rPr sz="950" spc="-105" dirty="0">
                <a:latin typeface="Arial"/>
                <a:cs typeface="Arial"/>
              </a:rPr>
              <a:t> </a:t>
            </a:r>
            <a:r>
              <a:rPr sz="950" spc="-10" dirty="0">
                <a:latin typeface="Arial"/>
                <a:cs typeface="Arial"/>
              </a:rPr>
              <a:t>Group</a:t>
            </a:r>
            <a:endParaRPr sz="950">
              <a:latin typeface="Arial"/>
              <a:cs typeface="Arial"/>
            </a:endParaRPr>
          </a:p>
          <a:p>
            <a:pPr marL="550545" indent="-215900">
              <a:lnSpc>
                <a:spcPct val="100000"/>
              </a:lnSpc>
              <a:spcBef>
                <a:spcPts val="535"/>
              </a:spcBef>
              <a:buFont typeface="Symbol"/>
              <a:buChar char=""/>
              <a:tabLst>
                <a:tab pos="550545" algn="l"/>
                <a:tab pos="551180" algn="l"/>
              </a:tabLst>
            </a:pPr>
            <a:r>
              <a:rPr sz="950" spc="-10" dirty="0">
                <a:latin typeface="Arial"/>
                <a:cs typeface="Arial"/>
              </a:rPr>
              <a:t>Belleli</a:t>
            </a:r>
            <a:r>
              <a:rPr sz="950" spc="-75" dirty="0">
                <a:latin typeface="Arial"/>
                <a:cs typeface="Arial"/>
              </a:rPr>
              <a:t> </a:t>
            </a:r>
            <a:r>
              <a:rPr sz="950" spc="-10" dirty="0">
                <a:latin typeface="Arial"/>
                <a:cs typeface="Arial"/>
              </a:rPr>
              <a:t>Energy</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Shanghai Boiler</a:t>
            </a:r>
            <a:r>
              <a:rPr sz="950" spc="-15" dirty="0">
                <a:latin typeface="Arial"/>
                <a:cs typeface="Arial"/>
              </a:rPr>
              <a:t> </a:t>
            </a:r>
            <a:r>
              <a:rPr sz="950" spc="-10" dirty="0">
                <a:latin typeface="Arial"/>
                <a:cs typeface="Arial"/>
              </a:rPr>
              <a:t>Works</a:t>
            </a:r>
            <a:endParaRPr sz="950">
              <a:latin typeface="Arial"/>
              <a:cs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7</a:t>
            </a:fld>
            <a:endParaRPr sz="1000">
              <a:latin typeface="Calibri"/>
              <a:cs typeface="Calibri"/>
            </a:endParaRPr>
          </a:p>
        </p:txBody>
      </p:sp>
      <p:sp>
        <p:nvSpPr>
          <p:cNvPr id="2" name="object 2"/>
          <p:cNvSpPr txBox="1"/>
          <p:nvPr/>
        </p:nvSpPr>
        <p:spPr>
          <a:xfrm>
            <a:off x="1177532" y="850138"/>
            <a:ext cx="5419725" cy="7983855"/>
          </a:xfrm>
          <a:prstGeom prst="rect">
            <a:avLst/>
          </a:prstGeom>
        </p:spPr>
        <p:txBody>
          <a:bodyPr vert="horz" wrap="square" lIns="0" tIns="0" rIns="0" bIns="0" rtlCol="0">
            <a:spAutoFit/>
          </a:bodyPr>
          <a:lstStyle/>
          <a:p>
            <a:pPr marL="22860">
              <a:lnSpc>
                <a:spcPct val="100000"/>
              </a:lnSpc>
              <a:tabLst>
                <a:tab pos="280670" algn="l"/>
              </a:tabLst>
            </a:pPr>
            <a:r>
              <a:rPr sz="950" b="1" spc="-5" dirty="0">
                <a:latin typeface="Arial"/>
                <a:cs typeface="Arial"/>
              </a:rPr>
              <a:t>3	Scope</a:t>
            </a:r>
            <a:endParaRPr sz="950">
              <a:latin typeface="Arial"/>
              <a:cs typeface="Arial"/>
            </a:endParaRPr>
          </a:p>
          <a:p>
            <a:pPr>
              <a:lnSpc>
                <a:spcPct val="100000"/>
              </a:lnSpc>
              <a:spcBef>
                <a:spcPts val="15"/>
              </a:spcBef>
            </a:pPr>
            <a:endParaRPr sz="850">
              <a:latin typeface="Times New Roman"/>
              <a:cs typeface="Times New Roman"/>
            </a:endParaRPr>
          </a:p>
          <a:p>
            <a:pPr marL="12700" marR="5080">
              <a:lnSpc>
                <a:spcPct val="142300"/>
              </a:lnSpc>
            </a:pPr>
            <a:r>
              <a:rPr sz="950" spc="-10" dirty="0">
                <a:latin typeface="Arial"/>
                <a:cs typeface="Arial"/>
              </a:rPr>
              <a:t>“Pressure Vessels” is </a:t>
            </a:r>
            <a:r>
              <a:rPr sz="950" spc="-5" dirty="0">
                <a:latin typeface="Arial"/>
                <a:cs typeface="Arial"/>
              </a:rPr>
              <a:t>a </a:t>
            </a:r>
            <a:r>
              <a:rPr sz="950" spc="-10" dirty="0">
                <a:latin typeface="Arial"/>
                <a:cs typeface="Arial"/>
              </a:rPr>
              <a:t>broad category of equipment comprised of </a:t>
            </a:r>
            <a:r>
              <a:rPr sz="950" spc="-5" dirty="0">
                <a:latin typeface="Arial"/>
                <a:cs typeface="Arial"/>
              </a:rPr>
              <a:t>units </a:t>
            </a:r>
            <a:r>
              <a:rPr sz="950" spc="-10" dirty="0">
                <a:latin typeface="Arial"/>
                <a:cs typeface="Arial"/>
              </a:rPr>
              <a:t>that range from small tanks to  hold pressurized gas </a:t>
            </a:r>
            <a:r>
              <a:rPr sz="950" spc="-5" dirty="0">
                <a:latin typeface="Arial"/>
                <a:cs typeface="Arial"/>
              </a:rPr>
              <a:t>to </a:t>
            </a:r>
            <a:r>
              <a:rPr sz="950" spc="-10" dirty="0">
                <a:latin typeface="Arial"/>
                <a:cs typeface="Arial"/>
              </a:rPr>
              <a:t>nuclear reactors. Our focus for </a:t>
            </a:r>
            <a:r>
              <a:rPr sz="950" spc="-5" dirty="0">
                <a:latin typeface="Arial"/>
                <a:cs typeface="Arial"/>
              </a:rPr>
              <a:t>the </a:t>
            </a:r>
            <a:r>
              <a:rPr sz="950" spc="-10" dirty="0">
                <a:latin typeface="Arial"/>
                <a:cs typeface="Arial"/>
              </a:rPr>
              <a:t>purpose of this study is on large process  and storage units for crude oil refining. Specifically, we have subdivided the market into </a:t>
            </a:r>
            <a:r>
              <a:rPr sz="950" spc="-5" dirty="0">
                <a:latin typeface="Arial"/>
                <a:cs typeface="Arial"/>
              </a:rPr>
              <a:t>the </a:t>
            </a:r>
            <a:r>
              <a:rPr sz="950" spc="-10" dirty="0">
                <a:latin typeface="Arial"/>
                <a:cs typeface="Arial"/>
              </a:rPr>
              <a:t>following  subcategories:</a:t>
            </a:r>
            <a:endParaRPr sz="950">
              <a:latin typeface="Arial"/>
              <a:cs typeface="Arial"/>
            </a:endParaRPr>
          </a:p>
          <a:p>
            <a:pPr>
              <a:lnSpc>
                <a:spcPct val="100000"/>
              </a:lnSpc>
              <a:spcBef>
                <a:spcPts val="15"/>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Crude Distillation</a:t>
            </a:r>
            <a:r>
              <a:rPr sz="950" spc="-50" dirty="0">
                <a:latin typeface="Arial"/>
                <a:cs typeface="Arial"/>
              </a:rPr>
              <a:t> </a:t>
            </a:r>
            <a:r>
              <a:rPr sz="950" spc="-10" dirty="0">
                <a:latin typeface="Arial"/>
                <a:cs typeface="Arial"/>
              </a:rPr>
              <a:t>Columns</a:t>
            </a:r>
            <a:endParaRPr sz="950">
              <a:latin typeface="Arial"/>
              <a:cs typeface="Arial"/>
            </a:endParaRPr>
          </a:p>
          <a:p>
            <a:pPr marL="443230" indent="-215900">
              <a:lnSpc>
                <a:spcPct val="100000"/>
              </a:lnSpc>
              <a:spcBef>
                <a:spcPts val="165"/>
              </a:spcBef>
              <a:buFont typeface="Symbol"/>
              <a:buChar char=""/>
              <a:tabLst>
                <a:tab pos="442595" algn="l"/>
                <a:tab pos="443865" algn="l"/>
              </a:tabLst>
            </a:pPr>
            <a:r>
              <a:rPr sz="950" spc="-10" dirty="0">
                <a:latin typeface="Arial"/>
                <a:cs typeface="Arial"/>
              </a:rPr>
              <a:t>Stripper</a:t>
            </a:r>
            <a:r>
              <a:rPr sz="950" spc="-50" dirty="0">
                <a:latin typeface="Arial"/>
                <a:cs typeface="Arial"/>
              </a:rPr>
              <a:t> </a:t>
            </a:r>
            <a:r>
              <a:rPr sz="950" spc="-10" dirty="0">
                <a:latin typeface="Arial"/>
                <a:cs typeface="Arial"/>
              </a:rPr>
              <a:t>Columns</a:t>
            </a:r>
            <a:endParaRPr sz="950">
              <a:latin typeface="Arial"/>
              <a:cs typeface="Arial"/>
            </a:endParaRPr>
          </a:p>
          <a:p>
            <a:pPr marL="443230" indent="-215900">
              <a:lnSpc>
                <a:spcPct val="100000"/>
              </a:lnSpc>
              <a:spcBef>
                <a:spcPts val="165"/>
              </a:spcBef>
              <a:buFont typeface="Symbol"/>
              <a:buChar char=""/>
              <a:tabLst>
                <a:tab pos="442595" algn="l"/>
                <a:tab pos="443865" algn="l"/>
              </a:tabLst>
            </a:pPr>
            <a:r>
              <a:rPr sz="950" spc="-10" dirty="0">
                <a:latin typeface="Arial"/>
                <a:cs typeface="Arial"/>
              </a:rPr>
              <a:t>Catalytic Hydrocracking</a:t>
            </a:r>
            <a:r>
              <a:rPr sz="950" spc="40" dirty="0">
                <a:latin typeface="Arial"/>
                <a:cs typeface="Arial"/>
              </a:rPr>
              <a:t> </a:t>
            </a:r>
            <a:r>
              <a:rPr sz="950" spc="-10" dirty="0">
                <a:latin typeface="Arial"/>
                <a:cs typeface="Arial"/>
              </a:rPr>
              <a:t>Reactors</a:t>
            </a:r>
            <a:endParaRPr sz="950">
              <a:latin typeface="Arial"/>
              <a:cs typeface="Arial"/>
            </a:endParaRPr>
          </a:p>
          <a:p>
            <a:pPr marL="443230" indent="-215900">
              <a:lnSpc>
                <a:spcPct val="100000"/>
              </a:lnSpc>
              <a:spcBef>
                <a:spcPts val="165"/>
              </a:spcBef>
              <a:buFont typeface="Symbol"/>
              <a:buChar char=""/>
              <a:tabLst>
                <a:tab pos="442595" algn="l"/>
                <a:tab pos="443865" algn="l"/>
              </a:tabLst>
            </a:pPr>
            <a:r>
              <a:rPr sz="950" spc="-10" dirty="0">
                <a:latin typeface="Arial"/>
                <a:cs typeface="Arial"/>
              </a:rPr>
              <a:t>Hydrotreating</a:t>
            </a:r>
            <a:r>
              <a:rPr sz="950" spc="-55" dirty="0">
                <a:latin typeface="Arial"/>
                <a:cs typeface="Arial"/>
              </a:rPr>
              <a:t> </a:t>
            </a:r>
            <a:r>
              <a:rPr sz="950" spc="-10" dirty="0">
                <a:latin typeface="Arial"/>
                <a:cs typeface="Arial"/>
              </a:rPr>
              <a:t>Reactors</a:t>
            </a:r>
            <a:endParaRPr sz="950">
              <a:latin typeface="Arial"/>
              <a:cs typeface="Arial"/>
            </a:endParaRPr>
          </a:p>
          <a:p>
            <a:pPr marL="443230" indent="-215900">
              <a:lnSpc>
                <a:spcPct val="100000"/>
              </a:lnSpc>
              <a:spcBef>
                <a:spcPts val="160"/>
              </a:spcBef>
              <a:buFont typeface="Symbol"/>
              <a:buChar char=""/>
              <a:tabLst>
                <a:tab pos="442595" algn="l"/>
                <a:tab pos="443865" algn="l"/>
              </a:tabLst>
            </a:pPr>
            <a:r>
              <a:rPr sz="950" spc="-10" dirty="0">
                <a:latin typeface="Arial"/>
                <a:cs typeface="Arial"/>
              </a:rPr>
              <a:t>Coke</a:t>
            </a:r>
            <a:r>
              <a:rPr sz="950" spc="-85" dirty="0">
                <a:latin typeface="Arial"/>
                <a:cs typeface="Arial"/>
              </a:rPr>
              <a:t> </a:t>
            </a:r>
            <a:r>
              <a:rPr sz="950" spc="-10" dirty="0">
                <a:latin typeface="Arial"/>
                <a:cs typeface="Arial"/>
              </a:rPr>
              <a:t>Drums</a:t>
            </a:r>
            <a:endParaRPr sz="950">
              <a:latin typeface="Arial"/>
              <a:cs typeface="Arial"/>
            </a:endParaRPr>
          </a:p>
          <a:p>
            <a:pPr marL="443230" indent="-215900">
              <a:lnSpc>
                <a:spcPct val="100000"/>
              </a:lnSpc>
              <a:spcBef>
                <a:spcPts val="165"/>
              </a:spcBef>
              <a:buFont typeface="Symbol"/>
              <a:buChar char=""/>
              <a:tabLst>
                <a:tab pos="442595" algn="l"/>
                <a:tab pos="443865" algn="l"/>
              </a:tabLst>
            </a:pPr>
            <a:r>
              <a:rPr sz="950" spc="-10" dirty="0">
                <a:latin typeface="Arial"/>
                <a:cs typeface="Arial"/>
              </a:rPr>
              <a:t>Spherical LPG</a:t>
            </a:r>
            <a:r>
              <a:rPr sz="950" spc="-45" dirty="0">
                <a:latin typeface="Arial"/>
                <a:cs typeface="Arial"/>
              </a:rPr>
              <a:t> </a:t>
            </a:r>
            <a:r>
              <a:rPr sz="950" spc="-10" dirty="0">
                <a:latin typeface="Arial"/>
                <a:cs typeface="Arial"/>
              </a:rPr>
              <a:t>Tanks</a:t>
            </a:r>
            <a:endParaRPr sz="950">
              <a:latin typeface="Arial"/>
              <a:cs typeface="Arial"/>
            </a:endParaRPr>
          </a:p>
          <a:p>
            <a:pPr marL="443230" indent="-215900">
              <a:lnSpc>
                <a:spcPct val="100000"/>
              </a:lnSpc>
              <a:spcBef>
                <a:spcPts val="170"/>
              </a:spcBef>
              <a:buFont typeface="Symbol"/>
              <a:buChar char=""/>
              <a:tabLst>
                <a:tab pos="442595" algn="l"/>
                <a:tab pos="443865" algn="l"/>
              </a:tabLst>
            </a:pPr>
            <a:r>
              <a:rPr sz="950" spc="-10" dirty="0">
                <a:latin typeface="Arial"/>
                <a:cs typeface="Arial"/>
              </a:rPr>
              <a:t>Heat</a:t>
            </a:r>
            <a:r>
              <a:rPr sz="950" spc="-80" dirty="0">
                <a:latin typeface="Arial"/>
                <a:cs typeface="Arial"/>
              </a:rPr>
              <a:t> </a:t>
            </a:r>
            <a:r>
              <a:rPr sz="950" spc="-10" dirty="0">
                <a:latin typeface="Arial"/>
                <a:cs typeface="Arial"/>
              </a:rPr>
              <a:t>Exchangers</a:t>
            </a:r>
            <a:endParaRPr sz="950">
              <a:latin typeface="Arial"/>
              <a:cs typeface="Arial"/>
            </a:endParaRPr>
          </a:p>
          <a:p>
            <a:pPr>
              <a:lnSpc>
                <a:spcPct val="100000"/>
              </a:lnSpc>
              <a:spcBef>
                <a:spcPts val="20"/>
              </a:spcBef>
              <a:buFont typeface="Symbol"/>
              <a:buChar char=""/>
            </a:pPr>
            <a:endParaRPr sz="1400">
              <a:latin typeface="Times New Roman"/>
              <a:cs typeface="Times New Roman"/>
            </a:endParaRPr>
          </a:p>
          <a:p>
            <a:pPr marL="12700" marR="53340">
              <a:lnSpc>
                <a:spcPct val="142500"/>
              </a:lnSpc>
            </a:pPr>
            <a:r>
              <a:rPr sz="950" b="1" spc="-10" dirty="0">
                <a:latin typeface="Arial"/>
                <a:cs typeface="Arial"/>
              </a:rPr>
              <a:t>Crude Distillation Columns</a:t>
            </a:r>
            <a:r>
              <a:rPr sz="950" spc="-10" dirty="0">
                <a:latin typeface="Arial"/>
                <a:cs typeface="Arial"/>
              </a:rPr>
              <a:t>: Distillation is one of the most common and energy-intensive separation  processes. In </a:t>
            </a:r>
            <a:r>
              <a:rPr sz="950" spc="-5" dirty="0">
                <a:latin typeface="Arial"/>
                <a:cs typeface="Arial"/>
              </a:rPr>
              <a:t>a typical </a:t>
            </a:r>
            <a:r>
              <a:rPr sz="950" spc="-10" dirty="0">
                <a:latin typeface="Arial"/>
                <a:cs typeface="Arial"/>
              </a:rPr>
              <a:t>chemical plant, </a:t>
            </a:r>
            <a:r>
              <a:rPr sz="950" spc="-5" dirty="0">
                <a:latin typeface="Arial"/>
                <a:cs typeface="Arial"/>
              </a:rPr>
              <a:t>it </a:t>
            </a:r>
            <a:r>
              <a:rPr sz="950" spc="-10" dirty="0">
                <a:latin typeface="Arial"/>
                <a:cs typeface="Arial"/>
              </a:rPr>
              <a:t>accounts </a:t>
            </a:r>
            <a:r>
              <a:rPr sz="950" spc="-5" dirty="0">
                <a:latin typeface="Arial"/>
                <a:cs typeface="Arial"/>
              </a:rPr>
              <a:t>for </a:t>
            </a:r>
            <a:r>
              <a:rPr sz="950" spc="-10" dirty="0">
                <a:latin typeface="Arial"/>
                <a:cs typeface="Arial"/>
              </a:rPr>
              <a:t>as much as 40% of </a:t>
            </a:r>
            <a:r>
              <a:rPr sz="950" spc="-5" dirty="0">
                <a:latin typeface="Arial"/>
                <a:cs typeface="Arial"/>
              </a:rPr>
              <a:t>the </a:t>
            </a:r>
            <a:r>
              <a:rPr sz="950" spc="-10" dirty="0">
                <a:latin typeface="Arial"/>
                <a:cs typeface="Arial"/>
              </a:rPr>
              <a:t>total energy  consumption, depending on the number and </a:t>
            </a:r>
            <a:r>
              <a:rPr sz="950" spc="-5" dirty="0">
                <a:latin typeface="Arial"/>
                <a:cs typeface="Arial"/>
              </a:rPr>
              <a:t>type </a:t>
            </a:r>
            <a:r>
              <a:rPr sz="950" spc="-10" dirty="0">
                <a:latin typeface="Arial"/>
                <a:cs typeface="Arial"/>
              </a:rPr>
              <a:t>of downstream processing units. There are two  main types of </a:t>
            </a:r>
            <a:r>
              <a:rPr sz="950" spc="-5" dirty="0">
                <a:latin typeface="Arial"/>
                <a:cs typeface="Arial"/>
              </a:rPr>
              <a:t>distillation </a:t>
            </a:r>
            <a:r>
              <a:rPr sz="950" spc="-10" dirty="0">
                <a:latin typeface="Arial"/>
                <a:cs typeface="Arial"/>
              </a:rPr>
              <a:t>tower covered </a:t>
            </a:r>
            <a:r>
              <a:rPr sz="950" spc="-5" dirty="0">
                <a:latin typeface="Arial"/>
                <a:cs typeface="Arial"/>
              </a:rPr>
              <a:t>in </a:t>
            </a:r>
            <a:r>
              <a:rPr sz="950" spc="-10" dirty="0">
                <a:latin typeface="Arial"/>
                <a:cs typeface="Arial"/>
              </a:rPr>
              <a:t>this</a:t>
            </a:r>
            <a:r>
              <a:rPr sz="950" spc="85" dirty="0">
                <a:latin typeface="Arial"/>
                <a:cs typeface="Arial"/>
              </a:rPr>
              <a:t> </a:t>
            </a:r>
            <a:r>
              <a:rPr sz="950" spc="-10" dirty="0">
                <a:latin typeface="Arial"/>
                <a:cs typeface="Arial"/>
              </a:rPr>
              <a:t>study:</a:t>
            </a:r>
            <a:endParaRPr sz="950">
              <a:latin typeface="Arial"/>
              <a:cs typeface="Arial"/>
            </a:endParaRPr>
          </a:p>
          <a:p>
            <a:pPr marL="443230" marR="45720" indent="-215900">
              <a:lnSpc>
                <a:spcPct val="142300"/>
              </a:lnSpc>
              <a:spcBef>
                <a:spcPts val="630"/>
              </a:spcBef>
              <a:buFont typeface="Symbol"/>
              <a:buChar char=""/>
              <a:tabLst>
                <a:tab pos="442595" algn="l"/>
                <a:tab pos="443865" algn="l"/>
              </a:tabLst>
            </a:pPr>
            <a:r>
              <a:rPr sz="950" spc="-5" dirty="0">
                <a:latin typeface="Arial"/>
                <a:cs typeface="Arial"/>
              </a:rPr>
              <a:t>Atmospheric distillation unit </a:t>
            </a:r>
            <a:r>
              <a:rPr sz="950" spc="-10" dirty="0">
                <a:latin typeface="Arial"/>
                <a:cs typeface="Arial"/>
              </a:rPr>
              <a:t>(ADU): </a:t>
            </a:r>
            <a:r>
              <a:rPr sz="950" spc="-5" dirty="0">
                <a:latin typeface="Arial"/>
                <a:cs typeface="Arial"/>
              </a:rPr>
              <a:t>also </a:t>
            </a:r>
            <a:r>
              <a:rPr sz="950" spc="-10" dirty="0">
                <a:latin typeface="Arial"/>
                <a:cs typeface="Arial"/>
              </a:rPr>
              <a:t>known </a:t>
            </a:r>
            <a:r>
              <a:rPr sz="950" spc="-5" dirty="0">
                <a:latin typeface="Arial"/>
                <a:cs typeface="Arial"/>
              </a:rPr>
              <a:t>as a </a:t>
            </a:r>
            <a:r>
              <a:rPr sz="950" spc="-10" dirty="0">
                <a:latin typeface="Arial"/>
                <a:cs typeface="Arial"/>
              </a:rPr>
              <a:t>fractionating tower. </a:t>
            </a:r>
            <a:r>
              <a:rPr sz="950" spc="-5" dirty="0">
                <a:latin typeface="Arial"/>
                <a:cs typeface="Arial"/>
              </a:rPr>
              <a:t>It </a:t>
            </a:r>
            <a:r>
              <a:rPr sz="950" spc="-10" dirty="0">
                <a:latin typeface="Arial"/>
                <a:cs typeface="Arial"/>
              </a:rPr>
              <a:t>is used </a:t>
            </a:r>
            <a:r>
              <a:rPr sz="950" spc="-5" dirty="0">
                <a:latin typeface="Arial"/>
                <a:cs typeface="Arial"/>
              </a:rPr>
              <a:t>to </a:t>
            </a:r>
            <a:r>
              <a:rPr sz="950" spc="-10" dirty="0">
                <a:latin typeface="Arial"/>
                <a:cs typeface="Arial"/>
              </a:rPr>
              <a:t>separate  hydrocarbons with boiling points less than 77° </a:t>
            </a:r>
            <a:r>
              <a:rPr sz="950" spc="-5" dirty="0">
                <a:latin typeface="Arial"/>
                <a:cs typeface="Arial"/>
              </a:rPr>
              <a:t>F </a:t>
            </a:r>
            <a:r>
              <a:rPr sz="950" spc="-10" dirty="0">
                <a:latin typeface="Arial"/>
                <a:cs typeface="Arial"/>
              </a:rPr>
              <a:t>apart. The crude is heated (first by </a:t>
            </a:r>
            <a:r>
              <a:rPr sz="950" spc="-5" dirty="0">
                <a:latin typeface="Arial"/>
                <a:cs typeface="Arial"/>
              </a:rPr>
              <a:t>a </a:t>
            </a:r>
            <a:r>
              <a:rPr sz="950" spc="-10" dirty="0">
                <a:latin typeface="Arial"/>
                <a:cs typeface="Arial"/>
              </a:rPr>
              <a:t>fired  heater, then residually by </a:t>
            </a:r>
            <a:r>
              <a:rPr sz="950" spc="-5" dirty="0">
                <a:latin typeface="Arial"/>
                <a:cs typeface="Arial"/>
              </a:rPr>
              <a:t>a </a:t>
            </a:r>
            <a:r>
              <a:rPr sz="950" spc="-10" dirty="0">
                <a:latin typeface="Arial"/>
                <a:cs typeface="Arial"/>
              </a:rPr>
              <a:t>reboiler, which are separate pieces of equipment and not in  scope), causing the crude stream </a:t>
            </a:r>
            <a:r>
              <a:rPr sz="950" spc="-5" dirty="0">
                <a:latin typeface="Arial"/>
                <a:cs typeface="Arial"/>
              </a:rPr>
              <a:t>to </a:t>
            </a:r>
            <a:r>
              <a:rPr sz="950" spc="-10" dirty="0">
                <a:latin typeface="Arial"/>
                <a:cs typeface="Arial"/>
              </a:rPr>
              <a:t>separate into </a:t>
            </a:r>
            <a:r>
              <a:rPr sz="950" spc="-5" dirty="0">
                <a:latin typeface="Arial"/>
                <a:cs typeface="Arial"/>
              </a:rPr>
              <a:t>fractions </a:t>
            </a:r>
            <a:r>
              <a:rPr sz="950" spc="-10" dirty="0">
                <a:latin typeface="Arial"/>
                <a:cs typeface="Arial"/>
              </a:rPr>
              <a:t>with </a:t>
            </a:r>
            <a:r>
              <a:rPr sz="950" spc="-5" dirty="0">
                <a:latin typeface="Arial"/>
                <a:cs typeface="Arial"/>
              </a:rPr>
              <a:t>tighter </a:t>
            </a:r>
            <a:r>
              <a:rPr sz="950" spc="-10" dirty="0">
                <a:latin typeface="Arial"/>
                <a:cs typeface="Arial"/>
              </a:rPr>
              <a:t>ranges of boiling  points that are then refined further. Atmospheric distillation columns are typically vertical,  cylindrical columns ranging from 2’ to 20’ in diameter and 20’ to 200’ or more </a:t>
            </a:r>
            <a:r>
              <a:rPr sz="950" spc="-5" dirty="0">
                <a:latin typeface="Arial"/>
                <a:cs typeface="Arial"/>
              </a:rPr>
              <a:t>in </a:t>
            </a:r>
            <a:r>
              <a:rPr sz="950" spc="-10" dirty="0">
                <a:latin typeface="Arial"/>
                <a:cs typeface="Arial"/>
              </a:rPr>
              <a:t>height. The  tower internals most commonly consist of inlet dispersion nozzles, outlet nozzles, instrument  nozzles, and </a:t>
            </a:r>
            <a:r>
              <a:rPr sz="950" spc="-5" dirty="0">
                <a:latin typeface="Arial"/>
                <a:cs typeface="Arial"/>
              </a:rPr>
              <a:t>valve </a:t>
            </a:r>
            <a:r>
              <a:rPr sz="950" spc="-10" dirty="0">
                <a:latin typeface="Arial"/>
                <a:cs typeface="Arial"/>
              </a:rPr>
              <a:t>trays </a:t>
            </a:r>
            <a:r>
              <a:rPr sz="950" spc="-5" dirty="0">
                <a:latin typeface="Arial"/>
                <a:cs typeface="Arial"/>
              </a:rPr>
              <a:t>to </a:t>
            </a:r>
            <a:r>
              <a:rPr sz="950" spc="-10" dirty="0">
                <a:latin typeface="Arial"/>
                <a:cs typeface="Arial"/>
              </a:rPr>
              <a:t>help maintain fractional</a:t>
            </a:r>
            <a:r>
              <a:rPr sz="950" spc="114" dirty="0">
                <a:latin typeface="Arial"/>
                <a:cs typeface="Arial"/>
              </a:rPr>
              <a:t> </a:t>
            </a:r>
            <a:r>
              <a:rPr sz="950" spc="-10" dirty="0">
                <a:latin typeface="Arial"/>
                <a:cs typeface="Arial"/>
              </a:rPr>
              <a:t>distribution.</a:t>
            </a:r>
            <a:endParaRPr sz="950">
              <a:latin typeface="Arial"/>
              <a:cs typeface="Arial"/>
            </a:endParaRPr>
          </a:p>
          <a:p>
            <a:pPr marL="443230" marR="17145" indent="-215900">
              <a:lnSpc>
                <a:spcPct val="142300"/>
              </a:lnSpc>
              <a:spcBef>
                <a:spcPts val="60"/>
              </a:spcBef>
              <a:buFont typeface="Symbol"/>
              <a:buChar char=""/>
              <a:tabLst>
                <a:tab pos="442595" algn="l"/>
                <a:tab pos="443865" algn="l"/>
              </a:tabLst>
            </a:pPr>
            <a:r>
              <a:rPr sz="950" spc="-10" dirty="0">
                <a:latin typeface="Arial"/>
                <a:cs typeface="Arial"/>
              </a:rPr>
              <a:t>Vacuum distillation unit (VDU): vacuum distillation takes place after fractionating, on the  atmospheric bottoms fractions, because at atmospheric pressures crude oil cannot be heated  beyond about 720° </a:t>
            </a:r>
            <a:r>
              <a:rPr sz="950" spc="-5" dirty="0">
                <a:latin typeface="Arial"/>
                <a:cs typeface="Arial"/>
              </a:rPr>
              <a:t>F </a:t>
            </a:r>
            <a:r>
              <a:rPr sz="950" spc="-10" dirty="0">
                <a:latin typeface="Arial"/>
                <a:cs typeface="Arial"/>
              </a:rPr>
              <a:t>before </a:t>
            </a:r>
            <a:r>
              <a:rPr sz="950" spc="-5" dirty="0">
                <a:latin typeface="Arial"/>
                <a:cs typeface="Arial"/>
              </a:rPr>
              <a:t>it </a:t>
            </a:r>
            <a:r>
              <a:rPr sz="950" spc="-10" dirty="0">
                <a:latin typeface="Arial"/>
                <a:cs typeface="Arial"/>
              </a:rPr>
              <a:t>starts </a:t>
            </a:r>
            <a:r>
              <a:rPr sz="950" spc="-5" dirty="0">
                <a:latin typeface="Arial"/>
                <a:cs typeface="Arial"/>
              </a:rPr>
              <a:t>to </a:t>
            </a:r>
            <a:r>
              <a:rPr sz="950" spc="-10" dirty="0">
                <a:latin typeface="Arial"/>
                <a:cs typeface="Arial"/>
              </a:rPr>
              <a:t>deposit coke and foul </a:t>
            </a:r>
            <a:r>
              <a:rPr sz="950" spc="-5" dirty="0">
                <a:latin typeface="Arial"/>
                <a:cs typeface="Arial"/>
              </a:rPr>
              <a:t>the </a:t>
            </a:r>
            <a:r>
              <a:rPr sz="950" spc="-10" dirty="0">
                <a:latin typeface="Arial"/>
                <a:cs typeface="Arial"/>
              </a:rPr>
              <a:t>tower and piping. Under  vacuum, the remaining </a:t>
            </a:r>
            <a:r>
              <a:rPr sz="950" spc="-5" dirty="0">
                <a:latin typeface="Arial"/>
                <a:cs typeface="Arial"/>
              </a:rPr>
              <a:t>fractions </a:t>
            </a:r>
            <a:r>
              <a:rPr sz="950" spc="-10" dirty="0">
                <a:latin typeface="Arial"/>
                <a:cs typeface="Arial"/>
              </a:rPr>
              <a:t>separate at lower temperatures. Outputs are light vacuum  gas oil (which goes </a:t>
            </a:r>
            <a:r>
              <a:rPr sz="950" spc="-5" dirty="0">
                <a:latin typeface="Arial"/>
                <a:cs typeface="Arial"/>
              </a:rPr>
              <a:t>to a </a:t>
            </a:r>
            <a:r>
              <a:rPr sz="950" spc="-10" dirty="0">
                <a:latin typeface="Arial"/>
                <a:cs typeface="Arial"/>
              </a:rPr>
              <a:t>hydrotreater and often an </a:t>
            </a:r>
            <a:r>
              <a:rPr sz="950" spc="-5" dirty="0">
                <a:latin typeface="Arial"/>
                <a:cs typeface="Arial"/>
              </a:rPr>
              <a:t>FCC </a:t>
            </a:r>
            <a:r>
              <a:rPr sz="950" spc="-10" dirty="0">
                <a:latin typeface="Arial"/>
                <a:cs typeface="Arial"/>
              </a:rPr>
              <a:t>unit), heavy gas oil (which goes </a:t>
            </a:r>
            <a:r>
              <a:rPr sz="950" spc="-5" dirty="0">
                <a:latin typeface="Arial"/>
                <a:cs typeface="Arial"/>
              </a:rPr>
              <a:t>to a  </a:t>
            </a:r>
            <a:r>
              <a:rPr sz="950" spc="-10" dirty="0">
                <a:latin typeface="Arial"/>
                <a:cs typeface="Arial"/>
              </a:rPr>
              <a:t>hydrocracker), and vacuum residuum (which goes to </a:t>
            </a:r>
            <a:r>
              <a:rPr sz="950" spc="-5" dirty="0">
                <a:latin typeface="Arial"/>
                <a:cs typeface="Arial"/>
              </a:rPr>
              <a:t>a </a:t>
            </a:r>
            <a:r>
              <a:rPr sz="950" spc="-10" dirty="0">
                <a:latin typeface="Arial"/>
                <a:cs typeface="Arial"/>
              </a:rPr>
              <a:t>coker). Diameter typically ranges up </a:t>
            </a:r>
            <a:r>
              <a:rPr sz="950" spc="-5" dirty="0">
                <a:latin typeface="Arial"/>
                <a:cs typeface="Arial"/>
              </a:rPr>
              <a:t>to  </a:t>
            </a:r>
            <a:r>
              <a:rPr sz="950" spc="-10" dirty="0">
                <a:latin typeface="Arial"/>
                <a:cs typeface="Arial"/>
              </a:rPr>
              <a:t>46 feet, heights up to about 164 feet. VDUs are typically both trayed and packed, with as  many as 14 alternating rows of trays and</a:t>
            </a:r>
            <a:r>
              <a:rPr sz="950" spc="55" dirty="0">
                <a:latin typeface="Arial"/>
                <a:cs typeface="Arial"/>
              </a:rPr>
              <a:t> </a:t>
            </a:r>
            <a:r>
              <a:rPr sz="950" spc="-10" dirty="0">
                <a:latin typeface="Arial"/>
                <a:cs typeface="Arial"/>
              </a:rPr>
              <a:t>packing.</a:t>
            </a:r>
            <a:endParaRPr sz="950">
              <a:latin typeface="Arial"/>
              <a:cs typeface="Arial"/>
            </a:endParaRPr>
          </a:p>
          <a:p>
            <a:pPr>
              <a:lnSpc>
                <a:spcPct val="100000"/>
              </a:lnSpc>
            </a:pPr>
            <a:endParaRPr sz="1000">
              <a:latin typeface="Times New Roman"/>
              <a:cs typeface="Times New Roman"/>
            </a:endParaRPr>
          </a:p>
          <a:p>
            <a:pPr>
              <a:lnSpc>
                <a:spcPct val="100000"/>
              </a:lnSpc>
              <a:spcBef>
                <a:spcPts val="35"/>
              </a:spcBef>
            </a:pPr>
            <a:endParaRPr sz="1350">
              <a:latin typeface="Times New Roman"/>
              <a:cs typeface="Times New Roman"/>
            </a:endParaRPr>
          </a:p>
          <a:p>
            <a:pPr marL="12700" marR="68580">
              <a:lnSpc>
                <a:spcPct val="142600"/>
              </a:lnSpc>
            </a:pPr>
            <a:r>
              <a:rPr sz="950" b="1" spc="-10" dirty="0">
                <a:latin typeface="Arial"/>
                <a:cs typeface="Arial"/>
              </a:rPr>
              <a:t>Component Removal and Reforming Towers (Towers): </a:t>
            </a:r>
            <a:r>
              <a:rPr sz="950" spc="-10" dirty="0">
                <a:latin typeface="Arial"/>
                <a:cs typeface="Arial"/>
              </a:rPr>
              <a:t>Throughout the refinery, there are smaller  towers to recover or remove </a:t>
            </a:r>
            <a:r>
              <a:rPr sz="950" spc="-5" dirty="0">
                <a:latin typeface="Arial"/>
                <a:cs typeface="Arial"/>
              </a:rPr>
              <a:t>specific </a:t>
            </a:r>
            <a:r>
              <a:rPr sz="950" spc="-10" dirty="0">
                <a:latin typeface="Arial"/>
                <a:cs typeface="Arial"/>
              </a:rPr>
              <a:t>hydrocarbon </a:t>
            </a:r>
            <a:r>
              <a:rPr sz="950" spc="-5" dirty="0">
                <a:latin typeface="Arial"/>
                <a:cs typeface="Arial"/>
              </a:rPr>
              <a:t>or </a:t>
            </a:r>
            <a:r>
              <a:rPr sz="950" spc="-10" dirty="0">
                <a:latin typeface="Arial"/>
                <a:cs typeface="Arial"/>
              </a:rPr>
              <a:t>diluent components. These components range  from saleable light hydrocarbons such as propane, butane, or methane, </a:t>
            </a:r>
            <a:r>
              <a:rPr sz="950" spc="-5" dirty="0">
                <a:latin typeface="Arial"/>
                <a:cs typeface="Arial"/>
              </a:rPr>
              <a:t>to </a:t>
            </a:r>
            <a:r>
              <a:rPr sz="950" spc="-10" dirty="0">
                <a:latin typeface="Arial"/>
                <a:cs typeface="Arial"/>
              </a:rPr>
              <a:t>undesirable contaminants  including CO2 and H2S.  </a:t>
            </a:r>
            <a:r>
              <a:rPr sz="950" spc="-5" dirty="0">
                <a:latin typeface="Arial"/>
                <a:cs typeface="Arial"/>
              </a:rPr>
              <a:t>A typical </a:t>
            </a:r>
            <a:r>
              <a:rPr sz="950" spc="-10" dirty="0">
                <a:latin typeface="Arial"/>
                <a:cs typeface="Arial"/>
              </a:rPr>
              <a:t>unit is 4’ in diameter and 40’ long, rated to withstand pressures</a:t>
            </a:r>
            <a:r>
              <a:rPr sz="950" spc="195" dirty="0">
                <a:latin typeface="Arial"/>
                <a:cs typeface="Arial"/>
              </a:rPr>
              <a:t> </a:t>
            </a:r>
            <a:r>
              <a:rPr sz="950" spc="-10" dirty="0">
                <a:latin typeface="Arial"/>
                <a:cs typeface="Arial"/>
              </a:rPr>
              <a:t>of</a:t>
            </a:r>
            <a:endParaRPr sz="950">
              <a:latin typeface="Arial"/>
              <a:cs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2393695" y="850138"/>
            <a:ext cx="29870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29: Capacity </a:t>
            </a:r>
            <a:r>
              <a:rPr sz="950" b="1" spc="-5" dirty="0">
                <a:latin typeface="Arial"/>
                <a:cs typeface="Arial"/>
              </a:rPr>
              <a:t>Margin - </a:t>
            </a:r>
            <a:r>
              <a:rPr sz="950" b="1" spc="-10" dirty="0">
                <a:latin typeface="Arial"/>
                <a:cs typeface="Arial"/>
              </a:rPr>
              <a:t>Hydrotreating</a:t>
            </a:r>
            <a:r>
              <a:rPr sz="950" b="1" spc="-20" dirty="0">
                <a:latin typeface="Arial"/>
                <a:cs typeface="Arial"/>
              </a:rPr>
              <a:t> </a:t>
            </a:r>
            <a:r>
              <a:rPr sz="950" b="1" spc="-10" dirty="0">
                <a:latin typeface="Arial"/>
                <a:cs typeface="Arial"/>
              </a:rPr>
              <a:t>Reactors</a:t>
            </a:r>
            <a:endParaRPr sz="950">
              <a:latin typeface="Arial"/>
              <a:cs typeface="Arial"/>
            </a:endParaRPr>
          </a:p>
        </p:txBody>
      </p:sp>
      <p:sp>
        <p:nvSpPr>
          <p:cNvPr id="3" name="object 3"/>
          <p:cNvSpPr txBox="1"/>
          <p:nvPr/>
        </p:nvSpPr>
        <p:spPr>
          <a:xfrm>
            <a:off x="1284990" y="3797866"/>
            <a:ext cx="530542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Quarterly capacity is $390m as of 2013 Q1, leaving </a:t>
            </a:r>
            <a:r>
              <a:rPr sz="950" spc="-5" dirty="0">
                <a:latin typeface="Arial"/>
                <a:cs typeface="Arial"/>
              </a:rPr>
              <a:t>a </a:t>
            </a:r>
            <a:r>
              <a:rPr sz="950" spc="-10" dirty="0">
                <a:latin typeface="Arial"/>
                <a:cs typeface="Arial"/>
              </a:rPr>
              <a:t>Capacity Margin of $90m. </a:t>
            </a:r>
            <a:r>
              <a:rPr sz="950" dirty="0">
                <a:latin typeface="Arial"/>
                <a:cs typeface="Arial"/>
              </a:rPr>
              <a:t>It </a:t>
            </a:r>
            <a:r>
              <a:rPr sz="950" spc="-10" dirty="0">
                <a:latin typeface="Arial"/>
                <a:cs typeface="Arial"/>
              </a:rPr>
              <a:t>would take orders  for 40-50 large reactors </a:t>
            </a:r>
            <a:r>
              <a:rPr sz="950" spc="-5" dirty="0">
                <a:latin typeface="Arial"/>
                <a:cs typeface="Arial"/>
              </a:rPr>
              <a:t>– </a:t>
            </a:r>
            <a:r>
              <a:rPr sz="950" spc="-10" dirty="0">
                <a:latin typeface="Arial"/>
                <a:cs typeface="Arial"/>
              </a:rPr>
              <a:t>3-4 megaprojects’ worth of capacity </a:t>
            </a:r>
            <a:r>
              <a:rPr sz="950" spc="-5" dirty="0">
                <a:latin typeface="Arial"/>
                <a:cs typeface="Arial"/>
              </a:rPr>
              <a:t>– </a:t>
            </a:r>
            <a:r>
              <a:rPr sz="950" spc="-10" dirty="0">
                <a:latin typeface="Arial"/>
                <a:cs typeface="Arial"/>
              </a:rPr>
              <a:t>in any given quarter to move lead  </a:t>
            </a:r>
            <a:r>
              <a:rPr sz="950" spc="-5" dirty="0">
                <a:latin typeface="Arial"/>
                <a:cs typeface="Arial"/>
              </a:rPr>
              <a:t>times </a:t>
            </a:r>
            <a:r>
              <a:rPr sz="950" spc="-10" dirty="0">
                <a:latin typeface="Arial"/>
                <a:cs typeface="Arial"/>
              </a:rPr>
              <a:t>up </a:t>
            </a:r>
            <a:r>
              <a:rPr sz="950" spc="-5" dirty="0">
                <a:latin typeface="Arial"/>
                <a:cs typeface="Arial"/>
              </a:rPr>
              <a:t>significantly </a:t>
            </a:r>
            <a:r>
              <a:rPr sz="950" spc="-10" dirty="0">
                <a:latin typeface="Arial"/>
                <a:cs typeface="Arial"/>
              </a:rPr>
              <a:t>from their current level of 12-14</a:t>
            </a:r>
            <a:r>
              <a:rPr sz="950" spc="45" dirty="0">
                <a:latin typeface="Arial"/>
                <a:cs typeface="Arial"/>
              </a:rPr>
              <a:t> </a:t>
            </a:r>
            <a:r>
              <a:rPr sz="950" spc="-10" dirty="0">
                <a:latin typeface="Arial"/>
                <a:cs typeface="Arial"/>
              </a:rPr>
              <a:t>months.</a:t>
            </a:r>
            <a:endParaRPr sz="950">
              <a:latin typeface="Arial"/>
              <a:cs typeface="Arial"/>
            </a:endParaRPr>
          </a:p>
        </p:txBody>
      </p:sp>
      <p:sp>
        <p:nvSpPr>
          <p:cNvPr id="4" name="object 4"/>
          <p:cNvSpPr txBox="1"/>
          <p:nvPr/>
        </p:nvSpPr>
        <p:spPr>
          <a:xfrm>
            <a:off x="1231653" y="4766793"/>
            <a:ext cx="5309870" cy="287020"/>
          </a:xfrm>
          <a:prstGeom prst="rect">
            <a:avLst/>
          </a:prstGeom>
        </p:spPr>
        <p:txBody>
          <a:bodyPr vert="horz" wrap="square" lIns="0" tIns="0" rIns="0" bIns="0" rtlCol="0">
            <a:spAutoFit/>
          </a:bodyPr>
          <a:lstStyle/>
          <a:p>
            <a:pPr marL="2383155" marR="5080" indent="-2371090">
              <a:lnSpc>
                <a:spcPts val="1090"/>
              </a:lnSpc>
            </a:pPr>
            <a:r>
              <a:rPr sz="950" b="1" spc="-10" dirty="0">
                <a:latin typeface="Arial"/>
                <a:cs typeface="Arial"/>
              </a:rPr>
              <a:t>Table 18: Reported or Estimated Capacity Utilization Rates at Selected Hydrotreating Reactor  Suppliers</a:t>
            </a:r>
            <a:endParaRPr sz="950">
              <a:latin typeface="Arial"/>
              <a:cs typeface="Arial"/>
            </a:endParaRPr>
          </a:p>
        </p:txBody>
      </p:sp>
      <p:sp>
        <p:nvSpPr>
          <p:cNvPr id="5" name="object 5"/>
          <p:cNvSpPr txBox="1"/>
          <p:nvPr/>
        </p:nvSpPr>
        <p:spPr>
          <a:xfrm>
            <a:off x="1284990" y="6695379"/>
            <a:ext cx="5177790" cy="2385060"/>
          </a:xfrm>
          <a:prstGeom prst="rect">
            <a:avLst/>
          </a:prstGeom>
        </p:spPr>
        <p:txBody>
          <a:bodyPr vert="horz" wrap="square" lIns="0" tIns="0" rIns="0" bIns="0" rtlCol="0">
            <a:spAutoFit/>
          </a:bodyPr>
          <a:lstStyle/>
          <a:p>
            <a:pPr marL="12700" marR="43815">
              <a:lnSpc>
                <a:spcPct val="142100"/>
              </a:lnSpc>
            </a:pPr>
            <a:r>
              <a:rPr sz="950" spc="-10" dirty="0">
                <a:latin typeface="Arial"/>
                <a:cs typeface="Arial"/>
              </a:rPr>
              <a:t>Overall capacity levels are steady in 2013, with no significant plans to add roofline, workers, or  machinery at the major manufacturers. As </a:t>
            </a:r>
            <a:r>
              <a:rPr sz="950" spc="-5" dirty="0">
                <a:latin typeface="Arial"/>
                <a:cs typeface="Arial"/>
              </a:rPr>
              <a:t>a </a:t>
            </a:r>
            <a:r>
              <a:rPr sz="950" spc="-10" dirty="0">
                <a:latin typeface="Arial"/>
                <a:cs typeface="Arial"/>
              </a:rPr>
              <a:t>result, utilization rates will rise </a:t>
            </a:r>
            <a:r>
              <a:rPr sz="950" spc="-5" dirty="0">
                <a:latin typeface="Arial"/>
                <a:cs typeface="Arial"/>
              </a:rPr>
              <a:t>steadily </a:t>
            </a:r>
            <a:r>
              <a:rPr sz="950" spc="-10" dirty="0">
                <a:latin typeface="Arial"/>
                <a:cs typeface="Arial"/>
              </a:rPr>
              <a:t>with demand,  </a:t>
            </a:r>
            <a:r>
              <a:rPr sz="950" spc="-5" dirty="0">
                <a:latin typeface="Arial"/>
                <a:cs typeface="Arial"/>
              </a:rPr>
              <a:t>from </a:t>
            </a:r>
            <a:r>
              <a:rPr sz="950" spc="-10" dirty="0">
                <a:latin typeface="Arial"/>
                <a:cs typeface="Arial"/>
              </a:rPr>
              <a:t>75% in 2013 </a:t>
            </a:r>
            <a:r>
              <a:rPr sz="950" spc="-5" dirty="0">
                <a:latin typeface="Arial"/>
                <a:cs typeface="Arial"/>
              </a:rPr>
              <a:t>Q1 to </a:t>
            </a:r>
            <a:r>
              <a:rPr sz="950" spc="-10" dirty="0">
                <a:latin typeface="Arial"/>
                <a:cs typeface="Arial"/>
              </a:rPr>
              <a:t>77% in 2014</a:t>
            </a:r>
            <a:r>
              <a:rPr sz="950" dirty="0">
                <a:latin typeface="Arial"/>
                <a:cs typeface="Arial"/>
              </a:rPr>
              <a:t> </a:t>
            </a:r>
            <a:r>
              <a:rPr sz="950" spc="-5" dirty="0">
                <a:latin typeface="Arial"/>
                <a:cs typeface="Arial"/>
              </a:rPr>
              <a:t>Q1.</a:t>
            </a:r>
            <a:endParaRPr sz="950">
              <a:latin typeface="Arial"/>
              <a:cs typeface="Arial"/>
            </a:endParaRPr>
          </a:p>
          <a:p>
            <a:pPr marL="443230" marR="144145" indent="-215900">
              <a:lnSpc>
                <a:spcPct val="142100"/>
              </a:lnSpc>
              <a:spcBef>
                <a:spcPts val="635"/>
              </a:spcBef>
              <a:buFont typeface="Symbol"/>
              <a:buChar char=""/>
              <a:tabLst>
                <a:tab pos="442595" algn="l"/>
                <a:tab pos="443865" algn="l"/>
              </a:tabLst>
            </a:pPr>
            <a:r>
              <a:rPr sz="950" spc="-10" dirty="0">
                <a:latin typeface="Arial"/>
                <a:cs typeface="Arial"/>
              </a:rPr>
              <a:t>US-based Titan Metal Fabricators is 65% utilized, lower than most suppliers because it  completed </a:t>
            </a:r>
            <a:r>
              <a:rPr sz="950" spc="-5" dirty="0">
                <a:latin typeface="Arial"/>
                <a:cs typeface="Arial"/>
              </a:rPr>
              <a:t>a </a:t>
            </a:r>
            <a:r>
              <a:rPr sz="950" spc="-10" dirty="0">
                <a:latin typeface="Arial"/>
                <a:cs typeface="Arial"/>
              </a:rPr>
              <a:t>new 80k square foot facility in</a:t>
            </a:r>
            <a:r>
              <a:rPr sz="950" spc="45" dirty="0">
                <a:latin typeface="Arial"/>
                <a:cs typeface="Arial"/>
              </a:rPr>
              <a:t> </a:t>
            </a:r>
            <a:r>
              <a:rPr sz="950" spc="-10" dirty="0">
                <a:latin typeface="Arial"/>
                <a:cs typeface="Arial"/>
              </a:rPr>
              <a:t>2012.</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JSW has </a:t>
            </a:r>
            <a:r>
              <a:rPr sz="950" spc="-5" dirty="0">
                <a:latin typeface="Arial"/>
                <a:cs typeface="Arial"/>
              </a:rPr>
              <a:t>also </a:t>
            </a:r>
            <a:r>
              <a:rPr sz="950" spc="-10" dirty="0">
                <a:latin typeface="Arial"/>
                <a:cs typeface="Arial"/>
              </a:rPr>
              <a:t>expanded recently, </a:t>
            </a:r>
            <a:r>
              <a:rPr sz="950" spc="-5" dirty="0">
                <a:latin typeface="Arial"/>
                <a:cs typeface="Arial"/>
              </a:rPr>
              <a:t>and </a:t>
            </a:r>
            <a:r>
              <a:rPr sz="950" spc="-10" dirty="0">
                <a:latin typeface="Arial"/>
                <a:cs typeface="Arial"/>
              </a:rPr>
              <a:t>is similarly 65%</a:t>
            </a:r>
            <a:r>
              <a:rPr sz="950" spc="145" dirty="0">
                <a:latin typeface="Arial"/>
                <a:cs typeface="Arial"/>
              </a:rPr>
              <a:t> </a:t>
            </a:r>
            <a:r>
              <a:rPr sz="950" spc="-10" dirty="0">
                <a:latin typeface="Arial"/>
                <a:cs typeface="Arial"/>
              </a:rPr>
              <a:t>utilized.</a:t>
            </a:r>
            <a:endParaRPr sz="950">
              <a:latin typeface="Arial"/>
              <a:cs typeface="Arial"/>
            </a:endParaRPr>
          </a:p>
          <a:p>
            <a:pPr marL="443230" marR="8255" indent="-215900">
              <a:lnSpc>
                <a:spcPct val="142600"/>
              </a:lnSpc>
              <a:spcBef>
                <a:spcPts val="60"/>
              </a:spcBef>
              <a:buFont typeface="Symbol"/>
              <a:buChar char=""/>
              <a:tabLst>
                <a:tab pos="442595" algn="l"/>
                <a:tab pos="443865" algn="l"/>
              </a:tabLst>
            </a:pPr>
            <a:r>
              <a:rPr sz="950" spc="-10" dirty="0">
                <a:latin typeface="Arial"/>
                <a:cs typeface="Arial"/>
              </a:rPr>
              <a:t>Larsen and Toubro also built new plants in 2011 and 2012, but its utilization rate is higher  for hydrotreating reactors, at 75%, largely due to major orders from South</a:t>
            </a:r>
            <a:r>
              <a:rPr sz="950" spc="120" dirty="0">
                <a:latin typeface="Arial"/>
                <a:cs typeface="Arial"/>
              </a:rPr>
              <a:t> </a:t>
            </a:r>
            <a:r>
              <a:rPr sz="950" spc="-10" dirty="0">
                <a:latin typeface="Arial"/>
                <a:cs typeface="Arial"/>
              </a:rPr>
              <a:t>America.</a:t>
            </a:r>
            <a:endParaRPr sz="950">
              <a:latin typeface="Arial"/>
              <a:cs typeface="Arial"/>
            </a:endParaRPr>
          </a:p>
          <a:p>
            <a:pPr marL="443230" marR="5080" indent="-215900">
              <a:lnSpc>
                <a:spcPct val="142400"/>
              </a:lnSpc>
              <a:spcBef>
                <a:spcPts val="60"/>
              </a:spcBef>
              <a:buFont typeface="Symbol"/>
              <a:buChar char=""/>
              <a:tabLst>
                <a:tab pos="442595" algn="l"/>
                <a:tab pos="443865" algn="l"/>
              </a:tabLst>
            </a:pPr>
            <a:r>
              <a:rPr sz="950" spc="-5" dirty="0">
                <a:latin typeface="Arial"/>
                <a:cs typeface="Arial"/>
              </a:rPr>
              <a:t>OMZ, </a:t>
            </a:r>
            <a:r>
              <a:rPr sz="950" spc="-10" dirty="0">
                <a:latin typeface="Arial"/>
                <a:cs typeface="Arial"/>
              </a:rPr>
              <a:t>which is making </a:t>
            </a:r>
            <a:r>
              <a:rPr sz="950" spc="-5" dirty="0">
                <a:latin typeface="Arial"/>
                <a:cs typeface="Arial"/>
              </a:rPr>
              <a:t>most </a:t>
            </a:r>
            <a:r>
              <a:rPr sz="950" spc="-10" dirty="0">
                <a:latin typeface="Arial"/>
                <a:cs typeface="Arial"/>
              </a:rPr>
              <a:t>of </a:t>
            </a:r>
            <a:r>
              <a:rPr sz="950" spc="-5" dirty="0">
                <a:latin typeface="Arial"/>
                <a:cs typeface="Arial"/>
              </a:rPr>
              <a:t>the </a:t>
            </a:r>
            <a:r>
              <a:rPr sz="950" spc="-10" dirty="0">
                <a:latin typeface="Arial"/>
                <a:cs typeface="Arial"/>
              </a:rPr>
              <a:t>hydrotreaters for Russian projects, is 80% utilized, and  preparing </a:t>
            </a:r>
            <a:r>
              <a:rPr sz="950" spc="-5" dirty="0">
                <a:latin typeface="Arial"/>
                <a:cs typeface="Arial"/>
              </a:rPr>
              <a:t>to </a:t>
            </a:r>
            <a:r>
              <a:rPr sz="950" spc="-10" dirty="0">
                <a:latin typeface="Arial"/>
                <a:cs typeface="Arial"/>
              </a:rPr>
              <a:t>add capacity in 2014 Q1 to keep </a:t>
            </a:r>
            <a:r>
              <a:rPr sz="950" spc="-5" dirty="0">
                <a:latin typeface="Arial"/>
                <a:cs typeface="Arial"/>
              </a:rPr>
              <a:t>up </a:t>
            </a:r>
            <a:r>
              <a:rPr sz="950" spc="-10" dirty="0">
                <a:latin typeface="Arial"/>
                <a:cs typeface="Arial"/>
              </a:rPr>
              <a:t>with more anticipated orders from  Gazprom and</a:t>
            </a:r>
            <a:r>
              <a:rPr sz="950" spc="-40" dirty="0">
                <a:latin typeface="Arial"/>
                <a:cs typeface="Arial"/>
              </a:rPr>
              <a:t> </a:t>
            </a:r>
            <a:r>
              <a:rPr sz="950" spc="-10" dirty="0">
                <a:latin typeface="Arial"/>
                <a:cs typeface="Arial"/>
              </a:rPr>
              <a:t>Rosneft.</a:t>
            </a:r>
            <a:endParaRPr sz="950">
              <a:latin typeface="Arial"/>
              <a:cs typeface="Arial"/>
            </a:endParaRPr>
          </a:p>
        </p:txBody>
      </p:sp>
      <p:sp>
        <p:nvSpPr>
          <p:cNvPr id="6" name="object 6"/>
          <p:cNvSpPr/>
          <p:nvPr/>
        </p:nvSpPr>
        <p:spPr>
          <a:xfrm>
            <a:off x="1602486" y="1070610"/>
            <a:ext cx="4559300" cy="2381250"/>
          </a:xfrm>
          <a:custGeom>
            <a:avLst/>
            <a:gdLst/>
            <a:ahLst/>
            <a:cxnLst/>
            <a:rect l="l" t="t" r="r" b="b"/>
            <a:pathLst>
              <a:path w="4559300" h="2381250">
                <a:moveTo>
                  <a:pt x="0" y="2381250"/>
                </a:moveTo>
                <a:lnTo>
                  <a:pt x="4559046" y="2381250"/>
                </a:lnTo>
                <a:lnTo>
                  <a:pt x="4559046" y="0"/>
                </a:lnTo>
                <a:lnTo>
                  <a:pt x="0" y="0"/>
                </a:lnTo>
                <a:lnTo>
                  <a:pt x="0" y="2381250"/>
                </a:lnTo>
                <a:close/>
              </a:path>
            </a:pathLst>
          </a:custGeom>
          <a:solidFill>
            <a:srgbClr val="F1F1F1"/>
          </a:solidFill>
        </p:spPr>
        <p:txBody>
          <a:bodyPr wrap="square" lIns="0" tIns="0" rIns="0" bIns="0" rtlCol="0"/>
          <a:lstStyle/>
          <a:p>
            <a:endParaRPr/>
          </a:p>
        </p:txBody>
      </p:sp>
      <p:sp>
        <p:nvSpPr>
          <p:cNvPr id="7" name="object 7"/>
          <p:cNvSpPr/>
          <p:nvPr/>
        </p:nvSpPr>
        <p:spPr>
          <a:xfrm>
            <a:off x="2679954" y="1866138"/>
            <a:ext cx="0" cy="1065530"/>
          </a:xfrm>
          <a:custGeom>
            <a:avLst/>
            <a:gdLst/>
            <a:ahLst/>
            <a:cxnLst/>
            <a:rect l="l" t="t" r="r" b="b"/>
            <a:pathLst>
              <a:path h="1065530">
                <a:moveTo>
                  <a:pt x="0" y="0"/>
                </a:moveTo>
                <a:lnTo>
                  <a:pt x="0" y="1065276"/>
                </a:lnTo>
              </a:path>
            </a:pathLst>
          </a:custGeom>
          <a:ln w="22859">
            <a:solidFill>
              <a:srgbClr val="326598"/>
            </a:solidFill>
          </a:ln>
        </p:spPr>
        <p:txBody>
          <a:bodyPr wrap="square" lIns="0" tIns="0" rIns="0" bIns="0" rtlCol="0"/>
          <a:lstStyle/>
          <a:p>
            <a:endParaRPr/>
          </a:p>
        </p:txBody>
      </p:sp>
      <p:sp>
        <p:nvSpPr>
          <p:cNvPr id="8" name="object 8"/>
          <p:cNvSpPr/>
          <p:nvPr/>
        </p:nvSpPr>
        <p:spPr>
          <a:xfrm>
            <a:off x="2753867" y="1883664"/>
            <a:ext cx="0" cy="1047750"/>
          </a:xfrm>
          <a:custGeom>
            <a:avLst/>
            <a:gdLst/>
            <a:ahLst/>
            <a:cxnLst/>
            <a:rect l="l" t="t" r="r" b="b"/>
            <a:pathLst>
              <a:path h="1047750">
                <a:moveTo>
                  <a:pt x="0" y="0"/>
                </a:moveTo>
                <a:lnTo>
                  <a:pt x="0" y="1047750"/>
                </a:lnTo>
              </a:path>
            </a:pathLst>
          </a:custGeom>
          <a:ln w="47243">
            <a:solidFill>
              <a:srgbClr val="326598"/>
            </a:solidFill>
          </a:ln>
        </p:spPr>
        <p:txBody>
          <a:bodyPr wrap="square" lIns="0" tIns="0" rIns="0" bIns="0" rtlCol="0"/>
          <a:lstStyle/>
          <a:p>
            <a:endParaRPr/>
          </a:p>
        </p:txBody>
      </p:sp>
      <p:sp>
        <p:nvSpPr>
          <p:cNvPr id="9" name="object 9"/>
          <p:cNvSpPr/>
          <p:nvPr/>
        </p:nvSpPr>
        <p:spPr>
          <a:xfrm>
            <a:off x="2838830" y="1895094"/>
            <a:ext cx="0" cy="1036319"/>
          </a:xfrm>
          <a:custGeom>
            <a:avLst/>
            <a:gdLst/>
            <a:ahLst/>
            <a:cxnLst/>
            <a:rect l="l" t="t" r="r" b="b"/>
            <a:pathLst>
              <a:path h="1036319">
                <a:moveTo>
                  <a:pt x="0" y="0"/>
                </a:moveTo>
                <a:lnTo>
                  <a:pt x="0" y="1036320"/>
                </a:lnTo>
              </a:path>
            </a:pathLst>
          </a:custGeom>
          <a:ln w="48006">
            <a:solidFill>
              <a:srgbClr val="326598"/>
            </a:solidFill>
          </a:ln>
        </p:spPr>
        <p:txBody>
          <a:bodyPr wrap="square" lIns="0" tIns="0" rIns="0" bIns="0" rtlCol="0"/>
          <a:lstStyle/>
          <a:p>
            <a:endParaRPr/>
          </a:p>
        </p:txBody>
      </p:sp>
      <p:sp>
        <p:nvSpPr>
          <p:cNvPr id="10" name="object 10"/>
          <p:cNvSpPr/>
          <p:nvPr/>
        </p:nvSpPr>
        <p:spPr>
          <a:xfrm>
            <a:off x="2923794" y="1914905"/>
            <a:ext cx="0" cy="1016635"/>
          </a:xfrm>
          <a:custGeom>
            <a:avLst/>
            <a:gdLst/>
            <a:ahLst/>
            <a:cxnLst/>
            <a:rect l="l" t="t" r="r" b="b"/>
            <a:pathLst>
              <a:path h="1016635">
                <a:moveTo>
                  <a:pt x="0" y="0"/>
                </a:moveTo>
                <a:lnTo>
                  <a:pt x="0" y="1016507"/>
                </a:lnTo>
              </a:path>
            </a:pathLst>
          </a:custGeom>
          <a:ln w="47243">
            <a:solidFill>
              <a:srgbClr val="326598"/>
            </a:solidFill>
          </a:ln>
        </p:spPr>
        <p:txBody>
          <a:bodyPr wrap="square" lIns="0" tIns="0" rIns="0" bIns="0" rtlCol="0"/>
          <a:lstStyle/>
          <a:p>
            <a:endParaRPr/>
          </a:p>
        </p:txBody>
      </p:sp>
      <p:sp>
        <p:nvSpPr>
          <p:cNvPr id="11" name="object 11"/>
          <p:cNvSpPr/>
          <p:nvPr/>
        </p:nvSpPr>
        <p:spPr>
          <a:xfrm>
            <a:off x="3009900" y="1950720"/>
            <a:ext cx="0" cy="981075"/>
          </a:xfrm>
          <a:custGeom>
            <a:avLst/>
            <a:gdLst/>
            <a:ahLst/>
            <a:cxnLst/>
            <a:rect l="l" t="t" r="r" b="b"/>
            <a:pathLst>
              <a:path h="981075">
                <a:moveTo>
                  <a:pt x="0" y="0"/>
                </a:moveTo>
                <a:lnTo>
                  <a:pt x="0" y="980694"/>
                </a:lnTo>
              </a:path>
            </a:pathLst>
          </a:custGeom>
          <a:ln w="47243">
            <a:solidFill>
              <a:srgbClr val="326598"/>
            </a:solidFill>
          </a:ln>
        </p:spPr>
        <p:txBody>
          <a:bodyPr wrap="square" lIns="0" tIns="0" rIns="0" bIns="0" rtlCol="0"/>
          <a:lstStyle/>
          <a:p>
            <a:endParaRPr/>
          </a:p>
        </p:txBody>
      </p:sp>
      <p:sp>
        <p:nvSpPr>
          <p:cNvPr id="12" name="object 12"/>
          <p:cNvSpPr/>
          <p:nvPr/>
        </p:nvSpPr>
        <p:spPr>
          <a:xfrm>
            <a:off x="3094482" y="1978151"/>
            <a:ext cx="0" cy="953769"/>
          </a:xfrm>
          <a:custGeom>
            <a:avLst/>
            <a:gdLst/>
            <a:ahLst/>
            <a:cxnLst/>
            <a:rect l="l" t="t" r="r" b="b"/>
            <a:pathLst>
              <a:path h="953769">
                <a:moveTo>
                  <a:pt x="0" y="0"/>
                </a:moveTo>
                <a:lnTo>
                  <a:pt x="0" y="953261"/>
                </a:lnTo>
              </a:path>
            </a:pathLst>
          </a:custGeom>
          <a:ln w="47243">
            <a:solidFill>
              <a:srgbClr val="326598"/>
            </a:solidFill>
          </a:ln>
        </p:spPr>
        <p:txBody>
          <a:bodyPr wrap="square" lIns="0" tIns="0" rIns="0" bIns="0" rtlCol="0"/>
          <a:lstStyle/>
          <a:p>
            <a:endParaRPr/>
          </a:p>
        </p:txBody>
      </p:sp>
      <p:sp>
        <p:nvSpPr>
          <p:cNvPr id="13" name="object 13"/>
          <p:cNvSpPr/>
          <p:nvPr/>
        </p:nvSpPr>
        <p:spPr>
          <a:xfrm>
            <a:off x="3179064" y="1972055"/>
            <a:ext cx="0" cy="959485"/>
          </a:xfrm>
          <a:custGeom>
            <a:avLst/>
            <a:gdLst/>
            <a:ahLst/>
            <a:cxnLst/>
            <a:rect l="l" t="t" r="r" b="b"/>
            <a:pathLst>
              <a:path h="959485">
                <a:moveTo>
                  <a:pt x="0" y="0"/>
                </a:moveTo>
                <a:lnTo>
                  <a:pt x="0" y="959357"/>
                </a:lnTo>
              </a:path>
            </a:pathLst>
          </a:custGeom>
          <a:ln w="47243">
            <a:solidFill>
              <a:srgbClr val="326598"/>
            </a:solidFill>
          </a:ln>
        </p:spPr>
        <p:txBody>
          <a:bodyPr wrap="square" lIns="0" tIns="0" rIns="0" bIns="0" rtlCol="0"/>
          <a:lstStyle/>
          <a:p>
            <a:endParaRPr/>
          </a:p>
        </p:txBody>
      </p:sp>
      <p:sp>
        <p:nvSpPr>
          <p:cNvPr id="14" name="object 14"/>
          <p:cNvSpPr/>
          <p:nvPr/>
        </p:nvSpPr>
        <p:spPr>
          <a:xfrm>
            <a:off x="3265170" y="1967483"/>
            <a:ext cx="0" cy="963930"/>
          </a:xfrm>
          <a:custGeom>
            <a:avLst/>
            <a:gdLst/>
            <a:ahLst/>
            <a:cxnLst/>
            <a:rect l="l" t="t" r="r" b="b"/>
            <a:pathLst>
              <a:path h="963930">
                <a:moveTo>
                  <a:pt x="0" y="0"/>
                </a:moveTo>
                <a:lnTo>
                  <a:pt x="0" y="963929"/>
                </a:lnTo>
              </a:path>
            </a:pathLst>
          </a:custGeom>
          <a:ln w="47244">
            <a:solidFill>
              <a:srgbClr val="326598"/>
            </a:solidFill>
          </a:ln>
        </p:spPr>
        <p:txBody>
          <a:bodyPr wrap="square" lIns="0" tIns="0" rIns="0" bIns="0" rtlCol="0"/>
          <a:lstStyle/>
          <a:p>
            <a:endParaRPr/>
          </a:p>
        </p:txBody>
      </p:sp>
      <p:sp>
        <p:nvSpPr>
          <p:cNvPr id="15" name="object 15"/>
          <p:cNvSpPr/>
          <p:nvPr/>
        </p:nvSpPr>
        <p:spPr>
          <a:xfrm>
            <a:off x="3349752" y="1973579"/>
            <a:ext cx="0" cy="958215"/>
          </a:xfrm>
          <a:custGeom>
            <a:avLst/>
            <a:gdLst/>
            <a:ahLst/>
            <a:cxnLst/>
            <a:rect l="l" t="t" r="r" b="b"/>
            <a:pathLst>
              <a:path h="958214">
                <a:moveTo>
                  <a:pt x="0" y="0"/>
                </a:moveTo>
                <a:lnTo>
                  <a:pt x="0" y="957833"/>
                </a:lnTo>
              </a:path>
            </a:pathLst>
          </a:custGeom>
          <a:ln w="47244">
            <a:solidFill>
              <a:srgbClr val="326598"/>
            </a:solidFill>
          </a:ln>
        </p:spPr>
        <p:txBody>
          <a:bodyPr wrap="square" lIns="0" tIns="0" rIns="0" bIns="0" rtlCol="0"/>
          <a:lstStyle/>
          <a:p>
            <a:endParaRPr/>
          </a:p>
        </p:txBody>
      </p:sp>
      <p:sp>
        <p:nvSpPr>
          <p:cNvPr id="16" name="object 16"/>
          <p:cNvSpPr/>
          <p:nvPr/>
        </p:nvSpPr>
        <p:spPr>
          <a:xfrm>
            <a:off x="3434334" y="1967483"/>
            <a:ext cx="0" cy="963930"/>
          </a:xfrm>
          <a:custGeom>
            <a:avLst/>
            <a:gdLst/>
            <a:ahLst/>
            <a:cxnLst/>
            <a:rect l="l" t="t" r="r" b="b"/>
            <a:pathLst>
              <a:path h="963930">
                <a:moveTo>
                  <a:pt x="0" y="0"/>
                </a:moveTo>
                <a:lnTo>
                  <a:pt x="0" y="963929"/>
                </a:lnTo>
              </a:path>
            </a:pathLst>
          </a:custGeom>
          <a:ln w="47244">
            <a:solidFill>
              <a:srgbClr val="326598"/>
            </a:solidFill>
          </a:ln>
        </p:spPr>
        <p:txBody>
          <a:bodyPr wrap="square" lIns="0" tIns="0" rIns="0" bIns="0" rtlCol="0"/>
          <a:lstStyle/>
          <a:p>
            <a:endParaRPr/>
          </a:p>
        </p:txBody>
      </p:sp>
      <p:sp>
        <p:nvSpPr>
          <p:cNvPr id="17" name="object 17"/>
          <p:cNvSpPr/>
          <p:nvPr/>
        </p:nvSpPr>
        <p:spPr>
          <a:xfrm>
            <a:off x="3520440" y="1962150"/>
            <a:ext cx="0" cy="969644"/>
          </a:xfrm>
          <a:custGeom>
            <a:avLst/>
            <a:gdLst/>
            <a:ahLst/>
            <a:cxnLst/>
            <a:rect l="l" t="t" r="r" b="b"/>
            <a:pathLst>
              <a:path h="969644">
                <a:moveTo>
                  <a:pt x="0" y="0"/>
                </a:moveTo>
                <a:lnTo>
                  <a:pt x="0" y="969263"/>
                </a:lnTo>
              </a:path>
            </a:pathLst>
          </a:custGeom>
          <a:ln w="47244">
            <a:solidFill>
              <a:srgbClr val="326598"/>
            </a:solidFill>
          </a:ln>
        </p:spPr>
        <p:txBody>
          <a:bodyPr wrap="square" lIns="0" tIns="0" rIns="0" bIns="0" rtlCol="0"/>
          <a:lstStyle/>
          <a:p>
            <a:endParaRPr/>
          </a:p>
        </p:txBody>
      </p:sp>
      <p:sp>
        <p:nvSpPr>
          <p:cNvPr id="18" name="object 18"/>
          <p:cNvSpPr/>
          <p:nvPr/>
        </p:nvSpPr>
        <p:spPr>
          <a:xfrm>
            <a:off x="3605021" y="1956054"/>
            <a:ext cx="0" cy="975360"/>
          </a:xfrm>
          <a:custGeom>
            <a:avLst/>
            <a:gdLst/>
            <a:ahLst/>
            <a:cxnLst/>
            <a:rect l="l" t="t" r="r" b="b"/>
            <a:pathLst>
              <a:path h="975360">
                <a:moveTo>
                  <a:pt x="0" y="0"/>
                </a:moveTo>
                <a:lnTo>
                  <a:pt x="0" y="975359"/>
                </a:lnTo>
              </a:path>
            </a:pathLst>
          </a:custGeom>
          <a:ln w="47244">
            <a:solidFill>
              <a:srgbClr val="326598"/>
            </a:solidFill>
          </a:ln>
        </p:spPr>
        <p:txBody>
          <a:bodyPr wrap="square" lIns="0" tIns="0" rIns="0" bIns="0" rtlCol="0"/>
          <a:lstStyle/>
          <a:p>
            <a:endParaRPr/>
          </a:p>
        </p:txBody>
      </p:sp>
      <p:sp>
        <p:nvSpPr>
          <p:cNvPr id="19" name="object 19"/>
          <p:cNvSpPr/>
          <p:nvPr/>
        </p:nvSpPr>
        <p:spPr>
          <a:xfrm>
            <a:off x="3689603" y="1950720"/>
            <a:ext cx="0" cy="981075"/>
          </a:xfrm>
          <a:custGeom>
            <a:avLst/>
            <a:gdLst/>
            <a:ahLst/>
            <a:cxnLst/>
            <a:rect l="l" t="t" r="r" b="b"/>
            <a:pathLst>
              <a:path h="981075">
                <a:moveTo>
                  <a:pt x="0" y="0"/>
                </a:moveTo>
                <a:lnTo>
                  <a:pt x="0" y="980694"/>
                </a:lnTo>
              </a:path>
            </a:pathLst>
          </a:custGeom>
          <a:ln w="47244">
            <a:solidFill>
              <a:srgbClr val="326598"/>
            </a:solidFill>
          </a:ln>
        </p:spPr>
        <p:txBody>
          <a:bodyPr wrap="square" lIns="0" tIns="0" rIns="0" bIns="0" rtlCol="0"/>
          <a:lstStyle/>
          <a:p>
            <a:endParaRPr/>
          </a:p>
        </p:txBody>
      </p:sp>
      <p:sp>
        <p:nvSpPr>
          <p:cNvPr id="20" name="object 20"/>
          <p:cNvSpPr/>
          <p:nvPr/>
        </p:nvSpPr>
        <p:spPr>
          <a:xfrm>
            <a:off x="3775709" y="1944623"/>
            <a:ext cx="0" cy="986790"/>
          </a:xfrm>
          <a:custGeom>
            <a:avLst/>
            <a:gdLst/>
            <a:ahLst/>
            <a:cxnLst/>
            <a:rect l="l" t="t" r="r" b="b"/>
            <a:pathLst>
              <a:path h="986789">
                <a:moveTo>
                  <a:pt x="0" y="0"/>
                </a:moveTo>
                <a:lnTo>
                  <a:pt x="0" y="986790"/>
                </a:lnTo>
              </a:path>
            </a:pathLst>
          </a:custGeom>
          <a:ln w="47244">
            <a:solidFill>
              <a:srgbClr val="326598"/>
            </a:solidFill>
          </a:ln>
        </p:spPr>
        <p:txBody>
          <a:bodyPr wrap="square" lIns="0" tIns="0" rIns="0" bIns="0" rtlCol="0"/>
          <a:lstStyle/>
          <a:p>
            <a:endParaRPr/>
          </a:p>
        </p:txBody>
      </p:sp>
      <p:sp>
        <p:nvSpPr>
          <p:cNvPr id="21" name="object 21"/>
          <p:cNvSpPr/>
          <p:nvPr/>
        </p:nvSpPr>
        <p:spPr>
          <a:xfrm>
            <a:off x="3860291" y="1939289"/>
            <a:ext cx="0" cy="992505"/>
          </a:xfrm>
          <a:custGeom>
            <a:avLst/>
            <a:gdLst/>
            <a:ahLst/>
            <a:cxnLst/>
            <a:rect l="l" t="t" r="r" b="b"/>
            <a:pathLst>
              <a:path h="992505">
                <a:moveTo>
                  <a:pt x="0" y="0"/>
                </a:moveTo>
                <a:lnTo>
                  <a:pt x="0" y="992124"/>
                </a:lnTo>
              </a:path>
            </a:pathLst>
          </a:custGeom>
          <a:ln w="47244">
            <a:solidFill>
              <a:srgbClr val="326598"/>
            </a:solidFill>
          </a:ln>
        </p:spPr>
        <p:txBody>
          <a:bodyPr wrap="square" lIns="0" tIns="0" rIns="0" bIns="0" rtlCol="0"/>
          <a:lstStyle/>
          <a:p>
            <a:endParaRPr/>
          </a:p>
        </p:txBody>
      </p:sp>
      <p:sp>
        <p:nvSpPr>
          <p:cNvPr id="22" name="object 22"/>
          <p:cNvSpPr/>
          <p:nvPr/>
        </p:nvSpPr>
        <p:spPr>
          <a:xfrm>
            <a:off x="3945254" y="1933194"/>
            <a:ext cx="0" cy="998219"/>
          </a:xfrm>
          <a:custGeom>
            <a:avLst/>
            <a:gdLst/>
            <a:ahLst/>
            <a:cxnLst/>
            <a:rect l="l" t="t" r="r" b="b"/>
            <a:pathLst>
              <a:path h="998219">
                <a:moveTo>
                  <a:pt x="0" y="0"/>
                </a:moveTo>
                <a:lnTo>
                  <a:pt x="0" y="998220"/>
                </a:lnTo>
              </a:path>
            </a:pathLst>
          </a:custGeom>
          <a:ln w="48005">
            <a:solidFill>
              <a:srgbClr val="326598"/>
            </a:solidFill>
          </a:ln>
        </p:spPr>
        <p:txBody>
          <a:bodyPr wrap="square" lIns="0" tIns="0" rIns="0" bIns="0" rtlCol="0"/>
          <a:lstStyle/>
          <a:p>
            <a:endParaRPr/>
          </a:p>
        </p:txBody>
      </p:sp>
      <p:sp>
        <p:nvSpPr>
          <p:cNvPr id="23" name="object 23"/>
          <p:cNvSpPr/>
          <p:nvPr/>
        </p:nvSpPr>
        <p:spPr>
          <a:xfrm>
            <a:off x="4031360" y="1927860"/>
            <a:ext cx="0" cy="1003935"/>
          </a:xfrm>
          <a:custGeom>
            <a:avLst/>
            <a:gdLst/>
            <a:ahLst/>
            <a:cxnLst/>
            <a:rect l="l" t="t" r="r" b="b"/>
            <a:pathLst>
              <a:path h="1003935">
                <a:moveTo>
                  <a:pt x="0" y="0"/>
                </a:moveTo>
                <a:lnTo>
                  <a:pt x="0" y="1003553"/>
                </a:lnTo>
              </a:path>
            </a:pathLst>
          </a:custGeom>
          <a:ln w="48005">
            <a:solidFill>
              <a:srgbClr val="326598"/>
            </a:solidFill>
          </a:ln>
        </p:spPr>
        <p:txBody>
          <a:bodyPr wrap="square" lIns="0" tIns="0" rIns="0" bIns="0" rtlCol="0"/>
          <a:lstStyle/>
          <a:p>
            <a:endParaRPr/>
          </a:p>
        </p:txBody>
      </p:sp>
      <p:sp>
        <p:nvSpPr>
          <p:cNvPr id="24" name="object 24"/>
          <p:cNvSpPr/>
          <p:nvPr/>
        </p:nvSpPr>
        <p:spPr>
          <a:xfrm>
            <a:off x="4115942" y="1923288"/>
            <a:ext cx="0" cy="1008380"/>
          </a:xfrm>
          <a:custGeom>
            <a:avLst/>
            <a:gdLst/>
            <a:ahLst/>
            <a:cxnLst/>
            <a:rect l="l" t="t" r="r" b="b"/>
            <a:pathLst>
              <a:path h="1008380">
                <a:moveTo>
                  <a:pt x="0" y="0"/>
                </a:moveTo>
                <a:lnTo>
                  <a:pt x="0" y="1008126"/>
                </a:lnTo>
              </a:path>
            </a:pathLst>
          </a:custGeom>
          <a:ln w="48005">
            <a:solidFill>
              <a:srgbClr val="326598"/>
            </a:solidFill>
          </a:ln>
        </p:spPr>
        <p:txBody>
          <a:bodyPr wrap="square" lIns="0" tIns="0" rIns="0" bIns="0" rtlCol="0"/>
          <a:lstStyle/>
          <a:p>
            <a:endParaRPr/>
          </a:p>
        </p:txBody>
      </p:sp>
      <p:sp>
        <p:nvSpPr>
          <p:cNvPr id="25" name="object 25"/>
          <p:cNvSpPr/>
          <p:nvPr/>
        </p:nvSpPr>
        <p:spPr>
          <a:xfrm>
            <a:off x="4200905" y="1917954"/>
            <a:ext cx="0" cy="1013460"/>
          </a:xfrm>
          <a:custGeom>
            <a:avLst/>
            <a:gdLst/>
            <a:ahLst/>
            <a:cxnLst/>
            <a:rect l="l" t="t" r="r" b="b"/>
            <a:pathLst>
              <a:path h="1013460">
                <a:moveTo>
                  <a:pt x="0" y="0"/>
                </a:moveTo>
                <a:lnTo>
                  <a:pt x="0" y="1013459"/>
                </a:lnTo>
              </a:path>
            </a:pathLst>
          </a:custGeom>
          <a:ln w="47244">
            <a:solidFill>
              <a:srgbClr val="326598"/>
            </a:solidFill>
          </a:ln>
        </p:spPr>
        <p:txBody>
          <a:bodyPr wrap="square" lIns="0" tIns="0" rIns="0" bIns="0" rtlCol="0"/>
          <a:lstStyle/>
          <a:p>
            <a:endParaRPr/>
          </a:p>
        </p:txBody>
      </p:sp>
      <p:sp>
        <p:nvSpPr>
          <p:cNvPr id="26" name="object 26"/>
          <p:cNvSpPr/>
          <p:nvPr/>
        </p:nvSpPr>
        <p:spPr>
          <a:xfrm>
            <a:off x="4287011" y="1911857"/>
            <a:ext cx="0" cy="1019810"/>
          </a:xfrm>
          <a:custGeom>
            <a:avLst/>
            <a:gdLst/>
            <a:ahLst/>
            <a:cxnLst/>
            <a:rect l="l" t="t" r="r" b="b"/>
            <a:pathLst>
              <a:path h="1019810">
                <a:moveTo>
                  <a:pt x="0" y="0"/>
                </a:moveTo>
                <a:lnTo>
                  <a:pt x="0" y="1019555"/>
                </a:lnTo>
              </a:path>
            </a:pathLst>
          </a:custGeom>
          <a:ln w="47244">
            <a:solidFill>
              <a:srgbClr val="326598"/>
            </a:solidFill>
          </a:ln>
        </p:spPr>
        <p:txBody>
          <a:bodyPr wrap="square" lIns="0" tIns="0" rIns="0" bIns="0" rtlCol="0"/>
          <a:lstStyle/>
          <a:p>
            <a:endParaRPr/>
          </a:p>
        </p:txBody>
      </p:sp>
      <p:sp>
        <p:nvSpPr>
          <p:cNvPr id="27" name="object 27"/>
          <p:cNvSpPr/>
          <p:nvPr/>
        </p:nvSpPr>
        <p:spPr>
          <a:xfrm>
            <a:off x="4371594" y="1906523"/>
            <a:ext cx="0" cy="1024890"/>
          </a:xfrm>
          <a:custGeom>
            <a:avLst/>
            <a:gdLst/>
            <a:ahLst/>
            <a:cxnLst/>
            <a:rect l="l" t="t" r="r" b="b"/>
            <a:pathLst>
              <a:path h="1024889">
                <a:moveTo>
                  <a:pt x="0" y="0"/>
                </a:moveTo>
                <a:lnTo>
                  <a:pt x="0" y="1024890"/>
                </a:lnTo>
              </a:path>
            </a:pathLst>
          </a:custGeom>
          <a:ln w="47244">
            <a:solidFill>
              <a:srgbClr val="326598"/>
            </a:solidFill>
          </a:ln>
        </p:spPr>
        <p:txBody>
          <a:bodyPr wrap="square" lIns="0" tIns="0" rIns="0" bIns="0" rtlCol="0"/>
          <a:lstStyle/>
          <a:p>
            <a:endParaRPr/>
          </a:p>
        </p:txBody>
      </p:sp>
      <p:sp>
        <p:nvSpPr>
          <p:cNvPr id="28" name="object 28"/>
          <p:cNvSpPr/>
          <p:nvPr/>
        </p:nvSpPr>
        <p:spPr>
          <a:xfrm>
            <a:off x="4456176" y="1887473"/>
            <a:ext cx="0" cy="1043940"/>
          </a:xfrm>
          <a:custGeom>
            <a:avLst/>
            <a:gdLst/>
            <a:ahLst/>
            <a:cxnLst/>
            <a:rect l="l" t="t" r="r" b="b"/>
            <a:pathLst>
              <a:path h="1043939">
                <a:moveTo>
                  <a:pt x="0" y="0"/>
                </a:moveTo>
                <a:lnTo>
                  <a:pt x="0" y="1043940"/>
                </a:lnTo>
              </a:path>
            </a:pathLst>
          </a:custGeom>
          <a:ln w="47244">
            <a:solidFill>
              <a:srgbClr val="326598"/>
            </a:solidFill>
          </a:ln>
        </p:spPr>
        <p:txBody>
          <a:bodyPr wrap="square" lIns="0" tIns="0" rIns="0" bIns="0" rtlCol="0"/>
          <a:lstStyle/>
          <a:p>
            <a:endParaRPr/>
          </a:p>
        </p:txBody>
      </p:sp>
      <p:sp>
        <p:nvSpPr>
          <p:cNvPr id="29" name="object 29"/>
          <p:cNvSpPr/>
          <p:nvPr/>
        </p:nvSpPr>
        <p:spPr>
          <a:xfrm>
            <a:off x="4542282" y="1867661"/>
            <a:ext cx="0" cy="1064260"/>
          </a:xfrm>
          <a:custGeom>
            <a:avLst/>
            <a:gdLst/>
            <a:ahLst/>
            <a:cxnLst/>
            <a:rect l="l" t="t" r="r" b="b"/>
            <a:pathLst>
              <a:path h="1064260">
                <a:moveTo>
                  <a:pt x="0" y="0"/>
                </a:moveTo>
                <a:lnTo>
                  <a:pt x="0" y="1063752"/>
                </a:lnTo>
              </a:path>
            </a:pathLst>
          </a:custGeom>
          <a:ln w="47244">
            <a:solidFill>
              <a:srgbClr val="326598"/>
            </a:solidFill>
          </a:ln>
        </p:spPr>
        <p:txBody>
          <a:bodyPr wrap="square" lIns="0" tIns="0" rIns="0" bIns="0" rtlCol="0"/>
          <a:lstStyle/>
          <a:p>
            <a:endParaRPr/>
          </a:p>
        </p:txBody>
      </p:sp>
      <p:sp>
        <p:nvSpPr>
          <p:cNvPr id="30" name="object 30"/>
          <p:cNvSpPr/>
          <p:nvPr/>
        </p:nvSpPr>
        <p:spPr>
          <a:xfrm>
            <a:off x="4626864" y="1847850"/>
            <a:ext cx="0" cy="1083945"/>
          </a:xfrm>
          <a:custGeom>
            <a:avLst/>
            <a:gdLst/>
            <a:ahLst/>
            <a:cxnLst/>
            <a:rect l="l" t="t" r="r" b="b"/>
            <a:pathLst>
              <a:path h="1083945">
                <a:moveTo>
                  <a:pt x="0" y="0"/>
                </a:moveTo>
                <a:lnTo>
                  <a:pt x="0" y="1083563"/>
                </a:lnTo>
              </a:path>
            </a:pathLst>
          </a:custGeom>
          <a:ln w="47244">
            <a:solidFill>
              <a:srgbClr val="326598"/>
            </a:solidFill>
          </a:ln>
        </p:spPr>
        <p:txBody>
          <a:bodyPr wrap="square" lIns="0" tIns="0" rIns="0" bIns="0" rtlCol="0"/>
          <a:lstStyle/>
          <a:p>
            <a:endParaRPr/>
          </a:p>
        </p:txBody>
      </p:sp>
      <p:sp>
        <p:nvSpPr>
          <p:cNvPr id="31" name="object 31"/>
          <p:cNvSpPr/>
          <p:nvPr/>
        </p:nvSpPr>
        <p:spPr>
          <a:xfrm>
            <a:off x="4711446" y="1827276"/>
            <a:ext cx="0" cy="1104265"/>
          </a:xfrm>
          <a:custGeom>
            <a:avLst/>
            <a:gdLst/>
            <a:ahLst/>
            <a:cxnLst/>
            <a:rect l="l" t="t" r="r" b="b"/>
            <a:pathLst>
              <a:path h="1104264">
                <a:moveTo>
                  <a:pt x="0" y="0"/>
                </a:moveTo>
                <a:lnTo>
                  <a:pt x="0" y="1104137"/>
                </a:lnTo>
              </a:path>
            </a:pathLst>
          </a:custGeom>
          <a:ln w="47244">
            <a:solidFill>
              <a:srgbClr val="326598"/>
            </a:solidFill>
          </a:ln>
        </p:spPr>
        <p:txBody>
          <a:bodyPr wrap="square" lIns="0" tIns="0" rIns="0" bIns="0" rtlCol="0"/>
          <a:lstStyle/>
          <a:p>
            <a:endParaRPr/>
          </a:p>
        </p:txBody>
      </p:sp>
      <p:sp>
        <p:nvSpPr>
          <p:cNvPr id="32" name="object 32"/>
          <p:cNvSpPr/>
          <p:nvPr/>
        </p:nvSpPr>
        <p:spPr>
          <a:xfrm>
            <a:off x="4797552" y="1807464"/>
            <a:ext cx="0" cy="1123950"/>
          </a:xfrm>
          <a:custGeom>
            <a:avLst/>
            <a:gdLst/>
            <a:ahLst/>
            <a:cxnLst/>
            <a:rect l="l" t="t" r="r" b="b"/>
            <a:pathLst>
              <a:path h="1123950">
                <a:moveTo>
                  <a:pt x="0" y="0"/>
                </a:moveTo>
                <a:lnTo>
                  <a:pt x="0" y="1123950"/>
                </a:lnTo>
              </a:path>
            </a:pathLst>
          </a:custGeom>
          <a:ln w="47244">
            <a:solidFill>
              <a:srgbClr val="326598"/>
            </a:solidFill>
          </a:ln>
        </p:spPr>
        <p:txBody>
          <a:bodyPr wrap="square" lIns="0" tIns="0" rIns="0" bIns="0" rtlCol="0"/>
          <a:lstStyle/>
          <a:p>
            <a:endParaRPr/>
          </a:p>
        </p:txBody>
      </p:sp>
      <p:sp>
        <p:nvSpPr>
          <p:cNvPr id="33" name="object 33"/>
          <p:cNvSpPr/>
          <p:nvPr/>
        </p:nvSpPr>
        <p:spPr>
          <a:xfrm>
            <a:off x="4882134" y="1786127"/>
            <a:ext cx="0" cy="1145540"/>
          </a:xfrm>
          <a:custGeom>
            <a:avLst/>
            <a:gdLst/>
            <a:ahLst/>
            <a:cxnLst/>
            <a:rect l="l" t="t" r="r" b="b"/>
            <a:pathLst>
              <a:path h="1145539">
                <a:moveTo>
                  <a:pt x="0" y="0"/>
                </a:moveTo>
                <a:lnTo>
                  <a:pt x="0" y="1145285"/>
                </a:lnTo>
              </a:path>
            </a:pathLst>
          </a:custGeom>
          <a:ln w="47244">
            <a:solidFill>
              <a:srgbClr val="326598"/>
            </a:solidFill>
          </a:ln>
        </p:spPr>
        <p:txBody>
          <a:bodyPr wrap="square" lIns="0" tIns="0" rIns="0" bIns="0" rtlCol="0"/>
          <a:lstStyle/>
          <a:p>
            <a:endParaRPr/>
          </a:p>
        </p:txBody>
      </p:sp>
      <p:sp>
        <p:nvSpPr>
          <p:cNvPr id="34" name="object 34"/>
          <p:cNvSpPr/>
          <p:nvPr/>
        </p:nvSpPr>
        <p:spPr>
          <a:xfrm>
            <a:off x="4966715" y="1766316"/>
            <a:ext cx="0" cy="1165225"/>
          </a:xfrm>
          <a:custGeom>
            <a:avLst/>
            <a:gdLst/>
            <a:ahLst/>
            <a:cxnLst/>
            <a:rect l="l" t="t" r="r" b="b"/>
            <a:pathLst>
              <a:path h="1165225">
                <a:moveTo>
                  <a:pt x="0" y="0"/>
                </a:moveTo>
                <a:lnTo>
                  <a:pt x="0" y="1165098"/>
                </a:lnTo>
              </a:path>
            </a:pathLst>
          </a:custGeom>
          <a:ln w="47244">
            <a:solidFill>
              <a:srgbClr val="326598"/>
            </a:solidFill>
          </a:ln>
        </p:spPr>
        <p:txBody>
          <a:bodyPr wrap="square" lIns="0" tIns="0" rIns="0" bIns="0" rtlCol="0"/>
          <a:lstStyle/>
          <a:p>
            <a:endParaRPr/>
          </a:p>
        </p:txBody>
      </p:sp>
      <p:sp>
        <p:nvSpPr>
          <p:cNvPr id="35" name="object 35"/>
          <p:cNvSpPr/>
          <p:nvPr/>
        </p:nvSpPr>
        <p:spPr>
          <a:xfrm>
            <a:off x="5052821" y="1744217"/>
            <a:ext cx="0" cy="1187450"/>
          </a:xfrm>
          <a:custGeom>
            <a:avLst/>
            <a:gdLst/>
            <a:ahLst/>
            <a:cxnLst/>
            <a:rect l="l" t="t" r="r" b="b"/>
            <a:pathLst>
              <a:path h="1187450">
                <a:moveTo>
                  <a:pt x="0" y="0"/>
                </a:moveTo>
                <a:lnTo>
                  <a:pt x="0" y="1187196"/>
                </a:lnTo>
              </a:path>
            </a:pathLst>
          </a:custGeom>
          <a:ln w="47244">
            <a:solidFill>
              <a:srgbClr val="326598"/>
            </a:solidFill>
          </a:ln>
        </p:spPr>
        <p:txBody>
          <a:bodyPr wrap="square" lIns="0" tIns="0" rIns="0" bIns="0" rtlCol="0"/>
          <a:lstStyle/>
          <a:p>
            <a:endParaRPr/>
          </a:p>
        </p:txBody>
      </p:sp>
      <p:sp>
        <p:nvSpPr>
          <p:cNvPr id="36" name="object 36"/>
          <p:cNvSpPr/>
          <p:nvPr/>
        </p:nvSpPr>
        <p:spPr>
          <a:xfrm>
            <a:off x="5137403" y="1721357"/>
            <a:ext cx="0" cy="1210310"/>
          </a:xfrm>
          <a:custGeom>
            <a:avLst/>
            <a:gdLst/>
            <a:ahLst/>
            <a:cxnLst/>
            <a:rect l="l" t="t" r="r" b="b"/>
            <a:pathLst>
              <a:path h="1210310">
                <a:moveTo>
                  <a:pt x="0" y="0"/>
                </a:moveTo>
                <a:lnTo>
                  <a:pt x="0" y="1210055"/>
                </a:lnTo>
              </a:path>
            </a:pathLst>
          </a:custGeom>
          <a:ln w="47244">
            <a:solidFill>
              <a:srgbClr val="326598"/>
            </a:solidFill>
          </a:ln>
        </p:spPr>
        <p:txBody>
          <a:bodyPr wrap="square" lIns="0" tIns="0" rIns="0" bIns="0" rtlCol="0"/>
          <a:lstStyle/>
          <a:p>
            <a:endParaRPr/>
          </a:p>
        </p:txBody>
      </p:sp>
      <p:sp>
        <p:nvSpPr>
          <p:cNvPr id="37" name="object 37"/>
          <p:cNvSpPr/>
          <p:nvPr/>
        </p:nvSpPr>
        <p:spPr>
          <a:xfrm>
            <a:off x="5222366" y="1700022"/>
            <a:ext cx="0" cy="1231900"/>
          </a:xfrm>
          <a:custGeom>
            <a:avLst/>
            <a:gdLst/>
            <a:ahLst/>
            <a:cxnLst/>
            <a:rect l="l" t="t" r="r" b="b"/>
            <a:pathLst>
              <a:path h="1231900">
                <a:moveTo>
                  <a:pt x="0" y="0"/>
                </a:moveTo>
                <a:lnTo>
                  <a:pt x="0" y="1231392"/>
                </a:lnTo>
              </a:path>
            </a:pathLst>
          </a:custGeom>
          <a:ln w="48005">
            <a:solidFill>
              <a:srgbClr val="326598"/>
            </a:solidFill>
          </a:ln>
        </p:spPr>
        <p:txBody>
          <a:bodyPr wrap="square" lIns="0" tIns="0" rIns="0" bIns="0" rtlCol="0"/>
          <a:lstStyle/>
          <a:p>
            <a:endParaRPr/>
          </a:p>
        </p:txBody>
      </p:sp>
      <p:sp>
        <p:nvSpPr>
          <p:cNvPr id="38" name="object 38"/>
          <p:cNvSpPr/>
          <p:nvPr/>
        </p:nvSpPr>
        <p:spPr>
          <a:xfrm>
            <a:off x="5308472" y="1677161"/>
            <a:ext cx="0" cy="1254760"/>
          </a:xfrm>
          <a:custGeom>
            <a:avLst/>
            <a:gdLst/>
            <a:ahLst/>
            <a:cxnLst/>
            <a:rect l="l" t="t" r="r" b="b"/>
            <a:pathLst>
              <a:path h="1254760">
                <a:moveTo>
                  <a:pt x="0" y="0"/>
                </a:moveTo>
                <a:lnTo>
                  <a:pt x="0" y="1254252"/>
                </a:lnTo>
              </a:path>
            </a:pathLst>
          </a:custGeom>
          <a:ln w="48005">
            <a:solidFill>
              <a:srgbClr val="326598"/>
            </a:solidFill>
          </a:ln>
        </p:spPr>
        <p:txBody>
          <a:bodyPr wrap="square" lIns="0" tIns="0" rIns="0" bIns="0" rtlCol="0"/>
          <a:lstStyle/>
          <a:p>
            <a:endParaRPr/>
          </a:p>
        </p:txBody>
      </p:sp>
      <p:sp>
        <p:nvSpPr>
          <p:cNvPr id="39" name="object 39"/>
          <p:cNvSpPr/>
          <p:nvPr/>
        </p:nvSpPr>
        <p:spPr>
          <a:xfrm>
            <a:off x="5350764" y="1415033"/>
            <a:ext cx="0" cy="1516380"/>
          </a:xfrm>
          <a:custGeom>
            <a:avLst/>
            <a:gdLst/>
            <a:ahLst/>
            <a:cxnLst/>
            <a:rect l="l" t="t" r="r" b="b"/>
            <a:pathLst>
              <a:path h="1516380">
                <a:moveTo>
                  <a:pt x="0" y="0"/>
                </a:moveTo>
                <a:lnTo>
                  <a:pt x="0" y="1516379"/>
                </a:lnTo>
              </a:path>
            </a:pathLst>
          </a:custGeom>
          <a:ln w="3175">
            <a:solidFill>
              <a:srgbClr val="3F3F3F"/>
            </a:solidFill>
          </a:ln>
        </p:spPr>
        <p:txBody>
          <a:bodyPr wrap="square" lIns="0" tIns="0" rIns="0" bIns="0" rtlCol="0"/>
          <a:lstStyle/>
          <a:p>
            <a:endParaRPr/>
          </a:p>
        </p:txBody>
      </p:sp>
      <p:sp>
        <p:nvSpPr>
          <p:cNvPr id="40" name="object 40"/>
          <p:cNvSpPr/>
          <p:nvPr/>
        </p:nvSpPr>
        <p:spPr>
          <a:xfrm>
            <a:off x="5317997" y="2931033"/>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1" name="object 41"/>
          <p:cNvSpPr/>
          <p:nvPr/>
        </p:nvSpPr>
        <p:spPr>
          <a:xfrm>
            <a:off x="5317997" y="2425826"/>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2" name="object 42"/>
          <p:cNvSpPr/>
          <p:nvPr/>
        </p:nvSpPr>
        <p:spPr>
          <a:xfrm>
            <a:off x="5317997" y="1920620"/>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3" name="object 43"/>
          <p:cNvSpPr/>
          <p:nvPr/>
        </p:nvSpPr>
        <p:spPr>
          <a:xfrm>
            <a:off x="5317997" y="1415414"/>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4" name="object 44"/>
          <p:cNvSpPr/>
          <p:nvPr/>
        </p:nvSpPr>
        <p:spPr>
          <a:xfrm>
            <a:off x="2668524" y="1415033"/>
            <a:ext cx="0" cy="1549400"/>
          </a:xfrm>
          <a:custGeom>
            <a:avLst/>
            <a:gdLst/>
            <a:ahLst/>
            <a:cxnLst/>
            <a:rect l="l" t="t" r="r" b="b"/>
            <a:pathLst>
              <a:path h="1549400">
                <a:moveTo>
                  <a:pt x="0" y="0"/>
                </a:moveTo>
                <a:lnTo>
                  <a:pt x="0" y="1549146"/>
                </a:lnTo>
              </a:path>
            </a:pathLst>
          </a:custGeom>
          <a:ln w="3175">
            <a:solidFill>
              <a:srgbClr val="3F3F3F"/>
            </a:solidFill>
          </a:ln>
        </p:spPr>
        <p:txBody>
          <a:bodyPr wrap="square" lIns="0" tIns="0" rIns="0" bIns="0" rtlCol="0"/>
          <a:lstStyle/>
          <a:p>
            <a:endParaRPr/>
          </a:p>
        </p:txBody>
      </p:sp>
      <p:sp>
        <p:nvSpPr>
          <p:cNvPr id="45" name="object 45"/>
          <p:cNvSpPr/>
          <p:nvPr/>
        </p:nvSpPr>
        <p:spPr>
          <a:xfrm>
            <a:off x="2635757" y="2931033"/>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6" name="object 46"/>
          <p:cNvSpPr/>
          <p:nvPr/>
        </p:nvSpPr>
        <p:spPr>
          <a:xfrm>
            <a:off x="2635757" y="271500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7" name="object 47"/>
          <p:cNvSpPr/>
          <p:nvPr/>
        </p:nvSpPr>
        <p:spPr>
          <a:xfrm>
            <a:off x="2635757" y="2498597"/>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8" name="object 48"/>
          <p:cNvSpPr/>
          <p:nvPr/>
        </p:nvSpPr>
        <p:spPr>
          <a:xfrm>
            <a:off x="2635757" y="2281428"/>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9" name="object 49"/>
          <p:cNvSpPr/>
          <p:nvPr/>
        </p:nvSpPr>
        <p:spPr>
          <a:xfrm>
            <a:off x="2635757" y="2065019"/>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0" name="object 50"/>
          <p:cNvSpPr/>
          <p:nvPr/>
        </p:nvSpPr>
        <p:spPr>
          <a:xfrm>
            <a:off x="2635757" y="1847850"/>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1" name="object 51"/>
          <p:cNvSpPr/>
          <p:nvPr/>
        </p:nvSpPr>
        <p:spPr>
          <a:xfrm>
            <a:off x="2635757" y="1631441"/>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2" name="object 52"/>
          <p:cNvSpPr/>
          <p:nvPr/>
        </p:nvSpPr>
        <p:spPr>
          <a:xfrm>
            <a:off x="2635757" y="1415414"/>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3" name="object 53"/>
          <p:cNvSpPr/>
          <p:nvPr/>
        </p:nvSpPr>
        <p:spPr>
          <a:xfrm>
            <a:off x="2668523" y="2931032"/>
            <a:ext cx="2682240" cy="0"/>
          </a:xfrm>
          <a:custGeom>
            <a:avLst/>
            <a:gdLst/>
            <a:ahLst/>
            <a:cxnLst/>
            <a:rect l="l" t="t" r="r" b="b"/>
            <a:pathLst>
              <a:path w="2682240">
                <a:moveTo>
                  <a:pt x="0" y="0"/>
                </a:moveTo>
                <a:lnTo>
                  <a:pt x="2682240" y="0"/>
                </a:lnTo>
              </a:path>
            </a:pathLst>
          </a:custGeom>
          <a:ln w="3175">
            <a:solidFill>
              <a:srgbClr val="3F3F3F"/>
            </a:solidFill>
          </a:ln>
        </p:spPr>
        <p:txBody>
          <a:bodyPr wrap="square" lIns="0" tIns="0" rIns="0" bIns="0" rtlCol="0"/>
          <a:lstStyle/>
          <a:p>
            <a:endParaRPr/>
          </a:p>
        </p:txBody>
      </p:sp>
      <p:sp>
        <p:nvSpPr>
          <p:cNvPr id="54" name="object 54"/>
          <p:cNvSpPr/>
          <p:nvPr/>
        </p:nvSpPr>
        <p:spPr>
          <a:xfrm>
            <a:off x="2838450" y="2947797"/>
            <a:ext cx="2540" cy="0"/>
          </a:xfrm>
          <a:custGeom>
            <a:avLst/>
            <a:gdLst/>
            <a:ahLst/>
            <a:cxnLst/>
            <a:rect l="l" t="t" r="r" b="b"/>
            <a:pathLst>
              <a:path w="2539">
                <a:moveTo>
                  <a:pt x="0" y="0"/>
                </a:moveTo>
                <a:lnTo>
                  <a:pt x="2286" y="0"/>
                </a:lnTo>
              </a:path>
            </a:pathLst>
          </a:custGeom>
          <a:ln w="32766">
            <a:solidFill>
              <a:srgbClr val="3F3F3F"/>
            </a:solidFill>
          </a:ln>
        </p:spPr>
        <p:txBody>
          <a:bodyPr wrap="square" lIns="0" tIns="0" rIns="0" bIns="0" rtlCol="0"/>
          <a:lstStyle/>
          <a:p>
            <a:endParaRPr/>
          </a:p>
        </p:txBody>
      </p:sp>
      <p:sp>
        <p:nvSpPr>
          <p:cNvPr id="55" name="object 55"/>
          <p:cNvSpPr/>
          <p:nvPr/>
        </p:nvSpPr>
        <p:spPr>
          <a:xfrm>
            <a:off x="3007614"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6" name="object 56"/>
          <p:cNvSpPr/>
          <p:nvPr/>
        </p:nvSpPr>
        <p:spPr>
          <a:xfrm>
            <a:off x="3178301"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7" name="object 57"/>
          <p:cNvSpPr/>
          <p:nvPr/>
        </p:nvSpPr>
        <p:spPr>
          <a:xfrm>
            <a:off x="3348990"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58" name="object 58"/>
          <p:cNvSpPr/>
          <p:nvPr/>
        </p:nvSpPr>
        <p:spPr>
          <a:xfrm>
            <a:off x="3518153"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59" name="object 59"/>
          <p:cNvSpPr/>
          <p:nvPr/>
        </p:nvSpPr>
        <p:spPr>
          <a:xfrm>
            <a:off x="3688841"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0" name="object 60"/>
          <p:cNvSpPr/>
          <p:nvPr/>
        </p:nvSpPr>
        <p:spPr>
          <a:xfrm>
            <a:off x="3859529" y="2947797"/>
            <a:ext cx="3175" cy="0"/>
          </a:xfrm>
          <a:custGeom>
            <a:avLst/>
            <a:gdLst/>
            <a:ahLst/>
            <a:cxnLst/>
            <a:rect l="l" t="t" r="r" b="b"/>
            <a:pathLst>
              <a:path w="3175">
                <a:moveTo>
                  <a:pt x="0" y="0"/>
                </a:moveTo>
                <a:lnTo>
                  <a:pt x="3048" y="0"/>
                </a:lnTo>
              </a:path>
            </a:pathLst>
          </a:custGeom>
          <a:ln w="32766">
            <a:solidFill>
              <a:srgbClr val="3F3F3F"/>
            </a:solidFill>
          </a:ln>
        </p:spPr>
        <p:txBody>
          <a:bodyPr wrap="square" lIns="0" tIns="0" rIns="0" bIns="0" rtlCol="0"/>
          <a:lstStyle/>
          <a:p>
            <a:endParaRPr/>
          </a:p>
        </p:txBody>
      </p:sp>
      <p:sp>
        <p:nvSpPr>
          <p:cNvPr id="61" name="object 61"/>
          <p:cNvSpPr/>
          <p:nvPr/>
        </p:nvSpPr>
        <p:spPr>
          <a:xfrm>
            <a:off x="4029455"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2" name="object 62"/>
          <p:cNvSpPr/>
          <p:nvPr/>
        </p:nvSpPr>
        <p:spPr>
          <a:xfrm>
            <a:off x="4200144"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3" name="object 63"/>
          <p:cNvSpPr/>
          <p:nvPr/>
        </p:nvSpPr>
        <p:spPr>
          <a:xfrm>
            <a:off x="4369308"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4" name="object 64"/>
          <p:cNvSpPr/>
          <p:nvPr/>
        </p:nvSpPr>
        <p:spPr>
          <a:xfrm>
            <a:off x="4539996"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5" name="object 65"/>
          <p:cNvSpPr/>
          <p:nvPr/>
        </p:nvSpPr>
        <p:spPr>
          <a:xfrm>
            <a:off x="4710684"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6" name="object 66"/>
          <p:cNvSpPr/>
          <p:nvPr/>
        </p:nvSpPr>
        <p:spPr>
          <a:xfrm>
            <a:off x="4879847"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7" name="object 67"/>
          <p:cNvSpPr/>
          <p:nvPr/>
        </p:nvSpPr>
        <p:spPr>
          <a:xfrm>
            <a:off x="5050535" y="2947797"/>
            <a:ext cx="3175" cy="0"/>
          </a:xfrm>
          <a:custGeom>
            <a:avLst/>
            <a:gdLst/>
            <a:ahLst/>
            <a:cxnLst/>
            <a:rect l="l" t="t" r="r" b="b"/>
            <a:pathLst>
              <a:path w="3175">
                <a:moveTo>
                  <a:pt x="0" y="0"/>
                </a:moveTo>
                <a:lnTo>
                  <a:pt x="3047" y="0"/>
                </a:lnTo>
              </a:path>
            </a:pathLst>
          </a:custGeom>
          <a:ln w="32766">
            <a:solidFill>
              <a:srgbClr val="3F3F3F"/>
            </a:solidFill>
          </a:ln>
        </p:spPr>
        <p:txBody>
          <a:bodyPr wrap="square" lIns="0" tIns="0" rIns="0" bIns="0" rtlCol="0"/>
          <a:lstStyle/>
          <a:p>
            <a:endParaRPr/>
          </a:p>
        </p:txBody>
      </p:sp>
      <p:sp>
        <p:nvSpPr>
          <p:cNvPr id="68" name="object 68"/>
          <p:cNvSpPr/>
          <p:nvPr/>
        </p:nvSpPr>
        <p:spPr>
          <a:xfrm>
            <a:off x="5221985" y="2947797"/>
            <a:ext cx="2540" cy="0"/>
          </a:xfrm>
          <a:custGeom>
            <a:avLst/>
            <a:gdLst/>
            <a:ahLst/>
            <a:cxnLst/>
            <a:rect l="l" t="t" r="r" b="b"/>
            <a:pathLst>
              <a:path w="2539">
                <a:moveTo>
                  <a:pt x="0" y="0"/>
                </a:moveTo>
                <a:lnTo>
                  <a:pt x="2285" y="0"/>
                </a:lnTo>
              </a:path>
            </a:pathLst>
          </a:custGeom>
          <a:ln w="32766">
            <a:solidFill>
              <a:srgbClr val="3F3F3F"/>
            </a:solidFill>
          </a:ln>
        </p:spPr>
        <p:txBody>
          <a:bodyPr wrap="square" lIns="0" tIns="0" rIns="0" bIns="0" rtlCol="0"/>
          <a:lstStyle/>
          <a:p>
            <a:endParaRPr/>
          </a:p>
        </p:txBody>
      </p:sp>
      <p:sp>
        <p:nvSpPr>
          <p:cNvPr id="69" name="object 69"/>
          <p:cNvSpPr/>
          <p:nvPr/>
        </p:nvSpPr>
        <p:spPr>
          <a:xfrm>
            <a:off x="2668523" y="2152650"/>
            <a:ext cx="2645410" cy="158750"/>
          </a:xfrm>
          <a:custGeom>
            <a:avLst/>
            <a:gdLst/>
            <a:ahLst/>
            <a:cxnLst/>
            <a:rect l="l" t="t" r="r" b="b"/>
            <a:pathLst>
              <a:path w="2645410" h="158750">
                <a:moveTo>
                  <a:pt x="1787651" y="0"/>
                </a:moveTo>
                <a:lnTo>
                  <a:pt x="1702307" y="0"/>
                </a:lnTo>
                <a:lnTo>
                  <a:pt x="1680971" y="762"/>
                </a:lnTo>
                <a:lnTo>
                  <a:pt x="1638299" y="3810"/>
                </a:lnTo>
                <a:lnTo>
                  <a:pt x="1617725" y="4572"/>
                </a:lnTo>
                <a:lnTo>
                  <a:pt x="765809" y="52578"/>
                </a:lnTo>
                <a:lnTo>
                  <a:pt x="723899" y="54102"/>
                </a:lnTo>
                <a:lnTo>
                  <a:pt x="701801" y="55626"/>
                </a:lnTo>
                <a:lnTo>
                  <a:pt x="680465" y="56388"/>
                </a:lnTo>
                <a:lnTo>
                  <a:pt x="659129" y="58674"/>
                </a:lnTo>
                <a:lnTo>
                  <a:pt x="637793" y="61722"/>
                </a:lnTo>
                <a:lnTo>
                  <a:pt x="595883" y="66294"/>
                </a:lnTo>
                <a:lnTo>
                  <a:pt x="574547" y="67818"/>
                </a:lnTo>
                <a:lnTo>
                  <a:pt x="446531" y="72390"/>
                </a:lnTo>
                <a:lnTo>
                  <a:pt x="435863" y="73152"/>
                </a:lnTo>
                <a:lnTo>
                  <a:pt x="381761" y="83058"/>
                </a:lnTo>
                <a:lnTo>
                  <a:pt x="339089" y="93726"/>
                </a:lnTo>
                <a:lnTo>
                  <a:pt x="275081" y="112014"/>
                </a:lnTo>
                <a:lnTo>
                  <a:pt x="265175" y="114300"/>
                </a:lnTo>
                <a:lnTo>
                  <a:pt x="243839" y="118872"/>
                </a:lnTo>
                <a:lnTo>
                  <a:pt x="212597" y="123444"/>
                </a:lnTo>
                <a:lnTo>
                  <a:pt x="127253" y="132588"/>
                </a:lnTo>
                <a:lnTo>
                  <a:pt x="105917" y="134112"/>
                </a:lnTo>
                <a:lnTo>
                  <a:pt x="63245" y="138684"/>
                </a:lnTo>
                <a:lnTo>
                  <a:pt x="41909" y="141732"/>
                </a:lnTo>
                <a:lnTo>
                  <a:pt x="0" y="146970"/>
                </a:lnTo>
                <a:lnTo>
                  <a:pt x="0" y="158686"/>
                </a:lnTo>
                <a:lnTo>
                  <a:pt x="761" y="158496"/>
                </a:lnTo>
                <a:lnTo>
                  <a:pt x="43433" y="153162"/>
                </a:lnTo>
                <a:lnTo>
                  <a:pt x="64769" y="150114"/>
                </a:lnTo>
                <a:lnTo>
                  <a:pt x="107441" y="145542"/>
                </a:lnTo>
                <a:lnTo>
                  <a:pt x="128015" y="144018"/>
                </a:lnTo>
                <a:lnTo>
                  <a:pt x="213359" y="134874"/>
                </a:lnTo>
                <a:lnTo>
                  <a:pt x="246125" y="130302"/>
                </a:lnTo>
                <a:lnTo>
                  <a:pt x="267461" y="125730"/>
                </a:lnTo>
                <a:lnTo>
                  <a:pt x="342137" y="104394"/>
                </a:lnTo>
                <a:lnTo>
                  <a:pt x="363473" y="99822"/>
                </a:lnTo>
                <a:lnTo>
                  <a:pt x="384809" y="94488"/>
                </a:lnTo>
                <a:lnTo>
                  <a:pt x="406145" y="89916"/>
                </a:lnTo>
                <a:lnTo>
                  <a:pt x="416051" y="87630"/>
                </a:lnTo>
                <a:lnTo>
                  <a:pt x="437387" y="84582"/>
                </a:lnTo>
                <a:lnTo>
                  <a:pt x="447293" y="83820"/>
                </a:lnTo>
                <a:lnTo>
                  <a:pt x="575309" y="79248"/>
                </a:lnTo>
                <a:lnTo>
                  <a:pt x="596645" y="77724"/>
                </a:lnTo>
                <a:lnTo>
                  <a:pt x="639317" y="73152"/>
                </a:lnTo>
                <a:lnTo>
                  <a:pt x="660653" y="70104"/>
                </a:lnTo>
                <a:lnTo>
                  <a:pt x="681989" y="67818"/>
                </a:lnTo>
                <a:lnTo>
                  <a:pt x="702563" y="67056"/>
                </a:lnTo>
                <a:lnTo>
                  <a:pt x="723899" y="65532"/>
                </a:lnTo>
                <a:lnTo>
                  <a:pt x="766571" y="64008"/>
                </a:lnTo>
                <a:lnTo>
                  <a:pt x="1617725" y="16002"/>
                </a:lnTo>
                <a:lnTo>
                  <a:pt x="1639061" y="15240"/>
                </a:lnTo>
                <a:lnTo>
                  <a:pt x="1681733" y="12192"/>
                </a:lnTo>
                <a:lnTo>
                  <a:pt x="1703069" y="11430"/>
                </a:lnTo>
                <a:lnTo>
                  <a:pt x="2644901" y="11430"/>
                </a:lnTo>
                <a:lnTo>
                  <a:pt x="2644901" y="6096"/>
                </a:lnTo>
                <a:lnTo>
                  <a:pt x="2642615" y="3810"/>
                </a:lnTo>
                <a:lnTo>
                  <a:pt x="2554223" y="3810"/>
                </a:lnTo>
                <a:lnTo>
                  <a:pt x="2213609" y="2286"/>
                </a:lnTo>
                <a:lnTo>
                  <a:pt x="1958339" y="1524"/>
                </a:lnTo>
                <a:lnTo>
                  <a:pt x="1787651" y="0"/>
                </a:lnTo>
                <a:close/>
              </a:path>
              <a:path w="2645410" h="158750">
                <a:moveTo>
                  <a:pt x="2644901" y="11430"/>
                </a:moveTo>
                <a:lnTo>
                  <a:pt x="1787651" y="11430"/>
                </a:lnTo>
                <a:lnTo>
                  <a:pt x="1958339" y="12954"/>
                </a:lnTo>
                <a:lnTo>
                  <a:pt x="2213609" y="13716"/>
                </a:lnTo>
                <a:lnTo>
                  <a:pt x="2554223" y="15240"/>
                </a:lnTo>
                <a:lnTo>
                  <a:pt x="2642615" y="15240"/>
                </a:lnTo>
                <a:lnTo>
                  <a:pt x="2644901" y="12954"/>
                </a:lnTo>
                <a:lnTo>
                  <a:pt x="2644901" y="11430"/>
                </a:lnTo>
                <a:close/>
              </a:path>
            </a:pathLst>
          </a:custGeom>
          <a:solidFill>
            <a:srgbClr val="00007F"/>
          </a:solidFill>
        </p:spPr>
        <p:txBody>
          <a:bodyPr wrap="square" lIns="0" tIns="0" rIns="0" bIns="0" rtlCol="0"/>
          <a:lstStyle/>
          <a:p>
            <a:endParaRPr/>
          </a:p>
        </p:txBody>
      </p:sp>
      <p:sp>
        <p:nvSpPr>
          <p:cNvPr id="70" name="object 70"/>
          <p:cNvSpPr txBox="1"/>
          <p:nvPr/>
        </p:nvSpPr>
        <p:spPr>
          <a:xfrm>
            <a:off x="5443728" y="1341378"/>
            <a:ext cx="28829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1</a:t>
            </a:r>
            <a:r>
              <a:rPr sz="850" b="1" spc="-15" dirty="0">
                <a:solidFill>
                  <a:srgbClr val="3F3F3F"/>
                </a:solidFill>
                <a:latin typeface="Arial"/>
                <a:cs typeface="Arial"/>
              </a:rPr>
              <a:t>1</a:t>
            </a:r>
            <a:r>
              <a:rPr sz="850" b="1" spc="-5" dirty="0">
                <a:solidFill>
                  <a:srgbClr val="3F3F3F"/>
                </a:solidFill>
                <a:latin typeface="Arial"/>
                <a:cs typeface="Arial"/>
              </a:rPr>
              <a:t>0%</a:t>
            </a:r>
            <a:endParaRPr sz="850">
              <a:latin typeface="Arial"/>
              <a:cs typeface="Arial"/>
            </a:endParaRPr>
          </a:p>
        </p:txBody>
      </p:sp>
      <p:sp>
        <p:nvSpPr>
          <p:cNvPr id="71" name="object 71"/>
          <p:cNvSpPr txBox="1"/>
          <p:nvPr/>
        </p:nvSpPr>
        <p:spPr>
          <a:xfrm>
            <a:off x="2337808" y="1341400"/>
            <a:ext cx="252095" cy="34798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40</a:t>
            </a:r>
            <a:endParaRPr sz="850">
              <a:latin typeface="Arial"/>
              <a:cs typeface="Arial"/>
            </a:endParaRPr>
          </a:p>
          <a:p>
            <a:pPr>
              <a:lnSpc>
                <a:spcPct val="100000"/>
              </a:lnSpc>
              <a:spcBef>
                <a:spcPts val="690"/>
              </a:spcBef>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20</a:t>
            </a:r>
            <a:endParaRPr sz="850">
              <a:latin typeface="Arial"/>
              <a:cs typeface="Arial"/>
            </a:endParaRPr>
          </a:p>
        </p:txBody>
      </p:sp>
      <p:sp>
        <p:nvSpPr>
          <p:cNvPr id="72" name="object 72"/>
          <p:cNvSpPr txBox="1"/>
          <p:nvPr/>
        </p:nvSpPr>
        <p:spPr>
          <a:xfrm>
            <a:off x="2337808" y="1774973"/>
            <a:ext cx="746125" cy="1341755"/>
          </a:xfrm>
          <a:prstGeom prst="rect">
            <a:avLst/>
          </a:prstGeom>
        </p:spPr>
        <p:txBody>
          <a:bodyPr vert="horz" wrap="square" lIns="0" tIns="0" rIns="0" bIns="0" rtlCol="0">
            <a:spAutoFit/>
          </a:bodyPr>
          <a:lstStyle/>
          <a:p>
            <a:pPr marR="498475" algn="ctr">
              <a:lnSpc>
                <a:spcPct val="100000"/>
              </a:lnSpc>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00</a:t>
            </a:r>
            <a:endParaRPr sz="850">
              <a:latin typeface="Arial"/>
              <a:cs typeface="Arial"/>
            </a:endParaRPr>
          </a:p>
          <a:p>
            <a:pPr marL="59055">
              <a:lnSpc>
                <a:spcPct val="100000"/>
              </a:lnSpc>
              <a:spcBef>
                <a:spcPts val="680"/>
              </a:spcBef>
            </a:pPr>
            <a:r>
              <a:rPr sz="850" b="1" spc="-5" dirty="0">
                <a:solidFill>
                  <a:srgbClr val="3F3F3F"/>
                </a:solidFill>
                <a:latin typeface="Arial"/>
                <a:cs typeface="Arial"/>
              </a:rPr>
              <a:t>$80</a:t>
            </a:r>
            <a:endParaRPr sz="850">
              <a:latin typeface="Arial"/>
              <a:cs typeface="Arial"/>
            </a:endParaRPr>
          </a:p>
          <a:p>
            <a:pPr marL="59055">
              <a:lnSpc>
                <a:spcPct val="100000"/>
              </a:lnSpc>
              <a:spcBef>
                <a:spcPts val="685"/>
              </a:spcBef>
            </a:pPr>
            <a:r>
              <a:rPr sz="850" b="1" spc="-5" dirty="0">
                <a:solidFill>
                  <a:srgbClr val="3F3F3F"/>
                </a:solidFill>
                <a:latin typeface="Arial"/>
                <a:cs typeface="Arial"/>
              </a:rPr>
              <a:t>$60</a:t>
            </a:r>
            <a:endParaRPr sz="850">
              <a:latin typeface="Arial"/>
              <a:cs typeface="Arial"/>
            </a:endParaRPr>
          </a:p>
          <a:p>
            <a:pPr marL="59055">
              <a:lnSpc>
                <a:spcPct val="100000"/>
              </a:lnSpc>
              <a:spcBef>
                <a:spcPts val="680"/>
              </a:spcBef>
            </a:pPr>
            <a:r>
              <a:rPr sz="850" b="1" spc="-5" dirty="0">
                <a:solidFill>
                  <a:srgbClr val="3F3F3F"/>
                </a:solidFill>
                <a:latin typeface="Arial"/>
                <a:cs typeface="Arial"/>
              </a:rPr>
              <a:t>$40</a:t>
            </a:r>
            <a:endParaRPr sz="850">
              <a:latin typeface="Arial"/>
              <a:cs typeface="Arial"/>
            </a:endParaRPr>
          </a:p>
          <a:p>
            <a:pPr marL="59055">
              <a:lnSpc>
                <a:spcPct val="100000"/>
              </a:lnSpc>
              <a:spcBef>
                <a:spcPts val="680"/>
              </a:spcBef>
            </a:pPr>
            <a:r>
              <a:rPr sz="850" b="1" spc="-5" dirty="0">
                <a:solidFill>
                  <a:srgbClr val="3F3F3F"/>
                </a:solidFill>
                <a:latin typeface="Arial"/>
                <a:cs typeface="Arial"/>
              </a:rPr>
              <a:t>$20</a:t>
            </a:r>
            <a:endParaRPr sz="850">
              <a:latin typeface="Arial"/>
              <a:cs typeface="Arial"/>
            </a:endParaRPr>
          </a:p>
          <a:p>
            <a:pPr marR="377825" algn="ctr">
              <a:lnSpc>
                <a:spcPts val="1010"/>
              </a:lnSpc>
              <a:spcBef>
                <a:spcPts val="685"/>
              </a:spcBef>
            </a:pPr>
            <a:r>
              <a:rPr sz="850" b="1" spc="-5" dirty="0">
                <a:solidFill>
                  <a:srgbClr val="3F3F3F"/>
                </a:solidFill>
                <a:latin typeface="Arial"/>
                <a:cs typeface="Arial"/>
              </a:rPr>
              <a:t>$0</a:t>
            </a:r>
            <a:endParaRPr sz="850">
              <a:latin typeface="Arial"/>
              <a:cs typeface="Arial"/>
            </a:endParaRPr>
          </a:p>
          <a:p>
            <a:pPr marL="184785">
              <a:lnSpc>
                <a:spcPts val="1010"/>
              </a:lnSpc>
              <a:tabLst>
                <a:tab pos="612140"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endParaRPr sz="850">
              <a:latin typeface="Arial"/>
              <a:cs typeface="Arial"/>
            </a:endParaRPr>
          </a:p>
        </p:txBody>
      </p:sp>
      <p:sp>
        <p:nvSpPr>
          <p:cNvPr id="73" name="object 73"/>
          <p:cNvSpPr txBox="1"/>
          <p:nvPr/>
        </p:nvSpPr>
        <p:spPr>
          <a:xfrm>
            <a:off x="3972198" y="2985800"/>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17</a:t>
            </a:r>
            <a:endParaRPr sz="850">
              <a:latin typeface="Arial"/>
              <a:cs typeface="Arial"/>
            </a:endParaRPr>
          </a:p>
        </p:txBody>
      </p:sp>
      <p:sp>
        <p:nvSpPr>
          <p:cNvPr id="74" name="object 74"/>
          <p:cNvSpPr txBox="1"/>
          <p:nvPr/>
        </p:nvSpPr>
        <p:spPr>
          <a:xfrm>
            <a:off x="4312782" y="2985800"/>
            <a:ext cx="473709" cy="130810"/>
          </a:xfrm>
          <a:prstGeom prst="rect">
            <a:avLst/>
          </a:prstGeom>
        </p:spPr>
        <p:txBody>
          <a:bodyPr vert="horz" wrap="square" lIns="0" tIns="0" rIns="0" bIns="0" rtlCol="0">
            <a:spAutoFit/>
          </a:bodyPr>
          <a:lstStyle/>
          <a:p>
            <a:pPr>
              <a:lnSpc>
                <a:spcPct val="100000"/>
              </a:lnSpc>
              <a:tabLst>
                <a:tab pos="339725" algn="l"/>
              </a:tabLst>
            </a:pPr>
            <a:r>
              <a:rPr sz="850" b="1" spc="-5" dirty="0">
                <a:solidFill>
                  <a:srgbClr val="3F3F3F"/>
                </a:solidFill>
                <a:latin typeface="Arial"/>
                <a:cs typeface="Arial"/>
              </a:rPr>
              <a:t>18	</a:t>
            </a:r>
            <a:r>
              <a:rPr sz="850" b="1" dirty="0">
                <a:solidFill>
                  <a:srgbClr val="3F3F3F"/>
                </a:solidFill>
                <a:latin typeface="Arial"/>
                <a:cs typeface="Arial"/>
              </a:rPr>
              <a:t>1</a:t>
            </a:r>
            <a:r>
              <a:rPr sz="850" b="1" spc="-5" dirty="0">
                <a:solidFill>
                  <a:srgbClr val="3F3F3F"/>
                </a:solidFill>
                <a:latin typeface="Arial"/>
                <a:cs typeface="Arial"/>
              </a:rPr>
              <a:t>9</a:t>
            </a:r>
            <a:endParaRPr sz="850">
              <a:latin typeface="Arial"/>
              <a:cs typeface="Arial"/>
            </a:endParaRPr>
          </a:p>
        </p:txBody>
      </p:sp>
      <p:sp>
        <p:nvSpPr>
          <p:cNvPr id="75" name="object 75"/>
          <p:cNvSpPr txBox="1"/>
          <p:nvPr/>
        </p:nvSpPr>
        <p:spPr>
          <a:xfrm>
            <a:off x="4993187" y="2985800"/>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20</a:t>
            </a:r>
            <a:endParaRPr sz="850">
              <a:latin typeface="Arial"/>
              <a:cs typeface="Arial"/>
            </a:endParaRPr>
          </a:p>
        </p:txBody>
      </p:sp>
      <p:sp>
        <p:nvSpPr>
          <p:cNvPr id="76" name="object 76"/>
          <p:cNvSpPr txBox="1"/>
          <p:nvPr/>
        </p:nvSpPr>
        <p:spPr>
          <a:xfrm>
            <a:off x="5443728" y="1847344"/>
            <a:ext cx="589915" cy="1142365"/>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90%</a:t>
            </a:r>
            <a:endParaRPr sz="850">
              <a:latin typeface="Arial"/>
              <a:cs typeface="Arial"/>
            </a:endParaRPr>
          </a:p>
          <a:p>
            <a:pPr>
              <a:lnSpc>
                <a:spcPct val="100000"/>
              </a:lnSpc>
              <a:spcBef>
                <a:spcPts val="45"/>
              </a:spcBef>
            </a:pPr>
            <a:endParaRPr sz="800">
              <a:latin typeface="Times New Roman"/>
              <a:cs typeface="Times New Roman"/>
            </a:endParaRPr>
          </a:p>
          <a:p>
            <a:pPr marL="290195" marR="5080" indent="-108585">
              <a:lnSpc>
                <a:spcPts val="760"/>
              </a:lnSpc>
            </a:pPr>
            <a:r>
              <a:rPr sz="650" b="1" spc="-5" dirty="0">
                <a:solidFill>
                  <a:srgbClr val="3F3F3F"/>
                </a:solidFill>
                <a:latin typeface="Arial"/>
                <a:cs typeface="Arial"/>
              </a:rPr>
              <a:t>Util</a:t>
            </a:r>
            <a:r>
              <a:rPr sz="650" b="1" dirty="0">
                <a:solidFill>
                  <a:srgbClr val="3F3F3F"/>
                </a:solidFill>
                <a:latin typeface="Arial"/>
                <a:cs typeface="Arial"/>
              </a:rPr>
              <a:t>i</a:t>
            </a:r>
            <a:r>
              <a:rPr sz="650" b="1" spc="-5" dirty="0">
                <a:solidFill>
                  <a:srgbClr val="3F3F3F"/>
                </a:solidFill>
                <a:latin typeface="Arial"/>
                <a:cs typeface="Arial"/>
              </a:rPr>
              <a:t>zation  Rate</a:t>
            </a:r>
            <a:endParaRPr sz="650">
              <a:latin typeface="Arial"/>
              <a:cs typeface="Arial"/>
            </a:endParaRPr>
          </a:p>
          <a:p>
            <a:pPr>
              <a:lnSpc>
                <a:spcPct val="100000"/>
              </a:lnSpc>
              <a:spcBef>
                <a:spcPts val="470"/>
              </a:spcBef>
            </a:pPr>
            <a:r>
              <a:rPr sz="850" b="1" spc="-5" dirty="0">
                <a:solidFill>
                  <a:srgbClr val="3F3F3F"/>
                </a:solidFill>
                <a:latin typeface="Arial"/>
                <a:cs typeface="Arial"/>
              </a:rPr>
              <a:t>70%</a:t>
            </a:r>
            <a:endParaRPr sz="850">
              <a:latin typeface="Arial"/>
              <a:cs typeface="Arial"/>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30"/>
              </a:spcBef>
            </a:pPr>
            <a:endParaRPr sz="750">
              <a:latin typeface="Times New Roman"/>
              <a:cs typeface="Times New Roman"/>
            </a:endParaRPr>
          </a:p>
          <a:p>
            <a:pPr>
              <a:lnSpc>
                <a:spcPct val="100000"/>
              </a:lnSpc>
            </a:pPr>
            <a:r>
              <a:rPr sz="850" b="1" spc="-5" dirty="0">
                <a:solidFill>
                  <a:srgbClr val="3F3F3F"/>
                </a:solidFill>
                <a:latin typeface="Arial"/>
                <a:cs typeface="Arial"/>
              </a:rPr>
              <a:t>50%</a:t>
            </a:r>
            <a:endParaRPr sz="850">
              <a:latin typeface="Arial"/>
              <a:cs typeface="Arial"/>
            </a:endParaRPr>
          </a:p>
        </p:txBody>
      </p:sp>
      <p:sp>
        <p:nvSpPr>
          <p:cNvPr id="77" name="object 77"/>
          <p:cNvSpPr txBox="1"/>
          <p:nvPr/>
        </p:nvSpPr>
        <p:spPr>
          <a:xfrm>
            <a:off x="1652028" y="1865123"/>
            <a:ext cx="494665" cy="479425"/>
          </a:xfrm>
          <a:prstGeom prst="rect">
            <a:avLst/>
          </a:prstGeom>
        </p:spPr>
        <p:txBody>
          <a:bodyPr vert="horz" wrap="square" lIns="0" tIns="0" rIns="0" bIns="0" rtlCol="0">
            <a:spAutoFit/>
          </a:bodyPr>
          <a:lstStyle/>
          <a:p>
            <a:pPr marL="62865" marR="69215" indent="2540" algn="ctr">
              <a:lnSpc>
                <a:spcPts val="760"/>
              </a:lnSpc>
            </a:pPr>
            <a:r>
              <a:rPr sz="650" b="1" spc="-5" dirty="0">
                <a:solidFill>
                  <a:srgbClr val="3F3F3F"/>
                </a:solidFill>
                <a:latin typeface="Arial"/>
                <a:cs typeface="Arial"/>
              </a:rPr>
              <a:t>Capacity  </a:t>
            </a:r>
            <a:r>
              <a:rPr sz="650" b="1" dirty="0">
                <a:solidFill>
                  <a:srgbClr val="3F3F3F"/>
                </a:solidFill>
                <a:latin typeface="Arial"/>
                <a:cs typeface="Arial"/>
              </a:rPr>
              <a:t>Margin  </a:t>
            </a:r>
            <a:r>
              <a:rPr sz="650" b="1" spc="-5" dirty="0">
                <a:solidFill>
                  <a:srgbClr val="3F3F3F"/>
                </a:solidFill>
                <a:latin typeface="Arial"/>
                <a:cs typeface="Arial"/>
              </a:rPr>
              <a:t>(No</a:t>
            </a:r>
            <a:r>
              <a:rPr sz="650" b="1" spc="5" dirty="0">
                <a:solidFill>
                  <a:srgbClr val="3F3F3F"/>
                </a:solidFill>
                <a:latin typeface="Arial"/>
                <a:cs typeface="Arial"/>
              </a:rPr>
              <a:t>m</a:t>
            </a:r>
            <a:r>
              <a:rPr sz="650" b="1" spc="-5" dirty="0">
                <a:solidFill>
                  <a:srgbClr val="3F3F3F"/>
                </a:solidFill>
                <a:latin typeface="Arial"/>
                <a:cs typeface="Arial"/>
              </a:rPr>
              <a:t>inal</a:t>
            </a:r>
            <a:endParaRPr sz="650">
              <a:latin typeface="Arial"/>
              <a:cs typeface="Arial"/>
            </a:endParaRPr>
          </a:p>
          <a:p>
            <a:pPr marR="6350" algn="ctr">
              <a:lnSpc>
                <a:spcPts val="720"/>
              </a:lnSpc>
            </a:pPr>
            <a:r>
              <a:rPr sz="650" b="1" dirty="0">
                <a:solidFill>
                  <a:srgbClr val="3F3F3F"/>
                </a:solidFill>
                <a:latin typeface="Arial"/>
                <a:cs typeface="Arial"/>
              </a:rPr>
              <a:t>$M</a:t>
            </a:r>
            <a:r>
              <a:rPr sz="650" b="1" spc="-95" dirty="0">
                <a:solidFill>
                  <a:srgbClr val="3F3F3F"/>
                </a:solidFill>
                <a:latin typeface="Arial"/>
                <a:cs typeface="Arial"/>
              </a:rPr>
              <a:t> </a:t>
            </a:r>
            <a:r>
              <a:rPr sz="650" b="1" spc="5" dirty="0">
                <a:solidFill>
                  <a:srgbClr val="3F3F3F"/>
                </a:solidFill>
                <a:latin typeface="Arial"/>
                <a:cs typeface="Arial"/>
              </a:rPr>
              <a:t>USD</a:t>
            </a:r>
            <a:endParaRPr sz="650">
              <a:latin typeface="Arial"/>
              <a:cs typeface="Arial"/>
            </a:endParaRPr>
          </a:p>
          <a:p>
            <a:pPr marR="5080" algn="ctr">
              <a:lnSpc>
                <a:spcPts val="770"/>
              </a:lnSpc>
            </a:pPr>
            <a:r>
              <a:rPr sz="650" b="1" dirty="0">
                <a:solidFill>
                  <a:srgbClr val="3F3F3F"/>
                </a:solidFill>
                <a:latin typeface="Arial"/>
                <a:cs typeface="Arial"/>
              </a:rPr>
              <a:t>per</a:t>
            </a:r>
            <a:r>
              <a:rPr sz="650" b="1" spc="-85" dirty="0">
                <a:solidFill>
                  <a:srgbClr val="3F3F3F"/>
                </a:solidFill>
                <a:latin typeface="Arial"/>
                <a:cs typeface="Arial"/>
              </a:rPr>
              <a:t> </a:t>
            </a:r>
            <a:r>
              <a:rPr sz="650" b="1" dirty="0">
                <a:solidFill>
                  <a:srgbClr val="3F3F3F"/>
                </a:solidFill>
                <a:latin typeface="Arial"/>
                <a:cs typeface="Arial"/>
              </a:rPr>
              <a:t>Quarter)</a:t>
            </a:r>
            <a:endParaRPr sz="650">
              <a:latin typeface="Arial"/>
              <a:cs typeface="Arial"/>
            </a:endParaRPr>
          </a:p>
        </p:txBody>
      </p:sp>
      <p:sp>
        <p:nvSpPr>
          <p:cNvPr id="78" name="object 78"/>
          <p:cNvSpPr/>
          <p:nvPr/>
        </p:nvSpPr>
        <p:spPr>
          <a:xfrm>
            <a:off x="2872739" y="3345941"/>
            <a:ext cx="229870" cy="0"/>
          </a:xfrm>
          <a:custGeom>
            <a:avLst/>
            <a:gdLst/>
            <a:ahLst/>
            <a:cxnLst/>
            <a:rect l="l" t="t" r="r" b="b"/>
            <a:pathLst>
              <a:path w="229869">
                <a:moveTo>
                  <a:pt x="0" y="0"/>
                </a:moveTo>
                <a:lnTo>
                  <a:pt x="229362" y="0"/>
                </a:lnTo>
              </a:path>
            </a:pathLst>
          </a:custGeom>
          <a:ln w="48768">
            <a:solidFill>
              <a:srgbClr val="326598"/>
            </a:solidFill>
          </a:ln>
        </p:spPr>
        <p:txBody>
          <a:bodyPr wrap="square" lIns="0" tIns="0" rIns="0" bIns="0" rtlCol="0"/>
          <a:lstStyle/>
          <a:p>
            <a:endParaRPr/>
          </a:p>
        </p:txBody>
      </p:sp>
      <p:sp>
        <p:nvSpPr>
          <p:cNvPr id="79" name="object 79"/>
          <p:cNvSpPr txBox="1"/>
          <p:nvPr/>
        </p:nvSpPr>
        <p:spPr>
          <a:xfrm>
            <a:off x="3127248" y="2985800"/>
            <a:ext cx="704850" cy="410209"/>
          </a:xfrm>
          <a:prstGeom prst="rect">
            <a:avLst/>
          </a:prstGeom>
        </p:spPr>
        <p:txBody>
          <a:bodyPr vert="horz" wrap="square" lIns="0" tIns="0" rIns="0" bIns="0" rtlCol="0">
            <a:spAutoFit/>
          </a:bodyPr>
          <a:lstStyle/>
          <a:p>
            <a:pPr marL="83820" algn="ctr">
              <a:lnSpc>
                <a:spcPct val="100000"/>
              </a:lnSpc>
              <a:tabLst>
                <a:tab pos="424180" algn="l"/>
              </a:tabLst>
            </a:pPr>
            <a:r>
              <a:rPr sz="850" b="1" spc="-5" dirty="0">
                <a:solidFill>
                  <a:srgbClr val="3F3F3F"/>
                </a:solidFill>
                <a:latin typeface="Arial"/>
                <a:cs typeface="Arial"/>
              </a:rPr>
              <a:t>15	16</a:t>
            </a:r>
            <a:endParaRPr sz="850">
              <a:latin typeface="Arial"/>
              <a:cs typeface="Arial"/>
            </a:endParaRPr>
          </a:p>
          <a:p>
            <a:pPr>
              <a:lnSpc>
                <a:spcPct val="100000"/>
              </a:lnSpc>
              <a:spcBef>
                <a:spcPts val="30"/>
              </a:spcBef>
            </a:pPr>
            <a:endParaRPr sz="1100">
              <a:latin typeface="Times New Roman"/>
              <a:cs typeface="Times New Roman"/>
            </a:endParaRPr>
          </a:p>
          <a:p>
            <a:pPr marR="5080" algn="ctr">
              <a:lnSpc>
                <a:spcPct val="100000"/>
              </a:lnSpc>
              <a:spcBef>
                <a:spcPts val="5"/>
              </a:spcBef>
            </a:pPr>
            <a:r>
              <a:rPr sz="750" spc="-5" dirty="0">
                <a:solidFill>
                  <a:srgbClr val="3F3F3F"/>
                </a:solidFill>
                <a:latin typeface="Arial"/>
                <a:cs typeface="Arial"/>
              </a:rPr>
              <a:t>Capacity</a:t>
            </a:r>
            <a:r>
              <a:rPr sz="750" spc="-55" dirty="0">
                <a:solidFill>
                  <a:srgbClr val="3F3F3F"/>
                </a:solidFill>
                <a:latin typeface="Arial"/>
                <a:cs typeface="Arial"/>
              </a:rPr>
              <a:t> </a:t>
            </a:r>
            <a:r>
              <a:rPr sz="750" spc="-5" dirty="0">
                <a:solidFill>
                  <a:srgbClr val="3F3F3F"/>
                </a:solidFill>
                <a:latin typeface="Arial"/>
                <a:cs typeface="Arial"/>
              </a:rPr>
              <a:t>Margin</a:t>
            </a:r>
            <a:endParaRPr sz="750">
              <a:latin typeface="Arial"/>
              <a:cs typeface="Arial"/>
            </a:endParaRPr>
          </a:p>
        </p:txBody>
      </p:sp>
      <p:sp>
        <p:nvSpPr>
          <p:cNvPr id="80" name="object 80"/>
          <p:cNvSpPr/>
          <p:nvPr/>
        </p:nvSpPr>
        <p:spPr>
          <a:xfrm>
            <a:off x="4126991" y="3346322"/>
            <a:ext cx="241300" cy="0"/>
          </a:xfrm>
          <a:custGeom>
            <a:avLst/>
            <a:gdLst/>
            <a:ahLst/>
            <a:cxnLst/>
            <a:rect l="l" t="t" r="r" b="b"/>
            <a:pathLst>
              <a:path w="241300">
                <a:moveTo>
                  <a:pt x="0" y="0"/>
                </a:moveTo>
                <a:lnTo>
                  <a:pt x="240792" y="0"/>
                </a:lnTo>
              </a:path>
            </a:pathLst>
          </a:custGeom>
          <a:ln w="11429">
            <a:solidFill>
              <a:srgbClr val="00007F"/>
            </a:solidFill>
          </a:ln>
        </p:spPr>
        <p:txBody>
          <a:bodyPr wrap="square" lIns="0" tIns="0" rIns="0" bIns="0" rtlCol="0"/>
          <a:lstStyle/>
          <a:p>
            <a:endParaRPr/>
          </a:p>
        </p:txBody>
      </p:sp>
      <p:sp>
        <p:nvSpPr>
          <p:cNvPr id="81" name="object 81"/>
          <p:cNvSpPr txBox="1"/>
          <p:nvPr/>
        </p:nvSpPr>
        <p:spPr>
          <a:xfrm>
            <a:off x="4387596" y="3280409"/>
            <a:ext cx="655955" cy="115570"/>
          </a:xfrm>
          <a:prstGeom prst="rect">
            <a:avLst/>
          </a:prstGeom>
        </p:spPr>
        <p:txBody>
          <a:bodyPr vert="horz" wrap="square" lIns="0" tIns="0" rIns="0" bIns="0" rtlCol="0">
            <a:spAutoFit/>
          </a:bodyPr>
          <a:lstStyle/>
          <a:p>
            <a:pPr>
              <a:lnSpc>
                <a:spcPct val="100000"/>
              </a:lnSpc>
            </a:pPr>
            <a:r>
              <a:rPr sz="750" spc="-5" dirty="0">
                <a:solidFill>
                  <a:srgbClr val="3F3F3F"/>
                </a:solidFill>
                <a:latin typeface="Arial"/>
                <a:cs typeface="Arial"/>
              </a:rPr>
              <a:t>Utilization</a:t>
            </a:r>
            <a:r>
              <a:rPr sz="750" spc="-60" dirty="0">
                <a:solidFill>
                  <a:srgbClr val="3F3F3F"/>
                </a:solidFill>
                <a:latin typeface="Arial"/>
                <a:cs typeface="Arial"/>
              </a:rPr>
              <a:t> </a:t>
            </a:r>
            <a:r>
              <a:rPr sz="750" spc="-5" dirty="0">
                <a:solidFill>
                  <a:srgbClr val="3F3F3F"/>
                </a:solidFill>
                <a:latin typeface="Arial"/>
                <a:cs typeface="Arial"/>
              </a:rPr>
              <a:t>Rate</a:t>
            </a:r>
            <a:endParaRPr sz="750">
              <a:latin typeface="Arial"/>
              <a:cs typeface="Arial"/>
            </a:endParaRPr>
          </a:p>
        </p:txBody>
      </p:sp>
      <p:sp>
        <p:nvSpPr>
          <p:cNvPr id="82" name="object 82"/>
          <p:cNvSpPr/>
          <p:nvPr/>
        </p:nvSpPr>
        <p:spPr>
          <a:xfrm>
            <a:off x="1600961" y="1069086"/>
            <a:ext cx="4562475" cy="2384425"/>
          </a:xfrm>
          <a:custGeom>
            <a:avLst/>
            <a:gdLst/>
            <a:ahLst/>
            <a:cxnLst/>
            <a:rect l="l" t="t" r="r" b="b"/>
            <a:pathLst>
              <a:path w="4562475" h="2384425">
                <a:moveTo>
                  <a:pt x="4560570" y="0"/>
                </a:moveTo>
                <a:lnTo>
                  <a:pt x="1524" y="0"/>
                </a:lnTo>
                <a:lnTo>
                  <a:pt x="0" y="1524"/>
                </a:lnTo>
                <a:lnTo>
                  <a:pt x="0" y="2382774"/>
                </a:lnTo>
                <a:lnTo>
                  <a:pt x="1524" y="2384298"/>
                </a:lnTo>
                <a:lnTo>
                  <a:pt x="4560570" y="2384298"/>
                </a:lnTo>
                <a:lnTo>
                  <a:pt x="4562094" y="2382774"/>
                </a:lnTo>
                <a:lnTo>
                  <a:pt x="3048" y="2382774"/>
                </a:lnTo>
                <a:lnTo>
                  <a:pt x="1524" y="2381250"/>
                </a:lnTo>
                <a:lnTo>
                  <a:pt x="3048" y="2381250"/>
                </a:lnTo>
                <a:lnTo>
                  <a:pt x="3048" y="3048"/>
                </a:lnTo>
                <a:lnTo>
                  <a:pt x="1524" y="3048"/>
                </a:lnTo>
                <a:lnTo>
                  <a:pt x="3048" y="1524"/>
                </a:lnTo>
                <a:lnTo>
                  <a:pt x="4562094" y="1524"/>
                </a:lnTo>
                <a:lnTo>
                  <a:pt x="4560570" y="0"/>
                </a:lnTo>
                <a:close/>
              </a:path>
              <a:path w="4562475" h="2384425">
                <a:moveTo>
                  <a:pt x="3048" y="2381250"/>
                </a:moveTo>
                <a:lnTo>
                  <a:pt x="1524" y="2381250"/>
                </a:lnTo>
                <a:lnTo>
                  <a:pt x="3048" y="2382774"/>
                </a:lnTo>
                <a:lnTo>
                  <a:pt x="3048" y="2381250"/>
                </a:lnTo>
                <a:close/>
              </a:path>
              <a:path w="4562475" h="2384425">
                <a:moveTo>
                  <a:pt x="4559046" y="2381250"/>
                </a:moveTo>
                <a:lnTo>
                  <a:pt x="3048" y="2381250"/>
                </a:lnTo>
                <a:lnTo>
                  <a:pt x="3048" y="2382774"/>
                </a:lnTo>
                <a:lnTo>
                  <a:pt x="4559046" y="2382774"/>
                </a:lnTo>
                <a:lnTo>
                  <a:pt x="4559046" y="2381250"/>
                </a:lnTo>
                <a:close/>
              </a:path>
              <a:path w="4562475" h="2384425">
                <a:moveTo>
                  <a:pt x="4559046" y="1524"/>
                </a:moveTo>
                <a:lnTo>
                  <a:pt x="4559046" y="2382774"/>
                </a:lnTo>
                <a:lnTo>
                  <a:pt x="4560570" y="2381250"/>
                </a:lnTo>
                <a:lnTo>
                  <a:pt x="4562094" y="2381250"/>
                </a:lnTo>
                <a:lnTo>
                  <a:pt x="4562094" y="3048"/>
                </a:lnTo>
                <a:lnTo>
                  <a:pt x="4560570" y="3048"/>
                </a:lnTo>
                <a:lnTo>
                  <a:pt x="4559046" y="1524"/>
                </a:lnTo>
                <a:close/>
              </a:path>
              <a:path w="4562475" h="2384425">
                <a:moveTo>
                  <a:pt x="4562094" y="2381250"/>
                </a:moveTo>
                <a:lnTo>
                  <a:pt x="4560570" y="2381250"/>
                </a:lnTo>
                <a:lnTo>
                  <a:pt x="4559046" y="2382774"/>
                </a:lnTo>
                <a:lnTo>
                  <a:pt x="4562094" y="2382774"/>
                </a:lnTo>
                <a:lnTo>
                  <a:pt x="4562094" y="2381250"/>
                </a:lnTo>
                <a:close/>
              </a:path>
              <a:path w="4562475" h="2384425">
                <a:moveTo>
                  <a:pt x="3048" y="1524"/>
                </a:moveTo>
                <a:lnTo>
                  <a:pt x="1524" y="3048"/>
                </a:lnTo>
                <a:lnTo>
                  <a:pt x="3048" y="3048"/>
                </a:lnTo>
                <a:lnTo>
                  <a:pt x="3048" y="1524"/>
                </a:lnTo>
                <a:close/>
              </a:path>
              <a:path w="4562475" h="2384425">
                <a:moveTo>
                  <a:pt x="4559046" y="1524"/>
                </a:moveTo>
                <a:lnTo>
                  <a:pt x="3048" y="1524"/>
                </a:lnTo>
                <a:lnTo>
                  <a:pt x="3048" y="3048"/>
                </a:lnTo>
                <a:lnTo>
                  <a:pt x="4559046" y="3048"/>
                </a:lnTo>
                <a:lnTo>
                  <a:pt x="4559046" y="1524"/>
                </a:lnTo>
                <a:close/>
              </a:path>
              <a:path w="4562475" h="2384425">
                <a:moveTo>
                  <a:pt x="4562094" y="1524"/>
                </a:moveTo>
                <a:lnTo>
                  <a:pt x="4559046" y="1524"/>
                </a:lnTo>
                <a:lnTo>
                  <a:pt x="4560570" y="3048"/>
                </a:lnTo>
                <a:lnTo>
                  <a:pt x="4562094" y="3048"/>
                </a:lnTo>
                <a:lnTo>
                  <a:pt x="4562094" y="1524"/>
                </a:lnTo>
                <a:close/>
              </a:path>
            </a:pathLst>
          </a:custGeom>
          <a:solidFill>
            <a:srgbClr val="000000"/>
          </a:solidFill>
        </p:spPr>
        <p:txBody>
          <a:bodyPr wrap="square" lIns="0" tIns="0" rIns="0" bIns="0" rtlCol="0"/>
          <a:lstStyle/>
          <a:p>
            <a:endParaRPr/>
          </a:p>
        </p:txBody>
      </p:sp>
      <p:graphicFrame>
        <p:nvGraphicFramePr>
          <p:cNvPr id="83" name="object 83"/>
          <p:cNvGraphicFramePr>
            <a:graphicFrameLocks noGrp="1"/>
          </p:cNvGraphicFramePr>
          <p:nvPr/>
        </p:nvGraphicFramePr>
        <p:xfrm>
          <a:off x="1749551" y="5129021"/>
          <a:ext cx="4277995" cy="1285240"/>
        </p:xfrm>
        <a:graphic>
          <a:graphicData uri="http://schemas.openxmlformats.org/drawingml/2006/table">
            <a:tbl>
              <a:tblPr firstRow="1" bandRow="1">
                <a:tableStyleId>{2D5ABB26-0587-4C30-8999-92F81FD0307C}</a:tableStyleId>
              </a:tblPr>
              <a:tblGrid>
                <a:gridCol w="1355217">
                  <a:extLst>
                    <a:ext uri="{9D8B030D-6E8A-4147-A177-3AD203B41FA5}">
                      <a16:colId xmlns:a16="http://schemas.microsoft.com/office/drawing/2014/main" val="20000"/>
                    </a:ext>
                  </a:extLst>
                </a:gridCol>
                <a:gridCol w="1247394">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tblGrid>
              <a:tr h="274828">
                <a:tc gridSpan="4">
                  <a:txBody>
                    <a:bodyPr/>
                    <a:lstStyle/>
                    <a:p>
                      <a:pPr marL="2879725" marR="130175" indent="-2815590" algn="r">
                        <a:lnSpc>
                          <a:spcPts val="1080"/>
                        </a:lnSpc>
                        <a:spcBef>
                          <a:spcPts val="5"/>
                        </a:spcBef>
                        <a:tabLst>
                          <a:tab pos="1418590" algn="l"/>
                          <a:tab pos="2816225" algn="l"/>
                          <a:tab pos="3600450" algn="l"/>
                        </a:tabLst>
                      </a:pPr>
                      <a:r>
                        <a:rPr sz="950" b="1" spc="-5" dirty="0">
                          <a:solidFill>
                            <a:srgbClr val="FFFFFF"/>
                          </a:solidFill>
                          <a:latin typeface="Arial"/>
                          <a:cs typeface="Arial"/>
                        </a:rPr>
                        <a:t>Compan</a:t>
                      </a:r>
                      <a:r>
                        <a:rPr sz="950" b="1" dirty="0">
                          <a:solidFill>
                            <a:srgbClr val="FFFFFF"/>
                          </a:solidFill>
                          <a:latin typeface="Arial"/>
                          <a:cs typeface="Arial"/>
                        </a:rPr>
                        <a:t>y	</a:t>
                      </a:r>
                      <a:r>
                        <a:rPr sz="950" b="1" spc="-5" dirty="0">
                          <a:solidFill>
                            <a:srgbClr val="FFFFFF"/>
                          </a:solidFill>
                          <a:latin typeface="Arial"/>
                          <a:cs typeface="Arial"/>
                        </a:rPr>
                        <a:t>Count</a:t>
                      </a:r>
                      <a:r>
                        <a:rPr sz="950" b="1" spc="5" dirty="0">
                          <a:solidFill>
                            <a:srgbClr val="FFFFFF"/>
                          </a:solidFill>
                          <a:latin typeface="Arial"/>
                          <a:cs typeface="Arial"/>
                        </a:rPr>
                        <a:t>r</a:t>
                      </a:r>
                      <a:r>
                        <a:rPr sz="950" b="1" dirty="0">
                          <a:solidFill>
                            <a:srgbClr val="FFFFFF"/>
                          </a:solidFill>
                          <a:latin typeface="Arial"/>
                          <a:cs typeface="Arial"/>
                        </a:rPr>
                        <a:t>y	</a:t>
                      </a:r>
                      <a:r>
                        <a:rPr sz="950" b="1" spc="-5" dirty="0">
                          <a:solidFill>
                            <a:srgbClr val="FFFFFF"/>
                          </a:solidFill>
                          <a:latin typeface="Arial"/>
                          <a:cs typeface="Arial"/>
                        </a:rPr>
                        <a:t>Curren</a:t>
                      </a:r>
                      <a:r>
                        <a:rPr sz="950" b="1" dirty="0">
                          <a:solidFill>
                            <a:srgbClr val="FFFFFF"/>
                          </a:solidFill>
                          <a:latin typeface="Arial"/>
                          <a:cs typeface="Arial"/>
                        </a:rPr>
                        <a:t>t	</a:t>
                      </a:r>
                      <a:r>
                        <a:rPr sz="950" b="1" spc="-10" dirty="0">
                          <a:solidFill>
                            <a:srgbClr val="FFFFFF"/>
                          </a:solidFill>
                          <a:latin typeface="Arial"/>
                          <a:cs typeface="Arial"/>
                        </a:rPr>
                        <a:t>1</a:t>
                      </a:r>
                      <a:r>
                        <a:rPr sz="950" b="1" dirty="0">
                          <a:solidFill>
                            <a:srgbClr val="FFFFFF"/>
                          </a:solidFill>
                          <a:latin typeface="Arial"/>
                          <a:cs typeface="Arial"/>
                        </a:rPr>
                        <a:t>2</a:t>
                      </a:r>
                      <a:r>
                        <a:rPr sz="950" b="1" spc="-10" dirty="0">
                          <a:solidFill>
                            <a:srgbClr val="FFFFFF"/>
                          </a:solidFill>
                          <a:latin typeface="Arial"/>
                          <a:cs typeface="Arial"/>
                        </a:rPr>
                        <a:t>-</a:t>
                      </a:r>
                      <a:r>
                        <a:rPr sz="950" b="1" dirty="0">
                          <a:solidFill>
                            <a:srgbClr val="FFFFFF"/>
                          </a:solidFill>
                          <a:latin typeface="Arial"/>
                          <a:cs typeface="Arial"/>
                        </a:rPr>
                        <a:t>Month  </a:t>
                      </a:r>
                      <a:r>
                        <a:rPr sz="950" b="1" spc="-10" dirty="0">
                          <a:solidFill>
                            <a:srgbClr val="FFFFFF"/>
                          </a:solidFill>
                          <a:latin typeface="Arial"/>
                          <a:cs typeface="Arial"/>
                        </a:rPr>
                        <a:t>Level	Forecast</a:t>
                      </a:r>
                      <a:endParaRPr sz="950">
                        <a:latin typeface="Arial"/>
                        <a:cs typeface="Arial"/>
                      </a:endParaRPr>
                    </a:p>
                  </a:txBody>
                  <a:tcPr marL="0" marR="0" marT="635" marB="0">
                    <a:solidFill>
                      <a:srgbClr val="0000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5795">
                <a:tc>
                  <a:txBody>
                    <a:bodyPr/>
                    <a:lstStyle/>
                    <a:p>
                      <a:pPr marL="61594">
                        <a:lnSpc>
                          <a:spcPts val="1110"/>
                        </a:lnSpc>
                      </a:pPr>
                      <a:r>
                        <a:rPr sz="950" spc="-10" dirty="0">
                          <a:latin typeface="Arial"/>
                          <a:cs typeface="Arial"/>
                        </a:rPr>
                        <a:t>Larsen </a:t>
                      </a:r>
                      <a:r>
                        <a:rPr sz="950" spc="-5" dirty="0">
                          <a:latin typeface="Arial"/>
                          <a:cs typeface="Arial"/>
                        </a:rPr>
                        <a:t>&amp;</a:t>
                      </a:r>
                      <a:r>
                        <a:rPr sz="950" spc="-75" dirty="0">
                          <a:latin typeface="Arial"/>
                          <a:cs typeface="Arial"/>
                        </a:rPr>
                        <a:t> </a:t>
                      </a:r>
                      <a:r>
                        <a:rPr sz="950" spc="-10" dirty="0">
                          <a:latin typeface="Arial"/>
                          <a:cs typeface="Arial"/>
                        </a:rPr>
                        <a:t>Toubro</a:t>
                      </a:r>
                      <a:endParaRPr sz="950">
                        <a:latin typeface="Arial"/>
                        <a:cs typeface="Arial"/>
                      </a:endParaRPr>
                    </a:p>
                  </a:txBody>
                  <a:tcPr marL="0" marR="0" marT="0" marB="0">
                    <a:lnL w="5333">
                      <a:solidFill>
                        <a:srgbClr val="000000"/>
                      </a:solidFill>
                      <a:prstDash val="solid"/>
                    </a:lnL>
                    <a:lnR w="6096">
                      <a:solidFill>
                        <a:srgbClr val="000000"/>
                      </a:solidFill>
                      <a:prstDash val="solid"/>
                    </a:lnR>
                    <a:lnB w="6096">
                      <a:solidFill>
                        <a:srgbClr val="000000"/>
                      </a:solidFill>
                      <a:prstDash val="solid"/>
                    </a:lnB>
                  </a:tcPr>
                </a:tc>
                <a:tc>
                  <a:txBody>
                    <a:bodyPr/>
                    <a:lstStyle/>
                    <a:p>
                      <a:pPr marL="60325">
                        <a:lnSpc>
                          <a:spcPts val="1110"/>
                        </a:lnSpc>
                      </a:pPr>
                      <a:r>
                        <a:rPr sz="950" spc="-10" dirty="0">
                          <a:latin typeface="Arial"/>
                          <a:cs typeface="Arial"/>
                        </a:rPr>
                        <a:t>India</a:t>
                      </a:r>
                      <a:endParaRPr sz="950">
                        <a:latin typeface="Arial"/>
                        <a:cs typeface="Arial"/>
                      </a:endParaRPr>
                    </a:p>
                  </a:txBody>
                  <a:tcPr marL="0" marR="0" marT="0" marB="0">
                    <a:lnL w="6096">
                      <a:solidFill>
                        <a:srgbClr val="000000"/>
                      </a:solidFill>
                      <a:prstDash val="solid"/>
                    </a:lnL>
                    <a:lnR w="6096">
                      <a:solidFill>
                        <a:srgbClr val="000000"/>
                      </a:solidFill>
                      <a:prstDash val="solid"/>
                    </a:lnR>
                    <a:lnB w="6096">
                      <a:solidFill>
                        <a:srgbClr val="000000"/>
                      </a:solidFill>
                      <a:prstDash val="solid"/>
                    </a:lnB>
                  </a:tcPr>
                </a:tc>
                <a:tc>
                  <a:txBody>
                    <a:bodyPr/>
                    <a:lstStyle/>
                    <a:p>
                      <a:pPr marL="306705">
                        <a:lnSpc>
                          <a:spcPts val="1110"/>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6096">
                      <a:solidFill>
                        <a:srgbClr val="000000"/>
                      </a:solidFill>
                      <a:prstDash val="solid"/>
                    </a:lnR>
                    <a:lnB w="6096">
                      <a:solidFill>
                        <a:srgbClr val="000000"/>
                      </a:solidFill>
                      <a:prstDash val="solid"/>
                    </a:lnB>
                  </a:tcPr>
                </a:tc>
                <a:tc>
                  <a:txBody>
                    <a:bodyPr/>
                    <a:lstStyle/>
                    <a:p>
                      <a:pPr algn="ctr">
                        <a:lnSpc>
                          <a:spcPts val="1110"/>
                        </a:lnSpc>
                      </a:pPr>
                      <a:r>
                        <a:rPr sz="950" spc="-10" dirty="0">
                          <a:latin typeface="Arial"/>
                          <a:cs typeface="Arial"/>
                        </a:rPr>
                        <a:t>75-80%</a:t>
                      </a:r>
                      <a:endParaRPr sz="950">
                        <a:latin typeface="Arial"/>
                        <a:cs typeface="Arial"/>
                      </a:endParaRPr>
                    </a:p>
                  </a:txBody>
                  <a:tcPr marL="0" marR="0" marT="0" marB="0">
                    <a:lnL w="6096">
                      <a:solidFill>
                        <a:srgbClr val="000000"/>
                      </a:solidFill>
                      <a:prstDash val="solid"/>
                    </a:lnL>
                    <a:lnR w="5334">
                      <a:solidFill>
                        <a:srgbClr val="000000"/>
                      </a:solidFill>
                      <a:prstDash val="solid"/>
                    </a:lnR>
                    <a:lnB w="6096">
                      <a:solidFill>
                        <a:srgbClr val="000000"/>
                      </a:solidFill>
                      <a:prstDash val="solid"/>
                    </a:lnB>
                  </a:tcPr>
                </a:tc>
                <a:extLst>
                  <a:ext uri="{0D108BD9-81ED-4DB2-BD59-A6C34878D82A}">
                    <a16:rowId xmlns:a16="http://schemas.microsoft.com/office/drawing/2014/main" val="10001"/>
                  </a:ext>
                </a:extLst>
              </a:tr>
              <a:tr h="143255">
                <a:tc>
                  <a:txBody>
                    <a:bodyPr/>
                    <a:lstStyle/>
                    <a:p>
                      <a:pPr marL="61594">
                        <a:lnSpc>
                          <a:spcPts val="1070"/>
                        </a:lnSpc>
                      </a:pPr>
                      <a:r>
                        <a:rPr sz="950" spc="-10" dirty="0">
                          <a:latin typeface="Arial"/>
                          <a:cs typeface="Arial"/>
                        </a:rPr>
                        <a:t>KNM</a:t>
                      </a:r>
                      <a:r>
                        <a:rPr sz="950" spc="-85" dirty="0">
                          <a:latin typeface="Arial"/>
                          <a:cs typeface="Arial"/>
                        </a:rPr>
                        <a:t> </a:t>
                      </a:r>
                      <a:r>
                        <a:rPr sz="950" spc="-10" dirty="0">
                          <a:latin typeface="Arial"/>
                          <a:cs typeface="Arial"/>
                        </a:rPr>
                        <a:t>Group</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0325">
                        <a:lnSpc>
                          <a:spcPts val="1070"/>
                        </a:lnSpc>
                      </a:pPr>
                      <a:r>
                        <a:rPr sz="950" spc="-10" dirty="0">
                          <a:latin typeface="Arial"/>
                          <a:cs typeface="Arial"/>
                        </a:rPr>
                        <a:t>Malaysia</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306705">
                        <a:lnSpc>
                          <a:spcPts val="1070"/>
                        </a:lnSpc>
                      </a:pPr>
                      <a:r>
                        <a:rPr sz="950" spc="-15" dirty="0">
                          <a:latin typeface="Arial"/>
                          <a:cs typeface="Arial"/>
                        </a:rPr>
                        <a:t>75%</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gn="ctr">
                        <a:lnSpc>
                          <a:spcPts val="1070"/>
                        </a:lnSpc>
                      </a:pPr>
                      <a:r>
                        <a:rPr sz="950" spc="-15" dirty="0">
                          <a:latin typeface="Arial"/>
                          <a:cs typeface="Arial"/>
                        </a:rPr>
                        <a:t>75-80%</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2"/>
                  </a:ext>
                </a:extLst>
              </a:tr>
              <a:tr h="143637">
                <a:tc>
                  <a:txBody>
                    <a:bodyPr/>
                    <a:lstStyle/>
                    <a:p>
                      <a:pPr marL="61594">
                        <a:lnSpc>
                          <a:spcPts val="1070"/>
                        </a:lnSpc>
                      </a:pPr>
                      <a:r>
                        <a:rPr sz="950" spc="-10" dirty="0">
                          <a:latin typeface="Arial"/>
                          <a:cs typeface="Arial"/>
                        </a:rPr>
                        <a:t>JSW</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0960">
                        <a:lnSpc>
                          <a:spcPts val="1070"/>
                        </a:lnSpc>
                      </a:pPr>
                      <a:r>
                        <a:rPr sz="950" spc="-10" dirty="0">
                          <a:latin typeface="Arial"/>
                          <a:cs typeface="Arial"/>
                        </a:rPr>
                        <a:t>Japan</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306705">
                        <a:lnSpc>
                          <a:spcPts val="1070"/>
                        </a:lnSpc>
                      </a:pPr>
                      <a:r>
                        <a:rPr sz="950" spc="-10" dirty="0">
                          <a:latin typeface="Arial"/>
                          <a:cs typeface="Arial"/>
                        </a:rPr>
                        <a:t>65%</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070"/>
                        </a:lnSpc>
                      </a:pPr>
                      <a:r>
                        <a:rPr sz="950" spc="-10" dirty="0">
                          <a:latin typeface="Arial"/>
                          <a:cs typeface="Arial"/>
                        </a:rPr>
                        <a:t>65%</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43256">
                <a:tc>
                  <a:txBody>
                    <a:bodyPr/>
                    <a:lstStyle/>
                    <a:p>
                      <a:pPr marL="61594">
                        <a:lnSpc>
                          <a:spcPts val="1070"/>
                        </a:lnSpc>
                      </a:pPr>
                      <a:r>
                        <a:rPr sz="950" spc="-10" dirty="0">
                          <a:latin typeface="Arial"/>
                          <a:cs typeface="Arial"/>
                        </a:rPr>
                        <a:t>Shanghai Boiler</a:t>
                      </a:r>
                      <a:r>
                        <a:rPr sz="950" spc="-55" dirty="0">
                          <a:latin typeface="Arial"/>
                          <a:cs typeface="Arial"/>
                        </a:rPr>
                        <a:t> </a:t>
                      </a:r>
                      <a:r>
                        <a:rPr sz="950" spc="-10" dirty="0">
                          <a:latin typeface="Arial"/>
                          <a:cs typeface="Arial"/>
                        </a:rPr>
                        <a:t>Works</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59690">
                        <a:lnSpc>
                          <a:spcPts val="1070"/>
                        </a:lnSpc>
                      </a:pPr>
                      <a:r>
                        <a:rPr sz="950" spc="-10" dirty="0">
                          <a:latin typeface="Arial"/>
                          <a:cs typeface="Arial"/>
                        </a:rPr>
                        <a:t>China</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306070">
                        <a:lnSpc>
                          <a:spcPts val="1070"/>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70"/>
                        </a:lnSpc>
                      </a:pPr>
                      <a:r>
                        <a:rPr sz="950" spc="-10" dirty="0">
                          <a:latin typeface="Arial"/>
                          <a:cs typeface="Arial"/>
                        </a:rPr>
                        <a:t>75%</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4"/>
                  </a:ext>
                </a:extLst>
              </a:tr>
              <a:tr h="143255">
                <a:tc>
                  <a:txBody>
                    <a:bodyPr/>
                    <a:lstStyle/>
                    <a:p>
                      <a:pPr marL="61594">
                        <a:lnSpc>
                          <a:spcPts val="1070"/>
                        </a:lnSpc>
                      </a:pPr>
                      <a:r>
                        <a:rPr sz="950" spc="-10" dirty="0">
                          <a:latin typeface="Arial"/>
                          <a:cs typeface="Arial"/>
                        </a:rPr>
                        <a:t>OMZ</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60960">
                        <a:lnSpc>
                          <a:spcPts val="1070"/>
                        </a:lnSpc>
                      </a:pPr>
                      <a:r>
                        <a:rPr sz="950" spc="-10" dirty="0">
                          <a:latin typeface="Arial"/>
                          <a:cs typeface="Arial"/>
                        </a:rPr>
                        <a:t>Russia</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306705">
                        <a:lnSpc>
                          <a:spcPts val="107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70"/>
                        </a:lnSpc>
                      </a:pPr>
                      <a:r>
                        <a:rPr sz="950" spc="-10" dirty="0">
                          <a:latin typeface="Arial"/>
                          <a:cs typeface="Arial"/>
                        </a:rPr>
                        <a:t>80%</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143637">
                <a:tc>
                  <a:txBody>
                    <a:bodyPr/>
                    <a:lstStyle/>
                    <a:p>
                      <a:pPr marL="61594">
                        <a:lnSpc>
                          <a:spcPts val="1070"/>
                        </a:lnSpc>
                      </a:pPr>
                      <a:r>
                        <a:rPr sz="950" spc="-10" dirty="0">
                          <a:latin typeface="Arial"/>
                          <a:cs typeface="Arial"/>
                        </a:rPr>
                        <a:t>Hitachi</a:t>
                      </a:r>
                      <a:r>
                        <a:rPr sz="950" spc="-80" dirty="0">
                          <a:latin typeface="Arial"/>
                          <a:cs typeface="Arial"/>
                        </a:rPr>
                        <a:t> </a:t>
                      </a:r>
                      <a:r>
                        <a:rPr sz="950" spc="-10" dirty="0">
                          <a:latin typeface="Arial"/>
                          <a:cs typeface="Arial"/>
                        </a:rPr>
                        <a:t>Zosen</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59690">
                        <a:lnSpc>
                          <a:spcPts val="1070"/>
                        </a:lnSpc>
                      </a:pPr>
                      <a:r>
                        <a:rPr sz="950" spc="-10" dirty="0">
                          <a:latin typeface="Arial"/>
                          <a:cs typeface="Arial"/>
                        </a:rPr>
                        <a:t>Japan</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306070">
                        <a:lnSpc>
                          <a:spcPts val="1070"/>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070"/>
                        </a:lnSpc>
                      </a:pPr>
                      <a:r>
                        <a:rPr sz="950" spc="-10" dirty="0">
                          <a:latin typeface="Arial"/>
                          <a:cs typeface="Arial"/>
                        </a:rPr>
                        <a:t>70%</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144017">
                <a:tc>
                  <a:txBody>
                    <a:bodyPr/>
                    <a:lstStyle/>
                    <a:p>
                      <a:pPr marL="61594">
                        <a:lnSpc>
                          <a:spcPts val="1065"/>
                        </a:lnSpc>
                      </a:pPr>
                      <a:r>
                        <a:rPr sz="950" spc="-10" dirty="0">
                          <a:latin typeface="Arial"/>
                          <a:cs typeface="Arial"/>
                        </a:rPr>
                        <a:t>Titan</a:t>
                      </a:r>
                      <a:endParaRPr sz="95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L="59690">
                        <a:lnSpc>
                          <a:spcPts val="1065"/>
                        </a:lnSpc>
                      </a:pPr>
                      <a:r>
                        <a:rPr sz="950" spc="-10" dirty="0">
                          <a:latin typeface="Arial"/>
                          <a:cs typeface="Arial"/>
                        </a:rPr>
                        <a:t>US</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L="306070">
                        <a:lnSpc>
                          <a:spcPts val="1065"/>
                        </a:lnSpc>
                      </a:pPr>
                      <a:r>
                        <a:rPr sz="950" spc="-10" dirty="0">
                          <a:latin typeface="Arial"/>
                          <a:cs typeface="Arial"/>
                        </a:rPr>
                        <a:t>65%</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65%</a:t>
                      </a:r>
                      <a:endParaRPr sz="95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7"/>
                  </a:ext>
                </a:extLst>
              </a:tr>
            </a:tbl>
          </a:graphicData>
        </a:graphic>
      </p:graphicFrame>
      <p:sp>
        <p:nvSpPr>
          <p:cNvPr id="84" name="object 84"/>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70</a:t>
            </a:r>
            <a:endParaRPr sz="1000">
              <a:latin typeface="Calibri"/>
              <a:cs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99869" y="796843"/>
            <a:ext cx="4684395" cy="427355"/>
          </a:xfrm>
          <a:prstGeom prst="rect">
            <a:avLst/>
          </a:prstGeom>
        </p:spPr>
        <p:txBody>
          <a:bodyPr vert="horz" wrap="square" lIns="0" tIns="0" rIns="0" bIns="0" rtlCol="0">
            <a:spAutoFit/>
          </a:bodyPr>
          <a:lstStyle/>
          <a:p>
            <a:pPr marL="227965" marR="5080" indent="-215265">
              <a:lnSpc>
                <a:spcPct val="142600"/>
              </a:lnSpc>
              <a:buFont typeface="Symbol"/>
              <a:buChar char=""/>
              <a:tabLst>
                <a:tab pos="227965" algn="l"/>
                <a:tab pos="228600" algn="l"/>
              </a:tabLst>
            </a:pPr>
            <a:r>
              <a:rPr sz="950" spc="-10" dirty="0">
                <a:latin typeface="Arial"/>
                <a:cs typeface="Arial"/>
              </a:rPr>
              <a:t>Duro Felguera, which took the order for the 38k bpd Refap hydrotreater, is also 80%  utilized.</a:t>
            </a:r>
            <a:endParaRPr sz="950">
              <a:latin typeface="Arial"/>
              <a:cs typeface="Arial"/>
            </a:endParaRPr>
          </a:p>
        </p:txBody>
      </p:sp>
      <p:sp>
        <p:nvSpPr>
          <p:cNvPr id="3" name="object 3"/>
          <p:cNvSpPr txBox="1"/>
          <p:nvPr/>
        </p:nvSpPr>
        <p:spPr>
          <a:xfrm>
            <a:off x="2253477" y="1618988"/>
            <a:ext cx="3265804"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30: Demand </a:t>
            </a:r>
            <a:r>
              <a:rPr sz="950" b="1" spc="-15" dirty="0">
                <a:latin typeface="Arial"/>
                <a:cs typeface="Arial"/>
              </a:rPr>
              <a:t>vs. </a:t>
            </a:r>
            <a:r>
              <a:rPr sz="950" b="1" spc="-10" dirty="0">
                <a:latin typeface="Arial"/>
                <a:cs typeface="Arial"/>
              </a:rPr>
              <a:t>Capacity </a:t>
            </a:r>
            <a:r>
              <a:rPr sz="950" b="1" spc="-5" dirty="0">
                <a:latin typeface="Arial"/>
                <a:cs typeface="Arial"/>
              </a:rPr>
              <a:t>- </a:t>
            </a:r>
            <a:r>
              <a:rPr sz="950" b="1" spc="-10" dirty="0">
                <a:latin typeface="Arial"/>
                <a:cs typeface="Arial"/>
              </a:rPr>
              <a:t>Hydrotreating</a:t>
            </a:r>
            <a:r>
              <a:rPr sz="950" b="1" spc="20" dirty="0">
                <a:latin typeface="Arial"/>
                <a:cs typeface="Arial"/>
              </a:rPr>
              <a:t> </a:t>
            </a:r>
            <a:r>
              <a:rPr sz="950" b="1" spc="-10" dirty="0">
                <a:latin typeface="Arial"/>
                <a:cs typeface="Arial"/>
              </a:rPr>
              <a:t>Reactors</a:t>
            </a:r>
            <a:endParaRPr sz="950">
              <a:latin typeface="Arial"/>
              <a:cs typeface="Arial"/>
            </a:endParaRPr>
          </a:p>
        </p:txBody>
      </p:sp>
      <p:sp>
        <p:nvSpPr>
          <p:cNvPr id="4" name="object 4"/>
          <p:cNvSpPr txBox="1"/>
          <p:nvPr/>
        </p:nvSpPr>
        <p:spPr>
          <a:xfrm>
            <a:off x="1284979" y="4303539"/>
            <a:ext cx="5304790" cy="633095"/>
          </a:xfrm>
          <a:prstGeom prst="rect">
            <a:avLst/>
          </a:prstGeom>
        </p:spPr>
        <p:txBody>
          <a:bodyPr vert="horz" wrap="square" lIns="0" tIns="0" rIns="0" bIns="0" rtlCol="0">
            <a:spAutoFit/>
          </a:bodyPr>
          <a:lstStyle/>
          <a:p>
            <a:pPr marL="12700">
              <a:lnSpc>
                <a:spcPct val="142400"/>
              </a:lnSpc>
            </a:pPr>
            <a:r>
              <a:rPr sz="950" spc="-10" dirty="0">
                <a:latin typeface="Arial"/>
                <a:cs typeface="Arial"/>
              </a:rPr>
              <a:t>Manufacturers with currently high utilization rates, including OMZ above, are prepared to add  capacity once demand growth </a:t>
            </a:r>
            <a:r>
              <a:rPr sz="950" spc="-5" dirty="0">
                <a:latin typeface="Arial"/>
                <a:cs typeface="Arial"/>
              </a:rPr>
              <a:t>picks </a:t>
            </a:r>
            <a:r>
              <a:rPr sz="950" spc="-10" dirty="0">
                <a:latin typeface="Arial"/>
                <a:cs typeface="Arial"/>
              </a:rPr>
              <a:t>up, and expansions after </a:t>
            </a:r>
            <a:r>
              <a:rPr sz="950" spc="-5" dirty="0">
                <a:latin typeface="Arial"/>
                <a:cs typeface="Arial"/>
              </a:rPr>
              <a:t>2013 </a:t>
            </a:r>
            <a:r>
              <a:rPr sz="950" spc="-10" dirty="0">
                <a:latin typeface="Arial"/>
                <a:cs typeface="Arial"/>
              </a:rPr>
              <a:t>will </a:t>
            </a:r>
            <a:r>
              <a:rPr sz="950" spc="-5" dirty="0">
                <a:latin typeface="Arial"/>
                <a:cs typeface="Arial"/>
              </a:rPr>
              <a:t>keep utilization </a:t>
            </a:r>
            <a:r>
              <a:rPr sz="950" spc="-10" dirty="0">
                <a:latin typeface="Arial"/>
                <a:cs typeface="Arial"/>
              </a:rPr>
              <a:t>rates from  getting much above 80%. </a:t>
            </a:r>
            <a:r>
              <a:rPr sz="950" spc="-5" dirty="0">
                <a:latin typeface="Arial"/>
                <a:cs typeface="Arial"/>
              </a:rPr>
              <a:t>In the </a:t>
            </a:r>
            <a:r>
              <a:rPr sz="950" spc="-10" dirty="0">
                <a:latin typeface="Arial"/>
                <a:cs typeface="Arial"/>
              </a:rPr>
              <a:t>meantime, Titan </a:t>
            </a:r>
            <a:r>
              <a:rPr sz="950" spc="-5" dirty="0">
                <a:latin typeface="Arial"/>
                <a:cs typeface="Arial"/>
              </a:rPr>
              <a:t>in </a:t>
            </a:r>
            <a:r>
              <a:rPr sz="950" spc="-10" dirty="0">
                <a:latin typeface="Arial"/>
                <a:cs typeface="Arial"/>
              </a:rPr>
              <a:t>the US is eager for business, and may be</a:t>
            </a:r>
            <a:r>
              <a:rPr sz="950" spc="225" dirty="0">
                <a:latin typeface="Arial"/>
                <a:cs typeface="Arial"/>
              </a:rPr>
              <a:t> </a:t>
            </a:r>
            <a:r>
              <a:rPr sz="950" spc="-10" dirty="0">
                <a:latin typeface="Arial"/>
                <a:cs typeface="Arial"/>
              </a:rPr>
              <a:t>willing</a:t>
            </a:r>
            <a:endParaRPr sz="950">
              <a:latin typeface="Arial"/>
              <a:cs typeface="Arial"/>
            </a:endParaRPr>
          </a:p>
        </p:txBody>
      </p:sp>
      <p:sp>
        <p:nvSpPr>
          <p:cNvPr id="5" name="object 5"/>
          <p:cNvSpPr txBox="1"/>
          <p:nvPr/>
        </p:nvSpPr>
        <p:spPr>
          <a:xfrm>
            <a:off x="1297686" y="4993385"/>
            <a:ext cx="5279390" cy="13716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to give discounts in exchange for volume. JSW’s utilization </a:t>
            </a:r>
            <a:r>
              <a:rPr sz="950" spc="-5" dirty="0">
                <a:latin typeface="Arial"/>
                <a:cs typeface="Arial"/>
              </a:rPr>
              <a:t>rate </a:t>
            </a:r>
            <a:r>
              <a:rPr sz="950" spc="-10" dirty="0">
                <a:latin typeface="Arial"/>
                <a:cs typeface="Arial"/>
              </a:rPr>
              <a:t>is low enough </a:t>
            </a:r>
            <a:r>
              <a:rPr sz="950" spc="-5" dirty="0">
                <a:latin typeface="Arial"/>
                <a:cs typeface="Arial"/>
              </a:rPr>
              <a:t>that </a:t>
            </a:r>
            <a:r>
              <a:rPr sz="950" spc="-10" dirty="0">
                <a:latin typeface="Arial"/>
                <a:cs typeface="Arial"/>
              </a:rPr>
              <a:t>the</a:t>
            </a:r>
            <a:r>
              <a:rPr sz="950" spc="175" dirty="0">
                <a:latin typeface="Arial"/>
                <a:cs typeface="Arial"/>
              </a:rPr>
              <a:t> </a:t>
            </a:r>
            <a:r>
              <a:rPr sz="950" spc="-10" dirty="0">
                <a:latin typeface="Arial"/>
                <a:cs typeface="Arial"/>
              </a:rPr>
              <a:t>manufacturer</a:t>
            </a:r>
            <a:endParaRPr sz="950">
              <a:latin typeface="Arial"/>
              <a:cs typeface="Arial"/>
            </a:endParaRPr>
          </a:p>
        </p:txBody>
      </p:sp>
      <p:sp>
        <p:nvSpPr>
          <p:cNvPr id="6" name="object 6"/>
          <p:cNvSpPr txBox="1"/>
          <p:nvPr/>
        </p:nvSpPr>
        <p:spPr>
          <a:xfrm>
            <a:off x="1297686" y="5199126"/>
            <a:ext cx="5081270" cy="13843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is furloughing workers to avoid losing money, and </a:t>
            </a:r>
            <a:r>
              <a:rPr sz="950" spc="-5" dirty="0">
                <a:latin typeface="Arial"/>
                <a:cs typeface="Arial"/>
              </a:rPr>
              <a:t>it </a:t>
            </a:r>
            <a:r>
              <a:rPr sz="950" spc="-10" dirty="0">
                <a:latin typeface="Arial"/>
                <a:cs typeface="Arial"/>
              </a:rPr>
              <a:t>is also likely to be willing to trade volume </a:t>
            </a:r>
            <a:r>
              <a:rPr sz="950" dirty="0">
                <a:latin typeface="Arial"/>
                <a:cs typeface="Arial"/>
              </a:rPr>
              <a:t> </a:t>
            </a:r>
            <a:r>
              <a:rPr sz="950" spc="-5" dirty="0">
                <a:latin typeface="Arial"/>
                <a:cs typeface="Arial"/>
              </a:rPr>
              <a:t>for</a:t>
            </a:r>
            <a:endParaRPr sz="950">
              <a:latin typeface="Arial"/>
              <a:cs typeface="Arial"/>
            </a:endParaRPr>
          </a:p>
        </p:txBody>
      </p:sp>
      <p:sp>
        <p:nvSpPr>
          <p:cNvPr id="7" name="object 7"/>
          <p:cNvSpPr txBox="1"/>
          <p:nvPr/>
        </p:nvSpPr>
        <p:spPr>
          <a:xfrm>
            <a:off x="1297686" y="5405628"/>
            <a:ext cx="551180" cy="137160"/>
          </a:xfrm>
          <a:prstGeom prst="rect">
            <a:avLst/>
          </a:prstGeom>
          <a:solidFill>
            <a:srgbClr val="FFFF00"/>
          </a:solidFill>
        </p:spPr>
        <p:txBody>
          <a:bodyPr vert="horz" wrap="square" lIns="0" tIns="0" rIns="0" bIns="0" rtlCol="0">
            <a:spAutoFit/>
          </a:bodyPr>
          <a:lstStyle/>
          <a:p>
            <a:pPr>
              <a:lnSpc>
                <a:spcPts val="1065"/>
              </a:lnSpc>
            </a:pPr>
            <a:r>
              <a:rPr sz="950" spc="-10" dirty="0">
                <a:latin typeface="Arial"/>
                <a:cs typeface="Arial"/>
              </a:rPr>
              <a:t>di</a:t>
            </a:r>
            <a:r>
              <a:rPr sz="950" spc="-5" dirty="0">
                <a:latin typeface="Arial"/>
                <a:cs typeface="Arial"/>
              </a:rPr>
              <a:t>sc</a:t>
            </a:r>
            <a:r>
              <a:rPr sz="950" spc="-15" dirty="0">
                <a:latin typeface="Arial"/>
                <a:cs typeface="Arial"/>
              </a:rPr>
              <a:t>o</a:t>
            </a:r>
            <a:r>
              <a:rPr sz="950" spc="-10" dirty="0">
                <a:latin typeface="Arial"/>
                <a:cs typeface="Arial"/>
              </a:rPr>
              <a:t>u</a:t>
            </a:r>
            <a:r>
              <a:rPr sz="950" spc="-15" dirty="0">
                <a:latin typeface="Arial"/>
                <a:cs typeface="Arial"/>
              </a:rPr>
              <a:t>n</a:t>
            </a:r>
            <a:r>
              <a:rPr sz="950" spc="-10" dirty="0">
                <a:latin typeface="Arial"/>
                <a:cs typeface="Arial"/>
              </a:rPr>
              <a:t>t</a:t>
            </a:r>
            <a:r>
              <a:rPr sz="950" dirty="0">
                <a:latin typeface="Arial"/>
                <a:cs typeface="Arial"/>
              </a:rPr>
              <a:t>s</a:t>
            </a:r>
            <a:r>
              <a:rPr sz="950" spc="-5" dirty="0">
                <a:latin typeface="Arial"/>
                <a:cs typeface="Arial"/>
              </a:rPr>
              <a:t>.</a:t>
            </a:r>
            <a:endParaRPr sz="950">
              <a:latin typeface="Arial"/>
              <a:cs typeface="Arial"/>
            </a:endParaRPr>
          </a:p>
        </p:txBody>
      </p:sp>
      <p:sp>
        <p:nvSpPr>
          <p:cNvPr id="8" name="object 8"/>
          <p:cNvSpPr txBox="1"/>
          <p:nvPr/>
        </p:nvSpPr>
        <p:spPr>
          <a:xfrm>
            <a:off x="1177546" y="5973821"/>
            <a:ext cx="5365115" cy="816610"/>
          </a:xfrm>
          <a:prstGeom prst="rect">
            <a:avLst/>
          </a:prstGeom>
        </p:spPr>
        <p:txBody>
          <a:bodyPr vert="horz" wrap="square" lIns="0" tIns="0" rIns="0" bIns="0" rtlCol="0">
            <a:spAutoFit/>
          </a:bodyPr>
          <a:lstStyle/>
          <a:p>
            <a:pPr marL="12700">
              <a:lnSpc>
                <a:spcPct val="100000"/>
              </a:lnSpc>
            </a:pPr>
            <a:r>
              <a:rPr sz="950" b="1" spc="-10" dirty="0">
                <a:latin typeface="Arial"/>
                <a:cs typeface="Arial"/>
              </a:rPr>
              <a:t>10.1.3   </a:t>
            </a:r>
            <a:r>
              <a:rPr sz="950" b="1" spc="-15" dirty="0">
                <a:latin typeface="Arial"/>
                <a:cs typeface="Arial"/>
              </a:rPr>
              <a:t>New</a:t>
            </a:r>
            <a:r>
              <a:rPr sz="950" b="1" spc="-40" dirty="0">
                <a:latin typeface="Arial"/>
                <a:cs typeface="Arial"/>
              </a:rPr>
              <a:t> </a:t>
            </a:r>
            <a:r>
              <a:rPr sz="950" b="1" spc="-10" dirty="0">
                <a:latin typeface="Arial"/>
                <a:cs typeface="Arial"/>
              </a:rPr>
              <a:t>contracts</a:t>
            </a:r>
            <a:endParaRPr sz="950">
              <a:latin typeface="Arial"/>
              <a:cs typeface="Arial"/>
            </a:endParaRPr>
          </a:p>
          <a:p>
            <a:pPr>
              <a:lnSpc>
                <a:spcPct val="100000"/>
              </a:lnSpc>
            </a:pPr>
            <a:endParaRPr sz="1000">
              <a:latin typeface="Times New Roman"/>
              <a:cs typeface="Times New Roman"/>
            </a:endParaRPr>
          </a:p>
          <a:p>
            <a:pPr marL="12700" marR="5080">
              <a:lnSpc>
                <a:spcPct val="142100"/>
              </a:lnSpc>
              <a:spcBef>
                <a:spcPts val="785"/>
              </a:spcBef>
            </a:pPr>
            <a:r>
              <a:rPr sz="950" b="1" spc="-10" dirty="0">
                <a:latin typeface="Arial"/>
                <a:cs typeface="Arial"/>
              </a:rPr>
              <a:t>Saudi Aramco awarded some of the largest contracts in history; Technip </a:t>
            </a:r>
            <a:r>
              <a:rPr sz="950" b="1" spc="-5" dirty="0">
                <a:latin typeface="Arial"/>
                <a:cs typeface="Arial"/>
              </a:rPr>
              <a:t>was </a:t>
            </a:r>
            <a:r>
              <a:rPr sz="950" b="1" spc="-10" dirty="0">
                <a:latin typeface="Arial"/>
                <a:cs typeface="Arial"/>
              </a:rPr>
              <a:t>the major global  winner while OMZ snapped up Russian</a:t>
            </a:r>
            <a:r>
              <a:rPr sz="950" b="1" spc="-20" dirty="0">
                <a:latin typeface="Arial"/>
                <a:cs typeface="Arial"/>
              </a:rPr>
              <a:t> </a:t>
            </a:r>
            <a:r>
              <a:rPr sz="950" b="1" spc="-10" dirty="0">
                <a:latin typeface="Arial"/>
                <a:cs typeface="Arial"/>
              </a:rPr>
              <a:t>contracts.</a:t>
            </a:r>
            <a:endParaRPr sz="950">
              <a:latin typeface="Arial"/>
              <a:cs typeface="Arial"/>
            </a:endParaRPr>
          </a:p>
        </p:txBody>
      </p:sp>
      <p:sp>
        <p:nvSpPr>
          <p:cNvPr id="9" name="object 9"/>
          <p:cNvSpPr txBox="1"/>
          <p:nvPr/>
        </p:nvSpPr>
        <p:spPr>
          <a:xfrm>
            <a:off x="1284986" y="7126003"/>
            <a:ext cx="5312410" cy="1965960"/>
          </a:xfrm>
          <a:prstGeom prst="rect">
            <a:avLst/>
          </a:prstGeom>
        </p:spPr>
        <p:txBody>
          <a:bodyPr vert="horz" wrap="square" lIns="0" tIns="0" rIns="0" bIns="0" rtlCol="0">
            <a:spAutoFit/>
          </a:bodyPr>
          <a:lstStyle/>
          <a:p>
            <a:pPr marL="12700" marR="223520">
              <a:lnSpc>
                <a:spcPct val="142600"/>
              </a:lnSpc>
            </a:pPr>
            <a:r>
              <a:rPr sz="950" spc="-10" dirty="0">
                <a:latin typeface="Arial"/>
                <a:cs typeface="Arial"/>
              </a:rPr>
              <a:t>Saudi Aramco awarded hydrotreater contracts for three major </a:t>
            </a:r>
            <a:r>
              <a:rPr sz="950" spc="-5" dirty="0">
                <a:latin typeface="Arial"/>
                <a:cs typeface="Arial"/>
              </a:rPr>
              <a:t>projects, </a:t>
            </a:r>
            <a:r>
              <a:rPr sz="950" spc="-10" dirty="0">
                <a:latin typeface="Arial"/>
                <a:cs typeface="Arial"/>
              </a:rPr>
              <a:t>Ras Tanura, Yanbu, and  Jazan, dominating recent tenders with more than $23m in spending on 18</a:t>
            </a:r>
            <a:r>
              <a:rPr sz="950" spc="130" dirty="0">
                <a:latin typeface="Arial"/>
                <a:cs typeface="Arial"/>
              </a:rPr>
              <a:t> </a:t>
            </a:r>
            <a:r>
              <a:rPr sz="950" spc="-10" dirty="0">
                <a:latin typeface="Arial"/>
                <a:cs typeface="Arial"/>
              </a:rPr>
              <a:t>reactors.</a:t>
            </a:r>
            <a:endParaRPr sz="950">
              <a:latin typeface="Arial"/>
              <a:cs typeface="Arial"/>
            </a:endParaRPr>
          </a:p>
          <a:p>
            <a:pPr marL="443230" marR="278765" indent="-215900">
              <a:lnSpc>
                <a:spcPct val="142600"/>
              </a:lnSpc>
              <a:spcBef>
                <a:spcPts val="615"/>
              </a:spcBef>
              <a:buFont typeface="Symbol"/>
              <a:buChar char=""/>
              <a:tabLst>
                <a:tab pos="442595" algn="l"/>
                <a:tab pos="443865" algn="l"/>
              </a:tabLst>
            </a:pPr>
            <a:r>
              <a:rPr sz="950" spc="-10" dirty="0">
                <a:latin typeface="Arial"/>
                <a:cs typeface="Arial"/>
              </a:rPr>
              <a:t>The Jazan refinery ordered 10 reactors, for </a:t>
            </a:r>
            <a:r>
              <a:rPr sz="950" spc="-5" dirty="0">
                <a:latin typeface="Arial"/>
                <a:cs typeface="Arial"/>
              </a:rPr>
              <a:t>two </a:t>
            </a:r>
            <a:r>
              <a:rPr sz="950" spc="-10" dirty="0">
                <a:latin typeface="Arial"/>
                <a:cs typeface="Arial"/>
              </a:rPr>
              <a:t>separate diesel hydrotreater trains with  capacity of 87.5k bpd each, at </a:t>
            </a:r>
            <a:r>
              <a:rPr sz="950" spc="-5" dirty="0">
                <a:latin typeface="Arial"/>
                <a:cs typeface="Arial"/>
              </a:rPr>
              <a:t>a </a:t>
            </a:r>
            <a:r>
              <a:rPr sz="950" spc="-10" dirty="0">
                <a:latin typeface="Arial"/>
                <a:cs typeface="Arial"/>
              </a:rPr>
              <a:t>reactor cost of</a:t>
            </a:r>
            <a:r>
              <a:rPr sz="950" spc="105" dirty="0">
                <a:latin typeface="Arial"/>
                <a:cs typeface="Arial"/>
              </a:rPr>
              <a:t> </a:t>
            </a:r>
            <a:r>
              <a:rPr sz="950" spc="-10" dirty="0">
                <a:latin typeface="Arial"/>
                <a:cs typeface="Arial"/>
              </a:rPr>
              <a:t>$13.5m.</a:t>
            </a:r>
            <a:endParaRPr sz="950">
              <a:latin typeface="Arial"/>
              <a:cs typeface="Arial"/>
            </a:endParaRPr>
          </a:p>
          <a:p>
            <a:pPr marL="443230" marR="671830" indent="-215900">
              <a:lnSpc>
                <a:spcPct val="142600"/>
              </a:lnSpc>
              <a:spcBef>
                <a:spcPts val="55"/>
              </a:spcBef>
              <a:buFont typeface="Symbol"/>
              <a:buChar char=""/>
              <a:tabLst>
                <a:tab pos="442595" algn="l"/>
                <a:tab pos="443865" algn="l"/>
              </a:tabLst>
            </a:pPr>
            <a:r>
              <a:rPr sz="950" spc="-10" dirty="0">
                <a:latin typeface="Arial"/>
                <a:cs typeface="Arial"/>
              </a:rPr>
              <a:t>The Yanbu project ordered five reactors for $6.29m, three </a:t>
            </a:r>
            <a:r>
              <a:rPr sz="950" spc="-5" dirty="0">
                <a:latin typeface="Arial"/>
                <a:cs typeface="Arial"/>
              </a:rPr>
              <a:t>for a </a:t>
            </a:r>
            <a:r>
              <a:rPr sz="950" spc="-10" dirty="0">
                <a:latin typeface="Arial"/>
                <a:cs typeface="Arial"/>
              </a:rPr>
              <a:t>117k bpd diesel  hydrotreater and two </a:t>
            </a:r>
            <a:r>
              <a:rPr sz="950" spc="-5" dirty="0">
                <a:latin typeface="Arial"/>
                <a:cs typeface="Arial"/>
              </a:rPr>
              <a:t>for an </a:t>
            </a:r>
            <a:r>
              <a:rPr sz="950" spc="-10" dirty="0">
                <a:latin typeface="Arial"/>
                <a:cs typeface="Arial"/>
              </a:rPr>
              <a:t>85k bpd naptha</a:t>
            </a:r>
            <a:r>
              <a:rPr sz="950" spc="15" dirty="0">
                <a:latin typeface="Arial"/>
                <a:cs typeface="Arial"/>
              </a:rPr>
              <a:t> </a:t>
            </a:r>
            <a:r>
              <a:rPr sz="950" spc="-5" dirty="0">
                <a:latin typeface="Arial"/>
                <a:cs typeface="Arial"/>
              </a:rPr>
              <a:t>unit.</a:t>
            </a:r>
            <a:endParaRPr sz="950">
              <a:latin typeface="Arial"/>
              <a:cs typeface="Arial"/>
            </a:endParaRPr>
          </a:p>
          <a:p>
            <a:pPr marL="443230" indent="-215900">
              <a:lnSpc>
                <a:spcPct val="100000"/>
              </a:lnSpc>
              <a:spcBef>
                <a:spcPts val="535"/>
              </a:spcBef>
              <a:buFont typeface="Symbol"/>
              <a:buChar char=""/>
              <a:tabLst>
                <a:tab pos="442595" algn="l"/>
                <a:tab pos="443865" algn="l"/>
              </a:tabLst>
            </a:pPr>
            <a:r>
              <a:rPr sz="950" spc="-10" dirty="0">
                <a:latin typeface="Arial"/>
                <a:cs typeface="Arial"/>
              </a:rPr>
              <a:t>Ras Tanura ordered three reactors for </a:t>
            </a:r>
            <a:r>
              <a:rPr sz="950" spc="-5" dirty="0">
                <a:latin typeface="Arial"/>
                <a:cs typeface="Arial"/>
              </a:rPr>
              <a:t>a </a:t>
            </a:r>
            <a:r>
              <a:rPr sz="950" spc="-10" dirty="0">
                <a:latin typeface="Arial"/>
                <a:cs typeface="Arial"/>
              </a:rPr>
              <a:t>diesel hydrotreater at </a:t>
            </a:r>
            <a:r>
              <a:rPr sz="950" spc="-5" dirty="0">
                <a:latin typeface="Arial"/>
                <a:cs typeface="Arial"/>
              </a:rPr>
              <a:t>a </a:t>
            </a:r>
            <a:r>
              <a:rPr sz="950" spc="-10" dirty="0">
                <a:latin typeface="Arial"/>
                <a:cs typeface="Arial"/>
              </a:rPr>
              <a:t>cost of</a:t>
            </a:r>
            <a:r>
              <a:rPr sz="950" spc="160" dirty="0">
                <a:latin typeface="Arial"/>
                <a:cs typeface="Arial"/>
              </a:rPr>
              <a:t> </a:t>
            </a:r>
            <a:r>
              <a:rPr sz="950" spc="-10" dirty="0">
                <a:latin typeface="Arial"/>
                <a:cs typeface="Arial"/>
              </a:rPr>
              <a:t>approximately</a:t>
            </a:r>
            <a:endParaRPr sz="950">
              <a:latin typeface="Arial"/>
              <a:cs typeface="Arial"/>
            </a:endParaRPr>
          </a:p>
          <a:p>
            <a:pPr marL="442595" marR="5080">
              <a:lnSpc>
                <a:spcPct val="142600"/>
              </a:lnSpc>
            </a:pPr>
            <a:r>
              <a:rPr sz="950" spc="-10" dirty="0">
                <a:latin typeface="Arial"/>
                <a:cs typeface="Arial"/>
              </a:rPr>
              <a:t>$3.4m, giving the contract to local supplier Zamil Steel. The project allowed Saudi Aramco  to meet government requirements to produce diesel with 10 ppm </a:t>
            </a:r>
            <a:r>
              <a:rPr sz="950" spc="-5" dirty="0">
                <a:latin typeface="Arial"/>
                <a:cs typeface="Arial"/>
              </a:rPr>
              <a:t>or </a:t>
            </a:r>
            <a:r>
              <a:rPr sz="950" spc="-10" dirty="0">
                <a:latin typeface="Arial"/>
                <a:cs typeface="Arial"/>
              </a:rPr>
              <a:t>less of sulfur</a:t>
            </a:r>
            <a:r>
              <a:rPr sz="950" spc="185" dirty="0">
                <a:latin typeface="Arial"/>
                <a:cs typeface="Arial"/>
              </a:rPr>
              <a:t> </a:t>
            </a:r>
            <a:r>
              <a:rPr sz="950" spc="-10" dirty="0">
                <a:latin typeface="Arial"/>
                <a:cs typeface="Arial"/>
              </a:rPr>
              <a:t>emissions.</a:t>
            </a:r>
            <a:endParaRPr sz="950">
              <a:latin typeface="Arial"/>
              <a:cs typeface="Arial"/>
            </a:endParaRPr>
          </a:p>
        </p:txBody>
      </p:sp>
      <p:sp>
        <p:nvSpPr>
          <p:cNvPr id="10" name="object 10"/>
          <p:cNvSpPr/>
          <p:nvPr/>
        </p:nvSpPr>
        <p:spPr>
          <a:xfrm>
            <a:off x="2041398" y="1839467"/>
            <a:ext cx="3796665" cy="2247265"/>
          </a:xfrm>
          <a:custGeom>
            <a:avLst/>
            <a:gdLst/>
            <a:ahLst/>
            <a:cxnLst/>
            <a:rect l="l" t="t" r="r" b="b"/>
            <a:pathLst>
              <a:path w="3796665" h="2247265">
                <a:moveTo>
                  <a:pt x="0" y="2247138"/>
                </a:moveTo>
                <a:lnTo>
                  <a:pt x="3796284" y="2247138"/>
                </a:lnTo>
                <a:lnTo>
                  <a:pt x="3796284" y="0"/>
                </a:lnTo>
                <a:lnTo>
                  <a:pt x="0" y="0"/>
                </a:lnTo>
                <a:lnTo>
                  <a:pt x="0" y="2247138"/>
                </a:lnTo>
                <a:close/>
              </a:path>
            </a:pathLst>
          </a:custGeom>
          <a:solidFill>
            <a:srgbClr val="F1F1F1"/>
          </a:solidFill>
        </p:spPr>
        <p:txBody>
          <a:bodyPr wrap="square" lIns="0" tIns="0" rIns="0" bIns="0" rtlCol="0"/>
          <a:lstStyle/>
          <a:p>
            <a:endParaRPr/>
          </a:p>
        </p:txBody>
      </p:sp>
      <p:sp>
        <p:nvSpPr>
          <p:cNvPr id="11" name="object 11"/>
          <p:cNvSpPr/>
          <p:nvPr/>
        </p:nvSpPr>
        <p:spPr>
          <a:xfrm>
            <a:off x="3214116" y="208140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2" name="object 12"/>
          <p:cNvSpPr/>
          <p:nvPr/>
        </p:nvSpPr>
        <p:spPr>
          <a:xfrm>
            <a:off x="3214116" y="209854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13" name="object 13"/>
          <p:cNvSpPr/>
          <p:nvPr/>
        </p:nvSpPr>
        <p:spPr>
          <a:xfrm>
            <a:off x="3214116" y="211569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4" name="object 14"/>
          <p:cNvSpPr/>
          <p:nvPr/>
        </p:nvSpPr>
        <p:spPr>
          <a:xfrm>
            <a:off x="3214116" y="213283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5" name="object 15"/>
          <p:cNvSpPr/>
          <p:nvPr/>
        </p:nvSpPr>
        <p:spPr>
          <a:xfrm>
            <a:off x="3214116" y="21499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6" name="object 16"/>
          <p:cNvSpPr/>
          <p:nvPr/>
        </p:nvSpPr>
        <p:spPr>
          <a:xfrm>
            <a:off x="3214116" y="216712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7" name="object 17"/>
          <p:cNvSpPr/>
          <p:nvPr/>
        </p:nvSpPr>
        <p:spPr>
          <a:xfrm>
            <a:off x="3214116" y="218427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8" name="object 18"/>
          <p:cNvSpPr/>
          <p:nvPr/>
        </p:nvSpPr>
        <p:spPr>
          <a:xfrm>
            <a:off x="3214116" y="220141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19" name="object 19"/>
          <p:cNvSpPr/>
          <p:nvPr/>
        </p:nvSpPr>
        <p:spPr>
          <a:xfrm>
            <a:off x="3214116" y="22185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0" name="object 20"/>
          <p:cNvSpPr/>
          <p:nvPr/>
        </p:nvSpPr>
        <p:spPr>
          <a:xfrm>
            <a:off x="3214116" y="223570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21" name="object 21"/>
          <p:cNvSpPr/>
          <p:nvPr/>
        </p:nvSpPr>
        <p:spPr>
          <a:xfrm>
            <a:off x="3214116" y="225285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2" name="object 22"/>
          <p:cNvSpPr/>
          <p:nvPr/>
        </p:nvSpPr>
        <p:spPr>
          <a:xfrm>
            <a:off x="3214116" y="226999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23" name="object 23"/>
          <p:cNvSpPr/>
          <p:nvPr/>
        </p:nvSpPr>
        <p:spPr>
          <a:xfrm>
            <a:off x="3214116" y="228714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4" name="object 24"/>
          <p:cNvSpPr/>
          <p:nvPr/>
        </p:nvSpPr>
        <p:spPr>
          <a:xfrm>
            <a:off x="3214116" y="230428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5" name="object 25"/>
          <p:cNvSpPr/>
          <p:nvPr/>
        </p:nvSpPr>
        <p:spPr>
          <a:xfrm>
            <a:off x="3214116" y="23214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6" name="object 26"/>
          <p:cNvSpPr/>
          <p:nvPr/>
        </p:nvSpPr>
        <p:spPr>
          <a:xfrm>
            <a:off x="3214116" y="233857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7" name="object 27"/>
          <p:cNvSpPr/>
          <p:nvPr/>
        </p:nvSpPr>
        <p:spPr>
          <a:xfrm>
            <a:off x="3214116" y="235572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28" name="object 28"/>
          <p:cNvSpPr/>
          <p:nvPr/>
        </p:nvSpPr>
        <p:spPr>
          <a:xfrm>
            <a:off x="3214116" y="237286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29" name="object 29"/>
          <p:cNvSpPr/>
          <p:nvPr/>
        </p:nvSpPr>
        <p:spPr>
          <a:xfrm>
            <a:off x="3214116" y="23900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0" name="object 30"/>
          <p:cNvSpPr/>
          <p:nvPr/>
        </p:nvSpPr>
        <p:spPr>
          <a:xfrm>
            <a:off x="3214116" y="240753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1" name="object 31"/>
          <p:cNvSpPr/>
          <p:nvPr/>
        </p:nvSpPr>
        <p:spPr>
          <a:xfrm>
            <a:off x="3214116" y="242430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2" name="object 32"/>
          <p:cNvSpPr/>
          <p:nvPr/>
        </p:nvSpPr>
        <p:spPr>
          <a:xfrm>
            <a:off x="3214116" y="244182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3" name="object 33"/>
          <p:cNvSpPr/>
          <p:nvPr/>
        </p:nvSpPr>
        <p:spPr>
          <a:xfrm>
            <a:off x="3214116" y="245859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4" name="object 34"/>
          <p:cNvSpPr/>
          <p:nvPr/>
        </p:nvSpPr>
        <p:spPr>
          <a:xfrm>
            <a:off x="3214116" y="247611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5" name="object 35"/>
          <p:cNvSpPr/>
          <p:nvPr/>
        </p:nvSpPr>
        <p:spPr>
          <a:xfrm>
            <a:off x="3214116" y="24928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 name="object 36"/>
          <p:cNvSpPr/>
          <p:nvPr/>
        </p:nvSpPr>
        <p:spPr>
          <a:xfrm>
            <a:off x="3214116" y="25104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 name="object 37"/>
          <p:cNvSpPr/>
          <p:nvPr/>
        </p:nvSpPr>
        <p:spPr>
          <a:xfrm>
            <a:off x="3214116" y="252717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8" name="object 38"/>
          <p:cNvSpPr/>
          <p:nvPr/>
        </p:nvSpPr>
        <p:spPr>
          <a:xfrm>
            <a:off x="3214116" y="254469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9" name="object 39"/>
          <p:cNvSpPr/>
          <p:nvPr/>
        </p:nvSpPr>
        <p:spPr>
          <a:xfrm>
            <a:off x="3214116" y="25614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0" name="object 40"/>
          <p:cNvSpPr/>
          <p:nvPr/>
        </p:nvSpPr>
        <p:spPr>
          <a:xfrm>
            <a:off x="3214116" y="257898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1" name="object 41"/>
          <p:cNvSpPr/>
          <p:nvPr/>
        </p:nvSpPr>
        <p:spPr>
          <a:xfrm>
            <a:off x="3214116" y="259575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2" name="object 42"/>
          <p:cNvSpPr/>
          <p:nvPr/>
        </p:nvSpPr>
        <p:spPr>
          <a:xfrm>
            <a:off x="3214116" y="261327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3" name="object 43"/>
          <p:cNvSpPr/>
          <p:nvPr/>
        </p:nvSpPr>
        <p:spPr>
          <a:xfrm>
            <a:off x="3214116" y="263004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4" name="object 44"/>
          <p:cNvSpPr/>
          <p:nvPr/>
        </p:nvSpPr>
        <p:spPr>
          <a:xfrm>
            <a:off x="3214116" y="26475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5" name="object 45"/>
          <p:cNvSpPr/>
          <p:nvPr/>
        </p:nvSpPr>
        <p:spPr>
          <a:xfrm>
            <a:off x="3214116" y="26643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6" name="object 46"/>
          <p:cNvSpPr/>
          <p:nvPr/>
        </p:nvSpPr>
        <p:spPr>
          <a:xfrm>
            <a:off x="3214116" y="26818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7" name="object 47"/>
          <p:cNvSpPr/>
          <p:nvPr/>
        </p:nvSpPr>
        <p:spPr>
          <a:xfrm>
            <a:off x="3214116" y="269862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8" name="object 48"/>
          <p:cNvSpPr/>
          <p:nvPr/>
        </p:nvSpPr>
        <p:spPr>
          <a:xfrm>
            <a:off x="3214116" y="271614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9" name="object 49"/>
          <p:cNvSpPr/>
          <p:nvPr/>
        </p:nvSpPr>
        <p:spPr>
          <a:xfrm>
            <a:off x="3214116" y="27329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0" name="object 50"/>
          <p:cNvSpPr/>
          <p:nvPr/>
        </p:nvSpPr>
        <p:spPr>
          <a:xfrm>
            <a:off x="3214116" y="275043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1" name="object 51"/>
          <p:cNvSpPr/>
          <p:nvPr/>
        </p:nvSpPr>
        <p:spPr>
          <a:xfrm>
            <a:off x="3214116" y="276720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2" name="object 52"/>
          <p:cNvSpPr/>
          <p:nvPr/>
        </p:nvSpPr>
        <p:spPr>
          <a:xfrm>
            <a:off x="3214116" y="278472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3" name="object 53"/>
          <p:cNvSpPr/>
          <p:nvPr/>
        </p:nvSpPr>
        <p:spPr>
          <a:xfrm>
            <a:off x="3214116" y="280149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4" name="object 54"/>
          <p:cNvSpPr/>
          <p:nvPr/>
        </p:nvSpPr>
        <p:spPr>
          <a:xfrm>
            <a:off x="3214116" y="281901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5" name="object 55"/>
          <p:cNvSpPr/>
          <p:nvPr/>
        </p:nvSpPr>
        <p:spPr>
          <a:xfrm>
            <a:off x="3214116" y="28357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6" name="object 56"/>
          <p:cNvSpPr/>
          <p:nvPr/>
        </p:nvSpPr>
        <p:spPr>
          <a:xfrm>
            <a:off x="3214116" y="28533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7" name="object 57"/>
          <p:cNvSpPr/>
          <p:nvPr/>
        </p:nvSpPr>
        <p:spPr>
          <a:xfrm>
            <a:off x="3214116" y="287045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58" name="object 58"/>
          <p:cNvSpPr/>
          <p:nvPr/>
        </p:nvSpPr>
        <p:spPr>
          <a:xfrm>
            <a:off x="3214116" y="288759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9" name="object 59"/>
          <p:cNvSpPr/>
          <p:nvPr/>
        </p:nvSpPr>
        <p:spPr>
          <a:xfrm>
            <a:off x="3214116" y="290474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60" name="object 60"/>
          <p:cNvSpPr/>
          <p:nvPr/>
        </p:nvSpPr>
        <p:spPr>
          <a:xfrm>
            <a:off x="3214116" y="292188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1" name="object 61"/>
          <p:cNvSpPr/>
          <p:nvPr/>
        </p:nvSpPr>
        <p:spPr>
          <a:xfrm>
            <a:off x="3214116" y="293903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62" name="object 62"/>
          <p:cNvSpPr/>
          <p:nvPr/>
        </p:nvSpPr>
        <p:spPr>
          <a:xfrm>
            <a:off x="3214116" y="295617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3" name="object 63"/>
          <p:cNvSpPr/>
          <p:nvPr/>
        </p:nvSpPr>
        <p:spPr>
          <a:xfrm>
            <a:off x="3214116" y="297332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64" name="object 64"/>
          <p:cNvSpPr/>
          <p:nvPr/>
        </p:nvSpPr>
        <p:spPr>
          <a:xfrm>
            <a:off x="3214116" y="29904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5" name="object 65"/>
          <p:cNvSpPr/>
          <p:nvPr/>
        </p:nvSpPr>
        <p:spPr>
          <a:xfrm>
            <a:off x="3214116" y="300761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6" name="object 66"/>
          <p:cNvSpPr/>
          <p:nvPr/>
        </p:nvSpPr>
        <p:spPr>
          <a:xfrm>
            <a:off x="3214116" y="30247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7" name="object 67"/>
          <p:cNvSpPr/>
          <p:nvPr/>
        </p:nvSpPr>
        <p:spPr>
          <a:xfrm>
            <a:off x="3214116" y="304190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8" name="object 68"/>
          <p:cNvSpPr/>
          <p:nvPr/>
        </p:nvSpPr>
        <p:spPr>
          <a:xfrm>
            <a:off x="3214116" y="305904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9" name="object 69"/>
          <p:cNvSpPr/>
          <p:nvPr/>
        </p:nvSpPr>
        <p:spPr>
          <a:xfrm>
            <a:off x="3214116" y="307619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70" name="object 70"/>
          <p:cNvSpPr/>
          <p:nvPr/>
        </p:nvSpPr>
        <p:spPr>
          <a:xfrm>
            <a:off x="3214116" y="309333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1" name="object 71"/>
          <p:cNvSpPr/>
          <p:nvPr/>
        </p:nvSpPr>
        <p:spPr>
          <a:xfrm>
            <a:off x="3214116" y="311048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72" name="object 72"/>
          <p:cNvSpPr/>
          <p:nvPr/>
        </p:nvSpPr>
        <p:spPr>
          <a:xfrm>
            <a:off x="3214116" y="312762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3" name="object 73"/>
          <p:cNvSpPr/>
          <p:nvPr/>
        </p:nvSpPr>
        <p:spPr>
          <a:xfrm>
            <a:off x="3214116" y="314477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4" name="object 74"/>
          <p:cNvSpPr/>
          <p:nvPr/>
        </p:nvSpPr>
        <p:spPr>
          <a:xfrm>
            <a:off x="3214116" y="316191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5" name="object 75"/>
          <p:cNvSpPr/>
          <p:nvPr/>
        </p:nvSpPr>
        <p:spPr>
          <a:xfrm>
            <a:off x="3214116" y="317906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76" name="object 76"/>
          <p:cNvSpPr/>
          <p:nvPr/>
        </p:nvSpPr>
        <p:spPr>
          <a:xfrm>
            <a:off x="3214116" y="31962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7" name="object 77"/>
          <p:cNvSpPr/>
          <p:nvPr/>
        </p:nvSpPr>
        <p:spPr>
          <a:xfrm>
            <a:off x="3214116" y="321335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78" name="object 78"/>
          <p:cNvSpPr/>
          <p:nvPr/>
        </p:nvSpPr>
        <p:spPr>
          <a:xfrm>
            <a:off x="3214116" y="323049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9" name="object 79"/>
          <p:cNvSpPr/>
          <p:nvPr/>
        </p:nvSpPr>
        <p:spPr>
          <a:xfrm>
            <a:off x="3214116" y="3247643"/>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80" name="object 80"/>
          <p:cNvSpPr/>
          <p:nvPr/>
        </p:nvSpPr>
        <p:spPr>
          <a:xfrm>
            <a:off x="3214116" y="326478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1" name="object 81"/>
          <p:cNvSpPr/>
          <p:nvPr/>
        </p:nvSpPr>
        <p:spPr>
          <a:xfrm>
            <a:off x="3214116" y="328193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2" name="object 82"/>
          <p:cNvSpPr/>
          <p:nvPr/>
        </p:nvSpPr>
        <p:spPr>
          <a:xfrm>
            <a:off x="3214116" y="329907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3" name="object 83"/>
          <p:cNvSpPr/>
          <p:nvPr/>
        </p:nvSpPr>
        <p:spPr>
          <a:xfrm>
            <a:off x="3214116" y="3316224"/>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4" name="object 84"/>
          <p:cNvSpPr/>
          <p:nvPr/>
        </p:nvSpPr>
        <p:spPr>
          <a:xfrm>
            <a:off x="3214116" y="333336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5" name="object 85"/>
          <p:cNvSpPr/>
          <p:nvPr/>
        </p:nvSpPr>
        <p:spPr>
          <a:xfrm>
            <a:off x="3214116" y="335089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6" name="object 86"/>
          <p:cNvSpPr/>
          <p:nvPr/>
        </p:nvSpPr>
        <p:spPr>
          <a:xfrm>
            <a:off x="3214116" y="33676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7" name="object 87"/>
          <p:cNvSpPr/>
          <p:nvPr/>
        </p:nvSpPr>
        <p:spPr>
          <a:xfrm>
            <a:off x="3214116" y="338518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8" name="object 88"/>
          <p:cNvSpPr/>
          <p:nvPr/>
        </p:nvSpPr>
        <p:spPr>
          <a:xfrm>
            <a:off x="3214116" y="340194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9" name="object 89"/>
          <p:cNvSpPr/>
          <p:nvPr/>
        </p:nvSpPr>
        <p:spPr>
          <a:xfrm>
            <a:off x="3214116" y="341947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0" name="object 90"/>
          <p:cNvSpPr/>
          <p:nvPr/>
        </p:nvSpPr>
        <p:spPr>
          <a:xfrm>
            <a:off x="3214116" y="343623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1" name="object 91"/>
          <p:cNvSpPr/>
          <p:nvPr/>
        </p:nvSpPr>
        <p:spPr>
          <a:xfrm>
            <a:off x="3214116" y="3453764"/>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2" name="object 92"/>
          <p:cNvSpPr/>
          <p:nvPr/>
        </p:nvSpPr>
        <p:spPr>
          <a:xfrm>
            <a:off x="3214116" y="347052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3" name="object 93"/>
          <p:cNvSpPr/>
          <p:nvPr/>
        </p:nvSpPr>
        <p:spPr>
          <a:xfrm>
            <a:off x="3214116" y="348805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4" name="object 94"/>
          <p:cNvSpPr/>
          <p:nvPr/>
        </p:nvSpPr>
        <p:spPr>
          <a:xfrm>
            <a:off x="3214116" y="350481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5" name="object 95"/>
          <p:cNvSpPr/>
          <p:nvPr/>
        </p:nvSpPr>
        <p:spPr>
          <a:xfrm>
            <a:off x="3214116" y="352234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6" name="object 96"/>
          <p:cNvSpPr/>
          <p:nvPr/>
        </p:nvSpPr>
        <p:spPr>
          <a:xfrm>
            <a:off x="3214116" y="353910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7" name="object 97"/>
          <p:cNvSpPr/>
          <p:nvPr/>
        </p:nvSpPr>
        <p:spPr>
          <a:xfrm>
            <a:off x="3214116" y="355663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8" name="object 98"/>
          <p:cNvSpPr/>
          <p:nvPr/>
        </p:nvSpPr>
        <p:spPr>
          <a:xfrm>
            <a:off x="3214116" y="357339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9" name="object 99"/>
          <p:cNvSpPr/>
          <p:nvPr/>
        </p:nvSpPr>
        <p:spPr>
          <a:xfrm>
            <a:off x="3214116" y="3590925"/>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100" name="object 100"/>
          <p:cNvSpPr/>
          <p:nvPr/>
        </p:nvSpPr>
        <p:spPr>
          <a:xfrm>
            <a:off x="3214116" y="360768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1" name="object 101"/>
          <p:cNvSpPr/>
          <p:nvPr/>
        </p:nvSpPr>
        <p:spPr>
          <a:xfrm>
            <a:off x="3214116" y="3625215"/>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2" name="object 102"/>
          <p:cNvSpPr/>
          <p:nvPr/>
        </p:nvSpPr>
        <p:spPr>
          <a:xfrm>
            <a:off x="3214116" y="364197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3" name="object 103"/>
          <p:cNvSpPr/>
          <p:nvPr/>
        </p:nvSpPr>
        <p:spPr>
          <a:xfrm>
            <a:off x="3214116" y="3659504"/>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4" name="object 104"/>
          <p:cNvSpPr/>
          <p:nvPr/>
        </p:nvSpPr>
        <p:spPr>
          <a:xfrm>
            <a:off x="3214116" y="3672840"/>
            <a:ext cx="8890" cy="0"/>
          </a:xfrm>
          <a:custGeom>
            <a:avLst/>
            <a:gdLst/>
            <a:ahLst/>
            <a:cxnLst/>
            <a:rect l="l" t="t" r="r" b="b"/>
            <a:pathLst>
              <a:path w="8889">
                <a:moveTo>
                  <a:pt x="0" y="0"/>
                </a:moveTo>
                <a:lnTo>
                  <a:pt x="8381" y="0"/>
                </a:lnTo>
              </a:path>
            </a:pathLst>
          </a:custGeom>
          <a:ln w="3175">
            <a:solidFill>
              <a:srgbClr val="626262"/>
            </a:solidFill>
          </a:ln>
        </p:spPr>
        <p:txBody>
          <a:bodyPr wrap="square" lIns="0" tIns="0" rIns="0" bIns="0" rtlCol="0"/>
          <a:lstStyle/>
          <a:p>
            <a:endParaRPr/>
          </a:p>
        </p:txBody>
      </p:sp>
      <p:sp>
        <p:nvSpPr>
          <p:cNvPr id="105" name="object 105"/>
          <p:cNvSpPr/>
          <p:nvPr/>
        </p:nvSpPr>
        <p:spPr>
          <a:xfrm>
            <a:off x="3577590" y="20814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6" name="object 106"/>
          <p:cNvSpPr/>
          <p:nvPr/>
        </p:nvSpPr>
        <p:spPr>
          <a:xfrm>
            <a:off x="3577590" y="209854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07" name="object 107"/>
          <p:cNvSpPr/>
          <p:nvPr/>
        </p:nvSpPr>
        <p:spPr>
          <a:xfrm>
            <a:off x="3577590" y="21156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08" name="object 108"/>
          <p:cNvSpPr/>
          <p:nvPr/>
        </p:nvSpPr>
        <p:spPr>
          <a:xfrm>
            <a:off x="3577590" y="21328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9" name="object 109"/>
          <p:cNvSpPr/>
          <p:nvPr/>
        </p:nvSpPr>
        <p:spPr>
          <a:xfrm>
            <a:off x="3577590" y="21499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0" name="object 110"/>
          <p:cNvSpPr/>
          <p:nvPr/>
        </p:nvSpPr>
        <p:spPr>
          <a:xfrm>
            <a:off x="3577590" y="21671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1" name="object 111"/>
          <p:cNvSpPr/>
          <p:nvPr/>
        </p:nvSpPr>
        <p:spPr>
          <a:xfrm>
            <a:off x="3577590" y="21842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2" name="object 112"/>
          <p:cNvSpPr/>
          <p:nvPr/>
        </p:nvSpPr>
        <p:spPr>
          <a:xfrm>
            <a:off x="3577590" y="22014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13" name="object 113"/>
          <p:cNvSpPr/>
          <p:nvPr/>
        </p:nvSpPr>
        <p:spPr>
          <a:xfrm>
            <a:off x="3577590" y="22185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4" name="object 114"/>
          <p:cNvSpPr/>
          <p:nvPr/>
        </p:nvSpPr>
        <p:spPr>
          <a:xfrm>
            <a:off x="3577590" y="22357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15" name="object 115"/>
          <p:cNvSpPr/>
          <p:nvPr/>
        </p:nvSpPr>
        <p:spPr>
          <a:xfrm>
            <a:off x="3577590" y="22528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6" name="object 116"/>
          <p:cNvSpPr/>
          <p:nvPr/>
        </p:nvSpPr>
        <p:spPr>
          <a:xfrm>
            <a:off x="3577590" y="226999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17" name="object 117"/>
          <p:cNvSpPr/>
          <p:nvPr/>
        </p:nvSpPr>
        <p:spPr>
          <a:xfrm>
            <a:off x="3577590" y="22871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18" name="object 118"/>
          <p:cNvSpPr/>
          <p:nvPr/>
        </p:nvSpPr>
        <p:spPr>
          <a:xfrm>
            <a:off x="3577590" y="23042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9" name="object 119"/>
          <p:cNvSpPr/>
          <p:nvPr/>
        </p:nvSpPr>
        <p:spPr>
          <a:xfrm>
            <a:off x="3577590" y="23214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0" name="object 120"/>
          <p:cNvSpPr/>
          <p:nvPr/>
        </p:nvSpPr>
        <p:spPr>
          <a:xfrm>
            <a:off x="3577590" y="23385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1" name="object 121"/>
          <p:cNvSpPr/>
          <p:nvPr/>
        </p:nvSpPr>
        <p:spPr>
          <a:xfrm>
            <a:off x="3577590" y="23557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2" name="object 122"/>
          <p:cNvSpPr/>
          <p:nvPr/>
        </p:nvSpPr>
        <p:spPr>
          <a:xfrm>
            <a:off x="3577590" y="237286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23" name="object 123"/>
          <p:cNvSpPr/>
          <p:nvPr/>
        </p:nvSpPr>
        <p:spPr>
          <a:xfrm>
            <a:off x="3577590" y="23900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4" name="object 124"/>
          <p:cNvSpPr/>
          <p:nvPr/>
        </p:nvSpPr>
        <p:spPr>
          <a:xfrm>
            <a:off x="3577590" y="24075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5" name="object 125"/>
          <p:cNvSpPr/>
          <p:nvPr/>
        </p:nvSpPr>
        <p:spPr>
          <a:xfrm>
            <a:off x="3577590" y="24243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6" name="object 126"/>
          <p:cNvSpPr/>
          <p:nvPr/>
        </p:nvSpPr>
        <p:spPr>
          <a:xfrm>
            <a:off x="3577590" y="24418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7" name="object 127"/>
          <p:cNvSpPr/>
          <p:nvPr/>
        </p:nvSpPr>
        <p:spPr>
          <a:xfrm>
            <a:off x="3577590" y="24585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8" name="object 128"/>
          <p:cNvSpPr/>
          <p:nvPr/>
        </p:nvSpPr>
        <p:spPr>
          <a:xfrm>
            <a:off x="3577590" y="24761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29" name="object 129"/>
          <p:cNvSpPr/>
          <p:nvPr/>
        </p:nvSpPr>
        <p:spPr>
          <a:xfrm>
            <a:off x="3577590" y="24928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0" name="object 130"/>
          <p:cNvSpPr/>
          <p:nvPr/>
        </p:nvSpPr>
        <p:spPr>
          <a:xfrm>
            <a:off x="3577590" y="25104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1" name="object 131"/>
          <p:cNvSpPr/>
          <p:nvPr/>
        </p:nvSpPr>
        <p:spPr>
          <a:xfrm>
            <a:off x="3577590" y="25271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2" name="object 132"/>
          <p:cNvSpPr/>
          <p:nvPr/>
        </p:nvSpPr>
        <p:spPr>
          <a:xfrm>
            <a:off x="3577590" y="25446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3" name="object 133"/>
          <p:cNvSpPr/>
          <p:nvPr/>
        </p:nvSpPr>
        <p:spPr>
          <a:xfrm>
            <a:off x="3577590" y="25614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4" name="object 134"/>
          <p:cNvSpPr/>
          <p:nvPr/>
        </p:nvSpPr>
        <p:spPr>
          <a:xfrm>
            <a:off x="3577590" y="25789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5" name="object 135"/>
          <p:cNvSpPr/>
          <p:nvPr/>
        </p:nvSpPr>
        <p:spPr>
          <a:xfrm>
            <a:off x="3577590" y="25957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6" name="object 136"/>
          <p:cNvSpPr/>
          <p:nvPr/>
        </p:nvSpPr>
        <p:spPr>
          <a:xfrm>
            <a:off x="3577590" y="26132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7" name="object 137"/>
          <p:cNvSpPr/>
          <p:nvPr/>
        </p:nvSpPr>
        <p:spPr>
          <a:xfrm>
            <a:off x="3577590" y="26300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8" name="object 138"/>
          <p:cNvSpPr/>
          <p:nvPr/>
        </p:nvSpPr>
        <p:spPr>
          <a:xfrm>
            <a:off x="3577590" y="26475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9" name="object 139"/>
          <p:cNvSpPr/>
          <p:nvPr/>
        </p:nvSpPr>
        <p:spPr>
          <a:xfrm>
            <a:off x="3577590" y="26643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0" name="object 140"/>
          <p:cNvSpPr/>
          <p:nvPr/>
        </p:nvSpPr>
        <p:spPr>
          <a:xfrm>
            <a:off x="3577590" y="26818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1" name="object 141"/>
          <p:cNvSpPr/>
          <p:nvPr/>
        </p:nvSpPr>
        <p:spPr>
          <a:xfrm>
            <a:off x="3577590" y="26986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2" name="object 142"/>
          <p:cNvSpPr/>
          <p:nvPr/>
        </p:nvSpPr>
        <p:spPr>
          <a:xfrm>
            <a:off x="3577590" y="27161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3" name="object 143"/>
          <p:cNvSpPr/>
          <p:nvPr/>
        </p:nvSpPr>
        <p:spPr>
          <a:xfrm>
            <a:off x="3577590" y="27329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4" name="object 144"/>
          <p:cNvSpPr/>
          <p:nvPr/>
        </p:nvSpPr>
        <p:spPr>
          <a:xfrm>
            <a:off x="3577590" y="27504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5" name="object 145"/>
          <p:cNvSpPr/>
          <p:nvPr/>
        </p:nvSpPr>
        <p:spPr>
          <a:xfrm>
            <a:off x="3577590" y="27672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6" name="object 146"/>
          <p:cNvSpPr/>
          <p:nvPr/>
        </p:nvSpPr>
        <p:spPr>
          <a:xfrm>
            <a:off x="3577590" y="27847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7" name="object 147"/>
          <p:cNvSpPr/>
          <p:nvPr/>
        </p:nvSpPr>
        <p:spPr>
          <a:xfrm>
            <a:off x="3577590" y="28014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8" name="object 148"/>
          <p:cNvSpPr/>
          <p:nvPr/>
        </p:nvSpPr>
        <p:spPr>
          <a:xfrm>
            <a:off x="3577590" y="28190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9" name="object 149"/>
          <p:cNvSpPr/>
          <p:nvPr/>
        </p:nvSpPr>
        <p:spPr>
          <a:xfrm>
            <a:off x="3577590" y="28357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0" name="object 150"/>
          <p:cNvSpPr/>
          <p:nvPr/>
        </p:nvSpPr>
        <p:spPr>
          <a:xfrm>
            <a:off x="3577590" y="28533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1" name="object 151"/>
          <p:cNvSpPr/>
          <p:nvPr/>
        </p:nvSpPr>
        <p:spPr>
          <a:xfrm>
            <a:off x="3577590" y="287045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2" name="object 152"/>
          <p:cNvSpPr/>
          <p:nvPr/>
        </p:nvSpPr>
        <p:spPr>
          <a:xfrm>
            <a:off x="3577590" y="28875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3" name="object 153"/>
          <p:cNvSpPr/>
          <p:nvPr/>
        </p:nvSpPr>
        <p:spPr>
          <a:xfrm>
            <a:off x="3577590" y="29047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54" name="object 154"/>
          <p:cNvSpPr/>
          <p:nvPr/>
        </p:nvSpPr>
        <p:spPr>
          <a:xfrm>
            <a:off x="3577590" y="29218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5" name="object 155"/>
          <p:cNvSpPr/>
          <p:nvPr/>
        </p:nvSpPr>
        <p:spPr>
          <a:xfrm>
            <a:off x="3577590" y="293903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56" name="object 156"/>
          <p:cNvSpPr/>
          <p:nvPr/>
        </p:nvSpPr>
        <p:spPr>
          <a:xfrm>
            <a:off x="3577590" y="29561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7" name="object 157"/>
          <p:cNvSpPr/>
          <p:nvPr/>
        </p:nvSpPr>
        <p:spPr>
          <a:xfrm>
            <a:off x="3577590" y="297332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58" name="object 158"/>
          <p:cNvSpPr/>
          <p:nvPr/>
        </p:nvSpPr>
        <p:spPr>
          <a:xfrm>
            <a:off x="3577590" y="29904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9" name="object 159"/>
          <p:cNvSpPr/>
          <p:nvPr/>
        </p:nvSpPr>
        <p:spPr>
          <a:xfrm>
            <a:off x="3577590" y="30076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0" name="object 160"/>
          <p:cNvSpPr/>
          <p:nvPr/>
        </p:nvSpPr>
        <p:spPr>
          <a:xfrm>
            <a:off x="3577590" y="30247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1" name="object 161"/>
          <p:cNvSpPr/>
          <p:nvPr/>
        </p:nvSpPr>
        <p:spPr>
          <a:xfrm>
            <a:off x="3577590" y="304190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2" name="object 162"/>
          <p:cNvSpPr/>
          <p:nvPr/>
        </p:nvSpPr>
        <p:spPr>
          <a:xfrm>
            <a:off x="3577590" y="30590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3" name="object 163"/>
          <p:cNvSpPr/>
          <p:nvPr/>
        </p:nvSpPr>
        <p:spPr>
          <a:xfrm>
            <a:off x="3577590" y="307619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64" name="object 164"/>
          <p:cNvSpPr/>
          <p:nvPr/>
        </p:nvSpPr>
        <p:spPr>
          <a:xfrm>
            <a:off x="3577590" y="30933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5" name="object 165"/>
          <p:cNvSpPr/>
          <p:nvPr/>
        </p:nvSpPr>
        <p:spPr>
          <a:xfrm>
            <a:off x="3577590" y="311048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66" name="object 166"/>
          <p:cNvSpPr/>
          <p:nvPr/>
        </p:nvSpPr>
        <p:spPr>
          <a:xfrm>
            <a:off x="3577590" y="31276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7" name="object 167"/>
          <p:cNvSpPr/>
          <p:nvPr/>
        </p:nvSpPr>
        <p:spPr>
          <a:xfrm>
            <a:off x="3577590" y="314477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8" name="object 168"/>
          <p:cNvSpPr/>
          <p:nvPr/>
        </p:nvSpPr>
        <p:spPr>
          <a:xfrm>
            <a:off x="3577590" y="31619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9" name="object 169"/>
          <p:cNvSpPr/>
          <p:nvPr/>
        </p:nvSpPr>
        <p:spPr>
          <a:xfrm>
            <a:off x="3577590" y="317906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70" name="object 170"/>
          <p:cNvSpPr/>
          <p:nvPr/>
        </p:nvSpPr>
        <p:spPr>
          <a:xfrm>
            <a:off x="3577590" y="31962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1" name="object 171"/>
          <p:cNvSpPr/>
          <p:nvPr/>
        </p:nvSpPr>
        <p:spPr>
          <a:xfrm>
            <a:off x="3577590" y="321335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72" name="object 172"/>
          <p:cNvSpPr/>
          <p:nvPr/>
        </p:nvSpPr>
        <p:spPr>
          <a:xfrm>
            <a:off x="3577590" y="32304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3" name="object 173"/>
          <p:cNvSpPr/>
          <p:nvPr/>
        </p:nvSpPr>
        <p:spPr>
          <a:xfrm>
            <a:off x="3577590" y="32476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74" name="object 174"/>
          <p:cNvSpPr/>
          <p:nvPr/>
        </p:nvSpPr>
        <p:spPr>
          <a:xfrm>
            <a:off x="3577590" y="32647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5" name="object 175"/>
          <p:cNvSpPr/>
          <p:nvPr/>
        </p:nvSpPr>
        <p:spPr>
          <a:xfrm>
            <a:off x="3577590" y="328193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6" name="object 176"/>
          <p:cNvSpPr/>
          <p:nvPr/>
        </p:nvSpPr>
        <p:spPr>
          <a:xfrm>
            <a:off x="3577590" y="32990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7" name="object 177"/>
          <p:cNvSpPr/>
          <p:nvPr/>
        </p:nvSpPr>
        <p:spPr>
          <a:xfrm>
            <a:off x="3577590" y="331622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8" name="object 178"/>
          <p:cNvSpPr/>
          <p:nvPr/>
        </p:nvSpPr>
        <p:spPr>
          <a:xfrm>
            <a:off x="3577590" y="333336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9" name="object 179"/>
          <p:cNvSpPr/>
          <p:nvPr/>
        </p:nvSpPr>
        <p:spPr>
          <a:xfrm>
            <a:off x="3577590" y="335089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0" name="object 180"/>
          <p:cNvSpPr/>
          <p:nvPr/>
        </p:nvSpPr>
        <p:spPr>
          <a:xfrm>
            <a:off x="3577590" y="33676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1" name="object 181"/>
          <p:cNvSpPr/>
          <p:nvPr/>
        </p:nvSpPr>
        <p:spPr>
          <a:xfrm>
            <a:off x="3577590" y="338518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2" name="object 182"/>
          <p:cNvSpPr/>
          <p:nvPr/>
        </p:nvSpPr>
        <p:spPr>
          <a:xfrm>
            <a:off x="3577590" y="34019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3" name="object 183"/>
          <p:cNvSpPr/>
          <p:nvPr/>
        </p:nvSpPr>
        <p:spPr>
          <a:xfrm>
            <a:off x="3577590" y="34194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4" name="object 184"/>
          <p:cNvSpPr/>
          <p:nvPr/>
        </p:nvSpPr>
        <p:spPr>
          <a:xfrm>
            <a:off x="3577590" y="34362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5" name="object 185"/>
          <p:cNvSpPr/>
          <p:nvPr/>
        </p:nvSpPr>
        <p:spPr>
          <a:xfrm>
            <a:off x="3577590" y="34537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6" name="object 186"/>
          <p:cNvSpPr/>
          <p:nvPr/>
        </p:nvSpPr>
        <p:spPr>
          <a:xfrm>
            <a:off x="3577590" y="34705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7" name="object 187"/>
          <p:cNvSpPr/>
          <p:nvPr/>
        </p:nvSpPr>
        <p:spPr>
          <a:xfrm>
            <a:off x="3577590" y="34880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8" name="object 188"/>
          <p:cNvSpPr/>
          <p:nvPr/>
        </p:nvSpPr>
        <p:spPr>
          <a:xfrm>
            <a:off x="3577590" y="35048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9" name="object 189"/>
          <p:cNvSpPr/>
          <p:nvPr/>
        </p:nvSpPr>
        <p:spPr>
          <a:xfrm>
            <a:off x="3577590" y="35223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0" name="object 190"/>
          <p:cNvSpPr/>
          <p:nvPr/>
        </p:nvSpPr>
        <p:spPr>
          <a:xfrm>
            <a:off x="3577590" y="35391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1" name="object 191"/>
          <p:cNvSpPr/>
          <p:nvPr/>
        </p:nvSpPr>
        <p:spPr>
          <a:xfrm>
            <a:off x="3577590" y="35566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2" name="object 192"/>
          <p:cNvSpPr/>
          <p:nvPr/>
        </p:nvSpPr>
        <p:spPr>
          <a:xfrm>
            <a:off x="3577590" y="35733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3" name="object 193"/>
          <p:cNvSpPr/>
          <p:nvPr/>
        </p:nvSpPr>
        <p:spPr>
          <a:xfrm>
            <a:off x="3577590" y="35909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94" name="object 194"/>
          <p:cNvSpPr/>
          <p:nvPr/>
        </p:nvSpPr>
        <p:spPr>
          <a:xfrm>
            <a:off x="3577590" y="36076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5" name="object 195"/>
          <p:cNvSpPr/>
          <p:nvPr/>
        </p:nvSpPr>
        <p:spPr>
          <a:xfrm>
            <a:off x="3577590" y="36252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6" name="object 196"/>
          <p:cNvSpPr/>
          <p:nvPr/>
        </p:nvSpPr>
        <p:spPr>
          <a:xfrm>
            <a:off x="3577590" y="36419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7" name="object 197"/>
          <p:cNvSpPr/>
          <p:nvPr/>
        </p:nvSpPr>
        <p:spPr>
          <a:xfrm>
            <a:off x="3577590" y="36595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8" name="object 198"/>
          <p:cNvSpPr/>
          <p:nvPr/>
        </p:nvSpPr>
        <p:spPr>
          <a:xfrm>
            <a:off x="3577590" y="3672840"/>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199" name="object 199"/>
          <p:cNvSpPr/>
          <p:nvPr/>
        </p:nvSpPr>
        <p:spPr>
          <a:xfrm>
            <a:off x="3943350" y="20814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0" name="object 200"/>
          <p:cNvSpPr/>
          <p:nvPr/>
        </p:nvSpPr>
        <p:spPr>
          <a:xfrm>
            <a:off x="3943350" y="209854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01" name="object 201"/>
          <p:cNvSpPr/>
          <p:nvPr/>
        </p:nvSpPr>
        <p:spPr>
          <a:xfrm>
            <a:off x="3943350" y="21156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2" name="object 202"/>
          <p:cNvSpPr/>
          <p:nvPr/>
        </p:nvSpPr>
        <p:spPr>
          <a:xfrm>
            <a:off x="3943350" y="21328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3" name="object 203"/>
          <p:cNvSpPr/>
          <p:nvPr/>
        </p:nvSpPr>
        <p:spPr>
          <a:xfrm>
            <a:off x="3943350" y="21499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4" name="object 204"/>
          <p:cNvSpPr/>
          <p:nvPr/>
        </p:nvSpPr>
        <p:spPr>
          <a:xfrm>
            <a:off x="3943350" y="21671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5" name="object 205"/>
          <p:cNvSpPr/>
          <p:nvPr/>
        </p:nvSpPr>
        <p:spPr>
          <a:xfrm>
            <a:off x="3943350" y="21842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6" name="object 206"/>
          <p:cNvSpPr/>
          <p:nvPr/>
        </p:nvSpPr>
        <p:spPr>
          <a:xfrm>
            <a:off x="3943350" y="22014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07" name="object 207"/>
          <p:cNvSpPr/>
          <p:nvPr/>
        </p:nvSpPr>
        <p:spPr>
          <a:xfrm>
            <a:off x="3943350" y="22185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08" name="object 208"/>
          <p:cNvSpPr/>
          <p:nvPr/>
        </p:nvSpPr>
        <p:spPr>
          <a:xfrm>
            <a:off x="3943350" y="22357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09" name="object 209"/>
          <p:cNvSpPr/>
          <p:nvPr/>
        </p:nvSpPr>
        <p:spPr>
          <a:xfrm>
            <a:off x="3943350" y="22528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0" name="object 210"/>
          <p:cNvSpPr/>
          <p:nvPr/>
        </p:nvSpPr>
        <p:spPr>
          <a:xfrm>
            <a:off x="3943350" y="226999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1" name="object 211"/>
          <p:cNvSpPr/>
          <p:nvPr/>
        </p:nvSpPr>
        <p:spPr>
          <a:xfrm>
            <a:off x="3943350" y="22871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2" name="object 212"/>
          <p:cNvSpPr/>
          <p:nvPr/>
        </p:nvSpPr>
        <p:spPr>
          <a:xfrm>
            <a:off x="3943350" y="23042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3" name="object 213"/>
          <p:cNvSpPr/>
          <p:nvPr/>
        </p:nvSpPr>
        <p:spPr>
          <a:xfrm>
            <a:off x="3943350" y="23214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4" name="object 214"/>
          <p:cNvSpPr/>
          <p:nvPr/>
        </p:nvSpPr>
        <p:spPr>
          <a:xfrm>
            <a:off x="3943350" y="23385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5" name="object 215"/>
          <p:cNvSpPr/>
          <p:nvPr/>
        </p:nvSpPr>
        <p:spPr>
          <a:xfrm>
            <a:off x="3943350" y="23557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6" name="object 216"/>
          <p:cNvSpPr/>
          <p:nvPr/>
        </p:nvSpPr>
        <p:spPr>
          <a:xfrm>
            <a:off x="3943350" y="23728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17" name="object 217"/>
          <p:cNvSpPr/>
          <p:nvPr/>
        </p:nvSpPr>
        <p:spPr>
          <a:xfrm>
            <a:off x="3943350" y="23900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8" name="object 218"/>
          <p:cNvSpPr/>
          <p:nvPr/>
        </p:nvSpPr>
        <p:spPr>
          <a:xfrm>
            <a:off x="3943350" y="24075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19" name="object 219"/>
          <p:cNvSpPr/>
          <p:nvPr/>
        </p:nvSpPr>
        <p:spPr>
          <a:xfrm>
            <a:off x="3943350" y="24243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0" name="object 220"/>
          <p:cNvSpPr/>
          <p:nvPr/>
        </p:nvSpPr>
        <p:spPr>
          <a:xfrm>
            <a:off x="3943350" y="24418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1" name="object 221"/>
          <p:cNvSpPr/>
          <p:nvPr/>
        </p:nvSpPr>
        <p:spPr>
          <a:xfrm>
            <a:off x="3943350" y="24585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2" name="object 222"/>
          <p:cNvSpPr/>
          <p:nvPr/>
        </p:nvSpPr>
        <p:spPr>
          <a:xfrm>
            <a:off x="3943350" y="24761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3" name="object 223"/>
          <p:cNvSpPr/>
          <p:nvPr/>
        </p:nvSpPr>
        <p:spPr>
          <a:xfrm>
            <a:off x="3943350" y="24928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4" name="object 224"/>
          <p:cNvSpPr/>
          <p:nvPr/>
        </p:nvSpPr>
        <p:spPr>
          <a:xfrm>
            <a:off x="3943350" y="25104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5" name="object 225"/>
          <p:cNvSpPr/>
          <p:nvPr/>
        </p:nvSpPr>
        <p:spPr>
          <a:xfrm>
            <a:off x="3943350" y="25271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6" name="object 226"/>
          <p:cNvSpPr/>
          <p:nvPr/>
        </p:nvSpPr>
        <p:spPr>
          <a:xfrm>
            <a:off x="3943350" y="25446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7" name="object 227"/>
          <p:cNvSpPr/>
          <p:nvPr/>
        </p:nvSpPr>
        <p:spPr>
          <a:xfrm>
            <a:off x="3943350" y="25614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8" name="object 228"/>
          <p:cNvSpPr/>
          <p:nvPr/>
        </p:nvSpPr>
        <p:spPr>
          <a:xfrm>
            <a:off x="3943350" y="25789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9" name="object 229"/>
          <p:cNvSpPr/>
          <p:nvPr/>
        </p:nvSpPr>
        <p:spPr>
          <a:xfrm>
            <a:off x="3943350" y="25957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0" name="object 230"/>
          <p:cNvSpPr/>
          <p:nvPr/>
        </p:nvSpPr>
        <p:spPr>
          <a:xfrm>
            <a:off x="3943350" y="26132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1" name="object 231"/>
          <p:cNvSpPr/>
          <p:nvPr/>
        </p:nvSpPr>
        <p:spPr>
          <a:xfrm>
            <a:off x="3943350" y="26300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2" name="object 232"/>
          <p:cNvSpPr/>
          <p:nvPr/>
        </p:nvSpPr>
        <p:spPr>
          <a:xfrm>
            <a:off x="3943350" y="26475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3" name="object 233"/>
          <p:cNvSpPr/>
          <p:nvPr/>
        </p:nvSpPr>
        <p:spPr>
          <a:xfrm>
            <a:off x="3943350" y="26643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4" name="object 234"/>
          <p:cNvSpPr/>
          <p:nvPr/>
        </p:nvSpPr>
        <p:spPr>
          <a:xfrm>
            <a:off x="3943350" y="26818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5" name="object 235"/>
          <p:cNvSpPr/>
          <p:nvPr/>
        </p:nvSpPr>
        <p:spPr>
          <a:xfrm>
            <a:off x="3943350" y="26986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6" name="object 236"/>
          <p:cNvSpPr/>
          <p:nvPr/>
        </p:nvSpPr>
        <p:spPr>
          <a:xfrm>
            <a:off x="3943350" y="27161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7" name="object 237"/>
          <p:cNvSpPr/>
          <p:nvPr/>
        </p:nvSpPr>
        <p:spPr>
          <a:xfrm>
            <a:off x="3943350" y="27329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8" name="object 238"/>
          <p:cNvSpPr/>
          <p:nvPr/>
        </p:nvSpPr>
        <p:spPr>
          <a:xfrm>
            <a:off x="3943350" y="27504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9" name="object 239"/>
          <p:cNvSpPr/>
          <p:nvPr/>
        </p:nvSpPr>
        <p:spPr>
          <a:xfrm>
            <a:off x="3943350" y="27672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0" name="object 240"/>
          <p:cNvSpPr/>
          <p:nvPr/>
        </p:nvSpPr>
        <p:spPr>
          <a:xfrm>
            <a:off x="3943350" y="27847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1" name="object 241"/>
          <p:cNvSpPr/>
          <p:nvPr/>
        </p:nvSpPr>
        <p:spPr>
          <a:xfrm>
            <a:off x="3943350" y="28014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2" name="object 242"/>
          <p:cNvSpPr/>
          <p:nvPr/>
        </p:nvSpPr>
        <p:spPr>
          <a:xfrm>
            <a:off x="3943350" y="28190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3" name="object 243"/>
          <p:cNvSpPr/>
          <p:nvPr/>
        </p:nvSpPr>
        <p:spPr>
          <a:xfrm>
            <a:off x="3943350" y="28357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4" name="object 244"/>
          <p:cNvSpPr/>
          <p:nvPr/>
        </p:nvSpPr>
        <p:spPr>
          <a:xfrm>
            <a:off x="3943350" y="28533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5" name="object 245"/>
          <p:cNvSpPr/>
          <p:nvPr/>
        </p:nvSpPr>
        <p:spPr>
          <a:xfrm>
            <a:off x="3943350" y="287045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46" name="object 246"/>
          <p:cNvSpPr/>
          <p:nvPr/>
        </p:nvSpPr>
        <p:spPr>
          <a:xfrm>
            <a:off x="3943350" y="28875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7" name="object 247"/>
          <p:cNvSpPr/>
          <p:nvPr/>
        </p:nvSpPr>
        <p:spPr>
          <a:xfrm>
            <a:off x="3943350" y="29047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48" name="object 248"/>
          <p:cNvSpPr/>
          <p:nvPr/>
        </p:nvSpPr>
        <p:spPr>
          <a:xfrm>
            <a:off x="3943350" y="29218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9" name="object 249"/>
          <p:cNvSpPr/>
          <p:nvPr/>
        </p:nvSpPr>
        <p:spPr>
          <a:xfrm>
            <a:off x="3943350" y="293903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50" name="object 250"/>
          <p:cNvSpPr/>
          <p:nvPr/>
        </p:nvSpPr>
        <p:spPr>
          <a:xfrm>
            <a:off x="3943350" y="29561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1" name="object 251"/>
          <p:cNvSpPr/>
          <p:nvPr/>
        </p:nvSpPr>
        <p:spPr>
          <a:xfrm>
            <a:off x="3943350" y="297332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52" name="object 252"/>
          <p:cNvSpPr/>
          <p:nvPr/>
        </p:nvSpPr>
        <p:spPr>
          <a:xfrm>
            <a:off x="3943350" y="29904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3" name="object 253"/>
          <p:cNvSpPr/>
          <p:nvPr/>
        </p:nvSpPr>
        <p:spPr>
          <a:xfrm>
            <a:off x="3943350" y="30076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4" name="object 254"/>
          <p:cNvSpPr/>
          <p:nvPr/>
        </p:nvSpPr>
        <p:spPr>
          <a:xfrm>
            <a:off x="3943350" y="30247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5" name="object 255"/>
          <p:cNvSpPr/>
          <p:nvPr/>
        </p:nvSpPr>
        <p:spPr>
          <a:xfrm>
            <a:off x="3943350" y="30419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6" name="object 256"/>
          <p:cNvSpPr/>
          <p:nvPr/>
        </p:nvSpPr>
        <p:spPr>
          <a:xfrm>
            <a:off x="3943350" y="30590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7" name="object 257"/>
          <p:cNvSpPr/>
          <p:nvPr/>
        </p:nvSpPr>
        <p:spPr>
          <a:xfrm>
            <a:off x="3943350" y="307619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58" name="object 258"/>
          <p:cNvSpPr/>
          <p:nvPr/>
        </p:nvSpPr>
        <p:spPr>
          <a:xfrm>
            <a:off x="3943350" y="30933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9" name="object 259"/>
          <p:cNvSpPr/>
          <p:nvPr/>
        </p:nvSpPr>
        <p:spPr>
          <a:xfrm>
            <a:off x="3943350" y="311048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0" name="object 260"/>
          <p:cNvSpPr/>
          <p:nvPr/>
        </p:nvSpPr>
        <p:spPr>
          <a:xfrm>
            <a:off x="3943350" y="31276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1" name="object 261"/>
          <p:cNvSpPr/>
          <p:nvPr/>
        </p:nvSpPr>
        <p:spPr>
          <a:xfrm>
            <a:off x="3943350" y="314477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2" name="object 262"/>
          <p:cNvSpPr/>
          <p:nvPr/>
        </p:nvSpPr>
        <p:spPr>
          <a:xfrm>
            <a:off x="3943350" y="31619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3" name="object 263"/>
          <p:cNvSpPr/>
          <p:nvPr/>
        </p:nvSpPr>
        <p:spPr>
          <a:xfrm>
            <a:off x="3943350" y="317906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4" name="object 264"/>
          <p:cNvSpPr/>
          <p:nvPr/>
        </p:nvSpPr>
        <p:spPr>
          <a:xfrm>
            <a:off x="3943350" y="31962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5" name="object 265"/>
          <p:cNvSpPr/>
          <p:nvPr/>
        </p:nvSpPr>
        <p:spPr>
          <a:xfrm>
            <a:off x="3943350" y="321335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6" name="object 266"/>
          <p:cNvSpPr/>
          <p:nvPr/>
        </p:nvSpPr>
        <p:spPr>
          <a:xfrm>
            <a:off x="3943350" y="32304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7" name="object 267"/>
          <p:cNvSpPr/>
          <p:nvPr/>
        </p:nvSpPr>
        <p:spPr>
          <a:xfrm>
            <a:off x="3943350" y="32476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8" name="object 268"/>
          <p:cNvSpPr/>
          <p:nvPr/>
        </p:nvSpPr>
        <p:spPr>
          <a:xfrm>
            <a:off x="3943350" y="32647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9" name="object 269"/>
          <p:cNvSpPr/>
          <p:nvPr/>
        </p:nvSpPr>
        <p:spPr>
          <a:xfrm>
            <a:off x="3943350" y="32819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0" name="object 270"/>
          <p:cNvSpPr/>
          <p:nvPr/>
        </p:nvSpPr>
        <p:spPr>
          <a:xfrm>
            <a:off x="3943350" y="32990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1" name="object 271"/>
          <p:cNvSpPr/>
          <p:nvPr/>
        </p:nvSpPr>
        <p:spPr>
          <a:xfrm>
            <a:off x="3943350" y="331622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2" name="object 272"/>
          <p:cNvSpPr/>
          <p:nvPr/>
        </p:nvSpPr>
        <p:spPr>
          <a:xfrm>
            <a:off x="3943350" y="33333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3" name="object 273"/>
          <p:cNvSpPr/>
          <p:nvPr/>
        </p:nvSpPr>
        <p:spPr>
          <a:xfrm>
            <a:off x="3943350" y="335089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4" name="object 274"/>
          <p:cNvSpPr/>
          <p:nvPr/>
        </p:nvSpPr>
        <p:spPr>
          <a:xfrm>
            <a:off x="3943350" y="3367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5" name="object 275"/>
          <p:cNvSpPr/>
          <p:nvPr/>
        </p:nvSpPr>
        <p:spPr>
          <a:xfrm>
            <a:off x="3943350" y="338518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6" name="object 276"/>
          <p:cNvSpPr/>
          <p:nvPr/>
        </p:nvSpPr>
        <p:spPr>
          <a:xfrm>
            <a:off x="3943350" y="34019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7" name="object 277"/>
          <p:cNvSpPr/>
          <p:nvPr/>
        </p:nvSpPr>
        <p:spPr>
          <a:xfrm>
            <a:off x="3943350" y="34194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8" name="object 278"/>
          <p:cNvSpPr/>
          <p:nvPr/>
        </p:nvSpPr>
        <p:spPr>
          <a:xfrm>
            <a:off x="3943350" y="34362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9" name="object 279"/>
          <p:cNvSpPr/>
          <p:nvPr/>
        </p:nvSpPr>
        <p:spPr>
          <a:xfrm>
            <a:off x="3943350" y="34537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0" name="object 280"/>
          <p:cNvSpPr/>
          <p:nvPr/>
        </p:nvSpPr>
        <p:spPr>
          <a:xfrm>
            <a:off x="3943350" y="34705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1" name="object 281"/>
          <p:cNvSpPr/>
          <p:nvPr/>
        </p:nvSpPr>
        <p:spPr>
          <a:xfrm>
            <a:off x="3943350" y="34880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2" name="object 282"/>
          <p:cNvSpPr/>
          <p:nvPr/>
        </p:nvSpPr>
        <p:spPr>
          <a:xfrm>
            <a:off x="3943350" y="35048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3" name="object 283"/>
          <p:cNvSpPr/>
          <p:nvPr/>
        </p:nvSpPr>
        <p:spPr>
          <a:xfrm>
            <a:off x="3943350" y="3522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4" name="object 284"/>
          <p:cNvSpPr/>
          <p:nvPr/>
        </p:nvSpPr>
        <p:spPr>
          <a:xfrm>
            <a:off x="3943350" y="35391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5" name="object 285"/>
          <p:cNvSpPr/>
          <p:nvPr/>
        </p:nvSpPr>
        <p:spPr>
          <a:xfrm>
            <a:off x="3943350" y="35566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6" name="object 286"/>
          <p:cNvSpPr/>
          <p:nvPr/>
        </p:nvSpPr>
        <p:spPr>
          <a:xfrm>
            <a:off x="3943350" y="35733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7" name="object 287"/>
          <p:cNvSpPr/>
          <p:nvPr/>
        </p:nvSpPr>
        <p:spPr>
          <a:xfrm>
            <a:off x="3943350" y="35909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8" name="object 288"/>
          <p:cNvSpPr/>
          <p:nvPr/>
        </p:nvSpPr>
        <p:spPr>
          <a:xfrm>
            <a:off x="3943350" y="36076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9" name="object 289"/>
          <p:cNvSpPr/>
          <p:nvPr/>
        </p:nvSpPr>
        <p:spPr>
          <a:xfrm>
            <a:off x="3943350" y="36252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90" name="object 290"/>
          <p:cNvSpPr/>
          <p:nvPr/>
        </p:nvSpPr>
        <p:spPr>
          <a:xfrm>
            <a:off x="3943350" y="36419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91" name="object 291"/>
          <p:cNvSpPr/>
          <p:nvPr/>
        </p:nvSpPr>
        <p:spPr>
          <a:xfrm>
            <a:off x="3943350" y="36595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92" name="object 292"/>
          <p:cNvSpPr/>
          <p:nvPr/>
        </p:nvSpPr>
        <p:spPr>
          <a:xfrm>
            <a:off x="3943350" y="3672840"/>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293" name="object 293"/>
          <p:cNvSpPr/>
          <p:nvPr/>
        </p:nvSpPr>
        <p:spPr>
          <a:xfrm>
            <a:off x="4308347" y="20814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294" name="object 294"/>
          <p:cNvSpPr/>
          <p:nvPr/>
        </p:nvSpPr>
        <p:spPr>
          <a:xfrm>
            <a:off x="4308347" y="209854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295" name="object 295"/>
          <p:cNvSpPr/>
          <p:nvPr/>
        </p:nvSpPr>
        <p:spPr>
          <a:xfrm>
            <a:off x="4308347" y="21156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296" name="object 296"/>
          <p:cNvSpPr/>
          <p:nvPr/>
        </p:nvSpPr>
        <p:spPr>
          <a:xfrm>
            <a:off x="4308347" y="21328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7" name="object 297"/>
          <p:cNvSpPr/>
          <p:nvPr/>
        </p:nvSpPr>
        <p:spPr>
          <a:xfrm>
            <a:off x="4308347" y="21499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8" name="object 298"/>
          <p:cNvSpPr/>
          <p:nvPr/>
        </p:nvSpPr>
        <p:spPr>
          <a:xfrm>
            <a:off x="4308347" y="21671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9" name="object 299"/>
          <p:cNvSpPr/>
          <p:nvPr/>
        </p:nvSpPr>
        <p:spPr>
          <a:xfrm>
            <a:off x="4308347" y="21842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0" name="object 300"/>
          <p:cNvSpPr/>
          <p:nvPr/>
        </p:nvSpPr>
        <p:spPr>
          <a:xfrm>
            <a:off x="4308347" y="22014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01" name="object 301"/>
          <p:cNvSpPr/>
          <p:nvPr/>
        </p:nvSpPr>
        <p:spPr>
          <a:xfrm>
            <a:off x="4308347" y="22185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2" name="object 302"/>
          <p:cNvSpPr/>
          <p:nvPr/>
        </p:nvSpPr>
        <p:spPr>
          <a:xfrm>
            <a:off x="4308347" y="22357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03" name="object 303"/>
          <p:cNvSpPr/>
          <p:nvPr/>
        </p:nvSpPr>
        <p:spPr>
          <a:xfrm>
            <a:off x="4308347" y="22528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4" name="object 304"/>
          <p:cNvSpPr/>
          <p:nvPr/>
        </p:nvSpPr>
        <p:spPr>
          <a:xfrm>
            <a:off x="4308347" y="226999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05" name="object 305"/>
          <p:cNvSpPr/>
          <p:nvPr/>
        </p:nvSpPr>
        <p:spPr>
          <a:xfrm>
            <a:off x="4308347" y="22871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06" name="object 306"/>
          <p:cNvSpPr/>
          <p:nvPr/>
        </p:nvSpPr>
        <p:spPr>
          <a:xfrm>
            <a:off x="4308347" y="23042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7" name="object 307"/>
          <p:cNvSpPr/>
          <p:nvPr/>
        </p:nvSpPr>
        <p:spPr>
          <a:xfrm>
            <a:off x="4308347" y="23214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8" name="object 308"/>
          <p:cNvSpPr/>
          <p:nvPr/>
        </p:nvSpPr>
        <p:spPr>
          <a:xfrm>
            <a:off x="4308347" y="23385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9" name="object 309"/>
          <p:cNvSpPr/>
          <p:nvPr/>
        </p:nvSpPr>
        <p:spPr>
          <a:xfrm>
            <a:off x="4308347" y="23557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0" name="object 310"/>
          <p:cNvSpPr/>
          <p:nvPr/>
        </p:nvSpPr>
        <p:spPr>
          <a:xfrm>
            <a:off x="4308347" y="237286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11" name="object 311"/>
          <p:cNvSpPr/>
          <p:nvPr/>
        </p:nvSpPr>
        <p:spPr>
          <a:xfrm>
            <a:off x="4308347" y="23900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2" name="object 312"/>
          <p:cNvSpPr/>
          <p:nvPr/>
        </p:nvSpPr>
        <p:spPr>
          <a:xfrm>
            <a:off x="4308347" y="24075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3" name="object 313"/>
          <p:cNvSpPr/>
          <p:nvPr/>
        </p:nvSpPr>
        <p:spPr>
          <a:xfrm>
            <a:off x="4308347" y="24243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4" name="object 314"/>
          <p:cNvSpPr/>
          <p:nvPr/>
        </p:nvSpPr>
        <p:spPr>
          <a:xfrm>
            <a:off x="4308347" y="24418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5" name="object 315"/>
          <p:cNvSpPr/>
          <p:nvPr/>
        </p:nvSpPr>
        <p:spPr>
          <a:xfrm>
            <a:off x="4308347" y="24585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6" name="object 316"/>
          <p:cNvSpPr/>
          <p:nvPr/>
        </p:nvSpPr>
        <p:spPr>
          <a:xfrm>
            <a:off x="4308347" y="24761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17" name="object 317"/>
          <p:cNvSpPr/>
          <p:nvPr/>
        </p:nvSpPr>
        <p:spPr>
          <a:xfrm>
            <a:off x="4308347" y="24928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8" name="object 318"/>
          <p:cNvSpPr/>
          <p:nvPr/>
        </p:nvSpPr>
        <p:spPr>
          <a:xfrm>
            <a:off x="4308347" y="25104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9" name="object 319"/>
          <p:cNvSpPr/>
          <p:nvPr/>
        </p:nvSpPr>
        <p:spPr>
          <a:xfrm>
            <a:off x="4308347" y="25271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0" name="object 320"/>
          <p:cNvSpPr/>
          <p:nvPr/>
        </p:nvSpPr>
        <p:spPr>
          <a:xfrm>
            <a:off x="4308347" y="25446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1" name="object 321"/>
          <p:cNvSpPr/>
          <p:nvPr/>
        </p:nvSpPr>
        <p:spPr>
          <a:xfrm>
            <a:off x="4308347" y="25614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2" name="object 322"/>
          <p:cNvSpPr/>
          <p:nvPr/>
        </p:nvSpPr>
        <p:spPr>
          <a:xfrm>
            <a:off x="4308347" y="25789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3" name="object 323"/>
          <p:cNvSpPr/>
          <p:nvPr/>
        </p:nvSpPr>
        <p:spPr>
          <a:xfrm>
            <a:off x="4308347" y="25957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4" name="object 324"/>
          <p:cNvSpPr/>
          <p:nvPr/>
        </p:nvSpPr>
        <p:spPr>
          <a:xfrm>
            <a:off x="4308347" y="26132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5" name="object 325"/>
          <p:cNvSpPr/>
          <p:nvPr/>
        </p:nvSpPr>
        <p:spPr>
          <a:xfrm>
            <a:off x="4308347" y="26300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6" name="object 326"/>
          <p:cNvSpPr/>
          <p:nvPr/>
        </p:nvSpPr>
        <p:spPr>
          <a:xfrm>
            <a:off x="4308347" y="26475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7" name="object 327"/>
          <p:cNvSpPr/>
          <p:nvPr/>
        </p:nvSpPr>
        <p:spPr>
          <a:xfrm>
            <a:off x="4308347" y="26643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8" name="object 328"/>
          <p:cNvSpPr/>
          <p:nvPr/>
        </p:nvSpPr>
        <p:spPr>
          <a:xfrm>
            <a:off x="4308347" y="26818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9" name="object 329"/>
          <p:cNvSpPr/>
          <p:nvPr/>
        </p:nvSpPr>
        <p:spPr>
          <a:xfrm>
            <a:off x="4308347" y="26986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0" name="object 330"/>
          <p:cNvSpPr/>
          <p:nvPr/>
        </p:nvSpPr>
        <p:spPr>
          <a:xfrm>
            <a:off x="4308347" y="27161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1" name="object 331"/>
          <p:cNvSpPr/>
          <p:nvPr/>
        </p:nvSpPr>
        <p:spPr>
          <a:xfrm>
            <a:off x="4308347" y="27329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2" name="object 332"/>
          <p:cNvSpPr/>
          <p:nvPr/>
        </p:nvSpPr>
        <p:spPr>
          <a:xfrm>
            <a:off x="4308347" y="27504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3" name="object 333"/>
          <p:cNvSpPr/>
          <p:nvPr/>
        </p:nvSpPr>
        <p:spPr>
          <a:xfrm>
            <a:off x="4308347" y="27672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4" name="object 334"/>
          <p:cNvSpPr/>
          <p:nvPr/>
        </p:nvSpPr>
        <p:spPr>
          <a:xfrm>
            <a:off x="4308347" y="27847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5" name="object 335"/>
          <p:cNvSpPr/>
          <p:nvPr/>
        </p:nvSpPr>
        <p:spPr>
          <a:xfrm>
            <a:off x="4308347" y="28014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6" name="object 336"/>
          <p:cNvSpPr/>
          <p:nvPr/>
        </p:nvSpPr>
        <p:spPr>
          <a:xfrm>
            <a:off x="4308347" y="28190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7" name="object 337"/>
          <p:cNvSpPr/>
          <p:nvPr/>
        </p:nvSpPr>
        <p:spPr>
          <a:xfrm>
            <a:off x="4308347" y="28357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8" name="object 338"/>
          <p:cNvSpPr/>
          <p:nvPr/>
        </p:nvSpPr>
        <p:spPr>
          <a:xfrm>
            <a:off x="4308347" y="28533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9" name="object 339"/>
          <p:cNvSpPr/>
          <p:nvPr/>
        </p:nvSpPr>
        <p:spPr>
          <a:xfrm>
            <a:off x="4308347" y="287045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0" name="object 340"/>
          <p:cNvSpPr/>
          <p:nvPr/>
        </p:nvSpPr>
        <p:spPr>
          <a:xfrm>
            <a:off x="4308347" y="28875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1" name="object 341"/>
          <p:cNvSpPr/>
          <p:nvPr/>
        </p:nvSpPr>
        <p:spPr>
          <a:xfrm>
            <a:off x="4308347" y="29047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42" name="object 342"/>
          <p:cNvSpPr/>
          <p:nvPr/>
        </p:nvSpPr>
        <p:spPr>
          <a:xfrm>
            <a:off x="4308347" y="29218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3" name="object 343"/>
          <p:cNvSpPr/>
          <p:nvPr/>
        </p:nvSpPr>
        <p:spPr>
          <a:xfrm>
            <a:off x="4308347" y="293903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44" name="object 344"/>
          <p:cNvSpPr/>
          <p:nvPr/>
        </p:nvSpPr>
        <p:spPr>
          <a:xfrm>
            <a:off x="4308347" y="29561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5" name="object 345"/>
          <p:cNvSpPr/>
          <p:nvPr/>
        </p:nvSpPr>
        <p:spPr>
          <a:xfrm>
            <a:off x="4308347" y="297332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46" name="object 346"/>
          <p:cNvSpPr/>
          <p:nvPr/>
        </p:nvSpPr>
        <p:spPr>
          <a:xfrm>
            <a:off x="4308347" y="29904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7" name="object 347"/>
          <p:cNvSpPr/>
          <p:nvPr/>
        </p:nvSpPr>
        <p:spPr>
          <a:xfrm>
            <a:off x="4308347" y="30076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8" name="object 348"/>
          <p:cNvSpPr/>
          <p:nvPr/>
        </p:nvSpPr>
        <p:spPr>
          <a:xfrm>
            <a:off x="4308347" y="30247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9" name="object 349"/>
          <p:cNvSpPr/>
          <p:nvPr/>
        </p:nvSpPr>
        <p:spPr>
          <a:xfrm>
            <a:off x="4308347" y="304190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0" name="object 350"/>
          <p:cNvSpPr/>
          <p:nvPr/>
        </p:nvSpPr>
        <p:spPr>
          <a:xfrm>
            <a:off x="4308347" y="30590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1" name="object 351"/>
          <p:cNvSpPr/>
          <p:nvPr/>
        </p:nvSpPr>
        <p:spPr>
          <a:xfrm>
            <a:off x="4308347" y="307619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52" name="object 352"/>
          <p:cNvSpPr/>
          <p:nvPr/>
        </p:nvSpPr>
        <p:spPr>
          <a:xfrm>
            <a:off x="4308347" y="30933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3" name="object 353"/>
          <p:cNvSpPr/>
          <p:nvPr/>
        </p:nvSpPr>
        <p:spPr>
          <a:xfrm>
            <a:off x="4308347" y="311048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54" name="object 354"/>
          <p:cNvSpPr/>
          <p:nvPr/>
        </p:nvSpPr>
        <p:spPr>
          <a:xfrm>
            <a:off x="4308347" y="31276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5" name="object 355"/>
          <p:cNvSpPr/>
          <p:nvPr/>
        </p:nvSpPr>
        <p:spPr>
          <a:xfrm>
            <a:off x="4308347" y="314477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6" name="object 356"/>
          <p:cNvSpPr/>
          <p:nvPr/>
        </p:nvSpPr>
        <p:spPr>
          <a:xfrm>
            <a:off x="4308347" y="31619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7" name="object 357"/>
          <p:cNvSpPr/>
          <p:nvPr/>
        </p:nvSpPr>
        <p:spPr>
          <a:xfrm>
            <a:off x="4308347" y="317906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58" name="object 358"/>
          <p:cNvSpPr/>
          <p:nvPr/>
        </p:nvSpPr>
        <p:spPr>
          <a:xfrm>
            <a:off x="4308347" y="31962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9" name="object 359"/>
          <p:cNvSpPr/>
          <p:nvPr/>
        </p:nvSpPr>
        <p:spPr>
          <a:xfrm>
            <a:off x="4308347" y="321335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60" name="object 360"/>
          <p:cNvSpPr/>
          <p:nvPr/>
        </p:nvSpPr>
        <p:spPr>
          <a:xfrm>
            <a:off x="4308347" y="32304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1" name="object 361"/>
          <p:cNvSpPr/>
          <p:nvPr/>
        </p:nvSpPr>
        <p:spPr>
          <a:xfrm>
            <a:off x="4308347" y="32476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62" name="object 362"/>
          <p:cNvSpPr/>
          <p:nvPr/>
        </p:nvSpPr>
        <p:spPr>
          <a:xfrm>
            <a:off x="4308347" y="32647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3" name="object 363"/>
          <p:cNvSpPr/>
          <p:nvPr/>
        </p:nvSpPr>
        <p:spPr>
          <a:xfrm>
            <a:off x="4308347" y="328193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4" name="object 364"/>
          <p:cNvSpPr/>
          <p:nvPr/>
        </p:nvSpPr>
        <p:spPr>
          <a:xfrm>
            <a:off x="4308347" y="32990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5" name="object 365"/>
          <p:cNvSpPr/>
          <p:nvPr/>
        </p:nvSpPr>
        <p:spPr>
          <a:xfrm>
            <a:off x="4308347" y="331622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6" name="object 366"/>
          <p:cNvSpPr/>
          <p:nvPr/>
        </p:nvSpPr>
        <p:spPr>
          <a:xfrm>
            <a:off x="4308347" y="333336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7" name="object 367"/>
          <p:cNvSpPr/>
          <p:nvPr/>
        </p:nvSpPr>
        <p:spPr>
          <a:xfrm>
            <a:off x="4308347" y="335089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8" name="object 368"/>
          <p:cNvSpPr/>
          <p:nvPr/>
        </p:nvSpPr>
        <p:spPr>
          <a:xfrm>
            <a:off x="4308347" y="33676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9" name="object 369"/>
          <p:cNvSpPr/>
          <p:nvPr/>
        </p:nvSpPr>
        <p:spPr>
          <a:xfrm>
            <a:off x="4308347" y="338518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0" name="object 370"/>
          <p:cNvSpPr/>
          <p:nvPr/>
        </p:nvSpPr>
        <p:spPr>
          <a:xfrm>
            <a:off x="4308347" y="34019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1" name="object 371"/>
          <p:cNvSpPr/>
          <p:nvPr/>
        </p:nvSpPr>
        <p:spPr>
          <a:xfrm>
            <a:off x="4308347" y="341947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2" name="object 372"/>
          <p:cNvSpPr/>
          <p:nvPr/>
        </p:nvSpPr>
        <p:spPr>
          <a:xfrm>
            <a:off x="4308347" y="34362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3" name="object 373"/>
          <p:cNvSpPr/>
          <p:nvPr/>
        </p:nvSpPr>
        <p:spPr>
          <a:xfrm>
            <a:off x="4308347" y="3453764"/>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4" name="object 374"/>
          <p:cNvSpPr/>
          <p:nvPr/>
        </p:nvSpPr>
        <p:spPr>
          <a:xfrm>
            <a:off x="4308347" y="34705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5" name="object 375"/>
          <p:cNvSpPr/>
          <p:nvPr/>
        </p:nvSpPr>
        <p:spPr>
          <a:xfrm>
            <a:off x="4308347" y="348805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6" name="object 376"/>
          <p:cNvSpPr/>
          <p:nvPr/>
        </p:nvSpPr>
        <p:spPr>
          <a:xfrm>
            <a:off x="4308347" y="350481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7" name="object 377"/>
          <p:cNvSpPr/>
          <p:nvPr/>
        </p:nvSpPr>
        <p:spPr>
          <a:xfrm>
            <a:off x="4308347" y="352234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8" name="object 378"/>
          <p:cNvSpPr/>
          <p:nvPr/>
        </p:nvSpPr>
        <p:spPr>
          <a:xfrm>
            <a:off x="4308347" y="35391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9" name="object 379"/>
          <p:cNvSpPr/>
          <p:nvPr/>
        </p:nvSpPr>
        <p:spPr>
          <a:xfrm>
            <a:off x="4308347" y="35566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0" name="object 380"/>
          <p:cNvSpPr/>
          <p:nvPr/>
        </p:nvSpPr>
        <p:spPr>
          <a:xfrm>
            <a:off x="4308347" y="35733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81" name="object 381"/>
          <p:cNvSpPr/>
          <p:nvPr/>
        </p:nvSpPr>
        <p:spPr>
          <a:xfrm>
            <a:off x="4308347" y="35909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82" name="object 382"/>
          <p:cNvSpPr/>
          <p:nvPr/>
        </p:nvSpPr>
        <p:spPr>
          <a:xfrm>
            <a:off x="4308347" y="36076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3" name="object 383"/>
          <p:cNvSpPr/>
          <p:nvPr/>
        </p:nvSpPr>
        <p:spPr>
          <a:xfrm>
            <a:off x="4308347" y="36252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4" name="object 384"/>
          <p:cNvSpPr/>
          <p:nvPr/>
        </p:nvSpPr>
        <p:spPr>
          <a:xfrm>
            <a:off x="4308347" y="36419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5" name="object 385"/>
          <p:cNvSpPr/>
          <p:nvPr/>
        </p:nvSpPr>
        <p:spPr>
          <a:xfrm>
            <a:off x="4308347" y="36595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6" name="object 386"/>
          <p:cNvSpPr/>
          <p:nvPr/>
        </p:nvSpPr>
        <p:spPr>
          <a:xfrm>
            <a:off x="4308347" y="3672840"/>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387" name="object 387"/>
          <p:cNvSpPr/>
          <p:nvPr/>
        </p:nvSpPr>
        <p:spPr>
          <a:xfrm>
            <a:off x="4674108" y="20814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88" name="object 388"/>
          <p:cNvSpPr/>
          <p:nvPr/>
        </p:nvSpPr>
        <p:spPr>
          <a:xfrm>
            <a:off x="4674108" y="209854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89" name="object 389"/>
          <p:cNvSpPr/>
          <p:nvPr/>
        </p:nvSpPr>
        <p:spPr>
          <a:xfrm>
            <a:off x="4674108" y="21156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0" name="object 390"/>
          <p:cNvSpPr/>
          <p:nvPr/>
        </p:nvSpPr>
        <p:spPr>
          <a:xfrm>
            <a:off x="4674108" y="21328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1" name="object 391"/>
          <p:cNvSpPr/>
          <p:nvPr/>
        </p:nvSpPr>
        <p:spPr>
          <a:xfrm>
            <a:off x="4674108" y="21499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2" name="object 392"/>
          <p:cNvSpPr/>
          <p:nvPr/>
        </p:nvSpPr>
        <p:spPr>
          <a:xfrm>
            <a:off x="4674108" y="21671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3" name="object 393"/>
          <p:cNvSpPr/>
          <p:nvPr/>
        </p:nvSpPr>
        <p:spPr>
          <a:xfrm>
            <a:off x="4674108" y="21842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4" name="object 394"/>
          <p:cNvSpPr/>
          <p:nvPr/>
        </p:nvSpPr>
        <p:spPr>
          <a:xfrm>
            <a:off x="4674108" y="22014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5" name="object 395"/>
          <p:cNvSpPr/>
          <p:nvPr/>
        </p:nvSpPr>
        <p:spPr>
          <a:xfrm>
            <a:off x="4674108" y="22185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6" name="object 396"/>
          <p:cNvSpPr/>
          <p:nvPr/>
        </p:nvSpPr>
        <p:spPr>
          <a:xfrm>
            <a:off x="4674108" y="22357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7" name="object 397"/>
          <p:cNvSpPr/>
          <p:nvPr/>
        </p:nvSpPr>
        <p:spPr>
          <a:xfrm>
            <a:off x="4674108" y="22528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398" name="object 398"/>
          <p:cNvSpPr/>
          <p:nvPr/>
        </p:nvSpPr>
        <p:spPr>
          <a:xfrm>
            <a:off x="4674108" y="226999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399" name="object 399"/>
          <p:cNvSpPr/>
          <p:nvPr/>
        </p:nvSpPr>
        <p:spPr>
          <a:xfrm>
            <a:off x="4674108" y="22871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0" name="object 400"/>
          <p:cNvSpPr/>
          <p:nvPr/>
        </p:nvSpPr>
        <p:spPr>
          <a:xfrm>
            <a:off x="4674108" y="23042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1" name="object 401"/>
          <p:cNvSpPr/>
          <p:nvPr/>
        </p:nvSpPr>
        <p:spPr>
          <a:xfrm>
            <a:off x="4674108" y="23214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2" name="object 402"/>
          <p:cNvSpPr/>
          <p:nvPr/>
        </p:nvSpPr>
        <p:spPr>
          <a:xfrm>
            <a:off x="4674108" y="23385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3" name="object 403"/>
          <p:cNvSpPr/>
          <p:nvPr/>
        </p:nvSpPr>
        <p:spPr>
          <a:xfrm>
            <a:off x="4674108" y="23557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4" name="object 404"/>
          <p:cNvSpPr/>
          <p:nvPr/>
        </p:nvSpPr>
        <p:spPr>
          <a:xfrm>
            <a:off x="4674108" y="23728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05" name="object 405"/>
          <p:cNvSpPr/>
          <p:nvPr/>
        </p:nvSpPr>
        <p:spPr>
          <a:xfrm>
            <a:off x="4674108" y="23900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6" name="object 406"/>
          <p:cNvSpPr/>
          <p:nvPr/>
        </p:nvSpPr>
        <p:spPr>
          <a:xfrm>
            <a:off x="4674108" y="24075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7" name="object 407"/>
          <p:cNvSpPr/>
          <p:nvPr/>
        </p:nvSpPr>
        <p:spPr>
          <a:xfrm>
            <a:off x="4674108" y="24243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08" name="object 408"/>
          <p:cNvSpPr/>
          <p:nvPr/>
        </p:nvSpPr>
        <p:spPr>
          <a:xfrm>
            <a:off x="4674108" y="24418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9" name="object 409"/>
          <p:cNvSpPr/>
          <p:nvPr/>
        </p:nvSpPr>
        <p:spPr>
          <a:xfrm>
            <a:off x="4674108" y="24585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0" name="object 410"/>
          <p:cNvSpPr/>
          <p:nvPr/>
        </p:nvSpPr>
        <p:spPr>
          <a:xfrm>
            <a:off x="4674108" y="24761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1" name="object 411"/>
          <p:cNvSpPr/>
          <p:nvPr/>
        </p:nvSpPr>
        <p:spPr>
          <a:xfrm>
            <a:off x="4674108" y="24928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2" name="object 412"/>
          <p:cNvSpPr/>
          <p:nvPr/>
        </p:nvSpPr>
        <p:spPr>
          <a:xfrm>
            <a:off x="4674108" y="25104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3" name="object 413"/>
          <p:cNvSpPr/>
          <p:nvPr/>
        </p:nvSpPr>
        <p:spPr>
          <a:xfrm>
            <a:off x="4674108" y="25271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4" name="object 414"/>
          <p:cNvSpPr/>
          <p:nvPr/>
        </p:nvSpPr>
        <p:spPr>
          <a:xfrm>
            <a:off x="4674108" y="25446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5" name="object 415"/>
          <p:cNvSpPr/>
          <p:nvPr/>
        </p:nvSpPr>
        <p:spPr>
          <a:xfrm>
            <a:off x="4674108" y="25614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6" name="object 416"/>
          <p:cNvSpPr/>
          <p:nvPr/>
        </p:nvSpPr>
        <p:spPr>
          <a:xfrm>
            <a:off x="4674108" y="25789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7" name="object 417"/>
          <p:cNvSpPr/>
          <p:nvPr/>
        </p:nvSpPr>
        <p:spPr>
          <a:xfrm>
            <a:off x="4674108" y="25957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8" name="object 418"/>
          <p:cNvSpPr/>
          <p:nvPr/>
        </p:nvSpPr>
        <p:spPr>
          <a:xfrm>
            <a:off x="4674108" y="26132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9" name="object 419"/>
          <p:cNvSpPr/>
          <p:nvPr/>
        </p:nvSpPr>
        <p:spPr>
          <a:xfrm>
            <a:off x="4674108" y="26300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0" name="object 420"/>
          <p:cNvSpPr/>
          <p:nvPr/>
        </p:nvSpPr>
        <p:spPr>
          <a:xfrm>
            <a:off x="4674108" y="26475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1" name="object 421"/>
          <p:cNvSpPr/>
          <p:nvPr/>
        </p:nvSpPr>
        <p:spPr>
          <a:xfrm>
            <a:off x="4674108" y="26643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2" name="object 422"/>
          <p:cNvSpPr/>
          <p:nvPr/>
        </p:nvSpPr>
        <p:spPr>
          <a:xfrm>
            <a:off x="4674108" y="26818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3" name="object 423"/>
          <p:cNvSpPr/>
          <p:nvPr/>
        </p:nvSpPr>
        <p:spPr>
          <a:xfrm>
            <a:off x="4674108" y="26986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4" name="object 424"/>
          <p:cNvSpPr/>
          <p:nvPr/>
        </p:nvSpPr>
        <p:spPr>
          <a:xfrm>
            <a:off x="4674108" y="27161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5" name="object 425"/>
          <p:cNvSpPr/>
          <p:nvPr/>
        </p:nvSpPr>
        <p:spPr>
          <a:xfrm>
            <a:off x="4674108" y="27329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6" name="object 426"/>
          <p:cNvSpPr/>
          <p:nvPr/>
        </p:nvSpPr>
        <p:spPr>
          <a:xfrm>
            <a:off x="4674108" y="27504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7" name="object 427"/>
          <p:cNvSpPr/>
          <p:nvPr/>
        </p:nvSpPr>
        <p:spPr>
          <a:xfrm>
            <a:off x="4674108" y="27672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8" name="object 428"/>
          <p:cNvSpPr/>
          <p:nvPr/>
        </p:nvSpPr>
        <p:spPr>
          <a:xfrm>
            <a:off x="4674108" y="27847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9" name="object 429"/>
          <p:cNvSpPr/>
          <p:nvPr/>
        </p:nvSpPr>
        <p:spPr>
          <a:xfrm>
            <a:off x="4674108" y="28014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0" name="object 430"/>
          <p:cNvSpPr/>
          <p:nvPr/>
        </p:nvSpPr>
        <p:spPr>
          <a:xfrm>
            <a:off x="4674108" y="28190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1" name="object 431"/>
          <p:cNvSpPr/>
          <p:nvPr/>
        </p:nvSpPr>
        <p:spPr>
          <a:xfrm>
            <a:off x="4674108" y="28357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2" name="object 432"/>
          <p:cNvSpPr/>
          <p:nvPr/>
        </p:nvSpPr>
        <p:spPr>
          <a:xfrm>
            <a:off x="4674108" y="28533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3" name="object 433"/>
          <p:cNvSpPr/>
          <p:nvPr/>
        </p:nvSpPr>
        <p:spPr>
          <a:xfrm>
            <a:off x="4674108" y="287045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34" name="object 434"/>
          <p:cNvSpPr/>
          <p:nvPr/>
        </p:nvSpPr>
        <p:spPr>
          <a:xfrm>
            <a:off x="4674108" y="28875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5" name="object 435"/>
          <p:cNvSpPr/>
          <p:nvPr/>
        </p:nvSpPr>
        <p:spPr>
          <a:xfrm>
            <a:off x="4674108" y="29047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36" name="object 436"/>
          <p:cNvSpPr/>
          <p:nvPr/>
        </p:nvSpPr>
        <p:spPr>
          <a:xfrm>
            <a:off x="4674108" y="29218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7" name="object 437"/>
          <p:cNvSpPr/>
          <p:nvPr/>
        </p:nvSpPr>
        <p:spPr>
          <a:xfrm>
            <a:off x="4674108" y="293903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38" name="object 438"/>
          <p:cNvSpPr/>
          <p:nvPr/>
        </p:nvSpPr>
        <p:spPr>
          <a:xfrm>
            <a:off x="4674108" y="29561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9" name="object 439"/>
          <p:cNvSpPr/>
          <p:nvPr/>
        </p:nvSpPr>
        <p:spPr>
          <a:xfrm>
            <a:off x="4674108" y="297332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40" name="object 440"/>
          <p:cNvSpPr/>
          <p:nvPr/>
        </p:nvSpPr>
        <p:spPr>
          <a:xfrm>
            <a:off x="4674108" y="29904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1" name="object 441"/>
          <p:cNvSpPr/>
          <p:nvPr/>
        </p:nvSpPr>
        <p:spPr>
          <a:xfrm>
            <a:off x="4674108" y="30076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2" name="object 442"/>
          <p:cNvSpPr/>
          <p:nvPr/>
        </p:nvSpPr>
        <p:spPr>
          <a:xfrm>
            <a:off x="4674108" y="30247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3" name="object 443"/>
          <p:cNvSpPr/>
          <p:nvPr/>
        </p:nvSpPr>
        <p:spPr>
          <a:xfrm>
            <a:off x="4674108" y="30419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4" name="object 444"/>
          <p:cNvSpPr/>
          <p:nvPr/>
        </p:nvSpPr>
        <p:spPr>
          <a:xfrm>
            <a:off x="4674108" y="30590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5" name="object 445"/>
          <p:cNvSpPr/>
          <p:nvPr/>
        </p:nvSpPr>
        <p:spPr>
          <a:xfrm>
            <a:off x="4674108" y="307619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46" name="object 446"/>
          <p:cNvSpPr/>
          <p:nvPr/>
        </p:nvSpPr>
        <p:spPr>
          <a:xfrm>
            <a:off x="4674108" y="30933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7" name="object 447"/>
          <p:cNvSpPr/>
          <p:nvPr/>
        </p:nvSpPr>
        <p:spPr>
          <a:xfrm>
            <a:off x="4674108" y="311048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48" name="object 448"/>
          <p:cNvSpPr/>
          <p:nvPr/>
        </p:nvSpPr>
        <p:spPr>
          <a:xfrm>
            <a:off x="4674108" y="31276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9" name="object 449"/>
          <p:cNvSpPr/>
          <p:nvPr/>
        </p:nvSpPr>
        <p:spPr>
          <a:xfrm>
            <a:off x="4674108" y="314477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0" name="object 450"/>
          <p:cNvSpPr/>
          <p:nvPr/>
        </p:nvSpPr>
        <p:spPr>
          <a:xfrm>
            <a:off x="4674108" y="31619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1" name="object 451"/>
          <p:cNvSpPr/>
          <p:nvPr/>
        </p:nvSpPr>
        <p:spPr>
          <a:xfrm>
            <a:off x="4674108" y="317906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52" name="object 452"/>
          <p:cNvSpPr/>
          <p:nvPr/>
        </p:nvSpPr>
        <p:spPr>
          <a:xfrm>
            <a:off x="4674108" y="31962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3" name="object 453"/>
          <p:cNvSpPr/>
          <p:nvPr/>
        </p:nvSpPr>
        <p:spPr>
          <a:xfrm>
            <a:off x="4674108" y="321335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54" name="object 454"/>
          <p:cNvSpPr/>
          <p:nvPr/>
        </p:nvSpPr>
        <p:spPr>
          <a:xfrm>
            <a:off x="4674108" y="32304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5" name="object 455"/>
          <p:cNvSpPr/>
          <p:nvPr/>
        </p:nvSpPr>
        <p:spPr>
          <a:xfrm>
            <a:off x="4674108" y="32476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56" name="object 456"/>
          <p:cNvSpPr/>
          <p:nvPr/>
        </p:nvSpPr>
        <p:spPr>
          <a:xfrm>
            <a:off x="4674108" y="32647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7" name="object 457"/>
          <p:cNvSpPr/>
          <p:nvPr/>
        </p:nvSpPr>
        <p:spPr>
          <a:xfrm>
            <a:off x="4674108" y="328193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8" name="object 458"/>
          <p:cNvSpPr/>
          <p:nvPr/>
        </p:nvSpPr>
        <p:spPr>
          <a:xfrm>
            <a:off x="4674108" y="32990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9" name="object 459"/>
          <p:cNvSpPr/>
          <p:nvPr/>
        </p:nvSpPr>
        <p:spPr>
          <a:xfrm>
            <a:off x="4674108" y="331622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0" name="object 460"/>
          <p:cNvSpPr/>
          <p:nvPr/>
        </p:nvSpPr>
        <p:spPr>
          <a:xfrm>
            <a:off x="4674108" y="333336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1" name="object 461"/>
          <p:cNvSpPr/>
          <p:nvPr/>
        </p:nvSpPr>
        <p:spPr>
          <a:xfrm>
            <a:off x="4674108" y="335089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2" name="object 462"/>
          <p:cNvSpPr/>
          <p:nvPr/>
        </p:nvSpPr>
        <p:spPr>
          <a:xfrm>
            <a:off x="4674108" y="33676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3" name="object 463"/>
          <p:cNvSpPr/>
          <p:nvPr/>
        </p:nvSpPr>
        <p:spPr>
          <a:xfrm>
            <a:off x="4674108" y="338518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4" name="object 464"/>
          <p:cNvSpPr/>
          <p:nvPr/>
        </p:nvSpPr>
        <p:spPr>
          <a:xfrm>
            <a:off x="4674108" y="34019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5" name="object 465"/>
          <p:cNvSpPr/>
          <p:nvPr/>
        </p:nvSpPr>
        <p:spPr>
          <a:xfrm>
            <a:off x="4674108" y="341947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6" name="object 466"/>
          <p:cNvSpPr/>
          <p:nvPr/>
        </p:nvSpPr>
        <p:spPr>
          <a:xfrm>
            <a:off x="4674108" y="34362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7" name="object 467"/>
          <p:cNvSpPr/>
          <p:nvPr/>
        </p:nvSpPr>
        <p:spPr>
          <a:xfrm>
            <a:off x="4674108" y="3453764"/>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8" name="object 468"/>
          <p:cNvSpPr/>
          <p:nvPr/>
        </p:nvSpPr>
        <p:spPr>
          <a:xfrm>
            <a:off x="4674108" y="34705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9" name="object 469"/>
          <p:cNvSpPr/>
          <p:nvPr/>
        </p:nvSpPr>
        <p:spPr>
          <a:xfrm>
            <a:off x="4674108" y="348805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0" name="object 470"/>
          <p:cNvSpPr/>
          <p:nvPr/>
        </p:nvSpPr>
        <p:spPr>
          <a:xfrm>
            <a:off x="4674108" y="350481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1" name="object 471"/>
          <p:cNvSpPr/>
          <p:nvPr/>
        </p:nvSpPr>
        <p:spPr>
          <a:xfrm>
            <a:off x="4674108" y="352234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2" name="object 472"/>
          <p:cNvSpPr/>
          <p:nvPr/>
        </p:nvSpPr>
        <p:spPr>
          <a:xfrm>
            <a:off x="4674108" y="35391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3" name="object 473"/>
          <p:cNvSpPr/>
          <p:nvPr/>
        </p:nvSpPr>
        <p:spPr>
          <a:xfrm>
            <a:off x="4674108" y="35566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4" name="object 474"/>
          <p:cNvSpPr/>
          <p:nvPr/>
        </p:nvSpPr>
        <p:spPr>
          <a:xfrm>
            <a:off x="4674108" y="35733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5" name="object 475"/>
          <p:cNvSpPr/>
          <p:nvPr/>
        </p:nvSpPr>
        <p:spPr>
          <a:xfrm>
            <a:off x="4674108" y="35909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6" name="object 476"/>
          <p:cNvSpPr/>
          <p:nvPr/>
        </p:nvSpPr>
        <p:spPr>
          <a:xfrm>
            <a:off x="4674108" y="36076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7" name="object 477"/>
          <p:cNvSpPr/>
          <p:nvPr/>
        </p:nvSpPr>
        <p:spPr>
          <a:xfrm>
            <a:off x="4674108" y="36252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8" name="object 478"/>
          <p:cNvSpPr/>
          <p:nvPr/>
        </p:nvSpPr>
        <p:spPr>
          <a:xfrm>
            <a:off x="4674108" y="36419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9" name="object 479"/>
          <p:cNvSpPr/>
          <p:nvPr/>
        </p:nvSpPr>
        <p:spPr>
          <a:xfrm>
            <a:off x="4674108" y="36595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80" name="object 480"/>
          <p:cNvSpPr/>
          <p:nvPr/>
        </p:nvSpPr>
        <p:spPr>
          <a:xfrm>
            <a:off x="4674108" y="3672840"/>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481" name="object 481"/>
          <p:cNvSpPr/>
          <p:nvPr/>
        </p:nvSpPr>
        <p:spPr>
          <a:xfrm>
            <a:off x="5039105" y="20814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2" name="object 482"/>
          <p:cNvSpPr/>
          <p:nvPr/>
        </p:nvSpPr>
        <p:spPr>
          <a:xfrm>
            <a:off x="5039105" y="209854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83" name="object 483"/>
          <p:cNvSpPr/>
          <p:nvPr/>
        </p:nvSpPr>
        <p:spPr>
          <a:xfrm>
            <a:off x="5039105" y="21156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4" name="object 484"/>
          <p:cNvSpPr/>
          <p:nvPr/>
        </p:nvSpPr>
        <p:spPr>
          <a:xfrm>
            <a:off x="5039105" y="21328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5" name="object 485"/>
          <p:cNvSpPr/>
          <p:nvPr/>
        </p:nvSpPr>
        <p:spPr>
          <a:xfrm>
            <a:off x="5039105" y="21499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6" name="object 486"/>
          <p:cNvSpPr/>
          <p:nvPr/>
        </p:nvSpPr>
        <p:spPr>
          <a:xfrm>
            <a:off x="5039105" y="21671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7" name="object 487"/>
          <p:cNvSpPr/>
          <p:nvPr/>
        </p:nvSpPr>
        <p:spPr>
          <a:xfrm>
            <a:off x="5039105" y="21842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88" name="object 488"/>
          <p:cNvSpPr/>
          <p:nvPr/>
        </p:nvSpPr>
        <p:spPr>
          <a:xfrm>
            <a:off x="5039105" y="220141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89" name="object 489"/>
          <p:cNvSpPr/>
          <p:nvPr/>
        </p:nvSpPr>
        <p:spPr>
          <a:xfrm>
            <a:off x="5039105" y="22185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0" name="object 490"/>
          <p:cNvSpPr/>
          <p:nvPr/>
        </p:nvSpPr>
        <p:spPr>
          <a:xfrm>
            <a:off x="5039105" y="22357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91" name="object 491"/>
          <p:cNvSpPr/>
          <p:nvPr/>
        </p:nvSpPr>
        <p:spPr>
          <a:xfrm>
            <a:off x="5039105" y="22528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2" name="object 492"/>
          <p:cNvSpPr/>
          <p:nvPr/>
        </p:nvSpPr>
        <p:spPr>
          <a:xfrm>
            <a:off x="5039105" y="226999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93" name="object 493"/>
          <p:cNvSpPr/>
          <p:nvPr/>
        </p:nvSpPr>
        <p:spPr>
          <a:xfrm>
            <a:off x="5039105" y="22871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4" name="object 494"/>
          <p:cNvSpPr/>
          <p:nvPr/>
        </p:nvSpPr>
        <p:spPr>
          <a:xfrm>
            <a:off x="5039105" y="23042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5" name="object 495"/>
          <p:cNvSpPr/>
          <p:nvPr/>
        </p:nvSpPr>
        <p:spPr>
          <a:xfrm>
            <a:off x="5039105" y="23214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6" name="object 496"/>
          <p:cNvSpPr/>
          <p:nvPr/>
        </p:nvSpPr>
        <p:spPr>
          <a:xfrm>
            <a:off x="5039105" y="23385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7" name="object 497"/>
          <p:cNvSpPr/>
          <p:nvPr/>
        </p:nvSpPr>
        <p:spPr>
          <a:xfrm>
            <a:off x="5039105" y="23557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498" name="object 498"/>
          <p:cNvSpPr/>
          <p:nvPr/>
        </p:nvSpPr>
        <p:spPr>
          <a:xfrm>
            <a:off x="5039105" y="237286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499" name="object 499"/>
          <p:cNvSpPr/>
          <p:nvPr/>
        </p:nvSpPr>
        <p:spPr>
          <a:xfrm>
            <a:off x="5039105" y="23900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0" name="object 500"/>
          <p:cNvSpPr/>
          <p:nvPr/>
        </p:nvSpPr>
        <p:spPr>
          <a:xfrm>
            <a:off x="5039105" y="24075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1" name="object 501"/>
          <p:cNvSpPr/>
          <p:nvPr/>
        </p:nvSpPr>
        <p:spPr>
          <a:xfrm>
            <a:off x="5039105" y="24243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2" name="object 502"/>
          <p:cNvSpPr/>
          <p:nvPr/>
        </p:nvSpPr>
        <p:spPr>
          <a:xfrm>
            <a:off x="5039105" y="24418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3" name="object 503"/>
          <p:cNvSpPr/>
          <p:nvPr/>
        </p:nvSpPr>
        <p:spPr>
          <a:xfrm>
            <a:off x="5039105" y="24585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4" name="object 504"/>
          <p:cNvSpPr/>
          <p:nvPr/>
        </p:nvSpPr>
        <p:spPr>
          <a:xfrm>
            <a:off x="5039105" y="24761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5" name="object 505"/>
          <p:cNvSpPr/>
          <p:nvPr/>
        </p:nvSpPr>
        <p:spPr>
          <a:xfrm>
            <a:off x="5039105" y="24928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6" name="object 506"/>
          <p:cNvSpPr/>
          <p:nvPr/>
        </p:nvSpPr>
        <p:spPr>
          <a:xfrm>
            <a:off x="5039105" y="25104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7" name="object 507"/>
          <p:cNvSpPr/>
          <p:nvPr/>
        </p:nvSpPr>
        <p:spPr>
          <a:xfrm>
            <a:off x="5039105" y="252717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8" name="object 508"/>
          <p:cNvSpPr/>
          <p:nvPr/>
        </p:nvSpPr>
        <p:spPr>
          <a:xfrm>
            <a:off x="5039105" y="25446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9" name="object 509"/>
          <p:cNvSpPr/>
          <p:nvPr/>
        </p:nvSpPr>
        <p:spPr>
          <a:xfrm>
            <a:off x="5039105" y="25614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0" name="object 510"/>
          <p:cNvSpPr/>
          <p:nvPr/>
        </p:nvSpPr>
        <p:spPr>
          <a:xfrm>
            <a:off x="5039105" y="25789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1" name="object 511"/>
          <p:cNvSpPr/>
          <p:nvPr/>
        </p:nvSpPr>
        <p:spPr>
          <a:xfrm>
            <a:off x="5039105" y="259575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2" name="object 512"/>
          <p:cNvSpPr/>
          <p:nvPr/>
        </p:nvSpPr>
        <p:spPr>
          <a:xfrm>
            <a:off x="5039105" y="26132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3" name="object 513"/>
          <p:cNvSpPr/>
          <p:nvPr/>
        </p:nvSpPr>
        <p:spPr>
          <a:xfrm>
            <a:off x="5039105" y="263004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4" name="object 514"/>
          <p:cNvSpPr/>
          <p:nvPr/>
        </p:nvSpPr>
        <p:spPr>
          <a:xfrm>
            <a:off x="5039105" y="26475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5" name="object 515"/>
          <p:cNvSpPr/>
          <p:nvPr/>
        </p:nvSpPr>
        <p:spPr>
          <a:xfrm>
            <a:off x="5039105" y="26643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6" name="object 516"/>
          <p:cNvSpPr/>
          <p:nvPr/>
        </p:nvSpPr>
        <p:spPr>
          <a:xfrm>
            <a:off x="5039105" y="26818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7" name="object 517"/>
          <p:cNvSpPr/>
          <p:nvPr/>
        </p:nvSpPr>
        <p:spPr>
          <a:xfrm>
            <a:off x="5039105" y="269862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8" name="object 518"/>
          <p:cNvSpPr/>
          <p:nvPr/>
        </p:nvSpPr>
        <p:spPr>
          <a:xfrm>
            <a:off x="5039105" y="27161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9" name="object 519"/>
          <p:cNvSpPr/>
          <p:nvPr/>
        </p:nvSpPr>
        <p:spPr>
          <a:xfrm>
            <a:off x="5039105" y="27329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0" name="object 520"/>
          <p:cNvSpPr/>
          <p:nvPr/>
        </p:nvSpPr>
        <p:spPr>
          <a:xfrm>
            <a:off x="5039105" y="27504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1" name="object 521"/>
          <p:cNvSpPr/>
          <p:nvPr/>
        </p:nvSpPr>
        <p:spPr>
          <a:xfrm>
            <a:off x="5039105" y="276720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2" name="object 522"/>
          <p:cNvSpPr/>
          <p:nvPr/>
        </p:nvSpPr>
        <p:spPr>
          <a:xfrm>
            <a:off x="5039105" y="27847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3" name="object 523"/>
          <p:cNvSpPr/>
          <p:nvPr/>
        </p:nvSpPr>
        <p:spPr>
          <a:xfrm>
            <a:off x="5039105" y="280149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4" name="object 524"/>
          <p:cNvSpPr/>
          <p:nvPr/>
        </p:nvSpPr>
        <p:spPr>
          <a:xfrm>
            <a:off x="5039105" y="28190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5" name="object 525"/>
          <p:cNvSpPr/>
          <p:nvPr/>
        </p:nvSpPr>
        <p:spPr>
          <a:xfrm>
            <a:off x="5039105" y="28357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6" name="object 526"/>
          <p:cNvSpPr/>
          <p:nvPr/>
        </p:nvSpPr>
        <p:spPr>
          <a:xfrm>
            <a:off x="5039105" y="28533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7" name="object 527"/>
          <p:cNvSpPr/>
          <p:nvPr/>
        </p:nvSpPr>
        <p:spPr>
          <a:xfrm>
            <a:off x="5039105" y="287045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28" name="object 528"/>
          <p:cNvSpPr/>
          <p:nvPr/>
        </p:nvSpPr>
        <p:spPr>
          <a:xfrm>
            <a:off x="5039105" y="28875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9" name="object 529"/>
          <p:cNvSpPr/>
          <p:nvPr/>
        </p:nvSpPr>
        <p:spPr>
          <a:xfrm>
            <a:off x="5039105" y="290474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30" name="object 530"/>
          <p:cNvSpPr/>
          <p:nvPr/>
        </p:nvSpPr>
        <p:spPr>
          <a:xfrm>
            <a:off x="5039105" y="292188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1" name="object 531"/>
          <p:cNvSpPr/>
          <p:nvPr/>
        </p:nvSpPr>
        <p:spPr>
          <a:xfrm>
            <a:off x="5039105" y="293903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32" name="object 532"/>
          <p:cNvSpPr/>
          <p:nvPr/>
        </p:nvSpPr>
        <p:spPr>
          <a:xfrm>
            <a:off x="5039105" y="295617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3" name="object 533"/>
          <p:cNvSpPr/>
          <p:nvPr/>
        </p:nvSpPr>
        <p:spPr>
          <a:xfrm>
            <a:off x="5039105" y="297332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34" name="object 534"/>
          <p:cNvSpPr/>
          <p:nvPr/>
        </p:nvSpPr>
        <p:spPr>
          <a:xfrm>
            <a:off x="5039105" y="29904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5" name="object 535"/>
          <p:cNvSpPr/>
          <p:nvPr/>
        </p:nvSpPr>
        <p:spPr>
          <a:xfrm>
            <a:off x="5039105" y="300761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6" name="object 536"/>
          <p:cNvSpPr/>
          <p:nvPr/>
        </p:nvSpPr>
        <p:spPr>
          <a:xfrm>
            <a:off x="5039105" y="30247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7" name="object 537"/>
          <p:cNvSpPr/>
          <p:nvPr/>
        </p:nvSpPr>
        <p:spPr>
          <a:xfrm>
            <a:off x="5039105" y="304190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8" name="object 538"/>
          <p:cNvSpPr/>
          <p:nvPr/>
        </p:nvSpPr>
        <p:spPr>
          <a:xfrm>
            <a:off x="5039105" y="305904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9" name="object 539"/>
          <p:cNvSpPr/>
          <p:nvPr/>
        </p:nvSpPr>
        <p:spPr>
          <a:xfrm>
            <a:off x="5039105" y="307619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40" name="object 540"/>
          <p:cNvSpPr/>
          <p:nvPr/>
        </p:nvSpPr>
        <p:spPr>
          <a:xfrm>
            <a:off x="5039105" y="309333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1" name="object 541"/>
          <p:cNvSpPr/>
          <p:nvPr/>
        </p:nvSpPr>
        <p:spPr>
          <a:xfrm>
            <a:off x="5039105" y="3110483"/>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542" name="object 542"/>
          <p:cNvSpPr/>
          <p:nvPr/>
        </p:nvSpPr>
        <p:spPr>
          <a:xfrm>
            <a:off x="5039105" y="312762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3" name="object 543"/>
          <p:cNvSpPr/>
          <p:nvPr/>
        </p:nvSpPr>
        <p:spPr>
          <a:xfrm>
            <a:off x="5039105" y="3144774"/>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44" name="object 544"/>
          <p:cNvSpPr/>
          <p:nvPr/>
        </p:nvSpPr>
        <p:spPr>
          <a:xfrm>
            <a:off x="5039105" y="316191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5" name="object 545"/>
          <p:cNvSpPr/>
          <p:nvPr/>
        </p:nvSpPr>
        <p:spPr>
          <a:xfrm>
            <a:off x="5039105" y="353910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6" name="object 546"/>
          <p:cNvSpPr/>
          <p:nvPr/>
        </p:nvSpPr>
        <p:spPr>
          <a:xfrm>
            <a:off x="5039105" y="355663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7" name="object 547"/>
          <p:cNvSpPr/>
          <p:nvPr/>
        </p:nvSpPr>
        <p:spPr>
          <a:xfrm>
            <a:off x="5039105" y="357339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8" name="object 548"/>
          <p:cNvSpPr/>
          <p:nvPr/>
        </p:nvSpPr>
        <p:spPr>
          <a:xfrm>
            <a:off x="5039105" y="3590925"/>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9" name="object 549"/>
          <p:cNvSpPr/>
          <p:nvPr/>
        </p:nvSpPr>
        <p:spPr>
          <a:xfrm>
            <a:off x="5039105" y="360768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50" name="object 550"/>
          <p:cNvSpPr/>
          <p:nvPr/>
        </p:nvSpPr>
        <p:spPr>
          <a:xfrm>
            <a:off x="5039105" y="3625215"/>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51" name="object 551"/>
          <p:cNvSpPr/>
          <p:nvPr/>
        </p:nvSpPr>
        <p:spPr>
          <a:xfrm>
            <a:off x="5039105" y="36419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52" name="object 552"/>
          <p:cNvSpPr/>
          <p:nvPr/>
        </p:nvSpPr>
        <p:spPr>
          <a:xfrm>
            <a:off x="5039105" y="3659504"/>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53" name="object 553"/>
          <p:cNvSpPr/>
          <p:nvPr/>
        </p:nvSpPr>
        <p:spPr>
          <a:xfrm>
            <a:off x="5039105" y="3672840"/>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554" name="object 554"/>
          <p:cNvSpPr/>
          <p:nvPr/>
        </p:nvSpPr>
        <p:spPr>
          <a:xfrm>
            <a:off x="5403341" y="20814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5" name="object 555"/>
          <p:cNvSpPr/>
          <p:nvPr/>
        </p:nvSpPr>
        <p:spPr>
          <a:xfrm>
            <a:off x="5403341" y="209854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56" name="object 556"/>
          <p:cNvSpPr/>
          <p:nvPr/>
        </p:nvSpPr>
        <p:spPr>
          <a:xfrm>
            <a:off x="5403341" y="21156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57" name="object 557"/>
          <p:cNvSpPr/>
          <p:nvPr/>
        </p:nvSpPr>
        <p:spPr>
          <a:xfrm>
            <a:off x="5403341" y="21328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8" name="object 558"/>
          <p:cNvSpPr/>
          <p:nvPr/>
        </p:nvSpPr>
        <p:spPr>
          <a:xfrm>
            <a:off x="5403341" y="21499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9" name="object 559"/>
          <p:cNvSpPr/>
          <p:nvPr/>
        </p:nvSpPr>
        <p:spPr>
          <a:xfrm>
            <a:off x="5403341" y="21671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0" name="object 560"/>
          <p:cNvSpPr/>
          <p:nvPr/>
        </p:nvSpPr>
        <p:spPr>
          <a:xfrm>
            <a:off x="5403341" y="21842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1" name="object 561"/>
          <p:cNvSpPr/>
          <p:nvPr/>
        </p:nvSpPr>
        <p:spPr>
          <a:xfrm>
            <a:off x="5403341" y="220141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2" name="object 562"/>
          <p:cNvSpPr/>
          <p:nvPr/>
        </p:nvSpPr>
        <p:spPr>
          <a:xfrm>
            <a:off x="5403341" y="22185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3" name="object 563"/>
          <p:cNvSpPr/>
          <p:nvPr/>
        </p:nvSpPr>
        <p:spPr>
          <a:xfrm>
            <a:off x="5403341" y="22357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4" name="object 564"/>
          <p:cNvSpPr/>
          <p:nvPr/>
        </p:nvSpPr>
        <p:spPr>
          <a:xfrm>
            <a:off x="5403341" y="22528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5" name="object 565"/>
          <p:cNvSpPr/>
          <p:nvPr/>
        </p:nvSpPr>
        <p:spPr>
          <a:xfrm>
            <a:off x="5403341" y="226999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66" name="object 566"/>
          <p:cNvSpPr/>
          <p:nvPr/>
        </p:nvSpPr>
        <p:spPr>
          <a:xfrm>
            <a:off x="5403341" y="22871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67" name="object 567"/>
          <p:cNvSpPr/>
          <p:nvPr/>
        </p:nvSpPr>
        <p:spPr>
          <a:xfrm>
            <a:off x="5403341" y="23042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8" name="object 568"/>
          <p:cNvSpPr/>
          <p:nvPr/>
        </p:nvSpPr>
        <p:spPr>
          <a:xfrm>
            <a:off x="5403341" y="23214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9" name="object 569"/>
          <p:cNvSpPr/>
          <p:nvPr/>
        </p:nvSpPr>
        <p:spPr>
          <a:xfrm>
            <a:off x="5403341" y="23385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0" name="object 570"/>
          <p:cNvSpPr/>
          <p:nvPr/>
        </p:nvSpPr>
        <p:spPr>
          <a:xfrm>
            <a:off x="5403341" y="23557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1" name="object 571"/>
          <p:cNvSpPr/>
          <p:nvPr/>
        </p:nvSpPr>
        <p:spPr>
          <a:xfrm>
            <a:off x="5403341" y="237286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572" name="object 572"/>
          <p:cNvSpPr/>
          <p:nvPr/>
        </p:nvSpPr>
        <p:spPr>
          <a:xfrm>
            <a:off x="5403341" y="23900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3" name="object 573"/>
          <p:cNvSpPr/>
          <p:nvPr/>
        </p:nvSpPr>
        <p:spPr>
          <a:xfrm>
            <a:off x="5403341" y="24075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4" name="object 574"/>
          <p:cNvSpPr/>
          <p:nvPr/>
        </p:nvSpPr>
        <p:spPr>
          <a:xfrm>
            <a:off x="5403341" y="24243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5" name="object 575"/>
          <p:cNvSpPr/>
          <p:nvPr/>
        </p:nvSpPr>
        <p:spPr>
          <a:xfrm>
            <a:off x="5403341" y="24418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6" name="object 576"/>
          <p:cNvSpPr/>
          <p:nvPr/>
        </p:nvSpPr>
        <p:spPr>
          <a:xfrm>
            <a:off x="5403341" y="24585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7" name="object 577"/>
          <p:cNvSpPr/>
          <p:nvPr/>
        </p:nvSpPr>
        <p:spPr>
          <a:xfrm>
            <a:off x="5403341" y="24761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78" name="object 578"/>
          <p:cNvSpPr/>
          <p:nvPr/>
        </p:nvSpPr>
        <p:spPr>
          <a:xfrm>
            <a:off x="5403341" y="24928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9" name="object 579"/>
          <p:cNvSpPr/>
          <p:nvPr/>
        </p:nvSpPr>
        <p:spPr>
          <a:xfrm>
            <a:off x="5403341" y="25104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0" name="object 580"/>
          <p:cNvSpPr/>
          <p:nvPr/>
        </p:nvSpPr>
        <p:spPr>
          <a:xfrm>
            <a:off x="5403341" y="252717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1" name="object 581"/>
          <p:cNvSpPr/>
          <p:nvPr/>
        </p:nvSpPr>
        <p:spPr>
          <a:xfrm>
            <a:off x="5403341" y="25446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2" name="object 582"/>
          <p:cNvSpPr/>
          <p:nvPr/>
        </p:nvSpPr>
        <p:spPr>
          <a:xfrm>
            <a:off x="5403341" y="25614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3" name="object 583"/>
          <p:cNvSpPr/>
          <p:nvPr/>
        </p:nvSpPr>
        <p:spPr>
          <a:xfrm>
            <a:off x="5403341" y="25789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4" name="object 584"/>
          <p:cNvSpPr/>
          <p:nvPr/>
        </p:nvSpPr>
        <p:spPr>
          <a:xfrm>
            <a:off x="5403341" y="259575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5" name="object 585"/>
          <p:cNvSpPr/>
          <p:nvPr/>
        </p:nvSpPr>
        <p:spPr>
          <a:xfrm>
            <a:off x="5403341" y="26132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6" name="object 586"/>
          <p:cNvSpPr/>
          <p:nvPr/>
        </p:nvSpPr>
        <p:spPr>
          <a:xfrm>
            <a:off x="5403341" y="263004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7" name="object 587"/>
          <p:cNvSpPr/>
          <p:nvPr/>
        </p:nvSpPr>
        <p:spPr>
          <a:xfrm>
            <a:off x="5403341" y="26475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8" name="object 588"/>
          <p:cNvSpPr/>
          <p:nvPr/>
        </p:nvSpPr>
        <p:spPr>
          <a:xfrm>
            <a:off x="5403341" y="26643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9" name="object 589"/>
          <p:cNvSpPr/>
          <p:nvPr/>
        </p:nvSpPr>
        <p:spPr>
          <a:xfrm>
            <a:off x="5403341" y="26818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0" name="object 590"/>
          <p:cNvSpPr/>
          <p:nvPr/>
        </p:nvSpPr>
        <p:spPr>
          <a:xfrm>
            <a:off x="5403341" y="269862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1" name="object 591"/>
          <p:cNvSpPr/>
          <p:nvPr/>
        </p:nvSpPr>
        <p:spPr>
          <a:xfrm>
            <a:off x="5403341" y="27161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2" name="object 592"/>
          <p:cNvSpPr/>
          <p:nvPr/>
        </p:nvSpPr>
        <p:spPr>
          <a:xfrm>
            <a:off x="5403341" y="27329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3" name="object 593"/>
          <p:cNvSpPr/>
          <p:nvPr/>
        </p:nvSpPr>
        <p:spPr>
          <a:xfrm>
            <a:off x="5403341" y="27504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4" name="object 594"/>
          <p:cNvSpPr/>
          <p:nvPr/>
        </p:nvSpPr>
        <p:spPr>
          <a:xfrm>
            <a:off x="5403341" y="276720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5" name="object 595"/>
          <p:cNvSpPr/>
          <p:nvPr/>
        </p:nvSpPr>
        <p:spPr>
          <a:xfrm>
            <a:off x="5403341" y="27847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6" name="object 596"/>
          <p:cNvSpPr/>
          <p:nvPr/>
        </p:nvSpPr>
        <p:spPr>
          <a:xfrm>
            <a:off x="5403341" y="280149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7" name="object 597"/>
          <p:cNvSpPr/>
          <p:nvPr/>
        </p:nvSpPr>
        <p:spPr>
          <a:xfrm>
            <a:off x="5403341" y="28190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8" name="object 598"/>
          <p:cNvSpPr/>
          <p:nvPr/>
        </p:nvSpPr>
        <p:spPr>
          <a:xfrm>
            <a:off x="5403341" y="28357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9" name="object 599"/>
          <p:cNvSpPr/>
          <p:nvPr/>
        </p:nvSpPr>
        <p:spPr>
          <a:xfrm>
            <a:off x="5403341" y="28533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0" name="object 600"/>
          <p:cNvSpPr/>
          <p:nvPr/>
        </p:nvSpPr>
        <p:spPr>
          <a:xfrm>
            <a:off x="5403341" y="287045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1" name="object 601"/>
          <p:cNvSpPr/>
          <p:nvPr/>
        </p:nvSpPr>
        <p:spPr>
          <a:xfrm>
            <a:off x="5403341" y="28875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2" name="object 602"/>
          <p:cNvSpPr/>
          <p:nvPr/>
        </p:nvSpPr>
        <p:spPr>
          <a:xfrm>
            <a:off x="5403341" y="290474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03" name="object 603"/>
          <p:cNvSpPr/>
          <p:nvPr/>
        </p:nvSpPr>
        <p:spPr>
          <a:xfrm>
            <a:off x="5403341" y="292188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4" name="object 604"/>
          <p:cNvSpPr/>
          <p:nvPr/>
        </p:nvSpPr>
        <p:spPr>
          <a:xfrm>
            <a:off x="5403341" y="293903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05" name="object 605"/>
          <p:cNvSpPr/>
          <p:nvPr/>
        </p:nvSpPr>
        <p:spPr>
          <a:xfrm>
            <a:off x="5403341" y="295617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6" name="object 606"/>
          <p:cNvSpPr/>
          <p:nvPr/>
        </p:nvSpPr>
        <p:spPr>
          <a:xfrm>
            <a:off x="5403341" y="297332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07" name="object 607"/>
          <p:cNvSpPr/>
          <p:nvPr/>
        </p:nvSpPr>
        <p:spPr>
          <a:xfrm>
            <a:off x="5403341" y="29904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8" name="object 608"/>
          <p:cNvSpPr/>
          <p:nvPr/>
        </p:nvSpPr>
        <p:spPr>
          <a:xfrm>
            <a:off x="5403341" y="300761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9" name="object 609"/>
          <p:cNvSpPr/>
          <p:nvPr/>
        </p:nvSpPr>
        <p:spPr>
          <a:xfrm>
            <a:off x="5403341" y="30247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0" name="object 610"/>
          <p:cNvSpPr/>
          <p:nvPr/>
        </p:nvSpPr>
        <p:spPr>
          <a:xfrm>
            <a:off x="5403341" y="304190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1" name="object 611"/>
          <p:cNvSpPr/>
          <p:nvPr/>
        </p:nvSpPr>
        <p:spPr>
          <a:xfrm>
            <a:off x="5403341" y="305904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2" name="object 612"/>
          <p:cNvSpPr/>
          <p:nvPr/>
        </p:nvSpPr>
        <p:spPr>
          <a:xfrm>
            <a:off x="5403341" y="307619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13" name="object 613"/>
          <p:cNvSpPr/>
          <p:nvPr/>
        </p:nvSpPr>
        <p:spPr>
          <a:xfrm>
            <a:off x="5403341" y="309333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4" name="object 614"/>
          <p:cNvSpPr/>
          <p:nvPr/>
        </p:nvSpPr>
        <p:spPr>
          <a:xfrm>
            <a:off x="5403341" y="3110483"/>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615" name="object 615"/>
          <p:cNvSpPr/>
          <p:nvPr/>
        </p:nvSpPr>
        <p:spPr>
          <a:xfrm>
            <a:off x="5403341" y="312762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6" name="object 616"/>
          <p:cNvSpPr/>
          <p:nvPr/>
        </p:nvSpPr>
        <p:spPr>
          <a:xfrm>
            <a:off x="5403341" y="3144774"/>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7" name="object 617"/>
          <p:cNvSpPr/>
          <p:nvPr/>
        </p:nvSpPr>
        <p:spPr>
          <a:xfrm>
            <a:off x="5403341" y="316191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8" name="object 618"/>
          <p:cNvSpPr/>
          <p:nvPr/>
        </p:nvSpPr>
        <p:spPr>
          <a:xfrm>
            <a:off x="5403341" y="353910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9" name="object 619"/>
          <p:cNvSpPr/>
          <p:nvPr/>
        </p:nvSpPr>
        <p:spPr>
          <a:xfrm>
            <a:off x="5403341" y="355663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0" name="object 620"/>
          <p:cNvSpPr/>
          <p:nvPr/>
        </p:nvSpPr>
        <p:spPr>
          <a:xfrm>
            <a:off x="5403341" y="357339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21" name="object 621"/>
          <p:cNvSpPr/>
          <p:nvPr/>
        </p:nvSpPr>
        <p:spPr>
          <a:xfrm>
            <a:off x="5403341" y="3590925"/>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22" name="object 622"/>
          <p:cNvSpPr/>
          <p:nvPr/>
        </p:nvSpPr>
        <p:spPr>
          <a:xfrm>
            <a:off x="5403341" y="360768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3" name="object 623"/>
          <p:cNvSpPr/>
          <p:nvPr/>
        </p:nvSpPr>
        <p:spPr>
          <a:xfrm>
            <a:off x="5403341" y="3625215"/>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4" name="object 624"/>
          <p:cNvSpPr/>
          <p:nvPr/>
        </p:nvSpPr>
        <p:spPr>
          <a:xfrm>
            <a:off x="5403341" y="36419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5" name="object 625"/>
          <p:cNvSpPr/>
          <p:nvPr/>
        </p:nvSpPr>
        <p:spPr>
          <a:xfrm>
            <a:off x="5403341" y="3659504"/>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6" name="object 626"/>
          <p:cNvSpPr/>
          <p:nvPr/>
        </p:nvSpPr>
        <p:spPr>
          <a:xfrm>
            <a:off x="5403341" y="3672840"/>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627" name="object 627"/>
          <p:cNvSpPr/>
          <p:nvPr/>
        </p:nvSpPr>
        <p:spPr>
          <a:xfrm>
            <a:off x="2852927" y="2077211"/>
            <a:ext cx="0" cy="1629410"/>
          </a:xfrm>
          <a:custGeom>
            <a:avLst/>
            <a:gdLst/>
            <a:ahLst/>
            <a:cxnLst/>
            <a:rect l="l" t="t" r="r" b="b"/>
            <a:pathLst>
              <a:path h="1629410">
                <a:moveTo>
                  <a:pt x="0" y="0"/>
                </a:moveTo>
                <a:lnTo>
                  <a:pt x="0" y="1629155"/>
                </a:lnTo>
              </a:path>
            </a:pathLst>
          </a:custGeom>
          <a:ln w="3175">
            <a:solidFill>
              <a:srgbClr val="3F3F3F"/>
            </a:solidFill>
          </a:ln>
        </p:spPr>
        <p:txBody>
          <a:bodyPr wrap="square" lIns="0" tIns="0" rIns="0" bIns="0" rtlCol="0"/>
          <a:lstStyle/>
          <a:p>
            <a:endParaRPr/>
          </a:p>
        </p:txBody>
      </p:sp>
      <p:sp>
        <p:nvSpPr>
          <p:cNvPr id="628" name="object 628"/>
          <p:cNvSpPr/>
          <p:nvPr/>
        </p:nvSpPr>
        <p:spPr>
          <a:xfrm>
            <a:off x="2819400" y="367360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9" name="object 629"/>
          <p:cNvSpPr/>
          <p:nvPr/>
        </p:nvSpPr>
        <p:spPr>
          <a:xfrm>
            <a:off x="2819400" y="340766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0" name="object 630"/>
          <p:cNvSpPr/>
          <p:nvPr/>
        </p:nvSpPr>
        <p:spPr>
          <a:xfrm>
            <a:off x="2819400" y="314058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1" name="object 631"/>
          <p:cNvSpPr/>
          <p:nvPr/>
        </p:nvSpPr>
        <p:spPr>
          <a:xfrm>
            <a:off x="2819400" y="2874644"/>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2" name="object 632"/>
          <p:cNvSpPr/>
          <p:nvPr/>
        </p:nvSpPr>
        <p:spPr>
          <a:xfrm>
            <a:off x="2819400" y="2608707"/>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3" name="object 633"/>
          <p:cNvSpPr/>
          <p:nvPr/>
        </p:nvSpPr>
        <p:spPr>
          <a:xfrm>
            <a:off x="2819400" y="2343150"/>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4" name="object 634"/>
          <p:cNvSpPr/>
          <p:nvPr/>
        </p:nvSpPr>
        <p:spPr>
          <a:xfrm>
            <a:off x="2819400" y="207721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5" name="object 635"/>
          <p:cNvSpPr/>
          <p:nvPr/>
        </p:nvSpPr>
        <p:spPr>
          <a:xfrm>
            <a:off x="2852927" y="3673601"/>
            <a:ext cx="2830195" cy="0"/>
          </a:xfrm>
          <a:custGeom>
            <a:avLst/>
            <a:gdLst/>
            <a:ahLst/>
            <a:cxnLst/>
            <a:rect l="l" t="t" r="r" b="b"/>
            <a:pathLst>
              <a:path w="2830195">
                <a:moveTo>
                  <a:pt x="0" y="0"/>
                </a:moveTo>
                <a:lnTo>
                  <a:pt x="2830068" y="0"/>
                </a:lnTo>
              </a:path>
            </a:pathLst>
          </a:custGeom>
          <a:ln w="3175">
            <a:solidFill>
              <a:srgbClr val="3F3F3F"/>
            </a:solidFill>
          </a:ln>
        </p:spPr>
        <p:txBody>
          <a:bodyPr wrap="square" lIns="0" tIns="0" rIns="0" bIns="0" rtlCol="0"/>
          <a:lstStyle/>
          <a:p>
            <a:endParaRPr/>
          </a:p>
        </p:txBody>
      </p:sp>
      <p:sp>
        <p:nvSpPr>
          <p:cNvPr id="636" name="object 636"/>
          <p:cNvSpPr/>
          <p:nvPr/>
        </p:nvSpPr>
        <p:spPr>
          <a:xfrm>
            <a:off x="3216401" y="3689984"/>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37" name="object 637"/>
          <p:cNvSpPr/>
          <p:nvPr/>
        </p:nvSpPr>
        <p:spPr>
          <a:xfrm>
            <a:off x="3580638" y="3689984"/>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38" name="object 638"/>
          <p:cNvSpPr/>
          <p:nvPr/>
        </p:nvSpPr>
        <p:spPr>
          <a:xfrm>
            <a:off x="3946397" y="3689984"/>
            <a:ext cx="2540" cy="0"/>
          </a:xfrm>
          <a:custGeom>
            <a:avLst/>
            <a:gdLst/>
            <a:ahLst/>
            <a:cxnLst/>
            <a:rect l="l" t="t" r="r" b="b"/>
            <a:pathLst>
              <a:path w="2539">
                <a:moveTo>
                  <a:pt x="0" y="0"/>
                </a:moveTo>
                <a:lnTo>
                  <a:pt x="2286" y="0"/>
                </a:lnTo>
              </a:path>
            </a:pathLst>
          </a:custGeom>
          <a:ln w="32765">
            <a:solidFill>
              <a:srgbClr val="3F3F3F"/>
            </a:solidFill>
          </a:ln>
        </p:spPr>
        <p:txBody>
          <a:bodyPr wrap="square" lIns="0" tIns="0" rIns="0" bIns="0" rtlCol="0"/>
          <a:lstStyle/>
          <a:p>
            <a:endParaRPr/>
          </a:p>
        </p:txBody>
      </p:sp>
      <p:sp>
        <p:nvSpPr>
          <p:cNvPr id="639" name="object 639"/>
          <p:cNvSpPr/>
          <p:nvPr/>
        </p:nvSpPr>
        <p:spPr>
          <a:xfrm>
            <a:off x="4311396" y="3689984"/>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40" name="object 640"/>
          <p:cNvSpPr/>
          <p:nvPr/>
        </p:nvSpPr>
        <p:spPr>
          <a:xfrm>
            <a:off x="4677155" y="3689984"/>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641" name="object 641"/>
          <p:cNvSpPr/>
          <p:nvPr/>
        </p:nvSpPr>
        <p:spPr>
          <a:xfrm>
            <a:off x="5042153" y="3689984"/>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42" name="object 642"/>
          <p:cNvSpPr/>
          <p:nvPr/>
        </p:nvSpPr>
        <p:spPr>
          <a:xfrm>
            <a:off x="5406390" y="3689984"/>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43" name="object 643"/>
          <p:cNvSpPr/>
          <p:nvPr/>
        </p:nvSpPr>
        <p:spPr>
          <a:xfrm>
            <a:off x="2852927" y="2170176"/>
            <a:ext cx="2838450" cy="719455"/>
          </a:xfrm>
          <a:custGeom>
            <a:avLst/>
            <a:gdLst/>
            <a:ahLst/>
            <a:cxnLst/>
            <a:rect l="l" t="t" r="r" b="b"/>
            <a:pathLst>
              <a:path w="2838450" h="719455">
                <a:moveTo>
                  <a:pt x="7620" y="690372"/>
                </a:moveTo>
                <a:lnTo>
                  <a:pt x="0" y="690372"/>
                </a:lnTo>
                <a:lnTo>
                  <a:pt x="0" y="719328"/>
                </a:lnTo>
                <a:lnTo>
                  <a:pt x="7620" y="719328"/>
                </a:lnTo>
                <a:lnTo>
                  <a:pt x="13716" y="712470"/>
                </a:lnTo>
                <a:lnTo>
                  <a:pt x="13716" y="697230"/>
                </a:lnTo>
                <a:lnTo>
                  <a:pt x="7620" y="690372"/>
                </a:lnTo>
                <a:close/>
              </a:path>
              <a:path w="2838450" h="719455">
                <a:moveTo>
                  <a:pt x="64770" y="690372"/>
                </a:moveTo>
                <a:lnTo>
                  <a:pt x="48768" y="690372"/>
                </a:lnTo>
                <a:lnTo>
                  <a:pt x="42672" y="697230"/>
                </a:lnTo>
                <a:lnTo>
                  <a:pt x="42672" y="712470"/>
                </a:lnTo>
                <a:lnTo>
                  <a:pt x="48768" y="719328"/>
                </a:lnTo>
                <a:lnTo>
                  <a:pt x="57150" y="719328"/>
                </a:lnTo>
                <a:lnTo>
                  <a:pt x="64770" y="718566"/>
                </a:lnTo>
                <a:lnTo>
                  <a:pt x="71628" y="712470"/>
                </a:lnTo>
                <a:lnTo>
                  <a:pt x="70866" y="704850"/>
                </a:lnTo>
                <a:lnTo>
                  <a:pt x="70866" y="696468"/>
                </a:lnTo>
                <a:lnTo>
                  <a:pt x="64770" y="690372"/>
                </a:lnTo>
                <a:close/>
              </a:path>
              <a:path w="2838450" h="719455">
                <a:moveTo>
                  <a:pt x="121920" y="689610"/>
                </a:moveTo>
                <a:lnTo>
                  <a:pt x="105918" y="689610"/>
                </a:lnTo>
                <a:lnTo>
                  <a:pt x="99822" y="696468"/>
                </a:lnTo>
                <a:lnTo>
                  <a:pt x="99822" y="712470"/>
                </a:lnTo>
                <a:lnTo>
                  <a:pt x="106680" y="718566"/>
                </a:lnTo>
                <a:lnTo>
                  <a:pt x="114300" y="718566"/>
                </a:lnTo>
                <a:lnTo>
                  <a:pt x="115062" y="717804"/>
                </a:lnTo>
                <a:lnTo>
                  <a:pt x="122682" y="717804"/>
                </a:lnTo>
                <a:lnTo>
                  <a:pt x="128778" y="710946"/>
                </a:lnTo>
                <a:lnTo>
                  <a:pt x="128778" y="703326"/>
                </a:lnTo>
                <a:lnTo>
                  <a:pt x="128016" y="695706"/>
                </a:lnTo>
                <a:lnTo>
                  <a:pt x="121920" y="689610"/>
                </a:lnTo>
                <a:close/>
              </a:path>
              <a:path w="2838450" h="719455">
                <a:moveTo>
                  <a:pt x="179070" y="688086"/>
                </a:moveTo>
                <a:lnTo>
                  <a:pt x="163068" y="688086"/>
                </a:lnTo>
                <a:lnTo>
                  <a:pt x="156972" y="694944"/>
                </a:lnTo>
                <a:lnTo>
                  <a:pt x="156972" y="710184"/>
                </a:lnTo>
                <a:lnTo>
                  <a:pt x="163830" y="717042"/>
                </a:lnTo>
                <a:lnTo>
                  <a:pt x="171450" y="716280"/>
                </a:lnTo>
                <a:lnTo>
                  <a:pt x="179832" y="716280"/>
                </a:lnTo>
                <a:lnTo>
                  <a:pt x="185928" y="710184"/>
                </a:lnTo>
                <a:lnTo>
                  <a:pt x="185928" y="694182"/>
                </a:lnTo>
                <a:lnTo>
                  <a:pt x="179070" y="688086"/>
                </a:lnTo>
                <a:close/>
              </a:path>
              <a:path w="2838450" h="719455">
                <a:moveTo>
                  <a:pt x="236982" y="688086"/>
                </a:moveTo>
                <a:lnTo>
                  <a:pt x="220980" y="688086"/>
                </a:lnTo>
                <a:lnTo>
                  <a:pt x="214884" y="694182"/>
                </a:lnTo>
                <a:lnTo>
                  <a:pt x="214884" y="701802"/>
                </a:lnTo>
                <a:lnTo>
                  <a:pt x="214122" y="710184"/>
                </a:lnTo>
                <a:lnTo>
                  <a:pt x="220980" y="716280"/>
                </a:lnTo>
                <a:lnTo>
                  <a:pt x="236982" y="716280"/>
                </a:lnTo>
                <a:lnTo>
                  <a:pt x="243078" y="710184"/>
                </a:lnTo>
                <a:lnTo>
                  <a:pt x="243078" y="694182"/>
                </a:lnTo>
                <a:lnTo>
                  <a:pt x="236982" y="688086"/>
                </a:lnTo>
                <a:close/>
              </a:path>
              <a:path w="2838450" h="719455">
                <a:moveTo>
                  <a:pt x="293370" y="687324"/>
                </a:moveTo>
                <a:lnTo>
                  <a:pt x="278130" y="687324"/>
                </a:lnTo>
                <a:lnTo>
                  <a:pt x="271272" y="694182"/>
                </a:lnTo>
                <a:lnTo>
                  <a:pt x="272034" y="702564"/>
                </a:lnTo>
                <a:lnTo>
                  <a:pt x="272034" y="710184"/>
                </a:lnTo>
                <a:lnTo>
                  <a:pt x="278892" y="716280"/>
                </a:lnTo>
                <a:lnTo>
                  <a:pt x="286512" y="716280"/>
                </a:lnTo>
                <a:lnTo>
                  <a:pt x="294894" y="715518"/>
                </a:lnTo>
                <a:lnTo>
                  <a:pt x="300990" y="709422"/>
                </a:lnTo>
                <a:lnTo>
                  <a:pt x="300228" y="701040"/>
                </a:lnTo>
                <a:lnTo>
                  <a:pt x="300228" y="693420"/>
                </a:lnTo>
                <a:lnTo>
                  <a:pt x="293370" y="687324"/>
                </a:lnTo>
                <a:close/>
              </a:path>
              <a:path w="2838450" h="719455">
                <a:moveTo>
                  <a:pt x="350520" y="685038"/>
                </a:moveTo>
                <a:lnTo>
                  <a:pt x="342900" y="685038"/>
                </a:lnTo>
                <a:lnTo>
                  <a:pt x="334518" y="685800"/>
                </a:lnTo>
                <a:lnTo>
                  <a:pt x="328422" y="692658"/>
                </a:lnTo>
                <a:lnTo>
                  <a:pt x="329946" y="707898"/>
                </a:lnTo>
                <a:lnTo>
                  <a:pt x="336042" y="713994"/>
                </a:lnTo>
                <a:lnTo>
                  <a:pt x="344424" y="713994"/>
                </a:lnTo>
                <a:lnTo>
                  <a:pt x="352044" y="713232"/>
                </a:lnTo>
                <a:lnTo>
                  <a:pt x="358140" y="706374"/>
                </a:lnTo>
                <a:lnTo>
                  <a:pt x="358140" y="698754"/>
                </a:lnTo>
                <a:lnTo>
                  <a:pt x="357378" y="691134"/>
                </a:lnTo>
                <a:lnTo>
                  <a:pt x="350520" y="685038"/>
                </a:lnTo>
                <a:close/>
              </a:path>
              <a:path w="2838450" h="719455">
                <a:moveTo>
                  <a:pt x="407670" y="681228"/>
                </a:moveTo>
                <a:lnTo>
                  <a:pt x="391668" y="682752"/>
                </a:lnTo>
                <a:lnTo>
                  <a:pt x="386334" y="689610"/>
                </a:lnTo>
                <a:lnTo>
                  <a:pt x="386334" y="697230"/>
                </a:lnTo>
                <a:lnTo>
                  <a:pt x="387096" y="704850"/>
                </a:lnTo>
                <a:lnTo>
                  <a:pt x="393954" y="710946"/>
                </a:lnTo>
                <a:lnTo>
                  <a:pt x="401574" y="710946"/>
                </a:lnTo>
                <a:lnTo>
                  <a:pt x="409194" y="710184"/>
                </a:lnTo>
                <a:lnTo>
                  <a:pt x="415290" y="703326"/>
                </a:lnTo>
                <a:lnTo>
                  <a:pt x="415290" y="695706"/>
                </a:lnTo>
                <a:lnTo>
                  <a:pt x="414528" y="687324"/>
                </a:lnTo>
                <a:lnTo>
                  <a:pt x="407670" y="681228"/>
                </a:lnTo>
                <a:close/>
              </a:path>
              <a:path w="2838450" h="719455">
                <a:moveTo>
                  <a:pt x="463296" y="675894"/>
                </a:moveTo>
                <a:lnTo>
                  <a:pt x="455676" y="676656"/>
                </a:lnTo>
                <a:lnTo>
                  <a:pt x="448056" y="678180"/>
                </a:lnTo>
                <a:lnTo>
                  <a:pt x="442722" y="685038"/>
                </a:lnTo>
                <a:lnTo>
                  <a:pt x="443484" y="693420"/>
                </a:lnTo>
                <a:lnTo>
                  <a:pt x="445008" y="701040"/>
                </a:lnTo>
                <a:lnTo>
                  <a:pt x="451866" y="706374"/>
                </a:lnTo>
                <a:lnTo>
                  <a:pt x="460248" y="704850"/>
                </a:lnTo>
                <a:lnTo>
                  <a:pt x="467868" y="704088"/>
                </a:lnTo>
                <a:lnTo>
                  <a:pt x="473202" y="696468"/>
                </a:lnTo>
                <a:lnTo>
                  <a:pt x="471678" y="688848"/>
                </a:lnTo>
                <a:lnTo>
                  <a:pt x="470916" y="681228"/>
                </a:lnTo>
                <a:lnTo>
                  <a:pt x="463296" y="675894"/>
                </a:lnTo>
                <a:close/>
              </a:path>
              <a:path w="2838450" h="719455">
                <a:moveTo>
                  <a:pt x="518922" y="665226"/>
                </a:moveTo>
                <a:lnTo>
                  <a:pt x="503682" y="668274"/>
                </a:lnTo>
                <a:lnTo>
                  <a:pt x="498348" y="675894"/>
                </a:lnTo>
                <a:lnTo>
                  <a:pt x="499872" y="683514"/>
                </a:lnTo>
                <a:lnTo>
                  <a:pt x="502158" y="691134"/>
                </a:lnTo>
                <a:lnTo>
                  <a:pt x="509778" y="696468"/>
                </a:lnTo>
                <a:lnTo>
                  <a:pt x="517398" y="694944"/>
                </a:lnTo>
                <a:lnTo>
                  <a:pt x="525018" y="692658"/>
                </a:lnTo>
                <a:lnTo>
                  <a:pt x="529590" y="685038"/>
                </a:lnTo>
                <a:lnTo>
                  <a:pt x="526542" y="669798"/>
                </a:lnTo>
                <a:lnTo>
                  <a:pt x="518922" y="665226"/>
                </a:lnTo>
                <a:close/>
              </a:path>
              <a:path w="2838450" h="719455">
                <a:moveTo>
                  <a:pt x="575310" y="653796"/>
                </a:moveTo>
                <a:lnTo>
                  <a:pt x="560070" y="656844"/>
                </a:lnTo>
                <a:lnTo>
                  <a:pt x="554736" y="664464"/>
                </a:lnTo>
                <a:lnTo>
                  <a:pt x="557784" y="679704"/>
                </a:lnTo>
                <a:lnTo>
                  <a:pt x="565404" y="685038"/>
                </a:lnTo>
                <a:lnTo>
                  <a:pt x="573024" y="683514"/>
                </a:lnTo>
                <a:lnTo>
                  <a:pt x="581406" y="681990"/>
                </a:lnTo>
                <a:lnTo>
                  <a:pt x="585978" y="674370"/>
                </a:lnTo>
                <a:lnTo>
                  <a:pt x="584454" y="665988"/>
                </a:lnTo>
                <a:lnTo>
                  <a:pt x="582930" y="658368"/>
                </a:lnTo>
                <a:lnTo>
                  <a:pt x="575310" y="653796"/>
                </a:lnTo>
                <a:close/>
              </a:path>
              <a:path w="2838450" h="719455">
                <a:moveTo>
                  <a:pt x="631698" y="642366"/>
                </a:moveTo>
                <a:lnTo>
                  <a:pt x="616458" y="645414"/>
                </a:lnTo>
                <a:lnTo>
                  <a:pt x="611124" y="653034"/>
                </a:lnTo>
                <a:lnTo>
                  <a:pt x="614172" y="668274"/>
                </a:lnTo>
                <a:lnTo>
                  <a:pt x="621792" y="673608"/>
                </a:lnTo>
                <a:lnTo>
                  <a:pt x="637032" y="670560"/>
                </a:lnTo>
                <a:lnTo>
                  <a:pt x="642366" y="662940"/>
                </a:lnTo>
                <a:lnTo>
                  <a:pt x="639318" y="647700"/>
                </a:lnTo>
                <a:lnTo>
                  <a:pt x="631698" y="642366"/>
                </a:lnTo>
                <a:close/>
              </a:path>
              <a:path w="2838450" h="719455">
                <a:moveTo>
                  <a:pt x="688848" y="633222"/>
                </a:moveTo>
                <a:lnTo>
                  <a:pt x="681228" y="634746"/>
                </a:lnTo>
                <a:lnTo>
                  <a:pt x="672846" y="635508"/>
                </a:lnTo>
                <a:lnTo>
                  <a:pt x="667512" y="643128"/>
                </a:lnTo>
                <a:lnTo>
                  <a:pt x="670560" y="658368"/>
                </a:lnTo>
                <a:lnTo>
                  <a:pt x="677418" y="663702"/>
                </a:lnTo>
                <a:lnTo>
                  <a:pt x="685800" y="662940"/>
                </a:lnTo>
                <a:lnTo>
                  <a:pt x="693420" y="661416"/>
                </a:lnTo>
                <a:lnTo>
                  <a:pt x="698754" y="653796"/>
                </a:lnTo>
                <a:lnTo>
                  <a:pt x="697230" y="646176"/>
                </a:lnTo>
                <a:lnTo>
                  <a:pt x="696468" y="638556"/>
                </a:lnTo>
                <a:lnTo>
                  <a:pt x="688848" y="633222"/>
                </a:lnTo>
                <a:close/>
              </a:path>
              <a:path w="2838450" h="719455">
                <a:moveTo>
                  <a:pt x="744474" y="623316"/>
                </a:moveTo>
                <a:lnTo>
                  <a:pt x="729234" y="626364"/>
                </a:lnTo>
                <a:lnTo>
                  <a:pt x="723900" y="633984"/>
                </a:lnTo>
                <a:lnTo>
                  <a:pt x="726948" y="649224"/>
                </a:lnTo>
                <a:lnTo>
                  <a:pt x="734568" y="654558"/>
                </a:lnTo>
                <a:lnTo>
                  <a:pt x="742188" y="653034"/>
                </a:lnTo>
                <a:lnTo>
                  <a:pt x="750570" y="650748"/>
                </a:lnTo>
                <a:lnTo>
                  <a:pt x="755142" y="643890"/>
                </a:lnTo>
                <a:lnTo>
                  <a:pt x="753618" y="635508"/>
                </a:lnTo>
                <a:lnTo>
                  <a:pt x="752094" y="627888"/>
                </a:lnTo>
                <a:lnTo>
                  <a:pt x="744474" y="623316"/>
                </a:lnTo>
                <a:close/>
              </a:path>
              <a:path w="2838450" h="719455">
                <a:moveTo>
                  <a:pt x="800862" y="611124"/>
                </a:moveTo>
                <a:lnTo>
                  <a:pt x="792480" y="612648"/>
                </a:lnTo>
                <a:lnTo>
                  <a:pt x="784860" y="614934"/>
                </a:lnTo>
                <a:lnTo>
                  <a:pt x="780288" y="622554"/>
                </a:lnTo>
                <a:lnTo>
                  <a:pt x="783336" y="637794"/>
                </a:lnTo>
                <a:lnTo>
                  <a:pt x="790956" y="642366"/>
                </a:lnTo>
                <a:lnTo>
                  <a:pt x="798576" y="640842"/>
                </a:lnTo>
                <a:lnTo>
                  <a:pt x="806958" y="639318"/>
                </a:lnTo>
                <a:lnTo>
                  <a:pt x="811530" y="631698"/>
                </a:lnTo>
                <a:lnTo>
                  <a:pt x="808482" y="616458"/>
                </a:lnTo>
                <a:lnTo>
                  <a:pt x="800862" y="611124"/>
                </a:lnTo>
                <a:close/>
              </a:path>
              <a:path w="2838450" h="719455">
                <a:moveTo>
                  <a:pt x="856488" y="598932"/>
                </a:moveTo>
                <a:lnTo>
                  <a:pt x="848868" y="601218"/>
                </a:lnTo>
                <a:lnTo>
                  <a:pt x="841248" y="602742"/>
                </a:lnTo>
                <a:lnTo>
                  <a:pt x="835914" y="610362"/>
                </a:lnTo>
                <a:lnTo>
                  <a:pt x="838200" y="617982"/>
                </a:lnTo>
                <a:lnTo>
                  <a:pt x="839724" y="625602"/>
                </a:lnTo>
                <a:lnTo>
                  <a:pt x="847344" y="630174"/>
                </a:lnTo>
                <a:lnTo>
                  <a:pt x="862584" y="627126"/>
                </a:lnTo>
                <a:lnTo>
                  <a:pt x="867918" y="619506"/>
                </a:lnTo>
                <a:lnTo>
                  <a:pt x="865632" y="611886"/>
                </a:lnTo>
                <a:lnTo>
                  <a:pt x="864108" y="604266"/>
                </a:lnTo>
                <a:lnTo>
                  <a:pt x="856488" y="598932"/>
                </a:lnTo>
                <a:close/>
              </a:path>
              <a:path w="2838450" h="719455">
                <a:moveTo>
                  <a:pt x="912876" y="586740"/>
                </a:moveTo>
                <a:lnTo>
                  <a:pt x="904494" y="589026"/>
                </a:lnTo>
                <a:lnTo>
                  <a:pt x="896874" y="590550"/>
                </a:lnTo>
                <a:lnTo>
                  <a:pt x="892302" y="598170"/>
                </a:lnTo>
                <a:lnTo>
                  <a:pt x="895350" y="613410"/>
                </a:lnTo>
                <a:lnTo>
                  <a:pt x="902970" y="618744"/>
                </a:lnTo>
                <a:lnTo>
                  <a:pt x="910590" y="616458"/>
                </a:lnTo>
                <a:lnTo>
                  <a:pt x="911352" y="616458"/>
                </a:lnTo>
                <a:lnTo>
                  <a:pt x="918972" y="614934"/>
                </a:lnTo>
                <a:lnTo>
                  <a:pt x="923544" y="607314"/>
                </a:lnTo>
                <a:lnTo>
                  <a:pt x="920496" y="592074"/>
                </a:lnTo>
                <a:lnTo>
                  <a:pt x="912876" y="586740"/>
                </a:lnTo>
                <a:close/>
              </a:path>
              <a:path w="2838450" h="719455">
                <a:moveTo>
                  <a:pt x="968502" y="574548"/>
                </a:moveTo>
                <a:lnTo>
                  <a:pt x="960882" y="576834"/>
                </a:lnTo>
                <a:lnTo>
                  <a:pt x="953262" y="578358"/>
                </a:lnTo>
                <a:lnTo>
                  <a:pt x="947928" y="585978"/>
                </a:lnTo>
                <a:lnTo>
                  <a:pt x="950214" y="593598"/>
                </a:lnTo>
                <a:lnTo>
                  <a:pt x="951738" y="601218"/>
                </a:lnTo>
                <a:lnTo>
                  <a:pt x="959358" y="606552"/>
                </a:lnTo>
                <a:lnTo>
                  <a:pt x="966978" y="604266"/>
                </a:lnTo>
                <a:lnTo>
                  <a:pt x="974598" y="602742"/>
                </a:lnTo>
                <a:lnTo>
                  <a:pt x="979932" y="595122"/>
                </a:lnTo>
                <a:lnTo>
                  <a:pt x="977646" y="587502"/>
                </a:lnTo>
                <a:lnTo>
                  <a:pt x="976122" y="579882"/>
                </a:lnTo>
                <a:lnTo>
                  <a:pt x="968502" y="574548"/>
                </a:lnTo>
                <a:close/>
              </a:path>
              <a:path w="2838450" h="719455">
                <a:moveTo>
                  <a:pt x="1024128" y="562356"/>
                </a:moveTo>
                <a:lnTo>
                  <a:pt x="1016508" y="563880"/>
                </a:lnTo>
                <a:lnTo>
                  <a:pt x="1008888" y="566166"/>
                </a:lnTo>
                <a:lnTo>
                  <a:pt x="1004316" y="573786"/>
                </a:lnTo>
                <a:lnTo>
                  <a:pt x="1005840" y="581406"/>
                </a:lnTo>
                <a:lnTo>
                  <a:pt x="1008126" y="589026"/>
                </a:lnTo>
                <a:lnTo>
                  <a:pt x="1015746" y="593598"/>
                </a:lnTo>
                <a:lnTo>
                  <a:pt x="1023366" y="592074"/>
                </a:lnTo>
                <a:lnTo>
                  <a:pt x="1030986" y="589788"/>
                </a:lnTo>
                <a:lnTo>
                  <a:pt x="1035558" y="582168"/>
                </a:lnTo>
                <a:lnTo>
                  <a:pt x="1034034" y="574548"/>
                </a:lnTo>
                <a:lnTo>
                  <a:pt x="1031748" y="566928"/>
                </a:lnTo>
                <a:lnTo>
                  <a:pt x="1024128" y="562356"/>
                </a:lnTo>
                <a:close/>
              </a:path>
              <a:path w="2838450" h="719455">
                <a:moveTo>
                  <a:pt x="1079754" y="548640"/>
                </a:moveTo>
                <a:lnTo>
                  <a:pt x="1072134" y="550926"/>
                </a:lnTo>
                <a:lnTo>
                  <a:pt x="1064514" y="552450"/>
                </a:lnTo>
                <a:lnTo>
                  <a:pt x="1059942" y="560070"/>
                </a:lnTo>
                <a:lnTo>
                  <a:pt x="1061466" y="567690"/>
                </a:lnTo>
                <a:lnTo>
                  <a:pt x="1063752" y="576072"/>
                </a:lnTo>
                <a:lnTo>
                  <a:pt x="1071372" y="580644"/>
                </a:lnTo>
                <a:lnTo>
                  <a:pt x="1078992" y="578358"/>
                </a:lnTo>
                <a:lnTo>
                  <a:pt x="1086612" y="576834"/>
                </a:lnTo>
                <a:lnTo>
                  <a:pt x="1091184" y="569214"/>
                </a:lnTo>
                <a:lnTo>
                  <a:pt x="1089660" y="561594"/>
                </a:lnTo>
                <a:lnTo>
                  <a:pt x="1087374" y="553974"/>
                </a:lnTo>
                <a:lnTo>
                  <a:pt x="1079754" y="548640"/>
                </a:lnTo>
                <a:close/>
              </a:path>
              <a:path w="2838450" h="719455">
                <a:moveTo>
                  <a:pt x="1135380" y="535686"/>
                </a:moveTo>
                <a:lnTo>
                  <a:pt x="1127760" y="537210"/>
                </a:lnTo>
                <a:lnTo>
                  <a:pt x="1120140" y="539496"/>
                </a:lnTo>
                <a:lnTo>
                  <a:pt x="1115568" y="547116"/>
                </a:lnTo>
                <a:lnTo>
                  <a:pt x="1117092" y="554736"/>
                </a:lnTo>
                <a:lnTo>
                  <a:pt x="1119378" y="562356"/>
                </a:lnTo>
                <a:lnTo>
                  <a:pt x="1126998" y="566928"/>
                </a:lnTo>
                <a:lnTo>
                  <a:pt x="1134618" y="565404"/>
                </a:lnTo>
                <a:lnTo>
                  <a:pt x="1142238" y="563118"/>
                </a:lnTo>
                <a:lnTo>
                  <a:pt x="1147572" y="555498"/>
                </a:lnTo>
                <a:lnTo>
                  <a:pt x="1145286" y="547878"/>
                </a:lnTo>
                <a:lnTo>
                  <a:pt x="1143762" y="540258"/>
                </a:lnTo>
                <a:lnTo>
                  <a:pt x="1135380" y="535686"/>
                </a:lnTo>
                <a:close/>
              </a:path>
              <a:path w="2838450" h="719455">
                <a:moveTo>
                  <a:pt x="1191006" y="521970"/>
                </a:moveTo>
                <a:lnTo>
                  <a:pt x="1183386" y="523494"/>
                </a:lnTo>
                <a:lnTo>
                  <a:pt x="1175766" y="525780"/>
                </a:lnTo>
                <a:lnTo>
                  <a:pt x="1171194" y="533400"/>
                </a:lnTo>
                <a:lnTo>
                  <a:pt x="1173480" y="541020"/>
                </a:lnTo>
                <a:lnTo>
                  <a:pt x="1175004" y="548640"/>
                </a:lnTo>
                <a:lnTo>
                  <a:pt x="1182624" y="553212"/>
                </a:lnTo>
                <a:lnTo>
                  <a:pt x="1190244" y="551688"/>
                </a:lnTo>
                <a:lnTo>
                  <a:pt x="1198626" y="549402"/>
                </a:lnTo>
                <a:lnTo>
                  <a:pt x="1203198" y="541782"/>
                </a:lnTo>
                <a:lnTo>
                  <a:pt x="1200912" y="534162"/>
                </a:lnTo>
                <a:lnTo>
                  <a:pt x="1199388" y="526542"/>
                </a:lnTo>
                <a:lnTo>
                  <a:pt x="1191006" y="521970"/>
                </a:lnTo>
                <a:close/>
              </a:path>
              <a:path w="2838450" h="719455">
                <a:moveTo>
                  <a:pt x="1246632" y="508254"/>
                </a:moveTo>
                <a:lnTo>
                  <a:pt x="1239012" y="509778"/>
                </a:lnTo>
                <a:lnTo>
                  <a:pt x="1231392" y="512064"/>
                </a:lnTo>
                <a:lnTo>
                  <a:pt x="1226820" y="519684"/>
                </a:lnTo>
                <a:lnTo>
                  <a:pt x="1229106" y="527304"/>
                </a:lnTo>
                <a:lnTo>
                  <a:pt x="1230630" y="534924"/>
                </a:lnTo>
                <a:lnTo>
                  <a:pt x="1238250" y="539496"/>
                </a:lnTo>
                <a:lnTo>
                  <a:pt x="1245870" y="537972"/>
                </a:lnTo>
                <a:lnTo>
                  <a:pt x="1254252" y="535686"/>
                </a:lnTo>
                <a:lnTo>
                  <a:pt x="1258824" y="528066"/>
                </a:lnTo>
                <a:lnTo>
                  <a:pt x="1256538" y="520446"/>
                </a:lnTo>
                <a:lnTo>
                  <a:pt x="1255014" y="512826"/>
                </a:lnTo>
                <a:lnTo>
                  <a:pt x="1246632" y="508254"/>
                </a:lnTo>
                <a:close/>
              </a:path>
              <a:path w="2838450" h="719455">
                <a:moveTo>
                  <a:pt x="1302258" y="494538"/>
                </a:moveTo>
                <a:lnTo>
                  <a:pt x="1294638" y="496062"/>
                </a:lnTo>
                <a:lnTo>
                  <a:pt x="1287018" y="498348"/>
                </a:lnTo>
                <a:lnTo>
                  <a:pt x="1282446" y="505968"/>
                </a:lnTo>
                <a:lnTo>
                  <a:pt x="1284732" y="513588"/>
                </a:lnTo>
                <a:lnTo>
                  <a:pt x="1286256" y="521208"/>
                </a:lnTo>
                <a:lnTo>
                  <a:pt x="1294638" y="525780"/>
                </a:lnTo>
                <a:lnTo>
                  <a:pt x="1302258" y="523494"/>
                </a:lnTo>
                <a:lnTo>
                  <a:pt x="1309878" y="521970"/>
                </a:lnTo>
                <a:lnTo>
                  <a:pt x="1314450" y="514350"/>
                </a:lnTo>
                <a:lnTo>
                  <a:pt x="1312164" y="506730"/>
                </a:lnTo>
                <a:lnTo>
                  <a:pt x="1310640" y="499110"/>
                </a:lnTo>
                <a:lnTo>
                  <a:pt x="1302258" y="494538"/>
                </a:lnTo>
                <a:close/>
              </a:path>
              <a:path w="2838450" h="719455">
                <a:moveTo>
                  <a:pt x="1357884" y="480060"/>
                </a:moveTo>
                <a:lnTo>
                  <a:pt x="1350264" y="482346"/>
                </a:lnTo>
                <a:lnTo>
                  <a:pt x="1342644" y="483870"/>
                </a:lnTo>
                <a:lnTo>
                  <a:pt x="1338072" y="491490"/>
                </a:lnTo>
                <a:lnTo>
                  <a:pt x="1340358" y="499872"/>
                </a:lnTo>
                <a:lnTo>
                  <a:pt x="1341882" y="507492"/>
                </a:lnTo>
                <a:lnTo>
                  <a:pt x="1349502" y="512064"/>
                </a:lnTo>
                <a:lnTo>
                  <a:pt x="1357884" y="509778"/>
                </a:lnTo>
                <a:lnTo>
                  <a:pt x="1365504" y="507492"/>
                </a:lnTo>
                <a:lnTo>
                  <a:pt x="1370076" y="499872"/>
                </a:lnTo>
                <a:lnTo>
                  <a:pt x="1367790" y="492252"/>
                </a:lnTo>
                <a:lnTo>
                  <a:pt x="1366266" y="484632"/>
                </a:lnTo>
                <a:lnTo>
                  <a:pt x="1357884" y="480060"/>
                </a:lnTo>
                <a:close/>
              </a:path>
              <a:path w="2838450" h="719455">
                <a:moveTo>
                  <a:pt x="1413510" y="466344"/>
                </a:moveTo>
                <a:lnTo>
                  <a:pt x="1405890" y="467868"/>
                </a:lnTo>
                <a:lnTo>
                  <a:pt x="1398270" y="470154"/>
                </a:lnTo>
                <a:lnTo>
                  <a:pt x="1393698" y="477774"/>
                </a:lnTo>
                <a:lnTo>
                  <a:pt x="1395984" y="485394"/>
                </a:lnTo>
                <a:lnTo>
                  <a:pt x="1397508" y="493014"/>
                </a:lnTo>
                <a:lnTo>
                  <a:pt x="1405128" y="497586"/>
                </a:lnTo>
                <a:lnTo>
                  <a:pt x="1413510" y="495300"/>
                </a:lnTo>
                <a:lnTo>
                  <a:pt x="1421130" y="493776"/>
                </a:lnTo>
                <a:lnTo>
                  <a:pt x="1425702" y="486156"/>
                </a:lnTo>
                <a:lnTo>
                  <a:pt x="1421130" y="470916"/>
                </a:lnTo>
                <a:lnTo>
                  <a:pt x="1413510" y="466344"/>
                </a:lnTo>
                <a:close/>
              </a:path>
              <a:path w="2838450" h="719455">
                <a:moveTo>
                  <a:pt x="1469136" y="451866"/>
                </a:moveTo>
                <a:lnTo>
                  <a:pt x="1461516" y="454152"/>
                </a:lnTo>
                <a:lnTo>
                  <a:pt x="1453896" y="455676"/>
                </a:lnTo>
                <a:lnTo>
                  <a:pt x="1449324" y="463296"/>
                </a:lnTo>
                <a:lnTo>
                  <a:pt x="1450848" y="470916"/>
                </a:lnTo>
                <a:lnTo>
                  <a:pt x="1453134" y="478536"/>
                </a:lnTo>
                <a:lnTo>
                  <a:pt x="1460754" y="483108"/>
                </a:lnTo>
                <a:lnTo>
                  <a:pt x="1468374" y="481584"/>
                </a:lnTo>
                <a:lnTo>
                  <a:pt x="1476756" y="479298"/>
                </a:lnTo>
                <a:lnTo>
                  <a:pt x="1481328" y="471678"/>
                </a:lnTo>
                <a:lnTo>
                  <a:pt x="1476756" y="456438"/>
                </a:lnTo>
                <a:lnTo>
                  <a:pt x="1469136" y="451866"/>
                </a:lnTo>
                <a:close/>
              </a:path>
              <a:path w="2838450" h="719455">
                <a:moveTo>
                  <a:pt x="1524762" y="437388"/>
                </a:moveTo>
                <a:lnTo>
                  <a:pt x="1517142" y="439674"/>
                </a:lnTo>
                <a:lnTo>
                  <a:pt x="1509522" y="441198"/>
                </a:lnTo>
                <a:lnTo>
                  <a:pt x="1504950" y="448818"/>
                </a:lnTo>
                <a:lnTo>
                  <a:pt x="1506474" y="456438"/>
                </a:lnTo>
                <a:lnTo>
                  <a:pt x="1508760" y="464058"/>
                </a:lnTo>
                <a:lnTo>
                  <a:pt x="1516380" y="468630"/>
                </a:lnTo>
                <a:lnTo>
                  <a:pt x="1524000" y="467106"/>
                </a:lnTo>
                <a:lnTo>
                  <a:pt x="1531620" y="464820"/>
                </a:lnTo>
                <a:lnTo>
                  <a:pt x="1536192" y="457200"/>
                </a:lnTo>
                <a:lnTo>
                  <a:pt x="1534668" y="449580"/>
                </a:lnTo>
                <a:lnTo>
                  <a:pt x="1532382" y="441960"/>
                </a:lnTo>
                <a:lnTo>
                  <a:pt x="1524762" y="437388"/>
                </a:lnTo>
                <a:close/>
              </a:path>
              <a:path w="2838450" h="719455">
                <a:moveTo>
                  <a:pt x="1579626" y="422910"/>
                </a:moveTo>
                <a:lnTo>
                  <a:pt x="1572006" y="424434"/>
                </a:lnTo>
                <a:lnTo>
                  <a:pt x="1564386" y="426720"/>
                </a:lnTo>
                <a:lnTo>
                  <a:pt x="1559814" y="434340"/>
                </a:lnTo>
                <a:lnTo>
                  <a:pt x="1564386" y="449580"/>
                </a:lnTo>
                <a:lnTo>
                  <a:pt x="1572006" y="454152"/>
                </a:lnTo>
                <a:lnTo>
                  <a:pt x="1579626" y="452628"/>
                </a:lnTo>
                <a:lnTo>
                  <a:pt x="1587246" y="450342"/>
                </a:lnTo>
                <a:lnTo>
                  <a:pt x="1591818" y="442722"/>
                </a:lnTo>
                <a:lnTo>
                  <a:pt x="1589532" y="435102"/>
                </a:lnTo>
                <a:lnTo>
                  <a:pt x="1588008" y="427482"/>
                </a:lnTo>
                <a:lnTo>
                  <a:pt x="1579626" y="422910"/>
                </a:lnTo>
                <a:close/>
              </a:path>
              <a:path w="2838450" h="719455">
                <a:moveTo>
                  <a:pt x="1635252" y="407670"/>
                </a:moveTo>
                <a:lnTo>
                  <a:pt x="1620012" y="412242"/>
                </a:lnTo>
                <a:lnTo>
                  <a:pt x="1615440" y="419862"/>
                </a:lnTo>
                <a:lnTo>
                  <a:pt x="1617726" y="427482"/>
                </a:lnTo>
                <a:lnTo>
                  <a:pt x="1619250" y="435102"/>
                </a:lnTo>
                <a:lnTo>
                  <a:pt x="1627632" y="439674"/>
                </a:lnTo>
                <a:lnTo>
                  <a:pt x="1635252" y="437388"/>
                </a:lnTo>
                <a:lnTo>
                  <a:pt x="1642872" y="435864"/>
                </a:lnTo>
                <a:lnTo>
                  <a:pt x="1647444" y="427482"/>
                </a:lnTo>
                <a:lnTo>
                  <a:pt x="1642872" y="412242"/>
                </a:lnTo>
                <a:lnTo>
                  <a:pt x="1635252" y="407670"/>
                </a:lnTo>
                <a:close/>
              </a:path>
              <a:path w="2838450" h="719455">
                <a:moveTo>
                  <a:pt x="1690878" y="393192"/>
                </a:moveTo>
                <a:lnTo>
                  <a:pt x="1683258" y="394716"/>
                </a:lnTo>
                <a:lnTo>
                  <a:pt x="1675638" y="397002"/>
                </a:lnTo>
                <a:lnTo>
                  <a:pt x="1671066" y="404622"/>
                </a:lnTo>
                <a:lnTo>
                  <a:pt x="1672590" y="412242"/>
                </a:lnTo>
                <a:lnTo>
                  <a:pt x="1674876" y="419862"/>
                </a:lnTo>
                <a:lnTo>
                  <a:pt x="1683258" y="424434"/>
                </a:lnTo>
                <a:lnTo>
                  <a:pt x="1690878" y="422910"/>
                </a:lnTo>
                <a:lnTo>
                  <a:pt x="1698498" y="420624"/>
                </a:lnTo>
                <a:lnTo>
                  <a:pt x="1703070" y="412242"/>
                </a:lnTo>
                <a:lnTo>
                  <a:pt x="1698498" y="397002"/>
                </a:lnTo>
                <a:lnTo>
                  <a:pt x="1690878" y="393192"/>
                </a:lnTo>
                <a:close/>
              </a:path>
              <a:path w="2838450" h="719455">
                <a:moveTo>
                  <a:pt x="1745742" y="377952"/>
                </a:moveTo>
                <a:lnTo>
                  <a:pt x="1738122" y="380238"/>
                </a:lnTo>
                <a:lnTo>
                  <a:pt x="1730502" y="381762"/>
                </a:lnTo>
                <a:lnTo>
                  <a:pt x="1725930" y="390144"/>
                </a:lnTo>
                <a:lnTo>
                  <a:pt x="1730502" y="405384"/>
                </a:lnTo>
                <a:lnTo>
                  <a:pt x="1738122" y="409956"/>
                </a:lnTo>
                <a:lnTo>
                  <a:pt x="1753362" y="405384"/>
                </a:lnTo>
                <a:lnTo>
                  <a:pt x="1757934" y="397764"/>
                </a:lnTo>
                <a:lnTo>
                  <a:pt x="1755648" y="390144"/>
                </a:lnTo>
                <a:lnTo>
                  <a:pt x="1754124" y="382524"/>
                </a:lnTo>
                <a:lnTo>
                  <a:pt x="1745742" y="377952"/>
                </a:lnTo>
                <a:close/>
              </a:path>
              <a:path w="2838450" h="719455">
                <a:moveTo>
                  <a:pt x="1801368" y="362712"/>
                </a:moveTo>
                <a:lnTo>
                  <a:pt x="1786128" y="367284"/>
                </a:lnTo>
                <a:lnTo>
                  <a:pt x="1781556" y="374904"/>
                </a:lnTo>
                <a:lnTo>
                  <a:pt x="1783842" y="382524"/>
                </a:lnTo>
                <a:lnTo>
                  <a:pt x="1785366" y="390144"/>
                </a:lnTo>
                <a:lnTo>
                  <a:pt x="1793748" y="394716"/>
                </a:lnTo>
                <a:lnTo>
                  <a:pt x="1801368" y="392430"/>
                </a:lnTo>
                <a:lnTo>
                  <a:pt x="1808988" y="390906"/>
                </a:lnTo>
                <a:lnTo>
                  <a:pt x="1813560" y="382524"/>
                </a:lnTo>
                <a:lnTo>
                  <a:pt x="1808988" y="367284"/>
                </a:lnTo>
                <a:lnTo>
                  <a:pt x="1801368" y="362712"/>
                </a:lnTo>
                <a:close/>
              </a:path>
              <a:path w="2838450" h="719455">
                <a:moveTo>
                  <a:pt x="1855470" y="346710"/>
                </a:moveTo>
                <a:lnTo>
                  <a:pt x="1840230" y="351282"/>
                </a:lnTo>
                <a:lnTo>
                  <a:pt x="1836420" y="359664"/>
                </a:lnTo>
                <a:lnTo>
                  <a:pt x="1838706" y="367284"/>
                </a:lnTo>
                <a:lnTo>
                  <a:pt x="1840992" y="374142"/>
                </a:lnTo>
                <a:lnTo>
                  <a:pt x="1849374" y="378714"/>
                </a:lnTo>
                <a:lnTo>
                  <a:pt x="1856994" y="375666"/>
                </a:lnTo>
                <a:lnTo>
                  <a:pt x="1864614" y="373380"/>
                </a:lnTo>
                <a:lnTo>
                  <a:pt x="1868424" y="365760"/>
                </a:lnTo>
                <a:lnTo>
                  <a:pt x="1863852" y="350520"/>
                </a:lnTo>
                <a:lnTo>
                  <a:pt x="1855470" y="346710"/>
                </a:lnTo>
                <a:close/>
              </a:path>
              <a:path w="2838450" h="719455">
                <a:moveTo>
                  <a:pt x="1909572" y="328422"/>
                </a:moveTo>
                <a:lnTo>
                  <a:pt x="1894332" y="332994"/>
                </a:lnTo>
                <a:lnTo>
                  <a:pt x="1890522" y="341376"/>
                </a:lnTo>
                <a:lnTo>
                  <a:pt x="1892808" y="348996"/>
                </a:lnTo>
                <a:lnTo>
                  <a:pt x="1895856" y="356616"/>
                </a:lnTo>
                <a:lnTo>
                  <a:pt x="1903476" y="360426"/>
                </a:lnTo>
                <a:lnTo>
                  <a:pt x="1911096" y="358140"/>
                </a:lnTo>
                <a:lnTo>
                  <a:pt x="1918716" y="355092"/>
                </a:lnTo>
                <a:lnTo>
                  <a:pt x="1922526" y="347472"/>
                </a:lnTo>
                <a:lnTo>
                  <a:pt x="1917954" y="332232"/>
                </a:lnTo>
                <a:lnTo>
                  <a:pt x="1909572" y="328422"/>
                </a:lnTo>
                <a:close/>
              </a:path>
              <a:path w="2838450" h="719455">
                <a:moveTo>
                  <a:pt x="1963674" y="310134"/>
                </a:moveTo>
                <a:lnTo>
                  <a:pt x="1956816" y="312420"/>
                </a:lnTo>
                <a:lnTo>
                  <a:pt x="1949196" y="314706"/>
                </a:lnTo>
                <a:lnTo>
                  <a:pt x="1944624" y="323088"/>
                </a:lnTo>
                <a:lnTo>
                  <a:pt x="1947672" y="330708"/>
                </a:lnTo>
                <a:lnTo>
                  <a:pt x="1949958" y="338328"/>
                </a:lnTo>
                <a:lnTo>
                  <a:pt x="1958340" y="342138"/>
                </a:lnTo>
                <a:lnTo>
                  <a:pt x="1965960" y="339852"/>
                </a:lnTo>
                <a:lnTo>
                  <a:pt x="1973580" y="336804"/>
                </a:lnTo>
                <a:lnTo>
                  <a:pt x="1977390" y="329184"/>
                </a:lnTo>
                <a:lnTo>
                  <a:pt x="1974342" y="321564"/>
                </a:lnTo>
                <a:lnTo>
                  <a:pt x="1972056" y="313944"/>
                </a:lnTo>
                <a:lnTo>
                  <a:pt x="1963674" y="310134"/>
                </a:lnTo>
                <a:close/>
              </a:path>
              <a:path w="2838450" h="719455">
                <a:moveTo>
                  <a:pt x="2018538" y="291846"/>
                </a:moveTo>
                <a:lnTo>
                  <a:pt x="2010918" y="294132"/>
                </a:lnTo>
                <a:lnTo>
                  <a:pt x="2003298" y="297180"/>
                </a:lnTo>
                <a:lnTo>
                  <a:pt x="1999488" y="304800"/>
                </a:lnTo>
                <a:lnTo>
                  <a:pt x="2001774" y="312420"/>
                </a:lnTo>
                <a:lnTo>
                  <a:pt x="2004822" y="320040"/>
                </a:lnTo>
                <a:lnTo>
                  <a:pt x="2012442" y="323850"/>
                </a:lnTo>
                <a:lnTo>
                  <a:pt x="2020062" y="321564"/>
                </a:lnTo>
                <a:lnTo>
                  <a:pt x="2027682" y="318516"/>
                </a:lnTo>
                <a:lnTo>
                  <a:pt x="2031492" y="310134"/>
                </a:lnTo>
                <a:lnTo>
                  <a:pt x="2029206" y="303276"/>
                </a:lnTo>
                <a:lnTo>
                  <a:pt x="2026158" y="295656"/>
                </a:lnTo>
                <a:lnTo>
                  <a:pt x="2018538" y="291846"/>
                </a:lnTo>
                <a:close/>
              </a:path>
              <a:path w="2838450" h="719455">
                <a:moveTo>
                  <a:pt x="2072640" y="272796"/>
                </a:moveTo>
                <a:lnTo>
                  <a:pt x="2065020" y="275844"/>
                </a:lnTo>
                <a:lnTo>
                  <a:pt x="2057400" y="278130"/>
                </a:lnTo>
                <a:lnTo>
                  <a:pt x="2053590" y="286512"/>
                </a:lnTo>
                <a:lnTo>
                  <a:pt x="2055876" y="294132"/>
                </a:lnTo>
                <a:lnTo>
                  <a:pt x="2058924" y="300990"/>
                </a:lnTo>
                <a:lnTo>
                  <a:pt x="2066544" y="305562"/>
                </a:lnTo>
                <a:lnTo>
                  <a:pt x="2074164" y="302514"/>
                </a:lnTo>
                <a:lnTo>
                  <a:pt x="2081784" y="300228"/>
                </a:lnTo>
                <a:lnTo>
                  <a:pt x="2085594" y="291846"/>
                </a:lnTo>
                <a:lnTo>
                  <a:pt x="2083308" y="284226"/>
                </a:lnTo>
                <a:lnTo>
                  <a:pt x="2080260" y="276606"/>
                </a:lnTo>
                <a:lnTo>
                  <a:pt x="2072640" y="272796"/>
                </a:lnTo>
                <a:close/>
              </a:path>
              <a:path w="2838450" h="719455">
                <a:moveTo>
                  <a:pt x="2126742" y="254508"/>
                </a:moveTo>
                <a:lnTo>
                  <a:pt x="2119122" y="256794"/>
                </a:lnTo>
                <a:lnTo>
                  <a:pt x="2111502" y="259842"/>
                </a:lnTo>
                <a:lnTo>
                  <a:pt x="2107692" y="267462"/>
                </a:lnTo>
                <a:lnTo>
                  <a:pt x="2110740" y="275082"/>
                </a:lnTo>
                <a:lnTo>
                  <a:pt x="2113026" y="282702"/>
                </a:lnTo>
                <a:lnTo>
                  <a:pt x="2121408" y="286512"/>
                </a:lnTo>
                <a:lnTo>
                  <a:pt x="2128266" y="284226"/>
                </a:lnTo>
                <a:lnTo>
                  <a:pt x="2135886" y="281940"/>
                </a:lnTo>
                <a:lnTo>
                  <a:pt x="2139696" y="273558"/>
                </a:lnTo>
                <a:lnTo>
                  <a:pt x="2135124" y="258318"/>
                </a:lnTo>
                <a:lnTo>
                  <a:pt x="2126742" y="254508"/>
                </a:lnTo>
                <a:close/>
              </a:path>
              <a:path w="2838450" h="719455">
                <a:moveTo>
                  <a:pt x="2180844" y="236220"/>
                </a:moveTo>
                <a:lnTo>
                  <a:pt x="2173986" y="238506"/>
                </a:lnTo>
                <a:lnTo>
                  <a:pt x="2166366" y="241554"/>
                </a:lnTo>
                <a:lnTo>
                  <a:pt x="2161794" y="249174"/>
                </a:lnTo>
                <a:lnTo>
                  <a:pt x="2164842" y="256794"/>
                </a:lnTo>
                <a:lnTo>
                  <a:pt x="2167128" y="264414"/>
                </a:lnTo>
                <a:lnTo>
                  <a:pt x="2175510" y="268224"/>
                </a:lnTo>
                <a:lnTo>
                  <a:pt x="2190750" y="263652"/>
                </a:lnTo>
                <a:lnTo>
                  <a:pt x="2194560" y="255270"/>
                </a:lnTo>
                <a:lnTo>
                  <a:pt x="2191512" y="247650"/>
                </a:lnTo>
                <a:lnTo>
                  <a:pt x="2189226" y="240030"/>
                </a:lnTo>
                <a:lnTo>
                  <a:pt x="2180844" y="236220"/>
                </a:lnTo>
                <a:close/>
              </a:path>
              <a:path w="2838450" h="719455">
                <a:moveTo>
                  <a:pt x="2234946" y="217932"/>
                </a:moveTo>
                <a:lnTo>
                  <a:pt x="2228088" y="220218"/>
                </a:lnTo>
                <a:lnTo>
                  <a:pt x="2220468" y="222504"/>
                </a:lnTo>
                <a:lnTo>
                  <a:pt x="2216658" y="230886"/>
                </a:lnTo>
                <a:lnTo>
                  <a:pt x="2221230" y="246126"/>
                </a:lnTo>
                <a:lnTo>
                  <a:pt x="2229612" y="249936"/>
                </a:lnTo>
                <a:lnTo>
                  <a:pt x="2237232" y="246888"/>
                </a:lnTo>
                <a:lnTo>
                  <a:pt x="2244852" y="244602"/>
                </a:lnTo>
                <a:lnTo>
                  <a:pt x="2248662" y="236220"/>
                </a:lnTo>
                <a:lnTo>
                  <a:pt x="2246376" y="229362"/>
                </a:lnTo>
                <a:lnTo>
                  <a:pt x="2243328" y="221742"/>
                </a:lnTo>
                <a:lnTo>
                  <a:pt x="2234946" y="217932"/>
                </a:lnTo>
                <a:close/>
              </a:path>
              <a:path w="2838450" h="719455">
                <a:moveTo>
                  <a:pt x="2289048" y="198882"/>
                </a:moveTo>
                <a:lnTo>
                  <a:pt x="2282190" y="201168"/>
                </a:lnTo>
                <a:lnTo>
                  <a:pt x="2282190" y="201930"/>
                </a:lnTo>
                <a:lnTo>
                  <a:pt x="2274570" y="204216"/>
                </a:lnTo>
                <a:lnTo>
                  <a:pt x="2270760" y="212598"/>
                </a:lnTo>
                <a:lnTo>
                  <a:pt x="2273046" y="219456"/>
                </a:lnTo>
                <a:lnTo>
                  <a:pt x="2276094" y="227076"/>
                </a:lnTo>
                <a:lnTo>
                  <a:pt x="2283714" y="230886"/>
                </a:lnTo>
                <a:lnTo>
                  <a:pt x="2291334" y="228600"/>
                </a:lnTo>
                <a:lnTo>
                  <a:pt x="2298954" y="225552"/>
                </a:lnTo>
                <a:lnTo>
                  <a:pt x="2302764" y="217932"/>
                </a:lnTo>
                <a:lnTo>
                  <a:pt x="2300478" y="210312"/>
                </a:lnTo>
                <a:lnTo>
                  <a:pt x="2297430" y="202692"/>
                </a:lnTo>
                <a:lnTo>
                  <a:pt x="2289048" y="198882"/>
                </a:lnTo>
                <a:close/>
              </a:path>
              <a:path w="2838450" h="719455">
                <a:moveTo>
                  <a:pt x="2343150" y="179832"/>
                </a:moveTo>
                <a:lnTo>
                  <a:pt x="2336292" y="182880"/>
                </a:lnTo>
                <a:lnTo>
                  <a:pt x="2328672" y="185166"/>
                </a:lnTo>
                <a:lnTo>
                  <a:pt x="2324862" y="193548"/>
                </a:lnTo>
                <a:lnTo>
                  <a:pt x="2327148" y="200406"/>
                </a:lnTo>
                <a:lnTo>
                  <a:pt x="2330196" y="208026"/>
                </a:lnTo>
                <a:lnTo>
                  <a:pt x="2337816" y="211836"/>
                </a:lnTo>
                <a:lnTo>
                  <a:pt x="2345436" y="209550"/>
                </a:lnTo>
                <a:lnTo>
                  <a:pt x="2353056" y="206502"/>
                </a:lnTo>
                <a:lnTo>
                  <a:pt x="2356866" y="198882"/>
                </a:lnTo>
                <a:lnTo>
                  <a:pt x="2354580" y="191262"/>
                </a:lnTo>
                <a:lnTo>
                  <a:pt x="2351532" y="183642"/>
                </a:lnTo>
                <a:lnTo>
                  <a:pt x="2343150" y="179832"/>
                </a:lnTo>
                <a:close/>
              </a:path>
              <a:path w="2838450" h="719455">
                <a:moveTo>
                  <a:pt x="2397252" y="160782"/>
                </a:moveTo>
                <a:lnTo>
                  <a:pt x="2389632" y="163068"/>
                </a:lnTo>
                <a:lnTo>
                  <a:pt x="2382774" y="166116"/>
                </a:lnTo>
                <a:lnTo>
                  <a:pt x="2378964" y="174498"/>
                </a:lnTo>
                <a:lnTo>
                  <a:pt x="2381250" y="181356"/>
                </a:lnTo>
                <a:lnTo>
                  <a:pt x="2384298" y="188976"/>
                </a:lnTo>
                <a:lnTo>
                  <a:pt x="2391918" y="192786"/>
                </a:lnTo>
                <a:lnTo>
                  <a:pt x="2399538" y="190500"/>
                </a:lnTo>
                <a:lnTo>
                  <a:pt x="2407158" y="187452"/>
                </a:lnTo>
                <a:lnTo>
                  <a:pt x="2410968" y="179070"/>
                </a:lnTo>
                <a:lnTo>
                  <a:pt x="2408682" y="172212"/>
                </a:lnTo>
                <a:lnTo>
                  <a:pt x="2405634" y="164592"/>
                </a:lnTo>
                <a:lnTo>
                  <a:pt x="2397252" y="160782"/>
                </a:lnTo>
                <a:close/>
              </a:path>
              <a:path w="2838450" h="719455">
                <a:moveTo>
                  <a:pt x="2451354" y="140970"/>
                </a:moveTo>
                <a:lnTo>
                  <a:pt x="2436114" y="147066"/>
                </a:lnTo>
                <a:lnTo>
                  <a:pt x="2432304" y="154686"/>
                </a:lnTo>
                <a:lnTo>
                  <a:pt x="2435352" y="162306"/>
                </a:lnTo>
                <a:lnTo>
                  <a:pt x="2437638" y="169926"/>
                </a:lnTo>
                <a:lnTo>
                  <a:pt x="2446020" y="173736"/>
                </a:lnTo>
                <a:lnTo>
                  <a:pt x="2453640" y="170688"/>
                </a:lnTo>
                <a:lnTo>
                  <a:pt x="2461260" y="168402"/>
                </a:lnTo>
                <a:lnTo>
                  <a:pt x="2465070" y="160020"/>
                </a:lnTo>
                <a:lnTo>
                  <a:pt x="2462022" y="152400"/>
                </a:lnTo>
                <a:lnTo>
                  <a:pt x="2459736" y="144780"/>
                </a:lnTo>
                <a:lnTo>
                  <a:pt x="2451354" y="140970"/>
                </a:lnTo>
                <a:close/>
              </a:path>
              <a:path w="2838450" h="719455">
                <a:moveTo>
                  <a:pt x="2505456" y="121920"/>
                </a:moveTo>
                <a:lnTo>
                  <a:pt x="2497836" y="124206"/>
                </a:lnTo>
                <a:lnTo>
                  <a:pt x="2490216" y="127254"/>
                </a:lnTo>
                <a:lnTo>
                  <a:pt x="2486406" y="135636"/>
                </a:lnTo>
                <a:lnTo>
                  <a:pt x="2489454" y="142494"/>
                </a:lnTo>
                <a:lnTo>
                  <a:pt x="2491740" y="150114"/>
                </a:lnTo>
                <a:lnTo>
                  <a:pt x="2500122" y="153924"/>
                </a:lnTo>
                <a:lnTo>
                  <a:pt x="2507742" y="151638"/>
                </a:lnTo>
                <a:lnTo>
                  <a:pt x="2515362" y="148590"/>
                </a:lnTo>
                <a:lnTo>
                  <a:pt x="2519172" y="140208"/>
                </a:lnTo>
                <a:lnTo>
                  <a:pt x="2516124" y="132588"/>
                </a:lnTo>
                <a:lnTo>
                  <a:pt x="2513076" y="125730"/>
                </a:lnTo>
                <a:lnTo>
                  <a:pt x="2505456" y="121920"/>
                </a:lnTo>
                <a:close/>
              </a:path>
              <a:path w="2838450" h="719455">
                <a:moveTo>
                  <a:pt x="2558796" y="102108"/>
                </a:moveTo>
                <a:lnTo>
                  <a:pt x="2551176" y="105156"/>
                </a:lnTo>
                <a:lnTo>
                  <a:pt x="2544318" y="107442"/>
                </a:lnTo>
                <a:lnTo>
                  <a:pt x="2540508" y="115824"/>
                </a:lnTo>
                <a:lnTo>
                  <a:pt x="2542794" y="123444"/>
                </a:lnTo>
                <a:lnTo>
                  <a:pt x="2545842" y="130302"/>
                </a:lnTo>
                <a:lnTo>
                  <a:pt x="2554224" y="134112"/>
                </a:lnTo>
                <a:lnTo>
                  <a:pt x="2561844" y="131826"/>
                </a:lnTo>
                <a:lnTo>
                  <a:pt x="2568702" y="128778"/>
                </a:lnTo>
                <a:lnTo>
                  <a:pt x="2572512" y="120396"/>
                </a:lnTo>
                <a:lnTo>
                  <a:pt x="2570226" y="113538"/>
                </a:lnTo>
                <a:lnTo>
                  <a:pt x="2567178" y="105918"/>
                </a:lnTo>
                <a:lnTo>
                  <a:pt x="2558796" y="102108"/>
                </a:lnTo>
                <a:close/>
              </a:path>
              <a:path w="2838450" h="719455">
                <a:moveTo>
                  <a:pt x="2612898" y="82296"/>
                </a:moveTo>
                <a:lnTo>
                  <a:pt x="2605278" y="84582"/>
                </a:lnTo>
                <a:lnTo>
                  <a:pt x="2597658" y="87630"/>
                </a:lnTo>
                <a:lnTo>
                  <a:pt x="2593848" y="96012"/>
                </a:lnTo>
                <a:lnTo>
                  <a:pt x="2596896" y="103632"/>
                </a:lnTo>
                <a:lnTo>
                  <a:pt x="2599944" y="110490"/>
                </a:lnTo>
                <a:lnTo>
                  <a:pt x="2607564" y="114300"/>
                </a:lnTo>
                <a:lnTo>
                  <a:pt x="2615184" y="111252"/>
                </a:lnTo>
                <a:lnTo>
                  <a:pt x="2622804" y="108966"/>
                </a:lnTo>
                <a:lnTo>
                  <a:pt x="2626614" y="100584"/>
                </a:lnTo>
                <a:lnTo>
                  <a:pt x="2623566" y="92964"/>
                </a:lnTo>
                <a:lnTo>
                  <a:pt x="2620518" y="86106"/>
                </a:lnTo>
                <a:lnTo>
                  <a:pt x="2612898" y="82296"/>
                </a:lnTo>
                <a:close/>
              </a:path>
              <a:path w="2838450" h="719455">
                <a:moveTo>
                  <a:pt x="2666238" y="61722"/>
                </a:moveTo>
                <a:lnTo>
                  <a:pt x="2650998" y="67818"/>
                </a:lnTo>
                <a:lnTo>
                  <a:pt x="2647950" y="76200"/>
                </a:lnTo>
                <a:lnTo>
                  <a:pt x="2650236" y="83058"/>
                </a:lnTo>
                <a:lnTo>
                  <a:pt x="2653284" y="90678"/>
                </a:lnTo>
                <a:lnTo>
                  <a:pt x="2661666" y="94488"/>
                </a:lnTo>
                <a:lnTo>
                  <a:pt x="2669286" y="91440"/>
                </a:lnTo>
                <a:lnTo>
                  <a:pt x="2676144" y="88392"/>
                </a:lnTo>
                <a:lnTo>
                  <a:pt x="2679954" y="80010"/>
                </a:lnTo>
                <a:lnTo>
                  <a:pt x="2677668" y="73152"/>
                </a:lnTo>
                <a:lnTo>
                  <a:pt x="2674620" y="65532"/>
                </a:lnTo>
                <a:lnTo>
                  <a:pt x="2666238" y="61722"/>
                </a:lnTo>
                <a:close/>
              </a:path>
              <a:path w="2838450" h="719455">
                <a:moveTo>
                  <a:pt x="2719578" y="41148"/>
                </a:moveTo>
                <a:lnTo>
                  <a:pt x="2712720" y="44196"/>
                </a:lnTo>
                <a:lnTo>
                  <a:pt x="2711958" y="44196"/>
                </a:lnTo>
                <a:lnTo>
                  <a:pt x="2705100" y="47244"/>
                </a:lnTo>
                <a:lnTo>
                  <a:pt x="2701290" y="55626"/>
                </a:lnTo>
                <a:lnTo>
                  <a:pt x="2704338" y="62484"/>
                </a:lnTo>
                <a:lnTo>
                  <a:pt x="2706624" y="70104"/>
                </a:lnTo>
                <a:lnTo>
                  <a:pt x="2715006" y="73914"/>
                </a:lnTo>
                <a:lnTo>
                  <a:pt x="2722626" y="70866"/>
                </a:lnTo>
                <a:lnTo>
                  <a:pt x="2730246" y="68580"/>
                </a:lnTo>
                <a:lnTo>
                  <a:pt x="2734056" y="60198"/>
                </a:lnTo>
                <a:lnTo>
                  <a:pt x="2727960" y="44958"/>
                </a:lnTo>
                <a:lnTo>
                  <a:pt x="2719578" y="41148"/>
                </a:lnTo>
                <a:close/>
              </a:path>
              <a:path w="2838450" h="719455">
                <a:moveTo>
                  <a:pt x="2772918" y="20574"/>
                </a:moveTo>
                <a:lnTo>
                  <a:pt x="2766060" y="23622"/>
                </a:lnTo>
                <a:lnTo>
                  <a:pt x="2758440" y="26670"/>
                </a:lnTo>
                <a:lnTo>
                  <a:pt x="2754630" y="35052"/>
                </a:lnTo>
                <a:lnTo>
                  <a:pt x="2757678" y="42672"/>
                </a:lnTo>
                <a:lnTo>
                  <a:pt x="2760726" y="49530"/>
                </a:lnTo>
                <a:lnTo>
                  <a:pt x="2769108" y="53340"/>
                </a:lnTo>
                <a:lnTo>
                  <a:pt x="2775966" y="50292"/>
                </a:lnTo>
                <a:lnTo>
                  <a:pt x="2783586" y="47244"/>
                </a:lnTo>
                <a:lnTo>
                  <a:pt x="2787396" y="39624"/>
                </a:lnTo>
                <a:lnTo>
                  <a:pt x="2781300" y="24384"/>
                </a:lnTo>
                <a:lnTo>
                  <a:pt x="2772918" y="20574"/>
                </a:lnTo>
                <a:close/>
              </a:path>
              <a:path w="2838450" h="719455">
                <a:moveTo>
                  <a:pt x="2826258" y="0"/>
                </a:moveTo>
                <a:lnTo>
                  <a:pt x="2819400" y="3048"/>
                </a:lnTo>
                <a:lnTo>
                  <a:pt x="2811780" y="6096"/>
                </a:lnTo>
                <a:lnTo>
                  <a:pt x="2807970" y="14478"/>
                </a:lnTo>
                <a:lnTo>
                  <a:pt x="2811018" y="21336"/>
                </a:lnTo>
                <a:lnTo>
                  <a:pt x="2814066" y="28956"/>
                </a:lnTo>
                <a:lnTo>
                  <a:pt x="2822448" y="32766"/>
                </a:lnTo>
                <a:lnTo>
                  <a:pt x="2829306" y="29718"/>
                </a:lnTo>
                <a:lnTo>
                  <a:pt x="2836926" y="26670"/>
                </a:lnTo>
                <a:lnTo>
                  <a:pt x="2838450" y="23317"/>
                </a:lnTo>
                <a:lnTo>
                  <a:pt x="2838450" y="13144"/>
                </a:lnTo>
                <a:lnTo>
                  <a:pt x="2837688" y="11430"/>
                </a:lnTo>
                <a:lnTo>
                  <a:pt x="2834640" y="3810"/>
                </a:lnTo>
                <a:lnTo>
                  <a:pt x="2826258" y="0"/>
                </a:lnTo>
                <a:close/>
              </a:path>
            </a:pathLst>
          </a:custGeom>
          <a:solidFill>
            <a:srgbClr val="000065"/>
          </a:solidFill>
        </p:spPr>
        <p:txBody>
          <a:bodyPr wrap="square" lIns="0" tIns="0" rIns="0" bIns="0" rtlCol="0"/>
          <a:lstStyle/>
          <a:p>
            <a:endParaRPr/>
          </a:p>
        </p:txBody>
      </p:sp>
      <p:sp>
        <p:nvSpPr>
          <p:cNvPr id="644" name="object 644"/>
          <p:cNvSpPr/>
          <p:nvPr/>
        </p:nvSpPr>
        <p:spPr>
          <a:xfrm>
            <a:off x="2852927" y="2565654"/>
            <a:ext cx="2838450" cy="657860"/>
          </a:xfrm>
          <a:custGeom>
            <a:avLst/>
            <a:gdLst/>
            <a:ahLst/>
            <a:cxnLst/>
            <a:rect l="l" t="t" r="r" b="b"/>
            <a:pathLst>
              <a:path w="2838450" h="657860">
                <a:moveTo>
                  <a:pt x="83058" y="626364"/>
                </a:moveTo>
                <a:lnTo>
                  <a:pt x="76200" y="627126"/>
                </a:lnTo>
                <a:lnTo>
                  <a:pt x="0" y="631652"/>
                </a:lnTo>
                <a:lnTo>
                  <a:pt x="0" y="657682"/>
                </a:lnTo>
                <a:lnTo>
                  <a:pt x="762" y="657606"/>
                </a:lnTo>
                <a:lnTo>
                  <a:pt x="77724" y="653034"/>
                </a:lnTo>
                <a:lnTo>
                  <a:pt x="84582" y="652272"/>
                </a:lnTo>
                <a:lnTo>
                  <a:pt x="90678" y="646176"/>
                </a:lnTo>
                <a:lnTo>
                  <a:pt x="89154" y="632460"/>
                </a:lnTo>
                <a:lnTo>
                  <a:pt x="83058" y="626364"/>
                </a:lnTo>
                <a:close/>
              </a:path>
              <a:path w="2838450" h="657860">
                <a:moveTo>
                  <a:pt x="262890" y="614172"/>
                </a:moveTo>
                <a:lnTo>
                  <a:pt x="256032" y="614934"/>
                </a:lnTo>
                <a:lnTo>
                  <a:pt x="181356" y="620268"/>
                </a:lnTo>
                <a:lnTo>
                  <a:pt x="179070" y="621030"/>
                </a:lnTo>
                <a:lnTo>
                  <a:pt x="172212" y="621030"/>
                </a:lnTo>
                <a:lnTo>
                  <a:pt x="166878" y="627126"/>
                </a:lnTo>
                <a:lnTo>
                  <a:pt x="166878" y="634746"/>
                </a:lnTo>
                <a:lnTo>
                  <a:pt x="167640" y="641604"/>
                </a:lnTo>
                <a:lnTo>
                  <a:pt x="173736" y="646938"/>
                </a:lnTo>
                <a:lnTo>
                  <a:pt x="180594" y="646176"/>
                </a:lnTo>
                <a:lnTo>
                  <a:pt x="182880" y="646176"/>
                </a:lnTo>
                <a:lnTo>
                  <a:pt x="258318" y="640080"/>
                </a:lnTo>
                <a:lnTo>
                  <a:pt x="265176" y="640080"/>
                </a:lnTo>
                <a:lnTo>
                  <a:pt x="270510" y="633984"/>
                </a:lnTo>
                <a:lnTo>
                  <a:pt x="269824" y="627126"/>
                </a:lnTo>
                <a:lnTo>
                  <a:pt x="269748" y="619506"/>
                </a:lnTo>
                <a:lnTo>
                  <a:pt x="262890" y="614172"/>
                </a:lnTo>
                <a:close/>
              </a:path>
              <a:path w="2838450" h="657860">
                <a:moveTo>
                  <a:pt x="440436" y="585978"/>
                </a:moveTo>
                <a:lnTo>
                  <a:pt x="433578" y="586740"/>
                </a:lnTo>
                <a:lnTo>
                  <a:pt x="363474" y="598932"/>
                </a:lnTo>
                <a:lnTo>
                  <a:pt x="357378" y="600456"/>
                </a:lnTo>
                <a:lnTo>
                  <a:pt x="350520" y="601218"/>
                </a:lnTo>
                <a:lnTo>
                  <a:pt x="345186" y="608076"/>
                </a:lnTo>
                <a:lnTo>
                  <a:pt x="346710" y="614934"/>
                </a:lnTo>
                <a:lnTo>
                  <a:pt x="347472" y="621792"/>
                </a:lnTo>
                <a:lnTo>
                  <a:pt x="354330" y="627126"/>
                </a:lnTo>
                <a:lnTo>
                  <a:pt x="361188" y="625602"/>
                </a:lnTo>
                <a:lnTo>
                  <a:pt x="367284" y="624840"/>
                </a:lnTo>
                <a:lnTo>
                  <a:pt x="437388" y="612648"/>
                </a:lnTo>
                <a:lnTo>
                  <a:pt x="445008" y="611124"/>
                </a:lnTo>
                <a:lnTo>
                  <a:pt x="449580" y="604266"/>
                </a:lnTo>
                <a:lnTo>
                  <a:pt x="448056" y="597408"/>
                </a:lnTo>
                <a:lnTo>
                  <a:pt x="447294" y="590550"/>
                </a:lnTo>
                <a:lnTo>
                  <a:pt x="440436" y="585978"/>
                </a:lnTo>
                <a:close/>
              </a:path>
              <a:path w="2838450" h="657860">
                <a:moveTo>
                  <a:pt x="617982" y="555498"/>
                </a:moveTo>
                <a:lnTo>
                  <a:pt x="611124" y="556260"/>
                </a:lnTo>
                <a:lnTo>
                  <a:pt x="544830" y="567690"/>
                </a:lnTo>
                <a:lnTo>
                  <a:pt x="534924" y="569976"/>
                </a:lnTo>
                <a:lnTo>
                  <a:pt x="528066" y="570738"/>
                </a:lnTo>
                <a:lnTo>
                  <a:pt x="523494" y="577596"/>
                </a:lnTo>
                <a:lnTo>
                  <a:pt x="524256" y="584454"/>
                </a:lnTo>
                <a:lnTo>
                  <a:pt x="525780" y="591312"/>
                </a:lnTo>
                <a:lnTo>
                  <a:pt x="532638" y="595884"/>
                </a:lnTo>
                <a:lnTo>
                  <a:pt x="539496" y="595122"/>
                </a:lnTo>
                <a:lnTo>
                  <a:pt x="549402" y="593598"/>
                </a:lnTo>
                <a:lnTo>
                  <a:pt x="615696" y="582168"/>
                </a:lnTo>
                <a:lnTo>
                  <a:pt x="622554" y="580644"/>
                </a:lnTo>
                <a:lnTo>
                  <a:pt x="627126" y="573786"/>
                </a:lnTo>
                <a:lnTo>
                  <a:pt x="626364" y="566928"/>
                </a:lnTo>
                <a:lnTo>
                  <a:pt x="624840" y="560070"/>
                </a:lnTo>
                <a:lnTo>
                  <a:pt x="617982" y="555498"/>
                </a:lnTo>
                <a:close/>
              </a:path>
              <a:path w="2838450" h="657860">
                <a:moveTo>
                  <a:pt x="794766" y="521208"/>
                </a:moveTo>
                <a:lnTo>
                  <a:pt x="787908" y="522732"/>
                </a:lnTo>
                <a:lnTo>
                  <a:pt x="726948" y="534924"/>
                </a:lnTo>
                <a:lnTo>
                  <a:pt x="712470" y="537972"/>
                </a:lnTo>
                <a:lnTo>
                  <a:pt x="705612" y="538734"/>
                </a:lnTo>
                <a:lnTo>
                  <a:pt x="701040" y="545592"/>
                </a:lnTo>
                <a:lnTo>
                  <a:pt x="701802" y="552450"/>
                </a:lnTo>
                <a:lnTo>
                  <a:pt x="703326" y="560070"/>
                </a:lnTo>
                <a:lnTo>
                  <a:pt x="710184" y="564642"/>
                </a:lnTo>
                <a:lnTo>
                  <a:pt x="717042" y="563118"/>
                </a:lnTo>
                <a:lnTo>
                  <a:pt x="731520" y="560070"/>
                </a:lnTo>
                <a:lnTo>
                  <a:pt x="793242" y="547878"/>
                </a:lnTo>
                <a:lnTo>
                  <a:pt x="800100" y="546354"/>
                </a:lnTo>
                <a:lnTo>
                  <a:pt x="804672" y="539496"/>
                </a:lnTo>
                <a:lnTo>
                  <a:pt x="801624" y="525780"/>
                </a:lnTo>
                <a:lnTo>
                  <a:pt x="794766" y="521208"/>
                </a:lnTo>
                <a:close/>
              </a:path>
              <a:path w="2838450" h="657860">
                <a:moveTo>
                  <a:pt x="972312" y="486918"/>
                </a:moveTo>
                <a:lnTo>
                  <a:pt x="965454" y="487680"/>
                </a:lnTo>
                <a:lnTo>
                  <a:pt x="909828" y="499110"/>
                </a:lnTo>
                <a:lnTo>
                  <a:pt x="889254" y="502920"/>
                </a:lnTo>
                <a:lnTo>
                  <a:pt x="882396" y="504444"/>
                </a:lnTo>
                <a:lnTo>
                  <a:pt x="877824" y="511302"/>
                </a:lnTo>
                <a:lnTo>
                  <a:pt x="880872" y="525018"/>
                </a:lnTo>
                <a:lnTo>
                  <a:pt x="887730" y="529590"/>
                </a:lnTo>
                <a:lnTo>
                  <a:pt x="894588" y="528828"/>
                </a:lnTo>
                <a:lnTo>
                  <a:pt x="915162" y="524256"/>
                </a:lnTo>
                <a:lnTo>
                  <a:pt x="970788" y="512826"/>
                </a:lnTo>
                <a:lnTo>
                  <a:pt x="977646" y="512064"/>
                </a:lnTo>
                <a:lnTo>
                  <a:pt x="982218" y="505206"/>
                </a:lnTo>
                <a:lnTo>
                  <a:pt x="980694" y="498348"/>
                </a:lnTo>
                <a:lnTo>
                  <a:pt x="979170" y="490728"/>
                </a:lnTo>
                <a:lnTo>
                  <a:pt x="972312" y="486918"/>
                </a:lnTo>
                <a:close/>
              </a:path>
              <a:path w="2838450" h="657860">
                <a:moveTo>
                  <a:pt x="1148334" y="448056"/>
                </a:moveTo>
                <a:lnTo>
                  <a:pt x="1091946" y="461010"/>
                </a:lnTo>
                <a:lnTo>
                  <a:pt x="1066038" y="466344"/>
                </a:lnTo>
                <a:lnTo>
                  <a:pt x="1059180" y="467868"/>
                </a:lnTo>
                <a:lnTo>
                  <a:pt x="1054608" y="474726"/>
                </a:lnTo>
                <a:lnTo>
                  <a:pt x="1057656" y="488442"/>
                </a:lnTo>
                <a:lnTo>
                  <a:pt x="1064514" y="493014"/>
                </a:lnTo>
                <a:lnTo>
                  <a:pt x="1071372" y="491490"/>
                </a:lnTo>
                <a:lnTo>
                  <a:pt x="1097280" y="486156"/>
                </a:lnTo>
                <a:lnTo>
                  <a:pt x="1153668" y="473202"/>
                </a:lnTo>
                <a:lnTo>
                  <a:pt x="1158240" y="466344"/>
                </a:lnTo>
                <a:lnTo>
                  <a:pt x="1155192" y="452628"/>
                </a:lnTo>
                <a:lnTo>
                  <a:pt x="1148334" y="448056"/>
                </a:lnTo>
                <a:close/>
              </a:path>
              <a:path w="2838450" h="657860">
                <a:moveTo>
                  <a:pt x="1324356" y="407670"/>
                </a:moveTo>
                <a:lnTo>
                  <a:pt x="1274826" y="419100"/>
                </a:lnTo>
                <a:lnTo>
                  <a:pt x="1242060" y="427482"/>
                </a:lnTo>
                <a:lnTo>
                  <a:pt x="1235202" y="429006"/>
                </a:lnTo>
                <a:lnTo>
                  <a:pt x="1230630" y="435864"/>
                </a:lnTo>
                <a:lnTo>
                  <a:pt x="1233678" y="449580"/>
                </a:lnTo>
                <a:lnTo>
                  <a:pt x="1241298" y="454152"/>
                </a:lnTo>
                <a:lnTo>
                  <a:pt x="1248156" y="451866"/>
                </a:lnTo>
                <a:lnTo>
                  <a:pt x="1322832" y="434340"/>
                </a:lnTo>
                <a:lnTo>
                  <a:pt x="1330452" y="432816"/>
                </a:lnTo>
                <a:lnTo>
                  <a:pt x="1334262" y="425958"/>
                </a:lnTo>
                <a:lnTo>
                  <a:pt x="1331214" y="412242"/>
                </a:lnTo>
                <a:lnTo>
                  <a:pt x="1324356" y="407670"/>
                </a:lnTo>
                <a:close/>
              </a:path>
              <a:path w="2838450" h="657860">
                <a:moveTo>
                  <a:pt x="1499616" y="366522"/>
                </a:moveTo>
                <a:lnTo>
                  <a:pt x="1410462" y="387096"/>
                </a:lnTo>
                <a:lnTo>
                  <a:pt x="1406652" y="393954"/>
                </a:lnTo>
                <a:lnTo>
                  <a:pt x="1408176" y="400812"/>
                </a:lnTo>
                <a:lnTo>
                  <a:pt x="1409700" y="408432"/>
                </a:lnTo>
                <a:lnTo>
                  <a:pt x="1416558" y="412242"/>
                </a:lnTo>
                <a:lnTo>
                  <a:pt x="1505712" y="391668"/>
                </a:lnTo>
                <a:lnTo>
                  <a:pt x="1510284" y="384810"/>
                </a:lnTo>
                <a:lnTo>
                  <a:pt x="1507236" y="371094"/>
                </a:lnTo>
                <a:lnTo>
                  <a:pt x="1499616" y="366522"/>
                </a:lnTo>
                <a:close/>
              </a:path>
              <a:path w="2838450" h="657860">
                <a:moveTo>
                  <a:pt x="1674876" y="323088"/>
                </a:moveTo>
                <a:lnTo>
                  <a:pt x="1668018" y="324612"/>
                </a:lnTo>
                <a:lnTo>
                  <a:pt x="1639062" y="332232"/>
                </a:lnTo>
                <a:lnTo>
                  <a:pt x="1593342" y="343662"/>
                </a:lnTo>
                <a:lnTo>
                  <a:pt x="1586484" y="345948"/>
                </a:lnTo>
                <a:lnTo>
                  <a:pt x="1581912" y="352806"/>
                </a:lnTo>
                <a:lnTo>
                  <a:pt x="1583436" y="359664"/>
                </a:lnTo>
                <a:lnTo>
                  <a:pt x="1585722" y="366522"/>
                </a:lnTo>
                <a:lnTo>
                  <a:pt x="1592580" y="370332"/>
                </a:lnTo>
                <a:lnTo>
                  <a:pt x="1599438" y="368808"/>
                </a:lnTo>
                <a:lnTo>
                  <a:pt x="1645158" y="357378"/>
                </a:lnTo>
                <a:lnTo>
                  <a:pt x="1674114" y="349758"/>
                </a:lnTo>
                <a:lnTo>
                  <a:pt x="1680972" y="348234"/>
                </a:lnTo>
                <a:lnTo>
                  <a:pt x="1685544" y="341376"/>
                </a:lnTo>
                <a:lnTo>
                  <a:pt x="1684020" y="334518"/>
                </a:lnTo>
                <a:lnTo>
                  <a:pt x="1681734" y="327660"/>
                </a:lnTo>
                <a:lnTo>
                  <a:pt x="1674876" y="323088"/>
                </a:lnTo>
                <a:close/>
              </a:path>
              <a:path w="2838450" h="657860">
                <a:moveTo>
                  <a:pt x="1850136" y="278892"/>
                </a:moveTo>
                <a:lnTo>
                  <a:pt x="1843278" y="281178"/>
                </a:lnTo>
                <a:lnTo>
                  <a:pt x="1767840" y="300228"/>
                </a:lnTo>
                <a:lnTo>
                  <a:pt x="1760982" y="301752"/>
                </a:lnTo>
                <a:lnTo>
                  <a:pt x="1757172" y="308610"/>
                </a:lnTo>
                <a:lnTo>
                  <a:pt x="1760220" y="322326"/>
                </a:lnTo>
                <a:lnTo>
                  <a:pt x="1767840" y="326898"/>
                </a:lnTo>
                <a:lnTo>
                  <a:pt x="1774698" y="324612"/>
                </a:lnTo>
                <a:lnTo>
                  <a:pt x="1828800" y="311658"/>
                </a:lnTo>
                <a:lnTo>
                  <a:pt x="1849374" y="305562"/>
                </a:lnTo>
                <a:lnTo>
                  <a:pt x="1856232" y="304038"/>
                </a:lnTo>
                <a:lnTo>
                  <a:pt x="1860804" y="297180"/>
                </a:lnTo>
                <a:lnTo>
                  <a:pt x="1858518" y="290322"/>
                </a:lnTo>
                <a:lnTo>
                  <a:pt x="1856994" y="283464"/>
                </a:lnTo>
                <a:lnTo>
                  <a:pt x="1850136" y="278892"/>
                </a:lnTo>
                <a:close/>
              </a:path>
              <a:path w="2838450" h="657860">
                <a:moveTo>
                  <a:pt x="2023872" y="232410"/>
                </a:moveTo>
                <a:lnTo>
                  <a:pt x="2017014" y="233934"/>
                </a:lnTo>
                <a:lnTo>
                  <a:pt x="2004060" y="237744"/>
                </a:lnTo>
                <a:lnTo>
                  <a:pt x="1942338" y="254508"/>
                </a:lnTo>
                <a:lnTo>
                  <a:pt x="1935480" y="256032"/>
                </a:lnTo>
                <a:lnTo>
                  <a:pt x="1931670" y="263652"/>
                </a:lnTo>
                <a:lnTo>
                  <a:pt x="1933194" y="270510"/>
                </a:lnTo>
                <a:lnTo>
                  <a:pt x="1935480" y="277368"/>
                </a:lnTo>
                <a:lnTo>
                  <a:pt x="1942338" y="281178"/>
                </a:lnTo>
                <a:lnTo>
                  <a:pt x="1949196" y="279654"/>
                </a:lnTo>
                <a:lnTo>
                  <a:pt x="2010918" y="262890"/>
                </a:lnTo>
                <a:lnTo>
                  <a:pt x="2023872" y="259080"/>
                </a:lnTo>
                <a:lnTo>
                  <a:pt x="2030730" y="256794"/>
                </a:lnTo>
                <a:lnTo>
                  <a:pt x="2035302" y="249936"/>
                </a:lnTo>
                <a:lnTo>
                  <a:pt x="2033016" y="243078"/>
                </a:lnTo>
                <a:lnTo>
                  <a:pt x="2031492" y="236220"/>
                </a:lnTo>
                <a:lnTo>
                  <a:pt x="2023872" y="232410"/>
                </a:lnTo>
                <a:close/>
              </a:path>
              <a:path w="2838450" h="657860">
                <a:moveTo>
                  <a:pt x="2198370" y="185166"/>
                </a:moveTo>
                <a:lnTo>
                  <a:pt x="2191512" y="186690"/>
                </a:lnTo>
                <a:lnTo>
                  <a:pt x="2187702" y="188214"/>
                </a:lnTo>
                <a:lnTo>
                  <a:pt x="2116836" y="206502"/>
                </a:lnTo>
                <a:lnTo>
                  <a:pt x="2109978" y="208788"/>
                </a:lnTo>
                <a:lnTo>
                  <a:pt x="2105406" y="215646"/>
                </a:lnTo>
                <a:lnTo>
                  <a:pt x="2107692" y="222504"/>
                </a:lnTo>
                <a:lnTo>
                  <a:pt x="2109216" y="229362"/>
                </a:lnTo>
                <a:lnTo>
                  <a:pt x="2116836" y="233172"/>
                </a:lnTo>
                <a:lnTo>
                  <a:pt x="2123694" y="231648"/>
                </a:lnTo>
                <a:lnTo>
                  <a:pt x="2193798" y="212598"/>
                </a:lnTo>
                <a:lnTo>
                  <a:pt x="2198370" y="211836"/>
                </a:lnTo>
                <a:lnTo>
                  <a:pt x="2205228" y="209550"/>
                </a:lnTo>
                <a:lnTo>
                  <a:pt x="2209038" y="202692"/>
                </a:lnTo>
                <a:lnTo>
                  <a:pt x="2207514" y="195834"/>
                </a:lnTo>
                <a:lnTo>
                  <a:pt x="2205228" y="188976"/>
                </a:lnTo>
                <a:lnTo>
                  <a:pt x="2198370" y="185166"/>
                </a:lnTo>
                <a:close/>
              </a:path>
              <a:path w="2838450" h="657860">
                <a:moveTo>
                  <a:pt x="2372106" y="137160"/>
                </a:moveTo>
                <a:lnTo>
                  <a:pt x="2365248" y="138684"/>
                </a:lnTo>
                <a:lnTo>
                  <a:pt x="2290572" y="160020"/>
                </a:lnTo>
                <a:lnTo>
                  <a:pt x="2283714" y="161544"/>
                </a:lnTo>
                <a:lnTo>
                  <a:pt x="2279904" y="169164"/>
                </a:lnTo>
                <a:lnTo>
                  <a:pt x="2282190" y="176022"/>
                </a:lnTo>
                <a:lnTo>
                  <a:pt x="2283714" y="182880"/>
                </a:lnTo>
                <a:lnTo>
                  <a:pt x="2291334" y="186690"/>
                </a:lnTo>
                <a:lnTo>
                  <a:pt x="2298192" y="184404"/>
                </a:lnTo>
                <a:lnTo>
                  <a:pt x="2372106" y="163830"/>
                </a:lnTo>
                <a:lnTo>
                  <a:pt x="2378964" y="161544"/>
                </a:lnTo>
                <a:lnTo>
                  <a:pt x="2383536" y="154686"/>
                </a:lnTo>
                <a:lnTo>
                  <a:pt x="2381250" y="147828"/>
                </a:lnTo>
                <a:lnTo>
                  <a:pt x="2379726" y="140970"/>
                </a:lnTo>
                <a:lnTo>
                  <a:pt x="2372106" y="137160"/>
                </a:lnTo>
                <a:close/>
              </a:path>
              <a:path w="2838450" h="657860">
                <a:moveTo>
                  <a:pt x="2545080" y="86868"/>
                </a:moveTo>
                <a:lnTo>
                  <a:pt x="2538222" y="89154"/>
                </a:lnTo>
                <a:lnTo>
                  <a:pt x="2464308" y="111252"/>
                </a:lnTo>
                <a:lnTo>
                  <a:pt x="2457450" y="113538"/>
                </a:lnTo>
                <a:lnTo>
                  <a:pt x="2453640" y="120396"/>
                </a:lnTo>
                <a:lnTo>
                  <a:pt x="2458212" y="134112"/>
                </a:lnTo>
                <a:lnTo>
                  <a:pt x="2465070" y="137922"/>
                </a:lnTo>
                <a:lnTo>
                  <a:pt x="2471928" y="135636"/>
                </a:lnTo>
                <a:lnTo>
                  <a:pt x="2545842" y="113538"/>
                </a:lnTo>
                <a:lnTo>
                  <a:pt x="2552700" y="111252"/>
                </a:lnTo>
                <a:lnTo>
                  <a:pt x="2556510" y="104394"/>
                </a:lnTo>
                <a:lnTo>
                  <a:pt x="2554986" y="97536"/>
                </a:lnTo>
                <a:lnTo>
                  <a:pt x="2552700" y="90678"/>
                </a:lnTo>
                <a:lnTo>
                  <a:pt x="2545080" y="86868"/>
                </a:lnTo>
                <a:close/>
              </a:path>
              <a:path w="2838450" h="657860">
                <a:moveTo>
                  <a:pt x="2718816" y="35814"/>
                </a:moveTo>
                <a:lnTo>
                  <a:pt x="2711958" y="37338"/>
                </a:lnTo>
                <a:lnTo>
                  <a:pt x="2642616" y="57912"/>
                </a:lnTo>
                <a:lnTo>
                  <a:pt x="2637282" y="59436"/>
                </a:lnTo>
                <a:lnTo>
                  <a:pt x="2630424" y="61722"/>
                </a:lnTo>
                <a:lnTo>
                  <a:pt x="2626614" y="68580"/>
                </a:lnTo>
                <a:lnTo>
                  <a:pt x="2631186" y="82296"/>
                </a:lnTo>
                <a:lnTo>
                  <a:pt x="2638044" y="86106"/>
                </a:lnTo>
                <a:lnTo>
                  <a:pt x="2644902" y="83820"/>
                </a:lnTo>
                <a:lnTo>
                  <a:pt x="2718816" y="62484"/>
                </a:lnTo>
                <a:lnTo>
                  <a:pt x="2725674" y="60198"/>
                </a:lnTo>
                <a:lnTo>
                  <a:pt x="2729484" y="53340"/>
                </a:lnTo>
                <a:lnTo>
                  <a:pt x="2727960" y="46482"/>
                </a:lnTo>
                <a:lnTo>
                  <a:pt x="2725674" y="39624"/>
                </a:lnTo>
                <a:lnTo>
                  <a:pt x="2718816" y="35814"/>
                </a:lnTo>
                <a:close/>
              </a:path>
              <a:path w="2838450" h="657860">
                <a:moveTo>
                  <a:pt x="2833116" y="0"/>
                </a:moveTo>
                <a:lnTo>
                  <a:pt x="2826258" y="2286"/>
                </a:lnTo>
                <a:lnTo>
                  <a:pt x="2810256" y="6858"/>
                </a:lnTo>
                <a:lnTo>
                  <a:pt x="2803398" y="9144"/>
                </a:lnTo>
                <a:lnTo>
                  <a:pt x="2799588" y="16764"/>
                </a:lnTo>
                <a:lnTo>
                  <a:pt x="2801874" y="23622"/>
                </a:lnTo>
                <a:lnTo>
                  <a:pt x="2803398" y="30480"/>
                </a:lnTo>
                <a:lnTo>
                  <a:pt x="2811018" y="34290"/>
                </a:lnTo>
                <a:lnTo>
                  <a:pt x="2838450" y="25146"/>
                </a:lnTo>
                <a:lnTo>
                  <a:pt x="2838450" y="2963"/>
                </a:lnTo>
                <a:lnTo>
                  <a:pt x="2833116" y="0"/>
                </a:lnTo>
                <a:close/>
              </a:path>
            </a:pathLst>
          </a:custGeom>
          <a:solidFill>
            <a:srgbClr val="326598"/>
          </a:solidFill>
        </p:spPr>
        <p:txBody>
          <a:bodyPr wrap="square" lIns="0" tIns="0" rIns="0" bIns="0" rtlCol="0"/>
          <a:lstStyle/>
          <a:p>
            <a:endParaRPr/>
          </a:p>
        </p:txBody>
      </p:sp>
      <p:sp>
        <p:nvSpPr>
          <p:cNvPr id="645" name="object 645"/>
          <p:cNvSpPr txBox="1"/>
          <p:nvPr/>
        </p:nvSpPr>
        <p:spPr>
          <a:xfrm>
            <a:off x="2641092" y="3600703"/>
            <a:ext cx="2842260" cy="258445"/>
          </a:xfrm>
          <a:prstGeom prst="rect">
            <a:avLst/>
          </a:prstGeom>
        </p:spPr>
        <p:txBody>
          <a:bodyPr vert="horz" wrap="square" lIns="0" tIns="0" rIns="0" bIns="0" rtlCol="0">
            <a:spAutoFit/>
          </a:bodyPr>
          <a:lstStyle/>
          <a:p>
            <a:pPr>
              <a:lnSpc>
                <a:spcPts val="1010"/>
              </a:lnSpc>
            </a:pPr>
            <a:r>
              <a:rPr sz="850" b="1" spc="-5" dirty="0">
                <a:solidFill>
                  <a:srgbClr val="3F3F3F"/>
                </a:solidFill>
                <a:latin typeface="Arial"/>
                <a:cs typeface="Arial"/>
              </a:rPr>
              <a:t>40</a:t>
            </a:r>
            <a:endParaRPr sz="850">
              <a:latin typeface="Arial"/>
              <a:cs typeface="Arial"/>
            </a:endParaRPr>
          </a:p>
          <a:p>
            <a:pPr marL="65405">
              <a:lnSpc>
                <a:spcPts val="1010"/>
              </a:lnSpc>
              <a:tabLst>
                <a:tab pos="516890" algn="l"/>
                <a:tab pos="882650" algn="l"/>
                <a:tab pos="1247775" algn="l"/>
                <a:tab pos="1612900" algn="l"/>
                <a:tab pos="1977389" algn="l"/>
                <a:tab pos="2343150" algn="l"/>
                <a:tab pos="2708275"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r>
              <a:rPr sz="850" b="1" dirty="0">
                <a:solidFill>
                  <a:srgbClr val="3F3F3F"/>
                </a:solidFill>
                <a:latin typeface="Arial"/>
                <a:cs typeface="Arial"/>
              </a:rPr>
              <a:t>	</a:t>
            </a:r>
            <a:r>
              <a:rPr sz="850" b="1" spc="-5" dirty="0">
                <a:solidFill>
                  <a:srgbClr val="3F3F3F"/>
                </a:solidFill>
                <a:latin typeface="Arial"/>
                <a:cs typeface="Arial"/>
              </a:rPr>
              <a:t>15</a:t>
            </a:r>
            <a:r>
              <a:rPr sz="850" b="1" dirty="0">
                <a:solidFill>
                  <a:srgbClr val="3F3F3F"/>
                </a:solidFill>
                <a:latin typeface="Arial"/>
                <a:cs typeface="Arial"/>
              </a:rPr>
              <a:t>	</a:t>
            </a:r>
            <a:r>
              <a:rPr sz="850" b="1" spc="-5" dirty="0">
                <a:solidFill>
                  <a:srgbClr val="3F3F3F"/>
                </a:solidFill>
                <a:latin typeface="Arial"/>
                <a:cs typeface="Arial"/>
              </a:rPr>
              <a:t>16</a:t>
            </a:r>
            <a:r>
              <a:rPr sz="850" b="1" dirty="0">
                <a:solidFill>
                  <a:srgbClr val="3F3F3F"/>
                </a:solidFill>
                <a:latin typeface="Arial"/>
                <a:cs typeface="Arial"/>
              </a:rPr>
              <a:t>	</a:t>
            </a:r>
            <a:r>
              <a:rPr sz="850" b="1" spc="-5" dirty="0">
                <a:solidFill>
                  <a:srgbClr val="3F3F3F"/>
                </a:solidFill>
                <a:latin typeface="Arial"/>
                <a:cs typeface="Arial"/>
              </a:rPr>
              <a:t>17</a:t>
            </a:r>
            <a:r>
              <a:rPr sz="850" b="1" dirty="0">
                <a:solidFill>
                  <a:srgbClr val="3F3F3F"/>
                </a:solidFill>
                <a:latin typeface="Arial"/>
                <a:cs typeface="Arial"/>
              </a:rPr>
              <a:t>	</a:t>
            </a:r>
            <a:r>
              <a:rPr sz="850" b="1" spc="-5" dirty="0">
                <a:solidFill>
                  <a:srgbClr val="3F3F3F"/>
                </a:solidFill>
                <a:latin typeface="Arial"/>
                <a:cs typeface="Arial"/>
              </a:rPr>
              <a:t>18</a:t>
            </a:r>
            <a:r>
              <a:rPr sz="850" b="1" dirty="0">
                <a:solidFill>
                  <a:srgbClr val="3F3F3F"/>
                </a:solidFill>
                <a:latin typeface="Arial"/>
                <a:cs typeface="Arial"/>
              </a:rPr>
              <a:t>	</a:t>
            </a:r>
            <a:r>
              <a:rPr sz="850" b="1" spc="-5" dirty="0">
                <a:solidFill>
                  <a:srgbClr val="3F3F3F"/>
                </a:solidFill>
                <a:latin typeface="Arial"/>
                <a:cs typeface="Arial"/>
              </a:rPr>
              <a:t>19 </a:t>
            </a:r>
            <a:r>
              <a:rPr sz="850" b="1" dirty="0">
                <a:solidFill>
                  <a:srgbClr val="3F3F3F"/>
                </a:solidFill>
                <a:latin typeface="Arial"/>
                <a:cs typeface="Arial"/>
              </a:rPr>
              <a:t>	</a:t>
            </a:r>
            <a:r>
              <a:rPr sz="850" b="1" spc="-5" dirty="0">
                <a:solidFill>
                  <a:srgbClr val="3F3F3F"/>
                </a:solidFill>
                <a:latin typeface="Arial"/>
                <a:cs typeface="Arial"/>
              </a:rPr>
              <a:t>20</a:t>
            </a:r>
            <a:endParaRPr sz="850">
              <a:latin typeface="Arial"/>
              <a:cs typeface="Arial"/>
            </a:endParaRPr>
          </a:p>
        </p:txBody>
      </p:sp>
      <p:sp>
        <p:nvSpPr>
          <p:cNvPr id="646" name="object 646"/>
          <p:cNvSpPr/>
          <p:nvPr/>
        </p:nvSpPr>
        <p:spPr>
          <a:xfrm>
            <a:off x="4760214" y="3162300"/>
            <a:ext cx="892810" cy="377190"/>
          </a:xfrm>
          <a:custGeom>
            <a:avLst/>
            <a:gdLst/>
            <a:ahLst/>
            <a:cxnLst/>
            <a:rect l="l" t="t" r="r" b="b"/>
            <a:pathLst>
              <a:path w="892810" h="377189">
                <a:moveTo>
                  <a:pt x="0" y="377190"/>
                </a:moveTo>
                <a:lnTo>
                  <a:pt x="892301" y="377190"/>
                </a:lnTo>
                <a:lnTo>
                  <a:pt x="892301" y="0"/>
                </a:lnTo>
                <a:lnTo>
                  <a:pt x="0" y="0"/>
                </a:lnTo>
                <a:lnTo>
                  <a:pt x="0" y="377190"/>
                </a:lnTo>
                <a:close/>
              </a:path>
            </a:pathLst>
          </a:custGeom>
          <a:solidFill>
            <a:srgbClr val="FFFFFF"/>
          </a:solidFill>
        </p:spPr>
        <p:txBody>
          <a:bodyPr wrap="square" lIns="0" tIns="0" rIns="0" bIns="0" rtlCol="0"/>
          <a:lstStyle/>
          <a:p>
            <a:endParaRPr/>
          </a:p>
        </p:txBody>
      </p:sp>
      <p:sp>
        <p:nvSpPr>
          <p:cNvPr id="647" name="object 647"/>
          <p:cNvSpPr/>
          <p:nvPr/>
        </p:nvSpPr>
        <p:spPr>
          <a:xfrm>
            <a:off x="4758690" y="3160776"/>
            <a:ext cx="895350" cy="380365"/>
          </a:xfrm>
          <a:custGeom>
            <a:avLst/>
            <a:gdLst/>
            <a:ahLst/>
            <a:cxnLst/>
            <a:rect l="l" t="t" r="r" b="b"/>
            <a:pathLst>
              <a:path w="895350" h="380364">
                <a:moveTo>
                  <a:pt x="893826" y="0"/>
                </a:moveTo>
                <a:lnTo>
                  <a:pt x="1524" y="0"/>
                </a:lnTo>
                <a:lnTo>
                  <a:pt x="0" y="1524"/>
                </a:lnTo>
                <a:lnTo>
                  <a:pt x="0" y="378714"/>
                </a:lnTo>
                <a:lnTo>
                  <a:pt x="1524" y="380238"/>
                </a:lnTo>
                <a:lnTo>
                  <a:pt x="893826" y="380238"/>
                </a:lnTo>
                <a:lnTo>
                  <a:pt x="895350" y="378714"/>
                </a:lnTo>
                <a:lnTo>
                  <a:pt x="3048" y="378714"/>
                </a:lnTo>
                <a:lnTo>
                  <a:pt x="1524" y="377190"/>
                </a:lnTo>
                <a:lnTo>
                  <a:pt x="3048" y="377190"/>
                </a:lnTo>
                <a:lnTo>
                  <a:pt x="3048" y="2286"/>
                </a:lnTo>
                <a:lnTo>
                  <a:pt x="1524" y="2286"/>
                </a:lnTo>
                <a:lnTo>
                  <a:pt x="3048" y="1524"/>
                </a:lnTo>
                <a:lnTo>
                  <a:pt x="895350" y="1524"/>
                </a:lnTo>
                <a:lnTo>
                  <a:pt x="893826" y="0"/>
                </a:lnTo>
                <a:close/>
              </a:path>
              <a:path w="895350" h="380364">
                <a:moveTo>
                  <a:pt x="3048" y="377190"/>
                </a:moveTo>
                <a:lnTo>
                  <a:pt x="1524" y="377190"/>
                </a:lnTo>
                <a:lnTo>
                  <a:pt x="3048" y="378714"/>
                </a:lnTo>
                <a:lnTo>
                  <a:pt x="3048" y="377190"/>
                </a:lnTo>
                <a:close/>
              </a:path>
              <a:path w="895350" h="380364">
                <a:moveTo>
                  <a:pt x="892302" y="377190"/>
                </a:moveTo>
                <a:lnTo>
                  <a:pt x="3048" y="377190"/>
                </a:lnTo>
                <a:lnTo>
                  <a:pt x="3048" y="378714"/>
                </a:lnTo>
                <a:lnTo>
                  <a:pt x="892302" y="378714"/>
                </a:lnTo>
                <a:lnTo>
                  <a:pt x="892302" y="377190"/>
                </a:lnTo>
                <a:close/>
              </a:path>
              <a:path w="895350" h="380364">
                <a:moveTo>
                  <a:pt x="892302" y="1524"/>
                </a:moveTo>
                <a:lnTo>
                  <a:pt x="892302" y="378714"/>
                </a:lnTo>
                <a:lnTo>
                  <a:pt x="893826" y="377190"/>
                </a:lnTo>
                <a:lnTo>
                  <a:pt x="895350" y="377190"/>
                </a:lnTo>
                <a:lnTo>
                  <a:pt x="895350" y="2286"/>
                </a:lnTo>
                <a:lnTo>
                  <a:pt x="893826" y="2286"/>
                </a:lnTo>
                <a:lnTo>
                  <a:pt x="892302" y="1524"/>
                </a:lnTo>
                <a:close/>
              </a:path>
              <a:path w="895350" h="380364">
                <a:moveTo>
                  <a:pt x="895350" y="377190"/>
                </a:moveTo>
                <a:lnTo>
                  <a:pt x="893826" y="377190"/>
                </a:lnTo>
                <a:lnTo>
                  <a:pt x="892302" y="378714"/>
                </a:lnTo>
                <a:lnTo>
                  <a:pt x="895350" y="378714"/>
                </a:lnTo>
                <a:lnTo>
                  <a:pt x="895350" y="377190"/>
                </a:lnTo>
                <a:close/>
              </a:path>
              <a:path w="895350" h="380364">
                <a:moveTo>
                  <a:pt x="3048" y="1524"/>
                </a:moveTo>
                <a:lnTo>
                  <a:pt x="1524" y="2286"/>
                </a:lnTo>
                <a:lnTo>
                  <a:pt x="3048" y="2286"/>
                </a:lnTo>
                <a:lnTo>
                  <a:pt x="3048" y="1524"/>
                </a:lnTo>
                <a:close/>
              </a:path>
              <a:path w="895350" h="380364">
                <a:moveTo>
                  <a:pt x="892302" y="1524"/>
                </a:moveTo>
                <a:lnTo>
                  <a:pt x="3048" y="1524"/>
                </a:lnTo>
                <a:lnTo>
                  <a:pt x="3048" y="2286"/>
                </a:lnTo>
                <a:lnTo>
                  <a:pt x="892302" y="2286"/>
                </a:lnTo>
                <a:lnTo>
                  <a:pt x="892302" y="1524"/>
                </a:lnTo>
                <a:close/>
              </a:path>
              <a:path w="895350" h="380364">
                <a:moveTo>
                  <a:pt x="895350" y="1524"/>
                </a:moveTo>
                <a:lnTo>
                  <a:pt x="892302" y="1524"/>
                </a:lnTo>
                <a:lnTo>
                  <a:pt x="893826" y="2286"/>
                </a:lnTo>
                <a:lnTo>
                  <a:pt x="895350" y="2286"/>
                </a:lnTo>
                <a:lnTo>
                  <a:pt x="895350" y="1524"/>
                </a:lnTo>
                <a:close/>
              </a:path>
            </a:pathLst>
          </a:custGeom>
          <a:solidFill>
            <a:srgbClr val="000000"/>
          </a:solidFill>
        </p:spPr>
        <p:txBody>
          <a:bodyPr wrap="square" lIns="0" tIns="0" rIns="0" bIns="0" rtlCol="0"/>
          <a:lstStyle/>
          <a:p>
            <a:endParaRPr/>
          </a:p>
        </p:txBody>
      </p:sp>
      <p:sp>
        <p:nvSpPr>
          <p:cNvPr id="648" name="object 648"/>
          <p:cNvSpPr/>
          <p:nvPr/>
        </p:nvSpPr>
        <p:spPr>
          <a:xfrm>
            <a:off x="4845558" y="3242310"/>
            <a:ext cx="315595" cy="28575"/>
          </a:xfrm>
          <a:custGeom>
            <a:avLst/>
            <a:gdLst/>
            <a:ahLst/>
            <a:cxnLst/>
            <a:rect l="l" t="t" r="r" b="b"/>
            <a:pathLst>
              <a:path w="315595" h="28575">
                <a:moveTo>
                  <a:pt x="22859" y="0"/>
                </a:moveTo>
                <a:lnTo>
                  <a:pt x="6857" y="0"/>
                </a:lnTo>
                <a:lnTo>
                  <a:pt x="0" y="6096"/>
                </a:lnTo>
                <a:lnTo>
                  <a:pt x="0" y="22098"/>
                </a:lnTo>
                <a:lnTo>
                  <a:pt x="6857" y="28194"/>
                </a:lnTo>
                <a:lnTo>
                  <a:pt x="22859" y="28194"/>
                </a:lnTo>
                <a:lnTo>
                  <a:pt x="28955" y="22098"/>
                </a:lnTo>
                <a:lnTo>
                  <a:pt x="28955" y="6096"/>
                </a:lnTo>
                <a:lnTo>
                  <a:pt x="22859" y="0"/>
                </a:lnTo>
                <a:close/>
              </a:path>
              <a:path w="315595" h="28575">
                <a:moveTo>
                  <a:pt x="80009" y="0"/>
                </a:moveTo>
                <a:lnTo>
                  <a:pt x="64007" y="0"/>
                </a:lnTo>
                <a:lnTo>
                  <a:pt x="57911" y="6096"/>
                </a:lnTo>
                <a:lnTo>
                  <a:pt x="57911" y="22098"/>
                </a:lnTo>
                <a:lnTo>
                  <a:pt x="64007" y="28194"/>
                </a:lnTo>
                <a:lnTo>
                  <a:pt x="80009" y="28194"/>
                </a:lnTo>
                <a:lnTo>
                  <a:pt x="86105" y="22098"/>
                </a:lnTo>
                <a:lnTo>
                  <a:pt x="86105" y="6096"/>
                </a:lnTo>
                <a:lnTo>
                  <a:pt x="80009" y="0"/>
                </a:lnTo>
                <a:close/>
              </a:path>
              <a:path w="315595" h="28575">
                <a:moveTo>
                  <a:pt x="137159" y="0"/>
                </a:moveTo>
                <a:lnTo>
                  <a:pt x="121157" y="0"/>
                </a:lnTo>
                <a:lnTo>
                  <a:pt x="115061" y="6096"/>
                </a:lnTo>
                <a:lnTo>
                  <a:pt x="115061" y="22098"/>
                </a:lnTo>
                <a:lnTo>
                  <a:pt x="121157" y="28194"/>
                </a:lnTo>
                <a:lnTo>
                  <a:pt x="137159" y="28194"/>
                </a:lnTo>
                <a:lnTo>
                  <a:pt x="144017" y="22098"/>
                </a:lnTo>
                <a:lnTo>
                  <a:pt x="144017" y="6096"/>
                </a:lnTo>
                <a:lnTo>
                  <a:pt x="137159" y="0"/>
                </a:lnTo>
                <a:close/>
              </a:path>
              <a:path w="315595" h="28575">
                <a:moveTo>
                  <a:pt x="194309" y="0"/>
                </a:moveTo>
                <a:lnTo>
                  <a:pt x="179069" y="0"/>
                </a:lnTo>
                <a:lnTo>
                  <a:pt x="172211" y="6096"/>
                </a:lnTo>
                <a:lnTo>
                  <a:pt x="172211" y="22098"/>
                </a:lnTo>
                <a:lnTo>
                  <a:pt x="179069" y="28194"/>
                </a:lnTo>
                <a:lnTo>
                  <a:pt x="194309" y="28194"/>
                </a:lnTo>
                <a:lnTo>
                  <a:pt x="201167" y="22098"/>
                </a:lnTo>
                <a:lnTo>
                  <a:pt x="201167" y="6096"/>
                </a:lnTo>
                <a:lnTo>
                  <a:pt x="194309" y="0"/>
                </a:lnTo>
                <a:close/>
              </a:path>
              <a:path w="315595" h="28575">
                <a:moveTo>
                  <a:pt x="252221" y="0"/>
                </a:moveTo>
                <a:lnTo>
                  <a:pt x="236219" y="0"/>
                </a:lnTo>
                <a:lnTo>
                  <a:pt x="230123" y="6096"/>
                </a:lnTo>
                <a:lnTo>
                  <a:pt x="230123" y="22098"/>
                </a:lnTo>
                <a:lnTo>
                  <a:pt x="236219" y="28194"/>
                </a:lnTo>
                <a:lnTo>
                  <a:pt x="252221" y="28194"/>
                </a:lnTo>
                <a:lnTo>
                  <a:pt x="258317" y="22098"/>
                </a:lnTo>
                <a:lnTo>
                  <a:pt x="258317" y="6096"/>
                </a:lnTo>
                <a:lnTo>
                  <a:pt x="252221" y="0"/>
                </a:lnTo>
                <a:close/>
              </a:path>
              <a:path w="315595" h="28575">
                <a:moveTo>
                  <a:pt x="309371" y="0"/>
                </a:moveTo>
                <a:lnTo>
                  <a:pt x="293369" y="0"/>
                </a:lnTo>
                <a:lnTo>
                  <a:pt x="287273" y="6096"/>
                </a:lnTo>
                <a:lnTo>
                  <a:pt x="287273" y="22098"/>
                </a:lnTo>
                <a:lnTo>
                  <a:pt x="293369" y="28194"/>
                </a:lnTo>
                <a:lnTo>
                  <a:pt x="309371" y="28194"/>
                </a:lnTo>
                <a:lnTo>
                  <a:pt x="315467" y="22098"/>
                </a:lnTo>
                <a:lnTo>
                  <a:pt x="315467" y="6096"/>
                </a:lnTo>
                <a:lnTo>
                  <a:pt x="309371" y="0"/>
                </a:lnTo>
                <a:close/>
              </a:path>
            </a:pathLst>
          </a:custGeom>
          <a:solidFill>
            <a:srgbClr val="000065"/>
          </a:solidFill>
        </p:spPr>
        <p:txBody>
          <a:bodyPr wrap="square" lIns="0" tIns="0" rIns="0" bIns="0" rtlCol="0"/>
          <a:lstStyle/>
          <a:p>
            <a:endParaRPr/>
          </a:p>
        </p:txBody>
      </p:sp>
      <p:sp>
        <p:nvSpPr>
          <p:cNvPr id="649" name="object 649"/>
          <p:cNvSpPr/>
          <p:nvPr/>
        </p:nvSpPr>
        <p:spPr>
          <a:xfrm>
            <a:off x="4847082" y="3432047"/>
            <a:ext cx="284480" cy="26034"/>
          </a:xfrm>
          <a:custGeom>
            <a:avLst/>
            <a:gdLst/>
            <a:ahLst/>
            <a:cxnLst/>
            <a:rect l="l" t="t" r="r" b="b"/>
            <a:pathLst>
              <a:path w="284479" h="26035">
                <a:moveTo>
                  <a:pt x="97535" y="0"/>
                </a:moveTo>
                <a:lnTo>
                  <a:pt x="6095" y="0"/>
                </a:lnTo>
                <a:lnTo>
                  <a:pt x="0" y="6096"/>
                </a:lnTo>
                <a:lnTo>
                  <a:pt x="0" y="19812"/>
                </a:lnTo>
                <a:lnTo>
                  <a:pt x="6095" y="25908"/>
                </a:lnTo>
                <a:lnTo>
                  <a:pt x="97535" y="25908"/>
                </a:lnTo>
                <a:lnTo>
                  <a:pt x="103631" y="19812"/>
                </a:lnTo>
                <a:lnTo>
                  <a:pt x="103631" y="6096"/>
                </a:lnTo>
                <a:lnTo>
                  <a:pt x="97535" y="0"/>
                </a:lnTo>
                <a:close/>
              </a:path>
              <a:path w="284479" h="26035">
                <a:moveTo>
                  <a:pt x="278129" y="0"/>
                </a:moveTo>
                <a:lnTo>
                  <a:pt x="186689" y="0"/>
                </a:lnTo>
                <a:lnTo>
                  <a:pt x="180593" y="6096"/>
                </a:lnTo>
                <a:lnTo>
                  <a:pt x="180593" y="19812"/>
                </a:lnTo>
                <a:lnTo>
                  <a:pt x="186689" y="25908"/>
                </a:lnTo>
                <a:lnTo>
                  <a:pt x="278129" y="25908"/>
                </a:lnTo>
                <a:lnTo>
                  <a:pt x="284225" y="19812"/>
                </a:lnTo>
                <a:lnTo>
                  <a:pt x="284225" y="6096"/>
                </a:lnTo>
                <a:lnTo>
                  <a:pt x="278129" y="0"/>
                </a:lnTo>
                <a:close/>
              </a:path>
            </a:pathLst>
          </a:custGeom>
          <a:solidFill>
            <a:srgbClr val="326598"/>
          </a:solidFill>
        </p:spPr>
        <p:txBody>
          <a:bodyPr wrap="square" lIns="0" tIns="0" rIns="0" bIns="0" rtlCol="0"/>
          <a:lstStyle/>
          <a:p>
            <a:endParaRPr/>
          </a:p>
        </p:txBody>
      </p:sp>
      <p:sp>
        <p:nvSpPr>
          <p:cNvPr id="650" name="object 650"/>
          <p:cNvSpPr txBox="1"/>
          <p:nvPr/>
        </p:nvSpPr>
        <p:spPr>
          <a:xfrm>
            <a:off x="5196078" y="3115818"/>
            <a:ext cx="384810" cy="381000"/>
          </a:xfrm>
          <a:prstGeom prst="rect">
            <a:avLst/>
          </a:prstGeom>
        </p:spPr>
        <p:txBody>
          <a:bodyPr vert="horz" wrap="square" lIns="0" tIns="0" rIns="0" bIns="0" rtlCol="0">
            <a:spAutoFit/>
          </a:bodyPr>
          <a:lstStyle/>
          <a:p>
            <a:pPr marR="5080">
              <a:lnSpc>
                <a:spcPct val="166000"/>
              </a:lnSpc>
            </a:pPr>
            <a:r>
              <a:rPr sz="750" spc="-5" dirty="0">
                <a:solidFill>
                  <a:srgbClr val="3F3F3F"/>
                </a:solidFill>
                <a:latin typeface="Arial"/>
                <a:cs typeface="Arial"/>
              </a:rPr>
              <a:t>C</a:t>
            </a:r>
            <a:r>
              <a:rPr sz="750" spc="-10" dirty="0">
                <a:solidFill>
                  <a:srgbClr val="3F3F3F"/>
                </a:solidFill>
                <a:latin typeface="Arial"/>
                <a:cs typeface="Arial"/>
              </a:rPr>
              <a:t>a</a:t>
            </a:r>
            <a:r>
              <a:rPr sz="750" spc="-5" dirty="0">
                <a:solidFill>
                  <a:srgbClr val="3F3F3F"/>
                </a:solidFill>
                <a:latin typeface="Arial"/>
                <a:cs typeface="Arial"/>
              </a:rPr>
              <a:t>p</a:t>
            </a:r>
            <a:r>
              <a:rPr sz="750" spc="-10" dirty="0">
                <a:solidFill>
                  <a:srgbClr val="3F3F3F"/>
                </a:solidFill>
                <a:latin typeface="Arial"/>
                <a:cs typeface="Arial"/>
              </a:rPr>
              <a:t>a</a:t>
            </a:r>
            <a:r>
              <a:rPr sz="750" spc="5" dirty="0">
                <a:solidFill>
                  <a:srgbClr val="3F3F3F"/>
                </a:solidFill>
                <a:latin typeface="Arial"/>
                <a:cs typeface="Arial"/>
              </a:rPr>
              <a:t>c</a:t>
            </a:r>
            <a:r>
              <a:rPr sz="750" spc="-5" dirty="0">
                <a:solidFill>
                  <a:srgbClr val="3F3F3F"/>
                </a:solidFill>
                <a:latin typeface="Arial"/>
                <a:cs typeface="Arial"/>
              </a:rPr>
              <a:t>i</a:t>
            </a:r>
            <a:r>
              <a:rPr sz="750" spc="-10" dirty="0">
                <a:solidFill>
                  <a:srgbClr val="3F3F3F"/>
                </a:solidFill>
                <a:latin typeface="Arial"/>
                <a:cs typeface="Arial"/>
              </a:rPr>
              <a:t>t</a:t>
            </a:r>
            <a:r>
              <a:rPr sz="750" dirty="0">
                <a:solidFill>
                  <a:srgbClr val="3F3F3F"/>
                </a:solidFill>
                <a:latin typeface="Arial"/>
                <a:cs typeface="Arial"/>
              </a:rPr>
              <a:t>y  </a:t>
            </a:r>
            <a:r>
              <a:rPr sz="750" spc="-5" dirty="0">
                <a:solidFill>
                  <a:srgbClr val="3F3F3F"/>
                </a:solidFill>
                <a:latin typeface="Arial"/>
                <a:cs typeface="Arial"/>
              </a:rPr>
              <a:t>D</a:t>
            </a:r>
            <a:r>
              <a:rPr sz="750" spc="-10" dirty="0">
                <a:solidFill>
                  <a:srgbClr val="3F3F3F"/>
                </a:solidFill>
                <a:latin typeface="Arial"/>
                <a:cs typeface="Arial"/>
              </a:rPr>
              <a:t>e</a:t>
            </a:r>
            <a:r>
              <a:rPr sz="750" spc="-5" dirty="0">
                <a:solidFill>
                  <a:srgbClr val="3F3F3F"/>
                </a:solidFill>
                <a:latin typeface="Arial"/>
                <a:cs typeface="Arial"/>
              </a:rPr>
              <a:t>mand</a:t>
            </a:r>
            <a:endParaRPr sz="750">
              <a:latin typeface="Arial"/>
              <a:cs typeface="Arial"/>
            </a:endParaRPr>
          </a:p>
        </p:txBody>
      </p:sp>
      <p:sp>
        <p:nvSpPr>
          <p:cNvPr id="651" name="object 651"/>
          <p:cNvSpPr/>
          <p:nvPr/>
        </p:nvSpPr>
        <p:spPr>
          <a:xfrm>
            <a:off x="2040635" y="1838705"/>
            <a:ext cx="3800475" cy="2249805"/>
          </a:xfrm>
          <a:custGeom>
            <a:avLst/>
            <a:gdLst/>
            <a:ahLst/>
            <a:cxnLst/>
            <a:rect l="l" t="t" r="r" b="b"/>
            <a:pathLst>
              <a:path w="3800475" h="2249804">
                <a:moveTo>
                  <a:pt x="3798570" y="0"/>
                </a:moveTo>
                <a:lnTo>
                  <a:pt x="762" y="0"/>
                </a:lnTo>
                <a:lnTo>
                  <a:pt x="0" y="761"/>
                </a:lnTo>
                <a:lnTo>
                  <a:pt x="0" y="2247899"/>
                </a:lnTo>
                <a:lnTo>
                  <a:pt x="762" y="2249423"/>
                </a:lnTo>
                <a:lnTo>
                  <a:pt x="3798570" y="2249423"/>
                </a:lnTo>
                <a:lnTo>
                  <a:pt x="3800094" y="2247899"/>
                </a:lnTo>
                <a:lnTo>
                  <a:pt x="2286" y="2247899"/>
                </a:lnTo>
                <a:lnTo>
                  <a:pt x="762" y="2246375"/>
                </a:lnTo>
                <a:lnTo>
                  <a:pt x="2286" y="2246375"/>
                </a:lnTo>
                <a:lnTo>
                  <a:pt x="2286" y="2285"/>
                </a:lnTo>
                <a:lnTo>
                  <a:pt x="762" y="2285"/>
                </a:lnTo>
                <a:lnTo>
                  <a:pt x="2286" y="761"/>
                </a:lnTo>
                <a:lnTo>
                  <a:pt x="3800094" y="761"/>
                </a:lnTo>
                <a:lnTo>
                  <a:pt x="3798570" y="0"/>
                </a:lnTo>
                <a:close/>
              </a:path>
              <a:path w="3800475" h="2249804">
                <a:moveTo>
                  <a:pt x="2286" y="2246375"/>
                </a:moveTo>
                <a:lnTo>
                  <a:pt x="762" y="2246375"/>
                </a:lnTo>
                <a:lnTo>
                  <a:pt x="2286" y="2247899"/>
                </a:lnTo>
                <a:lnTo>
                  <a:pt x="2286" y="2246375"/>
                </a:lnTo>
                <a:close/>
              </a:path>
              <a:path w="3800475" h="2249804">
                <a:moveTo>
                  <a:pt x="3797046" y="2246375"/>
                </a:moveTo>
                <a:lnTo>
                  <a:pt x="2286" y="2246375"/>
                </a:lnTo>
                <a:lnTo>
                  <a:pt x="2286" y="2247899"/>
                </a:lnTo>
                <a:lnTo>
                  <a:pt x="3797046" y="2247899"/>
                </a:lnTo>
                <a:lnTo>
                  <a:pt x="3797046" y="2246375"/>
                </a:lnTo>
                <a:close/>
              </a:path>
              <a:path w="3800475" h="2249804">
                <a:moveTo>
                  <a:pt x="3797046" y="761"/>
                </a:moveTo>
                <a:lnTo>
                  <a:pt x="3797046" y="2247899"/>
                </a:lnTo>
                <a:lnTo>
                  <a:pt x="3798570" y="2246375"/>
                </a:lnTo>
                <a:lnTo>
                  <a:pt x="3800094" y="2246375"/>
                </a:lnTo>
                <a:lnTo>
                  <a:pt x="3800094" y="2285"/>
                </a:lnTo>
                <a:lnTo>
                  <a:pt x="3798570" y="2285"/>
                </a:lnTo>
                <a:lnTo>
                  <a:pt x="3797046" y="761"/>
                </a:lnTo>
                <a:close/>
              </a:path>
              <a:path w="3800475" h="2249804">
                <a:moveTo>
                  <a:pt x="3800094" y="2246375"/>
                </a:moveTo>
                <a:lnTo>
                  <a:pt x="3798570" y="2246375"/>
                </a:lnTo>
                <a:lnTo>
                  <a:pt x="3797046" y="2247899"/>
                </a:lnTo>
                <a:lnTo>
                  <a:pt x="3800094" y="2247899"/>
                </a:lnTo>
                <a:lnTo>
                  <a:pt x="3800094" y="2246375"/>
                </a:lnTo>
                <a:close/>
              </a:path>
              <a:path w="3800475" h="2249804">
                <a:moveTo>
                  <a:pt x="2286" y="761"/>
                </a:moveTo>
                <a:lnTo>
                  <a:pt x="762" y="2285"/>
                </a:lnTo>
                <a:lnTo>
                  <a:pt x="2286" y="2285"/>
                </a:lnTo>
                <a:lnTo>
                  <a:pt x="2286" y="761"/>
                </a:lnTo>
                <a:close/>
              </a:path>
              <a:path w="3800475" h="2249804">
                <a:moveTo>
                  <a:pt x="3797046" y="761"/>
                </a:moveTo>
                <a:lnTo>
                  <a:pt x="2286" y="761"/>
                </a:lnTo>
                <a:lnTo>
                  <a:pt x="2286" y="2285"/>
                </a:lnTo>
                <a:lnTo>
                  <a:pt x="3797046" y="2285"/>
                </a:lnTo>
                <a:lnTo>
                  <a:pt x="3797046" y="761"/>
                </a:lnTo>
                <a:close/>
              </a:path>
              <a:path w="3800475" h="2249804">
                <a:moveTo>
                  <a:pt x="3800094" y="761"/>
                </a:moveTo>
                <a:lnTo>
                  <a:pt x="3797046" y="761"/>
                </a:lnTo>
                <a:lnTo>
                  <a:pt x="3798570" y="2285"/>
                </a:lnTo>
                <a:lnTo>
                  <a:pt x="3800094" y="2285"/>
                </a:lnTo>
                <a:lnTo>
                  <a:pt x="3800094" y="761"/>
                </a:lnTo>
                <a:close/>
              </a:path>
            </a:pathLst>
          </a:custGeom>
          <a:solidFill>
            <a:srgbClr val="000000"/>
          </a:solidFill>
        </p:spPr>
        <p:txBody>
          <a:bodyPr wrap="square" lIns="0" tIns="0" rIns="0" bIns="0" rtlCol="0"/>
          <a:lstStyle/>
          <a:p>
            <a:endParaRPr/>
          </a:p>
        </p:txBody>
      </p:sp>
      <p:sp>
        <p:nvSpPr>
          <p:cNvPr id="652" name="object 652"/>
          <p:cNvSpPr txBox="1"/>
          <p:nvPr/>
        </p:nvSpPr>
        <p:spPr>
          <a:xfrm>
            <a:off x="2142745" y="2004304"/>
            <a:ext cx="631825" cy="1461135"/>
          </a:xfrm>
          <a:prstGeom prst="rect">
            <a:avLst/>
          </a:prstGeom>
        </p:spPr>
        <p:txBody>
          <a:bodyPr vert="horz" wrap="square" lIns="0" tIns="0" rIns="0" bIns="0" rtlCol="0">
            <a:spAutoFit/>
          </a:bodyPr>
          <a:lstStyle/>
          <a:p>
            <a:pPr marR="5715" algn="r">
              <a:lnSpc>
                <a:spcPct val="100000"/>
              </a:lnSpc>
            </a:pPr>
            <a:r>
              <a:rPr sz="850" b="1" spc="-5" dirty="0">
                <a:solidFill>
                  <a:srgbClr val="3F3F3F"/>
                </a:solidFill>
                <a:latin typeface="Arial"/>
                <a:cs typeface="Arial"/>
              </a:rPr>
              <a:t>1</a:t>
            </a:r>
            <a:r>
              <a:rPr sz="850" b="1" spc="-15" dirty="0">
                <a:solidFill>
                  <a:srgbClr val="3F3F3F"/>
                </a:solidFill>
                <a:latin typeface="Arial"/>
                <a:cs typeface="Arial"/>
              </a:rPr>
              <a:t>6</a:t>
            </a:r>
            <a:r>
              <a:rPr sz="850" b="1" spc="-5" dirty="0">
                <a:solidFill>
                  <a:srgbClr val="3F3F3F"/>
                </a:solidFill>
                <a:latin typeface="Arial"/>
                <a:cs typeface="Arial"/>
              </a:rPr>
              <a:t>0</a:t>
            </a:r>
            <a:endParaRPr sz="850">
              <a:latin typeface="Arial"/>
              <a:cs typeface="Arial"/>
            </a:endParaRPr>
          </a:p>
          <a:p>
            <a:pPr>
              <a:lnSpc>
                <a:spcPct val="100000"/>
              </a:lnSpc>
              <a:spcBef>
                <a:spcPts val="35"/>
              </a:spcBef>
            </a:pPr>
            <a:endParaRPr sz="900">
              <a:latin typeface="Times New Roman"/>
              <a:cs typeface="Times New Roman"/>
            </a:endParaRPr>
          </a:p>
          <a:p>
            <a:pPr marR="5715" algn="r">
              <a:lnSpc>
                <a:spcPct val="100000"/>
              </a:lnSpc>
              <a:spcBef>
                <a:spcPts val="5"/>
              </a:spcBef>
            </a:pPr>
            <a:r>
              <a:rPr sz="850" b="1" spc="-5" dirty="0">
                <a:solidFill>
                  <a:srgbClr val="3F3F3F"/>
                </a:solidFill>
                <a:latin typeface="Arial"/>
                <a:cs typeface="Arial"/>
              </a:rPr>
              <a:t>1</a:t>
            </a:r>
            <a:r>
              <a:rPr sz="850" b="1" spc="-15" dirty="0">
                <a:solidFill>
                  <a:srgbClr val="3F3F3F"/>
                </a:solidFill>
                <a:latin typeface="Arial"/>
                <a:cs typeface="Arial"/>
              </a:rPr>
              <a:t>4</a:t>
            </a:r>
            <a:r>
              <a:rPr sz="850" b="1" spc="-5" dirty="0">
                <a:solidFill>
                  <a:srgbClr val="3F3F3F"/>
                </a:solidFill>
                <a:latin typeface="Arial"/>
                <a:cs typeface="Arial"/>
              </a:rPr>
              <a:t>0</a:t>
            </a:r>
            <a:endParaRPr sz="850">
              <a:latin typeface="Arial"/>
              <a:cs typeface="Arial"/>
            </a:endParaRPr>
          </a:p>
          <a:p>
            <a:pPr>
              <a:lnSpc>
                <a:spcPct val="100000"/>
              </a:lnSpc>
              <a:spcBef>
                <a:spcPts val="40"/>
              </a:spcBef>
            </a:pPr>
            <a:endParaRPr sz="900">
              <a:latin typeface="Times New Roman"/>
              <a:cs typeface="Times New Roman"/>
            </a:endParaRPr>
          </a:p>
          <a:p>
            <a:pPr marR="5715" algn="r">
              <a:lnSpc>
                <a:spcPct val="100000"/>
              </a:lnSpc>
            </a:pPr>
            <a:r>
              <a:rPr sz="850" b="1" spc="-5" dirty="0">
                <a:solidFill>
                  <a:srgbClr val="3F3F3F"/>
                </a:solidFill>
                <a:latin typeface="Arial"/>
                <a:cs typeface="Arial"/>
              </a:rPr>
              <a:t>1</a:t>
            </a:r>
            <a:r>
              <a:rPr sz="850" b="1" spc="-15" dirty="0">
                <a:solidFill>
                  <a:srgbClr val="3F3F3F"/>
                </a:solidFill>
                <a:latin typeface="Arial"/>
                <a:cs typeface="Arial"/>
              </a:rPr>
              <a:t>2</a:t>
            </a:r>
            <a:r>
              <a:rPr sz="850" b="1" spc="-5" dirty="0">
                <a:solidFill>
                  <a:srgbClr val="3F3F3F"/>
                </a:solidFill>
                <a:latin typeface="Arial"/>
                <a:cs typeface="Arial"/>
              </a:rPr>
              <a:t>0</a:t>
            </a:r>
            <a:endParaRPr sz="850">
              <a:latin typeface="Arial"/>
              <a:cs typeface="Arial"/>
            </a:endParaRPr>
          </a:p>
          <a:p>
            <a:pPr>
              <a:lnSpc>
                <a:spcPct val="100000"/>
              </a:lnSpc>
              <a:spcBef>
                <a:spcPts val="5"/>
              </a:spcBef>
            </a:pPr>
            <a:endParaRPr sz="700">
              <a:latin typeface="Times New Roman"/>
              <a:cs typeface="Times New Roman"/>
            </a:endParaRPr>
          </a:p>
          <a:p>
            <a:pPr marR="5715" algn="r">
              <a:lnSpc>
                <a:spcPts val="1000"/>
              </a:lnSpc>
            </a:pPr>
            <a:r>
              <a:rPr sz="850" b="1" spc="-5" dirty="0">
                <a:solidFill>
                  <a:srgbClr val="3F3F3F"/>
                </a:solidFill>
                <a:latin typeface="Arial"/>
                <a:cs typeface="Arial"/>
              </a:rPr>
              <a:t>Index </a:t>
            </a:r>
            <a:r>
              <a:rPr sz="850" b="1" spc="135" dirty="0">
                <a:solidFill>
                  <a:srgbClr val="3F3F3F"/>
                </a:solidFill>
                <a:latin typeface="Arial"/>
                <a:cs typeface="Arial"/>
              </a:rPr>
              <a:t> </a:t>
            </a:r>
            <a:r>
              <a:rPr sz="1275" b="1" spc="-15" baseline="-16339" dirty="0">
                <a:solidFill>
                  <a:srgbClr val="3F3F3F"/>
                </a:solidFill>
                <a:latin typeface="Arial"/>
                <a:cs typeface="Arial"/>
              </a:rPr>
              <a:t>100</a:t>
            </a:r>
            <a:endParaRPr sz="1275" baseline="-16339">
              <a:latin typeface="Arial"/>
              <a:cs typeface="Arial"/>
            </a:endParaRPr>
          </a:p>
          <a:p>
            <a:pPr marL="73025">
              <a:lnSpc>
                <a:spcPts val="975"/>
              </a:lnSpc>
            </a:pPr>
            <a:r>
              <a:rPr sz="850" b="1" spc="-5" dirty="0">
                <a:solidFill>
                  <a:srgbClr val="3F3F3F"/>
                </a:solidFill>
                <a:latin typeface="Arial"/>
                <a:cs typeface="Arial"/>
              </a:rPr>
              <a:t>(2013</a:t>
            </a:r>
            <a:endParaRPr sz="850">
              <a:latin typeface="Arial"/>
              <a:cs typeface="Arial"/>
            </a:endParaRPr>
          </a:p>
          <a:p>
            <a:pPr marR="5080" algn="r">
              <a:lnSpc>
                <a:spcPts val="994"/>
              </a:lnSpc>
            </a:pPr>
            <a:r>
              <a:rPr sz="850" b="1" spc="-5" dirty="0">
                <a:solidFill>
                  <a:srgbClr val="3F3F3F"/>
                </a:solidFill>
                <a:latin typeface="Arial"/>
                <a:cs typeface="Arial"/>
              </a:rPr>
              <a:t>Q1=100) </a:t>
            </a:r>
            <a:r>
              <a:rPr sz="850" b="1" spc="45" dirty="0">
                <a:solidFill>
                  <a:srgbClr val="3F3F3F"/>
                </a:solidFill>
                <a:latin typeface="Arial"/>
                <a:cs typeface="Arial"/>
              </a:rPr>
              <a:t> </a:t>
            </a:r>
            <a:r>
              <a:rPr sz="1275" b="1" spc="-7" baseline="-26143" dirty="0">
                <a:solidFill>
                  <a:srgbClr val="3F3F3F"/>
                </a:solidFill>
                <a:latin typeface="Arial"/>
                <a:cs typeface="Arial"/>
              </a:rPr>
              <a:t>80</a:t>
            </a:r>
            <a:endParaRPr sz="1275" baseline="-26143">
              <a:latin typeface="Arial"/>
              <a:cs typeface="Arial"/>
            </a:endParaRPr>
          </a:p>
          <a:p>
            <a:pPr>
              <a:lnSpc>
                <a:spcPct val="100000"/>
              </a:lnSpc>
              <a:spcBef>
                <a:spcPts val="50"/>
              </a:spcBef>
            </a:pPr>
            <a:endParaRPr sz="1250">
              <a:latin typeface="Times New Roman"/>
              <a:cs typeface="Times New Roman"/>
            </a:endParaRPr>
          </a:p>
          <a:p>
            <a:pPr marR="5080" algn="r">
              <a:lnSpc>
                <a:spcPct val="100000"/>
              </a:lnSpc>
            </a:pPr>
            <a:r>
              <a:rPr sz="850" b="1" spc="-5" dirty="0">
                <a:solidFill>
                  <a:srgbClr val="3F3F3F"/>
                </a:solidFill>
                <a:latin typeface="Arial"/>
                <a:cs typeface="Arial"/>
              </a:rPr>
              <a:t>60</a:t>
            </a:r>
            <a:endParaRPr sz="850">
              <a:latin typeface="Arial"/>
              <a:cs typeface="Arial"/>
            </a:endParaRPr>
          </a:p>
        </p:txBody>
      </p:sp>
      <p:sp>
        <p:nvSpPr>
          <p:cNvPr id="653" name="object 65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71</a:t>
            </a:fld>
            <a:endParaRPr spc="15"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72</a:t>
            </a:fld>
            <a:endParaRPr spc="15" dirty="0"/>
          </a:p>
        </p:txBody>
      </p:sp>
      <p:sp>
        <p:nvSpPr>
          <p:cNvPr id="2" name="object 2"/>
          <p:cNvSpPr txBox="1"/>
          <p:nvPr/>
        </p:nvSpPr>
        <p:spPr>
          <a:xfrm>
            <a:off x="1284986" y="1066875"/>
            <a:ext cx="5298440" cy="632460"/>
          </a:xfrm>
          <a:prstGeom prst="rect">
            <a:avLst/>
          </a:prstGeom>
        </p:spPr>
        <p:txBody>
          <a:bodyPr vert="horz" wrap="square" lIns="0" tIns="0" rIns="0" bIns="0" rtlCol="0">
            <a:spAutoFit/>
          </a:bodyPr>
          <a:lstStyle/>
          <a:p>
            <a:pPr marL="12700" marR="5080">
              <a:lnSpc>
                <a:spcPct val="142400"/>
              </a:lnSpc>
            </a:pPr>
            <a:r>
              <a:rPr sz="950" spc="-5" dirty="0">
                <a:latin typeface="Arial"/>
                <a:cs typeface="Arial"/>
              </a:rPr>
              <a:t>Also </a:t>
            </a:r>
            <a:r>
              <a:rPr sz="950" spc="-10" dirty="0">
                <a:latin typeface="Arial"/>
                <a:cs typeface="Arial"/>
              </a:rPr>
              <a:t>in the Middle East, QatarGas awarded </a:t>
            </a:r>
            <a:r>
              <a:rPr sz="950" spc="-5" dirty="0">
                <a:latin typeface="Arial"/>
                <a:cs typeface="Arial"/>
              </a:rPr>
              <a:t>the </a:t>
            </a:r>
            <a:r>
              <a:rPr sz="950" spc="-10" dirty="0">
                <a:latin typeface="Arial"/>
                <a:cs typeface="Arial"/>
              </a:rPr>
              <a:t>contract for </a:t>
            </a:r>
            <a:r>
              <a:rPr sz="950" spc="-5" dirty="0">
                <a:latin typeface="Arial"/>
                <a:cs typeface="Arial"/>
              </a:rPr>
              <a:t>a </a:t>
            </a:r>
            <a:r>
              <a:rPr sz="950" spc="-10" dirty="0">
                <a:latin typeface="Arial"/>
                <a:cs typeface="Arial"/>
              </a:rPr>
              <a:t>major </a:t>
            </a:r>
            <a:r>
              <a:rPr sz="950" spc="-5" dirty="0">
                <a:latin typeface="Arial"/>
                <a:cs typeface="Arial"/>
              </a:rPr>
              <a:t>project, 4 </a:t>
            </a:r>
            <a:r>
              <a:rPr sz="950" spc="-10" dirty="0">
                <a:latin typeface="Arial"/>
                <a:cs typeface="Arial"/>
              </a:rPr>
              <a:t>hydrotreating reactors  for its Laffan refinery. The 54k bpd diesel hydrotreater will </a:t>
            </a:r>
            <a:r>
              <a:rPr sz="950" spc="-5" dirty="0">
                <a:latin typeface="Arial"/>
                <a:cs typeface="Arial"/>
              </a:rPr>
              <a:t>allow </a:t>
            </a:r>
            <a:r>
              <a:rPr sz="950" spc="-10" dirty="0">
                <a:latin typeface="Arial"/>
                <a:cs typeface="Arial"/>
              </a:rPr>
              <a:t>Qatargas to produce low-sulfur  diesel for export, compared to the high-sulfur diesel </a:t>
            </a:r>
            <a:r>
              <a:rPr sz="950" spc="-5" dirty="0">
                <a:latin typeface="Arial"/>
                <a:cs typeface="Arial"/>
              </a:rPr>
              <a:t>it </a:t>
            </a:r>
            <a:r>
              <a:rPr sz="950" spc="-10" dirty="0">
                <a:latin typeface="Arial"/>
                <a:cs typeface="Arial"/>
              </a:rPr>
              <a:t>currently</a:t>
            </a:r>
            <a:r>
              <a:rPr sz="950" spc="135" dirty="0">
                <a:latin typeface="Arial"/>
                <a:cs typeface="Arial"/>
              </a:rPr>
              <a:t> </a:t>
            </a:r>
            <a:r>
              <a:rPr sz="950" spc="-10" dirty="0">
                <a:latin typeface="Arial"/>
                <a:cs typeface="Arial"/>
              </a:rPr>
              <a:t>produces.</a:t>
            </a:r>
            <a:endParaRPr sz="950">
              <a:latin typeface="Arial"/>
              <a:cs typeface="Arial"/>
            </a:endParaRPr>
          </a:p>
        </p:txBody>
      </p:sp>
      <p:sp>
        <p:nvSpPr>
          <p:cNvPr id="3" name="object 3"/>
          <p:cNvSpPr txBox="1"/>
          <p:nvPr/>
        </p:nvSpPr>
        <p:spPr>
          <a:xfrm>
            <a:off x="1284986" y="2034463"/>
            <a:ext cx="5292725"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Technip has won three major </a:t>
            </a:r>
            <a:r>
              <a:rPr sz="950" spc="-5" dirty="0">
                <a:latin typeface="Arial"/>
                <a:cs typeface="Arial"/>
              </a:rPr>
              <a:t>projects </a:t>
            </a:r>
            <a:r>
              <a:rPr sz="950" spc="-10" dirty="0">
                <a:latin typeface="Arial"/>
                <a:cs typeface="Arial"/>
              </a:rPr>
              <a:t>since 2010, </a:t>
            </a:r>
            <a:r>
              <a:rPr sz="950" spc="-5" dirty="0">
                <a:latin typeface="Arial"/>
                <a:cs typeface="Arial"/>
              </a:rPr>
              <a:t>a </a:t>
            </a:r>
            <a:r>
              <a:rPr sz="950" spc="-10" dirty="0">
                <a:latin typeface="Arial"/>
                <a:cs typeface="Arial"/>
              </a:rPr>
              <a:t>total reactor value of approximately $8.2m. The  firm won the Yanbu order from Saudi Aramco, </a:t>
            </a:r>
            <a:r>
              <a:rPr sz="950" spc="-5" dirty="0">
                <a:latin typeface="Arial"/>
                <a:cs typeface="Arial"/>
              </a:rPr>
              <a:t>a </a:t>
            </a:r>
            <a:r>
              <a:rPr sz="950" spc="-10" dirty="0">
                <a:latin typeface="Arial"/>
                <a:cs typeface="Arial"/>
              </a:rPr>
              <a:t>large order </a:t>
            </a:r>
            <a:r>
              <a:rPr sz="950" spc="-5" dirty="0">
                <a:latin typeface="Arial"/>
                <a:cs typeface="Arial"/>
              </a:rPr>
              <a:t>by </a:t>
            </a:r>
            <a:r>
              <a:rPr sz="950" spc="-10" dirty="0">
                <a:latin typeface="Arial"/>
                <a:cs typeface="Arial"/>
              </a:rPr>
              <a:t>itself. </a:t>
            </a:r>
            <a:r>
              <a:rPr sz="950" spc="-5" dirty="0">
                <a:latin typeface="Arial"/>
                <a:cs typeface="Arial"/>
              </a:rPr>
              <a:t>It </a:t>
            </a:r>
            <a:r>
              <a:rPr sz="950" spc="-10" dirty="0">
                <a:latin typeface="Arial"/>
                <a:cs typeface="Arial"/>
              </a:rPr>
              <a:t>also won contracts from  Hindustan Petroleum Company Limited for its Visakh refinery expansion, </a:t>
            </a:r>
            <a:r>
              <a:rPr sz="950" spc="-5" dirty="0">
                <a:latin typeface="Arial"/>
                <a:cs typeface="Arial"/>
              </a:rPr>
              <a:t>completed in 2013 </a:t>
            </a:r>
            <a:r>
              <a:rPr sz="950" spc="-10" dirty="0">
                <a:latin typeface="Arial"/>
                <a:cs typeface="Arial"/>
              </a:rPr>
              <a:t>Q1. </a:t>
            </a:r>
            <a:r>
              <a:rPr sz="950" spc="-5" dirty="0">
                <a:latin typeface="Arial"/>
                <a:cs typeface="Arial"/>
              </a:rPr>
              <a:t>It  </a:t>
            </a:r>
            <a:r>
              <a:rPr sz="950" spc="-10" dirty="0">
                <a:latin typeface="Arial"/>
                <a:cs typeface="Arial"/>
              </a:rPr>
              <a:t>also closed </a:t>
            </a:r>
            <a:r>
              <a:rPr sz="950" spc="-5" dirty="0">
                <a:latin typeface="Arial"/>
                <a:cs typeface="Arial"/>
              </a:rPr>
              <a:t>a </a:t>
            </a:r>
            <a:r>
              <a:rPr sz="950" spc="-10" dirty="0">
                <a:latin typeface="Arial"/>
                <a:cs typeface="Arial"/>
              </a:rPr>
              <a:t>smaller order from Husky Energy in the US, for </a:t>
            </a:r>
            <a:r>
              <a:rPr sz="950" spc="-5" dirty="0">
                <a:latin typeface="Arial"/>
                <a:cs typeface="Arial"/>
              </a:rPr>
              <a:t>a </a:t>
            </a:r>
            <a:r>
              <a:rPr sz="950" spc="-10" dirty="0">
                <a:latin typeface="Arial"/>
                <a:cs typeface="Arial"/>
              </a:rPr>
              <a:t>20k bpd diesel</a:t>
            </a:r>
            <a:r>
              <a:rPr sz="950" spc="175" dirty="0">
                <a:latin typeface="Arial"/>
                <a:cs typeface="Arial"/>
              </a:rPr>
              <a:t> </a:t>
            </a:r>
            <a:r>
              <a:rPr sz="950" spc="-10" dirty="0">
                <a:latin typeface="Arial"/>
                <a:cs typeface="Arial"/>
              </a:rPr>
              <a:t>hydrotreater.</a:t>
            </a:r>
            <a:endParaRPr sz="950">
              <a:latin typeface="Arial"/>
              <a:cs typeface="Arial"/>
            </a:endParaRPr>
          </a:p>
        </p:txBody>
      </p:sp>
      <p:sp>
        <p:nvSpPr>
          <p:cNvPr id="4" name="object 4"/>
          <p:cNvSpPr txBox="1"/>
          <p:nvPr/>
        </p:nvSpPr>
        <p:spPr>
          <a:xfrm>
            <a:off x="1284986" y="3209272"/>
            <a:ext cx="5237480" cy="113284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OMZ bagged orders from Rosneft in Russia for units at Syrzan and Novo (Novokuybishevskiy), the  latter was bundled with hydrocracking</a:t>
            </a:r>
            <a:r>
              <a:rPr sz="950" spc="40" dirty="0">
                <a:latin typeface="Arial"/>
                <a:cs typeface="Arial"/>
              </a:rPr>
              <a:t> </a:t>
            </a:r>
            <a:r>
              <a:rPr sz="950" spc="-10" dirty="0">
                <a:latin typeface="Arial"/>
                <a:cs typeface="Arial"/>
              </a:rPr>
              <a:t>reactors:</a:t>
            </a:r>
            <a:endParaRPr sz="950">
              <a:latin typeface="Arial"/>
              <a:cs typeface="Arial"/>
            </a:endParaRPr>
          </a:p>
          <a:p>
            <a:pPr marL="443230" marR="38100" indent="-215900">
              <a:lnSpc>
                <a:spcPct val="142100"/>
              </a:lnSpc>
              <a:spcBef>
                <a:spcPts val="635"/>
              </a:spcBef>
              <a:buFont typeface="Symbol"/>
              <a:buChar char=""/>
              <a:tabLst>
                <a:tab pos="442595" algn="l"/>
                <a:tab pos="443865" algn="l"/>
              </a:tabLst>
            </a:pPr>
            <a:r>
              <a:rPr sz="950" spc="-10" dirty="0">
                <a:latin typeface="Arial"/>
                <a:cs typeface="Arial"/>
              </a:rPr>
              <a:t>Rosneft ordered </a:t>
            </a:r>
            <a:r>
              <a:rPr sz="950" spc="-5" dirty="0">
                <a:latin typeface="Arial"/>
                <a:cs typeface="Arial"/>
              </a:rPr>
              <a:t>a </a:t>
            </a:r>
            <a:r>
              <a:rPr sz="950" spc="-10" dirty="0">
                <a:latin typeface="Arial"/>
                <a:cs typeface="Arial"/>
              </a:rPr>
              <a:t>diesel hydrotreating reactor </a:t>
            </a:r>
            <a:r>
              <a:rPr sz="950" spc="-5" dirty="0">
                <a:latin typeface="Arial"/>
                <a:cs typeface="Arial"/>
              </a:rPr>
              <a:t>for its </a:t>
            </a:r>
            <a:r>
              <a:rPr sz="950" spc="-10" dirty="0">
                <a:latin typeface="Arial"/>
                <a:cs typeface="Arial"/>
              </a:rPr>
              <a:t>Novo project ($1.5m), which </a:t>
            </a:r>
            <a:r>
              <a:rPr sz="950" spc="-5" dirty="0">
                <a:latin typeface="Arial"/>
                <a:cs typeface="Arial"/>
              </a:rPr>
              <a:t>it </a:t>
            </a:r>
            <a:r>
              <a:rPr sz="950" spc="-10" dirty="0">
                <a:latin typeface="Arial"/>
                <a:cs typeface="Arial"/>
              </a:rPr>
              <a:t>claims  </a:t>
            </a:r>
            <a:r>
              <a:rPr sz="950" spc="-5" dirty="0">
                <a:latin typeface="Arial"/>
                <a:cs typeface="Arial"/>
              </a:rPr>
              <a:t>to </a:t>
            </a:r>
            <a:r>
              <a:rPr sz="950" spc="-10" dirty="0">
                <a:latin typeface="Arial"/>
                <a:cs typeface="Arial"/>
              </a:rPr>
              <a:t>have received at </a:t>
            </a:r>
            <a:r>
              <a:rPr sz="950" spc="-5" dirty="0">
                <a:latin typeface="Arial"/>
                <a:cs typeface="Arial"/>
              </a:rPr>
              <a:t>a </a:t>
            </a:r>
            <a:r>
              <a:rPr sz="950" spc="-10" dirty="0">
                <a:latin typeface="Arial"/>
                <a:cs typeface="Arial"/>
              </a:rPr>
              <a:t>discount by bundling </a:t>
            </a:r>
            <a:r>
              <a:rPr sz="950" spc="-5" dirty="0">
                <a:latin typeface="Arial"/>
                <a:cs typeface="Arial"/>
              </a:rPr>
              <a:t>the </a:t>
            </a:r>
            <a:r>
              <a:rPr sz="950" spc="-10" dirty="0">
                <a:latin typeface="Arial"/>
                <a:cs typeface="Arial"/>
              </a:rPr>
              <a:t>order with three hydrocracking</a:t>
            </a:r>
            <a:r>
              <a:rPr sz="950" spc="175" dirty="0">
                <a:latin typeface="Arial"/>
                <a:cs typeface="Arial"/>
              </a:rPr>
              <a:t> </a:t>
            </a:r>
            <a:r>
              <a:rPr sz="950" spc="-10" dirty="0">
                <a:latin typeface="Arial"/>
                <a:cs typeface="Arial"/>
              </a:rPr>
              <a:t>reactors.</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Rosenft’s Syrzan refinery ordered another 50k bpd diesel</a:t>
            </a:r>
            <a:r>
              <a:rPr sz="950" spc="105" dirty="0">
                <a:latin typeface="Arial"/>
                <a:cs typeface="Arial"/>
              </a:rPr>
              <a:t> </a:t>
            </a:r>
            <a:r>
              <a:rPr sz="950" spc="-10" dirty="0">
                <a:latin typeface="Arial"/>
                <a:cs typeface="Arial"/>
              </a:rPr>
              <a:t>hydrotreater.</a:t>
            </a:r>
            <a:endParaRPr sz="950">
              <a:latin typeface="Arial"/>
              <a:cs typeface="Arial"/>
            </a:endParaRPr>
          </a:p>
        </p:txBody>
      </p:sp>
      <p:sp>
        <p:nvSpPr>
          <p:cNvPr id="5" name="object 5"/>
          <p:cNvSpPr txBox="1"/>
          <p:nvPr/>
        </p:nvSpPr>
        <p:spPr>
          <a:xfrm>
            <a:off x="1284973" y="4676593"/>
            <a:ext cx="5287010" cy="1250315"/>
          </a:xfrm>
          <a:prstGeom prst="rect">
            <a:avLst/>
          </a:prstGeom>
        </p:spPr>
        <p:txBody>
          <a:bodyPr vert="horz" wrap="square" lIns="0" tIns="60960" rIns="0" bIns="0" rtlCol="0">
            <a:spAutoFit/>
          </a:bodyPr>
          <a:lstStyle/>
          <a:p>
            <a:pPr marL="12700">
              <a:lnSpc>
                <a:spcPct val="100000"/>
              </a:lnSpc>
              <a:spcBef>
                <a:spcPts val="480"/>
              </a:spcBef>
            </a:pPr>
            <a:r>
              <a:rPr sz="950" spc="-5" dirty="0">
                <a:latin typeface="Arial"/>
                <a:cs typeface="Arial"/>
              </a:rPr>
              <a:t>With </a:t>
            </a:r>
            <a:r>
              <a:rPr sz="950" spc="-10" dirty="0">
                <a:latin typeface="Arial"/>
                <a:cs typeface="Arial"/>
              </a:rPr>
              <a:t>annual demand growth rates projected </a:t>
            </a:r>
            <a:r>
              <a:rPr sz="950" spc="-5" dirty="0">
                <a:latin typeface="Arial"/>
                <a:cs typeface="Arial"/>
              </a:rPr>
              <a:t>to </a:t>
            </a:r>
            <a:r>
              <a:rPr sz="950" spc="-10" dirty="0">
                <a:latin typeface="Arial"/>
                <a:cs typeface="Arial"/>
              </a:rPr>
              <a:t>accelerate </a:t>
            </a:r>
            <a:r>
              <a:rPr sz="950" spc="-5" dirty="0">
                <a:latin typeface="Arial"/>
                <a:cs typeface="Arial"/>
              </a:rPr>
              <a:t>to </a:t>
            </a:r>
            <a:r>
              <a:rPr sz="950" spc="-10" dirty="0">
                <a:latin typeface="Arial"/>
                <a:cs typeface="Arial"/>
              </a:rPr>
              <a:t>7-8%, the outlook </a:t>
            </a:r>
            <a:r>
              <a:rPr sz="950" spc="-5" dirty="0">
                <a:latin typeface="Arial"/>
                <a:cs typeface="Arial"/>
              </a:rPr>
              <a:t>for </a:t>
            </a:r>
            <a:r>
              <a:rPr sz="950" spc="-10" dirty="0">
                <a:latin typeface="Arial"/>
                <a:cs typeface="Arial"/>
              </a:rPr>
              <a:t>new contracts</a:t>
            </a:r>
            <a:r>
              <a:rPr sz="950" spc="185" dirty="0">
                <a:latin typeface="Arial"/>
                <a:cs typeface="Arial"/>
              </a:rPr>
              <a:t> </a:t>
            </a:r>
            <a:r>
              <a:rPr sz="950" spc="-15" dirty="0">
                <a:latin typeface="Arial"/>
                <a:cs typeface="Arial"/>
              </a:rPr>
              <a:t>is</a:t>
            </a:r>
            <a:endParaRPr sz="950">
              <a:latin typeface="Arial"/>
              <a:cs typeface="Arial"/>
            </a:endParaRPr>
          </a:p>
          <a:p>
            <a:pPr marL="12700" marR="5080">
              <a:lnSpc>
                <a:spcPct val="142200"/>
              </a:lnSpc>
            </a:pPr>
            <a:r>
              <a:rPr sz="950" spc="-10" dirty="0">
                <a:latin typeface="Arial"/>
                <a:cs typeface="Arial"/>
              </a:rPr>
              <a:t>strong, especially given the stated goal </a:t>
            </a:r>
            <a:r>
              <a:rPr sz="950" spc="-5" dirty="0">
                <a:latin typeface="Arial"/>
                <a:cs typeface="Arial"/>
              </a:rPr>
              <a:t>of </a:t>
            </a:r>
            <a:r>
              <a:rPr sz="950" spc="-10" dirty="0">
                <a:latin typeface="Arial"/>
                <a:cs typeface="Arial"/>
              </a:rPr>
              <a:t>refiners in South America and Asia to build new refineries  or units to meet new fuel emissions requirements. One major refining project in the Middle East is  currently in the contracting phase, Iraq’s Nassiriya oilfield and refinery. The Iraqi Ministry for Oil  currently plans </a:t>
            </a:r>
            <a:r>
              <a:rPr sz="950" spc="-5" dirty="0">
                <a:latin typeface="Arial"/>
                <a:cs typeface="Arial"/>
              </a:rPr>
              <a:t>to </a:t>
            </a:r>
            <a:r>
              <a:rPr sz="950" spc="-10" dirty="0">
                <a:latin typeface="Arial"/>
                <a:cs typeface="Arial"/>
              </a:rPr>
              <a:t>auction </a:t>
            </a:r>
            <a:r>
              <a:rPr sz="950" spc="-5" dirty="0">
                <a:latin typeface="Arial"/>
                <a:cs typeface="Arial"/>
              </a:rPr>
              <a:t>off </a:t>
            </a:r>
            <a:r>
              <a:rPr sz="950" spc="-10" dirty="0">
                <a:latin typeface="Arial"/>
                <a:cs typeface="Arial"/>
              </a:rPr>
              <a:t>the rights to develop the oilfield and build the refinery in December  2013, with more than 50 bidders currently</a:t>
            </a:r>
            <a:r>
              <a:rPr sz="950" spc="50" dirty="0">
                <a:latin typeface="Arial"/>
                <a:cs typeface="Arial"/>
              </a:rPr>
              <a:t> </a:t>
            </a:r>
            <a:r>
              <a:rPr sz="950" spc="-10" dirty="0">
                <a:latin typeface="Arial"/>
                <a:cs typeface="Arial"/>
              </a:rPr>
              <a:t>qualified.</a:t>
            </a:r>
            <a:endParaRPr sz="950">
              <a:latin typeface="Arial"/>
              <a:cs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73</a:t>
            </a:fld>
            <a:endParaRPr spc="15" dirty="0"/>
          </a:p>
        </p:txBody>
      </p:sp>
      <p:sp>
        <p:nvSpPr>
          <p:cNvPr id="2" name="object 2"/>
          <p:cNvSpPr txBox="1"/>
          <p:nvPr/>
        </p:nvSpPr>
        <p:spPr>
          <a:xfrm>
            <a:off x="1406905" y="850138"/>
            <a:ext cx="495808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19: Summary </a:t>
            </a:r>
            <a:r>
              <a:rPr sz="950" b="1" spc="-5" dirty="0">
                <a:latin typeface="Arial"/>
                <a:cs typeface="Arial"/>
              </a:rPr>
              <a:t>of </a:t>
            </a:r>
            <a:r>
              <a:rPr sz="950" b="1" spc="-10" dirty="0">
                <a:latin typeface="Arial"/>
                <a:cs typeface="Arial"/>
              </a:rPr>
              <a:t>New Contracts and Estimated Values for Hydrotreating</a:t>
            </a:r>
            <a:r>
              <a:rPr sz="950" b="1" spc="45" dirty="0">
                <a:latin typeface="Arial"/>
                <a:cs typeface="Arial"/>
              </a:rPr>
              <a:t> </a:t>
            </a:r>
            <a:r>
              <a:rPr sz="950" b="1" spc="-10" dirty="0">
                <a:latin typeface="Arial"/>
                <a:cs typeface="Arial"/>
              </a:rPr>
              <a:t>Reactors</a:t>
            </a:r>
            <a:endParaRPr sz="950">
              <a:latin typeface="Arial"/>
              <a:cs typeface="Arial"/>
            </a:endParaRPr>
          </a:p>
        </p:txBody>
      </p:sp>
      <p:graphicFrame>
        <p:nvGraphicFramePr>
          <p:cNvPr id="3" name="object 3"/>
          <p:cNvGraphicFramePr>
            <a:graphicFrameLocks noGrp="1"/>
          </p:cNvGraphicFramePr>
          <p:nvPr/>
        </p:nvGraphicFramePr>
        <p:xfrm>
          <a:off x="1380744" y="1069848"/>
          <a:ext cx="5380990" cy="4590415"/>
        </p:xfrm>
        <a:graphic>
          <a:graphicData uri="http://schemas.openxmlformats.org/drawingml/2006/table">
            <a:tbl>
              <a:tblPr firstRow="1" bandRow="1">
                <a:tableStyleId>{2D5ABB26-0587-4C30-8999-92F81FD0307C}</a:tableStyleId>
              </a:tblPr>
              <a:tblGrid>
                <a:gridCol w="989457">
                  <a:extLst>
                    <a:ext uri="{9D8B030D-6E8A-4147-A177-3AD203B41FA5}">
                      <a16:colId xmlns:a16="http://schemas.microsoft.com/office/drawing/2014/main" val="20000"/>
                    </a:ext>
                  </a:extLst>
                </a:gridCol>
                <a:gridCol w="814958">
                  <a:extLst>
                    <a:ext uri="{9D8B030D-6E8A-4147-A177-3AD203B41FA5}">
                      <a16:colId xmlns:a16="http://schemas.microsoft.com/office/drawing/2014/main" val="20001"/>
                    </a:ext>
                  </a:extLst>
                </a:gridCol>
                <a:gridCol w="691896">
                  <a:extLst>
                    <a:ext uri="{9D8B030D-6E8A-4147-A177-3AD203B41FA5}">
                      <a16:colId xmlns:a16="http://schemas.microsoft.com/office/drawing/2014/main" val="20002"/>
                    </a:ext>
                  </a:extLst>
                </a:gridCol>
                <a:gridCol w="1328546">
                  <a:extLst>
                    <a:ext uri="{9D8B030D-6E8A-4147-A177-3AD203B41FA5}">
                      <a16:colId xmlns:a16="http://schemas.microsoft.com/office/drawing/2014/main" val="20003"/>
                    </a:ext>
                  </a:extLst>
                </a:gridCol>
                <a:gridCol w="766953">
                  <a:extLst>
                    <a:ext uri="{9D8B030D-6E8A-4147-A177-3AD203B41FA5}">
                      <a16:colId xmlns:a16="http://schemas.microsoft.com/office/drawing/2014/main" val="20004"/>
                    </a:ext>
                  </a:extLst>
                </a:gridCol>
                <a:gridCol w="780668">
                  <a:extLst>
                    <a:ext uri="{9D8B030D-6E8A-4147-A177-3AD203B41FA5}">
                      <a16:colId xmlns:a16="http://schemas.microsoft.com/office/drawing/2014/main" val="20005"/>
                    </a:ext>
                  </a:extLst>
                </a:gridCol>
              </a:tblGrid>
              <a:tr h="516255">
                <a:tc>
                  <a:txBody>
                    <a:bodyPr/>
                    <a:lstStyle/>
                    <a:p>
                      <a:pPr>
                        <a:lnSpc>
                          <a:spcPct val="100000"/>
                        </a:lnSpc>
                        <a:spcBef>
                          <a:spcPts val="45"/>
                        </a:spcBef>
                      </a:pPr>
                      <a:endParaRPr sz="1100">
                        <a:latin typeface="Times New Roman"/>
                        <a:cs typeface="Times New Roman"/>
                      </a:endParaRPr>
                    </a:p>
                    <a:p>
                      <a:pPr marL="304165">
                        <a:lnSpc>
                          <a:spcPct val="100000"/>
                        </a:lnSpc>
                      </a:pPr>
                      <a:r>
                        <a:rPr sz="1100" spc="10" dirty="0">
                          <a:latin typeface="Arial"/>
                          <a:cs typeface="Arial"/>
                        </a:rPr>
                        <a:t>Buyer</a:t>
                      </a:r>
                      <a:endParaRPr sz="1100">
                        <a:latin typeface="Arial"/>
                        <a:cs typeface="Arial"/>
                      </a:endParaRPr>
                    </a:p>
                  </a:txBody>
                  <a:tcPr marL="0" marR="0" marT="5715"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4610" indent="12065">
                        <a:lnSpc>
                          <a:spcPts val="1300"/>
                        </a:lnSpc>
                        <a:spcBef>
                          <a:spcPts val="720"/>
                        </a:spcBef>
                      </a:pPr>
                      <a:r>
                        <a:rPr sz="1100" spc="10" dirty="0">
                          <a:latin typeface="Arial"/>
                          <a:cs typeface="Arial"/>
                        </a:rPr>
                        <a:t>Country of  </a:t>
                      </a:r>
                      <a:r>
                        <a:rPr sz="1100" spc="-5" dirty="0">
                          <a:latin typeface="Arial"/>
                          <a:cs typeface="Arial"/>
                        </a:rPr>
                        <a:t>Install</a:t>
                      </a:r>
                      <a:r>
                        <a:rPr sz="1100" spc="5" dirty="0">
                          <a:latin typeface="Arial"/>
                          <a:cs typeface="Arial"/>
                        </a:rPr>
                        <a:t>a</a:t>
                      </a:r>
                      <a:r>
                        <a:rPr sz="1100" spc="-10" dirty="0">
                          <a:latin typeface="Arial"/>
                          <a:cs typeface="Arial"/>
                        </a:rPr>
                        <a:t>t</a:t>
                      </a:r>
                      <a:r>
                        <a:rPr sz="1100" dirty="0">
                          <a:latin typeface="Arial"/>
                          <a:cs typeface="Arial"/>
                        </a:rPr>
                        <a:t>i</a:t>
                      </a:r>
                      <a:r>
                        <a:rPr sz="1100" spc="-5" dirty="0">
                          <a:latin typeface="Arial"/>
                          <a:cs typeface="Arial"/>
                        </a:rPr>
                        <a:t>on</a:t>
                      </a:r>
                      <a:endParaRPr sz="1100">
                        <a:latin typeface="Arial"/>
                        <a:cs typeface="Arial"/>
                      </a:endParaRPr>
                    </a:p>
                  </a:txBody>
                  <a:tcPr marL="0" marR="0" marT="91440" marB="0">
                    <a:lnL w="5334">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marL="78740">
                        <a:lnSpc>
                          <a:spcPct val="100000"/>
                        </a:lnSpc>
                      </a:pPr>
                      <a:r>
                        <a:rPr sz="1100" spc="10" dirty="0">
                          <a:latin typeface="Arial"/>
                          <a:cs typeface="Arial"/>
                        </a:rPr>
                        <a:t>Supplier</a:t>
                      </a:r>
                      <a:endParaRPr sz="1100">
                        <a:latin typeface="Arial"/>
                        <a:cs typeface="Arial"/>
                      </a:endParaRPr>
                    </a:p>
                  </a:txBody>
                  <a:tcPr marL="0" marR="0" marT="5715"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45"/>
                        </a:spcBef>
                      </a:pPr>
                      <a:endParaRPr sz="1100">
                        <a:latin typeface="Times New Roman"/>
                        <a:cs typeface="Times New Roman"/>
                      </a:endParaRPr>
                    </a:p>
                    <a:p>
                      <a:pPr marL="414020">
                        <a:lnSpc>
                          <a:spcPct val="100000"/>
                        </a:lnSpc>
                      </a:pPr>
                      <a:r>
                        <a:rPr sz="1100" spc="10" dirty="0">
                          <a:latin typeface="Arial"/>
                          <a:cs typeface="Arial"/>
                        </a:rPr>
                        <a:t>Product</a:t>
                      </a:r>
                      <a:endParaRPr sz="1100">
                        <a:latin typeface="Arial"/>
                        <a:cs typeface="Arial"/>
                      </a:endParaRPr>
                    </a:p>
                  </a:txBody>
                  <a:tcPr marL="0" marR="0" marT="5715"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53340" algn="ctr">
                        <a:lnSpc>
                          <a:spcPts val="1300"/>
                        </a:lnSpc>
                        <a:spcBef>
                          <a:spcPts val="75"/>
                        </a:spcBef>
                      </a:pPr>
                      <a:r>
                        <a:rPr sz="1100" spc="-5" dirty="0">
                          <a:latin typeface="Arial"/>
                          <a:cs typeface="Arial"/>
                        </a:rPr>
                        <a:t>Esti</a:t>
                      </a:r>
                      <a:r>
                        <a:rPr sz="1100" spc="5" dirty="0">
                          <a:latin typeface="Arial"/>
                          <a:cs typeface="Arial"/>
                        </a:rPr>
                        <a:t>m</a:t>
                      </a:r>
                      <a:r>
                        <a:rPr sz="1100" dirty="0">
                          <a:latin typeface="Arial"/>
                          <a:cs typeface="Arial"/>
                        </a:rPr>
                        <a:t>a</a:t>
                      </a:r>
                      <a:r>
                        <a:rPr sz="1100" spc="-5" dirty="0">
                          <a:latin typeface="Arial"/>
                          <a:cs typeface="Arial"/>
                        </a:rPr>
                        <a:t>ted  </a:t>
                      </a:r>
                      <a:r>
                        <a:rPr sz="1100" spc="10" dirty="0">
                          <a:latin typeface="Arial"/>
                          <a:cs typeface="Arial"/>
                        </a:rPr>
                        <a:t>Value  ($m)</a:t>
                      </a:r>
                      <a:endParaRPr sz="1100">
                        <a:latin typeface="Arial"/>
                        <a:cs typeface="Arial"/>
                      </a:endParaRPr>
                    </a:p>
                  </a:txBody>
                  <a:tcPr marL="0" marR="0" marT="9525"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7310" marR="62230" algn="ctr">
                        <a:lnSpc>
                          <a:spcPts val="1300"/>
                        </a:lnSpc>
                        <a:spcBef>
                          <a:spcPts val="75"/>
                        </a:spcBef>
                      </a:pPr>
                      <a:r>
                        <a:rPr sz="1100" spc="-5" dirty="0">
                          <a:latin typeface="Arial"/>
                          <a:cs typeface="Arial"/>
                        </a:rPr>
                        <a:t>Est</a:t>
                      </a:r>
                      <a:r>
                        <a:rPr sz="1100" spc="5" dirty="0">
                          <a:latin typeface="Arial"/>
                          <a:cs typeface="Arial"/>
                        </a:rPr>
                        <a:t>i</a:t>
                      </a:r>
                      <a:r>
                        <a:rPr sz="1100" spc="-5" dirty="0">
                          <a:latin typeface="Arial"/>
                          <a:cs typeface="Arial"/>
                        </a:rPr>
                        <a:t>mated  </a:t>
                      </a:r>
                      <a:r>
                        <a:rPr sz="1100" spc="10" dirty="0">
                          <a:latin typeface="Arial"/>
                          <a:cs typeface="Arial"/>
                        </a:rPr>
                        <a:t>Cost/Unit  ($m)</a:t>
                      </a:r>
                      <a:endParaRPr sz="1100">
                        <a:latin typeface="Arial"/>
                        <a:cs typeface="Arial"/>
                      </a:endParaRPr>
                    </a:p>
                  </a:txBody>
                  <a:tcPr marL="0" marR="0" marT="9525"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417956">
                <a:tc>
                  <a:txBody>
                    <a:bodyPr/>
                    <a:lstStyle/>
                    <a:p>
                      <a:pPr>
                        <a:lnSpc>
                          <a:spcPct val="100000"/>
                        </a:lnSpc>
                        <a:spcBef>
                          <a:spcPts val="55"/>
                        </a:spcBef>
                      </a:pPr>
                      <a:endParaRPr sz="900">
                        <a:latin typeface="Times New Roman"/>
                        <a:cs typeface="Times New Roman"/>
                      </a:endParaRPr>
                    </a:p>
                    <a:p>
                      <a:pPr marL="61594" marR="90805">
                        <a:lnSpc>
                          <a:spcPts val="1080"/>
                        </a:lnSpc>
                      </a:pPr>
                      <a:r>
                        <a:rPr sz="950" spc="-10" dirty="0">
                          <a:latin typeface="Arial"/>
                          <a:cs typeface="Arial"/>
                        </a:rPr>
                        <a:t>Saudi Aramco</a:t>
                      </a:r>
                      <a:r>
                        <a:rPr sz="950" spc="-75" dirty="0">
                          <a:latin typeface="Arial"/>
                          <a:cs typeface="Arial"/>
                        </a:rPr>
                        <a:t> </a:t>
                      </a:r>
                      <a:r>
                        <a:rPr sz="950" spc="-5" dirty="0">
                          <a:latin typeface="Arial"/>
                          <a:cs typeface="Arial"/>
                        </a:rPr>
                        <a:t>-  </a:t>
                      </a:r>
                      <a:r>
                        <a:rPr sz="950" spc="-10" dirty="0">
                          <a:latin typeface="Arial"/>
                          <a:cs typeface="Arial"/>
                        </a:rPr>
                        <a:t>Jazan</a:t>
                      </a:r>
                      <a:endParaRPr sz="950">
                        <a:latin typeface="Arial"/>
                        <a:cs typeface="Arial"/>
                      </a:endParaRPr>
                    </a:p>
                  </a:txBody>
                  <a:tcPr marL="0" marR="0" marT="6985"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15"/>
                        </a:spcBef>
                      </a:pPr>
                      <a:endParaRPr sz="800">
                        <a:latin typeface="Times New Roman"/>
                        <a:cs typeface="Times New Roman"/>
                      </a:endParaRPr>
                    </a:p>
                    <a:p>
                      <a:pPr marL="61594">
                        <a:lnSpc>
                          <a:spcPct val="100000"/>
                        </a:lnSpc>
                      </a:pPr>
                      <a:r>
                        <a:rPr sz="950" spc="-10" dirty="0">
                          <a:latin typeface="Arial"/>
                          <a:cs typeface="Arial"/>
                        </a:rPr>
                        <a:t>Saudi</a:t>
                      </a:r>
                      <a:r>
                        <a:rPr sz="950" spc="-85" dirty="0">
                          <a:latin typeface="Arial"/>
                          <a:cs typeface="Arial"/>
                        </a:rPr>
                        <a:t> </a:t>
                      </a:r>
                      <a:r>
                        <a:rPr sz="950" spc="-10" dirty="0">
                          <a:latin typeface="Arial"/>
                          <a:cs typeface="Arial"/>
                        </a:rPr>
                        <a:t>Arabia</a:t>
                      </a:r>
                      <a:endParaRPr sz="95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15"/>
                        </a:spcBef>
                      </a:pPr>
                      <a:endParaRPr sz="800">
                        <a:latin typeface="Times New Roman"/>
                        <a:cs typeface="Times New Roman"/>
                      </a:endParaRPr>
                    </a:p>
                    <a:p>
                      <a:pPr marL="60960">
                        <a:lnSpc>
                          <a:spcPct val="100000"/>
                        </a:lnSpc>
                      </a:pPr>
                      <a:r>
                        <a:rPr sz="950" spc="-10" dirty="0">
                          <a:latin typeface="Arial"/>
                          <a:cs typeface="Arial"/>
                        </a:rPr>
                        <a:t>IDESA</a:t>
                      </a:r>
                      <a:endParaRPr sz="95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L="61594" marR="78105">
                        <a:lnSpc>
                          <a:spcPts val="1080"/>
                        </a:lnSpc>
                        <a:spcBef>
                          <a:spcPts val="10"/>
                        </a:spcBef>
                      </a:pPr>
                      <a:r>
                        <a:rPr sz="950" spc="-10" dirty="0">
                          <a:latin typeface="Arial"/>
                          <a:cs typeface="Arial"/>
                        </a:rPr>
                        <a:t>10 reactors, two 87.5k  bpd diesel  hydrotreater</a:t>
                      </a:r>
                      <a:r>
                        <a:rPr sz="950" spc="-50" dirty="0">
                          <a:latin typeface="Arial"/>
                          <a:cs typeface="Arial"/>
                        </a:rPr>
                        <a:t> </a:t>
                      </a:r>
                      <a:r>
                        <a:rPr sz="950" spc="-10" dirty="0">
                          <a:latin typeface="Arial"/>
                          <a:cs typeface="Arial"/>
                        </a:rPr>
                        <a:t>trains</a:t>
                      </a:r>
                      <a:endParaRPr sz="950">
                        <a:latin typeface="Arial"/>
                        <a:cs typeface="Arial"/>
                      </a:endParaRPr>
                    </a:p>
                  </a:txBody>
                  <a:tcPr marL="0" marR="0" marT="1270"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15"/>
                        </a:spcBef>
                      </a:pPr>
                      <a:endParaRPr sz="800">
                        <a:latin typeface="Times New Roman"/>
                        <a:cs typeface="Times New Roman"/>
                      </a:endParaRPr>
                    </a:p>
                    <a:p>
                      <a:pPr marR="52705" algn="r">
                        <a:lnSpc>
                          <a:spcPct val="100000"/>
                        </a:lnSpc>
                      </a:pPr>
                      <a:r>
                        <a:rPr sz="950" spc="-10" dirty="0">
                          <a:latin typeface="Arial"/>
                          <a:cs typeface="Arial"/>
                        </a:rPr>
                        <a:t>$</a:t>
                      </a:r>
                      <a:r>
                        <a:rPr sz="950" dirty="0">
                          <a:latin typeface="Arial"/>
                          <a:cs typeface="Arial"/>
                        </a:rPr>
                        <a:t>1</a:t>
                      </a:r>
                      <a:r>
                        <a:rPr sz="950" spc="-10" dirty="0">
                          <a:latin typeface="Arial"/>
                          <a:cs typeface="Arial"/>
                        </a:rPr>
                        <a:t>3</a:t>
                      </a:r>
                      <a:r>
                        <a:rPr sz="950" dirty="0">
                          <a:latin typeface="Arial"/>
                          <a:cs typeface="Arial"/>
                        </a:rPr>
                        <a:t>.50</a:t>
                      </a:r>
                      <a:endParaRPr sz="95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15"/>
                        </a:spcBef>
                      </a:pPr>
                      <a:endParaRPr sz="800">
                        <a:latin typeface="Times New Roman"/>
                        <a:cs typeface="Times New Roman"/>
                      </a:endParaRPr>
                    </a:p>
                    <a:p>
                      <a:pPr marR="53975" algn="r">
                        <a:lnSpc>
                          <a:spcPct val="100000"/>
                        </a:lnSpc>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35</a:t>
                      </a:r>
                      <a:endParaRPr sz="95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1"/>
                  </a:ext>
                </a:extLst>
              </a:tr>
              <a:tr h="417957">
                <a:tc>
                  <a:txBody>
                    <a:bodyPr/>
                    <a:lstStyle/>
                    <a:p>
                      <a:pPr>
                        <a:lnSpc>
                          <a:spcPct val="100000"/>
                        </a:lnSpc>
                        <a:spcBef>
                          <a:spcPts val="5"/>
                        </a:spcBef>
                      </a:pPr>
                      <a:endParaRPr sz="950">
                        <a:latin typeface="Times New Roman"/>
                        <a:cs typeface="Times New Roman"/>
                      </a:endParaRPr>
                    </a:p>
                    <a:p>
                      <a:pPr marL="61594" marR="90805">
                        <a:lnSpc>
                          <a:spcPts val="1080"/>
                        </a:lnSpc>
                      </a:pPr>
                      <a:r>
                        <a:rPr sz="950" spc="-10" dirty="0">
                          <a:latin typeface="Arial"/>
                          <a:cs typeface="Arial"/>
                        </a:rPr>
                        <a:t>Saudi Aramco</a:t>
                      </a:r>
                      <a:r>
                        <a:rPr sz="950" spc="-75" dirty="0">
                          <a:latin typeface="Arial"/>
                          <a:cs typeface="Arial"/>
                        </a:rPr>
                        <a:t> </a:t>
                      </a:r>
                      <a:r>
                        <a:rPr sz="950" spc="-5" dirty="0">
                          <a:latin typeface="Arial"/>
                          <a:cs typeface="Arial"/>
                        </a:rPr>
                        <a:t>-  </a:t>
                      </a:r>
                      <a:r>
                        <a:rPr sz="950" spc="-10" dirty="0">
                          <a:latin typeface="Arial"/>
                          <a:cs typeface="Arial"/>
                        </a:rPr>
                        <a:t>Yanbu</a:t>
                      </a:r>
                      <a:endParaRPr sz="950">
                        <a:latin typeface="Arial"/>
                        <a:cs typeface="Arial"/>
                      </a:endParaRPr>
                    </a:p>
                  </a:txBody>
                  <a:tcPr marL="0" marR="0" marT="635"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20"/>
                        </a:spcBef>
                      </a:pPr>
                      <a:endParaRPr sz="800">
                        <a:latin typeface="Times New Roman"/>
                        <a:cs typeface="Times New Roman"/>
                      </a:endParaRPr>
                    </a:p>
                    <a:p>
                      <a:pPr marL="61594">
                        <a:lnSpc>
                          <a:spcPct val="100000"/>
                        </a:lnSpc>
                      </a:pPr>
                      <a:r>
                        <a:rPr sz="950" spc="-10" dirty="0">
                          <a:latin typeface="Arial"/>
                          <a:cs typeface="Arial"/>
                        </a:rPr>
                        <a:t>Saudi</a:t>
                      </a:r>
                      <a:r>
                        <a:rPr sz="950" spc="-85" dirty="0">
                          <a:latin typeface="Arial"/>
                          <a:cs typeface="Arial"/>
                        </a:rPr>
                        <a:t> </a:t>
                      </a:r>
                      <a:r>
                        <a:rPr sz="950" spc="-10" dirty="0">
                          <a:latin typeface="Arial"/>
                          <a:cs typeface="Arial"/>
                        </a:rPr>
                        <a:t>Arabia</a:t>
                      </a:r>
                      <a:endParaRPr sz="95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20"/>
                        </a:spcBef>
                      </a:pPr>
                      <a:endParaRPr sz="800">
                        <a:latin typeface="Times New Roman"/>
                        <a:cs typeface="Times New Roman"/>
                      </a:endParaRPr>
                    </a:p>
                    <a:p>
                      <a:pPr marL="61594">
                        <a:lnSpc>
                          <a:spcPct val="100000"/>
                        </a:lnSpc>
                      </a:pPr>
                      <a:r>
                        <a:rPr sz="950" spc="-10" dirty="0">
                          <a:latin typeface="Arial"/>
                          <a:cs typeface="Arial"/>
                        </a:rPr>
                        <a:t>Technip</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a:lnSpc>
                          <a:spcPts val="1040"/>
                        </a:lnSpc>
                      </a:pPr>
                      <a:r>
                        <a:rPr sz="950" spc="-5" dirty="0">
                          <a:latin typeface="Arial"/>
                          <a:cs typeface="Arial"/>
                        </a:rPr>
                        <a:t>5 </a:t>
                      </a:r>
                      <a:r>
                        <a:rPr sz="950" spc="-10" dirty="0">
                          <a:latin typeface="Arial"/>
                          <a:cs typeface="Arial"/>
                        </a:rPr>
                        <a:t>reactors, 117k</a:t>
                      </a:r>
                      <a:r>
                        <a:rPr sz="950" spc="-60" dirty="0">
                          <a:latin typeface="Arial"/>
                          <a:cs typeface="Arial"/>
                        </a:rPr>
                        <a:t> </a:t>
                      </a:r>
                      <a:r>
                        <a:rPr sz="950" spc="-10" dirty="0">
                          <a:latin typeface="Arial"/>
                          <a:cs typeface="Arial"/>
                        </a:rPr>
                        <a:t>bpd</a:t>
                      </a:r>
                      <a:endParaRPr sz="950">
                        <a:latin typeface="Arial"/>
                        <a:cs typeface="Arial"/>
                      </a:endParaRPr>
                    </a:p>
                    <a:p>
                      <a:pPr marL="61594" marR="210820">
                        <a:lnSpc>
                          <a:spcPts val="1080"/>
                        </a:lnSpc>
                        <a:spcBef>
                          <a:spcPts val="55"/>
                        </a:spcBef>
                      </a:pPr>
                      <a:r>
                        <a:rPr sz="950" spc="-10" dirty="0">
                          <a:latin typeface="Arial"/>
                          <a:cs typeface="Arial"/>
                        </a:rPr>
                        <a:t>diesel, 85k bpd  naptha</a:t>
                      </a:r>
                      <a:r>
                        <a:rPr sz="950" spc="-55" dirty="0">
                          <a:latin typeface="Arial"/>
                          <a:cs typeface="Arial"/>
                        </a:rPr>
                        <a:t> </a:t>
                      </a:r>
                      <a:r>
                        <a:rPr sz="950" spc="-10" dirty="0">
                          <a:latin typeface="Arial"/>
                          <a:cs typeface="Arial"/>
                        </a:rPr>
                        <a:t>hydrotreater</a:t>
                      </a:r>
                      <a:endParaRPr sz="95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20"/>
                        </a:spcBef>
                      </a:pPr>
                      <a:endParaRPr sz="80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6</a:t>
                      </a:r>
                      <a:r>
                        <a:rPr sz="950" dirty="0">
                          <a:latin typeface="Arial"/>
                          <a:cs typeface="Arial"/>
                        </a:rPr>
                        <a:t>.29</a:t>
                      </a:r>
                      <a:endParaRPr sz="95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a:lnSpc>
                          <a:spcPct val="100000"/>
                        </a:lnSpc>
                        <a:spcBef>
                          <a:spcPts val="20"/>
                        </a:spcBef>
                      </a:pPr>
                      <a:endParaRPr sz="800">
                        <a:latin typeface="Times New Roman"/>
                        <a:cs typeface="Times New Roman"/>
                      </a:endParaRPr>
                    </a:p>
                    <a:p>
                      <a:pPr marR="53975" algn="r">
                        <a:lnSpc>
                          <a:spcPct val="100000"/>
                        </a:lnSpc>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28</a:t>
                      </a:r>
                      <a:endParaRPr sz="95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2"/>
                  </a:ext>
                </a:extLst>
              </a:tr>
              <a:tr h="280796">
                <a:tc>
                  <a:txBody>
                    <a:bodyPr/>
                    <a:lstStyle/>
                    <a:p>
                      <a:pPr marL="61594" marR="323215">
                        <a:lnSpc>
                          <a:spcPts val="1080"/>
                        </a:lnSpc>
                        <a:spcBef>
                          <a:spcPts val="10"/>
                        </a:spcBef>
                      </a:pPr>
                      <a:r>
                        <a:rPr sz="950" spc="-10" dirty="0">
                          <a:latin typeface="Arial"/>
                          <a:cs typeface="Arial"/>
                        </a:rPr>
                        <a:t>QatarGas</a:t>
                      </a:r>
                      <a:r>
                        <a:rPr sz="950" spc="-85" dirty="0">
                          <a:latin typeface="Arial"/>
                          <a:cs typeface="Arial"/>
                        </a:rPr>
                        <a:t> </a:t>
                      </a:r>
                      <a:r>
                        <a:rPr sz="950" spc="-5" dirty="0">
                          <a:latin typeface="Arial"/>
                          <a:cs typeface="Arial"/>
                        </a:rPr>
                        <a:t>-  </a:t>
                      </a:r>
                      <a:r>
                        <a:rPr sz="950" spc="-10" dirty="0">
                          <a:latin typeface="Arial"/>
                          <a:cs typeface="Arial"/>
                        </a:rPr>
                        <a:t>Laffan</a:t>
                      </a:r>
                      <a:endParaRPr sz="950">
                        <a:latin typeface="Arial"/>
                        <a:cs typeface="Arial"/>
                      </a:endParaRPr>
                    </a:p>
                  </a:txBody>
                  <a:tcPr marL="0" marR="0" marT="1270" marB="0">
                    <a:lnL w="6096">
                      <a:solidFill>
                        <a:srgbClr val="000000"/>
                      </a:solidFill>
                      <a:prstDash val="solid"/>
                    </a:lnL>
                    <a:lnR w="5334">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Qatar</a:t>
                      </a:r>
                      <a:endParaRPr sz="950">
                        <a:latin typeface="Arial"/>
                        <a:cs typeface="Arial"/>
                      </a:endParaRPr>
                    </a:p>
                  </a:txBody>
                  <a:tcPr marL="0" marR="0" marT="3175" marB="0">
                    <a:lnL w="5334">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Samsung</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5" dirty="0">
                          <a:latin typeface="Arial"/>
                          <a:cs typeface="Arial"/>
                        </a:rPr>
                        <a:t>4</a:t>
                      </a:r>
                      <a:r>
                        <a:rPr sz="950" spc="-85" dirty="0">
                          <a:latin typeface="Arial"/>
                          <a:cs typeface="Arial"/>
                        </a:rPr>
                        <a:t> </a:t>
                      </a:r>
                      <a:r>
                        <a:rPr sz="950" spc="-10" dirty="0">
                          <a:latin typeface="Arial"/>
                          <a:cs typeface="Arial"/>
                        </a:rPr>
                        <a:t>reactors</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6</a:t>
                      </a:r>
                      <a:r>
                        <a:rPr sz="950" dirty="0">
                          <a:latin typeface="Arial"/>
                          <a:cs typeface="Arial"/>
                        </a:rPr>
                        <a:t>.14</a:t>
                      </a:r>
                      <a:endParaRPr sz="950">
                        <a:latin typeface="Arial"/>
                        <a:cs typeface="Arial"/>
                      </a:endParaRPr>
                    </a:p>
                  </a:txBody>
                  <a:tcPr marL="0" marR="0" marT="3175" marB="0">
                    <a:lnL w="5333">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975" algn="r">
                        <a:lnSpc>
                          <a:spcPct val="100000"/>
                        </a:lnSpc>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54</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extLst>
                  <a:ext uri="{0D108BD9-81ED-4DB2-BD59-A6C34878D82A}">
                    <a16:rowId xmlns:a16="http://schemas.microsoft.com/office/drawing/2014/main" val="10003"/>
                  </a:ext>
                </a:extLst>
              </a:tr>
              <a:tr h="280416">
                <a:tc>
                  <a:txBody>
                    <a:bodyPr/>
                    <a:lstStyle/>
                    <a:p>
                      <a:pPr marL="61594" marR="203835">
                        <a:lnSpc>
                          <a:spcPts val="1090"/>
                        </a:lnSpc>
                      </a:pPr>
                      <a:r>
                        <a:rPr sz="950" spc="-10" dirty="0">
                          <a:latin typeface="Arial"/>
                          <a:cs typeface="Arial"/>
                        </a:rPr>
                        <a:t>Petrobras </a:t>
                      </a:r>
                      <a:r>
                        <a:rPr sz="950" spc="-5" dirty="0">
                          <a:latin typeface="Arial"/>
                          <a:cs typeface="Arial"/>
                        </a:rPr>
                        <a:t>-  </a:t>
                      </a:r>
                      <a:r>
                        <a:rPr sz="950" spc="-10" dirty="0">
                          <a:latin typeface="Arial"/>
                          <a:cs typeface="Arial"/>
                        </a:rPr>
                        <a:t>Abreu </a:t>
                      </a:r>
                      <a:r>
                        <a:rPr sz="950" spc="-5" dirty="0">
                          <a:latin typeface="Arial"/>
                          <a:cs typeface="Arial"/>
                        </a:rPr>
                        <a:t>e</a:t>
                      </a:r>
                      <a:r>
                        <a:rPr sz="950" spc="-70" dirty="0">
                          <a:latin typeface="Arial"/>
                          <a:cs typeface="Arial"/>
                        </a:rPr>
                        <a:t> </a:t>
                      </a:r>
                      <a:r>
                        <a:rPr sz="950" spc="-10" dirty="0">
                          <a:latin typeface="Arial"/>
                          <a:cs typeface="Arial"/>
                        </a:rPr>
                        <a:t>Lima</a:t>
                      </a:r>
                      <a:endParaRPr sz="950">
                        <a:latin typeface="Arial"/>
                        <a:cs typeface="Arial"/>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5" dirty="0">
                          <a:latin typeface="Arial"/>
                          <a:cs typeface="Arial"/>
                        </a:rPr>
                        <a:t>Brazil</a:t>
                      </a:r>
                      <a:endParaRPr sz="950">
                        <a:latin typeface="Arial"/>
                        <a:cs typeface="Arial"/>
                      </a:endParaRPr>
                    </a:p>
                  </a:txBody>
                  <a:tcPr marL="0" marR="0" marT="3810" marB="0">
                    <a:lnL w="5334">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61594" marR="139065">
                        <a:lnSpc>
                          <a:spcPts val="1090"/>
                        </a:lnSpc>
                      </a:pPr>
                      <a:r>
                        <a:rPr sz="950" spc="-10" dirty="0">
                          <a:latin typeface="Arial"/>
                          <a:cs typeface="Arial"/>
                        </a:rPr>
                        <a:t>Larsen</a:t>
                      </a:r>
                      <a:r>
                        <a:rPr sz="950" spc="-85" dirty="0">
                          <a:latin typeface="Arial"/>
                          <a:cs typeface="Arial"/>
                        </a:rPr>
                        <a:t> </a:t>
                      </a:r>
                      <a:r>
                        <a:rPr sz="950" spc="-5" dirty="0">
                          <a:latin typeface="Arial"/>
                          <a:cs typeface="Arial"/>
                        </a:rPr>
                        <a:t>&amp;  </a:t>
                      </a:r>
                      <a:r>
                        <a:rPr sz="950" spc="-10" dirty="0">
                          <a:latin typeface="Arial"/>
                          <a:cs typeface="Arial"/>
                        </a:rPr>
                        <a:t>Toubro</a:t>
                      </a:r>
                      <a:endParaRPr sz="95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61594" marR="97790">
                        <a:lnSpc>
                          <a:spcPts val="1090"/>
                        </a:lnSpc>
                      </a:pPr>
                      <a:r>
                        <a:rPr sz="950" spc="-10" dirty="0">
                          <a:latin typeface="Arial"/>
                          <a:cs typeface="Arial"/>
                        </a:rPr>
                        <a:t>10 reactors, 166k bpd  diesel</a:t>
                      </a:r>
                      <a:r>
                        <a:rPr sz="950" spc="-60" dirty="0">
                          <a:latin typeface="Arial"/>
                          <a:cs typeface="Arial"/>
                        </a:rPr>
                        <a:t> </a:t>
                      </a:r>
                      <a:r>
                        <a:rPr sz="950" spc="-10" dirty="0">
                          <a:latin typeface="Arial"/>
                          <a:cs typeface="Arial"/>
                        </a:rPr>
                        <a:t>hydrotreater</a:t>
                      </a:r>
                      <a:endParaRPr sz="950">
                        <a:latin typeface="Arial"/>
                        <a:cs typeface="Arial"/>
                      </a:endParaRPr>
                    </a:p>
                  </a:txBody>
                  <a:tcPr marL="0" marR="0" marT="0" marB="0">
                    <a:lnL w="6096">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5</a:t>
                      </a:r>
                      <a:r>
                        <a:rPr sz="950" spc="-5" dirty="0">
                          <a:latin typeface="Arial"/>
                          <a:cs typeface="Arial"/>
                        </a:rPr>
                        <a:t>.</a:t>
                      </a:r>
                      <a:r>
                        <a:rPr sz="950" dirty="0">
                          <a:latin typeface="Arial"/>
                          <a:cs typeface="Arial"/>
                        </a:rPr>
                        <a:t>07</a:t>
                      </a:r>
                      <a:endParaRPr sz="950">
                        <a:latin typeface="Arial"/>
                        <a:cs typeface="Arial"/>
                      </a:endParaRPr>
                    </a:p>
                  </a:txBody>
                  <a:tcPr marL="0" marR="0" marT="3810" marB="0">
                    <a:lnL w="5333">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340" algn="r">
                        <a:lnSpc>
                          <a:spcPct val="100000"/>
                        </a:lnSpc>
                        <a:spcBef>
                          <a:spcPts val="5"/>
                        </a:spcBef>
                        <a:tabLst>
                          <a:tab pos="298450" algn="l"/>
                        </a:tabLst>
                      </a:pPr>
                      <a:r>
                        <a:rPr sz="950" dirty="0">
                          <a:latin typeface="Arial"/>
                          <a:cs typeface="Arial"/>
                        </a:rPr>
                        <a:t>$	</a:t>
                      </a:r>
                      <a:r>
                        <a:rPr sz="950" spc="-5" dirty="0">
                          <a:latin typeface="Arial"/>
                          <a:cs typeface="Arial"/>
                        </a:rPr>
                        <a:t>0.</a:t>
                      </a:r>
                      <a:r>
                        <a:rPr sz="950" spc="-10" dirty="0">
                          <a:latin typeface="Arial"/>
                          <a:cs typeface="Arial"/>
                        </a:rPr>
                        <a:t>5</a:t>
                      </a:r>
                      <a:r>
                        <a:rPr sz="950" dirty="0">
                          <a:latin typeface="Arial"/>
                          <a:cs typeface="Arial"/>
                        </a:rPr>
                        <a:t>1</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04"/>
                  </a:ext>
                </a:extLst>
              </a:tr>
              <a:tr h="281177">
                <a:tc>
                  <a:txBody>
                    <a:bodyPr/>
                    <a:lstStyle/>
                    <a:p>
                      <a:pPr marL="61594" marR="90805">
                        <a:lnSpc>
                          <a:spcPts val="1080"/>
                        </a:lnSpc>
                        <a:spcBef>
                          <a:spcPts val="15"/>
                        </a:spcBef>
                      </a:pPr>
                      <a:r>
                        <a:rPr sz="950" spc="-10" dirty="0">
                          <a:latin typeface="Arial"/>
                          <a:cs typeface="Arial"/>
                        </a:rPr>
                        <a:t>Saudi Aramco</a:t>
                      </a:r>
                      <a:r>
                        <a:rPr sz="950" spc="-75" dirty="0">
                          <a:latin typeface="Arial"/>
                          <a:cs typeface="Arial"/>
                        </a:rPr>
                        <a:t> </a:t>
                      </a:r>
                      <a:r>
                        <a:rPr sz="950" spc="-5" dirty="0">
                          <a:latin typeface="Arial"/>
                          <a:cs typeface="Arial"/>
                        </a:rPr>
                        <a:t>-  </a:t>
                      </a:r>
                      <a:r>
                        <a:rPr sz="950" spc="-10" dirty="0">
                          <a:latin typeface="Arial"/>
                          <a:cs typeface="Arial"/>
                        </a:rPr>
                        <a:t>Riyadh</a:t>
                      </a:r>
                      <a:endParaRPr sz="950">
                        <a:latin typeface="Arial"/>
                        <a:cs typeface="Arial"/>
                      </a:endParaRPr>
                    </a:p>
                  </a:txBody>
                  <a:tcPr marL="0" marR="0" marT="1905"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Saudi</a:t>
                      </a:r>
                      <a:r>
                        <a:rPr sz="950" spc="-55" dirty="0">
                          <a:latin typeface="Arial"/>
                          <a:cs typeface="Arial"/>
                        </a:rPr>
                        <a:t> </a:t>
                      </a:r>
                      <a:r>
                        <a:rPr sz="950" spc="-10" dirty="0">
                          <a:latin typeface="Arial"/>
                          <a:cs typeface="Arial"/>
                        </a:rPr>
                        <a:t>Arabia</a:t>
                      </a:r>
                      <a:endParaRPr sz="950">
                        <a:latin typeface="Arial"/>
                        <a:cs typeface="Arial"/>
                      </a:endParaRPr>
                    </a:p>
                  </a:txBody>
                  <a:tcPr marL="0" marR="0" marT="381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0960">
                        <a:lnSpc>
                          <a:spcPct val="100000"/>
                        </a:lnSpc>
                        <a:spcBef>
                          <a:spcPts val="5"/>
                        </a:spcBef>
                      </a:pPr>
                      <a:r>
                        <a:rPr sz="950" spc="-10" dirty="0">
                          <a:latin typeface="Arial"/>
                          <a:cs typeface="Arial"/>
                        </a:rPr>
                        <a:t>Zamil</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L="61594" marR="344170">
                        <a:lnSpc>
                          <a:spcPts val="1080"/>
                        </a:lnSpc>
                        <a:spcBef>
                          <a:spcPts val="15"/>
                        </a:spcBef>
                      </a:pPr>
                      <a:r>
                        <a:rPr sz="950" spc="-5" dirty="0">
                          <a:latin typeface="Arial"/>
                          <a:cs typeface="Arial"/>
                        </a:rPr>
                        <a:t>3 </a:t>
                      </a:r>
                      <a:r>
                        <a:rPr sz="950" spc="-10" dirty="0">
                          <a:latin typeface="Arial"/>
                          <a:cs typeface="Arial"/>
                        </a:rPr>
                        <a:t>reactors,</a:t>
                      </a:r>
                      <a:r>
                        <a:rPr sz="950" spc="-55" dirty="0">
                          <a:latin typeface="Arial"/>
                          <a:cs typeface="Arial"/>
                        </a:rPr>
                        <a:t> </a:t>
                      </a:r>
                      <a:r>
                        <a:rPr sz="950" spc="-10" dirty="0">
                          <a:latin typeface="Arial"/>
                          <a:cs typeface="Arial"/>
                        </a:rPr>
                        <a:t>diesel  hydrotreater</a:t>
                      </a:r>
                      <a:endParaRPr sz="950">
                        <a:latin typeface="Arial"/>
                        <a:cs typeface="Arial"/>
                      </a:endParaRPr>
                    </a:p>
                  </a:txBody>
                  <a:tcPr marL="0" marR="0" marT="1905"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3</a:t>
                      </a:r>
                      <a:r>
                        <a:rPr sz="950" dirty="0">
                          <a:latin typeface="Arial"/>
                          <a:cs typeface="Arial"/>
                        </a:rPr>
                        <a:t>.38</a:t>
                      </a:r>
                      <a:endParaRPr sz="950">
                        <a:latin typeface="Arial"/>
                        <a:cs typeface="Arial"/>
                      </a:endParaRPr>
                    </a:p>
                  </a:txBody>
                  <a:tcPr marL="0" marR="0" marT="381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975" algn="r">
                        <a:lnSpc>
                          <a:spcPct val="100000"/>
                        </a:lnSpc>
                        <a:spcBef>
                          <a:spcPts val="5"/>
                        </a:spcBef>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13</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280797">
                <a:tc>
                  <a:txBody>
                    <a:bodyPr/>
                    <a:lstStyle/>
                    <a:p>
                      <a:pPr marL="61594" marR="243204">
                        <a:lnSpc>
                          <a:spcPts val="1090"/>
                        </a:lnSpc>
                      </a:pPr>
                      <a:r>
                        <a:rPr sz="950" spc="-10" dirty="0">
                          <a:latin typeface="Arial"/>
                          <a:cs typeface="Arial"/>
                        </a:rPr>
                        <a:t>PetroChina</a:t>
                      </a:r>
                      <a:r>
                        <a:rPr sz="950" spc="-55" dirty="0">
                          <a:latin typeface="Arial"/>
                          <a:cs typeface="Arial"/>
                        </a:rPr>
                        <a:t> </a:t>
                      </a:r>
                      <a:r>
                        <a:rPr sz="950" spc="-5" dirty="0">
                          <a:latin typeface="Arial"/>
                          <a:cs typeface="Arial"/>
                        </a:rPr>
                        <a:t>-  </a:t>
                      </a:r>
                      <a:r>
                        <a:rPr sz="950" spc="-10" dirty="0">
                          <a:latin typeface="Arial"/>
                          <a:cs typeface="Arial"/>
                        </a:rPr>
                        <a:t>Lanzhou</a:t>
                      </a:r>
                      <a:endParaRPr sz="950">
                        <a:latin typeface="Arial"/>
                        <a:cs typeface="Arial"/>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China</a:t>
                      </a:r>
                      <a:endParaRPr sz="950">
                        <a:latin typeface="Arial"/>
                        <a:cs typeface="Arial"/>
                      </a:endParaRPr>
                    </a:p>
                  </a:txBody>
                  <a:tcPr marL="0" marR="0" marT="3810" marB="0">
                    <a:lnL w="5334">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105410">
                        <a:lnSpc>
                          <a:spcPts val="1090"/>
                        </a:lnSpc>
                      </a:pPr>
                      <a:r>
                        <a:rPr sz="950" spc="-10" dirty="0">
                          <a:latin typeface="Arial"/>
                          <a:cs typeface="Arial"/>
                        </a:rPr>
                        <a:t>Luoyang  </a:t>
                      </a:r>
                      <a:r>
                        <a:rPr sz="950" spc="-5" dirty="0">
                          <a:latin typeface="Arial"/>
                          <a:cs typeface="Arial"/>
                        </a:rPr>
                        <a:t>(</a:t>
                      </a:r>
                      <a:r>
                        <a:rPr sz="950" dirty="0">
                          <a:latin typeface="Arial"/>
                          <a:cs typeface="Arial"/>
                        </a:rPr>
                        <a:t>Si</a:t>
                      </a:r>
                      <a:r>
                        <a:rPr sz="950" spc="-10" dirty="0">
                          <a:latin typeface="Arial"/>
                          <a:cs typeface="Arial"/>
                        </a:rPr>
                        <a:t>n</a:t>
                      </a:r>
                      <a:r>
                        <a:rPr sz="950" dirty="0">
                          <a:latin typeface="Arial"/>
                          <a:cs typeface="Arial"/>
                        </a:rPr>
                        <a:t>o</a:t>
                      </a:r>
                      <a:r>
                        <a:rPr sz="950" spc="-10" dirty="0">
                          <a:latin typeface="Arial"/>
                          <a:cs typeface="Arial"/>
                        </a:rPr>
                        <a:t>p</a:t>
                      </a:r>
                      <a:r>
                        <a:rPr sz="950" spc="-5" dirty="0">
                          <a:latin typeface="Arial"/>
                          <a:cs typeface="Arial"/>
                        </a:rPr>
                        <a:t>e</a:t>
                      </a:r>
                      <a:r>
                        <a:rPr sz="950" dirty="0">
                          <a:latin typeface="Arial"/>
                          <a:cs typeface="Arial"/>
                        </a:rPr>
                        <a:t>c)</a:t>
                      </a:r>
                      <a:endParaRPr sz="95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5" dirty="0">
                          <a:latin typeface="Arial"/>
                          <a:cs typeface="Arial"/>
                        </a:rPr>
                        <a:t>2</a:t>
                      </a:r>
                      <a:r>
                        <a:rPr sz="950" spc="-85" dirty="0">
                          <a:latin typeface="Arial"/>
                          <a:cs typeface="Arial"/>
                        </a:rPr>
                        <a:t> </a:t>
                      </a:r>
                      <a:r>
                        <a:rPr sz="950" spc="-10" dirty="0">
                          <a:latin typeface="Arial"/>
                          <a:cs typeface="Arial"/>
                        </a:rPr>
                        <a:t>reactors</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3</a:t>
                      </a:r>
                      <a:r>
                        <a:rPr sz="950" dirty="0">
                          <a:latin typeface="Arial"/>
                          <a:cs typeface="Arial"/>
                        </a:rPr>
                        <a:t>.00</a:t>
                      </a:r>
                      <a:endParaRPr sz="950">
                        <a:latin typeface="Arial"/>
                        <a:cs typeface="Arial"/>
                      </a:endParaRPr>
                    </a:p>
                  </a:txBody>
                  <a:tcPr marL="0" marR="0" marT="3810"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975" algn="r">
                        <a:lnSpc>
                          <a:spcPct val="100000"/>
                        </a:lnSpc>
                        <a:spcBef>
                          <a:spcPts val="5"/>
                        </a:spcBef>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50</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280415">
                <a:tc>
                  <a:txBody>
                    <a:bodyPr/>
                    <a:lstStyle/>
                    <a:p>
                      <a:pPr marL="61594" marR="111760">
                        <a:lnSpc>
                          <a:spcPts val="1080"/>
                        </a:lnSpc>
                        <a:spcBef>
                          <a:spcPts val="10"/>
                        </a:spcBef>
                      </a:pPr>
                      <a:r>
                        <a:rPr sz="950" spc="-10" dirty="0">
                          <a:latin typeface="Arial"/>
                          <a:cs typeface="Arial"/>
                        </a:rPr>
                        <a:t>Rosneft </a:t>
                      </a:r>
                      <a:r>
                        <a:rPr sz="950" spc="-5" dirty="0">
                          <a:latin typeface="Arial"/>
                          <a:cs typeface="Arial"/>
                        </a:rPr>
                        <a:t>-  </a:t>
                      </a:r>
                      <a:r>
                        <a:rPr sz="950" spc="-10" dirty="0">
                          <a:latin typeface="Arial"/>
                          <a:cs typeface="Arial"/>
                        </a:rPr>
                        <a:t>Syzran</a:t>
                      </a:r>
                      <a:r>
                        <a:rPr sz="950" spc="-75" dirty="0">
                          <a:latin typeface="Arial"/>
                          <a:cs typeface="Arial"/>
                        </a:rPr>
                        <a:t> </a:t>
                      </a:r>
                      <a:r>
                        <a:rPr sz="950" spc="-10" dirty="0">
                          <a:latin typeface="Arial"/>
                          <a:cs typeface="Arial"/>
                        </a:rPr>
                        <a:t>refinery</a:t>
                      </a:r>
                      <a:endParaRPr sz="950">
                        <a:latin typeface="Arial"/>
                        <a:cs typeface="Arial"/>
                      </a:endParaRPr>
                    </a:p>
                  </a:txBody>
                  <a:tcPr marL="0" marR="0" marT="127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960">
                        <a:lnSpc>
                          <a:spcPct val="100000"/>
                        </a:lnSpc>
                      </a:pPr>
                      <a:r>
                        <a:rPr sz="950" spc="-10" dirty="0">
                          <a:latin typeface="Arial"/>
                          <a:cs typeface="Arial"/>
                        </a:rPr>
                        <a:t>Russia</a:t>
                      </a:r>
                      <a:endParaRPr sz="950">
                        <a:latin typeface="Arial"/>
                        <a:cs typeface="Arial"/>
                      </a:endParaRPr>
                    </a:p>
                  </a:txBody>
                  <a:tcPr marL="0" marR="0" marT="3175" marB="0">
                    <a:lnL w="5334">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960">
                        <a:lnSpc>
                          <a:spcPct val="100000"/>
                        </a:lnSpc>
                      </a:pPr>
                      <a:r>
                        <a:rPr sz="950" spc="-15" dirty="0">
                          <a:latin typeface="Arial"/>
                          <a:cs typeface="Arial"/>
                        </a:rPr>
                        <a:t>OMZ</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L="61594" marR="264795">
                        <a:lnSpc>
                          <a:spcPts val="1080"/>
                        </a:lnSpc>
                        <a:spcBef>
                          <a:spcPts val="10"/>
                        </a:spcBef>
                      </a:pPr>
                      <a:r>
                        <a:rPr sz="950" spc="-5" dirty="0">
                          <a:latin typeface="Arial"/>
                          <a:cs typeface="Arial"/>
                        </a:rPr>
                        <a:t>1 </a:t>
                      </a:r>
                      <a:r>
                        <a:rPr sz="950" spc="-10" dirty="0">
                          <a:latin typeface="Arial"/>
                          <a:cs typeface="Arial"/>
                        </a:rPr>
                        <a:t>reactor, 50k bpd  diesel</a:t>
                      </a:r>
                      <a:r>
                        <a:rPr sz="950" spc="-60" dirty="0">
                          <a:latin typeface="Arial"/>
                          <a:cs typeface="Arial"/>
                        </a:rPr>
                        <a:t> </a:t>
                      </a:r>
                      <a:r>
                        <a:rPr sz="950" spc="-10" dirty="0">
                          <a:latin typeface="Arial"/>
                          <a:cs typeface="Arial"/>
                        </a:rPr>
                        <a:t>hydrotreater</a:t>
                      </a:r>
                      <a:endParaRPr sz="950">
                        <a:latin typeface="Arial"/>
                        <a:cs typeface="Arial"/>
                      </a:endParaRPr>
                    </a:p>
                  </a:txBody>
                  <a:tcPr marL="0" marR="0" marT="1270"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1</a:t>
                      </a:r>
                      <a:r>
                        <a:rPr sz="950" spc="-5" dirty="0">
                          <a:latin typeface="Arial"/>
                          <a:cs typeface="Arial"/>
                        </a:rPr>
                        <a:t>.</a:t>
                      </a:r>
                      <a:r>
                        <a:rPr sz="950" dirty="0">
                          <a:latin typeface="Arial"/>
                          <a:cs typeface="Arial"/>
                        </a:rPr>
                        <a:t>62</a:t>
                      </a:r>
                      <a:endParaRPr sz="950">
                        <a:latin typeface="Arial"/>
                        <a:cs typeface="Arial"/>
                      </a:endParaRPr>
                    </a:p>
                  </a:txBody>
                  <a:tcPr marL="0" marR="0" marT="3175" marB="0">
                    <a:lnL w="5333">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340" algn="r">
                        <a:lnSpc>
                          <a:spcPct val="100000"/>
                        </a:lnSpc>
                        <a:tabLst>
                          <a:tab pos="298450" algn="l"/>
                        </a:tabLst>
                      </a:pPr>
                      <a:r>
                        <a:rPr sz="950" dirty="0">
                          <a:latin typeface="Arial"/>
                          <a:cs typeface="Arial"/>
                        </a:rPr>
                        <a:t>$	</a:t>
                      </a:r>
                      <a:r>
                        <a:rPr sz="950" spc="-5" dirty="0">
                          <a:latin typeface="Arial"/>
                          <a:cs typeface="Arial"/>
                        </a:rPr>
                        <a:t>1.</a:t>
                      </a:r>
                      <a:r>
                        <a:rPr sz="950" spc="-10" dirty="0">
                          <a:latin typeface="Arial"/>
                          <a:cs typeface="Arial"/>
                        </a:rPr>
                        <a:t>6</a:t>
                      </a:r>
                      <a:r>
                        <a:rPr sz="950" dirty="0">
                          <a:latin typeface="Arial"/>
                          <a:cs typeface="Arial"/>
                        </a:rPr>
                        <a:t>2</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7"/>
                  </a:ext>
                </a:extLst>
              </a:tr>
              <a:tr h="281177">
                <a:tc>
                  <a:txBody>
                    <a:bodyPr/>
                    <a:lstStyle/>
                    <a:p>
                      <a:pPr marL="61594" marR="283210">
                        <a:lnSpc>
                          <a:spcPts val="1070"/>
                        </a:lnSpc>
                        <a:spcBef>
                          <a:spcPts val="25"/>
                        </a:spcBef>
                      </a:pPr>
                      <a:r>
                        <a:rPr sz="950" spc="-10" dirty="0">
                          <a:latin typeface="Arial"/>
                          <a:cs typeface="Arial"/>
                        </a:rPr>
                        <a:t>Holly Corp</a:t>
                      </a:r>
                      <a:r>
                        <a:rPr sz="950" spc="-70" dirty="0">
                          <a:latin typeface="Arial"/>
                          <a:cs typeface="Arial"/>
                        </a:rPr>
                        <a:t> </a:t>
                      </a:r>
                      <a:r>
                        <a:rPr sz="950" spc="-5" dirty="0">
                          <a:latin typeface="Arial"/>
                          <a:cs typeface="Arial"/>
                        </a:rPr>
                        <a:t>-  </a:t>
                      </a:r>
                      <a:r>
                        <a:rPr sz="950" spc="-10" dirty="0">
                          <a:latin typeface="Arial"/>
                          <a:cs typeface="Arial"/>
                        </a:rPr>
                        <a:t>Tulsa</a:t>
                      </a:r>
                      <a:endParaRPr sz="950">
                        <a:latin typeface="Arial"/>
                        <a:cs typeface="Arial"/>
                      </a:endParaRPr>
                    </a:p>
                  </a:txBody>
                  <a:tcPr marL="0" marR="0" marT="3175"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5" dirty="0">
                          <a:latin typeface="Arial"/>
                          <a:cs typeface="Arial"/>
                        </a:rPr>
                        <a:t>Brazil</a:t>
                      </a:r>
                      <a:endParaRPr sz="950">
                        <a:latin typeface="Arial"/>
                        <a:cs typeface="Arial"/>
                      </a:endParaRPr>
                    </a:p>
                  </a:txBody>
                  <a:tcPr marL="0" marR="0" marT="3175" marB="0">
                    <a:lnL w="5334">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Titan</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5" dirty="0">
                          <a:latin typeface="Arial"/>
                          <a:cs typeface="Arial"/>
                        </a:rPr>
                        <a:t>1</a:t>
                      </a:r>
                      <a:r>
                        <a:rPr sz="950" spc="-85" dirty="0">
                          <a:latin typeface="Arial"/>
                          <a:cs typeface="Arial"/>
                        </a:rPr>
                        <a:t> </a:t>
                      </a:r>
                      <a:r>
                        <a:rPr sz="950" spc="-10" dirty="0">
                          <a:latin typeface="Arial"/>
                          <a:cs typeface="Arial"/>
                        </a:rPr>
                        <a:t>reactor</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1</a:t>
                      </a:r>
                      <a:r>
                        <a:rPr sz="950" dirty="0">
                          <a:latin typeface="Arial"/>
                          <a:cs typeface="Arial"/>
                        </a:rPr>
                        <a:t>.51</a:t>
                      </a:r>
                      <a:endParaRPr sz="950">
                        <a:latin typeface="Arial"/>
                        <a:cs typeface="Arial"/>
                      </a:endParaRPr>
                    </a:p>
                  </a:txBody>
                  <a:tcPr marL="0" marR="0" marT="3175"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975" algn="r">
                        <a:lnSpc>
                          <a:spcPct val="100000"/>
                        </a:lnSpc>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51</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r h="143256">
                <a:tc>
                  <a:txBody>
                    <a:bodyPr/>
                    <a:lstStyle/>
                    <a:p>
                      <a:pPr marL="61594">
                        <a:lnSpc>
                          <a:spcPts val="1060"/>
                        </a:lnSpc>
                      </a:pPr>
                      <a:r>
                        <a:rPr sz="950" spc="-10" dirty="0">
                          <a:latin typeface="Arial"/>
                          <a:cs typeface="Arial"/>
                        </a:rPr>
                        <a:t>Rosneft </a:t>
                      </a:r>
                      <a:r>
                        <a:rPr sz="950" spc="-5" dirty="0">
                          <a:latin typeface="Arial"/>
                          <a:cs typeface="Arial"/>
                        </a:rPr>
                        <a:t>-</a:t>
                      </a:r>
                      <a:r>
                        <a:rPr sz="950" spc="-65" dirty="0">
                          <a:latin typeface="Arial"/>
                          <a:cs typeface="Arial"/>
                        </a:rPr>
                        <a:t> </a:t>
                      </a:r>
                      <a:r>
                        <a:rPr sz="950" spc="-10" dirty="0">
                          <a:latin typeface="Arial"/>
                          <a:cs typeface="Arial"/>
                        </a:rPr>
                        <a:t>Novo</a:t>
                      </a:r>
                      <a:endParaRPr sz="950">
                        <a:latin typeface="Arial"/>
                        <a:cs typeface="Arial"/>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060"/>
                        </a:lnSpc>
                      </a:pPr>
                      <a:r>
                        <a:rPr sz="950" spc="-10" dirty="0">
                          <a:latin typeface="Arial"/>
                          <a:cs typeface="Arial"/>
                        </a:rPr>
                        <a:t>Russia</a:t>
                      </a:r>
                      <a:endParaRPr sz="95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060"/>
                        </a:lnSpc>
                      </a:pPr>
                      <a:r>
                        <a:rPr sz="950" spc="-10" dirty="0">
                          <a:latin typeface="Arial"/>
                          <a:cs typeface="Arial"/>
                        </a:rPr>
                        <a:t>OMZ</a:t>
                      </a:r>
                      <a:endParaRPr sz="95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L="61594">
                        <a:lnSpc>
                          <a:spcPts val="1060"/>
                        </a:lnSpc>
                      </a:pPr>
                      <a:r>
                        <a:rPr sz="950" spc="-5" dirty="0">
                          <a:latin typeface="Arial"/>
                          <a:cs typeface="Arial"/>
                        </a:rPr>
                        <a:t>1</a:t>
                      </a:r>
                      <a:r>
                        <a:rPr sz="950" spc="-85" dirty="0">
                          <a:latin typeface="Arial"/>
                          <a:cs typeface="Arial"/>
                        </a:rPr>
                        <a:t> </a:t>
                      </a:r>
                      <a:r>
                        <a:rPr sz="950" spc="-10" dirty="0">
                          <a:latin typeface="Arial"/>
                          <a:cs typeface="Arial"/>
                        </a:rPr>
                        <a:t>reactor</a:t>
                      </a:r>
                      <a:endParaRPr sz="95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tc>
                  <a:txBody>
                    <a:bodyPr/>
                    <a:lstStyle/>
                    <a:p>
                      <a:pPr marR="52069" algn="r">
                        <a:lnSpc>
                          <a:spcPts val="1060"/>
                        </a:lnSpc>
                      </a:pPr>
                      <a:r>
                        <a:rPr sz="950" spc="-5" dirty="0">
                          <a:latin typeface="Arial"/>
                          <a:cs typeface="Arial"/>
                        </a:rPr>
                        <a:t>$</a:t>
                      </a:r>
                      <a:r>
                        <a:rPr sz="950" spc="-10" dirty="0">
                          <a:latin typeface="Arial"/>
                          <a:cs typeface="Arial"/>
                        </a:rPr>
                        <a:t>1</a:t>
                      </a:r>
                      <a:r>
                        <a:rPr sz="950" dirty="0">
                          <a:latin typeface="Arial"/>
                          <a:cs typeface="Arial"/>
                        </a:rPr>
                        <a:t>.50</a:t>
                      </a:r>
                      <a:endParaRPr sz="95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6">
                      <a:solidFill>
                        <a:srgbClr val="000000"/>
                      </a:solidFill>
                      <a:prstDash val="solid"/>
                    </a:lnB>
                  </a:tcPr>
                </a:tc>
                <a:tc>
                  <a:txBody>
                    <a:bodyPr/>
                    <a:lstStyle/>
                    <a:p>
                      <a:pPr marR="53340" algn="r">
                        <a:lnSpc>
                          <a:spcPts val="1060"/>
                        </a:lnSpc>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50</a:t>
                      </a:r>
                      <a:endParaRPr sz="95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6">
                      <a:solidFill>
                        <a:srgbClr val="000000"/>
                      </a:solidFill>
                      <a:prstDash val="solid"/>
                    </a:lnB>
                  </a:tcPr>
                </a:tc>
                <a:extLst>
                  <a:ext uri="{0D108BD9-81ED-4DB2-BD59-A6C34878D82A}">
                    <a16:rowId xmlns:a16="http://schemas.microsoft.com/office/drawing/2014/main" val="10009"/>
                  </a:ext>
                </a:extLst>
              </a:tr>
              <a:tr h="281178">
                <a:tc>
                  <a:txBody>
                    <a:bodyPr/>
                    <a:lstStyle/>
                    <a:p>
                      <a:pPr marL="61594" marR="323215">
                        <a:lnSpc>
                          <a:spcPts val="1080"/>
                        </a:lnSpc>
                        <a:spcBef>
                          <a:spcPts val="10"/>
                        </a:spcBef>
                      </a:pPr>
                      <a:r>
                        <a:rPr sz="950" spc="-10" dirty="0">
                          <a:latin typeface="Arial"/>
                          <a:cs typeface="Arial"/>
                        </a:rPr>
                        <a:t>Petrobras</a:t>
                      </a:r>
                      <a:r>
                        <a:rPr sz="950" spc="-60" dirty="0">
                          <a:latin typeface="Arial"/>
                          <a:cs typeface="Arial"/>
                        </a:rPr>
                        <a:t> </a:t>
                      </a:r>
                      <a:r>
                        <a:rPr sz="950" spc="-5" dirty="0">
                          <a:latin typeface="Arial"/>
                          <a:cs typeface="Arial"/>
                        </a:rPr>
                        <a:t>-  </a:t>
                      </a:r>
                      <a:r>
                        <a:rPr sz="950" spc="-10" dirty="0">
                          <a:latin typeface="Arial"/>
                          <a:cs typeface="Arial"/>
                        </a:rPr>
                        <a:t>Refap</a:t>
                      </a:r>
                      <a:endParaRPr sz="950">
                        <a:latin typeface="Arial"/>
                        <a:cs typeface="Arial"/>
                      </a:endParaRPr>
                    </a:p>
                  </a:txBody>
                  <a:tcPr marL="0" marR="0" marT="127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960">
                        <a:lnSpc>
                          <a:spcPct val="100000"/>
                        </a:lnSpc>
                      </a:pPr>
                      <a:r>
                        <a:rPr sz="950" spc="-10" dirty="0">
                          <a:latin typeface="Arial"/>
                          <a:cs typeface="Arial"/>
                        </a:rPr>
                        <a:t>Brazil</a:t>
                      </a:r>
                      <a:endParaRPr sz="950">
                        <a:latin typeface="Arial"/>
                        <a:cs typeface="Arial"/>
                      </a:endParaRPr>
                    </a:p>
                  </a:txBody>
                  <a:tcPr marL="0" marR="0" marT="3175"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L="61594" marR="144780">
                        <a:lnSpc>
                          <a:spcPts val="1080"/>
                        </a:lnSpc>
                        <a:spcBef>
                          <a:spcPts val="10"/>
                        </a:spcBef>
                      </a:pPr>
                      <a:r>
                        <a:rPr sz="950" spc="-10" dirty="0">
                          <a:latin typeface="Arial"/>
                          <a:cs typeface="Arial"/>
                        </a:rPr>
                        <a:t>Duro  </a:t>
                      </a:r>
                      <a:r>
                        <a:rPr sz="950" spc="-5" dirty="0">
                          <a:latin typeface="Arial"/>
                          <a:cs typeface="Arial"/>
                        </a:rPr>
                        <a:t>F</a:t>
                      </a:r>
                      <a:r>
                        <a:rPr sz="950" spc="-10" dirty="0">
                          <a:latin typeface="Arial"/>
                          <a:cs typeface="Arial"/>
                        </a:rPr>
                        <a:t>e</a:t>
                      </a:r>
                      <a:r>
                        <a:rPr sz="950" spc="-5" dirty="0">
                          <a:latin typeface="Arial"/>
                          <a:cs typeface="Arial"/>
                        </a:rPr>
                        <a:t>l</a:t>
                      </a:r>
                      <a:r>
                        <a:rPr sz="950" dirty="0">
                          <a:latin typeface="Arial"/>
                          <a:cs typeface="Arial"/>
                        </a:rPr>
                        <a:t>g</a:t>
                      </a:r>
                      <a:r>
                        <a:rPr sz="950" spc="-5" dirty="0">
                          <a:latin typeface="Arial"/>
                          <a:cs typeface="Arial"/>
                        </a:rPr>
                        <a:t>uera</a:t>
                      </a:r>
                      <a:endParaRPr sz="950">
                        <a:latin typeface="Arial"/>
                        <a:cs typeface="Arial"/>
                      </a:endParaRPr>
                    </a:p>
                  </a:txBody>
                  <a:tcPr marL="0" marR="0" marT="127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L="61594" marR="290830">
                        <a:lnSpc>
                          <a:spcPts val="1080"/>
                        </a:lnSpc>
                        <a:spcBef>
                          <a:spcPts val="10"/>
                        </a:spcBef>
                      </a:pPr>
                      <a:r>
                        <a:rPr sz="950" spc="-5" dirty="0">
                          <a:latin typeface="Arial"/>
                          <a:cs typeface="Arial"/>
                        </a:rPr>
                        <a:t>1 </a:t>
                      </a:r>
                      <a:r>
                        <a:rPr sz="950" spc="-10" dirty="0">
                          <a:latin typeface="Arial"/>
                          <a:cs typeface="Arial"/>
                        </a:rPr>
                        <a:t>reactor, 38k</a:t>
                      </a:r>
                      <a:r>
                        <a:rPr sz="950" spc="-50" dirty="0">
                          <a:latin typeface="Arial"/>
                          <a:cs typeface="Arial"/>
                        </a:rPr>
                        <a:t> </a:t>
                      </a:r>
                      <a:r>
                        <a:rPr sz="950" spc="-10" dirty="0">
                          <a:latin typeface="Arial"/>
                          <a:cs typeface="Arial"/>
                        </a:rPr>
                        <a:t>bpd  hydrotreater</a:t>
                      </a:r>
                      <a:endParaRPr sz="950">
                        <a:latin typeface="Arial"/>
                        <a:cs typeface="Arial"/>
                      </a:endParaRPr>
                    </a:p>
                  </a:txBody>
                  <a:tcPr marL="0" marR="0" marT="1270"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1</a:t>
                      </a:r>
                      <a:r>
                        <a:rPr sz="950" dirty="0">
                          <a:latin typeface="Arial"/>
                          <a:cs typeface="Arial"/>
                        </a:rPr>
                        <a:t>.47</a:t>
                      </a:r>
                      <a:endParaRPr sz="950">
                        <a:latin typeface="Arial"/>
                        <a:cs typeface="Arial"/>
                      </a:endParaRPr>
                    </a:p>
                  </a:txBody>
                  <a:tcPr marL="0" marR="0" marT="3175" marB="0">
                    <a:lnL w="5333">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975" algn="r">
                        <a:lnSpc>
                          <a:spcPct val="100000"/>
                        </a:lnSpc>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47</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10"/>
                  </a:ext>
                </a:extLst>
              </a:tr>
              <a:tr h="280034">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HPCL </a:t>
                      </a:r>
                      <a:r>
                        <a:rPr sz="950" spc="-5" dirty="0">
                          <a:latin typeface="Arial"/>
                          <a:cs typeface="Arial"/>
                        </a:rPr>
                        <a:t>-</a:t>
                      </a:r>
                      <a:r>
                        <a:rPr sz="950" spc="-70" dirty="0">
                          <a:latin typeface="Arial"/>
                          <a:cs typeface="Arial"/>
                        </a:rPr>
                        <a:t> </a:t>
                      </a:r>
                      <a:r>
                        <a:rPr sz="950" spc="-10" dirty="0">
                          <a:latin typeface="Arial"/>
                          <a:cs typeface="Arial"/>
                        </a:rPr>
                        <a:t>Visakh</a:t>
                      </a:r>
                      <a:endParaRPr sz="950">
                        <a:latin typeface="Arial"/>
                        <a:cs typeface="Arial"/>
                      </a:endParaRPr>
                    </a:p>
                  </a:txBody>
                  <a:tcPr marL="0" marR="0" marT="3175" marB="0">
                    <a:lnL w="6096">
                      <a:solidFill>
                        <a:srgbClr val="000000"/>
                      </a:solidFill>
                      <a:prstDash val="solid"/>
                    </a:lnL>
                    <a:lnR w="5334">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1594">
                        <a:lnSpc>
                          <a:spcPct val="100000"/>
                        </a:lnSpc>
                      </a:pPr>
                      <a:r>
                        <a:rPr sz="950" spc="-10" dirty="0">
                          <a:latin typeface="Arial"/>
                          <a:cs typeface="Arial"/>
                        </a:rPr>
                        <a:t>India</a:t>
                      </a:r>
                      <a:endParaRPr sz="950">
                        <a:latin typeface="Arial"/>
                        <a:cs typeface="Arial"/>
                      </a:endParaRPr>
                    </a:p>
                  </a:txBody>
                  <a:tcPr marL="0" marR="0" marT="3175" marB="0">
                    <a:lnL w="5334">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L="60960">
                        <a:lnSpc>
                          <a:spcPct val="100000"/>
                        </a:lnSpc>
                      </a:pPr>
                      <a:r>
                        <a:rPr sz="950" spc="-10" dirty="0">
                          <a:latin typeface="Arial"/>
                          <a:cs typeface="Arial"/>
                        </a:rPr>
                        <a:t>Technip</a:t>
                      </a:r>
                      <a:endParaRPr sz="950">
                        <a:latin typeface="Arial"/>
                        <a:cs typeface="Arial"/>
                      </a:endParaRPr>
                    </a:p>
                  </a:txBody>
                  <a:tcPr marL="0" marR="0" marT="3175" marB="0">
                    <a:lnL w="6096">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marL="61594">
                        <a:lnSpc>
                          <a:spcPts val="1035"/>
                        </a:lnSpc>
                      </a:pPr>
                      <a:r>
                        <a:rPr sz="950" spc="-5" dirty="0">
                          <a:latin typeface="Arial"/>
                          <a:cs typeface="Arial"/>
                        </a:rPr>
                        <a:t>1 </a:t>
                      </a:r>
                      <a:r>
                        <a:rPr sz="950" spc="-10" dirty="0">
                          <a:latin typeface="Arial"/>
                          <a:cs typeface="Arial"/>
                        </a:rPr>
                        <a:t>reactor,</a:t>
                      </a:r>
                      <a:r>
                        <a:rPr sz="950" spc="-65" dirty="0">
                          <a:latin typeface="Arial"/>
                          <a:cs typeface="Arial"/>
                        </a:rPr>
                        <a:t> </a:t>
                      </a:r>
                      <a:r>
                        <a:rPr sz="950" spc="-10" dirty="0">
                          <a:latin typeface="Arial"/>
                          <a:cs typeface="Arial"/>
                        </a:rPr>
                        <a:t>diesel</a:t>
                      </a:r>
                      <a:endParaRPr sz="950">
                        <a:latin typeface="Arial"/>
                        <a:cs typeface="Arial"/>
                      </a:endParaRPr>
                    </a:p>
                    <a:p>
                      <a:pPr marL="61594">
                        <a:lnSpc>
                          <a:spcPts val="1115"/>
                        </a:lnSpc>
                      </a:pPr>
                      <a:r>
                        <a:rPr sz="950" spc="-10" dirty="0">
                          <a:latin typeface="Arial"/>
                          <a:cs typeface="Arial"/>
                        </a:rPr>
                        <a:t>hydrotreater</a:t>
                      </a:r>
                      <a:endParaRPr sz="95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2705" algn="r">
                        <a:lnSpc>
                          <a:spcPct val="100000"/>
                        </a:lnSpc>
                      </a:pPr>
                      <a:r>
                        <a:rPr sz="950" spc="-5" dirty="0">
                          <a:latin typeface="Arial"/>
                          <a:cs typeface="Arial"/>
                        </a:rPr>
                        <a:t>$</a:t>
                      </a:r>
                      <a:r>
                        <a:rPr sz="950" spc="-10" dirty="0">
                          <a:latin typeface="Arial"/>
                          <a:cs typeface="Arial"/>
                        </a:rPr>
                        <a:t>1</a:t>
                      </a:r>
                      <a:r>
                        <a:rPr sz="950" dirty="0">
                          <a:latin typeface="Arial"/>
                          <a:cs typeface="Arial"/>
                        </a:rPr>
                        <a:t>.25</a:t>
                      </a:r>
                      <a:endParaRPr sz="950">
                        <a:latin typeface="Arial"/>
                        <a:cs typeface="Arial"/>
                      </a:endParaRPr>
                    </a:p>
                  </a:txBody>
                  <a:tcPr marL="0" marR="0" marT="3175" marB="0">
                    <a:lnL w="5333">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25"/>
                        </a:spcBef>
                      </a:pPr>
                      <a:endParaRPr sz="850">
                        <a:latin typeface="Times New Roman"/>
                        <a:cs typeface="Times New Roman"/>
                      </a:endParaRPr>
                    </a:p>
                    <a:p>
                      <a:pPr marR="53975" algn="r">
                        <a:lnSpc>
                          <a:spcPct val="100000"/>
                        </a:lnSpc>
                        <a:tabLst>
                          <a:tab pos="298450" algn="l"/>
                        </a:tabLst>
                      </a:pPr>
                      <a:r>
                        <a:rPr sz="950" dirty="0">
                          <a:latin typeface="Arial"/>
                          <a:cs typeface="Arial"/>
                        </a:rPr>
                        <a:t>$	</a:t>
                      </a:r>
                      <a:r>
                        <a:rPr sz="950" spc="-5" dirty="0">
                          <a:latin typeface="Arial"/>
                          <a:cs typeface="Arial"/>
                        </a:rPr>
                        <a:t>1</a:t>
                      </a:r>
                      <a:r>
                        <a:rPr sz="950" dirty="0">
                          <a:latin typeface="Arial"/>
                          <a:cs typeface="Arial"/>
                        </a:rPr>
                        <a:t>.</a:t>
                      </a:r>
                      <a:r>
                        <a:rPr sz="950" spc="-10" dirty="0">
                          <a:latin typeface="Arial"/>
                          <a:cs typeface="Arial"/>
                        </a:rPr>
                        <a:t>25</a:t>
                      </a:r>
                      <a:endParaRPr sz="950">
                        <a:latin typeface="Arial"/>
                        <a:cs typeface="Arial"/>
                      </a:endParaRPr>
                    </a:p>
                  </a:txBody>
                  <a:tcPr marL="0" marR="0" marT="3175" marB="0">
                    <a:lnL w="6096">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extLst>
                  <a:ext uri="{0D108BD9-81ED-4DB2-BD59-A6C34878D82A}">
                    <a16:rowId xmlns:a16="http://schemas.microsoft.com/office/drawing/2014/main" val="10011"/>
                  </a:ext>
                </a:extLst>
              </a:tr>
              <a:tr h="281178">
                <a:tc>
                  <a:txBody>
                    <a:bodyPr/>
                    <a:lstStyle/>
                    <a:p>
                      <a:pPr marL="61594" marR="296545">
                        <a:lnSpc>
                          <a:spcPts val="1080"/>
                        </a:lnSpc>
                        <a:spcBef>
                          <a:spcPts val="15"/>
                        </a:spcBef>
                      </a:pPr>
                      <a:r>
                        <a:rPr sz="950" spc="-10" dirty="0">
                          <a:latin typeface="Arial"/>
                          <a:cs typeface="Arial"/>
                        </a:rPr>
                        <a:t>GS Caltex</a:t>
                      </a:r>
                      <a:r>
                        <a:rPr sz="950" spc="-75" dirty="0">
                          <a:latin typeface="Arial"/>
                          <a:cs typeface="Arial"/>
                        </a:rPr>
                        <a:t> </a:t>
                      </a:r>
                      <a:r>
                        <a:rPr sz="950" spc="-5" dirty="0">
                          <a:latin typeface="Arial"/>
                          <a:cs typeface="Arial"/>
                        </a:rPr>
                        <a:t>-  </a:t>
                      </a:r>
                      <a:r>
                        <a:rPr sz="950" spc="-10" dirty="0">
                          <a:latin typeface="Arial"/>
                          <a:cs typeface="Arial"/>
                        </a:rPr>
                        <a:t>Yeosu</a:t>
                      </a:r>
                      <a:endParaRPr sz="950">
                        <a:latin typeface="Arial"/>
                        <a:cs typeface="Arial"/>
                      </a:endParaRPr>
                    </a:p>
                  </a:txBody>
                  <a:tcPr marL="0" marR="0" marT="1905" marB="0">
                    <a:lnL w="6096">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0960">
                        <a:lnSpc>
                          <a:spcPct val="100000"/>
                        </a:lnSpc>
                        <a:spcBef>
                          <a:spcPts val="5"/>
                        </a:spcBef>
                      </a:pPr>
                      <a:r>
                        <a:rPr sz="950" spc="-10" dirty="0">
                          <a:latin typeface="Arial"/>
                          <a:cs typeface="Arial"/>
                        </a:rPr>
                        <a:t>South</a:t>
                      </a:r>
                      <a:r>
                        <a:rPr sz="950" spc="-85" dirty="0">
                          <a:latin typeface="Arial"/>
                          <a:cs typeface="Arial"/>
                        </a:rPr>
                        <a:t> </a:t>
                      </a:r>
                      <a:r>
                        <a:rPr sz="950" spc="-10" dirty="0">
                          <a:latin typeface="Arial"/>
                          <a:cs typeface="Arial"/>
                        </a:rPr>
                        <a:t>Korea</a:t>
                      </a:r>
                      <a:endParaRPr sz="950">
                        <a:latin typeface="Arial"/>
                        <a:cs typeface="Arial"/>
                      </a:endParaRPr>
                    </a:p>
                  </a:txBody>
                  <a:tcPr marL="0" marR="0" marT="3810" marB="0">
                    <a:lnL w="5334">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0325">
                        <a:lnSpc>
                          <a:spcPct val="100000"/>
                        </a:lnSpc>
                        <a:spcBef>
                          <a:spcPts val="5"/>
                        </a:spcBef>
                      </a:pPr>
                      <a:r>
                        <a:rPr sz="950" spc="-10" dirty="0">
                          <a:latin typeface="Arial"/>
                          <a:cs typeface="Arial"/>
                        </a:rPr>
                        <a:t>Doosan</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61594" marR="290830">
                        <a:lnSpc>
                          <a:spcPts val="1080"/>
                        </a:lnSpc>
                        <a:spcBef>
                          <a:spcPts val="15"/>
                        </a:spcBef>
                      </a:pPr>
                      <a:r>
                        <a:rPr sz="950" spc="-5" dirty="0">
                          <a:latin typeface="Arial"/>
                          <a:cs typeface="Arial"/>
                        </a:rPr>
                        <a:t>1 </a:t>
                      </a:r>
                      <a:r>
                        <a:rPr sz="950" spc="-10" dirty="0">
                          <a:latin typeface="Arial"/>
                          <a:cs typeface="Arial"/>
                        </a:rPr>
                        <a:t>reactor, 24k</a:t>
                      </a:r>
                      <a:r>
                        <a:rPr sz="950" spc="-50" dirty="0">
                          <a:latin typeface="Arial"/>
                          <a:cs typeface="Arial"/>
                        </a:rPr>
                        <a:t> </a:t>
                      </a:r>
                      <a:r>
                        <a:rPr sz="950" spc="-10" dirty="0">
                          <a:latin typeface="Arial"/>
                          <a:cs typeface="Arial"/>
                        </a:rPr>
                        <a:t>bpd  hydrotreater</a:t>
                      </a:r>
                      <a:endParaRPr sz="950">
                        <a:latin typeface="Arial"/>
                        <a:cs typeface="Arial"/>
                      </a:endParaRPr>
                    </a:p>
                  </a:txBody>
                  <a:tcPr marL="0" marR="0" marT="1905" marB="0">
                    <a:lnL w="6096">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0</a:t>
                      </a:r>
                      <a:r>
                        <a:rPr sz="950" dirty="0">
                          <a:latin typeface="Arial"/>
                          <a:cs typeface="Arial"/>
                        </a:rPr>
                        <a:t>.90</a:t>
                      </a:r>
                      <a:endParaRPr sz="950">
                        <a:latin typeface="Arial"/>
                        <a:cs typeface="Arial"/>
                      </a:endParaRPr>
                    </a:p>
                  </a:txBody>
                  <a:tcPr marL="0" marR="0" marT="3810" marB="0">
                    <a:lnL w="5333">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975" algn="r">
                        <a:lnSpc>
                          <a:spcPct val="100000"/>
                        </a:lnSpc>
                        <a:spcBef>
                          <a:spcPts val="5"/>
                        </a:spcBef>
                        <a:tabLst>
                          <a:tab pos="298450" algn="l"/>
                        </a:tabLst>
                      </a:pPr>
                      <a:r>
                        <a:rPr sz="950" dirty="0">
                          <a:latin typeface="Arial"/>
                          <a:cs typeface="Arial"/>
                        </a:rPr>
                        <a:t>$	</a:t>
                      </a:r>
                      <a:r>
                        <a:rPr sz="950" spc="-5" dirty="0">
                          <a:latin typeface="Arial"/>
                          <a:cs typeface="Arial"/>
                        </a:rPr>
                        <a:t>0</a:t>
                      </a:r>
                      <a:r>
                        <a:rPr sz="950" dirty="0">
                          <a:latin typeface="Arial"/>
                          <a:cs typeface="Arial"/>
                        </a:rPr>
                        <a:t>.</a:t>
                      </a:r>
                      <a:r>
                        <a:rPr sz="950" spc="-10" dirty="0">
                          <a:latin typeface="Arial"/>
                          <a:cs typeface="Arial"/>
                        </a:rPr>
                        <a:t>90</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12"/>
                  </a:ext>
                </a:extLst>
              </a:tr>
              <a:tr h="281177">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Husky</a:t>
                      </a:r>
                      <a:r>
                        <a:rPr sz="950" spc="-75" dirty="0">
                          <a:latin typeface="Arial"/>
                          <a:cs typeface="Arial"/>
                        </a:rPr>
                        <a:t> </a:t>
                      </a:r>
                      <a:r>
                        <a:rPr sz="950" spc="-10" dirty="0">
                          <a:latin typeface="Arial"/>
                          <a:cs typeface="Arial"/>
                        </a:rPr>
                        <a:t>Energy</a:t>
                      </a:r>
                      <a:endParaRPr sz="950">
                        <a:latin typeface="Arial"/>
                        <a:cs typeface="Arial"/>
                      </a:endParaRPr>
                    </a:p>
                  </a:txBody>
                  <a:tcPr marL="0" marR="0" marT="3810" marB="0">
                    <a:lnL w="6096">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US</a:t>
                      </a:r>
                      <a:endParaRPr sz="950">
                        <a:latin typeface="Arial"/>
                        <a:cs typeface="Arial"/>
                      </a:endParaRPr>
                    </a:p>
                  </a:txBody>
                  <a:tcPr marL="0" marR="0" marT="3810" marB="0">
                    <a:lnL w="5334">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Technip</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L="61594" marR="290830">
                        <a:lnSpc>
                          <a:spcPts val="1090"/>
                        </a:lnSpc>
                        <a:spcBef>
                          <a:spcPts val="5"/>
                        </a:spcBef>
                      </a:pPr>
                      <a:r>
                        <a:rPr sz="950" spc="-5" dirty="0">
                          <a:latin typeface="Arial"/>
                          <a:cs typeface="Arial"/>
                        </a:rPr>
                        <a:t>1 </a:t>
                      </a:r>
                      <a:r>
                        <a:rPr sz="950" spc="-10" dirty="0">
                          <a:latin typeface="Arial"/>
                          <a:cs typeface="Arial"/>
                        </a:rPr>
                        <a:t>reactor, 20k</a:t>
                      </a:r>
                      <a:r>
                        <a:rPr sz="950" spc="-50" dirty="0">
                          <a:latin typeface="Arial"/>
                          <a:cs typeface="Arial"/>
                        </a:rPr>
                        <a:t> </a:t>
                      </a:r>
                      <a:r>
                        <a:rPr sz="950" spc="-10" dirty="0">
                          <a:latin typeface="Arial"/>
                          <a:cs typeface="Arial"/>
                        </a:rPr>
                        <a:t>bpd  hydrotreater</a:t>
                      </a:r>
                      <a:endParaRPr sz="950">
                        <a:latin typeface="Arial"/>
                        <a:cs typeface="Arial"/>
                      </a:endParaRPr>
                    </a:p>
                  </a:txBody>
                  <a:tcPr marL="0" marR="0" marT="635" marB="0">
                    <a:lnL w="6096">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0</a:t>
                      </a:r>
                      <a:r>
                        <a:rPr sz="950" dirty="0">
                          <a:latin typeface="Arial"/>
                          <a:cs typeface="Arial"/>
                        </a:rPr>
                        <a:t>.69</a:t>
                      </a:r>
                      <a:endParaRPr sz="950">
                        <a:latin typeface="Arial"/>
                        <a:cs typeface="Arial"/>
                      </a:endParaRPr>
                    </a:p>
                  </a:txBody>
                  <a:tcPr marL="0" marR="0" marT="3810" marB="0">
                    <a:lnL w="5333">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975" algn="r">
                        <a:lnSpc>
                          <a:spcPct val="100000"/>
                        </a:lnSpc>
                        <a:spcBef>
                          <a:spcPts val="5"/>
                        </a:spcBef>
                        <a:tabLst>
                          <a:tab pos="298450" algn="l"/>
                        </a:tabLst>
                      </a:pPr>
                      <a:r>
                        <a:rPr sz="950" dirty="0">
                          <a:latin typeface="Arial"/>
                          <a:cs typeface="Arial"/>
                        </a:rPr>
                        <a:t>$	</a:t>
                      </a:r>
                      <a:r>
                        <a:rPr sz="950" spc="-5" dirty="0">
                          <a:latin typeface="Arial"/>
                          <a:cs typeface="Arial"/>
                        </a:rPr>
                        <a:t>0</a:t>
                      </a:r>
                      <a:r>
                        <a:rPr sz="950" dirty="0">
                          <a:latin typeface="Arial"/>
                          <a:cs typeface="Arial"/>
                        </a:rPr>
                        <a:t>.</a:t>
                      </a:r>
                      <a:r>
                        <a:rPr sz="950" spc="-10" dirty="0">
                          <a:latin typeface="Arial"/>
                          <a:cs typeface="Arial"/>
                        </a:rPr>
                        <a:t>69</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extLst>
                  <a:ext uri="{0D108BD9-81ED-4DB2-BD59-A6C34878D82A}">
                    <a16:rowId xmlns:a16="http://schemas.microsoft.com/office/drawing/2014/main" val="10013"/>
                  </a:ext>
                </a:extLst>
              </a:tr>
              <a:tr h="280797">
                <a:tc>
                  <a:txBody>
                    <a:bodyPr/>
                    <a:lstStyle/>
                    <a:p>
                      <a:pPr marL="61594" marR="323215">
                        <a:lnSpc>
                          <a:spcPts val="1090"/>
                        </a:lnSpc>
                      </a:pPr>
                      <a:r>
                        <a:rPr sz="950" spc="-10" dirty="0">
                          <a:latin typeface="Arial"/>
                          <a:cs typeface="Arial"/>
                        </a:rPr>
                        <a:t>Dakota </a:t>
                      </a:r>
                      <a:r>
                        <a:rPr sz="950" spc="-5" dirty="0">
                          <a:latin typeface="Arial"/>
                          <a:cs typeface="Arial"/>
                        </a:rPr>
                        <a:t>Oil  </a:t>
                      </a:r>
                      <a:r>
                        <a:rPr sz="950" dirty="0">
                          <a:latin typeface="Arial"/>
                          <a:cs typeface="Arial"/>
                        </a:rPr>
                        <a:t>Pr</a:t>
                      </a:r>
                      <a:r>
                        <a:rPr sz="950" spc="-10" dirty="0">
                          <a:latin typeface="Arial"/>
                          <a:cs typeface="Arial"/>
                        </a:rPr>
                        <a:t>o</a:t>
                      </a:r>
                      <a:r>
                        <a:rPr sz="950" dirty="0">
                          <a:latin typeface="Arial"/>
                          <a:cs typeface="Arial"/>
                        </a:rPr>
                        <a:t>c</a:t>
                      </a:r>
                      <a:r>
                        <a:rPr sz="950" spc="-5" dirty="0">
                          <a:latin typeface="Arial"/>
                          <a:cs typeface="Arial"/>
                        </a:rPr>
                        <a:t>e</a:t>
                      </a:r>
                      <a:r>
                        <a:rPr sz="950" dirty="0">
                          <a:latin typeface="Arial"/>
                          <a:cs typeface="Arial"/>
                        </a:rPr>
                        <a:t>ssi</a:t>
                      </a:r>
                      <a:r>
                        <a:rPr sz="950" spc="-10" dirty="0">
                          <a:latin typeface="Arial"/>
                          <a:cs typeface="Arial"/>
                        </a:rPr>
                        <a:t>n</a:t>
                      </a:r>
                      <a:r>
                        <a:rPr sz="950" dirty="0">
                          <a:latin typeface="Arial"/>
                          <a:cs typeface="Arial"/>
                        </a:rPr>
                        <a:t>g</a:t>
                      </a:r>
                      <a:endParaRPr sz="950">
                        <a:latin typeface="Arial"/>
                        <a:cs typeface="Arial"/>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US</a:t>
                      </a:r>
                      <a:endParaRPr sz="950">
                        <a:latin typeface="Arial"/>
                        <a:cs typeface="Arial"/>
                      </a:endParaRPr>
                    </a:p>
                  </a:txBody>
                  <a:tcPr marL="0" marR="0" marT="3810" marB="0">
                    <a:lnL w="5334">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10" dirty="0">
                          <a:latin typeface="Arial"/>
                          <a:cs typeface="Arial"/>
                        </a:rPr>
                        <a:t>NRG</a:t>
                      </a:r>
                      <a:endParaRPr sz="950">
                        <a:latin typeface="Arial"/>
                        <a:cs typeface="Arial"/>
                      </a:endParaRPr>
                    </a:p>
                  </a:txBody>
                  <a:tcPr marL="0" marR="0" marT="3810" marB="0">
                    <a:lnL w="6096">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L="61594">
                        <a:lnSpc>
                          <a:spcPct val="100000"/>
                        </a:lnSpc>
                        <a:spcBef>
                          <a:spcPts val="5"/>
                        </a:spcBef>
                      </a:pPr>
                      <a:r>
                        <a:rPr sz="950" spc="-5" dirty="0">
                          <a:latin typeface="Arial"/>
                          <a:cs typeface="Arial"/>
                        </a:rPr>
                        <a:t>1</a:t>
                      </a:r>
                      <a:r>
                        <a:rPr sz="950" spc="-85" dirty="0">
                          <a:latin typeface="Arial"/>
                          <a:cs typeface="Arial"/>
                        </a:rPr>
                        <a:t> </a:t>
                      </a:r>
                      <a:r>
                        <a:rPr sz="950" spc="-10" dirty="0">
                          <a:latin typeface="Arial"/>
                          <a:cs typeface="Arial"/>
                        </a:rPr>
                        <a:t>reactor</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2705" algn="r">
                        <a:lnSpc>
                          <a:spcPct val="100000"/>
                        </a:lnSpc>
                        <a:spcBef>
                          <a:spcPts val="5"/>
                        </a:spcBef>
                      </a:pPr>
                      <a:r>
                        <a:rPr sz="950" spc="-5" dirty="0">
                          <a:latin typeface="Arial"/>
                          <a:cs typeface="Arial"/>
                        </a:rPr>
                        <a:t>$</a:t>
                      </a:r>
                      <a:r>
                        <a:rPr sz="950" spc="-10" dirty="0">
                          <a:latin typeface="Arial"/>
                          <a:cs typeface="Arial"/>
                        </a:rPr>
                        <a:t>0</a:t>
                      </a:r>
                      <a:r>
                        <a:rPr sz="950" dirty="0">
                          <a:latin typeface="Arial"/>
                          <a:cs typeface="Arial"/>
                        </a:rPr>
                        <a:t>.47</a:t>
                      </a:r>
                      <a:endParaRPr sz="950">
                        <a:latin typeface="Arial"/>
                        <a:cs typeface="Arial"/>
                      </a:endParaRPr>
                    </a:p>
                  </a:txBody>
                  <a:tcPr marL="0" marR="0" marT="3810" marB="0">
                    <a:lnL w="5333">
                      <a:solidFill>
                        <a:srgbClr val="000000"/>
                      </a:solidFill>
                      <a:prstDash val="solid"/>
                    </a:lnL>
                    <a:lnR w="6096">
                      <a:solidFill>
                        <a:srgbClr val="000000"/>
                      </a:solidFill>
                      <a:prstDash val="solid"/>
                    </a:lnR>
                    <a:lnT w="5334">
                      <a:solidFill>
                        <a:srgbClr val="000000"/>
                      </a:solidFill>
                      <a:prstDash val="solid"/>
                    </a:lnT>
                    <a:lnB w="6095">
                      <a:solidFill>
                        <a:srgbClr val="000000"/>
                      </a:solidFill>
                      <a:prstDash val="solid"/>
                    </a:lnB>
                  </a:tcPr>
                </a:tc>
                <a:tc>
                  <a:txBody>
                    <a:bodyPr/>
                    <a:lstStyle/>
                    <a:p>
                      <a:pPr>
                        <a:lnSpc>
                          <a:spcPct val="100000"/>
                        </a:lnSpc>
                        <a:spcBef>
                          <a:spcPts val="30"/>
                        </a:spcBef>
                      </a:pPr>
                      <a:endParaRPr sz="850">
                        <a:latin typeface="Times New Roman"/>
                        <a:cs typeface="Times New Roman"/>
                      </a:endParaRPr>
                    </a:p>
                    <a:p>
                      <a:pPr marR="53975" algn="r">
                        <a:lnSpc>
                          <a:spcPct val="100000"/>
                        </a:lnSpc>
                        <a:spcBef>
                          <a:spcPts val="5"/>
                        </a:spcBef>
                        <a:tabLst>
                          <a:tab pos="298450" algn="l"/>
                        </a:tabLst>
                      </a:pPr>
                      <a:r>
                        <a:rPr sz="950" dirty="0">
                          <a:latin typeface="Arial"/>
                          <a:cs typeface="Arial"/>
                        </a:rPr>
                        <a:t>$	</a:t>
                      </a:r>
                      <a:r>
                        <a:rPr sz="950" spc="-5" dirty="0">
                          <a:latin typeface="Arial"/>
                          <a:cs typeface="Arial"/>
                        </a:rPr>
                        <a:t>0</a:t>
                      </a:r>
                      <a:r>
                        <a:rPr sz="950" dirty="0">
                          <a:latin typeface="Arial"/>
                          <a:cs typeface="Arial"/>
                        </a:rPr>
                        <a:t>.</a:t>
                      </a:r>
                      <a:r>
                        <a:rPr sz="950" spc="-10" dirty="0">
                          <a:latin typeface="Arial"/>
                          <a:cs typeface="Arial"/>
                        </a:rPr>
                        <a:t>47</a:t>
                      </a:r>
                      <a:endParaRPr sz="950">
                        <a:latin typeface="Arial"/>
                        <a:cs typeface="Arial"/>
                      </a:endParaRPr>
                    </a:p>
                  </a:txBody>
                  <a:tcPr marL="0" marR="0" marT="3810" marB="0">
                    <a:lnL w="6096">
                      <a:solidFill>
                        <a:srgbClr val="000000"/>
                      </a:solidFill>
                      <a:prstDash val="solid"/>
                    </a:lnL>
                    <a:lnR w="5333">
                      <a:solidFill>
                        <a:srgbClr val="000000"/>
                      </a:solidFill>
                      <a:prstDash val="solid"/>
                    </a:lnR>
                    <a:lnT w="5334">
                      <a:solidFill>
                        <a:srgbClr val="000000"/>
                      </a:solidFill>
                      <a:prstDash val="solid"/>
                    </a:lnT>
                    <a:lnB w="6095">
                      <a:solidFill>
                        <a:srgbClr val="000000"/>
                      </a:solidFill>
                      <a:prstDash val="solid"/>
                    </a:lnB>
                  </a:tcPr>
                </a:tc>
                <a:extLst>
                  <a:ext uri="{0D108BD9-81ED-4DB2-BD59-A6C34878D82A}">
                    <a16:rowId xmlns:a16="http://schemas.microsoft.com/office/drawing/2014/main" val="10014"/>
                  </a:ext>
                </a:extLst>
              </a:tr>
            </a:tbl>
          </a:graphicData>
        </a:graphic>
      </p:graphicFrame>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74</a:t>
            </a:fld>
            <a:endParaRPr spc="15" dirty="0"/>
          </a:p>
        </p:txBody>
      </p:sp>
      <p:sp>
        <p:nvSpPr>
          <p:cNvPr id="2" name="object 2"/>
          <p:cNvSpPr txBox="1"/>
          <p:nvPr/>
        </p:nvSpPr>
        <p:spPr>
          <a:xfrm>
            <a:off x="1177544" y="850900"/>
            <a:ext cx="861694" cy="480695"/>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10.2  </a:t>
            </a:r>
            <a:r>
              <a:rPr sz="950" b="1" i="1" spc="40" dirty="0">
                <a:latin typeface="Arial"/>
                <a:cs typeface="Arial"/>
              </a:rPr>
              <a:t> </a:t>
            </a:r>
            <a:r>
              <a:rPr sz="950" b="1" i="1" spc="-10" dirty="0">
                <a:latin typeface="Arial"/>
                <a:cs typeface="Arial"/>
              </a:rPr>
              <a:t>Analysis</a:t>
            </a:r>
            <a:endParaRPr sz="950">
              <a:latin typeface="Arial"/>
              <a:cs typeface="Arial"/>
            </a:endParaRPr>
          </a:p>
          <a:p>
            <a:pPr>
              <a:lnSpc>
                <a:spcPct val="100000"/>
              </a:lnSpc>
              <a:spcBef>
                <a:spcPts val="10"/>
              </a:spcBef>
            </a:pPr>
            <a:endParaRPr sz="1200">
              <a:latin typeface="Times New Roman"/>
              <a:cs typeface="Times New Roman"/>
            </a:endParaRPr>
          </a:p>
          <a:p>
            <a:pPr marL="12700">
              <a:lnSpc>
                <a:spcPct val="100000"/>
              </a:lnSpc>
            </a:pPr>
            <a:r>
              <a:rPr sz="950" b="1" spc="-10" dirty="0">
                <a:latin typeface="Arial"/>
                <a:cs typeface="Arial"/>
              </a:rPr>
              <a:t>10.2.1 </a:t>
            </a:r>
            <a:r>
              <a:rPr sz="950" b="1" spc="180" dirty="0">
                <a:latin typeface="Arial"/>
                <a:cs typeface="Arial"/>
              </a:rPr>
              <a:t> </a:t>
            </a:r>
            <a:r>
              <a:rPr sz="950" b="1" spc="-10" dirty="0">
                <a:latin typeface="Arial"/>
                <a:cs typeface="Arial"/>
              </a:rPr>
              <a:t>Costs</a:t>
            </a:r>
            <a:endParaRPr sz="950">
              <a:latin typeface="Arial"/>
              <a:cs typeface="Arial"/>
            </a:endParaRPr>
          </a:p>
        </p:txBody>
      </p:sp>
      <p:sp>
        <p:nvSpPr>
          <p:cNvPr id="3" name="object 3"/>
          <p:cNvSpPr txBox="1"/>
          <p:nvPr/>
        </p:nvSpPr>
        <p:spPr>
          <a:xfrm>
            <a:off x="1177544" y="1685294"/>
            <a:ext cx="5401310" cy="2697480"/>
          </a:xfrm>
          <a:prstGeom prst="rect">
            <a:avLst/>
          </a:prstGeom>
        </p:spPr>
        <p:txBody>
          <a:bodyPr vert="horz" wrap="square" lIns="0" tIns="0" rIns="0" bIns="0" rtlCol="0">
            <a:spAutoFit/>
          </a:bodyPr>
          <a:lstStyle/>
          <a:p>
            <a:pPr marL="12700" marR="171450">
              <a:lnSpc>
                <a:spcPct val="142100"/>
              </a:lnSpc>
            </a:pPr>
            <a:r>
              <a:rPr sz="950" b="1" spc="-10" dirty="0">
                <a:latin typeface="Arial"/>
                <a:cs typeface="Arial"/>
              </a:rPr>
              <a:t>Cost levels were flat </a:t>
            </a:r>
            <a:r>
              <a:rPr sz="950" b="1" spc="-5" dirty="0">
                <a:latin typeface="Arial"/>
                <a:cs typeface="Arial"/>
              </a:rPr>
              <a:t>in </a:t>
            </a:r>
            <a:r>
              <a:rPr sz="950" b="1" spc="-10" dirty="0">
                <a:latin typeface="Arial"/>
                <a:cs typeface="Arial"/>
              </a:rPr>
              <a:t>2013 Q1, but they </a:t>
            </a:r>
            <a:r>
              <a:rPr sz="950" b="1" spc="-5" dirty="0">
                <a:latin typeface="Arial"/>
                <a:cs typeface="Arial"/>
              </a:rPr>
              <a:t>will </a:t>
            </a:r>
            <a:r>
              <a:rPr sz="950" b="1" spc="-10" dirty="0">
                <a:latin typeface="Arial"/>
                <a:cs typeface="Arial"/>
              </a:rPr>
              <a:t>rise </a:t>
            </a:r>
            <a:r>
              <a:rPr sz="950" b="1" spc="-5" dirty="0">
                <a:latin typeface="Arial"/>
                <a:cs typeface="Arial"/>
              </a:rPr>
              <a:t>1.5% </a:t>
            </a:r>
            <a:r>
              <a:rPr sz="950" b="1" spc="-10" dirty="0">
                <a:latin typeface="Arial"/>
                <a:cs typeface="Arial"/>
              </a:rPr>
              <a:t>for the year on rising costs for labor,  and carbon steel. Costs </a:t>
            </a:r>
            <a:r>
              <a:rPr sz="950" b="1" spc="-5" dirty="0">
                <a:latin typeface="Arial"/>
                <a:cs typeface="Arial"/>
              </a:rPr>
              <a:t>will </a:t>
            </a:r>
            <a:r>
              <a:rPr sz="950" b="1" spc="-10" dirty="0">
                <a:latin typeface="Arial"/>
                <a:cs typeface="Arial"/>
              </a:rPr>
              <a:t>rise </a:t>
            </a:r>
            <a:r>
              <a:rPr sz="950" b="1" spc="-5" dirty="0">
                <a:latin typeface="Arial"/>
                <a:cs typeface="Arial"/>
              </a:rPr>
              <a:t>a </a:t>
            </a:r>
            <a:r>
              <a:rPr sz="950" b="1" spc="-10" dirty="0">
                <a:latin typeface="Arial"/>
                <a:cs typeface="Arial"/>
              </a:rPr>
              <a:t>total </a:t>
            </a:r>
            <a:r>
              <a:rPr sz="950" b="1" spc="-5" dirty="0">
                <a:latin typeface="Arial"/>
                <a:cs typeface="Arial"/>
              </a:rPr>
              <a:t>of 14% by </a:t>
            </a:r>
            <a:r>
              <a:rPr sz="950" b="1" spc="-10" dirty="0">
                <a:latin typeface="Arial"/>
                <a:cs typeface="Arial"/>
              </a:rPr>
              <a:t>2020</a:t>
            </a:r>
            <a:r>
              <a:rPr sz="950" b="1" spc="15" dirty="0">
                <a:latin typeface="Arial"/>
                <a:cs typeface="Arial"/>
              </a:rPr>
              <a:t> </a:t>
            </a:r>
            <a:r>
              <a:rPr sz="950" b="1" spc="-5" dirty="0">
                <a:latin typeface="Arial"/>
                <a:cs typeface="Arial"/>
              </a:rPr>
              <a:t>Q1.</a:t>
            </a:r>
            <a:endParaRPr sz="950">
              <a:latin typeface="Arial"/>
              <a:cs typeface="Arial"/>
            </a:endParaRPr>
          </a:p>
          <a:p>
            <a:pPr>
              <a:lnSpc>
                <a:spcPct val="100000"/>
              </a:lnSpc>
              <a:spcBef>
                <a:spcPts val="50"/>
              </a:spcBef>
            </a:pPr>
            <a:endParaRPr sz="1400">
              <a:latin typeface="Times New Roman"/>
              <a:cs typeface="Times New Roman"/>
            </a:endParaRPr>
          </a:p>
          <a:p>
            <a:pPr marL="120014" marR="5080">
              <a:lnSpc>
                <a:spcPct val="142300"/>
              </a:lnSpc>
            </a:pPr>
            <a:r>
              <a:rPr sz="950" spc="-10" dirty="0">
                <a:latin typeface="Arial"/>
                <a:cs typeface="Arial"/>
              </a:rPr>
              <a:t>Metals make up 54% of </a:t>
            </a:r>
            <a:r>
              <a:rPr sz="950" spc="-5" dirty="0">
                <a:latin typeface="Arial"/>
                <a:cs typeface="Arial"/>
              </a:rPr>
              <a:t>the cost </a:t>
            </a:r>
            <a:r>
              <a:rPr sz="950" spc="-10" dirty="0">
                <a:latin typeface="Arial"/>
                <a:cs typeface="Arial"/>
              </a:rPr>
              <a:t>to make Hydrotreating Reactors, slightly higher than </a:t>
            </a:r>
            <a:r>
              <a:rPr sz="950" spc="-5" dirty="0">
                <a:latin typeface="Arial"/>
                <a:cs typeface="Arial"/>
              </a:rPr>
              <a:t>the  </a:t>
            </a:r>
            <a:r>
              <a:rPr sz="950" spc="-10" dirty="0">
                <a:latin typeface="Arial"/>
                <a:cs typeface="Arial"/>
              </a:rPr>
              <a:t>percentage for Hydrocracking Reactors because machinery costs are lower for </a:t>
            </a:r>
            <a:r>
              <a:rPr sz="950" spc="-5" dirty="0">
                <a:latin typeface="Arial"/>
                <a:cs typeface="Arial"/>
              </a:rPr>
              <a:t>the </a:t>
            </a:r>
            <a:r>
              <a:rPr sz="950" spc="-10" dirty="0">
                <a:latin typeface="Arial"/>
                <a:cs typeface="Arial"/>
              </a:rPr>
              <a:t>smaller, less  heavily specified units. The manufacturer of hydrotreating reactors does not require the same  heavy-duty (8k-15k tonne) forge presses, or the same specification of welding, as manufacturers  are able to use the cheaper, faster submerged arc welding process </a:t>
            </a:r>
            <a:r>
              <a:rPr sz="950" spc="-5" dirty="0">
                <a:latin typeface="Arial"/>
                <a:cs typeface="Arial"/>
              </a:rPr>
              <a:t>to a </a:t>
            </a:r>
            <a:r>
              <a:rPr sz="950" spc="-10" dirty="0">
                <a:latin typeface="Arial"/>
                <a:cs typeface="Arial"/>
              </a:rPr>
              <a:t>larger degree instead of the  more expensive GTAW (gas tungsten </a:t>
            </a:r>
            <a:r>
              <a:rPr sz="950" spc="-5" dirty="0">
                <a:latin typeface="Arial"/>
                <a:cs typeface="Arial"/>
              </a:rPr>
              <a:t>arc </a:t>
            </a:r>
            <a:r>
              <a:rPr sz="950" spc="-10" dirty="0">
                <a:latin typeface="Arial"/>
                <a:cs typeface="Arial"/>
              </a:rPr>
              <a:t>welding) process. Common metallurgies </a:t>
            </a:r>
            <a:r>
              <a:rPr sz="950" spc="-5" dirty="0">
                <a:latin typeface="Arial"/>
                <a:cs typeface="Arial"/>
              </a:rPr>
              <a:t>for </a:t>
            </a:r>
            <a:r>
              <a:rPr sz="950" spc="-10" dirty="0">
                <a:latin typeface="Arial"/>
                <a:cs typeface="Arial"/>
              </a:rPr>
              <a:t>hydrotreating  reactors are simple carbon steel </a:t>
            </a:r>
            <a:r>
              <a:rPr sz="950" spc="-5" dirty="0">
                <a:latin typeface="Arial"/>
                <a:cs typeface="Arial"/>
              </a:rPr>
              <a:t>for </a:t>
            </a:r>
            <a:r>
              <a:rPr sz="950" spc="-10" dirty="0">
                <a:latin typeface="Arial"/>
                <a:cs typeface="Arial"/>
              </a:rPr>
              <a:t>lower pressure </a:t>
            </a:r>
            <a:r>
              <a:rPr sz="950" spc="-5" dirty="0">
                <a:latin typeface="Arial"/>
                <a:cs typeface="Arial"/>
              </a:rPr>
              <a:t>applications </a:t>
            </a:r>
            <a:r>
              <a:rPr sz="950" spc="-10" dirty="0">
                <a:latin typeface="Arial"/>
                <a:cs typeface="Arial"/>
              </a:rPr>
              <a:t>(400 </a:t>
            </a:r>
            <a:r>
              <a:rPr sz="950" spc="-5" dirty="0">
                <a:latin typeface="Arial"/>
                <a:cs typeface="Arial"/>
              </a:rPr>
              <a:t>psig). Chrome </a:t>
            </a:r>
            <a:r>
              <a:rPr sz="950" spc="-10" dirty="0">
                <a:latin typeface="Arial"/>
                <a:cs typeface="Arial"/>
              </a:rPr>
              <a:t>steel is used </a:t>
            </a:r>
            <a:r>
              <a:rPr sz="950" spc="-5" dirty="0">
                <a:latin typeface="Arial"/>
                <a:cs typeface="Arial"/>
              </a:rPr>
              <a:t>in  </a:t>
            </a:r>
            <a:r>
              <a:rPr sz="950" spc="-10" dirty="0">
                <a:latin typeface="Arial"/>
                <a:cs typeface="Arial"/>
              </a:rPr>
              <a:t>higher proportion for high-sulfur applications, such as hydrodesulphurization. Once pressure ratings  reach 600 </a:t>
            </a:r>
            <a:r>
              <a:rPr sz="950" spc="-5" dirty="0">
                <a:latin typeface="Arial"/>
                <a:cs typeface="Arial"/>
              </a:rPr>
              <a:t>psig </a:t>
            </a:r>
            <a:r>
              <a:rPr sz="950" spc="-10" dirty="0">
                <a:latin typeface="Arial"/>
                <a:cs typeface="Arial"/>
              </a:rPr>
              <a:t>and above, </a:t>
            </a:r>
            <a:r>
              <a:rPr sz="950" spc="-5" dirty="0">
                <a:latin typeface="Arial"/>
                <a:cs typeface="Arial"/>
              </a:rPr>
              <a:t>1 </a:t>
            </a:r>
            <a:r>
              <a:rPr sz="950" spc="-10" dirty="0">
                <a:latin typeface="Arial"/>
                <a:cs typeface="Arial"/>
              </a:rPr>
              <a:t>Cr-1/2 Mo is common, and nickel-vanadium alloys are sometimes  included.</a:t>
            </a:r>
            <a:endParaRPr sz="950">
              <a:latin typeface="Arial"/>
              <a:cs typeface="Arial"/>
            </a:endParaRPr>
          </a:p>
        </p:txBody>
      </p:sp>
      <p:sp>
        <p:nvSpPr>
          <p:cNvPr id="4" name="object 4"/>
          <p:cNvSpPr txBox="1"/>
          <p:nvPr/>
        </p:nvSpPr>
        <p:spPr>
          <a:xfrm>
            <a:off x="1284983" y="4718055"/>
            <a:ext cx="5207000"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Labor and benefits account </a:t>
            </a:r>
            <a:r>
              <a:rPr sz="950" spc="-5" dirty="0">
                <a:latin typeface="Arial"/>
                <a:cs typeface="Arial"/>
              </a:rPr>
              <a:t>for </a:t>
            </a:r>
            <a:r>
              <a:rPr sz="950" spc="-10" dirty="0">
                <a:latin typeface="Arial"/>
                <a:cs typeface="Arial"/>
              </a:rPr>
              <a:t>23% of the overall cost structure, although that percentage is lower  in regions with lower labor</a:t>
            </a:r>
            <a:r>
              <a:rPr sz="950" dirty="0">
                <a:latin typeface="Arial"/>
                <a:cs typeface="Arial"/>
              </a:rPr>
              <a:t> </a:t>
            </a:r>
            <a:r>
              <a:rPr sz="950" spc="-10" dirty="0">
                <a:latin typeface="Arial"/>
                <a:cs typeface="Arial"/>
              </a:rPr>
              <a:t>costs.</a:t>
            </a:r>
            <a:endParaRPr sz="950">
              <a:latin typeface="Arial"/>
              <a:cs typeface="Arial"/>
            </a:endParaRPr>
          </a:p>
        </p:txBody>
      </p:sp>
      <p:sp>
        <p:nvSpPr>
          <p:cNvPr id="5" name="object 5"/>
          <p:cNvSpPr txBox="1"/>
          <p:nvPr/>
        </p:nvSpPr>
        <p:spPr>
          <a:xfrm>
            <a:off x="1284983" y="5478564"/>
            <a:ext cx="525843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Machinery costs make up 17% of the total cost structure, which includes cutting, bending, beveling,  lifting, welding, and painting</a:t>
            </a:r>
            <a:r>
              <a:rPr sz="950" spc="15" dirty="0">
                <a:latin typeface="Arial"/>
                <a:cs typeface="Arial"/>
              </a:rPr>
              <a:t> </a:t>
            </a:r>
            <a:r>
              <a:rPr sz="950" spc="-10" dirty="0">
                <a:latin typeface="Arial"/>
                <a:cs typeface="Arial"/>
              </a:rPr>
              <a:t>equipment.</a:t>
            </a:r>
            <a:endParaRPr sz="950">
              <a:latin typeface="Arial"/>
              <a:cs typeface="Arial"/>
            </a:endParaRPr>
          </a:p>
        </p:txBody>
      </p:sp>
      <p:sp>
        <p:nvSpPr>
          <p:cNvPr id="6" name="object 6"/>
          <p:cNvSpPr txBox="1"/>
          <p:nvPr/>
        </p:nvSpPr>
        <p:spPr>
          <a:xfrm>
            <a:off x="1284983" y="6241132"/>
            <a:ext cx="5307330" cy="1043940"/>
          </a:xfrm>
          <a:prstGeom prst="rect">
            <a:avLst/>
          </a:prstGeom>
        </p:spPr>
        <p:txBody>
          <a:bodyPr vert="horz" wrap="square" lIns="0" tIns="0" rIns="0" bIns="0" rtlCol="0">
            <a:spAutoFit/>
          </a:bodyPr>
          <a:lstStyle/>
          <a:p>
            <a:pPr marL="12700" marR="5080" algn="just">
              <a:lnSpc>
                <a:spcPct val="142100"/>
              </a:lnSpc>
            </a:pPr>
            <a:r>
              <a:rPr sz="950" spc="-10" dirty="0">
                <a:latin typeface="Arial"/>
                <a:cs typeface="Arial"/>
              </a:rPr>
              <a:t>Global </a:t>
            </a:r>
            <a:r>
              <a:rPr sz="950" spc="-5" dirty="0">
                <a:latin typeface="Arial"/>
                <a:cs typeface="Arial"/>
              </a:rPr>
              <a:t>cost </a:t>
            </a:r>
            <a:r>
              <a:rPr sz="950" spc="-10" dirty="0">
                <a:latin typeface="Arial"/>
                <a:cs typeface="Arial"/>
              </a:rPr>
              <a:t>movements balanced each other out in Q1. Although average </a:t>
            </a:r>
            <a:r>
              <a:rPr sz="950" spc="-5" dirty="0">
                <a:latin typeface="Arial"/>
                <a:cs typeface="Arial"/>
              </a:rPr>
              <a:t>costs </a:t>
            </a:r>
            <a:r>
              <a:rPr sz="950" spc="-10" dirty="0">
                <a:latin typeface="Arial"/>
                <a:cs typeface="Arial"/>
              </a:rPr>
              <a:t>fell </a:t>
            </a:r>
            <a:r>
              <a:rPr sz="950" spc="-15" dirty="0">
                <a:latin typeface="Arial"/>
                <a:cs typeface="Arial"/>
              </a:rPr>
              <a:t>1% </a:t>
            </a:r>
            <a:r>
              <a:rPr sz="950" spc="-10" dirty="0">
                <a:latin typeface="Arial"/>
                <a:cs typeface="Arial"/>
              </a:rPr>
              <a:t>in the  Americas </a:t>
            </a:r>
            <a:r>
              <a:rPr sz="950" spc="-5" dirty="0">
                <a:latin typeface="Arial"/>
                <a:cs typeface="Arial"/>
              </a:rPr>
              <a:t>for </a:t>
            </a:r>
            <a:r>
              <a:rPr sz="950" spc="-10" dirty="0">
                <a:latin typeface="Arial"/>
                <a:cs typeface="Arial"/>
              </a:rPr>
              <a:t>the quarter, due to </a:t>
            </a:r>
            <a:r>
              <a:rPr sz="950" spc="-5" dirty="0">
                <a:latin typeface="Arial"/>
                <a:cs typeface="Arial"/>
              </a:rPr>
              <a:t>a </a:t>
            </a:r>
            <a:r>
              <a:rPr sz="950" spc="-10" dirty="0">
                <a:latin typeface="Arial"/>
                <a:cs typeface="Arial"/>
              </a:rPr>
              <a:t>drop in carbon steel and power </a:t>
            </a:r>
            <a:r>
              <a:rPr sz="950" spc="-5" dirty="0">
                <a:latin typeface="Arial"/>
                <a:cs typeface="Arial"/>
              </a:rPr>
              <a:t>costs, </a:t>
            </a:r>
            <a:r>
              <a:rPr sz="950" spc="-10" dirty="0">
                <a:latin typeface="Arial"/>
                <a:cs typeface="Arial"/>
              </a:rPr>
              <a:t>they rose</a:t>
            </a:r>
            <a:r>
              <a:rPr sz="950" spc="145" dirty="0">
                <a:latin typeface="Arial"/>
                <a:cs typeface="Arial"/>
              </a:rPr>
              <a:t> </a:t>
            </a:r>
            <a:r>
              <a:rPr sz="950" spc="-10" dirty="0">
                <a:latin typeface="Arial"/>
                <a:cs typeface="Arial"/>
              </a:rPr>
              <a:t>approximately</a:t>
            </a:r>
            <a:endParaRPr sz="950">
              <a:latin typeface="Arial"/>
              <a:cs typeface="Arial"/>
            </a:endParaRPr>
          </a:p>
          <a:p>
            <a:pPr marL="12700" marR="5080" algn="just">
              <a:lnSpc>
                <a:spcPct val="142100"/>
              </a:lnSpc>
              <a:spcBef>
                <a:spcPts val="5"/>
              </a:spcBef>
            </a:pPr>
            <a:r>
              <a:rPr sz="950" spc="-10" dirty="0">
                <a:latin typeface="Arial"/>
                <a:cs typeface="Arial"/>
              </a:rPr>
              <a:t>half </a:t>
            </a:r>
            <a:r>
              <a:rPr sz="950" spc="-5" dirty="0">
                <a:latin typeface="Arial"/>
                <a:cs typeface="Arial"/>
              </a:rPr>
              <a:t>a </a:t>
            </a:r>
            <a:r>
              <a:rPr sz="950" spc="-10" dirty="0">
                <a:latin typeface="Arial"/>
                <a:cs typeface="Arial"/>
              </a:rPr>
              <a:t>percent in the other two regions on labor </a:t>
            </a:r>
            <a:r>
              <a:rPr sz="950" spc="-5" dirty="0">
                <a:latin typeface="Arial"/>
                <a:cs typeface="Arial"/>
              </a:rPr>
              <a:t>cost </a:t>
            </a:r>
            <a:r>
              <a:rPr sz="950" spc="-10" dirty="0">
                <a:latin typeface="Arial"/>
                <a:cs typeface="Arial"/>
              </a:rPr>
              <a:t>growth. Carbon steel costs fell 12% in 2012 due  to </a:t>
            </a:r>
            <a:r>
              <a:rPr sz="950" spc="-5" dirty="0">
                <a:latin typeface="Arial"/>
                <a:cs typeface="Arial"/>
              </a:rPr>
              <a:t>slow </a:t>
            </a:r>
            <a:r>
              <a:rPr sz="950" spc="-10" dirty="0">
                <a:latin typeface="Arial"/>
                <a:cs typeface="Arial"/>
              </a:rPr>
              <a:t>demand and global overstocking, which kept 2012 price growth to just 1%, and the inventory  overhang has persisted longer in </a:t>
            </a:r>
            <a:r>
              <a:rPr sz="950" spc="-5" dirty="0">
                <a:latin typeface="Arial"/>
                <a:cs typeface="Arial"/>
              </a:rPr>
              <a:t>the</a:t>
            </a:r>
            <a:r>
              <a:rPr sz="950" spc="10" dirty="0">
                <a:latin typeface="Arial"/>
                <a:cs typeface="Arial"/>
              </a:rPr>
              <a:t> </a:t>
            </a:r>
            <a:r>
              <a:rPr sz="950" spc="-10" dirty="0">
                <a:latin typeface="Arial"/>
                <a:cs typeface="Arial"/>
              </a:rPr>
              <a:t>US.</a:t>
            </a:r>
            <a:endParaRPr sz="950">
              <a:latin typeface="Arial"/>
              <a:cs typeface="Arial"/>
            </a:endParaRPr>
          </a:p>
        </p:txBody>
      </p:sp>
      <p:sp>
        <p:nvSpPr>
          <p:cNvPr id="7" name="object 7"/>
          <p:cNvSpPr txBox="1"/>
          <p:nvPr/>
        </p:nvSpPr>
        <p:spPr>
          <a:xfrm>
            <a:off x="1284983" y="7620062"/>
            <a:ext cx="524573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Costs will rise approximately </a:t>
            </a:r>
            <a:r>
              <a:rPr sz="950" spc="-5" dirty="0">
                <a:latin typeface="Arial"/>
                <a:cs typeface="Arial"/>
              </a:rPr>
              <a:t>a </a:t>
            </a:r>
            <a:r>
              <a:rPr sz="950" spc="-10" dirty="0">
                <a:latin typeface="Arial"/>
                <a:cs typeface="Arial"/>
              </a:rPr>
              <a:t>half </a:t>
            </a:r>
            <a:r>
              <a:rPr sz="950" spc="-5" dirty="0">
                <a:latin typeface="Arial"/>
                <a:cs typeface="Arial"/>
              </a:rPr>
              <a:t>a </a:t>
            </a:r>
            <a:r>
              <a:rPr sz="950" spc="-10" dirty="0">
                <a:latin typeface="Arial"/>
                <a:cs typeface="Arial"/>
              </a:rPr>
              <a:t>percent per </a:t>
            </a:r>
            <a:r>
              <a:rPr sz="950" spc="-5" dirty="0">
                <a:latin typeface="Arial"/>
                <a:cs typeface="Arial"/>
              </a:rPr>
              <a:t>quarter </a:t>
            </a:r>
            <a:r>
              <a:rPr sz="950" spc="-10" dirty="0">
                <a:latin typeface="Arial"/>
                <a:cs typeface="Arial"/>
              </a:rPr>
              <a:t>globally </a:t>
            </a:r>
            <a:r>
              <a:rPr sz="950" spc="-5" dirty="0">
                <a:latin typeface="Arial"/>
                <a:cs typeface="Arial"/>
              </a:rPr>
              <a:t>for the rest of </a:t>
            </a:r>
            <a:r>
              <a:rPr sz="950" spc="-10" dirty="0">
                <a:latin typeface="Arial"/>
                <a:cs typeface="Arial"/>
              </a:rPr>
              <a:t>2013, accelerating  slightly to just over 1% per quarter in 2014. Carbon steel, chrome steel, labor, and machinery costs  will climb slowly but </a:t>
            </a:r>
            <a:r>
              <a:rPr sz="950" spc="-5" dirty="0">
                <a:latin typeface="Arial"/>
                <a:cs typeface="Arial"/>
              </a:rPr>
              <a:t>steadily </a:t>
            </a:r>
            <a:r>
              <a:rPr sz="950" spc="-10" dirty="0">
                <a:latin typeface="Arial"/>
                <a:cs typeface="Arial"/>
              </a:rPr>
              <a:t>over </a:t>
            </a:r>
            <a:r>
              <a:rPr sz="950" spc="-5" dirty="0">
                <a:latin typeface="Arial"/>
                <a:cs typeface="Arial"/>
              </a:rPr>
              <a:t>the </a:t>
            </a:r>
            <a:r>
              <a:rPr sz="950" spc="-10" dirty="0">
                <a:latin typeface="Arial"/>
                <a:cs typeface="Arial"/>
              </a:rPr>
              <a:t>period, forcing overall </a:t>
            </a:r>
            <a:r>
              <a:rPr sz="950" spc="-5" dirty="0">
                <a:latin typeface="Arial"/>
                <a:cs typeface="Arial"/>
              </a:rPr>
              <a:t>cost </a:t>
            </a:r>
            <a:r>
              <a:rPr sz="950" spc="-10" dirty="0">
                <a:latin typeface="Arial"/>
                <a:cs typeface="Arial"/>
              </a:rPr>
              <a:t>levels</a:t>
            </a:r>
            <a:r>
              <a:rPr sz="950" spc="145" dirty="0">
                <a:latin typeface="Arial"/>
                <a:cs typeface="Arial"/>
              </a:rPr>
              <a:t> </a:t>
            </a:r>
            <a:r>
              <a:rPr sz="950" spc="-10" dirty="0">
                <a:latin typeface="Arial"/>
                <a:cs typeface="Arial"/>
              </a:rPr>
              <a:t>up.</a:t>
            </a:r>
            <a:endParaRPr sz="950">
              <a:latin typeface="Arial"/>
              <a:cs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513"/>
            <a:ext cx="521462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Average costs will rise </a:t>
            </a:r>
            <a:r>
              <a:rPr sz="950" spc="-5" dirty="0">
                <a:latin typeface="Arial"/>
                <a:cs typeface="Arial"/>
              </a:rPr>
              <a:t>a </a:t>
            </a:r>
            <a:r>
              <a:rPr sz="950" spc="-10" dirty="0">
                <a:latin typeface="Arial"/>
                <a:cs typeface="Arial"/>
              </a:rPr>
              <a:t>total of 12% from 2013 </a:t>
            </a:r>
            <a:r>
              <a:rPr sz="950" spc="-5" dirty="0">
                <a:latin typeface="Arial"/>
                <a:cs typeface="Arial"/>
              </a:rPr>
              <a:t>Q1 to </a:t>
            </a:r>
            <a:r>
              <a:rPr sz="950" spc="-10" dirty="0">
                <a:latin typeface="Arial"/>
                <a:cs typeface="Arial"/>
              </a:rPr>
              <a:t>2020 Q1. Carbon </a:t>
            </a:r>
            <a:r>
              <a:rPr sz="950" spc="-5" dirty="0">
                <a:latin typeface="Arial"/>
                <a:cs typeface="Arial"/>
              </a:rPr>
              <a:t>steel </a:t>
            </a:r>
            <a:r>
              <a:rPr sz="950" spc="-10" dirty="0">
                <a:latin typeface="Arial"/>
                <a:cs typeface="Arial"/>
              </a:rPr>
              <a:t>cost growth will be </a:t>
            </a:r>
            <a:r>
              <a:rPr sz="950" spc="-5" dirty="0">
                <a:latin typeface="Arial"/>
                <a:cs typeface="Arial"/>
              </a:rPr>
              <a:t>a  driving factor. </a:t>
            </a:r>
            <a:r>
              <a:rPr sz="950" spc="-10" dirty="0">
                <a:latin typeface="Arial"/>
                <a:cs typeface="Arial"/>
              </a:rPr>
              <a:t>While </a:t>
            </a:r>
            <a:r>
              <a:rPr sz="950" spc="-5" dirty="0">
                <a:latin typeface="Arial"/>
                <a:cs typeface="Arial"/>
              </a:rPr>
              <a:t>volatile </a:t>
            </a:r>
            <a:r>
              <a:rPr sz="950" spc="-10" dirty="0">
                <a:latin typeface="Arial"/>
                <a:cs typeface="Arial"/>
              </a:rPr>
              <a:t>in both </a:t>
            </a:r>
            <a:r>
              <a:rPr sz="950" spc="-5" dirty="0">
                <a:latin typeface="Arial"/>
                <a:cs typeface="Arial"/>
              </a:rPr>
              <a:t>directions, costs </a:t>
            </a:r>
            <a:r>
              <a:rPr sz="950" spc="-10" dirty="0">
                <a:latin typeface="Arial"/>
                <a:cs typeface="Arial"/>
              </a:rPr>
              <a:t>for this staple material will increase 17% by  </a:t>
            </a:r>
            <a:r>
              <a:rPr sz="950" spc="-5" dirty="0">
                <a:latin typeface="Arial"/>
                <a:cs typeface="Arial"/>
              </a:rPr>
              <a:t>2020 </a:t>
            </a:r>
            <a:r>
              <a:rPr sz="950" spc="-10" dirty="0">
                <a:latin typeface="Arial"/>
                <a:cs typeface="Arial"/>
              </a:rPr>
              <a:t>Q1. </a:t>
            </a:r>
            <a:r>
              <a:rPr sz="950" spc="-5" dirty="0">
                <a:latin typeface="Arial"/>
                <a:cs typeface="Arial"/>
              </a:rPr>
              <a:t>Asian labor </a:t>
            </a:r>
            <a:r>
              <a:rPr sz="950" spc="-10" dirty="0">
                <a:latin typeface="Arial"/>
                <a:cs typeface="Arial"/>
              </a:rPr>
              <a:t>cost increases will </a:t>
            </a:r>
            <a:r>
              <a:rPr sz="950" spc="-5" dirty="0">
                <a:latin typeface="Arial"/>
                <a:cs typeface="Arial"/>
              </a:rPr>
              <a:t>be the other </a:t>
            </a:r>
            <a:r>
              <a:rPr sz="950" spc="-10" dirty="0">
                <a:latin typeface="Arial"/>
                <a:cs typeface="Arial"/>
              </a:rPr>
              <a:t>main driver, growing almost twice as </a:t>
            </a:r>
            <a:r>
              <a:rPr sz="950" spc="-5" dirty="0">
                <a:latin typeface="Arial"/>
                <a:cs typeface="Arial"/>
              </a:rPr>
              <a:t>fast </a:t>
            </a:r>
            <a:r>
              <a:rPr sz="950" spc="-10" dirty="0">
                <a:latin typeface="Arial"/>
                <a:cs typeface="Arial"/>
              </a:rPr>
              <a:t>as  labor costs in the more mature Western economies (1% per quarter vs. about 0.5%). As </a:t>
            </a:r>
            <a:r>
              <a:rPr sz="950" spc="-5" dirty="0">
                <a:latin typeface="Arial"/>
                <a:cs typeface="Arial"/>
              </a:rPr>
              <a:t>a </a:t>
            </a:r>
            <a:r>
              <a:rPr sz="950" spc="-10" dirty="0">
                <a:latin typeface="Arial"/>
                <a:cs typeface="Arial"/>
              </a:rPr>
              <a:t>result,  costs will rise about 16% in Asia, vs. 12.5% </a:t>
            </a:r>
            <a:r>
              <a:rPr sz="950" spc="-5" dirty="0">
                <a:latin typeface="Arial"/>
                <a:cs typeface="Arial"/>
              </a:rPr>
              <a:t>in the </a:t>
            </a:r>
            <a:r>
              <a:rPr sz="950" spc="-10" dirty="0">
                <a:latin typeface="Arial"/>
                <a:cs typeface="Arial"/>
              </a:rPr>
              <a:t>Americas and </a:t>
            </a:r>
            <a:r>
              <a:rPr sz="950" spc="-5" dirty="0">
                <a:latin typeface="Arial"/>
                <a:cs typeface="Arial"/>
              </a:rPr>
              <a:t>11% in</a:t>
            </a:r>
            <a:r>
              <a:rPr sz="950" spc="120" dirty="0">
                <a:latin typeface="Arial"/>
                <a:cs typeface="Arial"/>
              </a:rPr>
              <a:t> </a:t>
            </a:r>
            <a:r>
              <a:rPr sz="950" spc="-10" dirty="0">
                <a:latin typeface="Arial"/>
                <a:cs typeface="Arial"/>
              </a:rPr>
              <a:t>EMEA.</a:t>
            </a:r>
            <a:endParaRPr sz="950">
              <a:latin typeface="Arial"/>
              <a:cs typeface="Arial"/>
            </a:endParaRPr>
          </a:p>
        </p:txBody>
      </p:sp>
      <p:sp>
        <p:nvSpPr>
          <p:cNvPr id="3" name="object 3"/>
          <p:cNvSpPr txBox="1"/>
          <p:nvPr/>
        </p:nvSpPr>
        <p:spPr>
          <a:xfrm>
            <a:off x="2404359" y="2230108"/>
            <a:ext cx="296672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31: Cost Structure of Hydrotreating</a:t>
            </a:r>
            <a:r>
              <a:rPr sz="950" b="1" spc="20" dirty="0">
                <a:latin typeface="Arial"/>
                <a:cs typeface="Arial"/>
              </a:rPr>
              <a:t> </a:t>
            </a:r>
            <a:r>
              <a:rPr sz="950" b="1" spc="-10" dirty="0">
                <a:latin typeface="Arial"/>
                <a:cs typeface="Arial"/>
              </a:rPr>
              <a:t>Reactors</a:t>
            </a:r>
            <a:endParaRPr sz="950">
              <a:latin typeface="Arial"/>
              <a:cs typeface="Arial"/>
            </a:endParaRPr>
          </a:p>
        </p:txBody>
      </p:sp>
      <p:sp>
        <p:nvSpPr>
          <p:cNvPr id="4" name="object 4"/>
          <p:cNvSpPr txBox="1"/>
          <p:nvPr/>
        </p:nvSpPr>
        <p:spPr>
          <a:xfrm>
            <a:off x="1428241" y="5541009"/>
            <a:ext cx="1426845"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Note: </a:t>
            </a:r>
            <a:r>
              <a:rPr sz="950" spc="-5" dirty="0">
                <a:latin typeface="Arial"/>
                <a:cs typeface="Arial"/>
              </a:rPr>
              <a:t>Prices </a:t>
            </a:r>
            <a:r>
              <a:rPr sz="950" spc="-10" dirty="0">
                <a:latin typeface="Arial"/>
                <a:cs typeface="Arial"/>
              </a:rPr>
              <a:t>are</a:t>
            </a:r>
            <a:r>
              <a:rPr sz="950" spc="-25" dirty="0">
                <a:latin typeface="Arial"/>
                <a:cs typeface="Arial"/>
              </a:rPr>
              <a:t> </a:t>
            </a:r>
            <a:r>
              <a:rPr sz="950" spc="-10" dirty="0">
                <a:latin typeface="Arial"/>
                <a:cs typeface="Arial"/>
              </a:rPr>
              <a:t>ex-works.</a:t>
            </a:r>
            <a:endParaRPr sz="950">
              <a:latin typeface="Arial"/>
              <a:cs typeface="Arial"/>
            </a:endParaRPr>
          </a:p>
        </p:txBody>
      </p:sp>
      <p:sp>
        <p:nvSpPr>
          <p:cNvPr id="5" name="object 5"/>
          <p:cNvSpPr txBox="1"/>
          <p:nvPr/>
        </p:nvSpPr>
        <p:spPr>
          <a:xfrm>
            <a:off x="1177542" y="6091926"/>
            <a:ext cx="5304790" cy="918210"/>
          </a:xfrm>
          <a:prstGeom prst="rect">
            <a:avLst/>
          </a:prstGeom>
        </p:spPr>
        <p:txBody>
          <a:bodyPr vert="horz" wrap="square" lIns="0" tIns="0" rIns="0" bIns="0" rtlCol="0">
            <a:spAutoFit/>
          </a:bodyPr>
          <a:lstStyle/>
          <a:p>
            <a:pPr marL="12700">
              <a:lnSpc>
                <a:spcPct val="100000"/>
              </a:lnSpc>
            </a:pPr>
            <a:r>
              <a:rPr sz="950" b="1" spc="-5" dirty="0">
                <a:latin typeface="Arial"/>
                <a:cs typeface="Arial"/>
              </a:rPr>
              <a:t>10.2.2   Profit</a:t>
            </a:r>
            <a:r>
              <a:rPr sz="950" b="1" spc="-75" dirty="0">
                <a:latin typeface="Arial"/>
                <a:cs typeface="Arial"/>
              </a:rPr>
              <a:t> </a:t>
            </a:r>
            <a:r>
              <a:rPr sz="950" b="1" spc="-10" dirty="0">
                <a:latin typeface="Arial"/>
                <a:cs typeface="Arial"/>
              </a:rPr>
              <a:t>Margins</a:t>
            </a:r>
            <a:endParaRPr sz="950">
              <a:latin typeface="Arial"/>
              <a:cs typeface="Arial"/>
            </a:endParaRPr>
          </a:p>
          <a:p>
            <a:pPr>
              <a:lnSpc>
                <a:spcPct val="100000"/>
              </a:lnSpc>
            </a:pPr>
            <a:endParaRPr sz="1000">
              <a:latin typeface="Times New Roman"/>
              <a:cs typeface="Times New Roman"/>
            </a:endParaRPr>
          </a:p>
          <a:p>
            <a:pPr>
              <a:lnSpc>
                <a:spcPct val="100000"/>
              </a:lnSpc>
              <a:spcBef>
                <a:spcPts val="30"/>
              </a:spcBef>
            </a:pPr>
            <a:endParaRPr sz="1350">
              <a:latin typeface="Times New Roman"/>
              <a:cs typeface="Times New Roman"/>
            </a:endParaRPr>
          </a:p>
          <a:p>
            <a:pPr marL="12700" marR="5080">
              <a:lnSpc>
                <a:spcPct val="142100"/>
              </a:lnSpc>
            </a:pPr>
            <a:r>
              <a:rPr sz="950" b="1" spc="-10" dirty="0">
                <a:latin typeface="Arial"/>
                <a:cs typeface="Arial"/>
              </a:rPr>
              <a:t>Margins for Hydrotreating Reactors are consistent </a:t>
            </a:r>
            <a:r>
              <a:rPr sz="950" b="1" spc="-5" dirty="0">
                <a:latin typeface="Arial"/>
                <a:cs typeface="Arial"/>
              </a:rPr>
              <a:t>with </a:t>
            </a:r>
            <a:r>
              <a:rPr sz="950" b="1" spc="-10" dirty="0">
                <a:latin typeface="Arial"/>
                <a:cs typeface="Arial"/>
              </a:rPr>
              <a:t>overall company profits, averaging 5-  </a:t>
            </a:r>
            <a:r>
              <a:rPr sz="950" b="1" spc="-15" dirty="0">
                <a:latin typeface="Arial"/>
                <a:cs typeface="Arial"/>
              </a:rPr>
              <a:t>6%. </a:t>
            </a:r>
            <a:r>
              <a:rPr sz="950" b="1" spc="-5" dirty="0">
                <a:latin typeface="Arial"/>
                <a:cs typeface="Arial"/>
              </a:rPr>
              <a:t>Rapid </a:t>
            </a:r>
            <a:r>
              <a:rPr sz="950" b="1" spc="-10" dirty="0">
                <a:latin typeface="Arial"/>
                <a:cs typeface="Arial"/>
              </a:rPr>
              <a:t>demand growth </a:t>
            </a:r>
            <a:r>
              <a:rPr sz="950" b="1" spc="-5" dirty="0">
                <a:latin typeface="Arial"/>
                <a:cs typeface="Arial"/>
              </a:rPr>
              <a:t>will </a:t>
            </a:r>
            <a:r>
              <a:rPr sz="950" b="1" spc="-10" dirty="0">
                <a:latin typeface="Arial"/>
                <a:cs typeface="Arial"/>
              </a:rPr>
              <a:t>allow suppliers to raise margins by </a:t>
            </a:r>
            <a:r>
              <a:rPr sz="950" b="1" spc="-5" dirty="0">
                <a:latin typeface="Arial"/>
                <a:cs typeface="Arial"/>
              </a:rPr>
              <a:t>2-3% </a:t>
            </a:r>
            <a:r>
              <a:rPr sz="950" b="1" spc="-10" dirty="0">
                <a:latin typeface="Arial"/>
                <a:cs typeface="Arial"/>
              </a:rPr>
              <a:t>points by</a:t>
            </a:r>
            <a:r>
              <a:rPr sz="950" b="1" spc="75" dirty="0">
                <a:latin typeface="Arial"/>
                <a:cs typeface="Arial"/>
              </a:rPr>
              <a:t> </a:t>
            </a:r>
            <a:r>
              <a:rPr sz="950" b="1" spc="-10" dirty="0">
                <a:latin typeface="Arial"/>
                <a:cs typeface="Arial"/>
              </a:rPr>
              <a:t>2020.</a:t>
            </a:r>
            <a:endParaRPr sz="950">
              <a:latin typeface="Arial"/>
              <a:cs typeface="Arial"/>
            </a:endParaRPr>
          </a:p>
        </p:txBody>
      </p:sp>
      <p:sp>
        <p:nvSpPr>
          <p:cNvPr id="6" name="object 6"/>
          <p:cNvSpPr txBox="1"/>
          <p:nvPr/>
        </p:nvSpPr>
        <p:spPr>
          <a:xfrm>
            <a:off x="1284981" y="7345466"/>
            <a:ext cx="5298440" cy="1457325"/>
          </a:xfrm>
          <a:prstGeom prst="rect">
            <a:avLst/>
          </a:prstGeom>
        </p:spPr>
        <p:txBody>
          <a:bodyPr vert="horz" wrap="square" lIns="0" tIns="0" rIns="0" bIns="0" rtlCol="0">
            <a:spAutoFit/>
          </a:bodyPr>
          <a:lstStyle/>
          <a:p>
            <a:pPr marL="12700" marR="12065">
              <a:lnSpc>
                <a:spcPct val="142600"/>
              </a:lnSpc>
            </a:pPr>
            <a:r>
              <a:rPr sz="950" spc="-10" dirty="0">
                <a:latin typeface="Arial"/>
                <a:cs typeface="Arial"/>
              </a:rPr>
              <a:t>Average supplier margins for Hydrotreating Reactors are 5-6%. According to Doosan, its net margin  on Hydrotreater projects is consistent with profits for the company </a:t>
            </a:r>
            <a:r>
              <a:rPr sz="950" spc="-5" dirty="0">
                <a:latin typeface="Arial"/>
                <a:cs typeface="Arial"/>
              </a:rPr>
              <a:t>as a </a:t>
            </a:r>
            <a:r>
              <a:rPr sz="950" spc="-10" dirty="0">
                <a:latin typeface="Arial"/>
                <a:cs typeface="Arial"/>
              </a:rPr>
              <a:t>whole, or 7.6% in</a:t>
            </a:r>
            <a:r>
              <a:rPr sz="950" spc="195" dirty="0">
                <a:latin typeface="Arial"/>
                <a:cs typeface="Arial"/>
              </a:rPr>
              <a:t> </a:t>
            </a:r>
            <a:r>
              <a:rPr sz="950" spc="-10" dirty="0">
                <a:latin typeface="Arial"/>
                <a:cs typeface="Arial"/>
              </a:rPr>
              <a:t>2012.</a:t>
            </a:r>
            <a:endParaRPr sz="950">
              <a:latin typeface="Arial"/>
              <a:cs typeface="Arial"/>
            </a:endParaRPr>
          </a:p>
          <a:p>
            <a:pPr marL="12700" marR="80645">
              <a:lnSpc>
                <a:spcPct val="142100"/>
              </a:lnSpc>
            </a:pPr>
            <a:r>
              <a:rPr sz="950" spc="-10" dirty="0">
                <a:latin typeface="Arial"/>
                <a:cs typeface="Arial"/>
              </a:rPr>
              <a:t>Sinopec Engineering and Larsen </a:t>
            </a:r>
            <a:r>
              <a:rPr sz="950" spc="-5" dirty="0">
                <a:latin typeface="Arial"/>
                <a:cs typeface="Arial"/>
              </a:rPr>
              <a:t>&amp; </a:t>
            </a:r>
            <a:r>
              <a:rPr sz="950" spc="-10" dirty="0">
                <a:latin typeface="Arial"/>
                <a:cs typeface="Arial"/>
              </a:rPr>
              <a:t>Toubro earned similar profit levels, citing healthy reactor  shipments and backlogs. Belleli’s margin levels were somewhat lower last year at 4%, due in</a:t>
            </a:r>
            <a:r>
              <a:rPr sz="950" spc="235" dirty="0">
                <a:latin typeface="Arial"/>
                <a:cs typeface="Arial"/>
              </a:rPr>
              <a:t> </a:t>
            </a:r>
            <a:r>
              <a:rPr sz="950" spc="-10" dirty="0">
                <a:latin typeface="Arial"/>
                <a:cs typeface="Arial"/>
              </a:rPr>
              <a:t>large</a:t>
            </a:r>
            <a:endParaRPr sz="950">
              <a:latin typeface="Arial"/>
              <a:cs typeface="Arial"/>
            </a:endParaRPr>
          </a:p>
          <a:p>
            <a:pPr marL="12700" marR="5080">
              <a:lnSpc>
                <a:spcPct val="142400"/>
              </a:lnSpc>
            </a:pPr>
            <a:r>
              <a:rPr sz="950" spc="-10" dirty="0">
                <a:latin typeface="Arial"/>
                <a:cs typeface="Arial"/>
              </a:rPr>
              <a:t>part </a:t>
            </a:r>
            <a:r>
              <a:rPr sz="950" spc="-5" dirty="0">
                <a:latin typeface="Arial"/>
                <a:cs typeface="Arial"/>
              </a:rPr>
              <a:t>to </a:t>
            </a:r>
            <a:r>
              <a:rPr sz="950" spc="-10" dirty="0">
                <a:latin typeface="Arial"/>
                <a:cs typeface="Arial"/>
              </a:rPr>
              <a:t>low utilization rates that allowed overhead to devour most of its profits. Hitachi’s Zosen  division, </a:t>
            </a:r>
            <a:r>
              <a:rPr sz="950" spc="-5" dirty="0">
                <a:latin typeface="Arial"/>
                <a:cs typeface="Arial"/>
              </a:rPr>
              <a:t>the </a:t>
            </a:r>
            <a:r>
              <a:rPr sz="950" spc="-10" dirty="0">
                <a:latin typeface="Arial"/>
                <a:cs typeface="Arial"/>
              </a:rPr>
              <a:t>unit that makes pressure vessels, only earned 3%, after bidding </a:t>
            </a:r>
            <a:r>
              <a:rPr sz="950" spc="-5" dirty="0">
                <a:latin typeface="Arial"/>
                <a:cs typeface="Arial"/>
              </a:rPr>
              <a:t>low </a:t>
            </a:r>
            <a:r>
              <a:rPr sz="950" spc="-10" dirty="0">
                <a:latin typeface="Arial"/>
                <a:cs typeface="Arial"/>
              </a:rPr>
              <a:t>on several projects  </a:t>
            </a:r>
            <a:r>
              <a:rPr sz="950" spc="-5" dirty="0">
                <a:latin typeface="Arial"/>
                <a:cs typeface="Arial"/>
              </a:rPr>
              <a:t>in </a:t>
            </a:r>
            <a:r>
              <a:rPr sz="950" spc="-10" dirty="0">
                <a:latin typeface="Arial"/>
                <a:cs typeface="Arial"/>
              </a:rPr>
              <a:t>Southeast </a:t>
            </a:r>
            <a:r>
              <a:rPr sz="950" spc="-5" dirty="0">
                <a:latin typeface="Arial"/>
                <a:cs typeface="Arial"/>
              </a:rPr>
              <a:t>Asia to </a:t>
            </a:r>
            <a:r>
              <a:rPr sz="950" spc="-10" dirty="0">
                <a:latin typeface="Arial"/>
                <a:cs typeface="Arial"/>
              </a:rPr>
              <a:t>win against low-cost</a:t>
            </a:r>
            <a:r>
              <a:rPr sz="950" spc="40" dirty="0">
                <a:latin typeface="Arial"/>
                <a:cs typeface="Arial"/>
              </a:rPr>
              <a:t> </a:t>
            </a:r>
            <a:r>
              <a:rPr sz="950" spc="-5" dirty="0">
                <a:latin typeface="Arial"/>
                <a:cs typeface="Arial"/>
              </a:rPr>
              <a:t>competitors.</a:t>
            </a:r>
            <a:endParaRPr sz="950">
              <a:latin typeface="Arial"/>
              <a:cs typeface="Arial"/>
            </a:endParaRPr>
          </a:p>
        </p:txBody>
      </p:sp>
      <p:sp>
        <p:nvSpPr>
          <p:cNvPr id="7" name="object 7"/>
          <p:cNvSpPr/>
          <p:nvPr/>
        </p:nvSpPr>
        <p:spPr>
          <a:xfrm>
            <a:off x="1406652" y="2450592"/>
            <a:ext cx="5492750" cy="2653665"/>
          </a:xfrm>
          <a:custGeom>
            <a:avLst/>
            <a:gdLst/>
            <a:ahLst/>
            <a:cxnLst/>
            <a:rect l="l" t="t" r="r" b="b"/>
            <a:pathLst>
              <a:path w="5492750" h="2653665">
                <a:moveTo>
                  <a:pt x="0" y="2653283"/>
                </a:moveTo>
                <a:lnTo>
                  <a:pt x="5492496" y="2653283"/>
                </a:lnTo>
                <a:lnTo>
                  <a:pt x="5492496" y="0"/>
                </a:lnTo>
                <a:lnTo>
                  <a:pt x="0" y="0"/>
                </a:lnTo>
                <a:lnTo>
                  <a:pt x="0" y="2653283"/>
                </a:lnTo>
                <a:close/>
              </a:path>
            </a:pathLst>
          </a:custGeom>
          <a:solidFill>
            <a:srgbClr val="F1F1F1"/>
          </a:solidFill>
        </p:spPr>
        <p:txBody>
          <a:bodyPr wrap="square" lIns="0" tIns="0" rIns="0" bIns="0" rtlCol="0"/>
          <a:lstStyle/>
          <a:p>
            <a:endParaRPr/>
          </a:p>
        </p:txBody>
      </p:sp>
      <p:sp>
        <p:nvSpPr>
          <p:cNvPr id="8" name="object 8"/>
          <p:cNvSpPr/>
          <p:nvPr/>
        </p:nvSpPr>
        <p:spPr>
          <a:xfrm>
            <a:off x="1406652" y="5538215"/>
            <a:ext cx="5492750" cy="1905"/>
          </a:xfrm>
          <a:custGeom>
            <a:avLst/>
            <a:gdLst/>
            <a:ahLst/>
            <a:cxnLst/>
            <a:rect l="l" t="t" r="r" b="b"/>
            <a:pathLst>
              <a:path w="5492750" h="1904">
                <a:moveTo>
                  <a:pt x="0" y="1523"/>
                </a:moveTo>
                <a:lnTo>
                  <a:pt x="5492496" y="1523"/>
                </a:lnTo>
                <a:lnTo>
                  <a:pt x="5492496" y="0"/>
                </a:lnTo>
                <a:lnTo>
                  <a:pt x="0" y="0"/>
                </a:lnTo>
                <a:lnTo>
                  <a:pt x="0" y="1523"/>
                </a:lnTo>
                <a:close/>
              </a:path>
            </a:pathLst>
          </a:custGeom>
          <a:solidFill>
            <a:srgbClr val="F1F1F1"/>
          </a:solidFill>
        </p:spPr>
        <p:txBody>
          <a:bodyPr wrap="square" lIns="0" tIns="0" rIns="0" bIns="0" rtlCol="0"/>
          <a:lstStyle/>
          <a:p>
            <a:endParaRPr/>
          </a:p>
        </p:txBody>
      </p:sp>
      <p:sp>
        <p:nvSpPr>
          <p:cNvPr id="9" name="object 9"/>
          <p:cNvSpPr/>
          <p:nvPr/>
        </p:nvSpPr>
        <p:spPr>
          <a:xfrm>
            <a:off x="2594610" y="3983735"/>
            <a:ext cx="0" cy="719455"/>
          </a:xfrm>
          <a:custGeom>
            <a:avLst/>
            <a:gdLst/>
            <a:ahLst/>
            <a:cxnLst/>
            <a:rect l="l" t="t" r="r" b="b"/>
            <a:pathLst>
              <a:path h="719454">
                <a:moveTo>
                  <a:pt x="0" y="0"/>
                </a:moveTo>
                <a:lnTo>
                  <a:pt x="0" y="719327"/>
                </a:lnTo>
              </a:path>
            </a:pathLst>
          </a:custGeom>
          <a:ln w="21336">
            <a:solidFill>
              <a:srgbClr val="93AFDE"/>
            </a:solidFill>
          </a:ln>
        </p:spPr>
        <p:txBody>
          <a:bodyPr wrap="square" lIns="0" tIns="0" rIns="0" bIns="0" rtlCol="0"/>
          <a:lstStyle/>
          <a:p>
            <a:endParaRPr/>
          </a:p>
        </p:txBody>
      </p:sp>
      <p:sp>
        <p:nvSpPr>
          <p:cNvPr id="10" name="object 10"/>
          <p:cNvSpPr/>
          <p:nvPr/>
        </p:nvSpPr>
        <p:spPr>
          <a:xfrm>
            <a:off x="2655951" y="3870197"/>
            <a:ext cx="0" cy="833119"/>
          </a:xfrm>
          <a:custGeom>
            <a:avLst/>
            <a:gdLst/>
            <a:ahLst/>
            <a:cxnLst/>
            <a:rect l="l" t="t" r="r" b="b"/>
            <a:pathLst>
              <a:path h="833120">
                <a:moveTo>
                  <a:pt x="0" y="0"/>
                </a:moveTo>
                <a:lnTo>
                  <a:pt x="0" y="832865"/>
                </a:lnTo>
              </a:path>
            </a:pathLst>
          </a:custGeom>
          <a:ln w="38862">
            <a:solidFill>
              <a:srgbClr val="93AFDE"/>
            </a:solidFill>
          </a:ln>
        </p:spPr>
        <p:txBody>
          <a:bodyPr wrap="square" lIns="0" tIns="0" rIns="0" bIns="0" rtlCol="0"/>
          <a:lstStyle/>
          <a:p>
            <a:endParaRPr/>
          </a:p>
        </p:txBody>
      </p:sp>
      <p:sp>
        <p:nvSpPr>
          <p:cNvPr id="11" name="object 11"/>
          <p:cNvSpPr/>
          <p:nvPr/>
        </p:nvSpPr>
        <p:spPr>
          <a:xfrm>
            <a:off x="2726435" y="3819905"/>
            <a:ext cx="0" cy="883285"/>
          </a:xfrm>
          <a:custGeom>
            <a:avLst/>
            <a:gdLst/>
            <a:ahLst/>
            <a:cxnLst/>
            <a:rect l="l" t="t" r="r" b="b"/>
            <a:pathLst>
              <a:path h="883285">
                <a:moveTo>
                  <a:pt x="0" y="0"/>
                </a:moveTo>
                <a:lnTo>
                  <a:pt x="0" y="883158"/>
                </a:lnTo>
              </a:path>
            </a:pathLst>
          </a:custGeom>
          <a:ln w="38100">
            <a:solidFill>
              <a:srgbClr val="93AFDE"/>
            </a:solidFill>
          </a:ln>
        </p:spPr>
        <p:txBody>
          <a:bodyPr wrap="square" lIns="0" tIns="0" rIns="0" bIns="0" rtlCol="0"/>
          <a:lstStyle/>
          <a:p>
            <a:endParaRPr/>
          </a:p>
        </p:txBody>
      </p:sp>
      <p:sp>
        <p:nvSpPr>
          <p:cNvPr id="12" name="object 12"/>
          <p:cNvSpPr/>
          <p:nvPr/>
        </p:nvSpPr>
        <p:spPr>
          <a:xfrm>
            <a:off x="2796920" y="3759708"/>
            <a:ext cx="0" cy="943610"/>
          </a:xfrm>
          <a:custGeom>
            <a:avLst/>
            <a:gdLst/>
            <a:ahLst/>
            <a:cxnLst/>
            <a:rect l="l" t="t" r="r" b="b"/>
            <a:pathLst>
              <a:path h="943610">
                <a:moveTo>
                  <a:pt x="0" y="0"/>
                </a:moveTo>
                <a:lnTo>
                  <a:pt x="0" y="943356"/>
                </a:lnTo>
              </a:path>
            </a:pathLst>
          </a:custGeom>
          <a:ln w="38862">
            <a:solidFill>
              <a:srgbClr val="93AFDE"/>
            </a:solidFill>
          </a:ln>
        </p:spPr>
        <p:txBody>
          <a:bodyPr wrap="square" lIns="0" tIns="0" rIns="0" bIns="0" rtlCol="0"/>
          <a:lstStyle/>
          <a:p>
            <a:endParaRPr/>
          </a:p>
        </p:txBody>
      </p:sp>
      <p:sp>
        <p:nvSpPr>
          <p:cNvPr id="13" name="object 13"/>
          <p:cNvSpPr/>
          <p:nvPr/>
        </p:nvSpPr>
        <p:spPr>
          <a:xfrm>
            <a:off x="2867025" y="3768852"/>
            <a:ext cx="0" cy="934719"/>
          </a:xfrm>
          <a:custGeom>
            <a:avLst/>
            <a:gdLst/>
            <a:ahLst/>
            <a:cxnLst/>
            <a:rect l="l" t="t" r="r" b="b"/>
            <a:pathLst>
              <a:path h="934720">
                <a:moveTo>
                  <a:pt x="0" y="0"/>
                </a:moveTo>
                <a:lnTo>
                  <a:pt x="0" y="934212"/>
                </a:lnTo>
              </a:path>
            </a:pathLst>
          </a:custGeom>
          <a:ln w="38862">
            <a:solidFill>
              <a:srgbClr val="93AFDE"/>
            </a:solidFill>
          </a:ln>
        </p:spPr>
        <p:txBody>
          <a:bodyPr wrap="square" lIns="0" tIns="0" rIns="0" bIns="0" rtlCol="0"/>
          <a:lstStyle/>
          <a:p>
            <a:endParaRPr/>
          </a:p>
        </p:txBody>
      </p:sp>
      <p:sp>
        <p:nvSpPr>
          <p:cNvPr id="14" name="object 14"/>
          <p:cNvSpPr/>
          <p:nvPr/>
        </p:nvSpPr>
        <p:spPr>
          <a:xfrm>
            <a:off x="2937129" y="3708653"/>
            <a:ext cx="0" cy="994410"/>
          </a:xfrm>
          <a:custGeom>
            <a:avLst/>
            <a:gdLst/>
            <a:ahLst/>
            <a:cxnLst/>
            <a:rect l="l" t="t" r="r" b="b"/>
            <a:pathLst>
              <a:path h="994410">
                <a:moveTo>
                  <a:pt x="0" y="0"/>
                </a:moveTo>
                <a:lnTo>
                  <a:pt x="0" y="994410"/>
                </a:lnTo>
              </a:path>
            </a:pathLst>
          </a:custGeom>
          <a:ln w="38862">
            <a:solidFill>
              <a:srgbClr val="93AFDE"/>
            </a:solidFill>
          </a:ln>
        </p:spPr>
        <p:txBody>
          <a:bodyPr wrap="square" lIns="0" tIns="0" rIns="0" bIns="0" rtlCol="0"/>
          <a:lstStyle/>
          <a:p>
            <a:endParaRPr/>
          </a:p>
        </p:txBody>
      </p:sp>
      <p:sp>
        <p:nvSpPr>
          <p:cNvPr id="15" name="object 15"/>
          <p:cNvSpPr/>
          <p:nvPr/>
        </p:nvSpPr>
        <p:spPr>
          <a:xfrm>
            <a:off x="3007232" y="3723894"/>
            <a:ext cx="0" cy="979169"/>
          </a:xfrm>
          <a:custGeom>
            <a:avLst/>
            <a:gdLst/>
            <a:ahLst/>
            <a:cxnLst/>
            <a:rect l="l" t="t" r="r" b="b"/>
            <a:pathLst>
              <a:path h="979170">
                <a:moveTo>
                  <a:pt x="0" y="0"/>
                </a:moveTo>
                <a:lnTo>
                  <a:pt x="0" y="979170"/>
                </a:lnTo>
              </a:path>
            </a:pathLst>
          </a:custGeom>
          <a:ln w="38862">
            <a:solidFill>
              <a:srgbClr val="93AFDE"/>
            </a:solidFill>
          </a:ln>
        </p:spPr>
        <p:txBody>
          <a:bodyPr wrap="square" lIns="0" tIns="0" rIns="0" bIns="0" rtlCol="0"/>
          <a:lstStyle/>
          <a:p>
            <a:endParaRPr/>
          </a:p>
        </p:txBody>
      </p:sp>
      <p:sp>
        <p:nvSpPr>
          <p:cNvPr id="16" name="object 16"/>
          <p:cNvSpPr/>
          <p:nvPr/>
        </p:nvSpPr>
        <p:spPr>
          <a:xfrm>
            <a:off x="3077717" y="3806190"/>
            <a:ext cx="0" cy="897255"/>
          </a:xfrm>
          <a:custGeom>
            <a:avLst/>
            <a:gdLst/>
            <a:ahLst/>
            <a:cxnLst/>
            <a:rect l="l" t="t" r="r" b="b"/>
            <a:pathLst>
              <a:path h="897254">
                <a:moveTo>
                  <a:pt x="0" y="0"/>
                </a:moveTo>
                <a:lnTo>
                  <a:pt x="0" y="896874"/>
                </a:lnTo>
              </a:path>
            </a:pathLst>
          </a:custGeom>
          <a:ln w="38100">
            <a:solidFill>
              <a:srgbClr val="93AFDE"/>
            </a:solidFill>
          </a:ln>
        </p:spPr>
        <p:txBody>
          <a:bodyPr wrap="square" lIns="0" tIns="0" rIns="0" bIns="0" rtlCol="0"/>
          <a:lstStyle/>
          <a:p>
            <a:endParaRPr/>
          </a:p>
        </p:txBody>
      </p:sp>
      <p:sp>
        <p:nvSpPr>
          <p:cNvPr id="17" name="object 17"/>
          <p:cNvSpPr/>
          <p:nvPr/>
        </p:nvSpPr>
        <p:spPr>
          <a:xfrm>
            <a:off x="3148202" y="3798570"/>
            <a:ext cx="0" cy="904875"/>
          </a:xfrm>
          <a:custGeom>
            <a:avLst/>
            <a:gdLst/>
            <a:ahLst/>
            <a:cxnLst/>
            <a:rect l="l" t="t" r="r" b="b"/>
            <a:pathLst>
              <a:path h="904875">
                <a:moveTo>
                  <a:pt x="0" y="0"/>
                </a:moveTo>
                <a:lnTo>
                  <a:pt x="0" y="904494"/>
                </a:lnTo>
              </a:path>
            </a:pathLst>
          </a:custGeom>
          <a:ln w="38862">
            <a:solidFill>
              <a:srgbClr val="93AFDE"/>
            </a:solidFill>
          </a:ln>
        </p:spPr>
        <p:txBody>
          <a:bodyPr wrap="square" lIns="0" tIns="0" rIns="0" bIns="0" rtlCol="0"/>
          <a:lstStyle/>
          <a:p>
            <a:endParaRPr/>
          </a:p>
        </p:txBody>
      </p:sp>
      <p:sp>
        <p:nvSpPr>
          <p:cNvPr id="18" name="object 18"/>
          <p:cNvSpPr/>
          <p:nvPr/>
        </p:nvSpPr>
        <p:spPr>
          <a:xfrm>
            <a:off x="3218307" y="3754373"/>
            <a:ext cx="0" cy="948690"/>
          </a:xfrm>
          <a:custGeom>
            <a:avLst/>
            <a:gdLst/>
            <a:ahLst/>
            <a:cxnLst/>
            <a:rect l="l" t="t" r="r" b="b"/>
            <a:pathLst>
              <a:path h="948689">
                <a:moveTo>
                  <a:pt x="0" y="0"/>
                </a:moveTo>
                <a:lnTo>
                  <a:pt x="0" y="948689"/>
                </a:lnTo>
              </a:path>
            </a:pathLst>
          </a:custGeom>
          <a:ln w="38862">
            <a:solidFill>
              <a:srgbClr val="93AFDE"/>
            </a:solidFill>
          </a:ln>
        </p:spPr>
        <p:txBody>
          <a:bodyPr wrap="square" lIns="0" tIns="0" rIns="0" bIns="0" rtlCol="0"/>
          <a:lstStyle/>
          <a:p>
            <a:endParaRPr/>
          </a:p>
        </p:txBody>
      </p:sp>
      <p:sp>
        <p:nvSpPr>
          <p:cNvPr id="19" name="object 19"/>
          <p:cNvSpPr/>
          <p:nvPr/>
        </p:nvSpPr>
        <p:spPr>
          <a:xfrm>
            <a:off x="3288410" y="3736847"/>
            <a:ext cx="0" cy="966469"/>
          </a:xfrm>
          <a:custGeom>
            <a:avLst/>
            <a:gdLst/>
            <a:ahLst/>
            <a:cxnLst/>
            <a:rect l="l" t="t" r="r" b="b"/>
            <a:pathLst>
              <a:path h="966470">
                <a:moveTo>
                  <a:pt x="0" y="0"/>
                </a:moveTo>
                <a:lnTo>
                  <a:pt x="0" y="966215"/>
                </a:lnTo>
              </a:path>
            </a:pathLst>
          </a:custGeom>
          <a:ln w="38862">
            <a:solidFill>
              <a:srgbClr val="93AFDE"/>
            </a:solidFill>
          </a:ln>
        </p:spPr>
        <p:txBody>
          <a:bodyPr wrap="square" lIns="0" tIns="0" rIns="0" bIns="0" rtlCol="0"/>
          <a:lstStyle/>
          <a:p>
            <a:endParaRPr/>
          </a:p>
        </p:txBody>
      </p:sp>
      <p:sp>
        <p:nvSpPr>
          <p:cNvPr id="20" name="object 20"/>
          <p:cNvSpPr/>
          <p:nvPr/>
        </p:nvSpPr>
        <p:spPr>
          <a:xfrm>
            <a:off x="3358896" y="3824478"/>
            <a:ext cx="0" cy="878840"/>
          </a:xfrm>
          <a:custGeom>
            <a:avLst/>
            <a:gdLst/>
            <a:ahLst/>
            <a:cxnLst/>
            <a:rect l="l" t="t" r="r" b="b"/>
            <a:pathLst>
              <a:path h="878839">
                <a:moveTo>
                  <a:pt x="0" y="0"/>
                </a:moveTo>
                <a:lnTo>
                  <a:pt x="0" y="878586"/>
                </a:lnTo>
              </a:path>
            </a:pathLst>
          </a:custGeom>
          <a:ln w="38100">
            <a:solidFill>
              <a:srgbClr val="93AFDE"/>
            </a:solidFill>
          </a:ln>
        </p:spPr>
        <p:txBody>
          <a:bodyPr wrap="square" lIns="0" tIns="0" rIns="0" bIns="0" rtlCol="0"/>
          <a:lstStyle/>
          <a:p>
            <a:endParaRPr/>
          </a:p>
        </p:txBody>
      </p:sp>
      <p:sp>
        <p:nvSpPr>
          <p:cNvPr id="21" name="object 21"/>
          <p:cNvSpPr/>
          <p:nvPr/>
        </p:nvSpPr>
        <p:spPr>
          <a:xfrm>
            <a:off x="3429380" y="3915155"/>
            <a:ext cx="0" cy="788035"/>
          </a:xfrm>
          <a:custGeom>
            <a:avLst/>
            <a:gdLst/>
            <a:ahLst/>
            <a:cxnLst/>
            <a:rect l="l" t="t" r="r" b="b"/>
            <a:pathLst>
              <a:path h="788035">
                <a:moveTo>
                  <a:pt x="0" y="0"/>
                </a:moveTo>
                <a:lnTo>
                  <a:pt x="0" y="787908"/>
                </a:lnTo>
              </a:path>
            </a:pathLst>
          </a:custGeom>
          <a:ln w="38862">
            <a:solidFill>
              <a:srgbClr val="93AFDE"/>
            </a:solidFill>
          </a:ln>
        </p:spPr>
        <p:txBody>
          <a:bodyPr wrap="square" lIns="0" tIns="0" rIns="0" bIns="0" rtlCol="0"/>
          <a:lstStyle/>
          <a:p>
            <a:endParaRPr/>
          </a:p>
        </p:txBody>
      </p:sp>
      <p:sp>
        <p:nvSpPr>
          <p:cNvPr id="22" name="object 22"/>
          <p:cNvSpPr/>
          <p:nvPr/>
        </p:nvSpPr>
        <p:spPr>
          <a:xfrm>
            <a:off x="3499484" y="3969258"/>
            <a:ext cx="0" cy="734060"/>
          </a:xfrm>
          <a:custGeom>
            <a:avLst/>
            <a:gdLst/>
            <a:ahLst/>
            <a:cxnLst/>
            <a:rect l="l" t="t" r="r" b="b"/>
            <a:pathLst>
              <a:path h="734060">
                <a:moveTo>
                  <a:pt x="0" y="0"/>
                </a:moveTo>
                <a:lnTo>
                  <a:pt x="0" y="733806"/>
                </a:lnTo>
              </a:path>
            </a:pathLst>
          </a:custGeom>
          <a:ln w="38862">
            <a:solidFill>
              <a:srgbClr val="93AFDE"/>
            </a:solidFill>
          </a:ln>
        </p:spPr>
        <p:txBody>
          <a:bodyPr wrap="square" lIns="0" tIns="0" rIns="0" bIns="0" rtlCol="0"/>
          <a:lstStyle/>
          <a:p>
            <a:endParaRPr/>
          </a:p>
        </p:txBody>
      </p:sp>
      <p:sp>
        <p:nvSpPr>
          <p:cNvPr id="23" name="object 23"/>
          <p:cNvSpPr/>
          <p:nvPr/>
        </p:nvSpPr>
        <p:spPr>
          <a:xfrm>
            <a:off x="3569589" y="3979164"/>
            <a:ext cx="0" cy="723900"/>
          </a:xfrm>
          <a:custGeom>
            <a:avLst/>
            <a:gdLst/>
            <a:ahLst/>
            <a:cxnLst/>
            <a:rect l="l" t="t" r="r" b="b"/>
            <a:pathLst>
              <a:path h="723900">
                <a:moveTo>
                  <a:pt x="0" y="0"/>
                </a:moveTo>
                <a:lnTo>
                  <a:pt x="0" y="723900"/>
                </a:lnTo>
              </a:path>
            </a:pathLst>
          </a:custGeom>
          <a:ln w="38862">
            <a:solidFill>
              <a:srgbClr val="93AFDE"/>
            </a:solidFill>
          </a:ln>
        </p:spPr>
        <p:txBody>
          <a:bodyPr wrap="square" lIns="0" tIns="0" rIns="0" bIns="0" rtlCol="0"/>
          <a:lstStyle/>
          <a:p>
            <a:endParaRPr/>
          </a:p>
        </p:txBody>
      </p:sp>
      <p:sp>
        <p:nvSpPr>
          <p:cNvPr id="24" name="object 24"/>
          <p:cNvSpPr/>
          <p:nvPr/>
        </p:nvSpPr>
        <p:spPr>
          <a:xfrm>
            <a:off x="3639692" y="3957828"/>
            <a:ext cx="0" cy="745490"/>
          </a:xfrm>
          <a:custGeom>
            <a:avLst/>
            <a:gdLst/>
            <a:ahLst/>
            <a:cxnLst/>
            <a:rect l="l" t="t" r="r" b="b"/>
            <a:pathLst>
              <a:path h="745489">
                <a:moveTo>
                  <a:pt x="0" y="0"/>
                </a:moveTo>
                <a:lnTo>
                  <a:pt x="0" y="745236"/>
                </a:lnTo>
              </a:path>
            </a:pathLst>
          </a:custGeom>
          <a:ln w="38862">
            <a:solidFill>
              <a:srgbClr val="93AFDE"/>
            </a:solidFill>
          </a:ln>
        </p:spPr>
        <p:txBody>
          <a:bodyPr wrap="square" lIns="0" tIns="0" rIns="0" bIns="0" rtlCol="0"/>
          <a:lstStyle/>
          <a:p>
            <a:endParaRPr/>
          </a:p>
        </p:txBody>
      </p:sp>
      <p:sp>
        <p:nvSpPr>
          <p:cNvPr id="25" name="object 25"/>
          <p:cNvSpPr/>
          <p:nvPr/>
        </p:nvSpPr>
        <p:spPr>
          <a:xfrm>
            <a:off x="3710178" y="3934967"/>
            <a:ext cx="0" cy="768350"/>
          </a:xfrm>
          <a:custGeom>
            <a:avLst/>
            <a:gdLst/>
            <a:ahLst/>
            <a:cxnLst/>
            <a:rect l="l" t="t" r="r" b="b"/>
            <a:pathLst>
              <a:path h="768350">
                <a:moveTo>
                  <a:pt x="0" y="0"/>
                </a:moveTo>
                <a:lnTo>
                  <a:pt x="0" y="768096"/>
                </a:lnTo>
              </a:path>
            </a:pathLst>
          </a:custGeom>
          <a:ln w="38100">
            <a:solidFill>
              <a:srgbClr val="93AFDE"/>
            </a:solidFill>
          </a:ln>
        </p:spPr>
        <p:txBody>
          <a:bodyPr wrap="square" lIns="0" tIns="0" rIns="0" bIns="0" rtlCol="0"/>
          <a:lstStyle/>
          <a:p>
            <a:endParaRPr/>
          </a:p>
        </p:txBody>
      </p:sp>
      <p:sp>
        <p:nvSpPr>
          <p:cNvPr id="26" name="object 26"/>
          <p:cNvSpPr/>
          <p:nvPr/>
        </p:nvSpPr>
        <p:spPr>
          <a:xfrm>
            <a:off x="3780663" y="3912108"/>
            <a:ext cx="0" cy="791210"/>
          </a:xfrm>
          <a:custGeom>
            <a:avLst/>
            <a:gdLst/>
            <a:ahLst/>
            <a:cxnLst/>
            <a:rect l="l" t="t" r="r" b="b"/>
            <a:pathLst>
              <a:path h="791210">
                <a:moveTo>
                  <a:pt x="0" y="0"/>
                </a:moveTo>
                <a:lnTo>
                  <a:pt x="0" y="790956"/>
                </a:lnTo>
              </a:path>
            </a:pathLst>
          </a:custGeom>
          <a:ln w="38862">
            <a:solidFill>
              <a:srgbClr val="93AFDE"/>
            </a:solidFill>
          </a:ln>
        </p:spPr>
        <p:txBody>
          <a:bodyPr wrap="square" lIns="0" tIns="0" rIns="0" bIns="0" rtlCol="0"/>
          <a:lstStyle/>
          <a:p>
            <a:endParaRPr/>
          </a:p>
        </p:txBody>
      </p:sp>
      <p:sp>
        <p:nvSpPr>
          <p:cNvPr id="27" name="object 27"/>
          <p:cNvSpPr/>
          <p:nvPr/>
        </p:nvSpPr>
        <p:spPr>
          <a:xfrm>
            <a:off x="3850766" y="3917441"/>
            <a:ext cx="0" cy="786130"/>
          </a:xfrm>
          <a:custGeom>
            <a:avLst/>
            <a:gdLst/>
            <a:ahLst/>
            <a:cxnLst/>
            <a:rect l="l" t="t" r="r" b="b"/>
            <a:pathLst>
              <a:path h="786129">
                <a:moveTo>
                  <a:pt x="0" y="0"/>
                </a:moveTo>
                <a:lnTo>
                  <a:pt x="0" y="785622"/>
                </a:lnTo>
              </a:path>
            </a:pathLst>
          </a:custGeom>
          <a:ln w="38862">
            <a:solidFill>
              <a:srgbClr val="93AFDE"/>
            </a:solidFill>
          </a:ln>
        </p:spPr>
        <p:txBody>
          <a:bodyPr wrap="square" lIns="0" tIns="0" rIns="0" bIns="0" rtlCol="0"/>
          <a:lstStyle/>
          <a:p>
            <a:endParaRPr/>
          </a:p>
        </p:txBody>
      </p:sp>
      <p:sp>
        <p:nvSpPr>
          <p:cNvPr id="28" name="object 28"/>
          <p:cNvSpPr/>
          <p:nvPr/>
        </p:nvSpPr>
        <p:spPr>
          <a:xfrm>
            <a:off x="3920871" y="3891534"/>
            <a:ext cx="0" cy="811530"/>
          </a:xfrm>
          <a:custGeom>
            <a:avLst/>
            <a:gdLst/>
            <a:ahLst/>
            <a:cxnLst/>
            <a:rect l="l" t="t" r="r" b="b"/>
            <a:pathLst>
              <a:path h="811529">
                <a:moveTo>
                  <a:pt x="0" y="0"/>
                </a:moveTo>
                <a:lnTo>
                  <a:pt x="0" y="811529"/>
                </a:lnTo>
              </a:path>
            </a:pathLst>
          </a:custGeom>
          <a:ln w="38862">
            <a:solidFill>
              <a:srgbClr val="93AFDE"/>
            </a:solidFill>
          </a:ln>
        </p:spPr>
        <p:txBody>
          <a:bodyPr wrap="square" lIns="0" tIns="0" rIns="0" bIns="0" rtlCol="0"/>
          <a:lstStyle/>
          <a:p>
            <a:endParaRPr/>
          </a:p>
        </p:txBody>
      </p:sp>
      <p:sp>
        <p:nvSpPr>
          <p:cNvPr id="29" name="object 29"/>
          <p:cNvSpPr/>
          <p:nvPr/>
        </p:nvSpPr>
        <p:spPr>
          <a:xfrm>
            <a:off x="3990975" y="3834384"/>
            <a:ext cx="0" cy="868680"/>
          </a:xfrm>
          <a:custGeom>
            <a:avLst/>
            <a:gdLst/>
            <a:ahLst/>
            <a:cxnLst/>
            <a:rect l="l" t="t" r="r" b="b"/>
            <a:pathLst>
              <a:path h="868679">
                <a:moveTo>
                  <a:pt x="0" y="0"/>
                </a:moveTo>
                <a:lnTo>
                  <a:pt x="0" y="868680"/>
                </a:lnTo>
              </a:path>
            </a:pathLst>
          </a:custGeom>
          <a:ln w="38862">
            <a:solidFill>
              <a:srgbClr val="93AFDE"/>
            </a:solidFill>
          </a:ln>
        </p:spPr>
        <p:txBody>
          <a:bodyPr wrap="square" lIns="0" tIns="0" rIns="0" bIns="0" rtlCol="0"/>
          <a:lstStyle/>
          <a:p>
            <a:endParaRPr/>
          </a:p>
        </p:txBody>
      </p:sp>
      <p:sp>
        <p:nvSpPr>
          <p:cNvPr id="30" name="object 30"/>
          <p:cNvSpPr/>
          <p:nvPr/>
        </p:nvSpPr>
        <p:spPr>
          <a:xfrm>
            <a:off x="4061459" y="3819144"/>
            <a:ext cx="0" cy="883919"/>
          </a:xfrm>
          <a:custGeom>
            <a:avLst/>
            <a:gdLst/>
            <a:ahLst/>
            <a:cxnLst/>
            <a:rect l="l" t="t" r="r" b="b"/>
            <a:pathLst>
              <a:path h="883920">
                <a:moveTo>
                  <a:pt x="0" y="0"/>
                </a:moveTo>
                <a:lnTo>
                  <a:pt x="0" y="883920"/>
                </a:lnTo>
              </a:path>
            </a:pathLst>
          </a:custGeom>
          <a:ln w="38100">
            <a:solidFill>
              <a:srgbClr val="93AFDE"/>
            </a:solidFill>
          </a:ln>
        </p:spPr>
        <p:txBody>
          <a:bodyPr wrap="square" lIns="0" tIns="0" rIns="0" bIns="0" rtlCol="0"/>
          <a:lstStyle/>
          <a:p>
            <a:endParaRPr/>
          </a:p>
        </p:txBody>
      </p:sp>
      <p:sp>
        <p:nvSpPr>
          <p:cNvPr id="31" name="object 31"/>
          <p:cNvSpPr/>
          <p:nvPr/>
        </p:nvSpPr>
        <p:spPr>
          <a:xfrm>
            <a:off x="4131945" y="3834384"/>
            <a:ext cx="0" cy="868680"/>
          </a:xfrm>
          <a:custGeom>
            <a:avLst/>
            <a:gdLst/>
            <a:ahLst/>
            <a:cxnLst/>
            <a:rect l="l" t="t" r="r" b="b"/>
            <a:pathLst>
              <a:path h="868679">
                <a:moveTo>
                  <a:pt x="0" y="0"/>
                </a:moveTo>
                <a:lnTo>
                  <a:pt x="0" y="868680"/>
                </a:lnTo>
              </a:path>
            </a:pathLst>
          </a:custGeom>
          <a:ln w="38862">
            <a:solidFill>
              <a:srgbClr val="93AFDE"/>
            </a:solidFill>
          </a:ln>
        </p:spPr>
        <p:txBody>
          <a:bodyPr wrap="square" lIns="0" tIns="0" rIns="0" bIns="0" rtlCol="0"/>
          <a:lstStyle/>
          <a:p>
            <a:endParaRPr/>
          </a:p>
        </p:txBody>
      </p:sp>
      <p:sp>
        <p:nvSpPr>
          <p:cNvPr id="32" name="object 32"/>
          <p:cNvSpPr/>
          <p:nvPr/>
        </p:nvSpPr>
        <p:spPr>
          <a:xfrm>
            <a:off x="4202048" y="3861815"/>
            <a:ext cx="0" cy="841375"/>
          </a:xfrm>
          <a:custGeom>
            <a:avLst/>
            <a:gdLst/>
            <a:ahLst/>
            <a:cxnLst/>
            <a:rect l="l" t="t" r="r" b="b"/>
            <a:pathLst>
              <a:path h="841375">
                <a:moveTo>
                  <a:pt x="0" y="0"/>
                </a:moveTo>
                <a:lnTo>
                  <a:pt x="0" y="841248"/>
                </a:lnTo>
              </a:path>
            </a:pathLst>
          </a:custGeom>
          <a:ln w="38862">
            <a:solidFill>
              <a:srgbClr val="93AFDE"/>
            </a:solidFill>
          </a:ln>
        </p:spPr>
        <p:txBody>
          <a:bodyPr wrap="square" lIns="0" tIns="0" rIns="0" bIns="0" rtlCol="0"/>
          <a:lstStyle/>
          <a:p>
            <a:endParaRPr/>
          </a:p>
        </p:txBody>
      </p:sp>
      <p:sp>
        <p:nvSpPr>
          <p:cNvPr id="33" name="object 33"/>
          <p:cNvSpPr/>
          <p:nvPr/>
        </p:nvSpPr>
        <p:spPr>
          <a:xfrm>
            <a:off x="4272153" y="3870197"/>
            <a:ext cx="0" cy="833119"/>
          </a:xfrm>
          <a:custGeom>
            <a:avLst/>
            <a:gdLst/>
            <a:ahLst/>
            <a:cxnLst/>
            <a:rect l="l" t="t" r="r" b="b"/>
            <a:pathLst>
              <a:path h="833120">
                <a:moveTo>
                  <a:pt x="0" y="0"/>
                </a:moveTo>
                <a:lnTo>
                  <a:pt x="0" y="832865"/>
                </a:lnTo>
              </a:path>
            </a:pathLst>
          </a:custGeom>
          <a:ln w="38862">
            <a:solidFill>
              <a:srgbClr val="93AFDE"/>
            </a:solidFill>
          </a:ln>
        </p:spPr>
        <p:txBody>
          <a:bodyPr wrap="square" lIns="0" tIns="0" rIns="0" bIns="0" rtlCol="0"/>
          <a:lstStyle/>
          <a:p>
            <a:endParaRPr/>
          </a:p>
        </p:txBody>
      </p:sp>
      <p:sp>
        <p:nvSpPr>
          <p:cNvPr id="34" name="object 34"/>
          <p:cNvSpPr/>
          <p:nvPr/>
        </p:nvSpPr>
        <p:spPr>
          <a:xfrm>
            <a:off x="4342638" y="3870197"/>
            <a:ext cx="0" cy="833119"/>
          </a:xfrm>
          <a:custGeom>
            <a:avLst/>
            <a:gdLst/>
            <a:ahLst/>
            <a:cxnLst/>
            <a:rect l="l" t="t" r="r" b="b"/>
            <a:pathLst>
              <a:path h="833120">
                <a:moveTo>
                  <a:pt x="0" y="0"/>
                </a:moveTo>
                <a:lnTo>
                  <a:pt x="0" y="832865"/>
                </a:lnTo>
              </a:path>
            </a:pathLst>
          </a:custGeom>
          <a:ln w="38100">
            <a:solidFill>
              <a:srgbClr val="93AFDE"/>
            </a:solidFill>
          </a:ln>
        </p:spPr>
        <p:txBody>
          <a:bodyPr wrap="square" lIns="0" tIns="0" rIns="0" bIns="0" rtlCol="0"/>
          <a:lstStyle/>
          <a:p>
            <a:endParaRPr/>
          </a:p>
        </p:txBody>
      </p:sp>
      <p:sp>
        <p:nvSpPr>
          <p:cNvPr id="35" name="object 35"/>
          <p:cNvSpPr/>
          <p:nvPr/>
        </p:nvSpPr>
        <p:spPr>
          <a:xfrm>
            <a:off x="4413122" y="3894582"/>
            <a:ext cx="0" cy="808990"/>
          </a:xfrm>
          <a:custGeom>
            <a:avLst/>
            <a:gdLst/>
            <a:ahLst/>
            <a:cxnLst/>
            <a:rect l="l" t="t" r="r" b="b"/>
            <a:pathLst>
              <a:path h="808989">
                <a:moveTo>
                  <a:pt x="0" y="0"/>
                </a:moveTo>
                <a:lnTo>
                  <a:pt x="0" y="808482"/>
                </a:lnTo>
              </a:path>
            </a:pathLst>
          </a:custGeom>
          <a:ln w="38862">
            <a:solidFill>
              <a:srgbClr val="93AFDE"/>
            </a:solidFill>
          </a:ln>
        </p:spPr>
        <p:txBody>
          <a:bodyPr wrap="square" lIns="0" tIns="0" rIns="0" bIns="0" rtlCol="0"/>
          <a:lstStyle/>
          <a:p>
            <a:endParaRPr/>
          </a:p>
        </p:txBody>
      </p:sp>
      <p:sp>
        <p:nvSpPr>
          <p:cNvPr id="36" name="object 36"/>
          <p:cNvSpPr/>
          <p:nvPr/>
        </p:nvSpPr>
        <p:spPr>
          <a:xfrm>
            <a:off x="4483227" y="3900678"/>
            <a:ext cx="0" cy="802640"/>
          </a:xfrm>
          <a:custGeom>
            <a:avLst/>
            <a:gdLst/>
            <a:ahLst/>
            <a:cxnLst/>
            <a:rect l="l" t="t" r="r" b="b"/>
            <a:pathLst>
              <a:path h="802639">
                <a:moveTo>
                  <a:pt x="0" y="0"/>
                </a:moveTo>
                <a:lnTo>
                  <a:pt x="0" y="802386"/>
                </a:lnTo>
              </a:path>
            </a:pathLst>
          </a:custGeom>
          <a:ln w="38862">
            <a:solidFill>
              <a:srgbClr val="93AFDE"/>
            </a:solidFill>
          </a:ln>
        </p:spPr>
        <p:txBody>
          <a:bodyPr wrap="square" lIns="0" tIns="0" rIns="0" bIns="0" rtlCol="0"/>
          <a:lstStyle/>
          <a:p>
            <a:endParaRPr/>
          </a:p>
        </p:txBody>
      </p:sp>
      <p:sp>
        <p:nvSpPr>
          <p:cNvPr id="37" name="object 37"/>
          <p:cNvSpPr/>
          <p:nvPr/>
        </p:nvSpPr>
        <p:spPr>
          <a:xfrm>
            <a:off x="4553330" y="3903726"/>
            <a:ext cx="0" cy="799465"/>
          </a:xfrm>
          <a:custGeom>
            <a:avLst/>
            <a:gdLst/>
            <a:ahLst/>
            <a:cxnLst/>
            <a:rect l="l" t="t" r="r" b="b"/>
            <a:pathLst>
              <a:path h="799464">
                <a:moveTo>
                  <a:pt x="0" y="0"/>
                </a:moveTo>
                <a:lnTo>
                  <a:pt x="0" y="799338"/>
                </a:lnTo>
              </a:path>
            </a:pathLst>
          </a:custGeom>
          <a:ln w="38862">
            <a:solidFill>
              <a:srgbClr val="93AFDE"/>
            </a:solidFill>
          </a:ln>
        </p:spPr>
        <p:txBody>
          <a:bodyPr wrap="square" lIns="0" tIns="0" rIns="0" bIns="0" rtlCol="0"/>
          <a:lstStyle/>
          <a:p>
            <a:endParaRPr/>
          </a:p>
        </p:txBody>
      </p:sp>
      <p:sp>
        <p:nvSpPr>
          <p:cNvPr id="38" name="object 38"/>
          <p:cNvSpPr/>
          <p:nvPr/>
        </p:nvSpPr>
        <p:spPr>
          <a:xfrm>
            <a:off x="4623434" y="3902202"/>
            <a:ext cx="0" cy="801370"/>
          </a:xfrm>
          <a:custGeom>
            <a:avLst/>
            <a:gdLst/>
            <a:ahLst/>
            <a:cxnLst/>
            <a:rect l="l" t="t" r="r" b="b"/>
            <a:pathLst>
              <a:path h="801370">
                <a:moveTo>
                  <a:pt x="0" y="0"/>
                </a:moveTo>
                <a:lnTo>
                  <a:pt x="0" y="800862"/>
                </a:lnTo>
              </a:path>
            </a:pathLst>
          </a:custGeom>
          <a:ln w="38862">
            <a:solidFill>
              <a:srgbClr val="93AFDE"/>
            </a:solidFill>
          </a:ln>
        </p:spPr>
        <p:txBody>
          <a:bodyPr wrap="square" lIns="0" tIns="0" rIns="0" bIns="0" rtlCol="0"/>
          <a:lstStyle/>
          <a:p>
            <a:endParaRPr/>
          </a:p>
        </p:txBody>
      </p:sp>
      <p:sp>
        <p:nvSpPr>
          <p:cNvPr id="39" name="object 39"/>
          <p:cNvSpPr/>
          <p:nvPr/>
        </p:nvSpPr>
        <p:spPr>
          <a:xfrm>
            <a:off x="4693920" y="3899153"/>
            <a:ext cx="0" cy="803910"/>
          </a:xfrm>
          <a:custGeom>
            <a:avLst/>
            <a:gdLst/>
            <a:ahLst/>
            <a:cxnLst/>
            <a:rect l="l" t="t" r="r" b="b"/>
            <a:pathLst>
              <a:path h="803910">
                <a:moveTo>
                  <a:pt x="0" y="0"/>
                </a:moveTo>
                <a:lnTo>
                  <a:pt x="0" y="803910"/>
                </a:lnTo>
              </a:path>
            </a:pathLst>
          </a:custGeom>
          <a:ln w="38100">
            <a:solidFill>
              <a:srgbClr val="93AFDE"/>
            </a:solidFill>
          </a:ln>
        </p:spPr>
        <p:txBody>
          <a:bodyPr wrap="square" lIns="0" tIns="0" rIns="0" bIns="0" rtlCol="0"/>
          <a:lstStyle/>
          <a:p>
            <a:endParaRPr/>
          </a:p>
        </p:txBody>
      </p:sp>
      <p:sp>
        <p:nvSpPr>
          <p:cNvPr id="40" name="object 40"/>
          <p:cNvSpPr/>
          <p:nvPr/>
        </p:nvSpPr>
        <p:spPr>
          <a:xfrm>
            <a:off x="4764404" y="3893058"/>
            <a:ext cx="0" cy="810260"/>
          </a:xfrm>
          <a:custGeom>
            <a:avLst/>
            <a:gdLst/>
            <a:ahLst/>
            <a:cxnLst/>
            <a:rect l="l" t="t" r="r" b="b"/>
            <a:pathLst>
              <a:path h="810260">
                <a:moveTo>
                  <a:pt x="0" y="0"/>
                </a:moveTo>
                <a:lnTo>
                  <a:pt x="0" y="810006"/>
                </a:lnTo>
              </a:path>
            </a:pathLst>
          </a:custGeom>
          <a:ln w="38862">
            <a:solidFill>
              <a:srgbClr val="93AFDE"/>
            </a:solidFill>
          </a:ln>
        </p:spPr>
        <p:txBody>
          <a:bodyPr wrap="square" lIns="0" tIns="0" rIns="0" bIns="0" rtlCol="0"/>
          <a:lstStyle/>
          <a:p>
            <a:endParaRPr/>
          </a:p>
        </p:txBody>
      </p:sp>
      <p:sp>
        <p:nvSpPr>
          <p:cNvPr id="41" name="object 41"/>
          <p:cNvSpPr/>
          <p:nvPr/>
        </p:nvSpPr>
        <p:spPr>
          <a:xfrm>
            <a:off x="4834509" y="3889247"/>
            <a:ext cx="0" cy="814069"/>
          </a:xfrm>
          <a:custGeom>
            <a:avLst/>
            <a:gdLst/>
            <a:ahLst/>
            <a:cxnLst/>
            <a:rect l="l" t="t" r="r" b="b"/>
            <a:pathLst>
              <a:path h="814070">
                <a:moveTo>
                  <a:pt x="0" y="0"/>
                </a:moveTo>
                <a:lnTo>
                  <a:pt x="0" y="813815"/>
                </a:lnTo>
              </a:path>
            </a:pathLst>
          </a:custGeom>
          <a:ln w="38862">
            <a:solidFill>
              <a:srgbClr val="93AFDE"/>
            </a:solidFill>
          </a:ln>
        </p:spPr>
        <p:txBody>
          <a:bodyPr wrap="square" lIns="0" tIns="0" rIns="0" bIns="0" rtlCol="0"/>
          <a:lstStyle/>
          <a:p>
            <a:endParaRPr/>
          </a:p>
        </p:txBody>
      </p:sp>
      <p:sp>
        <p:nvSpPr>
          <p:cNvPr id="42" name="object 42"/>
          <p:cNvSpPr/>
          <p:nvPr/>
        </p:nvSpPr>
        <p:spPr>
          <a:xfrm>
            <a:off x="4904613" y="3880103"/>
            <a:ext cx="0" cy="822960"/>
          </a:xfrm>
          <a:custGeom>
            <a:avLst/>
            <a:gdLst/>
            <a:ahLst/>
            <a:cxnLst/>
            <a:rect l="l" t="t" r="r" b="b"/>
            <a:pathLst>
              <a:path h="822960">
                <a:moveTo>
                  <a:pt x="0" y="0"/>
                </a:moveTo>
                <a:lnTo>
                  <a:pt x="0" y="822960"/>
                </a:lnTo>
              </a:path>
            </a:pathLst>
          </a:custGeom>
          <a:ln w="38862">
            <a:solidFill>
              <a:srgbClr val="93AFDE"/>
            </a:solidFill>
          </a:ln>
        </p:spPr>
        <p:txBody>
          <a:bodyPr wrap="square" lIns="0" tIns="0" rIns="0" bIns="0" rtlCol="0"/>
          <a:lstStyle/>
          <a:p>
            <a:endParaRPr/>
          </a:p>
        </p:txBody>
      </p:sp>
      <p:sp>
        <p:nvSpPr>
          <p:cNvPr id="43" name="object 43"/>
          <p:cNvSpPr/>
          <p:nvPr/>
        </p:nvSpPr>
        <p:spPr>
          <a:xfrm>
            <a:off x="4975097" y="3870197"/>
            <a:ext cx="0" cy="833119"/>
          </a:xfrm>
          <a:custGeom>
            <a:avLst/>
            <a:gdLst/>
            <a:ahLst/>
            <a:cxnLst/>
            <a:rect l="l" t="t" r="r" b="b"/>
            <a:pathLst>
              <a:path h="833120">
                <a:moveTo>
                  <a:pt x="0" y="0"/>
                </a:moveTo>
                <a:lnTo>
                  <a:pt x="0" y="832865"/>
                </a:lnTo>
              </a:path>
            </a:pathLst>
          </a:custGeom>
          <a:ln w="38100">
            <a:solidFill>
              <a:srgbClr val="93AFDE"/>
            </a:solidFill>
          </a:ln>
        </p:spPr>
        <p:txBody>
          <a:bodyPr wrap="square" lIns="0" tIns="0" rIns="0" bIns="0" rtlCol="0"/>
          <a:lstStyle/>
          <a:p>
            <a:endParaRPr/>
          </a:p>
        </p:txBody>
      </p:sp>
      <p:sp>
        <p:nvSpPr>
          <p:cNvPr id="44" name="object 44"/>
          <p:cNvSpPr/>
          <p:nvPr/>
        </p:nvSpPr>
        <p:spPr>
          <a:xfrm>
            <a:off x="5045583" y="3864864"/>
            <a:ext cx="0" cy="838200"/>
          </a:xfrm>
          <a:custGeom>
            <a:avLst/>
            <a:gdLst/>
            <a:ahLst/>
            <a:cxnLst/>
            <a:rect l="l" t="t" r="r" b="b"/>
            <a:pathLst>
              <a:path h="838200">
                <a:moveTo>
                  <a:pt x="0" y="0"/>
                </a:moveTo>
                <a:lnTo>
                  <a:pt x="0" y="838200"/>
                </a:lnTo>
              </a:path>
            </a:pathLst>
          </a:custGeom>
          <a:ln w="38862">
            <a:solidFill>
              <a:srgbClr val="93AFDE"/>
            </a:solidFill>
          </a:ln>
        </p:spPr>
        <p:txBody>
          <a:bodyPr wrap="square" lIns="0" tIns="0" rIns="0" bIns="0" rtlCol="0"/>
          <a:lstStyle/>
          <a:p>
            <a:endParaRPr/>
          </a:p>
        </p:txBody>
      </p:sp>
      <p:sp>
        <p:nvSpPr>
          <p:cNvPr id="45" name="object 45"/>
          <p:cNvSpPr/>
          <p:nvPr/>
        </p:nvSpPr>
        <p:spPr>
          <a:xfrm>
            <a:off x="5115686" y="3861815"/>
            <a:ext cx="0" cy="841375"/>
          </a:xfrm>
          <a:custGeom>
            <a:avLst/>
            <a:gdLst/>
            <a:ahLst/>
            <a:cxnLst/>
            <a:rect l="l" t="t" r="r" b="b"/>
            <a:pathLst>
              <a:path h="841375">
                <a:moveTo>
                  <a:pt x="0" y="0"/>
                </a:moveTo>
                <a:lnTo>
                  <a:pt x="0" y="841248"/>
                </a:lnTo>
              </a:path>
            </a:pathLst>
          </a:custGeom>
          <a:ln w="38862">
            <a:solidFill>
              <a:srgbClr val="93AFDE"/>
            </a:solidFill>
          </a:ln>
        </p:spPr>
        <p:txBody>
          <a:bodyPr wrap="square" lIns="0" tIns="0" rIns="0" bIns="0" rtlCol="0"/>
          <a:lstStyle/>
          <a:p>
            <a:endParaRPr/>
          </a:p>
        </p:txBody>
      </p:sp>
      <p:sp>
        <p:nvSpPr>
          <p:cNvPr id="46" name="object 46"/>
          <p:cNvSpPr/>
          <p:nvPr/>
        </p:nvSpPr>
        <p:spPr>
          <a:xfrm>
            <a:off x="5185790" y="3857244"/>
            <a:ext cx="0" cy="845819"/>
          </a:xfrm>
          <a:custGeom>
            <a:avLst/>
            <a:gdLst/>
            <a:ahLst/>
            <a:cxnLst/>
            <a:rect l="l" t="t" r="r" b="b"/>
            <a:pathLst>
              <a:path h="845820">
                <a:moveTo>
                  <a:pt x="0" y="0"/>
                </a:moveTo>
                <a:lnTo>
                  <a:pt x="0" y="845820"/>
                </a:lnTo>
              </a:path>
            </a:pathLst>
          </a:custGeom>
          <a:ln w="38862">
            <a:solidFill>
              <a:srgbClr val="93AFDE"/>
            </a:solidFill>
          </a:ln>
        </p:spPr>
        <p:txBody>
          <a:bodyPr wrap="square" lIns="0" tIns="0" rIns="0" bIns="0" rtlCol="0"/>
          <a:lstStyle/>
          <a:p>
            <a:endParaRPr/>
          </a:p>
        </p:txBody>
      </p:sp>
      <p:sp>
        <p:nvSpPr>
          <p:cNvPr id="47" name="object 47"/>
          <p:cNvSpPr/>
          <p:nvPr/>
        </p:nvSpPr>
        <p:spPr>
          <a:xfrm>
            <a:off x="5255895" y="3851909"/>
            <a:ext cx="0" cy="851535"/>
          </a:xfrm>
          <a:custGeom>
            <a:avLst/>
            <a:gdLst/>
            <a:ahLst/>
            <a:cxnLst/>
            <a:rect l="l" t="t" r="r" b="b"/>
            <a:pathLst>
              <a:path h="851535">
                <a:moveTo>
                  <a:pt x="0" y="0"/>
                </a:moveTo>
                <a:lnTo>
                  <a:pt x="0" y="851153"/>
                </a:lnTo>
              </a:path>
            </a:pathLst>
          </a:custGeom>
          <a:ln w="38862">
            <a:solidFill>
              <a:srgbClr val="93AFDE"/>
            </a:solidFill>
          </a:ln>
        </p:spPr>
        <p:txBody>
          <a:bodyPr wrap="square" lIns="0" tIns="0" rIns="0" bIns="0" rtlCol="0"/>
          <a:lstStyle/>
          <a:p>
            <a:endParaRPr/>
          </a:p>
        </p:txBody>
      </p:sp>
      <p:sp>
        <p:nvSpPr>
          <p:cNvPr id="48" name="object 48"/>
          <p:cNvSpPr/>
          <p:nvPr/>
        </p:nvSpPr>
        <p:spPr>
          <a:xfrm>
            <a:off x="5326379" y="3845814"/>
            <a:ext cx="0" cy="857250"/>
          </a:xfrm>
          <a:custGeom>
            <a:avLst/>
            <a:gdLst/>
            <a:ahLst/>
            <a:cxnLst/>
            <a:rect l="l" t="t" r="r" b="b"/>
            <a:pathLst>
              <a:path h="857250">
                <a:moveTo>
                  <a:pt x="0" y="0"/>
                </a:moveTo>
                <a:lnTo>
                  <a:pt x="0" y="857250"/>
                </a:lnTo>
              </a:path>
            </a:pathLst>
          </a:custGeom>
          <a:ln w="38100">
            <a:solidFill>
              <a:srgbClr val="93AFDE"/>
            </a:solidFill>
          </a:ln>
        </p:spPr>
        <p:txBody>
          <a:bodyPr wrap="square" lIns="0" tIns="0" rIns="0" bIns="0" rtlCol="0"/>
          <a:lstStyle/>
          <a:p>
            <a:endParaRPr/>
          </a:p>
        </p:txBody>
      </p:sp>
      <p:sp>
        <p:nvSpPr>
          <p:cNvPr id="49" name="object 49"/>
          <p:cNvSpPr/>
          <p:nvPr/>
        </p:nvSpPr>
        <p:spPr>
          <a:xfrm>
            <a:off x="5396865" y="3848861"/>
            <a:ext cx="0" cy="854710"/>
          </a:xfrm>
          <a:custGeom>
            <a:avLst/>
            <a:gdLst/>
            <a:ahLst/>
            <a:cxnLst/>
            <a:rect l="l" t="t" r="r" b="b"/>
            <a:pathLst>
              <a:path h="854710">
                <a:moveTo>
                  <a:pt x="0" y="0"/>
                </a:moveTo>
                <a:lnTo>
                  <a:pt x="0" y="854201"/>
                </a:lnTo>
              </a:path>
            </a:pathLst>
          </a:custGeom>
          <a:ln w="38862">
            <a:solidFill>
              <a:srgbClr val="93AFDE"/>
            </a:solidFill>
          </a:ln>
        </p:spPr>
        <p:txBody>
          <a:bodyPr wrap="square" lIns="0" tIns="0" rIns="0" bIns="0" rtlCol="0"/>
          <a:lstStyle/>
          <a:p>
            <a:endParaRPr/>
          </a:p>
        </p:txBody>
      </p:sp>
      <p:sp>
        <p:nvSpPr>
          <p:cNvPr id="50" name="object 50"/>
          <p:cNvSpPr/>
          <p:nvPr/>
        </p:nvSpPr>
        <p:spPr>
          <a:xfrm>
            <a:off x="5466969" y="3853434"/>
            <a:ext cx="0" cy="849630"/>
          </a:xfrm>
          <a:custGeom>
            <a:avLst/>
            <a:gdLst/>
            <a:ahLst/>
            <a:cxnLst/>
            <a:rect l="l" t="t" r="r" b="b"/>
            <a:pathLst>
              <a:path h="849629">
                <a:moveTo>
                  <a:pt x="0" y="0"/>
                </a:moveTo>
                <a:lnTo>
                  <a:pt x="0" y="849630"/>
                </a:lnTo>
              </a:path>
            </a:pathLst>
          </a:custGeom>
          <a:ln w="38862">
            <a:solidFill>
              <a:srgbClr val="93AFDE"/>
            </a:solidFill>
          </a:ln>
        </p:spPr>
        <p:txBody>
          <a:bodyPr wrap="square" lIns="0" tIns="0" rIns="0" bIns="0" rtlCol="0"/>
          <a:lstStyle/>
          <a:p>
            <a:endParaRPr/>
          </a:p>
        </p:txBody>
      </p:sp>
      <p:sp>
        <p:nvSpPr>
          <p:cNvPr id="51" name="object 51"/>
          <p:cNvSpPr/>
          <p:nvPr/>
        </p:nvSpPr>
        <p:spPr>
          <a:xfrm>
            <a:off x="5537072" y="3854958"/>
            <a:ext cx="0" cy="848360"/>
          </a:xfrm>
          <a:custGeom>
            <a:avLst/>
            <a:gdLst/>
            <a:ahLst/>
            <a:cxnLst/>
            <a:rect l="l" t="t" r="r" b="b"/>
            <a:pathLst>
              <a:path h="848360">
                <a:moveTo>
                  <a:pt x="0" y="0"/>
                </a:moveTo>
                <a:lnTo>
                  <a:pt x="0" y="848106"/>
                </a:lnTo>
              </a:path>
            </a:pathLst>
          </a:custGeom>
          <a:ln w="38862">
            <a:solidFill>
              <a:srgbClr val="93AFDE"/>
            </a:solidFill>
          </a:ln>
        </p:spPr>
        <p:txBody>
          <a:bodyPr wrap="square" lIns="0" tIns="0" rIns="0" bIns="0" rtlCol="0"/>
          <a:lstStyle/>
          <a:p>
            <a:endParaRPr/>
          </a:p>
        </p:txBody>
      </p:sp>
      <p:sp>
        <p:nvSpPr>
          <p:cNvPr id="52" name="object 52"/>
          <p:cNvSpPr/>
          <p:nvPr/>
        </p:nvSpPr>
        <p:spPr>
          <a:xfrm>
            <a:off x="5607177" y="3853434"/>
            <a:ext cx="0" cy="849630"/>
          </a:xfrm>
          <a:custGeom>
            <a:avLst/>
            <a:gdLst/>
            <a:ahLst/>
            <a:cxnLst/>
            <a:rect l="l" t="t" r="r" b="b"/>
            <a:pathLst>
              <a:path h="849629">
                <a:moveTo>
                  <a:pt x="0" y="0"/>
                </a:moveTo>
                <a:lnTo>
                  <a:pt x="0" y="849630"/>
                </a:lnTo>
              </a:path>
            </a:pathLst>
          </a:custGeom>
          <a:ln w="38862">
            <a:solidFill>
              <a:srgbClr val="93AFDE"/>
            </a:solidFill>
          </a:ln>
        </p:spPr>
        <p:txBody>
          <a:bodyPr wrap="square" lIns="0" tIns="0" rIns="0" bIns="0" rtlCol="0"/>
          <a:lstStyle/>
          <a:p>
            <a:endParaRPr/>
          </a:p>
        </p:txBody>
      </p:sp>
      <p:sp>
        <p:nvSpPr>
          <p:cNvPr id="53" name="object 53"/>
          <p:cNvSpPr/>
          <p:nvPr/>
        </p:nvSpPr>
        <p:spPr>
          <a:xfrm>
            <a:off x="5677661" y="3848861"/>
            <a:ext cx="0" cy="854710"/>
          </a:xfrm>
          <a:custGeom>
            <a:avLst/>
            <a:gdLst/>
            <a:ahLst/>
            <a:cxnLst/>
            <a:rect l="l" t="t" r="r" b="b"/>
            <a:pathLst>
              <a:path h="854710">
                <a:moveTo>
                  <a:pt x="0" y="0"/>
                </a:moveTo>
                <a:lnTo>
                  <a:pt x="0" y="854201"/>
                </a:lnTo>
              </a:path>
            </a:pathLst>
          </a:custGeom>
          <a:ln w="38100">
            <a:solidFill>
              <a:srgbClr val="93AFDE"/>
            </a:solidFill>
          </a:ln>
        </p:spPr>
        <p:txBody>
          <a:bodyPr wrap="square" lIns="0" tIns="0" rIns="0" bIns="0" rtlCol="0"/>
          <a:lstStyle/>
          <a:p>
            <a:endParaRPr/>
          </a:p>
        </p:txBody>
      </p:sp>
      <p:sp>
        <p:nvSpPr>
          <p:cNvPr id="54" name="object 54"/>
          <p:cNvSpPr/>
          <p:nvPr/>
        </p:nvSpPr>
        <p:spPr>
          <a:xfrm>
            <a:off x="5748146" y="3843528"/>
            <a:ext cx="0" cy="859790"/>
          </a:xfrm>
          <a:custGeom>
            <a:avLst/>
            <a:gdLst/>
            <a:ahLst/>
            <a:cxnLst/>
            <a:rect l="l" t="t" r="r" b="b"/>
            <a:pathLst>
              <a:path h="859789">
                <a:moveTo>
                  <a:pt x="0" y="0"/>
                </a:moveTo>
                <a:lnTo>
                  <a:pt x="0" y="859536"/>
                </a:lnTo>
              </a:path>
            </a:pathLst>
          </a:custGeom>
          <a:ln w="38862">
            <a:solidFill>
              <a:srgbClr val="93AFDE"/>
            </a:solidFill>
          </a:ln>
        </p:spPr>
        <p:txBody>
          <a:bodyPr wrap="square" lIns="0" tIns="0" rIns="0" bIns="0" rtlCol="0"/>
          <a:lstStyle/>
          <a:p>
            <a:endParaRPr/>
          </a:p>
        </p:txBody>
      </p:sp>
      <p:sp>
        <p:nvSpPr>
          <p:cNvPr id="55" name="object 55"/>
          <p:cNvSpPr/>
          <p:nvPr/>
        </p:nvSpPr>
        <p:spPr>
          <a:xfrm>
            <a:off x="5818251" y="3838955"/>
            <a:ext cx="0" cy="864235"/>
          </a:xfrm>
          <a:custGeom>
            <a:avLst/>
            <a:gdLst/>
            <a:ahLst/>
            <a:cxnLst/>
            <a:rect l="l" t="t" r="r" b="b"/>
            <a:pathLst>
              <a:path h="864235">
                <a:moveTo>
                  <a:pt x="0" y="0"/>
                </a:moveTo>
                <a:lnTo>
                  <a:pt x="0" y="864108"/>
                </a:lnTo>
              </a:path>
            </a:pathLst>
          </a:custGeom>
          <a:ln w="38862">
            <a:solidFill>
              <a:srgbClr val="93AFDE"/>
            </a:solidFill>
          </a:ln>
        </p:spPr>
        <p:txBody>
          <a:bodyPr wrap="square" lIns="0" tIns="0" rIns="0" bIns="0" rtlCol="0"/>
          <a:lstStyle/>
          <a:p>
            <a:endParaRPr/>
          </a:p>
        </p:txBody>
      </p:sp>
      <p:sp>
        <p:nvSpPr>
          <p:cNvPr id="56" name="object 56"/>
          <p:cNvSpPr/>
          <p:nvPr/>
        </p:nvSpPr>
        <p:spPr>
          <a:xfrm>
            <a:off x="5888354" y="3834384"/>
            <a:ext cx="0" cy="868680"/>
          </a:xfrm>
          <a:custGeom>
            <a:avLst/>
            <a:gdLst/>
            <a:ahLst/>
            <a:cxnLst/>
            <a:rect l="l" t="t" r="r" b="b"/>
            <a:pathLst>
              <a:path h="868679">
                <a:moveTo>
                  <a:pt x="0" y="0"/>
                </a:moveTo>
                <a:lnTo>
                  <a:pt x="0" y="868680"/>
                </a:lnTo>
              </a:path>
            </a:pathLst>
          </a:custGeom>
          <a:ln w="38862">
            <a:solidFill>
              <a:srgbClr val="93AFDE"/>
            </a:solidFill>
          </a:ln>
        </p:spPr>
        <p:txBody>
          <a:bodyPr wrap="square" lIns="0" tIns="0" rIns="0" bIns="0" rtlCol="0"/>
          <a:lstStyle/>
          <a:p>
            <a:endParaRPr/>
          </a:p>
        </p:txBody>
      </p:sp>
      <p:sp>
        <p:nvSpPr>
          <p:cNvPr id="57" name="object 57"/>
          <p:cNvSpPr/>
          <p:nvPr/>
        </p:nvSpPr>
        <p:spPr>
          <a:xfrm>
            <a:off x="5958840" y="3831335"/>
            <a:ext cx="0" cy="871855"/>
          </a:xfrm>
          <a:custGeom>
            <a:avLst/>
            <a:gdLst/>
            <a:ahLst/>
            <a:cxnLst/>
            <a:rect l="l" t="t" r="r" b="b"/>
            <a:pathLst>
              <a:path h="871854">
                <a:moveTo>
                  <a:pt x="0" y="0"/>
                </a:moveTo>
                <a:lnTo>
                  <a:pt x="0" y="871727"/>
                </a:lnTo>
              </a:path>
            </a:pathLst>
          </a:custGeom>
          <a:ln w="38100">
            <a:solidFill>
              <a:srgbClr val="93AFDE"/>
            </a:solidFill>
          </a:ln>
        </p:spPr>
        <p:txBody>
          <a:bodyPr wrap="square" lIns="0" tIns="0" rIns="0" bIns="0" rtlCol="0"/>
          <a:lstStyle/>
          <a:p>
            <a:endParaRPr/>
          </a:p>
        </p:txBody>
      </p:sp>
      <p:sp>
        <p:nvSpPr>
          <p:cNvPr id="58" name="object 58"/>
          <p:cNvSpPr/>
          <p:nvPr/>
        </p:nvSpPr>
        <p:spPr>
          <a:xfrm>
            <a:off x="6029325" y="3829050"/>
            <a:ext cx="0" cy="874394"/>
          </a:xfrm>
          <a:custGeom>
            <a:avLst/>
            <a:gdLst/>
            <a:ahLst/>
            <a:cxnLst/>
            <a:rect l="l" t="t" r="r" b="b"/>
            <a:pathLst>
              <a:path h="874395">
                <a:moveTo>
                  <a:pt x="0" y="0"/>
                </a:moveTo>
                <a:lnTo>
                  <a:pt x="0" y="874013"/>
                </a:lnTo>
              </a:path>
            </a:pathLst>
          </a:custGeom>
          <a:ln w="38862">
            <a:solidFill>
              <a:srgbClr val="93AFDE"/>
            </a:solidFill>
          </a:ln>
        </p:spPr>
        <p:txBody>
          <a:bodyPr wrap="square" lIns="0" tIns="0" rIns="0" bIns="0" rtlCol="0"/>
          <a:lstStyle/>
          <a:p>
            <a:endParaRPr/>
          </a:p>
        </p:txBody>
      </p:sp>
      <p:sp>
        <p:nvSpPr>
          <p:cNvPr id="59" name="object 59"/>
          <p:cNvSpPr/>
          <p:nvPr/>
        </p:nvSpPr>
        <p:spPr>
          <a:xfrm>
            <a:off x="6099428" y="3824478"/>
            <a:ext cx="0" cy="878840"/>
          </a:xfrm>
          <a:custGeom>
            <a:avLst/>
            <a:gdLst/>
            <a:ahLst/>
            <a:cxnLst/>
            <a:rect l="l" t="t" r="r" b="b"/>
            <a:pathLst>
              <a:path h="878839">
                <a:moveTo>
                  <a:pt x="0" y="0"/>
                </a:moveTo>
                <a:lnTo>
                  <a:pt x="0" y="878586"/>
                </a:lnTo>
              </a:path>
            </a:pathLst>
          </a:custGeom>
          <a:ln w="38862">
            <a:solidFill>
              <a:srgbClr val="93AFDE"/>
            </a:solidFill>
          </a:ln>
        </p:spPr>
        <p:txBody>
          <a:bodyPr wrap="square" lIns="0" tIns="0" rIns="0" bIns="0" rtlCol="0"/>
          <a:lstStyle/>
          <a:p>
            <a:endParaRPr/>
          </a:p>
        </p:txBody>
      </p:sp>
      <p:sp>
        <p:nvSpPr>
          <p:cNvPr id="60" name="object 60"/>
          <p:cNvSpPr/>
          <p:nvPr/>
        </p:nvSpPr>
        <p:spPr>
          <a:xfrm>
            <a:off x="6169533" y="3821429"/>
            <a:ext cx="0" cy="882015"/>
          </a:xfrm>
          <a:custGeom>
            <a:avLst/>
            <a:gdLst/>
            <a:ahLst/>
            <a:cxnLst/>
            <a:rect l="l" t="t" r="r" b="b"/>
            <a:pathLst>
              <a:path h="882014">
                <a:moveTo>
                  <a:pt x="0" y="0"/>
                </a:moveTo>
                <a:lnTo>
                  <a:pt x="0" y="881634"/>
                </a:lnTo>
              </a:path>
            </a:pathLst>
          </a:custGeom>
          <a:ln w="38862">
            <a:solidFill>
              <a:srgbClr val="93AFDE"/>
            </a:solidFill>
          </a:ln>
        </p:spPr>
        <p:txBody>
          <a:bodyPr wrap="square" lIns="0" tIns="0" rIns="0" bIns="0" rtlCol="0"/>
          <a:lstStyle/>
          <a:p>
            <a:endParaRPr/>
          </a:p>
        </p:txBody>
      </p:sp>
      <p:sp>
        <p:nvSpPr>
          <p:cNvPr id="61" name="object 61"/>
          <p:cNvSpPr/>
          <p:nvPr/>
        </p:nvSpPr>
        <p:spPr>
          <a:xfrm>
            <a:off x="6239636" y="3819144"/>
            <a:ext cx="0" cy="883919"/>
          </a:xfrm>
          <a:custGeom>
            <a:avLst/>
            <a:gdLst/>
            <a:ahLst/>
            <a:cxnLst/>
            <a:rect l="l" t="t" r="r" b="b"/>
            <a:pathLst>
              <a:path h="883920">
                <a:moveTo>
                  <a:pt x="0" y="0"/>
                </a:moveTo>
                <a:lnTo>
                  <a:pt x="0" y="883920"/>
                </a:lnTo>
              </a:path>
            </a:pathLst>
          </a:custGeom>
          <a:ln w="38862">
            <a:solidFill>
              <a:srgbClr val="93AFDE"/>
            </a:solidFill>
          </a:ln>
        </p:spPr>
        <p:txBody>
          <a:bodyPr wrap="square" lIns="0" tIns="0" rIns="0" bIns="0" rtlCol="0"/>
          <a:lstStyle/>
          <a:p>
            <a:endParaRPr/>
          </a:p>
        </p:txBody>
      </p:sp>
      <p:sp>
        <p:nvSpPr>
          <p:cNvPr id="62" name="object 62"/>
          <p:cNvSpPr/>
          <p:nvPr/>
        </p:nvSpPr>
        <p:spPr>
          <a:xfrm>
            <a:off x="6310121" y="3814571"/>
            <a:ext cx="0" cy="889000"/>
          </a:xfrm>
          <a:custGeom>
            <a:avLst/>
            <a:gdLst/>
            <a:ahLst/>
            <a:cxnLst/>
            <a:rect l="l" t="t" r="r" b="b"/>
            <a:pathLst>
              <a:path h="889000">
                <a:moveTo>
                  <a:pt x="0" y="0"/>
                </a:moveTo>
                <a:lnTo>
                  <a:pt x="0" y="888491"/>
                </a:lnTo>
              </a:path>
            </a:pathLst>
          </a:custGeom>
          <a:ln w="38100">
            <a:solidFill>
              <a:srgbClr val="93AFDE"/>
            </a:solidFill>
          </a:ln>
        </p:spPr>
        <p:txBody>
          <a:bodyPr wrap="square" lIns="0" tIns="0" rIns="0" bIns="0" rtlCol="0"/>
          <a:lstStyle/>
          <a:p>
            <a:endParaRPr/>
          </a:p>
        </p:txBody>
      </p:sp>
      <p:sp>
        <p:nvSpPr>
          <p:cNvPr id="63" name="object 63"/>
          <p:cNvSpPr/>
          <p:nvPr/>
        </p:nvSpPr>
        <p:spPr>
          <a:xfrm>
            <a:off x="6380607" y="3811523"/>
            <a:ext cx="0" cy="891540"/>
          </a:xfrm>
          <a:custGeom>
            <a:avLst/>
            <a:gdLst/>
            <a:ahLst/>
            <a:cxnLst/>
            <a:rect l="l" t="t" r="r" b="b"/>
            <a:pathLst>
              <a:path h="891539">
                <a:moveTo>
                  <a:pt x="0" y="0"/>
                </a:moveTo>
                <a:lnTo>
                  <a:pt x="0" y="891539"/>
                </a:lnTo>
              </a:path>
            </a:pathLst>
          </a:custGeom>
          <a:ln w="38862">
            <a:solidFill>
              <a:srgbClr val="93AFDE"/>
            </a:solidFill>
          </a:ln>
        </p:spPr>
        <p:txBody>
          <a:bodyPr wrap="square" lIns="0" tIns="0" rIns="0" bIns="0" rtlCol="0"/>
          <a:lstStyle/>
          <a:p>
            <a:endParaRPr/>
          </a:p>
        </p:txBody>
      </p:sp>
      <p:sp>
        <p:nvSpPr>
          <p:cNvPr id="64" name="object 64"/>
          <p:cNvSpPr/>
          <p:nvPr/>
        </p:nvSpPr>
        <p:spPr>
          <a:xfrm>
            <a:off x="6450710" y="3808476"/>
            <a:ext cx="0" cy="894715"/>
          </a:xfrm>
          <a:custGeom>
            <a:avLst/>
            <a:gdLst/>
            <a:ahLst/>
            <a:cxnLst/>
            <a:rect l="l" t="t" r="r" b="b"/>
            <a:pathLst>
              <a:path h="894714">
                <a:moveTo>
                  <a:pt x="0" y="0"/>
                </a:moveTo>
                <a:lnTo>
                  <a:pt x="0" y="894588"/>
                </a:lnTo>
              </a:path>
            </a:pathLst>
          </a:custGeom>
          <a:ln w="38862">
            <a:solidFill>
              <a:srgbClr val="93AFDE"/>
            </a:solidFill>
          </a:ln>
        </p:spPr>
        <p:txBody>
          <a:bodyPr wrap="square" lIns="0" tIns="0" rIns="0" bIns="0" rtlCol="0"/>
          <a:lstStyle/>
          <a:p>
            <a:endParaRPr/>
          </a:p>
        </p:txBody>
      </p:sp>
      <p:sp>
        <p:nvSpPr>
          <p:cNvPr id="65" name="object 65"/>
          <p:cNvSpPr/>
          <p:nvPr/>
        </p:nvSpPr>
        <p:spPr>
          <a:xfrm>
            <a:off x="6515100" y="3804665"/>
            <a:ext cx="0" cy="898525"/>
          </a:xfrm>
          <a:custGeom>
            <a:avLst/>
            <a:gdLst/>
            <a:ahLst/>
            <a:cxnLst/>
            <a:rect l="l" t="t" r="r" b="b"/>
            <a:pathLst>
              <a:path h="898525">
                <a:moveTo>
                  <a:pt x="0" y="0"/>
                </a:moveTo>
                <a:lnTo>
                  <a:pt x="0" y="898398"/>
                </a:lnTo>
              </a:path>
            </a:pathLst>
          </a:custGeom>
          <a:ln w="27432">
            <a:solidFill>
              <a:srgbClr val="93AFDE"/>
            </a:solidFill>
          </a:ln>
        </p:spPr>
        <p:txBody>
          <a:bodyPr wrap="square" lIns="0" tIns="0" rIns="0" bIns="0" rtlCol="0"/>
          <a:lstStyle/>
          <a:p>
            <a:endParaRPr/>
          </a:p>
        </p:txBody>
      </p:sp>
      <p:sp>
        <p:nvSpPr>
          <p:cNvPr id="66" name="object 66"/>
          <p:cNvSpPr/>
          <p:nvPr/>
        </p:nvSpPr>
        <p:spPr>
          <a:xfrm>
            <a:off x="2600705" y="3704844"/>
            <a:ext cx="3901440" cy="280035"/>
          </a:xfrm>
          <a:custGeom>
            <a:avLst/>
            <a:gdLst/>
            <a:ahLst/>
            <a:cxnLst/>
            <a:rect l="l" t="t" r="r" b="b"/>
            <a:pathLst>
              <a:path w="3901440" h="280035">
                <a:moveTo>
                  <a:pt x="32004" y="164591"/>
                </a:moveTo>
                <a:lnTo>
                  <a:pt x="0" y="277367"/>
                </a:lnTo>
                <a:lnTo>
                  <a:pt x="8382" y="279653"/>
                </a:lnTo>
                <a:lnTo>
                  <a:pt x="40386" y="166877"/>
                </a:lnTo>
                <a:lnTo>
                  <a:pt x="32004" y="164591"/>
                </a:lnTo>
                <a:close/>
              </a:path>
              <a:path w="3901440" h="280035">
                <a:moveTo>
                  <a:pt x="102870" y="112775"/>
                </a:moveTo>
                <a:lnTo>
                  <a:pt x="70866" y="163067"/>
                </a:lnTo>
                <a:lnTo>
                  <a:pt x="78486" y="167639"/>
                </a:lnTo>
                <a:lnTo>
                  <a:pt x="109728" y="117347"/>
                </a:lnTo>
                <a:lnTo>
                  <a:pt x="102870" y="112775"/>
                </a:lnTo>
                <a:close/>
              </a:path>
              <a:path w="3901440" h="280035">
                <a:moveTo>
                  <a:pt x="172974" y="53339"/>
                </a:moveTo>
                <a:lnTo>
                  <a:pt x="140970" y="113537"/>
                </a:lnTo>
                <a:lnTo>
                  <a:pt x="148590" y="117347"/>
                </a:lnTo>
                <a:lnTo>
                  <a:pt x="180594" y="57149"/>
                </a:lnTo>
                <a:lnTo>
                  <a:pt x="172974" y="53339"/>
                </a:lnTo>
                <a:close/>
              </a:path>
              <a:path w="3901440" h="280035">
                <a:moveTo>
                  <a:pt x="216408" y="51053"/>
                </a:moveTo>
                <a:lnTo>
                  <a:pt x="214122" y="59435"/>
                </a:lnTo>
                <a:lnTo>
                  <a:pt x="246126" y="67817"/>
                </a:lnTo>
                <a:lnTo>
                  <a:pt x="247650" y="59435"/>
                </a:lnTo>
                <a:lnTo>
                  <a:pt x="216408" y="51053"/>
                </a:lnTo>
                <a:close/>
              </a:path>
              <a:path w="3901440" h="280035">
                <a:moveTo>
                  <a:pt x="313182" y="1523"/>
                </a:moveTo>
                <a:lnTo>
                  <a:pt x="281940" y="61721"/>
                </a:lnTo>
                <a:lnTo>
                  <a:pt x="289560" y="65531"/>
                </a:lnTo>
                <a:lnTo>
                  <a:pt x="320802" y="5333"/>
                </a:lnTo>
                <a:lnTo>
                  <a:pt x="313182" y="1523"/>
                </a:lnTo>
                <a:close/>
              </a:path>
              <a:path w="3901440" h="280035">
                <a:moveTo>
                  <a:pt x="358140" y="0"/>
                </a:moveTo>
                <a:lnTo>
                  <a:pt x="353568" y="7619"/>
                </a:lnTo>
                <a:lnTo>
                  <a:pt x="385572" y="22859"/>
                </a:lnTo>
                <a:lnTo>
                  <a:pt x="389382" y="15239"/>
                </a:lnTo>
                <a:lnTo>
                  <a:pt x="358140" y="0"/>
                </a:lnTo>
                <a:close/>
              </a:path>
              <a:path w="3901440" h="280035">
                <a:moveTo>
                  <a:pt x="430530" y="17525"/>
                </a:moveTo>
                <a:lnTo>
                  <a:pt x="422148" y="20573"/>
                </a:lnTo>
                <a:lnTo>
                  <a:pt x="453390" y="102869"/>
                </a:lnTo>
                <a:lnTo>
                  <a:pt x="461772" y="99821"/>
                </a:lnTo>
                <a:lnTo>
                  <a:pt x="430530" y="17525"/>
                </a:lnTo>
                <a:close/>
              </a:path>
              <a:path w="3901440" h="280035">
                <a:moveTo>
                  <a:pt x="527304" y="89915"/>
                </a:moveTo>
                <a:lnTo>
                  <a:pt x="495300" y="96773"/>
                </a:lnTo>
                <a:lnTo>
                  <a:pt x="497586" y="105155"/>
                </a:lnTo>
                <a:lnTo>
                  <a:pt x="528828" y="98297"/>
                </a:lnTo>
                <a:lnTo>
                  <a:pt x="527304" y="89915"/>
                </a:lnTo>
                <a:close/>
              </a:path>
              <a:path w="3901440" h="280035">
                <a:moveTo>
                  <a:pt x="594360" y="47243"/>
                </a:moveTo>
                <a:lnTo>
                  <a:pt x="563118" y="91439"/>
                </a:lnTo>
                <a:lnTo>
                  <a:pt x="569976" y="96773"/>
                </a:lnTo>
                <a:lnTo>
                  <a:pt x="601980" y="51815"/>
                </a:lnTo>
                <a:lnTo>
                  <a:pt x="594360" y="47243"/>
                </a:lnTo>
                <a:close/>
              </a:path>
              <a:path w="3901440" h="280035">
                <a:moveTo>
                  <a:pt x="666750" y="28193"/>
                </a:moveTo>
                <a:lnTo>
                  <a:pt x="634746" y="45719"/>
                </a:lnTo>
                <a:lnTo>
                  <a:pt x="639318" y="53339"/>
                </a:lnTo>
                <a:lnTo>
                  <a:pt x="670560" y="35813"/>
                </a:lnTo>
                <a:lnTo>
                  <a:pt x="666750" y="28193"/>
                </a:lnTo>
                <a:close/>
              </a:path>
              <a:path w="3901440" h="280035">
                <a:moveTo>
                  <a:pt x="710946" y="30479"/>
                </a:moveTo>
                <a:lnTo>
                  <a:pt x="703326" y="33527"/>
                </a:lnTo>
                <a:lnTo>
                  <a:pt x="734568" y="121157"/>
                </a:lnTo>
                <a:lnTo>
                  <a:pt x="742950" y="118109"/>
                </a:lnTo>
                <a:lnTo>
                  <a:pt x="710946" y="30479"/>
                </a:lnTo>
                <a:close/>
              </a:path>
              <a:path w="3901440" h="280035">
                <a:moveTo>
                  <a:pt x="781812" y="118109"/>
                </a:moveTo>
                <a:lnTo>
                  <a:pt x="773430" y="121157"/>
                </a:lnTo>
                <a:lnTo>
                  <a:pt x="804672" y="211073"/>
                </a:lnTo>
                <a:lnTo>
                  <a:pt x="813054" y="208787"/>
                </a:lnTo>
                <a:lnTo>
                  <a:pt x="781812" y="118109"/>
                </a:lnTo>
                <a:close/>
              </a:path>
              <a:path w="3901440" h="280035">
                <a:moveTo>
                  <a:pt x="851154" y="208025"/>
                </a:moveTo>
                <a:lnTo>
                  <a:pt x="844296" y="211835"/>
                </a:lnTo>
                <a:lnTo>
                  <a:pt x="875538" y="266699"/>
                </a:lnTo>
                <a:lnTo>
                  <a:pt x="883158" y="262127"/>
                </a:lnTo>
                <a:lnTo>
                  <a:pt x="851154" y="208025"/>
                </a:lnTo>
                <a:close/>
              </a:path>
              <a:path w="3901440" h="280035">
                <a:moveTo>
                  <a:pt x="918972" y="260603"/>
                </a:moveTo>
                <a:lnTo>
                  <a:pt x="916686" y="268223"/>
                </a:lnTo>
                <a:lnTo>
                  <a:pt x="947928" y="278891"/>
                </a:lnTo>
                <a:lnTo>
                  <a:pt x="950976" y="270509"/>
                </a:lnTo>
                <a:lnTo>
                  <a:pt x="918972" y="260603"/>
                </a:lnTo>
                <a:close/>
              </a:path>
              <a:path w="3901440" h="280035">
                <a:moveTo>
                  <a:pt x="1017270" y="249173"/>
                </a:moveTo>
                <a:lnTo>
                  <a:pt x="986028" y="271271"/>
                </a:lnTo>
                <a:lnTo>
                  <a:pt x="990600" y="278129"/>
                </a:lnTo>
                <a:lnTo>
                  <a:pt x="1022604" y="256793"/>
                </a:lnTo>
                <a:lnTo>
                  <a:pt x="1017270" y="249173"/>
                </a:lnTo>
                <a:close/>
              </a:path>
              <a:path w="3901440" h="280035">
                <a:moveTo>
                  <a:pt x="1087374" y="226313"/>
                </a:moveTo>
                <a:lnTo>
                  <a:pt x="1056132" y="249173"/>
                </a:lnTo>
                <a:lnTo>
                  <a:pt x="1061466" y="256793"/>
                </a:lnTo>
                <a:lnTo>
                  <a:pt x="1092708" y="233171"/>
                </a:lnTo>
                <a:lnTo>
                  <a:pt x="1087374" y="226313"/>
                </a:lnTo>
                <a:close/>
              </a:path>
              <a:path w="3901440" h="280035">
                <a:moveTo>
                  <a:pt x="1157478" y="203453"/>
                </a:moveTo>
                <a:lnTo>
                  <a:pt x="1126236" y="226313"/>
                </a:lnTo>
                <a:lnTo>
                  <a:pt x="1131570" y="233171"/>
                </a:lnTo>
                <a:lnTo>
                  <a:pt x="1162812" y="210311"/>
                </a:lnTo>
                <a:lnTo>
                  <a:pt x="1157478" y="203453"/>
                </a:lnTo>
                <a:close/>
              </a:path>
              <a:path w="3901440" h="280035">
                <a:moveTo>
                  <a:pt x="1200150" y="202691"/>
                </a:moveTo>
                <a:lnTo>
                  <a:pt x="1198626" y="211073"/>
                </a:lnTo>
                <a:lnTo>
                  <a:pt x="1229868" y="217169"/>
                </a:lnTo>
                <a:lnTo>
                  <a:pt x="1231392" y="208787"/>
                </a:lnTo>
                <a:lnTo>
                  <a:pt x="1200150" y="202691"/>
                </a:lnTo>
                <a:close/>
              </a:path>
              <a:path w="3901440" h="280035">
                <a:moveTo>
                  <a:pt x="1298448" y="183641"/>
                </a:moveTo>
                <a:lnTo>
                  <a:pt x="1266444" y="209549"/>
                </a:lnTo>
                <a:lnTo>
                  <a:pt x="1271778" y="216407"/>
                </a:lnTo>
                <a:lnTo>
                  <a:pt x="1303782" y="190499"/>
                </a:lnTo>
                <a:lnTo>
                  <a:pt x="1298448" y="183641"/>
                </a:lnTo>
                <a:close/>
              </a:path>
              <a:path w="3901440" h="280035">
                <a:moveTo>
                  <a:pt x="1367790" y="128015"/>
                </a:moveTo>
                <a:lnTo>
                  <a:pt x="1335786" y="185165"/>
                </a:lnTo>
                <a:lnTo>
                  <a:pt x="1343406" y="188975"/>
                </a:lnTo>
                <a:lnTo>
                  <a:pt x="1374648" y="131825"/>
                </a:lnTo>
                <a:lnTo>
                  <a:pt x="1367790" y="128015"/>
                </a:lnTo>
                <a:close/>
              </a:path>
              <a:path w="3901440" h="280035">
                <a:moveTo>
                  <a:pt x="1439418" y="110489"/>
                </a:moveTo>
                <a:lnTo>
                  <a:pt x="1408176" y="125729"/>
                </a:lnTo>
                <a:lnTo>
                  <a:pt x="1411986" y="133349"/>
                </a:lnTo>
                <a:lnTo>
                  <a:pt x="1443228" y="118109"/>
                </a:lnTo>
                <a:lnTo>
                  <a:pt x="1439418" y="110489"/>
                </a:lnTo>
                <a:close/>
              </a:path>
              <a:path w="3901440" h="280035">
                <a:moveTo>
                  <a:pt x="1482090" y="110489"/>
                </a:moveTo>
                <a:lnTo>
                  <a:pt x="1478280" y="118109"/>
                </a:lnTo>
                <a:lnTo>
                  <a:pt x="1509522" y="133349"/>
                </a:lnTo>
                <a:lnTo>
                  <a:pt x="1513332" y="125729"/>
                </a:lnTo>
                <a:lnTo>
                  <a:pt x="1482090" y="110489"/>
                </a:lnTo>
                <a:close/>
              </a:path>
              <a:path w="3901440" h="280035">
                <a:moveTo>
                  <a:pt x="1552956" y="126491"/>
                </a:moveTo>
                <a:lnTo>
                  <a:pt x="1547622" y="133349"/>
                </a:lnTo>
                <a:lnTo>
                  <a:pt x="1578864" y="160019"/>
                </a:lnTo>
                <a:lnTo>
                  <a:pt x="1584960" y="153923"/>
                </a:lnTo>
                <a:lnTo>
                  <a:pt x="1552956" y="126491"/>
                </a:lnTo>
                <a:close/>
              </a:path>
              <a:path w="3901440" h="280035">
                <a:moveTo>
                  <a:pt x="1621536" y="153161"/>
                </a:moveTo>
                <a:lnTo>
                  <a:pt x="1619250" y="160781"/>
                </a:lnTo>
                <a:lnTo>
                  <a:pt x="1651254" y="169925"/>
                </a:lnTo>
                <a:lnTo>
                  <a:pt x="1653539" y="161543"/>
                </a:lnTo>
                <a:lnTo>
                  <a:pt x="1621536" y="153161"/>
                </a:lnTo>
                <a:close/>
              </a:path>
              <a:path w="3901440" h="280035">
                <a:moveTo>
                  <a:pt x="1722882" y="161543"/>
                </a:moveTo>
                <a:lnTo>
                  <a:pt x="1690877" y="161543"/>
                </a:lnTo>
                <a:lnTo>
                  <a:pt x="1690877" y="169925"/>
                </a:lnTo>
                <a:lnTo>
                  <a:pt x="1722882" y="169925"/>
                </a:lnTo>
                <a:lnTo>
                  <a:pt x="1722882" y="161543"/>
                </a:lnTo>
                <a:close/>
              </a:path>
              <a:path w="3901440" h="280035">
                <a:moveTo>
                  <a:pt x="1764030" y="162305"/>
                </a:moveTo>
                <a:lnTo>
                  <a:pt x="1758696" y="169163"/>
                </a:lnTo>
                <a:lnTo>
                  <a:pt x="1789938" y="193547"/>
                </a:lnTo>
                <a:lnTo>
                  <a:pt x="1795272" y="186689"/>
                </a:lnTo>
                <a:lnTo>
                  <a:pt x="1764030" y="162305"/>
                </a:lnTo>
                <a:close/>
              </a:path>
              <a:path w="3901440" h="280035">
                <a:moveTo>
                  <a:pt x="1832610" y="185927"/>
                </a:moveTo>
                <a:lnTo>
                  <a:pt x="1831086" y="194309"/>
                </a:lnTo>
                <a:lnTo>
                  <a:pt x="1862328" y="199643"/>
                </a:lnTo>
                <a:lnTo>
                  <a:pt x="1863852" y="191261"/>
                </a:lnTo>
                <a:lnTo>
                  <a:pt x="1832610" y="185927"/>
                </a:lnTo>
                <a:close/>
              </a:path>
              <a:path w="3901440" h="280035">
                <a:moveTo>
                  <a:pt x="1901952" y="191261"/>
                </a:moveTo>
                <a:lnTo>
                  <a:pt x="1901190" y="199643"/>
                </a:lnTo>
                <a:lnTo>
                  <a:pt x="1933194" y="202691"/>
                </a:lnTo>
                <a:lnTo>
                  <a:pt x="1933956" y="194309"/>
                </a:lnTo>
                <a:lnTo>
                  <a:pt x="1901952" y="191261"/>
                </a:lnTo>
                <a:close/>
              </a:path>
              <a:path w="3901440" h="280035">
                <a:moveTo>
                  <a:pt x="2003298" y="192785"/>
                </a:moveTo>
                <a:lnTo>
                  <a:pt x="1972056" y="194309"/>
                </a:lnTo>
                <a:lnTo>
                  <a:pt x="1972056" y="202691"/>
                </a:lnTo>
                <a:lnTo>
                  <a:pt x="2004060" y="201167"/>
                </a:lnTo>
                <a:lnTo>
                  <a:pt x="2003298" y="192785"/>
                </a:lnTo>
                <a:close/>
              </a:path>
              <a:path w="3901440" h="280035">
                <a:moveTo>
                  <a:pt x="2073402" y="189737"/>
                </a:moveTo>
                <a:lnTo>
                  <a:pt x="2042160" y="192785"/>
                </a:lnTo>
                <a:lnTo>
                  <a:pt x="2042922" y="201167"/>
                </a:lnTo>
                <a:lnTo>
                  <a:pt x="2074164" y="198119"/>
                </a:lnTo>
                <a:lnTo>
                  <a:pt x="2073402" y="189737"/>
                </a:lnTo>
                <a:close/>
              </a:path>
              <a:path w="3901440" h="280035">
                <a:moveTo>
                  <a:pt x="2143506" y="184403"/>
                </a:moveTo>
                <a:lnTo>
                  <a:pt x="2111502" y="189737"/>
                </a:lnTo>
                <a:lnTo>
                  <a:pt x="2113026" y="198119"/>
                </a:lnTo>
                <a:lnTo>
                  <a:pt x="2145030" y="192785"/>
                </a:lnTo>
                <a:lnTo>
                  <a:pt x="2143506" y="184403"/>
                </a:lnTo>
                <a:close/>
              </a:path>
              <a:path w="3901440" h="280035">
                <a:moveTo>
                  <a:pt x="2213610" y="179831"/>
                </a:moveTo>
                <a:lnTo>
                  <a:pt x="2182368" y="184403"/>
                </a:lnTo>
                <a:lnTo>
                  <a:pt x="2183130" y="192785"/>
                </a:lnTo>
                <a:lnTo>
                  <a:pt x="2215134" y="188213"/>
                </a:lnTo>
                <a:lnTo>
                  <a:pt x="2213610" y="179831"/>
                </a:lnTo>
                <a:close/>
              </a:path>
              <a:path w="3901440" h="280035">
                <a:moveTo>
                  <a:pt x="2283714" y="171449"/>
                </a:moveTo>
                <a:lnTo>
                  <a:pt x="2251710" y="179831"/>
                </a:lnTo>
                <a:lnTo>
                  <a:pt x="2253996" y="188213"/>
                </a:lnTo>
                <a:lnTo>
                  <a:pt x="2286000" y="179831"/>
                </a:lnTo>
                <a:lnTo>
                  <a:pt x="2283714" y="171449"/>
                </a:lnTo>
                <a:close/>
              </a:path>
              <a:path w="3901440" h="280035">
                <a:moveTo>
                  <a:pt x="2353818" y="161543"/>
                </a:moveTo>
                <a:lnTo>
                  <a:pt x="2321814" y="171449"/>
                </a:lnTo>
                <a:lnTo>
                  <a:pt x="2324862" y="179831"/>
                </a:lnTo>
                <a:lnTo>
                  <a:pt x="2356104" y="169925"/>
                </a:lnTo>
                <a:lnTo>
                  <a:pt x="2353818" y="161543"/>
                </a:lnTo>
                <a:close/>
              </a:path>
              <a:path w="3901440" h="280035">
                <a:moveTo>
                  <a:pt x="2424684" y="155447"/>
                </a:moveTo>
                <a:lnTo>
                  <a:pt x="2392680" y="161543"/>
                </a:lnTo>
                <a:lnTo>
                  <a:pt x="2394204" y="169925"/>
                </a:lnTo>
                <a:lnTo>
                  <a:pt x="2426208" y="163829"/>
                </a:lnTo>
                <a:lnTo>
                  <a:pt x="2424684" y="155447"/>
                </a:lnTo>
                <a:close/>
              </a:path>
              <a:path w="3901440" h="280035">
                <a:moveTo>
                  <a:pt x="2494788" y="152399"/>
                </a:moveTo>
                <a:lnTo>
                  <a:pt x="2463546" y="155447"/>
                </a:lnTo>
                <a:lnTo>
                  <a:pt x="2464308" y="163829"/>
                </a:lnTo>
                <a:lnTo>
                  <a:pt x="2495550" y="161543"/>
                </a:lnTo>
                <a:lnTo>
                  <a:pt x="2494788" y="152399"/>
                </a:lnTo>
                <a:close/>
              </a:path>
              <a:path w="3901440" h="280035">
                <a:moveTo>
                  <a:pt x="2564892" y="148589"/>
                </a:moveTo>
                <a:lnTo>
                  <a:pt x="2533650" y="152399"/>
                </a:lnTo>
                <a:lnTo>
                  <a:pt x="2535174" y="161543"/>
                </a:lnTo>
                <a:lnTo>
                  <a:pt x="2566416" y="156971"/>
                </a:lnTo>
                <a:lnTo>
                  <a:pt x="2564892" y="148589"/>
                </a:lnTo>
                <a:close/>
              </a:path>
              <a:path w="3901440" h="280035">
                <a:moveTo>
                  <a:pt x="2634996" y="142493"/>
                </a:moveTo>
                <a:lnTo>
                  <a:pt x="2603754" y="148589"/>
                </a:lnTo>
                <a:lnTo>
                  <a:pt x="2605278" y="156971"/>
                </a:lnTo>
                <a:lnTo>
                  <a:pt x="2636520" y="150875"/>
                </a:lnTo>
                <a:lnTo>
                  <a:pt x="2634996" y="142493"/>
                </a:lnTo>
                <a:close/>
              </a:path>
              <a:path w="3901440" h="280035">
                <a:moveTo>
                  <a:pt x="2705862" y="137159"/>
                </a:moveTo>
                <a:lnTo>
                  <a:pt x="2673858" y="142493"/>
                </a:lnTo>
                <a:lnTo>
                  <a:pt x="2675382" y="150875"/>
                </a:lnTo>
                <a:lnTo>
                  <a:pt x="2707386" y="145541"/>
                </a:lnTo>
                <a:lnTo>
                  <a:pt x="2705862" y="137159"/>
                </a:lnTo>
                <a:close/>
              </a:path>
              <a:path w="3901440" h="280035">
                <a:moveTo>
                  <a:pt x="2745486" y="137159"/>
                </a:moveTo>
                <a:lnTo>
                  <a:pt x="2744724" y="145541"/>
                </a:lnTo>
                <a:lnTo>
                  <a:pt x="2775966" y="148589"/>
                </a:lnTo>
                <a:lnTo>
                  <a:pt x="2776728" y="139445"/>
                </a:lnTo>
                <a:lnTo>
                  <a:pt x="2745486" y="137159"/>
                </a:lnTo>
                <a:close/>
              </a:path>
              <a:path w="3901440" h="280035">
                <a:moveTo>
                  <a:pt x="2815590" y="139445"/>
                </a:moveTo>
                <a:lnTo>
                  <a:pt x="2814828" y="148589"/>
                </a:lnTo>
                <a:lnTo>
                  <a:pt x="2846070" y="152399"/>
                </a:lnTo>
                <a:lnTo>
                  <a:pt x="2847594" y="144017"/>
                </a:lnTo>
                <a:lnTo>
                  <a:pt x="2815590" y="139445"/>
                </a:lnTo>
                <a:close/>
              </a:path>
              <a:path w="3901440" h="280035">
                <a:moveTo>
                  <a:pt x="2885694" y="144017"/>
                </a:moveTo>
                <a:lnTo>
                  <a:pt x="2885694" y="152399"/>
                </a:lnTo>
                <a:lnTo>
                  <a:pt x="2916936" y="153923"/>
                </a:lnTo>
                <a:lnTo>
                  <a:pt x="2916936" y="145541"/>
                </a:lnTo>
                <a:lnTo>
                  <a:pt x="2885694" y="144017"/>
                </a:lnTo>
                <a:close/>
              </a:path>
              <a:path w="3901440" h="280035">
                <a:moveTo>
                  <a:pt x="2987040" y="144017"/>
                </a:moveTo>
                <a:lnTo>
                  <a:pt x="2955798" y="145541"/>
                </a:lnTo>
                <a:lnTo>
                  <a:pt x="2955798" y="153923"/>
                </a:lnTo>
                <a:lnTo>
                  <a:pt x="2987802" y="152399"/>
                </a:lnTo>
                <a:lnTo>
                  <a:pt x="2987040" y="144017"/>
                </a:lnTo>
                <a:close/>
              </a:path>
              <a:path w="3901440" h="280035">
                <a:moveTo>
                  <a:pt x="3057144" y="139445"/>
                </a:moveTo>
                <a:lnTo>
                  <a:pt x="3025902" y="144017"/>
                </a:lnTo>
                <a:lnTo>
                  <a:pt x="3026664" y="152399"/>
                </a:lnTo>
                <a:lnTo>
                  <a:pt x="3057906" y="148589"/>
                </a:lnTo>
                <a:lnTo>
                  <a:pt x="3057144" y="139445"/>
                </a:lnTo>
                <a:close/>
              </a:path>
              <a:path w="3901440" h="280035">
                <a:moveTo>
                  <a:pt x="3127248" y="134111"/>
                </a:moveTo>
                <a:lnTo>
                  <a:pt x="3095244" y="140207"/>
                </a:lnTo>
                <a:lnTo>
                  <a:pt x="3096768" y="148589"/>
                </a:lnTo>
                <a:lnTo>
                  <a:pt x="3128772" y="142493"/>
                </a:lnTo>
                <a:lnTo>
                  <a:pt x="3127248" y="134111"/>
                </a:lnTo>
                <a:close/>
              </a:path>
              <a:path w="3901440" h="280035">
                <a:moveTo>
                  <a:pt x="3197352" y="129539"/>
                </a:moveTo>
                <a:lnTo>
                  <a:pt x="3166110" y="134111"/>
                </a:lnTo>
                <a:lnTo>
                  <a:pt x="3166872" y="142493"/>
                </a:lnTo>
                <a:lnTo>
                  <a:pt x="3198876" y="137921"/>
                </a:lnTo>
                <a:lnTo>
                  <a:pt x="3197352" y="129539"/>
                </a:lnTo>
                <a:close/>
              </a:path>
              <a:path w="3901440" h="280035">
                <a:moveTo>
                  <a:pt x="3268218" y="125729"/>
                </a:moveTo>
                <a:lnTo>
                  <a:pt x="3236214" y="129539"/>
                </a:lnTo>
                <a:lnTo>
                  <a:pt x="3237738" y="137921"/>
                </a:lnTo>
                <a:lnTo>
                  <a:pt x="3268979" y="134111"/>
                </a:lnTo>
                <a:lnTo>
                  <a:pt x="3268218" y="125729"/>
                </a:lnTo>
                <a:close/>
              </a:path>
              <a:path w="3901440" h="280035">
                <a:moveTo>
                  <a:pt x="3338322" y="122681"/>
                </a:moveTo>
                <a:lnTo>
                  <a:pt x="3307080" y="125729"/>
                </a:lnTo>
                <a:lnTo>
                  <a:pt x="3307841" y="134111"/>
                </a:lnTo>
                <a:lnTo>
                  <a:pt x="3339084" y="131063"/>
                </a:lnTo>
                <a:lnTo>
                  <a:pt x="3338322" y="122681"/>
                </a:lnTo>
                <a:close/>
              </a:path>
              <a:path w="3901440" h="280035">
                <a:moveTo>
                  <a:pt x="3408426" y="119633"/>
                </a:moveTo>
                <a:lnTo>
                  <a:pt x="3377184" y="122681"/>
                </a:lnTo>
                <a:lnTo>
                  <a:pt x="3377946" y="131063"/>
                </a:lnTo>
                <a:lnTo>
                  <a:pt x="3409188" y="128015"/>
                </a:lnTo>
                <a:lnTo>
                  <a:pt x="3408426" y="119633"/>
                </a:lnTo>
                <a:close/>
              </a:path>
              <a:path w="3901440" h="280035">
                <a:moveTo>
                  <a:pt x="3478530" y="115061"/>
                </a:moveTo>
                <a:lnTo>
                  <a:pt x="3447288" y="119633"/>
                </a:lnTo>
                <a:lnTo>
                  <a:pt x="3448050" y="128015"/>
                </a:lnTo>
                <a:lnTo>
                  <a:pt x="3480054" y="124205"/>
                </a:lnTo>
                <a:lnTo>
                  <a:pt x="3478530" y="115061"/>
                </a:lnTo>
                <a:close/>
              </a:path>
              <a:path w="3901440" h="280035">
                <a:moveTo>
                  <a:pt x="3549396" y="112775"/>
                </a:moveTo>
                <a:lnTo>
                  <a:pt x="3517391" y="115061"/>
                </a:lnTo>
                <a:lnTo>
                  <a:pt x="3518154" y="124205"/>
                </a:lnTo>
                <a:lnTo>
                  <a:pt x="3550158" y="121157"/>
                </a:lnTo>
                <a:lnTo>
                  <a:pt x="3549396" y="112775"/>
                </a:lnTo>
                <a:close/>
              </a:path>
              <a:path w="3901440" h="280035">
                <a:moveTo>
                  <a:pt x="3619500" y="109727"/>
                </a:moveTo>
                <a:lnTo>
                  <a:pt x="3587496" y="112775"/>
                </a:lnTo>
                <a:lnTo>
                  <a:pt x="3589020" y="121157"/>
                </a:lnTo>
                <a:lnTo>
                  <a:pt x="3620262" y="118109"/>
                </a:lnTo>
                <a:lnTo>
                  <a:pt x="3619500" y="109727"/>
                </a:lnTo>
                <a:close/>
              </a:path>
              <a:path w="3901440" h="280035">
                <a:moveTo>
                  <a:pt x="3689604" y="105155"/>
                </a:moveTo>
                <a:lnTo>
                  <a:pt x="3657600" y="109727"/>
                </a:lnTo>
                <a:lnTo>
                  <a:pt x="3659124" y="118109"/>
                </a:lnTo>
                <a:lnTo>
                  <a:pt x="3690366" y="114299"/>
                </a:lnTo>
                <a:lnTo>
                  <a:pt x="3689604" y="105155"/>
                </a:lnTo>
                <a:close/>
              </a:path>
              <a:path w="3901440" h="280035">
                <a:moveTo>
                  <a:pt x="3759708" y="102869"/>
                </a:moveTo>
                <a:lnTo>
                  <a:pt x="3728466" y="105155"/>
                </a:lnTo>
                <a:lnTo>
                  <a:pt x="3729228" y="114299"/>
                </a:lnTo>
                <a:lnTo>
                  <a:pt x="3760470" y="111251"/>
                </a:lnTo>
                <a:lnTo>
                  <a:pt x="3759708" y="102869"/>
                </a:lnTo>
                <a:close/>
              </a:path>
              <a:path w="3901440" h="280035">
                <a:moveTo>
                  <a:pt x="3830574" y="99821"/>
                </a:moveTo>
                <a:lnTo>
                  <a:pt x="3798570" y="102869"/>
                </a:lnTo>
                <a:lnTo>
                  <a:pt x="3799332" y="111251"/>
                </a:lnTo>
                <a:lnTo>
                  <a:pt x="3831336" y="108203"/>
                </a:lnTo>
                <a:lnTo>
                  <a:pt x="3830574" y="99821"/>
                </a:lnTo>
                <a:close/>
              </a:path>
              <a:path w="3901440" h="280035">
                <a:moveTo>
                  <a:pt x="3900678" y="95249"/>
                </a:moveTo>
                <a:lnTo>
                  <a:pt x="3868674" y="99821"/>
                </a:lnTo>
                <a:lnTo>
                  <a:pt x="3870198" y="108203"/>
                </a:lnTo>
                <a:lnTo>
                  <a:pt x="3901440" y="103631"/>
                </a:lnTo>
                <a:lnTo>
                  <a:pt x="3900678" y="95249"/>
                </a:lnTo>
                <a:close/>
              </a:path>
            </a:pathLst>
          </a:custGeom>
          <a:solidFill>
            <a:srgbClr val="000000"/>
          </a:solidFill>
        </p:spPr>
        <p:txBody>
          <a:bodyPr wrap="square" lIns="0" tIns="0" rIns="0" bIns="0" rtlCol="0"/>
          <a:lstStyle/>
          <a:p>
            <a:endParaRPr/>
          </a:p>
        </p:txBody>
      </p:sp>
      <p:sp>
        <p:nvSpPr>
          <p:cNvPr id="67" name="object 67"/>
          <p:cNvSpPr/>
          <p:nvPr/>
        </p:nvSpPr>
        <p:spPr>
          <a:xfrm>
            <a:off x="2594610" y="3757421"/>
            <a:ext cx="0" cy="226695"/>
          </a:xfrm>
          <a:custGeom>
            <a:avLst/>
            <a:gdLst/>
            <a:ahLst/>
            <a:cxnLst/>
            <a:rect l="l" t="t" r="r" b="b"/>
            <a:pathLst>
              <a:path h="226695">
                <a:moveTo>
                  <a:pt x="0" y="0"/>
                </a:moveTo>
                <a:lnTo>
                  <a:pt x="0" y="226313"/>
                </a:lnTo>
              </a:path>
            </a:pathLst>
          </a:custGeom>
          <a:ln w="21336">
            <a:solidFill>
              <a:srgbClr val="193F6D"/>
            </a:solidFill>
          </a:ln>
        </p:spPr>
        <p:txBody>
          <a:bodyPr wrap="square" lIns="0" tIns="0" rIns="0" bIns="0" rtlCol="0"/>
          <a:lstStyle/>
          <a:p>
            <a:endParaRPr/>
          </a:p>
        </p:txBody>
      </p:sp>
      <p:sp>
        <p:nvSpPr>
          <p:cNvPr id="68" name="object 68"/>
          <p:cNvSpPr/>
          <p:nvPr/>
        </p:nvSpPr>
        <p:spPr>
          <a:xfrm>
            <a:off x="2655951" y="3642359"/>
            <a:ext cx="0" cy="227965"/>
          </a:xfrm>
          <a:custGeom>
            <a:avLst/>
            <a:gdLst/>
            <a:ahLst/>
            <a:cxnLst/>
            <a:rect l="l" t="t" r="r" b="b"/>
            <a:pathLst>
              <a:path h="227964">
                <a:moveTo>
                  <a:pt x="0" y="0"/>
                </a:moveTo>
                <a:lnTo>
                  <a:pt x="0" y="227837"/>
                </a:lnTo>
              </a:path>
            </a:pathLst>
          </a:custGeom>
          <a:ln w="38862">
            <a:solidFill>
              <a:srgbClr val="193F6D"/>
            </a:solidFill>
          </a:ln>
        </p:spPr>
        <p:txBody>
          <a:bodyPr wrap="square" lIns="0" tIns="0" rIns="0" bIns="0" rtlCol="0"/>
          <a:lstStyle/>
          <a:p>
            <a:endParaRPr/>
          </a:p>
        </p:txBody>
      </p:sp>
      <p:sp>
        <p:nvSpPr>
          <p:cNvPr id="69" name="object 69"/>
          <p:cNvSpPr/>
          <p:nvPr/>
        </p:nvSpPr>
        <p:spPr>
          <a:xfrm>
            <a:off x="2726435" y="3589782"/>
            <a:ext cx="0" cy="230504"/>
          </a:xfrm>
          <a:custGeom>
            <a:avLst/>
            <a:gdLst/>
            <a:ahLst/>
            <a:cxnLst/>
            <a:rect l="l" t="t" r="r" b="b"/>
            <a:pathLst>
              <a:path h="230504">
                <a:moveTo>
                  <a:pt x="0" y="0"/>
                </a:moveTo>
                <a:lnTo>
                  <a:pt x="0" y="230124"/>
                </a:lnTo>
              </a:path>
            </a:pathLst>
          </a:custGeom>
          <a:ln w="38100">
            <a:solidFill>
              <a:srgbClr val="193F6D"/>
            </a:solidFill>
          </a:ln>
        </p:spPr>
        <p:txBody>
          <a:bodyPr wrap="square" lIns="0" tIns="0" rIns="0" bIns="0" rtlCol="0"/>
          <a:lstStyle/>
          <a:p>
            <a:endParaRPr/>
          </a:p>
        </p:txBody>
      </p:sp>
      <p:sp>
        <p:nvSpPr>
          <p:cNvPr id="70" name="object 70"/>
          <p:cNvSpPr/>
          <p:nvPr/>
        </p:nvSpPr>
        <p:spPr>
          <a:xfrm>
            <a:off x="2796920" y="3528059"/>
            <a:ext cx="0" cy="231775"/>
          </a:xfrm>
          <a:custGeom>
            <a:avLst/>
            <a:gdLst/>
            <a:ahLst/>
            <a:cxnLst/>
            <a:rect l="l" t="t" r="r" b="b"/>
            <a:pathLst>
              <a:path h="231775">
                <a:moveTo>
                  <a:pt x="0" y="0"/>
                </a:moveTo>
                <a:lnTo>
                  <a:pt x="0" y="231648"/>
                </a:lnTo>
              </a:path>
            </a:pathLst>
          </a:custGeom>
          <a:ln w="38862">
            <a:solidFill>
              <a:srgbClr val="193F6D"/>
            </a:solidFill>
          </a:ln>
        </p:spPr>
        <p:txBody>
          <a:bodyPr wrap="square" lIns="0" tIns="0" rIns="0" bIns="0" rtlCol="0"/>
          <a:lstStyle/>
          <a:p>
            <a:endParaRPr/>
          </a:p>
        </p:txBody>
      </p:sp>
      <p:sp>
        <p:nvSpPr>
          <p:cNvPr id="71" name="object 71"/>
          <p:cNvSpPr/>
          <p:nvPr/>
        </p:nvSpPr>
        <p:spPr>
          <a:xfrm>
            <a:off x="2867025" y="3533394"/>
            <a:ext cx="0" cy="235585"/>
          </a:xfrm>
          <a:custGeom>
            <a:avLst/>
            <a:gdLst/>
            <a:ahLst/>
            <a:cxnLst/>
            <a:rect l="l" t="t" r="r" b="b"/>
            <a:pathLst>
              <a:path h="235585">
                <a:moveTo>
                  <a:pt x="0" y="0"/>
                </a:moveTo>
                <a:lnTo>
                  <a:pt x="0" y="235458"/>
                </a:lnTo>
              </a:path>
            </a:pathLst>
          </a:custGeom>
          <a:ln w="38862">
            <a:solidFill>
              <a:srgbClr val="193F6D"/>
            </a:solidFill>
          </a:ln>
        </p:spPr>
        <p:txBody>
          <a:bodyPr wrap="square" lIns="0" tIns="0" rIns="0" bIns="0" rtlCol="0"/>
          <a:lstStyle/>
          <a:p>
            <a:endParaRPr/>
          </a:p>
        </p:txBody>
      </p:sp>
      <p:sp>
        <p:nvSpPr>
          <p:cNvPr id="72" name="object 72"/>
          <p:cNvSpPr/>
          <p:nvPr/>
        </p:nvSpPr>
        <p:spPr>
          <a:xfrm>
            <a:off x="2937129" y="3471671"/>
            <a:ext cx="0" cy="237490"/>
          </a:xfrm>
          <a:custGeom>
            <a:avLst/>
            <a:gdLst/>
            <a:ahLst/>
            <a:cxnLst/>
            <a:rect l="l" t="t" r="r" b="b"/>
            <a:pathLst>
              <a:path h="237489">
                <a:moveTo>
                  <a:pt x="0" y="0"/>
                </a:moveTo>
                <a:lnTo>
                  <a:pt x="0" y="236982"/>
                </a:lnTo>
              </a:path>
            </a:pathLst>
          </a:custGeom>
          <a:ln w="38862">
            <a:solidFill>
              <a:srgbClr val="193F6D"/>
            </a:solidFill>
          </a:ln>
        </p:spPr>
        <p:txBody>
          <a:bodyPr wrap="square" lIns="0" tIns="0" rIns="0" bIns="0" rtlCol="0"/>
          <a:lstStyle/>
          <a:p>
            <a:endParaRPr/>
          </a:p>
        </p:txBody>
      </p:sp>
      <p:sp>
        <p:nvSpPr>
          <p:cNvPr id="73" name="object 73"/>
          <p:cNvSpPr/>
          <p:nvPr/>
        </p:nvSpPr>
        <p:spPr>
          <a:xfrm>
            <a:off x="3007232" y="3487673"/>
            <a:ext cx="0" cy="236220"/>
          </a:xfrm>
          <a:custGeom>
            <a:avLst/>
            <a:gdLst/>
            <a:ahLst/>
            <a:cxnLst/>
            <a:rect l="l" t="t" r="r" b="b"/>
            <a:pathLst>
              <a:path h="236220">
                <a:moveTo>
                  <a:pt x="0" y="0"/>
                </a:moveTo>
                <a:lnTo>
                  <a:pt x="0" y="236220"/>
                </a:lnTo>
              </a:path>
            </a:pathLst>
          </a:custGeom>
          <a:ln w="38862">
            <a:solidFill>
              <a:srgbClr val="193F6D"/>
            </a:solidFill>
          </a:ln>
        </p:spPr>
        <p:txBody>
          <a:bodyPr wrap="square" lIns="0" tIns="0" rIns="0" bIns="0" rtlCol="0"/>
          <a:lstStyle/>
          <a:p>
            <a:endParaRPr/>
          </a:p>
        </p:txBody>
      </p:sp>
      <p:sp>
        <p:nvSpPr>
          <p:cNvPr id="74" name="object 74"/>
          <p:cNvSpPr/>
          <p:nvPr/>
        </p:nvSpPr>
        <p:spPr>
          <a:xfrm>
            <a:off x="3077717" y="3567684"/>
            <a:ext cx="0" cy="238760"/>
          </a:xfrm>
          <a:custGeom>
            <a:avLst/>
            <a:gdLst/>
            <a:ahLst/>
            <a:cxnLst/>
            <a:rect l="l" t="t" r="r" b="b"/>
            <a:pathLst>
              <a:path h="238760">
                <a:moveTo>
                  <a:pt x="0" y="0"/>
                </a:moveTo>
                <a:lnTo>
                  <a:pt x="0" y="238506"/>
                </a:lnTo>
              </a:path>
            </a:pathLst>
          </a:custGeom>
          <a:ln w="38100">
            <a:solidFill>
              <a:srgbClr val="193F6D"/>
            </a:solidFill>
          </a:ln>
        </p:spPr>
        <p:txBody>
          <a:bodyPr wrap="square" lIns="0" tIns="0" rIns="0" bIns="0" rtlCol="0"/>
          <a:lstStyle/>
          <a:p>
            <a:endParaRPr/>
          </a:p>
        </p:txBody>
      </p:sp>
      <p:sp>
        <p:nvSpPr>
          <p:cNvPr id="75" name="object 75"/>
          <p:cNvSpPr/>
          <p:nvPr/>
        </p:nvSpPr>
        <p:spPr>
          <a:xfrm>
            <a:off x="3148202" y="3557778"/>
            <a:ext cx="0" cy="241300"/>
          </a:xfrm>
          <a:custGeom>
            <a:avLst/>
            <a:gdLst/>
            <a:ahLst/>
            <a:cxnLst/>
            <a:rect l="l" t="t" r="r" b="b"/>
            <a:pathLst>
              <a:path h="241300">
                <a:moveTo>
                  <a:pt x="0" y="0"/>
                </a:moveTo>
                <a:lnTo>
                  <a:pt x="0" y="240791"/>
                </a:lnTo>
              </a:path>
            </a:pathLst>
          </a:custGeom>
          <a:ln w="38862">
            <a:solidFill>
              <a:srgbClr val="193F6D"/>
            </a:solidFill>
          </a:ln>
        </p:spPr>
        <p:txBody>
          <a:bodyPr wrap="square" lIns="0" tIns="0" rIns="0" bIns="0" rtlCol="0"/>
          <a:lstStyle/>
          <a:p>
            <a:endParaRPr/>
          </a:p>
        </p:txBody>
      </p:sp>
      <p:sp>
        <p:nvSpPr>
          <p:cNvPr id="76" name="object 76"/>
          <p:cNvSpPr/>
          <p:nvPr/>
        </p:nvSpPr>
        <p:spPr>
          <a:xfrm>
            <a:off x="3218307" y="3509009"/>
            <a:ext cx="0" cy="245745"/>
          </a:xfrm>
          <a:custGeom>
            <a:avLst/>
            <a:gdLst/>
            <a:ahLst/>
            <a:cxnLst/>
            <a:rect l="l" t="t" r="r" b="b"/>
            <a:pathLst>
              <a:path h="245745">
                <a:moveTo>
                  <a:pt x="0" y="0"/>
                </a:moveTo>
                <a:lnTo>
                  <a:pt x="0" y="245363"/>
                </a:lnTo>
              </a:path>
            </a:pathLst>
          </a:custGeom>
          <a:ln w="38862">
            <a:solidFill>
              <a:srgbClr val="193F6D"/>
            </a:solidFill>
          </a:ln>
        </p:spPr>
        <p:txBody>
          <a:bodyPr wrap="square" lIns="0" tIns="0" rIns="0" bIns="0" rtlCol="0"/>
          <a:lstStyle/>
          <a:p>
            <a:endParaRPr/>
          </a:p>
        </p:txBody>
      </p:sp>
      <p:sp>
        <p:nvSpPr>
          <p:cNvPr id="77" name="object 77"/>
          <p:cNvSpPr/>
          <p:nvPr/>
        </p:nvSpPr>
        <p:spPr>
          <a:xfrm>
            <a:off x="3288410" y="3487673"/>
            <a:ext cx="0" cy="249554"/>
          </a:xfrm>
          <a:custGeom>
            <a:avLst/>
            <a:gdLst/>
            <a:ahLst/>
            <a:cxnLst/>
            <a:rect l="l" t="t" r="r" b="b"/>
            <a:pathLst>
              <a:path h="249554">
                <a:moveTo>
                  <a:pt x="0" y="0"/>
                </a:moveTo>
                <a:lnTo>
                  <a:pt x="0" y="249174"/>
                </a:lnTo>
              </a:path>
            </a:pathLst>
          </a:custGeom>
          <a:ln w="38862">
            <a:solidFill>
              <a:srgbClr val="193F6D"/>
            </a:solidFill>
          </a:ln>
        </p:spPr>
        <p:txBody>
          <a:bodyPr wrap="square" lIns="0" tIns="0" rIns="0" bIns="0" rtlCol="0"/>
          <a:lstStyle/>
          <a:p>
            <a:endParaRPr/>
          </a:p>
        </p:txBody>
      </p:sp>
      <p:sp>
        <p:nvSpPr>
          <p:cNvPr id="78" name="object 78"/>
          <p:cNvSpPr/>
          <p:nvPr/>
        </p:nvSpPr>
        <p:spPr>
          <a:xfrm>
            <a:off x="3358896" y="3572255"/>
            <a:ext cx="0" cy="252729"/>
          </a:xfrm>
          <a:custGeom>
            <a:avLst/>
            <a:gdLst/>
            <a:ahLst/>
            <a:cxnLst/>
            <a:rect l="l" t="t" r="r" b="b"/>
            <a:pathLst>
              <a:path h="252729">
                <a:moveTo>
                  <a:pt x="0" y="0"/>
                </a:moveTo>
                <a:lnTo>
                  <a:pt x="0" y="252222"/>
                </a:lnTo>
              </a:path>
            </a:pathLst>
          </a:custGeom>
          <a:ln w="38100">
            <a:solidFill>
              <a:srgbClr val="193F6D"/>
            </a:solidFill>
          </a:ln>
        </p:spPr>
        <p:txBody>
          <a:bodyPr wrap="square" lIns="0" tIns="0" rIns="0" bIns="0" rtlCol="0"/>
          <a:lstStyle/>
          <a:p>
            <a:endParaRPr/>
          </a:p>
        </p:txBody>
      </p:sp>
      <p:sp>
        <p:nvSpPr>
          <p:cNvPr id="79" name="object 79"/>
          <p:cNvSpPr/>
          <p:nvPr/>
        </p:nvSpPr>
        <p:spPr>
          <a:xfrm>
            <a:off x="3429380" y="3662934"/>
            <a:ext cx="0" cy="252729"/>
          </a:xfrm>
          <a:custGeom>
            <a:avLst/>
            <a:gdLst/>
            <a:ahLst/>
            <a:cxnLst/>
            <a:rect l="l" t="t" r="r" b="b"/>
            <a:pathLst>
              <a:path h="252729">
                <a:moveTo>
                  <a:pt x="0" y="0"/>
                </a:moveTo>
                <a:lnTo>
                  <a:pt x="0" y="252222"/>
                </a:lnTo>
              </a:path>
            </a:pathLst>
          </a:custGeom>
          <a:ln w="38862">
            <a:solidFill>
              <a:srgbClr val="193F6D"/>
            </a:solidFill>
          </a:ln>
        </p:spPr>
        <p:txBody>
          <a:bodyPr wrap="square" lIns="0" tIns="0" rIns="0" bIns="0" rtlCol="0"/>
          <a:lstStyle/>
          <a:p>
            <a:endParaRPr/>
          </a:p>
        </p:txBody>
      </p:sp>
      <p:sp>
        <p:nvSpPr>
          <p:cNvPr id="80" name="object 80"/>
          <p:cNvSpPr/>
          <p:nvPr/>
        </p:nvSpPr>
        <p:spPr>
          <a:xfrm>
            <a:off x="3499484" y="3720084"/>
            <a:ext cx="0" cy="249554"/>
          </a:xfrm>
          <a:custGeom>
            <a:avLst/>
            <a:gdLst/>
            <a:ahLst/>
            <a:cxnLst/>
            <a:rect l="l" t="t" r="r" b="b"/>
            <a:pathLst>
              <a:path h="249554">
                <a:moveTo>
                  <a:pt x="0" y="0"/>
                </a:moveTo>
                <a:lnTo>
                  <a:pt x="0" y="249174"/>
                </a:lnTo>
              </a:path>
            </a:pathLst>
          </a:custGeom>
          <a:ln w="38862">
            <a:solidFill>
              <a:srgbClr val="193F6D"/>
            </a:solidFill>
          </a:ln>
        </p:spPr>
        <p:txBody>
          <a:bodyPr wrap="square" lIns="0" tIns="0" rIns="0" bIns="0" rtlCol="0"/>
          <a:lstStyle/>
          <a:p>
            <a:endParaRPr/>
          </a:p>
        </p:txBody>
      </p:sp>
      <p:sp>
        <p:nvSpPr>
          <p:cNvPr id="81" name="object 81"/>
          <p:cNvSpPr/>
          <p:nvPr/>
        </p:nvSpPr>
        <p:spPr>
          <a:xfrm>
            <a:off x="3569589" y="3729990"/>
            <a:ext cx="0" cy="249554"/>
          </a:xfrm>
          <a:custGeom>
            <a:avLst/>
            <a:gdLst/>
            <a:ahLst/>
            <a:cxnLst/>
            <a:rect l="l" t="t" r="r" b="b"/>
            <a:pathLst>
              <a:path h="249554">
                <a:moveTo>
                  <a:pt x="0" y="0"/>
                </a:moveTo>
                <a:lnTo>
                  <a:pt x="0" y="249174"/>
                </a:lnTo>
              </a:path>
            </a:pathLst>
          </a:custGeom>
          <a:ln w="38862">
            <a:solidFill>
              <a:srgbClr val="193F6D"/>
            </a:solidFill>
          </a:ln>
        </p:spPr>
        <p:txBody>
          <a:bodyPr wrap="square" lIns="0" tIns="0" rIns="0" bIns="0" rtlCol="0"/>
          <a:lstStyle/>
          <a:p>
            <a:endParaRPr/>
          </a:p>
        </p:txBody>
      </p:sp>
      <p:sp>
        <p:nvSpPr>
          <p:cNvPr id="82" name="object 82"/>
          <p:cNvSpPr/>
          <p:nvPr/>
        </p:nvSpPr>
        <p:spPr>
          <a:xfrm>
            <a:off x="3639692" y="3707129"/>
            <a:ext cx="0" cy="250825"/>
          </a:xfrm>
          <a:custGeom>
            <a:avLst/>
            <a:gdLst/>
            <a:ahLst/>
            <a:cxnLst/>
            <a:rect l="l" t="t" r="r" b="b"/>
            <a:pathLst>
              <a:path h="250825">
                <a:moveTo>
                  <a:pt x="0" y="0"/>
                </a:moveTo>
                <a:lnTo>
                  <a:pt x="0" y="250698"/>
                </a:lnTo>
              </a:path>
            </a:pathLst>
          </a:custGeom>
          <a:ln w="38862">
            <a:solidFill>
              <a:srgbClr val="193F6D"/>
            </a:solidFill>
          </a:ln>
        </p:spPr>
        <p:txBody>
          <a:bodyPr wrap="square" lIns="0" tIns="0" rIns="0" bIns="0" rtlCol="0"/>
          <a:lstStyle/>
          <a:p>
            <a:endParaRPr/>
          </a:p>
        </p:txBody>
      </p:sp>
      <p:sp>
        <p:nvSpPr>
          <p:cNvPr id="83" name="object 83"/>
          <p:cNvSpPr/>
          <p:nvPr/>
        </p:nvSpPr>
        <p:spPr>
          <a:xfrm>
            <a:off x="3710178" y="3682746"/>
            <a:ext cx="0" cy="252729"/>
          </a:xfrm>
          <a:custGeom>
            <a:avLst/>
            <a:gdLst/>
            <a:ahLst/>
            <a:cxnLst/>
            <a:rect l="l" t="t" r="r" b="b"/>
            <a:pathLst>
              <a:path h="252729">
                <a:moveTo>
                  <a:pt x="0" y="0"/>
                </a:moveTo>
                <a:lnTo>
                  <a:pt x="0" y="252222"/>
                </a:lnTo>
              </a:path>
            </a:pathLst>
          </a:custGeom>
          <a:ln w="38100">
            <a:solidFill>
              <a:srgbClr val="193F6D"/>
            </a:solidFill>
          </a:ln>
        </p:spPr>
        <p:txBody>
          <a:bodyPr wrap="square" lIns="0" tIns="0" rIns="0" bIns="0" rtlCol="0"/>
          <a:lstStyle/>
          <a:p>
            <a:endParaRPr/>
          </a:p>
        </p:txBody>
      </p:sp>
      <p:sp>
        <p:nvSpPr>
          <p:cNvPr id="84" name="object 84"/>
          <p:cNvSpPr/>
          <p:nvPr/>
        </p:nvSpPr>
        <p:spPr>
          <a:xfrm>
            <a:off x="3780663" y="3656838"/>
            <a:ext cx="0" cy="255270"/>
          </a:xfrm>
          <a:custGeom>
            <a:avLst/>
            <a:gdLst/>
            <a:ahLst/>
            <a:cxnLst/>
            <a:rect l="l" t="t" r="r" b="b"/>
            <a:pathLst>
              <a:path h="255270">
                <a:moveTo>
                  <a:pt x="0" y="0"/>
                </a:moveTo>
                <a:lnTo>
                  <a:pt x="0" y="255270"/>
                </a:lnTo>
              </a:path>
            </a:pathLst>
          </a:custGeom>
          <a:ln w="38862">
            <a:solidFill>
              <a:srgbClr val="193F6D"/>
            </a:solidFill>
          </a:ln>
        </p:spPr>
        <p:txBody>
          <a:bodyPr wrap="square" lIns="0" tIns="0" rIns="0" bIns="0" rtlCol="0"/>
          <a:lstStyle/>
          <a:p>
            <a:endParaRPr/>
          </a:p>
        </p:txBody>
      </p:sp>
      <p:sp>
        <p:nvSpPr>
          <p:cNvPr id="85" name="object 85"/>
          <p:cNvSpPr/>
          <p:nvPr/>
        </p:nvSpPr>
        <p:spPr>
          <a:xfrm>
            <a:off x="3850766" y="3662934"/>
            <a:ext cx="0" cy="254635"/>
          </a:xfrm>
          <a:custGeom>
            <a:avLst/>
            <a:gdLst/>
            <a:ahLst/>
            <a:cxnLst/>
            <a:rect l="l" t="t" r="r" b="b"/>
            <a:pathLst>
              <a:path h="254635">
                <a:moveTo>
                  <a:pt x="0" y="0"/>
                </a:moveTo>
                <a:lnTo>
                  <a:pt x="0" y="254508"/>
                </a:lnTo>
              </a:path>
            </a:pathLst>
          </a:custGeom>
          <a:ln w="38862">
            <a:solidFill>
              <a:srgbClr val="193F6D"/>
            </a:solidFill>
          </a:ln>
        </p:spPr>
        <p:txBody>
          <a:bodyPr wrap="square" lIns="0" tIns="0" rIns="0" bIns="0" rtlCol="0"/>
          <a:lstStyle/>
          <a:p>
            <a:endParaRPr/>
          </a:p>
        </p:txBody>
      </p:sp>
      <p:sp>
        <p:nvSpPr>
          <p:cNvPr id="86" name="object 86"/>
          <p:cNvSpPr/>
          <p:nvPr/>
        </p:nvSpPr>
        <p:spPr>
          <a:xfrm>
            <a:off x="3920871" y="3637026"/>
            <a:ext cx="0" cy="254635"/>
          </a:xfrm>
          <a:custGeom>
            <a:avLst/>
            <a:gdLst/>
            <a:ahLst/>
            <a:cxnLst/>
            <a:rect l="l" t="t" r="r" b="b"/>
            <a:pathLst>
              <a:path h="254635">
                <a:moveTo>
                  <a:pt x="0" y="0"/>
                </a:moveTo>
                <a:lnTo>
                  <a:pt x="0" y="254508"/>
                </a:lnTo>
              </a:path>
            </a:pathLst>
          </a:custGeom>
          <a:ln w="38862">
            <a:solidFill>
              <a:srgbClr val="193F6D"/>
            </a:solidFill>
          </a:ln>
        </p:spPr>
        <p:txBody>
          <a:bodyPr wrap="square" lIns="0" tIns="0" rIns="0" bIns="0" rtlCol="0"/>
          <a:lstStyle/>
          <a:p>
            <a:endParaRPr/>
          </a:p>
        </p:txBody>
      </p:sp>
      <p:sp>
        <p:nvSpPr>
          <p:cNvPr id="87" name="object 87"/>
          <p:cNvSpPr/>
          <p:nvPr/>
        </p:nvSpPr>
        <p:spPr>
          <a:xfrm>
            <a:off x="3990975" y="3576828"/>
            <a:ext cx="0" cy="257810"/>
          </a:xfrm>
          <a:custGeom>
            <a:avLst/>
            <a:gdLst/>
            <a:ahLst/>
            <a:cxnLst/>
            <a:rect l="l" t="t" r="r" b="b"/>
            <a:pathLst>
              <a:path h="257810">
                <a:moveTo>
                  <a:pt x="0" y="0"/>
                </a:moveTo>
                <a:lnTo>
                  <a:pt x="0" y="257555"/>
                </a:lnTo>
              </a:path>
            </a:pathLst>
          </a:custGeom>
          <a:ln w="38862">
            <a:solidFill>
              <a:srgbClr val="193F6D"/>
            </a:solidFill>
          </a:ln>
        </p:spPr>
        <p:txBody>
          <a:bodyPr wrap="square" lIns="0" tIns="0" rIns="0" bIns="0" rtlCol="0"/>
          <a:lstStyle/>
          <a:p>
            <a:endParaRPr/>
          </a:p>
        </p:txBody>
      </p:sp>
      <p:sp>
        <p:nvSpPr>
          <p:cNvPr id="88" name="object 88"/>
          <p:cNvSpPr/>
          <p:nvPr/>
        </p:nvSpPr>
        <p:spPr>
          <a:xfrm>
            <a:off x="4061459" y="3555491"/>
            <a:ext cx="0" cy="264160"/>
          </a:xfrm>
          <a:custGeom>
            <a:avLst/>
            <a:gdLst/>
            <a:ahLst/>
            <a:cxnLst/>
            <a:rect l="l" t="t" r="r" b="b"/>
            <a:pathLst>
              <a:path h="264160">
                <a:moveTo>
                  <a:pt x="0" y="0"/>
                </a:moveTo>
                <a:lnTo>
                  <a:pt x="0" y="263651"/>
                </a:lnTo>
              </a:path>
            </a:pathLst>
          </a:custGeom>
          <a:ln w="38100">
            <a:solidFill>
              <a:srgbClr val="193F6D"/>
            </a:solidFill>
          </a:ln>
        </p:spPr>
        <p:txBody>
          <a:bodyPr wrap="square" lIns="0" tIns="0" rIns="0" bIns="0" rtlCol="0"/>
          <a:lstStyle/>
          <a:p>
            <a:endParaRPr/>
          </a:p>
        </p:txBody>
      </p:sp>
      <p:sp>
        <p:nvSpPr>
          <p:cNvPr id="89" name="object 89"/>
          <p:cNvSpPr/>
          <p:nvPr/>
        </p:nvSpPr>
        <p:spPr>
          <a:xfrm>
            <a:off x="4131945" y="3569208"/>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0" name="object 90"/>
          <p:cNvSpPr/>
          <p:nvPr/>
        </p:nvSpPr>
        <p:spPr>
          <a:xfrm>
            <a:off x="4202048" y="3596640"/>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1" name="object 91"/>
          <p:cNvSpPr/>
          <p:nvPr/>
        </p:nvSpPr>
        <p:spPr>
          <a:xfrm>
            <a:off x="4272153" y="3603497"/>
            <a:ext cx="0" cy="266700"/>
          </a:xfrm>
          <a:custGeom>
            <a:avLst/>
            <a:gdLst/>
            <a:ahLst/>
            <a:cxnLst/>
            <a:rect l="l" t="t" r="r" b="b"/>
            <a:pathLst>
              <a:path h="266700">
                <a:moveTo>
                  <a:pt x="0" y="0"/>
                </a:moveTo>
                <a:lnTo>
                  <a:pt x="0" y="266700"/>
                </a:lnTo>
              </a:path>
            </a:pathLst>
          </a:custGeom>
          <a:ln w="38862">
            <a:solidFill>
              <a:srgbClr val="193F6D"/>
            </a:solidFill>
          </a:ln>
        </p:spPr>
        <p:txBody>
          <a:bodyPr wrap="square" lIns="0" tIns="0" rIns="0" bIns="0" rtlCol="0"/>
          <a:lstStyle/>
          <a:p>
            <a:endParaRPr/>
          </a:p>
        </p:txBody>
      </p:sp>
      <p:sp>
        <p:nvSpPr>
          <p:cNvPr id="92" name="object 92"/>
          <p:cNvSpPr/>
          <p:nvPr/>
        </p:nvSpPr>
        <p:spPr>
          <a:xfrm>
            <a:off x="4342638" y="3602735"/>
            <a:ext cx="0" cy="267970"/>
          </a:xfrm>
          <a:custGeom>
            <a:avLst/>
            <a:gdLst/>
            <a:ahLst/>
            <a:cxnLst/>
            <a:rect l="l" t="t" r="r" b="b"/>
            <a:pathLst>
              <a:path h="267970">
                <a:moveTo>
                  <a:pt x="0" y="0"/>
                </a:moveTo>
                <a:lnTo>
                  <a:pt x="0" y="267462"/>
                </a:lnTo>
              </a:path>
            </a:pathLst>
          </a:custGeom>
          <a:ln w="38100">
            <a:solidFill>
              <a:srgbClr val="193F6D"/>
            </a:solidFill>
          </a:ln>
        </p:spPr>
        <p:txBody>
          <a:bodyPr wrap="square" lIns="0" tIns="0" rIns="0" bIns="0" rtlCol="0"/>
          <a:lstStyle/>
          <a:p>
            <a:endParaRPr/>
          </a:p>
        </p:txBody>
      </p:sp>
      <p:sp>
        <p:nvSpPr>
          <p:cNvPr id="93" name="object 93"/>
          <p:cNvSpPr/>
          <p:nvPr/>
        </p:nvSpPr>
        <p:spPr>
          <a:xfrm>
            <a:off x="4413122" y="3629405"/>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4" name="object 94"/>
          <p:cNvSpPr/>
          <p:nvPr/>
        </p:nvSpPr>
        <p:spPr>
          <a:xfrm>
            <a:off x="4483227" y="3637026"/>
            <a:ext cx="0" cy="264160"/>
          </a:xfrm>
          <a:custGeom>
            <a:avLst/>
            <a:gdLst/>
            <a:ahLst/>
            <a:cxnLst/>
            <a:rect l="l" t="t" r="r" b="b"/>
            <a:pathLst>
              <a:path h="264160">
                <a:moveTo>
                  <a:pt x="0" y="0"/>
                </a:moveTo>
                <a:lnTo>
                  <a:pt x="0" y="263651"/>
                </a:lnTo>
              </a:path>
            </a:pathLst>
          </a:custGeom>
          <a:ln w="38862">
            <a:solidFill>
              <a:srgbClr val="193F6D"/>
            </a:solidFill>
          </a:ln>
        </p:spPr>
        <p:txBody>
          <a:bodyPr wrap="square" lIns="0" tIns="0" rIns="0" bIns="0" rtlCol="0"/>
          <a:lstStyle/>
          <a:p>
            <a:endParaRPr/>
          </a:p>
        </p:txBody>
      </p:sp>
      <p:sp>
        <p:nvSpPr>
          <p:cNvPr id="95" name="object 95"/>
          <p:cNvSpPr/>
          <p:nvPr/>
        </p:nvSpPr>
        <p:spPr>
          <a:xfrm>
            <a:off x="4553330" y="3638550"/>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6" name="object 96"/>
          <p:cNvSpPr/>
          <p:nvPr/>
        </p:nvSpPr>
        <p:spPr>
          <a:xfrm>
            <a:off x="4623434" y="3637026"/>
            <a:ext cx="0" cy="265430"/>
          </a:xfrm>
          <a:custGeom>
            <a:avLst/>
            <a:gdLst/>
            <a:ahLst/>
            <a:cxnLst/>
            <a:rect l="l" t="t" r="r" b="b"/>
            <a:pathLst>
              <a:path h="265429">
                <a:moveTo>
                  <a:pt x="0" y="0"/>
                </a:moveTo>
                <a:lnTo>
                  <a:pt x="0" y="265175"/>
                </a:lnTo>
              </a:path>
            </a:pathLst>
          </a:custGeom>
          <a:ln w="38862">
            <a:solidFill>
              <a:srgbClr val="193F6D"/>
            </a:solidFill>
          </a:ln>
        </p:spPr>
        <p:txBody>
          <a:bodyPr wrap="square" lIns="0" tIns="0" rIns="0" bIns="0" rtlCol="0"/>
          <a:lstStyle/>
          <a:p>
            <a:endParaRPr/>
          </a:p>
        </p:txBody>
      </p:sp>
      <p:sp>
        <p:nvSpPr>
          <p:cNvPr id="97" name="object 97"/>
          <p:cNvSpPr/>
          <p:nvPr/>
        </p:nvSpPr>
        <p:spPr>
          <a:xfrm>
            <a:off x="4693920" y="3632453"/>
            <a:ext cx="0" cy="266700"/>
          </a:xfrm>
          <a:custGeom>
            <a:avLst/>
            <a:gdLst/>
            <a:ahLst/>
            <a:cxnLst/>
            <a:rect l="l" t="t" r="r" b="b"/>
            <a:pathLst>
              <a:path h="266700">
                <a:moveTo>
                  <a:pt x="0" y="0"/>
                </a:moveTo>
                <a:lnTo>
                  <a:pt x="0" y="266700"/>
                </a:lnTo>
              </a:path>
            </a:pathLst>
          </a:custGeom>
          <a:ln w="38100">
            <a:solidFill>
              <a:srgbClr val="193F6D"/>
            </a:solidFill>
          </a:ln>
        </p:spPr>
        <p:txBody>
          <a:bodyPr wrap="square" lIns="0" tIns="0" rIns="0" bIns="0" rtlCol="0"/>
          <a:lstStyle/>
          <a:p>
            <a:endParaRPr/>
          </a:p>
        </p:txBody>
      </p:sp>
      <p:sp>
        <p:nvSpPr>
          <p:cNvPr id="98" name="object 98"/>
          <p:cNvSpPr/>
          <p:nvPr/>
        </p:nvSpPr>
        <p:spPr>
          <a:xfrm>
            <a:off x="4764404" y="3625596"/>
            <a:ext cx="0" cy="267970"/>
          </a:xfrm>
          <a:custGeom>
            <a:avLst/>
            <a:gdLst/>
            <a:ahLst/>
            <a:cxnLst/>
            <a:rect l="l" t="t" r="r" b="b"/>
            <a:pathLst>
              <a:path h="267970">
                <a:moveTo>
                  <a:pt x="0" y="0"/>
                </a:moveTo>
                <a:lnTo>
                  <a:pt x="0" y="267462"/>
                </a:lnTo>
              </a:path>
            </a:pathLst>
          </a:custGeom>
          <a:ln w="38862">
            <a:solidFill>
              <a:srgbClr val="193F6D"/>
            </a:solidFill>
          </a:ln>
        </p:spPr>
        <p:txBody>
          <a:bodyPr wrap="square" lIns="0" tIns="0" rIns="0" bIns="0" rtlCol="0"/>
          <a:lstStyle/>
          <a:p>
            <a:endParaRPr/>
          </a:p>
        </p:txBody>
      </p:sp>
      <p:sp>
        <p:nvSpPr>
          <p:cNvPr id="99" name="object 99"/>
          <p:cNvSpPr/>
          <p:nvPr/>
        </p:nvSpPr>
        <p:spPr>
          <a:xfrm>
            <a:off x="4834509" y="3619500"/>
            <a:ext cx="0" cy="269875"/>
          </a:xfrm>
          <a:custGeom>
            <a:avLst/>
            <a:gdLst/>
            <a:ahLst/>
            <a:cxnLst/>
            <a:rect l="l" t="t" r="r" b="b"/>
            <a:pathLst>
              <a:path h="269875">
                <a:moveTo>
                  <a:pt x="0" y="0"/>
                </a:moveTo>
                <a:lnTo>
                  <a:pt x="0" y="269748"/>
                </a:lnTo>
              </a:path>
            </a:pathLst>
          </a:custGeom>
          <a:ln w="38862">
            <a:solidFill>
              <a:srgbClr val="193F6D"/>
            </a:solidFill>
          </a:ln>
        </p:spPr>
        <p:txBody>
          <a:bodyPr wrap="square" lIns="0" tIns="0" rIns="0" bIns="0" rtlCol="0"/>
          <a:lstStyle/>
          <a:p>
            <a:endParaRPr/>
          </a:p>
        </p:txBody>
      </p:sp>
      <p:sp>
        <p:nvSpPr>
          <p:cNvPr id="100" name="object 100"/>
          <p:cNvSpPr/>
          <p:nvPr/>
        </p:nvSpPr>
        <p:spPr>
          <a:xfrm>
            <a:off x="4904613" y="3611117"/>
            <a:ext cx="0" cy="269240"/>
          </a:xfrm>
          <a:custGeom>
            <a:avLst/>
            <a:gdLst/>
            <a:ahLst/>
            <a:cxnLst/>
            <a:rect l="l" t="t" r="r" b="b"/>
            <a:pathLst>
              <a:path h="269239">
                <a:moveTo>
                  <a:pt x="0" y="0"/>
                </a:moveTo>
                <a:lnTo>
                  <a:pt x="0" y="268986"/>
                </a:lnTo>
              </a:path>
            </a:pathLst>
          </a:custGeom>
          <a:ln w="38862">
            <a:solidFill>
              <a:srgbClr val="193F6D"/>
            </a:solidFill>
          </a:ln>
        </p:spPr>
        <p:txBody>
          <a:bodyPr wrap="square" lIns="0" tIns="0" rIns="0" bIns="0" rtlCol="0"/>
          <a:lstStyle/>
          <a:p>
            <a:endParaRPr/>
          </a:p>
        </p:txBody>
      </p:sp>
      <p:sp>
        <p:nvSpPr>
          <p:cNvPr id="101" name="object 101"/>
          <p:cNvSpPr/>
          <p:nvPr/>
        </p:nvSpPr>
        <p:spPr>
          <a:xfrm>
            <a:off x="4975097" y="3599688"/>
            <a:ext cx="0" cy="270510"/>
          </a:xfrm>
          <a:custGeom>
            <a:avLst/>
            <a:gdLst/>
            <a:ahLst/>
            <a:cxnLst/>
            <a:rect l="l" t="t" r="r" b="b"/>
            <a:pathLst>
              <a:path h="270510">
                <a:moveTo>
                  <a:pt x="0" y="0"/>
                </a:moveTo>
                <a:lnTo>
                  <a:pt x="0" y="270510"/>
                </a:lnTo>
              </a:path>
            </a:pathLst>
          </a:custGeom>
          <a:ln w="38100">
            <a:solidFill>
              <a:srgbClr val="193F6D"/>
            </a:solidFill>
          </a:ln>
        </p:spPr>
        <p:txBody>
          <a:bodyPr wrap="square" lIns="0" tIns="0" rIns="0" bIns="0" rtlCol="0"/>
          <a:lstStyle/>
          <a:p>
            <a:endParaRPr/>
          </a:p>
        </p:txBody>
      </p:sp>
      <p:sp>
        <p:nvSpPr>
          <p:cNvPr id="102" name="object 102"/>
          <p:cNvSpPr/>
          <p:nvPr/>
        </p:nvSpPr>
        <p:spPr>
          <a:xfrm>
            <a:off x="5045583" y="3592067"/>
            <a:ext cx="0" cy="273050"/>
          </a:xfrm>
          <a:custGeom>
            <a:avLst/>
            <a:gdLst/>
            <a:ahLst/>
            <a:cxnLst/>
            <a:rect l="l" t="t" r="r" b="b"/>
            <a:pathLst>
              <a:path h="273050">
                <a:moveTo>
                  <a:pt x="0" y="0"/>
                </a:moveTo>
                <a:lnTo>
                  <a:pt x="0" y="272796"/>
                </a:lnTo>
              </a:path>
            </a:pathLst>
          </a:custGeom>
          <a:ln w="38862">
            <a:solidFill>
              <a:srgbClr val="193F6D"/>
            </a:solidFill>
          </a:ln>
        </p:spPr>
        <p:txBody>
          <a:bodyPr wrap="square" lIns="0" tIns="0" rIns="0" bIns="0" rtlCol="0"/>
          <a:lstStyle/>
          <a:p>
            <a:endParaRPr/>
          </a:p>
        </p:txBody>
      </p:sp>
      <p:sp>
        <p:nvSpPr>
          <p:cNvPr id="103" name="object 103"/>
          <p:cNvSpPr/>
          <p:nvPr/>
        </p:nvSpPr>
        <p:spPr>
          <a:xfrm>
            <a:off x="5115686" y="3588258"/>
            <a:ext cx="0" cy="273685"/>
          </a:xfrm>
          <a:custGeom>
            <a:avLst/>
            <a:gdLst/>
            <a:ahLst/>
            <a:cxnLst/>
            <a:rect l="l" t="t" r="r" b="b"/>
            <a:pathLst>
              <a:path h="273685">
                <a:moveTo>
                  <a:pt x="0" y="0"/>
                </a:moveTo>
                <a:lnTo>
                  <a:pt x="0" y="273558"/>
                </a:lnTo>
              </a:path>
            </a:pathLst>
          </a:custGeom>
          <a:ln w="38862">
            <a:solidFill>
              <a:srgbClr val="193F6D"/>
            </a:solidFill>
          </a:ln>
        </p:spPr>
        <p:txBody>
          <a:bodyPr wrap="square" lIns="0" tIns="0" rIns="0" bIns="0" rtlCol="0"/>
          <a:lstStyle/>
          <a:p>
            <a:endParaRPr/>
          </a:p>
        </p:txBody>
      </p:sp>
      <p:sp>
        <p:nvSpPr>
          <p:cNvPr id="104" name="object 104"/>
          <p:cNvSpPr/>
          <p:nvPr/>
        </p:nvSpPr>
        <p:spPr>
          <a:xfrm>
            <a:off x="5185790" y="3582161"/>
            <a:ext cx="0" cy="275590"/>
          </a:xfrm>
          <a:custGeom>
            <a:avLst/>
            <a:gdLst/>
            <a:ahLst/>
            <a:cxnLst/>
            <a:rect l="l" t="t" r="r" b="b"/>
            <a:pathLst>
              <a:path h="275589">
                <a:moveTo>
                  <a:pt x="0" y="0"/>
                </a:moveTo>
                <a:lnTo>
                  <a:pt x="0" y="275082"/>
                </a:lnTo>
              </a:path>
            </a:pathLst>
          </a:custGeom>
          <a:ln w="38862">
            <a:solidFill>
              <a:srgbClr val="193F6D"/>
            </a:solidFill>
          </a:ln>
        </p:spPr>
        <p:txBody>
          <a:bodyPr wrap="square" lIns="0" tIns="0" rIns="0" bIns="0" rtlCol="0"/>
          <a:lstStyle/>
          <a:p>
            <a:endParaRPr/>
          </a:p>
        </p:txBody>
      </p:sp>
      <p:sp>
        <p:nvSpPr>
          <p:cNvPr id="105" name="object 105"/>
          <p:cNvSpPr/>
          <p:nvPr/>
        </p:nvSpPr>
        <p:spPr>
          <a:xfrm>
            <a:off x="5255895" y="3575303"/>
            <a:ext cx="0" cy="276860"/>
          </a:xfrm>
          <a:custGeom>
            <a:avLst/>
            <a:gdLst/>
            <a:ahLst/>
            <a:cxnLst/>
            <a:rect l="l" t="t" r="r" b="b"/>
            <a:pathLst>
              <a:path h="276860">
                <a:moveTo>
                  <a:pt x="0" y="0"/>
                </a:moveTo>
                <a:lnTo>
                  <a:pt x="0" y="276605"/>
                </a:lnTo>
              </a:path>
            </a:pathLst>
          </a:custGeom>
          <a:ln w="38862">
            <a:solidFill>
              <a:srgbClr val="193F6D"/>
            </a:solidFill>
          </a:ln>
        </p:spPr>
        <p:txBody>
          <a:bodyPr wrap="square" lIns="0" tIns="0" rIns="0" bIns="0" rtlCol="0"/>
          <a:lstStyle/>
          <a:p>
            <a:endParaRPr/>
          </a:p>
        </p:txBody>
      </p:sp>
      <p:sp>
        <p:nvSpPr>
          <p:cNvPr id="106" name="object 106"/>
          <p:cNvSpPr/>
          <p:nvPr/>
        </p:nvSpPr>
        <p:spPr>
          <a:xfrm>
            <a:off x="5326379" y="3569208"/>
            <a:ext cx="0" cy="276860"/>
          </a:xfrm>
          <a:custGeom>
            <a:avLst/>
            <a:gdLst/>
            <a:ahLst/>
            <a:cxnLst/>
            <a:rect l="l" t="t" r="r" b="b"/>
            <a:pathLst>
              <a:path h="276860">
                <a:moveTo>
                  <a:pt x="0" y="0"/>
                </a:moveTo>
                <a:lnTo>
                  <a:pt x="0" y="276606"/>
                </a:lnTo>
              </a:path>
            </a:pathLst>
          </a:custGeom>
          <a:ln w="38100">
            <a:solidFill>
              <a:srgbClr val="193F6D"/>
            </a:solidFill>
          </a:ln>
        </p:spPr>
        <p:txBody>
          <a:bodyPr wrap="square" lIns="0" tIns="0" rIns="0" bIns="0" rtlCol="0"/>
          <a:lstStyle/>
          <a:p>
            <a:endParaRPr/>
          </a:p>
        </p:txBody>
      </p:sp>
      <p:sp>
        <p:nvSpPr>
          <p:cNvPr id="107" name="object 107"/>
          <p:cNvSpPr/>
          <p:nvPr/>
        </p:nvSpPr>
        <p:spPr>
          <a:xfrm>
            <a:off x="5396865" y="3570732"/>
            <a:ext cx="0" cy="278130"/>
          </a:xfrm>
          <a:custGeom>
            <a:avLst/>
            <a:gdLst/>
            <a:ahLst/>
            <a:cxnLst/>
            <a:rect l="l" t="t" r="r" b="b"/>
            <a:pathLst>
              <a:path h="278129">
                <a:moveTo>
                  <a:pt x="0" y="0"/>
                </a:moveTo>
                <a:lnTo>
                  <a:pt x="0" y="278129"/>
                </a:lnTo>
              </a:path>
            </a:pathLst>
          </a:custGeom>
          <a:ln w="38862">
            <a:solidFill>
              <a:srgbClr val="193F6D"/>
            </a:solidFill>
          </a:ln>
        </p:spPr>
        <p:txBody>
          <a:bodyPr wrap="square" lIns="0" tIns="0" rIns="0" bIns="0" rtlCol="0"/>
          <a:lstStyle/>
          <a:p>
            <a:endParaRPr/>
          </a:p>
        </p:txBody>
      </p:sp>
      <p:sp>
        <p:nvSpPr>
          <p:cNvPr id="108" name="object 108"/>
          <p:cNvSpPr/>
          <p:nvPr/>
        </p:nvSpPr>
        <p:spPr>
          <a:xfrm>
            <a:off x="5466969" y="3573779"/>
            <a:ext cx="0" cy="280035"/>
          </a:xfrm>
          <a:custGeom>
            <a:avLst/>
            <a:gdLst/>
            <a:ahLst/>
            <a:cxnLst/>
            <a:rect l="l" t="t" r="r" b="b"/>
            <a:pathLst>
              <a:path h="280035">
                <a:moveTo>
                  <a:pt x="0" y="0"/>
                </a:moveTo>
                <a:lnTo>
                  <a:pt x="0" y="279653"/>
                </a:lnTo>
              </a:path>
            </a:pathLst>
          </a:custGeom>
          <a:ln w="38862">
            <a:solidFill>
              <a:srgbClr val="193F6D"/>
            </a:solidFill>
          </a:ln>
        </p:spPr>
        <p:txBody>
          <a:bodyPr wrap="square" lIns="0" tIns="0" rIns="0" bIns="0" rtlCol="0"/>
          <a:lstStyle/>
          <a:p>
            <a:endParaRPr/>
          </a:p>
        </p:txBody>
      </p:sp>
      <p:sp>
        <p:nvSpPr>
          <p:cNvPr id="109" name="object 109"/>
          <p:cNvSpPr/>
          <p:nvPr/>
        </p:nvSpPr>
        <p:spPr>
          <a:xfrm>
            <a:off x="5537072" y="3573779"/>
            <a:ext cx="0" cy="281305"/>
          </a:xfrm>
          <a:custGeom>
            <a:avLst/>
            <a:gdLst/>
            <a:ahLst/>
            <a:cxnLst/>
            <a:rect l="l" t="t" r="r" b="b"/>
            <a:pathLst>
              <a:path h="281304">
                <a:moveTo>
                  <a:pt x="0" y="0"/>
                </a:moveTo>
                <a:lnTo>
                  <a:pt x="0" y="281177"/>
                </a:lnTo>
              </a:path>
            </a:pathLst>
          </a:custGeom>
          <a:ln w="38862">
            <a:solidFill>
              <a:srgbClr val="193F6D"/>
            </a:solidFill>
          </a:ln>
        </p:spPr>
        <p:txBody>
          <a:bodyPr wrap="square" lIns="0" tIns="0" rIns="0" bIns="0" rtlCol="0"/>
          <a:lstStyle/>
          <a:p>
            <a:endParaRPr/>
          </a:p>
        </p:txBody>
      </p:sp>
      <p:sp>
        <p:nvSpPr>
          <p:cNvPr id="110" name="object 110"/>
          <p:cNvSpPr/>
          <p:nvPr/>
        </p:nvSpPr>
        <p:spPr>
          <a:xfrm>
            <a:off x="5607177" y="3570732"/>
            <a:ext cx="0" cy="283210"/>
          </a:xfrm>
          <a:custGeom>
            <a:avLst/>
            <a:gdLst/>
            <a:ahLst/>
            <a:cxnLst/>
            <a:rect l="l" t="t" r="r" b="b"/>
            <a:pathLst>
              <a:path h="283210">
                <a:moveTo>
                  <a:pt x="0" y="0"/>
                </a:moveTo>
                <a:lnTo>
                  <a:pt x="0" y="282701"/>
                </a:lnTo>
              </a:path>
            </a:pathLst>
          </a:custGeom>
          <a:ln w="38862">
            <a:solidFill>
              <a:srgbClr val="193F6D"/>
            </a:solidFill>
          </a:ln>
        </p:spPr>
        <p:txBody>
          <a:bodyPr wrap="square" lIns="0" tIns="0" rIns="0" bIns="0" rtlCol="0"/>
          <a:lstStyle/>
          <a:p>
            <a:endParaRPr/>
          </a:p>
        </p:txBody>
      </p:sp>
      <p:sp>
        <p:nvSpPr>
          <p:cNvPr id="111" name="object 111"/>
          <p:cNvSpPr/>
          <p:nvPr/>
        </p:nvSpPr>
        <p:spPr>
          <a:xfrm>
            <a:off x="5677661" y="3565397"/>
            <a:ext cx="0" cy="283845"/>
          </a:xfrm>
          <a:custGeom>
            <a:avLst/>
            <a:gdLst/>
            <a:ahLst/>
            <a:cxnLst/>
            <a:rect l="l" t="t" r="r" b="b"/>
            <a:pathLst>
              <a:path h="283845">
                <a:moveTo>
                  <a:pt x="0" y="0"/>
                </a:moveTo>
                <a:lnTo>
                  <a:pt x="0" y="283463"/>
                </a:lnTo>
              </a:path>
            </a:pathLst>
          </a:custGeom>
          <a:ln w="38100">
            <a:solidFill>
              <a:srgbClr val="193F6D"/>
            </a:solidFill>
          </a:ln>
        </p:spPr>
        <p:txBody>
          <a:bodyPr wrap="square" lIns="0" tIns="0" rIns="0" bIns="0" rtlCol="0"/>
          <a:lstStyle/>
          <a:p>
            <a:endParaRPr/>
          </a:p>
        </p:txBody>
      </p:sp>
      <p:sp>
        <p:nvSpPr>
          <p:cNvPr id="112" name="object 112"/>
          <p:cNvSpPr/>
          <p:nvPr/>
        </p:nvSpPr>
        <p:spPr>
          <a:xfrm>
            <a:off x="5748146" y="3559302"/>
            <a:ext cx="0" cy="284480"/>
          </a:xfrm>
          <a:custGeom>
            <a:avLst/>
            <a:gdLst/>
            <a:ahLst/>
            <a:cxnLst/>
            <a:rect l="l" t="t" r="r" b="b"/>
            <a:pathLst>
              <a:path h="284479">
                <a:moveTo>
                  <a:pt x="0" y="0"/>
                </a:moveTo>
                <a:lnTo>
                  <a:pt x="0" y="284225"/>
                </a:lnTo>
              </a:path>
            </a:pathLst>
          </a:custGeom>
          <a:ln w="38862">
            <a:solidFill>
              <a:srgbClr val="193F6D"/>
            </a:solidFill>
          </a:ln>
        </p:spPr>
        <p:txBody>
          <a:bodyPr wrap="square" lIns="0" tIns="0" rIns="0" bIns="0" rtlCol="0"/>
          <a:lstStyle/>
          <a:p>
            <a:endParaRPr/>
          </a:p>
        </p:txBody>
      </p:sp>
      <p:sp>
        <p:nvSpPr>
          <p:cNvPr id="113" name="object 113"/>
          <p:cNvSpPr/>
          <p:nvPr/>
        </p:nvSpPr>
        <p:spPr>
          <a:xfrm>
            <a:off x="5818251" y="3553967"/>
            <a:ext cx="0" cy="285115"/>
          </a:xfrm>
          <a:custGeom>
            <a:avLst/>
            <a:gdLst/>
            <a:ahLst/>
            <a:cxnLst/>
            <a:rect l="l" t="t" r="r" b="b"/>
            <a:pathLst>
              <a:path h="285114">
                <a:moveTo>
                  <a:pt x="0" y="0"/>
                </a:moveTo>
                <a:lnTo>
                  <a:pt x="0" y="284988"/>
                </a:lnTo>
              </a:path>
            </a:pathLst>
          </a:custGeom>
          <a:ln w="38862">
            <a:solidFill>
              <a:srgbClr val="193F6D"/>
            </a:solidFill>
          </a:ln>
        </p:spPr>
        <p:txBody>
          <a:bodyPr wrap="square" lIns="0" tIns="0" rIns="0" bIns="0" rtlCol="0"/>
          <a:lstStyle/>
          <a:p>
            <a:endParaRPr/>
          </a:p>
        </p:txBody>
      </p:sp>
      <p:sp>
        <p:nvSpPr>
          <p:cNvPr id="114" name="object 114"/>
          <p:cNvSpPr/>
          <p:nvPr/>
        </p:nvSpPr>
        <p:spPr>
          <a:xfrm>
            <a:off x="5888354" y="3547871"/>
            <a:ext cx="0" cy="287020"/>
          </a:xfrm>
          <a:custGeom>
            <a:avLst/>
            <a:gdLst/>
            <a:ahLst/>
            <a:cxnLst/>
            <a:rect l="l" t="t" r="r" b="b"/>
            <a:pathLst>
              <a:path h="287020">
                <a:moveTo>
                  <a:pt x="0" y="0"/>
                </a:moveTo>
                <a:lnTo>
                  <a:pt x="0" y="286512"/>
                </a:lnTo>
              </a:path>
            </a:pathLst>
          </a:custGeom>
          <a:ln w="38862">
            <a:solidFill>
              <a:srgbClr val="193F6D"/>
            </a:solidFill>
          </a:ln>
        </p:spPr>
        <p:txBody>
          <a:bodyPr wrap="square" lIns="0" tIns="0" rIns="0" bIns="0" rtlCol="0"/>
          <a:lstStyle/>
          <a:p>
            <a:endParaRPr/>
          </a:p>
        </p:txBody>
      </p:sp>
      <p:sp>
        <p:nvSpPr>
          <p:cNvPr id="115" name="object 115"/>
          <p:cNvSpPr/>
          <p:nvPr/>
        </p:nvSpPr>
        <p:spPr>
          <a:xfrm>
            <a:off x="5958840" y="3543300"/>
            <a:ext cx="0" cy="288290"/>
          </a:xfrm>
          <a:custGeom>
            <a:avLst/>
            <a:gdLst/>
            <a:ahLst/>
            <a:cxnLst/>
            <a:rect l="l" t="t" r="r" b="b"/>
            <a:pathLst>
              <a:path h="288289">
                <a:moveTo>
                  <a:pt x="0" y="0"/>
                </a:moveTo>
                <a:lnTo>
                  <a:pt x="0" y="288036"/>
                </a:lnTo>
              </a:path>
            </a:pathLst>
          </a:custGeom>
          <a:ln w="38100">
            <a:solidFill>
              <a:srgbClr val="193F6D"/>
            </a:solidFill>
          </a:ln>
        </p:spPr>
        <p:txBody>
          <a:bodyPr wrap="square" lIns="0" tIns="0" rIns="0" bIns="0" rtlCol="0"/>
          <a:lstStyle/>
          <a:p>
            <a:endParaRPr/>
          </a:p>
        </p:txBody>
      </p:sp>
      <p:sp>
        <p:nvSpPr>
          <p:cNvPr id="116" name="object 116"/>
          <p:cNvSpPr/>
          <p:nvPr/>
        </p:nvSpPr>
        <p:spPr>
          <a:xfrm>
            <a:off x="6029325" y="3539490"/>
            <a:ext cx="0" cy="289560"/>
          </a:xfrm>
          <a:custGeom>
            <a:avLst/>
            <a:gdLst/>
            <a:ahLst/>
            <a:cxnLst/>
            <a:rect l="l" t="t" r="r" b="b"/>
            <a:pathLst>
              <a:path h="289560">
                <a:moveTo>
                  <a:pt x="0" y="0"/>
                </a:moveTo>
                <a:lnTo>
                  <a:pt x="0" y="289560"/>
                </a:lnTo>
              </a:path>
            </a:pathLst>
          </a:custGeom>
          <a:ln w="38862">
            <a:solidFill>
              <a:srgbClr val="193F6D"/>
            </a:solidFill>
          </a:ln>
        </p:spPr>
        <p:txBody>
          <a:bodyPr wrap="square" lIns="0" tIns="0" rIns="0" bIns="0" rtlCol="0"/>
          <a:lstStyle/>
          <a:p>
            <a:endParaRPr/>
          </a:p>
        </p:txBody>
      </p:sp>
      <p:sp>
        <p:nvSpPr>
          <p:cNvPr id="117" name="object 117"/>
          <p:cNvSpPr/>
          <p:nvPr/>
        </p:nvSpPr>
        <p:spPr>
          <a:xfrm>
            <a:off x="6099428" y="3534917"/>
            <a:ext cx="0" cy="289560"/>
          </a:xfrm>
          <a:custGeom>
            <a:avLst/>
            <a:gdLst/>
            <a:ahLst/>
            <a:cxnLst/>
            <a:rect l="l" t="t" r="r" b="b"/>
            <a:pathLst>
              <a:path h="289560">
                <a:moveTo>
                  <a:pt x="0" y="0"/>
                </a:moveTo>
                <a:lnTo>
                  <a:pt x="0" y="289560"/>
                </a:lnTo>
              </a:path>
            </a:pathLst>
          </a:custGeom>
          <a:ln w="38862">
            <a:solidFill>
              <a:srgbClr val="193F6D"/>
            </a:solidFill>
          </a:ln>
        </p:spPr>
        <p:txBody>
          <a:bodyPr wrap="square" lIns="0" tIns="0" rIns="0" bIns="0" rtlCol="0"/>
          <a:lstStyle/>
          <a:p>
            <a:endParaRPr/>
          </a:p>
        </p:txBody>
      </p:sp>
      <p:sp>
        <p:nvSpPr>
          <p:cNvPr id="118" name="object 118"/>
          <p:cNvSpPr/>
          <p:nvPr/>
        </p:nvSpPr>
        <p:spPr>
          <a:xfrm>
            <a:off x="6169533" y="3529584"/>
            <a:ext cx="0" cy="292100"/>
          </a:xfrm>
          <a:custGeom>
            <a:avLst/>
            <a:gdLst/>
            <a:ahLst/>
            <a:cxnLst/>
            <a:rect l="l" t="t" r="r" b="b"/>
            <a:pathLst>
              <a:path h="292100">
                <a:moveTo>
                  <a:pt x="0" y="0"/>
                </a:moveTo>
                <a:lnTo>
                  <a:pt x="0" y="291846"/>
                </a:lnTo>
              </a:path>
            </a:pathLst>
          </a:custGeom>
          <a:ln w="38862">
            <a:solidFill>
              <a:srgbClr val="193F6D"/>
            </a:solidFill>
          </a:ln>
        </p:spPr>
        <p:txBody>
          <a:bodyPr wrap="square" lIns="0" tIns="0" rIns="0" bIns="0" rtlCol="0"/>
          <a:lstStyle/>
          <a:p>
            <a:endParaRPr/>
          </a:p>
        </p:txBody>
      </p:sp>
      <p:sp>
        <p:nvSpPr>
          <p:cNvPr id="119" name="object 119"/>
          <p:cNvSpPr/>
          <p:nvPr/>
        </p:nvSpPr>
        <p:spPr>
          <a:xfrm>
            <a:off x="6239636" y="3525011"/>
            <a:ext cx="0" cy="294640"/>
          </a:xfrm>
          <a:custGeom>
            <a:avLst/>
            <a:gdLst/>
            <a:ahLst/>
            <a:cxnLst/>
            <a:rect l="l" t="t" r="r" b="b"/>
            <a:pathLst>
              <a:path h="294639">
                <a:moveTo>
                  <a:pt x="0" y="0"/>
                </a:moveTo>
                <a:lnTo>
                  <a:pt x="0" y="294132"/>
                </a:lnTo>
              </a:path>
            </a:pathLst>
          </a:custGeom>
          <a:ln w="38862">
            <a:solidFill>
              <a:srgbClr val="193F6D"/>
            </a:solidFill>
          </a:ln>
        </p:spPr>
        <p:txBody>
          <a:bodyPr wrap="square" lIns="0" tIns="0" rIns="0" bIns="0" rtlCol="0"/>
          <a:lstStyle/>
          <a:p>
            <a:endParaRPr/>
          </a:p>
        </p:txBody>
      </p:sp>
      <p:sp>
        <p:nvSpPr>
          <p:cNvPr id="120" name="object 120"/>
          <p:cNvSpPr/>
          <p:nvPr/>
        </p:nvSpPr>
        <p:spPr>
          <a:xfrm>
            <a:off x="6310121" y="3520440"/>
            <a:ext cx="0" cy="294640"/>
          </a:xfrm>
          <a:custGeom>
            <a:avLst/>
            <a:gdLst/>
            <a:ahLst/>
            <a:cxnLst/>
            <a:rect l="l" t="t" r="r" b="b"/>
            <a:pathLst>
              <a:path h="294639">
                <a:moveTo>
                  <a:pt x="0" y="0"/>
                </a:moveTo>
                <a:lnTo>
                  <a:pt x="0" y="294132"/>
                </a:lnTo>
              </a:path>
            </a:pathLst>
          </a:custGeom>
          <a:ln w="38100">
            <a:solidFill>
              <a:srgbClr val="193F6D"/>
            </a:solidFill>
          </a:ln>
        </p:spPr>
        <p:txBody>
          <a:bodyPr wrap="square" lIns="0" tIns="0" rIns="0" bIns="0" rtlCol="0"/>
          <a:lstStyle/>
          <a:p>
            <a:endParaRPr/>
          </a:p>
        </p:txBody>
      </p:sp>
      <p:sp>
        <p:nvSpPr>
          <p:cNvPr id="121" name="object 121"/>
          <p:cNvSpPr/>
          <p:nvPr/>
        </p:nvSpPr>
        <p:spPr>
          <a:xfrm>
            <a:off x="6380607" y="3516629"/>
            <a:ext cx="0" cy="295275"/>
          </a:xfrm>
          <a:custGeom>
            <a:avLst/>
            <a:gdLst/>
            <a:ahLst/>
            <a:cxnLst/>
            <a:rect l="l" t="t" r="r" b="b"/>
            <a:pathLst>
              <a:path h="295275">
                <a:moveTo>
                  <a:pt x="0" y="0"/>
                </a:moveTo>
                <a:lnTo>
                  <a:pt x="0" y="294894"/>
                </a:lnTo>
              </a:path>
            </a:pathLst>
          </a:custGeom>
          <a:ln w="38862">
            <a:solidFill>
              <a:srgbClr val="193F6D"/>
            </a:solidFill>
          </a:ln>
        </p:spPr>
        <p:txBody>
          <a:bodyPr wrap="square" lIns="0" tIns="0" rIns="0" bIns="0" rtlCol="0"/>
          <a:lstStyle/>
          <a:p>
            <a:endParaRPr/>
          </a:p>
        </p:txBody>
      </p:sp>
      <p:sp>
        <p:nvSpPr>
          <p:cNvPr id="122" name="object 122"/>
          <p:cNvSpPr/>
          <p:nvPr/>
        </p:nvSpPr>
        <p:spPr>
          <a:xfrm>
            <a:off x="6450710" y="3510534"/>
            <a:ext cx="0" cy="298450"/>
          </a:xfrm>
          <a:custGeom>
            <a:avLst/>
            <a:gdLst/>
            <a:ahLst/>
            <a:cxnLst/>
            <a:rect l="l" t="t" r="r" b="b"/>
            <a:pathLst>
              <a:path h="298450">
                <a:moveTo>
                  <a:pt x="0" y="0"/>
                </a:moveTo>
                <a:lnTo>
                  <a:pt x="0" y="297941"/>
                </a:lnTo>
              </a:path>
            </a:pathLst>
          </a:custGeom>
          <a:ln w="38862">
            <a:solidFill>
              <a:srgbClr val="193F6D"/>
            </a:solidFill>
          </a:ln>
        </p:spPr>
        <p:txBody>
          <a:bodyPr wrap="square" lIns="0" tIns="0" rIns="0" bIns="0" rtlCol="0"/>
          <a:lstStyle/>
          <a:p>
            <a:endParaRPr/>
          </a:p>
        </p:txBody>
      </p:sp>
      <p:sp>
        <p:nvSpPr>
          <p:cNvPr id="123" name="object 123"/>
          <p:cNvSpPr/>
          <p:nvPr/>
        </p:nvSpPr>
        <p:spPr>
          <a:xfrm>
            <a:off x="6515100" y="3506723"/>
            <a:ext cx="0" cy="298450"/>
          </a:xfrm>
          <a:custGeom>
            <a:avLst/>
            <a:gdLst/>
            <a:ahLst/>
            <a:cxnLst/>
            <a:rect l="l" t="t" r="r" b="b"/>
            <a:pathLst>
              <a:path h="298450">
                <a:moveTo>
                  <a:pt x="0" y="0"/>
                </a:moveTo>
                <a:lnTo>
                  <a:pt x="0" y="297941"/>
                </a:lnTo>
              </a:path>
            </a:pathLst>
          </a:custGeom>
          <a:ln w="27432">
            <a:solidFill>
              <a:srgbClr val="193F6D"/>
            </a:solidFill>
          </a:ln>
        </p:spPr>
        <p:txBody>
          <a:bodyPr wrap="square" lIns="0" tIns="0" rIns="0" bIns="0" rtlCol="0"/>
          <a:lstStyle/>
          <a:p>
            <a:endParaRPr/>
          </a:p>
        </p:txBody>
      </p:sp>
      <p:sp>
        <p:nvSpPr>
          <p:cNvPr id="124" name="object 124"/>
          <p:cNvSpPr/>
          <p:nvPr/>
        </p:nvSpPr>
        <p:spPr>
          <a:xfrm>
            <a:off x="2600705" y="3467861"/>
            <a:ext cx="3901440" cy="290830"/>
          </a:xfrm>
          <a:custGeom>
            <a:avLst/>
            <a:gdLst/>
            <a:ahLst/>
            <a:cxnLst/>
            <a:rect l="l" t="t" r="r" b="b"/>
            <a:pathLst>
              <a:path w="3901440" h="290829">
                <a:moveTo>
                  <a:pt x="32004" y="173735"/>
                </a:moveTo>
                <a:lnTo>
                  <a:pt x="0" y="288035"/>
                </a:lnTo>
                <a:lnTo>
                  <a:pt x="8382" y="290321"/>
                </a:lnTo>
                <a:lnTo>
                  <a:pt x="40386" y="176021"/>
                </a:lnTo>
                <a:lnTo>
                  <a:pt x="32004" y="173735"/>
                </a:lnTo>
                <a:close/>
              </a:path>
              <a:path w="3901440" h="290829">
                <a:moveTo>
                  <a:pt x="102870" y="119633"/>
                </a:moveTo>
                <a:lnTo>
                  <a:pt x="70866" y="172211"/>
                </a:lnTo>
                <a:lnTo>
                  <a:pt x="78486" y="176783"/>
                </a:lnTo>
                <a:lnTo>
                  <a:pt x="109728" y="124205"/>
                </a:lnTo>
                <a:lnTo>
                  <a:pt x="102870" y="119633"/>
                </a:lnTo>
                <a:close/>
              </a:path>
              <a:path w="3901440" h="290829">
                <a:moveTo>
                  <a:pt x="172974" y="57911"/>
                </a:moveTo>
                <a:lnTo>
                  <a:pt x="140970" y="119633"/>
                </a:lnTo>
                <a:lnTo>
                  <a:pt x="148590" y="123443"/>
                </a:lnTo>
                <a:lnTo>
                  <a:pt x="180594" y="61721"/>
                </a:lnTo>
                <a:lnTo>
                  <a:pt x="172974" y="57911"/>
                </a:lnTo>
                <a:close/>
              </a:path>
              <a:path w="3901440" h="290829">
                <a:moveTo>
                  <a:pt x="216408" y="55625"/>
                </a:moveTo>
                <a:lnTo>
                  <a:pt x="214884" y="64007"/>
                </a:lnTo>
                <a:lnTo>
                  <a:pt x="246126" y="70103"/>
                </a:lnTo>
                <a:lnTo>
                  <a:pt x="247650" y="61721"/>
                </a:lnTo>
                <a:lnTo>
                  <a:pt x="216408" y="55625"/>
                </a:lnTo>
                <a:close/>
              </a:path>
              <a:path w="3901440" h="290829">
                <a:moveTo>
                  <a:pt x="313182" y="2285"/>
                </a:moveTo>
                <a:lnTo>
                  <a:pt x="281940" y="64007"/>
                </a:lnTo>
                <a:lnTo>
                  <a:pt x="289560" y="67817"/>
                </a:lnTo>
                <a:lnTo>
                  <a:pt x="320802" y="6095"/>
                </a:lnTo>
                <a:lnTo>
                  <a:pt x="313182" y="2285"/>
                </a:lnTo>
                <a:close/>
              </a:path>
              <a:path w="3901440" h="290829">
                <a:moveTo>
                  <a:pt x="358140" y="0"/>
                </a:moveTo>
                <a:lnTo>
                  <a:pt x="353568" y="8381"/>
                </a:lnTo>
                <a:lnTo>
                  <a:pt x="385572" y="23621"/>
                </a:lnTo>
                <a:lnTo>
                  <a:pt x="389382" y="16001"/>
                </a:lnTo>
                <a:lnTo>
                  <a:pt x="358140" y="0"/>
                </a:lnTo>
                <a:close/>
              </a:path>
              <a:path w="3901440" h="290829">
                <a:moveTo>
                  <a:pt x="429768" y="18287"/>
                </a:moveTo>
                <a:lnTo>
                  <a:pt x="422148" y="21335"/>
                </a:lnTo>
                <a:lnTo>
                  <a:pt x="453390" y="102107"/>
                </a:lnTo>
                <a:lnTo>
                  <a:pt x="461772" y="98297"/>
                </a:lnTo>
                <a:lnTo>
                  <a:pt x="429768" y="18287"/>
                </a:lnTo>
                <a:close/>
              </a:path>
              <a:path w="3901440" h="290829">
                <a:moveTo>
                  <a:pt x="526542" y="86105"/>
                </a:moveTo>
                <a:lnTo>
                  <a:pt x="495300" y="96011"/>
                </a:lnTo>
                <a:lnTo>
                  <a:pt x="497586" y="104393"/>
                </a:lnTo>
                <a:lnTo>
                  <a:pt x="529590" y="94487"/>
                </a:lnTo>
                <a:lnTo>
                  <a:pt x="526542" y="86105"/>
                </a:lnTo>
                <a:close/>
              </a:path>
              <a:path w="3901440" h="290829">
                <a:moveTo>
                  <a:pt x="594360" y="38861"/>
                </a:moveTo>
                <a:lnTo>
                  <a:pt x="563118" y="87629"/>
                </a:lnTo>
                <a:lnTo>
                  <a:pt x="569976" y="92201"/>
                </a:lnTo>
                <a:lnTo>
                  <a:pt x="601980" y="43433"/>
                </a:lnTo>
                <a:lnTo>
                  <a:pt x="594360" y="38861"/>
                </a:lnTo>
                <a:close/>
              </a:path>
              <a:path w="3901440" h="290829">
                <a:moveTo>
                  <a:pt x="665988" y="16001"/>
                </a:moveTo>
                <a:lnTo>
                  <a:pt x="634746" y="38099"/>
                </a:lnTo>
                <a:lnTo>
                  <a:pt x="639318" y="44957"/>
                </a:lnTo>
                <a:lnTo>
                  <a:pt x="670560" y="23621"/>
                </a:lnTo>
                <a:lnTo>
                  <a:pt x="665988" y="16001"/>
                </a:lnTo>
                <a:close/>
              </a:path>
              <a:path w="3901440" h="290829">
                <a:moveTo>
                  <a:pt x="710946" y="18287"/>
                </a:moveTo>
                <a:lnTo>
                  <a:pt x="703326" y="21335"/>
                </a:lnTo>
                <a:lnTo>
                  <a:pt x="734568" y="105917"/>
                </a:lnTo>
                <a:lnTo>
                  <a:pt x="742950" y="102869"/>
                </a:lnTo>
                <a:lnTo>
                  <a:pt x="710946" y="18287"/>
                </a:lnTo>
                <a:close/>
              </a:path>
              <a:path w="3901440" h="290829">
                <a:moveTo>
                  <a:pt x="781812" y="102869"/>
                </a:moveTo>
                <a:lnTo>
                  <a:pt x="773430" y="105917"/>
                </a:lnTo>
                <a:lnTo>
                  <a:pt x="804672" y="195833"/>
                </a:lnTo>
                <a:lnTo>
                  <a:pt x="813054" y="193547"/>
                </a:lnTo>
                <a:lnTo>
                  <a:pt x="781812" y="102869"/>
                </a:lnTo>
                <a:close/>
              </a:path>
              <a:path w="3901440" h="290829">
                <a:moveTo>
                  <a:pt x="851154" y="192785"/>
                </a:moveTo>
                <a:lnTo>
                  <a:pt x="844296" y="196595"/>
                </a:lnTo>
                <a:lnTo>
                  <a:pt x="875538" y="254507"/>
                </a:lnTo>
                <a:lnTo>
                  <a:pt x="883158" y="249935"/>
                </a:lnTo>
                <a:lnTo>
                  <a:pt x="851154" y="192785"/>
                </a:lnTo>
                <a:close/>
              </a:path>
              <a:path w="3901440" h="290829">
                <a:moveTo>
                  <a:pt x="918972" y="247649"/>
                </a:moveTo>
                <a:lnTo>
                  <a:pt x="916686" y="256031"/>
                </a:lnTo>
                <a:lnTo>
                  <a:pt x="947928" y="265937"/>
                </a:lnTo>
                <a:lnTo>
                  <a:pt x="950976" y="258317"/>
                </a:lnTo>
                <a:lnTo>
                  <a:pt x="918972" y="247649"/>
                </a:lnTo>
                <a:close/>
              </a:path>
              <a:path w="3901440" h="290829">
                <a:moveTo>
                  <a:pt x="1017270" y="235457"/>
                </a:moveTo>
                <a:lnTo>
                  <a:pt x="986028" y="258317"/>
                </a:lnTo>
                <a:lnTo>
                  <a:pt x="990600" y="265937"/>
                </a:lnTo>
                <a:lnTo>
                  <a:pt x="1022604" y="242315"/>
                </a:lnTo>
                <a:lnTo>
                  <a:pt x="1017270" y="235457"/>
                </a:lnTo>
                <a:close/>
              </a:path>
              <a:path w="3901440" h="290829">
                <a:moveTo>
                  <a:pt x="1087374" y="211073"/>
                </a:moveTo>
                <a:lnTo>
                  <a:pt x="1056132" y="235457"/>
                </a:lnTo>
                <a:lnTo>
                  <a:pt x="1061466" y="242315"/>
                </a:lnTo>
                <a:lnTo>
                  <a:pt x="1092708" y="217931"/>
                </a:lnTo>
                <a:lnTo>
                  <a:pt x="1087374" y="211073"/>
                </a:lnTo>
                <a:close/>
              </a:path>
              <a:path w="3901440" h="290829">
                <a:moveTo>
                  <a:pt x="1157478" y="185927"/>
                </a:moveTo>
                <a:lnTo>
                  <a:pt x="1126236" y="211835"/>
                </a:lnTo>
                <a:lnTo>
                  <a:pt x="1131570" y="217931"/>
                </a:lnTo>
                <a:lnTo>
                  <a:pt x="1162812" y="192023"/>
                </a:lnTo>
                <a:lnTo>
                  <a:pt x="1157478" y="185927"/>
                </a:lnTo>
                <a:close/>
              </a:path>
              <a:path w="3901440" h="290829">
                <a:moveTo>
                  <a:pt x="1200150" y="185165"/>
                </a:moveTo>
                <a:lnTo>
                  <a:pt x="1198626" y="193547"/>
                </a:lnTo>
                <a:lnTo>
                  <a:pt x="1229868" y="198881"/>
                </a:lnTo>
                <a:lnTo>
                  <a:pt x="1231392" y="190499"/>
                </a:lnTo>
                <a:lnTo>
                  <a:pt x="1200150" y="185165"/>
                </a:lnTo>
                <a:close/>
              </a:path>
              <a:path w="3901440" h="290829">
                <a:moveTo>
                  <a:pt x="1298448" y="165353"/>
                </a:moveTo>
                <a:lnTo>
                  <a:pt x="1266444" y="191261"/>
                </a:lnTo>
                <a:lnTo>
                  <a:pt x="1271778" y="198119"/>
                </a:lnTo>
                <a:lnTo>
                  <a:pt x="1303782" y="172211"/>
                </a:lnTo>
                <a:lnTo>
                  <a:pt x="1298448" y="165353"/>
                </a:lnTo>
                <a:close/>
              </a:path>
              <a:path w="3901440" h="290829">
                <a:moveTo>
                  <a:pt x="1367028" y="106679"/>
                </a:moveTo>
                <a:lnTo>
                  <a:pt x="1335786" y="166877"/>
                </a:lnTo>
                <a:lnTo>
                  <a:pt x="1343406" y="170687"/>
                </a:lnTo>
                <a:lnTo>
                  <a:pt x="1374648" y="110489"/>
                </a:lnTo>
                <a:lnTo>
                  <a:pt x="1367028" y="106679"/>
                </a:lnTo>
                <a:close/>
              </a:path>
              <a:path w="3901440" h="290829">
                <a:moveTo>
                  <a:pt x="1439418" y="83819"/>
                </a:moveTo>
                <a:lnTo>
                  <a:pt x="1407414" y="105155"/>
                </a:lnTo>
                <a:lnTo>
                  <a:pt x="1411986" y="112013"/>
                </a:lnTo>
                <a:lnTo>
                  <a:pt x="1443990" y="90677"/>
                </a:lnTo>
                <a:lnTo>
                  <a:pt x="1439418" y="83819"/>
                </a:lnTo>
                <a:close/>
              </a:path>
              <a:path w="3901440" h="290829">
                <a:moveTo>
                  <a:pt x="1482090" y="83057"/>
                </a:moveTo>
                <a:lnTo>
                  <a:pt x="1478280" y="91439"/>
                </a:lnTo>
                <a:lnTo>
                  <a:pt x="1510284" y="105155"/>
                </a:lnTo>
                <a:lnTo>
                  <a:pt x="1513332" y="97535"/>
                </a:lnTo>
                <a:lnTo>
                  <a:pt x="1482090" y="83057"/>
                </a:lnTo>
                <a:close/>
              </a:path>
              <a:path w="3901440" h="290829">
                <a:moveTo>
                  <a:pt x="1552956" y="98297"/>
                </a:moveTo>
                <a:lnTo>
                  <a:pt x="1547622" y="105155"/>
                </a:lnTo>
                <a:lnTo>
                  <a:pt x="1578864" y="131825"/>
                </a:lnTo>
                <a:lnTo>
                  <a:pt x="1584960" y="125729"/>
                </a:lnTo>
                <a:lnTo>
                  <a:pt x="1552956" y="98297"/>
                </a:lnTo>
                <a:close/>
              </a:path>
              <a:path w="3901440" h="290829">
                <a:moveTo>
                  <a:pt x="1621536" y="124967"/>
                </a:moveTo>
                <a:lnTo>
                  <a:pt x="1620012" y="133349"/>
                </a:lnTo>
                <a:lnTo>
                  <a:pt x="1651254" y="140207"/>
                </a:lnTo>
                <a:lnTo>
                  <a:pt x="1653539" y="131825"/>
                </a:lnTo>
                <a:lnTo>
                  <a:pt x="1621536" y="124967"/>
                </a:lnTo>
                <a:close/>
              </a:path>
              <a:path w="3901440" h="290829">
                <a:moveTo>
                  <a:pt x="1722120" y="130301"/>
                </a:moveTo>
                <a:lnTo>
                  <a:pt x="1690878" y="131825"/>
                </a:lnTo>
                <a:lnTo>
                  <a:pt x="1690878" y="140207"/>
                </a:lnTo>
                <a:lnTo>
                  <a:pt x="1722882" y="138683"/>
                </a:lnTo>
                <a:lnTo>
                  <a:pt x="1722120" y="130301"/>
                </a:lnTo>
                <a:close/>
              </a:path>
              <a:path w="3901440" h="290829">
                <a:moveTo>
                  <a:pt x="1764030" y="131063"/>
                </a:moveTo>
                <a:lnTo>
                  <a:pt x="1758696" y="137921"/>
                </a:lnTo>
                <a:lnTo>
                  <a:pt x="1789938" y="165353"/>
                </a:lnTo>
                <a:lnTo>
                  <a:pt x="1795272" y="158495"/>
                </a:lnTo>
                <a:lnTo>
                  <a:pt x="1764030" y="131063"/>
                </a:lnTo>
                <a:close/>
              </a:path>
              <a:path w="3901440" h="290829">
                <a:moveTo>
                  <a:pt x="1832610" y="157733"/>
                </a:moveTo>
                <a:lnTo>
                  <a:pt x="1830324" y="166115"/>
                </a:lnTo>
                <a:lnTo>
                  <a:pt x="1862328" y="172973"/>
                </a:lnTo>
                <a:lnTo>
                  <a:pt x="1863852" y="164591"/>
                </a:lnTo>
                <a:lnTo>
                  <a:pt x="1832610" y="157733"/>
                </a:lnTo>
                <a:close/>
              </a:path>
              <a:path w="3901440" h="290829">
                <a:moveTo>
                  <a:pt x="1901952" y="164591"/>
                </a:moveTo>
                <a:lnTo>
                  <a:pt x="1901952" y="172973"/>
                </a:lnTo>
                <a:lnTo>
                  <a:pt x="1933194" y="174497"/>
                </a:lnTo>
                <a:lnTo>
                  <a:pt x="1933194" y="166115"/>
                </a:lnTo>
                <a:lnTo>
                  <a:pt x="1901952" y="164591"/>
                </a:lnTo>
                <a:close/>
              </a:path>
              <a:path w="3901440" h="290829">
                <a:moveTo>
                  <a:pt x="2003298" y="164591"/>
                </a:moveTo>
                <a:lnTo>
                  <a:pt x="1972056" y="166115"/>
                </a:lnTo>
                <a:lnTo>
                  <a:pt x="1972056" y="174497"/>
                </a:lnTo>
                <a:lnTo>
                  <a:pt x="2004060" y="172973"/>
                </a:lnTo>
                <a:lnTo>
                  <a:pt x="2003298" y="164591"/>
                </a:lnTo>
                <a:close/>
              </a:path>
              <a:path w="3901440" h="290829">
                <a:moveTo>
                  <a:pt x="2073402" y="160781"/>
                </a:moveTo>
                <a:lnTo>
                  <a:pt x="2041398" y="164591"/>
                </a:lnTo>
                <a:lnTo>
                  <a:pt x="2042922" y="172973"/>
                </a:lnTo>
                <a:lnTo>
                  <a:pt x="2074164" y="169163"/>
                </a:lnTo>
                <a:lnTo>
                  <a:pt x="2073402" y="160781"/>
                </a:lnTo>
                <a:close/>
              </a:path>
              <a:path w="3901440" h="290829">
                <a:moveTo>
                  <a:pt x="2143506" y="153161"/>
                </a:moveTo>
                <a:lnTo>
                  <a:pt x="2111502" y="160781"/>
                </a:lnTo>
                <a:lnTo>
                  <a:pt x="2113788" y="169163"/>
                </a:lnTo>
                <a:lnTo>
                  <a:pt x="2145030" y="161543"/>
                </a:lnTo>
                <a:lnTo>
                  <a:pt x="2143506" y="153161"/>
                </a:lnTo>
                <a:close/>
              </a:path>
              <a:path w="3901440" h="290829">
                <a:moveTo>
                  <a:pt x="2213610" y="147827"/>
                </a:moveTo>
                <a:lnTo>
                  <a:pt x="2182368" y="153161"/>
                </a:lnTo>
                <a:lnTo>
                  <a:pt x="2183892" y="161543"/>
                </a:lnTo>
                <a:lnTo>
                  <a:pt x="2215134" y="156209"/>
                </a:lnTo>
                <a:lnTo>
                  <a:pt x="2213610" y="147827"/>
                </a:lnTo>
                <a:close/>
              </a:path>
              <a:path w="3901440" h="290829">
                <a:moveTo>
                  <a:pt x="2283714" y="138683"/>
                </a:moveTo>
                <a:lnTo>
                  <a:pt x="2251710" y="147827"/>
                </a:lnTo>
                <a:lnTo>
                  <a:pt x="2253996" y="156209"/>
                </a:lnTo>
                <a:lnTo>
                  <a:pt x="2286000" y="147065"/>
                </a:lnTo>
                <a:lnTo>
                  <a:pt x="2283714" y="138683"/>
                </a:lnTo>
                <a:close/>
              </a:path>
              <a:path w="3901440" h="290829">
                <a:moveTo>
                  <a:pt x="2353818" y="128015"/>
                </a:moveTo>
                <a:lnTo>
                  <a:pt x="2321814" y="139445"/>
                </a:lnTo>
                <a:lnTo>
                  <a:pt x="2324862" y="147065"/>
                </a:lnTo>
                <a:lnTo>
                  <a:pt x="2356104" y="135635"/>
                </a:lnTo>
                <a:lnTo>
                  <a:pt x="2353818" y="128015"/>
                </a:lnTo>
                <a:close/>
              </a:path>
              <a:path w="3901440" h="290829">
                <a:moveTo>
                  <a:pt x="2423922" y="120395"/>
                </a:moveTo>
                <a:lnTo>
                  <a:pt x="2392680" y="127253"/>
                </a:lnTo>
                <a:lnTo>
                  <a:pt x="2394966" y="135635"/>
                </a:lnTo>
                <a:lnTo>
                  <a:pt x="2426208" y="128777"/>
                </a:lnTo>
                <a:lnTo>
                  <a:pt x="2423922" y="120395"/>
                </a:lnTo>
                <a:close/>
              </a:path>
              <a:path w="3901440" h="290829">
                <a:moveTo>
                  <a:pt x="2494788" y="115823"/>
                </a:moveTo>
                <a:lnTo>
                  <a:pt x="2463546" y="120395"/>
                </a:lnTo>
                <a:lnTo>
                  <a:pt x="2464308" y="128777"/>
                </a:lnTo>
                <a:lnTo>
                  <a:pt x="2496312" y="124205"/>
                </a:lnTo>
                <a:lnTo>
                  <a:pt x="2494788" y="115823"/>
                </a:lnTo>
                <a:close/>
              </a:path>
              <a:path w="3901440" h="290829">
                <a:moveTo>
                  <a:pt x="2564892" y="110489"/>
                </a:moveTo>
                <a:lnTo>
                  <a:pt x="2533650" y="115823"/>
                </a:lnTo>
                <a:lnTo>
                  <a:pt x="2535174" y="124205"/>
                </a:lnTo>
                <a:lnTo>
                  <a:pt x="2566416" y="118871"/>
                </a:lnTo>
                <a:lnTo>
                  <a:pt x="2564892" y="110489"/>
                </a:lnTo>
                <a:close/>
              </a:path>
              <a:path w="3901440" h="290829">
                <a:moveTo>
                  <a:pt x="2634996" y="102869"/>
                </a:moveTo>
                <a:lnTo>
                  <a:pt x="2603754" y="110489"/>
                </a:lnTo>
                <a:lnTo>
                  <a:pt x="2605278" y="118871"/>
                </a:lnTo>
                <a:lnTo>
                  <a:pt x="2637282" y="111251"/>
                </a:lnTo>
                <a:lnTo>
                  <a:pt x="2634996" y="102869"/>
                </a:lnTo>
                <a:close/>
              </a:path>
              <a:path w="3901440" h="290829">
                <a:moveTo>
                  <a:pt x="2705862" y="97535"/>
                </a:moveTo>
                <a:lnTo>
                  <a:pt x="2673858" y="102869"/>
                </a:lnTo>
                <a:lnTo>
                  <a:pt x="2675382" y="111251"/>
                </a:lnTo>
                <a:lnTo>
                  <a:pt x="2707386" y="105917"/>
                </a:lnTo>
                <a:lnTo>
                  <a:pt x="2705862" y="97535"/>
                </a:lnTo>
                <a:close/>
              </a:path>
              <a:path w="3901440" h="290829">
                <a:moveTo>
                  <a:pt x="2745486" y="97535"/>
                </a:moveTo>
                <a:lnTo>
                  <a:pt x="2744724" y="105917"/>
                </a:lnTo>
                <a:lnTo>
                  <a:pt x="2776728" y="107441"/>
                </a:lnTo>
                <a:lnTo>
                  <a:pt x="2776728" y="99059"/>
                </a:lnTo>
                <a:lnTo>
                  <a:pt x="2745486" y="97535"/>
                </a:lnTo>
                <a:close/>
              </a:path>
              <a:path w="3901440" h="290829">
                <a:moveTo>
                  <a:pt x="2815590" y="99059"/>
                </a:moveTo>
                <a:lnTo>
                  <a:pt x="2814828" y="107441"/>
                </a:lnTo>
                <a:lnTo>
                  <a:pt x="2846832" y="110489"/>
                </a:lnTo>
                <a:lnTo>
                  <a:pt x="2847594" y="101345"/>
                </a:lnTo>
                <a:lnTo>
                  <a:pt x="2815590" y="99059"/>
                </a:lnTo>
                <a:close/>
              </a:path>
              <a:path w="3901440" h="290829">
                <a:moveTo>
                  <a:pt x="2916936" y="101346"/>
                </a:moveTo>
                <a:lnTo>
                  <a:pt x="2885694" y="101346"/>
                </a:lnTo>
                <a:lnTo>
                  <a:pt x="2885694" y="110489"/>
                </a:lnTo>
                <a:lnTo>
                  <a:pt x="2916936" y="110489"/>
                </a:lnTo>
                <a:lnTo>
                  <a:pt x="2916936" y="101346"/>
                </a:lnTo>
                <a:close/>
              </a:path>
              <a:path w="3901440" h="290829">
                <a:moveTo>
                  <a:pt x="2987040" y="99059"/>
                </a:moveTo>
                <a:lnTo>
                  <a:pt x="2955798" y="101345"/>
                </a:lnTo>
                <a:lnTo>
                  <a:pt x="2956560" y="110489"/>
                </a:lnTo>
                <a:lnTo>
                  <a:pt x="2987802" y="107441"/>
                </a:lnTo>
                <a:lnTo>
                  <a:pt x="2987040" y="99059"/>
                </a:lnTo>
                <a:close/>
              </a:path>
              <a:path w="3901440" h="290829">
                <a:moveTo>
                  <a:pt x="3057144" y="92963"/>
                </a:moveTo>
                <a:lnTo>
                  <a:pt x="3025140" y="99059"/>
                </a:lnTo>
                <a:lnTo>
                  <a:pt x="3026664" y="107441"/>
                </a:lnTo>
                <a:lnTo>
                  <a:pt x="3058668" y="101345"/>
                </a:lnTo>
                <a:lnTo>
                  <a:pt x="3057144" y="92963"/>
                </a:lnTo>
                <a:close/>
              </a:path>
              <a:path w="3901440" h="290829">
                <a:moveTo>
                  <a:pt x="3127248" y="87629"/>
                </a:moveTo>
                <a:lnTo>
                  <a:pt x="3095244" y="92963"/>
                </a:lnTo>
                <a:lnTo>
                  <a:pt x="3096768" y="101345"/>
                </a:lnTo>
                <a:lnTo>
                  <a:pt x="3128772" y="96011"/>
                </a:lnTo>
                <a:lnTo>
                  <a:pt x="3127248" y="87629"/>
                </a:lnTo>
                <a:close/>
              </a:path>
              <a:path w="3901440" h="290829">
                <a:moveTo>
                  <a:pt x="3197352" y="81533"/>
                </a:moveTo>
                <a:lnTo>
                  <a:pt x="3166110" y="87629"/>
                </a:lnTo>
                <a:lnTo>
                  <a:pt x="3167634" y="96011"/>
                </a:lnTo>
                <a:lnTo>
                  <a:pt x="3198876" y="89915"/>
                </a:lnTo>
                <a:lnTo>
                  <a:pt x="3197352" y="81533"/>
                </a:lnTo>
                <a:close/>
              </a:path>
              <a:path w="3901440" h="290829">
                <a:moveTo>
                  <a:pt x="3267455" y="76199"/>
                </a:moveTo>
                <a:lnTo>
                  <a:pt x="3236214" y="81533"/>
                </a:lnTo>
                <a:lnTo>
                  <a:pt x="3237738" y="89915"/>
                </a:lnTo>
                <a:lnTo>
                  <a:pt x="3268979" y="84581"/>
                </a:lnTo>
                <a:lnTo>
                  <a:pt x="3267455" y="76199"/>
                </a:lnTo>
                <a:close/>
              </a:path>
              <a:path w="3901440" h="290829">
                <a:moveTo>
                  <a:pt x="3338322" y="71627"/>
                </a:moveTo>
                <a:lnTo>
                  <a:pt x="3306318" y="76199"/>
                </a:lnTo>
                <a:lnTo>
                  <a:pt x="3307841" y="84581"/>
                </a:lnTo>
                <a:lnTo>
                  <a:pt x="3339084" y="80009"/>
                </a:lnTo>
                <a:lnTo>
                  <a:pt x="3338322" y="71627"/>
                </a:lnTo>
                <a:close/>
              </a:path>
              <a:path w="3901440" h="290829">
                <a:moveTo>
                  <a:pt x="3408426" y="67055"/>
                </a:moveTo>
                <a:lnTo>
                  <a:pt x="3377184" y="71627"/>
                </a:lnTo>
                <a:lnTo>
                  <a:pt x="3377946" y="80009"/>
                </a:lnTo>
                <a:lnTo>
                  <a:pt x="3409950" y="75437"/>
                </a:lnTo>
                <a:lnTo>
                  <a:pt x="3408426" y="67055"/>
                </a:lnTo>
                <a:close/>
              </a:path>
              <a:path w="3901440" h="290829">
                <a:moveTo>
                  <a:pt x="3478530" y="63245"/>
                </a:moveTo>
                <a:lnTo>
                  <a:pt x="3447288" y="67055"/>
                </a:lnTo>
                <a:lnTo>
                  <a:pt x="3448050" y="75437"/>
                </a:lnTo>
                <a:lnTo>
                  <a:pt x="3480054" y="71627"/>
                </a:lnTo>
                <a:lnTo>
                  <a:pt x="3478530" y="63245"/>
                </a:lnTo>
                <a:close/>
              </a:path>
              <a:path w="3901440" h="290829">
                <a:moveTo>
                  <a:pt x="3548634" y="57149"/>
                </a:moveTo>
                <a:lnTo>
                  <a:pt x="3517391" y="63245"/>
                </a:lnTo>
                <a:lnTo>
                  <a:pt x="3518916" y="71627"/>
                </a:lnTo>
                <a:lnTo>
                  <a:pt x="3550158" y="65531"/>
                </a:lnTo>
                <a:lnTo>
                  <a:pt x="3548634" y="57149"/>
                </a:lnTo>
                <a:close/>
              </a:path>
              <a:path w="3901440" h="290829">
                <a:moveTo>
                  <a:pt x="3619500" y="52577"/>
                </a:moveTo>
                <a:lnTo>
                  <a:pt x="3587496" y="57149"/>
                </a:lnTo>
                <a:lnTo>
                  <a:pt x="3589020" y="65531"/>
                </a:lnTo>
                <a:lnTo>
                  <a:pt x="3620262" y="61721"/>
                </a:lnTo>
                <a:lnTo>
                  <a:pt x="3619500" y="52577"/>
                </a:lnTo>
                <a:close/>
              </a:path>
              <a:path w="3901440" h="290829">
                <a:moveTo>
                  <a:pt x="3689604" y="48767"/>
                </a:moveTo>
                <a:lnTo>
                  <a:pt x="3657600" y="52577"/>
                </a:lnTo>
                <a:lnTo>
                  <a:pt x="3659124" y="61721"/>
                </a:lnTo>
                <a:lnTo>
                  <a:pt x="3690366" y="57149"/>
                </a:lnTo>
                <a:lnTo>
                  <a:pt x="3689604" y="48767"/>
                </a:lnTo>
                <a:close/>
              </a:path>
              <a:path w="3901440" h="290829">
                <a:moveTo>
                  <a:pt x="3759708" y="44195"/>
                </a:moveTo>
                <a:lnTo>
                  <a:pt x="3728466" y="48767"/>
                </a:lnTo>
                <a:lnTo>
                  <a:pt x="3729228" y="57149"/>
                </a:lnTo>
                <a:lnTo>
                  <a:pt x="3761232" y="52577"/>
                </a:lnTo>
                <a:lnTo>
                  <a:pt x="3759708" y="44195"/>
                </a:lnTo>
                <a:close/>
              </a:path>
              <a:path w="3901440" h="290829">
                <a:moveTo>
                  <a:pt x="3829812" y="38861"/>
                </a:moveTo>
                <a:lnTo>
                  <a:pt x="3798570" y="44195"/>
                </a:lnTo>
                <a:lnTo>
                  <a:pt x="3800094" y="52577"/>
                </a:lnTo>
                <a:lnTo>
                  <a:pt x="3831336" y="47243"/>
                </a:lnTo>
                <a:lnTo>
                  <a:pt x="3829812" y="38861"/>
                </a:lnTo>
                <a:close/>
              </a:path>
              <a:path w="3901440" h="290829">
                <a:moveTo>
                  <a:pt x="3900678" y="34289"/>
                </a:moveTo>
                <a:lnTo>
                  <a:pt x="3868674" y="38861"/>
                </a:lnTo>
                <a:lnTo>
                  <a:pt x="3870198" y="47243"/>
                </a:lnTo>
                <a:lnTo>
                  <a:pt x="3901440" y="42671"/>
                </a:lnTo>
                <a:lnTo>
                  <a:pt x="3900678" y="34289"/>
                </a:lnTo>
                <a:close/>
              </a:path>
            </a:pathLst>
          </a:custGeom>
          <a:solidFill>
            <a:srgbClr val="000000"/>
          </a:solidFill>
        </p:spPr>
        <p:txBody>
          <a:bodyPr wrap="square" lIns="0" tIns="0" rIns="0" bIns="0" rtlCol="0"/>
          <a:lstStyle/>
          <a:p>
            <a:endParaRPr/>
          </a:p>
        </p:txBody>
      </p:sp>
      <p:sp>
        <p:nvSpPr>
          <p:cNvPr id="125" name="object 125"/>
          <p:cNvSpPr/>
          <p:nvPr/>
        </p:nvSpPr>
        <p:spPr>
          <a:xfrm>
            <a:off x="2594610" y="3637026"/>
            <a:ext cx="0" cy="120650"/>
          </a:xfrm>
          <a:custGeom>
            <a:avLst/>
            <a:gdLst/>
            <a:ahLst/>
            <a:cxnLst/>
            <a:rect l="l" t="t" r="r" b="b"/>
            <a:pathLst>
              <a:path h="120650">
                <a:moveTo>
                  <a:pt x="0" y="0"/>
                </a:moveTo>
                <a:lnTo>
                  <a:pt x="0" y="120396"/>
                </a:lnTo>
              </a:path>
            </a:pathLst>
          </a:custGeom>
          <a:ln w="21336">
            <a:solidFill>
              <a:srgbClr val="0000A8"/>
            </a:solidFill>
          </a:ln>
        </p:spPr>
        <p:txBody>
          <a:bodyPr wrap="square" lIns="0" tIns="0" rIns="0" bIns="0" rtlCol="0"/>
          <a:lstStyle/>
          <a:p>
            <a:endParaRPr/>
          </a:p>
        </p:txBody>
      </p:sp>
      <p:sp>
        <p:nvSpPr>
          <p:cNvPr id="126" name="object 126"/>
          <p:cNvSpPr/>
          <p:nvPr/>
        </p:nvSpPr>
        <p:spPr>
          <a:xfrm>
            <a:off x="2655951" y="3521964"/>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27" name="object 127"/>
          <p:cNvSpPr/>
          <p:nvPr/>
        </p:nvSpPr>
        <p:spPr>
          <a:xfrm>
            <a:off x="2726435" y="3469385"/>
            <a:ext cx="0" cy="120650"/>
          </a:xfrm>
          <a:custGeom>
            <a:avLst/>
            <a:gdLst/>
            <a:ahLst/>
            <a:cxnLst/>
            <a:rect l="l" t="t" r="r" b="b"/>
            <a:pathLst>
              <a:path h="120650">
                <a:moveTo>
                  <a:pt x="0" y="0"/>
                </a:moveTo>
                <a:lnTo>
                  <a:pt x="0" y="120396"/>
                </a:lnTo>
              </a:path>
            </a:pathLst>
          </a:custGeom>
          <a:ln w="38100">
            <a:solidFill>
              <a:srgbClr val="0000A8"/>
            </a:solidFill>
          </a:ln>
        </p:spPr>
        <p:txBody>
          <a:bodyPr wrap="square" lIns="0" tIns="0" rIns="0" bIns="0" rtlCol="0"/>
          <a:lstStyle/>
          <a:p>
            <a:endParaRPr/>
          </a:p>
        </p:txBody>
      </p:sp>
      <p:sp>
        <p:nvSpPr>
          <p:cNvPr id="128" name="object 128"/>
          <p:cNvSpPr/>
          <p:nvPr/>
        </p:nvSpPr>
        <p:spPr>
          <a:xfrm>
            <a:off x="2796920" y="3406140"/>
            <a:ext cx="0" cy="121920"/>
          </a:xfrm>
          <a:custGeom>
            <a:avLst/>
            <a:gdLst/>
            <a:ahLst/>
            <a:cxnLst/>
            <a:rect l="l" t="t" r="r" b="b"/>
            <a:pathLst>
              <a:path h="121920">
                <a:moveTo>
                  <a:pt x="0" y="0"/>
                </a:moveTo>
                <a:lnTo>
                  <a:pt x="0" y="121920"/>
                </a:lnTo>
              </a:path>
            </a:pathLst>
          </a:custGeom>
          <a:ln w="38862">
            <a:solidFill>
              <a:srgbClr val="0000A8"/>
            </a:solidFill>
          </a:ln>
        </p:spPr>
        <p:txBody>
          <a:bodyPr wrap="square" lIns="0" tIns="0" rIns="0" bIns="0" rtlCol="0"/>
          <a:lstStyle/>
          <a:p>
            <a:endParaRPr/>
          </a:p>
        </p:txBody>
      </p:sp>
      <p:sp>
        <p:nvSpPr>
          <p:cNvPr id="129" name="object 129"/>
          <p:cNvSpPr/>
          <p:nvPr/>
        </p:nvSpPr>
        <p:spPr>
          <a:xfrm>
            <a:off x="2867025" y="3411473"/>
            <a:ext cx="0" cy="121920"/>
          </a:xfrm>
          <a:custGeom>
            <a:avLst/>
            <a:gdLst/>
            <a:ahLst/>
            <a:cxnLst/>
            <a:rect l="l" t="t" r="r" b="b"/>
            <a:pathLst>
              <a:path h="121920">
                <a:moveTo>
                  <a:pt x="0" y="0"/>
                </a:moveTo>
                <a:lnTo>
                  <a:pt x="0" y="121920"/>
                </a:lnTo>
              </a:path>
            </a:pathLst>
          </a:custGeom>
          <a:ln w="38862">
            <a:solidFill>
              <a:srgbClr val="0000A8"/>
            </a:solidFill>
          </a:ln>
        </p:spPr>
        <p:txBody>
          <a:bodyPr wrap="square" lIns="0" tIns="0" rIns="0" bIns="0" rtlCol="0"/>
          <a:lstStyle/>
          <a:p>
            <a:endParaRPr/>
          </a:p>
        </p:txBody>
      </p:sp>
      <p:sp>
        <p:nvSpPr>
          <p:cNvPr id="130" name="object 130"/>
          <p:cNvSpPr/>
          <p:nvPr/>
        </p:nvSpPr>
        <p:spPr>
          <a:xfrm>
            <a:off x="2937129" y="3350514"/>
            <a:ext cx="0" cy="121285"/>
          </a:xfrm>
          <a:custGeom>
            <a:avLst/>
            <a:gdLst/>
            <a:ahLst/>
            <a:cxnLst/>
            <a:rect l="l" t="t" r="r" b="b"/>
            <a:pathLst>
              <a:path h="121285">
                <a:moveTo>
                  <a:pt x="0" y="0"/>
                </a:moveTo>
                <a:lnTo>
                  <a:pt x="0" y="121157"/>
                </a:lnTo>
              </a:path>
            </a:pathLst>
          </a:custGeom>
          <a:ln w="38862">
            <a:solidFill>
              <a:srgbClr val="0000A8"/>
            </a:solidFill>
          </a:ln>
        </p:spPr>
        <p:txBody>
          <a:bodyPr wrap="square" lIns="0" tIns="0" rIns="0" bIns="0" rtlCol="0"/>
          <a:lstStyle/>
          <a:p>
            <a:endParaRPr/>
          </a:p>
        </p:txBody>
      </p:sp>
      <p:sp>
        <p:nvSpPr>
          <p:cNvPr id="131" name="object 131"/>
          <p:cNvSpPr/>
          <p:nvPr/>
        </p:nvSpPr>
        <p:spPr>
          <a:xfrm>
            <a:off x="3007232" y="3364229"/>
            <a:ext cx="0" cy="123825"/>
          </a:xfrm>
          <a:custGeom>
            <a:avLst/>
            <a:gdLst/>
            <a:ahLst/>
            <a:cxnLst/>
            <a:rect l="l" t="t" r="r" b="b"/>
            <a:pathLst>
              <a:path h="123825">
                <a:moveTo>
                  <a:pt x="0" y="0"/>
                </a:moveTo>
                <a:lnTo>
                  <a:pt x="0" y="123444"/>
                </a:lnTo>
              </a:path>
            </a:pathLst>
          </a:custGeom>
          <a:ln w="38862">
            <a:solidFill>
              <a:srgbClr val="0000A8"/>
            </a:solidFill>
          </a:ln>
        </p:spPr>
        <p:txBody>
          <a:bodyPr wrap="square" lIns="0" tIns="0" rIns="0" bIns="0" rtlCol="0"/>
          <a:lstStyle/>
          <a:p>
            <a:endParaRPr/>
          </a:p>
        </p:txBody>
      </p:sp>
      <p:sp>
        <p:nvSpPr>
          <p:cNvPr id="132" name="object 132"/>
          <p:cNvSpPr/>
          <p:nvPr/>
        </p:nvSpPr>
        <p:spPr>
          <a:xfrm>
            <a:off x="3077717" y="3445002"/>
            <a:ext cx="0" cy="123189"/>
          </a:xfrm>
          <a:custGeom>
            <a:avLst/>
            <a:gdLst/>
            <a:ahLst/>
            <a:cxnLst/>
            <a:rect l="l" t="t" r="r" b="b"/>
            <a:pathLst>
              <a:path h="123189">
                <a:moveTo>
                  <a:pt x="0" y="0"/>
                </a:moveTo>
                <a:lnTo>
                  <a:pt x="0" y="122682"/>
                </a:lnTo>
              </a:path>
            </a:pathLst>
          </a:custGeom>
          <a:ln w="38100">
            <a:solidFill>
              <a:srgbClr val="0000A8"/>
            </a:solidFill>
          </a:ln>
        </p:spPr>
        <p:txBody>
          <a:bodyPr wrap="square" lIns="0" tIns="0" rIns="0" bIns="0" rtlCol="0"/>
          <a:lstStyle/>
          <a:p>
            <a:endParaRPr/>
          </a:p>
        </p:txBody>
      </p:sp>
      <p:sp>
        <p:nvSpPr>
          <p:cNvPr id="133" name="object 133"/>
          <p:cNvSpPr/>
          <p:nvPr/>
        </p:nvSpPr>
        <p:spPr>
          <a:xfrm>
            <a:off x="3148202" y="3435096"/>
            <a:ext cx="0" cy="123189"/>
          </a:xfrm>
          <a:custGeom>
            <a:avLst/>
            <a:gdLst/>
            <a:ahLst/>
            <a:cxnLst/>
            <a:rect l="l" t="t" r="r" b="b"/>
            <a:pathLst>
              <a:path h="123189">
                <a:moveTo>
                  <a:pt x="0" y="0"/>
                </a:moveTo>
                <a:lnTo>
                  <a:pt x="0" y="122682"/>
                </a:lnTo>
              </a:path>
            </a:pathLst>
          </a:custGeom>
          <a:ln w="38862">
            <a:solidFill>
              <a:srgbClr val="0000A8"/>
            </a:solidFill>
          </a:ln>
        </p:spPr>
        <p:txBody>
          <a:bodyPr wrap="square" lIns="0" tIns="0" rIns="0" bIns="0" rtlCol="0"/>
          <a:lstStyle/>
          <a:p>
            <a:endParaRPr/>
          </a:p>
        </p:txBody>
      </p:sp>
      <p:sp>
        <p:nvSpPr>
          <p:cNvPr id="134" name="object 134"/>
          <p:cNvSpPr/>
          <p:nvPr/>
        </p:nvSpPr>
        <p:spPr>
          <a:xfrm>
            <a:off x="3218307" y="3384803"/>
            <a:ext cx="0" cy="124460"/>
          </a:xfrm>
          <a:custGeom>
            <a:avLst/>
            <a:gdLst/>
            <a:ahLst/>
            <a:cxnLst/>
            <a:rect l="l" t="t" r="r" b="b"/>
            <a:pathLst>
              <a:path h="124460">
                <a:moveTo>
                  <a:pt x="0" y="0"/>
                </a:moveTo>
                <a:lnTo>
                  <a:pt x="0" y="124205"/>
                </a:lnTo>
              </a:path>
            </a:pathLst>
          </a:custGeom>
          <a:ln w="38862">
            <a:solidFill>
              <a:srgbClr val="0000A8"/>
            </a:solidFill>
          </a:ln>
        </p:spPr>
        <p:txBody>
          <a:bodyPr wrap="square" lIns="0" tIns="0" rIns="0" bIns="0" rtlCol="0"/>
          <a:lstStyle/>
          <a:p>
            <a:endParaRPr/>
          </a:p>
        </p:txBody>
      </p:sp>
      <p:sp>
        <p:nvSpPr>
          <p:cNvPr id="135" name="object 135"/>
          <p:cNvSpPr/>
          <p:nvPr/>
        </p:nvSpPr>
        <p:spPr>
          <a:xfrm>
            <a:off x="3288410" y="3361944"/>
            <a:ext cx="0" cy="125730"/>
          </a:xfrm>
          <a:custGeom>
            <a:avLst/>
            <a:gdLst/>
            <a:ahLst/>
            <a:cxnLst/>
            <a:rect l="l" t="t" r="r" b="b"/>
            <a:pathLst>
              <a:path h="125729">
                <a:moveTo>
                  <a:pt x="0" y="0"/>
                </a:moveTo>
                <a:lnTo>
                  <a:pt x="0" y="125729"/>
                </a:lnTo>
              </a:path>
            </a:pathLst>
          </a:custGeom>
          <a:ln w="38862">
            <a:solidFill>
              <a:srgbClr val="0000A8"/>
            </a:solidFill>
          </a:ln>
        </p:spPr>
        <p:txBody>
          <a:bodyPr wrap="square" lIns="0" tIns="0" rIns="0" bIns="0" rtlCol="0"/>
          <a:lstStyle/>
          <a:p>
            <a:endParaRPr/>
          </a:p>
        </p:txBody>
      </p:sp>
      <p:sp>
        <p:nvSpPr>
          <p:cNvPr id="136" name="object 136"/>
          <p:cNvSpPr/>
          <p:nvPr/>
        </p:nvSpPr>
        <p:spPr>
          <a:xfrm>
            <a:off x="3358896" y="3446526"/>
            <a:ext cx="0" cy="125730"/>
          </a:xfrm>
          <a:custGeom>
            <a:avLst/>
            <a:gdLst/>
            <a:ahLst/>
            <a:cxnLst/>
            <a:rect l="l" t="t" r="r" b="b"/>
            <a:pathLst>
              <a:path h="125729">
                <a:moveTo>
                  <a:pt x="0" y="0"/>
                </a:moveTo>
                <a:lnTo>
                  <a:pt x="0" y="125729"/>
                </a:lnTo>
              </a:path>
            </a:pathLst>
          </a:custGeom>
          <a:ln w="38100">
            <a:solidFill>
              <a:srgbClr val="0000A8"/>
            </a:solidFill>
          </a:ln>
        </p:spPr>
        <p:txBody>
          <a:bodyPr wrap="square" lIns="0" tIns="0" rIns="0" bIns="0" rtlCol="0"/>
          <a:lstStyle/>
          <a:p>
            <a:endParaRPr/>
          </a:p>
        </p:txBody>
      </p:sp>
      <p:sp>
        <p:nvSpPr>
          <p:cNvPr id="137" name="object 137"/>
          <p:cNvSpPr/>
          <p:nvPr/>
        </p:nvSpPr>
        <p:spPr>
          <a:xfrm>
            <a:off x="3429380" y="3536441"/>
            <a:ext cx="0" cy="127000"/>
          </a:xfrm>
          <a:custGeom>
            <a:avLst/>
            <a:gdLst/>
            <a:ahLst/>
            <a:cxnLst/>
            <a:rect l="l" t="t" r="r" b="b"/>
            <a:pathLst>
              <a:path h="127000">
                <a:moveTo>
                  <a:pt x="0" y="0"/>
                </a:moveTo>
                <a:lnTo>
                  <a:pt x="0" y="126491"/>
                </a:lnTo>
              </a:path>
            </a:pathLst>
          </a:custGeom>
          <a:ln w="38862">
            <a:solidFill>
              <a:srgbClr val="0000A8"/>
            </a:solidFill>
          </a:ln>
        </p:spPr>
        <p:txBody>
          <a:bodyPr wrap="square" lIns="0" tIns="0" rIns="0" bIns="0" rtlCol="0"/>
          <a:lstStyle/>
          <a:p>
            <a:endParaRPr/>
          </a:p>
        </p:txBody>
      </p:sp>
      <p:sp>
        <p:nvSpPr>
          <p:cNvPr id="138" name="object 138"/>
          <p:cNvSpPr/>
          <p:nvPr/>
        </p:nvSpPr>
        <p:spPr>
          <a:xfrm>
            <a:off x="3499484" y="3592067"/>
            <a:ext cx="0" cy="128270"/>
          </a:xfrm>
          <a:custGeom>
            <a:avLst/>
            <a:gdLst/>
            <a:ahLst/>
            <a:cxnLst/>
            <a:rect l="l" t="t" r="r" b="b"/>
            <a:pathLst>
              <a:path h="128270">
                <a:moveTo>
                  <a:pt x="0" y="0"/>
                </a:moveTo>
                <a:lnTo>
                  <a:pt x="0" y="128015"/>
                </a:lnTo>
              </a:path>
            </a:pathLst>
          </a:custGeom>
          <a:ln w="38862">
            <a:solidFill>
              <a:srgbClr val="0000A8"/>
            </a:solidFill>
          </a:ln>
        </p:spPr>
        <p:txBody>
          <a:bodyPr wrap="square" lIns="0" tIns="0" rIns="0" bIns="0" rtlCol="0"/>
          <a:lstStyle/>
          <a:p>
            <a:endParaRPr/>
          </a:p>
        </p:txBody>
      </p:sp>
      <p:sp>
        <p:nvSpPr>
          <p:cNvPr id="139" name="object 139"/>
          <p:cNvSpPr/>
          <p:nvPr/>
        </p:nvSpPr>
        <p:spPr>
          <a:xfrm>
            <a:off x="3569589" y="3602735"/>
            <a:ext cx="0" cy="127635"/>
          </a:xfrm>
          <a:custGeom>
            <a:avLst/>
            <a:gdLst/>
            <a:ahLst/>
            <a:cxnLst/>
            <a:rect l="l" t="t" r="r" b="b"/>
            <a:pathLst>
              <a:path h="127635">
                <a:moveTo>
                  <a:pt x="0" y="0"/>
                </a:moveTo>
                <a:lnTo>
                  <a:pt x="0" y="127253"/>
                </a:lnTo>
              </a:path>
            </a:pathLst>
          </a:custGeom>
          <a:ln w="38862">
            <a:solidFill>
              <a:srgbClr val="0000A8"/>
            </a:solidFill>
          </a:ln>
        </p:spPr>
        <p:txBody>
          <a:bodyPr wrap="square" lIns="0" tIns="0" rIns="0" bIns="0" rtlCol="0"/>
          <a:lstStyle/>
          <a:p>
            <a:endParaRPr/>
          </a:p>
        </p:txBody>
      </p:sp>
      <p:sp>
        <p:nvSpPr>
          <p:cNvPr id="140" name="object 140"/>
          <p:cNvSpPr/>
          <p:nvPr/>
        </p:nvSpPr>
        <p:spPr>
          <a:xfrm>
            <a:off x="3639692" y="3579876"/>
            <a:ext cx="0" cy="127635"/>
          </a:xfrm>
          <a:custGeom>
            <a:avLst/>
            <a:gdLst/>
            <a:ahLst/>
            <a:cxnLst/>
            <a:rect l="l" t="t" r="r" b="b"/>
            <a:pathLst>
              <a:path h="127635">
                <a:moveTo>
                  <a:pt x="0" y="0"/>
                </a:moveTo>
                <a:lnTo>
                  <a:pt x="0" y="127253"/>
                </a:lnTo>
              </a:path>
            </a:pathLst>
          </a:custGeom>
          <a:ln w="38862">
            <a:solidFill>
              <a:srgbClr val="0000A8"/>
            </a:solidFill>
          </a:ln>
        </p:spPr>
        <p:txBody>
          <a:bodyPr wrap="square" lIns="0" tIns="0" rIns="0" bIns="0" rtlCol="0"/>
          <a:lstStyle/>
          <a:p>
            <a:endParaRPr/>
          </a:p>
        </p:txBody>
      </p:sp>
      <p:sp>
        <p:nvSpPr>
          <p:cNvPr id="141" name="object 141"/>
          <p:cNvSpPr/>
          <p:nvPr/>
        </p:nvSpPr>
        <p:spPr>
          <a:xfrm>
            <a:off x="3710178" y="3553967"/>
            <a:ext cx="0" cy="128905"/>
          </a:xfrm>
          <a:custGeom>
            <a:avLst/>
            <a:gdLst/>
            <a:ahLst/>
            <a:cxnLst/>
            <a:rect l="l" t="t" r="r" b="b"/>
            <a:pathLst>
              <a:path h="128904">
                <a:moveTo>
                  <a:pt x="0" y="0"/>
                </a:moveTo>
                <a:lnTo>
                  <a:pt x="0" y="128777"/>
                </a:lnTo>
              </a:path>
            </a:pathLst>
          </a:custGeom>
          <a:ln w="38100">
            <a:solidFill>
              <a:srgbClr val="0000A8"/>
            </a:solidFill>
          </a:ln>
        </p:spPr>
        <p:txBody>
          <a:bodyPr wrap="square" lIns="0" tIns="0" rIns="0" bIns="0" rtlCol="0"/>
          <a:lstStyle/>
          <a:p>
            <a:endParaRPr/>
          </a:p>
        </p:txBody>
      </p:sp>
      <p:sp>
        <p:nvSpPr>
          <p:cNvPr id="142" name="object 142"/>
          <p:cNvSpPr/>
          <p:nvPr/>
        </p:nvSpPr>
        <p:spPr>
          <a:xfrm>
            <a:off x="3780663" y="3528059"/>
            <a:ext cx="0" cy="128905"/>
          </a:xfrm>
          <a:custGeom>
            <a:avLst/>
            <a:gdLst/>
            <a:ahLst/>
            <a:cxnLst/>
            <a:rect l="l" t="t" r="r" b="b"/>
            <a:pathLst>
              <a:path h="128904">
                <a:moveTo>
                  <a:pt x="0" y="0"/>
                </a:moveTo>
                <a:lnTo>
                  <a:pt x="0" y="128777"/>
                </a:lnTo>
              </a:path>
            </a:pathLst>
          </a:custGeom>
          <a:ln w="38862">
            <a:solidFill>
              <a:srgbClr val="0000A8"/>
            </a:solidFill>
          </a:ln>
        </p:spPr>
        <p:txBody>
          <a:bodyPr wrap="square" lIns="0" tIns="0" rIns="0" bIns="0" rtlCol="0"/>
          <a:lstStyle/>
          <a:p>
            <a:endParaRPr/>
          </a:p>
        </p:txBody>
      </p:sp>
      <p:sp>
        <p:nvSpPr>
          <p:cNvPr id="143" name="object 143"/>
          <p:cNvSpPr/>
          <p:nvPr/>
        </p:nvSpPr>
        <p:spPr>
          <a:xfrm>
            <a:off x="3850766" y="3533394"/>
            <a:ext cx="0" cy="129539"/>
          </a:xfrm>
          <a:custGeom>
            <a:avLst/>
            <a:gdLst/>
            <a:ahLst/>
            <a:cxnLst/>
            <a:rect l="l" t="t" r="r" b="b"/>
            <a:pathLst>
              <a:path h="129539">
                <a:moveTo>
                  <a:pt x="0" y="0"/>
                </a:moveTo>
                <a:lnTo>
                  <a:pt x="0" y="129539"/>
                </a:lnTo>
              </a:path>
            </a:pathLst>
          </a:custGeom>
          <a:ln w="38862">
            <a:solidFill>
              <a:srgbClr val="0000A8"/>
            </a:solidFill>
          </a:ln>
        </p:spPr>
        <p:txBody>
          <a:bodyPr wrap="square" lIns="0" tIns="0" rIns="0" bIns="0" rtlCol="0"/>
          <a:lstStyle/>
          <a:p>
            <a:endParaRPr/>
          </a:p>
        </p:txBody>
      </p:sp>
      <p:sp>
        <p:nvSpPr>
          <p:cNvPr id="144" name="object 144"/>
          <p:cNvSpPr/>
          <p:nvPr/>
        </p:nvSpPr>
        <p:spPr>
          <a:xfrm>
            <a:off x="3920871" y="3507485"/>
            <a:ext cx="0" cy="129539"/>
          </a:xfrm>
          <a:custGeom>
            <a:avLst/>
            <a:gdLst/>
            <a:ahLst/>
            <a:cxnLst/>
            <a:rect l="l" t="t" r="r" b="b"/>
            <a:pathLst>
              <a:path h="129539">
                <a:moveTo>
                  <a:pt x="0" y="0"/>
                </a:moveTo>
                <a:lnTo>
                  <a:pt x="0" y="129539"/>
                </a:lnTo>
              </a:path>
            </a:pathLst>
          </a:custGeom>
          <a:ln w="38862">
            <a:solidFill>
              <a:srgbClr val="0000A8"/>
            </a:solidFill>
          </a:ln>
        </p:spPr>
        <p:txBody>
          <a:bodyPr wrap="square" lIns="0" tIns="0" rIns="0" bIns="0" rtlCol="0"/>
          <a:lstStyle/>
          <a:p>
            <a:endParaRPr/>
          </a:p>
        </p:txBody>
      </p:sp>
      <p:sp>
        <p:nvSpPr>
          <p:cNvPr id="145" name="object 145"/>
          <p:cNvSpPr/>
          <p:nvPr/>
        </p:nvSpPr>
        <p:spPr>
          <a:xfrm>
            <a:off x="3990975" y="3446526"/>
            <a:ext cx="0" cy="130810"/>
          </a:xfrm>
          <a:custGeom>
            <a:avLst/>
            <a:gdLst/>
            <a:ahLst/>
            <a:cxnLst/>
            <a:rect l="l" t="t" r="r" b="b"/>
            <a:pathLst>
              <a:path h="130810">
                <a:moveTo>
                  <a:pt x="0" y="0"/>
                </a:moveTo>
                <a:lnTo>
                  <a:pt x="0" y="130301"/>
                </a:lnTo>
              </a:path>
            </a:pathLst>
          </a:custGeom>
          <a:ln w="38862">
            <a:solidFill>
              <a:srgbClr val="0000A8"/>
            </a:solidFill>
          </a:ln>
        </p:spPr>
        <p:txBody>
          <a:bodyPr wrap="square" lIns="0" tIns="0" rIns="0" bIns="0" rtlCol="0"/>
          <a:lstStyle/>
          <a:p>
            <a:endParaRPr/>
          </a:p>
        </p:txBody>
      </p:sp>
      <p:sp>
        <p:nvSpPr>
          <p:cNvPr id="146" name="object 146"/>
          <p:cNvSpPr/>
          <p:nvPr/>
        </p:nvSpPr>
        <p:spPr>
          <a:xfrm>
            <a:off x="4061459" y="3424428"/>
            <a:ext cx="0" cy="131445"/>
          </a:xfrm>
          <a:custGeom>
            <a:avLst/>
            <a:gdLst/>
            <a:ahLst/>
            <a:cxnLst/>
            <a:rect l="l" t="t" r="r" b="b"/>
            <a:pathLst>
              <a:path h="131445">
                <a:moveTo>
                  <a:pt x="0" y="0"/>
                </a:moveTo>
                <a:lnTo>
                  <a:pt x="0" y="131064"/>
                </a:lnTo>
              </a:path>
            </a:pathLst>
          </a:custGeom>
          <a:ln w="38100">
            <a:solidFill>
              <a:srgbClr val="0000A8"/>
            </a:solidFill>
          </a:ln>
        </p:spPr>
        <p:txBody>
          <a:bodyPr wrap="square" lIns="0" tIns="0" rIns="0" bIns="0" rtlCol="0"/>
          <a:lstStyle/>
          <a:p>
            <a:endParaRPr/>
          </a:p>
        </p:txBody>
      </p:sp>
      <p:sp>
        <p:nvSpPr>
          <p:cNvPr id="147" name="object 147"/>
          <p:cNvSpPr/>
          <p:nvPr/>
        </p:nvSpPr>
        <p:spPr>
          <a:xfrm>
            <a:off x="4131945" y="3437382"/>
            <a:ext cx="0" cy="132080"/>
          </a:xfrm>
          <a:custGeom>
            <a:avLst/>
            <a:gdLst/>
            <a:ahLst/>
            <a:cxnLst/>
            <a:rect l="l" t="t" r="r" b="b"/>
            <a:pathLst>
              <a:path h="132079">
                <a:moveTo>
                  <a:pt x="0" y="0"/>
                </a:moveTo>
                <a:lnTo>
                  <a:pt x="0" y="131825"/>
                </a:lnTo>
              </a:path>
            </a:pathLst>
          </a:custGeom>
          <a:ln w="38862">
            <a:solidFill>
              <a:srgbClr val="0000A8"/>
            </a:solidFill>
          </a:ln>
        </p:spPr>
        <p:txBody>
          <a:bodyPr wrap="square" lIns="0" tIns="0" rIns="0" bIns="0" rtlCol="0"/>
          <a:lstStyle/>
          <a:p>
            <a:endParaRPr/>
          </a:p>
        </p:txBody>
      </p:sp>
      <p:sp>
        <p:nvSpPr>
          <p:cNvPr id="148" name="object 148"/>
          <p:cNvSpPr/>
          <p:nvPr/>
        </p:nvSpPr>
        <p:spPr>
          <a:xfrm>
            <a:off x="4202048" y="3463290"/>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49" name="object 149"/>
          <p:cNvSpPr/>
          <p:nvPr/>
        </p:nvSpPr>
        <p:spPr>
          <a:xfrm>
            <a:off x="4272153" y="3470909"/>
            <a:ext cx="0" cy="132715"/>
          </a:xfrm>
          <a:custGeom>
            <a:avLst/>
            <a:gdLst/>
            <a:ahLst/>
            <a:cxnLst/>
            <a:rect l="l" t="t" r="r" b="b"/>
            <a:pathLst>
              <a:path h="132714">
                <a:moveTo>
                  <a:pt x="0" y="0"/>
                </a:moveTo>
                <a:lnTo>
                  <a:pt x="0" y="132587"/>
                </a:lnTo>
              </a:path>
            </a:pathLst>
          </a:custGeom>
          <a:ln w="38862">
            <a:solidFill>
              <a:srgbClr val="0000A8"/>
            </a:solidFill>
          </a:ln>
        </p:spPr>
        <p:txBody>
          <a:bodyPr wrap="square" lIns="0" tIns="0" rIns="0" bIns="0" rtlCol="0"/>
          <a:lstStyle/>
          <a:p>
            <a:endParaRPr/>
          </a:p>
        </p:txBody>
      </p:sp>
      <p:sp>
        <p:nvSpPr>
          <p:cNvPr id="150" name="object 150"/>
          <p:cNvSpPr/>
          <p:nvPr/>
        </p:nvSpPr>
        <p:spPr>
          <a:xfrm>
            <a:off x="4342638" y="3469385"/>
            <a:ext cx="0" cy="133350"/>
          </a:xfrm>
          <a:custGeom>
            <a:avLst/>
            <a:gdLst/>
            <a:ahLst/>
            <a:cxnLst/>
            <a:rect l="l" t="t" r="r" b="b"/>
            <a:pathLst>
              <a:path h="133350">
                <a:moveTo>
                  <a:pt x="0" y="0"/>
                </a:moveTo>
                <a:lnTo>
                  <a:pt x="0" y="133350"/>
                </a:lnTo>
              </a:path>
            </a:pathLst>
          </a:custGeom>
          <a:ln w="38100">
            <a:solidFill>
              <a:srgbClr val="0000A8"/>
            </a:solidFill>
          </a:ln>
        </p:spPr>
        <p:txBody>
          <a:bodyPr wrap="square" lIns="0" tIns="0" rIns="0" bIns="0" rtlCol="0"/>
          <a:lstStyle/>
          <a:p>
            <a:endParaRPr/>
          </a:p>
        </p:txBody>
      </p:sp>
      <p:sp>
        <p:nvSpPr>
          <p:cNvPr id="151" name="object 151"/>
          <p:cNvSpPr/>
          <p:nvPr/>
        </p:nvSpPr>
        <p:spPr>
          <a:xfrm>
            <a:off x="4413122" y="3496055"/>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52" name="object 152"/>
          <p:cNvSpPr/>
          <p:nvPr/>
        </p:nvSpPr>
        <p:spPr>
          <a:xfrm>
            <a:off x="4483227" y="3503676"/>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53" name="object 153"/>
          <p:cNvSpPr/>
          <p:nvPr/>
        </p:nvSpPr>
        <p:spPr>
          <a:xfrm>
            <a:off x="4553330" y="3503676"/>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54" name="object 154"/>
          <p:cNvSpPr/>
          <p:nvPr/>
        </p:nvSpPr>
        <p:spPr>
          <a:xfrm>
            <a:off x="4623434" y="3502152"/>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55" name="object 155"/>
          <p:cNvSpPr/>
          <p:nvPr/>
        </p:nvSpPr>
        <p:spPr>
          <a:xfrm>
            <a:off x="4693920" y="3496055"/>
            <a:ext cx="0" cy="136525"/>
          </a:xfrm>
          <a:custGeom>
            <a:avLst/>
            <a:gdLst/>
            <a:ahLst/>
            <a:cxnLst/>
            <a:rect l="l" t="t" r="r" b="b"/>
            <a:pathLst>
              <a:path h="136525">
                <a:moveTo>
                  <a:pt x="0" y="0"/>
                </a:moveTo>
                <a:lnTo>
                  <a:pt x="0" y="136398"/>
                </a:lnTo>
              </a:path>
            </a:pathLst>
          </a:custGeom>
          <a:ln w="38100">
            <a:solidFill>
              <a:srgbClr val="0000A8"/>
            </a:solidFill>
          </a:ln>
        </p:spPr>
        <p:txBody>
          <a:bodyPr wrap="square" lIns="0" tIns="0" rIns="0" bIns="0" rtlCol="0"/>
          <a:lstStyle/>
          <a:p>
            <a:endParaRPr/>
          </a:p>
        </p:txBody>
      </p:sp>
      <p:sp>
        <p:nvSpPr>
          <p:cNvPr id="156" name="object 156"/>
          <p:cNvSpPr/>
          <p:nvPr/>
        </p:nvSpPr>
        <p:spPr>
          <a:xfrm>
            <a:off x="4764404" y="3490721"/>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57" name="object 157"/>
          <p:cNvSpPr/>
          <p:nvPr/>
        </p:nvSpPr>
        <p:spPr>
          <a:xfrm>
            <a:off x="4834509" y="3483864"/>
            <a:ext cx="0" cy="135890"/>
          </a:xfrm>
          <a:custGeom>
            <a:avLst/>
            <a:gdLst/>
            <a:ahLst/>
            <a:cxnLst/>
            <a:rect l="l" t="t" r="r" b="b"/>
            <a:pathLst>
              <a:path h="135889">
                <a:moveTo>
                  <a:pt x="0" y="0"/>
                </a:moveTo>
                <a:lnTo>
                  <a:pt x="0" y="135636"/>
                </a:lnTo>
              </a:path>
            </a:pathLst>
          </a:custGeom>
          <a:ln w="38862">
            <a:solidFill>
              <a:srgbClr val="0000A8"/>
            </a:solidFill>
          </a:ln>
        </p:spPr>
        <p:txBody>
          <a:bodyPr wrap="square" lIns="0" tIns="0" rIns="0" bIns="0" rtlCol="0"/>
          <a:lstStyle/>
          <a:p>
            <a:endParaRPr/>
          </a:p>
        </p:txBody>
      </p:sp>
      <p:sp>
        <p:nvSpPr>
          <p:cNvPr id="158" name="object 158"/>
          <p:cNvSpPr/>
          <p:nvPr/>
        </p:nvSpPr>
        <p:spPr>
          <a:xfrm>
            <a:off x="4904613" y="3473196"/>
            <a:ext cx="0" cy="138430"/>
          </a:xfrm>
          <a:custGeom>
            <a:avLst/>
            <a:gdLst/>
            <a:ahLst/>
            <a:cxnLst/>
            <a:rect l="l" t="t" r="r" b="b"/>
            <a:pathLst>
              <a:path h="138429">
                <a:moveTo>
                  <a:pt x="0" y="0"/>
                </a:moveTo>
                <a:lnTo>
                  <a:pt x="0" y="137922"/>
                </a:lnTo>
              </a:path>
            </a:pathLst>
          </a:custGeom>
          <a:ln w="38862">
            <a:solidFill>
              <a:srgbClr val="0000A8"/>
            </a:solidFill>
          </a:ln>
        </p:spPr>
        <p:txBody>
          <a:bodyPr wrap="square" lIns="0" tIns="0" rIns="0" bIns="0" rtlCol="0"/>
          <a:lstStyle/>
          <a:p>
            <a:endParaRPr/>
          </a:p>
        </p:txBody>
      </p:sp>
      <p:sp>
        <p:nvSpPr>
          <p:cNvPr id="159" name="object 159"/>
          <p:cNvSpPr/>
          <p:nvPr/>
        </p:nvSpPr>
        <p:spPr>
          <a:xfrm>
            <a:off x="4975097" y="3461765"/>
            <a:ext cx="0" cy="138430"/>
          </a:xfrm>
          <a:custGeom>
            <a:avLst/>
            <a:gdLst/>
            <a:ahLst/>
            <a:cxnLst/>
            <a:rect l="l" t="t" r="r" b="b"/>
            <a:pathLst>
              <a:path h="138429">
                <a:moveTo>
                  <a:pt x="0" y="0"/>
                </a:moveTo>
                <a:lnTo>
                  <a:pt x="0" y="137922"/>
                </a:lnTo>
              </a:path>
            </a:pathLst>
          </a:custGeom>
          <a:ln w="38100">
            <a:solidFill>
              <a:srgbClr val="0000A8"/>
            </a:solidFill>
          </a:ln>
        </p:spPr>
        <p:txBody>
          <a:bodyPr wrap="square" lIns="0" tIns="0" rIns="0" bIns="0" rtlCol="0"/>
          <a:lstStyle/>
          <a:p>
            <a:endParaRPr/>
          </a:p>
        </p:txBody>
      </p:sp>
      <p:sp>
        <p:nvSpPr>
          <p:cNvPr id="160" name="object 160"/>
          <p:cNvSpPr/>
          <p:nvPr/>
        </p:nvSpPr>
        <p:spPr>
          <a:xfrm>
            <a:off x="5045583" y="3453384"/>
            <a:ext cx="0" cy="139065"/>
          </a:xfrm>
          <a:custGeom>
            <a:avLst/>
            <a:gdLst/>
            <a:ahLst/>
            <a:cxnLst/>
            <a:rect l="l" t="t" r="r" b="b"/>
            <a:pathLst>
              <a:path h="139064">
                <a:moveTo>
                  <a:pt x="0" y="0"/>
                </a:moveTo>
                <a:lnTo>
                  <a:pt x="0" y="138684"/>
                </a:lnTo>
              </a:path>
            </a:pathLst>
          </a:custGeom>
          <a:ln w="38862">
            <a:solidFill>
              <a:srgbClr val="0000A8"/>
            </a:solidFill>
          </a:ln>
        </p:spPr>
        <p:txBody>
          <a:bodyPr wrap="square" lIns="0" tIns="0" rIns="0" bIns="0" rtlCol="0"/>
          <a:lstStyle/>
          <a:p>
            <a:endParaRPr/>
          </a:p>
        </p:txBody>
      </p:sp>
      <p:sp>
        <p:nvSpPr>
          <p:cNvPr id="161" name="object 161"/>
          <p:cNvSpPr/>
          <p:nvPr/>
        </p:nvSpPr>
        <p:spPr>
          <a:xfrm>
            <a:off x="5115686" y="3448811"/>
            <a:ext cx="0" cy="139700"/>
          </a:xfrm>
          <a:custGeom>
            <a:avLst/>
            <a:gdLst/>
            <a:ahLst/>
            <a:cxnLst/>
            <a:rect l="l" t="t" r="r" b="b"/>
            <a:pathLst>
              <a:path h="139700">
                <a:moveTo>
                  <a:pt x="0" y="0"/>
                </a:moveTo>
                <a:lnTo>
                  <a:pt x="0" y="139446"/>
                </a:lnTo>
              </a:path>
            </a:pathLst>
          </a:custGeom>
          <a:ln w="38862">
            <a:solidFill>
              <a:srgbClr val="0000A8"/>
            </a:solidFill>
          </a:ln>
        </p:spPr>
        <p:txBody>
          <a:bodyPr wrap="square" lIns="0" tIns="0" rIns="0" bIns="0" rtlCol="0"/>
          <a:lstStyle/>
          <a:p>
            <a:endParaRPr/>
          </a:p>
        </p:txBody>
      </p:sp>
      <p:sp>
        <p:nvSpPr>
          <p:cNvPr id="162" name="object 162"/>
          <p:cNvSpPr/>
          <p:nvPr/>
        </p:nvSpPr>
        <p:spPr>
          <a:xfrm>
            <a:off x="5185790" y="3443478"/>
            <a:ext cx="0" cy="139065"/>
          </a:xfrm>
          <a:custGeom>
            <a:avLst/>
            <a:gdLst/>
            <a:ahLst/>
            <a:cxnLst/>
            <a:rect l="l" t="t" r="r" b="b"/>
            <a:pathLst>
              <a:path h="139064">
                <a:moveTo>
                  <a:pt x="0" y="0"/>
                </a:moveTo>
                <a:lnTo>
                  <a:pt x="0" y="138684"/>
                </a:lnTo>
              </a:path>
            </a:pathLst>
          </a:custGeom>
          <a:ln w="38862">
            <a:solidFill>
              <a:srgbClr val="0000A8"/>
            </a:solidFill>
          </a:ln>
        </p:spPr>
        <p:txBody>
          <a:bodyPr wrap="square" lIns="0" tIns="0" rIns="0" bIns="0" rtlCol="0"/>
          <a:lstStyle/>
          <a:p>
            <a:endParaRPr/>
          </a:p>
        </p:txBody>
      </p:sp>
      <p:sp>
        <p:nvSpPr>
          <p:cNvPr id="163" name="object 163"/>
          <p:cNvSpPr/>
          <p:nvPr/>
        </p:nvSpPr>
        <p:spPr>
          <a:xfrm>
            <a:off x="5255895" y="3435096"/>
            <a:ext cx="0" cy="140335"/>
          </a:xfrm>
          <a:custGeom>
            <a:avLst/>
            <a:gdLst/>
            <a:ahLst/>
            <a:cxnLst/>
            <a:rect l="l" t="t" r="r" b="b"/>
            <a:pathLst>
              <a:path h="140335">
                <a:moveTo>
                  <a:pt x="0" y="0"/>
                </a:moveTo>
                <a:lnTo>
                  <a:pt x="0" y="140208"/>
                </a:lnTo>
              </a:path>
            </a:pathLst>
          </a:custGeom>
          <a:ln w="38862">
            <a:solidFill>
              <a:srgbClr val="0000A8"/>
            </a:solidFill>
          </a:ln>
        </p:spPr>
        <p:txBody>
          <a:bodyPr wrap="square" lIns="0" tIns="0" rIns="0" bIns="0" rtlCol="0"/>
          <a:lstStyle/>
          <a:p>
            <a:endParaRPr/>
          </a:p>
        </p:txBody>
      </p:sp>
      <p:sp>
        <p:nvSpPr>
          <p:cNvPr id="164" name="object 164"/>
          <p:cNvSpPr/>
          <p:nvPr/>
        </p:nvSpPr>
        <p:spPr>
          <a:xfrm>
            <a:off x="5326379" y="3427476"/>
            <a:ext cx="0" cy="142240"/>
          </a:xfrm>
          <a:custGeom>
            <a:avLst/>
            <a:gdLst/>
            <a:ahLst/>
            <a:cxnLst/>
            <a:rect l="l" t="t" r="r" b="b"/>
            <a:pathLst>
              <a:path h="142239">
                <a:moveTo>
                  <a:pt x="0" y="0"/>
                </a:moveTo>
                <a:lnTo>
                  <a:pt x="0" y="141732"/>
                </a:lnTo>
              </a:path>
            </a:pathLst>
          </a:custGeom>
          <a:ln w="38100">
            <a:solidFill>
              <a:srgbClr val="0000A8"/>
            </a:solidFill>
          </a:ln>
        </p:spPr>
        <p:txBody>
          <a:bodyPr wrap="square" lIns="0" tIns="0" rIns="0" bIns="0" rtlCol="0"/>
          <a:lstStyle/>
          <a:p>
            <a:endParaRPr/>
          </a:p>
        </p:txBody>
      </p:sp>
      <p:sp>
        <p:nvSpPr>
          <p:cNvPr id="165" name="object 165"/>
          <p:cNvSpPr/>
          <p:nvPr/>
        </p:nvSpPr>
        <p:spPr>
          <a:xfrm>
            <a:off x="5396865" y="3427476"/>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66" name="object 166"/>
          <p:cNvSpPr/>
          <p:nvPr/>
        </p:nvSpPr>
        <p:spPr>
          <a:xfrm>
            <a:off x="5466969" y="3432047"/>
            <a:ext cx="0" cy="142240"/>
          </a:xfrm>
          <a:custGeom>
            <a:avLst/>
            <a:gdLst/>
            <a:ahLst/>
            <a:cxnLst/>
            <a:rect l="l" t="t" r="r" b="b"/>
            <a:pathLst>
              <a:path h="142239">
                <a:moveTo>
                  <a:pt x="0" y="0"/>
                </a:moveTo>
                <a:lnTo>
                  <a:pt x="0" y="141732"/>
                </a:lnTo>
              </a:path>
            </a:pathLst>
          </a:custGeom>
          <a:ln w="38862">
            <a:solidFill>
              <a:srgbClr val="0000A8"/>
            </a:solidFill>
          </a:ln>
        </p:spPr>
        <p:txBody>
          <a:bodyPr wrap="square" lIns="0" tIns="0" rIns="0" bIns="0" rtlCol="0"/>
          <a:lstStyle/>
          <a:p>
            <a:endParaRPr/>
          </a:p>
        </p:txBody>
      </p:sp>
      <p:sp>
        <p:nvSpPr>
          <p:cNvPr id="167" name="object 167"/>
          <p:cNvSpPr/>
          <p:nvPr/>
        </p:nvSpPr>
        <p:spPr>
          <a:xfrm>
            <a:off x="5537072" y="3430523"/>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68" name="object 168"/>
          <p:cNvSpPr/>
          <p:nvPr/>
        </p:nvSpPr>
        <p:spPr>
          <a:xfrm>
            <a:off x="5607177" y="3427476"/>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69" name="object 169"/>
          <p:cNvSpPr/>
          <p:nvPr/>
        </p:nvSpPr>
        <p:spPr>
          <a:xfrm>
            <a:off x="5677661" y="3420617"/>
            <a:ext cx="0" cy="144780"/>
          </a:xfrm>
          <a:custGeom>
            <a:avLst/>
            <a:gdLst/>
            <a:ahLst/>
            <a:cxnLst/>
            <a:rect l="l" t="t" r="r" b="b"/>
            <a:pathLst>
              <a:path h="144779">
                <a:moveTo>
                  <a:pt x="0" y="0"/>
                </a:moveTo>
                <a:lnTo>
                  <a:pt x="0" y="144779"/>
                </a:lnTo>
              </a:path>
            </a:pathLst>
          </a:custGeom>
          <a:ln w="38100">
            <a:solidFill>
              <a:srgbClr val="0000A8"/>
            </a:solidFill>
          </a:ln>
        </p:spPr>
        <p:txBody>
          <a:bodyPr wrap="square" lIns="0" tIns="0" rIns="0" bIns="0" rtlCol="0"/>
          <a:lstStyle/>
          <a:p>
            <a:endParaRPr/>
          </a:p>
        </p:txBody>
      </p:sp>
      <p:sp>
        <p:nvSpPr>
          <p:cNvPr id="170" name="object 170"/>
          <p:cNvSpPr/>
          <p:nvPr/>
        </p:nvSpPr>
        <p:spPr>
          <a:xfrm>
            <a:off x="5748146" y="3412997"/>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71" name="object 171"/>
          <p:cNvSpPr/>
          <p:nvPr/>
        </p:nvSpPr>
        <p:spPr>
          <a:xfrm>
            <a:off x="5818251" y="3407664"/>
            <a:ext cx="0" cy="146685"/>
          </a:xfrm>
          <a:custGeom>
            <a:avLst/>
            <a:gdLst/>
            <a:ahLst/>
            <a:cxnLst/>
            <a:rect l="l" t="t" r="r" b="b"/>
            <a:pathLst>
              <a:path h="146685">
                <a:moveTo>
                  <a:pt x="0" y="0"/>
                </a:moveTo>
                <a:lnTo>
                  <a:pt x="0" y="146303"/>
                </a:lnTo>
              </a:path>
            </a:pathLst>
          </a:custGeom>
          <a:ln w="38862">
            <a:solidFill>
              <a:srgbClr val="0000A8"/>
            </a:solidFill>
          </a:ln>
        </p:spPr>
        <p:txBody>
          <a:bodyPr wrap="square" lIns="0" tIns="0" rIns="0" bIns="0" rtlCol="0"/>
          <a:lstStyle/>
          <a:p>
            <a:endParaRPr/>
          </a:p>
        </p:txBody>
      </p:sp>
      <p:sp>
        <p:nvSpPr>
          <p:cNvPr id="172" name="object 172"/>
          <p:cNvSpPr/>
          <p:nvPr/>
        </p:nvSpPr>
        <p:spPr>
          <a:xfrm>
            <a:off x="5888354" y="3400044"/>
            <a:ext cx="0" cy="147955"/>
          </a:xfrm>
          <a:custGeom>
            <a:avLst/>
            <a:gdLst/>
            <a:ahLst/>
            <a:cxnLst/>
            <a:rect l="l" t="t" r="r" b="b"/>
            <a:pathLst>
              <a:path h="147954">
                <a:moveTo>
                  <a:pt x="0" y="0"/>
                </a:moveTo>
                <a:lnTo>
                  <a:pt x="0" y="147827"/>
                </a:lnTo>
              </a:path>
            </a:pathLst>
          </a:custGeom>
          <a:ln w="38862">
            <a:solidFill>
              <a:srgbClr val="0000A8"/>
            </a:solidFill>
          </a:ln>
        </p:spPr>
        <p:txBody>
          <a:bodyPr wrap="square" lIns="0" tIns="0" rIns="0" bIns="0" rtlCol="0"/>
          <a:lstStyle/>
          <a:p>
            <a:endParaRPr/>
          </a:p>
        </p:txBody>
      </p:sp>
      <p:sp>
        <p:nvSpPr>
          <p:cNvPr id="173" name="object 173"/>
          <p:cNvSpPr/>
          <p:nvPr/>
        </p:nvSpPr>
        <p:spPr>
          <a:xfrm>
            <a:off x="5958840" y="3396234"/>
            <a:ext cx="0" cy="147320"/>
          </a:xfrm>
          <a:custGeom>
            <a:avLst/>
            <a:gdLst/>
            <a:ahLst/>
            <a:cxnLst/>
            <a:rect l="l" t="t" r="r" b="b"/>
            <a:pathLst>
              <a:path h="147320">
                <a:moveTo>
                  <a:pt x="0" y="0"/>
                </a:moveTo>
                <a:lnTo>
                  <a:pt x="0" y="147066"/>
                </a:lnTo>
              </a:path>
            </a:pathLst>
          </a:custGeom>
          <a:ln w="38100">
            <a:solidFill>
              <a:srgbClr val="0000A8"/>
            </a:solidFill>
          </a:ln>
        </p:spPr>
        <p:txBody>
          <a:bodyPr wrap="square" lIns="0" tIns="0" rIns="0" bIns="0" rtlCol="0"/>
          <a:lstStyle/>
          <a:p>
            <a:endParaRPr/>
          </a:p>
        </p:txBody>
      </p:sp>
      <p:sp>
        <p:nvSpPr>
          <p:cNvPr id="174" name="object 174"/>
          <p:cNvSpPr/>
          <p:nvPr/>
        </p:nvSpPr>
        <p:spPr>
          <a:xfrm>
            <a:off x="6029325" y="3390138"/>
            <a:ext cx="0" cy="149860"/>
          </a:xfrm>
          <a:custGeom>
            <a:avLst/>
            <a:gdLst/>
            <a:ahLst/>
            <a:cxnLst/>
            <a:rect l="l" t="t" r="r" b="b"/>
            <a:pathLst>
              <a:path h="149860">
                <a:moveTo>
                  <a:pt x="0" y="0"/>
                </a:moveTo>
                <a:lnTo>
                  <a:pt x="0" y="149351"/>
                </a:lnTo>
              </a:path>
            </a:pathLst>
          </a:custGeom>
          <a:ln w="38862">
            <a:solidFill>
              <a:srgbClr val="0000A8"/>
            </a:solidFill>
          </a:ln>
        </p:spPr>
        <p:txBody>
          <a:bodyPr wrap="square" lIns="0" tIns="0" rIns="0" bIns="0" rtlCol="0"/>
          <a:lstStyle/>
          <a:p>
            <a:endParaRPr/>
          </a:p>
        </p:txBody>
      </p:sp>
      <p:sp>
        <p:nvSpPr>
          <p:cNvPr id="175" name="object 175"/>
          <p:cNvSpPr/>
          <p:nvPr/>
        </p:nvSpPr>
        <p:spPr>
          <a:xfrm>
            <a:off x="6099428" y="3386328"/>
            <a:ext cx="0" cy="148590"/>
          </a:xfrm>
          <a:custGeom>
            <a:avLst/>
            <a:gdLst/>
            <a:ahLst/>
            <a:cxnLst/>
            <a:rect l="l" t="t" r="r" b="b"/>
            <a:pathLst>
              <a:path h="148589">
                <a:moveTo>
                  <a:pt x="0" y="0"/>
                </a:moveTo>
                <a:lnTo>
                  <a:pt x="0" y="148590"/>
                </a:lnTo>
              </a:path>
            </a:pathLst>
          </a:custGeom>
          <a:ln w="38862">
            <a:solidFill>
              <a:srgbClr val="0000A8"/>
            </a:solidFill>
          </a:ln>
        </p:spPr>
        <p:txBody>
          <a:bodyPr wrap="square" lIns="0" tIns="0" rIns="0" bIns="0" rtlCol="0"/>
          <a:lstStyle/>
          <a:p>
            <a:endParaRPr/>
          </a:p>
        </p:txBody>
      </p:sp>
      <p:sp>
        <p:nvSpPr>
          <p:cNvPr id="176" name="object 176"/>
          <p:cNvSpPr/>
          <p:nvPr/>
        </p:nvSpPr>
        <p:spPr>
          <a:xfrm>
            <a:off x="6169533" y="3380232"/>
            <a:ext cx="0" cy="149860"/>
          </a:xfrm>
          <a:custGeom>
            <a:avLst/>
            <a:gdLst/>
            <a:ahLst/>
            <a:cxnLst/>
            <a:rect l="l" t="t" r="r" b="b"/>
            <a:pathLst>
              <a:path h="149860">
                <a:moveTo>
                  <a:pt x="0" y="0"/>
                </a:moveTo>
                <a:lnTo>
                  <a:pt x="0" y="149351"/>
                </a:lnTo>
              </a:path>
            </a:pathLst>
          </a:custGeom>
          <a:ln w="38862">
            <a:solidFill>
              <a:srgbClr val="0000A8"/>
            </a:solidFill>
          </a:ln>
        </p:spPr>
        <p:txBody>
          <a:bodyPr wrap="square" lIns="0" tIns="0" rIns="0" bIns="0" rtlCol="0"/>
          <a:lstStyle/>
          <a:p>
            <a:endParaRPr/>
          </a:p>
        </p:txBody>
      </p:sp>
      <p:sp>
        <p:nvSpPr>
          <p:cNvPr id="177" name="object 177"/>
          <p:cNvSpPr/>
          <p:nvPr/>
        </p:nvSpPr>
        <p:spPr>
          <a:xfrm>
            <a:off x="6239636" y="3374897"/>
            <a:ext cx="0" cy="150495"/>
          </a:xfrm>
          <a:custGeom>
            <a:avLst/>
            <a:gdLst/>
            <a:ahLst/>
            <a:cxnLst/>
            <a:rect l="l" t="t" r="r" b="b"/>
            <a:pathLst>
              <a:path h="150495">
                <a:moveTo>
                  <a:pt x="0" y="0"/>
                </a:moveTo>
                <a:lnTo>
                  <a:pt x="0" y="150114"/>
                </a:lnTo>
              </a:path>
            </a:pathLst>
          </a:custGeom>
          <a:ln w="38862">
            <a:solidFill>
              <a:srgbClr val="0000A8"/>
            </a:solidFill>
          </a:ln>
        </p:spPr>
        <p:txBody>
          <a:bodyPr wrap="square" lIns="0" tIns="0" rIns="0" bIns="0" rtlCol="0"/>
          <a:lstStyle/>
          <a:p>
            <a:endParaRPr/>
          </a:p>
        </p:txBody>
      </p:sp>
      <p:sp>
        <p:nvSpPr>
          <p:cNvPr id="178" name="object 178"/>
          <p:cNvSpPr/>
          <p:nvPr/>
        </p:nvSpPr>
        <p:spPr>
          <a:xfrm>
            <a:off x="6310121" y="3368802"/>
            <a:ext cx="0" cy="151765"/>
          </a:xfrm>
          <a:custGeom>
            <a:avLst/>
            <a:gdLst/>
            <a:ahLst/>
            <a:cxnLst/>
            <a:rect l="l" t="t" r="r" b="b"/>
            <a:pathLst>
              <a:path h="151764">
                <a:moveTo>
                  <a:pt x="0" y="0"/>
                </a:moveTo>
                <a:lnTo>
                  <a:pt x="0" y="151638"/>
                </a:lnTo>
              </a:path>
            </a:pathLst>
          </a:custGeom>
          <a:ln w="38100">
            <a:solidFill>
              <a:srgbClr val="0000A8"/>
            </a:solidFill>
          </a:ln>
        </p:spPr>
        <p:txBody>
          <a:bodyPr wrap="square" lIns="0" tIns="0" rIns="0" bIns="0" rtlCol="0"/>
          <a:lstStyle/>
          <a:p>
            <a:endParaRPr/>
          </a:p>
        </p:txBody>
      </p:sp>
      <p:sp>
        <p:nvSpPr>
          <p:cNvPr id="179" name="object 179"/>
          <p:cNvSpPr/>
          <p:nvPr/>
        </p:nvSpPr>
        <p:spPr>
          <a:xfrm>
            <a:off x="6380607" y="3364229"/>
            <a:ext cx="0" cy="152400"/>
          </a:xfrm>
          <a:custGeom>
            <a:avLst/>
            <a:gdLst/>
            <a:ahLst/>
            <a:cxnLst/>
            <a:rect l="l" t="t" r="r" b="b"/>
            <a:pathLst>
              <a:path h="152400">
                <a:moveTo>
                  <a:pt x="0" y="0"/>
                </a:moveTo>
                <a:lnTo>
                  <a:pt x="0" y="152400"/>
                </a:lnTo>
              </a:path>
            </a:pathLst>
          </a:custGeom>
          <a:ln w="38862">
            <a:solidFill>
              <a:srgbClr val="0000A8"/>
            </a:solidFill>
          </a:ln>
        </p:spPr>
        <p:txBody>
          <a:bodyPr wrap="square" lIns="0" tIns="0" rIns="0" bIns="0" rtlCol="0"/>
          <a:lstStyle/>
          <a:p>
            <a:endParaRPr/>
          </a:p>
        </p:txBody>
      </p:sp>
      <p:sp>
        <p:nvSpPr>
          <p:cNvPr id="180" name="object 180"/>
          <p:cNvSpPr/>
          <p:nvPr/>
        </p:nvSpPr>
        <p:spPr>
          <a:xfrm>
            <a:off x="6450710" y="3358896"/>
            <a:ext cx="0" cy="151765"/>
          </a:xfrm>
          <a:custGeom>
            <a:avLst/>
            <a:gdLst/>
            <a:ahLst/>
            <a:cxnLst/>
            <a:rect l="l" t="t" r="r" b="b"/>
            <a:pathLst>
              <a:path h="151764">
                <a:moveTo>
                  <a:pt x="0" y="0"/>
                </a:moveTo>
                <a:lnTo>
                  <a:pt x="0" y="151638"/>
                </a:lnTo>
              </a:path>
            </a:pathLst>
          </a:custGeom>
          <a:ln w="38862">
            <a:solidFill>
              <a:srgbClr val="0000A8"/>
            </a:solidFill>
          </a:ln>
        </p:spPr>
        <p:txBody>
          <a:bodyPr wrap="square" lIns="0" tIns="0" rIns="0" bIns="0" rtlCol="0"/>
          <a:lstStyle/>
          <a:p>
            <a:endParaRPr/>
          </a:p>
        </p:txBody>
      </p:sp>
      <p:sp>
        <p:nvSpPr>
          <p:cNvPr id="181" name="object 181"/>
          <p:cNvSpPr/>
          <p:nvPr/>
        </p:nvSpPr>
        <p:spPr>
          <a:xfrm>
            <a:off x="6515100" y="3352800"/>
            <a:ext cx="0" cy="154305"/>
          </a:xfrm>
          <a:custGeom>
            <a:avLst/>
            <a:gdLst/>
            <a:ahLst/>
            <a:cxnLst/>
            <a:rect l="l" t="t" r="r" b="b"/>
            <a:pathLst>
              <a:path h="154304">
                <a:moveTo>
                  <a:pt x="0" y="0"/>
                </a:moveTo>
                <a:lnTo>
                  <a:pt x="0" y="153924"/>
                </a:lnTo>
              </a:path>
            </a:pathLst>
          </a:custGeom>
          <a:ln w="27432">
            <a:solidFill>
              <a:srgbClr val="0000A8"/>
            </a:solidFill>
          </a:ln>
        </p:spPr>
        <p:txBody>
          <a:bodyPr wrap="square" lIns="0" tIns="0" rIns="0" bIns="0" rtlCol="0"/>
          <a:lstStyle/>
          <a:p>
            <a:endParaRPr/>
          </a:p>
        </p:txBody>
      </p:sp>
      <p:sp>
        <p:nvSpPr>
          <p:cNvPr id="182" name="object 182"/>
          <p:cNvSpPr/>
          <p:nvPr/>
        </p:nvSpPr>
        <p:spPr>
          <a:xfrm>
            <a:off x="2600705" y="3345941"/>
            <a:ext cx="3901440" cy="292100"/>
          </a:xfrm>
          <a:custGeom>
            <a:avLst/>
            <a:gdLst/>
            <a:ahLst/>
            <a:cxnLst/>
            <a:rect l="l" t="t" r="r" b="b"/>
            <a:pathLst>
              <a:path w="3901440" h="292100">
                <a:moveTo>
                  <a:pt x="32004" y="175260"/>
                </a:moveTo>
                <a:lnTo>
                  <a:pt x="0" y="289560"/>
                </a:lnTo>
                <a:lnTo>
                  <a:pt x="8382" y="291846"/>
                </a:lnTo>
                <a:lnTo>
                  <a:pt x="40386" y="177546"/>
                </a:lnTo>
                <a:lnTo>
                  <a:pt x="32004" y="175260"/>
                </a:lnTo>
                <a:close/>
              </a:path>
              <a:path w="3901440" h="292100">
                <a:moveTo>
                  <a:pt x="102870" y="121158"/>
                </a:moveTo>
                <a:lnTo>
                  <a:pt x="70866" y="173736"/>
                </a:lnTo>
                <a:lnTo>
                  <a:pt x="78486" y="178308"/>
                </a:lnTo>
                <a:lnTo>
                  <a:pt x="109728" y="125730"/>
                </a:lnTo>
                <a:lnTo>
                  <a:pt x="102870" y="121158"/>
                </a:lnTo>
                <a:close/>
              </a:path>
              <a:path w="3901440" h="292100">
                <a:moveTo>
                  <a:pt x="172974" y="57912"/>
                </a:moveTo>
                <a:lnTo>
                  <a:pt x="140970" y="121158"/>
                </a:lnTo>
                <a:lnTo>
                  <a:pt x="148590" y="124968"/>
                </a:lnTo>
                <a:lnTo>
                  <a:pt x="180594" y="61722"/>
                </a:lnTo>
                <a:lnTo>
                  <a:pt x="172974" y="57912"/>
                </a:lnTo>
                <a:close/>
              </a:path>
              <a:path w="3901440" h="292100">
                <a:moveTo>
                  <a:pt x="216408" y="55626"/>
                </a:moveTo>
                <a:lnTo>
                  <a:pt x="214884" y="64770"/>
                </a:lnTo>
                <a:lnTo>
                  <a:pt x="246126" y="70104"/>
                </a:lnTo>
                <a:lnTo>
                  <a:pt x="247650" y="61722"/>
                </a:lnTo>
                <a:lnTo>
                  <a:pt x="216408" y="55626"/>
                </a:lnTo>
                <a:close/>
              </a:path>
              <a:path w="3901440" h="292100">
                <a:moveTo>
                  <a:pt x="313182" y="2286"/>
                </a:moveTo>
                <a:lnTo>
                  <a:pt x="281940" y="64008"/>
                </a:lnTo>
                <a:lnTo>
                  <a:pt x="289560" y="67818"/>
                </a:lnTo>
                <a:lnTo>
                  <a:pt x="320802" y="6096"/>
                </a:lnTo>
                <a:lnTo>
                  <a:pt x="313182" y="2286"/>
                </a:lnTo>
                <a:close/>
              </a:path>
              <a:path w="3901440" h="292100">
                <a:moveTo>
                  <a:pt x="357378" y="0"/>
                </a:moveTo>
                <a:lnTo>
                  <a:pt x="354330" y="8382"/>
                </a:lnTo>
                <a:lnTo>
                  <a:pt x="385572" y="22860"/>
                </a:lnTo>
                <a:lnTo>
                  <a:pt x="389382" y="14478"/>
                </a:lnTo>
                <a:lnTo>
                  <a:pt x="357378" y="0"/>
                </a:lnTo>
                <a:close/>
              </a:path>
              <a:path w="3901440" h="292100">
                <a:moveTo>
                  <a:pt x="429768" y="16764"/>
                </a:moveTo>
                <a:lnTo>
                  <a:pt x="422148" y="19812"/>
                </a:lnTo>
                <a:lnTo>
                  <a:pt x="453390" y="100584"/>
                </a:lnTo>
                <a:lnTo>
                  <a:pt x="461772" y="97536"/>
                </a:lnTo>
                <a:lnTo>
                  <a:pt x="429768" y="16764"/>
                </a:lnTo>
                <a:close/>
              </a:path>
              <a:path w="3901440" h="292100">
                <a:moveTo>
                  <a:pt x="526542" y="84582"/>
                </a:moveTo>
                <a:lnTo>
                  <a:pt x="495300" y="94488"/>
                </a:lnTo>
                <a:lnTo>
                  <a:pt x="497586" y="102870"/>
                </a:lnTo>
                <a:lnTo>
                  <a:pt x="529590" y="92964"/>
                </a:lnTo>
                <a:lnTo>
                  <a:pt x="526542" y="84582"/>
                </a:lnTo>
                <a:close/>
              </a:path>
              <a:path w="3901440" h="292100">
                <a:moveTo>
                  <a:pt x="594360" y="36576"/>
                </a:moveTo>
                <a:lnTo>
                  <a:pt x="563118" y="86868"/>
                </a:lnTo>
                <a:lnTo>
                  <a:pt x="569976" y="91440"/>
                </a:lnTo>
                <a:lnTo>
                  <a:pt x="601980" y="41148"/>
                </a:lnTo>
                <a:lnTo>
                  <a:pt x="594360" y="36576"/>
                </a:lnTo>
                <a:close/>
              </a:path>
              <a:path w="3901440" h="292100">
                <a:moveTo>
                  <a:pt x="665988" y="12192"/>
                </a:moveTo>
                <a:lnTo>
                  <a:pt x="634746" y="35052"/>
                </a:lnTo>
                <a:lnTo>
                  <a:pt x="639318" y="41910"/>
                </a:lnTo>
                <a:lnTo>
                  <a:pt x="671322" y="19050"/>
                </a:lnTo>
                <a:lnTo>
                  <a:pt x="665988" y="12192"/>
                </a:lnTo>
                <a:close/>
              </a:path>
              <a:path w="3901440" h="292100">
                <a:moveTo>
                  <a:pt x="710946" y="14478"/>
                </a:moveTo>
                <a:lnTo>
                  <a:pt x="703326" y="17526"/>
                </a:lnTo>
                <a:lnTo>
                  <a:pt x="734568" y="102108"/>
                </a:lnTo>
                <a:lnTo>
                  <a:pt x="742950" y="99060"/>
                </a:lnTo>
                <a:lnTo>
                  <a:pt x="710946" y="14478"/>
                </a:lnTo>
                <a:close/>
              </a:path>
              <a:path w="3901440" h="292100">
                <a:moveTo>
                  <a:pt x="781812" y="99060"/>
                </a:moveTo>
                <a:lnTo>
                  <a:pt x="773430" y="101346"/>
                </a:lnTo>
                <a:lnTo>
                  <a:pt x="804672" y="192024"/>
                </a:lnTo>
                <a:lnTo>
                  <a:pt x="813054" y="188976"/>
                </a:lnTo>
                <a:lnTo>
                  <a:pt x="781812" y="99060"/>
                </a:lnTo>
                <a:close/>
              </a:path>
              <a:path w="3901440" h="292100">
                <a:moveTo>
                  <a:pt x="851154" y="188214"/>
                </a:moveTo>
                <a:lnTo>
                  <a:pt x="844296" y="192786"/>
                </a:lnTo>
                <a:lnTo>
                  <a:pt x="875538" y="248412"/>
                </a:lnTo>
                <a:lnTo>
                  <a:pt x="883158" y="244602"/>
                </a:lnTo>
                <a:lnTo>
                  <a:pt x="851154" y="188214"/>
                </a:lnTo>
                <a:close/>
              </a:path>
              <a:path w="3901440" h="292100">
                <a:moveTo>
                  <a:pt x="918972" y="242316"/>
                </a:moveTo>
                <a:lnTo>
                  <a:pt x="916686" y="250698"/>
                </a:lnTo>
                <a:lnTo>
                  <a:pt x="947928" y="260604"/>
                </a:lnTo>
                <a:lnTo>
                  <a:pt x="950976" y="252222"/>
                </a:lnTo>
                <a:lnTo>
                  <a:pt x="918972" y="242316"/>
                </a:lnTo>
                <a:close/>
              </a:path>
              <a:path w="3901440" h="292100">
                <a:moveTo>
                  <a:pt x="1017270" y="230124"/>
                </a:moveTo>
                <a:lnTo>
                  <a:pt x="986028" y="252984"/>
                </a:lnTo>
                <a:lnTo>
                  <a:pt x="990600" y="259842"/>
                </a:lnTo>
                <a:lnTo>
                  <a:pt x="1022604" y="236982"/>
                </a:lnTo>
                <a:lnTo>
                  <a:pt x="1017270" y="230124"/>
                </a:lnTo>
                <a:close/>
              </a:path>
              <a:path w="3901440" h="292100">
                <a:moveTo>
                  <a:pt x="1087374" y="204216"/>
                </a:moveTo>
                <a:lnTo>
                  <a:pt x="1056132" y="230124"/>
                </a:lnTo>
                <a:lnTo>
                  <a:pt x="1061466" y="236982"/>
                </a:lnTo>
                <a:lnTo>
                  <a:pt x="1092708" y="211074"/>
                </a:lnTo>
                <a:lnTo>
                  <a:pt x="1087374" y="204216"/>
                </a:lnTo>
                <a:close/>
              </a:path>
              <a:path w="3901440" h="292100">
                <a:moveTo>
                  <a:pt x="1157478" y="178308"/>
                </a:moveTo>
                <a:lnTo>
                  <a:pt x="1126236" y="204216"/>
                </a:lnTo>
                <a:lnTo>
                  <a:pt x="1131570" y="211074"/>
                </a:lnTo>
                <a:lnTo>
                  <a:pt x="1162812" y="185166"/>
                </a:lnTo>
                <a:lnTo>
                  <a:pt x="1157478" y="178308"/>
                </a:lnTo>
                <a:close/>
              </a:path>
              <a:path w="3901440" h="292100">
                <a:moveTo>
                  <a:pt x="1200150" y="177546"/>
                </a:moveTo>
                <a:lnTo>
                  <a:pt x="1198626" y="185928"/>
                </a:lnTo>
                <a:lnTo>
                  <a:pt x="1229868" y="192024"/>
                </a:lnTo>
                <a:lnTo>
                  <a:pt x="1231392" y="183642"/>
                </a:lnTo>
                <a:lnTo>
                  <a:pt x="1200150" y="177546"/>
                </a:lnTo>
                <a:close/>
              </a:path>
              <a:path w="3901440" h="292100">
                <a:moveTo>
                  <a:pt x="1298448" y="158496"/>
                </a:moveTo>
                <a:lnTo>
                  <a:pt x="1266444" y="184404"/>
                </a:lnTo>
                <a:lnTo>
                  <a:pt x="1271778" y="191262"/>
                </a:lnTo>
                <a:lnTo>
                  <a:pt x="1303782" y="165354"/>
                </a:lnTo>
                <a:lnTo>
                  <a:pt x="1298448" y="158496"/>
                </a:lnTo>
                <a:close/>
              </a:path>
              <a:path w="3901440" h="292100">
                <a:moveTo>
                  <a:pt x="1367028" y="98298"/>
                </a:moveTo>
                <a:lnTo>
                  <a:pt x="1335786" y="160020"/>
                </a:lnTo>
                <a:lnTo>
                  <a:pt x="1343406" y="163830"/>
                </a:lnTo>
                <a:lnTo>
                  <a:pt x="1374648" y="102108"/>
                </a:lnTo>
                <a:lnTo>
                  <a:pt x="1367028" y="98298"/>
                </a:lnTo>
                <a:close/>
              </a:path>
              <a:path w="3901440" h="292100">
                <a:moveTo>
                  <a:pt x="1439418" y="75438"/>
                </a:moveTo>
                <a:lnTo>
                  <a:pt x="1407414" y="96774"/>
                </a:lnTo>
                <a:lnTo>
                  <a:pt x="1411986" y="103632"/>
                </a:lnTo>
                <a:lnTo>
                  <a:pt x="1443990" y="82296"/>
                </a:lnTo>
                <a:lnTo>
                  <a:pt x="1439418" y="75438"/>
                </a:lnTo>
                <a:close/>
              </a:path>
              <a:path w="3901440" h="292100">
                <a:moveTo>
                  <a:pt x="1482090" y="74676"/>
                </a:moveTo>
                <a:lnTo>
                  <a:pt x="1478280" y="83058"/>
                </a:lnTo>
                <a:lnTo>
                  <a:pt x="1510284" y="96012"/>
                </a:lnTo>
                <a:lnTo>
                  <a:pt x="1513332" y="87630"/>
                </a:lnTo>
                <a:lnTo>
                  <a:pt x="1482090" y="74676"/>
                </a:lnTo>
                <a:close/>
              </a:path>
              <a:path w="3901440" h="292100">
                <a:moveTo>
                  <a:pt x="1552956" y="88392"/>
                </a:moveTo>
                <a:lnTo>
                  <a:pt x="1547622" y="95250"/>
                </a:lnTo>
                <a:lnTo>
                  <a:pt x="1579626" y="121158"/>
                </a:lnTo>
                <a:lnTo>
                  <a:pt x="1584960" y="114300"/>
                </a:lnTo>
                <a:lnTo>
                  <a:pt x="1552956" y="88392"/>
                </a:lnTo>
                <a:close/>
              </a:path>
              <a:path w="3901440" h="292100">
                <a:moveTo>
                  <a:pt x="1621536" y="113538"/>
                </a:moveTo>
                <a:lnTo>
                  <a:pt x="1620012" y="121920"/>
                </a:lnTo>
                <a:lnTo>
                  <a:pt x="1651254" y="128778"/>
                </a:lnTo>
                <a:lnTo>
                  <a:pt x="1653539" y="120396"/>
                </a:lnTo>
                <a:lnTo>
                  <a:pt x="1621536" y="113538"/>
                </a:lnTo>
                <a:close/>
              </a:path>
              <a:path w="3901440" h="292100">
                <a:moveTo>
                  <a:pt x="1722120" y="118872"/>
                </a:moveTo>
                <a:lnTo>
                  <a:pt x="1690878" y="120396"/>
                </a:lnTo>
                <a:lnTo>
                  <a:pt x="1690878" y="128778"/>
                </a:lnTo>
                <a:lnTo>
                  <a:pt x="1722882" y="127254"/>
                </a:lnTo>
                <a:lnTo>
                  <a:pt x="1722120" y="118872"/>
                </a:lnTo>
                <a:close/>
              </a:path>
              <a:path w="3901440" h="292100">
                <a:moveTo>
                  <a:pt x="1764030" y="119634"/>
                </a:moveTo>
                <a:lnTo>
                  <a:pt x="1758696" y="126492"/>
                </a:lnTo>
                <a:lnTo>
                  <a:pt x="1789938" y="153924"/>
                </a:lnTo>
                <a:lnTo>
                  <a:pt x="1795272" y="147066"/>
                </a:lnTo>
                <a:lnTo>
                  <a:pt x="1764030" y="119634"/>
                </a:lnTo>
                <a:close/>
              </a:path>
              <a:path w="3901440" h="292100">
                <a:moveTo>
                  <a:pt x="1832610" y="146304"/>
                </a:moveTo>
                <a:lnTo>
                  <a:pt x="1830324" y="154686"/>
                </a:lnTo>
                <a:lnTo>
                  <a:pt x="1862328" y="161544"/>
                </a:lnTo>
                <a:lnTo>
                  <a:pt x="1863852" y="153162"/>
                </a:lnTo>
                <a:lnTo>
                  <a:pt x="1832610" y="146304"/>
                </a:lnTo>
                <a:close/>
              </a:path>
              <a:path w="3901440" h="292100">
                <a:moveTo>
                  <a:pt x="1933194" y="153162"/>
                </a:moveTo>
                <a:lnTo>
                  <a:pt x="1901952" y="153162"/>
                </a:lnTo>
                <a:lnTo>
                  <a:pt x="1901952" y="161544"/>
                </a:lnTo>
                <a:lnTo>
                  <a:pt x="1933194" y="161544"/>
                </a:lnTo>
                <a:lnTo>
                  <a:pt x="1933194" y="153162"/>
                </a:lnTo>
                <a:close/>
              </a:path>
              <a:path w="3901440" h="292100">
                <a:moveTo>
                  <a:pt x="2003298" y="151638"/>
                </a:moveTo>
                <a:lnTo>
                  <a:pt x="1972056" y="153162"/>
                </a:lnTo>
                <a:lnTo>
                  <a:pt x="1972056" y="161544"/>
                </a:lnTo>
                <a:lnTo>
                  <a:pt x="2004060" y="160782"/>
                </a:lnTo>
                <a:lnTo>
                  <a:pt x="2003298" y="151638"/>
                </a:lnTo>
                <a:close/>
              </a:path>
              <a:path w="3901440" h="292100">
                <a:moveTo>
                  <a:pt x="2073402" y="146304"/>
                </a:moveTo>
                <a:lnTo>
                  <a:pt x="2041398" y="151638"/>
                </a:lnTo>
                <a:lnTo>
                  <a:pt x="2042922" y="160782"/>
                </a:lnTo>
                <a:lnTo>
                  <a:pt x="2074926" y="154686"/>
                </a:lnTo>
                <a:lnTo>
                  <a:pt x="2073402" y="146304"/>
                </a:lnTo>
                <a:close/>
              </a:path>
              <a:path w="3901440" h="292100">
                <a:moveTo>
                  <a:pt x="2143506" y="140208"/>
                </a:moveTo>
                <a:lnTo>
                  <a:pt x="2111502" y="146304"/>
                </a:lnTo>
                <a:lnTo>
                  <a:pt x="2113026" y="154686"/>
                </a:lnTo>
                <a:lnTo>
                  <a:pt x="2145030" y="148590"/>
                </a:lnTo>
                <a:lnTo>
                  <a:pt x="2143506" y="140208"/>
                </a:lnTo>
                <a:close/>
              </a:path>
              <a:path w="3901440" h="292100">
                <a:moveTo>
                  <a:pt x="2213610" y="133350"/>
                </a:moveTo>
                <a:lnTo>
                  <a:pt x="2181606" y="140208"/>
                </a:lnTo>
                <a:lnTo>
                  <a:pt x="2183892" y="148590"/>
                </a:lnTo>
                <a:lnTo>
                  <a:pt x="2215134" y="141732"/>
                </a:lnTo>
                <a:lnTo>
                  <a:pt x="2213610" y="133350"/>
                </a:lnTo>
                <a:close/>
              </a:path>
              <a:path w="3901440" h="292100">
                <a:moveTo>
                  <a:pt x="2283714" y="123444"/>
                </a:moveTo>
                <a:lnTo>
                  <a:pt x="2251710" y="133350"/>
                </a:lnTo>
                <a:lnTo>
                  <a:pt x="2254758" y="141732"/>
                </a:lnTo>
                <a:lnTo>
                  <a:pt x="2286000" y="131826"/>
                </a:lnTo>
                <a:lnTo>
                  <a:pt x="2283714" y="123444"/>
                </a:lnTo>
                <a:close/>
              </a:path>
              <a:path w="3901440" h="292100">
                <a:moveTo>
                  <a:pt x="2353818" y="112014"/>
                </a:moveTo>
                <a:lnTo>
                  <a:pt x="2321814" y="123444"/>
                </a:lnTo>
                <a:lnTo>
                  <a:pt x="2324862" y="131826"/>
                </a:lnTo>
                <a:lnTo>
                  <a:pt x="2356104" y="120396"/>
                </a:lnTo>
                <a:lnTo>
                  <a:pt x="2353818" y="112014"/>
                </a:lnTo>
                <a:close/>
              </a:path>
              <a:path w="3901440" h="292100">
                <a:moveTo>
                  <a:pt x="2423922" y="103632"/>
                </a:moveTo>
                <a:lnTo>
                  <a:pt x="2392680" y="112014"/>
                </a:lnTo>
                <a:lnTo>
                  <a:pt x="2394966" y="120396"/>
                </a:lnTo>
                <a:lnTo>
                  <a:pt x="2426208" y="111252"/>
                </a:lnTo>
                <a:lnTo>
                  <a:pt x="2423922" y="103632"/>
                </a:lnTo>
                <a:close/>
              </a:path>
              <a:path w="3901440" h="292100">
                <a:moveTo>
                  <a:pt x="2494788" y="99060"/>
                </a:moveTo>
                <a:lnTo>
                  <a:pt x="2463546" y="102870"/>
                </a:lnTo>
                <a:lnTo>
                  <a:pt x="2464308" y="112014"/>
                </a:lnTo>
                <a:lnTo>
                  <a:pt x="2496312" y="107442"/>
                </a:lnTo>
                <a:lnTo>
                  <a:pt x="2494788" y="99060"/>
                </a:lnTo>
                <a:close/>
              </a:path>
              <a:path w="3901440" h="292100">
                <a:moveTo>
                  <a:pt x="2564892" y="92964"/>
                </a:moveTo>
                <a:lnTo>
                  <a:pt x="2533650" y="99060"/>
                </a:lnTo>
                <a:lnTo>
                  <a:pt x="2535174" y="107442"/>
                </a:lnTo>
                <a:lnTo>
                  <a:pt x="2566416" y="101346"/>
                </a:lnTo>
                <a:lnTo>
                  <a:pt x="2564892" y="92964"/>
                </a:lnTo>
                <a:close/>
              </a:path>
              <a:path w="3901440" h="292100">
                <a:moveTo>
                  <a:pt x="2634996" y="84582"/>
                </a:moveTo>
                <a:lnTo>
                  <a:pt x="2602992" y="92964"/>
                </a:lnTo>
                <a:lnTo>
                  <a:pt x="2605278" y="101346"/>
                </a:lnTo>
                <a:lnTo>
                  <a:pt x="2637282" y="92964"/>
                </a:lnTo>
                <a:lnTo>
                  <a:pt x="2634996" y="84582"/>
                </a:lnTo>
                <a:close/>
              </a:path>
              <a:path w="3901440" h="292100">
                <a:moveTo>
                  <a:pt x="2705100" y="77724"/>
                </a:moveTo>
                <a:lnTo>
                  <a:pt x="2673858" y="84582"/>
                </a:lnTo>
                <a:lnTo>
                  <a:pt x="2675382" y="92964"/>
                </a:lnTo>
                <a:lnTo>
                  <a:pt x="2707386" y="86106"/>
                </a:lnTo>
                <a:lnTo>
                  <a:pt x="2705100" y="77724"/>
                </a:lnTo>
                <a:close/>
              </a:path>
              <a:path w="3901440" h="292100">
                <a:moveTo>
                  <a:pt x="2776728" y="77723"/>
                </a:moveTo>
                <a:lnTo>
                  <a:pt x="2744724" y="77723"/>
                </a:lnTo>
                <a:lnTo>
                  <a:pt x="2744724" y="86106"/>
                </a:lnTo>
                <a:lnTo>
                  <a:pt x="2776728" y="86106"/>
                </a:lnTo>
                <a:lnTo>
                  <a:pt x="2776728" y="77723"/>
                </a:lnTo>
                <a:close/>
              </a:path>
              <a:path w="3901440" h="292100">
                <a:moveTo>
                  <a:pt x="2815590" y="77724"/>
                </a:moveTo>
                <a:lnTo>
                  <a:pt x="2814828" y="86106"/>
                </a:lnTo>
                <a:lnTo>
                  <a:pt x="2846070" y="89916"/>
                </a:lnTo>
                <a:lnTo>
                  <a:pt x="2847594" y="81534"/>
                </a:lnTo>
                <a:lnTo>
                  <a:pt x="2815590" y="77724"/>
                </a:lnTo>
                <a:close/>
              </a:path>
              <a:path w="3901440" h="292100">
                <a:moveTo>
                  <a:pt x="2916936" y="80010"/>
                </a:moveTo>
                <a:lnTo>
                  <a:pt x="2885694" y="81534"/>
                </a:lnTo>
                <a:lnTo>
                  <a:pt x="2885694" y="89916"/>
                </a:lnTo>
                <a:lnTo>
                  <a:pt x="2916936" y="89154"/>
                </a:lnTo>
                <a:lnTo>
                  <a:pt x="2916936" y="80010"/>
                </a:lnTo>
                <a:close/>
              </a:path>
              <a:path w="3901440" h="292100">
                <a:moveTo>
                  <a:pt x="2987040" y="77724"/>
                </a:moveTo>
                <a:lnTo>
                  <a:pt x="2955798" y="80010"/>
                </a:lnTo>
                <a:lnTo>
                  <a:pt x="2956560" y="89154"/>
                </a:lnTo>
                <a:lnTo>
                  <a:pt x="2987802" y="86106"/>
                </a:lnTo>
                <a:lnTo>
                  <a:pt x="2987040" y="77724"/>
                </a:lnTo>
                <a:close/>
              </a:path>
              <a:path w="3901440" h="292100">
                <a:moveTo>
                  <a:pt x="3056382" y="70104"/>
                </a:moveTo>
                <a:lnTo>
                  <a:pt x="3025140" y="77724"/>
                </a:lnTo>
                <a:lnTo>
                  <a:pt x="3027426" y="86106"/>
                </a:lnTo>
                <a:lnTo>
                  <a:pt x="3058668" y="78486"/>
                </a:lnTo>
                <a:lnTo>
                  <a:pt x="3056382" y="70104"/>
                </a:lnTo>
                <a:close/>
              </a:path>
              <a:path w="3901440" h="292100">
                <a:moveTo>
                  <a:pt x="3127248" y="63246"/>
                </a:moveTo>
                <a:lnTo>
                  <a:pt x="3095244" y="70104"/>
                </a:lnTo>
                <a:lnTo>
                  <a:pt x="3097530" y="78486"/>
                </a:lnTo>
                <a:lnTo>
                  <a:pt x="3128772" y="71628"/>
                </a:lnTo>
                <a:lnTo>
                  <a:pt x="3127248" y="63246"/>
                </a:lnTo>
                <a:close/>
              </a:path>
              <a:path w="3901440" h="292100">
                <a:moveTo>
                  <a:pt x="3197352" y="57150"/>
                </a:moveTo>
                <a:lnTo>
                  <a:pt x="3166110" y="63246"/>
                </a:lnTo>
                <a:lnTo>
                  <a:pt x="3167634" y="71628"/>
                </a:lnTo>
                <a:lnTo>
                  <a:pt x="3198876" y="65532"/>
                </a:lnTo>
                <a:lnTo>
                  <a:pt x="3197352" y="57150"/>
                </a:lnTo>
                <a:close/>
              </a:path>
              <a:path w="3901440" h="292100">
                <a:moveTo>
                  <a:pt x="3267455" y="50292"/>
                </a:moveTo>
                <a:lnTo>
                  <a:pt x="3236214" y="57150"/>
                </a:lnTo>
                <a:lnTo>
                  <a:pt x="3237738" y="65532"/>
                </a:lnTo>
                <a:lnTo>
                  <a:pt x="3269742" y="58674"/>
                </a:lnTo>
                <a:lnTo>
                  <a:pt x="3267455" y="50292"/>
                </a:lnTo>
                <a:close/>
              </a:path>
              <a:path w="3901440" h="292100">
                <a:moveTo>
                  <a:pt x="3338322" y="45720"/>
                </a:moveTo>
                <a:lnTo>
                  <a:pt x="3306318" y="50292"/>
                </a:lnTo>
                <a:lnTo>
                  <a:pt x="3307841" y="58674"/>
                </a:lnTo>
                <a:lnTo>
                  <a:pt x="3339084" y="54102"/>
                </a:lnTo>
                <a:lnTo>
                  <a:pt x="3338322" y="45720"/>
                </a:lnTo>
                <a:close/>
              </a:path>
              <a:path w="3901440" h="292100">
                <a:moveTo>
                  <a:pt x="3408426" y="40386"/>
                </a:moveTo>
                <a:lnTo>
                  <a:pt x="3376422" y="45720"/>
                </a:lnTo>
                <a:lnTo>
                  <a:pt x="3377946" y="54102"/>
                </a:lnTo>
                <a:lnTo>
                  <a:pt x="3409950" y="48768"/>
                </a:lnTo>
                <a:lnTo>
                  <a:pt x="3408426" y="40386"/>
                </a:lnTo>
                <a:close/>
              </a:path>
              <a:path w="3901440" h="292100">
                <a:moveTo>
                  <a:pt x="3478530" y="35814"/>
                </a:moveTo>
                <a:lnTo>
                  <a:pt x="3447288" y="40386"/>
                </a:lnTo>
                <a:lnTo>
                  <a:pt x="3448050" y="48768"/>
                </a:lnTo>
                <a:lnTo>
                  <a:pt x="3480054" y="44196"/>
                </a:lnTo>
                <a:lnTo>
                  <a:pt x="3478530" y="35814"/>
                </a:lnTo>
                <a:close/>
              </a:path>
              <a:path w="3901440" h="292100">
                <a:moveTo>
                  <a:pt x="3548634" y="30480"/>
                </a:moveTo>
                <a:lnTo>
                  <a:pt x="3517391" y="35814"/>
                </a:lnTo>
                <a:lnTo>
                  <a:pt x="3518916" y="44196"/>
                </a:lnTo>
                <a:lnTo>
                  <a:pt x="3550158" y="38862"/>
                </a:lnTo>
                <a:lnTo>
                  <a:pt x="3548634" y="30480"/>
                </a:lnTo>
                <a:close/>
              </a:path>
              <a:path w="3901440" h="292100">
                <a:moveTo>
                  <a:pt x="3618738" y="24384"/>
                </a:moveTo>
                <a:lnTo>
                  <a:pt x="3587496" y="30480"/>
                </a:lnTo>
                <a:lnTo>
                  <a:pt x="3589020" y="38862"/>
                </a:lnTo>
                <a:lnTo>
                  <a:pt x="3620262" y="32766"/>
                </a:lnTo>
                <a:lnTo>
                  <a:pt x="3618738" y="24384"/>
                </a:lnTo>
                <a:close/>
              </a:path>
              <a:path w="3901440" h="292100">
                <a:moveTo>
                  <a:pt x="3689604" y="19050"/>
                </a:moveTo>
                <a:lnTo>
                  <a:pt x="3657600" y="24384"/>
                </a:lnTo>
                <a:lnTo>
                  <a:pt x="3659124" y="32766"/>
                </a:lnTo>
                <a:lnTo>
                  <a:pt x="3691128" y="27432"/>
                </a:lnTo>
                <a:lnTo>
                  <a:pt x="3689604" y="19050"/>
                </a:lnTo>
                <a:close/>
              </a:path>
              <a:path w="3901440" h="292100">
                <a:moveTo>
                  <a:pt x="3759708" y="14478"/>
                </a:moveTo>
                <a:lnTo>
                  <a:pt x="3728466" y="18288"/>
                </a:lnTo>
                <a:lnTo>
                  <a:pt x="3729228" y="27432"/>
                </a:lnTo>
                <a:lnTo>
                  <a:pt x="3761232" y="22860"/>
                </a:lnTo>
                <a:lnTo>
                  <a:pt x="3759708" y="14478"/>
                </a:lnTo>
                <a:close/>
              </a:path>
              <a:path w="3901440" h="292100">
                <a:moveTo>
                  <a:pt x="3829812" y="8382"/>
                </a:moveTo>
                <a:lnTo>
                  <a:pt x="3798570" y="14478"/>
                </a:lnTo>
                <a:lnTo>
                  <a:pt x="3800094" y="22860"/>
                </a:lnTo>
                <a:lnTo>
                  <a:pt x="3831336" y="16764"/>
                </a:lnTo>
                <a:lnTo>
                  <a:pt x="3829812" y="8382"/>
                </a:lnTo>
                <a:close/>
              </a:path>
              <a:path w="3901440" h="292100">
                <a:moveTo>
                  <a:pt x="3899916" y="3048"/>
                </a:moveTo>
                <a:lnTo>
                  <a:pt x="3868674" y="8382"/>
                </a:lnTo>
                <a:lnTo>
                  <a:pt x="3870198" y="16764"/>
                </a:lnTo>
                <a:lnTo>
                  <a:pt x="3901440" y="11430"/>
                </a:lnTo>
                <a:lnTo>
                  <a:pt x="3899916" y="3048"/>
                </a:lnTo>
                <a:close/>
              </a:path>
            </a:pathLst>
          </a:custGeom>
          <a:solidFill>
            <a:srgbClr val="000000"/>
          </a:solidFill>
        </p:spPr>
        <p:txBody>
          <a:bodyPr wrap="square" lIns="0" tIns="0" rIns="0" bIns="0" rtlCol="0"/>
          <a:lstStyle/>
          <a:p>
            <a:endParaRPr/>
          </a:p>
        </p:txBody>
      </p:sp>
      <p:sp>
        <p:nvSpPr>
          <p:cNvPr id="183" name="object 183"/>
          <p:cNvSpPr/>
          <p:nvPr/>
        </p:nvSpPr>
        <p:spPr>
          <a:xfrm>
            <a:off x="2594610" y="3518153"/>
            <a:ext cx="0" cy="119380"/>
          </a:xfrm>
          <a:custGeom>
            <a:avLst/>
            <a:gdLst/>
            <a:ahLst/>
            <a:cxnLst/>
            <a:rect l="l" t="t" r="r" b="b"/>
            <a:pathLst>
              <a:path h="119379">
                <a:moveTo>
                  <a:pt x="0" y="0"/>
                </a:moveTo>
                <a:lnTo>
                  <a:pt x="0" y="118872"/>
                </a:lnTo>
              </a:path>
            </a:pathLst>
          </a:custGeom>
          <a:ln w="21336">
            <a:solidFill>
              <a:srgbClr val="487BBB"/>
            </a:solidFill>
          </a:ln>
        </p:spPr>
        <p:txBody>
          <a:bodyPr wrap="square" lIns="0" tIns="0" rIns="0" bIns="0" rtlCol="0"/>
          <a:lstStyle/>
          <a:p>
            <a:endParaRPr/>
          </a:p>
        </p:txBody>
      </p:sp>
      <p:sp>
        <p:nvSpPr>
          <p:cNvPr id="184" name="object 184"/>
          <p:cNvSpPr/>
          <p:nvPr/>
        </p:nvSpPr>
        <p:spPr>
          <a:xfrm>
            <a:off x="2655951" y="3403091"/>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185" name="object 185"/>
          <p:cNvSpPr/>
          <p:nvPr/>
        </p:nvSpPr>
        <p:spPr>
          <a:xfrm>
            <a:off x="2726435" y="3348990"/>
            <a:ext cx="0" cy="120650"/>
          </a:xfrm>
          <a:custGeom>
            <a:avLst/>
            <a:gdLst/>
            <a:ahLst/>
            <a:cxnLst/>
            <a:rect l="l" t="t" r="r" b="b"/>
            <a:pathLst>
              <a:path h="120650">
                <a:moveTo>
                  <a:pt x="0" y="0"/>
                </a:moveTo>
                <a:lnTo>
                  <a:pt x="0" y="120396"/>
                </a:lnTo>
              </a:path>
            </a:pathLst>
          </a:custGeom>
          <a:ln w="38100">
            <a:solidFill>
              <a:srgbClr val="487BBB"/>
            </a:solidFill>
          </a:ln>
        </p:spPr>
        <p:txBody>
          <a:bodyPr wrap="square" lIns="0" tIns="0" rIns="0" bIns="0" rtlCol="0"/>
          <a:lstStyle/>
          <a:p>
            <a:endParaRPr/>
          </a:p>
        </p:txBody>
      </p:sp>
      <p:sp>
        <p:nvSpPr>
          <p:cNvPr id="186" name="object 186"/>
          <p:cNvSpPr/>
          <p:nvPr/>
        </p:nvSpPr>
        <p:spPr>
          <a:xfrm>
            <a:off x="2796920" y="3284220"/>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187" name="object 187"/>
          <p:cNvSpPr/>
          <p:nvPr/>
        </p:nvSpPr>
        <p:spPr>
          <a:xfrm>
            <a:off x="2867025" y="3291840"/>
            <a:ext cx="0" cy="120014"/>
          </a:xfrm>
          <a:custGeom>
            <a:avLst/>
            <a:gdLst/>
            <a:ahLst/>
            <a:cxnLst/>
            <a:rect l="l" t="t" r="r" b="b"/>
            <a:pathLst>
              <a:path h="120014">
                <a:moveTo>
                  <a:pt x="0" y="0"/>
                </a:moveTo>
                <a:lnTo>
                  <a:pt x="0" y="119633"/>
                </a:lnTo>
              </a:path>
            </a:pathLst>
          </a:custGeom>
          <a:ln w="38862">
            <a:solidFill>
              <a:srgbClr val="487BBB"/>
            </a:solidFill>
          </a:ln>
        </p:spPr>
        <p:txBody>
          <a:bodyPr wrap="square" lIns="0" tIns="0" rIns="0" bIns="0" rtlCol="0"/>
          <a:lstStyle/>
          <a:p>
            <a:endParaRPr/>
          </a:p>
        </p:txBody>
      </p:sp>
      <p:sp>
        <p:nvSpPr>
          <p:cNvPr id="188" name="object 188"/>
          <p:cNvSpPr/>
          <p:nvPr/>
        </p:nvSpPr>
        <p:spPr>
          <a:xfrm>
            <a:off x="2937129" y="3228594"/>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189" name="object 189"/>
          <p:cNvSpPr/>
          <p:nvPr/>
        </p:nvSpPr>
        <p:spPr>
          <a:xfrm>
            <a:off x="3007232" y="3243072"/>
            <a:ext cx="0" cy="121285"/>
          </a:xfrm>
          <a:custGeom>
            <a:avLst/>
            <a:gdLst/>
            <a:ahLst/>
            <a:cxnLst/>
            <a:rect l="l" t="t" r="r" b="b"/>
            <a:pathLst>
              <a:path h="121285">
                <a:moveTo>
                  <a:pt x="0" y="0"/>
                </a:moveTo>
                <a:lnTo>
                  <a:pt x="0" y="121157"/>
                </a:lnTo>
              </a:path>
            </a:pathLst>
          </a:custGeom>
          <a:ln w="38862">
            <a:solidFill>
              <a:srgbClr val="487BBB"/>
            </a:solidFill>
          </a:ln>
        </p:spPr>
        <p:txBody>
          <a:bodyPr wrap="square" lIns="0" tIns="0" rIns="0" bIns="0" rtlCol="0"/>
          <a:lstStyle/>
          <a:p>
            <a:endParaRPr/>
          </a:p>
        </p:txBody>
      </p:sp>
      <p:sp>
        <p:nvSpPr>
          <p:cNvPr id="190" name="object 190"/>
          <p:cNvSpPr/>
          <p:nvPr/>
        </p:nvSpPr>
        <p:spPr>
          <a:xfrm>
            <a:off x="3077717" y="3324605"/>
            <a:ext cx="0" cy="120650"/>
          </a:xfrm>
          <a:custGeom>
            <a:avLst/>
            <a:gdLst/>
            <a:ahLst/>
            <a:cxnLst/>
            <a:rect l="l" t="t" r="r" b="b"/>
            <a:pathLst>
              <a:path h="120650">
                <a:moveTo>
                  <a:pt x="0" y="0"/>
                </a:moveTo>
                <a:lnTo>
                  <a:pt x="0" y="120396"/>
                </a:lnTo>
              </a:path>
            </a:pathLst>
          </a:custGeom>
          <a:ln w="38100">
            <a:solidFill>
              <a:srgbClr val="487BBB"/>
            </a:solidFill>
          </a:ln>
        </p:spPr>
        <p:txBody>
          <a:bodyPr wrap="square" lIns="0" tIns="0" rIns="0" bIns="0" rtlCol="0"/>
          <a:lstStyle/>
          <a:p>
            <a:endParaRPr/>
          </a:p>
        </p:txBody>
      </p:sp>
      <p:sp>
        <p:nvSpPr>
          <p:cNvPr id="191" name="object 191"/>
          <p:cNvSpPr/>
          <p:nvPr/>
        </p:nvSpPr>
        <p:spPr>
          <a:xfrm>
            <a:off x="3148202" y="3311652"/>
            <a:ext cx="0" cy="123825"/>
          </a:xfrm>
          <a:custGeom>
            <a:avLst/>
            <a:gdLst/>
            <a:ahLst/>
            <a:cxnLst/>
            <a:rect l="l" t="t" r="r" b="b"/>
            <a:pathLst>
              <a:path h="123825">
                <a:moveTo>
                  <a:pt x="0" y="0"/>
                </a:moveTo>
                <a:lnTo>
                  <a:pt x="0" y="123444"/>
                </a:lnTo>
              </a:path>
            </a:pathLst>
          </a:custGeom>
          <a:ln w="38862">
            <a:solidFill>
              <a:srgbClr val="487BBB"/>
            </a:solidFill>
          </a:ln>
        </p:spPr>
        <p:txBody>
          <a:bodyPr wrap="square" lIns="0" tIns="0" rIns="0" bIns="0" rtlCol="0"/>
          <a:lstStyle/>
          <a:p>
            <a:endParaRPr/>
          </a:p>
        </p:txBody>
      </p:sp>
      <p:sp>
        <p:nvSpPr>
          <p:cNvPr id="192" name="object 192"/>
          <p:cNvSpPr/>
          <p:nvPr/>
        </p:nvSpPr>
        <p:spPr>
          <a:xfrm>
            <a:off x="3218307" y="3259835"/>
            <a:ext cx="0" cy="125095"/>
          </a:xfrm>
          <a:custGeom>
            <a:avLst/>
            <a:gdLst/>
            <a:ahLst/>
            <a:cxnLst/>
            <a:rect l="l" t="t" r="r" b="b"/>
            <a:pathLst>
              <a:path h="125095">
                <a:moveTo>
                  <a:pt x="0" y="0"/>
                </a:moveTo>
                <a:lnTo>
                  <a:pt x="0" y="124968"/>
                </a:lnTo>
              </a:path>
            </a:pathLst>
          </a:custGeom>
          <a:ln w="38862">
            <a:solidFill>
              <a:srgbClr val="487BBB"/>
            </a:solidFill>
          </a:ln>
        </p:spPr>
        <p:txBody>
          <a:bodyPr wrap="square" lIns="0" tIns="0" rIns="0" bIns="0" rtlCol="0"/>
          <a:lstStyle/>
          <a:p>
            <a:endParaRPr/>
          </a:p>
        </p:txBody>
      </p:sp>
      <p:sp>
        <p:nvSpPr>
          <p:cNvPr id="193" name="object 193"/>
          <p:cNvSpPr/>
          <p:nvPr/>
        </p:nvSpPr>
        <p:spPr>
          <a:xfrm>
            <a:off x="3288410" y="3236976"/>
            <a:ext cx="0" cy="125095"/>
          </a:xfrm>
          <a:custGeom>
            <a:avLst/>
            <a:gdLst/>
            <a:ahLst/>
            <a:cxnLst/>
            <a:rect l="l" t="t" r="r" b="b"/>
            <a:pathLst>
              <a:path h="125095">
                <a:moveTo>
                  <a:pt x="0" y="0"/>
                </a:moveTo>
                <a:lnTo>
                  <a:pt x="0" y="124968"/>
                </a:lnTo>
              </a:path>
            </a:pathLst>
          </a:custGeom>
          <a:ln w="38862">
            <a:solidFill>
              <a:srgbClr val="487BBB"/>
            </a:solidFill>
          </a:ln>
        </p:spPr>
        <p:txBody>
          <a:bodyPr wrap="square" lIns="0" tIns="0" rIns="0" bIns="0" rtlCol="0"/>
          <a:lstStyle/>
          <a:p>
            <a:endParaRPr/>
          </a:p>
        </p:txBody>
      </p:sp>
      <p:sp>
        <p:nvSpPr>
          <p:cNvPr id="194" name="object 194"/>
          <p:cNvSpPr/>
          <p:nvPr/>
        </p:nvSpPr>
        <p:spPr>
          <a:xfrm>
            <a:off x="3358896" y="3321558"/>
            <a:ext cx="0" cy="125095"/>
          </a:xfrm>
          <a:custGeom>
            <a:avLst/>
            <a:gdLst/>
            <a:ahLst/>
            <a:cxnLst/>
            <a:rect l="l" t="t" r="r" b="b"/>
            <a:pathLst>
              <a:path h="125095">
                <a:moveTo>
                  <a:pt x="0" y="0"/>
                </a:moveTo>
                <a:lnTo>
                  <a:pt x="0" y="124968"/>
                </a:lnTo>
              </a:path>
            </a:pathLst>
          </a:custGeom>
          <a:ln w="38100">
            <a:solidFill>
              <a:srgbClr val="487BBB"/>
            </a:solidFill>
          </a:ln>
        </p:spPr>
        <p:txBody>
          <a:bodyPr wrap="square" lIns="0" tIns="0" rIns="0" bIns="0" rtlCol="0"/>
          <a:lstStyle/>
          <a:p>
            <a:endParaRPr/>
          </a:p>
        </p:txBody>
      </p:sp>
      <p:sp>
        <p:nvSpPr>
          <p:cNvPr id="195" name="object 195"/>
          <p:cNvSpPr/>
          <p:nvPr/>
        </p:nvSpPr>
        <p:spPr>
          <a:xfrm>
            <a:off x="3429380" y="3411473"/>
            <a:ext cx="0" cy="125095"/>
          </a:xfrm>
          <a:custGeom>
            <a:avLst/>
            <a:gdLst/>
            <a:ahLst/>
            <a:cxnLst/>
            <a:rect l="l" t="t" r="r" b="b"/>
            <a:pathLst>
              <a:path h="125095">
                <a:moveTo>
                  <a:pt x="0" y="0"/>
                </a:moveTo>
                <a:lnTo>
                  <a:pt x="0" y="124968"/>
                </a:lnTo>
              </a:path>
            </a:pathLst>
          </a:custGeom>
          <a:ln w="38862">
            <a:solidFill>
              <a:srgbClr val="487BBB"/>
            </a:solidFill>
          </a:ln>
        </p:spPr>
        <p:txBody>
          <a:bodyPr wrap="square" lIns="0" tIns="0" rIns="0" bIns="0" rtlCol="0"/>
          <a:lstStyle/>
          <a:p>
            <a:endParaRPr/>
          </a:p>
        </p:txBody>
      </p:sp>
      <p:sp>
        <p:nvSpPr>
          <p:cNvPr id="196" name="object 196"/>
          <p:cNvSpPr/>
          <p:nvPr/>
        </p:nvSpPr>
        <p:spPr>
          <a:xfrm>
            <a:off x="3499484" y="3466338"/>
            <a:ext cx="0" cy="125730"/>
          </a:xfrm>
          <a:custGeom>
            <a:avLst/>
            <a:gdLst/>
            <a:ahLst/>
            <a:cxnLst/>
            <a:rect l="l" t="t" r="r" b="b"/>
            <a:pathLst>
              <a:path h="125729">
                <a:moveTo>
                  <a:pt x="0" y="0"/>
                </a:moveTo>
                <a:lnTo>
                  <a:pt x="0" y="125729"/>
                </a:lnTo>
              </a:path>
            </a:pathLst>
          </a:custGeom>
          <a:ln w="38862">
            <a:solidFill>
              <a:srgbClr val="487BBB"/>
            </a:solidFill>
          </a:ln>
        </p:spPr>
        <p:txBody>
          <a:bodyPr wrap="square" lIns="0" tIns="0" rIns="0" bIns="0" rtlCol="0"/>
          <a:lstStyle/>
          <a:p>
            <a:endParaRPr/>
          </a:p>
        </p:txBody>
      </p:sp>
      <p:sp>
        <p:nvSpPr>
          <p:cNvPr id="197" name="object 197"/>
          <p:cNvSpPr/>
          <p:nvPr/>
        </p:nvSpPr>
        <p:spPr>
          <a:xfrm>
            <a:off x="3569589" y="3473196"/>
            <a:ext cx="0" cy="129539"/>
          </a:xfrm>
          <a:custGeom>
            <a:avLst/>
            <a:gdLst/>
            <a:ahLst/>
            <a:cxnLst/>
            <a:rect l="l" t="t" r="r" b="b"/>
            <a:pathLst>
              <a:path h="129539">
                <a:moveTo>
                  <a:pt x="0" y="0"/>
                </a:moveTo>
                <a:lnTo>
                  <a:pt x="0" y="129539"/>
                </a:lnTo>
              </a:path>
            </a:pathLst>
          </a:custGeom>
          <a:ln w="38862">
            <a:solidFill>
              <a:srgbClr val="487BBB"/>
            </a:solidFill>
          </a:ln>
        </p:spPr>
        <p:txBody>
          <a:bodyPr wrap="square" lIns="0" tIns="0" rIns="0" bIns="0" rtlCol="0"/>
          <a:lstStyle/>
          <a:p>
            <a:endParaRPr/>
          </a:p>
        </p:txBody>
      </p:sp>
      <p:sp>
        <p:nvSpPr>
          <p:cNvPr id="198" name="object 198"/>
          <p:cNvSpPr/>
          <p:nvPr/>
        </p:nvSpPr>
        <p:spPr>
          <a:xfrm>
            <a:off x="3639692" y="3451859"/>
            <a:ext cx="0" cy="128270"/>
          </a:xfrm>
          <a:custGeom>
            <a:avLst/>
            <a:gdLst/>
            <a:ahLst/>
            <a:cxnLst/>
            <a:rect l="l" t="t" r="r" b="b"/>
            <a:pathLst>
              <a:path h="128270">
                <a:moveTo>
                  <a:pt x="0" y="0"/>
                </a:moveTo>
                <a:lnTo>
                  <a:pt x="0" y="128015"/>
                </a:lnTo>
              </a:path>
            </a:pathLst>
          </a:custGeom>
          <a:ln w="38862">
            <a:solidFill>
              <a:srgbClr val="487BBB"/>
            </a:solidFill>
          </a:ln>
        </p:spPr>
        <p:txBody>
          <a:bodyPr wrap="square" lIns="0" tIns="0" rIns="0" bIns="0" rtlCol="0"/>
          <a:lstStyle/>
          <a:p>
            <a:endParaRPr/>
          </a:p>
        </p:txBody>
      </p:sp>
      <p:sp>
        <p:nvSpPr>
          <p:cNvPr id="199" name="object 199"/>
          <p:cNvSpPr/>
          <p:nvPr/>
        </p:nvSpPr>
        <p:spPr>
          <a:xfrm>
            <a:off x="3710178" y="3430523"/>
            <a:ext cx="0" cy="123825"/>
          </a:xfrm>
          <a:custGeom>
            <a:avLst/>
            <a:gdLst/>
            <a:ahLst/>
            <a:cxnLst/>
            <a:rect l="l" t="t" r="r" b="b"/>
            <a:pathLst>
              <a:path h="123825">
                <a:moveTo>
                  <a:pt x="0" y="0"/>
                </a:moveTo>
                <a:lnTo>
                  <a:pt x="0" y="123444"/>
                </a:lnTo>
              </a:path>
            </a:pathLst>
          </a:custGeom>
          <a:ln w="38100">
            <a:solidFill>
              <a:srgbClr val="487BBB"/>
            </a:solidFill>
          </a:ln>
        </p:spPr>
        <p:txBody>
          <a:bodyPr wrap="square" lIns="0" tIns="0" rIns="0" bIns="0" rtlCol="0"/>
          <a:lstStyle/>
          <a:p>
            <a:endParaRPr/>
          </a:p>
        </p:txBody>
      </p:sp>
      <p:sp>
        <p:nvSpPr>
          <p:cNvPr id="200" name="object 200"/>
          <p:cNvSpPr/>
          <p:nvPr/>
        </p:nvSpPr>
        <p:spPr>
          <a:xfrm>
            <a:off x="3780663" y="3404615"/>
            <a:ext cx="0" cy="123825"/>
          </a:xfrm>
          <a:custGeom>
            <a:avLst/>
            <a:gdLst/>
            <a:ahLst/>
            <a:cxnLst/>
            <a:rect l="l" t="t" r="r" b="b"/>
            <a:pathLst>
              <a:path h="123825">
                <a:moveTo>
                  <a:pt x="0" y="0"/>
                </a:moveTo>
                <a:lnTo>
                  <a:pt x="0" y="123444"/>
                </a:lnTo>
              </a:path>
            </a:pathLst>
          </a:custGeom>
          <a:ln w="38862">
            <a:solidFill>
              <a:srgbClr val="487BBB"/>
            </a:solidFill>
          </a:ln>
        </p:spPr>
        <p:txBody>
          <a:bodyPr wrap="square" lIns="0" tIns="0" rIns="0" bIns="0" rtlCol="0"/>
          <a:lstStyle/>
          <a:p>
            <a:endParaRPr/>
          </a:p>
        </p:txBody>
      </p:sp>
      <p:sp>
        <p:nvSpPr>
          <p:cNvPr id="201" name="object 201"/>
          <p:cNvSpPr/>
          <p:nvPr/>
        </p:nvSpPr>
        <p:spPr>
          <a:xfrm>
            <a:off x="3850766" y="3410711"/>
            <a:ext cx="0" cy="123189"/>
          </a:xfrm>
          <a:custGeom>
            <a:avLst/>
            <a:gdLst/>
            <a:ahLst/>
            <a:cxnLst/>
            <a:rect l="l" t="t" r="r" b="b"/>
            <a:pathLst>
              <a:path h="123189">
                <a:moveTo>
                  <a:pt x="0" y="0"/>
                </a:moveTo>
                <a:lnTo>
                  <a:pt x="0" y="122681"/>
                </a:lnTo>
              </a:path>
            </a:pathLst>
          </a:custGeom>
          <a:ln w="38862">
            <a:solidFill>
              <a:srgbClr val="487BBB"/>
            </a:solidFill>
          </a:ln>
        </p:spPr>
        <p:txBody>
          <a:bodyPr wrap="square" lIns="0" tIns="0" rIns="0" bIns="0" rtlCol="0"/>
          <a:lstStyle/>
          <a:p>
            <a:endParaRPr/>
          </a:p>
        </p:txBody>
      </p:sp>
      <p:sp>
        <p:nvSpPr>
          <p:cNvPr id="202" name="object 202"/>
          <p:cNvSpPr/>
          <p:nvPr/>
        </p:nvSpPr>
        <p:spPr>
          <a:xfrm>
            <a:off x="3920871" y="3386328"/>
            <a:ext cx="0" cy="121285"/>
          </a:xfrm>
          <a:custGeom>
            <a:avLst/>
            <a:gdLst/>
            <a:ahLst/>
            <a:cxnLst/>
            <a:rect l="l" t="t" r="r" b="b"/>
            <a:pathLst>
              <a:path h="121285">
                <a:moveTo>
                  <a:pt x="0" y="0"/>
                </a:moveTo>
                <a:lnTo>
                  <a:pt x="0" y="121157"/>
                </a:lnTo>
              </a:path>
            </a:pathLst>
          </a:custGeom>
          <a:ln w="38862">
            <a:solidFill>
              <a:srgbClr val="487BBB"/>
            </a:solidFill>
          </a:ln>
        </p:spPr>
        <p:txBody>
          <a:bodyPr wrap="square" lIns="0" tIns="0" rIns="0" bIns="0" rtlCol="0"/>
          <a:lstStyle/>
          <a:p>
            <a:endParaRPr/>
          </a:p>
        </p:txBody>
      </p:sp>
      <p:sp>
        <p:nvSpPr>
          <p:cNvPr id="203" name="object 203"/>
          <p:cNvSpPr/>
          <p:nvPr/>
        </p:nvSpPr>
        <p:spPr>
          <a:xfrm>
            <a:off x="3990975" y="3326129"/>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04" name="object 204"/>
          <p:cNvSpPr/>
          <p:nvPr/>
        </p:nvSpPr>
        <p:spPr>
          <a:xfrm>
            <a:off x="4061459" y="3307079"/>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205" name="object 205"/>
          <p:cNvSpPr/>
          <p:nvPr/>
        </p:nvSpPr>
        <p:spPr>
          <a:xfrm>
            <a:off x="4131945" y="3321558"/>
            <a:ext cx="0" cy="116205"/>
          </a:xfrm>
          <a:custGeom>
            <a:avLst/>
            <a:gdLst/>
            <a:ahLst/>
            <a:cxnLst/>
            <a:rect l="l" t="t" r="r" b="b"/>
            <a:pathLst>
              <a:path h="116204">
                <a:moveTo>
                  <a:pt x="0" y="0"/>
                </a:moveTo>
                <a:lnTo>
                  <a:pt x="0" y="115824"/>
                </a:lnTo>
              </a:path>
            </a:pathLst>
          </a:custGeom>
          <a:ln w="38862">
            <a:solidFill>
              <a:srgbClr val="487BBB"/>
            </a:solidFill>
          </a:ln>
        </p:spPr>
        <p:txBody>
          <a:bodyPr wrap="square" lIns="0" tIns="0" rIns="0" bIns="0" rtlCol="0"/>
          <a:lstStyle/>
          <a:p>
            <a:endParaRPr/>
          </a:p>
        </p:txBody>
      </p:sp>
      <p:sp>
        <p:nvSpPr>
          <p:cNvPr id="206" name="object 206"/>
          <p:cNvSpPr/>
          <p:nvPr/>
        </p:nvSpPr>
        <p:spPr>
          <a:xfrm>
            <a:off x="4202048" y="3347465"/>
            <a:ext cx="0" cy="116205"/>
          </a:xfrm>
          <a:custGeom>
            <a:avLst/>
            <a:gdLst/>
            <a:ahLst/>
            <a:cxnLst/>
            <a:rect l="l" t="t" r="r" b="b"/>
            <a:pathLst>
              <a:path h="116204">
                <a:moveTo>
                  <a:pt x="0" y="0"/>
                </a:moveTo>
                <a:lnTo>
                  <a:pt x="0" y="115824"/>
                </a:lnTo>
              </a:path>
            </a:pathLst>
          </a:custGeom>
          <a:ln w="38862">
            <a:solidFill>
              <a:srgbClr val="487BBB"/>
            </a:solidFill>
          </a:ln>
        </p:spPr>
        <p:txBody>
          <a:bodyPr wrap="square" lIns="0" tIns="0" rIns="0" bIns="0" rtlCol="0"/>
          <a:lstStyle/>
          <a:p>
            <a:endParaRPr/>
          </a:p>
        </p:txBody>
      </p:sp>
      <p:sp>
        <p:nvSpPr>
          <p:cNvPr id="207" name="object 207"/>
          <p:cNvSpPr/>
          <p:nvPr/>
        </p:nvSpPr>
        <p:spPr>
          <a:xfrm>
            <a:off x="4272153" y="3352800"/>
            <a:ext cx="0" cy="118110"/>
          </a:xfrm>
          <a:custGeom>
            <a:avLst/>
            <a:gdLst/>
            <a:ahLst/>
            <a:cxnLst/>
            <a:rect l="l" t="t" r="r" b="b"/>
            <a:pathLst>
              <a:path h="118110">
                <a:moveTo>
                  <a:pt x="0" y="0"/>
                </a:moveTo>
                <a:lnTo>
                  <a:pt x="0" y="118109"/>
                </a:lnTo>
              </a:path>
            </a:pathLst>
          </a:custGeom>
          <a:ln w="38862">
            <a:solidFill>
              <a:srgbClr val="487BBB"/>
            </a:solidFill>
          </a:ln>
        </p:spPr>
        <p:txBody>
          <a:bodyPr wrap="square" lIns="0" tIns="0" rIns="0" bIns="0" rtlCol="0"/>
          <a:lstStyle/>
          <a:p>
            <a:endParaRPr/>
          </a:p>
        </p:txBody>
      </p:sp>
      <p:sp>
        <p:nvSpPr>
          <p:cNvPr id="208" name="object 208"/>
          <p:cNvSpPr/>
          <p:nvPr/>
        </p:nvSpPr>
        <p:spPr>
          <a:xfrm>
            <a:off x="4342638" y="3352038"/>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209" name="object 209"/>
          <p:cNvSpPr/>
          <p:nvPr/>
        </p:nvSpPr>
        <p:spPr>
          <a:xfrm>
            <a:off x="4413122" y="3378708"/>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10" name="object 210"/>
          <p:cNvSpPr/>
          <p:nvPr/>
        </p:nvSpPr>
        <p:spPr>
          <a:xfrm>
            <a:off x="4483227" y="3384803"/>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211" name="object 211"/>
          <p:cNvSpPr/>
          <p:nvPr/>
        </p:nvSpPr>
        <p:spPr>
          <a:xfrm>
            <a:off x="4553330" y="3386328"/>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12" name="object 212"/>
          <p:cNvSpPr/>
          <p:nvPr/>
        </p:nvSpPr>
        <p:spPr>
          <a:xfrm>
            <a:off x="4623434" y="3383279"/>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213" name="object 213"/>
          <p:cNvSpPr/>
          <p:nvPr/>
        </p:nvSpPr>
        <p:spPr>
          <a:xfrm>
            <a:off x="4693920" y="3377184"/>
            <a:ext cx="0" cy="119380"/>
          </a:xfrm>
          <a:custGeom>
            <a:avLst/>
            <a:gdLst/>
            <a:ahLst/>
            <a:cxnLst/>
            <a:rect l="l" t="t" r="r" b="b"/>
            <a:pathLst>
              <a:path h="119379">
                <a:moveTo>
                  <a:pt x="0" y="0"/>
                </a:moveTo>
                <a:lnTo>
                  <a:pt x="0" y="118872"/>
                </a:lnTo>
              </a:path>
            </a:pathLst>
          </a:custGeom>
          <a:ln w="38100">
            <a:solidFill>
              <a:srgbClr val="487BBB"/>
            </a:solidFill>
          </a:ln>
        </p:spPr>
        <p:txBody>
          <a:bodyPr wrap="square" lIns="0" tIns="0" rIns="0" bIns="0" rtlCol="0"/>
          <a:lstStyle/>
          <a:p>
            <a:endParaRPr/>
          </a:p>
        </p:txBody>
      </p:sp>
      <p:sp>
        <p:nvSpPr>
          <p:cNvPr id="214" name="object 214"/>
          <p:cNvSpPr/>
          <p:nvPr/>
        </p:nvSpPr>
        <p:spPr>
          <a:xfrm>
            <a:off x="4764404" y="3370326"/>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5" name="object 215"/>
          <p:cNvSpPr/>
          <p:nvPr/>
        </p:nvSpPr>
        <p:spPr>
          <a:xfrm>
            <a:off x="4834509" y="3363467"/>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6" name="object 216"/>
          <p:cNvSpPr/>
          <p:nvPr/>
        </p:nvSpPr>
        <p:spPr>
          <a:xfrm>
            <a:off x="4904613" y="3352800"/>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7" name="object 217"/>
          <p:cNvSpPr/>
          <p:nvPr/>
        </p:nvSpPr>
        <p:spPr>
          <a:xfrm>
            <a:off x="4975097" y="3339846"/>
            <a:ext cx="0" cy="121920"/>
          </a:xfrm>
          <a:custGeom>
            <a:avLst/>
            <a:gdLst/>
            <a:ahLst/>
            <a:cxnLst/>
            <a:rect l="l" t="t" r="r" b="b"/>
            <a:pathLst>
              <a:path h="121920">
                <a:moveTo>
                  <a:pt x="0" y="0"/>
                </a:moveTo>
                <a:lnTo>
                  <a:pt x="0" y="121920"/>
                </a:lnTo>
              </a:path>
            </a:pathLst>
          </a:custGeom>
          <a:ln w="38100">
            <a:solidFill>
              <a:srgbClr val="487BBB"/>
            </a:solidFill>
          </a:ln>
        </p:spPr>
        <p:txBody>
          <a:bodyPr wrap="square" lIns="0" tIns="0" rIns="0" bIns="0" rtlCol="0"/>
          <a:lstStyle/>
          <a:p>
            <a:endParaRPr/>
          </a:p>
        </p:txBody>
      </p:sp>
      <p:sp>
        <p:nvSpPr>
          <p:cNvPr id="218" name="object 218"/>
          <p:cNvSpPr/>
          <p:nvPr/>
        </p:nvSpPr>
        <p:spPr>
          <a:xfrm>
            <a:off x="5045583" y="3332988"/>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19" name="object 219"/>
          <p:cNvSpPr/>
          <p:nvPr/>
        </p:nvSpPr>
        <p:spPr>
          <a:xfrm>
            <a:off x="5115686" y="3327653"/>
            <a:ext cx="0" cy="121285"/>
          </a:xfrm>
          <a:custGeom>
            <a:avLst/>
            <a:gdLst/>
            <a:ahLst/>
            <a:cxnLst/>
            <a:rect l="l" t="t" r="r" b="b"/>
            <a:pathLst>
              <a:path h="121285">
                <a:moveTo>
                  <a:pt x="0" y="0"/>
                </a:moveTo>
                <a:lnTo>
                  <a:pt x="0" y="121157"/>
                </a:lnTo>
              </a:path>
            </a:pathLst>
          </a:custGeom>
          <a:ln w="38862">
            <a:solidFill>
              <a:srgbClr val="487BBB"/>
            </a:solidFill>
          </a:ln>
        </p:spPr>
        <p:txBody>
          <a:bodyPr wrap="square" lIns="0" tIns="0" rIns="0" bIns="0" rtlCol="0"/>
          <a:lstStyle/>
          <a:p>
            <a:endParaRPr/>
          </a:p>
        </p:txBody>
      </p:sp>
      <p:sp>
        <p:nvSpPr>
          <p:cNvPr id="220" name="object 220"/>
          <p:cNvSpPr/>
          <p:nvPr/>
        </p:nvSpPr>
        <p:spPr>
          <a:xfrm>
            <a:off x="5185790" y="3321558"/>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221" name="object 221"/>
          <p:cNvSpPr/>
          <p:nvPr/>
        </p:nvSpPr>
        <p:spPr>
          <a:xfrm>
            <a:off x="5255895" y="3313176"/>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222" name="object 222"/>
          <p:cNvSpPr/>
          <p:nvPr/>
        </p:nvSpPr>
        <p:spPr>
          <a:xfrm>
            <a:off x="5326379" y="3304032"/>
            <a:ext cx="0" cy="123825"/>
          </a:xfrm>
          <a:custGeom>
            <a:avLst/>
            <a:gdLst/>
            <a:ahLst/>
            <a:cxnLst/>
            <a:rect l="l" t="t" r="r" b="b"/>
            <a:pathLst>
              <a:path h="123825">
                <a:moveTo>
                  <a:pt x="0" y="0"/>
                </a:moveTo>
                <a:lnTo>
                  <a:pt x="0" y="123444"/>
                </a:lnTo>
              </a:path>
            </a:pathLst>
          </a:custGeom>
          <a:ln w="38100">
            <a:solidFill>
              <a:srgbClr val="487BBB"/>
            </a:solidFill>
          </a:ln>
        </p:spPr>
        <p:txBody>
          <a:bodyPr wrap="square" lIns="0" tIns="0" rIns="0" bIns="0" rtlCol="0"/>
          <a:lstStyle/>
          <a:p>
            <a:endParaRPr/>
          </a:p>
        </p:txBody>
      </p:sp>
      <p:sp>
        <p:nvSpPr>
          <p:cNvPr id="223" name="object 223"/>
          <p:cNvSpPr/>
          <p:nvPr/>
        </p:nvSpPr>
        <p:spPr>
          <a:xfrm>
            <a:off x="5396865" y="3305555"/>
            <a:ext cx="0" cy="121920"/>
          </a:xfrm>
          <a:custGeom>
            <a:avLst/>
            <a:gdLst/>
            <a:ahLst/>
            <a:cxnLst/>
            <a:rect l="l" t="t" r="r" b="b"/>
            <a:pathLst>
              <a:path h="121920">
                <a:moveTo>
                  <a:pt x="0" y="0"/>
                </a:moveTo>
                <a:lnTo>
                  <a:pt x="0" y="121920"/>
                </a:lnTo>
              </a:path>
            </a:pathLst>
          </a:custGeom>
          <a:ln w="38862">
            <a:solidFill>
              <a:srgbClr val="487BBB"/>
            </a:solidFill>
          </a:ln>
        </p:spPr>
        <p:txBody>
          <a:bodyPr wrap="square" lIns="0" tIns="0" rIns="0" bIns="0" rtlCol="0"/>
          <a:lstStyle/>
          <a:p>
            <a:endParaRPr/>
          </a:p>
        </p:txBody>
      </p:sp>
      <p:sp>
        <p:nvSpPr>
          <p:cNvPr id="224" name="object 224"/>
          <p:cNvSpPr/>
          <p:nvPr/>
        </p:nvSpPr>
        <p:spPr>
          <a:xfrm>
            <a:off x="5466969" y="3308603"/>
            <a:ext cx="0" cy="123825"/>
          </a:xfrm>
          <a:custGeom>
            <a:avLst/>
            <a:gdLst/>
            <a:ahLst/>
            <a:cxnLst/>
            <a:rect l="l" t="t" r="r" b="b"/>
            <a:pathLst>
              <a:path h="123825">
                <a:moveTo>
                  <a:pt x="0" y="0"/>
                </a:moveTo>
                <a:lnTo>
                  <a:pt x="0" y="123444"/>
                </a:lnTo>
              </a:path>
            </a:pathLst>
          </a:custGeom>
          <a:ln w="38862">
            <a:solidFill>
              <a:srgbClr val="487BBB"/>
            </a:solidFill>
          </a:ln>
        </p:spPr>
        <p:txBody>
          <a:bodyPr wrap="square" lIns="0" tIns="0" rIns="0" bIns="0" rtlCol="0"/>
          <a:lstStyle/>
          <a:p>
            <a:endParaRPr/>
          </a:p>
        </p:txBody>
      </p:sp>
      <p:sp>
        <p:nvSpPr>
          <p:cNvPr id="225" name="object 225"/>
          <p:cNvSpPr/>
          <p:nvPr/>
        </p:nvSpPr>
        <p:spPr>
          <a:xfrm>
            <a:off x="5537072" y="3305555"/>
            <a:ext cx="0" cy="125095"/>
          </a:xfrm>
          <a:custGeom>
            <a:avLst/>
            <a:gdLst/>
            <a:ahLst/>
            <a:cxnLst/>
            <a:rect l="l" t="t" r="r" b="b"/>
            <a:pathLst>
              <a:path h="125095">
                <a:moveTo>
                  <a:pt x="0" y="0"/>
                </a:moveTo>
                <a:lnTo>
                  <a:pt x="0" y="124968"/>
                </a:lnTo>
              </a:path>
            </a:pathLst>
          </a:custGeom>
          <a:ln w="38862">
            <a:solidFill>
              <a:srgbClr val="487BBB"/>
            </a:solidFill>
          </a:ln>
        </p:spPr>
        <p:txBody>
          <a:bodyPr wrap="square" lIns="0" tIns="0" rIns="0" bIns="0" rtlCol="0"/>
          <a:lstStyle/>
          <a:p>
            <a:endParaRPr/>
          </a:p>
        </p:txBody>
      </p:sp>
      <p:sp>
        <p:nvSpPr>
          <p:cNvPr id="226" name="object 226"/>
          <p:cNvSpPr/>
          <p:nvPr/>
        </p:nvSpPr>
        <p:spPr>
          <a:xfrm>
            <a:off x="5607177" y="3303270"/>
            <a:ext cx="0" cy="124460"/>
          </a:xfrm>
          <a:custGeom>
            <a:avLst/>
            <a:gdLst/>
            <a:ahLst/>
            <a:cxnLst/>
            <a:rect l="l" t="t" r="r" b="b"/>
            <a:pathLst>
              <a:path h="124460">
                <a:moveTo>
                  <a:pt x="0" y="0"/>
                </a:moveTo>
                <a:lnTo>
                  <a:pt x="0" y="124205"/>
                </a:lnTo>
              </a:path>
            </a:pathLst>
          </a:custGeom>
          <a:ln w="38862">
            <a:solidFill>
              <a:srgbClr val="487BBB"/>
            </a:solidFill>
          </a:ln>
        </p:spPr>
        <p:txBody>
          <a:bodyPr wrap="square" lIns="0" tIns="0" rIns="0" bIns="0" rtlCol="0"/>
          <a:lstStyle/>
          <a:p>
            <a:endParaRPr/>
          </a:p>
        </p:txBody>
      </p:sp>
      <p:sp>
        <p:nvSpPr>
          <p:cNvPr id="227" name="object 227"/>
          <p:cNvSpPr/>
          <p:nvPr/>
        </p:nvSpPr>
        <p:spPr>
          <a:xfrm>
            <a:off x="5677661" y="3295650"/>
            <a:ext cx="0" cy="125095"/>
          </a:xfrm>
          <a:custGeom>
            <a:avLst/>
            <a:gdLst/>
            <a:ahLst/>
            <a:cxnLst/>
            <a:rect l="l" t="t" r="r" b="b"/>
            <a:pathLst>
              <a:path h="125095">
                <a:moveTo>
                  <a:pt x="0" y="0"/>
                </a:moveTo>
                <a:lnTo>
                  <a:pt x="0" y="124968"/>
                </a:lnTo>
              </a:path>
            </a:pathLst>
          </a:custGeom>
          <a:ln w="38100">
            <a:solidFill>
              <a:srgbClr val="487BBB"/>
            </a:solidFill>
          </a:ln>
        </p:spPr>
        <p:txBody>
          <a:bodyPr wrap="square" lIns="0" tIns="0" rIns="0" bIns="0" rtlCol="0"/>
          <a:lstStyle/>
          <a:p>
            <a:endParaRPr/>
          </a:p>
        </p:txBody>
      </p:sp>
      <p:sp>
        <p:nvSpPr>
          <p:cNvPr id="228" name="object 228"/>
          <p:cNvSpPr/>
          <p:nvPr/>
        </p:nvSpPr>
        <p:spPr>
          <a:xfrm>
            <a:off x="5748146" y="3288791"/>
            <a:ext cx="0" cy="124460"/>
          </a:xfrm>
          <a:custGeom>
            <a:avLst/>
            <a:gdLst/>
            <a:ahLst/>
            <a:cxnLst/>
            <a:rect l="l" t="t" r="r" b="b"/>
            <a:pathLst>
              <a:path h="124460">
                <a:moveTo>
                  <a:pt x="0" y="0"/>
                </a:moveTo>
                <a:lnTo>
                  <a:pt x="0" y="124205"/>
                </a:lnTo>
              </a:path>
            </a:pathLst>
          </a:custGeom>
          <a:ln w="38862">
            <a:solidFill>
              <a:srgbClr val="487BBB"/>
            </a:solidFill>
          </a:ln>
        </p:spPr>
        <p:txBody>
          <a:bodyPr wrap="square" lIns="0" tIns="0" rIns="0" bIns="0" rtlCol="0"/>
          <a:lstStyle/>
          <a:p>
            <a:endParaRPr/>
          </a:p>
        </p:txBody>
      </p:sp>
      <p:sp>
        <p:nvSpPr>
          <p:cNvPr id="229" name="object 229"/>
          <p:cNvSpPr/>
          <p:nvPr/>
        </p:nvSpPr>
        <p:spPr>
          <a:xfrm>
            <a:off x="5818251" y="3281171"/>
            <a:ext cx="0" cy="127000"/>
          </a:xfrm>
          <a:custGeom>
            <a:avLst/>
            <a:gdLst/>
            <a:ahLst/>
            <a:cxnLst/>
            <a:rect l="l" t="t" r="r" b="b"/>
            <a:pathLst>
              <a:path h="127000">
                <a:moveTo>
                  <a:pt x="0" y="0"/>
                </a:moveTo>
                <a:lnTo>
                  <a:pt x="0" y="126492"/>
                </a:lnTo>
              </a:path>
            </a:pathLst>
          </a:custGeom>
          <a:ln w="38862">
            <a:solidFill>
              <a:srgbClr val="487BBB"/>
            </a:solidFill>
          </a:ln>
        </p:spPr>
        <p:txBody>
          <a:bodyPr wrap="square" lIns="0" tIns="0" rIns="0" bIns="0" rtlCol="0"/>
          <a:lstStyle/>
          <a:p>
            <a:endParaRPr/>
          </a:p>
        </p:txBody>
      </p:sp>
      <p:sp>
        <p:nvSpPr>
          <p:cNvPr id="230" name="object 230"/>
          <p:cNvSpPr/>
          <p:nvPr/>
        </p:nvSpPr>
        <p:spPr>
          <a:xfrm>
            <a:off x="5888354" y="3275838"/>
            <a:ext cx="0" cy="124460"/>
          </a:xfrm>
          <a:custGeom>
            <a:avLst/>
            <a:gdLst/>
            <a:ahLst/>
            <a:cxnLst/>
            <a:rect l="l" t="t" r="r" b="b"/>
            <a:pathLst>
              <a:path h="124460">
                <a:moveTo>
                  <a:pt x="0" y="0"/>
                </a:moveTo>
                <a:lnTo>
                  <a:pt x="0" y="124205"/>
                </a:lnTo>
              </a:path>
            </a:pathLst>
          </a:custGeom>
          <a:ln w="38862">
            <a:solidFill>
              <a:srgbClr val="487BBB"/>
            </a:solidFill>
          </a:ln>
        </p:spPr>
        <p:txBody>
          <a:bodyPr wrap="square" lIns="0" tIns="0" rIns="0" bIns="0" rtlCol="0"/>
          <a:lstStyle/>
          <a:p>
            <a:endParaRPr/>
          </a:p>
        </p:txBody>
      </p:sp>
      <p:sp>
        <p:nvSpPr>
          <p:cNvPr id="231" name="object 231"/>
          <p:cNvSpPr/>
          <p:nvPr/>
        </p:nvSpPr>
        <p:spPr>
          <a:xfrm>
            <a:off x="5958840" y="3269741"/>
            <a:ext cx="0" cy="127000"/>
          </a:xfrm>
          <a:custGeom>
            <a:avLst/>
            <a:gdLst/>
            <a:ahLst/>
            <a:cxnLst/>
            <a:rect l="l" t="t" r="r" b="b"/>
            <a:pathLst>
              <a:path h="127000">
                <a:moveTo>
                  <a:pt x="0" y="0"/>
                </a:moveTo>
                <a:lnTo>
                  <a:pt x="0" y="126492"/>
                </a:lnTo>
              </a:path>
            </a:pathLst>
          </a:custGeom>
          <a:ln w="38100">
            <a:solidFill>
              <a:srgbClr val="487BBB"/>
            </a:solidFill>
          </a:ln>
        </p:spPr>
        <p:txBody>
          <a:bodyPr wrap="square" lIns="0" tIns="0" rIns="0" bIns="0" rtlCol="0"/>
          <a:lstStyle/>
          <a:p>
            <a:endParaRPr/>
          </a:p>
        </p:txBody>
      </p:sp>
      <p:sp>
        <p:nvSpPr>
          <p:cNvPr id="232" name="object 232"/>
          <p:cNvSpPr/>
          <p:nvPr/>
        </p:nvSpPr>
        <p:spPr>
          <a:xfrm>
            <a:off x="6029325" y="3264408"/>
            <a:ext cx="0" cy="125730"/>
          </a:xfrm>
          <a:custGeom>
            <a:avLst/>
            <a:gdLst/>
            <a:ahLst/>
            <a:cxnLst/>
            <a:rect l="l" t="t" r="r" b="b"/>
            <a:pathLst>
              <a:path h="125729">
                <a:moveTo>
                  <a:pt x="0" y="0"/>
                </a:moveTo>
                <a:lnTo>
                  <a:pt x="0" y="125729"/>
                </a:lnTo>
              </a:path>
            </a:pathLst>
          </a:custGeom>
          <a:ln w="38862">
            <a:solidFill>
              <a:srgbClr val="487BBB"/>
            </a:solidFill>
          </a:ln>
        </p:spPr>
        <p:txBody>
          <a:bodyPr wrap="square" lIns="0" tIns="0" rIns="0" bIns="0" rtlCol="0"/>
          <a:lstStyle/>
          <a:p>
            <a:endParaRPr/>
          </a:p>
        </p:txBody>
      </p:sp>
      <p:sp>
        <p:nvSpPr>
          <p:cNvPr id="233" name="object 233"/>
          <p:cNvSpPr/>
          <p:nvPr/>
        </p:nvSpPr>
        <p:spPr>
          <a:xfrm>
            <a:off x="6099428" y="3258311"/>
            <a:ext cx="0" cy="128270"/>
          </a:xfrm>
          <a:custGeom>
            <a:avLst/>
            <a:gdLst/>
            <a:ahLst/>
            <a:cxnLst/>
            <a:rect l="l" t="t" r="r" b="b"/>
            <a:pathLst>
              <a:path h="128270">
                <a:moveTo>
                  <a:pt x="0" y="0"/>
                </a:moveTo>
                <a:lnTo>
                  <a:pt x="0" y="128016"/>
                </a:lnTo>
              </a:path>
            </a:pathLst>
          </a:custGeom>
          <a:ln w="38862">
            <a:solidFill>
              <a:srgbClr val="487BBB"/>
            </a:solidFill>
          </a:ln>
        </p:spPr>
        <p:txBody>
          <a:bodyPr wrap="square" lIns="0" tIns="0" rIns="0" bIns="0" rtlCol="0"/>
          <a:lstStyle/>
          <a:p>
            <a:endParaRPr/>
          </a:p>
        </p:txBody>
      </p:sp>
      <p:sp>
        <p:nvSpPr>
          <p:cNvPr id="234" name="object 234"/>
          <p:cNvSpPr/>
          <p:nvPr/>
        </p:nvSpPr>
        <p:spPr>
          <a:xfrm>
            <a:off x="6169533" y="3252978"/>
            <a:ext cx="0" cy="127635"/>
          </a:xfrm>
          <a:custGeom>
            <a:avLst/>
            <a:gdLst/>
            <a:ahLst/>
            <a:cxnLst/>
            <a:rect l="l" t="t" r="r" b="b"/>
            <a:pathLst>
              <a:path h="127635">
                <a:moveTo>
                  <a:pt x="0" y="0"/>
                </a:moveTo>
                <a:lnTo>
                  <a:pt x="0" y="127253"/>
                </a:lnTo>
              </a:path>
            </a:pathLst>
          </a:custGeom>
          <a:ln w="38862">
            <a:solidFill>
              <a:srgbClr val="487BBB"/>
            </a:solidFill>
          </a:ln>
        </p:spPr>
        <p:txBody>
          <a:bodyPr wrap="square" lIns="0" tIns="0" rIns="0" bIns="0" rtlCol="0"/>
          <a:lstStyle/>
          <a:p>
            <a:endParaRPr/>
          </a:p>
        </p:txBody>
      </p:sp>
      <p:sp>
        <p:nvSpPr>
          <p:cNvPr id="235" name="object 235"/>
          <p:cNvSpPr/>
          <p:nvPr/>
        </p:nvSpPr>
        <p:spPr>
          <a:xfrm>
            <a:off x="6239636" y="3246882"/>
            <a:ext cx="0" cy="128270"/>
          </a:xfrm>
          <a:custGeom>
            <a:avLst/>
            <a:gdLst/>
            <a:ahLst/>
            <a:cxnLst/>
            <a:rect l="l" t="t" r="r" b="b"/>
            <a:pathLst>
              <a:path h="128270">
                <a:moveTo>
                  <a:pt x="0" y="0"/>
                </a:moveTo>
                <a:lnTo>
                  <a:pt x="0" y="128016"/>
                </a:lnTo>
              </a:path>
            </a:pathLst>
          </a:custGeom>
          <a:ln w="38862">
            <a:solidFill>
              <a:srgbClr val="487BBB"/>
            </a:solidFill>
          </a:ln>
        </p:spPr>
        <p:txBody>
          <a:bodyPr wrap="square" lIns="0" tIns="0" rIns="0" bIns="0" rtlCol="0"/>
          <a:lstStyle/>
          <a:p>
            <a:endParaRPr/>
          </a:p>
        </p:txBody>
      </p:sp>
      <p:sp>
        <p:nvSpPr>
          <p:cNvPr id="236" name="object 236"/>
          <p:cNvSpPr/>
          <p:nvPr/>
        </p:nvSpPr>
        <p:spPr>
          <a:xfrm>
            <a:off x="6310121" y="3241548"/>
            <a:ext cx="0" cy="127635"/>
          </a:xfrm>
          <a:custGeom>
            <a:avLst/>
            <a:gdLst/>
            <a:ahLst/>
            <a:cxnLst/>
            <a:rect l="l" t="t" r="r" b="b"/>
            <a:pathLst>
              <a:path h="127635">
                <a:moveTo>
                  <a:pt x="0" y="0"/>
                </a:moveTo>
                <a:lnTo>
                  <a:pt x="0" y="127253"/>
                </a:lnTo>
              </a:path>
            </a:pathLst>
          </a:custGeom>
          <a:ln w="38100">
            <a:solidFill>
              <a:srgbClr val="487BBB"/>
            </a:solidFill>
          </a:ln>
        </p:spPr>
        <p:txBody>
          <a:bodyPr wrap="square" lIns="0" tIns="0" rIns="0" bIns="0" rtlCol="0"/>
          <a:lstStyle/>
          <a:p>
            <a:endParaRPr/>
          </a:p>
        </p:txBody>
      </p:sp>
      <p:sp>
        <p:nvSpPr>
          <p:cNvPr id="237" name="object 237"/>
          <p:cNvSpPr/>
          <p:nvPr/>
        </p:nvSpPr>
        <p:spPr>
          <a:xfrm>
            <a:off x="6380607" y="3235451"/>
            <a:ext cx="0" cy="128905"/>
          </a:xfrm>
          <a:custGeom>
            <a:avLst/>
            <a:gdLst/>
            <a:ahLst/>
            <a:cxnLst/>
            <a:rect l="l" t="t" r="r" b="b"/>
            <a:pathLst>
              <a:path h="128904">
                <a:moveTo>
                  <a:pt x="0" y="0"/>
                </a:moveTo>
                <a:lnTo>
                  <a:pt x="0" y="128777"/>
                </a:lnTo>
              </a:path>
            </a:pathLst>
          </a:custGeom>
          <a:ln w="38862">
            <a:solidFill>
              <a:srgbClr val="487BBB"/>
            </a:solidFill>
          </a:ln>
        </p:spPr>
        <p:txBody>
          <a:bodyPr wrap="square" lIns="0" tIns="0" rIns="0" bIns="0" rtlCol="0"/>
          <a:lstStyle/>
          <a:p>
            <a:endParaRPr/>
          </a:p>
        </p:txBody>
      </p:sp>
      <p:sp>
        <p:nvSpPr>
          <p:cNvPr id="238" name="object 238"/>
          <p:cNvSpPr/>
          <p:nvPr/>
        </p:nvSpPr>
        <p:spPr>
          <a:xfrm>
            <a:off x="6450710" y="3230117"/>
            <a:ext cx="0" cy="128905"/>
          </a:xfrm>
          <a:custGeom>
            <a:avLst/>
            <a:gdLst/>
            <a:ahLst/>
            <a:cxnLst/>
            <a:rect l="l" t="t" r="r" b="b"/>
            <a:pathLst>
              <a:path h="128904">
                <a:moveTo>
                  <a:pt x="0" y="0"/>
                </a:moveTo>
                <a:lnTo>
                  <a:pt x="0" y="128777"/>
                </a:lnTo>
              </a:path>
            </a:pathLst>
          </a:custGeom>
          <a:ln w="38862">
            <a:solidFill>
              <a:srgbClr val="487BBB"/>
            </a:solidFill>
          </a:ln>
        </p:spPr>
        <p:txBody>
          <a:bodyPr wrap="square" lIns="0" tIns="0" rIns="0" bIns="0" rtlCol="0"/>
          <a:lstStyle/>
          <a:p>
            <a:endParaRPr/>
          </a:p>
        </p:txBody>
      </p:sp>
      <p:sp>
        <p:nvSpPr>
          <p:cNvPr id="239" name="object 239"/>
          <p:cNvSpPr/>
          <p:nvPr/>
        </p:nvSpPr>
        <p:spPr>
          <a:xfrm>
            <a:off x="6515100" y="3224022"/>
            <a:ext cx="0" cy="128905"/>
          </a:xfrm>
          <a:custGeom>
            <a:avLst/>
            <a:gdLst/>
            <a:ahLst/>
            <a:cxnLst/>
            <a:rect l="l" t="t" r="r" b="b"/>
            <a:pathLst>
              <a:path h="128904">
                <a:moveTo>
                  <a:pt x="0" y="0"/>
                </a:moveTo>
                <a:lnTo>
                  <a:pt x="0" y="128777"/>
                </a:lnTo>
              </a:path>
            </a:pathLst>
          </a:custGeom>
          <a:ln w="27432">
            <a:solidFill>
              <a:srgbClr val="487BBB"/>
            </a:solidFill>
          </a:ln>
        </p:spPr>
        <p:txBody>
          <a:bodyPr wrap="square" lIns="0" tIns="0" rIns="0" bIns="0" rtlCol="0"/>
          <a:lstStyle/>
          <a:p>
            <a:endParaRPr/>
          </a:p>
        </p:txBody>
      </p:sp>
      <p:sp>
        <p:nvSpPr>
          <p:cNvPr id="240" name="object 240"/>
          <p:cNvSpPr/>
          <p:nvPr/>
        </p:nvSpPr>
        <p:spPr>
          <a:xfrm>
            <a:off x="2600705" y="3220211"/>
            <a:ext cx="3901440" cy="299085"/>
          </a:xfrm>
          <a:custGeom>
            <a:avLst/>
            <a:gdLst/>
            <a:ahLst/>
            <a:cxnLst/>
            <a:rect l="l" t="t" r="r" b="b"/>
            <a:pathLst>
              <a:path w="3901440" h="299085">
                <a:moveTo>
                  <a:pt x="32004" y="182117"/>
                </a:moveTo>
                <a:lnTo>
                  <a:pt x="0" y="296417"/>
                </a:lnTo>
                <a:lnTo>
                  <a:pt x="8382" y="298703"/>
                </a:lnTo>
                <a:lnTo>
                  <a:pt x="40386" y="184403"/>
                </a:lnTo>
                <a:lnTo>
                  <a:pt x="32004" y="182117"/>
                </a:lnTo>
                <a:close/>
              </a:path>
              <a:path w="3901440" h="299085">
                <a:moveTo>
                  <a:pt x="102870" y="126491"/>
                </a:moveTo>
                <a:lnTo>
                  <a:pt x="70866" y="180593"/>
                </a:lnTo>
                <a:lnTo>
                  <a:pt x="78486" y="185165"/>
                </a:lnTo>
                <a:lnTo>
                  <a:pt x="109728" y="131063"/>
                </a:lnTo>
                <a:lnTo>
                  <a:pt x="102870" y="126491"/>
                </a:lnTo>
                <a:close/>
              </a:path>
              <a:path w="3901440" h="299085">
                <a:moveTo>
                  <a:pt x="172974" y="62483"/>
                </a:moveTo>
                <a:lnTo>
                  <a:pt x="140970" y="126491"/>
                </a:lnTo>
                <a:lnTo>
                  <a:pt x="148590" y="130301"/>
                </a:lnTo>
                <a:lnTo>
                  <a:pt x="180594" y="66293"/>
                </a:lnTo>
                <a:lnTo>
                  <a:pt x="172974" y="62483"/>
                </a:lnTo>
                <a:close/>
              </a:path>
              <a:path w="3901440" h="299085">
                <a:moveTo>
                  <a:pt x="216408" y="60197"/>
                </a:moveTo>
                <a:lnTo>
                  <a:pt x="214122" y="68579"/>
                </a:lnTo>
                <a:lnTo>
                  <a:pt x="246126" y="75437"/>
                </a:lnTo>
                <a:lnTo>
                  <a:pt x="247650" y="67055"/>
                </a:lnTo>
                <a:lnTo>
                  <a:pt x="216408" y="60197"/>
                </a:lnTo>
                <a:close/>
              </a:path>
              <a:path w="3901440" h="299085">
                <a:moveTo>
                  <a:pt x="313182" y="6095"/>
                </a:moveTo>
                <a:lnTo>
                  <a:pt x="281940" y="69341"/>
                </a:lnTo>
                <a:lnTo>
                  <a:pt x="289560" y="73151"/>
                </a:lnTo>
                <a:lnTo>
                  <a:pt x="320802" y="9905"/>
                </a:lnTo>
                <a:lnTo>
                  <a:pt x="313182" y="6095"/>
                </a:lnTo>
                <a:close/>
              </a:path>
              <a:path w="3901440" h="299085">
                <a:moveTo>
                  <a:pt x="357378" y="4571"/>
                </a:moveTo>
                <a:lnTo>
                  <a:pt x="354330" y="12191"/>
                </a:lnTo>
                <a:lnTo>
                  <a:pt x="385572" y="26669"/>
                </a:lnTo>
                <a:lnTo>
                  <a:pt x="389382" y="18287"/>
                </a:lnTo>
                <a:lnTo>
                  <a:pt x="357378" y="4571"/>
                </a:lnTo>
                <a:close/>
              </a:path>
              <a:path w="3901440" h="299085">
                <a:moveTo>
                  <a:pt x="430530" y="21335"/>
                </a:moveTo>
                <a:lnTo>
                  <a:pt x="422148" y="24383"/>
                </a:lnTo>
                <a:lnTo>
                  <a:pt x="453390" y="105917"/>
                </a:lnTo>
                <a:lnTo>
                  <a:pt x="461772" y="102869"/>
                </a:lnTo>
                <a:lnTo>
                  <a:pt x="430530" y="21335"/>
                </a:lnTo>
                <a:close/>
              </a:path>
              <a:path w="3901440" h="299085">
                <a:moveTo>
                  <a:pt x="526542" y="87629"/>
                </a:moveTo>
                <a:lnTo>
                  <a:pt x="494538" y="100583"/>
                </a:lnTo>
                <a:lnTo>
                  <a:pt x="498348" y="108203"/>
                </a:lnTo>
                <a:lnTo>
                  <a:pt x="529590" y="95249"/>
                </a:lnTo>
                <a:lnTo>
                  <a:pt x="526542" y="87629"/>
                </a:lnTo>
                <a:close/>
              </a:path>
              <a:path w="3901440" h="299085">
                <a:moveTo>
                  <a:pt x="594360" y="37337"/>
                </a:moveTo>
                <a:lnTo>
                  <a:pt x="563118" y="89153"/>
                </a:lnTo>
                <a:lnTo>
                  <a:pt x="569976" y="93725"/>
                </a:lnTo>
                <a:lnTo>
                  <a:pt x="601980" y="41909"/>
                </a:lnTo>
                <a:lnTo>
                  <a:pt x="594360" y="37337"/>
                </a:lnTo>
                <a:close/>
              </a:path>
              <a:path w="3901440" h="299085">
                <a:moveTo>
                  <a:pt x="665988" y="12953"/>
                </a:moveTo>
                <a:lnTo>
                  <a:pt x="634746" y="36575"/>
                </a:lnTo>
                <a:lnTo>
                  <a:pt x="639318" y="43433"/>
                </a:lnTo>
                <a:lnTo>
                  <a:pt x="671322" y="20573"/>
                </a:lnTo>
                <a:lnTo>
                  <a:pt x="665988" y="12953"/>
                </a:lnTo>
                <a:close/>
              </a:path>
              <a:path w="3901440" h="299085">
                <a:moveTo>
                  <a:pt x="710946" y="15239"/>
                </a:moveTo>
                <a:lnTo>
                  <a:pt x="703326" y="18287"/>
                </a:lnTo>
                <a:lnTo>
                  <a:pt x="734568" y="102869"/>
                </a:lnTo>
                <a:lnTo>
                  <a:pt x="742950" y="99821"/>
                </a:lnTo>
                <a:lnTo>
                  <a:pt x="710946" y="15239"/>
                </a:lnTo>
                <a:close/>
              </a:path>
              <a:path w="3901440" h="299085">
                <a:moveTo>
                  <a:pt x="781812" y="99821"/>
                </a:moveTo>
                <a:lnTo>
                  <a:pt x="773430" y="102869"/>
                </a:lnTo>
                <a:lnTo>
                  <a:pt x="804672" y="192785"/>
                </a:lnTo>
                <a:lnTo>
                  <a:pt x="813054" y="190499"/>
                </a:lnTo>
                <a:lnTo>
                  <a:pt x="781812" y="99821"/>
                </a:lnTo>
                <a:close/>
              </a:path>
              <a:path w="3901440" h="299085">
                <a:moveTo>
                  <a:pt x="851154" y="189737"/>
                </a:moveTo>
                <a:lnTo>
                  <a:pt x="844296" y="193547"/>
                </a:lnTo>
                <a:lnTo>
                  <a:pt x="875538" y="248411"/>
                </a:lnTo>
                <a:lnTo>
                  <a:pt x="883158" y="243839"/>
                </a:lnTo>
                <a:lnTo>
                  <a:pt x="851154" y="189737"/>
                </a:lnTo>
                <a:close/>
              </a:path>
              <a:path w="3901440" h="299085">
                <a:moveTo>
                  <a:pt x="918972" y="241553"/>
                </a:moveTo>
                <a:lnTo>
                  <a:pt x="917448" y="249935"/>
                </a:lnTo>
                <a:lnTo>
                  <a:pt x="948690" y="257555"/>
                </a:lnTo>
                <a:lnTo>
                  <a:pt x="950214" y="249173"/>
                </a:lnTo>
                <a:lnTo>
                  <a:pt x="918972" y="241553"/>
                </a:lnTo>
                <a:close/>
              </a:path>
              <a:path w="3901440" h="299085">
                <a:moveTo>
                  <a:pt x="1017270" y="227837"/>
                </a:moveTo>
                <a:lnTo>
                  <a:pt x="986028" y="249935"/>
                </a:lnTo>
                <a:lnTo>
                  <a:pt x="990600" y="256793"/>
                </a:lnTo>
                <a:lnTo>
                  <a:pt x="1022604" y="235457"/>
                </a:lnTo>
                <a:lnTo>
                  <a:pt x="1017270" y="227837"/>
                </a:lnTo>
                <a:close/>
              </a:path>
              <a:path w="3901440" h="299085">
                <a:moveTo>
                  <a:pt x="1087374" y="206501"/>
                </a:moveTo>
                <a:lnTo>
                  <a:pt x="1056132" y="227837"/>
                </a:lnTo>
                <a:lnTo>
                  <a:pt x="1060704" y="235457"/>
                </a:lnTo>
                <a:lnTo>
                  <a:pt x="1092708" y="214121"/>
                </a:lnTo>
                <a:lnTo>
                  <a:pt x="1087374" y="206501"/>
                </a:lnTo>
                <a:close/>
              </a:path>
              <a:path w="3901440" h="299085">
                <a:moveTo>
                  <a:pt x="1157478" y="181355"/>
                </a:moveTo>
                <a:lnTo>
                  <a:pt x="1126236" y="207263"/>
                </a:lnTo>
                <a:lnTo>
                  <a:pt x="1131570" y="213359"/>
                </a:lnTo>
                <a:lnTo>
                  <a:pt x="1162812" y="187451"/>
                </a:lnTo>
                <a:lnTo>
                  <a:pt x="1157478" y="181355"/>
                </a:lnTo>
                <a:close/>
              </a:path>
              <a:path w="3901440" h="299085">
                <a:moveTo>
                  <a:pt x="1200150" y="180593"/>
                </a:moveTo>
                <a:lnTo>
                  <a:pt x="1198626" y="188975"/>
                </a:lnTo>
                <a:lnTo>
                  <a:pt x="1229868" y="194309"/>
                </a:lnTo>
                <a:lnTo>
                  <a:pt x="1231392" y="185927"/>
                </a:lnTo>
                <a:lnTo>
                  <a:pt x="1200150" y="180593"/>
                </a:lnTo>
                <a:close/>
              </a:path>
              <a:path w="3901440" h="299085">
                <a:moveTo>
                  <a:pt x="1298448" y="162305"/>
                </a:moveTo>
                <a:lnTo>
                  <a:pt x="1266444" y="186689"/>
                </a:lnTo>
                <a:lnTo>
                  <a:pt x="1271778" y="193547"/>
                </a:lnTo>
                <a:lnTo>
                  <a:pt x="1303782" y="169163"/>
                </a:lnTo>
                <a:lnTo>
                  <a:pt x="1298448" y="162305"/>
                </a:lnTo>
                <a:close/>
              </a:path>
              <a:path w="3901440" h="299085">
                <a:moveTo>
                  <a:pt x="1367028" y="103631"/>
                </a:moveTo>
                <a:lnTo>
                  <a:pt x="1335786" y="163829"/>
                </a:lnTo>
                <a:lnTo>
                  <a:pt x="1343406" y="167639"/>
                </a:lnTo>
                <a:lnTo>
                  <a:pt x="1374648" y="107441"/>
                </a:lnTo>
                <a:lnTo>
                  <a:pt x="1367028" y="103631"/>
                </a:lnTo>
                <a:close/>
              </a:path>
              <a:path w="3901440" h="299085">
                <a:moveTo>
                  <a:pt x="1439418" y="83057"/>
                </a:moveTo>
                <a:lnTo>
                  <a:pt x="1407414" y="102107"/>
                </a:lnTo>
                <a:lnTo>
                  <a:pt x="1411986" y="109727"/>
                </a:lnTo>
                <a:lnTo>
                  <a:pt x="1443990" y="90677"/>
                </a:lnTo>
                <a:lnTo>
                  <a:pt x="1439418" y="83057"/>
                </a:lnTo>
                <a:close/>
              </a:path>
              <a:path w="3901440" h="299085">
                <a:moveTo>
                  <a:pt x="1482090" y="83057"/>
                </a:moveTo>
                <a:lnTo>
                  <a:pt x="1478280" y="90677"/>
                </a:lnTo>
                <a:lnTo>
                  <a:pt x="1510284" y="105155"/>
                </a:lnTo>
                <a:lnTo>
                  <a:pt x="1513332" y="97535"/>
                </a:lnTo>
                <a:lnTo>
                  <a:pt x="1482090" y="83057"/>
                </a:lnTo>
                <a:close/>
              </a:path>
              <a:path w="3901440" h="299085">
                <a:moveTo>
                  <a:pt x="1552956" y="98297"/>
                </a:moveTo>
                <a:lnTo>
                  <a:pt x="1547622" y="104393"/>
                </a:lnTo>
                <a:lnTo>
                  <a:pt x="1579626" y="130301"/>
                </a:lnTo>
                <a:lnTo>
                  <a:pt x="1584960" y="123443"/>
                </a:lnTo>
                <a:lnTo>
                  <a:pt x="1552956" y="98297"/>
                </a:lnTo>
                <a:close/>
              </a:path>
              <a:path w="3901440" h="299085">
                <a:moveTo>
                  <a:pt x="1621536" y="122681"/>
                </a:moveTo>
                <a:lnTo>
                  <a:pt x="1620012" y="131063"/>
                </a:lnTo>
                <a:lnTo>
                  <a:pt x="1651254" y="137159"/>
                </a:lnTo>
                <a:lnTo>
                  <a:pt x="1652777" y="128777"/>
                </a:lnTo>
                <a:lnTo>
                  <a:pt x="1621536" y="122681"/>
                </a:lnTo>
                <a:close/>
              </a:path>
              <a:path w="3901440" h="299085">
                <a:moveTo>
                  <a:pt x="1722120" y="127253"/>
                </a:moveTo>
                <a:lnTo>
                  <a:pt x="1690878" y="128777"/>
                </a:lnTo>
                <a:lnTo>
                  <a:pt x="1690878" y="137159"/>
                </a:lnTo>
                <a:lnTo>
                  <a:pt x="1722882" y="135635"/>
                </a:lnTo>
                <a:lnTo>
                  <a:pt x="1722120" y="127253"/>
                </a:lnTo>
                <a:close/>
              </a:path>
              <a:path w="3901440" h="299085">
                <a:moveTo>
                  <a:pt x="1764030" y="128015"/>
                </a:moveTo>
                <a:lnTo>
                  <a:pt x="1758696" y="134873"/>
                </a:lnTo>
                <a:lnTo>
                  <a:pt x="1789938" y="162305"/>
                </a:lnTo>
                <a:lnTo>
                  <a:pt x="1795272" y="155447"/>
                </a:lnTo>
                <a:lnTo>
                  <a:pt x="1764030" y="128015"/>
                </a:lnTo>
                <a:close/>
              </a:path>
              <a:path w="3901440" h="299085">
                <a:moveTo>
                  <a:pt x="1832610" y="154685"/>
                </a:moveTo>
                <a:lnTo>
                  <a:pt x="1831086" y="163067"/>
                </a:lnTo>
                <a:lnTo>
                  <a:pt x="1862328" y="168401"/>
                </a:lnTo>
                <a:lnTo>
                  <a:pt x="1863852" y="160019"/>
                </a:lnTo>
                <a:lnTo>
                  <a:pt x="1832610" y="154685"/>
                </a:lnTo>
                <a:close/>
              </a:path>
              <a:path w="3901440" h="299085">
                <a:moveTo>
                  <a:pt x="1901952" y="160019"/>
                </a:moveTo>
                <a:lnTo>
                  <a:pt x="1901952" y="168401"/>
                </a:lnTo>
                <a:lnTo>
                  <a:pt x="1933194" y="169925"/>
                </a:lnTo>
                <a:lnTo>
                  <a:pt x="1933194" y="161543"/>
                </a:lnTo>
                <a:lnTo>
                  <a:pt x="1901952" y="160019"/>
                </a:lnTo>
                <a:close/>
              </a:path>
              <a:path w="3901440" h="299085">
                <a:moveTo>
                  <a:pt x="2003298" y="158495"/>
                </a:moveTo>
                <a:lnTo>
                  <a:pt x="1972056" y="161543"/>
                </a:lnTo>
                <a:lnTo>
                  <a:pt x="1972818" y="169925"/>
                </a:lnTo>
                <a:lnTo>
                  <a:pt x="2004060" y="166877"/>
                </a:lnTo>
                <a:lnTo>
                  <a:pt x="2003298" y="158495"/>
                </a:lnTo>
                <a:close/>
              </a:path>
              <a:path w="3901440" h="299085">
                <a:moveTo>
                  <a:pt x="2073402" y="153161"/>
                </a:moveTo>
                <a:lnTo>
                  <a:pt x="2041398" y="158495"/>
                </a:lnTo>
                <a:lnTo>
                  <a:pt x="2042922" y="166877"/>
                </a:lnTo>
                <a:lnTo>
                  <a:pt x="2074926" y="161543"/>
                </a:lnTo>
                <a:lnTo>
                  <a:pt x="2073402" y="153161"/>
                </a:lnTo>
                <a:close/>
              </a:path>
              <a:path w="3901440" h="299085">
                <a:moveTo>
                  <a:pt x="2143506" y="145541"/>
                </a:moveTo>
                <a:lnTo>
                  <a:pt x="2111502" y="153161"/>
                </a:lnTo>
                <a:lnTo>
                  <a:pt x="2113788" y="161543"/>
                </a:lnTo>
                <a:lnTo>
                  <a:pt x="2145030" y="153923"/>
                </a:lnTo>
                <a:lnTo>
                  <a:pt x="2143506" y="145541"/>
                </a:lnTo>
                <a:close/>
              </a:path>
              <a:path w="3901440" h="299085">
                <a:moveTo>
                  <a:pt x="2213610" y="138683"/>
                </a:moveTo>
                <a:lnTo>
                  <a:pt x="2181606" y="145541"/>
                </a:lnTo>
                <a:lnTo>
                  <a:pt x="2183892" y="153923"/>
                </a:lnTo>
                <a:lnTo>
                  <a:pt x="2215134" y="147065"/>
                </a:lnTo>
                <a:lnTo>
                  <a:pt x="2213610" y="138683"/>
                </a:lnTo>
                <a:close/>
              </a:path>
              <a:path w="3901440" h="299085">
                <a:moveTo>
                  <a:pt x="2283714" y="128777"/>
                </a:moveTo>
                <a:lnTo>
                  <a:pt x="2251710" y="138683"/>
                </a:lnTo>
                <a:lnTo>
                  <a:pt x="2254758" y="147065"/>
                </a:lnTo>
                <a:lnTo>
                  <a:pt x="2286000" y="137159"/>
                </a:lnTo>
                <a:lnTo>
                  <a:pt x="2283714" y="128777"/>
                </a:lnTo>
                <a:close/>
              </a:path>
              <a:path w="3901440" h="299085">
                <a:moveTo>
                  <a:pt x="2353056" y="115823"/>
                </a:moveTo>
                <a:lnTo>
                  <a:pt x="2321814" y="128777"/>
                </a:lnTo>
                <a:lnTo>
                  <a:pt x="2324862" y="137159"/>
                </a:lnTo>
                <a:lnTo>
                  <a:pt x="2356866" y="124205"/>
                </a:lnTo>
                <a:lnTo>
                  <a:pt x="2353056" y="115823"/>
                </a:lnTo>
                <a:close/>
              </a:path>
              <a:path w="3901440" h="299085">
                <a:moveTo>
                  <a:pt x="2423922" y="108965"/>
                </a:moveTo>
                <a:lnTo>
                  <a:pt x="2392680" y="115823"/>
                </a:lnTo>
                <a:lnTo>
                  <a:pt x="2394966" y="124205"/>
                </a:lnTo>
                <a:lnTo>
                  <a:pt x="2426208" y="117347"/>
                </a:lnTo>
                <a:lnTo>
                  <a:pt x="2423922" y="108965"/>
                </a:lnTo>
                <a:close/>
              </a:path>
              <a:path w="3901440" h="299085">
                <a:moveTo>
                  <a:pt x="2494788" y="102869"/>
                </a:moveTo>
                <a:lnTo>
                  <a:pt x="2463546" y="108965"/>
                </a:lnTo>
                <a:lnTo>
                  <a:pt x="2465070" y="117347"/>
                </a:lnTo>
                <a:lnTo>
                  <a:pt x="2496312" y="111251"/>
                </a:lnTo>
                <a:lnTo>
                  <a:pt x="2494788" y="102869"/>
                </a:lnTo>
                <a:close/>
              </a:path>
              <a:path w="3901440" h="299085">
                <a:moveTo>
                  <a:pt x="2564892" y="96773"/>
                </a:moveTo>
                <a:lnTo>
                  <a:pt x="2533650" y="102869"/>
                </a:lnTo>
                <a:lnTo>
                  <a:pt x="2535174" y="111251"/>
                </a:lnTo>
                <a:lnTo>
                  <a:pt x="2566416" y="105917"/>
                </a:lnTo>
                <a:lnTo>
                  <a:pt x="2564892" y="96773"/>
                </a:lnTo>
                <a:close/>
              </a:path>
              <a:path w="3901440" h="299085">
                <a:moveTo>
                  <a:pt x="2634996" y="88391"/>
                </a:moveTo>
                <a:lnTo>
                  <a:pt x="2602992" y="97535"/>
                </a:lnTo>
                <a:lnTo>
                  <a:pt x="2605278" y="105155"/>
                </a:lnTo>
                <a:lnTo>
                  <a:pt x="2637282" y="96773"/>
                </a:lnTo>
                <a:lnTo>
                  <a:pt x="2634996" y="88391"/>
                </a:lnTo>
                <a:close/>
              </a:path>
              <a:path w="3901440" h="299085">
                <a:moveTo>
                  <a:pt x="2705100" y="80009"/>
                </a:moveTo>
                <a:lnTo>
                  <a:pt x="2673858" y="88391"/>
                </a:lnTo>
                <a:lnTo>
                  <a:pt x="2676144" y="96773"/>
                </a:lnTo>
                <a:lnTo>
                  <a:pt x="2707386" y="88391"/>
                </a:lnTo>
                <a:lnTo>
                  <a:pt x="2705100" y="80009"/>
                </a:lnTo>
                <a:close/>
              </a:path>
              <a:path w="3901440" h="299085">
                <a:moveTo>
                  <a:pt x="2745486" y="80009"/>
                </a:moveTo>
                <a:lnTo>
                  <a:pt x="2744724" y="88391"/>
                </a:lnTo>
                <a:lnTo>
                  <a:pt x="2776728" y="89915"/>
                </a:lnTo>
                <a:lnTo>
                  <a:pt x="2776728" y="81533"/>
                </a:lnTo>
                <a:lnTo>
                  <a:pt x="2745486" y="80009"/>
                </a:lnTo>
                <a:close/>
              </a:path>
              <a:path w="3901440" h="299085">
                <a:moveTo>
                  <a:pt x="2815590" y="81533"/>
                </a:moveTo>
                <a:lnTo>
                  <a:pt x="2814828" y="89915"/>
                </a:lnTo>
                <a:lnTo>
                  <a:pt x="2846832" y="92963"/>
                </a:lnTo>
                <a:lnTo>
                  <a:pt x="2847594" y="83819"/>
                </a:lnTo>
                <a:lnTo>
                  <a:pt x="2815590" y="81533"/>
                </a:lnTo>
                <a:close/>
              </a:path>
              <a:path w="3901440" h="299085">
                <a:moveTo>
                  <a:pt x="2916936" y="81533"/>
                </a:moveTo>
                <a:lnTo>
                  <a:pt x="2884932" y="83819"/>
                </a:lnTo>
                <a:lnTo>
                  <a:pt x="2885694" y="92963"/>
                </a:lnTo>
                <a:lnTo>
                  <a:pt x="2917698" y="89915"/>
                </a:lnTo>
                <a:lnTo>
                  <a:pt x="2916936" y="81533"/>
                </a:lnTo>
                <a:close/>
              </a:path>
              <a:path w="3901440" h="299085">
                <a:moveTo>
                  <a:pt x="2987040" y="78485"/>
                </a:moveTo>
                <a:lnTo>
                  <a:pt x="2955798" y="81533"/>
                </a:lnTo>
                <a:lnTo>
                  <a:pt x="2956560" y="89915"/>
                </a:lnTo>
                <a:lnTo>
                  <a:pt x="2987802" y="86867"/>
                </a:lnTo>
                <a:lnTo>
                  <a:pt x="2987040" y="78485"/>
                </a:lnTo>
                <a:close/>
              </a:path>
              <a:path w="3901440" h="299085">
                <a:moveTo>
                  <a:pt x="3056382" y="71627"/>
                </a:moveTo>
                <a:lnTo>
                  <a:pt x="3025140" y="78485"/>
                </a:lnTo>
                <a:lnTo>
                  <a:pt x="3027426" y="86867"/>
                </a:lnTo>
                <a:lnTo>
                  <a:pt x="3058668" y="80009"/>
                </a:lnTo>
                <a:lnTo>
                  <a:pt x="3056382" y="71627"/>
                </a:lnTo>
                <a:close/>
              </a:path>
              <a:path w="3901440" h="299085">
                <a:moveTo>
                  <a:pt x="3127248" y="64007"/>
                </a:moveTo>
                <a:lnTo>
                  <a:pt x="3095244" y="71627"/>
                </a:lnTo>
                <a:lnTo>
                  <a:pt x="3097530" y="80009"/>
                </a:lnTo>
                <a:lnTo>
                  <a:pt x="3128772" y="72389"/>
                </a:lnTo>
                <a:lnTo>
                  <a:pt x="3127248" y="64007"/>
                </a:lnTo>
                <a:close/>
              </a:path>
              <a:path w="3901440" h="299085">
                <a:moveTo>
                  <a:pt x="3197352" y="57149"/>
                </a:moveTo>
                <a:lnTo>
                  <a:pt x="3165348" y="64007"/>
                </a:lnTo>
                <a:lnTo>
                  <a:pt x="3167634" y="72389"/>
                </a:lnTo>
                <a:lnTo>
                  <a:pt x="3198876" y="65531"/>
                </a:lnTo>
                <a:lnTo>
                  <a:pt x="3197352" y="57149"/>
                </a:lnTo>
                <a:close/>
              </a:path>
              <a:path w="3901440" h="299085">
                <a:moveTo>
                  <a:pt x="3267455" y="51053"/>
                </a:moveTo>
                <a:lnTo>
                  <a:pt x="3236214" y="57149"/>
                </a:lnTo>
                <a:lnTo>
                  <a:pt x="3237738" y="65531"/>
                </a:lnTo>
                <a:lnTo>
                  <a:pt x="3268979" y="59435"/>
                </a:lnTo>
                <a:lnTo>
                  <a:pt x="3267455" y="51053"/>
                </a:lnTo>
                <a:close/>
              </a:path>
              <a:path w="3901440" h="299085">
                <a:moveTo>
                  <a:pt x="3338322" y="45719"/>
                </a:moveTo>
                <a:lnTo>
                  <a:pt x="3306318" y="51053"/>
                </a:lnTo>
                <a:lnTo>
                  <a:pt x="3307841" y="59435"/>
                </a:lnTo>
                <a:lnTo>
                  <a:pt x="3339846" y="54101"/>
                </a:lnTo>
                <a:lnTo>
                  <a:pt x="3338322" y="45719"/>
                </a:lnTo>
                <a:close/>
              </a:path>
              <a:path w="3901440" h="299085">
                <a:moveTo>
                  <a:pt x="3408426" y="39623"/>
                </a:moveTo>
                <a:lnTo>
                  <a:pt x="3376422" y="45719"/>
                </a:lnTo>
                <a:lnTo>
                  <a:pt x="3377946" y="54101"/>
                </a:lnTo>
                <a:lnTo>
                  <a:pt x="3409950" y="48005"/>
                </a:lnTo>
                <a:lnTo>
                  <a:pt x="3408426" y="39623"/>
                </a:lnTo>
                <a:close/>
              </a:path>
              <a:path w="3901440" h="299085">
                <a:moveTo>
                  <a:pt x="3478530" y="34289"/>
                </a:moveTo>
                <a:lnTo>
                  <a:pt x="3447288" y="39623"/>
                </a:lnTo>
                <a:lnTo>
                  <a:pt x="3448812" y="48005"/>
                </a:lnTo>
                <a:lnTo>
                  <a:pt x="3480054" y="42671"/>
                </a:lnTo>
                <a:lnTo>
                  <a:pt x="3478530" y="34289"/>
                </a:lnTo>
                <a:close/>
              </a:path>
              <a:path w="3901440" h="299085">
                <a:moveTo>
                  <a:pt x="3548634" y="28193"/>
                </a:moveTo>
                <a:lnTo>
                  <a:pt x="3517391" y="34289"/>
                </a:lnTo>
                <a:lnTo>
                  <a:pt x="3518916" y="42671"/>
                </a:lnTo>
                <a:lnTo>
                  <a:pt x="3550158" y="36575"/>
                </a:lnTo>
                <a:lnTo>
                  <a:pt x="3548634" y="28193"/>
                </a:lnTo>
                <a:close/>
              </a:path>
              <a:path w="3901440" h="299085">
                <a:moveTo>
                  <a:pt x="3618738" y="22859"/>
                </a:moveTo>
                <a:lnTo>
                  <a:pt x="3587496" y="28193"/>
                </a:lnTo>
                <a:lnTo>
                  <a:pt x="3589020" y="36575"/>
                </a:lnTo>
                <a:lnTo>
                  <a:pt x="3620262" y="31241"/>
                </a:lnTo>
                <a:lnTo>
                  <a:pt x="3618738" y="22859"/>
                </a:lnTo>
                <a:close/>
              </a:path>
              <a:path w="3901440" h="299085">
                <a:moveTo>
                  <a:pt x="3689604" y="16763"/>
                </a:moveTo>
                <a:lnTo>
                  <a:pt x="3657600" y="22859"/>
                </a:lnTo>
                <a:lnTo>
                  <a:pt x="3659124" y="31241"/>
                </a:lnTo>
                <a:lnTo>
                  <a:pt x="3691128" y="25145"/>
                </a:lnTo>
                <a:lnTo>
                  <a:pt x="3689604" y="16763"/>
                </a:lnTo>
                <a:close/>
              </a:path>
              <a:path w="3901440" h="299085">
                <a:moveTo>
                  <a:pt x="3759708" y="11429"/>
                </a:moveTo>
                <a:lnTo>
                  <a:pt x="3727704" y="16763"/>
                </a:lnTo>
                <a:lnTo>
                  <a:pt x="3729228" y="25145"/>
                </a:lnTo>
                <a:lnTo>
                  <a:pt x="3761232" y="19811"/>
                </a:lnTo>
                <a:lnTo>
                  <a:pt x="3759708" y="11429"/>
                </a:lnTo>
                <a:close/>
              </a:path>
              <a:path w="3901440" h="299085">
                <a:moveTo>
                  <a:pt x="3829812" y="5333"/>
                </a:moveTo>
                <a:lnTo>
                  <a:pt x="3798570" y="11429"/>
                </a:lnTo>
                <a:lnTo>
                  <a:pt x="3800094" y="19811"/>
                </a:lnTo>
                <a:lnTo>
                  <a:pt x="3831336" y="13715"/>
                </a:lnTo>
                <a:lnTo>
                  <a:pt x="3829812" y="5333"/>
                </a:lnTo>
                <a:close/>
              </a:path>
              <a:path w="3901440" h="299085">
                <a:moveTo>
                  <a:pt x="3899916" y="0"/>
                </a:moveTo>
                <a:lnTo>
                  <a:pt x="3868674" y="5333"/>
                </a:lnTo>
                <a:lnTo>
                  <a:pt x="3870198" y="13715"/>
                </a:lnTo>
                <a:lnTo>
                  <a:pt x="3901440" y="8381"/>
                </a:lnTo>
                <a:lnTo>
                  <a:pt x="3899916" y="0"/>
                </a:lnTo>
                <a:close/>
              </a:path>
            </a:pathLst>
          </a:custGeom>
          <a:solidFill>
            <a:srgbClr val="000000"/>
          </a:solidFill>
        </p:spPr>
        <p:txBody>
          <a:bodyPr wrap="square" lIns="0" tIns="0" rIns="0" bIns="0" rtlCol="0"/>
          <a:lstStyle/>
          <a:p>
            <a:endParaRPr/>
          </a:p>
        </p:txBody>
      </p:sp>
      <p:sp>
        <p:nvSpPr>
          <p:cNvPr id="241" name="object 241"/>
          <p:cNvSpPr/>
          <p:nvPr/>
        </p:nvSpPr>
        <p:spPr>
          <a:xfrm>
            <a:off x="2594610" y="3445002"/>
            <a:ext cx="0" cy="73660"/>
          </a:xfrm>
          <a:custGeom>
            <a:avLst/>
            <a:gdLst/>
            <a:ahLst/>
            <a:cxnLst/>
            <a:rect l="l" t="t" r="r" b="b"/>
            <a:pathLst>
              <a:path h="73660">
                <a:moveTo>
                  <a:pt x="0" y="0"/>
                </a:moveTo>
                <a:lnTo>
                  <a:pt x="0" y="73151"/>
                </a:lnTo>
              </a:path>
            </a:pathLst>
          </a:custGeom>
          <a:ln w="21336">
            <a:solidFill>
              <a:srgbClr val="7B9DC7"/>
            </a:solidFill>
          </a:ln>
        </p:spPr>
        <p:txBody>
          <a:bodyPr wrap="square" lIns="0" tIns="0" rIns="0" bIns="0" rtlCol="0"/>
          <a:lstStyle/>
          <a:p>
            <a:endParaRPr/>
          </a:p>
        </p:txBody>
      </p:sp>
      <p:sp>
        <p:nvSpPr>
          <p:cNvPr id="242" name="object 242"/>
          <p:cNvSpPr/>
          <p:nvPr/>
        </p:nvSpPr>
        <p:spPr>
          <a:xfrm>
            <a:off x="2655951" y="3329940"/>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3" name="object 243"/>
          <p:cNvSpPr/>
          <p:nvPr/>
        </p:nvSpPr>
        <p:spPr>
          <a:xfrm>
            <a:off x="2726435" y="3275838"/>
            <a:ext cx="0" cy="73660"/>
          </a:xfrm>
          <a:custGeom>
            <a:avLst/>
            <a:gdLst/>
            <a:ahLst/>
            <a:cxnLst/>
            <a:rect l="l" t="t" r="r" b="b"/>
            <a:pathLst>
              <a:path h="73660">
                <a:moveTo>
                  <a:pt x="0" y="0"/>
                </a:moveTo>
                <a:lnTo>
                  <a:pt x="0" y="73151"/>
                </a:lnTo>
              </a:path>
            </a:pathLst>
          </a:custGeom>
          <a:ln w="38100">
            <a:solidFill>
              <a:srgbClr val="7B9DC7"/>
            </a:solidFill>
          </a:ln>
        </p:spPr>
        <p:txBody>
          <a:bodyPr wrap="square" lIns="0" tIns="0" rIns="0" bIns="0" rtlCol="0"/>
          <a:lstStyle/>
          <a:p>
            <a:endParaRPr/>
          </a:p>
        </p:txBody>
      </p:sp>
      <p:sp>
        <p:nvSpPr>
          <p:cNvPr id="244" name="object 244"/>
          <p:cNvSpPr/>
          <p:nvPr/>
        </p:nvSpPr>
        <p:spPr>
          <a:xfrm>
            <a:off x="2796920" y="3211067"/>
            <a:ext cx="0" cy="73660"/>
          </a:xfrm>
          <a:custGeom>
            <a:avLst/>
            <a:gdLst/>
            <a:ahLst/>
            <a:cxnLst/>
            <a:rect l="l" t="t" r="r" b="b"/>
            <a:pathLst>
              <a:path h="73660">
                <a:moveTo>
                  <a:pt x="0" y="0"/>
                </a:moveTo>
                <a:lnTo>
                  <a:pt x="0" y="73151"/>
                </a:lnTo>
              </a:path>
            </a:pathLst>
          </a:custGeom>
          <a:ln w="38862">
            <a:solidFill>
              <a:srgbClr val="7B9DC7"/>
            </a:solidFill>
          </a:ln>
        </p:spPr>
        <p:txBody>
          <a:bodyPr wrap="square" lIns="0" tIns="0" rIns="0" bIns="0" rtlCol="0"/>
          <a:lstStyle/>
          <a:p>
            <a:endParaRPr/>
          </a:p>
        </p:txBody>
      </p:sp>
      <p:sp>
        <p:nvSpPr>
          <p:cNvPr id="245" name="object 245"/>
          <p:cNvSpPr/>
          <p:nvPr/>
        </p:nvSpPr>
        <p:spPr>
          <a:xfrm>
            <a:off x="2867025" y="3219450"/>
            <a:ext cx="0" cy="72390"/>
          </a:xfrm>
          <a:custGeom>
            <a:avLst/>
            <a:gdLst/>
            <a:ahLst/>
            <a:cxnLst/>
            <a:rect l="l" t="t" r="r" b="b"/>
            <a:pathLst>
              <a:path h="72389">
                <a:moveTo>
                  <a:pt x="0" y="0"/>
                </a:moveTo>
                <a:lnTo>
                  <a:pt x="0" y="72390"/>
                </a:lnTo>
              </a:path>
            </a:pathLst>
          </a:custGeom>
          <a:ln w="38862">
            <a:solidFill>
              <a:srgbClr val="7B9DC7"/>
            </a:solidFill>
          </a:ln>
        </p:spPr>
        <p:txBody>
          <a:bodyPr wrap="square" lIns="0" tIns="0" rIns="0" bIns="0" rtlCol="0"/>
          <a:lstStyle/>
          <a:p>
            <a:endParaRPr/>
          </a:p>
        </p:txBody>
      </p:sp>
      <p:sp>
        <p:nvSpPr>
          <p:cNvPr id="246" name="object 246"/>
          <p:cNvSpPr/>
          <p:nvPr/>
        </p:nvSpPr>
        <p:spPr>
          <a:xfrm>
            <a:off x="2937129" y="3152394"/>
            <a:ext cx="0" cy="76200"/>
          </a:xfrm>
          <a:custGeom>
            <a:avLst/>
            <a:gdLst/>
            <a:ahLst/>
            <a:cxnLst/>
            <a:rect l="l" t="t" r="r" b="b"/>
            <a:pathLst>
              <a:path h="76200">
                <a:moveTo>
                  <a:pt x="0" y="0"/>
                </a:moveTo>
                <a:lnTo>
                  <a:pt x="0" y="76200"/>
                </a:lnTo>
              </a:path>
            </a:pathLst>
          </a:custGeom>
          <a:ln w="38862">
            <a:solidFill>
              <a:srgbClr val="7B9DC7"/>
            </a:solidFill>
          </a:ln>
        </p:spPr>
        <p:txBody>
          <a:bodyPr wrap="square" lIns="0" tIns="0" rIns="0" bIns="0" rtlCol="0"/>
          <a:lstStyle/>
          <a:p>
            <a:endParaRPr/>
          </a:p>
        </p:txBody>
      </p:sp>
      <p:sp>
        <p:nvSpPr>
          <p:cNvPr id="247" name="object 247"/>
          <p:cNvSpPr/>
          <p:nvPr/>
        </p:nvSpPr>
        <p:spPr>
          <a:xfrm>
            <a:off x="3007232" y="3166872"/>
            <a:ext cx="0" cy="76200"/>
          </a:xfrm>
          <a:custGeom>
            <a:avLst/>
            <a:gdLst/>
            <a:ahLst/>
            <a:cxnLst/>
            <a:rect l="l" t="t" r="r" b="b"/>
            <a:pathLst>
              <a:path h="76200">
                <a:moveTo>
                  <a:pt x="0" y="0"/>
                </a:moveTo>
                <a:lnTo>
                  <a:pt x="0" y="76200"/>
                </a:lnTo>
              </a:path>
            </a:pathLst>
          </a:custGeom>
          <a:ln w="38862">
            <a:solidFill>
              <a:srgbClr val="7B9DC7"/>
            </a:solidFill>
          </a:ln>
        </p:spPr>
        <p:txBody>
          <a:bodyPr wrap="square" lIns="0" tIns="0" rIns="0" bIns="0" rtlCol="0"/>
          <a:lstStyle/>
          <a:p>
            <a:endParaRPr/>
          </a:p>
        </p:txBody>
      </p:sp>
      <p:sp>
        <p:nvSpPr>
          <p:cNvPr id="248" name="object 248"/>
          <p:cNvSpPr/>
          <p:nvPr/>
        </p:nvSpPr>
        <p:spPr>
          <a:xfrm>
            <a:off x="3077717" y="3248405"/>
            <a:ext cx="0" cy="76200"/>
          </a:xfrm>
          <a:custGeom>
            <a:avLst/>
            <a:gdLst/>
            <a:ahLst/>
            <a:cxnLst/>
            <a:rect l="l" t="t" r="r" b="b"/>
            <a:pathLst>
              <a:path h="76200">
                <a:moveTo>
                  <a:pt x="0" y="0"/>
                </a:moveTo>
                <a:lnTo>
                  <a:pt x="0" y="76200"/>
                </a:lnTo>
              </a:path>
            </a:pathLst>
          </a:custGeom>
          <a:ln w="38100">
            <a:solidFill>
              <a:srgbClr val="7B9DC7"/>
            </a:solidFill>
          </a:ln>
        </p:spPr>
        <p:txBody>
          <a:bodyPr wrap="square" lIns="0" tIns="0" rIns="0" bIns="0" rtlCol="0"/>
          <a:lstStyle/>
          <a:p>
            <a:endParaRPr/>
          </a:p>
        </p:txBody>
      </p:sp>
      <p:sp>
        <p:nvSpPr>
          <p:cNvPr id="249" name="object 249"/>
          <p:cNvSpPr/>
          <p:nvPr/>
        </p:nvSpPr>
        <p:spPr>
          <a:xfrm>
            <a:off x="3148202" y="3232404"/>
            <a:ext cx="0" cy="79375"/>
          </a:xfrm>
          <a:custGeom>
            <a:avLst/>
            <a:gdLst/>
            <a:ahLst/>
            <a:cxnLst/>
            <a:rect l="l" t="t" r="r" b="b"/>
            <a:pathLst>
              <a:path h="79375">
                <a:moveTo>
                  <a:pt x="0" y="0"/>
                </a:moveTo>
                <a:lnTo>
                  <a:pt x="0" y="79248"/>
                </a:lnTo>
              </a:path>
            </a:pathLst>
          </a:custGeom>
          <a:ln w="38862">
            <a:solidFill>
              <a:srgbClr val="7B9DC7"/>
            </a:solidFill>
          </a:ln>
        </p:spPr>
        <p:txBody>
          <a:bodyPr wrap="square" lIns="0" tIns="0" rIns="0" bIns="0" rtlCol="0"/>
          <a:lstStyle/>
          <a:p>
            <a:endParaRPr/>
          </a:p>
        </p:txBody>
      </p:sp>
      <p:sp>
        <p:nvSpPr>
          <p:cNvPr id="250" name="object 250"/>
          <p:cNvSpPr/>
          <p:nvPr/>
        </p:nvSpPr>
        <p:spPr>
          <a:xfrm>
            <a:off x="3218307" y="3176777"/>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51" name="object 251"/>
          <p:cNvSpPr/>
          <p:nvPr/>
        </p:nvSpPr>
        <p:spPr>
          <a:xfrm>
            <a:off x="3288410" y="3149345"/>
            <a:ext cx="0" cy="87630"/>
          </a:xfrm>
          <a:custGeom>
            <a:avLst/>
            <a:gdLst/>
            <a:ahLst/>
            <a:cxnLst/>
            <a:rect l="l" t="t" r="r" b="b"/>
            <a:pathLst>
              <a:path h="87630">
                <a:moveTo>
                  <a:pt x="0" y="0"/>
                </a:moveTo>
                <a:lnTo>
                  <a:pt x="0" y="87629"/>
                </a:lnTo>
              </a:path>
            </a:pathLst>
          </a:custGeom>
          <a:ln w="38862">
            <a:solidFill>
              <a:srgbClr val="7B9DC7"/>
            </a:solidFill>
          </a:ln>
        </p:spPr>
        <p:txBody>
          <a:bodyPr wrap="square" lIns="0" tIns="0" rIns="0" bIns="0" rtlCol="0"/>
          <a:lstStyle/>
          <a:p>
            <a:endParaRPr/>
          </a:p>
        </p:txBody>
      </p:sp>
      <p:sp>
        <p:nvSpPr>
          <p:cNvPr id="252" name="object 252"/>
          <p:cNvSpPr/>
          <p:nvPr/>
        </p:nvSpPr>
        <p:spPr>
          <a:xfrm>
            <a:off x="3358896" y="3238500"/>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53" name="object 253"/>
          <p:cNvSpPr/>
          <p:nvPr/>
        </p:nvSpPr>
        <p:spPr>
          <a:xfrm>
            <a:off x="3429380" y="3329940"/>
            <a:ext cx="0" cy="81915"/>
          </a:xfrm>
          <a:custGeom>
            <a:avLst/>
            <a:gdLst/>
            <a:ahLst/>
            <a:cxnLst/>
            <a:rect l="l" t="t" r="r" b="b"/>
            <a:pathLst>
              <a:path h="81914">
                <a:moveTo>
                  <a:pt x="0" y="0"/>
                </a:moveTo>
                <a:lnTo>
                  <a:pt x="0" y="81533"/>
                </a:lnTo>
              </a:path>
            </a:pathLst>
          </a:custGeom>
          <a:ln w="38862">
            <a:solidFill>
              <a:srgbClr val="7B9DC7"/>
            </a:solidFill>
          </a:ln>
        </p:spPr>
        <p:txBody>
          <a:bodyPr wrap="square" lIns="0" tIns="0" rIns="0" bIns="0" rtlCol="0"/>
          <a:lstStyle/>
          <a:p>
            <a:endParaRPr/>
          </a:p>
        </p:txBody>
      </p:sp>
      <p:sp>
        <p:nvSpPr>
          <p:cNvPr id="254" name="object 254"/>
          <p:cNvSpPr/>
          <p:nvPr/>
        </p:nvSpPr>
        <p:spPr>
          <a:xfrm>
            <a:off x="3499484" y="3387852"/>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55" name="object 255"/>
          <p:cNvSpPr/>
          <p:nvPr/>
        </p:nvSpPr>
        <p:spPr>
          <a:xfrm>
            <a:off x="3569589" y="3394709"/>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56" name="object 256"/>
          <p:cNvSpPr/>
          <p:nvPr/>
        </p:nvSpPr>
        <p:spPr>
          <a:xfrm>
            <a:off x="3639692" y="3374897"/>
            <a:ext cx="0" cy="77470"/>
          </a:xfrm>
          <a:custGeom>
            <a:avLst/>
            <a:gdLst/>
            <a:ahLst/>
            <a:cxnLst/>
            <a:rect l="l" t="t" r="r" b="b"/>
            <a:pathLst>
              <a:path h="77470">
                <a:moveTo>
                  <a:pt x="0" y="0"/>
                </a:moveTo>
                <a:lnTo>
                  <a:pt x="0" y="76961"/>
                </a:lnTo>
              </a:path>
            </a:pathLst>
          </a:custGeom>
          <a:ln w="38862">
            <a:solidFill>
              <a:srgbClr val="7B9DC7"/>
            </a:solidFill>
          </a:ln>
        </p:spPr>
        <p:txBody>
          <a:bodyPr wrap="square" lIns="0" tIns="0" rIns="0" bIns="0" rtlCol="0"/>
          <a:lstStyle/>
          <a:p>
            <a:endParaRPr/>
          </a:p>
        </p:txBody>
      </p:sp>
      <p:sp>
        <p:nvSpPr>
          <p:cNvPr id="257" name="object 257"/>
          <p:cNvSpPr/>
          <p:nvPr/>
        </p:nvSpPr>
        <p:spPr>
          <a:xfrm>
            <a:off x="3710178" y="3352800"/>
            <a:ext cx="0" cy="78105"/>
          </a:xfrm>
          <a:custGeom>
            <a:avLst/>
            <a:gdLst/>
            <a:ahLst/>
            <a:cxnLst/>
            <a:rect l="l" t="t" r="r" b="b"/>
            <a:pathLst>
              <a:path h="78104">
                <a:moveTo>
                  <a:pt x="0" y="0"/>
                </a:moveTo>
                <a:lnTo>
                  <a:pt x="0" y="77724"/>
                </a:lnTo>
              </a:path>
            </a:pathLst>
          </a:custGeom>
          <a:ln w="38100">
            <a:solidFill>
              <a:srgbClr val="7B9DC7"/>
            </a:solidFill>
          </a:ln>
        </p:spPr>
        <p:txBody>
          <a:bodyPr wrap="square" lIns="0" tIns="0" rIns="0" bIns="0" rtlCol="0"/>
          <a:lstStyle/>
          <a:p>
            <a:endParaRPr/>
          </a:p>
        </p:txBody>
      </p:sp>
      <p:sp>
        <p:nvSpPr>
          <p:cNvPr id="258" name="object 258"/>
          <p:cNvSpPr/>
          <p:nvPr/>
        </p:nvSpPr>
        <p:spPr>
          <a:xfrm>
            <a:off x="3780663" y="3326129"/>
            <a:ext cx="0" cy="78740"/>
          </a:xfrm>
          <a:custGeom>
            <a:avLst/>
            <a:gdLst/>
            <a:ahLst/>
            <a:cxnLst/>
            <a:rect l="l" t="t" r="r" b="b"/>
            <a:pathLst>
              <a:path h="78739">
                <a:moveTo>
                  <a:pt x="0" y="0"/>
                </a:moveTo>
                <a:lnTo>
                  <a:pt x="0" y="78485"/>
                </a:lnTo>
              </a:path>
            </a:pathLst>
          </a:custGeom>
          <a:ln w="38862">
            <a:solidFill>
              <a:srgbClr val="7B9DC7"/>
            </a:solidFill>
          </a:ln>
        </p:spPr>
        <p:txBody>
          <a:bodyPr wrap="square" lIns="0" tIns="0" rIns="0" bIns="0" rtlCol="0"/>
          <a:lstStyle/>
          <a:p>
            <a:endParaRPr/>
          </a:p>
        </p:txBody>
      </p:sp>
      <p:sp>
        <p:nvSpPr>
          <p:cNvPr id="259" name="object 259"/>
          <p:cNvSpPr/>
          <p:nvPr/>
        </p:nvSpPr>
        <p:spPr>
          <a:xfrm>
            <a:off x="3850766" y="3328415"/>
            <a:ext cx="0" cy="82550"/>
          </a:xfrm>
          <a:custGeom>
            <a:avLst/>
            <a:gdLst/>
            <a:ahLst/>
            <a:cxnLst/>
            <a:rect l="l" t="t" r="r" b="b"/>
            <a:pathLst>
              <a:path h="82550">
                <a:moveTo>
                  <a:pt x="0" y="0"/>
                </a:moveTo>
                <a:lnTo>
                  <a:pt x="0" y="82296"/>
                </a:lnTo>
              </a:path>
            </a:pathLst>
          </a:custGeom>
          <a:ln w="38862">
            <a:solidFill>
              <a:srgbClr val="7B9DC7"/>
            </a:solidFill>
          </a:ln>
        </p:spPr>
        <p:txBody>
          <a:bodyPr wrap="square" lIns="0" tIns="0" rIns="0" bIns="0" rtlCol="0"/>
          <a:lstStyle/>
          <a:p>
            <a:endParaRPr/>
          </a:p>
        </p:txBody>
      </p:sp>
      <p:sp>
        <p:nvSpPr>
          <p:cNvPr id="260" name="object 260"/>
          <p:cNvSpPr/>
          <p:nvPr/>
        </p:nvSpPr>
        <p:spPr>
          <a:xfrm>
            <a:off x="3920871" y="3305555"/>
            <a:ext cx="0" cy="81280"/>
          </a:xfrm>
          <a:custGeom>
            <a:avLst/>
            <a:gdLst/>
            <a:ahLst/>
            <a:cxnLst/>
            <a:rect l="l" t="t" r="r" b="b"/>
            <a:pathLst>
              <a:path h="81279">
                <a:moveTo>
                  <a:pt x="0" y="0"/>
                </a:moveTo>
                <a:lnTo>
                  <a:pt x="0" y="80772"/>
                </a:lnTo>
              </a:path>
            </a:pathLst>
          </a:custGeom>
          <a:ln w="38862">
            <a:solidFill>
              <a:srgbClr val="7B9DC7"/>
            </a:solidFill>
          </a:ln>
        </p:spPr>
        <p:txBody>
          <a:bodyPr wrap="square" lIns="0" tIns="0" rIns="0" bIns="0" rtlCol="0"/>
          <a:lstStyle/>
          <a:p>
            <a:endParaRPr/>
          </a:p>
        </p:txBody>
      </p:sp>
      <p:sp>
        <p:nvSpPr>
          <p:cNvPr id="261" name="object 261"/>
          <p:cNvSpPr/>
          <p:nvPr/>
        </p:nvSpPr>
        <p:spPr>
          <a:xfrm>
            <a:off x="3990975" y="3245357"/>
            <a:ext cx="0" cy="81280"/>
          </a:xfrm>
          <a:custGeom>
            <a:avLst/>
            <a:gdLst/>
            <a:ahLst/>
            <a:cxnLst/>
            <a:rect l="l" t="t" r="r" b="b"/>
            <a:pathLst>
              <a:path h="81279">
                <a:moveTo>
                  <a:pt x="0" y="0"/>
                </a:moveTo>
                <a:lnTo>
                  <a:pt x="0" y="80772"/>
                </a:lnTo>
              </a:path>
            </a:pathLst>
          </a:custGeom>
          <a:ln w="38862">
            <a:solidFill>
              <a:srgbClr val="7B9DC7"/>
            </a:solidFill>
          </a:ln>
        </p:spPr>
        <p:txBody>
          <a:bodyPr wrap="square" lIns="0" tIns="0" rIns="0" bIns="0" rtlCol="0"/>
          <a:lstStyle/>
          <a:p>
            <a:endParaRPr/>
          </a:p>
        </p:txBody>
      </p:sp>
      <p:sp>
        <p:nvSpPr>
          <p:cNvPr id="262" name="object 262"/>
          <p:cNvSpPr/>
          <p:nvPr/>
        </p:nvSpPr>
        <p:spPr>
          <a:xfrm>
            <a:off x="4061459" y="3224022"/>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63" name="object 263"/>
          <p:cNvSpPr/>
          <p:nvPr/>
        </p:nvSpPr>
        <p:spPr>
          <a:xfrm>
            <a:off x="4131945" y="3233927"/>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64" name="object 264"/>
          <p:cNvSpPr/>
          <p:nvPr/>
        </p:nvSpPr>
        <p:spPr>
          <a:xfrm>
            <a:off x="4202048" y="3262884"/>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65" name="object 265"/>
          <p:cNvSpPr/>
          <p:nvPr/>
        </p:nvSpPr>
        <p:spPr>
          <a:xfrm>
            <a:off x="4272153" y="3268217"/>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66" name="object 266"/>
          <p:cNvSpPr/>
          <p:nvPr/>
        </p:nvSpPr>
        <p:spPr>
          <a:xfrm>
            <a:off x="4342638" y="3267455"/>
            <a:ext cx="0" cy="85090"/>
          </a:xfrm>
          <a:custGeom>
            <a:avLst/>
            <a:gdLst/>
            <a:ahLst/>
            <a:cxnLst/>
            <a:rect l="l" t="t" r="r" b="b"/>
            <a:pathLst>
              <a:path h="85089">
                <a:moveTo>
                  <a:pt x="0" y="0"/>
                </a:moveTo>
                <a:lnTo>
                  <a:pt x="0" y="84581"/>
                </a:lnTo>
              </a:path>
            </a:pathLst>
          </a:custGeom>
          <a:ln w="38100">
            <a:solidFill>
              <a:srgbClr val="7B9DC7"/>
            </a:solidFill>
          </a:ln>
        </p:spPr>
        <p:txBody>
          <a:bodyPr wrap="square" lIns="0" tIns="0" rIns="0" bIns="0" rtlCol="0"/>
          <a:lstStyle/>
          <a:p>
            <a:endParaRPr/>
          </a:p>
        </p:txBody>
      </p:sp>
      <p:sp>
        <p:nvSpPr>
          <p:cNvPr id="267" name="object 267"/>
          <p:cNvSpPr/>
          <p:nvPr/>
        </p:nvSpPr>
        <p:spPr>
          <a:xfrm>
            <a:off x="4413122" y="3291840"/>
            <a:ext cx="0" cy="86995"/>
          </a:xfrm>
          <a:custGeom>
            <a:avLst/>
            <a:gdLst/>
            <a:ahLst/>
            <a:cxnLst/>
            <a:rect l="l" t="t" r="r" b="b"/>
            <a:pathLst>
              <a:path h="86995">
                <a:moveTo>
                  <a:pt x="0" y="0"/>
                </a:moveTo>
                <a:lnTo>
                  <a:pt x="0" y="86868"/>
                </a:lnTo>
              </a:path>
            </a:pathLst>
          </a:custGeom>
          <a:ln w="38862">
            <a:solidFill>
              <a:srgbClr val="7B9DC7"/>
            </a:solidFill>
          </a:ln>
        </p:spPr>
        <p:txBody>
          <a:bodyPr wrap="square" lIns="0" tIns="0" rIns="0" bIns="0" rtlCol="0"/>
          <a:lstStyle/>
          <a:p>
            <a:endParaRPr/>
          </a:p>
        </p:txBody>
      </p:sp>
      <p:sp>
        <p:nvSpPr>
          <p:cNvPr id="268" name="object 268"/>
          <p:cNvSpPr/>
          <p:nvPr/>
        </p:nvSpPr>
        <p:spPr>
          <a:xfrm>
            <a:off x="4483227" y="3300221"/>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69" name="object 269"/>
          <p:cNvSpPr/>
          <p:nvPr/>
        </p:nvSpPr>
        <p:spPr>
          <a:xfrm>
            <a:off x="4553330" y="3304032"/>
            <a:ext cx="0" cy="82550"/>
          </a:xfrm>
          <a:custGeom>
            <a:avLst/>
            <a:gdLst/>
            <a:ahLst/>
            <a:cxnLst/>
            <a:rect l="l" t="t" r="r" b="b"/>
            <a:pathLst>
              <a:path h="82550">
                <a:moveTo>
                  <a:pt x="0" y="0"/>
                </a:moveTo>
                <a:lnTo>
                  <a:pt x="0" y="82296"/>
                </a:lnTo>
              </a:path>
            </a:pathLst>
          </a:custGeom>
          <a:ln w="38862">
            <a:solidFill>
              <a:srgbClr val="7B9DC7"/>
            </a:solidFill>
          </a:ln>
        </p:spPr>
        <p:txBody>
          <a:bodyPr wrap="square" lIns="0" tIns="0" rIns="0" bIns="0" rtlCol="0"/>
          <a:lstStyle/>
          <a:p>
            <a:endParaRPr/>
          </a:p>
        </p:txBody>
      </p:sp>
      <p:sp>
        <p:nvSpPr>
          <p:cNvPr id="270" name="object 270"/>
          <p:cNvSpPr/>
          <p:nvPr/>
        </p:nvSpPr>
        <p:spPr>
          <a:xfrm>
            <a:off x="4623434" y="3300221"/>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71" name="object 271"/>
          <p:cNvSpPr/>
          <p:nvPr/>
        </p:nvSpPr>
        <p:spPr>
          <a:xfrm>
            <a:off x="4693920" y="3294126"/>
            <a:ext cx="0" cy="83185"/>
          </a:xfrm>
          <a:custGeom>
            <a:avLst/>
            <a:gdLst/>
            <a:ahLst/>
            <a:cxnLst/>
            <a:rect l="l" t="t" r="r" b="b"/>
            <a:pathLst>
              <a:path h="83185">
                <a:moveTo>
                  <a:pt x="0" y="0"/>
                </a:moveTo>
                <a:lnTo>
                  <a:pt x="0" y="83057"/>
                </a:lnTo>
              </a:path>
            </a:pathLst>
          </a:custGeom>
          <a:ln w="38100">
            <a:solidFill>
              <a:srgbClr val="7B9DC7"/>
            </a:solidFill>
          </a:ln>
        </p:spPr>
        <p:txBody>
          <a:bodyPr wrap="square" lIns="0" tIns="0" rIns="0" bIns="0" rtlCol="0"/>
          <a:lstStyle/>
          <a:p>
            <a:endParaRPr/>
          </a:p>
        </p:txBody>
      </p:sp>
      <p:sp>
        <p:nvSpPr>
          <p:cNvPr id="272" name="object 272"/>
          <p:cNvSpPr/>
          <p:nvPr/>
        </p:nvSpPr>
        <p:spPr>
          <a:xfrm>
            <a:off x="4764404" y="3287267"/>
            <a:ext cx="0" cy="83185"/>
          </a:xfrm>
          <a:custGeom>
            <a:avLst/>
            <a:gdLst/>
            <a:ahLst/>
            <a:cxnLst/>
            <a:rect l="l" t="t" r="r" b="b"/>
            <a:pathLst>
              <a:path h="83185">
                <a:moveTo>
                  <a:pt x="0" y="0"/>
                </a:moveTo>
                <a:lnTo>
                  <a:pt x="0" y="83057"/>
                </a:lnTo>
              </a:path>
            </a:pathLst>
          </a:custGeom>
          <a:ln w="38862">
            <a:solidFill>
              <a:srgbClr val="7B9DC7"/>
            </a:solidFill>
          </a:ln>
        </p:spPr>
        <p:txBody>
          <a:bodyPr wrap="square" lIns="0" tIns="0" rIns="0" bIns="0" rtlCol="0"/>
          <a:lstStyle/>
          <a:p>
            <a:endParaRPr/>
          </a:p>
        </p:txBody>
      </p:sp>
      <p:sp>
        <p:nvSpPr>
          <p:cNvPr id="273" name="object 273"/>
          <p:cNvSpPr/>
          <p:nvPr/>
        </p:nvSpPr>
        <p:spPr>
          <a:xfrm>
            <a:off x="4834509" y="3278885"/>
            <a:ext cx="0" cy="85090"/>
          </a:xfrm>
          <a:custGeom>
            <a:avLst/>
            <a:gdLst/>
            <a:ahLst/>
            <a:cxnLst/>
            <a:rect l="l" t="t" r="r" b="b"/>
            <a:pathLst>
              <a:path h="85089">
                <a:moveTo>
                  <a:pt x="0" y="0"/>
                </a:moveTo>
                <a:lnTo>
                  <a:pt x="0" y="84581"/>
                </a:lnTo>
              </a:path>
            </a:pathLst>
          </a:custGeom>
          <a:ln w="38862">
            <a:solidFill>
              <a:srgbClr val="7B9DC7"/>
            </a:solidFill>
          </a:ln>
        </p:spPr>
        <p:txBody>
          <a:bodyPr wrap="square" lIns="0" tIns="0" rIns="0" bIns="0" rtlCol="0"/>
          <a:lstStyle/>
          <a:p>
            <a:endParaRPr/>
          </a:p>
        </p:txBody>
      </p:sp>
      <p:sp>
        <p:nvSpPr>
          <p:cNvPr id="274" name="object 274"/>
          <p:cNvSpPr/>
          <p:nvPr/>
        </p:nvSpPr>
        <p:spPr>
          <a:xfrm>
            <a:off x="4904613" y="3267455"/>
            <a:ext cx="0" cy="85725"/>
          </a:xfrm>
          <a:custGeom>
            <a:avLst/>
            <a:gdLst/>
            <a:ahLst/>
            <a:cxnLst/>
            <a:rect l="l" t="t" r="r" b="b"/>
            <a:pathLst>
              <a:path h="85725">
                <a:moveTo>
                  <a:pt x="0" y="0"/>
                </a:moveTo>
                <a:lnTo>
                  <a:pt x="0" y="85344"/>
                </a:lnTo>
              </a:path>
            </a:pathLst>
          </a:custGeom>
          <a:ln w="38862">
            <a:solidFill>
              <a:srgbClr val="7B9DC7"/>
            </a:solidFill>
          </a:ln>
        </p:spPr>
        <p:txBody>
          <a:bodyPr wrap="square" lIns="0" tIns="0" rIns="0" bIns="0" rtlCol="0"/>
          <a:lstStyle/>
          <a:p>
            <a:endParaRPr/>
          </a:p>
        </p:txBody>
      </p:sp>
      <p:sp>
        <p:nvSpPr>
          <p:cNvPr id="275" name="object 275"/>
          <p:cNvSpPr/>
          <p:nvPr/>
        </p:nvSpPr>
        <p:spPr>
          <a:xfrm>
            <a:off x="4975097" y="3256026"/>
            <a:ext cx="0" cy="83820"/>
          </a:xfrm>
          <a:custGeom>
            <a:avLst/>
            <a:gdLst/>
            <a:ahLst/>
            <a:cxnLst/>
            <a:rect l="l" t="t" r="r" b="b"/>
            <a:pathLst>
              <a:path h="83820">
                <a:moveTo>
                  <a:pt x="0" y="0"/>
                </a:moveTo>
                <a:lnTo>
                  <a:pt x="0" y="83820"/>
                </a:lnTo>
              </a:path>
            </a:pathLst>
          </a:custGeom>
          <a:ln w="38100">
            <a:solidFill>
              <a:srgbClr val="7B9DC7"/>
            </a:solidFill>
          </a:ln>
        </p:spPr>
        <p:txBody>
          <a:bodyPr wrap="square" lIns="0" tIns="0" rIns="0" bIns="0" rtlCol="0"/>
          <a:lstStyle/>
          <a:p>
            <a:endParaRPr/>
          </a:p>
        </p:txBody>
      </p:sp>
      <p:sp>
        <p:nvSpPr>
          <p:cNvPr id="276" name="object 276"/>
          <p:cNvSpPr/>
          <p:nvPr/>
        </p:nvSpPr>
        <p:spPr>
          <a:xfrm>
            <a:off x="5045583" y="3245357"/>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7" name="object 277"/>
          <p:cNvSpPr/>
          <p:nvPr/>
        </p:nvSpPr>
        <p:spPr>
          <a:xfrm>
            <a:off x="5115686" y="3240023"/>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8" name="object 278"/>
          <p:cNvSpPr/>
          <p:nvPr/>
        </p:nvSpPr>
        <p:spPr>
          <a:xfrm>
            <a:off x="5185790" y="3233927"/>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79" name="object 279"/>
          <p:cNvSpPr/>
          <p:nvPr/>
        </p:nvSpPr>
        <p:spPr>
          <a:xfrm>
            <a:off x="5255895" y="3225545"/>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80" name="object 280"/>
          <p:cNvSpPr/>
          <p:nvPr/>
        </p:nvSpPr>
        <p:spPr>
          <a:xfrm>
            <a:off x="5326379" y="3217164"/>
            <a:ext cx="0" cy="86995"/>
          </a:xfrm>
          <a:custGeom>
            <a:avLst/>
            <a:gdLst/>
            <a:ahLst/>
            <a:cxnLst/>
            <a:rect l="l" t="t" r="r" b="b"/>
            <a:pathLst>
              <a:path h="86995">
                <a:moveTo>
                  <a:pt x="0" y="0"/>
                </a:moveTo>
                <a:lnTo>
                  <a:pt x="0" y="86868"/>
                </a:lnTo>
              </a:path>
            </a:pathLst>
          </a:custGeom>
          <a:ln w="38100">
            <a:solidFill>
              <a:srgbClr val="7B9DC7"/>
            </a:solidFill>
          </a:ln>
        </p:spPr>
        <p:txBody>
          <a:bodyPr wrap="square" lIns="0" tIns="0" rIns="0" bIns="0" rtlCol="0"/>
          <a:lstStyle/>
          <a:p>
            <a:endParaRPr/>
          </a:p>
        </p:txBody>
      </p:sp>
      <p:sp>
        <p:nvSpPr>
          <p:cNvPr id="281" name="object 281"/>
          <p:cNvSpPr/>
          <p:nvPr/>
        </p:nvSpPr>
        <p:spPr>
          <a:xfrm>
            <a:off x="5396865" y="3217164"/>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82" name="object 282"/>
          <p:cNvSpPr/>
          <p:nvPr/>
        </p:nvSpPr>
        <p:spPr>
          <a:xfrm>
            <a:off x="5466969" y="3219450"/>
            <a:ext cx="0" cy="89535"/>
          </a:xfrm>
          <a:custGeom>
            <a:avLst/>
            <a:gdLst/>
            <a:ahLst/>
            <a:cxnLst/>
            <a:rect l="l" t="t" r="r" b="b"/>
            <a:pathLst>
              <a:path h="89535">
                <a:moveTo>
                  <a:pt x="0" y="0"/>
                </a:moveTo>
                <a:lnTo>
                  <a:pt x="0" y="89153"/>
                </a:lnTo>
              </a:path>
            </a:pathLst>
          </a:custGeom>
          <a:ln w="38862">
            <a:solidFill>
              <a:srgbClr val="7B9DC7"/>
            </a:solidFill>
          </a:ln>
        </p:spPr>
        <p:txBody>
          <a:bodyPr wrap="square" lIns="0" tIns="0" rIns="0" bIns="0" rtlCol="0"/>
          <a:lstStyle/>
          <a:p>
            <a:endParaRPr/>
          </a:p>
        </p:txBody>
      </p:sp>
      <p:sp>
        <p:nvSpPr>
          <p:cNvPr id="283" name="object 283"/>
          <p:cNvSpPr/>
          <p:nvPr/>
        </p:nvSpPr>
        <p:spPr>
          <a:xfrm>
            <a:off x="5537072" y="3217164"/>
            <a:ext cx="0" cy="88900"/>
          </a:xfrm>
          <a:custGeom>
            <a:avLst/>
            <a:gdLst/>
            <a:ahLst/>
            <a:cxnLst/>
            <a:rect l="l" t="t" r="r" b="b"/>
            <a:pathLst>
              <a:path h="88900">
                <a:moveTo>
                  <a:pt x="0" y="0"/>
                </a:moveTo>
                <a:lnTo>
                  <a:pt x="0" y="88392"/>
                </a:lnTo>
              </a:path>
            </a:pathLst>
          </a:custGeom>
          <a:ln w="38862">
            <a:solidFill>
              <a:srgbClr val="7B9DC7"/>
            </a:solidFill>
          </a:ln>
        </p:spPr>
        <p:txBody>
          <a:bodyPr wrap="square" lIns="0" tIns="0" rIns="0" bIns="0" rtlCol="0"/>
          <a:lstStyle/>
          <a:p>
            <a:endParaRPr/>
          </a:p>
        </p:txBody>
      </p:sp>
      <p:sp>
        <p:nvSpPr>
          <p:cNvPr id="284" name="object 284"/>
          <p:cNvSpPr/>
          <p:nvPr/>
        </p:nvSpPr>
        <p:spPr>
          <a:xfrm>
            <a:off x="5607177" y="3212592"/>
            <a:ext cx="0" cy="90805"/>
          </a:xfrm>
          <a:custGeom>
            <a:avLst/>
            <a:gdLst/>
            <a:ahLst/>
            <a:cxnLst/>
            <a:rect l="l" t="t" r="r" b="b"/>
            <a:pathLst>
              <a:path h="90804">
                <a:moveTo>
                  <a:pt x="0" y="0"/>
                </a:moveTo>
                <a:lnTo>
                  <a:pt x="0" y="90677"/>
                </a:lnTo>
              </a:path>
            </a:pathLst>
          </a:custGeom>
          <a:ln w="38862">
            <a:solidFill>
              <a:srgbClr val="7B9DC7"/>
            </a:solidFill>
          </a:ln>
        </p:spPr>
        <p:txBody>
          <a:bodyPr wrap="square" lIns="0" tIns="0" rIns="0" bIns="0" rtlCol="0"/>
          <a:lstStyle/>
          <a:p>
            <a:endParaRPr/>
          </a:p>
        </p:txBody>
      </p:sp>
      <p:sp>
        <p:nvSpPr>
          <p:cNvPr id="285" name="object 285"/>
          <p:cNvSpPr/>
          <p:nvPr/>
        </p:nvSpPr>
        <p:spPr>
          <a:xfrm>
            <a:off x="5677661" y="3205733"/>
            <a:ext cx="0" cy="90170"/>
          </a:xfrm>
          <a:custGeom>
            <a:avLst/>
            <a:gdLst/>
            <a:ahLst/>
            <a:cxnLst/>
            <a:rect l="l" t="t" r="r" b="b"/>
            <a:pathLst>
              <a:path h="90170">
                <a:moveTo>
                  <a:pt x="0" y="0"/>
                </a:moveTo>
                <a:lnTo>
                  <a:pt x="0" y="89916"/>
                </a:lnTo>
              </a:path>
            </a:pathLst>
          </a:custGeom>
          <a:ln w="38100">
            <a:solidFill>
              <a:srgbClr val="7B9DC7"/>
            </a:solidFill>
          </a:ln>
        </p:spPr>
        <p:txBody>
          <a:bodyPr wrap="square" lIns="0" tIns="0" rIns="0" bIns="0" rtlCol="0"/>
          <a:lstStyle/>
          <a:p>
            <a:endParaRPr/>
          </a:p>
        </p:txBody>
      </p:sp>
      <p:sp>
        <p:nvSpPr>
          <p:cNvPr id="286" name="object 286"/>
          <p:cNvSpPr/>
          <p:nvPr/>
        </p:nvSpPr>
        <p:spPr>
          <a:xfrm>
            <a:off x="5748146" y="3198114"/>
            <a:ext cx="0" cy="90805"/>
          </a:xfrm>
          <a:custGeom>
            <a:avLst/>
            <a:gdLst/>
            <a:ahLst/>
            <a:cxnLst/>
            <a:rect l="l" t="t" r="r" b="b"/>
            <a:pathLst>
              <a:path h="90804">
                <a:moveTo>
                  <a:pt x="0" y="0"/>
                </a:moveTo>
                <a:lnTo>
                  <a:pt x="0" y="90677"/>
                </a:lnTo>
              </a:path>
            </a:pathLst>
          </a:custGeom>
          <a:ln w="38862">
            <a:solidFill>
              <a:srgbClr val="7B9DC7"/>
            </a:solidFill>
          </a:ln>
        </p:spPr>
        <p:txBody>
          <a:bodyPr wrap="square" lIns="0" tIns="0" rIns="0" bIns="0" rtlCol="0"/>
          <a:lstStyle/>
          <a:p>
            <a:endParaRPr/>
          </a:p>
        </p:txBody>
      </p:sp>
      <p:sp>
        <p:nvSpPr>
          <p:cNvPr id="287" name="object 287"/>
          <p:cNvSpPr/>
          <p:nvPr/>
        </p:nvSpPr>
        <p:spPr>
          <a:xfrm>
            <a:off x="5818251" y="3191255"/>
            <a:ext cx="0" cy="90170"/>
          </a:xfrm>
          <a:custGeom>
            <a:avLst/>
            <a:gdLst/>
            <a:ahLst/>
            <a:cxnLst/>
            <a:rect l="l" t="t" r="r" b="b"/>
            <a:pathLst>
              <a:path h="90170">
                <a:moveTo>
                  <a:pt x="0" y="0"/>
                </a:moveTo>
                <a:lnTo>
                  <a:pt x="0" y="89916"/>
                </a:lnTo>
              </a:path>
            </a:pathLst>
          </a:custGeom>
          <a:ln w="38862">
            <a:solidFill>
              <a:srgbClr val="7B9DC7"/>
            </a:solidFill>
          </a:ln>
        </p:spPr>
        <p:txBody>
          <a:bodyPr wrap="square" lIns="0" tIns="0" rIns="0" bIns="0" rtlCol="0"/>
          <a:lstStyle/>
          <a:p>
            <a:endParaRPr/>
          </a:p>
        </p:txBody>
      </p:sp>
      <p:sp>
        <p:nvSpPr>
          <p:cNvPr id="288" name="object 288"/>
          <p:cNvSpPr/>
          <p:nvPr/>
        </p:nvSpPr>
        <p:spPr>
          <a:xfrm>
            <a:off x="5888354" y="3183635"/>
            <a:ext cx="0" cy="92710"/>
          </a:xfrm>
          <a:custGeom>
            <a:avLst/>
            <a:gdLst/>
            <a:ahLst/>
            <a:cxnLst/>
            <a:rect l="l" t="t" r="r" b="b"/>
            <a:pathLst>
              <a:path h="92710">
                <a:moveTo>
                  <a:pt x="0" y="0"/>
                </a:moveTo>
                <a:lnTo>
                  <a:pt x="0" y="92201"/>
                </a:lnTo>
              </a:path>
            </a:pathLst>
          </a:custGeom>
          <a:ln w="38862">
            <a:solidFill>
              <a:srgbClr val="7B9DC7"/>
            </a:solidFill>
          </a:ln>
        </p:spPr>
        <p:txBody>
          <a:bodyPr wrap="square" lIns="0" tIns="0" rIns="0" bIns="0" rtlCol="0"/>
          <a:lstStyle/>
          <a:p>
            <a:endParaRPr/>
          </a:p>
        </p:txBody>
      </p:sp>
      <p:sp>
        <p:nvSpPr>
          <p:cNvPr id="289" name="object 289"/>
          <p:cNvSpPr/>
          <p:nvPr/>
        </p:nvSpPr>
        <p:spPr>
          <a:xfrm>
            <a:off x="5958840" y="3178301"/>
            <a:ext cx="0" cy="91440"/>
          </a:xfrm>
          <a:custGeom>
            <a:avLst/>
            <a:gdLst/>
            <a:ahLst/>
            <a:cxnLst/>
            <a:rect l="l" t="t" r="r" b="b"/>
            <a:pathLst>
              <a:path h="91439">
                <a:moveTo>
                  <a:pt x="0" y="0"/>
                </a:moveTo>
                <a:lnTo>
                  <a:pt x="0" y="91440"/>
                </a:lnTo>
              </a:path>
            </a:pathLst>
          </a:custGeom>
          <a:ln w="38100">
            <a:solidFill>
              <a:srgbClr val="7B9DC7"/>
            </a:solidFill>
          </a:ln>
        </p:spPr>
        <p:txBody>
          <a:bodyPr wrap="square" lIns="0" tIns="0" rIns="0" bIns="0" rtlCol="0"/>
          <a:lstStyle/>
          <a:p>
            <a:endParaRPr/>
          </a:p>
        </p:txBody>
      </p:sp>
      <p:sp>
        <p:nvSpPr>
          <p:cNvPr id="290" name="object 290"/>
          <p:cNvSpPr/>
          <p:nvPr/>
        </p:nvSpPr>
        <p:spPr>
          <a:xfrm>
            <a:off x="6029325" y="3172205"/>
            <a:ext cx="0" cy="92710"/>
          </a:xfrm>
          <a:custGeom>
            <a:avLst/>
            <a:gdLst/>
            <a:ahLst/>
            <a:cxnLst/>
            <a:rect l="l" t="t" r="r" b="b"/>
            <a:pathLst>
              <a:path h="92710">
                <a:moveTo>
                  <a:pt x="0" y="0"/>
                </a:moveTo>
                <a:lnTo>
                  <a:pt x="0" y="92201"/>
                </a:lnTo>
              </a:path>
            </a:pathLst>
          </a:custGeom>
          <a:ln w="38862">
            <a:solidFill>
              <a:srgbClr val="7B9DC7"/>
            </a:solidFill>
          </a:ln>
        </p:spPr>
        <p:txBody>
          <a:bodyPr wrap="square" lIns="0" tIns="0" rIns="0" bIns="0" rtlCol="0"/>
          <a:lstStyle/>
          <a:p>
            <a:endParaRPr/>
          </a:p>
        </p:txBody>
      </p:sp>
      <p:sp>
        <p:nvSpPr>
          <p:cNvPr id="291" name="object 291"/>
          <p:cNvSpPr/>
          <p:nvPr/>
        </p:nvSpPr>
        <p:spPr>
          <a:xfrm>
            <a:off x="6099428" y="3166872"/>
            <a:ext cx="0" cy="91440"/>
          </a:xfrm>
          <a:custGeom>
            <a:avLst/>
            <a:gdLst/>
            <a:ahLst/>
            <a:cxnLst/>
            <a:rect l="l" t="t" r="r" b="b"/>
            <a:pathLst>
              <a:path h="91439">
                <a:moveTo>
                  <a:pt x="0" y="0"/>
                </a:moveTo>
                <a:lnTo>
                  <a:pt x="0" y="91440"/>
                </a:lnTo>
              </a:path>
            </a:pathLst>
          </a:custGeom>
          <a:ln w="38862">
            <a:solidFill>
              <a:srgbClr val="7B9DC7"/>
            </a:solidFill>
          </a:ln>
        </p:spPr>
        <p:txBody>
          <a:bodyPr wrap="square" lIns="0" tIns="0" rIns="0" bIns="0" rtlCol="0"/>
          <a:lstStyle/>
          <a:p>
            <a:endParaRPr/>
          </a:p>
        </p:txBody>
      </p:sp>
      <p:sp>
        <p:nvSpPr>
          <p:cNvPr id="292" name="object 292"/>
          <p:cNvSpPr/>
          <p:nvPr/>
        </p:nvSpPr>
        <p:spPr>
          <a:xfrm>
            <a:off x="6169533" y="3160014"/>
            <a:ext cx="0" cy="93345"/>
          </a:xfrm>
          <a:custGeom>
            <a:avLst/>
            <a:gdLst/>
            <a:ahLst/>
            <a:cxnLst/>
            <a:rect l="l" t="t" r="r" b="b"/>
            <a:pathLst>
              <a:path h="93345">
                <a:moveTo>
                  <a:pt x="0" y="0"/>
                </a:moveTo>
                <a:lnTo>
                  <a:pt x="0" y="92964"/>
                </a:lnTo>
              </a:path>
            </a:pathLst>
          </a:custGeom>
          <a:ln w="38862">
            <a:solidFill>
              <a:srgbClr val="7B9DC7"/>
            </a:solidFill>
          </a:ln>
        </p:spPr>
        <p:txBody>
          <a:bodyPr wrap="square" lIns="0" tIns="0" rIns="0" bIns="0" rtlCol="0"/>
          <a:lstStyle/>
          <a:p>
            <a:endParaRPr/>
          </a:p>
        </p:txBody>
      </p:sp>
      <p:sp>
        <p:nvSpPr>
          <p:cNvPr id="293" name="object 293"/>
          <p:cNvSpPr/>
          <p:nvPr/>
        </p:nvSpPr>
        <p:spPr>
          <a:xfrm>
            <a:off x="6239636" y="3153917"/>
            <a:ext cx="0" cy="93345"/>
          </a:xfrm>
          <a:custGeom>
            <a:avLst/>
            <a:gdLst/>
            <a:ahLst/>
            <a:cxnLst/>
            <a:rect l="l" t="t" r="r" b="b"/>
            <a:pathLst>
              <a:path h="93344">
                <a:moveTo>
                  <a:pt x="0" y="0"/>
                </a:moveTo>
                <a:lnTo>
                  <a:pt x="0" y="92964"/>
                </a:lnTo>
              </a:path>
            </a:pathLst>
          </a:custGeom>
          <a:ln w="38862">
            <a:solidFill>
              <a:srgbClr val="7B9DC7"/>
            </a:solidFill>
          </a:ln>
        </p:spPr>
        <p:txBody>
          <a:bodyPr wrap="square" lIns="0" tIns="0" rIns="0" bIns="0" rtlCol="0"/>
          <a:lstStyle/>
          <a:p>
            <a:endParaRPr/>
          </a:p>
        </p:txBody>
      </p:sp>
      <p:sp>
        <p:nvSpPr>
          <p:cNvPr id="294" name="object 294"/>
          <p:cNvSpPr/>
          <p:nvPr/>
        </p:nvSpPr>
        <p:spPr>
          <a:xfrm>
            <a:off x="6310121" y="3147822"/>
            <a:ext cx="0" cy="93980"/>
          </a:xfrm>
          <a:custGeom>
            <a:avLst/>
            <a:gdLst/>
            <a:ahLst/>
            <a:cxnLst/>
            <a:rect l="l" t="t" r="r" b="b"/>
            <a:pathLst>
              <a:path h="93980">
                <a:moveTo>
                  <a:pt x="0" y="0"/>
                </a:moveTo>
                <a:lnTo>
                  <a:pt x="0" y="93725"/>
                </a:lnTo>
              </a:path>
            </a:pathLst>
          </a:custGeom>
          <a:ln w="38100">
            <a:solidFill>
              <a:srgbClr val="7B9DC7"/>
            </a:solidFill>
          </a:ln>
        </p:spPr>
        <p:txBody>
          <a:bodyPr wrap="square" lIns="0" tIns="0" rIns="0" bIns="0" rtlCol="0"/>
          <a:lstStyle/>
          <a:p>
            <a:endParaRPr/>
          </a:p>
        </p:txBody>
      </p:sp>
      <p:sp>
        <p:nvSpPr>
          <p:cNvPr id="295" name="object 295"/>
          <p:cNvSpPr/>
          <p:nvPr/>
        </p:nvSpPr>
        <p:spPr>
          <a:xfrm>
            <a:off x="6380607" y="3140964"/>
            <a:ext cx="0" cy="94615"/>
          </a:xfrm>
          <a:custGeom>
            <a:avLst/>
            <a:gdLst/>
            <a:ahLst/>
            <a:cxnLst/>
            <a:rect l="l" t="t" r="r" b="b"/>
            <a:pathLst>
              <a:path h="94614">
                <a:moveTo>
                  <a:pt x="0" y="0"/>
                </a:moveTo>
                <a:lnTo>
                  <a:pt x="0" y="94488"/>
                </a:lnTo>
              </a:path>
            </a:pathLst>
          </a:custGeom>
          <a:ln w="38862">
            <a:solidFill>
              <a:srgbClr val="7B9DC7"/>
            </a:solidFill>
          </a:ln>
        </p:spPr>
        <p:txBody>
          <a:bodyPr wrap="square" lIns="0" tIns="0" rIns="0" bIns="0" rtlCol="0"/>
          <a:lstStyle/>
          <a:p>
            <a:endParaRPr/>
          </a:p>
        </p:txBody>
      </p:sp>
      <p:sp>
        <p:nvSpPr>
          <p:cNvPr id="296" name="object 296"/>
          <p:cNvSpPr/>
          <p:nvPr/>
        </p:nvSpPr>
        <p:spPr>
          <a:xfrm>
            <a:off x="6450710" y="3135629"/>
            <a:ext cx="0" cy="94615"/>
          </a:xfrm>
          <a:custGeom>
            <a:avLst/>
            <a:gdLst/>
            <a:ahLst/>
            <a:cxnLst/>
            <a:rect l="l" t="t" r="r" b="b"/>
            <a:pathLst>
              <a:path h="94614">
                <a:moveTo>
                  <a:pt x="0" y="0"/>
                </a:moveTo>
                <a:lnTo>
                  <a:pt x="0" y="94488"/>
                </a:lnTo>
              </a:path>
            </a:pathLst>
          </a:custGeom>
          <a:ln w="38862">
            <a:solidFill>
              <a:srgbClr val="7B9DC7"/>
            </a:solidFill>
          </a:ln>
        </p:spPr>
        <p:txBody>
          <a:bodyPr wrap="square" lIns="0" tIns="0" rIns="0" bIns="0" rtlCol="0"/>
          <a:lstStyle/>
          <a:p>
            <a:endParaRPr/>
          </a:p>
        </p:txBody>
      </p:sp>
      <p:sp>
        <p:nvSpPr>
          <p:cNvPr id="297" name="object 297"/>
          <p:cNvSpPr/>
          <p:nvPr/>
        </p:nvSpPr>
        <p:spPr>
          <a:xfrm>
            <a:off x="6515100" y="3129533"/>
            <a:ext cx="0" cy="94615"/>
          </a:xfrm>
          <a:custGeom>
            <a:avLst/>
            <a:gdLst/>
            <a:ahLst/>
            <a:cxnLst/>
            <a:rect l="l" t="t" r="r" b="b"/>
            <a:pathLst>
              <a:path h="94614">
                <a:moveTo>
                  <a:pt x="0" y="0"/>
                </a:moveTo>
                <a:lnTo>
                  <a:pt x="0" y="94488"/>
                </a:lnTo>
              </a:path>
            </a:pathLst>
          </a:custGeom>
          <a:ln w="27432">
            <a:solidFill>
              <a:srgbClr val="7B9DC7"/>
            </a:solidFill>
          </a:ln>
        </p:spPr>
        <p:txBody>
          <a:bodyPr wrap="square" lIns="0" tIns="0" rIns="0" bIns="0" rtlCol="0"/>
          <a:lstStyle/>
          <a:p>
            <a:endParaRPr/>
          </a:p>
        </p:txBody>
      </p:sp>
      <p:sp>
        <p:nvSpPr>
          <p:cNvPr id="298" name="object 298"/>
          <p:cNvSpPr/>
          <p:nvPr/>
        </p:nvSpPr>
        <p:spPr>
          <a:xfrm>
            <a:off x="2600705" y="3124961"/>
            <a:ext cx="3901440" cy="321310"/>
          </a:xfrm>
          <a:custGeom>
            <a:avLst/>
            <a:gdLst/>
            <a:ahLst/>
            <a:cxnLst/>
            <a:rect l="l" t="t" r="r" b="b"/>
            <a:pathLst>
              <a:path w="3901440" h="321310">
                <a:moveTo>
                  <a:pt x="32004" y="204215"/>
                </a:moveTo>
                <a:lnTo>
                  <a:pt x="0" y="318515"/>
                </a:lnTo>
                <a:lnTo>
                  <a:pt x="8382" y="320801"/>
                </a:lnTo>
                <a:lnTo>
                  <a:pt x="40386" y="206501"/>
                </a:lnTo>
                <a:lnTo>
                  <a:pt x="32004" y="204215"/>
                </a:lnTo>
                <a:close/>
              </a:path>
              <a:path w="3901440" h="321310">
                <a:moveTo>
                  <a:pt x="102870" y="148589"/>
                </a:moveTo>
                <a:lnTo>
                  <a:pt x="70866" y="202691"/>
                </a:lnTo>
                <a:lnTo>
                  <a:pt x="78486" y="207263"/>
                </a:lnTo>
                <a:lnTo>
                  <a:pt x="109728" y="153161"/>
                </a:lnTo>
                <a:lnTo>
                  <a:pt x="102870" y="148589"/>
                </a:lnTo>
                <a:close/>
              </a:path>
              <a:path w="3901440" h="321310">
                <a:moveTo>
                  <a:pt x="172974" y="84581"/>
                </a:moveTo>
                <a:lnTo>
                  <a:pt x="140970" y="148589"/>
                </a:lnTo>
                <a:lnTo>
                  <a:pt x="148590" y="152399"/>
                </a:lnTo>
                <a:lnTo>
                  <a:pt x="180594" y="88391"/>
                </a:lnTo>
                <a:lnTo>
                  <a:pt x="172974" y="84581"/>
                </a:lnTo>
                <a:close/>
              </a:path>
              <a:path w="3901440" h="321310">
                <a:moveTo>
                  <a:pt x="216408" y="82295"/>
                </a:moveTo>
                <a:lnTo>
                  <a:pt x="214122" y="90677"/>
                </a:lnTo>
                <a:lnTo>
                  <a:pt x="246126" y="99059"/>
                </a:lnTo>
                <a:lnTo>
                  <a:pt x="247650" y="90677"/>
                </a:lnTo>
                <a:lnTo>
                  <a:pt x="216408" y="82295"/>
                </a:lnTo>
                <a:close/>
              </a:path>
              <a:path w="3901440" h="321310">
                <a:moveTo>
                  <a:pt x="313182" y="25907"/>
                </a:moveTo>
                <a:lnTo>
                  <a:pt x="281940" y="92963"/>
                </a:lnTo>
                <a:lnTo>
                  <a:pt x="289560" y="96773"/>
                </a:lnTo>
                <a:lnTo>
                  <a:pt x="320802" y="28955"/>
                </a:lnTo>
                <a:lnTo>
                  <a:pt x="313182" y="25907"/>
                </a:lnTo>
                <a:close/>
              </a:path>
              <a:path w="3901440" h="321310">
                <a:moveTo>
                  <a:pt x="357378" y="23621"/>
                </a:moveTo>
                <a:lnTo>
                  <a:pt x="354330" y="31241"/>
                </a:lnTo>
                <a:lnTo>
                  <a:pt x="385572" y="45719"/>
                </a:lnTo>
                <a:lnTo>
                  <a:pt x="389382" y="38099"/>
                </a:lnTo>
                <a:lnTo>
                  <a:pt x="357378" y="23621"/>
                </a:lnTo>
                <a:close/>
              </a:path>
              <a:path w="3901440" h="321310">
                <a:moveTo>
                  <a:pt x="430530" y="40385"/>
                </a:moveTo>
                <a:lnTo>
                  <a:pt x="422148" y="43433"/>
                </a:lnTo>
                <a:lnTo>
                  <a:pt x="453390" y="124967"/>
                </a:lnTo>
                <a:lnTo>
                  <a:pt x="461772" y="121919"/>
                </a:lnTo>
                <a:lnTo>
                  <a:pt x="430530" y="40385"/>
                </a:lnTo>
                <a:close/>
              </a:path>
              <a:path w="3901440" h="321310">
                <a:moveTo>
                  <a:pt x="525780" y="103631"/>
                </a:moveTo>
                <a:lnTo>
                  <a:pt x="494538" y="119633"/>
                </a:lnTo>
                <a:lnTo>
                  <a:pt x="498348" y="127253"/>
                </a:lnTo>
                <a:lnTo>
                  <a:pt x="529590" y="111251"/>
                </a:lnTo>
                <a:lnTo>
                  <a:pt x="525780" y="103631"/>
                </a:lnTo>
                <a:close/>
              </a:path>
              <a:path w="3901440" h="321310">
                <a:moveTo>
                  <a:pt x="594360" y="49529"/>
                </a:moveTo>
                <a:lnTo>
                  <a:pt x="563118" y="105917"/>
                </a:lnTo>
                <a:lnTo>
                  <a:pt x="570738" y="109727"/>
                </a:lnTo>
                <a:lnTo>
                  <a:pt x="601980" y="54101"/>
                </a:lnTo>
                <a:lnTo>
                  <a:pt x="594360" y="49529"/>
                </a:lnTo>
                <a:close/>
              </a:path>
              <a:path w="3901440" h="321310">
                <a:moveTo>
                  <a:pt x="665988" y="21335"/>
                </a:moveTo>
                <a:lnTo>
                  <a:pt x="633984" y="48767"/>
                </a:lnTo>
                <a:lnTo>
                  <a:pt x="640080" y="54863"/>
                </a:lnTo>
                <a:lnTo>
                  <a:pt x="671322" y="28193"/>
                </a:lnTo>
                <a:lnTo>
                  <a:pt x="665988" y="21335"/>
                </a:lnTo>
                <a:close/>
              </a:path>
              <a:path w="3901440" h="321310">
                <a:moveTo>
                  <a:pt x="710946" y="22859"/>
                </a:moveTo>
                <a:lnTo>
                  <a:pt x="703326" y="25907"/>
                </a:lnTo>
                <a:lnTo>
                  <a:pt x="734568" y="115061"/>
                </a:lnTo>
                <a:lnTo>
                  <a:pt x="742950" y="112013"/>
                </a:lnTo>
                <a:lnTo>
                  <a:pt x="710946" y="22859"/>
                </a:lnTo>
                <a:close/>
              </a:path>
              <a:path w="3901440" h="321310">
                <a:moveTo>
                  <a:pt x="781812" y="112013"/>
                </a:moveTo>
                <a:lnTo>
                  <a:pt x="773430" y="115061"/>
                </a:lnTo>
                <a:lnTo>
                  <a:pt x="804672" y="206501"/>
                </a:lnTo>
                <a:lnTo>
                  <a:pt x="813054" y="203453"/>
                </a:lnTo>
                <a:lnTo>
                  <a:pt x="781812" y="112013"/>
                </a:lnTo>
                <a:close/>
              </a:path>
              <a:path w="3901440" h="321310">
                <a:moveTo>
                  <a:pt x="851154" y="203453"/>
                </a:moveTo>
                <a:lnTo>
                  <a:pt x="844296" y="207263"/>
                </a:lnTo>
                <a:lnTo>
                  <a:pt x="875538" y="264413"/>
                </a:lnTo>
                <a:lnTo>
                  <a:pt x="883158" y="260603"/>
                </a:lnTo>
                <a:lnTo>
                  <a:pt x="851154" y="203453"/>
                </a:lnTo>
                <a:close/>
              </a:path>
              <a:path w="3901440" h="321310">
                <a:moveTo>
                  <a:pt x="918972" y="258317"/>
                </a:moveTo>
                <a:lnTo>
                  <a:pt x="917448" y="266699"/>
                </a:lnTo>
                <a:lnTo>
                  <a:pt x="948690" y="273557"/>
                </a:lnTo>
                <a:lnTo>
                  <a:pt x="950214" y="265175"/>
                </a:lnTo>
                <a:lnTo>
                  <a:pt x="918972" y="258317"/>
                </a:lnTo>
                <a:close/>
              </a:path>
              <a:path w="3901440" h="321310">
                <a:moveTo>
                  <a:pt x="1017270" y="246125"/>
                </a:moveTo>
                <a:lnTo>
                  <a:pt x="986028" y="265937"/>
                </a:lnTo>
                <a:lnTo>
                  <a:pt x="990600" y="273557"/>
                </a:lnTo>
                <a:lnTo>
                  <a:pt x="1021842" y="252983"/>
                </a:lnTo>
                <a:lnTo>
                  <a:pt x="1017270" y="246125"/>
                </a:lnTo>
                <a:close/>
              </a:path>
              <a:path w="3901440" h="321310">
                <a:moveTo>
                  <a:pt x="1087374" y="224789"/>
                </a:moveTo>
                <a:lnTo>
                  <a:pt x="1056132" y="246125"/>
                </a:lnTo>
                <a:lnTo>
                  <a:pt x="1060704" y="252983"/>
                </a:lnTo>
                <a:lnTo>
                  <a:pt x="1092708" y="231647"/>
                </a:lnTo>
                <a:lnTo>
                  <a:pt x="1087374" y="224789"/>
                </a:lnTo>
                <a:close/>
              </a:path>
              <a:path w="3901440" h="321310">
                <a:moveTo>
                  <a:pt x="1157478" y="197357"/>
                </a:moveTo>
                <a:lnTo>
                  <a:pt x="1126236" y="224789"/>
                </a:lnTo>
                <a:lnTo>
                  <a:pt x="1131570" y="231647"/>
                </a:lnTo>
                <a:lnTo>
                  <a:pt x="1163574" y="204215"/>
                </a:lnTo>
                <a:lnTo>
                  <a:pt x="1157478" y="197357"/>
                </a:lnTo>
                <a:close/>
              </a:path>
              <a:path w="3901440" h="321310">
                <a:moveTo>
                  <a:pt x="1199388" y="196595"/>
                </a:moveTo>
                <a:lnTo>
                  <a:pt x="1198626" y="204977"/>
                </a:lnTo>
                <a:lnTo>
                  <a:pt x="1230630" y="208025"/>
                </a:lnTo>
                <a:lnTo>
                  <a:pt x="1231392" y="199643"/>
                </a:lnTo>
                <a:lnTo>
                  <a:pt x="1199388" y="196595"/>
                </a:lnTo>
                <a:close/>
              </a:path>
              <a:path w="3901440" h="321310">
                <a:moveTo>
                  <a:pt x="1298448" y="177545"/>
                </a:moveTo>
                <a:lnTo>
                  <a:pt x="1267206" y="200405"/>
                </a:lnTo>
                <a:lnTo>
                  <a:pt x="1271778" y="207263"/>
                </a:lnTo>
                <a:lnTo>
                  <a:pt x="1303782" y="184403"/>
                </a:lnTo>
                <a:lnTo>
                  <a:pt x="1298448" y="177545"/>
                </a:lnTo>
                <a:close/>
              </a:path>
              <a:path w="3901440" h="321310">
                <a:moveTo>
                  <a:pt x="1367028" y="118871"/>
                </a:moveTo>
                <a:lnTo>
                  <a:pt x="1335786" y="179069"/>
                </a:lnTo>
                <a:lnTo>
                  <a:pt x="1343406" y="182879"/>
                </a:lnTo>
                <a:lnTo>
                  <a:pt x="1374648" y="122681"/>
                </a:lnTo>
                <a:lnTo>
                  <a:pt x="1367028" y="118871"/>
                </a:lnTo>
                <a:close/>
              </a:path>
              <a:path w="3901440" h="321310">
                <a:moveTo>
                  <a:pt x="1439418" y="95249"/>
                </a:moveTo>
                <a:lnTo>
                  <a:pt x="1407414" y="117347"/>
                </a:lnTo>
                <a:lnTo>
                  <a:pt x="1411986" y="124205"/>
                </a:lnTo>
                <a:lnTo>
                  <a:pt x="1443990" y="102869"/>
                </a:lnTo>
                <a:lnTo>
                  <a:pt x="1439418" y="95249"/>
                </a:lnTo>
                <a:close/>
              </a:path>
              <a:path w="3901440" h="321310">
                <a:moveTo>
                  <a:pt x="1481328" y="95249"/>
                </a:moveTo>
                <a:lnTo>
                  <a:pt x="1479042" y="103631"/>
                </a:lnTo>
                <a:lnTo>
                  <a:pt x="1510284" y="113537"/>
                </a:lnTo>
                <a:lnTo>
                  <a:pt x="1513332" y="105155"/>
                </a:lnTo>
                <a:lnTo>
                  <a:pt x="1481328" y="95249"/>
                </a:lnTo>
                <a:close/>
              </a:path>
              <a:path w="3901440" h="321310">
                <a:moveTo>
                  <a:pt x="1553718" y="105917"/>
                </a:moveTo>
                <a:lnTo>
                  <a:pt x="1547622" y="112013"/>
                </a:lnTo>
                <a:lnTo>
                  <a:pt x="1578864" y="140969"/>
                </a:lnTo>
                <a:lnTo>
                  <a:pt x="1584960" y="134873"/>
                </a:lnTo>
                <a:lnTo>
                  <a:pt x="1553718" y="105917"/>
                </a:lnTo>
                <a:close/>
              </a:path>
              <a:path w="3901440" h="321310">
                <a:moveTo>
                  <a:pt x="1621536" y="133349"/>
                </a:moveTo>
                <a:lnTo>
                  <a:pt x="1620012" y="141731"/>
                </a:lnTo>
                <a:lnTo>
                  <a:pt x="1651254" y="147827"/>
                </a:lnTo>
                <a:lnTo>
                  <a:pt x="1652777" y="139445"/>
                </a:lnTo>
                <a:lnTo>
                  <a:pt x="1621536" y="133349"/>
                </a:lnTo>
                <a:close/>
              </a:path>
              <a:path w="3901440" h="321310">
                <a:moveTo>
                  <a:pt x="1722120" y="137921"/>
                </a:moveTo>
                <a:lnTo>
                  <a:pt x="1690878" y="139445"/>
                </a:lnTo>
                <a:lnTo>
                  <a:pt x="1690878" y="147827"/>
                </a:lnTo>
                <a:lnTo>
                  <a:pt x="1722882" y="146303"/>
                </a:lnTo>
                <a:lnTo>
                  <a:pt x="1722120" y="137921"/>
                </a:lnTo>
                <a:close/>
              </a:path>
              <a:path w="3901440" h="321310">
                <a:moveTo>
                  <a:pt x="1764030" y="138683"/>
                </a:moveTo>
                <a:lnTo>
                  <a:pt x="1758696" y="145541"/>
                </a:lnTo>
                <a:lnTo>
                  <a:pt x="1789938" y="169925"/>
                </a:lnTo>
                <a:lnTo>
                  <a:pt x="1795272" y="163067"/>
                </a:lnTo>
                <a:lnTo>
                  <a:pt x="1764030" y="138683"/>
                </a:lnTo>
                <a:close/>
              </a:path>
              <a:path w="3901440" h="321310">
                <a:moveTo>
                  <a:pt x="1832610" y="162305"/>
                </a:moveTo>
                <a:lnTo>
                  <a:pt x="1830324" y="170687"/>
                </a:lnTo>
                <a:lnTo>
                  <a:pt x="1861566" y="179069"/>
                </a:lnTo>
                <a:lnTo>
                  <a:pt x="1863852" y="170687"/>
                </a:lnTo>
                <a:lnTo>
                  <a:pt x="1832610" y="162305"/>
                </a:lnTo>
                <a:close/>
              </a:path>
              <a:path w="3901440" h="321310">
                <a:moveTo>
                  <a:pt x="1902714" y="170687"/>
                </a:moveTo>
                <a:lnTo>
                  <a:pt x="1901190" y="179069"/>
                </a:lnTo>
                <a:lnTo>
                  <a:pt x="1932432" y="183641"/>
                </a:lnTo>
                <a:lnTo>
                  <a:pt x="1933956" y="175259"/>
                </a:lnTo>
                <a:lnTo>
                  <a:pt x="1902714" y="170687"/>
                </a:lnTo>
                <a:close/>
              </a:path>
              <a:path w="3901440" h="321310">
                <a:moveTo>
                  <a:pt x="2003298" y="170687"/>
                </a:moveTo>
                <a:lnTo>
                  <a:pt x="1971294" y="175259"/>
                </a:lnTo>
                <a:lnTo>
                  <a:pt x="1972818" y="183641"/>
                </a:lnTo>
                <a:lnTo>
                  <a:pt x="2004060" y="179069"/>
                </a:lnTo>
                <a:lnTo>
                  <a:pt x="2003298" y="170687"/>
                </a:lnTo>
                <a:close/>
              </a:path>
              <a:path w="3901440" h="321310">
                <a:moveTo>
                  <a:pt x="2073402" y="165353"/>
                </a:moveTo>
                <a:lnTo>
                  <a:pt x="2041398" y="170687"/>
                </a:lnTo>
                <a:lnTo>
                  <a:pt x="2042922" y="179069"/>
                </a:lnTo>
                <a:lnTo>
                  <a:pt x="2074926" y="173735"/>
                </a:lnTo>
                <a:lnTo>
                  <a:pt x="2073402" y="165353"/>
                </a:lnTo>
                <a:close/>
              </a:path>
              <a:path w="3901440" h="321310">
                <a:moveTo>
                  <a:pt x="2143506" y="157733"/>
                </a:moveTo>
                <a:lnTo>
                  <a:pt x="2111502" y="165353"/>
                </a:lnTo>
                <a:lnTo>
                  <a:pt x="2113788" y="173735"/>
                </a:lnTo>
                <a:lnTo>
                  <a:pt x="2145030" y="166115"/>
                </a:lnTo>
                <a:lnTo>
                  <a:pt x="2143506" y="157733"/>
                </a:lnTo>
                <a:close/>
              </a:path>
              <a:path w="3901440" h="321310">
                <a:moveTo>
                  <a:pt x="2213610" y="149351"/>
                </a:moveTo>
                <a:lnTo>
                  <a:pt x="2181606" y="157733"/>
                </a:lnTo>
                <a:lnTo>
                  <a:pt x="2183892" y="166115"/>
                </a:lnTo>
                <a:lnTo>
                  <a:pt x="2215896" y="157733"/>
                </a:lnTo>
                <a:lnTo>
                  <a:pt x="2213610" y="149351"/>
                </a:lnTo>
                <a:close/>
              </a:path>
              <a:path w="3901440" h="321310">
                <a:moveTo>
                  <a:pt x="2282952" y="137921"/>
                </a:moveTo>
                <a:lnTo>
                  <a:pt x="2251710" y="149351"/>
                </a:lnTo>
                <a:lnTo>
                  <a:pt x="2254758" y="157733"/>
                </a:lnTo>
                <a:lnTo>
                  <a:pt x="2286000" y="146303"/>
                </a:lnTo>
                <a:lnTo>
                  <a:pt x="2282952" y="137921"/>
                </a:lnTo>
                <a:close/>
              </a:path>
              <a:path w="3901440" h="321310">
                <a:moveTo>
                  <a:pt x="2353818" y="126491"/>
                </a:moveTo>
                <a:lnTo>
                  <a:pt x="2321814" y="137921"/>
                </a:lnTo>
                <a:lnTo>
                  <a:pt x="2324862" y="146303"/>
                </a:lnTo>
                <a:lnTo>
                  <a:pt x="2356104" y="134873"/>
                </a:lnTo>
                <a:lnTo>
                  <a:pt x="2353818" y="126491"/>
                </a:lnTo>
                <a:close/>
              </a:path>
              <a:path w="3901440" h="321310">
                <a:moveTo>
                  <a:pt x="2423922" y="116585"/>
                </a:moveTo>
                <a:lnTo>
                  <a:pt x="2392680" y="126491"/>
                </a:lnTo>
                <a:lnTo>
                  <a:pt x="2394966" y="134873"/>
                </a:lnTo>
                <a:lnTo>
                  <a:pt x="2426208" y="124967"/>
                </a:lnTo>
                <a:lnTo>
                  <a:pt x="2423922" y="116585"/>
                </a:lnTo>
                <a:close/>
              </a:path>
              <a:path w="3901440" h="321310">
                <a:moveTo>
                  <a:pt x="2494788" y="110489"/>
                </a:moveTo>
                <a:lnTo>
                  <a:pt x="2463546" y="116585"/>
                </a:lnTo>
                <a:lnTo>
                  <a:pt x="2465070" y="124967"/>
                </a:lnTo>
                <a:lnTo>
                  <a:pt x="2496312" y="118871"/>
                </a:lnTo>
                <a:lnTo>
                  <a:pt x="2494788" y="110489"/>
                </a:lnTo>
                <a:close/>
              </a:path>
              <a:path w="3901440" h="321310">
                <a:moveTo>
                  <a:pt x="2564892" y="105155"/>
                </a:moveTo>
                <a:lnTo>
                  <a:pt x="2533650" y="110489"/>
                </a:lnTo>
                <a:lnTo>
                  <a:pt x="2535174" y="118871"/>
                </a:lnTo>
                <a:lnTo>
                  <a:pt x="2566416" y="113537"/>
                </a:lnTo>
                <a:lnTo>
                  <a:pt x="2564892" y="105155"/>
                </a:lnTo>
                <a:close/>
              </a:path>
              <a:path w="3901440" h="321310">
                <a:moveTo>
                  <a:pt x="2634996" y="96773"/>
                </a:moveTo>
                <a:lnTo>
                  <a:pt x="2602992" y="105155"/>
                </a:lnTo>
                <a:lnTo>
                  <a:pt x="2605278" y="113537"/>
                </a:lnTo>
                <a:lnTo>
                  <a:pt x="2637282" y="104393"/>
                </a:lnTo>
                <a:lnTo>
                  <a:pt x="2634996" y="96773"/>
                </a:lnTo>
                <a:close/>
              </a:path>
              <a:path w="3901440" h="321310">
                <a:moveTo>
                  <a:pt x="2705100" y="87629"/>
                </a:moveTo>
                <a:lnTo>
                  <a:pt x="2673858" y="96773"/>
                </a:lnTo>
                <a:lnTo>
                  <a:pt x="2676144" y="104393"/>
                </a:lnTo>
                <a:lnTo>
                  <a:pt x="2707386" y="96011"/>
                </a:lnTo>
                <a:lnTo>
                  <a:pt x="2705100" y="87629"/>
                </a:lnTo>
                <a:close/>
              </a:path>
              <a:path w="3901440" h="321310">
                <a:moveTo>
                  <a:pt x="2776728" y="87629"/>
                </a:moveTo>
                <a:lnTo>
                  <a:pt x="2744724" y="87629"/>
                </a:lnTo>
                <a:lnTo>
                  <a:pt x="2744724" y="96011"/>
                </a:lnTo>
                <a:lnTo>
                  <a:pt x="2776728" y="96011"/>
                </a:lnTo>
                <a:lnTo>
                  <a:pt x="2776728" y="87629"/>
                </a:lnTo>
                <a:close/>
              </a:path>
              <a:path w="3901440" h="321310">
                <a:moveTo>
                  <a:pt x="2815590" y="87629"/>
                </a:moveTo>
                <a:lnTo>
                  <a:pt x="2814828" y="96011"/>
                </a:lnTo>
                <a:lnTo>
                  <a:pt x="2846832" y="99059"/>
                </a:lnTo>
                <a:lnTo>
                  <a:pt x="2847594" y="90677"/>
                </a:lnTo>
                <a:lnTo>
                  <a:pt x="2815590" y="87629"/>
                </a:lnTo>
                <a:close/>
              </a:path>
              <a:path w="3901440" h="321310">
                <a:moveTo>
                  <a:pt x="2916936" y="87629"/>
                </a:moveTo>
                <a:lnTo>
                  <a:pt x="2884932" y="90677"/>
                </a:lnTo>
                <a:lnTo>
                  <a:pt x="2885694" y="99059"/>
                </a:lnTo>
                <a:lnTo>
                  <a:pt x="2917698" y="96011"/>
                </a:lnTo>
                <a:lnTo>
                  <a:pt x="2916936" y="87629"/>
                </a:lnTo>
                <a:close/>
              </a:path>
              <a:path w="3901440" h="321310">
                <a:moveTo>
                  <a:pt x="2987040" y="83819"/>
                </a:moveTo>
                <a:lnTo>
                  <a:pt x="2955036" y="87629"/>
                </a:lnTo>
                <a:lnTo>
                  <a:pt x="2956560" y="96011"/>
                </a:lnTo>
                <a:lnTo>
                  <a:pt x="2987802" y="92201"/>
                </a:lnTo>
                <a:lnTo>
                  <a:pt x="2987040" y="83819"/>
                </a:lnTo>
                <a:close/>
              </a:path>
              <a:path w="3901440" h="321310">
                <a:moveTo>
                  <a:pt x="3056382" y="76199"/>
                </a:moveTo>
                <a:lnTo>
                  <a:pt x="3025140" y="83819"/>
                </a:lnTo>
                <a:lnTo>
                  <a:pt x="3027426" y="92201"/>
                </a:lnTo>
                <a:lnTo>
                  <a:pt x="3058668" y="84581"/>
                </a:lnTo>
                <a:lnTo>
                  <a:pt x="3056382" y="76199"/>
                </a:lnTo>
                <a:close/>
              </a:path>
              <a:path w="3901440" h="321310">
                <a:moveTo>
                  <a:pt x="3127248" y="69341"/>
                </a:moveTo>
                <a:lnTo>
                  <a:pt x="3095244" y="76199"/>
                </a:lnTo>
                <a:lnTo>
                  <a:pt x="3097530" y="84581"/>
                </a:lnTo>
                <a:lnTo>
                  <a:pt x="3128772" y="77723"/>
                </a:lnTo>
                <a:lnTo>
                  <a:pt x="3127248" y="69341"/>
                </a:lnTo>
                <a:close/>
              </a:path>
              <a:path w="3901440" h="321310">
                <a:moveTo>
                  <a:pt x="3197352" y="61721"/>
                </a:moveTo>
                <a:lnTo>
                  <a:pt x="3165348" y="69341"/>
                </a:lnTo>
                <a:lnTo>
                  <a:pt x="3167634" y="77723"/>
                </a:lnTo>
                <a:lnTo>
                  <a:pt x="3198876" y="70103"/>
                </a:lnTo>
                <a:lnTo>
                  <a:pt x="3197352" y="61721"/>
                </a:lnTo>
                <a:close/>
              </a:path>
              <a:path w="3901440" h="321310">
                <a:moveTo>
                  <a:pt x="3267455" y="54863"/>
                </a:moveTo>
                <a:lnTo>
                  <a:pt x="3236214" y="61721"/>
                </a:lnTo>
                <a:lnTo>
                  <a:pt x="3237738" y="70103"/>
                </a:lnTo>
                <a:lnTo>
                  <a:pt x="3269742" y="63245"/>
                </a:lnTo>
                <a:lnTo>
                  <a:pt x="3267455" y="54863"/>
                </a:lnTo>
                <a:close/>
              </a:path>
              <a:path w="3901440" h="321310">
                <a:moveTo>
                  <a:pt x="3338322" y="48767"/>
                </a:moveTo>
                <a:lnTo>
                  <a:pt x="3306318" y="54863"/>
                </a:lnTo>
                <a:lnTo>
                  <a:pt x="3307841" y="63245"/>
                </a:lnTo>
                <a:lnTo>
                  <a:pt x="3339846" y="57911"/>
                </a:lnTo>
                <a:lnTo>
                  <a:pt x="3338322" y="48767"/>
                </a:lnTo>
                <a:close/>
              </a:path>
              <a:path w="3901440" h="321310">
                <a:moveTo>
                  <a:pt x="3408426" y="43433"/>
                </a:moveTo>
                <a:lnTo>
                  <a:pt x="3376422" y="48767"/>
                </a:lnTo>
                <a:lnTo>
                  <a:pt x="3377946" y="57911"/>
                </a:lnTo>
                <a:lnTo>
                  <a:pt x="3409950" y="51815"/>
                </a:lnTo>
                <a:lnTo>
                  <a:pt x="3408426" y="43433"/>
                </a:lnTo>
                <a:close/>
              </a:path>
              <a:path w="3901440" h="321310">
                <a:moveTo>
                  <a:pt x="3478530" y="37337"/>
                </a:moveTo>
                <a:lnTo>
                  <a:pt x="3447288" y="43433"/>
                </a:lnTo>
                <a:lnTo>
                  <a:pt x="3448812" y="51815"/>
                </a:lnTo>
                <a:lnTo>
                  <a:pt x="3480054" y="45719"/>
                </a:lnTo>
                <a:lnTo>
                  <a:pt x="3478530" y="37337"/>
                </a:lnTo>
                <a:close/>
              </a:path>
              <a:path w="3901440" h="321310">
                <a:moveTo>
                  <a:pt x="3548634" y="30479"/>
                </a:moveTo>
                <a:lnTo>
                  <a:pt x="3517391" y="37337"/>
                </a:lnTo>
                <a:lnTo>
                  <a:pt x="3518916" y="45719"/>
                </a:lnTo>
                <a:lnTo>
                  <a:pt x="3550158" y="38861"/>
                </a:lnTo>
                <a:lnTo>
                  <a:pt x="3548634" y="30479"/>
                </a:lnTo>
                <a:close/>
              </a:path>
              <a:path w="3901440" h="321310">
                <a:moveTo>
                  <a:pt x="3618738" y="24383"/>
                </a:moveTo>
                <a:lnTo>
                  <a:pt x="3587496" y="30479"/>
                </a:lnTo>
                <a:lnTo>
                  <a:pt x="3589020" y="38861"/>
                </a:lnTo>
                <a:lnTo>
                  <a:pt x="3620262" y="33527"/>
                </a:lnTo>
                <a:lnTo>
                  <a:pt x="3618738" y="24383"/>
                </a:lnTo>
                <a:close/>
              </a:path>
              <a:path w="3901440" h="321310">
                <a:moveTo>
                  <a:pt x="3689604" y="19049"/>
                </a:moveTo>
                <a:lnTo>
                  <a:pt x="3657600" y="24383"/>
                </a:lnTo>
                <a:lnTo>
                  <a:pt x="3659124" y="33527"/>
                </a:lnTo>
                <a:lnTo>
                  <a:pt x="3691128" y="27431"/>
                </a:lnTo>
                <a:lnTo>
                  <a:pt x="3689604" y="19049"/>
                </a:lnTo>
                <a:close/>
              </a:path>
              <a:path w="3901440" h="321310">
                <a:moveTo>
                  <a:pt x="3759708" y="12191"/>
                </a:moveTo>
                <a:lnTo>
                  <a:pt x="3727704" y="19049"/>
                </a:lnTo>
                <a:lnTo>
                  <a:pt x="3729990" y="27431"/>
                </a:lnTo>
                <a:lnTo>
                  <a:pt x="3761232" y="20573"/>
                </a:lnTo>
                <a:lnTo>
                  <a:pt x="3759708" y="12191"/>
                </a:lnTo>
                <a:close/>
              </a:path>
              <a:path w="3901440" h="321310">
                <a:moveTo>
                  <a:pt x="3829812" y="6095"/>
                </a:moveTo>
                <a:lnTo>
                  <a:pt x="3798570" y="12191"/>
                </a:lnTo>
                <a:lnTo>
                  <a:pt x="3800094" y="20573"/>
                </a:lnTo>
                <a:lnTo>
                  <a:pt x="3831336" y="14477"/>
                </a:lnTo>
                <a:lnTo>
                  <a:pt x="3829812" y="6095"/>
                </a:lnTo>
                <a:close/>
              </a:path>
              <a:path w="3901440" h="321310">
                <a:moveTo>
                  <a:pt x="3899916" y="0"/>
                </a:moveTo>
                <a:lnTo>
                  <a:pt x="3868674" y="6095"/>
                </a:lnTo>
                <a:lnTo>
                  <a:pt x="3870198" y="14477"/>
                </a:lnTo>
                <a:lnTo>
                  <a:pt x="3901440" y="9143"/>
                </a:lnTo>
                <a:lnTo>
                  <a:pt x="3899916" y="0"/>
                </a:lnTo>
                <a:close/>
              </a:path>
            </a:pathLst>
          </a:custGeom>
          <a:solidFill>
            <a:srgbClr val="000000"/>
          </a:solidFill>
        </p:spPr>
        <p:txBody>
          <a:bodyPr wrap="square" lIns="0" tIns="0" rIns="0" bIns="0" rtlCol="0"/>
          <a:lstStyle/>
          <a:p>
            <a:endParaRPr/>
          </a:p>
        </p:txBody>
      </p:sp>
      <p:sp>
        <p:nvSpPr>
          <p:cNvPr id="299" name="object 299"/>
          <p:cNvSpPr/>
          <p:nvPr/>
        </p:nvSpPr>
        <p:spPr>
          <a:xfrm>
            <a:off x="2594610" y="3377184"/>
            <a:ext cx="0" cy="67945"/>
          </a:xfrm>
          <a:custGeom>
            <a:avLst/>
            <a:gdLst/>
            <a:ahLst/>
            <a:cxnLst/>
            <a:rect l="l" t="t" r="r" b="b"/>
            <a:pathLst>
              <a:path h="67945">
                <a:moveTo>
                  <a:pt x="0" y="0"/>
                </a:moveTo>
                <a:lnTo>
                  <a:pt x="0" y="67818"/>
                </a:lnTo>
              </a:path>
            </a:pathLst>
          </a:custGeom>
          <a:ln w="21336">
            <a:solidFill>
              <a:srgbClr val="2F71C0"/>
            </a:solidFill>
          </a:ln>
        </p:spPr>
        <p:txBody>
          <a:bodyPr wrap="square" lIns="0" tIns="0" rIns="0" bIns="0" rtlCol="0"/>
          <a:lstStyle/>
          <a:p>
            <a:endParaRPr/>
          </a:p>
        </p:txBody>
      </p:sp>
      <p:sp>
        <p:nvSpPr>
          <p:cNvPr id="300" name="object 300"/>
          <p:cNvSpPr/>
          <p:nvPr/>
        </p:nvSpPr>
        <p:spPr>
          <a:xfrm>
            <a:off x="2655951" y="3262884"/>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1" name="object 301"/>
          <p:cNvSpPr/>
          <p:nvPr/>
        </p:nvSpPr>
        <p:spPr>
          <a:xfrm>
            <a:off x="2726435" y="3208020"/>
            <a:ext cx="0" cy="67945"/>
          </a:xfrm>
          <a:custGeom>
            <a:avLst/>
            <a:gdLst/>
            <a:ahLst/>
            <a:cxnLst/>
            <a:rect l="l" t="t" r="r" b="b"/>
            <a:pathLst>
              <a:path h="67945">
                <a:moveTo>
                  <a:pt x="0" y="0"/>
                </a:moveTo>
                <a:lnTo>
                  <a:pt x="0" y="67818"/>
                </a:lnTo>
              </a:path>
            </a:pathLst>
          </a:custGeom>
          <a:ln w="38100">
            <a:solidFill>
              <a:srgbClr val="2F71C0"/>
            </a:solidFill>
          </a:ln>
        </p:spPr>
        <p:txBody>
          <a:bodyPr wrap="square" lIns="0" tIns="0" rIns="0" bIns="0" rtlCol="0"/>
          <a:lstStyle/>
          <a:p>
            <a:endParaRPr/>
          </a:p>
        </p:txBody>
      </p:sp>
      <p:sp>
        <p:nvSpPr>
          <p:cNvPr id="302" name="object 302"/>
          <p:cNvSpPr/>
          <p:nvPr/>
        </p:nvSpPr>
        <p:spPr>
          <a:xfrm>
            <a:off x="2796920" y="3144011"/>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3" name="object 303"/>
          <p:cNvSpPr/>
          <p:nvPr/>
        </p:nvSpPr>
        <p:spPr>
          <a:xfrm>
            <a:off x="2867025" y="3152394"/>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4" name="object 304"/>
          <p:cNvSpPr/>
          <p:nvPr/>
        </p:nvSpPr>
        <p:spPr>
          <a:xfrm>
            <a:off x="2937129" y="3085338"/>
            <a:ext cx="0" cy="67310"/>
          </a:xfrm>
          <a:custGeom>
            <a:avLst/>
            <a:gdLst/>
            <a:ahLst/>
            <a:cxnLst/>
            <a:rect l="l" t="t" r="r" b="b"/>
            <a:pathLst>
              <a:path h="67310">
                <a:moveTo>
                  <a:pt x="0" y="0"/>
                </a:moveTo>
                <a:lnTo>
                  <a:pt x="0" y="67055"/>
                </a:lnTo>
              </a:path>
            </a:pathLst>
          </a:custGeom>
          <a:ln w="38862">
            <a:solidFill>
              <a:srgbClr val="2F71C0"/>
            </a:solidFill>
          </a:ln>
        </p:spPr>
        <p:txBody>
          <a:bodyPr wrap="square" lIns="0" tIns="0" rIns="0" bIns="0" rtlCol="0"/>
          <a:lstStyle/>
          <a:p>
            <a:endParaRPr/>
          </a:p>
        </p:txBody>
      </p:sp>
      <p:sp>
        <p:nvSpPr>
          <p:cNvPr id="305" name="object 305"/>
          <p:cNvSpPr/>
          <p:nvPr/>
        </p:nvSpPr>
        <p:spPr>
          <a:xfrm>
            <a:off x="3007232" y="3098292"/>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06" name="object 306"/>
          <p:cNvSpPr/>
          <p:nvPr/>
        </p:nvSpPr>
        <p:spPr>
          <a:xfrm>
            <a:off x="3077717" y="3179826"/>
            <a:ext cx="0" cy="68580"/>
          </a:xfrm>
          <a:custGeom>
            <a:avLst/>
            <a:gdLst/>
            <a:ahLst/>
            <a:cxnLst/>
            <a:rect l="l" t="t" r="r" b="b"/>
            <a:pathLst>
              <a:path h="68580">
                <a:moveTo>
                  <a:pt x="0" y="0"/>
                </a:moveTo>
                <a:lnTo>
                  <a:pt x="0" y="68579"/>
                </a:lnTo>
              </a:path>
            </a:pathLst>
          </a:custGeom>
          <a:ln w="38100">
            <a:solidFill>
              <a:srgbClr val="2F71C0"/>
            </a:solidFill>
          </a:ln>
        </p:spPr>
        <p:txBody>
          <a:bodyPr wrap="square" lIns="0" tIns="0" rIns="0" bIns="0" rtlCol="0"/>
          <a:lstStyle/>
          <a:p>
            <a:endParaRPr/>
          </a:p>
        </p:txBody>
      </p:sp>
      <p:sp>
        <p:nvSpPr>
          <p:cNvPr id="307" name="object 307"/>
          <p:cNvSpPr/>
          <p:nvPr/>
        </p:nvSpPr>
        <p:spPr>
          <a:xfrm>
            <a:off x="3148202" y="3163823"/>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08" name="object 308"/>
          <p:cNvSpPr/>
          <p:nvPr/>
        </p:nvSpPr>
        <p:spPr>
          <a:xfrm>
            <a:off x="3218307" y="3108198"/>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09" name="object 309"/>
          <p:cNvSpPr/>
          <p:nvPr/>
        </p:nvSpPr>
        <p:spPr>
          <a:xfrm>
            <a:off x="3288410" y="3080766"/>
            <a:ext cx="0" cy="68580"/>
          </a:xfrm>
          <a:custGeom>
            <a:avLst/>
            <a:gdLst/>
            <a:ahLst/>
            <a:cxnLst/>
            <a:rect l="l" t="t" r="r" b="b"/>
            <a:pathLst>
              <a:path h="68580">
                <a:moveTo>
                  <a:pt x="0" y="0"/>
                </a:moveTo>
                <a:lnTo>
                  <a:pt x="0" y="68579"/>
                </a:lnTo>
              </a:path>
            </a:pathLst>
          </a:custGeom>
          <a:ln w="38862">
            <a:solidFill>
              <a:srgbClr val="2F71C0"/>
            </a:solidFill>
          </a:ln>
        </p:spPr>
        <p:txBody>
          <a:bodyPr wrap="square" lIns="0" tIns="0" rIns="0" bIns="0" rtlCol="0"/>
          <a:lstStyle/>
          <a:p>
            <a:endParaRPr/>
          </a:p>
        </p:txBody>
      </p:sp>
      <p:sp>
        <p:nvSpPr>
          <p:cNvPr id="310" name="object 310"/>
          <p:cNvSpPr/>
          <p:nvPr/>
        </p:nvSpPr>
        <p:spPr>
          <a:xfrm>
            <a:off x="3358896" y="3169920"/>
            <a:ext cx="0" cy="68580"/>
          </a:xfrm>
          <a:custGeom>
            <a:avLst/>
            <a:gdLst/>
            <a:ahLst/>
            <a:cxnLst/>
            <a:rect l="l" t="t" r="r" b="b"/>
            <a:pathLst>
              <a:path h="68580">
                <a:moveTo>
                  <a:pt x="0" y="0"/>
                </a:moveTo>
                <a:lnTo>
                  <a:pt x="0" y="68579"/>
                </a:lnTo>
              </a:path>
            </a:pathLst>
          </a:custGeom>
          <a:ln w="38100">
            <a:solidFill>
              <a:srgbClr val="2F71C0"/>
            </a:solidFill>
          </a:ln>
        </p:spPr>
        <p:txBody>
          <a:bodyPr wrap="square" lIns="0" tIns="0" rIns="0" bIns="0" rtlCol="0"/>
          <a:lstStyle/>
          <a:p>
            <a:endParaRPr/>
          </a:p>
        </p:txBody>
      </p:sp>
      <p:sp>
        <p:nvSpPr>
          <p:cNvPr id="311" name="object 311"/>
          <p:cNvSpPr/>
          <p:nvPr/>
        </p:nvSpPr>
        <p:spPr>
          <a:xfrm>
            <a:off x="3429380" y="3259835"/>
            <a:ext cx="0" cy="70485"/>
          </a:xfrm>
          <a:custGeom>
            <a:avLst/>
            <a:gdLst/>
            <a:ahLst/>
            <a:cxnLst/>
            <a:rect l="l" t="t" r="r" b="b"/>
            <a:pathLst>
              <a:path h="70485">
                <a:moveTo>
                  <a:pt x="0" y="0"/>
                </a:moveTo>
                <a:lnTo>
                  <a:pt x="0" y="70103"/>
                </a:lnTo>
              </a:path>
            </a:pathLst>
          </a:custGeom>
          <a:ln w="38862">
            <a:solidFill>
              <a:srgbClr val="2F71C0"/>
            </a:solidFill>
          </a:ln>
        </p:spPr>
        <p:txBody>
          <a:bodyPr wrap="square" lIns="0" tIns="0" rIns="0" bIns="0" rtlCol="0"/>
          <a:lstStyle/>
          <a:p>
            <a:endParaRPr/>
          </a:p>
        </p:txBody>
      </p:sp>
      <p:sp>
        <p:nvSpPr>
          <p:cNvPr id="312" name="object 312"/>
          <p:cNvSpPr/>
          <p:nvPr/>
        </p:nvSpPr>
        <p:spPr>
          <a:xfrm>
            <a:off x="3499484" y="3315461"/>
            <a:ext cx="0" cy="72390"/>
          </a:xfrm>
          <a:custGeom>
            <a:avLst/>
            <a:gdLst/>
            <a:ahLst/>
            <a:cxnLst/>
            <a:rect l="l" t="t" r="r" b="b"/>
            <a:pathLst>
              <a:path h="72389">
                <a:moveTo>
                  <a:pt x="0" y="0"/>
                </a:moveTo>
                <a:lnTo>
                  <a:pt x="0" y="72390"/>
                </a:lnTo>
              </a:path>
            </a:pathLst>
          </a:custGeom>
          <a:ln w="38862">
            <a:solidFill>
              <a:srgbClr val="2F71C0"/>
            </a:solidFill>
          </a:ln>
        </p:spPr>
        <p:txBody>
          <a:bodyPr wrap="square" lIns="0" tIns="0" rIns="0" bIns="0" rtlCol="0"/>
          <a:lstStyle/>
          <a:p>
            <a:endParaRPr/>
          </a:p>
        </p:txBody>
      </p:sp>
      <p:sp>
        <p:nvSpPr>
          <p:cNvPr id="313" name="object 313"/>
          <p:cNvSpPr/>
          <p:nvPr/>
        </p:nvSpPr>
        <p:spPr>
          <a:xfrm>
            <a:off x="3569589" y="3323082"/>
            <a:ext cx="0" cy="71755"/>
          </a:xfrm>
          <a:custGeom>
            <a:avLst/>
            <a:gdLst/>
            <a:ahLst/>
            <a:cxnLst/>
            <a:rect l="l" t="t" r="r" b="b"/>
            <a:pathLst>
              <a:path h="71754">
                <a:moveTo>
                  <a:pt x="0" y="0"/>
                </a:moveTo>
                <a:lnTo>
                  <a:pt x="0" y="71627"/>
                </a:lnTo>
              </a:path>
            </a:pathLst>
          </a:custGeom>
          <a:ln w="38862">
            <a:solidFill>
              <a:srgbClr val="2F71C0"/>
            </a:solidFill>
          </a:ln>
        </p:spPr>
        <p:txBody>
          <a:bodyPr wrap="square" lIns="0" tIns="0" rIns="0" bIns="0" rtlCol="0"/>
          <a:lstStyle/>
          <a:p>
            <a:endParaRPr/>
          </a:p>
        </p:txBody>
      </p:sp>
      <p:sp>
        <p:nvSpPr>
          <p:cNvPr id="314" name="object 314"/>
          <p:cNvSpPr/>
          <p:nvPr/>
        </p:nvSpPr>
        <p:spPr>
          <a:xfrm>
            <a:off x="3639692" y="3304032"/>
            <a:ext cx="0" cy="71120"/>
          </a:xfrm>
          <a:custGeom>
            <a:avLst/>
            <a:gdLst/>
            <a:ahLst/>
            <a:cxnLst/>
            <a:rect l="l" t="t" r="r" b="b"/>
            <a:pathLst>
              <a:path h="71120">
                <a:moveTo>
                  <a:pt x="0" y="0"/>
                </a:moveTo>
                <a:lnTo>
                  <a:pt x="0" y="70866"/>
                </a:lnTo>
              </a:path>
            </a:pathLst>
          </a:custGeom>
          <a:ln w="38862">
            <a:solidFill>
              <a:srgbClr val="2F71C0"/>
            </a:solidFill>
          </a:ln>
        </p:spPr>
        <p:txBody>
          <a:bodyPr wrap="square" lIns="0" tIns="0" rIns="0" bIns="0" rtlCol="0"/>
          <a:lstStyle/>
          <a:p>
            <a:endParaRPr/>
          </a:p>
        </p:txBody>
      </p:sp>
      <p:sp>
        <p:nvSpPr>
          <p:cNvPr id="315" name="object 315"/>
          <p:cNvSpPr/>
          <p:nvPr/>
        </p:nvSpPr>
        <p:spPr>
          <a:xfrm>
            <a:off x="3710178" y="3279647"/>
            <a:ext cx="0" cy="73660"/>
          </a:xfrm>
          <a:custGeom>
            <a:avLst/>
            <a:gdLst/>
            <a:ahLst/>
            <a:cxnLst/>
            <a:rect l="l" t="t" r="r" b="b"/>
            <a:pathLst>
              <a:path h="73660">
                <a:moveTo>
                  <a:pt x="0" y="0"/>
                </a:moveTo>
                <a:lnTo>
                  <a:pt x="0" y="73151"/>
                </a:lnTo>
              </a:path>
            </a:pathLst>
          </a:custGeom>
          <a:ln w="38100">
            <a:solidFill>
              <a:srgbClr val="2F71C0"/>
            </a:solidFill>
          </a:ln>
        </p:spPr>
        <p:txBody>
          <a:bodyPr wrap="square" lIns="0" tIns="0" rIns="0" bIns="0" rtlCol="0"/>
          <a:lstStyle/>
          <a:p>
            <a:endParaRPr/>
          </a:p>
        </p:txBody>
      </p:sp>
      <p:sp>
        <p:nvSpPr>
          <p:cNvPr id="316" name="object 316"/>
          <p:cNvSpPr/>
          <p:nvPr/>
        </p:nvSpPr>
        <p:spPr>
          <a:xfrm>
            <a:off x="3780663" y="3252978"/>
            <a:ext cx="0" cy="73660"/>
          </a:xfrm>
          <a:custGeom>
            <a:avLst/>
            <a:gdLst/>
            <a:ahLst/>
            <a:cxnLst/>
            <a:rect l="l" t="t" r="r" b="b"/>
            <a:pathLst>
              <a:path h="73660">
                <a:moveTo>
                  <a:pt x="0" y="0"/>
                </a:moveTo>
                <a:lnTo>
                  <a:pt x="0" y="73151"/>
                </a:lnTo>
              </a:path>
            </a:pathLst>
          </a:custGeom>
          <a:ln w="38862">
            <a:solidFill>
              <a:srgbClr val="2F71C0"/>
            </a:solidFill>
          </a:ln>
        </p:spPr>
        <p:txBody>
          <a:bodyPr wrap="square" lIns="0" tIns="0" rIns="0" bIns="0" rtlCol="0"/>
          <a:lstStyle/>
          <a:p>
            <a:endParaRPr/>
          </a:p>
        </p:txBody>
      </p:sp>
      <p:sp>
        <p:nvSpPr>
          <p:cNvPr id="317" name="object 317"/>
          <p:cNvSpPr/>
          <p:nvPr/>
        </p:nvSpPr>
        <p:spPr>
          <a:xfrm>
            <a:off x="3850766" y="3256026"/>
            <a:ext cx="0" cy="72390"/>
          </a:xfrm>
          <a:custGeom>
            <a:avLst/>
            <a:gdLst/>
            <a:ahLst/>
            <a:cxnLst/>
            <a:rect l="l" t="t" r="r" b="b"/>
            <a:pathLst>
              <a:path h="72389">
                <a:moveTo>
                  <a:pt x="0" y="0"/>
                </a:moveTo>
                <a:lnTo>
                  <a:pt x="0" y="72390"/>
                </a:lnTo>
              </a:path>
            </a:pathLst>
          </a:custGeom>
          <a:ln w="38862">
            <a:solidFill>
              <a:srgbClr val="2F71C0"/>
            </a:solidFill>
          </a:ln>
        </p:spPr>
        <p:txBody>
          <a:bodyPr wrap="square" lIns="0" tIns="0" rIns="0" bIns="0" rtlCol="0"/>
          <a:lstStyle/>
          <a:p>
            <a:endParaRPr/>
          </a:p>
        </p:txBody>
      </p:sp>
      <p:sp>
        <p:nvSpPr>
          <p:cNvPr id="318" name="object 318"/>
          <p:cNvSpPr/>
          <p:nvPr/>
        </p:nvSpPr>
        <p:spPr>
          <a:xfrm>
            <a:off x="3920871" y="3231642"/>
            <a:ext cx="0" cy="74295"/>
          </a:xfrm>
          <a:custGeom>
            <a:avLst/>
            <a:gdLst/>
            <a:ahLst/>
            <a:cxnLst/>
            <a:rect l="l" t="t" r="r" b="b"/>
            <a:pathLst>
              <a:path h="74295">
                <a:moveTo>
                  <a:pt x="0" y="0"/>
                </a:moveTo>
                <a:lnTo>
                  <a:pt x="0" y="73914"/>
                </a:lnTo>
              </a:path>
            </a:pathLst>
          </a:custGeom>
          <a:ln w="38862">
            <a:solidFill>
              <a:srgbClr val="2F71C0"/>
            </a:solidFill>
          </a:ln>
        </p:spPr>
        <p:txBody>
          <a:bodyPr wrap="square" lIns="0" tIns="0" rIns="0" bIns="0" rtlCol="0"/>
          <a:lstStyle/>
          <a:p>
            <a:endParaRPr/>
          </a:p>
        </p:txBody>
      </p:sp>
      <p:sp>
        <p:nvSpPr>
          <p:cNvPr id="319" name="object 319"/>
          <p:cNvSpPr/>
          <p:nvPr/>
        </p:nvSpPr>
        <p:spPr>
          <a:xfrm>
            <a:off x="3990975" y="3171444"/>
            <a:ext cx="0" cy="74295"/>
          </a:xfrm>
          <a:custGeom>
            <a:avLst/>
            <a:gdLst/>
            <a:ahLst/>
            <a:cxnLst/>
            <a:rect l="l" t="t" r="r" b="b"/>
            <a:pathLst>
              <a:path h="74294">
                <a:moveTo>
                  <a:pt x="0" y="0"/>
                </a:moveTo>
                <a:lnTo>
                  <a:pt x="0" y="73914"/>
                </a:lnTo>
              </a:path>
            </a:pathLst>
          </a:custGeom>
          <a:ln w="38862">
            <a:solidFill>
              <a:srgbClr val="2F71C0"/>
            </a:solidFill>
          </a:ln>
        </p:spPr>
        <p:txBody>
          <a:bodyPr wrap="square" lIns="0" tIns="0" rIns="0" bIns="0" rtlCol="0"/>
          <a:lstStyle/>
          <a:p>
            <a:endParaRPr/>
          </a:p>
        </p:txBody>
      </p:sp>
      <p:sp>
        <p:nvSpPr>
          <p:cNvPr id="320" name="object 320"/>
          <p:cNvSpPr/>
          <p:nvPr/>
        </p:nvSpPr>
        <p:spPr>
          <a:xfrm>
            <a:off x="4061459" y="3147060"/>
            <a:ext cx="0" cy="77470"/>
          </a:xfrm>
          <a:custGeom>
            <a:avLst/>
            <a:gdLst/>
            <a:ahLst/>
            <a:cxnLst/>
            <a:rect l="l" t="t" r="r" b="b"/>
            <a:pathLst>
              <a:path h="77469">
                <a:moveTo>
                  <a:pt x="0" y="0"/>
                </a:moveTo>
                <a:lnTo>
                  <a:pt x="0" y="76963"/>
                </a:lnTo>
              </a:path>
            </a:pathLst>
          </a:custGeom>
          <a:ln w="38100">
            <a:solidFill>
              <a:srgbClr val="2F71C0"/>
            </a:solidFill>
          </a:ln>
        </p:spPr>
        <p:txBody>
          <a:bodyPr wrap="square" lIns="0" tIns="0" rIns="0" bIns="0" rtlCol="0"/>
          <a:lstStyle/>
          <a:p>
            <a:endParaRPr/>
          </a:p>
        </p:txBody>
      </p:sp>
      <p:sp>
        <p:nvSpPr>
          <p:cNvPr id="321" name="object 321"/>
          <p:cNvSpPr/>
          <p:nvPr/>
        </p:nvSpPr>
        <p:spPr>
          <a:xfrm>
            <a:off x="4131945" y="3156966"/>
            <a:ext cx="0" cy="77470"/>
          </a:xfrm>
          <a:custGeom>
            <a:avLst/>
            <a:gdLst/>
            <a:ahLst/>
            <a:cxnLst/>
            <a:rect l="l" t="t" r="r" b="b"/>
            <a:pathLst>
              <a:path h="77469">
                <a:moveTo>
                  <a:pt x="0" y="0"/>
                </a:moveTo>
                <a:lnTo>
                  <a:pt x="0" y="76961"/>
                </a:lnTo>
              </a:path>
            </a:pathLst>
          </a:custGeom>
          <a:ln w="38862">
            <a:solidFill>
              <a:srgbClr val="2F71C0"/>
            </a:solidFill>
          </a:ln>
        </p:spPr>
        <p:txBody>
          <a:bodyPr wrap="square" lIns="0" tIns="0" rIns="0" bIns="0" rtlCol="0"/>
          <a:lstStyle/>
          <a:p>
            <a:endParaRPr/>
          </a:p>
        </p:txBody>
      </p:sp>
      <p:sp>
        <p:nvSpPr>
          <p:cNvPr id="322" name="object 322"/>
          <p:cNvSpPr/>
          <p:nvPr/>
        </p:nvSpPr>
        <p:spPr>
          <a:xfrm>
            <a:off x="4202048" y="3183635"/>
            <a:ext cx="0" cy="79375"/>
          </a:xfrm>
          <a:custGeom>
            <a:avLst/>
            <a:gdLst/>
            <a:ahLst/>
            <a:cxnLst/>
            <a:rect l="l" t="t" r="r" b="b"/>
            <a:pathLst>
              <a:path h="79375">
                <a:moveTo>
                  <a:pt x="0" y="0"/>
                </a:moveTo>
                <a:lnTo>
                  <a:pt x="0" y="79249"/>
                </a:lnTo>
              </a:path>
            </a:pathLst>
          </a:custGeom>
          <a:ln w="38862">
            <a:solidFill>
              <a:srgbClr val="2F71C0"/>
            </a:solidFill>
          </a:ln>
        </p:spPr>
        <p:txBody>
          <a:bodyPr wrap="square" lIns="0" tIns="0" rIns="0" bIns="0" rtlCol="0"/>
          <a:lstStyle/>
          <a:p>
            <a:endParaRPr/>
          </a:p>
        </p:txBody>
      </p:sp>
      <p:sp>
        <p:nvSpPr>
          <p:cNvPr id="323" name="object 323"/>
          <p:cNvSpPr/>
          <p:nvPr/>
        </p:nvSpPr>
        <p:spPr>
          <a:xfrm>
            <a:off x="4272153" y="3191255"/>
            <a:ext cx="0" cy="77470"/>
          </a:xfrm>
          <a:custGeom>
            <a:avLst/>
            <a:gdLst/>
            <a:ahLst/>
            <a:cxnLst/>
            <a:rect l="l" t="t" r="r" b="b"/>
            <a:pathLst>
              <a:path h="77470">
                <a:moveTo>
                  <a:pt x="0" y="0"/>
                </a:moveTo>
                <a:lnTo>
                  <a:pt x="0" y="76961"/>
                </a:lnTo>
              </a:path>
            </a:pathLst>
          </a:custGeom>
          <a:ln w="38862">
            <a:solidFill>
              <a:srgbClr val="2F71C0"/>
            </a:solidFill>
          </a:ln>
        </p:spPr>
        <p:txBody>
          <a:bodyPr wrap="square" lIns="0" tIns="0" rIns="0" bIns="0" rtlCol="0"/>
          <a:lstStyle/>
          <a:p>
            <a:endParaRPr/>
          </a:p>
        </p:txBody>
      </p:sp>
      <p:sp>
        <p:nvSpPr>
          <p:cNvPr id="324" name="object 324"/>
          <p:cNvSpPr/>
          <p:nvPr/>
        </p:nvSpPr>
        <p:spPr>
          <a:xfrm>
            <a:off x="4342638" y="3189732"/>
            <a:ext cx="0" cy="78105"/>
          </a:xfrm>
          <a:custGeom>
            <a:avLst/>
            <a:gdLst/>
            <a:ahLst/>
            <a:cxnLst/>
            <a:rect l="l" t="t" r="r" b="b"/>
            <a:pathLst>
              <a:path h="78104">
                <a:moveTo>
                  <a:pt x="0" y="0"/>
                </a:moveTo>
                <a:lnTo>
                  <a:pt x="0" y="77724"/>
                </a:lnTo>
              </a:path>
            </a:pathLst>
          </a:custGeom>
          <a:ln w="38100">
            <a:solidFill>
              <a:srgbClr val="2F71C0"/>
            </a:solidFill>
          </a:ln>
        </p:spPr>
        <p:txBody>
          <a:bodyPr wrap="square" lIns="0" tIns="0" rIns="0" bIns="0" rtlCol="0"/>
          <a:lstStyle/>
          <a:p>
            <a:endParaRPr/>
          </a:p>
        </p:txBody>
      </p:sp>
      <p:sp>
        <p:nvSpPr>
          <p:cNvPr id="325" name="object 325"/>
          <p:cNvSpPr/>
          <p:nvPr/>
        </p:nvSpPr>
        <p:spPr>
          <a:xfrm>
            <a:off x="4413122" y="3212592"/>
            <a:ext cx="0" cy="79375"/>
          </a:xfrm>
          <a:custGeom>
            <a:avLst/>
            <a:gdLst/>
            <a:ahLst/>
            <a:cxnLst/>
            <a:rect l="l" t="t" r="r" b="b"/>
            <a:pathLst>
              <a:path h="79375">
                <a:moveTo>
                  <a:pt x="0" y="0"/>
                </a:moveTo>
                <a:lnTo>
                  <a:pt x="0" y="79248"/>
                </a:lnTo>
              </a:path>
            </a:pathLst>
          </a:custGeom>
          <a:ln w="38862">
            <a:solidFill>
              <a:srgbClr val="2F71C0"/>
            </a:solidFill>
          </a:ln>
        </p:spPr>
        <p:txBody>
          <a:bodyPr wrap="square" lIns="0" tIns="0" rIns="0" bIns="0" rtlCol="0"/>
          <a:lstStyle/>
          <a:p>
            <a:endParaRPr/>
          </a:p>
        </p:txBody>
      </p:sp>
      <p:sp>
        <p:nvSpPr>
          <p:cNvPr id="326" name="object 326"/>
          <p:cNvSpPr/>
          <p:nvPr/>
        </p:nvSpPr>
        <p:spPr>
          <a:xfrm>
            <a:off x="4483227" y="3219450"/>
            <a:ext cx="0" cy="81280"/>
          </a:xfrm>
          <a:custGeom>
            <a:avLst/>
            <a:gdLst/>
            <a:ahLst/>
            <a:cxnLst/>
            <a:rect l="l" t="t" r="r" b="b"/>
            <a:pathLst>
              <a:path h="81279">
                <a:moveTo>
                  <a:pt x="0" y="0"/>
                </a:moveTo>
                <a:lnTo>
                  <a:pt x="0" y="80772"/>
                </a:lnTo>
              </a:path>
            </a:pathLst>
          </a:custGeom>
          <a:ln w="38862">
            <a:solidFill>
              <a:srgbClr val="2F71C0"/>
            </a:solidFill>
          </a:ln>
        </p:spPr>
        <p:txBody>
          <a:bodyPr wrap="square" lIns="0" tIns="0" rIns="0" bIns="0" rtlCol="0"/>
          <a:lstStyle/>
          <a:p>
            <a:endParaRPr/>
          </a:p>
        </p:txBody>
      </p:sp>
      <p:sp>
        <p:nvSpPr>
          <p:cNvPr id="327" name="object 327"/>
          <p:cNvSpPr/>
          <p:nvPr/>
        </p:nvSpPr>
        <p:spPr>
          <a:xfrm>
            <a:off x="4553330" y="3224022"/>
            <a:ext cx="0" cy="80010"/>
          </a:xfrm>
          <a:custGeom>
            <a:avLst/>
            <a:gdLst/>
            <a:ahLst/>
            <a:cxnLst/>
            <a:rect l="l" t="t" r="r" b="b"/>
            <a:pathLst>
              <a:path h="80010">
                <a:moveTo>
                  <a:pt x="0" y="0"/>
                </a:moveTo>
                <a:lnTo>
                  <a:pt x="0" y="80009"/>
                </a:lnTo>
              </a:path>
            </a:pathLst>
          </a:custGeom>
          <a:ln w="38862">
            <a:solidFill>
              <a:srgbClr val="2F71C0"/>
            </a:solidFill>
          </a:ln>
        </p:spPr>
        <p:txBody>
          <a:bodyPr wrap="square" lIns="0" tIns="0" rIns="0" bIns="0" rtlCol="0"/>
          <a:lstStyle/>
          <a:p>
            <a:endParaRPr/>
          </a:p>
        </p:txBody>
      </p:sp>
      <p:sp>
        <p:nvSpPr>
          <p:cNvPr id="328" name="object 328"/>
          <p:cNvSpPr/>
          <p:nvPr/>
        </p:nvSpPr>
        <p:spPr>
          <a:xfrm>
            <a:off x="4623434" y="3220973"/>
            <a:ext cx="0" cy="79375"/>
          </a:xfrm>
          <a:custGeom>
            <a:avLst/>
            <a:gdLst/>
            <a:ahLst/>
            <a:cxnLst/>
            <a:rect l="l" t="t" r="r" b="b"/>
            <a:pathLst>
              <a:path h="79375">
                <a:moveTo>
                  <a:pt x="0" y="0"/>
                </a:moveTo>
                <a:lnTo>
                  <a:pt x="0" y="79248"/>
                </a:lnTo>
              </a:path>
            </a:pathLst>
          </a:custGeom>
          <a:ln w="38862">
            <a:solidFill>
              <a:srgbClr val="2F71C0"/>
            </a:solidFill>
          </a:ln>
        </p:spPr>
        <p:txBody>
          <a:bodyPr wrap="square" lIns="0" tIns="0" rIns="0" bIns="0" rtlCol="0"/>
          <a:lstStyle/>
          <a:p>
            <a:endParaRPr/>
          </a:p>
        </p:txBody>
      </p:sp>
      <p:sp>
        <p:nvSpPr>
          <p:cNvPr id="329" name="object 329"/>
          <p:cNvSpPr/>
          <p:nvPr/>
        </p:nvSpPr>
        <p:spPr>
          <a:xfrm>
            <a:off x="4693920" y="3214116"/>
            <a:ext cx="0" cy="80010"/>
          </a:xfrm>
          <a:custGeom>
            <a:avLst/>
            <a:gdLst/>
            <a:ahLst/>
            <a:cxnLst/>
            <a:rect l="l" t="t" r="r" b="b"/>
            <a:pathLst>
              <a:path h="80010">
                <a:moveTo>
                  <a:pt x="0" y="0"/>
                </a:moveTo>
                <a:lnTo>
                  <a:pt x="0" y="80009"/>
                </a:lnTo>
              </a:path>
            </a:pathLst>
          </a:custGeom>
          <a:ln w="38100">
            <a:solidFill>
              <a:srgbClr val="2F71C0"/>
            </a:solidFill>
          </a:ln>
        </p:spPr>
        <p:txBody>
          <a:bodyPr wrap="square" lIns="0" tIns="0" rIns="0" bIns="0" rtlCol="0"/>
          <a:lstStyle/>
          <a:p>
            <a:endParaRPr/>
          </a:p>
        </p:txBody>
      </p:sp>
      <p:sp>
        <p:nvSpPr>
          <p:cNvPr id="330" name="object 330"/>
          <p:cNvSpPr/>
          <p:nvPr/>
        </p:nvSpPr>
        <p:spPr>
          <a:xfrm>
            <a:off x="4764404" y="3205733"/>
            <a:ext cx="0" cy="81915"/>
          </a:xfrm>
          <a:custGeom>
            <a:avLst/>
            <a:gdLst/>
            <a:ahLst/>
            <a:cxnLst/>
            <a:rect l="l" t="t" r="r" b="b"/>
            <a:pathLst>
              <a:path h="81914">
                <a:moveTo>
                  <a:pt x="0" y="0"/>
                </a:moveTo>
                <a:lnTo>
                  <a:pt x="0" y="81533"/>
                </a:lnTo>
              </a:path>
            </a:pathLst>
          </a:custGeom>
          <a:ln w="38862">
            <a:solidFill>
              <a:srgbClr val="2F71C0"/>
            </a:solidFill>
          </a:ln>
        </p:spPr>
        <p:txBody>
          <a:bodyPr wrap="square" lIns="0" tIns="0" rIns="0" bIns="0" rtlCol="0"/>
          <a:lstStyle/>
          <a:p>
            <a:endParaRPr/>
          </a:p>
        </p:txBody>
      </p:sp>
      <p:sp>
        <p:nvSpPr>
          <p:cNvPr id="331" name="object 331"/>
          <p:cNvSpPr/>
          <p:nvPr/>
        </p:nvSpPr>
        <p:spPr>
          <a:xfrm>
            <a:off x="4834509" y="3198114"/>
            <a:ext cx="0" cy="81280"/>
          </a:xfrm>
          <a:custGeom>
            <a:avLst/>
            <a:gdLst/>
            <a:ahLst/>
            <a:cxnLst/>
            <a:rect l="l" t="t" r="r" b="b"/>
            <a:pathLst>
              <a:path h="81279">
                <a:moveTo>
                  <a:pt x="0" y="0"/>
                </a:moveTo>
                <a:lnTo>
                  <a:pt x="0" y="80772"/>
                </a:lnTo>
              </a:path>
            </a:pathLst>
          </a:custGeom>
          <a:ln w="38862">
            <a:solidFill>
              <a:srgbClr val="2F71C0"/>
            </a:solidFill>
          </a:ln>
        </p:spPr>
        <p:txBody>
          <a:bodyPr wrap="square" lIns="0" tIns="0" rIns="0" bIns="0" rtlCol="0"/>
          <a:lstStyle/>
          <a:p>
            <a:endParaRPr/>
          </a:p>
        </p:txBody>
      </p:sp>
      <p:sp>
        <p:nvSpPr>
          <p:cNvPr id="332" name="object 332"/>
          <p:cNvSpPr/>
          <p:nvPr/>
        </p:nvSpPr>
        <p:spPr>
          <a:xfrm>
            <a:off x="4904613" y="3185160"/>
            <a:ext cx="0" cy="82550"/>
          </a:xfrm>
          <a:custGeom>
            <a:avLst/>
            <a:gdLst/>
            <a:ahLst/>
            <a:cxnLst/>
            <a:rect l="l" t="t" r="r" b="b"/>
            <a:pathLst>
              <a:path h="82550">
                <a:moveTo>
                  <a:pt x="0" y="0"/>
                </a:moveTo>
                <a:lnTo>
                  <a:pt x="0" y="82296"/>
                </a:lnTo>
              </a:path>
            </a:pathLst>
          </a:custGeom>
          <a:ln w="38862">
            <a:solidFill>
              <a:srgbClr val="2F71C0"/>
            </a:solidFill>
          </a:ln>
        </p:spPr>
        <p:txBody>
          <a:bodyPr wrap="square" lIns="0" tIns="0" rIns="0" bIns="0" rtlCol="0"/>
          <a:lstStyle/>
          <a:p>
            <a:endParaRPr/>
          </a:p>
        </p:txBody>
      </p:sp>
      <p:sp>
        <p:nvSpPr>
          <p:cNvPr id="333" name="object 333"/>
          <p:cNvSpPr/>
          <p:nvPr/>
        </p:nvSpPr>
        <p:spPr>
          <a:xfrm>
            <a:off x="4975097" y="3173729"/>
            <a:ext cx="0" cy="82550"/>
          </a:xfrm>
          <a:custGeom>
            <a:avLst/>
            <a:gdLst/>
            <a:ahLst/>
            <a:cxnLst/>
            <a:rect l="l" t="t" r="r" b="b"/>
            <a:pathLst>
              <a:path h="82550">
                <a:moveTo>
                  <a:pt x="0" y="0"/>
                </a:moveTo>
                <a:lnTo>
                  <a:pt x="0" y="82296"/>
                </a:lnTo>
              </a:path>
            </a:pathLst>
          </a:custGeom>
          <a:ln w="38100">
            <a:solidFill>
              <a:srgbClr val="2F71C0"/>
            </a:solidFill>
          </a:ln>
        </p:spPr>
        <p:txBody>
          <a:bodyPr wrap="square" lIns="0" tIns="0" rIns="0" bIns="0" rtlCol="0"/>
          <a:lstStyle/>
          <a:p>
            <a:endParaRPr/>
          </a:p>
        </p:txBody>
      </p:sp>
      <p:sp>
        <p:nvSpPr>
          <p:cNvPr id="334" name="object 334"/>
          <p:cNvSpPr/>
          <p:nvPr/>
        </p:nvSpPr>
        <p:spPr>
          <a:xfrm>
            <a:off x="5045583" y="3163823"/>
            <a:ext cx="0" cy="81915"/>
          </a:xfrm>
          <a:custGeom>
            <a:avLst/>
            <a:gdLst/>
            <a:ahLst/>
            <a:cxnLst/>
            <a:rect l="l" t="t" r="r" b="b"/>
            <a:pathLst>
              <a:path h="81914">
                <a:moveTo>
                  <a:pt x="0" y="0"/>
                </a:moveTo>
                <a:lnTo>
                  <a:pt x="0" y="81533"/>
                </a:lnTo>
              </a:path>
            </a:pathLst>
          </a:custGeom>
          <a:ln w="38862">
            <a:solidFill>
              <a:srgbClr val="2F71C0"/>
            </a:solidFill>
          </a:ln>
        </p:spPr>
        <p:txBody>
          <a:bodyPr wrap="square" lIns="0" tIns="0" rIns="0" bIns="0" rtlCol="0"/>
          <a:lstStyle/>
          <a:p>
            <a:endParaRPr/>
          </a:p>
        </p:txBody>
      </p:sp>
      <p:sp>
        <p:nvSpPr>
          <p:cNvPr id="335" name="object 335"/>
          <p:cNvSpPr/>
          <p:nvPr/>
        </p:nvSpPr>
        <p:spPr>
          <a:xfrm>
            <a:off x="5115686" y="3158489"/>
            <a:ext cx="0" cy="81915"/>
          </a:xfrm>
          <a:custGeom>
            <a:avLst/>
            <a:gdLst/>
            <a:ahLst/>
            <a:cxnLst/>
            <a:rect l="l" t="t" r="r" b="b"/>
            <a:pathLst>
              <a:path h="81914">
                <a:moveTo>
                  <a:pt x="0" y="0"/>
                </a:moveTo>
                <a:lnTo>
                  <a:pt x="0" y="81533"/>
                </a:lnTo>
              </a:path>
            </a:pathLst>
          </a:custGeom>
          <a:ln w="38862">
            <a:solidFill>
              <a:srgbClr val="2F71C0"/>
            </a:solidFill>
          </a:ln>
        </p:spPr>
        <p:txBody>
          <a:bodyPr wrap="square" lIns="0" tIns="0" rIns="0" bIns="0" rtlCol="0"/>
          <a:lstStyle/>
          <a:p>
            <a:endParaRPr/>
          </a:p>
        </p:txBody>
      </p:sp>
      <p:sp>
        <p:nvSpPr>
          <p:cNvPr id="336" name="object 336"/>
          <p:cNvSpPr/>
          <p:nvPr/>
        </p:nvSpPr>
        <p:spPr>
          <a:xfrm>
            <a:off x="5185790" y="3150870"/>
            <a:ext cx="0" cy="83185"/>
          </a:xfrm>
          <a:custGeom>
            <a:avLst/>
            <a:gdLst/>
            <a:ahLst/>
            <a:cxnLst/>
            <a:rect l="l" t="t" r="r" b="b"/>
            <a:pathLst>
              <a:path h="83185">
                <a:moveTo>
                  <a:pt x="0" y="0"/>
                </a:moveTo>
                <a:lnTo>
                  <a:pt x="0" y="83057"/>
                </a:lnTo>
              </a:path>
            </a:pathLst>
          </a:custGeom>
          <a:ln w="38862">
            <a:solidFill>
              <a:srgbClr val="2F71C0"/>
            </a:solidFill>
          </a:ln>
        </p:spPr>
        <p:txBody>
          <a:bodyPr wrap="square" lIns="0" tIns="0" rIns="0" bIns="0" rtlCol="0"/>
          <a:lstStyle/>
          <a:p>
            <a:endParaRPr/>
          </a:p>
        </p:txBody>
      </p:sp>
      <p:sp>
        <p:nvSpPr>
          <p:cNvPr id="337" name="object 337"/>
          <p:cNvSpPr/>
          <p:nvPr/>
        </p:nvSpPr>
        <p:spPr>
          <a:xfrm>
            <a:off x="5255895" y="3140964"/>
            <a:ext cx="0" cy="85090"/>
          </a:xfrm>
          <a:custGeom>
            <a:avLst/>
            <a:gdLst/>
            <a:ahLst/>
            <a:cxnLst/>
            <a:rect l="l" t="t" r="r" b="b"/>
            <a:pathLst>
              <a:path h="85089">
                <a:moveTo>
                  <a:pt x="0" y="0"/>
                </a:moveTo>
                <a:lnTo>
                  <a:pt x="0" y="84581"/>
                </a:lnTo>
              </a:path>
            </a:pathLst>
          </a:custGeom>
          <a:ln w="38862">
            <a:solidFill>
              <a:srgbClr val="2F71C0"/>
            </a:solidFill>
          </a:ln>
        </p:spPr>
        <p:txBody>
          <a:bodyPr wrap="square" lIns="0" tIns="0" rIns="0" bIns="0" rtlCol="0"/>
          <a:lstStyle/>
          <a:p>
            <a:endParaRPr/>
          </a:p>
        </p:txBody>
      </p:sp>
      <p:sp>
        <p:nvSpPr>
          <p:cNvPr id="338" name="object 338"/>
          <p:cNvSpPr/>
          <p:nvPr/>
        </p:nvSpPr>
        <p:spPr>
          <a:xfrm>
            <a:off x="5326379" y="3132582"/>
            <a:ext cx="0" cy="85090"/>
          </a:xfrm>
          <a:custGeom>
            <a:avLst/>
            <a:gdLst/>
            <a:ahLst/>
            <a:cxnLst/>
            <a:rect l="l" t="t" r="r" b="b"/>
            <a:pathLst>
              <a:path h="85089">
                <a:moveTo>
                  <a:pt x="0" y="0"/>
                </a:moveTo>
                <a:lnTo>
                  <a:pt x="0" y="84581"/>
                </a:lnTo>
              </a:path>
            </a:pathLst>
          </a:custGeom>
          <a:ln w="38100">
            <a:solidFill>
              <a:srgbClr val="2F71C0"/>
            </a:solidFill>
          </a:ln>
        </p:spPr>
        <p:txBody>
          <a:bodyPr wrap="square" lIns="0" tIns="0" rIns="0" bIns="0" rtlCol="0"/>
          <a:lstStyle/>
          <a:p>
            <a:endParaRPr/>
          </a:p>
        </p:txBody>
      </p:sp>
      <p:sp>
        <p:nvSpPr>
          <p:cNvPr id="339" name="object 339"/>
          <p:cNvSpPr/>
          <p:nvPr/>
        </p:nvSpPr>
        <p:spPr>
          <a:xfrm>
            <a:off x="5396865" y="3132582"/>
            <a:ext cx="0" cy="85090"/>
          </a:xfrm>
          <a:custGeom>
            <a:avLst/>
            <a:gdLst/>
            <a:ahLst/>
            <a:cxnLst/>
            <a:rect l="l" t="t" r="r" b="b"/>
            <a:pathLst>
              <a:path h="85089">
                <a:moveTo>
                  <a:pt x="0" y="0"/>
                </a:moveTo>
                <a:lnTo>
                  <a:pt x="0" y="84581"/>
                </a:lnTo>
              </a:path>
            </a:pathLst>
          </a:custGeom>
          <a:ln w="38862">
            <a:solidFill>
              <a:srgbClr val="2F71C0"/>
            </a:solidFill>
          </a:ln>
        </p:spPr>
        <p:txBody>
          <a:bodyPr wrap="square" lIns="0" tIns="0" rIns="0" bIns="0" rtlCol="0"/>
          <a:lstStyle/>
          <a:p>
            <a:endParaRPr/>
          </a:p>
        </p:txBody>
      </p:sp>
      <p:sp>
        <p:nvSpPr>
          <p:cNvPr id="340" name="object 340"/>
          <p:cNvSpPr/>
          <p:nvPr/>
        </p:nvSpPr>
        <p:spPr>
          <a:xfrm>
            <a:off x="5466969" y="3134105"/>
            <a:ext cx="0" cy="85725"/>
          </a:xfrm>
          <a:custGeom>
            <a:avLst/>
            <a:gdLst/>
            <a:ahLst/>
            <a:cxnLst/>
            <a:rect l="l" t="t" r="r" b="b"/>
            <a:pathLst>
              <a:path h="85725">
                <a:moveTo>
                  <a:pt x="0" y="0"/>
                </a:moveTo>
                <a:lnTo>
                  <a:pt x="0" y="85344"/>
                </a:lnTo>
              </a:path>
            </a:pathLst>
          </a:custGeom>
          <a:ln w="38862">
            <a:solidFill>
              <a:srgbClr val="2F71C0"/>
            </a:solidFill>
          </a:ln>
        </p:spPr>
        <p:txBody>
          <a:bodyPr wrap="square" lIns="0" tIns="0" rIns="0" bIns="0" rtlCol="0"/>
          <a:lstStyle/>
          <a:p>
            <a:endParaRPr/>
          </a:p>
        </p:txBody>
      </p:sp>
      <p:sp>
        <p:nvSpPr>
          <p:cNvPr id="341" name="object 341"/>
          <p:cNvSpPr/>
          <p:nvPr/>
        </p:nvSpPr>
        <p:spPr>
          <a:xfrm>
            <a:off x="5537072" y="3132582"/>
            <a:ext cx="0" cy="85090"/>
          </a:xfrm>
          <a:custGeom>
            <a:avLst/>
            <a:gdLst/>
            <a:ahLst/>
            <a:cxnLst/>
            <a:rect l="l" t="t" r="r" b="b"/>
            <a:pathLst>
              <a:path h="85089">
                <a:moveTo>
                  <a:pt x="0" y="0"/>
                </a:moveTo>
                <a:lnTo>
                  <a:pt x="0" y="84581"/>
                </a:lnTo>
              </a:path>
            </a:pathLst>
          </a:custGeom>
          <a:ln w="38862">
            <a:solidFill>
              <a:srgbClr val="2F71C0"/>
            </a:solidFill>
          </a:ln>
        </p:spPr>
        <p:txBody>
          <a:bodyPr wrap="square" lIns="0" tIns="0" rIns="0" bIns="0" rtlCol="0"/>
          <a:lstStyle/>
          <a:p>
            <a:endParaRPr/>
          </a:p>
        </p:txBody>
      </p:sp>
      <p:sp>
        <p:nvSpPr>
          <p:cNvPr id="342" name="object 342"/>
          <p:cNvSpPr/>
          <p:nvPr/>
        </p:nvSpPr>
        <p:spPr>
          <a:xfrm>
            <a:off x="5607177" y="3128010"/>
            <a:ext cx="0" cy="85090"/>
          </a:xfrm>
          <a:custGeom>
            <a:avLst/>
            <a:gdLst/>
            <a:ahLst/>
            <a:cxnLst/>
            <a:rect l="l" t="t" r="r" b="b"/>
            <a:pathLst>
              <a:path h="85089">
                <a:moveTo>
                  <a:pt x="0" y="0"/>
                </a:moveTo>
                <a:lnTo>
                  <a:pt x="0" y="84581"/>
                </a:lnTo>
              </a:path>
            </a:pathLst>
          </a:custGeom>
          <a:ln w="38862">
            <a:solidFill>
              <a:srgbClr val="2F71C0"/>
            </a:solidFill>
          </a:ln>
        </p:spPr>
        <p:txBody>
          <a:bodyPr wrap="square" lIns="0" tIns="0" rIns="0" bIns="0" rtlCol="0"/>
          <a:lstStyle/>
          <a:p>
            <a:endParaRPr/>
          </a:p>
        </p:txBody>
      </p:sp>
      <p:sp>
        <p:nvSpPr>
          <p:cNvPr id="343" name="object 343"/>
          <p:cNvSpPr/>
          <p:nvPr/>
        </p:nvSpPr>
        <p:spPr>
          <a:xfrm>
            <a:off x="5677661" y="3119627"/>
            <a:ext cx="0" cy="86360"/>
          </a:xfrm>
          <a:custGeom>
            <a:avLst/>
            <a:gdLst/>
            <a:ahLst/>
            <a:cxnLst/>
            <a:rect l="l" t="t" r="r" b="b"/>
            <a:pathLst>
              <a:path h="86360">
                <a:moveTo>
                  <a:pt x="0" y="0"/>
                </a:moveTo>
                <a:lnTo>
                  <a:pt x="0" y="86105"/>
                </a:lnTo>
              </a:path>
            </a:pathLst>
          </a:custGeom>
          <a:ln w="38100">
            <a:solidFill>
              <a:srgbClr val="2F71C0"/>
            </a:solidFill>
          </a:ln>
        </p:spPr>
        <p:txBody>
          <a:bodyPr wrap="square" lIns="0" tIns="0" rIns="0" bIns="0" rtlCol="0"/>
          <a:lstStyle/>
          <a:p>
            <a:endParaRPr/>
          </a:p>
        </p:txBody>
      </p:sp>
      <p:sp>
        <p:nvSpPr>
          <p:cNvPr id="344" name="object 344"/>
          <p:cNvSpPr/>
          <p:nvPr/>
        </p:nvSpPr>
        <p:spPr>
          <a:xfrm>
            <a:off x="5748146" y="3111245"/>
            <a:ext cx="0" cy="86995"/>
          </a:xfrm>
          <a:custGeom>
            <a:avLst/>
            <a:gdLst/>
            <a:ahLst/>
            <a:cxnLst/>
            <a:rect l="l" t="t" r="r" b="b"/>
            <a:pathLst>
              <a:path h="86994">
                <a:moveTo>
                  <a:pt x="0" y="0"/>
                </a:moveTo>
                <a:lnTo>
                  <a:pt x="0" y="86868"/>
                </a:lnTo>
              </a:path>
            </a:pathLst>
          </a:custGeom>
          <a:ln w="38862">
            <a:solidFill>
              <a:srgbClr val="2F71C0"/>
            </a:solidFill>
          </a:ln>
        </p:spPr>
        <p:txBody>
          <a:bodyPr wrap="square" lIns="0" tIns="0" rIns="0" bIns="0" rtlCol="0"/>
          <a:lstStyle/>
          <a:p>
            <a:endParaRPr/>
          </a:p>
        </p:txBody>
      </p:sp>
      <p:sp>
        <p:nvSpPr>
          <p:cNvPr id="345" name="object 345"/>
          <p:cNvSpPr/>
          <p:nvPr/>
        </p:nvSpPr>
        <p:spPr>
          <a:xfrm>
            <a:off x="5818251" y="3103626"/>
            <a:ext cx="0" cy="87630"/>
          </a:xfrm>
          <a:custGeom>
            <a:avLst/>
            <a:gdLst/>
            <a:ahLst/>
            <a:cxnLst/>
            <a:rect l="l" t="t" r="r" b="b"/>
            <a:pathLst>
              <a:path h="87630">
                <a:moveTo>
                  <a:pt x="0" y="0"/>
                </a:moveTo>
                <a:lnTo>
                  <a:pt x="0" y="87629"/>
                </a:lnTo>
              </a:path>
            </a:pathLst>
          </a:custGeom>
          <a:ln w="38862">
            <a:solidFill>
              <a:srgbClr val="2F71C0"/>
            </a:solidFill>
          </a:ln>
        </p:spPr>
        <p:txBody>
          <a:bodyPr wrap="square" lIns="0" tIns="0" rIns="0" bIns="0" rtlCol="0"/>
          <a:lstStyle/>
          <a:p>
            <a:endParaRPr/>
          </a:p>
        </p:txBody>
      </p:sp>
      <p:sp>
        <p:nvSpPr>
          <p:cNvPr id="346" name="object 346"/>
          <p:cNvSpPr/>
          <p:nvPr/>
        </p:nvSpPr>
        <p:spPr>
          <a:xfrm>
            <a:off x="5888354" y="3096767"/>
            <a:ext cx="0" cy="86995"/>
          </a:xfrm>
          <a:custGeom>
            <a:avLst/>
            <a:gdLst/>
            <a:ahLst/>
            <a:cxnLst/>
            <a:rect l="l" t="t" r="r" b="b"/>
            <a:pathLst>
              <a:path h="86994">
                <a:moveTo>
                  <a:pt x="0" y="0"/>
                </a:moveTo>
                <a:lnTo>
                  <a:pt x="0" y="86868"/>
                </a:lnTo>
              </a:path>
            </a:pathLst>
          </a:custGeom>
          <a:ln w="38862">
            <a:solidFill>
              <a:srgbClr val="2F71C0"/>
            </a:solidFill>
          </a:ln>
        </p:spPr>
        <p:txBody>
          <a:bodyPr wrap="square" lIns="0" tIns="0" rIns="0" bIns="0" rtlCol="0"/>
          <a:lstStyle/>
          <a:p>
            <a:endParaRPr/>
          </a:p>
        </p:txBody>
      </p:sp>
      <p:sp>
        <p:nvSpPr>
          <p:cNvPr id="347" name="object 347"/>
          <p:cNvSpPr/>
          <p:nvPr/>
        </p:nvSpPr>
        <p:spPr>
          <a:xfrm>
            <a:off x="5958840" y="3090672"/>
            <a:ext cx="0" cy="87630"/>
          </a:xfrm>
          <a:custGeom>
            <a:avLst/>
            <a:gdLst/>
            <a:ahLst/>
            <a:cxnLst/>
            <a:rect l="l" t="t" r="r" b="b"/>
            <a:pathLst>
              <a:path h="87630">
                <a:moveTo>
                  <a:pt x="0" y="0"/>
                </a:moveTo>
                <a:lnTo>
                  <a:pt x="0" y="87629"/>
                </a:lnTo>
              </a:path>
            </a:pathLst>
          </a:custGeom>
          <a:ln w="38100">
            <a:solidFill>
              <a:srgbClr val="2F71C0"/>
            </a:solidFill>
          </a:ln>
        </p:spPr>
        <p:txBody>
          <a:bodyPr wrap="square" lIns="0" tIns="0" rIns="0" bIns="0" rtlCol="0"/>
          <a:lstStyle/>
          <a:p>
            <a:endParaRPr/>
          </a:p>
        </p:txBody>
      </p:sp>
      <p:sp>
        <p:nvSpPr>
          <p:cNvPr id="348" name="object 348"/>
          <p:cNvSpPr/>
          <p:nvPr/>
        </p:nvSpPr>
        <p:spPr>
          <a:xfrm>
            <a:off x="6029325" y="3083814"/>
            <a:ext cx="0" cy="88900"/>
          </a:xfrm>
          <a:custGeom>
            <a:avLst/>
            <a:gdLst/>
            <a:ahLst/>
            <a:cxnLst/>
            <a:rect l="l" t="t" r="r" b="b"/>
            <a:pathLst>
              <a:path h="88900">
                <a:moveTo>
                  <a:pt x="0" y="0"/>
                </a:moveTo>
                <a:lnTo>
                  <a:pt x="0" y="88392"/>
                </a:lnTo>
              </a:path>
            </a:pathLst>
          </a:custGeom>
          <a:ln w="38862">
            <a:solidFill>
              <a:srgbClr val="2F71C0"/>
            </a:solidFill>
          </a:ln>
        </p:spPr>
        <p:txBody>
          <a:bodyPr wrap="square" lIns="0" tIns="0" rIns="0" bIns="0" rtlCol="0"/>
          <a:lstStyle/>
          <a:p>
            <a:endParaRPr/>
          </a:p>
        </p:txBody>
      </p:sp>
      <p:sp>
        <p:nvSpPr>
          <p:cNvPr id="349" name="object 349"/>
          <p:cNvSpPr/>
          <p:nvPr/>
        </p:nvSpPr>
        <p:spPr>
          <a:xfrm>
            <a:off x="6099428" y="3076194"/>
            <a:ext cx="0" cy="90805"/>
          </a:xfrm>
          <a:custGeom>
            <a:avLst/>
            <a:gdLst/>
            <a:ahLst/>
            <a:cxnLst/>
            <a:rect l="l" t="t" r="r" b="b"/>
            <a:pathLst>
              <a:path h="90805">
                <a:moveTo>
                  <a:pt x="0" y="0"/>
                </a:moveTo>
                <a:lnTo>
                  <a:pt x="0" y="90677"/>
                </a:lnTo>
              </a:path>
            </a:pathLst>
          </a:custGeom>
          <a:ln w="38862">
            <a:solidFill>
              <a:srgbClr val="2F71C0"/>
            </a:solidFill>
          </a:ln>
        </p:spPr>
        <p:txBody>
          <a:bodyPr wrap="square" lIns="0" tIns="0" rIns="0" bIns="0" rtlCol="0"/>
          <a:lstStyle/>
          <a:p>
            <a:endParaRPr/>
          </a:p>
        </p:txBody>
      </p:sp>
      <p:sp>
        <p:nvSpPr>
          <p:cNvPr id="350" name="object 350"/>
          <p:cNvSpPr/>
          <p:nvPr/>
        </p:nvSpPr>
        <p:spPr>
          <a:xfrm>
            <a:off x="6169533" y="3070860"/>
            <a:ext cx="0" cy="89535"/>
          </a:xfrm>
          <a:custGeom>
            <a:avLst/>
            <a:gdLst/>
            <a:ahLst/>
            <a:cxnLst/>
            <a:rect l="l" t="t" r="r" b="b"/>
            <a:pathLst>
              <a:path h="89535">
                <a:moveTo>
                  <a:pt x="0" y="0"/>
                </a:moveTo>
                <a:lnTo>
                  <a:pt x="0" y="89153"/>
                </a:lnTo>
              </a:path>
            </a:pathLst>
          </a:custGeom>
          <a:ln w="38862">
            <a:solidFill>
              <a:srgbClr val="2F71C0"/>
            </a:solidFill>
          </a:ln>
        </p:spPr>
        <p:txBody>
          <a:bodyPr wrap="square" lIns="0" tIns="0" rIns="0" bIns="0" rtlCol="0"/>
          <a:lstStyle/>
          <a:p>
            <a:endParaRPr/>
          </a:p>
        </p:txBody>
      </p:sp>
      <p:sp>
        <p:nvSpPr>
          <p:cNvPr id="351" name="object 351"/>
          <p:cNvSpPr/>
          <p:nvPr/>
        </p:nvSpPr>
        <p:spPr>
          <a:xfrm>
            <a:off x="6239636" y="3064001"/>
            <a:ext cx="0" cy="90170"/>
          </a:xfrm>
          <a:custGeom>
            <a:avLst/>
            <a:gdLst/>
            <a:ahLst/>
            <a:cxnLst/>
            <a:rect l="l" t="t" r="r" b="b"/>
            <a:pathLst>
              <a:path h="90169">
                <a:moveTo>
                  <a:pt x="0" y="0"/>
                </a:moveTo>
                <a:lnTo>
                  <a:pt x="0" y="89916"/>
                </a:lnTo>
              </a:path>
            </a:pathLst>
          </a:custGeom>
          <a:ln w="38862">
            <a:solidFill>
              <a:srgbClr val="2F71C0"/>
            </a:solidFill>
          </a:ln>
        </p:spPr>
        <p:txBody>
          <a:bodyPr wrap="square" lIns="0" tIns="0" rIns="0" bIns="0" rtlCol="0"/>
          <a:lstStyle/>
          <a:p>
            <a:endParaRPr/>
          </a:p>
        </p:txBody>
      </p:sp>
      <p:sp>
        <p:nvSpPr>
          <p:cNvPr id="352" name="object 352"/>
          <p:cNvSpPr/>
          <p:nvPr/>
        </p:nvSpPr>
        <p:spPr>
          <a:xfrm>
            <a:off x="6310121" y="3056382"/>
            <a:ext cx="0" cy="91440"/>
          </a:xfrm>
          <a:custGeom>
            <a:avLst/>
            <a:gdLst/>
            <a:ahLst/>
            <a:cxnLst/>
            <a:rect l="l" t="t" r="r" b="b"/>
            <a:pathLst>
              <a:path h="91439">
                <a:moveTo>
                  <a:pt x="0" y="0"/>
                </a:moveTo>
                <a:lnTo>
                  <a:pt x="0" y="91440"/>
                </a:lnTo>
              </a:path>
            </a:pathLst>
          </a:custGeom>
          <a:ln w="38100">
            <a:solidFill>
              <a:srgbClr val="2F71C0"/>
            </a:solidFill>
          </a:ln>
        </p:spPr>
        <p:txBody>
          <a:bodyPr wrap="square" lIns="0" tIns="0" rIns="0" bIns="0" rtlCol="0"/>
          <a:lstStyle/>
          <a:p>
            <a:endParaRPr/>
          </a:p>
        </p:txBody>
      </p:sp>
      <p:sp>
        <p:nvSpPr>
          <p:cNvPr id="353" name="object 353"/>
          <p:cNvSpPr/>
          <p:nvPr/>
        </p:nvSpPr>
        <p:spPr>
          <a:xfrm>
            <a:off x="6380607" y="3051048"/>
            <a:ext cx="0" cy="90170"/>
          </a:xfrm>
          <a:custGeom>
            <a:avLst/>
            <a:gdLst/>
            <a:ahLst/>
            <a:cxnLst/>
            <a:rect l="l" t="t" r="r" b="b"/>
            <a:pathLst>
              <a:path h="90169">
                <a:moveTo>
                  <a:pt x="0" y="0"/>
                </a:moveTo>
                <a:lnTo>
                  <a:pt x="0" y="89916"/>
                </a:lnTo>
              </a:path>
            </a:pathLst>
          </a:custGeom>
          <a:ln w="38862">
            <a:solidFill>
              <a:srgbClr val="2F71C0"/>
            </a:solidFill>
          </a:ln>
        </p:spPr>
        <p:txBody>
          <a:bodyPr wrap="square" lIns="0" tIns="0" rIns="0" bIns="0" rtlCol="0"/>
          <a:lstStyle/>
          <a:p>
            <a:endParaRPr/>
          </a:p>
        </p:txBody>
      </p:sp>
      <p:sp>
        <p:nvSpPr>
          <p:cNvPr id="354" name="object 354"/>
          <p:cNvSpPr/>
          <p:nvPr/>
        </p:nvSpPr>
        <p:spPr>
          <a:xfrm>
            <a:off x="6450710" y="3043427"/>
            <a:ext cx="0" cy="92710"/>
          </a:xfrm>
          <a:custGeom>
            <a:avLst/>
            <a:gdLst/>
            <a:ahLst/>
            <a:cxnLst/>
            <a:rect l="l" t="t" r="r" b="b"/>
            <a:pathLst>
              <a:path h="92710">
                <a:moveTo>
                  <a:pt x="0" y="0"/>
                </a:moveTo>
                <a:lnTo>
                  <a:pt x="0" y="92200"/>
                </a:lnTo>
              </a:path>
            </a:pathLst>
          </a:custGeom>
          <a:ln w="38862">
            <a:solidFill>
              <a:srgbClr val="2F71C0"/>
            </a:solidFill>
          </a:ln>
        </p:spPr>
        <p:txBody>
          <a:bodyPr wrap="square" lIns="0" tIns="0" rIns="0" bIns="0" rtlCol="0"/>
          <a:lstStyle/>
          <a:p>
            <a:endParaRPr/>
          </a:p>
        </p:txBody>
      </p:sp>
      <p:sp>
        <p:nvSpPr>
          <p:cNvPr id="355" name="object 355"/>
          <p:cNvSpPr/>
          <p:nvPr/>
        </p:nvSpPr>
        <p:spPr>
          <a:xfrm>
            <a:off x="6515100" y="3036570"/>
            <a:ext cx="0" cy="93345"/>
          </a:xfrm>
          <a:custGeom>
            <a:avLst/>
            <a:gdLst/>
            <a:ahLst/>
            <a:cxnLst/>
            <a:rect l="l" t="t" r="r" b="b"/>
            <a:pathLst>
              <a:path h="93344">
                <a:moveTo>
                  <a:pt x="0" y="0"/>
                </a:moveTo>
                <a:lnTo>
                  <a:pt x="0" y="92964"/>
                </a:lnTo>
              </a:path>
            </a:pathLst>
          </a:custGeom>
          <a:ln w="27432">
            <a:solidFill>
              <a:srgbClr val="2F71C0"/>
            </a:solidFill>
          </a:ln>
        </p:spPr>
        <p:txBody>
          <a:bodyPr wrap="square" lIns="0" tIns="0" rIns="0" bIns="0" rtlCol="0"/>
          <a:lstStyle/>
          <a:p>
            <a:endParaRPr/>
          </a:p>
        </p:txBody>
      </p:sp>
      <p:sp>
        <p:nvSpPr>
          <p:cNvPr id="356" name="object 356"/>
          <p:cNvSpPr/>
          <p:nvPr/>
        </p:nvSpPr>
        <p:spPr>
          <a:xfrm>
            <a:off x="2600705" y="3031998"/>
            <a:ext cx="3902710" cy="346710"/>
          </a:xfrm>
          <a:custGeom>
            <a:avLst/>
            <a:gdLst/>
            <a:ahLst/>
            <a:cxnLst/>
            <a:rect l="l" t="t" r="r" b="b"/>
            <a:pathLst>
              <a:path w="3902709" h="346710">
                <a:moveTo>
                  <a:pt x="32004" y="229362"/>
                </a:moveTo>
                <a:lnTo>
                  <a:pt x="0" y="344424"/>
                </a:lnTo>
                <a:lnTo>
                  <a:pt x="8382" y="346710"/>
                </a:lnTo>
                <a:lnTo>
                  <a:pt x="40386" y="231648"/>
                </a:lnTo>
                <a:lnTo>
                  <a:pt x="32004" y="229362"/>
                </a:lnTo>
                <a:close/>
              </a:path>
              <a:path w="3902709" h="346710">
                <a:moveTo>
                  <a:pt x="102870" y="174498"/>
                </a:moveTo>
                <a:lnTo>
                  <a:pt x="70866" y="228600"/>
                </a:lnTo>
                <a:lnTo>
                  <a:pt x="78486" y="233172"/>
                </a:lnTo>
                <a:lnTo>
                  <a:pt x="109728" y="178308"/>
                </a:lnTo>
                <a:lnTo>
                  <a:pt x="102870" y="174498"/>
                </a:lnTo>
                <a:close/>
              </a:path>
              <a:path w="3902709" h="346710">
                <a:moveTo>
                  <a:pt x="172974" y="109728"/>
                </a:moveTo>
                <a:lnTo>
                  <a:pt x="140970" y="174498"/>
                </a:lnTo>
                <a:lnTo>
                  <a:pt x="148590" y="178308"/>
                </a:lnTo>
                <a:lnTo>
                  <a:pt x="180594" y="113538"/>
                </a:lnTo>
                <a:lnTo>
                  <a:pt x="172974" y="109728"/>
                </a:lnTo>
                <a:close/>
              </a:path>
              <a:path w="3902709" h="346710">
                <a:moveTo>
                  <a:pt x="216408" y="107442"/>
                </a:moveTo>
                <a:lnTo>
                  <a:pt x="214122" y="115824"/>
                </a:lnTo>
                <a:lnTo>
                  <a:pt x="246126" y="124968"/>
                </a:lnTo>
                <a:lnTo>
                  <a:pt x="247650" y="116586"/>
                </a:lnTo>
                <a:lnTo>
                  <a:pt x="216408" y="107442"/>
                </a:lnTo>
                <a:close/>
              </a:path>
              <a:path w="3902709" h="346710">
                <a:moveTo>
                  <a:pt x="313182" y="51054"/>
                </a:moveTo>
                <a:lnTo>
                  <a:pt x="281940" y="118872"/>
                </a:lnTo>
                <a:lnTo>
                  <a:pt x="289560" y="121920"/>
                </a:lnTo>
                <a:lnTo>
                  <a:pt x="320802" y="54864"/>
                </a:lnTo>
                <a:lnTo>
                  <a:pt x="313182" y="51054"/>
                </a:lnTo>
                <a:close/>
              </a:path>
              <a:path w="3902709" h="346710">
                <a:moveTo>
                  <a:pt x="357378" y="49530"/>
                </a:moveTo>
                <a:lnTo>
                  <a:pt x="354330" y="57150"/>
                </a:lnTo>
                <a:lnTo>
                  <a:pt x="385572" y="70104"/>
                </a:lnTo>
                <a:lnTo>
                  <a:pt x="389382" y="61722"/>
                </a:lnTo>
                <a:lnTo>
                  <a:pt x="357378" y="49530"/>
                </a:lnTo>
                <a:close/>
              </a:path>
              <a:path w="3902709" h="346710">
                <a:moveTo>
                  <a:pt x="430530" y="64770"/>
                </a:moveTo>
                <a:lnTo>
                  <a:pt x="422148" y="67818"/>
                </a:lnTo>
                <a:lnTo>
                  <a:pt x="453390" y="149352"/>
                </a:lnTo>
                <a:lnTo>
                  <a:pt x="461772" y="146304"/>
                </a:lnTo>
                <a:lnTo>
                  <a:pt x="430530" y="64770"/>
                </a:lnTo>
                <a:close/>
              </a:path>
              <a:path w="3902709" h="346710">
                <a:moveTo>
                  <a:pt x="525780" y="128016"/>
                </a:moveTo>
                <a:lnTo>
                  <a:pt x="494538" y="144018"/>
                </a:lnTo>
                <a:lnTo>
                  <a:pt x="498348" y="151638"/>
                </a:lnTo>
                <a:lnTo>
                  <a:pt x="529590" y="135636"/>
                </a:lnTo>
                <a:lnTo>
                  <a:pt x="525780" y="128016"/>
                </a:lnTo>
                <a:close/>
              </a:path>
              <a:path w="3902709" h="346710">
                <a:moveTo>
                  <a:pt x="594360" y="73914"/>
                </a:moveTo>
                <a:lnTo>
                  <a:pt x="563118" y="129540"/>
                </a:lnTo>
                <a:lnTo>
                  <a:pt x="570738" y="134112"/>
                </a:lnTo>
                <a:lnTo>
                  <a:pt x="601980" y="78486"/>
                </a:lnTo>
                <a:lnTo>
                  <a:pt x="594360" y="73914"/>
                </a:lnTo>
                <a:close/>
              </a:path>
              <a:path w="3902709" h="346710">
                <a:moveTo>
                  <a:pt x="665988" y="45720"/>
                </a:moveTo>
                <a:lnTo>
                  <a:pt x="633984" y="73152"/>
                </a:lnTo>
                <a:lnTo>
                  <a:pt x="640080" y="79248"/>
                </a:lnTo>
                <a:lnTo>
                  <a:pt x="671322" y="51816"/>
                </a:lnTo>
                <a:lnTo>
                  <a:pt x="665988" y="45720"/>
                </a:lnTo>
                <a:close/>
              </a:path>
              <a:path w="3902709" h="346710">
                <a:moveTo>
                  <a:pt x="710946" y="47244"/>
                </a:moveTo>
                <a:lnTo>
                  <a:pt x="703326" y="50292"/>
                </a:lnTo>
                <a:lnTo>
                  <a:pt x="734568" y="139446"/>
                </a:lnTo>
                <a:lnTo>
                  <a:pt x="742950" y="136398"/>
                </a:lnTo>
                <a:lnTo>
                  <a:pt x="710946" y="47244"/>
                </a:lnTo>
                <a:close/>
              </a:path>
              <a:path w="3902709" h="346710">
                <a:moveTo>
                  <a:pt x="781812" y="136398"/>
                </a:moveTo>
                <a:lnTo>
                  <a:pt x="773430" y="139446"/>
                </a:lnTo>
                <a:lnTo>
                  <a:pt x="804672" y="229362"/>
                </a:lnTo>
                <a:lnTo>
                  <a:pt x="813054" y="226314"/>
                </a:lnTo>
                <a:lnTo>
                  <a:pt x="781812" y="136398"/>
                </a:lnTo>
                <a:close/>
              </a:path>
              <a:path w="3902709" h="346710">
                <a:moveTo>
                  <a:pt x="851154" y="225552"/>
                </a:moveTo>
                <a:lnTo>
                  <a:pt x="844296" y="230124"/>
                </a:lnTo>
                <a:lnTo>
                  <a:pt x="875538" y="285750"/>
                </a:lnTo>
                <a:lnTo>
                  <a:pt x="883158" y="281940"/>
                </a:lnTo>
                <a:lnTo>
                  <a:pt x="851154" y="225552"/>
                </a:lnTo>
                <a:close/>
              </a:path>
              <a:path w="3902709" h="346710">
                <a:moveTo>
                  <a:pt x="918972" y="279654"/>
                </a:moveTo>
                <a:lnTo>
                  <a:pt x="917448" y="288036"/>
                </a:lnTo>
                <a:lnTo>
                  <a:pt x="948690" y="294894"/>
                </a:lnTo>
                <a:lnTo>
                  <a:pt x="950214" y="286512"/>
                </a:lnTo>
                <a:lnTo>
                  <a:pt x="918972" y="279654"/>
                </a:lnTo>
                <a:close/>
              </a:path>
              <a:path w="3902709" h="346710">
                <a:moveTo>
                  <a:pt x="1018032" y="268986"/>
                </a:moveTo>
                <a:lnTo>
                  <a:pt x="986028" y="287274"/>
                </a:lnTo>
                <a:lnTo>
                  <a:pt x="990600" y="294894"/>
                </a:lnTo>
                <a:lnTo>
                  <a:pt x="1021842" y="275844"/>
                </a:lnTo>
                <a:lnTo>
                  <a:pt x="1018032" y="268986"/>
                </a:lnTo>
                <a:close/>
              </a:path>
              <a:path w="3902709" h="346710">
                <a:moveTo>
                  <a:pt x="1087374" y="244602"/>
                </a:moveTo>
                <a:lnTo>
                  <a:pt x="1056132" y="268986"/>
                </a:lnTo>
                <a:lnTo>
                  <a:pt x="1061466" y="275844"/>
                </a:lnTo>
                <a:lnTo>
                  <a:pt x="1092708" y="251460"/>
                </a:lnTo>
                <a:lnTo>
                  <a:pt x="1087374" y="244602"/>
                </a:lnTo>
                <a:close/>
              </a:path>
              <a:path w="3902709" h="346710">
                <a:moveTo>
                  <a:pt x="1157478" y="217170"/>
                </a:moveTo>
                <a:lnTo>
                  <a:pt x="1126236" y="244602"/>
                </a:lnTo>
                <a:lnTo>
                  <a:pt x="1131570" y="251460"/>
                </a:lnTo>
                <a:lnTo>
                  <a:pt x="1163574" y="224028"/>
                </a:lnTo>
                <a:lnTo>
                  <a:pt x="1157478" y="217170"/>
                </a:lnTo>
                <a:close/>
              </a:path>
              <a:path w="3902709" h="346710">
                <a:moveTo>
                  <a:pt x="1199388" y="216408"/>
                </a:moveTo>
                <a:lnTo>
                  <a:pt x="1198626" y="224790"/>
                </a:lnTo>
                <a:lnTo>
                  <a:pt x="1230630" y="227838"/>
                </a:lnTo>
                <a:lnTo>
                  <a:pt x="1231392" y="219456"/>
                </a:lnTo>
                <a:lnTo>
                  <a:pt x="1199388" y="216408"/>
                </a:lnTo>
                <a:close/>
              </a:path>
              <a:path w="3902709" h="346710">
                <a:moveTo>
                  <a:pt x="1298448" y="195834"/>
                </a:moveTo>
                <a:lnTo>
                  <a:pt x="1266444" y="220218"/>
                </a:lnTo>
                <a:lnTo>
                  <a:pt x="1271778" y="227076"/>
                </a:lnTo>
                <a:lnTo>
                  <a:pt x="1303782" y="202692"/>
                </a:lnTo>
                <a:lnTo>
                  <a:pt x="1298448" y="195834"/>
                </a:lnTo>
                <a:close/>
              </a:path>
              <a:path w="3902709" h="346710">
                <a:moveTo>
                  <a:pt x="1367028" y="137160"/>
                </a:moveTo>
                <a:lnTo>
                  <a:pt x="1335786" y="197358"/>
                </a:lnTo>
                <a:lnTo>
                  <a:pt x="1343406" y="201168"/>
                </a:lnTo>
                <a:lnTo>
                  <a:pt x="1374648" y="140970"/>
                </a:lnTo>
                <a:lnTo>
                  <a:pt x="1367028" y="137160"/>
                </a:lnTo>
                <a:close/>
              </a:path>
              <a:path w="3902709" h="346710">
                <a:moveTo>
                  <a:pt x="1438656" y="111252"/>
                </a:moveTo>
                <a:lnTo>
                  <a:pt x="1407414" y="135636"/>
                </a:lnTo>
                <a:lnTo>
                  <a:pt x="1412748" y="142494"/>
                </a:lnTo>
                <a:lnTo>
                  <a:pt x="1443990" y="118110"/>
                </a:lnTo>
                <a:lnTo>
                  <a:pt x="1438656" y="111252"/>
                </a:lnTo>
                <a:close/>
              </a:path>
              <a:path w="3902709" h="346710">
                <a:moveTo>
                  <a:pt x="1481328" y="110490"/>
                </a:moveTo>
                <a:lnTo>
                  <a:pt x="1479042" y="118872"/>
                </a:lnTo>
                <a:lnTo>
                  <a:pt x="1510284" y="128778"/>
                </a:lnTo>
                <a:lnTo>
                  <a:pt x="1513332" y="120396"/>
                </a:lnTo>
                <a:lnTo>
                  <a:pt x="1481328" y="110490"/>
                </a:lnTo>
                <a:close/>
              </a:path>
              <a:path w="3902709" h="346710">
                <a:moveTo>
                  <a:pt x="1552956" y="121158"/>
                </a:moveTo>
                <a:lnTo>
                  <a:pt x="1547622" y="128016"/>
                </a:lnTo>
                <a:lnTo>
                  <a:pt x="1578864" y="155448"/>
                </a:lnTo>
                <a:lnTo>
                  <a:pt x="1584960" y="148590"/>
                </a:lnTo>
                <a:lnTo>
                  <a:pt x="1552956" y="121158"/>
                </a:lnTo>
                <a:close/>
              </a:path>
              <a:path w="3902709" h="346710">
                <a:moveTo>
                  <a:pt x="1621536" y="147828"/>
                </a:moveTo>
                <a:lnTo>
                  <a:pt x="1620012" y="156210"/>
                </a:lnTo>
                <a:lnTo>
                  <a:pt x="1651254" y="163068"/>
                </a:lnTo>
                <a:lnTo>
                  <a:pt x="1653539" y="154686"/>
                </a:lnTo>
                <a:lnTo>
                  <a:pt x="1621536" y="147828"/>
                </a:lnTo>
                <a:close/>
              </a:path>
              <a:path w="3902709" h="346710">
                <a:moveTo>
                  <a:pt x="1722120" y="153162"/>
                </a:moveTo>
                <a:lnTo>
                  <a:pt x="1690878" y="154686"/>
                </a:lnTo>
                <a:lnTo>
                  <a:pt x="1690878" y="163830"/>
                </a:lnTo>
                <a:lnTo>
                  <a:pt x="1722882" y="162306"/>
                </a:lnTo>
                <a:lnTo>
                  <a:pt x="1722120" y="153162"/>
                </a:lnTo>
                <a:close/>
              </a:path>
              <a:path w="3902709" h="346710">
                <a:moveTo>
                  <a:pt x="1764030" y="153924"/>
                </a:moveTo>
                <a:lnTo>
                  <a:pt x="1758696" y="161544"/>
                </a:lnTo>
                <a:lnTo>
                  <a:pt x="1789938" y="184404"/>
                </a:lnTo>
                <a:lnTo>
                  <a:pt x="1795272" y="177546"/>
                </a:lnTo>
                <a:lnTo>
                  <a:pt x="1764030" y="153924"/>
                </a:lnTo>
                <a:close/>
              </a:path>
              <a:path w="3902709" h="346710">
                <a:moveTo>
                  <a:pt x="1832610" y="176784"/>
                </a:moveTo>
                <a:lnTo>
                  <a:pt x="1830324" y="185166"/>
                </a:lnTo>
                <a:lnTo>
                  <a:pt x="1862328" y="192024"/>
                </a:lnTo>
                <a:lnTo>
                  <a:pt x="1863852" y="183642"/>
                </a:lnTo>
                <a:lnTo>
                  <a:pt x="1832610" y="176784"/>
                </a:lnTo>
                <a:close/>
              </a:path>
              <a:path w="3902709" h="346710">
                <a:moveTo>
                  <a:pt x="1902714" y="183642"/>
                </a:moveTo>
                <a:lnTo>
                  <a:pt x="1901190" y="192024"/>
                </a:lnTo>
                <a:lnTo>
                  <a:pt x="1932432" y="196596"/>
                </a:lnTo>
                <a:lnTo>
                  <a:pt x="1933956" y="188214"/>
                </a:lnTo>
                <a:lnTo>
                  <a:pt x="1902714" y="183642"/>
                </a:lnTo>
                <a:close/>
              </a:path>
              <a:path w="3902709" h="346710">
                <a:moveTo>
                  <a:pt x="2003298" y="185166"/>
                </a:moveTo>
                <a:lnTo>
                  <a:pt x="1972056" y="188214"/>
                </a:lnTo>
                <a:lnTo>
                  <a:pt x="1972818" y="196596"/>
                </a:lnTo>
                <a:lnTo>
                  <a:pt x="2004060" y="193548"/>
                </a:lnTo>
                <a:lnTo>
                  <a:pt x="2003298" y="185166"/>
                </a:lnTo>
                <a:close/>
              </a:path>
              <a:path w="3902709" h="346710">
                <a:moveTo>
                  <a:pt x="2072640" y="177546"/>
                </a:moveTo>
                <a:lnTo>
                  <a:pt x="2041398" y="185166"/>
                </a:lnTo>
                <a:lnTo>
                  <a:pt x="2042922" y="193548"/>
                </a:lnTo>
                <a:lnTo>
                  <a:pt x="2074926" y="185928"/>
                </a:lnTo>
                <a:lnTo>
                  <a:pt x="2072640" y="177546"/>
                </a:lnTo>
                <a:close/>
              </a:path>
              <a:path w="3902709" h="346710">
                <a:moveTo>
                  <a:pt x="2142744" y="169164"/>
                </a:moveTo>
                <a:lnTo>
                  <a:pt x="2111502" y="178308"/>
                </a:lnTo>
                <a:lnTo>
                  <a:pt x="2113788" y="185928"/>
                </a:lnTo>
                <a:lnTo>
                  <a:pt x="2145030" y="177546"/>
                </a:lnTo>
                <a:lnTo>
                  <a:pt x="2142744" y="169164"/>
                </a:lnTo>
                <a:close/>
              </a:path>
              <a:path w="3902709" h="346710">
                <a:moveTo>
                  <a:pt x="2213610" y="162306"/>
                </a:moveTo>
                <a:lnTo>
                  <a:pt x="2181606" y="169164"/>
                </a:lnTo>
                <a:lnTo>
                  <a:pt x="2183892" y="177546"/>
                </a:lnTo>
                <a:lnTo>
                  <a:pt x="2215134" y="170688"/>
                </a:lnTo>
                <a:lnTo>
                  <a:pt x="2213610" y="162306"/>
                </a:lnTo>
                <a:close/>
              </a:path>
              <a:path w="3902709" h="346710">
                <a:moveTo>
                  <a:pt x="2282952" y="149352"/>
                </a:moveTo>
                <a:lnTo>
                  <a:pt x="2251710" y="162306"/>
                </a:lnTo>
                <a:lnTo>
                  <a:pt x="2254758" y="170688"/>
                </a:lnTo>
                <a:lnTo>
                  <a:pt x="2286000" y="157734"/>
                </a:lnTo>
                <a:lnTo>
                  <a:pt x="2282952" y="149352"/>
                </a:lnTo>
                <a:close/>
              </a:path>
              <a:path w="3902709" h="346710">
                <a:moveTo>
                  <a:pt x="2353818" y="137922"/>
                </a:moveTo>
                <a:lnTo>
                  <a:pt x="2321814" y="149352"/>
                </a:lnTo>
                <a:lnTo>
                  <a:pt x="2324862" y="157734"/>
                </a:lnTo>
                <a:lnTo>
                  <a:pt x="2356104" y="146304"/>
                </a:lnTo>
                <a:lnTo>
                  <a:pt x="2353818" y="137922"/>
                </a:lnTo>
                <a:close/>
              </a:path>
              <a:path w="3902709" h="346710">
                <a:moveTo>
                  <a:pt x="2423922" y="128016"/>
                </a:moveTo>
                <a:lnTo>
                  <a:pt x="2392680" y="137922"/>
                </a:lnTo>
                <a:lnTo>
                  <a:pt x="2394966" y="146304"/>
                </a:lnTo>
                <a:lnTo>
                  <a:pt x="2426208" y="136398"/>
                </a:lnTo>
                <a:lnTo>
                  <a:pt x="2423922" y="128016"/>
                </a:lnTo>
                <a:close/>
              </a:path>
              <a:path w="3902709" h="346710">
                <a:moveTo>
                  <a:pt x="2494788" y="121920"/>
                </a:moveTo>
                <a:lnTo>
                  <a:pt x="2463546" y="128016"/>
                </a:lnTo>
                <a:lnTo>
                  <a:pt x="2465070" y="136398"/>
                </a:lnTo>
                <a:lnTo>
                  <a:pt x="2496312" y="130302"/>
                </a:lnTo>
                <a:lnTo>
                  <a:pt x="2494788" y="121920"/>
                </a:lnTo>
                <a:close/>
              </a:path>
              <a:path w="3902709" h="346710">
                <a:moveTo>
                  <a:pt x="2564892" y="115062"/>
                </a:moveTo>
                <a:lnTo>
                  <a:pt x="2532888" y="121920"/>
                </a:lnTo>
                <a:lnTo>
                  <a:pt x="2535174" y="130302"/>
                </a:lnTo>
                <a:lnTo>
                  <a:pt x="2566416" y="123444"/>
                </a:lnTo>
                <a:lnTo>
                  <a:pt x="2564892" y="115062"/>
                </a:lnTo>
                <a:close/>
              </a:path>
              <a:path w="3902709" h="346710">
                <a:moveTo>
                  <a:pt x="2634996" y="105156"/>
                </a:moveTo>
                <a:lnTo>
                  <a:pt x="2602992" y="115062"/>
                </a:lnTo>
                <a:lnTo>
                  <a:pt x="2606040" y="123444"/>
                </a:lnTo>
                <a:lnTo>
                  <a:pt x="2637282" y="112776"/>
                </a:lnTo>
                <a:lnTo>
                  <a:pt x="2634996" y="105156"/>
                </a:lnTo>
                <a:close/>
              </a:path>
              <a:path w="3902709" h="346710">
                <a:moveTo>
                  <a:pt x="2705100" y="96012"/>
                </a:moveTo>
                <a:lnTo>
                  <a:pt x="2673858" y="105156"/>
                </a:lnTo>
                <a:lnTo>
                  <a:pt x="2676144" y="113538"/>
                </a:lnTo>
                <a:lnTo>
                  <a:pt x="2707386" y="104394"/>
                </a:lnTo>
                <a:lnTo>
                  <a:pt x="2705100" y="96012"/>
                </a:lnTo>
                <a:close/>
              </a:path>
              <a:path w="3902709" h="346710">
                <a:moveTo>
                  <a:pt x="2776728" y="96011"/>
                </a:moveTo>
                <a:lnTo>
                  <a:pt x="2744724" y="96011"/>
                </a:lnTo>
                <a:lnTo>
                  <a:pt x="2744724" y="104394"/>
                </a:lnTo>
                <a:lnTo>
                  <a:pt x="2776728" y="104394"/>
                </a:lnTo>
                <a:lnTo>
                  <a:pt x="2776728" y="96011"/>
                </a:lnTo>
                <a:close/>
              </a:path>
              <a:path w="3902709" h="346710">
                <a:moveTo>
                  <a:pt x="2815590" y="96012"/>
                </a:moveTo>
                <a:lnTo>
                  <a:pt x="2814828" y="104394"/>
                </a:lnTo>
                <a:lnTo>
                  <a:pt x="2846832" y="105918"/>
                </a:lnTo>
                <a:lnTo>
                  <a:pt x="2846832" y="97536"/>
                </a:lnTo>
                <a:lnTo>
                  <a:pt x="2815590" y="96012"/>
                </a:lnTo>
                <a:close/>
              </a:path>
              <a:path w="3902709" h="346710">
                <a:moveTo>
                  <a:pt x="2916936" y="96012"/>
                </a:moveTo>
                <a:lnTo>
                  <a:pt x="2885694" y="97536"/>
                </a:lnTo>
                <a:lnTo>
                  <a:pt x="2885694" y="105918"/>
                </a:lnTo>
                <a:lnTo>
                  <a:pt x="2916936" y="104394"/>
                </a:lnTo>
                <a:lnTo>
                  <a:pt x="2916936" y="96012"/>
                </a:lnTo>
                <a:close/>
              </a:path>
              <a:path w="3902709" h="346710">
                <a:moveTo>
                  <a:pt x="2987040" y="92202"/>
                </a:moveTo>
                <a:lnTo>
                  <a:pt x="2955036" y="96012"/>
                </a:lnTo>
                <a:lnTo>
                  <a:pt x="2956560" y="104394"/>
                </a:lnTo>
                <a:lnTo>
                  <a:pt x="2987802" y="100584"/>
                </a:lnTo>
                <a:lnTo>
                  <a:pt x="2987040" y="92202"/>
                </a:lnTo>
                <a:close/>
              </a:path>
              <a:path w="3902709" h="346710">
                <a:moveTo>
                  <a:pt x="3056382" y="83058"/>
                </a:moveTo>
                <a:lnTo>
                  <a:pt x="3025140" y="92202"/>
                </a:lnTo>
                <a:lnTo>
                  <a:pt x="3027426" y="100584"/>
                </a:lnTo>
                <a:lnTo>
                  <a:pt x="3058668" y="91440"/>
                </a:lnTo>
                <a:lnTo>
                  <a:pt x="3056382" y="83058"/>
                </a:lnTo>
                <a:close/>
              </a:path>
              <a:path w="3902709" h="346710">
                <a:moveTo>
                  <a:pt x="3126486" y="74676"/>
                </a:moveTo>
                <a:lnTo>
                  <a:pt x="3095244" y="83058"/>
                </a:lnTo>
                <a:lnTo>
                  <a:pt x="3097530" y="91440"/>
                </a:lnTo>
                <a:lnTo>
                  <a:pt x="3128772" y="83058"/>
                </a:lnTo>
                <a:lnTo>
                  <a:pt x="3126486" y="74676"/>
                </a:lnTo>
                <a:close/>
              </a:path>
              <a:path w="3902709" h="346710">
                <a:moveTo>
                  <a:pt x="3197352" y="67818"/>
                </a:moveTo>
                <a:lnTo>
                  <a:pt x="3165348" y="74676"/>
                </a:lnTo>
                <a:lnTo>
                  <a:pt x="3167634" y="83058"/>
                </a:lnTo>
                <a:lnTo>
                  <a:pt x="3198876" y="76200"/>
                </a:lnTo>
                <a:lnTo>
                  <a:pt x="3197352" y="67818"/>
                </a:lnTo>
                <a:close/>
              </a:path>
              <a:path w="3902709" h="346710">
                <a:moveTo>
                  <a:pt x="3267455" y="60198"/>
                </a:moveTo>
                <a:lnTo>
                  <a:pt x="3236214" y="67818"/>
                </a:lnTo>
                <a:lnTo>
                  <a:pt x="3237738" y="76200"/>
                </a:lnTo>
                <a:lnTo>
                  <a:pt x="3269742" y="68580"/>
                </a:lnTo>
                <a:lnTo>
                  <a:pt x="3267455" y="60198"/>
                </a:lnTo>
                <a:close/>
              </a:path>
              <a:path w="3902709" h="346710">
                <a:moveTo>
                  <a:pt x="3338322" y="54864"/>
                </a:moveTo>
                <a:lnTo>
                  <a:pt x="3306318" y="60198"/>
                </a:lnTo>
                <a:lnTo>
                  <a:pt x="3307841" y="68580"/>
                </a:lnTo>
                <a:lnTo>
                  <a:pt x="3339846" y="63246"/>
                </a:lnTo>
                <a:lnTo>
                  <a:pt x="3338322" y="54864"/>
                </a:lnTo>
                <a:close/>
              </a:path>
              <a:path w="3902709" h="346710">
                <a:moveTo>
                  <a:pt x="3408426" y="47244"/>
                </a:moveTo>
                <a:lnTo>
                  <a:pt x="3376422" y="54864"/>
                </a:lnTo>
                <a:lnTo>
                  <a:pt x="3378708" y="63246"/>
                </a:lnTo>
                <a:lnTo>
                  <a:pt x="3409950" y="55626"/>
                </a:lnTo>
                <a:lnTo>
                  <a:pt x="3408426" y="47244"/>
                </a:lnTo>
                <a:close/>
              </a:path>
              <a:path w="3902709" h="346710">
                <a:moveTo>
                  <a:pt x="3478530" y="40386"/>
                </a:moveTo>
                <a:lnTo>
                  <a:pt x="3446526" y="47244"/>
                </a:lnTo>
                <a:lnTo>
                  <a:pt x="3448812" y="55626"/>
                </a:lnTo>
                <a:lnTo>
                  <a:pt x="3480054" y="48768"/>
                </a:lnTo>
                <a:lnTo>
                  <a:pt x="3478530" y="40386"/>
                </a:lnTo>
                <a:close/>
              </a:path>
              <a:path w="3902709" h="346710">
                <a:moveTo>
                  <a:pt x="3548634" y="34290"/>
                </a:moveTo>
                <a:lnTo>
                  <a:pt x="3517391" y="40386"/>
                </a:lnTo>
                <a:lnTo>
                  <a:pt x="3518916" y="48768"/>
                </a:lnTo>
                <a:lnTo>
                  <a:pt x="3550158" y="42672"/>
                </a:lnTo>
                <a:lnTo>
                  <a:pt x="3548634" y="34290"/>
                </a:lnTo>
                <a:close/>
              </a:path>
              <a:path w="3902709" h="346710">
                <a:moveTo>
                  <a:pt x="3618738" y="27432"/>
                </a:moveTo>
                <a:lnTo>
                  <a:pt x="3587496" y="34290"/>
                </a:lnTo>
                <a:lnTo>
                  <a:pt x="3589020" y="42672"/>
                </a:lnTo>
                <a:lnTo>
                  <a:pt x="3621024" y="35814"/>
                </a:lnTo>
                <a:lnTo>
                  <a:pt x="3618738" y="27432"/>
                </a:lnTo>
                <a:close/>
              </a:path>
              <a:path w="3902709" h="346710">
                <a:moveTo>
                  <a:pt x="3688841" y="20574"/>
                </a:moveTo>
                <a:lnTo>
                  <a:pt x="3657600" y="27432"/>
                </a:lnTo>
                <a:lnTo>
                  <a:pt x="3659124" y="35814"/>
                </a:lnTo>
                <a:lnTo>
                  <a:pt x="3691128" y="28956"/>
                </a:lnTo>
                <a:lnTo>
                  <a:pt x="3688841" y="20574"/>
                </a:lnTo>
                <a:close/>
              </a:path>
              <a:path w="3902709" h="346710">
                <a:moveTo>
                  <a:pt x="3759708" y="14478"/>
                </a:moveTo>
                <a:lnTo>
                  <a:pt x="3727704" y="20574"/>
                </a:lnTo>
                <a:lnTo>
                  <a:pt x="3729228" y="28956"/>
                </a:lnTo>
                <a:lnTo>
                  <a:pt x="3761232" y="22860"/>
                </a:lnTo>
                <a:lnTo>
                  <a:pt x="3759708" y="14478"/>
                </a:lnTo>
                <a:close/>
              </a:path>
              <a:path w="3902709" h="346710">
                <a:moveTo>
                  <a:pt x="3829812" y="7620"/>
                </a:moveTo>
                <a:lnTo>
                  <a:pt x="3797808" y="14478"/>
                </a:lnTo>
                <a:lnTo>
                  <a:pt x="3800094" y="22860"/>
                </a:lnTo>
                <a:lnTo>
                  <a:pt x="3831336" y="16002"/>
                </a:lnTo>
                <a:lnTo>
                  <a:pt x="3829812" y="7620"/>
                </a:lnTo>
                <a:close/>
              </a:path>
              <a:path w="3902709" h="346710">
                <a:moveTo>
                  <a:pt x="3899916" y="0"/>
                </a:moveTo>
                <a:lnTo>
                  <a:pt x="3868674" y="7620"/>
                </a:lnTo>
                <a:lnTo>
                  <a:pt x="3870198" y="16002"/>
                </a:lnTo>
                <a:lnTo>
                  <a:pt x="3902202" y="8382"/>
                </a:lnTo>
                <a:lnTo>
                  <a:pt x="3899916" y="0"/>
                </a:lnTo>
                <a:close/>
              </a:path>
            </a:pathLst>
          </a:custGeom>
          <a:solidFill>
            <a:srgbClr val="000000"/>
          </a:solidFill>
        </p:spPr>
        <p:txBody>
          <a:bodyPr wrap="square" lIns="0" tIns="0" rIns="0" bIns="0" rtlCol="0"/>
          <a:lstStyle/>
          <a:p>
            <a:endParaRPr/>
          </a:p>
        </p:txBody>
      </p:sp>
      <p:sp>
        <p:nvSpPr>
          <p:cNvPr id="357" name="object 357"/>
          <p:cNvSpPr/>
          <p:nvPr/>
        </p:nvSpPr>
        <p:spPr>
          <a:xfrm>
            <a:off x="2583942" y="3374516"/>
            <a:ext cx="21590" cy="0"/>
          </a:xfrm>
          <a:custGeom>
            <a:avLst/>
            <a:gdLst/>
            <a:ahLst/>
            <a:cxnLst/>
            <a:rect l="l" t="t" r="r" b="b"/>
            <a:pathLst>
              <a:path w="21589">
                <a:moveTo>
                  <a:pt x="0" y="0"/>
                </a:moveTo>
                <a:lnTo>
                  <a:pt x="21336" y="0"/>
                </a:lnTo>
              </a:path>
            </a:pathLst>
          </a:custGeom>
          <a:ln w="5333">
            <a:solidFill>
              <a:srgbClr val="FF0065"/>
            </a:solidFill>
          </a:ln>
        </p:spPr>
        <p:txBody>
          <a:bodyPr wrap="square" lIns="0" tIns="0" rIns="0" bIns="0" rtlCol="0"/>
          <a:lstStyle/>
          <a:p>
            <a:endParaRPr/>
          </a:p>
        </p:txBody>
      </p:sp>
      <p:sp>
        <p:nvSpPr>
          <p:cNvPr id="358" name="object 358"/>
          <p:cNvSpPr/>
          <p:nvPr/>
        </p:nvSpPr>
        <p:spPr>
          <a:xfrm>
            <a:off x="2636520" y="3259455"/>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59" name="object 359"/>
          <p:cNvSpPr/>
          <p:nvPr/>
        </p:nvSpPr>
        <p:spPr>
          <a:xfrm>
            <a:off x="2707385" y="3204591"/>
            <a:ext cx="38100" cy="0"/>
          </a:xfrm>
          <a:custGeom>
            <a:avLst/>
            <a:gdLst/>
            <a:ahLst/>
            <a:cxnLst/>
            <a:rect l="l" t="t" r="r" b="b"/>
            <a:pathLst>
              <a:path w="38100">
                <a:moveTo>
                  <a:pt x="0" y="0"/>
                </a:moveTo>
                <a:lnTo>
                  <a:pt x="38100" y="0"/>
                </a:lnTo>
              </a:path>
            </a:pathLst>
          </a:custGeom>
          <a:ln w="6858">
            <a:solidFill>
              <a:srgbClr val="FF0065"/>
            </a:solidFill>
          </a:ln>
        </p:spPr>
        <p:txBody>
          <a:bodyPr wrap="square" lIns="0" tIns="0" rIns="0" bIns="0" rtlCol="0"/>
          <a:lstStyle/>
          <a:p>
            <a:endParaRPr/>
          </a:p>
        </p:txBody>
      </p:sp>
      <p:sp>
        <p:nvSpPr>
          <p:cNvPr id="360" name="object 360"/>
          <p:cNvSpPr/>
          <p:nvPr/>
        </p:nvSpPr>
        <p:spPr>
          <a:xfrm>
            <a:off x="2777489" y="3140201"/>
            <a:ext cx="39370" cy="0"/>
          </a:xfrm>
          <a:custGeom>
            <a:avLst/>
            <a:gdLst/>
            <a:ahLst/>
            <a:cxnLst/>
            <a:rect l="l" t="t" r="r" b="b"/>
            <a:pathLst>
              <a:path w="39369">
                <a:moveTo>
                  <a:pt x="0" y="0"/>
                </a:moveTo>
                <a:lnTo>
                  <a:pt x="38862" y="0"/>
                </a:lnTo>
              </a:path>
            </a:pathLst>
          </a:custGeom>
          <a:ln w="7619">
            <a:solidFill>
              <a:srgbClr val="FF0065"/>
            </a:solidFill>
          </a:ln>
        </p:spPr>
        <p:txBody>
          <a:bodyPr wrap="square" lIns="0" tIns="0" rIns="0" bIns="0" rtlCol="0"/>
          <a:lstStyle/>
          <a:p>
            <a:endParaRPr/>
          </a:p>
        </p:txBody>
      </p:sp>
      <p:sp>
        <p:nvSpPr>
          <p:cNvPr id="361" name="object 361"/>
          <p:cNvSpPr/>
          <p:nvPr/>
        </p:nvSpPr>
        <p:spPr>
          <a:xfrm>
            <a:off x="2847594" y="3148965"/>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2" name="object 362"/>
          <p:cNvSpPr/>
          <p:nvPr/>
        </p:nvSpPr>
        <p:spPr>
          <a:xfrm>
            <a:off x="2917698" y="3081527"/>
            <a:ext cx="39370" cy="0"/>
          </a:xfrm>
          <a:custGeom>
            <a:avLst/>
            <a:gdLst/>
            <a:ahLst/>
            <a:cxnLst/>
            <a:rect l="l" t="t" r="r" b="b"/>
            <a:pathLst>
              <a:path w="39369">
                <a:moveTo>
                  <a:pt x="0" y="0"/>
                </a:moveTo>
                <a:lnTo>
                  <a:pt x="38862" y="0"/>
                </a:lnTo>
              </a:path>
            </a:pathLst>
          </a:custGeom>
          <a:ln w="7619">
            <a:solidFill>
              <a:srgbClr val="FF0065"/>
            </a:solidFill>
          </a:ln>
        </p:spPr>
        <p:txBody>
          <a:bodyPr wrap="square" lIns="0" tIns="0" rIns="0" bIns="0" rtlCol="0"/>
          <a:lstStyle/>
          <a:p>
            <a:endParaRPr/>
          </a:p>
        </p:txBody>
      </p:sp>
      <p:sp>
        <p:nvSpPr>
          <p:cNvPr id="363" name="object 363"/>
          <p:cNvSpPr/>
          <p:nvPr/>
        </p:nvSpPr>
        <p:spPr>
          <a:xfrm>
            <a:off x="2987801" y="3094481"/>
            <a:ext cx="39370" cy="0"/>
          </a:xfrm>
          <a:custGeom>
            <a:avLst/>
            <a:gdLst/>
            <a:ahLst/>
            <a:cxnLst/>
            <a:rect l="l" t="t" r="r" b="b"/>
            <a:pathLst>
              <a:path w="39369">
                <a:moveTo>
                  <a:pt x="0" y="0"/>
                </a:moveTo>
                <a:lnTo>
                  <a:pt x="38862" y="0"/>
                </a:lnTo>
              </a:path>
            </a:pathLst>
          </a:custGeom>
          <a:ln w="7619">
            <a:solidFill>
              <a:srgbClr val="FF0065"/>
            </a:solidFill>
          </a:ln>
        </p:spPr>
        <p:txBody>
          <a:bodyPr wrap="square" lIns="0" tIns="0" rIns="0" bIns="0" rtlCol="0"/>
          <a:lstStyle/>
          <a:p>
            <a:endParaRPr/>
          </a:p>
        </p:txBody>
      </p:sp>
      <p:sp>
        <p:nvSpPr>
          <p:cNvPr id="364" name="object 364"/>
          <p:cNvSpPr/>
          <p:nvPr/>
        </p:nvSpPr>
        <p:spPr>
          <a:xfrm>
            <a:off x="3058667" y="3176015"/>
            <a:ext cx="38100" cy="0"/>
          </a:xfrm>
          <a:custGeom>
            <a:avLst/>
            <a:gdLst/>
            <a:ahLst/>
            <a:cxnLst/>
            <a:rect l="l" t="t" r="r" b="b"/>
            <a:pathLst>
              <a:path w="38100">
                <a:moveTo>
                  <a:pt x="0" y="0"/>
                </a:moveTo>
                <a:lnTo>
                  <a:pt x="38100" y="0"/>
                </a:lnTo>
              </a:path>
            </a:pathLst>
          </a:custGeom>
          <a:ln w="7619">
            <a:solidFill>
              <a:srgbClr val="FF0065"/>
            </a:solidFill>
          </a:ln>
        </p:spPr>
        <p:txBody>
          <a:bodyPr wrap="square" lIns="0" tIns="0" rIns="0" bIns="0" rtlCol="0"/>
          <a:lstStyle/>
          <a:p>
            <a:endParaRPr/>
          </a:p>
        </p:txBody>
      </p:sp>
      <p:sp>
        <p:nvSpPr>
          <p:cNvPr id="365" name="object 365"/>
          <p:cNvSpPr/>
          <p:nvPr/>
        </p:nvSpPr>
        <p:spPr>
          <a:xfrm>
            <a:off x="3128772" y="3160395"/>
            <a:ext cx="39370" cy="0"/>
          </a:xfrm>
          <a:custGeom>
            <a:avLst/>
            <a:gdLst/>
            <a:ahLst/>
            <a:cxnLst/>
            <a:rect l="l" t="t" r="r" b="b"/>
            <a:pathLst>
              <a:path w="39369">
                <a:moveTo>
                  <a:pt x="0" y="0"/>
                </a:moveTo>
                <a:lnTo>
                  <a:pt x="38862" y="0"/>
                </a:lnTo>
              </a:path>
            </a:pathLst>
          </a:custGeom>
          <a:ln w="6858">
            <a:solidFill>
              <a:srgbClr val="FF0065"/>
            </a:solidFill>
          </a:ln>
        </p:spPr>
        <p:txBody>
          <a:bodyPr wrap="square" lIns="0" tIns="0" rIns="0" bIns="0" rtlCol="0"/>
          <a:lstStyle/>
          <a:p>
            <a:endParaRPr/>
          </a:p>
        </p:txBody>
      </p:sp>
      <p:sp>
        <p:nvSpPr>
          <p:cNvPr id="366" name="object 366"/>
          <p:cNvSpPr/>
          <p:nvPr/>
        </p:nvSpPr>
        <p:spPr>
          <a:xfrm>
            <a:off x="3198876" y="3104007"/>
            <a:ext cx="39370" cy="0"/>
          </a:xfrm>
          <a:custGeom>
            <a:avLst/>
            <a:gdLst/>
            <a:ahLst/>
            <a:cxnLst/>
            <a:rect l="l" t="t" r="r" b="b"/>
            <a:pathLst>
              <a:path w="39369">
                <a:moveTo>
                  <a:pt x="0" y="0"/>
                </a:moveTo>
                <a:lnTo>
                  <a:pt x="38862" y="0"/>
                </a:lnTo>
              </a:path>
            </a:pathLst>
          </a:custGeom>
          <a:ln w="8382">
            <a:solidFill>
              <a:srgbClr val="FF0065"/>
            </a:solidFill>
          </a:ln>
        </p:spPr>
        <p:txBody>
          <a:bodyPr wrap="square" lIns="0" tIns="0" rIns="0" bIns="0" rtlCol="0"/>
          <a:lstStyle/>
          <a:p>
            <a:endParaRPr/>
          </a:p>
        </p:txBody>
      </p:sp>
      <p:sp>
        <p:nvSpPr>
          <p:cNvPr id="367" name="object 367"/>
          <p:cNvSpPr/>
          <p:nvPr/>
        </p:nvSpPr>
        <p:spPr>
          <a:xfrm>
            <a:off x="3268979" y="3076574"/>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68" name="object 368"/>
          <p:cNvSpPr/>
          <p:nvPr/>
        </p:nvSpPr>
        <p:spPr>
          <a:xfrm>
            <a:off x="3339846" y="3165348"/>
            <a:ext cx="38100" cy="0"/>
          </a:xfrm>
          <a:custGeom>
            <a:avLst/>
            <a:gdLst/>
            <a:ahLst/>
            <a:cxnLst/>
            <a:rect l="l" t="t" r="r" b="b"/>
            <a:pathLst>
              <a:path w="38100">
                <a:moveTo>
                  <a:pt x="0" y="0"/>
                </a:moveTo>
                <a:lnTo>
                  <a:pt x="38100" y="0"/>
                </a:lnTo>
              </a:path>
            </a:pathLst>
          </a:custGeom>
          <a:ln w="9144">
            <a:solidFill>
              <a:srgbClr val="FF0065"/>
            </a:solidFill>
          </a:ln>
        </p:spPr>
        <p:txBody>
          <a:bodyPr wrap="square" lIns="0" tIns="0" rIns="0" bIns="0" rtlCol="0"/>
          <a:lstStyle/>
          <a:p>
            <a:endParaRPr/>
          </a:p>
        </p:txBody>
      </p:sp>
      <p:sp>
        <p:nvSpPr>
          <p:cNvPr id="369" name="object 369"/>
          <p:cNvSpPr/>
          <p:nvPr/>
        </p:nvSpPr>
        <p:spPr>
          <a:xfrm>
            <a:off x="3409950" y="3255644"/>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0" name="object 370"/>
          <p:cNvSpPr/>
          <p:nvPr/>
        </p:nvSpPr>
        <p:spPr>
          <a:xfrm>
            <a:off x="3480053" y="3311270"/>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1" name="object 371"/>
          <p:cNvSpPr/>
          <p:nvPr/>
        </p:nvSpPr>
        <p:spPr>
          <a:xfrm>
            <a:off x="3550158" y="3318890"/>
            <a:ext cx="39370" cy="0"/>
          </a:xfrm>
          <a:custGeom>
            <a:avLst/>
            <a:gdLst/>
            <a:ahLst/>
            <a:cxnLst/>
            <a:rect l="l" t="t" r="r" b="b"/>
            <a:pathLst>
              <a:path w="39370">
                <a:moveTo>
                  <a:pt x="0" y="0"/>
                </a:moveTo>
                <a:lnTo>
                  <a:pt x="38862" y="0"/>
                </a:lnTo>
              </a:path>
            </a:pathLst>
          </a:custGeom>
          <a:ln w="8381">
            <a:solidFill>
              <a:srgbClr val="FF0065"/>
            </a:solidFill>
          </a:ln>
        </p:spPr>
        <p:txBody>
          <a:bodyPr wrap="square" lIns="0" tIns="0" rIns="0" bIns="0" rtlCol="0"/>
          <a:lstStyle/>
          <a:p>
            <a:endParaRPr/>
          </a:p>
        </p:txBody>
      </p:sp>
      <p:sp>
        <p:nvSpPr>
          <p:cNvPr id="372" name="object 372"/>
          <p:cNvSpPr/>
          <p:nvPr/>
        </p:nvSpPr>
        <p:spPr>
          <a:xfrm>
            <a:off x="3620261" y="329907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73" name="object 373"/>
          <p:cNvSpPr/>
          <p:nvPr/>
        </p:nvSpPr>
        <p:spPr>
          <a:xfrm>
            <a:off x="3691128" y="3275457"/>
            <a:ext cx="38100" cy="0"/>
          </a:xfrm>
          <a:custGeom>
            <a:avLst/>
            <a:gdLst/>
            <a:ahLst/>
            <a:cxnLst/>
            <a:rect l="l" t="t" r="r" b="b"/>
            <a:pathLst>
              <a:path w="38100">
                <a:moveTo>
                  <a:pt x="0" y="0"/>
                </a:moveTo>
                <a:lnTo>
                  <a:pt x="38100" y="0"/>
                </a:lnTo>
              </a:path>
            </a:pathLst>
          </a:custGeom>
          <a:ln w="8382">
            <a:solidFill>
              <a:srgbClr val="FF0065"/>
            </a:solidFill>
          </a:ln>
        </p:spPr>
        <p:txBody>
          <a:bodyPr wrap="square" lIns="0" tIns="0" rIns="0" bIns="0" rtlCol="0"/>
          <a:lstStyle/>
          <a:p>
            <a:endParaRPr/>
          </a:p>
        </p:txBody>
      </p:sp>
      <p:sp>
        <p:nvSpPr>
          <p:cNvPr id="374" name="object 374"/>
          <p:cNvSpPr/>
          <p:nvPr/>
        </p:nvSpPr>
        <p:spPr>
          <a:xfrm>
            <a:off x="3761232" y="3248024"/>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75" name="object 375"/>
          <p:cNvSpPr/>
          <p:nvPr/>
        </p:nvSpPr>
        <p:spPr>
          <a:xfrm>
            <a:off x="3831335" y="3250691"/>
            <a:ext cx="39370" cy="0"/>
          </a:xfrm>
          <a:custGeom>
            <a:avLst/>
            <a:gdLst/>
            <a:ahLst/>
            <a:cxnLst/>
            <a:rect l="l" t="t" r="r" b="b"/>
            <a:pathLst>
              <a:path w="39370">
                <a:moveTo>
                  <a:pt x="0" y="0"/>
                </a:moveTo>
                <a:lnTo>
                  <a:pt x="38862" y="0"/>
                </a:lnTo>
              </a:path>
            </a:pathLst>
          </a:custGeom>
          <a:ln w="10667">
            <a:solidFill>
              <a:srgbClr val="FF0065"/>
            </a:solidFill>
          </a:ln>
        </p:spPr>
        <p:txBody>
          <a:bodyPr wrap="square" lIns="0" tIns="0" rIns="0" bIns="0" rtlCol="0"/>
          <a:lstStyle/>
          <a:p>
            <a:endParaRPr/>
          </a:p>
        </p:txBody>
      </p:sp>
      <p:sp>
        <p:nvSpPr>
          <p:cNvPr id="376" name="object 376"/>
          <p:cNvSpPr/>
          <p:nvPr/>
        </p:nvSpPr>
        <p:spPr>
          <a:xfrm>
            <a:off x="3901440" y="3227069"/>
            <a:ext cx="39370" cy="0"/>
          </a:xfrm>
          <a:custGeom>
            <a:avLst/>
            <a:gdLst/>
            <a:ahLst/>
            <a:cxnLst/>
            <a:rect l="l" t="t" r="r" b="b"/>
            <a:pathLst>
              <a:path w="39370">
                <a:moveTo>
                  <a:pt x="0" y="0"/>
                </a:moveTo>
                <a:lnTo>
                  <a:pt x="38862" y="0"/>
                </a:lnTo>
              </a:path>
            </a:pathLst>
          </a:custGeom>
          <a:ln w="9143">
            <a:solidFill>
              <a:srgbClr val="FF0065"/>
            </a:solidFill>
          </a:ln>
        </p:spPr>
        <p:txBody>
          <a:bodyPr wrap="square" lIns="0" tIns="0" rIns="0" bIns="0" rtlCol="0"/>
          <a:lstStyle/>
          <a:p>
            <a:endParaRPr/>
          </a:p>
        </p:txBody>
      </p:sp>
      <p:sp>
        <p:nvSpPr>
          <p:cNvPr id="377" name="object 377"/>
          <p:cNvSpPr/>
          <p:nvPr/>
        </p:nvSpPr>
        <p:spPr>
          <a:xfrm>
            <a:off x="3971544" y="3166110"/>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78" name="object 378"/>
          <p:cNvSpPr/>
          <p:nvPr/>
        </p:nvSpPr>
        <p:spPr>
          <a:xfrm>
            <a:off x="4042409" y="3141725"/>
            <a:ext cx="38100" cy="0"/>
          </a:xfrm>
          <a:custGeom>
            <a:avLst/>
            <a:gdLst/>
            <a:ahLst/>
            <a:cxnLst/>
            <a:rect l="l" t="t" r="r" b="b"/>
            <a:pathLst>
              <a:path w="38100">
                <a:moveTo>
                  <a:pt x="0" y="0"/>
                </a:moveTo>
                <a:lnTo>
                  <a:pt x="38100" y="0"/>
                </a:lnTo>
              </a:path>
            </a:pathLst>
          </a:custGeom>
          <a:ln w="10667">
            <a:solidFill>
              <a:srgbClr val="FF0065"/>
            </a:solidFill>
          </a:ln>
        </p:spPr>
        <p:txBody>
          <a:bodyPr wrap="square" lIns="0" tIns="0" rIns="0" bIns="0" rtlCol="0"/>
          <a:lstStyle/>
          <a:p>
            <a:endParaRPr/>
          </a:p>
        </p:txBody>
      </p:sp>
      <p:sp>
        <p:nvSpPr>
          <p:cNvPr id="379" name="object 379"/>
          <p:cNvSpPr/>
          <p:nvPr/>
        </p:nvSpPr>
        <p:spPr>
          <a:xfrm>
            <a:off x="4112514" y="3152013"/>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0" name="object 380"/>
          <p:cNvSpPr/>
          <p:nvPr/>
        </p:nvSpPr>
        <p:spPr>
          <a:xfrm>
            <a:off x="4182617" y="3178682"/>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81" name="object 381"/>
          <p:cNvSpPr/>
          <p:nvPr/>
        </p:nvSpPr>
        <p:spPr>
          <a:xfrm>
            <a:off x="4252721" y="3185541"/>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382" name="object 382"/>
          <p:cNvSpPr/>
          <p:nvPr/>
        </p:nvSpPr>
        <p:spPr>
          <a:xfrm>
            <a:off x="4323588" y="3184017"/>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383" name="object 383"/>
          <p:cNvSpPr/>
          <p:nvPr/>
        </p:nvSpPr>
        <p:spPr>
          <a:xfrm>
            <a:off x="4393691" y="320763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4" name="object 384"/>
          <p:cNvSpPr/>
          <p:nvPr/>
        </p:nvSpPr>
        <p:spPr>
          <a:xfrm>
            <a:off x="4463796" y="3214497"/>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5" name="object 385"/>
          <p:cNvSpPr/>
          <p:nvPr/>
        </p:nvSpPr>
        <p:spPr>
          <a:xfrm>
            <a:off x="4533900" y="321906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6" name="object 386"/>
          <p:cNvSpPr/>
          <p:nvPr/>
        </p:nvSpPr>
        <p:spPr>
          <a:xfrm>
            <a:off x="4604003" y="321602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7" name="object 387"/>
          <p:cNvSpPr/>
          <p:nvPr/>
        </p:nvSpPr>
        <p:spPr>
          <a:xfrm>
            <a:off x="4674870" y="3209162"/>
            <a:ext cx="38100" cy="0"/>
          </a:xfrm>
          <a:custGeom>
            <a:avLst/>
            <a:gdLst/>
            <a:ahLst/>
            <a:cxnLst/>
            <a:rect l="l" t="t" r="r" b="b"/>
            <a:pathLst>
              <a:path w="38100">
                <a:moveTo>
                  <a:pt x="0" y="0"/>
                </a:moveTo>
                <a:lnTo>
                  <a:pt x="38100" y="0"/>
                </a:lnTo>
              </a:path>
            </a:pathLst>
          </a:custGeom>
          <a:ln w="9905">
            <a:solidFill>
              <a:srgbClr val="FF0065"/>
            </a:solidFill>
          </a:ln>
        </p:spPr>
        <p:txBody>
          <a:bodyPr wrap="square" lIns="0" tIns="0" rIns="0" bIns="0" rtlCol="0"/>
          <a:lstStyle/>
          <a:p>
            <a:endParaRPr/>
          </a:p>
        </p:txBody>
      </p:sp>
      <p:sp>
        <p:nvSpPr>
          <p:cNvPr id="388" name="object 388"/>
          <p:cNvSpPr/>
          <p:nvPr/>
        </p:nvSpPr>
        <p:spPr>
          <a:xfrm>
            <a:off x="4744973" y="320078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89" name="object 389"/>
          <p:cNvSpPr/>
          <p:nvPr/>
        </p:nvSpPr>
        <p:spPr>
          <a:xfrm>
            <a:off x="4815078" y="319316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0" name="object 390"/>
          <p:cNvSpPr/>
          <p:nvPr/>
        </p:nvSpPr>
        <p:spPr>
          <a:xfrm>
            <a:off x="4885182" y="3180207"/>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1" name="object 391"/>
          <p:cNvSpPr/>
          <p:nvPr/>
        </p:nvSpPr>
        <p:spPr>
          <a:xfrm>
            <a:off x="4956047" y="3168014"/>
            <a:ext cx="38100" cy="0"/>
          </a:xfrm>
          <a:custGeom>
            <a:avLst/>
            <a:gdLst/>
            <a:ahLst/>
            <a:cxnLst/>
            <a:rect l="l" t="t" r="r" b="b"/>
            <a:pathLst>
              <a:path w="38100">
                <a:moveTo>
                  <a:pt x="0" y="0"/>
                </a:moveTo>
                <a:lnTo>
                  <a:pt x="38100" y="0"/>
                </a:lnTo>
              </a:path>
            </a:pathLst>
          </a:custGeom>
          <a:ln w="11429">
            <a:solidFill>
              <a:srgbClr val="FF0065"/>
            </a:solidFill>
          </a:ln>
        </p:spPr>
        <p:txBody>
          <a:bodyPr wrap="square" lIns="0" tIns="0" rIns="0" bIns="0" rtlCol="0"/>
          <a:lstStyle/>
          <a:p>
            <a:endParaRPr/>
          </a:p>
        </p:txBody>
      </p:sp>
      <p:sp>
        <p:nvSpPr>
          <p:cNvPr id="392" name="object 392"/>
          <p:cNvSpPr/>
          <p:nvPr/>
        </p:nvSpPr>
        <p:spPr>
          <a:xfrm>
            <a:off x="5026152" y="315887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3" name="object 393"/>
          <p:cNvSpPr/>
          <p:nvPr/>
        </p:nvSpPr>
        <p:spPr>
          <a:xfrm>
            <a:off x="5096255" y="315277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394" name="object 394"/>
          <p:cNvSpPr/>
          <p:nvPr/>
        </p:nvSpPr>
        <p:spPr>
          <a:xfrm>
            <a:off x="5166359" y="314515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395" name="object 395"/>
          <p:cNvSpPr/>
          <p:nvPr/>
        </p:nvSpPr>
        <p:spPr>
          <a:xfrm>
            <a:off x="5236464" y="3136010"/>
            <a:ext cx="39370" cy="0"/>
          </a:xfrm>
          <a:custGeom>
            <a:avLst/>
            <a:gdLst/>
            <a:ahLst/>
            <a:cxnLst/>
            <a:rect l="l" t="t" r="r" b="b"/>
            <a:pathLst>
              <a:path w="39370">
                <a:moveTo>
                  <a:pt x="0" y="0"/>
                </a:moveTo>
                <a:lnTo>
                  <a:pt x="38862" y="0"/>
                </a:lnTo>
              </a:path>
            </a:pathLst>
          </a:custGeom>
          <a:ln w="9905">
            <a:solidFill>
              <a:srgbClr val="FF0065"/>
            </a:solidFill>
          </a:ln>
        </p:spPr>
        <p:txBody>
          <a:bodyPr wrap="square" lIns="0" tIns="0" rIns="0" bIns="0" rtlCol="0"/>
          <a:lstStyle/>
          <a:p>
            <a:endParaRPr/>
          </a:p>
        </p:txBody>
      </p:sp>
      <p:sp>
        <p:nvSpPr>
          <p:cNvPr id="396" name="object 396"/>
          <p:cNvSpPr/>
          <p:nvPr/>
        </p:nvSpPr>
        <p:spPr>
          <a:xfrm>
            <a:off x="5307329" y="3127629"/>
            <a:ext cx="38100" cy="0"/>
          </a:xfrm>
          <a:custGeom>
            <a:avLst/>
            <a:gdLst/>
            <a:ahLst/>
            <a:cxnLst/>
            <a:rect l="l" t="t" r="r" b="b"/>
            <a:pathLst>
              <a:path w="38100">
                <a:moveTo>
                  <a:pt x="0" y="0"/>
                </a:moveTo>
                <a:lnTo>
                  <a:pt x="38100" y="0"/>
                </a:lnTo>
              </a:path>
            </a:pathLst>
          </a:custGeom>
          <a:ln w="9906">
            <a:solidFill>
              <a:srgbClr val="FF0065"/>
            </a:solidFill>
          </a:ln>
        </p:spPr>
        <p:txBody>
          <a:bodyPr wrap="square" lIns="0" tIns="0" rIns="0" bIns="0" rtlCol="0"/>
          <a:lstStyle/>
          <a:p>
            <a:endParaRPr/>
          </a:p>
        </p:txBody>
      </p:sp>
      <p:sp>
        <p:nvSpPr>
          <p:cNvPr id="397" name="object 397"/>
          <p:cNvSpPr/>
          <p:nvPr/>
        </p:nvSpPr>
        <p:spPr>
          <a:xfrm>
            <a:off x="5377434" y="3127629"/>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398" name="object 398"/>
          <p:cNvSpPr/>
          <p:nvPr/>
        </p:nvSpPr>
        <p:spPr>
          <a:xfrm>
            <a:off x="5447538" y="3128772"/>
            <a:ext cx="39370" cy="0"/>
          </a:xfrm>
          <a:custGeom>
            <a:avLst/>
            <a:gdLst/>
            <a:ahLst/>
            <a:cxnLst/>
            <a:rect l="l" t="t" r="r" b="b"/>
            <a:pathLst>
              <a:path w="39370">
                <a:moveTo>
                  <a:pt x="0" y="0"/>
                </a:moveTo>
                <a:lnTo>
                  <a:pt x="38862" y="0"/>
                </a:lnTo>
              </a:path>
            </a:pathLst>
          </a:custGeom>
          <a:ln w="10668">
            <a:solidFill>
              <a:srgbClr val="FF0065"/>
            </a:solidFill>
          </a:ln>
        </p:spPr>
        <p:txBody>
          <a:bodyPr wrap="square" lIns="0" tIns="0" rIns="0" bIns="0" rtlCol="0"/>
          <a:lstStyle/>
          <a:p>
            <a:endParaRPr/>
          </a:p>
        </p:txBody>
      </p:sp>
      <p:sp>
        <p:nvSpPr>
          <p:cNvPr id="399" name="object 399"/>
          <p:cNvSpPr/>
          <p:nvPr/>
        </p:nvSpPr>
        <p:spPr>
          <a:xfrm>
            <a:off x="5517641" y="3126866"/>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0" name="object 400"/>
          <p:cNvSpPr/>
          <p:nvPr/>
        </p:nvSpPr>
        <p:spPr>
          <a:xfrm>
            <a:off x="5587746" y="3122294"/>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1" name="object 401"/>
          <p:cNvSpPr/>
          <p:nvPr/>
        </p:nvSpPr>
        <p:spPr>
          <a:xfrm>
            <a:off x="5658611" y="3113913"/>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02" name="object 402"/>
          <p:cNvSpPr/>
          <p:nvPr/>
        </p:nvSpPr>
        <p:spPr>
          <a:xfrm>
            <a:off x="5728715" y="3105911"/>
            <a:ext cx="39370" cy="0"/>
          </a:xfrm>
          <a:custGeom>
            <a:avLst/>
            <a:gdLst/>
            <a:ahLst/>
            <a:cxnLst/>
            <a:rect l="l" t="t" r="r" b="b"/>
            <a:pathLst>
              <a:path w="39370">
                <a:moveTo>
                  <a:pt x="0" y="0"/>
                </a:moveTo>
                <a:lnTo>
                  <a:pt x="38862" y="0"/>
                </a:lnTo>
              </a:path>
            </a:pathLst>
          </a:custGeom>
          <a:ln w="10667">
            <a:solidFill>
              <a:srgbClr val="FF0065"/>
            </a:solidFill>
          </a:ln>
        </p:spPr>
        <p:txBody>
          <a:bodyPr wrap="square" lIns="0" tIns="0" rIns="0" bIns="0" rtlCol="0"/>
          <a:lstStyle/>
          <a:p>
            <a:endParaRPr/>
          </a:p>
        </p:txBody>
      </p:sp>
      <p:sp>
        <p:nvSpPr>
          <p:cNvPr id="403" name="object 403"/>
          <p:cNvSpPr/>
          <p:nvPr/>
        </p:nvSpPr>
        <p:spPr>
          <a:xfrm>
            <a:off x="5798820" y="3097911"/>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4" name="object 404"/>
          <p:cNvSpPr/>
          <p:nvPr/>
        </p:nvSpPr>
        <p:spPr>
          <a:xfrm>
            <a:off x="5868923" y="3091053"/>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5" name="object 405"/>
          <p:cNvSpPr/>
          <p:nvPr/>
        </p:nvSpPr>
        <p:spPr>
          <a:xfrm>
            <a:off x="5939790" y="3084957"/>
            <a:ext cx="38100" cy="0"/>
          </a:xfrm>
          <a:custGeom>
            <a:avLst/>
            <a:gdLst/>
            <a:ahLst/>
            <a:cxnLst/>
            <a:rect l="l" t="t" r="r" b="b"/>
            <a:pathLst>
              <a:path w="38100">
                <a:moveTo>
                  <a:pt x="0" y="0"/>
                </a:moveTo>
                <a:lnTo>
                  <a:pt x="38100" y="0"/>
                </a:lnTo>
              </a:path>
            </a:pathLst>
          </a:custGeom>
          <a:ln w="11430">
            <a:solidFill>
              <a:srgbClr val="FF0065"/>
            </a:solidFill>
          </a:ln>
        </p:spPr>
        <p:txBody>
          <a:bodyPr wrap="square" lIns="0" tIns="0" rIns="0" bIns="0" rtlCol="0"/>
          <a:lstStyle/>
          <a:p>
            <a:endParaRPr/>
          </a:p>
        </p:txBody>
      </p:sp>
      <p:sp>
        <p:nvSpPr>
          <p:cNvPr id="406" name="object 406"/>
          <p:cNvSpPr/>
          <p:nvPr/>
        </p:nvSpPr>
        <p:spPr>
          <a:xfrm>
            <a:off x="6009894" y="3078098"/>
            <a:ext cx="39370" cy="0"/>
          </a:xfrm>
          <a:custGeom>
            <a:avLst/>
            <a:gdLst/>
            <a:ahLst/>
            <a:cxnLst/>
            <a:rect l="l" t="t" r="r" b="b"/>
            <a:pathLst>
              <a:path w="39370">
                <a:moveTo>
                  <a:pt x="0" y="0"/>
                </a:moveTo>
                <a:lnTo>
                  <a:pt x="38862" y="0"/>
                </a:lnTo>
              </a:path>
            </a:pathLst>
          </a:custGeom>
          <a:ln w="11429">
            <a:solidFill>
              <a:srgbClr val="FF0065"/>
            </a:solidFill>
          </a:ln>
        </p:spPr>
        <p:txBody>
          <a:bodyPr wrap="square" lIns="0" tIns="0" rIns="0" bIns="0" rtlCol="0"/>
          <a:lstStyle/>
          <a:p>
            <a:endParaRPr/>
          </a:p>
        </p:txBody>
      </p:sp>
      <p:sp>
        <p:nvSpPr>
          <p:cNvPr id="407" name="object 407"/>
          <p:cNvSpPr/>
          <p:nvPr/>
        </p:nvSpPr>
        <p:spPr>
          <a:xfrm>
            <a:off x="6079997" y="3071241"/>
            <a:ext cx="39370" cy="0"/>
          </a:xfrm>
          <a:custGeom>
            <a:avLst/>
            <a:gdLst/>
            <a:ahLst/>
            <a:cxnLst/>
            <a:rect l="l" t="t" r="r" b="b"/>
            <a:pathLst>
              <a:path w="39370">
                <a:moveTo>
                  <a:pt x="0" y="0"/>
                </a:moveTo>
                <a:lnTo>
                  <a:pt x="38862" y="0"/>
                </a:lnTo>
              </a:path>
            </a:pathLst>
          </a:custGeom>
          <a:ln w="9906">
            <a:solidFill>
              <a:srgbClr val="FF0065"/>
            </a:solidFill>
          </a:ln>
        </p:spPr>
        <p:txBody>
          <a:bodyPr wrap="square" lIns="0" tIns="0" rIns="0" bIns="0" rtlCol="0"/>
          <a:lstStyle/>
          <a:p>
            <a:endParaRPr/>
          </a:p>
        </p:txBody>
      </p:sp>
      <p:sp>
        <p:nvSpPr>
          <p:cNvPr id="408" name="object 408"/>
          <p:cNvSpPr/>
          <p:nvPr/>
        </p:nvSpPr>
        <p:spPr>
          <a:xfrm>
            <a:off x="6150102" y="3065145"/>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09" name="object 409"/>
          <p:cNvSpPr/>
          <p:nvPr/>
        </p:nvSpPr>
        <p:spPr>
          <a:xfrm>
            <a:off x="6220205" y="3057906"/>
            <a:ext cx="39370" cy="0"/>
          </a:xfrm>
          <a:custGeom>
            <a:avLst/>
            <a:gdLst/>
            <a:ahLst/>
            <a:cxnLst/>
            <a:rect l="l" t="t" r="r" b="b"/>
            <a:pathLst>
              <a:path w="39370">
                <a:moveTo>
                  <a:pt x="0" y="0"/>
                </a:moveTo>
                <a:lnTo>
                  <a:pt x="38862" y="0"/>
                </a:lnTo>
              </a:path>
            </a:pathLst>
          </a:custGeom>
          <a:ln w="12192">
            <a:solidFill>
              <a:srgbClr val="FF0065"/>
            </a:solidFill>
          </a:ln>
        </p:spPr>
        <p:txBody>
          <a:bodyPr wrap="square" lIns="0" tIns="0" rIns="0" bIns="0" rtlCol="0"/>
          <a:lstStyle/>
          <a:p>
            <a:endParaRPr/>
          </a:p>
        </p:txBody>
      </p:sp>
      <p:sp>
        <p:nvSpPr>
          <p:cNvPr id="410" name="object 410"/>
          <p:cNvSpPr/>
          <p:nvPr/>
        </p:nvSpPr>
        <p:spPr>
          <a:xfrm>
            <a:off x="6291071" y="3050666"/>
            <a:ext cx="38100" cy="0"/>
          </a:xfrm>
          <a:custGeom>
            <a:avLst/>
            <a:gdLst/>
            <a:ahLst/>
            <a:cxnLst/>
            <a:rect l="l" t="t" r="r" b="b"/>
            <a:pathLst>
              <a:path w="38100">
                <a:moveTo>
                  <a:pt x="0" y="0"/>
                </a:moveTo>
                <a:lnTo>
                  <a:pt x="38100" y="0"/>
                </a:lnTo>
              </a:path>
            </a:pathLst>
          </a:custGeom>
          <a:ln w="11429">
            <a:solidFill>
              <a:srgbClr val="FF0065"/>
            </a:solidFill>
          </a:ln>
        </p:spPr>
        <p:txBody>
          <a:bodyPr wrap="square" lIns="0" tIns="0" rIns="0" bIns="0" rtlCol="0"/>
          <a:lstStyle/>
          <a:p>
            <a:endParaRPr/>
          </a:p>
        </p:txBody>
      </p:sp>
      <p:sp>
        <p:nvSpPr>
          <p:cNvPr id="411" name="object 411"/>
          <p:cNvSpPr/>
          <p:nvPr/>
        </p:nvSpPr>
        <p:spPr>
          <a:xfrm>
            <a:off x="6361176" y="3045333"/>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2" name="object 412"/>
          <p:cNvSpPr/>
          <p:nvPr/>
        </p:nvSpPr>
        <p:spPr>
          <a:xfrm>
            <a:off x="6431279" y="3037713"/>
            <a:ext cx="39370" cy="0"/>
          </a:xfrm>
          <a:custGeom>
            <a:avLst/>
            <a:gdLst/>
            <a:ahLst/>
            <a:cxnLst/>
            <a:rect l="l" t="t" r="r" b="b"/>
            <a:pathLst>
              <a:path w="39370">
                <a:moveTo>
                  <a:pt x="0" y="0"/>
                </a:moveTo>
                <a:lnTo>
                  <a:pt x="38862" y="0"/>
                </a:lnTo>
              </a:path>
            </a:pathLst>
          </a:custGeom>
          <a:ln w="11430">
            <a:solidFill>
              <a:srgbClr val="FF0065"/>
            </a:solidFill>
          </a:ln>
        </p:spPr>
        <p:txBody>
          <a:bodyPr wrap="square" lIns="0" tIns="0" rIns="0" bIns="0" rtlCol="0"/>
          <a:lstStyle/>
          <a:p>
            <a:endParaRPr/>
          </a:p>
        </p:txBody>
      </p:sp>
      <p:sp>
        <p:nvSpPr>
          <p:cNvPr id="413" name="object 413"/>
          <p:cNvSpPr/>
          <p:nvPr/>
        </p:nvSpPr>
        <p:spPr>
          <a:xfrm>
            <a:off x="6501384" y="3030855"/>
            <a:ext cx="27940" cy="0"/>
          </a:xfrm>
          <a:custGeom>
            <a:avLst/>
            <a:gdLst/>
            <a:ahLst/>
            <a:cxnLst/>
            <a:rect l="l" t="t" r="r" b="b"/>
            <a:pathLst>
              <a:path w="27940">
                <a:moveTo>
                  <a:pt x="0" y="0"/>
                </a:moveTo>
                <a:lnTo>
                  <a:pt x="27432" y="0"/>
                </a:lnTo>
              </a:path>
            </a:pathLst>
          </a:custGeom>
          <a:ln w="11430">
            <a:solidFill>
              <a:srgbClr val="FF0065"/>
            </a:solidFill>
          </a:ln>
        </p:spPr>
        <p:txBody>
          <a:bodyPr wrap="square" lIns="0" tIns="0" rIns="0" bIns="0" rtlCol="0"/>
          <a:lstStyle/>
          <a:p>
            <a:endParaRPr/>
          </a:p>
        </p:txBody>
      </p:sp>
      <p:sp>
        <p:nvSpPr>
          <p:cNvPr id="414" name="object 414"/>
          <p:cNvSpPr/>
          <p:nvPr/>
        </p:nvSpPr>
        <p:spPr>
          <a:xfrm>
            <a:off x="2600705" y="3020567"/>
            <a:ext cx="3902710" cy="352425"/>
          </a:xfrm>
          <a:custGeom>
            <a:avLst/>
            <a:gdLst/>
            <a:ahLst/>
            <a:cxnLst/>
            <a:rect l="l" t="t" r="r" b="b"/>
            <a:pathLst>
              <a:path w="3902709" h="352425">
                <a:moveTo>
                  <a:pt x="32004" y="233934"/>
                </a:moveTo>
                <a:lnTo>
                  <a:pt x="0" y="349758"/>
                </a:lnTo>
                <a:lnTo>
                  <a:pt x="8382" y="352044"/>
                </a:lnTo>
                <a:lnTo>
                  <a:pt x="40386" y="236220"/>
                </a:lnTo>
                <a:lnTo>
                  <a:pt x="32004" y="233934"/>
                </a:lnTo>
                <a:close/>
              </a:path>
              <a:path w="3902709" h="352425">
                <a:moveTo>
                  <a:pt x="102870" y="178308"/>
                </a:moveTo>
                <a:lnTo>
                  <a:pt x="70866" y="233172"/>
                </a:lnTo>
                <a:lnTo>
                  <a:pt x="78486" y="236982"/>
                </a:lnTo>
                <a:lnTo>
                  <a:pt x="109728" y="182880"/>
                </a:lnTo>
                <a:lnTo>
                  <a:pt x="102870" y="178308"/>
                </a:lnTo>
                <a:close/>
              </a:path>
              <a:path w="3902709" h="352425">
                <a:moveTo>
                  <a:pt x="172974" y="114300"/>
                </a:moveTo>
                <a:lnTo>
                  <a:pt x="140970" y="179070"/>
                </a:lnTo>
                <a:lnTo>
                  <a:pt x="148590" y="182880"/>
                </a:lnTo>
                <a:lnTo>
                  <a:pt x="180594" y="118110"/>
                </a:lnTo>
                <a:lnTo>
                  <a:pt x="172974" y="114300"/>
                </a:lnTo>
                <a:close/>
              </a:path>
              <a:path w="3902709" h="352425">
                <a:moveTo>
                  <a:pt x="216408" y="112014"/>
                </a:moveTo>
                <a:lnTo>
                  <a:pt x="214122" y="120396"/>
                </a:lnTo>
                <a:lnTo>
                  <a:pt x="246126" y="128778"/>
                </a:lnTo>
                <a:lnTo>
                  <a:pt x="247650" y="120396"/>
                </a:lnTo>
                <a:lnTo>
                  <a:pt x="216408" y="112014"/>
                </a:lnTo>
                <a:close/>
              </a:path>
              <a:path w="3902709" h="352425">
                <a:moveTo>
                  <a:pt x="313182" y="55626"/>
                </a:moveTo>
                <a:lnTo>
                  <a:pt x="281940" y="122682"/>
                </a:lnTo>
                <a:lnTo>
                  <a:pt x="289560" y="126492"/>
                </a:lnTo>
                <a:lnTo>
                  <a:pt x="320802" y="59436"/>
                </a:lnTo>
                <a:lnTo>
                  <a:pt x="313182" y="55626"/>
                </a:lnTo>
                <a:close/>
              </a:path>
              <a:path w="3902709" h="352425">
                <a:moveTo>
                  <a:pt x="357378" y="53340"/>
                </a:moveTo>
                <a:lnTo>
                  <a:pt x="354330" y="61722"/>
                </a:lnTo>
                <a:lnTo>
                  <a:pt x="385572" y="73914"/>
                </a:lnTo>
                <a:lnTo>
                  <a:pt x="389382" y="66294"/>
                </a:lnTo>
                <a:lnTo>
                  <a:pt x="357378" y="53340"/>
                </a:lnTo>
                <a:close/>
              </a:path>
              <a:path w="3902709" h="352425">
                <a:moveTo>
                  <a:pt x="430530" y="68580"/>
                </a:moveTo>
                <a:lnTo>
                  <a:pt x="422148" y="71628"/>
                </a:lnTo>
                <a:lnTo>
                  <a:pt x="453390" y="153162"/>
                </a:lnTo>
                <a:lnTo>
                  <a:pt x="461772" y="150114"/>
                </a:lnTo>
                <a:lnTo>
                  <a:pt x="430530" y="68580"/>
                </a:lnTo>
                <a:close/>
              </a:path>
              <a:path w="3902709" h="352425">
                <a:moveTo>
                  <a:pt x="525780" y="132588"/>
                </a:moveTo>
                <a:lnTo>
                  <a:pt x="494538" y="147828"/>
                </a:lnTo>
                <a:lnTo>
                  <a:pt x="498348" y="155448"/>
                </a:lnTo>
                <a:lnTo>
                  <a:pt x="529590" y="140208"/>
                </a:lnTo>
                <a:lnTo>
                  <a:pt x="525780" y="132588"/>
                </a:lnTo>
                <a:close/>
              </a:path>
              <a:path w="3902709" h="352425">
                <a:moveTo>
                  <a:pt x="594360" y="76962"/>
                </a:moveTo>
                <a:lnTo>
                  <a:pt x="563118" y="134112"/>
                </a:lnTo>
                <a:lnTo>
                  <a:pt x="570738" y="137922"/>
                </a:lnTo>
                <a:lnTo>
                  <a:pt x="601980" y="80772"/>
                </a:lnTo>
                <a:lnTo>
                  <a:pt x="594360" y="76962"/>
                </a:lnTo>
                <a:close/>
              </a:path>
              <a:path w="3902709" h="352425">
                <a:moveTo>
                  <a:pt x="665988" y="48768"/>
                </a:moveTo>
                <a:lnTo>
                  <a:pt x="633984" y="75438"/>
                </a:lnTo>
                <a:lnTo>
                  <a:pt x="640080" y="82296"/>
                </a:lnTo>
                <a:lnTo>
                  <a:pt x="671322" y="54864"/>
                </a:lnTo>
                <a:lnTo>
                  <a:pt x="665988" y="48768"/>
                </a:lnTo>
                <a:close/>
              </a:path>
              <a:path w="3902709" h="352425">
                <a:moveTo>
                  <a:pt x="710946" y="50292"/>
                </a:moveTo>
                <a:lnTo>
                  <a:pt x="703326" y="53340"/>
                </a:lnTo>
                <a:lnTo>
                  <a:pt x="734568" y="141732"/>
                </a:lnTo>
                <a:lnTo>
                  <a:pt x="742950" y="139446"/>
                </a:lnTo>
                <a:lnTo>
                  <a:pt x="710946" y="50292"/>
                </a:lnTo>
                <a:close/>
              </a:path>
              <a:path w="3902709" h="352425">
                <a:moveTo>
                  <a:pt x="781812" y="139446"/>
                </a:moveTo>
                <a:lnTo>
                  <a:pt x="773430" y="141732"/>
                </a:lnTo>
                <a:lnTo>
                  <a:pt x="804672" y="232410"/>
                </a:lnTo>
                <a:lnTo>
                  <a:pt x="813054" y="229362"/>
                </a:lnTo>
                <a:lnTo>
                  <a:pt x="781812" y="139446"/>
                </a:lnTo>
                <a:close/>
              </a:path>
              <a:path w="3902709" h="352425">
                <a:moveTo>
                  <a:pt x="851154" y="228600"/>
                </a:moveTo>
                <a:lnTo>
                  <a:pt x="844296" y="233172"/>
                </a:lnTo>
                <a:lnTo>
                  <a:pt x="875538" y="288798"/>
                </a:lnTo>
                <a:lnTo>
                  <a:pt x="883158" y="284226"/>
                </a:lnTo>
                <a:lnTo>
                  <a:pt x="851154" y="228600"/>
                </a:lnTo>
                <a:close/>
              </a:path>
              <a:path w="3902709" h="352425">
                <a:moveTo>
                  <a:pt x="918972" y="282702"/>
                </a:moveTo>
                <a:lnTo>
                  <a:pt x="917448" y="291084"/>
                </a:lnTo>
                <a:lnTo>
                  <a:pt x="948690" y="297942"/>
                </a:lnTo>
                <a:lnTo>
                  <a:pt x="950214" y="289560"/>
                </a:lnTo>
                <a:lnTo>
                  <a:pt x="918972" y="282702"/>
                </a:lnTo>
                <a:close/>
              </a:path>
              <a:path w="3902709" h="352425">
                <a:moveTo>
                  <a:pt x="1017270" y="270510"/>
                </a:moveTo>
                <a:lnTo>
                  <a:pt x="986028" y="290322"/>
                </a:lnTo>
                <a:lnTo>
                  <a:pt x="990600" y="297180"/>
                </a:lnTo>
                <a:lnTo>
                  <a:pt x="1021842" y="277368"/>
                </a:lnTo>
                <a:lnTo>
                  <a:pt x="1017270" y="270510"/>
                </a:lnTo>
                <a:close/>
              </a:path>
              <a:path w="3902709" h="352425">
                <a:moveTo>
                  <a:pt x="1087374" y="247650"/>
                </a:moveTo>
                <a:lnTo>
                  <a:pt x="1056132" y="270510"/>
                </a:lnTo>
                <a:lnTo>
                  <a:pt x="1061466" y="277368"/>
                </a:lnTo>
                <a:lnTo>
                  <a:pt x="1092708" y="254508"/>
                </a:lnTo>
                <a:lnTo>
                  <a:pt x="1087374" y="247650"/>
                </a:lnTo>
                <a:close/>
              </a:path>
              <a:path w="3902709" h="352425">
                <a:moveTo>
                  <a:pt x="1157478" y="218694"/>
                </a:moveTo>
                <a:lnTo>
                  <a:pt x="1126236" y="247650"/>
                </a:lnTo>
                <a:lnTo>
                  <a:pt x="1131570" y="253746"/>
                </a:lnTo>
                <a:lnTo>
                  <a:pt x="1163574" y="225552"/>
                </a:lnTo>
                <a:lnTo>
                  <a:pt x="1157478" y="218694"/>
                </a:lnTo>
                <a:close/>
              </a:path>
              <a:path w="3902709" h="352425">
                <a:moveTo>
                  <a:pt x="1199388" y="217932"/>
                </a:moveTo>
                <a:lnTo>
                  <a:pt x="1198626" y="226314"/>
                </a:lnTo>
                <a:lnTo>
                  <a:pt x="1230630" y="229362"/>
                </a:lnTo>
                <a:lnTo>
                  <a:pt x="1231392" y="220980"/>
                </a:lnTo>
                <a:lnTo>
                  <a:pt x="1199388" y="217932"/>
                </a:lnTo>
                <a:close/>
              </a:path>
              <a:path w="3902709" h="352425">
                <a:moveTo>
                  <a:pt x="1298448" y="198882"/>
                </a:moveTo>
                <a:lnTo>
                  <a:pt x="1267206" y="221742"/>
                </a:lnTo>
                <a:lnTo>
                  <a:pt x="1271778" y="228600"/>
                </a:lnTo>
                <a:lnTo>
                  <a:pt x="1303782" y="205740"/>
                </a:lnTo>
                <a:lnTo>
                  <a:pt x="1298448" y="198882"/>
                </a:lnTo>
                <a:close/>
              </a:path>
              <a:path w="3902709" h="352425">
                <a:moveTo>
                  <a:pt x="1367028" y="138684"/>
                </a:moveTo>
                <a:lnTo>
                  <a:pt x="1335786" y="200406"/>
                </a:lnTo>
                <a:lnTo>
                  <a:pt x="1343406" y="204216"/>
                </a:lnTo>
                <a:lnTo>
                  <a:pt x="1374648" y="142494"/>
                </a:lnTo>
                <a:lnTo>
                  <a:pt x="1367028" y="138684"/>
                </a:lnTo>
                <a:close/>
              </a:path>
              <a:path w="3902709" h="352425">
                <a:moveTo>
                  <a:pt x="1438656" y="112776"/>
                </a:moveTo>
                <a:lnTo>
                  <a:pt x="1407414" y="137160"/>
                </a:lnTo>
                <a:lnTo>
                  <a:pt x="1412748" y="144018"/>
                </a:lnTo>
                <a:lnTo>
                  <a:pt x="1443990" y="119634"/>
                </a:lnTo>
                <a:lnTo>
                  <a:pt x="1438656" y="112776"/>
                </a:lnTo>
                <a:close/>
              </a:path>
              <a:path w="3902709" h="352425">
                <a:moveTo>
                  <a:pt x="1481328" y="112014"/>
                </a:moveTo>
                <a:lnTo>
                  <a:pt x="1479042" y="120396"/>
                </a:lnTo>
                <a:lnTo>
                  <a:pt x="1510284" y="130302"/>
                </a:lnTo>
                <a:lnTo>
                  <a:pt x="1513332" y="121920"/>
                </a:lnTo>
                <a:lnTo>
                  <a:pt x="1481328" y="112014"/>
                </a:lnTo>
                <a:close/>
              </a:path>
              <a:path w="3902709" h="352425">
                <a:moveTo>
                  <a:pt x="1552956" y="122682"/>
                </a:moveTo>
                <a:lnTo>
                  <a:pt x="1547622" y="129540"/>
                </a:lnTo>
                <a:lnTo>
                  <a:pt x="1578864" y="156972"/>
                </a:lnTo>
                <a:lnTo>
                  <a:pt x="1584960" y="150114"/>
                </a:lnTo>
                <a:lnTo>
                  <a:pt x="1552956" y="122682"/>
                </a:lnTo>
                <a:close/>
              </a:path>
              <a:path w="3902709" h="352425">
                <a:moveTo>
                  <a:pt x="1621536" y="149352"/>
                </a:moveTo>
                <a:lnTo>
                  <a:pt x="1620012" y="157734"/>
                </a:lnTo>
                <a:lnTo>
                  <a:pt x="1651254" y="163068"/>
                </a:lnTo>
                <a:lnTo>
                  <a:pt x="1652777" y="154686"/>
                </a:lnTo>
                <a:lnTo>
                  <a:pt x="1621536" y="149352"/>
                </a:lnTo>
                <a:close/>
              </a:path>
              <a:path w="3902709" h="352425">
                <a:moveTo>
                  <a:pt x="1722120" y="153162"/>
                </a:moveTo>
                <a:lnTo>
                  <a:pt x="1690878" y="154686"/>
                </a:lnTo>
                <a:lnTo>
                  <a:pt x="1690878" y="163068"/>
                </a:lnTo>
                <a:lnTo>
                  <a:pt x="1722882" y="162306"/>
                </a:lnTo>
                <a:lnTo>
                  <a:pt x="1722120" y="153162"/>
                </a:lnTo>
                <a:close/>
              </a:path>
              <a:path w="3902709" h="352425">
                <a:moveTo>
                  <a:pt x="1764030" y="153924"/>
                </a:moveTo>
                <a:lnTo>
                  <a:pt x="1758696" y="160782"/>
                </a:lnTo>
                <a:lnTo>
                  <a:pt x="1789938" y="185166"/>
                </a:lnTo>
                <a:lnTo>
                  <a:pt x="1795272" y="178308"/>
                </a:lnTo>
                <a:lnTo>
                  <a:pt x="1764030" y="153924"/>
                </a:lnTo>
                <a:close/>
              </a:path>
              <a:path w="3902709" h="352425">
                <a:moveTo>
                  <a:pt x="1832610" y="177546"/>
                </a:moveTo>
                <a:lnTo>
                  <a:pt x="1830324" y="185928"/>
                </a:lnTo>
                <a:lnTo>
                  <a:pt x="1862328" y="193548"/>
                </a:lnTo>
                <a:lnTo>
                  <a:pt x="1863852" y="185166"/>
                </a:lnTo>
                <a:lnTo>
                  <a:pt x="1832610" y="177546"/>
                </a:lnTo>
                <a:close/>
              </a:path>
              <a:path w="3902709" h="352425">
                <a:moveTo>
                  <a:pt x="1902714" y="185166"/>
                </a:moveTo>
                <a:lnTo>
                  <a:pt x="1901190" y="193548"/>
                </a:lnTo>
                <a:lnTo>
                  <a:pt x="1932432" y="198120"/>
                </a:lnTo>
                <a:lnTo>
                  <a:pt x="1933956" y="188976"/>
                </a:lnTo>
                <a:lnTo>
                  <a:pt x="1902714" y="185166"/>
                </a:lnTo>
                <a:close/>
              </a:path>
              <a:path w="3902709" h="352425">
                <a:moveTo>
                  <a:pt x="2003298" y="186690"/>
                </a:moveTo>
                <a:lnTo>
                  <a:pt x="1972056" y="188976"/>
                </a:lnTo>
                <a:lnTo>
                  <a:pt x="1972818" y="198120"/>
                </a:lnTo>
                <a:lnTo>
                  <a:pt x="2004060" y="195072"/>
                </a:lnTo>
                <a:lnTo>
                  <a:pt x="2003298" y="186690"/>
                </a:lnTo>
                <a:close/>
              </a:path>
              <a:path w="3902709" h="352425">
                <a:moveTo>
                  <a:pt x="2072640" y="179070"/>
                </a:moveTo>
                <a:lnTo>
                  <a:pt x="2041398" y="186690"/>
                </a:lnTo>
                <a:lnTo>
                  <a:pt x="2042922" y="195072"/>
                </a:lnTo>
                <a:lnTo>
                  <a:pt x="2074926" y="187452"/>
                </a:lnTo>
                <a:lnTo>
                  <a:pt x="2072640" y="179070"/>
                </a:lnTo>
                <a:close/>
              </a:path>
              <a:path w="3902709" h="352425">
                <a:moveTo>
                  <a:pt x="2142744" y="170688"/>
                </a:moveTo>
                <a:lnTo>
                  <a:pt x="2111502" y="179070"/>
                </a:lnTo>
                <a:lnTo>
                  <a:pt x="2113788" y="187452"/>
                </a:lnTo>
                <a:lnTo>
                  <a:pt x="2145030" y="179070"/>
                </a:lnTo>
                <a:lnTo>
                  <a:pt x="2142744" y="170688"/>
                </a:lnTo>
                <a:close/>
              </a:path>
              <a:path w="3902709" h="352425">
                <a:moveTo>
                  <a:pt x="2213610" y="163830"/>
                </a:moveTo>
                <a:lnTo>
                  <a:pt x="2181606" y="170688"/>
                </a:lnTo>
                <a:lnTo>
                  <a:pt x="2183892" y="179070"/>
                </a:lnTo>
                <a:lnTo>
                  <a:pt x="2215134" y="172212"/>
                </a:lnTo>
                <a:lnTo>
                  <a:pt x="2213610" y="163830"/>
                </a:lnTo>
                <a:close/>
              </a:path>
              <a:path w="3902709" h="352425">
                <a:moveTo>
                  <a:pt x="2282952" y="150876"/>
                </a:moveTo>
                <a:lnTo>
                  <a:pt x="2251710" y="163830"/>
                </a:lnTo>
                <a:lnTo>
                  <a:pt x="2254758" y="171450"/>
                </a:lnTo>
                <a:lnTo>
                  <a:pt x="2286000" y="158496"/>
                </a:lnTo>
                <a:lnTo>
                  <a:pt x="2282952" y="150876"/>
                </a:lnTo>
                <a:close/>
              </a:path>
              <a:path w="3902709" h="352425">
                <a:moveTo>
                  <a:pt x="2353056" y="137922"/>
                </a:moveTo>
                <a:lnTo>
                  <a:pt x="2321814" y="150876"/>
                </a:lnTo>
                <a:lnTo>
                  <a:pt x="2324862" y="158496"/>
                </a:lnTo>
                <a:lnTo>
                  <a:pt x="2356866" y="145542"/>
                </a:lnTo>
                <a:lnTo>
                  <a:pt x="2353056" y="137922"/>
                </a:lnTo>
                <a:close/>
              </a:path>
              <a:path w="3902709" h="352425">
                <a:moveTo>
                  <a:pt x="2423922" y="129540"/>
                </a:moveTo>
                <a:lnTo>
                  <a:pt x="2392680" y="137922"/>
                </a:lnTo>
                <a:lnTo>
                  <a:pt x="2394966" y="146304"/>
                </a:lnTo>
                <a:lnTo>
                  <a:pt x="2426208" y="137160"/>
                </a:lnTo>
                <a:lnTo>
                  <a:pt x="2423922" y="129540"/>
                </a:lnTo>
                <a:close/>
              </a:path>
              <a:path w="3902709" h="352425">
                <a:moveTo>
                  <a:pt x="2494788" y="121920"/>
                </a:moveTo>
                <a:lnTo>
                  <a:pt x="2462784" y="128778"/>
                </a:lnTo>
                <a:lnTo>
                  <a:pt x="2465070" y="137160"/>
                </a:lnTo>
                <a:lnTo>
                  <a:pt x="2496312" y="130302"/>
                </a:lnTo>
                <a:lnTo>
                  <a:pt x="2494788" y="121920"/>
                </a:lnTo>
                <a:close/>
              </a:path>
              <a:path w="3902709" h="352425">
                <a:moveTo>
                  <a:pt x="2564892" y="115062"/>
                </a:moveTo>
                <a:lnTo>
                  <a:pt x="2532888" y="121920"/>
                </a:lnTo>
                <a:lnTo>
                  <a:pt x="2535174" y="130302"/>
                </a:lnTo>
                <a:lnTo>
                  <a:pt x="2566416" y="123444"/>
                </a:lnTo>
                <a:lnTo>
                  <a:pt x="2564892" y="115062"/>
                </a:lnTo>
                <a:close/>
              </a:path>
              <a:path w="3902709" h="352425">
                <a:moveTo>
                  <a:pt x="2634996" y="105918"/>
                </a:moveTo>
                <a:lnTo>
                  <a:pt x="2602992" y="115062"/>
                </a:lnTo>
                <a:lnTo>
                  <a:pt x="2605278" y="123444"/>
                </a:lnTo>
                <a:lnTo>
                  <a:pt x="2637282" y="114300"/>
                </a:lnTo>
                <a:lnTo>
                  <a:pt x="2634996" y="105918"/>
                </a:lnTo>
                <a:close/>
              </a:path>
              <a:path w="3902709" h="352425">
                <a:moveTo>
                  <a:pt x="2705100" y="97536"/>
                </a:moveTo>
                <a:lnTo>
                  <a:pt x="2673858" y="105918"/>
                </a:lnTo>
                <a:lnTo>
                  <a:pt x="2676144" y="114300"/>
                </a:lnTo>
                <a:lnTo>
                  <a:pt x="2707386" y="105918"/>
                </a:lnTo>
                <a:lnTo>
                  <a:pt x="2705100" y="97536"/>
                </a:lnTo>
                <a:close/>
              </a:path>
              <a:path w="3902709" h="352425">
                <a:moveTo>
                  <a:pt x="2776728" y="97536"/>
                </a:moveTo>
                <a:lnTo>
                  <a:pt x="2744724" y="97536"/>
                </a:lnTo>
                <a:lnTo>
                  <a:pt x="2744724" y="105918"/>
                </a:lnTo>
                <a:lnTo>
                  <a:pt x="2776728" y="105918"/>
                </a:lnTo>
                <a:lnTo>
                  <a:pt x="2776728" y="97536"/>
                </a:lnTo>
                <a:close/>
              </a:path>
              <a:path w="3902709" h="352425">
                <a:moveTo>
                  <a:pt x="2815590" y="97536"/>
                </a:moveTo>
                <a:lnTo>
                  <a:pt x="2814828" y="105918"/>
                </a:lnTo>
                <a:lnTo>
                  <a:pt x="2846832" y="107442"/>
                </a:lnTo>
                <a:lnTo>
                  <a:pt x="2846832" y="99060"/>
                </a:lnTo>
                <a:lnTo>
                  <a:pt x="2815590" y="97536"/>
                </a:lnTo>
                <a:close/>
              </a:path>
              <a:path w="3902709" h="352425">
                <a:moveTo>
                  <a:pt x="2916936" y="96012"/>
                </a:moveTo>
                <a:lnTo>
                  <a:pt x="2884932" y="99060"/>
                </a:lnTo>
                <a:lnTo>
                  <a:pt x="2885694" y="107442"/>
                </a:lnTo>
                <a:lnTo>
                  <a:pt x="2917698" y="104394"/>
                </a:lnTo>
                <a:lnTo>
                  <a:pt x="2916936" y="96012"/>
                </a:lnTo>
                <a:close/>
              </a:path>
              <a:path w="3902709" h="352425">
                <a:moveTo>
                  <a:pt x="2987040" y="92202"/>
                </a:moveTo>
                <a:lnTo>
                  <a:pt x="2955036" y="96012"/>
                </a:lnTo>
                <a:lnTo>
                  <a:pt x="2956560" y="104394"/>
                </a:lnTo>
                <a:lnTo>
                  <a:pt x="2987802" y="100584"/>
                </a:lnTo>
                <a:lnTo>
                  <a:pt x="2987040" y="92202"/>
                </a:lnTo>
                <a:close/>
              </a:path>
              <a:path w="3902709" h="352425">
                <a:moveTo>
                  <a:pt x="3056382" y="83058"/>
                </a:moveTo>
                <a:lnTo>
                  <a:pt x="3025140" y="92202"/>
                </a:lnTo>
                <a:lnTo>
                  <a:pt x="3027426" y="100584"/>
                </a:lnTo>
                <a:lnTo>
                  <a:pt x="3058668" y="91440"/>
                </a:lnTo>
                <a:lnTo>
                  <a:pt x="3056382" y="83058"/>
                </a:lnTo>
                <a:close/>
              </a:path>
              <a:path w="3902709" h="352425">
                <a:moveTo>
                  <a:pt x="3127248" y="76200"/>
                </a:moveTo>
                <a:lnTo>
                  <a:pt x="3095244" y="83058"/>
                </a:lnTo>
                <a:lnTo>
                  <a:pt x="3097530" y="91440"/>
                </a:lnTo>
                <a:lnTo>
                  <a:pt x="3128772" y="84582"/>
                </a:lnTo>
                <a:lnTo>
                  <a:pt x="3127248" y="76200"/>
                </a:lnTo>
                <a:close/>
              </a:path>
              <a:path w="3902709" h="352425">
                <a:moveTo>
                  <a:pt x="3197352" y="67818"/>
                </a:moveTo>
                <a:lnTo>
                  <a:pt x="3165348" y="76200"/>
                </a:lnTo>
                <a:lnTo>
                  <a:pt x="3167634" y="84582"/>
                </a:lnTo>
                <a:lnTo>
                  <a:pt x="3199638" y="76200"/>
                </a:lnTo>
                <a:lnTo>
                  <a:pt x="3197352" y="67818"/>
                </a:lnTo>
                <a:close/>
              </a:path>
              <a:path w="3902709" h="352425">
                <a:moveTo>
                  <a:pt x="3267455" y="60198"/>
                </a:moveTo>
                <a:lnTo>
                  <a:pt x="3236214" y="67818"/>
                </a:lnTo>
                <a:lnTo>
                  <a:pt x="3237738" y="76200"/>
                </a:lnTo>
                <a:lnTo>
                  <a:pt x="3269742" y="68580"/>
                </a:lnTo>
                <a:lnTo>
                  <a:pt x="3267455" y="60198"/>
                </a:lnTo>
                <a:close/>
              </a:path>
              <a:path w="3902709" h="352425">
                <a:moveTo>
                  <a:pt x="3338322" y="54864"/>
                </a:moveTo>
                <a:lnTo>
                  <a:pt x="3306318" y="60198"/>
                </a:lnTo>
                <a:lnTo>
                  <a:pt x="3307841" y="68580"/>
                </a:lnTo>
                <a:lnTo>
                  <a:pt x="3339846" y="63246"/>
                </a:lnTo>
                <a:lnTo>
                  <a:pt x="3338322" y="54864"/>
                </a:lnTo>
                <a:close/>
              </a:path>
              <a:path w="3902709" h="352425">
                <a:moveTo>
                  <a:pt x="3408426" y="47244"/>
                </a:moveTo>
                <a:lnTo>
                  <a:pt x="3376422" y="54864"/>
                </a:lnTo>
                <a:lnTo>
                  <a:pt x="3378708" y="63246"/>
                </a:lnTo>
                <a:lnTo>
                  <a:pt x="3409950" y="55626"/>
                </a:lnTo>
                <a:lnTo>
                  <a:pt x="3408426" y="47244"/>
                </a:lnTo>
                <a:close/>
              </a:path>
              <a:path w="3902709" h="352425">
                <a:moveTo>
                  <a:pt x="3478530" y="41910"/>
                </a:moveTo>
                <a:lnTo>
                  <a:pt x="3447288" y="47244"/>
                </a:lnTo>
                <a:lnTo>
                  <a:pt x="3448812" y="55626"/>
                </a:lnTo>
                <a:lnTo>
                  <a:pt x="3480054" y="50292"/>
                </a:lnTo>
                <a:lnTo>
                  <a:pt x="3478530" y="41910"/>
                </a:lnTo>
                <a:close/>
              </a:path>
              <a:path w="3902709" h="352425">
                <a:moveTo>
                  <a:pt x="3548634" y="34290"/>
                </a:moveTo>
                <a:lnTo>
                  <a:pt x="3517391" y="41910"/>
                </a:lnTo>
                <a:lnTo>
                  <a:pt x="3518916" y="50292"/>
                </a:lnTo>
                <a:lnTo>
                  <a:pt x="3550158" y="42672"/>
                </a:lnTo>
                <a:lnTo>
                  <a:pt x="3548634" y="34290"/>
                </a:lnTo>
                <a:close/>
              </a:path>
              <a:path w="3902709" h="352425">
                <a:moveTo>
                  <a:pt x="3618738" y="27432"/>
                </a:moveTo>
                <a:lnTo>
                  <a:pt x="3587496" y="34290"/>
                </a:lnTo>
                <a:lnTo>
                  <a:pt x="3589020" y="42672"/>
                </a:lnTo>
                <a:lnTo>
                  <a:pt x="3621024" y="35814"/>
                </a:lnTo>
                <a:lnTo>
                  <a:pt x="3618738" y="27432"/>
                </a:lnTo>
                <a:close/>
              </a:path>
              <a:path w="3902709" h="352425">
                <a:moveTo>
                  <a:pt x="3688841" y="20574"/>
                </a:moveTo>
                <a:lnTo>
                  <a:pt x="3657600" y="27432"/>
                </a:lnTo>
                <a:lnTo>
                  <a:pt x="3659124" y="35814"/>
                </a:lnTo>
                <a:lnTo>
                  <a:pt x="3691128" y="28956"/>
                </a:lnTo>
                <a:lnTo>
                  <a:pt x="3688841" y="20574"/>
                </a:lnTo>
                <a:close/>
              </a:path>
              <a:path w="3902709" h="352425">
                <a:moveTo>
                  <a:pt x="3759708" y="14478"/>
                </a:moveTo>
                <a:lnTo>
                  <a:pt x="3727704" y="20574"/>
                </a:lnTo>
                <a:lnTo>
                  <a:pt x="3729228" y="28956"/>
                </a:lnTo>
                <a:lnTo>
                  <a:pt x="3761232" y="22860"/>
                </a:lnTo>
                <a:lnTo>
                  <a:pt x="3759708" y="14478"/>
                </a:lnTo>
                <a:close/>
              </a:path>
              <a:path w="3902709" h="352425">
                <a:moveTo>
                  <a:pt x="3829812" y="7620"/>
                </a:moveTo>
                <a:lnTo>
                  <a:pt x="3797808" y="14478"/>
                </a:lnTo>
                <a:lnTo>
                  <a:pt x="3800094" y="22860"/>
                </a:lnTo>
                <a:lnTo>
                  <a:pt x="3831336" y="16002"/>
                </a:lnTo>
                <a:lnTo>
                  <a:pt x="3829812" y="7620"/>
                </a:lnTo>
                <a:close/>
              </a:path>
              <a:path w="3902709" h="352425">
                <a:moveTo>
                  <a:pt x="3899916" y="0"/>
                </a:moveTo>
                <a:lnTo>
                  <a:pt x="3868674" y="7620"/>
                </a:lnTo>
                <a:lnTo>
                  <a:pt x="3870198" y="16002"/>
                </a:lnTo>
                <a:lnTo>
                  <a:pt x="3902202" y="8382"/>
                </a:lnTo>
                <a:lnTo>
                  <a:pt x="3899916" y="0"/>
                </a:lnTo>
                <a:close/>
              </a:path>
            </a:pathLst>
          </a:custGeom>
          <a:solidFill>
            <a:srgbClr val="000000"/>
          </a:solidFill>
        </p:spPr>
        <p:txBody>
          <a:bodyPr wrap="square" lIns="0" tIns="0" rIns="0" bIns="0" rtlCol="0"/>
          <a:lstStyle/>
          <a:p>
            <a:endParaRPr/>
          </a:p>
        </p:txBody>
      </p:sp>
      <p:sp>
        <p:nvSpPr>
          <p:cNvPr id="415" name="object 415"/>
          <p:cNvSpPr/>
          <p:nvPr/>
        </p:nvSpPr>
        <p:spPr>
          <a:xfrm>
            <a:off x="2585084" y="2838450"/>
            <a:ext cx="0" cy="1892935"/>
          </a:xfrm>
          <a:custGeom>
            <a:avLst/>
            <a:gdLst/>
            <a:ahLst/>
            <a:cxnLst/>
            <a:rect l="l" t="t" r="r" b="b"/>
            <a:pathLst>
              <a:path h="1892935">
                <a:moveTo>
                  <a:pt x="0" y="0"/>
                </a:moveTo>
                <a:lnTo>
                  <a:pt x="0" y="1892808"/>
                </a:lnTo>
              </a:path>
            </a:pathLst>
          </a:custGeom>
          <a:ln w="3175">
            <a:solidFill>
              <a:srgbClr val="3F3F3F"/>
            </a:solidFill>
          </a:ln>
        </p:spPr>
        <p:txBody>
          <a:bodyPr wrap="square" lIns="0" tIns="0" rIns="0" bIns="0" rtlCol="0"/>
          <a:lstStyle/>
          <a:p>
            <a:endParaRPr/>
          </a:p>
        </p:txBody>
      </p:sp>
      <p:sp>
        <p:nvSpPr>
          <p:cNvPr id="416" name="object 416"/>
          <p:cNvSpPr/>
          <p:nvPr/>
        </p:nvSpPr>
        <p:spPr>
          <a:xfrm>
            <a:off x="2556510" y="470306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7" name="object 417"/>
          <p:cNvSpPr/>
          <p:nvPr/>
        </p:nvSpPr>
        <p:spPr>
          <a:xfrm>
            <a:off x="2556510" y="443636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8" name="object 418"/>
          <p:cNvSpPr/>
          <p:nvPr/>
        </p:nvSpPr>
        <p:spPr>
          <a:xfrm>
            <a:off x="2556510" y="416966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9" name="object 419"/>
          <p:cNvSpPr/>
          <p:nvPr/>
        </p:nvSpPr>
        <p:spPr>
          <a:xfrm>
            <a:off x="2556510" y="3903345"/>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0" name="object 420"/>
          <p:cNvSpPr/>
          <p:nvPr/>
        </p:nvSpPr>
        <p:spPr>
          <a:xfrm>
            <a:off x="2556510" y="3637026"/>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1" name="object 421"/>
          <p:cNvSpPr/>
          <p:nvPr/>
        </p:nvSpPr>
        <p:spPr>
          <a:xfrm>
            <a:off x="2556510" y="3371850"/>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2" name="object 422"/>
          <p:cNvSpPr/>
          <p:nvPr/>
        </p:nvSpPr>
        <p:spPr>
          <a:xfrm>
            <a:off x="2556510" y="3105150"/>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3" name="object 423"/>
          <p:cNvSpPr/>
          <p:nvPr/>
        </p:nvSpPr>
        <p:spPr>
          <a:xfrm>
            <a:off x="2556510" y="2838450"/>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4" name="object 424"/>
          <p:cNvSpPr/>
          <p:nvPr/>
        </p:nvSpPr>
        <p:spPr>
          <a:xfrm>
            <a:off x="2585466" y="4703064"/>
            <a:ext cx="3937000" cy="0"/>
          </a:xfrm>
          <a:custGeom>
            <a:avLst/>
            <a:gdLst/>
            <a:ahLst/>
            <a:cxnLst/>
            <a:rect l="l" t="t" r="r" b="b"/>
            <a:pathLst>
              <a:path w="3937000">
                <a:moveTo>
                  <a:pt x="0" y="0"/>
                </a:moveTo>
                <a:lnTo>
                  <a:pt x="3936491" y="0"/>
                </a:lnTo>
              </a:path>
            </a:pathLst>
          </a:custGeom>
          <a:ln w="3175">
            <a:solidFill>
              <a:srgbClr val="3F3F3F"/>
            </a:solidFill>
          </a:ln>
        </p:spPr>
        <p:txBody>
          <a:bodyPr wrap="square" lIns="0" tIns="0" rIns="0" bIns="0" rtlCol="0"/>
          <a:lstStyle/>
          <a:p>
            <a:endParaRPr/>
          </a:p>
        </p:txBody>
      </p:sp>
      <p:sp>
        <p:nvSpPr>
          <p:cNvPr id="425" name="object 425"/>
          <p:cNvSpPr/>
          <p:nvPr/>
        </p:nvSpPr>
        <p:spPr>
          <a:xfrm>
            <a:off x="2865120" y="4717160"/>
            <a:ext cx="2540" cy="0"/>
          </a:xfrm>
          <a:custGeom>
            <a:avLst/>
            <a:gdLst/>
            <a:ahLst/>
            <a:cxnLst/>
            <a:rect l="l" t="t" r="r" b="b"/>
            <a:pathLst>
              <a:path w="2539">
                <a:moveTo>
                  <a:pt x="0" y="0"/>
                </a:moveTo>
                <a:lnTo>
                  <a:pt x="2286" y="0"/>
                </a:lnTo>
              </a:path>
            </a:pathLst>
          </a:custGeom>
          <a:ln w="28194">
            <a:solidFill>
              <a:srgbClr val="3F3F3F"/>
            </a:solidFill>
          </a:ln>
        </p:spPr>
        <p:txBody>
          <a:bodyPr wrap="square" lIns="0" tIns="0" rIns="0" bIns="0" rtlCol="0"/>
          <a:lstStyle/>
          <a:p>
            <a:endParaRPr/>
          </a:p>
        </p:txBody>
      </p:sp>
      <p:sp>
        <p:nvSpPr>
          <p:cNvPr id="426" name="object 426"/>
          <p:cNvSpPr/>
          <p:nvPr/>
        </p:nvSpPr>
        <p:spPr>
          <a:xfrm>
            <a:off x="3145535" y="4717160"/>
            <a:ext cx="3175" cy="0"/>
          </a:xfrm>
          <a:custGeom>
            <a:avLst/>
            <a:gdLst/>
            <a:ahLst/>
            <a:cxnLst/>
            <a:rect l="l" t="t" r="r" b="b"/>
            <a:pathLst>
              <a:path w="3175">
                <a:moveTo>
                  <a:pt x="0" y="0"/>
                </a:moveTo>
                <a:lnTo>
                  <a:pt x="3048" y="0"/>
                </a:lnTo>
              </a:path>
            </a:pathLst>
          </a:custGeom>
          <a:ln w="28194">
            <a:solidFill>
              <a:srgbClr val="3F3F3F"/>
            </a:solidFill>
          </a:ln>
        </p:spPr>
        <p:txBody>
          <a:bodyPr wrap="square" lIns="0" tIns="0" rIns="0" bIns="0" rtlCol="0"/>
          <a:lstStyle/>
          <a:p>
            <a:endParaRPr/>
          </a:p>
        </p:txBody>
      </p:sp>
      <p:sp>
        <p:nvSpPr>
          <p:cNvPr id="427" name="object 427"/>
          <p:cNvSpPr/>
          <p:nvPr/>
        </p:nvSpPr>
        <p:spPr>
          <a:xfrm>
            <a:off x="3426714"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28" name="object 428"/>
          <p:cNvSpPr/>
          <p:nvPr/>
        </p:nvSpPr>
        <p:spPr>
          <a:xfrm>
            <a:off x="3707891" y="4717160"/>
            <a:ext cx="3175" cy="0"/>
          </a:xfrm>
          <a:custGeom>
            <a:avLst/>
            <a:gdLst/>
            <a:ahLst/>
            <a:cxnLst/>
            <a:rect l="l" t="t" r="r" b="b"/>
            <a:pathLst>
              <a:path w="3175">
                <a:moveTo>
                  <a:pt x="0" y="0"/>
                </a:moveTo>
                <a:lnTo>
                  <a:pt x="3048" y="0"/>
                </a:lnTo>
              </a:path>
            </a:pathLst>
          </a:custGeom>
          <a:ln w="28194">
            <a:solidFill>
              <a:srgbClr val="3F3F3F"/>
            </a:solidFill>
          </a:ln>
        </p:spPr>
        <p:txBody>
          <a:bodyPr wrap="square" lIns="0" tIns="0" rIns="0" bIns="0" rtlCol="0"/>
          <a:lstStyle/>
          <a:p>
            <a:endParaRPr/>
          </a:p>
        </p:txBody>
      </p:sp>
      <p:sp>
        <p:nvSpPr>
          <p:cNvPr id="429" name="object 429"/>
          <p:cNvSpPr/>
          <p:nvPr/>
        </p:nvSpPr>
        <p:spPr>
          <a:xfrm>
            <a:off x="3989070"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0" name="object 430"/>
          <p:cNvSpPr/>
          <p:nvPr/>
        </p:nvSpPr>
        <p:spPr>
          <a:xfrm>
            <a:off x="4271771"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1" name="object 431"/>
          <p:cNvSpPr/>
          <p:nvPr/>
        </p:nvSpPr>
        <p:spPr>
          <a:xfrm>
            <a:off x="4552950" y="4717160"/>
            <a:ext cx="2540" cy="0"/>
          </a:xfrm>
          <a:custGeom>
            <a:avLst/>
            <a:gdLst/>
            <a:ahLst/>
            <a:cxnLst/>
            <a:rect l="l" t="t" r="r" b="b"/>
            <a:pathLst>
              <a:path w="2539">
                <a:moveTo>
                  <a:pt x="0" y="0"/>
                </a:moveTo>
                <a:lnTo>
                  <a:pt x="2285" y="0"/>
                </a:lnTo>
              </a:path>
            </a:pathLst>
          </a:custGeom>
          <a:ln w="28194">
            <a:solidFill>
              <a:srgbClr val="3F3F3F"/>
            </a:solidFill>
          </a:ln>
        </p:spPr>
        <p:txBody>
          <a:bodyPr wrap="square" lIns="0" tIns="0" rIns="0" bIns="0" rtlCol="0"/>
          <a:lstStyle/>
          <a:p>
            <a:endParaRPr/>
          </a:p>
        </p:txBody>
      </p:sp>
      <p:sp>
        <p:nvSpPr>
          <p:cNvPr id="432" name="object 432"/>
          <p:cNvSpPr/>
          <p:nvPr/>
        </p:nvSpPr>
        <p:spPr>
          <a:xfrm>
            <a:off x="4834128" y="4717160"/>
            <a:ext cx="2540" cy="0"/>
          </a:xfrm>
          <a:custGeom>
            <a:avLst/>
            <a:gdLst/>
            <a:ahLst/>
            <a:cxnLst/>
            <a:rect l="l" t="t" r="r" b="b"/>
            <a:pathLst>
              <a:path w="2539">
                <a:moveTo>
                  <a:pt x="0" y="0"/>
                </a:moveTo>
                <a:lnTo>
                  <a:pt x="2285" y="0"/>
                </a:lnTo>
              </a:path>
            </a:pathLst>
          </a:custGeom>
          <a:ln w="28194">
            <a:solidFill>
              <a:srgbClr val="3F3F3F"/>
            </a:solidFill>
          </a:ln>
        </p:spPr>
        <p:txBody>
          <a:bodyPr wrap="square" lIns="0" tIns="0" rIns="0" bIns="0" rtlCol="0"/>
          <a:lstStyle/>
          <a:p>
            <a:endParaRPr/>
          </a:p>
        </p:txBody>
      </p:sp>
      <p:sp>
        <p:nvSpPr>
          <p:cNvPr id="433" name="object 433"/>
          <p:cNvSpPr/>
          <p:nvPr/>
        </p:nvSpPr>
        <p:spPr>
          <a:xfrm>
            <a:off x="5114544"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4" name="object 434"/>
          <p:cNvSpPr/>
          <p:nvPr/>
        </p:nvSpPr>
        <p:spPr>
          <a:xfrm>
            <a:off x="5395721"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5" name="object 435"/>
          <p:cNvSpPr/>
          <p:nvPr/>
        </p:nvSpPr>
        <p:spPr>
          <a:xfrm>
            <a:off x="5676900" y="4717160"/>
            <a:ext cx="3175" cy="0"/>
          </a:xfrm>
          <a:custGeom>
            <a:avLst/>
            <a:gdLst/>
            <a:ahLst/>
            <a:cxnLst/>
            <a:rect l="l" t="t" r="r" b="b"/>
            <a:pathLst>
              <a:path w="3175">
                <a:moveTo>
                  <a:pt x="0" y="0"/>
                </a:moveTo>
                <a:lnTo>
                  <a:pt x="3048" y="0"/>
                </a:lnTo>
              </a:path>
            </a:pathLst>
          </a:custGeom>
          <a:ln w="28194">
            <a:solidFill>
              <a:srgbClr val="3F3F3F"/>
            </a:solidFill>
          </a:ln>
        </p:spPr>
        <p:txBody>
          <a:bodyPr wrap="square" lIns="0" tIns="0" rIns="0" bIns="0" rtlCol="0"/>
          <a:lstStyle/>
          <a:p>
            <a:endParaRPr/>
          </a:p>
        </p:txBody>
      </p:sp>
      <p:sp>
        <p:nvSpPr>
          <p:cNvPr id="436" name="object 436"/>
          <p:cNvSpPr/>
          <p:nvPr/>
        </p:nvSpPr>
        <p:spPr>
          <a:xfrm>
            <a:off x="5958078"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7" name="object 437"/>
          <p:cNvSpPr/>
          <p:nvPr/>
        </p:nvSpPr>
        <p:spPr>
          <a:xfrm>
            <a:off x="6239255"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8" name="object 438"/>
          <p:cNvSpPr/>
          <p:nvPr/>
        </p:nvSpPr>
        <p:spPr>
          <a:xfrm>
            <a:off x="6520433" y="4717160"/>
            <a:ext cx="3175" cy="0"/>
          </a:xfrm>
          <a:custGeom>
            <a:avLst/>
            <a:gdLst/>
            <a:ahLst/>
            <a:cxnLst/>
            <a:rect l="l" t="t" r="r" b="b"/>
            <a:pathLst>
              <a:path w="3175">
                <a:moveTo>
                  <a:pt x="0" y="0"/>
                </a:moveTo>
                <a:lnTo>
                  <a:pt x="3047" y="0"/>
                </a:lnTo>
              </a:path>
            </a:pathLst>
          </a:custGeom>
          <a:ln w="28194">
            <a:solidFill>
              <a:srgbClr val="3F3F3F"/>
            </a:solidFill>
          </a:ln>
        </p:spPr>
        <p:txBody>
          <a:bodyPr wrap="square" lIns="0" tIns="0" rIns="0" bIns="0" rtlCol="0"/>
          <a:lstStyle/>
          <a:p>
            <a:endParaRPr/>
          </a:p>
        </p:txBody>
      </p:sp>
      <p:sp>
        <p:nvSpPr>
          <p:cNvPr id="439" name="object 439"/>
          <p:cNvSpPr txBox="1"/>
          <p:nvPr/>
        </p:nvSpPr>
        <p:spPr>
          <a:xfrm>
            <a:off x="2397249" y="3838957"/>
            <a:ext cx="119380" cy="11557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60</a:t>
            </a:r>
            <a:endParaRPr sz="750">
              <a:latin typeface="Arial"/>
              <a:cs typeface="Arial"/>
            </a:endParaRPr>
          </a:p>
        </p:txBody>
      </p:sp>
      <p:sp>
        <p:nvSpPr>
          <p:cNvPr id="440" name="object 440"/>
          <p:cNvSpPr txBox="1"/>
          <p:nvPr/>
        </p:nvSpPr>
        <p:spPr>
          <a:xfrm>
            <a:off x="2397249" y="3573016"/>
            <a:ext cx="119380" cy="11557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80</a:t>
            </a:r>
            <a:endParaRPr sz="750">
              <a:latin typeface="Arial"/>
              <a:cs typeface="Arial"/>
            </a:endParaRPr>
          </a:p>
        </p:txBody>
      </p:sp>
      <p:sp>
        <p:nvSpPr>
          <p:cNvPr id="441" name="object 441"/>
          <p:cNvSpPr txBox="1"/>
          <p:nvPr/>
        </p:nvSpPr>
        <p:spPr>
          <a:xfrm>
            <a:off x="2344676" y="2774436"/>
            <a:ext cx="172085" cy="648335"/>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4</a:t>
            </a:r>
            <a:r>
              <a:rPr sz="750" b="1" dirty="0">
                <a:solidFill>
                  <a:srgbClr val="3F3F3F"/>
                </a:solidFill>
                <a:latin typeface="Arial"/>
                <a:cs typeface="Arial"/>
              </a:rPr>
              <a:t>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10" dirty="0">
                <a:solidFill>
                  <a:srgbClr val="3F3F3F"/>
                </a:solidFill>
                <a:latin typeface="Arial"/>
                <a:cs typeface="Arial"/>
              </a:rPr>
              <a:t>1</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a:p>
            <a:pPr>
              <a:lnSpc>
                <a:spcPct val="100000"/>
              </a:lnSpc>
              <a:spcBef>
                <a:spcPts val="50"/>
              </a:spcBef>
            </a:pPr>
            <a:endParaRPr sz="1000">
              <a:latin typeface="Times New Roman"/>
              <a:cs typeface="Times New Roman"/>
            </a:endParaRPr>
          </a:p>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0</a:t>
            </a:r>
            <a:r>
              <a:rPr sz="750" b="1" dirty="0">
                <a:solidFill>
                  <a:srgbClr val="3F3F3F"/>
                </a:solidFill>
                <a:latin typeface="Arial"/>
                <a:cs typeface="Arial"/>
              </a:rPr>
              <a:t>0</a:t>
            </a:r>
            <a:endParaRPr sz="750">
              <a:latin typeface="Arial"/>
              <a:cs typeface="Arial"/>
            </a:endParaRPr>
          </a:p>
        </p:txBody>
      </p:sp>
      <p:sp>
        <p:nvSpPr>
          <p:cNvPr id="442" name="object 442"/>
          <p:cNvSpPr txBox="1"/>
          <p:nvPr/>
        </p:nvSpPr>
        <p:spPr>
          <a:xfrm>
            <a:off x="2397249" y="4105655"/>
            <a:ext cx="4190365" cy="76200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40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5" dirty="0">
                <a:solidFill>
                  <a:srgbClr val="3F3F3F"/>
                </a:solidFill>
                <a:latin typeface="Arial"/>
                <a:cs typeface="Arial"/>
              </a:rPr>
              <a:t>20</a:t>
            </a:r>
            <a:endParaRPr sz="750">
              <a:latin typeface="Arial"/>
              <a:cs typeface="Arial"/>
            </a:endParaRPr>
          </a:p>
          <a:p>
            <a:pPr>
              <a:lnSpc>
                <a:spcPct val="100000"/>
              </a:lnSpc>
              <a:spcBef>
                <a:spcPts val="50"/>
              </a:spcBef>
            </a:pPr>
            <a:endParaRPr sz="1000">
              <a:latin typeface="Times New Roman"/>
              <a:cs typeface="Times New Roman"/>
            </a:endParaRPr>
          </a:p>
          <a:p>
            <a:pPr marL="53340">
              <a:lnSpc>
                <a:spcPts val="894"/>
              </a:lnSpc>
            </a:pPr>
            <a:r>
              <a:rPr sz="750" b="1" dirty="0">
                <a:solidFill>
                  <a:srgbClr val="3F3F3F"/>
                </a:solidFill>
                <a:latin typeface="Arial"/>
                <a:cs typeface="Arial"/>
              </a:rPr>
              <a:t>0</a:t>
            </a:r>
            <a:endParaRPr sz="750">
              <a:latin typeface="Arial"/>
              <a:cs typeface="Arial"/>
            </a:endParaRPr>
          </a:p>
          <a:p>
            <a:pPr marL="71120">
              <a:lnSpc>
                <a:spcPts val="894"/>
              </a:lnSpc>
              <a:tabLst>
                <a:tab pos="697865" algn="l"/>
                <a:tab pos="978535" algn="l"/>
                <a:tab pos="1259840" algn="l"/>
                <a:tab pos="1541145" algn="l"/>
                <a:tab pos="1821814" algn="l"/>
                <a:tab pos="2102485" algn="l"/>
                <a:tab pos="2383790" algn="l"/>
                <a:tab pos="2665095" algn="l"/>
                <a:tab pos="2945765" algn="l"/>
                <a:tab pos="3227070" algn="l"/>
                <a:tab pos="3508375" algn="l"/>
                <a:tab pos="3789679" algn="l"/>
                <a:tab pos="4070350" algn="l"/>
              </a:tabLst>
            </a:pPr>
            <a:r>
              <a:rPr sz="750" b="1" spc="-5" dirty="0">
                <a:solidFill>
                  <a:srgbClr val="3F3F3F"/>
                </a:solidFill>
                <a:latin typeface="Arial"/>
                <a:cs typeface="Arial"/>
              </a:rPr>
              <a:t>06Q</a:t>
            </a:r>
            <a:r>
              <a:rPr sz="750" b="1" dirty="0">
                <a:solidFill>
                  <a:srgbClr val="3F3F3F"/>
                </a:solidFill>
                <a:latin typeface="Arial"/>
                <a:cs typeface="Arial"/>
              </a:rPr>
              <a:t>1   </a:t>
            </a:r>
            <a:r>
              <a:rPr sz="750" b="1" spc="40" dirty="0">
                <a:solidFill>
                  <a:srgbClr val="3F3F3F"/>
                </a:solidFill>
                <a:latin typeface="Arial"/>
                <a:cs typeface="Arial"/>
              </a:rPr>
              <a:t> </a:t>
            </a:r>
            <a:r>
              <a:rPr sz="750" b="1" spc="-5" dirty="0">
                <a:solidFill>
                  <a:srgbClr val="3F3F3F"/>
                </a:solidFill>
                <a:latin typeface="Arial"/>
                <a:cs typeface="Arial"/>
              </a:rPr>
              <a:t>0</a:t>
            </a:r>
            <a:r>
              <a:rPr sz="750" b="1" dirty="0">
                <a:solidFill>
                  <a:srgbClr val="3F3F3F"/>
                </a:solidFill>
                <a:latin typeface="Arial"/>
                <a:cs typeface="Arial"/>
              </a:rPr>
              <a:t>7	</a:t>
            </a:r>
            <a:r>
              <a:rPr sz="750" b="1" spc="-10" dirty="0">
                <a:solidFill>
                  <a:srgbClr val="3F3F3F"/>
                </a:solidFill>
                <a:latin typeface="Arial"/>
                <a:cs typeface="Arial"/>
              </a:rPr>
              <a:t>0</a:t>
            </a:r>
            <a:r>
              <a:rPr sz="750" b="1" dirty="0">
                <a:solidFill>
                  <a:srgbClr val="3F3F3F"/>
                </a:solidFill>
                <a:latin typeface="Arial"/>
                <a:cs typeface="Arial"/>
              </a:rPr>
              <a:t>8	</a:t>
            </a:r>
            <a:r>
              <a:rPr sz="750" b="1" spc="-10" dirty="0">
                <a:solidFill>
                  <a:srgbClr val="3F3F3F"/>
                </a:solidFill>
                <a:latin typeface="Arial"/>
                <a:cs typeface="Arial"/>
              </a:rPr>
              <a:t>0</a:t>
            </a:r>
            <a:r>
              <a:rPr sz="750" b="1" dirty="0">
                <a:solidFill>
                  <a:srgbClr val="3F3F3F"/>
                </a:solidFill>
                <a:latin typeface="Arial"/>
                <a:cs typeface="Arial"/>
              </a:rPr>
              <a:t>9	</a:t>
            </a:r>
            <a:r>
              <a:rPr sz="750" b="1" spc="-10" dirty="0">
                <a:solidFill>
                  <a:srgbClr val="3F3F3F"/>
                </a:solidFill>
                <a:latin typeface="Arial"/>
                <a:cs typeface="Arial"/>
              </a:rPr>
              <a:t>1</a:t>
            </a:r>
            <a:r>
              <a:rPr sz="750" b="1" dirty="0">
                <a:solidFill>
                  <a:srgbClr val="3F3F3F"/>
                </a:solidFill>
                <a:latin typeface="Arial"/>
                <a:cs typeface="Arial"/>
              </a:rPr>
              <a:t>0	</a:t>
            </a:r>
            <a:r>
              <a:rPr sz="750" b="1" spc="-10" dirty="0">
                <a:solidFill>
                  <a:srgbClr val="3F3F3F"/>
                </a:solidFill>
                <a:latin typeface="Arial"/>
                <a:cs typeface="Arial"/>
              </a:rPr>
              <a:t>1</a:t>
            </a:r>
            <a:r>
              <a:rPr sz="750" b="1" dirty="0">
                <a:solidFill>
                  <a:srgbClr val="3F3F3F"/>
                </a:solidFill>
                <a:latin typeface="Arial"/>
                <a:cs typeface="Arial"/>
              </a:rPr>
              <a:t>1	</a:t>
            </a:r>
            <a:r>
              <a:rPr sz="750" b="1" spc="-10" dirty="0">
                <a:solidFill>
                  <a:srgbClr val="3F3F3F"/>
                </a:solidFill>
                <a:latin typeface="Arial"/>
                <a:cs typeface="Arial"/>
              </a:rPr>
              <a:t>1</a:t>
            </a:r>
            <a:r>
              <a:rPr sz="750" b="1" dirty="0">
                <a:solidFill>
                  <a:srgbClr val="3F3F3F"/>
                </a:solidFill>
                <a:latin typeface="Arial"/>
                <a:cs typeface="Arial"/>
              </a:rPr>
              <a:t>2	</a:t>
            </a:r>
            <a:r>
              <a:rPr sz="750" b="1" spc="-5" dirty="0">
                <a:solidFill>
                  <a:srgbClr val="3F3F3F"/>
                </a:solidFill>
                <a:latin typeface="Arial"/>
                <a:cs typeface="Arial"/>
              </a:rPr>
              <a:t>1</a:t>
            </a:r>
            <a:r>
              <a:rPr sz="750" b="1" dirty="0">
                <a:solidFill>
                  <a:srgbClr val="3F3F3F"/>
                </a:solidFill>
                <a:latin typeface="Arial"/>
                <a:cs typeface="Arial"/>
              </a:rPr>
              <a:t>3	</a:t>
            </a:r>
            <a:r>
              <a:rPr sz="750" b="1" spc="-5" dirty="0">
                <a:solidFill>
                  <a:srgbClr val="3F3F3F"/>
                </a:solidFill>
                <a:latin typeface="Arial"/>
                <a:cs typeface="Arial"/>
              </a:rPr>
              <a:t>1</a:t>
            </a:r>
            <a:r>
              <a:rPr sz="750" b="1" dirty="0">
                <a:solidFill>
                  <a:srgbClr val="3F3F3F"/>
                </a:solidFill>
                <a:latin typeface="Arial"/>
                <a:cs typeface="Arial"/>
              </a:rPr>
              <a:t>4	</a:t>
            </a:r>
            <a:r>
              <a:rPr sz="750" b="1" spc="-5" dirty="0">
                <a:solidFill>
                  <a:srgbClr val="3F3F3F"/>
                </a:solidFill>
                <a:latin typeface="Arial"/>
                <a:cs typeface="Arial"/>
              </a:rPr>
              <a:t>1</a:t>
            </a:r>
            <a:r>
              <a:rPr sz="750" b="1" dirty="0">
                <a:solidFill>
                  <a:srgbClr val="3F3F3F"/>
                </a:solidFill>
                <a:latin typeface="Arial"/>
                <a:cs typeface="Arial"/>
              </a:rPr>
              <a:t>5	</a:t>
            </a:r>
            <a:r>
              <a:rPr sz="750" b="1" spc="-5" dirty="0">
                <a:solidFill>
                  <a:srgbClr val="3F3F3F"/>
                </a:solidFill>
                <a:latin typeface="Arial"/>
                <a:cs typeface="Arial"/>
              </a:rPr>
              <a:t>1</a:t>
            </a:r>
            <a:r>
              <a:rPr sz="750" b="1" dirty="0">
                <a:solidFill>
                  <a:srgbClr val="3F3F3F"/>
                </a:solidFill>
                <a:latin typeface="Arial"/>
                <a:cs typeface="Arial"/>
              </a:rPr>
              <a:t>6	</a:t>
            </a:r>
            <a:r>
              <a:rPr sz="750" b="1" spc="-5" dirty="0">
                <a:solidFill>
                  <a:srgbClr val="3F3F3F"/>
                </a:solidFill>
                <a:latin typeface="Arial"/>
                <a:cs typeface="Arial"/>
              </a:rPr>
              <a:t>1</a:t>
            </a:r>
            <a:r>
              <a:rPr sz="750" b="1" dirty="0">
                <a:solidFill>
                  <a:srgbClr val="3F3F3F"/>
                </a:solidFill>
                <a:latin typeface="Arial"/>
                <a:cs typeface="Arial"/>
              </a:rPr>
              <a:t>7	</a:t>
            </a:r>
            <a:r>
              <a:rPr sz="750" b="1" spc="-5" dirty="0">
                <a:solidFill>
                  <a:srgbClr val="3F3F3F"/>
                </a:solidFill>
                <a:latin typeface="Arial"/>
                <a:cs typeface="Arial"/>
              </a:rPr>
              <a:t>1</a:t>
            </a:r>
            <a:r>
              <a:rPr sz="750" b="1" dirty="0">
                <a:solidFill>
                  <a:srgbClr val="3F3F3F"/>
                </a:solidFill>
                <a:latin typeface="Arial"/>
                <a:cs typeface="Arial"/>
              </a:rPr>
              <a:t>8	</a:t>
            </a:r>
            <a:r>
              <a:rPr sz="750" b="1" spc="-5" dirty="0">
                <a:solidFill>
                  <a:srgbClr val="3F3F3F"/>
                </a:solidFill>
                <a:latin typeface="Arial"/>
                <a:cs typeface="Arial"/>
              </a:rPr>
              <a:t>1</a:t>
            </a:r>
            <a:r>
              <a:rPr sz="750" b="1" dirty="0">
                <a:solidFill>
                  <a:srgbClr val="3F3F3F"/>
                </a:solidFill>
                <a:latin typeface="Arial"/>
                <a:cs typeface="Arial"/>
              </a:rPr>
              <a:t>9	</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p:txBody>
      </p:sp>
      <p:sp>
        <p:nvSpPr>
          <p:cNvPr id="443" name="object 443"/>
          <p:cNvSpPr txBox="1"/>
          <p:nvPr/>
        </p:nvSpPr>
        <p:spPr>
          <a:xfrm>
            <a:off x="1600962" y="3470368"/>
            <a:ext cx="675005" cy="439420"/>
          </a:xfrm>
          <a:prstGeom prst="rect">
            <a:avLst/>
          </a:prstGeom>
        </p:spPr>
        <p:txBody>
          <a:bodyPr vert="horz" wrap="square" lIns="0" tIns="3175" rIns="0" bIns="0" rtlCol="0">
            <a:spAutoFit/>
          </a:bodyPr>
          <a:lstStyle/>
          <a:p>
            <a:pPr marR="5080" algn="ctr">
              <a:lnSpc>
                <a:spcPts val="860"/>
              </a:lnSpc>
              <a:spcBef>
                <a:spcPts val="25"/>
              </a:spcBef>
            </a:pPr>
            <a:r>
              <a:rPr sz="750" b="1" spc="15" dirty="0">
                <a:solidFill>
                  <a:srgbClr val="3F3F3F"/>
                </a:solidFill>
                <a:latin typeface="Arial"/>
                <a:cs typeface="Arial"/>
              </a:rPr>
              <a:t>M</a:t>
            </a:r>
            <a:r>
              <a:rPr sz="750" b="1" spc="-5" dirty="0">
                <a:solidFill>
                  <a:srgbClr val="3F3F3F"/>
                </a:solidFill>
                <a:latin typeface="Arial"/>
                <a:cs typeface="Arial"/>
              </a:rPr>
              <a:t>anuf</a:t>
            </a:r>
            <a:r>
              <a:rPr sz="750" b="1" spc="-10" dirty="0">
                <a:solidFill>
                  <a:srgbClr val="3F3F3F"/>
                </a:solidFill>
                <a:latin typeface="Arial"/>
                <a:cs typeface="Arial"/>
              </a:rPr>
              <a:t>a</a:t>
            </a:r>
            <a:r>
              <a:rPr sz="750" b="1" spc="-5" dirty="0">
                <a:solidFill>
                  <a:srgbClr val="3F3F3F"/>
                </a:solidFill>
                <a:latin typeface="Arial"/>
                <a:cs typeface="Arial"/>
              </a:rPr>
              <a:t>c</a:t>
            </a:r>
            <a:r>
              <a:rPr sz="750" b="1" spc="-10" dirty="0">
                <a:solidFill>
                  <a:srgbClr val="3F3F3F"/>
                </a:solidFill>
                <a:latin typeface="Arial"/>
                <a:cs typeface="Arial"/>
              </a:rPr>
              <a:t>t</a:t>
            </a:r>
            <a:r>
              <a:rPr sz="750" b="1" spc="-5" dirty="0">
                <a:solidFill>
                  <a:srgbClr val="3F3F3F"/>
                </a:solidFill>
                <a:latin typeface="Arial"/>
                <a:cs typeface="Arial"/>
              </a:rPr>
              <a:t>ur</a:t>
            </a:r>
            <a:r>
              <a:rPr sz="750" b="1" spc="5" dirty="0">
                <a:solidFill>
                  <a:srgbClr val="3F3F3F"/>
                </a:solidFill>
                <a:latin typeface="Arial"/>
                <a:cs typeface="Arial"/>
              </a:rPr>
              <a:t>i</a:t>
            </a:r>
            <a:r>
              <a:rPr sz="750" b="1" spc="-5" dirty="0">
                <a:solidFill>
                  <a:srgbClr val="3F3F3F"/>
                </a:solidFill>
                <a:latin typeface="Arial"/>
                <a:cs typeface="Arial"/>
              </a:rPr>
              <a:t>ng  Cost</a:t>
            </a:r>
            <a:endParaRPr sz="750">
              <a:latin typeface="Arial"/>
              <a:cs typeface="Arial"/>
            </a:endParaRPr>
          </a:p>
          <a:p>
            <a:pPr marL="8255" marR="12700" indent="-2540" algn="ctr">
              <a:lnSpc>
                <a:spcPts val="860"/>
              </a:lnSpc>
              <a:spcBef>
                <a:spcPts val="10"/>
              </a:spcBef>
            </a:pPr>
            <a:r>
              <a:rPr sz="750" b="1" dirty="0">
                <a:solidFill>
                  <a:srgbClr val="3F3F3F"/>
                </a:solidFill>
                <a:latin typeface="Arial"/>
                <a:cs typeface="Arial"/>
              </a:rPr>
              <a:t>Breakdown  </a:t>
            </a:r>
            <a:r>
              <a:rPr sz="750" b="1" spc="-5" dirty="0">
                <a:solidFill>
                  <a:srgbClr val="3F3F3F"/>
                </a:solidFill>
                <a:latin typeface="Arial"/>
                <a:cs typeface="Arial"/>
              </a:rPr>
              <a:t>(2006</a:t>
            </a:r>
            <a:r>
              <a:rPr sz="750" b="1" spc="-60" dirty="0">
                <a:solidFill>
                  <a:srgbClr val="3F3F3F"/>
                </a:solidFill>
                <a:latin typeface="Arial"/>
                <a:cs typeface="Arial"/>
              </a:rPr>
              <a:t> </a:t>
            </a:r>
            <a:r>
              <a:rPr sz="750" b="1" spc="-5" dirty="0">
                <a:solidFill>
                  <a:srgbClr val="3F3F3F"/>
                </a:solidFill>
                <a:latin typeface="Arial"/>
                <a:cs typeface="Arial"/>
              </a:rPr>
              <a:t>Q1=100)</a:t>
            </a:r>
            <a:endParaRPr sz="750">
              <a:latin typeface="Arial"/>
              <a:cs typeface="Arial"/>
            </a:endParaRPr>
          </a:p>
        </p:txBody>
      </p:sp>
      <p:sp>
        <p:nvSpPr>
          <p:cNvPr id="444" name="object 444"/>
          <p:cNvSpPr/>
          <p:nvPr/>
        </p:nvSpPr>
        <p:spPr>
          <a:xfrm>
            <a:off x="1405889" y="5103114"/>
            <a:ext cx="5492115" cy="435609"/>
          </a:xfrm>
          <a:custGeom>
            <a:avLst/>
            <a:gdLst/>
            <a:ahLst/>
            <a:cxnLst/>
            <a:rect l="l" t="t" r="r" b="b"/>
            <a:pathLst>
              <a:path w="5492115" h="435610">
                <a:moveTo>
                  <a:pt x="5491734" y="0"/>
                </a:moveTo>
                <a:lnTo>
                  <a:pt x="761" y="0"/>
                </a:lnTo>
                <a:lnTo>
                  <a:pt x="0" y="380"/>
                </a:lnTo>
                <a:lnTo>
                  <a:pt x="0" y="435101"/>
                </a:lnTo>
                <a:lnTo>
                  <a:pt x="2285" y="435101"/>
                </a:lnTo>
                <a:lnTo>
                  <a:pt x="2285" y="2286"/>
                </a:lnTo>
                <a:lnTo>
                  <a:pt x="761" y="2286"/>
                </a:lnTo>
                <a:lnTo>
                  <a:pt x="2285" y="762"/>
                </a:lnTo>
                <a:lnTo>
                  <a:pt x="5491734" y="762"/>
                </a:lnTo>
                <a:lnTo>
                  <a:pt x="5491734" y="0"/>
                </a:lnTo>
                <a:close/>
              </a:path>
              <a:path w="5492115" h="435610">
                <a:moveTo>
                  <a:pt x="5491734" y="762"/>
                </a:moveTo>
                <a:lnTo>
                  <a:pt x="5491733" y="435101"/>
                </a:lnTo>
                <a:lnTo>
                  <a:pt x="5491734" y="762"/>
                </a:lnTo>
                <a:close/>
              </a:path>
              <a:path w="5492115" h="435610">
                <a:moveTo>
                  <a:pt x="2285" y="762"/>
                </a:moveTo>
                <a:lnTo>
                  <a:pt x="761" y="2286"/>
                </a:lnTo>
                <a:lnTo>
                  <a:pt x="2285" y="2286"/>
                </a:lnTo>
                <a:lnTo>
                  <a:pt x="2285" y="762"/>
                </a:lnTo>
                <a:close/>
              </a:path>
              <a:path w="5492115" h="435610">
                <a:moveTo>
                  <a:pt x="5491734" y="762"/>
                </a:moveTo>
                <a:lnTo>
                  <a:pt x="2285" y="762"/>
                </a:lnTo>
                <a:lnTo>
                  <a:pt x="2285" y="2286"/>
                </a:lnTo>
                <a:lnTo>
                  <a:pt x="5491733" y="2285"/>
                </a:lnTo>
                <a:lnTo>
                  <a:pt x="5491734" y="762"/>
                </a:lnTo>
                <a:close/>
              </a:path>
            </a:pathLst>
          </a:custGeom>
          <a:solidFill>
            <a:srgbClr val="000000"/>
          </a:solidFill>
        </p:spPr>
        <p:txBody>
          <a:bodyPr wrap="square" lIns="0" tIns="0" rIns="0" bIns="0" rtlCol="0"/>
          <a:lstStyle/>
          <a:p>
            <a:endParaRPr/>
          </a:p>
        </p:txBody>
      </p:sp>
      <p:sp>
        <p:nvSpPr>
          <p:cNvPr id="445" name="object 445"/>
          <p:cNvSpPr/>
          <p:nvPr/>
        </p:nvSpPr>
        <p:spPr>
          <a:xfrm>
            <a:off x="1535430" y="5183123"/>
            <a:ext cx="0" cy="59055"/>
          </a:xfrm>
          <a:custGeom>
            <a:avLst/>
            <a:gdLst/>
            <a:ahLst/>
            <a:cxnLst/>
            <a:rect l="l" t="t" r="r" b="b"/>
            <a:pathLst>
              <a:path h="59054">
                <a:moveTo>
                  <a:pt x="0" y="0"/>
                </a:moveTo>
                <a:lnTo>
                  <a:pt x="0" y="58674"/>
                </a:lnTo>
              </a:path>
            </a:pathLst>
          </a:custGeom>
          <a:ln w="60959">
            <a:solidFill>
              <a:srgbClr val="FF0065"/>
            </a:solidFill>
          </a:ln>
        </p:spPr>
        <p:txBody>
          <a:bodyPr wrap="square" lIns="0" tIns="0" rIns="0" bIns="0" rtlCol="0"/>
          <a:lstStyle/>
          <a:p>
            <a:endParaRPr/>
          </a:p>
        </p:txBody>
      </p:sp>
      <p:sp>
        <p:nvSpPr>
          <p:cNvPr id="446" name="object 446"/>
          <p:cNvSpPr/>
          <p:nvPr/>
        </p:nvSpPr>
        <p:spPr>
          <a:xfrm>
            <a:off x="2908935" y="5183123"/>
            <a:ext cx="0" cy="59055"/>
          </a:xfrm>
          <a:custGeom>
            <a:avLst/>
            <a:gdLst/>
            <a:ahLst/>
            <a:cxnLst/>
            <a:rect l="l" t="t" r="r" b="b"/>
            <a:pathLst>
              <a:path h="59054">
                <a:moveTo>
                  <a:pt x="0" y="0"/>
                </a:moveTo>
                <a:lnTo>
                  <a:pt x="0" y="58674"/>
                </a:lnTo>
              </a:path>
            </a:pathLst>
          </a:custGeom>
          <a:ln w="60198">
            <a:solidFill>
              <a:srgbClr val="2F71C0"/>
            </a:solidFill>
          </a:ln>
        </p:spPr>
        <p:txBody>
          <a:bodyPr wrap="square" lIns="0" tIns="0" rIns="0" bIns="0" rtlCol="0"/>
          <a:lstStyle/>
          <a:p>
            <a:endParaRPr/>
          </a:p>
        </p:txBody>
      </p:sp>
      <p:sp>
        <p:nvSpPr>
          <p:cNvPr id="447" name="object 447"/>
          <p:cNvSpPr/>
          <p:nvPr/>
        </p:nvSpPr>
        <p:spPr>
          <a:xfrm>
            <a:off x="4281296" y="5183123"/>
            <a:ext cx="0" cy="59055"/>
          </a:xfrm>
          <a:custGeom>
            <a:avLst/>
            <a:gdLst/>
            <a:ahLst/>
            <a:cxnLst/>
            <a:rect l="l" t="t" r="r" b="b"/>
            <a:pathLst>
              <a:path h="59054">
                <a:moveTo>
                  <a:pt x="0" y="0"/>
                </a:moveTo>
                <a:lnTo>
                  <a:pt x="0" y="58674"/>
                </a:lnTo>
              </a:path>
            </a:pathLst>
          </a:custGeom>
          <a:ln w="60198">
            <a:solidFill>
              <a:srgbClr val="7B9DC7"/>
            </a:solidFill>
          </a:ln>
        </p:spPr>
        <p:txBody>
          <a:bodyPr wrap="square" lIns="0" tIns="0" rIns="0" bIns="0" rtlCol="0"/>
          <a:lstStyle/>
          <a:p>
            <a:endParaRPr/>
          </a:p>
        </p:txBody>
      </p:sp>
      <p:sp>
        <p:nvSpPr>
          <p:cNvPr id="448" name="object 448"/>
          <p:cNvSpPr/>
          <p:nvPr/>
        </p:nvSpPr>
        <p:spPr>
          <a:xfrm>
            <a:off x="5655183" y="5183123"/>
            <a:ext cx="0" cy="59055"/>
          </a:xfrm>
          <a:custGeom>
            <a:avLst/>
            <a:gdLst/>
            <a:ahLst/>
            <a:cxnLst/>
            <a:rect l="l" t="t" r="r" b="b"/>
            <a:pathLst>
              <a:path h="59054">
                <a:moveTo>
                  <a:pt x="0" y="0"/>
                </a:moveTo>
                <a:lnTo>
                  <a:pt x="0" y="58674"/>
                </a:lnTo>
              </a:path>
            </a:pathLst>
          </a:custGeom>
          <a:ln w="60198">
            <a:solidFill>
              <a:srgbClr val="487BBB"/>
            </a:solidFill>
          </a:ln>
        </p:spPr>
        <p:txBody>
          <a:bodyPr wrap="square" lIns="0" tIns="0" rIns="0" bIns="0" rtlCol="0"/>
          <a:lstStyle/>
          <a:p>
            <a:endParaRPr/>
          </a:p>
        </p:txBody>
      </p:sp>
      <p:sp>
        <p:nvSpPr>
          <p:cNvPr id="449" name="object 449"/>
          <p:cNvSpPr txBox="1"/>
          <p:nvPr/>
        </p:nvSpPr>
        <p:spPr>
          <a:xfrm>
            <a:off x="5698490" y="5136641"/>
            <a:ext cx="93535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Production</a:t>
            </a:r>
            <a:r>
              <a:rPr sz="900" spc="-6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0" name="object 450"/>
          <p:cNvSpPr/>
          <p:nvPr/>
        </p:nvSpPr>
        <p:spPr>
          <a:xfrm>
            <a:off x="1535430" y="5401055"/>
            <a:ext cx="0" cy="59055"/>
          </a:xfrm>
          <a:custGeom>
            <a:avLst/>
            <a:gdLst/>
            <a:ahLst/>
            <a:cxnLst/>
            <a:rect l="l" t="t" r="r" b="b"/>
            <a:pathLst>
              <a:path h="59054">
                <a:moveTo>
                  <a:pt x="0" y="0"/>
                </a:moveTo>
                <a:lnTo>
                  <a:pt x="0" y="58674"/>
                </a:lnTo>
              </a:path>
            </a:pathLst>
          </a:custGeom>
          <a:ln w="60959">
            <a:solidFill>
              <a:srgbClr val="0000A8"/>
            </a:solidFill>
          </a:ln>
        </p:spPr>
        <p:txBody>
          <a:bodyPr wrap="square" lIns="0" tIns="0" rIns="0" bIns="0" rtlCol="0"/>
          <a:lstStyle/>
          <a:p>
            <a:endParaRPr/>
          </a:p>
        </p:txBody>
      </p:sp>
      <p:sp>
        <p:nvSpPr>
          <p:cNvPr id="451" name="object 451"/>
          <p:cNvSpPr txBox="1"/>
          <p:nvPr/>
        </p:nvSpPr>
        <p:spPr>
          <a:xfrm>
            <a:off x="1579117" y="5055854"/>
            <a:ext cx="102235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Other Materials  Professional</a:t>
            </a:r>
            <a:r>
              <a:rPr sz="900" spc="-4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2" name="object 452"/>
          <p:cNvSpPr/>
          <p:nvPr/>
        </p:nvSpPr>
        <p:spPr>
          <a:xfrm>
            <a:off x="2908935" y="5401055"/>
            <a:ext cx="0" cy="59055"/>
          </a:xfrm>
          <a:custGeom>
            <a:avLst/>
            <a:gdLst/>
            <a:ahLst/>
            <a:cxnLst/>
            <a:rect l="l" t="t" r="r" b="b"/>
            <a:pathLst>
              <a:path h="59054">
                <a:moveTo>
                  <a:pt x="0" y="0"/>
                </a:moveTo>
                <a:lnTo>
                  <a:pt x="0" y="58674"/>
                </a:lnTo>
              </a:path>
            </a:pathLst>
          </a:custGeom>
          <a:ln w="60198">
            <a:solidFill>
              <a:srgbClr val="193F6D"/>
            </a:solidFill>
          </a:ln>
        </p:spPr>
        <p:txBody>
          <a:bodyPr wrap="square" lIns="0" tIns="0" rIns="0" bIns="0" rtlCol="0"/>
          <a:lstStyle/>
          <a:p>
            <a:endParaRPr/>
          </a:p>
        </p:txBody>
      </p:sp>
      <p:sp>
        <p:nvSpPr>
          <p:cNvPr id="453" name="object 453"/>
          <p:cNvSpPr txBox="1"/>
          <p:nvPr/>
        </p:nvSpPr>
        <p:spPr>
          <a:xfrm>
            <a:off x="2952242" y="5136641"/>
            <a:ext cx="1122045" cy="370205"/>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Benefits</a:t>
            </a:r>
            <a:endParaRPr sz="900">
              <a:latin typeface="Arial"/>
              <a:cs typeface="Arial"/>
            </a:endParaRPr>
          </a:p>
          <a:p>
            <a:pPr marL="12700">
              <a:lnSpc>
                <a:spcPct val="100000"/>
              </a:lnSpc>
              <a:spcBef>
                <a:spcPts val="635"/>
              </a:spcBef>
            </a:pPr>
            <a:r>
              <a:rPr sz="900" spc="20" dirty="0">
                <a:solidFill>
                  <a:srgbClr val="3F3F3F"/>
                </a:solidFill>
                <a:latin typeface="Arial"/>
                <a:cs typeface="Arial"/>
              </a:rPr>
              <a:t>Machinery </a:t>
            </a:r>
            <a:r>
              <a:rPr sz="900" spc="15" dirty="0">
                <a:solidFill>
                  <a:srgbClr val="3F3F3F"/>
                </a:solidFill>
                <a:latin typeface="Arial"/>
                <a:cs typeface="Arial"/>
              </a:rPr>
              <a:t>and</a:t>
            </a:r>
            <a:r>
              <a:rPr sz="900" spc="-70" dirty="0">
                <a:solidFill>
                  <a:srgbClr val="3F3F3F"/>
                </a:solidFill>
                <a:latin typeface="Arial"/>
                <a:cs typeface="Arial"/>
              </a:rPr>
              <a:t> </a:t>
            </a:r>
            <a:r>
              <a:rPr sz="900" spc="15" dirty="0">
                <a:solidFill>
                  <a:srgbClr val="3F3F3F"/>
                </a:solidFill>
                <a:latin typeface="Arial"/>
                <a:cs typeface="Arial"/>
              </a:rPr>
              <a:t>Parts</a:t>
            </a:r>
            <a:endParaRPr sz="900">
              <a:latin typeface="Arial"/>
              <a:cs typeface="Arial"/>
            </a:endParaRPr>
          </a:p>
        </p:txBody>
      </p:sp>
      <p:sp>
        <p:nvSpPr>
          <p:cNvPr id="454" name="object 454"/>
          <p:cNvSpPr/>
          <p:nvPr/>
        </p:nvSpPr>
        <p:spPr>
          <a:xfrm>
            <a:off x="4281296" y="5401055"/>
            <a:ext cx="0" cy="59055"/>
          </a:xfrm>
          <a:custGeom>
            <a:avLst/>
            <a:gdLst/>
            <a:ahLst/>
            <a:cxnLst/>
            <a:rect l="l" t="t" r="r" b="b"/>
            <a:pathLst>
              <a:path h="59054">
                <a:moveTo>
                  <a:pt x="0" y="0"/>
                </a:moveTo>
                <a:lnTo>
                  <a:pt x="0" y="58674"/>
                </a:lnTo>
              </a:path>
            </a:pathLst>
          </a:custGeom>
          <a:ln w="60198">
            <a:solidFill>
              <a:srgbClr val="93AFDE"/>
            </a:solidFill>
          </a:ln>
        </p:spPr>
        <p:txBody>
          <a:bodyPr wrap="square" lIns="0" tIns="0" rIns="0" bIns="0" rtlCol="0"/>
          <a:lstStyle/>
          <a:p>
            <a:endParaRPr/>
          </a:p>
        </p:txBody>
      </p:sp>
      <p:sp>
        <p:nvSpPr>
          <p:cNvPr id="455" name="object 455"/>
          <p:cNvSpPr txBox="1"/>
          <p:nvPr/>
        </p:nvSpPr>
        <p:spPr>
          <a:xfrm>
            <a:off x="4325365" y="5055854"/>
            <a:ext cx="40386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Energy  Metals</a:t>
            </a:r>
            <a:endParaRPr sz="900">
              <a:latin typeface="Arial"/>
              <a:cs typeface="Arial"/>
            </a:endParaRPr>
          </a:p>
        </p:txBody>
      </p:sp>
      <p:sp>
        <p:nvSpPr>
          <p:cNvPr id="456" name="object 456"/>
          <p:cNvSpPr/>
          <p:nvPr/>
        </p:nvSpPr>
        <p:spPr>
          <a:xfrm>
            <a:off x="1405127" y="2449067"/>
            <a:ext cx="5494020" cy="3092450"/>
          </a:xfrm>
          <a:custGeom>
            <a:avLst/>
            <a:gdLst/>
            <a:ahLst/>
            <a:cxnLst/>
            <a:rect l="l" t="t" r="r" b="b"/>
            <a:pathLst>
              <a:path w="5494020" h="3092450">
                <a:moveTo>
                  <a:pt x="5492496" y="0"/>
                </a:moveTo>
                <a:lnTo>
                  <a:pt x="1524" y="0"/>
                </a:lnTo>
                <a:lnTo>
                  <a:pt x="0" y="1524"/>
                </a:lnTo>
                <a:lnTo>
                  <a:pt x="0" y="3090672"/>
                </a:lnTo>
                <a:lnTo>
                  <a:pt x="1524" y="3092196"/>
                </a:lnTo>
                <a:lnTo>
                  <a:pt x="5492496" y="3092196"/>
                </a:lnTo>
                <a:lnTo>
                  <a:pt x="5494020" y="3090672"/>
                </a:lnTo>
                <a:lnTo>
                  <a:pt x="3048" y="3090672"/>
                </a:lnTo>
                <a:lnTo>
                  <a:pt x="1524" y="3089148"/>
                </a:lnTo>
                <a:lnTo>
                  <a:pt x="3048" y="3089148"/>
                </a:lnTo>
                <a:lnTo>
                  <a:pt x="3048" y="3048"/>
                </a:lnTo>
                <a:lnTo>
                  <a:pt x="1524" y="3048"/>
                </a:lnTo>
                <a:lnTo>
                  <a:pt x="3048" y="1524"/>
                </a:lnTo>
                <a:lnTo>
                  <a:pt x="5494020" y="1524"/>
                </a:lnTo>
                <a:lnTo>
                  <a:pt x="5492496" y="0"/>
                </a:lnTo>
                <a:close/>
              </a:path>
              <a:path w="5494020" h="3092450">
                <a:moveTo>
                  <a:pt x="3048" y="3089148"/>
                </a:moveTo>
                <a:lnTo>
                  <a:pt x="1524" y="3089148"/>
                </a:lnTo>
                <a:lnTo>
                  <a:pt x="3048" y="3090672"/>
                </a:lnTo>
                <a:lnTo>
                  <a:pt x="3048" y="3089148"/>
                </a:lnTo>
                <a:close/>
              </a:path>
              <a:path w="5494020" h="3092450">
                <a:moveTo>
                  <a:pt x="5490972" y="3089148"/>
                </a:moveTo>
                <a:lnTo>
                  <a:pt x="3048" y="3089148"/>
                </a:lnTo>
                <a:lnTo>
                  <a:pt x="3048" y="3090672"/>
                </a:lnTo>
                <a:lnTo>
                  <a:pt x="5490972" y="3090672"/>
                </a:lnTo>
                <a:lnTo>
                  <a:pt x="5490972" y="3089148"/>
                </a:lnTo>
                <a:close/>
              </a:path>
              <a:path w="5494020" h="3092450">
                <a:moveTo>
                  <a:pt x="5490972" y="1524"/>
                </a:moveTo>
                <a:lnTo>
                  <a:pt x="5490972" y="3090672"/>
                </a:lnTo>
                <a:lnTo>
                  <a:pt x="5492496" y="3089148"/>
                </a:lnTo>
                <a:lnTo>
                  <a:pt x="5494020" y="3089148"/>
                </a:lnTo>
                <a:lnTo>
                  <a:pt x="5494020" y="3048"/>
                </a:lnTo>
                <a:lnTo>
                  <a:pt x="5492496" y="3048"/>
                </a:lnTo>
                <a:lnTo>
                  <a:pt x="5490972" y="1524"/>
                </a:lnTo>
                <a:close/>
              </a:path>
              <a:path w="5494020" h="3092450">
                <a:moveTo>
                  <a:pt x="5494020" y="3089148"/>
                </a:moveTo>
                <a:lnTo>
                  <a:pt x="5492496" y="3089148"/>
                </a:lnTo>
                <a:lnTo>
                  <a:pt x="5490972" y="3090672"/>
                </a:lnTo>
                <a:lnTo>
                  <a:pt x="5494020" y="3090672"/>
                </a:lnTo>
                <a:lnTo>
                  <a:pt x="5494020" y="3089148"/>
                </a:lnTo>
                <a:close/>
              </a:path>
              <a:path w="5494020" h="3092450">
                <a:moveTo>
                  <a:pt x="3048" y="1524"/>
                </a:moveTo>
                <a:lnTo>
                  <a:pt x="1524" y="3048"/>
                </a:lnTo>
                <a:lnTo>
                  <a:pt x="3048" y="3048"/>
                </a:lnTo>
                <a:lnTo>
                  <a:pt x="3048" y="1524"/>
                </a:lnTo>
                <a:close/>
              </a:path>
              <a:path w="5494020" h="3092450">
                <a:moveTo>
                  <a:pt x="5490972" y="1524"/>
                </a:moveTo>
                <a:lnTo>
                  <a:pt x="3048" y="1524"/>
                </a:lnTo>
                <a:lnTo>
                  <a:pt x="3048" y="3048"/>
                </a:lnTo>
                <a:lnTo>
                  <a:pt x="5490972" y="3048"/>
                </a:lnTo>
                <a:lnTo>
                  <a:pt x="5490972" y="1524"/>
                </a:lnTo>
                <a:close/>
              </a:path>
              <a:path w="5494020" h="3092450">
                <a:moveTo>
                  <a:pt x="5494020" y="1524"/>
                </a:moveTo>
                <a:lnTo>
                  <a:pt x="5490972" y="1524"/>
                </a:lnTo>
                <a:lnTo>
                  <a:pt x="5492496" y="3048"/>
                </a:lnTo>
                <a:lnTo>
                  <a:pt x="5494020" y="3048"/>
                </a:lnTo>
                <a:lnTo>
                  <a:pt x="5494020" y="1524"/>
                </a:lnTo>
                <a:close/>
              </a:path>
            </a:pathLst>
          </a:custGeom>
          <a:solidFill>
            <a:srgbClr val="000000"/>
          </a:solidFill>
        </p:spPr>
        <p:txBody>
          <a:bodyPr wrap="square" lIns="0" tIns="0" rIns="0" bIns="0" rtlCol="0"/>
          <a:lstStyle/>
          <a:p>
            <a:endParaRPr/>
          </a:p>
        </p:txBody>
      </p:sp>
      <p:sp>
        <p:nvSpPr>
          <p:cNvPr id="457" name="object 45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75</a:t>
            </a:fld>
            <a:endParaRPr spc="15"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76</a:t>
            </a:fld>
            <a:endParaRPr spc="15" dirty="0"/>
          </a:p>
        </p:txBody>
      </p:sp>
      <p:sp>
        <p:nvSpPr>
          <p:cNvPr id="2" name="object 2"/>
          <p:cNvSpPr txBox="1"/>
          <p:nvPr/>
        </p:nvSpPr>
        <p:spPr>
          <a:xfrm>
            <a:off x="1284986" y="789658"/>
            <a:ext cx="5208270"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Margins </a:t>
            </a:r>
            <a:r>
              <a:rPr sz="950" spc="-5" dirty="0">
                <a:latin typeface="Arial"/>
                <a:cs typeface="Arial"/>
              </a:rPr>
              <a:t>for </a:t>
            </a:r>
            <a:r>
              <a:rPr sz="950" spc="-10" dirty="0">
                <a:latin typeface="Arial"/>
                <a:cs typeface="Arial"/>
              </a:rPr>
              <a:t>Hydrotreating Reactors are more difficult </a:t>
            </a:r>
            <a:r>
              <a:rPr sz="950" spc="-5" dirty="0">
                <a:latin typeface="Arial"/>
                <a:cs typeface="Arial"/>
              </a:rPr>
              <a:t>to </a:t>
            </a:r>
            <a:r>
              <a:rPr sz="950" spc="-10" dirty="0">
                <a:latin typeface="Arial"/>
                <a:cs typeface="Arial"/>
              </a:rPr>
              <a:t>isolate than for most pressure vessel  projects, because the reactor cost is such </a:t>
            </a:r>
            <a:r>
              <a:rPr sz="950" spc="-5" dirty="0">
                <a:latin typeface="Arial"/>
                <a:cs typeface="Arial"/>
              </a:rPr>
              <a:t>a </a:t>
            </a:r>
            <a:r>
              <a:rPr sz="950" spc="-10" dirty="0">
                <a:latin typeface="Arial"/>
                <a:cs typeface="Arial"/>
              </a:rPr>
              <a:t>small portion of the total, </a:t>
            </a:r>
            <a:r>
              <a:rPr sz="950" spc="-15" dirty="0">
                <a:latin typeface="Arial"/>
                <a:cs typeface="Arial"/>
              </a:rPr>
              <a:t>2-5% </a:t>
            </a:r>
            <a:r>
              <a:rPr sz="950" spc="-10" dirty="0">
                <a:latin typeface="Arial"/>
                <a:cs typeface="Arial"/>
              </a:rPr>
              <a:t>depending on </a:t>
            </a:r>
            <a:r>
              <a:rPr sz="950" spc="-5" dirty="0">
                <a:latin typeface="Arial"/>
                <a:cs typeface="Arial"/>
              </a:rPr>
              <a:t>the</a:t>
            </a:r>
            <a:r>
              <a:rPr sz="950" spc="245" dirty="0">
                <a:latin typeface="Arial"/>
                <a:cs typeface="Arial"/>
              </a:rPr>
              <a:t> </a:t>
            </a:r>
            <a:r>
              <a:rPr sz="950" spc="-5" dirty="0">
                <a:latin typeface="Arial"/>
                <a:cs typeface="Arial"/>
              </a:rPr>
              <a:t>size,</a:t>
            </a:r>
            <a:endParaRPr sz="950">
              <a:latin typeface="Arial"/>
              <a:cs typeface="Arial"/>
            </a:endParaRPr>
          </a:p>
          <a:p>
            <a:pPr marL="12700" marR="80010">
              <a:lnSpc>
                <a:spcPct val="142100"/>
              </a:lnSpc>
            </a:pPr>
            <a:r>
              <a:rPr sz="950" spc="-10" dirty="0">
                <a:latin typeface="Arial"/>
                <a:cs typeface="Arial"/>
              </a:rPr>
              <a:t>pressure, catalyst loading, separator arrangement, number and type of pumps and compressors,  number of reactors in the unit, and other</a:t>
            </a:r>
            <a:r>
              <a:rPr sz="950" spc="55" dirty="0">
                <a:latin typeface="Arial"/>
                <a:cs typeface="Arial"/>
              </a:rPr>
              <a:t> </a:t>
            </a:r>
            <a:r>
              <a:rPr sz="950" spc="-10" dirty="0">
                <a:latin typeface="Arial"/>
                <a:cs typeface="Arial"/>
              </a:rPr>
              <a:t>factors.</a:t>
            </a:r>
            <a:endParaRPr sz="950">
              <a:latin typeface="Arial"/>
              <a:cs typeface="Arial"/>
            </a:endParaRPr>
          </a:p>
        </p:txBody>
      </p:sp>
      <p:sp>
        <p:nvSpPr>
          <p:cNvPr id="3" name="object 3"/>
          <p:cNvSpPr txBox="1"/>
          <p:nvPr/>
        </p:nvSpPr>
        <p:spPr>
          <a:xfrm>
            <a:off x="1284986" y="1962988"/>
            <a:ext cx="510667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Supplier margins </a:t>
            </a:r>
            <a:r>
              <a:rPr sz="950" spc="-5" dirty="0">
                <a:latin typeface="Arial"/>
                <a:cs typeface="Arial"/>
              </a:rPr>
              <a:t>correlate </a:t>
            </a:r>
            <a:r>
              <a:rPr sz="950" spc="-10" dirty="0">
                <a:latin typeface="Arial"/>
                <a:cs typeface="Arial"/>
              </a:rPr>
              <a:t>heavily with utilization rate, due </a:t>
            </a:r>
            <a:r>
              <a:rPr sz="950" spc="-5" dirty="0">
                <a:latin typeface="Arial"/>
                <a:cs typeface="Arial"/>
              </a:rPr>
              <a:t>to the </a:t>
            </a:r>
            <a:r>
              <a:rPr sz="950" spc="-10" dirty="0">
                <a:latin typeface="Arial"/>
                <a:cs typeface="Arial"/>
              </a:rPr>
              <a:t>capital-intensive nature of the  manufacturing process. For example, </a:t>
            </a:r>
            <a:r>
              <a:rPr sz="950" spc="-15" dirty="0">
                <a:latin typeface="Arial"/>
                <a:cs typeface="Arial"/>
              </a:rPr>
              <a:t>Titan </a:t>
            </a:r>
            <a:r>
              <a:rPr sz="950" spc="-10" dirty="0">
                <a:latin typeface="Arial"/>
                <a:cs typeface="Arial"/>
              </a:rPr>
              <a:t>Metal Fabricators, which is only 65% utilized, had  margins of only 3%. Belleli cited low utilization rates </a:t>
            </a:r>
            <a:r>
              <a:rPr sz="950" spc="-5" dirty="0">
                <a:latin typeface="Arial"/>
                <a:cs typeface="Arial"/>
              </a:rPr>
              <a:t>as </a:t>
            </a:r>
            <a:r>
              <a:rPr sz="950" spc="-10" dirty="0">
                <a:latin typeface="Arial"/>
                <a:cs typeface="Arial"/>
              </a:rPr>
              <a:t>the reason for its own low margin.</a:t>
            </a:r>
            <a:r>
              <a:rPr sz="950" spc="220" dirty="0">
                <a:latin typeface="Arial"/>
                <a:cs typeface="Arial"/>
              </a:rPr>
              <a:t> </a:t>
            </a:r>
            <a:r>
              <a:rPr sz="950" spc="-10" dirty="0">
                <a:latin typeface="Arial"/>
                <a:cs typeface="Arial"/>
              </a:rPr>
              <a:t>In</a:t>
            </a:r>
            <a:endParaRPr sz="950">
              <a:latin typeface="Arial"/>
              <a:cs typeface="Arial"/>
            </a:endParaRPr>
          </a:p>
          <a:p>
            <a:pPr marL="12700" marR="5080">
              <a:lnSpc>
                <a:spcPct val="142100"/>
              </a:lnSpc>
              <a:spcBef>
                <a:spcPts val="5"/>
              </a:spcBef>
            </a:pPr>
            <a:r>
              <a:rPr sz="950" spc="-10" dirty="0">
                <a:latin typeface="Arial"/>
                <a:cs typeface="Arial"/>
              </a:rPr>
              <a:t>contrast, Larsen and Toubro and Sinopec Engineering are both 75-80% utilized, with 7-8% profit  margins.</a:t>
            </a:r>
            <a:endParaRPr sz="950">
              <a:latin typeface="Arial"/>
              <a:cs typeface="Arial"/>
            </a:endParaRPr>
          </a:p>
        </p:txBody>
      </p:sp>
      <p:sp>
        <p:nvSpPr>
          <p:cNvPr id="4" name="object 4"/>
          <p:cNvSpPr txBox="1"/>
          <p:nvPr/>
        </p:nvSpPr>
        <p:spPr>
          <a:xfrm>
            <a:off x="1177546" y="3403596"/>
            <a:ext cx="5249545" cy="1124585"/>
          </a:xfrm>
          <a:prstGeom prst="rect">
            <a:avLst/>
          </a:prstGeom>
        </p:spPr>
        <p:txBody>
          <a:bodyPr vert="horz" wrap="square" lIns="0" tIns="0" rIns="0" bIns="0" rtlCol="0">
            <a:spAutoFit/>
          </a:bodyPr>
          <a:lstStyle/>
          <a:p>
            <a:pPr marL="12700">
              <a:lnSpc>
                <a:spcPct val="100000"/>
              </a:lnSpc>
            </a:pPr>
            <a:r>
              <a:rPr sz="950" b="1" spc="-5" dirty="0">
                <a:latin typeface="Arial"/>
                <a:cs typeface="Arial"/>
              </a:rPr>
              <a:t>10.2.3 </a:t>
            </a:r>
            <a:r>
              <a:rPr sz="950" b="1" spc="165" dirty="0">
                <a:latin typeface="Arial"/>
                <a:cs typeface="Arial"/>
              </a:rPr>
              <a:t> </a:t>
            </a:r>
            <a:r>
              <a:rPr sz="950" b="1" spc="-10" dirty="0">
                <a:latin typeface="Arial"/>
                <a:cs typeface="Arial"/>
              </a:rPr>
              <a:t>Prices</a:t>
            </a:r>
            <a:endParaRPr sz="950">
              <a:latin typeface="Arial"/>
              <a:cs typeface="Arial"/>
            </a:endParaRPr>
          </a:p>
          <a:p>
            <a:pPr>
              <a:lnSpc>
                <a:spcPct val="100000"/>
              </a:lnSpc>
            </a:pPr>
            <a:endParaRPr sz="1000">
              <a:latin typeface="Times New Roman"/>
              <a:cs typeface="Times New Roman"/>
            </a:endParaRPr>
          </a:p>
          <a:p>
            <a:pPr>
              <a:lnSpc>
                <a:spcPct val="100000"/>
              </a:lnSpc>
              <a:spcBef>
                <a:spcPts val="30"/>
              </a:spcBef>
            </a:pPr>
            <a:endParaRPr sz="1350">
              <a:latin typeface="Times New Roman"/>
              <a:cs typeface="Times New Roman"/>
            </a:endParaRPr>
          </a:p>
          <a:p>
            <a:pPr marL="12700" marR="5080">
              <a:lnSpc>
                <a:spcPct val="142400"/>
              </a:lnSpc>
            </a:pPr>
            <a:r>
              <a:rPr sz="950" b="1" spc="-10" dirty="0">
                <a:latin typeface="Arial"/>
                <a:cs typeface="Arial"/>
              </a:rPr>
              <a:t>Prices </a:t>
            </a:r>
            <a:r>
              <a:rPr sz="950" b="1" spc="-5" dirty="0">
                <a:latin typeface="Arial"/>
                <a:cs typeface="Arial"/>
              </a:rPr>
              <a:t>will </a:t>
            </a:r>
            <a:r>
              <a:rPr sz="950" b="1" spc="-10" dirty="0">
                <a:latin typeface="Arial"/>
                <a:cs typeface="Arial"/>
              </a:rPr>
              <a:t>rise </a:t>
            </a:r>
            <a:r>
              <a:rPr sz="950" b="1" spc="-5" dirty="0">
                <a:latin typeface="Arial"/>
                <a:cs typeface="Arial"/>
              </a:rPr>
              <a:t>1.5% </a:t>
            </a:r>
            <a:r>
              <a:rPr sz="950" b="1" spc="-10" dirty="0">
                <a:latin typeface="Arial"/>
                <a:cs typeface="Arial"/>
              </a:rPr>
              <a:t>in 2013, consistent </a:t>
            </a:r>
            <a:r>
              <a:rPr sz="950" b="1" spc="-5" dirty="0">
                <a:latin typeface="Arial"/>
                <a:cs typeface="Arial"/>
              </a:rPr>
              <a:t>with </a:t>
            </a:r>
            <a:r>
              <a:rPr sz="950" b="1" spc="-10" dirty="0">
                <a:latin typeface="Arial"/>
                <a:cs typeface="Arial"/>
              </a:rPr>
              <a:t>cost increases, before accelerating faster than  costs </a:t>
            </a:r>
            <a:r>
              <a:rPr sz="950" b="1" spc="-5" dirty="0">
                <a:latin typeface="Arial"/>
                <a:cs typeface="Arial"/>
              </a:rPr>
              <a:t>beginning in </a:t>
            </a:r>
            <a:r>
              <a:rPr sz="950" b="1" spc="-10" dirty="0">
                <a:latin typeface="Arial"/>
                <a:cs typeface="Arial"/>
              </a:rPr>
              <a:t>2015 based </a:t>
            </a:r>
            <a:r>
              <a:rPr sz="950" b="1" spc="-5" dirty="0">
                <a:latin typeface="Arial"/>
                <a:cs typeface="Arial"/>
              </a:rPr>
              <a:t>on </a:t>
            </a:r>
            <a:r>
              <a:rPr sz="950" b="1" spc="-10" dirty="0">
                <a:latin typeface="Arial"/>
                <a:cs typeface="Arial"/>
              </a:rPr>
              <a:t>rapid demand growth and higher </a:t>
            </a:r>
            <a:r>
              <a:rPr sz="950" b="1" spc="-5" dirty="0">
                <a:latin typeface="Arial"/>
                <a:cs typeface="Arial"/>
              </a:rPr>
              <a:t>utilization </a:t>
            </a:r>
            <a:r>
              <a:rPr sz="950" b="1" spc="-10" dirty="0">
                <a:latin typeface="Arial"/>
                <a:cs typeface="Arial"/>
              </a:rPr>
              <a:t>rates </a:t>
            </a:r>
            <a:r>
              <a:rPr sz="950" b="1" spc="-5" dirty="0">
                <a:latin typeface="Arial"/>
                <a:cs typeface="Arial"/>
              </a:rPr>
              <a:t>(17% </a:t>
            </a:r>
            <a:r>
              <a:rPr sz="950" b="1" spc="-15" dirty="0">
                <a:latin typeface="Arial"/>
                <a:cs typeface="Arial"/>
              </a:rPr>
              <a:t>vs.  </a:t>
            </a:r>
            <a:r>
              <a:rPr sz="950" b="1" spc="-5" dirty="0">
                <a:latin typeface="Arial"/>
                <a:cs typeface="Arial"/>
              </a:rPr>
              <a:t>14% by </a:t>
            </a:r>
            <a:r>
              <a:rPr sz="950" b="1" spc="-10" dirty="0">
                <a:latin typeface="Arial"/>
                <a:cs typeface="Arial"/>
              </a:rPr>
              <a:t>2020</a:t>
            </a:r>
            <a:r>
              <a:rPr sz="950" b="1" spc="-95" dirty="0">
                <a:latin typeface="Arial"/>
                <a:cs typeface="Arial"/>
              </a:rPr>
              <a:t> </a:t>
            </a:r>
            <a:r>
              <a:rPr sz="950" b="1" spc="-10" dirty="0">
                <a:latin typeface="Arial"/>
                <a:cs typeface="Arial"/>
              </a:rPr>
              <a:t>Q1).</a:t>
            </a:r>
            <a:endParaRPr sz="950">
              <a:latin typeface="Arial"/>
              <a:cs typeface="Arial"/>
            </a:endParaRPr>
          </a:p>
        </p:txBody>
      </p:sp>
      <p:sp>
        <p:nvSpPr>
          <p:cNvPr id="5" name="object 5"/>
          <p:cNvSpPr txBox="1"/>
          <p:nvPr/>
        </p:nvSpPr>
        <p:spPr>
          <a:xfrm>
            <a:off x="1284986" y="4864067"/>
            <a:ext cx="530034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Average prices for Hydrotreating Reactors are 48% higher than they were in 2005 Q1, net of </a:t>
            </a:r>
            <a:r>
              <a:rPr sz="950" spc="-5" dirty="0">
                <a:latin typeface="Arial"/>
                <a:cs typeface="Arial"/>
              </a:rPr>
              <a:t>a </a:t>
            </a:r>
            <a:r>
              <a:rPr sz="950" spc="-10" dirty="0">
                <a:latin typeface="Arial"/>
                <a:cs typeface="Arial"/>
              </a:rPr>
              <a:t>rapid  ramp up during </a:t>
            </a:r>
            <a:r>
              <a:rPr sz="950" spc="-5" dirty="0">
                <a:latin typeface="Arial"/>
                <a:cs typeface="Arial"/>
              </a:rPr>
              <a:t>the </a:t>
            </a:r>
            <a:r>
              <a:rPr sz="950" spc="-10" dirty="0">
                <a:latin typeface="Arial"/>
                <a:cs typeface="Arial"/>
              </a:rPr>
              <a:t>so-called “golden age or refining,” which lasted from 2004 </a:t>
            </a:r>
            <a:r>
              <a:rPr sz="950" spc="-5" dirty="0">
                <a:latin typeface="Arial"/>
                <a:cs typeface="Arial"/>
              </a:rPr>
              <a:t>to </a:t>
            </a:r>
            <a:r>
              <a:rPr sz="950" spc="-10" dirty="0">
                <a:latin typeface="Arial"/>
                <a:cs typeface="Arial"/>
              </a:rPr>
              <a:t>2008,</a:t>
            </a:r>
            <a:r>
              <a:rPr sz="950" spc="200" dirty="0">
                <a:latin typeface="Arial"/>
                <a:cs typeface="Arial"/>
              </a:rPr>
              <a:t> </a:t>
            </a:r>
            <a:r>
              <a:rPr sz="950" spc="-5" dirty="0">
                <a:latin typeface="Arial"/>
                <a:cs typeface="Arial"/>
              </a:rPr>
              <a:t>a</a:t>
            </a:r>
            <a:endParaRPr sz="950">
              <a:latin typeface="Arial"/>
              <a:cs typeface="Arial"/>
            </a:endParaRPr>
          </a:p>
          <a:p>
            <a:pPr marL="12700" marR="212725">
              <a:lnSpc>
                <a:spcPct val="142100"/>
              </a:lnSpc>
            </a:pPr>
            <a:r>
              <a:rPr sz="950" spc="-10" dirty="0">
                <a:latin typeface="Arial"/>
                <a:cs typeface="Arial"/>
              </a:rPr>
              <a:t>subsequent crash during </a:t>
            </a:r>
            <a:r>
              <a:rPr sz="950" spc="-5" dirty="0">
                <a:latin typeface="Arial"/>
                <a:cs typeface="Arial"/>
              </a:rPr>
              <a:t>the </a:t>
            </a:r>
            <a:r>
              <a:rPr sz="950" spc="-10" dirty="0">
                <a:latin typeface="Arial"/>
                <a:cs typeface="Arial"/>
              </a:rPr>
              <a:t>2008-2009 recession and then another, slower ramp up as refinery  spending began </a:t>
            </a:r>
            <a:r>
              <a:rPr sz="950" spc="-5" dirty="0">
                <a:latin typeface="Arial"/>
                <a:cs typeface="Arial"/>
              </a:rPr>
              <a:t>to </a:t>
            </a:r>
            <a:r>
              <a:rPr sz="950" spc="-10" dirty="0">
                <a:latin typeface="Arial"/>
                <a:cs typeface="Arial"/>
              </a:rPr>
              <a:t>recover in 2010 and</a:t>
            </a:r>
            <a:r>
              <a:rPr sz="950" spc="15" dirty="0">
                <a:latin typeface="Arial"/>
                <a:cs typeface="Arial"/>
              </a:rPr>
              <a:t> </a:t>
            </a:r>
            <a:r>
              <a:rPr sz="950" spc="-10" dirty="0">
                <a:latin typeface="Arial"/>
                <a:cs typeface="Arial"/>
              </a:rPr>
              <a:t>2011.</a:t>
            </a:r>
            <a:endParaRPr sz="950">
              <a:latin typeface="Arial"/>
              <a:cs typeface="Arial"/>
            </a:endParaRPr>
          </a:p>
        </p:txBody>
      </p:sp>
      <p:sp>
        <p:nvSpPr>
          <p:cNvPr id="6" name="object 6"/>
          <p:cNvSpPr txBox="1"/>
          <p:nvPr/>
        </p:nvSpPr>
        <p:spPr>
          <a:xfrm>
            <a:off x="1284986" y="6037254"/>
            <a:ext cx="5160010"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Prices remained steady in Q1, as falling carbon steel costs canceled out increases for machinery  and labor. Reactor prices will increase 1.5% in 2013 and </a:t>
            </a:r>
            <a:r>
              <a:rPr sz="950" spc="-5" dirty="0">
                <a:latin typeface="Arial"/>
                <a:cs typeface="Arial"/>
              </a:rPr>
              <a:t>a </a:t>
            </a:r>
            <a:r>
              <a:rPr sz="950" spc="-10" dirty="0">
                <a:latin typeface="Arial"/>
                <a:cs typeface="Arial"/>
              </a:rPr>
              <a:t>total of </a:t>
            </a:r>
            <a:r>
              <a:rPr sz="950" spc="-15" dirty="0">
                <a:latin typeface="Arial"/>
                <a:cs typeface="Arial"/>
              </a:rPr>
              <a:t>5% </a:t>
            </a:r>
            <a:r>
              <a:rPr sz="950" spc="-10" dirty="0">
                <a:latin typeface="Arial"/>
                <a:cs typeface="Arial"/>
              </a:rPr>
              <a:t>over the next two years,  driven by 8% annual increases in costs for carbon steel, 2-3% annual increases in electric </a:t>
            </a:r>
            <a:r>
              <a:rPr sz="950" spc="-15" dirty="0">
                <a:latin typeface="Arial"/>
                <a:cs typeface="Arial"/>
              </a:rPr>
              <a:t>power,  </a:t>
            </a:r>
            <a:r>
              <a:rPr sz="950" spc="-10" dirty="0">
                <a:latin typeface="Arial"/>
                <a:cs typeface="Arial"/>
              </a:rPr>
              <a:t>and labor </a:t>
            </a:r>
            <a:r>
              <a:rPr sz="950" spc="-5" dirty="0">
                <a:latin typeface="Arial"/>
                <a:cs typeface="Arial"/>
              </a:rPr>
              <a:t>cost </a:t>
            </a:r>
            <a:r>
              <a:rPr sz="950" spc="-10" dirty="0">
                <a:latin typeface="Arial"/>
                <a:cs typeface="Arial"/>
              </a:rPr>
              <a:t>increases of </a:t>
            </a:r>
            <a:r>
              <a:rPr sz="950" spc="-15" dirty="0">
                <a:latin typeface="Arial"/>
                <a:cs typeface="Arial"/>
              </a:rPr>
              <a:t>2% </a:t>
            </a:r>
            <a:r>
              <a:rPr sz="950" spc="-10" dirty="0">
                <a:latin typeface="Arial"/>
                <a:cs typeface="Arial"/>
              </a:rPr>
              <a:t>in the Americas and EMEA, and 4% in</a:t>
            </a:r>
            <a:r>
              <a:rPr sz="950" spc="145" dirty="0">
                <a:latin typeface="Arial"/>
                <a:cs typeface="Arial"/>
              </a:rPr>
              <a:t> </a:t>
            </a:r>
            <a:r>
              <a:rPr sz="950" spc="-10" dirty="0">
                <a:latin typeface="Arial"/>
                <a:cs typeface="Arial"/>
              </a:rPr>
              <a:t>Asia.</a:t>
            </a:r>
            <a:endParaRPr sz="950">
              <a:latin typeface="Arial"/>
              <a:cs typeface="Arial"/>
            </a:endParaRPr>
          </a:p>
        </p:txBody>
      </p:sp>
      <p:sp>
        <p:nvSpPr>
          <p:cNvPr id="7" name="object 7"/>
          <p:cNvSpPr txBox="1"/>
          <p:nvPr/>
        </p:nvSpPr>
        <p:spPr>
          <a:xfrm>
            <a:off x="1284986" y="7211773"/>
            <a:ext cx="5272405" cy="1250315"/>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Hydrotreating Reactor prices will increase by </a:t>
            </a:r>
            <a:r>
              <a:rPr sz="950" spc="-5" dirty="0">
                <a:latin typeface="Arial"/>
                <a:cs typeface="Arial"/>
              </a:rPr>
              <a:t>a </a:t>
            </a:r>
            <a:r>
              <a:rPr sz="950" spc="-10" dirty="0">
                <a:latin typeface="Arial"/>
                <a:cs typeface="Arial"/>
              </a:rPr>
              <a:t>total of approximately 17% by 2020 Q1, although  costs will only increase 14%. The differential growth rate for prices is explained by rapid</a:t>
            </a:r>
            <a:r>
              <a:rPr sz="950" spc="229" dirty="0">
                <a:latin typeface="Arial"/>
                <a:cs typeface="Arial"/>
              </a:rPr>
              <a:t> </a:t>
            </a:r>
            <a:r>
              <a:rPr sz="950" spc="-10" dirty="0">
                <a:latin typeface="Arial"/>
                <a:cs typeface="Arial"/>
              </a:rPr>
              <a:t>demand</a:t>
            </a:r>
            <a:endParaRPr sz="950">
              <a:latin typeface="Arial"/>
              <a:cs typeface="Arial"/>
            </a:endParaRPr>
          </a:p>
          <a:p>
            <a:pPr marL="12700" marR="5080">
              <a:lnSpc>
                <a:spcPct val="142300"/>
              </a:lnSpc>
            </a:pPr>
            <a:r>
              <a:rPr sz="950" spc="-10" dirty="0">
                <a:latin typeface="Arial"/>
                <a:cs typeface="Arial"/>
              </a:rPr>
              <a:t>growth, as well as “value-based” pricing on the part of manufacturers as buyers scramble </a:t>
            </a:r>
            <a:r>
              <a:rPr sz="950" spc="-5" dirty="0">
                <a:latin typeface="Arial"/>
                <a:cs typeface="Arial"/>
              </a:rPr>
              <a:t>to </a:t>
            </a:r>
            <a:r>
              <a:rPr sz="950" spc="-10" dirty="0">
                <a:latin typeface="Arial"/>
                <a:cs typeface="Arial"/>
              </a:rPr>
              <a:t>comply  with </a:t>
            </a:r>
            <a:r>
              <a:rPr sz="950" spc="-5" dirty="0">
                <a:latin typeface="Arial"/>
                <a:cs typeface="Arial"/>
              </a:rPr>
              <a:t>tightening fuel </a:t>
            </a:r>
            <a:r>
              <a:rPr sz="950" spc="-10" dirty="0">
                <a:latin typeface="Arial"/>
                <a:cs typeface="Arial"/>
              </a:rPr>
              <a:t>quality standards </a:t>
            </a:r>
            <a:r>
              <a:rPr sz="950" spc="-5" dirty="0">
                <a:latin typeface="Arial"/>
                <a:cs typeface="Arial"/>
              </a:rPr>
              <a:t>in </a:t>
            </a:r>
            <a:r>
              <a:rPr sz="950" spc="-10" dirty="0">
                <a:latin typeface="Arial"/>
                <a:cs typeface="Arial"/>
              </a:rPr>
              <a:t>order </a:t>
            </a:r>
            <a:r>
              <a:rPr sz="950" spc="-5" dirty="0">
                <a:latin typeface="Arial"/>
                <a:cs typeface="Arial"/>
              </a:rPr>
              <a:t>to maintain access to </a:t>
            </a:r>
            <a:r>
              <a:rPr sz="950" spc="-10" dirty="0">
                <a:latin typeface="Arial"/>
                <a:cs typeface="Arial"/>
              </a:rPr>
              <a:t>markets where the </a:t>
            </a:r>
            <a:r>
              <a:rPr sz="950" spc="-5" dirty="0">
                <a:latin typeface="Arial"/>
                <a:cs typeface="Arial"/>
              </a:rPr>
              <a:t>standards  </a:t>
            </a:r>
            <a:r>
              <a:rPr sz="950" spc="-10" dirty="0">
                <a:latin typeface="Arial"/>
                <a:cs typeface="Arial"/>
              </a:rPr>
              <a:t>apply. </a:t>
            </a:r>
            <a:r>
              <a:rPr sz="950" spc="-5" dirty="0">
                <a:latin typeface="Arial"/>
                <a:cs typeface="Arial"/>
              </a:rPr>
              <a:t>If </a:t>
            </a:r>
            <a:r>
              <a:rPr sz="950" spc="-10" dirty="0">
                <a:latin typeface="Arial"/>
                <a:cs typeface="Arial"/>
              </a:rPr>
              <a:t>refiners lose access </a:t>
            </a:r>
            <a:r>
              <a:rPr sz="950" spc="-5" dirty="0">
                <a:latin typeface="Arial"/>
                <a:cs typeface="Arial"/>
              </a:rPr>
              <a:t>to </a:t>
            </a:r>
            <a:r>
              <a:rPr sz="950" spc="-10" dirty="0">
                <a:latin typeface="Arial"/>
                <a:cs typeface="Arial"/>
              </a:rPr>
              <a:t>those markets, their own earnings potential will fall, and  hydrotreating units will be </a:t>
            </a:r>
            <a:r>
              <a:rPr sz="950" spc="-5" dirty="0">
                <a:latin typeface="Arial"/>
                <a:cs typeface="Arial"/>
              </a:rPr>
              <a:t>critical </a:t>
            </a:r>
            <a:r>
              <a:rPr sz="950" spc="-10" dirty="0">
                <a:latin typeface="Arial"/>
                <a:cs typeface="Arial"/>
              </a:rPr>
              <a:t>in allowing refiners </a:t>
            </a:r>
            <a:r>
              <a:rPr sz="950" spc="-5" dirty="0">
                <a:latin typeface="Arial"/>
                <a:cs typeface="Arial"/>
              </a:rPr>
              <a:t>to </a:t>
            </a:r>
            <a:r>
              <a:rPr sz="950" spc="-10" dirty="0">
                <a:latin typeface="Arial"/>
                <a:cs typeface="Arial"/>
              </a:rPr>
              <a:t>make </a:t>
            </a:r>
            <a:r>
              <a:rPr sz="950" spc="-5" dirty="0">
                <a:latin typeface="Arial"/>
                <a:cs typeface="Arial"/>
              </a:rPr>
              <a:t>fuels to </a:t>
            </a:r>
            <a:r>
              <a:rPr sz="950" spc="-10" dirty="0">
                <a:latin typeface="Arial"/>
                <a:cs typeface="Arial"/>
              </a:rPr>
              <a:t>the right</a:t>
            </a:r>
            <a:r>
              <a:rPr sz="950" spc="185" dirty="0">
                <a:latin typeface="Arial"/>
                <a:cs typeface="Arial"/>
              </a:rPr>
              <a:t> </a:t>
            </a:r>
            <a:r>
              <a:rPr sz="950" spc="-10" dirty="0">
                <a:latin typeface="Arial"/>
                <a:cs typeface="Arial"/>
              </a:rPr>
              <a:t>specifications.</a:t>
            </a:r>
            <a:endParaRPr sz="950">
              <a:latin typeface="Arial"/>
              <a:cs typeface="Arial"/>
            </a:endParaRPr>
          </a:p>
        </p:txBody>
      </p:sp>
      <p:sp>
        <p:nvSpPr>
          <p:cNvPr id="8" name="object 8"/>
          <p:cNvSpPr txBox="1"/>
          <p:nvPr/>
        </p:nvSpPr>
        <p:spPr>
          <a:xfrm>
            <a:off x="2165093" y="8857967"/>
            <a:ext cx="3443604"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32: Overall Price Forecast for Hydrotreating</a:t>
            </a:r>
            <a:r>
              <a:rPr sz="950" b="1" spc="50" dirty="0">
                <a:latin typeface="Arial"/>
                <a:cs typeface="Arial"/>
              </a:rPr>
              <a:t> </a:t>
            </a:r>
            <a:r>
              <a:rPr sz="950" b="1" spc="-10" dirty="0">
                <a:latin typeface="Arial"/>
                <a:cs typeface="Arial"/>
              </a:rPr>
              <a:t>Reactors</a:t>
            </a:r>
            <a:endParaRPr sz="950">
              <a:latin typeface="Arial"/>
              <a:cs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7" y="4107720"/>
            <a:ext cx="5147945" cy="63309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The reference unit </a:t>
            </a:r>
            <a:r>
              <a:rPr sz="950" spc="-5" dirty="0">
                <a:latin typeface="Arial"/>
                <a:cs typeface="Arial"/>
              </a:rPr>
              <a:t>for </a:t>
            </a:r>
            <a:r>
              <a:rPr sz="950" spc="-10" dirty="0">
                <a:latin typeface="Arial"/>
                <a:cs typeface="Arial"/>
              </a:rPr>
              <a:t>Hydrotreating Reactors is </a:t>
            </a:r>
            <a:r>
              <a:rPr sz="950" spc="-5" dirty="0">
                <a:latin typeface="Arial"/>
                <a:cs typeface="Arial"/>
              </a:rPr>
              <a:t>a </a:t>
            </a:r>
            <a:r>
              <a:rPr sz="950" spc="-10" dirty="0">
                <a:latin typeface="Arial"/>
                <a:cs typeface="Arial"/>
              </a:rPr>
              <a:t>20k bpd vessel, made of </a:t>
            </a:r>
            <a:r>
              <a:rPr sz="950" spc="-5" dirty="0">
                <a:latin typeface="Arial"/>
                <a:cs typeface="Arial"/>
              </a:rPr>
              <a:t>1 </a:t>
            </a:r>
            <a:r>
              <a:rPr sz="950" spc="-10" dirty="0">
                <a:latin typeface="Arial"/>
                <a:cs typeface="Arial"/>
              </a:rPr>
              <a:t>Cr-1/2 Mo steel,  designed </a:t>
            </a:r>
            <a:r>
              <a:rPr sz="950" spc="-5" dirty="0">
                <a:latin typeface="Arial"/>
                <a:cs typeface="Arial"/>
              </a:rPr>
              <a:t>to </a:t>
            </a:r>
            <a:r>
              <a:rPr sz="950" spc="-10" dirty="0">
                <a:latin typeface="Arial"/>
                <a:cs typeface="Arial"/>
              </a:rPr>
              <a:t>operate at 800 </a:t>
            </a:r>
            <a:r>
              <a:rPr sz="950" spc="-5" dirty="0">
                <a:latin typeface="Arial"/>
                <a:cs typeface="Arial"/>
              </a:rPr>
              <a:t>psi </a:t>
            </a:r>
            <a:r>
              <a:rPr sz="950" spc="-10" dirty="0">
                <a:latin typeface="Arial"/>
                <a:cs typeface="Arial"/>
              </a:rPr>
              <a:t>and 800° F. At benchmark cost levels </a:t>
            </a:r>
            <a:r>
              <a:rPr sz="950" spc="-5" dirty="0">
                <a:latin typeface="Arial"/>
                <a:cs typeface="Arial"/>
              </a:rPr>
              <a:t>(US) </a:t>
            </a:r>
            <a:r>
              <a:rPr sz="950" spc="-10" dirty="0">
                <a:latin typeface="Arial"/>
                <a:cs typeface="Arial"/>
              </a:rPr>
              <a:t>this reactor would</a:t>
            </a:r>
            <a:r>
              <a:rPr sz="950" spc="180" dirty="0">
                <a:latin typeface="Arial"/>
                <a:cs typeface="Arial"/>
              </a:rPr>
              <a:t> </a:t>
            </a:r>
            <a:r>
              <a:rPr sz="950" spc="-10" dirty="0">
                <a:latin typeface="Arial"/>
                <a:cs typeface="Arial"/>
              </a:rPr>
              <a:t>cost</a:t>
            </a:r>
            <a:endParaRPr sz="950">
              <a:latin typeface="Arial"/>
              <a:cs typeface="Arial"/>
            </a:endParaRPr>
          </a:p>
          <a:p>
            <a:pPr marL="12700">
              <a:lnSpc>
                <a:spcPct val="100000"/>
              </a:lnSpc>
              <a:spcBef>
                <a:spcPts val="480"/>
              </a:spcBef>
            </a:pPr>
            <a:r>
              <a:rPr sz="950" spc="-10" dirty="0">
                <a:latin typeface="Arial"/>
                <a:cs typeface="Arial"/>
              </a:rPr>
              <a:t>$687k.</a:t>
            </a:r>
            <a:endParaRPr sz="950">
              <a:latin typeface="Arial"/>
              <a:cs typeface="Arial"/>
            </a:endParaRPr>
          </a:p>
        </p:txBody>
      </p:sp>
      <p:sp>
        <p:nvSpPr>
          <p:cNvPr id="3" name="object 3"/>
          <p:cNvSpPr txBox="1"/>
          <p:nvPr/>
        </p:nvSpPr>
        <p:spPr>
          <a:xfrm>
            <a:off x="1284997" y="5075742"/>
            <a:ext cx="527367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Consistent with the other subcategories of Pressure Vessels Japan has </a:t>
            </a:r>
            <a:r>
              <a:rPr sz="950" spc="-5" dirty="0">
                <a:latin typeface="Arial"/>
                <a:cs typeface="Arial"/>
              </a:rPr>
              <a:t>the </a:t>
            </a:r>
            <a:r>
              <a:rPr sz="950" spc="-10" dirty="0">
                <a:latin typeface="Arial"/>
                <a:cs typeface="Arial"/>
              </a:rPr>
              <a:t>highest benchmark  price levels, although somewhat lower than most at 105. The difference is due to </a:t>
            </a:r>
            <a:r>
              <a:rPr sz="950" spc="-5" dirty="0">
                <a:latin typeface="Arial"/>
                <a:cs typeface="Arial"/>
              </a:rPr>
              <a:t>a </a:t>
            </a:r>
            <a:r>
              <a:rPr sz="950" spc="-10" dirty="0">
                <a:latin typeface="Arial"/>
                <a:cs typeface="Arial"/>
              </a:rPr>
              <a:t>lower proportion  of electric power and labor in </a:t>
            </a:r>
            <a:r>
              <a:rPr sz="950" spc="-5" dirty="0">
                <a:latin typeface="Arial"/>
                <a:cs typeface="Arial"/>
              </a:rPr>
              <a:t>the </a:t>
            </a:r>
            <a:r>
              <a:rPr sz="950" spc="-10" dirty="0">
                <a:latin typeface="Arial"/>
                <a:cs typeface="Arial"/>
              </a:rPr>
              <a:t>cost structure, the cost components that put Japan at </a:t>
            </a:r>
            <a:r>
              <a:rPr sz="950" spc="-5" dirty="0">
                <a:latin typeface="Arial"/>
                <a:cs typeface="Arial"/>
              </a:rPr>
              <a:t>a </a:t>
            </a:r>
            <a:r>
              <a:rPr sz="950" spc="-10" dirty="0">
                <a:latin typeface="Arial"/>
                <a:cs typeface="Arial"/>
              </a:rPr>
              <a:t>cost  disadvantage. At this </a:t>
            </a:r>
            <a:r>
              <a:rPr sz="950" spc="-5" dirty="0">
                <a:latin typeface="Arial"/>
                <a:cs typeface="Arial"/>
              </a:rPr>
              <a:t>cost </a:t>
            </a:r>
            <a:r>
              <a:rPr sz="950" spc="-10" dirty="0">
                <a:latin typeface="Arial"/>
                <a:cs typeface="Arial"/>
              </a:rPr>
              <a:t>level, the benchmark unit would </a:t>
            </a:r>
            <a:r>
              <a:rPr sz="950" spc="-5" dirty="0">
                <a:latin typeface="Arial"/>
                <a:cs typeface="Arial"/>
              </a:rPr>
              <a:t>cost </a:t>
            </a:r>
            <a:r>
              <a:rPr sz="950" spc="-10" dirty="0">
                <a:latin typeface="Arial"/>
                <a:cs typeface="Arial"/>
              </a:rPr>
              <a:t>$715k. Europe is follows Japan  closely at 102, mostly due to higher labor costs, and the reference unit would cost</a:t>
            </a:r>
            <a:r>
              <a:rPr sz="950" spc="220" dirty="0">
                <a:latin typeface="Arial"/>
                <a:cs typeface="Arial"/>
              </a:rPr>
              <a:t> </a:t>
            </a:r>
            <a:r>
              <a:rPr sz="950" spc="-10" dirty="0">
                <a:latin typeface="Arial"/>
                <a:cs typeface="Arial"/>
              </a:rPr>
              <a:t>$700k.</a:t>
            </a:r>
            <a:endParaRPr sz="950">
              <a:latin typeface="Arial"/>
              <a:cs typeface="Arial"/>
            </a:endParaRPr>
          </a:p>
        </p:txBody>
      </p:sp>
      <p:sp>
        <p:nvSpPr>
          <p:cNvPr id="4" name="object 4"/>
          <p:cNvSpPr txBox="1"/>
          <p:nvPr/>
        </p:nvSpPr>
        <p:spPr>
          <a:xfrm>
            <a:off x="1284997" y="6455716"/>
            <a:ext cx="5311775" cy="2163445"/>
          </a:xfrm>
          <a:prstGeom prst="rect">
            <a:avLst/>
          </a:prstGeom>
        </p:spPr>
        <p:txBody>
          <a:bodyPr vert="horz" wrap="square" lIns="0" tIns="0" rIns="0" bIns="0" rtlCol="0">
            <a:spAutoFit/>
          </a:bodyPr>
          <a:lstStyle/>
          <a:p>
            <a:pPr marL="12700" marR="43180">
              <a:lnSpc>
                <a:spcPct val="142400"/>
              </a:lnSpc>
            </a:pPr>
            <a:r>
              <a:rPr sz="950" spc="-10" dirty="0">
                <a:latin typeface="Arial"/>
                <a:cs typeface="Arial"/>
              </a:rPr>
              <a:t>Cost levels are lowest in Southeast Asia, where labor and power </a:t>
            </a:r>
            <a:r>
              <a:rPr sz="950" spc="-5" dirty="0">
                <a:latin typeface="Arial"/>
                <a:cs typeface="Arial"/>
              </a:rPr>
              <a:t>costs </a:t>
            </a:r>
            <a:r>
              <a:rPr sz="950" spc="-10" dirty="0">
                <a:latin typeface="Arial"/>
                <a:cs typeface="Arial"/>
              </a:rPr>
              <a:t>are </a:t>
            </a:r>
            <a:r>
              <a:rPr sz="950" spc="-5" dirty="0">
                <a:latin typeface="Arial"/>
                <a:cs typeface="Arial"/>
              </a:rPr>
              <a:t>both </a:t>
            </a:r>
            <a:r>
              <a:rPr sz="950" spc="-10" dirty="0">
                <a:latin typeface="Arial"/>
                <a:cs typeface="Arial"/>
              </a:rPr>
              <a:t>low. </a:t>
            </a:r>
            <a:r>
              <a:rPr sz="950" spc="-5" dirty="0">
                <a:latin typeface="Arial"/>
                <a:cs typeface="Arial"/>
              </a:rPr>
              <a:t>At </a:t>
            </a:r>
            <a:r>
              <a:rPr sz="950" spc="-10" dirty="0">
                <a:latin typeface="Arial"/>
                <a:cs typeface="Arial"/>
              </a:rPr>
              <a:t>Index levels  of 82, the reference unit would cost $570k. Reference </a:t>
            </a:r>
            <a:r>
              <a:rPr sz="950" spc="-5" dirty="0">
                <a:latin typeface="Arial"/>
                <a:cs typeface="Arial"/>
              </a:rPr>
              <a:t>cost </a:t>
            </a:r>
            <a:r>
              <a:rPr sz="950" spc="-10" dirty="0">
                <a:latin typeface="Arial"/>
                <a:cs typeface="Arial"/>
              </a:rPr>
              <a:t>levels are 86 in </a:t>
            </a:r>
            <a:r>
              <a:rPr sz="950" spc="-5" dirty="0">
                <a:latin typeface="Arial"/>
                <a:cs typeface="Arial"/>
              </a:rPr>
              <a:t>India </a:t>
            </a:r>
            <a:r>
              <a:rPr sz="950" spc="-10" dirty="0">
                <a:latin typeface="Arial"/>
                <a:cs typeface="Arial"/>
              </a:rPr>
              <a:t>and </a:t>
            </a:r>
            <a:r>
              <a:rPr sz="950" spc="-5" dirty="0">
                <a:latin typeface="Arial"/>
                <a:cs typeface="Arial"/>
              </a:rPr>
              <a:t>87 </a:t>
            </a:r>
            <a:r>
              <a:rPr sz="950" spc="-10" dirty="0">
                <a:latin typeface="Arial"/>
                <a:cs typeface="Arial"/>
              </a:rPr>
              <a:t>China and  Russia. These </a:t>
            </a:r>
            <a:r>
              <a:rPr sz="950" spc="-5" dirty="0">
                <a:latin typeface="Arial"/>
                <a:cs typeface="Arial"/>
              </a:rPr>
              <a:t>cost </a:t>
            </a:r>
            <a:r>
              <a:rPr sz="950" spc="-10" dirty="0">
                <a:latin typeface="Arial"/>
                <a:cs typeface="Arial"/>
              </a:rPr>
              <a:t>levels are roughly borne out by reactor costs on the following</a:t>
            </a:r>
            <a:r>
              <a:rPr sz="950" spc="185" dirty="0">
                <a:latin typeface="Arial"/>
                <a:cs typeface="Arial"/>
              </a:rPr>
              <a:t> </a:t>
            </a:r>
            <a:r>
              <a:rPr sz="950" spc="-10" dirty="0">
                <a:latin typeface="Arial"/>
                <a:cs typeface="Arial"/>
              </a:rPr>
              <a:t>projects:</a:t>
            </a:r>
            <a:endParaRPr sz="950">
              <a:latin typeface="Arial"/>
              <a:cs typeface="Arial"/>
            </a:endParaRPr>
          </a:p>
          <a:p>
            <a:pPr marL="443230" marR="30480" indent="-215900" algn="just">
              <a:lnSpc>
                <a:spcPct val="142400"/>
              </a:lnSpc>
              <a:spcBef>
                <a:spcPts val="625"/>
              </a:spcBef>
              <a:buFont typeface="Symbol"/>
              <a:buChar char=""/>
              <a:tabLst>
                <a:tab pos="443865" algn="l"/>
              </a:tabLst>
            </a:pPr>
            <a:r>
              <a:rPr sz="950" spc="-10" dirty="0">
                <a:latin typeface="Arial"/>
                <a:cs typeface="Arial"/>
              </a:rPr>
              <a:t>Larsen and Toubro sold 10 reactors to Petrobras for its Abreu </a:t>
            </a:r>
            <a:r>
              <a:rPr sz="950" spc="-5" dirty="0">
                <a:latin typeface="Arial"/>
                <a:cs typeface="Arial"/>
              </a:rPr>
              <a:t>e </a:t>
            </a:r>
            <a:r>
              <a:rPr sz="950" spc="-10" dirty="0">
                <a:latin typeface="Arial"/>
                <a:cs typeface="Arial"/>
              </a:rPr>
              <a:t>Lima project at an average  cost of $510k per reactor for 17k bod reactors. At US cost levels, factoring in </a:t>
            </a:r>
            <a:r>
              <a:rPr sz="950" spc="-5" dirty="0">
                <a:latin typeface="Arial"/>
                <a:cs typeface="Arial"/>
              </a:rPr>
              <a:t>a </a:t>
            </a:r>
            <a:r>
              <a:rPr sz="950" spc="-10" dirty="0">
                <a:latin typeface="Arial"/>
                <a:cs typeface="Arial"/>
              </a:rPr>
              <a:t>10% volume  discount, these units would have </a:t>
            </a:r>
            <a:r>
              <a:rPr sz="950" spc="-5" dirty="0">
                <a:latin typeface="Arial"/>
                <a:cs typeface="Arial"/>
              </a:rPr>
              <a:t>cost </a:t>
            </a:r>
            <a:r>
              <a:rPr sz="950" spc="-10" dirty="0">
                <a:latin typeface="Arial"/>
                <a:cs typeface="Arial"/>
              </a:rPr>
              <a:t>approximately $570k each </a:t>
            </a:r>
            <a:r>
              <a:rPr sz="950" spc="-5" dirty="0">
                <a:latin typeface="Arial"/>
                <a:cs typeface="Arial"/>
              </a:rPr>
              <a:t>– </a:t>
            </a:r>
            <a:r>
              <a:rPr sz="950" spc="-10" dirty="0">
                <a:latin typeface="Arial"/>
                <a:cs typeface="Arial"/>
              </a:rPr>
              <a:t>or 10.5%</a:t>
            </a:r>
            <a:r>
              <a:rPr sz="950" spc="110" dirty="0">
                <a:latin typeface="Arial"/>
                <a:cs typeface="Arial"/>
              </a:rPr>
              <a:t> </a:t>
            </a:r>
            <a:r>
              <a:rPr sz="950" spc="-10" dirty="0">
                <a:latin typeface="Arial"/>
                <a:cs typeface="Arial"/>
              </a:rPr>
              <a:t>more.</a:t>
            </a:r>
            <a:endParaRPr sz="950">
              <a:latin typeface="Arial"/>
              <a:cs typeface="Arial"/>
            </a:endParaRPr>
          </a:p>
          <a:p>
            <a:pPr marL="443230" marR="5080" indent="-215900">
              <a:lnSpc>
                <a:spcPct val="142500"/>
              </a:lnSpc>
              <a:spcBef>
                <a:spcPts val="60"/>
              </a:spcBef>
              <a:buFont typeface="Symbol"/>
              <a:buChar char=""/>
              <a:tabLst>
                <a:tab pos="442595" algn="l"/>
                <a:tab pos="443865" algn="l"/>
              </a:tabLst>
            </a:pPr>
            <a:r>
              <a:rPr sz="950" spc="-10" dirty="0">
                <a:latin typeface="Arial"/>
                <a:cs typeface="Arial"/>
              </a:rPr>
              <a:t>Technip sold </a:t>
            </a:r>
            <a:r>
              <a:rPr sz="950" spc="-5" dirty="0">
                <a:latin typeface="Arial"/>
                <a:cs typeface="Arial"/>
              </a:rPr>
              <a:t>a </a:t>
            </a:r>
            <a:r>
              <a:rPr sz="950" spc="-10" dirty="0">
                <a:latin typeface="Arial"/>
                <a:cs typeface="Arial"/>
              </a:rPr>
              <a:t>20k bpd diesel hydrotreating reactor to Husky Energy, manufactured at its  plant in Lousiana, US, </a:t>
            </a:r>
            <a:r>
              <a:rPr sz="950" spc="-5" dirty="0">
                <a:latin typeface="Arial"/>
                <a:cs typeface="Arial"/>
              </a:rPr>
              <a:t>for </a:t>
            </a:r>
            <a:r>
              <a:rPr sz="950" spc="-10" dirty="0">
                <a:latin typeface="Arial"/>
                <a:cs typeface="Arial"/>
              </a:rPr>
              <a:t>$690k, on par with benchmark cost levels. </a:t>
            </a:r>
            <a:r>
              <a:rPr sz="950" spc="-5" dirty="0">
                <a:latin typeface="Arial"/>
                <a:cs typeface="Arial"/>
              </a:rPr>
              <a:t>It </a:t>
            </a:r>
            <a:r>
              <a:rPr sz="950" spc="-10" dirty="0">
                <a:latin typeface="Arial"/>
                <a:cs typeface="Arial"/>
              </a:rPr>
              <a:t>sold </a:t>
            </a:r>
            <a:r>
              <a:rPr sz="950" spc="-5" dirty="0">
                <a:latin typeface="Arial"/>
                <a:cs typeface="Arial"/>
              </a:rPr>
              <a:t>a </a:t>
            </a:r>
            <a:r>
              <a:rPr sz="950" spc="-10" dirty="0">
                <a:latin typeface="Arial"/>
                <a:cs typeface="Arial"/>
              </a:rPr>
              <a:t>44k bpd diesel  </a:t>
            </a:r>
            <a:r>
              <a:rPr sz="950" spc="-5" dirty="0">
                <a:latin typeface="Arial"/>
                <a:cs typeface="Arial"/>
              </a:rPr>
              <a:t>hydrotreating </a:t>
            </a:r>
            <a:r>
              <a:rPr sz="950" spc="-10" dirty="0">
                <a:latin typeface="Arial"/>
                <a:cs typeface="Arial"/>
              </a:rPr>
              <a:t>unit </a:t>
            </a:r>
            <a:r>
              <a:rPr sz="950" spc="-5" dirty="0">
                <a:latin typeface="Arial"/>
                <a:cs typeface="Arial"/>
              </a:rPr>
              <a:t>to </a:t>
            </a:r>
            <a:r>
              <a:rPr sz="950" spc="-10" dirty="0">
                <a:latin typeface="Arial"/>
                <a:cs typeface="Arial"/>
              </a:rPr>
              <a:t>HPCL </a:t>
            </a:r>
            <a:r>
              <a:rPr sz="950" spc="-5" dirty="0">
                <a:latin typeface="Arial"/>
                <a:cs typeface="Arial"/>
              </a:rPr>
              <a:t>in </a:t>
            </a:r>
            <a:r>
              <a:rPr sz="950" spc="-10" dirty="0">
                <a:latin typeface="Arial"/>
                <a:cs typeface="Arial"/>
              </a:rPr>
              <a:t>India, which it manufactured </a:t>
            </a:r>
            <a:r>
              <a:rPr sz="950" spc="-5" dirty="0">
                <a:latin typeface="Arial"/>
                <a:cs typeface="Arial"/>
              </a:rPr>
              <a:t>in </a:t>
            </a:r>
            <a:r>
              <a:rPr sz="950" spc="-10" dirty="0">
                <a:latin typeface="Arial"/>
                <a:cs typeface="Arial"/>
              </a:rPr>
              <a:t>New Delhi, </a:t>
            </a:r>
            <a:r>
              <a:rPr sz="950" spc="-5" dirty="0">
                <a:latin typeface="Arial"/>
                <a:cs typeface="Arial"/>
              </a:rPr>
              <a:t>for </a:t>
            </a:r>
            <a:r>
              <a:rPr sz="950" spc="-10" dirty="0">
                <a:latin typeface="Arial"/>
                <a:cs typeface="Arial"/>
              </a:rPr>
              <a:t>$1.35m,  approximately 10% below benchmark cost levels </a:t>
            </a:r>
            <a:r>
              <a:rPr sz="950" spc="-5" dirty="0">
                <a:latin typeface="Arial"/>
                <a:cs typeface="Arial"/>
              </a:rPr>
              <a:t>for the </a:t>
            </a:r>
            <a:r>
              <a:rPr sz="950" spc="-10" dirty="0">
                <a:latin typeface="Arial"/>
                <a:cs typeface="Arial"/>
              </a:rPr>
              <a:t>corresponding</a:t>
            </a:r>
            <a:r>
              <a:rPr sz="950" spc="90" dirty="0">
                <a:latin typeface="Arial"/>
                <a:cs typeface="Arial"/>
              </a:rPr>
              <a:t> </a:t>
            </a:r>
            <a:r>
              <a:rPr sz="950" spc="-5" dirty="0">
                <a:latin typeface="Arial"/>
                <a:cs typeface="Arial"/>
              </a:rPr>
              <a:t>unit.</a:t>
            </a:r>
            <a:endParaRPr sz="950">
              <a:latin typeface="Arial"/>
              <a:cs typeface="Arial"/>
            </a:endParaRPr>
          </a:p>
        </p:txBody>
      </p:sp>
      <p:sp>
        <p:nvSpPr>
          <p:cNvPr id="5" name="object 5"/>
          <p:cNvSpPr txBox="1"/>
          <p:nvPr/>
        </p:nvSpPr>
        <p:spPr>
          <a:xfrm>
            <a:off x="1802392" y="9014930"/>
            <a:ext cx="416941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Table </a:t>
            </a:r>
            <a:r>
              <a:rPr sz="950" b="1" spc="-10" dirty="0">
                <a:latin typeface="Arial"/>
                <a:cs typeface="Arial"/>
              </a:rPr>
              <a:t>20: Regional Price </a:t>
            </a:r>
            <a:r>
              <a:rPr sz="950" b="1" spc="-5" dirty="0">
                <a:latin typeface="Arial"/>
                <a:cs typeface="Arial"/>
              </a:rPr>
              <a:t>Variations </a:t>
            </a:r>
            <a:r>
              <a:rPr sz="950" b="1" spc="-15" dirty="0">
                <a:latin typeface="Arial"/>
                <a:cs typeface="Arial"/>
              </a:rPr>
              <a:t>over </a:t>
            </a:r>
            <a:r>
              <a:rPr sz="950" b="1" spc="-5" dirty="0">
                <a:latin typeface="Arial"/>
                <a:cs typeface="Arial"/>
              </a:rPr>
              <a:t>Time </a:t>
            </a:r>
            <a:r>
              <a:rPr sz="950" b="1" spc="-10" dirty="0">
                <a:latin typeface="Arial"/>
                <a:cs typeface="Arial"/>
              </a:rPr>
              <a:t>for Hydrotreating</a:t>
            </a:r>
            <a:r>
              <a:rPr sz="950" b="1" spc="105" dirty="0">
                <a:latin typeface="Arial"/>
                <a:cs typeface="Arial"/>
              </a:rPr>
              <a:t> </a:t>
            </a:r>
            <a:r>
              <a:rPr sz="950" b="1" spc="-15" dirty="0">
                <a:latin typeface="Arial"/>
                <a:cs typeface="Arial"/>
              </a:rPr>
              <a:t>Reactors</a:t>
            </a:r>
            <a:endParaRPr sz="950">
              <a:latin typeface="Arial"/>
              <a:cs typeface="Arial"/>
            </a:endParaRPr>
          </a:p>
        </p:txBody>
      </p:sp>
      <p:sp>
        <p:nvSpPr>
          <p:cNvPr id="6" name="object 6"/>
          <p:cNvSpPr/>
          <p:nvPr/>
        </p:nvSpPr>
        <p:spPr>
          <a:xfrm>
            <a:off x="2589657" y="1074419"/>
            <a:ext cx="0" cy="2176780"/>
          </a:xfrm>
          <a:custGeom>
            <a:avLst/>
            <a:gdLst/>
            <a:ahLst/>
            <a:cxnLst/>
            <a:rect l="l" t="t" r="r" b="b"/>
            <a:pathLst>
              <a:path h="2176780">
                <a:moveTo>
                  <a:pt x="0" y="0"/>
                </a:moveTo>
                <a:lnTo>
                  <a:pt x="0" y="2176272"/>
                </a:lnTo>
              </a:path>
            </a:pathLst>
          </a:custGeom>
          <a:ln w="8381">
            <a:solidFill>
              <a:srgbClr val="858585"/>
            </a:solidFill>
          </a:ln>
        </p:spPr>
        <p:txBody>
          <a:bodyPr wrap="square" lIns="0" tIns="0" rIns="0" bIns="0" rtlCol="0"/>
          <a:lstStyle/>
          <a:p>
            <a:endParaRPr/>
          </a:p>
        </p:txBody>
      </p:sp>
      <p:sp>
        <p:nvSpPr>
          <p:cNvPr id="7" name="object 7"/>
          <p:cNvSpPr/>
          <p:nvPr/>
        </p:nvSpPr>
        <p:spPr>
          <a:xfrm>
            <a:off x="2551176" y="3212210"/>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8" name="object 8"/>
          <p:cNvSpPr/>
          <p:nvPr/>
        </p:nvSpPr>
        <p:spPr>
          <a:xfrm>
            <a:off x="2551176" y="2974847"/>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9" name="object 9"/>
          <p:cNvSpPr/>
          <p:nvPr/>
        </p:nvSpPr>
        <p:spPr>
          <a:xfrm>
            <a:off x="2551176" y="2737485"/>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0" name="object 10"/>
          <p:cNvSpPr/>
          <p:nvPr/>
        </p:nvSpPr>
        <p:spPr>
          <a:xfrm>
            <a:off x="2551176" y="2500121"/>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11" name="object 11"/>
          <p:cNvSpPr/>
          <p:nvPr/>
        </p:nvSpPr>
        <p:spPr>
          <a:xfrm>
            <a:off x="2551176" y="2262759"/>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2" name="object 12"/>
          <p:cNvSpPr/>
          <p:nvPr/>
        </p:nvSpPr>
        <p:spPr>
          <a:xfrm>
            <a:off x="2551176" y="2025395"/>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13" name="object 13"/>
          <p:cNvSpPr/>
          <p:nvPr/>
        </p:nvSpPr>
        <p:spPr>
          <a:xfrm>
            <a:off x="2551176" y="1788033"/>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4" name="object 14"/>
          <p:cNvSpPr/>
          <p:nvPr/>
        </p:nvSpPr>
        <p:spPr>
          <a:xfrm>
            <a:off x="2551176" y="1550289"/>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5" name="object 15"/>
          <p:cNvSpPr/>
          <p:nvPr/>
        </p:nvSpPr>
        <p:spPr>
          <a:xfrm>
            <a:off x="2551176" y="1311783"/>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6" name="object 16"/>
          <p:cNvSpPr/>
          <p:nvPr/>
        </p:nvSpPr>
        <p:spPr>
          <a:xfrm>
            <a:off x="2551176" y="1074419"/>
            <a:ext cx="38100" cy="0"/>
          </a:xfrm>
          <a:custGeom>
            <a:avLst/>
            <a:gdLst/>
            <a:ahLst/>
            <a:cxnLst/>
            <a:rect l="l" t="t" r="r" b="b"/>
            <a:pathLst>
              <a:path w="38100">
                <a:moveTo>
                  <a:pt x="0" y="0"/>
                </a:moveTo>
                <a:lnTo>
                  <a:pt x="38100" y="0"/>
                </a:lnTo>
              </a:path>
            </a:pathLst>
          </a:custGeom>
          <a:ln w="9143">
            <a:solidFill>
              <a:srgbClr val="858585"/>
            </a:solidFill>
          </a:ln>
        </p:spPr>
        <p:txBody>
          <a:bodyPr wrap="square" lIns="0" tIns="0" rIns="0" bIns="0" rtlCol="0"/>
          <a:lstStyle/>
          <a:p>
            <a:endParaRPr/>
          </a:p>
        </p:txBody>
      </p:sp>
      <p:sp>
        <p:nvSpPr>
          <p:cNvPr id="17" name="object 17"/>
          <p:cNvSpPr/>
          <p:nvPr/>
        </p:nvSpPr>
        <p:spPr>
          <a:xfrm>
            <a:off x="2589276" y="3212211"/>
            <a:ext cx="3152775" cy="0"/>
          </a:xfrm>
          <a:custGeom>
            <a:avLst/>
            <a:gdLst/>
            <a:ahLst/>
            <a:cxnLst/>
            <a:rect l="l" t="t" r="r" b="b"/>
            <a:pathLst>
              <a:path w="3152775">
                <a:moveTo>
                  <a:pt x="0" y="0"/>
                </a:moveTo>
                <a:lnTo>
                  <a:pt x="3152394" y="0"/>
                </a:lnTo>
              </a:path>
            </a:pathLst>
          </a:custGeom>
          <a:ln w="8381">
            <a:solidFill>
              <a:srgbClr val="858585"/>
            </a:solidFill>
          </a:ln>
        </p:spPr>
        <p:txBody>
          <a:bodyPr wrap="square" lIns="0" tIns="0" rIns="0" bIns="0" rtlCol="0"/>
          <a:lstStyle/>
          <a:p>
            <a:endParaRPr/>
          </a:p>
        </p:txBody>
      </p:sp>
      <p:sp>
        <p:nvSpPr>
          <p:cNvPr id="18" name="object 18"/>
          <p:cNvSpPr/>
          <p:nvPr/>
        </p:nvSpPr>
        <p:spPr>
          <a:xfrm>
            <a:off x="2759964" y="3231260"/>
            <a:ext cx="9525" cy="0"/>
          </a:xfrm>
          <a:custGeom>
            <a:avLst/>
            <a:gdLst/>
            <a:ahLst/>
            <a:cxnLst/>
            <a:rect l="l" t="t" r="r" b="b"/>
            <a:pathLst>
              <a:path w="9525">
                <a:moveTo>
                  <a:pt x="0" y="0"/>
                </a:moveTo>
                <a:lnTo>
                  <a:pt x="9143" y="0"/>
                </a:lnTo>
              </a:path>
            </a:pathLst>
          </a:custGeom>
          <a:ln w="38861">
            <a:solidFill>
              <a:srgbClr val="858585"/>
            </a:solidFill>
          </a:ln>
        </p:spPr>
        <p:txBody>
          <a:bodyPr wrap="square" lIns="0" tIns="0" rIns="0" bIns="0" rtlCol="0"/>
          <a:lstStyle/>
          <a:p>
            <a:endParaRPr/>
          </a:p>
        </p:txBody>
      </p:sp>
      <p:sp>
        <p:nvSpPr>
          <p:cNvPr id="19" name="object 19"/>
          <p:cNvSpPr/>
          <p:nvPr/>
        </p:nvSpPr>
        <p:spPr>
          <a:xfrm>
            <a:off x="2935223"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20" name="object 20"/>
          <p:cNvSpPr/>
          <p:nvPr/>
        </p:nvSpPr>
        <p:spPr>
          <a:xfrm>
            <a:off x="3109722" y="3231260"/>
            <a:ext cx="9525" cy="0"/>
          </a:xfrm>
          <a:custGeom>
            <a:avLst/>
            <a:gdLst/>
            <a:ahLst/>
            <a:cxnLst/>
            <a:rect l="l" t="t" r="r" b="b"/>
            <a:pathLst>
              <a:path w="9525">
                <a:moveTo>
                  <a:pt x="0" y="0"/>
                </a:moveTo>
                <a:lnTo>
                  <a:pt x="9143" y="0"/>
                </a:lnTo>
              </a:path>
            </a:pathLst>
          </a:custGeom>
          <a:ln w="38861">
            <a:solidFill>
              <a:srgbClr val="858585"/>
            </a:solidFill>
          </a:ln>
        </p:spPr>
        <p:txBody>
          <a:bodyPr wrap="square" lIns="0" tIns="0" rIns="0" bIns="0" rtlCol="0"/>
          <a:lstStyle/>
          <a:p>
            <a:endParaRPr/>
          </a:p>
        </p:txBody>
      </p:sp>
      <p:sp>
        <p:nvSpPr>
          <p:cNvPr id="21" name="object 21"/>
          <p:cNvSpPr/>
          <p:nvPr/>
        </p:nvSpPr>
        <p:spPr>
          <a:xfrm>
            <a:off x="3284982"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2" name="object 22"/>
          <p:cNvSpPr/>
          <p:nvPr/>
        </p:nvSpPr>
        <p:spPr>
          <a:xfrm>
            <a:off x="3461003"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23" name="object 23"/>
          <p:cNvSpPr/>
          <p:nvPr/>
        </p:nvSpPr>
        <p:spPr>
          <a:xfrm>
            <a:off x="3636264"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4" name="object 24"/>
          <p:cNvSpPr/>
          <p:nvPr/>
        </p:nvSpPr>
        <p:spPr>
          <a:xfrm>
            <a:off x="3811523"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5" name="object 25"/>
          <p:cNvSpPr/>
          <p:nvPr/>
        </p:nvSpPr>
        <p:spPr>
          <a:xfrm>
            <a:off x="3986021"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26" name="object 26"/>
          <p:cNvSpPr/>
          <p:nvPr/>
        </p:nvSpPr>
        <p:spPr>
          <a:xfrm>
            <a:off x="4161282"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7" name="object 27"/>
          <p:cNvSpPr/>
          <p:nvPr/>
        </p:nvSpPr>
        <p:spPr>
          <a:xfrm>
            <a:off x="4335779"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28" name="object 28"/>
          <p:cNvSpPr/>
          <p:nvPr/>
        </p:nvSpPr>
        <p:spPr>
          <a:xfrm>
            <a:off x="4511040"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29" name="object 29"/>
          <p:cNvSpPr/>
          <p:nvPr/>
        </p:nvSpPr>
        <p:spPr>
          <a:xfrm>
            <a:off x="4687061"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30" name="object 30"/>
          <p:cNvSpPr/>
          <p:nvPr/>
        </p:nvSpPr>
        <p:spPr>
          <a:xfrm>
            <a:off x="4862321"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31" name="object 31"/>
          <p:cNvSpPr/>
          <p:nvPr/>
        </p:nvSpPr>
        <p:spPr>
          <a:xfrm>
            <a:off x="5037582"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32" name="object 32"/>
          <p:cNvSpPr/>
          <p:nvPr/>
        </p:nvSpPr>
        <p:spPr>
          <a:xfrm>
            <a:off x="5212079"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33" name="object 33"/>
          <p:cNvSpPr/>
          <p:nvPr/>
        </p:nvSpPr>
        <p:spPr>
          <a:xfrm>
            <a:off x="5387340" y="3231260"/>
            <a:ext cx="8890" cy="0"/>
          </a:xfrm>
          <a:custGeom>
            <a:avLst/>
            <a:gdLst/>
            <a:ahLst/>
            <a:cxnLst/>
            <a:rect l="l" t="t" r="r" b="b"/>
            <a:pathLst>
              <a:path w="8889">
                <a:moveTo>
                  <a:pt x="0" y="0"/>
                </a:moveTo>
                <a:lnTo>
                  <a:pt x="8382" y="0"/>
                </a:lnTo>
              </a:path>
            </a:pathLst>
          </a:custGeom>
          <a:ln w="38861">
            <a:solidFill>
              <a:srgbClr val="858585"/>
            </a:solidFill>
          </a:ln>
        </p:spPr>
        <p:txBody>
          <a:bodyPr wrap="square" lIns="0" tIns="0" rIns="0" bIns="0" rtlCol="0"/>
          <a:lstStyle/>
          <a:p>
            <a:endParaRPr/>
          </a:p>
        </p:txBody>
      </p:sp>
      <p:sp>
        <p:nvSpPr>
          <p:cNvPr id="34" name="object 34"/>
          <p:cNvSpPr/>
          <p:nvPr/>
        </p:nvSpPr>
        <p:spPr>
          <a:xfrm>
            <a:off x="5561838" y="3231260"/>
            <a:ext cx="9525" cy="0"/>
          </a:xfrm>
          <a:custGeom>
            <a:avLst/>
            <a:gdLst/>
            <a:ahLst/>
            <a:cxnLst/>
            <a:rect l="l" t="t" r="r" b="b"/>
            <a:pathLst>
              <a:path w="9525">
                <a:moveTo>
                  <a:pt x="0" y="0"/>
                </a:moveTo>
                <a:lnTo>
                  <a:pt x="9144" y="0"/>
                </a:lnTo>
              </a:path>
            </a:pathLst>
          </a:custGeom>
          <a:ln w="38861">
            <a:solidFill>
              <a:srgbClr val="858585"/>
            </a:solidFill>
          </a:ln>
        </p:spPr>
        <p:txBody>
          <a:bodyPr wrap="square" lIns="0" tIns="0" rIns="0" bIns="0" rtlCol="0"/>
          <a:lstStyle/>
          <a:p>
            <a:endParaRPr/>
          </a:p>
        </p:txBody>
      </p:sp>
      <p:sp>
        <p:nvSpPr>
          <p:cNvPr id="35" name="object 35"/>
          <p:cNvSpPr/>
          <p:nvPr/>
        </p:nvSpPr>
        <p:spPr>
          <a:xfrm>
            <a:off x="5737097" y="3231260"/>
            <a:ext cx="8890" cy="0"/>
          </a:xfrm>
          <a:custGeom>
            <a:avLst/>
            <a:gdLst/>
            <a:ahLst/>
            <a:cxnLst/>
            <a:rect l="l" t="t" r="r" b="b"/>
            <a:pathLst>
              <a:path w="8889">
                <a:moveTo>
                  <a:pt x="0" y="0"/>
                </a:moveTo>
                <a:lnTo>
                  <a:pt x="8381" y="0"/>
                </a:lnTo>
              </a:path>
            </a:pathLst>
          </a:custGeom>
          <a:ln w="38861">
            <a:solidFill>
              <a:srgbClr val="858585"/>
            </a:solidFill>
          </a:ln>
        </p:spPr>
        <p:txBody>
          <a:bodyPr wrap="square" lIns="0" tIns="0" rIns="0" bIns="0" rtlCol="0"/>
          <a:lstStyle/>
          <a:p>
            <a:endParaRPr/>
          </a:p>
        </p:txBody>
      </p:sp>
      <p:sp>
        <p:nvSpPr>
          <p:cNvPr id="36" name="object 36"/>
          <p:cNvSpPr/>
          <p:nvPr/>
        </p:nvSpPr>
        <p:spPr>
          <a:xfrm>
            <a:off x="3012185" y="1714500"/>
            <a:ext cx="2630805" cy="816610"/>
          </a:xfrm>
          <a:custGeom>
            <a:avLst/>
            <a:gdLst/>
            <a:ahLst/>
            <a:cxnLst/>
            <a:rect l="l" t="t" r="r" b="b"/>
            <a:pathLst>
              <a:path w="2630804" h="816610">
                <a:moveTo>
                  <a:pt x="64008" y="766571"/>
                </a:moveTo>
                <a:lnTo>
                  <a:pt x="57150" y="769619"/>
                </a:lnTo>
                <a:lnTo>
                  <a:pt x="9906" y="789431"/>
                </a:lnTo>
                <a:lnTo>
                  <a:pt x="3048" y="792479"/>
                </a:lnTo>
                <a:lnTo>
                  <a:pt x="0" y="799337"/>
                </a:lnTo>
                <a:lnTo>
                  <a:pt x="3048" y="806195"/>
                </a:lnTo>
                <a:lnTo>
                  <a:pt x="5334" y="813053"/>
                </a:lnTo>
                <a:lnTo>
                  <a:pt x="12954" y="816101"/>
                </a:lnTo>
                <a:lnTo>
                  <a:pt x="19812" y="813053"/>
                </a:lnTo>
                <a:lnTo>
                  <a:pt x="67056" y="793241"/>
                </a:lnTo>
                <a:lnTo>
                  <a:pt x="73914" y="790193"/>
                </a:lnTo>
                <a:lnTo>
                  <a:pt x="76962" y="783335"/>
                </a:lnTo>
                <a:lnTo>
                  <a:pt x="73914" y="776477"/>
                </a:lnTo>
                <a:lnTo>
                  <a:pt x="71628" y="769619"/>
                </a:lnTo>
                <a:lnTo>
                  <a:pt x="64008" y="766571"/>
                </a:lnTo>
                <a:close/>
              </a:path>
              <a:path w="2630804" h="816610">
                <a:moveTo>
                  <a:pt x="159258" y="726947"/>
                </a:moveTo>
                <a:lnTo>
                  <a:pt x="152400" y="729995"/>
                </a:lnTo>
                <a:lnTo>
                  <a:pt x="105156" y="749807"/>
                </a:lnTo>
                <a:lnTo>
                  <a:pt x="98298" y="752093"/>
                </a:lnTo>
                <a:lnTo>
                  <a:pt x="95250" y="759713"/>
                </a:lnTo>
                <a:lnTo>
                  <a:pt x="98298" y="766571"/>
                </a:lnTo>
                <a:lnTo>
                  <a:pt x="100584" y="773429"/>
                </a:lnTo>
                <a:lnTo>
                  <a:pt x="108204" y="776477"/>
                </a:lnTo>
                <a:lnTo>
                  <a:pt x="115062" y="773429"/>
                </a:lnTo>
                <a:lnTo>
                  <a:pt x="162306" y="753617"/>
                </a:lnTo>
                <a:lnTo>
                  <a:pt x="169164" y="750569"/>
                </a:lnTo>
                <a:lnTo>
                  <a:pt x="172212" y="742949"/>
                </a:lnTo>
                <a:lnTo>
                  <a:pt x="169164" y="736853"/>
                </a:lnTo>
                <a:lnTo>
                  <a:pt x="166878" y="729995"/>
                </a:lnTo>
                <a:lnTo>
                  <a:pt x="159258" y="726947"/>
                </a:lnTo>
                <a:close/>
              </a:path>
              <a:path w="2630804" h="816610">
                <a:moveTo>
                  <a:pt x="238506" y="669035"/>
                </a:moveTo>
                <a:lnTo>
                  <a:pt x="233172" y="674369"/>
                </a:lnTo>
                <a:lnTo>
                  <a:pt x="194310" y="707897"/>
                </a:lnTo>
                <a:lnTo>
                  <a:pt x="188214" y="712469"/>
                </a:lnTo>
                <a:lnTo>
                  <a:pt x="188214" y="720089"/>
                </a:lnTo>
                <a:lnTo>
                  <a:pt x="192786" y="725423"/>
                </a:lnTo>
                <a:lnTo>
                  <a:pt x="197358" y="731519"/>
                </a:lnTo>
                <a:lnTo>
                  <a:pt x="205740" y="731519"/>
                </a:lnTo>
                <a:lnTo>
                  <a:pt x="255270" y="688847"/>
                </a:lnTo>
                <a:lnTo>
                  <a:pt x="256032" y="680465"/>
                </a:lnTo>
                <a:lnTo>
                  <a:pt x="246888" y="669797"/>
                </a:lnTo>
                <a:lnTo>
                  <a:pt x="238506" y="669035"/>
                </a:lnTo>
                <a:close/>
              </a:path>
              <a:path w="2630804" h="816610">
                <a:moveTo>
                  <a:pt x="316992" y="601979"/>
                </a:moveTo>
                <a:lnTo>
                  <a:pt x="311658" y="606551"/>
                </a:lnTo>
                <a:lnTo>
                  <a:pt x="272034" y="640079"/>
                </a:lnTo>
                <a:lnTo>
                  <a:pt x="266700" y="645413"/>
                </a:lnTo>
                <a:lnTo>
                  <a:pt x="265938" y="653033"/>
                </a:lnTo>
                <a:lnTo>
                  <a:pt x="270510" y="658367"/>
                </a:lnTo>
                <a:lnTo>
                  <a:pt x="275844" y="663701"/>
                </a:lnTo>
                <a:lnTo>
                  <a:pt x="283464" y="664463"/>
                </a:lnTo>
                <a:lnTo>
                  <a:pt x="288798" y="659891"/>
                </a:lnTo>
                <a:lnTo>
                  <a:pt x="328422" y="626363"/>
                </a:lnTo>
                <a:lnTo>
                  <a:pt x="333756" y="621791"/>
                </a:lnTo>
                <a:lnTo>
                  <a:pt x="334518" y="613409"/>
                </a:lnTo>
                <a:lnTo>
                  <a:pt x="329184" y="608075"/>
                </a:lnTo>
                <a:lnTo>
                  <a:pt x="324612" y="602741"/>
                </a:lnTo>
                <a:lnTo>
                  <a:pt x="316992" y="601979"/>
                </a:lnTo>
                <a:close/>
              </a:path>
              <a:path w="2630804" h="816610">
                <a:moveTo>
                  <a:pt x="401574" y="534161"/>
                </a:moveTo>
                <a:lnTo>
                  <a:pt x="393192" y="534161"/>
                </a:lnTo>
                <a:lnTo>
                  <a:pt x="387858" y="538733"/>
                </a:lnTo>
                <a:lnTo>
                  <a:pt x="357378" y="566927"/>
                </a:lnTo>
                <a:lnTo>
                  <a:pt x="350520" y="573023"/>
                </a:lnTo>
                <a:lnTo>
                  <a:pt x="345186" y="577595"/>
                </a:lnTo>
                <a:lnTo>
                  <a:pt x="344424" y="585977"/>
                </a:lnTo>
                <a:lnTo>
                  <a:pt x="353568" y="596645"/>
                </a:lnTo>
                <a:lnTo>
                  <a:pt x="361950" y="597407"/>
                </a:lnTo>
                <a:lnTo>
                  <a:pt x="367284" y="592835"/>
                </a:lnTo>
                <a:lnTo>
                  <a:pt x="374142" y="586739"/>
                </a:lnTo>
                <a:lnTo>
                  <a:pt x="405384" y="557783"/>
                </a:lnTo>
                <a:lnTo>
                  <a:pt x="410718" y="552449"/>
                </a:lnTo>
                <a:lnTo>
                  <a:pt x="410718" y="544829"/>
                </a:lnTo>
                <a:lnTo>
                  <a:pt x="401574" y="534161"/>
                </a:lnTo>
                <a:close/>
              </a:path>
              <a:path w="2630804" h="816610">
                <a:moveTo>
                  <a:pt x="468630" y="463295"/>
                </a:moveTo>
                <a:lnTo>
                  <a:pt x="463296" y="468629"/>
                </a:lnTo>
                <a:lnTo>
                  <a:pt x="425958" y="503681"/>
                </a:lnTo>
                <a:lnTo>
                  <a:pt x="420624" y="508253"/>
                </a:lnTo>
                <a:lnTo>
                  <a:pt x="419862" y="516635"/>
                </a:lnTo>
                <a:lnTo>
                  <a:pt x="429768" y="526541"/>
                </a:lnTo>
                <a:lnTo>
                  <a:pt x="438150" y="527303"/>
                </a:lnTo>
                <a:lnTo>
                  <a:pt x="443484" y="521969"/>
                </a:lnTo>
                <a:lnTo>
                  <a:pt x="480822" y="486917"/>
                </a:lnTo>
                <a:lnTo>
                  <a:pt x="486156" y="482345"/>
                </a:lnTo>
                <a:lnTo>
                  <a:pt x="486156" y="473963"/>
                </a:lnTo>
                <a:lnTo>
                  <a:pt x="481584" y="468629"/>
                </a:lnTo>
                <a:lnTo>
                  <a:pt x="477012" y="464057"/>
                </a:lnTo>
                <a:lnTo>
                  <a:pt x="468630" y="463295"/>
                </a:lnTo>
                <a:close/>
              </a:path>
              <a:path w="2630804" h="816610">
                <a:moveTo>
                  <a:pt x="542544" y="400811"/>
                </a:moveTo>
                <a:lnTo>
                  <a:pt x="538734" y="400811"/>
                </a:lnTo>
                <a:lnTo>
                  <a:pt x="534924" y="401573"/>
                </a:lnTo>
                <a:lnTo>
                  <a:pt x="531876" y="404621"/>
                </a:lnTo>
                <a:lnTo>
                  <a:pt x="501396" y="433577"/>
                </a:lnTo>
                <a:lnTo>
                  <a:pt x="496062" y="438149"/>
                </a:lnTo>
                <a:lnTo>
                  <a:pt x="495300" y="446531"/>
                </a:lnTo>
                <a:lnTo>
                  <a:pt x="500634" y="451103"/>
                </a:lnTo>
                <a:lnTo>
                  <a:pt x="505206" y="456437"/>
                </a:lnTo>
                <a:lnTo>
                  <a:pt x="513588" y="457199"/>
                </a:lnTo>
                <a:lnTo>
                  <a:pt x="518922" y="451865"/>
                </a:lnTo>
                <a:lnTo>
                  <a:pt x="544916" y="427171"/>
                </a:lnTo>
                <a:lnTo>
                  <a:pt x="539496" y="426719"/>
                </a:lnTo>
                <a:lnTo>
                  <a:pt x="549402" y="422909"/>
                </a:lnTo>
                <a:lnTo>
                  <a:pt x="561763" y="422909"/>
                </a:lnTo>
                <a:lnTo>
                  <a:pt x="563118" y="416813"/>
                </a:lnTo>
                <a:lnTo>
                  <a:pt x="563880" y="409955"/>
                </a:lnTo>
                <a:lnTo>
                  <a:pt x="558546" y="403097"/>
                </a:lnTo>
                <a:lnTo>
                  <a:pt x="551688" y="402335"/>
                </a:lnTo>
                <a:lnTo>
                  <a:pt x="542544" y="400811"/>
                </a:lnTo>
                <a:close/>
              </a:path>
              <a:path w="2630804" h="816610">
                <a:moveTo>
                  <a:pt x="561763" y="422909"/>
                </a:moveTo>
                <a:lnTo>
                  <a:pt x="549402" y="422909"/>
                </a:lnTo>
                <a:lnTo>
                  <a:pt x="544916" y="427171"/>
                </a:lnTo>
                <a:lnTo>
                  <a:pt x="548640" y="427481"/>
                </a:lnTo>
                <a:lnTo>
                  <a:pt x="555498" y="429005"/>
                </a:lnTo>
                <a:lnTo>
                  <a:pt x="561594" y="423671"/>
                </a:lnTo>
                <a:lnTo>
                  <a:pt x="561763" y="422909"/>
                </a:lnTo>
                <a:close/>
              </a:path>
              <a:path w="2630804" h="816610">
                <a:moveTo>
                  <a:pt x="549402" y="422909"/>
                </a:moveTo>
                <a:lnTo>
                  <a:pt x="539496" y="426719"/>
                </a:lnTo>
                <a:lnTo>
                  <a:pt x="544916" y="427171"/>
                </a:lnTo>
                <a:lnTo>
                  <a:pt x="549402" y="422909"/>
                </a:lnTo>
                <a:close/>
              </a:path>
              <a:path w="2630804" h="816610">
                <a:moveTo>
                  <a:pt x="595884" y="407669"/>
                </a:moveTo>
                <a:lnTo>
                  <a:pt x="589026" y="413003"/>
                </a:lnTo>
                <a:lnTo>
                  <a:pt x="587502" y="426719"/>
                </a:lnTo>
                <a:lnTo>
                  <a:pt x="592836" y="433577"/>
                </a:lnTo>
                <a:lnTo>
                  <a:pt x="599694" y="434339"/>
                </a:lnTo>
                <a:lnTo>
                  <a:pt x="650748" y="441197"/>
                </a:lnTo>
                <a:lnTo>
                  <a:pt x="657606" y="441959"/>
                </a:lnTo>
                <a:lnTo>
                  <a:pt x="664464" y="437387"/>
                </a:lnTo>
                <a:lnTo>
                  <a:pt x="665226" y="429767"/>
                </a:lnTo>
                <a:lnTo>
                  <a:pt x="665988" y="422909"/>
                </a:lnTo>
                <a:lnTo>
                  <a:pt x="661416" y="416813"/>
                </a:lnTo>
                <a:lnTo>
                  <a:pt x="653796" y="415289"/>
                </a:lnTo>
                <a:lnTo>
                  <a:pt x="602742" y="409193"/>
                </a:lnTo>
                <a:lnTo>
                  <a:pt x="595884" y="407669"/>
                </a:lnTo>
                <a:close/>
              </a:path>
              <a:path w="2630804" h="816610">
                <a:moveTo>
                  <a:pt x="697992" y="421385"/>
                </a:moveTo>
                <a:lnTo>
                  <a:pt x="691896" y="425957"/>
                </a:lnTo>
                <a:lnTo>
                  <a:pt x="691134" y="433577"/>
                </a:lnTo>
                <a:lnTo>
                  <a:pt x="689610" y="440435"/>
                </a:lnTo>
                <a:lnTo>
                  <a:pt x="694944" y="446531"/>
                </a:lnTo>
                <a:lnTo>
                  <a:pt x="701802" y="448055"/>
                </a:lnTo>
                <a:lnTo>
                  <a:pt x="713994" y="449579"/>
                </a:lnTo>
                <a:lnTo>
                  <a:pt x="719328" y="449579"/>
                </a:lnTo>
                <a:lnTo>
                  <a:pt x="722376" y="448055"/>
                </a:lnTo>
                <a:lnTo>
                  <a:pt x="756666" y="429005"/>
                </a:lnTo>
                <a:lnTo>
                  <a:pt x="762762" y="425957"/>
                </a:lnTo>
                <a:lnTo>
                  <a:pt x="762990" y="425195"/>
                </a:lnTo>
                <a:lnTo>
                  <a:pt x="709422" y="425195"/>
                </a:lnTo>
                <a:lnTo>
                  <a:pt x="713398" y="423121"/>
                </a:lnTo>
                <a:lnTo>
                  <a:pt x="705612" y="422147"/>
                </a:lnTo>
                <a:lnTo>
                  <a:pt x="697992" y="421385"/>
                </a:lnTo>
                <a:close/>
              </a:path>
              <a:path w="2630804" h="816610">
                <a:moveTo>
                  <a:pt x="713398" y="423121"/>
                </a:moveTo>
                <a:lnTo>
                  <a:pt x="709422" y="425195"/>
                </a:lnTo>
                <a:lnTo>
                  <a:pt x="717804" y="423671"/>
                </a:lnTo>
                <a:lnTo>
                  <a:pt x="713398" y="423121"/>
                </a:lnTo>
                <a:close/>
              </a:path>
              <a:path w="2630804" h="816610">
                <a:moveTo>
                  <a:pt x="750570" y="403097"/>
                </a:moveTo>
                <a:lnTo>
                  <a:pt x="744474" y="406907"/>
                </a:lnTo>
                <a:lnTo>
                  <a:pt x="713398" y="423121"/>
                </a:lnTo>
                <a:lnTo>
                  <a:pt x="717804" y="423671"/>
                </a:lnTo>
                <a:lnTo>
                  <a:pt x="709422" y="425195"/>
                </a:lnTo>
                <a:lnTo>
                  <a:pt x="762990" y="425195"/>
                </a:lnTo>
                <a:lnTo>
                  <a:pt x="765048" y="418337"/>
                </a:lnTo>
                <a:lnTo>
                  <a:pt x="762000" y="412241"/>
                </a:lnTo>
                <a:lnTo>
                  <a:pt x="758190" y="405383"/>
                </a:lnTo>
                <a:lnTo>
                  <a:pt x="750570" y="403097"/>
                </a:lnTo>
                <a:close/>
              </a:path>
              <a:path w="2630804" h="816610">
                <a:moveTo>
                  <a:pt x="841247" y="354329"/>
                </a:moveTo>
                <a:lnTo>
                  <a:pt x="835152" y="357377"/>
                </a:lnTo>
                <a:lnTo>
                  <a:pt x="789432" y="382523"/>
                </a:lnTo>
                <a:lnTo>
                  <a:pt x="783336" y="385571"/>
                </a:lnTo>
                <a:lnTo>
                  <a:pt x="781050" y="393191"/>
                </a:lnTo>
                <a:lnTo>
                  <a:pt x="784098" y="399287"/>
                </a:lnTo>
                <a:lnTo>
                  <a:pt x="787908" y="406145"/>
                </a:lnTo>
                <a:lnTo>
                  <a:pt x="795528" y="408431"/>
                </a:lnTo>
                <a:lnTo>
                  <a:pt x="801624" y="404621"/>
                </a:lnTo>
                <a:lnTo>
                  <a:pt x="847344" y="380237"/>
                </a:lnTo>
                <a:lnTo>
                  <a:pt x="853440" y="377189"/>
                </a:lnTo>
                <a:lnTo>
                  <a:pt x="855726" y="368807"/>
                </a:lnTo>
                <a:lnTo>
                  <a:pt x="852678" y="362711"/>
                </a:lnTo>
                <a:lnTo>
                  <a:pt x="848868" y="356615"/>
                </a:lnTo>
                <a:lnTo>
                  <a:pt x="841247" y="354329"/>
                </a:lnTo>
                <a:close/>
              </a:path>
              <a:path w="2630804" h="816610">
                <a:moveTo>
                  <a:pt x="929640" y="302513"/>
                </a:moveTo>
                <a:lnTo>
                  <a:pt x="884682" y="330707"/>
                </a:lnTo>
                <a:lnTo>
                  <a:pt x="880110" y="332993"/>
                </a:lnTo>
                <a:lnTo>
                  <a:pt x="874014" y="336803"/>
                </a:lnTo>
                <a:lnTo>
                  <a:pt x="871728" y="344423"/>
                </a:lnTo>
                <a:lnTo>
                  <a:pt x="875538" y="350519"/>
                </a:lnTo>
                <a:lnTo>
                  <a:pt x="878586" y="356615"/>
                </a:lnTo>
                <a:lnTo>
                  <a:pt x="943356" y="324611"/>
                </a:lnTo>
                <a:lnTo>
                  <a:pt x="944880" y="316229"/>
                </a:lnTo>
                <a:lnTo>
                  <a:pt x="941069" y="310133"/>
                </a:lnTo>
                <a:lnTo>
                  <a:pt x="937260" y="304799"/>
                </a:lnTo>
                <a:lnTo>
                  <a:pt x="929640" y="302513"/>
                </a:lnTo>
                <a:close/>
              </a:path>
              <a:path w="2630804" h="816610">
                <a:moveTo>
                  <a:pt x="1016508" y="247649"/>
                </a:moveTo>
                <a:lnTo>
                  <a:pt x="1011174" y="251459"/>
                </a:lnTo>
                <a:lnTo>
                  <a:pt x="960882" y="282701"/>
                </a:lnTo>
                <a:lnTo>
                  <a:pt x="959358" y="291083"/>
                </a:lnTo>
                <a:lnTo>
                  <a:pt x="963168" y="296417"/>
                </a:lnTo>
                <a:lnTo>
                  <a:pt x="966978" y="302513"/>
                </a:lnTo>
                <a:lnTo>
                  <a:pt x="974597" y="304799"/>
                </a:lnTo>
                <a:lnTo>
                  <a:pt x="1030986" y="269747"/>
                </a:lnTo>
                <a:lnTo>
                  <a:pt x="1032510" y="261365"/>
                </a:lnTo>
                <a:lnTo>
                  <a:pt x="1024890" y="249173"/>
                </a:lnTo>
                <a:lnTo>
                  <a:pt x="1016508" y="247649"/>
                </a:lnTo>
                <a:close/>
              </a:path>
              <a:path w="2630804" h="816610">
                <a:moveTo>
                  <a:pt x="1112520" y="202691"/>
                </a:moveTo>
                <a:lnTo>
                  <a:pt x="1105662" y="204977"/>
                </a:lnTo>
                <a:lnTo>
                  <a:pt x="1061466" y="220217"/>
                </a:lnTo>
                <a:lnTo>
                  <a:pt x="1060704" y="220217"/>
                </a:lnTo>
                <a:lnTo>
                  <a:pt x="1059942" y="220979"/>
                </a:lnTo>
                <a:lnTo>
                  <a:pt x="1059180" y="220979"/>
                </a:lnTo>
                <a:lnTo>
                  <a:pt x="1054608" y="224027"/>
                </a:lnTo>
                <a:lnTo>
                  <a:pt x="1048512" y="227837"/>
                </a:lnTo>
                <a:lnTo>
                  <a:pt x="1046988" y="235457"/>
                </a:lnTo>
                <a:lnTo>
                  <a:pt x="1054608" y="247649"/>
                </a:lnTo>
                <a:lnTo>
                  <a:pt x="1062228" y="249935"/>
                </a:lnTo>
                <a:lnTo>
                  <a:pt x="1068324" y="246125"/>
                </a:lnTo>
                <a:lnTo>
                  <a:pt x="1070610" y="244601"/>
                </a:lnTo>
                <a:lnTo>
                  <a:pt x="1069848" y="244601"/>
                </a:lnTo>
                <a:lnTo>
                  <a:pt x="1072896" y="243077"/>
                </a:lnTo>
                <a:lnTo>
                  <a:pt x="1074267" y="243077"/>
                </a:lnTo>
                <a:lnTo>
                  <a:pt x="1114044" y="229361"/>
                </a:lnTo>
                <a:lnTo>
                  <a:pt x="1120902" y="227075"/>
                </a:lnTo>
                <a:lnTo>
                  <a:pt x="1123950" y="220217"/>
                </a:lnTo>
                <a:lnTo>
                  <a:pt x="1121664" y="213359"/>
                </a:lnTo>
                <a:lnTo>
                  <a:pt x="1120140" y="206501"/>
                </a:lnTo>
                <a:lnTo>
                  <a:pt x="1112520" y="202691"/>
                </a:lnTo>
                <a:close/>
              </a:path>
              <a:path w="2630804" h="816610">
                <a:moveTo>
                  <a:pt x="1072896" y="243077"/>
                </a:moveTo>
                <a:lnTo>
                  <a:pt x="1069848" y="244601"/>
                </a:lnTo>
                <a:lnTo>
                  <a:pt x="1071426" y="244057"/>
                </a:lnTo>
                <a:lnTo>
                  <a:pt x="1072896" y="243077"/>
                </a:lnTo>
                <a:close/>
              </a:path>
              <a:path w="2630804" h="816610">
                <a:moveTo>
                  <a:pt x="1071426" y="244057"/>
                </a:moveTo>
                <a:lnTo>
                  <a:pt x="1069848" y="244601"/>
                </a:lnTo>
                <a:lnTo>
                  <a:pt x="1070610" y="244601"/>
                </a:lnTo>
                <a:lnTo>
                  <a:pt x="1071426" y="244057"/>
                </a:lnTo>
                <a:close/>
              </a:path>
              <a:path w="2630804" h="816610">
                <a:moveTo>
                  <a:pt x="1074267" y="243077"/>
                </a:moveTo>
                <a:lnTo>
                  <a:pt x="1072896" y="243077"/>
                </a:lnTo>
                <a:lnTo>
                  <a:pt x="1071426" y="244057"/>
                </a:lnTo>
                <a:lnTo>
                  <a:pt x="1074267" y="243077"/>
                </a:lnTo>
                <a:close/>
              </a:path>
              <a:path w="2630804" h="816610">
                <a:moveTo>
                  <a:pt x="1210056" y="169925"/>
                </a:moveTo>
                <a:lnTo>
                  <a:pt x="1203198" y="172211"/>
                </a:lnTo>
                <a:lnTo>
                  <a:pt x="1154430" y="188975"/>
                </a:lnTo>
                <a:lnTo>
                  <a:pt x="1147572" y="191261"/>
                </a:lnTo>
                <a:lnTo>
                  <a:pt x="1144524" y="198119"/>
                </a:lnTo>
                <a:lnTo>
                  <a:pt x="1149096" y="211835"/>
                </a:lnTo>
                <a:lnTo>
                  <a:pt x="1155954" y="215645"/>
                </a:lnTo>
                <a:lnTo>
                  <a:pt x="1162812" y="213359"/>
                </a:lnTo>
                <a:lnTo>
                  <a:pt x="1211580" y="196595"/>
                </a:lnTo>
                <a:lnTo>
                  <a:pt x="1218438" y="194309"/>
                </a:lnTo>
                <a:lnTo>
                  <a:pt x="1222248" y="187451"/>
                </a:lnTo>
                <a:lnTo>
                  <a:pt x="1217676" y="173735"/>
                </a:lnTo>
                <a:lnTo>
                  <a:pt x="1210056" y="169925"/>
                </a:lnTo>
                <a:close/>
              </a:path>
              <a:path w="2630804" h="816610">
                <a:moveTo>
                  <a:pt x="1303782" y="130301"/>
                </a:moveTo>
                <a:lnTo>
                  <a:pt x="1297686" y="133349"/>
                </a:lnTo>
                <a:lnTo>
                  <a:pt x="1250442" y="154685"/>
                </a:lnTo>
                <a:lnTo>
                  <a:pt x="1244346" y="157733"/>
                </a:lnTo>
                <a:lnTo>
                  <a:pt x="1241298" y="165353"/>
                </a:lnTo>
                <a:lnTo>
                  <a:pt x="1244346" y="172211"/>
                </a:lnTo>
                <a:lnTo>
                  <a:pt x="1247394" y="178307"/>
                </a:lnTo>
                <a:lnTo>
                  <a:pt x="1255014" y="181355"/>
                </a:lnTo>
                <a:lnTo>
                  <a:pt x="1261110" y="178307"/>
                </a:lnTo>
                <a:lnTo>
                  <a:pt x="1308354" y="156971"/>
                </a:lnTo>
                <a:lnTo>
                  <a:pt x="1314450" y="153923"/>
                </a:lnTo>
                <a:lnTo>
                  <a:pt x="1317498" y="146303"/>
                </a:lnTo>
                <a:lnTo>
                  <a:pt x="1314450" y="139445"/>
                </a:lnTo>
                <a:lnTo>
                  <a:pt x="1311402" y="133349"/>
                </a:lnTo>
                <a:lnTo>
                  <a:pt x="1303782" y="130301"/>
                </a:lnTo>
                <a:close/>
              </a:path>
              <a:path w="2630804" h="816610">
                <a:moveTo>
                  <a:pt x="1397508" y="87629"/>
                </a:moveTo>
                <a:lnTo>
                  <a:pt x="1391412" y="90677"/>
                </a:lnTo>
                <a:lnTo>
                  <a:pt x="1344168" y="112013"/>
                </a:lnTo>
                <a:lnTo>
                  <a:pt x="1338072" y="115061"/>
                </a:lnTo>
                <a:lnTo>
                  <a:pt x="1335024" y="122681"/>
                </a:lnTo>
                <a:lnTo>
                  <a:pt x="1338072" y="128777"/>
                </a:lnTo>
                <a:lnTo>
                  <a:pt x="1341120" y="135635"/>
                </a:lnTo>
                <a:lnTo>
                  <a:pt x="1348740" y="137921"/>
                </a:lnTo>
                <a:lnTo>
                  <a:pt x="1354836" y="135635"/>
                </a:lnTo>
                <a:lnTo>
                  <a:pt x="1402080" y="113537"/>
                </a:lnTo>
                <a:lnTo>
                  <a:pt x="1408176" y="110489"/>
                </a:lnTo>
                <a:lnTo>
                  <a:pt x="1411224" y="102869"/>
                </a:lnTo>
                <a:lnTo>
                  <a:pt x="1405128" y="90677"/>
                </a:lnTo>
                <a:lnTo>
                  <a:pt x="1397508" y="87629"/>
                </a:lnTo>
                <a:close/>
              </a:path>
              <a:path w="2630804" h="816610">
                <a:moveTo>
                  <a:pt x="1502664" y="67817"/>
                </a:moveTo>
                <a:lnTo>
                  <a:pt x="1495044" y="68579"/>
                </a:lnTo>
                <a:lnTo>
                  <a:pt x="1443990" y="76199"/>
                </a:lnTo>
                <a:lnTo>
                  <a:pt x="1437132" y="76961"/>
                </a:lnTo>
                <a:lnTo>
                  <a:pt x="1432560" y="83819"/>
                </a:lnTo>
                <a:lnTo>
                  <a:pt x="1434084" y="97535"/>
                </a:lnTo>
                <a:lnTo>
                  <a:pt x="1440942" y="102869"/>
                </a:lnTo>
                <a:lnTo>
                  <a:pt x="1447800" y="101345"/>
                </a:lnTo>
                <a:lnTo>
                  <a:pt x="1498854" y="94487"/>
                </a:lnTo>
                <a:lnTo>
                  <a:pt x="1505712" y="92963"/>
                </a:lnTo>
                <a:lnTo>
                  <a:pt x="1511046" y="86867"/>
                </a:lnTo>
                <a:lnTo>
                  <a:pt x="1510284" y="79247"/>
                </a:lnTo>
                <a:lnTo>
                  <a:pt x="1508760" y="72389"/>
                </a:lnTo>
                <a:lnTo>
                  <a:pt x="1502664" y="67817"/>
                </a:lnTo>
                <a:close/>
              </a:path>
              <a:path w="2630804" h="816610">
                <a:moveTo>
                  <a:pt x="1592580" y="54863"/>
                </a:moveTo>
                <a:lnTo>
                  <a:pt x="1588770" y="54863"/>
                </a:lnTo>
                <a:lnTo>
                  <a:pt x="1546098" y="60959"/>
                </a:lnTo>
                <a:lnTo>
                  <a:pt x="1539240" y="62483"/>
                </a:lnTo>
                <a:lnTo>
                  <a:pt x="1534668" y="68579"/>
                </a:lnTo>
                <a:lnTo>
                  <a:pt x="1535430" y="76199"/>
                </a:lnTo>
                <a:lnTo>
                  <a:pt x="1536192" y="83057"/>
                </a:lnTo>
                <a:lnTo>
                  <a:pt x="1543050" y="87629"/>
                </a:lnTo>
                <a:lnTo>
                  <a:pt x="1549908" y="86867"/>
                </a:lnTo>
                <a:lnTo>
                  <a:pt x="1591098" y="80983"/>
                </a:lnTo>
                <a:lnTo>
                  <a:pt x="1588770" y="80771"/>
                </a:lnTo>
                <a:lnTo>
                  <a:pt x="1607439" y="80771"/>
                </a:lnTo>
                <a:lnTo>
                  <a:pt x="1610868" y="78485"/>
                </a:lnTo>
                <a:lnTo>
                  <a:pt x="1611630" y="70865"/>
                </a:lnTo>
                <a:lnTo>
                  <a:pt x="1613154" y="64007"/>
                </a:lnTo>
                <a:lnTo>
                  <a:pt x="1608582" y="57911"/>
                </a:lnTo>
                <a:lnTo>
                  <a:pt x="1600962" y="56387"/>
                </a:lnTo>
                <a:lnTo>
                  <a:pt x="1592580" y="54863"/>
                </a:lnTo>
                <a:close/>
              </a:path>
              <a:path w="2630804" h="816610">
                <a:moveTo>
                  <a:pt x="1607439" y="80771"/>
                </a:moveTo>
                <a:lnTo>
                  <a:pt x="1592580" y="80771"/>
                </a:lnTo>
                <a:lnTo>
                  <a:pt x="1591098" y="80983"/>
                </a:lnTo>
                <a:lnTo>
                  <a:pt x="1597152" y="81533"/>
                </a:lnTo>
                <a:lnTo>
                  <a:pt x="1604010" y="83057"/>
                </a:lnTo>
                <a:lnTo>
                  <a:pt x="1607439" y="80771"/>
                </a:lnTo>
                <a:close/>
              </a:path>
              <a:path w="2630804" h="816610">
                <a:moveTo>
                  <a:pt x="1592580" y="80771"/>
                </a:moveTo>
                <a:lnTo>
                  <a:pt x="1588770" y="80771"/>
                </a:lnTo>
                <a:lnTo>
                  <a:pt x="1591098" y="80983"/>
                </a:lnTo>
                <a:lnTo>
                  <a:pt x="1592580" y="80771"/>
                </a:lnTo>
                <a:close/>
              </a:path>
              <a:path w="2630804" h="816610">
                <a:moveTo>
                  <a:pt x="1645158" y="63245"/>
                </a:moveTo>
                <a:lnTo>
                  <a:pt x="1638300" y="68579"/>
                </a:lnTo>
                <a:lnTo>
                  <a:pt x="1637538" y="75437"/>
                </a:lnTo>
                <a:lnTo>
                  <a:pt x="1636014" y="82295"/>
                </a:lnTo>
                <a:lnTo>
                  <a:pt x="1641348" y="89153"/>
                </a:lnTo>
                <a:lnTo>
                  <a:pt x="1648206" y="89915"/>
                </a:lnTo>
                <a:lnTo>
                  <a:pt x="1699260" y="98297"/>
                </a:lnTo>
                <a:lnTo>
                  <a:pt x="1706118" y="99821"/>
                </a:lnTo>
                <a:lnTo>
                  <a:pt x="1712976" y="94487"/>
                </a:lnTo>
                <a:lnTo>
                  <a:pt x="1713738" y="87629"/>
                </a:lnTo>
                <a:lnTo>
                  <a:pt x="1715262" y="80771"/>
                </a:lnTo>
                <a:lnTo>
                  <a:pt x="1709928" y="73913"/>
                </a:lnTo>
                <a:lnTo>
                  <a:pt x="1703070" y="73151"/>
                </a:lnTo>
                <a:lnTo>
                  <a:pt x="1652016" y="64769"/>
                </a:lnTo>
                <a:lnTo>
                  <a:pt x="1645158" y="63245"/>
                </a:lnTo>
                <a:close/>
              </a:path>
              <a:path w="2630804" h="816610">
                <a:moveTo>
                  <a:pt x="1747266" y="80009"/>
                </a:moveTo>
                <a:lnTo>
                  <a:pt x="1740408" y="84581"/>
                </a:lnTo>
                <a:lnTo>
                  <a:pt x="1739645" y="92201"/>
                </a:lnTo>
                <a:lnTo>
                  <a:pt x="1738122" y="99059"/>
                </a:lnTo>
                <a:lnTo>
                  <a:pt x="1742694" y="105155"/>
                </a:lnTo>
                <a:lnTo>
                  <a:pt x="1750314" y="106679"/>
                </a:lnTo>
                <a:lnTo>
                  <a:pt x="1764792" y="108965"/>
                </a:lnTo>
                <a:lnTo>
                  <a:pt x="1800606" y="115823"/>
                </a:lnTo>
                <a:lnTo>
                  <a:pt x="1807464" y="117347"/>
                </a:lnTo>
                <a:lnTo>
                  <a:pt x="1814322" y="112775"/>
                </a:lnTo>
                <a:lnTo>
                  <a:pt x="1815845" y="105155"/>
                </a:lnTo>
                <a:lnTo>
                  <a:pt x="1816608" y="98297"/>
                </a:lnTo>
                <a:lnTo>
                  <a:pt x="1812036" y="91439"/>
                </a:lnTo>
                <a:lnTo>
                  <a:pt x="1805178" y="90677"/>
                </a:lnTo>
                <a:lnTo>
                  <a:pt x="1769364" y="83819"/>
                </a:lnTo>
                <a:lnTo>
                  <a:pt x="1754124" y="81533"/>
                </a:lnTo>
                <a:lnTo>
                  <a:pt x="1747266" y="80009"/>
                </a:lnTo>
                <a:close/>
              </a:path>
              <a:path w="2630804" h="816610">
                <a:moveTo>
                  <a:pt x="1849374" y="98297"/>
                </a:moveTo>
                <a:lnTo>
                  <a:pt x="1842516" y="103631"/>
                </a:lnTo>
                <a:lnTo>
                  <a:pt x="1839468" y="117347"/>
                </a:lnTo>
                <a:lnTo>
                  <a:pt x="1844039" y="124205"/>
                </a:lnTo>
                <a:lnTo>
                  <a:pt x="1850898" y="124967"/>
                </a:lnTo>
                <a:lnTo>
                  <a:pt x="1901952" y="134873"/>
                </a:lnTo>
                <a:lnTo>
                  <a:pt x="1908810" y="136397"/>
                </a:lnTo>
                <a:lnTo>
                  <a:pt x="1915668" y="131825"/>
                </a:lnTo>
                <a:lnTo>
                  <a:pt x="1917192" y="124205"/>
                </a:lnTo>
                <a:lnTo>
                  <a:pt x="1918716" y="117347"/>
                </a:lnTo>
                <a:lnTo>
                  <a:pt x="1914144" y="110489"/>
                </a:lnTo>
                <a:lnTo>
                  <a:pt x="1906524" y="109727"/>
                </a:lnTo>
                <a:lnTo>
                  <a:pt x="1856232" y="99821"/>
                </a:lnTo>
                <a:lnTo>
                  <a:pt x="1849374" y="98297"/>
                </a:lnTo>
                <a:close/>
              </a:path>
              <a:path w="2630804" h="816610">
                <a:moveTo>
                  <a:pt x="2011680" y="105917"/>
                </a:moveTo>
                <a:lnTo>
                  <a:pt x="2004060" y="106679"/>
                </a:lnTo>
                <a:lnTo>
                  <a:pt x="1953006" y="114299"/>
                </a:lnTo>
                <a:lnTo>
                  <a:pt x="1946148" y="115823"/>
                </a:lnTo>
                <a:lnTo>
                  <a:pt x="1941576" y="121919"/>
                </a:lnTo>
                <a:lnTo>
                  <a:pt x="1942338" y="128777"/>
                </a:lnTo>
                <a:lnTo>
                  <a:pt x="1943100" y="136397"/>
                </a:lnTo>
                <a:lnTo>
                  <a:pt x="1949958" y="140969"/>
                </a:lnTo>
                <a:lnTo>
                  <a:pt x="1956816" y="140207"/>
                </a:lnTo>
                <a:lnTo>
                  <a:pt x="2007870" y="132587"/>
                </a:lnTo>
                <a:lnTo>
                  <a:pt x="2015489" y="131063"/>
                </a:lnTo>
                <a:lnTo>
                  <a:pt x="2020062" y="124967"/>
                </a:lnTo>
                <a:lnTo>
                  <a:pt x="2019300" y="118109"/>
                </a:lnTo>
                <a:lnTo>
                  <a:pt x="2017776" y="110489"/>
                </a:lnTo>
                <a:lnTo>
                  <a:pt x="2011680" y="105917"/>
                </a:lnTo>
                <a:close/>
              </a:path>
              <a:path w="2630804" h="816610">
                <a:moveTo>
                  <a:pt x="2113788" y="90677"/>
                </a:moveTo>
                <a:lnTo>
                  <a:pt x="2106168" y="92201"/>
                </a:lnTo>
                <a:lnTo>
                  <a:pt x="2055114" y="99821"/>
                </a:lnTo>
                <a:lnTo>
                  <a:pt x="2048256" y="100583"/>
                </a:lnTo>
                <a:lnTo>
                  <a:pt x="2043683" y="107441"/>
                </a:lnTo>
                <a:lnTo>
                  <a:pt x="2044445" y="114299"/>
                </a:lnTo>
                <a:lnTo>
                  <a:pt x="2045970" y="121157"/>
                </a:lnTo>
                <a:lnTo>
                  <a:pt x="2052066" y="125729"/>
                </a:lnTo>
                <a:lnTo>
                  <a:pt x="2058924" y="124967"/>
                </a:lnTo>
                <a:lnTo>
                  <a:pt x="2109978" y="117347"/>
                </a:lnTo>
                <a:lnTo>
                  <a:pt x="2117598" y="116585"/>
                </a:lnTo>
                <a:lnTo>
                  <a:pt x="2122170" y="109727"/>
                </a:lnTo>
                <a:lnTo>
                  <a:pt x="2121408" y="102869"/>
                </a:lnTo>
                <a:lnTo>
                  <a:pt x="2119884" y="96011"/>
                </a:lnTo>
                <a:lnTo>
                  <a:pt x="2113788" y="90677"/>
                </a:lnTo>
                <a:close/>
              </a:path>
              <a:path w="2630804" h="816610">
                <a:moveTo>
                  <a:pt x="2215134" y="74675"/>
                </a:moveTo>
                <a:lnTo>
                  <a:pt x="2208276" y="75437"/>
                </a:lnTo>
                <a:lnTo>
                  <a:pt x="2157222" y="83819"/>
                </a:lnTo>
                <a:lnTo>
                  <a:pt x="2150364" y="85343"/>
                </a:lnTo>
                <a:lnTo>
                  <a:pt x="2145792" y="91439"/>
                </a:lnTo>
                <a:lnTo>
                  <a:pt x="2146554" y="98297"/>
                </a:lnTo>
                <a:lnTo>
                  <a:pt x="2148078" y="105917"/>
                </a:lnTo>
                <a:lnTo>
                  <a:pt x="2154174" y="110489"/>
                </a:lnTo>
                <a:lnTo>
                  <a:pt x="2161794" y="108965"/>
                </a:lnTo>
                <a:lnTo>
                  <a:pt x="2212086" y="100583"/>
                </a:lnTo>
                <a:lnTo>
                  <a:pt x="2219706" y="99821"/>
                </a:lnTo>
                <a:lnTo>
                  <a:pt x="2224278" y="92963"/>
                </a:lnTo>
                <a:lnTo>
                  <a:pt x="2222754" y="86105"/>
                </a:lnTo>
                <a:lnTo>
                  <a:pt x="2221992" y="79247"/>
                </a:lnTo>
                <a:lnTo>
                  <a:pt x="2215134" y="74675"/>
                </a:lnTo>
                <a:close/>
              </a:path>
              <a:path w="2630804" h="816610">
                <a:moveTo>
                  <a:pt x="2316480" y="57149"/>
                </a:moveTo>
                <a:lnTo>
                  <a:pt x="2309622" y="58673"/>
                </a:lnTo>
                <a:lnTo>
                  <a:pt x="2289810" y="62483"/>
                </a:lnTo>
                <a:lnTo>
                  <a:pt x="2259330" y="67055"/>
                </a:lnTo>
                <a:lnTo>
                  <a:pt x="2252472" y="68579"/>
                </a:lnTo>
                <a:lnTo>
                  <a:pt x="2247138" y="74675"/>
                </a:lnTo>
                <a:lnTo>
                  <a:pt x="2248662" y="82295"/>
                </a:lnTo>
                <a:lnTo>
                  <a:pt x="2249424" y="89153"/>
                </a:lnTo>
                <a:lnTo>
                  <a:pt x="2256282" y="93725"/>
                </a:lnTo>
                <a:lnTo>
                  <a:pt x="2263140" y="92201"/>
                </a:lnTo>
                <a:lnTo>
                  <a:pt x="2293620" y="87629"/>
                </a:lnTo>
                <a:lnTo>
                  <a:pt x="2314194" y="83819"/>
                </a:lnTo>
                <a:lnTo>
                  <a:pt x="2321052" y="82295"/>
                </a:lnTo>
                <a:lnTo>
                  <a:pt x="2326386" y="76199"/>
                </a:lnTo>
                <a:lnTo>
                  <a:pt x="2324862" y="68579"/>
                </a:lnTo>
                <a:lnTo>
                  <a:pt x="2323338" y="61721"/>
                </a:lnTo>
                <a:lnTo>
                  <a:pt x="2316480" y="57149"/>
                </a:lnTo>
                <a:close/>
              </a:path>
              <a:path w="2630804" h="816610">
                <a:moveTo>
                  <a:pt x="2418588" y="38861"/>
                </a:moveTo>
                <a:lnTo>
                  <a:pt x="2411730" y="40385"/>
                </a:lnTo>
                <a:lnTo>
                  <a:pt x="2360676" y="49529"/>
                </a:lnTo>
                <a:lnTo>
                  <a:pt x="2353818" y="50291"/>
                </a:lnTo>
                <a:lnTo>
                  <a:pt x="2349246" y="57149"/>
                </a:lnTo>
                <a:lnTo>
                  <a:pt x="2350008" y="64007"/>
                </a:lnTo>
                <a:lnTo>
                  <a:pt x="2351532" y="71627"/>
                </a:lnTo>
                <a:lnTo>
                  <a:pt x="2358390" y="76199"/>
                </a:lnTo>
                <a:lnTo>
                  <a:pt x="2365248" y="74675"/>
                </a:lnTo>
                <a:lnTo>
                  <a:pt x="2416302" y="65531"/>
                </a:lnTo>
                <a:lnTo>
                  <a:pt x="2423160" y="64007"/>
                </a:lnTo>
                <a:lnTo>
                  <a:pt x="2427732" y="57911"/>
                </a:lnTo>
                <a:lnTo>
                  <a:pt x="2426208" y="50291"/>
                </a:lnTo>
                <a:lnTo>
                  <a:pt x="2425446" y="43433"/>
                </a:lnTo>
                <a:lnTo>
                  <a:pt x="2418588" y="38861"/>
                </a:lnTo>
                <a:close/>
              </a:path>
              <a:path w="2630804" h="816610">
                <a:moveTo>
                  <a:pt x="2519934" y="19811"/>
                </a:moveTo>
                <a:lnTo>
                  <a:pt x="2513076" y="21335"/>
                </a:lnTo>
                <a:lnTo>
                  <a:pt x="2464308" y="30479"/>
                </a:lnTo>
                <a:lnTo>
                  <a:pt x="2462022" y="31241"/>
                </a:lnTo>
                <a:lnTo>
                  <a:pt x="2455164" y="32765"/>
                </a:lnTo>
                <a:lnTo>
                  <a:pt x="2450592" y="38861"/>
                </a:lnTo>
                <a:lnTo>
                  <a:pt x="2452116" y="45719"/>
                </a:lnTo>
                <a:lnTo>
                  <a:pt x="2452878" y="53339"/>
                </a:lnTo>
                <a:lnTo>
                  <a:pt x="2459736" y="57911"/>
                </a:lnTo>
                <a:lnTo>
                  <a:pt x="2466594" y="56387"/>
                </a:lnTo>
                <a:lnTo>
                  <a:pt x="2468880" y="56387"/>
                </a:lnTo>
                <a:lnTo>
                  <a:pt x="2517648" y="46481"/>
                </a:lnTo>
                <a:lnTo>
                  <a:pt x="2524506" y="44957"/>
                </a:lnTo>
                <a:lnTo>
                  <a:pt x="2529078" y="38099"/>
                </a:lnTo>
                <a:lnTo>
                  <a:pt x="2527554" y="31241"/>
                </a:lnTo>
                <a:lnTo>
                  <a:pt x="2526792" y="24383"/>
                </a:lnTo>
                <a:lnTo>
                  <a:pt x="2519934" y="19811"/>
                </a:lnTo>
                <a:close/>
              </a:path>
              <a:path w="2630804" h="816610">
                <a:moveTo>
                  <a:pt x="2621280" y="0"/>
                </a:moveTo>
                <a:lnTo>
                  <a:pt x="2563368" y="11429"/>
                </a:lnTo>
                <a:lnTo>
                  <a:pt x="2556510" y="12953"/>
                </a:lnTo>
                <a:lnTo>
                  <a:pt x="2551938" y="19811"/>
                </a:lnTo>
                <a:lnTo>
                  <a:pt x="2553462" y="26669"/>
                </a:lnTo>
                <a:lnTo>
                  <a:pt x="2554224" y="33527"/>
                </a:lnTo>
                <a:lnTo>
                  <a:pt x="2561082" y="38099"/>
                </a:lnTo>
                <a:lnTo>
                  <a:pt x="2618994" y="26669"/>
                </a:lnTo>
                <a:lnTo>
                  <a:pt x="2625852" y="25145"/>
                </a:lnTo>
                <a:lnTo>
                  <a:pt x="2630424" y="18287"/>
                </a:lnTo>
                <a:lnTo>
                  <a:pt x="2628900" y="11429"/>
                </a:lnTo>
                <a:lnTo>
                  <a:pt x="2628138" y="4571"/>
                </a:lnTo>
                <a:lnTo>
                  <a:pt x="2621280" y="0"/>
                </a:lnTo>
                <a:close/>
              </a:path>
            </a:pathLst>
          </a:custGeom>
          <a:solidFill>
            <a:srgbClr val="001D5F"/>
          </a:solidFill>
        </p:spPr>
        <p:txBody>
          <a:bodyPr wrap="square" lIns="0" tIns="0" rIns="0" bIns="0" rtlCol="0"/>
          <a:lstStyle/>
          <a:p>
            <a:endParaRPr/>
          </a:p>
        </p:txBody>
      </p:sp>
      <p:sp>
        <p:nvSpPr>
          <p:cNvPr id="37" name="object 37"/>
          <p:cNvSpPr/>
          <p:nvPr/>
        </p:nvSpPr>
        <p:spPr>
          <a:xfrm>
            <a:off x="3009638" y="1398055"/>
            <a:ext cx="2663190" cy="796290"/>
          </a:xfrm>
          <a:custGeom>
            <a:avLst/>
            <a:gdLst/>
            <a:ahLst/>
            <a:cxnLst/>
            <a:rect l="l" t="t" r="r" b="b"/>
            <a:pathLst>
              <a:path w="2663190" h="796289">
                <a:moveTo>
                  <a:pt x="182022" y="687486"/>
                </a:moveTo>
                <a:lnTo>
                  <a:pt x="10929" y="761452"/>
                </a:lnTo>
                <a:lnTo>
                  <a:pt x="5000" y="765786"/>
                </a:lnTo>
                <a:lnTo>
                  <a:pt x="1214" y="771548"/>
                </a:lnTo>
                <a:lnTo>
                  <a:pt x="0" y="778168"/>
                </a:lnTo>
                <a:lnTo>
                  <a:pt x="1785" y="785074"/>
                </a:lnTo>
                <a:lnTo>
                  <a:pt x="5798" y="791003"/>
                </a:lnTo>
                <a:lnTo>
                  <a:pt x="11596" y="794789"/>
                </a:lnTo>
                <a:lnTo>
                  <a:pt x="18395" y="796004"/>
                </a:lnTo>
                <a:lnTo>
                  <a:pt x="25407" y="794218"/>
                </a:lnTo>
                <a:lnTo>
                  <a:pt x="199905" y="718780"/>
                </a:lnTo>
                <a:lnTo>
                  <a:pt x="202191" y="718018"/>
                </a:lnTo>
                <a:lnTo>
                  <a:pt x="204477" y="715732"/>
                </a:lnTo>
                <a:lnTo>
                  <a:pt x="206763" y="714208"/>
                </a:lnTo>
                <a:lnTo>
                  <a:pt x="227176" y="690586"/>
                </a:lnTo>
                <a:lnTo>
                  <a:pt x="179331" y="690586"/>
                </a:lnTo>
                <a:lnTo>
                  <a:pt x="182022" y="687486"/>
                </a:lnTo>
                <a:close/>
              </a:path>
              <a:path w="2663190" h="796289">
                <a:moveTo>
                  <a:pt x="185427" y="686014"/>
                </a:moveTo>
                <a:lnTo>
                  <a:pt x="182022" y="687486"/>
                </a:lnTo>
                <a:lnTo>
                  <a:pt x="179331" y="690586"/>
                </a:lnTo>
                <a:lnTo>
                  <a:pt x="185427" y="686014"/>
                </a:lnTo>
                <a:close/>
              </a:path>
              <a:path w="2663190" h="796289">
                <a:moveTo>
                  <a:pt x="231127" y="686014"/>
                </a:moveTo>
                <a:lnTo>
                  <a:pt x="185427" y="686014"/>
                </a:lnTo>
                <a:lnTo>
                  <a:pt x="179331" y="690586"/>
                </a:lnTo>
                <a:lnTo>
                  <a:pt x="227176" y="690586"/>
                </a:lnTo>
                <a:lnTo>
                  <a:pt x="231127" y="686014"/>
                </a:lnTo>
                <a:close/>
              </a:path>
              <a:path w="2663190" h="796289">
                <a:moveTo>
                  <a:pt x="539757" y="375880"/>
                </a:moveTo>
                <a:lnTo>
                  <a:pt x="533661" y="379690"/>
                </a:lnTo>
                <a:lnTo>
                  <a:pt x="358401" y="485608"/>
                </a:lnTo>
                <a:lnTo>
                  <a:pt x="356877" y="486370"/>
                </a:lnTo>
                <a:lnTo>
                  <a:pt x="354591" y="488656"/>
                </a:lnTo>
                <a:lnTo>
                  <a:pt x="182022" y="687486"/>
                </a:lnTo>
                <a:lnTo>
                  <a:pt x="185427" y="686014"/>
                </a:lnTo>
                <a:lnTo>
                  <a:pt x="231127" y="686014"/>
                </a:lnTo>
                <a:lnTo>
                  <a:pt x="377969" y="516088"/>
                </a:lnTo>
                <a:lnTo>
                  <a:pt x="377451" y="516088"/>
                </a:lnTo>
                <a:lnTo>
                  <a:pt x="381261" y="512278"/>
                </a:lnTo>
                <a:lnTo>
                  <a:pt x="383728" y="512278"/>
                </a:lnTo>
                <a:lnTo>
                  <a:pt x="540925" y="416861"/>
                </a:lnTo>
                <a:lnTo>
                  <a:pt x="531375" y="408646"/>
                </a:lnTo>
                <a:lnTo>
                  <a:pt x="586266" y="408646"/>
                </a:lnTo>
                <a:lnTo>
                  <a:pt x="548901" y="376642"/>
                </a:lnTo>
                <a:lnTo>
                  <a:pt x="539757" y="375880"/>
                </a:lnTo>
                <a:close/>
              </a:path>
              <a:path w="2663190" h="796289">
                <a:moveTo>
                  <a:pt x="586266" y="408646"/>
                </a:moveTo>
                <a:lnTo>
                  <a:pt x="531375" y="408646"/>
                </a:lnTo>
                <a:lnTo>
                  <a:pt x="551949" y="410170"/>
                </a:lnTo>
                <a:lnTo>
                  <a:pt x="540925" y="416861"/>
                </a:lnTo>
                <a:lnTo>
                  <a:pt x="705873" y="558760"/>
                </a:lnTo>
                <a:lnTo>
                  <a:pt x="711969" y="563332"/>
                </a:lnTo>
                <a:lnTo>
                  <a:pt x="719589" y="564094"/>
                </a:lnTo>
                <a:lnTo>
                  <a:pt x="726447" y="561046"/>
                </a:lnTo>
                <a:lnTo>
                  <a:pt x="782230" y="531328"/>
                </a:lnTo>
                <a:lnTo>
                  <a:pt x="729495" y="531328"/>
                </a:lnTo>
                <a:lnTo>
                  <a:pt x="708921" y="529042"/>
                </a:lnTo>
                <a:lnTo>
                  <a:pt x="719979" y="523177"/>
                </a:lnTo>
                <a:lnTo>
                  <a:pt x="586266" y="408646"/>
                </a:lnTo>
                <a:close/>
              </a:path>
              <a:path w="2663190" h="796289">
                <a:moveTo>
                  <a:pt x="719979" y="523177"/>
                </a:moveTo>
                <a:lnTo>
                  <a:pt x="708921" y="529042"/>
                </a:lnTo>
                <a:lnTo>
                  <a:pt x="729495" y="531328"/>
                </a:lnTo>
                <a:lnTo>
                  <a:pt x="719979" y="523177"/>
                </a:lnTo>
                <a:close/>
              </a:path>
              <a:path w="2663190" h="796289">
                <a:moveTo>
                  <a:pt x="2648223" y="0"/>
                </a:moveTo>
                <a:lnTo>
                  <a:pt x="2641353" y="214"/>
                </a:lnTo>
                <a:lnTo>
                  <a:pt x="2114811" y="112990"/>
                </a:lnTo>
                <a:lnTo>
                  <a:pt x="1940313" y="148804"/>
                </a:lnTo>
                <a:lnTo>
                  <a:pt x="1764291" y="178522"/>
                </a:lnTo>
                <a:lnTo>
                  <a:pt x="1590555" y="225766"/>
                </a:lnTo>
                <a:lnTo>
                  <a:pt x="1417581" y="258532"/>
                </a:lnTo>
                <a:lnTo>
                  <a:pt x="1243083" y="269962"/>
                </a:lnTo>
                <a:lnTo>
                  <a:pt x="1240035" y="269962"/>
                </a:lnTo>
                <a:lnTo>
                  <a:pt x="1239273" y="270724"/>
                </a:lnTo>
                <a:lnTo>
                  <a:pt x="1064013" y="320254"/>
                </a:lnTo>
                <a:lnTo>
                  <a:pt x="1059441" y="322540"/>
                </a:lnTo>
                <a:lnTo>
                  <a:pt x="884181" y="436078"/>
                </a:lnTo>
                <a:lnTo>
                  <a:pt x="719979" y="523177"/>
                </a:lnTo>
                <a:lnTo>
                  <a:pt x="729495" y="531328"/>
                </a:lnTo>
                <a:lnTo>
                  <a:pt x="782230" y="531328"/>
                </a:lnTo>
                <a:lnTo>
                  <a:pt x="900945" y="468082"/>
                </a:lnTo>
                <a:lnTo>
                  <a:pt x="1076140" y="354544"/>
                </a:lnTo>
                <a:lnTo>
                  <a:pt x="1073919" y="354544"/>
                </a:lnTo>
                <a:lnTo>
                  <a:pt x="1078491" y="353020"/>
                </a:lnTo>
                <a:lnTo>
                  <a:pt x="1079312" y="353020"/>
                </a:lnTo>
                <a:lnTo>
                  <a:pt x="1246483" y="305776"/>
                </a:lnTo>
                <a:lnTo>
                  <a:pt x="1245369" y="305776"/>
                </a:lnTo>
                <a:lnTo>
                  <a:pt x="1249179" y="305014"/>
                </a:lnTo>
                <a:lnTo>
                  <a:pt x="1257003" y="305014"/>
                </a:lnTo>
                <a:lnTo>
                  <a:pt x="1419867" y="294346"/>
                </a:lnTo>
                <a:lnTo>
                  <a:pt x="1597413" y="260818"/>
                </a:lnTo>
                <a:lnTo>
                  <a:pt x="1773435" y="213574"/>
                </a:lnTo>
                <a:lnTo>
                  <a:pt x="1946409" y="183856"/>
                </a:lnTo>
                <a:lnTo>
                  <a:pt x="2122431" y="148042"/>
                </a:lnTo>
                <a:lnTo>
                  <a:pt x="2648973" y="34504"/>
                </a:lnTo>
                <a:lnTo>
                  <a:pt x="2662689" y="13930"/>
                </a:lnTo>
                <a:lnTo>
                  <a:pt x="2659677" y="7286"/>
                </a:lnTo>
                <a:lnTo>
                  <a:pt x="2654593" y="2500"/>
                </a:lnTo>
                <a:lnTo>
                  <a:pt x="2648223" y="0"/>
                </a:lnTo>
                <a:close/>
              </a:path>
              <a:path w="2663190" h="796289">
                <a:moveTo>
                  <a:pt x="381261" y="512278"/>
                </a:moveTo>
                <a:lnTo>
                  <a:pt x="377451" y="516088"/>
                </a:lnTo>
                <a:lnTo>
                  <a:pt x="378540" y="515427"/>
                </a:lnTo>
                <a:lnTo>
                  <a:pt x="381261" y="512278"/>
                </a:lnTo>
                <a:close/>
              </a:path>
              <a:path w="2663190" h="796289">
                <a:moveTo>
                  <a:pt x="378540" y="515427"/>
                </a:moveTo>
                <a:lnTo>
                  <a:pt x="377451" y="516088"/>
                </a:lnTo>
                <a:lnTo>
                  <a:pt x="377969" y="516088"/>
                </a:lnTo>
                <a:lnTo>
                  <a:pt x="378540" y="515427"/>
                </a:lnTo>
                <a:close/>
              </a:path>
              <a:path w="2663190" h="796289">
                <a:moveTo>
                  <a:pt x="383728" y="512278"/>
                </a:moveTo>
                <a:lnTo>
                  <a:pt x="381261" y="512278"/>
                </a:lnTo>
                <a:lnTo>
                  <a:pt x="378540" y="515427"/>
                </a:lnTo>
                <a:lnTo>
                  <a:pt x="383728" y="512278"/>
                </a:lnTo>
                <a:close/>
              </a:path>
              <a:path w="2663190" h="796289">
                <a:moveTo>
                  <a:pt x="531375" y="408646"/>
                </a:moveTo>
                <a:lnTo>
                  <a:pt x="540925" y="416861"/>
                </a:lnTo>
                <a:lnTo>
                  <a:pt x="551949" y="410170"/>
                </a:lnTo>
                <a:lnTo>
                  <a:pt x="531375" y="408646"/>
                </a:lnTo>
                <a:close/>
              </a:path>
              <a:path w="2663190" h="796289">
                <a:moveTo>
                  <a:pt x="1078491" y="353020"/>
                </a:moveTo>
                <a:lnTo>
                  <a:pt x="1073919" y="354544"/>
                </a:lnTo>
                <a:lnTo>
                  <a:pt x="1077857" y="353431"/>
                </a:lnTo>
                <a:lnTo>
                  <a:pt x="1078491" y="353020"/>
                </a:lnTo>
                <a:close/>
              </a:path>
              <a:path w="2663190" h="796289">
                <a:moveTo>
                  <a:pt x="1077857" y="353431"/>
                </a:moveTo>
                <a:lnTo>
                  <a:pt x="1073919" y="354544"/>
                </a:lnTo>
                <a:lnTo>
                  <a:pt x="1076140" y="354544"/>
                </a:lnTo>
                <a:lnTo>
                  <a:pt x="1077857" y="353431"/>
                </a:lnTo>
                <a:close/>
              </a:path>
              <a:path w="2663190" h="796289">
                <a:moveTo>
                  <a:pt x="1079312" y="353020"/>
                </a:moveTo>
                <a:lnTo>
                  <a:pt x="1078491" y="353020"/>
                </a:lnTo>
                <a:lnTo>
                  <a:pt x="1077857" y="353431"/>
                </a:lnTo>
                <a:lnTo>
                  <a:pt x="1079312" y="353020"/>
                </a:lnTo>
                <a:close/>
              </a:path>
              <a:path w="2663190" h="796289">
                <a:moveTo>
                  <a:pt x="1249179" y="305014"/>
                </a:moveTo>
                <a:lnTo>
                  <a:pt x="1245369" y="305776"/>
                </a:lnTo>
                <a:lnTo>
                  <a:pt x="1246819" y="305681"/>
                </a:lnTo>
                <a:lnTo>
                  <a:pt x="1249179" y="305014"/>
                </a:lnTo>
                <a:close/>
              </a:path>
              <a:path w="2663190" h="796289">
                <a:moveTo>
                  <a:pt x="1246819" y="305681"/>
                </a:moveTo>
                <a:lnTo>
                  <a:pt x="1245369" y="305776"/>
                </a:lnTo>
                <a:lnTo>
                  <a:pt x="1246483" y="305776"/>
                </a:lnTo>
                <a:lnTo>
                  <a:pt x="1246819" y="305681"/>
                </a:lnTo>
                <a:close/>
              </a:path>
              <a:path w="2663190" h="796289">
                <a:moveTo>
                  <a:pt x="1257003" y="305014"/>
                </a:moveTo>
                <a:lnTo>
                  <a:pt x="1249179" y="305014"/>
                </a:lnTo>
                <a:lnTo>
                  <a:pt x="1246819" y="305681"/>
                </a:lnTo>
                <a:lnTo>
                  <a:pt x="1257003" y="305014"/>
                </a:lnTo>
                <a:close/>
              </a:path>
            </a:pathLst>
          </a:custGeom>
          <a:solidFill>
            <a:srgbClr val="0000BE"/>
          </a:solidFill>
        </p:spPr>
        <p:txBody>
          <a:bodyPr wrap="square" lIns="0" tIns="0" rIns="0" bIns="0" rtlCol="0"/>
          <a:lstStyle/>
          <a:p>
            <a:endParaRPr/>
          </a:p>
        </p:txBody>
      </p:sp>
      <p:sp>
        <p:nvSpPr>
          <p:cNvPr id="38" name="object 38"/>
          <p:cNvSpPr/>
          <p:nvPr/>
        </p:nvSpPr>
        <p:spPr>
          <a:xfrm>
            <a:off x="3012185" y="1218438"/>
            <a:ext cx="2616200" cy="459740"/>
          </a:xfrm>
          <a:custGeom>
            <a:avLst/>
            <a:gdLst/>
            <a:ahLst/>
            <a:cxnLst/>
            <a:rect l="l" t="t" r="r" b="b"/>
            <a:pathLst>
              <a:path w="2616200" h="459739">
                <a:moveTo>
                  <a:pt x="87630" y="400811"/>
                </a:moveTo>
                <a:lnTo>
                  <a:pt x="80772" y="403097"/>
                </a:lnTo>
                <a:lnTo>
                  <a:pt x="9906" y="433577"/>
                </a:lnTo>
                <a:lnTo>
                  <a:pt x="3048" y="435863"/>
                </a:lnTo>
                <a:lnTo>
                  <a:pt x="0" y="443483"/>
                </a:lnTo>
                <a:lnTo>
                  <a:pt x="3048" y="450341"/>
                </a:lnTo>
                <a:lnTo>
                  <a:pt x="5334" y="456437"/>
                </a:lnTo>
                <a:lnTo>
                  <a:pt x="12954" y="459485"/>
                </a:lnTo>
                <a:lnTo>
                  <a:pt x="19812" y="457199"/>
                </a:lnTo>
                <a:lnTo>
                  <a:pt x="91440" y="427481"/>
                </a:lnTo>
                <a:lnTo>
                  <a:pt x="97536" y="424433"/>
                </a:lnTo>
                <a:lnTo>
                  <a:pt x="100584" y="416813"/>
                </a:lnTo>
                <a:lnTo>
                  <a:pt x="98298" y="410717"/>
                </a:lnTo>
                <a:lnTo>
                  <a:pt x="95250" y="403859"/>
                </a:lnTo>
                <a:lnTo>
                  <a:pt x="87630" y="400811"/>
                </a:lnTo>
                <a:close/>
              </a:path>
              <a:path w="2616200" h="459739">
                <a:moveTo>
                  <a:pt x="251460" y="326897"/>
                </a:moveTo>
                <a:lnTo>
                  <a:pt x="244602" y="329945"/>
                </a:lnTo>
                <a:lnTo>
                  <a:pt x="184404" y="360425"/>
                </a:lnTo>
                <a:lnTo>
                  <a:pt x="176022" y="363473"/>
                </a:lnTo>
                <a:lnTo>
                  <a:pt x="169926" y="366521"/>
                </a:lnTo>
                <a:lnTo>
                  <a:pt x="166878" y="374141"/>
                </a:lnTo>
                <a:lnTo>
                  <a:pt x="169164" y="380237"/>
                </a:lnTo>
                <a:lnTo>
                  <a:pt x="172212" y="387095"/>
                </a:lnTo>
                <a:lnTo>
                  <a:pt x="179832" y="390143"/>
                </a:lnTo>
                <a:lnTo>
                  <a:pt x="186690" y="387857"/>
                </a:lnTo>
                <a:lnTo>
                  <a:pt x="262890" y="349757"/>
                </a:lnTo>
                <a:lnTo>
                  <a:pt x="265176" y="342137"/>
                </a:lnTo>
                <a:lnTo>
                  <a:pt x="262128" y="335279"/>
                </a:lnTo>
                <a:lnTo>
                  <a:pt x="259080" y="329183"/>
                </a:lnTo>
                <a:lnTo>
                  <a:pt x="251460" y="326897"/>
                </a:lnTo>
                <a:close/>
              </a:path>
              <a:path w="2616200" h="459739">
                <a:moveTo>
                  <a:pt x="399943" y="272033"/>
                </a:moveTo>
                <a:lnTo>
                  <a:pt x="360426" y="272033"/>
                </a:lnTo>
                <a:lnTo>
                  <a:pt x="357378" y="273557"/>
                </a:lnTo>
                <a:lnTo>
                  <a:pt x="336804" y="283463"/>
                </a:lnTo>
                <a:lnTo>
                  <a:pt x="330708" y="286511"/>
                </a:lnTo>
                <a:lnTo>
                  <a:pt x="328422" y="294893"/>
                </a:lnTo>
                <a:lnTo>
                  <a:pt x="334518" y="307085"/>
                </a:lnTo>
                <a:lnTo>
                  <a:pt x="342138" y="310133"/>
                </a:lnTo>
                <a:lnTo>
                  <a:pt x="348996" y="306323"/>
                </a:lnTo>
                <a:lnTo>
                  <a:pt x="371856" y="294893"/>
                </a:lnTo>
                <a:lnTo>
                  <a:pt x="372618" y="294893"/>
                </a:lnTo>
                <a:lnTo>
                  <a:pt x="374142" y="293369"/>
                </a:lnTo>
                <a:lnTo>
                  <a:pt x="399943" y="272033"/>
                </a:lnTo>
                <a:close/>
              </a:path>
              <a:path w="2616200" h="459739">
                <a:moveTo>
                  <a:pt x="357521" y="273439"/>
                </a:moveTo>
                <a:lnTo>
                  <a:pt x="357276" y="273557"/>
                </a:lnTo>
                <a:lnTo>
                  <a:pt x="357521" y="273439"/>
                </a:lnTo>
                <a:close/>
              </a:path>
              <a:path w="2616200" h="459739">
                <a:moveTo>
                  <a:pt x="360426" y="272033"/>
                </a:moveTo>
                <a:lnTo>
                  <a:pt x="357521" y="273439"/>
                </a:lnTo>
                <a:lnTo>
                  <a:pt x="357378" y="273557"/>
                </a:lnTo>
                <a:lnTo>
                  <a:pt x="360426" y="272033"/>
                </a:lnTo>
                <a:close/>
              </a:path>
              <a:path w="2616200" h="459739">
                <a:moveTo>
                  <a:pt x="403098" y="236219"/>
                </a:moveTo>
                <a:lnTo>
                  <a:pt x="397002" y="240791"/>
                </a:lnTo>
                <a:lnTo>
                  <a:pt x="357521" y="273439"/>
                </a:lnTo>
                <a:lnTo>
                  <a:pt x="360426" y="272033"/>
                </a:lnTo>
                <a:lnTo>
                  <a:pt x="399943" y="272033"/>
                </a:lnTo>
                <a:lnTo>
                  <a:pt x="413766" y="260603"/>
                </a:lnTo>
                <a:lnTo>
                  <a:pt x="419100" y="256031"/>
                </a:lnTo>
                <a:lnTo>
                  <a:pt x="419862" y="247649"/>
                </a:lnTo>
                <a:lnTo>
                  <a:pt x="410718" y="236981"/>
                </a:lnTo>
                <a:lnTo>
                  <a:pt x="403098" y="236219"/>
                </a:lnTo>
                <a:close/>
              </a:path>
              <a:path w="2616200" h="459739">
                <a:moveTo>
                  <a:pt x="544830" y="123443"/>
                </a:moveTo>
                <a:lnTo>
                  <a:pt x="537210" y="123443"/>
                </a:lnTo>
                <a:lnTo>
                  <a:pt x="532638" y="128015"/>
                </a:lnTo>
                <a:lnTo>
                  <a:pt x="476250" y="174497"/>
                </a:lnTo>
                <a:lnTo>
                  <a:pt x="470916" y="179069"/>
                </a:lnTo>
                <a:lnTo>
                  <a:pt x="470154" y="187451"/>
                </a:lnTo>
                <a:lnTo>
                  <a:pt x="479298" y="198119"/>
                </a:lnTo>
                <a:lnTo>
                  <a:pt x="487680" y="198881"/>
                </a:lnTo>
                <a:lnTo>
                  <a:pt x="493014" y="194309"/>
                </a:lnTo>
                <a:lnTo>
                  <a:pt x="541082" y="154685"/>
                </a:lnTo>
                <a:lnTo>
                  <a:pt x="535686" y="150113"/>
                </a:lnTo>
                <a:lnTo>
                  <a:pt x="532638" y="147065"/>
                </a:lnTo>
                <a:lnTo>
                  <a:pt x="555933" y="147065"/>
                </a:lnTo>
                <a:lnTo>
                  <a:pt x="558546" y="144017"/>
                </a:lnTo>
                <a:lnTo>
                  <a:pt x="557784" y="135635"/>
                </a:lnTo>
                <a:lnTo>
                  <a:pt x="552450" y="131063"/>
                </a:lnTo>
                <a:lnTo>
                  <a:pt x="544830" y="123443"/>
                </a:lnTo>
                <a:close/>
              </a:path>
              <a:path w="2616200" h="459739">
                <a:moveTo>
                  <a:pt x="532638" y="147065"/>
                </a:moveTo>
                <a:lnTo>
                  <a:pt x="535686" y="150113"/>
                </a:lnTo>
                <a:lnTo>
                  <a:pt x="541020" y="154685"/>
                </a:lnTo>
                <a:lnTo>
                  <a:pt x="549402" y="147827"/>
                </a:lnTo>
                <a:lnTo>
                  <a:pt x="532638" y="147065"/>
                </a:lnTo>
                <a:close/>
              </a:path>
              <a:path w="2616200" h="459739">
                <a:moveTo>
                  <a:pt x="555933" y="147065"/>
                </a:moveTo>
                <a:lnTo>
                  <a:pt x="532638" y="147065"/>
                </a:lnTo>
                <a:lnTo>
                  <a:pt x="549402" y="147827"/>
                </a:lnTo>
                <a:lnTo>
                  <a:pt x="541082" y="154685"/>
                </a:lnTo>
                <a:lnTo>
                  <a:pt x="549402" y="154685"/>
                </a:lnTo>
                <a:lnTo>
                  <a:pt x="555933" y="147065"/>
                </a:lnTo>
                <a:close/>
              </a:path>
              <a:path w="2616200" h="459739">
                <a:moveTo>
                  <a:pt x="624840" y="194309"/>
                </a:moveTo>
                <a:lnTo>
                  <a:pt x="616458" y="195071"/>
                </a:lnTo>
                <a:lnTo>
                  <a:pt x="607314" y="205739"/>
                </a:lnTo>
                <a:lnTo>
                  <a:pt x="607314" y="213359"/>
                </a:lnTo>
                <a:lnTo>
                  <a:pt x="612648" y="218693"/>
                </a:lnTo>
                <a:lnTo>
                  <a:pt x="670560" y="269747"/>
                </a:lnTo>
                <a:lnTo>
                  <a:pt x="675894" y="274319"/>
                </a:lnTo>
                <a:lnTo>
                  <a:pt x="684276" y="273557"/>
                </a:lnTo>
                <a:lnTo>
                  <a:pt x="688848" y="268223"/>
                </a:lnTo>
                <a:lnTo>
                  <a:pt x="694182" y="262889"/>
                </a:lnTo>
                <a:lnTo>
                  <a:pt x="693420" y="255269"/>
                </a:lnTo>
                <a:lnTo>
                  <a:pt x="688086" y="249935"/>
                </a:lnTo>
                <a:lnTo>
                  <a:pt x="630174" y="198881"/>
                </a:lnTo>
                <a:lnTo>
                  <a:pt x="624840" y="194309"/>
                </a:lnTo>
                <a:close/>
              </a:path>
              <a:path w="2616200" h="459739">
                <a:moveTo>
                  <a:pt x="854964" y="275843"/>
                </a:moveTo>
                <a:lnTo>
                  <a:pt x="847344" y="275843"/>
                </a:lnTo>
                <a:lnTo>
                  <a:pt x="770382" y="278129"/>
                </a:lnTo>
                <a:lnTo>
                  <a:pt x="762762" y="278129"/>
                </a:lnTo>
                <a:lnTo>
                  <a:pt x="757428" y="284225"/>
                </a:lnTo>
                <a:lnTo>
                  <a:pt x="757428" y="297941"/>
                </a:lnTo>
                <a:lnTo>
                  <a:pt x="763524" y="304037"/>
                </a:lnTo>
                <a:lnTo>
                  <a:pt x="771144" y="303275"/>
                </a:lnTo>
                <a:lnTo>
                  <a:pt x="848106" y="301751"/>
                </a:lnTo>
                <a:lnTo>
                  <a:pt x="854964" y="301751"/>
                </a:lnTo>
                <a:lnTo>
                  <a:pt x="861060" y="295655"/>
                </a:lnTo>
                <a:lnTo>
                  <a:pt x="861060" y="288797"/>
                </a:lnTo>
                <a:lnTo>
                  <a:pt x="860297" y="281177"/>
                </a:lnTo>
                <a:lnTo>
                  <a:pt x="854964" y="275843"/>
                </a:lnTo>
                <a:close/>
              </a:path>
              <a:path w="2616200" h="459739">
                <a:moveTo>
                  <a:pt x="1030986" y="250697"/>
                </a:moveTo>
                <a:lnTo>
                  <a:pt x="1024128" y="251459"/>
                </a:lnTo>
                <a:lnTo>
                  <a:pt x="947928" y="265175"/>
                </a:lnTo>
                <a:lnTo>
                  <a:pt x="941069" y="265937"/>
                </a:lnTo>
                <a:lnTo>
                  <a:pt x="936497" y="272795"/>
                </a:lnTo>
                <a:lnTo>
                  <a:pt x="937260" y="279653"/>
                </a:lnTo>
                <a:lnTo>
                  <a:pt x="938784" y="286511"/>
                </a:lnTo>
                <a:lnTo>
                  <a:pt x="945642" y="291845"/>
                </a:lnTo>
                <a:lnTo>
                  <a:pt x="952500" y="290321"/>
                </a:lnTo>
                <a:lnTo>
                  <a:pt x="1028700" y="277367"/>
                </a:lnTo>
                <a:lnTo>
                  <a:pt x="1035558" y="275843"/>
                </a:lnTo>
                <a:lnTo>
                  <a:pt x="1040130" y="268985"/>
                </a:lnTo>
                <a:lnTo>
                  <a:pt x="1039368" y="262127"/>
                </a:lnTo>
                <a:lnTo>
                  <a:pt x="1037844" y="255269"/>
                </a:lnTo>
                <a:lnTo>
                  <a:pt x="1030986" y="250697"/>
                </a:lnTo>
                <a:close/>
              </a:path>
              <a:path w="2616200" h="459739">
                <a:moveTo>
                  <a:pt x="1129284" y="246887"/>
                </a:moveTo>
                <a:lnTo>
                  <a:pt x="1122426" y="246887"/>
                </a:lnTo>
                <a:lnTo>
                  <a:pt x="1116330" y="252221"/>
                </a:lnTo>
                <a:lnTo>
                  <a:pt x="1116330" y="266699"/>
                </a:lnTo>
                <a:lnTo>
                  <a:pt x="1121664" y="272795"/>
                </a:lnTo>
                <a:lnTo>
                  <a:pt x="1128522" y="272795"/>
                </a:lnTo>
                <a:lnTo>
                  <a:pt x="1206246" y="275081"/>
                </a:lnTo>
                <a:lnTo>
                  <a:pt x="1213104" y="275843"/>
                </a:lnTo>
                <a:lnTo>
                  <a:pt x="1219200" y="269747"/>
                </a:lnTo>
                <a:lnTo>
                  <a:pt x="1219200" y="262889"/>
                </a:lnTo>
                <a:lnTo>
                  <a:pt x="1219962" y="256031"/>
                </a:lnTo>
                <a:lnTo>
                  <a:pt x="1213866" y="249935"/>
                </a:lnTo>
                <a:lnTo>
                  <a:pt x="1207008" y="249173"/>
                </a:lnTo>
                <a:lnTo>
                  <a:pt x="1129284" y="246887"/>
                </a:lnTo>
                <a:close/>
              </a:path>
              <a:path w="2616200" h="459739">
                <a:moveTo>
                  <a:pt x="1385316" y="210311"/>
                </a:moveTo>
                <a:lnTo>
                  <a:pt x="1378458" y="211835"/>
                </a:lnTo>
                <a:lnTo>
                  <a:pt x="1303782" y="232409"/>
                </a:lnTo>
                <a:lnTo>
                  <a:pt x="1296924" y="234695"/>
                </a:lnTo>
                <a:lnTo>
                  <a:pt x="1293114" y="241553"/>
                </a:lnTo>
                <a:lnTo>
                  <a:pt x="1294638" y="248411"/>
                </a:lnTo>
                <a:lnTo>
                  <a:pt x="1296924" y="255269"/>
                </a:lnTo>
                <a:lnTo>
                  <a:pt x="1303782" y="259079"/>
                </a:lnTo>
                <a:lnTo>
                  <a:pt x="1310640" y="257555"/>
                </a:lnTo>
                <a:lnTo>
                  <a:pt x="1385316" y="236981"/>
                </a:lnTo>
                <a:lnTo>
                  <a:pt x="1392174" y="234695"/>
                </a:lnTo>
                <a:lnTo>
                  <a:pt x="1395984" y="227837"/>
                </a:lnTo>
                <a:lnTo>
                  <a:pt x="1394460" y="220979"/>
                </a:lnTo>
                <a:lnTo>
                  <a:pt x="1392174" y="214121"/>
                </a:lnTo>
                <a:lnTo>
                  <a:pt x="1385316" y="210311"/>
                </a:lnTo>
                <a:close/>
              </a:path>
              <a:path w="2616200" h="459739">
                <a:moveTo>
                  <a:pt x="1565148" y="181355"/>
                </a:moveTo>
                <a:lnTo>
                  <a:pt x="1558290" y="182117"/>
                </a:lnTo>
                <a:lnTo>
                  <a:pt x="1481328" y="192785"/>
                </a:lnTo>
                <a:lnTo>
                  <a:pt x="1474470" y="193547"/>
                </a:lnTo>
                <a:lnTo>
                  <a:pt x="1469136" y="200405"/>
                </a:lnTo>
                <a:lnTo>
                  <a:pt x="1470660" y="207263"/>
                </a:lnTo>
                <a:lnTo>
                  <a:pt x="1471422" y="214121"/>
                </a:lnTo>
                <a:lnTo>
                  <a:pt x="1477518" y="219455"/>
                </a:lnTo>
                <a:lnTo>
                  <a:pt x="1485138" y="217931"/>
                </a:lnTo>
                <a:lnTo>
                  <a:pt x="1561338" y="207263"/>
                </a:lnTo>
                <a:lnTo>
                  <a:pt x="1568958" y="206501"/>
                </a:lnTo>
                <a:lnTo>
                  <a:pt x="1573530" y="200405"/>
                </a:lnTo>
                <a:lnTo>
                  <a:pt x="1572768" y="192785"/>
                </a:lnTo>
                <a:lnTo>
                  <a:pt x="1571244" y="185927"/>
                </a:lnTo>
                <a:lnTo>
                  <a:pt x="1565148" y="181355"/>
                </a:lnTo>
                <a:close/>
              </a:path>
              <a:path w="2616200" h="459739">
                <a:moveTo>
                  <a:pt x="1656588" y="194309"/>
                </a:moveTo>
                <a:lnTo>
                  <a:pt x="1649730" y="198881"/>
                </a:lnTo>
                <a:lnTo>
                  <a:pt x="1648206" y="205739"/>
                </a:lnTo>
                <a:lnTo>
                  <a:pt x="1645920" y="212597"/>
                </a:lnTo>
                <a:lnTo>
                  <a:pt x="1650492" y="219455"/>
                </a:lnTo>
                <a:lnTo>
                  <a:pt x="1657350" y="220979"/>
                </a:lnTo>
                <a:lnTo>
                  <a:pt x="1732026" y="240791"/>
                </a:lnTo>
                <a:lnTo>
                  <a:pt x="1738883" y="242315"/>
                </a:lnTo>
                <a:lnTo>
                  <a:pt x="1745742" y="238505"/>
                </a:lnTo>
                <a:lnTo>
                  <a:pt x="1748028" y="231647"/>
                </a:lnTo>
                <a:lnTo>
                  <a:pt x="1749552" y="224789"/>
                </a:lnTo>
                <a:lnTo>
                  <a:pt x="1745742" y="217169"/>
                </a:lnTo>
                <a:lnTo>
                  <a:pt x="1738883" y="215645"/>
                </a:lnTo>
                <a:lnTo>
                  <a:pt x="1663445" y="196595"/>
                </a:lnTo>
                <a:lnTo>
                  <a:pt x="1656588" y="194309"/>
                </a:lnTo>
                <a:close/>
              </a:path>
              <a:path w="2616200" h="459739">
                <a:moveTo>
                  <a:pt x="1921764" y="217169"/>
                </a:moveTo>
                <a:lnTo>
                  <a:pt x="1914144" y="217169"/>
                </a:lnTo>
                <a:lnTo>
                  <a:pt x="1837182" y="220217"/>
                </a:lnTo>
                <a:lnTo>
                  <a:pt x="1829562" y="220979"/>
                </a:lnTo>
                <a:lnTo>
                  <a:pt x="1824228" y="227075"/>
                </a:lnTo>
                <a:lnTo>
                  <a:pt x="1824989" y="233933"/>
                </a:lnTo>
                <a:lnTo>
                  <a:pt x="1824989" y="240791"/>
                </a:lnTo>
                <a:lnTo>
                  <a:pt x="1831086" y="246887"/>
                </a:lnTo>
                <a:lnTo>
                  <a:pt x="1837944" y="246125"/>
                </a:lnTo>
                <a:lnTo>
                  <a:pt x="1915668" y="243077"/>
                </a:lnTo>
                <a:lnTo>
                  <a:pt x="1922526" y="243077"/>
                </a:lnTo>
                <a:lnTo>
                  <a:pt x="1927860" y="236981"/>
                </a:lnTo>
                <a:lnTo>
                  <a:pt x="1927860" y="222503"/>
                </a:lnTo>
                <a:lnTo>
                  <a:pt x="1921764" y="217169"/>
                </a:lnTo>
                <a:close/>
              </a:path>
              <a:path w="2616200" h="459739">
                <a:moveTo>
                  <a:pt x="2097024" y="185927"/>
                </a:moveTo>
                <a:lnTo>
                  <a:pt x="2090166" y="186689"/>
                </a:lnTo>
                <a:lnTo>
                  <a:pt x="2013966" y="201929"/>
                </a:lnTo>
                <a:lnTo>
                  <a:pt x="2007108" y="203453"/>
                </a:lnTo>
                <a:lnTo>
                  <a:pt x="2002536" y="210311"/>
                </a:lnTo>
                <a:lnTo>
                  <a:pt x="2005583" y="224027"/>
                </a:lnTo>
                <a:lnTo>
                  <a:pt x="2012442" y="228599"/>
                </a:lnTo>
                <a:lnTo>
                  <a:pt x="2019300" y="227075"/>
                </a:lnTo>
                <a:lnTo>
                  <a:pt x="2095500" y="212597"/>
                </a:lnTo>
                <a:lnTo>
                  <a:pt x="2102358" y="211073"/>
                </a:lnTo>
                <a:lnTo>
                  <a:pt x="2106930" y="204215"/>
                </a:lnTo>
                <a:lnTo>
                  <a:pt x="2103882" y="190499"/>
                </a:lnTo>
                <a:lnTo>
                  <a:pt x="2097024" y="185927"/>
                </a:lnTo>
                <a:close/>
              </a:path>
              <a:path w="2616200" h="459739">
                <a:moveTo>
                  <a:pt x="2269236" y="135635"/>
                </a:moveTo>
                <a:lnTo>
                  <a:pt x="2262378" y="137159"/>
                </a:lnTo>
                <a:lnTo>
                  <a:pt x="2188464" y="160019"/>
                </a:lnTo>
                <a:lnTo>
                  <a:pt x="2181606" y="161543"/>
                </a:lnTo>
                <a:lnTo>
                  <a:pt x="2177796" y="169163"/>
                </a:lnTo>
                <a:lnTo>
                  <a:pt x="2179320" y="176021"/>
                </a:lnTo>
                <a:lnTo>
                  <a:pt x="2181606" y="182879"/>
                </a:lnTo>
                <a:lnTo>
                  <a:pt x="2189226" y="186689"/>
                </a:lnTo>
                <a:lnTo>
                  <a:pt x="2196084" y="184403"/>
                </a:lnTo>
                <a:lnTo>
                  <a:pt x="2269998" y="162305"/>
                </a:lnTo>
                <a:lnTo>
                  <a:pt x="2276856" y="160019"/>
                </a:lnTo>
                <a:lnTo>
                  <a:pt x="2280666" y="152399"/>
                </a:lnTo>
                <a:lnTo>
                  <a:pt x="2278380" y="146303"/>
                </a:lnTo>
                <a:lnTo>
                  <a:pt x="2276094" y="139445"/>
                </a:lnTo>
                <a:lnTo>
                  <a:pt x="2269236" y="135635"/>
                </a:lnTo>
                <a:close/>
              </a:path>
              <a:path w="2616200" h="459739">
                <a:moveTo>
                  <a:pt x="2436114" y="70103"/>
                </a:moveTo>
                <a:lnTo>
                  <a:pt x="2430018" y="73151"/>
                </a:lnTo>
                <a:lnTo>
                  <a:pt x="2357628" y="101345"/>
                </a:lnTo>
                <a:lnTo>
                  <a:pt x="2351532" y="104393"/>
                </a:lnTo>
                <a:lnTo>
                  <a:pt x="2347722" y="112013"/>
                </a:lnTo>
                <a:lnTo>
                  <a:pt x="2350770" y="118109"/>
                </a:lnTo>
                <a:lnTo>
                  <a:pt x="2353056" y="124967"/>
                </a:lnTo>
                <a:lnTo>
                  <a:pt x="2360676" y="128015"/>
                </a:lnTo>
                <a:lnTo>
                  <a:pt x="2367534" y="125729"/>
                </a:lnTo>
                <a:lnTo>
                  <a:pt x="2439162" y="96773"/>
                </a:lnTo>
                <a:lnTo>
                  <a:pt x="2446020" y="93725"/>
                </a:lnTo>
                <a:lnTo>
                  <a:pt x="2449068" y="86867"/>
                </a:lnTo>
                <a:lnTo>
                  <a:pt x="2446782" y="80009"/>
                </a:lnTo>
                <a:lnTo>
                  <a:pt x="2443734" y="73151"/>
                </a:lnTo>
                <a:lnTo>
                  <a:pt x="2436114" y="70103"/>
                </a:lnTo>
                <a:close/>
              </a:path>
              <a:path w="2616200" h="459739">
                <a:moveTo>
                  <a:pt x="2602230" y="0"/>
                </a:moveTo>
                <a:lnTo>
                  <a:pt x="2596134" y="3047"/>
                </a:lnTo>
                <a:lnTo>
                  <a:pt x="2524506" y="33527"/>
                </a:lnTo>
                <a:lnTo>
                  <a:pt x="2518410" y="35813"/>
                </a:lnTo>
                <a:lnTo>
                  <a:pt x="2515362" y="43433"/>
                </a:lnTo>
                <a:lnTo>
                  <a:pt x="2517648" y="50291"/>
                </a:lnTo>
                <a:lnTo>
                  <a:pt x="2520696" y="56387"/>
                </a:lnTo>
                <a:lnTo>
                  <a:pt x="2528316" y="59435"/>
                </a:lnTo>
                <a:lnTo>
                  <a:pt x="2535174" y="57149"/>
                </a:lnTo>
                <a:lnTo>
                  <a:pt x="2606040" y="26669"/>
                </a:lnTo>
                <a:lnTo>
                  <a:pt x="2612898" y="23621"/>
                </a:lnTo>
                <a:lnTo>
                  <a:pt x="2615946" y="16001"/>
                </a:lnTo>
                <a:lnTo>
                  <a:pt x="2612898" y="9905"/>
                </a:lnTo>
                <a:lnTo>
                  <a:pt x="2609850" y="3047"/>
                </a:lnTo>
                <a:lnTo>
                  <a:pt x="2602230" y="0"/>
                </a:lnTo>
                <a:close/>
              </a:path>
            </a:pathLst>
          </a:custGeom>
          <a:solidFill>
            <a:srgbClr val="5E5EFC"/>
          </a:solidFill>
        </p:spPr>
        <p:txBody>
          <a:bodyPr wrap="square" lIns="0" tIns="0" rIns="0" bIns="0" rtlCol="0"/>
          <a:lstStyle/>
          <a:p>
            <a:endParaRPr/>
          </a:p>
        </p:txBody>
      </p:sp>
      <p:sp>
        <p:nvSpPr>
          <p:cNvPr id="39" name="object 39"/>
          <p:cNvSpPr txBox="1"/>
          <p:nvPr/>
        </p:nvSpPr>
        <p:spPr>
          <a:xfrm>
            <a:off x="2258054" y="1945385"/>
            <a:ext cx="20701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5</a:t>
            </a:r>
            <a:r>
              <a:rPr sz="900" spc="20" dirty="0">
                <a:latin typeface="Calibri"/>
                <a:cs typeface="Calibri"/>
              </a:rPr>
              <a:t>0</a:t>
            </a:r>
            <a:r>
              <a:rPr sz="900" spc="15" dirty="0">
                <a:latin typeface="Calibri"/>
                <a:cs typeface="Calibri"/>
              </a:rPr>
              <a:t>0</a:t>
            </a:r>
            <a:endParaRPr sz="900">
              <a:latin typeface="Calibri"/>
              <a:cs typeface="Calibri"/>
            </a:endParaRPr>
          </a:p>
        </p:txBody>
      </p:sp>
      <p:sp>
        <p:nvSpPr>
          <p:cNvPr id="40" name="object 40"/>
          <p:cNvSpPr txBox="1"/>
          <p:nvPr/>
        </p:nvSpPr>
        <p:spPr>
          <a:xfrm>
            <a:off x="2258054" y="995171"/>
            <a:ext cx="207010" cy="869950"/>
          </a:xfrm>
          <a:prstGeom prst="rect">
            <a:avLst/>
          </a:prstGeom>
        </p:spPr>
        <p:txBody>
          <a:bodyPr vert="horz" wrap="square" lIns="0" tIns="0" rIns="0" bIns="0" rtlCol="0">
            <a:spAutoFit/>
          </a:bodyPr>
          <a:lstStyle/>
          <a:p>
            <a:pPr marL="12700">
              <a:lnSpc>
                <a:spcPct val="100000"/>
              </a:lnSpc>
            </a:pPr>
            <a:r>
              <a:rPr sz="900" spc="10" dirty="0">
                <a:latin typeface="Calibri"/>
                <a:cs typeface="Calibri"/>
              </a:rPr>
              <a:t>9</a:t>
            </a:r>
            <a:r>
              <a:rPr sz="900" spc="20" dirty="0">
                <a:latin typeface="Calibri"/>
                <a:cs typeface="Calibri"/>
              </a:rPr>
              <a:t>0</a:t>
            </a:r>
            <a:r>
              <a:rPr sz="900" spc="15" dirty="0">
                <a:latin typeface="Calibri"/>
                <a:cs typeface="Calibri"/>
              </a:rPr>
              <a:t>0</a:t>
            </a:r>
            <a:endParaRPr sz="900">
              <a:latin typeface="Calibri"/>
              <a:cs typeface="Calibri"/>
            </a:endParaRPr>
          </a:p>
          <a:p>
            <a:pPr marL="12700">
              <a:lnSpc>
                <a:spcPct val="100000"/>
              </a:lnSpc>
              <a:spcBef>
                <a:spcPts val="790"/>
              </a:spcBef>
            </a:pPr>
            <a:r>
              <a:rPr sz="900" spc="10" dirty="0">
                <a:latin typeface="Calibri"/>
                <a:cs typeface="Calibri"/>
              </a:rPr>
              <a:t>8</a:t>
            </a:r>
            <a:r>
              <a:rPr sz="900" spc="20" dirty="0">
                <a:latin typeface="Calibri"/>
                <a:cs typeface="Calibri"/>
              </a:rPr>
              <a:t>0</a:t>
            </a:r>
            <a:r>
              <a:rPr sz="900" spc="15" dirty="0">
                <a:latin typeface="Calibri"/>
                <a:cs typeface="Calibri"/>
              </a:rPr>
              <a:t>0</a:t>
            </a:r>
            <a:endParaRPr sz="900">
              <a:latin typeface="Calibri"/>
              <a:cs typeface="Calibri"/>
            </a:endParaRPr>
          </a:p>
          <a:p>
            <a:pPr marL="12700">
              <a:lnSpc>
                <a:spcPct val="100000"/>
              </a:lnSpc>
              <a:spcBef>
                <a:spcPts val="790"/>
              </a:spcBef>
            </a:pPr>
            <a:r>
              <a:rPr sz="900" spc="10" dirty="0">
                <a:latin typeface="Calibri"/>
                <a:cs typeface="Calibri"/>
              </a:rPr>
              <a:t>7</a:t>
            </a:r>
            <a:r>
              <a:rPr sz="900" spc="20" dirty="0">
                <a:latin typeface="Calibri"/>
                <a:cs typeface="Calibri"/>
              </a:rPr>
              <a:t>0</a:t>
            </a:r>
            <a:r>
              <a:rPr sz="900" spc="15" dirty="0">
                <a:latin typeface="Calibri"/>
                <a:cs typeface="Calibri"/>
              </a:rPr>
              <a:t>0</a:t>
            </a:r>
            <a:endParaRPr sz="900">
              <a:latin typeface="Calibri"/>
              <a:cs typeface="Calibri"/>
            </a:endParaRPr>
          </a:p>
          <a:p>
            <a:pPr marL="12700">
              <a:lnSpc>
                <a:spcPct val="100000"/>
              </a:lnSpc>
              <a:spcBef>
                <a:spcPts val="790"/>
              </a:spcBef>
            </a:pPr>
            <a:r>
              <a:rPr sz="900" spc="10" dirty="0">
                <a:latin typeface="Calibri"/>
                <a:cs typeface="Calibri"/>
              </a:rPr>
              <a:t>6</a:t>
            </a:r>
            <a:r>
              <a:rPr sz="900" spc="20" dirty="0">
                <a:latin typeface="Calibri"/>
                <a:cs typeface="Calibri"/>
              </a:rPr>
              <a:t>0</a:t>
            </a:r>
            <a:r>
              <a:rPr sz="900" spc="15" dirty="0">
                <a:latin typeface="Calibri"/>
                <a:cs typeface="Calibri"/>
              </a:rPr>
              <a:t>0</a:t>
            </a:r>
            <a:endParaRPr sz="900">
              <a:latin typeface="Calibri"/>
              <a:cs typeface="Calibri"/>
            </a:endParaRPr>
          </a:p>
        </p:txBody>
      </p:sp>
      <p:sp>
        <p:nvSpPr>
          <p:cNvPr id="41" name="object 41"/>
          <p:cNvSpPr txBox="1"/>
          <p:nvPr/>
        </p:nvSpPr>
        <p:spPr>
          <a:xfrm>
            <a:off x="1851896" y="1925585"/>
            <a:ext cx="241935"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Cost</a:t>
            </a:r>
            <a:endParaRPr sz="900">
              <a:latin typeface="Calibri"/>
              <a:cs typeface="Calibri"/>
            </a:endParaRPr>
          </a:p>
        </p:txBody>
      </p:sp>
      <p:sp>
        <p:nvSpPr>
          <p:cNvPr id="42" name="object 42"/>
          <p:cNvSpPr/>
          <p:nvPr/>
        </p:nvSpPr>
        <p:spPr>
          <a:xfrm>
            <a:off x="2759964" y="3633978"/>
            <a:ext cx="284480" cy="26034"/>
          </a:xfrm>
          <a:custGeom>
            <a:avLst/>
            <a:gdLst/>
            <a:ahLst/>
            <a:cxnLst/>
            <a:rect l="l" t="t" r="r" b="b"/>
            <a:pathLst>
              <a:path w="284480" h="26035">
                <a:moveTo>
                  <a:pt x="71628" y="0"/>
                </a:moveTo>
                <a:lnTo>
                  <a:pt x="6096" y="0"/>
                </a:lnTo>
                <a:lnTo>
                  <a:pt x="0" y="6096"/>
                </a:lnTo>
                <a:lnTo>
                  <a:pt x="0" y="19812"/>
                </a:lnTo>
                <a:lnTo>
                  <a:pt x="6096" y="25908"/>
                </a:lnTo>
                <a:lnTo>
                  <a:pt x="71628" y="25908"/>
                </a:lnTo>
                <a:lnTo>
                  <a:pt x="77724" y="19812"/>
                </a:lnTo>
                <a:lnTo>
                  <a:pt x="77724" y="6096"/>
                </a:lnTo>
                <a:lnTo>
                  <a:pt x="71628" y="0"/>
                </a:lnTo>
                <a:close/>
              </a:path>
              <a:path w="284480" h="26035">
                <a:moveTo>
                  <a:pt x="175260" y="0"/>
                </a:moveTo>
                <a:lnTo>
                  <a:pt x="108966" y="0"/>
                </a:lnTo>
                <a:lnTo>
                  <a:pt x="103632" y="6096"/>
                </a:lnTo>
                <a:lnTo>
                  <a:pt x="103632" y="19812"/>
                </a:lnTo>
                <a:lnTo>
                  <a:pt x="108966" y="25908"/>
                </a:lnTo>
                <a:lnTo>
                  <a:pt x="175260" y="25908"/>
                </a:lnTo>
                <a:lnTo>
                  <a:pt x="180594" y="19812"/>
                </a:lnTo>
                <a:lnTo>
                  <a:pt x="180594" y="6096"/>
                </a:lnTo>
                <a:lnTo>
                  <a:pt x="175260" y="0"/>
                </a:lnTo>
                <a:close/>
              </a:path>
              <a:path w="284480" h="26035">
                <a:moveTo>
                  <a:pt x="278130" y="0"/>
                </a:moveTo>
                <a:lnTo>
                  <a:pt x="212598" y="0"/>
                </a:lnTo>
                <a:lnTo>
                  <a:pt x="206502" y="6096"/>
                </a:lnTo>
                <a:lnTo>
                  <a:pt x="206502" y="19812"/>
                </a:lnTo>
                <a:lnTo>
                  <a:pt x="212598" y="25908"/>
                </a:lnTo>
                <a:lnTo>
                  <a:pt x="278130" y="25908"/>
                </a:lnTo>
                <a:lnTo>
                  <a:pt x="284226" y="19812"/>
                </a:lnTo>
                <a:lnTo>
                  <a:pt x="284226" y="6096"/>
                </a:lnTo>
                <a:lnTo>
                  <a:pt x="278130" y="0"/>
                </a:lnTo>
                <a:close/>
              </a:path>
            </a:pathLst>
          </a:custGeom>
          <a:solidFill>
            <a:srgbClr val="001D5F"/>
          </a:solidFill>
        </p:spPr>
        <p:txBody>
          <a:bodyPr wrap="square" lIns="0" tIns="0" rIns="0" bIns="0" rtlCol="0"/>
          <a:lstStyle/>
          <a:p>
            <a:endParaRPr/>
          </a:p>
        </p:txBody>
      </p:sp>
      <p:sp>
        <p:nvSpPr>
          <p:cNvPr id="43" name="object 43"/>
          <p:cNvSpPr/>
          <p:nvPr/>
        </p:nvSpPr>
        <p:spPr>
          <a:xfrm>
            <a:off x="3454146" y="3628644"/>
            <a:ext cx="337185" cy="35560"/>
          </a:xfrm>
          <a:custGeom>
            <a:avLst/>
            <a:gdLst/>
            <a:ahLst/>
            <a:cxnLst/>
            <a:rect l="l" t="t" r="r" b="b"/>
            <a:pathLst>
              <a:path w="337185" h="35560">
                <a:moveTo>
                  <a:pt x="329184" y="0"/>
                </a:moveTo>
                <a:lnTo>
                  <a:pt x="8381" y="0"/>
                </a:lnTo>
                <a:lnTo>
                  <a:pt x="0" y="7620"/>
                </a:lnTo>
                <a:lnTo>
                  <a:pt x="0" y="27432"/>
                </a:lnTo>
                <a:lnTo>
                  <a:pt x="8381" y="35052"/>
                </a:lnTo>
                <a:lnTo>
                  <a:pt x="329184" y="35052"/>
                </a:lnTo>
                <a:lnTo>
                  <a:pt x="336803" y="27432"/>
                </a:lnTo>
                <a:lnTo>
                  <a:pt x="336803" y="7620"/>
                </a:lnTo>
                <a:lnTo>
                  <a:pt x="329184" y="0"/>
                </a:lnTo>
                <a:close/>
              </a:path>
            </a:pathLst>
          </a:custGeom>
          <a:solidFill>
            <a:srgbClr val="0000BE"/>
          </a:solidFill>
        </p:spPr>
        <p:txBody>
          <a:bodyPr wrap="square" lIns="0" tIns="0" rIns="0" bIns="0" rtlCol="0"/>
          <a:lstStyle/>
          <a:p>
            <a:endParaRPr/>
          </a:p>
        </p:txBody>
      </p:sp>
      <p:sp>
        <p:nvSpPr>
          <p:cNvPr id="44" name="object 44"/>
          <p:cNvSpPr/>
          <p:nvPr/>
        </p:nvSpPr>
        <p:spPr>
          <a:xfrm>
            <a:off x="4704588" y="3633978"/>
            <a:ext cx="284480" cy="26034"/>
          </a:xfrm>
          <a:custGeom>
            <a:avLst/>
            <a:gdLst/>
            <a:ahLst/>
            <a:cxnLst/>
            <a:rect l="l" t="t" r="r" b="b"/>
            <a:pathLst>
              <a:path w="284479" h="26035">
                <a:moveTo>
                  <a:pt x="97535" y="0"/>
                </a:moveTo>
                <a:lnTo>
                  <a:pt x="6095" y="0"/>
                </a:lnTo>
                <a:lnTo>
                  <a:pt x="0" y="6096"/>
                </a:lnTo>
                <a:lnTo>
                  <a:pt x="0" y="19812"/>
                </a:lnTo>
                <a:lnTo>
                  <a:pt x="6095" y="25908"/>
                </a:lnTo>
                <a:lnTo>
                  <a:pt x="97535" y="25908"/>
                </a:lnTo>
                <a:lnTo>
                  <a:pt x="102869" y="19812"/>
                </a:lnTo>
                <a:lnTo>
                  <a:pt x="102869" y="6096"/>
                </a:lnTo>
                <a:lnTo>
                  <a:pt x="97535" y="0"/>
                </a:lnTo>
                <a:close/>
              </a:path>
              <a:path w="284479" h="26035">
                <a:moveTo>
                  <a:pt x="278129" y="0"/>
                </a:moveTo>
                <a:lnTo>
                  <a:pt x="186689" y="0"/>
                </a:lnTo>
                <a:lnTo>
                  <a:pt x="180593" y="6096"/>
                </a:lnTo>
                <a:lnTo>
                  <a:pt x="180593" y="19812"/>
                </a:lnTo>
                <a:lnTo>
                  <a:pt x="186689" y="25908"/>
                </a:lnTo>
                <a:lnTo>
                  <a:pt x="278129" y="25908"/>
                </a:lnTo>
                <a:lnTo>
                  <a:pt x="284225" y="19812"/>
                </a:lnTo>
                <a:lnTo>
                  <a:pt x="284225" y="6096"/>
                </a:lnTo>
                <a:lnTo>
                  <a:pt x="278129" y="0"/>
                </a:lnTo>
                <a:close/>
              </a:path>
            </a:pathLst>
          </a:custGeom>
          <a:solidFill>
            <a:srgbClr val="5E5EFC"/>
          </a:solidFill>
        </p:spPr>
        <p:txBody>
          <a:bodyPr wrap="square" lIns="0" tIns="0" rIns="0" bIns="0" rtlCol="0"/>
          <a:lstStyle/>
          <a:p>
            <a:endParaRPr/>
          </a:p>
        </p:txBody>
      </p:sp>
      <p:sp>
        <p:nvSpPr>
          <p:cNvPr id="45" name="object 45"/>
          <p:cNvSpPr txBox="1"/>
          <p:nvPr/>
        </p:nvSpPr>
        <p:spPr>
          <a:xfrm>
            <a:off x="1744457" y="2071130"/>
            <a:ext cx="3869690" cy="1653539"/>
          </a:xfrm>
          <a:prstGeom prst="rect">
            <a:avLst/>
          </a:prstGeom>
        </p:spPr>
        <p:txBody>
          <a:bodyPr vert="horz" wrap="square" lIns="0" tIns="0" rIns="0" bIns="0" rtlCol="0">
            <a:spAutoFit/>
          </a:bodyPr>
          <a:lstStyle/>
          <a:p>
            <a:pPr marL="144145">
              <a:lnSpc>
                <a:spcPct val="100000"/>
              </a:lnSpc>
            </a:pPr>
            <a:r>
              <a:rPr sz="900" b="1" spc="15" dirty="0">
                <a:latin typeface="Calibri"/>
                <a:cs typeface="Calibri"/>
              </a:rPr>
              <a:t>per</a:t>
            </a:r>
            <a:endParaRPr sz="900">
              <a:latin typeface="Calibri"/>
              <a:cs typeface="Calibri"/>
            </a:endParaRPr>
          </a:p>
          <a:p>
            <a:pPr marL="12700">
              <a:lnSpc>
                <a:spcPct val="100000"/>
              </a:lnSpc>
              <a:spcBef>
                <a:spcPts val="70"/>
              </a:spcBef>
            </a:pPr>
            <a:r>
              <a:rPr sz="900" b="1" spc="10" dirty="0">
                <a:latin typeface="Calibri"/>
                <a:cs typeface="Calibri"/>
              </a:rPr>
              <a:t>Unit </a:t>
            </a:r>
            <a:r>
              <a:rPr sz="900" b="1" spc="15" dirty="0">
                <a:latin typeface="Calibri"/>
                <a:cs typeface="Calibri"/>
              </a:rPr>
              <a:t>($k) </a:t>
            </a:r>
            <a:r>
              <a:rPr sz="900" b="1" spc="135" dirty="0">
                <a:latin typeface="Calibri"/>
                <a:cs typeface="Calibri"/>
              </a:rPr>
              <a:t> </a:t>
            </a:r>
            <a:r>
              <a:rPr sz="1350" spc="22" baseline="15432" dirty="0">
                <a:latin typeface="Calibri"/>
                <a:cs typeface="Calibri"/>
              </a:rPr>
              <a:t>400</a:t>
            </a:r>
            <a:endParaRPr sz="1350" baseline="15432">
              <a:latin typeface="Calibri"/>
              <a:cs typeface="Calibri"/>
            </a:endParaRPr>
          </a:p>
          <a:p>
            <a:pPr marR="2627630" algn="ctr">
              <a:lnSpc>
                <a:spcPct val="100000"/>
              </a:lnSpc>
              <a:spcBef>
                <a:spcPts val="520"/>
              </a:spcBef>
            </a:pPr>
            <a:r>
              <a:rPr sz="900" spc="15" dirty="0">
                <a:latin typeface="Calibri"/>
                <a:cs typeface="Calibri"/>
              </a:rPr>
              <a:t>300</a:t>
            </a:r>
            <a:endParaRPr sz="900">
              <a:latin typeface="Calibri"/>
              <a:cs typeface="Calibri"/>
            </a:endParaRPr>
          </a:p>
          <a:p>
            <a:pPr marR="2627630" algn="ctr">
              <a:lnSpc>
                <a:spcPct val="100000"/>
              </a:lnSpc>
              <a:spcBef>
                <a:spcPts val="785"/>
              </a:spcBef>
            </a:pPr>
            <a:r>
              <a:rPr sz="900" spc="15" dirty="0">
                <a:latin typeface="Calibri"/>
                <a:cs typeface="Calibri"/>
              </a:rPr>
              <a:t>200</a:t>
            </a:r>
            <a:endParaRPr sz="900">
              <a:latin typeface="Calibri"/>
              <a:cs typeface="Calibri"/>
            </a:endParaRPr>
          </a:p>
          <a:p>
            <a:pPr marR="2627630" algn="ctr">
              <a:lnSpc>
                <a:spcPct val="100000"/>
              </a:lnSpc>
              <a:spcBef>
                <a:spcPts val="790"/>
              </a:spcBef>
            </a:pPr>
            <a:r>
              <a:rPr sz="900" spc="15" dirty="0">
                <a:latin typeface="Calibri"/>
                <a:cs typeface="Calibri"/>
              </a:rPr>
              <a:t>100</a:t>
            </a:r>
            <a:endParaRPr sz="900">
              <a:latin typeface="Calibri"/>
              <a:cs typeface="Calibri"/>
            </a:endParaRPr>
          </a:p>
          <a:p>
            <a:pPr marR="2589530" algn="ctr">
              <a:lnSpc>
                <a:spcPct val="100000"/>
              </a:lnSpc>
              <a:spcBef>
                <a:spcPts val="790"/>
              </a:spcBef>
            </a:pPr>
            <a:r>
              <a:rPr sz="900" spc="10" dirty="0">
                <a:latin typeface="Calibri"/>
                <a:cs typeface="Calibri"/>
              </a:rPr>
              <a:t>‐</a:t>
            </a:r>
            <a:endParaRPr sz="900">
              <a:latin typeface="Calibri"/>
              <a:cs typeface="Calibri"/>
            </a:endParaRPr>
          </a:p>
          <a:p>
            <a:pPr marL="811530">
              <a:lnSpc>
                <a:spcPct val="100000"/>
              </a:lnSpc>
              <a:spcBef>
                <a:spcPts val="135"/>
              </a:spcBef>
            </a:pPr>
            <a:r>
              <a:rPr sz="900" spc="15" dirty="0">
                <a:latin typeface="Calibri"/>
                <a:cs typeface="Calibri"/>
              </a:rPr>
              <a:t>2003    2005    2007    2009    2011    2013    2015    2017  </a:t>
            </a:r>
            <a:r>
              <a:rPr sz="900" spc="45" dirty="0">
                <a:latin typeface="Calibri"/>
                <a:cs typeface="Calibri"/>
              </a:rPr>
              <a:t> </a:t>
            </a:r>
            <a:r>
              <a:rPr sz="900" spc="15" dirty="0">
                <a:latin typeface="Calibri"/>
                <a:cs typeface="Calibri"/>
              </a:rPr>
              <a:t>2019</a:t>
            </a:r>
            <a:endParaRPr sz="900">
              <a:latin typeface="Calibri"/>
              <a:cs typeface="Calibri"/>
            </a:endParaRPr>
          </a:p>
          <a:p>
            <a:pPr>
              <a:lnSpc>
                <a:spcPct val="100000"/>
              </a:lnSpc>
              <a:spcBef>
                <a:spcPts val="25"/>
              </a:spcBef>
            </a:pPr>
            <a:endParaRPr sz="950">
              <a:latin typeface="Times New Roman"/>
              <a:cs typeface="Times New Roman"/>
            </a:endParaRPr>
          </a:p>
          <a:p>
            <a:pPr marL="1362710">
              <a:lnSpc>
                <a:spcPct val="100000"/>
              </a:lnSpc>
              <a:tabLst>
                <a:tab pos="2061845" algn="l"/>
                <a:tab pos="3307079" algn="l"/>
              </a:tabLst>
            </a:pPr>
            <a:r>
              <a:rPr sz="900" spc="15" dirty="0">
                <a:latin typeface="Calibri"/>
                <a:cs typeface="Calibri"/>
              </a:rPr>
              <a:t>Min	Global</a:t>
            </a:r>
            <a:r>
              <a:rPr sz="900" spc="10" dirty="0">
                <a:latin typeface="Calibri"/>
                <a:cs typeface="Calibri"/>
              </a:rPr>
              <a:t> </a:t>
            </a:r>
            <a:r>
              <a:rPr sz="900" spc="15" dirty="0">
                <a:latin typeface="Calibri"/>
                <a:cs typeface="Calibri"/>
              </a:rPr>
              <a:t>Average	</a:t>
            </a:r>
            <a:r>
              <a:rPr sz="900" spc="20" dirty="0">
                <a:latin typeface="Calibri"/>
                <a:cs typeface="Calibri"/>
              </a:rPr>
              <a:t>Max</a:t>
            </a:r>
            <a:endParaRPr sz="900">
              <a:latin typeface="Calibri"/>
              <a:cs typeface="Calibri"/>
            </a:endParaRPr>
          </a:p>
        </p:txBody>
      </p:sp>
      <p:sp>
        <p:nvSpPr>
          <p:cNvPr id="46" name="object 46"/>
          <p:cNvSpPr/>
          <p:nvPr/>
        </p:nvSpPr>
        <p:spPr>
          <a:xfrm>
            <a:off x="1466850" y="859536"/>
            <a:ext cx="4947285" cy="2905125"/>
          </a:xfrm>
          <a:custGeom>
            <a:avLst/>
            <a:gdLst/>
            <a:ahLst/>
            <a:cxnLst/>
            <a:rect l="l" t="t" r="r" b="b"/>
            <a:pathLst>
              <a:path w="4947285" h="2905125">
                <a:moveTo>
                  <a:pt x="4945380" y="0"/>
                </a:moveTo>
                <a:lnTo>
                  <a:pt x="1524" y="0"/>
                </a:lnTo>
                <a:lnTo>
                  <a:pt x="0" y="2286"/>
                </a:lnTo>
                <a:lnTo>
                  <a:pt x="0" y="2902458"/>
                </a:lnTo>
                <a:lnTo>
                  <a:pt x="1524" y="2904744"/>
                </a:lnTo>
                <a:lnTo>
                  <a:pt x="4945380" y="2904744"/>
                </a:lnTo>
                <a:lnTo>
                  <a:pt x="4946904" y="2902458"/>
                </a:lnTo>
                <a:lnTo>
                  <a:pt x="4946904" y="2900172"/>
                </a:lnTo>
                <a:lnTo>
                  <a:pt x="8382" y="2900172"/>
                </a:lnTo>
                <a:lnTo>
                  <a:pt x="4572" y="2896362"/>
                </a:lnTo>
                <a:lnTo>
                  <a:pt x="8382" y="2896362"/>
                </a:lnTo>
                <a:lnTo>
                  <a:pt x="8382" y="9144"/>
                </a:lnTo>
                <a:lnTo>
                  <a:pt x="4572" y="9144"/>
                </a:lnTo>
                <a:lnTo>
                  <a:pt x="8382" y="4572"/>
                </a:lnTo>
                <a:lnTo>
                  <a:pt x="4946904" y="4572"/>
                </a:lnTo>
                <a:lnTo>
                  <a:pt x="4946904" y="2286"/>
                </a:lnTo>
                <a:lnTo>
                  <a:pt x="4945380" y="0"/>
                </a:lnTo>
                <a:close/>
              </a:path>
              <a:path w="4947285" h="2905125">
                <a:moveTo>
                  <a:pt x="8382" y="2896362"/>
                </a:moveTo>
                <a:lnTo>
                  <a:pt x="4572" y="2896362"/>
                </a:lnTo>
                <a:lnTo>
                  <a:pt x="8382" y="2900172"/>
                </a:lnTo>
                <a:lnTo>
                  <a:pt x="8382" y="2896362"/>
                </a:lnTo>
                <a:close/>
              </a:path>
              <a:path w="4947285" h="2905125">
                <a:moveTo>
                  <a:pt x="4938522" y="2896362"/>
                </a:moveTo>
                <a:lnTo>
                  <a:pt x="8382" y="2896362"/>
                </a:lnTo>
                <a:lnTo>
                  <a:pt x="8382" y="2900172"/>
                </a:lnTo>
                <a:lnTo>
                  <a:pt x="4938522" y="2900172"/>
                </a:lnTo>
                <a:lnTo>
                  <a:pt x="4938522" y="2896362"/>
                </a:lnTo>
                <a:close/>
              </a:path>
              <a:path w="4947285" h="2905125">
                <a:moveTo>
                  <a:pt x="4938522" y="4572"/>
                </a:moveTo>
                <a:lnTo>
                  <a:pt x="4938522" y="2900172"/>
                </a:lnTo>
                <a:lnTo>
                  <a:pt x="4942332" y="2896362"/>
                </a:lnTo>
                <a:lnTo>
                  <a:pt x="4946904" y="2896362"/>
                </a:lnTo>
                <a:lnTo>
                  <a:pt x="4946904" y="9144"/>
                </a:lnTo>
                <a:lnTo>
                  <a:pt x="4942332" y="9144"/>
                </a:lnTo>
                <a:lnTo>
                  <a:pt x="4938522" y="4572"/>
                </a:lnTo>
                <a:close/>
              </a:path>
              <a:path w="4947285" h="2905125">
                <a:moveTo>
                  <a:pt x="4946904" y="2896362"/>
                </a:moveTo>
                <a:lnTo>
                  <a:pt x="4942332" y="2896362"/>
                </a:lnTo>
                <a:lnTo>
                  <a:pt x="4938522" y="2900172"/>
                </a:lnTo>
                <a:lnTo>
                  <a:pt x="4946904" y="2900172"/>
                </a:lnTo>
                <a:lnTo>
                  <a:pt x="4946904" y="2896362"/>
                </a:lnTo>
                <a:close/>
              </a:path>
              <a:path w="4947285" h="2905125">
                <a:moveTo>
                  <a:pt x="8382" y="4572"/>
                </a:moveTo>
                <a:lnTo>
                  <a:pt x="4572" y="9144"/>
                </a:lnTo>
                <a:lnTo>
                  <a:pt x="8382" y="9144"/>
                </a:lnTo>
                <a:lnTo>
                  <a:pt x="8382" y="4572"/>
                </a:lnTo>
                <a:close/>
              </a:path>
              <a:path w="4947285" h="2905125">
                <a:moveTo>
                  <a:pt x="4938522" y="4572"/>
                </a:moveTo>
                <a:lnTo>
                  <a:pt x="8382" y="4572"/>
                </a:lnTo>
                <a:lnTo>
                  <a:pt x="8382" y="9144"/>
                </a:lnTo>
                <a:lnTo>
                  <a:pt x="4938522" y="9144"/>
                </a:lnTo>
                <a:lnTo>
                  <a:pt x="4938522" y="4572"/>
                </a:lnTo>
                <a:close/>
              </a:path>
              <a:path w="4947285" h="2905125">
                <a:moveTo>
                  <a:pt x="4946904" y="4572"/>
                </a:moveTo>
                <a:lnTo>
                  <a:pt x="4938522" y="4572"/>
                </a:lnTo>
                <a:lnTo>
                  <a:pt x="4942332" y="9144"/>
                </a:lnTo>
                <a:lnTo>
                  <a:pt x="4946904" y="9144"/>
                </a:lnTo>
                <a:lnTo>
                  <a:pt x="4946904" y="4572"/>
                </a:lnTo>
                <a:close/>
              </a:path>
            </a:pathLst>
          </a:custGeom>
          <a:solidFill>
            <a:srgbClr val="858585"/>
          </a:solidFill>
        </p:spPr>
        <p:txBody>
          <a:bodyPr wrap="square" lIns="0" tIns="0" rIns="0" bIns="0" rtlCol="0"/>
          <a:lstStyle/>
          <a:p>
            <a:endParaRPr/>
          </a:p>
        </p:txBody>
      </p:sp>
      <p:sp>
        <p:nvSpPr>
          <p:cNvPr id="47" name="object 4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77</a:t>
            </a:fld>
            <a:endParaRPr spc="15"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78</a:t>
            </a:fld>
            <a:endParaRPr spc="15" dirty="0"/>
          </a:p>
        </p:txBody>
      </p:sp>
      <p:graphicFrame>
        <p:nvGraphicFramePr>
          <p:cNvPr id="2" name="object 2"/>
          <p:cNvGraphicFramePr>
            <a:graphicFrameLocks noGrp="1"/>
          </p:cNvGraphicFramePr>
          <p:nvPr/>
        </p:nvGraphicFramePr>
        <p:xfrm>
          <a:off x="1351025" y="860298"/>
          <a:ext cx="5073015" cy="1714500"/>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0307">
                <a:tc>
                  <a:txBody>
                    <a:bodyPr/>
                    <a:lstStyle/>
                    <a:p>
                      <a:pPr marL="298450">
                        <a:lnSpc>
                          <a:spcPts val="1270"/>
                        </a:lnSpc>
                      </a:pPr>
                      <a:r>
                        <a:rPr sz="1100" b="1" spc="10" dirty="0">
                          <a:latin typeface="Arial"/>
                          <a:cs typeface="Arial"/>
                        </a:rPr>
                        <a:t>Region/Country</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L="242570">
                        <a:lnSpc>
                          <a:spcPts val="1270"/>
                        </a:lnSpc>
                      </a:pPr>
                      <a:r>
                        <a:rPr sz="1100" b="1" spc="15" dirty="0">
                          <a:latin typeface="Arial"/>
                          <a:cs typeface="Arial"/>
                        </a:rPr>
                        <a:t>Today</a:t>
                      </a:r>
                      <a:endParaRPr sz="1100">
                        <a:latin typeface="Arial"/>
                        <a:cs typeface="Arial"/>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L="267335">
                        <a:lnSpc>
                          <a:spcPts val="1270"/>
                        </a:lnSpc>
                      </a:pPr>
                      <a:r>
                        <a:rPr sz="1100" b="1" spc="15" dirty="0">
                          <a:latin typeface="Arial"/>
                          <a:cs typeface="Arial"/>
                        </a:rPr>
                        <a:t>2014</a:t>
                      </a:r>
                      <a:endParaRPr sz="1100">
                        <a:latin typeface="Arial"/>
                        <a:cs typeface="Arial"/>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L="240665">
                        <a:lnSpc>
                          <a:spcPts val="1270"/>
                        </a:lnSpc>
                      </a:pPr>
                      <a:r>
                        <a:rPr sz="1100" b="1" spc="10" dirty="0">
                          <a:latin typeface="Arial"/>
                          <a:cs typeface="Arial"/>
                        </a:rPr>
                        <a:t>2015</a:t>
                      </a:r>
                      <a:endParaRPr sz="110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L="240029">
                        <a:lnSpc>
                          <a:spcPts val="1270"/>
                        </a:lnSpc>
                      </a:pPr>
                      <a:r>
                        <a:rPr sz="1100" b="1" spc="10" dirty="0">
                          <a:latin typeface="Arial"/>
                          <a:cs typeface="Arial"/>
                        </a:rPr>
                        <a:t>2020</a:t>
                      </a:r>
                      <a:endParaRPr sz="1100">
                        <a:latin typeface="Arial"/>
                        <a:cs typeface="Arial"/>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0"/>
                  </a:ext>
                </a:extLst>
              </a:tr>
              <a:tr h="171450">
                <a:tc>
                  <a:txBody>
                    <a:bodyPr/>
                    <a:lstStyle/>
                    <a:p>
                      <a:pPr marL="61594">
                        <a:lnSpc>
                          <a:spcPts val="1275"/>
                        </a:lnSpc>
                      </a:pPr>
                      <a:r>
                        <a:rPr sz="1100" spc="10" dirty="0">
                          <a:latin typeface="Arial"/>
                          <a:cs typeface="Arial"/>
                        </a:rPr>
                        <a:t>North</a:t>
                      </a:r>
                      <a:r>
                        <a:rPr sz="1100" spc="-50"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.00</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1.01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1.05</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1"/>
                  </a:ext>
                </a:extLst>
              </a:tr>
              <a:tr h="170687">
                <a:tc>
                  <a:txBody>
                    <a:bodyPr/>
                    <a:lstStyle/>
                    <a:p>
                      <a:pPr marL="61594">
                        <a:lnSpc>
                          <a:spcPts val="1270"/>
                        </a:lnSpc>
                      </a:pPr>
                      <a:r>
                        <a:rPr sz="1100" spc="10" dirty="0">
                          <a:latin typeface="Arial"/>
                          <a:cs typeface="Arial"/>
                        </a:rPr>
                        <a:t>Latin</a:t>
                      </a:r>
                      <a:r>
                        <a:rPr sz="1100" spc="-65"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0.98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1.14</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70688">
                <a:tc>
                  <a:txBody>
                    <a:bodyPr/>
                    <a:lstStyle/>
                    <a:p>
                      <a:pPr marL="61594">
                        <a:lnSpc>
                          <a:spcPts val="1270"/>
                        </a:lnSpc>
                      </a:pPr>
                      <a:r>
                        <a:rPr sz="1100" spc="15" dirty="0">
                          <a:latin typeface="Arial"/>
                          <a:cs typeface="Arial"/>
                        </a:rPr>
                        <a:t>Europe</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1.03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71449">
                <a:tc>
                  <a:txBody>
                    <a:bodyPr/>
                    <a:lstStyle/>
                    <a:p>
                      <a:pPr marL="61594">
                        <a:lnSpc>
                          <a:spcPts val="1275"/>
                        </a:lnSpc>
                      </a:pPr>
                      <a:r>
                        <a:rPr sz="1100" spc="10" dirty="0">
                          <a:latin typeface="Arial"/>
                          <a:cs typeface="Arial"/>
                        </a:rPr>
                        <a:t>Middle East/North</a:t>
                      </a:r>
                      <a:r>
                        <a:rPr sz="1100" spc="-70" dirty="0">
                          <a:latin typeface="Arial"/>
                          <a:cs typeface="Arial"/>
                        </a:rPr>
                        <a:t> </a:t>
                      </a:r>
                      <a:r>
                        <a:rPr sz="1100" spc="5" dirty="0">
                          <a:latin typeface="Arial"/>
                          <a:cs typeface="Arial"/>
                        </a:rPr>
                        <a:t>Africa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4">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132715" algn="r">
                        <a:lnSpc>
                          <a:spcPts val="1270"/>
                        </a:lnSpc>
                      </a:pPr>
                      <a:r>
                        <a:rPr sz="1100" spc="-5" dirty="0">
                          <a:latin typeface="Times New Roman"/>
                          <a:cs typeface="Times New Roman"/>
                        </a:rPr>
                        <a:t>0.97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4">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4">
                      <a:solidFill>
                        <a:srgbClr val="000000"/>
                      </a:solidFill>
                      <a:prstDash val="solid"/>
                    </a:lnB>
                  </a:tcPr>
                </a:tc>
                <a:tc>
                  <a:txBody>
                    <a:bodyPr/>
                    <a:lstStyle/>
                    <a:p>
                      <a:pPr marR="106045" algn="r">
                        <a:lnSpc>
                          <a:spcPts val="1270"/>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4">
                      <a:solidFill>
                        <a:srgbClr val="000000"/>
                      </a:solidFill>
                      <a:prstDash val="solid"/>
                    </a:lnB>
                  </a:tcPr>
                </a:tc>
                <a:extLst>
                  <a:ext uri="{0D108BD9-81ED-4DB2-BD59-A6C34878D82A}">
                    <a16:rowId xmlns:a16="http://schemas.microsoft.com/office/drawing/2014/main" val="10004"/>
                  </a:ext>
                </a:extLst>
              </a:tr>
              <a:tr h="170306">
                <a:tc>
                  <a:txBody>
                    <a:bodyPr/>
                    <a:lstStyle/>
                    <a:p>
                      <a:pPr marL="61594">
                        <a:lnSpc>
                          <a:spcPts val="1270"/>
                        </a:lnSpc>
                      </a:pPr>
                      <a:r>
                        <a:rPr sz="1100" spc="10" dirty="0">
                          <a:latin typeface="Arial"/>
                          <a:cs typeface="Arial"/>
                        </a:rPr>
                        <a:t>India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4">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1.02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05"/>
                  </a:ext>
                </a:extLst>
              </a:tr>
              <a:tr h="170688">
                <a:tc>
                  <a:txBody>
                    <a:bodyPr/>
                    <a:lstStyle/>
                    <a:p>
                      <a:pPr marL="61594">
                        <a:lnSpc>
                          <a:spcPts val="1270"/>
                        </a:lnSpc>
                      </a:pPr>
                      <a:r>
                        <a:rPr sz="1100" spc="10" dirty="0">
                          <a:latin typeface="Arial"/>
                          <a:cs typeface="Arial"/>
                        </a:rPr>
                        <a:t>Russia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0.94</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.94</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1.12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171450">
                <a:tc>
                  <a:txBody>
                    <a:bodyPr/>
                    <a:lstStyle/>
                    <a:p>
                      <a:pPr marL="61594">
                        <a:lnSpc>
                          <a:spcPts val="1275"/>
                        </a:lnSpc>
                      </a:pPr>
                      <a:r>
                        <a:rPr sz="1100" spc="15" dirty="0">
                          <a:latin typeface="Arial"/>
                          <a:cs typeface="Arial"/>
                        </a:rPr>
                        <a:t>China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.87</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0.91</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7"/>
                  </a:ext>
                </a:extLst>
              </a:tr>
              <a:tr h="170687">
                <a:tc>
                  <a:txBody>
                    <a:bodyPr/>
                    <a:lstStyle/>
                    <a:p>
                      <a:pPr marL="61594">
                        <a:lnSpc>
                          <a:spcPts val="1270"/>
                        </a:lnSpc>
                      </a:pPr>
                      <a:r>
                        <a:rPr sz="1100" spc="15" dirty="0">
                          <a:latin typeface="Arial"/>
                          <a:cs typeface="Arial"/>
                        </a:rPr>
                        <a:t>Japan</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1.10</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.08</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1.08</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r h="170688">
                <a:tc>
                  <a:txBody>
                    <a:bodyPr/>
                    <a:lstStyle/>
                    <a:p>
                      <a:pPr marL="61594">
                        <a:lnSpc>
                          <a:spcPts val="1270"/>
                        </a:lnSpc>
                      </a:pPr>
                      <a:r>
                        <a:rPr sz="1100" spc="10" dirty="0">
                          <a:latin typeface="Arial"/>
                          <a:cs typeface="Arial"/>
                        </a:rPr>
                        <a:t>Other</a:t>
                      </a:r>
                      <a:r>
                        <a:rPr sz="1100" spc="-85" dirty="0">
                          <a:latin typeface="Arial"/>
                          <a:cs typeface="Arial"/>
                        </a:rPr>
                        <a:t> </a:t>
                      </a:r>
                      <a:r>
                        <a:rPr sz="1100" spc="10" dirty="0">
                          <a:latin typeface="Arial"/>
                          <a:cs typeface="Arial"/>
                        </a:rPr>
                        <a:t>Asia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0.83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0.85</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9"/>
                  </a:ext>
                </a:extLst>
              </a:tr>
            </a:tbl>
          </a:graphicData>
        </a:graphic>
      </p:graphicFrame>
      <p:sp>
        <p:nvSpPr>
          <p:cNvPr id="3" name="object 3"/>
          <p:cNvSpPr txBox="1"/>
          <p:nvPr/>
        </p:nvSpPr>
        <p:spPr>
          <a:xfrm>
            <a:off x="1177546" y="3120127"/>
            <a:ext cx="5167630" cy="1830705"/>
          </a:xfrm>
          <a:prstGeom prst="rect">
            <a:avLst/>
          </a:prstGeom>
        </p:spPr>
        <p:txBody>
          <a:bodyPr vert="horz" wrap="square" lIns="0" tIns="0" rIns="0" bIns="0" rtlCol="0">
            <a:spAutoFit/>
          </a:bodyPr>
          <a:lstStyle/>
          <a:p>
            <a:pPr marL="442595" lvl="2" indent="-429895">
              <a:lnSpc>
                <a:spcPct val="100000"/>
              </a:lnSpc>
              <a:buAutoNum type="arabicPeriod" startAt="4"/>
              <a:tabLst>
                <a:tab pos="443230" algn="l"/>
              </a:tabLst>
            </a:pPr>
            <a:r>
              <a:rPr sz="950" b="1" spc="-10" dirty="0">
                <a:latin typeface="Arial"/>
                <a:cs typeface="Arial"/>
              </a:rPr>
              <a:t>Price Differences </a:t>
            </a:r>
            <a:r>
              <a:rPr sz="950" b="1" spc="-5" dirty="0">
                <a:latin typeface="Arial"/>
                <a:cs typeface="Arial"/>
              </a:rPr>
              <a:t>by </a:t>
            </a:r>
            <a:r>
              <a:rPr sz="950" b="1" spc="-10" dirty="0">
                <a:latin typeface="Arial"/>
                <a:cs typeface="Arial"/>
              </a:rPr>
              <a:t>Technology, Model, and</a:t>
            </a:r>
            <a:r>
              <a:rPr sz="950" b="1" spc="40" dirty="0">
                <a:latin typeface="Arial"/>
                <a:cs typeface="Arial"/>
              </a:rPr>
              <a:t> </a:t>
            </a:r>
            <a:r>
              <a:rPr sz="950" b="1" spc="-10" dirty="0">
                <a:latin typeface="Arial"/>
                <a:cs typeface="Arial"/>
              </a:rPr>
              <a:t>Feature</a:t>
            </a:r>
            <a:endParaRPr sz="950">
              <a:latin typeface="Arial"/>
              <a:cs typeface="Arial"/>
            </a:endParaRPr>
          </a:p>
          <a:p>
            <a:pPr lvl="2">
              <a:lnSpc>
                <a:spcPct val="100000"/>
              </a:lnSpc>
              <a:buFont typeface="Arial"/>
              <a:buAutoNum type="arabicPeriod" startAt="4"/>
            </a:pPr>
            <a:endParaRPr sz="1000">
              <a:latin typeface="Times New Roman"/>
              <a:cs typeface="Times New Roman"/>
            </a:endParaRPr>
          </a:p>
          <a:p>
            <a:pPr lvl="2">
              <a:lnSpc>
                <a:spcPct val="100000"/>
              </a:lnSpc>
              <a:spcBef>
                <a:spcPts val="25"/>
              </a:spcBef>
              <a:buFont typeface="Arial"/>
              <a:buAutoNum type="arabicPeriod" startAt="4"/>
            </a:pPr>
            <a:endParaRPr sz="1350">
              <a:latin typeface="Times New Roman"/>
              <a:cs typeface="Times New Roman"/>
            </a:endParaRPr>
          </a:p>
          <a:p>
            <a:pPr marL="120014" marR="244475">
              <a:lnSpc>
                <a:spcPct val="142600"/>
              </a:lnSpc>
            </a:pPr>
            <a:r>
              <a:rPr sz="950" spc="-10" dirty="0">
                <a:latin typeface="Arial"/>
                <a:cs typeface="Arial"/>
              </a:rPr>
              <a:t>Prices for Hydrotreating Reactors vary primarily on reactor pressure rating, metallurgy, and  capacity. Using the reference unit as </a:t>
            </a:r>
            <a:r>
              <a:rPr sz="950" spc="-5" dirty="0">
                <a:latin typeface="Arial"/>
                <a:cs typeface="Arial"/>
              </a:rPr>
              <a:t>a </a:t>
            </a:r>
            <a:r>
              <a:rPr sz="950" spc="-10" dirty="0">
                <a:latin typeface="Arial"/>
                <a:cs typeface="Arial"/>
              </a:rPr>
              <a:t>benchmark, significant variations</a:t>
            </a:r>
            <a:r>
              <a:rPr sz="950" spc="160" dirty="0">
                <a:latin typeface="Arial"/>
                <a:cs typeface="Arial"/>
              </a:rPr>
              <a:t> </a:t>
            </a:r>
            <a:r>
              <a:rPr sz="950" spc="-10" dirty="0">
                <a:latin typeface="Arial"/>
                <a:cs typeface="Arial"/>
              </a:rPr>
              <a:t>include:</a:t>
            </a:r>
            <a:endParaRPr sz="950">
              <a:latin typeface="Arial"/>
              <a:cs typeface="Arial"/>
            </a:endParaRPr>
          </a:p>
          <a:p>
            <a:pPr marL="550545" marR="5080" lvl="3" indent="-215900">
              <a:lnSpc>
                <a:spcPct val="142600"/>
              </a:lnSpc>
              <a:spcBef>
                <a:spcPts val="615"/>
              </a:spcBef>
              <a:buFont typeface="Symbol"/>
              <a:buChar char=""/>
              <a:tabLst>
                <a:tab pos="550545" algn="l"/>
                <a:tab pos="551180" algn="l"/>
              </a:tabLst>
            </a:pPr>
            <a:r>
              <a:rPr sz="950" spc="-10" dirty="0">
                <a:latin typeface="Arial"/>
                <a:cs typeface="Arial"/>
              </a:rPr>
              <a:t>On average, each additional pound per square inch of pressure rating adds $750 </a:t>
            </a:r>
            <a:r>
              <a:rPr sz="950" spc="-5" dirty="0">
                <a:latin typeface="Arial"/>
                <a:cs typeface="Arial"/>
              </a:rPr>
              <a:t>to the  </a:t>
            </a:r>
            <a:r>
              <a:rPr sz="950" spc="-10" dirty="0">
                <a:latin typeface="Arial"/>
                <a:cs typeface="Arial"/>
              </a:rPr>
              <a:t>cost of </a:t>
            </a:r>
            <a:r>
              <a:rPr sz="950" spc="-5" dirty="0">
                <a:latin typeface="Arial"/>
                <a:cs typeface="Arial"/>
              </a:rPr>
              <a:t>the</a:t>
            </a:r>
            <a:r>
              <a:rPr sz="950" spc="-45" dirty="0">
                <a:latin typeface="Arial"/>
                <a:cs typeface="Arial"/>
              </a:rPr>
              <a:t> </a:t>
            </a:r>
            <a:r>
              <a:rPr sz="950" spc="-10" dirty="0">
                <a:latin typeface="Arial"/>
                <a:cs typeface="Arial"/>
              </a:rPr>
              <a:t>reactor.</a:t>
            </a:r>
            <a:endParaRPr sz="950">
              <a:latin typeface="Arial"/>
              <a:cs typeface="Arial"/>
            </a:endParaRPr>
          </a:p>
          <a:p>
            <a:pPr marL="550545" marR="92075" lvl="3" indent="-215900">
              <a:lnSpc>
                <a:spcPct val="142600"/>
              </a:lnSpc>
              <a:spcBef>
                <a:spcPts val="60"/>
              </a:spcBef>
              <a:buFont typeface="Symbol"/>
              <a:buChar char=""/>
              <a:tabLst>
                <a:tab pos="550545" algn="l"/>
                <a:tab pos="551180" algn="l"/>
              </a:tabLst>
            </a:pPr>
            <a:r>
              <a:rPr sz="950" spc="-10" dirty="0">
                <a:latin typeface="Arial"/>
                <a:cs typeface="Arial"/>
              </a:rPr>
              <a:t>Downgrading in metallurgy from </a:t>
            </a:r>
            <a:r>
              <a:rPr sz="950" spc="-5" dirty="0">
                <a:latin typeface="Arial"/>
                <a:cs typeface="Arial"/>
              </a:rPr>
              <a:t>1 </a:t>
            </a:r>
            <a:r>
              <a:rPr sz="950" spc="-10" dirty="0">
                <a:latin typeface="Arial"/>
                <a:cs typeface="Arial"/>
              </a:rPr>
              <a:t>Cr- 1/2 Mo to </a:t>
            </a:r>
            <a:r>
              <a:rPr sz="950" spc="-5" dirty="0">
                <a:latin typeface="Arial"/>
                <a:cs typeface="Arial"/>
              </a:rPr>
              <a:t>1 1/4 </a:t>
            </a:r>
            <a:r>
              <a:rPr sz="950" spc="-10" dirty="0">
                <a:latin typeface="Arial"/>
                <a:cs typeface="Arial"/>
              </a:rPr>
              <a:t>Cr or simply carbon </a:t>
            </a:r>
            <a:r>
              <a:rPr sz="950" spc="-5" dirty="0">
                <a:latin typeface="Arial"/>
                <a:cs typeface="Arial"/>
              </a:rPr>
              <a:t>steel </a:t>
            </a:r>
            <a:r>
              <a:rPr sz="950" spc="-15" dirty="0">
                <a:latin typeface="Arial"/>
                <a:cs typeface="Arial"/>
              </a:rPr>
              <a:t>would  </a:t>
            </a:r>
            <a:r>
              <a:rPr sz="950" spc="-10" dirty="0">
                <a:latin typeface="Arial"/>
                <a:cs typeface="Arial"/>
              </a:rPr>
              <a:t>reduce unit cost by 25% and 36%,</a:t>
            </a:r>
            <a:r>
              <a:rPr sz="950" spc="30" dirty="0">
                <a:latin typeface="Arial"/>
                <a:cs typeface="Arial"/>
              </a:rPr>
              <a:t> </a:t>
            </a:r>
            <a:r>
              <a:rPr sz="950" spc="-10" dirty="0">
                <a:latin typeface="Arial"/>
                <a:cs typeface="Arial"/>
              </a:rPr>
              <a:t>respectively.</a:t>
            </a:r>
            <a:endParaRPr sz="950">
              <a:latin typeface="Arial"/>
              <a:cs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444244" y="785421"/>
            <a:ext cx="4885690" cy="433070"/>
          </a:xfrm>
          <a:prstGeom prst="rect">
            <a:avLst/>
          </a:prstGeom>
        </p:spPr>
        <p:txBody>
          <a:bodyPr vert="horz" wrap="square" lIns="0" tIns="0" rIns="0" bIns="0" rtlCol="0">
            <a:spAutoFit/>
          </a:bodyPr>
          <a:lstStyle/>
          <a:p>
            <a:pPr marL="1164590" marR="5080" indent="-1152525">
              <a:lnSpc>
                <a:spcPct val="144700"/>
              </a:lnSpc>
            </a:pPr>
            <a:r>
              <a:rPr sz="950" b="1" spc="-10" dirty="0">
                <a:latin typeface="Arial"/>
                <a:cs typeface="Arial"/>
              </a:rPr>
              <a:t>Table 21: Incremental Cost per Extra Parameter or Feature for Hydrotreating Reactors  (Reference </a:t>
            </a:r>
            <a:r>
              <a:rPr sz="950" b="1" spc="-5" dirty="0">
                <a:latin typeface="Arial"/>
                <a:cs typeface="Arial"/>
              </a:rPr>
              <a:t>unit is 7’x23’, </a:t>
            </a:r>
            <a:r>
              <a:rPr sz="950" b="1" spc="-10" dirty="0">
                <a:latin typeface="Arial"/>
                <a:cs typeface="Arial"/>
              </a:rPr>
              <a:t>800 </a:t>
            </a:r>
            <a:r>
              <a:rPr sz="950" b="1" spc="-5" dirty="0">
                <a:latin typeface="Arial"/>
                <a:cs typeface="Arial"/>
              </a:rPr>
              <a:t>psig, 1 </a:t>
            </a:r>
            <a:r>
              <a:rPr sz="950" b="1" spc="-10" dirty="0">
                <a:latin typeface="Arial"/>
                <a:cs typeface="Arial"/>
              </a:rPr>
              <a:t>Cr-1/2</a:t>
            </a:r>
            <a:r>
              <a:rPr sz="950" b="1" spc="-5" dirty="0">
                <a:latin typeface="Arial"/>
                <a:cs typeface="Arial"/>
              </a:rPr>
              <a:t> </a:t>
            </a:r>
            <a:r>
              <a:rPr sz="950" b="1" spc="-10" dirty="0">
                <a:latin typeface="Arial"/>
                <a:cs typeface="Arial"/>
              </a:rPr>
              <a:t>Mo)</a:t>
            </a:r>
            <a:endParaRPr sz="950">
              <a:latin typeface="Arial"/>
              <a:cs typeface="Arial"/>
            </a:endParaRPr>
          </a:p>
        </p:txBody>
      </p:sp>
      <p:graphicFrame>
        <p:nvGraphicFramePr>
          <p:cNvPr id="3" name="object 3"/>
          <p:cNvGraphicFramePr>
            <a:graphicFrameLocks noGrp="1"/>
          </p:cNvGraphicFramePr>
          <p:nvPr/>
        </p:nvGraphicFramePr>
        <p:xfrm>
          <a:off x="1116330" y="1344166"/>
          <a:ext cx="5683885" cy="2307590"/>
        </p:xfrm>
        <a:graphic>
          <a:graphicData uri="http://schemas.openxmlformats.org/drawingml/2006/table">
            <a:tbl>
              <a:tblPr firstRow="1" bandRow="1">
                <a:tableStyleId>{2D5ABB26-0587-4C30-8999-92F81FD0307C}</a:tableStyleId>
              </a:tblPr>
              <a:tblGrid>
                <a:gridCol w="1334254">
                  <a:extLst>
                    <a:ext uri="{9D8B030D-6E8A-4147-A177-3AD203B41FA5}">
                      <a16:colId xmlns:a16="http://schemas.microsoft.com/office/drawing/2014/main" val="20000"/>
                    </a:ext>
                  </a:extLst>
                </a:gridCol>
                <a:gridCol w="1235246">
                  <a:extLst>
                    <a:ext uri="{9D8B030D-6E8A-4147-A177-3AD203B41FA5}">
                      <a16:colId xmlns:a16="http://schemas.microsoft.com/office/drawing/2014/main" val="20001"/>
                    </a:ext>
                  </a:extLst>
                </a:gridCol>
                <a:gridCol w="1453858">
                  <a:extLst>
                    <a:ext uri="{9D8B030D-6E8A-4147-A177-3AD203B41FA5}">
                      <a16:colId xmlns:a16="http://schemas.microsoft.com/office/drawing/2014/main" val="20002"/>
                    </a:ext>
                  </a:extLst>
                </a:gridCol>
                <a:gridCol w="1632965">
                  <a:extLst>
                    <a:ext uri="{9D8B030D-6E8A-4147-A177-3AD203B41FA5}">
                      <a16:colId xmlns:a16="http://schemas.microsoft.com/office/drawing/2014/main" val="20003"/>
                    </a:ext>
                  </a:extLst>
                </a:gridCol>
              </a:tblGrid>
              <a:tr h="338328">
                <a:tc>
                  <a:txBody>
                    <a:bodyPr/>
                    <a:lstStyle/>
                    <a:p>
                      <a:pPr marL="55244" marR="424815">
                        <a:lnSpc>
                          <a:spcPts val="1300"/>
                        </a:lnSpc>
                        <a:spcBef>
                          <a:spcPts val="10"/>
                        </a:spcBef>
                      </a:pPr>
                      <a:r>
                        <a:rPr sz="1100" spc="10" dirty="0">
                          <a:solidFill>
                            <a:srgbClr val="FFFFFF"/>
                          </a:solidFill>
                          <a:latin typeface="Arial"/>
                          <a:cs typeface="Arial"/>
                        </a:rPr>
                        <a:t>Parameter</a:t>
                      </a:r>
                      <a:r>
                        <a:rPr sz="1100" spc="-60" dirty="0">
                          <a:solidFill>
                            <a:srgbClr val="FFFFFF"/>
                          </a:solidFill>
                          <a:latin typeface="Arial"/>
                          <a:cs typeface="Arial"/>
                        </a:rPr>
                        <a:t> </a:t>
                      </a:r>
                      <a:r>
                        <a:rPr sz="1100" spc="5" dirty="0">
                          <a:solidFill>
                            <a:srgbClr val="FFFFFF"/>
                          </a:solidFill>
                          <a:latin typeface="Arial"/>
                          <a:cs typeface="Arial"/>
                        </a:rPr>
                        <a:t>or  </a:t>
                      </a:r>
                      <a:r>
                        <a:rPr sz="1100" spc="10" dirty="0">
                          <a:solidFill>
                            <a:srgbClr val="FFFFFF"/>
                          </a:solidFill>
                          <a:latin typeface="Arial"/>
                          <a:cs typeface="Arial"/>
                        </a:rPr>
                        <a:t>Feature</a:t>
                      </a:r>
                      <a:endParaRPr sz="1100">
                        <a:latin typeface="Arial"/>
                        <a:cs typeface="Arial"/>
                      </a:endParaRPr>
                    </a:p>
                  </a:txBody>
                  <a:tcPr marL="0" marR="0" marT="1270" marB="0">
                    <a:lnL w="18287">
                      <a:solidFill>
                        <a:srgbClr val="000000"/>
                      </a:solidFill>
                      <a:prstDash val="solid"/>
                    </a:lnL>
                    <a:lnT w="18289">
                      <a:solidFill>
                        <a:srgbClr val="000000"/>
                      </a:solidFill>
                      <a:prstDash val="solid"/>
                    </a:lnT>
                    <a:solidFill>
                      <a:srgbClr val="001F5F"/>
                    </a:solidFill>
                  </a:tcPr>
                </a:tc>
                <a:tc>
                  <a:txBody>
                    <a:bodyPr/>
                    <a:lstStyle/>
                    <a:p>
                      <a:pPr marL="135890">
                        <a:lnSpc>
                          <a:spcPts val="1270"/>
                        </a:lnSpc>
                      </a:pPr>
                      <a:r>
                        <a:rPr sz="1100" spc="10" dirty="0">
                          <a:solidFill>
                            <a:srgbClr val="FFFFFF"/>
                          </a:solidFill>
                          <a:latin typeface="Arial"/>
                          <a:cs typeface="Arial"/>
                        </a:rPr>
                        <a:t>Unit of</a:t>
                      </a:r>
                      <a:r>
                        <a:rPr sz="1100" spc="-85" dirty="0">
                          <a:solidFill>
                            <a:srgbClr val="FFFFFF"/>
                          </a:solidFill>
                          <a:latin typeface="Arial"/>
                          <a:cs typeface="Arial"/>
                        </a:rPr>
                        <a:t> </a:t>
                      </a:r>
                      <a:r>
                        <a:rPr sz="1100" spc="15" dirty="0">
                          <a:solidFill>
                            <a:srgbClr val="FFFFFF"/>
                          </a:solidFill>
                          <a:latin typeface="Arial"/>
                          <a:cs typeface="Arial"/>
                        </a:rPr>
                        <a:t>Measure</a:t>
                      </a:r>
                      <a:endParaRPr sz="1100">
                        <a:latin typeface="Arial"/>
                        <a:cs typeface="Arial"/>
                      </a:endParaRPr>
                    </a:p>
                  </a:txBody>
                  <a:tcPr marL="0" marR="0" marT="0" marB="0">
                    <a:lnT w="18289">
                      <a:solidFill>
                        <a:srgbClr val="000000"/>
                      </a:solidFill>
                      <a:prstDash val="solid"/>
                    </a:lnT>
                    <a:solidFill>
                      <a:srgbClr val="001F5F"/>
                    </a:solidFill>
                  </a:tcPr>
                </a:tc>
                <a:tc>
                  <a:txBody>
                    <a:bodyPr/>
                    <a:lstStyle/>
                    <a:p>
                      <a:pPr marL="526415" marR="233679" indent="-255270">
                        <a:lnSpc>
                          <a:spcPts val="1300"/>
                        </a:lnSpc>
                        <a:spcBef>
                          <a:spcPts val="10"/>
                        </a:spcBef>
                      </a:pPr>
                      <a:r>
                        <a:rPr sz="1100" spc="10" dirty="0">
                          <a:solidFill>
                            <a:srgbClr val="FFFFFF"/>
                          </a:solidFill>
                          <a:latin typeface="Arial"/>
                          <a:cs typeface="Arial"/>
                        </a:rPr>
                        <a:t>Indicative</a:t>
                      </a:r>
                      <a:r>
                        <a:rPr sz="1100" spc="-75" dirty="0">
                          <a:solidFill>
                            <a:srgbClr val="FFFFFF"/>
                          </a:solidFill>
                          <a:latin typeface="Arial"/>
                          <a:cs typeface="Arial"/>
                        </a:rPr>
                        <a:t> </a:t>
                      </a:r>
                      <a:r>
                        <a:rPr sz="1100" spc="15" dirty="0">
                          <a:solidFill>
                            <a:srgbClr val="FFFFFF"/>
                          </a:solidFill>
                          <a:latin typeface="Arial"/>
                          <a:cs typeface="Arial"/>
                        </a:rPr>
                        <a:t>Cost  </a:t>
                      </a:r>
                      <a:r>
                        <a:rPr sz="1100" spc="10" dirty="0">
                          <a:solidFill>
                            <a:srgbClr val="FFFFFF"/>
                          </a:solidFill>
                          <a:latin typeface="Arial"/>
                          <a:cs typeface="Arial"/>
                        </a:rPr>
                        <a:t>Impact</a:t>
                      </a:r>
                      <a:endParaRPr sz="1100">
                        <a:latin typeface="Arial"/>
                        <a:cs typeface="Arial"/>
                      </a:endParaRPr>
                    </a:p>
                  </a:txBody>
                  <a:tcPr marL="0" marR="0" marT="1270" marB="0">
                    <a:lnT w="18289">
                      <a:solidFill>
                        <a:srgbClr val="000000"/>
                      </a:solidFill>
                      <a:prstDash val="solid"/>
                    </a:lnT>
                    <a:solidFill>
                      <a:srgbClr val="001F5F"/>
                    </a:solidFill>
                  </a:tcPr>
                </a:tc>
                <a:tc>
                  <a:txBody>
                    <a:bodyPr/>
                    <a:lstStyle/>
                    <a:p>
                      <a:pPr marL="226695">
                        <a:lnSpc>
                          <a:spcPts val="1270"/>
                        </a:lnSpc>
                      </a:pPr>
                      <a:r>
                        <a:rPr sz="1100" spc="10" dirty="0">
                          <a:solidFill>
                            <a:srgbClr val="FFFFFF"/>
                          </a:solidFill>
                          <a:latin typeface="Arial"/>
                          <a:cs typeface="Arial"/>
                        </a:rPr>
                        <a:t>Notes </a:t>
                      </a:r>
                      <a:r>
                        <a:rPr sz="1100" spc="5" dirty="0">
                          <a:solidFill>
                            <a:srgbClr val="FFFFFF"/>
                          </a:solidFill>
                          <a:latin typeface="Arial"/>
                          <a:cs typeface="Arial"/>
                        </a:rPr>
                        <a:t>/</a:t>
                      </a:r>
                      <a:r>
                        <a:rPr sz="1100" spc="-65" dirty="0">
                          <a:solidFill>
                            <a:srgbClr val="FFFFFF"/>
                          </a:solidFill>
                          <a:latin typeface="Arial"/>
                          <a:cs typeface="Arial"/>
                        </a:rPr>
                        <a:t> </a:t>
                      </a:r>
                      <a:r>
                        <a:rPr sz="1100" spc="15" dirty="0">
                          <a:solidFill>
                            <a:srgbClr val="FFFFFF"/>
                          </a:solidFill>
                          <a:latin typeface="Arial"/>
                          <a:cs typeface="Arial"/>
                        </a:rPr>
                        <a:t>Comments</a:t>
                      </a:r>
                      <a:endParaRPr sz="1100">
                        <a:latin typeface="Arial"/>
                        <a:cs typeface="Arial"/>
                      </a:endParaRPr>
                    </a:p>
                  </a:txBody>
                  <a:tcPr marL="0" marR="0" marT="0" marB="0">
                    <a:lnR w="18288">
                      <a:solidFill>
                        <a:srgbClr val="000000"/>
                      </a:solidFill>
                      <a:prstDash val="solid"/>
                    </a:lnR>
                    <a:lnT w="18289">
                      <a:solidFill>
                        <a:srgbClr val="000000"/>
                      </a:solidFill>
                      <a:prstDash val="solid"/>
                    </a:lnT>
                    <a:solidFill>
                      <a:srgbClr val="001F5F"/>
                    </a:solidFill>
                  </a:tcPr>
                </a:tc>
                <a:extLst>
                  <a:ext uri="{0D108BD9-81ED-4DB2-BD59-A6C34878D82A}">
                    <a16:rowId xmlns:a16="http://schemas.microsoft.com/office/drawing/2014/main" val="10000"/>
                  </a:ext>
                </a:extLst>
              </a:tr>
              <a:tr h="210335">
                <a:tc>
                  <a:txBody>
                    <a:bodyPr/>
                    <a:lstStyle/>
                    <a:p>
                      <a:endParaRPr sz="1100">
                        <a:latin typeface="Arial"/>
                        <a:cs typeface="Arial"/>
                      </a:endParaRPr>
                    </a:p>
                  </a:txBody>
                  <a:tcPr marL="0" marR="0" marT="0" marB="0">
                    <a:lnL w="18287">
                      <a:solidFill>
                        <a:srgbClr val="000000"/>
                      </a:solidFill>
                      <a:prstDash val="solid"/>
                    </a:lnL>
                  </a:tcPr>
                </a:tc>
                <a:tc>
                  <a:txBody>
                    <a:bodyPr/>
                    <a:lstStyle/>
                    <a:p>
                      <a:endParaRPr sz="1100">
                        <a:latin typeface="Arial"/>
                        <a:cs typeface="Arial"/>
                      </a:endParaRPr>
                    </a:p>
                  </a:txBody>
                  <a:tcPr marL="0" marR="0" marT="0" marB="0"/>
                </a:tc>
                <a:tc>
                  <a:txBody>
                    <a:bodyPr/>
                    <a:lstStyle/>
                    <a:p>
                      <a:pPr marL="86360">
                        <a:lnSpc>
                          <a:spcPct val="100000"/>
                        </a:lnSpc>
                        <a:spcBef>
                          <a:spcPts val="490"/>
                        </a:spcBef>
                      </a:pPr>
                      <a:r>
                        <a:rPr sz="950" spc="-10" dirty="0">
                          <a:latin typeface="Arial"/>
                          <a:cs typeface="Arial"/>
                        </a:rPr>
                        <a:t>Reducing</a:t>
                      </a:r>
                      <a:r>
                        <a:rPr sz="950" spc="-60" dirty="0">
                          <a:latin typeface="Arial"/>
                          <a:cs typeface="Arial"/>
                        </a:rPr>
                        <a:t> </a:t>
                      </a:r>
                      <a:r>
                        <a:rPr sz="950" spc="-10" dirty="0">
                          <a:latin typeface="Arial"/>
                          <a:cs typeface="Arial"/>
                        </a:rPr>
                        <a:t>pressure</a:t>
                      </a:r>
                      <a:endParaRPr sz="950">
                        <a:latin typeface="Arial"/>
                        <a:cs typeface="Arial"/>
                      </a:endParaRPr>
                    </a:p>
                  </a:txBody>
                  <a:tcPr marL="0" marR="0" marT="62230" marB="0"/>
                </a:tc>
                <a:tc>
                  <a:txBody>
                    <a:bodyPr/>
                    <a:lstStyle/>
                    <a:p>
                      <a:endParaRPr sz="950">
                        <a:latin typeface="Arial"/>
                        <a:cs typeface="Arial"/>
                      </a:endParaRPr>
                    </a:p>
                  </a:txBody>
                  <a:tcPr marL="0" marR="0" marT="0" marB="0">
                    <a:lnR w="18288">
                      <a:solidFill>
                        <a:srgbClr val="000000"/>
                      </a:solidFill>
                      <a:prstDash val="solid"/>
                    </a:lnR>
                  </a:tcPr>
                </a:tc>
                <a:extLst>
                  <a:ext uri="{0D108BD9-81ED-4DB2-BD59-A6C34878D82A}">
                    <a16:rowId xmlns:a16="http://schemas.microsoft.com/office/drawing/2014/main" val="10001"/>
                  </a:ext>
                </a:extLst>
              </a:tr>
              <a:tr h="274716">
                <a:tc>
                  <a:txBody>
                    <a:bodyPr/>
                    <a:lstStyle/>
                    <a:p>
                      <a:pPr marL="55244">
                        <a:lnSpc>
                          <a:spcPct val="100000"/>
                        </a:lnSpc>
                        <a:spcBef>
                          <a:spcPts val="445"/>
                        </a:spcBef>
                      </a:pPr>
                      <a:r>
                        <a:rPr sz="950" b="1" spc="-10" dirty="0">
                          <a:latin typeface="Arial"/>
                          <a:cs typeface="Arial"/>
                        </a:rPr>
                        <a:t>Pressure</a:t>
                      </a:r>
                      <a:r>
                        <a:rPr sz="950" b="1" spc="-55" dirty="0">
                          <a:latin typeface="Arial"/>
                          <a:cs typeface="Arial"/>
                        </a:rPr>
                        <a:t> </a:t>
                      </a:r>
                      <a:r>
                        <a:rPr sz="950" b="1" spc="-10" dirty="0">
                          <a:latin typeface="Arial"/>
                          <a:cs typeface="Arial"/>
                        </a:rPr>
                        <a:t>Rating</a:t>
                      </a:r>
                      <a:endParaRPr sz="950">
                        <a:latin typeface="Arial"/>
                        <a:cs typeface="Arial"/>
                      </a:endParaRPr>
                    </a:p>
                  </a:txBody>
                  <a:tcPr marL="0" marR="0" marT="56515" marB="0">
                    <a:lnL w="18287">
                      <a:solidFill>
                        <a:srgbClr val="000000"/>
                      </a:solidFill>
                      <a:prstDash val="solid"/>
                    </a:lnL>
                  </a:tcPr>
                </a:tc>
                <a:tc>
                  <a:txBody>
                    <a:bodyPr/>
                    <a:lstStyle/>
                    <a:p>
                      <a:pPr marL="92710" marR="204470">
                        <a:lnSpc>
                          <a:spcPts val="1080"/>
                        </a:lnSpc>
                        <a:spcBef>
                          <a:spcPts val="5"/>
                        </a:spcBef>
                      </a:pPr>
                      <a:r>
                        <a:rPr sz="950" spc="-10" dirty="0">
                          <a:latin typeface="Arial"/>
                          <a:cs typeface="Arial"/>
                        </a:rPr>
                        <a:t>Psig (reference is  800)</a:t>
                      </a:r>
                      <a:endParaRPr sz="950">
                        <a:latin typeface="Arial"/>
                        <a:cs typeface="Arial"/>
                      </a:endParaRPr>
                    </a:p>
                  </a:txBody>
                  <a:tcPr marL="0" marR="0" marT="635" marB="0"/>
                </a:tc>
                <a:tc>
                  <a:txBody>
                    <a:bodyPr/>
                    <a:lstStyle/>
                    <a:p>
                      <a:pPr marL="86360" marR="69215">
                        <a:lnSpc>
                          <a:spcPts val="1080"/>
                        </a:lnSpc>
                        <a:spcBef>
                          <a:spcPts val="5"/>
                        </a:spcBef>
                      </a:pPr>
                      <a:r>
                        <a:rPr sz="950" spc="-10" dirty="0">
                          <a:latin typeface="Arial"/>
                          <a:cs typeface="Arial"/>
                        </a:rPr>
                        <a:t>requirements to </a:t>
                      </a:r>
                      <a:r>
                        <a:rPr sz="950" spc="-15" dirty="0">
                          <a:latin typeface="Arial"/>
                          <a:cs typeface="Arial"/>
                        </a:rPr>
                        <a:t>450  </a:t>
                      </a:r>
                      <a:r>
                        <a:rPr sz="950" spc="-5" dirty="0">
                          <a:latin typeface="Arial"/>
                          <a:cs typeface="Arial"/>
                        </a:rPr>
                        <a:t>psig cuts reactor cost</a:t>
                      </a:r>
                      <a:r>
                        <a:rPr sz="950" spc="-85" dirty="0">
                          <a:latin typeface="Arial"/>
                          <a:cs typeface="Arial"/>
                        </a:rPr>
                        <a:t> </a:t>
                      </a:r>
                      <a:r>
                        <a:rPr sz="950" spc="-5" dirty="0">
                          <a:latin typeface="Arial"/>
                          <a:cs typeface="Arial"/>
                        </a:rPr>
                        <a:t>by</a:t>
                      </a:r>
                      <a:endParaRPr sz="950">
                        <a:latin typeface="Arial"/>
                        <a:cs typeface="Arial"/>
                      </a:endParaRPr>
                    </a:p>
                  </a:txBody>
                  <a:tcPr marL="0" marR="0" marT="635" marB="0"/>
                </a:tc>
                <a:tc>
                  <a:txBody>
                    <a:bodyPr/>
                    <a:lstStyle/>
                    <a:p>
                      <a:pPr marL="71120" marR="269240">
                        <a:lnSpc>
                          <a:spcPts val="1080"/>
                        </a:lnSpc>
                        <a:spcBef>
                          <a:spcPts val="5"/>
                        </a:spcBef>
                      </a:pPr>
                      <a:r>
                        <a:rPr sz="950" spc="-10" dirty="0">
                          <a:latin typeface="Arial"/>
                          <a:cs typeface="Arial"/>
                        </a:rPr>
                        <a:t>Decreasing pressure  reduces conversion</a:t>
                      </a:r>
                      <a:r>
                        <a:rPr sz="950" spc="-30" dirty="0">
                          <a:latin typeface="Arial"/>
                          <a:cs typeface="Arial"/>
                        </a:rPr>
                        <a:t> </a:t>
                      </a:r>
                      <a:r>
                        <a:rPr sz="950" spc="-10" dirty="0">
                          <a:latin typeface="Arial"/>
                          <a:cs typeface="Arial"/>
                        </a:rPr>
                        <a:t>rate</a:t>
                      </a:r>
                      <a:endParaRPr sz="950">
                        <a:latin typeface="Arial"/>
                        <a:cs typeface="Arial"/>
                      </a:endParaRPr>
                    </a:p>
                  </a:txBody>
                  <a:tcPr marL="0" marR="0" marT="635" marB="0">
                    <a:lnR w="18288">
                      <a:solidFill>
                        <a:srgbClr val="000000"/>
                      </a:solidFill>
                      <a:prstDash val="solid"/>
                    </a:lnR>
                  </a:tcPr>
                </a:tc>
                <a:extLst>
                  <a:ext uri="{0D108BD9-81ED-4DB2-BD59-A6C34878D82A}">
                    <a16:rowId xmlns:a16="http://schemas.microsoft.com/office/drawing/2014/main" val="10002"/>
                  </a:ext>
                </a:extLst>
              </a:tr>
              <a:tr h="209154">
                <a:tc>
                  <a:txBody>
                    <a:bodyPr/>
                    <a:lstStyle/>
                    <a:p>
                      <a:endParaRPr sz="950">
                        <a:latin typeface="Arial"/>
                        <a:cs typeface="Arial"/>
                      </a:endParaRPr>
                    </a:p>
                  </a:txBody>
                  <a:tcPr marL="0" marR="0" marT="0" marB="0">
                    <a:lnL w="18287">
                      <a:solidFill>
                        <a:srgbClr val="000000"/>
                      </a:solidFill>
                      <a:prstDash val="solid"/>
                    </a:lnL>
                  </a:tcPr>
                </a:tc>
                <a:tc>
                  <a:txBody>
                    <a:bodyPr/>
                    <a:lstStyle/>
                    <a:p>
                      <a:endParaRPr sz="950">
                        <a:latin typeface="Arial"/>
                        <a:cs typeface="Arial"/>
                      </a:endParaRPr>
                    </a:p>
                  </a:txBody>
                  <a:tcPr marL="0" marR="0" marT="0" marB="0"/>
                </a:tc>
                <a:tc>
                  <a:txBody>
                    <a:bodyPr/>
                    <a:lstStyle/>
                    <a:p>
                      <a:pPr marL="86360">
                        <a:lnSpc>
                          <a:spcPts val="1055"/>
                        </a:lnSpc>
                      </a:pPr>
                      <a:r>
                        <a:rPr sz="950" spc="-10" dirty="0">
                          <a:latin typeface="Arial"/>
                          <a:cs typeface="Arial"/>
                        </a:rPr>
                        <a:t>$202k</a:t>
                      </a:r>
                      <a:endParaRPr sz="950">
                        <a:latin typeface="Arial"/>
                        <a:cs typeface="Arial"/>
                      </a:endParaRPr>
                    </a:p>
                  </a:txBody>
                  <a:tcPr marL="0" marR="0" marT="0" marB="0"/>
                </a:tc>
                <a:tc>
                  <a:txBody>
                    <a:bodyPr/>
                    <a:lstStyle/>
                    <a:p>
                      <a:endParaRPr sz="950">
                        <a:latin typeface="Arial"/>
                        <a:cs typeface="Arial"/>
                      </a:endParaRPr>
                    </a:p>
                  </a:txBody>
                  <a:tcPr marL="0" marR="0" marT="0" marB="0">
                    <a:lnR w="18288">
                      <a:solidFill>
                        <a:srgbClr val="000000"/>
                      </a:solidFill>
                      <a:prstDash val="solid"/>
                    </a:lnR>
                  </a:tcPr>
                </a:tc>
                <a:extLst>
                  <a:ext uri="{0D108BD9-81ED-4DB2-BD59-A6C34878D82A}">
                    <a16:rowId xmlns:a16="http://schemas.microsoft.com/office/drawing/2014/main" val="10003"/>
                  </a:ext>
                </a:extLst>
              </a:tr>
              <a:tr h="692646">
                <a:tc>
                  <a:txBody>
                    <a:bodyPr/>
                    <a:lstStyle/>
                    <a:p>
                      <a:pPr>
                        <a:lnSpc>
                          <a:spcPct val="100000"/>
                        </a:lnSpc>
                      </a:pPr>
                      <a:endParaRPr sz="1000">
                        <a:latin typeface="Times New Roman"/>
                        <a:cs typeface="Times New Roman"/>
                      </a:endParaRPr>
                    </a:p>
                    <a:p>
                      <a:pPr>
                        <a:lnSpc>
                          <a:spcPct val="100000"/>
                        </a:lnSpc>
                        <a:spcBef>
                          <a:spcPts val="25"/>
                        </a:spcBef>
                      </a:pPr>
                      <a:endParaRPr sz="800">
                        <a:latin typeface="Times New Roman"/>
                        <a:cs typeface="Times New Roman"/>
                      </a:endParaRPr>
                    </a:p>
                    <a:p>
                      <a:pPr marL="55244">
                        <a:lnSpc>
                          <a:spcPct val="100000"/>
                        </a:lnSpc>
                      </a:pPr>
                      <a:r>
                        <a:rPr sz="950" b="1" spc="-5" dirty="0">
                          <a:latin typeface="Arial"/>
                          <a:cs typeface="Arial"/>
                        </a:rPr>
                        <a:t>Metallurgy</a:t>
                      </a:r>
                      <a:endParaRPr sz="950">
                        <a:latin typeface="Arial"/>
                        <a:cs typeface="Arial"/>
                      </a:endParaRPr>
                    </a:p>
                  </a:txBody>
                  <a:tcPr marL="0" marR="0" marT="0" marB="0">
                    <a:lnL w="18287">
                      <a:solidFill>
                        <a:srgbClr val="000000"/>
                      </a:solidFill>
                      <a:prstDash val="solid"/>
                    </a:lnL>
                  </a:tcPr>
                </a:tc>
                <a:tc>
                  <a:txBody>
                    <a:bodyPr/>
                    <a:lstStyle/>
                    <a:p>
                      <a:pPr>
                        <a:lnSpc>
                          <a:spcPct val="100000"/>
                        </a:lnSpc>
                        <a:spcBef>
                          <a:spcPts val="40"/>
                        </a:spcBef>
                      </a:pPr>
                      <a:endParaRPr sz="1400">
                        <a:latin typeface="Times New Roman"/>
                        <a:cs typeface="Times New Roman"/>
                      </a:endParaRPr>
                    </a:p>
                    <a:p>
                      <a:pPr marL="92710" marR="337820">
                        <a:lnSpc>
                          <a:spcPts val="1080"/>
                        </a:lnSpc>
                      </a:pPr>
                      <a:r>
                        <a:rPr sz="950" spc="-5" dirty="0">
                          <a:latin typeface="Arial"/>
                          <a:cs typeface="Arial"/>
                        </a:rPr>
                        <a:t>1 </a:t>
                      </a:r>
                      <a:r>
                        <a:rPr sz="950" spc="-10" dirty="0">
                          <a:latin typeface="Arial"/>
                          <a:cs typeface="Arial"/>
                        </a:rPr>
                        <a:t>Cr-1/2 </a:t>
                      </a:r>
                      <a:r>
                        <a:rPr sz="950" spc="-5" dirty="0">
                          <a:latin typeface="Arial"/>
                          <a:cs typeface="Arial"/>
                        </a:rPr>
                        <a:t>Mo</a:t>
                      </a:r>
                      <a:r>
                        <a:rPr sz="950" spc="-70" dirty="0">
                          <a:latin typeface="Arial"/>
                          <a:cs typeface="Arial"/>
                        </a:rPr>
                        <a:t> </a:t>
                      </a:r>
                      <a:r>
                        <a:rPr sz="950" spc="-5" dirty="0">
                          <a:latin typeface="Arial"/>
                          <a:cs typeface="Arial"/>
                        </a:rPr>
                        <a:t>as  </a:t>
                      </a:r>
                      <a:r>
                        <a:rPr sz="950" spc="-10" dirty="0">
                          <a:latin typeface="Arial"/>
                          <a:cs typeface="Arial"/>
                        </a:rPr>
                        <a:t>reference</a:t>
                      </a:r>
                      <a:r>
                        <a:rPr sz="950" spc="-60" dirty="0">
                          <a:latin typeface="Arial"/>
                          <a:cs typeface="Arial"/>
                        </a:rPr>
                        <a:t> </a:t>
                      </a:r>
                      <a:r>
                        <a:rPr sz="950" spc="-10" dirty="0">
                          <a:latin typeface="Arial"/>
                          <a:cs typeface="Arial"/>
                        </a:rPr>
                        <a:t>point</a:t>
                      </a:r>
                      <a:endParaRPr sz="950">
                        <a:latin typeface="Arial"/>
                        <a:cs typeface="Arial"/>
                      </a:endParaRPr>
                    </a:p>
                  </a:txBody>
                  <a:tcPr marL="0" marR="0" marT="5080" marB="0"/>
                </a:tc>
                <a:tc>
                  <a:txBody>
                    <a:bodyPr/>
                    <a:lstStyle/>
                    <a:p>
                      <a:pPr marL="86360" marR="63500">
                        <a:lnSpc>
                          <a:spcPts val="1080"/>
                        </a:lnSpc>
                        <a:spcBef>
                          <a:spcPts val="570"/>
                        </a:spcBef>
                      </a:pPr>
                      <a:r>
                        <a:rPr sz="950" spc="-10" dirty="0">
                          <a:latin typeface="Arial"/>
                          <a:cs typeface="Arial"/>
                        </a:rPr>
                        <a:t>Downgrading to </a:t>
                      </a:r>
                      <a:r>
                        <a:rPr sz="950" spc="-5" dirty="0">
                          <a:latin typeface="Arial"/>
                          <a:cs typeface="Arial"/>
                        </a:rPr>
                        <a:t>1 </a:t>
                      </a:r>
                      <a:r>
                        <a:rPr sz="950" spc="-10" dirty="0">
                          <a:latin typeface="Arial"/>
                          <a:cs typeface="Arial"/>
                        </a:rPr>
                        <a:t>1/4 Cr  saves $56.4k, and </a:t>
                      </a:r>
                      <a:r>
                        <a:rPr sz="950" spc="-5" dirty="0">
                          <a:latin typeface="Arial"/>
                          <a:cs typeface="Arial"/>
                        </a:rPr>
                        <a:t>to  </a:t>
                      </a:r>
                      <a:r>
                        <a:rPr sz="950" spc="-10" dirty="0">
                          <a:latin typeface="Arial"/>
                          <a:cs typeface="Arial"/>
                        </a:rPr>
                        <a:t>carbon </a:t>
                      </a:r>
                      <a:r>
                        <a:rPr sz="950" spc="-5" dirty="0">
                          <a:latin typeface="Arial"/>
                          <a:cs typeface="Arial"/>
                        </a:rPr>
                        <a:t>steel</a:t>
                      </a:r>
                      <a:r>
                        <a:rPr sz="950" spc="-75" dirty="0">
                          <a:latin typeface="Arial"/>
                          <a:cs typeface="Arial"/>
                        </a:rPr>
                        <a:t> </a:t>
                      </a:r>
                      <a:r>
                        <a:rPr sz="950" spc="-10" dirty="0">
                          <a:latin typeface="Arial"/>
                          <a:cs typeface="Arial"/>
                        </a:rPr>
                        <a:t>saves</a:t>
                      </a:r>
                      <a:endParaRPr sz="950">
                        <a:latin typeface="Arial"/>
                        <a:cs typeface="Arial"/>
                      </a:endParaRPr>
                    </a:p>
                    <a:p>
                      <a:pPr marL="86360">
                        <a:lnSpc>
                          <a:spcPts val="1055"/>
                        </a:lnSpc>
                      </a:pPr>
                      <a:r>
                        <a:rPr sz="950" spc="-10" dirty="0">
                          <a:latin typeface="Arial"/>
                          <a:cs typeface="Arial"/>
                        </a:rPr>
                        <a:t>$181.5k</a:t>
                      </a:r>
                      <a:endParaRPr sz="950">
                        <a:latin typeface="Arial"/>
                        <a:cs typeface="Arial"/>
                      </a:endParaRPr>
                    </a:p>
                  </a:txBody>
                  <a:tcPr marL="0" marR="0" marT="72390" marB="0"/>
                </a:tc>
                <a:tc>
                  <a:txBody>
                    <a:bodyPr/>
                    <a:lstStyle/>
                    <a:p>
                      <a:pPr>
                        <a:lnSpc>
                          <a:spcPct val="100000"/>
                        </a:lnSpc>
                      </a:pPr>
                      <a:endParaRPr sz="950">
                        <a:latin typeface="Times New Roman"/>
                        <a:cs typeface="Times New Roman"/>
                      </a:endParaRPr>
                    </a:p>
                    <a:p>
                      <a:pPr marL="71120" marR="137160">
                        <a:lnSpc>
                          <a:spcPts val="1090"/>
                        </a:lnSpc>
                      </a:pPr>
                      <a:r>
                        <a:rPr sz="950" spc="-10" dirty="0">
                          <a:latin typeface="Arial"/>
                          <a:cs typeface="Arial"/>
                        </a:rPr>
                        <a:t>More advanced metallurgy  </a:t>
                      </a:r>
                      <a:r>
                        <a:rPr sz="950" spc="-5" dirty="0">
                          <a:latin typeface="Arial"/>
                          <a:cs typeface="Arial"/>
                        </a:rPr>
                        <a:t>is </a:t>
                      </a:r>
                      <a:r>
                        <a:rPr sz="950" spc="-10" dirty="0">
                          <a:latin typeface="Arial"/>
                          <a:cs typeface="Arial"/>
                        </a:rPr>
                        <a:t>required for </a:t>
                      </a:r>
                      <a:r>
                        <a:rPr sz="950" spc="-5" dirty="0">
                          <a:latin typeface="Arial"/>
                          <a:cs typeface="Arial"/>
                        </a:rPr>
                        <a:t>corrosive  applications</a:t>
                      </a:r>
                      <a:endParaRPr sz="950">
                        <a:latin typeface="Arial"/>
                        <a:cs typeface="Arial"/>
                      </a:endParaRPr>
                    </a:p>
                  </a:txBody>
                  <a:tcPr marL="0" marR="0" marT="0" marB="0">
                    <a:lnR w="18288">
                      <a:solidFill>
                        <a:srgbClr val="000000"/>
                      </a:solidFill>
                      <a:prstDash val="solid"/>
                    </a:lnR>
                  </a:tcPr>
                </a:tc>
                <a:extLst>
                  <a:ext uri="{0D108BD9-81ED-4DB2-BD59-A6C34878D82A}">
                    <a16:rowId xmlns:a16="http://schemas.microsoft.com/office/drawing/2014/main" val="10004"/>
                  </a:ext>
                </a:extLst>
              </a:tr>
              <a:tr h="563867">
                <a:tc>
                  <a:txBody>
                    <a:bodyPr/>
                    <a:lstStyle/>
                    <a:p>
                      <a:pPr>
                        <a:lnSpc>
                          <a:spcPct val="100000"/>
                        </a:lnSpc>
                        <a:spcBef>
                          <a:spcPts val="10"/>
                        </a:spcBef>
                      </a:pPr>
                      <a:endParaRPr sz="1350">
                        <a:latin typeface="Times New Roman"/>
                        <a:cs typeface="Times New Roman"/>
                      </a:endParaRPr>
                    </a:p>
                    <a:p>
                      <a:pPr marL="55244">
                        <a:lnSpc>
                          <a:spcPct val="100000"/>
                        </a:lnSpc>
                      </a:pPr>
                      <a:r>
                        <a:rPr sz="950" b="1" spc="-10" dirty="0">
                          <a:latin typeface="Arial"/>
                          <a:cs typeface="Arial"/>
                        </a:rPr>
                        <a:t>Processing</a:t>
                      </a:r>
                      <a:r>
                        <a:rPr sz="950" b="1" spc="-65" dirty="0">
                          <a:latin typeface="Arial"/>
                          <a:cs typeface="Arial"/>
                        </a:rPr>
                        <a:t> </a:t>
                      </a:r>
                      <a:r>
                        <a:rPr sz="950" b="1" spc="-10" dirty="0">
                          <a:latin typeface="Arial"/>
                          <a:cs typeface="Arial"/>
                        </a:rPr>
                        <a:t>Capacity</a:t>
                      </a:r>
                      <a:endParaRPr sz="950">
                        <a:latin typeface="Arial"/>
                        <a:cs typeface="Arial"/>
                      </a:endParaRPr>
                    </a:p>
                  </a:txBody>
                  <a:tcPr marL="0" marR="0" marT="1270" marB="0">
                    <a:lnL w="18287">
                      <a:solidFill>
                        <a:srgbClr val="000000"/>
                      </a:solidFill>
                      <a:prstDash val="solid"/>
                    </a:lnL>
                    <a:lnB w="18288">
                      <a:solidFill>
                        <a:srgbClr val="000000"/>
                      </a:solidFill>
                      <a:prstDash val="solid"/>
                    </a:lnB>
                  </a:tcPr>
                </a:tc>
                <a:tc>
                  <a:txBody>
                    <a:bodyPr/>
                    <a:lstStyle/>
                    <a:p>
                      <a:pPr>
                        <a:lnSpc>
                          <a:spcPct val="100000"/>
                        </a:lnSpc>
                        <a:spcBef>
                          <a:spcPts val="5"/>
                        </a:spcBef>
                      </a:pPr>
                      <a:endParaRPr sz="950">
                        <a:latin typeface="Times New Roman"/>
                        <a:cs typeface="Times New Roman"/>
                      </a:endParaRPr>
                    </a:p>
                    <a:p>
                      <a:pPr marL="92710" marR="139065">
                        <a:lnSpc>
                          <a:spcPts val="1090"/>
                        </a:lnSpc>
                        <a:spcBef>
                          <a:spcPts val="5"/>
                        </a:spcBef>
                      </a:pPr>
                      <a:r>
                        <a:rPr sz="950" spc="-10" dirty="0">
                          <a:latin typeface="Arial"/>
                          <a:cs typeface="Arial"/>
                        </a:rPr>
                        <a:t>$/bpd (reference is  20k</a:t>
                      </a:r>
                      <a:r>
                        <a:rPr sz="950" spc="-85" dirty="0">
                          <a:latin typeface="Arial"/>
                          <a:cs typeface="Arial"/>
                        </a:rPr>
                        <a:t> </a:t>
                      </a:r>
                      <a:r>
                        <a:rPr sz="950" spc="-10" dirty="0">
                          <a:latin typeface="Arial"/>
                          <a:cs typeface="Arial"/>
                        </a:rPr>
                        <a:t>bpd)</a:t>
                      </a:r>
                      <a:endParaRPr sz="950">
                        <a:latin typeface="Arial"/>
                        <a:cs typeface="Arial"/>
                      </a:endParaRPr>
                    </a:p>
                  </a:txBody>
                  <a:tcPr marL="0" marR="0" marT="635" marB="0">
                    <a:lnB w="18288">
                      <a:solidFill>
                        <a:srgbClr val="000000"/>
                      </a:solidFill>
                      <a:prstDash val="solid"/>
                    </a:lnB>
                  </a:tcPr>
                </a:tc>
                <a:tc>
                  <a:txBody>
                    <a:bodyPr/>
                    <a:lstStyle/>
                    <a:p>
                      <a:pPr marL="86360" marR="149860">
                        <a:lnSpc>
                          <a:spcPct val="94700"/>
                        </a:lnSpc>
                        <a:spcBef>
                          <a:spcPts val="545"/>
                        </a:spcBef>
                      </a:pPr>
                      <a:r>
                        <a:rPr sz="950" spc="-10" dirty="0">
                          <a:latin typeface="Arial"/>
                          <a:cs typeface="Arial"/>
                        </a:rPr>
                        <a:t>-26% </a:t>
                      </a:r>
                      <a:r>
                        <a:rPr sz="950" spc="-5" dirty="0">
                          <a:latin typeface="Arial"/>
                          <a:cs typeface="Arial"/>
                        </a:rPr>
                        <a:t>to </a:t>
                      </a:r>
                      <a:r>
                        <a:rPr sz="950" spc="-10" dirty="0">
                          <a:latin typeface="Arial"/>
                          <a:cs typeface="Arial"/>
                        </a:rPr>
                        <a:t>per barrel cost  when increasing from  10k </a:t>
                      </a:r>
                      <a:r>
                        <a:rPr sz="950" spc="-5" dirty="0">
                          <a:latin typeface="Arial"/>
                          <a:cs typeface="Arial"/>
                        </a:rPr>
                        <a:t>to </a:t>
                      </a:r>
                      <a:r>
                        <a:rPr sz="950" spc="-10" dirty="0">
                          <a:latin typeface="Arial"/>
                          <a:cs typeface="Arial"/>
                        </a:rPr>
                        <a:t>20k</a:t>
                      </a:r>
                      <a:r>
                        <a:rPr sz="950" spc="-70" dirty="0">
                          <a:latin typeface="Arial"/>
                          <a:cs typeface="Arial"/>
                        </a:rPr>
                        <a:t> </a:t>
                      </a:r>
                      <a:r>
                        <a:rPr sz="950" spc="-10" dirty="0">
                          <a:latin typeface="Arial"/>
                          <a:cs typeface="Arial"/>
                        </a:rPr>
                        <a:t>bpd</a:t>
                      </a:r>
                      <a:endParaRPr sz="950">
                        <a:latin typeface="Arial"/>
                        <a:cs typeface="Arial"/>
                      </a:endParaRPr>
                    </a:p>
                  </a:txBody>
                  <a:tcPr marL="0" marR="0" marT="69215" marB="0">
                    <a:lnB w="18288">
                      <a:solidFill>
                        <a:srgbClr val="000000"/>
                      </a:solidFill>
                      <a:prstDash val="solid"/>
                    </a:lnB>
                  </a:tcPr>
                </a:tc>
                <a:tc>
                  <a:txBody>
                    <a:bodyPr/>
                    <a:lstStyle/>
                    <a:p>
                      <a:pPr>
                        <a:lnSpc>
                          <a:spcPct val="100000"/>
                        </a:lnSpc>
                        <a:spcBef>
                          <a:spcPts val="5"/>
                        </a:spcBef>
                      </a:pPr>
                      <a:endParaRPr sz="950">
                        <a:latin typeface="Times New Roman"/>
                        <a:cs typeface="Times New Roman"/>
                      </a:endParaRPr>
                    </a:p>
                    <a:p>
                      <a:pPr marL="71120" marR="148590">
                        <a:lnSpc>
                          <a:spcPts val="1090"/>
                        </a:lnSpc>
                        <a:spcBef>
                          <a:spcPts val="5"/>
                        </a:spcBef>
                      </a:pPr>
                      <a:r>
                        <a:rPr sz="950" spc="-10" dirty="0">
                          <a:latin typeface="Arial"/>
                          <a:cs typeface="Arial"/>
                        </a:rPr>
                        <a:t>Cost reductions plateau </a:t>
                      </a:r>
                      <a:r>
                        <a:rPr sz="950" spc="-5" dirty="0">
                          <a:latin typeface="Arial"/>
                          <a:cs typeface="Arial"/>
                        </a:rPr>
                        <a:t>or  </a:t>
                      </a:r>
                      <a:r>
                        <a:rPr sz="950" spc="-10" dirty="0">
                          <a:latin typeface="Arial"/>
                          <a:cs typeface="Arial"/>
                        </a:rPr>
                        <a:t>increase after 20k</a:t>
                      </a:r>
                      <a:r>
                        <a:rPr sz="950" spc="-45" dirty="0">
                          <a:latin typeface="Arial"/>
                          <a:cs typeface="Arial"/>
                        </a:rPr>
                        <a:t> </a:t>
                      </a:r>
                      <a:r>
                        <a:rPr sz="950" spc="-10" dirty="0">
                          <a:latin typeface="Arial"/>
                          <a:cs typeface="Arial"/>
                        </a:rPr>
                        <a:t>bpd</a:t>
                      </a:r>
                      <a:endParaRPr sz="950">
                        <a:latin typeface="Arial"/>
                        <a:cs typeface="Arial"/>
                      </a:endParaRPr>
                    </a:p>
                  </a:txBody>
                  <a:tcPr marL="0" marR="0" marT="635" marB="0">
                    <a:lnR w="18288">
                      <a:solidFill>
                        <a:srgbClr val="000000"/>
                      </a:solidFill>
                      <a:prstDash val="solid"/>
                    </a:lnR>
                    <a:lnB w="18288">
                      <a:solidFill>
                        <a:srgbClr val="000000"/>
                      </a:solidFill>
                      <a:prstDash val="solid"/>
                    </a:lnB>
                  </a:tcPr>
                </a:tc>
                <a:extLst>
                  <a:ext uri="{0D108BD9-81ED-4DB2-BD59-A6C34878D82A}">
                    <a16:rowId xmlns:a16="http://schemas.microsoft.com/office/drawing/2014/main" val="10005"/>
                  </a:ext>
                </a:extLst>
              </a:tr>
            </a:tbl>
          </a:graphicData>
        </a:graphic>
      </p:graphicFrame>
      <p:sp>
        <p:nvSpPr>
          <p:cNvPr id="4" name="object 4"/>
          <p:cNvSpPr txBox="1"/>
          <p:nvPr/>
        </p:nvSpPr>
        <p:spPr>
          <a:xfrm>
            <a:off x="1177544" y="3653027"/>
            <a:ext cx="5395595" cy="906144"/>
          </a:xfrm>
          <a:prstGeom prst="rect">
            <a:avLst/>
          </a:prstGeom>
        </p:spPr>
        <p:txBody>
          <a:bodyPr vert="horz" wrap="square" lIns="0" tIns="0" rIns="0" bIns="0" rtlCol="0">
            <a:spAutoFit/>
          </a:bodyPr>
          <a:lstStyle/>
          <a:p>
            <a:pPr marL="12700" marR="253365">
              <a:lnSpc>
                <a:spcPts val="1080"/>
              </a:lnSpc>
            </a:pPr>
            <a:r>
              <a:rPr sz="950" spc="-10" dirty="0">
                <a:latin typeface="Arial"/>
                <a:cs typeface="Arial"/>
              </a:rPr>
              <a:t>Note: Changing one parameter usually involves changing others, and </a:t>
            </a:r>
            <a:r>
              <a:rPr sz="950" spc="-5" dirty="0">
                <a:latin typeface="Arial"/>
                <a:cs typeface="Arial"/>
              </a:rPr>
              <a:t>the </a:t>
            </a:r>
            <a:r>
              <a:rPr sz="950" spc="-10" dirty="0">
                <a:latin typeface="Arial"/>
                <a:cs typeface="Arial"/>
              </a:rPr>
              <a:t>cost impact may not be  additive or</a:t>
            </a:r>
            <a:r>
              <a:rPr sz="950" spc="-40" dirty="0">
                <a:latin typeface="Arial"/>
                <a:cs typeface="Arial"/>
              </a:rPr>
              <a:t> </a:t>
            </a:r>
            <a:r>
              <a:rPr sz="950" spc="-10" dirty="0">
                <a:latin typeface="Arial"/>
                <a:cs typeface="Arial"/>
              </a:rPr>
              <a:t>linear.</a:t>
            </a:r>
            <a:endParaRPr sz="950">
              <a:latin typeface="Arial"/>
              <a:cs typeface="Arial"/>
            </a:endParaRPr>
          </a:p>
          <a:p>
            <a:pPr>
              <a:lnSpc>
                <a:spcPct val="100000"/>
              </a:lnSpc>
              <a:spcBef>
                <a:spcPts val="10"/>
              </a:spcBef>
            </a:pPr>
            <a:endParaRPr sz="1400">
              <a:latin typeface="Times New Roman"/>
              <a:cs typeface="Times New Roman"/>
            </a:endParaRPr>
          </a:p>
          <a:p>
            <a:pPr marL="120014" marR="5080">
              <a:lnSpc>
                <a:spcPct val="142100"/>
              </a:lnSpc>
              <a:spcBef>
                <a:spcPts val="5"/>
              </a:spcBef>
            </a:pPr>
            <a:r>
              <a:rPr sz="950" spc="-10" dirty="0">
                <a:latin typeface="Arial"/>
                <a:cs typeface="Arial"/>
              </a:rPr>
              <a:t>On average, increasing </a:t>
            </a:r>
            <a:r>
              <a:rPr sz="950" spc="-5" dirty="0">
                <a:latin typeface="Arial"/>
                <a:cs typeface="Arial"/>
              </a:rPr>
              <a:t>the </a:t>
            </a:r>
            <a:r>
              <a:rPr sz="950" spc="-10" dirty="0">
                <a:latin typeface="Arial"/>
                <a:cs typeface="Arial"/>
              </a:rPr>
              <a:t>pressure rating from 450 psi </a:t>
            </a:r>
            <a:r>
              <a:rPr sz="950" spc="-5" dirty="0">
                <a:latin typeface="Arial"/>
                <a:cs typeface="Arial"/>
              </a:rPr>
              <a:t>to </a:t>
            </a:r>
            <a:r>
              <a:rPr sz="950" spc="-10" dirty="0">
                <a:latin typeface="Arial"/>
                <a:cs typeface="Arial"/>
              </a:rPr>
              <a:t>800 </a:t>
            </a:r>
            <a:r>
              <a:rPr sz="950" spc="-5" dirty="0">
                <a:latin typeface="Arial"/>
                <a:cs typeface="Arial"/>
              </a:rPr>
              <a:t>psi </a:t>
            </a:r>
            <a:r>
              <a:rPr sz="950" spc="-10" dirty="0">
                <a:latin typeface="Arial"/>
                <a:cs typeface="Arial"/>
              </a:rPr>
              <a:t>increases </a:t>
            </a:r>
            <a:r>
              <a:rPr sz="950" spc="-5" dirty="0">
                <a:latin typeface="Arial"/>
                <a:cs typeface="Arial"/>
              </a:rPr>
              <a:t>cost </a:t>
            </a:r>
            <a:r>
              <a:rPr sz="950" spc="-10" dirty="0">
                <a:latin typeface="Arial"/>
                <a:cs typeface="Arial"/>
              </a:rPr>
              <a:t>by 37%, although  the ratio varies from 18% to 42% depending on </a:t>
            </a:r>
            <a:r>
              <a:rPr sz="950" spc="-5" dirty="0">
                <a:latin typeface="Arial"/>
                <a:cs typeface="Arial"/>
              </a:rPr>
              <a:t>size </a:t>
            </a:r>
            <a:r>
              <a:rPr sz="950" spc="-10" dirty="0">
                <a:latin typeface="Arial"/>
                <a:cs typeface="Arial"/>
              </a:rPr>
              <a:t>and</a:t>
            </a:r>
            <a:r>
              <a:rPr sz="950" spc="90" dirty="0">
                <a:latin typeface="Arial"/>
                <a:cs typeface="Arial"/>
              </a:rPr>
              <a:t> </a:t>
            </a:r>
            <a:r>
              <a:rPr sz="950" spc="-10" dirty="0">
                <a:latin typeface="Arial"/>
                <a:cs typeface="Arial"/>
              </a:rPr>
              <a:t>metallurgy.</a:t>
            </a:r>
            <a:endParaRPr sz="950">
              <a:latin typeface="Arial"/>
              <a:cs typeface="Arial"/>
            </a:endParaRPr>
          </a:p>
        </p:txBody>
      </p:sp>
      <p:sp>
        <p:nvSpPr>
          <p:cNvPr id="5" name="object 5"/>
          <p:cNvSpPr txBox="1"/>
          <p:nvPr/>
        </p:nvSpPr>
        <p:spPr>
          <a:xfrm>
            <a:off x="1284983" y="8023580"/>
            <a:ext cx="5286375" cy="365760"/>
          </a:xfrm>
          <a:prstGeom prst="rect">
            <a:avLst/>
          </a:prstGeom>
        </p:spPr>
        <p:txBody>
          <a:bodyPr vert="horz" wrap="square" lIns="0" tIns="0" rIns="0" bIns="0" rtlCol="0">
            <a:spAutoFit/>
          </a:bodyPr>
          <a:lstStyle/>
          <a:p>
            <a:pPr marL="12700">
              <a:lnSpc>
                <a:spcPct val="100000"/>
              </a:lnSpc>
            </a:pPr>
            <a:r>
              <a:rPr sz="950" spc="-10" dirty="0">
                <a:latin typeface="Arial"/>
                <a:cs typeface="Arial"/>
              </a:rPr>
              <a:t>Processing costs fall rapidly from </a:t>
            </a:r>
            <a:r>
              <a:rPr sz="950" spc="-5" dirty="0">
                <a:latin typeface="Arial"/>
                <a:cs typeface="Arial"/>
              </a:rPr>
              <a:t>a </a:t>
            </a:r>
            <a:r>
              <a:rPr sz="950" spc="-10" dirty="0">
                <a:latin typeface="Arial"/>
                <a:cs typeface="Arial"/>
              </a:rPr>
              <a:t>10k bpd unit to </a:t>
            </a:r>
            <a:r>
              <a:rPr sz="950" spc="-5" dirty="0">
                <a:latin typeface="Arial"/>
                <a:cs typeface="Arial"/>
              </a:rPr>
              <a:t>a </a:t>
            </a:r>
            <a:r>
              <a:rPr sz="950" spc="-10" dirty="0">
                <a:latin typeface="Arial"/>
                <a:cs typeface="Arial"/>
              </a:rPr>
              <a:t>20k bpd reactor, then plateau at</a:t>
            </a:r>
            <a:r>
              <a:rPr sz="950" spc="235" dirty="0">
                <a:latin typeface="Arial"/>
                <a:cs typeface="Arial"/>
              </a:rPr>
              <a:t> </a:t>
            </a:r>
            <a:r>
              <a:rPr sz="950" spc="-10" dirty="0">
                <a:latin typeface="Arial"/>
                <a:cs typeface="Arial"/>
              </a:rPr>
              <a:t>approximately</a:t>
            </a:r>
            <a:endParaRPr sz="950">
              <a:latin typeface="Arial"/>
              <a:cs typeface="Arial"/>
            </a:endParaRPr>
          </a:p>
          <a:p>
            <a:pPr marL="12700">
              <a:lnSpc>
                <a:spcPct val="100000"/>
              </a:lnSpc>
              <a:spcBef>
                <a:spcPts val="484"/>
              </a:spcBef>
            </a:pPr>
            <a:r>
              <a:rPr sz="950" spc="-10" dirty="0">
                <a:latin typeface="Arial"/>
                <a:cs typeface="Arial"/>
              </a:rPr>
              <a:t>$26 per barrel of installed</a:t>
            </a:r>
            <a:r>
              <a:rPr sz="950" spc="15" dirty="0">
                <a:latin typeface="Arial"/>
                <a:cs typeface="Arial"/>
              </a:rPr>
              <a:t> </a:t>
            </a:r>
            <a:r>
              <a:rPr sz="950" spc="-10" dirty="0">
                <a:latin typeface="Arial"/>
                <a:cs typeface="Arial"/>
              </a:rPr>
              <a:t>capacity.</a:t>
            </a:r>
            <a:endParaRPr sz="950">
              <a:latin typeface="Arial"/>
              <a:cs typeface="Arial"/>
            </a:endParaRPr>
          </a:p>
        </p:txBody>
      </p:sp>
      <p:sp>
        <p:nvSpPr>
          <p:cNvPr id="6" name="object 6"/>
          <p:cNvSpPr txBox="1"/>
          <p:nvPr/>
        </p:nvSpPr>
        <p:spPr>
          <a:xfrm>
            <a:off x="2024882" y="8784803"/>
            <a:ext cx="37236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34: Cost per Barrel of Capacity for Hydrotreating</a:t>
            </a:r>
            <a:r>
              <a:rPr sz="950" b="1" spc="55" dirty="0">
                <a:latin typeface="Arial"/>
                <a:cs typeface="Arial"/>
              </a:rPr>
              <a:t> </a:t>
            </a:r>
            <a:r>
              <a:rPr sz="950" b="1" spc="-10" dirty="0">
                <a:latin typeface="Arial"/>
                <a:cs typeface="Arial"/>
              </a:rPr>
              <a:t>Reactors</a:t>
            </a:r>
            <a:endParaRPr sz="950">
              <a:latin typeface="Arial"/>
              <a:cs typeface="Arial"/>
            </a:endParaRPr>
          </a:p>
        </p:txBody>
      </p:sp>
      <p:sp>
        <p:nvSpPr>
          <p:cNvPr id="7" name="object 7"/>
          <p:cNvSpPr/>
          <p:nvPr/>
        </p:nvSpPr>
        <p:spPr>
          <a:xfrm>
            <a:off x="2788157" y="6963536"/>
            <a:ext cx="2064385" cy="0"/>
          </a:xfrm>
          <a:custGeom>
            <a:avLst/>
            <a:gdLst/>
            <a:ahLst/>
            <a:cxnLst/>
            <a:rect l="l" t="t" r="r" b="b"/>
            <a:pathLst>
              <a:path w="2064385">
                <a:moveTo>
                  <a:pt x="0" y="0"/>
                </a:moveTo>
                <a:lnTo>
                  <a:pt x="2064258" y="0"/>
                </a:lnTo>
              </a:path>
            </a:pathLst>
          </a:custGeom>
          <a:ln w="8381">
            <a:solidFill>
              <a:srgbClr val="858585"/>
            </a:solidFill>
          </a:ln>
        </p:spPr>
        <p:txBody>
          <a:bodyPr wrap="square" lIns="0" tIns="0" rIns="0" bIns="0" rtlCol="0"/>
          <a:lstStyle/>
          <a:p>
            <a:endParaRPr/>
          </a:p>
        </p:txBody>
      </p:sp>
      <p:sp>
        <p:nvSpPr>
          <p:cNvPr id="8" name="object 8"/>
          <p:cNvSpPr/>
          <p:nvPr/>
        </p:nvSpPr>
        <p:spPr>
          <a:xfrm>
            <a:off x="2788157" y="6728079"/>
            <a:ext cx="2064385" cy="0"/>
          </a:xfrm>
          <a:custGeom>
            <a:avLst/>
            <a:gdLst/>
            <a:ahLst/>
            <a:cxnLst/>
            <a:rect l="l" t="t" r="r" b="b"/>
            <a:pathLst>
              <a:path w="2064385">
                <a:moveTo>
                  <a:pt x="0" y="0"/>
                </a:moveTo>
                <a:lnTo>
                  <a:pt x="2064258" y="0"/>
                </a:lnTo>
              </a:path>
            </a:pathLst>
          </a:custGeom>
          <a:ln w="8382">
            <a:solidFill>
              <a:srgbClr val="858585"/>
            </a:solidFill>
          </a:ln>
        </p:spPr>
        <p:txBody>
          <a:bodyPr wrap="square" lIns="0" tIns="0" rIns="0" bIns="0" rtlCol="0"/>
          <a:lstStyle/>
          <a:p>
            <a:endParaRPr/>
          </a:p>
        </p:txBody>
      </p:sp>
      <p:sp>
        <p:nvSpPr>
          <p:cNvPr id="9" name="object 9"/>
          <p:cNvSpPr/>
          <p:nvPr/>
        </p:nvSpPr>
        <p:spPr>
          <a:xfrm>
            <a:off x="2788157" y="6491859"/>
            <a:ext cx="2064385" cy="0"/>
          </a:xfrm>
          <a:custGeom>
            <a:avLst/>
            <a:gdLst/>
            <a:ahLst/>
            <a:cxnLst/>
            <a:rect l="l" t="t" r="r" b="b"/>
            <a:pathLst>
              <a:path w="2064385">
                <a:moveTo>
                  <a:pt x="0" y="0"/>
                </a:moveTo>
                <a:lnTo>
                  <a:pt x="2064258" y="0"/>
                </a:lnTo>
              </a:path>
            </a:pathLst>
          </a:custGeom>
          <a:ln w="8382">
            <a:solidFill>
              <a:srgbClr val="858585"/>
            </a:solidFill>
          </a:ln>
        </p:spPr>
        <p:txBody>
          <a:bodyPr wrap="square" lIns="0" tIns="0" rIns="0" bIns="0" rtlCol="0"/>
          <a:lstStyle/>
          <a:p>
            <a:endParaRPr/>
          </a:p>
        </p:txBody>
      </p:sp>
      <p:sp>
        <p:nvSpPr>
          <p:cNvPr id="10" name="object 10"/>
          <p:cNvSpPr/>
          <p:nvPr/>
        </p:nvSpPr>
        <p:spPr>
          <a:xfrm>
            <a:off x="2788157" y="6256401"/>
            <a:ext cx="2064385" cy="0"/>
          </a:xfrm>
          <a:custGeom>
            <a:avLst/>
            <a:gdLst/>
            <a:ahLst/>
            <a:cxnLst/>
            <a:rect l="l" t="t" r="r" b="b"/>
            <a:pathLst>
              <a:path w="2064385">
                <a:moveTo>
                  <a:pt x="0" y="0"/>
                </a:moveTo>
                <a:lnTo>
                  <a:pt x="2064258" y="0"/>
                </a:lnTo>
              </a:path>
            </a:pathLst>
          </a:custGeom>
          <a:ln w="8382">
            <a:solidFill>
              <a:srgbClr val="858585"/>
            </a:solidFill>
          </a:ln>
        </p:spPr>
        <p:txBody>
          <a:bodyPr wrap="square" lIns="0" tIns="0" rIns="0" bIns="0" rtlCol="0"/>
          <a:lstStyle/>
          <a:p>
            <a:endParaRPr/>
          </a:p>
        </p:txBody>
      </p:sp>
      <p:sp>
        <p:nvSpPr>
          <p:cNvPr id="11" name="object 11"/>
          <p:cNvSpPr/>
          <p:nvPr/>
        </p:nvSpPr>
        <p:spPr>
          <a:xfrm>
            <a:off x="2788157" y="6018657"/>
            <a:ext cx="2064385" cy="0"/>
          </a:xfrm>
          <a:custGeom>
            <a:avLst/>
            <a:gdLst/>
            <a:ahLst/>
            <a:cxnLst/>
            <a:rect l="l" t="t" r="r" b="b"/>
            <a:pathLst>
              <a:path w="2064385">
                <a:moveTo>
                  <a:pt x="0" y="0"/>
                </a:moveTo>
                <a:lnTo>
                  <a:pt x="2064258" y="0"/>
                </a:lnTo>
              </a:path>
            </a:pathLst>
          </a:custGeom>
          <a:ln w="8382">
            <a:solidFill>
              <a:srgbClr val="858585"/>
            </a:solidFill>
          </a:ln>
        </p:spPr>
        <p:txBody>
          <a:bodyPr wrap="square" lIns="0" tIns="0" rIns="0" bIns="0" rtlCol="0"/>
          <a:lstStyle/>
          <a:p>
            <a:endParaRPr/>
          </a:p>
        </p:txBody>
      </p:sp>
      <p:sp>
        <p:nvSpPr>
          <p:cNvPr id="12" name="object 12"/>
          <p:cNvSpPr/>
          <p:nvPr/>
        </p:nvSpPr>
        <p:spPr>
          <a:xfrm>
            <a:off x="2788157" y="5783198"/>
            <a:ext cx="2064385" cy="0"/>
          </a:xfrm>
          <a:custGeom>
            <a:avLst/>
            <a:gdLst/>
            <a:ahLst/>
            <a:cxnLst/>
            <a:rect l="l" t="t" r="r" b="b"/>
            <a:pathLst>
              <a:path w="2064385">
                <a:moveTo>
                  <a:pt x="0" y="0"/>
                </a:moveTo>
                <a:lnTo>
                  <a:pt x="2064258" y="0"/>
                </a:lnTo>
              </a:path>
            </a:pathLst>
          </a:custGeom>
          <a:ln w="8382">
            <a:solidFill>
              <a:srgbClr val="858585"/>
            </a:solidFill>
          </a:ln>
        </p:spPr>
        <p:txBody>
          <a:bodyPr wrap="square" lIns="0" tIns="0" rIns="0" bIns="0" rtlCol="0"/>
          <a:lstStyle/>
          <a:p>
            <a:endParaRPr/>
          </a:p>
        </p:txBody>
      </p:sp>
      <p:sp>
        <p:nvSpPr>
          <p:cNvPr id="13" name="object 13"/>
          <p:cNvSpPr/>
          <p:nvPr/>
        </p:nvSpPr>
        <p:spPr>
          <a:xfrm>
            <a:off x="2788157" y="5546978"/>
            <a:ext cx="2064385" cy="0"/>
          </a:xfrm>
          <a:custGeom>
            <a:avLst/>
            <a:gdLst/>
            <a:ahLst/>
            <a:cxnLst/>
            <a:rect l="l" t="t" r="r" b="b"/>
            <a:pathLst>
              <a:path w="2064385">
                <a:moveTo>
                  <a:pt x="0" y="0"/>
                </a:moveTo>
                <a:lnTo>
                  <a:pt x="2064258" y="0"/>
                </a:lnTo>
              </a:path>
            </a:pathLst>
          </a:custGeom>
          <a:ln w="8382">
            <a:solidFill>
              <a:srgbClr val="858585"/>
            </a:solidFill>
          </a:ln>
        </p:spPr>
        <p:txBody>
          <a:bodyPr wrap="square" lIns="0" tIns="0" rIns="0" bIns="0" rtlCol="0"/>
          <a:lstStyle/>
          <a:p>
            <a:endParaRPr/>
          </a:p>
        </p:txBody>
      </p:sp>
      <p:sp>
        <p:nvSpPr>
          <p:cNvPr id="14" name="object 14"/>
          <p:cNvSpPr/>
          <p:nvPr/>
        </p:nvSpPr>
        <p:spPr>
          <a:xfrm>
            <a:off x="2788157" y="5311521"/>
            <a:ext cx="2064385" cy="0"/>
          </a:xfrm>
          <a:custGeom>
            <a:avLst/>
            <a:gdLst/>
            <a:ahLst/>
            <a:cxnLst/>
            <a:rect l="l" t="t" r="r" b="b"/>
            <a:pathLst>
              <a:path w="2064385">
                <a:moveTo>
                  <a:pt x="0" y="0"/>
                </a:moveTo>
                <a:lnTo>
                  <a:pt x="2064258" y="0"/>
                </a:lnTo>
              </a:path>
            </a:pathLst>
          </a:custGeom>
          <a:ln w="8382">
            <a:solidFill>
              <a:srgbClr val="858585"/>
            </a:solidFill>
          </a:ln>
        </p:spPr>
        <p:txBody>
          <a:bodyPr wrap="square" lIns="0" tIns="0" rIns="0" bIns="0" rtlCol="0"/>
          <a:lstStyle/>
          <a:p>
            <a:endParaRPr/>
          </a:p>
        </p:txBody>
      </p:sp>
      <p:sp>
        <p:nvSpPr>
          <p:cNvPr id="15" name="object 15"/>
          <p:cNvSpPr/>
          <p:nvPr/>
        </p:nvSpPr>
        <p:spPr>
          <a:xfrm>
            <a:off x="2788157" y="5311140"/>
            <a:ext cx="0" cy="1889760"/>
          </a:xfrm>
          <a:custGeom>
            <a:avLst/>
            <a:gdLst/>
            <a:ahLst/>
            <a:cxnLst/>
            <a:rect l="l" t="t" r="r" b="b"/>
            <a:pathLst>
              <a:path h="1889759">
                <a:moveTo>
                  <a:pt x="0" y="0"/>
                </a:moveTo>
                <a:lnTo>
                  <a:pt x="0" y="1889760"/>
                </a:lnTo>
              </a:path>
            </a:pathLst>
          </a:custGeom>
          <a:ln w="9143">
            <a:solidFill>
              <a:srgbClr val="858585"/>
            </a:solidFill>
          </a:ln>
        </p:spPr>
        <p:txBody>
          <a:bodyPr wrap="square" lIns="0" tIns="0" rIns="0" bIns="0" rtlCol="0"/>
          <a:lstStyle/>
          <a:p>
            <a:endParaRPr/>
          </a:p>
        </p:txBody>
      </p:sp>
      <p:sp>
        <p:nvSpPr>
          <p:cNvPr id="16" name="object 16"/>
          <p:cNvSpPr/>
          <p:nvPr/>
        </p:nvSpPr>
        <p:spPr>
          <a:xfrm>
            <a:off x="2749295" y="7201281"/>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7" name="object 17"/>
          <p:cNvSpPr/>
          <p:nvPr/>
        </p:nvSpPr>
        <p:spPr>
          <a:xfrm>
            <a:off x="2749295" y="6963536"/>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8" name="object 18"/>
          <p:cNvSpPr/>
          <p:nvPr/>
        </p:nvSpPr>
        <p:spPr>
          <a:xfrm>
            <a:off x="2749295" y="6728079"/>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9" name="object 19"/>
          <p:cNvSpPr/>
          <p:nvPr/>
        </p:nvSpPr>
        <p:spPr>
          <a:xfrm>
            <a:off x="2749295" y="6491859"/>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0" name="object 20"/>
          <p:cNvSpPr/>
          <p:nvPr/>
        </p:nvSpPr>
        <p:spPr>
          <a:xfrm>
            <a:off x="2749295" y="6256401"/>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1" name="object 21"/>
          <p:cNvSpPr/>
          <p:nvPr/>
        </p:nvSpPr>
        <p:spPr>
          <a:xfrm>
            <a:off x="2749295" y="6018657"/>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2" name="object 22"/>
          <p:cNvSpPr/>
          <p:nvPr/>
        </p:nvSpPr>
        <p:spPr>
          <a:xfrm>
            <a:off x="2749295" y="5783198"/>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3" name="object 23"/>
          <p:cNvSpPr/>
          <p:nvPr/>
        </p:nvSpPr>
        <p:spPr>
          <a:xfrm>
            <a:off x="2749295" y="5546978"/>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4" name="object 24"/>
          <p:cNvSpPr/>
          <p:nvPr/>
        </p:nvSpPr>
        <p:spPr>
          <a:xfrm>
            <a:off x="2749295" y="5311521"/>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5" name="object 25"/>
          <p:cNvSpPr/>
          <p:nvPr/>
        </p:nvSpPr>
        <p:spPr>
          <a:xfrm>
            <a:off x="2788157" y="7201281"/>
            <a:ext cx="2064385" cy="0"/>
          </a:xfrm>
          <a:custGeom>
            <a:avLst/>
            <a:gdLst/>
            <a:ahLst/>
            <a:cxnLst/>
            <a:rect l="l" t="t" r="r" b="b"/>
            <a:pathLst>
              <a:path w="2064385">
                <a:moveTo>
                  <a:pt x="0" y="0"/>
                </a:moveTo>
                <a:lnTo>
                  <a:pt x="2064258" y="0"/>
                </a:lnTo>
              </a:path>
            </a:pathLst>
          </a:custGeom>
          <a:ln w="8381">
            <a:solidFill>
              <a:srgbClr val="858585"/>
            </a:solidFill>
          </a:ln>
        </p:spPr>
        <p:txBody>
          <a:bodyPr wrap="square" lIns="0" tIns="0" rIns="0" bIns="0" rtlCol="0"/>
          <a:lstStyle/>
          <a:p>
            <a:endParaRPr/>
          </a:p>
        </p:txBody>
      </p:sp>
      <p:sp>
        <p:nvSpPr>
          <p:cNvPr id="26" name="object 26"/>
          <p:cNvSpPr/>
          <p:nvPr/>
        </p:nvSpPr>
        <p:spPr>
          <a:xfrm>
            <a:off x="3290315" y="5991605"/>
            <a:ext cx="1060450" cy="333375"/>
          </a:xfrm>
          <a:custGeom>
            <a:avLst/>
            <a:gdLst/>
            <a:ahLst/>
            <a:cxnLst/>
            <a:rect l="l" t="t" r="r" b="b"/>
            <a:pathLst>
              <a:path w="1060450" h="333375">
                <a:moveTo>
                  <a:pt x="1049273" y="0"/>
                </a:moveTo>
                <a:lnTo>
                  <a:pt x="1042415" y="2286"/>
                </a:lnTo>
                <a:lnTo>
                  <a:pt x="10667" y="306324"/>
                </a:lnTo>
                <a:lnTo>
                  <a:pt x="3809" y="308610"/>
                </a:lnTo>
                <a:lnTo>
                  <a:pt x="0" y="315468"/>
                </a:lnTo>
                <a:lnTo>
                  <a:pt x="2285" y="322326"/>
                </a:lnTo>
                <a:lnTo>
                  <a:pt x="3809" y="329184"/>
                </a:lnTo>
                <a:lnTo>
                  <a:pt x="11429" y="332994"/>
                </a:lnTo>
                <a:lnTo>
                  <a:pt x="18287" y="331470"/>
                </a:lnTo>
                <a:lnTo>
                  <a:pt x="1049273" y="26670"/>
                </a:lnTo>
                <a:lnTo>
                  <a:pt x="1056131" y="24384"/>
                </a:lnTo>
                <a:lnTo>
                  <a:pt x="1059941" y="17526"/>
                </a:lnTo>
                <a:lnTo>
                  <a:pt x="1058417" y="10668"/>
                </a:lnTo>
                <a:lnTo>
                  <a:pt x="1056131" y="3810"/>
                </a:lnTo>
                <a:lnTo>
                  <a:pt x="1049273" y="0"/>
                </a:lnTo>
                <a:close/>
              </a:path>
            </a:pathLst>
          </a:custGeom>
          <a:solidFill>
            <a:srgbClr val="1B467B"/>
          </a:solidFill>
        </p:spPr>
        <p:txBody>
          <a:bodyPr wrap="square" lIns="0" tIns="0" rIns="0" bIns="0" rtlCol="0"/>
          <a:lstStyle/>
          <a:p>
            <a:endParaRPr/>
          </a:p>
        </p:txBody>
      </p:sp>
      <p:sp>
        <p:nvSpPr>
          <p:cNvPr id="27" name="object 27"/>
          <p:cNvSpPr/>
          <p:nvPr/>
        </p:nvSpPr>
        <p:spPr>
          <a:xfrm>
            <a:off x="3290315" y="5695188"/>
            <a:ext cx="1061085" cy="459105"/>
          </a:xfrm>
          <a:custGeom>
            <a:avLst/>
            <a:gdLst/>
            <a:ahLst/>
            <a:cxnLst/>
            <a:rect l="l" t="t" r="r" b="b"/>
            <a:pathLst>
              <a:path w="1061085" h="459104">
                <a:moveTo>
                  <a:pt x="1047750" y="0"/>
                </a:moveTo>
                <a:lnTo>
                  <a:pt x="1040892" y="3047"/>
                </a:lnTo>
                <a:lnTo>
                  <a:pt x="9144" y="432053"/>
                </a:lnTo>
                <a:lnTo>
                  <a:pt x="3048" y="434339"/>
                </a:lnTo>
                <a:lnTo>
                  <a:pt x="0" y="441959"/>
                </a:lnTo>
                <a:lnTo>
                  <a:pt x="2286" y="448817"/>
                </a:lnTo>
                <a:lnTo>
                  <a:pt x="5334" y="454913"/>
                </a:lnTo>
                <a:lnTo>
                  <a:pt x="12954" y="458723"/>
                </a:lnTo>
                <a:lnTo>
                  <a:pt x="19050" y="455675"/>
                </a:lnTo>
                <a:lnTo>
                  <a:pt x="1050798" y="26669"/>
                </a:lnTo>
                <a:lnTo>
                  <a:pt x="1057656" y="24383"/>
                </a:lnTo>
                <a:lnTo>
                  <a:pt x="1060704" y="16763"/>
                </a:lnTo>
                <a:lnTo>
                  <a:pt x="1054608" y="3047"/>
                </a:lnTo>
                <a:lnTo>
                  <a:pt x="1047750" y="0"/>
                </a:lnTo>
                <a:close/>
              </a:path>
            </a:pathLst>
          </a:custGeom>
          <a:solidFill>
            <a:srgbClr val="0000BE"/>
          </a:solidFill>
        </p:spPr>
        <p:txBody>
          <a:bodyPr wrap="square" lIns="0" tIns="0" rIns="0" bIns="0" rtlCol="0"/>
          <a:lstStyle/>
          <a:p>
            <a:endParaRPr/>
          </a:p>
        </p:txBody>
      </p:sp>
      <p:sp>
        <p:nvSpPr>
          <p:cNvPr id="28" name="object 28"/>
          <p:cNvSpPr/>
          <p:nvPr/>
        </p:nvSpPr>
        <p:spPr>
          <a:xfrm>
            <a:off x="3290315" y="5562600"/>
            <a:ext cx="1061085" cy="506730"/>
          </a:xfrm>
          <a:custGeom>
            <a:avLst/>
            <a:gdLst/>
            <a:ahLst/>
            <a:cxnLst/>
            <a:rect l="l" t="t" r="r" b="b"/>
            <a:pathLst>
              <a:path w="1061085" h="506729">
                <a:moveTo>
                  <a:pt x="1046988" y="0"/>
                </a:moveTo>
                <a:lnTo>
                  <a:pt x="1040130" y="3048"/>
                </a:lnTo>
                <a:lnTo>
                  <a:pt x="9144" y="480060"/>
                </a:lnTo>
                <a:lnTo>
                  <a:pt x="2286" y="483108"/>
                </a:lnTo>
                <a:lnTo>
                  <a:pt x="0" y="490728"/>
                </a:lnTo>
                <a:lnTo>
                  <a:pt x="2286" y="497586"/>
                </a:lnTo>
                <a:lnTo>
                  <a:pt x="5334" y="503682"/>
                </a:lnTo>
                <a:lnTo>
                  <a:pt x="12954" y="506730"/>
                </a:lnTo>
                <a:lnTo>
                  <a:pt x="19812" y="503682"/>
                </a:lnTo>
                <a:lnTo>
                  <a:pt x="1051560" y="25908"/>
                </a:lnTo>
                <a:lnTo>
                  <a:pt x="1057656" y="23622"/>
                </a:lnTo>
                <a:lnTo>
                  <a:pt x="1060704" y="15240"/>
                </a:lnTo>
                <a:lnTo>
                  <a:pt x="1054608" y="3048"/>
                </a:lnTo>
                <a:lnTo>
                  <a:pt x="1046988" y="0"/>
                </a:lnTo>
                <a:close/>
              </a:path>
            </a:pathLst>
          </a:custGeom>
          <a:solidFill>
            <a:srgbClr val="4E88D1"/>
          </a:solidFill>
        </p:spPr>
        <p:txBody>
          <a:bodyPr wrap="square" lIns="0" tIns="0" rIns="0" bIns="0" rtlCol="0"/>
          <a:lstStyle/>
          <a:p>
            <a:endParaRPr/>
          </a:p>
        </p:txBody>
      </p:sp>
      <p:sp>
        <p:nvSpPr>
          <p:cNvPr id="29" name="object 29"/>
          <p:cNvSpPr txBox="1"/>
          <p:nvPr/>
        </p:nvSpPr>
        <p:spPr>
          <a:xfrm>
            <a:off x="2183374" y="6884665"/>
            <a:ext cx="479425" cy="39306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25" dirty="0">
                <a:latin typeface="Calibri"/>
                <a:cs typeface="Calibri"/>
              </a:rPr>
              <a:t>0</a:t>
            </a:r>
            <a:r>
              <a:rPr sz="900" spc="10" dirty="0">
                <a:latin typeface="Calibri"/>
                <a:cs typeface="Calibri"/>
              </a:rPr>
              <a:t>0,000</a:t>
            </a:r>
            <a:endParaRPr sz="900">
              <a:latin typeface="Calibri"/>
              <a:cs typeface="Calibri"/>
            </a:endParaRPr>
          </a:p>
          <a:p>
            <a:pPr marL="314960">
              <a:lnSpc>
                <a:spcPct val="100000"/>
              </a:lnSpc>
              <a:spcBef>
                <a:spcPts val="780"/>
              </a:spcBef>
            </a:pPr>
            <a:r>
              <a:rPr sz="900" spc="15" dirty="0">
                <a:latin typeface="Calibri"/>
                <a:cs typeface="Calibri"/>
              </a:rPr>
              <a:t>$‐</a:t>
            </a:r>
            <a:endParaRPr sz="900">
              <a:latin typeface="Calibri"/>
              <a:cs typeface="Calibri"/>
            </a:endParaRPr>
          </a:p>
        </p:txBody>
      </p:sp>
      <p:sp>
        <p:nvSpPr>
          <p:cNvPr id="30" name="object 30"/>
          <p:cNvSpPr txBox="1"/>
          <p:nvPr/>
        </p:nvSpPr>
        <p:spPr>
          <a:xfrm>
            <a:off x="2183374" y="6648442"/>
            <a:ext cx="47942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a:t>
            </a:r>
            <a:r>
              <a:rPr sz="900" spc="25" dirty="0">
                <a:latin typeface="Calibri"/>
                <a:cs typeface="Calibri"/>
              </a:rPr>
              <a:t>0</a:t>
            </a:r>
            <a:r>
              <a:rPr sz="900" spc="10" dirty="0">
                <a:latin typeface="Calibri"/>
                <a:cs typeface="Calibri"/>
              </a:rPr>
              <a:t>0,000</a:t>
            </a:r>
            <a:endParaRPr sz="900">
              <a:latin typeface="Calibri"/>
              <a:cs typeface="Calibri"/>
            </a:endParaRPr>
          </a:p>
        </p:txBody>
      </p:sp>
      <p:sp>
        <p:nvSpPr>
          <p:cNvPr id="31" name="object 31"/>
          <p:cNvSpPr txBox="1"/>
          <p:nvPr/>
        </p:nvSpPr>
        <p:spPr>
          <a:xfrm>
            <a:off x="2183374" y="6412217"/>
            <a:ext cx="47942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$3</a:t>
            </a:r>
            <a:r>
              <a:rPr sz="900" spc="25" dirty="0">
                <a:latin typeface="Calibri"/>
                <a:cs typeface="Calibri"/>
              </a:rPr>
              <a:t>0</a:t>
            </a:r>
            <a:r>
              <a:rPr sz="900" spc="10" dirty="0">
                <a:latin typeface="Calibri"/>
                <a:cs typeface="Calibri"/>
              </a:rPr>
              <a:t>0,000</a:t>
            </a:r>
            <a:endParaRPr sz="900">
              <a:latin typeface="Calibri"/>
              <a:cs typeface="Calibri"/>
            </a:endParaRPr>
          </a:p>
        </p:txBody>
      </p:sp>
      <p:sp>
        <p:nvSpPr>
          <p:cNvPr id="32" name="object 32"/>
          <p:cNvSpPr txBox="1"/>
          <p:nvPr/>
        </p:nvSpPr>
        <p:spPr>
          <a:xfrm>
            <a:off x="1765802" y="4955023"/>
            <a:ext cx="4244975" cy="1141730"/>
          </a:xfrm>
          <a:prstGeom prst="rect">
            <a:avLst/>
          </a:prstGeom>
        </p:spPr>
        <p:txBody>
          <a:bodyPr vert="horz" wrap="square" lIns="0" tIns="0" rIns="0" bIns="0" rtlCol="0">
            <a:spAutoFit/>
          </a:bodyPr>
          <a:lstStyle/>
          <a:p>
            <a:pPr marL="12700">
              <a:lnSpc>
                <a:spcPct val="100000"/>
              </a:lnSpc>
            </a:pPr>
            <a:r>
              <a:rPr sz="950" b="1" spc="-10" dirty="0">
                <a:latin typeface="Arial"/>
                <a:cs typeface="Arial"/>
              </a:rPr>
              <a:t>Figure 33: Hydrotreating Reactor Pressure Rating </a:t>
            </a:r>
            <a:r>
              <a:rPr sz="950" b="1" spc="-15" dirty="0">
                <a:latin typeface="Arial"/>
                <a:cs typeface="Arial"/>
              </a:rPr>
              <a:t>vs. </a:t>
            </a:r>
            <a:r>
              <a:rPr sz="950" b="1" spc="-10" dirty="0">
                <a:latin typeface="Arial"/>
                <a:cs typeface="Arial"/>
              </a:rPr>
              <a:t>Cost </a:t>
            </a:r>
            <a:r>
              <a:rPr sz="950" b="1" spc="-5" dirty="0">
                <a:latin typeface="Arial"/>
                <a:cs typeface="Arial"/>
              </a:rPr>
              <a:t>– </a:t>
            </a:r>
            <a:r>
              <a:rPr sz="950" b="1" spc="-10" dirty="0">
                <a:latin typeface="Arial"/>
                <a:cs typeface="Arial"/>
              </a:rPr>
              <a:t>by</a:t>
            </a:r>
            <a:r>
              <a:rPr sz="950" b="1" spc="114" dirty="0">
                <a:latin typeface="Arial"/>
                <a:cs typeface="Arial"/>
              </a:rPr>
              <a:t> </a:t>
            </a:r>
            <a:r>
              <a:rPr sz="950" b="1" spc="-10" dirty="0">
                <a:latin typeface="Arial"/>
                <a:cs typeface="Arial"/>
              </a:rPr>
              <a:t>Metallurgy</a:t>
            </a:r>
            <a:endParaRPr sz="950">
              <a:latin typeface="Arial"/>
              <a:cs typeface="Arial"/>
            </a:endParaRPr>
          </a:p>
          <a:p>
            <a:pPr>
              <a:lnSpc>
                <a:spcPct val="100000"/>
              </a:lnSpc>
              <a:spcBef>
                <a:spcPts val="55"/>
              </a:spcBef>
            </a:pPr>
            <a:endParaRPr sz="850">
              <a:latin typeface="Times New Roman"/>
              <a:cs typeface="Times New Roman"/>
            </a:endParaRPr>
          </a:p>
          <a:p>
            <a:pPr marL="429895">
              <a:lnSpc>
                <a:spcPct val="100000"/>
              </a:lnSpc>
            </a:pPr>
            <a:r>
              <a:rPr sz="900" spc="15" dirty="0">
                <a:latin typeface="Calibri"/>
                <a:cs typeface="Calibri"/>
              </a:rPr>
              <a:t>$800,000</a:t>
            </a:r>
            <a:endParaRPr sz="900">
              <a:latin typeface="Calibri"/>
              <a:cs typeface="Calibri"/>
            </a:endParaRPr>
          </a:p>
          <a:p>
            <a:pPr marL="429895">
              <a:lnSpc>
                <a:spcPct val="100000"/>
              </a:lnSpc>
              <a:spcBef>
                <a:spcPts val="775"/>
              </a:spcBef>
            </a:pPr>
            <a:r>
              <a:rPr sz="900" spc="15" dirty="0">
                <a:latin typeface="Calibri"/>
                <a:cs typeface="Calibri"/>
              </a:rPr>
              <a:t>$700,000</a:t>
            </a:r>
            <a:endParaRPr sz="900">
              <a:latin typeface="Calibri"/>
              <a:cs typeface="Calibri"/>
            </a:endParaRPr>
          </a:p>
          <a:p>
            <a:pPr marL="429895">
              <a:lnSpc>
                <a:spcPct val="100000"/>
              </a:lnSpc>
              <a:spcBef>
                <a:spcPts val="775"/>
              </a:spcBef>
            </a:pPr>
            <a:r>
              <a:rPr sz="900" spc="15" dirty="0">
                <a:latin typeface="Calibri"/>
                <a:cs typeface="Calibri"/>
              </a:rPr>
              <a:t>$600,000</a:t>
            </a:r>
            <a:endParaRPr sz="900">
              <a:latin typeface="Calibri"/>
              <a:cs typeface="Calibri"/>
            </a:endParaRPr>
          </a:p>
          <a:p>
            <a:pPr marL="429895">
              <a:lnSpc>
                <a:spcPct val="100000"/>
              </a:lnSpc>
              <a:spcBef>
                <a:spcPts val="775"/>
              </a:spcBef>
            </a:pPr>
            <a:r>
              <a:rPr sz="900" spc="15" dirty="0">
                <a:latin typeface="Calibri"/>
                <a:cs typeface="Calibri"/>
              </a:rPr>
              <a:t>$500,000</a:t>
            </a:r>
            <a:endParaRPr sz="900">
              <a:latin typeface="Calibri"/>
              <a:cs typeface="Calibri"/>
            </a:endParaRPr>
          </a:p>
        </p:txBody>
      </p:sp>
      <p:sp>
        <p:nvSpPr>
          <p:cNvPr id="33" name="object 33"/>
          <p:cNvSpPr txBox="1"/>
          <p:nvPr/>
        </p:nvSpPr>
        <p:spPr>
          <a:xfrm>
            <a:off x="3200638" y="7275545"/>
            <a:ext cx="208279"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a:t>
            </a:r>
            <a:r>
              <a:rPr sz="900" spc="25" dirty="0">
                <a:latin typeface="Calibri"/>
                <a:cs typeface="Calibri"/>
              </a:rPr>
              <a:t>5</a:t>
            </a:r>
            <a:r>
              <a:rPr sz="900" spc="15" dirty="0">
                <a:latin typeface="Calibri"/>
                <a:cs typeface="Calibri"/>
              </a:rPr>
              <a:t>0</a:t>
            </a:r>
            <a:endParaRPr sz="900">
              <a:latin typeface="Calibri"/>
              <a:cs typeface="Calibri"/>
            </a:endParaRPr>
          </a:p>
        </p:txBody>
      </p:sp>
      <p:sp>
        <p:nvSpPr>
          <p:cNvPr id="34" name="object 34"/>
          <p:cNvSpPr txBox="1"/>
          <p:nvPr/>
        </p:nvSpPr>
        <p:spPr>
          <a:xfrm>
            <a:off x="4233212" y="7275545"/>
            <a:ext cx="208279"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8</a:t>
            </a:r>
            <a:r>
              <a:rPr sz="900" spc="25" dirty="0">
                <a:latin typeface="Calibri"/>
                <a:cs typeface="Calibri"/>
              </a:rPr>
              <a:t>0</a:t>
            </a:r>
            <a:r>
              <a:rPr sz="900" spc="15" dirty="0">
                <a:latin typeface="Calibri"/>
                <a:cs typeface="Calibri"/>
              </a:rPr>
              <a:t>0</a:t>
            </a:r>
            <a:endParaRPr sz="900">
              <a:latin typeface="Calibri"/>
              <a:cs typeface="Calibri"/>
            </a:endParaRPr>
          </a:p>
        </p:txBody>
      </p:sp>
      <p:sp>
        <p:nvSpPr>
          <p:cNvPr id="35" name="object 35"/>
          <p:cNvSpPr txBox="1"/>
          <p:nvPr/>
        </p:nvSpPr>
        <p:spPr>
          <a:xfrm>
            <a:off x="1885425" y="6175993"/>
            <a:ext cx="777240" cy="156845"/>
          </a:xfrm>
          <a:prstGeom prst="rect">
            <a:avLst/>
          </a:prstGeom>
        </p:spPr>
        <p:txBody>
          <a:bodyPr vert="horz" wrap="square" lIns="0" tIns="0" rIns="0" bIns="0" rtlCol="0">
            <a:spAutoFit/>
          </a:bodyPr>
          <a:lstStyle/>
          <a:p>
            <a:pPr marL="12700">
              <a:lnSpc>
                <a:spcPct val="100000"/>
              </a:lnSpc>
            </a:pPr>
            <a:r>
              <a:rPr sz="1350" b="1" spc="22" baseline="30864" dirty="0">
                <a:latin typeface="Calibri"/>
                <a:cs typeface="Calibri"/>
              </a:rPr>
              <a:t>Cost </a:t>
            </a:r>
            <a:r>
              <a:rPr sz="1350" b="1" spc="195" baseline="30864" dirty="0">
                <a:latin typeface="Calibri"/>
                <a:cs typeface="Calibri"/>
              </a:rPr>
              <a:t> </a:t>
            </a:r>
            <a:r>
              <a:rPr sz="900" spc="15" dirty="0">
                <a:latin typeface="Calibri"/>
                <a:cs typeface="Calibri"/>
              </a:rPr>
              <a:t>$400,000</a:t>
            </a:r>
            <a:endParaRPr sz="900">
              <a:latin typeface="Calibri"/>
              <a:cs typeface="Calibri"/>
            </a:endParaRPr>
          </a:p>
        </p:txBody>
      </p:sp>
      <p:sp>
        <p:nvSpPr>
          <p:cNvPr id="36" name="object 36"/>
          <p:cNvSpPr txBox="1"/>
          <p:nvPr/>
        </p:nvSpPr>
        <p:spPr>
          <a:xfrm>
            <a:off x="1939524" y="6255225"/>
            <a:ext cx="160655"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a:t>
            </a:r>
            <a:endParaRPr sz="900">
              <a:latin typeface="Calibri"/>
              <a:cs typeface="Calibri"/>
            </a:endParaRPr>
          </a:p>
        </p:txBody>
      </p:sp>
      <p:sp>
        <p:nvSpPr>
          <p:cNvPr id="37" name="object 37"/>
          <p:cNvSpPr txBox="1"/>
          <p:nvPr/>
        </p:nvSpPr>
        <p:spPr>
          <a:xfrm>
            <a:off x="3708889" y="7456907"/>
            <a:ext cx="222250"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ps</a:t>
            </a:r>
            <a:r>
              <a:rPr sz="900" b="1" spc="-5" dirty="0">
                <a:latin typeface="Calibri"/>
                <a:cs typeface="Calibri"/>
              </a:rPr>
              <a:t>i</a:t>
            </a:r>
            <a:r>
              <a:rPr sz="900" b="1" spc="15" dirty="0">
                <a:latin typeface="Calibri"/>
                <a:cs typeface="Calibri"/>
              </a:rPr>
              <a:t>g</a:t>
            </a:r>
            <a:endParaRPr sz="900">
              <a:latin typeface="Calibri"/>
              <a:cs typeface="Calibri"/>
            </a:endParaRPr>
          </a:p>
        </p:txBody>
      </p:sp>
      <p:sp>
        <p:nvSpPr>
          <p:cNvPr id="38" name="object 38"/>
          <p:cNvSpPr/>
          <p:nvPr/>
        </p:nvSpPr>
        <p:spPr>
          <a:xfrm>
            <a:off x="5027676" y="6236208"/>
            <a:ext cx="255270" cy="26034"/>
          </a:xfrm>
          <a:custGeom>
            <a:avLst/>
            <a:gdLst/>
            <a:ahLst/>
            <a:cxnLst/>
            <a:rect l="l" t="t" r="r" b="b"/>
            <a:pathLst>
              <a:path w="255270" h="26035">
                <a:moveTo>
                  <a:pt x="249173" y="0"/>
                </a:moveTo>
                <a:lnTo>
                  <a:pt x="5333" y="0"/>
                </a:lnTo>
                <a:lnTo>
                  <a:pt x="0" y="5334"/>
                </a:lnTo>
                <a:lnTo>
                  <a:pt x="0" y="19812"/>
                </a:lnTo>
                <a:lnTo>
                  <a:pt x="5333" y="25908"/>
                </a:lnTo>
                <a:lnTo>
                  <a:pt x="249173" y="25908"/>
                </a:lnTo>
                <a:lnTo>
                  <a:pt x="255269" y="19812"/>
                </a:lnTo>
                <a:lnTo>
                  <a:pt x="255269" y="5334"/>
                </a:lnTo>
                <a:lnTo>
                  <a:pt x="249173" y="0"/>
                </a:lnTo>
                <a:close/>
              </a:path>
            </a:pathLst>
          </a:custGeom>
          <a:solidFill>
            <a:srgbClr val="1B467B"/>
          </a:solidFill>
        </p:spPr>
        <p:txBody>
          <a:bodyPr wrap="square" lIns="0" tIns="0" rIns="0" bIns="0" rtlCol="0"/>
          <a:lstStyle/>
          <a:p>
            <a:endParaRPr/>
          </a:p>
        </p:txBody>
      </p:sp>
      <p:sp>
        <p:nvSpPr>
          <p:cNvPr id="39" name="object 39"/>
          <p:cNvSpPr/>
          <p:nvPr/>
        </p:nvSpPr>
        <p:spPr>
          <a:xfrm>
            <a:off x="5027676" y="6451853"/>
            <a:ext cx="255270" cy="26034"/>
          </a:xfrm>
          <a:custGeom>
            <a:avLst/>
            <a:gdLst/>
            <a:ahLst/>
            <a:cxnLst/>
            <a:rect l="l" t="t" r="r" b="b"/>
            <a:pathLst>
              <a:path w="255270" h="26035">
                <a:moveTo>
                  <a:pt x="249173" y="0"/>
                </a:moveTo>
                <a:lnTo>
                  <a:pt x="5333" y="0"/>
                </a:lnTo>
                <a:lnTo>
                  <a:pt x="0" y="6096"/>
                </a:lnTo>
                <a:lnTo>
                  <a:pt x="0" y="19812"/>
                </a:lnTo>
                <a:lnTo>
                  <a:pt x="5333" y="25908"/>
                </a:lnTo>
                <a:lnTo>
                  <a:pt x="249173" y="25908"/>
                </a:lnTo>
                <a:lnTo>
                  <a:pt x="255269" y="19812"/>
                </a:lnTo>
                <a:lnTo>
                  <a:pt x="255269" y="6096"/>
                </a:lnTo>
                <a:lnTo>
                  <a:pt x="249173" y="0"/>
                </a:lnTo>
                <a:close/>
              </a:path>
            </a:pathLst>
          </a:custGeom>
          <a:solidFill>
            <a:srgbClr val="0000BE"/>
          </a:solidFill>
        </p:spPr>
        <p:txBody>
          <a:bodyPr wrap="square" lIns="0" tIns="0" rIns="0" bIns="0" rtlCol="0"/>
          <a:lstStyle/>
          <a:p>
            <a:endParaRPr/>
          </a:p>
        </p:txBody>
      </p:sp>
      <p:sp>
        <p:nvSpPr>
          <p:cNvPr id="40" name="object 40"/>
          <p:cNvSpPr/>
          <p:nvPr/>
        </p:nvSpPr>
        <p:spPr>
          <a:xfrm>
            <a:off x="5027676" y="6667500"/>
            <a:ext cx="255270" cy="26034"/>
          </a:xfrm>
          <a:custGeom>
            <a:avLst/>
            <a:gdLst/>
            <a:ahLst/>
            <a:cxnLst/>
            <a:rect l="l" t="t" r="r" b="b"/>
            <a:pathLst>
              <a:path w="255270" h="26034">
                <a:moveTo>
                  <a:pt x="249173" y="0"/>
                </a:moveTo>
                <a:lnTo>
                  <a:pt x="5333" y="0"/>
                </a:lnTo>
                <a:lnTo>
                  <a:pt x="0" y="6096"/>
                </a:lnTo>
                <a:lnTo>
                  <a:pt x="0" y="20574"/>
                </a:lnTo>
                <a:lnTo>
                  <a:pt x="5333" y="25908"/>
                </a:lnTo>
                <a:lnTo>
                  <a:pt x="249173" y="25908"/>
                </a:lnTo>
                <a:lnTo>
                  <a:pt x="255269" y="20574"/>
                </a:lnTo>
                <a:lnTo>
                  <a:pt x="255269" y="6096"/>
                </a:lnTo>
                <a:lnTo>
                  <a:pt x="249173" y="0"/>
                </a:lnTo>
                <a:close/>
              </a:path>
            </a:pathLst>
          </a:custGeom>
          <a:solidFill>
            <a:srgbClr val="4E88D1"/>
          </a:solidFill>
        </p:spPr>
        <p:txBody>
          <a:bodyPr wrap="square" lIns="0" tIns="0" rIns="0" bIns="0" rtlCol="0"/>
          <a:lstStyle/>
          <a:p>
            <a:endParaRPr/>
          </a:p>
        </p:txBody>
      </p:sp>
      <p:sp>
        <p:nvSpPr>
          <p:cNvPr id="41" name="object 41"/>
          <p:cNvSpPr txBox="1"/>
          <p:nvPr/>
        </p:nvSpPr>
        <p:spPr>
          <a:xfrm>
            <a:off x="5280914" y="6092142"/>
            <a:ext cx="645795" cy="665480"/>
          </a:xfrm>
          <a:prstGeom prst="rect">
            <a:avLst/>
          </a:prstGeom>
        </p:spPr>
        <p:txBody>
          <a:bodyPr vert="horz" wrap="square" lIns="0" tIns="0" rIns="0" bIns="0" rtlCol="0">
            <a:spAutoFit/>
          </a:bodyPr>
          <a:lstStyle/>
          <a:p>
            <a:pPr marL="12700" marR="5080">
              <a:lnSpc>
                <a:spcPct val="156700"/>
              </a:lnSpc>
            </a:pPr>
            <a:r>
              <a:rPr sz="900" spc="15" dirty="0">
                <a:latin typeface="Calibri"/>
                <a:cs typeface="Calibri"/>
              </a:rPr>
              <a:t>Carbon</a:t>
            </a:r>
            <a:r>
              <a:rPr sz="900" spc="-45" dirty="0">
                <a:latin typeface="Calibri"/>
                <a:cs typeface="Calibri"/>
              </a:rPr>
              <a:t> </a:t>
            </a:r>
            <a:r>
              <a:rPr sz="900" spc="10" dirty="0">
                <a:latin typeface="Calibri"/>
                <a:cs typeface="Calibri"/>
              </a:rPr>
              <a:t>Steel  </a:t>
            </a:r>
            <a:r>
              <a:rPr sz="900" spc="15" dirty="0">
                <a:latin typeface="Calibri"/>
                <a:cs typeface="Calibri"/>
              </a:rPr>
              <a:t>1 1/4</a:t>
            </a:r>
            <a:r>
              <a:rPr sz="900" spc="-85" dirty="0">
                <a:latin typeface="Calibri"/>
                <a:cs typeface="Calibri"/>
              </a:rPr>
              <a:t> </a:t>
            </a:r>
            <a:r>
              <a:rPr sz="900" spc="10" dirty="0">
                <a:latin typeface="Calibri"/>
                <a:cs typeface="Calibri"/>
              </a:rPr>
              <a:t>Cr</a:t>
            </a:r>
            <a:endParaRPr sz="900">
              <a:latin typeface="Calibri"/>
              <a:cs typeface="Calibri"/>
            </a:endParaRPr>
          </a:p>
          <a:p>
            <a:pPr marL="12700">
              <a:lnSpc>
                <a:spcPct val="100000"/>
              </a:lnSpc>
              <a:spcBef>
                <a:spcPts val="615"/>
              </a:spcBef>
            </a:pPr>
            <a:r>
              <a:rPr sz="900" spc="15" dirty="0">
                <a:latin typeface="Calibri"/>
                <a:cs typeface="Calibri"/>
              </a:rPr>
              <a:t>1 Cr‐1/2</a:t>
            </a:r>
            <a:r>
              <a:rPr sz="900" spc="-85" dirty="0">
                <a:latin typeface="Calibri"/>
                <a:cs typeface="Calibri"/>
              </a:rPr>
              <a:t> </a:t>
            </a:r>
            <a:r>
              <a:rPr sz="900" spc="25" dirty="0">
                <a:latin typeface="Calibri"/>
                <a:cs typeface="Calibri"/>
              </a:rPr>
              <a:t>Mo</a:t>
            </a:r>
            <a:endParaRPr sz="900">
              <a:latin typeface="Calibri"/>
              <a:cs typeface="Calibri"/>
            </a:endParaRPr>
          </a:p>
        </p:txBody>
      </p:sp>
      <p:sp>
        <p:nvSpPr>
          <p:cNvPr id="42" name="object 42"/>
          <p:cNvSpPr/>
          <p:nvPr/>
        </p:nvSpPr>
        <p:spPr>
          <a:xfrm>
            <a:off x="1726692" y="5173979"/>
            <a:ext cx="4311015" cy="2581910"/>
          </a:xfrm>
          <a:custGeom>
            <a:avLst/>
            <a:gdLst/>
            <a:ahLst/>
            <a:cxnLst/>
            <a:rect l="l" t="t" r="r" b="b"/>
            <a:pathLst>
              <a:path w="4311015" h="2581909">
                <a:moveTo>
                  <a:pt x="4309110" y="0"/>
                </a:moveTo>
                <a:lnTo>
                  <a:pt x="1524" y="0"/>
                </a:lnTo>
                <a:lnTo>
                  <a:pt x="0" y="2286"/>
                </a:lnTo>
                <a:lnTo>
                  <a:pt x="0" y="2579370"/>
                </a:lnTo>
                <a:lnTo>
                  <a:pt x="1524" y="2581656"/>
                </a:lnTo>
                <a:lnTo>
                  <a:pt x="4309110" y="2581656"/>
                </a:lnTo>
                <a:lnTo>
                  <a:pt x="4310634" y="2579370"/>
                </a:lnTo>
                <a:lnTo>
                  <a:pt x="4310634" y="2577084"/>
                </a:lnTo>
                <a:lnTo>
                  <a:pt x="8382" y="2577084"/>
                </a:lnTo>
                <a:lnTo>
                  <a:pt x="4572" y="2573274"/>
                </a:lnTo>
                <a:lnTo>
                  <a:pt x="8382" y="2573274"/>
                </a:lnTo>
                <a:lnTo>
                  <a:pt x="8382" y="8382"/>
                </a:lnTo>
                <a:lnTo>
                  <a:pt x="4572" y="8382"/>
                </a:lnTo>
                <a:lnTo>
                  <a:pt x="8382" y="4572"/>
                </a:lnTo>
                <a:lnTo>
                  <a:pt x="4310634" y="4572"/>
                </a:lnTo>
                <a:lnTo>
                  <a:pt x="4310634" y="2286"/>
                </a:lnTo>
                <a:lnTo>
                  <a:pt x="4309110" y="0"/>
                </a:lnTo>
                <a:close/>
              </a:path>
              <a:path w="4311015" h="2581909">
                <a:moveTo>
                  <a:pt x="8382" y="2573274"/>
                </a:moveTo>
                <a:lnTo>
                  <a:pt x="4572" y="2573274"/>
                </a:lnTo>
                <a:lnTo>
                  <a:pt x="8382" y="2577084"/>
                </a:lnTo>
                <a:lnTo>
                  <a:pt x="8382" y="2573274"/>
                </a:lnTo>
                <a:close/>
              </a:path>
              <a:path w="4311015" h="2581909">
                <a:moveTo>
                  <a:pt x="4302252" y="2573274"/>
                </a:moveTo>
                <a:lnTo>
                  <a:pt x="8382" y="2573274"/>
                </a:lnTo>
                <a:lnTo>
                  <a:pt x="8382" y="2577084"/>
                </a:lnTo>
                <a:lnTo>
                  <a:pt x="4302252" y="2577084"/>
                </a:lnTo>
                <a:lnTo>
                  <a:pt x="4302252" y="2573274"/>
                </a:lnTo>
                <a:close/>
              </a:path>
              <a:path w="4311015" h="2581909">
                <a:moveTo>
                  <a:pt x="4302252" y="4572"/>
                </a:moveTo>
                <a:lnTo>
                  <a:pt x="4302252" y="2577084"/>
                </a:lnTo>
                <a:lnTo>
                  <a:pt x="4306824" y="2573274"/>
                </a:lnTo>
                <a:lnTo>
                  <a:pt x="4310634" y="2573274"/>
                </a:lnTo>
                <a:lnTo>
                  <a:pt x="4310634" y="8382"/>
                </a:lnTo>
                <a:lnTo>
                  <a:pt x="4306824" y="8382"/>
                </a:lnTo>
                <a:lnTo>
                  <a:pt x="4302252" y="4572"/>
                </a:lnTo>
                <a:close/>
              </a:path>
              <a:path w="4311015" h="2581909">
                <a:moveTo>
                  <a:pt x="4310634" y="2573274"/>
                </a:moveTo>
                <a:lnTo>
                  <a:pt x="4306824" y="2573274"/>
                </a:lnTo>
                <a:lnTo>
                  <a:pt x="4302252" y="2577084"/>
                </a:lnTo>
                <a:lnTo>
                  <a:pt x="4310634" y="2577084"/>
                </a:lnTo>
                <a:lnTo>
                  <a:pt x="4310634" y="2573274"/>
                </a:lnTo>
                <a:close/>
              </a:path>
              <a:path w="4311015" h="2581909">
                <a:moveTo>
                  <a:pt x="8382" y="4572"/>
                </a:moveTo>
                <a:lnTo>
                  <a:pt x="4572" y="8382"/>
                </a:lnTo>
                <a:lnTo>
                  <a:pt x="8382" y="8382"/>
                </a:lnTo>
                <a:lnTo>
                  <a:pt x="8382" y="4572"/>
                </a:lnTo>
                <a:close/>
              </a:path>
              <a:path w="4311015" h="2581909">
                <a:moveTo>
                  <a:pt x="4302252" y="4572"/>
                </a:moveTo>
                <a:lnTo>
                  <a:pt x="8382" y="4572"/>
                </a:lnTo>
                <a:lnTo>
                  <a:pt x="8382" y="8382"/>
                </a:lnTo>
                <a:lnTo>
                  <a:pt x="4302252" y="8382"/>
                </a:lnTo>
                <a:lnTo>
                  <a:pt x="4302252" y="4572"/>
                </a:lnTo>
                <a:close/>
              </a:path>
              <a:path w="4311015" h="2581909">
                <a:moveTo>
                  <a:pt x="4310634" y="4572"/>
                </a:moveTo>
                <a:lnTo>
                  <a:pt x="4302252" y="4572"/>
                </a:lnTo>
                <a:lnTo>
                  <a:pt x="4306824" y="8382"/>
                </a:lnTo>
                <a:lnTo>
                  <a:pt x="4310634" y="8382"/>
                </a:lnTo>
                <a:lnTo>
                  <a:pt x="4310634" y="4572"/>
                </a:lnTo>
                <a:close/>
              </a:path>
            </a:pathLst>
          </a:custGeom>
          <a:solidFill>
            <a:srgbClr val="858585"/>
          </a:solidFill>
        </p:spPr>
        <p:txBody>
          <a:bodyPr wrap="square" lIns="0" tIns="0" rIns="0" bIns="0" rtlCol="0"/>
          <a:lstStyle/>
          <a:p>
            <a:endParaRPr/>
          </a:p>
        </p:txBody>
      </p:sp>
      <p:sp>
        <p:nvSpPr>
          <p:cNvPr id="43" name="object 4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79</a:t>
            </a:fld>
            <a:endParaRPr spc="15"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8</a:t>
            </a:fld>
            <a:endParaRPr sz="1000">
              <a:latin typeface="Calibri"/>
              <a:cs typeface="Calibri"/>
            </a:endParaRPr>
          </a:p>
        </p:txBody>
      </p:sp>
      <p:sp>
        <p:nvSpPr>
          <p:cNvPr id="2" name="object 2"/>
          <p:cNvSpPr txBox="1"/>
          <p:nvPr/>
        </p:nvSpPr>
        <p:spPr>
          <a:xfrm>
            <a:off x="1177520" y="789947"/>
            <a:ext cx="5377815" cy="7978140"/>
          </a:xfrm>
          <a:prstGeom prst="rect">
            <a:avLst/>
          </a:prstGeom>
        </p:spPr>
        <p:txBody>
          <a:bodyPr vert="horz" wrap="square" lIns="0" tIns="0" rIns="0" bIns="0" rtlCol="0">
            <a:spAutoFit/>
          </a:bodyPr>
          <a:lstStyle/>
          <a:p>
            <a:pPr marL="12700" marR="527685">
              <a:lnSpc>
                <a:spcPct val="142100"/>
              </a:lnSpc>
            </a:pPr>
            <a:r>
              <a:rPr sz="950" spc="-10" dirty="0">
                <a:latin typeface="Arial"/>
                <a:cs typeface="Arial"/>
              </a:rPr>
              <a:t>up </a:t>
            </a:r>
            <a:r>
              <a:rPr sz="950" spc="-5" dirty="0">
                <a:latin typeface="Arial"/>
                <a:cs typeface="Arial"/>
              </a:rPr>
              <a:t>to </a:t>
            </a:r>
            <a:r>
              <a:rPr sz="950" spc="-10" dirty="0">
                <a:latin typeface="Arial"/>
                <a:cs typeface="Arial"/>
              </a:rPr>
              <a:t>900 psig. Internals routinely consist of either </a:t>
            </a:r>
            <a:r>
              <a:rPr sz="950" spc="-5" dirty="0">
                <a:latin typeface="Arial"/>
                <a:cs typeface="Arial"/>
              </a:rPr>
              <a:t>trays, </a:t>
            </a:r>
            <a:r>
              <a:rPr sz="950" spc="-10" dirty="0">
                <a:latin typeface="Arial"/>
                <a:cs typeface="Arial"/>
              </a:rPr>
              <a:t>packing, or both, depending </a:t>
            </a:r>
            <a:r>
              <a:rPr sz="950" spc="-5" dirty="0">
                <a:latin typeface="Arial"/>
                <a:cs typeface="Arial"/>
              </a:rPr>
              <a:t>on the  </a:t>
            </a:r>
            <a:r>
              <a:rPr sz="950" spc="-10" dirty="0">
                <a:latin typeface="Arial"/>
                <a:cs typeface="Arial"/>
              </a:rPr>
              <a:t>application. Subcategories</a:t>
            </a:r>
            <a:r>
              <a:rPr sz="950" dirty="0">
                <a:latin typeface="Arial"/>
                <a:cs typeface="Arial"/>
              </a:rPr>
              <a:t> </a:t>
            </a:r>
            <a:r>
              <a:rPr sz="950" spc="-10" dirty="0">
                <a:latin typeface="Arial"/>
                <a:cs typeface="Arial"/>
              </a:rPr>
              <a:t>include:</a:t>
            </a:r>
            <a:endParaRPr sz="950">
              <a:latin typeface="Arial"/>
              <a:cs typeface="Arial"/>
            </a:endParaRPr>
          </a:p>
          <a:p>
            <a:pPr>
              <a:lnSpc>
                <a:spcPct val="100000"/>
              </a:lnSpc>
              <a:spcBef>
                <a:spcPts val="15"/>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Debutanizers</a:t>
            </a:r>
            <a:endParaRPr sz="950">
              <a:latin typeface="Arial"/>
              <a:cs typeface="Arial"/>
            </a:endParaRPr>
          </a:p>
          <a:p>
            <a:pPr marL="443230" indent="-215900">
              <a:lnSpc>
                <a:spcPct val="100000"/>
              </a:lnSpc>
              <a:spcBef>
                <a:spcPts val="550"/>
              </a:spcBef>
              <a:buFont typeface="Symbol"/>
              <a:buChar char=""/>
              <a:tabLst>
                <a:tab pos="442595" algn="l"/>
                <a:tab pos="443865" algn="l"/>
              </a:tabLst>
            </a:pPr>
            <a:r>
              <a:rPr sz="950" spc="-10" dirty="0">
                <a:latin typeface="Arial"/>
                <a:cs typeface="Arial"/>
              </a:rPr>
              <a:t>Depropanizers</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Demethanizers</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CO2</a:t>
            </a:r>
            <a:r>
              <a:rPr sz="950" spc="-70" dirty="0">
                <a:latin typeface="Arial"/>
                <a:cs typeface="Arial"/>
              </a:rPr>
              <a:t> </a:t>
            </a:r>
            <a:r>
              <a:rPr sz="950" spc="-10" dirty="0">
                <a:latin typeface="Arial"/>
                <a:cs typeface="Arial"/>
              </a:rPr>
              <a:t>Strippers</a:t>
            </a:r>
            <a:endParaRPr sz="950">
              <a:latin typeface="Arial"/>
              <a:cs typeface="Arial"/>
            </a:endParaRPr>
          </a:p>
          <a:p>
            <a:pPr marL="443230" indent="-215900">
              <a:lnSpc>
                <a:spcPct val="100000"/>
              </a:lnSpc>
              <a:spcBef>
                <a:spcPts val="550"/>
              </a:spcBef>
              <a:buFont typeface="Symbol"/>
              <a:buChar char=""/>
              <a:tabLst>
                <a:tab pos="442595" algn="l"/>
                <a:tab pos="443865" algn="l"/>
              </a:tabLst>
            </a:pPr>
            <a:r>
              <a:rPr sz="950" spc="-10" dirty="0">
                <a:latin typeface="Arial"/>
                <a:cs typeface="Arial"/>
              </a:rPr>
              <a:t>Sour Water</a:t>
            </a:r>
            <a:r>
              <a:rPr sz="950" spc="-60" dirty="0">
                <a:latin typeface="Arial"/>
                <a:cs typeface="Arial"/>
              </a:rPr>
              <a:t> </a:t>
            </a:r>
            <a:r>
              <a:rPr sz="950" spc="-10" dirty="0">
                <a:latin typeface="Arial"/>
                <a:cs typeface="Arial"/>
              </a:rPr>
              <a:t>Strippers</a:t>
            </a:r>
            <a:endParaRPr sz="950">
              <a:latin typeface="Arial"/>
              <a:cs typeface="Arial"/>
            </a:endParaRPr>
          </a:p>
          <a:p>
            <a:pPr marL="443230" indent="-215900">
              <a:lnSpc>
                <a:spcPct val="100000"/>
              </a:lnSpc>
              <a:spcBef>
                <a:spcPts val="535"/>
              </a:spcBef>
              <a:buFont typeface="Symbol"/>
              <a:buChar char=""/>
              <a:tabLst>
                <a:tab pos="442595" algn="l"/>
                <a:tab pos="443865" algn="l"/>
              </a:tabLst>
            </a:pPr>
            <a:r>
              <a:rPr sz="950" spc="-10" dirty="0">
                <a:latin typeface="Arial"/>
                <a:cs typeface="Arial"/>
              </a:rPr>
              <a:t>Reformers</a:t>
            </a:r>
            <a:endParaRPr sz="950">
              <a:latin typeface="Arial"/>
              <a:cs typeface="Arial"/>
            </a:endParaRPr>
          </a:p>
          <a:p>
            <a:pPr>
              <a:lnSpc>
                <a:spcPct val="100000"/>
              </a:lnSpc>
              <a:spcBef>
                <a:spcPts val="40"/>
              </a:spcBef>
            </a:pPr>
            <a:endParaRPr sz="1400">
              <a:latin typeface="Times New Roman"/>
              <a:cs typeface="Times New Roman"/>
            </a:endParaRPr>
          </a:p>
          <a:p>
            <a:pPr marL="12700" marR="24130">
              <a:lnSpc>
                <a:spcPct val="142300"/>
              </a:lnSpc>
            </a:pPr>
            <a:r>
              <a:rPr sz="950" b="1" i="1" spc="-10" dirty="0">
                <a:latin typeface="Arial"/>
                <a:cs typeface="Arial"/>
              </a:rPr>
              <a:t>Catalytic Hydrocracking Reactors (Hydrocrackers)</a:t>
            </a:r>
            <a:r>
              <a:rPr sz="950" i="1" spc="-10" dirty="0">
                <a:latin typeface="Arial"/>
                <a:cs typeface="Arial"/>
              </a:rPr>
              <a:t>: </a:t>
            </a:r>
            <a:r>
              <a:rPr sz="950" spc="-10" dirty="0">
                <a:latin typeface="Arial"/>
                <a:cs typeface="Arial"/>
              </a:rPr>
              <a:t>Hydrocracking reactors are </a:t>
            </a:r>
            <a:r>
              <a:rPr sz="950" spc="-5" dirty="0">
                <a:latin typeface="Arial"/>
                <a:cs typeface="Arial"/>
              </a:rPr>
              <a:t>the </a:t>
            </a:r>
            <a:r>
              <a:rPr sz="950" spc="-10" dirty="0">
                <a:latin typeface="Arial"/>
                <a:cs typeface="Arial"/>
              </a:rPr>
              <a:t>heavy-wall,  high pressure reactors that house </a:t>
            </a:r>
            <a:r>
              <a:rPr sz="950" spc="-5" dirty="0">
                <a:latin typeface="Arial"/>
                <a:cs typeface="Arial"/>
              </a:rPr>
              <a:t>the </a:t>
            </a:r>
            <a:r>
              <a:rPr sz="950" spc="-10" dirty="0">
                <a:latin typeface="Arial"/>
                <a:cs typeface="Arial"/>
              </a:rPr>
              <a:t>hydrocracking process, which saturates residual fractions of  hydrocarbons with hydrogen, converting them to diesel, kerosene, and, </a:t>
            </a:r>
            <a:r>
              <a:rPr sz="950" spc="-5" dirty="0">
                <a:latin typeface="Arial"/>
                <a:cs typeface="Arial"/>
              </a:rPr>
              <a:t>to a </a:t>
            </a:r>
            <a:r>
              <a:rPr sz="950" spc="-10" dirty="0">
                <a:latin typeface="Arial"/>
                <a:cs typeface="Arial"/>
              </a:rPr>
              <a:t>smaller extent, gasoline.  This process ranges in severity from 260-480 °C and 70-200 bar. At the lower range of severity, the  process is known as mild hydrocracking. As </a:t>
            </a:r>
            <a:r>
              <a:rPr sz="950" spc="-5" dirty="0">
                <a:latin typeface="Arial"/>
                <a:cs typeface="Arial"/>
              </a:rPr>
              <a:t>a </a:t>
            </a:r>
            <a:r>
              <a:rPr sz="950" spc="-10" dirty="0">
                <a:latin typeface="Arial"/>
                <a:cs typeface="Arial"/>
              </a:rPr>
              <a:t>result, wall thicknesses range from 8” to 16”, and  metallurgy requirements from </a:t>
            </a:r>
            <a:r>
              <a:rPr sz="950" spc="-5" dirty="0">
                <a:latin typeface="Arial"/>
                <a:cs typeface="Arial"/>
              </a:rPr>
              <a:t>2 </a:t>
            </a:r>
            <a:r>
              <a:rPr sz="950" spc="-10" dirty="0">
                <a:latin typeface="Arial"/>
                <a:cs typeface="Arial"/>
              </a:rPr>
              <a:t>¼ Cr-1 Mo (¼V) or </a:t>
            </a:r>
            <a:r>
              <a:rPr sz="950" spc="-5" dirty="0">
                <a:latin typeface="Arial"/>
                <a:cs typeface="Arial"/>
              </a:rPr>
              <a:t>3 </a:t>
            </a:r>
            <a:r>
              <a:rPr sz="950" spc="-10" dirty="0">
                <a:latin typeface="Arial"/>
                <a:cs typeface="Arial"/>
              </a:rPr>
              <a:t>Cr-1Mo with stainless steel cladding. This study  focuses on units at the higher end of </a:t>
            </a:r>
            <a:r>
              <a:rPr sz="950" spc="-5" dirty="0">
                <a:latin typeface="Arial"/>
                <a:cs typeface="Arial"/>
              </a:rPr>
              <a:t>the </a:t>
            </a:r>
            <a:r>
              <a:rPr sz="950" spc="-10" dirty="0">
                <a:latin typeface="Arial"/>
                <a:cs typeface="Arial"/>
              </a:rPr>
              <a:t>severity spectrum, able to withstand temperatures up to 930  </a:t>
            </a:r>
            <a:r>
              <a:rPr sz="950" spc="-5" dirty="0">
                <a:latin typeface="Arial"/>
                <a:cs typeface="Arial"/>
              </a:rPr>
              <a:t>F </a:t>
            </a:r>
            <a:r>
              <a:rPr sz="950" spc="-10" dirty="0">
                <a:latin typeface="Arial"/>
                <a:cs typeface="Arial"/>
              </a:rPr>
              <a:t>and pressures up </a:t>
            </a:r>
            <a:r>
              <a:rPr sz="950" spc="-5" dirty="0">
                <a:latin typeface="Arial"/>
                <a:cs typeface="Arial"/>
              </a:rPr>
              <a:t>to </a:t>
            </a:r>
            <a:r>
              <a:rPr sz="950" spc="-10" dirty="0">
                <a:latin typeface="Arial"/>
                <a:cs typeface="Arial"/>
              </a:rPr>
              <a:t>2200 psig. Internals consist of catalyst beds, distributor trays, feed distribution  nozzles, impingement plates or mixing chambers, quench </a:t>
            </a:r>
            <a:r>
              <a:rPr sz="950" spc="-5" dirty="0">
                <a:latin typeface="Arial"/>
                <a:cs typeface="Arial"/>
              </a:rPr>
              <a:t>rings, </a:t>
            </a:r>
            <a:r>
              <a:rPr sz="950" spc="-15" dirty="0">
                <a:latin typeface="Arial"/>
                <a:cs typeface="Arial"/>
              </a:rPr>
              <a:t>and </a:t>
            </a:r>
            <a:r>
              <a:rPr sz="950" spc="-10" dirty="0">
                <a:latin typeface="Arial"/>
                <a:cs typeface="Arial"/>
              </a:rPr>
              <a:t>support beams. Typical  hydrocracking units employ 2-3 reactors each, and as many as</a:t>
            </a:r>
            <a:r>
              <a:rPr sz="950" spc="120" dirty="0">
                <a:latin typeface="Arial"/>
                <a:cs typeface="Arial"/>
              </a:rPr>
              <a:t> </a:t>
            </a:r>
            <a:r>
              <a:rPr sz="950" spc="-10" dirty="0">
                <a:latin typeface="Arial"/>
                <a:cs typeface="Arial"/>
              </a:rPr>
              <a:t>six.</a:t>
            </a:r>
            <a:endParaRPr sz="950">
              <a:latin typeface="Arial"/>
              <a:cs typeface="Arial"/>
            </a:endParaRPr>
          </a:p>
          <a:p>
            <a:pPr>
              <a:lnSpc>
                <a:spcPct val="100000"/>
              </a:lnSpc>
              <a:spcBef>
                <a:spcPts val="30"/>
              </a:spcBef>
            </a:pPr>
            <a:endParaRPr sz="1400">
              <a:latin typeface="Times New Roman"/>
              <a:cs typeface="Times New Roman"/>
            </a:endParaRPr>
          </a:p>
          <a:p>
            <a:pPr marL="12700" marR="5080">
              <a:lnSpc>
                <a:spcPct val="142400"/>
              </a:lnSpc>
            </a:pPr>
            <a:r>
              <a:rPr sz="950" spc="-10" dirty="0">
                <a:latin typeface="Arial"/>
                <a:cs typeface="Arial"/>
              </a:rPr>
              <a:t>Ancillary equipment and supplies included in </a:t>
            </a:r>
            <a:r>
              <a:rPr sz="950" spc="-5" dirty="0">
                <a:latin typeface="Arial"/>
                <a:cs typeface="Arial"/>
              </a:rPr>
              <a:t>a </a:t>
            </a:r>
            <a:r>
              <a:rPr sz="950" spc="-10" dirty="0">
                <a:latin typeface="Arial"/>
                <a:cs typeface="Arial"/>
              </a:rPr>
              <a:t>hydrocracking process unit that are out of scope:  Catalysts, Feed </a:t>
            </a:r>
            <a:r>
              <a:rPr sz="950" spc="-5" dirty="0">
                <a:latin typeface="Arial"/>
                <a:cs typeface="Arial"/>
              </a:rPr>
              <a:t>filters, </a:t>
            </a:r>
            <a:r>
              <a:rPr sz="950" spc="-10" dirty="0">
                <a:latin typeface="Arial"/>
                <a:cs typeface="Arial"/>
              </a:rPr>
              <a:t>Surge Drums, Charge Heaters, Charge Pumps, Separators, Flash Drums, and  gas</a:t>
            </a:r>
            <a:r>
              <a:rPr sz="950" spc="-55" dirty="0">
                <a:latin typeface="Arial"/>
                <a:cs typeface="Arial"/>
              </a:rPr>
              <a:t> </a:t>
            </a:r>
            <a:r>
              <a:rPr sz="950" spc="-10" dirty="0">
                <a:latin typeface="Arial"/>
                <a:cs typeface="Arial"/>
              </a:rPr>
              <a:t>compressors.</a:t>
            </a:r>
            <a:endParaRPr sz="950">
              <a:latin typeface="Arial"/>
              <a:cs typeface="Arial"/>
            </a:endParaRPr>
          </a:p>
          <a:p>
            <a:pPr>
              <a:lnSpc>
                <a:spcPct val="100000"/>
              </a:lnSpc>
              <a:spcBef>
                <a:spcPts val="35"/>
              </a:spcBef>
            </a:pPr>
            <a:endParaRPr sz="1400">
              <a:latin typeface="Times New Roman"/>
              <a:cs typeface="Times New Roman"/>
            </a:endParaRPr>
          </a:p>
          <a:p>
            <a:pPr marL="12700" marR="57785">
              <a:lnSpc>
                <a:spcPct val="142500"/>
              </a:lnSpc>
            </a:pPr>
            <a:r>
              <a:rPr sz="950" b="1" i="1" spc="-10" dirty="0">
                <a:latin typeface="Arial"/>
                <a:cs typeface="Arial"/>
              </a:rPr>
              <a:t>Hydrotreating Reactors (Hydrotreaters): </a:t>
            </a:r>
            <a:r>
              <a:rPr sz="950" spc="-10" dirty="0">
                <a:latin typeface="Arial"/>
                <a:cs typeface="Arial"/>
              </a:rPr>
              <a:t>These vessels house </a:t>
            </a:r>
            <a:r>
              <a:rPr sz="950" spc="-5" dirty="0">
                <a:latin typeface="Arial"/>
                <a:cs typeface="Arial"/>
              </a:rPr>
              <a:t>a </a:t>
            </a:r>
            <a:r>
              <a:rPr sz="950" spc="-10" dirty="0">
                <a:latin typeface="Arial"/>
                <a:cs typeface="Arial"/>
              </a:rPr>
              <a:t>similar process </a:t>
            </a:r>
            <a:r>
              <a:rPr sz="950" spc="-5" dirty="0">
                <a:latin typeface="Arial"/>
                <a:cs typeface="Arial"/>
              </a:rPr>
              <a:t>to </a:t>
            </a:r>
            <a:r>
              <a:rPr sz="950" spc="-10" dirty="0">
                <a:latin typeface="Arial"/>
                <a:cs typeface="Arial"/>
              </a:rPr>
              <a:t>hydrocracking,  simply less severe </a:t>
            </a:r>
            <a:r>
              <a:rPr sz="950" spc="-5" dirty="0">
                <a:latin typeface="Arial"/>
                <a:cs typeface="Arial"/>
              </a:rPr>
              <a:t>– </a:t>
            </a:r>
            <a:r>
              <a:rPr sz="950" spc="-10" dirty="0">
                <a:latin typeface="Arial"/>
                <a:cs typeface="Arial"/>
              </a:rPr>
              <a:t>maximum temperatures of 750 </a:t>
            </a:r>
            <a:r>
              <a:rPr sz="950" spc="-5" dirty="0">
                <a:latin typeface="Arial"/>
                <a:cs typeface="Arial"/>
              </a:rPr>
              <a:t>F </a:t>
            </a:r>
            <a:r>
              <a:rPr sz="950" spc="-10" dirty="0">
                <a:latin typeface="Arial"/>
                <a:cs typeface="Arial"/>
              </a:rPr>
              <a:t>and pressures of 1675 psig. As </a:t>
            </a:r>
            <a:r>
              <a:rPr sz="950" spc="-5" dirty="0">
                <a:latin typeface="Arial"/>
                <a:cs typeface="Arial"/>
              </a:rPr>
              <a:t>a </a:t>
            </a:r>
            <a:r>
              <a:rPr sz="950" spc="-10" dirty="0">
                <a:latin typeface="Arial"/>
                <a:cs typeface="Arial"/>
              </a:rPr>
              <a:t>result, the  reactors are smaller, with thinner walls </a:t>
            </a:r>
            <a:r>
              <a:rPr sz="950" spc="-5" dirty="0">
                <a:latin typeface="Arial"/>
                <a:cs typeface="Arial"/>
              </a:rPr>
              <a:t>– </a:t>
            </a:r>
            <a:r>
              <a:rPr sz="950" spc="-10" dirty="0">
                <a:latin typeface="Arial"/>
                <a:cs typeface="Arial"/>
              </a:rPr>
              <a:t>3” to 6” </a:t>
            </a:r>
            <a:r>
              <a:rPr sz="950" spc="-5" dirty="0">
                <a:latin typeface="Arial"/>
                <a:cs typeface="Arial"/>
              </a:rPr>
              <a:t>– </a:t>
            </a:r>
            <a:r>
              <a:rPr sz="950" spc="-10" dirty="0">
                <a:latin typeface="Arial"/>
                <a:cs typeface="Arial"/>
              </a:rPr>
              <a:t>and metallurgy is less advanced </a:t>
            </a:r>
            <a:r>
              <a:rPr sz="950" spc="-5" dirty="0">
                <a:latin typeface="Arial"/>
                <a:cs typeface="Arial"/>
              </a:rPr>
              <a:t>– </a:t>
            </a:r>
            <a:r>
              <a:rPr sz="950" spc="-10" dirty="0">
                <a:latin typeface="Arial"/>
                <a:cs typeface="Arial"/>
              </a:rPr>
              <a:t>typically 1Cr-.5  Mo with 410 stainless</a:t>
            </a:r>
            <a:r>
              <a:rPr sz="950" spc="-5" dirty="0">
                <a:latin typeface="Arial"/>
                <a:cs typeface="Arial"/>
              </a:rPr>
              <a:t> </a:t>
            </a:r>
            <a:r>
              <a:rPr sz="950" spc="-10" dirty="0">
                <a:latin typeface="Arial"/>
                <a:cs typeface="Arial"/>
              </a:rPr>
              <a:t>cladding.</a:t>
            </a:r>
            <a:endParaRPr sz="950">
              <a:latin typeface="Arial"/>
              <a:cs typeface="Arial"/>
            </a:endParaRPr>
          </a:p>
          <a:p>
            <a:pPr>
              <a:lnSpc>
                <a:spcPct val="100000"/>
              </a:lnSpc>
              <a:spcBef>
                <a:spcPts val="35"/>
              </a:spcBef>
            </a:pPr>
            <a:endParaRPr sz="1400">
              <a:latin typeface="Times New Roman"/>
              <a:cs typeface="Times New Roman"/>
            </a:endParaRPr>
          </a:p>
          <a:p>
            <a:pPr marL="12700" marR="17145">
              <a:lnSpc>
                <a:spcPct val="142400"/>
              </a:lnSpc>
            </a:pPr>
            <a:r>
              <a:rPr sz="950" b="1" i="1" spc="-10" dirty="0">
                <a:latin typeface="Arial"/>
                <a:cs typeface="Arial"/>
              </a:rPr>
              <a:t>Coke drums: </a:t>
            </a:r>
            <a:r>
              <a:rPr sz="950" spc="-10" dirty="0">
                <a:latin typeface="Arial"/>
                <a:cs typeface="Arial"/>
              </a:rPr>
              <a:t>are used to thermally crack bottoms residue (typically from an FCC unit) into lighter  fractions. The drums must withstand intense and varying temperatures </a:t>
            </a:r>
            <a:r>
              <a:rPr sz="950" spc="-5" dirty="0">
                <a:latin typeface="Arial"/>
                <a:cs typeface="Arial"/>
              </a:rPr>
              <a:t>– </a:t>
            </a:r>
            <a:r>
              <a:rPr sz="950" spc="-10" dirty="0">
                <a:latin typeface="Arial"/>
                <a:cs typeface="Arial"/>
              </a:rPr>
              <a:t>up to 950° </a:t>
            </a:r>
            <a:r>
              <a:rPr sz="950" spc="-5" dirty="0">
                <a:latin typeface="Arial"/>
                <a:cs typeface="Arial"/>
              </a:rPr>
              <a:t>F </a:t>
            </a:r>
            <a:r>
              <a:rPr sz="950" spc="-10" dirty="0">
                <a:latin typeface="Arial"/>
                <a:cs typeface="Arial"/>
              </a:rPr>
              <a:t>during the heat  </a:t>
            </a:r>
            <a:r>
              <a:rPr sz="950" spc="-5" dirty="0">
                <a:latin typeface="Arial"/>
                <a:cs typeface="Arial"/>
              </a:rPr>
              <a:t>cycle, </a:t>
            </a:r>
            <a:r>
              <a:rPr sz="950" spc="-10" dirty="0">
                <a:latin typeface="Arial"/>
                <a:cs typeface="Arial"/>
              </a:rPr>
              <a:t>down to near ambient temperatures during the quench </a:t>
            </a:r>
            <a:r>
              <a:rPr sz="950" spc="-5" dirty="0">
                <a:latin typeface="Arial"/>
                <a:cs typeface="Arial"/>
              </a:rPr>
              <a:t>cycle, </a:t>
            </a:r>
            <a:r>
              <a:rPr sz="950" spc="-10" dirty="0">
                <a:latin typeface="Arial"/>
                <a:cs typeface="Arial"/>
              </a:rPr>
              <a:t>but comparatively low pressures  of 80 psig. Metallurgy ranges from carbon </a:t>
            </a:r>
            <a:r>
              <a:rPr sz="950" spc="-5" dirty="0">
                <a:latin typeface="Arial"/>
                <a:cs typeface="Arial"/>
              </a:rPr>
              <a:t>- </a:t>
            </a:r>
            <a:r>
              <a:rPr sz="950" spc="-10" dirty="0">
                <a:latin typeface="Arial"/>
                <a:cs typeface="Arial"/>
              </a:rPr>
              <a:t>½ Mo steel to </a:t>
            </a:r>
            <a:r>
              <a:rPr sz="950" spc="-5" dirty="0">
                <a:latin typeface="Arial"/>
                <a:cs typeface="Arial"/>
              </a:rPr>
              <a:t>2 </a:t>
            </a:r>
            <a:r>
              <a:rPr sz="950" spc="-10" dirty="0">
                <a:latin typeface="Arial"/>
                <a:cs typeface="Arial"/>
              </a:rPr>
              <a:t>¼ Cr </a:t>
            </a:r>
            <a:r>
              <a:rPr sz="950" spc="-5" dirty="0">
                <a:latin typeface="Arial"/>
                <a:cs typeface="Arial"/>
              </a:rPr>
              <a:t>1 </a:t>
            </a:r>
            <a:r>
              <a:rPr sz="950" spc="-10" dirty="0">
                <a:latin typeface="Arial"/>
                <a:cs typeface="Arial"/>
              </a:rPr>
              <a:t>Mo. Drum diameters range from  20-30’, mostly on the higher end </a:t>
            </a:r>
            <a:r>
              <a:rPr sz="950" spc="-5" dirty="0">
                <a:latin typeface="Arial"/>
                <a:cs typeface="Arial"/>
              </a:rPr>
              <a:t>to </a:t>
            </a:r>
            <a:r>
              <a:rPr sz="950" spc="-10" dirty="0">
                <a:latin typeface="Arial"/>
                <a:cs typeface="Arial"/>
              </a:rPr>
              <a:t>reduce capital costs per barrel of output. Delayed coking units  typically consist of 4-8 drums. Conventional, horizontal plate coke drums use progressively thicker  walls toward the base of </a:t>
            </a:r>
            <a:r>
              <a:rPr sz="950" spc="-5" dirty="0">
                <a:latin typeface="Arial"/>
                <a:cs typeface="Arial"/>
              </a:rPr>
              <a:t>the </a:t>
            </a:r>
            <a:r>
              <a:rPr sz="950" spc="-10" dirty="0">
                <a:latin typeface="Arial"/>
                <a:cs typeface="Arial"/>
              </a:rPr>
              <a:t>drum to combat “bulging” as the plates bend under </a:t>
            </a:r>
            <a:r>
              <a:rPr sz="950" spc="-5" dirty="0">
                <a:latin typeface="Arial"/>
                <a:cs typeface="Arial"/>
              </a:rPr>
              <a:t>the </a:t>
            </a:r>
            <a:r>
              <a:rPr sz="950" spc="-10" dirty="0">
                <a:latin typeface="Arial"/>
                <a:cs typeface="Arial"/>
              </a:rPr>
              <a:t>higher pressure  toward </a:t>
            </a:r>
            <a:r>
              <a:rPr sz="950" spc="-5" dirty="0">
                <a:latin typeface="Arial"/>
                <a:cs typeface="Arial"/>
              </a:rPr>
              <a:t>the </a:t>
            </a:r>
            <a:r>
              <a:rPr sz="950" spc="-10" dirty="0">
                <a:latin typeface="Arial"/>
                <a:cs typeface="Arial"/>
              </a:rPr>
              <a:t>bottom of </a:t>
            </a:r>
            <a:r>
              <a:rPr sz="950" spc="-5" dirty="0">
                <a:latin typeface="Arial"/>
                <a:cs typeface="Arial"/>
              </a:rPr>
              <a:t>the unit. </a:t>
            </a:r>
            <a:r>
              <a:rPr sz="950" spc="-10" dirty="0">
                <a:latin typeface="Arial"/>
                <a:cs typeface="Arial"/>
              </a:rPr>
              <a:t>As </a:t>
            </a:r>
            <a:r>
              <a:rPr sz="950" spc="-5" dirty="0">
                <a:latin typeface="Arial"/>
                <a:cs typeface="Arial"/>
              </a:rPr>
              <a:t>a </a:t>
            </a:r>
            <a:r>
              <a:rPr sz="950" spc="-10" dirty="0">
                <a:latin typeface="Arial"/>
                <a:cs typeface="Arial"/>
              </a:rPr>
              <a:t>result, wall thickness is typically 1.37-1.5” at the bottom plate and  as little as .875” at </a:t>
            </a:r>
            <a:r>
              <a:rPr sz="950" spc="-5" dirty="0">
                <a:latin typeface="Arial"/>
                <a:cs typeface="Arial"/>
              </a:rPr>
              <a:t>the </a:t>
            </a:r>
            <a:r>
              <a:rPr sz="950" spc="-10" dirty="0">
                <a:latin typeface="Arial"/>
                <a:cs typeface="Arial"/>
              </a:rPr>
              <a:t>top plate. Vertical plate units maintain </a:t>
            </a:r>
            <a:r>
              <a:rPr sz="950" spc="-5" dirty="0">
                <a:latin typeface="Arial"/>
                <a:cs typeface="Arial"/>
              </a:rPr>
              <a:t>a </a:t>
            </a:r>
            <a:r>
              <a:rPr sz="950" spc="-10" dirty="0">
                <a:latin typeface="Arial"/>
                <a:cs typeface="Arial"/>
              </a:rPr>
              <a:t>constant thickness</a:t>
            </a:r>
            <a:r>
              <a:rPr sz="950" spc="210" dirty="0">
                <a:latin typeface="Arial"/>
                <a:cs typeface="Arial"/>
              </a:rPr>
              <a:t> </a:t>
            </a:r>
            <a:r>
              <a:rPr sz="950" spc="-10" dirty="0">
                <a:latin typeface="Arial"/>
                <a:cs typeface="Arial"/>
              </a:rPr>
              <a:t>throughout.</a:t>
            </a:r>
            <a:endParaRPr sz="950">
              <a:latin typeface="Arial"/>
              <a:cs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9" y="3647764"/>
            <a:ext cx="498919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Supplier feedback and reactor cost levels indicate that economies of scale of up </a:t>
            </a:r>
            <a:r>
              <a:rPr sz="950" spc="-5" dirty="0">
                <a:latin typeface="Arial"/>
                <a:cs typeface="Arial"/>
              </a:rPr>
              <a:t>to </a:t>
            </a:r>
            <a:r>
              <a:rPr sz="950" spc="-10" dirty="0">
                <a:latin typeface="Arial"/>
                <a:cs typeface="Arial"/>
              </a:rPr>
              <a:t>10% are  available, at reactor quantities of 10 or more. For example, Larsen </a:t>
            </a:r>
            <a:r>
              <a:rPr sz="950" spc="-5" dirty="0">
                <a:latin typeface="Arial"/>
                <a:cs typeface="Arial"/>
              </a:rPr>
              <a:t>&amp; </a:t>
            </a:r>
            <a:r>
              <a:rPr sz="950" spc="-10" dirty="0">
                <a:latin typeface="Arial"/>
                <a:cs typeface="Arial"/>
              </a:rPr>
              <a:t>Toubro gave Petrobras </a:t>
            </a:r>
            <a:r>
              <a:rPr sz="950" spc="-5" dirty="0">
                <a:latin typeface="Arial"/>
                <a:cs typeface="Arial"/>
              </a:rPr>
              <a:t>a  </a:t>
            </a:r>
            <a:r>
              <a:rPr sz="950" spc="-10" dirty="0">
                <a:latin typeface="Arial"/>
                <a:cs typeface="Arial"/>
              </a:rPr>
              <a:t>discount of approximately 10% on reactors for its Abreu </a:t>
            </a:r>
            <a:r>
              <a:rPr sz="950" spc="-5" dirty="0">
                <a:latin typeface="Arial"/>
                <a:cs typeface="Arial"/>
              </a:rPr>
              <a:t>e </a:t>
            </a:r>
            <a:r>
              <a:rPr sz="950" spc="-10" dirty="0">
                <a:latin typeface="Arial"/>
                <a:cs typeface="Arial"/>
              </a:rPr>
              <a:t>Lima</a:t>
            </a:r>
            <a:r>
              <a:rPr sz="950" spc="130" dirty="0">
                <a:latin typeface="Arial"/>
                <a:cs typeface="Arial"/>
              </a:rPr>
              <a:t> </a:t>
            </a:r>
            <a:r>
              <a:rPr sz="950" spc="-10" dirty="0">
                <a:latin typeface="Arial"/>
                <a:cs typeface="Arial"/>
              </a:rPr>
              <a:t>refinery.</a:t>
            </a:r>
            <a:endParaRPr sz="950">
              <a:latin typeface="Arial"/>
              <a:cs typeface="Arial"/>
            </a:endParaRPr>
          </a:p>
        </p:txBody>
      </p:sp>
      <p:sp>
        <p:nvSpPr>
          <p:cNvPr id="3" name="object 3"/>
          <p:cNvSpPr txBox="1"/>
          <p:nvPr/>
        </p:nvSpPr>
        <p:spPr>
          <a:xfrm>
            <a:off x="1177560" y="7881853"/>
            <a:ext cx="5267960" cy="1124585"/>
          </a:xfrm>
          <a:prstGeom prst="rect">
            <a:avLst/>
          </a:prstGeom>
        </p:spPr>
        <p:txBody>
          <a:bodyPr vert="horz" wrap="square" lIns="0" tIns="0" rIns="0" bIns="0" rtlCol="0">
            <a:spAutoFit/>
          </a:bodyPr>
          <a:lstStyle/>
          <a:p>
            <a:pPr marL="12700">
              <a:lnSpc>
                <a:spcPct val="100000"/>
              </a:lnSpc>
            </a:pPr>
            <a:r>
              <a:rPr sz="950" b="1" spc="-5" dirty="0">
                <a:latin typeface="Arial"/>
                <a:cs typeface="Arial"/>
              </a:rPr>
              <a:t>10.2.5   </a:t>
            </a:r>
            <a:r>
              <a:rPr sz="950" b="1" spc="-10" dirty="0">
                <a:latin typeface="Arial"/>
                <a:cs typeface="Arial"/>
              </a:rPr>
              <a:t>Should-Cost</a:t>
            </a:r>
            <a:r>
              <a:rPr sz="950" b="1" spc="-35" dirty="0">
                <a:latin typeface="Arial"/>
                <a:cs typeface="Arial"/>
              </a:rPr>
              <a:t> </a:t>
            </a:r>
            <a:r>
              <a:rPr sz="950" b="1" spc="-10" dirty="0">
                <a:latin typeface="Arial"/>
                <a:cs typeface="Arial"/>
              </a:rPr>
              <a:t>Analysis</a:t>
            </a:r>
            <a:endParaRPr sz="950">
              <a:latin typeface="Arial"/>
              <a:cs typeface="Arial"/>
            </a:endParaRPr>
          </a:p>
          <a:p>
            <a:pPr>
              <a:lnSpc>
                <a:spcPct val="100000"/>
              </a:lnSpc>
            </a:pPr>
            <a:endParaRPr sz="1000">
              <a:latin typeface="Times New Roman"/>
              <a:cs typeface="Times New Roman"/>
            </a:endParaRPr>
          </a:p>
          <a:p>
            <a:pPr>
              <a:lnSpc>
                <a:spcPct val="100000"/>
              </a:lnSpc>
              <a:spcBef>
                <a:spcPts val="30"/>
              </a:spcBef>
            </a:pPr>
            <a:endParaRPr sz="1350">
              <a:latin typeface="Times New Roman"/>
              <a:cs typeface="Times New Roman"/>
            </a:endParaRPr>
          </a:p>
          <a:p>
            <a:pPr marL="120014" marR="5080" algn="just">
              <a:lnSpc>
                <a:spcPct val="142400"/>
              </a:lnSpc>
            </a:pPr>
            <a:r>
              <a:rPr sz="950" spc="-10" dirty="0">
                <a:latin typeface="Arial"/>
                <a:cs typeface="Arial"/>
              </a:rPr>
              <a:t>Aside from generally yielding </a:t>
            </a:r>
            <a:r>
              <a:rPr sz="950" spc="-5" dirty="0">
                <a:latin typeface="Arial"/>
                <a:cs typeface="Arial"/>
              </a:rPr>
              <a:t>to the </a:t>
            </a:r>
            <a:r>
              <a:rPr sz="950" spc="-10" dirty="0">
                <a:latin typeface="Arial"/>
                <a:cs typeface="Arial"/>
              </a:rPr>
              <a:t>pressures of competitive </a:t>
            </a:r>
            <a:r>
              <a:rPr sz="950" spc="-5" dirty="0">
                <a:latin typeface="Arial"/>
                <a:cs typeface="Arial"/>
              </a:rPr>
              <a:t>bidding, </a:t>
            </a:r>
            <a:r>
              <a:rPr sz="950" spc="-10" dirty="0">
                <a:latin typeface="Arial"/>
                <a:cs typeface="Arial"/>
              </a:rPr>
              <a:t>manufacturers </a:t>
            </a:r>
            <a:r>
              <a:rPr sz="950" spc="-5" dirty="0">
                <a:latin typeface="Arial"/>
                <a:cs typeface="Arial"/>
              </a:rPr>
              <a:t>are willing to  </a:t>
            </a:r>
            <a:r>
              <a:rPr sz="950" spc="-10" dirty="0">
                <a:latin typeface="Arial"/>
                <a:cs typeface="Arial"/>
              </a:rPr>
              <a:t>give discounts both for an increase in the number of units ordered, and for </a:t>
            </a:r>
            <a:r>
              <a:rPr sz="950" spc="-5" dirty="0">
                <a:latin typeface="Arial"/>
                <a:cs typeface="Arial"/>
              </a:rPr>
              <a:t>a </a:t>
            </a:r>
            <a:r>
              <a:rPr sz="950" spc="-10" dirty="0">
                <a:latin typeface="Arial"/>
                <a:cs typeface="Arial"/>
              </a:rPr>
              <a:t>larger scope of work  (awarding the hydrotreaters in conjunction with other processing units such as</a:t>
            </a:r>
            <a:r>
              <a:rPr sz="950" spc="220" dirty="0">
                <a:latin typeface="Arial"/>
                <a:cs typeface="Arial"/>
              </a:rPr>
              <a:t> </a:t>
            </a:r>
            <a:r>
              <a:rPr sz="950" spc="-10" dirty="0">
                <a:latin typeface="Arial"/>
                <a:cs typeface="Arial"/>
              </a:rPr>
              <a:t>hydrocrackers).</a:t>
            </a:r>
            <a:endParaRPr sz="950">
              <a:latin typeface="Arial"/>
              <a:cs typeface="Arial"/>
            </a:endParaRPr>
          </a:p>
        </p:txBody>
      </p:sp>
      <p:sp>
        <p:nvSpPr>
          <p:cNvPr id="4" name="object 4"/>
          <p:cNvSpPr/>
          <p:nvPr/>
        </p:nvSpPr>
        <p:spPr>
          <a:xfrm>
            <a:off x="2506979" y="2649855"/>
            <a:ext cx="3387090" cy="0"/>
          </a:xfrm>
          <a:custGeom>
            <a:avLst/>
            <a:gdLst/>
            <a:ahLst/>
            <a:cxnLst/>
            <a:rect l="l" t="t" r="r" b="b"/>
            <a:pathLst>
              <a:path w="3387090">
                <a:moveTo>
                  <a:pt x="0" y="0"/>
                </a:moveTo>
                <a:lnTo>
                  <a:pt x="3387090" y="0"/>
                </a:lnTo>
              </a:path>
            </a:pathLst>
          </a:custGeom>
          <a:ln w="8382">
            <a:solidFill>
              <a:srgbClr val="858585"/>
            </a:solidFill>
          </a:ln>
        </p:spPr>
        <p:txBody>
          <a:bodyPr wrap="square" lIns="0" tIns="0" rIns="0" bIns="0" rtlCol="0"/>
          <a:lstStyle/>
          <a:p>
            <a:endParaRPr/>
          </a:p>
        </p:txBody>
      </p:sp>
      <p:sp>
        <p:nvSpPr>
          <p:cNvPr id="5" name="object 5"/>
          <p:cNvSpPr/>
          <p:nvPr/>
        </p:nvSpPr>
        <p:spPr>
          <a:xfrm>
            <a:off x="2506979" y="2413635"/>
            <a:ext cx="3387090" cy="0"/>
          </a:xfrm>
          <a:custGeom>
            <a:avLst/>
            <a:gdLst/>
            <a:ahLst/>
            <a:cxnLst/>
            <a:rect l="l" t="t" r="r" b="b"/>
            <a:pathLst>
              <a:path w="3387090">
                <a:moveTo>
                  <a:pt x="0" y="0"/>
                </a:moveTo>
                <a:lnTo>
                  <a:pt x="3387090" y="0"/>
                </a:lnTo>
              </a:path>
            </a:pathLst>
          </a:custGeom>
          <a:ln w="8382">
            <a:solidFill>
              <a:srgbClr val="858585"/>
            </a:solidFill>
          </a:ln>
        </p:spPr>
        <p:txBody>
          <a:bodyPr wrap="square" lIns="0" tIns="0" rIns="0" bIns="0" rtlCol="0"/>
          <a:lstStyle/>
          <a:p>
            <a:endParaRPr/>
          </a:p>
        </p:txBody>
      </p:sp>
      <p:sp>
        <p:nvSpPr>
          <p:cNvPr id="6" name="object 6"/>
          <p:cNvSpPr/>
          <p:nvPr/>
        </p:nvSpPr>
        <p:spPr>
          <a:xfrm>
            <a:off x="2506979" y="2177795"/>
            <a:ext cx="3387090" cy="0"/>
          </a:xfrm>
          <a:custGeom>
            <a:avLst/>
            <a:gdLst/>
            <a:ahLst/>
            <a:cxnLst/>
            <a:rect l="l" t="t" r="r" b="b"/>
            <a:pathLst>
              <a:path w="3387090">
                <a:moveTo>
                  <a:pt x="0" y="0"/>
                </a:moveTo>
                <a:lnTo>
                  <a:pt x="3387090" y="0"/>
                </a:lnTo>
              </a:path>
            </a:pathLst>
          </a:custGeom>
          <a:ln w="9143">
            <a:solidFill>
              <a:srgbClr val="858585"/>
            </a:solidFill>
          </a:ln>
        </p:spPr>
        <p:txBody>
          <a:bodyPr wrap="square" lIns="0" tIns="0" rIns="0" bIns="0" rtlCol="0"/>
          <a:lstStyle/>
          <a:p>
            <a:endParaRPr/>
          </a:p>
        </p:txBody>
      </p:sp>
      <p:sp>
        <p:nvSpPr>
          <p:cNvPr id="7" name="object 7"/>
          <p:cNvSpPr/>
          <p:nvPr/>
        </p:nvSpPr>
        <p:spPr>
          <a:xfrm>
            <a:off x="2506979" y="1941957"/>
            <a:ext cx="3387090" cy="0"/>
          </a:xfrm>
          <a:custGeom>
            <a:avLst/>
            <a:gdLst/>
            <a:ahLst/>
            <a:cxnLst/>
            <a:rect l="l" t="t" r="r" b="b"/>
            <a:pathLst>
              <a:path w="3387090">
                <a:moveTo>
                  <a:pt x="0" y="0"/>
                </a:moveTo>
                <a:lnTo>
                  <a:pt x="3387090" y="0"/>
                </a:lnTo>
              </a:path>
            </a:pathLst>
          </a:custGeom>
          <a:ln w="8382">
            <a:solidFill>
              <a:srgbClr val="858585"/>
            </a:solidFill>
          </a:ln>
        </p:spPr>
        <p:txBody>
          <a:bodyPr wrap="square" lIns="0" tIns="0" rIns="0" bIns="0" rtlCol="0"/>
          <a:lstStyle/>
          <a:p>
            <a:endParaRPr/>
          </a:p>
        </p:txBody>
      </p:sp>
      <p:sp>
        <p:nvSpPr>
          <p:cNvPr id="8" name="object 8"/>
          <p:cNvSpPr/>
          <p:nvPr/>
        </p:nvSpPr>
        <p:spPr>
          <a:xfrm>
            <a:off x="2506979" y="1704975"/>
            <a:ext cx="3387090" cy="0"/>
          </a:xfrm>
          <a:custGeom>
            <a:avLst/>
            <a:gdLst/>
            <a:ahLst/>
            <a:cxnLst/>
            <a:rect l="l" t="t" r="r" b="b"/>
            <a:pathLst>
              <a:path w="3387090">
                <a:moveTo>
                  <a:pt x="0" y="0"/>
                </a:moveTo>
                <a:lnTo>
                  <a:pt x="3387090" y="0"/>
                </a:lnTo>
              </a:path>
            </a:pathLst>
          </a:custGeom>
          <a:ln w="8382">
            <a:solidFill>
              <a:srgbClr val="858585"/>
            </a:solidFill>
          </a:ln>
        </p:spPr>
        <p:txBody>
          <a:bodyPr wrap="square" lIns="0" tIns="0" rIns="0" bIns="0" rtlCol="0"/>
          <a:lstStyle/>
          <a:p>
            <a:endParaRPr/>
          </a:p>
        </p:txBody>
      </p:sp>
      <p:sp>
        <p:nvSpPr>
          <p:cNvPr id="9" name="object 9"/>
          <p:cNvSpPr/>
          <p:nvPr/>
        </p:nvSpPr>
        <p:spPr>
          <a:xfrm>
            <a:off x="2506979" y="1468755"/>
            <a:ext cx="3387090" cy="0"/>
          </a:xfrm>
          <a:custGeom>
            <a:avLst/>
            <a:gdLst/>
            <a:ahLst/>
            <a:cxnLst/>
            <a:rect l="l" t="t" r="r" b="b"/>
            <a:pathLst>
              <a:path w="3387090">
                <a:moveTo>
                  <a:pt x="0" y="0"/>
                </a:moveTo>
                <a:lnTo>
                  <a:pt x="3387090" y="0"/>
                </a:lnTo>
              </a:path>
            </a:pathLst>
          </a:custGeom>
          <a:ln w="8382">
            <a:solidFill>
              <a:srgbClr val="858585"/>
            </a:solidFill>
          </a:ln>
        </p:spPr>
        <p:txBody>
          <a:bodyPr wrap="square" lIns="0" tIns="0" rIns="0" bIns="0" rtlCol="0"/>
          <a:lstStyle/>
          <a:p>
            <a:endParaRPr/>
          </a:p>
        </p:txBody>
      </p:sp>
      <p:sp>
        <p:nvSpPr>
          <p:cNvPr id="10" name="object 10"/>
          <p:cNvSpPr/>
          <p:nvPr/>
        </p:nvSpPr>
        <p:spPr>
          <a:xfrm>
            <a:off x="2506979" y="1232916"/>
            <a:ext cx="3387090" cy="0"/>
          </a:xfrm>
          <a:custGeom>
            <a:avLst/>
            <a:gdLst/>
            <a:ahLst/>
            <a:cxnLst/>
            <a:rect l="l" t="t" r="r" b="b"/>
            <a:pathLst>
              <a:path w="3387090">
                <a:moveTo>
                  <a:pt x="0" y="0"/>
                </a:moveTo>
                <a:lnTo>
                  <a:pt x="3387090" y="0"/>
                </a:lnTo>
              </a:path>
            </a:pathLst>
          </a:custGeom>
          <a:ln w="9144">
            <a:solidFill>
              <a:srgbClr val="858585"/>
            </a:solidFill>
          </a:ln>
        </p:spPr>
        <p:txBody>
          <a:bodyPr wrap="square" lIns="0" tIns="0" rIns="0" bIns="0" rtlCol="0"/>
          <a:lstStyle/>
          <a:p>
            <a:endParaRPr/>
          </a:p>
        </p:txBody>
      </p:sp>
      <p:sp>
        <p:nvSpPr>
          <p:cNvPr id="11" name="object 11"/>
          <p:cNvSpPr/>
          <p:nvPr/>
        </p:nvSpPr>
        <p:spPr>
          <a:xfrm>
            <a:off x="2506979" y="997076"/>
            <a:ext cx="3387090" cy="0"/>
          </a:xfrm>
          <a:custGeom>
            <a:avLst/>
            <a:gdLst/>
            <a:ahLst/>
            <a:cxnLst/>
            <a:rect l="l" t="t" r="r" b="b"/>
            <a:pathLst>
              <a:path w="3387090">
                <a:moveTo>
                  <a:pt x="0" y="0"/>
                </a:moveTo>
                <a:lnTo>
                  <a:pt x="3387090" y="0"/>
                </a:lnTo>
              </a:path>
            </a:pathLst>
          </a:custGeom>
          <a:ln w="8381">
            <a:solidFill>
              <a:srgbClr val="858585"/>
            </a:solidFill>
          </a:ln>
        </p:spPr>
        <p:txBody>
          <a:bodyPr wrap="square" lIns="0" tIns="0" rIns="0" bIns="0" rtlCol="0"/>
          <a:lstStyle/>
          <a:p>
            <a:endParaRPr/>
          </a:p>
        </p:txBody>
      </p:sp>
      <p:sp>
        <p:nvSpPr>
          <p:cNvPr id="12" name="object 12"/>
          <p:cNvSpPr/>
          <p:nvPr/>
        </p:nvSpPr>
        <p:spPr>
          <a:xfrm>
            <a:off x="2506979" y="997458"/>
            <a:ext cx="0" cy="1889760"/>
          </a:xfrm>
          <a:custGeom>
            <a:avLst/>
            <a:gdLst/>
            <a:ahLst/>
            <a:cxnLst/>
            <a:rect l="l" t="t" r="r" b="b"/>
            <a:pathLst>
              <a:path h="1889760">
                <a:moveTo>
                  <a:pt x="0" y="0"/>
                </a:moveTo>
                <a:lnTo>
                  <a:pt x="0" y="1889760"/>
                </a:lnTo>
              </a:path>
            </a:pathLst>
          </a:custGeom>
          <a:ln w="9143">
            <a:solidFill>
              <a:srgbClr val="858585"/>
            </a:solidFill>
          </a:ln>
        </p:spPr>
        <p:txBody>
          <a:bodyPr wrap="square" lIns="0" tIns="0" rIns="0" bIns="0" rtlCol="0"/>
          <a:lstStyle/>
          <a:p>
            <a:endParaRPr/>
          </a:p>
        </p:txBody>
      </p:sp>
      <p:sp>
        <p:nvSpPr>
          <p:cNvPr id="13" name="object 13"/>
          <p:cNvSpPr/>
          <p:nvPr/>
        </p:nvSpPr>
        <p:spPr>
          <a:xfrm>
            <a:off x="2468117" y="2886837"/>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4" name="object 14"/>
          <p:cNvSpPr/>
          <p:nvPr/>
        </p:nvSpPr>
        <p:spPr>
          <a:xfrm>
            <a:off x="2468117" y="264985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5" name="object 15"/>
          <p:cNvSpPr/>
          <p:nvPr/>
        </p:nvSpPr>
        <p:spPr>
          <a:xfrm>
            <a:off x="2468117" y="241363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6" name="object 16"/>
          <p:cNvSpPr/>
          <p:nvPr/>
        </p:nvSpPr>
        <p:spPr>
          <a:xfrm>
            <a:off x="2468117" y="2177795"/>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7" name="object 17"/>
          <p:cNvSpPr/>
          <p:nvPr/>
        </p:nvSpPr>
        <p:spPr>
          <a:xfrm>
            <a:off x="2468117" y="1941957"/>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8" name="object 18"/>
          <p:cNvSpPr/>
          <p:nvPr/>
        </p:nvSpPr>
        <p:spPr>
          <a:xfrm>
            <a:off x="2468117" y="170497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9" name="object 19"/>
          <p:cNvSpPr/>
          <p:nvPr/>
        </p:nvSpPr>
        <p:spPr>
          <a:xfrm>
            <a:off x="2468117" y="1468755"/>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0" name="object 20"/>
          <p:cNvSpPr/>
          <p:nvPr/>
        </p:nvSpPr>
        <p:spPr>
          <a:xfrm>
            <a:off x="2468117" y="1232916"/>
            <a:ext cx="39370" cy="0"/>
          </a:xfrm>
          <a:custGeom>
            <a:avLst/>
            <a:gdLst/>
            <a:ahLst/>
            <a:cxnLst/>
            <a:rect l="l" t="t" r="r" b="b"/>
            <a:pathLst>
              <a:path w="39369">
                <a:moveTo>
                  <a:pt x="0" y="0"/>
                </a:moveTo>
                <a:lnTo>
                  <a:pt x="38862" y="0"/>
                </a:lnTo>
              </a:path>
            </a:pathLst>
          </a:custGeom>
          <a:ln w="9144">
            <a:solidFill>
              <a:srgbClr val="858585"/>
            </a:solidFill>
          </a:ln>
        </p:spPr>
        <p:txBody>
          <a:bodyPr wrap="square" lIns="0" tIns="0" rIns="0" bIns="0" rtlCol="0"/>
          <a:lstStyle/>
          <a:p>
            <a:endParaRPr/>
          </a:p>
        </p:txBody>
      </p:sp>
      <p:sp>
        <p:nvSpPr>
          <p:cNvPr id="21" name="object 21"/>
          <p:cNvSpPr/>
          <p:nvPr/>
        </p:nvSpPr>
        <p:spPr>
          <a:xfrm>
            <a:off x="2468117" y="997076"/>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2" name="object 22"/>
          <p:cNvSpPr/>
          <p:nvPr/>
        </p:nvSpPr>
        <p:spPr>
          <a:xfrm>
            <a:off x="2506979" y="2886836"/>
            <a:ext cx="3387090" cy="0"/>
          </a:xfrm>
          <a:custGeom>
            <a:avLst/>
            <a:gdLst/>
            <a:ahLst/>
            <a:cxnLst/>
            <a:rect l="l" t="t" r="r" b="b"/>
            <a:pathLst>
              <a:path w="3387090">
                <a:moveTo>
                  <a:pt x="0" y="0"/>
                </a:moveTo>
                <a:lnTo>
                  <a:pt x="3387090" y="0"/>
                </a:lnTo>
              </a:path>
            </a:pathLst>
          </a:custGeom>
          <a:ln w="8382">
            <a:solidFill>
              <a:srgbClr val="858585"/>
            </a:solidFill>
          </a:ln>
        </p:spPr>
        <p:txBody>
          <a:bodyPr wrap="square" lIns="0" tIns="0" rIns="0" bIns="0" rtlCol="0"/>
          <a:lstStyle/>
          <a:p>
            <a:endParaRPr/>
          </a:p>
        </p:txBody>
      </p:sp>
      <p:sp>
        <p:nvSpPr>
          <p:cNvPr id="23" name="object 23"/>
          <p:cNvSpPr/>
          <p:nvPr/>
        </p:nvSpPr>
        <p:spPr>
          <a:xfrm>
            <a:off x="2775204" y="1221486"/>
            <a:ext cx="2851150" cy="483870"/>
          </a:xfrm>
          <a:custGeom>
            <a:avLst/>
            <a:gdLst/>
            <a:ahLst/>
            <a:cxnLst/>
            <a:rect l="l" t="t" r="r" b="b"/>
            <a:pathLst>
              <a:path w="2851150" h="483869">
                <a:moveTo>
                  <a:pt x="16764" y="0"/>
                </a:moveTo>
                <a:lnTo>
                  <a:pt x="9144" y="762"/>
                </a:lnTo>
                <a:lnTo>
                  <a:pt x="0" y="11430"/>
                </a:lnTo>
                <a:lnTo>
                  <a:pt x="762" y="19812"/>
                </a:lnTo>
                <a:lnTo>
                  <a:pt x="6096" y="24384"/>
                </a:lnTo>
                <a:lnTo>
                  <a:pt x="569976" y="480060"/>
                </a:lnTo>
                <a:lnTo>
                  <a:pt x="573024" y="483108"/>
                </a:lnTo>
                <a:lnTo>
                  <a:pt x="577596" y="483870"/>
                </a:lnTo>
                <a:lnTo>
                  <a:pt x="581406" y="483108"/>
                </a:lnTo>
                <a:lnTo>
                  <a:pt x="678201" y="460248"/>
                </a:lnTo>
                <a:lnTo>
                  <a:pt x="585978" y="460248"/>
                </a:lnTo>
                <a:lnTo>
                  <a:pt x="575310" y="457962"/>
                </a:lnTo>
                <a:lnTo>
                  <a:pt x="581382" y="456529"/>
                </a:lnTo>
                <a:lnTo>
                  <a:pt x="22860" y="4572"/>
                </a:lnTo>
                <a:lnTo>
                  <a:pt x="16764" y="0"/>
                </a:lnTo>
                <a:close/>
              </a:path>
              <a:path w="2851150" h="483869">
                <a:moveTo>
                  <a:pt x="581382" y="456529"/>
                </a:moveTo>
                <a:lnTo>
                  <a:pt x="575310" y="457962"/>
                </a:lnTo>
                <a:lnTo>
                  <a:pt x="585978" y="460248"/>
                </a:lnTo>
                <a:lnTo>
                  <a:pt x="581382" y="456529"/>
                </a:lnTo>
                <a:close/>
              </a:path>
              <a:path w="2851150" h="483869">
                <a:moveTo>
                  <a:pt x="1143762" y="324612"/>
                </a:moveTo>
                <a:lnTo>
                  <a:pt x="1140714" y="324612"/>
                </a:lnTo>
                <a:lnTo>
                  <a:pt x="581382" y="456529"/>
                </a:lnTo>
                <a:lnTo>
                  <a:pt x="585978" y="460248"/>
                </a:lnTo>
                <a:lnTo>
                  <a:pt x="678201" y="460248"/>
                </a:lnTo>
                <a:lnTo>
                  <a:pt x="1146048" y="349758"/>
                </a:lnTo>
                <a:lnTo>
                  <a:pt x="1794122" y="349758"/>
                </a:lnTo>
                <a:lnTo>
                  <a:pt x="1707642" y="336042"/>
                </a:lnTo>
                <a:lnTo>
                  <a:pt x="1143762" y="324612"/>
                </a:lnTo>
                <a:close/>
              </a:path>
              <a:path w="2851150" h="483869">
                <a:moveTo>
                  <a:pt x="1794122" y="349758"/>
                </a:moveTo>
                <a:lnTo>
                  <a:pt x="1146048" y="349758"/>
                </a:lnTo>
                <a:lnTo>
                  <a:pt x="1143000" y="350520"/>
                </a:lnTo>
                <a:lnTo>
                  <a:pt x="1706880" y="361950"/>
                </a:lnTo>
                <a:lnTo>
                  <a:pt x="2270760" y="451866"/>
                </a:lnTo>
                <a:lnTo>
                  <a:pt x="2273046" y="451866"/>
                </a:lnTo>
                <a:lnTo>
                  <a:pt x="2838450" y="432816"/>
                </a:lnTo>
                <a:lnTo>
                  <a:pt x="2845308" y="432816"/>
                </a:lnTo>
                <a:lnTo>
                  <a:pt x="2850642" y="426720"/>
                </a:lnTo>
                <a:lnTo>
                  <a:pt x="2850642" y="425958"/>
                </a:lnTo>
                <a:lnTo>
                  <a:pt x="2272284" y="425958"/>
                </a:lnTo>
                <a:lnTo>
                  <a:pt x="2274182" y="425896"/>
                </a:lnTo>
                <a:lnTo>
                  <a:pt x="1794122" y="349758"/>
                </a:lnTo>
                <a:close/>
              </a:path>
              <a:path w="2851150" h="483869">
                <a:moveTo>
                  <a:pt x="2274182" y="425896"/>
                </a:moveTo>
                <a:lnTo>
                  <a:pt x="2272284" y="425958"/>
                </a:lnTo>
                <a:lnTo>
                  <a:pt x="2274570" y="425958"/>
                </a:lnTo>
                <a:lnTo>
                  <a:pt x="2274182" y="425896"/>
                </a:lnTo>
                <a:close/>
              </a:path>
              <a:path w="2851150" h="483869">
                <a:moveTo>
                  <a:pt x="2844546" y="406908"/>
                </a:moveTo>
                <a:lnTo>
                  <a:pt x="2836926" y="407670"/>
                </a:lnTo>
                <a:lnTo>
                  <a:pt x="2274182" y="425896"/>
                </a:lnTo>
                <a:lnTo>
                  <a:pt x="2274570" y="425958"/>
                </a:lnTo>
                <a:lnTo>
                  <a:pt x="2850642" y="425958"/>
                </a:lnTo>
                <a:lnTo>
                  <a:pt x="2850642" y="413004"/>
                </a:lnTo>
                <a:lnTo>
                  <a:pt x="2844546" y="406908"/>
                </a:lnTo>
                <a:close/>
              </a:path>
            </a:pathLst>
          </a:custGeom>
          <a:solidFill>
            <a:srgbClr val="1B467B"/>
          </a:solidFill>
        </p:spPr>
        <p:txBody>
          <a:bodyPr wrap="square" lIns="0" tIns="0" rIns="0" bIns="0" rtlCol="0"/>
          <a:lstStyle/>
          <a:p>
            <a:endParaRPr/>
          </a:p>
        </p:txBody>
      </p:sp>
      <p:sp>
        <p:nvSpPr>
          <p:cNvPr id="24" name="object 24"/>
          <p:cNvSpPr txBox="1"/>
          <p:nvPr/>
        </p:nvSpPr>
        <p:spPr>
          <a:xfrm>
            <a:off x="2174251" y="2097011"/>
            <a:ext cx="207010" cy="86550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$15</a:t>
            </a:r>
            <a:endParaRPr sz="900">
              <a:latin typeface="Calibri"/>
              <a:cs typeface="Calibri"/>
            </a:endParaRPr>
          </a:p>
          <a:p>
            <a:pPr marL="12700">
              <a:lnSpc>
                <a:spcPct val="100000"/>
              </a:lnSpc>
              <a:spcBef>
                <a:spcPts val="780"/>
              </a:spcBef>
            </a:pPr>
            <a:r>
              <a:rPr sz="900" spc="10" dirty="0">
                <a:latin typeface="Calibri"/>
                <a:cs typeface="Calibri"/>
              </a:rPr>
              <a:t>$10</a:t>
            </a:r>
            <a:endParaRPr sz="900">
              <a:latin typeface="Calibri"/>
              <a:cs typeface="Calibri"/>
            </a:endParaRPr>
          </a:p>
          <a:p>
            <a:pPr marL="73025">
              <a:lnSpc>
                <a:spcPct val="100000"/>
              </a:lnSpc>
              <a:spcBef>
                <a:spcPts val="780"/>
              </a:spcBef>
            </a:pPr>
            <a:r>
              <a:rPr sz="900" spc="10" dirty="0">
                <a:latin typeface="Calibri"/>
                <a:cs typeface="Calibri"/>
              </a:rPr>
              <a:t>$5</a:t>
            </a:r>
            <a:endParaRPr sz="900">
              <a:latin typeface="Calibri"/>
              <a:cs typeface="Calibri"/>
            </a:endParaRPr>
          </a:p>
          <a:p>
            <a:pPr marL="42545">
              <a:lnSpc>
                <a:spcPct val="100000"/>
              </a:lnSpc>
              <a:spcBef>
                <a:spcPts val="780"/>
              </a:spcBef>
            </a:pPr>
            <a:r>
              <a:rPr sz="900" spc="10" dirty="0">
                <a:latin typeface="Calibri"/>
                <a:cs typeface="Calibri"/>
              </a:rPr>
              <a:t>$‐</a:t>
            </a:r>
            <a:endParaRPr sz="900">
              <a:latin typeface="Calibri"/>
              <a:cs typeface="Calibri"/>
            </a:endParaRPr>
          </a:p>
        </p:txBody>
      </p:sp>
      <p:sp>
        <p:nvSpPr>
          <p:cNvPr id="25" name="object 25"/>
          <p:cNvSpPr txBox="1"/>
          <p:nvPr/>
        </p:nvSpPr>
        <p:spPr>
          <a:xfrm>
            <a:off x="2174251" y="915891"/>
            <a:ext cx="206375" cy="86550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$40</a:t>
            </a:r>
            <a:endParaRPr sz="900">
              <a:latin typeface="Calibri"/>
              <a:cs typeface="Calibri"/>
            </a:endParaRPr>
          </a:p>
          <a:p>
            <a:pPr marL="12700">
              <a:lnSpc>
                <a:spcPct val="100000"/>
              </a:lnSpc>
              <a:spcBef>
                <a:spcPts val="780"/>
              </a:spcBef>
            </a:pPr>
            <a:r>
              <a:rPr sz="900" spc="10" dirty="0">
                <a:latin typeface="Calibri"/>
                <a:cs typeface="Calibri"/>
              </a:rPr>
              <a:t>$35</a:t>
            </a:r>
            <a:endParaRPr sz="900">
              <a:latin typeface="Calibri"/>
              <a:cs typeface="Calibri"/>
            </a:endParaRPr>
          </a:p>
          <a:p>
            <a:pPr marL="12700">
              <a:lnSpc>
                <a:spcPct val="100000"/>
              </a:lnSpc>
              <a:spcBef>
                <a:spcPts val="780"/>
              </a:spcBef>
            </a:pPr>
            <a:r>
              <a:rPr sz="900" spc="10" dirty="0">
                <a:latin typeface="Calibri"/>
                <a:cs typeface="Calibri"/>
              </a:rPr>
              <a:t>$30</a:t>
            </a:r>
            <a:endParaRPr sz="900">
              <a:latin typeface="Calibri"/>
              <a:cs typeface="Calibri"/>
            </a:endParaRPr>
          </a:p>
          <a:p>
            <a:pPr marL="12700">
              <a:lnSpc>
                <a:spcPct val="100000"/>
              </a:lnSpc>
              <a:spcBef>
                <a:spcPts val="780"/>
              </a:spcBef>
            </a:pPr>
            <a:r>
              <a:rPr sz="900" spc="10" dirty="0">
                <a:latin typeface="Calibri"/>
                <a:cs typeface="Calibri"/>
              </a:rPr>
              <a:t>$25</a:t>
            </a:r>
            <a:endParaRPr sz="900">
              <a:latin typeface="Calibri"/>
              <a:cs typeface="Calibri"/>
            </a:endParaRPr>
          </a:p>
        </p:txBody>
      </p:sp>
      <p:sp>
        <p:nvSpPr>
          <p:cNvPr id="26" name="object 26"/>
          <p:cNvSpPr txBox="1"/>
          <p:nvPr/>
        </p:nvSpPr>
        <p:spPr>
          <a:xfrm>
            <a:off x="2610111" y="2960338"/>
            <a:ext cx="35814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25" dirty="0">
                <a:latin typeface="Calibri"/>
                <a:cs typeface="Calibri"/>
              </a:rPr>
              <a:t>0</a:t>
            </a:r>
            <a:r>
              <a:rPr sz="900" spc="-10" dirty="0">
                <a:latin typeface="Calibri"/>
                <a:cs typeface="Calibri"/>
              </a:rPr>
              <a:t>,</a:t>
            </a:r>
            <a:r>
              <a:rPr sz="900" spc="25" dirty="0">
                <a:latin typeface="Calibri"/>
                <a:cs typeface="Calibri"/>
              </a:rPr>
              <a:t>0</a:t>
            </a:r>
            <a:r>
              <a:rPr sz="900" spc="10" dirty="0">
                <a:latin typeface="Calibri"/>
                <a:cs typeface="Calibri"/>
              </a:rPr>
              <a:t>00</a:t>
            </a:r>
            <a:endParaRPr sz="900">
              <a:latin typeface="Calibri"/>
              <a:cs typeface="Calibri"/>
            </a:endParaRPr>
          </a:p>
        </p:txBody>
      </p:sp>
      <p:sp>
        <p:nvSpPr>
          <p:cNvPr id="27" name="object 27"/>
          <p:cNvSpPr txBox="1"/>
          <p:nvPr/>
        </p:nvSpPr>
        <p:spPr>
          <a:xfrm>
            <a:off x="3174909" y="2960338"/>
            <a:ext cx="35814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a:t>
            </a:r>
            <a:r>
              <a:rPr sz="900" spc="25" dirty="0">
                <a:latin typeface="Calibri"/>
                <a:cs typeface="Calibri"/>
              </a:rPr>
              <a:t>0</a:t>
            </a:r>
            <a:r>
              <a:rPr sz="900" spc="-10" dirty="0">
                <a:latin typeface="Calibri"/>
                <a:cs typeface="Calibri"/>
              </a:rPr>
              <a:t>,</a:t>
            </a:r>
            <a:r>
              <a:rPr sz="900" spc="25" dirty="0">
                <a:latin typeface="Calibri"/>
                <a:cs typeface="Calibri"/>
              </a:rPr>
              <a:t>0</a:t>
            </a:r>
            <a:r>
              <a:rPr sz="900" spc="10" dirty="0">
                <a:latin typeface="Calibri"/>
                <a:cs typeface="Calibri"/>
              </a:rPr>
              <a:t>00</a:t>
            </a:r>
            <a:endParaRPr sz="900">
              <a:latin typeface="Calibri"/>
              <a:cs typeface="Calibri"/>
            </a:endParaRPr>
          </a:p>
        </p:txBody>
      </p:sp>
      <p:sp>
        <p:nvSpPr>
          <p:cNvPr id="28" name="object 28"/>
          <p:cNvSpPr txBox="1"/>
          <p:nvPr/>
        </p:nvSpPr>
        <p:spPr>
          <a:xfrm>
            <a:off x="4869326" y="2960338"/>
            <a:ext cx="35814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a:t>
            </a:r>
            <a:r>
              <a:rPr sz="900" spc="25" dirty="0">
                <a:latin typeface="Calibri"/>
                <a:cs typeface="Calibri"/>
              </a:rPr>
              <a:t>0</a:t>
            </a:r>
            <a:r>
              <a:rPr sz="900" spc="-10" dirty="0">
                <a:latin typeface="Calibri"/>
                <a:cs typeface="Calibri"/>
              </a:rPr>
              <a:t>,</a:t>
            </a:r>
            <a:r>
              <a:rPr sz="900" spc="25" dirty="0">
                <a:latin typeface="Calibri"/>
                <a:cs typeface="Calibri"/>
              </a:rPr>
              <a:t>0</a:t>
            </a:r>
            <a:r>
              <a:rPr sz="900" spc="10" dirty="0">
                <a:latin typeface="Calibri"/>
                <a:cs typeface="Calibri"/>
              </a:rPr>
              <a:t>00</a:t>
            </a:r>
            <a:endParaRPr sz="900">
              <a:latin typeface="Calibri"/>
              <a:cs typeface="Calibri"/>
            </a:endParaRPr>
          </a:p>
        </p:txBody>
      </p:sp>
      <p:sp>
        <p:nvSpPr>
          <p:cNvPr id="29" name="object 29"/>
          <p:cNvSpPr txBox="1"/>
          <p:nvPr/>
        </p:nvSpPr>
        <p:spPr>
          <a:xfrm>
            <a:off x="5434135" y="2960338"/>
            <a:ext cx="35814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5</a:t>
            </a:r>
            <a:r>
              <a:rPr sz="900" spc="25" dirty="0">
                <a:latin typeface="Calibri"/>
                <a:cs typeface="Calibri"/>
              </a:rPr>
              <a:t>0</a:t>
            </a:r>
            <a:r>
              <a:rPr sz="900" spc="-10" dirty="0">
                <a:latin typeface="Calibri"/>
                <a:cs typeface="Calibri"/>
              </a:rPr>
              <a:t>,</a:t>
            </a:r>
            <a:r>
              <a:rPr sz="900" spc="25" dirty="0">
                <a:latin typeface="Calibri"/>
                <a:cs typeface="Calibri"/>
              </a:rPr>
              <a:t>0</a:t>
            </a:r>
            <a:r>
              <a:rPr sz="900" spc="10" dirty="0">
                <a:latin typeface="Calibri"/>
                <a:cs typeface="Calibri"/>
              </a:rPr>
              <a:t>00</a:t>
            </a:r>
            <a:endParaRPr sz="900">
              <a:latin typeface="Calibri"/>
              <a:cs typeface="Calibri"/>
            </a:endParaRPr>
          </a:p>
        </p:txBody>
      </p:sp>
      <p:sp>
        <p:nvSpPr>
          <p:cNvPr id="30" name="object 30"/>
          <p:cNvSpPr txBox="1"/>
          <p:nvPr/>
        </p:nvSpPr>
        <p:spPr>
          <a:xfrm>
            <a:off x="1876306" y="1794476"/>
            <a:ext cx="504190" cy="223520"/>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Cost </a:t>
            </a:r>
            <a:r>
              <a:rPr sz="900" b="1" spc="135" dirty="0">
                <a:latin typeface="Calibri"/>
                <a:cs typeface="Calibri"/>
              </a:rPr>
              <a:t> </a:t>
            </a:r>
            <a:r>
              <a:rPr sz="1350" spc="15" baseline="-30864" dirty="0">
                <a:latin typeface="Calibri"/>
                <a:cs typeface="Calibri"/>
              </a:rPr>
              <a:t>$20</a:t>
            </a:r>
            <a:endParaRPr sz="1350" baseline="-30864">
              <a:latin typeface="Calibri"/>
              <a:cs typeface="Calibri"/>
            </a:endParaRPr>
          </a:p>
        </p:txBody>
      </p:sp>
      <p:sp>
        <p:nvSpPr>
          <p:cNvPr id="31" name="object 31"/>
          <p:cNvSpPr txBox="1"/>
          <p:nvPr/>
        </p:nvSpPr>
        <p:spPr>
          <a:xfrm>
            <a:off x="1917460" y="1940779"/>
            <a:ext cx="160655"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a:t>
            </a:r>
            <a:endParaRPr sz="900">
              <a:latin typeface="Calibri"/>
              <a:cs typeface="Calibri"/>
            </a:endParaRPr>
          </a:p>
        </p:txBody>
      </p:sp>
      <p:sp>
        <p:nvSpPr>
          <p:cNvPr id="32" name="object 32"/>
          <p:cNvSpPr txBox="1"/>
          <p:nvPr/>
        </p:nvSpPr>
        <p:spPr>
          <a:xfrm>
            <a:off x="3739719" y="2960338"/>
            <a:ext cx="922655" cy="338455"/>
          </a:xfrm>
          <a:prstGeom prst="rect">
            <a:avLst/>
          </a:prstGeom>
        </p:spPr>
        <p:txBody>
          <a:bodyPr vert="horz" wrap="square" lIns="0" tIns="0" rIns="0" bIns="0" rtlCol="0">
            <a:spAutoFit/>
          </a:bodyPr>
          <a:lstStyle/>
          <a:p>
            <a:pPr algn="ctr">
              <a:lnSpc>
                <a:spcPct val="100000"/>
              </a:lnSpc>
              <a:tabLst>
                <a:tab pos="564515" algn="l"/>
              </a:tabLst>
            </a:pPr>
            <a:r>
              <a:rPr sz="900" spc="10" dirty="0">
                <a:latin typeface="Calibri"/>
                <a:cs typeface="Calibri"/>
              </a:rPr>
              <a:t>2</a:t>
            </a:r>
            <a:r>
              <a:rPr sz="900" spc="25" dirty="0">
                <a:latin typeface="Calibri"/>
                <a:cs typeface="Calibri"/>
              </a:rPr>
              <a:t>4</a:t>
            </a:r>
            <a:r>
              <a:rPr sz="900" spc="-10" dirty="0">
                <a:latin typeface="Calibri"/>
                <a:cs typeface="Calibri"/>
              </a:rPr>
              <a:t>,</a:t>
            </a:r>
            <a:r>
              <a:rPr sz="900" spc="25" dirty="0">
                <a:latin typeface="Calibri"/>
                <a:cs typeface="Calibri"/>
              </a:rPr>
              <a:t>0</a:t>
            </a:r>
            <a:r>
              <a:rPr sz="900" spc="10" dirty="0">
                <a:latin typeface="Calibri"/>
                <a:cs typeface="Calibri"/>
              </a:rPr>
              <a:t>0</a:t>
            </a:r>
            <a:r>
              <a:rPr sz="900" spc="15" dirty="0">
                <a:latin typeface="Calibri"/>
                <a:cs typeface="Calibri"/>
              </a:rPr>
              <a:t>0</a:t>
            </a:r>
            <a:r>
              <a:rPr sz="900" dirty="0">
                <a:latin typeface="Calibri"/>
                <a:cs typeface="Calibri"/>
              </a:rPr>
              <a:t>	</a:t>
            </a:r>
            <a:r>
              <a:rPr sz="900" spc="10" dirty="0">
                <a:latin typeface="Calibri"/>
                <a:cs typeface="Calibri"/>
              </a:rPr>
              <a:t>3</a:t>
            </a:r>
            <a:r>
              <a:rPr sz="900" spc="25" dirty="0">
                <a:latin typeface="Calibri"/>
                <a:cs typeface="Calibri"/>
              </a:rPr>
              <a:t>0</a:t>
            </a:r>
            <a:r>
              <a:rPr sz="900" spc="-10" dirty="0">
                <a:latin typeface="Calibri"/>
                <a:cs typeface="Calibri"/>
              </a:rPr>
              <a:t>,</a:t>
            </a:r>
            <a:r>
              <a:rPr sz="900" spc="25" dirty="0">
                <a:latin typeface="Calibri"/>
                <a:cs typeface="Calibri"/>
              </a:rPr>
              <a:t>0</a:t>
            </a:r>
            <a:r>
              <a:rPr sz="900" spc="10" dirty="0">
                <a:latin typeface="Calibri"/>
                <a:cs typeface="Calibri"/>
              </a:rPr>
              <a:t>00</a:t>
            </a:r>
            <a:endParaRPr sz="900">
              <a:latin typeface="Calibri"/>
              <a:cs typeface="Calibri"/>
            </a:endParaRPr>
          </a:p>
          <a:p>
            <a:pPr algn="ctr">
              <a:lnSpc>
                <a:spcPct val="100000"/>
              </a:lnSpc>
              <a:spcBef>
                <a:spcPts val="345"/>
              </a:spcBef>
            </a:pPr>
            <a:r>
              <a:rPr sz="900" b="1" spc="15" dirty="0">
                <a:latin typeface="Calibri"/>
                <a:cs typeface="Calibri"/>
              </a:rPr>
              <a:t>Barrels per</a:t>
            </a:r>
            <a:r>
              <a:rPr sz="900" b="1" spc="-85" dirty="0">
                <a:latin typeface="Calibri"/>
                <a:cs typeface="Calibri"/>
              </a:rPr>
              <a:t> </a:t>
            </a:r>
            <a:r>
              <a:rPr sz="900" b="1" spc="15" dirty="0">
                <a:latin typeface="Calibri"/>
                <a:cs typeface="Calibri"/>
              </a:rPr>
              <a:t>Day</a:t>
            </a:r>
            <a:endParaRPr sz="900">
              <a:latin typeface="Calibri"/>
              <a:cs typeface="Calibri"/>
            </a:endParaRPr>
          </a:p>
        </p:txBody>
      </p:sp>
      <p:sp>
        <p:nvSpPr>
          <p:cNvPr id="33" name="object 33"/>
          <p:cNvSpPr/>
          <p:nvPr/>
        </p:nvSpPr>
        <p:spPr>
          <a:xfrm>
            <a:off x="1718310" y="859536"/>
            <a:ext cx="4311015" cy="2581910"/>
          </a:xfrm>
          <a:custGeom>
            <a:avLst/>
            <a:gdLst/>
            <a:ahLst/>
            <a:cxnLst/>
            <a:rect l="l" t="t" r="r" b="b"/>
            <a:pathLst>
              <a:path w="4311015" h="2581910">
                <a:moveTo>
                  <a:pt x="4308348" y="0"/>
                </a:moveTo>
                <a:lnTo>
                  <a:pt x="1524" y="0"/>
                </a:lnTo>
                <a:lnTo>
                  <a:pt x="0" y="2286"/>
                </a:lnTo>
                <a:lnTo>
                  <a:pt x="0" y="2580132"/>
                </a:lnTo>
                <a:lnTo>
                  <a:pt x="1524" y="2581656"/>
                </a:lnTo>
                <a:lnTo>
                  <a:pt x="4308348" y="2581656"/>
                </a:lnTo>
                <a:lnTo>
                  <a:pt x="4310634" y="2580132"/>
                </a:lnTo>
                <a:lnTo>
                  <a:pt x="4310634" y="2577846"/>
                </a:lnTo>
                <a:lnTo>
                  <a:pt x="8382" y="2577846"/>
                </a:lnTo>
                <a:lnTo>
                  <a:pt x="3810" y="2573274"/>
                </a:lnTo>
                <a:lnTo>
                  <a:pt x="8382" y="2573274"/>
                </a:lnTo>
                <a:lnTo>
                  <a:pt x="8382" y="9144"/>
                </a:lnTo>
                <a:lnTo>
                  <a:pt x="3810" y="9144"/>
                </a:lnTo>
                <a:lnTo>
                  <a:pt x="8382" y="4572"/>
                </a:lnTo>
                <a:lnTo>
                  <a:pt x="4310634" y="4572"/>
                </a:lnTo>
                <a:lnTo>
                  <a:pt x="4310634" y="2286"/>
                </a:lnTo>
                <a:lnTo>
                  <a:pt x="4308348" y="0"/>
                </a:lnTo>
                <a:close/>
              </a:path>
              <a:path w="4311015" h="2581910">
                <a:moveTo>
                  <a:pt x="8382" y="2573274"/>
                </a:moveTo>
                <a:lnTo>
                  <a:pt x="3810" y="2573274"/>
                </a:lnTo>
                <a:lnTo>
                  <a:pt x="8382" y="2577846"/>
                </a:lnTo>
                <a:lnTo>
                  <a:pt x="8382" y="2573274"/>
                </a:lnTo>
                <a:close/>
              </a:path>
              <a:path w="4311015" h="2581910">
                <a:moveTo>
                  <a:pt x="4302252" y="2573274"/>
                </a:moveTo>
                <a:lnTo>
                  <a:pt x="8382" y="2573274"/>
                </a:lnTo>
                <a:lnTo>
                  <a:pt x="8382" y="2577846"/>
                </a:lnTo>
                <a:lnTo>
                  <a:pt x="4302252" y="2577846"/>
                </a:lnTo>
                <a:lnTo>
                  <a:pt x="4302252" y="2573274"/>
                </a:lnTo>
                <a:close/>
              </a:path>
              <a:path w="4311015" h="2581910">
                <a:moveTo>
                  <a:pt x="4302252" y="4572"/>
                </a:moveTo>
                <a:lnTo>
                  <a:pt x="4302252" y="2577846"/>
                </a:lnTo>
                <a:lnTo>
                  <a:pt x="4306062" y="2573274"/>
                </a:lnTo>
                <a:lnTo>
                  <a:pt x="4310634" y="2573274"/>
                </a:lnTo>
                <a:lnTo>
                  <a:pt x="4310634" y="9144"/>
                </a:lnTo>
                <a:lnTo>
                  <a:pt x="4306062" y="9144"/>
                </a:lnTo>
                <a:lnTo>
                  <a:pt x="4302252" y="4572"/>
                </a:lnTo>
                <a:close/>
              </a:path>
              <a:path w="4311015" h="2581910">
                <a:moveTo>
                  <a:pt x="4310634" y="2573274"/>
                </a:moveTo>
                <a:lnTo>
                  <a:pt x="4306062" y="2573274"/>
                </a:lnTo>
                <a:lnTo>
                  <a:pt x="4302252" y="2577846"/>
                </a:lnTo>
                <a:lnTo>
                  <a:pt x="4310634" y="2577846"/>
                </a:lnTo>
                <a:lnTo>
                  <a:pt x="4310634" y="2573274"/>
                </a:lnTo>
                <a:close/>
              </a:path>
              <a:path w="4311015" h="2581910">
                <a:moveTo>
                  <a:pt x="8382" y="4572"/>
                </a:moveTo>
                <a:lnTo>
                  <a:pt x="3810" y="9144"/>
                </a:lnTo>
                <a:lnTo>
                  <a:pt x="8382" y="9144"/>
                </a:lnTo>
                <a:lnTo>
                  <a:pt x="8382" y="4572"/>
                </a:lnTo>
                <a:close/>
              </a:path>
              <a:path w="4311015" h="2581910">
                <a:moveTo>
                  <a:pt x="4302252" y="4572"/>
                </a:moveTo>
                <a:lnTo>
                  <a:pt x="8382" y="4572"/>
                </a:lnTo>
                <a:lnTo>
                  <a:pt x="8382" y="9144"/>
                </a:lnTo>
                <a:lnTo>
                  <a:pt x="4302252" y="9144"/>
                </a:lnTo>
                <a:lnTo>
                  <a:pt x="4302252" y="4572"/>
                </a:lnTo>
                <a:close/>
              </a:path>
              <a:path w="4311015" h="2581910">
                <a:moveTo>
                  <a:pt x="4310634" y="4572"/>
                </a:moveTo>
                <a:lnTo>
                  <a:pt x="4302252" y="4572"/>
                </a:lnTo>
                <a:lnTo>
                  <a:pt x="4306062" y="9144"/>
                </a:lnTo>
                <a:lnTo>
                  <a:pt x="4310634" y="9144"/>
                </a:lnTo>
                <a:lnTo>
                  <a:pt x="4310634" y="4572"/>
                </a:lnTo>
                <a:close/>
              </a:path>
            </a:pathLst>
          </a:custGeom>
          <a:solidFill>
            <a:srgbClr val="858585"/>
          </a:solidFill>
        </p:spPr>
        <p:txBody>
          <a:bodyPr wrap="square" lIns="0" tIns="0" rIns="0" bIns="0" rtlCol="0"/>
          <a:lstStyle/>
          <a:p>
            <a:endParaRPr/>
          </a:p>
        </p:txBody>
      </p:sp>
      <p:sp>
        <p:nvSpPr>
          <p:cNvPr id="34" name="object 34"/>
          <p:cNvSpPr/>
          <p:nvPr/>
        </p:nvSpPr>
        <p:spPr>
          <a:xfrm>
            <a:off x="2863595" y="6606158"/>
            <a:ext cx="3055620" cy="0"/>
          </a:xfrm>
          <a:custGeom>
            <a:avLst/>
            <a:gdLst/>
            <a:ahLst/>
            <a:cxnLst/>
            <a:rect l="l" t="t" r="r" b="b"/>
            <a:pathLst>
              <a:path w="3055620">
                <a:moveTo>
                  <a:pt x="0" y="0"/>
                </a:moveTo>
                <a:lnTo>
                  <a:pt x="3055620" y="0"/>
                </a:lnTo>
              </a:path>
            </a:pathLst>
          </a:custGeom>
          <a:ln w="8382">
            <a:solidFill>
              <a:srgbClr val="858585"/>
            </a:solidFill>
          </a:ln>
        </p:spPr>
        <p:txBody>
          <a:bodyPr wrap="square" lIns="0" tIns="0" rIns="0" bIns="0" rtlCol="0"/>
          <a:lstStyle/>
          <a:p>
            <a:endParaRPr/>
          </a:p>
        </p:txBody>
      </p:sp>
      <p:sp>
        <p:nvSpPr>
          <p:cNvPr id="35" name="object 35"/>
          <p:cNvSpPr/>
          <p:nvPr/>
        </p:nvSpPr>
        <p:spPr>
          <a:xfrm>
            <a:off x="2863595" y="6291834"/>
            <a:ext cx="3055620" cy="0"/>
          </a:xfrm>
          <a:custGeom>
            <a:avLst/>
            <a:gdLst/>
            <a:ahLst/>
            <a:cxnLst/>
            <a:rect l="l" t="t" r="r" b="b"/>
            <a:pathLst>
              <a:path w="3055620">
                <a:moveTo>
                  <a:pt x="0" y="0"/>
                </a:moveTo>
                <a:lnTo>
                  <a:pt x="3055620" y="0"/>
                </a:lnTo>
              </a:path>
            </a:pathLst>
          </a:custGeom>
          <a:ln w="9144">
            <a:solidFill>
              <a:srgbClr val="858585"/>
            </a:solidFill>
          </a:ln>
        </p:spPr>
        <p:txBody>
          <a:bodyPr wrap="square" lIns="0" tIns="0" rIns="0" bIns="0" rtlCol="0"/>
          <a:lstStyle/>
          <a:p>
            <a:endParaRPr/>
          </a:p>
        </p:txBody>
      </p:sp>
      <p:sp>
        <p:nvSpPr>
          <p:cNvPr id="36" name="object 36"/>
          <p:cNvSpPr/>
          <p:nvPr/>
        </p:nvSpPr>
        <p:spPr>
          <a:xfrm>
            <a:off x="2863595" y="5977509"/>
            <a:ext cx="3055620" cy="0"/>
          </a:xfrm>
          <a:custGeom>
            <a:avLst/>
            <a:gdLst/>
            <a:ahLst/>
            <a:cxnLst/>
            <a:rect l="l" t="t" r="r" b="b"/>
            <a:pathLst>
              <a:path w="3055620">
                <a:moveTo>
                  <a:pt x="0" y="0"/>
                </a:moveTo>
                <a:lnTo>
                  <a:pt x="3055620" y="0"/>
                </a:lnTo>
              </a:path>
            </a:pathLst>
          </a:custGeom>
          <a:ln w="8382">
            <a:solidFill>
              <a:srgbClr val="858585"/>
            </a:solidFill>
          </a:ln>
        </p:spPr>
        <p:txBody>
          <a:bodyPr wrap="square" lIns="0" tIns="0" rIns="0" bIns="0" rtlCol="0"/>
          <a:lstStyle/>
          <a:p>
            <a:endParaRPr/>
          </a:p>
        </p:txBody>
      </p:sp>
      <p:sp>
        <p:nvSpPr>
          <p:cNvPr id="37" name="object 37"/>
          <p:cNvSpPr/>
          <p:nvPr/>
        </p:nvSpPr>
        <p:spPr>
          <a:xfrm>
            <a:off x="2863595" y="5661278"/>
            <a:ext cx="3055620" cy="0"/>
          </a:xfrm>
          <a:custGeom>
            <a:avLst/>
            <a:gdLst/>
            <a:ahLst/>
            <a:cxnLst/>
            <a:rect l="l" t="t" r="r" b="b"/>
            <a:pathLst>
              <a:path w="3055620">
                <a:moveTo>
                  <a:pt x="0" y="0"/>
                </a:moveTo>
                <a:lnTo>
                  <a:pt x="3055620" y="0"/>
                </a:lnTo>
              </a:path>
            </a:pathLst>
          </a:custGeom>
          <a:ln w="8382">
            <a:solidFill>
              <a:srgbClr val="858585"/>
            </a:solidFill>
          </a:ln>
        </p:spPr>
        <p:txBody>
          <a:bodyPr wrap="square" lIns="0" tIns="0" rIns="0" bIns="0" rtlCol="0"/>
          <a:lstStyle/>
          <a:p>
            <a:endParaRPr/>
          </a:p>
        </p:txBody>
      </p:sp>
      <p:sp>
        <p:nvSpPr>
          <p:cNvPr id="38" name="object 38"/>
          <p:cNvSpPr/>
          <p:nvPr/>
        </p:nvSpPr>
        <p:spPr>
          <a:xfrm>
            <a:off x="2863595" y="5346953"/>
            <a:ext cx="3055620" cy="0"/>
          </a:xfrm>
          <a:custGeom>
            <a:avLst/>
            <a:gdLst/>
            <a:ahLst/>
            <a:cxnLst/>
            <a:rect l="l" t="t" r="r" b="b"/>
            <a:pathLst>
              <a:path w="3055620">
                <a:moveTo>
                  <a:pt x="0" y="0"/>
                </a:moveTo>
                <a:lnTo>
                  <a:pt x="3055620" y="0"/>
                </a:lnTo>
              </a:path>
            </a:pathLst>
          </a:custGeom>
          <a:ln w="9144">
            <a:solidFill>
              <a:srgbClr val="858585"/>
            </a:solidFill>
          </a:ln>
        </p:spPr>
        <p:txBody>
          <a:bodyPr wrap="square" lIns="0" tIns="0" rIns="0" bIns="0" rtlCol="0"/>
          <a:lstStyle/>
          <a:p>
            <a:endParaRPr/>
          </a:p>
        </p:txBody>
      </p:sp>
      <p:sp>
        <p:nvSpPr>
          <p:cNvPr id="39" name="object 39"/>
          <p:cNvSpPr/>
          <p:nvPr/>
        </p:nvSpPr>
        <p:spPr>
          <a:xfrm>
            <a:off x="2863595" y="5032628"/>
            <a:ext cx="3055620" cy="0"/>
          </a:xfrm>
          <a:custGeom>
            <a:avLst/>
            <a:gdLst/>
            <a:ahLst/>
            <a:cxnLst/>
            <a:rect l="l" t="t" r="r" b="b"/>
            <a:pathLst>
              <a:path w="3055620">
                <a:moveTo>
                  <a:pt x="0" y="0"/>
                </a:moveTo>
                <a:lnTo>
                  <a:pt x="3055620" y="0"/>
                </a:lnTo>
              </a:path>
            </a:pathLst>
          </a:custGeom>
          <a:ln w="8382">
            <a:solidFill>
              <a:srgbClr val="858585"/>
            </a:solidFill>
          </a:ln>
        </p:spPr>
        <p:txBody>
          <a:bodyPr wrap="square" lIns="0" tIns="0" rIns="0" bIns="0" rtlCol="0"/>
          <a:lstStyle/>
          <a:p>
            <a:endParaRPr/>
          </a:p>
        </p:txBody>
      </p:sp>
      <p:sp>
        <p:nvSpPr>
          <p:cNvPr id="40" name="object 40"/>
          <p:cNvSpPr/>
          <p:nvPr/>
        </p:nvSpPr>
        <p:spPr>
          <a:xfrm>
            <a:off x="2863595" y="5032247"/>
            <a:ext cx="0" cy="1927225"/>
          </a:xfrm>
          <a:custGeom>
            <a:avLst/>
            <a:gdLst/>
            <a:ahLst/>
            <a:cxnLst/>
            <a:rect l="l" t="t" r="r" b="b"/>
            <a:pathLst>
              <a:path h="1927225">
                <a:moveTo>
                  <a:pt x="0" y="0"/>
                </a:moveTo>
                <a:lnTo>
                  <a:pt x="0" y="1927097"/>
                </a:lnTo>
              </a:path>
            </a:pathLst>
          </a:custGeom>
          <a:ln w="9144">
            <a:solidFill>
              <a:srgbClr val="858585"/>
            </a:solidFill>
          </a:ln>
        </p:spPr>
        <p:txBody>
          <a:bodyPr wrap="square" lIns="0" tIns="0" rIns="0" bIns="0" rtlCol="0"/>
          <a:lstStyle/>
          <a:p>
            <a:endParaRPr/>
          </a:p>
        </p:txBody>
      </p:sp>
      <p:sp>
        <p:nvSpPr>
          <p:cNvPr id="41" name="object 41"/>
          <p:cNvSpPr/>
          <p:nvPr/>
        </p:nvSpPr>
        <p:spPr>
          <a:xfrm>
            <a:off x="2824733" y="6922389"/>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42" name="object 42"/>
          <p:cNvSpPr/>
          <p:nvPr/>
        </p:nvSpPr>
        <p:spPr>
          <a:xfrm>
            <a:off x="2824733" y="6606158"/>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43" name="object 43"/>
          <p:cNvSpPr/>
          <p:nvPr/>
        </p:nvSpPr>
        <p:spPr>
          <a:xfrm>
            <a:off x="2824733" y="6291834"/>
            <a:ext cx="39370" cy="0"/>
          </a:xfrm>
          <a:custGeom>
            <a:avLst/>
            <a:gdLst/>
            <a:ahLst/>
            <a:cxnLst/>
            <a:rect l="l" t="t" r="r" b="b"/>
            <a:pathLst>
              <a:path w="39369">
                <a:moveTo>
                  <a:pt x="0" y="0"/>
                </a:moveTo>
                <a:lnTo>
                  <a:pt x="38862" y="0"/>
                </a:lnTo>
              </a:path>
            </a:pathLst>
          </a:custGeom>
          <a:ln w="9144">
            <a:solidFill>
              <a:srgbClr val="858585"/>
            </a:solidFill>
          </a:ln>
        </p:spPr>
        <p:txBody>
          <a:bodyPr wrap="square" lIns="0" tIns="0" rIns="0" bIns="0" rtlCol="0"/>
          <a:lstStyle/>
          <a:p>
            <a:endParaRPr/>
          </a:p>
        </p:txBody>
      </p:sp>
      <p:sp>
        <p:nvSpPr>
          <p:cNvPr id="44" name="object 44"/>
          <p:cNvSpPr/>
          <p:nvPr/>
        </p:nvSpPr>
        <p:spPr>
          <a:xfrm>
            <a:off x="2824733" y="5977509"/>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45" name="object 45"/>
          <p:cNvSpPr/>
          <p:nvPr/>
        </p:nvSpPr>
        <p:spPr>
          <a:xfrm>
            <a:off x="2824733" y="5661278"/>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46" name="object 46"/>
          <p:cNvSpPr/>
          <p:nvPr/>
        </p:nvSpPr>
        <p:spPr>
          <a:xfrm>
            <a:off x="2824733" y="5346953"/>
            <a:ext cx="39370" cy="0"/>
          </a:xfrm>
          <a:custGeom>
            <a:avLst/>
            <a:gdLst/>
            <a:ahLst/>
            <a:cxnLst/>
            <a:rect l="l" t="t" r="r" b="b"/>
            <a:pathLst>
              <a:path w="39369">
                <a:moveTo>
                  <a:pt x="0" y="0"/>
                </a:moveTo>
                <a:lnTo>
                  <a:pt x="38862" y="0"/>
                </a:lnTo>
              </a:path>
            </a:pathLst>
          </a:custGeom>
          <a:ln w="9144">
            <a:solidFill>
              <a:srgbClr val="858585"/>
            </a:solidFill>
          </a:ln>
        </p:spPr>
        <p:txBody>
          <a:bodyPr wrap="square" lIns="0" tIns="0" rIns="0" bIns="0" rtlCol="0"/>
          <a:lstStyle/>
          <a:p>
            <a:endParaRPr/>
          </a:p>
        </p:txBody>
      </p:sp>
      <p:sp>
        <p:nvSpPr>
          <p:cNvPr id="47" name="object 47"/>
          <p:cNvSpPr/>
          <p:nvPr/>
        </p:nvSpPr>
        <p:spPr>
          <a:xfrm>
            <a:off x="2824733" y="5032628"/>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48" name="object 48"/>
          <p:cNvSpPr/>
          <p:nvPr/>
        </p:nvSpPr>
        <p:spPr>
          <a:xfrm>
            <a:off x="2863595" y="6922389"/>
            <a:ext cx="3055620" cy="0"/>
          </a:xfrm>
          <a:custGeom>
            <a:avLst/>
            <a:gdLst/>
            <a:ahLst/>
            <a:cxnLst/>
            <a:rect l="l" t="t" r="r" b="b"/>
            <a:pathLst>
              <a:path w="3055620">
                <a:moveTo>
                  <a:pt x="0" y="0"/>
                </a:moveTo>
                <a:lnTo>
                  <a:pt x="3055620" y="0"/>
                </a:lnTo>
              </a:path>
            </a:pathLst>
          </a:custGeom>
          <a:ln w="8381">
            <a:solidFill>
              <a:srgbClr val="858585"/>
            </a:solidFill>
          </a:ln>
        </p:spPr>
        <p:txBody>
          <a:bodyPr wrap="square" lIns="0" tIns="0" rIns="0" bIns="0" rtlCol="0"/>
          <a:lstStyle/>
          <a:p>
            <a:endParaRPr/>
          </a:p>
        </p:txBody>
      </p:sp>
      <p:sp>
        <p:nvSpPr>
          <p:cNvPr id="49" name="object 49"/>
          <p:cNvSpPr/>
          <p:nvPr/>
        </p:nvSpPr>
        <p:spPr>
          <a:xfrm>
            <a:off x="3198114" y="6940677"/>
            <a:ext cx="8890" cy="0"/>
          </a:xfrm>
          <a:custGeom>
            <a:avLst/>
            <a:gdLst/>
            <a:ahLst/>
            <a:cxnLst/>
            <a:rect l="l" t="t" r="r" b="b"/>
            <a:pathLst>
              <a:path w="8889">
                <a:moveTo>
                  <a:pt x="0" y="0"/>
                </a:moveTo>
                <a:lnTo>
                  <a:pt x="8381" y="0"/>
                </a:lnTo>
              </a:path>
            </a:pathLst>
          </a:custGeom>
          <a:ln w="37337">
            <a:solidFill>
              <a:srgbClr val="858585"/>
            </a:solidFill>
          </a:ln>
        </p:spPr>
        <p:txBody>
          <a:bodyPr wrap="square" lIns="0" tIns="0" rIns="0" bIns="0" rtlCol="0"/>
          <a:lstStyle/>
          <a:p>
            <a:endParaRPr/>
          </a:p>
        </p:txBody>
      </p:sp>
      <p:sp>
        <p:nvSpPr>
          <p:cNvPr id="50" name="object 50"/>
          <p:cNvSpPr/>
          <p:nvPr/>
        </p:nvSpPr>
        <p:spPr>
          <a:xfrm>
            <a:off x="3537965" y="694067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51" name="object 51"/>
          <p:cNvSpPr/>
          <p:nvPr/>
        </p:nvSpPr>
        <p:spPr>
          <a:xfrm>
            <a:off x="3877817" y="694067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52" name="object 52"/>
          <p:cNvSpPr/>
          <p:nvPr/>
        </p:nvSpPr>
        <p:spPr>
          <a:xfrm>
            <a:off x="4217670" y="6940677"/>
            <a:ext cx="9525" cy="0"/>
          </a:xfrm>
          <a:custGeom>
            <a:avLst/>
            <a:gdLst/>
            <a:ahLst/>
            <a:cxnLst/>
            <a:rect l="l" t="t" r="r" b="b"/>
            <a:pathLst>
              <a:path w="9525">
                <a:moveTo>
                  <a:pt x="0" y="0"/>
                </a:moveTo>
                <a:lnTo>
                  <a:pt x="9144" y="0"/>
                </a:lnTo>
              </a:path>
            </a:pathLst>
          </a:custGeom>
          <a:ln w="37337">
            <a:solidFill>
              <a:srgbClr val="858585"/>
            </a:solidFill>
          </a:ln>
        </p:spPr>
        <p:txBody>
          <a:bodyPr wrap="square" lIns="0" tIns="0" rIns="0" bIns="0" rtlCol="0"/>
          <a:lstStyle/>
          <a:p>
            <a:endParaRPr/>
          </a:p>
        </p:txBody>
      </p:sp>
      <p:sp>
        <p:nvSpPr>
          <p:cNvPr id="53" name="object 53"/>
          <p:cNvSpPr/>
          <p:nvPr/>
        </p:nvSpPr>
        <p:spPr>
          <a:xfrm>
            <a:off x="4556759" y="6940677"/>
            <a:ext cx="8890" cy="0"/>
          </a:xfrm>
          <a:custGeom>
            <a:avLst/>
            <a:gdLst/>
            <a:ahLst/>
            <a:cxnLst/>
            <a:rect l="l" t="t" r="r" b="b"/>
            <a:pathLst>
              <a:path w="8889">
                <a:moveTo>
                  <a:pt x="0" y="0"/>
                </a:moveTo>
                <a:lnTo>
                  <a:pt x="8381" y="0"/>
                </a:lnTo>
              </a:path>
            </a:pathLst>
          </a:custGeom>
          <a:ln w="37337">
            <a:solidFill>
              <a:srgbClr val="858585"/>
            </a:solidFill>
          </a:ln>
        </p:spPr>
        <p:txBody>
          <a:bodyPr wrap="square" lIns="0" tIns="0" rIns="0" bIns="0" rtlCol="0"/>
          <a:lstStyle/>
          <a:p>
            <a:endParaRPr/>
          </a:p>
        </p:txBody>
      </p:sp>
      <p:sp>
        <p:nvSpPr>
          <p:cNvPr id="54" name="object 54"/>
          <p:cNvSpPr/>
          <p:nvPr/>
        </p:nvSpPr>
        <p:spPr>
          <a:xfrm>
            <a:off x="4896611" y="694067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55" name="object 55"/>
          <p:cNvSpPr/>
          <p:nvPr/>
        </p:nvSpPr>
        <p:spPr>
          <a:xfrm>
            <a:off x="5236464" y="694067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56" name="object 56"/>
          <p:cNvSpPr/>
          <p:nvPr/>
        </p:nvSpPr>
        <p:spPr>
          <a:xfrm>
            <a:off x="5576315" y="694067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57" name="object 57"/>
          <p:cNvSpPr/>
          <p:nvPr/>
        </p:nvSpPr>
        <p:spPr>
          <a:xfrm>
            <a:off x="5914644" y="6940677"/>
            <a:ext cx="9525" cy="0"/>
          </a:xfrm>
          <a:custGeom>
            <a:avLst/>
            <a:gdLst/>
            <a:ahLst/>
            <a:cxnLst/>
            <a:rect l="l" t="t" r="r" b="b"/>
            <a:pathLst>
              <a:path w="9525">
                <a:moveTo>
                  <a:pt x="0" y="0"/>
                </a:moveTo>
                <a:lnTo>
                  <a:pt x="9144" y="0"/>
                </a:lnTo>
              </a:path>
            </a:pathLst>
          </a:custGeom>
          <a:ln w="37337">
            <a:solidFill>
              <a:srgbClr val="858585"/>
            </a:solidFill>
          </a:ln>
        </p:spPr>
        <p:txBody>
          <a:bodyPr wrap="square" lIns="0" tIns="0" rIns="0" bIns="0" rtlCol="0"/>
          <a:lstStyle/>
          <a:p>
            <a:endParaRPr/>
          </a:p>
        </p:txBody>
      </p:sp>
      <p:sp>
        <p:nvSpPr>
          <p:cNvPr id="58" name="object 58"/>
          <p:cNvSpPr/>
          <p:nvPr/>
        </p:nvSpPr>
        <p:spPr>
          <a:xfrm>
            <a:off x="3019044" y="5155691"/>
            <a:ext cx="2745740" cy="1181100"/>
          </a:xfrm>
          <a:custGeom>
            <a:avLst/>
            <a:gdLst/>
            <a:ahLst/>
            <a:cxnLst/>
            <a:rect l="l" t="t" r="r" b="b"/>
            <a:pathLst>
              <a:path w="2745740" h="1181100">
                <a:moveTo>
                  <a:pt x="2441505" y="1004316"/>
                </a:moveTo>
                <a:lnTo>
                  <a:pt x="2385060" y="1004316"/>
                </a:lnTo>
                <a:lnTo>
                  <a:pt x="2386584" y="1005078"/>
                </a:lnTo>
                <a:lnTo>
                  <a:pt x="2724912" y="1177290"/>
                </a:lnTo>
                <a:lnTo>
                  <a:pt x="2731770" y="1181100"/>
                </a:lnTo>
                <a:lnTo>
                  <a:pt x="2739390" y="1178052"/>
                </a:lnTo>
                <a:lnTo>
                  <a:pt x="2745485" y="1165860"/>
                </a:lnTo>
                <a:lnTo>
                  <a:pt x="2743200" y="1158240"/>
                </a:lnTo>
                <a:lnTo>
                  <a:pt x="2737104" y="1154430"/>
                </a:lnTo>
                <a:lnTo>
                  <a:pt x="2441505" y="1004316"/>
                </a:lnTo>
                <a:close/>
              </a:path>
              <a:path w="2745740" h="1181100">
                <a:moveTo>
                  <a:pt x="2386505" y="1005051"/>
                </a:moveTo>
                <a:close/>
              </a:path>
              <a:path w="2745740" h="1181100">
                <a:moveTo>
                  <a:pt x="1026360" y="371325"/>
                </a:moveTo>
                <a:lnTo>
                  <a:pt x="1365504" y="600456"/>
                </a:lnTo>
                <a:lnTo>
                  <a:pt x="1365504" y="601218"/>
                </a:lnTo>
                <a:lnTo>
                  <a:pt x="1366265" y="601980"/>
                </a:lnTo>
                <a:lnTo>
                  <a:pt x="1367027" y="601980"/>
                </a:lnTo>
                <a:lnTo>
                  <a:pt x="2045970" y="890778"/>
                </a:lnTo>
                <a:lnTo>
                  <a:pt x="2386505" y="1005051"/>
                </a:lnTo>
                <a:lnTo>
                  <a:pt x="2385060" y="1004316"/>
                </a:lnTo>
                <a:lnTo>
                  <a:pt x="2441505" y="1004316"/>
                </a:lnTo>
                <a:lnTo>
                  <a:pt x="2396490" y="981456"/>
                </a:lnTo>
                <a:lnTo>
                  <a:pt x="2395728" y="981456"/>
                </a:lnTo>
                <a:lnTo>
                  <a:pt x="2394966" y="980694"/>
                </a:lnTo>
                <a:lnTo>
                  <a:pt x="2055876" y="867156"/>
                </a:lnTo>
                <a:lnTo>
                  <a:pt x="1377695" y="578358"/>
                </a:lnTo>
                <a:lnTo>
                  <a:pt x="1378854" y="578358"/>
                </a:lnTo>
                <a:lnTo>
                  <a:pt x="1073203" y="371856"/>
                </a:lnTo>
                <a:lnTo>
                  <a:pt x="1027938" y="371856"/>
                </a:lnTo>
                <a:lnTo>
                  <a:pt x="1026360" y="371325"/>
                </a:lnTo>
                <a:close/>
              </a:path>
              <a:path w="2745740" h="1181100">
                <a:moveTo>
                  <a:pt x="1378854" y="578358"/>
                </a:moveTo>
                <a:lnTo>
                  <a:pt x="1377695" y="578358"/>
                </a:lnTo>
                <a:lnTo>
                  <a:pt x="1379982" y="579120"/>
                </a:lnTo>
                <a:lnTo>
                  <a:pt x="1378854" y="578358"/>
                </a:lnTo>
                <a:close/>
              </a:path>
              <a:path w="2745740" h="1181100">
                <a:moveTo>
                  <a:pt x="1024889" y="370332"/>
                </a:moveTo>
                <a:lnTo>
                  <a:pt x="1026360" y="371325"/>
                </a:lnTo>
                <a:lnTo>
                  <a:pt x="1027938" y="371856"/>
                </a:lnTo>
                <a:lnTo>
                  <a:pt x="1024889" y="370332"/>
                </a:lnTo>
                <a:close/>
              </a:path>
              <a:path w="2745740" h="1181100">
                <a:moveTo>
                  <a:pt x="1070948" y="370332"/>
                </a:moveTo>
                <a:lnTo>
                  <a:pt x="1024889" y="370332"/>
                </a:lnTo>
                <a:lnTo>
                  <a:pt x="1027938" y="371856"/>
                </a:lnTo>
                <a:lnTo>
                  <a:pt x="1073203" y="371856"/>
                </a:lnTo>
                <a:lnTo>
                  <a:pt x="1070948" y="370332"/>
                </a:lnTo>
                <a:close/>
              </a:path>
              <a:path w="2745740" h="1181100">
                <a:moveTo>
                  <a:pt x="404376" y="83820"/>
                </a:moveTo>
                <a:lnTo>
                  <a:pt x="348233" y="83820"/>
                </a:lnTo>
                <a:lnTo>
                  <a:pt x="351281" y="85344"/>
                </a:lnTo>
                <a:lnTo>
                  <a:pt x="686561" y="256794"/>
                </a:lnTo>
                <a:lnTo>
                  <a:pt x="687323" y="257556"/>
                </a:lnTo>
                <a:lnTo>
                  <a:pt x="688085" y="257556"/>
                </a:lnTo>
                <a:lnTo>
                  <a:pt x="1026360" y="371325"/>
                </a:lnTo>
                <a:lnTo>
                  <a:pt x="1024889" y="370332"/>
                </a:lnTo>
                <a:lnTo>
                  <a:pt x="1070948" y="370332"/>
                </a:lnTo>
                <a:lnTo>
                  <a:pt x="1039367" y="348996"/>
                </a:lnTo>
                <a:lnTo>
                  <a:pt x="1038605" y="348996"/>
                </a:lnTo>
                <a:lnTo>
                  <a:pt x="1037843" y="348234"/>
                </a:lnTo>
                <a:lnTo>
                  <a:pt x="1036319" y="347472"/>
                </a:lnTo>
                <a:lnTo>
                  <a:pt x="698733" y="233934"/>
                </a:lnTo>
                <a:lnTo>
                  <a:pt x="697991" y="233934"/>
                </a:lnTo>
                <a:lnTo>
                  <a:pt x="696533" y="233204"/>
                </a:lnTo>
                <a:lnTo>
                  <a:pt x="404376" y="83820"/>
                </a:lnTo>
                <a:close/>
              </a:path>
              <a:path w="2745740" h="1181100">
                <a:moveTo>
                  <a:pt x="696467" y="233172"/>
                </a:moveTo>
                <a:lnTo>
                  <a:pt x="697991" y="233934"/>
                </a:lnTo>
                <a:lnTo>
                  <a:pt x="696566" y="233204"/>
                </a:lnTo>
                <a:close/>
              </a:path>
              <a:path w="2745740" h="1181100">
                <a:moveTo>
                  <a:pt x="696566" y="233204"/>
                </a:moveTo>
                <a:lnTo>
                  <a:pt x="697991" y="233934"/>
                </a:lnTo>
                <a:lnTo>
                  <a:pt x="698733" y="233934"/>
                </a:lnTo>
                <a:lnTo>
                  <a:pt x="696566" y="233204"/>
                </a:lnTo>
                <a:close/>
              </a:path>
              <a:path w="2745740" h="1181100">
                <a:moveTo>
                  <a:pt x="696501" y="233172"/>
                </a:moveTo>
                <a:close/>
              </a:path>
              <a:path w="2745740" h="1181100">
                <a:moveTo>
                  <a:pt x="351180" y="85326"/>
                </a:moveTo>
                <a:close/>
              </a:path>
              <a:path w="2745740" h="1181100">
                <a:moveTo>
                  <a:pt x="348233" y="83820"/>
                </a:moveTo>
                <a:lnTo>
                  <a:pt x="351180" y="85326"/>
                </a:lnTo>
                <a:lnTo>
                  <a:pt x="348233" y="83820"/>
                </a:lnTo>
                <a:close/>
              </a:path>
              <a:path w="2745740" h="1181100">
                <a:moveTo>
                  <a:pt x="9143" y="0"/>
                </a:moveTo>
                <a:lnTo>
                  <a:pt x="2285" y="4572"/>
                </a:lnTo>
                <a:lnTo>
                  <a:pt x="1523" y="12192"/>
                </a:lnTo>
                <a:lnTo>
                  <a:pt x="0" y="19050"/>
                </a:lnTo>
                <a:lnTo>
                  <a:pt x="4571" y="25146"/>
                </a:lnTo>
                <a:lnTo>
                  <a:pt x="11429" y="26670"/>
                </a:lnTo>
                <a:lnTo>
                  <a:pt x="351180" y="85326"/>
                </a:lnTo>
                <a:lnTo>
                  <a:pt x="348233" y="83820"/>
                </a:lnTo>
                <a:lnTo>
                  <a:pt x="404376" y="83820"/>
                </a:lnTo>
                <a:lnTo>
                  <a:pt x="359663" y="60960"/>
                </a:lnTo>
                <a:lnTo>
                  <a:pt x="358901" y="60960"/>
                </a:lnTo>
                <a:lnTo>
                  <a:pt x="357377" y="60198"/>
                </a:lnTo>
                <a:lnTo>
                  <a:pt x="355853" y="60198"/>
                </a:lnTo>
                <a:lnTo>
                  <a:pt x="16001" y="1524"/>
                </a:lnTo>
                <a:lnTo>
                  <a:pt x="9143" y="0"/>
                </a:lnTo>
                <a:close/>
              </a:path>
            </a:pathLst>
          </a:custGeom>
          <a:solidFill>
            <a:srgbClr val="1B467B"/>
          </a:solidFill>
        </p:spPr>
        <p:txBody>
          <a:bodyPr wrap="square" lIns="0" tIns="0" rIns="0" bIns="0" rtlCol="0"/>
          <a:lstStyle/>
          <a:p>
            <a:endParaRPr/>
          </a:p>
        </p:txBody>
      </p:sp>
      <p:sp>
        <p:nvSpPr>
          <p:cNvPr id="59" name="object 59"/>
          <p:cNvSpPr txBox="1"/>
          <p:nvPr/>
        </p:nvSpPr>
        <p:spPr>
          <a:xfrm>
            <a:off x="2440181" y="6211820"/>
            <a:ext cx="298450" cy="787400"/>
          </a:xfrm>
          <a:prstGeom prst="rect">
            <a:avLst/>
          </a:prstGeom>
        </p:spPr>
        <p:txBody>
          <a:bodyPr vert="horz" wrap="square" lIns="0" tIns="0" rIns="0" bIns="0" rtlCol="0">
            <a:spAutoFit/>
          </a:bodyPr>
          <a:lstStyle/>
          <a:p>
            <a:pPr marL="12700">
              <a:lnSpc>
                <a:spcPct val="100000"/>
              </a:lnSpc>
            </a:pPr>
            <a:r>
              <a:rPr sz="900" spc="15" dirty="0">
                <a:latin typeface="Calibri"/>
                <a:cs typeface="Calibri"/>
              </a:rPr>
              <a:t>$1.</a:t>
            </a:r>
            <a:r>
              <a:rPr sz="900" spc="25" dirty="0">
                <a:latin typeface="Calibri"/>
                <a:cs typeface="Calibri"/>
              </a:rPr>
              <a:t>6</a:t>
            </a:r>
            <a:r>
              <a:rPr sz="900" spc="15" dirty="0">
                <a:latin typeface="Calibri"/>
                <a:cs typeface="Calibri"/>
              </a:rPr>
              <a:t>5</a:t>
            </a:r>
            <a:endParaRPr sz="900">
              <a:latin typeface="Calibri"/>
              <a:cs typeface="Calibri"/>
            </a:endParaRPr>
          </a:p>
          <a:p>
            <a:pPr>
              <a:lnSpc>
                <a:spcPct val="100000"/>
              </a:lnSpc>
              <a:spcBef>
                <a:spcPts val="20"/>
              </a:spcBef>
            </a:pPr>
            <a:endParaRPr sz="1200">
              <a:latin typeface="Times New Roman"/>
              <a:cs typeface="Times New Roman"/>
            </a:endParaRPr>
          </a:p>
          <a:p>
            <a:pPr marL="12700">
              <a:lnSpc>
                <a:spcPct val="100000"/>
              </a:lnSpc>
              <a:spcBef>
                <a:spcPts val="5"/>
              </a:spcBef>
            </a:pPr>
            <a:r>
              <a:rPr sz="900" spc="15" dirty="0">
                <a:latin typeface="Calibri"/>
                <a:cs typeface="Calibri"/>
              </a:rPr>
              <a:t>$1.</a:t>
            </a:r>
            <a:r>
              <a:rPr sz="900" spc="25" dirty="0">
                <a:latin typeface="Calibri"/>
                <a:cs typeface="Calibri"/>
              </a:rPr>
              <a:t>6</a:t>
            </a:r>
            <a:r>
              <a:rPr sz="900" spc="15" dirty="0">
                <a:latin typeface="Calibri"/>
                <a:cs typeface="Calibri"/>
              </a:rPr>
              <a:t>0</a:t>
            </a:r>
            <a:endParaRPr sz="900">
              <a:latin typeface="Calibri"/>
              <a:cs typeface="Calibri"/>
            </a:endParaRPr>
          </a:p>
          <a:p>
            <a:pPr>
              <a:lnSpc>
                <a:spcPct val="100000"/>
              </a:lnSpc>
              <a:spcBef>
                <a:spcPts val="15"/>
              </a:spcBef>
            </a:pPr>
            <a:endParaRPr sz="1200">
              <a:latin typeface="Times New Roman"/>
              <a:cs typeface="Times New Roman"/>
            </a:endParaRPr>
          </a:p>
          <a:p>
            <a:pPr marL="12700">
              <a:lnSpc>
                <a:spcPct val="100000"/>
              </a:lnSpc>
              <a:spcBef>
                <a:spcPts val="5"/>
              </a:spcBef>
            </a:pPr>
            <a:r>
              <a:rPr sz="900" spc="15" dirty="0">
                <a:latin typeface="Calibri"/>
                <a:cs typeface="Calibri"/>
              </a:rPr>
              <a:t>$1.</a:t>
            </a:r>
            <a:r>
              <a:rPr sz="900" spc="25" dirty="0">
                <a:latin typeface="Calibri"/>
                <a:cs typeface="Calibri"/>
              </a:rPr>
              <a:t>5</a:t>
            </a:r>
            <a:r>
              <a:rPr sz="900" spc="15" dirty="0">
                <a:latin typeface="Calibri"/>
                <a:cs typeface="Calibri"/>
              </a:rPr>
              <a:t>5</a:t>
            </a:r>
            <a:endParaRPr sz="900">
              <a:latin typeface="Calibri"/>
              <a:cs typeface="Calibri"/>
            </a:endParaRPr>
          </a:p>
        </p:txBody>
      </p:sp>
      <p:sp>
        <p:nvSpPr>
          <p:cNvPr id="60" name="object 60"/>
          <p:cNvSpPr txBox="1"/>
          <p:nvPr/>
        </p:nvSpPr>
        <p:spPr>
          <a:xfrm>
            <a:off x="2257305" y="4676128"/>
            <a:ext cx="3259454" cy="1062990"/>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35: Economies of Scale </a:t>
            </a:r>
            <a:r>
              <a:rPr sz="950" b="1" spc="-5" dirty="0">
                <a:latin typeface="Arial"/>
                <a:cs typeface="Arial"/>
              </a:rPr>
              <a:t>in Hydrotreating</a:t>
            </a:r>
            <a:r>
              <a:rPr sz="950" b="1" spc="-15" dirty="0">
                <a:latin typeface="Arial"/>
                <a:cs typeface="Arial"/>
              </a:rPr>
              <a:t> </a:t>
            </a:r>
            <a:r>
              <a:rPr sz="950" b="1" spc="-10" dirty="0">
                <a:latin typeface="Arial"/>
                <a:cs typeface="Arial"/>
              </a:rPr>
              <a:t>Reactors</a:t>
            </a:r>
            <a:endParaRPr sz="950">
              <a:latin typeface="Arial"/>
              <a:cs typeface="Arial"/>
            </a:endParaRPr>
          </a:p>
          <a:p>
            <a:pPr>
              <a:lnSpc>
                <a:spcPct val="100000"/>
              </a:lnSpc>
              <a:spcBef>
                <a:spcPts val="55"/>
              </a:spcBef>
            </a:pPr>
            <a:endParaRPr sz="850">
              <a:latin typeface="Times New Roman"/>
              <a:cs typeface="Times New Roman"/>
            </a:endParaRPr>
          </a:p>
          <a:p>
            <a:pPr marL="194945">
              <a:lnSpc>
                <a:spcPct val="100000"/>
              </a:lnSpc>
            </a:pPr>
            <a:r>
              <a:rPr sz="900" spc="15" dirty="0">
                <a:latin typeface="Calibri"/>
                <a:cs typeface="Calibri"/>
              </a:rPr>
              <a:t>$1.85</a:t>
            </a:r>
            <a:endParaRPr sz="900">
              <a:latin typeface="Calibri"/>
              <a:cs typeface="Calibri"/>
            </a:endParaRPr>
          </a:p>
          <a:p>
            <a:pPr>
              <a:lnSpc>
                <a:spcPct val="100000"/>
              </a:lnSpc>
              <a:spcBef>
                <a:spcPts val="15"/>
              </a:spcBef>
            </a:pPr>
            <a:endParaRPr sz="1200">
              <a:latin typeface="Times New Roman"/>
              <a:cs typeface="Times New Roman"/>
            </a:endParaRPr>
          </a:p>
          <a:p>
            <a:pPr marL="194945">
              <a:lnSpc>
                <a:spcPct val="100000"/>
              </a:lnSpc>
            </a:pPr>
            <a:r>
              <a:rPr sz="900" spc="15" dirty="0">
                <a:latin typeface="Calibri"/>
                <a:cs typeface="Calibri"/>
              </a:rPr>
              <a:t>$1.80</a:t>
            </a:r>
            <a:endParaRPr sz="900">
              <a:latin typeface="Calibri"/>
              <a:cs typeface="Calibri"/>
            </a:endParaRPr>
          </a:p>
          <a:p>
            <a:pPr>
              <a:lnSpc>
                <a:spcPct val="100000"/>
              </a:lnSpc>
              <a:spcBef>
                <a:spcPts val="20"/>
              </a:spcBef>
            </a:pPr>
            <a:endParaRPr sz="1200">
              <a:latin typeface="Times New Roman"/>
              <a:cs typeface="Times New Roman"/>
            </a:endParaRPr>
          </a:p>
          <a:p>
            <a:pPr marL="194945">
              <a:lnSpc>
                <a:spcPct val="100000"/>
              </a:lnSpc>
            </a:pPr>
            <a:r>
              <a:rPr sz="900" spc="15" dirty="0">
                <a:latin typeface="Calibri"/>
                <a:cs typeface="Calibri"/>
              </a:rPr>
              <a:t>$1.75</a:t>
            </a:r>
            <a:endParaRPr sz="900">
              <a:latin typeface="Calibri"/>
              <a:cs typeface="Calibri"/>
            </a:endParaRPr>
          </a:p>
        </p:txBody>
      </p:sp>
      <p:sp>
        <p:nvSpPr>
          <p:cNvPr id="61" name="object 61"/>
          <p:cNvSpPr txBox="1"/>
          <p:nvPr/>
        </p:nvSpPr>
        <p:spPr>
          <a:xfrm>
            <a:off x="2989582" y="699667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2</a:t>
            </a:r>
            <a:endParaRPr sz="900">
              <a:latin typeface="Calibri"/>
              <a:cs typeface="Calibri"/>
            </a:endParaRPr>
          </a:p>
        </p:txBody>
      </p:sp>
      <p:sp>
        <p:nvSpPr>
          <p:cNvPr id="62" name="object 62"/>
          <p:cNvSpPr txBox="1"/>
          <p:nvPr/>
        </p:nvSpPr>
        <p:spPr>
          <a:xfrm>
            <a:off x="3329454" y="699667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3</a:t>
            </a:r>
            <a:endParaRPr sz="900">
              <a:latin typeface="Calibri"/>
              <a:cs typeface="Calibri"/>
            </a:endParaRPr>
          </a:p>
        </p:txBody>
      </p:sp>
      <p:sp>
        <p:nvSpPr>
          <p:cNvPr id="63" name="object 63"/>
          <p:cNvSpPr txBox="1"/>
          <p:nvPr/>
        </p:nvSpPr>
        <p:spPr>
          <a:xfrm>
            <a:off x="3669325" y="699667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4</a:t>
            </a:r>
            <a:endParaRPr sz="900">
              <a:latin typeface="Calibri"/>
              <a:cs typeface="Calibri"/>
            </a:endParaRPr>
          </a:p>
        </p:txBody>
      </p:sp>
      <p:sp>
        <p:nvSpPr>
          <p:cNvPr id="64" name="object 64"/>
          <p:cNvSpPr txBox="1"/>
          <p:nvPr/>
        </p:nvSpPr>
        <p:spPr>
          <a:xfrm>
            <a:off x="5028050" y="699667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8</a:t>
            </a:r>
            <a:endParaRPr sz="900">
              <a:latin typeface="Calibri"/>
              <a:cs typeface="Calibri"/>
            </a:endParaRPr>
          </a:p>
        </p:txBody>
      </p:sp>
      <p:sp>
        <p:nvSpPr>
          <p:cNvPr id="65" name="object 65"/>
          <p:cNvSpPr txBox="1"/>
          <p:nvPr/>
        </p:nvSpPr>
        <p:spPr>
          <a:xfrm>
            <a:off x="5367159" y="6996675"/>
            <a:ext cx="8636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9</a:t>
            </a:r>
            <a:endParaRPr sz="900">
              <a:latin typeface="Calibri"/>
              <a:cs typeface="Calibri"/>
            </a:endParaRPr>
          </a:p>
        </p:txBody>
      </p:sp>
      <p:sp>
        <p:nvSpPr>
          <p:cNvPr id="66" name="object 66"/>
          <p:cNvSpPr txBox="1"/>
          <p:nvPr/>
        </p:nvSpPr>
        <p:spPr>
          <a:xfrm>
            <a:off x="5676547" y="6996675"/>
            <a:ext cx="14605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a:t>
            </a:r>
            <a:r>
              <a:rPr sz="900" spc="15" dirty="0">
                <a:latin typeface="Calibri"/>
                <a:cs typeface="Calibri"/>
              </a:rPr>
              <a:t>0</a:t>
            </a:r>
            <a:endParaRPr sz="900">
              <a:latin typeface="Calibri"/>
              <a:cs typeface="Calibri"/>
            </a:endParaRPr>
          </a:p>
        </p:txBody>
      </p:sp>
      <p:sp>
        <p:nvSpPr>
          <p:cNvPr id="67" name="object 67"/>
          <p:cNvSpPr txBox="1"/>
          <p:nvPr/>
        </p:nvSpPr>
        <p:spPr>
          <a:xfrm>
            <a:off x="1902974" y="5830813"/>
            <a:ext cx="835660" cy="223520"/>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Unit Cost </a:t>
            </a:r>
            <a:r>
              <a:rPr sz="900" b="1" spc="140" dirty="0">
                <a:latin typeface="Calibri"/>
                <a:cs typeface="Calibri"/>
              </a:rPr>
              <a:t> </a:t>
            </a:r>
            <a:r>
              <a:rPr sz="1350" spc="22" baseline="-30864" dirty="0">
                <a:latin typeface="Calibri"/>
                <a:cs typeface="Calibri"/>
              </a:rPr>
              <a:t>$1.70</a:t>
            </a:r>
            <a:endParaRPr sz="1350" baseline="-30864">
              <a:latin typeface="Calibri"/>
              <a:cs typeface="Calibri"/>
            </a:endParaRPr>
          </a:p>
        </p:txBody>
      </p:sp>
      <p:sp>
        <p:nvSpPr>
          <p:cNvPr id="68" name="object 68"/>
          <p:cNvSpPr txBox="1"/>
          <p:nvPr/>
        </p:nvSpPr>
        <p:spPr>
          <a:xfrm>
            <a:off x="2027184" y="5977115"/>
            <a:ext cx="259079"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($m)</a:t>
            </a:r>
            <a:endParaRPr sz="900">
              <a:latin typeface="Calibri"/>
              <a:cs typeface="Calibri"/>
            </a:endParaRPr>
          </a:p>
        </p:txBody>
      </p:sp>
      <p:sp>
        <p:nvSpPr>
          <p:cNvPr id="69" name="object 69"/>
          <p:cNvSpPr txBox="1"/>
          <p:nvPr/>
        </p:nvSpPr>
        <p:spPr>
          <a:xfrm>
            <a:off x="4009197" y="6996675"/>
            <a:ext cx="765175" cy="338455"/>
          </a:xfrm>
          <a:prstGeom prst="rect">
            <a:avLst/>
          </a:prstGeom>
        </p:spPr>
        <p:txBody>
          <a:bodyPr vert="horz" wrap="square" lIns="0" tIns="0" rIns="0" bIns="0" rtlCol="0">
            <a:spAutoFit/>
          </a:bodyPr>
          <a:lstStyle/>
          <a:p>
            <a:pPr marL="12700">
              <a:lnSpc>
                <a:spcPct val="100000"/>
              </a:lnSpc>
              <a:tabLst>
                <a:tab pos="351155" algn="l"/>
                <a:tab pos="691515" algn="l"/>
              </a:tabLst>
            </a:pPr>
            <a:r>
              <a:rPr sz="900" spc="15" dirty="0">
                <a:latin typeface="Calibri"/>
                <a:cs typeface="Calibri"/>
              </a:rPr>
              <a:t>5	6	7</a:t>
            </a:r>
            <a:endParaRPr sz="900">
              <a:latin typeface="Calibri"/>
              <a:cs typeface="Calibri"/>
            </a:endParaRPr>
          </a:p>
          <a:p>
            <a:pPr marL="29209">
              <a:lnSpc>
                <a:spcPct val="100000"/>
              </a:lnSpc>
              <a:spcBef>
                <a:spcPts val="345"/>
              </a:spcBef>
            </a:pPr>
            <a:r>
              <a:rPr sz="900" b="1" spc="10" dirty="0">
                <a:latin typeface="Calibri"/>
                <a:cs typeface="Calibri"/>
              </a:rPr>
              <a:t>Units</a:t>
            </a:r>
            <a:r>
              <a:rPr sz="900" b="1" spc="-35" dirty="0">
                <a:latin typeface="Calibri"/>
                <a:cs typeface="Calibri"/>
              </a:rPr>
              <a:t> </a:t>
            </a:r>
            <a:r>
              <a:rPr sz="900" b="1" spc="15" dirty="0">
                <a:latin typeface="Calibri"/>
                <a:cs typeface="Calibri"/>
              </a:rPr>
              <a:t>Ordered</a:t>
            </a:r>
            <a:endParaRPr sz="900">
              <a:latin typeface="Calibri"/>
              <a:cs typeface="Calibri"/>
            </a:endParaRPr>
          </a:p>
        </p:txBody>
      </p:sp>
      <p:sp>
        <p:nvSpPr>
          <p:cNvPr id="70" name="object 70"/>
          <p:cNvSpPr/>
          <p:nvPr/>
        </p:nvSpPr>
        <p:spPr>
          <a:xfrm>
            <a:off x="1743455" y="4895088"/>
            <a:ext cx="4311015" cy="2581910"/>
          </a:xfrm>
          <a:custGeom>
            <a:avLst/>
            <a:gdLst/>
            <a:ahLst/>
            <a:cxnLst/>
            <a:rect l="l" t="t" r="r" b="b"/>
            <a:pathLst>
              <a:path w="4311015" h="2581909">
                <a:moveTo>
                  <a:pt x="4309110" y="0"/>
                </a:moveTo>
                <a:lnTo>
                  <a:pt x="1524" y="0"/>
                </a:lnTo>
                <a:lnTo>
                  <a:pt x="0" y="2286"/>
                </a:lnTo>
                <a:lnTo>
                  <a:pt x="0" y="2580132"/>
                </a:lnTo>
                <a:lnTo>
                  <a:pt x="1524" y="2581656"/>
                </a:lnTo>
                <a:lnTo>
                  <a:pt x="4309110" y="2581656"/>
                </a:lnTo>
                <a:lnTo>
                  <a:pt x="4310634" y="2580132"/>
                </a:lnTo>
                <a:lnTo>
                  <a:pt x="4310634" y="2577846"/>
                </a:lnTo>
                <a:lnTo>
                  <a:pt x="8382" y="2577846"/>
                </a:lnTo>
                <a:lnTo>
                  <a:pt x="3810" y="2573274"/>
                </a:lnTo>
                <a:lnTo>
                  <a:pt x="8382" y="2573274"/>
                </a:lnTo>
                <a:lnTo>
                  <a:pt x="8382" y="9144"/>
                </a:lnTo>
                <a:lnTo>
                  <a:pt x="3810" y="9144"/>
                </a:lnTo>
                <a:lnTo>
                  <a:pt x="8382" y="4572"/>
                </a:lnTo>
                <a:lnTo>
                  <a:pt x="4310634" y="4572"/>
                </a:lnTo>
                <a:lnTo>
                  <a:pt x="4310634" y="2286"/>
                </a:lnTo>
                <a:lnTo>
                  <a:pt x="4309110" y="0"/>
                </a:lnTo>
                <a:close/>
              </a:path>
              <a:path w="4311015" h="2581909">
                <a:moveTo>
                  <a:pt x="8382" y="2573274"/>
                </a:moveTo>
                <a:lnTo>
                  <a:pt x="3810" y="2573274"/>
                </a:lnTo>
                <a:lnTo>
                  <a:pt x="8382" y="2577846"/>
                </a:lnTo>
                <a:lnTo>
                  <a:pt x="8382" y="2573274"/>
                </a:lnTo>
                <a:close/>
              </a:path>
              <a:path w="4311015" h="2581909">
                <a:moveTo>
                  <a:pt x="4302252" y="2573274"/>
                </a:moveTo>
                <a:lnTo>
                  <a:pt x="8382" y="2573274"/>
                </a:lnTo>
                <a:lnTo>
                  <a:pt x="8382" y="2577846"/>
                </a:lnTo>
                <a:lnTo>
                  <a:pt x="4302252" y="2577846"/>
                </a:lnTo>
                <a:lnTo>
                  <a:pt x="4302252" y="2573274"/>
                </a:lnTo>
                <a:close/>
              </a:path>
              <a:path w="4311015" h="2581909">
                <a:moveTo>
                  <a:pt x="4302252" y="4572"/>
                </a:moveTo>
                <a:lnTo>
                  <a:pt x="4302252" y="2577846"/>
                </a:lnTo>
                <a:lnTo>
                  <a:pt x="4306062" y="2573274"/>
                </a:lnTo>
                <a:lnTo>
                  <a:pt x="4310634" y="2573274"/>
                </a:lnTo>
                <a:lnTo>
                  <a:pt x="4310634" y="9144"/>
                </a:lnTo>
                <a:lnTo>
                  <a:pt x="4306062" y="9144"/>
                </a:lnTo>
                <a:lnTo>
                  <a:pt x="4302252" y="4572"/>
                </a:lnTo>
                <a:close/>
              </a:path>
              <a:path w="4311015" h="2581909">
                <a:moveTo>
                  <a:pt x="4310634" y="2573274"/>
                </a:moveTo>
                <a:lnTo>
                  <a:pt x="4306062" y="2573274"/>
                </a:lnTo>
                <a:lnTo>
                  <a:pt x="4302252" y="2577846"/>
                </a:lnTo>
                <a:lnTo>
                  <a:pt x="4310634" y="2577846"/>
                </a:lnTo>
                <a:lnTo>
                  <a:pt x="4310634" y="2573274"/>
                </a:lnTo>
                <a:close/>
              </a:path>
              <a:path w="4311015" h="2581909">
                <a:moveTo>
                  <a:pt x="8382" y="4572"/>
                </a:moveTo>
                <a:lnTo>
                  <a:pt x="3810" y="9144"/>
                </a:lnTo>
                <a:lnTo>
                  <a:pt x="8382" y="9144"/>
                </a:lnTo>
                <a:lnTo>
                  <a:pt x="8382" y="4572"/>
                </a:lnTo>
                <a:close/>
              </a:path>
              <a:path w="4311015" h="2581909">
                <a:moveTo>
                  <a:pt x="4302252" y="4572"/>
                </a:moveTo>
                <a:lnTo>
                  <a:pt x="8382" y="4572"/>
                </a:lnTo>
                <a:lnTo>
                  <a:pt x="8382" y="9144"/>
                </a:lnTo>
                <a:lnTo>
                  <a:pt x="4302252" y="9144"/>
                </a:lnTo>
                <a:lnTo>
                  <a:pt x="4302252" y="4572"/>
                </a:lnTo>
                <a:close/>
              </a:path>
              <a:path w="4311015" h="2581909">
                <a:moveTo>
                  <a:pt x="4310634" y="4572"/>
                </a:moveTo>
                <a:lnTo>
                  <a:pt x="4302252" y="4572"/>
                </a:lnTo>
                <a:lnTo>
                  <a:pt x="4306062" y="9144"/>
                </a:lnTo>
                <a:lnTo>
                  <a:pt x="4310634" y="9144"/>
                </a:lnTo>
                <a:lnTo>
                  <a:pt x="4310634" y="4572"/>
                </a:lnTo>
                <a:close/>
              </a:path>
            </a:pathLst>
          </a:custGeom>
          <a:solidFill>
            <a:srgbClr val="858585"/>
          </a:solidFill>
        </p:spPr>
        <p:txBody>
          <a:bodyPr wrap="square" lIns="0" tIns="0" rIns="0" bIns="0" rtlCol="0"/>
          <a:lstStyle/>
          <a:p>
            <a:endParaRPr/>
          </a:p>
        </p:txBody>
      </p:sp>
      <p:sp>
        <p:nvSpPr>
          <p:cNvPr id="71" name="object 71"/>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80</a:t>
            </a:r>
            <a:endParaRPr sz="1000">
              <a:latin typeface="Calibri"/>
              <a:cs typeface="Calibri"/>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1066875"/>
            <a:ext cx="5218430" cy="632460"/>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OMZ exhibited both of these tendencies when supplying </a:t>
            </a:r>
            <a:r>
              <a:rPr sz="950" spc="-5" dirty="0">
                <a:latin typeface="Arial"/>
                <a:cs typeface="Arial"/>
              </a:rPr>
              <a:t>units </a:t>
            </a:r>
            <a:r>
              <a:rPr sz="950" spc="-10" dirty="0">
                <a:latin typeface="Arial"/>
                <a:cs typeface="Arial"/>
              </a:rPr>
              <a:t>for Rosneft’s Novo refinery, giving </a:t>
            </a:r>
            <a:r>
              <a:rPr sz="950" spc="-5" dirty="0">
                <a:latin typeface="Arial"/>
                <a:cs typeface="Arial"/>
              </a:rPr>
              <a:t>a  </a:t>
            </a:r>
            <a:r>
              <a:rPr sz="950" spc="-10" dirty="0">
                <a:latin typeface="Arial"/>
                <a:cs typeface="Arial"/>
              </a:rPr>
              <a:t>small discount (5%) </a:t>
            </a:r>
            <a:r>
              <a:rPr sz="950" spc="-5" dirty="0">
                <a:latin typeface="Arial"/>
                <a:cs typeface="Arial"/>
              </a:rPr>
              <a:t>for </a:t>
            </a:r>
            <a:r>
              <a:rPr sz="950" spc="-10" dirty="0">
                <a:latin typeface="Arial"/>
                <a:cs typeface="Arial"/>
              </a:rPr>
              <a:t>the three hydrocracking reactors, and knocking about 5% off of </a:t>
            </a:r>
            <a:r>
              <a:rPr sz="950" spc="-5" dirty="0">
                <a:latin typeface="Arial"/>
                <a:cs typeface="Arial"/>
              </a:rPr>
              <a:t>the </a:t>
            </a:r>
            <a:r>
              <a:rPr sz="950" spc="-10" dirty="0">
                <a:latin typeface="Arial"/>
                <a:cs typeface="Arial"/>
              </a:rPr>
              <a:t>price of  the single hydrotreating reactor </a:t>
            </a:r>
            <a:r>
              <a:rPr sz="950" spc="-5" dirty="0">
                <a:latin typeface="Arial"/>
                <a:cs typeface="Arial"/>
              </a:rPr>
              <a:t>it </a:t>
            </a:r>
            <a:r>
              <a:rPr sz="950" spc="-10" dirty="0">
                <a:latin typeface="Arial"/>
                <a:cs typeface="Arial"/>
              </a:rPr>
              <a:t>supplied </a:t>
            </a:r>
            <a:r>
              <a:rPr sz="950" spc="-5" dirty="0">
                <a:latin typeface="Arial"/>
                <a:cs typeface="Arial"/>
              </a:rPr>
              <a:t>for </a:t>
            </a:r>
            <a:r>
              <a:rPr sz="950" spc="-10" dirty="0">
                <a:latin typeface="Arial"/>
                <a:cs typeface="Arial"/>
              </a:rPr>
              <a:t>the</a:t>
            </a:r>
            <a:r>
              <a:rPr sz="950" spc="60" dirty="0">
                <a:latin typeface="Arial"/>
                <a:cs typeface="Arial"/>
              </a:rPr>
              <a:t> </a:t>
            </a:r>
            <a:r>
              <a:rPr sz="950" spc="-10" dirty="0">
                <a:latin typeface="Arial"/>
                <a:cs typeface="Arial"/>
              </a:rPr>
              <a:t>project.</a:t>
            </a:r>
            <a:endParaRPr sz="950">
              <a:latin typeface="Arial"/>
              <a:cs typeface="Arial"/>
            </a:endParaRPr>
          </a:p>
        </p:txBody>
      </p:sp>
      <p:sp>
        <p:nvSpPr>
          <p:cNvPr id="3" name="object 3"/>
          <p:cNvSpPr txBox="1"/>
          <p:nvPr/>
        </p:nvSpPr>
        <p:spPr>
          <a:xfrm>
            <a:off x="1177558" y="6021025"/>
            <a:ext cx="5381625" cy="1876425"/>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10.3   Price Negotiation</a:t>
            </a:r>
            <a:r>
              <a:rPr sz="950" b="1" i="1" spc="80" dirty="0">
                <a:latin typeface="Arial"/>
                <a:cs typeface="Arial"/>
              </a:rPr>
              <a:t> </a:t>
            </a:r>
            <a:r>
              <a:rPr sz="950" b="1" i="1" spc="-10" dirty="0">
                <a:latin typeface="Arial"/>
                <a:cs typeface="Arial"/>
              </a:rPr>
              <a:t>Strategies</a:t>
            </a:r>
            <a:endParaRPr sz="950">
              <a:latin typeface="Arial"/>
              <a:cs typeface="Arial"/>
            </a:endParaRPr>
          </a:p>
          <a:p>
            <a:pPr marL="227329" marR="137795" indent="-214629">
              <a:lnSpc>
                <a:spcPct val="142400"/>
              </a:lnSpc>
              <a:spcBef>
                <a:spcPts val="535"/>
              </a:spcBef>
              <a:buAutoNum type="arabicPeriod"/>
              <a:tabLst>
                <a:tab pos="227329" algn="l"/>
              </a:tabLst>
            </a:pPr>
            <a:r>
              <a:rPr sz="950" spc="-10" dirty="0">
                <a:latin typeface="Arial"/>
                <a:cs typeface="Arial"/>
              </a:rPr>
              <a:t>Consider Titan Metal Fabricators and JSW as ripe targets </a:t>
            </a:r>
            <a:r>
              <a:rPr sz="950" spc="-5" dirty="0">
                <a:latin typeface="Arial"/>
                <a:cs typeface="Arial"/>
              </a:rPr>
              <a:t>for </a:t>
            </a:r>
            <a:r>
              <a:rPr sz="950" spc="-10" dirty="0">
                <a:latin typeface="Arial"/>
                <a:cs typeface="Arial"/>
              </a:rPr>
              <a:t>discounts in exchange for large  orders. </a:t>
            </a:r>
            <a:r>
              <a:rPr sz="950" spc="-5" dirty="0">
                <a:latin typeface="Arial"/>
                <a:cs typeface="Arial"/>
              </a:rPr>
              <a:t>Both </a:t>
            </a:r>
            <a:r>
              <a:rPr sz="950" spc="-10" dirty="0">
                <a:latin typeface="Arial"/>
                <a:cs typeface="Arial"/>
              </a:rPr>
              <a:t>suppliers are only 65% utilized, and are eager to cover overhead costs by winning  orders.</a:t>
            </a:r>
            <a:endParaRPr sz="950">
              <a:latin typeface="Arial"/>
              <a:cs typeface="Arial"/>
            </a:endParaRPr>
          </a:p>
          <a:p>
            <a:pPr marL="227329" marR="5080" indent="-214629">
              <a:lnSpc>
                <a:spcPct val="142400"/>
              </a:lnSpc>
              <a:buAutoNum type="arabicPeriod"/>
              <a:tabLst>
                <a:tab pos="227965" algn="l"/>
              </a:tabLst>
            </a:pPr>
            <a:r>
              <a:rPr sz="950" spc="-10" dirty="0">
                <a:latin typeface="Arial"/>
                <a:cs typeface="Arial"/>
              </a:rPr>
              <a:t>Focus on costs for the entire hydrotreating unit, </a:t>
            </a:r>
            <a:r>
              <a:rPr sz="950" spc="-5" dirty="0">
                <a:latin typeface="Arial"/>
                <a:cs typeface="Arial"/>
              </a:rPr>
              <a:t>rather </a:t>
            </a:r>
            <a:r>
              <a:rPr sz="950" spc="-10" dirty="0">
                <a:latin typeface="Arial"/>
                <a:cs typeface="Arial"/>
              </a:rPr>
              <a:t>than </a:t>
            </a:r>
            <a:r>
              <a:rPr sz="950" spc="-5" dirty="0">
                <a:latin typeface="Arial"/>
                <a:cs typeface="Arial"/>
              </a:rPr>
              <a:t>the </a:t>
            </a:r>
            <a:r>
              <a:rPr sz="950" spc="-10" dirty="0">
                <a:latin typeface="Arial"/>
                <a:cs typeface="Arial"/>
              </a:rPr>
              <a:t>reactor, </a:t>
            </a:r>
            <a:r>
              <a:rPr sz="950" spc="-5" dirty="0">
                <a:latin typeface="Arial"/>
                <a:cs typeface="Arial"/>
              </a:rPr>
              <a:t>as the </a:t>
            </a:r>
            <a:r>
              <a:rPr sz="950" spc="-10" dirty="0">
                <a:latin typeface="Arial"/>
                <a:cs typeface="Arial"/>
              </a:rPr>
              <a:t>actual </a:t>
            </a:r>
            <a:r>
              <a:rPr sz="950" spc="-5" dirty="0">
                <a:latin typeface="Arial"/>
                <a:cs typeface="Arial"/>
              </a:rPr>
              <a:t>reactor  </a:t>
            </a:r>
            <a:r>
              <a:rPr sz="950" spc="-10" dirty="0">
                <a:latin typeface="Arial"/>
                <a:cs typeface="Arial"/>
              </a:rPr>
              <a:t>vessels can cost as </a:t>
            </a:r>
            <a:r>
              <a:rPr sz="950" spc="-5" dirty="0">
                <a:latin typeface="Arial"/>
                <a:cs typeface="Arial"/>
              </a:rPr>
              <a:t>little </a:t>
            </a:r>
            <a:r>
              <a:rPr sz="950" spc="-10" dirty="0">
                <a:latin typeface="Arial"/>
                <a:cs typeface="Arial"/>
              </a:rPr>
              <a:t>as </a:t>
            </a:r>
            <a:r>
              <a:rPr sz="950" spc="-15" dirty="0">
                <a:latin typeface="Arial"/>
                <a:cs typeface="Arial"/>
              </a:rPr>
              <a:t>2-5% </a:t>
            </a:r>
            <a:r>
              <a:rPr sz="950" spc="-10" dirty="0">
                <a:latin typeface="Arial"/>
                <a:cs typeface="Arial"/>
              </a:rPr>
              <a:t>of </a:t>
            </a:r>
            <a:r>
              <a:rPr sz="950" spc="-5" dirty="0">
                <a:latin typeface="Arial"/>
                <a:cs typeface="Arial"/>
              </a:rPr>
              <a:t>the </a:t>
            </a:r>
            <a:r>
              <a:rPr sz="950" spc="-10" dirty="0">
                <a:latin typeface="Arial"/>
                <a:cs typeface="Arial"/>
              </a:rPr>
              <a:t>unit’s cost </a:t>
            </a:r>
            <a:r>
              <a:rPr sz="950" spc="-5" dirty="0">
                <a:latin typeface="Arial"/>
                <a:cs typeface="Arial"/>
              </a:rPr>
              <a:t>(less </a:t>
            </a:r>
            <a:r>
              <a:rPr sz="950" spc="-10" dirty="0">
                <a:latin typeface="Arial"/>
                <a:cs typeface="Arial"/>
              </a:rPr>
              <a:t>than </a:t>
            </a:r>
            <a:r>
              <a:rPr sz="950" spc="-5" dirty="0">
                <a:latin typeface="Arial"/>
                <a:cs typeface="Arial"/>
              </a:rPr>
              <a:t>the cost </a:t>
            </a:r>
            <a:r>
              <a:rPr sz="950" spc="-10" dirty="0">
                <a:latin typeface="Arial"/>
                <a:cs typeface="Arial"/>
              </a:rPr>
              <a:t>of </a:t>
            </a:r>
            <a:r>
              <a:rPr sz="950" spc="-5" dirty="0">
                <a:latin typeface="Arial"/>
                <a:cs typeface="Arial"/>
              </a:rPr>
              <a:t>the unit’s </a:t>
            </a:r>
            <a:r>
              <a:rPr sz="950" spc="-10" dirty="0">
                <a:latin typeface="Arial"/>
                <a:cs typeface="Arial"/>
              </a:rPr>
              <a:t>compressors in  some cases). Instead of negotiating hard </a:t>
            </a:r>
            <a:r>
              <a:rPr sz="950" spc="-5" dirty="0">
                <a:latin typeface="Arial"/>
                <a:cs typeface="Arial"/>
              </a:rPr>
              <a:t>for a </a:t>
            </a:r>
            <a:r>
              <a:rPr sz="950" spc="-15" dirty="0">
                <a:latin typeface="Arial"/>
                <a:cs typeface="Arial"/>
              </a:rPr>
              <a:t>5% </a:t>
            </a:r>
            <a:r>
              <a:rPr sz="950" spc="-10" dirty="0">
                <a:latin typeface="Arial"/>
                <a:cs typeface="Arial"/>
              </a:rPr>
              <a:t>discount on </a:t>
            </a:r>
            <a:r>
              <a:rPr sz="950" spc="-5" dirty="0">
                <a:latin typeface="Arial"/>
                <a:cs typeface="Arial"/>
              </a:rPr>
              <a:t>a </a:t>
            </a:r>
            <a:r>
              <a:rPr sz="950" spc="-10" dirty="0">
                <a:latin typeface="Arial"/>
                <a:cs typeface="Arial"/>
              </a:rPr>
              <a:t>$687k unit ($34.35k), negotiate  with </a:t>
            </a:r>
            <a:r>
              <a:rPr sz="950" spc="-5" dirty="0">
                <a:latin typeface="Arial"/>
                <a:cs typeface="Arial"/>
              </a:rPr>
              <a:t>the EPC </a:t>
            </a:r>
            <a:r>
              <a:rPr sz="950" spc="-10" dirty="0">
                <a:latin typeface="Arial"/>
                <a:cs typeface="Arial"/>
              </a:rPr>
              <a:t>on </a:t>
            </a:r>
            <a:r>
              <a:rPr sz="950" spc="-5" dirty="0">
                <a:latin typeface="Arial"/>
                <a:cs typeface="Arial"/>
              </a:rPr>
              <a:t>the </a:t>
            </a:r>
            <a:r>
              <a:rPr sz="950" spc="-10" dirty="0">
                <a:latin typeface="Arial"/>
                <a:cs typeface="Arial"/>
              </a:rPr>
              <a:t>entire unit </a:t>
            </a:r>
            <a:r>
              <a:rPr sz="950" spc="-5" dirty="0">
                <a:latin typeface="Arial"/>
                <a:cs typeface="Arial"/>
              </a:rPr>
              <a:t>cost – a </a:t>
            </a:r>
            <a:r>
              <a:rPr sz="950" spc="-10" dirty="0">
                <a:latin typeface="Arial"/>
                <a:cs typeface="Arial"/>
              </a:rPr>
              <a:t>5% reduction on </a:t>
            </a:r>
            <a:r>
              <a:rPr sz="950" spc="-5" dirty="0">
                <a:latin typeface="Arial"/>
                <a:cs typeface="Arial"/>
              </a:rPr>
              <a:t>a </a:t>
            </a:r>
            <a:r>
              <a:rPr sz="950" spc="-10" dirty="0">
                <a:latin typeface="Arial"/>
                <a:cs typeface="Arial"/>
              </a:rPr>
              <a:t>hydrotreating unit cost of $70-200m  could amount to</a:t>
            </a:r>
            <a:r>
              <a:rPr sz="950" spc="-40" dirty="0">
                <a:latin typeface="Arial"/>
                <a:cs typeface="Arial"/>
              </a:rPr>
              <a:t> </a:t>
            </a:r>
            <a:r>
              <a:rPr sz="950" spc="-10" dirty="0">
                <a:latin typeface="Arial"/>
                <a:cs typeface="Arial"/>
              </a:rPr>
              <a:t>$3.5-10m.</a:t>
            </a:r>
            <a:endParaRPr sz="950">
              <a:latin typeface="Arial"/>
              <a:cs typeface="Arial"/>
            </a:endParaRPr>
          </a:p>
        </p:txBody>
      </p:sp>
      <p:sp>
        <p:nvSpPr>
          <p:cNvPr id="4" name="object 4"/>
          <p:cNvSpPr/>
          <p:nvPr/>
        </p:nvSpPr>
        <p:spPr>
          <a:xfrm>
            <a:off x="2176272" y="2807207"/>
            <a:ext cx="504190" cy="2263140"/>
          </a:xfrm>
          <a:custGeom>
            <a:avLst/>
            <a:gdLst/>
            <a:ahLst/>
            <a:cxnLst/>
            <a:rect l="l" t="t" r="r" b="b"/>
            <a:pathLst>
              <a:path w="504189" h="2263140">
                <a:moveTo>
                  <a:pt x="0" y="2263140"/>
                </a:moveTo>
                <a:lnTo>
                  <a:pt x="503681" y="2263140"/>
                </a:lnTo>
                <a:lnTo>
                  <a:pt x="503681" y="0"/>
                </a:lnTo>
                <a:lnTo>
                  <a:pt x="0" y="0"/>
                </a:lnTo>
                <a:lnTo>
                  <a:pt x="0" y="2263140"/>
                </a:lnTo>
                <a:close/>
              </a:path>
            </a:pathLst>
          </a:custGeom>
          <a:solidFill>
            <a:srgbClr val="8DB3E2"/>
          </a:solidFill>
        </p:spPr>
        <p:txBody>
          <a:bodyPr wrap="square" lIns="0" tIns="0" rIns="0" bIns="0" rtlCol="0"/>
          <a:lstStyle/>
          <a:p>
            <a:endParaRPr/>
          </a:p>
        </p:txBody>
      </p:sp>
      <p:sp>
        <p:nvSpPr>
          <p:cNvPr id="5" name="object 5"/>
          <p:cNvSpPr/>
          <p:nvPr/>
        </p:nvSpPr>
        <p:spPr>
          <a:xfrm>
            <a:off x="2171700" y="2803398"/>
            <a:ext cx="513080" cy="2272030"/>
          </a:xfrm>
          <a:custGeom>
            <a:avLst/>
            <a:gdLst/>
            <a:ahLst/>
            <a:cxnLst/>
            <a:rect l="l" t="t" r="r" b="b"/>
            <a:pathLst>
              <a:path w="513080" h="2272029">
                <a:moveTo>
                  <a:pt x="510540" y="0"/>
                </a:moveTo>
                <a:lnTo>
                  <a:pt x="1524" y="0"/>
                </a:lnTo>
                <a:lnTo>
                  <a:pt x="0" y="1523"/>
                </a:lnTo>
                <a:lnTo>
                  <a:pt x="0" y="2269235"/>
                </a:lnTo>
                <a:lnTo>
                  <a:pt x="1524" y="2271521"/>
                </a:lnTo>
                <a:lnTo>
                  <a:pt x="510540" y="2271521"/>
                </a:lnTo>
                <a:lnTo>
                  <a:pt x="512826" y="2269235"/>
                </a:lnTo>
                <a:lnTo>
                  <a:pt x="512826" y="2266949"/>
                </a:lnTo>
                <a:lnTo>
                  <a:pt x="8382" y="2266949"/>
                </a:lnTo>
                <a:lnTo>
                  <a:pt x="4572" y="2263139"/>
                </a:lnTo>
                <a:lnTo>
                  <a:pt x="8382" y="2263139"/>
                </a:lnTo>
                <a:lnTo>
                  <a:pt x="8382" y="8381"/>
                </a:lnTo>
                <a:lnTo>
                  <a:pt x="4572" y="8381"/>
                </a:lnTo>
                <a:lnTo>
                  <a:pt x="8382" y="3809"/>
                </a:lnTo>
                <a:lnTo>
                  <a:pt x="512826" y="3809"/>
                </a:lnTo>
                <a:lnTo>
                  <a:pt x="512826" y="1523"/>
                </a:lnTo>
                <a:lnTo>
                  <a:pt x="510540" y="0"/>
                </a:lnTo>
                <a:close/>
              </a:path>
              <a:path w="513080" h="2272029">
                <a:moveTo>
                  <a:pt x="8382" y="2263139"/>
                </a:moveTo>
                <a:lnTo>
                  <a:pt x="4572" y="2263139"/>
                </a:lnTo>
                <a:lnTo>
                  <a:pt x="8382" y="2266949"/>
                </a:lnTo>
                <a:lnTo>
                  <a:pt x="8382" y="2263139"/>
                </a:lnTo>
                <a:close/>
              </a:path>
              <a:path w="513080" h="2272029">
                <a:moveTo>
                  <a:pt x="504444" y="2263139"/>
                </a:moveTo>
                <a:lnTo>
                  <a:pt x="8382" y="2263139"/>
                </a:lnTo>
                <a:lnTo>
                  <a:pt x="8382" y="2266949"/>
                </a:lnTo>
                <a:lnTo>
                  <a:pt x="504444" y="2266949"/>
                </a:lnTo>
                <a:lnTo>
                  <a:pt x="504444" y="2263139"/>
                </a:lnTo>
                <a:close/>
              </a:path>
              <a:path w="513080" h="2272029">
                <a:moveTo>
                  <a:pt x="504444" y="3809"/>
                </a:moveTo>
                <a:lnTo>
                  <a:pt x="504444" y="2266949"/>
                </a:lnTo>
                <a:lnTo>
                  <a:pt x="508254" y="2263139"/>
                </a:lnTo>
                <a:lnTo>
                  <a:pt x="512826" y="2263139"/>
                </a:lnTo>
                <a:lnTo>
                  <a:pt x="512826" y="8381"/>
                </a:lnTo>
                <a:lnTo>
                  <a:pt x="508254" y="8381"/>
                </a:lnTo>
                <a:lnTo>
                  <a:pt x="504444" y="3809"/>
                </a:lnTo>
                <a:close/>
              </a:path>
              <a:path w="513080" h="2272029">
                <a:moveTo>
                  <a:pt x="512826" y="2263139"/>
                </a:moveTo>
                <a:lnTo>
                  <a:pt x="508254" y="2263139"/>
                </a:lnTo>
                <a:lnTo>
                  <a:pt x="504444" y="2266949"/>
                </a:lnTo>
                <a:lnTo>
                  <a:pt x="512826" y="2266949"/>
                </a:lnTo>
                <a:lnTo>
                  <a:pt x="512826" y="2263139"/>
                </a:lnTo>
                <a:close/>
              </a:path>
              <a:path w="513080" h="2272029">
                <a:moveTo>
                  <a:pt x="8382" y="3809"/>
                </a:moveTo>
                <a:lnTo>
                  <a:pt x="4572" y="8381"/>
                </a:lnTo>
                <a:lnTo>
                  <a:pt x="8382" y="8381"/>
                </a:lnTo>
                <a:lnTo>
                  <a:pt x="8382" y="3809"/>
                </a:lnTo>
                <a:close/>
              </a:path>
              <a:path w="513080" h="2272029">
                <a:moveTo>
                  <a:pt x="504444" y="3809"/>
                </a:moveTo>
                <a:lnTo>
                  <a:pt x="8382" y="3809"/>
                </a:lnTo>
                <a:lnTo>
                  <a:pt x="8382" y="8381"/>
                </a:lnTo>
                <a:lnTo>
                  <a:pt x="504444" y="8381"/>
                </a:lnTo>
                <a:lnTo>
                  <a:pt x="504444" y="3809"/>
                </a:lnTo>
                <a:close/>
              </a:path>
              <a:path w="513080" h="2272029">
                <a:moveTo>
                  <a:pt x="512826" y="3809"/>
                </a:moveTo>
                <a:lnTo>
                  <a:pt x="504444" y="3809"/>
                </a:lnTo>
                <a:lnTo>
                  <a:pt x="508254" y="8381"/>
                </a:lnTo>
                <a:lnTo>
                  <a:pt x="512826" y="8381"/>
                </a:lnTo>
                <a:lnTo>
                  <a:pt x="512826" y="3809"/>
                </a:lnTo>
                <a:close/>
              </a:path>
            </a:pathLst>
          </a:custGeom>
          <a:solidFill>
            <a:srgbClr val="7E7E7E"/>
          </a:solidFill>
        </p:spPr>
        <p:txBody>
          <a:bodyPr wrap="square" lIns="0" tIns="0" rIns="0" bIns="0" rtlCol="0"/>
          <a:lstStyle/>
          <a:p>
            <a:endParaRPr/>
          </a:p>
        </p:txBody>
      </p:sp>
      <p:sp>
        <p:nvSpPr>
          <p:cNvPr id="6" name="object 6"/>
          <p:cNvSpPr/>
          <p:nvPr/>
        </p:nvSpPr>
        <p:spPr>
          <a:xfrm>
            <a:off x="3189732" y="2803398"/>
            <a:ext cx="513080" cy="123189"/>
          </a:xfrm>
          <a:custGeom>
            <a:avLst/>
            <a:gdLst/>
            <a:ahLst/>
            <a:cxnLst/>
            <a:rect l="l" t="t" r="r" b="b"/>
            <a:pathLst>
              <a:path w="513079" h="123189">
                <a:moveTo>
                  <a:pt x="511302" y="0"/>
                </a:moveTo>
                <a:lnTo>
                  <a:pt x="2286" y="0"/>
                </a:lnTo>
                <a:lnTo>
                  <a:pt x="0" y="1523"/>
                </a:lnTo>
                <a:lnTo>
                  <a:pt x="0" y="120395"/>
                </a:lnTo>
                <a:lnTo>
                  <a:pt x="2286" y="122681"/>
                </a:lnTo>
                <a:lnTo>
                  <a:pt x="511302" y="122681"/>
                </a:lnTo>
                <a:lnTo>
                  <a:pt x="512826" y="120395"/>
                </a:lnTo>
                <a:lnTo>
                  <a:pt x="512826" y="118109"/>
                </a:lnTo>
                <a:lnTo>
                  <a:pt x="9144" y="118109"/>
                </a:lnTo>
                <a:lnTo>
                  <a:pt x="4572" y="114299"/>
                </a:lnTo>
                <a:lnTo>
                  <a:pt x="9144" y="114299"/>
                </a:lnTo>
                <a:lnTo>
                  <a:pt x="9144" y="8381"/>
                </a:lnTo>
                <a:lnTo>
                  <a:pt x="4572" y="8381"/>
                </a:lnTo>
                <a:lnTo>
                  <a:pt x="9144" y="3809"/>
                </a:lnTo>
                <a:lnTo>
                  <a:pt x="512826" y="3809"/>
                </a:lnTo>
                <a:lnTo>
                  <a:pt x="512826" y="1523"/>
                </a:lnTo>
                <a:lnTo>
                  <a:pt x="511302" y="0"/>
                </a:lnTo>
                <a:close/>
              </a:path>
              <a:path w="513079" h="123189">
                <a:moveTo>
                  <a:pt x="9144" y="114299"/>
                </a:moveTo>
                <a:lnTo>
                  <a:pt x="4572" y="114299"/>
                </a:lnTo>
                <a:lnTo>
                  <a:pt x="9144" y="118109"/>
                </a:lnTo>
                <a:lnTo>
                  <a:pt x="9144" y="114299"/>
                </a:lnTo>
                <a:close/>
              </a:path>
              <a:path w="513079" h="123189">
                <a:moveTo>
                  <a:pt x="504444" y="114299"/>
                </a:moveTo>
                <a:lnTo>
                  <a:pt x="9144" y="114299"/>
                </a:lnTo>
                <a:lnTo>
                  <a:pt x="9144" y="118109"/>
                </a:lnTo>
                <a:lnTo>
                  <a:pt x="504444" y="118109"/>
                </a:lnTo>
                <a:lnTo>
                  <a:pt x="504444" y="114299"/>
                </a:lnTo>
                <a:close/>
              </a:path>
              <a:path w="513079" h="123189">
                <a:moveTo>
                  <a:pt x="504444" y="3809"/>
                </a:moveTo>
                <a:lnTo>
                  <a:pt x="504444" y="118109"/>
                </a:lnTo>
                <a:lnTo>
                  <a:pt x="509016" y="114299"/>
                </a:lnTo>
                <a:lnTo>
                  <a:pt x="512826" y="114299"/>
                </a:lnTo>
                <a:lnTo>
                  <a:pt x="512826" y="8381"/>
                </a:lnTo>
                <a:lnTo>
                  <a:pt x="509016" y="8381"/>
                </a:lnTo>
                <a:lnTo>
                  <a:pt x="504444" y="3809"/>
                </a:lnTo>
                <a:close/>
              </a:path>
              <a:path w="513079" h="123189">
                <a:moveTo>
                  <a:pt x="512826" y="114299"/>
                </a:moveTo>
                <a:lnTo>
                  <a:pt x="509016" y="114299"/>
                </a:lnTo>
                <a:lnTo>
                  <a:pt x="504444" y="118109"/>
                </a:lnTo>
                <a:lnTo>
                  <a:pt x="512826" y="118109"/>
                </a:lnTo>
                <a:lnTo>
                  <a:pt x="512826" y="114299"/>
                </a:lnTo>
                <a:close/>
              </a:path>
              <a:path w="513079" h="123189">
                <a:moveTo>
                  <a:pt x="9144" y="3809"/>
                </a:moveTo>
                <a:lnTo>
                  <a:pt x="4572" y="8381"/>
                </a:lnTo>
                <a:lnTo>
                  <a:pt x="9144" y="8381"/>
                </a:lnTo>
                <a:lnTo>
                  <a:pt x="9144" y="3809"/>
                </a:lnTo>
                <a:close/>
              </a:path>
              <a:path w="513079" h="123189">
                <a:moveTo>
                  <a:pt x="504444" y="3809"/>
                </a:moveTo>
                <a:lnTo>
                  <a:pt x="9144" y="3809"/>
                </a:lnTo>
                <a:lnTo>
                  <a:pt x="9144" y="8381"/>
                </a:lnTo>
                <a:lnTo>
                  <a:pt x="504444" y="8381"/>
                </a:lnTo>
                <a:lnTo>
                  <a:pt x="504444" y="3809"/>
                </a:lnTo>
                <a:close/>
              </a:path>
              <a:path w="513079" h="123189">
                <a:moveTo>
                  <a:pt x="512826" y="3809"/>
                </a:moveTo>
                <a:lnTo>
                  <a:pt x="504444" y="3809"/>
                </a:lnTo>
                <a:lnTo>
                  <a:pt x="509016" y="8381"/>
                </a:lnTo>
                <a:lnTo>
                  <a:pt x="512826" y="8381"/>
                </a:lnTo>
                <a:lnTo>
                  <a:pt x="512826" y="3809"/>
                </a:lnTo>
                <a:close/>
              </a:path>
            </a:pathLst>
          </a:custGeom>
          <a:solidFill>
            <a:srgbClr val="7E7E7E"/>
          </a:solidFill>
        </p:spPr>
        <p:txBody>
          <a:bodyPr wrap="square" lIns="0" tIns="0" rIns="0" bIns="0" rtlCol="0"/>
          <a:lstStyle/>
          <a:p>
            <a:endParaRPr/>
          </a:p>
        </p:txBody>
      </p:sp>
      <p:sp>
        <p:nvSpPr>
          <p:cNvPr id="7" name="object 7"/>
          <p:cNvSpPr/>
          <p:nvPr/>
        </p:nvSpPr>
        <p:spPr>
          <a:xfrm>
            <a:off x="4208526" y="2917698"/>
            <a:ext cx="513080" cy="234315"/>
          </a:xfrm>
          <a:custGeom>
            <a:avLst/>
            <a:gdLst/>
            <a:ahLst/>
            <a:cxnLst/>
            <a:rect l="l" t="t" r="r" b="b"/>
            <a:pathLst>
              <a:path w="513079" h="234314">
                <a:moveTo>
                  <a:pt x="510540" y="0"/>
                </a:moveTo>
                <a:lnTo>
                  <a:pt x="1524" y="0"/>
                </a:lnTo>
                <a:lnTo>
                  <a:pt x="0" y="1523"/>
                </a:lnTo>
                <a:lnTo>
                  <a:pt x="0" y="231647"/>
                </a:lnTo>
                <a:lnTo>
                  <a:pt x="1524" y="233933"/>
                </a:lnTo>
                <a:lnTo>
                  <a:pt x="510540" y="233933"/>
                </a:lnTo>
                <a:lnTo>
                  <a:pt x="512826" y="231647"/>
                </a:lnTo>
                <a:lnTo>
                  <a:pt x="512826" y="229361"/>
                </a:lnTo>
                <a:lnTo>
                  <a:pt x="8382" y="229361"/>
                </a:lnTo>
                <a:lnTo>
                  <a:pt x="3810" y="224789"/>
                </a:lnTo>
                <a:lnTo>
                  <a:pt x="8382" y="224789"/>
                </a:lnTo>
                <a:lnTo>
                  <a:pt x="8382" y="8381"/>
                </a:lnTo>
                <a:lnTo>
                  <a:pt x="3810" y="8381"/>
                </a:lnTo>
                <a:lnTo>
                  <a:pt x="8382" y="3809"/>
                </a:lnTo>
                <a:lnTo>
                  <a:pt x="512826" y="3809"/>
                </a:lnTo>
                <a:lnTo>
                  <a:pt x="512826" y="1523"/>
                </a:lnTo>
                <a:lnTo>
                  <a:pt x="510540" y="0"/>
                </a:lnTo>
                <a:close/>
              </a:path>
              <a:path w="513079" h="234314">
                <a:moveTo>
                  <a:pt x="8382" y="224789"/>
                </a:moveTo>
                <a:lnTo>
                  <a:pt x="3810" y="224789"/>
                </a:lnTo>
                <a:lnTo>
                  <a:pt x="8382" y="229361"/>
                </a:lnTo>
                <a:lnTo>
                  <a:pt x="8382" y="224789"/>
                </a:lnTo>
                <a:close/>
              </a:path>
              <a:path w="513079" h="234314">
                <a:moveTo>
                  <a:pt x="504444" y="224789"/>
                </a:moveTo>
                <a:lnTo>
                  <a:pt x="8382" y="224789"/>
                </a:lnTo>
                <a:lnTo>
                  <a:pt x="8382" y="229361"/>
                </a:lnTo>
                <a:lnTo>
                  <a:pt x="504444" y="229361"/>
                </a:lnTo>
                <a:lnTo>
                  <a:pt x="504444" y="224789"/>
                </a:lnTo>
                <a:close/>
              </a:path>
              <a:path w="513079" h="234314">
                <a:moveTo>
                  <a:pt x="504444" y="3809"/>
                </a:moveTo>
                <a:lnTo>
                  <a:pt x="504444" y="229361"/>
                </a:lnTo>
                <a:lnTo>
                  <a:pt x="508254" y="224789"/>
                </a:lnTo>
                <a:lnTo>
                  <a:pt x="512826" y="224789"/>
                </a:lnTo>
                <a:lnTo>
                  <a:pt x="512826" y="8381"/>
                </a:lnTo>
                <a:lnTo>
                  <a:pt x="508254" y="8381"/>
                </a:lnTo>
                <a:lnTo>
                  <a:pt x="504444" y="3809"/>
                </a:lnTo>
                <a:close/>
              </a:path>
              <a:path w="513079" h="234314">
                <a:moveTo>
                  <a:pt x="512826" y="224789"/>
                </a:moveTo>
                <a:lnTo>
                  <a:pt x="508254" y="224789"/>
                </a:lnTo>
                <a:lnTo>
                  <a:pt x="504444" y="229361"/>
                </a:lnTo>
                <a:lnTo>
                  <a:pt x="512826" y="229361"/>
                </a:lnTo>
                <a:lnTo>
                  <a:pt x="512826" y="224789"/>
                </a:lnTo>
                <a:close/>
              </a:path>
              <a:path w="513079" h="234314">
                <a:moveTo>
                  <a:pt x="8382" y="3809"/>
                </a:moveTo>
                <a:lnTo>
                  <a:pt x="3810" y="8381"/>
                </a:lnTo>
                <a:lnTo>
                  <a:pt x="8382" y="8381"/>
                </a:lnTo>
                <a:lnTo>
                  <a:pt x="8382" y="3809"/>
                </a:lnTo>
                <a:close/>
              </a:path>
              <a:path w="513079" h="234314">
                <a:moveTo>
                  <a:pt x="504444" y="3809"/>
                </a:moveTo>
                <a:lnTo>
                  <a:pt x="8382" y="3809"/>
                </a:lnTo>
                <a:lnTo>
                  <a:pt x="8382" y="8381"/>
                </a:lnTo>
                <a:lnTo>
                  <a:pt x="504444" y="8381"/>
                </a:lnTo>
                <a:lnTo>
                  <a:pt x="504444" y="3809"/>
                </a:lnTo>
                <a:close/>
              </a:path>
              <a:path w="513079" h="234314">
                <a:moveTo>
                  <a:pt x="512826" y="3809"/>
                </a:moveTo>
                <a:lnTo>
                  <a:pt x="504444" y="3809"/>
                </a:lnTo>
                <a:lnTo>
                  <a:pt x="508254" y="8381"/>
                </a:lnTo>
                <a:lnTo>
                  <a:pt x="512826" y="8381"/>
                </a:lnTo>
                <a:lnTo>
                  <a:pt x="512826" y="3809"/>
                </a:lnTo>
                <a:close/>
              </a:path>
            </a:pathLst>
          </a:custGeom>
          <a:solidFill>
            <a:srgbClr val="7E7E7E"/>
          </a:solidFill>
        </p:spPr>
        <p:txBody>
          <a:bodyPr wrap="square" lIns="0" tIns="0" rIns="0" bIns="0" rtlCol="0"/>
          <a:lstStyle/>
          <a:p>
            <a:endParaRPr/>
          </a:p>
        </p:txBody>
      </p:sp>
      <p:sp>
        <p:nvSpPr>
          <p:cNvPr id="8" name="object 8"/>
          <p:cNvSpPr/>
          <p:nvPr/>
        </p:nvSpPr>
        <p:spPr>
          <a:xfrm>
            <a:off x="5226558" y="3142488"/>
            <a:ext cx="513080" cy="121285"/>
          </a:xfrm>
          <a:custGeom>
            <a:avLst/>
            <a:gdLst/>
            <a:ahLst/>
            <a:cxnLst/>
            <a:rect l="l" t="t" r="r" b="b"/>
            <a:pathLst>
              <a:path w="513079" h="121285">
                <a:moveTo>
                  <a:pt x="511302" y="0"/>
                </a:moveTo>
                <a:lnTo>
                  <a:pt x="2286" y="0"/>
                </a:lnTo>
                <a:lnTo>
                  <a:pt x="0" y="2286"/>
                </a:lnTo>
                <a:lnTo>
                  <a:pt x="0" y="119634"/>
                </a:lnTo>
                <a:lnTo>
                  <a:pt x="2286" y="121158"/>
                </a:lnTo>
                <a:lnTo>
                  <a:pt x="511302" y="121158"/>
                </a:lnTo>
                <a:lnTo>
                  <a:pt x="512826" y="119634"/>
                </a:lnTo>
                <a:lnTo>
                  <a:pt x="512826" y="117348"/>
                </a:lnTo>
                <a:lnTo>
                  <a:pt x="8382" y="117348"/>
                </a:lnTo>
                <a:lnTo>
                  <a:pt x="4572" y="112776"/>
                </a:lnTo>
                <a:lnTo>
                  <a:pt x="8382" y="112776"/>
                </a:lnTo>
                <a:lnTo>
                  <a:pt x="8382" y="9144"/>
                </a:lnTo>
                <a:lnTo>
                  <a:pt x="4572" y="9144"/>
                </a:lnTo>
                <a:lnTo>
                  <a:pt x="8382" y="4572"/>
                </a:lnTo>
                <a:lnTo>
                  <a:pt x="512826" y="4572"/>
                </a:lnTo>
                <a:lnTo>
                  <a:pt x="512826" y="2286"/>
                </a:lnTo>
                <a:lnTo>
                  <a:pt x="511302" y="0"/>
                </a:lnTo>
                <a:close/>
              </a:path>
              <a:path w="513079" h="121285">
                <a:moveTo>
                  <a:pt x="8382" y="112776"/>
                </a:moveTo>
                <a:lnTo>
                  <a:pt x="4572" y="112776"/>
                </a:lnTo>
                <a:lnTo>
                  <a:pt x="8382" y="117348"/>
                </a:lnTo>
                <a:lnTo>
                  <a:pt x="8382" y="112776"/>
                </a:lnTo>
                <a:close/>
              </a:path>
              <a:path w="513079" h="121285">
                <a:moveTo>
                  <a:pt x="504444" y="112776"/>
                </a:moveTo>
                <a:lnTo>
                  <a:pt x="8382" y="112776"/>
                </a:lnTo>
                <a:lnTo>
                  <a:pt x="8382" y="117348"/>
                </a:lnTo>
                <a:lnTo>
                  <a:pt x="504444" y="117348"/>
                </a:lnTo>
                <a:lnTo>
                  <a:pt x="504444" y="112776"/>
                </a:lnTo>
                <a:close/>
              </a:path>
              <a:path w="513079" h="121285">
                <a:moveTo>
                  <a:pt x="504444" y="4572"/>
                </a:moveTo>
                <a:lnTo>
                  <a:pt x="504444" y="117348"/>
                </a:lnTo>
                <a:lnTo>
                  <a:pt x="509016" y="112776"/>
                </a:lnTo>
                <a:lnTo>
                  <a:pt x="512826" y="112776"/>
                </a:lnTo>
                <a:lnTo>
                  <a:pt x="512826" y="9144"/>
                </a:lnTo>
                <a:lnTo>
                  <a:pt x="509016" y="9144"/>
                </a:lnTo>
                <a:lnTo>
                  <a:pt x="504444" y="4572"/>
                </a:lnTo>
                <a:close/>
              </a:path>
              <a:path w="513079" h="121285">
                <a:moveTo>
                  <a:pt x="512826" y="112776"/>
                </a:moveTo>
                <a:lnTo>
                  <a:pt x="509016" y="112776"/>
                </a:lnTo>
                <a:lnTo>
                  <a:pt x="504444" y="117348"/>
                </a:lnTo>
                <a:lnTo>
                  <a:pt x="512826" y="117348"/>
                </a:lnTo>
                <a:lnTo>
                  <a:pt x="512826" y="112776"/>
                </a:lnTo>
                <a:close/>
              </a:path>
              <a:path w="513079" h="121285">
                <a:moveTo>
                  <a:pt x="8382" y="4572"/>
                </a:moveTo>
                <a:lnTo>
                  <a:pt x="4572" y="9144"/>
                </a:lnTo>
                <a:lnTo>
                  <a:pt x="8382" y="9144"/>
                </a:lnTo>
                <a:lnTo>
                  <a:pt x="8382" y="4572"/>
                </a:lnTo>
                <a:close/>
              </a:path>
              <a:path w="513079" h="121285">
                <a:moveTo>
                  <a:pt x="504444" y="4572"/>
                </a:moveTo>
                <a:lnTo>
                  <a:pt x="8382" y="4572"/>
                </a:lnTo>
                <a:lnTo>
                  <a:pt x="8382" y="9144"/>
                </a:lnTo>
                <a:lnTo>
                  <a:pt x="504444" y="9144"/>
                </a:lnTo>
                <a:lnTo>
                  <a:pt x="504444" y="4572"/>
                </a:lnTo>
                <a:close/>
              </a:path>
              <a:path w="513079" h="121285">
                <a:moveTo>
                  <a:pt x="512826" y="4572"/>
                </a:moveTo>
                <a:lnTo>
                  <a:pt x="504444" y="4572"/>
                </a:lnTo>
                <a:lnTo>
                  <a:pt x="509016" y="9144"/>
                </a:lnTo>
                <a:lnTo>
                  <a:pt x="512826" y="9144"/>
                </a:lnTo>
                <a:lnTo>
                  <a:pt x="512826" y="4572"/>
                </a:lnTo>
                <a:close/>
              </a:path>
            </a:pathLst>
          </a:custGeom>
          <a:solidFill>
            <a:srgbClr val="7E7E7E"/>
          </a:solidFill>
        </p:spPr>
        <p:txBody>
          <a:bodyPr wrap="square" lIns="0" tIns="0" rIns="0" bIns="0" rtlCol="0"/>
          <a:lstStyle/>
          <a:p>
            <a:endParaRPr/>
          </a:p>
        </p:txBody>
      </p:sp>
      <p:sp>
        <p:nvSpPr>
          <p:cNvPr id="9" name="object 9"/>
          <p:cNvSpPr/>
          <p:nvPr/>
        </p:nvSpPr>
        <p:spPr>
          <a:xfrm>
            <a:off x="6245352" y="3255264"/>
            <a:ext cx="513080" cy="1819910"/>
          </a:xfrm>
          <a:custGeom>
            <a:avLst/>
            <a:gdLst/>
            <a:ahLst/>
            <a:cxnLst/>
            <a:rect l="l" t="t" r="r" b="b"/>
            <a:pathLst>
              <a:path w="513079" h="1819910">
                <a:moveTo>
                  <a:pt x="510540" y="0"/>
                </a:moveTo>
                <a:lnTo>
                  <a:pt x="1524" y="0"/>
                </a:lnTo>
                <a:lnTo>
                  <a:pt x="0" y="2286"/>
                </a:lnTo>
                <a:lnTo>
                  <a:pt x="0" y="1817370"/>
                </a:lnTo>
                <a:lnTo>
                  <a:pt x="1524" y="1819656"/>
                </a:lnTo>
                <a:lnTo>
                  <a:pt x="510540" y="1819656"/>
                </a:lnTo>
                <a:lnTo>
                  <a:pt x="512826" y="1817370"/>
                </a:lnTo>
                <a:lnTo>
                  <a:pt x="512826" y="1815083"/>
                </a:lnTo>
                <a:lnTo>
                  <a:pt x="8382" y="1815084"/>
                </a:lnTo>
                <a:lnTo>
                  <a:pt x="3810" y="1811274"/>
                </a:lnTo>
                <a:lnTo>
                  <a:pt x="8382" y="1811274"/>
                </a:lnTo>
                <a:lnTo>
                  <a:pt x="8382" y="8382"/>
                </a:lnTo>
                <a:lnTo>
                  <a:pt x="3810" y="8382"/>
                </a:lnTo>
                <a:lnTo>
                  <a:pt x="8382" y="4572"/>
                </a:lnTo>
                <a:lnTo>
                  <a:pt x="512826" y="4572"/>
                </a:lnTo>
                <a:lnTo>
                  <a:pt x="512826" y="2286"/>
                </a:lnTo>
                <a:lnTo>
                  <a:pt x="510540" y="0"/>
                </a:lnTo>
                <a:close/>
              </a:path>
              <a:path w="513079" h="1819910">
                <a:moveTo>
                  <a:pt x="8382" y="1811274"/>
                </a:moveTo>
                <a:lnTo>
                  <a:pt x="3810" y="1811274"/>
                </a:lnTo>
                <a:lnTo>
                  <a:pt x="8382" y="1815084"/>
                </a:lnTo>
                <a:lnTo>
                  <a:pt x="8382" y="1811274"/>
                </a:lnTo>
                <a:close/>
              </a:path>
              <a:path w="513079" h="1819910">
                <a:moveTo>
                  <a:pt x="503681" y="1811274"/>
                </a:moveTo>
                <a:lnTo>
                  <a:pt x="8382" y="1811274"/>
                </a:lnTo>
                <a:lnTo>
                  <a:pt x="8382" y="1815084"/>
                </a:lnTo>
                <a:lnTo>
                  <a:pt x="503681" y="1815084"/>
                </a:lnTo>
                <a:lnTo>
                  <a:pt x="503681" y="1811274"/>
                </a:lnTo>
                <a:close/>
              </a:path>
              <a:path w="513079" h="1819910">
                <a:moveTo>
                  <a:pt x="503681" y="4572"/>
                </a:moveTo>
                <a:lnTo>
                  <a:pt x="503681" y="1815084"/>
                </a:lnTo>
                <a:lnTo>
                  <a:pt x="508254" y="1811274"/>
                </a:lnTo>
                <a:lnTo>
                  <a:pt x="512826" y="1811274"/>
                </a:lnTo>
                <a:lnTo>
                  <a:pt x="512826" y="8382"/>
                </a:lnTo>
                <a:lnTo>
                  <a:pt x="508254" y="8382"/>
                </a:lnTo>
                <a:lnTo>
                  <a:pt x="503681" y="4572"/>
                </a:lnTo>
                <a:close/>
              </a:path>
              <a:path w="513079" h="1819910">
                <a:moveTo>
                  <a:pt x="512826" y="1811274"/>
                </a:moveTo>
                <a:lnTo>
                  <a:pt x="508254" y="1811274"/>
                </a:lnTo>
                <a:lnTo>
                  <a:pt x="503681" y="1815084"/>
                </a:lnTo>
                <a:lnTo>
                  <a:pt x="512826" y="1815083"/>
                </a:lnTo>
                <a:lnTo>
                  <a:pt x="512826" y="1811274"/>
                </a:lnTo>
                <a:close/>
              </a:path>
              <a:path w="513079" h="1819910">
                <a:moveTo>
                  <a:pt x="8382" y="4572"/>
                </a:moveTo>
                <a:lnTo>
                  <a:pt x="3810" y="8382"/>
                </a:lnTo>
                <a:lnTo>
                  <a:pt x="8382" y="8382"/>
                </a:lnTo>
                <a:lnTo>
                  <a:pt x="8382" y="4572"/>
                </a:lnTo>
                <a:close/>
              </a:path>
              <a:path w="513079" h="1819910">
                <a:moveTo>
                  <a:pt x="503681" y="4572"/>
                </a:moveTo>
                <a:lnTo>
                  <a:pt x="8382" y="4572"/>
                </a:lnTo>
                <a:lnTo>
                  <a:pt x="8382" y="8382"/>
                </a:lnTo>
                <a:lnTo>
                  <a:pt x="503681" y="8382"/>
                </a:lnTo>
                <a:lnTo>
                  <a:pt x="503681" y="4572"/>
                </a:lnTo>
                <a:close/>
              </a:path>
              <a:path w="513079" h="1819910">
                <a:moveTo>
                  <a:pt x="512826" y="4572"/>
                </a:moveTo>
                <a:lnTo>
                  <a:pt x="503681"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10" name="object 10"/>
          <p:cNvSpPr/>
          <p:nvPr/>
        </p:nvSpPr>
        <p:spPr>
          <a:xfrm>
            <a:off x="2172842" y="2436876"/>
            <a:ext cx="0" cy="2633980"/>
          </a:xfrm>
          <a:custGeom>
            <a:avLst/>
            <a:gdLst/>
            <a:ahLst/>
            <a:cxnLst/>
            <a:rect l="l" t="t" r="r" b="b"/>
            <a:pathLst>
              <a:path h="2633979">
                <a:moveTo>
                  <a:pt x="0" y="0"/>
                </a:moveTo>
                <a:lnTo>
                  <a:pt x="0" y="2633472"/>
                </a:lnTo>
              </a:path>
            </a:pathLst>
          </a:custGeom>
          <a:ln w="8381">
            <a:solidFill>
              <a:srgbClr val="626262"/>
            </a:solidFill>
          </a:ln>
        </p:spPr>
        <p:txBody>
          <a:bodyPr wrap="square" lIns="0" tIns="0" rIns="0" bIns="0" rtlCol="0"/>
          <a:lstStyle/>
          <a:p>
            <a:endParaRPr/>
          </a:p>
        </p:txBody>
      </p:sp>
      <p:sp>
        <p:nvSpPr>
          <p:cNvPr id="11" name="object 11"/>
          <p:cNvSpPr/>
          <p:nvPr/>
        </p:nvSpPr>
        <p:spPr>
          <a:xfrm>
            <a:off x="2137410" y="5070728"/>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2" name="object 12"/>
          <p:cNvSpPr/>
          <p:nvPr/>
        </p:nvSpPr>
        <p:spPr>
          <a:xfrm>
            <a:off x="2137410" y="4740783"/>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3" name="object 13"/>
          <p:cNvSpPr/>
          <p:nvPr/>
        </p:nvSpPr>
        <p:spPr>
          <a:xfrm>
            <a:off x="2137410" y="4412360"/>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4" name="object 14"/>
          <p:cNvSpPr/>
          <p:nvPr/>
        </p:nvSpPr>
        <p:spPr>
          <a:xfrm>
            <a:off x="2137410" y="4082415"/>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5" name="object 15"/>
          <p:cNvSpPr/>
          <p:nvPr/>
        </p:nvSpPr>
        <p:spPr>
          <a:xfrm>
            <a:off x="2137410" y="3754374"/>
            <a:ext cx="36195" cy="0"/>
          </a:xfrm>
          <a:custGeom>
            <a:avLst/>
            <a:gdLst/>
            <a:ahLst/>
            <a:cxnLst/>
            <a:rect l="l" t="t" r="r" b="b"/>
            <a:pathLst>
              <a:path w="36194">
                <a:moveTo>
                  <a:pt x="0" y="0"/>
                </a:moveTo>
                <a:lnTo>
                  <a:pt x="35813" y="0"/>
                </a:lnTo>
              </a:path>
            </a:pathLst>
          </a:custGeom>
          <a:ln w="9144">
            <a:solidFill>
              <a:srgbClr val="626262"/>
            </a:solidFill>
          </a:ln>
        </p:spPr>
        <p:txBody>
          <a:bodyPr wrap="square" lIns="0" tIns="0" rIns="0" bIns="0" rtlCol="0"/>
          <a:lstStyle/>
          <a:p>
            <a:endParaRPr/>
          </a:p>
        </p:txBody>
      </p:sp>
      <p:sp>
        <p:nvSpPr>
          <p:cNvPr id="16" name="object 16"/>
          <p:cNvSpPr/>
          <p:nvPr/>
        </p:nvSpPr>
        <p:spPr>
          <a:xfrm>
            <a:off x="2137410" y="3424809"/>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7" name="object 17"/>
          <p:cNvSpPr/>
          <p:nvPr/>
        </p:nvSpPr>
        <p:spPr>
          <a:xfrm>
            <a:off x="2137410" y="3094862"/>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8" name="object 18"/>
          <p:cNvSpPr/>
          <p:nvPr/>
        </p:nvSpPr>
        <p:spPr>
          <a:xfrm>
            <a:off x="2137410" y="2766440"/>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9" name="object 19"/>
          <p:cNvSpPr/>
          <p:nvPr/>
        </p:nvSpPr>
        <p:spPr>
          <a:xfrm>
            <a:off x="2137410" y="2436495"/>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20" name="object 20"/>
          <p:cNvSpPr/>
          <p:nvPr/>
        </p:nvSpPr>
        <p:spPr>
          <a:xfrm>
            <a:off x="2173223" y="5070728"/>
            <a:ext cx="4583430" cy="0"/>
          </a:xfrm>
          <a:custGeom>
            <a:avLst/>
            <a:gdLst/>
            <a:ahLst/>
            <a:cxnLst/>
            <a:rect l="l" t="t" r="r" b="b"/>
            <a:pathLst>
              <a:path w="4583430">
                <a:moveTo>
                  <a:pt x="0" y="0"/>
                </a:moveTo>
                <a:lnTo>
                  <a:pt x="4583430" y="0"/>
                </a:lnTo>
              </a:path>
            </a:pathLst>
          </a:custGeom>
          <a:ln w="8382">
            <a:solidFill>
              <a:srgbClr val="3F3F3F"/>
            </a:solidFill>
          </a:ln>
        </p:spPr>
        <p:txBody>
          <a:bodyPr wrap="square" lIns="0" tIns="0" rIns="0" bIns="0" rtlCol="0"/>
          <a:lstStyle/>
          <a:p>
            <a:endParaRPr/>
          </a:p>
        </p:txBody>
      </p:sp>
      <p:sp>
        <p:nvSpPr>
          <p:cNvPr id="21" name="object 21"/>
          <p:cNvSpPr txBox="1"/>
          <p:nvPr/>
        </p:nvSpPr>
        <p:spPr>
          <a:xfrm>
            <a:off x="2319020" y="3867150"/>
            <a:ext cx="219710"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687</a:t>
            </a:r>
            <a:endParaRPr sz="900">
              <a:latin typeface="Arial"/>
              <a:cs typeface="Arial"/>
            </a:endParaRPr>
          </a:p>
        </p:txBody>
      </p:sp>
      <p:sp>
        <p:nvSpPr>
          <p:cNvPr id="22" name="object 22"/>
          <p:cNvSpPr txBox="1"/>
          <p:nvPr/>
        </p:nvSpPr>
        <p:spPr>
          <a:xfrm>
            <a:off x="3194304" y="2807207"/>
            <a:ext cx="504825" cy="114300"/>
          </a:xfrm>
          <a:prstGeom prst="rect">
            <a:avLst/>
          </a:prstGeom>
          <a:solidFill>
            <a:srgbClr val="8DB3E2"/>
          </a:solidFill>
        </p:spPr>
        <p:txBody>
          <a:bodyPr vert="horz" wrap="square" lIns="0" tIns="0" rIns="0" bIns="0" rtlCol="0">
            <a:spAutoFit/>
          </a:bodyPr>
          <a:lstStyle/>
          <a:p>
            <a:pPr marL="1270" algn="ctr">
              <a:lnSpc>
                <a:spcPts val="900"/>
              </a:lnSpc>
            </a:pPr>
            <a:r>
              <a:rPr sz="900" spc="5" dirty="0">
                <a:solidFill>
                  <a:srgbClr val="3F3F3F"/>
                </a:solidFill>
                <a:latin typeface="Arial"/>
                <a:cs typeface="Arial"/>
              </a:rPr>
              <a:t>34</a:t>
            </a:r>
            <a:endParaRPr sz="900">
              <a:latin typeface="Arial"/>
              <a:cs typeface="Arial"/>
            </a:endParaRPr>
          </a:p>
        </p:txBody>
      </p:sp>
      <p:sp>
        <p:nvSpPr>
          <p:cNvPr id="23" name="object 23"/>
          <p:cNvSpPr txBox="1"/>
          <p:nvPr/>
        </p:nvSpPr>
        <p:spPr>
          <a:xfrm>
            <a:off x="4212335" y="2921507"/>
            <a:ext cx="504825" cy="226060"/>
          </a:xfrm>
          <a:prstGeom prst="rect">
            <a:avLst/>
          </a:prstGeom>
          <a:solidFill>
            <a:srgbClr val="8DB3E2"/>
          </a:solidFill>
        </p:spPr>
        <p:txBody>
          <a:bodyPr vert="horz" wrap="square" lIns="0" tIns="40640" rIns="0" bIns="0" rtlCol="0">
            <a:spAutoFit/>
          </a:bodyPr>
          <a:lstStyle/>
          <a:p>
            <a:pPr marL="2540" algn="ctr">
              <a:lnSpc>
                <a:spcPct val="100000"/>
              </a:lnSpc>
              <a:spcBef>
                <a:spcPts val="320"/>
              </a:spcBef>
            </a:pPr>
            <a:r>
              <a:rPr sz="900" spc="5" dirty="0">
                <a:solidFill>
                  <a:srgbClr val="3F3F3F"/>
                </a:solidFill>
                <a:latin typeface="Arial"/>
                <a:cs typeface="Arial"/>
              </a:rPr>
              <a:t>69</a:t>
            </a:r>
            <a:endParaRPr sz="900">
              <a:latin typeface="Arial"/>
              <a:cs typeface="Arial"/>
            </a:endParaRPr>
          </a:p>
        </p:txBody>
      </p:sp>
      <p:sp>
        <p:nvSpPr>
          <p:cNvPr id="24" name="object 24"/>
          <p:cNvSpPr txBox="1"/>
          <p:nvPr/>
        </p:nvSpPr>
        <p:spPr>
          <a:xfrm>
            <a:off x="5231129" y="3147060"/>
            <a:ext cx="504825" cy="113030"/>
          </a:xfrm>
          <a:prstGeom prst="rect">
            <a:avLst/>
          </a:prstGeom>
          <a:solidFill>
            <a:srgbClr val="8DB3E2"/>
          </a:solidFill>
        </p:spPr>
        <p:txBody>
          <a:bodyPr vert="horz" wrap="square" lIns="0" tIns="0" rIns="0" bIns="0" rtlCol="0">
            <a:spAutoFit/>
          </a:bodyPr>
          <a:lstStyle/>
          <a:p>
            <a:pPr marL="2540" algn="ctr">
              <a:lnSpc>
                <a:spcPts val="890"/>
              </a:lnSpc>
            </a:pPr>
            <a:r>
              <a:rPr sz="900" spc="10" dirty="0">
                <a:solidFill>
                  <a:srgbClr val="3F3F3F"/>
                </a:solidFill>
                <a:latin typeface="Arial"/>
                <a:cs typeface="Arial"/>
              </a:rPr>
              <a:t>34</a:t>
            </a:r>
            <a:endParaRPr sz="900">
              <a:latin typeface="Arial"/>
              <a:cs typeface="Arial"/>
            </a:endParaRPr>
          </a:p>
        </p:txBody>
      </p:sp>
      <p:sp>
        <p:nvSpPr>
          <p:cNvPr id="25" name="object 25"/>
          <p:cNvSpPr txBox="1"/>
          <p:nvPr/>
        </p:nvSpPr>
        <p:spPr>
          <a:xfrm>
            <a:off x="6249161" y="3259835"/>
            <a:ext cx="504825" cy="1811020"/>
          </a:xfrm>
          <a:prstGeom prst="rect">
            <a:avLst/>
          </a:prstGeom>
          <a:solidFill>
            <a:srgbClr val="8DB3E2"/>
          </a:solidFill>
        </p:spPr>
        <p:txBody>
          <a:bodyPr vert="horz" wrap="square" lIns="0" tIns="0" rIns="0" bIns="0" rtlCol="0">
            <a:spAutoFit/>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marL="155575">
              <a:lnSpc>
                <a:spcPct val="100000"/>
              </a:lnSpc>
              <a:spcBef>
                <a:spcPts val="815"/>
              </a:spcBef>
            </a:pPr>
            <a:r>
              <a:rPr sz="900" spc="10" dirty="0">
                <a:solidFill>
                  <a:srgbClr val="3F3F3F"/>
                </a:solidFill>
                <a:latin typeface="Arial"/>
                <a:cs typeface="Arial"/>
              </a:rPr>
              <a:t>550</a:t>
            </a:r>
            <a:endParaRPr sz="900">
              <a:latin typeface="Arial"/>
              <a:cs typeface="Arial"/>
            </a:endParaRPr>
          </a:p>
        </p:txBody>
      </p:sp>
      <p:sp>
        <p:nvSpPr>
          <p:cNvPr id="26" name="object 26"/>
          <p:cNvSpPr txBox="1"/>
          <p:nvPr/>
        </p:nvSpPr>
        <p:spPr>
          <a:xfrm>
            <a:off x="1922807" y="4992609"/>
            <a:ext cx="64769"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a:t>
            </a:r>
            <a:endParaRPr sz="900">
              <a:latin typeface="Arial"/>
              <a:cs typeface="Arial"/>
            </a:endParaRPr>
          </a:p>
        </p:txBody>
      </p:sp>
      <p:sp>
        <p:nvSpPr>
          <p:cNvPr id="27" name="object 27"/>
          <p:cNvSpPr txBox="1"/>
          <p:nvPr/>
        </p:nvSpPr>
        <p:spPr>
          <a:xfrm>
            <a:off x="1831371" y="4663428"/>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1</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8" name="object 28"/>
          <p:cNvSpPr txBox="1"/>
          <p:nvPr/>
        </p:nvSpPr>
        <p:spPr>
          <a:xfrm>
            <a:off x="1831371" y="4334246"/>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2</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29" name="object 29"/>
          <p:cNvSpPr txBox="1"/>
          <p:nvPr/>
        </p:nvSpPr>
        <p:spPr>
          <a:xfrm>
            <a:off x="1831371" y="4005065"/>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3</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30" name="object 30"/>
          <p:cNvSpPr txBox="1"/>
          <p:nvPr/>
        </p:nvSpPr>
        <p:spPr>
          <a:xfrm>
            <a:off x="1831371" y="3347462"/>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5</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31" name="object 31"/>
          <p:cNvSpPr txBox="1"/>
          <p:nvPr/>
        </p:nvSpPr>
        <p:spPr>
          <a:xfrm>
            <a:off x="1831371" y="3018280"/>
            <a:ext cx="22225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6</a:t>
            </a:r>
            <a:r>
              <a:rPr sz="900" spc="5" dirty="0">
                <a:solidFill>
                  <a:srgbClr val="3F3F3F"/>
                </a:solidFill>
                <a:latin typeface="Arial"/>
                <a:cs typeface="Arial"/>
              </a:rPr>
              <a:t>0</a:t>
            </a:r>
            <a:r>
              <a:rPr sz="900" spc="10" dirty="0">
                <a:solidFill>
                  <a:srgbClr val="3F3F3F"/>
                </a:solidFill>
                <a:latin typeface="Arial"/>
                <a:cs typeface="Arial"/>
              </a:rPr>
              <a:t>0</a:t>
            </a:r>
            <a:endParaRPr sz="900">
              <a:latin typeface="Arial"/>
              <a:cs typeface="Arial"/>
            </a:endParaRPr>
          </a:p>
        </p:txBody>
      </p:sp>
      <p:sp>
        <p:nvSpPr>
          <p:cNvPr id="32" name="object 32"/>
          <p:cNvSpPr txBox="1"/>
          <p:nvPr/>
        </p:nvSpPr>
        <p:spPr>
          <a:xfrm>
            <a:off x="1831371" y="2095227"/>
            <a:ext cx="3502025" cy="746125"/>
          </a:xfrm>
          <a:prstGeom prst="rect">
            <a:avLst/>
          </a:prstGeom>
        </p:spPr>
        <p:txBody>
          <a:bodyPr vert="horz" wrap="square" lIns="0" tIns="0" rIns="0" bIns="0" rtlCol="0">
            <a:spAutoFit/>
          </a:bodyPr>
          <a:lstStyle/>
          <a:p>
            <a:pPr marL="621030">
              <a:lnSpc>
                <a:spcPct val="100000"/>
              </a:lnSpc>
            </a:pPr>
            <a:r>
              <a:rPr sz="950" b="1" spc="-10" dirty="0">
                <a:latin typeface="Arial"/>
                <a:cs typeface="Arial"/>
              </a:rPr>
              <a:t>Figure 36: Should-Cost for Hydrotreating</a:t>
            </a:r>
            <a:r>
              <a:rPr sz="950" b="1" spc="5" dirty="0">
                <a:latin typeface="Arial"/>
                <a:cs typeface="Arial"/>
              </a:rPr>
              <a:t> </a:t>
            </a:r>
            <a:r>
              <a:rPr sz="950" b="1" spc="-10" dirty="0">
                <a:latin typeface="Arial"/>
                <a:cs typeface="Arial"/>
              </a:rPr>
              <a:t>Reactors</a:t>
            </a:r>
            <a:endParaRPr sz="950">
              <a:latin typeface="Arial"/>
              <a:cs typeface="Arial"/>
            </a:endParaRPr>
          </a:p>
          <a:p>
            <a:pPr>
              <a:lnSpc>
                <a:spcPct val="100000"/>
              </a:lnSpc>
              <a:spcBef>
                <a:spcPts val="20"/>
              </a:spcBef>
            </a:pPr>
            <a:endParaRPr sz="800">
              <a:latin typeface="Times New Roman"/>
              <a:cs typeface="Times New Roman"/>
            </a:endParaRPr>
          </a:p>
          <a:p>
            <a:pPr marL="12700">
              <a:lnSpc>
                <a:spcPct val="100000"/>
              </a:lnSpc>
              <a:spcBef>
                <a:spcPts val="5"/>
              </a:spcBef>
            </a:pPr>
            <a:r>
              <a:rPr sz="900" spc="10" dirty="0">
                <a:solidFill>
                  <a:srgbClr val="3F3F3F"/>
                </a:solidFill>
                <a:latin typeface="Arial"/>
                <a:cs typeface="Arial"/>
              </a:rPr>
              <a:t>800</a:t>
            </a:r>
            <a:endParaRPr sz="900">
              <a:latin typeface="Arial"/>
              <a:cs typeface="Arial"/>
            </a:endParaRPr>
          </a:p>
          <a:p>
            <a:pPr>
              <a:lnSpc>
                <a:spcPct val="100000"/>
              </a:lnSpc>
              <a:spcBef>
                <a:spcPts val="15"/>
              </a:spcBef>
            </a:pPr>
            <a:endParaRPr sz="1300">
              <a:latin typeface="Times New Roman"/>
              <a:cs typeface="Times New Roman"/>
            </a:endParaRPr>
          </a:p>
          <a:p>
            <a:pPr marL="12700">
              <a:lnSpc>
                <a:spcPct val="100000"/>
              </a:lnSpc>
            </a:pPr>
            <a:r>
              <a:rPr sz="900" spc="10" dirty="0">
                <a:solidFill>
                  <a:srgbClr val="3F3F3F"/>
                </a:solidFill>
                <a:latin typeface="Arial"/>
                <a:cs typeface="Arial"/>
              </a:rPr>
              <a:t>700</a:t>
            </a:r>
            <a:endParaRPr sz="900">
              <a:latin typeface="Arial"/>
              <a:cs typeface="Arial"/>
            </a:endParaRPr>
          </a:p>
        </p:txBody>
      </p:sp>
      <p:sp>
        <p:nvSpPr>
          <p:cNvPr id="33" name="object 33"/>
          <p:cNvSpPr txBox="1"/>
          <p:nvPr/>
        </p:nvSpPr>
        <p:spPr>
          <a:xfrm>
            <a:off x="2295398" y="5128767"/>
            <a:ext cx="266700" cy="258445"/>
          </a:xfrm>
          <a:prstGeom prst="rect">
            <a:avLst/>
          </a:prstGeom>
        </p:spPr>
        <p:txBody>
          <a:bodyPr vert="horz" wrap="square" lIns="0" tIns="0" rIns="0" bIns="0" rtlCol="0">
            <a:spAutoFit/>
          </a:bodyPr>
          <a:lstStyle/>
          <a:p>
            <a:pPr marL="24130" marR="5080" indent="-11430">
              <a:lnSpc>
                <a:spcPct val="100000"/>
              </a:lnSpc>
            </a:pPr>
            <a:r>
              <a:rPr sz="800" spc="20" dirty="0">
                <a:solidFill>
                  <a:srgbClr val="3F3F3F"/>
                </a:solidFill>
                <a:latin typeface="Arial"/>
                <a:cs typeface="Arial"/>
              </a:rPr>
              <a:t>Ba</a:t>
            </a:r>
            <a:r>
              <a:rPr sz="800" spc="5" dirty="0">
                <a:solidFill>
                  <a:srgbClr val="3F3F3F"/>
                </a:solidFill>
                <a:latin typeface="Arial"/>
                <a:cs typeface="Arial"/>
              </a:rPr>
              <a:t>s</a:t>
            </a:r>
            <a:r>
              <a:rPr sz="800" spc="10" dirty="0">
                <a:solidFill>
                  <a:srgbClr val="3F3F3F"/>
                </a:solidFill>
                <a:latin typeface="Arial"/>
                <a:cs typeface="Arial"/>
              </a:rPr>
              <a:t>e  </a:t>
            </a:r>
            <a:r>
              <a:rPr sz="800" spc="15" dirty="0">
                <a:solidFill>
                  <a:srgbClr val="3F3F3F"/>
                </a:solidFill>
                <a:latin typeface="Arial"/>
                <a:cs typeface="Arial"/>
              </a:rPr>
              <a:t>Co</a:t>
            </a:r>
            <a:r>
              <a:rPr sz="800" spc="5" dirty="0">
                <a:solidFill>
                  <a:srgbClr val="3F3F3F"/>
                </a:solidFill>
                <a:latin typeface="Arial"/>
                <a:cs typeface="Arial"/>
              </a:rPr>
              <a:t>st</a:t>
            </a:r>
            <a:endParaRPr sz="800">
              <a:latin typeface="Arial"/>
              <a:cs typeface="Arial"/>
            </a:endParaRPr>
          </a:p>
        </p:txBody>
      </p:sp>
      <p:sp>
        <p:nvSpPr>
          <p:cNvPr id="34" name="object 34"/>
          <p:cNvSpPr txBox="1"/>
          <p:nvPr/>
        </p:nvSpPr>
        <p:spPr>
          <a:xfrm>
            <a:off x="3155691" y="5128767"/>
            <a:ext cx="584200" cy="258445"/>
          </a:xfrm>
          <a:prstGeom prst="rect">
            <a:avLst/>
          </a:prstGeom>
        </p:spPr>
        <p:txBody>
          <a:bodyPr vert="horz" wrap="square" lIns="0" tIns="0" rIns="0" bIns="0" rtlCol="0">
            <a:spAutoFit/>
          </a:bodyPr>
          <a:lstStyle/>
          <a:p>
            <a:pPr marL="114935" marR="5080" indent="-102870">
              <a:lnSpc>
                <a:spcPct val="100000"/>
              </a:lnSpc>
            </a:pPr>
            <a:r>
              <a:rPr sz="800" spc="15" dirty="0">
                <a:solidFill>
                  <a:srgbClr val="3F3F3F"/>
                </a:solidFill>
                <a:latin typeface="Arial"/>
                <a:cs typeface="Arial"/>
              </a:rPr>
              <a:t>Co</a:t>
            </a:r>
            <a:r>
              <a:rPr sz="800" spc="10" dirty="0">
                <a:solidFill>
                  <a:srgbClr val="3F3F3F"/>
                </a:solidFill>
                <a:latin typeface="Arial"/>
                <a:cs typeface="Arial"/>
              </a:rPr>
              <a:t>m</a:t>
            </a:r>
            <a:r>
              <a:rPr sz="800" spc="15" dirty="0">
                <a:solidFill>
                  <a:srgbClr val="3F3F3F"/>
                </a:solidFill>
                <a:latin typeface="Arial"/>
                <a:cs typeface="Arial"/>
              </a:rPr>
              <a:t>pet</a:t>
            </a:r>
            <a:r>
              <a:rPr sz="800" spc="-5" dirty="0">
                <a:solidFill>
                  <a:srgbClr val="3F3F3F"/>
                </a:solidFill>
                <a:latin typeface="Arial"/>
                <a:cs typeface="Arial"/>
              </a:rPr>
              <a:t>i</a:t>
            </a:r>
            <a:r>
              <a:rPr sz="800" spc="5" dirty="0">
                <a:solidFill>
                  <a:srgbClr val="3F3F3F"/>
                </a:solidFill>
                <a:latin typeface="Arial"/>
                <a:cs typeface="Arial"/>
              </a:rPr>
              <a:t>ti</a:t>
            </a:r>
            <a:r>
              <a:rPr sz="800" spc="10" dirty="0">
                <a:solidFill>
                  <a:srgbClr val="3F3F3F"/>
                </a:solidFill>
                <a:latin typeface="Arial"/>
                <a:cs typeface="Arial"/>
              </a:rPr>
              <a:t>ve  Bidding</a:t>
            </a:r>
            <a:endParaRPr sz="800">
              <a:latin typeface="Arial"/>
              <a:cs typeface="Arial"/>
            </a:endParaRPr>
          </a:p>
        </p:txBody>
      </p:sp>
      <p:sp>
        <p:nvSpPr>
          <p:cNvPr id="35" name="object 35"/>
          <p:cNvSpPr txBox="1"/>
          <p:nvPr/>
        </p:nvSpPr>
        <p:spPr>
          <a:xfrm>
            <a:off x="3985506" y="5128767"/>
            <a:ext cx="1997710" cy="137160"/>
          </a:xfrm>
          <a:prstGeom prst="rect">
            <a:avLst/>
          </a:prstGeom>
        </p:spPr>
        <p:txBody>
          <a:bodyPr vert="horz" wrap="square" lIns="0" tIns="0" rIns="0" bIns="0" rtlCol="0">
            <a:spAutoFit/>
          </a:bodyPr>
          <a:lstStyle/>
          <a:p>
            <a:pPr marL="12700">
              <a:lnSpc>
                <a:spcPct val="100000"/>
              </a:lnSpc>
            </a:pPr>
            <a:r>
              <a:rPr sz="800" spc="15" dirty="0">
                <a:solidFill>
                  <a:srgbClr val="3F3F3F"/>
                </a:solidFill>
                <a:latin typeface="Arial"/>
                <a:cs typeface="Arial"/>
              </a:rPr>
              <a:t>Economies </a:t>
            </a:r>
            <a:r>
              <a:rPr sz="800" spc="10" dirty="0">
                <a:solidFill>
                  <a:srgbClr val="3F3F3F"/>
                </a:solidFill>
                <a:latin typeface="Arial"/>
                <a:cs typeface="Arial"/>
              </a:rPr>
              <a:t>of </a:t>
            </a:r>
            <a:r>
              <a:rPr sz="800" spc="15" dirty="0">
                <a:solidFill>
                  <a:srgbClr val="3F3F3F"/>
                </a:solidFill>
                <a:latin typeface="Arial"/>
                <a:cs typeface="Arial"/>
              </a:rPr>
              <a:t>Scale  Economies </a:t>
            </a:r>
            <a:r>
              <a:rPr sz="800" spc="10" dirty="0">
                <a:solidFill>
                  <a:srgbClr val="3F3F3F"/>
                </a:solidFill>
                <a:latin typeface="Arial"/>
                <a:cs typeface="Arial"/>
              </a:rPr>
              <a:t>of</a:t>
            </a:r>
            <a:r>
              <a:rPr sz="800" spc="-35" dirty="0">
                <a:solidFill>
                  <a:srgbClr val="3F3F3F"/>
                </a:solidFill>
                <a:latin typeface="Arial"/>
                <a:cs typeface="Arial"/>
              </a:rPr>
              <a:t> </a:t>
            </a:r>
            <a:r>
              <a:rPr sz="800" spc="15" dirty="0">
                <a:solidFill>
                  <a:srgbClr val="3F3F3F"/>
                </a:solidFill>
                <a:latin typeface="Arial"/>
                <a:cs typeface="Arial"/>
              </a:rPr>
              <a:t>Scope</a:t>
            </a:r>
            <a:endParaRPr sz="800">
              <a:latin typeface="Arial"/>
              <a:cs typeface="Arial"/>
            </a:endParaRPr>
          </a:p>
        </p:txBody>
      </p:sp>
      <p:sp>
        <p:nvSpPr>
          <p:cNvPr id="36" name="object 36"/>
          <p:cNvSpPr txBox="1"/>
          <p:nvPr/>
        </p:nvSpPr>
        <p:spPr>
          <a:xfrm>
            <a:off x="6325588" y="5128767"/>
            <a:ext cx="356235" cy="258445"/>
          </a:xfrm>
          <a:prstGeom prst="rect">
            <a:avLst/>
          </a:prstGeom>
        </p:spPr>
        <p:txBody>
          <a:bodyPr vert="horz" wrap="square" lIns="0" tIns="0" rIns="0" bIns="0" rtlCol="0">
            <a:spAutoFit/>
          </a:bodyPr>
          <a:lstStyle/>
          <a:p>
            <a:pPr marL="68580" marR="5080" indent="-56515">
              <a:lnSpc>
                <a:spcPct val="100000"/>
              </a:lnSpc>
            </a:pPr>
            <a:r>
              <a:rPr sz="800" spc="20" dirty="0">
                <a:solidFill>
                  <a:srgbClr val="3F3F3F"/>
                </a:solidFill>
                <a:latin typeface="Arial"/>
                <a:cs typeface="Arial"/>
              </a:rPr>
              <a:t>Sh</a:t>
            </a:r>
            <a:r>
              <a:rPr sz="800" spc="5" dirty="0">
                <a:solidFill>
                  <a:srgbClr val="3F3F3F"/>
                </a:solidFill>
                <a:latin typeface="Arial"/>
                <a:cs typeface="Arial"/>
              </a:rPr>
              <a:t>o</a:t>
            </a:r>
            <a:r>
              <a:rPr sz="800" spc="10" dirty="0">
                <a:solidFill>
                  <a:srgbClr val="3F3F3F"/>
                </a:solidFill>
                <a:latin typeface="Arial"/>
                <a:cs typeface="Arial"/>
              </a:rPr>
              <a:t>uld  </a:t>
            </a:r>
            <a:r>
              <a:rPr sz="800" spc="15" dirty="0">
                <a:solidFill>
                  <a:srgbClr val="3F3F3F"/>
                </a:solidFill>
                <a:latin typeface="Arial"/>
                <a:cs typeface="Arial"/>
              </a:rPr>
              <a:t>Cost</a:t>
            </a:r>
            <a:endParaRPr sz="800">
              <a:latin typeface="Arial"/>
              <a:cs typeface="Arial"/>
            </a:endParaRPr>
          </a:p>
        </p:txBody>
      </p:sp>
      <p:sp>
        <p:nvSpPr>
          <p:cNvPr id="37" name="object 37"/>
          <p:cNvSpPr txBox="1"/>
          <p:nvPr/>
        </p:nvSpPr>
        <p:spPr>
          <a:xfrm>
            <a:off x="1614932" y="3681984"/>
            <a:ext cx="438150" cy="152400"/>
          </a:xfrm>
          <a:prstGeom prst="rect">
            <a:avLst/>
          </a:prstGeom>
        </p:spPr>
        <p:txBody>
          <a:bodyPr vert="horz" wrap="square" lIns="0" tIns="0" rIns="0" bIns="0" rtlCol="0">
            <a:spAutoFit/>
          </a:bodyPr>
          <a:lstStyle/>
          <a:p>
            <a:pPr marL="12700">
              <a:lnSpc>
                <a:spcPct val="100000"/>
              </a:lnSpc>
            </a:pPr>
            <a:r>
              <a:rPr sz="900" b="1" spc="10" dirty="0">
                <a:latin typeface="Arial"/>
                <a:cs typeface="Arial"/>
              </a:rPr>
              <a:t>$k </a:t>
            </a:r>
            <a:r>
              <a:rPr sz="900" b="1" spc="75" dirty="0">
                <a:latin typeface="Arial"/>
                <a:cs typeface="Arial"/>
              </a:rPr>
              <a:t> </a:t>
            </a:r>
            <a:r>
              <a:rPr sz="1350" spc="15" baseline="3086" dirty="0">
                <a:solidFill>
                  <a:srgbClr val="3F3F3F"/>
                </a:solidFill>
                <a:latin typeface="Arial"/>
                <a:cs typeface="Arial"/>
              </a:rPr>
              <a:t>400</a:t>
            </a:r>
            <a:endParaRPr sz="1350" baseline="3086">
              <a:latin typeface="Arial"/>
              <a:cs typeface="Arial"/>
            </a:endParaRPr>
          </a:p>
        </p:txBody>
      </p:sp>
      <p:sp>
        <p:nvSpPr>
          <p:cNvPr id="38" name="object 38"/>
          <p:cNvSpPr/>
          <p:nvPr/>
        </p:nvSpPr>
        <p:spPr>
          <a:xfrm>
            <a:off x="1297686" y="2314194"/>
            <a:ext cx="5591810" cy="3439795"/>
          </a:xfrm>
          <a:custGeom>
            <a:avLst/>
            <a:gdLst/>
            <a:ahLst/>
            <a:cxnLst/>
            <a:rect l="l" t="t" r="r" b="b"/>
            <a:pathLst>
              <a:path w="5591809" h="3439795">
                <a:moveTo>
                  <a:pt x="5589270" y="0"/>
                </a:moveTo>
                <a:lnTo>
                  <a:pt x="1524" y="0"/>
                </a:lnTo>
                <a:lnTo>
                  <a:pt x="0" y="1524"/>
                </a:lnTo>
                <a:lnTo>
                  <a:pt x="0" y="3438144"/>
                </a:lnTo>
                <a:lnTo>
                  <a:pt x="1524" y="3439668"/>
                </a:lnTo>
                <a:lnTo>
                  <a:pt x="5589270" y="3439668"/>
                </a:lnTo>
                <a:lnTo>
                  <a:pt x="5591556" y="3438144"/>
                </a:lnTo>
                <a:lnTo>
                  <a:pt x="5591556" y="3435858"/>
                </a:lnTo>
                <a:lnTo>
                  <a:pt x="8382" y="3435858"/>
                </a:lnTo>
                <a:lnTo>
                  <a:pt x="3810" y="3431286"/>
                </a:lnTo>
                <a:lnTo>
                  <a:pt x="8382" y="3431286"/>
                </a:lnTo>
                <a:lnTo>
                  <a:pt x="8382" y="8382"/>
                </a:lnTo>
                <a:lnTo>
                  <a:pt x="3810" y="8382"/>
                </a:lnTo>
                <a:lnTo>
                  <a:pt x="8382" y="4572"/>
                </a:lnTo>
                <a:lnTo>
                  <a:pt x="5591556" y="4572"/>
                </a:lnTo>
                <a:lnTo>
                  <a:pt x="5591556" y="1524"/>
                </a:lnTo>
                <a:lnTo>
                  <a:pt x="5589270" y="0"/>
                </a:lnTo>
                <a:close/>
              </a:path>
              <a:path w="5591809" h="3439795">
                <a:moveTo>
                  <a:pt x="8382" y="3431286"/>
                </a:moveTo>
                <a:lnTo>
                  <a:pt x="3810" y="3431286"/>
                </a:lnTo>
                <a:lnTo>
                  <a:pt x="8382" y="3435858"/>
                </a:lnTo>
                <a:lnTo>
                  <a:pt x="8382" y="3431286"/>
                </a:lnTo>
                <a:close/>
              </a:path>
              <a:path w="5591809" h="3439795">
                <a:moveTo>
                  <a:pt x="5583174" y="3431286"/>
                </a:moveTo>
                <a:lnTo>
                  <a:pt x="8382" y="3431286"/>
                </a:lnTo>
                <a:lnTo>
                  <a:pt x="8382" y="3435858"/>
                </a:lnTo>
                <a:lnTo>
                  <a:pt x="5583174" y="3435858"/>
                </a:lnTo>
                <a:lnTo>
                  <a:pt x="5583174" y="3431286"/>
                </a:lnTo>
                <a:close/>
              </a:path>
              <a:path w="5591809" h="3439795">
                <a:moveTo>
                  <a:pt x="5583174" y="4572"/>
                </a:moveTo>
                <a:lnTo>
                  <a:pt x="5583174" y="3435858"/>
                </a:lnTo>
                <a:lnTo>
                  <a:pt x="5586984" y="3431286"/>
                </a:lnTo>
                <a:lnTo>
                  <a:pt x="5591556" y="3431286"/>
                </a:lnTo>
                <a:lnTo>
                  <a:pt x="5591556" y="8382"/>
                </a:lnTo>
                <a:lnTo>
                  <a:pt x="5586984" y="8382"/>
                </a:lnTo>
                <a:lnTo>
                  <a:pt x="5583174" y="4572"/>
                </a:lnTo>
                <a:close/>
              </a:path>
              <a:path w="5591809" h="3439795">
                <a:moveTo>
                  <a:pt x="5591556" y="3431286"/>
                </a:moveTo>
                <a:lnTo>
                  <a:pt x="5586984" y="3431286"/>
                </a:lnTo>
                <a:lnTo>
                  <a:pt x="5583174" y="3435858"/>
                </a:lnTo>
                <a:lnTo>
                  <a:pt x="5591556" y="3435858"/>
                </a:lnTo>
                <a:lnTo>
                  <a:pt x="5591556" y="3431286"/>
                </a:lnTo>
                <a:close/>
              </a:path>
              <a:path w="5591809" h="3439795">
                <a:moveTo>
                  <a:pt x="8382" y="4572"/>
                </a:moveTo>
                <a:lnTo>
                  <a:pt x="3810" y="8382"/>
                </a:lnTo>
                <a:lnTo>
                  <a:pt x="8382" y="8382"/>
                </a:lnTo>
                <a:lnTo>
                  <a:pt x="8382" y="4572"/>
                </a:lnTo>
                <a:close/>
              </a:path>
              <a:path w="5591809" h="3439795">
                <a:moveTo>
                  <a:pt x="5583174" y="4572"/>
                </a:moveTo>
                <a:lnTo>
                  <a:pt x="8382" y="4572"/>
                </a:lnTo>
                <a:lnTo>
                  <a:pt x="8382" y="8382"/>
                </a:lnTo>
                <a:lnTo>
                  <a:pt x="5583174" y="8382"/>
                </a:lnTo>
                <a:lnTo>
                  <a:pt x="5583174" y="4572"/>
                </a:lnTo>
                <a:close/>
              </a:path>
              <a:path w="5591809" h="3439795">
                <a:moveTo>
                  <a:pt x="5591556" y="4572"/>
                </a:moveTo>
                <a:lnTo>
                  <a:pt x="5583174" y="4572"/>
                </a:lnTo>
                <a:lnTo>
                  <a:pt x="5586984" y="8382"/>
                </a:lnTo>
                <a:lnTo>
                  <a:pt x="5591556" y="8382"/>
                </a:lnTo>
                <a:lnTo>
                  <a:pt x="5591556" y="4572"/>
                </a:lnTo>
                <a:close/>
              </a:path>
            </a:pathLst>
          </a:custGeom>
          <a:solidFill>
            <a:srgbClr val="626262"/>
          </a:solidFill>
        </p:spPr>
        <p:txBody>
          <a:bodyPr wrap="square" lIns="0" tIns="0" rIns="0" bIns="0" rtlCol="0"/>
          <a:lstStyle/>
          <a:p>
            <a:endParaRPr/>
          </a:p>
        </p:txBody>
      </p:sp>
      <p:sp>
        <p:nvSpPr>
          <p:cNvPr id="39" name="object 3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81</a:t>
            </a:fld>
            <a:endParaRPr spc="15"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82</a:t>
            </a:fld>
            <a:endParaRPr spc="15" dirty="0"/>
          </a:p>
        </p:txBody>
      </p:sp>
      <p:sp>
        <p:nvSpPr>
          <p:cNvPr id="2" name="object 2"/>
          <p:cNvSpPr txBox="1"/>
          <p:nvPr/>
        </p:nvSpPr>
        <p:spPr>
          <a:xfrm>
            <a:off x="1177544" y="850138"/>
            <a:ext cx="3874135" cy="878840"/>
          </a:xfrm>
          <a:prstGeom prst="rect">
            <a:avLst/>
          </a:prstGeom>
        </p:spPr>
        <p:txBody>
          <a:bodyPr vert="horz" wrap="square" lIns="0" tIns="0" rIns="0" bIns="0" rtlCol="0">
            <a:spAutoFit/>
          </a:bodyPr>
          <a:lstStyle/>
          <a:p>
            <a:pPr marL="22860">
              <a:lnSpc>
                <a:spcPct val="100000"/>
              </a:lnSpc>
            </a:pPr>
            <a:r>
              <a:rPr sz="950" b="1" spc="-10" dirty="0">
                <a:latin typeface="Arial"/>
                <a:cs typeface="Arial"/>
              </a:rPr>
              <a:t>11    Coke</a:t>
            </a:r>
            <a:r>
              <a:rPr sz="950" b="1" spc="-120" dirty="0">
                <a:latin typeface="Arial"/>
                <a:cs typeface="Arial"/>
              </a:rPr>
              <a:t> </a:t>
            </a:r>
            <a:r>
              <a:rPr sz="950" b="1" spc="-10" dirty="0">
                <a:latin typeface="Arial"/>
                <a:cs typeface="Arial"/>
              </a:rPr>
              <a:t>Drums</a:t>
            </a:r>
            <a:endParaRPr sz="950">
              <a:latin typeface="Arial"/>
              <a:cs typeface="Arial"/>
            </a:endParaRPr>
          </a:p>
          <a:p>
            <a:pPr>
              <a:lnSpc>
                <a:spcPct val="100000"/>
              </a:lnSpc>
              <a:spcBef>
                <a:spcPts val="25"/>
              </a:spcBef>
            </a:pPr>
            <a:endParaRPr sz="1050">
              <a:latin typeface="Times New Roman"/>
              <a:cs typeface="Times New Roman"/>
            </a:endParaRPr>
          </a:p>
          <a:p>
            <a:pPr marL="12700">
              <a:lnSpc>
                <a:spcPct val="100000"/>
              </a:lnSpc>
            </a:pPr>
            <a:r>
              <a:rPr sz="950" b="1" i="1" spc="-10" dirty="0">
                <a:latin typeface="Arial"/>
                <a:cs typeface="Arial"/>
              </a:rPr>
              <a:t>11.1   Market</a:t>
            </a:r>
            <a:r>
              <a:rPr sz="950" b="1" i="1" spc="45" dirty="0">
                <a:latin typeface="Arial"/>
                <a:cs typeface="Arial"/>
              </a:rPr>
              <a:t> </a:t>
            </a:r>
            <a:r>
              <a:rPr sz="950" b="1" i="1" spc="-10" dirty="0">
                <a:latin typeface="Arial"/>
                <a:cs typeface="Arial"/>
              </a:rPr>
              <a:t>Overview</a:t>
            </a:r>
            <a:endParaRPr sz="950">
              <a:latin typeface="Arial"/>
              <a:cs typeface="Arial"/>
            </a:endParaRPr>
          </a:p>
          <a:p>
            <a:pPr marL="1786255" marR="5080" indent="-229870">
              <a:lnSpc>
                <a:spcPts val="1650"/>
              </a:lnSpc>
              <a:spcBef>
                <a:spcPts val="130"/>
              </a:spcBef>
            </a:pPr>
            <a:r>
              <a:rPr sz="950" b="1" spc="-10" dirty="0">
                <a:latin typeface="Arial"/>
                <a:cs typeface="Arial"/>
              </a:rPr>
              <a:t>Table 22: Key Indicators for Coke Drums  </a:t>
            </a:r>
            <a:r>
              <a:rPr sz="950" b="1" spc="-5" dirty="0">
                <a:latin typeface="Arial"/>
                <a:cs typeface="Arial"/>
              </a:rPr>
              <a:t>(Total </a:t>
            </a:r>
            <a:r>
              <a:rPr sz="950" b="1" spc="-10" dirty="0">
                <a:latin typeface="Arial"/>
                <a:cs typeface="Arial"/>
              </a:rPr>
              <a:t>Change over Each</a:t>
            </a:r>
            <a:r>
              <a:rPr sz="950" b="1" spc="-30" dirty="0">
                <a:latin typeface="Arial"/>
                <a:cs typeface="Arial"/>
              </a:rPr>
              <a:t> </a:t>
            </a:r>
            <a:r>
              <a:rPr sz="950" b="1" spc="-10" dirty="0">
                <a:latin typeface="Arial"/>
                <a:cs typeface="Arial"/>
              </a:rPr>
              <a:t>Period)</a:t>
            </a:r>
            <a:endParaRPr sz="950">
              <a:latin typeface="Arial"/>
              <a:cs typeface="Arial"/>
            </a:endParaRPr>
          </a:p>
        </p:txBody>
      </p:sp>
      <p:graphicFrame>
        <p:nvGraphicFramePr>
          <p:cNvPr id="3" name="object 3"/>
          <p:cNvGraphicFramePr>
            <a:graphicFrameLocks noGrp="1"/>
          </p:cNvGraphicFramePr>
          <p:nvPr/>
        </p:nvGraphicFramePr>
        <p:xfrm>
          <a:off x="1878329" y="1854708"/>
          <a:ext cx="4019550" cy="887094"/>
        </p:xfrm>
        <a:graphic>
          <a:graphicData uri="http://schemas.openxmlformats.org/drawingml/2006/table">
            <a:tbl>
              <a:tblPr firstRow="1" bandRow="1">
                <a:tableStyleId>{2D5ABB26-0587-4C30-8999-92F81FD0307C}</a:tableStyleId>
              </a:tblPr>
              <a:tblGrid>
                <a:gridCol w="1454658">
                  <a:extLst>
                    <a:ext uri="{9D8B030D-6E8A-4147-A177-3AD203B41FA5}">
                      <a16:colId xmlns:a16="http://schemas.microsoft.com/office/drawing/2014/main" val="20000"/>
                    </a:ext>
                  </a:extLst>
                </a:gridCol>
                <a:gridCol w="294512">
                  <a:extLst>
                    <a:ext uri="{9D8B030D-6E8A-4147-A177-3AD203B41FA5}">
                      <a16:colId xmlns:a16="http://schemas.microsoft.com/office/drawing/2014/main" val="20001"/>
                    </a:ext>
                  </a:extLst>
                </a:gridCol>
                <a:gridCol w="1002411">
                  <a:extLst>
                    <a:ext uri="{9D8B030D-6E8A-4147-A177-3AD203B41FA5}">
                      <a16:colId xmlns:a16="http://schemas.microsoft.com/office/drawing/2014/main" val="20002"/>
                    </a:ext>
                  </a:extLst>
                </a:gridCol>
                <a:gridCol w="294513">
                  <a:extLst>
                    <a:ext uri="{9D8B030D-6E8A-4147-A177-3AD203B41FA5}">
                      <a16:colId xmlns:a16="http://schemas.microsoft.com/office/drawing/2014/main" val="20003"/>
                    </a:ext>
                  </a:extLst>
                </a:gridCol>
                <a:gridCol w="964310">
                  <a:extLst>
                    <a:ext uri="{9D8B030D-6E8A-4147-A177-3AD203B41FA5}">
                      <a16:colId xmlns:a16="http://schemas.microsoft.com/office/drawing/2014/main" val="20004"/>
                    </a:ext>
                  </a:extLst>
                </a:gridCol>
              </a:tblGrid>
              <a:tr h="167259">
                <a:tc>
                  <a:txBody>
                    <a:bodyPr/>
                    <a:lstStyle/>
                    <a:p>
                      <a:pPr marL="311150">
                        <a:lnSpc>
                          <a:spcPct val="100000"/>
                        </a:lnSpc>
                        <a:spcBef>
                          <a:spcPts val="110"/>
                        </a:spcBef>
                      </a:pPr>
                      <a:r>
                        <a:rPr sz="950" b="1" spc="-10" dirty="0">
                          <a:solidFill>
                            <a:srgbClr val="00007F"/>
                          </a:solidFill>
                          <a:latin typeface="Arial"/>
                          <a:cs typeface="Arial"/>
                        </a:rPr>
                        <a:t>Key</a:t>
                      </a:r>
                      <a:r>
                        <a:rPr sz="950" b="1" spc="-65" dirty="0">
                          <a:solidFill>
                            <a:srgbClr val="00007F"/>
                          </a:solidFill>
                          <a:latin typeface="Arial"/>
                          <a:cs typeface="Arial"/>
                        </a:rPr>
                        <a:t> </a:t>
                      </a:r>
                      <a:r>
                        <a:rPr sz="950" b="1" spc="-10" dirty="0">
                          <a:solidFill>
                            <a:srgbClr val="00007F"/>
                          </a:solidFill>
                          <a:latin typeface="Arial"/>
                          <a:cs typeface="Arial"/>
                        </a:rPr>
                        <a:t>Indicators</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gridSpan="2">
                  <a:txBody>
                    <a:bodyPr/>
                    <a:lstStyle/>
                    <a:p>
                      <a:pPr marL="120014">
                        <a:lnSpc>
                          <a:spcPct val="100000"/>
                        </a:lnSpc>
                        <a:spcBef>
                          <a:spcPts val="110"/>
                        </a:spcBef>
                      </a:pPr>
                      <a:r>
                        <a:rPr sz="950" b="1" spc="-10" dirty="0">
                          <a:solidFill>
                            <a:srgbClr val="00007F"/>
                          </a:solidFill>
                          <a:latin typeface="Arial"/>
                          <a:cs typeface="Arial"/>
                        </a:rPr>
                        <a:t>Q1 2013 </a:t>
                      </a:r>
                      <a:r>
                        <a:rPr sz="950" b="1" spc="-5" dirty="0">
                          <a:solidFill>
                            <a:srgbClr val="00007F"/>
                          </a:solidFill>
                          <a:latin typeface="Arial"/>
                          <a:cs typeface="Arial"/>
                        </a:rPr>
                        <a:t>– </a:t>
                      </a:r>
                      <a:r>
                        <a:rPr sz="950" b="1" spc="-10" dirty="0">
                          <a:solidFill>
                            <a:srgbClr val="00007F"/>
                          </a:solidFill>
                          <a:latin typeface="Arial"/>
                          <a:cs typeface="Arial"/>
                        </a:rPr>
                        <a:t>Q1</a:t>
                      </a:r>
                      <a:r>
                        <a:rPr sz="950" b="1" spc="-70" dirty="0">
                          <a:solidFill>
                            <a:srgbClr val="00007F"/>
                          </a:solidFill>
                          <a:latin typeface="Arial"/>
                          <a:cs typeface="Arial"/>
                        </a:rPr>
                        <a:t> </a:t>
                      </a:r>
                      <a:r>
                        <a:rPr sz="950" b="1" spc="-10" dirty="0">
                          <a:solidFill>
                            <a:srgbClr val="00007F"/>
                          </a:solidFill>
                          <a:latin typeface="Arial"/>
                          <a:cs typeface="Arial"/>
                        </a:rPr>
                        <a:t>2015</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01600">
                        <a:lnSpc>
                          <a:spcPct val="100000"/>
                        </a:lnSpc>
                        <a:spcBef>
                          <a:spcPts val="110"/>
                        </a:spcBef>
                      </a:pPr>
                      <a:r>
                        <a:rPr sz="950" b="1" spc="-5" dirty="0">
                          <a:solidFill>
                            <a:srgbClr val="00007F"/>
                          </a:solidFill>
                          <a:latin typeface="Arial"/>
                          <a:cs typeface="Arial"/>
                        </a:rPr>
                        <a:t>Q1 </a:t>
                      </a:r>
                      <a:r>
                        <a:rPr sz="950" b="1" spc="-10" dirty="0">
                          <a:solidFill>
                            <a:srgbClr val="00007F"/>
                          </a:solidFill>
                          <a:latin typeface="Arial"/>
                          <a:cs typeface="Arial"/>
                        </a:rPr>
                        <a:t>2013 </a:t>
                      </a:r>
                      <a:r>
                        <a:rPr sz="950" b="1" spc="-5" dirty="0">
                          <a:solidFill>
                            <a:srgbClr val="00007F"/>
                          </a:solidFill>
                          <a:latin typeface="Arial"/>
                          <a:cs typeface="Arial"/>
                        </a:rPr>
                        <a:t>– </a:t>
                      </a:r>
                      <a:r>
                        <a:rPr sz="950" b="1" spc="-10" dirty="0">
                          <a:solidFill>
                            <a:srgbClr val="00007F"/>
                          </a:solidFill>
                          <a:latin typeface="Arial"/>
                          <a:cs typeface="Arial"/>
                        </a:rPr>
                        <a:t>Q1</a:t>
                      </a:r>
                      <a:r>
                        <a:rPr sz="950" b="1" spc="-90" dirty="0">
                          <a:solidFill>
                            <a:srgbClr val="00007F"/>
                          </a:solidFill>
                          <a:latin typeface="Arial"/>
                          <a:cs typeface="Arial"/>
                        </a:rPr>
                        <a:t> </a:t>
                      </a:r>
                      <a:r>
                        <a:rPr sz="950" b="1" spc="-10" dirty="0">
                          <a:solidFill>
                            <a:srgbClr val="00007F"/>
                          </a:solidFill>
                          <a:latin typeface="Arial"/>
                          <a:cs typeface="Arial"/>
                        </a:rPr>
                        <a:t>2020</a:t>
                      </a:r>
                      <a:endParaRPr sz="950">
                        <a:latin typeface="Arial"/>
                        <a:cs typeface="Arial"/>
                      </a:endParaRPr>
                    </a:p>
                  </a:txBody>
                  <a:tcPr marL="0" marR="0" marT="139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58496">
                <a:tc>
                  <a:txBody>
                    <a:bodyPr/>
                    <a:lstStyle/>
                    <a:p>
                      <a:pPr marL="95250">
                        <a:lnSpc>
                          <a:spcPct val="100000"/>
                        </a:lnSpc>
                        <a:spcBef>
                          <a:spcPts val="45"/>
                        </a:spcBef>
                      </a:pPr>
                      <a:r>
                        <a:rPr sz="950" spc="-10" dirty="0">
                          <a:latin typeface="Arial"/>
                          <a:cs typeface="Arial"/>
                        </a:rPr>
                        <a:t>Demand</a:t>
                      </a:r>
                      <a:r>
                        <a:rPr sz="950" spc="-90" dirty="0">
                          <a:latin typeface="Arial"/>
                          <a:cs typeface="Arial"/>
                        </a:rPr>
                        <a:t> </a:t>
                      </a:r>
                      <a:r>
                        <a:rPr sz="950" spc="-10" dirty="0">
                          <a:latin typeface="Arial"/>
                          <a:cs typeface="Arial"/>
                        </a:rPr>
                        <a:t>Growth</a:t>
                      </a:r>
                      <a:endParaRPr sz="950">
                        <a:latin typeface="Arial"/>
                        <a:cs typeface="Arial"/>
                      </a:endParaRPr>
                    </a:p>
                  </a:txBody>
                  <a:tcPr marL="0" marR="0" marT="5715"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9.8%</a:t>
                      </a:r>
                      <a:endParaRPr sz="950">
                        <a:latin typeface="Arial"/>
                        <a:cs typeface="Arial"/>
                      </a:endParaRPr>
                    </a:p>
                  </a:txBody>
                  <a:tcPr marL="0" marR="0" marT="5715"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54%</a:t>
                      </a:r>
                      <a:endParaRPr sz="950">
                        <a:latin typeface="Arial"/>
                        <a:cs typeface="Arial"/>
                      </a:endParaRPr>
                    </a:p>
                  </a:txBody>
                  <a:tcPr marL="0" marR="0" marT="5715"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184784">
                <a:tc>
                  <a:txBody>
                    <a:bodyPr/>
                    <a:lstStyle/>
                    <a:p>
                      <a:pPr marL="95250">
                        <a:lnSpc>
                          <a:spcPct val="100000"/>
                        </a:lnSpc>
                        <a:spcBef>
                          <a:spcPts val="254"/>
                        </a:spcBef>
                      </a:pPr>
                      <a:r>
                        <a:rPr sz="950" spc="-10" dirty="0">
                          <a:latin typeface="Arial"/>
                          <a:cs typeface="Arial"/>
                        </a:rPr>
                        <a:t>Demand</a:t>
                      </a:r>
                      <a:r>
                        <a:rPr sz="950" spc="-105" dirty="0">
                          <a:latin typeface="Arial"/>
                          <a:cs typeface="Arial"/>
                        </a:rPr>
                        <a:t> </a:t>
                      </a:r>
                      <a:r>
                        <a:rPr sz="950" spc="-5" dirty="0">
                          <a:latin typeface="Arial"/>
                          <a:cs typeface="Arial"/>
                        </a:rPr>
                        <a:t>($m)</a:t>
                      </a:r>
                      <a:endParaRPr sz="950">
                        <a:latin typeface="Arial"/>
                        <a:cs typeface="Arial"/>
                      </a:endParaRPr>
                    </a:p>
                  </a:txBody>
                  <a:tcPr marL="0" marR="0" marT="32384"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200-219</a:t>
                      </a:r>
                      <a:endParaRPr sz="950">
                        <a:latin typeface="Arial"/>
                        <a:cs typeface="Arial"/>
                      </a:endParaRPr>
                    </a:p>
                  </a:txBody>
                  <a:tcPr marL="0" marR="0" marT="32384"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200-308</a:t>
                      </a:r>
                      <a:endParaRPr sz="950">
                        <a:latin typeface="Arial"/>
                        <a:cs typeface="Arial"/>
                      </a:endParaRPr>
                    </a:p>
                  </a:txBody>
                  <a:tcPr marL="0" marR="0" marT="32384"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85927">
                <a:tc>
                  <a:txBody>
                    <a:bodyPr/>
                    <a:lstStyle/>
                    <a:p>
                      <a:pPr marL="95250">
                        <a:lnSpc>
                          <a:spcPct val="100000"/>
                        </a:lnSpc>
                        <a:spcBef>
                          <a:spcPts val="260"/>
                        </a:spcBef>
                      </a:pPr>
                      <a:r>
                        <a:rPr sz="950" spc="-10" dirty="0">
                          <a:latin typeface="Arial"/>
                          <a:cs typeface="Arial"/>
                        </a:rPr>
                        <a:t>Capacity</a:t>
                      </a:r>
                      <a:r>
                        <a:rPr sz="950" spc="-70" dirty="0">
                          <a:latin typeface="Arial"/>
                          <a:cs typeface="Arial"/>
                        </a:rPr>
                        <a:t> </a:t>
                      </a:r>
                      <a:r>
                        <a:rPr sz="950" spc="-5" dirty="0">
                          <a:latin typeface="Arial"/>
                          <a:cs typeface="Arial"/>
                        </a:rPr>
                        <a:t>Utilization</a:t>
                      </a:r>
                      <a:endParaRPr sz="950">
                        <a:latin typeface="Arial"/>
                        <a:cs typeface="Arial"/>
                      </a:endParaRPr>
                    </a:p>
                  </a:txBody>
                  <a:tcPr marL="0" marR="0" marT="3302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0.7%</a:t>
                      </a:r>
                      <a:endParaRPr sz="950">
                        <a:latin typeface="Arial"/>
                        <a:cs typeface="Arial"/>
                      </a:endParaRPr>
                    </a:p>
                  </a:txBody>
                  <a:tcPr marL="0" marR="0" marT="3302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FF0000"/>
                          </a:solidFill>
                          <a:latin typeface="Arial"/>
                          <a:cs typeface="Arial"/>
                        </a:rPr>
                        <a:t>▲</a:t>
                      </a:r>
                      <a:endParaRPr sz="950">
                        <a:latin typeface="Arial"/>
                        <a:cs typeface="Arial"/>
                      </a:endParaRPr>
                    </a:p>
                  </a:txBody>
                  <a:tcPr marL="0" marR="0" marT="3302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2.7%</a:t>
                      </a:r>
                      <a:endParaRPr sz="950">
                        <a:latin typeface="Arial"/>
                        <a:cs typeface="Arial"/>
                      </a:endParaRPr>
                    </a:p>
                  </a:txBody>
                  <a:tcPr marL="0" marR="0" marT="3302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84784">
                <a:tc>
                  <a:txBody>
                    <a:bodyPr/>
                    <a:lstStyle/>
                    <a:p>
                      <a:pPr marL="93980">
                        <a:lnSpc>
                          <a:spcPct val="100000"/>
                        </a:lnSpc>
                        <a:spcBef>
                          <a:spcPts val="254"/>
                        </a:spcBef>
                      </a:pPr>
                      <a:r>
                        <a:rPr sz="950" spc="-5" dirty="0">
                          <a:latin typeface="Arial"/>
                          <a:cs typeface="Arial"/>
                        </a:rPr>
                        <a:t>Prices</a:t>
                      </a:r>
                      <a:endParaRPr sz="950">
                        <a:latin typeface="Arial"/>
                        <a:cs typeface="Arial"/>
                      </a:endParaRPr>
                    </a:p>
                  </a:txBody>
                  <a:tcPr marL="0" marR="0" marT="32384"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5.2%</a:t>
                      </a:r>
                      <a:endParaRPr sz="950">
                        <a:latin typeface="Arial"/>
                        <a:cs typeface="Arial"/>
                      </a:endParaRPr>
                    </a:p>
                  </a:txBody>
                  <a:tcPr marL="0" marR="0" marT="32384"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16.8%</a:t>
                      </a:r>
                      <a:endParaRPr sz="950">
                        <a:latin typeface="Arial"/>
                        <a:cs typeface="Arial"/>
                      </a:endParaRPr>
                    </a:p>
                  </a:txBody>
                  <a:tcPr marL="0" marR="0" marT="32384"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bl>
          </a:graphicData>
        </a:graphic>
      </p:graphicFrame>
      <p:sp>
        <p:nvSpPr>
          <p:cNvPr id="4" name="object 4"/>
          <p:cNvSpPr txBox="1"/>
          <p:nvPr/>
        </p:nvSpPr>
        <p:spPr>
          <a:xfrm>
            <a:off x="1177544" y="2874771"/>
            <a:ext cx="92710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11.1.1 </a:t>
            </a:r>
            <a:r>
              <a:rPr sz="950" b="1" spc="165" dirty="0">
                <a:latin typeface="Arial"/>
                <a:cs typeface="Arial"/>
              </a:rPr>
              <a:t> </a:t>
            </a:r>
            <a:r>
              <a:rPr sz="950" b="1" spc="-10" dirty="0">
                <a:latin typeface="Arial"/>
                <a:cs typeface="Arial"/>
              </a:rPr>
              <a:t>Demand</a:t>
            </a:r>
            <a:endParaRPr sz="950">
              <a:latin typeface="Arial"/>
              <a:cs typeface="Arial"/>
            </a:endParaRPr>
          </a:p>
        </p:txBody>
      </p:sp>
      <p:sp>
        <p:nvSpPr>
          <p:cNvPr id="5" name="object 5"/>
          <p:cNvSpPr txBox="1"/>
          <p:nvPr/>
        </p:nvSpPr>
        <p:spPr>
          <a:xfrm>
            <a:off x="1177544" y="3401341"/>
            <a:ext cx="4714240" cy="427355"/>
          </a:xfrm>
          <a:prstGeom prst="rect">
            <a:avLst/>
          </a:prstGeom>
        </p:spPr>
        <p:txBody>
          <a:bodyPr vert="horz" wrap="square" lIns="0" tIns="0" rIns="0" bIns="0" rtlCol="0">
            <a:spAutoFit/>
          </a:bodyPr>
          <a:lstStyle/>
          <a:p>
            <a:pPr marL="12700" marR="5080">
              <a:lnSpc>
                <a:spcPct val="142600"/>
              </a:lnSpc>
            </a:pPr>
            <a:r>
              <a:rPr sz="950" b="1" spc="-10" dirty="0">
                <a:latin typeface="Arial"/>
                <a:cs typeface="Arial"/>
              </a:rPr>
              <a:t>Demand growth </a:t>
            </a:r>
            <a:r>
              <a:rPr sz="950" b="1" spc="-5" dirty="0">
                <a:latin typeface="Arial"/>
                <a:cs typeface="Arial"/>
              </a:rPr>
              <a:t>will </a:t>
            </a:r>
            <a:r>
              <a:rPr sz="950" b="1" spc="-10" dirty="0">
                <a:latin typeface="Arial"/>
                <a:cs typeface="Arial"/>
              </a:rPr>
              <a:t>rise </a:t>
            </a:r>
            <a:r>
              <a:rPr sz="950" b="1" spc="-5" dirty="0">
                <a:latin typeface="Arial"/>
                <a:cs typeface="Arial"/>
              </a:rPr>
              <a:t>54% by </a:t>
            </a:r>
            <a:r>
              <a:rPr sz="950" b="1" spc="-10" dirty="0">
                <a:latin typeface="Arial"/>
                <a:cs typeface="Arial"/>
              </a:rPr>
              <a:t>2020 Q1 despite being restrained by the growth of  hydrocracking capacity (which leaves </a:t>
            </a:r>
            <a:r>
              <a:rPr sz="950" b="1" spc="-5" dirty="0">
                <a:latin typeface="Arial"/>
                <a:cs typeface="Arial"/>
              </a:rPr>
              <a:t>little </a:t>
            </a:r>
            <a:r>
              <a:rPr sz="950" b="1" spc="-10" dirty="0">
                <a:latin typeface="Arial"/>
                <a:cs typeface="Arial"/>
              </a:rPr>
              <a:t>to no residuum for </a:t>
            </a:r>
            <a:r>
              <a:rPr sz="950" b="1" spc="-5" dirty="0">
                <a:latin typeface="Arial"/>
                <a:cs typeface="Arial"/>
              </a:rPr>
              <a:t>a </a:t>
            </a:r>
            <a:r>
              <a:rPr sz="950" b="1" spc="-10" dirty="0">
                <a:latin typeface="Arial"/>
                <a:cs typeface="Arial"/>
              </a:rPr>
              <a:t>coker to</a:t>
            </a:r>
            <a:r>
              <a:rPr sz="950" b="1" spc="60" dirty="0">
                <a:latin typeface="Arial"/>
                <a:cs typeface="Arial"/>
              </a:rPr>
              <a:t> </a:t>
            </a:r>
            <a:r>
              <a:rPr sz="950" b="1" spc="-5" dirty="0">
                <a:latin typeface="Arial"/>
                <a:cs typeface="Arial"/>
              </a:rPr>
              <a:t>process).</a:t>
            </a:r>
            <a:endParaRPr sz="950">
              <a:latin typeface="Arial"/>
              <a:cs typeface="Arial"/>
            </a:endParaRPr>
          </a:p>
        </p:txBody>
      </p:sp>
      <p:sp>
        <p:nvSpPr>
          <p:cNvPr id="6" name="object 6"/>
          <p:cNvSpPr txBox="1"/>
          <p:nvPr/>
        </p:nvSpPr>
        <p:spPr>
          <a:xfrm>
            <a:off x="1284983" y="4164386"/>
            <a:ext cx="5167630" cy="145732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Coking, either delayed or fluid, thermally cracks residual hydrocarbons left from distillation or  cracking processes </a:t>
            </a:r>
            <a:r>
              <a:rPr sz="950" spc="-5" dirty="0">
                <a:latin typeface="Arial"/>
                <a:cs typeface="Arial"/>
              </a:rPr>
              <a:t>to </a:t>
            </a:r>
            <a:r>
              <a:rPr sz="950" spc="-10" dirty="0">
                <a:latin typeface="Arial"/>
                <a:cs typeface="Arial"/>
              </a:rPr>
              <a:t>recover </a:t>
            </a:r>
            <a:r>
              <a:rPr sz="950" spc="-5" dirty="0">
                <a:latin typeface="Arial"/>
                <a:cs typeface="Arial"/>
              </a:rPr>
              <a:t>the </a:t>
            </a:r>
            <a:r>
              <a:rPr sz="950" spc="-10" dirty="0">
                <a:latin typeface="Arial"/>
                <a:cs typeface="Arial"/>
              </a:rPr>
              <a:t>last liquid </a:t>
            </a:r>
            <a:r>
              <a:rPr sz="950" spc="-5" dirty="0">
                <a:latin typeface="Arial"/>
                <a:cs typeface="Arial"/>
              </a:rPr>
              <a:t>fractions, </a:t>
            </a:r>
            <a:r>
              <a:rPr sz="950" spc="-10" dirty="0">
                <a:latin typeface="Arial"/>
                <a:cs typeface="Arial"/>
              </a:rPr>
              <a:t>leaving </a:t>
            </a:r>
            <a:r>
              <a:rPr sz="950" spc="-5" dirty="0">
                <a:latin typeface="Arial"/>
                <a:cs typeface="Arial"/>
              </a:rPr>
              <a:t>solid </a:t>
            </a:r>
            <a:r>
              <a:rPr sz="950" spc="-10" dirty="0">
                <a:latin typeface="Arial"/>
                <a:cs typeface="Arial"/>
              </a:rPr>
              <a:t>carbon </a:t>
            </a:r>
            <a:r>
              <a:rPr sz="950" spc="-5" dirty="0">
                <a:latin typeface="Arial"/>
                <a:cs typeface="Arial"/>
              </a:rPr>
              <a:t>(coke) </a:t>
            </a:r>
            <a:r>
              <a:rPr sz="950" spc="-10" dirty="0">
                <a:latin typeface="Arial"/>
                <a:cs typeface="Arial"/>
              </a:rPr>
              <a:t>as </a:t>
            </a:r>
            <a:r>
              <a:rPr sz="950" spc="-5" dirty="0">
                <a:latin typeface="Arial"/>
                <a:cs typeface="Arial"/>
              </a:rPr>
              <a:t>a </a:t>
            </a:r>
            <a:r>
              <a:rPr sz="950" spc="-10" dirty="0">
                <a:latin typeface="Arial"/>
                <a:cs typeface="Arial"/>
              </a:rPr>
              <a:t>byproduct.  Delayed coking, by </a:t>
            </a:r>
            <a:r>
              <a:rPr sz="950" spc="-5" dirty="0">
                <a:latin typeface="Arial"/>
                <a:cs typeface="Arial"/>
              </a:rPr>
              <a:t>far the </a:t>
            </a:r>
            <a:r>
              <a:rPr sz="950" spc="-10" dirty="0">
                <a:latin typeface="Arial"/>
                <a:cs typeface="Arial"/>
              </a:rPr>
              <a:t>more common process, uses two or more drums </a:t>
            </a:r>
            <a:r>
              <a:rPr sz="950" spc="-5" dirty="0">
                <a:latin typeface="Arial"/>
                <a:cs typeface="Arial"/>
              </a:rPr>
              <a:t>so </a:t>
            </a:r>
            <a:r>
              <a:rPr sz="950" spc="-10" dirty="0">
                <a:latin typeface="Arial"/>
                <a:cs typeface="Arial"/>
              </a:rPr>
              <a:t>that at least one  drum is still operating while one is emptied and </a:t>
            </a:r>
            <a:r>
              <a:rPr sz="950" spc="-5" dirty="0">
                <a:latin typeface="Arial"/>
                <a:cs typeface="Arial"/>
              </a:rPr>
              <a:t>the </a:t>
            </a:r>
            <a:r>
              <a:rPr sz="950" spc="-10" dirty="0">
                <a:latin typeface="Arial"/>
                <a:cs typeface="Arial"/>
              </a:rPr>
              <a:t>coke removed. Fluid coking keeps the coke in  fluidized form and cycles it into </a:t>
            </a:r>
            <a:r>
              <a:rPr sz="950" spc="-5" dirty="0">
                <a:latin typeface="Arial"/>
                <a:cs typeface="Arial"/>
              </a:rPr>
              <a:t>a </a:t>
            </a:r>
            <a:r>
              <a:rPr sz="950" spc="-10" dirty="0">
                <a:latin typeface="Arial"/>
                <a:cs typeface="Arial"/>
              </a:rPr>
              <a:t>burner </a:t>
            </a:r>
            <a:r>
              <a:rPr sz="950" spc="-5" dirty="0">
                <a:latin typeface="Arial"/>
                <a:cs typeface="Arial"/>
              </a:rPr>
              <a:t>so </a:t>
            </a:r>
            <a:r>
              <a:rPr sz="950" spc="-10" dirty="0">
                <a:latin typeface="Arial"/>
                <a:cs typeface="Arial"/>
              </a:rPr>
              <a:t>that </a:t>
            </a:r>
            <a:r>
              <a:rPr sz="950" spc="-5" dirty="0">
                <a:latin typeface="Arial"/>
                <a:cs typeface="Arial"/>
              </a:rPr>
              <a:t>the </a:t>
            </a:r>
            <a:r>
              <a:rPr sz="950" spc="-10" dirty="0">
                <a:latin typeface="Arial"/>
                <a:cs typeface="Arial"/>
              </a:rPr>
              <a:t>drum does not have </a:t>
            </a:r>
            <a:r>
              <a:rPr sz="950" spc="-5" dirty="0">
                <a:latin typeface="Arial"/>
                <a:cs typeface="Arial"/>
              </a:rPr>
              <a:t>to </a:t>
            </a:r>
            <a:r>
              <a:rPr sz="950" spc="-10" dirty="0">
                <a:latin typeface="Arial"/>
                <a:cs typeface="Arial"/>
              </a:rPr>
              <a:t>be shut down </a:t>
            </a:r>
            <a:r>
              <a:rPr sz="950" spc="-5" dirty="0">
                <a:latin typeface="Arial"/>
                <a:cs typeface="Arial"/>
              </a:rPr>
              <a:t>to </a:t>
            </a:r>
            <a:r>
              <a:rPr sz="950" spc="-10" dirty="0">
                <a:latin typeface="Arial"/>
                <a:cs typeface="Arial"/>
              </a:rPr>
              <a:t>be  cleaned. Drums can range in diameter from 20’ to 32’, depending </a:t>
            </a:r>
            <a:r>
              <a:rPr sz="950" spc="-5" dirty="0">
                <a:latin typeface="Arial"/>
                <a:cs typeface="Arial"/>
              </a:rPr>
              <a:t>on </a:t>
            </a:r>
            <a:r>
              <a:rPr sz="950" spc="-10" dirty="0">
                <a:latin typeface="Arial"/>
                <a:cs typeface="Arial"/>
              </a:rPr>
              <a:t>the throughput capacity  required of </a:t>
            </a:r>
            <a:r>
              <a:rPr sz="950" spc="-5" dirty="0">
                <a:latin typeface="Arial"/>
                <a:cs typeface="Arial"/>
              </a:rPr>
              <a:t>the </a:t>
            </a:r>
            <a:r>
              <a:rPr sz="950" spc="-10" dirty="0">
                <a:latin typeface="Arial"/>
                <a:cs typeface="Arial"/>
              </a:rPr>
              <a:t>unit and the number of</a:t>
            </a:r>
            <a:r>
              <a:rPr sz="950" spc="20" dirty="0">
                <a:latin typeface="Arial"/>
                <a:cs typeface="Arial"/>
              </a:rPr>
              <a:t> </a:t>
            </a:r>
            <a:r>
              <a:rPr sz="950" spc="-10" dirty="0">
                <a:latin typeface="Arial"/>
                <a:cs typeface="Arial"/>
              </a:rPr>
              <a:t>drums.</a:t>
            </a:r>
            <a:endParaRPr sz="950">
              <a:latin typeface="Arial"/>
              <a:cs typeface="Arial"/>
            </a:endParaRPr>
          </a:p>
        </p:txBody>
      </p:sp>
      <p:sp>
        <p:nvSpPr>
          <p:cNvPr id="7" name="object 7"/>
          <p:cNvSpPr txBox="1"/>
          <p:nvPr/>
        </p:nvSpPr>
        <p:spPr>
          <a:xfrm>
            <a:off x="1284983" y="5956891"/>
            <a:ext cx="5264785" cy="104394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Demand for Coke Drums is heavily dependent on overall refinery capital spending, although growth  is somewhat slower in this category </a:t>
            </a:r>
            <a:r>
              <a:rPr sz="950" spc="-5" dirty="0">
                <a:latin typeface="Arial"/>
                <a:cs typeface="Arial"/>
              </a:rPr>
              <a:t>than </a:t>
            </a:r>
            <a:r>
              <a:rPr sz="950" spc="-10" dirty="0">
                <a:latin typeface="Arial"/>
                <a:cs typeface="Arial"/>
              </a:rPr>
              <a:t>for overall refinery spending because hydrocracking, an  alternative to coking that leaves little to no residuum for </a:t>
            </a:r>
            <a:r>
              <a:rPr sz="950" spc="-5" dirty="0">
                <a:latin typeface="Arial"/>
                <a:cs typeface="Arial"/>
              </a:rPr>
              <a:t>a </a:t>
            </a:r>
            <a:r>
              <a:rPr sz="950" spc="-10" dirty="0">
                <a:latin typeface="Arial"/>
                <a:cs typeface="Arial"/>
              </a:rPr>
              <a:t>coker to process, has gained</a:t>
            </a:r>
            <a:r>
              <a:rPr sz="950" spc="195" dirty="0">
                <a:latin typeface="Arial"/>
                <a:cs typeface="Arial"/>
              </a:rPr>
              <a:t> </a:t>
            </a:r>
            <a:r>
              <a:rPr sz="950" spc="-10" dirty="0">
                <a:latin typeface="Arial"/>
                <a:cs typeface="Arial"/>
              </a:rPr>
              <a:t>in</a:t>
            </a:r>
            <a:endParaRPr sz="950">
              <a:latin typeface="Arial"/>
              <a:cs typeface="Arial"/>
            </a:endParaRPr>
          </a:p>
          <a:p>
            <a:pPr marL="12700" marR="295275">
              <a:lnSpc>
                <a:spcPct val="142100"/>
              </a:lnSpc>
              <a:spcBef>
                <a:spcPts val="5"/>
              </a:spcBef>
            </a:pPr>
            <a:r>
              <a:rPr sz="950" spc="-10" dirty="0">
                <a:latin typeface="Arial"/>
                <a:cs typeface="Arial"/>
              </a:rPr>
              <a:t>popularity. Global Coke Drum demand is growing at 1.8% annually in 2013, as refinery capital  spending grows 4-5% in Asia and EMEA, but contracts by 4% </a:t>
            </a:r>
            <a:r>
              <a:rPr sz="950" spc="-5" dirty="0">
                <a:latin typeface="Arial"/>
                <a:cs typeface="Arial"/>
              </a:rPr>
              <a:t>in </a:t>
            </a:r>
            <a:r>
              <a:rPr sz="950" spc="-10" dirty="0">
                <a:latin typeface="Arial"/>
                <a:cs typeface="Arial"/>
              </a:rPr>
              <a:t>the</a:t>
            </a:r>
            <a:r>
              <a:rPr sz="950" spc="155" dirty="0">
                <a:latin typeface="Arial"/>
                <a:cs typeface="Arial"/>
              </a:rPr>
              <a:t> </a:t>
            </a:r>
            <a:r>
              <a:rPr sz="950" spc="-10" dirty="0">
                <a:latin typeface="Arial"/>
                <a:cs typeface="Arial"/>
              </a:rPr>
              <a:t>Americas.</a:t>
            </a:r>
            <a:endParaRPr sz="950">
              <a:latin typeface="Arial"/>
              <a:cs typeface="Arial"/>
            </a:endParaRPr>
          </a:p>
        </p:txBody>
      </p:sp>
      <p:sp>
        <p:nvSpPr>
          <p:cNvPr id="8" name="object 8"/>
          <p:cNvSpPr txBox="1"/>
          <p:nvPr/>
        </p:nvSpPr>
        <p:spPr>
          <a:xfrm>
            <a:off x="1284983" y="7397974"/>
            <a:ext cx="5283835" cy="1286510"/>
          </a:xfrm>
          <a:prstGeom prst="rect">
            <a:avLst/>
          </a:prstGeom>
        </p:spPr>
        <p:txBody>
          <a:bodyPr vert="horz" wrap="square" lIns="0" tIns="0" rIns="0" bIns="0" rtlCol="0">
            <a:spAutoFit/>
          </a:bodyPr>
          <a:lstStyle/>
          <a:p>
            <a:pPr marL="12700">
              <a:lnSpc>
                <a:spcPct val="100000"/>
              </a:lnSpc>
            </a:pPr>
            <a:r>
              <a:rPr sz="950" spc="-10" dirty="0">
                <a:latin typeface="Arial"/>
                <a:cs typeface="Arial"/>
              </a:rPr>
              <a:t>Asian projects driving this growth</a:t>
            </a:r>
            <a:r>
              <a:rPr sz="950" spc="40" dirty="0">
                <a:latin typeface="Arial"/>
                <a:cs typeface="Arial"/>
              </a:rPr>
              <a:t> </a:t>
            </a:r>
            <a:r>
              <a:rPr sz="950" spc="-10" dirty="0">
                <a:latin typeface="Arial"/>
                <a:cs typeface="Arial"/>
              </a:rPr>
              <a:t>include:</a:t>
            </a:r>
            <a:endParaRPr sz="950">
              <a:latin typeface="Arial"/>
              <a:cs typeface="Arial"/>
            </a:endParaRPr>
          </a:p>
          <a:p>
            <a:pPr marL="443230" marR="164465" indent="-215900">
              <a:lnSpc>
                <a:spcPct val="142600"/>
              </a:lnSpc>
              <a:spcBef>
                <a:spcPts val="625"/>
              </a:spcBef>
              <a:buFont typeface="Symbol"/>
              <a:buChar char=""/>
              <a:tabLst>
                <a:tab pos="442595" algn="l"/>
                <a:tab pos="443865" algn="l"/>
              </a:tabLst>
            </a:pPr>
            <a:r>
              <a:rPr sz="950" spc="-10" dirty="0">
                <a:latin typeface="Arial"/>
                <a:cs typeface="Arial"/>
              </a:rPr>
              <a:t>China National Petroleum Corporation’s 400k bpd Nanhai refinery, being built to process  </a:t>
            </a:r>
            <a:r>
              <a:rPr sz="950" spc="-5" dirty="0">
                <a:latin typeface="Arial"/>
                <a:cs typeface="Arial"/>
              </a:rPr>
              <a:t>Orinoco crude, </a:t>
            </a:r>
            <a:r>
              <a:rPr sz="950" spc="-10" dirty="0">
                <a:latin typeface="Arial"/>
                <a:cs typeface="Arial"/>
              </a:rPr>
              <a:t>will </a:t>
            </a:r>
            <a:r>
              <a:rPr sz="950" spc="-5" dirty="0">
                <a:latin typeface="Arial"/>
                <a:cs typeface="Arial"/>
              </a:rPr>
              <a:t>include a </a:t>
            </a:r>
            <a:r>
              <a:rPr sz="950" spc="-10" dirty="0">
                <a:latin typeface="Arial"/>
                <a:cs typeface="Arial"/>
              </a:rPr>
              <a:t>coking</a:t>
            </a:r>
            <a:r>
              <a:rPr sz="950" spc="-40" dirty="0">
                <a:latin typeface="Arial"/>
                <a:cs typeface="Arial"/>
              </a:rPr>
              <a:t> </a:t>
            </a:r>
            <a:r>
              <a:rPr sz="950" spc="-5" dirty="0">
                <a:latin typeface="Arial"/>
                <a:cs typeface="Arial"/>
              </a:rPr>
              <a:t>unit.</a:t>
            </a:r>
            <a:endParaRPr sz="950">
              <a:latin typeface="Arial"/>
              <a:cs typeface="Arial"/>
            </a:endParaRPr>
          </a:p>
          <a:p>
            <a:pPr marL="443230" marR="116839" indent="-215900">
              <a:lnSpc>
                <a:spcPct val="142600"/>
              </a:lnSpc>
              <a:spcBef>
                <a:spcPts val="55"/>
              </a:spcBef>
              <a:buFont typeface="Symbol"/>
              <a:buChar char=""/>
              <a:tabLst>
                <a:tab pos="442595" algn="l"/>
                <a:tab pos="443865" algn="l"/>
              </a:tabLst>
            </a:pPr>
            <a:r>
              <a:rPr sz="950" spc="-10" dirty="0">
                <a:latin typeface="Arial"/>
                <a:cs typeface="Arial"/>
              </a:rPr>
              <a:t>Indian Chennai Petroleum Corporation Limited is building </a:t>
            </a:r>
            <a:r>
              <a:rPr sz="950" spc="-5" dirty="0">
                <a:latin typeface="Arial"/>
                <a:cs typeface="Arial"/>
              </a:rPr>
              <a:t>a </a:t>
            </a:r>
            <a:r>
              <a:rPr sz="950" spc="-10" dirty="0">
                <a:latin typeface="Arial"/>
                <a:cs typeface="Arial"/>
              </a:rPr>
              <a:t>45k bpd coking unit as part of  </a:t>
            </a:r>
            <a:r>
              <a:rPr sz="950" spc="-5" dirty="0">
                <a:latin typeface="Arial"/>
                <a:cs typeface="Arial"/>
              </a:rPr>
              <a:t>its </a:t>
            </a:r>
            <a:r>
              <a:rPr sz="950" spc="-10" dirty="0">
                <a:latin typeface="Arial"/>
                <a:cs typeface="Arial"/>
              </a:rPr>
              <a:t>Manali</a:t>
            </a:r>
            <a:r>
              <a:rPr sz="950" spc="-70" dirty="0">
                <a:latin typeface="Arial"/>
                <a:cs typeface="Arial"/>
              </a:rPr>
              <a:t> </a:t>
            </a:r>
            <a:r>
              <a:rPr sz="950" spc="-10" dirty="0">
                <a:latin typeface="Arial"/>
                <a:cs typeface="Arial"/>
              </a:rPr>
              <a:t>expansion.</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Malaysia’s Melaka </a:t>
            </a:r>
            <a:r>
              <a:rPr sz="950" dirty="0">
                <a:latin typeface="Arial"/>
                <a:cs typeface="Arial"/>
              </a:rPr>
              <a:t>II </a:t>
            </a:r>
            <a:r>
              <a:rPr sz="950" spc="-10" dirty="0">
                <a:latin typeface="Arial"/>
                <a:cs typeface="Arial"/>
              </a:rPr>
              <a:t>project includes </a:t>
            </a:r>
            <a:r>
              <a:rPr sz="950" spc="-5" dirty="0">
                <a:latin typeface="Arial"/>
                <a:cs typeface="Arial"/>
              </a:rPr>
              <a:t>a </a:t>
            </a:r>
            <a:r>
              <a:rPr sz="950" spc="-10" dirty="0">
                <a:latin typeface="Arial"/>
                <a:cs typeface="Arial"/>
              </a:rPr>
              <a:t>delayed coker unit that will produce fuel-grade</a:t>
            </a:r>
            <a:r>
              <a:rPr sz="950" spc="140" dirty="0">
                <a:latin typeface="Arial"/>
                <a:cs typeface="Arial"/>
              </a:rPr>
              <a:t> </a:t>
            </a:r>
            <a:r>
              <a:rPr sz="950" spc="-10" dirty="0">
                <a:latin typeface="Arial"/>
                <a:cs typeface="Arial"/>
              </a:rPr>
              <a:t>coke.</a:t>
            </a:r>
            <a:endParaRPr sz="950">
              <a:latin typeface="Arial"/>
              <a:cs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513"/>
            <a:ext cx="5160645" cy="632460"/>
          </a:xfrm>
          <a:prstGeom prst="rect">
            <a:avLst/>
          </a:prstGeom>
        </p:spPr>
        <p:txBody>
          <a:bodyPr vert="horz" wrap="square" lIns="0" tIns="0" rIns="0" bIns="0" rtlCol="0">
            <a:spAutoFit/>
          </a:bodyPr>
          <a:lstStyle/>
          <a:p>
            <a:pPr marL="12700" marR="5080" algn="just">
              <a:lnSpc>
                <a:spcPct val="142400"/>
              </a:lnSpc>
            </a:pPr>
            <a:r>
              <a:rPr sz="950" spc="-5" dirty="0">
                <a:latin typeface="Arial"/>
                <a:cs typeface="Arial"/>
              </a:rPr>
              <a:t>In </a:t>
            </a:r>
            <a:r>
              <a:rPr sz="950" spc="-10" dirty="0">
                <a:latin typeface="Arial"/>
                <a:cs typeface="Arial"/>
              </a:rPr>
              <a:t>EMEA, Lukoil’s </a:t>
            </a:r>
            <a:r>
              <a:rPr sz="950" spc="-5" dirty="0">
                <a:latin typeface="Arial"/>
                <a:cs typeface="Arial"/>
              </a:rPr>
              <a:t>Perm </a:t>
            </a:r>
            <a:r>
              <a:rPr sz="950" spc="-10" dirty="0">
                <a:latin typeface="Arial"/>
                <a:cs typeface="Arial"/>
              </a:rPr>
              <a:t>refinery, which ordered four </a:t>
            </a:r>
            <a:r>
              <a:rPr sz="950" spc="-5" dirty="0">
                <a:latin typeface="Arial"/>
                <a:cs typeface="Arial"/>
              </a:rPr>
              <a:t>coke </a:t>
            </a:r>
            <a:r>
              <a:rPr sz="950" spc="-10" dirty="0">
                <a:latin typeface="Arial"/>
                <a:cs typeface="Arial"/>
              </a:rPr>
              <a:t>drums </a:t>
            </a:r>
            <a:r>
              <a:rPr sz="950" spc="-5" dirty="0">
                <a:latin typeface="Arial"/>
                <a:cs typeface="Arial"/>
              </a:rPr>
              <a:t>from </a:t>
            </a:r>
            <a:r>
              <a:rPr sz="950" spc="-10" dirty="0">
                <a:latin typeface="Arial"/>
                <a:cs typeface="Arial"/>
              </a:rPr>
              <a:t>CB&amp;I </a:t>
            </a:r>
            <a:r>
              <a:rPr sz="950" spc="-5" dirty="0">
                <a:latin typeface="Arial"/>
                <a:cs typeface="Arial"/>
              </a:rPr>
              <a:t>in </a:t>
            </a:r>
            <a:r>
              <a:rPr sz="950" spc="-10" dirty="0">
                <a:latin typeface="Arial"/>
                <a:cs typeface="Arial"/>
              </a:rPr>
              <a:t>late 2011, will </a:t>
            </a:r>
            <a:r>
              <a:rPr sz="950" spc="-5" dirty="0">
                <a:latin typeface="Arial"/>
                <a:cs typeface="Arial"/>
              </a:rPr>
              <a:t>take  </a:t>
            </a:r>
            <a:r>
              <a:rPr sz="950" spc="-10" dirty="0">
                <a:latin typeface="Arial"/>
                <a:cs typeface="Arial"/>
              </a:rPr>
              <a:t>delivery of </a:t>
            </a:r>
            <a:r>
              <a:rPr sz="950" spc="-5" dirty="0">
                <a:latin typeface="Arial"/>
                <a:cs typeface="Arial"/>
              </a:rPr>
              <a:t>the </a:t>
            </a:r>
            <a:r>
              <a:rPr sz="950" spc="-10" dirty="0">
                <a:latin typeface="Arial"/>
                <a:cs typeface="Arial"/>
              </a:rPr>
              <a:t>units this year. Saudi Aramco is likely to order coke drums for its Jazan project this  year </a:t>
            </a:r>
            <a:r>
              <a:rPr sz="950" spc="-5" dirty="0">
                <a:latin typeface="Arial"/>
                <a:cs typeface="Arial"/>
              </a:rPr>
              <a:t>as</a:t>
            </a:r>
            <a:r>
              <a:rPr sz="950" spc="-70" dirty="0">
                <a:latin typeface="Arial"/>
                <a:cs typeface="Arial"/>
              </a:rPr>
              <a:t> </a:t>
            </a:r>
            <a:r>
              <a:rPr sz="950" spc="-10" dirty="0">
                <a:latin typeface="Arial"/>
                <a:cs typeface="Arial"/>
              </a:rPr>
              <a:t>well.</a:t>
            </a:r>
            <a:endParaRPr sz="950">
              <a:latin typeface="Arial"/>
              <a:cs typeface="Arial"/>
            </a:endParaRPr>
          </a:p>
        </p:txBody>
      </p:sp>
      <p:sp>
        <p:nvSpPr>
          <p:cNvPr id="3" name="object 3"/>
          <p:cNvSpPr txBox="1"/>
          <p:nvPr/>
        </p:nvSpPr>
        <p:spPr>
          <a:xfrm>
            <a:off x="1284986" y="1757245"/>
            <a:ext cx="5306060" cy="2487295"/>
          </a:xfrm>
          <a:prstGeom prst="rect">
            <a:avLst/>
          </a:prstGeom>
        </p:spPr>
        <p:txBody>
          <a:bodyPr vert="horz" wrap="square" lIns="0" tIns="0" rIns="0" bIns="0" rtlCol="0">
            <a:spAutoFit/>
          </a:bodyPr>
          <a:lstStyle/>
          <a:p>
            <a:pPr marL="12700" marR="143510">
              <a:lnSpc>
                <a:spcPct val="142400"/>
              </a:lnSpc>
            </a:pPr>
            <a:r>
              <a:rPr sz="950" spc="-10" dirty="0">
                <a:latin typeface="Arial"/>
                <a:cs typeface="Arial"/>
              </a:rPr>
              <a:t>Contrary to the global trend, Coke drum demand will shrink 3% this year in the Americas,  particularly </a:t>
            </a:r>
            <a:r>
              <a:rPr sz="950" spc="-5" dirty="0">
                <a:latin typeface="Arial"/>
                <a:cs typeface="Arial"/>
              </a:rPr>
              <a:t>in </a:t>
            </a:r>
            <a:r>
              <a:rPr sz="950" spc="-10" dirty="0">
                <a:latin typeface="Arial"/>
                <a:cs typeface="Arial"/>
              </a:rPr>
              <a:t>North America. Major coking </a:t>
            </a:r>
            <a:r>
              <a:rPr sz="950" spc="-5" dirty="0">
                <a:latin typeface="Arial"/>
                <a:cs typeface="Arial"/>
              </a:rPr>
              <a:t>units </a:t>
            </a:r>
            <a:r>
              <a:rPr sz="950" spc="-10" dirty="0">
                <a:latin typeface="Arial"/>
                <a:cs typeface="Arial"/>
              </a:rPr>
              <a:t>recently completed have increased US coking  capacity by 6.5% since 2010, including Motiva’s Port Arthur complex and </a:t>
            </a:r>
            <a:r>
              <a:rPr sz="950" spc="-5" dirty="0">
                <a:latin typeface="Arial"/>
                <a:cs typeface="Arial"/>
              </a:rPr>
              <a:t>BP’s </a:t>
            </a:r>
            <a:r>
              <a:rPr sz="950" spc="-10" dirty="0">
                <a:latin typeface="Arial"/>
                <a:cs typeface="Arial"/>
              </a:rPr>
              <a:t>102k bpd Whiting  unit (currently the second largest DCU in the world). In the meantime, the US crude oil production  </a:t>
            </a:r>
            <a:r>
              <a:rPr sz="950" spc="-5" dirty="0">
                <a:latin typeface="Arial"/>
                <a:cs typeface="Arial"/>
              </a:rPr>
              <a:t>slate </a:t>
            </a:r>
            <a:r>
              <a:rPr sz="950" spc="-10" dirty="0">
                <a:latin typeface="Arial"/>
                <a:cs typeface="Arial"/>
              </a:rPr>
              <a:t>has grown </a:t>
            </a:r>
            <a:r>
              <a:rPr sz="950" spc="-5" dirty="0">
                <a:latin typeface="Arial"/>
                <a:cs typeface="Arial"/>
              </a:rPr>
              <a:t>lighter </a:t>
            </a:r>
            <a:r>
              <a:rPr sz="950" spc="-10" dirty="0">
                <a:latin typeface="Arial"/>
                <a:cs typeface="Arial"/>
              </a:rPr>
              <a:t>on </a:t>
            </a:r>
            <a:r>
              <a:rPr sz="950" spc="-5" dirty="0">
                <a:latin typeface="Arial"/>
                <a:cs typeface="Arial"/>
              </a:rPr>
              <a:t>light, </a:t>
            </a:r>
            <a:r>
              <a:rPr sz="950" spc="-10" dirty="0">
                <a:latin typeface="Arial"/>
                <a:cs typeface="Arial"/>
              </a:rPr>
              <a:t>sweet crude from shale plays, requiring </a:t>
            </a:r>
            <a:r>
              <a:rPr sz="950" spc="-5" dirty="0">
                <a:latin typeface="Arial"/>
                <a:cs typeface="Arial"/>
              </a:rPr>
              <a:t>less </a:t>
            </a:r>
            <a:r>
              <a:rPr sz="950" spc="-10" dirty="0">
                <a:latin typeface="Arial"/>
                <a:cs typeface="Arial"/>
              </a:rPr>
              <a:t>coking</a:t>
            </a:r>
            <a:r>
              <a:rPr sz="950" spc="175" dirty="0">
                <a:latin typeface="Arial"/>
                <a:cs typeface="Arial"/>
              </a:rPr>
              <a:t> </a:t>
            </a:r>
            <a:r>
              <a:rPr sz="950" spc="-10" dirty="0">
                <a:latin typeface="Arial"/>
                <a:cs typeface="Arial"/>
              </a:rPr>
              <a:t>capacity.</a:t>
            </a:r>
            <a:endParaRPr sz="950">
              <a:latin typeface="Arial"/>
              <a:cs typeface="Arial"/>
            </a:endParaRPr>
          </a:p>
          <a:p>
            <a:pPr marL="12700">
              <a:lnSpc>
                <a:spcPct val="100000"/>
              </a:lnSpc>
              <a:spcBef>
                <a:spcPts val="480"/>
              </a:spcBef>
            </a:pPr>
            <a:r>
              <a:rPr sz="950" spc="-10" dirty="0">
                <a:latin typeface="Arial"/>
                <a:cs typeface="Arial"/>
              </a:rPr>
              <a:t>Motiva’s expansion plans to use heavy Arabian crude, but less of the crude will be </a:t>
            </a:r>
            <a:r>
              <a:rPr sz="950" spc="-5" dirty="0">
                <a:latin typeface="Arial"/>
                <a:cs typeface="Arial"/>
              </a:rPr>
              <a:t>available </a:t>
            </a:r>
            <a:r>
              <a:rPr sz="950" spc="-10" dirty="0">
                <a:latin typeface="Arial"/>
                <a:cs typeface="Arial"/>
              </a:rPr>
              <a:t>in</a:t>
            </a:r>
            <a:r>
              <a:rPr sz="950" spc="220" dirty="0">
                <a:latin typeface="Arial"/>
                <a:cs typeface="Arial"/>
              </a:rPr>
              <a:t> </a:t>
            </a:r>
            <a:r>
              <a:rPr sz="950" spc="-10" dirty="0">
                <a:latin typeface="Arial"/>
                <a:cs typeface="Arial"/>
              </a:rPr>
              <a:t>the</a:t>
            </a:r>
            <a:endParaRPr sz="950">
              <a:latin typeface="Arial"/>
              <a:cs typeface="Arial"/>
            </a:endParaRPr>
          </a:p>
          <a:p>
            <a:pPr marL="12700" marR="5080">
              <a:lnSpc>
                <a:spcPct val="142300"/>
              </a:lnSpc>
            </a:pPr>
            <a:r>
              <a:rPr sz="950" spc="-10" dirty="0">
                <a:latin typeface="Arial"/>
                <a:cs typeface="Arial"/>
              </a:rPr>
              <a:t>US once Saudi Arabia’s Yanbu and Jazan projects are commissioned to process </a:t>
            </a:r>
            <a:r>
              <a:rPr sz="950" spc="-5" dirty="0">
                <a:latin typeface="Arial"/>
                <a:cs typeface="Arial"/>
              </a:rPr>
              <a:t>the </a:t>
            </a:r>
            <a:r>
              <a:rPr sz="950" spc="-10" dirty="0">
                <a:latin typeface="Arial"/>
                <a:cs typeface="Arial"/>
              </a:rPr>
              <a:t>oil  domestically. Canadian Suncor has already canceled its Voyageur upgrading project, </a:t>
            </a:r>
            <a:r>
              <a:rPr sz="950" spc="-5" dirty="0">
                <a:latin typeface="Arial"/>
                <a:cs typeface="Arial"/>
              </a:rPr>
              <a:t>a </a:t>
            </a:r>
            <a:r>
              <a:rPr sz="950" spc="-10" dirty="0">
                <a:latin typeface="Arial"/>
                <a:cs typeface="Arial"/>
              </a:rPr>
              <a:t>joint venture  with Total, due </a:t>
            </a:r>
            <a:r>
              <a:rPr sz="950" spc="-5" dirty="0">
                <a:latin typeface="Arial"/>
                <a:cs typeface="Arial"/>
              </a:rPr>
              <a:t>to </a:t>
            </a:r>
            <a:r>
              <a:rPr sz="950" spc="-15" dirty="0">
                <a:latin typeface="Arial"/>
                <a:cs typeface="Arial"/>
              </a:rPr>
              <a:t>what </a:t>
            </a:r>
            <a:r>
              <a:rPr sz="950" spc="-10" dirty="0">
                <a:latin typeface="Arial"/>
                <a:cs typeface="Arial"/>
              </a:rPr>
              <a:t>is shaping up to be </a:t>
            </a:r>
            <a:r>
              <a:rPr sz="950" spc="-5" dirty="0">
                <a:latin typeface="Arial"/>
                <a:cs typeface="Arial"/>
              </a:rPr>
              <a:t>an </a:t>
            </a:r>
            <a:r>
              <a:rPr sz="950" spc="-10" dirty="0">
                <a:latin typeface="Arial"/>
                <a:cs typeface="Arial"/>
              </a:rPr>
              <a:t>excess of heavy crude processing capacity in North  America. Instead of using cokers, ExxonMobil opted to use paraffinic froth treatment for its Kearl oil  sands project, </a:t>
            </a:r>
            <a:r>
              <a:rPr sz="950" spc="-5" dirty="0">
                <a:latin typeface="Arial"/>
                <a:cs typeface="Arial"/>
              </a:rPr>
              <a:t>a </a:t>
            </a:r>
            <a:r>
              <a:rPr sz="950" spc="-10" dirty="0">
                <a:latin typeface="Arial"/>
                <a:cs typeface="Arial"/>
              </a:rPr>
              <a:t>partial upgrading process that will allow the bitumen to be exported via pipeline and  processed with existing coking</a:t>
            </a:r>
            <a:r>
              <a:rPr sz="950" spc="20" dirty="0">
                <a:latin typeface="Arial"/>
                <a:cs typeface="Arial"/>
              </a:rPr>
              <a:t> </a:t>
            </a:r>
            <a:r>
              <a:rPr sz="950" spc="-10" dirty="0">
                <a:latin typeface="Arial"/>
                <a:cs typeface="Arial"/>
              </a:rPr>
              <a:t>capacity.</a:t>
            </a:r>
            <a:endParaRPr sz="950">
              <a:latin typeface="Arial"/>
              <a:cs typeface="Arial"/>
            </a:endParaRPr>
          </a:p>
        </p:txBody>
      </p:sp>
      <p:sp>
        <p:nvSpPr>
          <p:cNvPr id="4" name="object 4"/>
          <p:cNvSpPr txBox="1"/>
          <p:nvPr/>
        </p:nvSpPr>
        <p:spPr>
          <a:xfrm>
            <a:off x="1284986" y="4579689"/>
            <a:ext cx="528764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Coke Drum demand growth will accelerate rapidly beginning </a:t>
            </a:r>
            <a:r>
              <a:rPr sz="950" spc="-5" dirty="0">
                <a:latin typeface="Arial"/>
                <a:cs typeface="Arial"/>
              </a:rPr>
              <a:t>in </a:t>
            </a:r>
            <a:r>
              <a:rPr sz="950" spc="-10" dirty="0">
                <a:latin typeface="Arial"/>
                <a:cs typeface="Arial"/>
              </a:rPr>
              <a:t>2014, to approximately 7% per year,  as global refinery capital spending increases at 8% annually. While demand growth will be slower  than </a:t>
            </a:r>
            <a:r>
              <a:rPr sz="950" spc="-5" dirty="0">
                <a:latin typeface="Arial"/>
                <a:cs typeface="Arial"/>
              </a:rPr>
              <a:t>for </a:t>
            </a:r>
            <a:r>
              <a:rPr sz="950" spc="-10" dirty="0">
                <a:latin typeface="Arial"/>
                <a:cs typeface="Arial"/>
              </a:rPr>
              <a:t>the other categories, </a:t>
            </a:r>
            <a:r>
              <a:rPr sz="950" spc="-5" dirty="0">
                <a:latin typeface="Arial"/>
                <a:cs typeface="Arial"/>
              </a:rPr>
              <a:t>the </a:t>
            </a:r>
            <a:r>
              <a:rPr sz="950" spc="-10" dirty="0">
                <a:latin typeface="Arial"/>
                <a:cs typeface="Arial"/>
              </a:rPr>
              <a:t>cumulative increase of 54% will </a:t>
            </a:r>
            <a:r>
              <a:rPr sz="950" spc="-5" dirty="0">
                <a:latin typeface="Arial"/>
                <a:cs typeface="Arial"/>
              </a:rPr>
              <a:t>still </a:t>
            </a:r>
            <a:r>
              <a:rPr sz="950" spc="-10" dirty="0">
                <a:latin typeface="Arial"/>
                <a:cs typeface="Arial"/>
              </a:rPr>
              <a:t>be</a:t>
            </a:r>
            <a:r>
              <a:rPr sz="950" spc="135" dirty="0">
                <a:latin typeface="Arial"/>
                <a:cs typeface="Arial"/>
              </a:rPr>
              <a:t> </a:t>
            </a:r>
            <a:r>
              <a:rPr sz="950" spc="-10" dirty="0">
                <a:latin typeface="Arial"/>
                <a:cs typeface="Arial"/>
              </a:rPr>
              <a:t>aggressive.</a:t>
            </a:r>
            <a:endParaRPr sz="950">
              <a:latin typeface="Arial"/>
              <a:cs typeface="Arial"/>
            </a:endParaRPr>
          </a:p>
        </p:txBody>
      </p:sp>
      <p:sp>
        <p:nvSpPr>
          <p:cNvPr id="5" name="object 5"/>
          <p:cNvSpPr txBox="1"/>
          <p:nvPr/>
        </p:nvSpPr>
        <p:spPr>
          <a:xfrm>
            <a:off x="1284998" y="8101028"/>
            <a:ext cx="519874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Demand </a:t>
            </a:r>
            <a:r>
              <a:rPr sz="950" spc="-5" dirty="0">
                <a:latin typeface="Arial"/>
                <a:cs typeface="Arial"/>
              </a:rPr>
              <a:t>from </a:t>
            </a:r>
            <a:r>
              <a:rPr sz="950" spc="-10" dirty="0">
                <a:latin typeface="Arial"/>
                <a:cs typeface="Arial"/>
              </a:rPr>
              <a:t>Asia, where refinery spending will grow </a:t>
            </a:r>
            <a:r>
              <a:rPr sz="950" spc="-5" dirty="0">
                <a:latin typeface="Arial"/>
                <a:cs typeface="Arial"/>
              </a:rPr>
              <a:t>at </a:t>
            </a:r>
            <a:r>
              <a:rPr sz="950" spc="-10" dirty="0">
                <a:latin typeface="Arial"/>
                <a:cs typeface="Arial"/>
              </a:rPr>
              <a:t>12-15% per </a:t>
            </a:r>
            <a:r>
              <a:rPr sz="950" spc="-5" dirty="0">
                <a:latin typeface="Arial"/>
                <a:cs typeface="Arial"/>
              </a:rPr>
              <a:t>year, </a:t>
            </a:r>
            <a:r>
              <a:rPr sz="950" spc="-10" dirty="0">
                <a:latin typeface="Arial"/>
                <a:cs typeface="Arial"/>
              </a:rPr>
              <a:t>will </a:t>
            </a:r>
            <a:r>
              <a:rPr sz="950" spc="-5" dirty="0">
                <a:latin typeface="Arial"/>
                <a:cs typeface="Arial"/>
              </a:rPr>
              <a:t>increase fastest, at  </a:t>
            </a:r>
            <a:r>
              <a:rPr sz="950" spc="-10" dirty="0">
                <a:latin typeface="Arial"/>
                <a:cs typeface="Arial"/>
              </a:rPr>
              <a:t>annual rates of 7-8%. China will </a:t>
            </a:r>
            <a:r>
              <a:rPr sz="950" spc="-5" dirty="0">
                <a:latin typeface="Arial"/>
                <a:cs typeface="Arial"/>
              </a:rPr>
              <a:t>account for </a:t>
            </a:r>
            <a:r>
              <a:rPr sz="950" spc="-10" dirty="0">
                <a:latin typeface="Arial"/>
                <a:cs typeface="Arial"/>
              </a:rPr>
              <a:t>about half of </a:t>
            </a:r>
            <a:r>
              <a:rPr sz="950" spc="-5" dirty="0">
                <a:latin typeface="Arial"/>
                <a:cs typeface="Arial"/>
              </a:rPr>
              <a:t>this </a:t>
            </a:r>
            <a:r>
              <a:rPr sz="950" spc="-10" dirty="0">
                <a:latin typeface="Arial"/>
                <a:cs typeface="Arial"/>
              </a:rPr>
              <a:t>growth by itself, but expansions</a:t>
            </a:r>
            <a:r>
              <a:rPr sz="950" spc="225" dirty="0">
                <a:latin typeface="Arial"/>
                <a:cs typeface="Arial"/>
              </a:rPr>
              <a:t> </a:t>
            </a:r>
            <a:r>
              <a:rPr sz="950" spc="-10" dirty="0">
                <a:latin typeface="Arial"/>
                <a:cs typeface="Arial"/>
              </a:rPr>
              <a:t>in</a:t>
            </a:r>
            <a:endParaRPr sz="950">
              <a:latin typeface="Arial"/>
              <a:cs typeface="Arial"/>
            </a:endParaRPr>
          </a:p>
          <a:p>
            <a:pPr marL="12700" marR="5080">
              <a:lnSpc>
                <a:spcPct val="142100"/>
              </a:lnSpc>
            </a:pPr>
            <a:r>
              <a:rPr sz="950" spc="-10" dirty="0">
                <a:latin typeface="Arial"/>
                <a:cs typeface="Arial"/>
              </a:rPr>
              <a:t>India, Malaysia, Vietnam, and Cambodia will contribute. Major Asian projects that will place orders  in this timeframe</a:t>
            </a:r>
            <a:r>
              <a:rPr sz="950" spc="-30" dirty="0">
                <a:latin typeface="Arial"/>
                <a:cs typeface="Arial"/>
              </a:rPr>
              <a:t> </a:t>
            </a:r>
            <a:r>
              <a:rPr sz="950" spc="-10" dirty="0">
                <a:latin typeface="Arial"/>
                <a:cs typeface="Arial"/>
              </a:rPr>
              <a:t>include:</a:t>
            </a:r>
            <a:endParaRPr sz="950">
              <a:latin typeface="Arial"/>
              <a:cs typeface="Arial"/>
            </a:endParaRPr>
          </a:p>
        </p:txBody>
      </p:sp>
      <p:sp>
        <p:nvSpPr>
          <p:cNvPr id="6" name="object 6"/>
          <p:cNvSpPr/>
          <p:nvPr/>
        </p:nvSpPr>
        <p:spPr>
          <a:xfrm>
            <a:off x="1877567" y="5828538"/>
            <a:ext cx="4018279" cy="2064385"/>
          </a:xfrm>
          <a:custGeom>
            <a:avLst/>
            <a:gdLst/>
            <a:ahLst/>
            <a:cxnLst/>
            <a:rect l="l" t="t" r="r" b="b"/>
            <a:pathLst>
              <a:path w="4018279" h="2064384">
                <a:moveTo>
                  <a:pt x="0" y="2064258"/>
                </a:moveTo>
                <a:lnTo>
                  <a:pt x="4018026" y="2064258"/>
                </a:lnTo>
                <a:lnTo>
                  <a:pt x="4018026" y="0"/>
                </a:lnTo>
                <a:lnTo>
                  <a:pt x="0" y="0"/>
                </a:lnTo>
                <a:lnTo>
                  <a:pt x="0" y="2064258"/>
                </a:lnTo>
                <a:close/>
              </a:path>
            </a:pathLst>
          </a:custGeom>
          <a:solidFill>
            <a:srgbClr val="F1F1F1"/>
          </a:solidFill>
        </p:spPr>
        <p:txBody>
          <a:bodyPr wrap="square" lIns="0" tIns="0" rIns="0" bIns="0" rtlCol="0"/>
          <a:lstStyle/>
          <a:p>
            <a:endParaRPr/>
          </a:p>
        </p:txBody>
      </p:sp>
      <p:sp>
        <p:nvSpPr>
          <p:cNvPr id="7" name="object 7"/>
          <p:cNvSpPr/>
          <p:nvPr/>
        </p:nvSpPr>
        <p:spPr>
          <a:xfrm>
            <a:off x="2729864" y="7453883"/>
            <a:ext cx="0" cy="150495"/>
          </a:xfrm>
          <a:custGeom>
            <a:avLst/>
            <a:gdLst/>
            <a:ahLst/>
            <a:cxnLst/>
            <a:rect l="l" t="t" r="r" b="b"/>
            <a:pathLst>
              <a:path h="150495">
                <a:moveTo>
                  <a:pt x="0" y="0"/>
                </a:moveTo>
                <a:lnTo>
                  <a:pt x="0" y="150114"/>
                </a:lnTo>
              </a:path>
            </a:pathLst>
          </a:custGeom>
          <a:ln w="8381">
            <a:solidFill>
              <a:srgbClr val="326598"/>
            </a:solidFill>
          </a:ln>
        </p:spPr>
        <p:txBody>
          <a:bodyPr wrap="square" lIns="0" tIns="0" rIns="0" bIns="0" rtlCol="0"/>
          <a:lstStyle/>
          <a:p>
            <a:endParaRPr/>
          </a:p>
        </p:txBody>
      </p:sp>
      <p:sp>
        <p:nvSpPr>
          <p:cNvPr id="8" name="object 8"/>
          <p:cNvSpPr/>
          <p:nvPr/>
        </p:nvSpPr>
        <p:spPr>
          <a:xfrm>
            <a:off x="2767202" y="7448550"/>
            <a:ext cx="0" cy="155575"/>
          </a:xfrm>
          <a:custGeom>
            <a:avLst/>
            <a:gdLst/>
            <a:ahLst/>
            <a:cxnLst/>
            <a:rect l="l" t="t" r="r" b="b"/>
            <a:pathLst>
              <a:path h="155575">
                <a:moveTo>
                  <a:pt x="0" y="0"/>
                </a:moveTo>
                <a:lnTo>
                  <a:pt x="0" y="155448"/>
                </a:lnTo>
              </a:path>
            </a:pathLst>
          </a:custGeom>
          <a:ln w="17525">
            <a:solidFill>
              <a:srgbClr val="326598"/>
            </a:solidFill>
          </a:ln>
        </p:spPr>
        <p:txBody>
          <a:bodyPr wrap="square" lIns="0" tIns="0" rIns="0" bIns="0" rtlCol="0"/>
          <a:lstStyle/>
          <a:p>
            <a:endParaRPr/>
          </a:p>
        </p:txBody>
      </p:sp>
      <p:sp>
        <p:nvSpPr>
          <p:cNvPr id="9" name="object 9"/>
          <p:cNvSpPr/>
          <p:nvPr/>
        </p:nvSpPr>
        <p:spPr>
          <a:xfrm>
            <a:off x="2809113" y="7440930"/>
            <a:ext cx="0" cy="163195"/>
          </a:xfrm>
          <a:custGeom>
            <a:avLst/>
            <a:gdLst/>
            <a:ahLst/>
            <a:cxnLst/>
            <a:rect l="l" t="t" r="r" b="b"/>
            <a:pathLst>
              <a:path h="163195">
                <a:moveTo>
                  <a:pt x="0" y="0"/>
                </a:moveTo>
                <a:lnTo>
                  <a:pt x="0" y="163068"/>
                </a:lnTo>
              </a:path>
            </a:pathLst>
          </a:custGeom>
          <a:ln w="17525">
            <a:solidFill>
              <a:srgbClr val="326598"/>
            </a:solidFill>
          </a:ln>
        </p:spPr>
        <p:txBody>
          <a:bodyPr wrap="square" lIns="0" tIns="0" rIns="0" bIns="0" rtlCol="0"/>
          <a:lstStyle/>
          <a:p>
            <a:endParaRPr/>
          </a:p>
        </p:txBody>
      </p:sp>
      <p:sp>
        <p:nvSpPr>
          <p:cNvPr id="10" name="object 10"/>
          <p:cNvSpPr/>
          <p:nvPr/>
        </p:nvSpPr>
        <p:spPr>
          <a:xfrm>
            <a:off x="2850260" y="7434071"/>
            <a:ext cx="0" cy="170180"/>
          </a:xfrm>
          <a:custGeom>
            <a:avLst/>
            <a:gdLst/>
            <a:ahLst/>
            <a:cxnLst/>
            <a:rect l="l" t="t" r="r" b="b"/>
            <a:pathLst>
              <a:path h="170179">
                <a:moveTo>
                  <a:pt x="0" y="0"/>
                </a:moveTo>
                <a:lnTo>
                  <a:pt x="0" y="169925"/>
                </a:lnTo>
              </a:path>
            </a:pathLst>
          </a:custGeom>
          <a:ln w="17525">
            <a:solidFill>
              <a:srgbClr val="326598"/>
            </a:solidFill>
          </a:ln>
        </p:spPr>
        <p:txBody>
          <a:bodyPr wrap="square" lIns="0" tIns="0" rIns="0" bIns="0" rtlCol="0"/>
          <a:lstStyle/>
          <a:p>
            <a:endParaRPr/>
          </a:p>
        </p:txBody>
      </p:sp>
      <p:sp>
        <p:nvSpPr>
          <p:cNvPr id="11" name="object 11"/>
          <p:cNvSpPr/>
          <p:nvPr/>
        </p:nvSpPr>
        <p:spPr>
          <a:xfrm>
            <a:off x="2892170" y="7429500"/>
            <a:ext cx="0" cy="174625"/>
          </a:xfrm>
          <a:custGeom>
            <a:avLst/>
            <a:gdLst/>
            <a:ahLst/>
            <a:cxnLst/>
            <a:rect l="l" t="t" r="r" b="b"/>
            <a:pathLst>
              <a:path h="174625">
                <a:moveTo>
                  <a:pt x="0" y="0"/>
                </a:moveTo>
                <a:lnTo>
                  <a:pt x="0" y="174498"/>
                </a:lnTo>
              </a:path>
            </a:pathLst>
          </a:custGeom>
          <a:ln w="17525">
            <a:solidFill>
              <a:srgbClr val="326598"/>
            </a:solidFill>
          </a:ln>
        </p:spPr>
        <p:txBody>
          <a:bodyPr wrap="square" lIns="0" tIns="0" rIns="0" bIns="0" rtlCol="0"/>
          <a:lstStyle/>
          <a:p>
            <a:endParaRPr/>
          </a:p>
        </p:txBody>
      </p:sp>
      <p:sp>
        <p:nvSpPr>
          <p:cNvPr id="12" name="object 12"/>
          <p:cNvSpPr/>
          <p:nvPr/>
        </p:nvSpPr>
        <p:spPr>
          <a:xfrm>
            <a:off x="2932938" y="7425690"/>
            <a:ext cx="0" cy="178435"/>
          </a:xfrm>
          <a:custGeom>
            <a:avLst/>
            <a:gdLst/>
            <a:ahLst/>
            <a:cxnLst/>
            <a:rect l="l" t="t" r="r" b="b"/>
            <a:pathLst>
              <a:path h="178434">
                <a:moveTo>
                  <a:pt x="0" y="0"/>
                </a:moveTo>
                <a:lnTo>
                  <a:pt x="0" y="178307"/>
                </a:lnTo>
              </a:path>
            </a:pathLst>
          </a:custGeom>
          <a:ln w="15239">
            <a:solidFill>
              <a:srgbClr val="326598"/>
            </a:solidFill>
          </a:ln>
        </p:spPr>
        <p:txBody>
          <a:bodyPr wrap="square" lIns="0" tIns="0" rIns="0" bIns="0" rtlCol="0"/>
          <a:lstStyle/>
          <a:p>
            <a:endParaRPr/>
          </a:p>
        </p:txBody>
      </p:sp>
      <p:sp>
        <p:nvSpPr>
          <p:cNvPr id="13" name="object 13"/>
          <p:cNvSpPr/>
          <p:nvPr/>
        </p:nvSpPr>
        <p:spPr>
          <a:xfrm>
            <a:off x="2974467" y="7421118"/>
            <a:ext cx="0" cy="182880"/>
          </a:xfrm>
          <a:custGeom>
            <a:avLst/>
            <a:gdLst/>
            <a:ahLst/>
            <a:cxnLst/>
            <a:rect l="l" t="t" r="r" b="b"/>
            <a:pathLst>
              <a:path h="182879">
                <a:moveTo>
                  <a:pt x="0" y="0"/>
                </a:moveTo>
                <a:lnTo>
                  <a:pt x="0" y="182879"/>
                </a:lnTo>
              </a:path>
            </a:pathLst>
          </a:custGeom>
          <a:ln w="16001">
            <a:solidFill>
              <a:srgbClr val="326598"/>
            </a:solidFill>
          </a:ln>
        </p:spPr>
        <p:txBody>
          <a:bodyPr wrap="square" lIns="0" tIns="0" rIns="0" bIns="0" rtlCol="0"/>
          <a:lstStyle/>
          <a:p>
            <a:endParaRPr/>
          </a:p>
        </p:txBody>
      </p:sp>
      <p:sp>
        <p:nvSpPr>
          <p:cNvPr id="14" name="object 14"/>
          <p:cNvSpPr/>
          <p:nvPr/>
        </p:nvSpPr>
        <p:spPr>
          <a:xfrm>
            <a:off x="3015995" y="7415783"/>
            <a:ext cx="0" cy="188595"/>
          </a:xfrm>
          <a:custGeom>
            <a:avLst/>
            <a:gdLst/>
            <a:ahLst/>
            <a:cxnLst/>
            <a:rect l="l" t="t" r="r" b="b"/>
            <a:pathLst>
              <a:path h="188595">
                <a:moveTo>
                  <a:pt x="0" y="0"/>
                </a:moveTo>
                <a:lnTo>
                  <a:pt x="0" y="188214"/>
                </a:lnTo>
              </a:path>
            </a:pathLst>
          </a:custGeom>
          <a:ln w="15239">
            <a:solidFill>
              <a:srgbClr val="326598"/>
            </a:solidFill>
          </a:ln>
        </p:spPr>
        <p:txBody>
          <a:bodyPr wrap="square" lIns="0" tIns="0" rIns="0" bIns="0" rtlCol="0"/>
          <a:lstStyle/>
          <a:p>
            <a:endParaRPr/>
          </a:p>
        </p:txBody>
      </p:sp>
      <p:sp>
        <p:nvSpPr>
          <p:cNvPr id="15" name="object 15"/>
          <p:cNvSpPr/>
          <p:nvPr/>
        </p:nvSpPr>
        <p:spPr>
          <a:xfrm>
            <a:off x="3056763" y="7412735"/>
            <a:ext cx="0" cy="191770"/>
          </a:xfrm>
          <a:custGeom>
            <a:avLst/>
            <a:gdLst/>
            <a:ahLst/>
            <a:cxnLst/>
            <a:rect l="l" t="t" r="r" b="b"/>
            <a:pathLst>
              <a:path h="191770">
                <a:moveTo>
                  <a:pt x="0" y="0"/>
                </a:moveTo>
                <a:lnTo>
                  <a:pt x="0" y="191261"/>
                </a:lnTo>
              </a:path>
            </a:pathLst>
          </a:custGeom>
          <a:ln w="17525">
            <a:solidFill>
              <a:srgbClr val="326598"/>
            </a:solidFill>
          </a:ln>
        </p:spPr>
        <p:txBody>
          <a:bodyPr wrap="square" lIns="0" tIns="0" rIns="0" bIns="0" rtlCol="0"/>
          <a:lstStyle/>
          <a:p>
            <a:endParaRPr/>
          </a:p>
        </p:txBody>
      </p:sp>
      <p:sp>
        <p:nvSpPr>
          <p:cNvPr id="16" name="object 16"/>
          <p:cNvSpPr/>
          <p:nvPr/>
        </p:nvSpPr>
        <p:spPr>
          <a:xfrm>
            <a:off x="3098292" y="7408164"/>
            <a:ext cx="0" cy="196215"/>
          </a:xfrm>
          <a:custGeom>
            <a:avLst/>
            <a:gdLst/>
            <a:ahLst/>
            <a:cxnLst/>
            <a:rect l="l" t="t" r="r" b="b"/>
            <a:pathLst>
              <a:path h="196215">
                <a:moveTo>
                  <a:pt x="0" y="0"/>
                </a:moveTo>
                <a:lnTo>
                  <a:pt x="0" y="195834"/>
                </a:lnTo>
              </a:path>
            </a:pathLst>
          </a:custGeom>
          <a:ln w="16763">
            <a:solidFill>
              <a:srgbClr val="326598"/>
            </a:solidFill>
          </a:ln>
        </p:spPr>
        <p:txBody>
          <a:bodyPr wrap="square" lIns="0" tIns="0" rIns="0" bIns="0" rtlCol="0"/>
          <a:lstStyle/>
          <a:p>
            <a:endParaRPr/>
          </a:p>
        </p:txBody>
      </p:sp>
      <p:sp>
        <p:nvSpPr>
          <p:cNvPr id="17" name="object 17"/>
          <p:cNvSpPr/>
          <p:nvPr/>
        </p:nvSpPr>
        <p:spPr>
          <a:xfrm>
            <a:off x="3139820" y="7404354"/>
            <a:ext cx="0" cy="200025"/>
          </a:xfrm>
          <a:custGeom>
            <a:avLst/>
            <a:gdLst/>
            <a:ahLst/>
            <a:cxnLst/>
            <a:rect l="l" t="t" r="r" b="b"/>
            <a:pathLst>
              <a:path h="200025">
                <a:moveTo>
                  <a:pt x="0" y="0"/>
                </a:moveTo>
                <a:lnTo>
                  <a:pt x="0" y="199644"/>
                </a:lnTo>
              </a:path>
            </a:pathLst>
          </a:custGeom>
          <a:ln w="17525">
            <a:solidFill>
              <a:srgbClr val="326598"/>
            </a:solidFill>
          </a:ln>
        </p:spPr>
        <p:txBody>
          <a:bodyPr wrap="square" lIns="0" tIns="0" rIns="0" bIns="0" rtlCol="0"/>
          <a:lstStyle/>
          <a:p>
            <a:endParaRPr/>
          </a:p>
        </p:txBody>
      </p:sp>
      <p:sp>
        <p:nvSpPr>
          <p:cNvPr id="18" name="object 18"/>
          <p:cNvSpPr/>
          <p:nvPr/>
        </p:nvSpPr>
        <p:spPr>
          <a:xfrm>
            <a:off x="3181730" y="7398257"/>
            <a:ext cx="0" cy="205740"/>
          </a:xfrm>
          <a:custGeom>
            <a:avLst/>
            <a:gdLst/>
            <a:ahLst/>
            <a:cxnLst/>
            <a:rect l="l" t="t" r="r" b="b"/>
            <a:pathLst>
              <a:path h="205740">
                <a:moveTo>
                  <a:pt x="0" y="0"/>
                </a:moveTo>
                <a:lnTo>
                  <a:pt x="0" y="205740"/>
                </a:lnTo>
              </a:path>
            </a:pathLst>
          </a:custGeom>
          <a:ln w="17525">
            <a:solidFill>
              <a:srgbClr val="326598"/>
            </a:solidFill>
          </a:ln>
        </p:spPr>
        <p:txBody>
          <a:bodyPr wrap="square" lIns="0" tIns="0" rIns="0" bIns="0" rtlCol="0"/>
          <a:lstStyle/>
          <a:p>
            <a:endParaRPr/>
          </a:p>
        </p:txBody>
      </p:sp>
      <p:sp>
        <p:nvSpPr>
          <p:cNvPr id="19" name="object 19"/>
          <p:cNvSpPr/>
          <p:nvPr/>
        </p:nvSpPr>
        <p:spPr>
          <a:xfrm>
            <a:off x="3222117" y="7392923"/>
            <a:ext cx="0" cy="211454"/>
          </a:xfrm>
          <a:custGeom>
            <a:avLst/>
            <a:gdLst/>
            <a:ahLst/>
            <a:cxnLst/>
            <a:rect l="l" t="t" r="r" b="b"/>
            <a:pathLst>
              <a:path h="211454">
                <a:moveTo>
                  <a:pt x="0" y="0"/>
                </a:moveTo>
                <a:lnTo>
                  <a:pt x="0" y="211074"/>
                </a:lnTo>
              </a:path>
            </a:pathLst>
          </a:custGeom>
          <a:ln w="16001">
            <a:solidFill>
              <a:srgbClr val="326598"/>
            </a:solidFill>
          </a:ln>
        </p:spPr>
        <p:txBody>
          <a:bodyPr wrap="square" lIns="0" tIns="0" rIns="0" bIns="0" rtlCol="0"/>
          <a:lstStyle/>
          <a:p>
            <a:endParaRPr/>
          </a:p>
        </p:txBody>
      </p:sp>
      <p:sp>
        <p:nvSpPr>
          <p:cNvPr id="20" name="object 20"/>
          <p:cNvSpPr/>
          <p:nvPr/>
        </p:nvSpPr>
        <p:spPr>
          <a:xfrm>
            <a:off x="3264027" y="7386828"/>
            <a:ext cx="0" cy="217170"/>
          </a:xfrm>
          <a:custGeom>
            <a:avLst/>
            <a:gdLst/>
            <a:ahLst/>
            <a:cxnLst/>
            <a:rect l="l" t="t" r="r" b="b"/>
            <a:pathLst>
              <a:path h="217170">
                <a:moveTo>
                  <a:pt x="0" y="0"/>
                </a:moveTo>
                <a:lnTo>
                  <a:pt x="0" y="217169"/>
                </a:lnTo>
              </a:path>
            </a:pathLst>
          </a:custGeom>
          <a:ln w="16001">
            <a:solidFill>
              <a:srgbClr val="326598"/>
            </a:solidFill>
          </a:ln>
        </p:spPr>
        <p:txBody>
          <a:bodyPr wrap="square" lIns="0" tIns="0" rIns="0" bIns="0" rtlCol="0"/>
          <a:lstStyle/>
          <a:p>
            <a:endParaRPr/>
          </a:p>
        </p:txBody>
      </p:sp>
      <p:sp>
        <p:nvSpPr>
          <p:cNvPr id="21" name="object 21"/>
          <p:cNvSpPr/>
          <p:nvPr/>
        </p:nvSpPr>
        <p:spPr>
          <a:xfrm>
            <a:off x="3305555" y="7381493"/>
            <a:ext cx="0" cy="222885"/>
          </a:xfrm>
          <a:custGeom>
            <a:avLst/>
            <a:gdLst/>
            <a:ahLst/>
            <a:cxnLst/>
            <a:rect l="l" t="t" r="r" b="b"/>
            <a:pathLst>
              <a:path h="222884">
                <a:moveTo>
                  <a:pt x="0" y="0"/>
                </a:moveTo>
                <a:lnTo>
                  <a:pt x="0" y="222503"/>
                </a:lnTo>
              </a:path>
            </a:pathLst>
          </a:custGeom>
          <a:ln w="15239">
            <a:solidFill>
              <a:srgbClr val="326598"/>
            </a:solidFill>
          </a:ln>
        </p:spPr>
        <p:txBody>
          <a:bodyPr wrap="square" lIns="0" tIns="0" rIns="0" bIns="0" rtlCol="0"/>
          <a:lstStyle/>
          <a:p>
            <a:endParaRPr/>
          </a:p>
        </p:txBody>
      </p:sp>
      <p:sp>
        <p:nvSpPr>
          <p:cNvPr id="22" name="object 22"/>
          <p:cNvSpPr/>
          <p:nvPr/>
        </p:nvSpPr>
        <p:spPr>
          <a:xfrm>
            <a:off x="3347084" y="7375397"/>
            <a:ext cx="0" cy="228600"/>
          </a:xfrm>
          <a:custGeom>
            <a:avLst/>
            <a:gdLst/>
            <a:ahLst/>
            <a:cxnLst/>
            <a:rect l="l" t="t" r="r" b="b"/>
            <a:pathLst>
              <a:path h="228600">
                <a:moveTo>
                  <a:pt x="0" y="0"/>
                </a:moveTo>
                <a:lnTo>
                  <a:pt x="0" y="228600"/>
                </a:lnTo>
              </a:path>
            </a:pathLst>
          </a:custGeom>
          <a:ln w="16001">
            <a:solidFill>
              <a:srgbClr val="326598"/>
            </a:solidFill>
          </a:ln>
        </p:spPr>
        <p:txBody>
          <a:bodyPr wrap="square" lIns="0" tIns="0" rIns="0" bIns="0" rtlCol="0"/>
          <a:lstStyle/>
          <a:p>
            <a:endParaRPr/>
          </a:p>
        </p:txBody>
      </p:sp>
      <p:sp>
        <p:nvSpPr>
          <p:cNvPr id="23" name="object 23"/>
          <p:cNvSpPr/>
          <p:nvPr/>
        </p:nvSpPr>
        <p:spPr>
          <a:xfrm>
            <a:off x="3387852" y="7378445"/>
            <a:ext cx="0" cy="226060"/>
          </a:xfrm>
          <a:custGeom>
            <a:avLst/>
            <a:gdLst/>
            <a:ahLst/>
            <a:cxnLst/>
            <a:rect l="l" t="t" r="r" b="b"/>
            <a:pathLst>
              <a:path h="226059">
                <a:moveTo>
                  <a:pt x="0" y="0"/>
                </a:moveTo>
                <a:lnTo>
                  <a:pt x="0" y="225551"/>
                </a:lnTo>
              </a:path>
            </a:pathLst>
          </a:custGeom>
          <a:ln w="16763">
            <a:solidFill>
              <a:srgbClr val="326598"/>
            </a:solidFill>
          </a:ln>
        </p:spPr>
        <p:txBody>
          <a:bodyPr wrap="square" lIns="0" tIns="0" rIns="0" bIns="0" rtlCol="0"/>
          <a:lstStyle/>
          <a:p>
            <a:endParaRPr/>
          </a:p>
        </p:txBody>
      </p:sp>
      <p:sp>
        <p:nvSpPr>
          <p:cNvPr id="24" name="object 24"/>
          <p:cNvSpPr/>
          <p:nvPr/>
        </p:nvSpPr>
        <p:spPr>
          <a:xfrm>
            <a:off x="3429380" y="7381493"/>
            <a:ext cx="0" cy="222885"/>
          </a:xfrm>
          <a:custGeom>
            <a:avLst/>
            <a:gdLst/>
            <a:ahLst/>
            <a:cxnLst/>
            <a:rect l="l" t="t" r="r" b="b"/>
            <a:pathLst>
              <a:path h="222884">
                <a:moveTo>
                  <a:pt x="0" y="0"/>
                </a:moveTo>
                <a:lnTo>
                  <a:pt x="0" y="222503"/>
                </a:lnTo>
              </a:path>
            </a:pathLst>
          </a:custGeom>
          <a:ln w="17525">
            <a:solidFill>
              <a:srgbClr val="326598"/>
            </a:solidFill>
          </a:ln>
        </p:spPr>
        <p:txBody>
          <a:bodyPr wrap="square" lIns="0" tIns="0" rIns="0" bIns="0" rtlCol="0"/>
          <a:lstStyle/>
          <a:p>
            <a:endParaRPr/>
          </a:p>
        </p:txBody>
      </p:sp>
      <p:sp>
        <p:nvSpPr>
          <p:cNvPr id="25" name="object 25"/>
          <p:cNvSpPr/>
          <p:nvPr/>
        </p:nvSpPr>
        <p:spPr>
          <a:xfrm>
            <a:off x="3470909" y="7383780"/>
            <a:ext cx="0" cy="220345"/>
          </a:xfrm>
          <a:custGeom>
            <a:avLst/>
            <a:gdLst/>
            <a:ahLst/>
            <a:cxnLst/>
            <a:rect l="l" t="t" r="r" b="b"/>
            <a:pathLst>
              <a:path h="220345">
                <a:moveTo>
                  <a:pt x="0" y="0"/>
                </a:moveTo>
                <a:lnTo>
                  <a:pt x="0" y="220218"/>
                </a:lnTo>
              </a:path>
            </a:pathLst>
          </a:custGeom>
          <a:ln w="16763">
            <a:solidFill>
              <a:srgbClr val="326598"/>
            </a:solidFill>
          </a:ln>
        </p:spPr>
        <p:txBody>
          <a:bodyPr wrap="square" lIns="0" tIns="0" rIns="0" bIns="0" rtlCol="0"/>
          <a:lstStyle/>
          <a:p>
            <a:endParaRPr/>
          </a:p>
        </p:txBody>
      </p:sp>
      <p:sp>
        <p:nvSpPr>
          <p:cNvPr id="26" name="object 26"/>
          <p:cNvSpPr/>
          <p:nvPr/>
        </p:nvSpPr>
        <p:spPr>
          <a:xfrm>
            <a:off x="3511677" y="7386828"/>
            <a:ext cx="0" cy="217170"/>
          </a:xfrm>
          <a:custGeom>
            <a:avLst/>
            <a:gdLst/>
            <a:ahLst/>
            <a:cxnLst/>
            <a:rect l="l" t="t" r="r" b="b"/>
            <a:pathLst>
              <a:path h="217170">
                <a:moveTo>
                  <a:pt x="0" y="0"/>
                </a:moveTo>
                <a:lnTo>
                  <a:pt x="0" y="217169"/>
                </a:lnTo>
              </a:path>
            </a:pathLst>
          </a:custGeom>
          <a:ln w="16001">
            <a:solidFill>
              <a:srgbClr val="326598"/>
            </a:solidFill>
          </a:ln>
        </p:spPr>
        <p:txBody>
          <a:bodyPr wrap="square" lIns="0" tIns="0" rIns="0" bIns="0" rtlCol="0"/>
          <a:lstStyle/>
          <a:p>
            <a:endParaRPr/>
          </a:p>
        </p:txBody>
      </p:sp>
      <p:sp>
        <p:nvSpPr>
          <p:cNvPr id="27" name="object 27"/>
          <p:cNvSpPr/>
          <p:nvPr/>
        </p:nvSpPr>
        <p:spPr>
          <a:xfrm>
            <a:off x="3553586" y="7386828"/>
            <a:ext cx="0" cy="217170"/>
          </a:xfrm>
          <a:custGeom>
            <a:avLst/>
            <a:gdLst/>
            <a:ahLst/>
            <a:cxnLst/>
            <a:rect l="l" t="t" r="r" b="b"/>
            <a:pathLst>
              <a:path h="217170">
                <a:moveTo>
                  <a:pt x="0" y="0"/>
                </a:moveTo>
                <a:lnTo>
                  <a:pt x="0" y="217169"/>
                </a:lnTo>
              </a:path>
            </a:pathLst>
          </a:custGeom>
          <a:ln w="16001">
            <a:solidFill>
              <a:srgbClr val="326598"/>
            </a:solidFill>
          </a:ln>
        </p:spPr>
        <p:txBody>
          <a:bodyPr wrap="square" lIns="0" tIns="0" rIns="0" bIns="0" rtlCol="0"/>
          <a:lstStyle/>
          <a:p>
            <a:endParaRPr/>
          </a:p>
        </p:txBody>
      </p:sp>
      <p:sp>
        <p:nvSpPr>
          <p:cNvPr id="28" name="object 28"/>
          <p:cNvSpPr/>
          <p:nvPr/>
        </p:nvSpPr>
        <p:spPr>
          <a:xfrm>
            <a:off x="3594734" y="7386828"/>
            <a:ext cx="0" cy="217170"/>
          </a:xfrm>
          <a:custGeom>
            <a:avLst/>
            <a:gdLst/>
            <a:ahLst/>
            <a:cxnLst/>
            <a:rect l="l" t="t" r="r" b="b"/>
            <a:pathLst>
              <a:path h="217170">
                <a:moveTo>
                  <a:pt x="0" y="0"/>
                </a:moveTo>
                <a:lnTo>
                  <a:pt x="0" y="217169"/>
                </a:lnTo>
              </a:path>
            </a:pathLst>
          </a:custGeom>
          <a:ln w="16001">
            <a:solidFill>
              <a:srgbClr val="326598"/>
            </a:solidFill>
          </a:ln>
        </p:spPr>
        <p:txBody>
          <a:bodyPr wrap="square" lIns="0" tIns="0" rIns="0" bIns="0" rtlCol="0"/>
          <a:lstStyle/>
          <a:p>
            <a:endParaRPr/>
          </a:p>
        </p:txBody>
      </p:sp>
      <p:sp>
        <p:nvSpPr>
          <p:cNvPr id="29" name="object 29"/>
          <p:cNvSpPr/>
          <p:nvPr/>
        </p:nvSpPr>
        <p:spPr>
          <a:xfrm>
            <a:off x="3636645" y="7386828"/>
            <a:ext cx="0" cy="217170"/>
          </a:xfrm>
          <a:custGeom>
            <a:avLst/>
            <a:gdLst/>
            <a:ahLst/>
            <a:cxnLst/>
            <a:rect l="l" t="t" r="r" b="b"/>
            <a:pathLst>
              <a:path h="217170">
                <a:moveTo>
                  <a:pt x="0" y="0"/>
                </a:moveTo>
                <a:lnTo>
                  <a:pt x="0" y="217169"/>
                </a:lnTo>
              </a:path>
            </a:pathLst>
          </a:custGeom>
          <a:ln w="16001">
            <a:solidFill>
              <a:srgbClr val="326598"/>
            </a:solidFill>
          </a:ln>
        </p:spPr>
        <p:txBody>
          <a:bodyPr wrap="square" lIns="0" tIns="0" rIns="0" bIns="0" rtlCol="0"/>
          <a:lstStyle/>
          <a:p>
            <a:endParaRPr/>
          </a:p>
        </p:txBody>
      </p:sp>
      <p:sp>
        <p:nvSpPr>
          <p:cNvPr id="30" name="object 30"/>
          <p:cNvSpPr/>
          <p:nvPr/>
        </p:nvSpPr>
        <p:spPr>
          <a:xfrm>
            <a:off x="3677411" y="7386828"/>
            <a:ext cx="0" cy="217170"/>
          </a:xfrm>
          <a:custGeom>
            <a:avLst/>
            <a:gdLst/>
            <a:ahLst/>
            <a:cxnLst/>
            <a:rect l="l" t="t" r="r" b="b"/>
            <a:pathLst>
              <a:path h="217170">
                <a:moveTo>
                  <a:pt x="0" y="0"/>
                </a:moveTo>
                <a:lnTo>
                  <a:pt x="0" y="217169"/>
                </a:lnTo>
              </a:path>
            </a:pathLst>
          </a:custGeom>
          <a:ln w="16763">
            <a:solidFill>
              <a:srgbClr val="326598"/>
            </a:solidFill>
          </a:ln>
        </p:spPr>
        <p:txBody>
          <a:bodyPr wrap="square" lIns="0" tIns="0" rIns="0" bIns="0" rtlCol="0"/>
          <a:lstStyle/>
          <a:p>
            <a:endParaRPr/>
          </a:p>
        </p:txBody>
      </p:sp>
      <p:sp>
        <p:nvSpPr>
          <p:cNvPr id="31" name="object 31"/>
          <p:cNvSpPr/>
          <p:nvPr/>
        </p:nvSpPr>
        <p:spPr>
          <a:xfrm>
            <a:off x="3718940" y="7386828"/>
            <a:ext cx="0" cy="217170"/>
          </a:xfrm>
          <a:custGeom>
            <a:avLst/>
            <a:gdLst/>
            <a:ahLst/>
            <a:cxnLst/>
            <a:rect l="l" t="t" r="r" b="b"/>
            <a:pathLst>
              <a:path h="217170">
                <a:moveTo>
                  <a:pt x="0" y="0"/>
                </a:moveTo>
                <a:lnTo>
                  <a:pt x="0" y="217169"/>
                </a:lnTo>
              </a:path>
            </a:pathLst>
          </a:custGeom>
          <a:ln w="17525">
            <a:solidFill>
              <a:srgbClr val="326598"/>
            </a:solidFill>
          </a:ln>
        </p:spPr>
        <p:txBody>
          <a:bodyPr wrap="square" lIns="0" tIns="0" rIns="0" bIns="0" rtlCol="0"/>
          <a:lstStyle/>
          <a:p>
            <a:endParaRPr/>
          </a:p>
        </p:txBody>
      </p:sp>
      <p:sp>
        <p:nvSpPr>
          <p:cNvPr id="32" name="object 32"/>
          <p:cNvSpPr/>
          <p:nvPr/>
        </p:nvSpPr>
        <p:spPr>
          <a:xfrm>
            <a:off x="3760470" y="7385304"/>
            <a:ext cx="0" cy="219075"/>
          </a:xfrm>
          <a:custGeom>
            <a:avLst/>
            <a:gdLst/>
            <a:ahLst/>
            <a:cxnLst/>
            <a:rect l="l" t="t" r="r" b="b"/>
            <a:pathLst>
              <a:path h="219075">
                <a:moveTo>
                  <a:pt x="0" y="0"/>
                </a:moveTo>
                <a:lnTo>
                  <a:pt x="0" y="218694"/>
                </a:lnTo>
              </a:path>
            </a:pathLst>
          </a:custGeom>
          <a:ln w="16763">
            <a:solidFill>
              <a:srgbClr val="326598"/>
            </a:solidFill>
          </a:ln>
        </p:spPr>
        <p:txBody>
          <a:bodyPr wrap="square" lIns="0" tIns="0" rIns="0" bIns="0" rtlCol="0"/>
          <a:lstStyle/>
          <a:p>
            <a:endParaRPr/>
          </a:p>
        </p:txBody>
      </p:sp>
      <p:sp>
        <p:nvSpPr>
          <p:cNvPr id="33" name="object 33"/>
          <p:cNvSpPr/>
          <p:nvPr/>
        </p:nvSpPr>
        <p:spPr>
          <a:xfrm>
            <a:off x="3801998" y="7385304"/>
            <a:ext cx="0" cy="219075"/>
          </a:xfrm>
          <a:custGeom>
            <a:avLst/>
            <a:gdLst/>
            <a:ahLst/>
            <a:cxnLst/>
            <a:rect l="l" t="t" r="r" b="b"/>
            <a:pathLst>
              <a:path h="219075">
                <a:moveTo>
                  <a:pt x="0" y="0"/>
                </a:moveTo>
                <a:lnTo>
                  <a:pt x="0" y="218694"/>
                </a:lnTo>
              </a:path>
            </a:pathLst>
          </a:custGeom>
          <a:ln w="17525">
            <a:solidFill>
              <a:srgbClr val="326598"/>
            </a:solidFill>
          </a:ln>
        </p:spPr>
        <p:txBody>
          <a:bodyPr wrap="square" lIns="0" tIns="0" rIns="0" bIns="0" rtlCol="0"/>
          <a:lstStyle/>
          <a:p>
            <a:endParaRPr/>
          </a:p>
        </p:txBody>
      </p:sp>
      <p:sp>
        <p:nvSpPr>
          <p:cNvPr id="34" name="object 34"/>
          <p:cNvSpPr/>
          <p:nvPr/>
        </p:nvSpPr>
        <p:spPr>
          <a:xfrm>
            <a:off x="3843146" y="7385304"/>
            <a:ext cx="0" cy="219075"/>
          </a:xfrm>
          <a:custGeom>
            <a:avLst/>
            <a:gdLst/>
            <a:ahLst/>
            <a:cxnLst/>
            <a:rect l="l" t="t" r="r" b="b"/>
            <a:pathLst>
              <a:path h="219075">
                <a:moveTo>
                  <a:pt x="0" y="0"/>
                </a:moveTo>
                <a:lnTo>
                  <a:pt x="0" y="218694"/>
                </a:lnTo>
              </a:path>
            </a:pathLst>
          </a:custGeom>
          <a:ln w="16001">
            <a:solidFill>
              <a:srgbClr val="326598"/>
            </a:solidFill>
          </a:ln>
        </p:spPr>
        <p:txBody>
          <a:bodyPr wrap="square" lIns="0" tIns="0" rIns="0" bIns="0" rtlCol="0"/>
          <a:lstStyle/>
          <a:p>
            <a:endParaRPr/>
          </a:p>
        </p:txBody>
      </p:sp>
      <p:sp>
        <p:nvSpPr>
          <p:cNvPr id="35" name="object 35"/>
          <p:cNvSpPr/>
          <p:nvPr/>
        </p:nvSpPr>
        <p:spPr>
          <a:xfrm>
            <a:off x="3884295" y="7385304"/>
            <a:ext cx="0" cy="219075"/>
          </a:xfrm>
          <a:custGeom>
            <a:avLst/>
            <a:gdLst/>
            <a:ahLst/>
            <a:cxnLst/>
            <a:rect l="l" t="t" r="r" b="b"/>
            <a:pathLst>
              <a:path h="219075">
                <a:moveTo>
                  <a:pt x="0" y="0"/>
                </a:moveTo>
                <a:lnTo>
                  <a:pt x="0" y="218694"/>
                </a:lnTo>
              </a:path>
            </a:pathLst>
          </a:custGeom>
          <a:ln w="16001">
            <a:solidFill>
              <a:srgbClr val="326598"/>
            </a:solidFill>
          </a:ln>
        </p:spPr>
        <p:txBody>
          <a:bodyPr wrap="square" lIns="0" tIns="0" rIns="0" bIns="0" rtlCol="0"/>
          <a:lstStyle/>
          <a:p>
            <a:endParaRPr/>
          </a:p>
        </p:txBody>
      </p:sp>
      <p:sp>
        <p:nvSpPr>
          <p:cNvPr id="36" name="object 36"/>
          <p:cNvSpPr/>
          <p:nvPr/>
        </p:nvSpPr>
        <p:spPr>
          <a:xfrm>
            <a:off x="3926204" y="7383780"/>
            <a:ext cx="0" cy="220345"/>
          </a:xfrm>
          <a:custGeom>
            <a:avLst/>
            <a:gdLst/>
            <a:ahLst/>
            <a:cxnLst/>
            <a:rect l="l" t="t" r="r" b="b"/>
            <a:pathLst>
              <a:path h="220345">
                <a:moveTo>
                  <a:pt x="0" y="0"/>
                </a:moveTo>
                <a:lnTo>
                  <a:pt x="0" y="220218"/>
                </a:lnTo>
              </a:path>
            </a:pathLst>
          </a:custGeom>
          <a:ln w="16001">
            <a:solidFill>
              <a:srgbClr val="326598"/>
            </a:solidFill>
          </a:ln>
        </p:spPr>
        <p:txBody>
          <a:bodyPr wrap="square" lIns="0" tIns="0" rIns="0" bIns="0" rtlCol="0"/>
          <a:lstStyle/>
          <a:p>
            <a:endParaRPr/>
          </a:p>
        </p:txBody>
      </p:sp>
      <p:sp>
        <p:nvSpPr>
          <p:cNvPr id="37" name="object 37"/>
          <p:cNvSpPr/>
          <p:nvPr/>
        </p:nvSpPr>
        <p:spPr>
          <a:xfrm>
            <a:off x="3966971" y="7383780"/>
            <a:ext cx="0" cy="220345"/>
          </a:xfrm>
          <a:custGeom>
            <a:avLst/>
            <a:gdLst/>
            <a:ahLst/>
            <a:cxnLst/>
            <a:rect l="l" t="t" r="r" b="b"/>
            <a:pathLst>
              <a:path h="220345">
                <a:moveTo>
                  <a:pt x="0" y="0"/>
                </a:moveTo>
                <a:lnTo>
                  <a:pt x="0" y="220218"/>
                </a:lnTo>
              </a:path>
            </a:pathLst>
          </a:custGeom>
          <a:ln w="16763">
            <a:solidFill>
              <a:srgbClr val="326598"/>
            </a:solidFill>
          </a:ln>
        </p:spPr>
        <p:txBody>
          <a:bodyPr wrap="square" lIns="0" tIns="0" rIns="0" bIns="0" rtlCol="0"/>
          <a:lstStyle/>
          <a:p>
            <a:endParaRPr/>
          </a:p>
        </p:txBody>
      </p:sp>
      <p:sp>
        <p:nvSpPr>
          <p:cNvPr id="38" name="object 38"/>
          <p:cNvSpPr/>
          <p:nvPr/>
        </p:nvSpPr>
        <p:spPr>
          <a:xfrm>
            <a:off x="4008501" y="7382256"/>
            <a:ext cx="0" cy="222250"/>
          </a:xfrm>
          <a:custGeom>
            <a:avLst/>
            <a:gdLst/>
            <a:ahLst/>
            <a:cxnLst/>
            <a:rect l="l" t="t" r="r" b="b"/>
            <a:pathLst>
              <a:path h="222250">
                <a:moveTo>
                  <a:pt x="0" y="0"/>
                </a:moveTo>
                <a:lnTo>
                  <a:pt x="0" y="221742"/>
                </a:lnTo>
              </a:path>
            </a:pathLst>
          </a:custGeom>
          <a:ln w="17525">
            <a:solidFill>
              <a:srgbClr val="326598"/>
            </a:solidFill>
          </a:ln>
        </p:spPr>
        <p:txBody>
          <a:bodyPr wrap="square" lIns="0" tIns="0" rIns="0" bIns="0" rtlCol="0"/>
          <a:lstStyle/>
          <a:p>
            <a:endParaRPr/>
          </a:p>
        </p:txBody>
      </p:sp>
      <p:sp>
        <p:nvSpPr>
          <p:cNvPr id="39" name="object 39"/>
          <p:cNvSpPr/>
          <p:nvPr/>
        </p:nvSpPr>
        <p:spPr>
          <a:xfrm>
            <a:off x="4050029" y="7383780"/>
            <a:ext cx="0" cy="220345"/>
          </a:xfrm>
          <a:custGeom>
            <a:avLst/>
            <a:gdLst/>
            <a:ahLst/>
            <a:cxnLst/>
            <a:rect l="l" t="t" r="r" b="b"/>
            <a:pathLst>
              <a:path h="220345">
                <a:moveTo>
                  <a:pt x="0" y="0"/>
                </a:moveTo>
                <a:lnTo>
                  <a:pt x="0" y="220218"/>
                </a:lnTo>
              </a:path>
            </a:pathLst>
          </a:custGeom>
          <a:ln w="16763">
            <a:solidFill>
              <a:srgbClr val="326598"/>
            </a:solidFill>
          </a:ln>
        </p:spPr>
        <p:txBody>
          <a:bodyPr wrap="square" lIns="0" tIns="0" rIns="0" bIns="0" rtlCol="0"/>
          <a:lstStyle/>
          <a:p>
            <a:endParaRPr/>
          </a:p>
        </p:txBody>
      </p:sp>
      <p:sp>
        <p:nvSpPr>
          <p:cNvPr id="40" name="object 40"/>
          <p:cNvSpPr/>
          <p:nvPr/>
        </p:nvSpPr>
        <p:spPr>
          <a:xfrm>
            <a:off x="4091559" y="7385304"/>
            <a:ext cx="0" cy="219075"/>
          </a:xfrm>
          <a:custGeom>
            <a:avLst/>
            <a:gdLst/>
            <a:ahLst/>
            <a:cxnLst/>
            <a:rect l="l" t="t" r="r" b="b"/>
            <a:pathLst>
              <a:path h="219075">
                <a:moveTo>
                  <a:pt x="0" y="0"/>
                </a:moveTo>
                <a:lnTo>
                  <a:pt x="0" y="218694"/>
                </a:lnTo>
              </a:path>
            </a:pathLst>
          </a:custGeom>
          <a:ln w="17525">
            <a:solidFill>
              <a:srgbClr val="326598"/>
            </a:solidFill>
          </a:ln>
        </p:spPr>
        <p:txBody>
          <a:bodyPr wrap="square" lIns="0" tIns="0" rIns="0" bIns="0" rtlCol="0"/>
          <a:lstStyle/>
          <a:p>
            <a:endParaRPr/>
          </a:p>
        </p:txBody>
      </p:sp>
      <p:sp>
        <p:nvSpPr>
          <p:cNvPr id="41" name="object 41"/>
          <p:cNvSpPr/>
          <p:nvPr/>
        </p:nvSpPr>
        <p:spPr>
          <a:xfrm>
            <a:off x="4132326" y="7388352"/>
            <a:ext cx="0" cy="215900"/>
          </a:xfrm>
          <a:custGeom>
            <a:avLst/>
            <a:gdLst/>
            <a:ahLst/>
            <a:cxnLst/>
            <a:rect l="l" t="t" r="r" b="b"/>
            <a:pathLst>
              <a:path h="215900">
                <a:moveTo>
                  <a:pt x="0" y="0"/>
                </a:moveTo>
                <a:lnTo>
                  <a:pt x="0" y="215645"/>
                </a:lnTo>
              </a:path>
            </a:pathLst>
          </a:custGeom>
          <a:ln w="15239">
            <a:solidFill>
              <a:srgbClr val="326598"/>
            </a:solidFill>
          </a:ln>
        </p:spPr>
        <p:txBody>
          <a:bodyPr wrap="square" lIns="0" tIns="0" rIns="0" bIns="0" rtlCol="0"/>
          <a:lstStyle/>
          <a:p>
            <a:endParaRPr/>
          </a:p>
        </p:txBody>
      </p:sp>
      <p:sp>
        <p:nvSpPr>
          <p:cNvPr id="42" name="object 42"/>
          <p:cNvSpPr/>
          <p:nvPr/>
        </p:nvSpPr>
        <p:spPr>
          <a:xfrm>
            <a:off x="4173854" y="7389876"/>
            <a:ext cx="0" cy="214629"/>
          </a:xfrm>
          <a:custGeom>
            <a:avLst/>
            <a:gdLst/>
            <a:ahLst/>
            <a:cxnLst/>
            <a:rect l="l" t="t" r="r" b="b"/>
            <a:pathLst>
              <a:path h="214629">
                <a:moveTo>
                  <a:pt x="0" y="0"/>
                </a:moveTo>
                <a:lnTo>
                  <a:pt x="0" y="214122"/>
                </a:lnTo>
              </a:path>
            </a:pathLst>
          </a:custGeom>
          <a:ln w="16001">
            <a:solidFill>
              <a:srgbClr val="326598"/>
            </a:solidFill>
          </a:ln>
        </p:spPr>
        <p:txBody>
          <a:bodyPr wrap="square" lIns="0" tIns="0" rIns="0" bIns="0" rtlCol="0"/>
          <a:lstStyle/>
          <a:p>
            <a:endParaRPr/>
          </a:p>
        </p:txBody>
      </p:sp>
      <p:sp>
        <p:nvSpPr>
          <p:cNvPr id="43" name="object 43"/>
          <p:cNvSpPr/>
          <p:nvPr/>
        </p:nvSpPr>
        <p:spPr>
          <a:xfrm>
            <a:off x="4215384" y="7388352"/>
            <a:ext cx="0" cy="215900"/>
          </a:xfrm>
          <a:custGeom>
            <a:avLst/>
            <a:gdLst/>
            <a:ahLst/>
            <a:cxnLst/>
            <a:rect l="l" t="t" r="r" b="b"/>
            <a:pathLst>
              <a:path h="215900">
                <a:moveTo>
                  <a:pt x="0" y="0"/>
                </a:moveTo>
                <a:lnTo>
                  <a:pt x="0" y="215645"/>
                </a:lnTo>
              </a:path>
            </a:pathLst>
          </a:custGeom>
          <a:ln w="15239">
            <a:solidFill>
              <a:srgbClr val="326598"/>
            </a:solidFill>
          </a:ln>
        </p:spPr>
        <p:txBody>
          <a:bodyPr wrap="square" lIns="0" tIns="0" rIns="0" bIns="0" rtlCol="0"/>
          <a:lstStyle/>
          <a:p>
            <a:endParaRPr/>
          </a:p>
        </p:txBody>
      </p:sp>
      <p:sp>
        <p:nvSpPr>
          <p:cNvPr id="44" name="object 44"/>
          <p:cNvSpPr/>
          <p:nvPr/>
        </p:nvSpPr>
        <p:spPr>
          <a:xfrm>
            <a:off x="4256151" y="7386828"/>
            <a:ext cx="0" cy="217170"/>
          </a:xfrm>
          <a:custGeom>
            <a:avLst/>
            <a:gdLst/>
            <a:ahLst/>
            <a:cxnLst/>
            <a:rect l="l" t="t" r="r" b="b"/>
            <a:pathLst>
              <a:path h="217170">
                <a:moveTo>
                  <a:pt x="0" y="0"/>
                </a:moveTo>
                <a:lnTo>
                  <a:pt x="0" y="217169"/>
                </a:lnTo>
              </a:path>
            </a:pathLst>
          </a:custGeom>
          <a:ln w="17525">
            <a:solidFill>
              <a:srgbClr val="326598"/>
            </a:solidFill>
          </a:ln>
        </p:spPr>
        <p:txBody>
          <a:bodyPr wrap="square" lIns="0" tIns="0" rIns="0" bIns="0" rtlCol="0"/>
          <a:lstStyle/>
          <a:p>
            <a:endParaRPr/>
          </a:p>
        </p:txBody>
      </p:sp>
      <p:sp>
        <p:nvSpPr>
          <p:cNvPr id="45" name="object 45"/>
          <p:cNvSpPr/>
          <p:nvPr/>
        </p:nvSpPr>
        <p:spPr>
          <a:xfrm>
            <a:off x="4298060" y="7385304"/>
            <a:ext cx="0" cy="219075"/>
          </a:xfrm>
          <a:custGeom>
            <a:avLst/>
            <a:gdLst/>
            <a:ahLst/>
            <a:cxnLst/>
            <a:rect l="l" t="t" r="r" b="b"/>
            <a:pathLst>
              <a:path h="219075">
                <a:moveTo>
                  <a:pt x="0" y="0"/>
                </a:moveTo>
                <a:lnTo>
                  <a:pt x="0" y="218694"/>
                </a:lnTo>
              </a:path>
            </a:pathLst>
          </a:custGeom>
          <a:ln w="17525">
            <a:solidFill>
              <a:srgbClr val="326598"/>
            </a:solidFill>
          </a:ln>
        </p:spPr>
        <p:txBody>
          <a:bodyPr wrap="square" lIns="0" tIns="0" rIns="0" bIns="0" rtlCol="0"/>
          <a:lstStyle/>
          <a:p>
            <a:endParaRPr/>
          </a:p>
        </p:txBody>
      </p:sp>
      <p:sp>
        <p:nvSpPr>
          <p:cNvPr id="46" name="object 46"/>
          <p:cNvSpPr/>
          <p:nvPr/>
        </p:nvSpPr>
        <p:spPr>
          <a:xfrm>
            <a:off x="4339590" y="7383780"/>
            <a:ext cx="0" cy="220345"/>
          </a:xfrm>
          <a:custGeom>
            <a:avLst/>
            <a:gdLst/>
            <a:ahLst/>
            <a:cxnLst/>
            <a:rect l="l" t="t" r="r" b="b"/>
            <a:pathLst>
              <a:path h="220345">
                <a:moveTo>
                  <a:pt x="0" y="0"/>
                </a:moveTo>
                <a:lnTo>
                  <a:pt x="0" y="220218"/>
                </a:lnTo>
              </a:path>
            </a:pathLst>
          </a:custGeom>
          <a:ln w="16763">
            <a:solidFill>
              <a:srgbClr val="326598"/>
            </a:solidFill>
          </a:ln>
        </p:spPr>
        <p:txBody>
          <a:bodyPr wrap="square" lIns="0" tIns="0" rIns="0" bIns="0" rtlCol="0"/>
          <a:lstStyle/>
          <a:p>
            <a:endParaRPr/>
          </a:p>
        </p:txBody>
      </p:sp>
      <p:sp>
        <p:nvSpPr>
          <p:cNvPr id="47" name="object 47"/>
          <p:cNvSpPr/>
          <p:nvPr/>
        </p:nvSpPr>
        <p:spPr>
          <a:xfrm>
            <a:off x="4381119" y="7382256"/>
            <a:ext cx="0" cy="222250"/>
          </a:xfrm>
          <a:custGeom>
            <a:avLst/>
            <a:gdLst/>
            <a:ahLst/>
            <a:cxnLst/>
            <a:rect l="l" t="t" r="r" b="b"/>
            <a:pathLst>
              <a:path h="222250">
                <a:moveTo>
                  <a:pt x="0" y="0"/>
                </a:moveTo>
                <a:lnTo>
                  <a:pt x="0" y="221742"/>
                </a:lnTo>
              </a:path>
            </a:pathLst>
          </a:custGeom>
          <a:ln w="17525">
            <a:solidFill>
              <a:srgbClr val="326598"/>
            </a:solidFill>
          </a:ln>
        </p:spPr>
        <p:txBody>
          <a:bodyPr wrap="square" lIns="0" tIns="0" rIns="0" bIns="0" rtlCol="0"/>
          <a:lstStyle/>
          <a:p>
            <a:endParaRPr/>
          </a:p>
        </p:txBody>
      </p:sp>
      <p:sp>
        <p:nvSpPr>
          <p:cNvPr id="48" name="object 48"/>
          <p:cNvSpPr/>
          <p:nvPr/>
        </p:nvSpPr>
        <p:spPr>
          <a:xfrm>
            <a:off x="4421885" y="7379969"/>
            <a:ext cx="0" cy="224154"/>
          </a:xfrm>
          <a:custGeom>
            <a:avLst/>
            <a:gdLst/>
            <a:ahLst/>
            <a:cxnLst/>
            <a:rect l="l" t="t" r="r" b="b"/>
            <a:pathLst>
              <a:path h="224154">
                <a:moveTo>
                  <a:pt x="0" y="0"/>
                </a:moveTo>
                <a:lnTo>
                  <a:pt x="0" y="224027"/>
                </a:lnTo>
              </a:path>
            </a:pathLst>
          </a:custGeom>
          <a:ln w="15239">
            <a:solidFill>
              <a:srgbClr val="326598"/>
            </a:solidFill>
          </a:ln>
        </p:spPr>
        <p:txBody>
          <a:bodyPr wrap="square" lIns="0" tIns="0" rIns="0" bIns="0" rtlCol="0"/>
          <a:lstStyle/>
          <a:p>
            <a:endParaRPr/>
          </a:p>
        </p:txBody>
      </p:sp>
      <p:sp>
        <p:nvSpPr>
          <p:cNvPr id="49" name="object 49"/>
          <p:cNvSpPr/>
          <p:nvPr/>
        </p:nvSpPr>
        <p:spPr>
          <a:xfrm>
            <a:off x="4463415" y="7378445"/>
            <a:ext cx="0" cy="226060"/>
          </a:xfrm>
          <a:custGeom>
            <a:avLst/>
            <a:gdLst/>
            <a:ahLst/>
            <a:cxnLst/>
            <a:rect l="l" t="t" r="r" b="b"/>
            <a:pathLst>
              <a:path h="226059">
                <a:moveTo>
                  <a:pt x="0" y="0"/>
                </a:moveTo>
                <a:lnTo>
                  <a:pt x="0" y="225551"/>
                </a:lnTo>
              </a:path>
            </a:pathLst>
          </a:custGeom>
          <a:ln w="16001">
            <a:solidFill>
              <a:srgbClr val="326598"/>
            </a:solidFill>
          </a:ln>
        </p:spPr>
        <p:txBody>
          <a:bodyPr wrap="square" lIns="0" tIns="0" rIns="0" bIns="0" rtlCol="0"/>
          <a:lstStyle/>
          <a:p>
            <a:endParaRPr/>
          </a:p>
        </p:txBody>
      </p:sp>
      <p:sp>
        <p:nvSpPr>
          <p:cNvPr id="50" name="object 50"/>
          <p:cNvSpPr/>
          <p:nvPr/>
        </p:nvSpPr>
        <p:spPr>
          <a:xfrm>
            <a:off x="4504944" y="7376921"/>
            <a:ext cx="0" cy="227329"/>
          </a:xfrm>
          <a:custGeom>
            <a:avLst/>
            <a:gdLst/>
            <a:ahLst/>
            <a:cxnLst/>
            <a:rect l="l" t="t" r="r" b="b"/>
            <a:pathLst>
              <a:path h="227329">
                <a:moveTo>
                  <a:pt x="0" y="0"/>
                </a:moveTo>
                <a:lnTo>
                  <a:pt x="0" y="227075"/>
                </a:lnTo>
              </a:path>
            </a:pathLst>
          </a:custGeom>
          <a:ln w="15239">
            <a:solidFill>
              <a:srgbClr val="326598"/>
            </a:solidFill>
          </a:ln>
        </p:spPr>
        <p:txBody>
          <a:bodyPr wrap="square" lIns="0" tIns="0" rIns="0" bIns="0" rtlCol="0"/>
          <a:lstStyle/>
          <a:p>
            <a:endParaRPr/>
          </a:p>
        </p:txBody>
      </p:sp>
      <p:sp>
        <p:nvSpPr>
          <p:cNvPr id="51" name="object 51"/>
          <p:cNvSpPr/>
          <p:nvPr/>
        </p:nvSpPr>
        <p:spPr>
          <a:xfrm>
            <a:off x="4545710" y="7373873"/>
            <a:ext cx="0" cy="230504"/>
          </a:xfrm>
          <a:custGeom>
            <a:avLst/>
            <a:gdLst/>
            <a:ahLst/>
            <a:cxnLst/>
            <a:rect l="l" t="t" r="r" b="b"/>
            <a:pathLst>
              <a:path h="230504">
                <a:moveTo>
                  <a:pt x="0" y="0"/>
                </a:moveTo>
                <a:lnTo>
                  <a:pt x="0" y="230124"/>
                </a:lnTo>
              </a:path>
            </a:pathLst>
          </a:custGeom>
          <a:ln w="17525">
            <a:solidFill>
              <a:srgbClr val="326598"/>
            </a:solidFill>
          </a:ln>
        </p:spPr>
        <p:txBody>
          <a:bodyPr wrap="square" lIns="0" tIns="0" rIns="0" bIns="0" rtlCol="0"/>
          <a:lstStyle/>
          <a:p>
            <a:endParaRPr/>
          </a:p>
        </p:txBody>
      </p:sp>
      <p:sp>
        <p:nvSpPr>
          <p:cNvPr id="52" name="object 52"/>
          <p:cNvSpPr/>
          <p:nvPr/>
        </p:nvSpPr>
        <p:spPr>
          <a:xfrm>
            <a:off x="4587240" y="7372350"/>
            <a:ext cx="0" cy="231775"/>
          </a:xfrm>
          <a:custGeom>
            <a:avLst/>
            <a:gdLst/>
            <a:ahLst/>
            <a:cxnLst/>
            <a:rect l="l" t="t" r="r" b="b"/>
            <a:pathLst>
              <a:path h="231775">
                <a:moveTo>
                  <a:pt x="0" y="0"/>
                </a:moveTo>
                <a:lnTo>
                  <a:pt x="0" y="231648"/>
                </a:lnTo>
              </a:path>
            </a:pathLst>
          </a:custGeom>
          <a:ln w="16763">
            <a:solidFill>
              <a:srgbClr val="326598"/>
            </a:solidFill>
          </a:ln>
        </p:spPr>
        <p:txBody>
          <a:bodyPr wrap="square" lIns="0" tIns="0" rIns="0" bIns="0" rtlCol="0"/>
          <a:lstStyle/>
          <a:p>
            <a:endParaRPr/>
          </a:p>
        </p:txBody>
      </p:sp>
      <p:sp>
        <p:nvSpPr>
          <p:cNvPr id="53" name="object 53"/>
          <p:cNvSpPr/>
          <p:nvPr/>
        </p:nvSpPr>
        <p:spPr>
          <a:xfrm>
            <a:off x="4628769" y="7370064"/>
            <a:ext cx="0" cy="234315"/>
          </a:xfrm>
          <a:custGeom>
            <a:avLst/>
            <a:gdLst/>
            <a:ahLst/>
            <a:cxnLst/>
            <a:rect l="l" t="t" r="r" b="b"/>
            <a:pathLst>
              <a:path h="234315">
                <a:moveTo>
                  <a:pt x="0" y="0"/>
                </a:moveTo>
                <a:lnTo>
                  <a:pt x="0" y="233934"/>
                </a:lnTo>
              </a:path>
            </a:pathLst>
          </a:custGeom>
          <a:ln w="17525">
            <a:solidFill>
              <a:srgbClr val="326598"/>
            </a:solidFill>
          </a:ln>
        </p:spPr>
        <p:txBody>
          <a:bodyPr wrap="square" lIns="0" tIns="0" rIns="0" bIns="0" rtlCol="0"/>
          <a:lstStyle/>
          <a:p>
            <a:endParaRPr/>
          </a:p>
        </p:txBody>
      </p:sp>
      <p:sp>
        <p:nvSpPr>
          <p:cNvPr id="54" name="object 54"/>
          <p:cNvSpPr/>
          <p:nvPr/>
        </p:nvSpPr>
        <p:spPr>
          <a:xfrm>
            <a:off x="4670678" y="7368540"/>
            <a:ext cx="0" cy="235585"/>
          </a:xfrm>
          <a:custGeom>
            <a:avLst/>
            <a:gdLst/>
            <a:ahLst/>
            <a:cxnLst/>
            <a:rect l="l" t="t" r="r" b="b"/>
            <a:pathLst>
              <a:path h="235584">
                <a:moveTo>
                  <a:pt x="0" y="0"/>
                </a:moveTo>
                <a:lnTo>
                  <a:pt x="0" y="235457"/>
                </a:lnTo>
              </a:path>
            </a:pathLst>
          </a:custGeom>
          <a:ln w="17525">
            <a:solidFill>
              <a:srgbClr val="326598"/>
            </a:solidFill>
          </a:ln>
        </p:spPr>
        <p:txBody>
          <a:bodyPr wrap="square" lIns="0" tIns="0" rIns="0" bIns="0" rtlCol="0"/>
          <a:lstStyle/>
          <a:p>
            <a:endParaRPr/>
          </a:p>
        </p:txBody>
      </p:sp>
      <p:sp>
        <p:nvSpPr>
          <p:cNvPr id="55" name="object 55"/>
          <p:cNvSpPr/>
          <p:nvPr/>
        </p:nvSpPr>
        <p:spPr>
          <a:xfrm>
            <a:off x="4711446" y="7367016"/>
            <a:ext cx="0" cy="237490"/>
          </a:xfrm>
          <a:custGeom>
            <a:avLst/>
            <a:gdLst/>
            <a:ahLst/>
            <a:cxnLst/>
            <a:rect l="l" t="t" r="r" b="b"/>
            <a:pathLst>
              <a:path h="237490">
                <a:moveTo>
                  <a:pt x="0" y="0"/>
                </a:moveTo>
                <a:lnTo>
                  <a:pt x="0" y="236981"/>
                </a:lnTo>
              </a:path>
            </a:pathLst>
          </a:custGeom>
          <a:ln w="15239">
            <a:solidFill>
              <a:srgbClr val="326598"/>
            </a:solidFill>
          </a:ln>
        </p:spPr>
        <p:txBody>
          <a:bodyPr wrap="square" lIns="0" tIns="0" rIns="0" bIns="0" rtlCol="0"/>
          <a:lstStyle/>
          <a:p>
            <a:endParaRPr/>
          </a:p>
        </p:txBody>
      </p:sp>
      <p:sp>
        <p:nvSpPr>
          <p:cNvPr id="56" name="object 56"/>
          <p:cNvSpPr/>
          <p:nvPr/>
        </p:nvSpPr>
        <p:spPr>
          <a:xfrm>
            <a:off x="4752975" y="7363968"/>
            <a:ext cx="0" cy="240029"/>
          </a:xfrm>
          <a:custGeom>
            <a:avLst/>
            <a:gdLst/>
            <a:ahLst/>
            <a:cxnLst/>
            <a:rect l="l" t="t" r="r" b="b"/>
            <a:pathLst>
              <a:path h="240029">
                <a:moveTo>
                  <a:pt x="0" y="0"/>
                </a:moveTo>
                <a:lnTo>
                  <a:pt x="0" y="240029"/>
                </a:lnTo>
              </a:path>
            </a:pathLst>
          </a:custGeom>
          <a:ln w="16001">
            <a:solidFill>
              <a:srgbClr val="326598"/>
            </a:solidFill>
          </a:ln>
        </p:spPr>
        <p:txBody>
          <a:bodyPr wrap="square" lIns="0" tIns="0" rIns="0" bIns="0" rtlCol="0"/>
          <a:lstStyle/>
          <a:p>
            <a:endParaRPr/>
          </a:p>
        </p:txBody>
      </p:sp>
      <p:sp>
        <p:nvSpPr>
          <p:cNvPr id="57" name="object 57"/>
          <p:cNvSpPr/>
          <p:nvPr/>
        </p:nvSpPr>
        <p:spPr>
          <a:xfrm>
            <a:off x="4794503" y="7362443"/>
            <a:ext cx="0" cy="241935"/>
          </a:xfrm>
          <a:custGeom>
            <a:avLst/>
            <a:gdLst/>
            <a:ahLst/>
            <a:cxnLst/>
            <a:rect l="l" t="t" r="r" b="b"/>
            <a:pathLst>
              <a:path h="241934">
                <a:moveTo>
                  <a:pt x="0" y="0"/>
                </a:moveTo>
                <a:lnTo>
                  <a:pt x="0" y="241553"/>
                </a:lnTo>
              </a:path>
            </a:pathLst>
          </a:custGeom>
          <a:ln w="15239">
            <a:solidFill>
              <a:srgbClr val="326598"/>
            </a:solidFill>
          </a:ln>
        </p:spPr>
        <p:txBody>
          <a:bodyPr wrap="square" lIns="0" tIns="0" rIns="0" bIns="0" rtlCol="0"/>
          <a:lstStyle/>
          <a:p>
            <a:endParaRPr/>
          </a:p>
        </p:txBody>
      </p:sp>
      <p:sp>
        <p:nvSpPr>
          <p:cNvPr id="58" name="object 58"/>
          <p:cNvSpPr/>
          <p:nvPr/>
        </p:nvSpPr>
        <p:spPr>
          <a:xfrm>
            <a:off x="4835271" y="7359395"/>
            <a:ext cx="0" cy="245110"/>
          </a:xfrm>
          <a:custGeom>
            <a:avLst/>
            <a:gdLst/>
            <a:ahLst/>
            <a:cxnLst/>
            <a:rect l="l" t="t" r="r" b="b"/>
            <a:pathLst>
              <a:path h="245109">
                <a:moveTo>
                  <a:pt x="0" y="0"/>
                </a:moveTo>
                <a:lnTo>
                  <a:pt x="0" y="244601"/>
                </a:lnTo>
              </a:path>
            </a:pathLst>
          </a:custGeom>
          <a:ln w="17525">
            <a:solidFill>
              <a:srgbClr val="326598"/>
            </a:solidFill>
          </a:ln>
        </p:spPr>
        <p:txBody>
          <a:bodyPr wrap="square" lIns="0" tIns="0" rIns="0" bIns="0" rtlCol="0"/>
          <a:lstStyle/>
          <a:p>
            <a:endParaRPr/>
          </a:p>
        </p:txBody>
      </p:sp>
      <p:sp>
        <p:nvSpPr>
          <p:cNvPr id="59" name="object 59"/>
          <p:cNvSpPr/>
          <p:nvPr/>
        </p:nvSpPr>
        <p:spPr>
          <a:xfrm>
            <a:off x="4876800" y="7358633"/>
            <a:ext cx="0" cy="245745"/>
          </a:xfrm>
          <a:custGeom>
            <a:avLst/>
            <a:gdLst/>
            <a:ahLst/>
            <a:cxnLst/>
            <a:rect l="l" t="t" r="r" b="b"/>
            <a:pathLst>
              <a:path h="245745">
                <a:moveTo>
                  <a:pt x="0" y="0"/>
                </a:moveTo>
                <a:lnTo>
                  <a:pt x="0" y="245364"/>
                </a:lnTo>
              </a:path>
            </a:pathLst>
          </a:custGeom>
          <a:ln w="16763">
            <a:solidFill>
              <a:srgbClr val="326598"/>
            </a:solidFill>
          </a:ln>
        </p:spPr>
        <p:txBody>
          <a:bodyPr wrap="square" lIns="0" tIns="0" rIns="0" bIns="0" rtlCol="0"/>
          <a:lstStyle/>
          <a:p>
            <a:endParaRPr/>
          </a:p>
        </p:txBody>
      </p:sp>
      <p:sp>
        <p:nvSpPr>
          <p:cNvPr id="60" name="object 60"/>
          <p:cNvSpPr/>
          <p:nvPr/>
        </p:nvSpPr>
        <p:spPr>
          <a:xfrm>
            <a:off x="4918328" y="7355585"/>
            <a:ext cx="0" cy="248920"/>
          </a:xfrm>
          <a:custGeom>
            <a:avLst/>
            <a:gdLst/>
            <a:ahLst/>
            <a:cxnLst/>
            <a:rect l="l" t="t" r="r" b="b"/>
            <a:pathLst>
              <a:path h="248920">
                <a:moveTo>
                  <a:pt x="0" y="0"/>
                </a:moveTo>
                <a:lnTo>
                  <a:pt x="0" y="248411"/>
                </a:lnTo>
              </a:path>
            </a:pathLst>
          </a:custGeom>
          <a:ln w="17525">
            <a:solidFill>
              <a:srgbClr val="326598"/>
            </a:solidFill>
          </a:ln>
        </p:spPr>
        <p:txBody>
          <a:bodyPr wrap="square" lIns="0" tIns="0" rIns="0" bIns="0" rtlCol="0"/>
          <a:lstStyle/>
          <a:p>
            <a:endParaRPr/>
          </a:p>
        </p:txBody>
      </p:sp>
      <p:sp>
        <p:nvSpPr>
          <p:cNvPr id="61" name="object 61"/>
          <p:cNvSpPr/>
          <p:nvPr/>
        </p:nvSpPr>
        <p:spPr>
          <a:xfrm>
            <a:off x="4959858" y="7354061"/>
            <a:ext cx="0" cy="250190"/>
          </a:xfrm>
          <a:custGeom>
            <a:avLst/>
            <a:gdLst/>
            <a:ahLst/>
            <a:cxnLst/>
            <a:rect l="l" t="t" r="r" b="b"/>
            <a:pathLst>
              <a:path h="250190">
                <a:moveTo>
                  <a:pt x="0" y="0"/>
                </a:moveTo>
                <a:lnTo>
                  <a:pt x="0" y="249936"/>
                </a:lnTo>
              </a:path>
            </a:pathLst>
          </a:custGeom>
          <a:ln w="16763">
            <a:solidFill>
              <a:srgbClr val="326598"/>
            </a:solidFill>
          </a:ln>
        </p:spPr>
        <p:txBody>
          <a:bodyPr wrap="square" lIns="0" tIns="0" rIns="0" bIns="0" rtlCol="0"/>
          <a:lstStyle/>
          <a:p>
            <a:endParaRPr/>
          </a:p>
        </p:txBody>
      </p:sp>
      <p:sp>
        <p:nvSpPr>
          <p:cNvPr id="62" name="object 62"/>
          <p:cNvSpPr/>
          <p:nvPr/>
        </p:nvSpPr>
        <p:spPr>
          <a:xfrm>
            <a:off x="5000625" y="7352538"/>
            <a:ext cx="0" cy="251460"/>
          </a:xfrm>
          <a:custGeom>
            <a:avLst/>
            <a:gdLst/>
            <a:ahLst/>
            <a:cxnLst/>
            <a:rect l="l" t="t" r="r" b="b"/>
            <a:pathLst>
              <a:path h="251459">
                <a:moveTo>
                  <a:pt x="0" y="0"/>
                </a:moveTo>
                <a:lnTo>
                  <a:pt x="0" y="251459"/>
                </a:lnTo>
              </a:path>
            </a:pathLst>
          </a:custGeom>
          <a:ln w="16001">
            <a:solidFill>
              <a:srgbClr val="326598"/>
            </a:solidFill>
          </a:ln>
        </p:spPr>
        <p:txBody>
          <a:bodyPr wrap="square" lIns="0" tIns="0" rIns="0" bIns="0" rtlCol="0"/>
          <a:lstStyle/>
          <a:p>
            <a:endParaRPr/>
          </a:p>
        </p:txBody>
      </p:sp>
      <p:sp>
        <p:nvSpPr>
          <p:cNvPr id="63" name="object 63"/>
          <p:cNvSpPr/>
          <p:nvPr/>
        </p:nvSpPr>
        <p:spPr>
          <a:xfrm>
            <a:off x="5042534" y="7349490"/>
            <a:ext cx="0" cy="254635"/>
          </a:xfrm>
          <a:custGeom>
            <a:avLst/>
            <a:gdLst/>
            <a:ahLst/>
            <a:cxnLst/>
            <a:rect l="l" t="t" r="r" b="b"/>
            <a:pathLst>
              <a:path h="254634">
                <a:moveTo>
                  <a:pt x="0" y="0"/>
                </a:moveTo>
                <a:lnTo>
                  <a:pt x="0" y="254507"/>
                </a:lnTo>
              </a:path>
            </a:pathLst>
          </a:custGeom>
          <a:ln w="16001">
            <a:solidFill>
              <a:srgbClr val="326598"/>
            </a:solidFill>
          </a:ln>
        </p:spPr>
        <p:txBody>
          <a:bodyPr wrap="square" lIns="0" tIns="0" rIns="0" bIns="0" rtlCol="0"/>
          <a:lstStyle/>
          <a:p>
            <a:endParaRPr/>
          </a:p>
        </p:txBody>
      </p:sp>
      <p:sp>
        <p:nvSpPr>
          <p:cNvPr id="64" name="object 64"/>
          <p:cNvSpPr/>
          <p:nvPr/>
        </p:nvSpPr>
        <p:spPr>
          <a:xfrm>
            <a:off x="5083683" y="7347966"/>
            <a:ext cx="0" cy="256540"/>
          </a:xfrm>
          <a:custGeom>
            <a:avLst/>
            <a:gdLst/>
            <a:ahLst/>
            <a:cxnLst/>
            <a:rect l="l" t="t" r="r" b="b"/>
            <a:pathLst>
              <a:path h="256540">
                <a:moveTo>
                  <a:pt x="0" y="0"/>
                </a:moveTo>
                <a:lnTo>
                  <a:pt x="0" y="256031"/>
                </a:lnTo>
              </a:path>
            </a:pathLst>
          </a:custGeom>
          <a:ln w="16001">
            <a:solidFill>
              <a:srgbClr val="326598"/>
            </a:solidFill>
          </a:ln>
        </p:spPr>
        <p:txBody>
          <a:bodyPr wrap="square" lIns="0" tIns="0" rIns="0" bIns="0" rtlCol="0"/>
          <a:lstStyle/>
          <a:p>
            <a:endParaRPr/>
          </a:p>
        </p:txBody>
      </p:sp>
      <p:sp>
        <p:nvSpPr>
          <p:cNvPr id="65" name="object 65"/>
          <p:cNvSpPr/>
          <p:nvPr/>
        </p:nvSpPr>
        <p:spPr>
          <a:xfrm>
            <a:off x="5124830" y="7345680"/>
            <a:ext cx="0" cy="258445"/>
          </a:xfrm>
          <a:custGeom>
            <a:avLst/>
            <a:gdLst/>
            <a:ahLst/>
            <a:cxnLst/>
            <a:rect l="l" t="t" r="r" b="b"/>
            <a:pathLst>
              <a:path h="258445">
                <a:moveTo>
                  <a:pt x="0" y="0"/>
                </a:moveTo>
                <a:lnTo>
                  <a:pt x="0" y="258318"/>
                </a:lnTo>
              </a:path>
            </a:pathLst>
          </a:custGeom>
          <a:ln w="17525">
            <a:solidFill>
              <a:srgbClr val="326598"/>
            </a:solidFill>
          </a:ln>
        </p:spPr>
        <p:txBody>
          <a:bodyPr wrap="square" lIns="0" tIns="0" rIns="0" bIns="0" rtlCol="0"/>
          <a:lstStyle/>
          <a:p>
            <a:endParaRPr/>
          </a:p>
        </p:txBody>
      </p:sp>
      <p:sp>
        <p:nvSpPr>
          <p:cNvPr id="66" name="object 66"/>
          <p:cNvSpPr/>
          <p:nvPr/>
        </p:nvSpPr>
        <p:spPr>
          <a:xfrm>
            <a:off x="5166359" y="7344156"/>
            <a:ext cx="0" cy="260350"/>
          </a:xfrm>
          <a:custGeom>
            <a:avLst/>
            <a:gdLst/>
            <a:ahLst/>
            <a:cxnLst/>
            <a:rect l="l" t="t" r="r" b="b"/>
            <a:pathLst>
              <a:path h="260350">
                <a:moveTo>
                  <a:pt x="0" y="0"/>
                </a:moveTo>
                <a:lnTo>
                  <a:pt x="0" y="259842"/>
                </a:lnTo>
              </a:path>
            </a:pathLst>
          </a:custGeom>
          <a:ln w="16763">
            <a:solidFill>
              <a:srgbClr val="326598"/>
            </a:solidFill>
          </a:ln>
        </p:spPr>
        <p:txBody>
          <a:bodyPr wrap="square" lIns="0" tIns="0" rIns="0" bIns="0" rtlCol="0"/>
          <a:lstStyle/>
          <a:p>
            <a:endParaRPr/>
          </a:p>
        </p:txBody>
      </p:sp>
      <p:sp>
        <p:nvSpPr>
          <p:cNvPr id="67" name="object 67"/>
          <p:cNvSpPr/>
          <p:nvPr/>
        </p:nvSpPr>
        <p:spPr>
          <a:xfrm>
            <a:off x="5207889" y="7341107"/>
            <a:ext cx="0" cy="262890"/>
          </a:xfrm>
          <a:custGeom>
            <a:avLst/>
            <a:gdLst/>
            <a:ahLst/>
            <a:cxnLst/>
            <a:rect l="l" t="t" r="r" b="b"/>
            <a:pathLst>
              <a:path h="262890">
                <a:moveTo>
                  <a:pt x="0" y="0"/>
                </a:moveTo>
                <a:lnTo>
                  <a:pt x="0" y="262890"/>
                </a:lnTo>
              </a:path>
            </a:pathLst>
          </a:custGeom>
          <a:ln w="17525">
            <a:solidFill>
              <a:srgbClr val="326598"/>
            </a:solidFill>
          </a:ln>
        </p:spPr>
        <p:txBody>
          <a:bodyPr wrap="square" lIns="0" tIns="0" rIns="0" bIns="0" rtlCol="0"/>
          <a:lstStyle/>
          <a:p>
            <a:endParaRPr/>
          </a:p>
        </p:txBody>
      </p:sp>
      <p:sp>
        <p:nvSpPr>
          <p:cNvPr id="68" name="object 68"/>
          <p:cNvSpPr/>
          <p:nvPr/>
        </p:nvSpPr>
        <p:spPr>
          <a:xfrm>
            <a:off x="5249417" y="7339583"/>
            <a:ext cx="0" cy="264795"/>
          </a:xfrm>
          <a:custGeom>
            <a:avLst/>
            <a:gdLst/>
            <a:ahLst/>
            <a:cxnLst/>
            <a:rect l="l" t="t" r="r" b="b"/>
            <a:pathLst>
              <a:path h="264795">
                <a:moveTo>
                  <a:pt x="0" y="0"/>
                </a:moveTo>
                <a:lnTo>
                  <a:pt x="0" y="264414"/>
                </a:lnTo>
              </a:path>
            </a:pathLst>
          </a:custGeom>
          <a:ln w="16763">
            <a:solidFill>
              <a:srgbClr val="326598"/>
            </a:solidFill>
          </a:ln>
        </p:spPr>
        <p:txBody>
          <a:bodyPr wrap="square" lIns="0" tIns="0" rIns="0" bIns="0" rtlCol="0"/>
          <a:lstStyle/>
          <a:p>
            <a:endParaRPr/>
          </a:p>
        </p:txBody>
      </p:sp>
      <p:sp>
        <p:nvSpPr>
          <p:cNvPr id="69" name="object 69"/>
          <p:cNvSpPr/>
          <p:nvPr/>
        </p:nvSpPr>
        <p:spPr>
          <a:xfrm>
            <a:off x="5290184" y="7336535"/>
            <a:ext cx="0" cy="267970"/>
          </a:xfrm>
          <a:custGeom>
            <a:avLst/>
            <a:gdLst/>
            <a:ahLst/>
            <a:cxnLst/>
            <a:rect l="l" t="t" r="r" b="b"/>
            <a:pathLst>
              <a:path h="267970">
                <a:moveTo>
                  <a:pt x="0" y="0"/>
                </a:moveTo>
                <a:lnTo>
                  <a:pt x="0" y="267461"/>
                </a:lnTo>
              </a:path>
            </a:pathLst>
          </a:custGeom>
          <a:ln w="16001">
            <a:solidFill>
              <a:srgbClr val="326598"/>
            </a:solidFill>
          </a:ln>
        </p:spPr>
        <p:txBody>
          <a:bodyPr wrap="square" lIns="0" tIns="0" rIns="0" bIns="0" rtlCol="0"/>
          <a:lstStyle/>
          <a:p>
            <a:endParaRPr/>
          </a:p>
        </p:txBody>
      </p:sp>
      <p:sp>
        <p:nvSpPr>
          <p:cNvPr id="70" name="object 70"/>
          <p:cNvSpPr/>
          <p:nvPr/>
        </p:nvSpPr>
        <p:spPr>
          <a:xfrm>
            <a:off x="5332095" y="7335773"/>
            <a:ext cx="0" cy="268605"/>
          </a:xfrm>
          <a:custGeom>
            <a:avLst/>
            <a:gdLst/>
            <a:ahLst/>
            <a:cxnLst/>
            <a:rect l="l" t="t" r="r" b="b"/>
            <a:pathLst>
              <a:path h="268604">
                <a:moveTo>
                  <a:pt x="0" y="0"/>
                </a:moveTo>
                <a:lnTo>
                  <a:pt x="0" y="268224"/>
                </a:lnTo>
              </a:path>
            </a:pathLst>
          </a:custGeom>
          <a:ln w="16001">
            <a:solidFill>
              <a:srgbClr val="326598"/>
            </a:solidFill>
          </a:ln>
        </p:spPr>
        <p:txBody>
          <a:bodyPr wrap="square" lIns="0" tIns="0" rIns="0" bIns="0" rtlCol="0"/>
          <a:lstStyle/>
          <a:p>
            <a:endParaRPr/>
          </a:p>
        </p:txBody>
      </p:sp>
      <p:sp>
        <p:nvSpPr>
          <p:cNvPr id="71" name="object 71"/>
          <p:cNvSpPr/>
          <p:nvPr/>
        </p:nvSpPr>
        <p:spPr>
          <a:xfrm>
            <a:off x="2729864" y="7298435"/>
            <a:ext cx="0" cy="155575"/>
          </a:xfrm>
          <a:custGeom>
            <a:avLst/>
            <a:gdLst/>
            <a:ahLst/>
            <a:cxnLst/>
            <a:rect l="l" t="t" r="r" b="b"/>
            <a:pathLst>
              <a:path h="155575">
                <a:moveTo>
                  <a:pt x="0" y="0"/>
                </a:moveTo>
                <a:lnTo>
                  <a:pt x="0" y="155447"/>
                </a:lnTo>
              </a:path>
            </a:pathLst>
          </a:custGeom>
          <a:ln w="8381">
            <a:solidFill>
              <a:srgbClr val="000065"/>
            </a:solidFill>
          </a:ln>
        </p:spPr>
        <p:txBody>
          <a:bodyPr wrap="square" lIns="0" tIns="0" rIns="0" bIns="0" rtlCol="0"/>
          <a:lstStyle/>
          <a:p>
            <a:endParaRPr/>
          </a:p>
        </p:txBody>
      </p:sp>
      <p:sp>
        <p:nvSpPr>
          <p:cNvPr id="72" name="object 72"/>
          <p:cNvSpPr/>
          <p:nvPr/>
        </p:nvSpPr>
        <p:spPr>
          <a:xfrm>
            <a:off x="2767202" y="7282433"/>
            <a:ext cx="0" cy="166370"/>
          </a:xfrm>
          <a:custGeom>
            <a:avLst/>
            <a:gdLst/>
            <a:ahLst/>
            <a:cxnLst/>
            <a:rect l="l" t="t" r="r" b="b"/>
            <a:pathLst>
              <a:path h="166370">
                <a:moveTo>
                  <a:pt x="0" y="0"/>
                </a:moveTo>
                <a:lnTo>
                  <a:pt x="0" y="166116"/>
                </a:lnTo>
              </a:path>
            </a:pathLst>
          </a:custGeom>
          <a:ln w="17525">
            <a:solidFill>
              <a:srgbClr val="000065"/>
            </a:solidFill>
          </a:ln>
        </p:spPr>
        <p:txBody>
          <a:bodyPr wrap="square" lIns="0" tIns="0" rIns="0" bIns="0" rtlCol="0"/>
          <a:lstStyle/>
          <a:p>
            <a:endParaRPr/>
          </a:p>
        </p:txBody>
      </p:sp>
      <p:sp>
        <p:nvSpPr>
          <p:cNvPr id="73" name="object 73"/>
          <p:cNvSpPr/>
          <p:nvPr/>
        </p:nvSpPr>
        <p:spPr>
          <a:xfrm>
            <a:off x="2809113" y="7265669"/>
            <a:ext cx="0" cy="175260"/>
          </a:xfrm>
          <a:custGeom>
            <a:avLst/>
            <a:gdLst/>
            <a:ahLst/>
            <a:cxnLst/>
            <a:rect l="l" t="t" r="r" b="b"/>
            <a:pathLst>
              <a:path h="175259">
                <a:moveTo>
                  <a:pt x="0" y="0"/>
                </a:moveTo>
                <a:lnTo>
                  <a:pt x="0" y="175259"/>
                </a:lnTo>
              </a:path>
            </a:pathLst>
          </a:custGeom>
          <a:ln w="17525">
            <a:solidFill>
              <a:srgbClr val="000065"/>
            </a:solidFill>
          </a:ln>
        </p:spPr>
        <p:txBody>
          <a:bodyPr wrap="square" lIns="0" tIns="0" rIns="0" bIns="0" rtlCol="0"/>
          <a:lstStyle/>
          <a:p>
            <a:endParaRPr/>
          </a:p>
        </p:txBody>
      </p:sp>
      <p:sp>
        <p:nvSpPr>
          <p:cNvPr id="74" name="object 74"/>
          <p:cNvSpPr/>
          <p:nvPr/>
        </p:nvSpPr>
        <p:spPr>
          <a:xfrm>
            <a:off x="2850260" y="7248143"/>
            <a:ext cx="0" cy="186055"/>
          </a:xfrm>
          <a:custGeom>
            <a:avLst/>
            <a:gdLst/>
            <a:ahLst/>
            <a:cxnLst/>
            <a:rect l="l" t="t" r="r" b="b"/>
            <a:pathLst>
              <a:path h="186054">
                <a:moveTo>
                  <a:pt x="0" y="0"/>
                </a:moveTo>
                <a:lnTo>
                  <a:pt x="0" y="185927"/>
                </a:lnTo>
              </a:path>
            </a:pathLst>
          </a:custGeom>
          <a:ln w="17525">
            <a:solidFill>
              <a:srgbClr val="000065"/>
            </a:solidFill>
          </a:ln>
        </p:spPr>
        <p:txBody>
          <a:bodyPr wrap="square" lIns="0" tIns="0" rIns="0" bIns="0" rtlCol="0"/>
          <a:lstStyle/>
          <a:p>
            <a:endParaRPr/>
          </a:p>
        </p:txBody>
      </p:sp>
      <p:sp>
        <p:nvSpPr>
          <p:cNvPr id="75" name="object 75"/>
          <p:cNvSpPr/>
          <p:nvPr/>
        </p:nvSpPr>
        <p:spPr>
          <a:xfrm>
            <a:off x="2892170" y="7239761"/>
            <a:ext cx="0" cy="189865"/>
          </a:xfrm>
          <a:custGeom>
            <a:avLst/>
            <a:gdLst/>
            <a:ahLst/>
            <a:cxnLst/>
            <a:rect l="l" t="t" r="r" b="b"/>
            <a:pathLst>
              <a:path h="189865">
                <a:moveTo>
                  <a:pt x="0" y="0"/>
                </a:moveTo>
                <a:lnTo>
                  <a:pt x="0" y="189738"/>
                </a:lnTo>
              </a:path>
            </a:pathLst>
          </a:custGeom>
          <a:ln w="17525">
            <a:solidFill>
              <a:srgbClr val="000065"/>
            </a:solidFill>
          </a:ln>
        </p:spPr>
        <p:txBody>
          <a:bodyPr wrap="square" lIns="0" tIns="0" rIns="0" bIns="0" rtlCol="0"/>
          <a:lstStyle/>
          <a:p>
            <a:endParaRPr/>
          </a:p>
        </p:txBody>
      </p:sp>
      <p:sp>
        <p:nvSpPr>
          <p:cNvPr id="76" name="object 76"/>
          <p:cNvSpPr/>
          <p:nvPr/>
        </p:nvSpPr>
        <p:spPr>
          <a:xfrm>
            <a:off x="2932938" y="7231380"/>
            <a:ext cx="0" cy="194310"/>
          </a:xfrm>
          <a:custGeom>
            <a:avLst/>
            <a:gdLst/>
            <a:ahLst/>
            <a:cxnLst/>
            <a:rect l="l" t="t" r="r" b="b"/>
            <a:pathLst>
              <a:path h="194309">
                <a:moveTo>
                  <a:pt x="0" y="0"/>
                </a:moveTo>
                <a:lnTo>
                  <a:pt x="0" y="194310"/>
                </a:lnTo>
              </a:path>
            </a:pathLst>
          </a:custGeom>
          <a:ln w="15239">
            <a:solidFill>
              <a:srgbClr val="000065"/>
            </a:solidFill>
          </a:ln>
        </p:spPr>
        <p:txBody>
          <a:bodyPr wrap="square" lIns="0" tIns="0" rIns="0" bIns="0" rtlCol="0"/>
          <a:lstStyle/>
          <a:p>
            <a:endParaRPr/>
          </a:p>
        </p:txBody>
      </p:sp>
      <p:sp>
        <p:nvSpPr>
          <p:cNvPr id="77" name="object 77"/>
          <p:cNvSpPr/>
          <p:nvPr/>
        </p:nvSpPr>
        <p:spPr>
          <a:xfrm>
            <a:off x="2974467" y="7221473"/>
            <a:ext cx="0" cy="200025"/>
          </a:xfrm>
          <a:custGeom>
            <a:avLst/>
            <a:gdLst/>
            <a:ahLst/>
            <a:cxnLst/>
            <a:rect l="l" t="t" r="r" b="b"/>
            <a:pathLst>
              <a:path h="200025">
                <a:moveTo>
                  <a:pt x="0" y="0"/>
                </a:moveTo>
                <a:lnTo>
                  <a:pt x="0" y="199644"/>
                </a:lnTo>
              </a:path>
            </a:pathLst>
          </a:custGeom>
          <a:ln w="16001">
            <a:solidFill>
              <a:srgbClr val="000065"/>
            </a:solidFill>
          </a:ln>
        </p:spPr>
        <p:txBody>
          <a:bodyPr wrap="square" lIns="0" tIns="0" rIns="0" bIns="0" rtlCol="0"/>
          <a:lstStyle/>
          <a:p>
            <a:endParaRPr/>
          </a:p>
        </p:txBody>
      </p:sp>
      <p:sp>
        <p:nvSpPr>
          <p:cNvPr id="78" name="object 78"/>
          <p:cNvSpPr/>
          <p:nvPr/>
        </p:nvSpPr>
        <p:spPr>
          <a:xfrm>
            <a:off x="3015995" y="7212330"/>
            <a:ext cx="0" cy="203835"/>
          </a:xfrm>
          <a:custGeom>
            <a:avLst/>
            <a:gdLst/>
            <a:ahLst/>
            <a:cxnLst/>
            <a:rect l="l" t="t" r="r" b="b"/>
            <a:pathLst>
              <a:path h="203834">
                <a:moveTo>
                  <a:pt x="0" y="0"/>
                </a:moveTo>
                <a:lnTo>
                  <a:pt x="0" y="203454"/>
                </a:lnTo>
              </a:path>
            </a:pathLst>
          </a:custGeom>
          <a:ln w="15239">
            <a:solidFill>
              <a:srgbClr val="000065"/>
            </a:solidFill>
          </a:ln>
        </p:spPr>
        <p:txBody>
          <a:bodyPr wrap="square" lIns="0" tIns="0" rIns="0" bIns="0" rtlCol="0"/>
          <a:lstStyle/>
          <a:p>
            <a:endParaRPr/>
          </a:p>
        </p:txBody>
      </p:sp>
      <p:sp>
        <p:nvSpPr>
          <p:cNvPr id="79" name="object 79"/>
          <p:cNvSpPr/>
          <p:nvPr/>
        </p:nvSpPr>
        <p:spPr>
          <a:xfrm>
            <a:off x="3056763" y="7200900"/>
            <a:ext cx="0" cy="212090"/>
          </a:xfrm>
          <a:custGeom>
            <a:avLst/>
            <a:gdLst/>
            <a:ahLst/>
            <a:cxnLst/>
            <a:rect l="l" t="t" r="r" b="b"/>
            <a:pathLst>
              <a:path h="212090">
                <a:moveTo>
                  <a:pt x="0" y="0"/>
                </a:moveTo>
                <a:lnTo>
                  <a:pt x="0" y="211836"/>
                </a:lnTo>
              </a:path>
            </a:pathLst>
          </a:custGeom>
          <a:ln w="17525">
            <a:solidFill>
              <a:srgbClr val="000065"/>
            </a:solidFill>
          </a:ln>
        </p:spPr>
        <p:txBody>
          <a:bodyPr wrap="square" lIns="0" tIns="0" rIns="0" bIns="0" rtlCol="0"/>
          <a:lstStyle/>
          <a:p>
            <a:endParaRPr/>
          </a:p>
        </p:txBody>
      </p:sp>
      <p:sp>
        <p:nvSpPr>
          <p:cNvPr id="80" name="object 80"/>
          <p:cNvSpPr/>
          <p:nvPr/>
        </p:nvSpPr>
        <p:spPr>
          <a:xfrm>
            <a:off x="3098292" y="7189469"/>
            <a:ext cx="0" cy="219075"/>
          </a:xfrm>
          <a:custGeom>
            <a:avLst/>
            <a:gdLst/>
            <a:ahLst/>
            <a:cxnLst/>
            <a:rect l="l" t="t" r="r" b="b"/>
            <a:pathLst>
              <a:path h="219075">
                <a:moveTo>
                  <a:pt x="0" y="0"/>
                </a:moveTo>
                <a:lnTo>
                  <a:pt x="0" y="218693"/>
                </a:lnTo>
              </a:path>
            </a:pathLst>
          </a:custGeom>
          <a:ln w="16763">
            <a:solidFill>
              <a:srgbClr val="000065"/>
            </a:solidFill>
          </a:ln>
        </p:spPr>
        <p:txBody>
          <a:bodyPr wrap="square" lIns="0" tIns="0" rIns="0" bIns="0" rtlCol="0"/>
          <a:lstStyle/>
          <a:p>
            <a:endParaRPr/>
          </a:p>
        </p:txBody>
      </p:sp>
      <p:sp>
        <p:nvSpPr>
          <p:cNvPr id="81" name="object 81"/>
          <p:cNvSpPr/>
          <p:nvPr/>
        </p:nvSpPr>
        <p:spPr>
          <a:xfrm>
            <a:off x="3139820" y="7178040"/>
            <a:ext cx="0" cy="226695"/>
          </a:xfrm>
          <a:custGeom>
            <a:avLst/>
            <a:gdLst/>
            <a:ahLst/>
            <a:cxnLst/>
            <a:rect l="l" t="t" r="r" b="b"/>
            <a:pathLst>
              <a:path h="226695">
                <a:moveTo>
                  <a:pt x="0" y="0"/>
                </a:moveTo>
                <a:lnTo>
                  <a:pt x="0" y="226313"/>
                </a:lnTo>
              </a:path>
            </a:pathLst>
          </a:custGeom>
          <a:ln w="17525">
            <a:solidFill>
              <a:srgbClr val="000065"/>
            </a:solidFill>
          </a:ln>
        </p:spPr>
        <p:txBody>
          <a:bodyPr wrap="square" lIns="0" tIns="0" rIns="0" bIns="0" rtlCol="0"/>
          <a:lstStyle/>
          <a:p>
            <a:endParaRPr/>
          </a:p>
        </p:txBody>
      </p:sp>
      <p:sp>
        <p:nvSpPr>
          <p:cNvPr id="82" name="object 82"/>
          <p:cNvSpPr/>
          <p:nvPr/>
        </p:nvSpPr>
        <p:spPr>
          <a:xfrm>
            <a:off x="3181730" y="7166609"/>
            <a:ext cx="0" cy="231775"/>
          </a:xfrm>
          <a:custGeom>
            <a:avLst/>
            <a:gdLst/>
            <a:ahLst/>
            <a:cxnLst/>
            <a:rect l="l" t="t" r="r" b="b"/>
            <a:pathLst>
              <a:path h="231775">
                <a:moveTo>
                  <a:pt x="0" y="0"/>
                </a:moveTo>
                <a:lnTo>
                  <a:pt x="0" y="231648"/>
                </a:lnTo>
              </a:path>
            </a:pathLst>
          </a:custGeom>
          <a:ln w="17525">
            <a:solidFill>
              <a:srgbClr val="000065"/>
            </a:solidFill>
          </a:ln>
        </p:spPr>
        <p:txBody>
          <a:bodyPr wrap="square" lIns="0" tIns="0" rIns="0" bIns="0" rtlCol="0"/>
          <a:lstStyle/>
          <a:p>
            <a:endParaRPr/>
          </a:p>
        </p:txBody>
      </p:sp>
      <p:sp>
        <p:nvSpPr>
          <p:cNvPr id="83" name="object 83"/>
          <p:cNvSpPr/>
          <p:nvPr/>
        </p:nvSpPr>
        <p:spPr>
          <a:xfrm>
            <a:off x="3222117" y="7152893"/>
            <a:ext cx="0" cy="240029"/>
          </a:xfrm>
          <a:custGeom>
            <a:avLst/>
            <a:gdLst/>
            <a:ahLst/>
            <a:cxnLst/>
            <a:rect l="l" t="t" r="r" b="b"/>
            <a:pathLst>
              <a:path h="240029">
                <a:moveTo>
                  <a:pt x="0" y="0"/>
                </a:moveTo>
                <a:lnTo>
                  <a:pt x="0" y="240029"/>
                </a:lnTo>
              </a:path>
            </a:pathLst>
          </a:custGeom>
          <a:ln w="16001">
            <a:solidFill>
              <a:srgbClr val="000065"/>
            </a:solidFill>
          </a:ln>
        </p:spPr>
        <p:txBody>
          <a:bodyPr wrap="square" lIns="0" tIns="0" rIns="0" bIns="0" rtlCol="0"/>
          <a:lstStyle/>
          <a:p>
            <a:endParaRPr/>
          </a:p>
        </p:txBody>
      </p:sp>
      <p:sp>
        <p:nvSpPr>
          <p:cNvPr id="84" name="object 84"/>
          <p:cNvSpPr/>
          <p:nvPr/>
        </p:nvSpPr>
        <p:spPr>
          <a:xfrm>
            <a:off x="3264027" y="7138416"/>
            <a:ext cx="0" cy="248920"/>
          </a:xfrm>
          <a:custGeom>
            <a:avLst/>
            <a:gdLst/>
            <a:ahLst/>
            <a:cxnLst/>
            <a:rect l="l" t="t" r="r" b="b"/>
            <a:pathLst>
              <a:path h="248920">
                <a:moveTo>
                  <a:pt x="0" y="0"/>
                </a:moveTo>
                <a:lnTo>
                  <a:pt x="0" y="248411"/>
                </a:lnTo>
              </a:path>
            </a:pathLst>
          </a:custGeom>
          <a:ln w="16001">
            <a:solidFill>
              <a:srgbClr val="000065"/>
            </a:solidFill>
          </a:ln>
        </p:spPr>
        <p:txBody>
          <a:bodyPr wrap="square" lIns="0" tIns="0" rIns="0" bIns="0" rtlCol="0"/>
          <a:lstStyle/>
          <a:p>
            <a:endParaRPr/>
          </a:p>
        </p:txBody>
      </p:sp>
      <p:sp>
        <p:nvSpPr>
          <p:cNvPr id="85" name="object 85"/>
          <p:cNvSpPr/>
          <p:nvPr/>
        </p:nvSpPr>
        <p:spPr>
          <a:xfrm>
            <a:off x="3305555" y="7122414"/>
            <a:ext cx="0" cy="259079"/>
          </a:xfrm>
          <a:custGeom>
            <a:avLst/>
            <a:gdLst/>
            <a:ahLst/>
            <a:cxnLst/>
            <a:rect l="l" t="t" r="r" b="b"/>
            <a:pathLst>
              <a:path h="259079">
                <a:moveTo>
                  <a:pt x="0" y="0"/>
                </a:moveTo>
                <a:lnTo>
                  <a:pt x="0" y="259080"/>
                </a:lnTo>
              </a:path>
            </a:pathLst>
          </a:custGeom>
          <a:ln w="15239">
            <a:solidFill>
              <a:srgbClr val="000065"/>
            </a:solidFill>
          </a:ln>
        </p:spPr>
        <p:txBody>
          <a:bodyPr wrap="square" lIns="0" tIns="0" rIns="0" bIns="0" rtlCol="0"/>
          <a:lstStyle/>
          <a:p>
            <a:endParaRPr/>
          </a:p>
        </p:txBody>
      </p:sp>
      <p:sp>
        <p:nvSpPr>
          <p:cNvPr id="86" name="object 86"/>
          <p:cNvSpPr/>
          <p:nvPr/>
        </p:nvSpPr>
        <p:spPr>
          <a:xfrm>
            <a:off x="3347084" y="7107173"/>
            <a:ext cx="0" cy="268605"/>
          </a:xfrm>
          <a:custGeom>
            <a:avLst/>
            <a:gdLst/>
            <a:ahLst/>
            <a:cxnLst/>
            <a:rect l="l" t="t" r="r" b="b"/>
            <a:pathLst>
              <a:path h="268604">
                <a:moveTo>
                  <a:pt x="0" y="0"/>
                </a:moveTo>
                <a:lnTo>
                  <a:pt x="0" y="268224"/>
                </a:lnTo>
              </a:path>
            </a:pathLst>
          </a:custGeom>
          <a:ln w="16001">
            <a:solidFill>
              <a:srgbClr val="000065"/>
            </a:solidFill>
          </a:ln>
        </p:spPr>
        <p:txBody>
          <a:bodyPr wrap="square" lIns="0" tIns="0" rIns="0" bIns="0" rtlCol="0"/>
          <a:lstStyle/>
          <a:p>
            <a:endParaRPr/>
          </a:p>
        </p:txBody>
      </p:sp>
      <p:sp>
        <p:nvSpPr>
          <p:cNvPr id="87" name="object 87"/>
          <p:cNvSpPr/>
          <p:nvPr/>
        </p:nvSpPr>
        <p:spPr>
          <a:xfrm>
            <a:off x="3387852" y="7112507"/>
            <a:ext cx="0" cy="266065"/>
          </a:xfrm>
          <a:custGeom>
            <a:avLst/>
            <a:gdLst/>
            <a:ahLst/>
            <a:cxnLst/>
            <a:rect l="l" t="t" r="r" b="b"/>
            <a:pathLst>
              <a:path h="266065">
                <a:moveTo>
                  <a:pt x="0" y="0"/>
                </a:moveTo>
                <a:lnTo>
                  <a:pt x="0" y="265938"/>
                </a:lnTo>
              </a:path>
            </a:pathLst>
          </a:custGeom>
          <a:ln w="16763">
            <a:solidFill>
              <a:srgbClr val="000065"/>
            </a:solidFill>
          </a:ln>
        </p:spPr>
        <p:txBody>
          <a:bodyPr wrap="square" lIns="0" tIns="0" rIns="0" bIns="0" rtlCol="0"/>
          <a:lstStyle/>
          <a:p>
            <a:endParaRPr/>
          </a:p>
        </p:txBody>
      </p:sp>
      <p:sp>
        <p:nvSpPr>
          <p:cNvPr id="88" name="object 88"/>
          <p:cNvSpPr/>
          <p:nvPr/>
        </p:nvSpPr>
        <p:spPr>
          <a:xfrm>
            <a:off x="3429380" y="7118604"/>
            <a:ext cx="0" cy="262890"/>
          </a:xfrm>
          <a:custGeom>
            <a:avLst/>
            <a:gdLst/>
            <a:ahLst/>
            <a:cxnLst/>
            <a:rect l="l" t="t" r="r" b="b"/>
            <a:pathLst>
              <a:path h="262890">
                <a:moveTo>
                  <a:pt x="0" y="0"/>
                </a:moveTo>
                <a:lnTo>
                  <a:pt x="0" y="262890"/>
                </a:lnTo>
              </a:path>
            </a:pathLst>
          </a:custGeom>
          <a:ln w="17525">
            <a:solidFill>
              <a:srgbClr val="000065"/>
            </a:solidFill>
          </a:ln>
        </p:spPr>
        <p:txBody>
          <a:bodyPr wrap="square" lIns="0" tIns="0" rIns="0" bIns="0" rtlCol="0"/>
          <a:lstStyle/>
          <a:p>
            <a:endParaRPr/>
          </a:p>
        </p:txBody>
      </p:sp>
      <p:sp>
        <p:nvSpPr>
          <p:cNvPr id="89" name="object 89"/>
          <p:cNvSpPr/>
          <p:nvPr/>
        </p:nvSpPr>
        <p:spPr>
          <a:xfrm>
            <a:off x="3470909" y="7123938"/>
            <a:ext cx="0" cy="260350"/>
          </a:xfrm>
          <a:custGeom>
            <a:avLst/>
            <a:gdLst/>
            <a:ahLst/>
            <a:cxnLst/>
            <a:rect l="l" t="t" r="r" b="b"/>
            <a:pathLst>
              <a:path h="260350">
                <a:moveTo>
                  <a:pt x="0" y="0"/>
                </a:moveTo>
                <a:lnTo>
                  <a:pt x="0" y="259841"/>
                </a:lnTo>
              </a:path>
            </a:pathLst>
          </a:custGeom>
          <a:ln w="16763">
            <a:solidFill>
              <a:srgbClr val="000065"/>
            </a:solidFill>
          </a:ln>
        </p:spPr>
        <p:txBody>
          <a:bodyPr wrap="square" lIns="0" tIns="0" rIns="0" bIns="0" rtlCol="0"/>
          <a:lstStyle/>
          <a:p>
            <a:endParaRPr/>
          </a:p>
        </p:txBody>
      </p:sp>
      <p:sp>
        <p:nvSpPr>
          <p:cNvPr id="90" name="object 90"/>
          <p:cNvSpPr/>
          <p:nvPr/>
        </p:nvSpPr>
        <p:spPr>
          <a:xfrm>
            <a:off x="3511677" y="7130795"/>
            <a:ext cx="0" cy="256540"/>
          </a:xfrm>
          <a:custGeom>
            <a:avLst/>
            <a:gdLst/>
            <a:ahLst/>
            <a:cxnLst/>
            <a:rect l="l" t="t" r="r" b="b"/>
            <a:pathLst>
              <a:path h="256540">
                <a:moveTo>
                  <a:pt x="0" y="0"/>
                </a:moveTo>
                <a:lnTo>
                  <a:pt x="0" y="256031"/>
                </a:lnTo>
              </a:path>
            </a:pathLst>
          </a:custGeom>
          <a:ln w="16001">
            <a:solidFill>
              <a:srgbClr val="000065"/>
            </a:solidFill>
          </a:ln>
        </p:spPr>
        <p:txBody>
          <a:bodyPr wrap="square" lIns="0" tIns="0" rIns="0" bIns="0" rtlCol="0"/>
          <a:lstStyle/>
          <a:p>
            <a:endParaRPr/>
          </a:p>
        </p:txBody>
      </p:sp>
      <p:sp>
        <p:nvSpPr>
          <p:cNvPr id="91" name="object 91"/>
          <p:cNvSpPr/>
          <p:nvPr/>
        </p:nvSpPr>
        <p:spPr>
          <a:xfrm>
            <a:off x="3553586" y="7130033"/>
            <a:ext cx="0" cy="257175"/>
          </a:xfrm>
          <a:custGeom>
            <a:avLst/>
            <a:gdLst/>
            <a:ahLst/>
            <a:cxnLst/>
            <a:rect l="l" t="t" r="r" b="b"/>
            <a:pathLst>
              <a:path h="257175">
                <a:moveTo>
                  <a:pt x="0" y="0"/>
                </a:moveTo>
                <a:lnTo>
                  <a:pt x="0" y="256794"/>
                </a:lnTo>
              </a:path>
            </a:pathLst>
          </a:custGeom>
          <a:ln w="16001">
            <a:solidFill>
              <a:srgbClr val="000065"/>
            </a:solidFill>
          </a:ln>
        </p:spPr>
        <p:txBody>
          <a:bodyPr wrap="square" lIns="0" tIns="0" rIns="0" bIns="0" rtlCol="0"/>
          <a:lstStyle/>
          <a:p>
            <a:endParaRPr/>
          </a:p>
        </p:txBody>
      </p:sp>
      <p:sp>
        <p:nvSpPr>
          <p:cNvPr id="92" name="object 92"/>
          <p:cNvSpPr/>
          <p:nvPr/>
        </p:nvSpPr>
        <p:spPr>
          <a:xfrm>
            <a:off x="3594734" y="7126985"/>
            <a:ext cx="0" cy="260350"/>
          </a:xfrm>
          <a:custGeom>
            <a:avLst/>
            <a:gdLst/>
            <a:ahLst/>
            <a:cxnLst/>
            <a:rect l="l" t="t" r="r" b="b"/>
            <a:pathLst>
              <a:path h="260350">
                <a:moveTo>
                  <a:pt x="0" y="0"/>
                </a:moveTo>
                <a:lnTo>
                  <a:pt x="0" y="259841"/>
                </a:lnTo>
              </a:path>
            </a:pathLst>
          </a:custGeom>
          <a:ln w="16001">
            <a:solidFill>
              <a:srgbClr val="000065"/>
            </a:solidFill>
          </a:ln>
        </p:spPr>
        <p:txBody>
          <a:bodyPr wrap="square" lIns="0" tIns="0" rIns="0" bIns="0" rtlCol="0"/>
          <a:lstStyle/>
          <a:p>
            <a:endParaRPr/>
          </a:p>
        </p:txBody>
      </p:sp>
      <p:sp>
        <p:nvSpPr>
          <p:cNvPr id="93" name="object 93"/>
          <p:cNvSpPr/>
          <p:nvPr/>
        </p:nvSpPr>
        <p:spPr>
          <a:xfrm>
            <a:off x="3636645" y="7125461"/>
            <a:ext cx="0" cy="261620"/>
          </a:xfrm>
          <a:custGeom>
            <a:avLst/>
            <a:gdLst/>
            <a:ahLst/>
            <a:cxnLst/>
            <a:rect l="l" t="t" r="r" b="b"/>
            <a:pathLst>
              <a:path h="261620">
                <a:moveTo>
                  <a:pt x="0" y="0"/>
                </a:moveTo>
                <a:lnTo>
                  <a:pt x="0" y="261366"/>
                </a:lnTo>
              </a:path>
            </a:pathLst>
          </a:custGeom>
          <a:ln w="16001">
            <a:solidFill>
              <a:srgbClr val="000065"/>
            </a:solidFill>
          </a:ln>
        </p:spPr>
        <p:txBody>
          <a:bodyPr wrap="square" lIns="0" tIns="0" rIns="0" bIns="0" rtlCol="0"/>
          <a:lstStyle/>
          <a:p>
            <a:endParaRPr/>
          </a:p>
        </p:txBody>
      </p:sp>
      <p:sp>
        <p:nvSpPr>
          <p:cNvPr id="94" name="object 94"/>
          <p:cNvSpPr/>
          <p:nvPr/>
        </p:nvSpPr>
        <p:spPr>
          <a:xfrm>
            <a:off x="3677411" y="7123938"/>
            <a:ext cx="0" cy="262890"/>
          </a:xfrm>
          <a:custGeom>
            <a:avLst/>
            <a:gdLst/>
            <a:ahLst/>
            <a:cxnLst/>
            <a:rect l="l" t="t" r="r" b="b"/>
            <a:pathLst>
              <a:path h="262890">
                <a:moveTo>
                  <a:pt x="0" y="0"/>
                </a:moveTo>
                <a:lnTo>
                  <a:pt x="0" y="262889"/>
                </a:lnTo>
              </a:path>
            </a:pathLst>
          </a:custGeom>
          <a:ln w="16763">
            <a:solidFill>
              <a:srgbClr val="000065"/>
            </a:solidFill>
          </a:ln>
        </p:spPr>
        <p:txBody>
          <a:bodyPr wrap="square" lIns="0" tIns="0" rIns="0" bIns="0" rtlCol="0"/>
          <a:lstStyle/>
          <a:p>
            <a:endParaRPr/>
          </a:p>
        </p:txBody>
      </p:sp>
      <p:sp>
        <p:nvSpPr>
          <p:cNvPr id="95" name="object 95"/>
          <p:cNvSpPr/>
          <p:nvPr/>
        </p:nvSpPr>
        <p:spPr>
          <a:xfrm>
            <a:off x="3718940" y="7122414"/>
            <a:ext cx="0" cy="264795"/>
          </a:xfrm>
          <a:custGeom>
            <a:avLst/>
            <a:gdLst/>
            <a:ahLst/>
            <a:cxnLst/>
            <a:rect l="l" t="t" r="r" b="b"/>
            <a:pathLst>
              <a:path h="264795">
                <a:moveTo>
                  <a:pt x="0" y="0"/>
                </a:moveTo>
                <a:lnTo>
                  <a:pt x="0" y="264414"/>
                </a:lnTo>
              </a:path>
            </a:pathLst>
          </a:custGeom>
          <a:ln w="17525">
            <a:solidFill>
              <a:srgbClr val="000065"/>
            </a:solidFill>
          </a:ln>
        </p:spPr>
        <p:txBody>
          <a:bodyPr wrap="square" lIns="0" tIns="0" rIns="0" bIns="0" rtlCol="0"/>
          <a:lstStyle/>
          <a:p>
            <a:endParaRPr/>
          </a:p>
        </p:txBody>
      </p:sp>
      <p:sp>
        <p:nvSpPr>
          <p:cNvPr id="96" name="object 96"/>
          <p:cNvSpPr/>
          <p:nvPr/>
        </p:nvSpPr>
        <p:spPr>
          <a:xfrm>
            <a:off x="3760470" y="7120890"/>
            <a:ext cx="0" cy="264795"/>
          </a:xfrm>
          <a:custGeom>
            <a:avLst/>
            <a:gdLst/>
            <a:ahLst/>
            <a:cxnLst/>
            <a:rect l="l" t="t" r="r" b="b"/>
            <a:pathLst>
              <a:path h="264795">
                <a:moveTo>
                  <a:pt x="0" y="0"/>
                </a:moveTo>
                <a:lnTo>
                  <a:pt x="0" y="264413"/>
                </a:lnTo>
              </a:path>
            </a:pathLst>
          </a:custGeom>
          <a:ln w="16763">
            <a:solidFill>
              <a:srgbClr val="000065"/>
            </a:solidFill>
          </a:ln>
        </p:spPr>
        <p:txBody>
          <a:bodyPr wrap="square" lIns="0" tIns="0" rIns="0" bIns="0" rtlCol="0"/>
          <a:lstStyle/>
          <a:p>
            <a:endParaRPr/>
          </a:p>
        </p:txBody>
      </p:sp>
      <p:sp>
        <p:nvSpPr>
          <p:cNvPr id="97" name="object 97"/>
          <p:cNvSpPr/>
          <p:nvPr/>
        </p:nvSpPr>
        <p:spPr>
          <a:xfrm>
            <a:off x="3801998" y="7118604"/>
            <a:ext cx="0" cy="266700"/>
          </a:xfrm>
          <a:custGeom>
            <a:avLst/>
            <a:gdLst/>
            <a:ahLst/>
            <a:cxnLst/>
            <a:rect l="l" t="t" r="r" b="b"/>
            <a:pathLst>
              <a:path h="266700">
                <a:moveTo>
                  <a:pt x="0" y="0"/>
                </a:moveTo>
                <a:lnTo>
                  <a:pt x="0" y="266700"/>
                </a:lnTo>
              </a:path>
            </a:pathLst>
          </a:custGeom>
          <a:ln w="17525">
            <a:solidFill>
              <a:srgbClr val="000065"/>
            </a:solidFill>
          </a:ln>
        </p:spPr>
        <p:txBody>
          <a:bodyPr wrap="square" lIns="0" tIns="0" rIns="0" bIns="0" rtlCol="0"/>
          <a:lstStyle/>
          <a:p>
            <a:endParaRPr/>
          </a:p>
        </p:txBody>
      </p:sp>
      <p:sp>
        <p:nvSpPr>
          <p:cNvPr id="98" name="object 98"/>
          <p:cNvSpPr/>
          <p:nvPr/>
        </p:nvSpPr>
        <p:spPr>
          <a:xfrm>
            <a:off x="3843146" y="7117080"/>
            <a:ext cx="0" cy="268605"/>
          </a:xfrm>
          <a:custGeom>
            <a:avLst/>
            <a:gdLst/>
            <a:ahLst/>
            <a:cxnLst/>
            <a:rect l="l" t="t" r="r" b="b"/>
            <a:pathLst>
              <a:path h="268604">
                <a:moveTo>
                  <a:pt x="0" y="0"/>
                </a:moveTo>
                <a:lnTo>
                  <a:pt x="0" y="268224"/>
                </a:lnTo>
              </a:path>
            </a:pathLst>
          </a:custGeom>
          <a:ln w="16001">
            <a:solidFill>
              <a:srgbClr val="000065"/>
            </a:solidFill>
          </a:ln>
        </p:spPr>
        <p:txBody>
          <a:bodyPr wrap="square" lIns="0" tIns="0" rIns="0" bIns="0" rtlCol="0"/>
          <a:lstStyle/>
          <a:p>
            <a:endParaRPr/>
          </a:p>
        </p:txBody>
      </p:sp>
      <p:sp>
        <p:nvSpPr>
          <p:cNvPr id="99" name="object 99"/>
          <p:cNvSpPr/>
          <p:nvPr/>
        </p:nvSpPr>
        <p:spPr>
          <a:xfrm>
            <a:off x="3884295" y="7112507"/>
            <a:ext cx="0" cy="273050"/>
          </a:xfrm>
          <a:custGeom>
            <a:avLst/>
            <a:gdLst/>
            <a:ahLst/>
            <a:cxnLst/>
            <a:rect l="l" t="t" r="r" b="b"/>
            <a:pathLst>
              <a:path h="273050">
                <a:moveTo>
                  <a:pt x="0" y="0"/>
                </a:moveTo>
                <a:lnTo>
                  <a:pt x="0" y="272796"/>
                </a:lnTo>
              </a:path>
            </a:pathLst>
          </a:custGeom>
          <a:ln w="16001">
            <a:solidFill>
              <a:srgbClr val="000065"/>
            </a:solidFill>
          </a:ln>
        </p:spPr>
        <p:txBody>
          <a:bodyPr wrap="square" lIns="0" tIns="0" rIns="0" bIns="0" rtlCol="0"/>
          <a:lstStyle/>
          <a:p>
            <a:endParaRPr/>
          </a:p>
        </p:txBody>
      </p:sp>
      <p:sp>
        <p:nvSpPr>
          <p:cNvPr id="100" name="object 100"/>
          <p:cNvSpPr/>
          <p:nvPr/>
        </p:nvSpPr>
        <p:spPr>
          <a:xfrm>
            <a:off x="3926204" y="7109459"/>
            <a:ext cx="0" cy="274320"/>
          </a:xfrm>
          <a:custGeom>
            <a:avLst/>
            <a:gdLst/>
            <a:ahLst/>
            <a:cxnLst/>
            <a:rect l="l" t="t" r="r" b="b"/>
            <a:pathLst>
              <a:path h="274320">
                <a:moveTo>
                  <a:pt x="0" y="0"/>
                </a:moveTo>
                <a:lnTo>
                  <a:pt x="0" y="274320"/>
                </a:lnTo>
              </a:path>
            </a:pathLst>
          </a:custGeom>
          <a:ln w="16001">
            <a:solidFill>
              <a:srgbClr val="000065"/>
            </a:solidFill>
          </a:ln>
        </p:spPr>
        <p:txBody>
          <a:bodyPr wrap="square" lIns="0" tIns="0" rIns="0" bIns="0" rtlCol="0"/>
          <a:lstStyle/>
          <a:p>
            <a:endParaRPr/>
          </a:p>
        </p:txBody>
      </p:sp>
      <p:sp>
        <p:nvSpPr>
          <p:cNvPr id="101" name="object 101"/>
          <p:cNvSpPr/>
          <p:nvPr/>
        </p:nvSpPr>
        <p:spPr>
          <a:xfrm>
            <a:off x="3966971" y="7105650"/>
            <a:ext cx="0" cy="278130"/>
          </a:xfrm>
          <a:custGeom>
            <a:avLst/>
            <a:gdLst/>
            <a:ahLst/>
            <a:cxnLst/>
            <a:rect l="l" t="t" r="r" b="b"/>
            <a:pathLst>
              <a:path h="278129">
                <a:moveTo>
                  <a:pt x="0" y="0"/>
                </a:moveTo>
                <a:lnTo>
                  <a:pt x="0" y="278130"/>
                </a:lnTo>
              </a:path>
            </a:pathLst>
          </a:custGeom>
          <a:ln w="16763">
            <a:solidFill>
              <a:srgbClr val="000065"/>
            </a:solidFill>
          </a:ln>
        </p:spPr>
        <p:txBody>
          <a:bodyPr wrap="square" lIns="0" tIns="0" rIns="0" bIns="0" rtlCol="0"/>
          <a:lstStyle/>
          <a:p>
            <a:endParaRPr/>
          </a:p>
        </p:txBody>
      </p:sp>
      <p:sp>
        <p:nvSpPr>
          <p:cNvPr id="102" name="object 102"/>
          <p:cNvSpPr/>
          <p:nvPr/>
        </p:nvSpPr>
        <p:spPr>
          <a:xfrm>
            <a:off x="4008501" y="7102602"/>
            <a:ext cx="0" cy="280035"/>
          </a:xfrm>
          <a:custGeom>
            <a:avLst/>
            <a:gdLst/>
            <a:ahLst/>
            <a:cxnLst/>
            <a:rect l="l" t="t" r="r" b="b"/>
            <a:pathLst>
              <a:path h="280034">
                <a:moveTo>
                  <a:pt x="0" y="0"/>
                </a:moveTo>
                <a:lnTo>
                  <a:pt x="0" y="279654"/>
                </a:lnTo>
              </a:path>
            </a:pathLst>
          </a:custGeom>
          <a:ln w="17525">
            <a:solidFill>
              <a:srgbClr val="000065"/>
            </a:solidFill>
          </a:ln>
        </p:spPr>
        <p:txBody>
          <a:bodyPr wrap="square" lIns="0" tIns="0" rIns="0" bIns="0" rtlCol="0"/>
          <a:lstStyle/>
          <a:p>
            <a:endParaRPr/>
          </a:p>
        </p:txBody>
      </p:sp>
      <p:sp>
        <p:nvSpPr>
          <p:cNvPr id="103" name="object 103"/>
          <p:cNvSpPr/>
          <p:nvPr/>
        </p:nvSpPr>
        <p:spPr>
          <a:xfrm>
            <a:off x="4050029" y="7101078"/>
            <a:ext cx="0" cy="283210"/>
          </a:xfrm>
          <a:custGeom>
            <a:avLst/>
            <a:gdLst/>
            <a:ahLst/>
            <a:cxnLst/>
            <a:rect l="l" t="t" r="r" b="b"/>
            <a:pathLst>
              <a:path h="283209">
                <a:moveTo>
                  <a:pt x="0" y="0"/>
                </a:moveTo>
                <a:lnTo>
                  <a:pt x="0" y="282701"/>
                </a:lnTo>
              </a:path>
            </a:pathLst>
          </a:custGeom>
          <a:ln w="16763">
            <a:solidFill>
              <a:srgbClr val="000065"/>
            </a:solidFill>
          </a:ln>
        </p:spPr>
        <p:txBody>
          <a:bodyPr wrap="square" lIns="0" tIns="0" rIns="0" bIns="0" rtlCol="0"/>
          <a:lstStyle/>
          <a:p>
            <a:endParaRPr/>
          </a:p>
        </p:txBody>
      </p:sp>
      <p:sp>
        <p:nvSpPr>
          <p:cNvPr id="104" name="object 104"/>
          <p:cNvSpPr/>
          <p:nvPr/>
        </p:nvSpPr>
        <p:spPr>
          <a:xfrm>
            <a:off x="4091559" y="7101078"/>
            <a:ext cx="0" cy="284480"/>
          </a:xfrm>
          <a:custGeom>
            <a:avLst/>
            <a:gdLst/>
            <a:ahLst/>
            <a:cxnLst/>
            <a:rect l="l" t="t" r="r" b="b"/>
            <a:pathLst>
              <a:path h="284479">
                <a:moveTo>
                  <a:pt x="0" y="0"/>
                </a:moveTo>
                <a:lnTo>
                  <a:pt x="0" y="284225"/>
                </a:lnTo>
              </a:path>
            </a:pathLst>
          </a:custGeom>
          <a:ln w="17525">
            <a:solidFill>
              <a:srgbClr val="000065"/>
            </a:solidFill>
          </a:ln>
        </p:spPr>
        <p:txBody>
          <a:bodyPr wrap="square" lIns="0" tIns="0" rIns="0" bIns="0" rtlCol="0"/>
          <a:lstStyle/>
          <a:p>
            <a:endParaRPr/>
          </a:p>
        </p:txBody>
      </p:sp>
      <p:sp>
        <p:nvSpPr>
          <p:cNvPr id="105" name="object 105"/>
          <p:cNvSpPr/>
          <p:nvPr/>
        </p:nvSpPr>
        <p:spPr>
          <a:xfrm>
            <a:off x="4132326" y="7101078"/>
            <a:ext cx="0" cy="287655"/>
          </a:xfrm>
          <a:custGeom>
            <a:avLst/>
            <a:gdLst/>
            <a:ahLst/>
            <a:cxnLst/>
            <a:rect l="l" t="t" r="r" b="b"/>
            <a:pathLst>
              <a:path h="287654">
                <a:moveTo>
                  <a:pt x="0" y="0"/>
                </a:moveTo>
                <a:lnTo>
                  <a:pt x="0" y="287274"/>
                </a:lnTo>
              </a:path>
            </a:pathLst>
          </a:custGeom>
          <a:ln w="15239">
            <a:solidFill>
              <a:srgbClr val="000065"/>
            </a:solidFill>
          </a:ln>
        </p:spPr>
        <p:txBody>
          <a:bodyPr wrap="square" lIns="0" tIns="0" rIns="0" bIns="0" rtlCol="0"/>
          <a:lstStyle/>
          <a:p>
            <a:endParaRPr/>
          </a:p>
        </p:txBody>
      </p:sp>
      <p:sp>
        <p:nvSpPr>
          <p:cNvPr id="106" name="object 106"/>
          <p:cNvSpPr/>
          <p:nvPr/>
        </p:nvSpPr>
        <p:spPr>
          <a:xfrm>
            <a:off x="4173854" y="7101078"/>
            <a:ext cx="0" cy="288925"/>
          </a:xfrm>
          <a:custGeom>
            <a:avLst/>
            <a:gdLst/>
            <a:ahLst/>
            <a:cxnLst/>
            <a:rect l="l" t="t" r="r" b="b"/>
            <a:pathLst>
              <a:path h="288925">
                <a:moveTo>
                  <a:pt x="0" y="0"/>
                </a:moveTo>
                <a:lnTo>
                  <a:pt x="0" y="288798"/>
                </a:lnTo>
              </a:path>
            </a:pathLst>
          </a:custGeom>
          <a:ln w="16001">
            <a:solidFill>
              <a:srgbClr val="000065"/>
            </a:solidFill>
          </a:ln>
        </p:spPr>
        <p:txBody>
          <a:bodyPr wrap="square" lIns="0" tIns="0" rIns="0" bIns="0" rtlCol="0"/>
          <a:lstStyle/>
          <a:p>
            <a:endParaRPr/>
          </a:p>
        </p:txBody>
      </p:sp>
      <p:sp>
        <p:nvSpPr>
          <p:cNvPr id="107" name="object 107"/>
          <p:cNvSpPr/>
          <p:nvPr/>
        </p:nvSpPr>
        <p:spPr>
          <a:xfrm>
            <a:off x="4215384" y="7098030"/>
            <a:ext cx="0" cy="290830"/>
          </a:xfrm>
          <a:custGeom>
            <a:avLst/>
            <a:gdLst/>
            <a:ahLst/>
            <a:cxnLst/>
            <a:rect l="l" t="t" r="r" b="b"/>
            <a:pathLst>
              <a:path h="290829">
                <a:moveTo>
                  <a:pt x="0" y="0"/>
                </a:moveTo>
                <a:lnTo>
                  <a:pt x="0" y="290322"/>
                </a:lnTo>
              </a:path>
            </a:pathLst>
          </a:custGeom>
          <a:ln w="15239">
            <a:solidFill>
              <a:srgbClr val="000065"/>
            </a:solidFill>
          </a:ln>
        </p:spPr>
        <p:txBody>
          <a:bodyPr wrap="square" lIns="0" tIns="0" rIns="0" bIns="0" rtlCol="0"/>
          <a:lstStyle/>
          <a:p>
            <a:endParaRPr/>
          </a:p>
        </p:txBody>
      </p:sp>
      <p:sp>
        <p:nvSpPr>
          <p:cNvPr id="108" name="object 108"/>
          <p:cNvSpPr/>
          <p:nvPr/>
        </p:nvSpPr>
        <p:spPr>
          <a:xfrm>
            <a:off x="4256151" y="7095743"/>
            <a:ext cx="0" cy="291465"/>
          </a:xfrm>
          <a:custGeom>
            <a:avLst/>
            <a:gdLst/>
            <a:ahLst/>
            <a:cxnLst/>
            <a:rect l="l" t="t" r="r" b="b"/>
            <a:pathLst>
              <a:path h="291465">
                <a:moveTo>
                  <a:pt x="0" y="0"/>
                </a:moveTo>
                <a:lnTo>
                  <a:pt x="0" y="291083"/>
                </a:lnTo>
              </a:path>
            </a:pathLst>
          </a:custGeom>
          <a:ln w="17525">
            <a:solidFill>
              <a:srgbClr val="000065"/>
            </a:solidFill>
          </a:ln>
        </p:spPr>
        <p:txBody>
          <a:bodyPr wrap="square" lIns="0" tIns="0" rIns="0" bIns="0" rtlCol="0"/>
          <a:lstStyle/>
          <a:p>
            <a:endParaRPr/>
          </a:p>
        </p:txBody>
      </p:sp>
      <p:sp>
        <p:nvSpPr>
          <p:cNvPr id="109" name="object 109"/>
          <p:cNvSpPr/>
          <p:nvPr/>
        </p:nvSpPr>
        <p:spPr>
          <a:xfrm>
            <a:off x="4298060" y="7094219"/>
            <a:ext cx="0" cy="291465"/>
          </a:xfrm>
          <a:custGeom>
            <a:avLst/>
            <a:gdLst/>
            <a:ahLst/>
            <a:cxnLst/>
            <a:rect l="l" t="t" r="r" b="b"/>
            <a:pathLst>
              <a:path h="291465">
                <a:moveTo>
                  <a:pt x="0" y="0"/>
                </a:moveTo>
                <a:lnTo>
                  <a:pt x="0" y="291083"/>
                </a:lnTo>
              </a:path>
            </a:pathLst>
          </a:custGeom>
          <a:ln w="17525">
            <a:solidFill>
              <a:srgbClr val="000065"/>
            </a:solidFill>
          </a:ln>
        </p:spPr>
        <p:txBody>
          <a:bodyPr wrap="square" lIns="0" tIns="0" rIns="0" bIns="0" rtlCol="0"/>
          <a:lstStyle/>
          <a:p>
            <a:endParaRPr/>
          </a:p>
        </p:txBody>
      </p:sp>
      <p:sp>
        <p:nvSpPr>
          <p:cNvPr id="110" name="object 110"/>
          <p:cNvSpPr/>
          <p:nvPr/>
        </p:nvSpPr>
        <p:spPr>
          <a:xfrm>
            <a:off x="4339590" y="7091171"/>
            <a:ext cx="0" cy="292735"/>
          </a:xfrm>
          <a:custGeom>
            <a:avLst/>
            <a:gdLst/>
            <a:ahLst/>
            <a:cxnLst/>
            <a:rect l="l" t="t" r="r" b="b"/>
            <a:pathLst>
              <a:path h="292734">
                <a:moveTo>
                  <a:pt x="0" y="0"/>
                </a:moveTo>
                <a:lnTo>
                  <a:pt x="0" y="292607"/>
                </a:lnTo>
              </a:path>
            </a:pathLst>
          </a:custGeom>
          <a:ln w="16763">
            <a:solidFill>
              <a:srgbClr val="000065"/>
            </a:solidFill>
          </a:ln>
        </p:spPr>
        <p:txBody>
          <a:bodyPr wrap="square" lIns="0" tIns="0" rIns="0" bIns="0" rtlCol="0"/>
          <a:lstStyle/>
          <a:p>
            <a:endParaRPr/>
          </a:p>
        </p:txBody>
      </p:sp>
      <p:sp>
        <p:nvSpPr>
          <p:cNvPr id="111" name="object 111"/>
          <p:cNvSpPr/>
          <p:nvPr/>
        </p:nvSpPr>
        <p:spPr>
          <a:xfrm>
            <a:off x="4381119" y="7086600"/>
            <a:ext cx="0" cy="295910"/>
          </a:xfrm>
          <a:custGeom>
            <a:avLst/>
            <a:gdLst/>
            <a:ahLst/>
            <a:cxnLst/>
            <a:rect l="l" t="t" r="r" b="b"/>
            <a:pathLst>
              <a:path h="295909">
                <a:moveTo>
                  <a:pt x="0" y="0"/>
                </a:moveTo>
                <a:lnTo>
                  <a:pt x="0" y="295656"/>
                </a:lnTo>
              </a:path>
            </a:pathLst>
          </a:custGeom>
          <a:ln w="17525">
            <a:solidFill>
              <a:srgbClr val="000065"/>
            </a:solidFill>
          </a:ln>
        </p:spPr>
        <p:txBody>
          <a:bodyPr wrap="square" lIns="0" tIns="0" rIns="0" bIns="0" rtlCol="0"/>
          <a:lstStyle/>
          <a:p>
            <a:endParaRPr/>
          </a:p>
        </p:txBody>
      </p:sp>
      <p:sp>
        <p:nvSpPr>
          <p:cNvPr id="112" name="object 112"/>
          <p:cNvSpPr/>
          <p:nvPr/>
        </p:nvSpPr>
        <p:spPr>
          <a:xfrm>
            <a:off x="4421885" y="7084314"/>
            <a:ext cx="0" cy="295910"/>
          </a:xfrm>
          <a:custGeom>
            <a:avLst/>
            <a:gdLst/>
            <a:ahLst/>
            <a:cxnLst/>
            <a:rect l="l" t="t" r="r" b="b"/>
            <a:pathLst>
              <a:path h="295909">
                <a:moveTo>
                  <a:pt x="0" y="0"/>
                </a:moveTo>
                <a:lnTo>
                  <a:pt x="0" y="295656"/>
                </a:lnTo>
              </a:path>
            </a:pathLst>
          </a:custGeom>
          <a:ln w="15239">
            <a:solidFill>
              <a:srgbClr val="000065"/>
            </a:solidFill>
          </a:ln>
        </p:spPr>
        <p:txBody>
          <a:bodyPr wrap="square" lIns="0" tIns="0" rIns="0" bIns="0" rtlCol="0"/>
          <a:lstStyle/>
          <a:p>
            <a:endParaRPr/>
          </a:p>
        </p:txBody>
      </p:sp>
      <p:sp>
        <p:nvSpPr>
          <p:cNvPr id="113" name="object 113"/>
          <p:cNvSpPr/>
          <p:nvPr/>
        </p:nvSpPr>
        <p:spPr>
          <a:xfrm>
            <a:off x="4463415" y="7081266"/>
            <a:ext cx="0" cy="297180"/>
          </a:xfrm>
          <a:custGeom>
            <a:avLst/>
            <a:gdLst/>
            <a:ahLst/>
            <a:cxnLst/>
            <a:rect l="l" t="t" r="r" b="b"/>
            <a:pathLst>
              <a:path h="297179">
                <a:moveTo>
                  <a:pt x="0" y="0"/>
                </a:moveTo>
                <a:lnTo>
                  <a:pt x="0" y="297179"/>
                </a:lnTo>
              </a:path>
            </a:pathLst>
          </a:custGeom>
          <a:ln w="16001">
            <a:solidFill>
              <a:srgbClr val="000065"/>
            </a:solidFill>
          </a:ln>
        </p:spPr>
        <p:txBody>
          <a:bodyPr wrap="square" lIns="0" tIns="0" rIns="0" bIns="0" rtlCol="0"/>
          <a:lstStyle/>
          <a:p>
            <a:endParaRPr/>
          </a:p>
        </p:txBody>
      </p:sp>
      <p:sp>
        <p:nvSpPr>
          <p:cNvPr id="114" name="object 114"/>
          <p:cNvSpPr/>
          <p:nvPr/>
        </p:nvSpPr>
        <p:spPr>
          <a:xfrm>
            <a:off x="4504944" y="7076693"/>
            <a:ext cx="0" cy="300355"/>
          </a:xfrm>
          <a:custGeom>
            <a:avLst/>
            <a:gdLst/>
            <a:ahLst/>
            <a:cxnLst/>
            <a:rect l="l" t="t" r="r" b="b"/>
            <a:pathLst>
              <a:path h="300354">
                <a:moveTo>
                  <a:pt x="0" y="0"/>
                </a:moveTo>
                <a:lnTo>
                  <a:pt x="0" y="300227"/>
                </a:lnTo>
              </a:path>
            </a:pathLst>
          </a:custGeom>
          <a:ln w="15239">
            <a:solidFill>
              <a:srgbClr val="000065"/>
            </a:solidFill>
          </a:ln>
        </p:spPr>
        <p:txBody>
          <a:bodyPr wrap="square" lIns="0" tIns="0" rIns="0" bIns="0" rtlCol="0"/>
          <a:lstStyle/>
          <a:p>
            <a:endParaRPr/>
          </a:p>
        </p:txBody>
      </p:sp>
      <p:sp>
        <p:nvSpPr>
          <p:cNvPr id="115" name="object 115"/>
          <p:cNvSpPr/>
          <p:nvPr/>
        </p:nvSpPr>
        <p:spPr>
          <a:xfrm>
            <a:off x="4545710" y="7072883"/>
            <a:ext cx="0" cy="300990"/>
          </a:xfrm>
          <a:custGeom>
            <a:avLst/>
            <a:gdLst/>
            <a:ahLst/>
            <a:cxnLst/>
            <a:rect l="l" t="t" r="r" b="b"/>
            <a:pathLst>
              <a:path h="300990">
                <a:moveTo>
                  <a:pt x="0" y="0"/>
                </a:moveTo>
                <a:lnTo>
                  <a:pt x="0" y="300990"/>
                </a:lnTo>
              </a:path>
            </a:pathLst>
          </a:custGeom>
          <a:ln w="17525">
            <a:solidFill>
              <a:srgbClr val="000065"/>
            </a:solidFill>
          </a:ln>
        </p:spPr>
        <p:txBody>
          <a:bodyPr wrap="square" lIns="0" tIns="0" rIns="0" bIns="0" rtlCol="0"/>
          <a:lstStyle/>
          <a:p>
            <a:endParaRPr/>
          </a:p>
        </p:txBody>
      </p:sp>
      <p:sp>
        <p:nvSpPr>
          <p:cNvPr id="116" name="object 116"/>
          <p:cNvSpPr/>
          <p:nvPr/>
        </p:nvSpPr>
        <p:spPr>
          <a:xfrm>
            <a:off x="4587240" y="7066788"/>
            <a:ext cx="0" cy="306070"/>
          </a:xfrm>
          <a:custGeom>
            <a:avLst/>
            <a:gdLst/>
            <a:ahLst/>
            <a:cxnLst/>
            <a:rect l="l" t="t" r="r" b="b"/>
            <a:pathLst>
              <a:path h="306070">
                <a:moveTo>
                  <a:pt x="0" y="0"/>
                </a:moveTo>
                <a:lnTo>
                  <a:pt x="0" y="305561"/>
                </a:lnTo>
              </a:path>
            </a:pathLst>
          </a:custGeom>
          <a:ln w="16763">
            <a:solidFill>
              <a:srgbClr val="000065"/>
            </a:solidFill>
          </a:ln>
        </p:spPr>
        <p:txBody>
          <a:bodyPr wrap="square" lIns="0" tIns="0" rIns="0" bIns="0" rtlCol="0"/>
          <a:lstStyle/>
          <a:p>
            <a:endParaRPr/>
          </a:p>
        </p:txBody>
      </p:sp>
      <p:sp>
        <p:nvSpPr>
          <p:cNvPr id="117" name="object 117"/>
          <p:cNvSpPr/>
          <p:nvPr/>
        </p:nvSpPr>
        <p:spPr>
          <a:xfrm>
            <a:off x="4628769" y="7062216"/>
            <a:ext cx="0" cy="307975"/>
          </a:xfrm>
          <a:custGeom>
            <a:avLst/>
            <a:gdLst/>
            <a:ahLst/>
            <a:cxnLst/>
            <a:rect l="l" t="t" r="r" b="b"/>
            <a:pathLst>
              <a:path h="307975">
                <a:moveTo>
                  <a:pt x="0" y="0"/>
                </a:moveTo>
                <a:lnTo>
                  <a:pt x="0" y="307847"/>
                </a:lnTo>
              </a:path>
            </a:pathLst>
          </a:custGeom>
          <a:ln w="17525">
            <a:solidFill>
              <a:srgbClr val="000065"/>
            </a:solidFill>
          </a:ln>
        </p:spPr>
        <p:txBody>
          <a:bodyPr wrap="square" lIns="0" tIns="0" rIns="0" bIns="0" rtlCol="0"/>
          <a:lstStyle/>
          <a:p>
            <a:endParaRPr/>
          </a:p>
        </p:txBody>
      </p:sp>
      <p:sp>
        <p:nvSpPr>
          <p:cNvPr id="118" name="object 118"/>
          <p:cNvSpPr/>
          <p:nvPr/>
        </p:nvSpPr>
        <p:spPr>
          <a:xfrm>
            <a:off x="4670678" y="7056881"/>
            <a:ext cx="0" cy="311785"/>
          </a:xfrm>
          <a:custGeom>
            <a:avLst/>
            <a:gdLst/>
            <a:ahLst/>
            <a:cxnLst/>
            <a:rect l="l" t="t" r="r" b="b"/>
            <a:pathLst>
              <a:path h="311784">
                <a:moveTo>
                  <a:pt x="0" y="0"/>
                </a:moveTo>
                <a:lnTo>
                  <a:pt x="0" y="311658"/>
                </a:lnTo>
              </a:path>
            </a:pathLst>
          </a:custGeom>
          <a:ln w="17525">
            <a:solidFill>
              <a:srgbClr val="000065"/>
            </a:solidFill>
          </a:ln>
        </p:spPr>
        <p:txBody>
          <a:bodyPr wrap="square" lIns="0" tIns="0" rIns="0" bIns="0" rtlCol="0"/>
          <a:lstStyle/>
          <a:p>
            <a:endParaRPr/>
          </a:p>
        </p:txBody>
      </p:sp>
      <p:sp>
        <p:nvSpPr>
          <p:cNvPr id="119" name="object 119"/>
          <p:cNvSpPr/>
          <p:nvPr/>
        </p:nvSpPr>
        <p:spPr>
          <a:xfrm>
            <a:off x="4711446" y="7052309"/>
            <a:ext cx="0" cy="314960"/>
          </a:xfrm>
          <a:custGeom>
            <a:avLst/>
            <a:gdLst/>
            <a:ahLst/>
            <a:cxnLst/>
            <a:rect l="l" t="t" r="r" b="b"/>
            <a:pathLst>
              <a:path h="314959">
                <a:moveTo>
                  <a:pt x="0" y="0"/>
                </a:moveTo>
                <a:lnTo>
                  <a:pt x="0" y="314706"/>
                </a:lnTo>
              </a:path>
            </a:pathLst>
          </a:custGeom>
          <a:ln w="15239">
            <a:solidFill>
              <a:srgbClr val="000065"/>
            </a:solidFill>
          </a:ln>
        </p:spPr>
        <p:txBody>
          <a:bodyPr wrap="square" lIns="0" tIns="0" rIns="0" bIns="0" rtlCol="0"/>
          <a:lstStyle/>
          <a:p>
            <a:endParaRPr/>
          </a:p>
        </p:txBody>
      </p:sp>
      <p:sp>
        <p:nvSpPr>
          <p:cNvPr id="120" name="object 120"/>
          <p:cNvSpPr/>
          <p:nvPr/>
        </p:nvSpPr>
        <p:spPr>
          <a:xfrm>
            <a:off x="4752975" y="7046976"/>
            <a:ext cx="0" cy="317500"/>
          </a:xfrm>
          <a:custGeom>
            <a:avLst/>
            <a:gdLst/>
            <a:ahLst/>
            <a:cxnLst/>
            <a:rect l="l" t="t" r="r" b="b"/>
            <a:pathLst>
              <a:path h="317500">
                <a:moveTo>
                  <a:pt x="0" y="0"/>
                </a:moveTo>
                <a:lnTo>
                  <a:pt x="0" y="316992"/>
                </a:lnTo>
              </a:path>
            </a:pathLst>
          </a:custGeom>
          <a:ln w="16001">
            <a:solidFill>
              <a:srgbClr val="000065"/>
            </a:solidFill>
          </a:ln>
        </p:spPr>
        <p:txBody>
          <a:bodyPr wrap="square" lIns="0" tIns="0" rIns="0" bIns="0" rtlCol="0"/>
          <a:lstStyle/>
          <a:p>
            <a:endParaRPr/>
          </a:p>
        </p:txBody>
      </p:sp>
      <p:sp>
        <p:nvSpPr>
          <p:cNvPr id="121" name="object 121"/>
          <p:cNvSpPr/>
          <p:nvPr/>
        </p:nvSpPr>
        <p:spPr>
          <a:xfrm>
            <a:off x="4794503" y="7042404"/>
            <a:ext cx="0" cy="320040"/>
          </a:xfrm>
          <a:custGeom>
            <a:avLst/>
            <a:gdLst/>
            <a:ahLst/>
            <a:cxnLst/>
            <a:rect l="l" t="t" r="r" b="b"/>
            <a:pathLst>
              <a:path h="320040">
                <a:moveTo>
                  <a:pt x="0" y="0"/>
                </a:moveTo>
                <a:lnTo>
                  <a:pt x="0" y="320040"/>
                </a:lnTo>
              </a:path>
            </a:pathLst>
          </a:custGeom>
          <a:ln w="15239">
            <a:solidFill>
              <a:srgbClr val="000065"/>
            </a:solidFill>
          </a:ln>
        </p:spPr>
        <p:txBody>
          <a:bodyPr wrap="square" lIns="0" tIns="0" rIns="0" bIns="0" rtlCol="0"/>
          <a:lstStyle/>
          <a:p>
            <a:endParaRPr/>
          </a:p>
        </p:txBody>
      </p:sp>
      <p:sp>
        <p:nvSpPr>
          <p:cNvPr id="122" name="object 122"/>
          <p:cNvSpPr/>
          <p:nvPr/>
        </p:nvSpPr>
        <p:spPr>
          <a:xfrm>
            <a:off x="4835271" y="7037069"/>
            <a:ext cx="0" cy="322580"/>
          </a:xfrm>
          <a:custGeom>
            <a:avLst/>
            <a:gdLst/>
            <a:ahLst/>
            <a:cxnLst/>
            <a:rect l="l" t="t" r="r" b="b"/>
            <a:pathLst>
              <a:path h="322579">
                <a:moveTo>
                  <a:pt x="0" y="0"/>
                </a:moveTo>
                <a:lnTo>
                  <a:pt x="0" y="322325"/>
                </a:lnTo>
              </a:path>
            </a:pathLst>
          </a:custGeom>
          <a:ln w="17525">
            <a:solidFill>
              <a:srgbClr val="000065"/>
            </a:solidFill>
          </a:ln>
        </p:spPr>
        <p:txBody>
          <a:bodyPr wrap="square" lIns="0" tIns="0" rIns="0" bIns="0" rtlCol="0"/>
          <a:lstStyle/>
          <a:p>
            <a:endParaRPr/>
          </a:p>
        </p:txBody>
      </p:sp>
      <p:sp>
        <p:nvSpPr>
          <p:cNvPr id="123" name="object 123"/>
          <p:cNvSpPr/>
          <p:nvPr/>
        </p:nvSpPr>
        <p:spPr>
          <a:xfrm>
            <a:off x="4876800" y="7030973"/>
            <a:ext cx="0" cy="327660"/>
          </a:xfrm>
          <a:custGeom>
            <a:avLst/>
            <a:gdLst/>
            <a:ahLst/>
            <a:cxnLst/>
            <a:rect l="l" t="t" r="r" b="b"/>
            <a:pathLst>
              <a:path h="327659">
                <a:moveTo>
                  <a:pt x="0" y="0"/>
                </a:moveTo>
                <a:lnTo>
                  <a:pt x="0" y="327660"/>
                </a:lnTo>
              </a:path>
            </a:pathLst>
          </a:custGeom>
          <a:ln w="16763">
            <a:solidFill>
              <a:srgbClr val="000065"/>
            </a:solidFill>
          </a:ln>
        </p:spPr>
        <p:txBody>
          <a:bodyPr wrap="square" lIns="0" tIns="0" rIns="0" bIns="0" rtlCol="0"/>
          <a:lstStyle/>
          <a:p>
            <a:endParaRPr/>
          </a:p>
        </p:txBody>
      </p:sp>
      <p:sp>
        <p:nvSpPr>
          <p:cNvPr id="124" name="object 124"/>
          <p:cNvSpPr/>
          <p:nvPr/>
        </p:nvSpPr>
        <p:spPr>
          <a:xfrm>
            <a:off x="4918328" y="7027164"/>
            <a:ext cx="0" cy="328930"/>
          </a:xfrm>
          <a:custGeom>
            <a:avLst/>
            <a:gdLst/>
            <a:ahLst/>
            <a:cxnLst/>
            <a:rect l="l" t="t" r="r" b="b"/>
            <a:pathLst>
              <a:path h="328929">
                <a:moveTo>
                  <a:pt x="0" y="0"/>
                </a:moveTo>
                <a:lnTo>
                  <a:pt x="0" y="328422"/>
                </a:lnTo>
              </a:path>
            </a:pathLst>
          </a:custGeom>
          <a:ln w="17525">
            <a:solidFill>
              <a:srgbClr val="000065"/>
            </a:solidFill>
          </a:ln>
        </p:spPr>
        <p:txBody>
          <a:bodyPr wrap="square" lIns="0" tIns="0" rIns="0" bIns="0" rtlCol="0"/>
          <a:lstStyle/>
          <a:p>
            <a:endParaRPr/>
          </a:p>
        </p:txBody>
      </p:sp>
      <p:sp>
        <p:nvSpPr>
          <p:cNvPr id="125" name="object 125"/>
          <p:cNvSpPr/>
          <p:nvPr/>
        </p:nvSpPr>
        <p:spPr>
          <a:xfrm>
            <a:off x="4959858" y="7021068"/>
            <a:ext cx="0" cy="333375"/>
          </a:xfrm>
          <a:custGeom>
            <a:avLst/>
            <a:gdLst/>
            <a:ahLst/>
            <a:cxnLst/>
            <a:rect l="l" t="t" r="r" b="b"/>
            <a:pathLst>
              <a:path h="333375">
                <a:moveTo>
                  <a:pt x="0" y="0"/>
                </a:moveTo>
                <a:lnTo>
                  <a:pt x="0" y="332993"/>
                </a:lnTo>
              </a:path>
            </a:pathLst>
          </a:custGeom>
          <a:ln w="16763">
            <a:solidFill>
              <a:srgbClr val="000065"/>
            </a:solidFill>
          </a:ln>
        </p:spPr>
        <p:txBody>
          <a:bodyPr wrap="square" lIns="0" tIns="0" rIns="0" bIns="0" rtlCol="0"/>
          <a:lstStyle/>
          <a:p>
            <a:endParaRPr/>
          </a:p>
        </p:txBody>
      </p:sp>
      <p:sp>
        <p:nvSpPr>
          <p:cNvPr id="126" name="object 126"/>
          <p:cNvSpPr/>
          <p:nvPr/>
        </p:nvSpPr>
        <p:spPr>
          <a:xfrm>
            <a:off x="5000625" y="7016495"/>
            <a:ext cx="0" cy="336550"/>
          </a:xfrm>
          <a:custGeom>
            <a:avLst/>
            <a:gdLst/>
            <a:ahLst/>
            <a:cxnLst/>
            <a:rect l="l" t="t" r="r" b="b"/>
            <a:pathLst>
              <a:path h="336550">
                <a:moveTo>
                  <a:pt x="0" y="0"/>
                </a:moveTo>
                <a:lnTo>
                  <a:pt x="0" y="336041"/>
                </a:lnTo>
              </a:path>
            </a:pathLst>
          </a:custGeom>
          <a:ln w="16001">
            <a:solidFill>
              <a:srgbClr val="000065"/>
            </a:solidFill>
          </a:ln>
        </p:spPr>
        <p:txBody>
          <a:bodyPr wrap="square" lIns="0" tIns="0" rIns="0" bIns="0" rtlCol="0"/>
          <a:lstStyle/>
          <a:p>
            <a:endParaRPr/>
          </a:p>
        </p:txBody>
      </p:sp>
      <p:sp>
        <p:nvSpPr>
          <p:cNvPr id="127" name="object 127"/>
          <p:cNvSpPr/>
          <p:nvPr/>
        </p:nvSpPr>
        <p:spPr>
          <a:xfrm>
            <a:off x="5042534" y="7011161"/>
            <a:ext cx="0" cy="338455"/>
          </a:xfrm>
          <a:custGeom>
            <a:avLst/>
            <a:gdLst/>
            <a:ahLst/>
            <a:cxnLst/>
            <a:rect l="l" t="t" r="r" b="b"/>
            <a:pathLst>
              <a:path h="338454">
                <a:moveTo>
                  <a:pt x="0" y="0"/>
                </a:moveTo>
                <a:lnTo>
                  <a:pt x="0" y="338328"/>
                </a:lnTo>
              </a:path>
            </a:pathLst>
          </a:custGeom>
          <a:ln w="16001">
            <a:solidFill>
              <a:srgbClr val="000065"/>
            </a:solidFill>
          </a:ln>
        </p:spPr>
        <p:txBody>
          <a:bodyPr wrap="square" lIns="0" tIns="0" rIns="0" bIns="0" rtlCol="0"/>
          <a:lstStyle/>
          <a:p>
            <a:endParaRPr/>
          </a:p>
        </p:txBody>
      </p:sp>
      <p:sp>
        <p:nvSpPr>
          <p:cNvPr id="128" name="object 128"/>
          <p:cNvSpPr/>
          <p:nvPr/>
        </p:nvSpPr>
        <p:spPr>
          <a:xfrm>
            <a:off x="5083683" y="7005828"/>
            <a:ext cx="0" cy="342265"/>
          </a:xfrm>
          <a:custGeom>
            <a:avLst/>
            <a:gdLst/>
            <a:ahLst/>
            <a:cxnLst/>
            <a:rect l="l" t="t" r="r" b="b"/>
            <a:pathLst>
              <a:path h="342265">
                <a:moveTo>
                  <a:pt x="0" y="0"/>
                </a:moveTo>
                <a:lnTo>
                  <a:pt x="0" y="342138"/>
                </a:lnTo>
              </a:path>
            </a:pathLst>
          </a:custGeom>
          <a:ln w="16001">
            <a:solidFill>
              <a:srgbClr val="000065"/>
            </a:solidFill>
          </a:ln>
        </p:spPr>
        <p:txBody>
          <a:bodyPr wrap="square" lIns="0" tIns="0" rIns="0" bIns="0" rtlCol="0"/>
          <a:lstStyle/>
          <a:p>
            <a:endParaRPr/>
          </a:p>
        </p:txBody>
      </p:sp>
      <p:sp>
        <p:nvSpPr>
          <p:cNvPr id="129" name="object 129"/>
          <p:cNvSpPr/>
          <p:nvPr/>
        </p:nvSpPr>
        <p:spPr>
          <a:xfrm>
            <a:off x="5124830" y="6999731"/>
            <a:ext cx="0" cy="346075"/>
          </a:xfrm>
          <a:custGeom>
            <a:avLst/>
            <a:gdLst/>
            <a:ahLst/>
            <a:cxnLst/>
            <a:rect l="l" t="t" r="r" b="b"/>
            <a:pathLst>
              <a:path h="346075">
                <a:moveTo>
                  <a:pt x="0" y="0"/>
                </a:moveTo>
                <a:lnTo>
                  <a:pt x="0" y="345948"/>
                </a:lnTo>
              </a:path>
            </a:pathLst>
          </a:custGeom>
          <a:ln w="17525">
            <a:solidFill>
              <a:srgbClr val="000065"/>
            </a:solidFill>
          </a:ln>
        </p:spPr>
        <p:txBody>
          <a:bodyPr wrap="square" lIns="0" tIns="0" rIns="0" bIns="0" rtlCol="0"/>
          <a:lstStyle/>
          <a:p>
            <a:endParaRPr/>
          </a:p>
        </p:txBody>
      </p:sp>
      <p:sp>
        <p:nvSpPr>
          <p:cNvPr id="130" name="object 130"/>
          <p:cNvSpPr/>
          <p:nvPr/>
        </p:nvSpPr>
        <p:spPr>
          <a:xfrm>
            <a:off x="5166359" y="6994397"/>
            <a:ext cx="0" cy="349885"/>
          </a:xfrm>
          <a:custGeom>
            <a:avLst/>
            <a:gdLst/>
            <a:ahLst/>
            <a:cxnLst/>
            <a:rect l="l" t="t" r="r" b="b"/>
            <a:pathLst>
              <a:path h="349884">
                <a:moveTo>
                  <a:pt x="0" y="0"/>
                </a:moveTo>
                <a:lnTo>
                  <a:pt x="0" y="349757"/>
                </a:lnTo>
              </a:path>
            </a:pathLst>
          </a:custGeom>
          <a:ln w="16763">
            <a:solidFill>
              <a:srgbClr val="000065"/>
            </a:solidFill>
          </a:ln>
        </p:spPr>
        <p:txBody>
          <a:bodyPr wrap="square" lIns="0" tIns="0" rIns="0" bIns="0" rtlCol="0"/>
          <a:lstStyle/>
          <a:p>
            <a:endParaRPr/>
          </a:p>
        </p:txBody>
      </p:sp>
      <p:sp>
        <p:nvSpPr>
          <p:cNvPr id="131" name="object 131"/>
          <p:cNvSpPr/>
          <p:nvPr/>
        </p:nvSpPr>
        <p:spPr>
          <a:xfrm>
            <a:off x="5207889" y="6988302"/>
            <a:ext cx="0" cy="353060"/>
          </a:xfrm>
          <a:custGeom>
            <a:avLst/>
            <a:gdLst/>
            <a:ahLst/>
            <a:cxnLst/>
            <a:rect l="l" t="t" r="r" b="b"/>
            <a:pathLst>
              <a:path h="353059">
                <a:moveTo>
                  <a:pt x="0" y="0"/>
                </a:moveTo>
                <a:lnTo>
                  <a:pt x="0" y="352806"/>
                </a:lnTo>
              </a:path>
            </a:pathLst>
          </a:custGeom>
          <a:ln w="17525">
            <a:solidFill>
              <a:srgbClr val="000065"/>
            </a:solidFill>
          </a:ln>
        </p:spPr>
        <p:txBody>
          <a:bodyPr wrap="square" lIns="0" tIns="0" rIns="0" bIns="0" rtlCol="0"/>
          <a:lstStyle/>
          <a:p>
            <a:endParaRPr/>
          </a:p>
        </p:txBody>
      </p:sp>
      <p:sp>
        <p:nvSpPr>
          <p:cNvPr id="132" name="object 132"/>
          <p:cNvSpPr/>
          <p:nvPr/>
        </p:nvSpPr>
        <p:spPr>
          <a:xfrm>
            <a:off x="5249417" y="6982968"/>
            <a:ext cx="0" cy="356870"/>
          </a:xfrm>
          <a:custGeom>
            <a:avLst/>
            <a:gdLst/>
            <a:ahLst/>
            <a:cxnLst/>
            <a:rect l="l" t="t" r="r" b="b"/>
            <a:pathLst>
              <a:path h="356870">
                <a:moveTo>
                  <a:pt x="0" y="0"/>
                </a:moveTo>
                <a:lnTo>
                  <a:pt x="0" y="356615"/>
                </a:lnTo>
              </a:path>
            </a:pathLst>
          </a:custGeom>
          <a:ln w="16763">
            <a:solidFill>
              <a:srgbClr val="000065"/>
            </a:solidFill>
          </a:ln>
        </p:spPr>
        <p:txBody>
          <a:bodyPr wrap="square" lIns="0" tIns="0" rIns="0" bIns="0" rtlCol="0"/>
          <a:lstStyle/>
          <a:p>
            <a:endParaRPr/>
          </a:p>
        </p:txBody>
      </p:sp>
      <p:sp>
        <p:nvSpPr>
          <p:cNvPr id="133" name="object 133"/>
          <p:cNvSpPr/>
          <p:nvPr/>
        </p:nvSpPr>
        <p:spPr>
          <a:xfrm>
            <a:off x="5290184" y="6976871"/>
            <a:ext cx="0" cy="360045"/>
          </a:xfrm>
          <a:custGeom>
            <a:avLst/>
            <a:gdLst/>
            <a:ahLst/>
            <a:cxnLst/>
            <a:rect l="l" t="t" r="r" b="b"/>
            <a:pathLst>
              <a:path h="360045">
                <a:moveTo>
                  <a:pt x="0" y="0"/>
                </a:moveTo>
                <a:lnTo>
                  <a:pt x="0" y="359663"/>
                </a:lnTo>
              </a:path>
            </a:pathLst>
          </a:custGeom>
          <a:ln w="16001">
            <a:solidFill>
              <a:srgbClr val="000065"/>
            </a:solidFill>
          </a:ln>
        </p:spPr>
        <p:txBody>
          <a:bodyPr wrap="square" lIns="0" tIns="0" rIns="0" bIns="0" rtlCol="0"/>
          <a:lstStyle/>
          <a:p>
            <a:endParaRPr/>
          </a:p>
        </p:txBody>
      </p:sp>
      <p:sp>
        <p:nvSpPr>
          <p:cNvPr id="134" name="object 134"/>
          <p:cNvSpPr/>
          <p:nvPr/>
        </p:nvSpPr>
        <p:spPr>
          <a:xfrm>
            <a:off x="5332095" y="6971538"/>
            <a:ext cx="0" cy="364490"/>
          </a:xfrm>
          <a:custGeom>
            <a:avLst/>
            <a:gdLst/>
            <a:ahLst/>
            <a:cxnLst/>
            <a:rect l="l" t="t" r="r" b="b"/>
            <a:pathLst>
              <a:path h="364490">
                <a:moveTo>
                  <a:pt x="0" y="0"/>
                </a:moveTo>
                <a:lnTo>
                  <a:pt x="0" y="364235"/>
                </a:lnTo>
              </a:path>
            </a:pathLst>
          </a:custGeom>
          <a:ln w="16001">
            <a:solidFill>
              <a:srgbClr val="000065"/>
            </a:solidFill>
          </a:ln>
        </p:spPr>
        <p:txBody>
          <a:bodyPr wrap="square" lIns="0" tIns="0" rIns="0" bIns="0" rtlCol="0"/>
          <a:lstStyle/>
          <a:p>
            <a:endParaRPr/>
          </a:p>
        </p:txBody>
      </p:sp>
      <p:sp>
        <p:nvSpPr>
          <p:cNvPr id="135" name="object 135"/>
          <p:cNvSpPr/>
          <p:nvPr/>
        </p:nvSpPr>
        <p:spPr>
          <a:xfrm>
            <a:off x="2729864" y="7073645"/>
            <a:ext cx="0" cy="224790"/>
          </a:xfrm>
          <a:custGeom>
            <a:avLst/>
            <a:gdLst/>
            <a:ahLst/>
            <a:cxnLst/>
            <a:rect l="l" t="t" r="r" b="b"/>
            <a:pathLst>
              <a:path h="224790">
                <a:moveTo>
                  <a:pt x="0" y="0"/>
                </a:moveTo>
                <a:lnTo>
                  <a:pt x="0" y="224789"/>
                </a:lnTo>
              </a:path>
            </a:pathLst>
          </a:custGeom>
          <a:ln w="8381">
            <a:solidFill>
              <a:srgbClr val="00AFEF"/>
            </a:solidFill>
          </a:ln>
        </p:spPr>
        <p:txBody>
          <a:bodyPr wrap="square" lIns="0" tIns="0" rIns="0" bIns="0" rtlCol="0"/>
          <a:lstStyle/>
          <a:p>
            <a:endParaRPr/>
          </a:p>
        </p:txBody>
      </p:sp>
      <p:sp>
        <p:nvSpPr>
          <p:cNvPr id="136" name="object 136"/>
          <p:cNvSpPr/>
          <p:nvPr/>
        </p:nvSpPr>
        <p:spPr>
          <a:xfrm>
            <a:off x="2767202" y="7048500"/>
            <a:ext cx="0" cy="234315"/>
          </a:xfrm>
          <a:custGeom>
            <a:avLst/>
            <a:gdLst/>
            <a:ahLst/>
            <a:cxnLst/>
            <a:rect l="l" t="t" r="r" b="b"/>
            <a:pathLst>
              <a:path h="234315">
                <a:moveTo>
                  <a:pt x="0" y="0"/>
                </a:moveTo>
                <a:lnTo>
                  <a:pt x="0" y="233934"/>
                </a:lnTo>
              </a:path>
            </a:pathLst>
          </a:custGeom>
          <a:ln w="17525">
            <a:solidFill>
              <a:srgbClr val="00AFEF"/>
            </a:solidFill>
          </a:ln>
        </p:spPr>
        <p:txBody>
          <a:bodyPr wrap="square" lIns="0" tIns="0" rIns="0" bIns="0" rtlCol="0"/>
          <a:lstStyle/>
          <a:p>
            <a:endParaRPr/>
          </a:p>
        </p:txBody>
      </p:sp>
      <p:sp>
        <p:nvSpPr>
          <p:cNvPr id="137" name="object 137"/>
          <p:cNvSpPr/>
          <p:nvPr/>
        </p:nvSpPr>
        <p:spPr>
          <a:xfrm>
            <a:off x="2809113" y="7019543"/>
            <a:ext cx="0" cy="246379"/>
          </a:xfrm>
          <a:custGeom>
            <a:avLst/>
            <a:gdLst/>
            <a:ahLst/>
            <a:cxnLst/>
            <a:rect l="l" t="t" r="r" b="b"/>
            <a:pathLst>
              <a:path h="246379">
                <a:moveTo>
                  <a:pt x="0" y="0"/>
                </a:moveTo>
                <a:lnTo>
                  <a:pt x="0" y="246125"/>
                </a:lnTo>
              </a:path>
            </a:pathLst>
          </a:custGeom>
          <a:ln w="17525">
            <a:solidFill>
              <a:srgbClr val="00AFEF"/>
            </a:solidFill>
          </a:ln>
        </p:spPr>
        <p:txBody>
          <a:bodyPr wrap="square" lIns="0" tIns="0" rIns="0" bIns="0" rtlCol="0"/>
          <a:lstStyle/>
          <a:p>
            <a:endParaRPr/>
          </a:p>
        </p:txBody>
      </p:sp>
      <p:sp>
        <p:nvSpPr>
          <p:cNvPr id="138" name="object 138"/>
          <p:cNvSpPr/>
          <p:nvPr/>
        </p:nvSpPr>
        <p:spPr>
          <a:xfrm>
            <a:off x="2850260" y="6989826"/>
            <a:ext cx="0" cy="258445"/>
          </a:xfrm>
          <a:custGeom>
            <a:avLst/>
            <a:gdLst/>
            <a:ahLst/>
            <a:cxnLst/>
            <a:rect l="l" t="t" r="r" b="b"/>
            <a:pathLst>
              <a:path h="258445">
                <a:moveTo>
                  <a:pt x="0" y="0"/>
                </a:moveTo>
                <a:lnTo>
                  <a:pt x="0" y="258318"/>
                </a:lnTo>
              </a:path>
            </a:pathLst>
          </a:custGeom>
          <a:ln w="17525">
            <a:solidFill>
              <a:srgbClr val="00AFEF"/>
            </a:solidFill>
          </a:ln>
        </p:spPr>
        <p:txBody>
          <a:bodyPr wrap="square" lIns="0" tIns="0" rIns="0" bIns="0" rtlCol="0"/>
          <a:lstStyle/>
          <a:p>
            <a:endParaRPr/>
          </a:p>
        </p:txBody>
      </p:sp>
      <p:sp>
        <p:nvSpPr>
          <p:cNvPr id="139" name="object 139"/>
          <p:cNvSpPr/>
          <p:nvPr/>
        </p:nvSpPr>
        <p:spPr>
          <a:xfrm>
            <a:off x="2892170" y="6975347"/>
            <a:ext cx="0" cy="264795"/>
          </a:xfrm>
          <a:custGeom>
            <a:avLst/>
            <a:gdLst/>
            <a:ahLst/>
            <a:cxnLst/>
            <a:rect l="l" t="t" r="r" b="b"/>
            <a:pathLst>
              <a:path h="264795">
                <a:moveTo>
                  <a:pt x="0" y="0"/>
                </a:moveTo>
                <a:lnTo>
                  <a:pt x="0" y="264413"/>
                </a:lnTo>
              </a:path>
            </a:pathLst>
          </a:custGeom>
          <a:ln w="17525">
            <a:solidFill>
              <a:srgbClr val="00AFEF"/>
            </a:solidFill>
          </a:ln>
        </p:spPr>
        <p:txBody>
          <a:bodyPr wrap="square" lIns="0" tIns="0" rIns="0" bIns="0" rtlCol="0"/>
          <a:lstStyle/>
          <a:p>
            <a:endParaRPr/>
          </a:p>
        </p:txBody>
      </p:sp>
      <p:sp>
        <p:nvSpPr>
          <p:cNvPr id="140" name="object 140"/>
          <p:cNvSpPr/>
          <p:nvPr/>
        </p:nvSpPr>
        <p:spPr>
          <a:xfrm>
            <a:off x="2932938" y="6958583"/>
            <a:ext cx="0" cy="273050"/>
          </a:xfrm>
          <a:custGeom>
            <a:avLst/>
            <a:gdLst/>
            <a:ahLst/>
            <a:cxnLst/>
            <a:rect l="l" t="t" r="r" b="b"/>
            <a:pathLst>
              <a:path h="273050">
                <a:moveTo>
                  <a:pt x="0" y="0"/>
                </a:moveTo>
                <a:lnTo>
                  <a:pt x="0" y="272796"/>
                </a:lnTo>
              </a:path>
            </a:pathLst>
          </a:custGeom>
          <a:ln w="15239">
            <a:solidFill>
              <a:srgbClr val="00AFEF"/>
            </a:solidFill>
          </a:ln>
        </p:spPr>
        <p:txBody>
          <a:bodyPr wrap="square" lIns="0" tIns="0" rIns="0" bIns="0" rtlCol="0"/>
          <a:lstStyle/>
          <a:p>
            <a:endParaRPr/>
          </a:p>
        </p:txBody>
      </p:sp>
      <p:sp>
        <p:nvSpPr>
          <p:cNvPr id="141" name="object 141"/>
          <p:cNvSpPr/>
          <p:nvPr/>
        </p:nvSpPr>
        <p:spPr>
          <a:xfrm>
            <a:off x="2974467" y="6942581"/>
            <a:ext cx="0" cy="279400"/>
          </a:xfrm>
          <a:custGeom>
            <a:avLst/>
            <a:gdLst/>
            <a:ahLst/>
            <a:cxnLst/>
            <a:rect l="l" t="t" r="r" b="b"/>
            <a:pathLst>
              <a:path h="279400">
                <a:moveTo>
                  <a:pt x="0" y="0"/>
                </a:moveTo>
                <a:lnTo>
                  <a:pt x="0" y="278892"/>
                </a:lnTo>
              </a:path>
            </a:pathLst>
          </a:custGeom>
          <a:ln w="16001">
            <a:solidFill>
              <a:srgbClr val="00AFEF"/>
            </a:solidFill>
          </a:ln>
        </p:spPr>
        <p:txBody>
          <a:bodyPr wrap="square" lIns="0" tIns="0" rIns="0" bIns="0" rtlCol="0"/>
          <a:lstStyle/>
          <a:p>
            <a:endParaRPr/>
          </a:p>
        </p:txBody>
      </p:sp>
      <p:sp>
        <p:nvSpPr>
          <p:cNvPr id="142" name="object 142"/>
          <p:cNvSpPr/>
          <p:nvPr/>
        </p:nvSpPr>
        <p:spPr>
          <a:xfrm>
            <a:off x="3015995" y="6925818"/>
            <a:ext cx="0" cy="287020"/>
          </a:xfrm>
          <a:custGeom>
            <a:avLst/>
            <a:gdLst/>
            <a:ahLst/>
            <a:cxnLst/>
            <a:rect l="l" t="t" r="r" b="b"/>
            <a:pathLst>
              <a:path h="287020">
                <a:moveTo>
                  <a:pt x="0" y="0"/>
                </a:moveTo>
                <a:lnTo>
                  <a:pt x="0" y="286511"/>
                </a:lnTo>
              </a:path>
            </a:pathLst>
          </a:custGeom>
          <a:ln w="15239">
            <a:solidFill>
              <a:srgbClr val="00AFEF"/>
            </a:solidFill>
          </a:ln>
        </p:spPr>
        <p:txBody>
          <a:bodyPr wrap="square" lIns="0" tIns="0" rIns="0" bIns="0" rtlCol="0"/>
          <a:lstStyle/>
          <a:p>
            <a:endParaRPr/>
          </a:p>
        </p:txBody>
      </p:sp>
      <p:sp>
        <p:nvSpPr>
          <p:cNvPr id="143" name="object 143"/>
          <p:cNvSpPr/>
          <p:nvPr/>
        </p:nvSpPr>
        <p:spPr>
          <a:xfrm>
            <a:off x="3056763" y="6899909"/>
            <a:ext cx="0" cy="300990"/>
          </a:xfrm>
          <a:custGeom>
            <a:avLst/>
            <a:gdLst/>
            <a:ahLst/>
            <a:cxnLst/>
            <a:rect l="l" t="t" r="r" b="b"/>
            <a:pathLst>
              <a:path h="300990">
                <a:moveTo>
                  <a:pt x="0" y="0"/>
                </a:moveTo>
                <a:lnTo>
                  <a:pt x="0" y="300990"/>
                </a:lnTo>
              </a:path>
            </a:pathLst>
          </a:custGeom>
          <a:ln w="17525">
            <a:solidFill>
              <a:srgbClr val="00AFEF"/>
            </a:solidFill>
          </a:ln>
        </p:spPr>
        <p:txBody>
          <a:bodyPr wrap="square" lIns="0" tIns="0" rIns="0" bIns="0" rtlCol="0"/>
          <a:lstStyle/>
          <a:p>
            <a:endParaRPr/>
          </a:p>
        </p:txBody>
      </p:sp>
      <p:sp>
        <p:nvSpPr>
          <p:cNvPr id="144" name="object 144"/>
          <p:cNvSpPr/>
          <p:nvPr/>
        </p:nvSpPr>
        <p:spPr>
          <a:xfrm>
            <a:off x="3098292" y="6874002"/>
            <a:ext cx="0" cy="315595"/>
          </a:xfrm>
          <a:custGeom>
            <a:avLst/>
            <a:gdLst/>
            <a:ahLst/>
            <a:cxnLst/>
            <a:rect l="l" t="t" r="r" b="b"/>
            <a:pathLst>
              <a:path h="315595">
                <a:moveTo>
                  <a:pt x="0" y="0"/>
                </a:moveTo>
                <a:lnTo>
                  <a:pt x="0" y="315468"/>
                </a:lnTo>
              </a:path>
            </a:pathLst>
          </a:custGeom>
          <a:ln w="16763">
            <a:solidFill>
              <a:srgbClr val="00AFEF"/>
            </a:solidFill>
          </a:ln>
        </p:spPr>
        <p:txBody>
          <a:bodyPr wrap="square" lIns="0" tIns="0" rIns="0" bIns="0" rtlCol="0"/>
          <a:lstStyle/>
          <a:p>
            <a:endParaRPr/>
          </a:p>
        </p:txBody>
      </p:sp>
      <p:sp>
        <p:nvSpPr>
          <p:cNvPr id="145" name="object 145"/>
          <p:cNvSpPr/>
          <p:nvPr/>
        </p:nvSpPr>
        <p:spPr>
          <a:xfrm>
            <a:off x="3139820" y="6846569"/>
            <a:ext cx="0" cy="331470"/>
          </a:xfrm>
          <a:custGeom>
            <a:avLst/>
            <a:gdLst/>
            <a:ahLst/>
            <a:cxnLst/>
            <a:rect l="l" t="t" r="r" b="b"/>
            <a:pathLst>
              <a:path h="331470">
                <a:moveTo>
                  <a:pt x="0" y="0"/>
                </a:moveTo>
                <a:lnTo>
                  <a:pt x="0" y="331469"/>
                </a:lnTo>
              </a:path>
            </a:pathLst>
          </a:custGeom>
          <a:ln w="17525">
            <a:solidFill>
              <a:srgbClr val="00AFEF"/>
            </a:solidFill>
          </a:ln>
        </p:spPr>
        <p:txBody>
          <a:bodyPr wrap="square" lIns="0" tIns="0" rIns="0" bIns="0" rtlCol="0"/>
          <a:lstStyle/>
          <a:p>
            <a:endParaRPr/>
          </a:p>
        </p:txBody>
      </p:sp>
      <p:sp>
        <p:nvSpPr>
          <p:cNvPr id="146" name="object 146"/>
          <p:cNvSpPr/>
          <p:nvPr/>
        </p:nvSpPr>
        <p:spPr>
          <a:xfrm>
            <a:off x="3181730" y="6818376"/>
            <a:ext cx="0" cy="348615"/>
          </a:xfrm>
          <a:custGeom>
            <a:avLst/>
            <a:gdLst/>
            <a:ahLst/>
            <a:cxnLst/>
            <a:rect l="l" t="t" r="r" b="b"/>
            <a:pathLst>
              <a:path h="348615">
                <a:moveTo>
                  <a:pt x="0" y="0"/>
                </a:moveTo>
                <a:lnTo>
                  <a:pt x="0" y="348234"/>
                </a:lnTo>
              </a:path>
            </a:pathLst>
          </a:custGeom>
          <a:ln w="17525">
            <a:solidFill>
              <a:srgbClr val="00AFEF"/>
            </a:solidFill>
          </a:ln>
        </p:spPr>
        <p:txBody>
          <a:bodyPr wrap="square" lIns="0" tIns="0" rIns="0" bIns="0" rtlCol="0"/>
          <a:lstStyle/>
          <a:p>
            <a:endParaRPr/>
          </a:p>
        </p:txBody>
      </p:sp>
      <p:sp>
        <p:nvSpPr>
          <p:cNvPr id="147" name="object 147"/>
          <p:cNvSpPr/>
          <p:nvPr/>
        </p:nvSpPr>
        <p:spPr>
          <a:xfrm>
            <a:off x="3222117" y="6788657"/>
            <a:ext cx="0" cy="364490"/>
          </a:xfrm>
          <a:custGeom>
            <a:avLst/>
            <a:gdLst/>
            <a:ahLst/>
            <a:cxnLst/>
            <a:rect l="l" t="t" r="r" b="b"/>
            <a:pathLst>
              <a:path h="364490">
                <a:moveTo>
                  <a:pt x="0" y="0"/>
                </a:moveTo>
                <a:lnTo>
                  <a:pt x="0" y="364236"/>
                </a:lnTo>
              </a:path>
            </a:pathLst>
          </a:custGeom>
          <a:ln w="16001">
            <a:solidFill>
              <a:srgbClr val="00AFEF"/>
            </a:solidFill>
          </a:ln>
        </p:spPr>
        <p:txBody>
          <a:bodyPr wrap="square" lIns="0" tIns="0" rIns="0" bIns="0" rtlCol="0"/>
          <a:lstStyle/>
          <a:p>
            <a:endParaRPr/>
          </a:p>
        </p:txBody>
      </p:sp>
      <p:sp>
        <p:nvSpPr>
          <p:cNvPr id="148" name="object 148"/>
          <p:cNvSpPr/>
          <p:nvPr/>
        </p:nvSpPr>
        <p:spPr>
          <a:xfrm>
            <a:off x="3264027" y="6755130"/>
            <a:ext cx="0" cy="383540"/>
          </a:xfrm>
          <a:custGeom>
            <a:avLst/>
            <a:gdLst/>
            <a:ahLst/>
            <a:cxnLst/>
            <a:rect l="l" t="t" r="r" b="b"/>
            <a:pathLst>
              <a:path h="383540">
                <a:moveTo>
                  <a:pt x="0" y="0"/>
                </a:moveTo>
                <a:lnTo>
                  <a:pt x="0" y="383286"/>
                </a:lnTo>
              </a:path>
            </a:pathLst>
          </a:custGeom>
          <a:ln w="16001">
            <a:solidFill>
              <a:srgbClr val="00AFEF"/>
            </a:solidFill>
          </a:ln>
        </p:spPr>
        <p:txBody>
          <a:bodyPr wrap="square" lIns="0" tIns="0" rIns="0" bIns="0" rtlCol="0"/>
          <a:lstStyle/>
          <a:p>
            <a:endParaRPr/>
          </a:p>
        </p:txBody>
      </p:sp>
      <p:sp>
        <p:nvSpPr>
          <p:cNvPr id="149" name="object 149"/>
          <p:cNvSpPr/>
          <p:nvPr/>
        </p:nvSpPr>
        <p:spPr>
          <a:xfrm>
            <a:off x="3305555" y="6722364"/>
            <a:ext cx="0" cy="400050"/>
          </a:xfrm>
          <a:custGeom>
            <a:avLst/>
            <a:gdLst/>
            <a:ahLst/>
            <a:cxnLst/>
            <a:rect l="l" t="t" r="r" b="b"/>
            <a:pathLst>
              <a:path h="400050">
                <a:moveTo>
                  <a:pt x="0" y="0"/>
                </a:moveTo>
                <a:lnTo>
                  <a:pt x="0" y="400050"/>
                </a:lnTo>
              </a:path>
            </a:pathLst>
          </a:custGeom>
          <a:ln w="15239">
            <a:solidFill>
              <a:srgbClr val="00AFEF"/>
            </a:solidFill>
          </a:ln>
        </p:spPr>
        <p:txBody>
          <a:bodyPr wrap="square" lIns="0" tIns="0" rIns="0" bIns="0" rtlCol="0"/>
          <a:lstStyle/>
          <a:p>
            <a:endParaRPr/>
          </a:p>
        </p:txBody>
      </p:sp>
      <p:sp>
        <p:nvSpPr>
          <p:cNvPr id="150" name="object 150"/>
          <p:cNvSpPr/>
          <p:nvPr/>
        </p:nvSpPr>
        <p:spPr>
          <a:xfrm>
            <a:off x="3347084" y="6688073"/>
            <a:ext cx="0" cy="419100"/>
          </a:xfrm>
          <a:custGeom>
            <a:avLst/>
            <a:gdLst/>
            <a:ahLst/>
            <a:cxnLst/>
            <a:rect l="l" t="t" r="r" b="b"/>
            <a:pathLst>
              <a:path h="419100">
                <a:moveTo>
                  <a:pt x="0" y="0"/>
                </a:moveTo>
                <a:lnTo>
                  <a:pt x="0" y="419100"/>
                </a:lnTo>
              </a:path>
            </a:pathLst>
          </a:custGeom>
          <a:ln w="16001">
            <a:solidFill>
              <a:srgbClr val="00AFEF"/>
            </a:solidFill>
          </a:ln>
        </p:spPr>
        <p:txBody>
          <a:bodyPr wrap="square" lIns="0" tIns="0" rIns="0" bIns="0" rtlCol="0"/>
          <a:lstStyle/>
          <a:p>
            <a:endParaRPr/>
          </a:p>
        </p:txBody>
      </p:sp>
      <p:sp>
        <p:nvSpPr>
          <p:cNvPr id="151" name="object 151"/>
          <p:cNvSpPr/>
          <p:nvPr/>
        </p:nvSpPr>
        <p:spPr>
          <a:xfrm>
            <a:off x="3387852" y="6708647"/>
            <a:ext cx="0" cy="403860"/>
          </a:xfrm>
          <a:custGeom>
            <a:avLst/>
            <a:gdLst/>
            <a:ahLst/>
            <a:cxnLst/>
            <a:rect l="l" t="t" r="r" b="b"/>
            <a:pathLst>
              <a:path h="403859">
                <a:moveTo>
                  <a:pt x="0" y="0"/>
                </a:moveTo>
                <a:lnTo>
                  <a:pt x="0" y="403860"/>
                </a:lnTo>
              </a:path>
            </a:pathLst>
          </a:custGeom>
          <a:ln w="16763">
            <a:solidFill>
              <a:srgbClr val="00AFEF"/>
            </a:solidFill>
          </a:ln>
        </p:spPr>
        <p:txBody>
          <a:bodyPr wrap="square" lIns="0" tIns="0" rIns="0" bIns="0" rtlCol="0"/>
          <a:lstStyle/>
          <a:p>
            <a:endParaRPr/>
          </a:p>
        </p:txBody>
      </p:sp>
      <p:sp>
        <p:nvSpPr>
          <p:cNvPr id="152" name="object 152"/>
          <p:cNvSpPr/>
          <p:nvPr/>
        </p:nvSpPr>
        <p:spPr>
          <a:xfrm>
            <a:off x="3429380" y="6729983"/>
            <a:ext cx="0" cy="388620"/>
          </a:xfrm>
          <a:custGeom>
            <a:avLst/>
            <a:gdLst/>
            <a:ahLst/>
            <a:cxnLst/>
            <a:rect l="l" t="t" r="r" b="b"/>
            <a:pathLst>
              <a:path h="388620">
                <a:moveTo>
                  <a:pt x="0" y="0"/>
                </a:moveTo>
                <a:lnTo>
                  <a:pt x="0" y="388619"/>
                </a:lnTo>
              </a:path>
            </a:pathLst>
          </a:custGeom>
          <a:ln w="17525">
            <a:solidFill>
              <a:srgbClr val="00AFEF"/>
            </a:solidFill>
          </a:ln>
        </p:spPr>
        <p:txBody>
          <a:bodyPr wrap="square" lIns="0" tIns="0" rIns="0" bIns="0" rtlCol="0"/>
          <a:lstStyle/>
          <a:p>
            <a:endParaRPr/>
          </a:p>
        </p:txBody>
      </p:sp>
      <p:sp>
        <p:nvSpPr>
          <p:cNvPr id="153" name="object 153"/>
          <p:cNvSpPr/>
          <p:nvPr/>
        </p:nvSpPr>
        <p:spPr>
          <a:xfrm>
            <a:off x="3470909" y="6748271"/>
            <a:ext cx="0" cy="375920"/>
          </a:xfrm>
          <a:custGeom>
            <a:avLst/>
            <a:gdLst/>
            <a:ahLst/>
            <a:cxnLst/>
            <a:rect l="l" t="t" r="r" b="b"/>
            <a:pathLst>
              <a:path h="375920">
                <a:moveTo>
                  <a:pt x="0" y="0"/>
                </a:moveTo>
                <a:lnTo>
                  <a:pt x="0" y="375665"/>
                </a:lnTo>
              </a:path>
            </a:pathLst>
          </a:custGeom>
          <a:ln w="16763">
            <a:solidFill>
              <a:srgbClr val="00AFEF"/>
            </a:solidFill>
          </a:ln>
        </p:spPr>
        <p:txBody>
          <a:bodyPr wrap="square" lIns="0" tIns="0" rIns="0" bIns="0" rtlCol="0"/>
          <a:lstStyle/>
          <a:p>
            <a:endParaRPr/>
          </a:p>
        </p:txBody>
      </p:sp>
      <p:sp>
        <p:nvSpPr>
          <p:cNvPr id="154" name="object 154"/>
          <p:cNvSpPr/>
          <p:nvPr/>
        </p:nvSpPr>
        <p:spPr>
          <a:xfrm>
            <a:off x="3511677" y="6768083"/>
            <a:ext cx="0" cy="363220"/>
          </a:xfrm>
          <a:custGeom>
            <a:avLst/>
            <a:gdLst/>
            <a:ahLst/>
            <a:cxnLst/>
            <a:rect l="l" t="t" r="r" b="b"/>
            <a:pathLst>
              <a:path h="363220">
                <a:moveTo>
                  <a:pt x="0" y="0"/>
                </a:moveTo>
                <a:lnTo>
                  <a:pt x="0" y="362711"/>
                </a:lnTo>
              </a:path>
            </a:pathLst>
          </a:custGeom>
          <a:ln w="16001">
            <a:solidFill>
              <a:srgbClr val="00AFEF"/>
            </a:solidFill>
          </a:ln>
        </p:spPr>
        <p:txBody>
          <a:bodyPr wrap="square" lIns="0" tIns="0" rIns="0" bIns="0" rtlCol="0"/>
          <a:lstStyle/>
          <a:p>
            <a:endParaRPr/>
          </a:p>
        </p:txBody>
      </p:sp>
      <p:sp>
        <p:nvSpPr>
          <p:cNvPr id="155" name="object 155"/>
          <p:cNvSpPr/>
          <p:nvPr/>
        </p:nvSpPr>
        <p:spPr>
          <a:xfrm>
            <a:off x="3553586" y="6762750"/>
            <a:ext cx="0" cy="367665"/>
          </a:xfrm>
          <a:custGeom>
            <a:avLst/>
            <a:gdLst/>
            <a:ahLst/>
            <a:cxnLst/>
            <a:rect l="l" t="t" r="r" b="b"/>
            <a:pathLst>
              <a:path h="367665">
                <a:moveTo>
                  <a:pt x="0" y="0"/>
                </a:moveTo>
                <a:lnTo>
                  <a:pt x="0" y="367284"/>
                </a:lnTo>
              </a:path>
            </a:pathLst>
          </a:custGeom>
          <a:ln w="16001">
            <a:solidFill>
              <a:srgbClr val="00AFEF"/>
            </a:solidFill>
          </a:ln>
        </p:spPr>
        <p:txBody>
          <a:bodyPr wrap="square" lIns="0" tIns="0" rIns="0" bIns="0" rtlCol="0"/>
          <a:lstStyle/>
          <a:p>
            <a:endParaRPr/>
          </a:p>
        </p:txBody>
      </p:sp>
      <p:sp>
        <p:nvSpPr>
          <p:cNvPr id="156" name="object 156"/>
          <p:cNvSpPr/>
          <p:nvPr/>
        </p:nvSpPr>
        <p:spPr>
          <a:xfrm>
            <a:off x="3594734" y="6756654"/>
            <a:ext cx="0" cy="370840"/>
          </a:xfrm>
          <a:custGeom>
            <a:avLst/>
            <a:gdLst/>
            <a:ahLst/>
            <a:cxnLst/>
            <a:rect l="l" t="t" r="r" b="b"/>
            <a:pathLst>
              <a:path h="370840">
                <a:moveTo>
                  <a:pt x="0" y="0"/>
                </a:moveTo>
                <a:lnTo>
                  <a:pt x="0" y="370331"/>
                </a:lnTo>
              </a:path>
            </a:pathLst>
          </a:custGeom>
          <a:ln w="16001">
            <a:solidFill>
              <a:srgbClr val="00AFEF"/>
            </a:solidFill>
          </a:ln>
        </p:spPr>
        <p:txBody>
          <a:bodyPr wrap="square" lIns="0" tIns="0" rIns="0" bIns="0" rtlCol="0"/>
          <a:lstStyle/>
          <a:p>
            <a:endParaRPr/>
          </a:p>
        </p:txBody>
      </p:sp>
      <p:sp>
        <p:nvSpPr>
          <p:cNvPr id="157" name="object 157"/>
          <p:cNvSpPr/>
          <p:nvPr/>
        </p:nvSpPr>
        <p:spPr>
          <a:xfrm>
            <a:off x="3636645" y="6749795"/>
            <a:ext cx="0" cy="375920"/>
          </a:xfrm>
          <a:custGeom>
            <a:avLst/>
            <a:gdLst/>
            <a:ahLst/>
            <a:cxnLst/>
            <a:rect l="l" t="t" r="r" b="b"/>
            <a:pathLst>
              <a:path h="375920">
                <a:moveTo>
                  <a:pt x="0" y="0"/>
                </a:moveTo>
                <a:lnTo>
                  <a:pt x="0" y="375665"/>
                </a:lnTo>
              </a:path>
            </a:pathLst>
          </a:custGeom>
          <a:ln w="16001">
            <a:solidFill>
              <a:srgbClr val="00AFEF"/>
            </a:solidFill>
          </a:ln>
        </p:spPr>
        <p:txBody>
          <a:bodyPr wrap="square" lIns="0" tIns="0" rIns="0" bIns="0" rtlCol="0"/>
          <a:lstStyle/>
          <a:p>
            <a:endParaRPr/>
          </a:p>
        </p:txBody>
      </p:sp>
      <p:sp>
        <p:nvSpPr>
          <p:cNvPr id="158" name="object 158"/>
          <p:cNvSpPr/>
          <p:nvPr/>
        </p:nvSpPr>
        <p:spPr>
          <a:xfrm>
            <a:off x="3677411" y="6743700"/>
            <a:ext cx="0" cy="380365"/>
          </a:xfrm>
          <a:custGeom>
            <a:avLst/>
            <a:gdLst/>
            <a:ahLst/>
            <a:cxnLst/>
            <a:rect l="l" t="t" r="r" b="b"/>
            <a:pathLst>
              <a:path h="380365">
                <a:moveTo>
                  <a:pt x="0" y="0"/>
                </a:moveTo>
                <a:lnTo>
                  <a:pt x="0" y="380238"/>
                </a:lnTo>
              </a:path>
            </a:pathLst>
          </a:custGeom>
          <a:ln w="16763">
            <a:solidFill>
              <a:srgbClr val="00AFEF"/>
            </a:solidFill>
          </a:ln>
        </p:spPr>
        <p:txBody>
          <a:bodyPr wrap="square" lIns="0" tIns="0" rIns="0" bIns="0" rtlCol="0"/>
          <a:lstStyle/>
          <a:p>
            <a:endParaRPr/>
          </a:p>
        </p:txBody>
      </p:sp>
      <p:sp>
        <p:nvSpPr>
          <p:cNvPr id="159" name="object 159"/>
          <p:cNvSpPr/>
          <p:nvPr/>
        </p:nvSpPr>
        <p:spPr>
          <a:xfrm>
            <a:off x="3718940" y="6738366"/>
            <a:ext cx="0" cy="384175"/>
          </a:xfrm>
          <a:custGeom>
            <a:avLst/>
            <a:gdLst/>
            <a:ahLst/>
            <a:cxnLst/>
            <a:rect l="l" t="t" r="r" b="b"/>
            <a:pathLst>
              <a:path h="384175">
                <a:moveTo>
                  <a:pt x="0" y="0"/>
                </a:moveTo>
                <a:lnTo>
                  <a:pt x="0" y="384048"/>
                </a:lnTo>
              </a:path>
            </a:pathLst>
          </a:custGeom>
          <a:ln w="17525">
            <a:solidFill>
              <a:srgbClr val="00AFEF"/>
            </a:solidFill>
          </a:ln>
        </p:spPr>
        <p:txBody>
          <a:bodyPr wrap="square" lIns="0" tIns="0" rIns="0" bIns="0" rtlCol="0"/>
          <a:lstStyle/>
          <a:p>
            <a:endParaRPr/>
          </a:p>
        </p:txBody>
      </p:sp>
      <p:sp>
        <p:nvSpPr>
          <p:cNvPr id="160" name="object 160"/>
          <p:cNvSpPr/>
          <p:nvPr/>
        </p:nvSpPr>
        <p:spPr>
          <a:xfrm>
            <a:off x="3760470" y="6731507"/>
            <a:ext cx="0" cy="389890"/>
          </a:xfrm>
          <a:custGeom>
            <a:avLst/>
            <a:gdLst/>
            <a:ahLst/>
            <a:cxnLst/>
            <a:rect l="l" t="t" r="r" b="b"/>
            <a:pathLst>
              <a:path h="389890">
                <a:moveTo>
                  <a:pt x="0" y="0"/>
                </a:moveTo>
                <a:lnTo>
                  <a:pt x="0" y="389382"/>
                </a:lnTo>
              </a:path>
            </a:pathLst>
          </a:custGeom>
          <a:ln w="16763">
            <a:solidFill>
              <a:srgbClr val="00AFEF"/>
            </a:solidFill>
          </a:ln>
        </p:spPr>
        <p:txBody>
          <a:bodyPr wrap="square" lIns="0" tIns="0" rIns="0" bIns="0" rtlCol="0"/>
          <a:lstStyle/>
          <a:p>
            <a:endParaRPr/>
          </a:p>
        </p:txBody>
      </p:sp>
      <p:sp>
        <p:nvSpPr>
          <p:cNvPr id="161" name="object 161"/>
          <p:cNvSpPr/>
          <p:nvPr/>
        </p:nvSpPr>
        <p:spPr>
          <a:xfrm>
            <a:off x="3801998" y="6723888"/>
            <a:ext cx="0" cy="394970"/>
          </a:xfrm>
          <a:custGeom>
            <a:avLst/>
            <a:gdLst/>
            <a:ahLst/>
            <a:cxnLst/>
            <a:rect l="l" t="t" r="r" b="b"/>
            <a:pathLst>
              <a:path h="394970">
                <a:moveTo>
                  <a:pt x="0" y="0"/>
                </a:moveTo>
                <a:lnTo>
                  <a:pt x="0" y="394715"/>
                </a:lnTo>
              </a:path>
            </a:pathLst>
          </a:custGeom>
          <a:ln w="17525">
            <a:solidFill>
              <a:srgbClr val="00AFEF"/>
            </a:solidFill>
          </a:ln>
        </p:spPr>
        <p:txBody>
          <a:bodyPr wrap="square" lIns="0" tIns="0" rIns="0" bIns="0" rtlCol="0"/>
          <a:lstStyle/>
          <a:p>
            <a:endParaRPr/>
          </a:p>
        </p:txBody>
      </p:sp>
      <p:sp>
        <p:nvSpPr>
          <p:cNvPr id="162" name="object 162"/>
          <p:cNvSpPr/>
          <p:nvPr/>
        </p:nvSpPr>
        <p:spPr>
          <a:xfrm>
            <a:off x="3843146" y="6718554"/>
            <a:ext cx="0" cy="398780"/>
          </a:xfrm>
          <a:custGeom>
            <a:avLst/>
            <a:gdLst/>
            <a:ahLst/>
            <a:cxnLst/>
            <a:rect l="l" t="t" r="r" b="b"/>
            <a:pathLst>
              <a:path h="398779">
                <a:moveTo>
                  <a:pt x="0" y="0"/>
                </a:moveTo>
                <a:lnTo>
                  <a:pt x="0" y="398525"/>
                </a:lnTo>
              </a:path>
            </a:pathLst>
          </a:custGeom>
          <a:ln w="16001">
            <a:solidFill>
              <a:srgbClr val="00AFEF"/>
            </a:solidFill>
          </a:ln>
        </p:spPr>
        <p:txBody>
          <a:bodyPr wrap="square" lIns="0" tIns="0" rIns="0" bIns="0" rtlCol="0"/>
          <a:lstStyle/>
          <a:p>
            <a:endParaRPr/>
          </a:p>
        </p:txBody>
      </p:sp>
      <p:sp>
        <p:nvSpPr>
          <p:cNvPr id="163" name="object 163"/>
          <p:cNvSpPr/>
          <p:nvPr/>
        </p:nvSpPr>
        <p:spPr>
          <a:xfrm>
            <a:off x="3884295" y="6707123"/>
            <a:ext cx="0" cy="405765"/>
          </a:xfrm>
          <a:custGeom>
            <a:avLst/>
            <a:gdLst/>
            <a:ahLst/>
            <a:cxnLst/>
            <a:rect l="l" t="t" r="r" b="b"/>
            <a:pathLst>
              <a:path h="405765">
                <a:moveTo>
                  <a:pt x="0" y="0"/>
                </a:moveTo>
                <a:lnTo>
                  <a:pt x="0" y="405384"/>
                </a:lnTo>
              </a:path>
            </a:pathLst>
          </a:custGeom>
          <a:ln w="16001">
            <a:solidFill>
              <a:srgbClr val="00AFEF"/>
            </a:solidFill>
          </a:ln>
        </p:spPr>
        <p:txBody>
          <a:bodyPr wrap="square" lIns="0" tIns="0" rIns="0" bIns="0" rtlCol="0"/>
          <a:lstStyle/>
          <a:p>
            <a:endParaRPr/>
          </a:p>
        </p:txBody>
      </p:sp>
      <p:sp>
        <p:nvSpPr>
          <p:cNvPr id="164" name="object 164"/>
          <p:cNvSpPr/>
          <p:nvPr/>
        </p:nvSpPr>
        <p:spPr>
          <a:xfrm>
            <a:off x="3926204" y="6697218"/>
            <a:ext cx="0" cy="412750"/>
          </a:xfrm>
          <a:custGeom>
            <a:avLst/>
            <a:gdLst/>
            <a:ahLst/>
            <a:cxnLst/>
            <a:rect l="l" t="t" r="r" b="b"/>
            <a:pathLst>
              <a:path h="412750">
                <a:moveTo>
                  <a:pt x="0" y="0"/>
                </a:moveTo>
                <a:lnTo>
                  <a:pt x="0" y="412242"/>
                </a:lnTo>
              </a:path>
            </a:pathLst>
          </a:custGeom>
          <a:ln w="16001">
            <a:solidFill>
              <a:srgbClr val="00AFEF"/>
            </a:solidFill>
          </a:ln>
        </p:spPr>
        <p:txBody>
          <a:bodyPr wrap="square" lIns="0" tIns="0" rIns="0" bIns="0" rtlCol="0"/>
          <a:lstStyle/>
          <a:p>
            <a:endParaRPr/>
          </a:p>
        </p:txBody>
      </p:sp>
      <p:sp>
        <p:nvSpPr>
          <p:cNvPr id="165" name="object 165"/>
          <p:cNvSpPr/>
          <p:nvPr/>
        </p:nvSpPr>
        <p:spPr>
          <a:xfrm>
            <a:off x="3966971" y="6685788"/>
            <a:ext cx="0" cy="420370"/>
          </a:xfrm>
          <a:custGeom>
            <a:avLst/>
            <a:gdLst/>
            <a:ahLst/>
            <a:cxnLst/>
            <a:rect l="l" t="t" r="r" b="b"/>
            <a:pathLst>
              <a:path h="420370">
                <a:moveTo>
                  <a:pt x="0" y="0"/>
                </a:moveTo>
                <a:lnTo>
                  <a:pt x="0" y="419861"/>
                </a:lnTo>
              </a:path>
            </a:pathLst>
          </a:custGeom>
          <a:ln w="16763">
            <a:solidFill>
              <a:srgbClr val="00AFEF"/>
            </a:solidFill>
          </a:ln>
        </p:spPr>
        <p:txBody>
          <a:bodyPr wrap="square" lIns="0" tIns="0" rIns="0" bIns="0" rtlCol="0"/>
          <a:lstStyle/>
          <a:p>
            <a:endParaRPr/>
          </a:p>
        </p:txBody>
      </p:sp>
      <p:sp>
        <p:nvSpPr>
          <p:cNvPr id="166" name="object 166"/>
          <p:cNvSpPr/>
          <p:nvPr/>
        </p:nvSpPr>
        <p:spPr>
          <a:xfrm>
            <a:off x="4008501" y="6674357"/>
            <a:ext cx="0" cy="428625"/>
          </a:xfrm>
          <a:custGeom>
            <a:avLst/>
            <a:gdLst/>
            <a:ahLst/>
            <a:cxnLst/>
            <a:rect l="l" t="t" r="r" b="b"/>
            <a:pathLst>
              <a:path h="428625">
                <a:moveTo>
                  <a:pt x="0" y="0"/>
                </a:moveTo>
                <a:lnTo>
                  <a:pt x="0" y="428244"/>
                </a:lnTo>
              </a:path>
            </a:pathLst>
          </a:custGeom>
          <a:ln w="17525">
            <a:solidFill>
              <a:srgbClr val="00AFEF"/>
            </a:solidFill>
          </a:ln>
        </p:spPr>
        <p:txBody>
          <a:bodyPr wrap="square" lIns="0" tIns="0" rIns="0" bIns="0" rtlCol="0"/>
          <a:lstStyle/>
          <a:p>
            <a:endParaRPr/>
          </a:p>
        </p:txBody>
      </p:sp>
      <p:sp>
        <p:nvSpPr>
          <p:cNvPr id="167" name="object 167"/>
          <p:cNvSpPr/>
          <p:nvPr/>
        </p:nvSpPr>
        <p:spPr>
          <a:xfrm>
            <a:off x="4050029" y="6669785"/>
            <a:ext cx="0" cy="431800"/>
          </a:xfrm>
          <a:custGeom>
            <a:avLst/>
            <a:gdLst/>
            <a:ahLst/>
            <a:cxnLst/>
            <a:rect l="l" t="t" r="r" b="b"/>
            <a:pathLst>
              <a:path h="431800">
                <a:moveTo>
                  <a:pt x="0" y="0"/>
                </a:moveTo>
                <a:lnTo>
                  <a:pt x="0" y="431291"/>
                </a:lnTo>
              </a:path>
            </a:pathLst>
          </a:custGeom>
          <a:ln w="16763">
            <a:solidFill>
              <a:srgbClr val="00AFEF"/>
            </a:solidFill>
          </a:ln>
        </p:spPr>
        <p:txBody>
          <a:bodyPr wrap="square" lIns="0" tIns="0" rIns="0" bIns="0" rtlCol="0"/>
          <a:lstStyle/>
          <a:p>
            <a:endParaRPr/>
          </a:p>
        </p:txBody>
      </p:sp>
      <p:sp>
        <p:nvSpPr>
          <p:cNvPr id="168" name="object 168"/>
          <p:cNvSpPr/>
          <p:nvPr/>
        </p:nvSpPr>
        <p:spPr>
          <a:xfrm>
            <a:off x="4091559" y="6665214"/>
            <a:ext cx="0" cy="436245"/>
          </a:xfrm>
          <a:custGeom>
            <a:avLst/>
            <a:gdLst/>
            <a:ahLst/>
            <a:cxnLst/>
            <a:rect l="l" t="t" r="r" b="b"/>
            <a:pathLst>
              <a:path h="436245">
                <a:moveTo>
                  <a:pt x="0" y="0"/>
                </a:moveTo>
                <a:lnTo>
                  <a:pt x="0" y="435864"/>
                </a:lnTo>
              </a:path>
            </a:pathLst>
          </a:custGeom>
          <a:ln w="17525">
            <a:solidFill>
              <a:srgbClr val="00AFEF"/>
            </a:solidFill>
          </a:ln>
        </p:spPr>
        <p:txBody>
          <a:bodyPr wrap="square" lIns="0" tIns="0" rIns="0" bIns="0" rtlCol="0"/>
          <a:lstStyle/>
          <a:p>
            <a:endParaRPr/>
          </a:p>
        </p:txBody>
      </p:sp>
      <p:sp>
        <p:nvSpPr>
          <p:cNvPr id="169" name="object 169"/>
          <p:cNvSpPr/>
          <p:nvPr/>
        </p:nvSpPr>
        <p:spPr>
          <a:xfrm>
            <a:off x="4132326" y="6661404"/>
            <a:ext cx="0" cy="440055"/>
          </a:xfrm>
          <a:custGeom>
            <a:avLst/>
            <a:gdLst/>
            <a:ahLst/>
            <a:cxnLst/>
            <a:rect l="l" t="t" r="r" b="b"/>
            <a:pathLst>
              <a:path h="440054">
                <a:moveTo>
                  <a:pt x="0" y="0"/>
                </a:moveTo>
                <a:lnTo>
                  <a:pt x="0" y="439674"/>
                </a:lnTo>
              </a:path>
            </a:pathLst>
          </a:custGeom>
          <a:ln w="15239">
            <a:solidFill>
              <a:srgbClr val="00AFEF"/>
            </a:solidFill>
          </a:ln>
        </p:spPr>
        <p:txBody>
          <a:bodyPr wrap="square" lIns="0" tIns="0" rIns="0" bIns="0" rtlCol="0"/>
          <a:lstStyle/>
          <a:p>
            <a:endParaRPr/>
          </a:p>
        </p:txBody>
      </p:sp>
      <p:sp>
        <p:nvSpPr>
          <p:cNvPr id="170" name="object 170"/>
          <p:cNvSpPr/>
          <p:nvPr/>
        </p:nvSpPr>
        <p:spPr>
          <a:xfrm>
            <a:off x="4173854" y="6656831"/>
            <a:ext cx="0" cy="444500"/>
          </a:xfrm>
          <a:custGeom>
            <a:avLst/>
            <a:gdLst/>
            <a:ahLst/>
            <a:cxnLst/>
            <a:rect l="l" t="t" r="r" b="b"/>
            <a:pathLst>
              <a:path h="444500">
                <a:moveTo>
                  <a:pt x="0" y="0"/>
                </a:moveTo>
                <a:lnTo>
                  <a:pt x="0" y="444245"/>
                </a:lnTo>
              </a:path>
            </a:pathLst>
          </a:custGeom>
          <a:ln w="16001">
            <a:solidFill>
              <a:srgbClr val="00AFEF"/>
            </a:solidFill>
          </a:ln>
        </p:spPr>
        <p:txBody>
          <a:bodyPr wrap="square" lIns="0" tIns="0" rIns="0" bIns="0" rtlCol="0"/>
          <a:lstStyle/>
          <a:p>
            <a:endParaRPr/>
          </a:p>
        </p:txBody>
      </p:sp>
      <p:sp>
        <p:nvSpPr>
          <p:cNvPr id="171" name="object 171"/>
          <p:cNvSpPr/>
          <p:nvPr/>
        </p:nvSpPr>
        <p:spPr>
          <a:xfrm>
            <a:off x="4215384" y="6640830"/>
            <a:ext cx="0" cy="457200"/>
          </a:xfrm>
          <a:custGeom>
            <a:avLst/>
            <a:gdLst/>
            <a:ahLst/>
            <a:cxnLst/>
            <a:rect l="l" t="t" r="r" b="b"/>
            <a:pathLst>
              <a:path h="457200">
                <a:moveTo>
                  <a:pt x="0" y="0"/>
                </a:moveTo>
                <a:lnTo>
                  <a:pt x="0" y="457200"/>
                </a:lnTo>
              </a:path>
            </a:pathLst>
          </a:custGeom>
          <a:ln w="15239">
            <a:solidFill>
              <a:srgbClr val="00AFEF"/>
            </a:solidFill>
          </a:ln>
        </p:spPr>
        <p:txBody>
          <a:bodyPr wrap="square" lIns="0" tIns="0" rIns="0" bIns="0" rtlCol="0"/>
          <a:lstStyle/>
          <a:p>
            <a:endParaRPr/>
          </a:p>
        </p:txBody>
      </p:sp>
      <p:sp>
        <p:nvSpPr>
          <p:cNvPr id="172" name="object 172"/>
          <p:cNvSpPr/>
          <p:nvPr/>
        </p:nvSpPr>
        <p:spPr>
          <a:xfrm>
            <a:off x="4256151" y="6625590"/>
            <a:ext cx="0" cy="470534"/>
          </a:xfrm>
          <a:custGeom>
            <a:avLst/>
            <a:gdLst/>
            <a:ahLst/>
            <a:cxnLst/>
            <a:rect l="l" t="t" r="r" b="b"/>
            <a:pathLst>
              <a:path h="470534">
                <a:moveTo>
                  <a:pt x="0" y="0"/>
                </a:moveTo>
                <a:lnTo>
                  <a:pt x="0" y="470153"/>
                </a:lnTo>
              </a:path>
            </a:pathLst>
          </a:custGeom>
          <a:ln w="17525">
            <a:solidFill>
              <a:srgbClr val="00AFEF"/>
            </a:solidFill>
          </a:ln>
        </p:spPr>
        <p:txBody>
          <a:bodyPr wrap="square" lIns="0" tIns="0" rIns="0" bIns="0" rtlCol="0"/>
          <a:lstStyle/>
          <a:p>
            <a:endParaRPr/>
          </a:p>
        </p:txBody>
      </p:sp>
      <p:sp>
        <p:nvSpPr>
          <p:cNvPr id="173" name="object 173"/>
          <p:cNvSpPr/>
          <p:nvPr/>
        </p:nvSpPr>
        <p:spPr>
          <a:xfrm>
            <a:off x="4298060" y="6608064"/>
            <a:ext cx="0" cy="486409"/>
          </a:xfrm>
          <a:custGeom>
            <a:avLst/>
            <a:gdLst/>
            <a:ahLst/>
            <a:cxnLst/>
            <a:rect l="l" t="t" r="r" b="b"/>
            <a:pathLst>
              <a:path h="486409">
                <a:moveTo>
                  <a:pt x="0" y="0"/>
                </a:moveTo>
                <a:lnTo>
                  <a:pt x="0" y="486156"/>
                </a:lnTo>
              </a:path>
            </a:pathLst>
          </a:custGeom>
          <a:ln w="17525">
            <a:solidFill>
              <a:srgbClr val="00AFEF"/>
            </a:solidFill>
          </a:ln>
        </p:spPr>
        <p:txBody>
          <a:bodyPr wrap="square" lIns="0" tIns="0" rIns="0" bIns="0" rtlCol="0"/>
          <a:lstStyle/>
          <a:p>
            <a:endParaRPr/>
          </a:p>
        </p:txBody>
      </p:sp>
      <p:sp>
        <p:nvSpPr>
          <p:cNvPr id="174" name="object 174"/>
          <p:cNvSpPr/>
          <p:nvPr/>
        </p:nvSpPr>
        <p:spPr>
          <a:xfrm>
            <a:off x="4339590" y="6591300"/>
            <a:ext cx="0" cy="500380"/>
          </a:xfrm>
          <a:custGeom>
            <a:avLst/>
            <a:gdLst/>
            <a:ahLst/>
            <a:cxnLst/>
            <a:rect l="l" t="t" r="r" b="b"/>
            <a:pathLst>
              <a:path h="500379">
                <a:moveTo>
                  <a:pt x="0" y="0"/>
                </a:moveTo>
                <a:lnTo>
                  <a:pt x="0" y="499872"/>
                </a:lnTo>
              </a:path>
            </a:pathLst>
          </a:custGeom>
          <a:ln w="16763">
            <a:solidFill>
              <a:srgbClr val="00AFEF"/>
            </a:solidFill>
          </a:ln>
        </p:spPr>
        <p:txBody>
          <a:bodyPr wrap="square" lIns="0" tIns="0" rIns="0" bIns="0" rtlCol="0"/>
          <a:lstStyle/>
          <a:p>
            <a:endParaRPr/>
          </a:p>
        </p:txBody>
      </p:sp>
      <p:sp>
        <p:nvSpPr>
          <p:cNvPr id="175" name="object 175"/>
          <p:cNvSpPr/>
          <p:nvPr/>
        </p:nvSpPr>
        <p:spPr>
          <a:xfrm>
            <a:off x="4381119" y="6573773"/>
            <a:ext cx="0" cy="513080"/>
          </a:xfrm>
          <a:custGeom>
            <a:avLst/>
            <a:gdLst/>
            <a:ahLst/>
            <a:cxnLst/>
            <a:rect l="l" t="t" r="r" b="b"/>
            <a:pathLst>
              <a:path h="513079">
                <a:moveTo>
                  <a:pt x="0" y="0"/>
                </a:moveTo>
                <a:lnTo>
                  <a:pt x="0" y="512825"/>
                </a:lnTo>
              </a:path>
            </a:pathLst>
          </a:custGeom>
          <a:ln w="17525">
            <a:solidFill>
              <a:srgbClr val="00AFEF"/>
            </a:solidFill>
          </a:ln>
        </p:spPr>
        <p:txBody>
          <a:bodyPr wrap="square" lIns="0" tIns="0" rIns="0" bIns="0" rtlCol="0"/>
          <a:lstStyle/>
          <a:p>
            <a:endParaRPr/>
          </a:p>
        </p:txBody>
      </p:sp>
      <p:sp>
        <p:nvSpPr>
          <p:cNvPr id="176" name="object 176"/>
          <p:cNvSpPr/>
          <p:nvPr/>
        </p:nvSpPr>
        <p:spPr>
          <a:xfrm>
            <a:off x="4421885" y="6555485"/>
            <a:ext cx="0" cy="528955"/>
          </a:xfrm>
          <a:custGeom>
            <a:avLst/>
            <a:gdLst/>
            <a:ahLst/>
            <a:cxnLst/>
            <a:rect l="l" t="t" r="r" b="b"/>
            <a:pathLst>
              <a:path h="528954">
                <a:moveTo>
                  <a:pt x="0" y="0"/>
                </a:moveTo>
                <a:lnTo>
                  <a:pt x="0" y="528827"/>
                </a:lnTo>
              </a:path>
            </a:pathLst>
          </a:custGeom>
          <a:ln w="15239">
            <a:solidFill>
              <a:srgbClr val="00AFEF"/>
            </a:solidFill>
          </a:ln>
        </p:spPr>
        <p:txBody>
          <a:bodyPr wrap="square" lIns="0" tIns="0" rIns="0" bIns="0" rtlCol="0"/>
          <a:lstStyle/>
          <a:p>
            <a:endParaRPr/>
          </a:p>
        </p:txBody>
      </p:sp>
      <p:sp>
        <p:nvSpPr>
          <p:cNvPr id="177" name="object 177"/>
          <p:cNvSpPr/>
          <p:nvPr/>
        </p:nvSpPr>
        <p:spPr>
          <a:xfrm>
            <a:off x="4463415" y="6537197"/>
            <a:ext cx="0" cy="544195"/>
          </a:xfrm>
          <a:custGeom>
            <a:avLst/>
            <a:gdLst/>
            <a:ahLst/>
            <a:cxnLst/>
            <a:rect l="l" t="t" r="r" b="b"/>
            <a:pathLst>
              <a:path h="544195">
                <a:moveTo>
                  <a:pt x="0" y="0"/>
                </a:moveTo>
                <a:lnTo>
                  <a:pt x="0" y="544068"/>
                </a:lnTo>
              </a:path>
            </a:pathLst>
          </a:custGeom>
          <a:ln w="16001">
            <a:solidFill>
              <a:srgbClr val="00AFEF"/>
            </a:solidFill>
          </a:ln>
        </p:spPr>
        <p:txBody>
          <a:bodyPr wrap="square" lIns="0" tIns="0" rIns="0" bIns="0" rtlCol="0"/>
          <a:lstStyle/>
          <a:p>
            <a:endParaRPr/>
          </a:p>
        </p:txBody>
      </p:sp>
      <p:sp>
        <p:nvSpPr>
          <p:cNvPr id="178" name="object 178"/>
          <p:cNvSpPr/>
          <p:nvPr/>
        </p:nvSpPr>
        <p:spPr>
          <a:xfrm>
            <a:off x="4504944" y="6518147"/>
            <a:ext cx="0" cy="558800"/>
          </a:xfrm>
          <a:custGeom>
            <a:avLst/>
            <a:gdLst/>
            <a:ahLst/>
            <a:cxnLst/>
            <a:rect l="l" t="t" r="r" b="b"/>
            <a:pathLst>
              <a:path h="558800">
                <a:moveTo>
                  <a:pt x="0" y="0"/>
                </a:moveTo>
                <a:lnTo>
                  <a:pt x="0" y="558545"/>
                </a:lnTo>
              </a:path>
            </a:pathLst>
          </a:custGeom>
          <a:ln w="15239">
            <a:solidFill>
              <a:srgbClr val="00AFEF"/>
            </a:solidFill>
          </a:ln>
        </p:spPr>
        <p:txBody>
          <a:bodyPr wrap="square" lIns="0" tIns="0" rIns="0" bIns="0" rtlCol="0"/>
          <a:lstStyle/>
          <a:p>
            <a:endParaRPr/>
          </a:p>
        </p:txBody>
      </p:sp>
      <p:sp>
        <p:nvSpPr>
          <p:cNvPr id="179" name="object 179"/>
          <p:cNvSpPr/>
          <p:nvPr/>
        </p:nvSpPr>
        <p:spPr>
          <a:xfrm>
            <a:off x="4545710" y="6498335"/>
            <a:ext cx="0" cy="574675"/>
          </a:xfrm>
          <a:custGeom>
            <a:avLst/>
            <a:gdLst/>
            <a:ahLst/>
            <a:cxnLst/>
            <a:rect l="l" t="t" r="r" b="b"/>
            <a:pathLst>
              <a:path h="574675">
                <a:moveTo>
                  <a:pt x="0" y="0"/>
                </a:moveTo>
                <a:lnTo>
                  <a:pt x="0" y="574548"/>
                </a:lnTo>
              </a:path>
            </a:pathLst>
          </a:custGeom>
          <a:ln w="17525">
            <a:solidFill>
              <a:srgbClr val="00AFEF"/>
            </a:solidFill>
          </a:ln>
        </p:spPr>
        <p:txBody>
          <a:bodyPr wrap="square" lIns="0" tIns="0" rIns="0" bIns="0" rtlCol="0"/>
          <a:lstStyle/>
          <a:p>
            <a:endParaRPr/>
          </a:p>
        </p:txBody>
      </p:sp>
      <p:sp>
        <p:nvSpPr>
          <p:cNvPr id="180" name="object 180"/>
          <p:cNvSpPr/>
          <p:nvPr/>
        </p:nvSpPr>
        <p:spPr>
          <a:xfrm>
            <a:off x="4587240" y="6478523"/>
            <a:ext cx="0" cy="588645"/>
          </a:xfrm>
          <a:custGeom>
            <a:avLst/>
            <a:gdLst/>
            <a:ahLst/>
            <a:cxnLst/>
            <a:rect l="l" t="t" r="r" b="b"/>
            <a:pathLst>
              <a:path h="588645">
                <a:moveTo>
                  <a:pt x="0" y="0"/>
                </a:moveTo>
                <a:lnTo>
                  <a:pt x="0" y="588263"/>
                </a:lnTo>
              </a:path>
            </a:pathLst>
          </a:custGeom>
          <a:ln w="16763">
            <a:solidFill>
              <a:srgbClr val="00AFEF"/>
            </a:solidFill>
          </a:ln>
        </p:spPr>
        <p:txBody>
          <a:bodyPr wrap="square" lIns="0" tIns="0" rIns="0" bIns="0" rtlCol="0"/>
          <a:lstStyle/>
          <a:p>
            <a:endParaRPr/>
          </a:p>
        </p:txBody>
      </p:sp>
      <p:sp>
        <p:nvSpPr>
          <p:cNvPr id="181" name="object 181"/>
          <p:cNvSpPr/>
          <p:nvPr/>
        </p:nvSpPr>
        <p:spPr>
          <a:xfrm>
            <a:off x="4628769" y="6458711"/>
            <a:ext cx="0" cy="603885"/>
          </a:xfrm>
          <a:custGeom>
            <a:avLst/>
            <a:gdLst/>
            <a:ahLst/>
            <a:cxnLst/>
            <a:rect l="l" t="t" r="r" b="b"/>
            <a:pathLst>
              <a:path h="603884">
                <a:moveTo>
                  <a:pt x="0" y="0"/>
                </a:moveTo>
                <a:lnTo>
                  <a:pt x="0" y="603504"/>
                </a:lnTo>
              </a:path>
            </a:pathLst>
          </a:custGeom>
          <a:ln w="17525">
            <a:solidFill>
              <a:srgbClr val="00AFEF"/>
            </a:solidFill>
          </a:ln>
        </p:spPr>
        <p:txBody>
          <a:bodyPr wrap="square" lIns="0" tIns="0" rIns="0" bIns="0" rtlCol="0"/>
          <a:lstStyle/>
          <a:p>
            <a:endParaRPr/>
          </a:p>
        </p:txBody>
      </p:sp>
      <p:sp>
        <p:nvSpPr>
          <p:cNvPr id="182" name="object 182"/>
          <p:cNvSpPr/>
          <p:nvPr/>
        </p:nvSpPr>
        <p:spPr>
          <a:xfrm>
            <a:off x="4670678" y="6436614"/>
            <a:ext cx="0" cy="620395"/>
          </a:xfrm>
          <a:custGeom>
            <a:avLst/>
            <a:gdLst/>
            <a:ahLst/>
            <a:cxnLst/>
            <a:rect l="l" t="t" r="r" b="b"/>
            <a:pathLst>
              <a:path h="620395">
                <a:moveTo>
                  <a:pt x="0" y="0"/>
                </a:moveTo>
                <a:lnTo>
                  <a:pt x="0" y="620268"/>
                </a:lnTo>
              </a:path>
            </a:pathLst>
          </a:custGeom>
          <a:ln w="17525">
            <a:solidFill>
              <a:srgbClr val="00AFEF"/>
            </a:solidFill>
          </a:ln>
        </p:spPr>
        <p:txBody>
          <a:bodyPr wrap="square" lIns="0" tIns="0" rIns="0" bIns="0" rtlCol="0"/>
          <a:lstStyle/>
          <a:p>
            <a:endParaRPr/>
          </a:p>
        </p:txBody>
      </p:sp>
      <p:sp>
        <p:nvSpPr>
          <p:cNvPr id="183" name="object 183"/>
          <p:cNvSpPr/>
          <p:nvPr/>
        </p:nvSpPr>
        <p:spPr>
          <a:xfrm>
            <a:off x="4711446" y="6415278"/>
            <a:ext cx="0" cy="637540"/>
          </a:xfrm>
          <a:custGeom>
            <a:avLst/>
            <a:gdLst/>
            <a:ahLst/>
            <a:cxnLst/>
            <a:rect l="l" t="t" r="r" b="b"/>
            <a:pathLst>
              <a:path h="637540">
                <a:moveTo>
                  <a:pt x="0" y="0"/>
                </a:moveTo>
                <a:lnTo>
                  <a:pt x="0" y="637032"/>
                </a:lnTo>
              </a:path>
            </a:pathLst>
          </a:custGeom>
          <a:ln w="15239">
            <a:solidFill>
              <a:srgbClr val="00AFEF"/>
            </a:solidFill>
          </a:ln>
        </p:spPr>
        <p:txBody>
          <a:bodyPr wrap="square" lIns="0" tIns="0" rIns="0" bIns="0" rtlCol="0"/>
          <a:lstStyle/>
          <a:p>
            <a:endParaRPr/>
          </a:p>
        </p:txBody>
      </p:sp>
      <p:sp>
        <p:nvSpPr>
          <p:cNvPr id="184" name="object 184"/>
          <p:cNvSpPr/>
          <p:nvPr/>
        </p:nvSpPr>
        <p:spPr>
          <a:xfrm>
            <a:off x="4752975" y="6393941"/>
            <a:ext cx="0" cy="653415"/>
          </a:xfrm>
          <a:custGeom>
            <a:avLst/>
            <a:gdLst/>
            <a:ahLst/>
            <a:cxnLst/>
            <a:rect l="l" t="t" r="r" b="b"/>
            <a:pathLst>
              <a:path h="653415">
                <a:moveTo>
                  <a:pt x="0" y="0"/>
                </a:moveTo>
                <a:lnTo>
                  <a:pt x="0" y="653034"/>
                </a:lnTo>
              </a:path>
            </a:pathLst>
          </a:custGeom>
          <a:ln w="16001">
            <a:solidFill>
              <a:srgbClr val="00AFEF"/>
            </a:solidFill>
          </a:ln>
        </p:spPr>
        <p:txBody>
          <a:bodyPr wrap="square" lIns="0" tIns="0" rIns="0" bIns="0" rtlCol="0"/>
          <a:lstStyle/>
          <a:p>
            <a:endParaRPr/>
          </a:p>
        </p:txBody>
      </p:sp>
      <p:sp>
        <p:nvSpPr>
          <p:cNvPr id="185" name="object 185"/>
          <p:cNvSpPr/>
          <p:nvPr/>
        </p:nvSpPr>
        <p:spPr>
          <a:xfrm>
            <a:off x="4794503" y="6371082"/>
            <a:ext cx="0" cy="671830"/>
          </a:xfrm>
          <a:custGeom>
            <a:avLst/>
            <a:gdLst/>
            <a:ahLst/>
            <a:cxnLst/>
            <a:rect l="l" t="t" r="r" b="b"/>
            <a:pathLst>
              <a:path h="671829">
                <a:moveTo>
                  <a:pt x="0" y="0"/>
                </a:moveTo>
                <a:lnTo>
                  <a:pt x="0" y="671322"/>
                </a:lnTo>
              </a:path>
            </a:pathLst>
          </a:custGeom>
          <a:ln w="15239">
            <a:solidFill>
              <a:srgbClr val="00AFEF"/>
            </a:solidFill>
          </a:ln>
        </p:spPr>
        <p:txBody>
          <a:bodyPr wrap="square" lIns="0" tIns="0" rIns="0" bIns="0" rtlCol="0"/>
          <a:lstStyle/>
          <a:p>
            <a:endParaRPr/>
          </a:p>
        </p:txBody>
      </p:sp>
      <p:sp>
        <p:nvSpPr>
          <p:cNvPr id="186" name="object 186"/>
          <p:cNvSpPr/>
          <p:nvPr/>
        </p:nvSpPr>
        <p:spPr>
          <a:xfrm>
            <a:off x="4835271" y="6348221"/>
            <a:ext cx="0" cy="688975"/>
          </a:xfrm>
          <a:custGeom>
            <a:avLst/>
            <a:gdLst/>
            <a:ahLst/>
            <a:cxnLst/>
            <a:rect l="l" t="t" r="r" b="b"/>
            <a:pathLst>
              <a:path h="688975">
                <a:moveTo>
                  <a:pt x="0" y="0"/>
                </a:moveTo>
                <a:lnTo>
                  <a:pt x="0" y="688848"/>
                </a:lnTo>
              </a:path>
            </a:pathLst>
          </a:custGeom>
          <a:ln w="17525">
            <a:solidFill>
              <a:srgbClr val="00AFEF"/>
            </a:solidFill>
          </a:ln>
        </p:spPr>
        <p:txBody>
          <a:bodyPr wrap="square" lIns="0" tIns="0" rIns="0" bIns="0" rtlCol="0"/>
          <a:lstStyle/>
          <a:p>
            <a:endParaRPr/>
          </a:p>
        </p:txBody>
      </p:sp>
      <p:sp>
        <p:nvSpPr>
          <p:cNvPr id="187" name="object 187"/>
          <p:cNvSpPr/>
          <p:nvPr/>
        </p:nvSpPr>
        <p:spPr>
          <a:xfrm>
            <a:off x="4876800" y="6325361"/>
            <a:ext cx="0" cy="706120"/>
          </a:xfrm>
          <a:custGeom>
            <a:avLst/>
            <a:gdLst/>
            <a:ahLst/>
            <a:cxnLst/>
            <a:rect l="l" t="t" r="r" b="b"/>
            <a:pathLst>
              <a:path h="706120">
                <a:moveTo>
                  <a:pt x="0" y="0"/>
                </a:moveTo>
                <a:lnTo>
                  <a:pt x="0" y="705612"/>
                </a:lnTo>
              </a:path>
            </a:pathLst>
          </a:custGeom>
          <a:ln w="16763">
            <a:solidFill>
              <a:srgbClr val="00AFEF"/>
            </a:solidFill>
          </a:ln>
        </p:spPr>
        <p:txBody>
          <a:bodyPr wrap="square" lIns="0" tIns="0" rIns="0" bIns="0" rtlCol="0"/>
          <a:lstStyle/>
          <a:p>
            <a:endParaRPr/>
          </a:p>
        </p:txBody>
      </p:sp>
      <p:sp>
        <p:nvSpPr>
          <p:cNvPr id="188" name="object 188"/>
          <p:cNvSpPr/>
          <p:nvPr/>
        </p:nvSpPr>
        <p:spPr>
          <a:xfrm>
            <a:off x="4918328" y="6302502"/>
            <a:ext cx="0" cy="725170"/>
          </a:xfrm>
          <a:custGeom>
            <a:avLst/>
            <a:gdLst/>
            <a:ahLst/>
            <a:cxnLst/>
            <a:rect l="l" t="t" r="r" b="b"/>
            <a:pathLst>
              <a:path h="725170">
                <a:moveTo>
                  <a:pt x="0" y="0"/>
                </a:moveTo>
                <a:lnTo>
                  <a:pt x="0" y="724662"/>
                </a:lnTo>
              </a:path>
            </a:pathLst>
          </a:custGeom>
          <a:ln w="17525">
            <a:solidFill>
              <a:srgbClr val="00AFEF"/>
            </a:solidFill>
          </a:ln>
        </p:spPr>
        <p:txBody>
          <a:bodyPr wrap="square" lIns="0" tIns="0" rIns="0" bIns="0" rtlCol="0"/>
          <a:lstStyle/>
          <a:p>
            <a:endParaRPr/>
          </a:p>
        </p:txBody>
      </p:sp>
      <p:sp>
        <p:nvSpPr>
          <p:cNvPr id="189" name="object 189"/>
          <p:cNvSpPr/>
          <p:nvPr/>
        </p:nvSpPr>
        <p:spPr>
          <a:xfrm>
            <a:off x="4959858" y="6278117"/>
            <a:ext cx="0" cy="742950"/>
          </a:xfrm>
          <a:custGeom>
            <a:avLst/>
            <a:gdLst/>
            <a:ahLst/>
            <a:cxnLst/>
            <a:rect l="l" t="t" r="r" b="b"/>
            <a:pathLst>
              <a:path h="742950">
                <a:moveTo>
                  <a:pt x="0" y="0"/>
                </a:moveTo>
                <a:lnTo>
                  <a:pt x="0" y="742950"/>
                </a:lnTo>
              </a:path>
            </a:pathLst>
          </a:custGeom>
          <a:ln w="16763">
            <a:solidFill>
              <a:srgbClr val="00AFEF"/>
            </a:solidFill>
          </a:ln>
        </p:spPr>
        <p:txBody>
          <a:bodyPr wrap="square" lIns="0" tIns="0" rIns="0" bIns="0" rtlCol="0"/>
          <a:lstStyle/>
          <a:p>
            <a:endParaRPr/>
          </a:p>
        </p:txBody>
      </p:sp>
      <p:sp>
        <p:nvSpPr>
          <p:cNvPr id="190" name="object 190"/>
          <p:cNvSpPr/>
          <p:nvPr/>
        </p:nvSpPr>
        <p:spPr>
          <a:xfrm>
            <a:off x="5000625" y="6253734"/>
            <a:ext cx="0" cy="763270"/>
          </a:xfrm>
          <a:custGeom>
            <a:avLst/>
            <a:gdLst/>
            <a:ahLst/>
            <a:cxnLst/>
            <a:rect l="l" t="t" r="r" b="b"/>
            <a:pathLst>
              <a:path h="763270">
                <a:moveTo>
                  <a:pt x="0" y="0"/>
                </a:moveTo>
                <a:lnTo>
                  <a:pt x="0" y="762762"/>
                </a:lnTo>
              </a:path>
            </a:pathLst>
          </a:custGeom>
          <a:ln w="16001">
            <a:solidFill>
              <a:srgbClr val="00AFEF"/>
            </a:solidFill>
          </a:ln>
        </p:spPr>
        <p:txBody>
          <a:bodyPr wrap="square" lIns="0" tIns="0" rIns="0" bIns="0" rtlCol="0"/>
          <a:lstStyle/>
          <a:p>
            <a:endParaRPr/>
          </a:p>
        </p:txBody>
      </p:sp>
      <p:sp>
        <p:nvSpPr>
          <p:cNvPr id="191" name="object 191"/>
          <p:cNvSpPr/>
          <p:nvPr/>
        </p:nvSpPr>
        <p:spPr>
          <a:xfrm>
            <a:off x="5042534" y="6230111"/>
            <a:ext cx="0" cy="781050"/>
          </a:xfrm>
          <a:custGeom>
            <a:avLst/>
            <a:gdLst/>
            <a:ahLst/>
            <a:cxnLst/>
            <a:rect l="l" t="t" r="r" b="b"/>
            <a:pathLst>
              <a:path h="781050">
                <a:moveTo>
                  <a:pt x="0" y="0"/>
                </a:moveTo>
                <a:lnTo>
                  <a:pt x="0" y="781050"/>
                </a:lnTo>
              </a:path>
            </a:pathLst>
          </a:custGeom>
          <a:ln w="16001">
            <a:solidFill>
              <a:srgbClr val="00AFEF"/>
            </a:solidFill>
          </a:ln>
        </p:spPr>
        <p:txBody>
          <a:bodyPr wrap="square" lIns="0" tIns="0" rIns="0" bIns="0" rtlCol="0"/>
          <a:lstStyle/>
          <a:p>
            <a:endParaRPr/>
          </a:p>
        </p:txBody>
      </p:sp>
      <p:sp>
        <p:nvSpPr>
          <p:cNvPr id="192" name="object 192"/>
          <p:cNvSpPr/>
          <p:nvPr/>
        </p:nvSpPr>
        <p:spPr>
          <a:xfrm>
            <a:off x="5083683" y="6205728"/>
            <a:ext cx="0" cy="800100"/>
          </a:xfrm>
          <a:custGeom>
            <a:avLst/>
            <a:gdLst/>
            <a:ahLst/>
            <a:cxnLst/>
            <a:rect l="l" t="t" r="r" b="b"/>
            <a:pathLst>
              <a:path h="800100">
                <a:moveTo>
                  <a:pt x="0" y="0"/>
                </a:moveTo>
                <a:lnTo>
                  <a:pt x="0" y="800100"/>
                </a:lnTo>
              </a:path>
            </a:pathLst>
          </a:custGeom>
          <a:ln w="16001">
            <a:solidFill>
              <a:srgbClr val="00AFEF"/>
            </a:solidFill>
          </a:ln>
        </p:spPr>
        <p:txBody>
          <a:bodyPr wrap="square" lIns="0" tIns="0" rIns="0" bIns="0" rtlCol="0"/>
          <a:lstStyle/>
          <a:p>
            <a:endParaRPr/>
          </a:p>
        </p:txBody>
      </p:sp>
      <p:sp>
        <p:nvSpPr>
          <p:cNvPr id="193" name="object 193"/>
          <p:cNvSpPr/>
          <p:nvPr/>
        </p:nvSpPr>
        <p:spPr>
          <a:xfrm>
            <a:off x="5124830" y="6181344"/>
            <a:ext cx="0" cy="818515"/>
          </a:xfrm>
          <a:custGeom>
            <a:avLst/>
            <a:gdLst/>
            <a:ahLst/>
            <a:cxnLst/>
            <a:rect l="l" t="t" r="r" b="b"/>
            <a:pathLst>
              <a:path h="818515">
                <a:moveTo>
                  <a:pt x="0" y="0"/>
                </a:moveTo>
                <a:lnTo>
                  <a:pt x="0" y="818388"/>
                </a:lnTo>
              </a:path>
            </a:pathLst>
          </a:custGeom>
          <a:ln w="17525">
            <a:solidFill>
              <a:srgbClr val="00AFEF"/>
            </a:solidFill>
          </a:ln>
        </p:spPr>
        <p:txBody>
          <a:bodyPr wrap="square" lIns="0" tIns="0" rIns="0" bIns="0" rtlCol="0"/>
          <a:lstStyle/>
          <a:p>
            <a:endParaRPr/>
          </a:p>
        </p:txBody>
      </p:sp>
      <p:sp>
        <p:nvSpPr>
          <p:cNvPr id="194" name="object 194"/>
          <p:cNvSpPr/>
          <p:nvPr/>
        </p:nvSpPr>
        <p:spPr>
          <a:xfrm>
            <a:off x="5166359" y="6155435"/>
            <a:ext cx="0" cy="839469"/>
          </a:xfrm>
          <a:custGeom>
            <a:avLst/>
            <a:gdLst/>
            <a:ahLst/>
            <a:cxnLst/>
            <a:rect l="l" t="t" r="r" b="b"/>
            <a:pathLst>
              <a:path h="839470">
                <a:moveTo>
                  <a:pt x="0" y="0"/>
                </a:moveTo>
                <a:lnTo>
                  <a:pt x="0" y="838962"/>
                </a:lnTo>
              </a:path>
            </a:pathLst>
          </a:custGeom>
          <a:ln w="16763">
            <a:solidFill>
              <a:srgbClr val="00AFEF"/>
            </a:solidFill>
          </a:ln>
        </p:spPr>
        <p:txBody>
          <a:bodyPr wrap="square" lIns="0" tIns="0" rIns="0" bIns="0" rtlCol="0"/>
          <a:lstStyle/>
          <a:p>
            <a:endParaRPr/>
          </a:p>
        </p:txBody>
      </p:sp>
      <p:sp>
        <p:nvSpPr>
          <p:cNvPr id="195" name="object 195"/>
          <p:cNvSpPr/>
          <p:nvPr/>
        </p:nvSpPr>
        <p:spPr>
          <a:xfrm>
            <a:off x="5207889" y="6129528"/>
            <a:ext cx="0" cy="859155"/>
          </a:xfrm>
          <a:custGeom>
            <a:avLst/>
            <a:gdLst/>
            <a:ahLst/>
            <a:cxnLst/>
            <a:rect l="l" t="t" r="r" b="b"/>
            <a:pathLst>
              <a:path h="859154">
                <a:moveTo>
                  <a:pt x="0" y="0"/>
                </a:moveTo>
                <a:lnTo>
                  <a:pt x="0" y="858774"/>
                </a:lnTo>
              </a:path>
            </a:pathLst>
          </a:custGeom>
          <a:ln w="17525">
            <a:solidFill>
              <a:srgbClr val="00AFEF"/>
            </a:solidFill>
          </a:ln>
        </p:spPr>
        <p:txBody>
          <a:bodyPr wrap="square" lIns="0" tIns="0" rIns="0" bIns="0" rtlCol="0"/>
          <a:lstStyle/>
          <a:p>
            <a:endParaRPr/>
          </a:p>
        </p:txBody>
      </p:sp>
      <p:sp>
        <p:nvSpPr>
          <p:cNvPr id="196" name="object 196"/>
          <p:cNvSpPr/>
          <p:nvPr/>
        </p:nvSpPr>
        <p:spPr>
          <a:xfrm>
            <a:off x="5249417" y="6104382"/>
            <a:ext cx="0" cy="878840"/>
          </a:xfrm>
          <a:custGeom>
            <a:avLst/>
            <a:gdLst/>
            <a:ahLst/>
            <a:cxnLst/>
            <a:rect l="l" t="t" r="r" b="b"/>
            <a:pathLst>
              <a:path h="878840">
                <a:moveTo>
                  <a:pt x="0" y="0"/>
                </a:moveTo>
                <a:lnTo>
                  <a:pt x="0" y="878586"/>
                </a:lnTo>
              </a:path>
            </a:pathLst>
          </a:custGeom>
          <a:ln w="16763">
            <a:solidFill>
              <a:srgbClr val="00AFEF"/>
            </a:solidFill>
          </a:ln>
        </p:spPr>
        <p:txBody>
          <a:bodyPr wrap="square" lIns="0" tIns="0" rIns="0" bIns="0" rtlCol="0"/>
          <a:lstStyle/>
          <a:p>
            <a:endParaRPr/>
          </a:p>
        </p:txBody>
      </p:sp>
      <p:sp>
        <p:nvSpPr>
          <p:cNvPr id="197" name="object 197"/>
          <p:cNvSpPr/>
          <p:nvPr/>
        </p:nvSpPr>
        <p:spPr>
          <a:xfrm>
            <a:off x="5290184" y="6076950"/>
            <a:ext cx="0" cy="900430"/>
          </a:xfrm>
          <a:custGeom>
            <a:avLst/>
            <a:gdLst/>
            <a:ahLst/>
            <a:cxnLst/>
            <a:rect l="l" t="t" r="r" b="b"/>
            <a:pathLst>
              <a:path h="900429">
                <a:moveTo>
                  <a:pt x="0" y="0"/>
                </a:moveTo>
                <a:lnTo>
                  <a:pt x="0" y="899922"/>
                </a:lnTo>
              </a:path>
            </a:pathLst>
          </a:custGeom>
          <a:ln w="16001">
            <a:solidFill>
              <a:srgbClr val="00AFEF"/>
            </a:solidFill>
          </a:ln>
        </p:spPr>
        <p:txBody>
          <a:bodyPr wrap="square" lIns="0" tIns="0" rIns="0" bIns="0" rtlCol="0"/>
          <a:lstStyle/>
          <a:p>
            <a:endParaRPr/>
          </a:p>
        </p:txBody>
      </p:sp>
      <p:sp>
        <p:nvSpPr>
          <p:cNvPr id="198" name="object 198"/>
          <p:cNvSpPr/>
          <p:nvPr/>
        </p:nvSpPr>
        <p:spPr>
          <a:xfrm>
            <a:off x="5332095" y="6049517"/>
            <a:ext cx="0" cy="922019"/>
          </a:xfrm>
          <a:custGeom>
            <a:avLst/>
            <a:gdLst/>
            <a:ahLst/>
            <a:cxnLst/>
            <a:rect l="l" t="t" r="r" b="b"/>
            <a:pathLst>
              <a:path h="922020">
                <a:moveTo>
                  <a:pt x="0" y="0"/>
                </a:moveTo>
                <a:lnTo>
                  <a:pt x="0" y="922019"/>
                </a:lnTo>
              </a:path>
            </a:pathLst>
          </a:custGeom>
          <a:ln w="16001">
            <a:solidFill>
              <a:srgbClr val="00AFEF"/>
            </a:solidFill>
          </a:ln>
        </p:spPr>
        <p:txBody>
          <a:bodyPr wrap="square" lIns="0" tIns="0" rIns="0" bIns="0" rtlCol="0"/>
          <a:lstStyle/>
          <a:p>
            <a:endParaRPr/>
          </a:p>
        </p:txBody>
      </p:sp>
      <p:sp>
        <p:nvSpPr>
          <p:cNvPr id="199" name="object 199"/>
          <p:cNvSpPr/>
          <p:nvPr/>
        </p:nvSpPr>
        <p:spPr>
          <a:xfrm>
            <a:off x="2725674" y="5967221"/>
            <a:ext cx="0" cy="1668145"/>
          </a:xfrm>
          <a:custGeom>
            <a:avLst/>
            <a:gdLst/>
            <a:ahLst/>
            <a:cxnLst/>
            <a:rect l="l" t="t" r="r" b="b"/>
            <a:pathLst>
              <a:path h="1668145">
                <a:moveTo>
                  <a:pt x="0" y="0"/>
                </a:moveTo>
                <a:lnTo>
                  <a:pt x="0" y="1668018"/>
                </a:lnTo>
              </a:path>
            </a:pathLst>
          </a:custGeom>
          <a:ln w="3175">
            <a:solidFill>
              <a:srgbClr val="3F3F3F"/>
            </a:solidFill>
          </a:ln>
        </p:spPr>
        <p:txBody>
          <a:bodyPr wrap="square" lIns="0" tIns="0" rIns="0" bIns="0" rtlCol="0"/>
          <a:lstStyle/>
          <a:p>
            <a:endParaRPr/>
          </a:p>
        </p:txBody>
      </p:sp>
      <p:sp>
        <p:nvSpPr>
          <p:cNvPr id="200" name="object 200"/>
          <p:cNvSpPr/>
          <p:nvPr/>
        </p:nvSpPr>
        <p:spPr>
          <a:xfrm>
            <a:off x="2695955" y="760399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1" name="object 201"/>
          <p:cNvSpPr/>
          <p:nvPr/>
        </p:nvSpPr>
        <p:spPr>
          <a:xfrm>
            <a:off x="2695955" y="737120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2" name="object 202"/>
          <p:cNvSpPr/>
          <p:nvPr/>
        </p:nvSpPr>
        <p:spPr>
          <a:xfrm>
            <a:off x="2695955" y="7136892"/>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3" name="object 203"/>
          <p:cNvSpPr/>
          <p:nvPr/>
        </p:nvSpPr>
        <p:spPr>
          <a:xfrm>
            <a:off x="2695955" y="690257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4" name="object 204"/>
          <p:cNvSpPr/>
          <p:nvPr/>
        </p:nvSpPr>
        <p:spPr>
          <a:xfrm>
            <a:off x="2695955" y="6668261"/>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5" name="object 205"/>
          <p:cNvSpPr/>
          <p:nvPr/>
        </p:nvSpPr>
        <p:spPr>
          <a:xfrm>
            <a:off x="2695955" y="6435470"/>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6" name="object 206"/>
          <p:cNvSpPr/>
          <p:nvPr/>
        </p:nvSpPr>
        <p:spPr>
          <a:xfrm>
            <a:off x="2695955" y="6201155"/>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7" name="object 207"/>
          <p:cNvSpPr/>
          <p:nvPr/>
        </p:nvSpPr>
        <p:spPr>
          <a:xfrm>
            <a:off x="2695955" y="5967221"/>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8" name="object 208"/>
          <p:cNvSpPr/>
          <p:nvPr/>
        </p:nvSpPr>
        <p:spPr>
          <a:xfrm>
            <a:off x="2725673" y="7603997"/>
            <a:ext cx="2607310" cy="0"/>
          </a:xfrm>
          <a:custGeom>
            <a:avLst/>
            <a:gdLst/>
            <a:ahLst/>
            <a:cxnLst/>
            <a:rect l="l" t="t" r="r" b="b"/>
            <a:pathLst>
              <a:path w="2607310">
                <a:moveTo>
                  <a:pt x="0" y="0"/>
                </a:moveTo>
                <a:lnTo>
                  <a:pt x="2606802" y="0"/>
                </a:lnTo>
              </a:path>
            </a:pathLst>
          </a:custGeom>
          <a:ln w="3175">
            <a:solidFill>
              <a:srgbClr val="3F3F3F"/>
            </a:solidFill>
          </a:ln>
        </p:spPr>
        <p:txBody>
          <a:bodyPr wrap="square" lIns="0" tIns="0" rIns="0" bIns="0" rtlCol="0"/>
          <a:lstStyle/>
          <a:p>
            <a:endParaRPr/>
          </a:p>
        </p:txBody>
      </p:sp>
      <p:sp>
        <p:nvSpPr>
          <p:cNvPr id="209" name="object 209"/>
          <p:cNvSpPr/>
          <p:nvPr/>
        </p:nvSpPr>
        <p:spPr>
          <a:xfrm>
            <a:off x="2890266"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0" name="object 210"/>
          <p:cNvSpPr/>
          <p:nvPr/>
        </p:nvSpPr>
        <p:spPr>
          <a:xfrm>
            <a:off x="3055620" y="7619618"/>
            <a:ext cx="2540" cy="0"/>
          </a:xfrm>
          <a:custGeom>
            <a:avLst/>
            <a:gdLst/>
            <a:ahLst/>
            <a:cxnLst/>
            <a:rect l="l" t="t" r="r" b="b"/>
            <a:pathLst>
              <a:path w="2539">
                <a:moveTo>
                  <a:pt x="0" y="0"/>
                </a:moveTo>
                <a:lnTo>
                  <a:pt x="2286" y="0"/>
                </a:lnTo>
              </a:path>
            </a:pathLst>
          </a:custGeom>
          <a:ln w="31242">
            <a:solidFill>
              <a:srgbClr val="3F3F3F"/>
            </a:solidFill>
          </a:ln>
        </p:spPr>
        <p:txBody>
          <a:bodyPr wrap="square" lIns="0" tIns="0" rIns="0" bIns="0" rtlCol="0"/>
          <a:lstStyle/>
          <a:p>
            <a:endParaRPr/>
          </a:p>
        </p:txBody>
      </p:sp>
      <p:sp>
        <p:nvSpPr>
          <p:cNvPr id="211" name="object 211"/>
          <p:cNvSpPr/>
          <p:nvPr/>
        </p:nvSpPr>
        <p:spPr>
          <a:xfrm>
            <a:off x="3221735" y="7619618"/>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2" name="object 212"/>
          <p:cNvSpPr/>
          <p:nvPr/>
        </p:nvSpPr>
        <p:spPr>
          <a:xfrm>
            <a:off x="3386328" y="7619618"/>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3" name="object 213"/>
          <p:cNvSpPr/>
          <p:nvPr/>
        </p:nvSpPr>
        <p:spPr>
          <a:xfrm>
            <a:off x="3552444"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4" name="object 214"/>
          <p:cNvSpPr/>
          <p:nvPr/>
        </p:nvSpPr>
        <p:spPr>
          <a:xfrm>
            <a:off x="3717797" y="7619618"/>
            <a:ext cx="2540" cy="0"/>
          </a:xfrm>
          <a:custGeom>
            <a:avLst/>
            <a:gdLst/>
            <a:ahLst/>
            <a:cxnLst/>
            <a:rect l="l" t="t" r="r" b="b"/>
            <a:pathLst>
              <a:path w="2539">
                <a:moveTo>
                  <a:pt x="0" y="0"/>
                </a:moveTo>
                <a:lnTo>
                  <a:pt x="2286" y="0"/>
                </a:lnTo>
              </a:path>
            </a:pathLst>
          </a:custGeom>
          <a:ln w="31242">
            <a:solidFill>
              <a:srgbClr val="3F3F3F"/>
            </a:solidFill>
          </a:ln>
        </p:spPr>
        <p:txBody>
          <a:bodyPr wrap="square" lIns="0" tIns="0" rIns="0" bIns="0" rtlCol="0"/>
          <a:lstStyle/>
          <a:p>
            <a:endParaRPr/>
          </a:p>
        </p:txBody>
      </p:sp>
      <p:sp>
        <p:nvSpPr>
          <p:cNvPr id="215" name="object 215"/>
          <p:cNvSpPr/>
          <p:nvPr/>
        </p:nvSpPr>
        <p:spPr>
          <a:xfrm>
            <a:off x="3882390"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6" name="object 216"/>
          <p:cNvSpPr/>
          <p:nvPr/>
        </p:nvSpPr>
        <p:spPr>
          <a:xfrm>
            <a:off x="4048505"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7" name="object 217"/>
          <p:cNvSpPr/>
          <p:nvPr/>
        </p:nvSpPr>
        <p:spPr>
          <a:xfrm>
            <a:off x="4213097" y="7619618"/>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18" name="object 218"/>
          <p:cNvSpPr/>
          <p:nvPr/>
        </p:nvSpPr>
        <p:spPr>
          <a:xfrm>
            <a:off x="4379214"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19" name="object 219"/>
          <p:cNvSpPr/>
          <p:nvPr/>
        </p:nvSpPr>
        <p:spPr>
          <a:xfrm>
            <a:off x="4544567"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20" name="object 220"/>
          <p:cNvSpPr/>
          <p:nvPr/>
        </p:nvSpPr>
        <p:spPr>
          <a:xfrm>
            <a:off x="4710684"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21" name="object 221"/>
          <p:cNvSpPr/>
          <p:nvPr/>
        </p:nvSpPr>
        <p:spPr>
          <a:xfrm>
            <a:off x="4875276" y="7619618"/>
            <a:ext cx="3175" cy="0"/>
          </a:xfrm>
          <a:custGeom>
            <a:avLst/>
            <a:gdLst/>
            <a:ahLst/>
            <a:cxnLst/>
            <a:rect l="l" t="t" r="r" b="b"/>
            <a:pathLst>
              <a:path w="3175">
                <a:moveTo>
                  <a:pt x="0" y="0"/>
                </a:moveTo>
                <a:lnTo>
                  <a:pt x="3047" y="0"/>
                </a:lnTo>
              </a:path>
            </a:pathLst>
          </a:custGeom>
          <a:ln w="31242">
            <a:solidFill>
              <a:srgbClr val="3F3F3F"/>
            </a:solidFill>
          </a:ln>
        </p:spPr>
        <p:txBody>
          <a:bodyPr wrap="square" lIns="0" tIns="0" rIns="0" bIns="0" rtlCol="0"/>
          <a:lstStyle/>
          <a:p>
            <a:endParaRPr/>
          </a:p>
        </p:txBody>
      </p:sp>
      <p:sp>
        <p:nvSpPr>
          <p:cNvPr id="222" name="object 222"/>
          <p:cNvSpPr/>
          <p:nvPr/>
        </p:nvSpPr>
        <p:spPr>
          <a:xfrm>
            <a:off x="5041391" y="7619618"/>
            <a:ext cx="3175" cy="0"/>
          </a:xfrm>
          <a:custGeom>
            <a:avLst/>
            <a:gdLst/>
            <a:ahLst/>
            <a:cxnLst/>
            <a:rect l="l" t="t" r="r" b="b"/>
            <a:pathLst>
              <a:path w="3175">
                <a:moveTo>
                  <a:pt x="0" y="0"/>
                </a:moveTo>
                <a:lnTo>
                  <a:pt x="3048" y="0"/>
                </a:lnTo>
              </a:path>
            </a:pathLst>
          </a:custGeom>
          <a:ln w="31242">
            <a:solidFill>
              <a:srgbClr val="3F3F3F"/>
            </a:solidFill>
          </a:ln>
        </p:spPr>
        <p:txBody>
          <a:bodyPr wrap="square" lIns="0" tIns="0" rIns="0" bIns="0" rtlCol="0"/>
          <a:lstStyle/>
          <a:p>
            <a:endParaRPr/>
          </a:p>
        </p:txBody>
      </p:sp>
      <p:sp>
        <p:nvSpPr>
          <p:cNvPr id="223" name="object 223"/>
          <p:cNvSpPr/>
          <p:nvPr/>
        </p:nvSpPr>
        <p:spPr>
          <a:xfrm>
            <a:off x="5206746" y="7619618"/>
            <a:ext cx="2540" cy="0"/>
          </a:xfrm>
          <a:custGeom>
            <a:avLst/>
            <a:gdLst/>
            <a:ahLst/>
            <a:cxnLst/>
            <a:rect l="l" t="t" r="r" b="b"/>
            <a:pathLst>
              <a:path w="2539">
                <a:moveTo>
                  <a:pt x="0" y="0"/>
                </a:moveTo>
                <a:lnTo>
                  <a:pt x="2285" y="0"/>
                </a:lnTo>
              </a:path>
            </a:pathLst>
          </a:custGeom>
          <a:ln w="31242">
            <a:solidFill>
              <a:srgbClr val="3F3F3F"/>
            </a:solidFill>
          </a:ln>
        </p:spPr>
        <p:txBody>
          <a:bodyPr wrap="square" lIns="0" tIns="0" rIns="0" bIns="0" rtlCol="0"/>
          <a:lstStyle/>
          <a:p>
            <a:endParaRPr/>
          </a:p>
        </p:txBody>
      </p:sp>
      <p:sp>
        <p:nvSpPr>
          <p:cNvPr id="224" name="object 224"/>
          <p:cNvSpPr txBox="1"/>
          <p:nvPr/>
        </p:nvSpPr>
        <p:spPr>
          <a:xfrm>
            <a:off x="2442995" y="6834125"/>
            <a:ext cx="181610" cy="123189"/>
          </a:xfrm>
          <a:prstGeom prst="rect">
            <a:avLst/>
          </a:prstGeom>
        </p:spPr>
        <p:txBody>
          <a:bodyPr vert="horz" wrap="square" lIns="0" tIns="0" rIns="0" bIns="0" rtlCol="0">
            <a:spAutoFit/>
          </a:bodyPr>
          <a:lstStyle/>
          <a:p>
            <a:pPr>
              <a:lnSpc>
                <a:spcPct val="100000"/>
              </a:lnSpc>
            </a:pPr>
            <a:r>
              <a:rPr sz="800" b="1" spc="-10" dirty="0">
                <a:solidFill>
                  <a:srgbClr val="3F3F3F"/>
                </a:solidFill>
                <a:latin typeface="Arial"/>
                <a:cs typeface="Arial"/>
              </a:rPr>
              <a:t>1</a:t>
            </a:r>
            <a:r>
              <a:rPr sz="800" b="1" spc="-5" dirty="0">
                <a:solidFill>
                  <a:srgbClr val="3F3F3F"/>
                </a:solidFill>
                <a:latin typeface="Arial"/>
                <a:cs typeface="Arial"/>
              </a:rPr>
              <a:t>5</a:t>
            </a:r>
            <a:r>
              <a:rPr sz="800" b="1" dirty="0">
                <a:solidFill>
                  <a:srgbClr val="3F3F3F"/>
                </a:solidFill>
                <a:latin typeface="Arial"/>
                <a:cs typeface="Arial"/>
              </a:rPr>
              <a:t>0</a:t>
            </a:r>
            <a:endParaRPr sz="800">
              <a:latin typeface="Arial"/>
              <a:cs typeface="Arial"/>
            </a:endParaRPr>
          </a:p>
        </p:txBody>
      </p:sp>
      <p:sp>
        <p:nvSpPr>
          <p:cNvPr id="225" name="object 225"/>
          <p:cNvSpPr txBox="1"/>
          <p:nvPr/>
        </p:nvSpPr>
        <p:spPr>
          <a:xfrm>
            <a:off x="2442995" y="6600191"/>
            <a:ext cx="181610" cy="123189"/>
          </a:xfrm>
          <a:prstGeom prst="rect">
            <a:avLst/>
          </a:prstGeom>
        </p:spPr>
        <p:txBody>
          <a:bodyPr vert="horz" wrap="square" lIns="0" tIns="0" rIns="0" bIns="0" rtlCol="0">
            <a:spAutoFit/>
          </a:bodyPr>
          <a:lstStyle/>
          <a:p>
            <a:pPr>
              <a:lnSpc>
                <a:spcPct val="100000"/>
              </a:lnSpc>
            </a:pPr>
            <a:r>
              <a:rPr sz="800" b="1" spc="-10" dirty="0">
                <a:solidFill>
                  <a:srgbClr val="3F3F3F"/>
                </a:solidFill>
                <a:latin typeface="Arial"/>
                <a:cs typeface="Arial"/>
              </a:rPr>
              <a:t>2</a:t>
            </a:r>
            <a:r>
              <a:rPr sz="800" b="1" spc="-5" dirty="0">
                <a:solidFill>
                  <a:srgbClr val="3F3F3F"/>
                </a:solidFill>
                <a:latin typeface="Arial"/>
                <a:cs typeface="Arial"/>
              </a:rPr>
              <a:t>0</a:t>
            </a:r>
            <a:r>
              <a:rPr sz="800" b="1" dirty="0">
                <a:solidFill>
                  <a:srgbClr val="3F3F3F"/>
                </a:solidFill>
                <a:latin typeface="Arial"/>
                <a:cs typeface="Arial"/>
              </a:rPr>
              <a:t>0</a:t>
            </a:r>
            <a:endParaRPr sz="800">
              <a:latin typeface="Arial"/>
              <a:cs typeface="Arial"/>
            </a:endParaRPr>
          </a:p>
        </p:txBody>
      </p:sp>
      <p:sp>
        <p:nvSpPr>
          <p:cNvPr id="226" name="object 226"/>
          <p:cNvSpPr txBox="1"/>
          <p:nvPr/>
        </p:nvSpPr>
        <p:spPr>
          <a:xfrm>
            <a:off x="2442995" y="5608053"/>
            <a:ext cx="2458720" cy="881380"/>
          </a:xfrm>
          <a:prstGeom prst="rect">
            <a:avLst/>
          </a:prstGeom>
        </p:spPr>
        <p:txBody>
          <a:bodyPr vert="horz" wrap="square" lIns="0" tIns="0" rIns="0" bIns="0" rtlCol="0">
            <a:spAutoFit/>
          </a:bodyPr>
          <a:lstStyle/>
          <a:p>
            <a:pPr marL="440690">
              <a:lnSpc>
                <a:spcPct val="100000"/>
              </a:lnSpc>
            </a:pPr>
            <a:r>
              <a:rPr sz="950" b="1" spc="-10" dirty="0">
                <a:latin typeface="Arial"/>
                <a:cs typeface="Arial"/>
              </a:rPr>
              <a:t>Figure 37: Demand for Coke</a:t>
            </a:r>
            <a:r>
              <a:rPr sz="950" b="1" spc="-35" dirty="0">
                <a:latin typeface="Arial"/>
                <a:cs typeface="Arial"/>
              </a:rPr>
              <a:t> </a:t>
            </a:r>
            <a:r>
              <a:rPr sz="950" b="1" spc="-10" dirty="0">
                <a:latin typeface="Arial"/>
                <a:cs typeface="Arial"/>
              </a:rPr>
              <a:t>Drums</a:t>
            </a:r>
            <a:endParaRPr sz="950">
              <a:latin typeface="Arial"/>
              <a:cs typeface="Arial"/>
            </a:endParaRPr>
          </a:p>
          <a:p>
            <a:pPr>
              <a:lnSpc>
                <a:spcPct val="100000"/>
              </a:lnSpc>
              <a:spcBef>
                <a:spcPts val="50"/>
              </a:spcBef>
            </a:pPr>
            <a:endParaRPr sz="950">
              <a:latin typeface="Times New Roman"/>
              <a:cs typeface="Times New Roman"/>
            </a:endParaRPr>
          </a:p>
          <a:p>
            <a:pPr>
              <a:lnSpc>
                <a:spcPct val="100000"/>
              </a:lnSpc>
            </a:pPr>
            <a:r>
              <a:rPr sz="800" b="1" spc="-5" dirty="0">
                <a:solidFill>
                  <a:srgbClr val="3F3F3F"/>
                </a:solidFill>
                <a:latin typeface="Arial"/>
                <a:cs typeface="Arial"/>
              </a:rPr>
              <a:t>350</a:t>
            </a:r>
            <a:endParaRPr sz="800">
              <a:latin typeface="Arial"/>
              <a:cs typeface="Arial"/>
            </a:endParaRPr>
          </a:p>
          <a:p>
            <a:pPr>
              <a:lnSpc>
                <a:spcPct val="100000"/>
              </a:lnSpc>
              <a:spcBef>
                <a:spcPts val="15"/>
              </a:spcBef>
            </a:pPr>
            <a:endParaRPr sz="750">
              <a:latin typeface="Times New Roman"/>
              <a:cs typeface="Times New Roman"/>
            </a:endParaRPr>
          </a:p>
          <a:p>
            <a:pPr>
              <a:lnSpc>
                <a:spcPct val="100000"/>
              </a:lnSpc>
            </a:pPr>
            <a:r>
              <a:rPr sz="800" b="1" spc="-5" dirty="0">
                <a:solidFill>
                  <a:srgbClr val="3F3F3F"/>
                </a:solidFill>
                <a:latin typeface="Arial"/>
                <a:cs typeface="Arial"/>
              </a:rPr>
              <a:t>300</a:t>
            </a:r>
            <a:endParaRPr sz="800">
              <a:latin typeface="Arial"/>
              <a:cs typeface="Arial"/>
            </a:endParaRPr>
          </a:p>
          <a:p>
            <a:pPr>
              <a:lnSpc>
                <a:spcPct val="100000"/>
              </a:lnSpc>
              <a:spcBef>
                <a:spcPts val="15"/>
              </a:spcBef>
            </a:pPr>
            <a:endParaRPr sz="750">
              <a:latin typeface="Times New Roman"/>
              <a:cs typeface="Times New Roman"/>
            </a:endParaRPr>
          </a:p>
          <a:p>
            <a:pPr>
              <a:lnSpc>
                <a:spcPct val="100000"/>
              </a:lnSpc>
            </a:pPr>
            <a:r>
              <a:rPr sz="800" b="1" spc="-5" dirty="0">
                <a:solidFill>
                  <a:srgbClr val="3F3F3F"/>
                </a:solidFill>
                <a:latin typeface="Arial"/>
                <a:cs typeface="Arial"/>
              </a:rPr>
              <a:t>250</a:t>
            </a:r>
            <a:endParaRPr sz="800">
              <a:latin typeface="Arial"/>
              <a:cs typeface="Arial"/>
            </a:endParaRPr>
          </a:p>
        </p:txBody>
      </p:sp>
      <p:sp>
        <p:nvSpPr>
          <p:cNvPr id="227" name="object 227"/>
          <p:cNvSpPr txBox="1"/>
          <p:nvPr/>
        </p:nvSpPr>
        <p:spPr>
          <a:xfrm>
            <a:off x="2442995" y="7068058"/>
            <a:ext cx="2834640" cy="711835"/>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100</a:t>
            </a:r>
            <a:endParaRPr sz="800">
              <a:latin typeface="Arial"/>
              <a:cs typeface="Arial"/>
            </a:endParaRPr>
          </a:p>
          <a:p>
            <a:pPr>
              <a:lnSpc>
                <a:spcPct val="100000"/>
              </a:lnSpc>
              <a:spcBef>
                <a:spcPts val="15"/>
              </a:spcBef>
            </a:pPr>
            <a:endParaRPr sz="750">
              <a:latin typeface="Times New Roman"/>
              <a:cs typeface="Times New Roman"/>
            </a:endParaRPr>
          </a:p>
          <a:p>
            <a:pPr marR="2602230" algn="ctr">
              <a:lnSpc>
                <a:spcPct val="100000"/>
              </a:lnSpc>
              <a:spcBef>
                <a:spcPts val="5"/>
              </a:spcBef>
            </a:pPr>
            <a:r>
              <a:rPr sz="800" b="1" spc="-10" dirty="0">
                <a:solidFill>
                  <a:srgbClr val="3F3F3F"/>
                </a:solidFill>
                <a:latin typeface="Arial"/>
                <a:cs typeface="Arial"/>
              </a:rPr>
              <a:t>50</a:t>
            </a:r>
            <a:endParaRPr sz="800">
              <a:latin typeface="Arial"/>
              <a:cs typeface="Arial"/>
            </a:endParaRPr>
          </a:p>
          <a:p>
            <a:pPr>
              <a:lnSpc>
                <a:spcPct val="100000"/>
              </a:lnSpc>
              <a:spcBef>
                <a:spcPts val="20"/>
              </a:spcBef>
            </a:pPr>
            <a:endParaRPr sz="750">
              <a:latin typeface="Times New Roman"/>
              <a:cs typeface="Times New Roman"/>
            </a:endParaRPr>
          </a:p>
          <a:p>
            <a:pPr marL="135255">
              <a:lnSpc>
                <a:spcPts val="955"/>
              </a:lnSpc>
            </a:pPr>
            <a:r>
              <a:rPr sz="800" b="1" dirty="0">
                <a:solidFill>
                  <a:srgbClr val="3F3F3F"/>
                </a:solidFill>
                <a:latin typeface="Arial"/>
                <a:cs typeface="Arial"/>
              </a:rPr>
              <a:t>-</a:t>
            </a:r>
            <a:endParaRPr sz="800">
              <a:latin typeface="Arial"/>
              <a:cs typeface="Arial"/>
            </a:endParaRPr>
          </a:p>
          <a:p>
            <a:pPr marL="146050">
              <a:lnSpc>
                <a:spcPts val="955"/>
              </a:lnSpc>
            </a:pPr>
            <a:r>
              <a:rPr sz="800" b="1" spc="-5" dirty="0">
                <a:solidFill>
                  <a:srgbClr val="3F3F3F"/>
                </a:solidFill>
                <a:latin typeface="Arial"/>
                <a:cs typeface="Arial"/>
              </a:rPr>
              <a:t>05 </a:t>
            </a:r>
            <a:r>
              <a:rPr sz="800" b="1" spc="-65" dirty="0">
                <a:solidFill>
                  <a:srgbClr val="3F3F3F"/>
                </a:solidFill>
                <a:latin typeface="Arial"/>
                <a:cs typeface="Arial"/>
              </a:rPr>
              <a:t>Q106  </a:t>
            </a:r>
            <a:r>
              <a:rPr sz="800" b="1" spc="-5" dirty="0">
                <a:solidFill>
                  <a:srgbClr val="3F3F3F"/>
                </a:solidFill>
                <a:latin typeface="Arial"/>
                <a:cs typeface="Arial"/>
              </a:rPr>
              <a:t>07  08  09  10  11  12  13  14  15  16  17  18  19 20</a:t>
            </a:r>
            <a:endParaRPr sz="800">
              <a:latin typeface="Arial"/>
              <a:cs typeface="Arial"/>
            </a:endParaRPr>
          </a:p>
        </p:txBody>
      </p:sp>
      <p:sp>
        <p:nvSpPr>
          <p:cNvPr id="228" name="object 228"/>
          <p:cNvSpPr txBox="1"/>
          <p:nvPr/>
        </p:nvSpPr>
        <p:spPr>
          <a:xfrm>
            <a:off x="1942338" y="6610077"/>
            <a:ext cx="297180" cy="329565"/>
          </a:xfrm>
          <a:prstGeom prst="rect">
            <a:avLst/>
          </a:prstGeom>
        </p:spPr>
        <p:txBody>
          <a:bodyPr vert="horz" wrap="square" lIns="0" tIns="3175" rIns="0" bIns="0" rtlCol="0">
            <a:spAutoFit/>
          </a:bodyPr>
          <a:lstStyle/>
          <a:p>
            <a:pPr marL="1905" marR="5080" indent="-2540">
              <a:lnSpc>
                <a:spcPts val="640"/>
              </a:lnSpc>
              <a:spcBef>
                <a:spcPts val="25"/>
              </a:spcBef>
            </a:pPr>
            <a:r>
              <a:rPr sz="550" b="1" spc="5" dirty="0">
                <a:solidFill>
                  <a:srgbClr val="3F3F3F"/>
                </a:solidFill>
                <a:latin typeface="Arial"/>
                <a:cs typeface="Arial"/>
              </a:rPr>
              <a:t>Sales </a:t>
            </a:r>
            <a:r>
              <a:rPr sz="550" b="1" spc="10" dirty="0">
                <a:solidFill>
                  <a:srgbClr val="3F3F3F"/>
                </a:solidFill>
                <a:latin typeface="Arial"/>
                <a:cs typeface="Arial"/>
              </a:rPr>
              <a:t>in  </a:t>
            </a:r>
            <a:r>
              <a:rPr sz="550" b="1" spc="5" dirty="0">
                <a:solidFill>
                  <a:srgbClr val="3F3F3F"/>
                </a:solidFill>
                <a:latin typeface="Arial"/>
                <a:cs typeface="Arial"/>
              </a:rPr>
              <a:t>No</a:t>
            </a:r>
            <a:r>
              <a:rPr sz="550" b="1" dirty="0">
                <a:solidFill>
                  <a:srgbClr val="3F3F3F"/>
                </a:solidFill>
                <a:latin typeface="Arial"/>
                <a:cs typeface="Arial"/>
              </a:rPr>
              <a:t>minal</a:t>
            </a:r>
            <a:endParaRPr sz="550">
              <a:latin typeface="Arial"/>
              <a:cs typeface="Arial"/>
            </a:endParaRPr>
          </a:p>
          <a:p>
            <a:pPr marL="635" marR="22225" indent="11430">
              <a:lnSpc>
                <a:spcPts val="640"/>
              </a:lnSpc>
              <a:spcBef>
                <a:spcPts val="15"/>
              </a:spcBef>
            </a:pPr>
            <a:r>
              <a:rPr sz="550" b="1" spc="5" dirty="0">
                <a:solidFill>
                  <a:srgbClr val="3F3F3F"/>
                </a:solidFill>
                <a:latin typeface="Arial"/>
                <a:cs typeface="Arial"/>
              </a:rPr>
              <a:t>Dol</a:t>
            </a:r>
            <a:r>
              <a:rPr sz="550" b="1" spc="-5" dirty="0">
                <a:solidFill>
                  <a:srgbClr val="3F3F3F"/>
                </a:solidFill>
                <a:latin typeface="Arial"/>
                <a:cs typeface="Arial"/>
              </a:rPr>
              <a:t>l</a:t>
            </a:r>
            <a:r>
              <a:rPr sz="550" b="1" spc="5" dirty="0">
                <a:solidFill>
                  <a:srgbClr val="3F3F3F"/>
                </a:solidFill>
                <a:latin typeface="Arial"/>
                <a:cs typeface="Arial"/>
              </a:rPr>
              <a:t>a</a:t>
            </a:r>
            <a:r>
              <a:rPr sz="550" b="1" dirty="0">
                <a:solidFill>
                  <a:srgbClr val="3F3F3F"/>
                </a:solidFill>
                <a:latin typeface="Arial"/>
                <a:cs typeface="Arial"/>
              </a:rPr>
              <a:t>r</a:t>
            </a:r>
            <a:r>
              <a:rPr sz="550" b="1" spc="5" dirty="0">
                <a:solidFill>
                  <a:srgbClr val="3F3F3F"/>
                </a:solidFill>
                <a:latin typeface="Arial"/>
                <a:cs typeface="Arial"/>
              </a:rPr>
              <a:t>s  ($M</a:t>
            </a:r>
            <a:r>
              <a:rPr sz="550" b="1" spc="-95" dirty="0">
                <a:solidFill>
                  <a:srgbClr val="3F3F3F"/>
                </a:solidFill>
                <a:latin typeface="Arial"/>
                <a:cs typeface="Arial"/>
              </a:rPr>
              <a:t> </a:t>
            </a:r>
            <a:r>
              <a:rPr sz="550" b="1" spc="5" dirty="0">
                <a:solidFill>
                  <a:srgbClr val="3F3F3F"/>
                </a:solidFill>
                <a:latin typeface="Arial"/>
                <a:cs typeface="Arial"/>
              </a:rPr>
              <a:t>US)</a:t>
            </a:r>
            <a:endParaRPr sz="550">
              <a:latin typeface="Arial"/>
              <a:cs typeface="Arial"/>
            </a:endParaRPr>
          </a:p>
        </p:txBody>
      </p:sp>
      <p:sp>
        <p:nvSpPr>
          <p:cNvPr id="229" name="object 229"/>
          <p:cNvSpPr/>
          <p:nvPr/>
        </p:nvSpPr>
        <p:spPr>
          <a:xfrm>
            <a:off x="5430011" y="6604254"/>
            <a:ext cx="441325" cy="441325"/>
          </a:xfrm>
          <a:custGeom>
            <a:avLst/>
            <a:gdLst/>
            <a:ahLst/>
            <a:cxnLst/>
            <a:rect l="l" t="t" r="r" b="b"/>
            <a:pathLst>
              <a:path w="441325" h="441325">
                <a:moveTo>
                  <a:pt x="0" y="441198"/>
                </a:moveTo>
                <a:lnTo>
                  <a:pt x="441198" y="441198"/>
                </a:lnTo>
                <a:lnTo>
                  <a:pt x="441198" y="0"/>
                </a:lnTo>
                <a:lnTo>
                  <a:pt x="0" y="0"/>
                </a:lnTo>
                <a:lnTo>
                  <a:pt x="0" y="441198"/>
                </a:lnTo>
                <a:close/>
              </a:path>
            </a:pathLst>
          </a:custGeom>
          <a:solidFill>
            <a:srgbClr val="FFFFFF"/>
          </a:solidFill>
        </p:spPr>
        <p:txBody>
          <a:bodyPr wrap="square" lIns="0" tIns="0" rIns="0" bIns="0" rtlCol="0"/>
          <a:lstStyle/>
          <a:p>
            <a:endParaRPr/>
          </a:p>
        </p:txBody>
      </p:sp>
      <p:sp>
        <p:nvSpPr>
          <p:cNvPr id="230" name="object 230"/>
          <p:cNvSpPr/>
          <p:nvPr/>
        </p:nvSpPr>
        <p:spPr>
          <a:xfrm>
            <a:off x="5428488" y="6602730"/>
            <a:ext cx="444500" cy="444500"/>
          </a:xfrm>
          <a:custGeom>
            <a:avLst/>
            <a:gdLst/>
            <a:ahLst/>
            <a:cxnLst/>
            <a:rect l="l" t="t" r="r" b="b"/>
            <a:pathLst>
              <a:path w="444500" h="444500">
                <a:moveTo>
                  <a:pt x="442722" y="0"/>
                </a:moveTo>
                <a:lnTo>
                  <a:pt x="1524" y="0"/>
                </a:lnTo>
                <a:lnTo>
                  <a:pt x="0" y="1524"/>
                </a:lnTo>
                <a:lnTo>
                  <a:pt x="0" y="442722"/>
                </a:lnTo>
                <a:lnTo>
                  <a:pt x="1524" y="444246"/>
                </a:lnTo>
                <a:lnTo>
                  <a:pt x="442722" y="444246"/>
                </a:lnTo>
                <a:lnTo>
                  <a:pt x="444245" y="442722"/>
                </a:lnTo>
                <a:lnTo>
                  <a:pt x="3048" y="442722"/>
                </a:lnTo>
                <a:lnTo>
                  <a:pt x="1524" y="441198"/>
                </a:lnTo>
                <a:lnTo>
                  <a:pt x="3048" y="441198"/>
                </a:lnTo>
                <a:lnTo>
                  <a:pt x="3048" y="3048"/>
                </a:lnTo>
                <a:lnTo>
                  <a:pt x="1524" y="3048"/>
                </a:lnTo>
                <a:lnTo>
                  <a:pt x="3048" y="1524"/>
                </a:lnTo>
                <a:lnTo>
                  <a:pt x="444245" y="1524"/>
                </a:lnTo>
                <a:lnTo>
                  <a:pt x="442722" y="0"/>
                </a:lnTo>
                <a:close/>
              </a:path>
              <a:path w="444500" h="444500">
                <a:moveTo>
                  <a:pt x="3048" y="441198"/>
                </a:moveTo>
                <a:lnTo>
                  <a:pt x="1524" y="441198"/>
                </a:lnTo>
                <a:lnTo>
                  <a:pt x="3048" y="442722"/>
                </a:lnTo>
                <a:lnTo>
                  <a:pt x="3048" y="441198"/>
                </a:lnTo>
                <a:close/>
              </a:path>
              <a:path w="444500" h="444500">
                <a:moveTo>
                  <a:pt x="441198" y="441198"/>
                </a:moveTo>
                <a:lnTo>
                  <a:pt x="3048" y="441198"/>
                </a:lnTo>
                <a:lnTo>
                  <a:pt x="3048" y="442722"/>
                </a:lnTo>
                <a:lnTo>
                  <a:pt x="441198" y="442722"/>
                </a:lnTo>
                <a:lnTo>
                  <a:pt x="441198" y="441198"/>
                </a:lnTo>
                <a:close/>
              </a:path>
              <a:path w="444500" h="444500">
                <a:moveTo>
                  <a:pt x="441198" y="1524"/>
                </a:moveTo>
                <a:lnTo>
                  <a:pt x="441198" y="442722"/>
                </a:lnTo>
                <a:lnTo>
                  <a:pt x="442722" y="441198"/>
                </a:lnTo>
                <a:lnTo>
                  <a:pt x="444245" y="441198"/>
                </a:lnTo>
                <a:lnTo>
                  <a:pt x="444245" y="3048"/>
                </a:lnTo>
                <a:lnTo>
                  <a:pt x="442722" y="3048"/>
                </a:lnTo>
                <a:lnTo>
                  <a:pt x="441198" y="1524"/>
                </a:lnTo>
                <a:close/>
              </a:path>
              <a:path w="444500" h="444500">
                <a:moveTo>
                  <a:pt x="444245" y="441198"/>
                </a:moveTo>
                <a:lnTo>
                  <a:pt x="442722" y="441198"/>
                </a:lnTo>
                <a:lnTo>
                  <a:pt x="441198" y="442722"/>
                </a:lnTo>
                <a:lnTo>
                  <a:pt x="444245" y="442722"/>
                </a:lnTo>
                <a:lnTo>
                  <a:pt x="444245" y="441198"/>
                </a:lnTo>
                <a:close/>
              </a:path>
              <a:path w="444500" h="444500">
                <a:moveTo>
                  <a:pt x="3048" y="1524"/>
                </a:moveTo>
                <a:lnTo>
                  <a:pt x="1524" y="3048"/>
                </a:lnTo>
                <a:lnTo>
                  <a:pt x="3048" y="3048"/>
                </a:lnTo>
                <a:lnTo>
                  <a:pt x="3048" y="1524"/>
                </a:lnTo>
                <a:close/>
              </a:path>
              <a:path w="444500" h="444500">
                <a:moveTo>
                  <a:pt x="441198" y="1524"/>
                </a:moveTo>
                <a:lnTo>
                  <a:pt x="3048" y="1524"/>
                </a:lnTo>
                <a:lnTo>
                  <a:pt x="3048" y="3048"/>
                </a:lnTo>
                <a:lnTo>
                  <a:pt x="441198" y="3048"/>
                </a:lnTo>
                <a:lnTo>
                  <a:pt x="441198" y="1524"/>
                </a:lnTo>
                <a:close/>
              </a:path>
              <a:path w="444500" h="444500">
                <a:moveTo>
                  <a:pt x="444245" y="1524"/>
                </a:moveTo>
                <a:lnTo>
                  <a:pt x="441198" y="1524"/>
                </a:lnTo>
                <a:lnTo>
                  <a:pt x="442722" y="3048"/>
                </a:lnTo>
                <a:lnTo>
                  <a:pt x="444245" y="3048"/>
                </a:lnTo>
                <a:lnTo>
                  <a:pt x="444245" y="1524"/>
                </a:lnTo>
                <a:close/>
              </a:path>
            </a:pathLst>
          </a:custGeom>
          <a:solidFill>
            <a:srgbClr val="000000"/>
          </a:solidFill>
        </p:spPr>
        <p:txBody>
          <a:bodyPr wrap="square" lIns="0" tIns="0" rIns="0" bIns="0" rtlCol="0"/>
          <a:lstStyle/>
          <a:p>
            <a:endParaRPr/>
          </a:p>
        </p:txBody>
      </p:sp>
      <p:sp>
        <p:nvSpPr>
          <p:cNvPr id="231" name="object 231"/>
          <p:cNvSpPr/>
          <p:nvPr/>
        </p:nvSpPr>
        <p:spPr>
          <a:xfrm>
            <a:off x="5474208" y="6677786"/>
            <a:ext cx="36195" cy="0"/>
          </a:xfrm>
          <a:custGeom>
            <a:avLst/>
            <a:gdLst/>
            <a:ahLst/>
            <a:cxnLst/>
            <a:rect l="l" t="t" r="r" b="b"/>
            <a:pathLst>
              <a:path w="36195">
                <a:moveTo>
                  <a:pt x="0" y="0"/>
                </a:moveTo>
                <a:lnTo>
                  <a:pt x="35813" y="0"/>
                </a:lnTo>
              </a:path>
            </a:pathLst>
          </a:custGeom>
          <a:ln w="35813">
            <a:solidFill>
              <a:srgbClr val="00AFEF"/>
            </a:solidFill>
          </a:ln>
        </p:spPr>
        <p:txBody>
          <a:bodyPr wrap="square" lIns="0" tIns="0" rIns="0" bIns="0" rtlCol="0"/>
          <a:lstStyle/>
          <a:p>
            <a:endParaRPr/>
          </a:p>
        </p:txBody>
      </p:sp>
      <p:sp>
        <p:nvSpPr>
          <p:cNvPr id="232" name="object 232"/>
          <p:cNvSpPr/>
          <p:nvPr/>
        </p:nvSpPr>
        <p:spPr>
          <a:xfrm>
            <a:off x="5474208" y="6824853"/>
            <a:ext cx="36195" cy="0"/>
          </a:xfrm>
          <a:custGeom>
            <a:avLst/>
            <a:gdLst/>
            <a:ahLst/>
            <a:cxnLst/>
            <a:rect l="l" t="t" r="r" b="b"/>
            <a:pathLst>
              <a:path w="36195">
                <a:moveTo>
                  <a:pt x="0" y="0"/>
                </a:moveTo>
                <a:lnTo>
                  <a:pt x="35813" y="0"/>
                </a:lnTo>
              </a:path>
            </a:pathLst>
          </a:custGeom>
          <a:ln w="35813">
            <a:solidFill>
              <a:srgbClr val="000065"/>
            </a:solidFill>
          </a:ln>
        </p:spPr>
        <p:txBody>
          <a:bodyPr wrap="square" lIns="0" tIns="0" rIns="0" bIns="0" rtlCol="0"/>
          <a:lstStyle/>
          <a:p>
            <a:endParaRPr/>
          </a:p>
        </p:txBody>
      </p:sp>
      <p:sp>
        <p:nvSpPr>
          <p:cNvPr id="233" name="object 233"/>
          <p:cNvSpPr/>
          <p:nvPr/>
        </p:nvSpPr>
        <p:spPr>
          <a:xfrm>
            <a:off x="5474208" y="6971918"/>
            <a:ext cx="36195" cy="0"/>
          </a:xfrm>
          <a:custGeom>
            <a:avLst/>
            <a:gdLst/>
            <a:ahLst/>
            <a:cxnLst/>
            <a:rect l="l" t="t" r="r" b="b"/>
            <a:pathLst>
              <a:path w="36195">
                <a:moveTo>
                  <a:pt x="0" y="0"/>
                </a:moveTo>
                <a:lnTo>
                  <a:pt x="35813" y="0"/>
                </a:lnTo>
              </a:path>
            </a:pathLst>
          </a:custGeom>
          <a:ln w="35813">
            <a:solidFill>
              <a:srgbClr val="326598"/>
            </a:solidFill>
          </a:ln>
        </p:spPr>
        <p:txBody>
          <a:bodyPr wrap="square" lIns="0" tIns="0" rIns="0" bIns="0" rtlCol="0"/>
          <a:lstStyle/>
          <a:p>
            <a:endParaRPr/>
          </a:p>
        </p:txBody>
      </p:sp>
      <p:sp>
        <p:nvSpPr>
          <p:cNvPr id="234" name="object 234"/>
          <p:cNvSpPr txBox="1"/>
          <p:nvPr/>
        </p:nvSpPr>
        <p:spPr>
          <a:xfrm>
            <a:off x="5430011" y="6604254"/>
            <a:ext cx="441325" cy="441325"/>
          </a:xfrm>
          <a:prstGeom prst="rect">
            <a:avLst/>
          </a:prstGeom>
        </p:spPr>
        <p:txBody>
          <a:bodyPr vert="horz" wrap="square" lIns="0" tIns="26670" rIns="0" bIns="0" rtlCol="0">
            <a:spAutoFit/>
          </a:bodyPr>
          <a:lstStyle/>
          <a:p>
            <a:pPr marL="95250">
              <a:lnSpc>
                <a:spcPct val="100000"/>
              </a:lnSpc>
              <a:spcBef>
                <a:spcPts val="210"/>
              </a:spcBef>
            </a:pPr>
            <a:r>
              <a:rPr sz="550" spc="5" dirty="0">
                <a:solidFill>
                  <a:srgbClr val="3F3F3F"/>
                </a:solidFill>
                <a:latin typeface="Arial"/>
                <a:cs typeface="Arial"/>
              </a:rPr>
              <a:t>Asia</a:t>
            </a:r>
            <a:endParaRPr sz="550">
              <a:latin typeface="Arial"/>
              <a:cs typeface="Arial"/>
            </a:endParaRPr>
          </a:p>
          <a:p>
            <a:pPr marL="95250">
              <a:lnSpc>
                <a:spcPct val="100000"/>
              </a:lnSpc>
              <a:spcBef>
                <a:spcPts val="495"/>
              </a:spcBef>
            </a:pPr>
            <a:r>
              <a:rPr sz="550" spc="5" dirty="0">
                <a:solidFill>
                  <a:srgbClr val="3F3F3F"/>
                </a:solidFill>
                <a:latin typeface="Arial"/>
                <a:cs typeface="Arial"/>
              </a:rPr>
              <a:t>EMEA</a:t>
            </a:r>
            <a:endParaRPr sz="550">
              <a:latin typeface="Arial"/>
              <a:cs typeface="Arial"/>
            </a:endParaRPr>
          </a:p>
          <a:p>
            <a:pPr marL="95250">
              <a:lnSpc>
                <a:spcPct val="100000"/>
              </a:lnSpc>
              <a:spcBef>
                <a:spcPts val="495"/>
              </a:spcBef>
            </a:pPr>
            <a:r>
              <a:rPr sz="550" dirty="0">
                <a:solidFill>
                  <a:srgbClr val="3F3F3F"/>
                </a:solidFill>
                <a:latin typeface="Arial"/>
                <a:cs typeface="Arial"/>
              </a:rPr>
              <a:t>Americas</a:t>
            </a:r>
            <a:endParaRPr sz="550">
              <a:latin typeface="Arial"/>
              <a:cs typeface="Arial"/>
            </a:endParaRPr>
          </a:p>
        </p:txBody>
      </p:sp>
      <p:sp>
        <p:nvSpPr>
          <p:cNvPr id="235" name="object 235"/>
          <p:cNvSpPr/>
          <p:nvPr/>
        </p:nvSpPr>
        <p:spPr>
          <a:xfrm>
            <a:off x="1876044" y="5827014"/>
            <a:ext cx="4021454" cy="2067560"/>
          </a:xfrm>
          <a:custGeom>
            <a:avLst/>
            <a:gdLst/>
            <a:ahLst/>
            <a:cxnLst/>
            <a:rect l="l" t="t" r="r" b="b"/>
            <a:pathLst>
              <a:path w="4021454" h="2067559">
                <a:moveTo>
                  <a:pt x="4019550" y="0"/>
                </a:moveTo>
                <a:lnTo>
                  <a:pt x="1524" y="0"/>
                </a:lnTo>
                <a:lnTo>
                  <a:pt x="0" y="1524"/>
                </a:lnTo>
                <a:lnTo>
                  <a:pt x="0" y="2065782"/>
                </a:lnTo>
                <a:lnTo>
                  <a:pt x="1524" y="2067306"/>
                </a:lnTo>
                <a:lnTo>
                  <a:pt x="4019550" y="2067306"/>
                </a:lnTo>
                <a:lnTo>
                  <a:pt x="4021074" y="2065782"/>
                </a:lnTo>
                <a:lnTo>
                  <a:pt x="3048" y="2065782"/>
                </a:lnTo>
                <a:lnTo>
                  <a:pt x="1524" y="2064258"/>
                </a:lnTo>
                <a:lnTo>
                  <a:pt x="3048" y="2064258"/>
                </a:lnTo>
                <a:lnTo>
                  <a:pt x="3048" y="3048"/>
                </a:lnTo>
                <a:lnTo>
                  <a:pt x="1524" y="3048"/>
                </a:lnTo>
                <a:lnTo>
                  <a:pt x="3048" y="1524"/>
                </a:lnTo>
                <a:lnTo>
                  <a:pt x="4021074" y="1524"/>
                </a:lnTo>
                <a:lnTo>
                  <a:pt x="4019550" y="0"/>
                </a:lnTo>
                <a:close/>
              </a:path>
              <a:path w="4021454" h="2067559">
                <a:moveTo>
                  <a:pt x="3048" y="2064258"/>
                </a:moveTo>
                <a:lnTo>
                  <a:pt x="1524" y="2064258"/>
                </a:lnTo>
                <a:lnTo>
                  <a:pt x="3048" y="2065782"/>
                </a:lnTo>
                <a:lnTo>
                  <a:pt x="3048" y="2064258"/>
                </a:lnTo>
                <a:close/>
              </a:path>
              <a:path w="4021454" h="2067559">
                <a:moveTo>
                  <a:pt x="4018026" y="2064258"/>
                </a:moveTo>
                <a:lnTo>
                  <a:pt x="3048" y="2064258"/>
                </a:lnTo>
                <a:lnTo>
                  <a:pt x="3048" y="2065782"/>
                </a:lnTo>
                <a:lnTo>
                  <a:pt x="4018026" y="2065782"/>
                </a:lnTo>
                <a:lnTo>
                  <a:pt x="4018026" y="2064258"/>
                </a:lnTo>
                <a:close/>
              </a:path>
              <a:path w="4021454" h="2067559">
                <a:moveTo>
                  <a:pt x="4018026" y="1524"/>
                </a:moveTo>
                <a:lnTo>
                  <a:pt x="4018026" y="2065782"/>
                </a:lnTo>
                <a:lnTo>
                  <a:pt x="4019550" y="2064258"/>
                </a:lnTo>
                <a:lnTo>
                  <a:pt x="4021074" y="2064258"/>
                </a:lnTo>
                <a:lnTo>
                  <a:pt x="4021074" y="3048"/>
                </a:lnTo>
                <a:lnTo>
                  <a:pt x="4019550" y="3048"/>
                </a:lnTo>
                <a:lnTo>
                  <a:pt x="4018026" y="1524"/>
                </a:lnTo>
                <a:close/>
              </a:path>
              <a:path w="4021454" h="2067559">
                <a:moveTo>
                  <a:pt x="4021074" y="2064258"/>
                </a:moveTo>
                <a:lnTo>
                  <a:pt x="4019550" y="2064258"/>
                </a:lnTo>
                <a:lnTo>
                  <a:pt x="4018026" y="2065782"/>
                </a:lnTo>
                <a:lnTo>
                  <a:pt x="4021074" y="2065782"/>
                </a:lnTo>
                <a:lnTo>
                  <a:pt x="4021074" y="2064258"/>
                </a:lnTo>
                <a:close/>
              </a:path>
              <a:path w="4021454" h="2067559">
                <a:moveTo>
                  <a:pt x="3048" y="1524"/>
                </a:moveTo>
                <a:lnTo>
                  <a:pt x="1524" y="3048"/>
                </a:lnTo>
                <a:lnTo>
                  <a:pt x="3048" y="3048"/>
                </a:lnTo>
                <a:lnTo>
                  <a:pt x="3048" y="1524"/>
                </a:lnTo>
                <a:close/>
              </a:path>
              <a:path w="4021454" h="2067559">
                <a:moveTo>
                  <a:pt x="4018026" y="1524"/>
                </a:moveTo>
                <a:lnTo>
                  <a:pt x="3048" y="1524"/>
                </a:lnTo>
                <a:lnTo>
                  <a:pt x="3048" y="3048"/>
                </a:lnTo>
                <a:lnTo>
                  <a:pt x="4018026" y="3048"/>
                </a:lnTo>
                <a:lnTo>
                  <a:pt x="4018026" y="1524"/>
                </a:lnTo>
                <a:close/>
              </a:path>
              <a:path w="4021454" h="2067559">
                <a:moveTo>
                  <a:pt x="4021074" y="1524"/>
                </a:moveTo>
                <a:lnTo>
                  <a:pt x="4018026" y="1524"/>
                </a:lnTo>
                <a:lnTo>
                  <a:pt x="4019550" y="3048"/>
                </a:lnTo>
                <a:lnTo>
                  <a:pt x="4021074" y="3048"/>
                </a:lnTo>
                <a:lnTo>
                  <a:pt x="4021074" y="1524"/>
                </a:lnTo>
                <a:close/>
              </a:path>
            </a:pathLst>
          </a:custGeom>
          <a:solidFill>
            <a:srgbClr val="000000"/>
          </a:solidFill>
        </p:spPr>
        <p:txBody>
          <a:bodyPr wrap="square" lIns="0" tIns="0" rIns="0" bIns="0" rtlCol="0"/>
          <a:lstStyle/>
          <a:p>
            <a:endParaRPr/>
          </a:p>
        </p:txBody>
      </p:sp>
      <p:sp>
        <p:nvSpPr>
          <p:cNvPr id="236" name="object 23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83</a:t>
            </a:fld>
            <a:endParaRPr spc="15"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object 6"/>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84</a:t>
            </a:fld>
            <a:endParaRPr spc="15" dirty="0"/>
          </a:p>
        </p:txBody>
      </p:sp>
      <p:sp>
        <p:nvSpPr>
          <p:cNvPr id="2" name="object 2"/>
          <p:cNvSpPr txBox="1"/>
          <p:nvPr/>
        </p:nvSpPr>
        <p:spPr>
          <a:xfrm>
            <a:off x="1499858" y="796843"/>
            <a:ext cx="5001895" cy="1490345"/>
          </a:xfrm>
          <a:prstGeom prst="rect">
            <a:avLst/>
          </a:prstGeom>
        </p:spPr>
        <p:txBody>
          <a:bodyPr vert="horz" wrap="square" lIns="0" tIns="0" rIns="0" bIns="0" rtlCol="0">
            <a:spAutoFit/>
          </a:bodyPr>
          <a:lstStyle/>
          <a:p>
            <a:pPr marL="227965" marR="5080" indent="-215265">
              <a:lnSpc>
                <a:spcPct val="142600"/>
              </a:lnSpc>
              <a:buFont typeface="Symbol"/>
              <a:buChar char=""/>
              <a:tabLst>
                <a:tab pos="227965" algn="l"/>
                <a:tab pos="228600" algn="l"/>
              </a:tabLst>
            </a:pPr>
            <a:r>
              <a:rPr sz="950" spc="-10" dirty="0">
                <a:latin typeface="Arial"/>
                <a:cs typeface="Arial"/>
              </a:rPr>
              <a:t>CNPC’s </a:t>
            </a:r>
            <a:r>
              <a:rPr sz="950" spc="-15" dirty="0">
                <a:latin typeface="Arial"/>
                <a:cs typeface="Arial"/>
              </a:rPr>
              <a:t>400k </a:t>
            </a:r>
            <a:r>
              <a:rPr sz="950" spc="-10" dirty="0">
                <a:latin typeface="Arial"/>
                <a:cs typeface="Arial"/>
              </a:rPr>
              <a:t>bpd Nanhai refinery, which may order </a:t>
            </a:r>
            <a:r>
              <a:rPr sz="950" spc="-5" dirty="0">
                <a:latin typeface="Arial"/>
                <a:cs typeface="Arial"/>
              </a:rPr>
              <a:t>its </a:t>
            </a:r>
            <a:r>
              <a:rPr sz="950" spc="-10" dirty="0">
                <a:latin typeface="Arial"/>
                <a:cs typeface="Arial"/>
              </a:rPr>
              <a:t>coke drums by the end of </a:t>
            </a:r>
            <a:r>
              <a:rPr sz="950" spc="-5" dirty="0">
                <a:latin typeface="Arial"/>
                <a:cs typeface="Arial"/>
              </a:rPr>
              <a:t>the </a:t>
            </a:r>
            <a:r>
              <a:rPr sz="950" spc="-10" dirty="0">
                <a:latin typeface="Arial"/>
                <a:cs typeface="Arial"/>
              </a:rPr>
              <a:t>year,  will receive the drums </a:t>
            </a:r>
            <a:r>
              <a:rPr sz="950" spc="-5" dirty="0">
                <a:latin typeface="Arial"/>
                <a:cs typeface="Arial"/>
              </a:rPr>
              <a:t>in </a:t>
            </a:r>
            <a:r>
              <a:rPr sz="950" spc="-10" dirty="0">
                <a:latin typeface="Arial"/>
                <a:cs typeface="Arial"/>
              </a:rPr>
              <a:t>this period and make several progress</a:t>
            </a:r>
            <a:r>
              <a:rPr sz="950" spc="150" dirty="0">
                <a:latin typeface="Arial"/>
                <a:cs typeface="Arial"/>
              </a:rPr>
              <a:t> </a:t>
            </a:r>
            <a:r>
              <a:rPr sz="950" spc="-10" dirty="0">
                <a:latin typeface="Arial"/>
                <a:cs typeface="Arial"/>
              </a:rPr>
              <a:t>payments.</a:t>
            </a:r>
            <a:endParaRPr sz="950">
              <a:latin typeface="Arial"/>
              <a:cs typeface="Arial"/>
            </a:endParaRPr>
          </a:p>
          <a:p>
            <a:pPr marL="227965" indent="-215265">
              <a:lnSpc>
                <a:spcPct val="100000"/>
              </a:lnSpc>
              <a:spcBef>
                <a:spcPts val="545"/>
              </a:spcBef>
              <a:buFont typeface="Symbol"/>
              <a:buChar char=""/>
              <a:tabLst>
                <a:tab pos="227965" algn="l"/>
                <a:tab pos="228600" algn="l"/>
              </a:tabLst>
            </a:pPr>
            <a:r>
              <a:rPr sz="950" spc="-10" dirty="0">
                <a:latin typeface="Arial"/>
                <a:cs typeface="Arial"/>
              </a:rPr>
              <a:t>The Cuddalore refinery in India will include </a:t>
            </a:r>
            <a:r>
              <a:rPr sz="950" spc="-5" dirty="0">
                <a:latin typeface="Arial"/>
                <a:cs typeface="Arial"/>
              </a:rPr>
              <a:t>a </a:t>
            </a:r>
            <a:r>
              <a:rPr sz="950" spc="-10" dirty="0">
                <a:latin typeface="Arial"/>
                <a:cs typeface="Arial"/>
              </a:rPr>
              <a:t>50k bpd delayed coking</a:t>
            </a:r>
            <a:r>
              <a:rPr sz="950" spc="114" dirty="0">
                <a:latin typeface="Arial"/>
                <a:cs typeface="Arial"/>
              </a:rPr>
              <a:t> </a:t>
            </a:r>
            <a:r>
              <a:rPr sz="950" spc="-10" dirty="0">
                <a:latin typeface="Arial"/>
                <a:cs typeface="Arial"/>
              </a:rPr>
              <a:t>unit.</a:t>
            </a:r>
            <a:endParaRPr sz="950">
              <a:latin typeface="Arial"/>
              <a:cs typeface="Arial"/>
            </a:endParaRPr>
          </a:p>
          <a:p>
            <a:pPr marL="227965" indent="-215265">
              <a:lnSpc>
                <a:spcPct val="100000"/>
              </a:lnSpc>
              <a:spcBef>
                <a:spcPts val="545"/>
              </a:spcBef>
              <a:buFont typeface="Symbol"/>
              <a:buChar char=""/>
              <a:tabLst>
                <a:tab pos="227965" algn="l"/>
                <a:tab pos="228600" algn="l"/>
              </a:tabLst>
            </a:pPr>
            <a:r>
              <a:rPr sz="950" spc="-5" dirty="0">
                <a:latin typeface="Arial"/>
                <a:cs typeface="Arial"/>
              </a:rPr>
              <a:t>Sinopec’s </a:t>
            </a:r>
            <a:r>
              <a:rPr sz="950" spc="-10" dirty="0">
                <a:latin typeface="Arial"/>
                <a:cs typeface="Arial"/>
              </a:rPr>
              <a:t>100k bpd Hainan refinery </a:t>
            </a:r>
            <a:r>
              <a:rPr sz="950" spc="-5" dirty="0">
                <a:latin typeface="Arial"/>
                <a:cs typeface="Arial"/>
              </a:rPr>
              <a:t>expansion </a:t>
            </a:r>
            <a:r>
              <a:rPr sz="950" spc="-10" dirty="0">
                <a:latin typeface="Arial"/>
                <a:cs typeface="Arial"/>
              </a:rPr>
              <a:t>will include </a:t>
            </a:r>
            <a:r>
              <a:rPr sz="950" spc="-5" dirty="0">
                <a:latin typeface="Arial"/>
                <a:cs typeface="Arial"/>
              </a:rPr>
              <a:t>a </a:t>
            </a:r>
            <a:r>
              <a:rPr sz="950" spc="-10" dirty="0">
                <a:latin typeface="Arial"/>
                <a:cs typeface="Arial"/>
              </a:rPr>
              <a:t>20-30k bpd delayed</a:t>
            </a:r>
            <a:r>
              <a:rPr sz="950" spc="140" dirty="0">
                <a:latin typeface="Arial"/>
                <a:cs typeface="Arial"/>
              </a:rPr>
              <a:t> </a:t>
            </a:r>
            <a:r>
              <a:rPr sz="950" spc="-10" dirty="0">
                <a:latin typeface="Arial"/>
                <a:cs typeface="Arial"/>
              </a:rPr>
              <a:t>coker.</a:t>
            </a:r>
            <a:endParaRPr sz="950">
              <a:latin typeface="Arial"/>
              <a:cs typeface="Arial"/>
            </a:endParaRPr>
          </a:p>
          <a:p>
            <a:pPr marL="227965" marR="300355" indent="-215265">
              <a:lnSpc>
                <a:spcPct val="142100"/>
              </a:lnSpc>
              <a:spcBef>
                <a:spcPts val="65"/>
              </a:spcBef>
              <a:buFont typeface="Symbol"/>
              <a:buChar char=""/>
              <a:tabLst>
                <a:tab pos="227965" algn="l"/>
                <a:tab pos="228600" algn="l"/>
              </a:tabLst>
            </a:pPr>
            <a:r>
              <a:rPr sz="950" spc="-10" dirty="0">
                <a:latin typeface="Arial"/>
                <a:cs typeface="Arial"/>
              </a:rPr>
              <a:t>Vietnam’s Nghi Son and Dung Quat refineries will both </a:t>
            </a:r>
            <a:r>
              <a:rPr sz="950" spc="-5" dirty="0">
                <a:latin typeface="Arial"/>
                <a:cs typeface="Arial"/>
              </a:rPr>
              <a:t>include </a:t>
            </a:r>
            <a:r>
              <a:rPr sz="950" spc="-10" dirty="0">
                <a:latin typeface="Arial"/>
                <a:cs typeface="Arial"/>
              </a:rPr>
              <a:t>cokers when </a:t>
            </a:r>
            <a:r>
              <a:rPr sz="950" spc="-5" dirty="0">
                <a:latin typeface="Arial"/>
                <a:cs typeface="Arial"/>
              </a:rPr>
              <a:t>they are  </a:t>
            </a:r>
            <a:r>
              <a:rPr sz="950" spc="-10" dirty="0">
                <a:latin typeface="Arial"/>
                <a:cs typeface="Arial"/>
              </a:rPr>
              <a:t>completed </a:t>
            </a:r>
            <a:r>
              <a:rPr sz="950" spc="-5" dirty="0">
                <a:latin typeface="Arial"/>
                <a:cs typeface="Arial"/>
              </a:rPr>
              <a:t>in </a:t>
            </a:r>
            <a:r>
              <a:rPr sz="950" spc="-10" dirty="0">
                <a:latin typeface="Arial"/>
                <a:cs typeface="Arial"/>
              </a:rPr>
              <a:t>2017, for </a:t>
            </a:r>
            <a:r>
              <a:rPr sz="950" spc="-5" dirty="0">
                <a:latin typeface="Arial"/>
                <a:cs typeface="Arial"/>
              </a:rPr>
              <a:t>a total </a:t>
            </a:r>
            <a:r>
              <a:rPr sz="950" spc="-10" dirty="0">
                <a:latin typeface="Arial"/>
                <a:cs typeface="Arial"/>
              </a:rPr>
              <a:t>of 50k bpd </a:t>
            </a:r>
            <a:r>
              <a:rPr sz="950" spc="-5" dirty="0">
                <a:latin typeface="Arial"/>
                <a:cs typeface="Arial"/>
              </a:rPr>
              <a:t>in </a:t>
            </a:r>
            <a:r>
              <a:rPr sz="950" spc="-10" dirty="0">
                <a:latin typeface="Arial"/>
                <a:cs typeface="Arial"/>
              </a:rPr>
              <a:t>coking</a:t>
            </a:r>
            <a:r>
              <a:rPr sz="950" spc="120" dirty="0">
                <a:latin typeface="Arial"/>
                <a:cs typeface="Arial"/>
              </a:rPr>
              <a:t> </a:t>
            </a:r>
            <a:r>
              <a:rPr sz="950" spc="-10" dirty="0">
                <a:latin typeface="Arial"/>
                <a:cs typeface="Arial"/>
              </a:rPr>
              <a:t>capacity.</a:t>
            </a:r>
            <a:endParaRPr sz="950">
              <a:latin typeface="Arial"/>
              <a:cs typeface="Arial"/>
            </a:endParaRPr>
          </a:p>
          <a:p>
            <a:pPr marL="227965" indent="-215265">
              <a:lnSpc>
                <a:spcPct val="100000"/>
              </a:lnSpc>
              <a:spcBef>
                <a:spcPts val="545"/>
              </a:spcBef>
              <a:buFont typeface="Symbol"/>
              <a:buChar char=""/>
              <a:tabLst>
                <a:tab pos="227965" algn="l"/>
                <a:tab pos="228600" algn="l"/>
              </a:tabLst>
            </a:pPr>
            <a:r>
              <a:rPr sz="950" spc="-10" dirty="0">
                <a:latin typeface="Arial"/>
                <a:cs typeface="Arial"/>
              </a:rPr>
              <a:t>Petronas’ Johor refinery </a:t>
            </a:r>
            <a:r>
              <a:rPr sz="950" spc="-5" dirty="0">
                <a:latin typeface="Arial"/>
                <a:cs typeface="Arial"/>
              </a:rPr>
              <a:t>will </a:t>
            </a:r>
            <a:r>
              <a:rPr sz="950" spc="-10" dirty="0">
                <a:latin typeface="Arial"/>
                <a:cs typeface="Arial"/>
              </a:rPr>
              <a:t>include </a:t>
            </a:r>
            <a:r>
              <a:rPr sz="950" spc="-5" dirty="0">
                <a:latin typeface="Arial"/>
                <a:cs typeface="Arial"/>
              </a:rPr>
              <a:t>a </a:t>
            </a:r>
            <a:r>
              <a:rPr sz="950" spc="-10" dirty="0">
                <a:latin typeface="Arial"/>
                <a:cs typeface="Arial"/>
              </a:rPr>
              <a:t>coker, although </a:t>
            </a:r>
            <a:r>
              <a:rPr sz="950" spc="-5" dirty="0">
                <a:latin typeface="Arial"/>
                <a:cs typeface="Arial"/>
              </a:rPr>
              <a:t>the </a:t>
            </a:r>
            <a:r>
              <a:rPr sz="950" spc="-10" dirty="0">
                <a:latin typeface="Arial"/>
                <a:cs typeface="Arial"/>
              </a:rPr>
              <a:t>unit’s size is not</a:t>
            </a:r>
            <a:r>
              <a:rPr sz="950" spc="140" dirty="0">
                <a:latin typeface="Arial"/>
                <a:cs typeface="Arial"/>
              </a:rPr>
              <a:t> </a:t>
            </a:r>
            <a:r>
              <a:rPr sz="950" spc="-10" dirty="0">
                <a:latin typeface="Arial"/>
                <a:cs typeface="Arial"/>
              </a:rPr>
              <a:t>decided.</a:t>
            </a:r>
            <a:endParaRPr sz="950">
              <a:latin typeface="Arial"/>
              <a:cs typeface="Arial"/>
            </a:endParaRPr>
          </a:p>
        </p:txBody>
      </p:sp>
      <p:sp>
        <p:nvSpPr>
          <p:cNvPr id="3" name="object 3"/>
          <p:cNvSpPr txBox="1"/>
          <p:nvPr/>
        </p:nvSpPr>
        <p:spPr>
          <a:xfrm>
            <a:off x="1284967" y="2622129"/>
            <a:ext cx="5280660" cy="217233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Demand growth rates in the Americas and EMEA will be more subdued through 2020, at </a:t>
            </a:r>
            <a:r>
              <a:rPr sz="950" spc="-15" dirty="0">
                <a:latin typeface="Arial"/>
                <a:cs typeface="Arial"/>
              </a:rPr>
              <a:t>3-4%  </a:t>
            </a:r>
            <a:r>
              <a:rPr sz="950" spc="-10" dirty="0">
                <a:latin typeface="Arial"/>
                <a:cs typeface="Arial"/>
              </a:rPr>
              <a:t>annually. </a:t>
            </a:r>
            <a:r>
              <a:rPr sz="950" spc="-5" dirty="0">
                <a:latin typeface="Arial"/>
                <a:cs typeface="Arial"/>
              </a:rPr>
              <a:t>In </a:t>
            </a:r>
            <a:r>
              <a:rPr sz="950" spc="-10" dirty="0">
                <a:latin typeface="Arial"/>
                <a:cs typeface="Arial"/>
              </a:rPr>
              <a:t>the Americas, most of </a:t>
            </a:r>
            <a:r>
              <a:rPr sz="950" spc="-5" dirty="0">
                <a:latin typeface="Arial"/>
                <a:cs typeface="Arial"/>
              </a:rPr>
              <a:t>the </a:t>
            </a:r>
            <a:r>
              <a:rPr sz="950" spc="-10" dirty="0">
                <a:latin typeface="Arial"/>
                <a:cs typeface="Arial"/>
              </a:rPr>
              <a:t>growth </a:t>
            </a:r>
            <a:r>
              <a:rPr sz="950" spc="-5" dirty="0">
                <a:latin typeface="Arial"/>
                <a:cs typeface="Arial"/>
              </a:rPr>
              <a:t>will </a:t>
            </a:r>
            <a:r>
              <a:rPr sz="950" spc="-10" dirty="0">
                <a:latin typeface="Arial"/>
                <a:cs typeface="Arial"/>
              </a:rPr>
              <a:t>come from Latin America, as North American  coking capacity is already abundant (see above). In EMEA, Russia and Iraq </a:t>
            </a:r>
            <a:r>
              <a:rPr sz="950" spc="-5" dirty="0">
                <a:latin typeface="Arial"/>
                <a:cs typeface="Arial"/>
              </a:rPr>
              <a:t>will </a:t>
            </a:r>
            <a:r>
              <a:rPr sz="950" spc="-10" dirty="0">
                <a:latin typeface="Arial"/>
                <a:cs typeface="Arial"/>
              </a:rPr>
              <a:t>place major orders,  while Saudi Arabia’s Jazan project will </a:t>
            </a:r>
            <a:r>
              <a:rPr sz="950" spc="-5" dirty="0">
                <a:latin typeface="Arial"/>
                <a:cs typeface="Arial"/>
              </a:rPr>
              <a:t>receive coke </a:t>
            </a:r>
            <a:r>
              <a:rPr sz="950" spc="-10" dirty="0">
                <a:latin typeface="Arial"/>
                <a:cs typeface="Arial"/>
              </a:rPr>
              <a:t>drums for its </a:t>
            </a:r>
            <a:r>
              <a:rPr sz="950" spc="-15" dirty="0">
                <a:latin typeface="Arial"/>
                <a:cs typeface="Arial"/>
              </a:rPr>
              <a:t>117k </a:t>
            </a:r>
            <a:r>
              <a:rPr sz="950" spc="-10" dirty="0">
                <a:latin typeface="Arial"/>
                <a:cs typeface="Arial"/>
              </a:rPr>
              <a:t>bpd DCU. Specific projects  include:</a:t>
            </a:r>
            <a:endParaRPr sz="950">
              <a:latin typeface="Arial"/>
              <a:cs typeface="Arial"/>
            </a:endParaRPr>
          </a:p>
          <a:p>
            <a:pPr marL="443230" marR="13970" indent="-215900">
              <a:lnSpc>
                <a:spcPct val="142600"/>
              </a:lnSpc>
              <a:spcBef>
                <a:spcPts val="615"/>
              </a:spcBef>
              <a:buFont typeface="Symbol"/>
              <a:buChar char=""/>
              <a:tabLst>
                <a:tab pos="442595" algn="l"/>
                <a:tab pos="443865" algn="l"/>
              </a:tabLst>
            </a:pPr>
            <a:r>
              <a:rPr sz="950" spc="-10" dirty="0">
                <a:latin typeface="Arial"/>
                <a:cs typeface="Arial"/>
              </a:rPr>
              <a:t>Petrobras’ Premium </a:t>
            </a:r>
            <a:r>
              <a:rPr sz="950" spc="-5" dirty="0">
                <a:latin typeface="Arial"/>
                <a:cs typeface="Arial"/>
              </a:rPr>
              <a:t>II and </a:t>
            </a:r>
            <a:r>
              <a:rPr sz="950" spc="-10" dirty="0">
                <a:latin typeface="Arial"/>
                <a:cs typeface="Arial"/>
              </a:rPr>
              <a:t>Comperj </a:t>
            </a:r>
            <a:r>
              <a:rPr sz="950" dirty="0">
                <a:latin typeface="Arial"/>
                <a:cs typeface="Arial"/>
              </a:rPr>
              <a:t>II </a:t>
            </a:r>
            <a:r>
              <a:rPr sz="950" spc="-10" dirty="0">
                <a:latin typeface="Arial"/>
                <a:cs typeface="Arial"/>
              </a:rPr>
              <a:t>refineries will </a:t>
            </a:r>
            <a:r>
              <a:rPr sz="950" spc="-5" dirty="0">
                <a:latin typeface="Arial"/>
                <a:cs typeface="Arial"/>
              </a:rPr>
              <a:t>both </a:t>
            </a:r>
            <a:r>
              <a:rPr sz="950" spc="-10" dirty="0">
                <a:latin typeface="Arial"/>
                <a:cs typeface="Arial"/>
              </a:rPr>
              <a:t>order coke drums. The Premium II  order will likely be </a:t>
            </a:r>
            <a:r>
              <a:rPr sz="950" spc="-5" dirty="0">
                <a:latin typeface="Arial"/>
                <a:cs typeface="Arial"/>
              </a:rPr>
              <a:t>on the </a:t>
            </a:r>
            <a:r>
              <a:rPr sz="950" spc="-10" dirty="0">
                <a:latin typeface="Arial"/>
                <a:cs typeface="Arial"/>
              </a:rPr>
              <a:t>same scale as Premium </a:t>
            </a:r>
            <a:r>
              <a:rPr sz="950" spc="-5" dirty="0">
                <a:latin typeface="Arial"/>
                <a:cs typeface="Arial"/>
              </a:rPr>
              <a:t>I – </a:t>
            </a:r>
            <a:r>
              <a:rPr sz="950" spc="-10" dirty="0">
                <a:latin typeface="Arial"/>
                <a:cs typeface="Arial"/>
              </a:rPr>
              <a:t>four drums (from Larsen and</a:t>
            </a:r>
            <a:r>
              <a:rPr sz="950" spc="160" dirty="0">
                <a:latin typeface="Arial"/>
                <a:cs typeface="Arial"/>
              </a:rPr>
              <a:t> </a:t>
            </a:r>
            <a:r>
              <a:rPr sz="950" spc="-10" dirty="0">
                <a:latin typeface="Arial"/>
                <a:cs typeface="Arial"/>
              </a:rPr>
              <a:t>Toubro).</a:t>
            </a:r>
            <a:endParaRPr sz="950">
              <a:latin typeface="Arial"/>
              <a:cs typeface="Arial"/>
            </a:endParaRPr>
          </a:p>
          <a:p>
            <a:pPr marL="443230" marR="213995" indent="-215900">
              <a:lnSpc>
                <a:spcPct val="142100"/>
              </a:lnSpc>
              <a:spcBef>
                <a:spcPts val="60"/>
              </a:spcBef>
              <a:buFont typeface="Symbol"/>
              <a:buChar char=""/>
              <a:tabLst>
                <a:tab pos="442595" algn="l"/>
                <a:tab pos="443865" algn="l"/>
              </a:tabLst>
            </a:pPr>
            <a:r>
              <a:rPr sz="950" spc="-10" dirty="0">
                <a:latin typeface="Arial"/>
                <a:cs typeface="Arial"/>
              </a:rPr>
              <a:t>Gazprom’s Moscow refinery expansion, scheduled to start in 2016, will include </a:t>
            </a:r>
            <a:r>
              <a:rPr sz="950" spc="-5" dirty="0">
                <a:latin typeface="Arial"/>
                <a:cs typeface="Arial"/>
              </a:rPr>
              <a:t>a </a:t>
            </a:r>
            <a:r>
              <a:rPr sz="950" spc="-10" dirty="0">
                <a:latin typeface="Arial"/>
                <a:cs typeface="Arial"/>
              </a:rPr>
              <a:t>coking  unit.</a:t>
            </a:r>
            <a:endParaRPr sz="950">
              <a:latin typeface="Arial"/>
              <a:cs typeface="Arial"/>
            </a:endParaRPr>
          </a:p>
          <a:p>
            <a:pPr marL="443230" indent="-215900">
              <a:lnSpc>
                <a:spcPct val="100000"/>
              </a:lnSpc>
              <a:spcBef>
                <a:spcPts val="550"/>
              </a:spcBef>
              <a:buFont typeface="Symbol"/>
              <a:buChar char=""/>
              <a:tabLst>
                <a:tab pos="442595" algn="l"/>
                <a:tab pos="443865" algn="l"/>
              </a:tabLst>
            </a:pPr>
            <a:r>
              <a:rPr sz="950" spc="-10" dirty="0">
                <a:latin typeface="Arial"/>
                <a:cs typeface="Arial"/>
              </a:rPr>
              <a:t>Iraq’s </a:t>
            </a:r>
            <a:r>
              <a:rPr sz="950" spc="-5" dirty="0">
                <a:latin typeface="Arial"/>
                <a:cs typeface="Arial"/>
              </a:rPr>
              <a:t>Nassiriya refinery </a:t>
            </a:r>
            <a:r>
              <a:rPr sz="950" spc="-10" dirty="0">
                <a:latin typeface="Arial"/>
                <a:cs typeface="Arial"/>
              </a:rPr>
              <a:t>will include </a:t>
            </a:r>
            <a:r>
              <a:rPr sz="950" spc="-5" dirty="0">
                <a:latin typeface="Arial"/>
                <a:cs typeface="Arial"/>
              </a:rPr>
              <a:t>a </a:t>
            </a:r>
            <a:r>
              <a:rPr sz="950" spc="-10" dirty="0">
                <a:latin typeface="Arial"/>
                <a:cs typeface="Arial"/>
              </a:rPr>
              <a:t>coking</a:t>
            </a:r>
            <a:r>
              <a:rPr sz="950" spc="45" dirty="0">
                <a:latin typeface="Arial"/>
                <a:cs typeface="Arial"/>
              </a:rPr>
              <a:t> </a:t>
            </a:r>
            <a:r>
              <a:rPr sz="950" spc="-10" dirty="0">
                <a:latin typeface="Arial"/>
                <a:cs typeface="Arial"/>
              </a:rPr>
              <a:t>unit.</a:t>
            </a:r>
            <a:endParaRPr sz="950">
              <a:latin typeface="Arial"/>
              <a:cs typeface="Arial"/>
            </a:endParaRPr>
          </a:p>
        </p:txBody>
      </p:sp>
      <p:sp>
        <p:nvSpPr>
          <p:cNvPr id="4" name="object 4"/>
          <p:cNvSpPr txBox="1"/>
          <p:nvPr/>
        </p:nvSpPr>
        <p:spPr>
          <a:xfrm>
            <a:off x="1177516" y="5260587"/>
            <a:ext cx="146431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11.1.2   </a:t>
            </a:r>
            <a:r>
              <a:rPr sz="950" b="1" spc="-10" dirty="0">
                <a:latin typeface="Arial"/>
                <a:cs typeface="Arial"/>
              </a:rPr>
              <a:t>Supply</a:t>
            </a:r>
            <a:r>
              <a:rPr sz="950" b="1" spc="-45" dirty="0">
                <a:latin typeface="Arial"/>
                <a:cs typeface="Arial"/>
              </a:rPr>
              <a:t> </a:t>
            </a:r>
            <a:r>
              <a:rPr sz="950" b="1" spc="-10" dirty="0">
                <a:latin typeface="Arial"/>
                <a:cs typeface="Arial"/>
              </a:rPr>
              <a:t>(Capacity)</a:t>
            </a:r>
            <a:endParaRPr sz="950">
              <a:latin typeface="Arial"/>
              <a:cs typeface="Arial"/>
            </a:endParaRPr>
          </a:p>
        </p:txBody>
      </p:sp>
      <p:sp>
        <p:nvSpPr>
          <p:cNvPr id="5" name="object 5"/>
          <p:cNvSpPr txBox="1"/>
          <p:nvPr/>
        </p:nvSpPr>
        <p:spPr>
          <a:xfrm>
            <a:off x="1177516" y="5787459"/>
            <a:ext cx="5106670" cy="3262629"/>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CB&amp;I </a:t>
            </a:r>
            <a:r>
              <a:rPr sz="950" b="1" spc="-5" dirty="0">
                <a:latin typeface="Arial"/>
                <a:cs typeface="Arial"/>
              </a:rPr>
              <a:t>is </a:t>
            </a:r>
            <a:r>
              <a:rPr sz="950" b="1" spc="-10" dirty="0">
                <a:latin typeface="Arial"/>
                <a:cs typeface="Arial"/>
              </a:rPr>
              <a:t>opening </a:t>
            </a:r>
            <a:r>
              <a:rPr sz="950" b="1" spc="-5" dirty="0">
                <a:latin typeface="Arial"/>
                <a:cs typeface="Arial"/>
              </a:rPr>
              <a:t>plant </a:t>
            </a:r>
            <a:r>
              <a:rPr sz="950" b="1" spc="-10" dirty="0">
                <a:latin typeface="Arial"/>
                <a:cs typeface="Arial"/>
              </a:rPr>
              <a:t>expansions this </a:t>
            </a:r>
            <a:r>
              <a:rPr sz="950" b="1" spc="-15" dirty="0">
                <a:latin typeface="Arial"/>
                <a:cs typeface="Arial"/>
              </a:rPr>
              <a:t>year, </a:t>
            </a:r>
            <a:r>
              <a:rPr sz="950" b="1" spc="-10" dirty="0">
                <a:latin typeface="Arial"/>
                <a:cs typeface="Arial"/>
              </a:rPr>
              <a:t>and other manufacturers such as Sinopec  Engineering and Mangiarotti </a:t>
            </a:r>
            <a:r>
              <a:rPr sz="950" b="1" spc="-5" dirty="0">
                <a:latin typeface="Arial"/>
                <a:cs typeface="Arial"/>
              </a:rPr>
              <a:t>will </a:t>
            </a:r>
            <a:r>
              <a:rPr sz="950" b="1" spc="-10" dirty="0">
                <a:latin typeface="Arial"/>
                <a:cs typeface="Arial"/>
              </a:rPr>
              <a:t>add enough capacity to keep </a:t>
            </a:r>
            <a:r>
              <a:rPr sz="950" b="1" spc="-5" dirty="0">
                <a:latin typeface="Arial"/>
                <a:cs typeface="Arial"/>
              </a:rPr>
              <a:t>utilization </a:t>
            </a:r>
            <a:r>
              <a:rPr sz="950" b="1" spc="-10" dirty="0">
                <a:latin typeface="Arial"/>
                <a:cs typeface="Arial"/>
              </a:rPr>
              <a:t>rates </a:t>
            </a:r>
            <a:r>
              <a:rPr sz="950" b="1" spc="-5" dirty="0">
                <a:latin typeface="Arial"/>
                <a:cs typeface="Arial"/>
              </a:rPr>
              <a:t>from </a:t>
            </a:r>
            <a:r>
              <a:rPr sz="950" b="1" spc="-10" dirty="0">
                <a:latin typeface="Arial"/>
                <a:cs typeface="Arial"/>
              </a:rPr>
              <a:t>rising  </a:t>
            </a:r>
            <a:r>
              <a:rPr sz="950" b="1" spc="-5" dirty="0">
                <a:latin typeface="Arial"/>
                <a:cs typeface="Arial"/>
              </a:rPr>
              <a:t>significantly.</a:t>
            </a:r>
            <a:endParaRPr sz="950">
              <a:latin typeface="Arial"/>
              <a:cs typeface="Arial"/>
            </a:endParaRPr>
          </a:p>
          <a:p>
            <a:pPr>
              <a:lnSpc>
                <a:spcPct val="100000"/>
              </a:lnSpc>
            </a:pPr>
            <a:endParaRPr sz="1000">
              <a:latin typeface="Times New Roman"/>
              <a:cs typeface="Times New Roman"/>
            </a:endParaRPr>
          </a:p>
          <a:p>
            <a:pPr>
              <a:lnSpc>
                <a:spcPct val="100000"/>
              </a:lnSpc>
              <a:spcBef>
                <a:spcPts val="5"/>
              </a:spcBef>
            </a:pPr>
            <a:endParaRPr sz="850">
              <a:latin typeface="Times New Roman"/>
              <a:cs typeface="Times New Roman"/>
            </a:endParaRPr>
          </a:p>
          <a:p>
            <a:pPr marL="120014">
              <a:lnSpc>
                <a:spcPct val="100000"/>
              </a:lnSpc>
            </a:pPr>
            <a:r>
              <a:rPr sz="950" spc="-10" dirty="0">
                <a:latin typeface="Arial"/>
                <a:cs typeface="Arial"/>
              </a:rPr>
              <a:t>The major global Coke Drum manufacturers</a:t>
            </a:r>
            <a:r>
              <a:rPr sz="950" spc="55" dirty="0">
                <a:latin typeface="Arial"/>
                <a:cs typeface="Arial"/>
              </a:rPr>
              <a:t> </a:t>
            </a:r>
            <a:r>
              <a:rPr sz="950" spc="-10" dirty="0">
                <a:latin typeface="Arial"/>
                <a:cs typeface="Arial"/>
              </a:rPr>
              <a:t>include:</a:t>
            </a:r>
            <a:endParaRPr sz="950">
              <a:latin typeface="Arial"/>
              <a:cs typeface="Arial"/>
            </a:endParaRPr>
          </a:p>
          <a:p>
            <a:pPr>
              <a:lnSpc>
                <a:spcPct val="100000"/>
              </a:lnSpc>
              <a:spcBef>
                <a:spcPts val="5"/>
              </a:spcBef>
            </a:pPr>
            <a:endParaRPr sz="950">
              <a:latin typeface="Times New Roman"/>
              <a:cs typeface="Times New Roman"/>
            </a:endParaRPr>
          </a:p>
          <a:p>
            <a:pPr marL="550545" indent="-215900">
              <a:lnSpc>
                <a:spcPct val="100000"/>
              </a:lnSpc>
              <a:buFont typeface="Symbol"/>
              <a:buChar char=""/>
              <a:tabLst>
                <a:tab pos="550545" algn="l"/>
                <a:tab pos="551180" algn="l"/>
              </a:tabLst>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Chicago Bridge and</a:t>
            </a:r>
            <a:r>
              <a:rPr sz="950" spc="-50" dirty="0">
                <a:latin typeface="Arial"/>
                <a:cs typeface="Arial"/>
              </a:rPr>
              <a:t> </a:t>
            </a:r>
            <a:r>
              <a:rPr sz="950" spc="-10" dirty="0">
                <a:latin typeface="Arial"/>
                <a:cs typeface="Arial"/>
              </a:rPr>
              <a:t>Iron</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Sumitomo Heavy</a:t>
            </a:r>
            <a:r>
              <a:rPr sz="950" spc="-20" dirty="0">
                <a:latin typeface="Arial"/>
                <a:cs typeface="Arial"/>
              </a:rPr>
              <a:t> </a:t>
            </a:r>
            <a:r>
              <a:rPr sz="950" spc="-10" dirty="0">
                <a:latin typeface="Arial"/>
                <a:cs typeface="Arial"/>
              </a:rPr>
              <a:t>Industries</a:t>
            </a:r>
            <a:endParaRPr sz="950">
              <a:latin typeface="Arial"/>
              <a:cs typeface="Arial"/>
            </a:endParaRPr>
          </a:p>
          <a:p>
            <a:pPr marL="550545" indent="-215900">
              <a:lnSpc>
                <a:spcPct val="100000"/>
              </a:lnSpc>
              <a:spcBef>
                <a:spcPts val="535"/>
              </a:spcBef>
              <a:buFont typeface="Symbol"/>
              <a:buChar char=""/>
              <a:tabLst>
                <a:tab pos="550545" algn="l"/>
                <a:tab pos="551180" algn="l"/>
              </a:tabLst>
            </a:pPr>
            <a:r>
              <a:rPr sz="950" spc="-10" dirty="0">
                <a:latin typeface="Arial"/>
                <a:cs typeface="Arial"/>
              </a:rPr>
              <a:t>Sinopec</a:t>
            </a:r>
            <a:r>
              <a:rPr sz="950" spc="-70" dirty="0">
                <a:latin typeface="Arial"/>
                <a:cs typeface="Arial"/>
              </a:rPr>
              <a:t> </a:t>
            </a:r>
            <a:r>
              <a:rPr sz="950" spc="-10" dirty="0">
                <a:latin typeface="Arial"/>
                <a:cs typeface="Arial"/>
              </a:rPr>
              <a:t>Engineering</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Sungjin</a:t>
            </a:r>
            <a:r>
              <a:rPr sz="950" spc="-70" dirty="0">
                <a:latin typeface="Arial"/>
                <a:cs typeface="Arial"/>
              </a:rPr>
              <a:t> </a:t>
            </a:r>
            <a:r>
              <a:rPr sz="950" spc="-5" dirty="0">
                <a:latin typeface="Arial"/>
                <a:cs typeface="Arial"/>
              </a:rPr>
              <a:t>(Posco)</a:t>
            </a:r>
            <a:endParaRPr sz="950">
              <a:latin typeface="Arial"/>
              <a:cs typeface="Arial"/>
            </a:endParaRPr>
          </a:p>
          <a:p>
            <a:pPr marL="550545" indent="-215900">
              <a:lnSpc>
                <a:spcPct val="100000"/>
              </a:lnSpc>
              <a:spcBef>
                <a:spcPts val="540"/>
              </a:spcBef>
              <a:buFont typeface="Symbol"/>
              <a:buChar char=""/>
              <a:tabLst>
                <a:tab pos="550545" algn="l"/>
                <a:tab pos="551180" algn="l"/>
              </a:tabLst>
            </a:pPr>
            <a:r>
              <a:rPr sz="950" spc="-10" dirty="0">
                <a:latin typeface="Arial"/>
                <a:cs typeface="Arial"/>
              </a:rPr>
              <a:t>IDESA</a:t>
            </a:r>
            <a:endParaRPr sz="950">
              <a:latin typeface="Arial"/>
              <a:cs typeface="Arial"/>
            </a:endParaRPr>
          </a:p>
          <a:p>
            <a:pPr marL="550545" indent="-215900">
              <a:lnSpc>
                <a:spcPct val="100000"/>
              </a:lnSpc>
              <a:spcBef>
                <a:spcPts val="535"/>
              </a:spcBef>
              <a:buFont typeface="Symbol"/>
              <a:buChar char=""/>
              <a:tabLst>
                <a:tab pos="550545" algn="l"/>
                <a:tab pos="551180" algn="l"/>
              </a:tabLst>
            </a:pPr>
            <a:r>
              <a:rPr sz="950" spc="-10" dirty="0">
                <a:latin typeface="Arial"/>
                <a:cs typeface="Arial"/>
              </a:rPr>
              <a:t>Duro</a:t>
            </a:r>
            <a:r>
              <a:rPr sz="950" spc="-70" dirty="0">
                <a:latin typeface="Arial"/>
                <a:cs typeface="Arial"/>
              </a:rPr>
              <a:t> </a:t>
            </a:r>
            <a:r>
              <a:rPr sz="950" spc="-10" dirty="0">
                <a:latin typeface="Arial"/>
                <a:cs typeface="Arial"/>
              </a:rPr>
              <a:t>Felguera</a:t>
            </a:r>
            <a:endParaRPr sz="950">
              <a:latin typeface="Arial"/>
              <a:cs typeface="Arial"/>
            </a:endParaRPr>
          </a:p>
          <a:p>
            <a:pPr marL="550545" indent="-215900">
              <a:lnSpc>
                <a:spcPct val="100000"/>
              </a:lnSpc>
              <a:spcBef>
                <a:spcPts val="550"/>
              </a:spcBef>
              <a:buFont typeface="Symbol"/>
              <a:buChar char=""/>
              <a:tabLst>
                <a:tab pos="550545" algn="l"/>
                <a:tab pos="551180" algn="l"/>
              </a:tabLst>
            </a:pPr>
            <a:r>
              <a:rPr sz="950" spc="-10" dirty="0">
                <a:latin typeface="Arial"/>
                <a:cs typeface="Arial"/>
              </a:rPr>
              <a:t>Hitachi</a:t>
            </a:r>
            <a:r>
              <a:rPr sz="950" spc="-65" dirty="0">
                <a:latin typeface="Arial"/>
                <a:cs typeface="Arial"/>
              </a:rPr>
              <a:t> </a:t>
            </a:r>
            <a:r>
              <a:rPr sz="950" spc="-10" dirty="0">
                <a:latin typeface="Arial"/>
                <a:cs typeface="Arial"/>
              </a:rPr>
              <a:t>Zosen</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CPTDC</a:t>
            </a:r>
            <a:endParaRPr sz="950">
              <a:latin typeface="Arial"/>
              <a:cs typeface="Arial"/>
            </a:endParaRPr>
          </a:p>
          <a:p>
            <a:pPr marL="550545" indent="-215900">
              <a:lnSpc>
                <a:spcPct val="100000"/>
              </a:lnSpc>
              <a:spcBef>
                <a:spcPts val="545"/>
              </a:spcBef>
              <a:buFont typeface="Symbol"/>
              <a:buChar char=""/>
              <a:tabLst>
                <a:tab pos="550545" algn="l"/>
                <a:tab pos="551180" algn="l"/>
              </a:tabLst>
            </a:pPr>
            <a:r>
              <a:rPr sz="950" spc="-10" dirty="0">
                <a:latin typeface="Arial"/>
                <a:cs typeface="Arial"/>
              </a:rPr>
              <a:t>G&amp;G</a:t>
            </a:r>
            <a:r>
              <a:rPr sz="950" spc="-75" dirty="0">
                <a:latin typeface="Arial"/>
                <a:cs typeface="Arial"/>
              </a:rPr>
              <a:t> </a:t>
            </a:r>
            <a:r>
              <a:rPr sz="950" spc="-10" dirty="0">
                <a:latin typeface="Arial"/>
                <a:cs typeface="Arial"/>
              </a:rPr>
              <a:t>International</a:t>
            </a:r>
            <a:endParaRPr sz="950">
              <a:latin typeface="Arial"/>
              <a:cs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1066875"/>
            <a:ext cx="5278120" cy="1943100"/>
          </a:xfrm>
          <a:prstGeom prst="rect">
            <a:avLst/>
          </a:prstGeom>
        </p:spPr>
        <p:txBody>
          <a:bodyPr vert="horz" wrap="square" lIns="0" tIns="0" rIns="0" bIns="0" rtlCol="0">
            <a:spAutoFit/>
          </a:bodyPr>
          <a:lstStyle/>
          <a:p>
            <a:pPr marL="12700" marR="5080" algn="just">
              <a:lnSpc>
                <a:spcPct val="142400"/>
              </a:lnSpc>
            </a:pPr>
            <a:r>
              <a:rPr sz="950" spc="-10" dirty="0">
                <a:latin typeface="Arial"/>
                <a:cs typeface="Arial"/>
              </a:rPr>
              <a:t>Manufacturing capacity </a:t>
            </a:r>
            <a:r>
              <a:rPr sz="950" spc="-5" dirty="0">
                <a:latin typeface="Arial"/>
                <a:cs typeface="Arial"/>
              </a:rPr>
              <a:t>for </a:t>
            </a:r>
            <a:r>
              <a:rPr sz="950" spc="-10" dirty="0">
                <a:latin typeface="Arial"/>
                <a:cs typeface="Arial"/>
              </a:rPr>
              <a:t>Coke Drums </a:t>
            </a:r>
            <a:r>
              <a:rPr sz="950" spc="-5" dirty="0">
                <a:latin typeface="Arial"/>
                <a:cs typeface="Arial"/>
              </a:rPr>
              <a:t>is </a:t>
            </a:r>
            <a:r>
              <a:rPr sz="950" spc="-10" dirty="0">
                <a:latin typeface="Arial"/>
                <a:cs typeface="Arial"/>
              </a:rPr>
              <a:t>approximately $263m worth of equipment per quarter. </a:t>
            </a:r>
            <a:r>
              <a:rPr sz="950" spc="-15" dirty="0">
                <a:latin typeface="Arial"/>
                <a:cs typeface="Arial"/>
              </a:rPr>
              <a:t>At  </a:t>
            </a:r>
            <a:r>
              <a:rPr sz="950" spc="-10" dirty="0">
                <a:latin typeface="Arial"/>
                <a:cs typeface="Arial"/>
              </a:rPr>
              <a:t>average capacity utilization rates of 76%, this leaves approximately $65m worth </a:t>
            </a:r>
            <a:r>
              <a:rPr sz="950" spc="-5" dirty="0">
                <a:latin typeface="Arial"/>
                <a:cs typeface="Arial"/>
              </a:rPr>
              <a:t>of </a:t>
            </a:r>
            <a:r>
              <a:rPr sz="950" spc="-10" dirty="0">
                <a:latin typeface="Arial"/>
                <a:cs typeface="Arial"/>
              </a:rPr>
              <a:t>capacity, or 8-10  large drums per quarter. This can equate to as little as one major order, such as KNPC’s</a:t>
            </a:r>
            <a:r>
              <a:rPr sz="950" spc="215" dirty="0">
                <a:latin typeface="Arial"/>
                <a:cs typeface="Arial"/>
              </a:rPr>
              <a:t> </a:t>
            </a:r>
            <a:r>
              <a:rPr sz="950" spc="-10" dirty="0">
                <a:latin typeface="Arial"/>
                <a:cs typeface="Arial"/>
              </a:rPr>
              <a:t>Clean</a:t>
            </a:r>
            <a:endParaRPr sz="950">
              <a:latin typeface="Arial"/>
              <a:cs typeface="Arial"/>
            </a:endParaRPr>
          </a:p>
          <a:p>
            <a:pPr marL="12700" marR="17145">
              <a:lnSpc>
                <a:spcPct val="142300"/>
              </a:lnSpc>
            </a:pPr>
            <a:r>
              <a:rPr sz="950" spc="-10" dirty="0">
                <a:latin typeface="Arial"/>
                <a:cs typeface="Arial"/>
              </a:rPr>
              <a:t>Fuels project (a two-refinery upgrade) </a:t>
            </a:r>
            <a:r>
              <a:rPr sz="950" spc="-5" dirty="0">
                <a:latin typeface="Arial"/>
                <a:cs typeface="Arial"/>
              </a:rPr>
              <a:t>– </a:t>
            </a:r>
            <a:r>
              <a:rPr sz="950" spc="-10" dirty="0">
                <a:latin typeface="Arial"/>
                <a:cs typeface="Arial"/>
              </a:rPr>
              <a:t>which bought 10 drums from Larsen </a:t>
            </a:r>
            <a:r>
              <a:rPr sz="950" spc="-5" dirty="0">
                <a:latin typeface="Arial"/>
                <a:cs typeface="Arial"/>
              </a:rPr>
              <a:t>&amp; </a:t>
            </a:r>
            <a:r>
              <a:rPr sz="950" spc="-10" dirty="0">
                <a:latin typeface="Arial"/>
                <a:cs typeface="Arial"/>
              </a:rPr>
              <a:t>Toubro that shipped  over the course of </a:t>
            </a:r>
            <a:r>
              <a:rPr sz="950" spc="-5" dirty="0">
                <a:latin typeface="Arial"/>
                <a:cs typeface="Arial"/>
              </a:rPr>
              <a:t>six </a:t>
            </a:r>
            <a:r>
              <a:rPr sz="950" spc="-10" dirty="0">
                <a:latin typeface="Arial"/>
                <a:cs typeface="Arial"/>
              </a:rPr>
              <a:t>months in 2011. However, orders of that size are infrequent and rarely are  there four </a:t>
            </a:r>
            <a:r>
              <a:rPr sz="950" spc="-5" dirty="0">
                <a:latin typeface="Arial"/>
                <a:cs typeface="Arial"/>
              </a:rPr>
              <a:t>or </a:t>
            </a:r>
            <a:r>
              <a:rPr sz="950" spc="-10" dirty="0">
                <a:latin typeface="Arial"/>
                <a:cs typeface="Arial"/>
              </a:rPr>
              <a:t>more of them </a:t>
            </a:r>
            <a:r>
              <a:rPr sz="950" spc="-5" dirty="0">
                <a:latin typeface="Arial"/>
                <a:cs typeface="Arial"/>
              </a:rPr>
              <a:t>in a year. In </a:t>
            </a:r>
            <a:r>
              <a:rPr sz="950" spc="-10" dirty="0">
                <a:latin typeface="Arial"/>
                <a:cs typeface="Arial"/>
              </a:rPr>
              <a:t>summary, there seems </a:t>
            </a:r>
            <a:r>
              <a:rPr sz="950" spc="-5" dirty="0">
                <a:latin typeface="Arial"/>
                <a:cs typeface="Arial"/>
              </a:rPr>
              <a:t>to </a:t>
            </a:r>
            <a:r>
              <a:rPr sz="950" spc="-10" dirty="0">
                <a:latin typeface="Arial"/>
                <a:cs typeface="Arial"/>
              </a:rPr>
              <a:t>be plenty of capacity </a:t>
            </a:r>
            <a:r>
              <a:rPr sz="950" spc="-5" dirty="0">
                <a:latin typeface="Arial"/>
                <a:cs typeface="Arial"/>
              </a:rPr>
              <a:t>available to  </a:t>
            </a:r>
            <a:r>
              <a:rPr sz="950" spc="-10" dirty="0">
                <a:latin typeface="Arial"/>
                <a:cs typeface="Arial"/>
              </a:rPr>
              <a:t>satisfy </a:t>
            </a:r>
            <a:r>
              <a:rPr sz="950" spc="-5" dirty="0">
                <a:latin typeface="Arial"/>
                <a:cs typeface="Arial"/>
              </a:rPr>
              <a:t>the </a:t>
            </a:r>
            <a:r>
              <a:rPr sz="950" spc="-10" dirty="0">
                <a:latin typeface="Arial"/>
                <a:cs typeface="Arial"/>
              </a:rPr>
              <a:t>projected</a:t>
            </a:r>
            <a:r>
              <a:rPr sz="950" spc="-45" dirty="0">
                <a:latin typeface="Arial"/>
                <a:cs typeface="Arial"/>
              </a:rPr>
              <a:t> </a:t>
            </a:r>
            <a:r>
              <a:rPr sz="950" spc="-10" dirty="0">
                <a:latin typeface="Arial"/>
                <a:cs typeface="Arial"/>
              </a:rPr>
              <a:t>demand.</a:t>
            </a:r>
            <a:endParaRPr sz="950">
              <a:latin typeface="Arial"/>
              <a:cs typeface="Arial"/>
            </a:endParaRPr>
          </a:p>
          <a:p>
            <a:pPr>
              <a:lnSpc>
                <a:spcPct val="100000"/>
              </a:lnSpc>
            </a:pPr>
            <a:endParaRPr sz="1000">
              <a:latin typeface="Times New Roman"/>
              <a:cs typeface="Times New Roman"/>
            </a:endParaRPr>
          </a:p>
          <a:p>
            <a:pPr>
              <a:lnSpc>
                <a:spcPct val="100000"/>
              </a:lnSpc>
              <a:spcBef>
                <a:spcPts val="35"/>
              </a:spcBef>
            </a:pPr>
            <a:endParaRPr sz="1300">
              <a:latin typeface="Times New Roman"/>
              <a:cs typeface="Times New Roman"/>
            </a:endParaRPr>
          </a:p>
          <a:p>
            <a:pPr marL="1419860">
              <a:lnSpc>
                <a:spcPct val="100000"/>
              </a:lnSpc>
              <a:spcBef>
                <a:spcPts val="5"/>
              </a:spcBef>
            </a:pPr>
            <a:r>
              <a:rPr sz="950" b="1" spc="-10" dirty="0">
                <a:latin typeface="Arial"/>
                <a:cs typeface="Arial"/>
              </a:rPr>
              <a:t>Figure 38: Capacity Margin </a:t>
            </a:r>
            <a:r>
              <a:rPr sz="950" b="1" spc="-5" dirty="0">
                <a:latin typeface="Arial"/>
                <a:cs typeface="Arial"/>
              </a:rPr>
              <a:t>– </a:t>
            </a:r>
            <a:r>
              <a:rPr sz="950" b="1" spc="-10" dirty="0">
                <a:latin typeface="Arial"/>
                <a:cs typeface="Arial"/>
              </a:rPr>
              <a:t>Coke</a:t>
            </a:r>
            <a:r>
              <a:rPr sz="950" b="1" spc="-35" dirty="0">
                <a:latin typeface="Arial"/>
                <a:cs typeface="Arial"/>
              </a:rPr>
              <a:t> </a:t>
            </a:r>
            <a:r>
              <a:rPr sz="950" b="1" spc="-10" dirty="0">
                <a:latin typeface="Arial"/>
                <a:cs typeface="Arial"/>
              </a:rPr>
              <a:t>Drums</a:t>
            </a:r>
            <a:endParaRPr sz="950">
              <a:latin typeface="Arial"/>
              <a:cs typeface="Arial"/>
            </a:endParaRPr>
          </a:p>
        </p:txBody>
      </p:sp>
      <p:sp>
        <p:nvSpPr>
          <p:cNvPr id="3" name="object 3"/>
          <p:cNvSpPr txBox="1"/>
          <p:nvPr/>
        </p:nvSpPr>
        <p:spPr>
          <a:xfrm>
            <a:off x="1284986" y="5797951"/>
            <a:ext cx="5300345"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Larsen and Toubro has </a:t>
            </a:r>
            <a:r>
              <a:rPr sz="950" spc="-5" dirty="0">
                <a:latin typeface="Arial"/>
                <a:cs typeface="Arial"/>
              </a:rPr>
              <a:t>the </a:t>
            </a:r>
            <a:r>
              <a:rPr sz="950" spc="-10" dirty="0">
                <a:latin typeface="Arial"/>
                <a:cs typeface="Arial"/>
              </a:rPr>
              <a:t>lowest utilization rate of the major manufacturers currently, at 50%, after  expanding two facilities in 2012 and recently shipping major orders for Petrobras, IOCL (in India),  and Petron </a:t>
            </a:r>
            <a:r>
              <a:rPr sz="950" spc="-5" dirty="0">
                <a:latin typeface="Arial"/>
                <a:cs typeface="Arial"/>
              </a:rPr>
              <a:t>(in the </a:t>
            </a:r>
            <a:r>
              <a:rPr sz="950" spc="-10" dirty="0">
                <a:latin typeface="Arial"/>
                <a:cs typeface="Arial"/>
              </a:rPr>
              <a:t>Philippines). The </a:t>
            </a:r>
            <a:r>
              <a:rPr sz="950" spc="-5" dirty="0">
                <a:latin typeface="Arial"/>
                <a:cs typeface="Arial"/>
              </a:rPr>
              <a:t>firm </a:t>
            </a:r>
            <a:r>
              <a:rPr sz="950" spc="-10" dirty="0">
                <a:latin typeface="Arial"/>
                <a:cs typeface="Arial"/>
              </a:rPr>
              <a:t>expects that new orders will </a:t>
            </a:r>
            <a:r>
              <a:rPr sz="950" spc="-5" dirty="0">
                <a:latin typeface="Arial"/>
                <a:cs typeface="Arial"/>
              </a:rPr>
              <a:t>fill this </a:t>
            </a:r>
            <a:r>
              <a:rPr sz="950" spc="-10" dirty="0">
                <a:latin typeface="Arial"/>
                <a:cs typeface="Arial"/>
              </a:rPr>
              <a:t>gap soon, and that its  </a:t>
            </a:r>
            <a:r>
              <a:rPr sz="950" spc="-5" dirty="0">
                <a:latin typeface="Arial"/>
                <a:cs typeface="Arial"/>
              </a:rPr>
              <a:t>utilization rate </a:t>
            </a:r>
            <a:r>
              <a:rPr sz="950" spc="-10" dirty="0">
                <a:latin typeface="Arial"/>
                <a:cs typeface="Arial"/>
              </a:rPr>
              <a:t>will return </a:t>
            </a:r>
            <a:r>
              <a:rPr sz="950" spc="-5" dirty="0">
                <a:latin typeface="Arial"/>
                <a:cs typeface="Arial"/>
              </a:rPr>
              <a:t>to </a:t>
            </a:r>
            <a:r>
              <a:rPr sz="950" spc="-10" dirty="0">
                <a:latin typeface="Arial"/>
                <a:cs typeface="Arial"/>
              </a:rPr>
              <a:t>75-80% within </a:t>
            </a:r>
            <a:r>
              <a:rPr sz="950" spc="-5" dirty="0">
                <a:latin typeface="Arial"/>
                <a:cs typeface="Arial"/>
              </a:rPr>
              <a:t>a</a:t>
            </a:r>
            <a:r>
              <a:rPr sz="950" spc="65" dirty="0">
                <a:latin typeface="Arial"/>
                <a:cs typeface="Arial"/>
              </a:rPr>
              <a:t> </a:t>
            </a:r>
            <a:r>
              <a:rPr sz="950" spc="-10" dirty="0">
                <a:latin typeface="Arial"/>
                <a:cs typeface="Arial"/>
              </a:rPr>
              <a:t>year.</a:t>
            </a:r>
            <a:endParaRPr sz="950">
              <a:latin typeface="Arial"/>
              <a:cs typeface="Arial"/>
            </a:endParaRPr>
          </a:p>
        </p:txBody>
      </p:sp>
      <p:sp>
        <p:nvSpPr>
          <p:cNvPr id="4" name="object 4"/>
          <p:cNvSpPr/>
          <p:nvPr/>
        </p:nvSpPr>
        <p:spPr>
          <a:xfrm>
            <a:off x="1602486" y="3071622"/>
            <a:ext cx="4559300" cy="2381250"/>
          </a:xfrm>
          <a:custGeom>
            <a:avLst/>
            <a:gdLst/>
            <a:ahLst/>
            <a:cxnLst/>
            <a:rect l="l" t="t" r="r" b="b"/>
            <a:pathLst>
              <a:path w="4559300" h="2381250">
                <a:moveTo>
                  <a:pt x="0" y="2381250"/>
                </a:moveTo>
                <a:lnTo>
                  <a:pt x="4559046" y="2381250"/>
                </a:lnTo>
                <a:lnTo>
                  <a:pt x="4559046" y="0"/>
                </a:lnTo>
                <a:lnTo>
                  <a:pt x="0" y="0"/>
                </a:lnTo>
                <a:lnTo>
                  <a:pt x="0" y="2381250"/>
                </a:lnTo>
                <a:close/>
              </a:path>
            </a:pathLst>
          </a:custGeom>
          <a:solidFill>
            <a:srgbClr val="F1F1F1"/>
          </a:solidFill>
        </p:spPr>
        <p:txBody>
          <a:bodyPr wrap="square" lIns="0" tIns="0" rIns="0" bIns="0" rtlCol="0"/>
          <a:lstStyle/>
          <a:p>
            <a:endParaRPr/>
          </a:p>
        </p:txBody>
      </p:sp>
      <p:sp>
        <p:nvSpPr>
          <p:cNvPr id="5" name="object 5"/>
          <p:cNvSpPr/>
          <p:nvPr/>
        </p:nvSpPr>
        <p:spPr>
          <a:xfrm>
            <a:off x="2679954" y="3974591"/>
            <a:ext cx="0" cy="958215"/>
          </a:xfrm>
          <a:custGeom>
            <a:avLst/>
            <a:gdLst/>
            <a:ahLst/>
            <a:cxnLst/>
            <a:rect l="l" t="t" r="r" b="b"/>
            <a:pathLst>
              <a:path h="958214">
                <a:moveTo>
                  <a:pt x="0" y="0"/>
                </a:moveTo>
                <a:lnTo>
                  <a:pt x="0" y="957834"/>
                </a:lnTo>
              </a:path>
            </a:pathLst>
          </a:custGeom>
          <a:ln w="22859">
            <a:solidFill>
              <a:srgbClr val="326598"/>
            </a:solidFill>
          </a:ln>
        </p:spPr>
        <p:txBody>
          <a:bodyPr wrap="square" lIns="0" tIns="0" rIns="0" bIns="0" rtlCol="0"/>
          <a:lstStyle/>
          <a:p>
            <a:endParaRPr/>
          </a:p>
        </p:txBody>
      </p:sp>
      <p:sp>
        <p:nvSpPr>
          <p:cNvPr id="6" name="object 6"/>
          <p:cNvSpPr/>
          <p:nvPr/>
        </p:nvSpPr>
        <p:spPr>
          <a:xfrm>
            <a:off x="2753867" y="3990594"/>
            <a:ext cx="0" cy="942340"/>
          </a:xfrm>
          <a:custGeom>
            <a:avLst/>
            <a:gdLst/>
            <a:ahLst/>
            <a:cxnLst/>
            <a:rect l="l" t="t" r="r" b="b"/>
            <a:pathLst>
              <a:path h="942339">
                <a:moveTo>
                  <a:pt x="0" y="0"/>
                </a:moveTo>
                <a:lnTo>
                  <a:pt x="0" y="941831"/>
                </a:lnTo>
              </a:path>
            </a:pathLst>
          </a:custGeom>
          <a:ln w="47243">
            <a:solidFill>
              <a:srgbClr val="326598"/>
            </a:solidFill>
          </a:ln>
        </p:spPr>
        <p:txBody>
          <a:bodyPr wrap="square" lIns="0" tIns="0" rIns="0" bIns="0" rtlCol="0"/>
          <a:lstStyle/>
          <a:p>
            <a:endParaRPr/>
          </a:p>
        </p:txBody>
      </p:sp>
      <p:sp>
        <p:nvSpPr>
          <p:cNvPr id="7" name="object 7"/>
          <p:cNvSpPr/>
          <p:nvPr/>
        </p:nvSpPr>
        <p:spPr>
          <a:xfrm>
            <a:off x="2838830" y="3957828"/>
            <a:ext cx="0" cy="974725"/>
          </a:xfrm>
          <a:custGeom>
            <a:avLst/>
            <a:gdLst/>
            <a:ahLst/>
            <a:cxnLst/>
            <a:rect l="l" t="t" r="r" b="b"/>
            <a:pathLst>
              <a:path h="974725">
                <a:moveTo>
                  <a:pt x="0" y="0"/>
                </a:moveTo>
                <a:lnTo>
                  <a:pt x="0" y="974598"/>
                </a:lnTo>
              </a:path>
            </a:pathLst>
          </a:custGeom>
          <a:ln w="48006">
            <a:solidFill>
              <a:srgbClr val="326598"/>
            </a:solidFill>
          </a:ln>
        </p:spPr>
        <p:txBody>
          <a:bodyPr wrap="square" lIns="0" tIns="0" rIns="0" bIns="0" rtlCol="0"/>
          <a:lstStyle/>
          <a:p>
            <a:endParaRPr/>
          </a:p>
        </p:txBody>
      </p:sp>
      <p:sp>
        <p:nvSpPr>
          <p:cNvPr id="8" name="object 8"/>
          <p:cNvSpPr/>
          <p:nvPr/>
        </p:nvSpPr>
        <p:spPr>
          <a:xfrm>
            <a:off x="2923794" y="3924300"/>
            <a:ext cx="0" cy="1008380"/>
          </a:xfrm>
          <a:custGeom>
            <a:avLst/>
            <a:gdLst/>
            <a:ahLst/>
            <a:cxnLst/>
            <a:rect l="l" t="t" r="r" b="b"/>
            <a:pathLst>
              <a:path h="1008379">
                <a:moveTo>
                  <a:pt x="0" y="0"/>
                </a:moveTo>
                <a:lnTo>
                  <a:pt x="0" y="1008126"/>
                </a:lnTo>
              </a:path>
            </a:pathLst>
          </a:custGeom>
          <a:ln w="47243">
            <a:solidFill>
              <a:srgbClr val="326598"/>
            </a:solidFill>
          </a:ln>
        </p:spPr>
        <p:txBody>
          <a:bodyPr wrap="square" lIns="0" tIns="0" rIns="0" bIns="0" rtlCol="0"/>
          <a:lstStyle/>
          <a:p>
            <a:endParaRPr/>
          </a:p>
        </p:txBody>
      </p:sp>
      <p:sp>
        <p:nvSpPr>
          <p:cNvPr id="9" name="object 9"/>
          <p:cNvSpPr/>
          <p:nvPr/>
        </p:nvSpPr>
        <p:spPr>
          <a:xfrm>
            <a:off x="3009900" y="3878579"/>
            <a:ext cx="0" cy="1054100"/>
          </a:xfrm>
          <a:custGeom>
            <a:avLst/>
            <a:gdLst/>
            <a:ahLst/>
            <a:cxnLst/>
            <a:rect l="l" t="t" r="r" b="b"/>
            <a:pathLst>
              <a:path h="1054100">
                <a:moveTo>
                  <a:pt x="0" y="0"/>
                </a:moveTo>
                <a:lnTo>
                  <a:pt x="0" y="1053846"/>
                </a:lnTo>
              </a:path>
            </a:pathLst>
          </a:custGeom>
          <a:ln w="47243">
            <a:solidFill>
              <a:srgbClr val="326598"/>
            </a:solidFill>
          </a:ln>
        </p:spPr>
        <p:txBody>
          <a:bodyPr wrap="square" lIns="0" tIns="0" rIns="0" bIns="0" rtlCol="0"/>
          <a:lstStyle/>
          <a:p>
            <a:endParaRPr/>
          </a:p>
        </p:txBody>
      </p:sp>
      <p:sp>
        <p:nvSpPr>
          <p:cNvPr id="10" name="object 10"/>
          <p:cNvSpPr/>
          <p:nvPr/>
        </p:nvSpPr>
        <p:spPr>
          <a:xfrm>
            <a:off x="3094482" y="3922014"/>
            <a:ext cx="0" cy="1010919"/>
          </a:xfrm>
          <a:custGeom>
            <a:avLst/>
            <a:gdLst/>
            <a:ahLst/>
            <a:cxnLst/>
            <a:rect l="l" t="t" r="r" b="b"/>
            <a:pathLst>
              <a:path h="1010920">
                <a:moveTo>
                  <a:pt x="0" y="0"/>
                </a:moveTo>
                <a:lnTo>
                  <a:pt x="0" y="1010412"/>
                </a:lnTo>
              </a:path>
            </a:pathLst>
          </a:custGeom>
          <a:ln w="47243">
            <a:solidFill>
              <a:srgbClr val="326598"/>
            </a:solidFill>
          </a:ln>
        </p:spPr>
        <p:txBody>
          <a:bodyPr wrap="square" lIns="0" tIns="0" rIns="0" bIns="0" rtlCol="0"/>
          <a:lstStyle/>
          <a:p>
            <a:endParaRPr/>
          </a:p>
        </p:txBody>
      </p:sp>
      <p:sp>
        <p:nvSpPr>
          <p:cNvPr id="11" name="object 11"/>
          <p:cNvSpPr/>
          <p:nvPr/>
        </p:nvSpPr>
        <p:spPr>
          <a:xfrm>
            <a:off x="3179064" y="3923538"/>
            <a:ext cx="0" cy="1009015"/>
          </a:xfrm>
          <a:custGeom>
            <a:avLst/>
            <a:gdLst/>
            <a:ahLst/>
            <a:cxnLst/>
            <a:rect l="l" t="t" r="r" b="b"/>
            <a:pathLst>
              <a:path h="1009014">
                <a:moveTo>
                  <a:pt x="0" y="0"/>
                </a:moveTo>
                <a:lnTo>
                  <a:pt x="0" y="1008888"/>
                </a:lnTo>
              </a:path>
            </a:pathLst>
          </a:custGeom>
          <a:ln w="47243">
            <a:solidFill>
              <a:srgbClr val="326598"/>
            </a:solidFill>
          </a:ln>
        </p:spPr>
        <p:txBody>
          <a:bodyPr wrap="square" lIns="0" tIns="0" rIns="0" bIns="0" rtlCol="0"/>
          <a:lstStyle/>
          <a:p>
            <a:endParaRPr/>
          </a:p>
        </p:txBody>
      </p:sp>
      <p:sp>
        <p:nvSpPr>
          <p:cNvPr id="12" name="object 12"/>
          <p:cNvSpPr/>
          <p:nvPr/>
        </p:nvSpPr>
        <p:spPr>
          <a:xfrm>
            <a:off x="3265170" y="3924300"/>
            <a:ext cx="0" cy="1008380"/>
          </a:xfrm>
          <a:custGeom>
            <a:avLst/>
            <a:gdLst/>
            <a:ahLst/>
            <a:cxnLst/>
            <a:rect l="l" t="t" r="r" b="b"/>
            <a:pathLst>
              <a:path h="1008379">
                <a:moveTo>
                  <a:pt x="0" y="0"/>
                </a:moveTo>
                <a:lnTo>
                  <a:pt x="0" y="1008126"/>
                </a:lnTo>
              </a:path>
            </a:pathLst>
          </a:custGeom>
          <a:ln w="47244">
            <a:solidFill>
              <a:srgbClr val="326598"/>
            </a:solidFill>
          </a:ln>
        </p:spPr>
        <p:txBody>
          <a:bodyPr wrap="square" lIns="0" tIns="0" rIns="0" bIns="0" rtlCol="0"/>
          <a:lstStyle/>
          <a:p>
            <a:endParaRPr/>
          </a:p>
        </p:txBody>
      </p:sp>
      <p:sp>
        <p:nvSpPr>
          <p:cNvPr id="13" name="object 13"/>
          <p:cNvSpPr/>
          <p:nvPr/>
        </p:nvSpPr>
        <p:spPr>
          <a:xfrm>
            <a:off x="3349752" y="3915917"/>
            <a:ext cx="0" cy="1016635"/>
          </a:xfrm>
          <a:custGeom>
            <a:avLst/>
            <a:gdLst/>
            <a:ahLst/>
            <a:cxnLst/>
            <a:rect l="l" t="t" r="r" b="b"/>
            <a:pathLst>
              <a:path h="1016635">
                <a:moveTo>
                  <a:pt x="0" y="0"/>
                </a:moveTo>
                <a:lnTo>
                  <a:pt x="0" y="1016508"/>
                </a:lnTo>
              </a:path>
            </a:pathLst>
          </a:custGeom>
          <a:ln w="47244">
            <a:solidFill>
              <a:srgbClr val="326598"/>
            </a:solidFill>
          </a:ln>
        </p:spPr>
        <p:txBody>
          <a:bodyPr wrap="square" lIns="0" tIns="0" rIns="0" bIns="0" rtlCol="0"/>
          <a:lstStyle/>
          <a:p>
            <a:endParaRPr/>
          </a:p>
        </p:txBody>
      </p:sp>
      <p:sp>
        <p:nvSpPr>
          <p:cNvPr id="14" name="object 14"/>
          <p:cNvSpPr/>
          <p:nvPr/>
        </p:nvSpPr>
        <p:spPr>
          <a:xfrm>
            <a:off x="3434334" y="3907535"/>
            <a:ext cx="0" cy="1024890"/>
          </a:xfrm>
          <a:custGeom>
            <a:avLst/>
            <a:gdLst/>
            <a:ahLst/>
            <a:cxnLst/>
            <a:rect l="l" t="t" r="r" b="b"/>
            <a:pathLst>
              <a:path h="1024889">
                <a:moveTo>
                  <a:pt x="0" y="0"/>
                </a:moveTo>
                <a:lnTo>
                  <a:pt x="0" y="1024889"/>
                </a:lnTo>
              </a:path>
            </a:pathLst>
          </a:custGeom>
          <a:ln w="47244">
            <a:solidFill>
              <a:srgbClr val="326598"/>
            </a:solidFill>
          </a:ln>
        </p:spPr>
        <p:txBody>
          <a:bodyPr wrap="square" lIns="0" tIns="0" rIns="0" bIns="0" rtlCol="0"/>
          <a:lstStyle/>
          <a:p>
            <a:endParaRPr/>
          </a:p>
        </p:txBody>
      </p:sp>
      <p:sp>
        <p:nvSpPr>
          <p:cNvPr id="15" name="object 15"/>
          <p:cNvSpPr/>
          <p:nvPr/>
        </p:nvSpPr>
        <p:spPr>
          <a:xfrm>
            <a:off x="3520440" y="3899153"/>
            <a:ext cx="0" cy="1033780"/>
          </a:xfrm>
          <a:custGeom>
            <a:avLst/>
            <a:gdLst/>
            <a:ahLst/>
            <a:cxnLst/>
            <a:rect l="l" t="t" r="r" b="b"/>
            <a:pathLst>
              <a:path h="1033779">
                <a:moveTo>
                  <a:pt x="0" y="0"/>
                </a:moveTo>
                <a:lnTo>
                  <a:pt x="0" y="1033272"/>
                </a:lnTo>
              </a:path>
            </a:pathLst>
          </a:custGeom>
          <a:ln w="47244">
            <a:solidFill>
              <a:srgbClr val="326598"/>
            </a:solidFill>
          </a:ln>
        </p:spPr>
        <p:txBody>
          <a:bodyPr wrap="square" lIns="0" tIns="0" rIns="0" bIns="0" rtlCol="0"/>
          <a:lstStyle/>
          <a:p>
            <a:endParaRPr/>
          </a:p>
        </p:txBody>
      </p:sp>
      <p:sp>
        <p:nvSpPr>
          <p:cNvPr id="16" name="object 16"/>
          <p:cNvSpPr/>
          <p:nvPr/>
        </p:nvSpPr>
        <p:spPr>
          <a:xfrm>
            <a:off x="3605021" y="3888485"/>
            <a:ext cx="0" cy="1043940"/>
          </a:xfrm>
          <a:custGeom>
            <a:avLst/>
            <a:gdLst/>
            <a:ahLst/>
            <a:cxnLst/>
            <a:rect l="l" t="t" r="r" b="b"/>
            <a:pathLst>
              <a:path h="1043939">
                <a:moveTo>
                  <a:pt x="0" y="0"/>
                </a:moveTo>
                <a:lnTo>
                  <a:pt x="0" y="1043939"/>
                </a:lnTo>
              </a:path>
            </a:pathLst>
          </a:custGeom>
          <a:ln w="47244">
            <a:solidFill>
              <a:srgbClr val="326598"/>
            </a:solidFill>
          </a:ln>
        </p:spPr>
        <p:txBody>
          <a:bodyPr wrap="square" lIns="0" tIns="0" rIns="0" bIns="0" rtlCol="0"/>
          <a:lstStyle/>
          <a:p>
            <a:endParaRPr/>
          </a:p>
        </p:txBody>
      </p:sp>
      <p:sp>
        <p:nvSpPr>
          <p:cNvPr id="17" name="object 17"/>
          <p:cNvSpPr/>
          <p:nvPr/>
        </p:nvSpPr>
        <p:spPr>
          <a:xfrm>
            <a:off x="3689603" y="3880103"/>
            <a:ext cx="0" cy="1052830"/>
          </a:xfrm>
          <a:custGeom>
            <a:avLst/>
            <a:gdLst/>
            <a:ahLst/>
            <a:cxnLst/>
            <a:rect l="l" t="t" r="r" b="b"/>
            <a:pathLst>
              <a:path h="1052829">
                <a:moveTo>
                  <a:pt x="0" y="0"/>
                </a:moveTo>
                <a:lnTo>
                  <a:pt x="0" y="1052322"/>
                </a:lnTo>
              </a:path>
            </a:pathLst>
          </a:custGeom>
          <a:ln w="47244">
            <a:solidFill>
              <a:srgbClr val="326598"/>
            </a:solidFill>
          </a:ln>
        </p:spPr>
        <p:txBody>
          <a:bodyPr wrap="square" lIns="0" tIns="0" rIns="0" bIns="0" rtlCol="0"/>
          <a:lstStyle/>
          <a:p>
            <a:endParaRPr/>
          </a:p>
        </p:txBody>
      </p:sp>
      <p:sp>
        <p:nvSpPr>
          <p:cNvPr id="18" name="object 18"/>
          <p:cNvSpPr/>
          <p:nvPr/>
        </p:nvSpPr>
        <p:spPr>
          <a:xfrm>
            <a:off x="3775709" y="3873246"/>
            <a:ext cx="0" cy="1059180"/>
          </a:xfrm>
          <a:custGeom>
            <a:avLst/>
            <a:gdLst/>
            <a:ahLst/>
            <a:cxnLst/>
            <a:rect l="l" t="t" r="r" b="b"/>
            <a:pathLst>
              <a:path h="1059179">
                <a:moveTo>
                  <a:pt x="0" y="0"/>
                </a:moveTo>
                <a:lnTo>
                  <a:pt x="0" y="1059179"/>
                </a:lnTo>
              </a:path>
            </a:pathLst>
          </a:custGeom>
          <a:ln w="47244">
            <a:solidFill>
              <a:srgbClr val="326598"/>
            </a:solidFill>
          </a:ln>
        </p:spPr>
        <p:txBody>
          <a:bodyPr wrap="square" lIns="0" tIns="0" rIns="0" bIns="0" rtlCol="0"/>
          <a:lstStyle/>
          <a:p>
            <a:endParaRPr/>
          </a:p>
        </p:txBody>
      </p:sp>
      <p:sp>
        <p:nvSpPr>
          <p:cNvPr id="19" name="object 19"/>
          <p:cNvSpPr/>
          <p:nvPr/>
        </p:nvSpPr>
        <p:spPr>
          <a:xfrm>
            <a:off x="3860291" y="3864864"/>
            <a:ext cx="0" cy="1068070"/>
          </a:xfrm>
          <a:custGeom>
            <a:avLst/>
            <a:gdLst/>
            <a:ahLst/>
            <a:cxnLst/>
            <a:rect l="l" t="t" r="r" b="b"/>
            <a:pathLst>
              <a:path h="1068070">
                <a:moveTo>
                  <a:pt x="0" y="0"/>
                </a:moveTo>
                <a:lnTo>
                  <a:pt x="0" y="1067562"/>
                </a:lnTo>
              </a:path>
            </a:pathLst>
          </a:custGeom>
          <a:ln w="47244">
            <a:solidFill>
              <a:srgbClr val="326598"/>
            </a:solidFill>
          </a:ln>
        </p:spPr>
        <p:txBody>
          <a:bodyPr wrap="square" lIns="0" tIns="0" rIns="0" bIns="0" rtlCol="0"/>
          <a:lstStyle/>
          <a:p>
            <a:endParaRPr/>
          </a:p>
        </p:txBody>
      </p:sp>
      <p:sp>
        <p:nvSpPr>
          <p:cNvPr id="20" name="object 20"/>
          <p:cNvSpPr/>
          <p:nvPr/>
        </p:nvSpPr>
        <p:spPr>
          <a:xfrm>
            <a:off x="3945254" y="3855720"/>
            <a:ext cx="0" cy="1076960"/>
          </a:xfrm>
          <a:custGeom>
            <a:avLst/>
            <a:gdLst/>
            <a:ahLst/>
            <a:cxnLst/>
            <a:rect l="l" t="t" r="r" b="b"/>
            <a:pathLst>
              <a:path h="1076960">
                <a:moveTo>
                  <a:pt x="0" y="0"/>
                </a:moveTo>
                <a:lnTo>
                  <a:pt x="0" y="1076705"/>
                </a:lnTo>
              </a:path>
            </a:pathLst>
          </a:custGeom>
          <a:ln w="48005">
            <a:solidFill>
              <a:srgbClr val="326598"/>
            </a:solidFill>
          </a:ln>
        </p:spPr>
        <p:txBody>
          <a:bodyPr wrap="square" lIns="0" tIns="0" rIns="0" bIns="0" rtlCol="0"/>
          <a:lstStyle/>
          <a:p>
            <a:endParaRPr/>
          </a:p>
        </p:txBody>
      </p:sp>
      <p:sp>
        <p:nvSpPr>
          <p:cNvPr id="21" name="object 21"/>
          <p:cNvSpPr/>
          <p:nvPr/>
        </p:nvSpPr>
        <p:spPr>
          <a:xfrm>
            <a:off x="4031360" y="3847338"/>
            <a:ext cx="0" cy="1085215"/>
          </a:xfrm>
          <a:custGeom>
            <a:avLst/>
            <a:gdLst/>
            <a:ahLst/>
            <a:cxnLst/>
            <a:rect l="l" t="t" r="r" b="b"/>
            <a:pathLst>
              <a:path h="1085214">
                <a:moveTo>
                  <a:pt x="0" y="0"/>
                </a:moveTo>
                <a:lnTo>
                  <a:pt x="0" y="1085088"/>
                </a:lnTo>
              </a:path>
            </a:pathLst>
          </a:custGeom>
          <a:ln w="48005">
            <a:solidFill>
              <a:srgbClr val="326598"/>
            </a:solidFill>
          </a:ln>
        </p:spPr>
        <p:txBody>
          <a:bodyPr wrap="square" lIns="0" tIns="0" rIns="0" bIns="0" rtlCol="0"/>
          <a:lstStyle/>
          <a:p>
            <a:endParaRPr/>
          </a:p>
        </p:txBody>
      </p:sp>
      <p:sp>
        <p:nvSpPr>
          <p:cNvPr id="22" name="object 22"/>
          <p:cNvSpPr/>
          <p:nvPr/>
        </p:nvSpPr>
        <p:spPr>
          <a:xfrm>
            <a:off x="4115942" y="3838955"/>
            <a:ext cx="0" cy="1093470"/>
          </a:xfrm>
          <a:custGeom>
            <a:avLst/>
            <a:gdLst/>
            <a:ahLst/>
            <a:cxnLst/>
            <a:rect l="l" t="t" r="r" b="b"/>
            <a:pathLst>
              <a:path h="1093470">
                <a:moveTo>
                  <a:pt x="0" y="0"/>
                </a:moveTo>
                <a:lnTo>
                  <a:pt x="0" y="1093470"/>
                </a:lnTo>
              </a:path>
            </a:pathLst>
          </a:custGeom>
          <a:ln w="48005">
            <a:solidFill>
              <a:srgbClr val="326598"/>
            </a:solidFill>
          </a:ln>
        </p:spPr>
        <p:txBody>
          <a:bodyPr wrap="square" lIns="0" tIns="0" rIns="0" bIns="0" rtlCol="0"/>
          <a:lstStyle/>
          <a:p>
            <a:endParaRPr/>
          </a:p>
        </p:txBody>
      </p:sp>
      <p:sp>
        <p:nvSpPr>
          <p:cNvPr id="23" name="object 23"/>
          <p:cNvSpPr/>
          <p:nvPr/>
        </p:nvSpPr>
        <p:spPr>
          <a:xfrm>
            <a:off x="4200905" y="3829811"/>
            <a:ext cx="0" cy="1102995"/>
          </a:xfrm>
          <a:custGeom>
            <a:avLst/>
            <a:gdLst/>
            <a:ahLst/>
            <a:cxnLst/>
            <a:rect l="l" t="t" r="r" b="b"/>
            <a:pathLst>
              <a:path h="1102995">
                <a:moveTo>
                  <a:pt x="0" y="0"/>
                </a:moveTo>
                <a:lnTo>
                  <a:pt x="0" y="1102614"/>
                </a:lnTo>
              </a:path>
            </a:pathLst>
          </a:custGeom>
          <a:ln w="47244">
            <a:solidFill>
              <a:srgbClr val="326598"/>
            </a:solidFill>
          </a:ln>
        </p:spPr>
        <p:txBody>
          <a:bodyPr wrap="square" lIns="0" tIns="0" rIns="0" bIns="0" rtlCol="0"/>
          <a:lstStyle/>
          <a:p>
            <a:endParaRPr/>
          </a:p>
        </p:txBody>
      </p:sp>
      <p:sp>
        <p:nvSpPr>
          <p:cNvPr id="24" name="object 24"/>
          <p:cNvSpPr/>
          <p:nvPr/>
        </p:nvSpPr>
        <p:spPr>
          <a:xfrm>
            <a:off x="4287011" y="3821429"/>
            <a:ext cx="0" cy="1111250"/>
          </a:xfrm>
          <a:custGeom>
            <a:avLst/>
            <a:gdLst/>
            <a:ahLst/>
            <a:cxnLst/>
            <a:rect l="l" t="t" r="r" b="b"/>
            <a:pathLst>
              <a:path h="1111250">
                <a:moveTo>
                  <a:pt x="0" y="0"/>
                </a:moveTo>
                <a:lnTo>
                  <a:pt x="0" y="1110996"/>
                </a:lnTo>
              </a:path>
            </a:pathLst>
          </a:custGeom>
          <a:ln w="47244">
            <a:solidFill>
              <a:srgbClr val="326598"/>
            </a:solidFill>
          </a:ln>
        </p:spPr>
        <p:txBody>
          <a:bodyPr wrap="square" lIns="0" tIns="0" rIns="0" bIns="0" rtlCol="0"/>
          <a:lstStyle/>
          <a:p>
            <a:endParaRPr/>
          </a:p>
        </p:txBody>
      </p:sp>
      <p:sp>
        <p:nvSpPr>
          <p:cNvPr id="25" name="object 25"/>
          <p:cNvSpPr/>
          <p:nvPr/>
        </p:nvSpPr>
        <p:spPr>
          <a:xfrm>
            <a:off x="4371594" y="3813047"/>
            <a:ext cx="0" cy="1119505"/>
          </a:xfrm>
          <a:custGeom>
            <a:avLst/>
            <a:gdLst/>
            <a:ahLst/>
            <a:cxnLst/>
            <a:rect l="l" t="t" r="r" b="b"/>
            <a:pathLst>
              <a:path h="1119504">
                <a:moveTo>
                  <a:pt x="0" y="0"/>
                </a:moveTo>
                <a:lnTo>
                  <a:pt x="0" y="1119377"/>
                </a:lnTo>
              </a:path>
            </a:pathLst>
          </a:custGeom>
          <a:ln w="47244">
            <a:solidFill>
              <a:srgbClr val="326598"/>
            </a:solidFill>
          </a:ln>
        </p:spPr>
        <p:txBody>
          <a:bodyPr wrap="square" lIns="0" tIns="0" rIns="0" bIns="0" rtlCol="0"/>
          <a:lstStyle/>
          <a:p>
            <a:endParaRPr/>
          </a:p>
        </p:txBody>
      </p:sp>
      <p:sp>
        <p:nvSpPr>
          <p:cNvPr id="26" name="object 26"/>
          <p:cNvSpPr/>
          <p:nvPr/>
        </p:nvSpPr>
        <p:spPr>
          <a:xfrm>
            <a:off x="4456176" y="3804665"/>
            <a:ext cx="0" cy="1127760"/>
          </a:xfrm>
          <a:custGeom>
            <a:avLst/>
            <a:gdLst/>
            <a:ahLst/>
            <a:cxnLst/>
            <a:rect l="l" t="t" r="r" b="b"/>
            <a:pathLst>
              <a:path h="1127760">
                <a:moveTo>
                  <a:pt x="0" y="0"/>
                </a:moveTo>
                <a:lnTo>
                  <a:pt x="0" y="1127760"/>
                </a:lnTo>
              </a:path>
            </a:pathLst>
          </a:custGeom>
          <a:ln w="47244">
            <a:solidFill>
              <a:srgbClr val="326598"/>
            </a:solidFill>
          </a:ln>
        </p:spPr>
        <p:txBody>
          <a:bodyPr wrap="square" lIns="0" tIns="0" rIns="0" bIns="0" rtlCol="0"/>
          <a:lstStyle/>
          <a:p>
            <a:endParaRPr/>
          </a:p>
        </p:txBody>
      </p:sp>
      <p:sp>
        <p:nvSpPr>
          <p:cNvPr id="27" name="object 27"/>
          <p:cNvSpPr/>
          <p:nvPr/>
        </p:nvSpPr>
        <p:spPr>
          <a:xfrm>
            <a:off x="4542282" y="3781805"/>
            <a:ext cx="0" cy="1150620"/>
          </a:xfrm>
          <a:custGeom>
            <a:avLst/>
            <a:gdLst/>
            <a:ahLst/>
            <a:cxnLst/>
            <a:rect l="l" t="t" r="r" b="b"/>
            <a:pathLst>
              <a:path h="1150620">
                <a:moveTo>
                  <a:pt x="0" y="0"/>
                </a:moveTo>
                <a:lnTo>
                  <a:pt x="0" y="1150620"/>
                </a:lnTo>
              </a:path>
            </a:pathLst>
          </a:custGeom>
          <a:ln w="47244">
            <a:solidFill>
              <a:srgbClr val="326598"/>
            </a:solidFill>
          </a:ln>
        </p:spPr>
        <p:txBody>
          <a:bodyPr wrap="square" lIns="0" tIns="0" rIns="0" bIns="0" rtlCol="0"/>
          <a:lstStyle/>
          <a:p>
            <a:endParaRPr/>
          </a:p>
        </p:txBody>
      </p:sp>
      <p:sp>
        <p:nvSpPr>
          <p:cNvPr id="28" name="object 28"/>
          <p:cNvSpPr/>
          <p:nvPr/>
        </p:nvSpPr>
        <p:spPr>
          <a:xfrm>
            <a:off x="4626864" y="3758946"/>
            <a:ext cx="0" cy="1173480"/>
          </a:xfrm>
          <a:custGeom>
            <a:avLst/>
            <a:gdLst/>
            <a:ahLst/>
            <a:cxnLst/>
            <a:rect l="l" t="t" r="r" b="b"/>
            <a:pathLst>
              <a:path h="1173479">
                <a:moveTo>
                  <a:pt x="0" y="0"/>
                </a:moveTo>
                <a:lnTo>
                  <a:pt x="0" y="1173479"/>
                </a:lnTo>
              </a:path>
            </a:pathLst>
          </a:custGeom>
          <a:ln w="47244">
            <a:solidFill>
              <a:srgbClr val="326598"/>
            </a:solidFill>
          </a:ln>
        </p:spPr>
        <p:txBody>
          <a:bodyPr wrap="square" lIns="0" tIns="0" rIns="0" bIns="0" rtlCol="0"/>
          <a:lstStyle/>
          <a:p>
            <a:endParaRPr/>
          </a:p>
        </p:txBody>
      </p:sp>
      <p:sp>
        <p:nvSpPr>
          <p:cNvPr id="29" name="object 29"/>
          <p:cNvSpPr/>
          <p:nvPr/>
        </p:nvSpPr>
        <p:spPr>
          <a:xfrm>
            <a:off x="4711446" y="3735323"/>
            <a:ext cx="0" cy="1197610"/>
          </a:xfrm>
          <a:custGeom>
            <a:avLst/>
            <a:gdLst/>
            <a:ahLst/>
            <a:cxnLst/>
            <a:rect l="l" t="t" r="r" b="b"/>
            <a:pathLst>
              <a:path h="1197610">
                <a:moveTo>
                  <a:pt x="0" y="0"/>
                </a:moveTo>
                <a:lnTo>
                  <a:pt x="0" y="1197102"/>
                </a:lnTo>
              </a:path>
            </a:pathLst>
          </a:custGeom>
          <a:ln w="47244">
            <a:solidFill>
              <a:srgbClr val="326598"/>
            </a:solidFill>
          </a:ln>
        </p:spPr>
        <p:txBody>
          <a:bodyPr wrap="square" lIns="0" tIns="0" rIns="0" bIns="0" rtlCol="0"/>
          <a:lstStyle/>
          <a:p>
            <a:endParaRPr/>
          </a:p>
        </p:txBody>
      </p:sp>
      <p:sp>
        <p:nvSpPr>
          <p:cNvPr id="30" name="object 30"/>
          <p:cNvSpPr/>
          <p:nvPr/>
        </p:nvSpPr>
        <p:spPr>
          <a:xfrm>
            <a:off x="4797552" y="3712464"/>
            <a:ext cx="0" cy="1220470"/>
          </a:xfrm>
          <a:custGeom>
            <a:avLst/>
            <a:gdLst/>
            <a:ahLst/>
            <a:cxnLst/>
            <a:rect l="l" t="t" r="r" b="b"/>
            <a:pathLst>
              <a:path h="1220470">
                <a:moveTo>
                  <a:pt x="0" y="0"/>
                </a:moveTo>
                <a:lnTo>
                  <a:pt x="0" y="1219962"/>
                </a:lnTo>
              </a:path>
            </a:pathLst>
          </a:custGeom>
          <a:ln w="47244">
            <a:solidFill>
              <a:srgbClr val="326598"/>
            </a:solidFill>
          </a:ln>
        </p:spPr>
        <p:txBody>
          <a:bodyPr wrap="square" lIns="0" tIns="0" rIns="0" bIns="0" rtlCol="0"/>
          <a:lstStyle/>
          <a:p>
            <a:endParaRPr/>
          </a:p>
        </p:txBody>
      </p:sp>
      <p:sp>
        <p:nvSpPr>
          <p:cNvPr id="31" name="object 31"/>
          <p:cNvSpPr/>
          <p:nvPr/>
        </p:nvSpPr>
        <p:spPr>
          <a:xfrm>
            <a:off x="4882134" y="3688079"/>
            <a:ext cx="0" cy="1244600"/>
          </a:xfrm>
          <a:custGeom>
            <a:avLst/>
            <a:gdLst/>
            <a:ahLst/>
            <a:cxnLst/>
            <a:rect l="l" t="t" r="r" b="b"/>
            <a:pathLst>
              <a:path h="1244600">
                <a:moveTo>
                  <a:pt x="0" y="0"/>
                </a:moveTo>
                <a:lnTo>
                  <a:pt x="0" y="1244346"/>
                </a:lnTo>
              </a:path>
            </a:pathLst>
          </a:custGeom>
          <a:ln w="47244">
            <a:solidFill>
              <a:srgbClr val="326598"/>
            </a:solidFill>
          </a:ln>
        </p:spPr>
        <p:txBody>
          <a:bodyPr wrap="square" lIns="0" tIns="0" rIns="0" bIns="0" rtlCol="0"/>
          <a:lstStyle/>
          <a:p>
            <a:endParaRPr/>
          </a:p>
        </p:txBody>
      </p:sp>
      <p:sp>
        <p:nvSpPr>
          <p:cNvPr id="32" name="object 32"/>
          <p:cNvSpPr/>
          <p:nvPr/>
        </p:nvSpPr>
        <p:spPr>
          <a:xfrm>
            <a:off x="4966715" y="3664458"/>
            <a:ext cx="0" cy="1268095"/>
          </a:xfrm>
          <a:custGeom>
            <a:avLst/>
            <a:gdLst/>
            <a:ahLst/>
            <a:cxnLst/>
            <a:rect l="l" t="t" r="r" b="b"/>
            <a:pathLst>
              <a:path h="1268095">
                <a:moveTo>
                  <a:pt x="0" y="0"/>
                </a:moveTo>
                <a:lnTo>
                  <a:pt x="0" y="1267967"/>
                </a:lnTo>
              </a:path>
            </a:pathLst>
          </a:custGeom>
          <a:ln w="47244">
            <a:solidFill>
              <a:srgbClr val="326598"/>
            </a:solidFill>
          </a:ln>
        </p:spPr>
        <p:txBody>
          <a:bodyPr wrap="square" lIns="0" tIns="0" rIns="0" bIns="0" rtlCol="0"/>
          <a:lstStyle/>
          <a:p>
            <a:endParaRPr/>
          </a:p>
        </p:txBody>
      </p:sp>
      <p:sp>
        <p:nvSpPr>
          <p:cNvPr id="33" name="object 33"/>
          <p:cNvSpPr/>
          <p:nvPr/>
        </p:nvSpPr>
        <p:spPr>
          <a:xfrm>
            <a:off x="5052821" y="3640073"/>
            <a:ext cx="0" cy="1292860"/>
          </a:xfrm>
          <a:custGeom>
            <a:avLst/>
            <a:gdLst/>
            <a:ahLst/>
            <a:cxnLst/>
            <a:rect l="l" t="t" r="r" b="b"/>
            <a:pathLst>
              <a:path h="1292860">
                <a:moveTo>
                  <a:pt x="0" y="0"/>
                </a:moveTo>
                <a:lnTo>
                  <a:pt x="0" y="1292352"/>
                </a:lnTo>
              </a:path>
            </a:pathLst>
          </a:custGeom>
          <a:ln w="47244">
            <a:solidFill>
              <a:srgbClr val="326598"/>
            </a:solidFill>
          </a:ln>
        </p:spPr>
        <p:txBody>
          <a:bodyPr wrap="square" lIns="0" tIns="0" rIns="0" bIns="0" rtlCol="0"/>
          <a:lstStyle/>
          <a:p>
            <a:endParaRPr/>
          </a:p>
        </p:txBody>
      </p:sp>
      <p:sp>
        <p:nvSpPr>
          <p:cNvPr id="34" name="object 34"/>
          <p:cNvSpPr/>
          <p:nvPr/>
        </p:nvSpPr>
        <p:spPr>
          <a:xfrm>
            <a:off x="5137403" y="3615690"/>
            <a:ext cx="0" cy="1316990"/>
          </a:xfrm>
          <a:custGeom>
            <a:avLst/>
            <a:gdLst/>
            <a:ahLst/>
            <a:cxnLst/>
            <a:rect l="l" t="t" r="r" b="b"/>
            <a:pathLst>
              <a:path h="1316989">
                <a:moveTo>
                  <a:pt x="0" y="0"/>
                </a:moveTo>
                <a:lnTo>
                  <a:pt x="0" y="1316736"/>
                </a:lnTo>
              </a:path>
            </a:pathLst>
          </a:custGeom>
          <a:ln w="47244">
            <a:solidFill>
              <a:srgbClr val="326598"/>
            </a:solidFill>
          </a:ln>
        </p:spPr>
        <p:txBody>
          <a:bodyPr wrap="square" lIns="0" tIns="0" rIns="0" bIns="0" rtlCol="0"/>
          <a:lstStyle/>
          <a:p>
            <a:endParaRPr/>
          </a:p>
        </p:txBody>
      </p:sp>
      <p:sp>
        <p:nvSpPr>
          <p:cNvPr id="35" name="object 35"/>
          <p:cNvSpPr/>
          <p:nvPr/>
        </p:nvSpPr>
        <p:spPr>
          <a:xfrm>
            <a:off x="5222366" y="3591305"/>
            <a:ext cx="0" cy="1341120"/>
          </a:xfrm>
          <a:custGeom>
            <a:avLst/>
            <a:gdLst/>
            <a:ahLst/>
            <a:cxnLst/>
            <a:rect l="l" t="t" r="r" b="b"/>
            <a:pathLst>
              <a:path h="1341120">
                <a:moveTo>
                  <a:pt x="0" y="0"/>
                </a:moveTo>
                <a:lnTo>
                  <a:pt x="0" y="1341120"/>
                </a:lnTo>
              </a:path>
            </a:pathLst>
          </a:custGeom>
          <a:ln w="48005">
            <a:solidFill>
              <a:srgbClr val="326598"/>
            </a:solidFill>
          </a:ln>
        </p:spPr>
        <p:txBody>
          <a:bodyPr wrap="square" lIns="0" tIns="0" rIns="0" bIns="0" rtlCol="0"/>
          <a:lstStyle/>
          <a:p>
            <a:endParaRPr/>
          </a:p>
        </p:txBody>
      </p:sp>
      <p:sp>
        <p:nvSpPr>
          <p:cNvPr id="36" name="object 36"/>
          <p:cNvSpPr/>
          <p:nvPr/>
        </p:nvSpPr>
        <p:spPr>
          <a:xfrm>
            <a:off x="5308472" y="3563873"/>
            <a:ext cx="0" cy="1369060"/>
          </a:xfrm>
          <a:custGeom>
            <a:avLst/>
            <a:gdLst/>
            <a:ahLst/>
            <a:cxnLst/>
            <a:rect l="l" t="t" r="r" b="b"/>
            <a:pathLst>
              <a:path h="1369060">
                <a:moveTo>
                  <a:pt x="0" y="0"/>
                </a:moveTo>
                <a:lnTo>
                  <a:pt x="0" y="1368552"/>
                </a:lnTo>
              </a:path>
            </a:pathLst>
          </a:custGeom>
          <a:ln w="48005">
            <a:solidFill>
              <a:srgbClr val="326598"/>
            </a:solidFill>
          </a:ln>
        </p:spPr>
        <p:txBody>
          <a:bodyPr wrap="square" lIns="0" tIns="0" rIns="0" bIns="0" rtlCol="0"/>
          <a:lstStyle/>
          <a:p>
            <a:endParaRPr/>
          </a:p>
        </p:txBody>
      </p:sp>
      <p:sp>
        <p:nvSpPr>
          <p:cNvPr id="37" name="object 37"/>
          <p:cNvSpPr/>
          <p:nvPr/>
        </p:nvSpPr>
        <p:spPr>
          <a:xfrm>
            <a:off x="5350764" y="3416808"/>
            <a:ext cx="0" cy="1515745"/>
          </a:xfrm>
          <a:custGeom>
            <a:avLst/>
            <a:gdLst/>
            <a:ahLst/>
            <a:cxnLst/>
            <a:rect l="l" t="t" r="r" b="b"/>
            <a:pathLst>
              <a:path h="1515745">
                <a:moveTo>
                  <a:pt x="0" y="0"/>
                </a:moveTo>
                <a:lnTo>
                  <a:pt x="0" y="1515618"/>
                </a:lnTo>
              </a:path>
            </a:pathLst>
          </a:custGeom>
          <a:ln w="3175">
            <a:solidFill>
              <a:srgbClr val="3F3F3F"/>
            </a:solidFill>
          </a:ln>
        </p:spPr>
        <p:txBody>
          <a:bodyPr wrap="square" lIns="0" tIns="0" rIns="0" bIns="0" rtlCol="0"/>
          <a:lstStyle/>
          <a:p>
            <a:endParaRPr/>
          </a:p>
        </p:txBody>
      </p:sp>
      <p:sp>
        <p:nvSpPr>
          <p:cNvPr id="38" name="object 38"/>
          <p:cNvSpPr/>
          <p:nvPr/>
        </p:nvSpPr>
        <p:spPr>
          <a:xfrm>
            <a:off x="5317997" y="4932426"/>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39" name="object 39"/>
          <p:cNvSpPr/>
          <p:nvPr/>
        </p:nvSpPr>
        <p:spPr>
          <a:xfrm>
            <a:off x="5317997" y="4427220"/>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0" name="object 40"/>
          <p:cNvSpPr/>
          <p:nvPr/>
        </p:nvSpPr>
        <p:spPr>
          <a:xfrm>
            <a:off x="5317997" y="3922014"/>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1" name="object 41"/>
          <p:cNvSpPr/>
          <p:nvPr/>
        </p:nvSpPr>
        <p:spPr>
          <a:xfrm>
            <a:off x="5317997" y="3416427"/>
            <a:ext cx="64135" cy="0"/>
          </a:xfrm>
          <a:custGeom>
            <a:avLst/>
            <a:gdLst/>
            <a:ahLst/>
            <a:cxnLst/>
            <a:rect l="l" t="t" r="r" b="b"/>
            <a:pathLst>
              <a:path w="64135">
                <a:moveTo>
                  <a:pt x="0" y="0"/>
                </a:moveTo>
                <a:lnTo>
                  <a:pt x="64008" y="0"/>
                </a:lnTo>
              </a:path>
            </a:pathLst>
          </a:custGeom>
          <a:ln w="3175">
            <a:solidFill>
              <a:srgbClr val="3F3F3F"/>
            </a:solidFill>
          </a:ln>
        </p:spPr>
        <p:txBody>
          <a:bodyPr wrap="square" lIns="0" tIns="0" rIns="0" bIns="0" rtlCol="0"/>
          <a:lstStyle/>
          <a:p>
            <a:endParaRPr/>
          </a:p>
        </p:txBody>
      </p:sp>
      <p:sp>
        <p:nvSpPr>
          <p:cNvPr id="42" name="object 42"/>
          <p:cNvSpPr/>
          <p:nvPr/>
        </p:nvSpPr>
        <p:spPr>
          <a:xfrm>
            <a:off x="2668524" y="3416808"/>
            <a:ext cx="0" cy="1548765"/>
          </a:xfrm>
          <a:custGeom>
            <a:avLst/>
            <a:gdLst/>
            <a:ahLst/>
            <a:cxnLst/>
            <a:rect l="l" t="t" r="r" b="b"/>
            <a:pathLst>
              <a:path h="1548764">
                <a:moveTo>
                  <a:pt x="0" y="0"/>
                </a:moveTo>
                <a:lnTo>
                  <a:pt x="0" y="1548383"/>
                </a:lnTo>
              </a:path>
            </a:pathLst>
          </a:custGeom>
          <a:ln w="3175">
            <a:solidFill>
              <a:srgbClr val="3F3F3F"/>
            </a:solidFill>
          </a:ln>
        </p:spPr>
        <p:txBody>
          <a:bodyPr wrap="square" lIns="0" tIns="0" rIns="0" bIns="0" rtlCol="0"/>
          <a:lstStyle/>
          <a:p>
            <a:endParaRPr/>
          </a:p>
        </p:txBody>
      </p:sp>
      <p:sp>
        <p:nvSpPr>
          <p:cNvPr id="43" name="object 43"/>
          <p:cNvSpPr/>
          <p:nvPr/>
        </p:nvSpPr>
        <p:spPr>
          <a:xfrm>
            <a:off x="2635757" y="4932426"/>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4" name="object 44"/>
          <p:cNvSpPr/>
          <p:nvPr/>
        </p:nvSpPr>
        <p:spPr>
          <a:xfrm>
            <a:off x="2635757" y="4780788"/>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5" name="object 45"/>
          <p:cNvSpPr/>
          <p:nvPr/>
        </p:nvSpPr>
        <p:spPr>
          <a:xfrm>
            <a:off x="2635757" y="4628769"/>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6" name="object 46"/>
          <p:cNvSpPr/>
          <p:nvPr/>
        </p:nvSpPr>
        <p:spPr>
          <a:xfrm>
            <a:off x="2635757" y="4477130"/>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7" name="object 47"/>
          <p:cNvSpPr/>
          <p:nvPr/>
        </p:nvSpPr>
        <p:spPr>
          <a:xfrm>
            <a:off x="2635757" y="4326635"/>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8" name="object 48"/>
          <p:cNvSpPr/>
          <p:nvPr/>
        </p:nvSpPr>
        <p:spPr>
          <a:xfrm>
            <a:off x="2635757" y="4174998"/>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49" name="object 49"/>
          <p:cNvSpPr/>
          <p:nvPr/>
        </p:nvSpPr>
        <p:spPr>
          <a:xfrm>
            <a:off x="2635757" y="4023360"/>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0" name="object 50"/>
          <p:cNvSpPr/>
          <p:nvPr/>
        </p:nvSpPr>
        <p:spPr>
          <a:xfrm>
            <a:off x="2635757" y="3871722"/>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1" name="object 51"/>
          <p:cNvSpPr/>
          <p:nvPr/>
        </p:nvSpPr>
        <p:spPr>
          <a:xfrm>
            <a:off x="2635757" y="3720084"/>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2" name="object 52"/>
          <p:cNvSpPr/>
          <p:nvPr/>
        </p:nvSpPr>
        <p:spPr>
          <a:xfrm>
            <a:off x="2635757" y="3568446"/>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3" name="object 53"/>
          <p:cNvSpPr/>
          <p:nvPr/>
        </p:nvSpPr>
        <p:spPr>
          <a:xfrm>
            <a:off x="2635757" y="3416427"/>
            <a:ext cx="66675" cy="0"/>
          </a:xfrm>
          <a:custGeom>
            <a:avLst/>
            <a:gdLst/>
            <a:ahLst/>
            <a:cxnLst/>
            <a:rect l="l" t="t" r="r" b="b"/>
            <a:pathLst>
              <a:path w="66675">
                <a:moveTo>
                  <a:pt x="0" y="0"/>
                </a:moveTo>
                <a:lnTo>
                  <a:pt x="66293" y="0"/>
                </a:lnTo>
              </a:path>
            </a:pathLst>
          </a:custGeom>
          <a:ln w="3175">
            <a:solidFill>
              <a:srgbClr val="3F3F3F"/>
            </a:solidFill>
          </a:ln>
        </p:spPr>
        <p:txBody>
          <a:bodyPr wrap="square" lIns="0" tIns="0" rIns="0" bIns="0" rtlCol="0"/>
          <a:lstStyle/>
          <a:p>
            <a:endParaRPr/>
          </a:p>
        </p:txBody>
      </p:sp>
      <p:sp>
        <p:nvSpPr>
          <p:cNvPr id="54" name="object 54"/>
          <p:cNvSpPr/>
          <p:nvPr/>
        </p:nvSpPr>
        <p:spPr>
          <a:xfrm>
            <a:off x="2668523" y="4932426"/>
            <a:ext cx="2682240" cy="0"/>
          </a:xfrm>
          <a:custGeom>
            <a:avLst/>
            <a:gdLst/>
            <a:ahLst/>
            <a:cxnLst/>
            <a:rect l="l" t="t" r="r" b="b"/>
            <a:pathLst>
              <a:path w="2682240">
                <a:moveTo>
                  <a:pt x="0" y="0"/>
                </a:moveTo>
                <a:lnTo>
                  <a:pt x="2682240" y="0"/>
                </a:lnTo>
              </a:path>
            </a:pathLst>
          </a:custGeom>
          <a:ln w="3175">
            <a:solidFill>
              <a:srgbClr val="3F3F3F"/>
            </a:solidFill>
          </a:ln>
        </p:spPr>
        <p:txBody>
          <a:bodyPr wrap="square" lIns="0" tIns="0" rIns="0" bIns="0" rtlCol="0"/>
          <a:lstStyle/>
          <a:p>
            <a:endParaRPr/>
          </a:p>
        </p:txBody>
      </p:sp>
      <p:sp>
        <p:nvSpPr>
          <p:cNvPr id="55" name="object 55"/>
          <p:cNvSpPr/>
          <p:nvPr/>
        </p:nvSpPr>
        <p:spPr>
          <a:xfrm>
            <a:off x="2838450" y="4948809"/>
            <a:ext cx="2540" cy="0"/>
          </a:xfrm>
          <a:custGeom>
            <a:avLst/>
            <a:gdLst/>
            <a:ahLst/>
            <a:cxnLst/>
            <a:rect l="l" t="t" r="r" b="b"/>
            <a:pathLst>
              <a:path w="2539">
                <a:moveTo>
                  <a:pt x="0" y="0"/>
                </a:moveTo>
                <a:lnTo>
                  <a:pt x="2286" y="0"/>
                </a:lnTo>
              </a:path>
            </a:pathLst>
          </a:custGeom>
          <a:ln w="32765">
            <a:solidFill>
              <a:srgbClr val="3F3F3F"/>
            </a:solidFill>
          </a:ln>
        </p:spPr>
        <p:txBody>
          <a:bodyPr wrap="square" lIns="0" tIns="0" rIns="0" bIns="0" rtlCol="0"/>
          <a:lstStyle/>
          <a:p>
            <a:endParaRPr/>
          </a:p>
        </p:txBody>
      </p:sp>
      <p:sp>
        <p:nvSpPr>
          <p:cNvPr id="56" name="object 56"/>
          <p:cNvSpPr/>
          <p:nvPr/>
        </p:nvSpPr>
        <p:spPr>
          <a:xfrm>
            <a:off x="3007614" y="4948809"/>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57" name="object 57"/>
          <p:cNvSpPr/>
          <p:nvPr/>
        </p:nvSpPr>
        <p:spPr>
          <a:xfrm>
            <a:off x="3178301" y="4948809"/>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58" name="object 58"/>
          <p:cNvSpPr/>
          <p:nvPr/>
        </p:nvSpPr>
        <p:spPr>
          <a:xfrm>
            <a:off x="3348990" y="494880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59" name="object 59"/>
          <p:cNvSpPr/>
          <p:nvPr/>
        </p:nvSpPr>
        <p:spPr>
          <a:xfrm>
            <a:off x="3518153" y="4948809"/>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0" name="object 60"/>
          <p:cNvSpPr/>
          <p:nvPr/>
        </p:nvSpPr>
        <p:spPr>
          <a:xfrm>
            <a:off x="3688841" y="4948809"/>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1" name="object 61"/>
          <p:cNvSpPr/>
          <p:nvPr/>
        </p:nvSpPr>
        <p:spPr>
          <a:xfrm>
            <a:off x="3859529" y="4948809"/>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2" name="object 62"/>
          <p:cNvSpPr/>
          <p:nvPr/>
        </p:nvSpPr>
        <p:spPr>
          <a:xfrm>
            <a:off x="4029455" y="4948809"/>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63" name="object 63"/>
          <p:cNvSpPr/>
          <p:nvPr/>
        </p:nvSpPr>
        <p:spPr>
          <a:xfrm>
            <a:off x="4200144" y="4948809"/>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64" name="object 64"/>
          <p:cNvSpPr/>
          <p:nvPr/>
        </p:nvSpPr>
        <p:spPr>
          <a:xfrm>
            <a:off x="4369308" y="494880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5" name="object 65"/>
          <p:cNvSpPr/>
          <p:nvPr/>
        </p:nvSpPr>
        <p:spPr>
          <a:xfrm>
            <a:off x="4539996" y="494880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6" name="object 66"/>
          <p:cNvSpPr/>
          <p:nvPr/>
        </p:nvSpPr>
        <p:spPr>
          <a:xfrm>
            <a:off x="4710684" y="494880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7" name="object 67"/>
          <p:cNvSpPr/>
          <p:nvPr/>
        </p:nvSpPr>
        <p:spPr>
          <a:xfrm>
            <a:off x="4879847" y="494880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8" name="object 68"/>
          <p:cNvSpPr/>
          <p:nvPr/>
        </p:nvSpPr>
        <p:spPr>
          <a:xfrm>
            <a:off x="5050535" y="494880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9" name="object 69"/>
          <p:cNvSpPr/>
          <p:nvPr/>
        </p:nvSpPr>
        <p:spPr>
          <a:xfrm>
            <a:off x="5221985" y="4948809"/>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70" name="object 70"/>
          <p:cNvSpPr/>
          <p:nvPr/>
        </p:nvSpPr>
        <p:spPr>
          <a:xfrm>
            <a:off x="2668523" y="4196334"/>
            <a:ext cx="2645410" cy="116839"/>
          </a:xfrm>
          <a:custGeom>
            <a:avLst/>
            <a:gdLst/>
            <a:ahLst/>
            <a:cxnLst/>
            <a:rect l="l" t="t" r="r" b="b"/>
            <a:pathLst>
              <a:path w="2645410" h="116839">
                <a:moveTo>
                  <a:pt x="160781" y="76199"/>
                </a:moveTo>
                <a:lnTo>
                  <a:pt x="85343" y="76199"/>
                </a:lnTo>
                <a:lnTo>
                  <a:pt x="105917" y="77723"/>
                </a:lnTo>
                <a:lnTo>
                  <a:pt x="116585" y="79247"/>
                </a:lnTo>
                <a:lnTo>
                  <a:pt x="126491" y="81533"/>
                </a:lnTo>
                <a:lnTo>
                  <a:pt x="147827" y="85343"/>
                </a:lnTo>
                <a:lnTo>
                  <a:pt x="158495" y="87629"/>
                </a:lnTo>
                <a:lnTo>
                  <a:pt x="169163" y="89153"/>
                </a:lnTo>
                <a:lnTo>
                  <a:pt x="254507" y="102869"/>
                </a:lnTo>
                <a:lnTo>
                  <a:pt x="307847" y="114299"/>
                </a:lnTo>
                <a:lnTo>
                  <a:pt x="318515" y="115823"/>
                </a:lnTo>
                <a:lnTo>
                  <a:pt x="329945" y="116585"/>
                </a:lnTo>
                <a:lnTo>
                  <a:pt x="341375" y="116585"/>
                </a:lnTo>
                <a:lnTo>
                  <a:pt x="382015" y="105155"/>
                </a:lnTo>
                <a:lnTo>
                  <a:pt x="330707" y="105155"/>
                </a:lnTo>
                <a:lnTo>
                  <a:pt x="320039" y="104393"/>
                </a:lnTo>
                <a:lnTo>
                  <a:pt x="310133" y="102869"/>
                </a:lnTo>
                <a:lnTo>
                  <a:pt x="299465" y="101345"/>
                </a:lnTo>
                <a:lnTo>
                  <a:pt x="288797" y="98297"/>
                </a:lnTo>
                <a:lnTo>
                  <a:pt x="256793" y="91439"/>
                </a:lnTo>
                <a:lnTo>
                  <a:pt x="171449" y="78485"/>
                </a:lnTo>
                <a:lnTo>
                  <a:pt x="160781" y="76199"/>
                </a:lnTo>
                <a:close/>
              </a:path>
              <a:path w="2645410" h="116839">
                <a:moveTo>
                  <a:pt x="1830323" y="0"/>
                </a:moveTo>
                <a:lnTo>
                  <a:pt x="1787651" y="0"/>
                </a:lnTo>
                <a:lnTo>
                  <a:pt x="1766315" y="761"/>
                </a:lnTo>
                <a:lnTo>
                  <a:pt x="1744979" y="2285"/>
                </a:lnTo>
                <a:lnTo>
                  <a:pt x="1723643" y="3047"/>
                </a:lnTo>
                <a:lnTo>
                  <a:pt x="1702307" y="4571"/>
                </a:lnTo>
                <a:lnTo>
                  <a:pt x="851153" y="48767"/>
                </a:lnTo>
                <a:lnTo>
                  <a:pt x="617219" y="58673"/>
                </a:lnTo>
                <a:lnTo>
                  <a:pt x="595883" y="60197"/>
                </a:lnTo>
                <a:lnTo>
                  <a:pt x="510539" y="69341"/>
                </a:lnTo>
                <a:lnTo>
                  <a:pt x="446531" y="73913"/>
                </a:lnTo>
                <a:lnTo>
                  <a:pt x="435101" y="75437"/>
                </a:lnTo>
                <a:lnTo>
                  <a:pt x="424433" y="77723"/>
                </a:lnTo>
                <a:lnTo>
                  <a:pt x="419099" y="79247"/>
                </a:lnTo>
                <a:lnTo>
                  <a:pt x="413003" y="80771"/>
                </a:lnTo>
                <a:lnTo>
                  <a:pt x="391667" y="88391"/>
                </a:lnTo>
                <a:lnTo>
                  <a:pt x="380999" y="92963"/>
                </a:lnTo>
                <a:lnTo>
                  <a:pt x="371093" y="97535"/>
                </a:lnTo>
                <a:lnTo>
                  <a:pt x="355091" y="102107"/>
                </a:lnTo>
                <a:lnTo>
                  <a:pt x="350519" y="103631"/>
                </a:lnTo>
                <a:lnTo>
                  <a:pt x="345185" y="104393"/>
                </a:lnTo>
                <a:lnTo>
                  <a:pt x="340613" y="105155"/>
                </a:lnTo>
                <a:lnTo>
                  <a:pt x="382015" y="105155"/>
                </a:lnTo>
                <a:lnTo>
                  <a:pt x="396239" y="99059"/>
                </a:lnTo>
                <a:lnTo>
                  <a:pt x="406907" y="95249"/>
                </a:lnTo>
                <a:lnTo>
                  <a:pt x="416813" y="91439"/>
                </a:lnTo>
                <a:lnTo>
                  <a:pt x="422147" y="89915"/>
                </a:lnTo>
                <a:lnTo>
                  <a:pt x="427481" y="89153"/>
                </a:lnTo>
                <a:lnTo>
                  <a:pt x="437387" y="86867"/>
                </a:lnTo>
                <a:lnTo>
                  <a:pt x="448055" y="85343"/>
                </a:lnTo>
                <a:lnTo>
                  <a:pt x="511301" y="80771"/>
                </a:lnTo>
                <a:lnTo>
                  <a:pt x="532637" y="78485"/>
                </a:lnTo>
                <a:lnTo>
                  <a:pt x="553973" y="75437"/>
                </a:lnTo>
                <a:lnTo>
                  <a:pt x="575309" y="73913"/>
                </a:lnTo>
                <a:lnTo>
                  <a:pt x="596645" y="71627"/>
                </a:lnTo>
                <a:lnTo>
                  <a:pt x="617981" y="70103"/>
                </a:lnTo>
                <a:lnTo>
                  <a:pt x="851915" y="60197"/>
                </a:lnTo>
                <a:lnTo>
                  <a:pt x="1703069" y="16001"/>
                </a:lnTo>
                <a:lnTo>
                  <a:pt x="1724405" y="14477"/>
                </a:lnTo>
                <a:lnTo>
                  <a:pt x="1745741" y="13715"/>
                </a:lnTo>
                <a:lnTo>
                  <a:pt x="1767077" y="12191"/>
                </a:lnTo>
                <a:lnTo>
                  <a:pt x="1788413" y="11429"/>
                </a:lnTo>
                <a:lnTo>
                  <a:pt x="2644901" y="11429"/>
                </a:lnTo>
                <a:lnTo>
                  <a:pt x="2644901" y="9143"/>
                </a:lnTo>
                <a:lnTo>
                  <a:pt x="2642615" y="6857"/>
                </a:lnTo>
                <a:lnTo>
                  <a:pt x="2639567" y="6857"/>
                </a:lnTo>
                <a:lnTo>
                  <a:pt x="2298953" y="4571"/>
                </a:lnTo>
                <a:lnTo>
                  <a:pt x="1851659" y="761"/>
                </a:lnTo>
                <a:lnTo>
                  <a:pt x="1830323" y="0"/>
                </a:lnTo>
                <a:close/>
              </a:path>
              <a:path w="2645410" h="116839">
                <a:moveTo>
                  <a:pt x="85343" y="64769"/>
                </a:moveTo>
                <a:lnTo>
                  <a:pt x="74675" y="64769"/>
                </a:lnTo>
                <a:lnTo>
                  <a:pt x="52577" y="66293"/>
                </a:lnTo>
                <a:lnTo>
                  <a:pt x="20573" y="70865"/>
                </a:lnTo>
                <a:lnTo>
                  <a:pt x="9905" y="73151"/>
                </a:lnTo>
                <a:lnTo>
                  <a:pt x="0" y="73859"/>
                </a:lnTo>
                <a:lnTo>
                  <a:pt x="0" y="85534"/>
                </a:lnTo>
                <a:lnTo>
                  <a:pt x="761" y="85343"/>
                </a:lnTo>
                <a:lnTo>
                  <a:pt x="54101" y="77723"/>
                </a:lnTo>
                <a:lnTo>
                  <a:pt x="75437" y="76199"/>
                </a:lnTo>
                <a:lnTo>
                  <a:pt x="160781" y="76199"/>
                </a:lnTo>
                <a:lnTo>
                  <a:pt x="150113" y="73913"/>
                </a:lnTo>
                <a:lnTo>
                  <a:pt x="128777" y="70103"/>
                </a:lnTo>
                <a:lnTo>
                  <a:pt x="118109" y="67817"/>
                </a:lnTo>
                <a:lnTo>
                  <a:pt x="107441" y="66293"/>
                </a:lnTo>
                <a:lnTo>
                  <a:pt x="85343" y="64769"/>
                </a:lnTo>
                <a:close/>
              </a:path>
              <a:path w="2645410" h="116839">
                <a:moveTo>
                  <a:pt x="2644901" y="11429"/>
                </a:moveTo>
                <a:lnTo>
                  <a:pt x="1830323" y="11429"/>
                </a:lnTo>
                <a:lnTo>
                  <a:pt x="1851659" y="12191"/>
                </a:lnTo>
                <a:lnTo>
                  <a:pt x="2298953" y="16001"/>
                </a:lnTo>
                <a:lnTo>
                  <a:pt x="2639567" y="18287"/>
                </a:lnTo>
                <a:lnTo>
                  <a:pt x="2642615" y="18287"/>
                </a:lnTo>
                <a:lnTo>
                  <a:pt x="2644901" y="15239"/>
                </a:lnTo>
                <a:lnTo>
                  <a:pt x="2644901" y="11429"/>
                </a:lnTo>
                <a:close/>
              </a:path>
            </a:pathLst>
          </a:custGeom>
          <a:solidFill>
            <a:srgbClr val="00007F"/>
          </a:solidFill>
        </p:spPr>
        <p:txBody>
          <a:bodyPr wrap="square" lIns="0" tIns="0" rIns="0" bIns="0" rtlCol="0"/>
          <a:lstStyle/>
          <a:p>
            <a:endParaRPr/>
          </a:p>
        </p:txBody>
      </p:sp>
      <p:sp>
        <p:nvSpPr>
          <p:cNvPr id="71" name="object 71"/>
          <p:cNvSpPr txBox="1"/>
          <p:nvPr/>
        </p:nvSpPr>
        <p:spPr>
          <a:xfrm>
            <a:off x="5443728" y="3848356"/>
            <a:ext cx="227965"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9</a:t>
            </a:r>
            <a:r>
              <a:rPr sz="850" b="1" spc="-15" dirty="0">
                <a:solidFill>
                  <a:srgbClr val="3F3F3F"/>
                </a:solidFill>
                <a:latin typeface="Arial"/>
                <a:cs typeface="Arial"/>
              </a:rPr>
              <a:t>0</a:t>
            </a:r>
            <a:r>
              <a:rPr sz="850" b="1" spc="-5" dirty="0">
                <a:solidFill>
                  <a:srgbClr val="3F3F3F"/>
                </a:solidFill>
                <a:latin typeface="Arial"/>
                <a:cs typeface="Arial"/>
              </a:rPr>
              <a:t>%</a:t>
            </a:r>
            <a:endParaRPr sz="850">
              <a:latin typeface="Arial"/>
              <a:cs typeface="Arial"/>
            </a:endParaRPr>
          </a:p>
        </p:txBody>
      </p:sp>
      <p:sp>
        <p:nvSpPr>
          <p:cNvPr id="72" name="object 72"/>
          <p:cNvSpPr txBox="1"/>
          <p:nvPr/>
        </p:nvSpPr>
        <p:spPr>
          <a:xfrm>
            <a:off x="5443728" y="3342390"/>
            <a:ext cx="288290" cy="130810"/>
          </a:xfrm>
          <a:prstGeom prst="rect">
            <a:avLst/>
          </a:prstGeom>
        </p:spPr>
        <p:txBody>
          <a:bodyPr vert="horz" wrap="square" lIns="0" tIns="0" rIns="0" bIns="0" rtlCol="0">
            <a:spAutoFit/>
          </a:bodyPr>
          <a:lstStyle/>
          <a:p>
            <a:pPr>
              <a:lnSpc>
                <a:spcPct val="100000"/>
              </a:lnSpc>
            </a:pPr>
            <a:r>
              <a:rPr sz="850" b="1" dirty="0">
                <a:solidFill>
                  <a:srgbClr val="3F3F3F"/>
                </a:solidFill>
                <a:latin typeface="Arial"/>
                <a:cs typeface="Arial"/>
              </a:rPr>
              <a:t>1</a:t>
            </a:r>
            <a:r>
              <a:rPr sz="850" b="1" spc="-15" dirty="0">
                <a:solidFill>
                  <a:srgbClr val="3F3F3F"/>
                </a:solidFill>
                <a:latin typeface="Arial"/>
                <a:cs typeface="Arial"/>
              </a:rPr>
              <a:t>1</a:t>
            </a:r>
            <a:r>
              <a:rPr sz="850" b="1" spc="-5" dirty="0">
                <a:solidFill>
                  <a:srgbClr val="3F3F3F"/>
                </a:solidFill>
                <a:latin typeface="Arial"/>
                <a:cs typeface="Arial"/>
              </a:rPr>
              <a:t>0%</a:t>
            </a:r>
            <a:endParaRPr sz="850">
              <a:latin typeface="Arial"/>
              <a:cs typeface="Arial"/>
            </a:endParaRPr>
          </a:p>
        </p:txBody>
      </p:sp>
      <p:sp>
        <p:nvSpPr>
          <p:cNvPr id="73" name="object 73"/>
          <p:cNvSpPr txBox="1"/>
          <p:nvPr/>
        </p:nvSpPr>
        <p:spPr>
          <a:xfrm>
            <a:off x="2337808" y="3342379"/>
            <a:ext cx="746125" cy="1775460"/>
          </a:xfrm>
          <a:prstGeom prst="rect">
            <a:avLst/>
          </a:prstGeom>
        </p:spPr>
        <p:txBody>
          <a:bodyPr vert="horz" wrap="square" lIns="0" tIns="0" rIns="0" bIns="0" rtlCol="0">
            <a:spAutoFit/>
          </a:bodyPr>
          <a:lstStyle/>
          <a:p>
            <a:pPr marR="498475" algn="ctr">
              <a:lnSpc>
                <a:spcPct val="100000"/>
              </a:lnSpc>
            </a:pPr>
            <a:r>
              <a:rPr sz="850" b="1" spc="-5" dirty="0">
                <a:solidFill>
                  <a:srgbClr val="3F3F3F"/>
                </a:solidFill>
                <a:latin typeface="Arial"/>
                <a:cs typeface="Arial"/>
              </a:rPr>
              <a:t>$</a:t>
            </a:r>
            <a:r>
              <a:rPr sz="850" b="1" spc="-15" dirty="0">
                <a:solidFill>
                  <a:srgbClr val="3F3F3F"/>
                </a:solidFill>
                <a:latin typeface="Arial"/>
                <a:cs typeface="Arial"/>
              </a:rPr>
              <a:t>1</a:t>
            </a:r>
            <a:r>
              <a:rPr sz="850" b="1" spc="-5" dirty="0">
                <a:solidFill>
                  <a:srgbClr val="3F3F3F"/>
                </a:solidFill>
                <a:latin typeface="Arial"/>
                <a:cs typeface="Arial"/>
              </a:rPr>
              <a:t>00</a:t>
            </a:r>
            <a:endParaRPr sz="850">
              <a:latin typeface="Arial"/>
              <a:cs typeface="Arial"/>
            </a:endParaRPr>
          </a:p>
          <a:p>
            <a:pPr marL="59055">
              <a:lnSpc>
                <a:spcPct val="100000"/>
              </a:lnSpc>
              <a:spcBef>
                <a:spcPts val="175"/>
              </a:spcBef>
            </a:pPr>
            <a:r>
              <a:rPr sz="850" b="1" spc="-5" dirty="0">
                <a:solidFill>
                  <a:srgbClr val="3F3F3F"/>
                </a:solidFill>
                <a:latin typeface="Arial"/>
                <a:cs typeface="Arial"/>
              </a:rPr>
              <a:t>$90</a:t>
            </a:r>
            <a:endParaRPr sz="850">
              <a:latin typeface="Arial"/>
              <a:cs typeface="Arial"/>
            </a:endParaRPr>
          </a:p>
          <a:p>
            <a:pPr marL="59055">
              <a:lnSpc>
                <a:spcPct val="100000"/>
              </a:lnSpc>
              <a:spcBef>
                <a:spcPts val="175"/>
              </a:spcBef>
            </a:pPr>
            <a:r>
              <a:rPr sz="850" b="1" spc="-5" dirty="0">
                <a:solidFill>
                  <a:srgbClr val="3F3F3F"/>
                </a:solidFill>
                <a:latin typeface="Arial"/>
                <a:cs typeface="Arial"/>
              </a:rPr>
              <a:t>$80</a:t>
            </a:r>
            <a:endParaRPr sz="850">
              <a:latin typeface="Arial"/>
              <a:cs typeface="Arial"/>
            </a:endParaRPr>
          </a:p>
          <a:p>
            <a:pPr marL="59055">
              <a:lnSpc>
                <a:spcPct val="100000"/>
              </a:lnSpc>
              <a:spcBef>
                <a:spcPts val="175"/>
              </a:spcBef>
            </a:pPr>
            <a:r>
              <a:rPr sz="850" b="1" spc="-5" dirty="0">
                <a:solidFill>
                  <a:srgbClr val="3F3F3F"/>
                </a:solidFill>
                <a:latin typeface="Arial"/>
                <a:cs typeface="Arial"/>
              </a:rPr>
              <a:t>$70</a:t>
            </a:r>
            <a:endParaRPr sz="850">
              <a:latin typeface="Arial"/>
              <a:cs typeface="Arial"/>
            </a:endParaRPr>
          </a:p>
          <a:p>
            <a:pPr marL="59055">
              <a:lnSpc>
                <a:spcPct val="100000"/>
              </a:lnSpc>
              <a:spcBef>
                <a:spcPts val="175"/>
              </a:spcBef>
            </a:pPr>
            <a:r>
              <a:rPr sz="850" b="1" spc="-5" dirty="0">
                <a:solidFill>
                  <a:srgbClr val="3F3F3F"/>
                </a:solidFill>
                <a:latin typeface="Arial"/>
                <a:cs typeface="Arial"/>
              </a:rPr>
              <a:t>$60</a:t>
            </a:r>
            <a:endParaRPr sz="850">
              <a:latin typeface="Arial"/>
              <a:cs typeface="Arial"/>
            </a:endParaRPr>
          </a:p>
          <a:p>
            <a:pPr marL="59055">
              <a:lnSpc>
                <a:spcPct val="100000"/>
              </a:lnSpc>
              <a:spcBef>
                <a:spcPts val="175"/>
              </a:spcBef>
            </a:pPr>
            <a:r>
              <a:rPr sz="850" b="1" spc="-5" dirty="0">
                <a:solidFill>
                  <a:srgbClr val="3F3F3F"/>
                </a:solidFill>
                <a:latin typeface="Arial"/>
                <a:cs typeface="Arial"/>
              </a:rPr>
              <a:t>$50</a:t>
            </a:r>
            <a:endParaRPr sz="850">
              <a:latin typeface="Arial"/>
              <a:cs typeface="Arial"/>
            </a:endParaRPr>
          </a:p>
          <a:p>
            <a:pPr marL="59055">
              <a:lnSpc>
                <a:spcPct val="100000"/>
              </a:lnSpc>
              <a:spcBef>
                <a:spcPts val="180"/>
              </a:spcBef>
            </a:pPr>
            <a:r>
              <a:rPr sz="850" b="1" spc="-5" dirty="0">
                <a:solidFill>
                  <a:srgbClr val="3F3F3F"/>
                </a:solidFill>
                <a:latin typeface="Arial"/>
                <a:cs typeface="Arial"/>
              </a:rPr>
              <a:t>$40</a:t>
            </a:r>
            <a:endParaRPr sz="850">
              <a:latin typeface="Arial"/>
              <a:cs typeface="Arial"/>
            </a:endParaRPr>
          </a:p>
          <a:p>
            <a:pPr marL="59055">
              <a:lnSpc>
                <a:spcPct val="100000"/>
              </a:lnSpc>
              <a:spcBef>
                <a:spcPts val="170"/>
              </a:spcBef>
            </a:pPr>
            <a:r>
              <a:rPr sz="850" b="1" spc="-5" dirty="0">
                <a:solidFill>
                  <a:srgbClr val="3F3F3F"/>
                </a:solidFill>
                <a:latin typeface="Arial"/>
                <a:cs typeface="Arial"/>
              </a:rPr>
              <a:t>$30</a:t>
            </a:r>
            <a:endParaRPr sz="850">
              <a:latin typeface="Arial"/>
              <a:cs typeface="Arial"/>
            </a:endParaRPr>
          </a:p>
          <a:p>
            <a:pPr marL="59055">
              <a:lnSpc>
                <a:spcPct val="100000"/>
              </a:lnSpc>
              <a:spcBef>
                <a:spcPts val="170"/>
              </a:spcBef>
            </a:pPr>
            <a:r>
              <a:rPr sz="850" b="1" spc="-5" dirty="0">
                <a:solidFill>
                  <a:srgbClr val="3F3F3F"/>
                </a:solidFill>
                <a:latin typeface="Arial"/>
                <a:cs typeface="Arial"/>
              </a:rPr>
              <a:t>$20</a:t>
            </a:r>
            <a:endParaRPr sz="850">
              <a:latin typeface="Arial"/>
              <a:cs typeface="Arial"/>
            </a:endParaRPr>
          </a:p>
          <a:p>
            <a:pPr marL="59055">
              <a:lnSpc>
                <a:spcPct val="100000"/>
              </a:lnSpc>
              <a:spcBef>
                <a:spcPts val="170"/>
              </a:spcBef>
            </a:pPr>
            <a:r>
              <a:rPr sz="850" b="1" spc="-5" dirty="0">
                <a:solidFill>
                  <a:srgbClr val="3F3F3F"/>
                </a:solidFill>
                <a:latin typeface="Arial"/>
                <a:cs typeface="Arial"/>
              </a:rPr>
              <a:t>$10</a:t>
            </a:r>
            <a:endParaRPr sz="850">
              <a:latin typeface="Arial"/>
              <a:cs typeface="Arial"/>
            </a:endParaRPr>
          </a:p>
          <a:p>
            <a:pPr marR="377825" algn="ctr">
              <a:lnSpc>
                <a:spcPts val="1010"/>
              </a:lnSpc>
              <a:spcBef>
                <a:spcPts val="170"/>
              </a:spcBef>
            </a:pPr>
            <a:r>
              <a:rPr sz="850" b="1" spc="-5" dirty="0">
                <a:solidFill>
                  <a:srgbClr val="3F3F3F"/>
                </a:solidFill>
                <a:latin typeface="Arial"/>
                <a:cs typeface="Arial"/>
              </a:rPr>
              <a:t>$0</a:t>
            </a:r>
            <a:endParaRPr sz="850">
              <a:latin typeface="Arial"/>
              <a:cs typeface="Arial"/>
            </a:endParaRPr>
          </a:p>
          <a:p>
            <a:pPr marL="184785">
              <a:lnSpc>
                <a:spcPts val="1010"/>
              </a:lnSpc>
              <a:tabLst>
                <a:tab pos="612140"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endParaRPr sz="850">
              <a:latin typeface="Arial"/>
              <a:cs typeface="Arial"/>
            </a:endParaRPr>
          </a:p>
        </p:txBody>
      </p:sp>
      <p:sp>
        <p:nvSpPr>
          <p:cNvPr id="74" name="object 74"/>
          <p:cNvSpPr txBox="1"/>
          <p:nvPr/>
        </p:nvSpPr>
        <p:spPr>
          <a:xfrm>
            <a:off x="3972198" y="4986780"/>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17</a:t>
            </a:r>
            <a:endParaRPr sz="850">
              <a:latin typeface="Arial"/>
              <a:cs typeface="Arial"/>
            </a:endParaRPr>
          </a:p>
        </p:txBody>
      </p:sp>
      <p:sp>
        <p:nvSpPr>
          <p:cNvPr id="75" name="object 75"/>
          <p:cNvSpPr txBox="1"/>
          <p:nvPr/>
        </p:nvSpPr>
        <p:spPr>
          <a:xfrm>
            <a:off x="4312782" y="4986780"/>
            <a:ext cx="473709" cy="130810"/>
          </a:xfrm>
          <a:prstGeom prst="rect">
            <a:avLst/>
          </a:prstGeom>
        </p:spPr>
        <p:txBody>
          <a:bodyPr vert="horz" wrap="square" lIns="0" tIns="0" rIns="0" bIns="0" rtlCol="0">
            <a:spAutoFit/>
          </a:bodyPr>
          <a:lstStyle/>
          <a:p>
            <a:pPr>
              <a:lnSpc>
                <a:spcPct val="100000"/>
              </a:lnSpc>
              <a:tabLst>
                <a:tab pos="339725" algn="l"/>
              </a:tabLst>
            </a:pPr>
            <a:r>
              <a:rPr sz="850" b="1" spc="-5" dirty="0">
                <a:solidFill>
                  <a:srgbClr val="3F3F3F"/>
                </a:solidFill>
                <a:latin typeface="Arial"/>
                <a:cs typeface="Arial"/>
              </a:rPr>
              <a:t>18	</a:t>
            </a:r>
            <a:r>
              <a:rPr sz="850" b="1" dirty="0">
                <a:solidFill>
                  <a:srgbClr val="3F3F3F"/>
                </a:solidFill>
                <a:latin typeface="Arial"/>
                <a:cs typeface="Arial"/>
              </a:rPr>
              <a:t>1</a:t>
            </a:r>
            <a:r>
              <a:rPr sz="850" b="1" spc="-5" dirty="0">
                <a:solidFill>
                  <a:srgbClr val="3F3F3F"/>
                </a:solidFill>
                <a:latin typeface="Arial"/>
                <a:cs typeface="Arial"/>
              </a:rPr>
              <a:t>9</a:t>
            </a:r>
            <a:endParaRPr sz="850">
              <a:latin typeface="Arial"/>
              <a:cs typeface="Arial"/>
            </a:endParaRPr>
          </a:p>
        </p:txBody>
      </p:sp>
      <p:sp>
        <p:nvSpPr>
          <p:cNvPr id="76" name="object 76"/>
          <p:cNvSpPr txBox="1"/>
          <p:nvPr/>
        </p:nvSpPr>
        <p:spPr>
          <a:xfrm>
            <a:off x="4993187" y="4986780"/>
            <a:ext cx="133350" cy="13081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20</a:t>
            </a:r>
            <a:endParaRPr sz="850">
              <a:latin typeface="Arial"/>
              <a:cs typeface="Arial"/>
            </a:endParaRPr>
          </a:p>
        </p:txBody>
      </p:sp>
      <p:sp>
        <p:nvSpPr>
          <p:cNvPr id="77" name="object 77"/>
          <p:cNvSpPr txBox="1"/>
          <p:nvPr/>
        </p:nvSpPr>
        <p:spPr>
          <a:xfrm>
            <a:off x="5443728" y="4100830"/>
            <a:ext cx="589915" cy="889635"/>
          </a:xfrm>
          <a:prstGeom prst="rect">
            <a:avLst/>
          </a:prstGeom>
        </p:spPr>
        <p:txBody>
          <a:bodyPr vert="horz" wrap="square" lIns="0" tIns="0" rIns="0" bIns="0" rtlCol="0">
            <a:spAutoFit/>
          </a:bodyPr>
          <a:lstStyle/>
          <a:p>
            <a:pPr marL="290195" marR="5080" indent="-108585">
              <a:lnSpc>
                <a:spcPts val="760"/>
              </a:lnSpc>
            </a:pPr>
            <a:r>
              <a:rPr sz="650" b="1" spc="-5" dirty="0">
                <a:solidFill>
                  <a:srgbClr val="3F3F3F"/>
                </a:solidFill>
                <a:latin typeface="Arial"/>
                <a:cs typeface="Arial"/>
              </a:rPr>
              <a:t>Util</a:t>
            </a:r>
            <a:r>
              <a:rPr sz="650" b="1" dirty="0">
                <a:solidFill>
                  <a:srgbClr val="3F3F3F"/>
                </a:solidFill>
                <a:latin typeface="Arial"/>
                <a:cs typeface="Arial"/>
              </a:rPr>
              <a:t>i</a:t>
            </a:r>
            <a:r>
              <a:rPr sz="650" b="1" spc="-5" dirty="0">
                <a:solidFill>
                  <a:srgbClr val="3F3F3F"/>
                </a:solidFill>
                <a:latin typeface="Arial"/>
                <a:cs typeface="Arial"/>
              </a:rPr>
              <a:t>zation  Rate</a:t>
            </a:r>
            <a:endParaRPr sz="650">
              <a:latin typeface="Arial"/>
              <a:cs typeface="Arial"/>
            </a:endParaRPr>
          </a:p>
          <a:p>
            <a:pPr>
              <a:lnSpc>
                <a:spcPct val="100000"/>
              </a:lnSpc>
              <a:spcBef>
                <a:spcPts val="470"/>
              </a:spcBef>
            </a:pPr>
            <a:r>
              <a:rPr sz="850" b="1" spc="-5" dirty="0">
                <a:solidFill>
                  <a:srgbClr val="3F3F3F"/>
                </a:solidFill>
                <a:latin typeface="Arial"/>
                <a:cs typeface="Arial"/>
              </a:rPr>
              <a:t>70%</a:t>
            </a:r>
            <a:endParaRPr sz="850">
              <a:latin typeface="Arial"/>
              <a:cs typeface="Arial"/>
            </a:endParaRPr>
          </a:p>
          <a:p>
            <a:pPr>
              <a:lnSpc>
                <a:spcPct val="100000"/>
              </a:lnSpc>
            </a:pPr>
            <a:endParaRPr sz="900">
              <a:latin typeface="Times New Roman"/>
              <a:cs typeface="Times New Roman"/>
            </a:endParaRPr>
          </a:p>
          <a:p>
            <a:pPr>
              <a:lnSpc>
                <a:spcPct val="100000"/>
              </a:lnSpc>
            </a:pPr>
            <a:endParaRPr sz="900">
              <a:latin typeface="Times New Roman"/>
              <a:cs typeface="Times New Roman"/>
            </a:endParaRPr>
          </a:p>
          <a:p>
            <a:pPr>
              <a:lnSpc>
                <a:spcPct val="100000"/>
              </a:lnSpc>
              <a:spcBef>
                <a:spcPts val="25"/>
              </a:spcBef>
            </a:pPr>
            <a:endParaRPr sz="750">
              <a:latin typeface="Times New Roman"/>
              <a:cs typeface="Times New Roman"/>
            </a:endParaRPr>
          </a:p>
          <a:p>
            <a:pPr>
              <a:lnSpc>
                <a:spcPct val="100000"/>
              </a:lnSpc>
            </a:pPr>
            <a:r>
              <a:rPr sz="850" b="1" spc="-5" dirty="0">
                <a:solidFill>
                  <a:srgbClr val="3F3F3F"/>
                </a:solidFill>
                <a:latin typeface="Arial"/>
                <a:cs typeface="Arial"/>
              </a:rPr>
              <a:t>50%</a:t>
            </a:r>
            <a:endParaRPr sz="850">
              <a:latin typeface="Arial"/>
              <a:cs typeface="Arial"/>
            </a:endParaRPr>
          </a:p>
        </p:txBody>
      </p:sp>
      <p:sp>
        <p:nvSpPr>
          <p:cNvPr id="78" name="object 78"/>
          <p:cNvSpPr txBox="1"/>
          <p:nvPr/>
        </p:nvSpPr>
        <p:spPr>
          <a:xfrm>
            <a:off x="1652028" y="3866135"/>
            <a:ext cx="494665" cy="479425"/>
          </a:xfrm>
          <a:prstGeom prst="rect">
            <a:avLst/>
          </a:prstGeom>
        </p:spPr>
        <p:txBody>
          <a:bodyPr vert="horz" wrap="square" lIns="0" tIns="0" rIns="0" bIns="0" rtlCol="0">
            <a:spAutoFit/>
          </a:bodyPr>
          <a:lstStyle/>
          <a:p>
            <a:pPr marL="62865" marR="69215" indent="2540" algn="ctr">
              <a:lnSpc>
                <a:spcPts val="760"/>
              </a:lnSpc>
            </a:pPr>
            <a:r>
              <a:rPr sz="650" b="1" spc="-5" dirty="0">
                <a:solidFill>
                  <a:srgbClr val="3F3F3F"/>
                </a:solidFill>
                <a:latin typeface="Arial"/>
                <a:cs typeface="Arial"/>
              </a:rPr>
              <a:t>Capacity  </a:t>
            </a:r>
            <a:r>
              <a:rPr sz="650" b="1" dirty="0">
                <a:solidFill>
                  <a:srgbClr val="3F3F3F"/>
                </a:solidFill>
                <a:latin typeface="Arial"/>
                <a:cs typeface="Arial"/>
              </a:rPr>
              <a:t>Margin  </a:t>
            </a:r>
            <a:r>
              <a:rPr sz="650" b="1" spc="-5" dirty="0">
                <a:solidFill>
                  <a:srgbClr val="3F3F3F"/>
                </a:solidFill>
                <a:latin typeface="Arial"/>
                <a:cs typeface="Arial"/>
              </a:rPr>
              <a:t>(No</a:t>
            </a:r>
            <a:r>
              <a:rPr sz="650" b="1" spc="5" dirty="0">
                <a:solidFill>
                  <a:srgbClr val="3F3F3F"/>
                </a:solidFill>
                <a:latin typeface="Arial"/>
                <a:cs typeface="Arial"/>
              </a:rPr>
              <a:t>m</a:t>
            </a:r>
            <a:r>
              <a:rPr sz="650" b="1" spc="-5" dirty="0">
                <a:solidFill>
                  <a:srgbClr val="3F3F3F"/>
                </a:solidFill>
                <a:latin typeface="Arial"/>
                <a:cs typeface="Arial"/>
              </a:rPr>
              <a:t>inal</a:t>
            </a:r>
            <a:endParaRPr sz="650">
              <a:latin typeface="Arial"/>
              <a:cs typeface="Arial"/>
            </a:endParaRPr>
          </a:p>
          <a:p>
            <a:pPr marR="6350" algn="ctr">
              <a:lnSpc>
                <a:spcPts val="720"/>
              </a:lnSpc>
            </a:pPr>
            <a:r>
              <a:rPr sz="650" b="1" dirty="0">
                <a:solidFill>
                  <a:srgbClr val="3F3F3F"/>
                </a:solidFill>
                <a:latin typeface="Arial"/>
                <a:cs typeface="Arial"/>
              </a:rPr>
              <a:t>$M</a:t>
            </a:r>
            <a:r>
              <a:rPr sz="650" b="1" spc="-95" dirty="0">
                <a:solidFill>
                  <a:srgbClr val="3F3F3F"/>
                </a:solidFill>
                <a:latin typeface="Arial"/>
                <a:cs typeface="Arial"/>
              </a:rPr>
              <a:t> </a:t>
            </a:r>
            <a:r>
              <a:rPr sz="650" b="1" spc="5" dirty="0">
                <a:solidFill>
                  <a:srgbClr val="3F3F3F"/>
                </a:solidFill>
                <a:latin typeface="Arial"/>
                <a:cs typeface="Arial"/>
              </a:rPr>
              <a:t>USD</a:t>
            </a:r>
            <a:endParaRPr sz="650">
              <a:latin typeface="Arial"/>
              <a:cs typeface="Arial"/>
            </a:endParaRPr>
          </a:p>
          <a:p>
            <a:pPr marR="5080" algn="ctr">
              <a:lnSpc>
                <a:spcPts val="770"/>
              </a:lnSpc>
            </a:pPr>
            <a:r>
              <a:rPr sz="650" b="1" dirty="0">
                <a:solidFill>
                  <a:srgbClr val="3F3F3F"/>
                </a:solidFill>
                <a:latin typeface="Arial"/>
                <a:cs typeface="Arial"/>
              </a:rPr>
              <a:t>per</a:t>
            </a:r>
            <a:r>
              <a:rPr sz="650" b="1" spc="-85" dirty="0">
                <a:solidFill>
                  <a:srgbClr val="3F3F3F"/>
                </a:solidFill>
                <a:latin typeface="Arial"/>
                <a:cs typeface="Arial"/>
              </a:rPr>
              <a:t> </a:t>
            </a:r>
            <a:r>
              <a:rPr sz="650" b="1" dirty="0">
                <a:solidFill>
                  <a:srgbClr val="3F3F3F"/>
                </a:solidFill>
                <a:latin typeface="Arial"/>
                <a:cs typeface="Arial"/>
              </a:rPr>
              <a:t>Quarter)</a:t>
            </a:r>
            <a:endParaRPr sz="650">
              <a:latin typeface="Arial"/>
              <a:cs typeface="Arial"/>
            </a:endParaRPr>
          </a:p>
        </p:txBody>
      </p:sp>
      <p:sp>
        <p:nvSpPr>
          <p:cNvPr id="79" name="object 79"/>
          <p:cNvSpPr/>
          <p:nvPr/>
        </p:nvSpPr>
        <p:spPr>
          <a:xfrm>
            <a:off x="2872739" y="5347334"/>
            <a:ext cx="229870" cy="0"/>
          </a:xfrm>
          <a:custGeom>
            <a:avLst/>
            <a:gdLst/>
            <a:ahLst/>
            <a:cxnLst/>
            <a:rect l="l" t="t" r="r" b="b"/>
            <a:pathLst>
              <a:path w="229869">
                <a:moveTo>
                  <a:pt x="0" y="0"/>
                </a:moveTo>
                <a:lnTo>
                  <a:pt x="229362" y="0"/>
                </a:lnTo>
              </a:path>
            </a:pathLst>
          </a:custGeom>
          <a:ln w="48005">
            <a:solidFill>
              <a:srgbClr val="326598"/>
            </a:solidFill>
          </a:ln>
        </p:spPr>
        <p:txBody>
          <a:bodyPr wrap="square" lIns="0" tIns="0" rIns="0" bIns="0" rtlCol="0"/>
          <a:lstStyle/>
          <a:p>
            <a:endParaRPr/>
          </a:p>
        </p:txBody>
      </p:sp>
      <p:sp>
        <p:nvSpPr>
          <p:cNvPr id="80" name="object 80"/>
          <p:cNvSpPr txBox="1"/>
          <p:nvPr/>
        </p:nvSpPr>
        <p:spPr>
          <a:xfrm>
            <a:off x="3127248" y="4986780"/>
            <a:ext cx="704850" cy="410209"/>
          </a:xfrm>
          <a:prstGeom prst="rect">
            <a:avLst/>
          </a:prstGeom>
        </p:spPr>
        <p:txBody>
          <a:bodyPr vert="horz" wrap="square" lIns="0" tIns="0" rIns="0" bIns="0" rtlCol="0">
            <a:spAutoFit/>
          </a:bodyPr>
          <a:lstStyle/>
          <a:p>
            <a:pPr marL="83820" algn="ctr">
              <a:lnSpc>
                <a:spcPct val="100000"/>
              </a:lnSpc>
              <a:tabLst>
                <a:tab pos="424180" algn="l"/>
              </a:tabLst>
            </a:pPr>
            <a:r>
              <a:rPr sz="850" b="1" spc="-5" dirty="0">
                <a:solidFill>
                  <a:srgbClr val="3F3F3F"/>
                </a:solidFill>
                <a:latin typeface="Arial"/>
                <a:cs typeface="Arial"/>
              </a:rPr>
              <a:t>15	16</a:t>
            </a:r>
            <a:endParaRPr sz="850">
              <a:latin typeface="Arial"/>
              <a:cs typeface="Arial"/>
            </a:endParaRPr>
          </a:p>
          <a:p>
            <a:pPr>
              <a:lnSpc>
                <a:spcPct val="100000"/>
              </a:lnSpc>
              <a:spcBef>
                <a:spcPts val="35"/>
              </a:spcBef>
            </a:pPr>
            <a:endParaRPr sz="1100">
              <a:latin typeface="Times New Roman"/>
              <a:cs typeface="Times New Roman"/>
            </a:endParaRPr>
          </a:p>
          <a:p>
            <a:pPr marR="5080" algn="ctr">
              <a:lnSpc>
                <a:spcPct val="100000"/>
              </a:lnSpc>
            </a:pPr>
            <a:r>
              <a:rPr sz="750" spc="-5" dirty="0">
                <a:solidFill>
                  <a:srgbClr val="3F3F3F"/>
                </a:solidFill>
                <a:latin typeface="Arial"/>
                <a:cs typeface="Arial"/>
              </a:rPr>
              <a:t>Capacity</a:t>
            </a:r>
            <a:r>
              <a:rPr sz="750" spc="-55" dirty="0">
                <a:solidFill>
                  <a:srgbClr val="3F3F3F"/>
                </a:solidFill>
                <a:latin typeface="Arial"/>
                <a:cs typeface="Arial"/>
              </a:rPr>
              <a:t> </a:t>
            </a:r>
            <a:r>
              <a:rPr sz="750" spc="-5" dirty="0">
                <a:solidFill>
                  <a:srgbClr val="3F3F3F"/>
                </a:solidFill>
                <a:latin typeface="Arial"/>
                <a:cs typeface="Arial"/>
              </a:rPr>
              <a:t>Margin</a:t>
            </a:r>
            <a:endParaRPr sz="750">
              <a:latin typeface="Arial"/>
              <a:cs typeface="Arial"/>
            </a:endParaRPr>
          </a:p>
        </p:txBody>
      </p:sp>
      <p:sp>
        <p:nvSpPr>
          <p:cNvPr id="81" name="object 81"/>
          <p:cNvSpPr/>
          <p:nvPr/>
        </p:nvSpPr>
        <p:spPr>
          <a:xfrm>
            <a:off x="4126991" y="5347334"/>
            <a:ext cx="241300" cy="0"/>
          </a:xfrm>
          <a:custGeom>
            <a:avLst/>
            <a:gdLst/>
            <a:ahLst/>
            <a:cxnLst/>
            <a:rect l="l" t="t" r="r" b="b"/>
            <a:pathLst>
              <a:path w="241300">
                <a:moveTo>
                  <a:pt x="0" y="0"/>
                </a:moveTo>
                <a:lnTo>
                  <a:pt x="240792" y="0"/>
                </a:lnTo>
              </a:path>
            </a:pathLst>
          </a:custGeom>
          <a:ln w="11429">
            <a:solidFill>
              <a:srgbClr val="00007F"/>
            </a:solidFill>
          </a:ln>
        </p:spPr>
        <p:txBody>
          <a:bodyPr wrap="square" lIns="0" tIns="0" rIns="0" bIns="0" rtlCol="0"/>
          <a:lstStyle/>
          <a:p>
            <a:endParaRPr/>
          </a:p>
        </p:txBody>
      </p:sp>
      <p:sp>
        <p:nvSpPr>
          <p:cNvPr id="82" name="object 82"/>
          <p:cNvSpPr txBox="1"/>
          <p:nvPr/>
        </p:nvSpPr>
        <p:spPr>
          <a:xfrm>
            <a:off x="4387596" y="5281421"/>
            <a:ext cx="655955" cy="115570"/>
          </a:xfrm>
          <a:prstGeom prst="rect">
            <a:avLst/>
          </a:prstGeom>
        </p:spPr>
        <p:txBody>
          <a:bodyPr vert="horz" wrap="square" lIns="0" tIns="0" rIns="0" bIns="0" rtlCol="0">
            <a:spAutoFit/>
          </a:bodyPr>
          <a:lstStyle/>
          <a:p>
            <a:pPr>
              <a:lnSpc>
                <a:spcPct val="100000"/>
              </a:lnSpc>
            </a:pPr>
            <a:r>
              <a:rPr sz="750" spc="-5" dirty="0">
                <a:solidFill>
                  <a:srgbClr val="3F3F3F"/>
                </a:solidFill>
                <a:latin typeface="Arial"/>
                <a:cs typeface="Arial"/>
              </a:rPr>
              <a:t>Utilization</a:t>
            </a:r>
            <a:r>
              <a:rPr sz="750" spc="-60" dirty="0">
                <a:solidFill>
                  <a:srgbClr val="3F3F3F"/>
                </a:solidFill>
                <a:latin typeface="Arial"/>
                <a:cs typeface="Arial"/>
              </a:rPr>
              <a:t> </a:t>
            </a:r>
            <a:r>
              <a:rPr sz="750" spc="-5" dirty="0">
                <a:solidFill>
                  <a:srgbClr val="3F3F3F"/>
                </a:solidFill>
                <a:latin typeface="Arial"/>
                <a:cs typeface="Arial"/>
              </a:rPr>
              <a:t>Rate</a:t>
            </a:r>
            <a:endParaRPr sz="750">
              <a:latin typeface="Arial"/>
              <a:cs typeface="Arial"/>
            </a:endParaRPr>
          </a:p>
        </p:txBody>
      </p:sp>
      <p:sp>
        <p:nvSpPr>
          <p:cNvPr id="83" name="object 83"/>
          <p:cNvSpPr/>
          <p:nvPr/>
        </p:nvSpPr>
        <p:spPr>
          <a:xfrm>
            <a:off x="1600961" y="3070098"/>
            <a:ext cx="4562475" cy="2384425"/>
          </a:xfrm>
          <a:custGeom>
            <a:avLst/>
            <a:gdLst/>
            <a:ahLst/>
            <a:cxnLst/>
            <a:rect l="l" t="t" r="r" b="b"/>
            <a:pathLst>
              <a:path w="4562475" h="2384425">
                <a:moveTo>
                  <a:pt x="4560570" y="0"/>
                </a:moveTo>
                <a:lnTo>
                  <a:pt x="1524" y="0"/>
                </a:lnTo>
                <a:lnTo>
                  <a:pt x="0" y="1524"/>
                </a:lnTo>
                <a:lnTo>
                  <a:pt x="0" y="2382774"/>
                </a:lnTo>
                <a:lnTo>
                  <a:pt x="1524" y="2384298"/>
                </a:lnTo>
                <a:lnTo>
                  <a:pt x="4560570" y="2384298"/>
                </a:lnTo>
                <a:lnTo>
                  <a:pt x="4562094" y="2382774"/>
                </a:lnTo>
                <a:lnTo>
                  <a:pt x="3048" y="2382774"/>
                </a:lnTo>
                <a:lnTo>
                  <a:pt x="1524" y="2382012"/>
                </a:lnTo>
                <a:lnTo>
                  <a:pt x="3048" y="2382012"/>
                </a:lnTo>
                <a:lnTo>
                  <a:pt x="3048" y="3048"/>
                </a:lnTo>
                <a:lnTo>
                  <a:pt x="1524" y="3048"/>
                </a:lnTo>
                <a:lnTo>
                  <a:pt x="3048" y="1524"/>
                </a:lnTo>
                <a:lnTo>
                  <a:pt x="4562094" y="1524"/>
                </a:lnTo>
                <a:lnTo>
                  <a:pt x="4560570" y="0"/>
                </a:lnTo>
                <a:close/>
              </a:path>
              <a:path w="4562475" h="2384425">
                <a:moveTo>
                  <a:pt x="3048" y="2382012"/>
                </a:moveTo>
                <a:lnTo>
                  <a:pt x="1524" y="2382012"/>
                </a:lnTo>
                <a:lnTo>
                  <a:pt x="3048" y="2382774"/>
                </a:lnTo>
                <a:lnTo>
                  <a:pt x="3048" y="2382012"/>
                </a:lnTo>
                <a:close/>
              </a:path>
              <a:path w="4562475" h="2384425">
                <a:moveTo>
                  <a:pt x="4559046" y="2382012"/>
                </a:moveTo>
                <a:lnTo>
                  <a:pt x="3048" y="2382012"/>
                </a:lnTo>
                <a:lnTo>
                  <a:pt x="3048" y="2382774"/>
                </a:lnTo>
                <a:lnTo>
                  <a:pt x="4559046" y="2382774"/>
                </a:lnTo>
                <a:lnTo>
                  <a:pt x="4559046" y="2382012"/>
                </a:lnTo>
                <a:close/>
              </a:path>
              <a:path w="4562475" h="2384425">
                <a:moveTo>
                  <a:pt x="4559046" y="1524"/>
                </a:moveTo>
                <a:lnTo>
                  <a:pt x="4559046" y="2382774"/>
                </a:lnTo>
                <a:lnTo>
                  <a:pt x="4560570" y="2382012"/>
                </a:lnTo>
                <a:lnTo>
                  <a:pt x="4562094" y="2382012"/>
                </a:lnTo>
                <a:lnTo>
                  <a:pt x="4562094" y="3048"/>
                </a:lnTo>
                <a:lnTo>
                  <a:pt x="4560570" y="3048"/>
                </a:lnTo>
                <a:lnTo>
                  <a:pt x="4559046" y="1524"/>
                </a:lnTo>
                <a:close/>
              </a:path>
              <a:path w="4562475" h="2384425">
                <a:moveTo>
                  <a:pt x="4562094" y="2382012"/>
                </a:moveTo>
                <a:lnTo>
                  <a:pt x="4560570" y="2382012"/>
                </a:lnTo>
                <a:lnTo>
                  <a:pt x="4559046" y="2382774"/>
                </a:lnTo>
                <a:lnTo>
                  <a:pt x="4562094" y="2382774"/>
                </a:lnTo>
                <a:lnTo>
                  <a:pt x="4562094" y="2382012"/>
                </a:lnTo>
                <a:close/>
              </a:path>
              <a:path w="4562475" h="2384425">
                <a:moveTo>
                  <a:pt x="3048" y="1524"/>
                </a:moveTo>
                <a:lnTo>
                  <a:pt x="1524" y="3048"/>
                </a:lnTo>
                <a:lnTo>
                  <a:pt x="3048" y="3048"/>
                </a:lnTo>
                <a:lnTo>
                  <a:pt x="3048" y="1524"/>
                </a:lnTo>
                <a:close/>
              </a:path>
              <a:path w="4562475" h="2384425">
                <a:moveTo>
                  <a:pt x="4559046" y="1524"/>
                </a:moveTo>
                <a:lnTo>
                  <a:pt x="3048" y="1524"/>
                </a:lnTo>
                <a:lnTo>
                  <a:pt x="3048" y="3048"/>
                </a:lnTo>
                <a:lnTo>
                  <a:pt x="4559046" y="3048"/>
                </a:lnTo>
                <a:lnTo>
                  <a:pt x="4559046" y="1524"/>
                </a:lnTo>
                <a:close/>
              </a:path>
              <a:path w="4562475" h="2384425">
                <a:moveTo>
                  <a:pt x="4562094" y="1524"/>
                </a:moveTo>
                <a:lnTo>
                  <a:pt x="4559046" y="1524"/>
                </a:lnTo>
                <a:lnTo>
                  <a:pt x="4560570" y="3048"/>
                </a:lnTo>
                <a:lnTo>
                  <a:pt x="4562094" y="3048"/>
                </a:lnTo>
                <a:lnTo>
                  <a:pt x="4562094" y="1524"/>
                </a:lnTo>
                <a:close/>
              </a:path>
            </a:pathLst>
          </a:custGeom>
          <a:solidFill>
            <a:srgbClr val="000000"/>
          </a:solidFill>
        </p:spPr>
        <p:txBody>
          <a:bodyPr wrap="square" lIns="0" tIns="0" rIns="0" bIns="0" rtlCol="0"/>
          <a:lstStyle/>
          <a:p>
            <a:endParaRPr/>
          </a:p>
        </p:txBody>
      </p:sp>
      <p:sp>
        <p:nvSpPr>
          <p:cNvPr id="84" name="object 8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85</a:t>
            </a:fld>
            <a:endParaRPr spc="15"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20977" y="850138"/>
            <a:ext cx="533273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23: Reported or Estimated Capacity Utilization Rates at Selected Coke </a:t>
            </a:r>
            <a:r>
              <a:rPr sz="950" b="1" spc="-5" dirty="0">
                <a:latin typeface="Arial"/>
                <a:cs typeface="Arial"/>
              </a:rPr>
              <a:t>Drums</a:t>
            </a:r>
            <a:r>
              <a:rPr sz="950" b="1" spc="110" dirty="0">
                <a:latin typeface="Arial"/>
                <a:cs typeface="Arial"/>
              </a:rPr>
              <a:t> </a:t>
            </a:r>
            <a:r>
              <a:rPr sz="950" b="1" spc="-10" dirty="0">
                <a:latin typeface="Arial"/>
                <a:cs typeface="Arial"/>
              </a:rPr>
              <a:t>Suppliers</a:t>
            </a:r>
            <a:endParaRPr sz="950">
              <a:latin typeface="Arial"/>
              <a:cs typeface="Arial"/>
            </a:endParaRPr>
          </a:p>
        </p:txBody>
      </p:sp>
      <p:sp>
        <p:nvSpPr>
          <p:cNvPr id="3" name="object 3"/>
          <p:cNvSpPr txBox="1"/>
          <p:nvPr/>
        </p:nvSpPr>
        <p:spPr>
          <a:xfrm>
            <a:off x="1284981" y="2926918"/>
            <a:ext cx="523303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Italian newcomer Mangiarotti (it entered the coke drum market </a:t>
            </a:r>
            <a:r>
              <a:rPr sz="950" spc="-5" dirty="0">
                <a:latin typeface="Arial"/>
                <a:cs typeface="Arial"/>
              </a:rPr>
              <a:t>a </a:t>
            </a:r>
            <a:r>
              <a:rPr sz="950" spc="-10" dirty="0">
                <a:latin typeface="Arial"/>
                <a:cs typeface="Arial"/>
              </a:rPr>
              <a:t>decade ago, but is </a:t>
            </a:r>
            <a:r>
              <a:rPr sz="950" spc="-5" dirty="0">
                <a:latin typeface="Arial"/>
                <a:cs typeface="Arial"/>
              </a:rPr>
              <a:t>still a </a:t>
            </a:r>
            <a:r>
              <a:rPr sz="950" spc="-10" dirty="0">
                <a:latin typeface="Arial"/>
                <a:cs typeface="Arial"/>
              </a:rPr>
              <a:t>relatively  new company in this business) is 90% utilized, in part because of its small </a:t>
            </a:r>
            <a:r>
              <a:rPr sz="950" spc="-5" dirty="0">
                <a:latin typeface="Arial"/>
                <a:cs typeface="Arial"/>
              </a:rPr>
              <a:t>size. </a:t>
            </a:r>
            <a:r>
              <a:rPr sz="950" spc="-10" dirty="0">
                <a:latin typeface="Arial"/>
                <a:cs typeface="Arial"/>
              </a:rPr>
              <a:t>The company can  only manufacture 6-8 drums at one time and, with several orders currently in production,</a:t>
            </a:r>
            <a:r>
              <a:rPr sz="950" spc="190" dirty="0">
                <a:latin typeface="Arial"/>
                <a:cs typeface="Arial"/>
              </a:rPr>
              <a:t> </a:t>
            </a:r>
            <a:r>
              <a:rPr sz="950" spc="-10" dirty="0">
                <a:latin typeface="Arial"/>
                <a:cs typeface="Arial"/>
              </a:rPr>
              <a:t>cannot</a:t>
            </a:r>
            <a:endParaRPr sz="950">
              <a:latin typeface="Arial"/>
              <a:cs typeface="Arial"/>
            </a:endParaRPr>
          </a:p>
          <a:p>
            <a:pPr marL="12700" marR="282575">
              <a:lnSpc>
                <a:spcPct val="142100"/>
              </a:lnSpc>
              <a:spcBef>
                <a:spcPts val="5"/>
              </a:spcBef>
            </a:pPr>
            <a:r>
              <a:rPr sz="950" spc="-5" dirty="0">
                <a:latin typeface="Arial"/>
                <a:cs typeface="Arial"/>
              </a:rPr>
              <a:t>start </a:t>
            </a:r>
            <a:r>
              <a:rPr sz="950" spc="-10" dirty="0">
                <a:latin typeface="Arial"/>
                <a:cs typeface="Arial"/>
              </a:rPr>
              <a:t>producing more than one more drum immediately. The firm is expanding, and expects to  increase </a:t>
            </a:r>
            <a:r>
              <a:rPr sz="950" spc="-5" dirty="0">
                <a:latin typeface="Arial"/>
                <a:cs typeface="Arial"/>
              </a:rPr>
              <a:t>its </a:t>
            </a:r>
            <a:r>
              <a:rPr sz="950" spc="-10" dirty="0">
                <a:latin typeface="Arial"/>
                <a:cs typeface="Arial"/>
              </a:rPr>
              <a:t>capacity by </a:t>
            </a:r>
            <a:r>
              <a:rPr sz="950" spc="-5" dirty="0">
                <a:latin typeface="Arial"/>
                <a:cs typeface="Arial"/>
              </a:rPr>
              <a:t>50% </a:t>
            </a:r>
            <a:r>
              <a:rPr sz="950" spc="-10" dirty="0">
                <a:latin typeface="Arial"/>
                <a:cs typeface="Arial"/>
              </a:rPr>
              <a:t>within </a:t>
            </a:r>
            <a:r>
              <a:rPr sz="950" spc="-5" dirty="0">
                <a:latin typeface="Arial"/>
                <a:cs typeface="Arial"/>
              </a:rPr>
              <a:t>a</a:t>
            </a:r>
            <a:r>
              <a:rPr sz="950" spc="40" dirty="0">
                <a:latin typeface="Arial"/>
                <a:cs typeface="Arial"/>
              </a:rPr>
              <a:t> </a:t>
            </a:r>
            <a:r>
              <a:rPr sz="950" spc="-5" dirty="0">
                <a:latin typeface="Arial"/>
                <a:cs typeface="Arial"/>
              </a:rPr>
              <a:t>year.</a:t>
            </a:r>
            <a:endParaRPr sz="950">
              <a:latin typeface="Arial"/>
              <a:cs typeface="Arial"/>
            </a:endParaRPr>
          </a:p>
        </p:txBody>
      </p:sp>
      <p:sp>
        <p:nvSpPr>
          <p:cNvPr id="4" name="object 4"/>
          <p:cNvSpPr txBox="1"/>
          <p:nvPr/>
        </p:nvSpPr>
        <p:spPr>
          <a:xfrm>
            <a:off x="1284969" y="7052221"/>
            <a:ext cx="5300345"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Chicago Bridge and Iron is also adding capacity at yards in the US and Thailand. The former will  open in 2013 </a:t>
            </a:r>
            <a:r>
              <a:rPr sz="950" spc="-5" dirty="0">
                <a:latin typeface="Arial"/>
                <a:cs typeface="Arial"/>
              </a:rPr>
              <a:t>Q4 </a:t>
            </a:r>
            <a:r>
              <a:rPr sz="950" spc="-10" dirty="0">
                <a:latin typeface="Arial"/>
                <a:cs typeface="Arial"/>
              </a:rPr>
              <a:t>and </a:t>
            </a:r>
            <a:r>
              <a:rPr sz="950" spc="-5" dirty="0">
                <a:latin typeface="Arial"/>
                <a:cs typeface="Arial"/>
              </a:rPr>
              <a:t>the </a:t>
            </a:r>
            <a:r>
              <a:rPr sz="950" spc="-10" dirty="0">
                <a:latin typeface="Arial"/>
                <a:cs typeface="Arial"/>
              </a:rPr>
              <a:t>latter in 2014 </a:t>
            </a:r>
            <a:r>
              <a:rPr sz="950" spc="-5" dirty="0">
                <a:latin typeface="Arial"/>
                <a:cs typeface="Arial"/>
              </a:rPr>
              <a:t>Q1. </a:t>
            </a:r>
            <a:r>
              <a:rPr sz="950" spc="-10" dirty="0">
                <a:latin typeface="Arial"/>
                <a:cs typeface="Arial"/>
              </a:rPr>
              <a:t>The new cutting, bending, and welding machines in both  locations </a:t>
            </a:r>
            <a:r>
              <a:rPr sz="950" spc="-5" dirty="0">
                <a:latin typeface="Arial"/>
                <a:cs typeface="Arial"/>
              </a:rPr>
              <a:t>will </a:t>
            </a:r>
            <a:r>
              <a:rPr sz="950" spc="-10" dirty="0">
                <a:latin typeface="Arial"/>
                <a:cs typeface="Arial"/>
              </a:rPr>
              <a:t>increase CB&amp;I’s drum capacity by 6-8 units per year, creating </a:t>
            </a:r>
            <a:r>
              <a:rPr sz="950" spc="-5" dirty="0">
                <a:latin typeface="Arial"/>
                <a:cs typeface="Arial"/>
              </a:rPr>
              <a:t>a </a:t>
            </a:r>
            <a:r>
              <a:rPr sz="950" spc="-10" dirty="0">
                <a:latin typeface="Arial"/>
                <a:cs typeface="Arial"/>
              </a:rPr>
              <a:t>noticeable bump in  industry Capacity Margin and helping to reduce average utilization rates </a:t>
            </a:r>
            <a:r>
              <a:rPr sz="950" spc="-5" dirty="0">
                <a:latin typeface="Arial"/>
                <a:cs typeface="Arial"/>
              </a:rPr>
              <a:t>to </a:t>
            </a:r>
            <a:r>
              <a:rPr sz="950" spc="-10" dirty="0">
                <a:latin typeface="Arial"/>
                <a:cs typeface="Arial"/>
              </a:rPr>
              <a:t>74% briefly next</a:t>
            </a:r>
            <a:r>
              <a:rPr sz="950" spc="204" dirty="0">
                <a:latin typeface="Arial"/>
                <a:cs typeface="Arial"/>
              </a:rPr>
              <a:t> </a:t>
            </a:r>
            <a:r>
              <a:rPr sz="950" spc="-10" dirty="0">
                <a:latin typeface="Arial"/>
                <a:cs typeface="Arial"/>
              </a:rPr>
              <a:t>year.</a:t>
            </a:r>
            <a:endParaRPr sz="950">
              <a:latin typeface="Arial"/>
              <a:cs typeface="Arial"/>
            </a:endParaRPr>
          </a:p>
        </p:txBody>
      </p:sp>
      <p:sp>
        <p:nvSpPr>
          <p:cNvPr id="5" name="object 5"/>
          <p:cNvSpPr txBox="1"/>
          <p:nvPr/>
        </p:nvSpPr>
        <p:spPr>
          <a:xfrm>
            <a:off x="1284969" y="8226596"/>
            <a:ext cx="523875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Sinopec Engineering is also planning to add capacity within the next two years. Its machinery for  large, heavy wall vessels such as Coke Drums is 80% utilized, and </a:t>
            </a:r>
            <a:r>
              <a:rPr sz="950" spc="-5" dirty="0">
                <a:latin typeface="Arial"/>
                <a:cs typeface="Arial"/>
              </a:rPr>
              <a:t>the firm </a:t>
            </a:r>
            <a:r>
              <a:rPr sz="950" spc="-10" dirty="0">
                <a:latin typeface="Arial"/>
                <a:cs typeface="Arial"/>
              </a:rPr>
              <a:t>intends </a:t>
            </a:r>
            <a:r>
              <a:rPr sz="950" spc="-5" dirty="0">
                <a:latin typeface="Arial"/>
                <a:cs typeface="Arial"/>
              </a:rPr>
              <a:t>to </a:t>
            </a:r>
            <a:r>
              <a:rPr sz="950" spc="-10" dirty="0">
                <a:latin typeface="Arial"/>
                <a:cs typeface="Arial"/>
              </a:rPr>
              <a:t>add capacity  once that level reaches</a:t>
            </a:r>
            <a:r>
              <a:rPr sz="950" spc="-25" dirty="0">
                <a:latin typeface="Arial"/>
                <a:cs typeface="Arial"/>
              </a:rPr>
              <a:t> </a:t>
            </a:r>
            <a:r>
              <a:rPr sz="950" spc="-10" dirty="0">
                <a:latin typeface="Arial"/>
                <a:cs typeface="Arial"/>
              </a:rPr>
              <a:t>85%.</a:t>
            </a:r>
            <a:endParaRPr sz="950">
              <a:latin typeface="Arial"/>
              <a:cs typeface="Arial"/>
            </a:endParaRPr>
          </a:p>
        </p:txBody>
      </p:sp>
      <p:sp>
        <p:nvSpPr>
          <p:cNvPr id="6" name="object 6"/>
          <p:cNvSpPr/>
          <p:nvPr/>
        </p:nvSpPr>
        <p:spPr>
          <a:xfrm>
            <a:off x="2041398" y="4588002"/>
            <a:ext cx="3796665" cy="2247265"/>
          </a:xfrm>
          <a:custGeom>
            <a:avLst/>
            <a:gdLst/>
            <a:ahLst/>
            <a:cxnLst/>
            <a:rect l="l" t="t" r="r" b="b"/>
            <a:pathLst>
              <a:path w="3796665" h="2247265">
                <a:moveTo>
                  <a:pt x="0" y="2247138"/>
                </a:moveTo>
                <a:lnTo>
                  <a:pt x="3796284" y="2247138"/>
                </a:lnTo>
                <a:lnTo>
                  <a:pt x="3796284" y="0"/>
                </a:lnTo>
                <a:lnTo>
                  <a:pt x="0" y="0"/>
                </a:lnTo>
                <a:lnTo>
                  <a:pt x="0" y="2247138"/>
                </a:lnTo>
                <a:close/>
              </a:path>
            </a:pathLst>
          </a:custGeom>
          <a:solidFill>
            <a:srgbClr val="F1F1F1"/>
          </a:solidFill>
        </p:spPr>
        <p:txBody>
          <a:bodyPr wrap="square" lIns="0" tIns="0" rIns="0" bIns="0" rtlCol="0"/>
          <a:lstStyle/>
          <a:p>
            <a:endParaRPr/>
          </a:p>
        </p:txBody>
      </p:sp>
      <p:sp>
        <p:nvSpPr>
          <p:cNvPr id="7" name="object 7"/>
          <p:cNvSpPr/>
          <p:nvPr/>
        </p:nvSpPr>
        <p:spPr>
          <a:xfrm>
            <a:off x="3214116" y="482993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 name="object 8"/>
          <p:cNvSpPr/>
          <p:nvPr/>
        </p:nvSpPr>
        <p:spPr>
          <a:xfrm>
            <a:off x="3214116" y="4846701"/>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 name="object 9"/>
          <p:cNvSpPr/>
          <p:nvPr/>
        </p:nvSpPr>
        <p:spPr>
          <a:xfrm>
            <a:off x="3214116" y="48642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 name="object 10"/>
          <p:cNvSpPr/>
          <p:nvPr/>
        </p:nvSpPr>
        <p:spPr>
          <a:xfrm>
            <a:off x="3214116" y="488137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1" name="object 11"/>
          <p:cNvSpPr/>
          <p:nvPr/>
        </p:nvSpPr>
        <p:spPr>
          <a:xfrm>
            <a:off x="3214116" y="489851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2" name="object 12"/>
          <p:cNvSpPr/>
          <p:nvPr/>
        </p:nvSpPr>
        <p:spPr>
          <a:xfrm>
            <a:off x="3214116" y="491566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3" name="object 13"/>
          <p:cNvSpPr/>
          <p:nvPr/>
        </p:nvSpPr>
        <p:spPr>
          <a:xfrm>
            <a:off x="3214116" y="493280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4" name="object 14"/>
          <p:cNvSpPr/>
          <p:nvPr/>
        </p:nvSpPr>
        <p:spPr>
          <a:xfrm>
            <a:off x="3214116" y="494995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5" name="object 15"/>
          <p:cNvSpPr/>
          <p:nvPr/>
        </p:nvSpPr>
        <p:spPr>
          <a:xfrm>
            <a:off x="3214116" y="496709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6" name="object 16"/>
          <p:cNvSpPr/>
          <p:nvPr/>
        </p:nvSpPr>
        <p:spPr>
          <a:xfrm>
            <a:off x="3214116" y="498424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7" name="object 17"/>
          <p:cNvSpPr/>
          <p:nvPr/>
        </p:nvSpPr>
        <p:spPr>
          <a:xfrm>
            <a:off x="3214116" y="500138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8" name="object 18"/>
          <p:cNvSpPr/>
          <p:nvPr/>
        </p:nvSpPr>
        <p:spPr>
          <a:xfrm>
            <a:off x="3214116" y="501853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19" name="object 19"/>
          <p:cNvSpPr/>
          <p:nvPr/>
        </p:nvSpPr>
        <p:spPr>
          <a:xfrm>
            <a:off x="3214116" y="503567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0" name="object 20"/>
          <p:cNvSpPr/>
          <p:nvPr/>
        </p:nvSpPr>
        <p:spPr>
          <a:xfrm>
            <a:off x="3214116" y="505282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1" name="object 21"/>
          <p:cNvSpPr/>
          <p:nvPr/>
        </p:nvSpPr>
        <p:spPr>
          <a:xfrm>
            <a:off x="3214116" y="506996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2" name="object 22"/>
          <p:cNvSpPr/>
          <p:nvPr/>
        </p:nvSpPr>
        <p:spPr>
          <a:xfrm>
            <a:off x="3214116" y="508711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3" name="object 23"/>
          <p:cNvSpPr/>
          <p:nvPr/>
        </p:nvSpPr>
        <p:spPr>
          <a:xfrm>
            <a:off x="3214116" y="51042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4" name="object 24"/>
          <p:cNvSpPr/>
          <p:nvPr/>
        </p:nvSpPr>
        <p:spPr>
          <a:xfrm>
            <a:off x="3214116" y="512140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5" name="object 25"/>
          <p:cNvSpPr/>
          <p:nvPr/>
        </p:nvSpPr>
        <p:spPr>
          <a:xfrm>
            <a:off x="3214116" y="513854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6" name="object 26"/>
          <p:cNvSpPr/>
          <p:nvPr/>
        </p:nvSpPr>
        <p:spPr>
          <a:xfrm>
            <a:off x="3214116" y="515569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7" name="object 27"/>
          <p:cNvSpPr/>
          <p:nvPr/>
        </p:nvSpPr>
        <p:spPr>
          <a:xfrm>
            <a:off x="3214116" y="517283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28" name="object 28"/>
          <p:cNvSpPr/>
          <p:nvPr/>
        </p:nvSpPr>
        <p:spPr>
          <a:xfrm>
            <a:off x="3214116" y="518998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29" name="object 29"/>
          <p:cNvSpPr/>
          <p:nvPr/>
        </p:nvSpPr>
        <p:spPr>
          <a:xfrm>
            <a:off x="3214116" y="52071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0" name="object 30"/>
          <p:cNvSpPr/>
          <p:nvPr/>
        </p:nvSpPr>
        <p:spPr>
          <a:xfrm>
            <a:off x="3214116" y="522427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1" name="object 31"/>
          <p:cNvSpPr/>
          <p:nvPr/>
        </p:nvSpPr>
        <p:spPr>
          <a:xfrm>
            <a:off x="3214116" y="524141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2" name="object 32"/>
          <p:cNvSpPr/>
          <p:nvPr/>
        </p:nvSpPr>
        <p:spPr>
          <a:xfrm>
            <a:off x="3214116" y="5258561"/>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3" name="object 33"/>
          <p:cNvSpPr/>
          <p:nvPr/>
        </p:nvSpPr>
        <p:spPr>
          <a:xfrm>
            <a:off x="3214116" y="527570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4" name="object 34"/>
          <p:cNvSpPr/>
          <p:nvPr/>
        </p:nvSpPr>
        <p:spPr>
          <a:xfrm>
            <a:off x="3214116" y="5292852"/>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35" name="object 35"/>
          <p:cNvSpPr/>
          <p:nvPr/>
        </p:nvSpPr>
        <p:spPr>
          <a:xfrm>
            <a:off x="3214116" y="530999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6" name="object 36"/>
          <p:cNvSpPr/>
          <p:nvPr/>
        </p:nvSpPr>
        <p:spPr>
          <a:xfrm>
            <a:off x="3214116" y="532752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7" name="object 37"/>
          <p:cNvSpPr/>
          <p:nvPr/>
        </p:nvSpPr>
        <p:spPr>
          <a:xfrm>
            <a:off x="3214116" y="534428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38" name="object 38"/>
          <p:cNvSpPr/>
          <p:nvPr/>
        </p:nvSpPr>
        <p:spPr>
          <a:xfrm>
            <a:off x="3214116" y="53618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39" name="object 39"/>
          <p:cNvSpPr/>
          <p:nvPr/>
        </p:nvSpPr>
        <p:spPr>
          <a:xfrm>
            <a:off x="3214116" y="537857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0" name="object 40"/>
          <p:cNvSpPr/>
          <p:nvPr/>
        </p:nvSpPr>
        <p:spPr>
          <a:xfrm>
            <a:off x="3214116" y="539610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1" name="object 41"/>
          <p:cNvSpPr/>
          <p:nvPr/>
        </p:nvSpPr>
        <p:spPr>
          <a:xfrm>
            <a:off x="3214116" y="541286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2" name="object 42"/>
          <p:cNvSpPr/>
          <p:nvPr/>
        </p:nvSpPr>
        <p:spPr>
          <a:xfrm>
            <a:off x="3214116" y="543039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3" name="object 43"/>
          <p:cNvSpPr/>
          <p:nvPr/>
        </p:nvSpPr>
        <p:spPr>
          <a:xfrm>
            <a:off x="3214116" y="544715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4" name="object 44"/>
          <p:cNvSpPr/>
          <p:nvPr/>
        </p:nvSpPr>
        <p:spPr>
          <a:xfrm>
            <a:off x="3214116" y="54646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5" name="object 45"/>
          <p:cNvSpPr/>
          <p:nvPr/>
        </p:nvSpPr>
        <p:spPr>
          <a:xfrm>
            <a:off x="3214116" y="548144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6" name="object 46"/>
          <p:cNvSpPr/>
          <p:nvPr/>
        </p:nvSpPr>
        <p:spPr>
          <a:xfrm>
            <a:off x="3214116" y="549897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7" name="object 47"/>
          <p:cNvSpPr/>
          <p:nvPr/>
        </p:nvSpPr>
        <p:spPr>
          <a:xfrm>
            <a:off x="3214116" y="551573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48" name="object 48"/>
          <p:cNvSpPr/>
          <p:nvPr/>
        </p:nvSpPr>
        <p:spPr>
          <a:xfrm>
            <a:off x="3214116" y="55332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49" name="object 49"/>
          <p:cNvSpPr/>
          <p:nvPr/>
        </p:nvSpPr>
        <p:spPr>
          <a:xfrm>
            <a:off x="3214116" y="555002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0" name="object 50"/>
          <p:cNvSpPr/>
          <p:nvPr/>
        </p:nvSpPr>
        <p:spPr>
          <a:xfrm>
            <a:off x="3214116" y="556755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1" name="object 51"/>
          <p:cNvSpPr/>
          <p:nvPr/>
        </p:nvSpPr>
        <p:spPr>
          <a:xfrm>
            <a:off x="3214116" y="558431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2" name="object 52"/>
          <p:cNvSpPr/>
          <p:nvPr/>
        </p:nvSpPr>
        <p:spPr>
          <a:xfrm>
            <a:off x="3214116" y="560184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3" name="object 53"/>
          <p:cNvSpPr/>
          <p:nvPr/>
        </p:nvSpPr>
        <p:spPr>
          <a:xfrm>
            <a:off x="3214116" y="561860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4" name="object 54"/>
          <p:cNvSpPr/>
          <p:nvPr/>
        </p:nvSpPr>
        <p:spPr>
          <a:xfrm>
            <a:off x="3214116" y="56361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5" name="object 55"/>
          <p:cNvSpPr/>
          <p:nvPr/>
        </p:nvSpPr>
        <p:spPr>
          <a:xfrm>
            <a:off x="3214116" y="565289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6" name="object 56"/>
          <p:cNvSpPr/>
          <p:nvPr/>
        </p:nvSpPr>
        <p:spPr>
          <a:xfrm>
            <a:off x="3214116" y="567042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7" name="object 57"/>
          <p:cNvSpPr/>
          <p:nvPr/>
        </p:nvSpPr>
        <p:spPr>
          <a:xfrm>
            <a:off x="3214116" y="568718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58" name="object 58"/>
          <p:cNvSpPr/>
          <p:nvPr/>
        </p:nvSpPr>
        <p:spPr>
          <a:xfrm>
            <a:off x="3214116" y="57047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59" name="object 59"/>
          <p:cNvSpPr/>
          <p:nvPr/>
        </p:nvSpPr>
        <p:spPr>
          <a:xfrm>
            <a:off x="3214116" y="5721477"/>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0" name="object 60"/>
          <p:cNvSpPr/>
          <p:nvPr/>
        </p:nvSpPr>
        <p:spPr>
          <a:xfrm>
            <a:off x="3214116" y="573900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1" name="object 61"/>
          <p:cNvSpPr/>
          <p:nvPr/>
        </p:nvSpPr>
        <p:spPr>
          <a:xfrm>
            <a:off x="3214116" y="5755766"/>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2" name="object 62"/>
          <p:cNvSpPr/>
          <p:nvPr/>
        </p:nvSpPr>
        <p:spPr>
          <a:xfrm>
            <a:off x="3214116" y="577329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3" name="object 63"/>
          <p:cNvSpPr/>
          <p:nvPr/>
        </p:nvSpPr>
        <p:spPr>
          <a:xfrm>
            <a:off x="3214116" y="579043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4" name="object 64"/>
          <p:cNvSpPr/>
          <p:nvPr/>
        </p:nvSpPr>
        <p:spPr>
          <a:xfrm>
            <a:off x="3214116" y="58075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5" name="object 65"/>
          <p:cNvSpPr/>
          <p:nvPr/>
        </p:nvSpPr>
        <p:spPr>
          <a:xfrm>
            <a:off x="3214116" y="582472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6" name="object 66"/>
          <p:cNvSpPr/>
          <p:nvPr/>
        </p:nvSpPr>
        <p:spPr>
          <a:xfrm>
            <a:off x="3214116" y="584187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67" name="object 67"/>
          <p:cNvSpPr/>
          <p:nvPr/>
        </p:nvSpPr>
        <p:spPr>
          <a:xfrm>
            <a:off x="3214116" y="585901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68" name="object 68"/>
          <p:cNvSpPr/>
          <p:nvPr/>
        </p:nvSpPr>
        <p:spPr>
          <a:xfrm>
            <a:off x="3214116" y="58761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69" name="object 69"/>
          <p:cNvSpPr/>
          <p:nvPr/>
        </p:nvSpPr>
        <p:spPr>
          <a:xfrm>
            <a:off x="3214116" y="589330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0" name="object 70"/>
          <p:cNvSpPr/>
          <p:nvPr/>
        </p:nvSpPr>
        <p:spPr>
          <a:xfrm>
            <a:off x="3214116" y="591045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1" name="object 71"/>
          <p:cNvSpPr/>
          <p:nvPr/>
        </p:nvSpPr>
        <p:spPr>
          <a:xfrm>
            <a:off x="3214116" y="592759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2" name="object 72"/>
          <p:cNvSpPr/>
          <p:nvPr/>
        </p:nvSpPr>
        <p:spPr>
          <a:xfrm>
            <a:off x="3214116" y="594474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3" name="object 73"/>
          <p:cNvSpPr/>
          <p:nvPr/>
        </p:nvSpPr>
        <p:spPr>
          <a:xfrm>
            <a:off x="3214116" y="596188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4" name="object 74"/>
          <p:cNvSpPr/>
          <p:nvPr/>
        </p:nvSpPr>
        <p:spPr>
          <a:xfrm>
            <a:off x="3214116" y="597903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5" name="object 75"/>
          <p:cNvSpPr/>
          <p:nvPr/>
        </p:nvSpPr>
        <p:spPr>
          <a:xfrm>
            <a:off x="3214116" y="599617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6" name="object 76"/>
          <p:cNvSpPr/>
          <p:nvPr/>
        </p:nvSpPr>
        <p:spPr>
          <a:xfrm>
            <a:off x="3214116" y="601332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77" name="object 77"/>
          <p:cNvSpPr/>
          <p:nvPr/>
        </p:nvSpPr>
        <p:spPr>
          <a:xfrm>
            <a:off x="3214116" y="603046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78" name="object 78"/>
          <p:cNvSpPr/>
          <p:nvPr/>
        </p:nvSpPr>
        <p:spPr>
          <a:xfrm>
            <a:off x="3214116" y="604761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79" name="object 79"/>
          <p:cNvSpPr/>
          <p:nvPr/>
        </p:nvSpPr>
        <p:spPr>
          <a:xfrm>
            <a:off x="3214116" y="606475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80" name="object 80"/>
          <p:cNvSpPr/>
          <p:nvPr/>
        </p:nvSpPr>
        <p:spPr>
          <a:xfrm>
            <a:off x="3214116" y="608190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1" name="object 81"/>
          <p:cNvSpPr/>
          <p:nvPr/>
        </p:nvSpPr>
        <p:spPr>
          <a:xfrm>
            <a:off x="3214116" y="609904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2" name="object 82"/>
          <p:cNvSpPr/>
          <p:nvPr/>
        </p:nvSpPr>
        <p:spPr>
          <a:xfrm>
            <a:off x="3214116" y="611619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3" name="object 83"/>
          <p:cNvSpPr/>
          <p:nvPr/>
        </p:nvSpPr>
        <p:spPr>
          <a:xfrm>
            <a:off x="3214116" y="613333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4" name="object 84"/>
          <p:cNvSpPr/>
          <p:nvPr/>
        </p:nvSpPr>
        <p:spPr>
          <a:xfrm>
            <a:off x="3214116" y="615048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5" name="object 85"/>
          <p:cNvSpPr/>
          <p:nvPr/>
        </p:nvSpPr>
        <p:spPr>
          <a:xfrm>
            <a:off x="3214116" y="6167628"/>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6" name="object 86"/>
          <p:cNvSpPr/>
          <p:nvPr/>
        </p:nvSpPr>
        <p:spPr>
          <a:xfrm>
            <a:off x="3214116" y="618477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87" name="object 87"/>
          <p:cNvSpPr/>
          <p:nvPr/>
        </p:nvSpPr>
        <p:spPr>
          <a:xfrm>
            <a:off x="3214116" y="6201917"/>
            <a:ext cx="8890" cy="0"/>
          </a:xfrm>
          <a:custGeom>
            <a:avLst/>
            <a:gdLst/>
            <a:ahLst/>
            <a:cxnLst/>
            <a:rect l="l" t="t" r="r" b="b"/>
            <a:pathLst>
              <a:path w="8889">
                <a:moveTo>
                  <a:pt x="0" y="0"/>
                </a:moveTo>
                <a:lnTo>
                  <a:pt x="8381" y="0"/>
                </a:lnTo>
              </a:path>
            </a:pathLst>
          </a:custGeom>
          <a:ln w="9144">
            <a:solidFill>
              <a:srgbClr val="626262"/>
            </a:solidFill>
          </a:ln>
        </p:spPr>
        <p:txBody>
          <a:bodyPr wrap="square" lIns="0" tIns="0" rIns="0" bIns="0" rtlCol="0"/>
          <a:lstStyle/>
          <a:p>
            <a:endParaRPr/>
          </a:p>
        </p:txBody>
      </p:sp>
      <p:sp>
        <p:nvSpPr>
          <p:cNvPr id="88" name="object 88"/>
          <p:cNvSpPr/>
          <p:nvPr/>
        </p:nvSpPr>
        <p:spPr>
          <a:xfrm>
            <a:off x="3214116" y="621906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89" name="object 89"/>
          <p:cNvSpPr/>
          <p:nvPr/>
        </p:nvSpPr>
        <p:spPr>
          <a:xfrm>
            <a:off x="3214116" y="6236207"/>
            <a:ext cx="8890" cy="0"/>
          </a:xfrm>
          <a:custGeom>
            <a:avLst/>
            <a:gdLst/>
            <a:ahLst/>
            <a:cxnLst/>
            <a:rect l="l" t="t" r="r" b="b"/>
            <a:pathLst>
              <a:path w="8889">
                <a:moveTo>
                  <a:pt x="0" y="0"/>
                </a:moveTo>
                <a:lnTo>
                  <a:pt x="8381" y="0"/>
                </a:lnTo>
              </a:path>
            </a:pathLst>
          </a:custGeom>
          <a:ln w="9143">
            <a:solidFill>
              <a:srgbClr val="626262"/>
            </a:solidFill>
          </a:ln>
        </p:spPr>
        <p:txBody>
          <a:bodyPr wrap="square" lIns="0" tIns="0" rIns="0" bIns="0" rtlCol="0"/>
          <a:lstStyle/>
          <a:p>
            <a:endParaRPr/>
          </a:p>
        </p:txBody>
      </p:sp>
      <p:sp>
        <p:nvSpPr>
          <p:cNvPr id="90" name="object 90"/>
          <p:cNvSpPr/>
          <p:nvPr/>
        </p:nvSpPr>
        <p:spPr>
          <a:xfrm>
            <a:off x="3214116" y="625335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1" name="object 91"/>
          <p:cNvSpPr/>
          <p:nvPr/>
        </p:nvSpPr>
        <p:spPr>
          <a:xfrm>
            <a:off x="3214116" y="627087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2" name="object 92"/>
          <p:cNvSpPr/>
          <p:nvPr/>
        </p:nvSpPr>
        <p:spPr>
          <a:xfrm>
            <a:off x="3214116" y="628764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3" name="object 93"/>
          <p:cNvSpPr/>
          <p:nvPr/>
        </p:nvSpPr>
        <p:spPr>
          <a:xfrm>
            <a:off x="3214116" y="6305168"/>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4" name="object 94"/>
          <p:cNvSpPr/>
          <p:nvPr/>
        </p:nvSpPr>
        <p:spPr>
          <a:xfrm>
            <a:off x="3214116" y="6321932"/>
            <a:ext cx="8890" cy="0"/>
          </a:xfrm>
          <a:custGeom>
            <a:avLst/>
            <a:gdLst/>
            <a:ahLst/>
            <a:cxnLst/>
            <a:rect l="l" t="t" r="r" b="b"/>
            <a:pathLst>
              <a:path w="8889">
                <a:moveTo>
                  <a:pt x="0" y="0"/>
                </a:moveTo>
                <a:lnTo>
                  <a:pt x="8381" y="0"/>
                </a:lnTo>
              </a:path>
            </a:pathLst>
          </a:custGeom>
          <a:ln w="8381">
            <a:solidFill>
              <a:srgbClr val="626262"/>
            </a:solidFill>
          </a:ln>
        </p:spPr>
        <p:txBody>
          <a:bodyPr wrap="square" lIns="0" tIns="0" rIns="0" bIns="0" rtlCol="0"/>
          <a:lstStyle/>
          <a:p>
            <a:endParaRPr/>
          </a:p>
        </p:txBody>
      </p:sp>
      <p:sp>
        <p:nvSpPr>
          <p:cNvPr id="95" name="object 95"/>
          <p:cNvSpPr/>
          <p:nvPr/>
        </p:nvSpPr>
        <p:spPr>
          <a:xfrm>
            <a:off x="3214116" y="633945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6" name="object 96"/>
          <p:cNvSpPr/>
          <p:nvPr/>
        </p:nvSpPr>
        <p:spPr>
          <a:xfrm>
            <a:off x="3214116" y="6356222"/>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7" name="object 97"/>
          <p:cNvSpPr/>
          <p:nvPr/>
        </p:nvSpPr>
        <p:spPr>
          <a:xfrm>
            <a:off x="3214116" y="6373748"/>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8" name="object 98"/>
          <p:cNvSpPr/>
          <p:nvPr/>
        </p:nvSpPr>
        <p:spPr>
          <a:xfrm>
            <a:off x="3214116" y="6390513"/>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99" name="object 99"/>
          <p:cNvSpPr/>
          <p:nvPr/>
        </p:nvSpPr>
        <p:spPr>
          <a:xfrm>
            <a:off x="3214116" y="6408039"/>
            <a:ext cx="8890" cy="0"/>
          </a:xfrm>
          <a:custGeom>
            <a:avLst/>
            <a:gdLst/>
            <a:ahLst/>
            <a:cxnLst/>
            <a:rect l="l" t="t" r="r" b="b"/>
            <a:pathLst>
              <a:path w="8889">
                <a:moveTo>
                  <a:pt x="0" y="0"/>
                </a:moveTo>
                <a:lnTo>
                  <a:pt x="8381" y="0"/>
                </a:lnTo>
              </a:path>
            </a:pathLst>
          </a:custGeom>
          <a:ln w="8382">
            <a:solidFill>
              <a:srgbClr val="626262"/>
            </a:solidFill>
          </a:ln>
        </p:spPr>
        <p:txBody>
          <a:bodyPr wrap="square" lIns="0" tIns="0" rIns="0" bIns="0" rtlCol="0"/>
          <a:lstStyle/>
          <a:p>
            <a:endParaRPr/>
          </a:p>
        </p:txBody>
      </p:sp>
      <p:sp>
        <p:nvSpPr>
          <p:cNvPr id="100" name="object 100"/>
          <p:cNvSpPr/>
          <p:nvPr/>
        </p:nvSpPr>
        <p:spPr>
          <a:xfrm>
            <a:off x="3214116" y="6421373"/>
            <a:ext cx="8890" cy="0"/>
          </a:xfrm>
          <a:custGeom>
            <a:avLst/>
            <a:gdLst/>
            <a:ahLst/>
            <a:cxnLst/>
            <a:rect l="l" t="t" r="r" b="b"/>
            <a:pathLst>
              <a:path w="8889">
                <a:moveTo>
                  <a:pt x="0" y="0"/>
                </a:moveTo>
                <a:lnTo>
                  <a:pt x="8381" y="0"/>
                </a:lnTo>
              </a:path>
            </a:pathLst>
          </a:custGeom>
          <a:ln w="3175">
            <a:solidFill>
              <a:srgbClr val="626262"/>
            </a:solidFill>
          </a:ln>
        </p:spPr>
        <p:txBody>
          <a:bodyPr wrap="square" lIns="0" tIns="0" rIns="0" bIns="0" rtlCol="0"/>
          <a:lstStyle/>
          <a:p>
            <a:endParaRPr/>
          </a:p>
        </p:txBody>
      </p:sp>
      <p:sp>
        <p:nvSpPr>
          <p:cNvPr id="101" name="object 101"/>
          <p:cNvSpPr/>
          <p:nvPr/>
        </p:nvSpPr>
        <p:spPr>
          <a:xfrm>
            <a:off x="3577590" y="48299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2" name="object 102"/>
          <p:cNvSpPr/>
          <p:nvPr/>
        </p:nvSpPr>
        <p:spPr>
          <a:xfrm>
            <a:off x="3577590" y="48467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3" name="object 103"/>
          <p:cNvSpPr/>
          <p:nvPr/>
        </p:nvSpPr>
        <p:spPr>
          <a:xfrm>
            <a:off x="3577590" y="48642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4" name="object 104"/>
          <p:cNvSpPr/>
          <p:nvPr/>
        </p:nvSpPr>
        <p:spPr>
          <a:xfrm>
            <a:off x="3577590" y="488137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5" name="object 105"/>
          <p:cNvSpPr/>
          <p:nvPr/>
        </p:nvSpPr>
        <p:spPr>
          <a:xfrm>
            <a:off x="3577590" y="48985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6" name="object 106"/>
          <p:cNvSpPr/>
          <p:nvPr/>
        </p:nvSpPr>
        <p:spPr>
          <a:xfrm>
            <a:off x="3577590" y="491566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7" name="object 107"/>
          <p:cNvSpPr/>
          <p:nvPr/>
        </p:nvSpPr>
        <p:spPr>
          <a:xfrm>
            <a:off x="3577590" y="49328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08" name="object 108"/>
          <p:cNvSpPr/>
          <p:nvPr/>
        </p:nvSpPr>
        <p:spPr>
          <a:xfrm>
            <a:off x="3577590" y="49499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09" name="object 109"/>
          <p:cNvSpPr/>
          <p:nvPr/>
        </p:nvSpPr>
        <p:spPr>
          <a:xfrm>
            <a:off x="3577590" y="49670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0" name="object 110"/>
          <p:cNvSpPr/>
          <p:nvPr/>
        </p:nvSpPr>
        <p:spPr>
          <a:xfrm>
            <a:off x="3577590" y="498424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1" name="object 111"/>
          <p:cNvSpPr/>
          <p:nvPr/>
        </p:nvSpPr>
        <p:spPr>
          <a:xfrm>
            <a:off x="3577590" y="50013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2" name="object 112"/>
          <p:cNvSpPr/>
          <p:nvPr/>
        </p:nvSpPr>
        <p:spPr>
          <a:xfrm>
            <a:off x="3577590" y="501853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3" name="object 113"/>
          <p:cNvSpPr/>
          <p:nvPr/>
        </p:nvSpPr>
        <p:spPr>
          <a:xfrm>
            <a:off x="3577590" y="50356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4" name="object 114"/>
          <p:cNvSpPr/>
          <p:nvPr/>
        </p:nvSpPr>
        <p:spPr>
          <a:xfrm>
            <a:off x="3577590" y="505282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5" name="object 115"/>
          <p:cNvSpPr/>
          <p:nvPr/>
        </p:nvSpPr>
        <p:spPr>
          <a:xfrm>
            <a:off x="3577590" y="50699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6" name="object 116"/>
          <p:cNvSpPr/>
          <p:nvPr/>
        </p:nvSpPr>
        <p:spPr>
          <a:xfrm>
            <a:off x="3577590" y="508711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7" name="object 117"/>
          <p:cNvSpPr/>
          <p:nvPr/>
        </p:nvSpPr>
        <p:spPr>
          <a:xfrm>
            <a:off x="3577590" y="51042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18" name="object 118"/>
          <p:cNvSpPr/>
          <p:nvPr/>
        </p:nvSpPr>
        <p:spPr>
          <a:xfrm>
            <a:off x="3577590" y="512140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19" name="object 119"/>
          <p:cNvSpPr/>
          <p:nvPr/>
        </p:nvSpPr>
        <p:spPr>
          <a:xfrm>
            <a:off x="3577590" y="51385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0" name="object 120"/>
          <p:cNvSpPr/>
          <p:nvPr/>
        </p:nvSpPr>
        <p:spPr>
          <a:xfrm>
            <a:off x="3577590" y="515569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1" name="object 121"/>
          <p:cNvSpPr/>
          <p:nvPr/>
        </p:nvSpPr>
        <p:spPr>
          <a:xfrm>
            <a:off x="3577590" y="51728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2" name="object 122"/>
          <p:cNvSpPr/>
          <p:nvPr/>
        </p:nvSpPr>
        <p:spPr>
          <a:xfrm>
            <a:off x="3577590" y="518998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3" name="object 123"/>
          <p:cNvSpPr/>
          <p:nvPr/>
        </p:nvSpPr>
        <p:spPr>
          <a:xfrm>
            <a:off x="3577590" y="52071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4" name="object 124"/>
          <p:cNvSpPr/>
          <p:nvPr/>
        </p:nvSpPr>
        <p:spPr>
          <a:xfrm>
            <a:off x="3577590" y="522427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5" name="object 125"/>
          <p:cNvSpPr/>
          <p:nvPr/>
        </p:nvSpPr>
        <p:spPr>
          <a:xfrm>
            <a:off x="3577590" y="52414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6" name="object 126"/>
          <p:cNvSpPr/>
          <p:nvPr/>
        </p:nvSpPr>
        <p:spPr>
          <a:xfrm>
            <a:off x="3577590" y="525856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7" name="object 127"/>
          <p:cNvSpPr/>
          <p:nvPr/>
        </p:nvSpPr>
        <p:spPr>
          <a:xfrm>
            <a:off x="3577590" y="52757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28" name="object 128"/>
          <p:cNvSpPr/>
          <p:nvPr/>
        </p:nvSpPr>
        <p:spPr>
          <a:xfrm>
            <a:off x="3577590" y="52928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29" name="object 129"/>
          <p:cNvSpPr/>
          <p:nvPr/>
        </p:nvSpPr>
        <p:spPr>
          <a:xfrm>
            <a:off x="3577590" y="53099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0" name="object 130"/>
          <p:cNvSpPr/>
          <p:nvPr/>
        </p:nvSpPr>
        <p:spPr>
          <a:xfrm>
            <a:off x="3577590" y="53275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1" name="object 131"/>
          <p:cNvSpPr/>
          <p:nvPr/>
        </p:nvSpPr>
        <p:spPr>
          <a:xfrm>
            <a:off x="3577590" y="53442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2" name="object 132"/>
          <p:cNvSpPr/>
          <p:nvPr/>
        </p:nvSpPr>
        <p:spPr>
          <a:xfrm>
            <a:off x="3577590" y="53618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33" name="object 133"/>
          <p:cNvSpPr/>
          <p:nvPr/>
        </p:nvSpPr>
        <p:spPr>
          <a:xfrm>
            <a:off x="3577590" y="53785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4" name="object 134"/>
          <p:cNvSpPr/>
          <p:nvPr/>
        </p:nvSpPr>
        <p:spPr>
          <a:xfrm>
            <a:off x="3577590" y="53961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5" name="object 135"/>
          <p:cNvSpPr/>
          <p:nvPr/>
        </p:nvSpPr>
        <p:spPr>
          <a:xfrm>
            <a:off x="3577590" y="54128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6" name="object 136"/>
          <p:cNvSpPr/>
          <p:nvPr/>
        </p:nvSpPr>
        <p:spPr>
          <a:xfrm>
            <a:off x="3577590" y="54303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7" name="object 137"/>
          <p:cNvSpPr/>
          <p:nvPr/>
        </p:nvSpPr>
        <p:spPr>
          <a:xfrm>
            <a:off x="3577590" y="5447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8" name="object 138"/>
          <p:cNvSpPr/>
          <p:nvPr/>
        </p:nvSpPr>
        <p:spPr>
          <a:xfrm>
            <a:off x="3577590" y="54646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39" name="object 139"/>
          <p:cNvSpPr/>
          <p:nvPr/>
        </p:nvSpPr>
        <p:spPr>
          <a:xfrm>
            <a:off x="3577590" y="54814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0" name="object 140"/>
          <p:cNvSpPr/>
          <p:nvPr/>
        </p:nvSpPr>
        <p:spPr>
          <a:xfrm>
            <a:off x="3577590" y="54989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1" name="object 141"/>
          <p:cNvSpPr/>
          <p:nvPr/>
        </p:nvSpPr>
        <p:spPr>
          <a:xfrm>
            <a:off x="3577590" y="55157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2" name="object 142"/>
          <p:cNvSpPr/>
          <p:nvPr/>
        </p:nvSpPr>
        <p:spPr>
          <a:xfrm>
            <a:off x="3577590" y="55332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43" name="object 143"/>
          <p:cNvSpPr/>
          <p:nvPr/>
        </p:nvSpPr>
        <p:spPr>
          <a:xfrm>
            <a:off x="3577590" y="5550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4" name="object 144"/>
          <p:cNvSpPr/>
          <p:nvPr/>
        </p:nvSpPr>
        <p:spPr>
          <a:xfrm>
            <a:off x="3577590" y="55675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5" name="object 145"/>
          <p:cNvSpPr/>
          <p:nvPr/>
        </p:nvSpPr>
        <p:spPr>
          <a:xfrm>
            <a:off x="3577590" y="55843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6" name="object 146"/>
          <p:cNvSpPr/>
          <p:nvPr/>
        </p:nvSpPr>
        <p:spPr>
          <a:xfrm>
            <a:off x="3577590" y="56018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7" name="object 147"/>
          <p:cNvSpPr/>
          <p:nvPr/>
        </p:nvSpPr>
        <p:spPr>
          <a:xfrm>
            <a:off x="3577590" y="56186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8" name="object 148"/>
          <p:cNvSpPr/>
          <p:nvPr/>
        </p:nvSpPr>
        <p:spPr>
          <a:xfrm>
            <a:off x="3577590" y="56361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49" name="object 149"/>
          <p:cNvSpPr/>
          <p:nvPr/>
        </p:nvSpPr>
        <p:spPr>
          <a:xfrm>
            <a:off x="3577590" y="56528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0" name="object 150"/>
          <p:cNvSpPr/>
          <p:nvPr/>
        </p:nvSpPr>
        <p:spPr>
          <a:xfrm>
            <a:off x="3577590" y="56704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1" name="object 151"/>
          <p:cNvSpPr/>
          <p:nvPr/>
        </p:nvSpPr>
        <p:spPr>
          <a:xfrm>
            <a:off x="3577590" y="56871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2" name="object 152"/>
          <p:cNvSpPr/>
          <p:nvPr/>
        </p:nvSpPr>
        <p:spPr>
          <a:xfrm>
            <a:off x="3577590" y="57047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53" name="object 153"/>
          <p:cNvSpPr/>
          <p:nvPr/>
        </p:nvSpPr>
        <p:spPr>
          <a:xfrm>
            <a:off x="3577590" y="57214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4" name="object 154"/>
          <p:cNvSpPr/>
          <p:nvPr/>
        </p:nvSpPr>
        <p:spPr>
          <a:xfrm>
            <a:off x="3577590" y="57390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5" name="object 155"/>
          <p:cNvSpPr/>
          <p:nvPr/>
        </p:nvSpPr>
        <p:spPr>
          <a:xfrm>
            <a:off x="3577590" y="57557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6" name="object 156"/>
          <p:cNvSpPr/>
          <p:nvPr/>
        </p:nvSpPr>
        <p:spPr>
          <a:xfrm>
            <a:off x="3577590" y="57732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7" name="object 157"/>
          <p:cNvSpPr/>
          <p:nvPr/>
        </p:nvSpPr>
        <p:spPr>
          <a:xfrm>
            <a:off x="3577590" y="57904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58" name="object 158"/>
          <p:cNvSpPr/>
          <p:nvPr/>
        </p:nvSpPr>
        <p:spPr>
          <a:xfrm>
            <a:off x="3577590" y="58075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59" name="object 159"/>
          <p:cNvSpPr/>
          <p:nvPr/>
        </p:nvSpPr>
        <p:spPr>
          <a:xfrm>
            <a:off x="3577590" y="58247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0" name="object 160"/>
          <p:cNvSpPr/>
          <p:nvPr/>
        </p:nvSpPr>
        <p:spPr>
          <a:xfrm>
            <a:off x="3577590" y="58418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1" name="object 161"/>
          <p:cNvSpPr/>
          <p:nvPr/>
        </p:nvSpPr>
        <p:spPr>
          <a:xfrm>
            <a:off x="3577590" y="585901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2" name="object 162"/>
          <p:cNvSpPr/>
          <p:nvPr/>
        </p:nvSpPr>
        <p:spPr>
          <a:xfrm>
            <a:off x="3577590" y="58761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63" name="object 163"/>
          <p:cNvSpPr/>
          <p:nvPr/>
        </p:nvSpPr>
        <p:spPr>
          <a:xfrm>
            <a:off x="3577590" y="589330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4" name="object 164"/>
          <p:cNvSpPr/>
          <p:nvPr/>
        </p:nvSpPr>
        <p:spPr>
          <a:xfrm>
            <a:off x="3577590" y="59104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5" name="object 165"/>
          <p:cNvSpPr/>
          <p:nvPr/>
        </p:nvSpPr>
        <p:spPr>
          <a:xfrm>
            <a:off x="3577590" y="592759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6" name="object 166"/>
          <p:cNvSpPr/>
          <p:nvPr/>
        </p:nvSpPr>
        <p:spPr>
          <a:xfrm>
            <a:off x="3577590" y="59447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7" name="object 167"/>
          <p:cNvSpPr/>
          <p:nvPr/>
        </p:nvSpPr>
        <p:spPr>
          <a:xfrm>
            <a:off x="3577590" y="59618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68" name="object 168"/>
          <p:cNvSpPr/>
          <p:nvPr/>
        </p:nvSpPr>
        <p:spPr>
          <a:xfrm>
            <a:off x="3577590" y="59790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69" name="object 169"/>
          <p:cNvSpPr/>
          <p:nvPr/>
        </p:nvSpPr>
        <p:spPr>
          <a:xfrm>
            <a:off x="3577590" y="59961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0" name="object 170"/>
          <p:cNvSpPr/>
          <p:nvPr/>
        </p:nvSpPr>
        <p:spPr>
          <a:xfrm>
            <a:off x="3577590" y="60133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1" name="object 171"/>
          <p:cNvSpPr/>
          <p:nvPr/>
        </p:nvSpPr>
        <p:spPr>
          <a:xfrm>
            <a:off x="3577590" y="603046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2" name="object 172"/>
          <p:cNvSpPr/>
          <p:nvPr/>
        </p:nvSpPr>
        <p:spPr>
          <a:xfrm>
            <a:off x="3577590" y="60476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73" name="object 173"/>
          <p:cNvSpPr/>
          <p:nvPr/>
        </p:nvSpPr>
        <p:spPr>
          <a:xfrm>
            <a:off x="3577590" y="606475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74" name="object 174"/>
          <p:cNvSpPr/>
          <p:nvPr/>
        </p:nvSpPr>
        <p:spPr>
          <a:xfrm>
            <a:off x="3577590" y="60819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5" name="object 175"/>
          <p:cNvSpPr/>
          <p:nvPr/>
        </p:nvSpPr>
        <p:spPr>
          <a:xfrm>
            <a:off x="3577590" y="609904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6" name="object 176"/>
          <p:cNvSpPr/>
          <p:nvPr/>
        </p:nvSpPr>
        <p:spPr>
          <a:xfrm>
            <a:off x="3577590" y="61161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7" name="object 177"/>
          <p:cNvSpPr/>
          <p:nvPr/>
        </p:nvSpPr>
        <p:spPr>
          <a:xfrm>
            <a:off x="3577590" y="61333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78" name="object 178"/>
          <p:cNvSpPr/>
          <p:nvPr/>
        </p:nvSpPr>
        <p:spPr>
          <a:xfrm>
            <a:off x="3577590" y="61504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79" name="object 179"/>
          <p:cNvSpPr/>
          <p:nvPr/>
        </p:nvSpPr>
        <p:spPr>
          <a:xfrm>
            <a:off x="3577590" y="61676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80" name="object 180"/>
          <p:cNvSpPr/>
          <p:nvPr/>
        </p:nvSpPr>
        <p:spPr>
          <a:xfrm>
            <a:off x="3577590" y="61847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1" name="object 181"/>
          <p:cNvSpPr/>
          <p:nvPr/>
        </p:nvSpPr>
        <p:spPr>
          <a:xfrm>
            <a:off x="3577590" y="620191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182" name="object 182"/>
          <p:cNvSpPr/>
          <p:nvPr/>
        </p:nvSpPr>
        <p:spPr>
          <a:xfrm>
            <a:off x="3577590" y="62190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3" name="object 183"/>
          <p:cNvSpPr/>
          <p:nvPr/>
        </p:nvSpPr>
        <p:spPr>
          <a:xfrm>
            <a:off x="3577590" y="62362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184" name="object 184"/>
          <p:cNvSpPr/>
          <p:nvPr/>
        </p:nvSpPr>
        <p:spPr>
          <a:xfrm>
            <a:off x="3577590" y="62533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5" name="object 185"/>
          <p:cNvSpPr/>
          <p:nvPr/>
        </p:nvSpPr>
        <p:spPr>
          <a:xfrm>
            <a:off x="3577590" y="62708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6" name="object 186"/>
          <p:cNvSpPr/>
          <p:nvPr/>
        </p:nvSpPr>
        <p:spPr>
          <a:xfrm>
            <a:off x="3577590" y="62876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87" name="object 187"/>
          <p:cNvSpPr/>
          <p:nvPr/>
        </p:nvSpPr>
        <p:spPr>
          <a:xfrm>
            <a:off x="3577590" y="63051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8" name="object 188"/>
          <p:cNvSpPr/>
          <p:nvPr/>
        </p:nvSpPr>
        <p:spPr>
          <a:xfrm>
            <a:off x="3577590" y="632193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189" name="object 189"/>
          <p:cNvSpPr/>
          <p:nvPr/>
        </p:nvSpPr>
        <p:spPr>
          <a:xfrm>
            <a:off x="3577590" y="63394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0" name="object 190"/>
          <p:cNvSpPr/>
          <p:nvPr/>
        </p:nvSpPr>
        <p:spPr>
          <a:xfrm>
            <a:off x="3577590" y="63562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1" name="object 191"/>
          <p:cNvSpPr/>
          <p:nvPr/>
        </p:nvSpPr>
        <p:spPr>
          <a:xfrm>
            <a:off x="3577590" y="63737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2" name="object 192"/>
          <p:cNvSpPr/>
          <p:nvPr/>
        </p:nvSpPr>
        <p:spPr>
          <a:xfrm>
            <a:off x="3577590" y="639051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3" name="object 193"/>
          <p:cNvSpPr/>
          <p:nvPr/>
        </p:nvSpPr>
        <p:spPr>
          <a:xfrm>
            <a:off x="3577590" y="64080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194" name="object 194"/>
          <p:cNvSpPr/>
          <p:nvPr/>
        </p:nvSpPr>
        <p:spPr>
          <a:xfrm>
            <a:off x="3577590" y="6421373"/>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195" name="object 195"/>
          <p:cNvSpPr/>
          <p:nvPr/>
        </p:nvSpPr>
        <p:spPr>
          <a:xfrm>
            <a:off x="3943350" y="48299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6" name="object 196"/>
          <p:cNvSpPr/>
          <p:nvPr/>
        </p:nvSpPr>
        <p:spPr>
          <a:xfrm>
            <a:off x="3943350" y="48467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7" name="object 197"/>
          <p:cNvSpPr/>
          <p:nvPr/>
        </p:nvSpPr>
        <p:spPr>
          <a:xfrm>
            <a:off x="3943350" y="48642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198" name="object 198"/>
          <p:cNvSpPr/>
          <p:nvPr/>
        </p:nvSpPr>
        <p:spPr>
          <a:xfrm>
            <a:off x="3943350" y="488137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199" name="object 199"/>
          <p:cNvSpPr/>
          <p:nvPr/>
        </p:nvSpPr>
        <p:spPr>
          <a:xfrm>
            <a:off x="3943350" y="48985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0" name="object 200"/>
          <p:cNvSpPr/>
          <p:nvPr/>
        </p:nvSpPr>
        <p:spPr>
          <a:xfrm>
            <a:off x="3943350" y="491566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1" name="object 201"/>
          <p:cNvSpPr/>
          <p:nvPr/>
        </p:nvSpPr>
        <p:spPr>
          <a:xfrm>
            <a:off x="3943350" y="49328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2" name="object 202"/>
          <p:cNvSpPr/>
          <p:nvPr/>
        </p:nvSpPr>
        <p:spPr>
          <a:xfrm>
            <a:off x="3943350" y="49499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3" name="object 203"/>
          <p:cNvSpPr/>
          <p:nvPr/>
        </p:nvSpPr>
        <p:spPr>
          <a:xfrm>
            <a:off x="3943350" y="49670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4" name="object 204"/>
          <p:cNvSpPr/>
          <p:nvPr/>
        </p:nvSpPr>
        <p:spPr>
          <a:xfrm>
            <a:off x="3943350" y="498424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5" name="object 205"/>
          <p:cNvSpPr/>
          <p:nvPr/>
        </p:nvSpPr>
        <p:spPr>
          <a:xfrm>
            <a:off x="3943350" y="50013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6" name="object 206"/>
          <p:cNvSpPr/>
          <p:nvPr/>
        </p:nvSpPr>
        <p:spPr>
          <a:xfrm>
            <a:off x="3943350" y="501853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7" name="object 207"/>
          <p:cNvSpPr/>
          <p:nvPr/>
        </p:nvSpPr>
        <p:spPr>
          <a:xfrm>
            <a:off x="3943350" y="50356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08" name="object 208"/>
          <p:cNvSpPr/>
          <p:nvPr/>
        </p:nvSpPr>
        <p:spPr>
          <a:xfrm>
            <a:off x="3943350" y="505282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09" name="object 209"/>
          <p:cNvSpPr/>
          <p:nvPr/>
        </p:nvSpPr>
        <p:spPr>
          <a:xfrm>
            <a:off x="3943350" y="50699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0" name="object 210"/>
          <p:cNvSpPr/>
          <p:nvPr/>
        </p:nvSpPr>
        <p:spPr>
          <a:xfrm>
            <a:off x="3943350" y="508711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1" name="object 211"/>
          <p:cNvSpPr/>
          <p:nvPr/>
        </p:nvSpPr>
        <p:spPr>
          <a:xfrm>
            <a:off x="3943350" y="51042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2" name="object 212"/>
          <p:cNvSpPr/>
          <p:nvPr/>
        </p:nvSpPr>
        <p:spPr>
          <a:xfrm>
            <a:off x="3943350" y="512140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3" name="object 213"/>
          <p:cNvSpPr/>
          <p:nvPr/>
        </p:nvSpPr>
        <p:spPr>
          <a:xfrm>
            <a:off x="3943350" y="51385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4" name="object 214"/>
          <p:cNvSpPr/>
          <p:nvPr/>
        </p:nvSpPr>
        <p:spPr>
          <a:xfrm>
            <a:off x="3943350" y="515569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5" name="object 215"/>
          <p:cNvSpPr/>
          <p:nvPr/>
        </p:nvSpPr>
        <p:spPr>
          <a:xfrm>
            <a:off x="3943350" y="51728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6" name="object 216"/>
          <p:cNvSpPr/>
          <p:nvPr/>
        </p:nvSpPr>
        <p:spPr>
          <a:xfrm>
            <a:off x="3943350" y="518998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7" name="object 217"/>
          <p:cNvSpPr/>
          <p:nvPr/>
        </p:nvSpPr>
        <p:spPr>
          <a:xfrm>
            <a:off x="3943350" y="52071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18" name="object 218"/>
          <p:cNvSpPr/>
          <p:nvPr/>
        </p:nvSpPr>
        <p:spPr>
          <a:xfrm>
            <a:off x="3943350" y="522427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19" name="object 219"/>
          <p:cNvSpPr/>
          <p:nvPr/>
        </p:nvSpPr>
        <p:spPr>
          <a:xfrm>
            <a:off x="3943350" y="52414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0" name="object 220"/>
          <p:cNvSpPr/>
          <p:nvPr/>
        </p:nvSpPr>
        <p:spPr>
          <a:xfrm>
            <a:off x="3943350" y="525856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21" name="object 221"/>
          <p:cNvSpPr/>
          <p:nvPr/>
        </p:nvSpPr>
        <p:spPr>
          <a:xfrm>
            <a:off x="3943350" y="52757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2" name="object 222"/>
          <p:cNvSpPr/>
          <p:nvPr/>
        </p:nvSpPr>
        <p:spPr>
          <a:xfrm>
            <a:off x="3943350" y="52928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23" name="object 223"/>
          <p:cNvSpPr/>
          <p:nvPr/>
        </p:nvSpPr>
        <p:spPr>
          <a:xfrm>
            <a:off x="3943350" y="53099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4" name="object 224"/>
          <p:cNvSpPr/>
          <p:nvPr/>
        </p:nvSpPr>
        <p:spPr>
          <a:xfrm>
            <a:off x="3943350" y="53275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5" name="object 225"/>
          <p:cNvSpPr/>
          <p:nvPr/>
        </p:nvSpPr>
        <p:spPr>
          <a:xfrm>
            <a:off x="3943350" y="53442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6" name="object 226"/>
          <p:cNvSpPr/>
          <p:nvPr/>
        </p:nvSpPr>
        <p:spPr>
          <a:xfrm>
            <a:off x="3943350" y="53618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27" name="object 227"/>
          <p:cNvSpPr/>
          <p:nvPr/>
        </p:nvSpPr>
        <p:spPr>
          <a:xfrm>
            <a:off x="3943350" y="53785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8" name="object 228"/>
          <p:cNvSpPr/>
          <p:nvPr/>
        </p:nvSpPr>
        <p:spPr>
          <a:xfrm>
            <a:off x="3943350" y="53961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29" name="object 229"/>
          <p:cNvSpPr/>
          <p:nvPr/>
        </p:nvSpPr>
        <p:spPr>
          <a:xfrm>
            <a:off x="3943350" y="54128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0" name="object 230"/>
          <p:cNvSpPr/>
          <p:nvPr/>
        </p:nvSpPr>
        <p:spPr>
          <a:xfrm>
            <a:off x="3943350" y="54303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1" name="object 231"/>
          <p:cNvSpPr/>
          <p:nvPr/>
        </p:nvSpPr>
        <p:spPr>
          <a:xfrm>
            <a:off x="3943350" y="5447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2" name="object 232"/>
          <p:cNvSpPr/>
          <p:nvPr/>
        </p:nvSpPr>
        <p:spPr>
          <a:xfrm>
            <a:off x="3943350" y="54646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3" name="object 233"/>
          <p:cNvSpPr/>
          <p:nvPr/>
        </p:nvSpPr>
        <p:spPr>
          <a:xfrm>
            <a:off x="3943350" y="54814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4" name="object 234"/>
          <p:cNvSpPr/>
          <p:nvPr/>
        </p:nvSpPr>
        <p:spPr>
          <a:xfrm>
            <a:off x="3943350" y="54989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5" name="object 235"/>
          <p:cNvSpPr/>
          <p:nvPr/>
        </p:nvSpPr>
        <p:spPr>
          <a:xfrm>
            <a:off x="3943350" y="55157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6" name="object 236"/>
          <p:cNvSpPr/>
          <p:nvPr/>
        </p:nvSpPr>
        <p:spPr>
          <a:xfrm>
            <a:off x="3943350" y="55332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37" name="object 237"/>
          <p:cNvSpPr/>
          <p:nvPr/>
        </p:nvSpPr>
        <p:spPr>
          <a:xfrm>
            <a:off x="3943350" y="5550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8" name="object 238"/>
          <p:cNvSpPr/>
          <p:nvPr/>
        </p:nvSpPr>
        <p:spPr>
          <a:xfrm>
            <a:off x="3943350" y="55675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39" name="object 239"/>
          <p:cNvSpPr/>
          <p:nvPr/>
        </p:nvSpPr>
        <p:spPr>
          <a:xfrm>
            <a:off x="3943350" y="55843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0" name="object 240"/>
          <p:cNvSpPr/>
          <p:nvPr/>
        </p:nvSpPr>
        <p:spPr>
          <a:xfrm>
            <a:off x="3943350" y="56018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1" name="object 241"/>
          <p:cNvSpPr/>
          <p:nvPr/>
        </p:nvSpPr>
        <p:spPr>
          <a:xfrm>
            <a:off x="3943350" y="56186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2" name="object 242"/>
          <p:cNvSpPr/>
          <p:nvPr/>
        </p:nvSpPr>
        <p:spPr>
          <a:xfrm>
            <a:off x="3943350" y="56361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3" name="object 243"/>
          <p:cNvSpPr/>
          <p:nvPr/>
        </p:nvSpPr>
        <p:spPr>
          <a:xfrm>
            <a:off x="3943350" y="56528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4" name="object 244"/>
          <p:cNvSpPr/>
          <p:nvPr/>
        </p:nvSpPr>
        <p:spPr>
          <a:xfrm>
            <a:off x="3943350" y="56704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5" name="object 245"/>
          <p:cNvSpPr/>
          <p:nvPr/>
        </p:nvSpPr>
        <p:spPr>
          <a:xfrm>
            <a:off x="3943350" y="56871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6" name="object 246"/>
          <p:cNvSpPr/>
          <p:nvPr/>
        </p:nvSpPr>
        <p:spPr>
          <a:xfrm>
            <a:off x="3943350" y="57047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47" name="object 247"/>
          <p:cNvSpPr/>
          <p:nvPr/>
        </p:nvSpPr>
        <p:spPr>
          <a:xfrm>
            <a:off x="3943350" y="57214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8" name="object 248"/>
          <p:cNvSpPr/>
          <p:nvPr/>
        </p:nvSpPr>
        <p:spPr>
          <a:xfrm>
            <a:off x="3943350" y="57390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49" name="object 249"/>
          <p:cNvSpPr/>
          <p:nvPr/>
        </p:nvSpPr>
        <p:spPr>
          <a:xfrm>
            <a:off x="3943350" y="57557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0" name="object 250"/>
          <p:cNvSpPr/>
          <p:nvPr/>
        </p:nvSpPr>
        <p:spPr>
          <a:xfrm>
            <a:off x="3943350" y="57732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1" name="object 251"/>
          <p:cNvSpPr/>
          <p:nvPr/>
        </p:nvSpPr>
        <p:spPr>
          <a:xfrm>
            <a:off x="3943350" y="57904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2" name="object 252"/>
          <p:cNvSpPr/>
          <p:nvPr/>
        </p:nvSpPr>
        <p:spPr>
          <a:xfrm>
            <a:off x="3943350" y="58075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3" name="object 253"/>
          <p:cNvSpPr/>
          <p:nvPr/>
        </p:nvSpPr>
        <p:spPr>
          <a:xfrm>
            <a:off x="3943350" y="58247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4" name="object 254"/>
          <p:cNvSpPr/>
          <p:nvPr/>
        </p:nvSpPr>
        <p:spPr>
          <a:xfrm>
            <a:off x="3943350" y="58418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5" name="object 255"/>
          <p:cNvSpPr/>
          <p:nvPr/>
        </p:nvSpPr>
        <p:spPr>
          <a:xfrm>
            <a:off x="3943350" y="585901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6" name="object 256"/>
          <p:cNvSpPr/>
          <p:nvPr/>
        </p:nvSpPr>
        <p:spPr>
          <a:xfrm>
            <a:off x="3943350" y="58761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57" name="object 257"/>
          <p:cNvSpPr/>
          <p:nvPr/>
        </p:nvSpPr>
        <p:spPr>
          <a:xfrm>
            <a:off x="3943350" y="58933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58" name="object 258"/>
          <p:cNvSpPr/>
          <p:nvPr/>
        </p:nvSpPr>
        <p:spPr>
          <a:xfrm>
            <a:off x="3943350" y="59104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59" name="object 259"/>
          <p:cNvSpPr/>
          <p:nvPr/>
        </p:nvSpPr>
        <p:spPr>
          <a:xfrm>
            <a:off x="3943350" y="592759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0" name="object 260"/>
          <p:cNvSpPr/>
          <p:nvPr/>
        </p:nvSpPr>
        <p:spPr>
          <a:xfrm>
            <a:off x="3943350" y="59447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1" name="object 261"/>
          <p:cNvSpPr/>
          <p:nvPr/>
        </p:nvSpPr>
        <p:spPr>
          <a:xfrm>
            <a:off x="3943350" y="59618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2" name="object 262"/>
          <p:cNvSpPr/>
          <p:nvPr/>
        </p:nvSpPr>
        <p:spPr>
          <a:xfrm>
            <a:off x="3943350" y="59790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3" name="object 263"/>
          <p:cNvSpPr/>
          <p:nvPr/>
        </p:nvSpPr>
        <p:spPr>
          <a:xfrm>
            <a:off x="3943350" y="59961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4" name="object 264"/>
          <p:cNvSpPr/>
          <p:nvPr/>
        </p:nvSpPr>
        <p:spPr>
          <a:xfrm>
            <a:off x="3943350" y="60133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5" name="object 265"/>
          <p:cNvSpPr/>
          <p:nvPr/>
        </p:nvSpPr>
        <p:spPr>
          <a:xfrm>
            <a:off x="3943350" y="603046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66" name="object 266"/>
          <p:cNvSpPr/>
          <p:nvPr/>
        </p:nvSpPr>
        <p:spPr>
          <a:xfrm>
            <a:off x="3943350" y="60476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67" name="object 267"/>
          <p:cNvSpPr/>
          <p:nvPr/>
        </p:nvSpPr>
        <p:spPr>
          <a:xfrm>
            <a:off x="3943350" y="606475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68" name="object 268"/>
          <p:cNvSpPr/>
          <p:nvPr/>
        </p:nvSpPr>
        <p:spPr>
          <a:xfrm>
            <a:off x="3943350" y="60819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69" name="object 269"/>
          <p:cNvSpPr/>
          <p:nvPr/>
        </p:nvSpPr>
        <p:spPr>
          <a:xfrm>
            <a:off x="3943350" y="609904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0" name="object 270"/>
          <p:cNvSpPr/>
          <p:nvPr/>
        </p:nvSpPr>
        <p:spPr>
          <a:xfrm>
            <a:off x="3943350" y="61161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1" name="object 271"/>
          <p:cNvSpPr/>
          <p:nvPr/>
        </p:nvSpPr>
        <p:spPr>
          <a:xfrm>
            <a:off x="3943350" y="61333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2" name="object 272"/>
          <p:cNvSpPr/>
          <p:nvPr/>
        </p:nvSpPr>
        <p:spPr>
          <a:xfrm>
            <a:off x="3943350" y="61504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3" name="object 273"/>
          <p:cNvSpPr/>
          <p:nvPr/>
        </p:nvSpPr>
        <p:spPr>
          <a:xfrm>
            <a:off x="3943350" y="61676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4" name="object 274"/>
          <p:cNvSpPr/>
          <p:nvPr/>
        </p:nvSpPr>
        <p:spPr>
          <a:xfrm>
            <a:off x="3943350" y="61847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5" name="object 275"/>
          <p:cNvSpPr/>
          <p:nvPr/>
        </p:nvSpPr>
        <p:spPr>
          <a:xfrm>
            <a:off x="3943350" y="620191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276" name="object 276"/>
          <p:cNvSpPr/>
          <p:nvPr/>
        </p:nvSpPr>
        <p:spPr>
          <a:xfrm>
            <a:off x="3943350" y="62190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77" name="object 277"/>
          <p:cNvSpPr/>
          <p:nvPr/>
        </p:nvSpPr>
        <p:spPr>
          <a:xfrm>
            <a:off x="3943350" y="62362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278" name="object 278"/>
          <p:cNvSpPr/>
          <p:nvPr/>
        </p:nvSpPr>
        <p:spPr>
          <a:xfrm>
            <a:off x="3943350" y="62533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79" name="object 279"/>
          <p:cNvSpPr/>
          <p:nvPr/>
        </p:nvSpPr>
        <p:spPr>
          <a:xfrm>
            <a:off x="3943350" y="62708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0" name="object 280"/>
          <p:cNvSpPr/>
          <p:nvPr/>
        </p:nvSpPr>
        <p:spPr>
          <a:xfrm>
            <a:off x="3943350" y="62876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1" name="object 281"/>
          <p:cNvSpPr/>
          <p:nvPr/>
        </p:nvSpPr>
        <p:spPr>
          <a:xfrm>
            <a:off x="3943350" y="63051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2" name="object 282"/>
          <p:cNvSpPr/>
          <p:nvPr/>
        </p:nvSpPr>
        <p:spPr>
          <a:xfrm>
            <a:off x="3943350" y="632193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283" name="object 283"/>
          <p:cNvSpPr/>
          <p:nvPr/>
        </p:nvSpPr>
        <p:spPr>
          <a:xfrm>
            <a:off x="3943350" y="63394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4" name="object 284"/>
          <p:cNvSpPr/>
          <p:nvPr/>
        </p:nvSpPr>
        <p:spPr>
          <a:xfrm>
            <a:off x="3943350" y="63562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5" name="object 285"/>
          <p:cNvSpPr/>
          <p:nvPr/>
        </p:nvSpPr>
        <p:spPr>
          <a:xfrm>
            <a:off x="3943350" y="63737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6" name="object 286"/>
          <p:cNvSpPr/>
          <p:nvPr/>
        </p:nvSpPr>
        <p:spPr>
          <a:xfrm>
            <a:off x="3943350" y="639051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7" name="object 287"/>
          <p:cNvSpPr/>
          <p:nvPr/>
        </p:nvSpPr>
        <p:spPr>
          <a:xfrm>
            <a:off x="3943350" y="64080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288" name="object 288"/>
          <p:cNvSpPr/>
          <p:nvPr/>
        </p:nvSpPr>
        <p:spPr>
          <a:xfrm>
            <a:off x="3943350" y="6421373"/>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289" name="object 289"/>
          <p:cNvSpPr/>
          <p:nvPr/>
        </p:nvSpPr>
        <p:spPr>
          <a:xfrm>
            <a:off x="4308347" y="48299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0" name="object 290"/>
          <p:cNvSpPr/>
          <p:nvPr/>
        </p:nvSpPr>
        <p:spPr>
          <a:xfrm>
            <a:off x="4308347" y="48467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1" name="object 291"/>
          <p:cNvSpPr/>
          <p:nvPr/>
        </p:nvSpPr>
        <p:spPr>
          <a:xfrm>
            <a:off x="4308347" y="48642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2" name="object 292"/>
          <p:cNvSpPr/>
          <p:nvPr/>
        </p:nvSpPr>
        <p:spPr>
          <a:xfrm>
            <a:off x="4308347" y="488137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3" name="object 293"/>
          <p:cNvSpPr/>
          <p:nvPr/>
        </p:nvSpPr>
        <p:spPr>
          <a:xfrm>
            <a:off x="4308347" y="48985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4" name="object 294"/>
          <p:cNvSpPr/>
          <p:nvPr/>
        </p:nvSpPr>
        <p:spPr>
          <a:xfrm>
            <a:off x="4308347" y="491566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5" name="object 295"/>
          <p:cNvSpPr/>
          <p:nvPr/>
        </p:nvSpPr>
        <p:spPr>
          <a:xfrm>
            <a:off x="4308347" y="49328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6" name="object 296"/>
          <p:cNvSpPr/>
          <p:nvPr/>
        </p:nvSpPr>
        <p:spPr>
          <a:xfrm>
            <a:off x="4308347" y="49499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7" name="object 297"/>
          <p:cNvSpPr/>
          <p:nvPr/>
        </p:nvSpPr>
        <p:spPr>
          <a:xfrm>
            <a:off x="4308347" y="49670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298" name="object 298"/>
          <p:cNvSpPr/>
          <p:nvPr/>
        </p:nvSpPr>
        <p:spPr>
          <a:xfrm>
            <a:off x="4308347" y="498424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299" name="object 299"/>
          <p:cNvSpPr/>
          <p:nvPr/>
        </p:nvSpPr>
        <p:spPr>
          <a:xfrm>
            <a:off x="4308347" y="50013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0" name="object 300"/>
          <p:cNvSpPr/>
          <p:nvPr/>
        </p:nvSpPr>
        <p:spPr>
          <a:xfrm>
            <a:off x="4308347" y="501853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1" name="object 301"/>
          <p:cNvSpPr/>
          <p:nvPr/>
        </p:nvSpPr>
        <p:spPr>
          <a:xfrm>
            <a:off x="4308347" y="50356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2" name="object 302"/>
          <p:cNvSpPr/>
          <p:nvPr/>
        </p:nvSpPr>
        <p:spPr>
          <a:xfrm>
            <a:off x="4308347" y="505282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3" name="object 303"/>
          <p:cNvSpPr/>
          <p:nvPr/>
        </p:nvSpPr>
        <p:spPr>
          <a:xfrm>
            <a:off x="4308347" y="50699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4" name="object 304"/>
          <p:cNvSpPr/>
          <p:nvPr/>
        </p:nvSpPr>
        <p:spPr>
          <a:xfrm>
            <a:off x="4308347" y="508711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5" name="object 305"/>
          <p:cNvSpPr/>
          <p:nvPr/>
        </p:nvSpPr>
        <p:spPr>
          <a:xfrm>
            <a:off x="4308347" y="51042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6" name="object 306"/>
          <p:cNvSpPr/>
          <p:nvPr/>
        </p:nvSpPr>
        <p:spPr>
          <a:xfrm>
            <a:off x="4308347" y="512140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7" name="object 307"/>
          <p:cNvSpPr/>
          <p:nvPr/>
        </p:nvSpPr>
        <p:spPr>
          <a:xfrm>
            <a:off x="4308347" y="51385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08" name="object 308"/>
          <p:cNvSpPr/>
          <p:nvPr/>
        </p:nvSpPr>
        <p:spPr>
          <a:xfrm>
            <a:off x="4308347" y="515569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09" name="object 309"/>
          <p:cNvSpPr/>
          <p:nvPr/>
        </p:nvSpPr>
        <p:spPr>
          <a:xfrm>
            <a:off x="4308347" y="51728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0" name="object 310"/>
          <p:cNvSpPr/>
          <p:nvPr/>
        </p:nvSpPr>
        <p:spPr>
          <a:xfrm>
            <a:off x="4308347" y="518998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11" name="object 311"/>
          <p:cNvSpPr/>
          <p:nvPr/>
        </p:nvSpPr>
        <p:spPr>
          <a:xfrm>
            <a:off x="4308347" y="52071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2" name="object 312"/>
          <p:cNvSpPr/>
          <p:nvPr/>
        </p:nvSpPr>
        <p:spPr>
          <a:xfrm>
            <a:off x="4308347" y="522427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13" name="object 313"/>
          <p:cNvSpPr/>
          <p:nvPr/>
        </p:nvSpPr>
        <p:spPr>
          <a:xfrm>
            <a:off x="4308347" y="52414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4" name="object 314"/>
          <p:cNvSpPr/>
          <p:nvPr/>
        </p:nvSpPr>
        <p:spPr>
          <a:xfrm>
            <a:off x="4308347" y="525856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15" name="object 315"/>
          <p:cNvSpPr/>
          <p:nvPr/>
        </p:nvSpPr>
        <p:spPr>
          <a:xfrm>
            <a:off x="4308347" y="52757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6" name="object 316"/>
          <p:cNvSpPr/>
          <p:nvPr/>
        </p:nvSpPr>
        <p:spPr>
          <a:xfrm>
            <a:off x="4308347" y="52928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17" name="object 317"/>
          <p:cNvSpPr/>
          <p:nvPr/>
        </p:nvSpPr>
        <p:spPr>
          <a:xfrm>
            <a:off x="4308347" y="53099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8" name="object 318"/>
          <p:cNvSpPr/>
          <p:nvPr/>
        </p:nvSpPr>
        <p:spPr>
          <a:xfrm>
            <a:off x="4308347" y="53275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19" name="object 319"/>
          <p:cNvSpPr/>
          <p:nvPr/>
        </p:nvSpPr>
        <p:spPr>
          <a:xfrm>
            <a:off x="4308347" y="53442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0" name="object 320"/>
          <p:cNvSpPr/>
          <p:nvPr/>
        </p:nvSpPr>
        <p:spPr>
          <a:xfrm>
            <a:off x="4308347" y="53618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21" name="object 321"/>
          <p:cNvSpPr/>
          <p:nvPr/>
        </p:nvSpPr>
        <p:spPr>
          <a:xfrm>
            <a:off x="4308347" y="53785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2" name="object 322"/>
          <p:cNvSpPr/>
          <p:nvPr/>
        </p:nvSpPr>
        <p:spPr>
          <a:xfrm>
            <a:off x="4308347" y="53961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3" name="object 323"/>
          <p:cNvSpPr/>
          <p:nvPr/>
        </p:nvSpPr>
        <p:spPr>
          <a:xfrm>
            <a:off x="4308347" y="54128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4" name="object 324"/>
          <p:cNvSpPr/>
          <p:nvPr/>
        </p:nvSpPr>
        <p:spPr>
          <a:xfrm>
            <a:off x="4308347" y="54303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5" name="object 325"/>
          <p:cNvSpPr/>
          <p:nvPr/>
        </p:nvSpPr>
        <p:spPr>
          <a:xfrm>
            <a:off x="4308347" y="5447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6" name="object 326"/>
          <p:cNvSpPr/>
          <p:nvPr/>
        </p:nvSpPr>
        <p:spPr>
          <a:xfrm>
            <a:off x="4308347" y="54646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7" name="object 327"/>
          <p:cNvSpPr/>
          <p:nvPr/>
        </p:nvSpPr>
        <p:spPr>
          <a:xfrm>
            <a:off x="4308347" y="54814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8" name="object 328"/>
          <p:cNvSpPr/>
          <p:nvPr/>
        </p:nvSpPr>
        <p:spPr>
          <a:xfrm>
            <a:off x="4308347" y="54989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29" name="object 329"/>
          <p:cNvSpPr/>
          <p:nvPr/>
        </p:nvSpPr>
        <p:spPr>
          <a:xfrm>
            <a:off x="4308347" y="55157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0" name="object 330"/>
          <p:cNvSpPr/>
          <p:nvPr/>
        </p:nvSpPr>
        <p:spPr>
          <a:xfrm>
            <a:off x="4308347" y="55332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31" name="object 331"/>
          <p:cNvSpPr/>
          <p:nvPr/>
        </p:nvSpPr>
        <p:spPr>
          <a:xfrm>
            <a:off x="4308347" y="5550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2" name="object 332"/>
          <p:cNvSpPr/>
          <p:nvPr/>
        </p:nvSpPr>
        <p:spPr>
          <a:xfrm>
            <a:off x="4308347" y="55675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3" name="object 333"/>
          <p:cNvSpPr/>
          <p:nvPr/>
        </p:nvSpPr>
        <p:spPr>
          <a:xfrm>
            <a:off x="4308347" y="55843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4" name="object 334"/>
          <p:cNvSpPr/>
          <p:nvPr/>
        </p:nvSpPr>
        <p:spPr>
          <a:xfrm>
            <a:off x="4308347" y="56018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5" name="object 335"/>
          <p:cNvSpPr/>
          <p:nvPr/>
        </p:nvSpPr>
        <p:spPr>
          <a:xfrm>
            <a:off x="4308347" y="56186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6" name="object 336"/>
          <p:cNvSpPr/>
          <p:nvPr/>
        </p:nvSpPr>
        <p:spPr>
          <a:xfrm>
            <a:off x="4308347" y="56361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7" name="object 337"/>
          <p:cNvSpPr/>
          <p:nvPr/>
        </p:nvSpPr>
        <p:spPr>
          <a:xfrm>
            <a:off x="4308347" y="56528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8" name="object 338"/>
          <p:cNvSpPr/>
          <p:nvPr/>
        </p:nvSpPr>
        <p:spPr>
          <a:xfrm>
            <a:off x="4308347" y="56704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39" name="object 339"/>
          <p:cNvSpPr/>
          <p:nvPr/>
        </p:nvSpPr>
        <p:spPr>
          <a:xfrm>
            <a:off x="4308347" y="56871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0" name="object 340"/>
          <p:cNvSpPr/>
          <p:nvPr/>
        </p:nvSpPr>
        <p:spPr>
          <a:xfrm>
            <a:off x="4308347" y="57047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41" name="object 341"/>
          <p:cNvSpPr/>
          <p:nvPr/>
        </p:nvSpPr>
        <p:spPr>
          <a:xfrm>
            <a:off x="4308347" y="57214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2" name="object 342"/>
          <p:cNvSpPr/>
          <p:nvPr/>
        </p:nvSpPr>
        <p:spPr>
          <a:xfrm>
            <a:off x="4308347" y="57390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3" name="object 343"/>
          <p:cNvSpPr/>
          <p:nvPr/>
        </p:nvSpPr>
        <p:spPr>
          <a:xfrm>
            <a:off x="4308347" y="57557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4" name="object 344"/>
          <p:cNvSpPr/>
          <p:nvPr/>
        </p:nvSpPr>
        <p:spPr>
          <a:xfrm>
            <a:off x="4308347" y="57732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5" name="object 345"/>
          <p:cNvSpPr/>
          <p:nvPr/>
        </p:nvSpPr>
        <p:spPr>
          <a:xfrm>
            <a:off x="4308347" y="57904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6" name="object 346"/>
          <p:cNvSpPr/>
          <p:nvPr/>
        </p:nvSpPr>
        <p:spPr>
          <a:xfrm>
            <a:off x="4308347" y="58075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7" name="object 347"/>
          <p:cNvSpPr/>
          <p:nvPr/>
        </p:nvSpPr>
        <p:spPr>
          <a:xfrm>
            <a:off x="4308347" y="58247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48" name="object 348"/>
          <p:cNvSpPr/>
          <p:nvPr/>
        </p:nvSpPr>
        <p:spPr>
          <a:xfrm>
            <a:off x="4308347" y="58418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49" name="object 349"/>
          <p:cNvSpPr/>
          <p:nvPr/>
        </p:nvSpPr>
        <p:spPr>
          <a:xfrm>
            <a:off x="4308347" y="585901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0" name="object 350"/>
          <p:cNvSpPr/>
          <p:nvPr/>
        </p:nvSpPr>
        <p:spPr>
          <a:xfrm>
            <a:off x="4308347" y="58761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51" name="object 351"/>
          <p:cNvSpPr/>
          <p:nvPr/>
        </p:nvSpPr>
        <p:spPr>
          <a:xfrm>
            <a:off x="4308347" y="589330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2" name="object 352"/>
          <p:cNvSpPr/>
          <p:nvPr/>
        </p:nvSpPr>
        <p:spPr>
          <a:xfrm>
            <a:off x="4308347" y="59104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3" name="object 353"/>
          <p:cNvSpPr/>
          <p:nvPr/>
        </p:nvSpPr>
        <p:spPr>
          <a:xfrm>
            <a:off x="4308347" y="592759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4" name="object 354"/>
          <p:cNvSpPr/>
          <p:nvPr/>
        </p:nvSpPr>
        <p:spPr>
          <a:xfrm>
            <a:off x="4308347" y="59447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5" name="object 355"/>
          <p:cNvSpPr/>
          <p:nvPr/>
        </p:nvSpPr>
        <p:spPr>
          <a:xfrm>
            <a:off x="4308347" y="596188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6" name="object 356"/>
          <p:cNvSpPr/>
          <p:nvPr/>
        </p:nvSpPr>
        <p:spPr>
          <a:xfrm>
            <a:off x="4308347" y="59790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7" name="object 357"/>
          <p:cNvSpPr/>
          <p:nvPr/>
        </p:nvSpPr>
        <p:spPr>
          <a:xfrm>
            <a:off x="4308347" y="599617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58" name="object 358"/>
          <p:cNvSpPr/>
          <p:nvPr/>
        </p:nvSpPr>
        <p:spPr>
          <a:xfrm>
            <a:off x="4308347" y="60133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59" name="object 359"/>
          <p:cNvSpPr/>
          <p:nvPr/>
        </p:nvSpPr>
        <p:spPr>
          <a:xfrm>
            <a:off x="4308347" y="603046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0" name="object 360"/>
          <p:cNvSpPr/>
          <p:nvPr/>
        </p:nvSpPr>
        <p:spPr>
          <a:xfrm>
            <a:off x="4308347" y="60476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61" name="object 361"/>
          <p:cNvSpPr/>
          <p:nvPr/>
        </p:nvSpPr>
        <p:spPr>
          <a:xfrm>
            <a:off x="4308347" y="606475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62" name="object 362"/>
          <p:cNvSpPr/>
          <p:nvPr/>
        </p:nvSpPr>
        <p:spPr>
          <a:xfrm>
            <a:off x="4308347" y="60819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3" name="object 363"/>
          <p:cNvSpPr/>
          <p:nvPr/>
        </p:nvSpPr>
        <p:spPr>
          <a:xfrm>
            <a:off x="4308347" y="609904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4" name="object 364"/>
          <p:cNvSpPr/>
          <p:nvPr/>
        </p:nvSpPr>
        <p:spPr>
          <a:xfrm>
            <a:off x="4308347" y="61161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5" name="object 365"/>
          <p:cNvSpPr/>
          <p:nvPr/>
        </p:nvSpPr>
        <p:spPr>
          <a:xfrm>
            <a:off x="4308347" y="61333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6" name="object 366"/>
          <p:cNvSpPr/>
          <p:nvPr/>
        </p:nvSpPr>
        <p:spPr>
          <a:xfrm>
            <a:off x="4308347" y="61504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7" name="object 367"/>
          <p:cNvSpPr/>
          <p:nvPr/>
        </p:nvSpPr>
        <p:spPr>
          <a:xfrm>
            <a:off x="4308347" y="61676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68" name="object 368"/>
          <p:cNvSpPr/>
          <p:nvPr/>
        </p:nvSpPr>
        <p:spPr>
          <a:xfrm>
            <a:off x="4308347" y="61847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69" name="object 369"/>
          <p:cNvSpPr/>
          <p:nvPr/>
        </p:nvSpPr>
        <p:spPr>
          <a:xfrm>
            <a:off x="4308347" y="620191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370" name="object 370"/>
          <p:cNvSpPr/>
          <p:nvPr/>
        </p:nvSpPr>
        <p:spPr>
          <a:xfrm>
            <a:off x="4308347" y="62190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1" name="object 371"/>
          <p:cNvSpPr/>
          <p:nvPr/>
        </p:nvSpPr>
        <p:spPr>
          <a:xfrm>
            <a:off x="4308347" y="6236207"/>
            <a:ext cx="9525" cy="0"/>
          </a:xfrm>
          <a:custGeom>
            <a:avLst/>
            <a:gdLst/>
            <a:ahLst/>
            <a:cxnLst/>
            <a:rect l="l" t="t" r="r" b="b"/>
            <a:pathLst>
              <a:path w="9525">
                <a:moveTo>
                  <a:pt x="0" y="0"/>
                </a:moveTo>
                <a:lnTo>
                  <a:pt x="9144" y="0"/>
                </a:lnTo>
              </a:path>
            </a:pathLst>
          </a:custGeom>
          <a:ln w="9143">
            <a:solidFill>
              <a:srgbClr val="626262"/>
            </a:solidFill>
          </a:ln>
        </p:spPr>
        <p:txBody>
          <a:bodyPr wrap="square" lIns="0" tIns="0" rIns="0" bIns="0" rtlCol="0"/>
          <a:lstStyle/>
          <a:p>
            <a:endParaRPr/>
          </a:p>
        </p:txBody>
      </p:sp>
      <p:sp>
        <p:nvSpPr>
          <p:cNvPr id="372" name="object 372"/>
          <p:cNvSpPr/>
          <p:nvPr/>
        </p:nvSpPr>
        <p:spPr>
          <a:xfrm>
            <a:off x="4308347" y="62533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3" name="object 373"/>
          <p:cNvSpPr/>
          <p:nvPr/>
        </p:nvSpPr>
        <p:spPr>
          <a:xfrm>
            <a:off x="4308347" y="627087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4" name="object 374"/>
          <p:cNvSpPr/>
          <p:nvPr/>
        </p:nvSpPr>
        <p:spPr>
          <a:xfrm>
            <a:off x="4308347" y="62876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5" name="object 375"/>
          <p:cNvSpPr/>
          <p:nvPr/>
        </p:nvSpPr>
        <p:spPr>
          <a:xfrm>
            <a:off x="4308347" y="63051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6" name="object 376"/>
          <p:cNvSpPr/>
          <p:nvPr/>
        </p:nvSpPr>
        <p:spPr>
          <a:xfrm>
            <a:off x="4308347" y="632193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377" name="object 377"/>
          <p:cNvSpPr/>
          <p:nvPr/>
        </p:nvSpPr>
        <p:spPr>
          <a:xfrm>
            <a:off x="4308347" y="63394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8" name="object 378"/>
          <p:cNvSpPr/>
          <p:nvPr/>
        </p:nvSpPr>
        <p:spPr>
          <a:xfrm>
            <a:off x="4308347" y="63562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79" name="object 379"/>
          <p:cNvSpPr/>
          <p:nvPr/>
        </p:nvSpPr>
        <p:spPr>
          <a:xfrm>
            <a:off x="4308347" y="63737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0" name="object 380"/>
          <p:cNvSpPr/>
          <p:nvPr/>
        </p:nvSpPr>
        <p:spPr>
          <a:xfrm>
            <a:off x="4308347" y="639051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1" name="object 381"/>
          <p:cNvSpPr/>
          <p:nvPr/>
        </p:nvSpPr>
        <p:spPr>
          <a:xfrm>
            <a:off x="4308347" y="64080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382" name="object 382"/>
          <p:cNvSpPr/>
          <p:nvPr/>
        </p:nvSpPr>
        <p:spPr>
          <a:xfrm>
            <a:off x="4308347" y="6421373"/>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383" name="object 383"/>
          <p:cNvSpPr/>
          <p:nvPr/>
        </p:nvSpPr>
        <p:spPr>
          <a:xfrm>
            <a:off x="4674108" y="48299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4" name="object 384"/>
          <p:cNvSpPr/>
          <p:nvPr/>
        </p:nvSpPr>
        <p:spPr>
          <a:xfrm>
            <a:off x="4674108" y="48467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5" name="object 385"/>
          <p:cNvSpPr/>
          <p:nvPr/>
        </p:nvSpPr>
        <p:spPr>
          <a:xfrm>
            <a:off x="4674108" y="48642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6" name="object 386"/>
          <p:cNvSpPr/>
          <p:nvPr/>
        </p:nvSpPr>
        <p:spPr>
          <a:xfrm>
            <a:off x="4674108" y="488137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7" name="object 387"/>
          <p:cNvSpPr/>
          <p:nvPr/>
        </p:nvSpPr>
        <p:spPr>
          <a:xfrm>
            <a:off x="4674108" y="48985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88" name="object 388"/>
          <p:cNvSpPr/>
          <p:nvPr/>
        </p:nvSpPr>
        <p:spPr>
          <a:xfrm>
            <a:off x="4674108" y="491566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89" name="object 389"/>
          <p:cNvSpPr/>
          <p:nvPr/>
        </p:nvSpPr>
        <p:spPr>
          <a:xfrm>
            <a:off x="4674108" y="49328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0" name="object 390"/>
          <p:cNvSpPr/>
          <p:nvPr/>
        </p:nvSpPr>
        <p:spPr>
          <a:xfrm>
            <a:off x="4674108" y="49499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1" name="object 391"/>
          <p:cNvSpPr/>
          <p:nvPr/>
        </p:nvSpPr>
        <p:spPr>
          <a:xfrm>
            <a:off x="4674108" y="49670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2" name="object 392"/>
          <p:cNvSpPr/>
          <p:nvPr/>
        </p:nvSpPr>
        <p:spPr>
          <a:xfrm>
            <a:off x="4674108" y="498424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3" name="object 393"/>
          <p:cNvSpPr/>
          <p:nvPr/>
        </p:nvSpPr>
        <p:spPr>
          <a:xfrm>
            <a:off x="4674108" y="50013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4" name="object 394"/>
          <p:cNvSpPr/>
          <p:nvPr/>
        </p:nvSpPr>
        <p:spPr>
          <a:xfrm>
            <a:off x="4674108" y="501853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5" name="object 395"/>
          <p:cNvSpPr/>
          <p:nvPr/>
        </p:nvSpPr>
        <p:spPr>
          <a:xfrm>
            <a:off x="4674108" y="50356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6" name="object 396"/>
          <p:cNvSpPr/>
          <p:nvPr/>
        </p:nvSpPr>
        <p:spPr>
          <a:xfrm>
            <a:off x="4674108" y="505282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7" name="object 397"/>
          <p:cNvSpPr/>
          <p:nvPr/>
        </p:nvSpPr>
        <p:spPr>
          <a:xfrm>
            <a:off x="4674108" y="50699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398" name="object 398"/>
          <p:cNvSpPr/>
          <p:nvPr/>
        </p:nvSpPr>
        <p:spPr>
          <a:xfrm>
            <a:off x="4674108" y="508711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399" name="object 399"/>
          <p:cNvSpPr/>
          <p:nvPr/>
        </p:nvSpPr>
        <p:spPr>
          <a:xfrm>
            <a:off x="4674108" y="51042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0" name="object 400"/>
          <p:cNvSpPr/>
          <p:nvPr/>
        </p:nvSpPr>
        <p:spPr>
          <a:xfrm>
            <a:off x="4674108" y="512140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1" name="object 401"/>
          <p:cNvSpPr/>
          <p:nvPr/>
        </p:nvSpPr>
        <p:spPr>
          <a:xfrm>
            <a:off x="4674108" y="51385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2" name="object 402"/>
          <p:cNvSpPr/>
          <p:nvPr/>
        </p:nvSpPr>
        <p:spPr>
          <a:xfrm>
            <a:off x="4674108" y="515569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3" name="object 403"/>
          <p:cNvSpPr/>
          <p:nvPr/>
        </p:nvSpPr>
        <p:spPr>
          <a:xfrm>
            <a:off x="4674108" y="51728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4" name="object 404"/>
          <p:cNvSpPr/>
          <p:nvPr/>
        </p:nvSpPr>
        <p:spPr>
          <a:xfrm>
            <a:off x="4674108" y="518998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5" name="object 405"/>
          <p:cNvSpPr/>
          <p:nvPr/>
        </p:nvSpPr>
        <p:spPr>
          <a:xfrm>
            <a:off x="4674108" y="52071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6" name="object 406"/>
          <p:cNvSpPr/>
          <p:nvPr/>
        </p:nvSpPr>
        <p:spPr>
          <a:xfrm>
            <a:off x="4674108" y="522427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7" name="object 407"/>
          <p:cNvSpPr/>
          <p:nvPr/>
        </p:nvSpPr>
        <p:spPr>
          <a:xfrm>
            <a:off x="4674108" y="52414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08" name="object 408"/>
          <p:cNvSpPr/>
          <p:nvPr/>
        </p:nvSpPr>
        <p:spPr>
          <a:xfrm>
            <a:off x="4674108" y="525856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09" name="object 409"/>
          <p:cNvSpPr/>
          <p:nvPr/>
        </p:nvSpPr>
        <p:spPr>
          <a:xfrm>
            <a:off x="4674108" y="52757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0" name="object 410"/>
          <p:cNvSpPr/>
          <p:nvPr/>
        </p:nvSpPr>
        <p:spPr>
          <a:xfrm>
            <a:off x="4674108" y="52928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11" name="object 411"/>
          <p:cNvSpPr/>
          <p:nvPr/>
        </p:nvSpPr>
        <p:spPr>
          <a:xfrm>
            <a:off x="4674108" y="53099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2" name="object 412"/>
          <p:cNvSpPr/>
          <p:nvPr/>
        </p:nvSpPr>
        <p:spPr>
          <a:xfrm>
            <a:off x="4674108" y="53275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3" name="object 413"/>
          <p:cNvSpPr/>
          <p:nvPr/>
        </p:nvSpPr>
        <p:spPr>
          <a:xfrm>
            <a:off x="4674108" y="53442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4" name="object 414"/>
          <p:cNvSpPr/>
          <p:nvPr/>
        </p:nvSpPr>
        <p:spPr>
          <a:xfrm>
            <a:off x="4674108" y="53618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15" name="object 415"/>
          <p:cNvSpPr/>
          <p:nvPr/>
        </p:nvSpPr>
        <p:spPr>
          <a:xfrm>
            <a:off x="4674108" y="53785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6" name="object 416"/>
          <p:cNvSpPr/>
          <p:nvPr/>
        </p:nvSpPr>
        <p:spPr>
          <a:xfrm>
            <a:off x="4674108" y="53961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7" name="object 417"/>
          <p:cNvSpPr/>
          <p:nvPr/>
        </p:nvSpPr>
        <p:spPr>
          <a:xfrm>
            <a:off x="4674108" y="54128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8" name="object 418"/>
          <p:cNvSpPr/>
          <p:nvPr/>
        </p:nvSpPr>
        <p:spPr>
          <a:xfrm>
            <a:off x="4674108" y="54303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19" name="object 419"/>
          <p:cNvSpPr/>
          <p:nvPr/>
        </p:nvSpPr>
        <p:spPr>
          <a:xfrm>
            <a:off x="4674108" y="5447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0" name="object 420"/>
          <p:cNvSpPr/>
          <p:nvPr/>
        </p:nvSpPr>
        <p:spPr>
          <a:xfrm>
            <a:off x="4674108" y="54646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1" name="object 421"/>
          <p:cNvSpPr/>
          <p:nvPr/>
        </p:nvSpPr>
        <p:spPr>
          <a:xfrm>
            <a:off x="4674108" y="54814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2" name="object 422"/>
          <p:cNvSpPr/>
          <p:nvPr/>
        </p:nvSpPr>
        <p:spPr>
          <a:xfrm>
            <a:off x="4674108" y="54989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3" name="object 423"/>
          <p:cNvSpPr/>
          <p:nvPr/>
        </p:nvSpPr>
        <p:spPr>
          <a:xfrm>
            <a:off x="4674108" y="55157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4" name="object 424"/>
          <p:cNvSpPr/>
          <p:nvPr/>
        </p:nvSpPr>
        <p:spPr>
          <a:xfrm>
            <a:off x="4674108" y="55332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25" name="object 425"/>
          <p:cNvSpPr/>
          <p:nvPr/>
        </p:nvSpPr>
        <p:spPr>
          <a:xfrm>
            <a:off x="4674108" y="5550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6" name="object 426"/>
          <p:cNvSpPr/>
          <p:nvPr/>
        </p:nvSpPr>
        <p:spPr>
          <a:xfrm>
            <a:off x="4674108" y="55675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7" name="object 427"/>
          <p:cNvSpPr/>
          <p:nvPr/>
        </p:nvSpPr>
        <p:spPr>
          <a:xfrm>
            <a:off x="4674108" y="55843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8" name="object 428"/>
          <p:cNvSpPr/>
          <p:nvPr/>
        </p:nvSpPr>
        <p:spPr>
          <a:xfrm>
            <a:off x="4674108" y="56018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29" name="object 429"/>
          <p:cNvSpPr/>
          <p:nvPr/>
        </p:nvSpPr>
        <p:spPr>
          <a:xfrm>
            <a:off x="4674108" y="56186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0" name="object 430"/>
          <p:cNvSpPr/>
          <p:nvPr/>
        </p:nvSpPr>
        <p:spPr>
          <a:xfrm>
            <a:off x="4674108" y="56361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1" name="object 431"/>
          <p:cNvSpPr/>
          <p:nvPr/>
        </p:nvSpPr>
        <p:spPr>
          <a:xfrm>
            <a:off x="4674108" y="56528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2" name="object 432"/>
          <p:cNvSpPr/>
          <p:nvPr/>
        </p:nvSpPr>
        <p:spPr>
          <a:xfrm>
            <a:off x="4674108" y="56704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3" name="object 433"/>
          <p:cNvSpPr/>
          <p:nvPr/>
        </p:nvSpPr>
        <p:spPr>
          <a:xfrm>
            <a:off x="4674108" y="56871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4" name="object 434"/>
          <p:cNvSpPr/>
          <p:nvPr/>
        </p:nvSpPr>
        <p:spPr>
          <a:xfrm>
            <a:off x="4674108" y="57047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35" name="object 435"/>
          <p:cNvSpPr/>
          <p:nvPr/>
        </p:nvSpPr>
        <p:spPr>
          <a:xfrm>
            <a:off x="4674108" y="57214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6" name="object 436"/>
          <p:cNvSpPr/>
          <p:nvPr/>
        </p:nvSpPr>
        <p:spPr>
          <a:xfrm>
            <a:off x="4674108" y="57390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7" name="object 437"/>
          <p:cNvSpPr/>
          <p:nvPr/>
        </p:nvSpPr>
        <p:spPr>
          <a:xfrm>
            <a:off x="4674108" y="57557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8" name="object 438"/>
          <p:cNvSpPr/>
          <p:nvPr/>
        </p:nvSpPr>
        <p:spPr>
          <a:xfrm>
            <a:off x="4674108" y="57732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39" name="object 439"/>
          <p:cNvSpPr/>
          <p:nvPr/>
        </p:nvSpPr>
        <p:spPr>
          <a:xfrm>
            <a:off x="4674108" y="57904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0" name="object 440"/>
          <p:cNvSpPr/>
          <p:nvPr/>
        </p:nvSpPr>
        <p:spPr>
          <a:xfrm>
            <a:off x="4674108" y="58075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1" name="object 441"/>
          <p:cNvSpPr/>
          <p:nvPr/>
        </p:nvSpPr>
        <p:spPr>
          <a:xfrm>
            <a:off x="4674108" y="58247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2" name="object 442"/>
          <p:cNvSpPr/>
          <p:nvPr/>
        </p:nvSpPr>
        <p:spPr>
          <a:xfrm>
            <a:off x="4674108" y="58418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3" name="object 443"/>
          <p:cNvSpPr/>
          <p:nvPr/>
        </p:nvSpPr>
        <p:spPr>
          <a:xfrm>
            <a:off x="4674108" y="585901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4" name="object 444"/>
          <p:cNvSpPr/>
          <p:nvPr/>
        </p:nvSpPr>
        <p:spPr>
          <a:xfrm>
            <a:off x="4674108" y="58761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45" name="object 445"/>
          <p:cNvSpPr/>
          <p:nvPr/>
        </p:nvSpPr>
        <p:spPr>
          <a:xfrm>
            <a:off x="4674108" y="58933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6" name="object 446"/>
          <p:cNvSpPr/>
          <p:nvPr/>
        </p:nvSpPr>
        <p:spPr>
          <a:xfrm>
            <a:off x="4674108" y="59104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7" name="object 447"/>
          <p:cNvSpPr/>
          <p:nvPr/>
        </p:nvSpPr>
        <p:spPr>
          <a:xfrm>
            <a:off x="4674108" y="592759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48" name="object 448"/>
          <p:cNvSpPr/>
          <p:nvPr/>
        </p:nvSpPr>
        <p:spPr>
          <a:xfrm>
            <a:off x="4674108" y="59447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49" name="object 449"/>
          <p:cNvSpPr/>
          <p:nvPr/>
        </p:nvSpPr>
        <p:spPr>
          <a:xfrm>
            <a:off x="4674108" y="596188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0" name="object 450"/>
          <p:cNvSpPr/>
          <p:nvPr/>
        </p:nvSpPr>
        <p:spPr>
          <a:xfrm>
            <a:off x="4674108" y="59790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1" name="object 451"/>
          <p:cNvSpPr/>
          <p:nvPr/>
        </p:nvSpPr>
        <p:spPr>
          <a:xfrm>
            <a:off x="4674108" y="599617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2" name="object 452"/>
          <p:cNvSpPr/>
          <p:nvPr/>
        </p:nvSpPr>
        <p:spPr>
          <a:xfrm>
            <a:off x="4674108" y="60133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3" name="object 453"/>
          <p:cNvSpPr/>
          <p:nvPr/>
        </p:nvSpPr>
        <p:spPr>
          <a:xfrm>
            <a:off x="4674108" y="603046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4" name="object 454"/>
          <p:cNvSpPr/>
          <p:nvPr/>
        </p:nvSpPr>
        <p:spPr>
          <a:xfrm>
            <a:off x="4674108" y="60476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55" name="object 455"/>
          <p:cNvSpPr/>
          <p:nvPr/>
        </p:nvSpPr>
        <p:spPr>
          <a:xfrm>
            <a:off x="4674108" y="606475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56" name="object 456"/>
          <p:cNvSpPr/>
          <p:nvPr/>
        </p:nvSpPr>
        <p:spPr>
          <a:xfrm>
            <a:off x="4674108" y="60819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7" name="object 457"/>
          <p:cNvSpPr/>
          <p:nvPr/>
        </p:nvSpPr>
        <p:spPr>
          <a:xfrm>
            <a:off x="4674108" y="609904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58" name="object 458"/>
          <p:cNvSpPr/>
          <p:nvPr/>
        </p:nvSpPr>
        <p:spPr>
          <a:xfrm>
            <a:off x="4674108" y="61161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59" name="object 459"/>
          <p:cNvSpPr/>
          <p:nvPr/>
        </p:nvSpPr>
        <p:spPr>
          <a:xfrm>
            <a:off x="4674108" y="61333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0" name="object 460"/>
          <p:cNvSpPr/>
          <p:nvPr/>
        </p:nvSpPr>
        <p:spPr>
          <a:xfrm>
            <a:off x="4674108" y="61504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1" name="object 461"/>
          <p:cNvSpPr/>
          <p:nvPr/>
        </p:nvSpPr>
        <p:spPr>
          <a:xfrm>
            <a:off x="4674108" y="61676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2" name="object 462"/>
          <p:cNvSpPr/>
          <p:nvPr/>
        </p:nvSpPr>
        <p:spPr>
          <a:xfrm>
            <a:off x="4674108" y="61847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3" name="object 463"/>
          <p:cNvSpPr/>
          <p:nvPr/>
        </p:nvSpPr>
        <p:spPr>
          <a:xfrm>
            <a:off x="4674108" y="620191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464" name="object 464"/>
          <p:cNvSpPr/>
          <p:nvPr/>
        </p:nvSpPr>
        <p:spPr>
          <a:xfrm>
            <a:off x="4674108" y="62190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65" name="object 465"/>
          <p:cNvSpPr/>
          <p:nvPr/>
        </p:nvSpPr>
        <p:spPr>
          <a:xfrm>
            <a:off x="4674108" y="6236207"/>
            <a:ext cx="8890" cy="0"/>
          </a:xfrm>
          <a:custGeom>
            <a:avLst/>
            <a:gdLst/>
            <a:ahLst/>
            <a:cxnLst/>
            <a:rect l="l" t="t" r="r" b="b"/>
            <a:pathLst>
              <a:path w="8889">
                <a:moveTo>
                  <a:pt x="0" y="0"/>
                </a:moveTo>
                <a:lnTo>
                  <a:pt x="8382" y="0"/>
                </a:lnTo>
              </a:path>
            </a:pathLst>
          </a:custGeom>
          <a:ln w="9143">
            <a:solidFill>
              <a:srgbClr val="626262"/>
            </a:solidFill>
          </a:ln>
        </p:spPr>
        <p:txBody>
          <a:bodyPr wrap="square" lIns="0" tIns="0" rIns="0" bIns="0" rtlCol="0"/>
          <a:lstStyle/>
          <a:p>
            <a:endParaRPr/>
          </a:p>
        </p:txBody>
      </p:sp>
      <p:sp>
        <p:nvSpPr>
          <p:cNvPr id="466" name="object 466"/>
          <p:cNvSpPr/>
          <p:nvPr/>
        </p:nvSpPr>
        <p:spPr>
          <a:xfrm>
            <a:off x="4674108" y="62533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7" name="object 467"/>
          <p:cNvSpPr/>
          <p:nvPr/>
        </p:nvSpPr>
        <p:spPr>
          <a:xfrm>
            <a:off x="4674108" y="627087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8" name="object 468"/>
          <p:cNvSpPr/>
          <p:nvPr/>
        </p:nvSpPr>
        <p:spPr>
          <a:xfrm>
            <a:off x="4674108" y="62876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69" name="object 469"/>
          <p:cNvSpPr/>
          <p:nvPr/>
        </p:nvSpPr>
        <p:spPr>
          <a:xfrm>
            <a:off x="4674108" y="63051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0" name="object 470"/>
          <p:cNvSpPr/>
          <p:nvPr/>
        </p:nvSpPr>
        <p:spPr>
          <a:xfrm>
            <a:off x="4674108" y="632193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471" name="object 471"/>
          <p:cNvSpPr/>
          <p:nvPr/>
        </p:nvSpPr>
        <p:spPr>
          <a:xfrm>
            <a:off x="4674108" y="63394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2" name="object 472"/>
          <p:cNvSpPr/>
          <p:nvPr/>
        </p:nvSpPr>
        <p:spPr>
          <a:xfrm>
            <a:off x="4674108" y="63562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3" name="object 473"/>
          <p:cNvSpPr/>
          <p:nvPr/>
        </p:nvSpPr>
        <p:spPr>
          <a:xfrm>
            <a:off x="4674108" y="63737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4" name="object 474"/>
          <p:cNvSpPr/>
          <p:nvPr/>
        </p:nvSpPr>
        <p:spPr>
          <a:xfrm>
            <a:off x="4674108" y="639051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5" name="object 475"/>
          <p:cNvSpPr/>
          <p:nvPr/>
        </p:nvSpPr>
        <p:spPr>
          <a:xfrm>
            <a:off x="4674108" y="64080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476" name="object 476"/>
          <p:cNvSpPr/>
          <p:nvPr/>
        </p:nvSpPr>
        <p:spPr>
          <a:xfrm>
            <a:off x="4674108" y="6421373"/>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477" name="object 477"/>
          <p:cNvSpPr/>
          <p:nvPr/>
        </p:nvSpPr>
        <p:spPr>
          <a:xfrm>
            <a:off x="5039105" y="48299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8" name="object 478"/>
          <p:cNvSpPr/>
          <p:nvPr/>
        </p:nvSpPr>
        <p:spPr>
          <a:xfrm>
            <a:off x="5039105" y="4846701"/>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79" name="object 479"/>
          <p:cNvSpPr/>
          <p:nvPr/>
        </p:nvSpPr>
        <p:spPr>
          <a:xfrm>
            <a:off x="5039105" y="48642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0" name="object 480"/>
          <p:cNvSpPr/>
          <p:nvPr/>
        </p:nvSpPr>
        <p:spPr>
          <a:xfrm>
            <a:off x="5039105" y="488137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1" name="object 481"/>
          <p:cNvSpPr/>
          <p:nvPr/>
        </p:nvSpPr>
        <p:spPr>
          <a:xfrm>
            <a:off x="5039105" y="48985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2" name="object 482"/>
          <p:cNvSpPr/>
          <p:nvPr/>
        </p:nvSpPr>
        <p:spPr>
          <a:xfrm>
            <a:off x="5039105" y="491566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3" name="object 483"/>
          <p:cNvSpPr/>
          <p:nvPr/>
        </p:nvSpPr>
        <p:spPr>
          <a:xfrm>
            <a:off x="5039105" y="49328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4" name="object 484"/>
          <p:cNvSpPr/>
          <p:nvPr/>
        </p:nvSpPr>
        <p:spPr>
          <a:xfrm>
            <a:off x="5039105" y="49499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5" name="object 485"/>
          <p:cNvSpPr/>
          <p:nvPr/>
        </p:nvSpPr>
        <p:spPr>
          <a:xfrm>
            <a:off x="5039105" y="49670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6" name="object 486"/>
          <p:cNvSpPr/>
          <p:nvPr/>
        </p:nvSpPr>
        <p:spPr>
          <a:xfrm>
            <a:off x="5039105" y="498424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7" name="object 487"/>
          <p:cNvSpPr/>
          <p:nvPr/>
        </p:nvSpPr>
        <p:spPr>
          <a:xfrm>
            <a:off x="5039105" y="50013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88" name="object 488"/>
          <p:cNvSpPr/>
          <p:nvPr/>
        </p:nvSpPr>
        <p:spPr>
          <a:xfrm>
            <a:off x="5039105" y="501853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89" name="object 489"/>
          <p:cNvSpPr/>
          <p:nvPr/>
        </p:nvSpPr>
        <p:spPr>
          <a:xfrm>
            <a:off x="5039105" y="50356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0" name="object 490"/>
          <p:cNvSpPr/>
          <p:nvPr/>
        </p:nvSpPr>
        <p:spPr>
          <a:xfrm>
            <a:off x="5039105" y="505282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1" name="object 491"/>
          <p:cNvSpPr/>
          <p:nvPr/>
        </p:nvSpPr>
        <p:spPr>
          <a:xfrm>
            <a:off x="5039105" y="50699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2" name="object 492"/>
          <p:cNvSpPr/>
          <p:nvPr/>
        </p:nvSpPr>
        <p:spPr>
          <a:xfrm>
            <a:off x="5039105" y="508711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3" name="object 493"/>
          <p:cNvSpPr/>
          <p:nvPr/>
        </p:nvSpPr>
        <p:spPr>
          <a:xfrm>
            <a:off x="5039105" y="51042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4" name="object 494"/>
          <p:cNvSpPr/>
          <p:nvPr/>
        </p:nvSpPr>
        <p:spPr>
          <a:xfrm>
            <a:off x="5039105" y="512140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5" name="object 495"/>
          <p:cNvSpPr/>
          <p:nvPr/>
        </p:nvSpPr>
        <p:spPr>
          <a:xfrm>
            <a:off x="5039105" y="51385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6" name="object 496"/>
          <p:cNvSpPr/>
          <p:nvPr/>
        </p:nvSpPr>
        <p:spPr>
          <a:xfrm>
            <a:off x="5039105" y="515569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7" name="object 497"/>
          <p:cNvSpPr/>
          <p:nvPr/>
        </p:nvSpPr>
        <p:spPr>
          <a:xfrm>
            <a:off x="5039105" y="51728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498" name="object 498"/>
          <p:cNvSpPr/>
          <p:nvPr/>
        </p:nvSpPr>
        <p:spPr>
          <a:xfrm>
            <a:off x="5039105" y="518998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499" name="object 499"/>
          <p:cNvSpPr/>
          <p:nvPr/>
        </p:nvSpPr>
        <p:spPr>
          <a:xfrm>
            <a:off x="5039105" y="52071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0" name="object 500"/>
          <p:cNvSpPr/>
          <p:nvPr/>
        </p:nvSpPr>
        <p:spPr>
          <a:xfrm>
            <a:off x="5039105" y="522427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01" name="object 501"/>
          <p:cNvSpPr/>
          <p:nvPr/>
        </p:nvSpPr>
        <p:spPr>
          <a:xfrm>
            <a:off x="5039105" y="52414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2" name="object 502"/>
          <p:cNvSpPr/>
          <p:nvPr/>
        </p:nvSpPr>
        <p:spPr>
          <a:xfrm>
            <a:off x="5039105" y="5258561"/>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03" name="object 503"/>
          <p:cNvSpPr/>
          <p:nvPr/>
        </p:nvSpPr>
        <p:spPr>
          <a:xfrm>
            <a:off x="5039105" y="52757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4" name="object 504"/>
          <p:cNvSpPr/>
          <p:nvPr/>
        </p:nvSpPr>
        <p:spPr>
          <a:xfrm>
            <a:off x="5039105" y="5292852"/>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05" name="object 505"/>
          <p:cNvSpPr/>
          <p:nvPr/>
        </p:nvSpPr>
        <p:spPr>
          <a:xfrm>
            <a:off x="5039105" y="53099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6" name="object 506"/>
          <p:cNvSpPr/>
          <p:nvPr/>
        </p:nvSpPr>
        <p:spPr>
          <a:xfrm>
            <a:off x="5039105" y="53275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7" name="object 507"/>
          <p:cNvSpPr/>
          <p:nvPr/>
        </p:nvSpPr>
        <p:spPr>
          <a:xfrm>
            <a:off x="5039105" y="53442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08" name="object 508"/>
          <p:cNvSpPr/>
          <p:nvPr/>
        </p:nvSpPr>
        <p:spPr>
          <a:xfrm>
            <a:off x="5039105" y="53618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09" name="object 509"/>
          <p:cNvSpPr/>
          <p:nvPr/>
        </p:nvSpPr>
        <p:spPr>
          <a:xfrm>
            <a:off x="5039105" y="53785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0" name="object 510"/>
          <p:cNvSpPr/>
          <p:nvPr/>
        </p:nvSpPr>
        <p:spPr>
          <a:xfrm>
            <a:off x="5039105" y="53961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1" name="object 511"/>
          <p:cNvSpPr/>
          <p:nvPr/>
        </p:nvSpPr>
        <p:spPr>
          <a:xfrm>
            <a:off x="5039105" y="54128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2" name="object 512"/>
          <p:cNvSpPr/>
          <p:nvPr/>
        </p:nvSpPr>
        <p:spPr>
          <a:xfrm>
            <a:off x="5039105" y="54303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3" name="object 513"/>
          <p:cNvSpPr/>
          <p:nvPr/>
        </p:nvSpPr>
        <p:spPr>
          <a:xfrm>
            <a:off x="5039105" y="544715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4" name="object 514"/>
          <p:cNvSpPr/>
          <p:nvPr/>
        </p:nvSpPr>
        <p:spPr>
          <a:xfrm>
            <a:off x="5039105" y="54646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5" name="object 515"/>
          <p:cNvSpPr/>
          <p:nvPr/>
        </p:nvSpPr>
        <p:spPr>
          <a:xfrm>
            <a:off x="5039105" y="548144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6" name="object 516"/>
          <p:cNvSpPr/>
          <p:nvPr/>
        </p:nvSpPr>
        <p:spPr>
          <a:xfrm>
            <a:off x="5039105" y="54989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7" name="object 517"/>
          <p:cNvSpPr/>
          <p:nvPr/>
        </p:nvSpPr>
        <p:spPr>
          <a:xfrm>
            <a:off x="5039105" y="551573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18" name="object 518"/>
          <p:cNvSpPr/>
          <p:nvPr/>
        </p:nvSpPr>
        <p:spPr>
          <a:xfrm>
            <a:off x="5039105" y="55332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19" name="object 519"/>
          <p:cNvSpPr/>
          <p:nvPr/>
        </p:nvSpPr>
        <p:spPr>
          <a:xfrm>
            <a:off x="5039105" y="555002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0" name="object 520"/>
          <p:cNvSpPr/>
          <p:nvPr/>
        </p:nvSpPr>
        <p:spPr>
          <a:xfrm>
            <a:off x="5039105" y="55675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1" name="object 521"/>
          <p:cNvSpPr/>
          <p:nvPr/>
        </p:nvSpPr>
        <p:spPr>
          <a:xfrm>
            <a:off x="5039105" y="558431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2" name="object 522"/>
          <p:cNvSpPr/>
          <p:nvPr/>
        </p:nvSpPr>
        <p:spPr>
          <a:xfrm>
            <a:off x="5039105" y="56018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3" name="object 523"/>
          <p:cNvSpPr/>
          <p:nvPr/>
        </p:nvSpPr>
        <p:spPr>
          <a:xfrm>
            <a:off x="5039105" y="561860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4" name="object 524"/>
          <p:cNvSpPr/>
          <p:nvPr/>
        </p:nvSpPr>
        <p:spPr>
          <a:xfrm>
            <a:off x="5039105" y="563613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5" name="object 525"/>
          <p:cNvSpPr/>
          <p:nvPr/>
        </p:nvSpPr>
        <p:spPr>
          <a:xfrm>
            <a:off x="5039105" y="565289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6" name="object 526"/>
          <p:cNvSpPr/>
          <p:nvPr/>
        </p:nvSpPr>
        <p:spPr>
          <a:xfrm>
            <a:off x="5039105" y="56704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7" name="object 527"/>
          <p:cNvSpPr/>
          <p:nvPr/>
        </p:nvSpPr>
        <p:spPr>
          <a:xfrm>
            <a:off x="5039105" y="568718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28" name="object 528"/>
          <p:cNvSpPr/>
          <p:nvPr/>
        </p:nvSpPr>
        <p:spPr>
          <a:xfrm>
            <a:off x="5039105" y="570471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29" name="object 529"/>
          <p:cNvSpPr/>
          <p:nvPr/>
        </p:nvSpPr>
        <p:spPr>
          <a:xfrm>
            <a:off x="5039105" y="5721477"/>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0" name="object 530"/>
          <p:cNvSpPr/>
          <p:nvPr/>
        </p:nvSpPr>
        <p:spPr>
          <a:xfrm>
            <a:off x="5039105" y="573900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1" name="object 531"/>
          <p:cNvSpPr/>
          <p:nvPr/>
        </p:nvSpPr>
        <p:spPr>
          <a:xfrm>
            <a:off x="5039105" y="5755766"/>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2" name="object 532"/>
          <p:cNvSpPr/>
          <p:nvPr/>
        </p:nvSpPr>
        <p:spPr>
          <a:xfrm>
            <a:off x="5039105" y="577329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3" name="object 533"/>
          <p:cNvSpPr/>
          <p:nvPr/>
        </p:nvSpPr>
        <p:spPr>
          <a:xfrm>
            <a:off x="5039105" y="579043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4" name="object 534"/>
          <p:cNvSpPr/>
          <p:nvPr/>
        </p:nvSpPr>
        <p:spPr>
          <a:xfrm>
            <a:off x="5039105" y="580758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5" name="object 535"/>
          <p:cNvSpPr/>
          <p:nvPr/>
        </p:nvSpPr>
        <p:spPr>
          <a:xfrm>
            <a:off x="5039105" y="582472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6" name="object 536"/>
          <p:cNvSpPr/>
          <p:nvPr/>
        </p:nvSpPr>
        <p:spPr>
          <a:xfrm>
            <a:off x="5039105" y="584187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37" name="object 537"/>
          <p:cNvSpPr/>
          <p:nvPr/>
        </p:nvSpPr>
        <p:spPr>
          <a:xfrm>
            <a:off x="5039105" y="5859017"/>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38" name="object 538"/>
          <p:cNvSpPr/>
          <p:nvPr/>
        </p:nvSpPr>
        <p:spPr>
          <a:xfrm>
            <a:off x="5039105" y="587616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39" name="object 539"/>
          <p:cNvSpPr/>
          <p:nvPr/>
        </p:nvSpPr>
        <p:spPr>
          <a:xfrm>
            <a:off x="5039105" y="5893308"/>
            <a:ext cx="9525" cy="0"/>
          </a:xfrm>
          <a:custGeom>
            <a:avLst/>
            <a:gdLst/>
            <a:ahLst/>
            <a:cxnLst/>
            <a:rect l="l" t="t" r="r" b="b"/>
            <a:pathLst>
              <a:path w="9525">
                <a:moveTo>
                  <a:pt x="0" y="0"/>
                </a:moveTo>
                <a:lnTo>
                  <a:pt x="9144" y="0"/>
                </a:lnTo>
              </a:path>
            </a:pathLst>
          </a:custGeom>
          <a:ln w="9144">
            <a:solidFill>
              <a:srgbClr val="626262"/>
            </a:solidFill>
          </a:ln>
        </p:spPr>
        <p:txBody>
          <a:bodyPr wrap="square" lIns="0" tIns="0" rIns="0" bIns="0" rtlCol="0"/>
          <a:lstStyle/>
          <a:p>
            <a:endParaRPr/>
          </a:p>
        </p:txBody>
      </p:sp>
      <p:sp>
        <p:nvSpPr>
          <p:cNvPr id="540" name="object 540"/>
          <p:cNvSpPr/>
          <p:nvPr/>
        </p:nvSpPr>
        <p:spPr>
          <a:xfrm>
            <a:off x="5039105" y="591045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1" name="object 541"/>
          <p:cNvSpPr/>
          <p:nvPr/>
        </p:nvSpPr>
        <p:spPr>
          <a:xfrm>
            <a:off x="5039105" y="628764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2" name="object 542"/>
          <p:cNvSpPr/>
          <p:nvPr/>
        </p:nvSpPr>
        <p:spPr>
          <a:xfrm>
            <a:off x="5039105" y="6305168"/>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3" name="object 543"/>
          <p:cNvSpPr/>
          <p:nvPr/>
        </p:nvSpPr>
        <p:spPr>
          <a:xfrm>
            <a:off x="5039105" y="6321932"/>
            <a:ext cx="9525" cy="0"/>
          </a:xfrm>
          <a:custGeom>
            <a:avLst/>
            <a:gdLst/>
            <a:ahLst/>
            <a:cxnLst/>
            <a:rect l="l" t="t" r="r" b="b"/>
            <a:pathLst>
              <a:path w="9525">
                <a:moveTo>
                  <a:pt x="0" y="0"/>
                </a:moveTo>
                <a:lnTo>
                  <a:pt x="9144" y="0"/>
                </a:lnTo>
              </a:path>
            </a:pathLst>
          </a:custGeom>
          <a:ln w="8381">
            <a:solidFill>
              <a:srgbClr val="626262"/>
            </a:solidFill>
          </a:ln>
        </p:spPr>
        <p:txBody>
          <a:bodyPr wrap="square" lIns="0" tIns="0" rIns="0" bIns="0" rtlCol="0"/>
          <a:lstStyle/>
          <a:p>
            <a:endParaRPr/>
          </a:p>
        </p:txBody>
      </p:sp>
      <p:sp>
        <p:nvSpPr>
          <p:cNvPr id="544" name="object 544"/>
          <p:cNvSpPr/>
          <p:nvPr/>
        </p:nvSpPr>
        <p:spPr>
          <a:xfrm>
            <a:off x="5039105" y="633945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5" name="object 545"/>
          <p:cNvSpPr/>
          <p:nvPr/>
        </p:nvSpPr>
        <p:spPr>
          <a:xfrm>
            <a:off x="5039105" y="6356222"/>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6" name="object 546"/>
          <p:cNvSpPr/>
          <p:nvPr/>
        </p:nvSpPr>
        <p:spPr>
          <a:xfrm>
            <a:off x="5039105" y="6373748"/>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7" name="object 547"/>
          <p:cNvSpPr/>
          <p:nvPr/>
        </p:nvSpPr>
        <p:spPr>
          <a:xfrm>
            <a:off x="5039105" y="6390513"/>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8" name="object 548"/>
          <p:cNvSpPr/>
          <p:nvPr/>
        </p:nvSpPr>
        <p:spPr>
          <a:xfrm>
            <a:off x="5039105" y="6408039"/>
            <a:ext cx="9525" cy="0"/>
          </a:xfrm>
          <a:custGeom>
            <a:avLst/>
            <a:gdLst/>
            <a:ahLst/>
            <a:cxnLst/>
            <a:rect l="l" t="t" r="r" b="b"/>
            <a:pathLst>
              <a:path w="9525">
                <a:moveTo>
                  <a:pt x="0" y="0"/>
                </a:moveTo>
                <a:lnTo>
                  <a:pt x="9144" y="0"/>
                </a:lnTo>
              </a:path>
            </a:pathLst>
          </a:custGeom>
          <a:ln w="8382">
            <a:solidFill>
              <a:srgbClr val="626262"/>
            </a:solidFill>
          </a:ln>
        </p:spPr>
        <p:txBody>
          <a:bodyPr wrap="square" lIns="0" tIns="0" rIns="0" bIns="0" rtlCol="0"/>
          <a:lstStyle/>
          <a:p>
            <a:endParaRPr/>
          </a:p>
        </p:txBody>
      </p:sp>
      <p:sp>
        <p:nvSpPr>
          <p:cNvPr id="549" name="object 549"/>
          <p:cNvSpPr/>
          <p:nvPr/>
        </p:nvSpPr>
        <p:spPr>
          <a:xfrm>
            <a:off x="5039105" y="6421373"/>
            <a:ext cx="9525" cy="0"/>
          </a:xfrm>
          <a:custGeom>
            <a:avLst/>
            <a:gdLst/>
            <a:ahLst/>
            <a:cxnLst/>
            <a:rect l="l" t="t" r="r" b="b"/>
            <a:pathLst>
              <a:path w="9525">
                <a:moveTo>
                  <a:pt x="0" y="0"/>
                </a:moveTo>
                <a:lnTo>
                  <a:pt x="9144" y="0"/>
                </a:lnTo>
              </a:path>
            </a:pathLst>
          </a:custGeom>
          <a:ln w="3175">
            <a:solidFill>
              <a:srgbClr val="626262"/>
            </a:solidFill>
          </a:ln>
        </p:spPr>
        <p:txBody>
          <a:bodyPr wrap="square" lIns="0" tIns="0" rIns="0" bIns="0" rtlCol="0"/>
          <a:lstStyle/>
          <a:p>
            <a:endParaRPr/>
          </a:p>
        </p:txBody>
      </p:sp>
      <p:sp>
        <p:nvSpPr>
          <p:cNvPr id="550" name="object 550"/>
          <p:cNvSpPr/>
          <p:nvPr/>
        </p:nvSpPr>
        <p:spPr>
          <a:xfrm>
            <a:off x="5403341" y="48299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1" name="object 551"/>
          <p:cNvSpPr/>
          <p:nvPr/>
        </p:nvSpPr>
        <p:spPr>
          <a:xfrm>
            <a:off x="5403341" y="4846701"/>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2" name="object 552"/>
          <p:cNvSpPr/>
          <p:nvPr/>
        </p:nvSpPr>
        <p:spPr>
          <a:xfrm>
            <a:off x="5403341" y="48642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3" name="object 553"/>
          <p:cNvSpPr/>
          <p:nvPr/>
        </p:nvSpPr>
        <p:spPr>
          <a:xfrm>
            <a:off x="5403341" y="488137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4" name="object 554"/>
          <p:cNvSpPr/>
          <p:nvPr/>
        </p:nvSpPr>
        <p:spPr>
          <a:xfrm>
            <a:off x="5403341" y="48985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5" name="object 555"/>
          <p:cNvSpPr/>
          <p:nvPr/>
        </p:nvSpPr>
        <p:spPr>
          <a:xfrm>
            <a:off x="5403341" y="491566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6" name="object 556"/>
          <p:cNvSpPr/>
          <p:nvPr/>
        </p:nvSpPr>
        <p:spPr>
          <a:xfrm>
            <a:off x="5403341" y="49328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7" name="object 557"/>
          <p:cNvSpPr/>
          <p:nvPr/>
        </p:nvSpPr>
        <p:spPr>
          <a:xfrm>
            <a:off x="5403341" y="49499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58" name="object 558"/>
          <p:cNvSpPr/>
          <p:nvPr/>
        </p:nvSpPr>
        <p:spPr>
          <a:xfrm>
            <a:off x="5403341" y="49670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59" name="object 559"/>
          <p:cNvSpPr/>
          <p:nvPr/>
        </p:nvSpPr>
        <p:spPr>
          <a:xfrm>
            <a:off x="5403341" y="498424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0" name="object 560"/>
          <p:cNvSpPr/>
          <p:nvPr/>
        </p:nvSpPr>
        <p:spPr>
          <a:xfrm>
            <a:off x="5403341" y="50013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1" name="object 561"/>
          <p:cNvSpPr/>
          <p:nvPr/>
        </p:nvSpPr>
        <p:spPr>
          <a:xfrm>
            <a:off x="5403341" y="501853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2" name="object 562"/>
          <p:cNvSpPr/>
          <p:nvPr/>
        </p:nvSpPr>
        <p:spPr>
          <a:xfrm>
            <a:off x="5403341" y="50356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3" name="object 563"/>
          <p:cNvSpPr/>
          <p:nvPr/>
        </p:nvSpPr>
        <p:spPr>
          <a:xfrm>
            <a:off x="5403341" y="505282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4" name="object 564"/>
          <p:cNvSpPr/>
          <p:nvPr/>
        </p:nvSpPr>
        <p:spPr>
          <a:xfrm>
            <a:off x="5403341" y="50699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5" name="object 565"/>
          <p:cNvSpPr/>
          <p:nvPr/>
        </p:nvSpPr>
        <p:spPr>
          <a:xfrm>
            <a:off x="5403341" y="508711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6" name="object 566"/>
          <p:cNvSpPr/>
          <p:nvPr/>
        </p:nvSpPr>
        <p:spPr>
          <a:xfrm>
            <a:off x="5403341" y="51042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7" name="object 567"/>
          <p:cNvSpPr/>
          <p:nvPr/>
        </p:nvSpPr>
        <p:spPr>
          <a:xfrm>
            <a:off x="5403341" y="512140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68" name="object 568"/>
          <p:cNvSpPr/>
          <p:nvPr/>
        </p:nvSpPr>
        <p:spPr>
          <a:xfrm>
            <a:off x="5403341" y="51385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69" name="object 569"/>
          <p:cNvSpPr/>
          <p:nvPr/>
        </p:nvSpPr>
        <p:spPr>
          <a:xfrm>
            <a:off x="5403341" y="515569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0" name="object 570"/>
          <p:cNvSpPr/>
          <p:nvPr/>
        </p:nvSpPr>
        <p:spPr>
          <a:xfrm>
            <a:off x="5403341" y="51728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1" name="object 571"/>
          <p:cNvSpPr/>
          <p:nvPr/>
        </p:nvSpPr>
        <p:spPr>
          <a:xfrm>
            <a:off x="5403341" y="518998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2" name="object 572"/>
          <p:cNvSpPr/>
          <p:nvPr/>
        </p:nvSpPr>
        <p:spPr>
          <a:xfrm>
            <a:off x="5403341" y="52071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3" name="object 573"/>
          <p:cNvSpPr/>
          <p:nvPr/>
        </p:nvSpPr>
        <p:spPr>
          <a:xfrm>
            <a:off x="5403341" y="522427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4" name="object 574"/>
          <p:cNvSpPr/>
          <p:nvPr/>
        </p:nvSpPr>
        <p:spPr>
          <a:xfrm>
            <a:off x="5403341" y="52414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5" name="object 575"/>
          <p:cNvSpPr/>
          <p:nvPr/>
        </p:nvSpPr>
        <p:spPr>
          <a:xfrm>
            <a:off x="5403341" y="5258561"/>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6" name="object 576"/>
          <p:cNvSpPr/>
          <p:nvPr/>
        </p:nvSpPr>
        <p:spPr>
          <a:xfrm>
            <a:off x="5403341" y="52757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7" name="object 577"/>
          <p:cNvSpPr/>
          <p:nvPr/>
        </p:nvSpPr>
        <p:spPr>
          <a:xfrm>
            <a:off x="5403341" y="5292852"/>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578" name="object 578"/>
          <p:cNvSpPr/>
          <p:nvPr/>
        </p:nvSpPr>
        <p:spPr>
          <a:xfrm>
            <a:off x="5403341" y="53099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79" name="object 579"/>
          <p:cNvSpPr/>
          <p:nvPr/>
        </p:nvSpPr>
        <p:spPr>
          <a:xfrm>
            <a:off x="5403341" y="53275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0" name="object 580"/>
          <p:cNvSpPr/>
          <p:nvPr/>
        </p:nvSpPr>
        <p:spPr>
          <a:xfrm>
            <a:off x="5403341" y="53442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1" name="object 581"/>
          <p:cNvSpPr/>
          <p:nvPr/>
        </p:nvSpPr>
        <p:spPr>
          <a:xfrm>
            <a:off x="5403341" y="53618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82" name="object 582"/>
          <p:cNvSpPr/>
          <p:nvPr/>
        </p:nvSpPr>
        <p:spPr>
          <a:xfrm>
            <a:off x="5403341" y="53785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3" name="object 583"/>
          <p:cNvSpPr/>
          <p:nvPr/>
        </p:nvSpPr>
        <p:spPr>
          <a:xfrm>
            <a:off x="5403341" y="53961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4" name="object 584"/>
          <p:cNvSpPr/>
          <p:nvPr/>
        </p:nvSpPr>
        <p:spPr>
          <a:xfrm>
            <a:off x="5403341" y="54128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5" name="object 585"/>
          <p:cNvSpPr/>
          <p:nvPr/>
        </p:nvSpPr>
        <p:spPr>
          <a:xfrm>
            <a:off x="5403341" y="54303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6" name="object 586"/>
          <p:cNvSpPr/>
          <p:nvPr/>
        </p:nvSpPr>
        <p:spPr>
          <a:xfrm>
            <a:off x="5403341" y="544715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7" name="object 587"/>
          <p:cNvSpPr/>
          <p:nvPr/>
        </p:nvSpPr>
        <p:spPr>
          <a:xfrm>
            <a:off x="5403341" y="54646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8" name="object 588"/>
          <p:cNvSpPr/>
          <p:nvPr/>
        </p:nvSpPr>
        <p:spPr>
          <a:xfrm>
            <a:off x="5403341" y="548144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89" name="object 589"/>
          <p:cNvSpPr/>
          <p:nvPr/>
        </p:nvSpPr>
        <p:spPr>
          <a:xfrm>
            <a:off x="5403341" y="54989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0" name="object 590"/>
          <p:cNvSpPr/>
          <p:nvPr/>
        </p:nvSpPr>
        <p:spPr>
          <a:xfrm>
            <a:off x="5403341" y="551573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1" name="object 591"/>
          <p:cNvSpPr/>
          <p:nvPr/>
        </p:nvSpPr>
        <p:spPr>
          <a:xfrm>
            <a:off x="5403341" y="55332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592" name="object 592"/>
          <p:cNvSpPr/>
          <p:nvPr/>
        </p:nvSpPr>
        <p:spPr>
          <a:xfrm>
            <a:off x="5403341" y="555002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3" name="object 593"/>
          <p:cNvSpPr/>
          <p:nvPr/>
        </p:nvSpPr>
        <p:spPr>
          <a:xfrm>
            <a:off x="5403341" y="55675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4" name="object 594"/>
          <p:cNvSpPr/>
          <p:nvPr/>
        </p:nvSpPr>
        <p:spPr>
          <a:xfrm>
            <a:off x="5403341" y="558431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5" name="object 595"/>
          <p:cNvSpPr/>
          <p:nvPr/>
        </p:nvSpPr>
        <p:spPr>
          <a:xfrm>
            <a:off x="5403341" y="56018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6" name="object 596"/>
          <p:cNvSpPr/>
          <p:nvPr/>
        </p:nvSpPr>
        <p:spPr>
          <a:xfrm>
            <a:off x="5403341" y="561860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7" name="object 597"/>
          <p:cNvSpPr/>
          <p:nvPr/>
        </p:nvSpPr>
        <p:spPr>
          <a:xfrm>
            <a:off x="5403341" y="563613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8" name="object 598"/>
          <p:cNvSpPr/>
          <p:nvPr/>
        </p:nvSpPr>
        <p:spPr>
          <a:xfrm>
            <a:off x="5403341" y="565289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599" name="object 599"/>
          <p:cNvSpPr/>
          <p:nvPr/>
        </p:nvSpPr>
        <p:spPr>
          <a:xfrm>
            <a:off x="5403341" y="56704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0" name="object 600"/>
          <p:cNvSpPr/>
          <p:nvPr/>
        </p:nvSpPr>
        <p:spPr>
          <a:xfrm>
            <a:off x="5403341" y="568718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1" name="object 601"/>
          <p:cNvSpPr/>
          <p:nvPr/>
        </p:nvSpPr>
        <p:spPr>
          <a:xfrm>
            <a:off x="5403341" y="570471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02" name="object 602"/>
          <p:cNvSpPr/>
          <p:nvPr/>
        </p:nvSpPr>
        <p:spPr>
          <a:xfrm>
            <a:off x="5403341" y="5721477"/>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3" name="object 603"/>
          <p:cNvSpPr/>
          <p:nvPr/>
        </p:nvSpPr>
        <p:spPr>
          <a:xfrm>
            <a:off x="5403341" y="573900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4" name="object 604"/>
          <p:cNvSpPr/>
          <p:nvPr/>
        </p:nvSpPr>
        <p:spPr>
          <a:xfrm>
            <a:off x="5403341" y="5755766"/>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5" name="object 605"/>
          <p:cNvSpPr/>
          <p:nvPr/>
        </p:nvSpPr>
        <p:spPr>
          <a:xfrm>
            <a:off x="5403341" y="577329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6" name="object 606"/>
          <p:cNvSpPr/>
          <p:nvPr/>
        </p:nvSpPr>
        <p:spPr>
          <a:xfrm>
            <a:off x="5403341" y="579043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7" name="object 607"/>
          <p:cNvSpPr/>
          <p:nvPr/>
        </p:nvSpPr>
        <p:spPr>
          <a:xfrm>
            <a:off x="5403341" y="580758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08" name="object 608"/>
          <p:cNvSpPr/>
          <p:nvPr/>
        </p:nvSpPr>
        <p:spPr>
          <a:xfrm>
            <a:off x="5403341" y="582472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09" name="object 609"/>
          <p:cNvSpPr/>
          <p:nvPr/>
        </p:nvSpPr>
        <p:spPr>
          <a:xfrm>
            <a:off x="5403341" y="584187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0" name="object 610"/>
          <p:cNvSpPr/>
          <p:nvPr/>
        </p:nvSpPr>
        <p:spPr>
          <a:xfrm>
            <a:off x="5403341" y="5859017"/>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1" name="object 611"/>
          <p:cNvSpPr/>
          <p:nvPr/>
        </p:nvSpPr>
        <p:spPr>
          <a:xfrm>
            <a:off x="5403341" y="587616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2" name="object 612"/>
          <p:cNvSpPr/>
          <p:nvPr/>
        </p:nvSpPr>
        <p:spPr>
          <a:xfrm>
            <a:off x="5403341" y="5893308"/>
            <a:ext cx="8890" cy="0"/>
          </a:xfrm>
          <a:custGeom>
            <a:avLst/>
            <a:gdLst/>
            <a:ahLst/>
            <a:cxnLst/>
            <a:rect l="l" t="t" r="r" b="b"/>
            <a:pathLst>
              <a:path w="8889">
                <a:moveTo>
                  <a:pt x="0" y="0"/>
                </a:moveTo>
                <a:lnTo>
                  <a:pt x="8382" y="0"/>
                </a:lnTo>
              </a:path>
            </a:pathLst>
          </a:custGeom>
          <a:ln w="9144">
            <a:solidFill>
              <a:srgbClr val="626262"/>
            </a:solidFill>
          </a:ln>
        </p:spPr>
        <p:txBody>
          <a:bodyPr wrap="square" lIns="0" tIns="0" rIns="0" bIns="0" rtlCol="0"/>
          <a:lstStyle/>
          <a:p>
            <a:endParaRPr/>
          </a:p>
        </p:txBody>
      </p:sp>
      <p:sp>
        <p:nvSpPr>
          <p:cNvPr id="613" name="object 613"/>
          <p:cNvSpPr/>
          <p:nvPr/>
        </p:nvSpPr>
        <p:spPr>
          <a:xfrm>
            <a:off x="5403341" y="591045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4" name="object 614"/>
          <p:cNvSpPr/>
          <p:nvPr/>
        </p:nvSpPr>
        <p:spPr>
          <a:xfrm>
            <a:off x="5403341" y="628764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5" name="object 615"/>
          <p:cNvSpPr/>
          <p:nvPr/>
        </p:nvSpPr>
        <p:spPr>
          <a:xfrm>
            <a:off x="5403341" y="6305168"/>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6" name="object 616"/>
          <p:cNvSpPr/>
          <p:nvPr/>
        </p:nvSpPr>
        <p:spPr>
          <a:xfrm>
            <a:off x="5403341" y="6321932"/>
            <a:ext cx="8890" cy="0"/>
          </a:xfrm>
          <a:custGeom>
            <a:avLst/>
            <a:gdLst/>
            <a:ahLst/>
            <a:cxnLst/>
            <a:rect l="l" t="t" r="r" b="b"/>
            <a:pathLst>
              <a:path w="8889">
                <a:moveTo>
                  <a:pt x="0" y="0"/>
                </a:moveTo>
                <a:lnTo>
                  <a:pt x="8382" y="0"/>
                </a:lnTo>
              </a:path>
            </a:pathLst>
          </a:custGeom>
          <a:ln w="8381">
            <a:solidFill>
              <a:srgbClr val="626262"/>
            </a:solidFill>
          </a:ln>
        </p:spPr>
        <p:txBody>
          <a:bodyPr wrap="square" lIns="0" tIns="0" rIns="0" bIns="0" rtlCol="0"/>
          <a:lstStyle/>
          <a:p>
            <a:endParaRPr/>
          </a:p>
        </p:txBody>
      </p:sp>
      <p:sp>
        <p:nvSpPr>
          <p:cNvPr id="617" name="object 617"/>
          <p:cNvSpPr/>
          <p:nvPr/>
        </p:nvSpPr>
        <p:spPr>
          <a:xfrm>
            <a:off x="5403341" y="633945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8" name="object 618"/>
          <p:cNvSpPr/>
          <p:nvPr/>
        </p:nvSpPr>
        <p:spPr>
          <a:xfrm>
            <a:off x="5403341" y="6356222"/>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19" name="object 619"/>
          <p:cNvSpPr/>
          <p:nvPr/>
        </p:nvSpPr>
        <p:spPr>
          <a:xfrm>
            <a:off x="5403341" y="6373748"/>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0" name="object 620"/>
          <p:cNvSpPr/>
          <p:nvPr/>
        </p:nvSpPr>
        <p:spPr>
          <a:xfrm>
            <a:off x="5403341" y="6390513"/>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1" name="object 621"/>
          <p:cNvSpPr/>
          <p:nvPr/>
        </p:nvSpPr>
        <p:spPr>
          <a:xfrm>
            <a:off x="5403341" y="6408039"/>
            <a:ext cx="8890" cy="0"/>
          </a:xfrm>
          <a:custGeom>
            <a:avLst/>
            <a:gdLst/>
            <a:ahLst/>
            <a:cxnLst/>
            <a:rect l="l" t="t" r="r" b="b"/>
            <a:pathLst>
              <a:path w="8889">
                <a:moveTo>
                  <a:pt x="0" y="0"/>
                </a:moveTo>
                <a:lnTo>
                  <a:pt x="8382" y="0"/>
                </a:lnTo>
              </a:path>
            </a:pathLst>
          </a:custGeom>
          <a:ln w="8382">
            <a:solidFill>
              <a:srgbClr val="626262"/>
            </a:solidFill>
          </a:ln>
        </p:spPr>
        <p:txBody>
          <a:bodyPr wrap="square" lIns="0" tIns="0" rIns="0" bIns="0" rtlCol="0"/>
          <a:lstStyle/>
          <a:p>
            <a:endParaRPr/>
          </a:p>
        </p:txBody>
      </p:sp>
      <p:sp>
        <p:nvSpPr>
          <p:cNvPr id="622" name="object 622"/>
          <p:cNvSpPr/>
          <p:nvPr/>
        </p:nvSpPr>
        <p:spPr>
          <a:xfrm>
            <a:off x="5403341" y="6421373"/>
            <a:ext cx="8890" cy="0"/>
          </a:xfrm>
          <a:custGeom>
            <a:avLst/>
            <a:gdLst/>
            <a:ahLst/>
            <a:cxnLst/>
            <a:rect l="l" t="t" r="r" b="b"/>
            <a:pathLst>
              <a:path w="8889">
                <a:moveTo>
                  <a:pt x="0" y="0"/>
                </a:moveTo>
                <a:lnTo>
                  <a:pt x="8382" y="0"/>
                </a:lnTo>
              </a:path>
            </a:pathLst>
          </a:custGeom>
          <a:ln w="3175">
            <a:solidFill>
              <a:srgbClr val="626262"/>
            </a:solidFill>
          </a:ln>
        </p:spPr>
        <p:txBody>
          <a:bodyPr wrap="square" lIns="0" tIns="0" rIns="0" bIns="0" rtlCol="0"/>
          <a:lstStyle/>
          <a:p>
            <a:endParaRPr/>
          </a:p>
        </p:txBody>
      </p:sp>
      <p:sp>
        <p:nvSpPr>
          <p:cNvPr id="623" name="object 623"/>
          <p:cNvSpPr/>
          <p:nvPr/>
        </p:nvSpPr>
        <p:spPr>
          <a:xfrm>
            <a:off x="2852927" y="4825746"/>
            <a:ext cx="0" cy="1596390"/>
          </a:xfrm>
          <a:custGeom>
            <a:avLst/>
            <a:gdLst/>
            <a:ahLst/>
            <a:cxnLst/>
            <a:rect l="l" t="t" r="r" b="b"/>
            <a:pathLst>
              <a:path h="1596389">
                <a:moveTo>
                  <a:pt x="0" y="0"/>
                </a:moveTo>
                <a:lnTo>
                  <a:pt x="0" y="1596389"/>
                </a:lnTo>
              </a:path>
            </a:pathLst>
          </a:custGeom>
          <a:ln w="3175">
            <a:solidFill>
              <a:srgbClr val="3F3F3F"/>
            </a:solidFill>
          </a:ln>
        </p:spPr>
        <p:txBody>
          <a:bodyPr wrap="square" lIns="0" tIns="0" rIns="0" bIns="0" rtlCol="0"/>
          <a:lstStyle/>
          <a:p>
            <a:endParaRPr/>
          </a:p>
        </p:txBody>
      </p:sp>
      <p:sp>
        <p:nvSpPr>
          <p:cNvPr id="624" name="object 624"/>
          <p:cNvSpPr/>
          <p:nvPr/>
        </p:nvSpPr>
        <p:spPr>
          <a:xfrm>
            <a:off x="2819400" y="6422135"/>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5" name="object 625"/>
          <p:cNvSpPr/>
          <p:nvPr/>
        </p:nvSpPr>
        <p:spPr>
          <a:xfrm>
            <a:off x="2819400" y="6193536"/>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6" name="object 626"/>
          <p:cNvSpPr/>
          <p:nvPr/>
        </p:nvSpPr>
        <p:spPr>
          <a:xfrm>
            <a:off x="2819400" y="5966078"/>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7" name="object 627"/>
          <p:cNvSpPr/>
          <p:nvPr/>
        </p:nvSpPr>
        <p:spPr>
          <a:xfrm>
            <a:off x="2819400" y="5737479"/>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8" name="object 628"/>
          <p:cNvSpPr/>
          <p:nvPr/>
        </p:nvSpPr>
        <p:spPr>
          <a:xfrm>
            <a:off x="2819400" y="5508498"/>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29" name="object 629"/>
          <p:cNvSpPr/>
          <p:nvPr/>
        </p:nvSpPr>
        <p:spPr>
          <a:xfrm>
            <a:off x="2819400" y="528142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0" name="object 630"/>
          <p:cNvSpPr/>
          <p:nvPr/>
        </p:nvSpPr>
        <p:spPr>
          <a:xfrm>
            <a:off x="2819400" y="5052822"/>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1" name="object 631"/>
          <p:cNvSpPr/>
          <p:nvPr/>
        </p:nvSpPr>
        <p:spPr>
          <a:xfrm>
            <a:off x="2819400" y="4825745"/>
            <a:ext cx="33655" cy="0"/>
          </a:xfrm>
          <a:custGeom>
            <a:avLst/>
            <a:gdLst/>
            <a:ahLst/>
            <a:cxnLst/>
            <a:rect l="l" t="t" r="r" b="b"/>
            <a:pathLst>
              <a:path w="33655">
                <a:moveTo>
                  <a:pt x="0" y="0"/>
                </a:moveTo>
                <a:lnTo>
                  <a:pt x="33527" y="0"/>
                </a:lnTo>
              </a:path>
            </a:pathLst>
          </a:custGeom>
          <a:ln w="3175">
            <a:solidFill>
              <a:srgbClr val="3F3F3F"/>
            </a:solidFill>
          </a:ln>
        </p:spPr>
        <p:txBody>
          <a:bodyPr wrap="square" lIns="0" tIns="0" rIns="0" bIns="0" rtlCol="0"/>
          <a:lstStyle/>
          <a:p>
            <a:endParaRPr/>
          </a:p>
        </p:txBody>
      </p:sp>
      <p:sp>
        <p:nvSpPr>
          <p:cNvPr id="632" name="object 632"/>
          <p:cNvSpPr/>
          <p:nvPr/>
        </p:nvSpPr>
        <p:spPr>
          <a:xfrm>
            <a:off x="2852927" y="6422135"/>
            <a:ext cx="2830195" cy="0"/>
          </a:xfrm>
          <a:custGeom>
            <a:avLst/>
            <a:gdLst/>
            <a:ahLst/>
            <a:cxnLst/>
            <a:rect l="l" t="t" r="r" b="b"/>
            <a:pathLst>
              <a:path w="2830195">
                <a:moveTo>
                  <a:pt x="0" y="0"/>
                </a:moveTo>
                <a:lnTo>
                  <a:pt x="2830068" y="0"/>
                </a:lnTo>
              </a:path>
            </a:pathLst>
          </a:custGeom>
          <a:ln w="3175">
            <a:solidFill>
              <a:srgbClr val="3F3F3F"/>
            </a:solidFill>
          </a:ln>
        </p:spPr>
        <p:txBody>
          <a:bodyPr wrap="square" lIns="0" tIns="0" rIns="0" bIns="0" rtlCol="0"/>
          <a:lstStyle/>
          <a:p>
            <a:endParaRPr/>
          </a:p>
        </p:txBody>
      </p:sp>
      <p:sp>
        <p:nvSpPr>
          <p:cNvPr id="633" name="object 633"/>
          <p:cNvSpPr/>
          <p:nvPr/>
        </p:nvSpPr>
        <p:spPr>
          <a:xfrm>
            <a:off x="2851404" y="643851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34" name="object 634"/>
          <p:cNvSpPr/>
          <p:nvPr/>
        </p:nvSpPr>
        <p:spPr>
          <a:xfrm>
            <a:off x="3216401" y="6438519"/>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35" name="object 635"/>
          <p:cNvSpPr/>
          <p:nvPr/>
        </p:nvSpPr>
        <p:spPr>
          <a:xfrm>
            <a:off x="3580638" y="643851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36" name="object 636"/>
          <p:cNvSpPr/>
          <p:nvPr/>
        </p:nvSpPr>
        <p:spPr>
          <a:xfrm>
            <a:off x="3946397" y="6438519"/>
            <a:ext cx="2540" cy="0"/>
          </a:xfrm>
          <a:custGeom>
            <a:avLst/>
            <a:gdLst/>
            <a:ahLst/>
            <a:cxnLst/>
            <a:rect l="l" t="t" r="r" b="b"/>
            <a:pathLst>
              <a:path w="2539">
                <a:moveTo>
                  <a:pt x="0" y="0"/>
                </a:moveTo>
                <a:lnTo>
                  <a:pt x="2286" y="0"/>
                </a:lnTo>
              </a:path>
            </a:pathLst>
          </a:custGeom>
          <a:ln w="32765">
            <a:solidFill>
              <a:srgbClr val="3F3F3F"/>
            </a:solidFill>
          </a:ln>
        </p:spPr>
        <p:txBody>
          <a:bodyPr wrap="square" lIns="0" tIns="0" rIns="0" bIns="0" rtlCol="0"/>
          <a:lstStyle/>
          <a:p>
            <a:endParaRPr/>
          </a:p>
        </p:txBody>
      </p:sp>
      <p:sp>
        <p:nvSpPr>
          <p:cNvPr id="637" name="object 637"/>
          <p:cNvSpPr/>
          <p:nvPr/>
        </p:nvSpPr>
        <p:spPr>
          <a:xfrm>
            <a:off x="4311396" y="643851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38" name="object 638"/>
          <p:cNvSpPr/>
          <p:nvPr/>
        </p:nvSpPr>
        <p:spPr>
          <a:xfrm>
            <a:off x="4677155" y="6438519"/>
            <a:ext cx="2540" cy="0"/>
          </a:xfrm>
          <a:custGeom>
            <a:avLst/>
            <a:gdLst/>
            <a:ahLst/>
            <a:cxnLst/>
            <a:rect l="l" t="t" r="r" b="b"/>
            <a:pathLst>
              <a:path w="2539">
                <a:moveTo>
                  <a:pt x="0" y="0"/>
                </a:moveTo>
                <a:lnTo>
                  <a:pt x="2285" y="0"/>
                </a:lnTo>
              </a:path>
            </a:pathLst>
          </a:custGeom>
          <a:ln w="32765">
            <a:solidFill>
              <a:srgbClr val="3F3F3F"/>
            </a:solidFill>
          </a:ln>
        </p:spPr>
        <p:txBody>
          <a:bodyPr wrap="square" lIns="0" tIns="0" rIns="0" bIns="0" rtlCol="0"/>
          <a:lstStyle/>
          <a:p>
            <a:endParaRPr/>
          </a:p>
        </p:txBody>
      </p:sp>
      <p:sp>
        <p:nvSpPr>
          <p:cNvPr id="639" name="object 639"/>
          <p:cNvSpPr/>
          <p:nvPr/>
        </p:nvSpPr>
        <p:spPr>
          <a:xfrm>
            <a:off x="5042153" y="6438519"/>
            <a:ext cx="3175" cy="0"/>
          </a:xfrm>
          <a:custGeom>
            <a:avLst/>
            <a:gdLst/>
            <a:ahLst/>
            <a:cxnLst/>
            <a:rect l="l" t="t" r="r" b="b"/>
            <a:pathLst>
              <a:path w="3175">
                <a:moveTo>
                  <a:pt x="0" y="0"/>
                </a:moveTo>
                <a:lnTo>
                  <a:pt x="3048" y="0"/>
                </a:lnTo>
              </a:path>
            </a:pathLst>
          </a:custGeom>
          <a:ln w="32765">
            <a:solidFill>
              <a:srgbClr val="3F3F3F"/>
            </a:solidFill>
          </a:ln>
        </p:spPr>
        <p:txBody>
          <a:bodyPr wrap="square" lIns="0" tIns="0" rIns="0" bIns="0" rtlCol="0"/>
          <a:lstStyle/>
          <a:p>
            <a:endParaRPr/>
          </a:p>
        </p:txBody>
      </p:sp>
      <p:sp>
        <p:nvSpPr>
          <p:cNvPr id="640" name="object 640"/>
          <p:cNvSpPr/>
          <p:nvPr/>
        </p:nvSpPr>
        <p:spPr>
          <a:xfrm>
            <a:off x="5406390" y="6438519"/>
            <a:ext cx="3175" cy="0"/>
          </a:xfrm>
          <a:custGeom>
            <a:avLst/>
            <a:gdLst/>
            <a:ahLst/>
            <a:cxnLst/>
            <a:rect l="l" t="t" r="r" b="b"/>
            <a:pathLst>
              <a:path w="3175">
                <a:moveTo>
                  <a:pt x="0" y="0"/>
                </a:moveTo>
                <a:lnTo>
                  <a:pt x="3047" y="0"/>
                </a:lnTo>
              </a:path>
            </a:pathLst>
          </a:custGeom>
          <a:ln w="32765">
            <a:solidFill>
              <a:srgbClr val="3F3F3F"/>
            </a:solidFill>
          </a:ln>
        </p:spPr>
        <p:txBody>
          <a:bodyPr wrap="square" lIns="0" tIns="0" rIns="0" bIns="0" rtlCol="0"/>
          <a:lstStyle/>
          <a:p>
            <a:endParaRPr/>
          </a:p>
        </p:txBody>
      </p:sp>
      <p:sp>
        <p:nvSpPr>
          <p:cNvPr id="641" name="object 641"/>
          <p:cNvSpPr/>
          <p:nvPr/>
        </p:nvSpPr>
        <p:spPr>
          <a:xfrm>
            <a:off x="2852927" y="5047488"/>
            <a:ext cx="2792095" cy="706120"/>
          </a:xfrm>
          <a:custGeom>
            <a:avLst/>
            <a:gdLst/>
            <a:ahLst/>
            <a:cxnLst/>
            <a:rect l="l" t="t" r="r" b="b"/>
            <a:pathLst>
              <a:path w="2792095" h="706120">
                <a:moveTo>
                  <a:pt x="7619" y="675893"/>
                </a:moveTo>
                <a:lnTo>
                  <a:pt x="0" y="675893"/>
                </a:lnTo>
                <a:lnTo>
                  <a:pt x="0" y="704164"/>
                </a:lnTo>
                <a:lnTo>
                  <a:pt x="6857" y="704849"/>
                </a:lnTo>
                <a:lnTo>
                  <a:pt x="13715" y="697991"/>
                </a:lnTo>
                <a:lnTo>
                  <a:pt x="13715" y="682751"/>
                </a:lnTo>
                <a:lnTo>
                  <a:pt x="7619" y="675893"/>
                </a:lnTo>
                <a:close/>
              </a:path>
              <a:path w="2792095" h="706120">
                <a:moveTo>
                  <a:pt x="64769" y="676655"/>
                </a:moveTo>
                <a:lnTo>
                  <a:pt x="48767" y="676655"/>
                </a:lnTo>
                <a:lnTo>
                  <a:pt x="42671" y="683513"/>
                </a:lnTo>
                <a:lnTo>
                  <a:pt x="42671" y="698753"/>
                </a:lnTo>
                <a:lnTo>
                  <a:pt x="48767" y="705611"/>
                </a:lnTo>
                <a:lnTo>
                  <a:pt x="64769" y="705611"/>
                </a:lnTo>
                <a:lnTo>
                  <a:pt x="70865" y="699515"/>
                </a:lnTo>
                <a:lnTo>
                  <a:pt x="70865" y="683513"/>
                </a:lnTo>
                <a:lnTo>
                  <a:pt x="64769" y="676655"/>
                </a:lnTo>
                <a:close/>
              </a:path>
              <a:path w="2792095" h="706120">
                <a:moveTo>
                  <a:pt x="119633" y="672845"/>
                </a:moveTo>
                <a:lnTo>
                  <a:pt x="112013" y="673607"/>
                </a:lnTo>
                <a:lnTo>
                  <a:pt x="104393" y="675131"/>
                </a:lnTo>
                <a:lnTo>
                  <a:pt x="98297" y="681989"/>
                </a:lnTo>
                <a:lnTo>
                  <a:pt x="99821" y="690371"/>
                </a:lnTo>
                <a:lnTo>
                  <a:pt x="101345" y="697991"/>
                </a:lnTo>
                <a:lnTo>
                  <a:pt x="108203" y="703325"/>
                </a:lnTo>
                <a:lnTo>
                  <a:pt x="115823" y="701801"/>
                </a:lnTo>
                <a:lnTo>
                  <a:pt x="124205" y="701039"/>
                </a:lnTo>
                <a:lnTo>
                  <a:pt x="129539" y="693419"/>
                </a:lnTo>
                <a:lnTo>
                  <a:pt x="128015" y="685799"/>
                </a:lnTo>
                <a:lnTo>
                  <a:pt x="127253" y="678179"/>
                </a:lnTo>
                <a:lnTo>
                  <a:pt x="119633" y="672845"/>
                </a:lnTo>
                <a:close/>
              </a:path>
              <a:path w="2792095" h="706120">
                <a:moveTo>
                  <a:pt x="176021" y="663701"/>
                </a:moveTo>
                <a:lnTo>
                  <a:pt x="168401" y="664463"/>
                </a:lnTo>
                <a:lnTo>
                  <a:pt x="160781" y="665987"/>
                </a:lnTo>
                <a:lnTo>
                  <a:pt x="155447" y="673607"/>
                </a:lnTo>
                <a:lnTo>
                  <a:pt x="156209" y="681227"/>
                </a:lnTo>
                <a:lnTo>
                  <a:pt x="157733" y="688847"/>
                </a:lnTo>
                <a:lnTo>
                  <a:pt x="165353" y="694181"/>
                </a:lnTo>
                <a:lnTo>
                  <a:pt x="172973" y="692657"/>
                </a:lnTo>
                <a:lnTo>
                  <a:pt x="180593" y="691895"/>
                </a:lnTo>
                <a:lnTo>
                  <a:pt x="185927" y="684275"/>
                </a:lnTo>
                <a:lnTo>
                  <a:pt x="185165" y="676655"/>
                </a:lnTo>
                <a:lnTo>
                  <a:pt x="183641" y="669035"/>
                </a:lnTo>
                <a:lnTo>
                  <a:pt x="176021" y="663701"/>
                </a:lnTo>
                <a:close/>
              </a:path>
              <a:path w="2792095" h="706120">
                <a:moveTo>
                  <a:pt x="233171" y="656081"/>
                </a:moveTo>
                <a:lnTo>
                  <a:pt x="217931" y="657605"/>
                </a:lnTo>
                <a:lnTo>
                  <a:pt x="212597" y="665225"/>
                </a:lnTo>
                <a:lnTo>
                  <a:pt x="214121" y="680465"/>
                </a:lnTo>
                <a:lnTo>
                  <a:pt x="221741" y="686561"/>
                </a:lnTo>
                <a:lnTo>
                  <a:pt x="229361" y="685037"/>
                </a:lnTo>
                <a:lnTo>
                  <a:pt x="236981" y="684275"/>
                </a:lnTo>
                <a:lnTo>
                  <a:pt x="242315" y="677417"/>
                </a:lnTo>
                <a:lnTo>
                  <a:pt x="241553" y="669035"/>
                </a:lnTo>
                <a:lnTo>
                  <a:pt x="240791" y="661415"/>
                </a:lnTo>
                <a:lnTo>
                  <a:pt x="233171" y="656081"/>
                </a:lnTo>
                <a:close/>
              </a:path>
              <a:path w="2792095" h="706120">
                <a:moveTo>
                  <a:pt x="288035" y="644651"/>
                </a:moveTo>
                <a:lnTo>
                  <a:pt x="280415" y="646937"/>
                </a:lnTo>
                <a:lnTo>
                  <a:pt x="272795" y="648461"/>
                </a:lnTo>
                <a:lnTo>
                  <a:pt x="268223" y="656843"/>
                </a:lnTo>
                <a:lnTo>
                  <a:pt x="269747" y="664463"/>
                </a:lnTo>
                <a:lnTo>
                  <a:pt x="272033" y="672083"/>
                </a:lnTo>
                <a:lnTo>
                  <a:pt x="279653" y="676655"/>
                </a:lnTo>
                <a:lnTo>
                  <a:pt x="294893" y="672083"/>
                </a:lnTo>
                <a:lnTo>
                  <a:pt x="299465" y="664463"/>
                </a:lnTo>
                <a:lnTo>
                  <a:pt x="297941" y="656843"/>
                </a:lnTo>
                <a:lnTo>
                  <a:pt x="295655" y="649223"/>
                </a:lnTo>
                <a:lnTo>
                  <a:pt x="288035" y="644651"/>
                </a:lnTo>
                <a:close/>
              </a:path>
              <a:path w="2792095" h="706120">
                <a:moveTo>
                  <a:pt x="341375" y="626363"/>
                </a:moveTo>
                <a:lnTo>
                  <a:pt x="326135" y="630935"/>
                </a:lnTo>
                <a:lnTo>
                  <a:pt x="321563" y="639317"/>
                </a:lnTo>
                <a:lnTo>
                  <a:pt x="324611" y="646175"/>
                </a:lnTo>
                <a:lnTo>
                  <a:pt x="326897" y="653795"/>
                </a:lnTo>
                <a:lnTo>
                  <a:pt x="335279" y="658367"/>
                </a:lnTo>
                <a:lnTo>
                  <a:pt x="342137" y="655319"/>
                </a:lnTo>
                <a:lnTo>
                  <a:pt x="349757" y="653033"/>
                </a:lnTo>
                <a:lnTo>
                  <a:pt x="354329" y="645413"/>
                </a:lnTo>
                <a:lnTo>
                  <a:pt x="351281" y="637793"/>
                </a:lnTo>
                <a:lnTo>
                  <a:pt x="348995" y="630173"/>
                </a:lnTo>
                <a:lnTo>
                  <a:pt x="341375" y="626363"/>
                </a:lnTo>
                <a:close/>
              </a:path>
              <a:path w="2792095" h="706120">
                <a:moveTo>
                  <a:pt x="402335" y="618743"/>
                </a:moveTo>
                <a:lnTo>
                  <a:pt x="386333" y="618743"/>
                </a:lnTo>
                <a:lnTo>
                  <a:pt x="380237" y="625601"/>
                </a:lnTo>
                <a:lnTo>
                  <a:pt x="380237" y="640841"/>
                </a:lnTo>
                <a:lnTo>
                  <a:pt x="386333" y="647699"/>
                </a:lnTo>
                <a:lnTo>
                  <a:pt x="394715" y="646937"/>
                </a:lnTo>
                <a:lnTo>
                  <a:pt x="402335" y="646937"/>
                </a:lnTo>
                <a:lnTo>
                  <a:pt x="409193" y="640841"/>
                </a:lnTo>
                <a:lnTo>
                  <a:pt x="408431" y="632459"/>
                </a:lnTo>
                <a:lnTo>
                  <a:pt x="408431" y="624839"/>
                </a:lnTo>
                <a:lnTo>
                  <a:pt x="402335" y="618743"/>
                </a:lnTo>
                <a:close/>
              </a:path>
              <a:path w="2792095" h="706120">
                <a:moveTo>
                  <a:pt x="458723" y="617981"/>
                </a:moveTo>
                <a:lnTo>
                  <a:pt x="451103" y="618743"/>
                </a:lnTo>
                <a:lnTo>
                  <a:pt x="442721" y="618743"/>
                </a:lnTo>
                <a:lnTo>
                  <a:pt x="436625" y="625601"/>
                </a:lnTo>
                <a:lnTo>
                  <a:pt x="437387" y="633983"/>
                </a:lnTo>
                <a:lnTo>
                  <a:pt x="438149" y="641603"/>
                </a:lnTo>
                <a:lnTo>
                  <a:pt x="445007" y="647699"/>
                </a:lnTo>
                <a:lnTo>
                  <a:pt x="460247" y="646175"/>
                </a:lnTo>
                <a:lnTo>
                  <a:pt x="466343" y="639317"/>
                </a:lnTo>
                <a:lnTo>
                  <a:pt x="466343" y="631697"/>
                </a:lnTo>
                <a:lnTo>
                  <a:pt x="465581" y="624077"/>
                </a:lnTo>
                <a:lnTo>
                  <a:pt x="458723" y="617981"/>
                </a:lnTo>
                <a:close/>
              </a:path>
              <a:path w="2792095" h="706120">
                <a:moveTo>
                  <a:pt x="513587" y="608837"/>
                </a:moveTo>
                <a:lnTo>
                  <a:pt x="498347" y="611885"/>
                </a:lnTo>
                <a:lnTo>
                  <a:pt x="493013" y="619505"/>
                </a:lnTo>
                <a:lnTo>
                  <a:pt x="496061" y="634745"/>
                </a:lnTo>
                <a:lnTo>
                  <a:pt x="502919" y="640079"/>
                </a:lnTo>
                <a:lnTo>
                  <a:pt x="511301" y="638555"/>
                </a:lnTo>
                <a:lnTo>
                  <a:pt x="518921" y="637031"/>
                </a:lnTo>
                <a:lnTo>
                  <a:pt x="524255" y="629411"/>
                </a:lnTo>
                <a:lnTo>
                  <a:pt x="521207" y="614171"/>
                </a:lnTo>
                <a:lnTo>
                  <a:pt x="513587" y="608837"/>
                </a:lnTo>
                <a:close/>
              </a:path>
              <a:path w="2792095" h="706120">
                <a:moveTo>
                  <a:pt x="569975" y="598931"/>
                </a:moveTo>
                <a:lnTo>
                  <a:pt x="554735" y="601979"/>
                </a:lnTo>
                <a:lnTo>
                  <a:pt x="549401" y="608837"/>
                </a:lnTo>
                <a:lnTo>
                  <a:pt x="550925" y="616457"/>
                </a:lnTo>
                <a:lnTo>
                  <a:pt x="551687" y="624839"/>
                </a:lnTo>
                <a:lnTo>
                  <a:pt x="559307" y="630173"/>
                </a:lnTo>
                <a:lnTo>
                  <a:pt x="566927" y="628649"/>
                </a:lnTo>
                <a:lnTo>
                  <a:pt x="575309" y="627125"/>
                </a:lnTo>
                <a:lnTo>
                  <a:pt x="580643" y="619505"/>
                </a:lnTo>
                <a:lnTo>
                  <a:pt x="577595" y="604265"/>
                </a:lnTo>
                <a:lnTo>
                  <a:pt x="569975" y="598931"/>
                </a:lnTo>
                <a:close/>
              </a:path>
              <a:path w="2792095" h="706120">
                <a:moveTo>
                  <a:pt x="626363" y="589787"/>
                </a:moveTo>
                <a:lnTo>
                  <a:pt x="618743" y="590549"/>
                </a:lnTo>
                <a:lnTo>
                  <a:pt x="611123" y="592073"/>
                </a:lnTo>
                <a:lnTo>
                  <a:pt x="605789" y="599693"/>
                </a:lnTo>
                <a:lnTo>
                  <a:pt x="608837" y="614933"/>
                </a:lnTo>
                <a:lnTo>
                  <a:pt x="616457" y="620267"/>
                </a:lnTo>
                <a:lnTo>
                  <a:pt x="631697" y="617219"/>
                </a:lnTo>
                <a:lnTo>
                  <a:pt x="637031" y="610361"/>
                </a:lnTo>
                <a:lnTo>
                  <a:pt x="635507" y="601979"/>
                </a:lnTo>
                <a:lnTo>
                  <a:pt x="633983" y="594359"/>
                </a:lnTo>
                <a:lnTo>
                  <a:pt x="626363" y="589787"/>
                </a:lnTo>
                <a:close/>
              </a:path>
              <a:path w="2792095" h="706120">
                <a:moveTo>
                  <a:pt x="682751" y="578357"/>
                </a:moveTo>
                <a:lnTo>
                  <a:pt x="675131" y="579881"/>
                </a:lnTo>
                <a:lnTo>
                  <a:pt x="666749" y="581405"/>
                </a:lnTo>
                <a:lnTo>
                  <a:pt x="662177" y="589025"/>
                </a:lnTo>
                <a:lnTo>
                  <a:pt x="663701" y="596645"/>
                </a:lnTo>
                <a:lnTo>
                  <a:pt x="665225" y="605027"/>
                </a:lnTo>
                <a:lnTo>
                  <a:pt x="672845" y="609599"/>
                </a:lnTo>
                <a:lnTo>
                  <a:pt x="688085" y="606551"/>
                </a:lnTo>
                <a:lnTo>
                  <a:pt x="693419" y="598931"/>
                </a:lnTo>
                <a:lnTo>
                  <a:pt x="690371" y="583691"/>
                </a:lnTo>
                <a:lnTo>
                  <a:pt x="682751" y="578357"/>
                </a:lnTo>
                <a:close/>
              </a:path>
              <a:path w="2792095" h="706120">
                <a:moveTo>
                  <a:pt x="738377" y="566927"/>
                </a:moveTo>
                <a:lnTo>
                  <a:pt x="723137" y="569975"/>
                </a:lnTo>
                <a:lnTo>
                  <a:pt x="717803" y="577595"/>
                </a:lnTo>
                <a:lnTo>
                  <a:pt x="720089" y="585215"/>
                </a:lnTo>
                <a:lnTo>
                  <a:pt x="721613" y="592835"/>
                </a:lnTo>
                <a:lnTo>
                  <a:pt x="729233" y="598169"/>
                </a:lnTo>
                <a:lnTo>
                  <a:pt x="736853" y="595883"/>
                </a:lnTo>
                <a:lnTo>
                  <a:pt x="744473" y="594359"/>
                </a:lnTo>
                <a:lnTo>
                  <a:pt x="749807" y="586739"/>
                </a:lnTo>
                <a:lnTo>
                  <a:pt x="747521" y="579119"/>
                </a:lnTo>
                <a:lnTo>
                  <a:pt x="745997" y="571499"/>
                </a:lnTo>
                <a:lnTo>
                  <a:pt x="738377" y="566927"/>
                </a:lnTo>
                <a:close/>
              </a:path>
              <a:path w="2792095" h="706120">
                <a:moveTo>
                  <a:pt x="794765" y="554735"/>
                </a:moveTo>
                <a:lnTo>
                  <a:pt x="779525" y="557783"/>
                </a:lnTo>
                <a:lnTo>
                  <a:pt x="774191" y="565403"/>
                </a:lnTo>
                <a:lnTo>
                  <a:pt x="775715" y="573023"/>
                </a:lnTo>
                <a:lnTo>
                  <a:pt x="777239" y="581405"/>
                </a:lnTo>
                <a:lnTo>
                  <a:pt x="784859" y="585977"/>
                </a:lnTo>
                <a:lnTo>
                  <a:pt x="793241" y="584453"/>
                </a:lnTo>
                <a:lnTo>
                  <a:pt x="800861" y="582929"/>
                </a:lnTo>
                <a:lnTo>
                  <a:pt x="805433" y="575309"/>
                </a:lnTo>
                <a:lnTo>
                  <a:pt x="802385" y="560069"/>
                </a:lnTo>
                <a:lnTo>
                  <a:pt x="794765" y="554735"/>
                </a:lnTo>
                <a:close/>
              </a:path>
              <a:path w="2792095" h="706120">
                <a:moveTo>
                  <a:pt x="850391" y="542543"/>
                </a:moveTo>
                <a:lnTo>
                  <a:pt x="842771" y="544829"/>
                </a:lnTo>
                <a:lnTo>
                  <a:pt x="835151" y="546353"/>
                </a:lnTo>
                <a:lnTo>
                  <a:pt x="830579" y="553973"/>
                </a:lnTo>
                <a:lnTo>
                  <a:pt x="833627" y="569213"/>
                </a:lnTo>
                <a:lnTo>
                  <a:pt x="841247" y="573785"/>
                </a:lnTo>
                <a:lnTo>
                  <a:pt x="856487" y="570737"/>
                </a:lnTo>
                <a:lnTo>
                  <a:pt x="861821" y="563117"/>
                </a:lnTo>
                <a:lnTo>
                  <a:pt x="860297" y="555497"/>
                </a:lnTo>
                <a:lnTo>
                  <a:pt x="858011" y="547877"/>
                </a:lnTo>
                <a:lnTo>
                  <a:pt x="850391" y="542543"/>
                </a:lnTo>
                <a:close/>
              </a:path>
              <a:path w="2792095" h="706120">
                <a:moveTo>
                  <a:pt x="906779" y="531113"/>
                </a:moveTo>
                <a:lnTo>
                  <a:pt x="891539" y="534161"/>
                </a:lnTo>
                <a:lnTo>
                  <a:pt x="886205" y="541781"/>
                </a:lnTo>
                <a:lnTo>
                  <a:pt x="887729" y="549401"/>
                </a:lnTo>
                <a:lnTo>
                  <a:pt x="890015" y="557021"/>
                </a:lnTo>
                <a:lnTo>
                  <a:pt x="897635" y="562355"/>
                </a:lnTo>
                <a:lnTo>
                  <a:pt x="905255" y="560069"/>
                </a:lnTo>
                <a:lnTo>
                  <a:pt x="912875" y="558545"/>
                </a:lnTo>
                <a:lnTo>
                  <a:pt x="917447" y="550925"/>
                </a:lnTo>
                <a:lnTo>
                  <a:pt x="914399" y="535685"/>
                </a:lnTo>
                <a:lnTo>
                  <a:pt x="906779" y="531113"/>
                </a:lnTo>
                <a:close/>
              </a:path>
              <a:path w="2792095" h="706120">
                <a:moveTo>
                  <a:pt x="962405" y="518159"/>
                </a:moveTo>
                <a:lnTo>
                  <a:pt x="954785" y="520445"/>
                </a:lnTo>
                <a:lnTo>
                  <a:pt x="947165" y="521969"/>
                </a:lnTo>
                <a:lnTo>
                  <a:pt x="942593" y="529589"/>
                </a:lnTo>
                <a:lnTo>
                  <a:pt x="945641" y="544829"/>
                </a:lnTo>
                <a:lnTo>
                  <a:pt x="953261" y="550163"/>
                </a:lnTo>
                <a:lnTo>
                  <a:pt x="960881" y="547877"/>
                </a:lnTo>
                <a:lnTo>
                  <a:pt x="969263" y="546353"/>
                </a:lnTo>
                <a:lnTo>
                  <a:pt x="973835" y="538733"/>
                </a:lnTo>
                <a:lnTo>
                  <a:pt x="972311" y="531113"/>
                </a:lnTo>
                <a:lnTo>
                  <a:pt x="970025" y="523493"/>
                </a:lnTo>
                <a:lnTo>
                  <a:pt x="962405" y="518159"/>
                </a:lnTo>
                <a:close/>
              </a:path>
              <a:path w="2792095" h="706120">
                <a:moveTo>
                  <a:pt x="1018793" y="505967"/>
                </a:moveTo>
                <a:lnTo>
                  <a:pt x="1011173" y="507491"/>
                </a:lnTo>
                <a:lnTo>
                  <a:pt x="1002791" y="509777"/>
                </a:lnTo>
                <a:lnTo>
                  <a:pt x="998219" y="517397"/>
                </a:lnTo>
                <a:lnTo>
                  <a:pt x="999743" y="525017"/>
                </a:lnTo>
                <a:lnTo>
                  <a:pt x="1002029" y="532637"/>
                </a:lnTo>
                <a:lnTo>
                  <a:pt x="1009649" y="537209"/>
                </a:lnTo>
                <a:lnTo>
                  <a:pt x="1024889" y="534161"/>
                </a:lnTo>
                <a:lnTo>
                  <a:pt x="1029461" y="526541"/>
                </a:lnTo>
                <a:lnTo>
                  <a:pt x="1027937" y="518921"/>
                </a:lnTo>
                <a:lnTo>
                  <a:pt x="1026413" y="510539"/>
                </a:lnTo>
                <a:lnTo>
                  <a:pt x="1018793" y="505967"/>
                </a:lnTo>
                <a:close/>
              </a:path>
              <a:path w="2792095" h="706120">
                <a:moveTo>
                  <a:pt x="1074419" y="493775"/>
                </a:moveTo>
                <a:lnTo>
                  <a:pt x="1059179" y="496823"/>
                </a:lnTo>
                <a:lnTo>
                  <a:pt x="1054607" y="504443"/>
                </a:lnTo>
                <a:lnTo>
                  <a:pt x="1057655" y="519683"/>
                </a:lnTo>
                <a:lnTo>
                  <a:pt x="1065275" y="525017"/>
                </a:lnTo>
                <a:lnTo>
                  <a:pt x="1072895" y="522731"/>
                </a:lnTo>
                <a:lnTo>
                  <a:pt x="1081277" y="521207"/>
                </a:lnTo>
                <a:lnTo>
                  <a:pt x="1085849" y="513587"/>
                </a:lnTo>
                <a:lnTo>
                  <a:pt x="1084325" y="505967"/>
                </a:lnTo>
                <a:lnTo>
                  <a:pt x="1082039" y="498347"/>
                </a:lnTo>
                <a:lnTo>
                  <a:pt x="1074419" y="493775"/>
                </a:lnTo>
                <a:close/>
              </a:path>
              <a:path w="2792095" h="706120">
                <a:moveTo>
                  <a:pt x="1130045" y="480821"/>
                </a:moveTo>
                <a:lnTo>
                  <a:pt x="1114805" y="483869"/>
                </a:lnTo>
                <a:lnTo>
                  <a:pt x="1110233" y="491489"/>
                </a:lnTo>
                <a:lnTo>
                  <a:pt x="1111757" y="499871"/>
                </a:lnTo>
                <a:lnTo>
                  <a:pt x="1114043" y="507491"/>
                </a:lnTo>
                <a:lnTo>
                  <a:pt x="1121663" y="512063"/>
                </a:lnTo>
                <a:lnTo>
                  <a:pt x="1129283" y="510539"/>
                </a:lnTo>
                <a:lnTo>
                  <a:pt x="1136903" y="508253"/>
                </a:lnTo>
                <a:lnTo>
                  <a:pt x="1141475" y="500633"/>
                </a:lnTo>
                <a:lnTo>
                  <a:pt x="1138427" y="485393"/>
                </a:lnTo>
                <a:lnTo>
                  <a:pt x="1130045" y="480821"/>
                </a:lnTo>
                <a:close/>
              </a:path>
              <a:path w="2792095" h="706120">
                <a:moveTo>
                  <a:pt x="1186433" y="467867"/>
                </a:moveTo>
                <a:lnTo>
                  <a:pt x="1178813" y="469391"/>
                </a:lnTo>
                <a:lnTo>
                  <a:pt x="1170431" y="470915"/>
                </a:lnTo>
                <a:lnTo>
                  <a:pt x="1165859" y="479297"/>
                </a:lnTo>
                <a:lnTo>
                  <a:pt x="1168145" y="486917"/>
                </a:lnTo>
                <a:lnTo>
                  <a:pt x="1169669" y="494537"/>
                </a:lnTo>
                <a:lnTo>
                  <a:pt x="1177289" y="499109"/>
                </a:lnTo>
                <a:lnTo>
                  <a:pt x="1184909" y="497585"/>
                </a:lnTo>
                <a:lnTo>
                  <a:pt x="1192529" y="495299"/>
                </a:lnTo>
                <a:lnTo>
                  <a:pt x="1197863" y="487679"/>
                </a:lnTo>
                <a:lnTo>
                  <a:pt x="1195577" y="480059"/>
                </a:lnTo>
                <a:lnTo>
                  <a:pt x="1194053" y="472439"/>
                </a:lnTo>
                <a:lnTo>
                  <a:pt x="1186433" y="467867"/>
                </a:lnTo>
                <a:close/>
              </a:path>
              <a:path w="2792095" h="706120">
                <a:moveTo>
                  <a:pt x="1242059" y="454913"/>
                </a:moveTo>
                <a:lnTo>
                  <a:pt x="1226819" y="457961"/>
                </a:lnTo>
                <a:lnTo>
                  <a:pt x="1221485" y="465581"/>
                </a:lnTo>
                <a:lnTo>
                  <a:pt x="1223771" y="473963"/>
                </a:lnTo>
                <a:lnTo>
                  <a:pt x="1225295" y="481583"/>
                </a:lnTo>
                <a:lnTo>
                  <a:pt x="1232915" y="486155"/>
                </a:lnTo>
                <a:lnTo>
                  <a:pt x="1240535" y="483869"/>
                </a:lnTo>
                <a:lnTo>
                  <a:pt x="1241297" y="483869"/>
                </a:lnTo>
                <a:lnTo>
                  <a:pt x="1248917" y="482345"/>
                </a:lnTo>
                <a:lnTo>
                  <a:pt x="1253489" y="474725"/>
                </a:lnTo>
                <a:lnTo>
                  <a:pt x="1251203" y="467105"/>
                </a:lnTo>
                <a:lnTo>
                  <a:pt x="1249679" y="459485"/>
                </a:lnTo>
                <a:lnTo>
                  <a:pt x="1242059" y="454913"/>
                </a:lnTo>
                <a:close/>
              </a:path>
              <a:path w="2792095" h="706120">
                <a:moveTo>
                  <a:pt x="1297685" y="441197"/>
                </a:moveTo>
                <a:lnTo>
                  <a:pt x="1290065" y="443483"/>
                </a:lnTo>
                <a:lnTo>
                  <a:pt x="1282445" y="445007"/>
                </a:lnTo>
                <a:lnTo>
                  <a:pt x="1277873" y="452627"/>
                </a:lnTo>
                <a:lnTo>
                  <a:pt x="1280921" y="467867"/>
                </a:lnTo>
                <a:lnTo>
                  <a:pt x="1289303" y="473201"/>
                </a:lnTo>
                <a:lnTo>
                  <a:pt x="1296923" y="470915"/>
                </a:lnTo>
                <a:lnTo>
                  <a:pt x="1304543" y="469391"/>
                </a:lnTo>
                <a:lnTo>
                  <a:pt x="1309115" y="461771"/>
                </a:lnTo>
                <a:lnTo>
                  <a:pt x="1307591" y="453389"/>
                </a:lnTo>
                <a:lnTo>
                  <a:pt x="1305305" y="445769"/>
                </a:lnTo>
                <a:lnTo>
                  <a:pt x="1297685" y="441197"/>
                </a:lnTo>
                <a:close/>
              </a:path>
              <a:path w="2792095" h="706120">
                <a:moveTo>
                  <a:pt x="1353311" y="428243"/>
                </a:moveTo>
                <a:lnTo>
                  <a:pt x="1345691" y="429767"/>
                </a:lnTo>
                <a:lnTo>
                  <a:pt x="1338071" y="432053"/>
                </a:lnTo>
                <a:lnTo>
                  <a:pt x="1333499" y="439673"/>
                </a:lnTo>
                <a:lnTo>
                  <a:pt x="1335023" y="447293"/>
                </a:lnTo>
                <a:lnTo>
                  <a:pt x="1337309" y="454913"/>
                </a:lnTo>
                <a:lnTo>
                  <a:pt x="1344929" y="459485"/>
                </a:lnTo>
                <a:lnTo>
                  <a:pt x="1352549" y="457961"/>
                </a:lnTo>
                <a:lnTo>
                  <a:pt x="1360169" y="455675"/>
                </a:lnTo>
                <a:lnTo>
                  <a:pt x="1364741" y="448055"/>
                </a:lnTo>
                <a:lnTo>
                  <a:pt x="1363217" y="440435"/>
                </a:lnTo>
                <a:lnTo>
                  <a:pt x="1360931" y="432815"/>
                </a:lnTo>
                <a:lnTo>
                  <a:pt x="1353311" y="428243"/>
                </a:lnTo>
                <a:close/>
              </a:path>
              <a:path w="2792095" h="706120">
                <a:moveTo>
                  <a:pt x="1408937" y="414527"/>
                </a:moveTo>
                <a:lnTo>
                  <a:pt x="1401317" y="416051"/>
                </a:lnTo>
                <a:lnTo>
                  <a:pt x="1393697" y="418337"/>
                </a:lnTo>
                <a:lnTo>
                  <a:pt x="1389125" y="425957"/>
                </a:lnTo>
                <a:lnTo>
                  <a:pt x="1390649" y="433577"/>
                </a:lnTo>
                <a:lnTo>
                  <a:pt x="1392935" y="441197"/>
                </a:lnTo>
                <a:lnTo>
                  <a:pt x="1400555" y="445769"/>
                </a:lnTo>
                <a:lnTo>
                  <a:pt x="1408175" y="444245"/>
                </a:lnTo>
                <a:lnTo>
                  <a:pt x="1415795" y="441959"/>
                </a:lnTo>
                <a:lnTo>
                  <a:pt x="1420367" y="434339"/>
                </a:lnTo>
                <a:lnTo>
                  <a:pt x="1418843" y="426719"/>
                </a:lnTo>
                <a:lnTo>
                  <a:pt x="1416557" y="419099"/>
                </a:lnTo>
                <a:lnTo>
                  <a:pt x="1408937" y="414527"/>
                </a:lnTo>
                <a:close/>
              </a:path>
              <a:path w="2792095" h="706120">
                <a:moveTo>
                  <a:pt x="1464563" y="400811"/>
                </a:moveTo>
                <a:lnTo>
                  <a:pt x="1456943" y="403097"/>
                </a:lnTo>
                <a:lnTo>
                  <a:pt x="1449323" y="404621"/>
                </a:lnTo>
                <a:lnTo>
                  <a:pt x="1444751" y="412241"/>
                </a:lnTo>
                <a:lnTo>
                  <a:pt x="1447037" y="419861"/>
                </a:lnTo>
                <a:lnTo>
                  <a:pt x="1448561" y="427481"/>
                </a:lnTo>
                <a:lnTo>
                  <a:pt x="1456181" y="432815"/>
                </a:lnTo>
                <a:lnTo>
                  <a:pt x="1463801" y="430529"/>
                </a:lnTo>
                <a:lnTo>
                  <a:pt x="1471421" y="429005"/>
                </a:lnTo>
                <a:lnTo>
                  <a:pt x="1476755" y="420623"/>
                </a:lnTo>
                <a:lnTo>
                  <a:pt x="1474469" y="413003"/>
                </a:lnTo>
                <a:lnTo>
                  <a:pt x="1472945" y="405383"/>
                </a:lnTo>
                <a:lnTo>
                  <a:pt x="1464563" y="400811"/>
                </a:lnTo>
                <a:close/>
              </a:path>
              <a:path w="2792095" h="706120">
                <a:moveTo>
                  <a:pt x="1520189" y="387095"/>
                </a:moveTo>
                <a:lnTo>
                  <a:pt x="1512569" y="389381"/>
                </a:lnTo>
                <a:lnTo>
                  <a:pt x="1504949" y="390905"/>
                </a:lnTo>
                <a:lnTo>
                  <a:pt x="1500377" y="398525"/>
                </a:lnTo>
                <a:lnTo>
                  <a:pt x="1502663" y="406145"/>
                </a:lnTo>
                <a:lnTo>
                  <a:pt x="1504187" y="413765"/>
                </a:lnTo>
                <a:lnTo>
                  <a:pt x="1511807" y="419099"/>
                </a:lnTo>
                <a:lnTo>
                  <a:pt x="1527047" y="414527"/>
                </a:lnTo>
                <a:lnTo>
                  <a:pt x="1532381" y="406907"/>
                </a:lnTo>
                <a:lnTo>
                  <a:pt x="1530095" y="399287"/>
                </a:lnTo>
                <a:lnTo>
                  <a:pt x="1528571" y="391667"/>
                </a:lnTo>
                <a:lnTo>
                  <a:pt x="1520189" y="387095"/>
                </a:lnTo>
                <a:close/>
              </a:path>
              <a:path w="2792095" h="706120">
                <a:moveTo>
                  <a:pt x="1575815" y="373379"/>
                </a:moveTo>
                <a:lnTo>
                  <a:pt x="1568195" y="374903"/>
                </a:lnTo>
                <a:lnTo>
                  <a:pt x="1560575" y="377189"/>
                </a:lnTo>
                <a:lnTo>
                  <a:pt x="1556003" y="384809"/>
                </a:lnTo>
                <a:lnTo>
                  <a:pt x="1558289" y="392429"/>
                </a:lnTo>
                <a:lnTo>
                  <a:pt x="1559813" y="400049"/>
                </a:lnTo>
                <a:lnTo>
                  <a:pt x="1567433" y="404621"/>
                </a:lnTo>
                <a:lnTo>
                  <a:pt x="1575053" y="403097"/>
                </a:lnTo>
                <a:lnTo>
                  <a:pt x="1583435" y="400811"/>
                </a:lnTo>
                <a:lnTo>
                  <a:pt x="1588007" y="393191"/>
                </a:lnTo>
                <a:lnTo>
                  <a:pt x="1583435" y="377951"/>
                </a:lnTo>
                <a:lnTo>
                  <a:pt x="1575815" y="373379"/>
                </a:lnTo>
                <a:close/>
              </a:path>
              <a:path w="2792095" h="706120">
                <a:moveTo>
                  <a:pt x="1631441" y="358901"/>
                </a:moveTo>
                <a:lnTo>
                  <a:pt x="1616201" y="363473"/>
                </a:lnTo>
                <a:lnTo>
                  <a:pt x="1611629" y="371093"/>
                </a:lnTo>
                <a:lnTo>
                  <a:pt x="1613915" y="378713"/>
                </a:lnTo>
                <a:lnTo>
                  <a:pt x="1615439" y="386333"/>
                </a:lnTo>
                <a:lnTo>
                  <a:pt x="1623059" y="390905"/>
                </a:lnTo>
                <a:lnTo>
                  <a:pt x="1630679" y="388619"/>
                </a:lnTo>
                <a:lnTo>
                  <a:pt x="1639061" y="387095"/>
                </a:lnTo>
                <a:lnTo>
                  <a:pt x="1643633" y="378713"/>
                </a:lnTo>
                <a:lnTo>
                  <a:pt x="1639061" y="363473"/>
                </a:lnTo>
                <a:lnTo>
                  <a:pt x="1631441" y="358901"/>
                </a:lnTo>
                <a:close/>
              </a:path>
              <a:path w="2792095" h="706120">
                <a:moveTo>
                  <a:pt x="1687067" y="345185"/>
                </a:moveTo>
                <a:lnTo>
                  <a:pt x="1679447" y="346709"/>
                </a:lnTo>
                <a:lnTo>
                  <a:pt x="1671827" y="348995"/>
                </a:lnTo>
                <a:lnTo>
                  <a:pt x="1667255" y="356615"/>
                </a:lnTo>
                <a:lnTo>
                  <a:pt x="1668779" y="364235"/>
                </a:lnTo>
                <a:lnTo>
                  <a:pt x="1671065" y="371855"/>
                </a:lnTo>
                <a:lnTo>
                  <a:pt x="1678685" y="376427"/>
                </a:lnTo>
                <a:lnTo>
                  <a:pt x="1686305" y="374903"/>
                </a:lnTo>
                <a:lnTo>
                  <a:pt x="1693925" y="372617"/>
                </a:lnTo>
                <a:lnTo>
                  <a:pt x="1698497" y="364997"/>
                </a:lnTo>
                <a:lnTo>
                  <a:pt x="1696973" y="357377"/>
                </a:lnTo>
                <a:lnTo>
                  <a:pt x="1694687" y="349757"/>
                </a:lnTo>
                <a:lnTo>
                  <a:pt x="1687067" y="345185"/>
                </a:lnTo>
                <a:close/>
              </a:path>
              <a:path w="2792095" h="706120">
                <a:moveTo>
                  <a:pt x="1742693" y="330707"/>
                </a:moveTo>
                <a:lnTo>
                  <a:pt x="1735073" y="332231"/>
                </a:lnTo>
                <a:lnTo>
                  <a:pt x="1727453" y="334517"/>
                </a:lnTo>
                <a:lnTo>
                  <a:pt x="1722881" y="342137"/>
                </a:lnTo>
                <a:lnTo>
                  <a:pt x="1724405" y="349757"/>
                </a:lnTo>
                <a:lnTo>
                  <a:pt x="1726691" y="357377"/>
                </a:lnTo>
                <a:lnTo>
                  <a:pt x="1734311" y="361949"/>
                </a:lnTo>
                <a:lnTo>
                  <a:pt x="1741931" y="360425"/>
                </a:lnTo>
                <a:lnTo>
                  <a:pt x="1749551" y="358139"/>
                </a:lnTo>
                <a:lnTo>
                  <a:pt x="1754123" y="350519"/>
                </a:lnTo>
                <a:lnTo>
                  <a:pt x="1752599" y="342899"/>
                </a:lnTo>
                <a:lnTo>
                  <a:pt x="1750313" y="335279"/>
                </a:lnTo>
                <a:lnTo>
                  <a:pt x="1742693" y="330707"/>
                </a:lnTo>
                <a:close/>
              </a:path>
              <a:path w="2792095" h="706120">
                <a:moveTo>
                  <a:pt x="1798319" y="316229"/>
                </a:moveTo>
                <a:lnTo>
                  <a:pt x="1790699" y="318515"/>
                </a:lnTo>
                <a:lnTo>
                  <a:pt x="1783079" y="320039"/>
                </a:lnTo>
                <a:lnTo>
                  <a:pt x="1777745" y="327659"/>
                </a:lnTo>
                <a:lnTo>
                  <a:pt x="1780031" y="336041"/>
                </a:lnTo>
                <a:lnTo>
                  <a:pt x="1782317" y="343661"/>
                </a:lnTo>
                <a:lnTo>
                  <a:pt x="1789937" y="348233"/>
                </a:lnTo>
                <a:lnTo>
                  <a:pt x="1805177" y="343661"/>
                </a:lnTo>
                <a:lnTo>
                  <a:pt x="1809749" y="336041"/>
                </a:lnTo>
                <a:lnTo>
                  <a:pt x="1808225" y="328421"/>
                </a:lnTo>
                <a:lnTo>
                  <a:pt x="1805939" y="320801"/>
                </a:lnTo>
                <a:lnTo>
                  <a:pt x="1798319" y="316229"/>
                </a:lnTo>
                <a:close/>
              </a:path>
              <a:path w="2792095" h="706120">
                <a:moveTo>
                  <a:pt x="1853183" y="301751"/>
                </a:moveTo>
                <a:lnTo>
                  <a:pt x="1845563" y="304037"/>
                </a:lnTo>
                <a:lnTo>
                  <a:pt x="1837943" y="305561"/>
                </a:lnTo>
                <a:lnTo>
                  <a:pt x="1833371" y="313943"/>
                </a:lnTo>
                <a:lnTo>
                  <a:pt x="1837943" y="329183"/>
                </a:lnTo>
                <a:lnTo>
                  <a:pt x="1845563" y="333755"/>
                </a:lnTo>
                <a:lnTo>
                  <a:pt x="1860803" y="329183"/>
                </a:lnTo>
                <a:lnTo>
                  <a:pt x="1865375" y="321563"/>
                </a:lnTo>
                <a:lnTo>
                  <a:pt x="1863089" y="313943"/>
                </a:lnTo>
                <a:lnTo>
                  <a:pt x="1861565" y="306323"/>
                </a:lnTo>
                <a:lnTo>
                  <a:pt x="1853183" y="301751"/>
                </a:lnTo>
                <a:close/>
              </a:path>
              <a:path w="2792095" h="706120">
                <a:moveTo>
                  <a:pt x="1908809" y="287273"/>
                </a:moveTo>
                <a:lnTo>
                  <a:pt x="1901189" y="289559"/>
                </a:lnTo>
                <a:lnTo>
                  <a:pt x="1893569" y="291083"/>
                </a:lnTo>
                <a:lnTo>
                  <a:pt x="1888997" y="299465"/>
                </a:lnTo>
                <a:lnTo>
                  <a:pt x="1893569" y="314705"/>
                </a:lnTo>
                <a:lnTo>
                  <a:pt x="1901189" y="318515"/>
                </a:lnTo>
                <a:lnTo>
                  <a:pt x="1908809" y="316991"/>
                </a:lnTo>
                <a:lnTo>
                  <a:pt x="1916429" y="314705"/>
                </a:lnTo>
                <a:lnTo>
                  <a:pt x="1921001" y="306323"/>
                </a:lnTo>
                <a:lnTo>
                  <a:pt x="1918715" y="298703"/>
                </a:lnTo>
                <a:lnTo>
                  <a:pt x="1916429" y="291845"/>
                </a:lnTo>
                <a:lnTo>
                  <a:pt x="1908809" y="287273"/>
                </a:lnTo>
                <a:close/>
              </a:path>
              <a:path w="2792095" h="706120">
                <a:moveTo>
                  <a:pt x="1962911" y="270509"/>
                </a:moveTo>
                <a:lnTo>
                  <a:pt x="1947671" y="275081"/>
                </a:lnTo>
                <a:lnTo>
                  <a:pt x="1943861" y="283463"/>
                </a:lnTo>
                <a:lnTo>
                  <a:pt x="1946147" y="291083"/>
                </a:lnTo>
                <a:lnTo>
                  <a:pt x="1948433" y="297941"/>
                </a:lnTo>
                <a:lnTo>
                  <a:pt x="1956815" y="302513"/>
                </a:lnTo>
                <a:lnTo>
                  <a:pt x="1972055" y="297941"/>
                </a:lnTo>
                <a:lnTo>
                  <a:pt x="1975865" y="289559"/>
                </a:lnTo>
                <a:lnTo>
                  <a:pt x="1971293" y="274319"/>
                </a:lnTo>
                <a:lnTo>
                  <a:pt x="1962911" y="270509"/>
                </a:lnTo>
                <a:close/>
              </a:path>
              <a:path w="2792095" h="706120">
                <a:moveTo>
                  <a:pt x="2017775" y="252983"/>
                </a:moveTo>
                <a:lnTo>
                  <a:pt x="2002535" y="257555"/>
                </a:lnTo>
                <a:lnTo>
                  <a:pt x="1997963" y="265937"/>
                </a:lnTo>
                <a:lnTo>
                  <a:pt x="2001011" y="273557"/>
                </a:lnTo>
                <a:lnTo>
                  <a:pt x="2003297" y="280415"/>
                </a:lnTo>
                <a:lnTo>
                  <a:pt x="2011679" y="284987"/>
                </a:lnTo>
                <a:lnTo>
                  <a:pt x="2018537" y="282701"/>
                </a:lnTo>
                <a:lnTo>
                  <a:pt x="2026157" y="279653"/>
                </a:lnTo>
                <a:lnTo>
                  <a:pt x="2030729" y="272033"/>
                </a:lnTo>
                <a:lnTo>
                  <a:pt x="2027681" y="264413"/>
                </a:lnTo>
                <a:lnTo>
                  <a:pt x="2025395" y="256793"/>
                </a:lnTo>
                <a:lnTo>
                  <a:pt x="2017775" y="252983"/>
                </a:lnTo>
                <a:close/>
              </a:path>
              <a:path w="2792095" h="706120">
                <a:moveTo>
                  <a:pt x="2071877" y="235457"/>
                </a:moveTo>
                <a:lnTo>
                  <a:pt x="2056637" y="240029"/>
                </a:lnTo>
                <a:lnTo>
                  <a:pt x="2052827" y="248411"/>
                </a:lnTo>
                <a:lnTo>
                  <a:pt x="2055113" y="255269"/>
                </a:lnTo>
                <a:lnTo>
                  <a:pt x="2057399" y="262889"/>
                </a:lnTo>
                <a:lnTo>
                  <a:pt x="2065781" y="267461"/>
                </a:lnTo>
                <a:lnTo>
                  <a:pt x="2073401" y="265175"/>
                </a:lnTo>
                <a:lnTo>
                  <a:pt x="2073401" y="264413"/>
                </a:lnTo>
                <a:lnTo>
                  <a:pt x="2081021" y="262127"/>
                </a:lnTo>
                <a:lnTo>
                  <a:pt x="2084831" y="254507"/>
                </a:lnTo>
                <a:lnTo>
                  <a:pt x="2080259" y="239267"/>
                </a:lnTo>
                <a:lnTo>
                  <a:pt x="2071877" y="235457"/>
                </a:lnTo>
                <a:close/>
              </a:path>
              <a:path w="2792095" h="706120">
                <a:moveTo>
                  <a:pt x="2126741" y="217931"/>
                </a:moveTo>
                <a:lnTo>
                  <a:pt x="2111501" y="222503"/>
                </a:lnTo>
                <a:lnTo>
                  <a:pt x="2107691" y="230885"/>
                </a:lnTo>
                <a:lnTo>
                  <a:pt x="2109977" y="237743"/>
                </a:lnTo>
                <a:lnTo>
                  <a:pt x="2112263" y="245363"/>
                </a:lnTo>
                <a:lnTo>
                  <a:pt x="2120645" y="249935"/>
                </a:lnTo>
                <a:lnTo>
                  <a:pt x="2127503" y="247649"/>
                </a:lnTo>
                <a:lnTo>
                  <a:pt x="2128265" y="247649"/>
                </a:lnTo>
                <a:lnTo>
                  <a:pt x="2135123" y="245363"/>
                </a:lnTo>
                <a:lnTo>
                  <a:pt x="2139695" y="236981"/>
                </a:lnTo>
                <a:lnTo>
                  <a:pt x="2135123" y="221741"/>
                </a:lnTo>
                <a:lnTo>
                  <a:pt x="2126741" y="217931"/>
                </a:lnTo>
                <a:close/>
              </a:path>
              <a:path w="2792095" h="706120">
                <a:moveTo>
                  <a:pt x="2181605" y="200405"/>
                </a:moveTo>
                <a:lnTo>
                  <a:pt x="2173985" y="202691"/>
                </a:lnTo>
                <a:lnTo>
                  <a:pt x="2166365" y="205739"/>
                </a:lnTo>
                <a:lnTo>
                  <a:pt x="2162555" y="213359"/>
                </a:lnTo>
                <a:lnTo>
                  <a:pt x="2167127" y="228599"/>
                </a:lnTo>
                <a:lnTo>
                  <a:pt x="2174747" y="232409"/>
                </a:lnTo>
                <a:lnTo>
                  <a:pt x="2189987" y="227837"/>
                </a:lnTo>
                <a:lnTo>
                  <a:pt x="2194559" y="220217"/>
                </a:lnTo>
                <a:lnTo>
                  <a:pt x="2192273" y="212597"/>
                </a:lnTo>
                <a:lnTo>
                  <a:pt x="2189225" y="204977"/>
                </a:lnTo>
                <a:lnTo>
                  <a:pt x="2181605" y="200405"/>
                </a:lnTo>
                <a:close/>
              </a:path>
              <a:path w="2792095" h="706120">
                <a:moveTo>
                  <a:pt x="2235707" y="183641"/>
                </a:moveTo>
                <a:lnTo>
                  <a:pt x="2228849" y="185927"/>
                </a:lnTo>
                <a:lnTo>
                  <a:pt x="2221229" y="188213"/>
                </a:lnTo>
                <a:lnTo>
                  <a:pt x="2216657" y="195833"/>
                </a:lnTo>
                <a:lnTo>
                  <a:pt x="2218943" y="203453"/>
                </a:lnTo>
                <a:lnTo>
                  <a:pt x="2221991" y="211073"/>
                </a:lnTo>
                <a:lnTo>
                  <a:pt x="2229611" y="215645"/>
                </a:lnTo>
                <a:lnTo>
                  <a:pt x="2237231" y="212597"/>
                </a:lnTo>
                <a:lnTo>
                  <a:pt x="2244851" y="210311"/>
                </a:lnTo>
                <a:lnTo>
                  <a:pt x="2248661" y="202691"/>
                </a:lnTo>
                <a:lnTo>
                  <a:pt x="2244089" y="187451"/>
                </a:lnTo>
                <a:lnTo>
                  <a:pt x="2235707" y="183641"/>
                </a:lnTo>
                <a:close/>
              </a:path>
              <a:path w="2792095" h="706120">
                <a:moveTo>
                  <a:pt x="2290571" y="165353"/>
                </a:moveTo>
                <a:lnTo>
                  <a:pt x="2282951" y="168401"/>
                </a:lnTo>
                <a:lnTo>
                  <a:pt x="2275331" y="170687"/>
                </a:lnTo>
                <a:lnTo>
                  <a:pt x="2271521" y="179069"/>
                </a:lnTo>
                <a:lnTo>
                  <a:pt x="2273807" y="185927"/>
                </a:lnTo>
                <a:lnTo>
                  <a:pt x="2276093" y="193547"/>
                </a:lnTo>
                <a:lnTo>
                  <a:pt x="2284475" y="198119"/>
                </a:lnTo>
                <a:lnTo>
                  <a:pt x="2292095" y="195071"/>
                </a:lnTo>
                <a:lnTo>
                  <a:pt x="2299715" y="192785"/>
                </a:lnTo>
                <a:lnTo>
                  <a:pt x="2303525" y="184403"/>
                </a:lnTo>
                <a:lnTo>
                  <a:pt x="2301239" y="177545"/>
                </a:lnTo>
                <a:lnTo>
                  <a:pt x="2298953" y="169925"/>
                </a:lnTo>
                <a:lnTo>
                  <a:pt x="2290571" y="165353"/>
                </a:lnTo>
                <a:close/>
              </a:path>
              <a:path w="2792095" h="706120">
                <a:moveTo>
                  <a:pt x="2344673" y="147827"/>
                </a:moveTo>
                <a:lnTo>
                  <a:pt x="2337815" y="150113"/>
                </a:lnTo>
                <a:lnTo>
                  <a:pt x="2330195" y="153161"/>
                </a:lnTo>
                <a:lnTo>
                  <a:pt x="2325623" y="160781"/>
                </a:lnTo>
                <a:lnTo>
                  <a:pt x="2328671" y="168401"/>
                </a:lnTo>
                <a:lnTo>
                  <a:pt x="2330957" y="176021"/>
                </a:lnTo>
                <a:lnTo>
                  <a:pt x="2339339" y="179831"/>
                </a:lnTo>
                <a:lnTo>
                  <a:pt x="2346197" y="177545"/>
                </a:lnTo>
                <a:lnTo>
                  <a:pt x="2353817" y="175259"/>
                </a:lnTo>
                <a:lnTo>
                  <a:pt x="2358389" y="166877"/>
                </a:lnTo>
                <a:lnTo>
                  <a:pt x="2355341" y="159257"/>
                </a:lnTo>
                <a:lnTo>
                  <a:pt x="2353055" y="151637"/>
                </a:lnTo>
                <a:lnTo>
                  <a:pt x="2344673" y="147827"/>
                </a:lnTo>
                <a:close/>
              </a:path>
              <a:path w="2792095" h="706120">
                <a:moveTo>
                  <a:pt x="2399537" y="130301"/>
                </a:moveTo>
                <a:lnTo>
                  <a:pt x="2384297" y="134873"/>
                </a:lnTo>
                <a:lnTo>
                  <a:pt x="2380487" y="143255"/>
                </a:lnTo>
                <a:lnTo>
                  <a:pt x="2382773" y="150875"/>
                </a:lnTo>
                <a:lnTo>
                  <a:pt x="2385059" y="157733"/>
                </a:lnTo>
                <a:lnTo>
                  <a:pt x="2393441" y="162305"/>
                </a:lnTo>
                <a:lnTo>
                  <a:pt x="2401061" y="159257"/>
                </a:lnTo>
                <a:lnTo>
                  <a:pt x="2408681" y="156971"/>
                </a:lnTo>
                <a:lnTo>
                  <a:pt x="2412491" y="148589"/>
                </a:lnTo>
                <a:lnTo>
                  <a:pt x="2410205" y="141731"/>
                </a:lnTo>
                <a:lnTo>
                  <a:pt x="2407919" y="134111"/>
                </a:lnTo>
                <a:lnTo>
                  <a:pt x="2399537" y="130301"/>
                </a:lnTo>
                <a:close/>
              </a:path>
              <a:path w="2792095" h="706120">
                <a:moveTo>
                  <a:pt x="2453639" y="112013"/>
                </a:moveTo>
                <a:lnTo>
                  <a:pt x="2438399" y="116585"/>
                </a:lnTo>
                <a:lnTo>
                  <a:pt x="2434589" y="124967"/>
                </a:lnTo>
                <a:lnTo>
                  <a:pt x="2437637" y="132587"/>
                </a:lnTo>
                <a:lnTo>
                  <a:pt x="2439923" y="140207"/>
                </a:lnTo>
                <a:lnTo>
                  <a:pt x="2448305" y="144017"/>
                </a:lnTo>
                <a:lnTo>
                  <a:pt x="2455163" y="141731"/>
                </a:lnTo>
                <a:lnTo>
                  <a:pt x="2462783" y="138683"/>
                </a:lnTo>
                <a:lnTo>
                  <a:pt x="2466593" y="131063"/>
                </a:lnTo>
                <a:lnTo>
                  <a:pt x="2462021" y="115823"/>
                </a:lnTo>
                <a:lnTo>
                  <a:pt x="2453639" y="112013"/>
                </a:lnTo>
                <a:close/>
              </a:path>
              <a:path w="2792095" h="706120">
                <a:moveTo>
                  <a:pt x="2507741" y="93725"/>
                </a:moveTo>
                <a:lnTo>
                  <a:pt x="2500883" y="96011"/>
                </a:lnTo>
                <a:lnTo>
                  <a:pt x="2493263" y="98297"/>
                </a:lnTo>
                <a:lnTo>
                  <a:pt x="2489453" y="106679"/>
                </a:lnTo>
                <a:lnTo>
                  <a:pt x="2494025" y="121919"/>
                </a:lnTo>
                <a:lnTo>
                  <a:pt x="2502407" y="125729"/>
                </a:lnTo>
                <a:lnTo>
                  <a:pt x="2510027" y="123443"/>
                </a:lnTo>
                <a:lnTo>
                  <a:pt x="2517647" y="120395"/>
                </a:lnTo>
                <a:lnTo>
                  <a:pt x="2521457" y="112775"/>
                </a:lnTo>
                <a:lnTo>
                  <a:pt x="2518409" y="105155"/>
                </a:lnTo>
                <a:lnTo>
                  <a:pt x="2516123" y="97535"/>
                </a:lnTo>
                <a:lnTo>
                  <a:pt x="2507741" y="93725"/>
                </a:lnTo>
                <a:close/>
              </a:path>
              <a:path w="2792095" h="706120">
                <a:moveTo>
                  <a:pt x="2562605" y="75437"/>
                </a:moveTo>
                <a:lnTo>
                  <a:pt x="2554985" y="77723"/>
                </a:lnTo>
                <a:lnTo>
                  <a:pt x="2547365" y="80771"/>
                </a:lnTo>
                <a:lnTo>
                  <a:pt x="2543555" y="88391"/>
                </a:lnTo>
                <a:lnTo>
                  <a:pt x="2545841" y="96011"/>
                </a:lnTo>
                <a:lnTo>
                  <a:pt x="2548889" y="103631"/>
                </a:lnTo>
                <a:lnTo>
                  <a:pt x="2556509" y="107441"/>
                </a:lnTo>
                <a:lnTo>
                  <a:pt x="2564129" y="105155"/>
                </a:lnTo>
                <a:lnTo>
                  <a:pt x="2571749" y="102107"/>
                </a:lnTo>
                <a:lnTo>
                  <a:pt x="2575559" y="94487"/>
                </a:lnTo>
                <a:lnTo>
                  <a:pt x="2573273" y="86867"/>
                </a:lnTo>
                <a:lnTo>
                  <a:pt x="2570225" y="79247"/>
                </a:lnTo>
                <a:lnTo>
                  <a:pt x="2562605" y="75437"/>
                </a:lnTo>
                <a:close/>
              </a:path>
              <a:path w="2792095" h="706120">
                <a:moveTo>
                  <a:pt x="2616707" y="56387"/>
                </a:moveTo>
                <a:lnTo>
                  <a:pt x="2609087" y="59435"/>
                </a:lnTo>
                <a:lnTo>
                  <a:pt x="2601467" y="61721"/>
                </a:lnTo>
                <a:lnTo>
                  <a:pt x="2597657" y="70103"/>
                </a:lnTo>
                <a:lnTo>
                  <a:pt x="2599943" y="77723"/>
                </a:lnTo>
                <a:lnTo>
                  <a:pt x="2602991" y="84581"/>
                </a:lnTo>
                <a:lnTo>
                  <a:pt x="2610611" y="89153"/>
                </a:lnTo>
                <a:lnTo>
                  <a:pt x="2618231" y="86105"/>
                </a:lnTo>
                <a:lnTo>
                  <a:pt x="2625851" y="83819"/>
                </a:lnTo>
                <a:lnTo>
                  <a:pt x="2629661" y="75437"/>
                </a:lnTo>
                <a:lnTo>
                  <a:pt x="2627375" y="67817"/>
                </a:lnTo>
                <a:lnTo>
                  <a:pt x="2625089" y="60959"/>
                </a:lnTo>
                <a:lnTo>
                  <a:pt x="2616707" y="56387"/>
                </a:lnTo>
                <a:close/>
              </a:path>
              <a:path w="2792095" h="706120">
                <a:moveTo>
                  <a:pt x="2670809" y="38099"/>
                </a:moveTo>
                <a:lnTo>
                  <a:pt x="2663189" y="40385"/>
                </a:lnTo>
                <a:lnTo>
                  <a:pt x="2655569" y="43433"/>
                </a:lnTo>
                <a:lnTo>
                  <a:pt x="2651759" y="51053"/>
                </a:lnTo>
                <a:lnTo>
                  <a:pt x="2654807" y="58673"/>
                </a:lnTo>
                <a:lnTo>
                  <a:pt x="2657093" y="66293"/>
                </a:lnTo>
                <a:lnTo>
                  <a:pt x="2665475" y="70103"/>
                </a:lnTo>
                <a:lnTo>
                  <a:pt x="2673095" y="67817"/>
                </a:lnTo>
                <a:lnTo>
                  <a:pt x="2679953" y="64769"/>
                </a:lnTo>
                <a:lnTo>
                  <a:pt x="2683763" y="57149"/>
                </a:lnTo>
                <a:lnTo>
                  <a:pt x="2679191" y="41909"/>
                </a:lnTo>
                <a:lnTo>
                  <a:pt x="2670809" y="38099"/>
                </a:lnTo>
                <a:close/>
              </a:path>
              <a:path w="2792095" h="706120">
                <a:moveTo>
                  <a:pt x="2724911" y="19049"/>
                </a:moveTo>
                <a:lnTo>
                  <a:pt x="2717291" y="21335"/>
                </a:lnTo>
                <a:lnTo>
                  <a:pt x="2709671" y="24383"/>
                </a:lnTo>
                <a:lnTo>
                  <a:pt x="2705861" y="32765"/>
                </a:lnTo>
                <a:lnTo>
                  <a:pt x="2708909" y="39623"/>
                </a:lnTo>
                <a:lnTo>
                  <a:pt x="2711195" y="47243"/>
                </a:lnTo>
                <a:lnTo>
                  <a:pt x="2719577" y="51053"/>
                </a:lnTo>
                <a:lnTo>
                  <a:pt x="2727197" y="48767"/>
                </a:lnTo>
                <a:lnTo>
                  <a:pt x="2734055" y="45719"/>
                </a:lnTo>
                <a:lnTo>
                  <a:pt x="2738627" y="38099"/>
                </a:lnTo>
                <a:lnTo>
                  <a:pt x="2735579" y="30479"/>
                </a:lnTo>
                <a:lnTo>
                  <a:pt x="2733293" y="22859"/>
                </a:lnTo>
                <a:lnTo>
                  <a:pt x="2724911" y="19049"/>
                </a:lnTo>
                <a:close/>
              </a:path>
              <a:path w="2792095" h="706120">
                <a:moveTo>
                  <a:pt x="2779013" y="0"/>
                </a:moveTo>
                <a:lnTo>
                  <a:pt x="2771393" y="2285"/>
                </a:lnTo>
                <a:lnTo>
                  <a:pt x="2763773" y="5333"/>
                </a:lnTo>
                <a:lnTo>
                  <a:pt x="2759963" y="13715"/>
                </a:lnTo>
                <a:lnTo>
                  <a:pt x="2762249" y="20573"/>
                </a:lnTo>
                <a:lnTo>
                  <a:pt x="2765297" y="28193"/>
                </a:lnTo>
                <a:lnTo>
                  <a:pt x="2773679" y="32003"/>
                </a:lnTo>
                <a:lnTo>
                  <a:pt x="2781299" y="29717"/>
                </a:lnTo>
                <a:lnTo>
                  <a:pt x="2788157" y="26669"/>
                </a:lnTo>
                <a:lnTo>
                  <a:pt x="2791967" y="18287"/>
                </a:lnTo>
                <a:lnTo>
                  <a:pt x="2789681" y="11429"/>
                </a:lnTo>
                <a:lnTo>
                  <a:pt x="2786633" y="3809"/>
                </a:lnTo>
                <a:lnTo>
                  <a:pt x="2779013" y="0"/>
                </a:lnTo>
                <a:close/>
              </a:path>
            </a:pathLst>
          </a:custGeom>
          <a:solidFill>
            <a:srgbClr val="000065"/>
          </a:solidFill>
        </p:spPr>
        <p:txBody>
          <a:bodyPr wrap="square" lIns="0" tIns="0" rIns="0" bIns="0" rtlCol="0"/>
          <a:lstStyle/>
          <a:p>
            <a:endParaRPr/>
          </a:p>
        </p:txBody>
      </p:sp>
      <p:sp>
        <p:nvSpPr>
          <p:cNvPr id="642" name="object 642"/>
          <p:cNvSpPr/>
          <p:nvPr/>
        </p:nvSpPr>
        <p:spPr>
          <a:xfrm>
            <a:off x="2852927" y="5421629"/>
            <a:ext cx="2838450" cy="603250"/>
          </a:xfrm>
          <a:custGeom>
            <a:avLst/>
            <a:gdLst/>
            <a:ahLst/>
            <a:cxnLst/>
            <a:rect l="l" t="t" r="r" b="b"/>
            <a:pathLst>
              <a:path w="2838450" h="603250">
                <a:moveTo>
                  <a:pt x="83820" y="573024"/>
                </a:moveTo>
                <a:lnTo>
                  <a:pt x="76200" y="573786"/>
                </a:lnTo>
                <a:lnTo>
                  <a:pt x="0" y="577558"/>
                </a:lnTo>
                <a:lnTo>
                  <a:pt x="0" y="602818"/>
                </a:lnTo>
                <a:lnTo>
                  <a:pt x="762" y="602742"/>
                </a:lnTo>
                <a:lnTo>
                  <a:pt x="77724" y="599694"/>
                </a:lnTo>
                <a:lnTo>
                  <a:pt x="84582" y="598932"/>
                </a:lnTo>
                <a:lnTo>
                  <a:pt x="90678" y="592836"/>
                </a:lnTo>
                <a:lnTo>
                  <a:pt x="89916" y="585978"/>
                </a:lnTo>
                <a:lnTo>
                  <a:pt x="89916" y="579120"/>
                </a:lnTo>
                <a:lnTo>
                  <a:pt x="83820" y="573024"/>
                </a:lnTo>
                <a:close/>
              </a:path>
              <a:path w="2838450" h="603250">
                <a:moveTo>
                  <a:pt x="263652" y="564642"/>
                </a:moveTo>
                <a:lnTo>
                  <a:pt x="256794" y="565404"/>
                </a:lnTo>
                <a:lnTo>
                  <a:pt x="181356" y="569214"/>
                </a:lnTo>
                <a:lnTo>
                  <a:pt x="172212" y="569214"/>
                </a:lnTo>
                <a:lnTo>
                  <a:pt x="166878" y="575310"/>
                </a:lnTo>
                <a:lnTo>
                  <a:pt x="167640" y="582168"/>
                </a:lnTo>
                <a:lnTo>
                  <a:pt x="167640" y="589788"/>
                </a:lnTo>
                <a:lnTo>
                  <a:pt x="173736" y="595122"/>
                </a:lnTo>
                <a:lnTo>
                  <a:pt x="180594" y="594360"/>
                </a:lnTo>
                <a:lnTo>
                  <a:pt x="182118" y="594360"/>
                </a:lnTo>
                <a:lnTo>
                  <a:pt x="258318" y="591312"/>
                </a:lnTo>
                <a:lnTo>
                  <a:pt x="265176" y="590550"/>
                </a:lnTo>
                <a:lnTo>
                  <a:pt x="270510" y="584454"/>
                </a:lnTo>
                <a:lnTo>
                  <a:pt x="270510" y="577596"/>
                </a:lnTo>
                <a:lnTo>
                  <a:pt x="269748" y="570738"/>
                </a:lnTo>
                <a:lnTo>
                  <a:pt x="263652" y="564642"/>
                </a:lnTo>
                <a:close/>
              </a:path>
              <a:path w="2838450" h="603250">
                <a:moveTo>
                  <a:pt x="440436" y="537210"/>
                </a:moveTo>
                <a:lnTo>
                  <a:pt x="433578" y="537972"/>
                </a:lnTo>
                <a:lnTo>
                  <a:pt x="363474" y="550164"/>
                </a:lnTo>
                <a:lnTo>
                  <a:pt x="357378" y="550926"/>
                </a:lnTo>
                <a:lnTo>
                  <a:pt x="350520" y="552450"/>
                </a:lnTo>
                <a:lnTo>
                  <a:pt x="345948" y="559308"/>
                </a:lnTo>
                <a:lnTo>
                  <a:pt x="346710" y="566166"/>
                </a:lnTo>
                <a:lnTo>
                  <a:pt x="348234" y="573024"/>
                </a:lnTo>
                <a:lnTo>
                  <a:pt x="354330" y="577596"/>
                </a:lnTo>
                <a:lnTo>
                  <a:pt x="361188" y="576834"/>
                </a:lnTo>
                <a:lnTo>
                  <a:pt x="367284" y="576072"/>
                </a:lnTo>
                <a:lnTo>
                  <a:pt x="438150" y="563118"/>
                </a:lnTo>
                <a:lnTo>
                  <a:pt x="445008" y="562356"/>
                </a:lnTo>
                <a:lnTo>
                  <a:pt x="449580" y="555498"/>
                </a:lnTo>
                <a:lnTo>
                  <a:pt x="448818" y="548640"/>
                </a:lnTo>
                <a:lnTo>
                  <a:pt x="447294" y="541782"/>
                </a:lnTo>
                <a:lnTo>
                  <a:pt x="440436" y="537210"/>
                </a:lnTo>
                <a:close/>
              </a:path>
              <a:path w="2838450" h="603250">
                <a:moveTo>
                  <a:pt x="618744" y="506730"/>
                </a:moveTo>
                <a:lnTo>
                  <a:pt x="611886" y="507492"/>
                </a:lnTo>
                <a:lnTo>
                  <a:pt x="544830" y="518922"/>
                </a:lnTo>
                <a:lnTo>
                  <a:pt x="534924" y="520446"/>
                </a:lnTo>
                <a:lnTo>
                  <a:pt x="528066" y="521970"/>
                </a:lnTo>
                <a:lnTo>
                  <a:pt x="523494" y="528828"/>
                </a:lnTo>
                <a:lnTo>
                  <a:pt x="525018" y="535686"/>
                </a:lnTo>
                <a:lnTo>
                  <a:pt x="525780" y="542544"/>
                </a:lnTo>
                <a:lnTo>
                  <a:pt x="532638" y="547116"/>
                </a:lnTo>
                <a:lnTo>
                  <a:pt x="539496" y="546354"/>
                </a:lnTo>
                <a:lnTo>
                  <a:pt x="549402" y="544068"/>
                </a:lnTo>
                <a:lnTo>
                  <a:pt x="615696" y="532638"/>
                </a:lnTo>
                <a:lnTo>
                  <a:pt x="622554" y="531876"/>
                </a:lnTo>
                <a:lnTo>
                  <a:pt x="627888" y="525018"/>
                </a:lnTo>
                <a:lnTo>
                  <a:pt x="626364" y="518160"/>
                </a:lnTo>
                <a:lnTo>
                  <a:pt x="625602" y="511302"/>
                </a:lnTo>
                <a:lnTo>
                  <a:pt x="618744" y="506730"/>
                </a:lnTo>
                <a:close/>
              </a:path>
              <a:path w="2838450" h="603250">
                <a:moveTo>
                  <a:pt x="796290" y="474726"/>
                </a:moveTo>
                <a:lnTo>
                  <a:pt x="789432" y="476250"/>
                </a:lnTo>
                <a:lnTo>
                  <a:pt x="726948" y="487680"/>
                </a:lnTo>
                <a:lnTo>
                  <a:pt x="713232" y="489966"/>
                </a:lnTo>
                <a:lnTo>
                  <a:pt x="706374" y="491490"/>
                </a:lnTo>
                <a:lnTo>
                  <a:pt x="701802" y="497586"/>
                </a:lnTo>
                <a:lnTo>
                  <a:pt x="702564" y="505206"/>
                </a:lnTo>
                <a:lnTo>
                  <a:pt x="704088" y="512064"/>
                </a:lnTo>
                <a:lnTo>
                  <a:pt x="710946" y="516636"/>
                </a:lnTo>
                <a:lnTo>
                  <a:pt x="717804" y="515112"/>
                </a:lnTo>
                <a:lnTo>
                  <a:pt x="731520" y="512826"/>
                </a:lnTo>
                <a:lnTo>
                  <a:pt x="794004" y="501396"/>
                </a:lnTo>
                <a:lnTo>
                  <a:pt x="800862" y="499872"/>
                </a:lnTo>
                <a:lnTo>
                  <a:pt x="805434" y="493014"/>
                </a:lnTo>
                <a:lnTo>
                  <a:pt x="803910" y="486156"/>
                </a:lnTo>
                <a:lnTo>
                  <a:pt x="803148" y="479298"/>
                </a:lnTo>
                <a:lnTo>
                  <a:pt x="796290" y="474726"/>
                </a:lnTo>
                <a:close/>
              </a:path>
              <a:path w="2838450" h="603250">
                <a:moveTo>
                  <a:pt x="973836" y="441198"/>
                </a:moveTo>
                <a:lnTo>
                  <a:pt x="966216" y="442722"/>
                </a:lnTo>
                <a:lnTo>
                  <a:pt x="909828" y="453390"/>
                </a:lnTo>
                <a:lnTo>
                  <a:pt x="890778" y="457200"/>
                </a:lnTo>
                <a:lnTo>
                  <a:pt x="883158" y="457962"/>
                </a:lnTo>
                <a:lnTo>
                  <a:pt x="878586" y="464820"/>
                </a:lnTo>
                <a:lnTo>
                  <a:pt x="880110" y="471678"/>
                </a:lnTo>
                <a:lnTo>
                  <a:pt x="881634" y="479298"/>
                </a:lnTo>
                <a:lnTo>
                  <a:pt x="888492" y="483870"/>
                </a:lnTo>
                <a:lnTo>
                  <a:pt x="895350" y="482346"/>
                </a:lnTo>
                <a:lnTo>
                  <a:pt x="971550" y="467868"/>
                </a:lnTo>
                <a:lnTo>
                  <a:pt x="978408" y="466344"/>
                </a:lnTo>
                <a:lnTo>
                  <a:pt x="982980" y="459486"/>
                </a:lnTo>
                <a:lnTo>
                  <a:pt x="979932" y="445770"/>
                </a:lnTo>
                <a:lnTo>
                  <a:pt x="973836" y="441198"/>
                </a:lnTo>
                <a:close/>
              </a:path>
              <a:path w="2838450" h="603250">
                <a:moveTo>
                  <a:pt x="1150620" y="405384"/>
                </a:moveTo>
                <a:lnTo>
                  <a:pt x="1143000" y="406908"/>
                </a:lnTo>
                <a:lnTo>
                  <a:pt x="1067562" y="422910"/>
                </a:lnTo>
                <a:lnTo>
                  <a:pt x="1060704" y="423672"/>
                </a:lnTo>
                <a:lnTo>
                  <a:pt x="1056132" y="430530"/>
                </a:lnTo>
                <a:lnTo>
                  <a:pt x="1057656" y="437388"/>
                </a:lnTo>
                <a:lnTo>
                  <a:pt x="1059180" y="445008"/>
                </a:lnTo>
                <a:lnTo>
                  <a:pt x="1065276" y="448818"/>
                </a:lnTo>
                <a:lnTo>
                  <a:pt x="1072896" y="448056"/>
                </a:lnTo>
                <a:lnTo>
                  <a:pt x="1148334" y="432054"/>
                </a:lnTo>
                <a:lnTo>
                  <a:pt x="1155192" y="431292"/>
                </a:lnTo>
                <a:lnTo>
                  <a:pt x="1159764" y="424434"/>
                </a:lnTo>
                <a:lnTo>
                  <a:pt x="1158240" y="417576"/>
                </a:lnTo>
                <a:lnTo>
                  <a:pt x="1157478" y="409956"/>
                </a:lnTo>
                <a:lnTo>
                  <a:pt x="1150620" y="405384"/>
                </a:lnTo>
                <a:close/>
              </a:path>
              <a:path w="2838450" h="603250">
                <a:moveTo>
                  <a:pt x="1326642" y="368808"/>
                </a:moveTo>
                <a:lnTo>
                  <a:pt x="1275588" y="380238"/>
                </a:lnTo>
                <a:lnTo>
                  <a:pt x="1244346" y="386334"/>
                </a:lnTo>
                <a:lnTo>
                  <a:pt x="1237488" y="387858"/>
                </a:lnTo>
                <a:lnTo>
                  <a:pt x="1232916" y="394716"/>
                </a:lnTo>
                <a:lnTo>
                  <a:pt x="1235964" y="408432"/>
                </a:lnTo>
                <a:lnTo>
                  <a:pt x="1242822" y="413004"/>
                </a:lnTo>
                <a:lnTo>
                  <a:pt x="1249680" y="412242"/>
                </a:lnTo>
                <a:lnTo>
                  <a:pt x="1325118" y="395478"/>
                </a:lnTo>
                <a:lnTo>
                  <a:pt x="1332738" y="393954"/>
                </a:lnTo>
                <a:lnTo>
                  <a:pt x="1336548" y="387096"/>
                </a:lnTo>
                <a:lnTo>
                  <a:pt x="1333500" y="373380"/>
                </a:lnTo>
                <a:lnTo>
                  <a:pt x="1326642" y="368808"/>
                </a:lnTo>
                <a:close/>
              </a:path>
              <a:path w="2838450" h="603250">
                <a:moveTo>
                  <a:pt x="1503426" y="330708"/>
                </a:moveTo>
                <a:lnTo>
                  <a:pt x="1496568" y="332232"/>
                </a:lnTo>
                <a:lnTo>
                  <a:pt x="1420368" y="348234"/>
                </a:lnTo>
                <a:lnTo>
                  <a:pt x="1413510" y="349758"/>
                </a:lnTo>
                <a:lnTo>
                  <a:pt x="1408938" y="356616"/>
                </a:lnTo>
                <a:lnTo>
                  <a:pt x="1411986" y="370332"/>
                </a:lnTo>
                <a:lnTo>
                  <a:pt x="1418844" y="374904"/>
                </a:lnTo>
                <a:lnTo>
                  <a:pt x="1501902" y="357378"/>
                </a:lnTo>
                <a:lnTo>
                  <a:pt x="1508760" y="355854"/>
                </a:lnTo>
                <a:lnTo>
                  <a:pt x="1513332" y="348996"/>
                </a:lnTo>
                <a:lnTo>
                  <a:pt x="1511808" y="341376"/>
                </a:lnTo>
                <a:lnTo>
                  <a:pt x="1510284" y="334518"/>
                </a:lnTo>
                <a:lnTo>
                  <a:pt x="1503426" y="330708"/>
                </a:lnTo>
                <a:close/>
              </a:path>
              <a:path w="2838450" h="603250">
                <a:moveTo>
                  <a:pt x="1679448" y="291084"/>
                </a:moveTo>
                <a:lnTo>
                  <a:pt x="1672590" y="292608"/>
                </a:lnTo>
                <a:lnTo>
                  <a:pt x="1597152" y="310134"/>
                </a:lnTo>
                <a:lnTo>
                  <a:pt x="1590294" y="311658"/>
                </a:lnTo>
                <a:lnTo>
                  <a:pt x="1585722" y="318516"/>
                </a:lnTo>
                <a:lnTo>
                  <a:pt x="1588770" y="332232"/>
                </a:lnTo>
                <a:lnTo>
                  <a:pt x="1595628" y="336042"/>
                </a:lnTo>
                <a:lnTo>
                  <a:pt x="1684782" y="316230"/>
                </a:lnTo>
                <a:lnTo>
                  <a:pt x="1689354" y="309372"/>
                </a:lnTo>
                <a:lnTo>
                  <a:pt x="1686306" y="295656"/>
                </a:lnTo>
                <a:lnTo>
                  <a:pt x="1679448" y="291084"/>
                </a:lnTo>
                <a:close/>
              </a:path>
              <a:path w="2838450" h="603250">
                <a:moveTo>
                  <a:pt x="1854708" y="249936"/>
                </a:moveTo>
                <a:lnTo>
                  <a:pt x="1847850" y="251460"/>
                </a:lnTo>
                <a:lnTo>
                  <a:pt x="1822704" y="257556"/>
                </a:lnTo>
                <a:lnTo>
                  <a:pt x="1765554" y="270510"/>
                </a:lnTo>
                <a:lnTo>
                  <a:pt x="1761744" y="277368"/>
                </a:lnTo>
                <a:lnTo>
                  <a:pt x="1763268" y="284988"/>
                </a:lnTo>
                <a:lnTo>
                  <a:pt x="1764792" y="291846"/>
                </a:lnTo>
                <a:lnTo>
                  <a:pt x="1771650" y="295656"/>
                </a:lnTo>
                <a:lnTo>
                  <a:pt x="1860804" y="275082"/>
                </a:lnTo>
                <a:lnTo>
                  <a:pt x="1865376" y="268224"/>
                </a:lnTo>
                <a:lnTo>
                  <a:pt x="1863852" y="261366"/>
                </a:lnTo>
                <a:lnTo>
                  <a:pt x="1861566" y="254508"/>
                </a:lnTo>
                <a:lnTo>
                  <a:pt x="1854708" y="249936"/>
                </a:lnTo>
                <a:close/>
              </a:path>
              <a:path w="2838450" h="603250">
                <a:moveTo>
                  <a:pt x="2029968" y="206502"/>
                </a:moveTo>
                <a:lnTo>
                  <a:pt x="2023110" y="208788"/>
                </a:lnTo>
                <a:lnTo>
                  <a:pt x="2004060" y="213360"/>
                </a:lnTo>
                <a:lnTo>
                  <a:pt x="1948434" y="227838"/>
                </a:lnTo>
                <a:lnTo>
                  <a:pt x="1941576" y="229362"/>
                </a:lnTo>
                <a:lnTo>
                  <a:pt x="1937004" y="236220"/>
                </a:lnTo>
                <a:lnTo>
                  <a:pt x="1938528" y="243078"/>
                </a:lnTo>
                <a:lnTo>
                  <a:pt x="1940814" y="249936"/>
                </a:lnTo>
                <a:lnTo>
                  <a:pt x="1947672" y="254508"/>
                </a:lnTo>
                <a:lnTo>
                  <a:pt x="1954530" y="252222"/>
                </a:lnTo>
                <a:lnTo>
                  <a:pt x="2010156" y="238506"/>
                </a:lnTo>
                <a:lnTo>
                  <a:pt x="2029206" y="233172"/>
                </a:lnTo>
                <a:lnTo>
                  <a:pt x="2036064" y="231648"/>
                </a:lnTo>
                <a:lnTo>
                  <a:pt x="2040636" y="224790"/>
                </a:lnTo>
                <a:lnTo>
                  <a:pt x="2039112" y="217932"/>
                </a:lnTo>
                <a:lnTo>
                  <a:pt x="2036826" y="211074"/>
                </a:lnTo>
                <a:lnTo>
                  <a:pt x="2029968" y="206502"/>
                </a:lnTo>
                <a:close/>
              </a:path>
              <a:path w="2838450" h="603250">
                <a:moveTo>
                  <a:pt x="2205228" y="164592"/>
                </a:moveTo>
                <a:lnTo>
                  <a:pt x="2198370" y="166116"/>
                </a:lnTo>
                <a:lnTo>
                  <a:pt x="2187702" y="169164"/>
                </a:lnTo>
                <a:lnTo>
                  <a:pt x="2123694" y="183642"/>
                </a:lnTo>
                <a:lnTo>
                  <a:pt x="2116836" y="185928"/>
                </a:lnTo>
                <a:lnTo>
                  <a:pt x="2112264" y="192786"/>
                </a:lnTo>
                <a:lnTo>
                  <a:pt x="2115312" y="206502"/>
                </a:lnTo>
                <a:lnTo>
                  <a:pt x="2122170" y="210312"/>
                </a:lnTo>
                <a:lnTo>
                  <a:pt x="2129790" y="208788"/>
                </a:lnTo>
                <a:lnTo>
                  <a:pt x="2193798" y="194310"/>
                </a:lnTo>
                <a:lnTo>
                  <a:pt x="2205228" y="191262"/>
                </a:lnTo>
                <a:lnTo>
                  <a:pt x="2212086" y="189738"/>
                </a:lnTo>
                <a:lnTo>
                  <a:pt x="2215896" y="182118"/>
                </a:lnTo>
                <a:lnTo>
                  <a:pt x="2212848" y="168402"/>
                </a:lnTo>
                <a:lnTo>
                  <a:pt x="2205228" y="164592"/>
                </a:lnTo>
                <a:close/>
              </a:path>
              <a:path w="2838450" h="603250">
                <a:moveTo>
                  <a:pt x="2380488" y="120396"/>
                </a:moveTo>
                <a:lnTo>
                  <a:pt x="2373630" y="121920"/>
                </a:lnTo>
                <a:lnTo>
                  <a:pt x="2369820" y="123444"/>
                </a:lnTo>
                <a:lnTo>
                  <a:pt x="2298954" y="140970"/>
                </a:lnTo>
                <a:lnTo>
                  <a:pt x="2292096" y="142494"/>
                </a:lnTo>
                <a:lnTo>
                  <a:pt x="2287524" y="149352"/>
                </a:lnTo>
                <a:lnTo>
                  <a:pt x="2289048" y="156210"/>
                </a:lnTo>
                <a:lnTo>
                  <a:pt x="2291334" y="163068"/>
                </a:lnTo>
                <a:lnTo>
                  <a:pt x="2298192" y="167640"/>
                </a:lnTo>
                <a:lnTo>
                  <a:pt x="2305050" y="166116"/>
                </a:lnTo>
                <a:lnTo>
                  <a:pt x="2375916" y="148590"/>
                </a:lnTo>
                <a:lnTo>
                  <a:pt x="2379726" y="147066"/>
                </a:lnTo>
                <a:lnTo>
                  <a:pt x="2386584" y="145542"/>
                </a:lnTo>
                <a:lnTo>
                  <a:pt x="2391156" y="138684"/>
                </a:lnTo>
                <a:lnTo>
                  <a:pt x="2389632" y="131826"/>
                </a:lnTo>
                <a:lnTo>
                  <a:pt x="2387346" y="124968"/>
                </a:lnTo>
                <a:lnTo>
                  <a:pt x="2380488" y="120396"/>
                </a:lnTo>
                <a:close/>
              </a:path>
              <a:path w="2838450" h="603250">
                <a:moveTo>
                  <a:pt x="2554986" y="75438"/>
                </a:moveTo>
                <a:lnTo>
                  <a:pt x="2548128" y="76962"/>
                </a:lnTo>
                <a:lnTo>
                  <a:pt x="2473452" y="96774"/>
                </a:lnTo>
                <a:lnTo>
                  <a:pt x="2466594" y="99060"/>
                </a:lnTo>
                <a:lnTo>
                  <a:pt x="2462784" y="105918"/>
                </a:lnTo>
                <a:lnTo>
                  <a:pt x="2464308" y="112776"/>
                </a:lnTo>
                <a:lnTo>
                  <a:pt x="2466594" y="119634"/>
                </a:lnTo>
                <a:lnTo>
                  <a:pt x="2473452" y="123444"/>
                </a:lnTo>
                <a:lnTo>
                  <a:pt x="2480310" y="121920"/>
                </a:lnTo>
                <a:lnTo>
                  <a:pt x="2554986" y="102108"/>
                </a:lnTo>
                <a:lnTo>
                  <a:pt x="2561844" y="99822"/>
                </a:lnTo>
                <a:lnTo>
                  <a:pt x="2565654" y="92964"/>
                </a:lnTo>
                <a:lnTo>
                  <a:pt x="2564130" y="86106"/>
                </a:lnTo>
                <a:lnTo>
                  <a:pt x="2561844" y="79248"/>
                </a:lnTo>
                <a:lnTo>
                  <a:pt x="2554986" y="75438"/>
                </a:lnTo>
                <a:close/>
              </a:path>
              <a:path w="2838450" h="603250">
                <a:moveTo>
                  <a:pt x="2729484" y="28956"/>
                </a:moveTo>
                <a:lnTo>
                  <a:pt x="2722626" y="30480"/>
                </a:lnTo>
                <a:lnTo>
                  <a:pt x="2647950" y="50292"/>
                </a:lnTo>
                <a:lnTo>
                  <a:pt x="2641092" y="52578"/>
                </a:lnTo>
                <a:lnTo>
                  <a:pt x="2637282" y="59436"/>
                </a:lnTo>
                <a:lnTo>
                  <a:pt x="2640330" y="73152"/>
                </a:lnTo>
                <a:lnTo>
                  <a:pt x="2647950" y="76962"/>
                </a:lnTo>
                <a:lnTo>
                  <a:pt x="2654808" y="75438"/>
                </a:lnTo>
                <a:lnTo>
                  <a:pt x="2729484" y="55626"/>
                </a:lnTo>
                <a:lnTo>
                  <a:pt x="2736342" y="54102"/>
                </a:lnTo>
                <a:lnTo>
                  <a:pt x="2740152" y="46482"/>
                </a:lnTo>
                <a:lnTo>
                  <a:pt x="2737104" y="32766"/>
                </a:lnTo>
                <a:lnTo>
                  <a:pt x="2729484" y="28956"/>
                </a:lnTo>
                <a:close/>
              </a:path>
              <a:path w="2838450" h="603250">
                <a:moveTo>
                  <a:pt x="2833116" y="0"/>
                </a:moveTo>
                <a:lnTo>
                  <a:pt x="2826258" y="1524"/>
                </a:lnTo>
                <a:lnTo>
                  <a:pt x="2814828" y="5334"/>
                </a:lnTo>
                <a:lnTo>
                  <a:pt x="2811018" y="12192"/>
                </a:lnTo>
                <a:lnTo>
                  <a:pt x="2813304" y="19050"/>
                </a:lnTo>
                <a:lnTo>
                  <a:pt x="2814828" y="25908"/>
                </a:lnTo>
                <a:lnTo>
                  <a:pt x="2822448" y="29718"/>
                </a:lnTo>
                <a:lnTo>
                  <a:pt x="2829306" y="28194"/>
                </a:lnTo>
                <a:lnTo>
                  <a:pt x="2833116" y="26670"/>
                </a:lnTo>
                <a:lnTo>
                  <a:pt x="2838450" y="24892"/>
                </a:lnTo>
                <a:lnTo>
                  <a:pt x="2838450" y="2963"/>
                </a:lnTo>
                <a:lnTo>
                  <a:pt x="2833116" y="0"/>
                </a:lnTo>
                <a:close/>
              </a:path>
            </a:pathLst>
          </a:custGeom>
          <a:solidFill>
            <a:srgbClr val="326598"/>
          </a:solidFill>
        </p:spPr>
        <p:txBody>
          <a:bodyPr wrap="square" lIns="0" tIns="0" rIns="0" bIns="0" rtlCol="0"/>
          <a:lstStyle/>
          <a:p>
            <a:endParaRPr/>
          </a:p>
        </p:txBody>
      </p:sp>
      <p:sp>
        <p:nvSpPr>
          <p:cNvPr id="643" name="object 643"/>
          <p:cNvSpPr txBox="1"/>
          <p:nvPr/>
        </p:nvSpPr>
        <p:spPr>
          <a:xfrm>
            <a:off x="2581653" y="5436368"/>
            <a:ext cx="193040" cy="815340"/>
          </a:xfrm>
          <a:prstGeom prst="rect">
            <a:avLst/>
          </a:prstGeom>
        </p:spPr>
        <p:txBody>
          <a:bodyPr vert="horz" wrap="square" lIns="0" tIns="0" rIns="0" bIns="0" rtlCol="0">
            <a:spAutoFit/>
          </a:bodyPr>
          <a:lstStyle/>
          <a:p>
            <a:pPr>
              <a:lnSpc>
                <a:spcPct val="100000"/>
              </a:lnSpc>
            </a:pPr>
            <a:r>
              <a:rPr sz="850" b="1" spc="-5" dirty="0">
                <a:solidFill>
                  <a:srgbClr val="3F3F3F"/>
                </a:solidFill>
                <a:latin typeface="Arial"/>
                <a:cs typeface="Arial"/>
              </a:rPr>
              <a:t>1</a:t>
            </a:r>
            <a:r>
              <a:rPr sz="850" b="1" spc="-15" dirty="0">
                <a:solidFill>
                  <a:srgbClr val="3F3F3F"/>
                </a:solidFill>
                <a:latin typeface="Arial"/>
                <a:cs typeface="Arial"/>
              </a:rPr>
              <a:t>2</a:t>
            </a:r>
            <a:r>
              <a:rPr sz="850" b="1" spc="-5" dirty="0">
                <a:solidFill>
                  <a:srgbClr val="3F3F3F"/>
                </a:solidFill>
                <a:latin typeface="Arial"/>
                <a:cs typeface="Arial"/>
              </a:rPr>
              <a:t>0</a:t>
            </a:r>
            <a:endParaRPr sz="850">
              <a:latin typeface="Arial"/>
              <a:cs typeface="Arial"/>
            </a:endParaRPr>
          </a:p>
          <a:p>
            <a:pPr>
              <a:lnSpc>
                <a:spcPct val="100000"/>
              </a:lnSpc>
              <a:spcBef>
                <a:spcPts val="780"/>
              </a:spcBef>
            </a:pPr>
            <a:r>
              <a:rPr sz="850" b="1" spc="-5" dirty="0">
                <a:solidFill>
                  <a:srgbClr val="3F3F3F"/>
                </a:solidFill>
                <a:latin typeface="Arial"/>
                <a:cs typeface="Arial"/>
              </a:rPr>
              <a:t>1</a:t>
            </a:r>
            <a:r>
              <a:rPr sz="850" b="1" spc="-15" dirty="0">
                <a:solidFill>
                  <a:srgbClr val="3F3F3F"/>
                </a:solidFill>
                <a:latin typeface="Arial"/>
                <a:cs typeface="Arial"/>
              </a:rPr>
              <a:t>0</a:t>
            </a:r>
            <a:r>
              <a:rPr sz="850" b="1" spc="-5" dirty="0">
                <a:solidFill>
                  <a:srgbClr val="3F3F3F"/>
                </a:solidFill>
                <a:latin typeface="Arial"/>
                <a:cs typeface="Arial"/>
              </a:rPr>
              <a:t>0</a:t>
            </a:r>
            <a:endParaRPr sz="850">
              <a:latin typeface="Arial"/>
              <a:cs typeface="Arial"/>
            </a:endParaRPr>
          </a:p>
          <a:p>
            <a:pPr marL="59055">
              <a:lnSpc>
                <a:spcPct val="100000"/>
              </a:lnSpc>
              <a:spcBef>
                <a:spcPts val="775"/>
              </a:spcBef>
            </a:pPr>
            <a:r>
              <a:rPr sz="850" b="1" spc="-5" dirty="0">
                <a:solidFill>
                  <a:srgbClr val="3F3F3F"/>
                </a:solidFill>
                <a:latin typeface="Arial"/>
                <a:cs typeface="Arial"/>
              </a:rPr>
              <a:t>80</a:t>
            </a:r>
            <a:endParaRPr sz="850">
              <a:latin typeface="Arial"/>
              <a:cs typeface="Arial"/>
            </a:endParaRPr>
          </a:p>
          <a:p>
            <a:pPr marL="59055">
              <a:lnSpc>
                <a:spcPct val="100000"/>
              </a:lnSpc>
              <a:spcBef>
                <a:spcPts val="775"/>
              </a:spcBef>
            </a:pPr>
            <a:r>
              <a:rPr sz="850" b="1" spc="-5" dirty="0">
                <a:solidFill>
                  <a:srgbClr val="3F3F3F"/>
                </a:solidFill>
                <a:latin typeface="Arial"/>
                <a:cs typeface="Arial"/>
              </a:rPr>
              <a:t>60</a:t>
            </a:r>
            <a:endParaRPr sz="850">
              <a:latin typeface="Arial"/>
              <a:cs typeface="Arial"/>
            </a:endParaRPr>
          </a:p>
        </p:txBody>
      </p:sp>
      <p:sp>
        <p:nvSpPr>
          <p:cNvPr id="644" name="object 644"/>
          <p:cNvSpPr txBox="1"/>
          <p:nvPr/>
        </p:nvSpPr>
        <p:spPr>
          <a:xfrm>
            <a:off x="2552943" y="4368279"/>
            <a:ext cx="2668270" cy="970915"/>
          </a:xfrm>
          <a:prstGeom prst="rect">
            <a:avLst/>
          </a:prstGeom>
        </p:spPr>
        <p:txBody>
          <a:bodyPr vert="horz" wrap="square" lIns="0" tIns="0" rIns="0" bIns="0" rtlCol="0">
            <a:spAutoFit/>
          </a:bodyPr>
          <a:lstStyle/>
          <a:p>
            <a:pPr marL="12700">
              <a:lnSpc>
                <a:spcPct val="100000"/>
              </a:lnSpc>
            </a:pPr>
            <a:r>
              <a:rPr sz="950" b="1" spc="-5" dirty="0">
                <a:latin typeface="Arial"/>
                <a:cs typeface="Arial"/>
              </a:rPr>
              <a:t>Figure </a:t>
            </a:r>
            <a:r>
              <a:rPr sz="950" b="1" spc="-10" dirty="0">
                <a:latin typeface="Arial"/>
                <a:cs typeface="Arial"/>
              </a:rPr>
              <a:t>39: Demand </a:t>
            </a:r>
            <a:r>
              <a:rPr sz="950" b="1" spc="-15" dirty="0">
                <a:latin typeface="Arial"/>
                <a:cs typeface="Arial"/>
              </a:rPr>
              <a:t>vs. </a:t>
            </a:r>
            <a:r>
              <a:rPr sz="950" b="1" spc="-10" dirty="0">
                <a:latin typeface="Arial"/>
                <a:cs typeface="Arial"/>
              </a:rPr>
              <a:t>Capacity </a:t>
            </a:r>
            <a:r>
              <a:rPr sz="950" b="1" spc="-5" dirty="0">
                <a:latin typeface="Arial"/>
                <a:cs typeface="Arial"/>
              </a:rPr>
              <a:t>– </a:t>
            </a:r>
            <a:r>
              <a:rPr sz="950" b="1" spc="-10" dirty="0">
                <a:latin typeface="Arial"/>
                <a:cs typeface="Arial"/>
              </a:rPr>
              <a:t>Coke</a:t>
            </a:r>
            <a:r>
              <a:rPr sz="950" b="1" spc="-15" dirty="0">
                <a:latin typeface="Arial"/>
                <a:cs typeface="Arial"/>
              </a:rPr>
              <a:t> </a:t>
            </a:r>
            <a:r>
              <a:rPr sz="950" b="1" spc="-10" dirty="0">
                <a:latin typeface="Arial"/>
                <a:cs typeface="Arial"/>
              </a:rPr>
              <a:t>Drums</a:t>
            </a:r>
            <a:endParaRPr sz="950">
              <a:latin typeface="Arial"/>
              <a:cs typeface="Arial"/>
            </a:endParaRPr>
          </a:p>
          <a:p>
            <a:pPr>
              <a:lnSpc>
                <a:spcPct val="100000"/>
              </a:lnSpc>
            </a:pPr>
            <a:endParaRPr sz="1000">
              <a:latin typeface="Times New Roman"/>
              <a:cs typeface="Times New Roman"/>
            </a:endParaRPr>
          </a:p>
          <a:p>
            <a:pPr marL="28575">
              <a:lnSpc>
                <a:spcPct val="100000"/>
              </a:lnSpc>
              <a:spcBef>
                <a:spcPts val="730"/>
              </a:spcBef>
            </a:pPr>
            <a:r>
              <a:rPr sz="850" b="1" spc="-10" dirty="0">
                <a:solidFill>
                  <a:srgbClr val="3F3F3F"/>
                </a:solidFill>
                <a:latin typeface="Arial"/>
                <a:cs typeface="Arial"/>
              </a:rPr>
              <a:t>180</a:t>
            </a:r>
            <a:endParaRPr sz="850">
              <a:latin typeface="Arial"/>
              <a:cs typeface="Arial"/>
            </a:endParaRPr>
          </a:p>
          <a:p>
            <a:pPr marL="28575">
              <a:lnSpc>
                <a:spcPct val="100000"/>
              </a:lnSpc>
              <a:spcBef>
                <a:spcPts val="770"/>
              </a:spcBef>
            </a:pPr>
            <a:r>
              <a:rPr sz="850" b="1" spc="-10" dirty="0">
                <a:solidFill>
                  <a:srgbClr val="3F3F3F"/>
                </a:solidFill>
                <a:latin typeface="Arial"/>
                <a:cs typeface="Arial"/>
              </a:rPr>
              <a:t>160</a:t>
            </a:r>
            <a:endParaRPr sz="850">
              <a:latin typeface="Arial"/>
              <a:cs typeface="Arial"/>
            </a:endParaRPr>
          </a:p>
          <a:p>
            <a:pPr marL="28575">
              <a:lnSpc>
                <a:spcPct val="100000"/>
              </a:lnSpc>
              <a:spcBef>
                <a:spcPts val="775"/>
              </a:spcBef>
            </a:pPr>
            <a:r>
              <a:rPr sz="850" b="1" spc="-10" dirty="0">
                <a:solidFill>
                  <a:srgbClr val="3F3F3F"/>
                </a:solidFill>
                <a:latin typeface="Arial"/>
                <a:cs typeface="Arial"/>
              </a:rPr>
              <a:t>140</a:t>
            </a:r>
            <a:endParaRPr sz="850">
              <a:latin typeface="Arial"/>
              <a:cs typeface="Arial"/>
            </a:endParaRPr>
          </a:p>
        </p:txBody>
      </p:sp>
      <p:sp>
        <p:nvSpPr>
          <p:cNvPr id="645" name="object 645"/>
          <p:cNvSpPr txBox="1"/>
          <p:nvPr/>
        </p:nvSpPr>
        <p:spPr>
          <a:xfrm>
            <a:off x="2641092" y="6349236"/>
            <a:ext cx="2842260" cy="258445"/>
          </a:xfrm>
          <a:prstGeom prst="rect">
            <a:avLst/>
          </a:prstGeom>
        </p:spPr>
        <p:txBody>
          <a:bodyPr vert="horz" wrap="square" lIns="0" tIns="0" rIns="0" bIns="0" rtlCol="0">
            <a:spAutoFit/>
          </a:bodyPr>
          <a:lstStyle/>
          <a:p>
            <a:pPr>
              <a:lnSpc>
                <a:spcPts val="1010"/>
              </a:lnSpc>
            </a:pPr>
            <a:r>
              <a:rPr sz="850" b="1" spc="-5" dirty="0">
                <a:solidFill>
                  <a:srgbClr val="3F3F3F"/>
                </a:solidFill>
                <a:latin typeface="Arial"/>
                <a:cs typeface="Arial"/>
              </a:rPr>
              <a:t>40</a:t>
            </a:r>
            <a:endParaRPr sz="850">
              <a:latin typeface="Arial"/>
              <a:cs typeface="Arial"/>
            </a:endParaRPr>
          </a:p>
          <a:p>
            <a:pPr marL="65405">
              <a:lnSpc>
                <a:spcPts val="1010"/>
              </a:lnSpc>
              <a:tabLst>
                <a:tab pos="516890" algn="l"/>
                <a:tab pos="882650" algn="l"/>
                <a:tab pos="1247775" algn="l"/>
                <a:tab pos="1612900" algn="l"/>
                <a:tab pos="1977389" algn="l"/>
                <a:tab pos="2343150" algn="l"/>
                <a:tab pos="2708275" algn="l"/>
              </a:tabLst>
            </a:pPr>
            <a:r>
              <a:rPr sz="850" b="1" spc="-5" dirty="0">
                <a:solidFill>
                  <a:srgbClr val="3F3F3F"/>
                </a:solidFill>
                <a:latin typeface="Arial"/>
                <a:cs typeface="Arial"/>
              </a:rPr>
              <a:t>13 </a:t>
            </a:r>
            <a:r>
              <a:rPr sz="850" b="1" dirty="0">
                <a:solidFill>
                  <a:srgbClr val="3F3F3F"/>
                </a:solidFill>
                <a:latin typeface="Arial"/>
                <a:cs typeface="Arial"/>
              </a:rPr>
              <a:t>Q</a:t>
            </a:r>
            <a:r>
              <a:rPr sz="850" b="1" spc="-5" dirty="0">
                <a:solidFill>
                  <a:srgbClr val="3F3F3F"/>
                </a:solidFill>
                <a:latin typeface="Arial"/>
                <a:cs typeface="Arial"/>
              </a:rPr>
              <a:t>1</a:t>
            </a:r>
            <a:r>
              <a:rPr sz="850" b="1" dirty="0">
                <a:solidFill>
                  <a:srgbClr val="3F3F3F"/>
                </a:solidFill>
                <a:latin typeface="Arial"/>
                <a:cs typeface="Arial"/>
              </a:rPr>
              <a:t>	</a:t>
            </a:r>
            <a:r>
              <a:rPr sz="850" b="1" spc="-5" dirty="0">
                <a:solidFill>
                  <a:srgbClr val="3F3F3F"/>
                </a:solidFill>
                <a:latin typeface="Arial"/>
                <a:cs typeface="Arial"/>
              </a:rPr>
              <a:t>14</a:t>
            </a:r>
            <a:r>
              <a:rPr sz="850" b="1" dirty="0">
                <a:solidFill>
                  <a:srgbClr val="3F3F3F"/>
                </a:solidFill>
                <a:latin typeface="Arial"/>
                <a:cs typeface="Arial"/>
              </a:rPr>
              <a:t>	</a:t>
            </a:r>
            <a:r>
              <a:rPr sz="850" b="1" spc="-5" dirty="0">
                <a:solidFill>
                  <a:srgbClr val="3F3F3F"/>
                </a:solidFill>
                <a:latin typeface="Arial"/>
                <a:cs typeface="Arial"/>
              </a:rPr>
              <a:t>15</a:t>
            </a:r>
            <a:r>
              <a:rPr sz="850" b="1" dirty="0">
                <a:solidFill>
                  <a:srgbClr val="3F3F3F"/>
                </a:solidFill>
                <a:latin typeface="Arial"/>
                <a:cs typeface="Arial"/>
              </a:rPr>
              <a:t>	</a:t>
            </a:r>
            <a:r>
              <a:rPr sz="850" b="1" spc="-5" dirty="0">
                <a:solidFill>
                  <a:srgbClr val="3F3F3F"/>
                </a:solidFill>
                <a:latin typeface="Arial"/>
                <a:cs typeface="Arial"/>
              </a:rPr>
              <a:t>16</a:t>
            </a:r>
            <a:r>
              <a:rPr sz="850" b="1" dirty="0">
                <a:solidFill>
                  <a:srgbClr val="3F3F3F"/>
                </a:solidFill>
                <a:latin typeface="Arial"/>
                <a:cs typeface="Arial"/>
              </a:rPr>
              <a:t>	</a:t>
            </a:r>
            <a:r>
              <a:rPr sz="850" b="1" spc="-5" dirty="0">
                <a:solidFill>
                  <a:srgbClr val="3F3F3F"/>
                </a:solidFill>
                <a:latin typeface="Arial"/>
                <a:cs typeface="Arial"/>
              </a:rPr>
              <a:t>17</a:t>
            </a:r>
            <a:r>
              <a:rPr sz="850" b="1" dirty="0">
                <a:solidFill>
                  <a:srgbClr val="3F3F3F"/>
                </a:solidFill>
                <a:latin typeface="Arial"/>
                <a:cs typeface="Arial"/>
              </a:rPr>
              <a:t>	</a:t>
            </a:r>
            <a:r>
              <a:rPr sz="850" b="1" spc="-5" dirty="0">
                <a:solidFill>
                  <a:srgbClr val="3F3F3F"/>
                </a:solidFill>
                <a:latin typeface="Arial"/>
                <a:cs typeface="Arial"/>
              </a:rPr>
              <a:t>18</a:t>
            </a:r>
            <a:r>
              <a:rPr sz="850" b="1" dirty="0">
                <a:solidFill>
                  <a:srgbClr val="3F3F3F"/>
                </a:solidFill>
                <a:latin typeface="Arial"/>
                <a:cs typeface="Arial"/>
              </a:rPr>
              <a:t>	</a:t>
            </a:r>
            <a:r>
              <a:rPr sz="850" b="1" spc="-5" dirty="0">
                <a:solidFill>
                  <a:srgbClr val="3F3F3F"/>
                </a:solidFill>
                <a:latin typeface="Arial"/>
                <a:cs typeface="Arial"/>
              </a:rPr>
              <a:t>19 </a:t>
            </a:r>
            <a:r>
              <a:rPr sz="850" b="1" dirty="0">
                <a:solidFill>
                  <a:srgbClr val="3F3F3F"/>
                </a:solidFill>
                <a:latin typeface="Arial"/>
                <a:cs typeface="Arial"/>
              </a:rPr>
              <a:t>	</a:t>
            </a:r>
            <a:r>
              <a:rPr sz="850" b="1" spc="-5" dirty="0">
                <a:solidFill>
                  <a:srgbClr val="3F3F3F"/>
                </a:solidFill>
                <a:latin typeface="Arial"/>
                <a:cs typeface="Arial"/>
              </a:rPr>
              <a:t>20</a:t>
            </a:r>
            <a:endParaRPr sz="850">
              <a:latin typeface="Arial"/>
              <a:cs typeface="Arial"/>
            </a:endParaRPr>
          </a:p>
        </p:txBody>
      </p:sp>
      <p:sp>
        <p:nvSpPr>
          <p:cNvPr id="646" name="object 646"/>
          <p:cNvSpPr/>
          <p:nvPr/>
        </p:nvSpPr>
        <p:spPr>
          <a:xfrm>
            <a:off x="4760214" y="5910071"/>
            <a:ext cx="892810" cy="378460"/>
          </a:xfrm>
          <a:custGeom>
            <a:avLst/>
            <a:gdLst/>
            <a:ahLst/>
            <a:cxnLst/>
            <a:rect l="l" t="t" r="r" b="b"/>
            <a:pathLst>
              <a:path w="892810" h="378460">
                <a:moveTo>
                  <a:pt x="0" y="377951"/>
                </a:moveTo>
                <a:lnTo>
                  <a:pt x="892301" y="377951"/>
                </a:lnTo>
                <a:lnTo>
                  <a:pt x="892301" y="0"/>
                </a:lnTo>
                <a:lnTo>
                  <a:pt x="0" y="0"/>
                </a:lnTo>
                <a:lnTo>
                  <a:pt x="0" y="377951"/>
                </a:lnTo>
                <a:close/>
              </a:path>
            </a:pathLst>
          </a:custGeom>
          <a:solidFill>
            <a:srgbClr val="FFFFFF"/>
          </a:solidFill>
        </p:spPr>
        <p:txBody>
          <a:bodyPr wrap="square" lIns="0" tIns="0" rIns="0" bIns="0" rtlCol="0"/>
          <a:lstStyle/>
          <a:p>
            <a:endParaRPr/>
          </a:p>
        </p:txBody>
      </p:sp>
      <p:sp>
        <p:nvSpPr>
          <p:cNvPr id="647" name="object 647"/>
          <p:cNvSpPr/>
          <p:nvPr/>
        </p:nvSpPr>
        <p:spPr>
          <a:xfrm>
            <a:off x="4758690" y="5909309"/>
            <a:ext cx="895350" cy="380365"/>
          </a:xfrm>
          <a:custGeom>
            <a:avLst/>
            <a:gdLst/>
            <a:ahLst/>
            <a:cxnLst/>
            <a:rect l="l" t="t" r="r" b="b"/>
            <a:pathLst>
              <a:path w="895350" h="380364">
                <a:moveTo>
                  <a:pt x="893826" y="0"/>
                </a:moveTo>
                <a:lnTo>
                  <a:pt x="1524" y="0"/>
                </a:lnTo>
                <a:lnTo>
                  <a:pt x="0" y="762"/>
                </a:lnTo>
                <a:lnTo>
                  <a:pt x="0" y="378714"/>
                </a:lnTo>
                <a:lnTo>
                  <a:pt x="1524" y="380238"/>
                </a:lnTo>
                <a:lnTo>
                  <a:pt x="893826" y="380238"/>
                </a:lnTo>
                <a:lnTo>
                  <a:pt x="895350" y="378714"/>
                </a:lnTo>
                <a:lnTo>
                  <a:pt x="3048" y="378714"/>
                </a:lnTo>
                <a:lnTo>
                  <a:pt x="1524" y="377190"/>
                </a:lnTo>
                <a:lnTo>
                  <a:pt x="3048" y="377190"/>
                </a:lnTo>
                <a:lnTo>
                  <a:pt x="3048" y="2286"/>
                </a:lnTo>
                <a:lnTo>
                  <a:pt x="1524" y="2286"/>
                </a:lnTo>
                <a:lnTo>
                  <a:pt x="3048" y="762"/>
                </a:lnTo>
                <a:lnTo>
                  <a:pt x="895350" y="762"/>
                </a:lnTo>
                <a:lnTo>
                  <a:pt x="893826" y="0"/>
                </a:lnTo>
                <a:close/>
              </a:path>
              <a:path w="895350" h="380364">
                <a:moveTo>
                  <a:pt x="3048" y="377190"/>
                </a:moveTo>
                <a:lnTo>
                  <a:pt x="1524" y="377190"/>
                </a:lnTo>
                <a:lnTo>
                  <a:pt x="3048" y="378714"/>
                </a:lnTo>
                <a:lnTo>
                  <a:pt x="3048" y="377190"/>
                </a:lnTo>
                <a:close/>
              </a:path>
              <a:path w="895350" h="380364">
                <a:moveTo>
                  <a:pt x="892302" y="377190"/>
                </a:moveTo>
                <a:lnTo>
                  <a:pt x="3048" y="377190"/>
                </a:lnTo>
                <a:lnTo>
                  <a:pt x="3048" y="378714"/>
                </a:lnTo>
                <a:lnTo>
                  <a:pt x="892302" y="378714"/>
                </a:lnTo>
                <a:lnTo>
                  <a:pt x="892302" y="377190"/>
                </a:lnTo>
                <a:close/>
              </a:path>
              <a:path w="895350" h="380364">
                <a:moveTo>
                  <a:pt x="892302" y="762"/>
                </a:moveTo>
                <a:lnTo>
                  <a:pt x="892302" y="378714"/>
                </a:lnTo>
                <a:lnTo>
                  <a:pt x="893826" y="377190"/>
                </a:lnTo>
                <a:lnTo>
                  <a:pt x="895350" y="377190"/>
                </a:lnTo>
                <a:lnTo>
                  <a:pt x="895350" y="2286"/>
                </a:lnTo>
                <a:lnTo>
                  <a:pt x="893826" y="2286"/>
                </a:lnTo>
                <a:lnTo>
                  <a:pt x="892302" y="762"/>
                </a:lnTo>
                <a:close/>
              </a:path>
              <a:path w="895350" h="380364">
                <a:moveTo>
                  <a:pt x="895350" y="377190"/>
                </a:moveTo>
                <a:lnTo>
                  <a:pt x="893826" y="377190"/>
                </a:lnTo>
                <a:lnTo>
                  <a:pt x="892302" y="378714"/>
                </a:lnTo>
                <a:lnTo>
                  <a:pt x="895350" y="378714"/>
                </a:lnTo>
                <a:lnTo>
                  <a:pt x="895350" y="377190"/>
                </a:lnTo>
                <a:close/>
              </a:path>
              <a:path w="895350" h="380364">
                <a:moveTo>
                  <a:pt x="3048" y="762"/>
                </a:moveTo>
                <a:lnTo>
                  <a:pt x="1524" y="2286"/>
                </a:lnTo>
                <a:lnTo>
                  <a:pt x="3048" y="2286"/>
                </a:lnTo>
                <a:lnTo>
                  <a:pt x="3048" y="762"/>
                </a:lnTo>
                <a:close/>
              </a:path>
              <a:path w="895350" h="380364">
                <a:moveTo>
                  <a:pt x="892302" y="762"/>
                </a:moveTo>
                <a:lnTo>
                  <a:pt x="3048" y="762"/>
                </a:lnTo>
                <a:lnTo>
                  <a:pt x="3048" y="2286"/>
                </a:lnTo>
                <a:lnTo>
                  <a:pt x="892302" y="2286"/>
                </a:lnTo>
                <a:lnTo>
                  <a:pt x="892302" y="762"/>
                </a:lnTo>
                <a:close/>
              </a:path>
              <a:path w="895350" h="380364">
                <a:moveTo>
                  <a:pt x="895350" y="762"/>
                </a:moveTo>
                <a:lnTo>
                  <a:pt x="892302" y="762"/>
                </a:lnTo>
                <a:lnTo>
                  <a:pt x="893826" y="2286"/>
                </a:lnTo>
                <a:lnTo>
                  <a:pt x="895350" y="2286"/>
                </a:lnTo>
                <a:lnTo>
                  <a:pt x="895350" y="762"/>
                </a:lnTo>
                <a:close/>
              </a:path>
            </a:pathLst>
          </a:custGeom>
          <a:solidFill>
            <a:srgbClr val="000000"/>
          </a:solidFill>
        </p:spPr>
        <p:txBody>
          <a:bodyPr wrap="square" lIns="0" tIns="0" rIns="0" bIns="0" rtlCol="0"/>
          <a:lstStyle/>
          <a:p>
            <a:endParaRPr/>
          </a:p>
        </p:txBody>
      </p:sp>
      <p:sp>
        <p:nvSpPr>
          <p:cNvPr id="648" name="object 648"/>
          <p:cNvSpPr/>
          <p:nvPr/>
        </p:nvSpPr>
        <p:spPr>
          <a:xfrm>
            <a:off x="4845558" y="5990082"/>
            <a:ext cx="315595" cy="29209"/>
          </a:xfrm>
          <a:custGeom>
            <a:avLst/>
            <a:gdLst/>
            <a:ahLst/>
            <a:cxnLst/>
            <a:rect l="l" t="t" r="r" b="b"/>
            <a:pathLst>
              <a:path w="315595" h="29210">
                <a:moveTo>
                  <a:pt x="22859" y="0"/>
                </a:moveTo>
                <a:lnTo>
                  <a:pt x="6857" y="0"/>
                </a:lnTo>
                <a:lnTo>
                  <a:pt x="0" y="6858"/>
                </a:lnTo>
                <a:lnTo>
                  <a:pt x="0" y="22860"/>
                </a:lnTo>
                <a:lnTo>
                  <a:pt x="6857" y="28956"/>
                </a:lnTo>
                <a:lnTo>
                  <a:pt x="22859" y="28956"/>
                </a:lnTo>
                <a:lnTo>
                  <a:pt x="28955" y="22860"/>
                </a:lnTo>
                <a:lnTo>
                  <a:pt x="28955" y="6858"/>
                </a:lnTo>
                <a:lnTo>
                  <a:pt x="22859" y="0"/>
                </a:lnTo>
                <a:close/>
              </a:path>
              <a:path w="315595" h="29210">
                <a:moveTo>
                  <a:pt x="80009" y="0"/>
                </a:moveTo>
                <a:lnTo>
                  <a:pt x="64007" y="0"/>
                </a:lnTo>
                <a:lnTo>
                  <a:pt x="57911" y="6858"/>
                </a:lnTo>
                <a:lnTo>
                  <a:pt x="57911" y="22860"/>
                </a:lnTo>
                <a:lnTo>
                  <a:pt x="64007" y="28956"/>
                </a:lnTo>
                <a:lnTo>
                  <a:pt x="80009" y="28956"/>
                </a:lnTo>
                <a:lnTo>
                  <a:pt x="86105" y="22860"/>
                </a:lnTo>
                <a:lnTo>
                  <a:pt x="86105" y="6858"/>
                </a:lnTo>
                <a:lnTo>
                  <a:pt x="80009" y="0"/>
                </a:lnTo>
                <a:close/>
              </a:path>
              <a:path w="315595" h="29210">
                <a:moveTo>
                  <a:pt x="137159" y="0"/>
                </a:moveTo>
                <a:lnTo>
                  <a:pt x="121157" y="0"/>
                </a:lnTo>
                <a:lnTo>
                  <a:pt x="115061" y="6858"/>
                </a:lnTo>
                <a:lnTo>
                  <a:pt x="115061" y="22860"/>
                </a:lnTo>
                <a:lnTo>
                  <a:pt x="121157" y="28956"/>
                </a:lnTo>
                <a:lnTo>
                  <a:pt x="137159" y="28956"/>
                </a:lnTo>
                <a:lnTo>
                  <a:pt x="144017" y="22860"/>
                </a:lnTo>
                <a:lnTo>
                  <a:pt x="144017" y="6858"/>
                </a:lnTo>
                <a:lnTo>
                  <a:pt x="137159" y="0"/>
                </a:lnTo>
                <a:close/>
              </a:path>
              <a:path w="315595" h="29210">
                <a:moveTo>
                  <a:pt x="194309" y="0"/>
                </a:moveTo>
                <a:lnTo>
                  <a:pt x="179069" y="0"/>
                </a:lnTo>
                <a:lnTo>
                  <a:pt x="172211" y="6858"/>
                </a:lnTo>
                <a:lnTo>
                  <a:pt x="172211" y="22860"/>
                </a:lnTo>
                <a:lnTo>
                  <a:pt x="179069" y="28956"/>
                </a:lnTo>
                <a:lnTo>
                  <a:pt x="194309" y="28956"/>
                </a:lnTo>
                <a:lnTo>
                  <a:pt x="201167" y="22860"/>
                </a:lnTo>
                <a:lnTo>
                  <a:pt x="201167" y="6858"/>
                </a:lnTo>
                <a:lnTo>
                  <a:pt x="194309" y="0"/>
                </a:lnTo>
                <a:close/>
              </a:path>
              <a:path w="315595" h="29210">
                <a:moveTo>
                  <a:pt x="252221" y="0"/>
                </a:moveTo>
                <a:lnTo>
                  <a:pt x="236219" y="0"/>
                </a:lnTo>
                <a:lnTo>
                  <a:pt x="230123" y="6858"/>
                </a:lnTo>
                <a:lnTo>
                  <a:pt x="230123" y="22860"/>
                </a:lnTo>
                <a:lnTo>
                  <a:pt x="236219" y="28956"/>
                </a:lnTo>
                <a:lnTo>
                  <a:pt x="252221" y="28956"/>
                </a:lnTo>
                <a:lnTo>
                  <a:pt x="258317" y="22860"/>
                </a:lnTo>
                <a:lnTo>
                  <a:pt x="258317" y="6858"/>
                </a:lnTo>
                <a:lnTo>
                  <a:pt x="252221" y="0"/>
                </a:lnTo>
                <a:close/>
              </a:path>
              <a:path w="315595" h="29210">
                <a:moveTo>
                  <a:pt x="309371" y="0"/>
                </a:moveTo>
                <a:lnTo>
                  <a:pt x="293369" y="0"/>
                </a:lnTo>
                <a:lnTo>
                  <a:pt x="287273" y="6858"/>
                </a:lnTo>
                <a:lnTo>
                  <a:pt x="287273" y="22860"/>
                </a:lnTo>
                <a:lnTo>
                  <a:pt x="293369" y="28956"/>
                </a:lnTo>
                <a:lnTo>
                  <a:pt x="309371" y="28956"/>
                </a:lnTo>
                <a:lnTo>
                  <a:pt x="315467" y="22860"/>
                </a:lnTo>
                <a:lnTo>
                  <a:pt x="315467" y="6858"/>
                </a:lnTo>
                <a:lnTo>
                  <a:pt x="309371" y="0"/>
                </a:lnTo>
                <a:close/>
              </a:path>
            </a:pathLst>
          </a:custGeom>
          <a:solidFill>
            <a:srgbClr val="000065"/>
          </a:solidFill>
        </p:spPr>
        <p:txBody>
          <a:bodyPr wrap="square" lIns="0" tIns="0" rIns="0" bIns="0" rtlCol="0"/>
          <a:lstStyle/>
          <a:p>
            <a:endParaRPr/>
          </a:p>
        </p:txBody>
      </p:sp>
      <p:sp>
        <p:nvSpPr>
          <p:cNvPr id="649" name="object 649"/>
          <p:cNvSpPr/>
          <p:nvPr/>
        </p:nvSpPr>
        <p:spPr>
          <a:xfrm>
            <a:off x="4847082" y="6180582"/>
            <a:ext cx="284480" cy="26034"/>
          </a:xfrm>
          <a:custGeom>
            <a:avLst/>
            <a:gdLst/>
            <a:ahLst/>
            <a:cxnLst/>
            <a:rect l="l" t="t" r="r" b="b"/>
            <a:pathLst>
              <a:path w="284479" h="26035">
                <a:moveTo>
                  <a:pt x="97535" y="0"/>
                </a:moveTo>
                <a:lnTo>
                  <a:pt x="6095" y="0"/>
                </a:lnTo>
                <a:lnTo>
                  <a:pt x="0" y="6096"/>
                </a:lnTo>
                <a:lnTo>
                  <a:pt x="0" y="19812"/>
                </a:lnTo>
                <a:lnTo>
                  <a:pt x="6095" y="25908"/>
                </a:lnTo>
                <a:lnTo>
                  <a:pt x="97535" y="25908"/>
                </a:lnTo>
                <a:lnTo>
                  <a:pt x="103631" y="19812"/>
                </a:lnTo>
                <a:lnTo>
                  <a:pt x="103631" y="6096"/>
                </a:lnTo>
                <a:lnTo>
                  <a:pt x="97535" y="0"/>
                </a:lnTo>
                <a:close/>
              </a:path>
              <a:path w="284479" h="26035">
                <a:moveTo>
                  <a:pt x="278129" y="0"/>
                </a:moveTo>
                <a:lnTo>
                  <a:pt x="186689" y="0"/>
                </a:lnTo>
                <a:lnTo>
                  <a:pt x="180593" y="6096"/>
                </a:lnTo>
                <a:lnTo>
                  <a:pt x="180593" y="19812"/>
                </a:lnTo>
                <a:lnTo>
                  <a:pt x="186689" y="25908"/>
                </a:lnTo>
                <a:lnTo>
                  <a:pt x="278129" y="25908"/>
                </a:lnTo>
                <a:lnTo>
                  <a:pt x="284225" y="19812"/>
                </a:lnTo>
                <a:lnTo>
                  <a:pt x="284225" y="6096"/>
                </a:lnTo>
                <a:lnTo>
                  <a:pt x="278129" y="0"/>
                </a:lnTo>
                <a:close/>
              </a:path>
            </a:pathLst>
          </a:custGeom>
          <a:solidFill>
            <a:srgbClr val="326598"/>
          </a:solidFill>
        </p:spPr>
        <p:txBody>
          <a:bodyPr wrap="square" lIns="0" tIns="0" rIns="0" bIns="0" rtlCol="0"/>
          <a:lstStyle/>
          <a:p>
            <a:endParaRPr/>
          </a:p>
        </p:txBody>
      </p:sp>
      <p:sp>
        <p:nvSpPr>
          <p:cNvPr id="650" name="object 650"/>
          <p:cNvSpPr txBox="1"/>
          <p:nvPr/>
        </p:nvSpPr>
        <p:spPr>
          <a:xfrm>
            <a:off x="5196078" y="5865152"/>
            <a:ext cx="384810" cy="379730"/>
          </a:xfrm>
          <a:prstGeom prst="rect">
            <a:avLst/>
          </a:prstGeom>
        </p:spPr>
        <p:txBody>
          <a:bodyPr vert="horz" wrap="square" lIns="0" tIns="0" rIns="0" bIns="0" rtlCol="0">
            <a:spAutoFit/>
          </a:bodyPr>
          <a:lstStyle/>
          <a:p>
            <a:pPr marR="5080">
              <a:lnSpc>
                <a:spcPct val="165300"/>
              </a:lnSpc>
            </a:pPr>
            <a:r>
              <a:rPr sz="750" spc="-5" dirty="0">
                <a:solidFill>
                  <a:srgbClr val="3F3F3F"/>
                </a:solidFill>
                <a:latin typeface="Arial"/>
                <a:cs typeface="Arial"/>
              </a:rPr>
              <a:t>C</a:t>
            </a:r>
            <a:r>
              <a:rPr sz="750" spc="-10" dirty="0">
                <a:solidFill>
                  <a:srgbClr val="3F3F3F"/>
                </a:solidFill>
                <a:latin typeface="Arial"/>
                <a:cs typeface="Arial"/>
              </a:rPr>
              <a:t>a</a:t>
            </a:r>
            <a:r>
              <a:rPr sz="750" spc="-5" dirty="0">
                <a:solidFill>
                  <a:srgbClr val="3F3F3F"/>
                </a:solidFill>
                <a:latin typeface="Arial"/>
                <a:cs typeface="Arial"/>
              </a:rPr>
              <a:t>p</a:t>
            </a:r>
            <a:r>
              <a:rPr sz="750" spc="-10" dirty="0">
                <a:solidFill>
                  <a:srgbClr val="3F3F3F"/>
                </a:solidFill>
                <a:latin typeface="Arial"/>
                <a:cs typeface="Arial"/>
              </a:rPr>
              <a:t>a</a:t>
            </a:r>
            <a:r>
              <a:rPr sz="750" spc="5" dirty="0">
                <a:solidFill>
                  <a:srgbClr val="3F3F3F"/>
                </a:solidFill>
                <a:latin typeface="Arial"/>
                <a:cs typeface="Arial"/>
              </a:rPr>
              <a:t>c</a:t>
            </a:r>
            <a:r>
              <a:rPr sz="750" spc="-5" dirty="0">
                <a:solidFill>
                  <a:srgbClr val="3F3F3F"/>
                </a:solidFill>
                <a:latin typeface="Arial"/>
                <a:cs typeface="Arial"/>
              </a:rPr>
              <a:t>i</a:t>
            </a:r>
            <a:r>
              <a:rPr sz="750" spc="-10" dirty="0">
                <a:solidFill>
                  <a:srgbClr val="3F3F3F"/>
                </a:solidFill>
                <a:latin typeface="Arial"/>
                <a:cs typeface="Arial"/>
              </a:rPr>
              <a:t>t</a:t>
            </a:r>
            <a:r>
              <a:rPr sz="750" dirty="0">
                <a:solidFill>
                  <a:srgbClr val="3F3F3F"/>
                </a:solidFill>
                <a:latin typeface="Arial"/>
                <a:cs typeface="Arial"/>
              </a:rPr>
              <a:t>y  </a:t>
            </a:r>
            <a:r>
              <a:rPr sz="750" spc="-5" dirty="0">
                <a:solidFill>
                  <a:srgbClr val="3F3F3F"/>
                </a:solidFill>
                <a:latin typeface="Arial"/>
                <a:cs typeface="Arial"/>
              </a:rPr>
              <a:t>D</a:t>
            </a:r>
            <a:r>
              <a:rPr sz="750" spc="-10" dirty="0">
                <a:solidFill>
                  <a:srgbClr val="3F3F3F"/>
                </a:solidFill>
                <a:latin typeface="Arial"/>
                <a:cs typeface="Arial"/>
              </a:rPr>
              <a:t>e</a:t>
            </a:r>
            <a:r>
              <a:rPr sz="750" spc="-5" dirty="0">
                <a:solidFill>
                  <a:srgbClr val="3F3F3F"/>
                </a:solidFill>
                <a:latin typeface="Arial"/>
                <a:cs typeface="Arial"/>
              </a:rPr>
              <a:t>mand</a:t>
            </a:r>
            <a:endParaRPr sz="750">
              <a:latin typeface="Arial"/>
              <a:cs typeface="Arial"/>
            </a:endParaRPr>
          </a:p>
        </p:txBody>
      </p:sp>
      <p:sp>
        <p:nvSpPr>
          <p:cNvPr id="651" name="object 651"/>
          <p:cNvSpPr/>
          <p:nvPr/>
        </p:nvSpPr>
        <p:spPr>
          <a:xfrm>
            <a:off x="2040635" y="4587240"/>
            <a:ext cx="3800475" cy="2249805"/>
          </a:xfrm>
          <a:custGeom>
            <a:avLst/>
            <a:gdLst/>
            <a:ahLst/>
            <a:cxnLst/>
            <a:rect l="l" t="t" r="r" b="b"/>
            <a:pathLst>
              <a:path w="3800475" h="2249804">
                <a:moveTo>
                  <a:pt x="3798570" y="0"/>
                </a:moveTo>
                <a:lnTo>
                  <a:pt x="762" y="0"/>
                </a:lnTo>
                <a:lnTo>
                  <a:pt x="0" y="762"/>
                </a:lnTo>
                <a:lnTo>
                  <a:pt x="0" y="2247900"/>
                </a:lnTo>
                <a:lnTo>
                  <a:pt x="762" y="2249424"/>
                </a:lnTo>
                <a:lnTo>
                  <a:pt x="3798570" y="2249424"/>
                </a:lnTo>
                <a:lnTo>
                  <a:pt x="3800094" y="2247900"/>
                </a:lnTo>
                <a:lnTo>
                  <a:pt x="2286" y="2247900"/>
                </a:lnTo>
                <a:lnTo>
                  <a:pt x="762" y="2246376"/>
                </a:lnTo>
                <a:lnTo>
                  <a:pt x="2286" y="2246376"/>
                </a:lnTo>
                <a:lnTo>
                  <a:pt x="2286" y="2286"/>
                </a:lnTo>
                <a:lnTo>
                  <a:pt x="762" y="2286"/>
                </a:lnTo>
                <a:lnTo>
                  <a:pt x="2286" y="762"/>
                </a:lnTo>
                <a:lnTo>
                  <a:pt x="3800094" y="762"/>
                </a:lnTo>
                <a:lnTo>
                  <a:pt x="3798570" y="0"/>
                </a:lnTo>
                <a:close/>
              </a:path>
              <a:path w="3800475" h="2249804">
                <a:moveTo>
                  <a:pt x="2286" y="2246376"/>
                </a:moveTo>
                <a:lnTo>
                  <a:pt x="762" y="2246376"/>
                </a:lnTo>
                <a:lnTo>
                  <a:pt x="2286" y="2247900"/>
                </a:lnTo>
                <a:lnTo>
                  <a:pt x="2286" y="2246376"/>
                </a:lnTo>
                <a:close/>
              </a:path>
              <a:path w="3800475" h="2249804">
                <a:moveTo>
                  <a:pt x="3797046" y="2246376"/>
                </a:moveTo>
                <a:lnTo>
                  <a:pt x="2286" y="2246376"/>
                </a:lnTo>
                <a:lnTo>
                  <a:pt x="2286" y="2247900"/>
                </a:lnTo>
                <a:lnTo>
                  <a:pt x="3797046" y="2247900"/>
                </a:lnTo>
                <a:lnTo>
                  <a:pt x="3797046" y="2246376"/>
                </a:lnTo>
                <a:close/>
              </a:path>
              <a:path w="3800475" h="2249804">
                <a:moveTo>
                  <a:pt x="3797046" y="762"/>
                </a:moveTo>
                <a:lnTo>
                  <a:pt x="3797046" y="2247900"/>
                </a:lnTo>
                <a:lnTo>
                  <a:pt x="3798570" y="2246376"/>
                </a:lnTo>
                <a:lnTo>
                  <a:pt x="3800094" y="2246376"/>
                </a:lnTo>
                <a:lnTo>
                  <a:pt x="3800094" y="2286"/>
                </a:lnTo>
                <a:lnTo>
                  <a:pt x="3798570" y="2286"/>
                </a:lnTo>
                <a:lnTo>
                  <a:pt x="3797046" y="762"/>
                </a:lnTo>
                <a:close/>
              </a:path>
              <a:path w="3800475" h="2249804">
                <a:moveTo>
                  <a:pt x="3800094" y="2246376"/>
                </a:moveTo>
                <a:lnTo>
                  <a:pt x="3798570" y="2246376"/>
                </a:lnTo>
                <a:lnTo>
                  <a:pt x="3797046" y="2247900"/>
                </a:lnTo>
                <a:lnTo>
                  <a:pt x="3800094" y="2247900"/>
                </a:lnTo>
                <a:lnTo>
                  <a:pt x="3800094" y="2246376"/>
                </a:lnTo>
                <a:close/>
              </a:path>
              <a:path w="3800475" h="2249804">
                <a:moveTo>
                  <a:pt x="2286" y="762"/>
                </a:moveTo>
                <a:lnTo>
                  <a:pt x="762" y="2286"/>
                </a:lnTo>
                <a:lnTo>
                  <a:pt x="2286" y="2286"/>
                </a:lnTo>
                <a:lnTo>
                  <a:pt x="2286" y="762"/>
                </a:lnTo>
                <a:close/>
              </a:path>
              <a:path w="3800475" h="2249804">
                <a:moveTo>
                  <a:pt x="3797046" y="762"/>
                </a:moveTo>
                <a:lnTo>
                  <a:pt x="2286" y="762"/>
                </a:lnTo>
                <a:lnTo>
                  <a:pt x="2286" y="2286"/>
                </a:lnTo>
                <a:lnTo>
                  <a:pt x="3797046" y="2286"/>
                </a:lnTo>
                <a:lnTo>
                  <a:pt x="3797046" y="762"/>
                </a:lnTo>
                <a:close/>
              </a:path>
              <a:path w="3800475" h="2249804">
                <a:moveTo>
                  <a:pt x="3800094" y="762"/>
                </a:moveTo>
                <a:lnTo>
                  <a:pt x="3797046" y="762"/>
                </a:lnTo>
                <a:lnTo>
                  <a:pt x="3798570" y="2286"/>
                </a:lnTo>
                <a:lnTo>
                  <a:pt x="3800094" y="2286"/>
                </a:lnTo>
                <a:lnTo>
                  <a:pt x="3800094" y="762"/>
                </a:lnTo>
                <a:close/>
              </a:path>
            </a:pathLst>
          </a:custGeom>
          <a:solidFill>
            <a:srgbClr val="000000"/>
          </a:solidFill>
        </p:spPr>
        <p:txBody>
          <a:bodyPr wrap="square" lIns="0" tIns="0" rIns="0" bIns="0" rtlCol="0"/>
          <a:lstStyle/>
          <a:p>
            <a:endParaRPr/>
          </a:p>
        </p:txBody>
      </p:sp>
      <p:sp>
        <p:nvSpPr>
          <p:cNvPr id="652" name="object 652"/>
          <p:cNvSpPr txBox="1"/>
          <p:nvPr/>
        </p:nvSpPr>
        <p:spPr>
          <a:xfrm>
            <a:off x="2142745" y="5523222"/>
            <a:ext cx="436245" cy="371475"/>
          </a:xfrm>
          <a:prstGeom prst="rect">
            <a:avLst/>
          </a:prstGeom>
        </p:spPr>
        <p:txBody>
          <a:bodyPr vert="horz" wrap="square" lIns="0" tIns="0" rIns="0" bIns="0" rtlCol="0">
            <a:spAutoFit/>
          </a:bodyPr>
          <a:lstStyle/>
          <a:p>
            <a:pPr marR="5080" indent="635" algn="ctr">
              <a:lnSpc>
                <a:spcPct val="95300"/>
              </a:lnSpc>
            </a:pPr>
            <a:r>
              <a:rPr sz="850" b="1" spc="-5" dirty="0">
                <a:solidFill>
                  <a:srgbClr val="3F3F3F"/>
                </a:solidFill>
                <a:latin typeface="Arial"/>
                <a:cs typeface="Arial"/>
              </a:rPr>
              <a:t>Index  (2013  </a:t>
            </a:r>
            <a:r>
              <a:rPr sz="850" b="1" spc="-10" dirty="0">
                <a:solidFill>
                  <a:srgbClr val="3F3F3F"/>
                </a:solidFill>
                <a:latin typeface="Arial"/>
                <a:cs typeface="Arial"/>
              </a:rPr>
              <a:t>Q</a:t>
            </a:r>
            <a:r>
              <a:rPr sz="850" b="1" spc="-5" dirty="0">
                <a:solidFill>
                  <a:srgbClr val="3F3F3F"/>
                </a:solidFill>
                <a:latin typeface="Arial"/>
                <a:cs typeface="Arial"/>
              </a:rPr>
              <a:t>1=100)</a:t>
            </a:r>
            <a:endParaRPr sz="850">
              <a:latin typeface="Arial"/>
              <a:cs typeface="Arial"/>
            </a:endParaRPr>
          </a:p>
        </p:txBody>
      </p:sp>
      <p:sp>
        <p:nvSpPr>
          <p:cNvPr id="654" name="object 654"/>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86</a:t>
            </a:fld>
            <a:endParaRPr spc="15" dirty="0"/>
          </a:p>
        </p:txBody>
      </p:sp>
      <p:graphicFrame>
        <p:nvGraphicFramePr>
          <p:cNvPr id="653" name="object 653"/>
          <p:cNvGraphicFramePr>
            <a:graphicFrameLocks noGrp="1"/>
          </p:cNvGraphicFramePr>
          <p:nvPr/>
        </p:nvGraphicFramePr>
        <p:xfrm>
          <a:off x="1588008" y="1084325"/>
          <a:ext cx="4601210" cy="1428115"/>
        </p:xfrm>
        <a:graphic>
          <a:graphicData uri="http://schemas.openxmlformats.org/drawingml/2006/table">
            <a:tbl>
              <a:tblPr firstRow="1" bandRow="1">
                <a:tableStyleId>{2D5ABB26-0587-4C30-8999-92F81FD0307C}</a:tableStyleId>
              </a:tblPr>
              <a:tblGrid>
                <a:gridCol w="1677542">
                  <a:extLst>
                    <a:ext uri="{9D8B030D-6E8A-4147-A177-3AD203B41FA5}">
                      <a16:colId xmlns:a16="http://schemas.microsoft.com/office/drawing/2014/main" val="20000"/>
                    </a:ext>
                  </a:extLst>
                </a:gridCol>
                <a:gridCol w="1247394">
                  <a:extLst>
                    <a:ext uri="{9D8B030D-6E8A-4147-A177-3AD203B41FA5}">
                      <a16:colId xmlns:a16="http://schemas.microsoft.com/office/drawing/2014/main" val="20001"/>
                    </a:ext>
                  </a:extLst>
                </a:gridCol>
                <a:gridCol w="860298">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tblGrid>
              <a:tr h="275081">
                <a:tc gridSpan="4">
                  <a:txBody>
                    <a:bodyPr/>
                    <a:lstStyle/>
                    <a:p>
                      <a:pPr marL="3202305" marR="130810" indent="-3138170" algn="r">
                        <a:lnSpc>
                          <a:spcPts val="1080"/>
                        </a:lnSpc>
                        <a:spcBef>
                          <a:spcPts val="5"/>
                        </a:spcBef>
                        <a:tabLst>
                          <a:tab pos="1741805" algn="l"/>
                          <a:tab pos="3138805" algn="l"/>
                          <a:tab pos="3922395" algn="l"/>
                        </a:tabLst>
                      </a:pPr>
                      <a:r>
                        <a:rPr sz="950" b="1" spc="-5" dirty="0">
                          <a:solidFill>
                            <a:srgbClr val="FFFFFF"/>
                          </a:solidFill>
                          <a:latin typeface="Arial"/>
                          <a:cs typeface="Arial"/>
                        </a:rPr>
                        <a:t>Comp</a:t>
                      </a:r>
                      <a:r>
                        <a:rPr sz="950" b="1" spc="-10" dirty="0">
                          <a:solidFill>
                            <a:srgbClr val="FFFFFF"/>
                          </a:solidFill>
                          <a:latin typeface="Arial"/>
                          <a:cs typeface="Arial"/>
                        </a:rPr>
                        <a:t>a</a:t>
                      </a:r>
                      <a:r>
                        <a:rPr sz="950" b="1" dirty="0">
                          <a:solidFill>
                            <a:srgbClr val="FFFFFF"/>
                          </a:solidFill>
                          <a:latin typeface="Arial"/>
                          <a:cs typeface="Arial"/>
                        </a:rPr>
                        <a:t>ny	</a:t>
                      </a:r>
                      <a:r>
                        <a:rPr sz="950" b="1" spc="-5" dirty="0">
                          <a:solidFill>
                            <a:srgbClr val="FFFFFF"/>
                          </a:solidFill>
                          <a:latin typeface="Arial"/>
                          <a:cs typeface="Arial"/>
                        </a:rPr>
                        <a:t>Count</a:t>
                      </a:r>
                      <a:r>
                        <a:rPr sz="950" b="1" spc="5" dirty="0">
                          <a:solidFill>
                            <a:srgbClr val="FFFFFF"/>
                          </a:solidFill>
                          <a:latin typeface="Arial"/>
                          <a:cs typeface="Arial"/>
                        </a:rPr>
                        <a:t>r</a:t>
                      </a:r>
                      <a:r>
                        <a:rPr sz="950" b="1" dirty="0">
                          <a:solidFill>
                            <a:srgbClr val="FFFFFF"/>
                          </a:solidFill>
                          <a:latin typeface="Arial"/>
                          <a:cs typeface="Arial"/>
                        </a:rPr>
                        <a:t>y	</a:t>
                      </a:r>
                      <a:r>
                        <a:rPr sz="950" b="1" spc="-5" dirty="0">
                          <a:solidFill>
                            <a:srgbClr val="FFFFFF"/>
                          </a:solidFill>
                          <a:latin typeface="Arial"/>
                          <a:cs typeface="Arial"/>
                        </a:rPr>
                        <a:t>Curren</a:t>
                      </a:r>
                      <a:r>
                        <a:rPr sz="950" b="1" dirty="0">
                          <a:solidFill>
                            <a:srgbClr val="FFFFFF"/>
                          </a:solidFill>
                          <a:latin typeface="Arial"/>
                          <a:cs typeface="Arial"/>
                        </a:rPr>
                        <a:t>t	</a:t>
                      </a:r>
                      <a:r>
                        <a:rPr sz="950" b="1" spc="-5" dirty="0">
                          <a:solidFill>
                            <a:srgbClr val="FFFFFF"/>
                          </a:solidFill>
                          <a:latin typeface="Arial"/>
                          <a:cs typeface="Arial"/>
                        </a:rPr>
                        <a:t>12-Mon</a:t>
                      </a:r>
                      <a:r>
                        <a:rPr sz="950" b="1" spc="-10" dirty="0">
                          <a:solidFill>
                            <a:srgbClr val="FFFFFF"/>
                          </a:solidFill>
                          <a:latin typeface="Arial"/>
                          <a:cs typeface="Arial"/>
                        </a:rPr>
                        <a:t>t</a:t>
                      </a:r>
                      <a:r>
                        <a:rPr sz="950" b="1" dirty="0">
                          <a:solidFill>
                            <a:srgbClr val="FFFFFF"/>
                          </a:solidFill>
                          <a:latin typeface="Arial"/>
                          <a:cs typeface="Arial"/>
                        </a:rPr>
                        <a:t>h  </a:t>
                      </a:r>
                      <a:r>
                        <a:rPr sz="950" b="1" spc="-10" dirty="0">
                          <a:solidFill>
                            <a:srgbClr val="FFFFFF"/>
                          </a:solidFill>
                          <a:latin typeface="Arial"/>
                          <a:cs typeface="Arial"/>
                        </a:rPr>
                        <a:t>Level	Forecast</a:t>
                      </a:r>
                      <a:endParaRPr sz="950">
                        <a:latin typeface="Arial"/>
                        <a:cs typeface="Arial"/>
                      </a:endParaRPr>
                    </a:p>
                  </a:txBody>
                  <a:tcPr marL="0" marR="0" marT="635" marB="0">
                    <a:solidFill>
                      <a:srgbClr val="000000"/>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6303">
                <a:tc>
                  <a:txBody>
                    <a:bodyPr/>
                    <a:lstStyle/>
                    <a:p>
                      <a:pPr marL="61594">
                        <a:lnSpc>
                          <a:spcPts val="1110"/>
                        </a:lnSpc>
                      </a:pPr>
                      <a:r>
                        <a:rPr sz="950" spc="-10" dirty="0">
                          <a:latin typeface="Arial"/>
                          <a:cs typeface="Arial"/>
                        </a:rPr>
                        <a:t>CB&amp;I</a:t>
                      </a:r>
                      <a:endParaRPr sz="950">
                        <a:latin typeface="Arial"/>
                        <a:cs typeface="Arial"/>
                      </a:endParaRPr>
                    </a:p>
                  </a:txBody>
                  <a:tcPr marL="0" marR="0" marT="0" marB="0">
                    <a:lnL w="6096">
                      <a:solidFill>
                        <a:srgbClr val="000000"/>
                      </a:solidFill>
                      <a:prstDash val="solid"/>
                    </a:lnL>
                    <a:lnR w="5333">
                      <a:solidFill>
                        <a:srgbClr val="000000"/>
                      </a:solidFill>
                      <a:prstDash val="solid"/>
                    </a:lnR>
                    <a:lnB w="6096">
                      <a:solidFill>
                        <a:srgbClr val="000000"/>
                      </a:solidFill>
                      <a:prstDash val="solid"/>
                    </a:lnB>
                  </a:tcPr>
                </a:tc>
                <a:tc>
                  <a:txBody>
                    <a:bodyPr/>
                    <a:lstStyle/>
                    <a:p>
                      <a:pPr marL="61594">
                        <a:lnSpc>
                          <a:spcPts val="1110"/>
                        </a:lnSpc>
                      </a:pPr>
                      <a:r>
                        <a:rPr sz="950" spc="-10" dirty="0">
                          <a:latin typeface="Arial"/>
                          <a:cs typeface="Arial"/>
                        </a:rPr>
                        <a:t>USA</a:t>
                      </a:r>
                      <a:endParaRPr sz="950">
                        <a:latin typeface="Arial"/>
                        <a:cs typeface="Arial"/>
                      </a:endParaRPr>
                    </a:p>
                  </a:txBody>
                  <a:tcPr marL="0" marR="0" marT="0" marB="0">
                    <a:lnL w="5333">
                      <a:solidFill>
                        <a:srgbClr val="000000"/>
                      </a:solidFill>
                      <a:prstDash val="solid"/>
                    </a:lnL>
                    <a:lnR w="5334">
                      <a:solidFill>
                        <a:srgbClr val="000000"/>
                      </a:solidFill>
                      <a:prstDash val="solid"/>
                    </a:lnR>
                    <a:lnB w="6096">
                      <a:solidFill>
                        <a:srgbClr val="000000"/>
                      </a:solidFill>
                      <a:prstDash val="solid"/>
                    </a:lnB>
                  </a:tcPr>
                </a:tc>
                <a:tc>
                  <a:txBody>
                    <a:bodyPr/>
                    <a:lstStyle/>
                    <a:p>
                      <a:pPr algn="ctr">
                        <a:lnSpc>
                          <a:spcPts val="1110"/>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5334">
                      <a:solidFill>
                        <a:srgbClr val="000000"/>
                      </a:solidFill>
                      <a:prstDash val="solid"/>
                    </a:lnR>
                    <a:lnB w="6096">
                      <a:solidFill>
                        <a:srgbClr val="000000"/>
                      </a:solidFill>
                      <a:prstDash val="solid"/>
                    </a:lnB>
                  </a:tcPr>
                </a:tc>
                <a:tc>
                  <a:txBody>
                    <a:bodyPr/>
                    <a:lstStyle/>
                    <a:p>
                      <a:pPr marL="280035">
                        <a:lnSpc>
                          <a:spcPts val="1110"/>
                        </a:lnSpc>
                      </a:pPr>
                      <a:r>
                        <a:rPr sz="950" spc="-10" dirty="0">
                          <a:latin typeface="Arial"/>
                          <a:cs typeface="Arial"/>
                        </a:rPr>
                        <a:t>60%</a:t>
                      </a:r>
                      <a:endParaRPr sz="950">
                        <a:latin typeface="Arial"/>
                        <a:cs typeface="Arial"/>
                      </a:endParaRPr>
                    </a:p>
                  </a:txBody>
                  <a:tcPr marL="0" marR="0" marT="0" marB="0">
                    <a:lnL w="5334">
                      <a:solidFill>
                        <a:srgbClr val="000000"/>
                      </a:solidFill>
                      <a:prstDash val="solid"/>
                    </a:lnL>
                    <a:lnR w="6095">
                      <a:solidFill>
                        <a:srgbClr val="000000"/>
                      </a:solidFill>
                      <a:prstDash val="solid"/>
                    </a:lnR>
                    <a:lnB w="6096">
                      <a:solidFill>
                        <a:srgbClr val="000000"/>
                      </a:solidFill>
                      <a:prstDash val="solid"/>
                    </a:lnB>
                  </a:tcPr>
                </a:tc>
                <a:extLst>
                  <a:ext uri="{0D108BD9-81ED-4DB2-BD59-A6C34878D82A}">
                    <a16:rowId xmlns:a16="http://schemas.microsoft.com/office/drawing/2014/main" val="10001"/>
                  </a:ext>
                </a:extLst>
              </a:tr>
              <a:tr h="143256">
                <a:tc>
                  <a:txBody>
                    <a:bodyPr/>
                    <a:lstStyle/>
                    <a:p>
                      <a:pPr marL="61594">
                        <a:lnSpc>
                          <a:spcPts val="1060"/>
                        </a:lnSpc>
                      </a:pPr>
                      <a:r>
                        <a:rPr sz="950" spc="-10" dirty="0">
                          <a:latin typeface="Arial"/>
                          <a:cs typeface="Arial"/>
                        </a:rPr>
                        <a:t>CB&amp;I</a:t>
                      </a:r>
                      <a:endParaRPr sz="95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marL="60960">
                        <a:lnSpc>
                          <a:spcPts val="1060"/>
                        </a:lnSpc>
                      </a:pPr>
                      <a:r>
                        <a:rPr sz="950" spc="-10" dirty="0">
                          <a:latin typeface="Arial"/>
                          <a:cs typeface="Arial"/>
                        </a:rPr>
                        <a:t>Thailand</a:t>
                      </a:r>
                      <a:endParaRPr sz="950">
                        <a:latin typeface="Arial"/>
                        <a:cs typeface="Arial"/>
                      </a:endParaRPr>
                    </a:p>
                  </a:txBody>
                  <a:tcPr marL="0" marR="0" marT="0" marB="0">
                    <a:lnL w="5333">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algn="ctr">
                        <a:lnSpc>
                          <a:spcPts val="1060"/>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L="279400">
                        <a:lnSpc>
                          <a:spcPts val="1060"/>
                        </a:lnSpc>
                      </a:pPr>
                      <a:r>
                        <a:rPr sz="950" spc="-10" dirty="0">
                          <a:latin typeface="Arial"/>
                          <a:cs typeface="Arial"/>
                        </a:rPr>
                        <a:t>85%</a:t>
                      </a:r>
                      <a:endParaRPr sz="950">
                        <a:latin typeface="Arial"/>
                        <a:cs typeface="Arial"/>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2"/>
                  </a:ext>
                </a:extLst>
              </a:tr>
              <a:tr h="143255">
                <a:tc>
                  <a:txBody>
                    <a:bodyPr/>
                    <a:lstStyle/>
                    <a:p>
                      <a:pPr marL="61594">
                        <a:lnSpc>
                          <a:spcPts val="1065"/>
                        </a:lnSpc>
                      </a:pPr>
                      <a:r>
                        <a:rPr sz="950" spc="-10" dirty="0">
                          <a:latin typeface="Arial"/>
                          <a:cs typeface="Arial"/>
                        </a:rPr>
                        <a:t>Sumitomo Heavy</a:t>
                      </a:r>
                      <a:r>
                        <a:rPr sz="950" spc="-20" dirty="0">
                          <a:latin typeface="Arial"/>
                          <a:cs typeface="Arial"/>
                        </a:rPr>
                        <a:t> </a:t>
                      </a:r>
                      <a:r>
                        <a:rPr sz="950" spc="-10" dirty="0">
                          <a:latin typeface="Arial"/>
                          <a:cs typeface="Arial"/>
                        </a:rPr>
                        <a:t>Industries</a:t>
                      </a:r>
                      <a:endParaRPr sz="95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tc>
                  <a:txBody>
                    <a:bodyPr/>
                    <a:lstStyle/>
                    <a:p>
                      <a:pPr marL="61594">
                        <a:lnSpc>
                          <a:spcPts val="1065"/>
                        </a:lnSpc>
                      </a:pPr>
                      <a:r>
                        <a:rPr sz="950" spc="-10" dirty="0">
                          <a:latin typeface="Arial"/>
                          <a:cs typeface="Arial"/>
                        </a:rPr>
                        <a:t>Japan</a:t>
                      </a:r>
                      <a:endParaRPr sz="950">
                        <a:latin typeface="Arial"/>
                        <a:cs typeface="Arial"/>
                      </a:endParaRPr>
                    </a:p>
                  </a:txBody>
                  <a:tcPr marL="0" marR="0" marT="0" marB="0">
                    <a:lnL w="5333">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L="280035">
                        <a:lnSpc>
                          <a:spcPts val="1065"/>
                        </a:lnSpc>
                      </a:pPr>
                      <a:r>
                        <a:rPr sz="950" spc="-10" dirty="0">
                          <a:latin typeface="Arial"/>
                          <a:cs typeface="Arial"/>
                        </a:rPr>
                        <a:t>75%</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143637">
                <a:tc>
                  <a:txBody>
                    <a:bodyPr/>
                    <a:lstStyle/>
                    <a:p>
                      <a:pPr marL="61594">
                        <a:lnSpc>
                          <a:spcPts val="1065"/>
                        </a:lnSpc>
                      </a:pPr>
                      <a:r>
                        <a:rPr sz="950" spc="-10" dirty="0">
                          <a:latin typeface="Arial"/>
                          <a:cs typeface="Arial"/>
                        </a:rPr>
                        <a:t>Sungjin</a:t>
                      </a:r>
                      <a:r>
                        <a:rPr sz="950" spc="-95" dirty="0">
                          <a:latin typeface="Arial"/>
                          <a:cs typeface="Arial"/>
                        </a:rPr>
                        <a:t> </a:t>
                      </a:r>
                      <a:r>
                        <a:rPr sz="950" spc="-10" dirty="0">
                          <a:latin typeface="Arial"/>
                          <a:cs typeface="Arial"/>
                        </a:rPr>
                        <a:t>(POSCO)</a:t>
                      </a:r>
                      <a:endParaRPr sz="95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Korea</a:t>
                      </a:r>
                      <a:endParaRPr sz="950">
                        <a:latin typeface="Arial"/>
                        <a:cs typeface="Arial"/>
                      </a:endParaRPr>
                    </a:p>
                  </a:txBody>
                  <a:tcPr marL="0" marR="0" marT="0" marB="0">
                    <a:lnL w="5333">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5333">
                      <a:solidFill>
                        <a:srgbClr val="000000"/>
                      </a:solidFill>
                      <a:prstDash val="solid"/>
                    </a:lnB>
                  </a:tcPr>
                </a:tc>
                <a:tc>
                  <a:txBody>
                    <a:bodyPr/>
                    <a:lstStyle/>
                    <a:p>
                      <a:pPr marL="280035">
                        <a:lnSpc>
                          <a:spcPts val="1065"/>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4"/>
                  </a:ext>
                </a:extLst>
              </a:tr>
              <a:tr h="143255">
                <a:tc>
                  <a:txBody>
                    <a:bodyPr/>
                    <a:lstStyle/>
                    <a:p>
                      <a:pPr marL="61594">
                        <a:lnSpc>
                          <a:spcPts val="1065"/>
                        </a:lnSpc>
                      </a:pPr>
                      <a:r>
                        <a:rPr sz="950" spc="-10" dirty="0">
                          <a:latin typeface="Arial"/>
                          <a:cs typeface="Arial"/>
                        </a:rPr>
                        <a:t>Duro</a:t>
                      </a:r>
                      <a:r>
                        <a:rPr sz="950" spc="-70" dirty="0">
                          <a:latin typeface="Arial"/>
                          <a:cs typeface="Arial"/>
                        </a:rPr>
                        <a:t> </a:t>
                      </a:r>
                      <a:r>
                        <a:rPr sz="950" spc="-10" dirty="0">
                          <a:latin typeface="Arial"/>
                          <a:cs typeface="Arial"/>
                        </a:rPr>
                        <a:t>Felguera</a:t>
                      </a:r>
                      <a:endParaRPr sz="95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Spain</a:t>
                      </a:r>
                      <a:endParaRPr sz="950">
                        <a:latin typeface="Arial"/>
                        <a:cs typeface="Arial"/>
                      </a:endParaRPr>
                    </a:p>
                  </a:txBody>
                  <a:tcPr marL="0" marR="0" marT="0" marB="0">
                    <a:lnL w="5333">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75%</a:t>
                      </a:r>
                      <a:endParaRPr sz="950">
                        <a:latin typeface="Arial"/>
                        <a:cs typeface="Arial"/>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L="280035">
                        <a:lnSpc>
                          <a:spcPts val="1065"/>
                        </a:lnSpc>
                      </a:pPr>
                      <a:r>
                        <a:rPr sz="950" spc="-10" dirty="0">
                          <a:latin typeface="Arial"/>
                          <a:cs typeface="Arial"/>
                        </a:rPr>
                        <a:t>75%</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143255">
                <a:tc>
                  <a:txBody>
                    <a:bodyPr/>
                    <a:lstStyle/>
                    <a:p>
                      <a:pPr marL="61594">
                        <a:lnSpc>
                          <a:spcPts val="1065"/>
                        </a:lnSpc>
                      </a:pPr>
                      <a:r>
                        <a:rPr sz="950" spc="-10" dirty="0">
                          <a:latin typeface="Arial"/>
                          <a:cs typeface="Arial"/>
                        </a:rPr>
                        <a:t>Isgec</a:t>
                      </a:r>
                      <a:endParaRPr sz="95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marL="60960">
                        <a:lnSpc>
                          <a:spcPts val="1065"/>
                        </a:lnSpc>
                      </a:pPr>
                      <a:r>
                        <a:rPr sz="950" spc="-10" dirty="0">
                          <a:latin typeface="Arial"/>
                          <a:cs typeface="Arial"/>
                        </a:rPr>
                        <a:t>India</a:t>
                      </a:r>
                      <a:endParaRPr sz="950">
                        <a:latin typeface="Arial"/>
                        <a:cs typeface="Arial"/>
                      </a:endParaRPr>
                    </a:p>
                  </a:txBody>
                  <a:tcPr marL="0" marR="0" marT="0" marB="0">
                    <a:lnL w="5333">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ts val="1065"/>
                        </a:lnSpc>
                      </a:pPr>
                      <a:r>
                        <a:rPr sz="950" spc="-10" dirty="0">
                          <a:latin typeface="Arial"/>
                          <a:cs typeface="Arial"/>
                        </a:rPr>
                        <a:t>70%</a:t>
                      </a:r>
                      <a:endParaRPr sz="950">
                        <a:latin typeface="Arial"/>
                        <a:cs typeface="Arial"/>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L="279400">
                        <a:lnSpc>
                          <a:spcPts val="1065"/>
                        </a:lnSpc>
                      </a:pPr>
                      <a:r>
                        <a:rPr sz="950" spc="-10" dirty="0">
                          <a:latin typeface="Arial"/>
                          <a:cs typeface="Arial"/>
                        </a:rPr>
                        <a:t>75%</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6"/>
                  </a:ext>
                </a:extLst>
              </a:tr>
              <a:tr h="143636">
                <a:tc>
                  <a:txBody>
                    <a:bodyPr/>
                    <a:lstStyle/>
                    <a:p>
                      <a:pPr marL="61594">
                        <a:lnSpc>
                          <a:spcPts val="1065"/>
                        </a:lnSpc>
                      </a:pPr>
                      <a:r>
                        <a:rPr sz="950" spc="-10" dirty="0">
                          <a:latin typeface="Arial"/>
                          <a:cs typeface="Arial"/>
                        </a:rPr>
                        <a:t>Mangiarotti</a:t>
                      </a:r>
                      <a:endParaRPr sz="95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marL="61594">
                        <a:lnSpc>
                          <a:spcPts val="1065"/>
                        </a:lnSpc>
                      </a:pPr>
                      <a:r>
                        <a:rPr sz="950" spc="-5" dirty="0">
                          <a:latin typeface="Arial"/>
                          <a:cs typeface="Arial"/>
                        </a:rPr>
                        <a:t>Italy</a:t>
                      </a:r>
                      <a:endParaRPr sz="950">
                        <a:latin typeface="Arial"/>
                        <a:cs typeface="Arial"/>
                      </a:endParaRPr>
                    </a:p>
                  </a:txBody>
                  <a:tcPr marL="0" marR="0" marT="0" marB="0">
                    <a:lnL w="5333">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algn="ctr">
                        <a:lnSpc>
                          <a:spcPts val="1065"/>
                        </a:lnSpc>
                      </a:pPr>
                      <a:r>
                        <a:rPr sz="950" spc="-10" dirty="0">
                          <a:latin typeface="Arial"/>
                          <a:cs typeface="Arial"/>
                        </a:rPr>
                        <a:t>90%</a:t>
                      </a:r>
                      <a:endParaRPr sz="950">
                        <a:latin typeface="Arial"/>
                        <a:cs typeface="Arial"/>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L="280035">
                        <a:lnSpc>
                          <a:spcPts val="1065"/>
                        </a:lnSpc>
                      </a:pPr>
                      <a:r>
                        <a:rPr sz="950" spc="-10" dirty="0">
                          <a:latin typeface="Arial"/>
                          <a:cs typeface="Arial"/>
                        </a:rPr>
                        <a:t>90%</a:t>
                      </a:r>
                      <a:endParaRPr sz="950">
                        <a:latin typeface="Arial"/>
                        <a:cs typeface="Arial"/>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7"/>
                  </a:ext>
                </a:extLst>
              </a:tr>
              <a:tr h="143256">
                <a:tc>
                  <a:txBody>
                    <a:bodyPr/>
                    <a:lstStyle/>
                    <a:p>
                      <a:pPr marL="61594">
                        <a:lnSpc>
                          <a:spcPts val="1060"/>
                        </a:lnSpc>
                      </a:pPr>
                      <a:r>
                        <a:rPr sz="950" spc="-10" dirty="0">
                          <a:latin typeface="Arial"/>
                          <a:cs typeface="Arial"/>
                        </a:rPr>
                        <a:t>Larsen </a:t>
                      </a:r>
                      <a:r>
                        <a:rPr sz="950" spc="-5" dirty="0">
                          <a:latin typeface="Arial"/>
                          <a:cs typeface="Arial"/>
                        </a:rPr>
                        <a:t>&amp;</a:t>
                      </a:r>
                      <a:r>
                        <a:rPr sz="950" spc="-70" dirty="0">
                          <a:latin typeface="Arial"/>
                          <a:cs typeface="Arial"/>
                        </a:rPr>
                        <a:t> </a:t>
                      </a:r>
                      <a:r>
                        <a:rPr sz="950" spc="-10" dirty="0">
                          <a:latin typeface="Arial"/>
                          <a:cs typeface="Arial"/>
                        </a:rPr>
                        <a:t>Toubro</a:t>
                      </a:r>
                      <a:endParaRPr sz="95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marL="61594">
                        <a:lnSpc>
                          <a:spcPts val="1060"/>
                        </a:lnSpc>
                      </a:pPr>
                      <a:r>
                        <a:rPr sz="950" spc="-10" dirty="0">
                          <a:latin typeface="Arial"/>
                          <a:cs typeface="Arial"/>
                        </a:rPr>
                        <a:t>India</a:t>
                      </a:r>
                      <a:endParaRPr sz="950">
                        <a:latin typeface="Arial"/>
                        <a:cs typeface="Arial"/>
                      </a:endParaRPr>
                    </a:p>
                  </a:txBody>
                  <a:tcPr marL="0" marR="0" marT="0" marB="0">
                    <a:lnL w="5333">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ts val="1060"/>
                        </a:lnSpc>
                      </a:pPr>
                      <a:r>
                        <a:rPr sz="950" spc="-10" dirty="0">
                          <a:latin typeface="Arial"/>
                          <a:cs typeface="Arial"/>
                        </a:rPr>
                        <a:t>50%</a:t>
                      </a:r>
                      <a:endParaRPr sz="950">
                        <a:latin typeface="Arial"/>
                        <a:cs typeface="Arial"/>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L="280035">
                        <a:lnSpc>
                          <a:spcPts val="1060"/>
                        </a:lnSpc>
                      </a:pPr>
                      <a:r>
                        <a:rPr sz="950" spc="-10" dirty="0">
                          <a:latin typeface="Arial"/>
                          <a:cs typeface="Arial"/>
                        </a:rPr>
                        <a:t>80%</a:t>
                      </a:r>
                      <a:endParaRPr sz="950">
                        <a:latin typeface="Arial"/>
                        <a:cs typeface="Arial"/>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8"/>
                  </a:ext>
                </a:extLst>
              </a:tr>
            </a:tbl>
          </a:graphicData>
        </a:graphic>
      </p:graphicFrame>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87</a:t>
            </a:fld>
            <a:endParaRPr spc="15" dirty="0"/>
          </a:p>
        </p:txBody>
      </p:sp>
      <p:sp>
        <p:nvSpPr>
          <p:cNvPr id="2" name="object 2"/>
          <p:cNvSpPr txBox="1"/>
          <p:nvPr/>
        </p:nvSpPr>
        <p:spPr>
          <a:xfrm>
            <a:off x="1177544" y="850138"/>
            <a:ext cx="5245100" cy="816610"/>
          </a:xfrm>
          <a:prstGeom prst="rect">
            <a:avLst/>
          </a:prstGeom>
        </p:spPr>
        <p:txBody>
          <a:bodyPr vert="horz" wrap="square" lIns="0" tIns="0" rIns="0" bIns="0" rtlCol="0">
            <a:spAutoFit/>
          </a:bodyPr>
          <a:lstStyle/>
          <a:p>
            <a:pPr marL="12700">
              <a:lnSpc>
                <a:spcPct val="100000"/>
              </a:lnSpc>
            </a:pPr>
            <a:r>
              <a:rPr sz="950" b="1" spc="-10" dirty="0">
                <a:latin typeface="Arial"/>
                <a:cs typeface="Arial"/>
              </a:rPr>
              <a:t>11.1.3   </a:t>
            </a:r>
            <a:r>
              <a:rPr sz="950" b="1" spc="-15" dirty="0">
                <a:latin typeface="Arial"/>
                <a:cs typeface="Arial"/>
              </a:rPr>
              <a:t>New</a:t>
            </a:r>
            <a:r>
              <a:rPr sz="950" b="1" spc="-40" dirty="0">
                <a:latin typeface="Arial"/>
                <a:cs typeface="Arial"/>
              </a:rPr>
              <a:t> </a:t>
            </a:r>
            <a:r>
              <a:rPr sz="950" b="1" spc="-10" dirty="0">
                <a:latin typeface="Arial"/>
                <a:cs typeface="Arial"/>
              </a:rPr>
              <a:t>contracts</a:t>
            </a:r>
            <a:endParaRPr sz="950">
              <a:latin typeface="Arial"/>
              <a:cs typeface="Arial"/>
            </a:endParaRPr>
          </a:p>
          <a:p>
            <a:pPr>
              <a:lnSpc>
                <a:spcPct val="100000"/>
              </a:lnSpc>
            </a:pPr>
            <a:endParaRPr sz="1000">
              <a:latin typeface="Times New Roman"/>
              <a:cs typeface="Times New Roman"/>
            </a:endParaRPr>
          </a:p>
          <a:p>
            <a:pPr marL="12700" marR="5080">
              <a:lnSpc>
                <a:spcPct val="142600"/>
              </a:lnSpc>
              <a:spcBef>
                <a:spcPts val="775"/>
              </a:spcBef>
            </a:pPr>
            <a:r>
              <a:rPr sz="950" b="1" spc="-10" dirty="0">
                <a:latin typeface="Arial"/>
                <a:cs typeface="Arial"/>
              </a:rPr>
              <a:t>Larsen &amp; Toubro </a:t>
            </a:r>
            <a:r>
              <a:rPr sz="950" b="1" spc="-5" dirty="0">
                <a:latin typeface="Arial"/>
                <a:cs typeface="Arial"/>
              </a:rPr>
              <a:t>is </a:t>
            </a:r>
            <a:r>
              <a:rPr sz="950" b="1" spc="-10" dirty="0">
                <a:latin typeface="Arial"/>
                <a:cs typeface="Arial"/>
              </a:rPr>
              <a:t>the major contract winner since 2010, followed by Sumitomo. US buyers  favor Japanese </a:t>
            </a:r>
            <a:r>
              <a:rPr sz="950" b="1" spc="-5" dirty="0">
                <a:latin typeface="Arial"/>
                <a:cs typeface="Arial"/>
              </a:rPr>
              <a:t>and </a:t>
            </a:r>
            <a:r>
              <a:rPr sz="950" b="1" spc="-10" dirty="0">
                <a:latin typeface="Arial"/>
                <a:cs typeface="Arial"/>
              </a:rPr>
              <a:t>European</a:t>
            </a:r>
            <a:r>
              <a:rPr sz="950" b="1" spc="65" dirty="0">
                <a:latin typeface="Arial"/>
                <a:cs typeface="Arial"/>
              </a:rPr>
              <a:t> </a:t>
            </a:r>
            <a:r>
              <a:rPr sz="950" b="1" spc="-10" dirty="0">
                <a:latin typeface="Arial"/>
                <a:cs typeface="Arial"/>
              </a:rPr>
              <a:t>manufacturers.</a:t>
            </a:r>
            <a:endParaRPr sz="950">
              <a:latin typeface="Arial"/>
              <a:cs typeface="Arial"/>
            </a:endParaRPr>
          </a:p>
        </p:txBody>
      </p:sp>
      <p:sp>
        <p:nvSpPr>
          <p:cNvPr id="3" name="object 3"/>
          <p:cNvSpPr txBox="1"/>
          <p:nvPr/>
        </p:nvSpPr>
        <p:spPr>
          <a:xfrm>
            <a:off x="1284983" y="2003032"/>
            <a:ext cx="5289550" cy="1758314"/>
          </a:xfrm>
          <a:prstGeom prst="rect">
            <a:avLst/>
          </a:prstGeom>
        </p:spPr>
        <p:txBody>
          <a:bodyPr vert="horz" wrap="square" lIns="0" tIns="0" rIns="0" bIns="0" rtlCol="0">
            <a:spAutoFit/>
          </a:bodyPr>
          <a:lstStyle/>
          <a:p>
            <a:pPr marL="12700" marR="267335">
              <a:lnSpc>
                <a:spcPct val="142100"/>
              </a:lnSpc>
            </a:pPr>
            <a:r>
              <a:rPr sz="950" spc="-10" dirty="0">
                <a:latin typeface="Arial"/>
                <a:cs typeface="Arial"/>
              </a:rPr>
              <a:t>Larsen and Toubro has emerged as the biggest contract winner in the last several years (since  2008), winning high-profile orders from Petrobras, IOCL, and</a:t>
            </a:r>
            <a:r>
              <a:rPr sz="950" spc="85" dirty="0">
                <a:latin typeface="Arial"/>
                <a:cs typeface="Arial"/>
              </a:rPr>
              <a:t> </a:t>
            </a:r>
            <a:r>
              <a:rPr sz="950" spc="-10" dirty="0">
                <a:latin typeface="Arial"/>
                <a:cs typeface="Arial"/>
              </a:rPr>
              <a:t>KNPC.</a:t>
            </a:r>
            <a:endParaRPr sz="950">
              <a:latin typeface="Arial"/>
              <a:cs typeface="Arial"/>
            </a:endParaRPr>
          </a:p>
          <a:p>
            <a:pPr marL="443230" marR="454659" indent="-215900">
              <a:lnSpc>
                <a:spcPct val="142100"/>
              </a:lnSpc>
              <a:spcBef>
                <a:spcPts val="630"/>
              </a:spcBef>
              <a:buFont typeface="Symbol"/>
              <a:buChar char=""/>
              <a:tabLst>
                <a:tab pos="442595" algn="l"/>
                <a:tab pos="443865" algn="l"/>
              </a:tabLst>
            </a:pPr>
            <a:r>
              <a:rPr sz="950" spc="-10" dirty="0">
                <a:latin typeface="Arial"/>
                <a:cs typeface="Arial"/>
              </a:rPr>
              <a:t>Petrobras ordered </a:t>
            </a:r>
            <a:r>
              <a:rPr sz="950" spc="-5" dirty="0">
                <a:latin typeface="Arial"/>
                <a:cs typeface="Arial"/>
              </a:rPr>
              <a:t>a </a:t>
            </a:r>
            <a:r>
              <a:rPr sz="950" spc="-10" dirty="0">
                <a:latin typeface="Arial"/>
                <a:cs typeface="Arial"/>
              </a:rPr>
              <a:t>total of 28 drums from Larsen </a:t>
            </a:r>
            <a:r>
              <a:rPr sz="950" spc="-5" dirty="0">
                <a:latin typeface="Arial"/>
                <a:cs typeface="Arial"/>
              </a:rPr>
              <a:t>&amp; </a:t>
            </a:r>
            <a:r>
              <a:rPr sz="950" spc="-10" dirty="0">
                <a:latin typeface="Arial"/>
                <a:cs typeface="Arial"/>
              </a:rPr>
              <a:t>Toubro from 2008-2011 worth  approximately $155m, for </a:t>
            </a:r>
            <a:r>
              <a:rPr sz="950" spc="-5" dirty="0">
                <a:latin typeface="Arial"/>
                <a:cs typeface="Arial"/>
              </a:rPr>
              <a:t>its </a:t>
            </a:r>
            <a:r>
              <a:rPr sz="950" spc="-10" dirty="0">
                <a:latin typeface="Arial"/>
                <a:cs typeface="Arial"/>
              </a:rPr>
              <a:t>delayed Premium </a:t>
            </a:r>
            <a:r>
              <a:rPr sz="950" spc="-5" dirty="0">
                <a:latin typeface="Arial"/>
                <a:cs typeface="Arial"/>
              </a:rPr>
              <a:t>I </a:t>
            </a:r>
            <a:r>
              <a:rPr sz="950" spc="-10" dirty="0">
                <a:latin typeface="Arial"/>
                <a:cs typeface="Arial"/>
              </a:rPr>
              <a:t>and Abreu </a:t>
            </a:r>
            <a:r>
              <a:rPr sz="950" spc="-5" dirty="0">
                <a:latin typeface="Arial"/>
                <a:cs typeface="Arial"/>
              </a:rPr>
              <a:t>e </a:t>
            </a:r>
            <a:r>
              <a:rPr sz="950" spc="-10" dirty="0">
                <a:latin typeface="Arial"/>
                <a:cs typeface="Arial"/>
              </a:rPr>
              <a:t>Lima</a:t>
            </a:r>
            <a:r>
              <a:rPr sz="950" spc="95" dirty="0">
                <a:latin typeface="Arial"/>
                <a:cs typeface="Arial"/>
              </a:rPr>
              <a:t> </a:t>
            </a:r>
            <a:r>
              <a:rPr sz="950" spc="-10" dirty="0">
                <a:latin typeface="Arial"/>
                <a:cs typeface="Arial"/>
              </a:rPr>
              <a:t>refineries.</a:t>
            </a:r>
            <a:endParaRPr sz="950">
              <a:latin typeface="Arial"/>
              <a:cs typeface="Arial"/>
            </a:endParaRPr>
          </a:p>
          <a:p>
            <a:pPr marL="443230" marR="88900" indent="-215900">
              <a:lnSpc>
                <a:spcPct val="142600"/>
              </a:lnSpc>
              <a:spcBef>
                <a:spcPts val="60"/>
              </a:spcBef>
              <a:buFont typeface="Symbol"/>
              <a:buChar char=""/>
              <a:tabLst>
                <a:tab pos="442595" algn="l"/>
                <a:tab pos="443865" algn="l"/>
              </a:tabLst>
            </a:pPr>
            <a:r>
              <a:rPr sz="950" spc="-10" dirty="0">
                <a:latin typeface="Arial"/>
                <a:cs typeface="Arial"/>
              </a:rPr>
              <a:t>IOCL ordered </a:t>
            </a:r>
            <a:r>
              <a:rPr sz="950" spc="-5" dirty="0">
                <a:latin typeface="Arial"/>
                <a:cs typeface="Arial"/>
              </a:rPr>
              <a:t>six </a:t>
            </a:r>
            <a:r>
              <a:rPr sz="950" spc="-10" dirty="0">
                <a:latin typeface="Arial"/>
                <a:cs typeface="Arial"/>
              </a:rPr>
              <a:t>drums for its Paradip refinery at </a:t>
            </a:r>
            <a:r>
              <a:rPr sz="950" spc="-5" dirty="0">
                <a:latin typeface="Arial"/>
                <a:cs typeface="Arial"/>
              </a:rPr>
              <a:t>a </a:t>
            </a:r>
            <a:r>
              <a:rPr sz="950" spc="-10" dirty="0">
                <a:latin typeface="Arial"/>
                <a:cs typeface="Arial"/>
              </a:rPr>
              <a:t>cost of $43m, which comes online this  year.</a:t>
            </a:r>
            <a:endParaRPr sz="950">
              <a:latin typeface="Arial"/>
              <a:cs typeface="Arial"/>
            </a:endParaRPr>
          </a:p>
          <a:p>
            <a:pPr marL="443230" marR="5080" indent="-215900">
              <a:lnSpc>
                <a:spcPct val="142600"/>
              </a:lnSpc>
              <a:spcBef>
                <a:spcPts val="60"/>
              </a:spcBef>
              <a:buFont typeface="Symbol"/>
              <a:buChar char=""/>
              <a:tabLst>
                <a:tab pos="442595" algn="l"/>
                <a:tab pos="443865" algn="l"/>
              </a:tabLst>
            </a:pPr>
            <a:r>
              <a:rPr sz="950" spc="-10" dirty="0">
                <a:latin typeface="Arial"/>
                <a:cs typeface="Arial"/>
              </a:rPr>
              <a:t>KNPC ordered 10 </a:t>
            </a:r>
            <a:r>
              <a:rPr sz="950" spc="-5" dirty="0">
                <a:latin typeface="Arial"/>
                <a:cs typeface="Arial"/>
              </a:rPr>
              <a:t>smaller </a:t>
            </a:r>
            <a:r>
              <a:rPr sz="950" spc="-10" dirty="0">
                <a:latin typeface="Arial"/>
                <a:cs typeface="Arial"/>
              </a:rPr>
              <a:t>drums, worth $34.5m, </a:t>
            </a:r>
            <a:r>
              <a:rPr sz="950" spc="-5" dirty="0">
                <a:latin typeface="Arial"/>
                <a:cs typeface="Arial"/>
              </a:rPr>
              <a:t>for its </a:t>
            </a:r>
            <a:r>
              <a:rPr sz="950" spc="-10" dirty="0">
                <a:latin typeface="Arial"/>
                <a:cs typeface="Arial"/>
              </a:rPr>
              <a:t>Clean Fuels </a:t>
            </a:r>
            <a:r>
              <a:rPr sz="950" spc="-5" dirty="0">
                <a:latin typeface="Arial"/>
                <a:cs typeface="Arial"/>
              </a:rPr>
              <a:t>Project. </a:t>
            </a:r>
            <a:r>
              <a:rPr sz="950" spc="-10" dirty="0">
                <a:latin typeface="Arial"/>
                <a:cs typeface="Arial"/>
              </a:rPr>
              <a:t>The number of  drums required multiple lifts, and deliveries stretched over </a:t>
            </a:r>
            <a:r>
              <a:rPr sz="950" spc="-5" dirty="0">
                <a:latin typeface="Arial"/>
                <a:cs typeface="Arial"/>
              </a:rPr>
              <a:t>six </a:t>
            </a:r>
            <a:r>
              <a:rPr sz="950" spc="-10" dirty="0">
                <a:latin typeface="Arial"/>
                <a:cs typeface="Arial"/>
              </a:rPr>
              <a:t>months, ending in June</a:t>
            </a:r>
            <a:r>
              <a:rPr sz="950" spc="170" dirty="0">
                <a:latin typeface="Arial"/>
                <a:cs typeface="Arial"/>
              </a:rPr>
              <a:t> </a:t>
            </a:r>
            <a:r>
              <a:rPr sz="950" spc="-10" dirty="0">
                <a:latin typeface="Arial"/>
                <a:cs typeface="Arial"/>
              </a:rPr>
              <a:t>2011.</a:t>
            </a:r>
            <a:endParaRPr sz="950">
              <a:latin typeface="Arial"/>
              <a:cs typeface="Arial"/>
            </a:endParaRPr>
          </a:p>
        </p:txBody>
      </p:sp>
      <p:sp>
        <p:nvSpPr>
          <p:cNvPr id="4" name="object 4"/>
          <p:cNvSpPr txBox="1"/>
          <p:nvPr/>
        </p:nvSpPr>
        <p:spPr>
          <a:xfrm>
            <a:off x="1284971" y="4096865"/>
            <a:ext cx="5244465" cy="1956435"/>
          </a:xfrm>
          <a:prstGeom prst="rect">
            <a:avLst/>
          </a:prstGeom>
        </p:spPr>
        <p:txBody>
          <a:bodyPr vert="horz" wrap="square" lIns="0" tIns="0" rIns="0" bIns="0" rtlCol="0">
            <a:spAutoFit/>
          </a:bodyPr>
          <a:lstStyle/>
          <a:p>
            <a:pPr marL="12700" marR="35560">
              <a:lnSpc>
                <a:spcPct val="142100"/>
              </a:lnSpc>
            </a:pPr>
            <a:r>
              <a:rPr sz="950" spc="-10" dirty="0">
                <a:latin typeface="Arial"/>
                <a:cs typeface="Arial"/>
              </a:rPr>
              <a:t>Sumitomo Heavy Industries </a:t>
            </a:r>
            <a:r>
              <a:rPr sz="950" spc="-15" dirty="0">
                <a:latin typeface="Arial"/>
                <a:cs typeface="Arial"/>
              </a:rPr>
              <a:t>won </a:t>
            </a:r>
            <a:r>
              <a:rPr sz="950" spc="-10" dirty="0">
                <a:latin typeface="Arial"/>
                <a:cs typeface="Arial"/>
              </a:rPr>
              <a:t>contracts from Saudi Arabia and </a:t>
            </a:r>
            <a:r>
              <a:rPr sz="950" spc="-5" dirty="0">
                <a:latin typeface="Arial"/>
                <a:cs typeface="Arial"/>
              </a:rPr>
              <a:t>the </a:t>
            </a:r>
            <a:r>
              <a:rPr sz="950" spc="-10" dirty="0">
                <a:latin typeface="Arial"/>
                <a:cs typeface="Arial"/>
              </a:rPr>
              <a:t>US, leveraging </a:t>
            </a:r>
            <a:r>
              <a:rPr sz="950" spc="-5" dirty="0">
                <a:latin typeface="Arial"/>
                <a:cs typeface="Arial"/>
              </a:rPr>
              <a:t>its </a:t>
            </a:r>
            <a:r>
              <a:rPr sz="950" spc="-10" dirty="0">
                <a:latin typeface="Arial"/>
                <a:cs typeface="Arial"/>
              </a:rPr>
              <a:t>reputation  </a:t>
            </a:r>
            <a:r>
              <a:rPr sz="950" spc="-5" dirty="0">
                <a:latin typeface="Arial"/>
                <a:cs typeface="Arial"/>
              </a:rPr>
              <a:t>for </a:t>
            </a:r>
            <a:r>
              <a:rPr sz="950" spc="-10" dirty="0">
                <a:latin typeface="Arial"/>
                <a:cs typeface="Arial"/>
              </a:rPr>
              <a:t>quality and reliability. Multiple buyers cite Sumitomo </a:t>
            </a:r>
            <a:r>
              <a:rPr sz="950" spc="-5" dirty="0">
                <a:latin typeface="Arial"/>
                <a:cs typeface="Arial"/>
              </a:rPr>
              <a:t>as the </a:t>
            </a:r>
            <a:r>
              <a:rPr sz="950" spc="-10" dirty="0">
                <a:latin typeface="Arial"/>
                <a:cs typeface="Arial"/>
              </a:rPr>
              <a:t>only manufacturer that </a:t>
            </a:r>
            <a:r>
              <a:rPr sz="950" spc="-5" dirty="0">
                <a:latin typeface="Arial"/>
                <a:cs typeface="Arial"/>
              </a:rPr>
              <a:t>routinely  </a:t>
            </a:r>
            <a:r>
              <a:rPr sz="950" spc="-10" dirty="0">
                <a:latin typeface="Arial"/>
                <a:cs typeface="Arial"/>
              </a:rPr>
              <a:t>performs stress relief welds on all of its coke drums, which goes beyond ASME U</a:t>
            </a:r>
            <a:r>
              <a:rPr sz="950" spc="190" dirty="0">
                <a:latin typeface="Arial"/>
                <a:cs typeface="Arial"/>
              </a:rPr>
              <a:t> </a:t>
            </a:r>
            <a:r>
              <a:rPr sz="950" spc="-10" dirty="0">
                <a:latin typeface="Arial"/>
                <a:cs typeface="Arial"/>
              </a:rPr>
              <a:t>stamp</a:t>
            </a:r>
            <a:endParaRPr sz="950">
              <a:latin typeface="Arial"/>
              <a:cs typeface="Arial"/>
            </a:endParaRPr>
          </a:p>
          <a:p>
            <a:pPr marL="12700" marR="121920">
              <a:lnSpc>
                <a:spcPct val="142100"/>
              </a:lnSpc>
              <a:spcBef>
                <a:spcPts val="5"/>
              </a:spcBef>
            </a:pPr>
            <a:r>
              <a:rPr sz="950" spc="-10" dirty="0">
                <a:latin typeface="Arial"/>
                <a:cs typeface="Arial"/>
              </a:rPr>
              <a:t>requirements. According to operators, this can make the difference between </a:t>
            </a:r>
            <a:r>
              <a:rPr sz="950" spc="-5" dirty="0">
                <a:latin typeface="Arial"/>
                <a:cs typeface="Arial"/>
              </a:rPr>
              <a:t>a </a:t>
            </a:r>
            <a:r>
              <a:rPr sz="950" spc="-10" dirty="0">
                <a:latin typeface="Arial"/>
                <a:cs typeface="Arial"/>
              </a:rPr>
              <a:t>drum that lasts for  the designed 30 years and one that fails (cracks or bulges) in </a:t>
            </a:r>
            <a:r>
              <a:rPr sz="950" spc="-5" dirty="0">
                <a:latin typeface="Arial"/>
                <a:cs typeface="Arial"/>
              </a:rPr>
              <a:t>10 </a:t>
            </a:r>
            <a:r>
              <a:rPr sz="950" spc="-10" dirty="0">
                <a:latin typeface="Arial"/>
                <a:cs typeface="Arial"/>
              </a:rPr>
              <a:t>years or</a:t>
            </a:r>
            <a:r>
              <a:rPr sz="950" spc="165" dirty="0">
                <a:latin typeface="Arial"/>
                <a:cs typeface="Arial"/>
              </a:rPr>
              <a:t> </a:t>
            </a:r>
            <a:r>
              <a:rPr sz="950" spc="-10" dirty="0">
                <a:latin typeface="Arial"/>
                <a:cs typeface="Arial"/>
              </a:rPr>
              <a:t>less.</a:t>
            </a:r>
            <a:endParaRPr sz="950">
              <a:latin typeface="Arial"/>
              <a:cs typeface="Arial"/>
            </a:endParaRPr>
          </a:p>
          <a:p>
            <a:pPr marL="443230" marR="5080" indent="-215900">
              <a:lnSpc>
                <a:spcPct val="142600"/>
              </a:lnSpc>
              <a:spcBef>
                <a:spcPts val="625"/>
              </a:spcBef>
              <a:buFont typeface="Symbol"/>
              <a:buChar char=""/>
              <a:tabLst>
                <a:tab pos="442595" algn="l"/>
                <a:tab pos="443865" algn="l"/>
              </a:tabLst>
            </a:pPr>
            <a:r>
              <a:rPr sz="950" spc="-10" dirty="0">
                <a:latin typeface="Arial"/>
                <a:cs typeface="Arial"/>
              </a:rPr>
              <a:t>Saudi Aramco ordered </a:t>
            </a:r>
            <a:r>
              <a:rPr sz="950" spc="-5" dirty="0">
                <a:latin typeface="Arial"/>
                <a:cs typeface="Arial"/>
              </a:rPr>
              <a:t>18 </a:t>
            </a:r>
            <a:r>
              <a:rPr sz="950" spc="-10" dirty="0">
                <a:latin typeface="Arial"/>
                <a:cs typeface="Arial"/>
              </a:rPr>
              <a:t>drums, </a:t>
            </a:r>
            <a:r>
              <a:rPr sz="950" spc="-5" dirty="0">
                <a:latin typeface="Arial"/>
                <a:cs typeface="Arial"/>
              </a:rPr>
              <a:t>collectively </a:t>
            </a:r>
            <a:r>
              <a:rPr sz="950" spc="-10" dirty="0">
                <a:latin typeface="Arial"/>
                <a:cs typeface="Arial"/>
              </a:rPr>
              <a:t>worth $149m, </a:t>
            </a:r>
            <a:r>
              <a:rPr sz="950" spc="-5" dirty="0">
                <a:latin typeface="Arial"/>
                <a:cs typeface="Arial"/>
              </a:rPr>
              <a:t>for its </a:t>
            </a:r>
            <a:r>
              <a:rPr sz="950" spc="-10" dirty="0">
                <a:latin typeface="Arial"/>
                <a:cs typeface="Arial"/>
              </a:rPr>
              <a:t>joint venture refineries </a:t>
            </a:r>
            <a:r>
              <a:rPr sz="950" spc="-5" dirty="0">
                <a:latin typeface="Arial"/>
                <a:cs typeface="Arial"/>
              </a:rPr>
              <a:t>in  </a:t>
            </a:r>
            <a:r>
              <a:rPr sz="950" spc="-10" dirty="0">
                <a:latin typeface="Arial"/>
                <a:cs typeface="Arial"/>
              </a:rPr>
              <a:t>Jubail and</a:t>
            </a:r>
            <a:r>
              <a:rPr sz="950" spc="-70" dirty="0">
                <a:latin typeface="Arial"/>
                <a:cs typeface="Arial"/>
              </a:rPr>
              <a:t> </a:t>
            </a:r>
            <a:r>
              <a:rPr sz="950" spc="-10" dirty="0">
                <a:latin typeface="Arial"/>
                <a:cs typeface="Arial"/>
              </a:rPr>
              <a:t>Yanbu.</a:t>
            </a:r>
            <a:endParaRPr sz="950">
              <a:latin typeface="Arial"/>
              <a:cs typeface="Arial"/>
            </a:endParaRPr>
          </a:p>
          <a:p>
            <a:pPr marL="443230" marR="19050" indent="-215900">
              <a:lnSpc>
                <a:spcPct val="142600"/>
              </a:lnSpc>
              <a:spcBef>
                <a:spcPts val="60"/>
              </a:spcBef>
              <a:buFont typeface="Symbol"/>
              <a:buChar char=""/>
              <a:tabLst>
                <a:tab pos="442595" algn="l"/>
                <a:tab pos="443865" algn="l"/>
              </a:tabLst>
            </a:pPr>
            <a:r>
              <a:rPr sz="950" spc="-15" dirty="0">
                <a:latin typeface="Arial"/>
                <a:cs typeface="Arial"/>
              </a:rPr>
              <a:t>CHS </a:t>
            </a:r>
            <a:r>
              <a:rPr sz="950" spc="-10" dirty="0">
                <a:latin typeface="Arial"/>
                <a:cs typeface="Arial"/>
              </a:rPr>
              <a:t>tapped Sumitomo for two smaller drums, together worth $9m, to replace aging drums  at its McPherson refinery </a:t>
            </a:r>
            <a:r>
              <a:rPr sz="950" spc="-5" dirty="0">
                <a:latin typeface="Arial"/>
                <a:cs typeface="Arial"/>
              </a:rPr>
              <a:t>in the</a:t>
            </a:r>
            <a:r>
              <a:rPr sz="950" dirty="0">
                <a:latin typeface="Arial"/>
                <a:cs typeface="Arial"/>
              </a:rPr>
              <a:t> </a:t>
            </a:r>
            <a:r>
              <a:rPr sz="950" spc="-10" dirty="0">
                <a:latin typeface="Arial"/>
                <a:cs typeface="Arial"/>
              </a:rPr>
              <a:t>US.</a:t>
            </a:r>
            <a:endParaRPr sz="950">
              <a:latin typeface="Arial"/>
              <a:cs typeface="Arial"/>
            </a:endParaRPr>
          </a:p>
        </p:txBody>
      </p:sp>
      <p:sp>
        <p:nvSpPr>
          <p:cNvPr id="5" name="object 5"/>
          <p:cNvSpPr txBox="1"/>
          <p:nvPr/>
        </p:nvSpPr>
        <p:spPr>
          <a:xfrm>
            <a:off x="1284971" y="6388670"/>
            <a:ext cx="512635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Three out of three US contracts in Table 24 went to Japanese </a:t>
            </a:r>
            <a:r>
              <a:rPr sz="950" spc="-5" dirty="0">
                <a:latin typeface="Arial"/>
                <a:cs typeface="Arial"/>
              </a:rPr>
              <a:t>or </a:t>
            </a:r>
            <a:r>
              <a:rPr sz="950" spc="-10" dirty="0">
                <a:latin typeface="Arial"/>
                <a:cs typeface="Arial"/>
              </a:rPr>
              <a:t>European suppliers, Sumitomo,  Kobe Steel, and IDESA, respectively. This is largely due </a:t>
            </a:r>
            <a:r>
              <a:rPr sz="950" spc="-5" dirty="0">
                <a:latin typeface="Arial"/>
                <a:cs typeface="Arial"/>
              </a:rPr>
              <a:t>to the </a:t>
            </a:r>
            <a:r>
              <a:rPr sz="950" spc="-10" dirty="0">
                <a:latin typeface="Arial"/>
                <a:cs typeface="Arial"/>
              </a:rPr>
              <a:t>perception of these suppliers as  higher</a:t>
            </a:r>
            <a:r>
              <a:rPr sz="950" spc="-60" dirty="0">
                <a:latin typeface="Arial"/>
                <a:cs typeface="Arial"/>
              </a:rPr>
              <a:t> </a:t>
            </a:r>
            <a:r>
              <a:rPr sz="950" spc="-10" dirty="0">
                <a:latin typeface="Arial"/>
                <a:cs typeface="Arial"/>
              </a:rPr>
              <a:t>quality.</a:t>
            </a:r>
            <a:endParaRPr sz="950">
              <a:latin typeface="Arial"/>
              <a:cs typeface="Arial"/>
            </a:endParaRPr>
          </a:p>
        </p:txBody>
      </p:sp>
      <p:sp>
        <p:nvSpPr>
          <p:cNvPr id="6" name="object 6"/>
          <p:cNvSpPr txBox="1"/>
          <p:nvPr/>
        </p:nvSpPr>
        <p:spPr>
          <a:xfrm>
            <a:off x="1284971" y="7356547"/>
            <a:ext cx="5308600" cy="1527175"/>
          </a:xfrm>
          <a:prstGeom prst="rect">
            <a:avLst/>
          </a:prstGeom>
        </p:spPr>
        <p:txBody>
          <a:bodyPr vert="horz" wrap="square" lIns="0" tIns="0" rIns="0" bIns="0" rtlCol="0">
            <a:spAutoFit/>
          </a:bodyPr>
          <a:lstStyle/>
          <a:p>
            <a:pPr marL="12700" marR="69850">
              <a:lnSpc>
                <a:spcPct val="142100"/>
              </a:lnSpc>
            </a:pPr>
            <a:r>
              <a:rPr sz="950" spc="-10" dirty="0">
                <a:latin typeface="Arial"/>
                <a:cs typeface="Arial"/>
              </a:rPr>
              <a:t>Pending contracts include more units for Petrobras, for its Premium </a:t>
            </a:r>
            <a:r>
              <a:rPr sz="950" spc="-5" dirty="0">
                <a:latin typeface="Arial"/>
                <a:cs typeface="Arial"/>
              </a:rPr>
              <a:t>II </a:t>
            </a:r>
            <a:r>
              <a:rPr sz="950" spc="-10" dirty="0">
                <a:latin typeface="Arial"/>
                <a:cs typeface="Arial"/>
              </a:rPr>
              <a:t>and Comperj </a:t>
            </a:r>
            <a:r>
              <a:rPr sz="950" spc="-5" dirty="0">
                <a:latin typeface="Arial"/>
                <a:cs typeface="Arial"/>
              </a:rPr>
              <a:t>II </a:t>
            </a:r>
            <a:r>
              <a:rPr sz="950" spc="-10" dirty="0">
                <a:latin typeface="Arial"/>
                <a:cs typeface="Arial"/>
              </a:rPr>
              <a:t>refineries,  which are likely to be on the same scale as its recent orders, meaning 20-28 drums. Refineries</a:t>
            </a:r>
            <a:r>
              <a:rPr sz="950" spc="235" dirty="0">
                <a:latin typeface="Arial"/>
                <a:cs typeface="Arial"/>
              </a:rPr>
              <a:t> </a:t>
            </a:r>
            <a:r>
              <a:rPr sz="950" spc="-10" dirty="0">
                <a:latin typeface="Arial"/>
                <a:cs typeface="Arial"/>
              </a:rPr>
              <a:t>in</a:t>
            </a:r>
            <a:endParaRPr sz="950">
              <a:latin typeface="Arial"/>
              <a:cs typeface="Arial"/>
            </a:endParaRPr>
          </a:p>
          <a:p>
            <a:pPr marL="12700" marR="5080">
              <a:lnSpc>
                <a:spcPct val="142300"/>
              </a:lnSpc>
            </a:pPr>
            <a:r>
              <a:rPr sz="950" spc="-10" dirty="0">
                <a:latin typeface="Arial"/>
                <a:cs typeface="Arial"/>
              </a:rPr>
              <a:t>Moscow (Russia) and Nassiriya (Iraq) </a:t>
            </a:r>
            <a:r>
              <a:rPr sz="950" spc="-5" dirty="0">
                <a:latin typeface="Arial"/>
                <a:cs typeface="Arial"/>
              </a:rPr>
              <a:t>will </a:t>
            </a:r>
            <a:r>
              <a:rPr sz="950" spc="-10" dirty="0">
                <a:latin typeface="Arial"/>
                <a:cs typeface="Arial"/>
              </a:rPr>
              <a:t>also order units. In Asia, China has approximately 1.85m  bpd in </a:t>
            </a:r>
            <a:r>
              <a:rPr sz="950" spc="-5" dirty="0">
                <a:latin typeface="Arial"/>
                <a:cs typeface="Arial"/>
              </a:rPr>
              <a:t>distillation </a:t>
            </a:r>
            <a:r>
              <a:rPr sz="950" spc="-10" dirty="0">
                <a:latin typeface="Arial"/>
                <a:cs typeface="Arial"/>
              </a:rPr>
              <a:t>capacity scheduled </a:t>
            </a:r>
            <a:r>
              <a:rPr sz="950" spc="-5" dirty="0">
                <a:latin typeface="Arial"/>
                <a:cs typeface="Arial"/>
              </a:rPr>
              <a:t>for </a:t>
            </a:r>
            <a:r>
              <a:rPr sz="950" spc="-10" dirty="0">
                <a:latin typeface="Arial"/>
                <a:cs typeface="Arial"/>
              </a:rPr>
              <a:t>construction by 2020 that have not tendered </a:t>
            </a:r>
            <a:r>
              <a:rPr sz="950" spc="-5" dirty="0">
                <a:latin typeface="Arial"/>
                <a:cs typeface="Arial"/>
              </a:rPr>
              <a:t>contracts </a:t>
            </a:r>
            <a:r>
              <a:rPr sz="950" spc="-10" dirty="0">
                <a:latin typeface="Arial"/>
                <a:cs typeface="Arial"/>
              </a:rPr>
              <a:t>yet </a:t>
            </a:r>
            <a:r>
              <a:rPr sz="950" spc="-5" dirty="0">
                <a:latin typeface="Arial"/>
                <a:cs typeface="Arial"/>
              </a:rPr>
              <a:t>–  </a:t>
            </a:r>
            <a:r>
              <a:rPr sz="950" spc="-10" dirty="0">
                <a:latin typeface="Arial"/>
                <a:cs typeface="Arial"/>
              </a:rPr>
              <a:t>which could mean up to </a:t>
            </a:r>
            <a:r>
              <a:rPr sz="950" spc="-15" dirty="0">
                <a:latin typeface="Arial"/>
                <a:cs typeface="Arial"/>
              </a:rPr>
              <a:t>500k </a:t>
            </a:r>
            <a:r>
              <a:rPr sz="950" spc="-10" dirty="0">
                <a:latin typeface="Arial"/>
                <a:cs typeface="Arial"/>
              </a:rPr>
              <a:t>bpd in coking capacity. </a:t>
            </a:r>
            <a:r>
              <a:rPr sz="950" spc="-5" dirty="0">
                <a:latin typeface="Arial"/>
                <a:cs typeface="Arial"/>
              </a:rPr>
              <a:t>Also </a:t>
            </a:r>
            <a:r>
              <a:rPr sz="950" spc="-10" dirty="0">
                <a:latin typeface="Arial"/>
                <a:cs typeface="Arial"/>
              </a:rPr>
              <a:t>in Asia, Indian IOCL currently has two  more tenders out for coke drums, one for replacement drums and one for </a:t>
            </a:r>
            <a:r>
              <a:rPr sz="950" spc="-5" dirty="0">
                <a:latin typeface="Arial"/>
                <a:cs typeface="Arial"/>
              </a:rPr>
              <a:t>an </a:t>
            </a:r>
            <a:r>
              <a:rPr sz="950" spc="-10" dirty="0">
                <a:latin typeface="Arial"/>
                <a:cs typeface="Arial"/>
              </a:rPr>
              <a:t>entire coking</a:t>
            </a:r>
            <a:r>
              <a:rPr sz="950" spc="180" dirty="0">
                <a:latin typeface="Arial"/>
                <a:cs typeface="Arial"/>
              </a:rPr>
              <a:t> </a:t>
            </a:r>
            <a:r>
              <a:rPr sz="950" spc="-10" dirty="0">
                <a:latin typeface="Arial"/>
                <a:cs typeface="Arial"/>
              </a:rPr>
              <a:t>unit.</a:t>
            </a:r>
            <a:endParaRPr sz="950">
              <a:latin typeface="Arial"/>
              <a:cs typeface="Arial"/>
            </a:endParaRPr>
          </a:p>
          <a:p>
            <a:pPr>
              <a:lnSpc>
                <a:spcPct val="100000"/>
              </a:lnSpc>
            </a:pPr>
            <a:endParaRPr sz="900">
              <a:latin typeface="Times New Roman"/>
              <a:cs typeface="Times New Roman"/>
            </a:endParaRPr>
          </a:p>
          <a:p>
            <a:pPr marL="445770">
              <a:lnSpc>
                <a:spcPct val="100000"/>
              </a:lnSpc>
            </a:pPr>
            <a:r>
              <a:rPr sz="950" b="1" spc="-10" dirty="0">
                <a:latin typeface="Arial"/>
                <a:cs typeface="Arial"/>
              </a:rPr>
              <a:t>Table 24: Summary of New Contracts and Estimated Values for Coke</a:t>
            </a:r>
            <a:r>
              <a:rPr sz="950" b="1" spc="75" dirty="0">
                <a:latin typeface="Arial"/>
                <a:cs typeface="Arial"/>
              </a:rPr>
              <a:t> </a:t>
            </a:r>
            <a:r>
              <a:rPr sz="950" b="1" spc="-10" dirty="0">
                <a:latin typeface="Arial"/>
                <a:cs typeface="Arial"/>
              </a:rPr>
              <a:t>Drums</a:t>
            </a:r>
            <a:endParaRPr sz="950">
              <a:latin typeface="Arial"/>
              <a:cs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88</a:t>
            </a:fld>
            <a:endParaRPr spc="15" dirty="0"/>
          </a:p>
        </p:txBody>
      </p:sp>
      <p:graphicFrame>
        <p:nvGraphicFramePr>
          <p:cNvPr id="2" name="object 2"/>
          <p:cNvGraphicFramePr>
            <a:graphicFrameLocks noGrp="1"/>
          </p:cNvGraphicFramePr>
          <p:nvPr/>
        </p:nvGraphicFramePr>
        <p:xfrm>
          <a:off x="1380744" y="860298"/>
          <a:ext cx="5520690" cy="5756275"/>
        </p:xfrm>
        <a:graphic>
          <a:graphicData uri="http://schemas.openxmlformats.org/drawingml/2006/table">
            <a:tbl>
              <a:tblPr firstRow="1" bandRow="1">
                <a:tableStyleId>{2D5ABB26-0587-4C30-8999-92F81FD0307C}</a:tableStyleId>
              </a:tblPr>
              <a:tblGrid>
                <a:gridCol w="1043177">
                  <a:extLst>
                    <a:ext uri="{9D8B030D-6E8A-4147-A177-3AD203B41FA5}">
                      <a16:colId xmlns:a16="http://schemas.microsoft.com/office/drawing/2014/main" val="20000"/>
                    </a:ext>
                  </a:extLst>
                </a:gridCol>
                <a:gridCol w="814958">
                  <a:extLst>
                    <a:ext uri="{9D8B030D-6E8A-4147-A177-3AD203B41FA5}">
                      <a16:colId xmlns:a16="http://schemas.microsoft.com/office/drawing/2014/main" val="20001"/>
                    </a:ext>
                  </a:extLst>
                </a:gridCol>
                <a:gridCol w="959357">
                  <a:extLst>
                    <a:ext uri="{9D8B030D-6E8A-4147-A177-3AD203B41FA5}">
                      <a16:colId xmlns:a16="http://schemas.microsoft.com/office/drawing/2014/main" val="20002"/>
                    </a:ext>
                  </a:extLst>
                </a:gridCol>
                <a:gridCol w="1021461">
                  <a:extLst>
                    <a:ext uri="{9D8B030D-6E8A-4147-A177-3AD203B41FA5}">
                      <a16:colId xmlns:a16="http://schemas.microsoft.com/office/drawing/2014/main" val="20003"/>
                    </a:ext>
                  </a:extLst>
                </a:gridCol>
                <a:gridCol w="767333">
                  <a:extLst>
                    <a:ext uri="{9D8B030D-6E8A-4147-A177-3AD203B41FA5}">
                      <a16:colId xmlns:a16="http://schemas.microsoft.com/office/drawing/2014/main" val="20004"/>
                    </a:ext>
                  </a:extLst>
                </a:gridCol>
                <a:gridCol w="905256">
                  <a:extLst>
                    <a:ext uri="{9D8B030D-6E8A-4147-A177-3AD203B41FA5}">
                      <a16:colId xmlns:a16="http://schemas.microsoft.com/office/drawing/2014/main" val="20005"/>
                    </a:ext>
                  </a:extLst>
                </a:gridCol>
              </a:tblGrid>
              <a:tr h="515874">
                <a:tc>
                  <a:txBody>
                    <a:bodyPr/>
                    <a:lstStyle/>
                    <a:p>
                      <a:pPr>
                        <a:lnSpc>
                          <a:spcPct val="100000"/>
                        </a:lnSpc>
                        <a:spcBef>
                          <a:spcPts val="40"/>
                        </a:spcBef>
                      </a:pPr>
                      <a:endParaRPr sz="1100">
                        <a:latin typeface="Times New Roman"/>
                        <a:cs typeface="Times New Roman"/>
                      </a:endParaRPr>
                    </a:p>
                    <a:p>
                      <a:pPr marL="330200">
                        <a:lnSpc>
                          <a:spcPct val="100000"/>
                        </a:lnSpc>
                      </a:pPr>
                      <a:r>
                        <a:rPr sz="1100" spc="10" dirty="0">
                          <a:latin typeface="Arial"/>
                          <a:cs typeface="Arial"/>
                        </a:rPr>
                        <a:t>Buyer</a:t>
                      </a:r>
                      <a:endParaRPr sz="1100">
                        <a:latin typeface="Arial"/>
                        <a:cs typeface="Arial"/>
                      </a:endParaRPr>
                    </a:p>
                  </a:txBody>
                  <a:tcPr marL="0" marR="0" marT="508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61594" marR="53975" indent="12065">
                        <a:lnSpc>
                          <a:spcPts val="1300"/>
                        </a:lnSpc>
                        <a:spcBef>
                          <a:spcPts val="715"/>
                        </a:spcBef>
                      </a:pPr>
                      <a:r>
                        <a:rPr sz="1100" spc="10" dirty="0">
                          <a:latin typeface="Arial"/>
                          <a:cs typeface="Arial"/>
                        </a:rPr>
                        <a:t>Country </a:t>
                      </a:r>
                      <a:r>
                        <a:rPr sz="1100" spc="5" dirty="0">
                          <a:latin typeface="Arial"/>
                          <a:cs typeface="Arial"/>
                        </a:rPr>
                        <a:t>of  </a:t>
                      </a:r>
                      <a:r>
                        <a:rPr sz="1100" spc="-10" dirty="0">
                          <a:latin typeface="Arial"/>
                          <a:cs typeface="Arial"/>
                        </a:rPr>
                        <a:t>I</a:t>
                      </a:r>
                      <a:r>
                        <a:rPr sz="1100" spc="5" dirty="0">
                          <a:latin typeface="Arial"/>
                          <a:cs typeface="Arial"/>
                        </a:rPr>
                        <a:t>n</a:t>
                      </a:r>
                      <a:r>
                        <a:rPr sz="1100" dirty="0">
                          <a:latin typeface="Arial"/>
                          <a:cs typeface="Arial"/>
                        </a:rPr>
                        <a:t>sta</a:t>
                      </a:r>
                      <a:r>
                        <a:rPr sz="1100" spc="-5" dirty="0">
                          <a:latin typeface="Arial"/>
                          <a:cs typeface="Arial"/>
                        </a:rPr>
                        <a:t>l</a:t>
                      </a:r>
                      <a:r>
                        <a:rPr sz="1100" dirty="0">
                          <a:latin typeface="Arial"/>
                          <a:cs typeface="Arial"/>
                        </a:rPr>
                        <a:t>lat</a:t>
                      </a:r>
                      <a:r>
                        <a:rPr sz="1100" spc="-5" dirty="0">
                          <a:latin typeface="Arial"/>
                          <a:cs typeface="Arial"/>
                        </a:rPr>
                        <a:t>i</a:t>
                      </a:r>
                      <a:r>
                        <a:rPr sz="1100" dirty="0">
                          <a:latin typeface="Arial"/>
                          <a:cs typeface="Arial"/>
                        </a:rPr>
                        <a:t>on</a:t>
                      </a:r>
                      <a:endParaRPr sz="1100">
                        <a:latin typeface="Arial"/>
                        <a:cs typeface="Arial"/>
                      </a:endParaRPr>
                    </a:p>
                  </a:txBody>
                  <a:tcPr marL="0" marR="0" marT="90805"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spcBef>
                          <a:spcPts val="40"/>
                        </a:spcBef>
                      </a:pPr>
                      <a:endParaRPr sz="1100">
                        <a:latin typeface="Times New Roman"/>
                        <a:cs typeface="Times New Roman"/>
                      </a:endParaRPr>
                    </a:p>
                    <a:p>
                      <a:pPr marL="213995">
                        <a:lnSpc>
                          <a:spcPct val="100000"/>
                        </a:lnSpc>
                      </a:pPr>
                      <a:r>
                        <a:rPr sz="1100" spc="10" dirty="0">
                          <a:latin typeface="Arial"/>
                          <a:cs typeface="Arial"/>
                        </a:rPr>
                        <a:t>Supplier</a:t>
                      </a:r>
                      <a:endParaRPr sz="1100">
                        <a:latin typeface="Arial"/>
                        <a:cs typeface="Arial"/>
                      </a:endParaRPr>
                    </a:p>
                  </a:txBody>
                  <a:tcPr marL="0" marR="0" marT="5080" marB="0">
                    <a:lnL w="5333">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spcBef>
                          <a:spcPts val="40"/>
                        </a:spcBef>
                      </a:pPr>
                      <a:endParaRPr sz="1100">
                        <a:latin typeface="Times New Roman"/>
                        <a:cs typeface="Times New Roman"/>
                      </a:endParaRPr>
                    </a:p>
                    <a:p>
                      <a:pPr marL="260985">
                        <a:lnSpc>
                          <a:spcPct val="100000"/>
                        </a:lnSpc>
                      </a:pPr>
                      <a:r>
                        <a:rPr sz="1100" spc="10" dirty="0">
                          <a:latin typeface="Arial"/>
                          <a:cs typeface="Arial"/>
                        </a:rPr>
                        <a:t>Product</a:t>
                      </a:r>
                      <a:endParaRPr sz="1100">
                        <a:latin typeface="Arial"/>
                        <a:cs typeface="Arial"/>
                      </a:endParaRPr>
                    </a:p>
                  </a:txBody>
                  <a:tcPr marL="0" marR="0" marT="5080"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61594" marR="53340" algn="ctr">
                        <a:lnSpc>
                          <a:spcPct val="98400"/>
                        </a:lnSpc>
                        <a:spcBef>
                          <a:spcPts val="30"/>
                        </a:spcBef>
                      </a:pPr>
                      <a:r>
                        <a:rPr sz="1100" dirty="0">
                          <a:latin typeface="Arial"/>
                          <a:cs typeface="Arial"/>
                        </a:rPr>
                        <a:t>Estim</a:t>
                      </a:r>
                      <a:r>
                        <a:rPr sz="1100" spc="5" dirty="0">
                          <a:latin typeface="Arial"/>
                          <a:cs typeface="Arial"/>
                        </a:rPr>
                        <a:t>a</a:t>
                      </a:r>
                      <a:r>
                        <a:rPr sz="1100" spc="-10" dirty="0">
                          <a:latin typeface="Arial"/>
                          <a:cs typeface="Arial"/>
                        </a:rPr>
                        <a:t>t</a:t>
                      </a:r>
                      <a:r>
                        <a:rPr sz="1100" dirty="0">
                          <a:latin typeface="Arial"/>
                          <a:cs typeface="Arial"/>
                        </a:rPr>
                        <a:t>ed  </a:t>
                      </a:r>
                      <a:r>
                        <a:rPr sz="1100" spc="10" dirty="0">
                          <a:latin typeface="Arial"/>
                          <a:cs typeface="Arial"/>
                        </a:rPr>
                        <a:t>Value  ($m)</a:t>
                      </a:r>
                      <a:endParaRPr sz="1100">
                        <a:latin typeface="Arial"/>
                        <a:cs typeface="Arial"/>
                      </a:endParaRPr>
                    </a:p>
                  </a:txBody>
                  <a:tcPr marL="0" marR="0" marT="3810"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L="130175" marR="123189" algn="ctr">
                        <a:lnSpc>
                          <a:spcPct val="98400"/>
                        </a:lnSpc>
                        <a:spcBef>
                          <a:spcPts val="30"/>
                        </a:spcBef>
                      </a:pPr>
                      <a:r>
                        <a:rPr sz="1100" dirty="0">
                          <a:latin typeface="Arial"/>
                          <a:cs typeface="Arial"/>
                        </a:rPr>
                        <a:t>Estim</a:t>
                      </a:r>
                      <a:r>
                        <a:rPr sz="1100" spc="5" dirty="0">
                          <a:latin typeface="Arial"/>
                          <a:cs typeface="Arial"/>
                        </a:rPr>
                        <a:t>a</a:t>
                      </a:r>
                      <a:r>
                        <a:rPr sz="1100" spc="-10" dirty="0">
                          <a:latin typeface="Arial"/>
                          <a:cs typeface="Arial"/>
                        </a:rPr>
                        <a:t>t</a:t>
                      </a:r>
                      <a:r>
                        <a:rPr sz="1100" dirty="0">
                          <a:latin typeface="Arial"/>
                          <a:cs typeface="Arial"/>
                        </a:rPr>
                        <a:t>ed  </a:t>
                      </a:r>
                      <a:r>
                        <a:rPr sz="1100" spc="10" dirty="0">
                          <a:latin typeface="Arial"/>
                          <a:cs typeface="Arial"/>
                        </a:rPr>
                        <a:t>Cost/Unit  ($m)</a:t>
                      </a:r>
                      <a:endParaRPr sz="1100">
                        <a:latin typeface="Arial"/>
                        <a:cs typeface="Arial"/>
                      </a:endParaRPr>
                    </a:p>
                  </a:txBody>
                  <a:tcPr marL="0" marR="0" marT="3810" marB="0">
                    <a:lnL w="6095">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0"/>
                  </a:ext>
                </a:extLst>
              </a:tr>
              <a:tr h="308609">
                <a:tc>
                  <a:txBody>
                    <a:bodyPr/>
                    <a:lstStyle/>
                    <a:p>
                      <a:pPr marL="61594">
                        <a:lnSpc>
                          <a:spcPts val="1160"/>
                        </a:lnSpc>
                      </a:pPr>
                      <a:r>
                        <a:rPr sz="1000" spc="20" dirty="0">
                          <a:latin typeface="Arial"/>
                          <a:cs typeface="Arial"/>
                        </a:rPr>
                        <a:t>SATORP</a:t>
                      </a:r>
                      <a:r>
                        <a:rPr sz="1000" spc="-80" dirty="0">
                          <a:latin typeface="Arial"/>
                          <a:cs typeface="Arial"/>
                        </a:rPr>
                        <a:t> </a:t>
                      </a:r>
                      <a:r>
                        <a:rPr sz="1000" spc="10" dirty="0">
                          <a:latin typeface="Arial"/>
                          <a:cs typeface="Arial"/>
                        </a:rPr>
                        <a:t>-</a:t>
                      </a:r>
                      <a:endParaRPr sz="1000">
                        <a:latin typeface="Arial"/>
                        <a:cs typeface="Arial"/>
                      </a:endParaRPr>
                    </a:p>
                    <a:p>
                      <a:pPr marL="61594">
                        <a:lnSpc>
                          <a:spcPts val="1195"/>
                        </a:lnSpc>
                      </a:pPr>
                      <a:r>
                        <a:rPr sz="1000" spc="10" dirty="0">
                          <a:latin typeface="Arial"/>
                          <a:cs typeface="Arial"/>
                        </a:rPr>
                        <a:t>Jubail</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L="61594" marR="361315">
                        <a:lnSpc>
                          <a:spcPts val="1190"/>
                        </a:lnSpc>
                        <a:spcBef>
                          <a:spcPts val="10"/>
                        </a:spcBef>
                      </a:pPr>
                      <a:r>
                        <a:rPr sz="1000" spc="15" dirty="0">
                          <a:latin typeface="Arial"/>
                          <a:cs typeface="Arial"/>
                        </a:rPr>
                        <a:t>Saudi  </a:t>
                      </a:r>
                      <a:r>
                        <a:rPr sz="1000" spc="-5" dirty="0">
                          <a:latin typeface="Arial"/>
                          <a:cs typeface="Arial"/>
                        </a:rPr>
                        <a:t>A</a:t>
                      </a:r>
                      <a:r>
                        <a:rPr sz="1000" dirty="0">
                          <a:latin typeface="Arial"/>
                          <a:cs typeface="Arial"/>
                        </a:rPr>
                        <a:t>rab</a:t>
                      </a:r>
                      <a:r>
                        <a:rPr sz="1000" spc="-10" dirty="0">
                          <a:latin typeface="Arial"/>
                          <a:cs typeface="Arial"/>
                        </a:rPr>
                        <a:t>i</a:t>
                      </a:r>
                      <a:r>
                        <a:rPr sz="1000" dirty="0">
                          <a:latin typeface="Arial"/>
                          <a:cs typeface="Arial"/>
                        </a:rPr>
                        <a:t>a</a:t>
                      </a:r>
                      <a:endParaRPr sz="1000">
                        <a:latin typeface="Arial"/>
                        <a:cs typeface="Arial"/>
                      </a:endParaRPr>
                    </a:p>
                  </a:txBody>
                  <a:tcPr marL="0" marR="0" marT="1270"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5" dirty="0">
                          <a:latin typeface="Arial"/>
                          <a:cs typeface="Arial"/>
                        </a:rPr>
                        <a:t>Sumitomo</a:t>
                      </a:r>
                      <a:endParaRPr sz="1000">
                        <a:latin typeface="Arial"/>
                        <a:cs typeface="Arial"/>
                      </a:endParaRPr>
                    </a:p>
                  </a:txBody>
                  <a:tcPr marL="0" marR="0" marT="0" marB="0">
                    <a:lnL w="5333">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marL="61594" marR="362585">
                        <a:lnSpc>
                          <a:spcPts val="1190"/>
                        </a:lnSpc>
                        <a:spcBef>
                          <a:spcPts val="10"/>
                        </a:spcBef>
                      </a:pPr>
                      <a:r>
                        <a:rPr sz="1000" spc="15" dirty="0">
                          <a:latin typeface="Arial"/>
                          <a:cs typeface="Arial"/>
                        </a:rPr>
                        <a:t>12</a:t>
                      </a:r>
                      <a:r>
                        <a:rPr sz="1000" spc="-70" dirty="0">
                          <a:latin typeface="Arial"/>
                          <a:cs typeface="Arial"/>
                        </a:rPr>
                        <a:t> </a:t>
                      </a:r>
                      <a:r>
                        <a:rPr sz="1000" spc="15" dirty="0">
                          <a:latin typeface="Arial"/>
                          <a:cs typeface="Arial"/>
                        </a:rPr>
                        <a:t>drums,  200k</a:t>
                      </a:r>
                      <a:r>
                        <a:rPr sz="1000" spc="-70" dirty="0">
                          <a:latin typeface="Arial"/>
                          <a:cs typeface="Arial"/>
                        </a:rPr>
                        <a:t> </a:t>
                      </a:r>
                      <a:r>
                        <a:rPr sz="1000" spc="15" dirty="0">
                          <a:latin typeface="Arial"/>
                          <a:cs typeface="Arial"/>
                        </a:rPr>
                        <a:t>bpd</a:t>
                      </a:r>
                      <a:endParaRPr sz="1000">
                        <a:latin typeface="Arial"/>
                        <a:cs typeface="Arial"/>
                      </a:endParaRPr>
                    </a:p>
                  </a:txBody>
                  <a:tcPr marL="0" marR="0" marT="1270"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$98.88</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$8.24</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308228">
                <a:tc>
                  <a:txBody>
                    <a:bodyPr/>
                    <a:lstStyle/>
                    <a:p>
                      <a:pPr marL="61594" marR="318770">
                        <a:lnSpc>
                          <a:spcPts val="1190"/>
                        </a:lnSpc>
                        <a:spcBef>
                          <a:spcPts val="5"/>
                        </a:spcBef>
                      </a:pPr>
                      <a:r>
                        <a:rPr sz="1000" spc="15" dirty="0">
                          <a:latin typeface="Arial"/>
                          <a:cs typeface="Arial"/>
                        </a:rPr>
                        <a:t>Petrobras</a:t>
                      </a:r>
                      <a:r>
                        <a:rPr sz="1000" spc="-85" dirty="0">
                          <a:latin typeface="Arial"/>
                          <a:cs typeface="Arial"/>
                        </a:rPr>
                        <a:t> </a:t>
                      </a:r>
                      <a:r>
                        <a:rPr sz="1000" spc="10" dirty="0">
                          <a:latin typeface="Arial"/>
                          <a:cs typeface="Arial"/>
                        </a:rPr>
                        <a:t>-  </a:t>
                      </a:r>
                      <a:r>
                        <a:rPr sz="1000" spc="15" dirty="0">
                          <a:latin typeface="Arial"/>
                          <a:cs typeface="Arial"/>
                        </a:rPr>
                        <a:t>Premium</a:t>
                      </a:r>
                      <a:r>
                        <a:rPr sz="1000" spc="-70" dirty="0">
                          <a:latin typeface="Arial"/>
                          <a:cs typeface="Arial"/>
                        </a:rPr>
                        <a:t> </a:t>
                      </a:r>
                      <a:r>
                        <a:rPr sz="1000" spc="5" dirty="0">
                          <a:latin typeface="Arial"/>
                          <a:cs typeface="Arial"/>
                        </a:rPr>
                        <a:t>I</a:t>
                      </a:r>
                      <a:endParaRPr sz="1000">
                        <a:latin typeface="Arial"/>
                        <a:cs typeface="Arial"/>
                      </a:endParaRPr>
                    </a:p>
                  </a:txBody>
                  <a:tcPr marL="0" marR="0" marT="635" marB="0">
                    <a:lnL w="6096">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Brazil</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marL="61594" marR="358775">
                        <a:lnSpc>
                          <a:spcPts val="1190"/>
                        </a:lnSpc>
                        <a:spcBef>
                          <a:spcPts val="5"/>
                        </a:spcBef>
                      </a:pPr>
                      <a:r>
                        <a:rPr sz="1000" spc="15" dirty="0">
                          <a:latin typeface="Arial"/>
                          <a:cs typeface="Arial"/>
                        </a:rPr>
                        <a:t>Larsen</a:t>
                      </a:r>
                      <a:r>
                        <a:rPr sz="1000" spc="-80" dirty="0">
                          <a:latin typeface="Arial"/>
                          <a:cs typeface="Arial"/>
                        </a:rPr>
                        <a:t> </a:t>
                      </a:r>
                      <a:r>
                        <a:rPr sz="1000" spc="20" dirty="0">
                          <a:latin typeface="Arial"/>
                          <a:cs typeface="Arial"/>
                        </a:rPr>
                        <a:t>&amp;  </a:t>
                      </a:r>
                      <a:r>
                        <a:rPr sz="1000" spc="15" dirty="0">
                          <a:latin typeface="Arial"/>
                          <a:cs typeface="Arial"/>
                        </a:rPr>
                        <a:t>Toubro</a:t>
                      </a:r>
                      <a:endParaRPr sz="1000">
                        <a:latin typeface="Arial"/>
                        <a:cs typeface="Arial"/>
                      </a:endParaRPr>
                    </a:p>
                  </a:txBody>
                  <a:tcPr marL="0" marR="0" marT="635" marB="0">
                    <a:lnL w="5333">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5" dirty="0">
                          <a:latin typeface="Arial"/>
                          <a:cs typeface="Arial"/>
                        </a:rPr>
                        <a:t>200k</a:t>
                      </a:r>
                      <a:r>
                        <a:rPr sz="1000" spc="-70" dirty="0">
                          <a:latin typeface="Arial"/>
                          <a:cs typeface="Arial"/>
                        </a:rPr>
                        <a:t> </a:t>
                      </a:r>
                      <a:r>
                        <a:rPr sz="1000" spc="15" dirty="0">
                          <a:latin typeface="Arial"/>
                          <a:cs typeface="Arial"/>
                        </a:rPr>
                        <a:t>bpd</a:t>
                      </a:r>
                      <a:endParaRPr sz="100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$78.34</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$4.90</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extLst>
                  <a:ext uri="{0D108BD9-81ED-4DB2-BD59-A6C34878D82A}">
                    <a16:rowId xmlns:a16="http://schemas.microsoft.com/office/drawing/2014/main" val="10002"/>
                  </a:ext>
                </a:extLst>
              </a:tr>
              <a:tr h="308228">
                <a:tc>
                  <a:txBody>
                    <a:bodyPr/>
                    <a:lstStyle/>
                    <a:p>
                      <a:pPr marL="61594" marR="186690">
                        <a:lnSpc>
                          <a:spcPts val="1190"/>
                        </a:lnSpc>
                        <a:spcBef>
                          <a:spcPts val="10"/>
                        </a:spcBef>
                      </a:pPr>
                      <a:r>
                        <a:rPr sz="1000" spc="15" dirty="0">
                          <a:latin typeface="Arial"/>
                          <a:cs typeface="Arial"/>
                        </a:rPr>
                        <a:t>Petrobras </a:t>
                      </a:r>
                      <a:r>
                        <a:rPr sz="1000" spc="10" dirty="0">
                          <a:latin typeface="Arial"/>
                          <a:cs typeface="Arial"/>
                        </a:rPr>
                        <a:t>-  </a:t>
                      </a:r>
                      <a:r>
                        <a:rPr sz="1000" spc="15" dirty="0">
                          <a:latin typeface="Arial"/>
                          <a:cs typeface="Arial"/>
                        </a:rPr>
                        <a:t>Abreu e</a:t>
                      </a:r>
                      <a:r>
                        <a:rPr sz="1000" spc="-85" dirty="0">
                          <a:latin typeface="Arial"/>
                          <a:cs typeface="Arial"/>
                        </a:rPr>
                        <a:t> </a:t>
                      </a:r>
                      <a:r>
                        <a:rPr sz="1000" spc="15" dirty="0">
                          <a:latin typeface="Arial"/>
                          <a:cs typeface="Arial"/>
                        </a:rPr>
                        <a:t>Lima</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0" dirty="0">
                          <a:latin typeface="Arial"/>
                          <a:cs typeface="Arial"/>
                        </a:rPr>
                        <a:t>Brazil</a:t>
                      </a:r>
                      <a:endParaRPr sz="1000">
                        <a:latin typeface="Arial"/>
                        <a:cs typeface="Arial"/>
                      </a:endParaRPr>
                    </a:p>
                  </a:txBody>
                  <a:tcPr marL="0" marR="0" marT="0" marB="0">
                    <a:lnL w="6096">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marL="61594" marR="358775">
                        <a:lnSpc>
                          <a:spcPts val="1190"/>
                        </a:lnSpc>
                        <a:spcBef>
                          <a:spcPts val="10"/>
                        </a:spcBef>
                      </a:pPr>
                      <a:r>
                        <a:rPr sz="1000" spc="15" dirty="0">
                          <a:latin typeface="Arial"/>
                          <a:cs typeface="Arial"/>
                        </a:rPr>
                        <a:t>Larsen</a:t>
                      </a:r>
                      <a:r>
                        <a:rPr sz="1000" spc="-80" dirty="0">
                          <a:latin typeface="Arial"/>
                          <a:cs typeface="Arial"/>
                        </a:rPr>
                        <a:t> </a:t>
                      </a:r>
                      <a:r>
                        <a:rPr sz="1000" spc="20" dirty="0">
                          <a:latin typeface="Arial"/>
                          <a:cs typeface="Arial"/>
                        </a:rPr>
                        <a:t>&amp;  </a:t>
                      </a:r>
                      <a:r>
                        <a:rPr sz="1000" spc="15" dirty="0">
                          <a:latin typeface="Arial"/>
                          <a:cs typeface="Arial"/>
                        </a:rPr>
                        <a:t>Toubro</a:t>
                      </a:r>
                      <a:endParaRPr sz="1000">
                        <a:latin typeface="Arial"/>
                        <a:cs typeface="Arial"/>
                      </a:endParaRPr>
                    </a:p>
                  </a:txBody>
                  <a:tcPr marL="0" marR="0" marT="1270" marB="0">
                    <a:lnL w="5333">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12</a:t>
                      </a:r>
                      <a:r>
                        <a:rPr sz="1000" spc="-70" dirty="0">
                          <a:latin typeface="Arial"/>
                          <a:cs typeface="Arial"/>
                        </a:rPr>
                        <a:t> </a:t>
                      </a:r>
                      <a:r>
                        <a:rPr sz="1000" spc="15" dirty="0">
                          <a:latin typeface="Arial"/>
                          <a:cs typeface="Arial"/>
                        </a:rPr>
                        <a:t>drums</a:t>
                      </a:r>
                      <a:endParaRPr sz="1000">
                        <a:latin typeface="Arial"/>
                        <a:cs typeface="Arial"/>
                      </a:endParaRPr>
                    </a:p>
                  </a:txBody>
                  <a:tcPr marL="0" marR="0" marT="0" marB="0">
                    <a:lnL w="5333">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$77.11</a:t>
                      </a:r>
                      <a:endParaRPr sz="1000">
                        <a:latin typeface="Arial"/>
                        <a:cs typeface="Arial"/>
                      </a:endParaRPr>
                    </a:p>
                  </a:txBody>
                  <a:tcPr marL="0" marR="0" marT="0" marB="0">
                    <a:lnL w="6096">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dirty="0">
                          <a:latin typeface="Arial"/>
                          <a:cs typeface="Arial"/>
                        </a:rPr>
                        <a:t>$6.43</a:t>
                      </a:r>
                      <a:endParaRPr sz="1000">
                        <a:latin typeface="Arial"/>
                        <a:cs typeface="Arial"/>
                      </a:endParaRPr>
                    </a:p>
                  </a:txBody>
                  <a:tcPr marL="0" marR="0" marT="0" marB="0">
                    <a:lnL w="6095">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03"/>
                  </a:ext>
                </a:extLst>
              </a:tr>
              <a:tr h="308229">
                <a:tc>
                  <a:txBody>
                    <a:bodyPr/>
                    <a:lstStyle/>
                    <a:p>
                      <a:pPr marL="61594" marR="62230">
                        <a:lnSpc>
                          <a:spcPts val="1190"/>
                        </a:lnSpc>
                        <a:spcBef>
                          <a:spcPts val="15"/>
                        </a:spcBef>
                      </a:pPr>
                      <a:r>
                        <a:rPr sz="1000" spc="10" dirty="0">
                          <a:latin typeface="Arial"/>
                          <a:cs typeface="Arial"/>
                        </a:rPr>
                        <a:t>Saudi </a:t>
                      </a:r>
                      <a:r>
                        <a:rPr sz="1000" spc="15" dirty="0">
                          <a:latin typeface="Arial"/>
                          <a:cs typeface="Arial"/>
                        </a:rPr>
                        <a:t>Aramco</a:t>
                      </a:r>
                      <a:r>
                        <a:rPr sz="1000" spc="-40" dirty="0">
                          <a:latin typeface="Arial"/>
                          <a:cs typeface="Arial"/>
                        </a:rPr>
                        <a:t> </a:t>
                      </a:r>
                      <a:r>
                        <a:rPr sz="1000" spc="10" dirty="0">
                          <a:latin typeface="Arial"/>
                          <a:cs typeface="Arial"/>
                        </a:rPr>
                        <a:t>-  </a:t>
                      </a:r>
                      <a:r>
                        <a:rPr sz="1000" spc="15" dirty="0">
                          <a:latin typeface="Arial"/>
                          <a:cs typeface="Arial"/>
                        </a:rPr>
                        <a:t>Yanbu</a:t>
                      </a:r>
                      <a:endParaRPr sz="1000">
                        <a:latin typeface="Arial"/>
                        <a:cs typeface="Arial"/>
                      </a:endParaRPr>
                    </a:p>
                  </a:txBody>
                  <a:tcPr marL="0" marR="0" marT="1905"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marL="61594" marR="361315">
                        <a:lnSpc>
                          <a:spcPts val="1190"/>
                        </a:lnSpc>
                        <a:spcBef>
                          <a:spcPts val="15"/>
                        </a:spcBef>
                      </a:pPr>
                      <a:r>
                        <a:rPr sz="1000" spc="15" dirty="0">
                          <a:latin typeface="Arial"/>
                          <a:cs typeface="Arial"/>
                        </a:rPr>
                        <a:t>Saudi  </a:t>
                      </a:r>
                      <a:r>
                        <a:rPr sz="1000" spc="-5" dirty="0">
                          <a:latin typeface="Arial"/>
                          <a:cs typeface="Arial"/>
                        </a:rPr>
                        <a:t>A</a:t>
                      </a:r>
                      <a:r>
                        <a:rPr sz="1000" dirty="0">
                          <a:latin typeface="Arial"/>
                          <a:cs typeface="Arial"/>
                        </a:rPr>
                        <a:t>rab</a:t>
                      </a:r>
                      <a:r>
                        <a:rPr sz="1000" spc="-10" dirty="0">
                          <a:latin typeface="Arial"/>
                          <a:cs typeface="Arial"/>
                        </a:rPr>
                        <a:t>i</a:t>
                      </a:r>
                      <a:r>
                        <a:rPr sz="1000" dirty="0">
                          <a:latin typeface="Arial"/>
                          <a:cs typeface="Arial"/>
                        </a:rPr>
                        <a:t>a</a:t>
                      </a:r>
                      <a:endParaRPr sz="1000">
                        <a:latin typeface="Arial"/>
                        <a:cs typeface="Arial"/>
                      </a:endParaRPr>
                    </a:p>
                  </a:txBody>
                  <a:tcPr marL="0" marR="0" marT="1905" marB="0">
                    <a:lnL w="6096">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0960">
                        <a:lnSpc>
                          <a:spcPct val="100000"/>
                        </a:lnSpc>
                        <a:spcBef>
                          <a:spcPts val="5"/>
                        </a:spcBef>
                      </a:pPr>
                      <a:r>
                        <a:rPr sz="1000" spc="15" dirty="0">
                          <a:latin typeface="Arial"/>
                          <a:cs typeface="Arial"/>
                        </a:rPr>
                        <a:t>Sumitomo</a:t>
                      </a:r>
                      <a:endParaRPr sz="1000">
                        <a:latin typeface="Arial"/>
                        <a:cs typeface="Arial"/>
                      </a:endParaRPr>
                    </a:p>
                  </a:txBody>
                  <a:tcPr marL="0" marR="0" marT="0" marB="0">
                    <a:lnL w="5333">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marL="61594" marR="113030">
                        <a:lnSpc>
                          <a:spcPts val="1190"/>
                        </a:lnSpc>
                        <a:spcBef>
                          <a:spcPts val="15"/>
                        </a:spcBef>
                      </a:pPr>
                      <a:r>
                        <a:rPr sz="1000" spc="15" dirty="0">
                          <a:latin typeface="Arial"/>
                          <a:cs typeface="Arial"/>
                        </a:rPr>
                        <a:t>6 drums,</a:t>
                      </a:r>
                      <a:r>
                        <a:rPr sz="1000" spc="-75" dirty="0">
                          <a:latin typeface="Arial"/>
                          <a:cs typeface="Arial"/>
                        </a:rPr>
                        <a:t> </a:t>
                      </a:r>
                      <a:r>
                        <a:rPr sz="1000" spc="15" dirty="0">
                          <a:latin typeface="Arial"/>
                          <a:cs typeface="Arial"/>
                        </a:rPr>
                        <a:t>117k  bpd</a:t>
                      </a:r>
                      <a:endParaRPr sz="1000">
                        <a:latin typeface="Arial"/>
                        <a:cs typeface="Arial"/>
                      </a:endParaRPr>
                    </a:p>
                  </a:txBody>
                  <a:tcPr marL="0" marR="0" marT="1905"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$50.27</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$8.38</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04"/>
                  </a:ext>
                </a:extLst>
              </a:tr>
              <a:tr h="459486">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1594">
                        <a:lnSpc>
                          <a:spcPct val="100000"/>
                        </a:lnSpc>
                      </a:pPr>
                      <a:r>
                        <a:rPr sz="1000" spc="15" dirty="0">
                          <a:latin typeface="Arial"/>
                          <a:cs typeface="Arial"/>
                        </a:rPr>
                        <a:t>BP-Whiting</a:t>
                      </a:r>
                      <a:endParaRPr sz="100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0960">
                        <a:lnSpc>
                          <a:spcPct val="100000"/>
                        </a:lnSpc>
                      </a:pPr>
                      <a:r>
                        <a:rPr sz="1000" spc="20" dirty="0">
                          <a:latin typeface="Arial"/>
                          <a:cs typeface="Arial"/>
                        </a:rPr>
                        <a:t>US</a:t>
                      </a:r>
                      <a:endParaRPr sz="1000">
                        <a:latin typeface="Arial"/>
                        <a:cs typeface="Arial"/>
                      </a:endParaRPr>
                    </a:p>
                  </a:txBody>
                  <a:tcPr marL="0" marR="0" marT="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marL="61594">
                        <a:lnSpc>
                          <a:spcPts val="1165"/>
                        </a:lnSpc>
                      </a:pPr>
                      <a:r>
                        <a:rPr sz="1000" spc="10" dirty="0">
                          <a:latin typeface="Arial"/>
                          <a:cs typeface="Arial"/>
                        </a:rPr>
                        <a:t>Foster</a:t>
                      </a:r>
                      <a:endParaRPr sz="1000">
                        <a:latin typeface="Arial"/>
                        <a:cs typeface="Arial"/>
                      </a:endParaRPr>
                    </a:p>
                    <a:p>
                      <a:pPr marL="61594" marR="395605">
                        <a:lnSpc>
                          <a:spcPts val="1190"/>
                        </a:lnSpc>
                        <a:spcBef>
                          <a:spcPts val="45"/>
                        </a:spcBef>
                      </a:pPr>
                      <a:r>
                        <a:rPr sz="1000" spc="-5" dirty="0">
                          <a:latin typeface="Arial"/>
                          <a:cs typeface="Arial"/>
                        </a:rPr>
                        <a:t>Whe</a:t>
                      </a:r>
                      <a:r>
                        <a:rPr sz="1000" spc="5" dirty="0">
                          <a:latin typeface="Arial"/>
                          <a:cs typeface="Arial"/>
                        </a:rPr>
                        <a:t>e</a:t>
                      </a:r>
                      <a:r>
                        <a:rPr sz="1000" spc="-5" dirty="0">
                          <a:latin typeface="Arial"/>
                          <a:cs typeface="Arial"/>
                        </a:rPr>
                        <a:t>ler  </a:t>
                      </a:r>
                      <a:r>
                        <a:rPr sz="1000" spc="15" dirty="0">
                          <a:latin typeface="Arial"/>
                          <a:cs typeface="Arial"/>
                        </a:rPr>
                        <a:t>(EPC)</a:t>
                      </a:r>
                      <a:endParaRPr sz="1000">
                        <a:latin typeface="Arial"/>
                        <a:cs typeface="Arial"/>
                      </a:endParaRPr>
                    </a:p>
                  </a:txBody>
                  <a:tcPr marL="0" marR="0" marT="0" marB="0">
                    <a:lnL w="5333">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pPr>
                      <a:endParaRPr sz="1050">
                        <a:latin typeface="Times New Roman"/>
                        <a:cs typeface="Times New Roman"/>
                      </a:endParaRPr>
                    </a:p>
                    <a:p>
                      <a:pPr marL="61594" marR="113030">
                        <a:lnSpc>
                          <a:spcPts val="1190"/>
                        </a:lnSpc>
                      </a:pPr>
                      <a:r>
                        <a:rPr sz="1000" spc="15" dirty="0">
                          <a:latin typeface="Arial"/>
                          <a:cs typeface="Arial"/>
                        </a:rPr>
                        <a:t>6 drums,</a:t>
                      </a:r>
                      <a:r>
                        <a:rPr sz="1000" spc="-75" dirty="0">
                          <a:latin typeface="Arial"/>
                          <a:cs typeface="Arial"/>
                        </a:rPr>
                        <a:t> </a:t>
                      </a:r>
                      <a:r>
                        <a:rPr sz="1000" spc="15" dirty="0">
                          <a:latin typeface="Arial"/>
                          <a:cs typeface="Arial"/>
                        </a:rPr>
                        <a:t>102k  bpd</a:t>
                      </a:r>
                      <a:endParaRPr sz="1000">
                        <a:latin typeface="Arial"/>
                        <a:cs typeface="Arial"/>
                      </a:endParaRPr>
                    </a:p>
                  </a:txBody>
                  <a:tcPr marL="0" marR="0" marT="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$43.06</a:t>
                      </a:r>
                      <a:endParaRPr sz="1000">
                        <a:latin typeface="Arial"/>
                        <a:cs typeface="Arial"/>
                      </a:endParaRPr>
                    </a:p>
                  </a:txBody>
                  <a:tcPr marL="0" marR="0" marT="0" marB="0">
                    <a:lnL w="6096">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$7.18</a:t>
                      </a:r>
                      <a:endParaRPr sz="1000">
                        <a:latin typeface="Arial"/>
                        <a:cs typeface="Arial"/>
                      </a:endParaRPr>
                    </a:p>
                  </a:txBody>
                  <a:tcPr marL="0" marR="0" marT="0" marB="0">
                    <a:lnL w="6095">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5"/>
                  </a:ext>
                </a:extLst>
              </a:tr>
              <a:tr h="308228">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IOCL </a:t>
                      </a:r>
                      <a:r>
                        <a:rPr sz="1000" spc="10" dirty="0">
                          <a:latin typeface="Arial"/>
                          <a:cs typeface="Arial"/>
                        </a:rPr>
                        <a:t>-</a:t>
                      </a:r>
                      <a:r>
                        <a:rPr sz="1000" spc="-85" dirty="0">
                          <a:latin typeface="Arial"/>
                          <a:cs typeface="Arial"/>
                        </a:rPr>
                        <a:t> </a:t>
                      </a:r>
                      <a:r>
                        <a:rPr sz="1000" spc="15" dirty="0">
                          <a:latin typeface="Arial"/>
                          <a:cs typeface="Arial"/>
                        </a:rPr>
                        <a:t>Paradip</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0" dirty="0">
                          <a:latin typeface="Arial"/>
                          <a:cs typeface="Arial"/>
                        </a:rPr>
                        <a:t>India</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marL="61594" marR="358775">
                        <a:lnSpc>
                          <a:spcPts val="1190"/>
                        </a:lnSpc>
                        <a:spcBef>
                          <a:spcPts val="15"/>
                        </a:spcBef>
                      </a:pPr>
                      <a:r>
                        <a:rPr sz="1000" spc="15" dirty="0">
                          <a:latin typeface="Arial"/>
                          <a:cs typeface="Arial"/>
                        </a:rPr>
                        <a:t>Larsen</a:t>
                      </a:r>
                      <a:r>
                        <a:rPr sz="1000" spc="-80" dirty="0">
                          <a:latin typeface="Arial"/>
                          <a:cs typeface="Arial"/>
                        </a:rPr>
                        <a:t> </a:t>
                      </a:r>
                      <a:r>
                        <a:rPr sz="1000" spc="20" dirty="0">
                          <a:latin typeface="Arial"/>
                          <a:cs typeface="Arial"/>
                        </a:rPr>
                        <a:t>&amp;  </a:t>
                      </a:r>
                      <a:r>
                        <a:rPr sz="1000" spc="15" dirty="0">
                          <a:latin typeface="Arial"/>
                          <a:cs typeface="Arial"/>
                        </a:rPr>
                        <a:t>Toubro</a:t>
                      </a:r>
                      <a:endParaRPr sz="1000">
                        <a:latin typeface="Arial"/>
                        <a:cs typeface="Arial"/>
                      </a:endParaRPr>
                    </a:p>
                  </a:txBody>
                  <a:tcPr marL="0" marR="0" marT="1905" marB="0">
                    <a:lnL w="5333">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6</a:t>
                      </a:r>
                      <a:r>
                        <a:rPr sz="1000" spc="-80" dirty="0">
                          <a:latin typeface="Arial"/>
                          <a:cs typeface="Arial"/>
                        </a:rPr>
                        <a:t> </a:t>
                      </a:r>
                      <a:r>
                        <a:rPr sz="1000" spc="15" dirty="0">
                          <a:latin typeface="Arial"/>
                          <a:cs typeface="Arial"/>
                        </a:rPr>
                        <a:t>drums</a:t>
                      </a:r>
                      <a:endParaRPr sz="1000">
                        <a:latin typeface="Arial"/>
                        <a:cs typeface="Arial"/>
                      </a:endParaRPr>
                    </a:p>
                  </a:txBody>
                  <a:tcPr marL="0" marR="0" marT="1270" marB="0">
                    <a:lnL w="5333">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$42.75</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$7.13</a:t>
                      </a:r>
                      <a:endParaRPr sz="1000">
                        <a:latin typeface="Arial"/>
                        <a:cs typeface="Arial"/>
                      </a:endParaRPr>
                    </a:p>
                  </a:txBody>
                  <a:tcPr marL="0" marR="0" marT="1270" marB="0">
                    <a:lnL w="6095">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308228">
                <a:tc>
                  <a:txBody>
                    <a:bodyPr/>
                    <a:lstStyle/>
                    <a:p>
                      <a:pPr marL="61594" marR="142240">
                        <a:lnSpc>
                          <a:spcPts val="1190"/>
                        </a:lnSpc>
                        <a:spcBef>
                          <a:spcPts val="10"/>
                        </a:spcBef>
                      </a:pPr>
                      <a:r>
                        <a:rPr sz="1000" spc="15" dirty="0">
                          <a:latin typeface="Arial"/>
                          <a:cs typeface="Arial"/>
                        </a:rPr>
                        <a:t>KNPC </a:t>
                      </a:r>
                      <a:r>
                        <a:rPr sz="1000" spc="10" dirty="0">
                          <a:latin typeface="Arial"/>
                          <a:cs typeface="Arial"/>
                        </a:rPr>
                        <a:t>-</a:t>
                      </a:r>
                      <a:r>
                        <a:rPr sz="1000" spc="-55" dirty="0">
                          <a:latin typeface="Arial"/>
                          <a:cs typeface="Arial"/>
                        </a:rPr>
                        <a:t> </a:t>
                      </a:r>
                      <a:r>
                        <a:rPr sz="1000" spc="10" dirty="0">
                          <a:latin typeface="Arial"/>
                          <a:cs typeface="Arial"/>
                        </a:rPr>
                        <a:t>Clean  </a:t>
                      </a:r>
                      <a:r>
                        <a:rPr sz="1000" spc="15" dirty="0">
                          <a:latin typeface="Arial"/>
                          <a:cs typeface="Arial"/>
                        </a:rPr>
                        <a:t>Fuels</a:t>
                      </a:r>
                      <a:r>
                        <a:rPr sz="1000" spc="-60" dirty="0">
                          <a:latin typeface="Arial"/>
                          <a:cs typeface="Arial"/>
                        </a:rPr>
                        <a:t> </a:t>
                      </a:r>
                      <a:r>
                        <a:rPr sz="1000" spc="10" dirty="0">
                          <a:latin typeface="Arial"/>
                          <a:cs typeface="Arial"/>
                        </a:rPr>
                        <a:t>Project</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0" dirty="0">
                          <a:latin typeface="Arial"/>
                          <a:cs typeface="Arial"/>
                        </a:rPr>
                        <a:t>Kuwait</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marL="61594" marR="358775">
                        <a:lnSpc>
                          <a:spcPts val="1190"/>
                        </a:lnSpc>
                        <a:spcBef>
                          <a:spcPts val="10"/>
                        </a:spcBef>
                      </a:pPr>
                      <a:r>
                        <a:rPr sz="1000" spc="15" dirty="0">
                          <a:latin typeface="Arial"/>
                          <a:cs typeface="Arial"/>
                        </a:rPr>
                        <a:t>Larsen</a:t>
                      </a:r>
                      <a:r>
                        <a:rPr sz="1000" spc="-80" dirty="0">
                          <a:latin typeface="Arial"/>
                          <a:cs typeface="Arial"/>
                        </a:rPr>
                        <a:t> </a:t>
                      </a:r>
                      <a:r>
                        <a:rPr sz="1000" spc="20" dirty="0">
                          <a:latin typeface="Arial"/>
                          <a:cs typeface="Arial"/>
                        </a:rPr>
                        <a:t>&amp;  </a:t>
                      </a:r>
                      <a:r>
                        <a:rPr sz="1000" spc="15" dirty="0">
                          <a:latin typeface="Arial"/>
                          <a:cs typeface="Arial"/>
                        </a:rPr>
                        <a:t>Toubro</a:t>
                      </a:r>
                      <a:endParaRPr sz="1000">
                        <a:latin typeface="Arial"/>
                        <a:cs typeface="Arial"/>
                      </a:endParaRPr>
                    </a:p>
                  </a:txBody>
                  <a:tcPr marL="0" marR="0" marT="1270" marB="0">
                    <a:lnL w="5333">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10</a:t>
                      </a:r>
                      <a:r>
                        <a:rPr sz="1000" spc="-70" dirty="0">
                          <a:latin typeface="Arial"/>
                          <a:cs typeface="Arial"/>
                        </a:rPr>
                        <a:t> </a:t>
                      </a:r>
                      <a:r>
                        <a:rPr sz="1000" spc="15" dirty="0">
                          <a:latin typeface="Arial"/>
                          <a:cs typeface="Arial"/>
                        </a:rPr>
                        <a:t>drums</a:t>
                      </a:r>
                      <a:endParaRPr sz="1000">
                        <a:latin typeface="Arial"/>
                        <a:cs typeface="Arial"/>
                      </a:endParaRPr>
                    </a:p>
                  </a:txBody>
                  <a:tcPr marL="0" marR="0" marT="0"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$34.43</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340" algn="r">
                        <a:lnSpc>
                          <a:spcPct val="100000"/>
                        </a:lnSpc>
                        <a:spcBef>
                          <a:spcPts val="5"/>
                        </a:spcBef>
                      </a:pPr>
                      <a:r>
                        <a:rPr sz="1000" dirty="0">
                          <a:latin typeface="Arial"/>
                          <a:cs typeface="Arial"/>
                        </a:rPr>
                        <a:t>$3.44</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7"/>
                  </a:ext>
                </a:extLst>
              </a:tr>
              <a:tr h="308228">
                <a:tc>
                  <a:txBody>
                    <a:bodyPr/>
                    <a:lstStyle/>
                    <a:p>
                      <a:pPr marL="61594" marR="127635">
                        <a:lnSpc>
                          <a:spcPts val="1190"/>
                        </a:lnSpc>
                        <a:spcBef>
                          <a:spcPts val="10"/>
                        </a:spcBef>
                      </a:pPr>
                      <a:r>
                        <a:rPr sz="1000" spc="10" dirty="0">
                          <a:latin typeface="Arial"/>
                          <a:cs typeface="Arial"/>
                        </a:rPr>
                        <a:t>Gazpromneft</a:t>
                      </a:r>
                      <a:r>
                        <a:rPr sz="1000" spc="-35" dirty="0">
                          <a:latin typeface="Arial"/>
                          <a:cs typeface="Arial"/>
                        </a:rPr>
                        <a:t> </a:t>
                      </a:r>
                      <a:r>
                        <a:rPr sz="1000" spc="10" dirty="0">
                          <a:latin typeface="Arial"/>
                          <a:cs typeface="Arial"/>
                        </a:rPr>
                        <a:t>-  </a:t>
                      </a:r>
                      <a:r>
                        <a:rPr sz="1000" spc="15" dirty="0">
                          <a:latin typeface="Arial"/>
                          <a:cs typeface="Arial"/>
                        </a:rPr>
                        <a:t>Omsk</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5" dirty="0">
                          <a:latin typeface="Arial"/>
                          <a:cs typeface="Arial"/>
                        </a:rPr>
                        <a:t>Russia</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20" dirty="0">
                          <a:latin typeface="Arial"/>
                          <a:cs typeface="Arial"/>
                        </a:rPr>
                        <a:t>OMZ</a:t>
                      </a:r>
                      <a:endParaRPr sz="1000">
                        <a:latin typeface="Arial"/>
                        <a:cs typeface="Arial"/>
                      </a:endParaRPr>
                    </a:p>
                  </a:txBody>
                  <a:tcPr marL="0" marR="0" marT="1270" marB="0">
                    <a:lnL w="5333">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865">
                        <a:lnSpc>
                          <a:spcPct val="100000"/>
                        </a:lnSpc>
                      </a:pPr>
                      <a:r>
                        <a:rPr sz="1000" spc="15" dirty="0">
                          <a:latin typeface="Arial"/>
                          <a:cs typeface="Arial"/>
                        </a:rPr>
                        <a:t>4</a:t>
                      </a:r>
                      <a:r>
                        <a:rPr sz="1000" spc="-80" dirty="0">
                          <a:latin typeface="Arial"/>
                          <a:cs typeface="Arial"/>
                        </a:rPr>
                        <a:t> </a:t>
                      </a:r>
                      <a:r>
                        <a:rPr sz="1000" spc="15" dirty="0">
                          <a:latin typeface="Arial"/>
                          <a:cs typeface="Arial"/>
                        </a:rPr>
                        <a:t>drums</a:t>
                      </a:r>
                      <a:endParaRPr sz="1000">
                        <a:latin typeface="Arial"/>
                        <a:cs typeface="Arial"/>
                      </a:endParaRPr>
                    </a:p>
                  </a:txBody>
                  <a:tcPr marL="0" marR="0" marT="1270"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340" algn="r">
                        <a:lnSpc>
                          <a:spcPct val="100000"/>
                        </a:lnSpc>
                      </a:pPr>
                      <a:r>
                        <a:rPr sz="1000" dirty="0">
                          <a:latin typeface="Arial"/>
                          <a:cs typeface="Arial"/>
                        </a:rPr>
                        <a:t>$30.00</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340" algn="r">
                        <a:lnSpc>
                          <a:spcPct val="100000"/>
                        </a:lnSpc>
                      </a:pPr>
                      <a:r>
                        <a:rPr sz="1000" dirty="0">
                          <a:latin typeface="Arial"/>
                          <a:cs typeface="Arial"/>
                        </a:rPr>
                        <a:t>$7.50</a:t>
                      </a:r>
                      <a:endParaRPr sz="1000">
                        <a:latin typeface="Arial"/>
                        <a:cs typeface="Arial"/>
                      </a:endParaRPr>
                    </a:p>
                  </a:txBody>
                  <a:tcPr marL="0" marR="0" marT="1270"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8"/>
                  </a:ext>
                </a:extLst>
              </a:tr>
              <a:tr h="307848">
                <a:tc>
                  <a:txBody>
                    <a:bodyPr/>
                    <a:lstStyle/>
                    <a:p>
                      <a:pPr marL="61594" marR="237490">
                        <a:lnSpc>
                          <a:spcPts val="1190"/>
                        </a:lnSpc>
                        <a:spcBef>
                          <a:spcPts val="15"/>
                        </a:spcBef>
                      </a:pPr>
                      <a:r>
                        <a:rPr sz="1000" spc="15" dirty="0">
                          <a:latin typeface="Arial"/>
                          <a:cs typeface="Arial"/>
                        </a:rPr>
                        <a:t>Chevron </a:t>
                      </a:r>
                      <a:r>
                        <a:rPr sz="1000" spc="10" dirty="0">
                          <a:latin typeface="Arial"/>
                          <a:cs typeface="Arial"/>
                        </a:rPr>
                        <a:t>-</a:t>
                      </a:r>
                      <a:r>
                        <a:rPr sz="1000" spc="-80" dirty="0">
                          <a:latin typeface="Arial"/>
                          <a:cs typeface="Arial"/>
                        </a:rPr>
                        <a:t> </a:t>
                      </a:r>
                      <a:r>
                        <a:rPr sz="1000" spc="15" dirty="0">
                          <a:latin typeface="Arial"/>
                          <a:cs typeface="Arial"/>
                        </a:rPr>
                        <a:t>El  Segundo</a:t>
                      </a:r>
                      <a:endParaRPr sz="1000">
                        <a:latin typeface="Arial"/>
                        <a:cs typeface="Arial"/>
                      </a:endParaRPr>
                    </a:p>
                  </a:txBody>
                  <a:tcPr marL="0" marR="0" marT="1905"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20" dirty="0">
                          <a:latin typeface="Arial"/>
                          <a:cs typeface="Arial"/>
                        </a:rPr>
                        <a:t>US</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IDESA</a:t>
                      </a:r>
                      <a:endParaRPr sz="1000">
                        <a:latin typeface="Arial"/>
                        <a:cs typeface="Arial"/>
                      </a:endParaRPr>
                    </a:p>
                  </a:txBody>
                  <a:tcPr marL="0" marR="0" marT="0" marB="0">
                    <a:lnL w="5333">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6</a:t>
                      </a:r>
                      <a:r>
                        <a:rPr sz="1000" spc="-80" dirty="0">
                          <a:latin typeface="Arial"/>
                          <a:cs typeface="Arial"/>
                        </a:rPr>
                        <a:t> </a:t>
                      </a:r>
                      <a:r>
                        <a:rPr sz="1000" spc="15" dirty="0">
                          <a:latin typeface="Arial"/>
                          <a:cs typeface="Arial"/>
                        </a:rPr>
                        <a:t>drums</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4610" algn="r">
                        <a:lnSpc>
                          <a:spcPct val="100000"/>
                        </a:lnSpc>
                        <a:spcBef>
                          <a:spcPts val="5"/>
                        </a:spcBef>
                      </a:pPr>
                      <a:r>
                        <a:rPr sz="1000" dirty="0">
                          <a:latin typeface="Arial"/>
                          <a:cs typeface="Arial"/>
                        </a:rPr>
                        <a:t>$26.93</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00">
                        <a:latin typeface="Times New Roman"/>
                        <a:cs typeface="Times New Roman"/>
                      </a:endParaRPr>
                    </a:p>
                    <a:p>
                      <a:pPr marR="54610" algn="r">
                        <a:lnSpc>
                          <a:spcPct val="100000"/>
                        </a:lnSpc>
                        <a:spcBef>
                          <a:spcPts val="5"/>
                        </a:spcBef>
                      </a:pPr>
                      <a:r>
                        <a:rPr sz="1000" dirty="0">
                          <a:latin typeface="Arial"/>
                          <a:cs typeface="Arial"/>
                        </a:rPr>
                        <a:t>$4.49</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9"/>
                  </a:ext>
                </a:extLst>
              </a:tr>
              <a:tr h="308228">
                <a:tc>
                  <a:txBody>
                    <a:bodyPr/>
                    <a:lstStyle/>
                    <a:p>
                      <a:pPr marL="61594" marR="303530">
                        <a:lnSpc>
                          <a:spcPts val="1190"/>
                        </a:lnSpc>
                        <a:spcBef>
                          <a:spcPts val="10"/>
                        </a:spcBef>
                      </a:pPr>
                      <a:r>
                        <a:rPr sz="1000" spc="15" dirty="0">
                          <a:latin typeface="Arial"/>
                          <a:cs typeface="Arial"/>
                        </a:rPr>
                        <a:t>Sinochem</a:t>
                      </a:r>
                      <a:r>
                        <a:rPr sz="1000" spc="-65" dirty="0">
                          <a:latin typeface="Arial"/>
                          <a:cs typeface="Arial"/>
                        </a:rPr>
                        <a:t> </a:t>
                      </a:r>
                      <a:r>
                        <a:rPr sz="1000" spc="10" dirty="0">
                          <a:latin typeface="Arial"/>
                          <a:cs typeface="Arial"/>
                        </a:rPr>
                        <a:t>-  </a:t>
                      </a:r>
                      <a:r>
                        <a:rPr sz="1000" spc="15" dirty="0">
                          <a:latin typeface="Arial"/>
                          <a:cs typeface="Arial"/>
                        </a:rPr>
                        <a:t>Guanzhou</a:t>
                      </a:r>
                      <a:endParaRPr sz="1000">
                        <a:latin typeface="Arial"/>
                        <a:cs typeface="Arial"/>
                      </a:endParaRPr>
                    </a:p>
                  </a:txBody>
                  <a:tcPr marL="0" marR="0" marT="1270" marB="0">
                    <a:lnL w="6096">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5" dirty="0">
                          <a:latin typeface="Arial"/>
                          <a:cs typeface="Arial"/>
                        </a:rPr>
                        <a:t>China</a:t>
                      </a:r>
                      <a:endParaRPr sz="1000">
                        <a:latin typeface="Arial"/>
                        <a:cs typeface="Arial"/>
                      </a:endParaRPr>
                    </a:p>
                  </a:txBody>
                  <a:tcPr marL="0" marR="0" marT="1270" marB="0">
                    <a:lnL w="6096">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Sinopec</a:t>
                      </a:r>
                      <a:endParaRPr sz="1000">
                        <a:latin typeface="Arial"/>
                        <a:cs typeface="Arial"/>
                      </a:endParaRPr>
                    </a:p>
                  </a:txBody>
                  <a:tcPr marL="0" marR="0" marT="1270" marB="0">
                    <a:lnL w="5333">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50k</a:t>
                      </a:r>
                      <a:r>
                        <a:rPr sz="1000" spc="-75" dirty="0">
                          <a:latin typeface="Arial"/>
                          <a:cs typeface="Arial"/>
                        </a:rPr>
                        <a:t> </a:t>
                      </a:r>
                      <a:r>
                        <a:rPr sz="1000" spc="15" dirty="0">
                          <a:latin typeface="Arial"/>
                          <a:cs typeface="Arial"/>
                        </a:rPr>
                        <a:t>bpd</a:t>
                      </a:r>
                      <a:endParaRPr sz="1000">
                        <a:latin typeface="Arial"/>
                        <a:cs typeface="Arial"/>
                      </a:endParaRPr>
                    </a:p>
                  </a:txBody>
                  <a:tcPr marL="0" marR="0" marT="1270" marB="0">
                    <a:lnL w="5333">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$20.12</a:t>
                      </a:r>
                      <a:endParaRPr sz="1000">
                        <a:latin typeface="Arial"/>
                        <a:cs typeface="Arial"/>
                      </a:endParaRPr>
                    </a:p>
                  </a:txBody>
                  <a:tcPr marL="0" marR="0" marT="1270" marB="0">
                    <a:lnL w="6096">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4610" algn="r">
                        <a:lnSpc>
                          <a:spcPct val="100000"/>
                        </a:lnSpc>
                      </a:pPr>
                      <a:r>
                        <a:rPr sz="1000" dirty="0">
                          <a:latin typeface="Arial"/>
                          <a:cs typeface="Arial"/>
                        </a:rPr>
                        <a:t>$6.71</a:t>
                      </a:r>
                      <a:endParaRPr sz="1000">
                        <a:latin typeface="Arial"/>
                        <a:cs typeface="Arial"/>
                      </a:endParaRPr>
                    </a:p>
                  </a:txBody>
                  <a:tcPr marL="0" marR="0" marT="1270" marB="0">
                    <a:lnL w="6095">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extLst>
                  <a:ext uri="{0D108BD9-81ED-4DB2-BD59-A6C34878D82A}">
                    <a16:rowId xmlns:a16="http://schemas.microsoft.com/office/drawing/2014/main" val="10010"/>
                  </a:ext>
                </a:extLst>
              </a:tr>
              <a:tr h="308228">
                <a:tc>
                  <a:txBody>
                    <a:bodyPr/>
                    <a:lstStyle/>
                    <a:p>
                      <a:pPr>
                        <a:lnSpc>
                          <a:spcPct val="100000"/>
                        </a:lnSpc>
                        <a:spcBef>
                          <a:spcPts val="10"/>
                        </a:spcBef>
                      </a:pPr>
                      <a:endParaRPr sz="1000">
                        <a:latin typeface="Times New Roman"/>
                        <a:cs typeface="Times New Roman"/>
                      </a:endParaRPr>
                    </a:p>
                    <a:p>
                      <a:pPr marL="61594">
                        <a:lnSpc>
                          <a:spcPct val="100000"/>
                        </a:lnSpc>
                      </a:pPr>
                      <a:r>
                        <a:rPr sz="1000" spc="10" dirty="0">
                          <a:latin typeface="Arial"/>
                          <a:cs typeface="Arial"/>
                        </a:rPr>
                        <a:t>Lukoil -</a:t>
                      </a:r>
                      <a:r>
                        <a:rPr sz="1000" spc="-65" dirty="0">
                          <a:latin typeface="Arial"/>
                          <a:cs typeface="Arial"/>
                        </a:rPr>
                        <a:t> </a:t>
                      </a:r>
                      <a:r>
                        <a:rPr sz="1000" spc="15" dirty="0">
                          <a:latin typeface="Arial"/>
                          <a:cs typeface="Arial"/>
                        </a:rPr>
                        <a:t>Perm</a:t>
                      </a:r>
                      <a:endParaRPr sz="1000">
                        <a:latin typeface="Arial"/>
                        <a:cs typeface="Arial"/>
                      </a:endParaRPr>
                    </a:p>
                  </a:txBody>
                  <a:tcPr marL="0" marR="0" marT="1270" marB="0">
                    <a:lnL w="6096">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1594">
                        <a:lnSpc>
                          <a:spcPct val="100000"/>
                        </a:lnSpc>
                      </a:pPr>
                      <a:r>
                        <a:rPr sz="1000" spc="15" dirty="0">
                          <a:latin typeface="Arial"/>
                          <a:cs typeface="Arial"/>
                        </a:rPr>
                        <a:t>Russia</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15" dirty="0">
                          <a:latin typeface="Arial"/>
                          <a:cs typeface="Arial"/>
                        </a:rPr>
                        <a:t>CB&amp;I</a:t>
                      </a:r>
                      <a:endParaRPr sz="1000">
                        <a:latin typeface="Arial"/>
                        <a:cs typeface="Arial"/>
                      </a:endParaRPr>
                    </a:p>
                  </a:txBody>
                  <a:tcPr marL="0" marR="0" marT="1270" marB="0">
                    <a:lnL w="5333">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marL="61594" marR="76835">
                        <a:lnSpc>
                          <a:spcPts val="1190"/>
                        </a:lnSpc>
                        <a:spcBef>
                          <a:spcPts val="20"/>
                        </a:spcBef>
                      </a:pPr>
                      <a:r>
                        <a:rPr sz="1000" spc="15" dirty="0">
                          <a:latin typeface="Arial"/>
                          <a:cs typeface="Arial"/>
                        </a:rPr>
                        <a:t>4 drums,</a:t>
                      </a:r>
                      <a:r>
                        <a:rPr sz="1000" spc="-80" dirty="0">
                          <a:latin typeface="Arial"/>
                          <a:cs typeface="Arial"/>
                        </a:rPr>
                        <a:t> </a:t>
                      </a:r>
                      <a:r>
                        <a:rPr sz="1000" spc="15" dirty="0">
                          <a:latin typeface="Arial"/>
                          <a:cs typeface="Arial"/>
                        </a:rPr>
                        <a:t>44.7k  bpd</a:t>
                      </a:r>
                      <a:endParaRPr sz="1000">
                        <a:latin typeface="Arial"/>
                        <a:cs typeface="Arial"/>
                      </a:endParaRPr>
                    </a:p>
                  </a:txBody>
                  <a:tcPr marL="0" marR="0" marT="2540" marB="0">
                    <a:lnL w="5333">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$18.42</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$4.61</a:t>
                      </a:r>
                      <a:endParaRPr sz="1000">
                        <a:latin typeface="Arial"/>
                        <a:cs typeface="Arial"/>
                      </a:endParaRPr>
                    </a:p>
                  </a:txBody>
                  <a:tcPr marL="0" marR="0" marT="1270" marB="0">
                    <a:lnL w="6095">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11"/>
                  </a:ext>
                </a:extLst>
              </a:tr>
              <a:tr h="459486">
                <a:tc>
                  <a:txBody>
                    <a:bodyPr/>
                    <a:lstStyle/>
                    <a:p>
                      <a:pPr>
                        <a:lnSpc>
                          <a:spcPct val="100000"/>
                        </a:lnSpc>
                      </a:pPr>
                      <a:endParaRPr sz="1050">
                        <a:latin typeface="Times New Roman"/>
                        <a:cs typeface="Times New Roman"/>
                      </a:endParaRPr>
                    </a:p>
                    <a:p>
                      <a:pPr marL="61594" marR="478155">
                        <a:lnSpc>
                          <a:spcPts val="1190"/>
                        </a:lnSpc>
                      </a:pPr>
                      <a:r>
                        <a:rPr sz="1000" spc="15" dirty="0">
                          <a:latin typeface="Arial"/>
                          <a:cs typeface="Arial"/>
                        </a:rPr>
                        <a:t>Petron </a:t>
                      </a:r>
                      <a:r>
                        <a:rPr sz="1000" spc="10" dirty="0">
                          <a:latin typeface="Arial"/>
                          <a:cs typeface="Arial"/>
                        </a:rPr>
                        <a:t>-  </a:t>
                      </a:r>
                      <a:r>
                        <a:rPr sz="1000" dirty="0">
                          <a:latin typeface="Arial"/>
                          <a:cs typeface="Arial"/>
                        </a:rPr>
                        <a:t>B</a:t>
                      </a:r>
                      <a:r>
                        <a:rPr sz="1000" spc="-5" dirty="0">
                          <a:latin typeface="Arial"/>
                          <a:cs typeface="Arial"/>
                        </a:rPr>
                        <a:t>a</a:t>
                      </a:r>
                      <a:r>
                        <a:rPr sz="1000" dirty="0">
                          <a:latin typeface="Arial"/>
                          <a:cs typeface="Arial"/>
                        </a:rPr>
                        <a:t>taang</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L="60960">
                        <a:lnSpc>
                          <a:spcPct val="100000"/>
                        </a:lnSpc>
                      </a:pPr>
                      <a:r>
                        <a:rPr sz="1000" spc="10" dirty="0">
                          <a:latin typeface="Arial"/>
                          <a:cs typeface="Arial"/>
                        </a:rPr>
                        <a:t>Philippines</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marL="61594">
                        <a:lnSpc>
                          <a:spcPts val="1165"/>
                        </a:lnSpc>
                      </a:pPr>
                      <a:r>
                        <a:rPr sz="1000" spc="10" dirty="0">
                          <a:latin typeface="Arial"/>
                          <a:cs typeface="Arial"/>
                        </a:rPr>
                        <a:t>Foster</a:t>
                      </a:r>
                      <a:endParaRPr sz="1000">
                        <a:latin typeface="Arial"/>
                        <a:cs typeface="Arial"/>
                      </a:endParaRPr>
                    </a:p>
                    <a:p>
                      <a:pPr marL="61594" marR="395605">
                        <a:lnSpc>
                          <a:spcPts val="1190"/>
                        </a:lnSpc>
                        <a:spcBef>
                          <a:spcPts val="45"/>
                        </a:spcBef>
                      </a:pPr>
                      <a:r>
                        <a:rPr sz="1000" spc="-5" dirty="0">
                          <a:latin typeface="Arial"/>
                          <a:cs typeface="Arial"/>
                        </a:rPr>
                        <a:t>Whe</a:t>
                      </a:r>
                      <a:r>
                        <a:rPr sz="1000" spc="5" dirty="0">
                          <a:latin typeface="Arial"/>
                          <a:cs typeface="Arial"/>
                        </a:rPr>
                        <a:t>e</a:t>
                      </a:r>
                      <a:r>
                        <a:rPr sz="1000" spc="-5" dirty="0">
                          <a:latin typeface="Arial"/>
                          <a:cs typeface="Arial"/>
                        </a:rPr>
                        <a:t>ler  </a:t>
                      </a:r>
                      <a:r>
                        <a:rPr sz="1000" spc="15" dirty="0">
                          <a:latin typeface="Arial"/>
                          <a:cs typeface="Arial"/>
                        </a:rPr>
                        <a:t>(EPC)</a:t>
                      </a:r>
                      <a:endParaRPr sz="1000">
                        <a:latin typeface="Arial"/>
                        <a:cs typeface="Arial"/>
                      </a:endParaRPr>
                    </a:p>
                  </a:txBody>
                  <a:tcPr marL="0" marR="0" marT="0" marB="0">
                    <a:lnL w="5333">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050">
                        <a:latin typeface="Times New Roman"/>
                        <a:cs typeface="Times New Roman"/>
                      </a:endParaRPr>
                    </a:p>
                    <a:p>
                      <a:pPr marL="61594" marR="76200">
                        <a:lnSpc>
                          <a:spcPts val="1190"/>
                        </a:lnSpc>
                      </a:pPr>
                      <a:r>
                        <a:rPr sz="1000" spc="15" dirty="0">
                          <a:latin typeface="Arial"/>
                          <a:cs typeface="Arial"/>
                        </a:rPr>
                        <a:t>2 drums,</a:t>
                      </a:r>
                      <a:r>
                        <a:rPr sz="1000" spc="-80" dirty="0">
                          <a:latin typeface="Arial"/>
                          <a:cs typeface="Arial"/>
                        </a:rPr>
                        <a:t> </a:t>
                      </a:r>
                      <a:r>
                        <a:rPr sz="1000" spc="15" dirty="0">
                          <a:latin typeface="Arial"/>
                          <a:cs typeface="Arial"/>
                        </a:rPr>
                        <a:t>37.5k  bpd</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$16.40</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a:lnSpc>
                          <a:spcPct val="100000"/>
                        </a:lnSpc>
                      </a:pPr>
                      <a:endParaRPr sz="1100">
                        <a:latin typeface="Times New Roman"/>
                        <a:cs typeface="Times New Roman"/>
                      </a:endParaRPr>
                    </a:p>
                    <a:p>
                      <a:pPr>
                        <a:lnSpc>
                          <a:spcPct val="100000"/>
                        </a:lnSpc>
                        <a:spcBef>
                          <a:spcPts val="45"/>
                        </a:spcBef>
                      </a:pPr>
                      <a:endParaRPr sz="900">
                        <a:latin typeface="Times New Roman"/>
                        <a:cs typeface="Times New Roman"/>
                      </a:endParaRPr>
                    </a:p>
                    <a:p>
                      <a:pPr marR="53975" algn="r">
                        <a:lnSpc>
                          <a:spcPct val="100000"/>
                        </a:lnSpc>
                      </a:pPr>
                      <a:r>
                        <a:rPr sz="1000" dirty="0">
                          <a:latin typeface="Arial"/>
                          <a:cs typeface="Arial"/>
                        </a:rPr>
                        <a:t>$8.20</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12"/>
                  </a:ext>
                </a:extLst>
              </a:tr>
              <a:tr h="308228">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CPCL </a:t>
                      </a:r>
                      <a:r>
                        <a:rPr sz="1000" spc="10" dirty="0">
                          <a:latin typeface="Arial"/>
                          <a:cs typeface="Arial"/>
                        </a:rPr>
                        <a:t>-</a:t>
                      </a:r>
                      <a:r>
                        <a:rPr sz="1000" spc="-55" dirty="0">
                          <a:latin typeface="Arial"/>
                          <a:cs typeface="Arial"/>
                        </a:rPr>
                        <a:t> </a:t>
                      </a:r>
                      <a:r>
                        <a:rPr sz="1000" spc="10" dirty="0">
                          <a:latin typeface="Arial"/>
                          <a:cs typeface="Arial"/>
                        </a:rPr>
                        <a:t>Manali</a:t>
                      </a:r>
                      <a:endParaRPr sz="1000">
                        <a:latin typeface="Arial"/>
                        <a:cs typeface="Arial"/>
                      </a:endParaRPr>
                    </a:p>
                  </a:txBody>
                  <a:tcPr marL="0" marR="0" marT="0" marB="0">
                    <a:lnL w="6096">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10" dirty="0">
                          <a:latin typeface="Arial"/>
                          <a:cs typeface="Arial"/>
                        </a:rPr>
                        <a:t>India</a:t>
                      </a:r>
                      <a:endParaRPr sz="1000">
                        <a:latin typeface="Arial"/>
                        <a:cs typeface="Arial"/>
                      </a:endParaRPr>
                    </a:p>
                  </a:txBody>
                  <a:tcPr marL="0" marR="0" marT="0" marB="0">
                    <a:lnL w="6096">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L="61594">
                        <a:lnSpc>
                          <a:spcPct val="100000"/>
                        </a:lnSpc>
                        <a:spcBef>
                          <a:spcPts val="5"/>
                        </a:spcBef>
                      </a:pPr>
                      <a:r>
                        <a:rPr sz="1000" spc="15" dirty="0">
                          <a:latin typeface="Arial"/>
                          <a:cs typeface="Arial"/>
                        </a:rPr>
                        <a:t>Isgec</a:t>
                      </a:r>
                      <a:endParaRPr sz="1000">
                        <a:latin typeface="Arial"/>
                        <a:cs typeface="Arial"/>
                      </a:endParaRPr>
                    </a:p>
                  </a:txBody>
                  <a:tcPr marL="0" marR="0" marT="0" marB="0">
                    <a:lnL w="5333">
                      <a:solidFill>
                        <a:srgbClr val="000000"/>
                      </a:solidFill>
                      <a:prstDash val="solid"/>
                    </a:lnL>
                    <a:lnR w="5333">
                      <a:solidFill>
                        <a:srgbClr val="000000"/>
                      </a:solidFill>
                      <a:prstDash val="solid"/>
                    </a:lnR>
                    <a:lnT w="6095">
                      <a:solidFill>
                        <a:srgbClr val="000000"/>
                      </a:solidFill>
                      <a:prstDash val="solid"/>
                    </a:lnT>
                    <a:lnB w="5334">
                      <a:solidFill>
                        <a:srgbClr val="000000"/>
                      </a:solidFill>
                      <a:prstDash val="solid"/>
                    </a:lnB>
                  </a:tcPr>
                </a:tc>
                <a:tc>
                  <a:txBody>
                    <a:bodyPr/>
                    <a:lstStyle/>
                    <a:p>
                      <a:pPr marL="61594" marR="186690">
                        <a:lnSpc>
                          <a:spcPts val="1180"/>
                        </a:lnSpc>
                        <a:spcBef>
                          <a:spcPts val="25"/>
                        </a:spcBef>
                      </a:pPr>
                      <a:r>
                        <a:rPr sz="1000" spc="15" dirty="0">
                          <a:latin typeface="Arial"/>
                          <a:cs typeface="Arial"/>
                        </a:rPr>
                        <a:t>4 drums,</a:t>
                      </a:r>
                      <a:r>
                        <a:rPr sz="1000" spc="-75" dirty="0">
                          <a:latin typeface="Arial"/>
                          <a:cs typeface="Arial"/>
                        </a:rPr>
                        <a:t> </a:t>
                      </a:r>
                      <a:r>
                        <a:rPr sz="1000" spc="15" dirty="0">
                          <a:latin typeface="Arial"/>
                          <a:cs typeface="Arial"/>
                        </a:rPr>
                        <a:t>45k  bpd</a:t>
                      </a:r>
                      <a:endParaRPr sz="1000">
                        <a:latin typeface="Arial"/>
                        <a:cs typeface="Arial"/>
                      </a:endParaRPr>
                    </a:p>
                  </a:txBody>
                  <a:tcPr marL="0" marR="0" marT="3175" marB="0">
                    <a:lnL w="5333">
                      <a:solidFill>
                        <a:srgbClr val="000000"/>
                      </a:solidFill>
                      <a:prstDash val="solid"/>
                    </a:lnL>
                    <a:lnR w="6096">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$15.18</a:t>
                      </a:r>
                      <a:endParaRPr sz="1000">
                        <a:latin typeface="Arial"/>
                        <a:cs typeface="Arial"/>
                      </a:endParaRPr>
                    </a:p>
                  </a:txBody>
                  <a:tcPr marL="0" marR="0" marT="0" marB="0">
                    <a:lnL w="6096">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$3.80</a:t>
                      </a:r>
                      <a:endParaRPr sz="1000">
                        <a:latin typeface="Arial"/>
                        <a:cs typeface="Arial"/>
                      </a:endParaRPr>
                    </a:p>
                  </a:txBody>
                  <a:tcPr marL="0" marR="0" marT="0" marB="0">
                    <a:lnL w="6095">
                      <a:solidFill>
                        <a:srgbClr val="000000"/>
                      </a:solidFill>
                      <a:prstDash val="solid"/>
                    </a:lnL>
                    <a:lnR w="6095">
                      <a:solidFill>
                        <a:srgbClr val="000000"/>
                      </a:solidFill>
                      <a:prstDash val="solid"/>
                    </a:lnR>
                    <a:lnT w="6095">
                      <a:solidFill>
                        <a:srgbClr val="000000"/>
                      </a:solidFill>
                      <a:prstDash val="solid"/>
                    </a:lnT>
                    <a:lnB w="5334">
                      <a:solidFill>
                        <a:srgbClr val="000000"/>
                      </a:solidFill>
                      <a:prstDash val="solid"/>
                    </a:lnB>
                  </a:tcPr>
                </a:tc>
                <a:extLst>
                  <a:ext uri="{0D108BD9-81ED-4DB2-BD59-A6C34878D82A}">
                    <a16:rowId xmlns:a16="http://schemas.microsoft.com/office/drawing/2014/main" val="10013"/>
                  </a:ext>
                </a:extLst>
              </a:tr>
              <a:tr h="308229">
                <a:tc>
                  <a:txBody>
                    <a:bodyPr/>
                    <a:lstStyle/>
                    <a:p>
                      <a:pPr marL="61594">
                        <a:lnSpc>
                          <a:spcPts val="1165"/>
                        </a:lnSpc>
                      </a:pPr>
                      <a:r>
                        <a:rPr sz="1000" spc="20" dirty="0">
                          <a:latin typeface="Arial"/>
                          <a:cs typeface="Arial"/>
                        </a:rPr>
                        <a:t>ENAP</a:t>
                      </a:r>
                      <a:r>
                        <a:rPr sz="1000" spc="-90" dirty="0">
                          <a:latin typeface="Arial"/>
                          <a:cs typeface="Arial"/>
                        </a:rPr>
                        <a:t> </a:t>
                      </a:r>
                      <a:r>
                        <a:rPr sz="1000" spc="10" dirty="0">
                          <a:latin typeface="Arial"/>
                          <a:cs typeface="Arial"/>
                        </a:rPr>
                        <a:t>-</a:t>
                      </a:r>
                      <a:endParaRPr sz="1000">
                        <a:latin typeface="Arial"/>
                        <a:cs typeface="Arial"/>
                      </a:endParaRPr>
                    </a:p>
                    <a:p>
                      <a:pPr marL="61594">
                        <a:lnSpc>
                          <a:spcPts val="1195"/>
                        </a:lnSpc>
                      </a:pPr>
                      <a:r>
                        <a:rPr sz="1000" spc="10" dirty="0">
                          <a:latin typeface="Arial"/>
                          <a:cs typeface="Arial"/>
                        </a:rPr>
                        <a:t>Concón</a:t>
                      </a:r>
                      <a:endParaRPr sz="1000">
                        <a:latin typeface="Arial"/>
                        <a:cs typeface="Arial"/>
                      </a:endParaRPr>
                    </a:p>
                  </a:txBody>
                  <a:tcPr marL="0" marR="0" marT="0" marB="0">
                    <a:lnL w="6096">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0" dirty="0">
                          <a:latin typeface="Arial"/>
                          <a:cs typeface="Arial"/>
                        </a:rPr>
                        <a:t>Chile</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marL="61594" marR="365760">
                        <a:lnSpc>
                          <a:spcPts val="1190"/>
                        </a:lnSpc>
                        <a:spcBef>
                          <a:spcPts val="10"/>
                        </a:spcBef>
                      </a:pPr>
                      <a:r>
                        <a:rPr sz="1000" spc="15" dirty="0">
                          <a:latin typeface="Arial"/>
                          <a:cs typeface="Arial"/>
                        </a:rPr>
                        <a:t>Duro  </a:t>
                      </a:r>
                      <a:r>
                        <a:rPr sz="1000" dirty="0">
                          <a:latin typeface="Arial"/>
                          <a:cs typeface="Arial"/>
                        </a:rPr>
                        <a:t>Fe</a:t>
                      </a:r>
                      <a:r>
                        <a:rPr sz="1000" spc="-10" dirty="0">
                          <a:latin typeface="Arial"/>
                          <a:cs typeface="Arial"/>
                        </a:rPr>
                        <a:t>l</a:t>
                      </a:r>
                      <a:r>
                        <a:rPr sz="1000" dirty="0">
                          <a:latin typeface="Arial"/>
                          <a:cs typeface="Arial"/>
                        </a:rPr>
                        <a:t>guera</a:t>
                      </a:r>
                      <a:endParaRPr sz="1000">
                        <a:latin typeface="Arial"/>
                        <a:cs typeface="Arial"/>
                      </a:endParaRPr>
                    </a:p>
                  </a:txBody>
                  <a:tcPr marL="0" marR="0" marT="1270" marB="0">
                    <a:lnL w="5333">
                      <a:solidFill>
                        <a:srgbClr val="000000"/>
                      </a:solidFill>
                      <a:prstDash val="solid"/>
                    </a:lnL>
                    <a:lnR w="5333">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0960">
                        <a:lnSpc>
                          <a:spcPct val="100000"/>
                        </a:lnSpc>
                      </a:pPr>
                      <a:r>
                        <a:rPr sz="1000" spc="15" dirty="0">
                          <a:latin typeface="Arial"/>
                          <a:cs typeface="Arial"/>
                        </a:rPr>
                        <a:t>2</a:t>
                      </a:r>
                      <a:r>
                        <a:rPr sz="1000" spc="-80" dirty="0">
                          <a:latin typeface="Arial"/>
                          <a:cs typeface="Arial"/>
                        </a:rPr>
                        <a:t> </a:t>
                      </a:r>
                      <a:r>
                        <a:rPr sz="1000" spc="15" dirty="0">
                          <a:latin typeface="Arial"/>
                          <a:cs typeface="Arial"/>
                        </a:rPr>
                        <a:t>drums</a:t>
                      </a:r>
                      <a:endParaRPr sz="1000">
                        <a:latin typeface="Arial"/>
                        <a:cs typeface="Arial"/>
                      </a:endParaRPr>
                    </a:p>
                  </a:txBody>
                  <a:tcPr marL="0" marR="0" marT="1270" marB="0">
                    <a:lnL w="5333">
                      <a:solidFill>
                        <a:srgbClr val="000000"/>
                      </a:solidFill>
                      <a:prstDash val="solid"/>
                    </a:lnL>
                    <a:lnR w="6096">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4610" algn="r">
                        <a:lnSpc>
                          <a:spcPct val="100000"/>
                        </a:lnSpc>
                      </a:pPr>
                      <a:r>
                        <a:rPr sz="1000" dirty="0">
                          <a:latin typeface="Arial"/>
                          <a:cs typeface="Arial"/>
                        </a:rPr>
                        <a:t>$9.45</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$4.73</a:t>
                      </a:r>
                      <a:endParaRPr sz="1000">
                        <a:latin typeface="Arial"/>
                        <a:cs typeface="Arial"/>
                      </a:endParaRPr>
                    </a:p>
                  </a:txBody>
                  <a:tcPr marL="0" marR="0" marT="1270" marB="0">
                    <a:lnL w="6095">
                      <a:solidFill>
                        <a:srgbClr val="000000"/>
                      </a:solidFill>
                      <a:prstDash val="solid"/>
                    </a:lnL>
                    <a:lnR w="6095">
                      <a:solidFill>
                        <a:srgbClr val="000000"/>
                      </a:solidFill>
                      <a:prstDash val="solid"/>
                    </a:lnR>
                    <a:lnT w="5334">
                      <a:solidFill>
                        <a:srgbClr val="000000"/>
                      </a:solidFill>
                      <a:prstDash val="solid"/>
                    </a:lnT>
                    <a:lnB w="6096">
                      <a:solidFill>
                        <a:srgbClr val="000000"/>
                      </a:solidFill>
                      <a:prstDash val="solid"/>
                    </a:lnB>
                  </a:tcPr>
                </a:tc>
                <a:extLst>
                  <a:ext uri="{0D108BD9-81ED-4DB2-BD59-A6C34878D82A}">
                    <a16:rowId xmlns:a16="http://schemas.microsoft.com/office/drawing/2014/main" val="10014"/>
                  </a:ext>
                </a:extLst>
              </a:tr>
              <a:tr h="308229">
                <a:tc>
                  <a:txBody>
                    <a:bodyPr/>
                    <a:lstStyle/>
                    <a:p>
                      <a:pPr marL="61594">
                        <a:lnSpc>
                          <a:spcPts val="1160"/>
                        </a:lnSpc>
                      </a:pPr>
                      <a:r>
                        <a:rPr sz="1000" spc="20" dirty="0">
                          <a:latin typeface="Arial"/>
                          <a:cs typeface="Arial"/>
                        </a:rPr>
                        <a:t>CHS</a:t>
                      </a:r>
                      <a:r>
                        <a:rPr sz="1000" spc="-95" dirty="0">
                          <a:latin typeface="Arial"/>
                          <a:cs typeface="Arial"/>
                        </a:rPr>
                        <a:t> </a:t>
                      </a:r>
                      <a:r>
                        <a:rPr sz="1000" spc="10" dirty="0">
                          <a:latin typeface="Arial"/>
                          <a:cs typeface="Arial"/>
                        </a:rPr>
                        <a:t>-</a:t>
                      </a:r>
                      <a:endParaRPr sz="1000">
                        <a:latin typeface="Arial"/>
                        <a:cs typeface="Arial"/>
                      </a:endParaRPr>
                    </a:p>
                    <a:p>
                      <a:pPr marL="61594">
                        <a:lnSpc>
                          <a:spcPts val="1195"/>
                        </a:lnSpc>
                      </a:pPr>
                      <a:r>
                        <a:rPr sz="1000" spc="15" dirty="0">
                          <a:latin typeface="Arial"/>
                          <a:cs typeface="Arial"/>
                        </a:rPr>
                        <a:t>McPherson</a:t>
                      </a:r>
                      <a:endParaRPr sz="1000">
                        <a:latin typeface="Arial"/>
                        <a:cs typeface="Arial"/>
                      </a:endParaRPr>
                    </a:p>
                  </a:txBody>
                  <a:tcPr marL="0" marR="0" marT="0" marB="0">
                    <a:lnL w="6096">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230">
                        <a:lnSpc>
                          <a:spcPct val="100000"/>
                        </a:lnSpc>
                        <a:spcBef>
                          <a:spcPts val="5"/>
                        </a:spcBef>
                      </a:pPr>
                      <a:r>
                        <a:rPr sz="1000" spc="20" dirty="0">
                          <a:latin typeface="Arial"/>
                          <a:cs typeface="Arial"/>
                        </a:rPr>
                        <a:t>US</a:t>
                      </a:r>
                      <a:endParaRPr sz="1000">
                        <a:latin typeface="Arial"/>
                        <a:cs typeface="Arial"/>
                      </a:endParaRPr>
                    </a:p>
                  </a:txBody>
                  <a:tcPr marL="0" marR="0" marT="0" marB="0">
                    <a:lnL w="6096">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865">
                        <a:lnSpc>
                          <a:spcPct val="100000"/>
                        </a:lnSpc>
                        <a:spcBef>
                          <a:spcPts val="5"/>
                        </a:spcBef>
                      </a:pPr>
                      <a:r>
                        <a:rPr sz="1000" spc="15" dirty="0">
                          <a:latin typeface="Arial"/>
                          <a:cs typeface="Arial"/>
                        </a:rPr>
                        <a:t>Sumitomo</a:t>
                      </a:r>
                      <a:endParaRPr sz="1000">
                        <a:latin typeface="Arial"/>
                        <a:cs typeface="Arial"/>
                      </a:endParaRPr>
                    </a:p>
                  </a:txBody>
                  <a:tcPr marL="0" marR="0" marT="0" marB="0">
                    <a:lnL w="5333">
                      <a:solidFill>
                        <a:srgbClr val="000000"/>
                      </a:solidFill>
                      <a:prstDash val="solid"/>
                    </a:lnL>
                    <a:lnR w="5333">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L="62865">
                        <a:lnSpc>
                          <a:spcPct val="100000"/>
                        </a:lnSpc>
                        <a:spcBef>
                          <a:spcPts val="5"/>
                        </a:spcBef>
                      </a:pPr>
                      <a:r>
                        <a:rPr sz="1000" spc="15" dirty="0">
                          <a:latin typeface="Arial"/>
                          <a:cs typeface="Arial"/>
                        </a:rPr>
                        <a:t>2</a:t>
                      </a:r>
                      <a:r>
                        <a:rPr sz="1000" spc="-80" dirty="0">
                          <a:latin typeface="Arial"/>
                          <a:cs typeface="Arial"/>
                        </a:rPr>
                        <a:t> </a:t>
                      </a:r>
                      <a:r>
                        <a:rPr sz="1000" spc="15" dirty="0">
                          <a:latin typeface="Arial"/>
                          <a:cs typeface="Arial"/>
                        </a:rPr>
                        <a:t>drums</a:t>
                      </a:r>
                      <a:endParaRPr sz="1000">
                        <a:latin typeface="Arial"/>
                        <a:cs typeface="Arial"/>
                      </a:endParaRPr>
                    </a:p>
                  </a:txBody>
                  <a:tcPr marL="0" marR="0" marT="0" marB="0">
                    <a:lnL w="5333">
                      <a:solidFill>
                        <a:srgbClr val="000000"/>
                      </a:solidFill>
                      <a:prstDash val="solid"/>
                    </a:lnL>
                    <a:lnR w="6096">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$9.00</a:t>
                      </a:r>
                      <a:endParaRPr sz="1000">
                        <a:latin typeface="Arial"/>
                        <a:cs typeface="Arial"/>
                      </a:endParaRPr>
                    </a:p>
                  </a:txBody>
                  <a:tcPr marL="0" marR="0" marT="0" marB="0">
                    <a:lnL w="6096">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tc>
                  <a:txBody>
                    <a:bodyPr/>
                    <a:lstStyle/>
                    <a:p>
                      <a:pPr>
                        <a:lnSpc>
                          <a:spcPct val="100000"/>
                        </a:lnSpc>
                      </a:pPr>
                      <a:endParaRPr sz="1000">
                        <a:latin typeface="Times New Roman"/>
                        <a:cs typeface="Times New Roman"/>
                      </a:endParaRPr>
                    </a:p>
                    <a:p>
                      <a:pPr marR="53975" algn="r">
                        <a:lnSpc>
                          <a:spcPct val="100000"/>
                        </a:lnSpc>
                        <a:spcBef>
                          <a:spcPts val="5"/>
                        </a:spcBef>
                      </a:pPr>
                      <a:r>
                        <a:rPr sz="1000" dirty="0">
                          <a:latin typeface="Arial"/>
                          <a:cs typeface="Arial"/>
                        </a:rPr>
                        <a:t>$4.50</a:t>
                      </a:r>
                      <a:endParaRPr sz="1000">
                        <a:latin typeface="Arial"/>
                        <a:cs typeface="Arial"/>
                      </a:endParaRPr>
                    </a:p>
                  </a:txBody>
                  <a:tcPr marL="0" marR="0" marT="0" marB="0">
                    <a:lnL w="6095">
                      <a:solidFill>
                        <a:srgbClr val="000000"/>
                      </a:solidFill>
                      <a:prstDash val="solid"/>
                    </a:lnL>
                    <a:lnR w="6095">
                      <a:solidFill>
                        <a:srgbClr val="000000"/>
                      </a:solidFill>
                      <a:prstDash val="solid"/>
                    </a:lnR>
                    <a:lnT w="6096">
                      <a:solidFill>
                        <a:srgbClr val="000000"/>
                      </a:solidFill>
                      <a:prstDash val="solid"/>
                    </a:lnT>
                    <a:lnB w="5333">
                      <a:solidFill>
                        <a:srgbClr val="000000"/>
                      </a:solidFill>
                      <a:prstDash val="solid"/>
                    </a:lnB>
                  </a:tcPr>
                </a:tc>
                <a:extLst>
                  <a:ext uri="{0D108BD9-81ED-4DB2-BD59-A6C34878D82A}">
                    <a16:rowId xmlns:a16="http://schemas.microsoft.com/office/drawing/2014/main" val="10015"/>
                  </a:ext>
                </a:extLst>
              </a:tr>
              <a:tr h="308228">
                <a:tc>
                  <a:txBody>
                    <a:bodyPr/>
                    <a:lstStyle/>
                    <a:p>
                      <a:pPr marL="61594">
                        <a:lnSpc>
                          <a:spcPts val="1165"/>
                        </a:lnSpc>
                      </a:pPr>
                      <a:r>
                        <a:rPr sz="1000" spc="10" dirty="0">
                          <a:latin typeface="Arial"/>
                          <a:cs typeface="Arial"/>
                        </a:rPr>
                        <a:t>ConocoPhillips</a:t>
                      </a:r>
                      <a:endParaRPr sz="1000">
                        <a:latin typeface="Arial"/>
                        <a:cs typeface="Arial"/>
                      </a:endParaRPr>
                    </a:p>
                    <a:p>
                      <a:pPr marL="61594">
                        <a:lnSpc>
                          <a:spcPts val="1195"/>
                        </a:lnSpc>
                      </a:pPr>
                      <a:r>
                        <a:rPr sz="1000" spc="10" dirty="0">
                          <a:latin typeface="Arial"/>
                          <a:cs typeface="Arial"/>
                        </a:rPr>
                        <a:t>-</a:t>
                      </a:r>
                      <a:r>
                        <a:rPr sz="1000" spc="-70" dirty="0">
                          <a:latin typeface="Arial"/>
                          <a:cs typeface="Arial"/>
                        </a:rPr>
                        <a:t> </a:t>
                      </a:r>
                      <a:r>
                        <a:rPr sz="1000" spc="10" dirty="0">
                          <a:latin typeface="Arial"/>
                          <a:cs typeface="Arial"/>
                        </a:rPr>
                        <a:t>Billings</a:t>
                      </a:r>
                      <a:endParaRPr sz="1000">
                        <a:latin typeface="Arial"/>
                        <a:cs typeface="Arial"/>
                      </a:endParaRPr>
                    </a:p>
                  </a:txBody>
                  <a:tcPr marL="0" marR="0" marT="0"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20" dirty="0">
                          <a:latin typeface="Arial"/>
                          <a:cs typeface="Arial"/>
                        </a:rPr>
                        <a:t>US</a:t>
                      </a:r>
                      <a:endParaRPr sz="1000">
                        <a:latin typeface="Arial"/>
                        <a:cs typeface="Arial"/>
                      </a:endParaRPr>
                    </a:p>
                  </a:txBody>
                  <a:tcPr marL="0" marR="0" marT="1270"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15" dirty="0">
                          <a:latin typeface="Arial"/>
                          <a:cs typeface="Arial"/>
                        </a:rPr>
                        <a:t>Kobe</a:t>
                      </a:r>
                      <a:r>
                        <a:rPr sz="1000" spc="-75" dirty="0">
                          <a:latin typeface="Arial"/>
                          <a:cs typeface="Arial"/>
                        </a:rPr>
                        <a:t> </a:t>
                      </a:r>
                      <a:r>
                        <a:rPr sz="1000" spc="15" dirty="0">
                          <a:latin typeface="Arial"/>
                          <a:cs typeface="Arial"/>
                        </a:rPr>
                        <a:t>Steel</a:t>
                      </a:r>
                      <a:endParaRPr sz="1000">
                        <a:latin typeface="Arial"/>
                        <a:cs typeface="Arial"/>
                      </a:endParaRPr>
                    </a:p>
                  </a:txBody>
                  <a:tcPr marL="0" marR="0" marT="1270" marB="0">
                    <a:lnL w="5333">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L="62230">
                        <a:lnSpc>
                          <a:spcPct val="100000"/>
                        </a:lnSpc>
                      </a:pPr>
                      <a:r>
                        <a:rPr sz="1000" spc="15" dirty="0">
                          <a:latin typeface="Arial"/>
                          <a:cs typeface="Arial"/>
                        </a:rPr>
                        <a:t>2</a:t>
                      </a:r>
                      <a:r>
                        <a:rPr sz="1000" spc="-80" dirty="0">
                          <a:latin typeface="Arial"/>
                          <a:cs typeface="Arial"/>
                        </a:rPr>
                        <a:t> </a:t>
                      </a:r>
                      <a:r>
                        <a:rPr sz="1000" spc="15" dirty="0">
                          <a:latin typeface="Arial"/>
                          <a:cs typeface="Arial"/>
                        </a:rPr>
                        <a:t>drums</a:t>
                      </a:r>
                      <a:endParaRPr sz="1000">
                        <a:latin typeface="Arial"/>
                        <a:cs typeface="Arial"/>
                      </a:endParaRPr>
                    </a:p>
                  </a:txBody>
                  <a:tcPr marL="0" marR="0" marT="1270"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$9.00</a:t>
                      </a:r>
                      <a:endParaRPr sz="1000">
                        <a:latin typeface="Arial"/>
                        <a:cs typeface="Arial"/>
                      </a:endParaRPr>
                    </a:p>
                  </a:txBody>
                  <a:tcPr marL="0" marR="0" marT="1270" marB="0">
                    <a:lnL w="6096">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tc>
                  <a:txBody>
                    <a:bodyPr/>
                    <a:lstStyle/>
                    <a:p>
                      <a:pPr>
                        <a:lnSpc>
                          <a:spcPct val="100000"/>
                        </a:lnSpc>
                        <a:spcBef>
                          <a:spcPts val="10"/>
                        </a:spcBef>
                      </a:pPr>
                      <a:endParaRPr sz="1000">
                        <a:latin typeface="Times New Roman"/>
                        <a:cs typeface="Times New Roman"/>
                      </a:endParaRPr>
                    </a:p>
                    <a:p>
                      <a:pPr marR="53975" algn="r">
                        <a:lnSpc>
                          <a:spcPct val="100000"/>
                        </a:lnSpc>
                      </a:pPr>
                      <a:r>
                        <a:rPr sz="1000" dirty="0">
                          <a:latin typeface="Arial"/>
                          <a:cs typeface="Arial"/>
                        </a:rPr>
                        <a:t>$4.50</a:t>
                      </a:r>
                      <a:endParaRPr sz="1000">
                        <a:latin typeface="Arial"/>
                        <a:cs typeface="Arial"/>
                      </a:endParaRPr>
                    </a:p>
                  </a:txBody>
                  <a:tcPr marL="0" marR="0" marT="1270" marB="0">
                    <a:lnL w="6095">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16"/>
                  </a:ext>
                </a:extLst>
              </a:tr>
            </a:tbl>
          </a:graphicData>
        </a:graphic>
      </p:graphicFrame>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89</a:t>
            </a:fld>
            <a:endParaRPr spc="15" dirty="0"/>
          </a:p>
        </p:txBody>
      </p:sp>
      <p:sp>
        <p:nvSpPr>
          <p:cNvPr id="2" name="object 2"/>
          <p:cNvSpPr txBox="1"/>
          <p:nvPr/>
        </p:nvSpPr>
        <p:spPr>
          <a:xfrm>
            <a:off x="1177544" y="850900"/>
            <a:ext cx="861694" cy="480695"/>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11.2  </a:t>
            </a:r>
            <a:r>
              <a:rPr sz="950" b="1" i="1" spc="40" dirty="0">
                <a:latin typeface="Arial"/>
                <a:cs typeface="Arial"/>
              </a:rPr>
              <a:t> </a:t>
            </a:r>
            <a:r>
              <a:rPr sz="950" b="1" i="1" spc="-10" dirty="0">
                <a:latin typeface="Arial"/>
                <a:cs typeface="Arial"/>
              </a:rPr>
              <a:t>Analysis</a:t>
            </a:r>
            <a:endParaRPr sz="950">
              <a:latin typeface="Arial"/>
              <a:cs typeface="Arial"/>
            </a:endParaRPr>
          </a:p>
          <a:p>
            <a:pPr>
              <a:lnSpc>
                <a:spcPct val="100000"/>
              </a:lnSpc>
              <a:spcBef>
                <a:spcPts val="10"/>
              </a:spcBef>
            </a:pPr>
            <a:endParaRPr sz="1200">
              <a:latin typeface="Times New Roman"/>
              <a:cs typeface="Times New Roman"/>
            </a:endParaRPr>
          </a:p>
          <a:p>
            <a:pPr marL="12700">
              <a:lnSpc>
                <a:spcPct val="100000"/>
              </a:lnSpc>
            </a:pPr>
            <a:r>
              <a:rPr sz="950" b="1" spc="-10" dirty="0">
                <a:latin typeface="Arial"/>
                <a:cs typeface="Arial"/>
              </a:rPr>
              <a:t>11.2.1 </a:t>
            </a:r>
            <a:r>
              <a:rPr sz="950" b="1" spc="180" dirty="0">
                <a:latin typeface="Arial"/>
                <a:cs typeface="Arial"/>
              </a:rPr>
              <a:t> </a:t>
            </a:r>
            <a:r>
              <a:rPr sz="950" b="1" spc="-10" dirty="0">
                <a:latin typeface="Arial"/>
                <a:cs typeface="Arial"/>
              </a:rPr>
              <a:t>Costs</a:t>
            </a:r>
            <a:endParaRPr sz="950">
              <a:latin typeface="Arial"/>
              <a:cs typeface="Arial"/>
            </a:endParaRPr>
          </a:p>
        </p:txBody>
      </p:sp>
      <p:sp>
        <p:nvSpPr>
          <p:cNvPr id="3" name="object 3"/>
          <p:cNvSpPr txBox="1"/>
          <p:nvPr/>
        </p:nvSpPr>
        <p:spPr>
          <a:xfrm>
            <a:off x="1177544" y="1684860"/>
            <a:ext cx="5397500" cy="632460"/>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Steel, nickel, and Asian labor costs </a:t>
            </a:r>
            <a:r>
              <a:rPr sz="950" b="1" spc="-5" dirty="0">
                <a:latin typeface="Arial"/>
                <a:cs typeface="Arial"/>
              </a:rPr>
              <a:t>will </a:t>
            </a:r>
            <a:r>
              <a:rPr sz="950" b="1" spc="-10" dirty="0">
                <a:latin typeface="Arial"/>
                <a:cs typeface="Arial"/>
              </a:rPr>
              <a:t>push overall cost levels up </a:t>
            </a:r>
            <a:r>
              <a:rPr sz="950" b="1" spc="-5" dirty="0">
                <a:latin typeface="Arial"/>
                <a:cs typeface="Arial"/>
              </a:rPr>
              <a:t>11% by </a:t>
            </a:r>
            <a:r>
              <a:rPr sz="950" b="1" spc="-10" dirty="0">
                <a:latin typeface="Arial"/>
                <a:cs typeface="Arial"/>
              </a:rPr>
              <a:t>2020 Q1. Differing  metallurgy and transportation costs </a:t>
            </a:r>
            <a:r>
              <a:rPr sz="950" b="1" spc="-5" dirty="0">
                <a:latin typeface="Arial"/>
                <a:cs typeface="Arial"/>
              </a:rPr>
              <a:t>for </a:t>
            </a:r>
            <a:r>
              <a:rPr sz="950" b="1" spc="-10" dirty="0">
                <a:latin typeface="Arial"/>
                <a:cs typeface="Arial"/>
              </a:rPr>
              <a:t>individual projects make costs highly variable </a:t>
            </a:r>
            <a:r>
              <a:rPr sz="950" b="1" spc="-5" dirty="0">
                <a:latin typeface="Arial"/>
                <a:cs typeface="Arial"/>
              </a:rPr>
              <a:t>for </a:t>
            </a:r>
            <a:r>
              <a:rPr sz="950" b="1" spc="-15" dirty="0">
                <a:latin typeface="Arial"/>
                <a:cs typeface="Arial"/>
              </a:rPr>
              <a:t>each  </a:t>
            </a:r>
            <a:r>
              <a:rPr sz="950" b="1" spc="-10" dirty="0">
                <a:latin typeface="Arial"/>
                <a:cs typeface="Arial"/>
              </a:rPr>
              <a:t>unit.</a:t>
            </a:r>
            <a:endParaRPr sz="950">
              <a:latin typeface="Arial"/>
              <a:cs typeface="Arial"/>
            </a:endParaRPr>
          </a:p>
        </p:txBody>
      </p:sp>
      <p:sp>
        <p:nvSpPr>
          <p:cNvPr id="4" name="object 4"/>
          <p:cNvSpPr txBox="1"/>
          <p:nvPr/>
        </p:nvSpPr>
        <p:spPr>
          <a:xfrm>
            <a:off x="1284983" y="2653358"/>
            <a:ext cx="526605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Metals account for 48% of </a:t>
            </a:r>
            <a:r>
              <a:rPr sz="950" spc="-5" dirty="0">
                <a:latin typeface="Arial"/>
                <a:cs typeface="Arial"/>
              </a:rPr>
              <a:t>the cost </a:t>
            </a:r>
            <a:r>
              <a:rPr sz="950" spc="-10" dirty="0">
                <a:latin typeface="Arial"/>
                <a:cs typeface="Arial"/>
              </a:rPr>
              <a:t>to make Coke Drums, less than for reactors due to the lower  pressure tolerance requirements (and thus thinner walls </a:t>
            </a:r>
            <a:r>
              <a:rPr sz="950" spc="-5" dirty="0">
                <a:latin typeface="Arial"/>
                <a:cs typeface="Arial"/>
              </a:rPr>
              <a:t>– </a:t>
            </a:r>
            <a:r>
              <a:rPr sz="950" spc="-10" dirty="0">
                <a:latin typeface="Arial"/>
                <a:cs typeface="Arial"/>
              </a:rPr>
              <a:t>1-2” </a:t>
            </a:r>
            <a:r>
              <a:rPr sz="950" spc="-5" dirty="0">
                <a:latin typeface="Arial"/>
                <a:cs typeface="Arial"/>
              </a:rPr>
              <a:t>vs </a:t>
            </a:r>
            <a:r>
              <a:rPr sz="950" spc="-10" dirty="0">
                <a:latin typeface="Arial"/>
                <a:cs typeface="Arial"/>
              </a:rPr>
              <a:t>up </a:t>
            </a:r>
            <a:r>
              <a:rPr sz="950" spc="-5" dirty="0">
                <a:latin typeface="Arial"/>
                <a:cs typeface="Arial"/>
              </a:rPr>
              <a:t>to a </a:t>
            </a:r>
            <a:r>
              <a:rPr sz="950" spc="-10" dirty="0">
                <a:latin typeface="Arial"/>
                <a:cs typeface="Arial"/>
              </a:rPr>
              <a:t>nearly 12”). Metallurgy  varies widely, from </a:t>
            </a:r>
            <a:r>
              <a:rPr sz="950" spc="-5" dirty="0">
                <a:latin typeface="Arial"/>
                <a:cs typeface="Arial"/>
              </a:rPr>
              <a:t>1 </a:t>
            </a:r>
            <a:r>
              <a:rPr sz="950" spc="-10" dirty="0">
                <a:latin typeface="Arial"/>
                <a:cs typeface="Arial"/>
              </a:rPr>
              <a:t>Cr-1/2 Mo to </a:t>
            </a:r>
            <a:r>
              <a:rPr sz="950" spc="-5" dirty="0">
                <a:latin typeface="Arial"/>
                <a:cs typeface="Arial"/>
              </a:rPr>
              <a:t>2 1/4 </a:t>
            </a:r>
            <a:r>
              <a:rPr sz="950" spc="-10" dirty="0">
                <a:latin typeface="Arial"/>
                <a:cs typeface="Arial"/>
              </a:rPr>
              <a:t>Cr-1 Mo, often with 410 stainless steel cladding. Upgrading  from the relatively simple </a:t>
            </a:r>
            <a:r>
              <a:rPr sz="950" spc="-5" dirty="0">
                <a:latin typeface="Arial"/>
                <a:cs typeface="Arial"/>
              </a:rPr>
              <a:t>1 </a:t>
            </a:r>
            <a:r>
              <a:rPr sz="950" spc="-10" dirty="0">
                <a:latin typeface="Arial"/>
                <a:cs typeface="Arial"/>
              </a:rPr>
              <a:t>Cr-1/2 Mo to </a:t>
            </a:r>
            <a:r>
              <a:rPr sz="950" spc="-5" dirty="0">
                <a:latin typeface="Arial"/>
                <a:cs typeface="Arial"/>
              </a:rPr>
              <a:t>2 </a:t>
            </a:r>
            <a:r>
              <a:rPr sz="950" spc="-10" dirty="0">
                <a:latin typeface="Arial"/>
                <a:cs typeface="Arial"/>
              </a:rPr>
              <a:t>1/4 Cr-1 Mo w/ 410SS cladding typically adds 40-55% </a:t>
            </a:r>
            <a:r>
              <a:rPr sz="950" spc="-5" dirty="0">
                <a:latin typeface="Arial"/>
                <a:cs typeface="Arial"/>
              </a:rPr>
              <a:t>to  </a:t>
            </a:r>
            <a:r>
              <a:rPr sz="950" spc="-10" dirty="0">
                <a:latin typeface="Arial"/>
                <a:cs typeface="Arial"/>
              </a:rPr>
              <a:t>the drum’s overall</a:t>
            </a:r>
            <a:r>
              <a:rPr sz="950" spc="-40" dirty="0">
                <a:latin typeface="Arial"/>
                <a:cs typeface="Arial"/>
              </a:rPr>
              <a:t> </a:t>
            </a:r>
            <a:r>
              <a:rPr sz="950" spc="-5" dirty="0">
                <a:latin typeface="Arial"/>
                <a:cs typeface="Arial"/>
              </a:rPr>
              <a:t>cost.</a:t>
            </a:r>
            <a:endParaRPr sz="950">
              <a:latin typeface="Arial"/>
              <a:cs typeface="Arial"/>
            </a:endParaRPr>
          </a:p>
        </p:txBody>
      </p:sp>
      <p:sp>
        <p:nvSpPr>
          <p:cNvPr id="5" name="object 5"/>
          <p:cNvSpPr txBox="1"/>
          <p:nvPr/>
        </p:nvSpPr>
        <p:spPr>
          <a:xfrm>
            <a:off x="1284983" y="4033332"/>
            <a:ext cx="519366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Machinery costs make up 21% of the overall </a:t>
            </a:r>
            <a:r>
              <a:rPr sz="950" spc="-5" dirty="0">
                <a:latin typeface="Arial"/>
                <a:cs typeface="Arial"/>
              </a:rPr>
              <a:t>cost </a:t>
            </a:r>
            <a:r>
              <a:rPr sz="950" spc="-10" dirty="0">
                <a:latin typeface="Arial"/>
                <a:cs typeface="Arial"/>
              </a:rPr>
              <a:t>structure. Machinery includes cutting, bending,  beveling, lifting, welding, and painting equipment. Coke drum manufacturing is especially welding-  </a:t>
            </a:r>
            <a:r>
              <a:rPr sz="950" spc="-5" dirty="0">
                <a:latin typeface="Arial"/>
                <a:cs typeface="Arial"/>
              </a:rPr>
              <a:t>intensive </a:t>
            </a:r>
            <a:r>
              <a:rPr sz="950" spc="-10" dirty="0">
                <a:latin typeface="Arial"/>
                <a:cs typeface="Arial"/>
              </a:rPr>
              <a:t>especially </a:t>
            </a:r>
            <a:r>
              <a:rPr sz="950" spc="-5" dirty="0">
                <a:latin typeface="Arial"/>
                <a:cs typeface="Arial"/>
              </a:rPr>
              <a:t>if stress </a:t>
            </a:r>
            <a:r>
              <a:rPr sz="950" spc="-10" dirty="0">
                <a:latin typeface="Arial"/>
                <a:cs typeface="Arial"/>
              </a:rPr>
              <a:t>relief welds are</a:t>
            </a:r>
            <a:r>
              <a:rPr sz="950" spc="40" dirty="0">
                <a:latin typeface="Arial"/>
                <a:cs typeface="Arial"/>
              </a:rPr>
              <a:t> </a:t>
            </a:r>
            <a:r>
              <a:rPr sz="950" spc="-10" dirty="0">
                <a:latin typeface="Arial"/>
                <a:cs typeface="Arial"/>
              </a:rPr>
              <a:t>made.</a:t>
            </a:r>
            <a:endParaRPr sz="950">
              <a:latin typeface="Arial"/>
              <a:cs typeface="Arial"/>
            </a:endParaRPr>
          </a:p>
        </p:txBody>
      </p:sp>
      <p:sp>
        <p:nvSpPr>
          <p:cNvPr id="6" name="object 6"/>
          <p:cNvSpPr txBox="1"/>
          <p:nvPr/>
        </p:nvSpPr>
        <p:spPr>
          <a:xfrm>
            <a:off x="1284983" y="5001498"/>
            <a:ext cx="5140325"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Labor accounts for another 17% of the overall structure, including wages for welders, machinists,  and shop hands, and salaries for management and</a:t>
            </a:r>
            <a:r>
              <a:rPr sz="950" spc="70" dirty="0">
                <a:latin typeface="Arial"/>
                <a:cs typeface="Arial"/>
              </a:rPr>
              <a:t> </a:t>
            </a:r>
            <a:r>
              <a:rPr sz="950" spc="-10" dirty="0">
                <a:latin typeface="Arial"/>
                <a:cs typeface="Arial"/>
              </a:rPr>
              <a:t>engineers.</a:t>
            </a:r>
            <a:endParaRPr sz="950">
              <a:latin typeface="Arial"/>
              <a:cs typeface="Arial"/>
            </a:endParaRPr>
          </a:p>
        </p:txBody>
      </p:sp>
      <p:sp>
        <p:nvSpPr>
          <p:cNvPr id="7" name="object 7"/>
          <p:cNvSpPr txBox="1"/>
          <p:nvPr/>
        </p:nvSpPr>
        <p:spPr>
          <a:xfrm>
            <a:off x="1284983" y="5762299"/>
            <a:ext cx="5140325" cy="1250950"/>
          </a:xfrm>
          <a:prstGeom prst="rect">
            <a:avLst/>
          </a:prstGeom>
        </p:spPr>
        <p:txBody>
          <a:bodyPr vert="horz" wrap="square" lIns="0" tIns="0" rIns="0" bIns="0" rtlCol="0">
            <a:spAutoFit/>
          </a:bodyPr>
          <a:lstStyle/>
          <a:p>
            <a:pPr marL="12700" marR="118110">
              <a:lnSpc>
                <a:spcPct val="142400"/>
              </a:lnSpc>
            </a:pPr>
            <a:r>
              <a:rPr sz="950" spc="-10" dirty="0">
                <a:latin typeface="Arial"/>
                <a:cs typeface="Arial"/>
              </a:rPr>
              <a:t>Manufacturing to specifications above ASME section VIII division </a:t>
            </a:r>
            <a:r>
              <a:rPr sz="950" spc="-5" dirty="0">
                <a:latin typeface="Arial"/>
                <a:cs typeface="Arial"/>
              </a:rPr>
              <a:t>II </a:t>
            </a:r>
            <a:r>
              <a:rPr sz="950" spc="-10" dirty="0">
                <a:latin typeface="Arial"/>
                <a:cs typeface="Arial"/>
              </a:rPr>
              <a:t>codes also adds </a:t>
            </a:r>
            <a:r>
              <a:rPr sz="950" spc="-5" dirty="0">
                <a:latin typeface="Arial"/>
                <a:cs typeface="Arial"/>
              </a:rPr>
              <a:t>cost, </a:t>
            </a:r>
            <a:r>
              <a:rPr sz="950" spc="-10" dirty="0">
                <a:latin typeface="Arial"/>
                <a:cs typeface="Arial"/>
              </a:rPr>
              <a:t>time,  labor, energy, and some materials. According to operators, coke drums can fail by bulging or  cracking after as little as 4-7 years, even </a:t>
            </a:r>
            <a:r>
              <a:rPr sz="950" spc="-5" dirty="0">
                <a:latin typeface="Arial"/>
                <a:cs typeface="Arial"/>
              </a:rPr>
              <a:t>if </a:t>
            </a:r>
            <a:r>
              <a:rPr sz="950" spc="-10" dirty="0">
                <a:latin typeface="Arial"/>
                <a:cs typeface="Arial"/>
              </a:rPr>
              <a:t>they are manufactured to ASME</a:t>
            </a:r>
            <a:r>
              <a:rPr sz="950" spc="204" dirty="0">
                <a:latin typeface="Arial"/>
                <a:cs typeface="Arial"/>
              </a:rPr>
              <a:t> </a:t>
            </a:r>
            <a:r>
              <a:rPr sz="950" spc="-10" dirty="0">
                <a:latin typeface="Arial"/>
                <a:cs typeface="Arial"/>
              </a:rPr>
              <a:t>specifications.</a:t>
            </a:r>
            <a:endParaRPr sz="950">
              <a:latin typeface="Arial"/>
              <a:cs typeface="Arial"/>
            </a:endParaRPr>
          </a:p>
          <a:p>
            <a:pPr marL="12700">
              <a:lnSpc>
                <a:spcPct val="100000"/>
              </a:lnSpc>
              <a:spcBef>
                <a:spcPts val="480"/>
              </a:spcBef>
            </a:pPr>
            <a:r>
              <a:rPr sz="950" spc="-10" dirty="0">
                <a:latin typeface="Arial"/>
                <a:cs typeface="Arial"/>
              </a:rPr>
              <a:t>Advanced metallurgy, the current preference is </a:t>
            </a:r>
            <a:r>
              <a:rPr sz="950" spc="-5" dirty="0">
                <a:latin typeface="Arial"/>
                <a:cs typeface="Arial"/>
              </a:rPr>
              <a:t>2 </a:t>
            </a:r>
            <a:r>
              <a:rPr sz="950" spc="-10" dirty="0">
                <a:latin typeface="Arial"/>
                <a:cs typeface="Arial"/>
              </a:rPr>
              <a:t>1/4 Cr-1 Mo, often with stainless steel</a:t>
            </a:r>
            <a:r>
              <a:rPr sz="950" spc="225" dirty="0">
                <a:latin typeface="Arial"/>
                <a:cs typeface="Arial"/>
              </a:rPr>
              <a:t> </a:t>
            </a:r>
            <a:r>
              <a:rPr sz="950" spc="-10" dirty="0">
                <a:latin typeface="Arial"/>
                <a:cs typeface="Arial"/>
              </a:rPr>
              <a:t>cladding,</a:t>
            </a:r>
            <a:endParaRPr sz="950">
              <a:latin typeface="Arial"/>
              <a:cs typeface="Arial"/>
            </a:endParaRPr>
          </a:p>
          <a:p>
            <a:pPr marL="12700" marR="535940">
              <a:lnSpc>
                <a:spcPct val="142100"/>
              </a:lnSpc>
              <a:spcBef>
                <a:spcPts val="5"/>
              </a:spcBef>
            </a:pPr>
            <a:r>
              <a:rPr sz="950" spc="-10" dirty="0">
                <a:latin typeface="Arial"/>
                <a:cs typeface="Arial"/>
              </a:rPr>
              <a:t>and </a:t>
            </a:r>
            <a:r>
              <a:rPr sz="950" spc="-5" dirty="0">
                <a:latin typeface="Arial"/>
                <a:cs typeface="Arial"/>
              </a:rPr>
              <a:t>stress </a:t>
            </a:r>
            <a:r>
              <a:rPr sz="950" spc="-10" dirty="0">
                <a:latin typeface="Arial"/>
                <a:cs typeface="Arial"/>
              </a:rPr>
              <a:t>relief welds are the major approaches to extending drum life, beyond ASME  requirements.</a:t>
            </a:r>
            <a:endParaRPr sz="950">
              <a:latin typeface="Arial"/>
              <a:cs typeface="Arial"/>
            </a:endParaRPr>
          </a:p>
        </p:txBody>
      </p:sp>
      <p:sp>
        <p:nvSpPr>
          <p:cNvPr id="8" name="object 8"/>
          <p:cNvSpPr txBox="1"/>
          <p:nvPr/>
        </p:nvSpPr>
        <p:spPr>
          <a:xfrm>
            <a:off x="1284983" y="7348782"/>
            <a:ext cx="5212715"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Transportation costs are frequently </a:t>
            </a:r>
            <a:r>
              <a:rPr sz="950" spc="-5" dirty="0">
                <a:latin typeface="Arial"/>
                <a:cs typeface="Arial"/>
              </a:rPr>
              <a:t>a </a:t>
            </a:r>
            <a:r>
              <a:rPr sz="950" spc="-10" dirty="0">
                <a:latin typeface="Arial"/>
                <a:cs typeface="Arial"/>
              </a:rPr>
              <a:t>major </a:t>
            </a:r>
            <a:r>
              <a:rPr sz="950" spc="-5" dirty="0">
                <a:latin typeface="Arial"/>
                <a:cs typeface="Arial"/>
              </a:rPr>
              <a:t>factor – </a:t>
            </a:r>
            <a:r>
              <a:rPr sz="950" spc="-10" dirty="0">
                <a:latin typeface="Arial"/>
                <a:cs typeface="Arial"/>
              </a:rPr>
              <a:t>much more so </a:t>
            </a:r>
            <a:r>
              <a:rPr sz="950" spc="-5" dirty="0">
                <a:latin typeface="Arial"/>
                <a:cs typeface="Arial"/>
              </a:rPr>
              <a:t>if </a:t>
            </a:r>
            <a:r>
              <a:rPr sz="950" spc="-10" dirty="0">
                <a:latin typeface="Arial"/>
                <a:cs typeface="Arial"/>
              </a:rPr>
              <a:t>overland transportation is  required. According </a:t>
            </a:r>
            <a:r>
              <a:rPr sz="950" spc="-5" dirty="0">
                <a:latin typeface="Arial"/>
                <a:cs typeface="Arial"/>
              </a:rPr>
              <a:t>to </a:t>
            </a:r>
            <a:r>
              <a:rPr sz="950" spc="-10" dirty="0">
                <a:latin typeface="Arial"/>
                <a:cs typeface="Arial"/>
              </a:rPr>
              <a:t>ExxonMobil and ConocoPhillips, costs including feasibility studies, direct  </a:t>
            </a:r>
            <a:r>
              <a:rPr sz="950" spc="-5" dirty="0">
                <a:latin typeface="Arial"/>
                <a:cs typeface="Arial"/>
              </a:rPr>
              <a:t>hauling </a:t>
            </a:r>
            <a:r>
              <a:rPr sz="950" spc="-10" dirty="0">
                <a:latin typeface="Arial"/>
                <a:cs typeface="Arial"/>
              </a:rPr>
              <a:t>(marine </a:t>
            </a:r>
            <a:r>
              <a:rPr sz="950" spc="-5" dirty="0">
                <a:latin typeface="Arial"/>
                <a:cs typeface="Arial"/>
              </a:rPr>
              <a:t>and </a:t>
            </a:r>
            <a:r>
              <a:rPr sz="950" spc="-10" dirty="0">
                <a:latin typeface="Arial"/>
                <a:cs typeface="Arial"/>
              </a:rPr>
              <a:t>truck), licenses, and road upgrades can add </a:t>
            </a:r>
            <a:r>
              <a:rPr sz="950" spc="-5" dirty="0">
                <a:latin typeface="Arial"/>
                <a:cs typeface="Arial"/>
              </a:rPr>
              <a:t>millions </a:t>
            </a:r>
            <a:r>
              <a:rPr sz="950" spc="-10" dirty="0">
                <a:latin typeface="Arial"/>
                <a:cs typeface="Arial"/>
              </a:rPr>
              <a:t>of dollars in </a:t>
            </a:r>
            <a:r>
              <a:rPr sz="950" spc="-5" dirty="0">
                <a:latin typeface="Arial"/>
                <a:cs typeface="Arial"/>
              </a:rPr>
              <a:t>cost. The  </a:t>
            </a:r>
            <a:r>
              <a:rPr sz="950" spc="-10" dirty="0">
                <a:latin typeface="Arial"/>
                <a:cs typeface="Arial"/>
              </a:rPr>
              <a:t>least </a:t>
            </a:r>
            <a:r>
              <a:rPr sz="950" spc="-5" dirty="0">
                <a:latin typeface="Arial"/>
                <a:cs typeface="Arial"/>
              </a:rPr>
              <a:t>costly </a:t>
            </a:r>
            <a:r>
              <a:rPr sz="950" spc="-10" dirty="0">
                <a:latin typeface="Arial"/>
                <a:cs typeface="Arial"/>
              </a:rPr>
              <a:t>option is typically </a:t>
            </a:r>
            <a:r>
              <a:rPr sz="950" spc="-5" dirty="0">
                <a:latin typeface="Arial"/>
                <a:cs typeface="Arial"/>
              </a:rPr>
              <a:t>to </a:t>
            </a:r>
            <a:r>
              <a:rPr sz="950" spc="-10" dirty="0">
                <a:latin typeface="Arial"/>
                <a:cs typeface="Arial"/>
              </a:rPr>
              <a:t>prefabricate the entire unit and send </a:t>
            </a:r>
            <a:r>
              <a:rPr sz="950" spc="-5" dirty="0">
                <a:latin typeface="Arial"/>
                <a:cs typeface="Arial"/>
              </a:rPr>
              <a:t>it </a:t>
            </a:r>
            <a:r>
              <a:rPr sz="950" spc="-10" dirty="0">
                <a:latin typeface="Arial"/>
                <a:cs typeface="Arial"/>
              </a:rPr>
              <a:t>by ship directly to </a:t>
            </a:r>
            <a:r>
              <a:rPr sz="950" spc="-5" dirty="0">
                <a:latin typeface="Arial"/>
                <a:cs typeface="Arial"/>
              </a:rPr>
              <a:t>a </a:t>
            </a:r>
            <a:r>
              <a:rPr sz="950" spc="-10" dirty="0">
                <a:latin typeface="Arial"/>
                <a:cs typeface="Arial"/>
              </a:rPr>
              <a:t>refinery  with access from </a:t>
            </a:r>
            <a:r>
              <a:rPr sz="950" spc="-5" dirty="0">
                <a:latin typeface="Arial"/>
                <a:cs typeface="Arial"/>
              </a:rPr>
              <a:t>the</a:t>
            </a:r>
            <a:r>
              <a:rPr sz="950" spc="5" dirty="0">
                <a:latin typeface="Arial"/>
                <a:cs typeface="Arial"/>
              </a:rPr>
              <a:t> </a:t>
            </a:r>
            <a:r>
              <a:rPr sz="950" spc="-10" dirty="0">
                <a:latin typeface="Arial"/>
                <a:cs typeface="Arial"/>
              </a:rPr>
              <a:t>ocean.</a:t>
            </a:r>
            <a:endParaRPr sz="950">
              <a:latin typeface="Arial"/>
              <a:cs typeface="Arial"/>
            </a:endParaRPr>
          </a:p>
        </p:txBody>
      </p:sp>
      <p:sp>
        <p:nvSpPr>
          <p:cNvPr id="9" name="object 9"/>
          <p:cNvSpPr txBox="1"/>
          <p:nvPr/>
        </p:nvSpPr>
        <p:spPr>
          <a:xfrm>
            <a:off x="1284983" y="8728467"/>
            <a:ext cx="5264785"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Overall costs crept up slightly in Q1, driving </a:t>
            </a:r>
            <a:r>
              <a:rPr sz="950" spc="-5" dirty="0">
                <a:latin typeface="Arial"/>
                <a:cs typeface="Arial"/>
              </a:rPr>
              <a:t>by a </a:t>
            </a:r>
            <a:r>
              <a:rPr sz="950" spc="-10" dirty="0">
                <a:latin typeface="Arial"/>
                <a:cs typeface="Arial"/>
              </a:rPr>
              <a:t>0.5% increase in average costs in Asia. Labor and  machinery costs drove the increase. Sinopec Engineering completed </a:t>
            </a:r>
            <a:r>
              <a:rPr sz="950" spc="-5" dirty="0">
                <a:latin typeface="Arial"/>
                <a:cs typeface="Arial"/>
              </a:rPr>
              <a:t>a </a:t>
            </a:r>
            <a:r>
              <a:rPr sz="950" spc="-10" dirty="0">
                <a:latin typeface="Arial"/>
                <a:cs typeface="Arial"/>
              </a:rPr>
              <a:t>major capacity</a:t>
            </a:r>
            <a:r>
              <a:rPr sz="950" spc="145" dirty="0">
                <a:latin typeface="Arial"/>
                <a:cs typeface="Arial"/>
              </a:rPr>
              <a:t> </a:t>
            </a:r>
            <a:r>
              <a:rPr sz="950" spc="-10" dirty="0">
                <a:latin typeface="Arial"/>
                <a:cs typeface="Arial"/>
              </a:rPr>
              <a:t>expansion</a:t>
            </a:r>
            <a:endParaRPr sz="950">
              <a:latin typeface="Arial"/>
              <a:cs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6491208" y="9322445"/>
            <a:ext cx="118110" cy="157480"/>
          </a:xfrm>
          <a:prstGeom prst="rect">
            <a:avLst/>
          </a:prstGeom>
        </p:spPr>
        <p:txBody>
          <a:bodyPr vert="horz" wrap="square" lIns="0" tIns="0" rIns="0" bIns="0" rtlCol="0">
            <a:spAutoFit/>
          </a:bodyPr>
          <a:lstStyle/>
          <a:p>
            <a:pPr marL="26034">
              <a:lnSpc>
                <a:spcPts val="1080"/>
              </a:lnSpc>
            </a:pPr>
            <a:fld id="{81D60167-4931-47E6-BA6A-407CBD079E47}" type="slidenum">
              <a:rPr sz="1000" spc="15" dirty="0">
                <a:latin typeface="Calibri"/>
                <a:cs typeface="Calibri"/>
              </a:rPr>
              <a:t>9</a:t>
            </a:fld>
            <a:endParaRPr sz="1000">
              <a:latin typeface="Calibri"/>
              <a:cs typeface="Calibri"/>
            </a:endParaRPr>
          </a:p>
        </p:txBody>
      </p:sp>
      <p:sp>
        <p:nvSpPr>
          <p:cNvPr id="2" name="object 2"/>
          <p:cNvSpPr txBox="1"/>
          <p:nvPr/>
        </p:nvSpPr>
        <p:spPr>
          <a:xfrm>
            <a:off x="1177532" y="789658"/>
            <a:ext cx="5399405" cy="5723890"/>
          </a:xfrm>
          <a:prstGeom prst="rect">
            <a:avLst/>
          </a:prstGeom>
        </p:spPr>
        <p:txBody>
          <a:bodyPr vert="horz" wrap="square" lIns="0" tIns="0" rIns="0" bIns="0" rtlCol="0">
            <a:spAutoFit/>
          </a:bodyPr>
          <a:lstStyle/>
          <a:p>
            <a:pPr marL="12700" marR="130810">
              <a:lnSpc>
                <a:spcPct val="142100"/>
              </a:lnSpc>
            </a:pPr>
            <a:r>
              <a:rPr sz="950" b="1" i="1" spc="-5" dirty="0">
                <a:latin typeface="Arial"/>
                <a:cs typeface="Arial"/>
              </a:rPr>
              <a:t>Spherical </a:t>
            </a:r>
            <a:r>
              <a:rPr sz="950" b="1" i="1" spc="-10" dirty="0">
                <a:latin typeface="Arial"/>
                <a:cs typeface="Arial"/>
              </a:rPr>
              <a:t>LPG Tanks: </a:t>
            </a:r>
            <a:r>
              <a:rPr sz="950" spc="-5" dirty="0">
                <a:latin typeface="Arial"/>
                <a:cs typeface="Arial"/>
              </a:rPr>
              <a:t>are </a:t>
            </a:r>
            <a:r>
              <a:rPr sz="950" spc="-10" dirty="0">
                <a:latin typeface="Arial"/>
                <a:cs typeface="Arial"/>
              </a:rPr>
              <a:t>designed </a:t>
            </a:r>
            <a:r>
              <a:rPr sz="950" spc="-5" dirty="0">
                <a:latin typeface="Arial"/>
                <a:cs typeface="Arial"/>
              </a:rPr>
              <a:t>to </a:t>
            </a:r>
            <a:r>
              <a:rPr sz="950" spc="-10" dirty="0">
                <a:latin typeface="Arial"/>
                <a:cs typeface="Arial"/>
              </a:rPr>
              <a:t>hold gases too highly pressurized for cylindrical </a:t>
            </a:r>
            <a:r>
              <a:rPr sz="950" spc="-5" dirty="0">
                <a:latin typeface="Arial"/>
                <a:cs typeface="Arial"/>
              </a:rPr>
              <a:t>tanks.  </a:t>
            </a:r>
            <a:r>
              <a:rPr sz="950" spc="-10" dirty="0">
                <a:latin typeface="Arial"/>
                <a:cs typeface="Arial"/>
              </a:rPr>
              <a:t>Construction is typically carbon steel, and diameters range from 10’ to 150’. Wall thicknesses</a:t>
            </a:r>
            <a:r>
              <a:rPr sz="950" spc="220" dirty="0">
                <a:latin typeface="Arial"/>
                <a:cs typeface="Arial"/>
              </a:rPr>
              <a:t> </a:t>
            </a:r>
            <a:r>
              <a:rPr sz="950" spc="-10" dirty="0">
                <a:latin typeface="Arial"/>
                <a:cs typeface="Arial"/>
              </a:rPr>
              <a:t>range</a:t>
            </a:r>
            <a:endParaRPr sz="950">
              <a:latin typeface="Arial"/>
              <a:cs typeface="Arial"/>
            </a:endParaRPr>
          </a:p>
          <a:p>
            <a:pPr marL="12700" marR="483234">
              <a:lnSpc>
                <a:spcPct val="142100"/>
              </a:lnSpc>
            </a:pPr>
            <a:r>
              <a:rPr sz="950" spc="-10" dirty="0">
                <a:latin typeface="Arial"/>
                <a:cs typeface="Arial"/>
              </a:rPr>
              <a:t>from 75mm for small diameter spheres to as much as 300mm. The relevant codes governing  spherical tank design are ASME VIII division </a:t>
            </a:r>
            <a:r>
              <a:rPr sz="950" spc="-5" dirty="0">
                <a:latin typeface="Arial"/>
                <a:cs typeface="Arial"/>
              </a:rPr>
              <a:t>I, </a:t>
            </a:r>
            <a:r>
              <a:rPr sz="950" spc="-10" dirty="0">
                <a:latin typeface="Arial"/>
                <a:cs typeface="Arial"/>
              </a:rPr>
              <a:t>and API</a:t>
            </a:r>
            <a:r>
              <a:rPr sz="950" spc="95" dirty="0">
                <a:latin typeface="Arial"/>
                <a:cs typeface="Arial"/>
              </a:rPr>
              <a:t> </a:t>
            </a:r>
            <a:r>
              <a:rPr sz="950" spc="-10" dirty="0">
                <a:latin typeface="Arial"/>
                <a:cs typeface="Arial"/>
              </a:rPr>
              <a:t>650-620-520.</a:t>
            </a:r>
            <a:endParaRPr sz="950">
              <a:latin typeface="Arial"/>
              <a:cs typeface="Arial"/>
            </a:endParaRPr>
          </a:p>
          <a:p>
            <a:pPr>
              <a:lnSpc>
                <a:spcPct val="100000"/>
              </a:lnSpc>
              <a:spcBef>
                <a:spcPts val="40"/>
              </a:spcBef>
            </a:pPr>
            <a:endParaRPr sz="1400">
              <a:latin typeface="Times New Roman"/>
              <a:cs typeface="Times New Roman"/>
            </a:endParaRPr>
          </a:p>
          <a:p>
            <a:pPr marL="12700" marR="5080">
              <a:lnSpc>
                <a:spcPct val="142300"/>
              </a:lnSpc>
            </a:pPr>
            <a:r>
              <a:rPr sz="950" b="1" i="1" spc="-10" dirty="0">
                <a:latin typeface="Arial"/>
                <a:cs typeface="Arial"/>
              </a:rPr>
              <a:t>Heat Exchangers: </a:t>
            </a:r>
            <a:r>
              <a:rPr sz="950" spc="-10" dirty="0">
                <a:latin typeface="Arial"/>
                <a:cs typeface="Arial"/>
              </a:rPr>
              <a:t>pass heat from one fluid to another without allowing them to mix. This transfer can  use heated process fluids to boil water and </a:t>
            </a:r>
            <a:r>
              <a:rPr sz="950" spc="-5" dirty="0">
                <a:latin typeface="Arial"/>
                <a:cs typeface="Arial"/>
              </a:rPr>
              <a:t>create </a:t>
            </a:r>
            <a:r>
              <a:rPr sz="950" spc="-10" dirty="0">
                <a:latin typeface="Arial"/>
                <a:cs typeface="Arial"/>
              </a:rPr>
              <a:t>steam that is then used to power rotating  machinery. Fluids include process liquids such as crude oil and refined products, water, and gases  such as air. Applications by industry within the scope </a:t>
            </a:r>
            <a:r>
              <a:rPr sz="950" spc="-5" dirty="0">
                <a:latin typeface="Arial"/>
                <a:cs typeface="Arial"/>
              </a:rPr>
              <a:t>of </a:t>
            </a:r>
            <a:r>
              <a:rPr sz="950" spc="-10" dirty="0">
                <a:latin typeface="Arial"/>
                <a:cs typeface="Arial"/>
              </a:rPr>
              <a:t>this study include petroleum refining,  chemicals, natural gas processing, LNG, and power generation </a:t>
            </a:r>
            <a:r>
              <a:rPr sz="950" spc="-5" dirty="0">
                <a:latin typeface="Arial"/>
                <a:cs typeface="Arial"/>
              </a:rPr>
              <a:t>– </a:t>
            </a:r>
            <a:r>
              <a:rPr sz="950" spc="-10" dirty="0">
                <a:latin typeface="Arial"/>
                <a:cs typeface="Arial"/>
              </a:rPr>
              <a:t>these industries account for  approximately 70% of total heat exchanger sales. Other industry applications, not included in scope  because they are not as specialized as the process units used in the oil and gas industry, include  space heating, refrigeration, and </a:t>
            </a:r>
            <a:r>
              <a:rPr sz="950" spc="-5" dirty="0">
                <a:latin typeface="Arial"/>
                <a:cs typeface="Arial"/>
              </a:rPr>
              <a:t>air</a:t>
            </a:r>
            <a:r>
              <a:rPr sz="950" spc="40" dirty="0">
                <a:latin typeface="Arial"/>
                <a:cs typeface="Arial"/>
              </a:rPr>
              <a:t> </a:t>
            </a:r>
            <a:r>
              <a:rPr sz="950" spc="-10" dirty="0">
                <a:latin typeface="Arial"/>
                <a:cs typeface="Arial"/>
              </a:rPr>
              <a:t>conditioning.</a:t>
            </a:r>
            <a:endParaRPr sz="950">
              <a:latin typeface="Arial"/>
              <a:cs typeface="Arial"/>
            </a:endParaRPr>
          </a:p>
          <a:p>
            <a:pPr>
              <a:lnSpc>
                <a:spcPct val="100000"/>
              </a:lnSpc>
            </a:pPr>
            <a:endParaRPr sz="1000">
              <a:latin typeface="Times New Roman"/>
              <a:cs typeface="Times New Roman"/>
            </a:endParaRPr>
          </a:p>
          <a:p>
            <a:pPr>
              <a:lnSpc>
                <a:spcPct val="100000"/>
              </a:lnSpc>
            </a:pPr>
            <a:endParaRPr sz="850">
              <a:latin typeface="Times New Roman"/>
              <a:cs typeface="Times New Roman"/>
            </a:endParaRPr>
          </a:p>
          <a:p>
            <a:pPr marL="12700">
              <a:lnSpc>
                <a:spcPct val="100000"/>
              </a:lnSpc>
            </a:pPr>
            <a:r>
              <a:rPr sz="950" spc="-10" dirty="0">
                <a:latin typeface="Arial"/>
                <a:cs typeface="Arial"/>
              </a:rPr>
              <a:t>Subcategories</a:t>
            </a:r>
            <a:r>
              <a:rPr sz="950" spc="-55" dirty="0">
                <a:latin typeface="Arial"/>
                <a:cs typeface="Arial"/>
              </a:rPr>
              <a:t> </a:t>
            </a:r>
            <a:r>
              <a:rPr sz="950" spc="-10" dirty="0">
                <a:latin typeface="Arial"/>
                <a:cs typeface="Arial"/>
              </a:rPr>
              <a:t>include:</a:t>
            </a:r>
            <a:endParaRPr sz="950">
              <a:latin typeface="Arial"/>
              <a:cs typeface="Arial"/>
            </a:endParaRPr>
          </a:p>
          <a:p>
            <a:pPr>
              <a:lnSpc>
                <a:spcPct val="100000"/>
              </a:lnSpc>
              <a:spcBef>
                <a:spcPts val="15"/>
              </a:spcBef>
            </a:pPr>
            <a:endParaRPr sz="950">
              <a:latin typeface="Times New Roman"/>
              <a:cs typeface="Times New Roman"/>
            </a:endParaRPr>
          </a:p>
          <a:p>
            <a:pPr marL="443230" indent="-215900">
              <a:lnSpc>
                <a:spcPct val="100000"/>
              </a:lnSpc>
              <a:buFont typeface="Symbol"/>
              <a:buChar char=""/>
              <a:tabLst>
                <a:tab pos="442595" algn="l"/>
                <a:tab pos="443865" algn="l"/>
              </a:tabLst>
            </a:pPr>
            <a:r>
              <a:rPr sz="950" spc="-10" dirty="0">
                <a:latin typeface="Arial"/>
                <a:cs typeface="Arial"/>
              </a:rPr>
              <a:t>Shell and</a:t>
            </a:r>
            <a:r>
              <a:rPr sz="950" spc="-55" dirty="0">
                <a:latin typeface="Arial"/>
                <a:cs typeface="Arial"/>
              </a:rPr>
              <a:t> </a:t>
            </a:r>
            <a:r>
              <a:rPr sz="950" spc="-10" dirty="0">
                <a:latin typeface="Arial"/>
                <a:cs typeface="Arial"/>
              </a:rPr>
              <a:t>tube</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Double</a:t>
            </a:r>
            <a:r>
              <a:rPr sz="950" spc="-75" dirty="0">
                <a:latin typeface="Arial"/>
                <a:cs typeface="Arial"/>
              </a:rPr>
              <a:t> </a:t>
            </a:r>
            <a:r>
              <a:rPr sz="950" spc="-10" dirty="0">
                <a:latin typeface="Arial"/>
                <a:cs typeface="Arial"/>
              </a:rPr>
              <a:t>pipe</a:t>
            </a:r>
            <a:endParaRPr sz="950">
              <a:latin typeface="Arial"/>
              <a:cs typeface="Arial"/>
            </a:endParaRPr>
          </a:p>
          <a:p>
            <a:pPr marL="443230" indent="-215900">
              <a:lnSpc>
                <a:spcPct val="100000"/>
              </a:lnSpc>
              <a:spcBef>
                <a:spcPts val="545"/>
              </a:spcBef>
              <a:buFont typeface="Symbol"/>
              <a:buChar char=""/>
              <a:tabLst>
                <a:tab pos="442595" algn="l"/>
                <a:tab pos="443865" algn="l"/>
              </a:tabLst>
            </a:pPr>
            <a:r>
              <a:rPr sz="950" spc="-10" dirty="0">
                <a:latin typeface="Arial"/>
                <a:cs typeface="Arial"/>
              </a:rPr>
              <a:t>Plate and</a:t>
            </a:r>
            <a:r>
              <a:rPr sz="950" spc="-75" dirty="0">
                <a:latin typeface="Arial"/>
                <a:cs typeface="Arial"/>
              </a:rPr>
              <a:t> </a:t>
            </a:r>
            <a:r>
              <a:rPr sz="950" spc="-10" dirty="0">
                <a:latin typeface="Arial"/>
                <a:cs typeface="Arial"/>
              </a:rPr>
              <a:t>frame</a:t>
            </a:r>
            <a:endParaRPr sz="950">
              <a:latin typeface="Arial"/>
              <a:cs typeface="Arial"/>
            </a:endParaRPr>
          </a:p>
          <a:p>
            <a:pPr marL="443230" indent="-215900">
              <a:lnSpc>
                <a:spcPct val="100000"/>
              </a:lnSpc>
              <a:spcBef>
                <a:spcPts val="550"/>
              </a:spcBef>
              <a:buFont typeface="Symbol"/>
              <a:buChar char=""/>
              <a:tabLst>
                <a:tab pos="442595" algn="l"/>
                <a:tab pos="443865" algn="l"/>
              </a:tabLst>
            </a:pPr>
            <a:r>
              <a:rPr sz="950" spc="-10" dirty="0">
                <a:latin typeface="Arial"/>
                <a:cs typeface="Arial"/>
              </a:rPr>
              <a:t>Air</a:t>
            </a:r>
            <a:r>
              <a:rPr sz="950" spc="-90" dirty="0">
                <a:latin typeface="Arial"/>
                <a:cs typeface="Arial"/>
              </a:rPr>
              <a:t> </a:t>
            </a:r>
            <a:r>
              <a:rPr sz="950" spc="-10" dirty="0">
                <a:latin typeface="Arial"/>
                <a:cs typeface="Arial"/>
              </a:rPr>
              <a:t>coolers</a:t>
            </a:r>
            <a:endParaRPr sz="950">
              <a:latin typeface="Arial"/>
              <a:cs typeface="Arial"/>
            </a:endParaRPr>
          </a:p>
          <a:p>
            <a:pPr marL="443230" indent="-215900">
              <a:lnSpc>
                <a:spcPct val="100000"/>
              </a:lnSpc>
              <a:spcBef>
                <a:spcPts val="535"/>
              </a:spcBef>
              <a:buFont typeface="Symbol"/>
              <a:buChar char=""/>
              <a:tabLst>
                <a:tab pos="442595" algn="l"/>
                <a:tab pos="443865" algn="l"/>
              </a:tabLst>
            </a:pPr>
            <a:r>
              <a:rPr sz="950" spc="-10" dirty="0">
                <a:latin typeface="Arial"/>
                <a:cs typeface="Arial"/>
              </a:rPr>
              <a:t>Fin and</a:t>
            </a:r>
            <a:r>
              <a:rPr sz="950" spc="-80" dirty="0">
                <a:latin typeface="Arial"/>
                <a:cs typeface="Arial"/>
              </a:rPr>
              <a:t> </a:t>
            </a:r>
            <a:r>
              <a:rPr sz="950" spc="-10" dirty="0">
                <a:latin typeface="Arial"/>
                <a:cs typeface="Arial"/>
              </a:rPr>
              <a:t>tube</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Finned air</a:t>
            </a:r>
            <a:r>
              <a:rPr sz="950" spc="-50" dirty="0">
                <a:latin typeface="Arial"/>
                <a:cs typeface="Arial"/>
              </a:rPr>
              <a:t> </a:t>
            </a:r>
            <a:r>
              <a:rPr sz="950" spc="-10" dirty="0">
                <a:latin typeface="Arial"/>
                <a:cs typeface="Arial"/>
              </a:rPr>
              <a:t>coolers</a:t>
            </a:r>
            <a:endParaRPr sz="950">
              <a:latin typeface="Arial"/>
              <a:cs typeface="Arial"/>
            </a:endParaRPr>
          </a:p>
          <a:p>
            <a:pPr marL="443230" indent="-215900">
              <a:lnSpc>
                <a:spcPct val="100000"/>
              </a:lnSpc>
              <a:spcBef>
                <a:spcPts val="550"/>
              </a:spcBef>
              <a:buFont typeface="Symbol"/>
              <a:buChar char=""/>
              <a:tabLst>
                <a:tab pos="442595" algn="l"/>
                <a:tab pos="443865" algn="l"/>
              </a:tabLst>
            </a:pPr>
            <a:r>
              <a:rPr sz="950" spc="-10" dirty="0">
                <a:latin typeface="Arial"/>
                <a:cs typeface="Arial"/>
              </a:rPr>
              <a:t>Coil-wound</a:t>
            </a:r>
            <a:endParaRPr sz="950">
              <a:latin typeface="Arial"/>
              <a:cs typeface="Arial"/>
            </a:endParaRPr>
          </a:p>
          <a:p>
            <a:pPr marL="443230" indent="-215900">
              <a:lnSpc>
                <a:spcPct val="100000"/>
              </a:lnSpc>
              <a:spcBef>
                <a:spcPts val="540"/>
              </a:spcBef>
              <a:buFont typeface="Symbol"/>
              <a:buChar char=""/>
              <a:tabLst>
                <a:tab pos="442595" algn="l"/>
                <a:tab pos="443865" algn="l"/>
              </a:tabLst>
            </a:pPr>
            <a:r>
              <a:rPr sz="950" spc="-10" dirty="0">
                <a:latin typeface="Arial"/>
                <a:cs typeface="Arial"/>
              </a:rPr>
              <a:t>Box</a:t>
            </a:r>
            <a:r>
              <a:rPr sz="950" spc="-80" dirty="0">
                <a:latin typeface="Arial"/>
                <a:cs typeface="Arial"/>
              </a:rPr>
              <a:t> </a:t>
            </a:r>
            <a:r>
              <a:rPr sz="950" spc="-10" dirty="0">
                <a:latin typeface="Arial"/>
                <a:cs typeface="Arial"/>
              </a:rPr>
              <a:t>coolers</a:t>
            </a:r>
            <a:endParaRPr sz="950">
              <a:latin typeface="Arial"/>
              <a:cs typeface="Arial"/>
            </a:endParaRPr>
          </a:p>
          <a:p>
            <a:pPr>
              <a:lnSpc>
                <a:spcPct val="100000"/>
              </a:lnSpc>
              <a:spcBef>
                <a:spcPts val="40"/>
              </a:spcBef>
            </a:pPr>
            <a:endParaRPr sz="1400">
              <a:latin typeface="Times New Roman"/>
              <a:cs typeface="Times New Roman"/>
            </a:endParaRPr>
          </a:p>
          <a:p>
            <a:pPr marL="12700" marR="271145">
              <a:lnSpc>
                <a:spcPct val="142400"/>
              </a:lnSpc>
            </a:pPr>
            <a:r>
              <a:rPr sz="950" spc="-10" dirty="0">
                <a:latin typeface="Arial"/>
                <a:cs typeface="Arial"/>
              </a:rPr>
              <a:t>This study excludes reboilers (such as those used </a:t>
            </a:r>
            <a:r>
              <a:rPr sz="950" spc="-5" dirty="0">
                <a:latin typeface="Arial"/>
                <a:cs typeface="Arial"/>
              </a:rPr>
              <a:t>to </a:t>
            </a:r>
            <a:r>
              <a:rPr sz="950" spc="-10" dirty="0">
                <a:latin typeface="Arial"/>
                <a:cs typeface="Arial"/>
              </a:rPr>
              <a:t>maintain </a:t>
            </a:r>
            <a:r>
              <a:rPr sz="950" spc="-5" dirty="0">
                <a:latin typeface="Arial"/>
                <a:cs typeface="Arial"/>
              </a:rPr>
              <a:t>the </a:t>
            </a:r>
            <a:r>
              <a:rPr sz="950" spc="-10" dirty="0">
                <a:latin typeface="Arial"/>
                <a:cs typeface="Arial"/>
              </a:rPr>
              <a:t>heat balance in </a:t>
            </a:r>
            <a:r>
              <a:rPr sz="950" spc="-5" dirty="0">
                <a:latin typeface="Arial"/>
                <a:cs typeface="Arial"/>
              </a:rPr>
              <a:t>a </a:t>
            </a:r>
            <a:r>
              <a:rPr sz="950" spc="-10" dirty="0">
                <a:latin typeface="Arial"/>
                <a:cs typeface="Arial"/>
              </a:rPr>
              <a:t>distillation  column) from scope, as they are, while similar in design, functionally </a:t>
            </a:r>
            <a:r>
              <a:rPr sz="950" spc="-5" dirty="0">
                <a:latin typeface="Arial"/>
                <a:cs typeface="Arial"/>
              </a:rPr>
              <a:t>a </a:t>
            </a:r>
            <a:r>
              <a:rPr sz="950" spc="-10" dirty="0">
                <a:latin typeface="Arial"/>
                <a:cs typeface="Arial"/>
              </a:rPr>
              <a:t>furnace rather than </a:t>
            </a:r>
            <a:r>
              <a:rPr sz="950" spc="-5" dirty="0">
                <a:latin typeface="Arial"/>
                <a:cs typeface="Arial"/>
              </a:rPr>
              <a:t>a </a:t>
            </a:r>
            <a:r>
              <a:rPr sz="950" spc="-10" dirty="0">
                <a:latin typeface="Arial"/>
                <a:cs typeface="Arial"/>
              </a:rPr>
              <a:t>heat  exchanger.</a:t>
            </a:r>
            <a:endParaRPr sz="950">
              <a:latin typeface="Arial"/>
              <a:cs typeface="Aria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789658"/>
            <a:ext cx="521906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shortly after Larsen and Toubro did the same, and Sinopec claimed that prices for the machinery it  bought from manufacturers including Ajax, Erie, and Anyang, were inflated after L&amp;T had  </a:t>
            </a:r>
            <a:r>
              <a:rPr sz="950" spc="-5" dirty="0">
                <a:latin typeface="Arial"/>
                <a:cs typeface="Arial"/>
              </a:rPr>
              <a:t>just</a:t>
            </a:r>
            <a:endParaRPr sz="950">
              <a:latin typeface="Arial"/>
              <a:cs typeface="Arial"/>
            </a:endParaRPr>
          </a:p>
          <a:p>
            <a:pPr marL="12700" marR="316230">
              <a:lnSpc>
                <a:spcPct val="142100"/>
              </a:lnSpc>
            </a:pPr>
            <a:r>
              <a:rPr sz="950" spc="-10" dirty="0">
                <a:latin typeface="Arial"/>
                <a:cs typeface="Arial"/>
              </a:rPr>
              <a:t>placed similar orders. Cost levels were stable in the other two regions, and global cost levels  increased almost</a:t>
            </a:r>
            <a:r>
              <a:rPr sz="950" dirty="0">
                <a:latin typeface="Arial"/>
                <a:cs typeface="Arial"/>
              </a:rPr>
              <a:t> </a:t>
            </a:r>
            <a:r>
              <a:rPr sz="950" spc="-10" dirty="0">
                <a:latin typeface="Arial"/>
                <a:cs typeface="Arial"/>
              </a:rPr>
              <a:t>imperceptibly.</a:t>
            </a:r>
            <a:endParaRPr sz="950">
              <a:latin typeface="Arial"/>
              <a:cs typeface="Arial"/>
            </a:endParaRPr>
          </a:p>
        </p:txBody>
      </p:sp>
      <p:sp>
        <p:nvSpPr>
          <p:cNvPr id="3" name="object 3"/>
          <p:cNvSpPr txBox="1"/>
          <p:nvPr/>
        </p:nvSpPr>
        <p:spPr>
          <a:xfrm>
            <a:off x="1284986" y="1962988"/>
            <a:ext cx="515810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Costs will rise approximately half </a:t>
            </a:r>
            <a:r>
              <a:rPr sz="950" spc="-5" dirty="0">
                <a:latin typeface="Arial"/>
                <a:cs typeface="Arial"/>
              </a:rPr>
              <a:t>a </a:t>
            </a:r>
            <a:r>
              <a:rPr sz="950" spc="-10" dirty="0">
                <a:latin typeface="Arial"/>
                <a:cs typeface="Arial"/>
              </a:rPr>
              <a:t>percent per quarter globally </a:t>
            </a:r>
            <a:r>
              <a:rPr sz="950" spc="-5" dirty="0">
                <a:latin typeface="Arial"/>
                <a:cs typeface="Arial"/>
              </a:rPr>
              <a:t>for </a:t>
            </a:r>
            <a:r>
              <a:rPr sz="950" spc="-10" dirty="0">
                <a:latin typeface="Arial"/>
                <a:cs typeface="Arial"/>
              </a:rPr>
              <a:t>the rest of 2013, accelerating  slightly to just over 1% per quarter in 2014. Steel, labor, and machinery costs will </a:t>
            </a:r>
            <a:r>
              <a:rPr sz="950" spc="-5" dirty="0">
                <a:latin typeface="Arial"/>
                <a:cs typeface="Arial"/>
              </a:rPr>
              <a:t>climb </a:t>
            </a:r>
            <a:r>
              <a:rPr sz="950" spc="-10" dirty="0">
                <a:latin typeface="Arial"/>
                <a:cs typeface="Arial"/>
              </a:rPr>
              <a:t>slowly but  steadily over the period, forcing overall cost levels</a:t>
            </a:r>
            <a:r>
              <a:rPr sz="950" spc="110" dirty="0">
                <a:latin typeface="Arial"/>
                <a:cs typeface="Arial"/>
              </a:rPr>
              <a:t> </a:t>
            </a:r>
            <a:r>
              <a:rPr sz="950" spc="-10" dirty="0">
                <a:latin typeface="Arial"/>
                <a:cs typeface="Arial"/>
              </a:rPr>
              <a:t>up.</a:t>
            </a:r>
            <a:endParaRPr sz="950">
              <a:latin typeface="Arial"/>
              <a:cs typeface="Arial"/>
            </a:endParaRPr>
          </a:p>
        </p:txBody>
      </p:sp>
      <p:sp>
        <p:nvSpPr>
          <p:cNvPr id="4" name="object 4"/>
          <p:cNvSpPr txBox="1"/>
          <p:nvPr/>
        </p:nvSpPr>
        <p:spPr>
          <a:xfrm>
            <a:off x="1284986" y="2930721"/>
            <a:ext cx="5220970" cy="19405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Cost levels will rise 11% on average from 2013 </a:t>
            </a:r>
            <a:r>
              <a:rPr sz="950" spc="-5" dirty="0">
                <a:latin typeface="Arial"/>
                <a:cs typeface="Arial"/>
              </a:rPr>
              <a:t>Q1 </a:t>
            </a:r>
            <a:r>
              <a:rPr sz="950" spc="-10" dirty="0">
                <a:latin typeface="Arial"/>
                <a:cs typeface="Arial"/>
              </a:rPr>
              <a:t>to 2020 Q1. Carbon </a:t>
            </a:r>
            <a:r>
              <a:rPr sz="950" spc="-5" dirty="0">
                <a:latin typeface="Arial"/>
                <a:cs typeface="Arial"/>
              </a:rPr>
              <a:t>steel </a:t>
            </a:r>
            <a:r>
              <a:rPr sz="950" spc="-10" dirty="0">
                <a:latin typeface="Arial"/>
                <a:cs typeface="Arial"/>
              </a:rPr>
              <a:t>will drive much of the  increase, as </a:t>
            </a:r>
            <a:r>
              <a:rPr sz="950" spc="-5" dirty="0">
                <a:latin typeface="Arial"/>
                <a:cs typeface="Arial"/>
              </a:rPr>
              <a:t>costs for the </a:t>
            </a:r>
            <a:r>
              <a:rPr sz="950" spc="-10" dirty="0">
                <a:latin typeface="Arial"/>
                <a:cs typeface="Arial"/>
              </a:rPr>
              <a:t>input rise 17%. More </a:t>
            </a:r>
            <a:r>
              <a:rPr sz="950" spc="-5" dirty="0">
                <a:latin typeface="Arial"/>
                <a:cs typeface="Arial"/>
              </a:rPr>
              <a:t>exotic </a:t>
            </a:r>
            <a:r>
              <a:rPr sz="950" spc="-10" dirty="0">
                <a:latin typeface="Arial"/>
                <a:cs typeface="Arial"/>
              </a:rPr>
              <a:t>metals will fuel </a:t>
            </a:r>
            <a:r>
              <a:rPr sz="950" spc="-5" dirty="0">
                <a:latin typeface="Arial"/>
                <a:cs typeface="Arial"/>
              </a:rPr>
              <a:t>the increase </a:t>
            </a:r>
            <a:r>
              <a:rPr sz="950" spc="-10" dirty="0">
                <a:latin typeface="Arial"/>
                <a:cs typeface="Arial"/>
              </a:rPr>
              <a:t>as well, </a:t>
            </a:r>
            <a:r>
              <a:rPr sz="950" spc="-5" dirty="0">
                <a:latin typeface="Arial"/>
                <a:cs typeface="Arial"/>
              </a:rPr>
              <a:t>nickel  </a:t>
            </a:r>
            <a:r>
              <a:rPr sz="950" spc="-10" dirty="0">
                <a:latin typeface="Arial"/>
                <a:cs typeface="Arial"/>
              </a:rPr>
              <a:t>costs (a major component of stainless steel used for cladding) will increase 9.5% by 2017.</a:t>
            </a:r>
            <a:r>
              <a:rPr sz="950" spc="220" dirty="0">
                <a:latin typeface="Arial"/>
                <a:cs typeface="Arial"/>
              </a:rPr>
              <a:t> </a:t>
            </a:r>
            <a:r>
              <a:rPr sz="950" spc="-10" dirty="0">
                <a:latin typeface="Arial"/>
                <a:cs typeface="Arial"/>
              </a:rPr>
              <a:t>Slow</a:t>
            </a:r>
            <a:endParaRPr sz="950">
              <a:latin typeface="Arial"/>
              <a:cs typeface="Arial"/>
            </a:endParaRPr>
          </a:p>
          <a:p>
            <a:pPr marL="12700" marR="12700">
              <a:lnSpc>
                <a:spcPct val="142300"/>
              </a:lnSpc>
            </a:pPr>
            <a:r>
              <a:rPr sz="950" spc="-10" dirty="0">
                <a:latin typeface="Arial"/>
                <a:cs typeface="Arial"/>
              </a:rPr>
              <a:t>labor </a:t>
            </a:r>
            <a:r>
              <a:rPr sz="950" spc="-5" dirty="0">
                <a:latin typeface="Arial"/>
                <a:cs typeface="Arial"/>
              </a:rPr>
              <a:t>cost </a:t>
            </a:r>
            <a:r>
              <a:rPr sz="950" spc="-10" dirty="0">
                <a:latin typeface="Arial"/>
                <a:cs typeface="Arial"/>
              </a:rPr>
              <a:t>growth in the US and Europe (approximately 1.5% per year, or </a:t>
            </a:r>
            <a:r>
              <a:rPr sz="950" spc="-5" dirty="0">
                <a:latin typeface="Arial"/>
                <a:cs typeface="Arial"/>
              </a:rPr>
              <a:t>a </a:t>
            </a:r>
            <a:r>
              <a:rPr sz="950" spc="-10" dirty="0">
                <a:latin typeface="Arial"/>
                <a:cs typeface="Arial"/>
              </a:rPr>
              <a:t>cumulative increase of  9%) will restrain global cost growth. Asian costs will </a:t>
            </a:r>
            <a:r>
              <a:rPr sz="950" spc="-5" dirty="0">
                <a:latin typeface="Arial"/>
                <a:cs typeface="Arial"/>
              </a:rPr>
              <a:t>rise </a:t>
            </a:r>
            <a:r>
              <a:rPr sz="950" spc="-10" dirty="0">
                <a:latin typeface="Arial"/>
                <a:cs typeface="Arial"/>
              </a:rPr>
              <a:t>fastest by </a:t>
            </a:r>
            <a:r>
              <a:rPr sz="950" spc="-5" dirty="0">
                <a:latin typeface="Arial"/>
                <a:cs typeface="Arial"/>
              </a:rPr>
              <a:t>a </a:t>
            </a:r>
            <a:r>
              <a:rPr sz="950" spc="-10" dirty="0">
                <a:latin typeface="Arial"/>
                <a:cs typeface="Arial"/>
              </a:rPr>
              <a:t>slight margin, 12% </a:t>
            </a:r>
            <a:r>
              <a:rPr sz="950" spc="-5" dirty="0">
                <a:latin typeface="Arial"/>
                <a:cs typeface="Arial"/>
              </a:rPr>
              <a:t>vs. </a:t>
            </a:r>
            <a:r>
              <a:rPr sz="950" spc="-10" dirty="0">
                <a:latin typeface="Arial"/>
                <a:cs typeface="Arial"/>
              </a:rPr>
              <a:t>10% </a:t>
            </a:r>
            <a:r>
              <a:rPr sz="950" spc="-5" dirty="0">
                <a:latin typeface="Arial"/>
                <a:cs typeface="Arial"/>
              </a:rPr>
              <a:t>in  </a:t>
            </a:r>
            <a:r>
              <a:rPr sz="950" spc="-10" dirty="0">
                <a:latin typeface="Arial"/>
                <a:cs typeface="Arial"/>
              </a:rPr>
              <a:t>the Americas and EMEA, as with the other categories primarily on faster increases in labor costs  (twice as fast as labor </a:t>
            </a:r>
            <a:r>
              <a:rPr sz="950" spc="-5" dirty="0">
                <a:latin typeface="Arial"/>
                <a:cs typeface="Arial"/>
              </a:rPr>
              <a:t>cost </a:t>
            </a:r>
            <a:r>
              <a:rPr sz="950" spc="-10" dirty="0">
                <a:latin typeface="Arial"/>
                <a:cs typeface="Arial"/>
              </a:rPr>
              <a:t>growth in the other</a:t>
            </a:r>
            <a:r>
              <a:rPr sz="950" spc="85" dirty="0">
                <a:latin typeface="Arial"/>
                <a:cs typeface="Arial"/>
              </a:rPr>
              <a:t> </a:t>
            </a:r>
            <a:r>
              <a:rPr sz="950" spc="-10" dirty="0">
                <a:latin typeface="Arial"/>
                <a:cs typeface="Arial"/>
              </a:rPr>
              <a:t>regions).</a:t>
            </a:r>
            <a:endParaRPr sz="950">
              <a:latin typeface="Arial"/>
              <a:cs typeface="Arial"/>
            </a:endParaRPr>
          </a:p>
          <a:p>
            <a:pPr>
              <a:lnSpc>
                <a:spcPct val="100000"/>
              </a:lnSpc>
            </a:pPr>
            <a:endParaRPr sz="1000">
              <a:latin typeface="Times New Roman"/>
              <a:cs typeface="Times New Roman"/>
            </a:endParaRPr>
          </a:p>
          <a:p>
            <a:pPr>
              <a:lnSpc>
                <a:spcPct val="100000"/>
              </a:lnSpc>
              <a:spcBef>
                <a:spcPts val="15"/>
              </a:spcBef>
            </a:pPr>
            <a:endParaRPr sz="1300">
              <a:latin typeface="Times New Roman"/>
              <a:cs typeface="Times New Roman"/>
            </a:endParaRPr>
          </a:p>
          <a:p>
            <a:pPr marL="1442720">
              <a:lnSpc>
                <a:spcPct val="100000"/>
              </a:lnSpc>
            </a:pPr>
            <a:r>
              <a:rPr sz="950" b="1" spc="-10" dirty="0">
                <a:latin typeface="Arial"/>
                <a:cs typeface="Arial"/>
              </a:rPr>
              <a:t>Figure 40: Cost Structure of Coke</a:t>
            </a:r>
            <a:r>
              <a:rPr sz="950" b="1" spc="-20" dirty="0">
                <a:latin typeface="Arial"/>
                <a:cs typeface="Arial"/>
              </a:rPr>
              <a:t> </a:t>
            </a:r>
            <a:r>
              <a:rPr sz="950" b="1" spc="-10" dirty="0">
                <a:latin typeface="Arial"/>
                <a:cs typeface="Arial"/>
              </a:rPr>
              <a:t>Drums</a:t>
            </a:r>
            <a:endParaRPr sz="950">
              <a:latin typeface="Arial"/>
              <a:cs typeface="Arial"/>
            </a:endParaRPr>
          </a:p>
        </p:txBody>
      </p:sp>
      <p:sp>
        <p:nvSpPr>
          <p:cNvPr id="5" name="object 5"/>
          <p:cNvSpPr txBox="1"/>
          <p:nvPr/>
        </p:nvSpPr>
        <p:spPr>
          <a:xfrm>
            <a:off x="1177546" y="8022816"/>
            <a:ext cx="1642110" cy="572770"/>
          </a:xfrm>
          <a:prstGeom prst="rect">
            <a:avLst/>
          </a:prstGeom>
        </p:spPr>
        <p:txBody>
          <a:bodyPr vert="horz" wrap="square" lIns="0" tIns="0" rIns="0" bIns="0" rtlCol="0">
            <a:spAutoFit/>
          </a:bodyPr>
          <a:lstStyle/>
          <a:p>
            <a:pPr marL="227329">
              <a:lnSpc>
                <a:spcPct val="100000"/>
              </a:lnSpc>
            </a:pPr>
            <a:r>
              <a:rPr sz="950" spc="-10" dirty="0">
                <a:latin typeface="Arial"/>
                <a:cs typeface="Arial"/>
              </a:rPr>
              <a:t>Note: Prices are ex-works.</a:t>
            </a:r>
            <a:endParaRPr sz="950">
              <a:latin typeface="Arial"/>
              <a:cs typeface="Arial"/>
            </a:endParaRPr>
          </a:p>
          <a:p>
            <a:pPr>
              <a:lnSpc>
                <a:spcPct val="100000"/>
              </a:lnSpc>
            </a:pPr>
            <a:endParaRPr sz="1000">
              <a:latin typeface="Times New Roman"/>
              <a:cs typeface="Times New Roman"/>
            </a:endParaRPr>
          </a:p>
          <a:p>
            <a:pPr>
              <a:lnSpc>
                <a:spcPct val="100000"/>
              </a:lnSpc>
              <a:spcBef>
                <a:spcPts val="45"/>
              </a:spcBef>
            </a:pPr>
            <a:endParaRPr sz="800">
              <a:latin typeface="Times New Roman"/>
              <a:cs typeface="Times New Roman"/>
            </a:endParaRPr>
          </a:p>
          <a:p>
            <a:pPr marL="12700">
              <a:lnSpc>
                <a:spcPct val="100000"/>
              </a:lnSpc>
            </a:pPr>
            <a:r>
              <a:rPr sz="950" b="1" spc="-5" dirty="0">
                <a:latin typeface="Arial"/>
                <a:cs typeface="Arial"/>
              </a:rPr>
              <a:t>11.2.2   Profit</a:t>
            </a:r>
            <a:r>
              <a:rPr sz="950" b="1" spc="-75" dirty="0">
                <a:latin typeface="Arial"/>
                <a:cs typeface="Arial"/>
              </a:rPr>
              <a:t> </a:t>
            </a:r>
            <a:r>
              <a:rPr sz="950" b="1" spc="-10" dirty="0">
                <a:latin typeface="Arial"/>
                <a:cs typeface="Arial"/>
              </a:rPr>
              <a:t>Margins</a:t>
            </a:r>
            <a:endParaRPr sz="950">
              <a:latin typeface="Arial"/>
              <a:cs typeface="Arial"/>
            </a:endParaRPr>
          </a:p>
        </p:txBody>
      </p:sp>
      <p:sp>
        <p:nvSpPr>
          <p:cNvPr id="6" name="object 6"/>
          <p:cNvSpPr/>
          <p:nvPr/>
        </p:nvSpPr>
        <p:spPr>
          <a:xfrm>
            <a:off x="1406652" y="4932426"/>
            <a:ext cx="5492750" cy="2654300"/>
          </a:xfrm>
          <a:custGeom>
            <a:avLst/>
            <a:gdLst/>
            <a:ahLst/>
            <a:cxnLst/>
            <a:rect l="l" t="t" r="r" b="b"/>
            <a:pathLst>
              <a:path w="5492750" h="2654300">
                <a:moveTo>
                  <a:pt x="0" y="2654046"/>
                </a:moveTo>
                <a:lnTo>
                  <a:pt x="5492496" y="2654046"/>
                </a:lnTo>
                <a:lnTo>
                  <a:pt x="5492496" y="0"/>
                </a:lnTo>
                <a:lnTo>
                  <a:pt x="0" y="0"/>
                </a:lnTo>
                <a:lnTo>
                  <a:pt x="0" y="2654046"/>
                </a:lnTo>
                <a:close/>
              </a:path>
            </a:pathLst>
          </a:custGeom>
          <a:solidFill>
            <a:srgbClr val="F1F1F1"/>
          </a:solidFill>
        </p:spPr>
        <p:txBody>
          <a:bodyPr wrap="square" lIns="0" tIns="0" rIns="0" bIns="0" rtlCol="0"/>
          <a:lstStyle/>
          <a:p>
            <a:endParaRPr/>
          </a:p>
        </p:txBody>
      </p:sp>
      <p:sp>
        <p:nvSpPr>
          <p:cNvPr id="7" name="object 7"/>
          <p:cNvSpPr/>
          <p:nvPr/>
        </p:nvSpPr>
        <p:spPr>
          <a:xfrm>
            <a:off x="1406652" y="8020050"/>
            <a:ext cx="5492750" cy="1905"/>
          </a:xfrm>
          <a:custGeom>
            <a:avLst/>
            <a:gdLst/>
            <a:ahLst/>
            <a:cxnLst/>
            <a:rect l="l" t="t" r="r" b="b"/>
            <a:pathLst>
              <a:path w="5492750" h="1904">
                <a:moveTo>
                  <a:pt x="0" y="1524"/>
                </a:moveTo>
                <a:lnTo>
                  <a:pt x="5492496" y="1524"/>
                </a:lnTo>
                <a:lnTo>
                  <a:pt x="5492496" y="0"/>
                </a:lnTo>
                <a:lnTo>
                  <a:pt x="0" y="0"/>
                </a:lnTo>
                <a:lnTo>
                  <a:pt x="0" y="1524"/>
                </a:lnTo>
                <a:close/>
              </a:path>
            </a:pathLst>
          </a:custGeom>
          <a:solidFill>
            <a:srgbClr val="F1F1F1"/>
          </a:solidFill>
        </p:spPr>
        <p:txBody>
          <a:bodyPr wrap="square" lIns="0" tIns="0" rIns="0" bIns="0" rtlCol="0"/>
          <a:lstStyle/>
          <a:p>
            <a:endParaRPr/>
          </a:p>
        </p:txBody>
      </p:sp>
      <p:sp>
        <p:nvSpPr>
          <p:cNvPr id="8" name="object 8"/>
          <p:cNvSpPr/>
          <p:nvPr/>
        </p:nvSpPr>
        <p:spPr>
          <a:xfrm>
            <a:off x="2594610" y="6545580"/>
            <a:ext cx="0" cy="639445"/>
          </a:xfrm>
          <a:custGeom>
            <a:avLst/>
            <a:gdLst/>
            <a:ahLst/>
            <a:cxnLst/>
            <a:rect l="l" t="t" r="r" b="b"/>
            <a:pathLst>
              <a:path h="639445">
                <a:moveTo>
                  <a:pt x="0" y="0"/>
                </a:moveTo>
                <a:lnTo>
                  <a:pt x="0" y="639318"/>
                </a:lnTo>
              </a:path>
            </a:pathLst>
          </a:custGeom>
          <a:ln w="21336">
            <a:solidFill>
              <a:srgbClr val="93AFDE"/>
            </a:solidFill>
          </a:ln>
        </p:spPr>
        <p:txBody>
          <a:bodyPr wrap="square" lIns="0" tIns="0" rIns="0" bIns="0" rtlCol="0"/>
          <a:lstStyle/>
          <a:p>
            <a:endParaRPr/>
          </a:p>
        </p:txBody>
      </p:sp>
      <p:sp>
        <p:nvSpPr>
          <p:cNvPr id="9" name="object 9"/>
          <p:cNvSpPr/>
          <p:nvPr/>
        </p:nvSpPr>
        <p:spPr>
          <a:xfrm>
            <a:off x="2655951" y="6445758"/>
            <a:ext cx="0" cy="739140"/>
          </a:xfrm>
          <a:custGeom>
            <a:avLst/>
            <a:gdLst/>
            <a:ahLst/>
            <a:cxnLst/>
            <a:rect l="l" t="t" r="r" b="b"/>
            <a:pathLst>
              <a:path h="739140">
                <a:moveTo>
                  <a:pt x="0" y="0"/>
                </a:moveTo>
                <a:lnTo>
                  <a:pt x="0" y="739139"/>
                </a:lnTo>
              </a:path>
            </a:pathLst>
          </a:custGeom>
          <a:ln w="38862">
            <a:solidFill>
              <a:srgbClr val="93AFDE"/>
            </a:solidFill>
          </a:ln>
        </p:spPr>
        <p:txBody>
          <a:bodyPr wrap="square" lIns="0" tIns="0" rIns="0" bIns="0" rtlCol="0"/>
          <a:lstStyle/>
          <a:p>
            <a:endParaRPr/>
          </a:p>
        </p:txBody>
      </p:sp>
      <p:sp>
        <p:nvSpPr>
          <p:cNvPr id="10" name="object 10"/>
          <p:cNvSpPr/>
          <p:nvPr/>
        </p:nvSpPr>
        <p:spPr>
          <a:xfrm>
            <a:off x="2726435" y="6400800"/>
            <a:ext cx="0" cy="784225"/>
          </a:xfrm>
          <a:custGeom>
            <a:avLst/>
            <a:gdLst/>
            <a:ahLst/>
            <a:cxnLst/>
            <a:rect l="l" t="t" r="r" b="b"/>
            <a:pathLst>
              <a:path h="784225">
                <a:moveTo>
                  <a:pt x="0" y="0"/>
                </a:moveTo>
                <a:lnTo>
                  <a:pt x="0" y="784098"/>
                </a:lnTo>
              </a:path>
            </a:pathLst>
          </a:custGeom>
          <a:ln w="38100">
            <a:solidFill>
              <a:srgbClr val="93AFDE"/>
            </a:solidFill>
          </a:ln>
        </p:spPr>
        <p:txBody>
          <a:bodyPr wrap="square" lIns="0" tIns="0" rIns="0" bIns="0" rtlCol="0"/>
          <a:lstStyle/>
          <a:p>
            <a:endParaRPr/>
          </a:p>
        </p:txBody>
      </p:sp>
      <p:sp>
        <p:nvSpPr>
          <p:cNvPr id="11" name="object 11"/>
          <p:cNvSpPr/>
          <p:nvPr/>
        </p:nvSpPr>
        <p:spPr>
          <a:xfrm>
            <a:off x="2796920" y="6346697"/>
            <a:ext cx="0" cy="838200"/>
          </a:xfrm>
          <a:custGeom>
            <a:avLst/>
            <a:gdLst/>
            <a:ahLst/>
            <a:cxnLst/>
            <a:rect l="l" t="t" r="r" b="b"/>
            <a:pathLst>
              <a:path h="838200">
                <a:moveTo>
                  <a:pt x="0" y="0"/>
                </a:moveTo>
                <a:lnTo>
                  <a:pt x="0" y="838200"/>
                </a:lnTo>
              </a:path>
            </a:pathLst>
          </a:custGeom>
          <a:ln w="38862">
            <a:solidFill>
              <a:srgbClr val="93AFDE"/>
            </a:solidFill>
          </a:ln>
        </p:spPr>
        <p:txBody>
          <a:bodyPr wrap="square" lIns="0" tIns="0" rIns="0" bIns="0" rtlCol="0"/>
          <a:lstStyle/>
          <a:p>
            <a:endParaRPr/>
          </a:p>
        </p:txBody>
      </p:sp>
      <p:sp>
        <p:nvSpPr>
          <p:cNvPr id="12" name="object 12"/>
          <p:cNvSpPr/>
          <p:nvPr/>
        </p:nvSpPr>
        <p:spPr>
          <a:xfrm>
            <a:off x="2867025" y="6353555"/>
            <a:ext cx="0" cy="831850"/>
          </a:xfrm>
          <a:custGeom>
            <a:avLst/>
            <a:gdLst/>
            <a:ahLst/>
            <a:cxnLst/>
            <a:rect l="l" t="t" r="r" b="b"/>
            <a:pathLst>
              <a:path h="831850">
                <a:moveTo>
                  <a:pt x="0" y="0"/>
                </a:moveTo>
                <a:lnTo>
                  <a:pt x="0" y="831341"/>
                </a:lnTo>
              </a:path>
            </a:pathLst>
          </a:custGeom>
          <a:ln w="38862">
            <a:solidFill>
              <a:srgbClr val="93AFDE"/>
            </a:solidFill>
          </a:ln>
        </p:spPr>
        <p:txBody>
          <a:bodyPr wrap="square" lIns="0" tIns="0" rIns="0" bIns="0" rtlCol="0"/>
          <a:lstStyle/>
          <a:p>
            <a:endParaRPr/>
          </a:p>
        </p:txBody>
      </p:sp>
      <p:sp>
        <p:nvSpPr>
          <p:cNvPr id="13" name="object 13"/>
          <p:cNvSpPr/>
          <p:nvPr/>
        </p:nvSpPr>
        <p:spPr>
          <a:xfrm>
            <a:off x="2937129" y="6300978"/>
            <a:ext cx="0" cy="883919"/>
          </a:xfrm>
          <a:custGeom>
            <a:avLst/>
            <a:gdLst/>
            <a:ahLst/>
            <a:cxnLst/>
            <a:rect l="l" t="t" r="r" b="b"/>
            <a:pathLst>
              <a:path h="883920">
                <a:moveTo>
                  <a:pt x="0" y="0"/>
                </a:moveTo>
                <a:lnTo>
                  <a:pt x="0" y="883919"/>
                </a:lnTo>
              </a:path>
            </a:pathLst>
          </a:custGeom>
          <a:ln w="38862">
            <a:solidFill>
              <a:srgbClr val="93AFDE"/>
            </a:solidFill>
          </a:ln>
        </p:spPr>
        <p:txBody>
          <a:bodyPr wrap="square" lIns="0" tIns="0" rIns="0" bIns="0" rtlCol="0"/>
          <a:lstStyle/>
          <a:p>
            <a:endParaRPr/>
          </a:p>
        </p:txBody>
      </p:sp>
      <p:sp>
        <p:nvSpPr>
          <p:cNvPr id="14" name="object 14"/>
          <p:cNvSpPr/>
          <p:nvPr/>
        </p:nvSpPr>
        <p:spPr>
          <a:xfrm>
            <a:off x="3007232" y="6315455"/>
            <a:ext cx="0" cy="869950"/>
          </a:xfrm>
          <a:custGeom>
            <a:avLst/>
            <a:gdLst/>
            <a:ahLst/>
            <a:cxnLst/>
            <a:rect l="l" t="t" r="r" b="b"/>
            <a:pathLst>
              <a:path h="869950">
                <a:moveTo>
                  <a:pt x="0" y="0"/>
                </a:moveTo>
                <a:lnTo>
                  <a:pt x="0" y="869441"/>
                </a:lnTo>
              </a:path>
            </a:pathLst>
          </a:custGeom>
          <a:ln w="38862">
            <a:solidFill>
              <a:srgbClr val="93AFDE"/>
            </a:solidFill>
          </a:ln>
        </p:spPr>
        <p:txBody>
          <a:bodyPr wrap="square" lIns="0" tIns="0" rIns="0" bIns="0" rtlCol="0"/>
          <a:lstStyle/>
          <a:p>
            <a:endParaRPr/>
          </a:p>
        </p:txBody>
      </p:sp>
      <p:sp>
        <p:nvSpPr>
          <p:cNvPr id="15" name="object 15"/>
          <p:cNvSpPr/>
          <p:nvPr/>
        </p:nvSpPr>
        <p:spPr>
          <a:xfrm>
            <a:off x="3077717" y="6387084"/>
            <a:ext cx="0" cy="798195"/>
          </a:xfrm>
          <a:custGeom>
            <a:avLst/>
            <a:gdLst/>
            <a:ahLst/>
            <a:cxnLst/>
            <a:rect l="l" t="t" r="r" b="b"/>
            <a:pathLst>
              <a:path h="798195">
                <a:moveTo>
                  <a:pt x="0" y="0"/>
                </a:moveTo>
                <a:lnTo>
                  <a:pt x="0" y="797813"/>
                </a:lnTo>
              </a:path>
            </a:pathLst>
          </a:custGeom>
          <a:ln w="38100">
            <a:solidFill>
              <a:srgbClr val="93AFDE"/>
            </a:solidFill>
          </a:ln>
        </p:spPr>
        <p:txBody>
          <a:bodyPr wrap="square" lIns="0" tIns="0" rIns="0" bIns="0" rtlCol="0"/>
          <a:lstStyle/>
          <a:p>
            <a:endParaRPr/>
          </a:p>
        </p:txBody>
      </p:sp>
      <p:sp>
        <p:nvSpPr>
          <p:cNvPr id="16" name="object 16"/>
          <p:cNvSpPr/>
          <p:nvPr/>
        </p:nvSpPr>
        <p:spPr>
          <a:xfrm>
            <a:off x="3148202" y="6380988"/>
            <a:ext cx="0" cy="803910"/>
          </a:xfrm>
          <a:custGeom>
            <a:avLst/>
            <a:gdLst/>
            <a:ahLst/>
            <a:cxnLst/>
            <a:rect l="l" t="t" r="r" b="b"/>
            <a:pathLst>
              <a:path h="803909">
                <a:moveTo>
                  <a:pt x="0" y="0"/>
                </a:moveTo>
                <a:lnTo>
                  <a:pt x="0" y="803910"/>
                </a:lnTo>
              </a:path>
            </a:pathLst>
          </a:custGeom>
          <a:ln w="38862">
            <a:solidFill>
              <a:srgbClr val="93AFDE"/>
            </a:solidFill>
          </a:ln>
        </p:spPr>
        <p:txBody>
          <a:bodyPr wrap="square" lIns="0" tIns="0" rIns="0" bIns="0" rtlCol="0"/>
          <a:lstStyle/>
          <a:p>
            <a:endParaRPr/>
          </a:p>
        </p:txBody>
      </p:sp>
      <p:sp>
        <p:nvSpPr>
          <p:cNvPr id="17" name="object 17"/>
          <p:cNvSpPr/>
          <p:nvPr/>
        </p:nvSpPr>
        <p:spPr>
          <a:xfrm>
            <a:off x="3218307" y="6342126"/>
            <a:ext cx="0" cy="843280"/>
          </a:xfrm>
          <a:custGeom>
            <a:avLst/>
            <a:gdLst/>
            <a:ahLst/>
            <a:cxnLst/>
            <a:rect l="l" t="t" r="r" b="b"/>
            <a:pathLst>
              <a:path h="843279">
                <a:moveTo>
                  <a:pt x="0" y="0"/>
                </a:moveTo>
                <a:lnTo>
                  <a:pt x="0" y="842772"/>
                </a:lnTo>
              </a:path>
            </a:pathLst>
          </a:custGeom>
          <a:ln w="38862">
            <a:solidFill>
              <a:srgbClr val="93AFDE"/>
            </a:solidFill>
          </a:ln>
        </p:spPr>
        <p:txBody>
          <a:bodyPr wrap="square" lIns="0" tIns="0" rIns="0" bIns="0" rtlCol="0"/>
          <a:lstStyle/>
          <a:p>
            <a:endParaRPr/>
          </a:p>
        </p:txBody>
      </p:sp>
      <p:sp>
        <p:nvSpPr>
          <p:cNvPr id="18" name="object 18"/>
          <p:cNvSpPr/>
          <p:nvPr/>
        </p:nvSpPr>
        <p:spPr>
          <a:xfrm>
            <a:off x="3288410" y="6326885"/>
            <a:ext cx="0" cy="858519"/>
          </a:xfrm>
          <a:custGeom>
            <a:avLst/>
            <a:gdLst/>
            <a:ahLst/>
            <a:cxnLst/>
            <a:rect l="l" t="t" r="r" b="b"/>
            <a:pathLst>
              <a:path h="858520">
                <a:moveTo>
                  <a:pt x="0" y="0"/>
                </a:moveTo>
                <a:lnTo>
                  <a:pt x="0" y="858012"/>
                </a:lnTo>
              </a:path>
            </a:pathLst>
          </a:custGeom>
          <a:ln w="38862">
            <a:solidFill>
              <a:srgbClr val="93AFDE"/>
            </a:solidFill>
          </a:ln>
        </p:spPr>
        <p:txBody>
          <a:bodyPr wrap="square" lIns="0" tIns="0" rIns="0" bIns="0" rtlCol="0"/>
          <a:lstStyle/>
          <a:p>
            <a:endParaRPr/>
          </a:p>
        </p:txBody>
      </p:sp>
      <p:sp>
        <p:nvSpPr>
          <p:cNvPr id="19" name="object 19"/>
          <p:cNvSpPr/>
          <p:nvPr/>
        </p:nvSpPr>
        <p:spPr>
          <a:xfrm>
            <a:off x="3358896" y="6403847"/>
            <a:ext cx="0" cy="781050"/>
          </a:xfrm>
          <a:custGeom>
            <a:avLst/>
            <a:gdLst/>
            <a:ahLst/>
            <a:cxnLst/>
            <a:rect l="l" t="t" r="r" b="b"/>
            <a:pathLst>
              <a:path h="781050">
                <a:moveTo>
                  <a:pt x="0" y="0"/>
                </a:moveTo>
                <a:lnTo>
                  <a:pt x="0" y="781050"/>
                </a:lnTo>
              </a:path>
            </a:pathLst>
          </a:custGeom>
          <a:ln w="38100">
            <a:solidFill>
              <a:srgbClr val="93AFDE"/>
            </a:solidFill>
          </a:ln>
        </p:spPr>
        <p:txBody>
          <a:bodyPr wrap="square" lIns="0" tIns="0" rIns="0" bIns="0" rtlCol="0"/>
          <a:lstStyle/>
          <a:p>
            <a:endParaRPr/>
          </a:p>
        </p:txBody>
      </p:sp>
      <p:sp>
        <p:nvSpPr>
          <p:cNvPr id="20" name="object 20"/>
          <p:cNvSpPr/>
          <p:nvPr/>
        </p:nvSpPr>
        <p:spPr>
          <a:xfrm>
            <a:off x="3429380" y="6484620"/>
            <a:ext cx="0" cy="700405"/>
          </a:xfrm>
          <a:custGeom>
            <a:avLst/>
            <a:gdLst/>
            <a:ahLst/>
            <a:cxnLst/>
            <a:rect l="l" t="t" r="r" b="b"/>
            <a:pathLst>
              <a:path h="700404">
                <a:moveTo>
                  <a:pt x="0" y="0"/>
                </a:moveTo>
                <a:lnTo>
                  <a:pt x="0" y="700277"/>
                </a:lnTo>
              </a:path>
            </a:pathLst>
          </a:custGeom>
          <a:ln w="38862">
            <a:solidFill>
              <a:srgbClr val="93AFDE"/>
            </a:solidFill>
          </a:ln>
        </p:spPr>
        <p:txBody>
          <a:bodyPr wrap="square" lIns="0" tIns="0" rIns="0" bIns="0" rtlCol="0"/>
          <a:lstStyle/>
          <a:p>
            <a:endParaRPr/>
          </a:p>
        </p:txBody>
      </p:sp>
      <p:sp>
        <p:nvSpPr>
          <p:cNvPr id="21" name="object 21"/>
          <p:cNvSpPr/>
          <p:nvPr/>
        </p:nvSpPr>
        <p:spPr>
          <a:xfrm>
            <a:off x="3499484" y="6532626"/>
            <a:ext cx="0" cy="652780"/>
          </a:xfrm>
          <a:custGeom>
            <a:avLst/>
            <a:gdLst/>
            <a:ahLst/>
            <a:cxnLst/>
            <a:rect l="l" t="t" r="r" b="b"/>
            <a:pathLst>
              <a:path h="652779">
                <a:moveTo>
                  <a:pt x="0" y="0"/>
                </a:moveTo>
                <a:lnTo>
                  <a:pt x="0" y="652272"/>
                </a:lnTo>
              </a:path>
            </a:pathLst>
          </a:custGeom>
          <a:ln w="38862">
            <a:solidFill>
              <a:srgbClr val="93AFDE"/>
            </a:solidFill>
          </a:ln>
        </p:spPr>
        <p:txBody>
          <a:bodyPr wrap="square" lIns="0" tIns="0" rIns="0" bIns="0" rtlCol="0"/>
          <a:lstStyle/>
          <a:p>
            <a:endParaRPr/>
          </a:p>
        </p:txBody>
      </p:sp>
      <p:sp>
        <p:nvSpPr>
          <p:cNvPr id="22" name="object 22"/>
          <p:cNvSpPr/>
          <p:nvPr/>
        </p:nvSpPr>
        <p:spPr>
          <a:xfrm>
            <a:off x="3569589" y="6541769"/>
            <a:ext cx="0" cy="643255"/>
          </a:xfrm>
          <a:custGeom>
            <a:avLst/>
            <a:gdLst/>
            <a:ahLst/>
            <a:cxnLst/>
            <a:rect l="l" t="t" r="r" b="b"/>
            <a:pathLst>
              <a:path h="643254">
                <a:moveTo>
                  <a:pt x="0" y="0"/>
                </a:moveTo>
                <a:lnTo>
                  <a:pt x="0" y="643127"/>
                </a:lnTo>
              </a:path>
            </a:pathLst>
          </a:custGeom>
          <a:ln w="38862">
            <a:solidFill>
              <a:srgbClr val="93AFDE"/>
            </a:solidFill>
          </a:ln>
        </p:spPr>
        <p:txBody>
          <a:bodyPr wrap="square" lIns="0" tIns="0" rIns="0" bIns="0" rtlCol="0"/>
          <a:lstStyle/>
          <a:p>
            <a:endParaRPr/>
          </a:p>
        </p:txBody>
      </p:sp>
      <p:sp>
        <p:nvSpPr>
          <p:cNvPr id="23" name="object 23"/>
          <p:cNvSpPr/>
          <p:nvPr/>
        </p:nvSpPr>
        <p:spPr>
          <a:xfrm>
            <a:off x="3639692" y="6521195"/>
            <a:ext cx="0" cy="664210"/>
          </a:xfrm>
          <a:custGeom>
            <a:avLst/>
            <a:gdLst/>
            <a:ahLst/>
            <a:cxnLst/>
            <a:rect l="l" t="t" r="r" b="b"/>
            <a:pathLst>
              <a:path h="664209">
                <a:moveTo>
                  <a:pt x="0" y="0"/>
                </a:moveTo>
                <a:lnTo>
                  <a:pt x="0" y="663701"/>
                </a:lnTo>
              </a:path>
            </a:pathLst>
          </a:custGeom>
          <a:ln w="38862">
            <a:solidFill>
              <a:srgbClr val="93AFDE"/>
            </a:solidFill>
          </a:ln>
        </p:spPr>
        <p:txBody>
          <a:bodyPr wrap="square" lIns="0" tIns="0" rIns="0" bIns="0" rtlCol="0"/>
          <a:lstStyle/>
          <a:p>
            <a:endParaRPr/>
          </a:p>
        </p:txBody>
      </p:sp>
      <p:sp>
        <p:nvSpPr>
          <p:cNvPr id="24" name="object 24"/>
          <p:cNvSpPr/>
          <p:nvPr/>
        </p:nvSpPr>
        <p:spPr>
          <a:xfrm>
            <a:off x="3710178" y="6501384"/>
            <a:ext cx="0" cy="683895"/>
          </a:xfrm>
          <a:custGeom>
            <a:avLst/>
            <a:gdLst/>
            <a:ahLst/>
            <a:cxnLst/>
            <a:rect l="l" t="t" r="r" b="b"/>
            <a:pathLst>
              <a:path h="683895">
                <a:moveTo>
                  <a:pt x="0" y="0"/>
                </a:moveTo>
                <a:lnTo>
                  <a:pt x="0" y="683513"/>
                </a:lnTo>
              </a:path>
            </a:pathLst>
          </a:custGeom>
          <a:ln w="38100">
            <a:solidFill>
              <a:srgbClr val="93AFDE"/>
            </a:solidFill>
          </a:ln>
        </p:spPr>
        <p:txBody>
          <a:bodyPr wrap="square" lIns="0" tIns="0" rIns="0" bIns="0" rtlCol="0"/>
          <a:lstStyle/>
          <a:p>
            <a:endParaRPr/>
          </a:p>
        </p:txBody>
      </p:sp>
      <p:sp>
        <p:nvSpPr>
          <p:cNvPr id="25" name="object 25"/>
          <p:cNvSpPr/>
          <p:nvPr/>
        </p:nvSpPr>
        <p:spPr>
          <a:xfrm>
            <a:off x="3780663" y="6481571"/>
            <a:ext cx="0" cy="703580"/>
          </a:xfrm>
          <a:custGeom>
            <a:avLst/>
            <a:gdLst/>
            <a:ahLst/>
            <a:cxnLst/>
            <a:rect l="l" t="t" r="r" b="b"/>
            <a:pathLst>
              <a:path h="703579">
                <a:moveTo>
                  <a:pt x="0" y="0"/>
                </a:moveTo>
                <a:lnTo>
                  <a:pt x="0" y="703326"/>
                </a:lnTo>
              </a:path>
            </a:pathLst>
          </a:custGeom>
          <a:ln w="38862">
            <a:solidFill>
              <a:srgbClr val="93AFDE"/>
            </a:solidFill>
          </a:ln>
        </p:spPr>
        <p:txBody>
          <a:bodyPr wrap="square" lIns="0" tIns="0" rIns="0" bIns="0" rtlCol="0"/>
          <a:lstStyle/>
          <a:p>
            <a:endParaRPr/>
          </a:p>
        </p:txBody>
      </p:sp>
      <p:sp>
        <p:nvSpPr>
          <p:cNvPr id="26" name="object 26"/>
          <p:cNvSpPr/>
          <p:nvPr/>
        </p:nvSpPr>
        <p:spPr>
          <a:xfrm>
            <a:off x="3850766" y="6486905"/>
            <a:ext cx="0" cy="698500"/>
          </a:xfrm>
          <a:custGeom>
            <a:avLst/>
            <a:gdLst/>
            <a:ahLst/>
            <a:cxnLst/>
            <a:rect l="l" t="t" r="r" b="b"/>
            <a:pathLst>
              <a:path h="698500">
                <a:moveTo>
                  <a:pt x="0" y="0"/>
                </a:moveTo>
                <a:lnTo>
                  <a:pt x="0" y="697992"/>
                </a:lnTo>
              </a:path>
            </a:pathLst>
          </a:custGeom>
          <a:ln w="38862">
            <a:solidFill>
              <a:srgbClr val="93AFDE"/>
            </a:solidFill>
          </a:ln>
        </p:spPr>
        <p:txBody>
          <a:bodyPr wrap="square" lIns="0" tIns="0" rIns="0" bIns="0" rtlCol="0"/>
          <a:lstStyle/>
          <a:p>
            <a:endParaRPr/>
          </a:p>
        </p:txBody>
      </p:sp>
      <p:sp>
        <p:nvSpPr>
          <p:cNvPr id="27" name="object 27"/>
          <p:cNvSpPr/>
          <p:nvPr/>
        </p:nvSpPr>
        <p:spPr>
          <a:xfrm>
            <a:off x="3920871" y="6464046"/>
            <a:ext cx="0" cy="721360"/>
          </a:xfrm>
          <a:custGeom>
            <a:avLst/>
            <a:gdLst/>
            <a:ahLst/>
            <a:cxnLst/>
            <a:rect l="l" t="t" r="r" b="b"/>
            <a:pathLst>
              <a:path h="721359">
                <a:moveTo>
                  <a:pt x="0" y="0"/>
                </a:moveTo>
                <a:lnTo>
                  <a:pt x="0" y="720851"/>
                </a:lnTo>
              </a:path>
            </a:pathLst>
          </a:custGeom>
          <a:ln w="38862">
            <a:solidFill>
              <a:srgbClr val="93AFDE"/>
            </a:solidFill>
          </a:ln>
        </p:spPr>
        <p:txBody>
          <a:bodyPr wrap="square" lIns="0" tIns="0" rIns="0" bIns="0" rtlCol="0"/>
          <a:lstStyle/>
          <a:p>
            <a:endParaRPr/>
          </a:p>
        </p:txBody>
      </p:sp>
      <p:sp>
        <p:nvSpPr>
          <p:cNvPr id="28" name="object 28"/>
          <p:cNvSpPr/>
          <p:nvPr/>
        </p:nvSpPr>
        <p:spPr>
          <a:xfrm>
            <a:off x="3990975" y="6413753"/>
            <a:ext cx="0" cy="771525"/>
          </a:xfrm>
          <a:custGeom>
            <a:avLst/>
            <a:gdLst/>
            <a:ahLst/>
            <a:cxnLst/>
            <a:rect l="l" t="t" r="r" b="b"/>
            <a:pathLst>
              <a:path h="771525">
                <a:moveTo>
                  <a:pt x="0" y="0"/>
                </a:moveTo>
                <a:lnTo>
                  <a:pt x="0" y="771144"/>
                </a:lnTo>
              </a:path>
            </a:pathLst>
          </a:custGeom>
          <a:ln w="38862">
            <a:solidFill>
              <a:srgbClr val="93AFDE"/>
            </a:solidFill>
          </a:ln>
        </p:spPr>
        <p:txBody>
          <a:bodyPr wrap="square" lIns="0" tIns="0" rIns="0" bIns="0" rtlCol="0"/>
          <a:lstStyle/>
          <a:p>
            <a:endParaRPr/>
          </a:p>
        </p:txBody>
      </p:sp>
      <p:sp>
        <p:nvSpPr>
          <p:cNvPr id="29" name="object 29"/>
          <p:cNvSpPr/>
          <p:nvPr/>
        </p:nvSpPr>
        <p:spPr>
          <a:xfrm>
            <a:off x="4061459" y="6398514"/>
            <a:ext cx="0" cy="786765"/>
          </a:xfrm>
          <a:custGeom>
            <a:avLst/>
            <a:gdLst/>
            <a:ahLst/>
            <a:cxnLst/>
            <a:rect l="l" t="t" r="r" b="b"/>
            <a:pathLst>
              <a:path h="786765">
                <a:moveTo>
                  <a:pt x="0" y="0"/>
                </a:moveTo>
                <a:lnTo>
                  <a:pt x="0" y="786384"/>
                </a:lnTo>
              </a:path>
            </a:pathLst>
          </a:custGeom>
          <a:ln w="38100">
            <a:solidFill>
              <a:srgbClr val="93AFDE"/>
            </a:solidFill>
          </a:ln>
        </p:spPr>
        <p:txBody>
          <a:bodyPr wrap="square" lIns="0" tIns="0" rIns="0" bIns="0" rtlCol="0"/>
          <a:lstStyle/>
          <a:p>
            <a:endParaRPr/>
          </a:p>
        </p:txBody>
      </p:sp>
      <p:sp>
        <p:nvSpPr>
          <p:cNvPr id="30" name="object 30"/>
          <p:cNvSpPr/>
          <p:nvPr/>
        </p:nvSpPr>
        <p:spPr>
          <a:xfrm>
            <a:off x="4131945" y="6413753"/>
            <a:ext cx="0" cy="771525"/>
          </a:xfrm>
          <a:custGeom>
            <a:avLst/>
            <a:gdLst/>
            <a:ahLst/>
            <a:cxnLst/>
            <a:rect l="l" t="t" r="r" b="b"/>
            <a:pathLst>
              <a:path h="771525">
                <a:moveTo>
                  <a:pt x="0" y="0"/>
                </a:moveTo>
                <a:lnTo>
                  <a:pt x="0" y="771144"/>
                </a:lnTo>
              </a:path>
            </a:pathLst>
          </a:custGeom>
          <a:ln w="38862">
            <a:solidFill>
              <a:srgbClr val="93AFDE"/>
            </a:solidFill>
          </a:ln>
        </p:spPr>
        <p:txBody>
          <a:bodyPr wrap="square" lIns="0" tIns="0" rIns="0" bIns="0" rtlCol="0"/>
          <a:lstStyle/>
          <a:p>
            <a:endParaRPr/>
          </a:p>
        </p:txBody>
      </p:sp>
      <p:sp>
        <p:nvSpPr>
          <p:cNvPr id="31" name="object 31"/>
          <p:cNvSpPr/>
          <p:nvPr/>
        </p:nvSpPr>
        <p:spPr>
          <a:xfrm>
            <a:off x="4202048" y="6438138"/>
            <a:ext cx="0" cy="746760"/>
          </a:xfrm>
          <a:custGeom>
            <a:avLst/>
            <a:gdLst/>
            <a:ahLst/>
            <a:cxnLst/>
            <a:rect l="l" t="t" r="r" b="b"/>
            <a:pathLst>
              <a:path h="746759">
                <a:moveTo>
                  <a:pt x="0" y="0"/>
                </a:moveTo>
                <a:lnTo>
                  <a:pt x="0" y="746760"/>
                </a:lnTo>
              </a:path>
            </a:pathLst>
          </a:custGeom>
          <a:ln w="38862">
            <a:solidFill>
              <a:srgbClr val="93AFDE"/>
            </a:solidFill>
          </a:ln>
        </p:spPr>
        <p:txBody>
          <a:bodyPr wrap="square" lIns="0" tIns="0" rIns="0" bIns="0" rtlCol="0"/>
          <a:lstStyle/>
          <a:p>
            <a:endParaRPr/>
          </a:p>
        </p:txBody>
      </p:sp>
      <p:sp>
        <p:nvSpPr>
          <p:cNvPr id="32" name="object 32"/>
          <p:cNvSpPr/>
          <p:nvPr/>
        </p:nvSpPr>
        <p:spPr>
          <a:xfrm>
            <a:off x="4272153" y="6445758"/>
            <a:ext cx="0" cy="739140"/>
          </a:xfrm>
          <a:custGeom>
            <a:avLst/>
            <a:gdLst/>
            <a:ahLst/>
            <a:cxnLst/>
            <a:rect l="l" t="t" r="r" b="b"/>
            <a:pathLst>
              <a:path h="739140">
                <a:moveTo>
                  <a:pt x="0" y="0"/>
                </a:moveTo>
                <a:lnTo>
                  <a:pt x="0" y="739139"/>
                </a:lnTo>
              </a:path>
            </a:pathLst>
          </a:custGeom>
          <a:ln w="38862">
            <a:solidFill>
              <a:srgbClr val="93AFDE"/>
            </a:solidFill>
          </a:ln>
        </p:spPr>
        <p:txBody>
          <a:bodyPr wrap="square" lIns="0" tIns="0" rIns="0" bIns="0" rtlCol="0"/>
          <a:lstStyle/>
          <a:p>
            <a:endParaRPr/>
          </a:p>
        </p:txBody>
      </p:sp>
      <p:sp>
        <p:nvSpPr>
          <p:cNvPr id="33" name="object 33"/>
          <p:cNvSpPr/>
          <p:nvPr/>
        </p:nvSpPr>
        <p:spPr>
          <a:xfrm>
            <a:off x="4342638" y="6444234"/>
            <a:ext cx="0" cy="741045"/>
          </a:xfrm>
          <a:custGeom>
            <a:avLst/>
            <a:gdLst/>
            <a:ahLst/>
            <a:cxnLst/>
            <a:rect l="l" t="t" r="r" b="b"/>
            <a:pathLst>
              <a:path h="741045">
                <a:moveTo>
                  <a:pt x="0" y="0"/>
                </a:moveTo>
                <a:lnTo>
                  <a:pt x="0" y="740663"/>
                </a:lnTo>
              </a:path>
            </a:pathLst>
          </a:custGeom>
          <a:ln w="38100">
            <a:solidFill>
              <a:srgbClr val="93AFDE"/>
            </a:solidFill>
          </a:ln>
        </p:spPr>
        <p:txBody>
          <a:bodyPr wrap="square" lIns="0" tIns="0" rIns="0" bIns="0" rtlCol="0"/>
          <a:lstStyle/>
          <a:p>
            <a:endParaRPr/>
          </a:p>
        </p:txBody>
      </p:sp>
      <p:sp>
        <p:nvSpPr>
          <p:cNvPr id="34" name="object 34"/>
          <p:cNvSpPr/>
          <p:nvPr/>
        </p:nvSpPr>
        <p:spPr>
          <a:xfrm>
            <a:off x="4413122" y="6467094"/>
            <a:ext cx="0" cy="718185"/>
          </a:xfrm>
          <a:custGeom>
            <a:avLst/>
            <a:gdLst/>
            <a:ahLst/>
            <a:cxnLst/>
            <a:rect l="l" t="t" r="r" b="b"/>
            <a:pathLst>
              <a:path h="718184">
                <a:moveTo>
                  <a:pt x="0" y="0"/>
                </a:moveTo>
                <a:lnTo>
                  <a:pt x="0" y="717804"/>
                </a:lnTo>
              </a:path>
            </a:pathLst>
          </a:custGeom>
          <a:ln w="38862">
            <a:solidFill>
              <a:srgbClr val="93AFDE"/>
            </a:solidFill>
          </a:ln>
        </p:spPr>
        <p:txBody>
          <a:bodyPr wrap="square" lIns="0" tIns="0" rIns="0" bIns="0" rtlCol="0"/>
          <a:lstStyle/>
          <a:p>
            <a:endParaRPr/>
          </a:p>
        </p:txBody>
      </p:sp>
      <p:sp>
        <p:nvSpPr>
          <p:cNvPr id="35" name="object 35"/>
          <p:cNvSpPr/>
          <p:nvPr/>
        </p:nvSpPr>
        <p:spPr>
          <a:xfrm>
            <a:off x="4483227" y="6472428"/>
            <a:ext cx="0" cy="712470"/>
          </a:xfrm>
          <a:custGeom>
            <a:avLst/>
            <a:gdLst/>
            <a:ahLst/>
            <a:cxnLst/>
            <a:rect l="l" t="t" r="r" b="b"/>
            <a:pathLst>
              <a:path h="712470">
                <a:moveTo>
                  <a:pt x="0" y="0"/>
                </a:moveTo>
                <a:lnTo>
                  <a:pt x="0" y="712469"/>
                </a:lnTo>
              </a:path>
            </a:pathLst>
          </a:custGeom>
          <a:ln w="38862">
            <a:solidFill>
              <a:srgbClr val="93AFDE"/>
            </a:solidFill>
          </a:ln>
        </p:spPr>
        <p:txBody>
          <a:bodyPr wrap="square" lIns="0" tIns="0" rIns="0" bIns="0" rtlCol="0"/>
          <a:lstStyle/>
          <a:p>
            <a:endParaRPr/>
          </a:p>
        </p:txBody>
      </p:sp>
      <p:sp>
        <p:nvSpPr>
          <p:cNvPr id="36" name="object 36"/>
          <p:cNvSpPr/>
          <p:nvPr/>
        </p:nvSpPr>
        <p:spPr>
          <a:xfrm>
            <a:off x="4553330" y="6473952"/>
            <a:ext cx="0" cy="711200"/>
          </a:xfrm>
          <a:custGeom>
            <a:avLst/>
            <a:gdLst/>
            <a:ahLst/>
            <a:cxnLst/>
            <a:rect l="l" t="t" r="r" b="b"/>
            <a:pathLst>
              <a:path h="711200">
                <a:moveTo>
                  <a:pt x="0" y="0"/>
                </a:moveTo>
                <a:lnTo>
                  <a:pt x="0" y="710945"/>
                </a:lnTo>
              </a:path>
            </a:pathLst>
          </a:custGeom>
          <a:ln w="38862">
            <a:solidFill>
              <a:srgbClr val="93AFDE"/>
            </a:solidFill>
          </a:ln>
        </p:spPr>
        <p:txBody>
          <a:bodyPr wrap="square" lIns="0" tIns="0" rIns="0" bIns="0" rtlCol="0"/>
          <a:lstStyle/>
          <a:p>
            <a:endParaRPr/>
          </a:p>
        </p:txBody>
      </p:sp>
      <p:sp>
        <p:nvSpPr>
          <p:cNvPr id="37" name="object 37"/>
          <p:cNvSpPr/>
          <p:nvPr/>
        </p:nvSpPr>
        <p:spPr>
          <a:xfrm>
            <a:off x="4623434" y="6472428"/>
            <a:ext cx="0" cy="712470"/>
          </a:xfrm>
          <a:custGeom>
            <a:avLst/>
            <a:gdLst/>
            <a:ahLst/>
            <a:cxnLst/>
            <a:rect l="l" t="t" r="r" b="b"/>
            <a:pathLst>
              <a:path h="712470">
                <a:moveTo>
                  <a:pt x="0" y="0"/>
                </a:moveTo>
                <a:lnTo>
                  <a:pt x="0" y="712469"/>
                </a:lnTo>
              </a:path>
            </a:pathLst>
          </a:custGeom>
          <a:ln w="38862">
            <a:solidFill>
              <a:srgbClr val="93AFDE"/>
            </a:solidFill>
          </a:ln>
        </p:spPr>
        <p:txBody>
          <a:bodyPr wrap="square" lIns="0" tIns="0" rIns="0" bIns="0" rtlCol="0"/>
          <a:lstStyle/>
          <a:p>
            <a:endParaRPr/>
          </a:p>
        </p:txBody>
      </p:sp>
      <p:sp>
        <p:nvSpPr>
          <p:cNvPr id="38" name="object 38"/>
          <p:cNvSpPr/>
          <p:nvPr/>
        </p:nvSpPr>
        <p:spPr>
          <a:xfrm>
            <a:off x="4693920" y="6470141"/>
            <a:ext cx="0" cy="715010"/>
          </a:xfrm>
          <a:custGeom>
            <a:avLst/>
            <a:gdLst/>
            <a:ahLst/>
            <a:cxnLst/>
            <a:rect l="l" t="t" r="r" b="b"/>
            <a:pathLst>
              <a:path h="715009">
                <a:moveTo>
                  <a:pt x="0" y="0"/>
                </a:moveTo>
                <a:lnTo>
                  <a:pt x="0" y="714756"/>
                </a:lnTo>
              </a:path>
            </a:pathLst>
          </a:custGeom>
          <a:ln w="38100">
            <a:solidFill>
              <a:srgbClr val="93AFDE"/>
            </a:solidFill>
          </a:ln>
        </p:spPr>
        <p:txBody>
          <a:bodyPr wrap="square" lIns="0" tIns="0" rIns="0" bIns="0" rtlCol="0"/>
          <a:lstStyle/>
          <a:p>
            <a:endParaRPr/>
          </a:p>
        </p:txBody>
      </p:sp>
      <p:sp>
        <p:nvSpPr>
          <p:cNvPr id="39" name="object 39"/>
          <p:cNvSpPr/>
          <p:nvPr/>
        </p:nvSpPr>
        <p:spPr>
          <a:xfrm>
            <a:off x="4764404" y="6465570"/>
            <a:ext cx="0" cy="719455"/>
          </a:xfrm>
          <a:custGeom>
            <a:avLst/>
            <a:gdLst/>
            <a:ahLst/>
            <a:cxnLst/>
            <a:rect l="l" t="t" r="r" b="b"/>
            <a:pathLst>
              <a:path h="719454">
                <a:moveTo>
                  <a:pt x="0" y="0"/>
                </a:moveTo>
                <a:lnTo>
                  <a:pt x="0" y="719327"/>
                </a:lnTo>
              </a:path>
            </a:pathLst>
          </a:custGeom>
          <a:ln w="38862">
            <a:solidFill>
              <a:srgbClr val="93AFDE"/>
            </a:solidFill>
          </a:ln>
        </p:spPr>
        <p:txBody>
          <a:bodyPr wrap="square" lIns="0" tIns="0" rIns="0" bIns="0" rtlCol="0"/>
          <a:lstStyle/>
          <a:p>
            <a:endParaRPr/>
          </a:p>
        </p:txBody>
      </p:sp>
      <p:sp>
        <p:nvSpPr>
          <p:cNvPr id="40" name="object 40"/>
          <p:cNvSpPr/>
          <p:nvPr/>
        </p:nvSpPr>
        <p:spPr>
          <a:xfrm>
            <a:off x="4834509" y="6460997"/>
            <a:ext cx="0" cy="723900"/>
          </a:xfrm>
          <a:custGeom>
            <a:avLst/>
            <a:gdLst/>
            <a:ahLst/>
            <a:cxnLst/>
            <a:rect l="l" t="t" r="r" b="b"/>
            <a:pathLst>
              <a:path h="723900">
                <a:moveTo>
                  <a:pt x="0" y="0"/>
                </a:moveTo>
                <a:lnTo>
                  <a:pt x="0" y="723900"/>
                </a:lnTo>
              </a:path>
            </a:pathLst>
          </a:custGeom>
          <a:ln w="38862">
            <a:solidFill>
              <a:srgbClr val="93AFDE"/>
            </a:solidFill>
          </a:ln>
        </p:spPr>
        <p:txBody>
          <a:bodyPr wrap="square" lIns="0" tIns="0" rIns="0" bIns="0" rtlCol="0"/>
          <a:lstStyle/>
          <a:p>
            <a:endParaRPr/>
          </a:p>
        </p:txBody>
      </p:sp>
      <p:sp>
        <p:nvSpPr>
          <p:cNvPr id="41" name="object 41"/>
          <p:cNvSpPr/>
          <p:nvPr/>
        </p:nvSpPr>
        <p:spPr>
          <a:xfrm>
            <a:off x="4904613" y="6454140"/>
            <a:ext cx="0" cy="730885"/>
          </a:xfrm>
          <a:custGeom>
            <a:avLst/>
            <a:gdLst/>
            <a:ahLst/>
            <a:cxnLst/>
            <a:rect l="l" t="t" r="r" b="b"/>
            <a:pathLst>
              <a:path h="730884">
                <a:moveTo>
                  <a:pt x="0" y="0"/>
                </a:moveTo>
                <a:lnTo>
                  <a:pt x="0" y="730757"/>
                </a:lnTo>
              </a:path>
            </a:pathLst>
          </a:custGeom>
          <a:ln w="38862">
            <a:solidFill>
              <a:srgbClr val="93AFDE"/>
            </a:solidFill>
          </a:ln>
        </p:spPr>
        <p:txBody>
          <a:bodyPr wrap="square" lIns="0" tIns="0" rIns="0" bIns="0" rtlCol="0"/>
          <a:lstStyle/>
          <a:p>
            <a:endParaRPr/>
          </a:p>
        </p:txBody>
      </p:sp>
      <p:sp>
        <p:nvSpPr>
          <p:cNvPr id="42" name="object 42"/>
          <p:cNvSpPr/>
          <p:nvPr/>
        </p:nvSpPr>
        <p:spPr>
          <a:xfrm>
            <a:off x="4975097" y="6445758"/>
            <a:ext cx="0" cy="739140"/>
          </a:xfrm>
          <a:custGeom>
            <a:avLst/>
            <a:gdLst/>
            <a:ahLst/>
            <a:cxnLst/>
            <a:rect l="l" t="t" r="r" b="b"/>
            <a:pathLst>
              <a:path h="739140">
                <a:moveTo>
                  <a:pt x="0" y="0"/>
                </a:moveTo>
                <a:lnTo>
                  <a:pt x="0" y="739139"/>
                </a:lnTo>
              </a:path>
            </a:pathLst>
          </a:custGeom>
          <a:ln w="38100">
            <a:solidFill>
              <a:srgbClr val="93AFDE"/>
            </a:solidFill>
          </a:ln>
        </p:spPr>
        <p:txBody>
          <a:bodyPr wrap="square" lIns="0" tIns="0" rIns="0" bIns="0" rtlCol="0"/>
          <a:lstStyle/>
          <a:p>
            <a:endParaRPr/>
          </a:p>
        </p:txBody>
      </p:sp>
      <p:sp>
        <p:nvSpPr>
          <p:cNvPr id="43" name="object 43"/>
          <p:cNvSpPr/>
          <p:nvPr/>
        </p:nvSpPr>
        <p:spPr>
          <a:xfrm>
            <a:off x="5045583" y="6439661"/>
            <a:ext cx="0" cy="745490"/>
          </a:xfrm>
          <a:custGeom>
            <a:avLst/>
            <a:gdLst/>
            <a:ahLst/>
            <a:cxnLst/>
            <a:rect l="l" t="t" r="r" b="b"/>
            <a:pathLst>
              <a:path h="745490">
                <a:moveTo>
                  <a:pt x="0" y="0"/>
                </a:moveTo>
                <a:lnTo>
                  <a:pt x="0" y="745236"/>
                </a:lnTo>
              </a:path>
            </a:pathLst>
          </a:custGeom>
          <a:ln w="38862">
            <a:solidFill>
              <a:srgbClr val="93AFDE"/>
            </a:solidFill>
          </a:ln>
        </p:spPr>
        <p:txBody>
          <a:bodyPr wrap="square" lIns="0" tIns="0" rIns="0" bIns="0" rtlCol="0"/>
          <a:lstStyle/>
          <a:p>
            <a:endParaRPr/>
          </a:p>
        </p:txBody>
      </p:sp>
      <p:sp>
        <p:nvSpPr>
          <p:cNvPr id="44" name="object 44"/>
          <p:cNvSpPr/>
          <p:nvPr/>
        </p:nvSpPr>
        <p:spPr>
          <a:xfrm>
            <a:off x="5115686" y="6436614"/>
            <a:ext cx="0" cy="748665"/>
          </a:xfrm>
          <a:custGeom>
            <a:avLst/>
            <a:gdLst/>
            <a:ahLst/>
            <a:cxnLst/>
            <a:rect l="l" t="t" r="r" b="b"/>
            <a:pathLst>
              <a:path h="748665">
                <a:moveTo>
                  <a:pt x="0" y="0"/>
                </a:moveTo>
                <a:lnTo>
                  <a:pt x="0" y="748284"/>
                </a:lnTo>
              </a:path>
            </a:pathLst>
          </a:custGeom>
          <a:ln w="38862">
            <a:solidFill>
              <a:srgbClr val="93AFDE"/>
            </a:solidFill>
          </a:ln>
        </p:spPr>
        <p:txBody>
          <a:bodyPr wrap="square" lIns="0" tIns="0" rIns="0" bIns="0" rtlCol="0"/>
          <a:lstStyle/>
          <a:p>
            <a:endParaRPr/>
          </a:p>
        </p:txBody>
      </p:sp>
      <p:sp>
        <p:nvSpPr>
          <p:cNvPr id="45" name="object 45"/>
          <p:cNvSpPr/>
          <p:nvPr/>
        </p:nvSpPr>
        <p:spPr>
          <a:xfrm>
            <a:off x="5185790" y="6434328"/>
            <a:ext cx="0" cy="750570"/>
          </a:xfrm>
          <a:custGeom>
            <a:avLst/>
            <a:gdLst/>
            <a:ahLst/>
            <a:cxnLst/>
            <a:rect l="l" t="t" r="r" b="b"/>
            <a:pathLst>
              <a:path h="750570">
                <a:moveTo>
                  <a:pt x="0" y="0"/>
                </a:moveTo>
                <a:lnTo>
                  <a:pt x="0" y="750569"/>
                </a:lnTo>
              </a:path>
            </a:pathLst>
          </a:custGeom>
          <a:ln w="38862">
            <a:solidFill>
              <a:srgbClr val="93AFDE"/>
            </a:solidFill>
          </a:ln>
        </p:spPr>
        <p:txBody>
          <a:bodyPr wrap="square" lIns="0" tIns="0" rIns="0" bIns="0" rtlCol="0"/>
          <a:lstStyle/>
          <a:p>
            <a:endParaRPr/>
          </a:p>
        </p:txBody>
      </p:sp>
      <p:sp>
        <p:nvSpPr>
          <p:cNvPr id="46" name="object 46"/>
          <p:cNvSpPr/>
          <p:nvPr/>
        </p:nvSpPr>
        <p:spPr>
          <a:xfrm>
            <a:off x="5255895" y="6428232"/>
            <a:ext cx="0" cy="756920"/>
          </a:xfrm>
          <a:custGeom>
            <a:avLst/>
            <a:gdLst/>
            <a:ahLst/>
            <a:cxnLst/>
            <a:rect l="l" t="t" r="r" b="b"/>
            <a:pathLst>
              <a:path h="756920">
                <a:moveTo>
                  <a:pt x="0" y="0"/>
                </a:moveTo>
                <a:lnTo>
                  <a:pt x="0" y="756665"/>
                </a:lnTo>
              </a:path>
            </a:pathLst>
          </a:custGeom>
          <a:ln w="38862">
            <a:solidFill>
              <a:srgbClr val="93AFDE"/>
            </a:solidFill>
          </a:ln>
        </p:spPr>
        <p:txBody>
          <a:bodyPr wrap="square" lIns="0" tIns="0" rIns="0" bIns="0" rtlCol="0"/>
          <a:lstStyle/>
          <a:p>
            <a:endParaRPr/>
          </a:p>
        </p:txBody>
      </p:sp>
      <p:sp>
        <p:nvSpPr>
          <p:cNvPr id="47" name="object 47"/>
          <p:cNvSpPr/>
          <p:nvPr/>
        </p:nvSpPr>
        <p:spPr>
          <a:xfrm>
            <a:off x="5326379" y="6422897"/>
            <a:ext cx="0" cy="762000"/>
          </a:xfrm>
          <a:custGeom>
            <a:avLst/>
            <a:gdLst/>
            <a:ahLst/>
            <a:cxnLst/>
            <a:rect l="l" t="t" r="r" b="b"/>
            <a:pathLst>
              <a:path h="762000">
                <a:moveTo>
                  <a:pt x="0" y="0"/>
                </a:moveTo>
                <a:lnTo>
                  <a:pt x="0" y="762000"/>
                </a:lnTo>
              </a:path>
            </a:pathLst>
          </a:custGeom>
          <a:ln w="38100">
            <a:solidFill>
              <a:srgbClr val="93AFDE"/>
            </a:solidFill>
          </a:ln>
        </p:spPr>
        <p:txBody>
          <a:bodyPr wrap="square" lIns="0" tIns="0" rIns="0" bIns="0" rtlCol="0"/>
          <a:lstStyle/>
          <a:p>
            <a:endParaRPr/>
          </a:p>
        </p:txBody>
      </p:sp>
      <p:sp>
        <p:nvSpPr>
          <p:cNvPr id="48" name="object 48"/>
          <p:cNvSpPr/>
          <p:nvPr/>
        </p:nvSpPr>
        <p:spPr>
          <a:xfrm>
            <a:off x="5396865" y="6425184"/>
            <a:ext cx="0" cy="760095"/>
          </a:xfrm>
          <a:custGeom>
            <a:avLst/>
            <a:gdLst/>
            <a:ahLst/>
            <a:cxnLst/>
            <a:rect l="l" t="t" r="r" b="b"/>
            <a:pathLst>
              <a:path h="760095">
                <a:moveTo>
                  <a:pt x="0" y="0"/>
                </a:moveTo>
                <a:lnTo>
                  <a:pt x="0" y="759713"/>
                </a:lnTo>
              </a:path>
            </a:pathLst>
          </a:custGeom>
          <a:ln w="38862">
            <a:solidFill>
              <a:srgbClr val="93AFDE"/>
            </a:solidFill>
          </a:ln>
        </p:spPr>
        <p:txBody>
          <a:bodyPr wrap="square" lIns="0" tIns="0" rIns="0" bIns="0" rtlCol="0"/>
          <a:lstStyle/>
          <a:p>
            <a:endParaRPr/>
          </a:p>
        </p:txBody>
      </p:sp>
      <p:sp>
        <p:nvSpPr>
          <p:cNvPr id="49" name="object 49"/>
          <p:cNvSpPr/>
          <p:nvPr/>
        </p:nvSpPr>
        <p:spPr>
          <a:xfrm>
            <a:off x="5466969" y="6429755"/>
            <a:ext cx="0" cy="755650"/>
          </a:xfrm>
          <a:custGeom>
            <a:avLst/>
            <a:gdLst/>
            <a:ahLst/>
            <a:cxnLst/>
            <a:rect l="l" t="t" r="r" b="b"/>
            <a:pathLst>
              <a:path h="755650">
                <a:moveTo>
                  <a:pt x="0" y="0"/>
                </a:moveTo>
                <a:lnTo>
                  <a:pt x="0" y="755142"/>
                </a:lnTo>
              </a:path>
            </a:pathLst>
          </a:custGeom>
          <a:ln w="38862">
            <a:solidFill>
              <a:srgbClr val="93AFDE"/>
            </a:solidFill>
          </a:ln>
        </p:spPr>
        <p:txBody>
          <a:bodyPr wrap="square" lIns="0" tIns="0" rIns="0" bIns="0" rtlCol="0"/>
          <a:lstStyle/>
          <a:p>
            <a:endParaRPr/>
          </a:p>
        </p:txBody>
      </p:sp>
      <p:sp>
        <p:nvSpPr>
          <p:cNvPr id="50" name="object 50"/>
          <p:cNvSpPr/>
          <p:nvPr/>
        </p:nvSpPr>
        <p:spPr>
          <a:xfrm>
            <a:off x="5537072" y="6431279"/>
            <a:ext cx="0" cy="753745"/>
          </a:xfrm>
          <a:custGeom>
            <a:avLst/>
            <a:gdLst/>
            <a:ahLst/>
            <a:cxnLst/>
            <a:rect l="l" t="t" r="r" b="b"/>
            <a:pathLst>
              <a:path h="753745">
                <a:moveTo>
                  <a:pt x="0" y="0"/>
                </a:moveTo>
                <a:lnTo>
                  <a:pt x="0" y="753618"/>
                </a:lnTo>
              </a:path>
            </a:pathLst>
          </a:custGeom>
          <a:ln w="38862">
            <a:solidFill>
              <a:srgbClr val="93AFDE"/>
            </a:solidFill>
          </a:ln>
        </p:spPr>
        <p:txBody>
          <a:bodyPr wrap="square" lIns="0" tIns="0" rIns="0" bIns="0" rtlCol="0"/>
          <a:lstStyle/>
          <a:p>
            <a:endParaRPr/>
          </a:p>
        </p:txBody>
      </p:sp>
      <p:sp>
        <p:nvSpPr>
          <p:cNvPr id="51" name="object 51"/>
          <p:cNvSpPr/>
          <p:nvPr/>
        </p:nvSpPr>
        <p:spPr>
          <a:xfrm>
            <a:off x="5607177" y="6429755"/>
            <a:ext cx="0" cy="755650"/>
          </a:xfrm>
          <a:custGeom>
            <a:avLst/>
            <a:gdLst/>
            <a:ahLst/>
            <a:cxnLst/>
            <a:rect l="l" t="t" r="r" b="b"/>
            <a:pathLst>
              <a:path h="755650">
                <a:moveTo>
                  <a:pt x="0" y="0"/>
                </a:moveTo>
                <a:lnTo>
                  <a:pt x="0" y="755142"/>
                </a:lnTo>
              </a:path>
            </a:pathLst>
          </a:custGeom>
          <a:ln w="38862">
            <a:solidFill>
              <a:srgbClr val="93AFDE"/>
            </a:solidFill>
          </a:ln>
        </p:spPr>
        <p:txBody>
          <a:bodyPr wrap="square" lIns="0" tIns="0" rIns="0" bIns="0" rtlCol="0"/>
          <a:lstStyle/>
          <a:p>
            <a:endParaRPr/>
          </a:p>
        </p:txBody>
      </p:sp>
      <p:sp>
        <p:nvSpPr>
          <p:cNvPr id="52" name="object 52"/>
          <p:cNvSpPr/>
          <p:nvPr/>
        </p:nvSpPr>
        <p:spPr>
          <a:xfrm>
            <a:off x="5677661" y="6425184"/>
            <a:ext cx="0" cy="760095"/>
          </a:xfrm>
          <a:custGeom>
            <a:avLst/>
            <a:gdLst/>
            <a:ahLst/>
            <a:cxnLst/>
            <a:rect l="l" t="t" r="r" b="b"/>
            <a:pathLst>
              <a:path h="760095">
                <a:moveTo>
                  <a:pt x="0" y="0"/>
                </a:moveTo>
                <a:lnTo>
                  <a:pt x="0" y="759713"/>
                </a:lnTo>
              </a:path>
            </a:pathLst>
          </a:custGeom>
          <a:ln w="38100">
            <a:solidFill>
              <a:srgbClr val="93AFDE"/>
            </a:solidFill>
          </a:ln>
        </p:spPr>
        <p:txBody>
          <a:bodyPr wrap="square" lIns="0" tIns="0" rIns="0" bIns="0" rtlCol="0"/>
          <a:lstStyle/>
          <a:p>
            <a:endParaRPr/>
          </a:p>
        </p:txBody>
      </p:sp>
      <p:sp>
        <p:nvSpPr>
          <p:cNvPr id="53" name="object 53"/>
          <p:cNvSpPr/>
          <p:nvPr/>
        </p:nvSpPr>
        <p:spPr>
          <a:xfrm>
            <a:off x="5748146" y="6421373"/>
            <a:ext cx="0" cy="763905"/>
          </a:xfrm>
          <a:custGeom>
            <a:avLst/>
            <a:gdLst/>
            <a:ahLst/>
            <a:cxnLst/>
            <a:rect l="l" t="t" r="r" b="b"/>
            <a:pathLst>
              <a:path h="763904">
                <a:moveTo>
                  <a:pt x="0" y="0"/>
                </a:moveTo>
                <a:lnTo>
                  <a:pt x="0" y="763524"/>
                </a:lnTo>
              </a:path>
            </a:pathLst>
          </a:custGeom>
          <a:ln w="38862">
            <a:solidFill>
              <a:srgbClr val="93AFDE"/>
            </a:solidFill>
          </a:ln>
        </p:spPr>
        <p:txBody>
          <a:bodyPr wrap="square" lIns="0" tIns="0" rIns="0" bIns="0" rtlCol="0"/>
          <a:lstStyle/>
          <a:p>
            <a:endParaRPr/>
          </a:p>
        </p:txBody>
      </p:sp>
      <p:sp>
        <p:nvSpPr>
          <p:cNvPr id="54" name="object 54"/>
          <p:cNvSpPr/>
          <p:nvPr/>
        </p:nvSpPr>
        <p:spPr>
          <a:xfrm>
            <a:off x="5818251" y="6416802"/>
            <a:ext cx="0" cy="768350"/>
          </a:xfrm>
          <a:custGeom>
            <a:avLst/>
            <a:gdLst/>
            <a:ahLst/>
            <a:cxnLst/>
            <a:rect l="l" t="t" r="r" b="b"/>
            <a:pathLst>
              <a:path h="768350">
                <a:moveTo>
                  <a:pt x="0" y="0"/>
                </a:moveTo>
                <a:lnTo>
                  <a:pt x="0" y="768095"/>
                </a:lnTo>
              </a:path>
            </a:pathLst>
          </a:custGeom>
          <a:ln w="38862">
            <a:solidFill>
              <a:srgbClr val="93AFDE"/>
            </a:solidFill>
          </a:ln>
        </p:spPr>
        <p:txBody>
          <a:bodyPr wrap="square" lIns="0" tIns="0" rIns="0" bIns="0" rtlCol="0"/>
          <a:lstStyle/>
          <a:p>
            <a:endParaRPr/>
          </a:p>
        </p:txBody>
      </p:sp>
      <p:sp>
        <p:nvSpPr>
          <p:cNvPr id="55" name="object 55"/>
          <p:cNvSpPr/>
          <p:nvPr/>
        </p:nvSpPr>
        <p:spPr>
          <a:xfrm>
            <a:off x="5888354" y="6413753"/>
            <a:ext cx="0" cy="771525"/>
          </a:xfrm>
          <a:custGeom>
            <a:avLst/>
            <a:gdLst/>
            <a:ahLst/>
            <a:cxnLst/>
            <a:rect l="l" t="t" r="r" b="b"/>
            <a:pathLst>
              <a:path h="771525">
                <a:moveTo>
                  <a:pt x="0" y="0"/>
                </a:moveTo>
                <a:lnTo>
                  <a:pt x="0" y="771144"/>
                </a:lnTo>
              </a:path>
            </a:pathLst>
          </a:custGeom>
          <a:ln w="38862">
            <a:solidFill>
              <a:srgbClr val="93AFDE"/>
            </a:solidFill>
          </a:ln>
        </p:spPr>
        <p:txBody>
          <a:bodyPr wrap="square" lIns="0" tIns="0" rIns="0" bIns="0" rtlCol="0"/>
          <a:lstStyle/>
          <a:p>
            <a:endParaRPr/>
          </a:p>
        </p:txBody>
      </p:sp>
      <p:sp>
        <p:nvSpPr>
          <p:cNvPr id="56" name="object 56"/>
          <p:cNvSpPr/>
          <p:nvPr/>
        </p:nvSpPr>
        <p:spPr>
          <a:xfrm>
            <a:off x="5958840" y="6411467"/>
            <a:ext cx="0" cy="773430"/>
          </a:xfrm>
          <a:custGeom>
            <a:avLst/>
            <a:gdLst/>
            <a:ahLst/>
            <a:cxnLst/>
            <a:rect l="l" t="t" r="r" b="b"/>
            <a:pathLst>
              <a:path h="773429">
                <a:moveTo>
                  <a:pt x="0" y="0"/>
                </a:moveTo>
                <a:lnTo>
                  <a:pt x="0" y="773430"/>
                </a:lnTo>
              </a:path>
            </a:pathLst>
          </a:custGeom>
          <a:ln w="38100">
            <a:solidFill>
              <a:srgbClr val="93AFDE"/>
            </a:solidFill>
          </a:ln>
        </p:spPr>
        <p:txBody>
          <a:bodyPr wrap="square" lIns="0" tIns="0" rIns="0" bIns="0" rtlCol="0"/>
          <a:lstStyle/>
          <a:p>
            <a:endParaRPr/>
          </a:p>
        </p:txBody>
      </p:sp>
      <p:sp>
        <p:nvSpPr>
          <p:cNvPr id="57" name="object 57"/>
          <p:cNvSpPr/>
          <p:nvPr/>
        </p:nvSpPr>
        <p:spPr>
          <a:xfrm>
            <a:off x="6029325" y="6408420"/>
            <a:ext cx="0" cy="776605"/>
          </a:xfrm>
          <a:custGeom>
            <a:avLst/>
            <a:gdLst/>
            <a:ahLst/>
            <a:cxnLst/>
            <a:rect l="l" t="t" r="r" b="b"/>
            <a:pathLst>
              <a:path h="776604">
                <a:moveTo>
                  <a:pt x="0" y="0"/>
                </a:moveTo>
                <a:lnTo>
                  <a:pt x="0" y="776477"/>
                </a:lnTo>
              </a:path>
            </a:pathLst>
          </a:custGeom>
          <a:ln w="38862">
            <a:solidFill>
              <a:srgbClr val="93AFDE"/>
            </a:solidFill>
          </a:ln>
        </p:spPr>
        <p:txBody>
          <a:bodyPr wrap="square" lIns="0" tIns="0" rIns="0" bIns="0" rtlCol="0"/>
          <a:lstStyle/>
          <a:p>
            <a:endParaRPr/>
          </a:p>
        </p:txBody>
      </p:sp>
      <p:sp>
        <p:nvSpPr>
          <p:cNvPr id="58" name="object 58"/>
          <p:cNvSpPr/>
          <p:nvPr/>
        </p:nvSpPr>
        <p:spPr>
          <a:xfrm>
            <a:off x="6099428" y="6405371"/>
            <a:ext cx="0" cy="779780"/>
          </a:xfrm>
          <a:custGeom>
            <a:avLst/>
            <a:gdLst/>
            <a:ahLst/>
            <a:cxnLst/>
            <a:rect l="l" t="t" r="r" b="b"/>
            <a:pathLst>
              <a:path h="779779">
                <a:moveTo>
                  <a:pt x="0" y="0"/>
                </a:moveTo>
                <a:lnTo>
                  <a:pt x="0" y="779526"/>
                </a:lnTo>
              </a:path>
            </a:pathLst>
          </a:custGeom>
          <a:ln w="38862">
            <a:solidFill>
              <a:srgbClr val="93AFDE"/>
            </a:solidFill>
          </a:ln>
        </p:spPr>
        <p:txBody>
          <a:bodyPr wrap="square" lIns="0" tIns="0" rIns="0" bIns="0" rtlCol="0"/>
          <a:lstStyle/>
          <a:p>
            <a:endParaRPr/>
          </a:p>
        </p:txBody>
      </p:sp>
      <p:sp>
        <p:nvSpPr>
          <p:cNvPr id="59" name="object 59"/>
          <p:cNvSpPr/>
          <p:nvPr/>
        </p:nvSpPr>
        <p:spPr>
          <a:xfrm>
            <a:off x="6169533" y="6400800"/>
            <a:ext cx="0" cy="784225"/>
          </a:xfrm>
          <a:custGeom>
            <a:avLst/>
            <a:gdLst/>
            <a:ahLst/>
            <a:cxnLst/>
            <a:rect l="l" t="t" r="r" b="b"/>
            <a:pathLst>
              <a:path h="784225">
                <a:moveTo>
                  <a:pt x="0" y="0"/>
                </a:moveTo>
                <a:lnTo>
                  <a:pt x="0" y="784098"/>
                </a:lnTo>
              </a:path>
            </a:pathLst>
          </a:custGeom>
          <a:ln w="38862">
            <a:solidFill>
              <a:srgbClr val="93AFDE"/>
            </a:solidFill>
          </a:ln>
        </p:spPr>
        <p:txBody>
          <a:bodyPr wrap="square" lIns="0" tIns="0" rIns="0" bIns="0" rtlCol="0"/>
          <a:lstStyle/>
          <a:p>
            <a:endParaRPr/>
          </a:p>
        </p:txBody>
      </p:sp>
      <p:sp>
        <p:nvSpPr>
          <p:cNvPr id="60" name="object 60"/>
          <p:cNvSpPr/>
          <p:nvPr/>
        </p:nvSpPr>
        <p:spPr>
          <a:xfrm>
            <a:off x="6239636" y="6398514"/>
            <a:ext cx="0" cy="786765"/>
          </a:xfrm>
          <a:custGeom>
            <a:avLst/>
            <a:gdLst/>
            <a:ahLst/>
            <a:cxnLst/>
            <a:rect l="l" t="t" r="r" b="b"/>
            <a:pathLst>
              <a:path h="786765">
                <a:moveTo>
                  <a:pt x="0" y="0"/>
                </a:moveTo>
                <a:lnTo>
                  <a:pt x="0" y="786384"/>
                </a:lnTo>
              </a:path>
            </a:pathLst>
          </a:custGeom>
          <a:ln w="38862">
            <a:solidFill>
              <a:srgbClr val="93AFDE"/>
            </a:solidFill>
          </a:ln>
        </p:spPr>
        <p:txBody>
          <a:bodyPr wrap="square" lIns="0" tIns="0" rIns="0" bIns="0" rtlCol="0"/>
          <a:lstStyle/>
          <a:p>
            <a:endParaRPr/>
          </a:p>
        </p:txBody>
      </p:sp>
      <p:sp>
        <p:nvSpPr>
          <p:cNvPr id="61" name="object 61"/>
          <p:cNvSpPr/>
          <p:nvPr/>
        </p:nvSpPr>
        <p:spPr>
          <a:xfrm>
            <a:off x="6310121" y="6395465"/>
            <a:ext cx="0" cy="789940"/>
          </a:xfrm>
          <a:custGeom>
            <a:avLst/>
            <a:gdLst/>
            <a:ahLst/>
            <a:cxnLst/>
            <a:rect l="l" t="t" r="r" b="b"/>
            <a:pathLst>
              <a:path h="789940">
                <a:moveTo>
                  <a:pt x="0" y="0"/>
                </a:moveTo>
                <a:lnTo>
                  <a:pt x="0" y="789432"/>
                </a:lnTo>
              </a:path>
            </a:pathLst>
          </a:custGeom>
          <a:ln w="38100">
            <a:solidFill>
              <a:srgbClr val="93AFDE"/>
            </a:solidFill>
          </a:ln>
        </p:spPr>
        <p:txBody>
          <a:bodyPr wrap="square" lIns="0" tIns="0" rIns="0" bIns="0" rtlCol="0"/>
          <a:lstStyle/>
          <a:p>
            <a:endParaRPr/>
          </a:p>
        </p:txBody>
      </p:sp>
      <p:sp>
        <p:nvSpPr>
          <p:cNvPr id="62" name="object 62"/>
          <p:cNvSpPr/>
          <p:nvPr/>
        </p:nvSpPr>
        <p:spPr>
          <a:xfrm>
            <a:off x="6380607" y="6392417"/>
            <a:ext cx="0" cy="792480"/>
          </a:xfrm>
          <a:custGeom>
            <a:avLst/>
            <a:gdLst/>
            <a:ahLst/>
            <a:cxnLst/>
            <a:rect l="l" t="t" r="r" b="b"/>
            <a:pathLst>
              <a:path h="792479">
                <a:moveTo>
                  <a:pt x="0" y="0"/>
                </a:moveTo>
                <a:lnTo>
                  <a:pt x="0" y="792480"/>
                </a:lnTo>
              </a:path>
            </a:pathLst>
          </a:custGeom>
          <a:ln w="38862">
            <a:solidFill>
              <a:srgbClr val="93AFDE"/>
            </a:solidFill>
          </a:ln>
        </p:spPr>
        <p:txBody>
          <a:bodyPr wrap="square" lIns="0" tIns="0" rIns="0" bIns="0" rtlCol="0"/>
          <a:lstStyle/>
          <a:p>
            <a:endParaRPr/>
          </a:p>
        </p:txBody>
      </p:sp>
      <p:sp>
        <p:nvSpPr>
          <p:cNvPr id="63" name="object 63"/>
          <p:cNvSpPr/>
          <p:nvPr/>
        </p:nvSpPr>
        <p:spPr>
          <a:xfrm>
            <a:off x="6450710" y="6389370"/>
            <a:ext cx="0" cy="795655"/>
          </a:xfrm>
          <a:custGeom>
            <a:avLst/>
            <a:gdLst/>
            <a:ahLst/>
            <a:cxnLst/>
            <a:rect l="l" t="t" r="r" b="b"/>
            <a:pathLst>
              <a:path h="795654">
                <a:moveTo>
                  <a:pt x="0" y="0"/>
                </a:moveTo>
                <a:lnTo>
                  <a:pt x="0" y="795527"/>
                </a:lnTo>
              </a:path>
            </a:pathLst>
          </a:custGeom>
          <a:ln w="38862">
            <a:solidFill>
              <a:srgbClr val="93AFDE"/>
            </a:solidFill>
          </a:ln>
        </p:spPr>
        <p:txBody>
          <a:bodyPr wrap="square" lIns="0" tIns="0" rIns="0" bIns="0" rtlCol="0"/>
          <a:lstStyle/>
          <a:p>
            <a:endParaRPr/>
          </a:p>
        </p:txBody>
      </p:sp>
      <p:sp>
        <p:nvSpPr>
          <p:cNvPr id="64" name="object 64"/>
          <p:cNvSpPr/>
          <p:nvPr/>
        </p:nvSpPr>
        <p:spPr>
          <a:xfrm>
            <a:off x="6515100" y="6387084"/>
            <a:ext cx="0" cy="798195"/>
          </a:xfrm>
          <a:custGeom>
            <a:avLst/>
            <a:gdLst/>
            <a:ahLst/>
            <a:cxnLst/>
            <a:rect l="l" t="t" r="r" b="b"/>
            <a:pathLst>
              <a:path h="798195">
                <a:moveTo>
                  <a:pt x="0" y="0"/>
                </a:moveTo>
                <a:lnTo>
                  <a:pt x="0" y="797813"/>
                </a:lnTo>
              </a:path>
            </a:pathLst>
          </a:custGeom>
          <a:ln w="27432">
            <a:solidFill>
              <a:srgbClr val="93AFDE"/>
            </a:solidFill>
          </a:ln>
        </p:spPr>
        <p:txBody>
          <a:bodyPr wrap="square" lIns="0" tIns="0" rIns="0" bIns="0" rtlCol="0"/>
          <a:lstStyle/>
          <a:p>
            <a:endParaRPr/>
          </a:p>
        </p:txBody>
      </p:sp>
      <p:sp>
        <p:nvSpPr>
          <p:cNvPr id="65" name="object 65"/>
          <p:cNvSpPr/>
          <p:nvPr/>
        </p:nvSpPr>
        <p:spPr>
          <a:xfrm>
            <a:off x="2601467" y="6297167"/>
            <a:ext cx="3900804" cy="250190"/>
          </a:xfrm>
          <a:custGeom>
            <a:avLst/>
            <a:gdLst/>
            <a:ahLst/>
            <a:cxnLst/>
            <a:rect l="l" t="t" r="r" b="b"/>
            <a:pathLst>
              <a:path w="3900804" h="250190">
                <a:moveTo>
                  <a:pt x="31242" y="147065"/>
                </a:moveTo>
                <a:lnTo>
                  <a:pt x="0" y="247649"/>
                </a:lnTo>
                <a:lnTo>
                  <a:pt x="7620" y="249935"/>
                </a:lnTo>
                <a:lnTo>
                  <a:pt x="39624" y="149351"/>
                </a:lnTo>
                <a:lnTo>
                  <a:pt x="31242" y="147065"/>
                </a:lnTo>
                <a:close/>
              </a:path>
              <a:path w="3900804" h="250190">
                <a:moveTo>
                  <a:pt x="102108" y="101345"/>
                </a:moveTo>
                <a:lnTo>
                  <a:pt x="70866" y="145541"/>
                </a:lnTo>
                <a:lnTo>
                  <a:pt x="77724" y="150875"/>
                </a:lnTo>
                <a:lnTo>
                  <a:pt x="108966" y="106679"/>
                </a:lnTo>
                <a:lnTo>
                  <a:pt x="102108" y="101345"/>
                </a:lnTo>
                <a:close/>
              </a:path>
              <a:path w="3900804" h="250190">
                <a:moveTo>
                  <a:pt x="172212" y="47243"/>
                </a:moveTo>
                <a:lnTo>
                  <a:pt x="140208" y="102107"/>
                </a:lnTo>
                <a:lnTo>
                  <a:pt x="147828" y="105917"/>
                </a:lnTo>
                <a:lnTo>
                  <a:pt x="179832" y="51815"/>
                </a:lnTo>
                <a:lnTo>
                  <a:pt x="172212" y="47243"/>
                </a:lnTo>
                <a:close/>
              </a:path>
              <a:path w="3900804" h="250190">
                <a:moveTo>
                  <a:pt x="215646" y="44957"/>
                </a:moveTo>
                <a:lnTo>
                  <a:pt x="213360" y="53339"/>
                </a:lnTo>
                <a:lnTo>
                  <a:pt x="245364" y="60959"/>
                </a:lnTo>
                <a:lnTo>
                  <a:pt x="246888" y="52577"/>
                </a:lnTo>
                <a:lnTo>
                  <a:pt x="215646" y="44957"/>
                </a:lnTo>
                <a:close/>
              </a:path>
              <a:path w="3900804" h="250190">
                <a:moveTo>
                  <a:pt x="312420" y="1523"/>
                </a:moveTo>
                <a:lnTo>
                  <a:pt x="281178" y="54863"/>
                </a:lnTo>
                <a:lnTo>
                  <a:pt x="288798" y="58673"/>
                </a:lnTo>
                <a:lnTo>
                  <a:pt x="320040" y="6095"/>
                </a:lnTo>
                <a:lnTo>
                  <a:pt x="312420" y="1523"/>
                </a:lnTo>
                <a:close/>
              </a:path>
              <a:path w="3900804" h="250190">
                <a:moveTo>
                  <a:pt x="356616" y="0"/>
                </a:moveTo>
                <a:lnTo>
                  <a:pt x="353568" y="7619"/>
                </a:lnTo>
                <a:lnTo>
                  <a:pt x="384810" y="22097"/>
                </a:lnTo>
                <a:lnTo>
                  <a:pt x="388620" y="13715"/>
                </a:lnTo>
                <a:lnTo>
                  <a:pt x="356616" y="0"/>
                </a:lnTo>
                <a:close/>
              </a:path>
              <a:path w="3900804" h="250190">
                <a:moveTo>
                  <a:pt x="429006" y="16001"/>
                </a:moveTo>
                <a:lnTo>
                  <a:pt x="421386" y="19811"/>
                </a:lnTo>
                <a:lnTo>
                  <a:pt x="452628" y="91439"/>
                </a:lnTo>
                <a:lnTo>
                  <a:pt x="461010" y="87629"/>
                </a:lnTo>
                <a:lnTo>
                  <a:pt x="429006" y="16001"/>
                </a:lnTo>
                <a:close/>
              </a:path>
              <a:path w="3900804" h="250190">
                <a:moveTo>
                  <a:pt x="526542" y="80009"/>
                </a:moveTo>
                <a:lnTo>
                  <a:pt x="494538" y="85343"/>
                </a:lnTo>
                <a:lnTo>
                  <a:pt x="496062" y="93725"/>
                </a:lnTo>
                <a:lnTo>
                  <a:pt x="528066" y="88391"/>
                </a:lnTo>
                <a:lnTo>
                  <a:pt x="526542" y="80009"/>
                </a:lnTo>
                <a:close/>
              </a:path>
              <a:path w="3900804" h="250190">
                <a:moveTo>
                  <a:pt x="594360" y="42671"/>
                </a:moveTo>
                <a:lnTo>
                  <a:pt x="562356" y="81533"/>
                </a:lnTo>
                <a:lnTo>
                  <a:pt x="569214" y="86867"/>
                </a:lnTo>
                <a:lnTo>
                  <a:pt x="600456" y="48005"/>
                </a:lnTo>
                <a:lnTo>
                  <a:pt x="594360" y="42671"/>
                </a:lnTo>
                <a:close/>
              </a:path>
              <a:path w="3900804" h="250190">
                <a:moveTo>
                  <a:pt x="665988" y="25907"/>
                </a:moveTo>
                <a:lnTo>
                  <a:pt x="633984" y="41147"/>
                </a:lnTo>
                <a:lnTo>
                  <a:pt x="637794" y="48767"/>
                </a:lnTo>
                <a:lnTo>
                  <a:pt x="669798" y="33527"/>
                </a:lnTo>
                <a:lnTo>
                  <a:pt x="665988" y="25907"/>
                </a:lnTo>
                <a:close/>
              </a:path>
              <a:path w="3900804" h="250190">
                <a:moveTo>
                  <a:pt x="710184" y="28193"/>
                </a:moveTo>
                <a:lnTo>
                  <a:pt x="702564" y="31241"/>
                </a:lnTo>
                <a:lnTo>
                  <a:pt x="733806" y="108203"/>
                </a:lnTo>
                <a:lnTo>
                  <a:pt x="742188" y="105155"/>
                </a:lnTo>
                <a:lnTo>
                  <a:pt x="710184" y="28193"/>
                </a:lnTo>
                <a:close/>
              </a:path>
              <a:path w="3900804" h="250190">
                <a:moveTo>
                  <a:pt x="781050" y="105155"/>
                </a:moveTo>
                <a:lnTo>
                  <a:pt x="772668" y="108203"/>
                </a:lnTo>
                <a:lnTo>
                  <a:pt x="803910" y="188975"/>
                </a:lnTo>
                <a:lnTo>
                  <a:pt x="812292" y="185165"/>
                </a:lnTo>
                <a:lnTo>
                  <a:pt x="781050" y="105155"/>
                </a:lnTo>
                <a:close/>
              </a:path>
              <a:path w="3900804" h="250190">
                <a:moveTo>
                  <a:pt x="850392" y="184403"/>
                </a:moveTo>
                <a:lnTo>
                  <a:pt x="843534" y="189737"/>
                </a:lnTo>
                <a:lnTo>
                  <a:pt x="874776" y="238505"/>
                </a:lnTo>
                <a:lnTo>
                  <a:pt x="882396" y="233171"/>
                </a:lnTo>
                <a:lnTo>
                  <a:pt x="850392" y="184403"/>
                </a:lnTo>
                <a:close/>
              </a:path>
              <a:path w="3900804" h="250190">
                <a:moveTo>
                  <a:pt x="918210" y="231647"/>
                </a:moveTo>
                <a:lnTo>
                  <a:pt x="915924" y="240029"/>
                </a:lnTo>
                <a:lnTo>
                  <a:pt x="947928" y="248411"/>
                </a:lnTo>
                <a:lnTo>
                  <a:pt x="950214" y="240029"/>
                </a:lnTo>
                <a:lnTo>
                  <a:pt x="918210" y="231647"/>
                </a:lnTo>
                <a:close/>
              </a:path>
              <a:path w="3900804" h="250190">
                <a:moveTo>
                  <a:pt x="1016508" y="220979"/>
                </a:moveTo>
                <a:lnTo>
                  <a:pt x="985266" y="240791"/>
                </a:lnTo>
                <a:lnTo>
                  <a:pt x="989838" y="248411"/>
                </a:lnTo>
                <a:lnTo>
                  <a:pt x="1021080" y="227837"/>
                </a:lnTo>
                <a:lnTo>
                  <a:pt x="1016508" y="220979"/>
                </a:lnTo>
                <a:close/>
              </a:path>
              <a:path w="3900804" h="250190">
                <a:moveTo>
                  <a:pt x="1087374" y="200405"/>
                </a:moveTo>
                <a:lnTo>
                  <a:pt x="1055370" y="220979"/>
                </a:lnTo>
                <a:lnTo>
                  <a:pt x="1059942" y="227837"/>
                </a:lnTo>
                <a:lnTo>
                  <a:pt x="1091946" y="208025"/>
                </a:lnTo>
                <a:lnTo>
                  <a:pt x="1087374" y="200405"/>
                </a:lnTo>
                <a:close/>
              </a:path>
              <a:path w="3900804" h="250190">
                <a:moveTo>
                  <a:pt x="1157478" y="180593"/>
                </a:moveTo>
                <a:lnTo>
                  <a:pt x="1125474" y="200405"/>
                </a:lnTo>
                <a:lnTo>
                  <a:pt x="1130046" y="208025"/>
                </a:lnTo>
                <a:lnTo>
                  <a:pt x="1162050" y="188213"/>
                </a:lnTo>
                <a:lnTo>
                  <a:pt x="1157478" y="180593"/>
                </a:lnTo>
                <a:close/>
              </a:path>
              <a:path w="3900804" h="250190">
                <a:moveTo>
                  <a:pt x="1199388" y="179831"/>
                </a:moveTo>
                <a:lnTo>
                  <a:pt x="1197864" y="188213"/>
                </a:lnTo>
                <a:lnTo>
                  <a:pt x="1229106" y="194309"/>
                </a:lnTo>
                <a:lnTo>
                  <a:pt x="1230630" y="185927"/>
                </a:lnTo>
                <a:lnTo>
                  <a:pt x="1199388" y="179831"/>
                </a:lnTo>
                <a:close/>
              </a:path>
              <a:path w="3900804" h="250190">
                <a:moveTo>
                  <a:pt x="1297686" y="163829"/>
                </a:moveTo>
                <a:lnTo>
                  <a:pt x="1266444" y="186689"/>
                </a:lnTo>
                <a:lnTo>
                  <a:pt x="1271016" y="193547"/>
                </a:lnTo>
                <a:lnTo>
                  <a:pt x="1303020" y="170687"/>
                </a:lnTo>
                <a:lnTo>
                  <a:pt x="1297686" y="163829"/>
                </a:lnTo>
                <a:close/>
              </a:path>
              <a:path w="3900804" h="250190">
                <a:moveTo>
                  <a:pt x="1367028" y="114299"/>
                </a:moveTo>
                <a:lnTo>
                  <a:pt x="1335024" y="164591"/>
                </a:lnTo>
                <a:lnTo>
                  <a:pt x="1342644" y="169163"/>
                </a:lnTo>
                <a:lnTo>
                  <a:pt x="1373886" y="118871"/>
                </a:lnTo>
                <a:lnTo>
                  <a:pt x="1367028" y="114299"/>
                </a:lnTo>
                <a:close/>
              </a:path>
              <a:path w="3900804" h="250190">
                <a:moveTo>
                  <a:pt x="1438656" y="97535"/>
                </a:moveTo>
                <a:lnTo>
                  <a:pt x="1407414" y="112775"/>
                </a:lnTo>
                <a:lnTo>
                  <a:pt x="1411224" y="120395"/>
                </a:lnTo>
                <a:lnTo>
                  <a:pt x="1442466" y="105155"/>
                </a:lnTo>
                <a:lnTo>
                  <a:pt x="1438656" y="97535"/>
                </a:lnTo>
                <a:close/>
              </a:path>
              <a:path w="3900804" h="250190">
                <a:moveTo>
                  <a:pt x="1481328" y="97535"/>
                </a:moveTo>
                <a:lnTo>
                  <a:pt x="1477518" y="105155"/>
                </a:lnTo>
                <a:lnTo>
                  <a:pt x="1508760" y="120395"/>
                </a:lnTo>
                <a:lnTo>
                  <a:pt x="1512570" y="112775"/>
                </a:lnTo>
                <a:lnTo>
                  <a:pt x="1481328" y="97535"/>
                </a:lnTo>
                <a:close/>
              </a:path>
              <a:path w="3900804" h="250190">
                <a:moveTo>
                  <a:pt x="1552194" y="113537"/>
                </a:moveTo>
                <a:lnTo>
                  <a:pt x="1546860" y="120395"/>
                </a:lnTo>
                <a:lnTo>
                  <a:pt x="1578864" y="144779"/>
                </a:lnTo>
                <a:lnTo>
                  <a:pt x="1584198" y="137921"/>
                </a:lnTo>
                <a:lnTo>
                  <a:pt x="1552194" y="113537"/>
                </a:lnTo>
                <a:close/>
              </a:path>
              <a:path w="3900804" h="250190">
                <a:moveTo>
                  <a:pt x="1620774" y="137159"/>
                </a:moveTo>
                <a:lnTo>
                  <a:pt x="1619250" y="145541"/>
                </a:lnTo>
                <a:lnTo>
                  <a:pt x="1650492" y="152399"/>
                </a:lnTo>
                <a:lnTo>
                  <a:pt x="1652777" y="144017"/>
                </a:lnTo>
                <a:lnTo>
                  <a:pt x="1620774" y="137159"/>
                </a:lnTo>
                <a:close/>
              </a:path>
              <a:path w="3900804" h="250190">
                <a:moveTo>
                  <a:pt x="1721358" y="142493"/>
                </a:moveTo>
                <a:lnTo>
                  <a:pt x="1690116" y="144017"/>
                </a:lnTo>
                <a:lnTo>
                  <a:pt x="1690116" y="152399"/>
                </a:lnTo>
                <a:lnTo>
                  <a:pt x="1722120" y="151637"/>
                </a:lnTo>
                <a:lnTo>
                  <a:pt x="1721358" y="142493"/>
                </a:lnTo>
                <a:close/>
              </a:path>
              <a:path w="3900804" h="250190">
                <a:moveTo>
                  <a:pt x="1763268" y="143255"/>
                </a:moveTo>
                <a:lnTo>
                  <a:pt x="1757934" y="150113"/>
                </a:lnTo>
                <a:lnTo>
                  <a:pt x="1789176" y="173735"/>
                </a:lnTo>
                <a:lnTo>
                  <a:pt x="1794510" y="166115"/>
                </a:lnTo>
                <a:lnTo>
                  <a:pt x="1763268" y="143255"/>
                </a:lnTo>
                <a:close/>
              </a:path>
              <a:path w="3900804" h="250190">
                <a:moveTo>
                  <a:pt x="1831848" y="165353"/>
                </a:moveTo>
                <a:lnTo>
                  <a:pt x="1830324" y="174497"/>
                </a:lnTo>
                <a:lnTo>
                  <a:pt x="1861566" y="179831"/>
                </a:lnTo>
                <a:lnTo>
                  <a:pt x="1863090" y="171449"/>
                </a:lnTo>
                <a:lnTo>
                  <a:pt x="1831848" y="165353"/>
                </a:lnTo>
                <a:close/>
              </a:path>
              <a:path w="3900804" h="250190">
                <a:moveTo>
                  <a:pt x="1901190" y="171449"/>
                </a:moveTo>
                <a:lnTo>
                  <a:pt x="1901190" y="179831"/>
                </a:lnTo>
                <a:lnTo>
                  <a:pt x="1932432" y="181355"/>
                </a:lnTo>
                <a:lnTo>
                  <a:pt x="1932432" y="172973"/>
                </a:lnTo>
                <a:lnTo>
                  <a:pt x="1901190" y="171449"/>
                </a:lnTo>
                <a:close/>
              </a:path>
              <a:path w="3900804" h="250190">
                <a:moveTo>
                  <a:pt x="2002536" y="171449"/>
                </a:moveTo>
                <a:lnTo>
                  <a:pt x="1971294" y="172973"/>
                </a:lnTo>
                <a:lnTo>
                  <a:pt x="1971294" y="181355"/>
                </a:lnTo>
                <a:lnTo>
                  <a:pt x="2003298" y="179831"/>
                </a:lnTo>
                <a:lnTo>
                  <a:pt x="2002536" y="171449"/>
                </a:lnTo>
                <a:close/>
              </a:path>
              <a:path w="3900804" h="250190">
                <a:moveTo>
                  <a:pt x="2072640" y="168401"/>
                </a:moveTo>
                <a:lnTo>
                  <a:pt x="2041398" y="171449"/>
                </a:lnTo>
                <a:lnTo>
                  <a:pt x="2042160" y="179831"/>
                </a:lnTo>
                <a:lnTo>
                  <a:pt x="2073402" y="176783"/>
                </a:lnTo>
                <a:lnTo>
                  <a:pt x="2072640" y="168401"/>
                </a:lnTo>
                <a:close/>
              </a:path>
              <a:path w="3900804" h="250190">
                <a:moveTo>
                  <a:pt x="2142744" y="163829"/>
                </a:moveTo>
                <a:lnTo>
                  <a:pt x="2111502" y="168401"/>
                </a:lnTo>
                <a:lnTo>
                  <a:pt x="2112264" y="176783"/>
                </a:lnTo>
                <a:lnTo>
                  <a:pt x="2144268" y="172973"/>
                </a:lnTo>
                <a:lnTo>
                  <a:pt x="2142744" y="163829"/>
                </a:lnTo>
                <a:close/>
              </a:path>
              <a:path w="3900804" h="250190">
                <a:moveTo>
                  <a:pt x="2212848" y="160019"/>
                </a:moveTo>
                <a:lnTo>
                  <a:pt x="2181606" y="163829"/>
                </a:lnTo>
                <a:lnTo>
                  <a:pt x="2182368" y="172973"/>
                </a:lnTo>
                <a:lnTo>
                  <a:pt x="2214372" y="168401"/>
                </a:lnTo>
                <a:lnTo>
                  <a:pt x="2212848" y="160019"/>
                </a:lnTo>
                <a:close/>
              </a:path>
              <a:path w="3900804" h="250190">
                <a:moveTo>
                  <a:pt x="2282952" y="153161"/>
                </a:moveTo>
                <a:lnTo>
                  <a:pt x="2251710" y="160019"/>
                </a:lnTo>
                <a:lnTo>
                  <a:pt x="2253234" y="168401"/>
                </a:lnTo>
                <a:lnTo>
                  <a:pt x="2285238" y="161543"/>
                </a:lnTo>
                <a:lnTo>
                  <a:pt x="2282952" y="153161"/>
                </a:lnTo>
                <a:close/>
              </a:path>
              <a:path w="3900804" h="250190">
                <a:moveTo>
                  <a:pt x="2353056" y="144017"/>
                </a:moveTo>
                <a:lnTo>
                  <a:pt x="2321814" y="153161"/>
                </a:lnTo>
                <a:lnTo>
                  <a:pt x="2324100" y="160781"/>
                </a:lnTo>
                <a:lnTo>
                  <a:pt x="2355342" y="152399"/>
                </a:lnTo>
                <a:lnTo>
                  <a:pt x="2353056" y="144017"/>
                </a:lnTo>
                <a:close/>
              </a:path>
              <a:path w="3900804" h="250190">
                <a:moveTo>
                  <a:pt x="2423922" y="138683"/>
                </a:moveTo>
                <a:lnTo>
                  <a:pt x="2391918" y="144017"/>
                </a:lnTo>
                <a:lnTo>
                  <a:pt x="2393442" y="152399"/>
                </a:lnTo>
                <a:lnTo>
                  <a:pt x="2425446" y="147065"/>
                </a:lnTo>
                <a:lnTo>
                  <a:pt x="2423922" y="138683"/>
                </a:lnTo>
                <a:close/>
              </a:path>
              <a:path w="3900804" h="250190">
                <a:moveTo>
                  <a:pt x="2494026" y="135635"/>
                </a:moveTo>
                <a:lnTo>
                  <a:pt x="2462784" y="138683"/>
                </a:lnTo>
                <a:lnTo>
                  <a:pt x="2463546" y="147065"/>
                </a:lnTo>
                <a:lnTo>
                  <a:pt x="2494788" y="144017"/>
                </a:lnTo>
                <a:lnTo>
                  <a:pt x="2494026" y="135635"/>
                </a:lnTo>
                <a:close/>
              </a:path>
              <a:path w="3900804" h="250190">
                <a:moveTo>
                  <a:pt x="2564892" y="132587"/>
                </a:moveTo>
                <a:lnTo>
                  <a:pt x="2532888" y="135635"/>
                </a:lnTo>
                <a:lnTo>
                  <a:pt x="2533650" y="144017"/>
                </a:lnTo>
                <a:lnTo>
                  <a:pt x="2565654" y="140969"/>
                </a:lnTo>
                <a:lnTo>
                  <a:pt x="2564892" y="132587"/>
                </a:lnTo>
                <a:close/>
              </a:path>
              <a:path w="3900804" h="250190">
                <a:moveTo>
                  <a:pt x="2634234" y="127253"/>
                </a:moveTo>
                <a:lnTo>
                  <a:pt x="2602992" y="132587"/>
                </a:lnTo>
                <a:lnTo>
                  <a:pt x="2604516" y="140969"/>
                </a:lnTo>
                <a:lnTo>
                  <a:pt x="2635758" y="135635"/>
                </a:lnTo>
                <a:lnTo>
                  <a:pt x="2634234" y="127253"/>
                </a:lnTo>
                <a:close/>
              </a:path>
              <a:path w="3900804" h="250190">
                <a:moveTo>
                  <a:pt x="2705100" y="121157"/>
                </a:moveTo>
                <a:lnTo>
                  <a:pt x="2673096" y="127253"/>
                </a:lnTo>
                <a:lnTo>
                  <a:pt x="2674620" y="135635"/>
                </a:lnTo>
                <a:lnTo>
                  <a:pt x="2706624" y="129539"/>
                </a:lnTo>
                <a:lnTo>
                  <a:pt x="2705100" y="121157"/>
                </a:lnTo>
                <a:close/>
              </a:path>
              <a:path w="3900804" h="250190">
                <a:moveTo>
                  <a:pt x="2744724" y="121157"/>
                </a:moveTo>
                <a:lnTo>
                  <a:pt x="2743962" y="129539"/>
                </a:lnTo>
                <a:lnTo>
                  <a:pt x="2775204" y="132587"/>
                </a:lnTo>
                <a:lnTo>
                  <a:pt x="2775966" y="124205"/>
                </a:lnTo>
                <a:lnTo>
                  <a:pt x="2744724" y="121157"/>
                </a:lnTo>
                <a:close/>
              </a:path>
              <a:path w="3900804" h="250190">
                <a:moveTo>
                  <a:pt x="2814828" y="124205"/>
                </a:moveTo>
                <a:lnTo>
                  <a:pt x="2814066" y="132587"/>
                </a:lnTo>
                <a:lnTo>
                  <a:pt x="2845308" y="137159"/>
                </a:lnTo>
                <a:lnTo>
                  <a:pt x="2846832" y="128015"/>
                </a:lnTo>
                <a:lnTo>
                  <a:pt x="2814828" y="124205"/>
                </a:lnTo>
                <a:close/>
              </a:path>
              <a:path w="3900804" h="250190">
                <a:moveTo>
                  <a:pt x="2884932" y="128015"/>
                </a:moveTo>
                <a:lnTo>
                  <a:pt x="2884932" y="137159"/>
                </a:lnTo>
                <a:lnTo>
                  <a:pt x="2916174" y="138683"/>
                </a:lnTo>
                <a:lnTo>
                  <a:pt x="2916174" y="129539"/>
                </a:lnTo>
                <a:lnTo>
                  <a:pt x="2884932" y="128015"/>
                </a:lnTo>
                <a:close/>
              </a:path>
              <a:path w="3900804" h="250190">
                <a:moveTo>
                  <a:pt x="2986278" y="128015"/>
                </a:moveTo>
                <a:lnTo>
                  <a:pt x="2955036" y="129539"/>
                </a:lnTo>
                <a:lnTo>
                  <a:pt x="2955036" y="138683"/>
                </a:lnTo>
                <a:lnTo>
                  <a:pt x="2987040" y="137159"/>
                </a:lnTo>
                <a:lnTo>
                  <a:pt x="2986278" y="128015"/>
                </a:lnTo>
                <a:close/>
              </a:path>
              <a:path w="3900804" h="250190">
                <a:moveTo>
                  <a:pt x="3056382" y="124205"/>
                </a:moveTo>
                <a:lnTo>
                  <a:pt x="3025140" y="128015"/>
                </a:lnTo>
                <a:lnTo>
                  <a:pt x="3025902" y="137159"/>
                </a:lnTo>
                <a:lnTo>
                  <a:pt x="3057144" y="132587"/>
                </a:lnTo>
                <a:lnTo>
                  <a:pt x="3056382" y="124205"/>
                </a:lnTo>
                <a:close/>
              </a:path>
              <a:path w="3900804" h="250190">
                <a:moveTo>
                  <a:pt x="3126486" y="119633"/>
                </a:moveTo>
                <a:lnTo>
                  <a:pt x="3095244" y="124205"/>
                </a:lnTo>
                <a:lnTo>
                  <a:pt x="3096006" y="132587"/>
                </a:lnTo>
                <a:lnTo>
                  <a:pt x="3128010" y="128015"/>
                </a:lnTo>
                <a:lnTo>
                  <a:pt x="3126486" y="119633"/>
                </a:lnTo>
                <a:close/>
              </a:path>
              <a:path w="3900804" h="250190">
                <a:moveTo>
                  <a:pt x="3196590" y="115823"/>
                </a:moveTo>
                <a:lnTo>
                  <a:pt x="3165348" y="119633"/>
                </a:lnTo>
                <a:lnTo>
                  <a:pt x="3166110" y="128015"/>
                </a:lnTo>
                <a:lnTo>
                  <a:pt x="3198114" y="124205"/>
                </a:lnTo>
                <a:lnTo>
                  <a:pt x="3196590" y="115823"/>
                </a:lnTo>
                <a:close/>
              </a:path>
              <a:path w="3900804" h="250190">
                <a:moveTo>
                  <a:pt x="3267455" y="112775"/>
                </a:moveTo>
                <a:lnTo>
                  <a:pt x="3235452" y="115823"/>
                </a:lnTo>
                <a:lnTo>
                  <a:pt x="3236214" y="124205"/>
                </a:lnTo>
                <a:lnTo>
                  <a:pt x="3268218" y="121157"/>
                </a:lnTo>
                <a:lnTo>
                  <a:pt x="3267455" y="112775"/>
                </a:lnTo>
                <a:close/>
              </a:path>
              <a:path w="3900804" h="250190">
                <a:moveTo>
                  <a:pt x="3337560" y="109727"/>
                </a:moveTo>
                <a:lnTo>
                  <a:pt x="3306318" y="112775"/>
                </a:lnTo>
                <a:lnTo>
                  <a:pt x="3307079" y="121157"/>
                </a:lnTo>
                <a:lnTo>
                  <a:pt x="3338322" y="118109"/>
                </a:lnTo>
                <a:lnTo>
                  <a:pt x="3337560" y="109727"/>
                </a:lnTo>
                <a:close/>
              </a:path>
              <a:path w="3900804" h="250190">
                <a:moveTo>
                  <a:pt x="3407664" y="106679"/>
                </a:moveTo>
                <a:lnTo>
                  <a:pt x="3376422" y="109727"/>
                </a:lnTo>
                <a:lnTo>
                  <a:pt x="3377184" y="118109"/>
                </a:lnTo>
                <a:lnTo>
                  <a:pt x="3408426" y="115061"/>
                </a:lnTo>
                <a:lnTo>
                  <a:pt x="3407664" y="106679"/>
                </a:lnTo>
                <a:close/>
              </a:path>
              <a:path w="3900804" h="250190">
                <a:moveTo>
                  <a:pt x="3477768" y="103631"/>
                </a:moveTo>
                <a:lnTo>
                  <a:pt x="3446526" y="106679"/>
                </a:lnTo>
                <a:lnTo>
                  <a:pt x="3447288" y="115061"/>
                </a:lnTo>
                <a:lnTo>
                  <a:pt x="3478529" y="112775"/>
                </a:lnTo>
                <a:lnTo>
                  <a:pt x="3477768" y="103631"/>
                </a:lnTo>
                <a:close/>
              </a:path>
              <a:path w="3900804" h="250190">
                <a:moveTo>
                  <a:pt x="3547872" y="99821"/>
                </a:moveTo>
                <a:lnTo>
                  <a:pt x="3516629" y="104393"/>
                </a:lnTo>
                <a:lnTo>
                  <a:pt x="3518154" y="112775"/>
                </a:lnTo>
                <a:lnTo>
                  <a:pt x="3549396" y="108203"/>
                </a:lnTo>
                <a:lnTo>
                  <a:pt x="3547872" y="99821"/>
                </a:lnTo>
                <a:close/>
              </a:path>
              <a:path w="3900804" h="250190">
                <a:moveTo>
                  <a:pt x="3618738" y="96773"/>
                </a:moveTo>
                <a:lnTo>
                  <a:pt x="3586734" y="99821"/>
                </a:lnTo>
                <a:lnTo>
                  <a:pt x="3588258" y="108203"/>
                </a:lnTo>
                <a:lnTo>
                  <a:pt x="3619500" y="105155"/>
                </a:lnTo>
                <a:lnTo>
                  <a:pt x="3618738" y="96773"/>
                </a:lnTo>
                <a:close/>
              </a:path>
              <a:path w="3900804" h="250190">
                <a:moveTo>
                  <a:pt x="3688841" y="93725"/>
                </a:moveTo>
                <a:lnTo>
                  <a:pt x="3657600" y="96773"/>
                </a:lnTo>
                <a:lnTo>
                  <a:pt x="3658362" y="105155"/>
                </a:lnTo>
                <a:lnTo>
                  <a:pt x="3689604" y="102869"/>
                </a:lnTo>
                <a:lnTo>
                  <a:pt x="3688841" y="93725"/>
                </a:lnTo>
                <a:close/>
              </a:path>
              <a:path w="3900804" h="250190">
                <a:moveTo>
                  <a:pt x="3758946" y="91439"/>
                </a:moveTo>
                <a:lnTo>
                  <a:pt x="3727704" y="93725"/>
                </a:lnTo>
                <a:lnTo>
                  <a:pt x="3728466" y="102869"/>
                </a:lnTo>
                <a:lnTo>
                  <a:pt x="3759708" y="99821"/>
                </a:lnTo>
                <a:lnTo>
                  <a:pt x="3758946" y="91439"/>
                </a:lnTo>
                <a:close/>
              </a:path>
              <a:path w="3900804" h="250190">
                <a:moveTo>
                  <a:pt x="3829812" y="88391"/>
                </a:moveTo>
                <a:lnTo>
                  <a:pt x="3797808" y="91439"/>
                </a:lnTo>
                <a:lnTo>
                  <a:pt x="3798570" y="99821"/>
                </a:lnTo>
                <a:lnTo>
                  <a:pt x="3830574" y="96773"/>
                </a:lnTo>
                <a:lnTo>
                  <a:pt x="3829812" y="88391"/>
                </a:lnTo>
                <a:close/>
              </a:path>
              <a:path w="3900804" h="250190">
                <a:moveTo>
                  <a:pt x="3899916" y="85343"/>
                </a:moveTo>
                <a:lnTo>
                  <a:pt x="3867912" y="88391"/>
                </a:lnTo>
                <a:lnTo>
                  <a:pt x="3868674" y="96773"/>
                </a:lnTo>
                <a:lnTo>
                  <a:pt x="3900678" y="93725"/>
                </a:lnTo>
                <a:lnTo>
                  <a:pt x="3899916" y="85343"/>
                </a:lnTo>
                <a:close/>
              </a:path>
            </a:pathLst>
          </a:custGeom>
          <a:solidFill>
            <a:srgbClr val="000000"/>
          </a:solidFill>
        </p:spPr>
        <p:txBody>
          <a:bodyPr wrap="square" lIns="0" tIns="0" rIns="0" bIns="0" rtlCol="0"/>
          <a:lstStyle/>
          <a:p>
            <a:endParaRPr/>
          </a:p>
        </p:txBody>
      </p:sp>
      <p:sp>
        <p:nvSpPr>
          <p:cNvPr id="66" name="object 66"/>
          <p:cNvSpPr/>
          <p:nvPr/>
        </p:nvSpPr>
        <p:spPr>
          <a:xfrm>
            <a:off x="2594610" y="6266688"/>
            <a:ext cx="0" cy="279400"/>
          </a:xfrm>
          <a:custGeom>
            <a:avLst/>
            <a:gdLst/>
            <a:ahLst/>
            <a:cxnLst/>
            <a:rect l="l" t="t" r="r" b="b"/>
            <a:pathLst>
              <a:path h="279400">
                <a:moveTo>
                  <a:pt x="0" y="0"/>
                </a:moveTo>
                <a:lnTo>
                  <a:pt x="0" y="278891"/>
                </a:lnTo>
              </a:path>
            </a:pathLst>
          </a:custGeom>
          <a:ln w="21336">
            <a:solidFill>
              <a:srgbClr val="193F6D"/>
            </a:solidFill>
          </a:ln>
        </p:spPr>
        <p:txBody>
          <a:bodyPr wrap="square" lIns="0" tIns="0" rIns="0" bIns="0" rtlCol="0"/>
          <a:lstStyle/>
          <a:p>
            <a:endParaRPr/>
          </a:p>
        </p:txBody>
      </p:sp>
      <p:sp>
        <p:nvSpPr>
          <p:cNvPr id="67" name="object 67"/>
          <p:cNvSpPr/>
          <p:nvPr/>
        </p:nvSpPr>
        <p:spPr>
          <a:xfrm>
            <a:off x="2655951" y="6163055"/>
            <a:ext cx="0" cy="283210"/>
          </a:xfrm>
          <a:custGeom>
            <a:avLst/>
            <a:gdLst/>
            <a:ahLst/>
            <a:cxnLst/>
            <a:rect l="l" t="t" r="r" b="b"/>
            <a:pathLst>
              <a:path h="283210">
                <a:moveTo>
                  <a:pt x="0" y="0"/>
                </a:moveTo>
                <a:lnTo>
                  <a:pt x="0" y="282701"/>
                </a:lnTo>
              </a:path>
            </a:pathLst>
          </a:custGeom>
          <a:ln w="38862">
            <a:solidFill>
              <a:srgbClr val="193F6D"/>
            </a:solidFill>
          </a:ln>
        </p:spPr>
        <p:txBody>
          <a:bodyPr wrap="square" lIns="0" tIns="0" rIns="0" bIns="0" rtlCol="0"/>
          <a:lstStyle/>
          <a:p>
            <a:endParaRPr/>
          </a:p>
        </p:txBody>
      </p:sp>
      <p:sp>
        <p:nvSpPr>
          <p:cNvPr id="68" name="object 68"/>
          <p:cNvSpPr/>
          <p:nvPr/>
        </p:nvSpPr>
        <p:spPr>
          <a:xfrm>
            <a:off x="2726435" y="6115811"/>
            <a:ext cx="0" cy="285115"/>
          </a:xfrm>
          <a:custGeom>
            <a:avLst/>
            <a:gdLst/>
            <a:ahLst/>
            <a:cxnLst/>
            <a:rect l="l" t="t" r="r" b="b"/>
            <a:pathLst>
              <a:path h="285114">
                <a:moveTo>
                  <a:pt x="0" y="0"/>
                </a:moveTo>
                <a:lnTo>
                  <a:pt x="0" y="284988"/>
                </a:lnTo>
              </a:path>
            </a:pathLst>
          </a:custGeom>
          <a:ln w="38100">
            <a:solidFill>
              <a:srgbClr val="193F6D"/>
            </a:solidFill>
          </a:ln>
        </p:spPr>
        <p:txBody>
          <a:bodyPr wrap="square" lIns="0" tIns="0" rIns="0" bIns="0" rtlCol="0"/>
          <a:lstStyle/>
          <a:p>
            <a:endParaRPr/>
          </a:p>
        </p:txBody>
      </p:sp>
      <p:sp>
        <p:nvSpPr>
          <p:cNvPr id="69" name="object 69"/>
          <p:cNvSpPr/>
          <p:nvPr/>
        </p:nvSpPr>
        <p:spPr>
          <a:xfrm>
            <a:off x="2796920" y="6060185"/>
            <a:ext cx="0" cy="287020"/>
          </a:xfrm>
          <a:custGeom>
            <a:avLst/>
            <a:gdLst/>
            <a:ahLst/>
            <a:cxnLst/>
            <a:rect l="l" t="t" r="r" b="b"/>
            <a:pathLst>
              <a:path h="287020">
                <a:moveTo>
                  <a:pt x="0" y="0"/>
                </a:moveTo>
                <a:lnTo>
                  <a:pt x="0" y="286512"/>
                </a:lnTo>
              </a:path>
            </a:pathLst>
          </a:custGeom>
          <a:ln w="38862">
            <a:solidFill>
              <a:srgbClr val="193F6D"/>
            </a:solidFill>
          </a:ln>
        </p:spPr>
        <p:txBody>
          <a:bodyPr wrap="square" lIns="0" tIns="0" rIns="0" bIns="0" rtlCol="0"/>
          <a:lstStyle/>
          <a:p>
            <a:endParaRPr/>
          </a:p>
        </p:txBody>
      </p:sp>
      <p:sp>
        <p:nvSpPr>
          <p:cNvPr id="70" name="object 70"/>
          <p:cNvSpPr/>
          <p:nvPr/>
        </p:nvSpPr>
        <p:spPr>
          <a:xfrm>
            <a:off x="2867025" y="6064758"/>
            <a:ext cx="0" cy="288925"/>
          </a:xfrm>
          <a:custGeom>
            <a:avLst/>
            <a:gdLst/>
            <a:ahLst/>
            <a:cxnLst/>
            <a:rect l="l" t="t" r="r" b="b"/>
            <a:pathLst>
              <a:path h="288925">
                <a:moveTo>
                  <a:pt x="0" y="0"/>
                </a:moveTo>
                <a:lnTo>
                  <a:pt x="0" y="288798"/>
                </a:lnTo>
              </a:path>
            </a:pathLst>
          </a:custGeom>
          <a:ln w="38862">
            <a:solidFill>
              <a:srgbClr val="193F6D"/>
            </a:solidFill>
          </a:ln>
        </p:spPr>
        <p:txBody>
          <a:bodyPr wrap="square" lIns="0" tIns="0" rIns="0" bIns="0" rtlCol="0"/>
          <a:lstStyle/>
          <a:p>
            <a:endParaRPr/>
          </a:p>
        </p:txBody>
      </p:sp>
      <p:sp>
        <p:nvSpPr>
          <p:cNvPr id="71" name="object 71"/>
          <p:cNvSpPr/>
          <p:nvPr/>
        </p:nvSpPr>
        <p:spPr>
          <a:xfrm>
            <a:off x="2937129" y="6008370"/>
            <a:ext cx="0" cy="292735"/>
          </a:xfrm>
          <a:custGeom>
            <a:avLst/>
            <a:gdLst/>
            <a:ahLst/>
            <a:cxnLst/>
            <a:rect l="l" t="t" r="r" b="b"/>
            <a:pathLst>
              <a:path h="292735">
                <a:moveTo>
                  <a:pt x="0" y="0"/>
                </a:moveTo>
                <a:lnTo>
                  <a:pt x="0" y="292608"/>
                </a:lnTo>
              </a:path>
            </a:pathLst>
          </a:custGeom>
          <a:ln w="38862">
            <a:solidFill>
              <a:srgbClr val="193F6D"/>
            </a:solidFill>
          </a:ln>
        </p:spPr>
        <p:txBody>
          <a:bodyPr wrap="square" lIns="0" tIns="0" rIns="0" bIns="0" rtlCol="0"/>
          <a:lstStyle/>
          <a:p>
            <a:endParaRPr/>
          </a:p>
        </p:txBody>
      </p:sp>
      <p:sp>
        <p:nvSpPr>
          <p:cNvPr id="72" name="object 72"/>
          <p:cNvSpPr/>
          <p:nvPr/>
        </p:nvSpPr>
        <p:spPr>
          <a:xfrm>
            <a:off x="3007232" y="6022847"/>
            <a:ext cx="0" cy="292735"/>
          </a:xfrm>
          <a:custGeom>
            <a:avLst/>
            <a:gdLst/>
            <a:ahLst/>
            <a:cxnLst/>
            <a:rect l="l" t="t" r="r" b="b"/>
            <a:pathLst>
              <a:path h="292735">
                <a:moveTo>
                  <a:pt x="0" y="0"/>
                </a:moveTo>
                <a:lnTo>
                  <a:pt x="0" y="292608"/>
                </a:lnTo>
              </a:path>
            </a:pathLst>
          </a:custGeom>
          <a:ln w="38862">
            <a:solidFill>
              <a:srgbClr val="193F6D"/>
            </a:solidFill>
          </a:ln>
        </p:spPr>
        <p:txBody>
          <a:bodyPr wrap="square" lIns="0" tIns="0" rIns="0" bIns="0" rtlCol="0"/>
          <a:lstStyle/>
          <a:p>
            <a:endParaRPr/>
          </a:p>
        </p:txBody>
      </p:sp>
      <p:sp>
        <p:nvSpPr>
          <p:cNvPr id="73" name="object 73"/>
          <p:cNvSpPr/>
          <p:nvPr/>
        </p:nvSpPr>
        <p:spPr>
          <a:xfrm>
            <a:off x="3077717" y="6092952"/>
            <a:ext cx="0" cy="294640"/>
          </a:xfrm>
          <a:custGeom>
            <a:avLst/>
            <a:gdLst/>
            <a:ahLst/>
            <a:cxnLst/>
            <a:rect l="l" t="t" r="r" b="b"/>
            <a:pathLst>
              <a:path h="294639">
                <a:moveTo>
                  <a:pt x="0" y="0"/>
                </a:moveTo>
                <a:lnTo>
                  <a:pt x="0" y="294132"/>
                </a:lnTo>
              </a:path>
            </a:pathLst>
          </a:custGeom>
          <a:ln w="38100">
            <a:solidFill>
              <a:srgbClr val="193F6D"/>
            </a:solidFill>
          </a:ln>
        </p:spPr>
        <p:txBody>
          <a:bodyPr wrap="square" lIns="0" tIns="0" rIns="0" bIns="0" rtlCol="0"/>
          <a:lstStyle/>
          <a:p>
            <a:endParaRPr/>
          </a:p>
        </p:txBody>
      </p:sp>
      <p:sp>
        <p:nvSpPr>
          <p:cNvPr id="74" name="object 74"/>
          <p:cNvSpPr/>
          <p:nvPr/>
        </p:nvSpPr>
        <p:spPr>
          <a:xfrm>
            <a:off x="3148202" y="6083046"/>
            <a:ext cx="0" cy="298450"/>
          </a:xfrm>
          <a:custGeom>
            <a:avLst/>
            <a:gdLst/>
            <a:ahLst/>
            <a:cxnLst/>
            <a:rect l="l" t="t" r="r" b="b"/>
            <a:pathLst>
              <a:path h="298450">
                <a:moveTo>
                  <a:pt x="0" y="0"/>
                </a:moveTo>
                <a:lnTo>
                  <a:pt x="0" y="297941"/>
                </a:lnTo>
              </a:path>
            </a:pathLst>
          </a:custGeom>
          <a:ln w="38862">
            <a:solidFill>
              <a:srgbClr val="193F6D"/>
            </a:solidFill>
          </a:ln>
        </p:spPr>
        <p:txBody>
          <a:bodyPr wrap="square" lIns="0" tIns="0" rIns="0" bIns="0" rtlCol="0"/>
          <a:lstStyle/>
          <a:p>
            <a:endParaRPr/>
          </a:p>
        </p:txBody>
      </p:sp>
      <p:sp>
        <p:nvSpPr>
          <p:cNvPr id="75" name="object 75"/>
          <p:cNvSpPr/>
          <p:nvPr/>
        </p:nvSpPr>
        <p:spPr>
          <a:xfrm>
            <a:off x="3218307" y="6038850"/>
            <a:ext cx="0" cy="303530"/>
          </a:xfrm>
          <a:custGeom>
            <a:avLst/>
            <a:gdLst/>
            <a:ahLst/>
            <a:cxnLst/>
            <a:rect l="l" t="t" r="r" b="b"/>
            <a:pathLst>
              <a:path h="303529">
                <a:moveTo>
                  <a:pt x="0" y="0"/>
                </a:moveTo>
                <a:lnTo>
                  <a:pt x="0" y="303275"/>
                </a:lnTo>
              </a:path>
            </a:pathLst>
          </a:custGeom>
          <a:ln w="38862">
            <a:solidFill>
              <a:srgbClr val="193F6D"/>
            </a:solidFill>
          </a:ln>
        </p:spPr>
        <p:txBody>
          <a:bodyPr wrap="square" lIns="0" tIns="0" rIns="0" bIns="0" rtlCol="0"/>
          <a:lstStyle/>
          <a:p>
            <a:endParaRPr/>
          </a:p>
        </p:txBody>
      </p:sp>
      <p:sp>
        <p:nvSpPr>
          <p:cNvPr id="76" name="object 76"/>
          <p:cNvSpPr/>
          <p:nvPr/>
        </p:nvSpPr>
        <p:spPr>
          <a:xfrm>
            <a:off x="3288410" y="6016752"/>
            <a:ext cx="0" cy="310515"/>
          </a:xfrm>
          <a:custGeom>
            <a:avLst/>
            <a:gdLst/>
            <a:ahLst/>
            <a:cxnLst/>
            <a:rect l="l" t="t" r="r" b="b"/>
            <a:pathLst>
              <a:path h="310514">
                <a:moveTo>
                  <a:pt x="0" y="0"/>
                </a:moveTo>
                <a:lnTo>
                  <a:pt x="0" y="310134"/>
                </a:lnTo>
              </a:path>
            </a:pathLst>
          </a:custGeom>
          <a:ln w="38862">
            <a:solidFill>
              <a:srgbClr val="193F6D"/>
            </a:solidFill>
          </a:ln>
        </p:spPr>
        <p:txBody>
          <a:bodyPr wrap="square" lIns="0" tIns="0" rIns="0" bIns="0" rtlCol="0"/>
          <a:lstStyle/>
          <a:p>
            <a:endParaRPr/>
          </a:p>
        </p:txBody>
      </p:sp>
      <p:sp>
        <p:nvSpPr>
          <p:cNvPr id="77" name="object 77"/>
          <p:cNvSpPr/>
          <p:nvPr/>
        </p:nvSpPr>
        <p:spPr>
          <a:xfrm>
            <a:off x="3358896" y="6092952"/>
            <a:ext cx="0" cy="311150"/>
          </a:xfrm>
          <a:custGeom>
            <a:avLst/>
            <a:gdLst/>
            <a:ahLst/>
            <a:cxnLst/>
            <a:rect l="l" t="t" r="r" b="b"/>
            <a:pathLst>
              <a:path h="311150">
                <a:moveTo>
                  <a:pt x="0" y="0"/>
                </a:moveTo>
                <a:lnTo>
                  <a:pt x="0" y="310896"/>
                </a:lnTo>
              </a:path>
            </a:pathLst>
          </a:custGeom>
          <a:ln w="38100">
            <a:solidFill>
              <a:srgbClr val="193F6D"/>
            </a:solidFill>
          </a:ln>
        </p:spPr>
        <p:txBody>
          <a:bodyPr wrap="square" lIns="0" tIns="0" rIns="0" bIns="0" rtlCol="0"/>
          <a:lstStyle/>
          <a:p>
            <a:endParaRPr/>
          </a:p>
        </p:txBody>
      </p:sp>
      <p:sp>
        <p:nvSpPr>
          <p:cNvPr id="78" name="object 78"/>
          <p:cNvSpPr/>
          <p:nvPr/>
        </p:nvSpPr>
        <p:spPr>
          <a:xfrm>
            <a:off x="3429380" y="6172961"/>
            <a:ext cx="0" cy="311785"/>
          </a:xfrm>
          <a:custGeom>
            <a:avLst/>
            <a:gdLst/>
            <a:ahLst/>
            <a:cxnLst/>
            <a:rect l="l" t="t" r="r" b="b"/>
            <a:pathLst>
              <a:path h="311785">
                <a:moveTo>
                  <a:pt x="0" y="0"/>
                </a:moveTo>
                <a:lnTo>
                  <a:pt x="0" y="311658"/>
                </a:lnTo>
              </a:path>
            </a:pathLst>
          </a:custGeom>
          <a:ln w="38862">
            <a:solidFill>
              <a:srgbClr val="193F6D"/>
            </a:solidFill>
          </a:ln>
        </p:spPr>
        <p:txBody>
          <a:bodyPr wrap="square" lIns="0" tIns="0" rIns="0" bIns="0" rtlCol="0"/>
          <a:lstStyle/>
          <a:p>
            <a:endParaRPr/>
          </a:p>
        </p:txBody>
      </p:sp>
      <p:sp>
        <p:nvSpPr>
          <p:cNvPr id="79" name="object 79"/>
          <p:cNvSpPr/>
          <p:nvPr/>
        </p:nvSpPr>
        <p:spPr>
          <a:xfrm>
            <a:off x="3499484" y="6224778"/>
            <a:ext cx="0" cy="307975"/>
          </a:xfrm>
          <a:custGeom>
            <a:avLst/>
            <a:gdLst/>
            <a:ahLst/>
            <a:cxnLst/>
            <a:rect l="l" t="t" r="r" b="b"/>
            <a:pathLst>
              <a:path h="307975">
                <a:moveTo>
                  <a:pt x="0" y="0"/>
                </a:moveTo>
                <a:lnTo>
                  <a:pt x="0" y="307848"/>
                </a:lnTo>
              </a:path>
            </a:pathLst>
          </a:custGeom>
          <a:ln w="38862">
            <a:solidFill>
              <a:srgbClr val="193F6D"/>
            </a:solidFill>
          </a:ln>
        </p:spPr>
        <p:txBody>
          <a:bodyPr wrap="square" lIns="0" tIns="0" rIns="0" bIns="0" rtlCol="0"/>
          <a:lstStyle/>
          <a:p>
            <a:endParaRPr/>
          </a:p>
        </p:txBody>
      </p:sp>
      <p:sp>
        <p:nvSpPr>
          <p:cNvPr id="80" name="object 80"/>
          <p:cNvSpPr/>
          <p:nvPr/>
        </p:nvSpPr>
        <p:spPr>
          <a:xfrm>
            <a:off x="3569589" y="6233159"/>
            <a:ext cx="0" cy="308610"/>
          </a:xfrm>
          <a:custGeom>
            <a:avLst/>
            <a:gdLst/>
            <a:ahLst/>
            <a:cxnLst/>
            <a:rect l="l" t="t" r="r" b="b"/>
            <a:pathLst>
              <a:path h="308609">
                <a:moveTo>
                  <a:pt x="0" y="0"/>
                </a:moveTo>
                <a:lnTo>
                  <a:pt x="0" y="308610"/>
                </a:lnTo>
              </a:path>
            </a:pathLst>
          </a:custGeom>
          <a:ln w="38862">
            <a:solidFill>
              <a:srgbClr val="193F6D"/>
            </a:solidFill>
          </a:ln>
        </p:spPr>
        <p:txBody>
          <a:bodyPr wrap="square" lIns="0" tIns="0" rIns="0" bIns="0" rtlCol="0"/>
          <a:lstStyle/>
          <a:p>
            <a:endParaRPr/>
          </a:p>
        </p:txBody>
      </p:sp>
      <p:sp>
        <p:nvSpPr>
          <p:cNvPr id="81" name="object 81"/>
          <p:cNvSpPr/>
          <p:nvPr/>
        </p:nvSpPr>
        <p:spPr>
          <a:xfrm>
            <a:off x="3639692" y="6213347"/>
            <a:ext cx="0" cy="307975"/>
          </a:xfrm>
          <a:custGeom>
            <a:avLst/>
            <a:gdLst/>
            <a:ahLst/>
            <a:cxnLst/>
            <a:rect l="l" t="t" r="r" b="b"/>
            <a:pathLst>
              <a:path h="307975">
                <a:moveTo>
                  <a:pt x="0" y="0"/>
                </a:moveTo>
                <a:lnTo>
                  <a:pt x="0" y="307848"/>
                </a:lnTo>
              </a:path>
            </a:pathLst>
          </a:custGeom>
          <a:ln w="38862">
            <a:solidFill>
              <a:srgbClr val="193F6D"/>
            </a:solidFill>
          </a:ln>
        </p:spPr>
        <p:txBody>
          <a:bodyPr wrap="square" lIns="0" tIns="0" rIns="0" bIns="0" rtlCol="0"/>
          <a:lstStyle/>
          <a:p>
            <a:endParaRPr/>
          </a:p>
        </p:txBody>
      </p:sp>
      <p:sp>
        <p:nvSpPr>
          <p:cNvPr id="82" name="object 82"/>
          <p:cNvSpPr/>
          <p:nvPr/>
        </p:nvSpPr>
        <p:spPr>
          <a:xfrm>
            <a:off x="3710178" y="6190488"/>
            <a:ext cx="0" cy="311150"/>
          </a:xfrm>
          <a:custGeom>
            <a:avLst/>
            <a:gdLst/>
            <a:ahLst/>
            <a:cxnLst/>
            <a:rect l="l" t="t" r="r" b="b"/>
            <a:pathLst>
              <a:path h="311150">
                <a:moveTo>
                  <a:pt x="0" y="0"/>
                </a:moveTo>
                <a:lnTo>
                  <a:pt x="0" y="310896"/>
                </a:lnTo>
              </a:path>
            </a:pathLst>
          </a:custGeom>
          <a:ln w="38100">
            <a:solidFill>
              <a:srgbClr val="193F6D"/>
            </a:solidFill>
          </a:ln>
        </p:spPr>
        <p:txBody>
          <a:bodyPr wrap="square" lIns="0" tIns="0" rIns="0" bIns="0" rtlCol="0"/>
          <a:lstStyle/>
          <a:p>
            <a:endParaRPr/>
          </a:p>
        </p:txBody>
      </p:sp>
      <p:sp>
        <p:nvSpPr>
          <p:cNvPr id="83" name="object 83"/>
          <p:cNvSpPr/>
          <p:nvPr/>
        </p:nvSpPr>
        <p:spPr>
          <a:xfrm>
            <a:off x="3780663" y="6166103"/>
            <a:ext cx="0" cy="315595"/>
          </a:xfrm>
          <a:custGeom>
            <a:avLst/>
            <a:gdLst/>
            <a:ahLst/>
            <a:cxnLst/>
            <a:rect l="l" t="t" r="r" b="b"/>
            <a:pathLst>
              <a:path h="315595">
                <a:moveTo>
                  <a:pt x="0" y="0"/>
                </a:moveTo>
                <a:lnTo>
                  <a:pt x="0" y="315467"/>
                </a:lnTo>
              </a:path>
            </a:pathLst>
          </a:custGeom>
          <a:ln w="38862">
            <a:solidFill>
              <a:srgbClr val="193F6D"/>
            </a:solidFill>
          </a:ln>
        </p:spPr>
        <p:txBody>
          <a:bodyPr wrap="square" lIns="0" tIns="0" rIns="0" bIns="0" rtlCol="0"/>
          <a:lstStyle/>
          <a:p>
            <a:endParaRPr/>
          </a:p>
        </p:txBody>
      </p:sp>
      <p:sp>
        <p:nvSpPr>
          <p:cNvPr id="84" name="object 84"/>
          <p:cNvSpPr/>
          <p:nvPr/>
        </p:nvSpPr>
        <p:spPr>
          <a:xfrm>
            <a:off x="3850766" y="6172200"/>
            <a:ext cx="0" cy="314960"/>
          </a:xfrm>
          <a:custGeom>
            <a:avLst/>
            <a:gdLst/>
            <a:ahLst/>
            <a:cxnLst/>
            <a:rect l="l" t="t" r="r" b="b"/>
            <a:pathLst>
              <a:path h="314960">
                <a:moveTo>
                  <a:pt x="0" y="0"/>
                </a:moveTo>
                <a:lnTo>
                  <a:pt x="0" y="314705"/>
                </a:lnTo>
              </a:path>
            </a:pathLst>
          </a:custGeom>
          <a:ln w="38862">
            <a:solidFill>
              <a:srgbClr val="193F6D"/>
            </a:solidFill>
          </a:ln>
        </p:spPr>
        <p:txBody>
          <a:bodyPr wrap="square" lIns="0" tIns="0" rIns="0" bIns="0" rtlCol="0"/>
          <a:lstStyle/>
          <a:p>
            <a:endParaRPr/>
          </a:p>
        </p:txBody>
      </p:sp>
      <p:sp>
        <p:nvSpPr>
          <p:cNvPr id="85" name="object 85"/>
          <p:cNvSpPr/>
          <p:nvPr/>
        </p:nvSpPr>
        <p:spPr>
          <a:xfrm>
            <a:off x="3920871" y="6148578"/>
            <a:ext cx="0" cy="315595"/>
          </a:xfrm>
          <a:custGeom>
            <a:avLst/>
            <a:gdLst/>
            <a:ahLst/>
            <a:cxnLst/>
            <a:rect l="l" t="t" r="r" b="b"/>
            <a:pathLst>
              <a:path h="315595">
                <a:moveTo>
                  <a:pt x="0" y="0"/>
                </a:moveTo>
                <a:lnTo>
                  <a:pt x="0" y="315467"/>
                </a:lnTo>
              </a:path>
            </a:pathLst>
          </a:custGeom>
          <a:ln w="38862">
            <a:solidFill>
              <a:srgbClr val="193F6D"/>
            </a:solidFill>
          </a:ln>
        </p:spPr>
        <p:txBody>
          <a:bodyPr wrap="square" lIns="0" tIns="0" rIns="0" bIns="0" rtlCol="0"/>
          <a:lstStyle/>
          <a:p>
            <a:endParaRPr/>
          </a:p>
        </p:txBody>
      </p:sp>
      <p:sp>
        <p:nvSpPr>
          <p:cNvPr id="86" name="object 86"/>
          <p:cNvSpPr/>
          <p:nvPr/>
        </p:nvSpPr>
        <p:spPr>
          <a:xfrm>
            <a:off x="3990975" y="6094476"/>
            <a:ext cx="0" cy="319405"/>
          </a:xfrm>
          <a:custGeom>
            <a:avLst/>
            <a:gdLst/>
            <a:ahLst/>
            <a:cxnLst/>
            <a:rect l="l" t="t" r="r" b="b"/>
            <a:pathLst>
              <a:path h="319404">
                <a:moveTo>
                  <a:pt x="0" y="0"/>
                </a:moveTo>
                <a:lnTo>
                  <a:pt x="0" y="319277"/>
                </a:lnTo>
              </a:path>
            </a:pathLst>
          </a:custGeom>
          <a:ln w="38862">
            <a:solidFill>
              <a:srgbClr val="193F6D"/>
            </a:solidFill>
          </a:ln>
        </p:spPr>
        <p:txBody>
          <a:bodyPr wrap="square" lIns="0" tIns="0" rIns="0" bIns="0" rtlCol="0"/>
          <a:lstStyle/>
          <a:p>
            <a:endParaRPr/>
          </a:p>
        </p:txBody>
      </p:sp>
      <p:sp>
        <p:nvSpPr>
          <p:cNvPr id="87" name="object 87"/>
          <p:cNvSpPr/>
          <p:nvPr/>
        </p:nvSpPr>
        <p:spPr>
          <a:xfrm>
            <a:off x="4061459" y="6074664"/>
            <a:ext cx="0" cy="323850"/>
          </a:xfrm>
          <a:custGeom>
            <a:avLst/>
            <a:gdLst/>
            <a:ahLst/>
            <a:cxnLst/>
            <a:rect l="l" t="t" r="r" b="b"/>
            <a:pathLst>
              <a:path h="323850">
                <a:moveTo>
                  <a:pt x="0" y="0"/>
                </a:moveTo>
                <a:lnTo>
                  <a:pt x="0" y="323850"/>
                </a:lnTo>
              </a:path>
            </a:pathLst>
          </a:custGeom>
          <a:ln w="38100">
            <a:solidFill>
              <a:srgbClr val="193F6D"/>
            </a:solidFill>
          </a:ln>
        </p:spPr>
        <p:txBody>
          <a:bodyPr wrap="square" lIns="0" tIns="0" rIns="0" bIns="0" rtlCol="0"/>
          <a:lstStyle/>
          <a:p>
            <a:endParaRPr/>
          </a:p>
        </p:txBody>
      </p:sp>
      <p:sp>
        <p:nvSpPr>
          <p:cNvPr id="88" name="object 88"/>
          <p:cNvSpPr/>
          <p:nvPr/>
        </p:nvSpPr>
        <p:spPr>
          <a:xfrm>
            <a:off x="4131945" y="6086094"/>
            <a:ext cx="0" cy="327660"/>
          </a:xfrm>
          <a:custGeom>
            <a:avLst/>
            <a:gdLst/>
            <a:ahLst/>
            <a:cxnLst/>
            <a:rect l="l" t="t" r="r" b="b"/>
            <a:pathLst>
              <a:path h="327660">
                <a:moveTo>
                  <a:pt x="0" y="0"/>
                </a:moveTo>
                <a:lnTo>
                  <a:pt x="0" y="327660"/>
                </a:lnTo>
              </a:path>
            </a:pathLst>
          </a:custGeom>
          <a:ln w="38862">
            <a:solidFill>
              <a:srgbClr val="193F6D"/>
            </a:solidFill>
          </a:ln>
        </p:spPr>
        <p:txBody>
          <a:bodyPr wrap="square" lIns="0" tIns="0" rIns="0" bIns="0" rtlCol="0"/>
          <a:lstStyle/>
          <a:p>
            <a:endParaRPr/>
          </a:p>
        </p:txBody>
      </p:sp>
      <p:sp>
        <p:nvSpPr>
          <p:cNvPr id="89" name="object 89"/>
          <p:cNvSpPr/>
          <p:nvPr/>
        </p:nvSpPr>
        <p:spPr>
          <a:xfrm>
            <a:off x="4202048" y="6108953"/>
            <a:ext cx="0" cy="329565"/>
          </a:xfrm>
          <a:custGeom>
            <a:avLst/>
            <a:gdLst/>
            <a:ahLst/>
            <a:cxnLst/>
            <a:rect l="l" t="t" r="r" b="b"/>
            <a:pathLst>
              <a:path h="329564">
                <a:moveTo>
                  <a:pt x="0" y="0"/>
                </a:moveTo>
                <a:lnTo>
                  <a:pt x="0" y="329184"/>
                </a:lnTo>
              </a:path>
            </a:pathLst>
          </a:custGeom>
          <a:ln w="38862">
            <a:solidFill>
              <a:srgbClr val="193F6D"/>
            </a:solidFill>
          </a:ln>
        </p:spPr>
        <p:txBody>
          <a:bodyPr wrap="square" lIns="0" tIns="0" rIns="0" bIns="0" rtlCol="0"/>
          <a:lstStyle/>
          <a:p>
            <a:endParaRPr/>
          </a:p>
        </p:txBody>
      </p:sp>
      <p:sp>
        <p:nvSpPr>
          <p:cNvPr id="90" name="object 90"/>
          <p:cNvSpPr/>
          <p:nvPr/>
        </p:nvSpPr>
        <p:spPr>
          <a:xfrm>
            <a:off x="4272153" y="6114288"/>
            <a:ext cx="0" cy="331470"/>
          </a:xfrm>
          <a:custGeom>
            <a:avLst/>
            <a:gdLst/>
            <a:ahLst/>
            <a:cxnLst/>
            <a:rect l="l" t="t" r="r" b="b"/>
            <a:pathLst>
              <a:path h="331470">
                <a:moveTo>
                  <a:pt x="0" y="0"/>
                </a:moveTo>
                <a:lnTo>
                  <a:pt x="0" y="331470"/>
                </a:lnTo>
              </a:path>
            </a:pathLst>
          </a:custGeom>
          <a:ln w="38862">
            <a:solidFill>
              <a:srgbClr val="193F6D"/>
            </a:solidFill>
          </a:ln>
        </p:spPr>
        <p:txBody>
          <a:bodyPr wrap="square" lIns="0" tIns="0" rIns="0" bIns="0" rtlCol="0"/>
          <a:lstStyle/>
          <a:p>
            <a:endParaRPr/>
          </a:p>
        </p:txBody>
      </p:sp>
      <p:sp>
        <p:nvSpPr>
          <p:cNvPr id="91" name="object 91"/>
          <p:cNvSpPr/>
          <p:nvPr/>
        </p:nvSpPr>
        <p:spPr>
          <a:xfrm>
            <a:off x="4342638" y="6114288"/>
            <a:ext cx="0" cy="330200"/>
          </a:xfrm>
          <a:custGeom>
            <a:avLst/>
            <a:gdLst/>
            <a:ahLst/>
            <a:cxnLst/>
            <a:rect l="l" t="t" r="r" b="b"/>
            <a:pathLst>
              <a:path h="330200">
                <a:moveTo>
                  <a:pt x="0" y="0"/>
                </a:moveTo>
                <a:lnTo>
                  <a:pt x="0" y="329946"/>
                </a:lnTo>
              </a:path>
            </a:pathLst>
          </a:custGeom>
          <a:ln w="38100">
            <a:solidFill>
              <a:srgbClr val="193F6D"/>
            </a:solidFill>
          </a:ln>
        </p:spPr>
        <p:txBody>
          <a:bodyPr wrap="square" lIns="0" tIns="0" rIns="0" bIns="0" rtlCol="0"/>
          <a:lstStyle/>
          <a:p>
            <a:endParaRPr/>
          </a:p>
        </p:txBody>
      </p:sp>
      <p:sp>
        <p:nvSpPr>
          <p:cNvPr id="92" name="object 92"/>
          <p:cNvSpPr/>
          <p:nvPr/>
        </p:nvSpPr>
        <p:spPr>
          <a:xfrm>
            <a:off x="4413122" y="6138671"/>
            <a:ext cx="0" cy="328930"/>
          </a:xfrm>
          <a:custGeom>
            <a:avLst/>
            <a:gdLst/>
            <a:ahLst/>
            <a:cxnLst/>
            <a:rect l="l" t="t" r="r" b="b"/>
            <a:pathLst>
              <a:path h="328929">
                <a:moveTo>
                  <a:pt x="0" y="0"/>
                </a:moveTo>
                <a:lnTo>
                  <a:pt x="0" y="328422"/>
                </a:lnTo>
              </a:path>
            </a:pathLst>
          </a:custGeom>
          <a:ln w="38862">
            <a:solidFill>
              <a:srgbClr val="193F6D"/>
            </a:solidFill>
          </a:ln>
        </p:spPr>
        <p:txBody>
          <a:bodyPr wrap="square" lIns="0" tIns="0" rIns="0" bIns="0" rtlCol="0"/>
          <a:lstStyle/>
          <a:p>
            <a:endParaRPr/>
          </a:p>
        </p:txBody>
      </p:sp>
      <p:sp>
        <p:nvSpPr>
          <p:cNvPr id="93" name="object 93"/>
          <p:cNvSpPr/>
          <p:nvPr/>
        </p:nvSpPr>
        <p:spPr>
          <a:xfrm>
            <a:off x="4483227" y="6146291"/>
            <a:ext cx="0" cy="326390"/>
          </a:xfrm>
          <a:custGeom>
            <a:avLst/>
            <a:gdLst/>
            <a:ahLst/>
            <a:cxnLst/>
            <a:rect l="l" t="t" r="r" b="b"/>
            <a:pathLst>
              <a:path h="326389">
                <a:moveTo>
                  <a:pt x="0" y="0"/>
                </a:moveTo>
                <a:lnTo>
                  <a:pt x="0" y="326136"/>
                </a:lnTo>
              </a:path>
            </a:pathLst>
          </a:custGeom>
          <a:ln w="38862">
            <a:solidFill>
              <a:srgbClr val="193F6D"/>
            </a:solidFill>
          </a:ln>
        </p:spPr>
        <p:txBody>
          <a:bodyPr wrap="square" lIns="0" tIns="0" rIns="0" bIns="0" rtlCol="0"/>
          <a:lstStyle/>
          <a:p>
            <a:endParaRPr/>
          </a:p>
        </p:txBody>
      </p:sp>
      <p:sp>
        <p:nvSpPr>
          <p:cNvPr id="94" name="object 94"/>
          <p:cNvSpPr/>
          <p:nvPr/>
        </p:nvSpPr>
        <p:spPr>
          <a:xfrm>
            <a:off x="4553330" y="6147815"/>
            <a:ext cx="0" cy="326390"/>
          </a:xfrm>
          <a:custGeom>
            <a:avLst/>
            <a:gdLst/>
            <a:ahLst/>
            <a:cxnLst/>
            <a:rect l="l" t="t" r="r" b="b"/>
            <a:pathLst>
              <a:path h="326389">
                <a:moveTo>
                  <a:pt x="0" y="0"/>
                </a:moveTo>
                <a:lnTo>
                  <a:pt x="0" y="326136"/>
                </a:lnTo>
              </a:path>
            </a:pathLst>
          </a:custGeom>
          <a:ln w="38862">
            <a:solidFill>
              <a:srgbClr val="193F6D"/>
            </a:solidFill>
          </a:ln>
        </p:spPr>
        <p:txBody>
          <a:bodyPr wrap="square" lIns="0" tIns="0" rIns="0" bIns="0" rtlCol="0"/>
          <a:lstStyle/>
          <a:p>
            <a:endParaRPr/>
          </a:p>
        </p:txBody>
      </p:sp>
      <p:sp>
        <p:nvSpPr>
          <p:cNvPr id="95" name="object 95"/>
          <p:cNvSpPr/>
          <p:nvPr/>
        </p:nvSpPr>
        <p:spPr>
          <a:xfrm>
            <a:off x="4623434" y="6144767"/>
            <a:ext cx="0" cy="327660"/>
          </a:xfrm>
          <a:custGeom>
            <a:avLst/>
            <a:gdLst/>
            <a:ahLst/>
            <a:cxnLst/>
            <a:rect l="l" t="t" r="r" b="b"/>
            <a:pathLst>
              <a:path h="327660">
                <a:moveTo>
                  <a:pt x="0" y="0"/>
                </a:moveTo>
                <a:lnTo>
                  <a:pt x="0" y="327660"/>
                </a:lnTo>
              </a:path>
            </a:pathLst>
          </a:custGeom>
          <a:ln w="38862">
            <a:solidFill>
              <a:srgbClr val="193F6D"/>
            </a:solidFill>
          </a:ln>
        </p:spPr>
        <p:txBody>
          <a:bodyPr wrap="square" lIns="0" tIns="0" rIns="0" bIns="0" rtlCol="0"/>
          <a:lstStyle/>
          <a:p>
            <a:endParaRPr/>
          </a:p>
        </p:txBody>
      </p:sp>
      <p:sp>
        <p:nvSpPr>
          <p:cNvPr id="96" name="object 96"/>
          <p:cNvSpPr/>
          <p:nvPr/>
        </p:nvSpPr>
        <p:spPr>
          <a:xfrm>
            <a:off x="4693920" y="6140196"/>
            <a:ext cx="0" cy="330200"/>
          </a:xfrm>
          <a:custGeom>
            <a:avLst/>
            <a:gdLst/>
            <a:ahLst/>
            <a:cxnLst/>
            <a:rect l="l" t="t" r="r" b="b"/>
            <a:pathLst>
              <a:path h="330200">
                <a:moveTo>
                  <a:pt x="0" y="0"/>
                </a:moveTo>
                <a:lnTo>
                  <a:pt x="0" y="329946"/>
                </a:lnTo>
              </a:path>
            </a:pathLst>
          </a:custGeom>
          <a:ln w="38100">
            <a:solidFill>
              <a:srgbClr val="193F6D"/>
            </a:solidFill>
          </a:ln>
        </p:spPr>
        <p:txBody>
          <a:bodyPr wrap="square" lIns="0" tIns="0" rIns="0" bIns="0" rtlCol="0"/>
          <a:lstStyle/>
          <a:p>
            <a:endParaRPr/>
          </a:p>
        </p:txBody>
      </p:sp>
      <p:sp>
        <p:nvSpPr>
          <p:cNvPr id="97" name="object 97"/>
          <p:cNvSpPr/>
          <p:nvPr/>
        </p:nvSpPr>
        <p:spPr>
          <a:xfrm>
            <a:off x="4764404" y="6134861"/>
            <a:ext cx="0" cy="330835"/>
          </a:xfrm>
          <a:custGeom>
            <a:avLst/>
            <a:gdLst/>
            <a:ahLst/>
            <a:cxnLst/>
            <a:rect l="l" t="t" r="r" b="b"/>
            <a:pathLst>
              <a:path h="330835">
                <a:moveTo>
                  <a:pt x="0" y="0"/>
                </a:moveTo>
                <a:lnTo>
                  <a:pt x="0" y="330708"/>
                </a:lnTo>
              </a:path>
            </a:pathLst>
          </a:custGeom>
          <a:ln w="38862">
            <a:solidFill>
              <a:srgbClr val="193F6D"/>
            </a:solidFill>
          </a:ln>
        </p:spPr>
        <p:txBody>
          <a:bodyPr wrap="square" lIns="0" tIns="0" rIns="0" bIns="0" rtlCol="0"/>
          <a:lstStyle/>
          <a:p>
            <a:endParaRPr/>
          </a:p>
        </p:txBody>
      </p:sp>
      <p:sp>
        <p:nvSpPr>
          <p:cNvPr id="98" name="object 98"/>
          <p:cNvSpPr/>
          <p:nvPr/>
        </p:nvSpPr>
        <p:spPr>
          <a:xfrm>
            <a:off x="4834509" y="6128765"/>
            <a:ext cx="0" cy="332740"/>
          </a:xfrm>
          <a:custGeom>
            <a:avLst/>
            <a:gdLst/>
            <a:ahLst/>
            <a:cxnLst/>
            <a:rect l="l" t="t" r="r" b="b"/>
            <a:pathLst>
              <a:path h="332739">
                <a:moveTo>
                  <a:pt x="0" y="0"/>
                </a:moveTo>
                <a:lnTo>
                  <a:pt x="0" y="332232"/>
                </a:lnTo>
              </a:path>
            </a:pathLst>
          </a:custGeom>
          <a:ln w="38862">
            <a:solidFill>
              <a:srgbClr val="193F6D"/>
            </a:solidFill>
          </a:ln>
        </p:spPr>
        <p:txBody>
          <a:bodyPr wrap="square" lIns="0" tIns="0" rIns="0" bIns="0" rtlCol="0"/>
          <a:lstStyle/>
          <a:p>
            <a:endParaRPr/>
          </a:p>
        </p:txBody>
      </p:sp>
      <p:sp>
        <p:nvSpPr>
          <p:cNvPr id="99" name="object 99"/>
          <p:cNvSpPr/>
          <p:nvPr/>
        </p:nvSpPr>
        <p:spPr>
          <a:xfrm>
            <a:off x="4904613" y="6120384"/>
            <a:ext cx="0" cy="334010"/>
          </a:xfrm>
          <a:custGeom>
            <a:avLst/>
            <a:gdLst/>
            <a:ahLst/>
            <a:cxnLst/>
            <a:rect l="l" t="t" r="r" b="b"/>
            <a:pathLst>
              <a:path h="334010">
                <a:moveTo>
                  <a:pt x="0" y="0"/>
                </a:moveTo>
                <a:lnTo>
                  <a:pt x="0" y="333756"/>
                </a:lnTo>
              </a:path>
            </a:pathLst>
          </a:custGeom>
          <a:ln w="38862">
            <a:solidFill>
              <a:srgbClr val="193F6D"/>
            </a:solidFill>
          </a:ln>
        </p:spPr>
        <p:txBody>
          <a:bodyPr wrap="square" lIns="0" tIns="0" rIns="0" bIns="0" rtlCol="0"/>
          <a:lstStyle/>
          <a:p>
            <a:endParaRPr/>
          </a:p>
        </p:txBody>
      </p:sp>
      <p:sp>
        <p:nvSpPr>
          <p:cNvPr id="100" name="object 100"/>
          <p:cNvSpPr/>
          <p:nvPr/>
        </p:nvSpPr>
        <p:spPr>
          <a:xfrm>
            <a:off x="4975097" y="6110478"/>
            <a:ext cx="0" cy="335280"/>
          </a:xfrm>
          <a:custGeom>
            <a:avLst/>
            <a:gdLst/>
            <a:ahLst/>
            <a:cxnLst/>
            <a:rect l="l" t="t" r="r" b="b"/>
            <a:pathLst>
              <a:path h="335279">
                <a:moveTo>
                  <a:pt x="0" y="0"/>
                </a:moveTo>
                <a:lnTo>
                  <a:pt x="0" y="335279"/>
                </a:lnTo>
              </a:path>
            </a:pathLst>
          </a:custGeom>
          <a:ln w="38100">
            <a:solidFill>
              <a:srgbClr val="193F6D"/>
            </a:solidFill>
          </a:ln>
        </p:spPr>
        <p:txBody>
          <a:bodyPr wrap="square" lIns="0" tIns="0" rIns="0" bIns="0" rtlCol="0"/>
          <a:lstStyle/>
          <a:p>
            <a:endParaRPr/>
          </a:p>
        </p:txBody>
      </p:sp>
      <p:sp>
        <p:nvSpPr>
          <p:cNvPr id="101" name="object 101"/>
          <p:cNvSpPr/>
          <p:nvPr/>
        </p:nvSpPr>
        <p:spPr>
          <a:xfrm>
            <a:off x="5045583" y="6102858"/>
            <a:ext cx="0" cy="337185"/>
          </a:xfrm>
          <a:custGeom>
            <a:avLst/>
            <a:gdLst/>
            <a:ahLst/>
            <a:cxnLst/>
            <a:rect l="l" t="t" r="r" b="b"/>
            <a:pathLst>
              <a:path h="337185">
                <a:moveTo>
                  <a:pt x="0" y="0"/>
                </a:moveTo>
                <a:lnTo>
                  <a:pt x="0" y="336803"/>
                </a:lnTo>
              </a:path>
            </a:pathLst>
          </a:custGeom>
          <a:ln w="38862">
            <a:solidFill>
              <a:srgbClr val="193F6D"/>
            </a:solidFill>
          </a:ln>
        </p:spPr>
        <p:txBody>
          <a:bodyPr wrap="square" lIns="0" tIns="0" rIns="0" bIns="0" rtlCol="0"/>
          <a:lstStyle/>
          <a:p>
            <a:endParaRPr/>
          </a:p>
        </p:txBody>
      </p:sp>
      <p:sp>
        <p:nvSpPr>
          <p:cNvPr id="102" name="object 102"/>
          <p:cNvSpPr/>
          <p:nvPr/>
        </p:nvSpPr>
        <p:spPr>
          <a:xfrm>
            <a:off x="5115686" y="6099047"/>
            <a:ext cx="0" cy="337820"/>
          </a:xfrm>
          <a:custGeom>
            <a:avLst/>
            <a:gdLst/>
            <a:ahLst/>
            <a:cxnLst/>
            <a:rect l="l" t="t" r="r" b="b"/>
            <a:pathLst>
              <a:path h="337820">
                <a:moveTo>
                  <a:pt x="0" y="0"/>
                </a:moveTo>
                <a:lnTo>
                  <a:pt x="0" y="337565"/>
                </a:lnTo>
              </a:path>
            </a:pathLst>
          </a:custGeom>
          <a:ln w="38862">
            <a:solidFill>
              <a:srgbClr val="193F6D"/>
            </a:solidFill>
          </a:ln>
        </p:spPr>
        <p:txBody>
          <a:bodyPr wrap="square" lIns="0" tIns="0" rIns="0" bIns="0" rtlCol="0"/>
          <a:lstStyle/>
          <a:p>
            <a:endParaRPr/>
          </a:p>
        </p:txBody>
      </p:sp>
      <p:sp>
        <p:nvSpPr>
          <p:cNvPr id="103" name="object 103"/>
          <p:cNvSpPr/>
          <p:nvPr/>
        </p:nvSpPr>
        <p:spPr>
          <a:xfrm>
            <a:off x="5185790" y="6094476"/>
            <a:ext cx="0" cy="340360"/>
          </a:xfrm>
          <a:custGeom>
            <a:avLst/>
            <a:gdLst/>
            <a:ahLst/>
            <a:cxnLst/>
            <a:rect l="l" t="t" r="r" b="b"/>
            <a:pathLst>
              <a:path h="340360">
                <a:moveTo>
                  <a:pt x="0" y="0"/>
                </a:moveTo>
                <a:lnTo>
                  <a:pt x="0" y="339851"/>
                </a:lnTo>
              </a:path>
            </a:pathLst>
          </a:custGeom>
          <a:ln w="38862">
            <a:solidFill>
              <a:srgbClr val="193F6D"/>
            </a:solidFill>
          </a:ln>
        </p:spPr>
        <p:txBody>
          <a:bodyPr wrap="square" lIns="0" tIns="0" rIns="0" bIns="0" rtlCol="0"/>
          <a:lstStyle/>
          <a:p>
            <a:endParaRPr/>
          </a:p>
        </p:txBody>
      </p:sp>
      <p:sp>
        <p:nvSpPr>
          <p:cNvPr id="104" name="object 104"/>
          <p:cNvSpPr/>
          <p:nvPr/>
        </p:nvSpPr>
        <p:spPr>
          <a:xfrm>
            <a:off x="5255895" y="6087617"/>
            <a:ext cx="0" cy="340995"/>
          </a:xfrm>
          <a:custGeom>
            <a:avLst/>
            <a:gdLst/>
            <a:ahLst/>
            <a:cxnLst/>
            <a:rect l="l" t="t" r="r" b="b"/>
            <a:pathLst>
              <a:path h="340995">
                <a:moveTo>
                  <a:pt x="0" y="0"/>
                </a:moveTo>
                <a:lnTo>
                  <a:pt x="0" y="340613"/>
                </a:lnTo>
              </a:path>
            </a:pathLst>
          </a:custGeom>
          <a:ln w="38862">
            <a:solidFill>
              <a:srgbClr val="193F6D"/>
            </a:solidFill>
          </a:ln>
        </p:spPr>
        <p:txBody>
          <a:bodyPr wrap="square" lIns="0" tIns="0" rIns="0" bIns="0" rtlCol="0"/>
          <a:lstStyle/>
          <a:p>
            <a:endParaRPr/>
          </a:p>
        </p:txBody>
      </p:sp>
      <p:sp>
        <p:nvSpPr>
          <p:cNvPr id="105" name="object 105"/>
          <p:cNvSpPr/>
          <p:nvPr/>
        </p:nvSpPr>
        <p:spPr>
          <a:xfrm>
            <a:off x="5326379" y="6079997"/>
            <a:ext cx="0" cy="342900"/>
          </a:xfrm>
          <a:custGeom>
            <a:avLst/>
            <a:gdLst/>
            <a:ahLst/>
            <a:cxnLst/>
            <a:rect l="l" t="t" r="r" b="b"/>
            <a:pathLst>
              <a:path h="342900">
                <a:moveTo>
                  <a:pt x="0" y="0"/>
                </a:moveTo>
                <a:lnTo>
                  <a:pt x="0" y="342900"/>
                </a:lnTo>
              </a:path>
            </a:pathLst>
          </a:custGeom>
          <a:ln w="38100">
            <a:solidFill>
              <a:srgbClr val="193F6D"/>
            </a:solidFill>
          </a:ln>
        </p:spPr>
        <p:txBody>
          <a:bodyPr wrap="square" lIns="0" tIns="0" rIns="0" bIns="0" rtlCol="0"/>
          <a:lstStyle/>
          <a:p>
            <a:endParaRPr/>
          </a:p>
        </p:txBody>
      </p:sp>
      <p:sp>
        <p:nvSpPr>
          <p:cNvPr id="106" name="object 106"/>
          <p:cNvSpPr/>
          <p:nvPr/>
        </p:nvSpPr>
        <p:spPr>
          <a:xfrm>
            <a:off x="5396865" y="6081521"/>
            <a:ext cx="0" cy="344170"/>
          </a:xfrm>
          <a:custGeom>
            <a:avLst/>
            <a:gdLst/>
            <a:ahLst/>
            <a:cxnLst/>
            <a:rect l="l" t="t" r="r" b="b"/>
            <a:pathLst>
              <a:path h="344170">
                <a:moveTo>
                  <a:pt x="0" y="0"/>
                </a:moveTo>
                <a:lnTo>
                  <a:pt x="0" y="343662"/>
                </a:lnTo>
              </a:path>
            </a:pathLst>
          </a:custGeom>
          <a:ln w="38862">
            <a:solidFill>
              <a:srgbClr val="193F6D"/>
            </a:solidFill>
          </a:ln>
        </p:spPr>
        <p:txBody>
          <a:bodyPr wrap="square" lIns="0" tIns="0" rIns="0" bIns="0" rtlCol="0"/>
          <a:lstStyle/>
          <a:p>
            <a:endParaRPr/>
          </a:p>
        </p:txBody>
      </p:sp>
      <p:sp>
        <p:nvSpPr>
          <p:cNvPr id="107" name="object 107"/>
          <p:cNvSpPr/>
          <p:nvPr/>
        </p:nvSpPr>
        <p:spPr>
          <a:xfrm>
            <a:off x="5466969" y="6084570"/>
            <a:ext cx="0" cy="345440"/>
          </a:xfrm>
          <a:custGeom>
            <a:avLst/>
            <a:gdLst/>
            <a:ahLst/>
            <a:cxnLst/>
            <a:rect l="l" t="t" r="r" b="b"/>
            <a:pathLst>
              <a:path h="345439">
                <a:moveTo>
                  <a:pt x="0" y="0"/>
                </a:moveTo>
                <a:lnTo>
                  <a:pt x="0" y="345186"/>
                </a:lnTo>
              </a:path>
            </a:pathLst>
          </a:custGeom>
          <a:ln w="38862">
            <a:solidFill>
              <a:srgbClr val="193F6D"/>
            </a:solidFill>
          </a:ln>
        </p:spPr>
        <p:txBody>
          <a:bodyPr wrap="square" lIns="0" tIns="0" rIns="0" bIns="0" rtlCol="0"/>
          <a:lstStyle/>
          <a:p>
            <a:endParaRPr/>
          </a:p>
        </p:txBody>
      </p:sp>
      <p:sp>
        <p:nvSpPr>
          <p:cNvPr id="108" name="object 108"/>
          <p:cNvSpPr/>
          <p:nvPr/>
        </p:nvSpPr>
        <p:spPr>
          <a:xfrm>
            <a:off x="5537072" y="6083046"/>
            <a:ext cx="0" cy="348615"/>
          </a:xfrm>
          <a:custGeom>
            <a:avLst/>
            <a:gdLst/>
            <a:ahLst/>
            <a:cxnLst/>
            <a:rect l="l" t="t" r="r" b="b"/>
            <a:pathLst>
              <a:path h="348614">
                <a:moveTo>
                  <a:pt x="0" y="0"/>
                </a:moveTo>
                <a:lnTo>
                  <a:pt x="0" y="348234"/>
                </a:lnTo>
              </a:path>
            </a:pathLst>
          </a:custGeom>
          <a:ln w="38862">
            <a:solidFill>
              <a:srgbClr val="193F6D"/>
            </a:solidFill>
          </a:ln>
        </p:spPr>
        <p:txBody>
          <a:bodyPr wrap="square" lIns="0" tIns="0" rIns="0" bIns="0" rtlCol="0"/>
          <a:lstStyle/>
          <a:p>
            <a:endParaRPr/>
          </a:p>
        </p:txBody>
      </p:sp>
      <p:sp>
        <p:nvSpPr>
          <p:cNvPr id="109" name="object 109"/>
          <p:cNvSpPr/>
          <p:nvPr/>
        </p:nvSpPr>
        <p:spPr>
          <a:xfrm>
            <a:off x="5607177" y="6081521"/>
            <a:ext cx="0" cy="348615"/>
          </a:xfrm>
          <a:custGeom>
            <a:avLst/>
            <a:gdLst/>
            <a:ahLst/>
            <a:cxnLst/>
            <a:rect l="l" t="t" r="r" b="b"/>
            <a:pathLst>
              <a:path h="348614">
                <a:moveTo>
                  <a:pt x="0" y="0"/>
                </a:moveTo>
                <a:lnTo>
                  <a:pt x="0" y="348234"/>
                </a:lnTo>
              </a:path>
            </a:pathLst>
          </a:custGeom>
          <a:ln w="38862">
            <a:solidFill>
              <a:srgbClr val="193F6D"/>
            </a:solidFill>
          </a:ln>
        </p:spPr>
        <p:txBody>
          <a:bodyPr wrap="square" lIns="0" tIns="0" rIns="0" bIns="0" rtlCol="0"/>
          <a:lstStyle/>
          <a:p>
            <a:endParaRPr/>
          </a:p>
        </p:txBody>
      </p:sp>
      <p:sp>
        <p:nvSpPr>
          <p:cNvPr id="110" name="object 110"/>
          <p:cNvSpPr/>
          <p:nvPr/>
        </p:nvSpPr>
        <p:spPr>
          <a:xfrm>
            <a:off x="5677661" y="6076188"/>
            <a:ext cx="0" cy="349250"/>
          </a:xfrm>
          <a:custGeom>
            <a:avLst/>
            <a:gdLst/>
            <a:ahLst/>
            <a:cxnLst/>
            <a:rect l="l" t="t" r="r" b="b"/>
            <a:pathLst>
              <a:path h="349250">
                <a:moveTo>
                  <a:pt x="0" y="0"/>
                </a:moveTo>
                <a:lnTo>
                  <a:pt x="0" y="348996"/>
                </a:lnTo>
              </a:path>
            </a:pathLst>
          </a:custGeom>
          <a:ln w="38100">
            <a:solidFill>
              <a:srgbClr val="193F6D"/>
            </a:solidFill>
          </a:ln>
        </p:spPr>
        <p:txBody>
          <a:bodyPr wrap="square" lIns="0" tIns="0" rIns="0" bIns="0" rtlCol="0"/>
          <a:lstStyle/>
          <a:p>
            <a:endParaRPr/>
          </a:p>
        </p:txBody>
      </p:sp>
      <p:sp>
        <p:nvSpPr>
          <p:cNvPr id="111" name="object 111"/>
          <p:cNvSpPr/>
          <p:nvPr/>
        </p:nvSpPr>
        <p:spPr>
          <a:xfrm>
            <a:off x="5748146" y="6068567"/>
            <a:ext cx="0" cy="353060"/>
          </a:xfrm>
          <a:custGeom>
            <a:avLst/>
            <a:gdLst/>
            <a:ahLst/>
            <a:cxnLst/>
            <a:rect l="l" t="t" r="r" b="b"/>
            <a:pathLst>
              <a:path h="353060">
                <a:moveTo>
                  <a:pt x="0" y="0"/>
                </a:moveTo>
                <a:lnTo>
                  <a:pt x="0" y="352806"/>
                </a:lnTo>
              </a:path>
            </a:pathLst>
          </a:custGeom>
          <a:ln w="38862">
            <a:solidFill>
              <a:srgbClr val="193F6D"/>
            </a:solidFill>
          </a:ln>
        </p:spPr>
        <p:txBody>
          <a:bodyPr wrap="square" lIns="0" tIns="0" rIns="0" bIns="0" rtlCol="0"/>
          <a:lstStyle/>
          <a:p>
            <a:endParaRPr/>
          </a:p>
        </p:txBody>
      </p:sp>
      <p:sp>
        <p:nvSpPr>
          <p:cNvPr id="112" name="object 112"/>
          <p:cNvSpPr/>
          <p:nvPr/>
        </p:nvSpPr>
        <p:spPr>
          <a:xfrm>
            <a:off x="5818251" y="6064758"/>
            <a:ext cx="0" cy="352425"/>
          </a:xfrm>
          <a:custGeom>
            <a:avLst/>
            <a:gdLst/>
            <a:ahLst/>
            <a:cxnLst/>
            <a:rect l="l" t="t" r="r" b="b"/>
            <a:pathLst>
              <a:path h="352425">
                <a:moveTo>
                  <a:pt x="0" y="0"/>
                </a:moveTo>
                <a:lnTo>
                  <a:pt x="0" y="352043"/>
                </a:lnTo>
              </a:path>
            </a:pathLst>
          </a:custGeom>
          <a:ln w="38862">
            <a:solidFill>
              <a:srgbClr val="193F6D"/>
            </a:solidFill>
          </a:ln>
        </p:spPr>
        <p:txBody>
          <a:bodyPr wrap="square" lIns="0" tIns="0" rIns="0" bIns="0" rtlCol="0"/>
          <a:lstStyle/>
          <a:p>
            <a:endParaRPr/>
          </a:p>
        </p:txBody>
      </p:sp>
      <p:sp>
        <p:nvSpPr>
          <p:cNvPr id="113" name="object 113"/>
          <p:cNvSpPr/>
          <p:nvPr/>
        </p:nvSpPr>
        <p:spPr>
          <a:xfrm>
            <a:off x="5888354" y="6058661"/>
            <a:ext cx="0" cy="355600"/>
          </a:xfrm>
          <a:custGeom>
            <a:avLst/>
            <a:gdLst/>
            <a:ahLst/>
            <a:cxnLst/>
            <a:rect l="l" t="t" r="r" b="b"/>
            <a:pathLst>
              <a:path h="355600">
                <a:moveTo>
                  <a:pt x="0" y="0"/>
                </a:moveTo>
                <a:lnTo>
                  <a:pt x="0" y="355091"/>
                </a:lnTo>
              </a:path>
            </a:pathLst>
          </a:custGeom>
          <a:ln w="38862">
            <a:solidFill>
              <a:srgbClr val="193F6D"/>
            </a:solidFill>
          </a:ln>
        </p:spPr>
        <p:txBody>
          <a:bodyPr wrap="square" lIns="0" tIns="0" rIns="0" bIns="0" rtlCol="0"/>
          <a:lstStyle/>
          <a:p>
            <a:endParaRPr/>
          </a:p>
        </p:txBody>
      </p:sp>
      <p:sp>
        <p:nvSpPr>
          <p:cNvPr id="114" name="object 114"/>
          <p:cNvSpPr/>
          <p:nvPr/>
        </p:nvSpPr>
        <p:spPr>
          <a:xfrm>
            <a:off x="5958840" y="6054090"/>
            <a:ext cx="0" cy="357505"/>
          </a:xfrm>
          <a:custGeom>
            <a:avLst/>
            <a:gdLst/>
            <a:ahLst/>
            <a:cxnLst/>
            <a:rect l="l" t="t" r="r" b="b"/>
            <a:pathLst>
              <a:path h="357504">
                <a:moveTo>
                  <a:pt x="0" y="0"/>
                </a:moveTo>
                <a:lnTo>
                  <a:pt x="0" y="357377"/>
                </a:lnTo>
              </a:path>
            </a:pathLst>
          </a:custGeom>
          <a:ln w="38100">
            <a:solidFill>
              <a:srgbClr val="193F6D"/>
            </a:solidFill>
          </a:ln>
        </p:spPr>
        <p:txBody>
          <a:bodyPr wrap="square" lIns="0" tIns="0" rIns="0" bIns="0" rtlCol="0"/>
          <a:lstStyle/>
          <a:p>
            <a:endParaRPr/>
          </a:p>
        </p:txBody>
      </p:sp>
      <p:sp>
        <p:nvSpPr>
          <p:cNvPr id="115" name="object 115"/>
          <p:cNvSpPr/>
          <p:nvPr/>
        </p:nvSpPr>
        <p:spPr>
          <a:xfrm>
            <a:off x="6029325" y="6050279"/>
            <a:ext cx="0" cy="358140"/>
          </a:xfrm>
          <a:custGeom>
            <a:avLst/>
            <a:gdLst/>
            <a:ahLst/>
            <a:cxnLst/>
            <a:rect l="l" t="t" r="r" b="b"/>
            <a:pathLst>
              <a:path h="358139">
                <a:moveTo>
                  <a:pt x="0" y="0"/>
                </a:moveTo>
                <a:lnTo>
                  <a:pt x="0" y="358139"/>
                </a:lnTo>
              </a:path>
            </a:pathLst>
          </a:custGeom>
          <a:ln w="38862">
            <a:solidFill>
              <a:srgbClr val="193F6D"/>
            </a:solidFill>
          </a:ln>
        </p:spPr>
        <p:txBody>
          <a:bodyPr wrap="square" lIns="0" tIns="0" rIns="0" bIns="0" rtlCol="0"/>
          <a:lstStyle/>
          <a:p>
            <a:endParaRPr/>
          </a:p>
        </p:txBody>
      </p:sp>
      <p:sp>
        <p:nvSpPr>
          <p:cNvPr id="116" name="object 116"/>
          <p:cNvSpPr/>
          <p:nvPr/>
        </p:nvSpPr>
        <p:spPr>
          <a:xfrm>
            <a:off x="6099428" y="6045708"/>
            <a:ext cx="0" cy="360045"/>
          </a:xfrm>
          <a:custGeom>
            <a:avLst/>
            <a:gdLst/>
            <a:ahLst/>
            <a:cxnLst/>
            <a:rect l="l" t="t" r="r" b="b"/>
            <a:pathLst>
              <a:path h="360045">
                <a:moveTo>
                  <a:pt x="0" y="0"/>
                </a:moveTo>
                <a:lnTo>
                  <a:pt x="0" y="359663"/>
                </a:lnTo>
              </a:path>
            </a:pathLst>
          </a:custGeom>
          <a:ln w="38862">
            <a:solidFill>
              <a:srgbClr val="193F6D"/>
            </a:solidFill>
          </a:ln>
        </p:spPr>
        <p:txBody>
          <a:bodyPr wrap="square" lIns="0" tIns="0" rIns="0" bIns="0" rtlCol="0"/>
          <a:lstStyle/>
          <a:p>
            <a:endParaRPr/>
          </a:p>
        </p:txBody>
      </p:sp>
      <p:sp>
        <p:nvSpPr>
          <p:cNvPr id="117" name="object 117"/>
          <p:cNvSpPr/>
          <p:nvPr/>
        </p:nvSpPr>
        <p:spPr>
          <a:xfrm>
            <a:off x="6169533" y="6041135"/>
            <a:ext cx="0" cy="360045"/>
          </a:xfrm>
          <a:custGeom>
            <a:avLst/>
            <a:gdLst/>
            <a:ahLst/>
            <a:cxnLst/>
            <a:rect l="l" t="t" r="r" b="b"/>
            <a:pathLst>
              <a:path h="360045">
                <a:moveTo>
                  <a:pt x="0" y="0"/>
                </a:moveTo>
                <a:lnTo>
                  <a:pt x="0" y="359663"/>
                </a:lnTo>
              </a:path>
            </a:pathLst>
          </a:custGeom>
          <a:ln w="38862">
            <a:solidFill>
              <a:srgbClr val="193F6D"/>
            </a:solidFill>
          </a:ln>
        </p:spPr>
        <p:txBody>
          <a:bodyPr wrap="square" lIns="0" tIns="0" rIns="0" bIns="0" rtlCol="0"/>
          <a:lstStyle/>
          <a:p>
            <a:endParaRPr/>
          </a:p>
        </p:txBody>
      </p:sp>
      <p:sp>
        <p:nvSpPr>
          <p:cNvPr id="118" name="object 118"/>
          <p:cNvSpPr/>
          <p:nvPr/>
        </p:nvSpPr>
        <p:spPr>
          <a:xfrm>
            <a:off x="6239636" y="6037326"/>
            <a:ext cx="0" cy="361315"/>
          </a:xfrm>
          <a:custGeom>
            <a:avLst/>
            <a:gdLst/>
            <a:ahLst/>
            <a:cxnLst/>
            <a:rect l="l" t="t" r="r" b="b"/>
            <a:pathLst>
              <a:path h="361314">
                <a:moveTo>
                  <a:pt x="0" y="0"/>
                </a:moveTo>
                <a:lnTo>
                  <a:pt x="0" y="361188"/>
                </a:lnTo>
              </a:path>
            </a:pathLst>
          </a:custGeom>
          <a:ln w="38862">
            <a:solidFill>
              <a:srgbClr val="193F6D"/>
            </a:solidFill>
          </a:ln>
        </p:spPr>
        <p:txBody>
          <a:bodyPr wrap="square" lIns="0" tIns="0" rIns="0" bIns="0" rtlCol="0"/>
          <a:lstStyle/>
          <a:p>
            <a:endParaRPr/>
          </a:p>
        </p:txBody>
      </p:sp>
      <p:sp>
        <p:nvSpPr>
          <p:cNvPr id="119" name="object 119"/>
          <p:cNvSpPr/>
          <p:nvPr/>
        </p:nvSpPr>
        <p:spPr>
          <a:xfrm>
            <a:off x="6310121" y="6031229"/>
            <a:ext cx="0" cy="364490"/>
          </a:xfrm>
          <a:custGeom>
            <a:avLst/>
            <a:gdLst/>
            <a:ahLst/>
            <a:cxnLst/>
            <a:rect l="l" t="t" r="r" b="b"/>
            <a:pathLst>
              <a:path h="364489">
                <a:moveTo>
                  <a:pt x="0" y="0"/>
                </a:moveTo>
                <a:lnTo>
                  <a:pt x="0" y="364236"/>
                </a:lnTo>
              </a:path>
            </a:pathLst>
          </a:custGeom>
          <a:ln w="38100">
            <a:solidFill>
              <a:srgbClr val="193F6D"/>
            </a:solidFill>
          </a:ln>
        </p:spPr>
        <p:txBody>
          <a:bodyPr wrap="square" lIns="0" tIns="0" rIns="0" bIns="0" rtlCol="0"/>
          <a:lstStyle/>
          <a:p>
            <a:endParaRPr/>
          </a:p>
        </p:txBody>
      </p:sp>
      <p:sp>
        <p:nvSpPr>
          <p:cNvPr id="120" name="object 120"/>
          <p:cNvSpPr/>
          <p:nvPr/>
        </p:nvSpPr>
        <p:spPr>
          <a:xfrm>
            <a:off x="6380607" y="6027420"/>
            <a:ext cx="0" cy="365125"/>
          </a:xfrm>
          <a:custGeom>
            <a:avLst/>
            <a:gdLst/>
            <a:ahLst/>
            <a:cxnLst/>
            <a:rect l="l" t="t" r="r" b="b"/>
            <a:pathLst>
              <a:path h="365125">
                <a:moveTo>
                  <a:pt x="0" y="0"/>
                </a:moveTo>
                <a:lnTo>
                  <a:pt x="0" y="364998"/>
                </a:lnTo>
              </a:path>
            </a:pathLst>
          </a:custGeom>
          <a:ln w="38862">
            <a:solidFill>
              <a:srgbClr val="193F6D"/>
            </a:solidFill>
          </a:ln>
        </p:spPr>
        <p:txBody>
          <a:bodyPr wrap="square" lIns="0" tIns="0" rIns="0" bIns="0" rtlCol="0"/>
          <a:lstStyle/>
          <a:p>
            <a:endParaRPr/>
          </a:p>
        </p:txBody>
      </p:sp>
      <p:sp>
        <p:nvSpPr>
          <p:cNvPr id="121" name="object 121"/>
          <p:cNvSpPr/>
          <p:nvPr/>
        </p:nvSpPr>
        <p:spPr>
          <a:xfrm>
            <a:off x="6450710" y="6022847"/>
            <a:ext cx="0" cy="367030"/>
          </a:xfrm>
          <a:custGeom>
            <a:avLst/>
            <a:gdLst/>
            <a:ahLst/>
            <a:cxnLst/>
            <a:rect l="l" t="t" r="r" b="b"/>
            <a:pathLst>
              <a:path h="367029">
                <a:moveTo>
                  <a:pt x="0" y="0"/>
                </a:moveTo>
                <a:lnTo>
                  <a:pt x="0" y="366522"/>
                </a:lnTo>
              </a:path>
            </a:pathLst>
          </a:custGeom>
          <a:ln w="38862">
            <a:solidFill>
              <a:srgbClr val="193F6D"/>
            </a:solidFill>
          </a:ln>
        </p:spPr>
        <p:txBody>
          <a:bodyPr wrap="square" lIns="0" tIns="0" rIns="0" bIns="0" rtlCol="0"/>
          <a:lstStyle/>
          <a:p>
            <a:endParaRPr/>
          </a:p>
        </p:txBody>
      </p:sp>
      <p:sp>
        <p:nvSpPr>
          <p:cNvPr id="122" name="object 122"/>
          <p:cNvSpPr/>
          <p:nvPr/>
        </p:nvSpPr>
        <p:spPr>
          <a:xfrm>
            <a:off x="6515100" y="6018276"/>
            <a:ext cx="0" cy="368935"/>
          </a:xfrm>
          <a:custGeom>
            <a:avLst/>
            <a:gdLst/>
            <a:ahLst/>
            <a:cxnLst/>
            <a:rect l="l" t="t" r="r" b="b"/>
            <a:pathLst>
              <a:path h="368935">
                <a:moveTo>
                  <a:pt x="0" y="0"/>
                </a:moveTo>
                <a:lnTo>
                  <a:pt x="0" y="368808"/>
                </a:lnTo>
              </a:path>
            </a:pathLst>
          </a:custGeom>
          <a:ln w="27432">
            <a:solidFill>
              <a:srgbClr val="193F6D"/>
            </a:solidFill>
          </a:ln>
        </p:spPr>
        <p:txBody>
          <a:bodyPr wrap="square" lIns="0" tIns="0" rIns="0" bIns="0" rtlCol="0"/>
          <a:lstStyle/>
          <a:p>
            <a:endParaRPr/>
          </a:p>
        </p:txBody>
      </p:sp>
      <p:sp>
        <p:nvSpPr>
          <p:cNvPr id="123" name="object 123"/>
          <p:cNvSpPr/>
          <p:nvPr/>
        </p:nvSpPr>
        <p:spPr>
          <a:xfrm>
            <a:off x="2601467" y="6004559"/>
            <a:ext cx="3900804" cy="262890"/>
          </a:xfrm>
          <a:custGeom>
            <a:avLst/>
            <a:gdLst/>
            <a:ahLst/>
            <a:cxnLst/>
            <a:rect l="l" t="t" r="r" b="b"/>
            <a:pathLst>
              <a:path w="3900804" h="262889">
                <a:moveTo>
                  <a:pt x="31242" y="157734"/>
                </a:moveTo>
                <a:lnTo>
                  <a:pt x="0" y="260604"/>
                </a:lnTo>
                <a:lnTo>
                  <a:pt x="7620" y="262890"/>
                </a:lnTo>
                <a:lnTo>
                  <a:pt x="39624" y="160020"/>
                </a:lnTo>
                <a:lnTo>
                  <a:pt x="31242" y="157734"/>
                </a:lnTo>
                <a:close/>
              </a:path>
              <a:path w="3900804" h="262889">
                <a:moveTo>
                  <a:pt x="102108" y="108966"/>
                </a:moveTo>
                <a:lnTo>
                  <a:pt x="70104" y="156210"/>
                </a:lnTo>
                <a:lnTo>
                  <a:pt x="77724" y="160782"/>
                </a:lnTo>
                <a:lnTo>
                  <a:pt x="108966" y="113538"/>
                </a:lnTo>
                <a:lnTo>
                  <a:pt x="102108" y="108966"/>
                </a:lnTo>
                <a:close/>
              </a:path>
              <a:path w="3900804" h="262889">
                <a:moveTo>
                  <a:pt x="172212" y="53340"/>
                </a:moveTo>
                <a:lnTo>
                  <a:pt x="140208" y="108966"/>
                </a:lnTo>
                <a:lnTo>
                  <a:pt x="147828" y="113538"/>
                </a:lnTo>
                <a:lnTo>
                  <a:pt x="179832" y="57912"/>
                </a:lnTo>
                <a:lnTo>
                  <a:pt x="172212" y="53340"/>
                </a:lnTo>
                <a:close/>
              </a:path>
              <a:path w="3900804" h="262889">
                <a:moveTo>
                  <a:pt x="214884" y="51054"/>
                </a:moveTo>
                <a:lnTo>
                  <a:pt x="214122" y="59436"/>
                </a:lnTo>
                <a:lnTo>
                  <a:pt x="245364" y="64008"/>
                </a:lnTo>
                <a:lnTo>
                  <a:pt x="246888" y="55626"/>
                </a:lnTo>
                <a:lnTo>
                  <a:pt x="214884" y="51054"/>
                </a:lnTo>
                <a:close/>
              </a:path>
              <a:path w="3900804" h="262889">
                <a:moveTo>
                  <a:pt x="312420" y="1524"/>
                </a:moveTo>
                <a:lnTo>
                  <a:pt x="281178" y="57912"/>
                </a:lnTo>
                <a:lnTo>
                  <a:pt x="288798" y="61722"/>
                </a:lnTo>
                <a:lnTo>
                  <a:pt x="320040" y="6096"/>
                </a:lnTo>
                <a:lnTo>
                  <a:pt x="312420" y="1524"/>
                </a:lnTo>
                <a:close/>
              </a:path>
              <a:path w="3900804" h="262889">
                <a:moveTo>
                  <a:pt x="356616" y="0"/>
                </a:moveTo>
                <a:lnTo>
                  <a:pt x="353568" y="7620"/>
                </a:lnTo>
                <a:lnTo>
                  <a:pt x="384810" y="22098"/>
                </a:lnTo>
                <a:lnTo>
                  <a:pt x="388620" y="14478"/>
                </a:lnTo>
                <a:lnTo>
                  <a:pt x="356616" y="0"/>
                </a:lnTo>
                <a:close/>
              </a:path>
              <a:path w="3900804" h="262889">
                <a:moveTo>
                  <a:pt x="429006" y="16764"/>
                </a:moveTo>
                <a:lnTo>
                  <a:pt x="421386" y="19812"/>
                </a:lnTo>
                <a:lnTo>
                  <a:pt x="452628" y="89916"/>
                </a:lnTo>
                <a:lnTo>
                  <a:pt x="461010" y="86868"/>
                </a:lnTo>
                <a:lnTo>
                  <a:pt x="429006" y="16764"/>
                </a:lnTo>
                <a:close/>
              </a:path>
              <a:path w="3900804" h="262889">
                <a:moveTo>
                  <a:pt x="525780" y="74676"/>
                </a:moveTo>
                <a:lnTo>
                  <a:pt x="494538" y="84582"/>
                </a:lnTo>
                <a:lnTo>
                  <a:pt x="496824" y="92964"/>
                </a:lnTo>
                <a:lnTo>
                  <a:pt x="528828" y="82296"/>
                </a:lnTo>
                <a:lnTo>
                  <a:pt x="525780" y="74676"/>
                </a:lnTo>
                <a:close/>
              </a:path>
              <a:path w="3900804" h="262889">
                <a:moveTo>
                  <a:pt x="593598" y="31242"/>
                </a:moveTo>
                <a:lnTo>
                  <a:pt x="562356" y="76200"/>
                </a:lnTo>
                <a:lnTo>
                  <a:pt x="569214" y="80772"/>
                </a:lnTo>
                <a:lnTo>
                  <a:pt x="601218" y="36576"/>
                </a:lnTo>
                <a:lnTo>
                  <a:pt x="593598" y="31242"/>
                </a:lnTo>
                <a:close/>
              </a:path>
              <a:path w="3900804" h="262889">
                <a:moveTo>
                  <a:pt x="665226" y="9144"/>
                </a:moveTo>
                <a:lnTo>
                  <a:pt x="633984" y="30480"/>
                </a:lnTo>
                <a:lnTo>
                  <a:pt x="638556" y="37338"/>
                </a:lnTo>
                <a:lnTo>
                  <a:pt x="669798" y="16002"/>
                </a:lnTo>
                <a:lnTo>
                  <a:pt x="665226" y="9144"/>
                </a:lnTo>
                <a:close/>
              </a:path>
              <a:path w="3900804" h="262889">
                <a:moveTo>
                  <a:pt x="710184" y="10668"/>
                </a:moveTo>
                <a:lnTo>
                  <a:pt x="702564" y="14478"/>
                </a:lnTo>
                <a:lnTo>
                  <a:pt x="733806" y="89916"/>
                </a:lnTo>
                <a:lnTo>
                  <a:pt x="742188" y="86868"/>
                </a:lnTo>
                <a:lnTo>
                  <a:pt x="710184" y="10668"/>
                </a:lnTo>
                <a:close/>
              </a:path>
              <a:path w="3900804" h="262889">
                <a:moveTo>
                  <a:pt x="781050" y="86868"/>
                </a:moveTo>
                <a:lnTo>
                  <a:pt x="772668" y="89916"/>
                </a:lnTo>
                <a:lnTo>
                  <a:pt x="803910" y="170688"/>
                </a:lnTo>
                <a:lnTo>
                  <a:pt x="812292" y="166878"/>
                </a:lnTo>
                <a:lnTo>
                  <a:pt x="781050" y="86868"/>
                </a:lnTo>
                <a:close/>
              </a:path>
              <a:path w="3900804" h="262889">
                <a:moveTo>
                  <a:pt x="850392" y="166878"/>
                </a:moveTo>
                <a:lnTo>
                  <a:pt x="843534" y="170688"/>
                </a:lnTo>
                <a:lnTo>
                  <a:pt x="874776" y="222504"/>
                </a:lnTo>
                <a:lnTo>
                  <a:pt x="882396" y="217932"/>
                </a:lnTo>
                <a:lnTo>
                  <a:pt x="850392" y="166878"/>
                </a:lnTo>
                <a:close/>
              </a:path>
              <a:path w="3900804" h="262889">
                <a:moveTo>
                  <a:pt x="918210" y="216408"/>
                </a:moveTo>
                <a:lnTo>
                  <a:pt x="915924" y="224790"/>
                </a:lnTo>
                <a:lnTo>
                  <a:pt x="947928" y="233172"/>
                </a:lnTo>
                <a:lnTo>
                  <a:pt x="950214" y="224790"/>
                </a:lnTo>
                <a:lnTo>
                  <a:pt x="918210" y="216408"/>
                </a:lnTo>
                <a:close/>
              </a:path>
              <a:path w="3900804" h="262889">
                <a:moveTo>
                  <a:pt x="1016508" y="204978"/>
                </a:moveTo>
                <a:lnTo>
                  <a:pt x="985266" y="225552"/>
                </a:lnTo>
                <a:lnTo>
                  <a:pt x="989838" y="232410"/>
                </a:lnTo>
                <a:lnTo>
                  <a:pt x="1021080" y="212598"/>
                </a:lnTo>
                <a:lnTo>
                  <a:pt x="1016508" y="204978"/>
                </a:lnTo>
                <a:close/>
              </a:path>
              <a:path w="3900804" h="262889">
                <a:moveTo>
                  <a:pt x="1086612" y="182118"/>
                </a:moveTo>
                <a:lnTo>
                  <a:pt x="1055370" y="205740"/>
                </a:lnTo>
                <a:lnTo>
                  <a:pt x="1060704" y="212598"/>
                </a:lnTo>
                <a:lnTo>
                  <a:pt x="1091946" y="189738"/>
                </a:lnTo>
                <a:lnTo>
                  <a:pt x="1086612" y="182118"/>
                </a:lnTo>
                <a:close/>
              </a:path>
              <a:path w="3900804" h="262889">
                <a:moveTo>
                  <a:pt x="1156716" y="158496"/>
                </a:moveTo>
                <a:lnTo>
                  <a:pt x="1125474" y="182880"/>
                </a:lnTo>
                <a:lnTo>
                  <a:pt x="1130808" y="188976"/>
                </a:lnTo>
                <a:lnTo>
                  <a:pt x="1162050" y="165354"/>
                </a:lnTo>
                <a:lnTo>
                  <a:pt x="1156716" y="158496"/>
                </a:lnTo>
                <a:close/>
              </a:path>
              <a:path w="3900804" h="262889">
                <a:moveTo>
                  <a:pt x="1199388" y="156972"/>
                </a:moveTo>
                <a:lnTo>
                  <a:pt x="1197864" y="166116"/>
                </a:lnTo>
                <a:lnTo>
                  <a:pt x="1229106" y="171450"/>
                </a:lnTo>
                <a:lnTo>
                  <a:pt x="1230630" y="163068"/>
                </a:lnTo>
                <a:lnTo>
                  <a:pt x="1199388" y="156972"/>
                </a:lnTo>
                <a:close/>
              </a:path>
              <a:path w="3900804" h="262889">
                <a:moveTo>
                  <a:pt x="1297686" y="140970"/>
                </a:moveTo>
                <a:lnTo>
                  <a:pt x="1266444" y="163830"/>
                </a:lnTo>
                <a:lnTo>
                  <a:pt x="1271016" y="170688"/>
                </a:lnTo>
                <a:lnTo>
                  <a:pt x="1303020" y="147828"/>
                </a:lnTo>
                <a:lnTo>
                  <a:pt x="1297686" y="140970"/>
                </a:lnTo>
                <a:close/>
              </a:path>
              <a:path w="3900804" h="262889">
                <a:moveTo>
                  <a:pt x="1367028" y="87630"/>
                </a:moveTo>
                <a:lnTo>
                  <a:pt x="1335024" y="142494"/>
                </a:lnTo>
                <a:lnTo>
                  <a:pt x="1342644" y="146304"/>
                </a:lnTo>
                <a:lnTo>
                  <a:pt x="1373886" y="92202"/>
                </a:lnTo>
                <a:lnTo>
                  <a:pt x="1367028" y="87630"/>
                </a:lnTo>
                <a:close/>
              </a:path>
              <a:path w="3900804" h="262889">
                <a:moveTo>
                  <a:pt x="1438656" y="66294"/>
                </a:moveTo>
                <a:lnTo>
                  <a:pt x="1406652" y="86106"/>
                </a:lnTo>
                <a:lnTo>
                  <a:pt x="1411224" y="93726"/>
                </a:lnTo>
                <a:lnTo>
                  <a:pt x="1443228" y="73152"/>
                </a:lnTo>
                <a:lnTo>
                  <a:pt x="1438656" y="66294"/>
                </a:lnTo>
                <a:close/>
              </a:path>
              <a:path w="3900804" h="262889">
                <a:moveTo>
                  <a:pt x="1480566" y="65532"/>
                </a:moveTo>
                <a:lnTo>
                  <a:pt x="1478280" y="73914"/>
                </a:lnTo>
                <a:lnTo>
                  <a:pt x="1509522" y="85344"/>
                </a:lnTo>
                <a:lnTo>
                  <a:pt x="1512570" y="76962"/>
                </a:lnTo>
                <a:lnTo>
                  <a:pt x="1480566" y="65532"/>
                </a:lnTo>
                <a:close/>
              </a:path>
              <a:path w="3900804" h="262889">
                <a:moveTo>
                  <a:pt x="1552194" y="77724"/>
                </a:moveTo>
                <a:lnTo>
                  <a:pt x="1546860" y="84582"/>
                </a:lnTo>
                <a:lnTo>
                  <a:pt x="1578864" y="107442"/>
                </a:lnTo>
                <a:lnTo>
                  <a:pt x="1583436" y="100584"/>
                </a:lnTo>
                <a:lnTo>
                  <a:pt x="1552194" y="77724"/>
                </a:lnTo>
                <a:close/>
              </a:path>
              <a:path w="3900804" h="262889">
                <a:moveTo>
                  <a:pt x="1620774" y="99822"/>
                </a:moveTo>
                <a:lnTo>
                  <a:pt x="1619250" y="108204"/>
                </a:lnTo>
                <a:lnTo>
                  <a:pt x="1650492" y="114300"/>
                </a:lnTo>
                <a:lnTo>
                  <a:pt x="1652015" y="105918"/>
                </a:lnTo>
                <a:lnTo>
                  <a:pt x="1620774" y="99822"/>
                </a:lnTo>
                <a:close/>
              </a:path>
              <a:path w="3900804" h="262889">
                <a:moveTo>
                  <a:pt x="1722120" y="105918"/>
                </a:moveTo>
                <a:lnTo>
                  <a:pt x="1690115" y="105918"/>
                </a:lnTo>
                <a:lnTo>
                  <a:pt x="1690115" y="114300"/>
                </a:lnTo>
                <a:lnTo>
                  <a:pt x="1722120" y="114300"/>
                </a:lnTo>
                <a:lnTo>
                  <a:pt x="1722120" y="105918"/>
                </a:lnTo>
                <a:close/>
              </a:path>
              <a:path w="3900804" h="262889">
                <a:moveTo>
                  <a:pt x="1763268" y="106680"/>
                </a:moveTo>
                <a:lnTo>
                  <a:pt x="1757934" y="113538"/>
                </a:lnTo>
                <a:lnTo>
                  <a:pt x="1789176" y="137922"/>
                </a:lnTo>
                <a:lnTo>
                  <a:pt x="1794510" y="131064"/>
                </a:lnTo>
                <a:lnTo>
                  <a:pt x="1763268" y="106680"/>
                </a:lnTo>
                <a:close/>
              </a:path>
              <a:path w="3900804" h="262889">
                <a:moveTo>
                  <a:pt x="1831848" y="130302"/>
                </a:moveTo>
                <a:lnTo>
                  <a:pt x="1829562" y="138684"/>
                </a:lnTo>
                <a:lnTo>
                  <a:pt x="1861566" y="145542"/>
                </a:lnTo>
                <a:lnTo>
                  <a:pt x="1863090" y="137160"/>
                </a:lnTo>
                <a:lnTo>
                  <a:pt x="1831848" y="130302"/>
                </a:lnTo>
                <a:close/>
              </a:path>
              <a:path w="3900804" h="262889">
                <a:moveTo>
                  <a:pt x="1901190" y="137160"/>
                </a:moveTo>
                <a:lnTo>
                  <a:pt x="1901190" y="145542"/>
                </a:lnTo>
                <a:lnTo>
                  <a:pt x="1932432" y="147066"/>
                </a:lnTo>
                <a:lnTo>
                  <a:pt x="1932432" y="138684"/>
                </a:lnTo>
                <a:lnTo>
                  <a:pt x="1901190" y="137160"/>
                </a:lnTo>
                <a:close/>
              </a:path>
              <a:path w="3900804" h="262889">
                <a:moveTo>
                  <a:pt x="2002536" y="135636"/>
                </a:moveTo>
                <a:lnTo>
                  <a:pt x="1971294" y="138684"/>
                </a:lnTo>
                <a:lnTo>
                  <a:pt x="1972056" y="147066"/>
                </a:lnTo>
                <a:lnTo>
                  <a:pt x="2003298" y="144018"/>
                </a:lnTo>
                <a:lnTo>
                  <a:pt x="2002536" y="135636"/>
                </a:lnTo>
                <a:close/>
              </a:path>
              <a:path w="3900804" h="262889">
                <a:moveTo>
                  <a:pt x="2072640" y="131826"/>
                </a:moveTo>
                <a:lnTo>
                  <a:pt x="2040636" y="135636"/>
                </a:lnTo>
                <a:lnTo>
                  <a:pt x="2042160" y="144018"/>
                </a:lnTo>
                <a:lnTo>
                  <a:pt x="2073402" y="140208"/>
                </a:lnTo>
                <a:lnTo>
                  <a:pt x="2072640" y="131826"/>
                </a:lnTo>
                <a:close/>
              </a:path>
              <a:path w="3900804" h="262889">
                <a:moveTo>
                  <a:pt x="2142744" y="125730"/>
                </a:moveTo>
                <a:lnTo>
                  <a:pt x="2110740" y="131826"/>
                </a:lnTo>
                <a:lnTo>
                  <a:pt x="2112264" y="140208"/>
                </a:lnTo>
                <a:lnTo>
                  <a:pt x="2144268" y="134112"/>
                </a:lnTo>
                <a:lnTo>
                  <a:pt x="2142744" y="125730"/>
                </a:lnTo>
                <a:close/>
              </a:path>
              <a:path w="3900804" h="262889">
                <a:moveTo>
                  <a:pt x="2212848" y="120396"/>
                </a:moveTo>
                <a:lnTo>
                  <a:pt x="2181606" y="125730"/>
                </a:lnTo>
                <a:lnTo>
                  <a:pt x="2183130" y="134112"/>
                </a:lnTo>
                <a:lnTo>
                  <a:pt x="2214372" y="128778"/>
                </a:lnTo>
                <a:lnTo>
                  <a:pt x="2212848" y="120396"/>
                </a:lnTo>
                <a:close/>
              </a:path>
              <a:path w="3900804" h="262889">
                <a:moveTo>
                  <a:pt x="2282952" y="111252"/>
                </a:moveTo>
                <a:lnTo>
                  <a:pt x="2250948" y="120396"/>
                </a:lnTo>
                <a:lnTo>
                  <a:pt x="2253234" y="128778"/>
                </a:lnTo>
                <a:lnTo>
                  <a:pt x="2285238" y="119634"/>
                </a:lnTo>
                <a:lnTo>
                  <a:pt x="2282952" y="111252"/>
                </a:lnTo>
                <a:close/>
              </a:path>
              <a:path w="3900804" h="262889">
                <a:moveTo>
                  <a:pt x="2353056" y="101346"/>
                </a:moveTo>
                <a:lnTo>
                  <a:pt x="2321052" y="111252"/>
                </a:lnTo>
                <a:lnTo>
                  <a:pt x="2324100" y="119634"/>
                </a:lnTo>
                <a:lnTo>
                  <a:pt x="2355342" y="109728"/>
                </a:lnTo>
                <a:lnTo>
                  <a:pt x="2353056" y="101346"/>
                </a:lnTo>
                <a:close/>
              </a:path>
              <a:path w="3900804" h="262889">
                <a:moveTo>
                  <a:pt x="2423160" y="94488"/>
                </a:moveTo>
                <a:lnTo>
                  <a:pt x="2391918" y="101346"/>
                </a:lnTo>
                <a:lnTo>
                  <a:pt x="2394204" y="109728"/>
                </a:lnTo>
                <a:lnTo>
                  <a:pt x="2425446" y="102870"/>
                </a:lnTo>
                <a:lnTo>
                  <a:pt x="2423160" y="94488"/>
                </a:lnTo>
                <a:close/>
              </a:path>
              <a:path w="3900804" h="262889">
                <a:moveTo>
                  <a:pt x="2494026" y="89916"/>
                </a:moveTo>
                <a:lnTo>
                  <a:pt x="2462784" y="94488"/>
                </a:lnTo>
                <a:lnTo>
                  <a:pt x="2463546" y="102870"/>
                </a:lnTo>
                <a:lnTo>
                  <a:pt x="2495550" y="98298"/>
                </a:lnTo>
                <a:lnTo>
                  <a:pt x="2494026" y="89916"/>
                </a:lnTo>
                <a:close/>
              </a:path>
              <a:path w="3900804" h="262889">
                <a:moveTo>
                  <a:pt x="2564130" y="85344"/>
                </a:moveTo>
                <a:lnTo>
                  <a:pt x="2532888" y="89916"/>
                </a:lnTo>
                <a:lnTo>
                  <a:pt x="2534412" y="98298"/>
                </a:lnTo>
                <a:lnTo>
                  <a:pt x="2565654" y="94488"/>
                </a:lnTo>
                <a:lnTo>
                  <a:pt x="2564130" y="85344"/>
                </a:lnTo>
                <a:close/>
              </a:path>
              <a:path w="3900804" h="262889">
                <a:moveTo>
                  <a:pt x="2634234" y="78486"/>
                </a:moveTo>
                <a:lnTo>
                  <a:pt x="2602992" y="86106"/>
                </a:lnTo>
                <a:lnTo>
                  <a:pt x="2604516" y="94488"/>
                </a:lnTo>
                <a:lnTo>
                  <a:pt x="2636520" y="86868"/>
                </a:lnTo>
                <a:lnTo>
                  <a:pt x="2634234" y="78486"/>
                </a:lnTo>
                <a:close/>
              </a:path>
              <a:path w="3900804" h="262889">
                <a:moveTo>
                  <a:pt x="2704338" y="71628"/>
                </a:moveTo>
                <a:lnTo>
                  <a:pt x="2673096" y="78486"/>
                </a:lnTo>
                <a:lnTo>
                  <a:pt x="2674620" y="86868"/>
                </a:lnTo>
                <a:lnTo>
                  <a:pt x="2706624" y="80010"/>
                </a:lnTo>
                <a:lnTo>
                  <a:pt x="2704338" y="71628"/>
                </a:lnTo>
                <a:close/>
              </a:path>
              <a:path w="3900804" h="262889">
                <a:moveTo>
                  <a:pt x="2744724" y="71628"/>
                </a:moveTo>
                <a:lnTo>
                  <a:pt x="2743962" y="80010"/>
                </a:lnTo>
                <a:lnTo>
                  <a:pt x="2775966" y="81534"/>
                </a:lnTo>
                <a:lnTo>
                  <a:pt x="2775966" y="72390"/>
                </a:lnTo>
                <a:lnTo>
                  <a:pt x="2744724" y="71628"/>
                </a:lnTo>
                <a:close/>
              </a:path>
              <a:path w="3900804" h="262889">
                <a:moveTo>
                  <a:pt x="2814828" y="72390"/>
                </a:moveTo>
                <a:lnTo>
                  <a:pt x="2814066" y="81534"/>
                </a:lnTo>
                <a:lnTo>
                  <a:pt x="2846070" y="83820"/>
                </a:lnTo>
                <a:lnTo>
                  <a:pt x="2846832" y="75438"/>
                </a:lnTo>
                <a:lnTo>
                  <a:pt x="2814828" y="72390"/>
                </a:lnTo>
                <a:close/>
              </a:path>
              <a:path w="3900804" h="262889">
                <a:moveTo>
                  <a:pt x="2916174" y="73914"/>
                </a:moveTo>
                <a:lnTo>
                  <a:pt x="2884932" y="75438"/>
                </a:lnTo>
                <a:lnTo>
                  <a:pt x="2884932" y="83820"/>
                </a:lnTo>
                <a:lnTo>
                  <a:pt x="2916174" y="83058"/>
                </a:lnTo>
                <a:lnTo>
                  <a:pt x="2916174" y="73914"/>
                </a:lnTo>
                <a:close/>
              </a:path>
              <a:path w="3900804" h="262889">
                <a:moveTo>
                  <a:pt x="2986278" y="72390"/>
                </a:moveTo>
                <a:lnTo>
                  <a:pt x="2955036" y="73914"/>
                </a:lnTo>
                <a:lnTo>
                  <a:pt x="2955036" y="83058"/>
                </a:lnTo>
                <a:lnTo>
                  <a:pt x="2987040" y="81534"/>
                </a:lnTo>
                <a:lnTo>
                  <a:pt x="2986278" y="72390"/>
                </a:lnTo>
                <a:close/>
              </a:path>
              <a:path w="3900804" h="262889">
                <a:moveTo>
                  <a:pt x="3056382" y="67056"/>
                </a:moveTo>
                <a:lnTo>
                  <a:pt x="3024378" y="73152"/>
                </a:lnTo>
                <a:lnTo>
                  <a:pt x="3025902" y="81534"/>
                </a:lnTo>
                <a:lnTo>
                  <a:pt x="3057906" y="75438"/>
                </a:lnTo>
                <a:lnTo>
                  <a:pt x="3056382" y="67056"/>
                </a:lnTo>
                <a:close/>
              </a:path>
              <a:path w="3900804" h="262889">
                <a:moveTo>
                  <a:pt x="3126486" y="60198"/>
                </a:moveTo>
                <a:lnTo>
                  <a:pt x="3094482" y="67056"/>
                </a:lnTo>
                <a:lnTo>
                  <a:pt x="3096768" y="75438"/>
                </a:lnTo>
                <a:lnTo>
                  <a:pt x="3128010" y="68580"/>
                </a:lnTo>
                <a:lnTo>
                  <a:pt x="3126486" y="60198"/>
                </a:lnTo>
                <a:close/>
              </a:path>
              <a:path w="3900804" h="262889">
                <a:moveTo>
                  <a:pt x="3196590" y="55626"/>
                </a:moveTo>
                <a:lnTo>
                  <a:pt x="3165348" y="60198"/>
                </a:lnTo>
                <a:lnTo>
                  <a:pt x="3166110" y="68580"/>
                </a:lnTo>
                <a:lnTo>
                  <a:pt x="3198114" y="64008"/>
                </a:lnTo>
                <a:lnTo>
                  <a:pt x="3196590" y="55626"/>
                </a:lnTo>
                <a:close/>
              </a:path>
              <a:path w="3900804" h="262889">
                <a:moveTo>
                  <a:pt x="3266694" y="49530"/>
                </a:moveTo>
                <a:lnTo>
                  <a:pt x="3235452" y="55626"/>
                </a:lnTo>
                <a:lnTo>
                  <a:pt x="3236976" y="64008"/>
                </a:lnTo>
                <a:lnTo>
                  <a:pt x="3268218" y="58674"/>
                </a:lnTo>
                <a:lnTo>
                  <a:pt x="3266694" y="49530"/>
                </a:lnTo>
                <a:close/>
              </a:path>
              <a:path w="3900804" h="262889">
                <a:moveTo>
                  <a:pt x="3337560" y="45720"/>
                </a:moveTo>
                <a:lnTo>
                  <a:pt x="3305556" y="49530"/>
                </a:lnTo>
                <a:lnTo>
                  <a:pt x="3307079" y="58674"/>
                </a:lnTo>
                <a:lnTo>
                  <a:pt x="3338322" y="54102"/>
                </a:lnTo>
                <a:lnTo>
                  <a:pt x="3337560" y="45720"/>
                </a:lnTo>
                <a:close/>
              </a:path>
              <a:path w="3900804" h="262889">
                <a:moveTo>
                  <a:pt x="3407664" y="41148"/>
                </a:moveTo>
                <a:lnTo>
                  <a:pt x="3376422" y="45720"/>
                </a:lnTo>
                <a:lnTo>
                  <a:pt x="3377184" y="54102"/>
                </a:lnTo>
                <a:lnTo>
                  <a:pt x="3409188" y="49530"/>
                </a:lnTo>
                <a:lnTo>
                  <a:pt x="3407664" y="41148"/>
                </a:lnTo>
                <a:close/>
              </a:path>
              <a:path w="3900804" h="262889">
                <a:moveTo>
                  <a:pt x="3477768" y="36576"/>
                </a:moveTo>
                <a:lnTo>
                  <a:pt x="3446526" y="41148"/>
                </a:lnTo>
                <a:lnTo>
                  <a:pt x="3447288" y="49530"/>
                </a:lnTo>
                <a:lnTo>
                  <a:pt x="3479291" y="45720"/>
                </a:lnTo>
                <a:lnTo>
                  <a:pt x="3477768" y="36576"/>
                </a:lnTo>
                <a:close/>
              </a:path>
              <a:path w="3900804" h="262889">
                <a:moveTo>
                  <a:pt x="3547872" y="32766"/>
                </a:moveTo>
                <a:lnTo>
                  <a:pt x="3516629" y="36576"/>
                </a:lnTo>
                <a:lnTo>
                  <a:pt x="3518154" y="45720"/>
                </a:lnTo>
                <a:lnTo>
                  <a:pt x="3549396" y="41148"/>
                </a:lnTo>
                <a:lnTo>
                  <a:pt x="3547872" y="32766"/>
                </a:lnTo>
                <a:close/>
              </a:path>
              <a:path w="3900804" h="262889">
                <a:moveTo>
                  <a:pt x="3618738" y="28194"/>
                </a:moveTo>
                <a:lnTo>
                  <a:pt x="3586734" y="32766"/>
                </a:lnTo>
                <a:lnTo>
                  <a:pt x="3588258" y="41148"/>
                </a:lnTo>
                <a:lnTo>
                  <a:pt x="3619500" y="36576"/>
                </a:lnTo>
                <a:lnTo>
                  <a:pt x="3618738" y="28194"/>
                </a:lnTo>
                <a:close/>
              </a:path>
              <a:path w="3900804" h="262889">
                <a:moveTo>
                  <a:pt x="3688841" y="22860"/>
                </a:moveTo>
                <a:lnTo>
                  <a:pt x="3656838" y="28194"/>
                </a:lnTo>
                <a:lnTo>
                  <a:pt x="3658362" y="36576"/>
                </a:lnTo>
                <a:lnTo>
                  <a:pt x="3690366" y="31242"/>
                </a:lnTo>
                <a:lnTo>
                  <a:pt x="3688841" y="22860"/>
                </a:lnTo>
                <a:close/>
              </a:path>
              <a:path w="3900804" h="262889">
                <a:moveTo>
                  <a:pt x="3758946" y="18288"/>
                </a:moveTo>
                <a:lnTo>
                  <a:pt x="3727704" y="22860"/>
                </a:lnTo>
                <a:lnTo>
                  <a:pt x="3728466" y="31242"/>
                </a:lnTo>
                <a:lnTo>
                  <a:pt x="3760470" y="26670"/>
                </a:lnTo>
                <a:lnTo>
                  <a:pt x="3758946" y="18288"/>
                </a:lnTo>
                <a:close/>
              </a:path>
              <a:path w="3900804" h="262889">
                <a:moveTo>
                  <a:pt x="3829050" y="13716"/>
                </a:moveTo>
                <a:lnTo>
                  <a:pt x="3797808" y="18288"/>
                </a:lnTo>
                <a:lnTo>
                  <a:pt x="3798570" y="26670"/>
                </a:lnTo>
                <a:lnTo>
                  <a:pt x="3830574" y="22860"/>
                </a:lnTo>
                <a:lnTo>
                  <a:pt x="3829050" y="13716"/>
                </a:lnTo>
                <a:close/>
              </a:path>
              <a:path w="3900804" h="262889">
                <a:moveTo>
                  <a:pt x="3899916" y="9906"/>
                </a:moveTo>
                <a:lnTo>
                  <a:pt x="3867912" y="13716"/>
                </a:lnTo>
                <a:lnTo>
                  <a:pt x="3869436" y="22860"/>
                </a:lnTo>
                <a:lnTo>
                  <a:pt x="3900678" y="18288"/>
                </a:lnTo>
                <a:lnTo>
                  <a:pt x="3899916" y="9906"/>
                </a:lnTo>
                <a:close/>
              </a:path>
            </a:pathLst>
          </a:custGeom>
          <a:solidFill>
            <a:srgbClr val="000000"/>
          </a:solidFill>
        </p:spPr>
        <p:txBody>
          <a:bodyPr wrap="square" lIns="0" tIns="0" rIns="0" bIns="0" rtlCol="0"/>
          <a:lstStyle/>
          <a:p>
            <a:endParaRPr/>
          </a:p>
        </p:txBody>
      </p:sp>
      <p:sp>
        <p:nvSpPr>
          <p:cNvPr id="124" name="object 124"/>
          <p:cNvSpPr/>
          <p:nvPr/>
        </p:nvSpPr>
        <p:spPr>
          <a:xfrm>
            <a:off x="2594610" y="6153150"/>
            <a:ext cx="0" cy="113664"/>
          </a:xfrm>
          <a:custGeom>
            <a:avLst/>
            <a:gdLst/>
            <a:ahLst/>
            <a:cxnLst/>
            <a:rect l="l" t="t" r="r" b="b"/>
            <a:pathLst>
              <a:path h="113664">
                <a:moveTo>
                  <a:pt x="0" y="0"/>
                </a:moveTo>
                <a:lnTo>
                  <a:pt x="0" y="113537"/>
                </a:lnTo>
              </a:path>
            </a:pathLst>
          </a:custGeom>
          <a:ln w="21336">
            <a:solidFill>
              <a:srgbClr val="0000A8"/>
            </a:solidFill>
          </a:ln>
        </p:spPr>
        <p:txBody>
          <a:bodyPr wrap="square" lIns="0" tIns="0" rIns="0" bIns="0" rtlCol="0"/>
          <a:lstStyle/>
          <a:p>
            <a:endParaRPr/>
          </a:p>
        </p:txBody>
      </p:sp>
      <p:sp>
        <p:nvSpPr>
          <p:cNvPr id="125" name="object 125"/>
          <p:cNvSpPr/>
          <p:nvPr/>
        </p:nvSpPr>
        <p:spPr>
          <a:xfrm>
            <a:off x="2655951" y="6050279"/>
            <a:ext cx="0" cy="113030"/>
          </a:xfrm>
          <a:custGeom>
            <a:avLst/>
            <a:gdLst/>
            <a:ahLst/>
            <a:cxnLst/>
            <a:rect l="l" t="t" r="r" b="b"/>
            <a:pathLst>
              <a:path h="113029">
                <a:moveTo>
                  <a:pt x="0" y="0"/>
                </a:moveTo>
                <a:lnTo>
                  <a:pt x="0" y="112775"/>
                </a:lnTo>
              </a:path>
            </a:pathLst>
          </a:custGeom>
          <a:ln w="38862">
            <a:solidFill>
              <a:srgbClr val="0000A8"/>
            </a:solidFill>
          </a:ln>
        </p:spPr>
        <p:txBody>
          <a:bodyPr wrap="square" lIns="0" tIns="0" rIns="0" bIns="0" rtlCol="0"/>
          <a:lstStyle/>
          <a:p>
            <a:endParaRPr/>
          </a:p>
        </p:txBody>
      </p:sp>
      <p:sp>
        <p:nvSpPr>
          <p:cNvPr id="126" name="object 126"/>
          <p:cNvSpPr/>
          <p:nvPr/>
        </p:nvSpPr>
        <p:spPr>
          <a:xfrm>
            <a:off x="2726435" y="6001511"/>
            <a:ext cx="0" cy="114300"/>
          </a:xfrm>
          <a:custGeom>
            <a:avLst/>
            <a:gdLst/>
            <a:ahLst/>
            <a:cxnLst/>
            <a:rect l="l" t="t" r="r" b="b"/>
            <a:pathLst>
              <a:path h="114300">
                <a:moveTo>
                  <a:pt x="0" y="0"/>
                </a:moveTo>
                <a:lnTo>
                  <a:pt x="0" y="114300"/>
                </a:lnTo>
              </a:path>
            </a:pathLst>
          </a:custGeom>
          <a:ln w="38100">
            <a:solidFill>
              <a:srgbClr val="0000A8"/>
            </a:solidFill>
          </a:ln>
        </p:spPr>
        <p:txBody>
          <a:bodyPr wrap="square" lIns="0" tIns="0" rIns="0" bIns="0" rtlCol="0"/>
          <a:lstStyle/>
          <a:p>
            <a:endParaRPr/>
          </a:p>
        </p:txBody>
      </p:sp>
      <p:sp>
        <p:nvSpPr>
          <p:cNvPr id="127" name="object 127"/>
          <p:cNvSpPr/>
          <p:nvPr/>
        </p:nvSpPr>
        <p:spPr>
          <a:xfrm>
            <a:off x="2796920" y="5945123"/>
            <a:ext cx="0" cy="115570"/>
          </a:xfrm>
          <a:custGeom>
            <a:avLst/>
            <a:gdLst/>
            <a:ahLst/>
            <a:cxnLst/>
            <a:rect l="l" t="t" r="r" b="b"/>
            <a:pathLst>
              <a:path h="115570">
                <a:moveTo>
                  <a:pt x="0" y="0"/>
                </a:moveTo>
                <a:lnTo>
                  <a:pt x="0" y="115062"/>
                </a:lnTo>
              </a:path>
            </a:pathLst>
          </a:custGeom>
          <a:ln w="38862">
            <a:solidFill>
              <a:srgbClr val="0000A8"/>
            </a:solidFill>
          </a:ln>
        </p:spPr>
        <p:txBody>
          <a:bodyPr wrap="square" lIns="0" tIns="0" rIns="0" bIns="0" rtlCol="0"/>
          <a:lstStyle/>
          <a:p>
            <a:endParaRPr/>
          </a:p>
        </p:txBody>
      </p:sp>
      <p:sp>
        <p:nvSpPr>
          <p:cNvPr id="128" name="object 128"/>
          <p:cNvSpPr/>
          <p:nvPr/>
        </p:nvSpPr>
        <p:spPr>
          <a:xfrm>
            <a:off x="2867025" y="5949696"/>
            <a:ext cx="0" cy="115570"/>
          </a:xfrm>
          <a:custGeom>
            <a:avLst/>
            <a:gdLst/>
            <a:ahLst/>
            <a:cxnLst/>
            <a:rect l="l" t="t" r="r" b="b"/>
            <a:pathLst>
              <a:path h="115570">
                <a:moveTo>
                  <a:pt x="0" y="0"/>
                </a:moveTo>
                <a:lnTo>
                  <a:pt x="0" y="115062"/>
                </a:lnTo>
              </a:path>
            </a:pathLst>
          </a:custGeom>
          <a:ln w="38862">
            <a:solidFill>
              <a:srgbClr val="0000A8"/>
            </a:solidFill>
          </a:ln>
        </p:spPr>
        <p:txBody>
          <a:bodyPr wrap="square" lIns="0" tIns="0" rIns="0" bIns="0" rtlCol="0"/>
          <a:lstStyle/>
          <a:p>
            <a:endParaRPr/>
          </a:p>
        </p:txBody>
      </p:sp>
      <p:sp>
        <p:nvSpPr>
          <p:cNvPr id="129" name="object 129"/>
          <p:cNvSpPr/>
          <p:nvPr/>
        </p:nvSpPr>
        <p:spPr>
          <a:xfrm>
            <a:off x="2937129" y="5894070"/>
            <a:ext cx="0" cy="114300"/>
          </a:xfrm>
          <a:custGeom>
            <a:avLst/>
            <a:gdLst/>
            <a:ahLst/>
            <a:cxnLst/>
            <a:rect l="l" t="t" r="r" b="b"/>
            <a:pathLst>
              <a:path h="114300">
                <a:moveTo>
                  <a:pt x="0" y="0"/>
                </a:moveTo>
                <a:lnTo>
                  <a:pt x="0" y="114300"/>
                </a:lnTo>
              </a:path>
            </a:pathLst>
          </a:custGeom>
          <a:ln w="38862">
            <a:solidFill>
              <a:srgbClr val="0000A8"/>
            </a:solidFill>
          </a:ln>
        </p:spPr>
        <p:txBody>
          <a:bodyPr wrap="square" lIns="0" tIns="0" rIns="0" bIns="0" rtlCol="0"/>
          <a:lstStyle/>
          <a:p>
            <a:endParaRPr/>
          </a:p>
        </p:txBody>
      </p:sp>
      <p:sp>
        <p:nvSpPr>
          <p:cNvPr id="130" name="object 130"/>
          <p:cNvSpPr/>
          <p:nvPr/>
        </p:nvSpPr>
        <p:spPr>
          <a:xfrm>
            <a:off x="3007232" y="5907023"/>
            <a:ext cx="0" cy="116205"/>
          </a:xfrm>
          <a:custGeom>
            <a:avLst/>
            <a:gdLst/>
            <a:ahLst/>
            <a:cxnLst/>
            <a:rect l="l" t="t" r="r" b="b"/>
            <a:pathLst>
              <a:path h="116204">
                <a:moveTo>
                  <a:pt x="0" y="0"/>
                </a:moveTo>
                <a:lnTo>
                  <a:pt x="0" y="115824"/>
                </a:lnTo>
              </a:path>
            </a:pathLst>
          </a:custGeom>
          <a:ln w="38862">
            <a:solidFill>
              <a:srgbClr val="0000A8"/>
            </a:solidFill>
          </a:ln>
        </p:spPr>
        <p:txBody>
          <a:bodyPr wrap="square" lIns="0" tIns="0" rIns="0" bIns="0" rtlCol="0"/>
          <a:lstStyle/>
          <a:p>
            <a:endParaRPr/>
          </a:p>
        </p:txBody>
      </p:sp>
      <p:sp>
        <p:nvSpPr>
          <p:cNvPr id="131" name="object 131"/>
          <p:cNvSpPr/>
          <p:nvPr/>
        </p:nvSpPr>
        <p:spPr>
          <a:xfrm>
            <a:off x="3077717" y="5978652"/>
            <a:ext cx="0" cy="114300"/>
          </a:xfrm>
          <a:custGeom>
            <a:avLst/>
            <a:gdLst/>
            <a:ahLst/>
            <a:cxnLst/>
            <a:rect l="l" t="t" r="r" b="b"/>
            <a:pathLst>
              <a:path h="114300">
                <a:moveTo>
                  <a:pt x="0" y="0"/>
                </a:moveTo>
                <a:lnTo>
                  <a:pt x="0" y="114300"/>
                </a:lnTo>
              </a:path>
            </a:pathLst>
          </a:custGeom>
          <a:ln w="38100">
            <a:solidFill>
              <a:srgbClr val="0000A8"/>
            </a:solidFill>
          </a:ln>
        </p:spPr>
        <p:txBody>
          <a:bodyPr wrap="square" lIns="0" tIns="0" rIns="0" bIns="0" rtlCol="0"/>
          <a:lstStyle/>
          <a:p>
            <a:endParaRPr/>
          </a:p>
        </p:txBody>
      </p:sp>
      <p:sp>
        <p:nvSpPr>
          <p:cNvPr id="132" name="object 132"/>
          <p:cNvSpPr/>
          <p:nvPr/>
        </p:nvSpPr>
        <p:spPr>
          <a:xfrm>
            <a:off x="3148202" y="5967221"/>
            <a:ext cx="0" cy="116205"/>
          </a:xfrm>
          <a:custGeom>
            <a:avLst/>
            <a:gdLst/>
            <a:ahLst/>
            <a:cxnLst/>
            <a:rect l="l" t="t" r="r" b="b"/>
            <a:pathLst>
              <a:path h="116204">
                <a:moveTo>
                  <a:pt x="0" y="0"/>
                </a:moveTo>
                <a:lnTo>
                  <a:pt x="0" y="115824"/>
                </a:lnTo>
              </a:path>
            </a:pathLst>
          </a:custGeom>
          <a:ln w="38862">
            <a:solidFill>
              <a:srgbClr val="0000A8"/>
            </a:solidFill>
          </a:ln>
        </p:spPr>
        <p:txBody>
          <a:bodyPr wrap="square" lIns="0" tIns="0" rIns="0" bIns="0" rtlCol="0"/>
          <a:lstStyle/>
          <a:p>
            <a:endParaRPr/>
          </a:p>
        </p:txBody>
      </p:sp>
      <p:sp>
        <p:nvSpPr>
          <p:cNvPr id="133" name="object 133"/>
          <p:cNvSpPr/>
          <p:nvPr/>
        </p:nvSpPr>
        <p:spPr>
          <a:xfrm>
            <a:off x="3218307" y="5920740"/>
            <a:ext cx="0" cy="118110"/>
          </a:xfrm>
          <a:custGeom>
            <a:avLst/>
            <a:gdLst/>
            <a:ahLst/>
            <a:cxnLst/>
            <a:rect l="l" t="t" r="r" b="b"/>
            <a:pathLst>
              <a:path h="118110">
                <a:moveTo>
                  <a:pt x="0" y="0"/>
                </a:moveTo>
                <a:lnTo>
                  <a:pt x="0" y="118110"/>
                </a:lnTo>
              </a:path>
            </a:pathLst>
          </a:custGeom>
          <a:ln w="38862">
            <a:solidFill>
              <a:srgbClr val="0000A8"/>
            </a:solidFill>
          </a:ln>
        </p:spPr>
        <p:txBody>
          <a:bodyPr wrap="square" lIns="0" tIns="0" rIns="0" bIns="0" rtlCol="0"/>
          <a:lstStyle/>
          <a:p>
            <a:endParaRPr/>
          </a:p>
        </p:txBody>
      </p:sp>
      <p:sp>
        <p:nvSpPr>
          <p:cNvPr id="134" name="object 134"/>
          <p:cNvSpPr/>
          <p:nvPr/>
        </p:nvSpPr>
        <p:spPr>
          <a:xfrm>
            <a:off x="3288410" y="5899403"/>
            <a:ext cx="0" cy="117475"/>
          </a:xfrm>
          <a:custGeom>
            <a:avLst/>
            <a:gdLst/>
            <a:ahLst/>
            <a:cxnLst/>
            <a:rect l="l" t="t" r="r" b="b"/>
            <a:pathLst>
              <a:path h="117475">
                <a:moveTo>
                  <a:pt x="0" y="0"/>
                </a:moveTo>
                <a:lnTo>
                  <a:pt x="0" y="117348"/>
                </a:lnTo>
              </a:path>
            </a:pathLst>
          </a:custGeom>
          <a:ln w="38862">
            <a:solidFill>
              <a:srgbClr val="0000A8"/>
            </a:solidFill>
          </a:ln>
        </p:spPr>
        <p:txBody>
          <a:bodyPr wrap="square" lIns="0" tIns="0" rIns="0" bIns="0" rtlCol="0"/>
          <a:lstStyle/>
          <a:p>
            <a:endParaRPr/>
          </a:p>
        </p:txBody>
      </p:sp>
      <p:sp>
        <p:nvSpPr>
          <p:cNvPr id="135" name="object 135"/>
          <p:cNvSpPr/>
          <p:nvPr/>
        </p:nvSpPr>
        <p:spPr>
          <a:xfrm>
            <a:off x="3358896" y="5974079"/>
            <a:ext cx="0" cy="119380"/>
          </a:xfrm>
          <a:custGeom>
            <a:avLst/>
            <a:gdLst/>
            <a:ahLst/>
            <a:cxnLst/>
            <a:rect l="l" t="t" r="r" b="b"/>
            <a:pathLst>
              <a:path h="119379">
                <a:moveTo>
                  <a:pt x="0" y="0"/>
                </a:moveTo>
                <a:lnTo>
                  <a:pt x="0" y="118872"/>
                </a:lnTo>
              </a:path>
            </a:pathLst>
          </a:custGeom>
          <a:ln w="38100">
            <a:solidFill>
              <a:srgbClr val="0000A8"/>
            </a:solidFill>
          </a:ln>
        </p:spPr>
        <p:txBody>
          <a:bodyPr wrap="square" lIns="0" tIns="0" rIns="0" bIns="0" rtlCol="0"/>
          <a:lstStyle/>
          <a:p>
            <a:endParaRPr/>
          </a:p>
        </p:txBody>
      </p:sp>
      <p:sp>
        <p:nvSpPr>
          <p:cNvPr id="136" name="object 136"/>
          <p:cNvSpPr/>
          <p:nvPr/>
        </p:nvSpPr>
        <p:spPr>
          <a:xfrm>
            <a:off x="3429380" y="6052565"/>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37" name="object 137"/>
          <p:cNvSpPr/>
          <p:nvPr/>
        </p:nvSpPr>
        <p:spPr>
          <a:xfrm>
            <a:off x="3499484" y="6104382"/>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38" name="object 138"/>
          <p:cNvSpPr/>
          <p:nvPr/>
        </p:nvSpPr>
        <p:spPr>
          <a:xfrm>
            <a:off x="3569589" y="6112764"/>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39" name="object 139"/>
          <p:cNvSpPr/>
          <p:nvPr/>
        </p:nvSpPr>
        <p:spPr>
          <a:xfrm>
            <a:off x="3639692" y="6092952"/>
            <a:ext cx="0" cy="120650"/>
          </a:xfrm>
          <a:custGeom>
            <a:avLst/>
            <a:gdLst/>
            <a:ahLst/>
            <a:cxnLst/>
            <a:rect l="l" t="t" r="r" b="b"/>
            <a:pathLst>
              <a:path h="120650">
                <a:moveTo>
                  <a:pt x="0" y="0"/>
                </a:moveTo>
                <a:lnTo>
                  <a:pt x="0" y="120396"/>
                </a:lnTo>
              </a:path>
            </a:pathLst>
          </a:custGeom>
          <a:ln w="38862">
            <a:solidFill>
              <a:srgbClr val="0000A8"/>
            </a:solidFill>
          </a:ln>
        </p:spPr>
        <p:txBody>
          <a:bodyPr wrap="square" lIns="0" tIns="0" rIns="0" bIns="0" rtlCol="0"/>
          <a:lstStyle/>
          <a:p>
            <a:endParaRPr/>
          </a:p>
        </p:txBody>
      </p:sp>
      <p:sp>
        <p:nvSpPr>
          <p:cNvPr id="140" name="object 140"/>
          <p:cNvSpPr/>
          <p:nvPr/>
        </p:nvSpPr>
        <p:spPr>
          <a:xfrm>
            <a:off x="3710178" y="6070091"/>
            <a:ext cx="0" cy="120650"/>
          </a:xfrm>
          <a:custGeom>
            <a:avLst/>
            <a:gdLst/>
            <a:ahLst/>
            <a:cxnLst/>
            <a:rect l="l" t="t" r="r" b="b"/>
            <a:pathLst>
              <a:path h="120650">
                <a:moveTo>
                  <a:pt x="0" y="0"/>
                </a:moveTo>
                <a:lnTo>
                  <a:pt x="0" y="120396"/>
                </a:lnTo>
              </a:path>
            </a:pathLst>
          </a:custGeom>
          <a:ln w="38100">
            <a:solidFill>
              <a:srgbClr val="0000A8"/>
            </a:solidFill>
          </a:ln>
        </p:spPr>
        <p:txBody>
          <a:bodyPr wrap="square" lIns="0" tIns="0" rIns="0" bIns="0" rtlCol="0"/>
          <a:lstStyle/>
          <a:p>
            <a:endParaRPr/>
          </a:p>
        </p:txBody>
      </p:sp>
      <p:sp>
        <p:nvSpPr>
          <p:cNvPr id="141" name="object 141"/>
          <p:cNvSpPr/>
          <p:nvPr/>
        </p:nvSpPr>
        <p:spPr>
          <a:xfrm>
            <a:off x="3780663" y="6044184"/>
            <a:ext cx="0" cy="121920"/>
          </a:xfrm>
          <a:custGeom>
            <a:avLst/>
            <a:gdLst/>
            <a:ahLst/>
            <a:cxnLst/>
            <a:rect l="l" t="t" r="r" b="b"/>
            <a:pathLst>
              <a:path h="121920">
                <a:moveTo>
                  <a:pt x="0" y="0"/>
                </a:moveTo>
                <a:lnTo>
                  <a:pt x="0" y="121920"/>
                </a:lnTo>
              </a:path>
            </a:pathLst>
          </a:custGeom>
          <a:ln w="38862">
            <a:solidFill>
              <a:srgbClr val="0000A8"/>
            </a:solidFill>
          </a:ln>
        </p:spPr>
        <p:txBody>
          <a:bodyPr wrap="square" lIns="0" tIns="0" rIns="0" bIns="0" rtlCol="0"/>
          <a:lstStyle/>
          <a:p>
            <a:endParaRPr/>
          </a:p>
        </p:txBody>
      </p:sp>
      <p:sp>
        <p:nvSpPr>
          <p:cNvPr id="142" name="object 142"/>
          <p:cNvSpPr/>
          <p:nvPr/>
        </p:nvSpPr>
        <p:spPr>
          <a:xfrm>
            <a:off x="3850766" y="6050279"/>
            <a:ext cx="0" cy="121920"/>
          </a:xfrm>
          <a:custGeom>
            <a:avLst/>
            <a:gdLst/>
            <a:ahLst/>
            <a:cxnLst/>
            <a:rect l="l" t="t" r="r" b="b"/>
            <a:pathLst>
              <a:path h="121920">
                <a:moveTo>
                  <a:pt x="0" y="0"/>
                </a:moveTo>
                <a:lnTo>
                  <a:pt x="0" y="121920"/>
                </a:lnTo>
              </a:path>
            </a:pathLst>
          </a:custGeom>
          <a:ln w="38862">
            <a:solidFill>
              <a:srgbClr val="0000A8"/>
            </a:solidFill>
          </a:ln>
        </p:spPr>
        <p:txBody>
          <a:bodyPr wrap="square" lIns="0" tIns="0" rIns="0" bIns="0" rtlCol="0"/>
          <a:lstStyle/>
          <a:p>
            <a:endParaRPr/>
          </a:p>
        </p:txBody>
      </p:sp>
      <p:sp>
        <p:nvSpPr>
          <p:cNvPr id="143" name="object 143"/>
          <p:cNvSpPr/>
          <p:nvPr/>
        </p:nvSpPr>
        <p:spPr>
          <a:xfrm>
            <a:off x="3920871" y="6027420"/>
            <a:ext cx="0" cy="121285"/>
          </a:xfrm>
          <a:custGeom>
            <a:avLst/>
            <a:gdLst/>
            <a:ahLst/>
            <a:cxnLst/>
            <a:rect l="l" t="t" r="r" b="b"/>
            <a:pathLst>
              <a:path h="121285">
                <a:moveTo>
                  <a:pt x="0" y="0"/>
                </a:moveTo>
                <a:lnTo>
                  <a:pt x="0" y="121158"/>
                </a:lnTo>
              </a:path>
            </a:pathLst>
          </a:custGeom>
          <a:ln w="38862">
            <a:solidFill>
              <a:srgbClr val="0000A8"/>
            </a:solidFill>
          </a:ln>
        </p:spPr>
        <p:txBody>
          <a:bodyPr wrap="square" lIns="0" tIns="0" rIns="0" bIns="0" rtlCol="0"/>
          <a:lstStyle/>
          <a:p>
            <a:endParaRPr/>
          </a:p>
        </p:txBody>
      </p:sp>
      <p:sp>
        <p:nvSpPr>
          <p:cNvPr id="144" name="object 144"/>
          <p:cNvSpPr/>
          <p:nvPr/>
        </p:nvSpPr>
        <p:spPr>
          <a:xfrm>
            <a:off x="3990975" y="5971032"/>
            <a:ext cx="0" cy="123825"/>
          </a:xfrm>
          <a:custGeom>
            <a:avLst/>
            <a:gdLst/>
            <a:ahLst/>
            <a:cxnLst/>
            <a:rect l="l" t="t" r="r" b="b"/>
            <a:pathLst>
              <a:path h="123825">
                <a:moveTo>
                  <a:pt x="0" y="0"/>
                </a:moveTo>
                <a:lnTo>
                  <a:pt x="0" y="123444"/>
                </a:lnTo>
              </a:path>
            </a:pathLst>
          </a:custGeom>
          <a:ln w="38862">
            <a:solidFill>
              <a:srgbClr val="0000A8"/>
            </a:solidFill>
          </a:ln>
        </p:spPr>
        <p:txBody>
          <a:bodyPr wrap="square" lIns="0" tIns="0" rIns="0" bIns="0" rtlCol="0"/>
          <a:lstStyle/>
          <a:p>
            <a:endParaRPr/>
          </a:p>
        </p:txBody>
      </p:sp>
      <p:sp>
        <p:nvSpPr>
          <p:cNvPr id="145" name="object 145"/>
          <p:cNvSpPr/>
          <p:nvPr/>
        </p:nvSpPr>
        <p:spPr>
          <a:xfrm>
            <a:off x="4061459" y="5951220"/>
            <a:ext cx="0" cy="123825"/>
          </a:xfrm>
          <a:custGeom>
            <a:avLst/>
            <a:gdLst/>
            <a:ahLst/>
            <a:cxnLst/>
            <a:rect l="l" t="t" r="r" b="b"/>
            <a:pathLst>
              <a:path h="123825">
                <a:moveTo>
                  <a:pt x="0" y="0"/>
                </a:moveTo>
                <a:lnTo>
                  <a:pt x="0" y="123444"/>
                </a:lnTo>
              </a:path>
            </a:pathLst>
          </a:custGeom>
          <a:ln w="38100">
            <a:solidFill>
              <a:srgbClr val="0000A8"/>
            </a:solidFill>
          </a:ln>
        </p:spPr>
        <p:txBody>
          <a:bodyPr wrap="square" lIns="0" tIns="0" rIns="0" bIns="0" rtlCol="0"/>
          <a:lstStyle/>
          <a:p>
            <a:endParaRPr/>
          </a:p>
        </p:txBody>
      </p:sp>
      <p:sp>
        <p:nvSpPr>
          <p:cNvPr id="146" name="object 146"/>
          <p:cNvSpPr/>
          <p:nvPr/>
        </p:nvSpPr>
        <p:spPr>
          <a:xfrm>
            <a:off x="4131945" y="5961126"/>
            <a:ext cx="0" cy="125095"/>
          </a:xfrm>
          <a:custGeom>
            <a:avLst/>
            <a:gdLst/>
            <a:ahLst/>
            <a:cxnLst/>
            <a:rect l="l" t="t" r="r" b="b"/>
            <a:pathLst>
              <a:path h="125095">
                <a:moveTo>
                  <a:pt x="0" y="0"/>
                </a:moveTo>
                <a:lnTo>
                  <a:pt x="0" y="124967"/>
                </a:lnTo>
              </a:path>
            </a:pathLst>
          </a:custGeom>
          <a:ln w="38862">
            <a:solidFill>
              <a:srgbClr val="0000A8"/>
            </a:solidFill>
          </a:ln>
        </p:spPr>
        <p:txBody>
          <a:bodyPr wrap="square" lIns="0" tIns="0" rIns="0" bIns="0" rtlCol="0"/>
          <a:lstStyle/>
          <a:p>
            <a:endParaRPr/>
          </a:p>
        </p:txBody>
      </p:sp>
      <p:sp>
        <p:nvSpPr>
          <p:cNvPr id="147" name="object 147"/>
          <p:cNvSpPr/>
          <p:nvPr/>
        </p:nvSpPr>
        <p:spPr>
          <a:xfrm>
            <a:off x="4202048" y="5983985"/>
            <a:ext cx="0" cy="125095"/>
          </a:xfrm>
          <a:custGeom>
            <a:avLst/>
            <a:gdLst/>
            <a:ahLst/>
            <a:cxnLst/>
            <a:rect l="l" t="t" r="r" b="b"/>
            <a:pathLst>
              <a:path h="125095">
                <a:moveTo>
                  <a:pt x="0" y="0"/>
                </a:moveTo>
                <a:lnTo>
                  <a:pt x="0" y="124967"/>
                </a:lnTo>
              </a:path>
            </a:pathLst>
          </a:custGeom>
          <a:ln w="38862">
            <a:solidFill>
              <a:srgbClr val="0000A8"/>
            </a:solidFill>
          </a:ln>
        </p:spPr>
        <p:txBody>
          <a:bodyPr wrap="square" lIns="0" tIns="0" rIns="0" bIns="0" rtlCol="0"/>
          <a:lstStyle/>
          <a:p>
            <a:endParaRPr/>
          </a:p>
        </p:txBody>
      </p:sp>
      <p:sp>
        <p:nvSpPr>
          <p:cNvPr id="148" name="object 148"/>
          <p:cNvSpPr/>
          <p:nvPr/>
        </p:nvSpPr>
        <p:spPr>
          <a:xfrm>
            <a:off x="4272153" y="5990082"/>
            <a:ext cx="0" cy="124460"/>
          </a:xfrm>
          <a:custGeom>
            <a:avLst/>
            <a:gdLst/>
            <a:ahLst/>
            <a:cxnLst/>
            <a:rect l="l" t="t" r="r" b="b"/>
            <a:pathLst>
              <a:path h="124460">
                <a:moveTo>
                  <a:pt x="0" y="0"/>
                </a:moveTo>
                <a:lnTo>
                  <a:pt x="0" y="124205"/>
                </a:lnTo>
              </a:path>
            </a:pathLst>
          </a:custGeom>
          <a:ln w="38862">
            <a:solidFill>
              <a:srgbClr val="0000A8"/>
            </a:solidFill>
          </a:ln>
        </p:spPr>
        <p:txBody>
          <a:bodyPr wrap="square" lIns="0" tIns="0" rIns="0" bIns="0" rtlCol="0"/>
          <a:lstStyle/>
          <a:p>
            <a:endParaRPr/>
          </a:p>
        </p:txBody>
      </p:sp>
      <p:sp>
        <p:nvSpPr>
          <p:cNvPr id="149" name="object 149"/>
          <p:cNvSpPr/>
          <p:nvPr/>
        </p:nvSpPr>
        <p:spPr>
          <a:xfrm>
            <a:off x="4342638" y="5988558"/>
            <a:ext cx="0" cy="125730"/>
          </a:xfrm>
          <a:custGeom>
            <a:avLst/>
            <a:gdLst/>
            <a:ahLst/>
            <a:cxnLst/>
            <a:rect l="l" t="t" r="r" b="b"/>
            <a:pathLst>
              <a:path h="125729">
                <a:moveTo>
                  <a:pt x="0" y="0"/>
                </a:moveTo>
                <a:lnTo>
                  <a:pt x="0" y="125729"/>
                </a:lnTo>
              </a:path>
            </a:pathLst>
          </a:custGeom>
          <a:ln w="38100">
            <a:solidFill>
              <a:srgbClr val="0000A8"/>
            </a:solidFill>
          </a:ln>
        </p:spPr>
        <p:txBody>
          <a:bodyPr wrap="square" lIns="0" tIns="0" rIns="0" bIns="0" rtlCol="0"/>
          <a:lstStyle/>
          <a:p>
            <a:endParaRPr/>
          </a:p>
        </p:txBody>
      </p:sp>
      <p:sp>
        <p:nvSpPr>
          <p:cNvPr id="150" name="object 150"/>
          <p:cNvSpPr/>
          <p:nvPr/>
        </p:nvSpPr>
        <p:spPr>
          <a:xfrm>
            <a:off x="4413122" y="6012941"/>
            <a:ext cx="0" cy="125730"/>
          </a:xfrm>
          <a:custGeom>
            <a:avLst/>
            <a:gdLst/>
            <a:ahLst/>
            <a:cxnLst/>
            <a:rect l="l" t="t" r="r" b="b"/>
            <a:pathLst>
              <a:path h="125729">
                <a:moveTo>
                  <a:pt x="0" y="0"/>
                </a:moveTo>
                <a:lnTo>
                  <a:pt x="0" y="125729"/>
                </a:lnTo>
              </a:path>
            </a:pathLst>
          </a:custGeom>
          <a:ln w="38862">
            <a:solidFill>
              <a:srgbClr val="0000A8"/>
            </a:solidFill>
          </a:ln>
        </p:spPr>
        <p:txBody>
          <a:bodyPr wrap="square" lIns="0" tIns="0" rIns="0" bIns="0" rtlCol="0"/>
          <a:lstStyle/>
          <a:p>
            <a:endParaRPr/>
          </a:p>
        </p:txBody>
      </p:sp>
      <p:sp>
        <p:nvSpPr>
          <p:cNvPr id="151" name="object 151"/>
          <p:cNvSpPr/>
          <p:nvPr/>
        </p:nvSpPr>
        <p:spPr>
          <a:xfrm>
            <a:off x="4483227" y="6019800"/>
            <a:ext cx="0" cy="127000"/>
          </a:xfrm>
          <a:custGeom>
            <a:avLst/>
            <a:gdLst/>
            <a:ahLst/>
            <a:cxnLst/>
            <a:rect l="l" t="t" r="r" b="b"/>
            <a:pathLst>
              <a:path h="127000">
                <a:moveTo>
                  <a:pt x="0" y="0"/>
                </a:moveTo>
                <a:lnTo>
                  <a:pt x="0" y="126491"/>
                </a:lnTo>
              </a:path>
            </a:pathLst>
          </a:custGeom>
          <a:ln w="38862">
            <a:solidFill>
              <a:srgbClr val="0000A8"/>
            </a:solidFill>
          </a:ln>
        </p:spPr>
        <p:txBody>
          <a:bodyPr wrap="square" lIns="0" tIns="0" rIns="0" bIns="0" rtlCol="0"/>
          <a:lstStyle/>
          <a:p>
            <a:endParaRPr/>
          </a:p>
        </p:txBody>
      </p:sp>
      <p:sp>
        <p:nvSpPr>
          <p:cNvPr id="152" name="object 152"/>
          <p:cNvSpPr/>
          <p:nvPr/>
        </p:nvSpPr>
        <p:spPr>
          <a:xfrm>
            <a:off x="4553330" y="6019800"/>
            <a:ext cx="0" cy="128270"/>
          </a:xfrm>
          <a:custGeom>
            <a:avLst/>
            <a:gdLst/>
            <a:ahLst/>
            <a:cxnLst/>
            <a:rect l="l" t="t" r="r" b="b"/>
            <a:pathLst>
              <a:path h="128270">
                <a:moveTo>
                  <a:pt x="0" y="0"/>
                </a:moveTo>
                <a:lnTo>
                  <a:pt x="0" y="128015"/>
                </a:lnTo>
              </a:path>
            </a:pathLst>
          </a:custGeom>
          <a:ln w="38862">
            <a:solidFill>
              <a:srgbClr val="0000A8"/>
            </a:solidFill>
          </a:ln>
        </p:spPr>
        <p:txBody>
          <a:bodyPr wrap="square" lIns="0" tIns="0" rIns="0" bIns="0" rtlCol="0"/>
          <a:lstStyle/>
          <a:p>
            <a:endParaRPr/>
          </a:p>
        </p:txBody>
      </p:sp>
      <p:sp>
        <p:nvSpPr>
          <p:cNvPr id="153" name="object 153"/>
          <p:cNvSpPr/>
          <p:nvPr/>
        </p:nvSpPr>
        <p:spPr>
          <a:xfrm>
            <a:off x="4623434" y="6016752"/>
            <a:ext cx="0" cy="128270"/>
          </a:xfrm>
          <a:custGeom>
            <a:avLst/>
            <a:gdLst/>
            <a:ahLst/>
            <a:cxnLst/>
            <a:rect l="l" t="t" r="r" b="b"/>
            <a:pathLst>
              <a:path h="128270">
                <a:moveTo>
                  <a:pt x="0" y="0"/>
                </a:moveTo>
                <a:lnTo>
                  <a:pt x="0" y="128015"/>
                </a:lnTo>
              </a:path>
            </a:pathLst>
          </a:custGeom>
          <a:ln w="38862">
            <a:solidFill>
              <a:srgbClr val="0000A8"/>
            </a:solidFill>
          </a:ln>
        </p:spPr>
        <p:txBody>
          <a:bodyPr wrap="square" lIns="0" tIns="0" rIns="0" bIns="0" rtlCol="0"/>
          <a:lstStyle/>
          <a:p>
            <a:endParaRPr/>
          </a:p>
        </p:txBody>
      </p:sp>
      <p:sp>
        <p:nvSpPr>
          <p:cNvPr id="154" name="object 154"/>
          <p:cNvSpPr/>
          <p:nvPr/>
        </p:nvSpPr>
        <p:spPr>
          <a:xfrm>
            <a:off x="4693920" y="6012941"/>
            <a:ext cx="0" cy="127635"/>
          </a:xfrm>
          <a:custGeom>
            <a:avLst/>
            <a:gdLst/>
            <a:ahLst/>
            <a:cxnLst/>
            <a:rect l="l" t="t" r="r" b="b"/>
            <a:pathLst>
              <a:path h="127635">
                <a:moveTo>
                  <a:pt x="0" y="0"/>
                </a:moveTo>
                <a:lnTo>
                  <a:pt x="0" y="127253"/>
                </a:lnTo>
              </a:path>
            </a:pathLst>
          </a:custGeom>
          <a:ln w="38100">
            <a:solidFill>
              <a:srgbClr val="0000A8"/>
            </a:solidFill>
          </a:ln>
        </p:spPr>
        <p:txBody>
          <a:bodyPr wrap="square" lIns="0" tIns="0" rIns="0" bIns="0" rtlCol="0"/>
          <a:lstStyle/>
          <a:p>
            <a:endParaRPr/>
          </a:p>
        </p:txBody>
      </p:sp>
      <p:sp>
        <p:nvSpPr>
          <p:cNvPr id="155" name="object 155"/>
          <p:cNvSpPr/>
          <p:nvPr/>
        </p:nvSpPr>
        <p:spPr>
          <a:xfrm>
            <a:off x="4764404" y="6006846"/>
            <a:ext cx="0" cy="128270"/>
          </a:xfrm>
          <a:custGeom>
            <a:avLst/>
            <a:gdLst/>
            <a:ahLst/>
            <a:cxnLst/>
            <a:rect l="l" t="t" r="r" b="b"/>
            <a:pathLst>
              <a:path h="128270">
                <a:moveTo>
                  <a:pt x="0" y="0"/>
                </a:moveTo>
                <a:lnTo>
                  <a:pt x="0" y="128015"/>
                </a:lnTo>
              </a:path>
            </a:pathLst>
          </a:custGeom>
          <a:ln w="38862">
            <a:solidFill>
              <a:srgbClr val="0000A8"/>
            </a:solidFill>
          </a:ln>
        </p:spPr>
        <p:txBody>
          <a:bodyPr wrap="square" lIns="0" tIns="0" rIns="0" bIns="0" rtlCol="0"/>
          <a:lstStyle/>
          <a:p>
            <a:endParaRPr/>
          </a:p>
        </p:txBody>
      </p:sp>
      <p:sp>
        <p:nvSpPr>
          <p:cNvPr id="156" name="object 156"/>
          <p:cNvSpPr/>
          <p:nvPr/>
        </p:nvSpPr>
        <p:spPr>
          <a:xfrm>
            <a:off x="4834509" y="5999988"/>
            <a:ext cx="0" cy="128905"/>
          </a:xfrm>
          <a:custGeom>
            <a:avLst/>
            <a:gdLst/>
            <a:ahLst/>
            <a:cxnLst/>
            <a:rect l="l" t="t" r="r" b="b"/>
            <a:pathLst>
              <a:path h="128904">
                <a:moveTo>
                  <a:pt x="0" y="0"/>
                </a:moveTo>
                <a:lnTo>
                  <a:pt x="0" y="128777"/>
                </a:lnTo>
              </a:path>
            </a:pathLst>
          </a:custGeom>
          <a:ln w="38862">
            <a:solidFill>
              <a:srgbClr val="0000A8"/>
            </a:solidFill>
          </a:ln>
        </p:spPr>
        <p:txBody>
          <a:bodyPr wrap="square" lIns="0" tIns="0" rIns="0" bIns="0" rtlCol="0"/>
          <a:lstStyle/>
          <a:p>
            <a:endParaRPr/>
          </a:p>
        </p:txBody>
      </p:sp>
      <p:sp>
        <p:nvSpPr>
          <p:cNvPr id="157" name="object 157"/>
          <p:cNvSpPr/>
          <p:nvPr/>
        </p:nvSpPr>
        <p:spPr>
          <a:xfrm>
            <a:off x="4904613" y="5990082"/>
            <a:ext cx="0" cy="130810"/>
          </a:xfrm>
          <a:custGeom>
            <a:avLst/>
            <a:gdLst/>
            <a:ahLst/>
            <a:cxnLst/>
            <a:rect l="l" t="t" r="r" b="b"/>
            <a:pathLst>
              <a:path h="130810">
                <a:moveTo>
                  <a:pt x="0" y="0"/>
                </a:moveTo>
                <a:lnTo>
                  <a:pt x="0" y="130301"/>
                </a:lnTo>
              </a:path>
            </a:pathLst>
          </a:custGeom>
          <a:ln w="38862">
            <a:solidFill>
              <a:srgbClr val="0000A8"/>
            </a:solidFill>
          </a:ln>
        </p:spPr>
        <p:txBody>
          <a:bodyPr wrap="square" lIns="0" tIns="0" rIns="0" bIns="0" rtlCol="0"/>
          <a:lstStyle/>
          <a:p>
            <a:endParaRPr/>
          </a:p>
        </p:txBody>
      </p:sp>
      <p:sp>
        <p:nvSpPr>
          <p:cNvPr id="158" name="object 158"/>
          <p:cNvSpPr/>
          <p:nvPr/>
        </p:nvSpPr>
        <p:spPr>
          <a:xfrm>
            <a:off x="4975097" y="5980176"/>
            <a:ext cx="0" cy="130810"/>
          </a:xfrm>
          <a:custGeom>
            <a:avLst/>
            <a:gdLst/>
            <a:ahLst/>
            <a:cxnLst/>
            <a:rect l="l" t="t" r="r" b="b"/>
            <a:pathLst>
              <a:path h="130810">
                <a:moveTo>
                  <a:pt x="0" y="0"/>
                </a:moveTo>
                <a:lnTo>
                  <a:pt x="0" y="130301"/>
                </a:lnTo>
              </a:path>
            </a:pathLst>
          </a:custGeom>
          <a:ln w="38100">
            <a:solidFill>
              <a:srgbClr val="0000A8"/>
            </a:solidFill>
          </a:ln>
        </p:spPr>
        <p:txBody>
          <a:bodyPr wrap="square" lIns="0" tIns="0" rIns="0" bIns="0" rtlCol="0"/>
          <a:lstStyle/>
          <a:p>
            <a:endParaRPr/>
          </a:p>
        </p:txBody>
      </p:sp>
      <p:sp>
        <p:nvSpPr>
          <p:cNvPr id="159" name="object 159"/>
          <p:cNvSpPr/>
          <p:nvPr/>
        </p:nvSpPr>
        <p:spPr>
          <a:xfrm>
            <a:off x="5045583" y="5972555"/>
            <a:ext cx="0" cy="130810"/>
          </a:xfrm>
          <a:custGeom>
            <a:avLst/>
            <a:gdLst/>
            <a:ahLst/>
            <a:cxnLst/>
            <a:rect l="l" t="t" r="r" b="b"/>
            <a:pathLst>
              <a:path h="130810">
                <a:moveTo>
                  <a:pt x="0" y="0"/>
                </a:moveTo>
                <a:lnTo>
                  <a:pt x="0" y="130301"/>
                </a:lnTo>
              </a:path>
            </a:pathLst>
          </a:custGeom>
          <a:ln w="38862">
            <a:solidFill>
              <a:srgbClr val="0000A8"/>
            </a:solidFill>
          </a:ln>
        </p:spPr>
        <p:txBody>
          <a:bodyPr wrap="square" lIns="0" tIns="0" rIns="0" bIns="0" rtlCol="0"/>
          <a:lstStyle/>
          <a:p>
            <a:endParaRPr/>
          </a:p>
        </p:txBody>
      </p:sp>
      <p:sp>
        <p:nvSpPr>
          <p:cNvPr id="160" name="object 160"/>
          <p:cNvSpPr/>
          <p:nvPr/>
        </p:nvSpPr>
        <p:spPr>
          <a:xfrm>
            <a:off x="5115686" y="5967221"/>
            <a:ext cx="0" cy="132080"/>
          </a:xfrm>
          <a:custGeom>
            <a:avLst/>
            <a:gdLst/>
            <a:ahLst/>
            <a:cxnLst/>
            <a:rect l="l" t="t" r="r" b="b"/>
            <a:pathLst>
              <a:path h="132079">
                <a:moveTo>
                  <a:pt x="0" y="0"/>
                </a:moveTo>
                <a:lnTo>
                  <a:pt x="0" y="131825"/>
                </a:lnTo>
              </a:path>
            </a:pathLst>
          </a:custGeom>
          <a:ln w="38862">
            <a:solidFill>
              <a:srgbClr val="0000A8"/>
            </a:solidFill>
          </a:ln>
        </p:spPr>
        <p:txBody>
          <a:bodyPr wrap="square" lIns="0" tIns="0" rIns="0" bIns="0" rtlCol="0"/>
          <a:lstStyle/>
          <a:p>
            <a:endParaRPr/>
          </a:p>
        </p:txBody>
      </p:sp>
      <p:sp>
        <p:nvSpPr>
          <p:cNvPr id="161" name="object 161"/>
          <p:cNvSpPr/>
          <p:nvPr/>
        </p:nvSpPr>
        <p:spPr>
          <a:xfrm>
            <a:off x="5185790" y="5961126"/>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62" name="object 162"/>
          <p:cNvSpPr/>
          <p:nvPr/>
        </p:nvSpPr>
        <p:spPr>
          <a:xfrm>
            <a:off x="5255895" y="5954267"/>
            <a:ext cx="0" cy="133350"/>
          </a:xfrm>
          <a:custGeom>
            <a:avLst/>
            <a:gdLst/>
            <a:ahLst/>
            <a:cxnLst/>
            <a:rect l="l" t="t" r="r" b="b"/>
            <a:pathLst>
              <a:path h="133350">
                <a:moveTo>
                  <a:pt x="0" y="0"/>
                </a:moveTo>
                <a:lnTo>
                  <a:pt x="0" y="133350"/>
                </a:lnTo>
              </a:path>
            </a:pathLst>
          </a:custGeom>
          <a:ln w="38862">
            <a:solidFill>
              <a:srgbClr val="0000A8"/>
            </a:solidFill>
          </a:ln>
        </p:spPr>
        <p:txBody>
          <a:bodyPr wrap="square" lIns="0" tIns="0" rIns="0" bIns="0" rtlCol="0"/>
          <a:lstStyle/>
          <a:p>
            <a:endParaRPr/>
          </a:p>
        </p:txBody>
      </p:sp>
      <p:sp>
        <p:nvSpPr>
          <p:cNvPr id="163" name="object 163"/>
          <p:cNvSpPr/>
          <p:nvPr/>
        </p:nvSpPr>
        <p:spPr>
          <a:xfrm>
            <a:off x="5326379" y="5946647"/>
            <a:ext cx="0" cy="133350"/>
          </a:xfrm>
          <a:custGeom>
            <a:avLst/>
            <a:gdLst/>
            <a:ahLst/>
            <a:cxnLst/>
            <a:rect l="l" t="t" r="r" b="b"/>
            <a:pathLst>
              <a:path h="133350">
                <a:moveTo>
                  <a:pt x="0" y="0"/>
                </a:moveTo>
                <a:lnTo>
                  <a:pt x="0" y="133350"/>
                </a:lnTo>
              </a:path>
            </a:pathLst>
          </a:custGeom>
          <a:ln w="38100">
            <a:solidFill>
              <a:srgbClr val="0000A8"/>
            </a:solidFill>
          </a:ln>
        </p:spPr>
        <p:txBody>
          <a:bodyPr wrap="square" lIns="0" tIns="0" rIns="0" bIns="0" rtlCol="0"/>
          <a:lstStyle/>
          <a:p>
            <a:endParaRPr/>
          </a:p>
        </p:txBody>
      </p:sp>
      <p:sp>
        <p:nvSpPr>
          <p:cNvPr id="164" name="object 164"/>
          <p:cNvSpPr/>
          <p:nvPr/>
        </p:nvSpPr>
        <p:spPr>
          <a:xfrm>
            <a:off x="5396865" y="5946647"/>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65" name="object 165"/>
          <p:cNvSpPr/>
          <p:nvPr/>
        </p:nvSpPr>
        <p:spPr>
          <a:xfrm>
            <a:off x="5466969" y="5949696"/>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66" name="object 166"/>
          <p:cNvSpPr/>
          <p:nvPr/>
        </p:nvSpPr>
        <p:spPr>
          <a:xfrm>
            <a:off x="5537072" y="5948171"/>
            <a:ext cx="0" cy="135255"/>
          </a:xfrm>
          <a:custGeom>
            <a:avLst/>
            <a:gdLst/>
            <a:ahLst/>
            <a:cxnLst/>
            <a:rect l="l" t="t" r="r" b="b"/>
            <a:pathLst>
              <a:path h="135254">
                <a:moveTo>
                  <a:pt x="0" y="0"/>
                </a:moveTo>
                <a:lnTo>
                  <a:pt x="0" y="134874"/>
                </a:lnTo>
              </a:path>
            </a:pathLst>
          </a:custGeom>
          <a:ln w="38862">
            <a:solidFill>
              <a:srgbClr val="0000A8"/>
            </a:solidFill>
          </a:ln>
        </p:spPr>
        <p:txBody>
          <a:bodyPr wrap="square" lIns="0" tIns="0" rIns="0" bIns="0" rtlCol="0"/>
          <a:lstStyle/>
          <a:p>
            <a:endParaRPr/>
          </a:p>
        </p:txBody>
      </p:sp>
      <p:sp>
        <p:nvSpPr>
          <p:cNvPr id="167" name="object 167"/>
          <p:cNvSpPr/>
          <p:nvPr/>
        </p:nvSpPr>
        <p:spPr>
          <a:xfrm>
            <a:off x="5607177" y="5945123"/>
            <a:ext cx="0" cy="136525"/>
          </a:xfrm>
          <a:custGeom>
            <a:avLst/>
            <a:gdLst/>
            <a:ahLst/>
            <a:cxnLst/>
            <a:rect l="l" t="t" r="r" b="b"/>
            <a:pathLst>
              <a:path h="136525">
                <a:moveTo>
                  <a:pt x="0" y="0"/>
                </a:moveTo>
                <a:lnTo>
                  <a:pt x="0" y="136398"/>
                </a:lnTo>
              </a:path>
            </a:pathLst>
          </a:custGeom>
          <a:ln w="38862">
            <a:solidFill>
              <a:srgbClr val="0000A8"/>
            </a:solidFill>
          </a:ln>
        </p:spPr>
        <p:txBody>
          <a:bodyPr wrap="square" lIns="0" tIns="0" rIns="0" bIns="0" rtlCol="0"/>
          <a:lstStyle/>
          <a:p>
            <a:endParaRPr/>
          </a:p>
        </p:txBody>
      </p:sp>
      <p:sp>
        <p:nvSpPr>
          <p:cNvPr id="168" name="object 168"/>
          <p:cNvSpPr/>
          <p:nvPr/>
        </p:nvSpPr>
        <p:spPr>
          <a:xfrm>
            <a:off x="5677661" y="5938265"/>
            <a:ext cx="0" cy="138430"/>
          </a:xfrm>
          <a:custGeom>
            <a:avLst/>
            <a:gdLst/>
            <a:ahLst/>
            <a:cxnLst/>
            <a:rect l="l" t="t" r="r" b="b"/>
            <a:pathLst>
              <a:path h="138429">
                <a:moveTo>
                  <a:pt x="0" y="0"/>
                </a:moveTo>
                <a:lnTo>
                  <a:pt x="0" y="137922"/>
                </a:lnTo>
              </a:path>
            </a:pathLst>
          </a:custGeom>
          <a:ln w="38100">
            <a:solidFill>
              <a:srgbClr val="0000A8"/>
            </a:solidFill>
          </a:ln>
        </p:spPr>
        <p:txBody>
          <a:bodyPr wrap="square" lIns="0" tIns="0" rIns="0" bIns="0" rtlCol="0"/>
          <a:lstStyle/>
          <a:p>
            <a:endParaRPr/>
          </a:p>
        </p:txBody>
      </p:sp>
      <p:sp>
        <p:nvSpPr>
          <p:cNvPr id="169" name="object 169"/>
          <p:cNvSpPr/>
          <p:nvPr/>
        </p:nvSpPr>
        <p:spPr>
          <a:xfrm>
            <a:off x="5748146" y="5932932"/>
            <a:ext cx="0" cy="135890"/>
          </a:xfrm>
          <a:custGeom>
            <a:avLst/>
            <a:gdLst/>
            <a:ahLst/>
            <a:cxnLst/>
            <a:rect l="l" t="t" r="r" b="b"/>
            <a:pathLst>
              <a:path h="135889">
                <a:moveTo>
                  <a:pt x="0" y="0"/>
                </a:moveTo>
                <a:lnTo>
                  <a:pt x="0" y="135636"/>
                </a:lnTo>
              </a:path>
            </a:pathLst>
          </a:custGeom>
          <a:ln w="38862">
            <a:solidFill>
              <a:srgbClr val="0000A8"/>
            </a:solidFill>
          </a:ln>
        </p:spPr>
        <p:txBody>
          <a:bodyPr wrap="square" lIns="0" tIns="0" rIns="0" bIns="0" rtlCol="0"/>
          <a:lstStyle/>
          <a:p>
            <a:endParaRPr/>
          </a:p>
        </p:txBody>
      </p:sp>
      <p:sp>
        <p:nvSpPr>
          <p:cNvPr id="170" name="object 170"/>
          <p:cNvSpPr/>
          <p:nvPr/>
        </p:nvSpPr>
        <p:spPr>
          <a:xfrm>
            <a:off x="5818251" y="5925311"/>
            <a:ext cx="0" cy="139700"/>
          </a:xfrm>
          <a:custGeom>
            <a:avLst/>
            <a:gdLst/>
            <a:ahLst/>
            <a:cxnLst/>
            <a:rect l="l" t="t" r="r" b="b"/>
            <a:pathLst>
              <a:path h="139700">
                <a:moveTo>
                  <a:pt x="0" y="0"/>
                </a:moveTo>
                <a:lnTo>
                  <a:pt x="0" y="139446"/>
                </a:lnTo>
              </a:path>
            </a:pathLst>
          </a:custGeom>
          <a:ln w="38862">
            <a:solidFill>
              <a:srgbClr val="0000A8"/>
            </a:solidFill>
          </a:ln>
        </p:spPr>
        <p:txBody>
          <a:bodyPr wrap="square" lIns="0" tIns="0" rIns="0" bIns="0" rtlCol="0"/>
          <a:lstStyle/>
          <a:p>
            <a:endParaRPr/>
          </a:p>
        </p:txBody>
      </p:sp>
      <p:sp>
        <p:nvSpPr>
          <p:cNvPr id="171" name="object 171"/>
          <p:cNvSpPr/>
          <p:nvPr/>
        </p:nvSpPr>
        <p:spPr>
          <a:xfrm>
            <a:off x="5888354" y="5919978"/>
            <a:ext cx="0" cy="139065"/>
          </a:xfrm>
          <a:custGeom>
            <a:avLst/>
            <a:gdLst/>
            <a:ahLst/>
            <a:cxnLst/>
            <a:rect l="l" t="t" r="r" b="b"/>
            <a:pathLst>
              <a:path h="139064">
                <a:moveTo>
                  <a:pt x="0" y="0"/>
                </a:moveTo>
                <a:lnTo>
                  <a:pt x="0" y="138684"/>
                </a:lnTo>
              </a:path>
            </a:pathLst>
          </a:custGeom>
          <a:ln w="38862">
            <a:solidFill>
              <a:srgbClr val="0000A8"/>
            </a:solidFill>
          </a:ln>
        </p:spPr>
        <p:txBody>
          <a:bodyPr wrap="square" lIns="0" tIns="0" rIns="0" bIns="0" rtlCol="0"/>
          <a:lstStyle/>
          <a:p>
            <a:endParaRPr/>
          </a:p>
        </p:txBody>
      </p:sp>
      <p:sp>
        <p:nvSpPr>
          <p:cNvPr id="172" name="object 172"/>
          <p:cNvSpPr/>
          <p:nvPr/>
        </p:nvSpPr>
        <p:spPr>
          <a:xfrm>
            <a:off x="5958840" y="5915405"/>
            <a:ext cx="0" cy="139065"/>
          </a:xfrm>
          <a:custGeom>
            <a:avLst/>
            <a:gdLst/>
            <a:ahLst/>
            <a:cxnLst/>
            <a:rect l="l" t="t" r="r" b="b"/>
            <a:pathLst>
              <a:path h="139064">
                <a:moveTo>
                  <a:pt x="0" y="0"/>
                </a:moveTo>
                <a:lnTo>
                  <a:pt x="0" y="138684"/>
                </a:lnTo>
              </a:path>
            </a:pathLst>
          </a:custGeom>
          <a:ln w="38100">
            <a:solidFill>
              <a:srgbClr val="0000A8"/>
            </a:solidFill>
          </a:ln>
        </p:spPr>
        <p:txBody>
          <a:bodyPr wrap="square" lIns="0" tIns="0" rIns="0" bIns="0" rtlCol="0"/>
          <a:lstStyle/>
          <a:p>
            <a:endParaRPr/>
          </a:p>
        </p:txBody>
      </p:sp>
      <p:sp>
        <p:nvSpPr>
          <p:cNvPr id="173" name="object 173"/>
          <p:cNvSpPr/>
          <p:nvPr/>
        </p:nvSpPr>
        <p:spPr>
          <a:xfrm>
            <a:off x="6029325" y="5909309"/>
            <a:ext cx="0" cy="140970"/>
          </a:xfrm>
          <a:custGeom>
            <a:avLst/>
            <a:gdLst/>
            <a:ahLst/>
            <a:cxnLst/>
            <a:rect l="l" t="t" r="r" b="b"/>
            <a:pathLst>
              <a:path h="140970">
                <a:moveTo>
                  <a:pt x="0" y="0"/>
                </a:moveTo>
                <a:lnTo>
                  <a:pt x="0" y="140970"/>
                </a:lnTo>
              </a:path>
            </a:pathLst>
          </a:custGeom>
          <a:ln w="38862">
            <a:solidFill>
              <a:srgbClr val="0000A8"/>
            </a:solidFill>
          </a:ln>
        </p:spPr>
        <p:txBody>
          <a:bodyPr wrap="square" lIns="0" tIns="0" rIns="0" bIns="0" rtlCol="0"/>
          <a:lstStyle/>
          <a:p>
            <a:endParaRPr/>
          </a:p>
        </p:txBody>
      </p:sp>
      <p:sp>
        <p:nvSpPr>
          <p:cNvPr id="174" name="object 174"/>
          <p:cNvSpPr/>
          <p:nvPr/>
        </p:nvSpPr>
        <p:spPr>
          <a:xfrm>
            <a:off x="6099428" y="5905500"/>
            <a:ext cx="0" cy="140335"/>
          </a:xfrm>
          <a:custGeom>
            <a:avLst/>
            <a:gdLst/>
            <a:ahLst/>
            <a:cxnLst/>
            <a:rect l="l" t="t" r="r" b="b"/>
            <a:pathLst>
              <a:path h="140335">
                <a:moveTo>
                  <a:pt x="0" y="0"/>
                </a:moveTo>
                <a:lnTo>
                  <a:pt x="0" y="140208"/>
                </a:lnTo>
              </a:path>
            </a:pathLst>
          </a:custGeom>
          <a:ln w="38862">
            <a:solidFill>
              <a:srgbClr val="0000A8"/>
            </a:solidFill>
          </a:ln>
        </p:spPr>
        <p:txBody>
          <a:bodyPr wrap="square" lIns="0" tIns="0" rIns="0" bIns="0" rtlCol="0"/>
          <a:lstStyle/>
          <a:p>
            <a:endParaRPr/>
          </a:p>
        </p:txBody>
      </p:sp>
      <p:sp>
        <p:nvSpPr>
          <p:cNvPr id="175" name="object 175"/>
          <p:cNvSpPr/>
          <p:nvPr/>
        </p:nvSpPr>
        <p:spPr>
          <a:xfrm>
            <a:off x="6169533" y="5899403"/>
            <a:ext cx="0" cy="142240"/>
          </a:xfrm>
          <a:custGeom>
            <a:avLst/>
            <a:gdLst/>
            <a:ahLst/>
            <a:cxnLst/>
            <a:rect l="l" t="t" r="r" b="b"/>
            <a:pathLst>
              <a:path h="142239">
                <a:moveTo>
                  <a:pt x="0" y="0"/>
                </a:moveTo>
                <a:lnTo>
                  <a:pt x="0" y="141732"/>
                </a:lnTo>
              </a:path>
            </a:pathLst>
          </a:custGeom>
          <a:ln w="38862">
            <a:solidFill>
              <a:srgbClr val="0000A8"/>
            </a:solidFill>
          </a:ln>
        </p:spPr>
        <p:txBody>
          <a:bodyPr wrap="square" lIns="0" tIns="0" rIns="0" bIns="0" rtlCol="0"/>
          <a:lstStyle/>
          <a:p>
            <a:endParaRPr/>
          </a:p>
        </p:txBody>
      </p:sp>
      <p:sp>
        <p:nvSpPr>
          <p:cNvPr id="176" name="object 176"/>
          <p:cNvSpPr/>
          <p:nvPr/>
        </p:nvSpPr>
        <p:spPr>
          <a:xfrm>
            <a:off x="6239636" y="5894070"/>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77" name="object 177"/>
          <p:cNvSpPr/>
          <p:nvPr/>
        </p:nvSpPr>
        <p:spPr>
          <a:xfrm>
            <a:off x="6310121" y="5889497"/>
            <a:ext cx="0" cy="142240"/>
          </a:xfrm>
          <a:custGeom>
            <a:avLst/>
            <a:gdLst/>
            <a:ahLst/>
            <a:cxnLst/>
            <a:rect l="l" t="t" r="r" b="b"/>
            <a:pathLst>
              <a:path h="142239">
                <a:moveTo>
                  <a:pt x="0" y="0"/>
                </a:moveTo>
                <a:lnTo>
                  <a:pt x="0" y="141732"/>
                </a:lnTo>
              </a:path>
            </a:pathLst>
          </a:custGeom>
          <a:ln w="38100">
            <a:solidFill>
              <a:srgbClr val="0000A8"/>
            </a:solidFill>
          </a:ln>
        </p:spPr>
        <p:txBody>
          <a:bodyPr wrap="square" lIns="0" tIns="0" rIns="0" bIns="0" rtlCol="0"/>
          <a:lstStyle/>
          <a:p>
            <a:endParaRPr/>
          </a:p>
        </p:txBody>
      </p:sp>
      <p:sp>
        <p:nvSpPr>
          <p:cNvPr id="178" name="object 178"/>
          <p:cNvSpPr/>
          <p:nvPr/>
        </p:nvSpPr>
        <p:spPr>
          <a:xfrm>
            <a:off x="6380607" y="5884164"/>
            <a:ext cx="0" cy="143510"/>
          </a:xfrm>
          <a:custGeom>
            <a:avLst/>
            <a:gdLst/>
            <a:ahLst/>
            <a:cxnLst/>
            <a:rect l="l" t="t" r="r" b="b"/>
            <a:pathLst>
              <a:path h="143510">
                <a:moveTo>
                  <a:pt x="0" y="0"/>
                </a:moveTo>
                <a:lnTo>
                  <a:pt x="0" y="143255"/>
                </a:lnTo>
              </a:path>
            </a:pathLst>
          </a:custGeom>
          <a:ln w="38862">
            <a:solidFill>
              <a:srgbClr val="0000A8"/>
            </a:solidFill>
          </a:ln>
        </p:spPr>
        <p:txBody>
          <a:bodyPr wrap="square" lIns="0" tIns="0" rIns="0" bIns="0" rtlCol="0"/>
          <a:lstStyle/>
          <a:p>
            <a:endParaRPr/>
          </a:p>
        </p:txBody>
      </p:sp>
      <p:sp>
        <p:nvSpPr>
          <p:cNvPr id="179" name="object 179"/>
          <p:cNvSpPr/>
          <p:nvPr/>
        </p:nvSpPr>
        <p:spPr>
          <a:xfrm>
            <a:off x="6450710" y="5878067"/>
            <a:ext cx="0" cy="144780"/>
          </a:xfrm>
          <a:custGeom>
            <a:avLst/>
            <a:gdLst/>
            <a:ahLst/>
            <a:cxnLst/>
            <a:rect l="l" t="t" r="r" b="b"/>
            <a:pathLst>
              <a:path h="144779">
                <a:moveTo>
                  <a:pt x="0" y="0"/>
                </a:moveTo>
                <a:lnTo>
                  <a:pt x="0" y="144779"/>
                </a:lnTo>
              </a:path>
            </a:pathLst>
          </a:custGeom>
          <a:ln w="38862">
            <a:solidFill>
              <a:srgbClr val="0000A8"/>
            </a:solidFill>
          </a:ln>
        </p:spPr>
        <p:txBody>
          <a:bodyPr wrap="square" lIns="0" tIns="0" rIns="0" bIns="0" rtlCol="0"/>
          <a:lstStyle/>
          <a:p>
            <a:endParaRPr/>
          </a:p>
        </p:txBody>
      </p:sp>
      <p:sp>
        <p:nvSpPr>
          <p:cNvPr id="180" name="object 180"/>
          <p:cNvSpPr/>
          <p:nvPr/>
        </p:nvSpPr>
        <p:spPr>
          <a:xfrm>
            <a:off x="6515100" y="5873496"/>
            <a:ext cx="0" cy="144780"/>
          </a:xfrm>
          <a:custGeom>
            <a:avLst/>
            <a:gdLst/>
            <a:ahLst/>
            <a:cxnLst/>
            <a:rect l="l" t="t" r="r" b="b"/>
            <a:pathLst>
              <a:path h="144779">
                <a:moveTo>
                  <a:pt x="0" y="0"/>
                </a:moveTo>
                <a:lnTo>
                  <a:pt x="0" y="144779"/>
                </a:lnTo>
              </a:path>
            </a:pathLst>
          </a:custGeom>
          <a:ln w="27432">
            <a:solidFill>
              <a:srgbClr val="0000A8"/>
            </a:solidFill>
          </a:ln>
        </p:spPr>
        <p:txBody>
          <a:bodyPr wrap="square" lIns="0" tIns="0" rIns="0" bIns="0" rtlCol="0"/>
          <a:lstStyle/>
          <a:p>
            <a:endParaRPr/>
          </a:p>
        </p:txBody>
      </p:sp>
      <p:sp>
        <p:nvSpPr>
          <p:cNvPr id="181" name="object 181"/>
          <p:cNvSpPr/>
          <p:nvPr/>
        </p:nvSpPr>
        <p:spPr>
          <a:xfrm>
            <a:off x="2601467" y="5869685"/>
            <a:ext cx="3900804" cy="285115"/>
          </a:xfrm>
          <a:custGeom>
            <a:avLst/>
            <a:gdLst/>
            <a:ahLst/>
            <a:cxnLst/>
            <a:rect l="l" t="t" r="r" b="b"/>
            <a:pathLst>
              <a:path w="3900804" h="285114">
                <a:moveTo>
                  <a:pt x="31242" y="179069"/>
                </a:moveTo>
                <a:lnTo>
                  <a:pt x="0" y="281939"/>
                </a:lnTo>
                <a:lnTo>
                  <a:pt x="7620" y="284987"/>
                </a:lnTo>
                <a:lnTo>
                  <a:pt x="39624" y="181355"/>
                </a:lnTo>
                <a:lnTo>
                  <a:pt x="31242" y="179069"/>
                </a:lnTo>
                <a:close/>
              </a:path>
              <a:path w="3900804" h="285114">
                <a:moveTo>
                  <a:pt x="102108" y="129539"/>
                </a:moveTo>
                <a:lnTo>
                  <a:pt x="70104" y="178307"/>
                </a:lnTo>
                <a:lnTo>
                  <a:pt x="77724" y="182879"/>
                </a:lnTo>
                <a:lnTo>
                  <a:pt x="108966" y="134111"/>
                </a:lnTo>
                <a:lnTo>
                  <a:pt x="102108" y="129539"/>
                </a:lnTo>
                <a:close/>
              </a:path>
              <a:path w="3900804" h="285114">
                <a:moveTo>
                  <a:pt x="172212" y="73913"/>
                </a:moveTo>
                <a:lnTo>
                  <a:pt x="140208" y="129539"/>
                </a:lnTo>
                <a:lnTo>
                  <a:pt x="147828" y="134111"/>
                </a:lnTo>
                <a:lnTo>
                  <a:pt x="179832" y="77723"/>
                </a:lnTo>
                <a:lnTo>
                  <a:pt x="172212" y="73913"/>
                </a:lnTo>
                <a:close/>
              </a:path>
              <a:path w="3900804" h="285114">
                <a:moveTo>
                  <a:pt x="214884" y="71627"/>
                </a:moveTo>
                <a:lnTo>
                  <a:pt x="214122" y="80009"/>
                </a:lnTo>
                <a:lnTo>
                  <a:pt x="245364" y="84581"/>
                </a:lnTo>
                <a:lnTo>
                  <a:pt x="246888" y="75437"/>
                </a:lnTo>
                <a:lnTo>
                  <a:pt x="214884" y="71627"/>
                </a:lnTo>
                <a:close/>
              </a:path>
              <a:path w="3900804" h="285114">
                <a:moveTo>
                  <a:pt x="312420" y="22097"/>
                </a:moveTo>
                <a:lnTo>
                  <a:pt x="281178" y="77723"/>
                </a:lnTo>
                <a:lnTo>
                  <a:pt x="288798" y="82295"/>
                </a:lnTo>
                <a:lnTo>
                  <a:pt x="320040" y="26669"/>
                </a:lnTo>
                <a:lnTo>
                  <a:pt x="312420" y="22097"/>
                </a:lnTo>
                <a:close/>
              </a:path>
              <a:path w="3900804" h="285114">
                <a:moveTo>
                  <a:pt x="356616" y="20573"/>
                </a:moveTo>
                <a:lnTo>
                  <a:pt x="353568" y="28193"/>
                </a:lnTo>
                <a:lnTo>
                  <a:pt x="384810" y="41147"/>
                </a:lnTo>
                <a:lnTo>
                  <a:pt x="388620" y="32765"/>
                </a:lnTo>
                <a:lnTo>
                  <a:pt x="356616" y="20573"/>
                </a:lnTo>
                <a:close/>
              </a:path>
              <a:path w="3900804" h="285114">
                <a:moveTo>
                  <a:pt x="429006" y="35051"/>
                </a:moveTo>
                <a:lnTo>
                  <a:pt x="421386" y="38861"/>
                </a:lnTo>
                <a:lnTo>
                  <a:pt x="452628" y="110489"/>
                </a:lnTo>
                <a:lnTo>
                  <a:pt x="461010" y="106679"/>
                </a:lnTo>
                <a:lnTo>
                  <a:pt x="429006" y="35051"/>
                </a:lnTo>
                <a:close/>
              </a:path>
              <a:path w="3900804" h="285114">
                <a:moveTo>
                  <a:pt x="525780" y="92963"/>
                </a:moveTo>
                <a:lnTo>
                  <a:pt x="494538" y="104393"/>
                </a:lnTo>
                <a:lnTo>
                  <a:pt x="496824" y="112775"/>
                </a:lnTo>
                <a:lnTo>
                  <a:pt x="528828" y="101345"/>
                </a:lnTo>
                <a:lnTo>
                  <a:pt x="525780" y="92963"/>
                </a:lnTo>
                <a:close/>
              </a:path>
              <a:path w="3900804" h="285114">
                <a:moveTo>
                  <a:pt x="593598" y="48767"/>
                </a:moveTo>
                <a:lnTo>
                  <a:pt x="562356" y="94487"/>
                </a:lnTo>
                <a:lnTo>
                  <a:pt x="569214" y="99821"/>
                </a:lnTo>
                <a:lnTo>
                  <a:pt x="601218" y="54101"/>
                </a:lnTo>
                <a:lnTo>
                  <a:pt x="593598" y="48767"/>
                </a:lnTo>
                <a:close/>
              </a:path>
              <a:path w="3900804" h="285114">
                <a:moveTo>
                  <a:pt x="665226" y="26669"/>
                </a:moveTo>
                <a:lnTo>
                  <a:pt x="633984" y="48005"/>
                </a:lnTo>
                <a:lnTo>
                  <a:pt x="638556" y="54863"/>
                </a:lnTo>
                <a:lnTo>
                  <a:pt x="669798" y="33527"/>
                </a:lnTo>
                <a:lnTo>
                  <a:pt x="665226" y="26669"/>
                </a:lnTo>
                <a:close/>
              </a:path>
              <a:path w="3900804" h="285114">
                <a:moveTo>
                  <a:pt x="710184" y="28193"/>
                </a:moveTo>
                <a:lnTo>
                  <a:pt x="702564" y="31241"/>
                </a:lnTo>
                <a:lnTo>
                  <a:pt x="733806" y="105917"/>
                </a:lnTo>
                <a:lnTo>
                  <a:pt x="742188" y="102869"/>
                </a:lnTo>
                <a:lnTo>
                  <a:pt x="710184" y="28193"/>
                </a:lnTo>
                <a:close/>
              </a:path>
              <a:path w="3900804" h="285114">
                <a:moveTo>
                  <a:pt x="781050" y="102869"/>
                </a:moveTo>
                <a:lnTo>
                  <a:pt x="772668" y="105917"/>
                </a:lnTo>
                <a:lnTo>
                  <a:pt x="803910" y="185165"/>
                </a:lnTo>
                <a:lnTo>
                  <a:pt x="812292" y="181355"/>
                </a:lnTo>
                <a:lnTo>
                  <a:pt x="781050" y="102869"/>
                </a:lnTo>
                <a:close/>
              </a:path>
              <a:path w="3900804" h="285114">
                <a:moveTo>
                  <a:pt x="850392" y="181355"/>
                </a:moveTo>
                <a:lnTo>
                  <a:pt x="843534" y="185165"/>
                </a:lnTo>
                <a:lnTo>
                  <a:pt x="874776" y="236981"/>
                </a:lnTo>
                <a:lnTo>
                  <a:pt x="882396" y="232409"/>
                </a:lnTo>
                <a:lnTo>
                  <a:pt x="850392" y="181355"/>
                </a:lnTo>
                <a:close/>
              </a:path>
              <a:path w="3900804" h="285114">
                <a:moveTo>
                  <a:pt x="918210" y="230885"/>
                </a:moveTo>
                <a:lnTo>
                  <a:pt x="915924" y="239267"/>
                </a:lnTo>
                <a:lnTo>
                  <a:pt x="947928" y="247649"/>
                </a:lnTo>
                <a:lnTo>
                  <a:pt x="950214" y="239267"/>
                </a:lnTo>
                <a:lnTo>
                  <a:pt x="918210" y="230885"/>
                </a:lnTo>
                <a:close/>
              </a:path>
              <a:path w="3900804" h="285114">
                <a:moveTo>
                  <a:pt x="1016508" y="219455"/>
                </a:moveTo>
                <a:lnTo>
                  <a:pt x="985266" y="240029"/>
                </a:lnTo>
                <a:lnTo>
                  <a:pt x="989838" y="246887"/>
                </a:lnTo>
                <a:lnTo>
                  <a:pt x="1021080" y="227075"/>
                </a:lnTo>
                <a:lnTo>
                  <a:pt x="1016508" y="219455"/>
                </a:lnTo>
                <a:close/>
              </a:path>
              <a:path w="3900804" h="285114">
                <a:moveTo>
                  <a:pt x="1086612" y="196595"/>
                </a:moveTo>
                <a:lnTo>
                  <a:pt x="1055370" y="220217"/>
                </a:lnTo>
                <a:lnTo>
                  <a:pt x="1060704" y="227075"/>
                </a:lnTo>
                <a:lnTo>
                  <a:pt x="1091946" y="204215"/>
                </a:lnTo>
                <a:lnTo>
                  <a:pt x="1086612" y="196595"/>
                </a:lnTo>
                <a:close/>
              </a:path>
              <a:path w="3900804" h="285114">
                <a:moveTo>
                  <a:pt x="1156716" y="171449"/>
                </a:moveTo>
                <a:lnTo>
                  <a:pt x="1125474" y="197357"/>
                </a:lnTo>
                <a:lnTo>
                  <a:pt x="1130808" y="203453"/>
                </a:lnTo>
                <a:lnTo>
                  <a:pt x="1162050" y="178307"/>
                </a:lnTo>
                <a:lnTo>
                  <a:pt x="1156716" y="171449"/>
                </a:lnTo>
                <a:close/>
              </a:path>
              <a:path w="3900804" h="285114">
                <a:moveTo>
                  <a:pt x="1199388" y="170687"/>
                </a:moveTo>
                <a:lnTo>
                  <a:pt x="1197864" y="179069"/>
                </a:lnTo>
                <a:lnTo>
                  <a:pt x="1229106" y="184403"/>
                </a:lnTo>
                <a:lnTo>
                  <a:pt x="1230630" y="176021"/>
                </a:lnTo>
                <a:lnTo>
                  <a:pt x="1199388" y="170687"/>
                </a:lnTo>
                <a:close/>
              </a:path>
              <a:path w="3900804" h="285114">
                <a:moveTo>
                  <a:pt x="1297686" y="153923"/>
                </a:moveTo>
                <a:lnTo>
                  <a:pt x="1266444" y="176783"/>
                </a:lnTo>
                <a:lnTo>
                  <a:pt x="1271016" y="183641"/>
                </a:lnTo>
                <a:lnTo>
                  <a:pt x="1303020" y="160781"/>
                </a:lnTo>
                <a:lnTo>
                  <a:pt x="1297686" y="153923"/>
                </a:lnTo>
                <a:close/>
              </a:path>
              <a:path w="3900804" h="285114">
                <a:moveTo>
                  <a:pt x="1367028" y="99821"/>
                </a:moveTo>
                <a:lnTo>
                  <a:pt x="1335024" y="155447"/>
                </a:lnTo>
                <a:lnTo>
                  <a:pt x="1342644" y="159257"/>
                </a:lnTo>
                <a:lnTo>
                  <a:pt x="1373886" y="103631"/>
                </a:lnTo>
                <a:lnTo>
                  <a:pt x="1367028" y="99821"/>
                </a:lnTo>
                <a:close/>
              </a:path>
              <a:path w="3900804" h="285114">
                <a:moveTo>
                  <a:pt x="1438656" y="77723"/>
                </a:moveTo>
                <a:lnTo>
                  <a:pt x="1406652" y="98297"/>
                </a:lnTo>
                <a:lnTo>
                  <a:pt x="1411224" y="105155"/>
                </a:lnTo>
                <a:lnTo>
                  <a:pt x="1443228" y="85343"/>
                </a:lnTo>
                <a:lnTo>
                  <a:pt x="1438656" y="77723"/>
                </a:lnTo>
                <a:close/>
              </a:path>
              <a:path w="3900804" h="285114">
                <a:moveTo>
                  <a:pt x="1480566" y="77723"/>
                </a:moveTo>
                <a:lnTo>
                  <a:pt x="1478280" y="85343"/>
                </a:lnTo>
                <a:lnTo>
                  <a:pt x="1509522" y="96011"/>
                </a:lnTo>
                <a:lnTo>
                  <a:pt x="1512570" y="87629"/>
                </a:lnTo>
                <a:lnTo>
                  <a:pt x="1480566" y="77723"/>
                </a:lnTo>
                <a:close/>
              </a:path>
              <a:path w="3900804" h="285114">
                <a:moveTo>
                  <a:pt x="1552194" y="88391"/>
                </a:moveTo>
                <a:lnTo>
                  <a:pt x="1546860" y="95249"/>
                </a:lnTo>
                <a:lnTo>
                  <a:pt x="1578864" y="118109"/>
                </a:lnTo>
                <a:lnTo>
                  <a:pt x="1583436" y="111251"/>
                </a:lnTo>
                <a:lnTo>
                  <a:pt x="1552194" y="88391"/>
                </a:lnTo>
                <a:close/>
              </a:path>
              <a:path w="3900804" h="285114">
                <a:moveTo>
                  <a:pt x="1620774" y="110489"/>
                </a:moveTo>
                <a:lnTo>
                  <a:pt x="1619250" y="118871"/>
                </a:lnTo>
                <a:lnTo>
                  <a:pt x="1650492" y="124205"/>
                </a:lnTo>
                <a:lnTo>
                  <a:pt x="1652015" y="115823"/>
                </a:lnTo>
                <a:lnTo>
                  <a:pt x="1620774" y="110489"/>
                </a:lnTo>
                <a:close/>
              </a:path>
              <a:path w="3900804" h="285114">
                <a:moveTo>
                  <a:pt x="1721358" y="114299"/>
                </a:moveTo>
                <a:lnTo>
                  <a:pt x="1690116" y="115823"/>
                </a:lnTo>
                <a:lnTo>
                  <a:pt x="1690116" y="124205"/>
                </a:lnTo>
                <a:lnTo>
                  <a:pt x="1722120" y="122681"/>
                </a:lnTo>
                <a:lnTo>
                  <a:pt x="1721358" y="114299"/>
                </a:lnTo>
                <a:close/>
              </a:path>
              <a:path w="3900804" h="285114">
                <a:moveTo>
                  <a:pt x="1763268" y="115061"/>
                </a:moveTo>
                <a:lnTo>
                  <a:pt x="1757934" y="121919"/>
                </a:lnTo>
                <a:lnTo>
                  <a:pt x="1789176" y="146303"/>
                </a:lnTo>
                <a:lnTo>
                  <a:pt x="1794510" y="139445"/>
                </a:lnTo>
                <a:lnTo>
                  <a:pt x="1763268" y="115061"/>
                </a:lnTo>
                <a:close/>
              </a:path>
              <a:path w="3900804" h="285114">
                <a:moveTo>
                  <a:pt x="1831848" y="138683"/>
                </a:moveTo>
                <a:lnTo>
                  <a:pt x="1829562" y="147065"/>
                </a:lnTo>
                <a:lnTo>
                  <a:pt x="1861566" y="154685"/>
                </a:lnTo>
                <a:lnTo>
                  <a:pt x="1863090" y="146303"/>
                </a:lnTo>
                <a:lnTo>
                  <a:pt x="1831848" y="138683"/>
                </a:lnTo>
                <a:close/>
              </a:path>
              <a:path w="3900804" h="285114">
                <a:moveTo>
                  <a:pt x="1932432" y="146303"/>
                </a:moveTo>
                <a:lnTo>
                  <a:pt x="1901189" y="146303"/>
                </a:lnTo>
                <a:lnTo>
                  <a:pt x="1901189" y="154685"/>
                </a:lnTo>
                <a:lnTo>
                  <a:pt x="1932432" y="154685"/>
                </a:lnTo>
                <a:lnTo>
                  <a:pt x="1932432" y="146303"/>
                </a:lnTo>
                <a:close/>
              </a:path>
              <a:path w="3900804" h="285114">
                <a:moveTo>
                  <a:pt x="2002536" y="143255"/>
                </a:moveTo>
                <a:lnTo>
                  <a:pt x="1971294" y="146303"/>
                </a:lnTo>
                <a:lnTo>
                  <a:pt x="1972056" y="154685"/>
                </a:lnTo>
                <a:lnTo>
                  <a:pt x="2003298" y="151637"/>
                </a:lnTo>
                <a:lnTo>
                  <a:pt x="2002536" y="143255"/>
                </a:lnTo>
                <a:close/>
              </a:path>
              <a:path w="3900804" h="285114">
                <a:moveTo>
                  <a:pt x="2072640" y="138683"/>
                </a:moveTo>
                <a:lnTo>
                  <a:pt x="2040636" y="143255"/>
                </a:lnTo>
                <a:lnTo>
                  <a:pt x="2042160" y="151637"/>
                </a:lnTo>
                <a:lnTo>
                  <a:pt x="2073402" y="147065"/>
                </a:lnTo>
                <a:lnTo>
                  <a:pt x="2072640" y="138683"/>
                </a:lnTo>
                <a:close/>
              </a:path>
              <a:path w="3900804" h="285114">
                <a:moveTo>
                  <a:pt x="2142744" y="133349"/>
                </a:moveTo>
                <a:lnTo>
                  <a:pt x="2110740" y="138683"/>
                </a:lnTo>
                <a:lnTo>
                  <a:pt x="2112264" y="147065"/>
                </a:lnTo>
                <a:lnTo>
                  <a:pt x="2144268" y="141731"/>
                </a:lnTo>
                <a:lnTo>
                  <a:pt x="2142744" y="133349"/>
                </a:lnTo>
                <a:close/>
              </a:path>
              <a:path w="3900804" h="285114">
                <a:moveTo>
                  <a:pt x="2212848" y="125729"/>
                </a:moveTo>
                <a:lnTo>
                  <a:pt x="2180844" y="133349"/>
                </a:lnTo>
                <a:lnTo>
                  <a:pt x="2183130" y="141731"/>
                </a:lnTo>
                <a:lnTo>
                  <a:pt x="2214372" y="134111"/>
                </a:lnTo>
                <a:lnTo>
                  <a:pt x="2212848" y="125729"/>
                </a:lnTo>
                <a:close/>
              </a:path>
              <a:path w="3900804" h="285114">
                <a:moveTo>
                  <a:pt x="2282952" y="115823"/>
                </a:moveTo>
                <a:lnTo>
                  <a:pt x="2250948" y="126491"/>
                </a:lnTo>
                <a:lnTo>
                  <a:pt x="2253996" y="134111"/>
                </a:lnTo>
                <a:lnTo>
                  <a:pt x="2285238" y="124205"/>
                </a:lnTo>
                <a:lnTo>
                  <a:pt x="2282952" y="115823"/>
                </a:lnTo>
                <a:close/>
              </a:path>
              <a:path w="3900804" h="285114">
                <a:moveTo>
                  <a:pt x="2353056" y="105917"/>
                </a:moveTo>
                <a:lnTo>
                  <a:pt x="2321052" y="115823"/>
                </a:lnTo>
                <a:lnTo>
                  <a:pt x="2324100" y="124205"/>
                </a:lnTo>
                <a:lnTo>
                  <a:pt x="2355342" y="114299"/>
                </a:lnTo>
                <a:lnTo>
                  <a:pt x="2353056" y="105917"/>
                </a:lnTo>
                <a:close/>
              </a:path>
              <a:path w="3900804" h="285114">
                <a:moveTo>
                  <a:pt x="2423160" y="99059"/>
                </a:moveTo>
                <a:lnTo>
                  <a:pt x="2391918" y="105917"/>
                </a:lnTo>
                <a:lnTo>
                  <a:pt x="2394204" y="114299"/>
                </a:lnTo>
                <a:lnTo>
                  <a:pt x="2425446" y="107441"/>
                </a:lnTo>
                <a:lnTo>
                  <a:pt x="2423160" y="99059"/>
                </a:lnTo>
                <a:close/>
              </a:path>
              <a:path w="3900804" h="285114">
                <a:moveTo>
                  <a:pt x="2494026" y="92963"/>
                </a:moveTo>
                <a:lnTo>
                  <a:pt x="2462784" y="99059"/>
                </a:lnTo>
                <a:lnTo>
                  <a:pt x="2464308" y="107441"/>
                </a:lnTo>
                <a:lnTo>
                  <a:pt x="2495550" y="101345"/>
                </a:lnTo>
                <a:lnTo>
                  <a:pt x="2494026" y="92963"/>
                </a:lnTo>
                <a:close/>
              </a:path>
              <a:path w="3900804" h="285114">
                <a:moveTo>
                  <a:pt x="2564130" y="87629"/>
                </a:moveTo>
                <a:lnTo>
                  <a:pt x="2532888" y="92963"/>
                </a:lnTo>
                <a:lnTo>
                  <a:pt x="2534412" y="101345"/>
                </a:lnTo>
                <a:lnTo>
                  <a:pt x="2565654" y="96011"/>
                </a:lnTo>
                <a:lnTo>
                  <a:pt x="2564130" y="87629"/>
                </a:lnTo>
                <a:close/>
              </a:path>
              <a:path w="3900804" h="285114">
                <a:moveTo>
                  <a:pt x="2634234" y="80009"/>
                </a:moveTo>
                <a:lnTo>
                  <a:pt x="2602992" y="87629"/>
                </a:lnTo>
                <a:lnTo>
                  <a:pt x="2604516" y="96011"/>
                </a:lnTo>
                <a:lnTo>
                  <a:pt x="2636520" y="88391"/>
                </a:lnTo>
                <a:lnTo>
                  <a:pt x="2634234" y="80009"/>
                </a:lnTo>
                <a:close/>
              </a:path>
              <a:path w="3900804" h="285114">
                <a:moveTo>
                  <a:pt x="2704338" y="73151"/>
                </a:moveTo>
                <a:lnTo>
                  <a:pt x="2673096" y="80009"/>
                </a:lnTo>
                <a:lnTo>
                  <a:pt x="2674620" y="88391"/>
                </a:lnTo>
                <a:lnTo>
                  <a:pt x="2706624" y="81533"/>
                </a:lnTo>
                <a:lnTo>
                  <a:pt x="2704338" y="73151"/>
                </a:lnTo>
                <a:close/>
              </a:path>
              <a:path w="3900804" h="285114">
                <a:moveTo>
                  <a:pt x="2775966" y="73151"/>
                </a:moveTo>
                <a:lnTo>
                  <a:pt x="2743962" y="73151"/>
                </a:lnTo>
                <a:lnTo>
                  <a:pt x="2743962" y="81533"/>
                </a:lnTo>
                <a:lnTo>
                  <a:pt x="2775966" y="81533"/>
                </a:lnTo>
                <a:lnTo>
                  <a:pt x="2775966" y="73151"/>
                </a:lnTo>
                <a:close/>
              </a:path>
              <a:path w="3900804" h="285114">
                <a:moveTo>
                  <a:pt x="2814828" y="73151"/>
                </a:moveTo>
                <a:lnTo>
                  <a:pt x="2814066" y="81533"/>
                </a:lnTo>
                <a:lnTo>
                  <a:pt x="2846070" y="84581"/>
                </a:lnTo>
                <a:lnTo>
                  <a:pt x="2846832" y="75437"/>
                </a:lnTo>
                <a:lnTo>
                  <a:pt x="2814828" y="73151"/>
                </a:lnTo>
                <a:close/>
              </a:path>
              <a:path w="3900804" h="285114">
                <a:moveTo>
                  <a:pt x="2916174" y="74675"/>
                </a:moveTo>
                <a:lnTo>
                  <a:pt x="2884932" y="75437"/>
                </a:lnTo>
                <a:lnTo>
                  <a:pt x="2884932" y="84581"/>
                </a:lnTo>
                <a:lnTo>
                  <a:pt x="2916174" y="83057"/>
                </a:lnTo>
                <a:lnTo>
                  <a:pt x="2916174" y="74675"/>
                </a:lnTo>
                <a:close/>
              </a:path>
              <a:path w="3900804" h="285114">
                <a:moveTo>
                  <a:pt x="2986278" y="71627"/>
                </a:moveTo>
                <a:lnTo>
                  <a:pt x="2955036" y="74675"/>
                </a:lnTo>
                <a:lnTo>
                  <a:pt x="2955798" y="83057"/>
                </a:lnTo>
                <a:lnTo>
                  <a:pt x="2987040" y="80009"/>
                </a:lnTo>
                <a:lnTo>
                  <a:pt x="2986278" y="71627"/>
                </a:lnTo>
                <a:close/>
              </a:path>
              <a:path w="3900804" h="285114">
                <a:moveTo>
                  <a:pt x="3055620" y="64769"/>
                </a:moveTo>
                <a:lnTo>
                  <a:pt x="3024378" y="71627"/>
                </a:lnTo>
                <a:lnTo>
                  <a:pt x="3026664" y="80009"/>
                </a:lnTo>
                <a:lnTo>
                  <a:pt x="3057906" y="73151"/>
                </a:lnTo>
                <a:lnTo>
                  <a:pt x="3055620" y="64769"/>
                </a:lnTo>
                <a:close/>
              </a:path>
              <a:path w="3900804" h="285114">
                <a:moveTo>
                  <a:pt x="3126486" y="58673"/>
                </a:moveTo>
                <a:lnTo>
                  <a:pt x="3094482" y="64007"/>
                </a:lnTo>
                <a:lnTo>
                  <a:pt x="3096006" y="73151"/>
                </a:lnTo>
                <a:lnTo>
                  <a:pt x="3128010" y="67055"/>
                </a:lnTo>
                <a:lnTo>
                  <a:pt x="3126486" y="58673"/>
                </a:lnTo>
                <a:close/>
              </a:path>
              <a:path w="3900804" h="285114">
                <a:moveTo>
                  <a:pt x="3196590" y="51815"/>
                </a:moveTo>
                <a:lnTo>
                  <a:pt x="3164586" y="58673"/>
                </a:lnTo>
                <a:lnTo>
                  <a:pt x="3166872" y="67055"/>
                </a:lnTo>
                <a:lnTo>
                  <a:pt x="3198114" y="60197"/>
                </a:lnTo>
                <a:lnTo>
                  <a:pt x="3196590" y="51815"/>
                </a:lnTo>
                <a:close/>
              </a:path>
              <a:path w="3900804" h="285114">
                <a:moveTo>
                  <a:pt x="3266694" y="45719"/>
                </a:moveTo>
                <a:lnTo>
                  <a:pt x="3235452" y="51815"/>
                </a:lnTo>
                <a:lnTo>
                  <a:pt x="3236976" y="60197"/>
                </a:lnTo>
                <a:lnTo>
                  <a:pt x="3268218" y="54101"/>
                </a:lnTo>
                <a:lnTo>
                  <a:pt x="3266694" y="45719"/>
                </a:lnTo>
                <a:close/>
              </a:path>
              <a:path w="3900804" h="285114">
                <a:moveTo>
                  <a:pt x="3337560" y="41147"/>
                </a:moveTo>
                <a:lnTo>
                  <a:pt x="3305556" y="45719"/>
                </a:lnTo>
                <a:lnTo>
                  <a:pt x="3307079" y="54101"/>
                </a:lnTo>
                <a:lnTo>
                  <a:pt x="3338322" y="50291"/>
                </a:lnTo>
                <a:lnTo>
                  <a:pt x="3337560" y="41147"/>
                </a:lnTo>
                <a:close/>
              </a:path>
              <a:path w="3900804" h="285114">
                <a:moveTo>
                  <a:pt x="3407664" y="35813"/>
                </a:moveTo>
                <a:lnTo>
                  <a:pt x="3375660" y="41147"/>
                </a:lnTo>
                <a:lnTo>
                  <a:pt x="3377184" y="49529"/>
                </a:lnTo>
                <a:lnTo>
                  <a:pt x="3409188" y="44195"/>
                </a:lnTo>
                <a:lnTo>
                  <a:pt x="3407664" y="35813"/>
                </a:lnTo>
                <a:close/>
              </a:path>
              <a:path w="3900804" h="285114">
                <a:moveTo>
                  <a:pt x="3477768" y="31241"/>
                </a:moveTo>
                <a:lnTo>
                  <a:pt x="3446526" y="35813"/>
                </a:lnTo>
                <a:lnTo>
                  <a:pt x="3447288" y="44195"/>
                </a:lnTo>
                <a:lnTo>
                  <a:pt x="3479291" y="39623"/>
                </a:lnTo>
                <a:lnTo>
                  <a:pt x="3477768" y="31241"/>
                </a:lnTo>
                <a:close/>
              </a:path>
              <a:path w="3900804" h="285114">
                <a:moveTo>
                  <a:pt x="3547872" y="25907"/>
                </a:moveTo>
                <a:lnTo>
                  <a:pt x="3516629" y="31241"/>
                </a:lnTo>
                <a:lnTo>
                  <a:pt x="3518154" y="39623"/>
                </a:lnTo>
                <a:lnTo>
                  <a:pt x="3549396" y="34289"/>
                </a:lnTo>
                <a:lnTo>
                  <a:pt x="3547872" y="25907"/>
                </a:lnTo>
                <a:close/>
              </a:path>
              <a:path w="3900804" h="285114">
                <a:moveTo>
                  <a:pt x="3617976" y="19811"/>
                </a:moveTo>
                <a:lnTo>
                  <a:pt x="3586734" y="25907"/>
                </a:lnTo>
                <a:lnTo>
                  <a:pt x="3588258" y="34289"/>
                </a:lnTo>
                <a:lnTo>
                  <a:pt x="3619500" y="28193"/>
                </a:lnTo>
                <a:lnTo>
                  <a:pt x="3617976" y="19811"/>
                </a:lnTo>
                <a:close/>
              </a:path>
              <a:path w="3900804" h="285114">
                <a:moveTo>
                  <a:pt x="3688841" y="16001"/>
                </a:moveTo>
                <a:lnTo>
                  <a:pt x="3656838" y="19811"/>
                </a:lnTo>
                <a:lnTo>
                  <a:pt x="3658362" y="28193"/>
                </a:lnTo>
                <a:lnTo>
                  <a:pt x="3689604" y="24383"/>
                </a:lnTo>
                <a:lnTo>
                  <a:pt x="3688841" y="16001"/>
                </a:lnTo>
                <a:close/>
              </a:path>
              <a:path w="3900804" h="285114">
                <a:moveTo>
                  <a:pt x="3758946" y="9905"/>
                </a:moveTo>
                <a:lnTo>
                  <a:pt x="3726941" y="16001"/>
                </a:lnTo>
                <a:lnTo>
                  <a:pt x="3728466" y="24383"/>
                </a:lnTo>
                <a:lnTo>
                  <a:pt x="3760470" y="18287"/>
                </a:lnTo>
                <a:lnTo>
                  <a:pt x="3758946" y="9905"/>
                </a:lnTo>
                <a:close/>
              </a:path>
              <a:path w="3900804" h="285114">
                <a:moveTo>
                  <a:pt x="3829050" y="4571"/>
                </a:moveTo>
                <a:lnTo>
                  <a:pt x="3797808" y="9905"/>
                </a:lnTo>
                <a:lnTo>
                  <a:pt x="3799332" y="18287"/>
                </a:lnTo>
                <a:lnTo>
                  <a:pt x="3830574" y="12953"/>
                </a:lnTo>
                <a:lnTo>
                  <a:pt x="3829050" y="4571"/>
                </a:lnTo>
                <a:close/>
              </a:path>
              <a:path w="3900804" h="285114">
                <a:moveTo>
                  <a:pt x="3899916" y="0"/>
                </a:moveTo>
                <a:lnTo>
                  <a:pt x="3867912" y="3809"/>
                </a:lnTo>
                <a:lnTo>
                  <a:pt x="3869436" y="12953"/>
                </a:lnTo>
                <a:lnTo>
                  <a:pt x="3900678" y="8381"/>
                </a:lnTo>
                <a:lnTo>
                  <a:pt x="3899916" y="0"/>
                </a:lnTo>
                <a:close/>
              </a:path>
            </a:pathLst>
          </a:custGeom>
          <a:solidFill>
            <a:srgbClr val="000000"/>
          </a:solidFill>
        </p:spPr>
        <p:txBody>
          <a:bodyPr wrap="square" lIns="0" tIns="0" rIns="0" bIns="0" rtlCol="0"/>
          <a:lstStyle/>
          <a:p>
            <a:endParaRPr/>
          </a:p>
        </p:txBody>
      </p:sp>
      <p:sp>
        <p:nvSpPr>
          <p:cNvPr id="182" name="object 182"/>
          <p:cNvSpPr/>
          <p:nvPr/>
        </p:nvSpPr>
        <p:spPr>
          <a:xfrm>
            <a:off x="2594610" y="6040373"/>
            <a:ext cx="0" cy="113030"/>
          </a:xfrm>
          <a:custGeom>
            <a:avLst/>
            <a:gdLst/>
            <a:ahLst/>
            <a:cxnLst/>
            <a:rect l="l" t="t" r="r" b="b"/>
            <a:pathLst>
              <a:path h="113029">
                <a:moveTo>
                  <a:pt x="0" y="0"/>
                </a:moveTo>
                <a:lnTo>
                  <a:pt x="0" y="112775"/>
                </a:lnTo>
              </a:path>
            </a:pathLst>
          </a:custGeom>
          <a:ln w="21336">
            <a:solidFill>
              <a:srgbClr val="487BBB"/>
            </a:solidFill>
          </a:ln>
        </p:spPr>
        <p:txBody>
          <a:bodyPr wrap="square" lIns="0" tIns="0" rIns="0" bIns="0" rtlCol="0"/>
          <a:lstStyle/>
          <a:p>
            <a:endParaRPr/>
          </a:p>
        </p:txBody>
      </p:sp>
      <p:sp>
        <p:nvSpPr>
          <p:cNvPr id="183" name="object 183"/>
          <p:cNvSpPr/>
          <p:nvPr/>
        </p:nvSpPr>
        <p:spPr>
          <a:xfrm>
            <a:off x="2655951" y="5936741"/>
            <a:ext cx="0" cy="113664"/>
          </a:xfrm>
          <a:custGeom>
            <a:avLst/>
            <a:gdLst/>
            <a:ahLst/>
            <a:cxnLst/>
            <a:rect l="l" t="t" r="r" b="b"/>
            <a:pathLst>
              <a:path h="113664">
                <a:moveTo>
                  <a:pt x="0" y="0"/>
                </a:moveTo>
                <a:lnTo>
                  <a:pt x="0" y="113537"/>
                </a:lnTo>
              </a:path>
            </a:pathLst>
          </a:custGeom>
          <a:ln w="38862">
            <a:solidFill>
              <a:srgbClr val="487BBB"/>
            </a:solidFill>
          </a:ln>
        </p:spPr>
        <p:txBody>
          <a:bodyPr wrap="square" lIns="0" tIns="0" rIns="0" bIns="0" rtlCol="0"/>
          <a:lstStyle/>
          <a:p>
            <a:endParaRPr/>
          </a:p>
        </p:txBody>
      </p:sp>
      <p:sp>
        <p:nvSpPr>
          <p:cNvPr id="184" name="object 184"/>
          <p:cNvSpPr/>
          <p:nvPr/>
        </p:nvSpPr>
        <p:spPr>
          <a:xfrm>
            <a:off x="2726435" y="5887973"/>
            <a:ext cx="0" cy="113664"/>
          </a:xfrm>
          <a:custGeom>
            <a:avLst/>
            <a:gdLst/>
            <a:ahLst/>
            <a:cxnLst/>
            <a:rect l="l" t="t" r="r" b="b"/>
            <a:pathLst>
              <a:path h="113664">
                <a:moveTo>
                  <a:pt x="0" y="0"/>
                </a:moveTo>
                <a:lnTo>
                  <a:pt x="0" y="113537"/>
                </a:lnTo>
              </a:path>
            </a:pathLst>
          </a:custGeom>
          <a:ln w="38100">
            <a:solidFill>
              <a:srgbClr val="487BBB"/>
            </a:solidFill>
          </a:ln>
        </p:spPr>
        <p:txBody>
          <a:bodyPr wrap="square" lIns="0" tIns="0" rIns="0" bIns="0" rtlCol="0"/>
          <a:lstStyle/>
          <a:p>
            <a:endParaRPr/>
          </a:p>
        </p:txBody>
      </p:sp>
      <p:sp>
        <p:nvSpPr>
          <p:cNvPr id="185" name="object 185"/>
          <p:cNvSpPr/>
          <p:nvPr/>
        </p:nvSpPr>
        <p:spPr>
          <a:xfrm>
            <a:off x="2796920" y="5830823"/>
            <a:ext cx="0" cy="114300"/>
          </a:xfrm>
          <a:custGeom>
            <a:avLst/>
            <a:gdLst/>
            <a:ahLst/>
            <a:cxnLst/>
            <a:rect l="l" t="t" r="r" b="b"/>
            <a:pathLst>
              <a:path h="114300">
                <a:moveTo>
                  <a:pt x="0" y="0"/>
                </a:moveTo>
                <a:lnTo>
                  <a:pt x="0" y="114300"/>
                </a:lnTo>
              </a:path>
            </a:pathLst>
          </a:custGeom>
          <a:ln w="38862">
            <a:solidFill>
              <a:srgbClr val="487BBB"/>
            </a:solidFill>
          </a:ln>
        </p:spPr>
        <p:txBody>
          <a:bodyPr wrap="square" lIns="0" tIns="0" rIns="0" bIns="0" rtlCol="0"/>
          <a:lstStyle/>
          <a:p>
            <a:endParaRPr/>
          </a:p>
        </p:txBody>
      </p:sp>
      <p:sp>
        <p:nvSpPr>
          <p:cNvPr id="186" name="object 186"/>
          <p:cNvSpPr/>
          <p:nvPr/>
        </p:nvSpPr>
        <p:spPr>
          <a:xfrm>
            <a:off x="2867025" y="5835396"/>
            <a:ext cx="0" cy="114300"/>
          </a:xfrm>
          <a:custGeom>
            <a:avLst/>
            <a:gdLst/>
            <a:ahLst/>
            <a:cxnLst/>
            <a:rect l="l" t="t" r="r" b="b"/>
            <a:pathLst>
              <a:path h="114300">
                <a:moveTo>
                  <a:pt x="0" y="0"/>
                </a:moveTo>
                <a:lnTo>
                  <a:pt x="0" y="114300"/>
                </a:lnTo>
              </a:path>
            </a:pathLst>
          </a:custGeom>
          <a:ln w="38862">
            <a:solidFill>
              <a:srgbClr val="487BBB"/>
            </a:solidFill>
          </a:ln>
        </p:spPr>
        <p:txBody>
          <a:bodyPr wrap="square" lIns="0" tIns="0" rIns="0" bIns="0" rtlCol="0"/>
          <a:lstStyle/>
          <a:p>
            <a:endParaRPr/>
          </a:p>
        </p:txBody>
      </p:sp>
      <p:sp>
        <p:nvSpPr>
          <p:cNvPr id="187" name="object 187"/>
          <p:cNvSpPr/>
          <p:nvPr/>
        </p:nvSpPr>
        <p:spPr>
          <a:xfrm>
            <a:off x="2937129" y="5779008"/>
            <a:ext cx="0" cy="115570"/>
          </a:xfrm>
          <a:custGeom>
            <a:avLst/>
            <a:gdLst/>
            <a:ahLst/>
            <a:cxnLst/>
            <a:rect l="l" t="t" r="r" b="b"/>
            <a:pathLst>
              <a:path h="115570">
                <a:moveTo>
                  <a:pt x="0" y="0"/>
                </a:moveTo>
                <a:lnTo>
                  <a:pt x="0" y="115062"/>
                </a:lnTo>
              </a:path>
            </a:pathLst>
          </a:custGeom>
          <a:ln w="38862">
            <a:solidFill>
              <a:srgbClr val="487BBB"/>
            </a:solidFill>
          </a:ln>
        </p:spPr>
        <p:txBody>
          <a:bodyPr wrap="square" lIns="0" tIns="0" rIns="0" bIns="0" rtlCol="0"/>
          <a:lstStyle/>
          <a:p>
            <a:endParaRPr/>
          </a:p>
        </p:txBody>
      </p:sp>
      <p:sp>
        <p:nvSpPr>
          <p:cNvPr id="188" name="object 188"/>
          <p:cNvSpPr/>
          <p:nvPr/>
        </p:nvSpPr>
        <p:spPr>
          <a:xfrm>
            <a:off x="3007232" y="5791961"/>
            <a:ext cx="0" cy="115570"/>
          </a:xfrm>
          <a:custGeom>
            <a:avLst/>
            <a:gdLst/>
            <a:ahLst/>
            <a:cxnLst/>
            <a:rect l="l" t="t" r="r" b="b"/>
            <a:pathLst>
              <a:path h="115570">
                <a:moveTo>
                  <a:pt x="0" y="0"/>
                </a:moveTo>
                <a:lnTo>
                  <a:pt x="0" y="115062"/>
                </a:lnTo>
              </a:path>
            </a:pathLst>
          </a:custGeom>
          <a:ln w="38862">
            <a:solidFill>
              <a:srgbClr val="487BBB"/>
            </a:solidFill>
          </a:ln>
        </p:spPr>
        <p:txBody>
          <a:bodyPr wrap="square" lIns="0" tIns="0" rIns="0" bIns="0" rtlCol="0"/>
          <a:lstStyle/>
          <a:p>
            <a:endParaRPr/>
          </a:p>
        </p:txBody>
      </p:sp>
      <p:sp>
        <p:nvSpPr>
          <p:cNvPr id="189" name="object 189"/>
          <p:cNvSpPr/>
          <p:nvPr/>
        </p:nvSpPr>
        <p:spPr>
          <a:xfrm>
            <a:off x="3077717" y="5863590"/>
            <a:ext cx="0" cy="115570"/>
          </a:xfrm>
          <a:custGeom>
            <a:avLst/>
            <a:gdLst/>
            <a:ahLst/>
            <a:cxnLst/>
            <a:rect l="l" t="t" r="r" b="b"/>
            <a:pathLst>
              <a:path h="115570">
                <a:moveTo>
                  <a:pt x="0" y="0"/>
                </a:moveTo>
                <a:lnTo>
                  <a:pt x="0" y="115062"/>
                </a:lnTo>
              </a:path>
            </a:pathLst>
          </a:custGeom>
          <a:ln w="38100">
            <a:solidFill>
              <a:srgbClr val="487BBB"/>
            </a:solidFill>
          </a:ln>
        </p:spPr>
        <p:txBody>
          <a:bodyPr wrap="square" lIns="0" tIns="0" rIns="0" bIns="0" rtlCol="0"/>
          <a:lstStyle/>
          <a:p>
            <a:endParaRPr/>
          </a:p>
        </p:txBody>
      </p:sp>
      <p:sp>
        <p:nvSpPr>
          <p:cNvPr id="190" name="object 190"/>
          <p:cNvSpPr/>
          <p:nvPr/>
        </p:nvSpPr>
        <p:spPr>
          <a:xfrm>
            <a:off x="3148202" y="5850635"/>
            <a:ext cx="0" cy="116839"/>
          </a:xfrm>
          <a:custGeom>
            <a:avLst/>
            <a:gdLst/>
            <a:ahLst/>
            <a:cxnLst/>
            <a:rect l="l" t="t" r="r" b="b"/>
            <a:pathLst>
              <a:path h="116839">
                <a:moveTo>
                  <a:pt x="0" y="0"/>
                </a:moveTo>
                <a:lnTo>
                  <a:pt x="0" y="116586"/>
                </a:lnTo>
              </a:path>
            </a:pathLst>
          </a:custGeom>
          <a:ln w="38862">
            <a:solidFill>
              <a:srgbClr val="487BBB"/>
            </a:solidFill>
          </a:ln>
        </p:spPr>
        <p:txBody>
          <a:bodyPr wrap="square" lIns="0" tIns="0" rIns="0" bIns="0" rtlCol="0"/>
          <a:lstStyle/>
          <a:p>
            <a:endParaRPr/>
          </a:p>
        </p:txBody>
      </p:sp>
      <p:sp>
        <p:nvSpPr>
          <p:cNvPr id="191" name="object 191"/>
          <p:cNvSpPr/>
          <p:nvPr/>
        </p:nvSpPr>
        <p:spPr>
          <a:xfrm>
            <a:off x="3218307" y="5803391"/>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192" name="object 192"/>
          <p:cNvSpPr/>
          <p:nvPr/>
        </p:nvSpPr>
        <p:spPr>
          <a:xfrm>
            <a:off x="3288410" y="5780532"/>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193" name="object 193"/>
          <p:cNvSpPr/>
          <p:nvPr/>
        </p:nvSpPr>
        <p:spPr>
          <a:xfrm>
            <a:off x="3358896" y="5855208"/>
            <a:ext cx="0" cy="119380"/>
          </a:xfrm>
          <a:custGeom>
            <a:avLst/>
            <a:gdLst/>
            <a:ahLst/>
            <a:cxnLst/>
            <a:rect l="l" t="t" r="r" b="b"/>
            <a:pathLst>
              <a:path h="119379">
                <a:moveTo>
                  <a:pt x="0" y="0"/>
                </a:moveTo>
                <a:lnTo>
                  <a:pt x="0" y="118872"/>
                </a:lnTo>
              </a:path>
            </a:pathLst>
          </a:custGeom>
          <a:ln w="38100">
            <a:solidFill>
              <a:srgbClr val="487BBB"/>
            </a:solidFill>
          </a:ln>
        </p:spPr>
        <p:txBody>
          <a:bodyPr wrap="square" lIns="0" tIns="0" rIns="0" bIns="0" rtlCol="0"/>
          <a:lstStyle/>
          <a:p>
            <a:endParaRPr/>
          </a:p>
        </p:txBody>
      </p:sp>
      <p:sp>
        <p:nvSpPr>
          <p:cNvPr id="194" name="object 194"/>
          <p:cNvSpPr/>
          <p:nvPr/>
        </p:nvSpPr>
        <p:spPr>
          <a:xfrm>
            <a:off x="3429380" y="5935217"/>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195" name="object 195"/>
          <p:cNvSpPr/>
          <p:nvPr/>
        </p:nvSpPr>
        <p:spPr>
          <a:xfrm>
            <a:off x="3499484" y="5985509"/>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196" name="object 196"/>
          <p:cNvSpPr/>
          <p:nvPr/>
        </p:nvSpPr>
        <p:spPr>
          <a:xfrm>
            <a:off x="3569589" y="5992367"/>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197" name="object 197"/>
          <p:cNvSpPr/>
          <p:nvPr/>
        </p:nvSpPr>
        <p:spPr>
          <a:xfrm>
            <a:off x="3639692" y="5972555"/>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198" name="object 198"/>
          <p:cNvSpPr/>
          <p:nvPr/>
        </p:nvSpPr>
        <p:spPr>
          <a:xfrm>
            <a:off x="3710178" y="5952744"/>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199" name="object 199"/>
          <p:cNvSpPr/>
          <p:nvPr/>
        </p:nvSpPr>
        <p:spPr>
          <a:xfrm>
            <a:off x="3780663" y="5928359"/>
            <a:ext cx="0" cy="116205"/>
          </a:xfrm>
          <a:custGeom>
            <a:avLst/>
            <a:gdLst/>
            <a:ahLst/>
            <a:cxnLst/>
            <a:rect l="l" t="t" r="r" b="b"/>
            <a:pathLst>
              <a:path h="116204">
                <a:moveTo>
                  <a:pt x="0" y="0"/>
                </a:moveTo>
                <a:lnTo>
                  <a:pt x="0" y="115824"/>
                </a:lnTo>
              </a:path>
            </a:pathLst>
          </a:custGeom>
          <a:ln w="38862">
            <a:solidFill>
              <a:srgbClr val="487BBB"/>
            </a:solidFill>
          </a:ln>
        </p:spPr>
        <p:txBody>
          <a:bodyPr wrap="square" lIns="0" tIns="0" rIns="0" bIns="0" rtlCol="0"/>
          <a:lstStyle/>
          <a:p>
            <a:endParaRPr/>
          </a:p>
        </p:txBody>
      </p:sp>
      <p:sp>
        <p:nvSpPr>
          <p:cNvPr id="200" name="object 200"/>
          <p:cNvSpPr/>
          <p:nvPr/>
        </p:nvSpPr>
        <p:spPr>
          <a:xfrm>
            <a:off x="3850766" y="5933694"/>
            <a:ext cx="0" cy="116839"/>
          </a:xfrm>
          <a:custGeom>
            <a:avLst/>
            <a:gdLst/>
            <a:ahLst/>
            <a:cxnLst/>
            <a:rect l="l" t="t" r="r" b="b"/>
            <a:pathLst>
              <a:path h="116839">
                <a:moveTo>
                  <a:pt x="0" y="0"/>
                </a:moveTo>
                <a:lnTo>
                  <a:pt x="0" y="116586"/>
                </a:lnTo>
              </a:path>
            </a:pathLst>
          </a:custGeom>
          <a:ln w="38862">
            <a:solidFill>
              <a:srgbClr val="487BBB"/>
            </a:solidFill>
          </a:ln>
        </p:spPr>
        <p:txBody>
          <a:bodyPr wrap="square" lIns="0" tIns="0" rIns="0" bIns="0" rtlCol="0"/>
          <a:lstStyle/>
          <a:p>
            <a:endParaRPr/>
          </a:p>
        </p:txBody>
      </p:sp>
      <p:sp>
        <p:nvSpPr>
          <p:cNvPr id="201" name="object 201"/>
          <p:cNvSpPr/>
          <p:nvPr/>
        </p:nvSpPr>
        <p:spPr>
          <a:xfrm>
            <a:off x="3920871" y="5912358"/>
            <a:ext cx="0" cy="115570"/>
          </a:xfrm>
          <a:custGeom>
            <a:avLst/>
            <a:gdLst/>
            <a:ahLst/>
            <a:cxnLst/>
            <a:rect l="l" t="t" r="r" b="b"/>
            <a:pathLst>
              <a:path h="115570">
                <a:moveTo>
                  <a:pt x="0" y="0"/>
                </a:moveTo>
                <a:lnTo>
                  <a:pt x="0" y="115062"/>
                </a:lnTo>
              </a:path>
            </a:pathLst>
          </a:custGeom>
          <a:ln w="38862">
            <a:solidFill>
              <a:srgbClr val="487BBB"/>
            </a:solidFill>
          </a:ln>
        </p:spPr>
        <p:txBody>
          <a:bodyPr wrap="square" lIns="0" tIns="0" rIns="0" bIns="0" rtlCol="0"/>
          <a:lstStyle/>
          <a:p>
            <a:endParaRPr/>
          </a:p>
        </p:txBody>
      </p:sp>
      <p:sp>
        <p:nvSpPr>
          <p:cNvPr id="202" name="object 202"/>
          <p:cNvSpPr/>
          <p:nvPr/>
        </p:nvSpPr>
        <p:spPr>
          <a:xfrm>
            <a:off x="3990975" y="5858255"/>
            <a:ext cx="0" cy="113030"/>
          </a:xfrm>
          <a:custGeom>
            <a:avLst/>
            <a:gdLst/>
            <a:ahLst/>
            <a:cxnLst/>
            <a:rect l="l" t="t" r="r" b="b"/>
            <a:pathLst>
              <a:path h="113029">
                <a:moveTo>
                  <a:pt x="0" y="0"/>
                </a:moveTo>
                <a:lnTo>
                  <a:pt x="0" y="112775"/>
                </a:lnTo>
              </a:path>
            </a:pathLst>
          </a:custGeom>
          <a:ln w="38862">
            <a:solidFill>
              <a:srgbClr val="487BBB"/>
            </a:solidFill>
          </a:ln>
        </p:spPr>
        <p:txBody>
          <a:bodyPr wrap="square" lIns="0" tIns="0" rIns="0" bIns="0" rtlCol="0"/>
          <a:lstStyle/>
          <a:p>
            <a:endParaRPr/>
          </a:p>
        </p:txBody>
      </p:sp>
      <p:sp>
        <p:nvSpPr>
          <p:cNvPr id="203" name="object 203"/>
          <p:cNvSpPr/>
          <p:nvPr/>
        </p:nvSpPr>
        <p:spPr>
          <a:xfrm>
            <a:off x="4061459" y="5839205"/>
            <a:ext cx="0" cy="112395"/>
          </a:xfrm>
          <a:custGeom>
            <a:avLst/>
            <a:gdLst/>
            <a:ahLst/>
            <a:cxnLst/>
            <a:rect l="l" t="t" r="r" b="b"/>
            <a:pathLst>
              <a:path h="112395">
                <a:moveTo>
                  <a:pt x="0" y="0"/>
                </a:moveTo>
                <a:lnTo>
                  <a:pt x="0" y="112013"/>
                </a:lnTo>
              </a:path>
            </a:pathLst>
          </a:custGeom>
          <a:ln w="38100">
            <a:solidFill>
              <a:srgbClr val="487BBB"/>
            </a:solidFill>
          </a:ln>
        </p:spPr>
        <p:txBody>
          <a:bodyPr wrap="square" lIns="0" tIns="0" rIns="0" bIns="0" rtlCol="0"/>
          <a:lstStyle/>
          <a:p>
            <a:endParaRPr/>
          </a:p>
        </p:txBody>
      </p:sp>
      <p:sp>
        <p:nvSpPr>
          <p:cNvPr id="204" name="object 204"/>
          <p:cNvSpPr/>
          <p:nvPr/>
        </p:nvSpPr>
        <p:spPr>
          <a:xfrm>
            <a:off x="4131945" y="5852159"/>
            <a:ext cx="0" cy="109220"/>
          </a:xfrm>
          <a:custGeom>
            <a:avLst/>
            <a:gdLst/>
            <a:ahLst/>
            <a:cxnLst/>
            <a:rect l="l" t="t" r="r" b="b"/>
            <a:pathLst>
              <a:path h="109220">
                <a:moveTo>
                  <a:pt x="0" y="0"/>
                </a:moveTo>
                <a:lnTo>
                  <a:pt x="0" y="108965"/>
                </a:lnTo>
              </a:path>
            </a:pathLst>
          </a:custGeom>
          <a:ln w="38862">
            <a:solidFill>
              <a:srgbClr val="487BBB"/>
            </a:solidFill>
          </a:ln>
        </p:spPr>
        <p:txBody>
          <a:bodyPr wrap="square" lIns="0" tIns="0" rIns="0" bIns="0" rtlCol="0"/>
          <a:lstStyle/>
          <a:p>
            <a:endParaRPr/>
          </a:p>
        </p:txBody>
      </p:sp>
      <p:sp>
        <p:nvSpPr>
          <p:cNvPr id="205" name="object 205"/>
          <p:cNvSpPr/>
          <p:nvPr/>
        </p:nvSpPr>
        <p:spPr>
          <a:xfrm>
            <a:off x="4202048" y="5873496"/>
            <a:ext cx="0" cy="110489"/>
          </a:xfrm>
          <a:custGeom>
            <a:avLst/>
            <a:gdLst/>
            <a:ahLst/>
            <a:cxnLst/>
            <a:rect l="l" t="t" r="r" b="b"/>
            <a:pathLst>
              <a:path h="110489">
                <a:moveTo>
                  <a:pt x="0" y="0"/>
                </a:moveTo>
                <a:lnTo>
                  <a:pt x="0" y="110489"/>
                </a:lnTo>
              </a:path>
            </a:pathLst>
          </a:custGeom>
          <a:ln w="38862">
            <a:solidFill>
              <a:srgbClr val="487BBB"/>
            </a:solidFill>
          </a:ln>
        </p:spPr>
        <p:txBody>
          <a:bodyPr wrap="square" lIns="0" tIns="0" rIns="0" bIns="0" rtlCol="0"/>
          <a:lstStyle/>
          <a:p>
            <a:endParaRPr/>
          </a:p>
        </p:txBody>
      </p:sp>
      <p:sp>
        <p:nvSpPr>
          <p:cNvPr id="206" name="object 206"/>
          <p:cNvSpPr/>
          <p:nvPr/>
        </p:nvSpPr>
        <p:spPr>
          <a:xfrm>
            <a:off x="4272153" y="5878067"/>
            <a:ext cx="0" cy="112395"/>
          </a:xfrm>
          <a:custGeom>
            <a:avLst/>
            <a:gdLst/>
            <a:ahLst/>
            <a:cxnLst/>
            <a:rect l="l" t="t" r="r" b="b"/>
            <a:pathLst>
              <a:path h="112395">
                <a:moveTo>
                  <a:pt x="0" y="0"/>
                </a:moveTo>
                <a:lnTo>
                  <a:pt x="0" y="112013"/>
                </a:lnTo>
              </a:path>
            </a:pathLst>
          </a:custGeom>
          <a:ln w="38862">
            <a:solidFill>
              <a:srgbClr val="487BBB"/>
            </a:solidFill>
          </a:ln>
        </p:spPr>
        <p:txBody>
          <a:bodyPr wrap="square" lIns="0" tIns="0" rIns="0" bIns="0" rtlCol="0"/>
          <a:lstStyle/>
          <a:p>
            <a:endParaRPr/>
          </a:p>
        </p:txBody>
      </p:sp>
      <p:sp>
        <p:nvSpPr>
          <p:cNvPr id="207" name="object 207"/>
          <p:cNvSpPr/>
          <p:nvPr/>
        </p:nvSpPr>
        <p:spPr>
          <a:xfrm>
            <a:off x="4342638" y="5876544"/>
            <a:ext cx="0" cy="112395"/>
          </a:xfrm>
          <a:custGeom>
            <a:avLst/>
            <a:gdLst/>
            <a:ahLst/>
            <a:cxnLst/>
            <a:rect l="l" t="t" r="r" b="b"/>
            <a:pathLst>
              <a:path h="112395">
                <a:moveTo>
                  <a:pt x="0" y="0"/>
                </a:moveTo>
                <a:lnTo>
                  <a:pt x="0" y="112013"/>
                </a:lnTo>
              </a:path>
            </a:pathLst>
          </a:custGeom>
          <a:ln w="38100">
            <a:solidFill>
              <a:srgbClr val="487BBB"/>
            </a:solidFill>
          </a:ln>
        </p:spPr>
        <p:txBody>
          <a:bodyPr wrap="square" lIns="0" tIns="0" rIns="0" bIns="0" rtlCol="0"/>
          <a:lstStyle/>
          <a:p>
            <a:endParaRPr/>
          </a:p>
        </p:txBody>
      </p:sp>
      <p:sp>
        <p:nvSpPr>
          <p:cNvPr id="208" name="object 208"/>
          <p:cNvSpPr/>
          <p:nvPr/>
        </p:nvSpPr>
        <p:spPr>
          <a:xfrm>
            <a:off x="4413122" y="5902452"/>
            <a:ext cx="0" cy="110489"/>
          </a:xfrm>
          <a:custGeom>
            <a:avLst/>
            <a:gdLst/>
            <a:ahLst/>
            <a:cxnLst/>
            <a:rect l="l" t="t" r="r" b="b"/>
            <a:pathLst>
              <a:path h="110489">
                <a:moveTo>
                  <a:pt x="0" y="0"/>
                </a:moveTo>
                <a:lnTo>
                  <a:pt x="0" y="110489"/>
                </a:lnTo>
              </a:path>
            </a:pathLst>
          </a:custGeom>
          <a:ln w="38862">
            <a:solidFill>
              <a:srgbClr val="487BBB"/>
            </a:solidFill>
          </a:ln>
        </p:spPr>
        <p:txBody>
          <a:bodyPr wrap="square" lIns="0" tIns="0" rIns="0" bIns="0" rtlCol="0"/>
          <a:lstStyle/>
          <a:p>
            <a:endParaRPr/>
          </a:p>
        </p:txBody>
      </p:sp>
      <p:sp>
        <p:nvSpPr>
          <p:cNvPr id="209" name="object 209"/>
          <p:cNvSpPr/>
          <p:nvPr/>
        </p:nvSpPr>
        <p:spPr>
          <a:xfrm>
            <a:off x="4483227" y="5908547"/>
            <a:ext cx="0" cy="111760"/>
          </a:xfrm>
          <a:custGeom>
            <a:avLst/>
            <a:gdLst/>
            <a:ahLst/>
            <a:cxnLst/>
            <a:rect l="l" t="t" r="r" b="b"/>
            <a:pathLst>
              <a:path h="111760">
                <a:moveTo>
                  <a:pt x="0" y="0"/>
                </a:moveTo>
                <a:lnTo>
                  <a:pt x="0" y="111251"/>
                </a:lnTo>
              </a:path>
            </a:pathLst>
          </a:custGeom>
          <a:ln w="38862">
            <a:solidFill>
              <a:srgbClr val="487BBB"/>
            </a:solidFill>
          </a:ln>
        </p:spPr>
        <p:txBody>
          <a:bodyPr wrap="square" lIns="0" tIns="0" rIns="0" bIns="0" rtlCol="0"/>
          <a:lstStyle/>
          <a:p>
            <a:endParaRPr/>
          </a:p>
        </p:txBody>
      </p:sp>
      <p:sp>
        <p:nvSpPr>
          <p:cNvPr id="210" name="object 210"/>
          <p:cNvSpPr/>
          <p:nvPr/>
        </p:nvSpPr>
        <p:spPr>
          <a:xfrm>
            <a:off x="4553330" y="5908547"/>
            <a:ext cx="0" cy="111760"/>
          </a:xfrm>
          <a:custGeom>
            <a:avLst/>
            <a:gdLst/>
            <a:ahLst/>
            <a:cxnLst/>
            <a:rect l="l" t="t" r="r" b="b"/>
            <a:pathLst>
              <a:path h="111760">
                <a:moveTo>
                  <a:pt x="0" y="0"/>
                </a:moveTo>
                <a:lnTo>
                  <a:pt x="0" y="111251"/>
                </a:lnTo>
              </a:path>
            </a:pathLst>
          </a:custGeom>
          <a:ln w="38862">
            <a:solidFill>
              <a:srgbClr val="487BBB"/>
            </a:solidFill>
          </a:ln>
        </p:spPr>
        <p:txBody>
          <a:bodyPr wrap="square" lIns="0" tIns="0" rIns="0" bIns="0" rtlCol="0"/>
          <a:lstStyle/>
          <a:p>
            <a:endParaRPr/>
          </a:p>
        </p:txBody>
      </p:sp>
      <p:sp>
        <p:nvSpPr>
          <p:cNvPr id="211" name="object 211"/>
          <p:cNvSpPr/>
          <p:nvPr/>
        </p:nvSpPr>
        <p:spPr>
          <a:xfrm>
            <a:off x="4623434" y="5905500"/>
            <a:ext cx="0" cy="111760"/>
          </a:xfrm>
          <a:custGeom>
            <a:avLst/>
            <a:gdLst/>
            <a:ahLst/>
            <a:cxnLst/>
            <a:rect l="l" t="t" r="r" b="b"/>
            <a:pathLst>
              <a:path h="111760">
                <a:moveTo>
                  <a:pt x="0" y="0"/>
                </a:moveTo>
                <a:lnTo>
                  <a:pt x="0" y="111251"/>
                </a:lnTo>
              </a:path>
            </a:pathLst>
          </a:custGeom>
          <a:ln w="38862">
            <a:solidFill>
              <a:srgbClr val="487BBB"/>
            </a:solidFill>
          </a:ln>
        </p:spPr>
        <p:txBody>
          <a:bodyPr wrap="square" lIns="0" tIns="0" rIns="0" bIns="0" rtlCol="0"/>
          <a:lstStyle/>
          <a:p>
            <a:endParaRPr/>
          </a:p>
        </p:txBody>
      </p:sp>
      <p:sp>
        <p:nvSpPr>
          <p:cNvPr id="212" name="object 212"/>
          <p:cNvSpPr/>
          <p:nvPr/>
        </p:nvSpPr>
        <p:spPr>
          <a:xfrm>
            <a:off x="4693920" y="5899403"/>
            <a:ext cx="0" cy="113664"/>
          </a:xfrm>
          <a:custGeom>
            <a:avLst/>
            <a:gdLst/>
            <a:ahLst/>
            <a:cxnLst/>
            <a:rect l="l" t="t" r="r" b="b"/>
            <a:pathLst>
              <a:path h="113664">
                <a:moveTo>
                  <a:pt x="0" y="0"/>
                </a:moveTo>
                <a:lnTo>
                  <a:pt x="0" y="113537"/>
                </a:lnTo>
              </a:path>
            </a:pathLst>
          </a:custGeom>
          <a:ln w="38100">
            <a:solidFill>
              <a:srgbClr val="487BBB"/>
            </a:solidFill>
          </a:ln>
        </p:spPr>
        <p:txBody>
          <a:bodyPr wrap="square" lIns="0" tIns="0" rIns="0" bIns="0" rtlCol="0"/>
          <a:lstStyle/>
          <a:p>
            <a:endParaRPr/>
          </a:p>
        </p:txBody>
      </p:sp>
      <p:sp>
        <p:nvSpPr>
          <p:cNvPr id="213" name="object 213"/>
          <p:cNvSpPr/>
          <p:nvPr/>
        </p:nvSpPr>
        <p:spPr>
          <a:xfrm>
            <a:off x="4764404" y="5894070"/>
            <a:ext cx="0" cy="113030"/>
          </a:xfrm>
          <a:custGeom>
            <a:avLst/>
            <a:gdLst/>
            <a:ahLst/>
            <a:cxnLst/>
            <a:rect l="l" t="t" r="r" b="b"/>
            <a:pathLst>
              <a:path h="113029">
                <a:moveTo>
                  <a:pt x="0" y="0"/>
                </a:moveTo>
                <a:lnTo>
                  <a:pt x="0" y="112775"/>
                </a:lnTo>
              </a:path>
            </a:pathLst>
          </a:custGeom>
          <a:ln w="38862">
            <a:solidFill>
              <a:srgbClr val="487BBB"/>
            </a:solidFill>
          </a:ln>
        </p:spPr>
        <p:txBody>
          <a:bodyPr wrap="square" lIns="0" tIns="0" rIns="0" bIns="0" rtlCol="0"/>
          <a:lstStyle/>
          <a:p>
            <a:endParaRPr/>
          </a:p>
        </p:txBody>
      </p:sp>
      <p:sp>
        <p:nvSpPr>
          <p:cNvPr id="214" name="object 214"/>
          <p:cNvSpPr/>
          <p:nvPr/>
        </p:nvSpPr>
        <p:spPr>
          <a:xfrm>
            <a:off x="4834509" y="5886450"/>
            <a:ext cx="0" cy="113664"/>
          </a:xfrm>
          <a:custGeom>
            <a:avLst/>
            <a:gdLst/>
            <a:ahLst/>
            <a:cxnLst/>
            <a:rect l="l" t="t" r="r" b="b"/>
            <a:pathLst>
              <a:path h="113664">
                <a:moveTo>
                  <a:pt x="0" y="0"/>
                </a:moveTo>
                <a:lnTo>
                  <a:pt x="0" y="113537"/>
                </a:lnTo>
              </a:path>
            </a:pathLst>
          </a:custGeom>
          <a:ln w="38862">
            <a:solidFill>
              <a:srgbClr val="487BBB"/>
            </a:solidFill>
          </a:ln>
        </p:spPr>
        <p:txBody>
          <a:bodyPr wrap="square" lIns="0" tIns="0" rIns="0" bIns="0" rtlCol="0"/>
          <a:lstStyle/>
          <a:p>
            <a:endParaRPr/>
          </a:p>
        </p:txBody>
      </p:sp>
      <p:sp>
        <p:nvSpPr>
          <p:cNvPr id="215" name="object 215"/>
          <p:cNvSpPr/>
          <p:nvPr/>
        </p:nvSpPr>
        <p:spPr>
          <a:xfrm>
            <a:off x="4904613" y="5876544"/>
            <a:ext cx="0" cy="113664"/>
          </a:xfrm>
          <a:custGeom>
            <a:avLst/>
            <a:gdLst/>
            <a:ahLst/>
            <a:cxnLst/>
            <a:rect l="l" t="t" r="r" b="b"/>
            <a:pathLst>
              <a:path h="113664">
                <a:moveTo>
                  <a:pt x="0" y="0"/>
                </a:moveTo>
                <a:lnTo>
                  <a:pt x="0" y="113537"/>
                </a:lnTo>
              </a:path>
            </a:pathLst>
          </a:custGeom>
          <a:ln w="38862">
            <a:solidFill>
              <a:srgbClr val="487BBB"/>
            </a:solidFill>
          </a:ln>
        </p:spPr>
        <p:txBody>
          <a:bodyPr wrap="square" lIns="0" tIns="0" rIns="0" bIns="0" rtlCol="0"/>
          <a:lstStyle/>
          <a:p>
            <a:endParaRPr/>
          </a:p>
        </p:txBody>
      </p:sp>
      <p:sp>
        <p:nvSpPr>
          <p:cNvPr id="216" name="object 216"/>
          <p:cNvSpPr/>
          <p:nvPr/>
        </p:nvSpPr>
        <p:spPr>
          <a:xfrm>
            <a:off x="4975097" y="5865114"/>
            <a:ext cx="0" cy="115570"/>
          </a:xfrm>
          <a:custGeom>
            <a:avLst/>
            <a:gdLst/>
            <a:ahLst/>
            <a:cxnLst/>
            <a:rect l="l" t="t" r="r" b="b"/>
            <a:pathLst>
              <a:path h="115570">
                <a:moveTo>
                  <a:pt x="0" y="0"/>
                </a:moveTo>
                <a:lnTo>
                  <a:pt x="0" y="115062"/>
                </a:lnTo>
              </a:path>
            </a:pathLst>
          </a:custGeom>
          <a:ln w="38100">
            <a:solidFill>
              <a:srgbClr val="487BBB"/>
            </a:solidFill>
          </a:ln>
        </p:spPr>
        <p:txBody>
          <a:bodyPr wrap="square" lIns="0" tIns="0" rIns="0" bIns="0" rtlCol="0"/>
          <a:lstStyle/>
          <a:p>
            <a:endParaRPr/>
          </a:p>
        </p:txBody>
      </p:sp>
      <p:sp>
        <p:nvSpPr>
          <p:cNvPr id="217" name="object 217"/>
          <p:cNvSpPr/>
          <p:nvPr/>
        </p:nvSpPr>
        <p:spPr>
          <a:xfrm>
            <a:off x="5045583" y="5858255"/>
            <a:ext cx="0" cy="114300"/>
          </a:xfrm>
          <a:custGeom>
            <a:avLst/>
            <a:gdLst/>
            <a:ahLst/>
            <a:cxnLst/>
            <a:rect l="l" t="t" r="r" b="b"/>
            <a:pathLst>
              <a:path h="114300">
                <a:moveTo>
                  <a:pt x="0" y="0"/>
                </a:moveTo>
                <a:lnTo>
                  <a:pt x="0" y="114300"/>
                </a:lnTo>
              </a:path>
            </a:pathLst>
          </a:custGeom>
          <a:ln w="38862">
            <a:solidFill>
              <a:srgbClr val="487BBB"/>
            </a:solidFill>
          </a:ln>
        </p:spPr>
        <p:txBody>
          <a:bodyPr wrap="square" lIns="0" tIns="0" rIns="0" bIns="0" rtlCol="0"/>
          <a:lstStyle/>
          <a:p>
            <a:endParaRPr/>
          </a:p>
        </p:txBody>
      </p:sp>
      <p:sp>
        <p:nvSpPr>
          <p:cNvPr id="218" name="object 218"/>
          <p:cNvSpPr/>
          <p:nvPr/>
        </p:nvSpPr>
        <p:spPr>
          <a:xfrm>
            <a:off x="5115686" y="5852159"/>
            <a:ext cx="0" cy="115570"/>
          </a:xfrm>
          <a:custGeom>
            <a:avLst/>
            <a:gdLst/>
            <a:ahLst/>
            <a:cxnLst/>
            <a:rect l="l" t="t" r="r" b="b"/>
            <a:pathLst>
              <a:path h="115570">
                <a:moveTo>
                  <a:pt x="0" y="0"/>
                </a:moveTo>
                <a:lnTo>
                  <a:pt x="0" y="115062"/>
                </a:lnTo>
              </a:path>
            </a:pathLst>
          </a:custGeom>
          <a:ln w="38862">
            <a:solidFill>
              <a:srgbClr val="487BBB"/>
            </a:solidFill>
          </a:ln>
        </p:spPr>
        <p:txBody>
          <a:bodyPr wrap="square" lIns="0" tIns="0" rIns="0" bIns="0" rtlCol="0"/>
          <a:lstStyle/>
          <a:p>
            <a:endParaRPr/>
          </a:p>
        </p:txBody>
      </p:sp>
      <p:sp>
        <p:nvSpPr>
          <p:cNvPr id="219" name="object 219"/>
          <p:cNvSpPr/>
          <p:nvPr/>
        </p:nvSpPr>
        <p:spPr>
          <a:xfrm>
            <a:off x="5185790" y="5846826"/>
            <a:ext cx="0" cy="114300"/>
          </a:xfrm>
          <a:custGeom>
            <a:avLst/>
            <a:gdLst/>
            <a:ahLst/>
            <a:cxnLst/>
            <a:rect l="l" t="t" r="r" b="b"/>
            <a:pathLst>
              <a:path h="114300">
                <a:moveTo>
                  <a:pt x="0" y="0"/>
                </a:moveTo>
                <a:lnTo>
                  <a:pt x="0" y="114300"/>
                </a:lnTo>
              </a:path>
            </a:pathLst>
          </a:custGeom>
          <a:ln w="38862">
            <a:solidFill>
              <a:srgbClr val="487BBB"/>
            </a:solidFill>
          </a:ln>
        </p:spPr>
        <p:txBody>
          <a:bodyPr wrap="square" lIns="0" tIns="0" rIns="0" bIns="0" rtlCol="0"/>
          <a:lstStyle/>
          <a:p>
            <a:endParaRPr/>
          </a:p>
        </p:txBody>
      </p:sp>
      <p:sp>
        <p:nvSpPr>
          <p:cNvPr id="220" name="object 220"/>
          <p:cNvSpPr/>
          <p:nvPr/>
        </p:nvSpPr>
        <p:spPr>
          <a:xfrm>
            <a:off x="5255895" y="5839205"/>
            <a:ext cx="0" cy="115570"/>
          </a:xfrm>
          <a:custGeom>
            <a:avLst/>
            <a:gdLst/>
            <a:ahLst/>
            <a:cxnLst/>
            <a:rect l="l" t="t" r="r" b="b"/>
            <a:pathLst>
              <a:path h="115570">
                <a:moveTo>
                  <a:pt x="0" y="0"/>
                </a:moveTo>
                <a:lnTo>
                  <a:pt x="0" y="115062"/>
                </a:lnTo>
              </a:path>
            </a:pathLst>
          </a:custGeom>
          <a:ln w="38862">
            <a:solidFill>
              <a:srgbClr val="487BBB"/>
            </a:solidFill>
          </a:ln>
        </p:spPr>
        <p:txBody>
          <a:bodyPr wrap="square" lIns="0" tIns="0" rIns="0" bIns="0" rtlCol="0"/>
          <a:lstStyle/>
          <a:p>
            <a:endParaRPr/>
          </a:p>
        </p:txBody>
      </p:sp>
      <p:sp>
        <p:nvSpPr>
          <p:cNvPr id="221" name="object 221"/>
          <p:cNvSpPr/>
          <p:nvPr/>
        </p:nvSpPr>
        <p:spPr>
          <a:xfrm>
            <a:off x="5326379" y="5832347"/>
            <a:ext cx="0" cy="114300"/>
          </a:xfrm>
          <a:custGeom>
            <a:avLst/>
            <a:gdLst/>
            <a:ahLst/>
            <a:cxnLst/>
            <a:rect l="l" t="t" r="r" b="b"/>
            <a:pathLst>
              <a:path h="114300">
                <a:moveTo>
                  <a:pt x="0" y="0"/>
                </a:moveTo>
                <a:lnTo>
                  <a:pt x="0" y="114300"/>
                </a:lnTo>
              </a:path>
            </a:pathLst>
          </a:custGeom>
          <a:ln w="38100">
            <a:solidFill>
              <a:srgbClr val="487BBB"/>
            </a:solidFill>
          </a:ln>
        </p:spPr>
        <p:txBody>
          <a:bodyPr wrap="square" lIns="0" tIns="0" rIns="0" bIns="0" rtlCol="0"/>
          <a:lstStyle/>
          <a:p>
            <a:endParaRPr/>
          </a:p>
        </p:txBody>
      </p:sp>
      <p:sp>
        <p:nvSpPr>
          <p:cNvPr id="222" name="object 222"/>
          <p:cNvSpPr/>
          <p:nvPr/>
        </p:nvSpPr>
        <p:spPr>
          <a:xfrm>
            <a:off x="5396865" y="5830823"/>
            <a:ext cx="0" cy="116205"/>
          </a:xfrm>
          <a:custGeom>
            <a:avLst/>
            <a:gdLst/>
            <a:ahLst/>
            <a:cxnLst/>
            <a:rect l="l" t="t" r="r" b="b"/>
            <a:pathLst>
              <a:path h="116204">
                <a:moveTo>
                  <a:pt x="0" y="0"/>
                </a:moveTo>
                <a:lnTo>
                  <a:pt x="0" y="115824"/>
                </a:lnTo>
              </a:path>
            </a:pathLst>
          </a:custGeom>
          <a:ln w="38862">
            <a:solidFill>
              <a:srgbClr val="487BBB"/>
            </a:solidFill>
          </a:ln>
        </p:spPr>
        <p:txBody>
          <a:bodyPr wrap="square" lIns="0" tIns="0" rIns="0" bIns="0" rtlCol="0"/>
          <a:lstStyle/>
          <a:p>
            <a:endParaRPr/>
          </a:p>
        </p:txBody>
      </p:sp>
      <p:sp>
        <p:nvSpPr>
          <p:cNvPr id="223" name="object 223"/>
          <p:cNvSpPr/>
          <p:nvPr/>
        </p:nvSpPr>
        <p:spPr>
          <a:xfrm>
            <a:off x="5466969" y="5833871"/>
            <a:ext cx="0" cy="116205"/>
          </a:xfrm>
          <a:custGeom>
            <a:avLst/>
            <a:gdLst/>
            <a:ahLst/>
            <a:cxnLst/>
            <a:rect l="l" t="t" r="r" b="b"/>
            <a:pathLst>
              <a:path h="116204">
                <a:moveTo>
                  <a:pt x="0" y="0"/>
                </a:moveTo>
                <a:lnTo>
                  <a:pt x="0" y="115824"/>
                </a:lnTo>
              </a:path>
            </a:pathLst>
          </a:custGeom>
          <a:ln w="38862">
            <a:solidFill>
              <a:srgbClr val="487BBB"/>
            </a:solidFill>
          </a:ln>
        </p:spPr>
        <p:txBody>
          <a:bodyPr wrap="square" lIns="0" tIns="0" rIns="0" bIns="0" rtlCol="0"/>
          <a:lstStyle/>
          <a:p>
            <a:endParaRPr/>
          </a:p>
        </p:txBody>
      </p:sp>
      <p:sp>
        <p:nvSpPr>
          <p:cNvPr id="224" name="object 224"/>
          <p:cNvSpPr/>
          <p:nvPr/>
        </p:nvSpPr>
        <p:spPr>
          <a:xfrm>
            <a:off x="5537072" y="5830823"/>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25" name="object 225"/>
          <p:cNvSpPr/>
          <p:nvPr/>
        </p:nvSpPr>
        <p:spPr>
          <a:xfrm>
            <a:off x="5607177" y="5827776"/>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26" name="object 226"/>
          <p:cNvSpPr/>
          <p:nvPr/>
        </p:nvSpPr>
        <p:spPr>
          <a:xfrm>
            <a:off x="5677661" y="5820917"/>
            <a:ext cx="0" cy="117475"/>
          </a:xfrm>
          <a:custGeom>
            <a:avLst/>
            <a:gdLst/>
            <a:ahLst/>
            <a:cxnLst/>
            <a:rect l="l" t="t" r="r" b="b"/>
            <a:pathLst>
              <a:path h="117475">
                <a:moveTo>
                  <a:pt x="0" y="0"/>
                </a:moveTo>
                <a:lnTo>
                  <a:pt x="0" y="117348"/>
                </a:lnTo>
              </a:path>
            </a:pathLst>
          </a:custGeom>
          <a:ln w="38100">
            <a:solidFill>
              <a:srgbClr val="487BBB"/>
            </a:solidFill>
          </a:ln>
        </p:spPr>
        <p:txBody>
          <a:bodyPr wrap="square" lIns="0" tIns="0" rIns="0" bIns="0" rtlCol="0"/>
          <a:lstStyle/>
          <a:p>
            <a:endParaRPr/>
          </a:p>
        </p:txBody>
      </p:sp>
      <p:sp>
        <p:nvSpPr>
          <p:cNvPr id="227" name="object 227"/>
          <p:cNvSpPr/>
          <p:nvPr/>
        </p:nvSpPr>
        <p:spPr>
          <a:xfrm>
            <a:off x="5748146" y="5813297"/>
            <a:ext cx="0" cy="120014"/>
          </a:xfrm>
          <a:custGeom>
            <a:avLst/>
            <a:gdLst/>
            <a:ahLst/>
            <a:cxnLst/>
            <a:rect l="l" t="t" r="r" b="b"/>
            <a:pathLst>
              <a:path h="120014">
                <a:moveTo>
                  <a:pt x="0" y="0"/>
                </a:moveTo>
                <a:lnTo>
                  <a:pt x="0" y="119634"/>
                </a:lnTo>
              </a:path>
            </a:pathLst>
          </a:custGeom>
          <a:ln w="38862">
            <a:solidFill>
              <a:srgbClr val="487BBB"/>
            </a:solidFill>
          </a:ln>
        </p:spPr>
        <p:txBody>
          <a:bodyPr wrap="square" lIns="0" tIns="0" rIns="0" bIns="0" rtlCol="0"/>
          <a:lstStyle/>
          <a:p>
            <a:endParaRPr/>
          </a:p>
        </p:txBody>
      </p:sp>
      <p:sp>
        <p:nvSpPr>
          <p:cNvPr id="228" name="object 228"/>
          <p:cNvSpPr/>
          <p:nvPr/>
        </p:nvSpPr>
        <p:spPr>
          <a:xfrm>
            <a:off x="5818251" y="5807964"/>
            <a:ext cx="0" cy="117475"/>
          </a:xfrm>
          <a:custGeom>
            <a:avLst/>
            <a:gdLst/>
            <a:ahLst/>
            <a:cxnLst/>
            <a:rect l="l" t="t" r="r" b="b"/>
            <a:pathLst>
              <a:path h="117475">
                <a:moveTo>
                  <a:pt x="0" y="0"/>
                </a:moveTo>
                <a:lnTo>
                  <a:pt x="0" y="117348"/>
                </a:lnTo>
              </a:path>
            </a:pathLst>
          </a:custGeom>
          <a:ln w="38862">
            <a:solidFill>
              <a:srgbClr val="487BBB"/>
            </a:solidFill>
          </a:ln>
        </p:spPr>
        <p:txBody>
          <a:bodyPr wrap="square" lIns="0" tIns="0" rIns="0" bIns="0" rtlCol="0"/>
          <a:lstStyle/>
          <a:p>
            <a:endParaRPr/>
          </a:p>
        </p:txBody>
      </p:sp>
      <p:sp>
        <p:nvSpPr>
          <p:cNvPr id="229" name="object 229"/>
          <p:cNvSpPr/>
          <p:nvPr/>
        </p:nvSpPr>
        <p:spPr>
          <a:xfrm>
            <a:off x="5888354" y="5801867"/>
            <a:ext cx="0" cy="118110"/>
          </a:xfrm>
          <a:custGeom>
            <a:avLst/>
            <a:gdLst/>
            <a:ahLst/>
            <a:cxnLst/>
            <a:rect l="l" t="t" r="r" b="b"/>
            <a:pathLst>
              <a:path h="118110">
                <a:moveTo>
                  <a:pt x="0" y="0"/>
                </a:moveTo>
                <a:lnTo>
                  <a:pt x="0" y="118110"/>
                </a:lnTo>
              </a:path>
            </a:pathLst>
          </a:custGeom>
          <a:ln w="38862">
            <a:solidFill>
              <a:srgbClr val="487BBB"/>
            </a:solidFill>
          </a:ln>
        </p:spPr>
        <p:txBody>
          <a:bodyPr wrap="square" lIns="0" tIns="0" rIns="0" bIns="0" rtlCol="0"/>
          <a:lstStyle/>
          <a:p>
            <a:endParaRPr/>
          </a:p>
        </p:txBody>
      </p:sp>
      <p:sp>
        <p:nvSpPr>
          <p:cNvPr id="230" name="object 230"/>
          <p:cNvSpPr/>
          <p:nvPr/>
        </p:nvSpPr>
        <p:spPr>
          <a:xfrm>
            <a:off x="5958840" y="5796534"/>
            <a:ext cx="0" cy="119380"/>
          </a:xfrm>
          <a:custGeom>
            <a:avLst/>
            <a:gdLst/>
            <a:ahLst/>
            <a:cxnLst/>
            <a:rect l="l" t="t" r="r" b="b"/>
            <a:pathLst>
              <a:path h="119379">
                <a:moveTo>
                  <a:pt x="0" y="0"/>
                </a:moveTo>
                <a:lnTo>
                  <a:pt x="0" y="118872"/>
                </a:lnTo>
              </a:path>
            </a:pathLst>
          </a:custGeom>
          <a:ln w="38100">
            <a:solidFill>
              <a:srgbClr val="487BBB"/>
            </a:solidFill>
          </a:ln>
        </p:spPr>
        <p:txBody>
          <a:bodyPr wrap="square" lIns="0" tIns="0" rIns="0" bIns="0" rtlCol="0"/>
          <a:lstStyle/>
          <a:p>
            <a:endParaRPr/>
          </a:p>
        </p:txBody>
      </p:sp>
      <p:sp>
        <p:nvSpPr>
          <p:cNvPr id="231" name="object 231"/>
          <p:cNvSpPr/>
          <p:nvPr/>
        </p:nvSpPr>
        <p:spPr>
          <a:xfrm>
            <a:off x="6029325" y="5790438"/>
            <a:ext cx="0" cy="119380"/>
          </a:xfrm>
          <a:custGeom>
            <a:avLst/>
            <a:gdLst/>
            <a:ahLst/>
            <a:cxnLst/>
            <a:rect l="l" t="t" r="r" b="b"/>
            <a:pathLst>
              <a:path h="119379">
                <a:moveTo>
                  <a:pt x="0" y="0"/>
                </a:moveTo>
                <a:lnTo>
                  <a:pt x="0" y="118872"/>
                </a:lnTo>
              </a:path>
            </a:pathLst>
          </a:custGeom>
          <a:ln w="38862">
            <a:solidFill>
              <a:srgbClr val="487BBB"/>
            </a:solidFill>
          </a:ln>
        </p:spPr>
        <p:txBody>
          <a:bodyPr wrap="square" lIns="0" tIns="0" rIns="0" bIns="0" rtlCol="0"/>
          <a:lstStyle/>
          <a:p>
            <a:endParaRPr/>
          </a:p>
        </p:txBody>
      </p:sp>
      <p:sp>
        <p:nvSpPr>
          <p:cNvPr id="232" name="object 232"/>
          <p:cNvSpPr/>
          <p:nvPr/>
        </p:nvSpPr>
        <p:spPr>
          <a:xfrm>
            <a:off x="6099428" y="5785103"/>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3" name="object 233"/>
          <p:cNvSpPr/>
          <p:nvPr/>
        </p:nvSpPr>
        <p:spPr>
          <a:xfrm>
            <a:off x="6169533" y="5779008"/>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4" name="object 234"/>
          <p:cNvSpPr/>
          <p:nvPr/>
        </p:nvSpPr>
        <p:spPr>
          <a:xfrm>
            <a:off x="6239636" y="5773673"/>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5" name="object 235"/>
          <p:cNvSpPr/>
          <p:nvPr/>
        </p:nvSpPr>
        <p:spPr>
          <a:xfrm>
            <a:off x="6310121" y="5769102"/>
            <a:ext cx="0" cy="120650"/>
          </a:xfrm>
          <a:custGeom>
            <a:avLst/>
            <a:gdLst/>
            <a:ahLst/>
            <a:cxnLst/>
            <a:rect l="l" t="t" r="r" b="b"/>
            <a:pathLst>
              <a:path h="120650">
                <a:moveTo>
                  <a:pt x="0" y="0"/>
                </a:moveTo>
                <a:lnTo>
                  <a:pt x="0" y="120396"/>
                </a:lnTo>
              </a:path>
            </a:pathLst>
          </a:custGeom>
          <a:ln w="38100">
            <a:solidFill>
              <a:srgbClr val="487BBB"/>
            </a:solidFill>
          </a:ln>
        </p:spPr>
        <p:txBody>
          <a:bodyPr wrap="square" lIns="0" tIns="0" rIns="0" bIns="0" rtlCol="0"/>
          <a:lstStyle/>
          <a:p>
            <a:endParaRPr/>
          </a:p>
        </p:txBody>
      </p:sp>
      <p:sp>
        <p:nvSpPr>
          <p:cNvPr id="236" name="object 236"/>
          <p:cNvSpPr/>
          <p:nvPr/>
        </p:nvSpPr>
        <p:spPr>
          <a:xfrm>
            <a:off x="6380607" y="5763767"/>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7" name="object 237"/>
          <p:cNvSpPr/>
          <p:nvPr/>
        </p:nvSpPr>
        <p:spPr>
          <a:xfrm>
            <a:off x="6450710" y="5757671"/>
            <a:ext cx="0" cy="120650"/>
          </a:xfrm>
          <a:custGeom>
            <a:avLst/>
            <a:gdLst/>
            <a:ahLst/>
            <a:cxnLst/>
            <a:rect l="l" t="t" r="r" b="b"/>
            <a:pathLst>
              <a:path h="120650">
                <a:moveTo>
                  <a:pt x="0" y="0"/>
                </a:moveTo>
                <a:lnTo>
                  <a:pt x="0" y="120396"/>
                </a:lnTo>
              </a:path>
            </a:pathLst>
          </a:custGeom>
          <a:ln w="38862">
            <a:solidFill>
              <a:srgbClr val="487BBB"/>
            </a:solidFill>
          </a:ln>
        </p:spPr>
        <p:txBody>
          <a:bodyPr wrap="square" lIns="0" tIns="0" rIns="0" bIns="0" rtlCol="0"/>
          <a:lstStyle/>
          <a:p>
            <a:endParaRPr/>
          </a:p>
        </p:txBody>
      </p:sp>
      <p:sp>
        <p:nvSpPr>
          <p:cNvPr id="238" name="object 238"/>
          <p:cNvSpPr/>
          <p:nvPr/>
        </p:nvSpPr>
        <p:spPr>
          <a:xfrm>
            <a:off x="6515100" y="5752338"/>
            <a:ext cx="0" cy="121285"/>
          </a:xfrm>
          <a:custGeom>
            <a:avLst/>
            <a:gdLst/>
            <a:ahLst/>
            <a:cxnLst/>
            <a:rect l="l" t="t" r="r" b="b"/>
            <a:pathLst>
              <a:path h="121285">
                <a:moveTo>
                  <a:pt x="0" y="0"/>
                </a:moveTo>
                <a:lnTo>
                  <a:pt x="0" y="121158"/>
                </a:lnTo>
              </a:path>
            </a:pathLst>
          </a:custGeom>
          <a:ln w="27432">
            <a:solidFill>
              <a:srgbClr val="487BBB"/>
            </a:solidFill>
          </a:ln>
        </p:spPr>
        <p:txBody>
          <a:bodyPr wrap="square" lIns="0" tIns="0" rIns="0" bIns="0" rtlCol="0"/>
          <a:lstStyle/>
          <a:p>
            <a:endParaRPr/>
          </a:p>
        </p:txBody>
      </p:sp>
      <p:sp>
        <p:nvSpPr>
          <p:cNvPr id="239" name="object 239"/>
          <p:cNvSpPr/>
          <p:nvPr/>
        </p:nvSpPr>
        <p:spPr>
          <a:xfrm>
            <a:off x="2601467" y="5747765"/>
            <a:ext cx="3900804" cy="293370"/>
          </a:xfrm>
          <a:custGeom>
            <a:avLst/>
            <a:gdLst/>
            <a:ahLst/>
            <a:cxnLst/>
            <a:rect l="l" t="t" r="r" b="b"/>
            <a:pathLst>
              <a:path w="3900804" h="293370">
                <a:moveTo>
                  <a:pt x="31242" y="188214"/>
                </a:moveTo>
                <a:lnTo>
                  <a:pt x="0" y="291084"/>
                </a:lnTo>
                <a:lnTo>
                  <a:pt x="7620" y="293370"/>
                </a:lnTo>
                <a:lnTo>
                  <a:pt x="39624" y="190500"/>
                </a:lnTo>
                <a:lnTo>
                  <a:pt x="31242" y="188214"/>
                </a:lnTo>
                <a:close/>
              </a:path>
              <a:path w="3900804" h="293370">
                <a:moveTo>
                  <a:pt x="102108" y="137922"/>
                </a:moveTo>
                <a:lnTo>
                  <a:pt x="70104" y="186690"/>
                </a:lnTo>
                <a:lnTo>
                  <a:pt x="77724" y="191262"/>
                </a:lnTo>
                <a:lnTo>
                  <a:pt x="108966" y="142494"/>
                </a:lnTo>
                <a:lnTo>
                  <a:pt x="102108" y="137922"/>
                </a:lnTo>
                <a:close/>
              </a:path>
              <a:path w="3900804" h="293370">
                <a:moveTo>
                  <a:pt x="172212" y="80772"/>
                </a:moveTo>
                <a:lnTo>
                  <a:pt x="140208" y="137922"/>
                </a:lnTo>
                <a:lnTo>
                  <a:pt x="147828" y="142494"/>
                </a:lnTo>
                <a:lnTo>
                  <a:pt x="179832" y="85344"/>
                </a:lnTo>
                <a:lnTo>
                  <a:pt x="172212" y="80772"/>
                </a:lnTo>
                <a:close/>
              </a:path>
              <a:path w="3900804" h="293370">
                <a:moveTo>
                  <a:pt x="214884" y="78486"/>
                </a:moveTo>
                <a:lnTo>
                  <a:pt x="214122" y="87630"/>
                </a:lnTo>
                <a:lnTo>
                  <a:pt x="245364" y="91440"/>
                </a:lnTo>
                <a:lnTo>
                  <a:pt x="246888" y="83057"/>
                </a:lnTo>
                <a:lnTo>
                  <a:pt x="214884" y="78486"/>
                </a:lnTo>
                <a:close/>
              </a:path>
              <a:path w="3900804" h="293370">
                <a:moveTo>
                  <a:pt x="312420" y="29718"/>
                </a:moveTo>
                <a:lnTo>
                  <a:pt x="281178" y="85344"/>
                </a:lnTo>
                <a:lnTo>
                  <a:pt x="288798" y="89154"/>
                </a:lnTo>
                <a:lnTo>
                  <a:pt x="320040" y="33528"/>
                </a:lnTo>
                <a:lnTo>
                  <a:pt x="312420" y="29718"/>
                </a:lnTo>
                <a:close/>
              </a:path>
              <a:path w="3900804" h="293370">
                <a:moveTo>
                  <a:pt x="356616" y="27432"/>
                </a:moveTo>
                <a:lnTo>
                  <a:pt x="353568" y="35814"/>
                </a:lnTo>
                <a:lnTo>
                  <a:pt x="384810" y="48005"/>
                </a:lnTo>
                <a:lnTo>
                  <a:pt x="388620" y="40386"/>
                </a:lnTo>
                <a:lnTo>
                  <a:pt x="356616" y="27432"/>
                </a:lnTo>
                <a:close/>
              </a:path>
              <a:path w="3900804" h="293370">
                <a:moveTo>
                  <a:pt x="429006" y="42671"/>
                </a:moveTo>
                <a:lnTo>
                  <a:pt x="421386" y="45719"/>
                </a:lnTo>
                <a:lnTo>
                  <a:pt x="452628" y="118110"/>
                </a:lnTo>
                <a:lnTo>
                  <a:pt x="461010" y="114300"/>
                </a:lnTo>
                <a:lnTo>
                  <a:pt x="429006" y="42671"/>
                </a:lnTo>
                <a:close/>
              </a:path>
              <a:path w="3900804" h="293370">
                <a:moveTo>
                  <a:pt x="525780" y="99060"/>
                </a:moveTo>
                <a:lnTo>
                  <a:pt x="493776" y="112014"/>
                </a:lnTo>
                <a:lnTo>
                  <a:pt x="497586" y="119634"/>
                </a:lnTo>
                <a:lnTo>
                  <a:pt x="528828" y="107442"/>
                </a:lnTo>
                <a:lnTo>
                  <a:pt x="525780" y="99060"/>
                </a:lnTo>
                <a:close/>
              </a:path>
              <a:path w="3900804" h="293370">
                <a:moveTo>
                  <a:pt x="593598" y="53339"/>
                </a:moveTo>
                <a:lnTo>
                  <a:pt x="562356" y="100584"/>
                </a:lnTo>
                <a:lnTo>
                  <a:pt x="569214" y="105156"/>
                </a:lnTo>
                <a:lnTo>
                  <a:pt x="601218" y="57912"/>
                </a:lnTo>
                <a:lnTo>
                  <a:pt x="593598" y="53339"/>
                </a:lnTo>
                <a:close/>
              </a:path>
              <a:path w="3900804" h="293370">
                <a:moveTo>
                  <a:pt x="665226" y="29718"/>
                </a:moveTo>
                <a:lnTo>
                  <a:pt x="633984" y="52578"/>
                </a:lnTo>
                <a:lnTo>
                  <a:pt x="638556" y="59436"/>
                </a:lnTo>
                <a:lnTo>
                  <a:pt x="670560" y="36576"/>
                </a:lnTo>
                <a:lnTo>
                  <a:pt x="665226" y="29718"/>
                </a:lnTo>
                <a:close/>
              </a:path>
              <a:path w="3900804" h="293370">
                <a:moveTo>
                  <a:pt x="710184" y="31242"/>
                </a:moveTo>
                <a:lnTo>
                  <a:pt x="702564" y="34289"/>
                </a:lnTo>
                <a:lnTo>
                  <a:pt x="733806" y="108966"/>
                </a:lnTo>
                <a:lnTo>
                  <a:pt x="742188" y="105918"/>
                </a:lnTo>
                <a:lnTo>
                  <a:pt x="710184" y="31242"/>
                </a:lnTo>
                <a:close/>
              </a:path>
              <a:path w="3900804" h="293370">
                <a:moveTo>
                  <a:pt x="781050" y="105918"/>
                </a:moveTo>
                <a:lnTo>
                  <a:pt x="772668" y="108966"/>
                </a:lnTo>
                <a:lnTo>
                  <a:pt x="803910" y="188976"/>
                </a:lnTo>
                <a:lnTo>
                  <a:pt x="812292" y="185928"/>
                </a:lnTo>
                <a:lnTo>
                  <a:pt x="781050" y="105918"/>
                </a:lnTo>
                <a:close/>
              </a:path>
              <a:path w="3900804" h="293370">
                <a:moveTo>
                  <a:pt x="850392" y="185166"/>
                </a:moveTo>
                <a:lnTo>
                  <a:pt x="843534" y="189738"/>
                </a:lnTo>
                <a:lnTo>
                  <a:pt x="874776" y="240029"/>
                </a:lnTo>
                <a:lnTo>
                  <a:pt x="882396" y="235458"/>
                </a:lnTo>
                <a:lnTo>
                  <a:pt x="850392" y="185166"/>
                </a:lnTo>
                <a:close/>
              </a:path>
              <a:path w="3900804" h="293370">
                <a:moveTo>
                  <a:pt x="918210" y="233934"/>
                </a:moveTo>
                <a:lnTo>
                  <a:pt x="916686" y="242315"/>
                </a:lnTo>
                <a:lnTo>
                  <a:pt x="947928" y="249174"/>
                </a:lnTo>
                <a:lnTo>
                  <a:pt x="949452" y="240792"/>
                </a:lnTo>
                <a:lnTo>
                  <a:pt x="918210" y="233934"/>
                </a:lnTo>
                <a:close/>
              </a:path>
              <a:path w="3900804" h="293370">
                <a:moveTo>
                  <a:pt x="1016508" y="220979"/>
                </a:moveTo>
                <a:lnTo>
                  <a:pt x="985266" y="241554"/>
                </a:lnTo>
                <a:lnTo>
                  <a:pt x="989838" y="248412"/>
                </a:lnTo>
                <a:lnTo>
                  <a:pt x="1021080" y="228600"/>
                </a:lnTo>
                <a:lnTo>
                  <a:pt x="1016508" y="220979"/>
                </a:lnTo>
                <a:close/>
              </a:path>
              <a:path w="3900804" h="293370">
                <a:moveTo>
                  <a:pt x="1087374" y="201168"/>
                </a:moveTo>
                <a:lnTo>
                  <a:pt x="1055370" y="220979"/>
                </a:lnTo>
                <a:lnTo>
                  <a:pt x="1059942" y="228600"/>
                </a:lnTo>
                <a:lnTo>
                  <a:pt x="1091946" y="208788"/>
                </a:lnTo>
                <a:lnTo>
                  <a:pt x="1087374" y="201168"/>
                </a:lnTo>
                <a:close/>
              </a:path>
              <a:path w="3900804" h="293370">
                <a:moveTo>
                  <a:pt x="1156716" y="176784"/>
                </a:moveTo>
                <a:lnTo>
                  <a:pt x="1125474" y="201168"/>
                </a:lnTo>
                <a:lnTo>
                  <a:pt x="1130808" y="208026"/>
                </a:lnTo>
                <a:lnTo>
                  <a:pt x="1162050" y="183642"/>
                </a:lnTo>
                <a:lnTo>
                  <a:pt x="1156716" y="176784"/>
                </a:lnTo>
                <a:close/>
              </a:path>
              <a:path w="3900804" h="293370">
                <a:moveTo>
                  <a:pt x="1199388" y="176022"/>
                </a:moveTo>
                <a:lnTo>
                  <a:pt x="1197864" y="184404"/>
                </a:lnTo>
                <a:lnTo>
                  <a:pt x="1229106" y="190500"/>
                </a:lnTo>
                <a:lnTo>
                  <a:pt x="1230630" y="182118"/>
                </a:lnTo>
                <a:lnTo>
                  <a:pt x="1199388" y="176022"/>
                </a:lnTo>
                <a:close/>
              </a:path>
              <a:path w="3900804" h="293370">
                <a:moveTo>
                  <a:pt x="1297686" y="161544"/>
                </a:moveTo>
                <a:lnTo>
                  <a:pt x="1266444" y="182880"/>
                </a:lnTo>
                <a:lnTo>
                  <a:pt x="1271016" y="189738"/>
                </a:lnTo>
                <a:lnTo>
                  <a:pt x="1302258" y="168402"/>
                </a:lnTo>
                <a:lnTo>
                  <a:pt x="1297686" y="161544"/>
                </a:lnTo>
                <a:close/>
              </a:path>
              <a:path w="3900804" h="293370">
                <a:moveTo>
                  <a:pt x="1367028" y="108204"/>
                </a:moveTo>
                <a:lnTo>
                  <a:pt x="1335024" y="162306"/>
                </a:lnTo>
                <a:lnTo>
                  <a:pt x="1342644" y="166878"/>
                </a:lnTo>
                <a:lnTo>
                  <a:pt x="1373886" y="112775"/>
                </a:lnTo>
                <a:lnTo>
                  <a:pt x="1367028" y="108204"/>
                </a:lnTo>
                <a:close/>
              </a:path>
              <a:path w="3900804" h="293370">
                <a:moveTo>
                  <a:pt x="1438656" y="87630"/>
                </a:moveTo>
                <a:lnTo>
                  <a:pt x="1406652" y="106680"/>
                </a:lnTo>
                <a:lnTo>
                  <a:pt x="1411224" y="114300"/>
                </a:lnTo>
                <a:lnTo>
                  <a:pt x="1443228" y="95250"/>
                </a:lnTo>
                <a:lnTo>
                  <a:pt x="1438656" y="87630"/>
                </a:lnTo>
                <a:close/>
              </a:path>
              <a:path w="3900804" h="293370">
                <a:moveTo>
                  <a:pt x="1481328" y="87630"/>
                </a:moveTo>
                <a:lnTo>
                  <a:pt x="1477518" y="96012"/>
                </a:lnTo>
                <a:lnTo>
                  <a:pt x="1509522" y="108204"/>
                </a:lnTo>
                <a:lnTo>
                  <a:pt x="1512570" y="100584"/>
                </a:lnTo>
                <a:lnTo>
                  <a:pt x="1481328" y="87630"/>
                </a:lnTo>
                <a:close/>
              </a:path>
              <a:path w="3900804" h="293370">
                <a:moveTo>
                  <a:pt x="1552194" y="101346"/>
                </a:moveTo>
                <a:lnTo>
                  <a:pt x="1547622" y="108204"/>
                </a:lnTo>
                <a:lnTo>
                  <a:pt x="1578864" y="129539"/>
                </a:lnTo>
                <a:lnTo>
                  <a:pt x="1583436" y="122682"/>
                </a:lnTo>
                <a:lnTo>
                  <a:pt x="1552194" y="101346"/>
                </a:lnTo>
                <a:close/>
              </a:path>
              <a:path w="3900804" h="293370">
                <a:moveTo>
                  <a:pt x="1620774" y="121920"/>
                </a:moveTo>
                <a:lnTo>
                  <a:pt x="1619250" y="130302"/>
                </a:lnTo>
                <a:lnTo>
                  <a:pt x="1651254" y="134874"/>
                </a:lnTo>
                <a:lnTo>
                  <a:pt x="1652015" y="125730"/>
                </a:lnTo>
                <a:lnTo>
                  <a:pt x="1620774" y="121920"/>
                </a:lnTo>
                <a:close/>
              </a:path>
              <a:path w="3900804" h="293370">
                <a:moveTo>
                  <a:pt x="1721358" y="124968"/>
                </a:moveTo>
                <a:lnTo>
                  <a:pt x="1690116" y="125730"/>
                </a:lnTo>
                <a:lnTo>
                  <a:pt x="1690116" y="134874"/>
                </a:lnTo>
                <a:lnTo>
                  <a:pt x="1722120" y="133350"/>
                </a:lnTo>
                <a:lnTo>
                  <a:pt x="1721358" y="124968"/>
                </a:lnTo>
                <a:close/>
              </a:path>
              <a:path w="3900804" h="293370">
                <a:moveTo>
                  <a:pt x="1763268" y="125730"/>
                </a:moveTo>
                <a:lnTo>
                  <a:pt x="1757934" y="132588"/>
                </a:lnTo>
                <a:lnTo>
                  <a:pt x="1789176" y="157734"/>
                </a:lnTo>
                <a:lnTo>
                  <a:pt x="1794510" y="151638"/>
                </a:lnTo>
                <a:lnTo>
                  <a:pt x="1763268" y="125730"/>
                </a:lnTo>
                <a:close/>
              </a:path>
              <a:path w="3900804" h="293370">
                <a:moveTo>
                  <a:pt x="1831848" y="150114"/>
                </a:moveTo>
                <a:lnTo>
                  <a:pt x="1830324" y="159258"/>
                </a:lnTo>
                <a:lnTo>
                  <a:pt x="1861566" y="164592"/>
                </a:lnTo>
                <a:lnTo>
                  <a:pt x="1863090" y="156210"/>
                </a:lnTo>
                <a:lnTo>
                  <a:pt x="1831848" y="150114"/>
                </a:lnTo>
                <a:close/>
              </a:path>
              <a:path w="3900804" h="293370">
                <a:moveTo>
                  <a:pt x="1932432" y="156210"/>
                </a:moveTo>
                <a:lnTo>
                  <a:pt x="1901189" y="156210"/>
                </a:lnTo>
                <a:lnTo>
                  <a:pt x="1901189" y="164592"/>
                </a:lnTo>
                <a:lnTo>
                  <a:pt x="1932432" y="164592"/>
                </a:lnTo>
                <a:lnTo>
                  <a:pt x="1932432" y="156210"/>
                </a:lnTo>
                <a:close/>
              </a:path>
              <a:path w="3900804" h="293370">
                <a:moveTo>
                  <a:pt x="2002536" y="153162"/>
                </a:moveTo>
                <a:lnTo>
                  <a:pt x="1971294" y="156210"/>
                </a:lnTo>
                <a:lnTo>
                  <a:pt x="1972056" y="164592"/>
                </a:lnTo>
                <a:lnTo>
                  <a:pt x="2003298" y="161544"/>
                </a:lnTo>
                <a:lnTo>
                  <a:pt x="2002536" y="153162"/>
                </a:lnTo>
                <a:close/>
              </a:path>
              <a:path w="3900804" h="293370">
                <a:moveTo>
                  <a:pt x="2072640" y="147828"/>
                </a:moveTo>
                <a:lnTo>
                  <a:pt x="2040636" y="153162"/>
                </a:lnTo>
                <a:lnTo>
                  <a:pt x="2042160" y="161544"/>
                </a:lnTo>
                <a:lnTo>
                  <a:pt x="2074164" y="156210"/>
                </a:lnTo>
                <a:lnTo>
                  <a:pt x="2072640" y="147828"/>
                </a:lnTo>
                <a:close/>
              </a:path>
              <a:path w="3900804" h="293370">
                <a:moveTo>
                  <a:pt x="2142744" y="141732"/>
                </a:moveTo>
                <a:lnTo>
                  <a:pt x="2110740" y="147828"/>
                </a:lnTo>
                <a:lnTo>
                  <a:pt x="2112264" y="156210"/>
                </a:lnTo>
                <a:lnTo>
                  <a:pt x="2144268" y="150114"/>
                </a:lnTo>
                <a:lnTo>
                  <a:pt x="2142744" y="141732"/>
                </a:lnTo>
                <a:close/>
              </a:path>
              <a:path w="3900804" h="293370">
                <a:moveTo>
                  <a:pt x="2212848" y="134874"/>
                </a:moveTo>
                <a:lnTo>
                  <a:pt x="2180844" y="141732"/>
                </a:lnTo>
                <a:lnTo>
                  <a:pt x="2183130" y="150114"/>
                </a:lnTo>
                <a:lnTo>
                  <a:pt x="2214372" y="143256"/>
                </a:lnTo>
                <a:lnTo>
                  <a:pt x="2212848" y="134874"/>
                </a:lnTo>
                <a:close/>
              </a:path>
              <a:path w="3900804" h="293370">
                <a:moveTo>
                  <a:pt x="2282952" y="124968"/>
                </a:moveTo>
                <a:lnTo>
                  <a:pt x="2250948" y="134874"/>
                </a:lnTo>
                <a:lnTo>
                  <a:pt x="2253996" y="143256"/>
                </a:lnTo>
                <a:lnTo>
                  <a:pt x="2285238" y="133350"/>
                </a:lnTo>
                <a:lnTo>
                  <a:pt x="2282952" y="124968"/>
                </a:lnTo>
                <a:close/>
              </a:path>
              <a:path w="3900804" h="293370">
                <a:moveTo>
                  <a:pt x="2353056" y="113538"/>
                </a:moveTo>
                <a:lnTo>
                  <a:pt x="2321052" y="124968"/>
                </a:lnTo>
                <a:lnTo>
                  <a:pt x="2324100" y="132588"/>
                </a:lnTo>
                <a:lnTo>
                  <a:pt x="2355342" y="121157"/>
                </a:lnTo>
                <a:lnTo>
                  <a:pt x="2353056" y="113538"/>
                </a:lnTo>
                <a:close/>
              </a:path>
              <a:path w="3900804" h="293370">
                <a:moveTo>
                  <a:pt x="2423160" y="105918"/>
                </a:moveTo>
                <a:lnTo>
                  <a:pt x="2391918" y="113538"/>
                </a:lnTo>
                <a:lnTo>
                  <a:pt x="2394204" y="121920"/>
                </a:lnTo>
                <a:lnTo>
                  <a:pt x="2425446" y="114300"/>
                </a:lnTo>
                <a:lnTo>
                  <a:pt x="2423160" y="105918"/>
                </a:lnTo>
                <a:close/>
              </a:path>
              <a:path w="3900804" h="293370">
                <a:moveTo>
                  <a:pt x="2494026" y="100584"/>
                </a:moveTo>
                <a:lnTo>
                  <a:pt x="2462784" y="105918"/>
                </a:lnTo>
                <a:lnTo>
                  <a:pt x="2464308" y="114300"/>
                </a:lnTo>
                <a:lnTo>
                  <a:pt x="2495550" y="108966"/>
                </a:lnTo>
                <a:lnTo>
                  <a:pt x="2494026" y="100584"/>
                </a:lnTo>
                <a:close/>
              </a:path>
              <a:path w="3900804" h="293370">
                <a:moveTo>
                  <a:pt x="2564130" y="94488"/>
                </a:moveTo>
                <a:lnTo>
                  <a:pt x="2532888" y="100584"/>
                </a:lnTo>
                <a:lnTo>
                  <a:pt x="2534412" y="108966"/>
                </a:lnTo>
                <a:lnTo>
                  <a:pt x="2565654" y="102870"/>
                </a:lnTo>
                <a:lnTo>
                  <a:pt x="2564130" y="94488"/>
                </a:lnTo>
                <a:close/>
              </a:path>
              <a:path w="3900804" h="293370">
                <a:moveTo>
                  <a:pt x="2634234" y="87630"/>
                </a:moveTo>
                <a:lnTo>
                  <a:pt x="2602992" y="94488"/>
                </a:lnTo>
                <a:lnTo>
                  <a:pt x="2604516" y="102870"/>
                </a:lnTo>
                <a:lnTo>
                  <a:pt x="2636520" y="96012"/>
                </a:lnTo>
                <a:lnTo>
                  <a:pt x="2634234" y="87630"/>
                </a:lnTo>
                <a:close/>
              </a:path>
              <a:path w="3900804" h="293370">
                <a:moveTo>
                  <a:pt x="2704338" y="80010"/>
                </a:moveTo>
                <a:lnTo>
                  <a:pt x="2673096" y="87630"/>
                </a:lnTo>
                <a:lnTo>
                  <a:pt x="2674620" y="96012"/>
                </a:lnTo>
                <a:lnTo>
                  <a:pt x="2706624" y="88392"/>
                </a:lnTo>
                <a:lnTo>
                  <a:pt x="2704338" y="80010"/>
                </a:lnTo>
                <a:close/>
              </a:path>
              <a:path w="3900804" h="293370">
                <a:moveTo>
                  <a:pt x="2775966" y="78486"/>
                </a:moveTo>
                <a:lnTo>
                  <a:pt x="2743962" y="80010"/>
                </a:lnTo>
                <a:lnTo>
                  <a:pt x="2744724" y="89154"/>
                </a:lnTo>
                <a:lnTo>
                  <a:pt x="2775966" y="87630"/>
                </a:lnTo>
                <a:lnTo>
                  <a:pt x="2775966" y="78486"/>
                </a:lnTo>
                <a:close/>
              </a:path>
              <a:path w="3900804" h="293370">
                <a:moveTo>
                  <a:pt x="2814828" y="78486"/>
                </a:moveTo>
                <a:lnTo>
                  <a:pt x="2814066" y="87630"/>
                </a:lnTo>
                <a:lnTo>
                  <a:pt x="2846070" y="89916"/>
                </a:lnTo>
                <a:lnTo>
                  <a:pt x="2846832" y="81534"/>
                </a:lnTo>
                <a:lnTo>
                  <a:pt x="2814828" y="78486"/>
                </a:lnTo>
                <a:close/>
              </a:path>
              <a:path w="3900804" h="293370">
                <a:moveTo>
                  <a:pt x="2916174" y="78486"/>
                </a:moveTo>
                <a:lnTo>
                  <a:pt x="2884170" y="81534"/>
                </a:lnTo>
                <a:lnTo>
                  <a:pt x="2884932" y="89916"/>
                </a:lnTo>
                <a:lnTo>
                  <a:pt x="2916936" y="87630"/>
                </a:lnTo>
                <a:lnTo>
                  <a:pt x="2916174" y="78486"/>
                </a:lnTo>
                <a:close/>
              </a:path>
              <a:path w="3900804" h="293370">
                <a:moveTo>
                  <a:pt x="2986278" y="76200"/>
                </a:moveTo>
                <a:lnTo>
                  <a:pt x="2955036" y="78486"/>
                </a:lnTo>
                <a:lnTo>
                  <a:pt x="2955798" y="87630"/>
                </a:lnTo>
                <a:lnTo>
                  <a:pt x="2987040" y="84582"/>
                </a:lnTo>
                <a:lnTo>
                  <a:pt x="2986278" y="76200"/>
                </a:lnTo>
                <a:close/>
              </a:path>
              <a:path w="3900804" h="293370">
                <a:moveTo>
                  <a:pt x="3055620" y="68580"/>
                </a:moveTo>
                <a:lnTo>
                  <a:pt x="3024378" y="76200"/>
                </a:lnTo>
                <a:lnTo>
                  <a:pt x="3026664" y="84582"/>
                </a:lnTo>
                <a:lnTo>
                  <a:pt x="3057906" y="76962"/>
                </a:lnTo>
                <a:lnTo>
                  <a:pt x="3055620" y="68580"/>
                </a:lnTo>
                <a:close/>
              </a:path>
              <a:path w="3900804" h="293370">
                <a:moveTo>
                  <a:pt x="3126486" y="61721"/>
                </a:moveTo>
                <a:lnTo>
                  <a:pt x="3094482" y="68580"/>
                </a:lnTo>
                <a:lnTo>
                  <a:pt x="3096768" y="76962"/>
                </a:lnTo>
                <a:lnTo>
                  <a:pt x="3128010" y="70104"/>
                </a:lnTo>
                <a:lnTo>
                  <a:pt x="3126486" y="61721"/>
                </a:lnTo>
                <a:close/>
              </a:path>
              <a:path w="3900804" h="293370">
                <a:moveTo>
                  <a:pt x="3196590" y="55626"/>
                </a:moveTo>
                <a:lnTo>
                  <a:pt x="3165348" y="61721"/>
                </a:lnTo>
                <a:lnTo>
                  <a:pt x="3166872" y="70104"/>
                </a:lnTo>
                <a:lnTo>
                  <a:pt x="3198114" y="64007"/>
                </a:lnTo>
                <a:lnTo>
                  <a:pt x="3196590" y="55626"/>
                </a:lnTo>
                <a:close/>
              </a:path>
              <a:path w="3900804" h="293370">
                <a:moveTo>
                  <a:pt x="3266694" y="50292"/>
                </a:moveTo>
                <a:lnTo>
                  <a:pt x="3235452" y="55626"/>
                </a:lnTo>
                <a:lnTo>
                  <a:pt x="3236976" y="64007"/>
                </a:lnTo>
                <a:lnTo>
                  <a:pt x="3268218" y="58673"/>
                </a:lnTo>
                <a:lnTo>
                  <a:pt x="3266694" y="50292"/>
                </a:lnTo>
                <a:close/>
              </a:path>
              <a:path w="3900804" h="293370">
                <a:moveTo>
                  <a:pt x="3337560" y="44196"/>
                </a:moveTo>
                <a:lnTo>
                  <a:pt x="3305556" y="50292"/>
                </a:lnTo>
                <a:lnTo>
                  <a:pt x="3307079" y="58673"/>
                </a:lnTo>
                <a:lnTo>
                  <a:pt x="3339084" y="52578"/>
                </a:lnTo>
                <a:lnTo>
                  <a:pt x="3337560" y="44196"/>
                </a:lnTo>
                <a:close/>
              </a:path>
              <a:path w="3900804" h="293370">
                <a:moveTo>
                  <a:pt x="3407664" y="38862"/>
                </a:moveTo>
                <a:lnTo>
                  <a:pt x="3375660" y="44196"/>
                </a:lnTo>
                <a:lnTo>
                  <a:pt x="3377184" y="52578"/>
                </a:lnTo>
                <a:lnTo>
                  <a:pt x="3409188" y="47244"/>
                </a:lnTo>
                <a:lnTo>
                  <a:pt x="3407664" y="38862"/>
                </a:lnTo>
                <a:close/>
              </a:path>
              <a:path w="3900804" h="293370">
                <a:moveTo>
                  <a:pt x="3477768" y="32766"/>
                </a:moveTo>
                <a:lnTo>
                  <a:pt x="3446526" y="38862"/>
                </a:lnTo>
                <a:lnTo>
                  <a:pt x="3448050" y="47244"/>
                </a:lnTo>
                <a:lnTo>
                  <a:pt x="3479291" y="41148"/>
                </a:lnTo>
                <a:lnTo>
                  <a:pt x="3477768" y="32766"/>
                </a:lnTo>
                <a:close/>
              </a:path>
              <a:path w="3900804" h="293370">
                <a:moveTo>
                  <a:pt x="3547872" y="27432"/>
                </a:moveTo>
                <a:lnTo>
                  <a:pt x="3516629" y="32766"/>
                </a:lnTo>
                <a:lnTo>
                  <a:pt x="3518154" y="41148"/>
                </a:lnTo>
                <a:lnTo>
                  <a:pt x="3549396" y="35814"/>
                </a:lnTo>
                <a:lnTo>
                  <a:pt x="3547872" y="27432"/>
                </a:lnTo>
                <a:close/>
              </a:path>
              <a:path w="3900804" h="293370">
                <a:moveTo>
                  <a:pt x="3617976" y="21335"/>
                </a:moveTo>
                <a:lnTo>
                  <a:pt x="3586734" y="27432"/>
                </a:lnTo>
                <a:lnTo>
                  <a:pt x="3588258" y="35814"/>
                </a:lnTo>
                <a:lnTo>
                  <a:pt x="3619500" y="29718"/>
                </a:lnTo>
                <a:lnTo>
                  <a:pt x="3617976" y="21335"/>
                </a:lnTo>
                <a:close/>
              </a:path>
              <a:path w="3900804" h="293370">
                <a:moveTo>
                  <a:pt x="3688841" y="17526"/>
                </a:moveTo>
                <a:lnTo>
                  <a:pt x="3656838" y="21335"/>
                </a:lnTo>
                <a:lnTo>
                  <a:pt x="3658362" y="29718"/>
                </a:lnTo>
                <a:lnTo>
                  <a:pt x="3689604" y="25907"/>
                </a:lnTo>
                <a:lnTo>
                  <a:pt x="3688841" y="17526"/>
                </a:lnTo>
                <a:close/>
              </a:path>
              <a:path w="3900804" h="293370">
                <a:moveTo>
                  <a:pt x="3758946" y="11430"/>
                </a:moveTo>
                <a:lnTo>
                  <a:pt x="3726941" y="17526"/>
                </a:lnTo>
                <a:lnTo>
                  <a:pt x="3728466" y="25907"/>
                </a:lnTo>
                <a:lnTo>
                  <a:pt x="3760470" y="19812"/>
                </a:lnTo>
                <a:lnTo>
                  <a:pt x="3758946" y="11430"/>
                </a:lnTo>
                <a:close/>
              </a:path>
              <a:path w="3900804" h="293370">
                <a:moveTo>
                  <a:pt x="3829050" y="6096"/>
                </a:moveTo>
                <a:lnTo>
                  <a:pt x="3797808" y="11430"/>
                </a:lnTo>
                <a:lnTo>
                  <a:pt x="3799332" y="19812"/>
                </a:lnTo>
                <a:lnTo>
                  <a:pt x="3830574" y="14478"/>
                </a:lnTo>
                <a:lnTo>
                  <a:pt x="3829050" y="6096"/>
                </a:lnTo>
                <a:close/>
              </a:path>
              <a:path w="3900804" h="293370">
                <a:moveTo>
                  <a:pt x="3899154" y="0"/>
                </a:moveTo>
                <a:lnTo>
                  <a:pt x="3867912" y="6096"/>
                </a:lnTo>
                <a:lnTo>
                  <a:pt x="3869436" y="14478"/>
                </a:lnTo>
                <a:lnTo>
                  <a:pt x="3900678" y="8382"/>
                </a:lnTo>
                <a:lnTo>
                  <a:pt x="3899154" y="0"/>
                </a:lnTo>
                <a:close/>
              </a:path>
            </a:pathLst>
          </a:custGeom>
          <a:solidFill>
            <a:srgbClr val="000000"/>
          </a:solidFill>
        </p:spPr>
        <p:txBody>
          <a:bodyPr wrap="square" lIns="0" tIns="0" rIns="0" bIns="0" rtlCol="0"/>
          <a:lstStyle/>
          <a:p>
            <a:endParaRPr/>
          </a:p>
        </p:txBody>
      </p:sp>
      <p:sp>
        <p:nvSpPr>
          <p:cNvPr id="240" name="object 240"/>
          <p:cNvSpPr/>
          <p:nvPr/>
        </p:nvSpPr>
        <p:spPr>
          <a:xfrm>
            <a:off x="2594610" y="5952744"/>
            <a:ext cx="0" cy="87630"/>
          </a:xfrm>
          <a:custGeom>
            <a:avLst/>
            <a:gdLst/>
            <a:ahLst/>
            <a:cxnLst/>
            <a:rect l="l" t="t" r="r" b="b"/>
            <a:pathLst>
              <a:path h="87629">
                <a:moveTo>
                  <a:pt x="0" y="0"/>
                </a:moveTo>
                <a:lnTo>
                  <a:pt x="0" y="87629"/>
                </a:lnTo>
              </a:path>
            </a:pathLst>
          </a:custGeom>
          <a:ln w="21336">
            <a:solidFill>
              <a:srgbClr val="7B9DC7"/>
            </a:solidFill>
          </a:ln>
        </p:spPr>
        <p:txBody>
          <a:bodyPr wrap="square" lIns="0" tIns="0" rIns="0" bIns="0" rtlCol="0"/>
          <a:lstStyle/>
          <a:p>
            <a:endParaRPr/>
          </a:p>
        </p:txBody>
      </p:sp>
      <p:sp>
        <p:nvSpPr>
          <p:cNvPr id="241" name="object 241"/>
          <p:cNvSpPr/>
          <p:nvPr/>
        </p:nvSpPr>
        <p:spPr>
          <a:xfrm>
            <a:off x="2655951" y="5850635"/>
            <a:ext cx="0" cy="86360"/>
          </a:xfrm>
          <a:custGeom>
            <a:avLst/>
            <a:gdLst/>
            <a:ahLst/>
            <a:cxnLst/>
            <a:rect l="l" t="t" r="r" b="b"/>
            <a:pathLst>
              <a:path h="86360">
                <a:moveTo>
                  <a:pt x="0" y="0"/>
                </a:moveTo>
                <a:lnTo>
                  <a:pt x="0" y="86105"/>
                </a:lnTo>
              </a:path>
            </a:pathLst>
          </a:custGeom>
          <a:ln w="38862">
            <a:solidFill>
              <a:srgbClr val="7B9DC7"/>
            </a:solidFill>
          </a:ln>
        </p:spPr>
        <p:txBody>
          <a:bodyPr wrap="square" lIns="0" tIns="0" rIns="0" bIns="0" rtlCol="0"/>
          <a:lstStyle/>
          <a:p>
            <a:endParaRPr/>
          </a:p>
        </p:txBody>
      </p:sp>
      <p:sp>
        <p:nvSpPr>
          <p:cNvPr id="242" name="object 242"/>
          <p:cNvSpPr/>
          <p:nvPr/>
        </p:nvSpPr>
        <p:spPr>
          <a:xfrm>
            <a:off x="2726435" y="5801867"/>
            <a:ext cx="0" cy="86360"/>
          </a:xfrm>
          <a:custGeom>
            <a:avLst/>
            <a:gdLst/>
            <a:ahLst/>
            <a:cxnLst/>
            <a:rect l="l" t="t" r="r" b="b"/>
            <a:pathLst>
              <a:path h="86360">
                <a:moveTo>
                  <a:pt x="0" y="0"/>
                </a:moveTo>
                <a:lnTo>
                  <a:pt x="0" y="86105"/>
                </a:lnTo>
              </a:path>
            </a:pathLst>
          </a:custGeom>
          <a:ln w="38100">
            <a:solidFill>
              <a:srgbClr val="7B9DC7"/>
            </a:solidFill>
          </a:ln>
        </p:spPr>
        <p:txBody>
          <a:bodyPr wrap="square" lIns="0" tIns="0" rIns="0" bIns="0" rtlCol="0"/>
          <a:lstStyle/>
          <a:p>
            <a:endParaRPr/>
          </a:p>
        </p:txBody>
      </p:sp>
      <p:sp>
        <p:nvSpPr>
          <p:cNvPr id="243" name="object 243"/>
          <p:cNvSpPr/>
          <p:nvPr/>
        </p:nvSpPr>
        <p:spPr>
          <a:xfrm>
            <a:off x="2796920" y="5743194"/>
            <a:ext cx="0" cy="87630"/>
          </a:xfrm>
          <a:custGeom>
            <a:avLst/>
            <a:gdLst/>
            <a:ahLst/>
            <a:cxnLst/>
            <a:rect l="l" t="t" r="r" b="b"/>
            <a:pathLst>
              <a:path h="87629">
                <a:moveTo>
                  <a:pt x="0" y="0"/>
                </a:moveTo>
                <a:lnTo>
                  <a:pt x="0" y="87629"/>
                </a:lnTo>
              </a:path>
            </a:pathLst>
          </a:custGeom>
          <a:ln w="38862">
            <a:solidFill>
              <a:srgbClr val="7B9DC7"/>
            </a:solidFill>
          </a:ln>
        </p:spPr>
        <p:txBody>
          <a:bodyPr wrap="square" lIns="0" tIns="0" rIns="0" bIns="0" rtlCol="0"/>
          <a:lstStyle/>
          <a:p>
            <a:endParaRPr/>
          </a:p>
        </p:txBody>
      </p:sp>
      <p:sp>
        <p:nvSpPr>
          <p:cNvPr id="244" name="object 244"/>
          <p:cNvSpPr/>
          <p:nvPr/>
        </p:nvSpPr>
        <p:spPr>
          <a:xfrm>
            <a:off x="2867025" y="5750814"/>
            <a:ext cx="0" cy="85090"/>
          </a:xfrm>
          <a:custGeom>
            <a:avLst/>
            <a:gdLst/>
            <a:ahLst/>
            <a:cxnLst/>
            <a:rect l="l" t="t" r="r" b="b"/>
            <a:pathLst>
              <a:path h="85089">
                <a:moveTo>
                  <a:pt x="0" y="0"/>
                </a:moveTo>
                <a:lnTo>
                  <a:pt x="0" y="84582"/>
                </a:lnTo>
              </a:path>
            </a:pathLst>
          </a:custGeom>
          <a:ln w="38862">
            <a:solidFill>
              <a:srgbClr val="7B9DC7"/>
            </a:solidFill>
          </a:ln>
        </p:spPr>
        <p:txBody>
          <a:bodyPr wrap="square" lIns="0" tIns="0" rIns="0" bIns="0" rtlCol="0"/>
          <a:lstStyle/>
          <a:p>
            <a:endParaRPr/>
          </a:p>
        </p:txBody>
      </p:sp>
      <p:sp>
        <p:nvSpPr>
          <p:cNvPr id="245" name="object 245"/>
          <p:cNvSpPr/>
          <p:nvPr/>
        </p:nvSpPr>
        <p:spPr>
          <a:xfrm>
            <a:off x="2937129" y="5689091"/>
            <a:ext cx="0" cy="90170"/>
          </a:xfrm>
          <a:custGeom>
            <a:avLst/>
            <a:gdLst/>
            <a:ahLst/>
            <a:cxnLst/>
            <a:rect l="l" t="t" r="r" b="b"/>
            <a:pathLst>
              <a:path h="90170">
                <a:moveTo>
                  <a:pt x="0" y="0"/>
                </a:moveTo>
                <a:lnTo>
                  <a:pt x="0" y="89915"/>
                </a:lnTo>
              </a:path>
            </a:pathLst>
          </a:custGeom>
          <a:ln w="38862">
            <a:solidFill>
              <a:srgbClr val="7B9DC7"/>
            </a:solidFill>
          </a:ln>
        </p:spPr>
        <p:txBody>
          <a:bodyPr wrap="square" lIns="0" tIns="0" rIns="0" bIns="0" rtlCol="0"/>
          <a:lstStyle/>
          <a:p>
            <a:endParaRPr/>
          </a:p>
        </p:txBody>
      </p:sp>
      <p:sp>
        <p:nvSpPr>
          <p:cNvPr id="246" name="object 246"/>
          <p:cNvSpPr/>
          <p:nvPr/>
        </p:nvSpPr>
        <p:spPr>
          <a:xfrm>
            <a:off x="3007232" y="5700521"/>
            <a:ext cx="0" cy="91440"/>
          </a:xfrm>
          <a:custGeom>
            <a:avLst/>
            <a:gdLst/>
            <a:ahLst/>
            <a:cxnLst/>
            <a:rect l="l" t="t" r="r" b="b"/>
            <a:pathLst>
              <a:path h="91439">
                <a:moveTo>
                  <a:pt x="0" y="0"/>
                </a:moveTo>
                <a:lnTo>
                  <a:pt x="0" y="91439"/>
                </a:lnTo>
              </a:path>
            </a:pathLst>
          </a:custGeom>
          <a:ln w="38862">
            <a:solidFill>
              <a:srgbClr val="7B9DC7"/>
            </a:solidFill>
          </a:ln>
        </p:spPr>
        <p:txBody>
          <a:bodyPr wrap="square" lIns="0" tIns="0" rIns="0" bIns="0" rtlCol="0"/>
          <a:lstStyle/>
          <a:p>
            <a:endParaRPr/>
          </a:p>
        </p:txBody>
      </p:sp>
      <p:sp>
        <p:nvSpPr>
          <p:cNvPr id="247" name="object 247"/>
          <p:cNvSpPr/>
          <p:nvPr/>
        </p:nvSpPr>
        <p:spPr>
          <a:xfrm>
            <a:off x="3077717" y="5773673"/>
            <a:ext cx="0" cy="90170"/>
          </a:xfrm>
          <a:custGeom>
            <a:avLst/>
            <a:gdLst/>
            <a:ahLst/>
            <a:cxnLst/>
            <a:rect l="l" t="t" r="r" b="b"/>
            <a:pathLst>
              <a:path h="90170">
                <a:moveTo>
                  <a:pt x="0" y="0"/>
                </a:moveTo>
                <a:lnTo>
                  <a:pt x="0" y="89915"/>
                </a:lnTo>
              </a:path>
            </a:pathLst>
          </a:custGeom>
          <a:ln w="38100">
            <a:solidFill>
              <a:srgbClr val="7B9DC7"/>
            </a:solidFill>
          </a:ln>
        </p:spPr>
        <p:txBody>
          <a:bodyPr wrap="square" lIns="0" tIns="0" rIns="0" bIns="0" rtlCol="0"/>
          <a:lstStyle/>
          <a:p>
            <a:endParaRPr/>
          </a:p>
        </p:txBody>
      </p:sp>
      <p:sp>
        <p:nvSpPr>
          <p:cNvPr id="248" name="object 248"/>
          <p:cNvSpPr/>
          <p:nvPr/>
        </p:nvSpPr>
        <p:spPr>
          <a:xfrm>
            <a:off x="3148202" y="5759196"/>
            <a:ext cx="0" cy="91440"/>
          </a:xfrm>
          <a:custGeom>
            <a:avLst/>
            <a:gdLst/>
            <a:ahLst/>
            <a:cxnLst/>
            <a:rect l="l" t="t" r="r" b="b"/>
            <a:pathLst>
              <a:path h="91439">
                <a:moveTo>
                  <a:pt x="0" y="0"/>
                </a:moveTo>
                <a:lnTo>
                  <a:pt x="0" y="91439"/>
                </a:lnTo>
              </a:path>
            </a:pathLst>
          </a:custGeom>
          <a:ln w="38862">
            <a:solidFill>
              <a:srgbClr val="7B9DC7"/>
            </a:solidFill>
          </a:ln>
        </p:spPr>
        <p:txBody>
          <a:bodyPr wrap="square" lIns="0" tIns="0" rIns="0" bIns="0" rtlCol="0"/>
          <a:lstStyle/>
          <a:p>
            <a:endParaRPr/>
          </a:p>
        </p:txBody>
      </p:sp>
      <p:sp>
        <p:nvSpPr>
          <p:cNvPr id="249" name="object 249"/>
          <p:cNvSpPr/>
          <p:nvPr/>
        </p:nvSpPr>
        <p:spPr>
          <a:xfrm>
            <a:off x="3218307" y="5705094"/>
            <a:ext cx="0" cy="98425"/>
          </a:xfrm>
          <a:custGeom>
            <a:avLst/>
            <a:gdLst/>
            <a:ahLst/>
            <a:cxnLst/>
            <a:rect l="l" t="t" r="r" b="b"/>
            <a:pathLst>
              <a:path h="98425">
                <a:moveTo>
                  <a:pt x="0" y="0"/>
                </a:moveTo>
                <a:lnTo>
                  <a:pt x="0" y="98298"/>
                </a:lnTo>
              </a:path>
            </a:pathLst>
          </a:custGeom>
          <a:ln w="38862">
            <a:solidFill>
              <a:srgbClr val="7B9DC7"/>
            </a:solidFill>
          </a:ln>
        </p:spPr>
        <p:txBody>
          <a:bodyPr wrap="square" lIns="0" tIns="0" rIns="0" bIns="0" rtlCol="0"/>
          <a:lstStyle/>
          <a:p>
            <a:endParaRPr/>
          </a:p>
        </p:txBody>
      </p:sp>
      <p:sp>
        <p:nvSpPr>
          <p:cNvPr id="250" name="object 250"/>
          <p:cNvSpPr/>
          <p:nvPr/>
        </p:nvSpPr>
        <p:spPr>
          <a:xfrm>
            <a:off x="3288410" y="5677661"/>
            <a:ext cx="0" cy="102870"/>
          </a:xfrm>
          <a:custGeom>
            <a:avLst/>
            <a:gdLst/>
            <a:ahLst/>
            <a:cxnLst/>
            <a:rect l="l" t="t" r="r" b="b"/>
            <a:pathLst>
              <a:path h="102870">
                <a:moveTo>
                  <a:pt x="0" y="0"/>
                </a:moveTo>
                <a:lnTo>
                  <a:pt x="0" y="102870"/>
                </a:lnTo>
              </a:path>
            </a:pathLst>
          </a:custGeom>
          <a:ln w="38862">
            <a:solidFill>
              <a:srgbClr val="7B9DC7"/>
            </a:solidFill>
          </a:ln>
        </p:spPr>
        <p:txBody>
          <a:bodyPr wrap="square" lIns="0" tIns="0" rIns="0" bIns="0" rtlCol="0"/>
          <a:lstStyle/>
          <a:p>
            <a:endParaRPr/>
          </a:p>
        </p:txBody>
      </p:sp>
      <p:sp>
        <p:nvSpPr>
          <p:cNvPr id="251" name="object 251"/>
          <p:cNvSpPr/>
          <p:nvPr/>
        </p:nvSpPr>
        <p:spPr>
          <a:xfrm>
            <a:off x="3358896" y="5757671"/>
            <a:ext cx="0" cy="97790"/>
          </a:xfrm>
          <a:custGeom>
            <a:avLst/>
            <a:gdLst/>
            <a:ahLst/>
            <a:cxnLst/>
            <a:rect l="l" t="t" r="r" b="b"/>
            <a:pathLst>
              <a:path h="97789">
                <a:moveTo>
                  <a:pt x="0" y="0"/>
                </a:moveTo>
                <a:lnTo>
                  <a:pt x="0" y="97536"/>
                </a:lnTo>
              </a:path>
            </a:pathLst>
          </a:custGeom>
          <a:ln w="38100">
            <a:solidFill>
              <a:srgbClr val="7B9DC7"/>
            </a:solidFill>
          </a:ln>
        </p:spPr>
        <p:txBody>
          <a:bodyPr wrap="square" lIns="0" tIns="0" rIns="0" bIns="0" rtlCol="0"/>
          <a:lstStyle/>
          <a:p>
            <a:endParaRPr/>
          </a:p>
        </p:txBody>
      </p:sp>
      <p:sp>
        <p:nvSpPr>
          <p:cNvPr id="252" name="object 252"/>
          <p:cNvSpPr/>
          <p:nvPr/>
        </p:nvSpPr>
        <p:spPr>
          <a:xfrm>
            <a:off x="3429380" y="5839205"/>
            <a:ext cx="0" cy="96520"/>
          </a:xfrm>
          <a:custGeom>
            <a:avLst/>
            <a:gdLst/>
            <a:ahLst/>
            <a:cxnLst/>
            <a:rect l="l" t="t" r="r" b="b"/>
            <a:pathLst>
              <a:path h="96520">
                <a:moveTo>
                  <a:pt x="0" y="0"/>
                </a:moveTo>
                <a:lnTo>
                  <a:pt x="0" y="96012"/>
                </a:lnTo>
              </a:path>
            </a:pathLst>
          </a:custGeom>
          <a:ln w="38862">
            <a:solidFill>
              <a:srgbClr val="7B9DC7"/>
            </a:solidFill>
          </a:ln>
        </p:spPr>
        <p:txBody>
          <a:bodyPr wrap="square" lIns="0" tIns="0" rIns="0" bIns="0" rtlCol="0"/>
          <a:lstStyle/>
          <a:p>
            <a:endParaRPr/>
          </a:p>
        </p:txBody>
      </p:sp>
      <p:sp>
        <p:nvSpPr>
          <p:cNvPr id="253" name="object 253"/>
          <p:cNvSpPr/>
          <p:nvPr/>
        </p:nvSpPr>
        <p:spPr>
          <a:xfrm>
            <a:off x="3499484" y="5891021"/>
            <a:ext cx="0" cy="94615"/>
          </a:xfrm>
          <a:custGeom>
            <a:avLst/>
            <a:gdLst/>
            <a:ahLst/>
            <a:cxnLst/>
            <a:rect l="l" t="t" r="r" b="b"/>
            <a:pathLst>
              <a:path h="94614">
                <a:moveTo>
                  <a:pt x="0" y="0"/>
                </a:moveTo>
                <a:lnTo>
                  <a:pt x="0" y="94487"/>
                </a:lnTo>
              </a:path>
            </a:pathLst>
          </a:custGeom>
          <a:ln w="38862">
            <a:solidFill>
              <a:srgbClr val="7B9DC7"/>
            </a:solidFill>
          </a:ln>
        </p:spPr>
        <p:txBody>
          <a:bodyPr wrap="square" lIns="0" tIns="0" rIns="0" bIns="0" rtlCol="0"/>
          <a:lstStyle/>
          <a:p>
            <a:endParaRPr/>
          </a:p>
        </p:txBody>
      </p:sp>
      <p:sp>
        <p:nvSpPr>
          <p:cNvPr id="254" name="object 254"/>
          <p:cNvSpPr/>
          <p:nvPr/>
        </p:nvSpPr>
        <p:spPr>
          <a:xfrm>
            <a:off x="3569589" y="5897879"/>
            <a:ext cx="0" cy="94615"/>
          </a:xfrm>
          <a:custGeom>
            <a:avLst/>
            <a:gdLst/>
            <a:ahLst/>
            <a:cxnLst/>
            <a:rect l="l" t="t" r="r" b="b"/>
            <a:pathLst>
              <a:path h="94614">
                <a:moveTo>
                  <a:pt x="0" y="0"/>
                </a:moveTo>
                <a:lnTo>
                  <a:pt x="0" y="94487"/>
                </a:lnTo>
              </a:path>
            </a:pathLst>
          </a:custGeom>
          <a:ln w="38862">
            <a:solidFill>
              <a:srgbClr val="7B9DC7"/>
            </a:solidFill>
          </a:ln>
        </p:spPr>
        <p:txBody>
          <a:bodyPr wrap="square" lIns="0" tIns="0" rIns="0" bIns="0" rtlCol="0"/>
          <a:lstStyle/>
          <a:p>
            <a:endParaRPr/>
          </a:p>
        </p:txBody>
      </p:sp>
      <p:sp>
        <p:nvSpPr>
          <p:cNvPr id="255" name="object 255"/>
          <p:cNvSpPr/>
          <p:nvPr/>
        </p:nvSpPr>
        <p:spPr>
          <a:xfrm>
            <a:off x="3639692" y="5881115"/>
            <a:ext cx="0" cy="91440"/>
          </a:xfrm>
          <a:custGeom>
            <a:avLst/>
            <a:gdLst/>
            <a:ahLst/>
            <a:cxnLst/>
            <a:rect l="l" t="t" r="r" b="b"/>
            <a:pathLst>
              <a:path h="91439">
                <a:moveTo>
                  <a:pt x="0" y="0"/>
                </a:moveTo>
                <a:lnTo>
                  <a:pt x="0" y="91439"/>
                </a:lnTo>
              </a:path>
            </a:pathLst>
          </a:custGeom>
          <a:ln w="38862">
            <a:solidFill>
              <a:srgbClr val="7B9DC7"/>
            </a:solidFill>
          </a:ln>
        </p:spPr>
        <p:txBody>
          <a:bodyPr wrap="square" lIns="0" tIns="0" rIns="0" bIns="0" rtlCol="0"/>
          <a:lstStyle/>
          <a:p>
            <a:endParaRPr/>
          </a:p>
        </p:txBody>
      </p:sp>
      <p:sp>
        <p:nvSpPr>
          <p:cNvPr id="256" name="object 256"/>
          <p:cNvSpPr/>
          <p:nvPr/>
        </p:nvSpPr>
        <p:spPr>
          <a:xfrm>
            <a:off x="3710178" y="5860541"/>
            <a:ext cx="0" cy="92710"/>
          </a:xfrm>
          <a:custGeom>
            <a:avLst/>
            <a:gdLst/>
            <a:ahLst/>
            <a:cxnLst/>
            <a:rect l="l" t="t" r="r" b="b"/>
            <a:pathLst>
              <a:path h="92710">
                <a:moveTo>
                  <a:pt x="0" y="0"/>
                </a:moveTo>
                <a:lnTo>
                  <a:pt x="0" y="92201"/>
                </a:lnTo>
              </a:path>
            </a:pathLst>
          </a:custGeom>
          <a:ln w="38100">
            <a:solidFill>
              <a:srgbClr val="7B9DC7"/>
            </a:solidFill>
          </a:ln>
        </p:spPr>
        <p:txBody>
          <a:bodyPr wrap="square" lIns="0" tIns="0" rIns="0" bIns="0" rtlCol="0"/>
          <a:lstStyle/>
          <a:p>
            <a:endParaRPr/>
          </a:p>
        </p:txBody>
      </p:sp>
      <p:sp>
        <p:nvSpPr>
          <p:cNvPr id="257" name="object 257"/>
          <p:cNvSpPr/>
          <p:nvPr/>
        </p:nvSpPr>
        <p:spPr>
          <a:xfrm>
            <a:off x="3780663" y="5835396"/>
            <a:ext cx="0" cy="93345"/>
          </a:xfrm>
          <a:custGeom>
            <a:avLst/>
            <a:gdLst/>
            <a:ahLst/>
            <a:cxnLst/>
            <a:rect l="l" t="t" r="r" b="b"/>
            <a:pathLst>
              <a:path h="93345">
                <a:moveTo>
                  <a:pt x="0" y="0"/>
                </a:moveTo>
                <a:lnTo>
                  <a:pt x="0" y="92963"/>
                </a:lnTo>
              </a:path>
            </a:pathLst>
          </a:custGeom>
          <a:ln w="38862">
            <a:solidFill>
              <a:srgbClr val="7B9DC7"/>
            </a:solidFill>
          </a:ln>
        </p:spPr>
        <p:txBody>
          <a:bodyPr wrap="square" lIns="0" tIns="0" rIns="0" bIns="0" rtlCol="0"/>
          <a:lstStyle/>
          <a:p>
            <a:endParaRPr/>
          </a:p>
        </p:txBody>
      </p:sp>
      <p:sp>
        <p:nvSpPr>
          <p:cNvPr id="258" name="object 258"/>
          <p:cNvSpPr/>
          <p:nvPr/>
        </p:nvSpPr>
        <p:spPr>
          <a:xfrm>
            <a:off x="3850766" y="5837682"/>
            <a:ext cx="0" cy="96520"/>
          </a:xfrm>
          <a:custGeom>
            <a:avLst/>
            <a:gdLst/>
            <a:ahLst/>
            <a:cxnLst/>
            <a:rect l="l" t="t" r="r" b="b"/>
            <a:pathLst>
              <a:path h="96520">
                <a:moveTo>
                  <a:pt x="0" y="0"/>
                </a:moveTo>
                <a:lnTo>
                  <a:pt x="0" y="96012"/>
                </a:lnTo>
              </a:path>
            </a:pathLst>
          </a:custGeom>
          <a:ln w="38862">
            <a:solidFill>
              <a:srgbClr val="7B9DC7"/>
            </a:solidFill>
          </a:ln>
        </p:spPr>
        <p:txBody>
          <a:bodyPr wrap="square" lIns="0" tIns="0" rIns="0" bIns="0" rtlCol="0"/>
          <a:lstStyle/>
          <a:p>
            <a:endParaRPr/>
          </a:p>
        </p:txBody>
      </p:sp>
      <p:sp>
        <p:nvSpPr>
          <p:cNvPr id="259" name="object 259"/>
          <p:cNvSpPr/>
          <p:nvPr/>
        </p:nvSpPr>
        <p:spPr>
          <a:xfrm>
            <a:off x="3920871" y="5816346"/>
            <a:ext cx="0" cy="96520"/>
          </a:xfrm>
          <a:custGeom>
            <a:avLst/>
            <a:gdLst/>
            <a:ahLst/>
            <a:cxnLst/>
            <a:rect l="l" t="t" r="r" b="b"/>
            <a:pathLst>
              <a:path h="96520">
                <a:moveTo>
                  <a:pt x="0" y="0"/>
                </a:moveTo>
                <a:lnTo>
                  <a:pt x="0" y="96012"/>
                </a:lnTo>
              </a:path>
            </a:pathLst>
          </a:custGeom>
          <a:ln w="38862">
            <a:solidFill>
              <a:srgbClr val="7B9DC7"/>
            </a:solidFill>
          </a:ln>
        </p:spPr>
        <p:txBody>
          <a:bodyPr wrap="square" lIns="0" tIns="0" rIns="0" bIns="0" rtlCol="0"/>
          <a:lstStyle/>
          <a:p>
            <a:endParaRPr/>
          </a:p>
        </p:txBody>
      </p:sp>
      <p:sp>
        <p:nvSpPr>
          <p:cNvPr id="260" name="object 260"/>
          <p:cNvSpPr/>
          <p:nvPr/>
        </p:nvSpPr>
        <p:spPr>
          <a:xfrm>
            <a:off x="3990975" y="5762244"/>
            <a:ext cx="0" cy="96520"/>
          </a:xfrm>
          <a:custGeom>
            <a:avLst/>
            <a:gdLst/>
            <a:ahLst/>
            <a:cxnLst/>
            <a:rect l="l" t="t" r="r" b="b"/>
            <a:pathLst>
              <a:path h="96520">
                <a:moveTo>
                  <a:pt x="0" y="0"/>
                </a:moveTo>
                <a:lnTo>
                  <a:pt x="0" y="96012"/>
                </a:lnTo>
              </a:path>
            </a:pathLst>
          </a:custGeom>
          <a:ln w="38862">
            <a:solidFill>
              <a:srgbClr val="7B9DC7"/>
            </a:solidFill>
          </a:ln>
        </p:spPr>
        <p:txBody>
          <a:bodyPr wrap="square" lIns="0" tIns="0" rIns="0" bIns="0" rtlCol="0"/>
          <a:lstStyle/>
          <a:p>
            <a:endParaRPr/>
          </a:p>
        </p:txBody>
      </p:sp>
      <p:sp>
        <p:nvSpPr>
          <p:cNvPr id="261" name="object 261"/>
          <p:cNvSpPr/>
          <p:nvPr/>
        </p:nvSpPr>
        <p:spPr>
          <a:xfrm>
            <a:off x="4061459" y="5740908"/>
            <a:ext cx="0" cy="98425"/>
          </a:xfrm>
          <a:custGeom>
            <a:avLst/>
            <a:gdLst/>
            <a:ahLst/>
            <a:cxnLst/>
            <a:rect l="l" t="t" r="r" b="b"/>
            <a:pathLst>
              <a:path h="98425">
                <a:moveTo>
                  <a:pt x="0" y="0"/>
                </a:moveTo>
                <a:lnTo>
                  <a:pt x="0" y="98298"/>
                </a:lnTo>
              </a:path>
            </a:pathLst>
          </a:custGeom>
          <a:ln w="38100">
            <a:solidFill>
              <a:srgbClr val="7B9DC7"/>
            </a:solidFill>
          </a:ln>
        </p:spPr>
        <p:txBody>
          <a:bodyPr wrap="square" lIns="0" tIns="0" rIns="0" bIns="0" rtlCol="0"/>
          <a:lstStyle/>
          <a:p>
            <a:endParaRPr/>
          </a:p>
        </p:txBody>
      </p:sp>
      <p:sp>
        <p:nvSpPr>
          <p:cNvPr id="262" name="object 262"/>
          <p:cNvSpPr/>
          <p:nvPr/>
        </p:nvSpPr>
        <p:spPr>
          <a:xfrm>
            <a:off x="4131945" y="5749290"/>
            <a:ext cx="0" cy="102870"/>
          </a:xfrm>
          <a:custGeom>
            <a:avLst/>
            <a:gdLst/>
            <a:ahLst/>
            <a:cxnLst/>
            <a:rect l="l" t="t" r="r" b="b"/>
            <a:pathLst>
              <a:path h="102870">
                <a:moveTo>
                  <a:pt x="0" y="0"/>
                </a:moveTo>
                <a:lnTo>
                  <a:pt x="0" y="102870"/>
                </a:lnTo>
              </a:path>
            </a:pathLst>
          </a:custGeom>
          <a:ln w="38862">
            <a:solidFill>
              <a:srgbClr val="7B9DC7"/>
            </a:solidFill>
          </a:ln>
        </p:spPr>
        <p:txBody>
          <a:bodyPr wrap="square" lIns="0" tIns="0" rIns="0" bIns="0" rtlCol="0"/>
          <a:lstStyle/>
          <a:p>
            <a:endParaRPr/>
          </a:p>
        </p:txBody>
      </p:sp>
      <p:sp>
        <p:nvSpPr>
          <p:cNvPr id="263" name="object 263"/>
          <p:cNvSpPr/>
          <p:nvPr/>
        </p:nvSpPr>
        <p:spPr>
          <a:xfrm>
            <a:off x="4202048" y="5773673"/>
            <a:ext cx="0" cy="100330"/>
          </a:xfrm>
          <a:custGeom>
            <a:avLst/>
            <a:gdLst/>
            <a:ahLst/>
            <a:cxnLst/>
            <a:rect l="l" t="t" r="r" b="b"/>
            <a:pathLst>
              <a:path h="100329">
                <a:moveTo>
                  <a:pt x="0" y="0"/>
                </a:moveTo>
                <a:lnTo>
                  <a:pt x="0" y="99822"/>
                </a:lnTo>
              </a:path>
            </a:pathLst>
          </a:custGeom>
          <a:ln w="38862">
            <a:solidFill>
              <a:srgbClr val="7B9DC7"/>
            </a:solidFill>
          </a:ln>
        </p:spPr>
        <p:txBody>
          <a:bodyPr wrap="square" lIns="0" tIns="0" rIns="0" bIns="0" rtlCol="0"/>
          <a:lstStyle/>
          <a:p>
            <a:endParaRPr/>
          </a:p>
        </p:txBody>
      </p:sp>
      <p:sp>
        <p:nvSpPr>
          <p:cNvPr id="264" name="object 264"/>
          <p:cNvSpPr/>
          <p:nvPr/>
        </p:nvSpPr>
        <p:spPr>
          <a:xfrm>
            <a:off x="4272153" y="5779008"/>
            <a:ext cx="0" cy="99060"/>
          </a:xfrm>
          <a:custGeom>
            <a:avLst/>
            <a:gdLst/>
            <a:ahLst/>
            <a:cxnLst/>
            <a:rect l="l" t="t" r="r" b="b"/>
            <a:pathLst>
              <a:path h="99060">
                <a:moveTo>
                  <a:pt x="0" y="0"/>
                </a:moveTo>
                <a:lnTo>
                  <a:pt x="0" y="99060"/>
                </a:lnTo>
              </a:path>
            </a:pathLst>
          </a:custGeom>
          <a:ln w="38862">
            <a:solidFill>
              <a:srgbClr val="7B9DC7"/>
            </a:solidFill>
          </a:ln>
        </p:spPr>
        <p:txBody>
          <a:bodyPr wrap="square" lIns="0" tIns="0" rIns="0" bIns="0" rtlCol="0"/>
          <a:lstStyle/>
          <a:p>
            <a:endParaRPr/>
          </a:p>
        </p:txBody>
      </p:sp>
      <p:sp>
        <p:nvSpPr>
          <p:cNvPr id="265" name="object 265"/>
          <p:cNvSpPr/>
          <p:nvPr/>
        </p:nvSpPr>
        <p:spPr>
          <a:xfrm>
            <a:off x="4342638" y="5777484"/>
            <a:ext cx="0" cy="99060"/>
          </a:xfrm>
          <a:custGeom>
            <a:avLst/>
            <a:gdLst/>
            <a:ahLst/>
            <a:cxnLst/>
            <a:rect l="l" t="t" r="r" b="b"/>
            <a:pathLst>
              <a:path h="99060">
                <a:moveTo>
                  <a:pt x="0" y="0"/>
                </a:moveTo>
                <a:lnTo>
                  <a:pt x="0" y="99060"/>
                </a:lnTo>
              </a:path>
            </a:pathLst>
          </a:custGeom>
          <a:ln w="38100">
            <a:solidFill>
              <a:srgbClr val="7B9DC7"/>
            </a:solidFill>
          </a:ln>
        </p:spPr>
        <p:txBody>
          <a:bodyPr wrap="square" lIns="0" tIns="0" rIns="0" bIns="0" rtlCol="0"/>
          <a:lstStyle/>
          <a:p>
            <a:endParaRPr/>
          </a:p>
        </p:txBody>
      </p:sp>
      <p:sp>
        <p:nvSpPr>
          <p:cNvPr id="266" name="object 266"/>
          <p:cNvSpPr/>
          <p:nvPr/>
        </p:nvSpPr>
        <p:spPr>
          <a:xfrm>
            <a:off x="4413122" y="5799582"/>
            <a:ext cx="0" cy="102870"/>
          </a:xfrm>
          <a:custGeom>
            <a:avLst/>
            <a:gdLst/>
            <a:ahLst/>
            <a:cxnLst/>
            <a:rect l="l" t="t" r="r" b="b"/>
            <a:pathLst>
              <a:path h="102870">
                <a:moveTo>
                  <a:pt x="0" y="0"/>
                </a:moveTo>
                <a:lnTo>
                  <a:pt x="0" y="102870"/>
                </a:lnTo>
              </a:path>
            </a:pathLst>
          </a:custGeom>
          <a:ln w="38862">
            <a:solidFill>
              <a:srgbClr val="7B9DC7"/>
            </a:solidFill>
          </a:ln>
        </p:spPr>
        <p:txBody>
          <a:bodyPr wrap="square" lIns="0" tIns="0" rIns="0" bIns="0" rtlCol="0"/>
          <a:lstStyle/>
          <a:p>
            <a:endParaRPr/>
          </a:p>
        </p:txBody>
      </p:sp>
      <p:sp>
        <p:nvSpPr>
          <p:cNvPr id="267" name="object 267"/>
          <p:cNvSpPr/>
          <p:nvPr/>
        </p:nvSpPr>
        <p:spPr>
          <a:xfrm>
            <a:off x="4483227" y="5806440"/>
            <a:ext cx="0" cy="102235"/>
          </a:xfrm>
          <a:custGeom>
            <a:avLst/>
            <a:gdLst/>
            <a:ahLst/>
            <a:cxnLst/>
            <a:rect l="l" t="t" r="r" b="b"/>
            <a:pathLst>
              <a:path h="102235">
                <a:moveTo>
                  <a:pt x="0" y="0"/>
                </a:moveTo>
                <a:lnTo>
                  <a:pt x="0" y="102108"/>
                </a:lnTo>
              </a:path>
            </a:pathLst>
          </a:custGeom>
          <a:ln w="38862">
            <a:solidFill>
              <a:srgbClr val="7B9DC7"/>
            </a:solidFill>
          </a:ln>
        </p:spPr>
        <p:txBody>
          <a:bodyPr wrap="square" lIns="0" tIns="0" rIns="0" bIns="0" rtlCol="0"/>
          <a:lstStyle/>
          <a:p>
            <a:endParaRPr/>
          </a:p>
        </p:txBody>
      </p:sp>
      <p:sp>
        <p:nvSpPr>
          <p:cNvPr id="268" name="object 268"/>
          <p:cNvSpPr/>
          <p:nvPr/>
        </p:nvSpPr>
        <p:spPr>
          <a:xfrm>
            <a:off x="4553330" y="5812535"/>
            <a:ext cx="0" cy="96520"/>
          </a:xfrm>
          <a:custGeom>
            <a:avLst/>
            <a:gdLst/>
            <a:ahLst/>
            <a:cxnLst/>
            <a:rect l="l" t="t" r="r" b="b"/>
            <a:pathLst>
              <a:path h="96520">
                <a:moveTo>
                  <a:pt x="0" y="0"/>
                </a:moveTo>
                <a:lnTo>
                  <a:pt x="0" y="96012"/>
                </a:lnTo>
              </a:path>
            </a:pathLst>
          </a:custGeom>
          <a:ln w="38862">
            <a:solidFill>
              <a:srgbClr val="7B9DC7"/>
            </a:solidFill>
          </a:ln>
        </p:spPr>
        <p:txBody>
          <a:bodyPr wrap="square" lIns="0" tIns="0" rIns="0" bIns="0" rtlCol="0"/>
          <a:lstStyle/>
          <a:p>
            <a:endParaRPr/>
          </a:p>
        </p:txBody>
      </p:sp>
      <p:sp>
        <p:nvSpPr>
          <p:cNvPr id="269" name="object 269"/>
          <p:cNvSpPr/>
          <p:nvPr/>
        </p:nvSpPr>
        <p:spPr>
          <a:xfrm>
            <a:off x="4623434" y="5807964"/>
            <a:ext cx="0" cy="97790"/>
          </a:xfrm>
          <a:custGeom>
            <a:avLst/>
            <a:gdLst/>
            <a:ahLst/>
            <a:cxnLst/>
            <a:rect l="l" t="t" r="r" b="b"/>
            <a:pathLst>
              <a:path h="97789">
                <a:moveTo>
                  <a:pt x="0" y="0"/>
                </a:moveTo>
                <a:lnTo>
                  <a:pt x="0" y="97536"/>
                </a:lnTo>
              </a:path>
            </a:pathLst>
          </a:custGeom>
          <a:ln w="38862">
            <a:solidFill>
              <a:srgbClr val="7B9DC7"/>
            </a:solidFill>
          </a:ln>
        </p:spPr>
        <p:txBody>
          <a:bodyPr wrap="square" lIns="0" tIns="0" rIns="0" bIns="0" rtlCol="0"/>
          <a:lstStyle/>
          <a:p>
            <a:endParaRPr/>
          </a:p>
        </p:txBody>
      </p:sp>
      <p:sp>
        <p:nvSpPr>
          <p:cNvPr id="270" name="object 270"/>
          <p:cNvSpPr/>
          <p:nvPr/>
        </p:nvSpPr>
        <p:spPr>
          <a:xfrm>
            <a:off x="4693920" y="5801867"/>
            <a:ext cx="0" cy="97790"/>
          </a:xfrm>
          <a:custGeom>
            <a:avLst/>
            <a:gdLst/>
            <a:ahLst/>
            <a:cxnLst/>
            <a:rect l="l" t="t" r="r" b="b"/>
            <a:pathLst>
              <a:path h="97789">
                <a:moveTo>
                  <a:pt x="0" y="0"/>
                </a:moveTo>
                <a:lnTo>
                  <a:pt x="0" y="97536"/>
                </a:lnTo>
              </a:path>
            </a:pathLst>
          </a:custGeom>
          <a:ln w="38100">
            <a:solidFill>
              <a:srgbClr val="7B9DC7"/>
            </a:solidFill>
          </a:ln>
        </p:spPr>
        <p:txBody>
          <a:bodyPr wrap="square" lIns="0" tIns="0" rIns="0" bIns="0" rtlCol="0"/>
          <a:lstStyle/>
          <a:p>
            <a:endParaRPr/>
          </a:p>
        </p:txBody>
      </p:sp>
      <p:sp>
        <p:nvSpPr>
          <p:cNvPr id="271" name="object 271"/>
          <p:cNvSpPr/>
          <p:nvPr/>
        </p:nvSpPr>
        <p:spPr>
          <a:xfrm>
            <a:off x="4764404" y="5795009"/>
            <a:ext cx="0" cy="99060"/>
          </a:xfrm>
          <a:custGeom>
            <a:avLst/>
            <a:gdLst/>
            <a:ahLst/>
            <a:cxnLst/>
            <a:rect l="l" t="t" r="r" b="b"/>
            <a:pathLst>
              <a:path h="99060">
                <a:moveTo>
                  <a:pt x="0" y="0"/>
                </a:moveTo>
                <a:lnTo>
                  <a:pt x="0" y="99060"/>
                </a:lnTo>
              </a:path>
            </a:pathLst>
          </a:custGeom>
          <a:ln w="38862">
            <a:solidFill>
              <a:srgbClr val="7B9DC7"/>
            </a:solidFill>
          </a:ln>
        </p:spPr>
        <p:txBody>
          <a:bodyPr wrap="square" lIns="0" tIns="0" rIns="0" bIns="0" rtlCol="0"/>
          <a:lstStyle/>
          <a:p>
            <a:endParaRPr/>
          </a:p>
        </p:txBody>
      </p:sp>
      <p:sp>
        <p:nvSpPr>
          <p:cNvPr id="272" name="object 272"/>
          <p:cNvSpPr/>
          <p:nvPr/>
        </p:nvSpPr>
        <p:spPr>
          <a:xfrm>
            <a:off x="4834509" y="5786628"/>
            <a:ext cx="0" cy="100330"/>
          </a:xfrm>
          <a:custGeom>
            <a:avLst/>
            <a:gdLst/>
            <a:ahLst/>
            <a:cxnLst/>
            <a:rect l="l" t="t" r="r" b="b"/>
            <a:pathLst>
              <a:path h="100329">
                <a:moveTo>
                  <a:pt x="0" y="0"/>
                </a:moveTo>
                <a:lnTo>
                  <a:pt x="0" y="99822"/>
                </a:lnTo>
              </a:path>
            </a:pathLst>
          </a:custGeom>
          <a:ln w="38862">
            <a:solidFill>
              <a:srgbClr val="7B9DC7"/>
            </a:solidFill>
          </a:ln>
        </p:spPr>
        <p:txBody>
          <a:bodyPr wrap="square" lIns="0" tIns="0" rIns="0" bIns="0" rtlCol="0"/>
          <a:lstStyle/>
          <a:p>
            <a:endParaRPr/>
          </a:p>
        </p:txBody>
      </p:sp>
      <p:sp>
        <p:nvSpPr>
          <p:cNvPr id="273" name="object 273"/>
          <p:cNvSpPr/>
          <p:nvPr/>
        </p:nvSpPr>
        <p:spPr>
          <a:xfrm>
            <a:off x="4904613" y="5776721"/>
            <a:ext cx="0" cy="100330"/>
          </a:xfrm>
          <a:custGeom>
            <a:avLst/>
            <a:gdLst/>
            <a:ahLst/>
            <a:cxnLst/>
            <a:rect l="l" t="t" r="r" b="b"/>
            <a:pathLst>
              <a:path h="100329">
                <a:moveTo>
                  <a:pt x="0" y="0"/>
                </a:moveTo>
                <a:lnTo>
                  <a:pt x="0" y="99822"/>
                </a:lnTo>
              </a:path>
            </a:pathLst>
          </a:custGeom>
          <a:ln w="38862">
            <a:solidFill>
              <a:srgbClr val="7B9DC7"/>
            </a:solidFill>
          </a:ln>
        </p:spPr>
        <p:txBody>
          <a:bodyPr wrap="square" lIns="0" tIns="0" rIns="0" bIns="0" rtlCol="0"/>
          <a:lstStyle/>
          <a:p>
            <a:endParaRPr/>
          </a:p>
        </p:txBody>
      </p:sp>
      <p:sp>
        <p:nvSpPr>
          <p:cNvPr id="274" name="object 274"/>
          <p:cNvSpPr/>
          <p:nvPr/>
        </p:nvSpPr>
        <p:spPr>
          <a:xfrm>
            <a:off x="4975097" y="5764529"/>
            <a:ext cx="0" cy="100965"/>
          </a:xfrm>
          <a:custGeom>
            <a:avLst/>
            <a:gdLst/>
            <a:ahLst/>
            <a:cxnLst/>
            <a:rect l="l" t="t" r="r" b="b"/>
            <a:pathLst>
              <a:path h="100964">
                <a:moveTo>
                  <a:pt x="0" y="0"/>
                </a:moveTo>
                <a:lnTo>
                  <a:pt x="0" y="100584"/>
                </a:lnTo>
              </a:path>
            </a:pathLst>
          </a:custGeom>
          <a:ln w="38100">
            <a:solidFill>
              <a:srgbClr val="7B9DC7"/>
            </a:solidFill>
          </a:ln>
        </p:spPr>
        <p:txBody>
          <a:bodyPr wrap="square" lIns="0" tIns="0" rIns="0" bIns="0" rtlCol="0"/>
          <a:lstStyle/>
          <a:p>
            <a:endParaRPr/>
          </a:p>
        </p:txBody>
      </p:sp>
      <p:sp>
        <p:nvSpPr>
          <p:cNvPr id="275" name="object 275"/>
          <p:cNvSpPr/>
          <p:nvPr/>
        </p:nvSpPr>
        <p:spPr>
          <a:xfrm>
            <a:off x="5045583" y="5756147"/>
            <a:ext cx="0" cy="102235"/>
          </a:xfrm>
          <a:custGeom>
            <a:avLst/>
            <a:gdLst/>
            <a:ahLst/>
            <a:cxnLst/>
            <a:rect l="l" t="t" r="r" b="b"/>
            <a:pathLst>
              <a:path h="102235">
                <a:moveTo>
                  <a:pt x="0" y="0"/>
                </a:moveTo>
                <a:lnTo>
                  <a:pt x="0" y="102108"/>
                </a:lnTo>
              </a:path>
            </a:pathLst>
          </a:custGeom>
          <a:ln w="38862">
            <a:solidFill>
              <a:srgbClr val="7B9DC7"/>
            </a:solidFill>
          </a:ln>
        </p:spPr>
        <p:txBody>
          <a:bodyPr wrap="square" lIns="0" tIns="0" rIns="0" bIns="0" rtlCol="0"/>
          <a:lstStyle/>
          <a:p>
            <a:endParaRPr/>
          </a:p>
        </p:txBody>
      </p:sp>
      <p:sp>
        <p:nvSpPr>
          <p:cNvPr id="276" name="object 276"/>
          <p:cNvSpPr/>
          <p:nvPr/>
        </p:nvSpPr>
        <p:spPr>
          <a:xfrm>
            <a:off x="5115686" y="5750814"/>
            <a:ext cx="0" cy="101600"/>
          </a:xfrm>
          <a:custGeom>
            <a:avLst/>
            <a:gdLst/>
            <a:ahLst/>
            <a:cxnLst/>
            <a:rect l="l" t="t" r="r" b="b"/>
            <a:pathLst>
              <a:path h="101600">
                <a:moveTo>
                  <a:pt x="0" y="0"/>
                </a:moveTo>
                <a:lnTo>
                  <a:pt x="0" y="101346"/>
                </a:lnTo>
              </a:path>
            </a:pathLst>
          </a:custGeom>
          <a:ln w="38862">
            <a:solidFill>
              <a:srgbClr val="7B9DC7"/>
            </a:solidFill>
          </a:ln>
        </p:spPr>
        <p:txBody>
          <a:bodyPr wrap="square" lIns="0" tIns="0" rIns="0" bIns="0" rtlCol="0"/>
          <a:lstStyle/>
          <a:p>
            <a:endParaRPr/>
          </a:p>
        </p:txBody>
      </p:sp>
      <p:sp>
        <p:nvSpPr>
          <p:cNvPr id="277" name="object 277"/>
          <p:cNvSpPr/>
          <p:nvPr/>
        </p:nvSpPr>
        <p:spPr>
          <a:xfrm>
            <a:off x="5185790" y="5743194"/>
            <a:ext cx="0" cy="104139"/>
          </a:xfrm>
          <a:custGeom>
            <a:avLst/>
            <a:gdLst/>
            <a:ahLst/>
            <a:cxnLst/>
            <a:rect l="l" t="t" r="r" b="b"/>
            <a:pathLst>
              <a:path h="104139">
                <a:moveTo>
                  <a:pt x="0" y="0"/>
                </a:moveTo>
                <a:lnTo>
                  <a:pt x="0" y="103632"/>
                </a:lnTo>
              </a:path>
            </a:pathLst>
          </a:custGeom>
          <a:ln w="38862">
            <a:solidFill>
              <a:srgbClr val="7B9DC7"/>
            </a:solidFill>
          </a:ln>
        </p:spPr>
        <p:txBody>
          <a:bodyPr wrap="square" lIns="0" tIns="0" rIns="0" bIns="0" rtlCol="0"/>
          <a:lstStyle/>
          <a:p>
            <a:endParaRPr/>
          </a:p>
        </p:txBody>
      </p:sp>
      <p:sp>
        <p:nvSpPr>
          <p:cNvPr id="278" name="object 278"/>
          <p:cNvSpPr/>
          <p:nvPr/>
        </p:nvSpPr>
        <p:spPr>
          <a:xfrm>
            <a:off x="5255895" y="5736335"/>
            <a:ext cx="0" cy="102870"/>
          </a:xfrm>
          <a:custGeom>
            <a:avLst/>
            <a:gdLst/>
            <a:ahLst/>
            <a:cxnLst/>
            <a:rect l="l" t="t" r="r" b="b"/>
            <a:pathLst>
              <a:path h="102870">
                <a:moveTo>
                  <a:pt x="0" y="0"/>
                </a:moveTo>
                <a:lnTo>
                  <a:pt x="0" y="102870"/>
                </a:lnTo>
              </a:path>
            </a:pathLst>
          </a:custGeom>
          <a:ln w="38862">
            <a:solidFill>
              <a:srgbClr val="7B9DC7"/>
            </a:solidFill>
          </a:ln>
        </p:spPr>
        <p:txBody>
          <a:bodyPr wrap="square" lIns="0" tIns="0" rIns="0" bIns="0" rtlCol="0"/>
          <a:lstStyle/>
          <a:p>
            <a:endParaRPr/>
          </a:p>
        </p:txBody>
      </p:sp>
      <p:sp>
        <p:nvSpPr>
          <p:cNvPr id="279" name="object 279"/>
          <p:cNvSpPr/>
          <p:nvPr/>
        </p:nvSpPr>
        <p:spPr>
          <a:xfrm>
            <a:off x="5326379" y="5727953"/>
            <a:ext cx="0" cy="104775"/>
          </a:xfrm>
          <a:custGeom>
            <a:avLst/>
            <a:gdLst/>
            <a:ahLst/>
            <a:cxnLst/>
            <a:rect l="l" t="t" r="r" b="b"/>
            <a:pathLst>
              <a:path h="104775">
                <a:moveTo>
                  <a:pt x="0" y="0"/>
                </a:moveTo>
                <a:lnTo>
                  <a:pt x="0" y="104394"/>
                </a:lnTo>
              </a:path>
            </a:pathLst>
          </a:custGeom>
          <a:ln w="38100">
            <a:solidFill>
              <a:srgbClr val="7B9DC7"/>
            </a:solidFill>
          </a:ln>
        </p:spPr>
        <p:txBody>
          <a:bodyPr wrap="square" lIns="0" tIns="0" rIns="0" bIns="0" rtlCol="0"/>
          <a:lstStyle/>
          <a:p>
            <a:endParaRPr/>
          </a:p>
        </p:txBody>
      </p:sp>
      <p:sp>
        <p:nvSpPr>
          <p:cNvPr id="280" name="object 280"/>
          <p:cNvSpPr/>
          <p:nvPr/>
        </p:nvSpPr>
        <p:spPr>
          <a:xfrm>
            <a:off x="5396865" y="5727953"/>
            <a:ext cx="0" cy="102870"/>
          </a:xfrm>
          <a:custGeom>
            <a:avLst/>
            <a:gdLst/>
            <a:ahLst/>
            <a:cxnLst/>
            <a:rect l="l" t="t" r="r" b="b"/>
            <a:pathLst>
              <a:path h="102870">
                <a:moveTo>
                  <a:pt x="0" y="0"/>
                </a:moveTo>
                <a:lnTo>
                  <a:pt x="0" y="102870"/>
                </a:lnTo>
              </a:path>
            </a:pathLst>
          </a:custGeom>
          <a:ln w="38862">
            <a:solidFill>
              <a:srgbClr val="7B9DC7"/>
            </a:solidFill>
          </a:ln>
        </p:spPr>
        <p:txBody>
          <a:bodyPr wrap="square" lIns="0" tIns="0" rIns="0" bIns="0" rtlCol="0"/>
          <a:lstStyle/>
          <a:p>
            <a:endParaRPr/>
          </a:p>
        </p:txBody>
      </p:sp>
      <p:sp>
        <p:nvSpPr>
          <p:cNvPr id="281" name="object 281"/>
          <p:cNvSpPr/>
          <p:nvPr/>
        </p:nvSpPr>
        <p:spPr>
          <a:xfrm>
            <a:off x="5466969" y="5728715"/>
            <a:ext cx="0" cy="105410"/>
          </a:xfrm>
          <a:custGeom>
            <a:avLst/>
            <a:gdLst/>
            <a:ahLst/>
            <a:cxnLst/>
            <a:rect l="l" t="t" r="r" b="b"/>
            <a:pathLst>
              <a:path h="105410">
                <a:moveTo>
                  <a:pt x="0" y="0"/>
                </a:moveTo>
                <a:lnTo>
                  <a:pt x="0" y="105155"/>
                </a:lnTo>
              </a:path>
            </a:pathLst>
          </a:custGeom>
          <a:ln w="38862">
            <a:solidFill>
              <a:srgbClr val="7B9DC7"/>
            </a:solidFill>
          </a:ln>
        </p:spPr>
        <p:txBody>
          <a:bodyPr wrap="square" lIns="0" tIns="0" rIns="0" bIns="0" rtlCol="0"/>
          <a:lstStyle/>
          <a:p>
            <a:endParaRPr/>
          </a:p>
        </p:txBody>
      </p:sp>
      <p:sp>
        <p:nvSpPr>
          <p:cNvPr id="282" name="object 282"/>
          <p:cNvSpPr/>
          <p:nvPr/>
        </p:nvSpPr>
        <p:spPr>
          <a:xfrm>
            <a:off x="5537072" y="5726429"/>
            <a:ext cx="0" cy="104775"/>
          </a:xfrm>
          <a:custGeom>
            <a:avLst/>
            <a:gdLst/>
            <a:ahLst/>
            <a:cxnLst/>
            <a:rect l="l" t="t" r="r" b="b"/>
            <a:pathLst>
              <a:path h="104775">
                <a:moveTo>
                  <a:pt x="0" y="0"/>
                </a:moveTo>
                <a:lnTo>
                  <a:pt x="0" y="104394"/>
                </a:lnTo>
              </a:path>
            </a:pathLst>
          </a:custGeom>
          <a:ln w="38862">
            <a:solidFill>
              <a:srgbClr val="7B9DC7"/>
            </a:solidFill>
          </a:ln>
        </p:spPr>
        <p:txBody>
          <a:bodyPr wrap="square" lIns="0" tIns="0" rIns="0" bIns="0" rtlCol="0"/>
          <a:lstStyle/>
          <a:p>
            <a:endParaRPr/>
          </a:p>
        </p:txBody>
      </p:sp>
      <p:sp>
        <p:nvSpPr>
          <p:cNvPr id="283" name="object 283"/>
          <p:cNvSpPr/>
          <p:nvPr/>
        </p:nvSpPr>
        <p:spPr>
          <a:xfrm>
            <a:off x="5607177" y="5721858"/>
            <a:ext cx="0" cy="106045"/>
          </a:xfrm>
          <a:custGeom>
            <a:avLst/>
            <a:gdLst/>
            <a:ahLst/>
            <a:cxnLst/>
            <a:rect l="l" t="t" r="r" b="b"/>
            <a:pathLst>
              <a:path h="106045">
                <a:moveTo>
                  <a:pt x="0" y="0"/>
                </a:moveTo>
                <a:lnTo>
                  <a:pt x="0" y="105917"/>
                </a:lnTo>
              </a:path>
            </a:pathLst>
          </a:custGeom>
          <a:ln w="38862">
            <a:solidFill>
              <a:srgbClr val="7B9DC7"/>
            </a:solidFill>
          </a:ln>
        </p:spPr>
        <p:txBody>
          <a:bodyPr wrap="square" lIns="0" tIns="0" rIns="0" bIns="0" rtlCol="0"/>
          <a:lstStyle/>
          <a:p>
            <a:endParaRPr/>
          </a:p>
        </p:txBody>
      </p:sp>
      <p:sp>
        <p:nvSpPr>
          <p:cNvPr id="284" name="object 284"/>
          <p:cNvSpPr/>
          <p:nvPr/>
        </p:nvSpPr>
        <p:spPr>
          <a:xfrm>
            <a:off x="5677661" y="5715000"/>
            <a:ext cx="0" cy="106045"/>
          </a:xfrm>
          <a:custGeom>
            <a:avLst/>
            <a:gdLst/>
            <a:ahLst/>
            <a:cxnLst/>
            <a:rect l="l" t="t" r="r" b="b"/>
            <a:pathLst>
              <a:path h="106045">
                <a:moveTo>
                  <a:pt x="0" y="0"/>
                </a:moveTo>
                <a:lnTo>
                  <a:pt x="0" y="105917"/>
                </a:lnTo>
              </a:path>
            </a:pathLst>
          </a:custGeom>
          <a:ln w="38100">
            <a:solidFill>
              <a:srgbClr val="7B9DC7"/>
            </a:solidFill>
          </a:ln>
        </p:spPr>
        <p:txBody>
          <a:bodyPr wrap="square" lIns="0" tIns="0" rIns="0" bIns="0" rtlCol="0"/>
          <a:lstStyle/>
          <a:p>
            <a:endParaRPr/>
          </a:p>
        </p:txBody>
      </p:sp>
      <p:sp>
        <p:nvSpPr>
          <p:cNvPr id="285" name="object 285"/>
          <p:cNvSpPr/>
          <p:nvPr/>
        </p:nvSpPr>
        <p:spPr>
          <a:xfrm>
            <a:off x="5748146" y="5707379"/>
            <a:ext cx="0" cy="106045"/>
          </a:xfrm>
          <a:custGeom>
            <a:avLst/>
            <a:gdLst/>
            <a:ahLst/>
            <a:cxnLst/>
            <a:rect l="l" t="t" r="r" b="b"/>
            <a:pathLst>
              <a:path h="106045">
                <a:moveTo>
                  <a:pt x="0" y="0"/>
                </a:moveTo>
                <a:lnTo>
                  <a:pt x="0" y="105917"/>
                </a:lnTo>
              </a:path>
            </a:pathLst>
          </a:custGeom>
          <a:ln w="38862">
            <a:solidFill>
              <a:srgbClr val="7B9DC7"/>
            </a:solidFill>
          </a:ln>
        </p:spPr>
        <p:txBody>
          <a:bodyPr wrap="square" lIns="0" tIns="0" rIns="0" bIns="0" rtlCol="0"/>
          <a:lstStyle/>
          <a:p>
            <a:endParaRPr/>
          </a:p>
        </p:txBody>
      </p:sp>
      <p:sp>
        <p:nvSpPr>
          <p:cNvPr id="286" name="object 286"/>
          <p:cNvSpPr/>
          <p:nvPr/>
        </p:nvSpPr>
        <p:spPr>
          <a:xfrm>
            <a:off x="5818251" y="5700521"/>
            <a:ext cx="0" cy="107950"/>
          </a:xfrm>
          <a:custGeom>
            <a:avLst/>
            <a:gdLst/>
            <a:ahLst/>
            <a:cxnLst/>
            <a:rect l="l" t="t" r="r" b="b"/>
            <a:pathLst>
              <a:path h="107950">
                <a:moveTo>
                  <a:pt x="0" y="0"/>
                </a:moveTo>
                <a:lnTo>
                  <a:pt x="0" y="107441"/>
                </a:lnTo>
              </a:path>
            </a:pathLst>
          </a:custGeom>
          <a:ln w="38862">
            <a:solidFill>
              <a:srgbClr val="7B9DC7"/>
            </a:solidFill>
          </a:ln>
        </p:spPr>
        <p:txBody>
          <a:bodyPr wrap="square" lIns="0" tIns="0" rIns="0" bIns="0" rtlCol="0"/>
          <a:lstStyle/>
          <a:p>
            <a:endParaRPr/>
          </a:p>
        </p:txBody>
      </p:sp>
      <p:sp>
        <p:nvSpPr>
          <p:cNvPr id="287" name="object 287"/>
          <p:cNvSpPr/>
          <p:nvPr/>
        </p:nvSpPr>
        <p:spPr>
          <a:xfrm>
            <a:off x="5888354" y="5692902"/>
            <a:ext cx="0" cy="109220"/>
          </a:xfrm>
          <a:custGeom>
            <a:avLst/>
            <a:gdLst/>
            <a:ahLst/>
            <a:cxnLst/>
            <a:rect l="l" t="t" r="r" b="b"/>
            <a:pathLst>
              <a:path h="109220">
                <a:moveTo>
                  <a:pt x="0" y="0"/>
                </a:moveTo>
                <a:lnTo>
                  <a:pt x="0" y="108965"/>
                </a:lnTo>
              </a:path>
            </a:pathLst>
          </a:custGeom>
          <a:ln w="38862">
            <a:solidFill>
              <a:srgbClr val="7B9DC7"/>
            </a:solidFill>
          </a:ln>
        </p:spPr>
        <p:txBody>
          <a:bodyPr wrap="square" lIns="0" tIns="0" rIns="0" bIns="0" rtlCol="0"/>
          <a:lstStyle/>
          <a:p>
            <a:endParaRPr/>
          </a:p>
        </p:txBody>
      </p:sp>
      <p:sp>
        <p:nvSpPr>
          <p:cNvPr id="288" name="object 288"/>
          <p:cNvSpPr/>
          <p:nvPr/>
        </p:nvSpPr>
        <p:spPr>
          <a:xfrm>
            <a:off x="5958840" y="5687567"/>
            <a:ext cx="0" cy="109220"/>
          </a:xfrm>
          <a:custGeom>
            <a:avLst/>
            <a:gdLst/>
            <a:ahLst/>
            <a:cxnLst/>
            <a:rect l="l" t="t" r="r" b="b"/>
            <a:pathLst>
              <a:path h="109220">
                <a:moveTo>
                  <a:pt x="0" y="0"/>
                </a:moveTo>
                <a:lnTo>
                  <a:pt x="0" y="108965"/>
                </a:lnTo>
              </a:path>
            </a:pathLst>
          </a:custGeom>
          <a:ln w="38100">
            <a:solidFill>
              <a:srgbClr val="7B9DC7"/>
            </a:solidFill>
          </a:ln>
        </p:spPr>
        <p:txBody>
          <a:bodyPr wrap="square" lIns="0" tIns="0" rIns="0" bIns="0" rtlCol="0"/>
          <a:lstStyle/>
          <a:p>
            <a:endParaRPr/>
          </a:p>
        </p:txBody>
      </p:sp>
      <p:sp>
        <p:nvSpPr>
          <p:cNvPr id="289" name="object 289"/>
          <p:cNvSpPr/>
          <p:nvPr/>
        </p:nvSpPr>
        <p:spPr>
          <a:xfrm>
            <a:off x="6029325" y="5681471"/>
            <a:ext cx="0" cy="109220"/>
          </a:xfrm>
          <a:custGeom>
            <a:avLst/>
            <a:gdLst/>
            <a:ahLst/>
            <a:cxnLst/>
            <a:rect l="l" t="t" r="r" b="b"/>
            <a:pathLst>
              <a:path h="109220">
                <a:moveTo>
                  <a:pt x="0" y="0"/>
                </a:moveTo>
                <a:lnTo>
                  <a:pt x="0" y="108965"/>
                </a:lnTo>
              </a:path>
            </a:pathLst>
          </a:custGeom>
          <a:ln w="38862">
            <a:solidFill>
              <a:srgbClr val="7B9DC7"/>
            </a:solidFill>
          </a:ln>
        </p:spPr>
        <p:txBody>
          <a:bodyPr wrap="square" lIns="0" tIns="0" rIns="0" bIns="0" rtlCol="0"/>
          <a:lstStyle/>
          <a:p>
            <a:endParaRPr/>
          </a:p>
        </p:txBody>
      </p:sp>
      <p:sp>
        <p:nvSpPr>
          <p:cNvPr id="290" name="object 290"/>
          <p:cNvSpPr/>
          <p:nvPr/>
        </p:nvSpPr>
        <p:spPr>
          <a:xfrm>
            <a:off x="6099428" y="5676138"/>
            <a:ext cx="0" cy="109220"/>
          </a:xfrm>
          <a:custGeom>
            <a:avLst/>
            <a:gdLst/>
            <a:ahLst/>
            <a:cxnLst/>
            <a:rect l="l" t="t" r="r" b="b"/>
            <a:pathLst>
              <a:path h="109220">
                <a:moveTo>
                  <a:pt x="0" y="0"/>
                </a:moveTo>
                <a:lnTo>
                  <a:pt x="0" y="108965"/>
                </a:lnTo>
              </a:path>
            </a:pathLst>
          </a:custGeom>
          <a:ln w="38862">
            <a:solidFill>
              <a:srgbClr val="7B9DC7"/>
            </a:solidFill>
          </a:ln>
        </p:spPr>
        <p:txBody>
          <a:bodyPr wrap="square" lIns="0" tIns="0" rIns="0" bIns="0" rtlCol="0"/>
          <a:lstStyle/>
          <a:p>
            <a:endParaRPr/>
          </a:p>
        </p:txBody>
      </p:sp>
      <p:sp>
        <p:nvSpPr>
          <p:cNvPr id="291" name="object 291"/>
          <p:cNvSpPr/>
          <p:nvPr/>
        </p:nvSpPr>
        <p:spPr>
          <a:xfrm>
            <a:off x="6169533" y="5670041"/>
            <a:ext cx="0" cy="109220"/>
          </a:xfrm>
          <a:custGeom>
            <a:avLst/>
            <a:gdLst/>
            <a:ahLst/>
            <a:cxnLst/>
            <a:rect l="l" t="t" r="r" b="b"/>
            <a:pathLst>
              <a:path h="109220">
                <a:moveTo>
                  <a:pt x="0" y="0"/>
                </a:moveTo>
                <a:lnTo>
                  <a:pt x="0" y="108965"/>
                </a:lnTo>
              </a:path>
            </a:pathLst>
          </a:custGeom>
          <a:ln w="38862">
            <a:solidFill>
              <a:srgbClr val="7B9DC7"/>
            </a:solidFill>
          </a:ln>
        </p:spPr>
        <p:txBody>
          <a:bodyPr wrap="square" lIns="0" tIns="0" rIns="0" bIns="0" rtlCol="0"/>
          <a:lstStyle/>
          <a:p>
            <a:endParaRPr/>
          </a:p>
        </p:txBody>
      </p:sp>
      <p:sp>
        <p:nvSpPr>
          <p:cNvPr id="292" name="object 292"/>
          <p:cNvSpPr/>
          <p:nvPr/>
        </p:nvSpPr>
        <p:spPr>
          <a:xfrm>
            <a:off x="6239636" y="5663184"/>
            <a:ext cx="0" cy="110489"/>
          </a:xfrm>
          <a:custGeom>
            <a:avLst/>
            <a:gdLst/>
            <a:ahLst/>
            <a:cxnLst/>
            <a:rect l="l" t="t" r="r" b="b"/>
            <a:pathLst>
              <a:path h="110489">
                <a:moveTo>
                  <a:pt x="0" y="0"/>
                </a:moveTo>
                <a:lnTo>
                  <a:pt x="0" y="110489"/>
                </a:lnTo>
              </a:path>
            </a:pathLst>
          </a:custGeom>
          <a:ln w="38862">
            <a:solidFill>
              <a:srgbClr val="7B9DC7"/>
            </a:solidFill>
          </a:ln>
        </p:spPr>
        <p:txBody>
          <a:bodyPr wrap="square" lIns="0" tIns="0" rIns="0" bIns="0" rtlCol="0"/>
          <a:lstStyle/>
          <a:p>
            <a:endParaRPr/>
          </a:p>
        </p:txBody>
      </p:sp>
      <p:sp>
        <p:nvSpPr>
          <p:cNvPr id="293" name="object 293"/>
          <p:cNvSpPr/>
          <p:nvPr/>
        </p:nvSpPr>
        <p:spPr>
          <a:xfrm>
            <a:off x="6310121" y="5657088"/>
            <a:ext cx="0" cy="112395"/>
          </a:xfrm>
          <a:custGeom>
            <a:avLst/>
            <a:gdLst/>
            <a:ahLst/>
            <a:cxnLst/>
            <a:rect l="l" t="t" r="r" b="b"/>
            <a:pathLst>
              <a:path h="112395">
                <a:moveTo>
                  <a:pt x="0" y="0"/>
                </a:moveTo>
                <a:lnTo>
                  <a:pt x="0" y="112013"/>
                </a:lnTo>
              </a:path>
            </a:pathLst>
          </a:custGeom>
          <a:ln w="38100">
            <a:solidFill>
              <a:srgbClr val="7B9DC7"/>
            </a:solidFill>
          </a:ln>
        </p:spPr>
        <p:txBody>
          <a:bodyPr wrap="square" lIns="0" tIns="0" rIns="0" bIns="0" rtlCol="0"/>
          <a:lstStyle/>
          <a:p>
            <a:endParaRPr/>
          </a:p>
        </p:txBody>
      </p:sp>
      <p:sp>
        <p:nvSpPr>
          <p:cNvPr id="294" name="object 294"/>
          <p:cNvSpPr/>
          <p:nvPr/>
        </p:nvSpPr>
        <p:spPr>
          <a:xfrm>
            <a:off x="6380607" y="5651753"/>
            <a:ext cx="0" cy="112395"/>
          </a:xfrm>
          <a:custGeom>
            <a:avLst/>
            <a:gdLst/>
            <a:ahLst/>
            <a:cxnLst/>
            <a:rect l="l" t="t" r="r" b="b"/>
            <a:pathLst>
              <a:path h="112395">
                <a:moveTo>
                  <a:pt x="0" y="0"/>
                </a:moveTo>
                <a:lnTo>
                  <a:pt x="0" y="112013"/>
                </a:lnTo>
              </a:path>
            </a:pathLst>
          </a:custGeom>
          <a:ln w="38862">
            <a:solidFill>
              <a:srgbClr val="7B9DC7"/>
            </a:solidFill>
          </a:ln>
        </p:spPr>
        <p:txBody>
          <a:bodyPr wrap="square" lIns="0" tIns="0" rIns="0" bIns="0" rtlCol="0"/>
          <a:lstStyle/>
          <a:p>
            <a:endParaRPr/>
          </a:p>
        </p:txBody>
      </p:sp>
      <p:sp>
        <p:nvSpPr>
          <p:cNvPr id="295" name="object 295"/>
          <p:cNvSpPr/>
          <p:nvPr/>
        </p:nvSpPr>
        <p:spPr>
          <a:xfrm>
            <a:off x="6450710" y="5645658"/>
            <a:ext cx="0" cy="112395"/>
          </a:xfrm>
          <a:custGeom>
            <a:avLst/>
            <a:gdLst/>
            <a:ahLst/>
            <a:cxnLst/>
            <a:rect l="l" t="t" r="r" b="b"/>
            <a:pathLst>
              <a:path h="112395">
                <a:moveTo>
                  <a:pt x="0" y="0"/>
                </a:moveTo>
                <a:lnTo>
                  <a:pt x="0" y="112013"/>
                </a:lnTo>
              </a:path>
            </a:pathLst>
          </a:custGeom>
          <a:ln w="38862">
            <a:solidFill>
              <a:srgbClr val="7B9DC7"/>
            </a:solidFill>
          </a:ln>
        </p:spPr>
        <p:txBody>
          <a:bodyPr wrap="square" lIns="0" tIns="0" rIns="0" bIns="0" rtlCol="0"/>
          <a:lstStyle/>
          <a:p>
            <a:endParaRPr/>
          </a:p>
        </p:txBody>
      </p:sp>
      <p:sp>
        <p:nvSpPr>
          <p:cNvPr id="296" name="object 296"/>
          <p:cNvSpPr/>
          <p:nvPr/>
        </p:nvSpPr>
        <p:spPr>
          <a:xfrm>
            <a:off x="6515100" y="5638800"/>
            <a:ext cx="0" cy="113664"/>
          </a:xfrm>
          <a:custGeom>
            <a:avLst/>
            <a:gdLst/>
            <a:ahLst/>
            <a:cxnLst/>
            <a:rect l="l" t="t" r="r" b="b"/>
            <a:pathLst>
              <a:path h="113664">
                <a:moveTo>
                  <a:pt x="0" y="0"/>
                </a:moveTo>
                <a:lnTo>
                  <a:pt x="0" y="113537"/>
                </a:lnTo>
              </a:path>
            </a:pathLst>
          </a:custGeom>
          <a:ln w="27432">
            <a:solidFill>
              <a:srgbClr val="7B9DC7"/>
            </a:solidFill>
          </a:ln>
        </p:spPr>
        <p:txBody>
          <a:bodyPr wrap="square" lIns="0" tIns="0" rIns="0" bIns="0" rtlCol="0"/>
          <a:lstStyle/>
          <a:p>
            <a:endParaRPr/>
          </a:p>
        </p:txBody>
      </p:sp>
      <p:sp>
        <p:nvSpPr>
          <p:cNvPr id="297" name="object 297"/>
          <p:cNvSpPr/>
          <p:nvPr/>
        </p:nvSpPr>
        <p:spPr>
          <a:xfrm>
            <a:off x="2601467" y="5634990"/>
            <a:ext cx="3901440" cy="319405"/>
          </a:xfrm>
          <a:custGeom>
            <a:avLst/>
            <a:gdLst/>
            <a:ahLst/>
            <a:cxnLst/>
            <a:rect l="l" t="t" r="r" b="b"/>
            <a:pathLst>
              <a:path w="3901440" h="319404">
                <a:moveTo>
                  <a:pt x="31242" y="214884"/>
                </a:moveTo>
                <a:lnTo>
                  <a:pt x="0" y="316230"/>
                </a:lnTo>
                <a:lnTo>
                  <a:pt x="7620" y="319278"/>
                </a:lnTo>
                <a:lnTo>
                  <a:pt x="39624" y="217170"/>
                </a:lnTo>
                <a:lnTo>
                  <a:pt x="31242" y="214884"/>
                </a:lnTo>
                <a:close/>
              </a:path>
              <a:path w="3901440" h="319404">
                <a:moveTo>
                  <a:pt x="102108" y="164592"/>
                </a:moveTo>
                <a:lnTo>
                  <a:pt x="70104" y="213360"/>
                </a:lnTo>
                <a:lnTo>
                  <a:pt x="77724" y="217932"/>
                </a:lnTo>
                <a:lnTo>
                  <a:pt x="108966" y="169164"/>
                </a:lnTo>
                <a:lnTo>
                  <a:pt x="102108" y="164592"/>
                </a:lnTo>
                <a:close/>
              </a:path>
              <a:path w="3901440" h="319404">
                <a:moveTo>
                  <a:pt x="172212" y="106680"/>
                </a:moveTo>
                <a:lnTo>
                  <a:pt x="140208" y="165354"/>
                </a:lnTo>
                <a:lnTo>
                  <a:pt x="147828" y="169164"/>
                </a:lnTo>
                <a:lnTo>
                  <a:pt x="179832" y="110490"/>
                </a:lnTo>
                <a:lnTo>
                  <a:pt x="172212" y="106680"/>
                </a:lnTo>
                <a:close/>
              </a:path>
              <a:path w="3901440" h="319404">
                <a:moveTo>
                  <a:pt x="215646" y="104394"/>
                </a:moveTo>
                <a:lnTo>
                  <a:pt x="213360" y="112776"/>
                </a:lnTo>
                <a:lnTo>
                  <a:pt x="245364" y="119634"/>
                </a:lnTo>
                <a:lnTo>
                  <a:pt x="246888" y="111252"/>
                </a:lnTo>
                <a:lnTo>
                  <a:pt x="215646" y="104394"/>
                </a:lnTo>
                <a:close/>
              </a:path>
              <a:path w="3901440" h="319404">
                <a:moveTo>
                  <a:pt x="312420" y="51816"/>
                </a:moveTo>
                <a:lnTo>
                  <a:pt x="281178" y="113538"/>
                </a:lnTo>
                <a:lnTo>
                  <a:pt x="288798" y="117348"/>
                </a:lnTo>
                <a:lnTo>
                  <a:pt x="320040" y="55626"/>
                </a:lnTo>
                <a:lnTo>
                  <a:pt x="312420" y="51816"/>
                </a:lnTo>
                <a:close/>
              </a:path>
              <a:path w="3901440" h="319404">
                <a:moveTo>
                  <a:pt x="356616" y="50292"/>
                </a:moveTo>
                <a:lnTo>
                  <a:pt x="353568" y="57912"/>
                </a:lnTo>
                <a:lnTo>
                  <a:pt x="384810" y="69342"/>
                </a:lnTo>
                <a:lnTo>
                  <a:pt x="387858" y="61722"/>
                </a:lnTo>
                <a:lnTo>
                  <a:pt x="356616" y="50292"/>
                </a:lnTo>
                <a:close/>
              </a:path>
              <a:path w="3901440" h="319404">
                <a:moveTo>
                  <a:pt x="429006" y="64008"/>
                </a:moveTo>
                <a:lnTo>
                  <a:pt x="421386" y="67056"/>
                </a:lnTo>
                <a:lnTo>
                  <a:pt x="452628" y="140208"/>
                </a:lnTo>
                <a:lnTo>
                  <a:pt x="461010" y="137160"/>
                </a:lnTo>
                <a:lnTo>
                  <a:pt x="429006" y="64008"/>
                </a:lnTo>
                <a:close/>
              </a:path>
              <a:path w="3901440" h="319404">
                <a:moveTo>
                  <a:pt x="525780" y="120396"/>
                </a:moveTo>
                <a:lnTo>
                  <a:pt x="493776" y="134874"/>
                </a:lnTo>
                <a:lnTo>
                  <a:pt x="497586" y="142494"/>
                </a:lnTo>
                <a:lnTo>
                  <a:pt x="528828" y="128016"/>
                </a:lnTo>
                <a:lnTo>
                  <a:pt x="525780" y="120396"/>
                </a:lnTo>
                <a:close/>
              </a:path>
              <a:path w="3901440" h="319404">
                <a:moveTo>
                  <a:pt x="593598" y="67818"/>
                </a:moveTo>
                <a:lnTo>
                  <a:pt x="562356" y="121920"/>
                </a:lnTo>
                <a:lnTo>
                  <a:pt x="569976" y="126492"/>
                </a:lnTo>
                <a:lnTo>
                  <a:pt x="601218" y="71628"/>
                </a:lnTo>
                <a:lnTo>
                  <a:pt x="593598" y="67818"/>
                </a:lnTo>
                <a:close/>
              </a:path>
              <a:path w="3901440" h="319404">
                <a:moveTo>
                  <a:pt x="665226" y="39624"/>
                </a:moveTo>
                <a:lnTo>
                  <a:pt x="633222" y="66294"/>
                </a:lnTo>
                <a:lnTo>
                  <a:pt x="639318" y="73152"/>
                </a:lnTo>
                <a:lnTo>
                  <a:pt x="670560" y="45720"/>
                </a:lnTo>
                <a:lnTo>
                  <a:pt x="665226" y="39624"/>
                </a:lnTo>
                <a:close/>
              </a:path>
              <a:path w="3901440" h="319404">
                <a:moveTo>
                  <a:pt x="710184" y="41148"/>
                </a:moveTo>
                <a:lnTo>
                  <a:pt x="702564" y="44196"/>
                </a:lnTo>
                <a:lnTo>
                  <a:pt x="733806" y="124206"/>
                </a:lnTo>
                <a:lnTo>
                  <a:pt x="742188" y="121158"/>
                </a:lnTo>
                <a:lnTo>
                  <a:pt x="710184" y="41148"/>
                </a:lnTo>
                <a:close/>
              </a:path>
              <a:path w="3901440" h="319404">
                <a:moveTo>
                  <a:pt x="781050" y="121158"/>
                </a:moveTo>
                <a:lnTo>
                  <a:pt x="772668" y="124206"/>
                </a:lnTo>
                <a:lnTo>
                  <a:pt x="803910" y="205740"/>
                </a:lnTo>
                <a:lnTo>
                  <a:pt x="812292" y="202692"/>
                </a:lnTo>
                <a:lnTo>
                  <a:pt x="781050" y="121158"/>
                </a:lnTo>
                <a:close/>
              </a:path>
              <a:path w="3901440" h="319404">
                <a:moveTo>
                  <a:pt x="850392" y="201930"/>
                </a:moveTo>
                <a:lnTo>
                  <a:pt x="843534" y="206502"/>
                </a:lnTo>
                <a:lnTo>
                  <a:pt x="874776" y="258318"/>
                </a:lnTo>
                <a:lnTo>
                  <a:pt x="882396" y="253746"/>
                </a:lnTo>
                <a:lnTo>
                  <a:pt x="850392" y="201930"/>
                </a:lnTo>
                <a:close/>
              </a:path>
              <a:path w="3901440" h="319404">
                <a:moveTo>
                  <a:pt x="918210" y="251460"/>
                </a:moveTo>
                <a:lnTo>
                  <a:pt x="916686" y="259842"/>
                </a:lnTo>
                <a:lnTo>
                  <a:pt x="947928" y="267462"/>
                </a:lnTo>
                <a:lnTo>
                  <a:pt x="949452" y="259080"/>
                </a:lnTo>
                <a:lnTo>
                  <a:pt x="918210" y="251460"/>
                </a:lnTo>
                <a:close/>
              </a:path>
              <a:path w="3901440" h="319404">
                <a:moveTo>
                  <a:pt x="1017270" y="242316"/>
                </a:moveTo>
                <a:lnTo>
                  <a:pt x="985266" y="259080"/>
                </a:lnTo>
                <a:lnTo>
                  <a:pt x="989838" y="266700"/>
                </a:lnTo>
                <a:lnTo>
                  <a:pt x="1021080" y="249936"/>
                </a:lnTo>
                <a:lnTo>
                  <a:pt x="1017270" y="242316"/>
                </a:lnTo>
                <a:close/>
              </a:path>
              <a:path w="3901440" h="319404">
                <a:moveTo>
                  <a:pt x="1087374" y="222504"/>
                </a:moveTo>
                <a:lnTo>
                  <a:pt x="1055370" y="242316"/>
                </a:lnTo>
                <a:lnTo>
                  <a:pt x="1059942" y="249936"/>
                </a:lnTo>
                <a:lnTo>
                  <a:pt x="1091946" y="229362"/>
                </a:lnTo>
                <a:lnTo>
                  <a:pt x="1087374" y="222504"/>
                </a:lnTo>
                <a:close/>
              </a:path>
              <a:path w="3901440" h="319404">
                <a:moveTo>
                  <a:pt x="1156716" y="196596"/>
                </a:moveTo>
                <a:lnTo>
                  <a:pt x="1125474" y="222504"/>
                </a:lnTo>
                <a:lnTo>
                  <a:pt x="1130808" y="229362"/>
                </a:lnTo>
                <a:lnTo>
                  <a:pt x="1162050" y="203454"/>
                </a:lnTo>
                <a:lnTo>
                  <a:pt x="1156716" y="196596"/>
                </a:lnTo>
                <a:close/>
              </a:path>
              <a:path w="3901440" h="319404">
                <a:moveTo>
                  <a:pt x="1198626" y="195834"/>
                </a:moveTo>
                <a:lnTo>
                  <a:pt x="1197864" y="204216"/>
                </a:lnTo>
                <a:lnTo>
                  <a:pt x="1229868" y="207264"/>
                </a:lnTo>
                <a:lnTo>
                  <a:pt x="1230630" y="198882"/>
                </a:lnTo>
                <a:lnTo>
                  <a:pt x="1198626" y="195834"/>
                </a:lnTo>
                <a:close/>
              </a:path>
              <a:path w="3901440" h="319404">
                <a:moveTo>
                  <a:pt x="1297686" y="178308"/>
                </a:moveTo>
                <a:lnTo>
                  <a:pt x="1266444" y="199644"/>
                </a:lnTo>
                <a:lnTo>
                  <a:pt x="1271016" y="206502"/>
                </a:lnTo>
                <a:lnTo>
                  <a:pt x="1302258" y="185166"/>
                </a:lnTo>
                <a:lnTo>
                  <a:pt x="1297686" y="178308"/>
                </a:lnTo>
                <a:close/>
              </a:path>
              <a:path w="3901440" h="319404">
                <a:moveTo>
                  <a:pt x="1367028" y="124968"/>
                </a:moveTo>
                <a:lnTo>
                  <a:pt x="1335024" y="179070"/>
                </a:lnTo>
                <a:lnTo>
                  <a:pt x="1342644" y="183642"/>
                </a:lnTo>
                <a:lnTo>
                  <a:pt x="1373886" y="129540"/>
                </a:lnTo>
                <a:lnTo>
                  <a:pt x="1367028" y="124968"/>
                </a:lnTo>
                <a:close/>
              </a:path>
              <a:path w="3901440" h="319404">
                <a:moveTo>
                  <a:pt x="1438656" y="102108"/>
                </a:moveTo>
                <a:lnTo>
                  <a:pt x="1406652" y="123444"/>
                </a:lnTo>
                <a:lnTo>
                  <a:pt x="1411224" y="130302"/>
                </a:lnTo>
                <a:lnTo>
                  <a:pt x="1443228" y="108966"/>
                </a:lnTo>
                <a:lnTo>
                  <a:pt x="1438656" y="102108"/>
                </a:lnTo>
                <a:close/>
              </a:path>
              <a:path w="3901440" h="319404">
                <a:moveTo>
                  <a:pt x="1480566" y="101346"/>
                </a:moveTo>
                <a:lnTo>
                  <a:pt x="1478280" y="109728"/>
                </a:lnTo>
                <a:lnTo>
                  <a:pt x="1509522" y="118110"/>
                </a:lnTo>
                <a:lnTo>
                  <a:pt x="1511808" y="109728"/>
                </a:lnTo>
                <a:lnTo>
                  <a:pt x="1480566" y="101346"/>
                </a:lnTo>
                <a:close/>
              </a:path>
              <a:path w="3901440" h="319404">
                <a:moveTo>
                  <a:pt x="1552194" y="110490"/>
                </a:moveTo>
                <a:lnTo>
                  <a:pt x="1546860" y="117348"/>
                </a:lnTo>
                <a:lnTo>
                  <a:pt x="1578864" y="141732"/>
                </a:lnTo>
                <a:lnTo>
                  <a:pt x="1584198" y="134874"/>
                </a:lnTo>
                <a:lnTo>
                  <a:pt x="1552194" y="110490"/>
                </a:lnTo>
                <a:close/>
              </a:path>
              <a:path w="3901440" h="319404">
                <a:moveTo>
                  <a:pt x="1620774" y="134112"/>
                </a:moveTo>
                <a:lnTo>
                  <a:pt x="1619250" y="142494"/>
                </a:lnTo>
                <a:lnTo>
                  <a:pt x="1650492" y="148590"/>
                </a:lnTo>
                <a:lnTo>
                  <a:pt x="1652015" y="140208"/>
                </a:lnTo>
                <a:lnTo>
                  <a:pt x="1620774" y="134112"/>
                </a:lnTo>
                <a:close/>
              </a:path>
              <a:path w="3901440" h="319404">
                <a:moveTo>
                  <a:pt x="1721358" y="138684"/>
                </a:moveTo>
                <a:lnTo>
                  <a:pt x="1690116" y="140208"/>
                </a:lnTo>
                <a:lnTo>
                  <a:pt x="1690116" y="148590"/>
                </a:lnTo>
                <a:lnTo>
                  <a:pt x="1722120" y="147066"/>
                </a:lnTo>
                <a:lnTo>
                  <a:pt x="1721358" y="138684"/>
                </a:lnTo>
                <a:close/>
              </a:path>
              <a:path w="3901440" h="319404">
                <a:moveTo>
                  <a:pt x="1763268" y="139446"/>
                </a:moveTo>
                <a:lnTo>
                  <a:pt x="1757934" y="146304"/>
                </a:lnTo>
                <a:lnTo>
                  <a:pt x="1789938" y="167640"/>
                </a:lnTo>
                <a:lnTo>
                  <a:pt x="1794510" y="160782"/>
                </a:lnTo>
                <a:lnTo>
                  <a:pt x="1763268" y="139446"/>
                </a:lnTo>
                <a:close/>
              </a:path>
              <a:path w="3901440" h="319404">
                <a:moveTo>
                  <a:pt x="1831848" y="160020"/>
                </a:moveTo>
                <a:lnTo>
                  <a:pt x="1829562" y="168402"/>
                </a:lnTo>
                <a:lnTo>
                  <a:pt x="1861566" y="176022"/>
                </a:lnTo>
                <a:lnTo>
                  <a:pt x="1863090" y="167640"/>
                </a:lnTo>
                <a:lnTo>
                  <a:pt x="1831848" y="160020"/>
                </a:lnTo>
                <a:close/>
              </a:path>
              <a:path w="3901440" h="319404">
                <a:moveTo>
                  <a:pt x="1901952" y="166878"/>
                </a:moveTo>
                <a:lnTo>
                  <a:pt x="1900428" y="176022"/>
                </a:lnTo>
                <a:lnTo>
                  <a:pt x="1931670" y="181356"/>
                </a:lnTo>
                <a:lnTo>
                  <a:pt x="1933194" y="172974"/>
                </a:lnTo>
                <a:lnTo>
                  <a:pt x="1901952" y="166878"/>
                </a:lnTo>
                <a:close/>
              </a:path>
              <a:path w="3901440" h="319404">
                <a:moveTo>
                  <a:pt x="2002536" y="168402"/>
                </a:moveTo>
                <a:lnTo>
                  <a:pt x="1970532" y="172974"/>
                </a:lnTo>
                <a:lnTo>
                  <a:pt x="1972056" y="181356"/>
                </a:lnTo>
                <a:lnTo>
                  <a:pt x="2003298" y="176784"/>
                </a:lnTo>
                <a:lnTo>
                  <a:pt x="2002536" y="168402"/>
                </a:lnTo>
                <a:close/>
              </a:path>
              <a:path w="3901440" h="319404">
                <a:moveTo>
                  <a:pt x="2072640" y="163068"/>
                </a:moveTo>
                <a:lnTo>
                  <a:pt x="2040636" y="168402"/>
                </a:lnTo>
                <a:lnTo>
                  <a:pt x="2042160" y="176784"/>
                </a:lnTo>
                <a:lnTo>
                  <a:pt x="2074164" y="171450"/>
                </a:lnTo>
                <a:lnTo>
                  <a:pt x="2072640" y="163068"/>
                </a:lnTo>
                <a:close/>
              </a:path>
              <a:path w="3901440" h="319404">
                <a:moveTo>
                  <a:pt x="2142744" y="155448"/>
                </a:moveTo>
                <a:lnTo>
                  <a:pt x="2110740" y="163068"/>
                </a:lnTo>
                <a:lnTo>
                  <a:pt x="2113026" y="171450"/>
                </a:lnTo>
                <a:lnTo>
                  <a:pt x="2144268" y="163830"/>
                </a:lnTo>
                <a:lnTo>
                  <a:pt x="2142744" y="155448"/>
                </a:lnTo>
                <a:close/>
              </a:path>
              <a:path w="3901440" h="319404">
                <a:moveTo>
                  <a:pt x="2212848" y="147066"/>
                </a:moveTo>
                <a:lnTo>
                  <a:pt x="2180844" y="156210"/>
                </a:lnTo>
                <a:lnTo>
                  <a:pt x="2183130" y="163830"/>
                </a:lnTo>
                <a:lnTo>
                  <a:pt x="2215134" y="155448"/>
                </a:lnTo>
                <a:lnTo>
                  <a:pt x="2212848" y="147066"/>
                </a:lnTo>
                <a:close/>
              </a:path>
              <a:path w="3901440" h="319404">
                <a:moveTo>
                  <a:pt x="2282952" y="137160"/>
                </a:moveTo>
                <a:lnTo>
                  <a:pt x="2250948" y="147066"/>
                </a:lnTo>
                <a:lnTo>
                  <a:pt x="2253996" y="155448"/>
                </a:lnTo>
                <a:lnTo>
                  <a:pt x="2285238" y="145542"/>
                </a:lnTo>
                <a:lnTo>
                  <a:pt x="2282952" y="137160"/>
                </a:lnTo>
                <a:close/>
              </a:path>
              <a:path w="3901440" h="319404">
                <a:moveTo>
                  <a:pt x="2353056" y="125730"/>
                </a:moveTo>
                <a:lnTo>
                  <a:pt x="2321052" y="137160"/>
                </a:lnTo>
                <a:lnTo>
                  <a:pt x="2324100" y="145542"/>
                </a:lnTo>
                <a:lnTo>
                  <a:pt x="2355342" y="134112"/>
                </a:lnTo>
                <a:lnTo>
                  <a:pt x="2353056" y="125730"/>
                </a:lnTo>
                <a:close/>
              </a:path>
              <a:path w="3901440" h="319404">
                <a:moveTo>
                  <a:pt x="2423160" y="117348"/>
                </a:moveTo>
                <a:lnTo>
                  <a:pt x="2391918" y="125730"/>
                </a:lnTo>
                <a:lnTo>
                  <a:pt x="2394204" y="134112"/>
                </a:lnTo>
                <a:lnTo>
                  <a:pt x="2425446" y="125730"/>
                </a:lnTo>
                <a:lnTo>
                  <a:pt x="2423160" y="117348"/>
                </a:lnTo>
                <a:close/>
              </a:path>
              <a:path w="3901440" h="319404">
                <a:moveTo>
                  <a:pt x="2494026" y="111252"/>
                </a:moveTo>
                <a:lnTo>
                  <a:pt x="2462784" y="117348"/>
                </a:lnTo>
                <a:lnTo>
                  <a:pt x="2464308" y="125730"/>
                </a:lnTo>
                <a:lnTo>
                  <a:pt x="2495550" y="119634"/>
                </a:lnTo>
                <a:lnTo>
                  <a:pt x="2494026" y="111252"/>
                </a:lnTo>
                <a:close/>
              </a:path>
              <a:path w="3901440" h="319404">
                <a:moveTo>
                  <a:pt x="2564130" y="104394"/>
                </a:moveTo>
                <a:lnTo>
                  <a:pt x="2532126" y="111252"/>
                </a:lnTo>
                <a:lnTo>
                  <a:pt x="2534412" y="119634"/>
                </a:lnTo>
                <a:lnTo>
                  <a:pt x="2565654" y="112776"/>
                </a:lnTo>
                <a:lnTo>
                  <a:pt x="2564130" y="104394"/>
                </a:lnTo>
                <a:close/>
              </a:path>
              <a:path w="3901440" h="319404">
                <a:moveTo>
                  <a:pt x="2634234" y="96774"/>
                </a:moveTo>
                <a:lnTo>
                  <a:pt x="2602992" y="104394"/>
                </a:lnTo>
                <a:lnTo>
                  <a:pt x="2604516" y="112776"/>
                </a:lnTo>
                <a:lnTo>
                  <a:pt x="2636520" y="105156"/>
                </a:lnTo>
                <a:lnTo>
                  <a:pt x="2634234" y="96774"/>
                </a:lnTo>
                <a:close/>
              </a:path>
              <a:path w="3901440" h="319404">
                <a:moveTo>
                  <a:pt x="2704338" y="88392"/>
                </a:moveTo>
                <a:lnTo>
                  <a:pt x="2673096" y="96774"/>
                </a:lnTo>
                <a:lnTo>
                  <a:pt x="2675382" y="105156"/>
                </a:lnTo>
                <a:lnTo>
                  <a:pt x="2706624" y="96774"/>
                </a:lnTo>
                <a:lnTo>
                  <a:pt x="2704338" y="88392"/>
                </a:lnTo>
                <a:close/>
              </a:path>
              <a:path w="3901440" h="319404">
                <a:moveTo>
                  <a:pt x="2775966" y="88392"/>
                </a:moveTo>
                <a:lnTo>
                  <a:pt x="2743962" y="88392"/>
                </a:lnTo>
                <a:lnTo>
                  <a:pt x="2743962" y="96774"/>
                </a:lnTo>
                <a:lnTo>
                  <a:pt x="2775966" y="96774"/>
                </a:lnTo>
                <a:lnTo>
                  <a:pt x="2775966" y="88392"/>
                </a:lnTo>
                <a:close/>
              </a:path>
              <a:path w="3901440" h="319404">
                <a:moveTo>
                  <a:pt x="2814828" y="88392"/>
                </a:moveTo>
                <a:lnTo>
                  <a:pt x="2814066" y="96774"/>
                </a:lnTo>
                <a:lnTo>
                  <a:pt x="2846070" y="98298"/>
                </a:lnTo>
                <a:lnTo>
                  <a:pt x="2846070" y="89916"/>
                </a:lnTo>
                <a:lnTo>
                  <a:pt x="2814828" y="88392"/>
                </a:lnTo>
                <a:close/>
              </a:path>
              <a:path w="3901440" h="319404">
                <a:moveTo>
                  <a:pt x="2916174" y="86868"/>
                </a:moveTo>
                <a:lnTo>
                  <a:pt x="2884170" y="89916"/>
                </a:lnTo>
                <a:lnTo>
                  <a:pt x="2884932" y="98298"/>
                </a:lnTo>
                <a:lnTo>
                  <a:pt x="2916936" y="95250"/>
                </a:lnTo>
                <a:lnTo>
                  <a:pt x="2916174" y="86868"/>
                </a:lnTo>
                <a:close/>
              </a:path>
              <a:path w="3901440" h="319404">
                <a:moveTo>
                  <a:pt x="2986278" y="82296"/>
                </a:moveTo>
                <a:lnTo>
                  <a:pt x="2954274" y="86868"/>
                </a:lnTo>
                <a:lnTo>
                  <a:pt x="2955798" y="95250"/>
                </a:lnTo>
                <a:lnTo>
                  <a:pt x="2987040" y="91440"/>
                </a:lnTo>
                <a:lnTo>
                  <a:pt x="2986278" y="82296"/>
                </a:lnTo>
                <a:close/>
              </a:path>
              <a:path w="3901440" h="319404">
                <a:moveTo>
                  <a:pt x="3055620" y="75438"/>
                </a:moveTo>
                <a:lnTo>
                  <a:pt x="3024378" y="83058"/>
                </a:lnTo>
                <a:lnTo>
                  <a:pt x="3026664" y="91440"/>
                </a:lnTo>
                <a:lnTo>
                  <a:pt x="3057906" y="83820"/>
                </a:lnTo>
                <a:lnTo>
                  <a:pt x="3055620" y="75438"/>
                </a:lnTo>
                <a:close/>
              </a:path>
              <a:path w="3901440" h="319404">
                <a:moveTo>
                  <a:pt x="3126486" y="68580"/>
                </a:moveTo>
                <a:lnTo>
                  <a:pt x="3094482" y="75438"/>
                </a:lnTo>
                <a:lnTo>
                  <a:pt x="3096768" y="83820"/>
                </a:lnTo>
                <a:lnTo>
                  <a:pt x="3128010" y="76962"/>
                </a:lnTo>
                <a:lnTo>
                  <a:pt x="3126486" y="68580"/>
                </a:lnTo>
                <a:close/>
              </a:path>
              <a:path w="3901440" h="319404">
                <a:moveTo>
                  <a:pt x="3196590" y="60960"/>
                </a:moveTo>
                <a:lnTo>
                  <a:pt x="3164586" y="68580"/>
                </a:lnTo>
                <a:lnTo>
                  <a:pt x="3166872" y="76962"/>
                </a:lnTo>
                <a:lnTo>
                  <a:pt x="3198114" y="69342"/>
                </a:lnTo>
                <a:lnTo>
                  <a:pt x="3196590" y="60960"/>
                </a:lnTo>
                <a:close/>
              </a:path>
              <a:path w="3901440" h="319404">
                <a:moveTo>
                  <a:pt x="3266694" y="54102"/>
                </a:moveTo>
                <a:lnTo>
                  <a:pt x="3235452" y="60960"/>
                </a:lnTo>
                <a:lnTo>
                  <a:pt x="3236976" y="69342"/>
                </a:lnTo>
                <a:lnTo>
                  <a:pt x="3268979" y="62484"/>
                </a:lnTo>
                <a:lnTo>
                  <a:pt x="3266694" y="54102"/>
                </a:lnTo>
                <a:close/>
              </a:path>
              <a:path w="3901440" h="319404">
                <a:moveTo>
                  <a:pt x="3337560" y="48006"/>
                </a:moveTo>
                <a:lnTo>
                  <a:pt x="3305556" y="54102"/>
                </a:lnTo>
                <a:lnTo>
                  <a:pt x="3307079" y="62484"/>
                </a:lnTo>
                <a:lnTo>
                  <a:pt x="3339084" y="56388"/>
                </a:lnTo>
                <a:lnTo>
                  <a:pt x="3337560" y="48006"/>
                </a:lnTo>
                <a:close/>
              </a:path>
              <a:path w="3901440" h="319404">
                <a:moveTo>
                  <a:pt x="3407664" y="42672"/>
                </a:moveTo>
                <a:lnTo>
                  <a:pt x="3375660" y="48006"/>
                </a:lnTo>
                <a:lnTo>
                  <a:pt x="3377184" y="56388"/>
                </a:lnTo>
                <a:lnTo>
                  <a:pt x="3409188" y="51054"/>
                </a:lnTo>
                <a:lnTo>
                  <a:pt x="3407664" y="42672"/>
                </a:lnTo>
                <a:close/>
              </a:path>
              <a:path w="3901440" h="319404">
                <a:moveTo>
                  <a:pt x="3477768" y="36576"/>
                </a:moveTo>
                <a:lnTo>
                  <a:pt x="3446526" y="42672"/>
                </a:lnTo>
                <a:lnTo>
                  <a:pt x="3448050" y="51054"/>
                </a:lnTo>
                <a:lnTo>
                  <a:pt x="3479291" y="44958"/>
                </a:lnTo>
                <a:lnTo>
                  <a:pt x="3477768" y="36576"/>
                </a:lnTo>
                <a:close/>
              </a:path>
              <a:path w="3901440" h="319404">
                <a:moveTo>
                  <a:pt x="3547872" y="31242"/>
                </a:moveTo>
                <a:lnTo>
                  <a:pt x="3516629" y="36576"/>
                </a:lnTo>
                <a:lnTo>
                  <a:pt x="3518154" y="44958"/>
                </a:lnTo>
                <a:lnTo>
                  <a:pt x="3549396" y="39624"/>
                </a:lnTo>
                <a:lnTo>
                  <a:pt x="3547872" y="31242"/>
                </a:lnTo>
                <a:close/>
              </a:path>
              <a:path w="3901440" h="319404">
                <a:moveTo>
                  <a:pt x="3617976" y="23622"/>
                </a:moveTo>
                <a:lnTo>
                  <a:pt x="3586734" y="31242"/>
                </a:lnTo>
                <a:lnTo>
                  <a:pt x="3588258" y="39624"/>
                </a:lnTo>
                <a:lnTo>
                  <a:pt x="3620262" y="32004"/>
                </a:lnTo>
                <a:lnTo>
                  <a:pt x="3617976" y="23622"/>
                </a:lnTo>
                <a:close/>
              </a:path>
              <a:path w="3901440" h="319404">
                <a:moveTo>
                  <a:pt x="3688841" y="18288"/>
                </a:moveTo>
                <a:lnTo>
                  <a:pt x="3656838" y="23622"/>
                </a:lnTo>
                <a:lnTo>
                  <a:pt x="3658362" y="32766"/>
                </a:lnTo>
                <a:lnTo>
                  <a:pt x="3690366" y="26670"/>
                </a:lnTo>
                <a:lnTo>
                  <a:pt x="3688841" y="18288"/>
                </a:lnTo>
                <a:close/>
              </a:path>
              <a:path w="3901440" h="319404">
                <a:moveTo>
                  <a:pt x="3758946" y="12192"/>
                </a:moveTo>
                <a:lnTo>
                  <a:pt x="3726941" y="18288"/>
                </a:lnTo>
                <a:lnTo>
                  <a:pt x="3728466" y="26670"/>
                </a:lnTo>
                <a:lnTo>
                  <a:pt x="3760470" y="20574"/>
                </a:lnTo>
                <a:lnTo>
                  <a:pt x="3758946" y="12192"/>
                </a:lnTo>
                <a:close/>
              </a:path>
              <a:path w="3901440" h="319404">
                <a:moveTo>
                  <a:pt x="3829050" y="6858"/>
                </a:moveTo>
                <a:lnTo>
                  <a:pt x="3797808" y="12192"/>
                </a:lnTo>
                <a:lnTo>
                  <a:pt x="3799332" y="20574"/>
                </a:lnTo>
                <a:lnTo>
                  <a:pt x="3830574" y="15240"/>
                </a:lnTo>
                <a:lnTo>
                  <a:pt x="3829050" y="6858"/>
                </a:lnTo>
                <a:close/>
              </a:path>
              <a:path w="3901440" h="319404">
                <a:moveTo>
                  <a:pt x="3899154" y="0"/>
                </a:moveTo>
                <a:lnTo>
                  <a:pt x="3867912" y="6858"/>
                </a:lnTo>
                <a:lnTo>
                  <a:pt x="3869436" y="15240"/>
                </a:lnTo>
                <a:lnTo>
                  <a:pt x="3901440" y="8382"/>
                </a:lnTo>
                <a:lnTo>
                  <a:pt x="3899154" y="0"/>
                </a:lnTo>
                <a:close/>
              </a:path>
            </a:pathLst>
          </a:custGeom>
          <a:solidFill>
            <a:srgbClr val="000000"/>
          </a:solidFill>
        </p:spPr>
        <p:txBody>
          <a:bodyPr wrap="square" lIns="0" tIns="0" rIns="0" bIns="0" rtlCol="0"/>
          <a:lstStyle/>
          <a:p>
            <a:endParaRPr/>
          </a:p>
        </p:txBody>
      </p:sp>
      <p:sp>
        <p:nvSpPr>
          <p:cNvPr id="298" name="object 298"/>
          <p:cNvSpPr/>
          <p:nvPr/>
        </p:nvSpPr>
        <p:spPr>
          <a:xfrm>
            <a:off x="2594610" y="5899403"/>
            <a:ext cx="0" cy="53340"/>
          </a:xfrm>
          <a:custGeom>
            <a:avLst/>
            <a:gdLst/>
            <a:ahLst/>
            <a:cxnLst/>
            <a:rect l="l" t="t" r="r" b="b"/>
            <a:pathLst>
              <a:path h="53339">
                <a:moveTo>
                  <a:pt x="0" y="0"/>
                </a:moveTo>
                <a:lnTo>
                  <a:pt x="0" y="53339"/>
                </a:lnTo>
              </a:path>
            </a:pathLst>
          </a:custGeom>
          <a:ln w="21336">
            <a:solidFill>
              <a:srgbClr val="32CBCB"/>
            </a:solidFill>
          </a:ln>
        </p:spPr>
        <p:txBody>
          <a:bodyPr wrap="square" lIns="0" tIns="0" rIns="0" bIns="0" rtlCol="0"/>
          <a:lstStyle/>
          <a:p>
            <a:endParaRPr/>
          </a:p>
        </p:txBody>
      </p:sp>
      <p:sp>
        <p:nvSpPr>
          <p:cNvPr id="299" name="object 299"/>
          <p:cNvSpPr/>
          <p:nvPr/>
        </p:nvSpPr>
        <p:spPr>
          <a:xfrm>
            <a:off x="2655951" y="5796534"/>
            <a:ext cx="0" cy="54610"/>
          </a:xfrm>
          <a:custGeom>
            <a:avLst/>
            <a:gdLst/>
            <a:ahLst/>
            <a:cxnLst/>
            <a:rect l="l" t="t" r="r" b="b"/>
            <a:pathLst>
              <a:path h="54610">
                <a:moveTo>
                  <a:pt x="0" y="0"/>
                </a:moveTo>
                <a:lnTo>
                  <a:pt x="0" y="54101"/>
                </a:lnTo>
              </a:path>
            </a:pathLst>
          </a:custGeom>
          <a:ln w="38862">
            <a:solidFill>
              <a:srgbClr val="32CBCB"/>
            </a:solidFill>
          </a:ln>
        </p:spPr>
        <p:txBody>
          <a:bodyPr wrap="square" lIns="0" tIns="0" rIns="0" bIns="0" rtlCol="0"/>
          <a:lstStyle/>
          <a:p>
            <a:endParaRPr/>
          </a:p>
        </p:txBody>
      </p:sp>
      <p:sp>
        <p:nvSpPr>
          <p:cNvPr id="300" name="object 300"/>
          <p:cNvSpPr/>
          <p:nvPr/>
        </p:nvSpPr>
        <p:spPr>
          <a:xfrm>
            <a:off x="2726435" y="5747765"/>
            <a:ext cx="0" cy="54610"/>
          </a:xfrm>
          <a:custGeom>
            <a:avLst/>
            <a:gdLst/>
            <a:ahLst/>
            <a:cxnLst/>
            <a:rect l="l" t="t" r="r" b="b"/>
            <a:pathLst>
              <a:path h="54610">
                <a:moveTo>
                  <a:pt x="0" y="0"/>
                </a:moveTo>
                <a:lnTo>
                  <a:pt x="0" y="54101"/>
                </a:lnTo>
              </a:path>
            </a:pathLst>
          </a:custGeom>
          <a:ln w="38100">
            <a:solidFill>
              <a:srgbClr val="32CBCB"/>
            </a:solidFill>
          </a:ln>
        </p:spPr>
        <p:txBody>
          <a:bodyPr wrap="square" lIns="0" tIns="0" rIns="0" bIns="0" rtlCol="0"/>
          <a:lstStyle/>
          <a:p>
            <a:endParaRPr/>
          </a:p>
        </p:txBody>
      </p:sp>
      <p:sp>
        <p:nvSpPr>
          <p:cNvPr id="301" name="object 301"/>
          <p:cNvSpPr/>
          <p:nvPr/>
        </p:nvSpPr>
        <p:spPr>
          <a:xfrm>
            <a:off x="2796920" y="5689091"/>
            <a:ext cx="0" cy="54610"/>
          </a:xfrm>
          <a:custGeom>
            <a:avLst/>
            <a:gdLst/>
            <a:ahLst/>
            <a:cxnLst/>
            <a:rect l="l" t="t" r="r" b="b"/>
            <a:pathLst>
              <a:path h="54610">
                <a:moveTo>
                  <a:pt x="0" y="0"/>
                </a:moveTo>
                <a:lnTo>
                  <a:pt x="0" y="54101"/>
                </a:lnTo>
              </a:path>
            </a:pathLst>
          </a:custGeom>
          <a:ln w="38862">
            <a:solidFill>
              <a:srgbClr val="32CBCB"/>
            </a:solidFill>
          </a:ln>
        </p:spPr>
        <p:txBody>
          <a:bodyPr wrap="square" lIns="0" tIns="0" rIns="0" bIns="0" rtlCol="0"/>
          <a:lstStyle/>
          <a:p>
            <a:endParaRPr/>
          </a:p>
        </p:txBody>
      </p:sp>
      <p:sp>
        <p:nvSpPr>
          <p:cNvPr id="302" name="object 302"/>
          <p:cNvSpPr/>
          <p:nvPr/>
        </p:nvSpPr>
        <p:spPr>
          <a:xfrm>
            <a:off x="2867025" y="5697473"/>
            <a:ext cx="0" cy="53340"/>
          </a:xfrm>
          <a:custGeom>
            <a:avLst/>
            <a:gdLst/>
            <a:ahLst/>
            <a:cxnLst/>
            <a:rect l="l" t="t" r="r" b="b"/>
            <a:pathLst>
              <a:path h="53339">
                <a:moveTo>
                  <a:pt x="0" y="0"/>
                </a:moveTo>
                <a:lnTo>
                  <a:pt x="0" y="53339"/>
                </a:lnTo>
              </a:path>
            </a:pathLst>
          </a:custGeom>
          <a:ln w="38862">
            <a:solidFill>
              <a:srgbClr val="32CBCB"/>
            </a:solidFill>
          </a:ln>
        </p:spPr>
        <p:txBody>
          <a:bodyPr wrap="square" lIns="0" tIns="0" rIns="0" bIns="0" rtlCol="0"/>
          <a:lstStyle/>
          <a:p>
            <a:endParaRPr/>
          </a:p>
        </p:txBody>
      </p:sp>
      <p:sp>
        <p:nvSpPr>
          <p:cNvPr id="303" name="object 303"/>
          <p:cNvSpPr/>
          <p:nvPr/>
        </p:nvSpPr>
        <p:spPr>
          <a:xfrm>
            <a:off x="2937129" y="5634228"/>
            <a:ext cx="0" cy="55244"/>
          </a:xfrm>
          <a:custGeom>
            <a:avLst/>
            <a:gdLst/>
            <a:ahLst/>
            <a:cxnLst/>
            <a:rect l="l" t="t" r="r" b="b"/>
            <a:pathLst>
              <a:path h="55245">
                <a:moveTo>
                  <a:pt x="0" y="0"/>
                </a:moveTo>
                <a:lnTo>
                  <a:pt x="0" y="54863"/>
                </a:lnTo>
              </a:path>
            </a:pathLst>
          </a:custGeom>
          <a:ln w="38862">
            <a:solidFill>
              <a:srgbClr val="32CBCB"/>
            </a:solidFill>
          </a:ln>
        </p:spPr>
        <p:txBody>
          <a:bodyPr wrap="square" lIns="0" tIns="0" rIns="0" bIns="0" rtlCol="0"/>
          <a:lstStyle/>
          <a:p>
            <a:endParaRPr/>
          </a:p>
        </p:txBody>
      </p:sp>
      <p:sp>
        <p:nvSpPr>
          <p:cNvPr id="304" name="object 304"/>
          <p:cNvSpPr/>
          <p:nvPr/>
        </p:nvSpPr>
        <p:spPr>
          <a:xfrm>
            <a:off x="3007232" y="5645658"/>
            <a:ext cx="0" cy="55244"/>
          </a:xfrm>
          <a:custGeom>
            <a:avLst/>
            <a:gdLst/>
            <a:ahLst/>
            <a:cxnLst/>
            <a:rect l="l" t="t" r="r" b="b"/>
            <a:pathLst>
              <a:path h="55245">
                <a:moveTo>
                  <a:pt x="0" y="0"/>
                </a:moveTo>
                <a:lnTo>
                  <a:pt x="0" y="54863"/>
                </a:lnTo>
              </a:path>
            </a:pathLst>
          </a:custGeom>
          <a:ln w="38862">
            <a:solidFill>
              <a:srgbClr val="32CBCB"/>
            </a:solidFill>
          </a:ln>
        </p:spPr>
        <p:txBody>
          <a:bodyPr wrap="square" lIns="0" tIns="0" rIns="0" bIns="0" rtlCol="0"/>
          <a:lstStyle/>
          <a:p>
            <a:endParaRPr/>
          </a:p>
        </p:txBody>
      </p:sp>
      <p:sp>
        <p:nvSpPr>
          <p:cNvPr id="305" name="object 305"/>
          <p:cNvSpPr/>
          <p:nvPr/>
        </p:nvSpPr>
        <p:spPr>
          <a:xfrm>
            <a:off x="3077717" y="5718809"/>
            <a:ext cx="0" cy="55244"/>
          </a:xfrm>
          <a:custGeom>
            <a:avLst/>
            <a:gdLst/>
            <a:ahLst/>
            <a:cxnLst/>
            <a:rect l="l" t="t" r="r" b="b"/>
            <a:pathLst>
              <a:path h="55245">
                <a:moveTo>
                  <a:pt x="0" y="0"/>
                </a:moveTo>
                <a:lnTo>
                  <a:pt x="0" y="54863"/>
                </a:lnTo>
              </a:path>
            </a:pathLst>
          </a:custGeom>
          <a:ln w="38100">
            <a:solidFill>
              <a:srgbClr val="32CBCB"/>
            </a:solidFill>
          </a:ln>
        </p:spPr>
        <p:txBody>
          <a:bodyPr wrap="square" lIns="0" tIns="0" rIns="0" bIns="0" rtlCol="0"/>
          <a:lstStyle/>
          <a:p>
            <a:endParaRPr/>
          </a:p>
        </p:txBody>
      </p:sp>
      <p:sp>
        <p:nvSpPr>
          <p:cNvPr id="306" name="object 306"/>
          <p:cNvSpPr/>
          <p:nvPr/>
        </p:nvSpPr>
        <p:spPr>
          <a:xfrm>
            <a:off x="3148202" y="5703570"/>
            <a:ext cx="0" cy="55880"/>
          </a:xfrm>
          <a:custGeom>
            <a:avLst/>
            <a:gdLst/>
            <a:ahLst/>
            <a:cxnLst/>
            <a:rect l="l" t="t" r="r" b="b"/>
            <a:pathLst>
              <a:path h="55879">
                <a:moveTo>
                  <a:pt x="0" y="0"/>
                </a:moveTo>
                <a:lnTo>
                  <a:pt x="0" y="55625"/>
                </a:lnTo>
              </a:path>
            </a:pathLst>
          </a:custGeom>
          <a:ln w="38862">
            <a:solidFill>
              <a:srgbClr val="32CBCB"/>
            </a:solidFill>
          </a:ln>
        </p:spPr>
        <p:txBody>
          <a:bodyPr wrap="square" lIns="0" tIns="0" rIns="0" bIns="0" rtlCol="0"/>
          <a:lstStyle/>
          <a:p>
            <a:endParaRPr/>
          </a:p>
        </p:txBody>
      </p:sp>
      <p:sp>
        <p:nvSpPr>
          <p:cNvPr id="307" name="object 307"/>
          <p:cNvSpPr/>
          <p:nvPr/>
        </p:nvSpPr>
        <p:spPr>
          <a:xfrm>
            <a:off x="3218307" y="5650229"/>
            <a:ext cx="0" cy="55244"/>
          </a:xfrm>
          <a:custGeom>
            <a:avLst/>
            <a:gdLst/>
            <a:ahLst/>
            <a:cxnLst/>
            <a:rect l="l" t="t" r="r" b="b"/>
            <a:pathLst>
              <a:path h="55245">
                <a:moveTo>
                  <a:pt x="0" y="0"/>
                </a:moveTo>
                <a:lnTo>
                  <a:pt x="0" y="54863"/>
                </a:lnTo>
              </a:path>
            </a:pathLst>
          </a:custGeom>
          <a:ln w="38862">
            <a:solidFill>
              <a:srgbClr val="32CBCB"/>
            </a:solidFill>
          </a:ln>
        </p:spPr>
        <p:txBody>
          <a:bodyPr wrap="square" lIns="0" tIns="0" rIns="0" bIns="0" rtlCol="0"/>
          <a:lstStyle/>
          <a:p>
            <a:endParaRPr/>
          </a:p>
        </p:txBody>
      </p:sp>
      <p:sp>
        <p:nvSpPr>
          <p:cNvPr id="308" name="object 308"/>
          <p:cNvSpPr/>
          <p:nvPr/>
        </p:nvSpPr>
        <p:spPr>
          <a:xfrm>
            <a:off x="3288410" y="5622797"/>
            <a:ext cx="0" cy="55244"/>
          </a:xfrm>
          <a:custGeom>
            <a:avLst/>
            <a:gdLst/>
            <a:ahLst/>
            <a:cxnLst/>
            <a:rect l="l" t="t" r="r" b="b"/>
            <a:pathLst>
              <a:path h="55245">
                <a:moveTo>
                  <a:pt x="0" y="0"/>
                </a:moveTo>
                <a:lnTo>
                  <a:pt x="0" y="54863"/>
                </a:lnTo>
              </a:path>
            </a:pathLst>
          </a:custGeom>
          <a:ln w="38862">
            <a:solidFill>
              <a:srgbClr val="32CBCB"/>
            </a:solidFill>
          </a:ln>
        </p:spPr>
        <p:txBody>
          <a:bodyPr wrap="square" lIns="0" tIns="0" rIns="0" bIns="0" rtlCol="0"/>
          <a:lstStyle/>
          <a:p>
            <a:endParaRPr/>
          </a:p>
        </p:txBody>
      </p:sp>
      <p:sp>
        <p:nvSpPr>
          <p:cNvPr id="309" name="object 309"/>
          <p:cNvSpPr/>
          <p:nvPr/>
        </p:nvSpPr>
        <p:spPr>
          <a:xfrm>
            <a:off x="3358896" y="5703570"/>
            <a:ext cx="0" cy="54610"/>
          </a:xfrm>
          <a:custGeom>
            <a:avLst/>
            <a:gdLst/>
            <a:ahLst/>
            <a:cxnLst/>
            <a:rect l="l" t="t" r="r" b="b"/>
            <a:pathLst>
              <a:path h="54610">
                <a:moveTo>
                  <a:pt x="0" y="0"/>
                </a:moveTo>
                <a:lnTo>
                  <a:pt x="0" y="54101"/>
                </a:lnTo>
              </a:path>
            </a:pathLst>
          </a:custGeom>
          <a:ln w="38100">
            <a:solidFill>
              <a:srgbClr val="32CBCB"/>
            </a:solidFill>
          </a:ln>
        </p:spPr>
        <p:txBody>
          <a:bodyPr wrap="square" lIns="0" tIns="0" rIns="0" bIns="0" rtlCol="0"/>
          <a:lstStyle/>
          <a:p>
            <a:endParaRPr/>
          </a:p>
        </p:txBody>
      </p:sp>
      <p:sp>
        <p:nvSpPr>
          <p:cNvPr id="310" name="object 310"/>
          <p:cNvSpPr/>
          <p:nvPr/>
        </p:nvSpPr>
        <p:spPr>
          <a:xfrm>
            <a:off x="3429380" y="5783579"/>
            <a:ext cx="0" cy="55880"/>
          </a:xfrm>
          <a:custGeom>
            <a:avLst/>
            <a:gdLst/>
            <a:ahLst/>
            <a:cxnLst/>
            <a:rect l="l" t="t" r="r" b="b"/>
            <a:pathLst>
              <a:path h="55879">
                <a:moveTo>
                  <a:pt x="0" y="0"/>
                </a:moveTo>
                <a:lnTo>
                  <a:pt x="0" y="55625"/>
                </a:lnTo>
              </a:path>
            </a:pathLst>
          </a:custGeom>
          <a:ln w="38862">
            <a:solidFill>
              <a:srgbClr val="32CBCB"/>
            </a:solidFill>
          </a:ln>
        </p:spPr>
        <p:txBody>
          <a:bodyPr wrap="square" lIns="0" tIns="0" rIns="0" bIns="0" rtlCol="0"/>
          <a:lstStyle/>
          <a:p>
            <a:endParaRPr/>
          </a:p>
        </p:txBody>
      </p:sp>
      <p:sp>
        <p:nvSpPr>
          <p:cNvPr id="311" name="object 311"/>
          <p:cNvSpPr/>
          <p:nvPr/>
        </p:nvSpPr>
        <p:spPr>
          <a:xfrm>
            <a:off x="3499484" y="5835396"/>
            <a:ext cx="0" cy="55880"/>
          </a:xfrm>
          <a:custGeom>
            <a:avLst/>
            <a:gdLst/>
            <a:ahLst/>
            <a:cxnLst/>
            <a:rect l="l" t="t" r="r" b="b"/>
            <a:pathLst>
              <a:path h="55879">
                <a:moveTo>
                  <a:pt x="0" y="0"/>
                </a:moveTo>
                <a:lnTo>
                  <a:pt x="0" y="55625"/>
                </a:lnTo>
              </a:path>
            </a:pathLst>
          </a:custGeom>
          <a:ln w="38862">
            <a:solidFill>
              <a:srgbClr val="32CBCB"/>
            </a:solidFill>
          </a:ln>
        </p:spPr>
        <p:txBody>
          <a:bodyPr wrap="square" lIns="0" tIns="0" rIns="0" bIns="0" rtlCol="0"/>
          <a:lstStyle/>
          <a:p>
            <a:endParaRPr/>
          </a:p>
        </p:txBody>
      </p:sp>
      <p:sp>
        <p:nvSpPr>
          <p:cNvPr id="312" name="object 312"/>
          <p:cNvSpPr/>
          <p:nvPr/>
        </p:nvSpPr>
        <p:spPr>
          <a:xfrm>
            <a:off x="3569589" y="5840729"/>
            <a:ext cx="0" cy="57150"/>
          </a:xfrm>
          <a:custGeom>
            <a:avLst/>
            <a:gdLst/>
            <a:ahLst/>
            <a:cxnLst/>
            <a:rect l="l" t="t" r="r" b="b"/>
            <a:pathLst>
              <a:path h="57150">
                <a:moveTo>
                  <a:pt x="0" y="0"/>
                </a:moveTo>
                <a:lnTo>
                  <a:pt x="0" y="57150"/>
                </a:lnTo>
              </a:path>
            </a:pathLst>
          </a:custGeom>
          <a:ln w="38862">
            <a:solidFill>
              <a:srgbClr val="32CBCB"/>
            </a:solidFill>
          </a:ln>
        </p:spPr>
        <p:txBody>
          <a:bodyPr wrap="square" lIns="0" tIns="0" rIns="0" bIns="0" rtlCol="0"/>
          <a:lstStyle/>
          <a:p>
            <a:endParaRPr/>
          </a:p>
        </p:txBody>
      </p:sp>
      <p:sp>
        <p:nvSpPr>
          <p:cNvPr id="313" name="object 313"/>
          <p:cNvSpPr/>
          <p:nvPr/>
        </p:nvSpPr>
        <p:spPr>
          <a:xfrm>
            <a:off x="3639692" y="5823965"/>
            <a:ext cx="0" cy="57150"/>
          </a:xfrm>
          <a:custGeom>
            <a:avLst/>
            <a:gdLst/>
            <a:ahLst/>
            <a:cxnLst/>
            <a:rect l="l" t="t" r="r" b="b"/>
            <a:pathLst>
              <a:path h="57150">
                <a:moveTo>
                  <a:pt x="0" y="0"/>
                </a:moveTo>
                <a:lnTo>
                  <a:pt x="0" y="57150"/>
                </a:lnTo>
              </a:path>
            </a:pathLst>
          </a:custGeom>
          <a:ln w="38862">
            <a:solidFill>
              <a:srgbClr val="32CBCB"/>
            </a:solidFill>
          </a:ln>
        </p:spPr>
        <p:txBody>
          <a:bodyPr wrap="square" lIns="0" tIns="0" rIns="0" bIns="0" rtlCol="0"/>
          <a:lstStyle/>
          <a:p>
            <a:endParaRPr/>
          </a:p>
        </p:txBody>
      </p:sp>
      <p:sp>
        <p:nvSpPr>
          <p:cNvPr id="314" name="object 314"/>
          <p:cNvSpPr/>
          <p:nvPr/>
        </p:nvSpPr>
        <p:spPr>
          <a:xfrm>
            <a:off x="3710178" y="5801867"/>
            <a:ext cx="0" cy="59055"/>
          </a:xfrm>
          <a:custGeom>
            <a:avLst/>
            <a:gdLst/>
            <a:ahLst/>
            <a:cxnLst/>
            <a:rect l="l" t="t" r="r" b="b"/>
            <a:pathLst>
              <a:path h="59054">
                <a:moveTo>
                  <a:pt x="0" y="0"/>
                </a:moveTo>
                <a:lnTo>
                  <a:pt x="0" y="58674"/>
                </a:lnTo>
              </a:path>
            </a:pathLst>
          </a:custGeom>
          <a:ln w="38100">
            <a:solidFill>
              <a:srgbClr val="32CBCB"/>
            </a:solidFill>
          </a:ln>
        </p:spPr>
        <p:txBody>
          <a:bodyPr wrap="square" lIns="0" tIns="0" rIns="0" bIns="0" rtlCol="0"/>
          <a:lstStyle/>
          <a:p>
            <a:endParaRPr/>
          </a:p>
        </p:txBody>
      </p:sp>
      <p:sp>
        <p:nvSpPr>
          <p:cNvPr id="315" name="object 315"/>
          <p:cNvSpPr/>
          <p:nvPr/>
        </p:nvSpPr>
        <p:spPr>
          <a:xfrm>
            <a:off x="3780663" y="5776721"/>
            <a:ext cx="0" cy="59055"/>
          </a:xfrm>
          <a:custGeom>
            <a:avLst/>
            <a:gdLst/>
            <a:ahLst/>
            <a:cxnLst/>
            <a:rect l="l" t="t" r="r" b="b"/>
            <a:pathLst>
              <a:path h="59054">
                <a:moveTo>
                  <a:pt x="0" y="0"/>
                </a:moveTo>
                <a:lnTo>
                  <a:pt x="0" y="58674"/>
                </a:lnTo>
              </a:path>
            </a:pathLst>
          </a:custGeom>
          <a:ln w="38862">
            <a:solidFill>
              <a:srgbClr val="32CBCB"/>
            </a:solidFill>
          </a:ln>
        </p:spPr>
        <p:txBody>
          <a:bodyPr wrap="square" lIns="0" tIns="0" rIns="0" bIns="0" rtlCol="0"/>
          <a:lstStyle/>
          <a:p>
            <a:endParaRPr/>
          </a:p>
        </p:txBody>
      </p:sp>
      <p:sp>
        <p:nvSpPr>
          <p:cNvPr id="316" name="object 316"/>
          <p:cNvSpPr/>
          <p:nvPr/>
        </p:nvSpPr>
        <p:spPr>
          <a:xfrm>
            <a:off x="3850766" y="5777484"/>
            <a:ext cx="0" cy="60325"/>
          </a:xfrm>
          <a:custGeom>
            <a:avLst/>
            <a:gdLst/>
            <a:ahLst/>
            <a:cxnLst/>
            <a:rect l="l" t="t" r="r" b="b"/>
            <a:pathLst>
              <a:path h="60325">
                <a:moveTo>
                  <a:pt x="0" y="0"/>
                </a:moveTo>
                <a:lnTo>
                  <a:pt x="0" y="60198"/>
                </a:lnTo>
              </a:path>
            </a:pathLst>
          </a:custGeom>
          <a:ln w="38862">
            <a:solidFill>
              <a:srgbClr val="32CBCB"/>
            </a:solidFill>
          </a:ln>
        </p:spPr>
        <p:txBody>
          <a:bodyPr wrap="square" lIns="0" tIns="0" rIns="0" bIns="0" rtlCol="0"/>
          <a:lstStyle/>
          <a:p>
            <a:endParaRPr/>
          </a:p>
        </p:txBody>
      </p:sp>
      <p:sp>
        <p:nvSpPr>
          <p:cNvPr id="317" name="object 317"/>
          <p:cNvSpPr/>
          <p:nvPr/>
        </p:nvSpPr>
        <p:spPr>
          <a:xfrm>
            <a:off x="3920871" y="5757671"/>
            <a:ext cx="0" cy="59055"/>
          </a:xfrm>
          <a:custGeom>
            <a:avLst/>
            <a:gdLst/>
            <a:ahLst/>
            <a:cxnLst/>
            <a:rect l="l" t="t" r="r" b="b"/>
            <a:pathLst>
              <a:path h="59054">
                <a:moveTo>
                  <a:pt x="0" y="0"/>
                </a:moveTo>
                <a:lnTo>
                  <a:pt x="0" y="58674"/>
                </a:lnTo>
              </a:path>
            </a:pathLst>
          </a:custGeom>
          <a:ln w="38862">
            <a:solidFill>
              <a:srgbClr val="32CBCB"/>
            </a:solidFill>
          </a:ln>
        </p:spPr>
        <p:txBody>
          <a:bodyPr wrap="square" lIns="0" tIns="0" rIns="0" bIns="0" rtlCol="0"/>
          <a:lstStyle/>
          <a:p>
            <a:endParaRPr/>
          </a:p>
        </p:txBody>
      </p:sp>
      <p:sp>
        <p:nvSpPr>
          <p:cNvPr id="318" name="object 318"/>
          <p:cNvSpPr/>
          <p:nvPr/>
        </p:nvSpPr>
        <p:spPr>
          <a:xfrm>
            <a:off x="3990975" y="5702046"/>
            <a:ext cx="0" cy="60325"/>
          </a:xfrm>
          <a:custGeom>
            <a:avLst/>
            <a:gdLst/>
            <a:ahLst/>
            <a:cxnLst/>
            <a:rect l="l" t="t" r="r" b="b"/>
            <a:pathLst>
              <a:path h="60325">
                <a:moveTo>
                  <a:pt x="0" y="0"/>
                </a:moveTo>
                <a:lnTo>
                  <a:pt x="0" y="60198"/>
                </a:lnTo>
              </a:path>
            </a:pathLst>
          </a:custGeom>
          <a:ln w="38862">
            <a:solidFill>
              <a:srgbClr val="32CBCB"/>
            </a:solidFill>
          </a:ln>
        </p:spPr>
        <p:txBody>
          <a:bodyPr wrap="square" lIns="0" tIns="0" rIns="0" bIns="0" rtlCol="0"/>
          <a:lstStyle/>
          <a:p>
            <a:endParaRPr/>
          </a:p>
        </p:txBody>
      </p:sp>
      <p:sp>
        <p:nvSpPr>
          <p:cNvPr id="319" name="object 319"/>
          <p:cNvSpPr/>
          <p:nvPr/>
        </p:nvSpPr>
        <p:spPr>
          <a:xfrm>
            <a:off x="4061459" y="5679185"/>
            <a:ext cx="0" cy="62230"/>
          </a:xfrm>
          <a:custGeom>
            <a:avLst/>
            <a:gdLst/>
            <a:ahLst/>
            <a:cxnLst/>
            <a:rect l="l" t="t" r="r" b="b"/>
            <a:pathLst>
              <a:path h="62229">
                <a:moveTo>
                  <a:pt x="0" y="0"/>
                </a:moveTo>
                <a:lnTo>
                  <a:pt x="0" y="61722"/>
                </a:lnTo>
              </a:path>
            </a:pathLst>
          </a:custGeom>
          <a:ln w="38100">
            <a:solidFill>
              <a:srgbClr val="32CBCB"/>
            </a:solidFill>
          </a:ln>
        </p:spPr>
        <p:txBody>
          <a:bodyPr wrap="square" lIns="0" tIns="0" rIns="0" bIns="0" rtlCol="0"/>
          <a:lstStyle/>
          <a:p>
            <a:endParaRPr/>
          </a:p>
        </p:txBody>
      </p:sp>
      <p:sp>
        <p:nvSpPr>
          <p:cNvPr id="320" name="object 320"/>
          <p:cNvSpPr/>
          <p:nvPr/>
        </p:nvSpPr>
        <p:spPr>
          <a:xfrm>
            <a:off x="4131945" y="5686044"/>
            <a:ext cx="0" cy="63500"/>
          </a:xfrm>
          <a:custGeom>
            <a:avLst/>
            <a:gdLst/>
            <a:ahLst/>
            <a:cxnLst/>
            <a:rect l="l" t="t" r="r" b="b"/>
            <a:pathLst>
              <a:path h="63500">
                <a:moveTo>
                  <a:pt x="0" y="0"/>
                </a:moveTo>
                <a:lnTo>
                  <a:pt x="0" y="63246"/>
                </a:lnTo>
              </a:path>
            </a:pathLst>
          </a:custGeom>
          <a:ln w="38862">
            <a:solidFill>
              <a:srgbClr val="32CBCB"/>
            </a:solidFill>
          </a:ln>
        </p:spPr>
        <p:txBody>
          <a:bodyPr wrap="square" lIns="0" tIns="0" rIns="0" bIns="0" rtlCol="0"/>
          <a:lstStyle/>
          <a:p>
            <a:endParaRPr/>
          </a:p>
        </p:txBody>
      </p:sp>
      <p:sp>
        <p:nvSpPr>
          <p:cNvPr id="321" name="object 321"/>
          <p:cNvSpPr/>
          <p:nvPr/>
        </p:nvSpPr>
        <p:spPr>
          <a:xfrm>
            <a:off x="4202048" y="5711952"/>
            <a:ext cx="0" cy="62230"/>
          </a:xfrm>
          <a:custGeom>
            <a:avLst/>
            <a:gdLst/>
            <a:ahLst/>
            <a:cxnLst/>
            <a:rect l="l" t="t" r="r" b="b"/>
            <a:pathLst>
              <a:path h="62229">
                <a:moveTo>
                  <a:pt x="0" y="0"/>
                </a:moveTo>
                <a:lnTo>
                  <a:pt x="0" y="61722"/>
                </a:lnTo>
              </a:path>
            </a:pathLst>
          </a:custGeom>
          <a:ln w="38862">
            <a:solidFill>
              <a:srgbClr val="32CBCB"/>
            </a:solidFill>
          </a:ln>
        </p:spPr>
        <p:txBody>
          <a:bodyPr wrap="square" lIns="0" tIns="0" rIns="0" bIns="0" rtlCol="0"/>
          <a:lstStyle/>
          <a:p>
            <a:endParaRPr/>
          </a:p>
        </p:txBody>
      </p:sp>
      <p:sp>
        <p:nvSpPr>
          <p:cNvPr id="322" name="object 322"/>
          <p:cNvSpPr/>
          <p:nvPr/>
        </p:nvSpPr>
        <p:spPr>
          <a:xfrm>
            <a:off x="4272153" y="5716523"/>
            <a:ext cx="0" cy="62865"/>
          </a:xfrm>
          <a:custGeom>
            <a:avLst/>
            <a:gdLst/>
            <a:ahLst/>
            <a:cxnLst/>
            <a:rect l="l" t="t" r="r" b="b"/>
            <a:pathLst>
              <a:path h="62864">
                <a:moveTo>
                  <a:pt x="0" y="0"/>
                </a:moveTo>
                <a:lnTo>
                  <a:pt x="0" y="62484"/>
                </a:lnTo>
              </a:path>
            </a:pathLst>
          </a:custGeom>
          <a:ln w="38862">
            <a:solidFill>
              <a:srgbClr val="32CBCB"/>
            </a:solidFill>
          </a:ln>
        </p:spPr>
        <p:txBody>
          <a:bodyPr wrap="square" lIns="0" tIns="0" rIns="0" bIns="0" rtlCol="0"/>
          <a:lstStyle/>
          <a:p>
            <a:endParaRPr/>
          </a:p>
        </p:txBody>
      </p:sp>
      <p:sp>
        <p:nvSpPr>
          <p:cNvPr id="323" name="object 323"/>
          <p:cNvSpPr/>
          <p:nvPr/>
        </p:nvSpPr>
        <p:spPr>
          <a:xfrm>
            <a:off x="4342638" y="5715000"/>
            <a:ext cx="0" cy="62865"/>
          </a:xfrm>
          <a:custGeom>
            <a:avLst/>
            <a:gdLst/>
            <a:ahLst/>
            <a:cxnLst/>
            <a:rect l="l" t="t" r="r" b="b"/>
            <a:pathLst>
              <a:path h="62864">
                <a:moveTo>
                  <a:pt x="0" y="0"/>
                </a:moveTo>
                <a:lnTo>
                  <a:pt x="0" y="62484"/>
                </a:lnTo>
              </a:path>
            </a:pathLst>
          </a:custGeom>
          <a:ln w="38100">
            <a:solidFill>
              <a:srgbClr val="32CBCB"/>
            </a:solidFill>
          </a:ln>
        </p:spPr>
        <p:txBody>
          <a:bodyPr wrap="square" lIns="0" tIns="0" rIns="0" bIns="0" rtlCol="0"/>
          <a:lstStyle/>
          <a:p>
            <a:endParaRPr/>
          </a:p>
        </p:txBody>
      </p:sp>
      <p:sp>
        <p:nvSpPr>
          <p:cNvPr id="324" name="object 324"/>
          <p:cNvSpPr/>
          <p:nvPr/>
        </p:nvSpPr>
        <p:spPr>
          <a:xfrm>
            <a:off x="4413122" y="5736335"/>
            <a:ext cx="0" cy="63500"/>
          </a:xfrm>
          <a:custGeom>
            <a:avLst/>
            <a:gdLst/>
            <a:ahLst/>
            <a:cxnLst/>
            <a:rect l="l" t="t" r="r" b="b"/>
            <a:pathLst>
              <a:path h="63500">
                <a:moveTo>
                  <a:pt x="0" y="0"/>
                </a:moveTo>
                <a:lnTo>
                  <a:pt x="0" y="63246"/>
                </a:lnTo>
              </a:path>
            </a:pathLst>
          </a:custGeom>
          <a:ln w="38862">
            <a:solidFill>
              <a:srgbClr val="32CBCB"/>
            </a:solidFill>
          </a:ln>
        </p:spPr>
        <p:txBody>
          <a:bodyPr wrap="square" lIns="0" tIns="0" rIns="0" bIns="0" rtlCol="0"/>
          <a:lstStyle/>
          <a:p>
            <a:endParaRPr/>
          </a:p>
        </p:txBody>
      </p:sp>
      <p:sp>
        <p:nvSpPr>
          <p:cNvPr id="325" name="object 325"/>
          <p:cNvSpPr/>
          <p:nvPr/>
        </p:nvSpPr>
        <p:spPr>
          <a:xfrm>
            <a:off x="4483227" y="5743194"/>
            <a:ext cx="0" cy="63500"/>
          </a:xfrm>
          <a:custGeom>
            <a:avLst/>
            <a:gdLst/>
            <a:ahLst/>
            <a:cxnLst/>
            <a:rect l="l" t="t" r="r" b="b"/>
            <a:pathLst>
              <a:path h="63500">
                <a:moveTo>
                  <a:pt x="0" y="0"/>
                </a:moveTo>
                <a:lnTo>
                  <a:pt x="0" y="63246"/>
                </a:lnTo>
              </a:path>
            </a:pathLst>
          </a:custGeom>
          <a:ln w="38862">
            <a:solidFill>
              <a:srgbClr val="32CBCB"/>
            </a:solidFill>
          </a:ln>
        </p:spPr>
        <p:txBody>
          <a:bodyPr wrap="square" lIns="0" tIns="0" rIns="0" bIns="0" rtlCol="0"/>
          <a:lstStyle/>
          <a:p>
            <a:endParaRPr/>
          </a:p>
        </p:txBody>
      </p:sp>
      <p:sp>
        <p:nvSpPr>
          <p:cNvPr id="326" name="object 326"/>
          <p:cNvSpPr/>
          <p:nvPr/>
        </p:nvSpPr>
        <p:spPr>
          <a:xfrm>
            <a:off x="4553330" y="5747765"/>
            <a:ext cx="0" cy="64769"/>
          </a:xfrm>
          <a:custGeom>
            <a:avLst/>
            <a:gdLst/>
            <a:ahLst/>
            <a:cxnLst/>
            <a:rect l="l" t="t" r="r" b="b"/>
            <a:pathLst>
              <a:path h="64770">
                <a:moveTo>
                  <a:pt x="0" y="0"/>
                </a:moveTo>
                <a:lnTo>
                  <a:pt x="0" y="64770"/>
                </a:lnTo>
              </a:path>
            </a:pathLst>
          </a:custGeom>
          <a:ln w="38862">
            <a:solidFill>
              <a:srgbClr val="32CBCB"/>
            </a:solidFill>
          </a:ln>
        </p:spPr>
        <p:txBody>
          <a:bodyPr wrap="square" lIns="0" tIns="0" rIns="0" bIns="0" rtlCol="0"/>
          <a:lstStyle/>
          <a:p>
            <a:endParaRPr/>
          </a:p>
        </p:txBody>
      </p:sp>
      <p:sp>
        <p:nvSpPr>
          <p:cNvPr id="327" name="object 327"/>
          <p:cNvSpPr/>
          <p:nvPr/>
        </p:nvSpPr>
        <p:spPr>
          <a:xfrm>
            <a:off x="4623434" y="5744717"/>
            <a:ext cx="0" cy="63500"/>
          </a:xfrm>
          <a:custGeom>
            <a:avLst/>
            <a:gdLst/>
            <a:ahLst/>
            <a:cxnLst/>
            <a:rect l="l" t="t" r="r" b="b"/>
            <a:pathLst>
              <a:path h="63500">
                <a:moveTo>
                  <a:pt x="0" y="0"/>
                </a:moveTo>
                <a:lnTo>
                  <a:pt x="0" y="63246"/>
                </a:lnTo>
              </a:path>
            </a:pathLst>
          </a:custGeom>
          <a:ln w="38862">
            <a:solidFill>
              <a:srgbClr val="32CBCB"/>
            </a:solidFill>
          </a:ln>
        </p:spPr>
        <p:txBody>
          <a:bodyPr wrap="square" lIns="0" tIns="0" rIns="0" bIns="0" rtlCol="0"/>
          <a:lstStyle/>
          <a:p>
            <a:endParaRPr/>
          </a:p>
        </p:txBody>
      </p:sp>
      <p:sp>
        <p:nvSpPr>
          <p:cNvPr id="328" name="object 328"/>
          <p:cNvSpPr/>
          <p:nvPr/>
        </p:nvSpPr>
        <p:spPr>
          <a:xfrm>
            <a:off x="4693920" y="5737859"/>
            <a:ext cx="0" cy="64135"/>
          </a:xfrm>
          <a:custGeom>
            <a:avLst/>
            <a:gdLst/>
            <a:ahLst/>
            <a:cxnLst/>
            <a:rect l="l" t="t" r="r" b="b"/>
            <a:pathLst>
              <a:path h="64135">
                <a:moveTo>
                  <a:pt x="0" y="0"/>
                </a:moveTo>
                <a:lnTo>
                  <a:pt x="0" y="64008"/>
                </a:lnTo>
              </a:path>
            </a:pathLst>
          </a:custGeom>
          <a:ln w="38100">
            <a:solidFill>
              <a:srgbClr val="32CBCB"/>
            </a:solidFill>
          </a:ln>
        </p:spPr>
        <p:txBody>
          <a:bodyPr wrap="square" lIns="0" tIns="0" rIns="0" bIns="0" rtlCol="0"/>
          <a:lstStyle/>
          <a:p>
            <a:endParaRPr/>
          </a:p>
        </p:txBody>
      </p:sp>
      <p:sp>
        <p:nvSpPr>
          <p:cNvPr id="329" name="object 329"/>
          <p:cNvSpPr/>
          <p:nvPr/>
        </p:nvSpPr>
        <p:spPr>
          <a:xfrm>
            <a:off x="4764404" y="5730240"/>
            <a:ext cx="0" cy="64769"/>
          </a:xfrm>
          <a:custGeom>
            <a:avLst/>
            <a:gdLst/>
            <a:ahLst/>
            <a:cxnLst/>
            <a:rect l="l" t="t" r="r" b="b"/>
            <a:pathLst>
              <a:path h="64770">
                <a:moveTo>
                  <a:pt x="0" y="0"/>
                </a:moveTo>
                <a:lnTo>
                  <a:pt x="0" y="64770"/>
                </a:lnTo>
              </a:path>
            </a:pathLst>
          </a:custGeom>
          <a:ln w="38862">
            <a:solidFill>
              <a:srgbClr val="32CBCB"/>
            </a:solidFill>
          </a:ln>
        </p:spPr>
        <p:txBody>
          <a:bodyPr wrap="square" lIns="0" tIns="0" rIns="0" bIns="0" rtlCol="0"/>
          <a:lstStyle/>
          <a:p>
            <a:endParaRPr/>
          </a:p>
        </p:txBody>
      </p:sp>
      <p:sp>
        <p:nvSpPr>
          <p:cNvPr id="330" name="object 330"/>
          <p:cNvSpPr/>
          <p:nvPr/>
        </p:nvSpPr>
        <p:spPr>
          <a:xfrm>
            <a:off x="4834509" y="5721858"/>
            <a:ext cx="0" cy="64769"/>
          </a:xfrm>
          <a:custGeom>
            <a:avLst/>
            <a:gdLst/>
            <a:ahLst/>
            <a:cxnLst/>
            <a:rect l="l" t="t" r="r" b="b"/>
            <a:pathLst>
              <a:path h="64770">
                <a:moveTo>
                  <a:pt x="0" y="0"/>
                </a:moveTo>
                <a:lnTo>
                  <a:pt x="0" y="64770"/>
                </a:lnTo>
              </a:path>
            </a:pathLst>
          </a:custGeom>
          <a:ln w="38862">
            <a:solidFill>
              <a:srgbClr val="32CBCB"/>
            </a:solidFill>
          </a:ln>
        </p:spPr>
        <p:txBody>
          <a:bodyPr wrap="square" lIns="0" tIns="0" rIns="0" bIns="0" rtlCol="0"/>
          <a:lstStyle/>
          <a:p>
            <a:endParaRPr/>
          </a:p>
        </p:txBody>
      </p:sp>
      <p:sp>
        <p:nvSpPr>
          <p:cNvPr id="331" name="object 331"/>
          <p:cNvSpPr/>
          <p:nvPr/>
        </p:nvSpPr>
        <p:spPr>
          <a:xfrm>
            <a:off x="4904613" y="5710428"/>
            <a:ext cx="0" cy="66675"/>
          </a:xfrm>
          <a:custGeom>
            <a:avLst/>
            <a:gdLst/>
            <a:ahLst/>
            <a:cxnLst/>
            <a:rect l="l" t="t" r="r" b="b"/>
            <a:pathLst>
              <a:path h="66675">
                <a:moveTo>
                  <a:pt x="0" y="0"/>
                </a:moveTo>
                <a:lnTo>
                  <a:pt x="0" y="66294"/>
                </a:lnTo>
              </a:path>
            </a:pathLst>
          </a:custGeom>
          <a:ln w="38862">
            <a:solidFill>
              <a:srgbClr val="32CBCB"/>
            </a:solidFill>
          </a:ln>
        </p:spPr>
        <p:txBody>
          <a:bodyPr wrap="square" lIns="0" tIns="0" rIns="0" bIns="0" rtlCol="0"/>
          <a:lstStyle/>
          <a:p>
            <a:endParaRPr/>
          </a:p>
        </p:txBody>
      </p:sp>
      <p:sp>
        <p:nvSpPr>
          <p:cNvPr id="332" name="object 332"/>
          <p:cNvSpPr/>
          <p:nvPr/>
        </p:nvSpPr>
        <p:spPr>
          <a:xfrm>
            <a:off x="4975097" y="5698997"/>
            <a:ext cx="0" cy="66040"/>
          </a:xfrm>
          <a:custGeom>
            <a:avLst/>
            <a:gdLst/>
            <a:ahLst/>
            <a:cxnLst/>
            <a:rect l="l" t="t" r="r" b="b"/>
            <a:pathLst>
              <a:path h="66039">
                <a:moveTo>
                  <a:pt x="0" y="0"/>
                </a:moveTo>
                <a:lnTo>
                  <a:pt x="0" y="65532"/>
                </a:lnTo>
              </a:path>
            </a:pathLst>
          </a:custGeom>
          <a:ln w="38100">
            <a:solidFill>
              <a:srgbClr val="32CBCB"/>
            </a:solidFill>
          </a:ln>
        </p:spPr>
        <p:txBody>
          <a:bodyPr wrap="square" lIns="0" tIns="0" rIns="0" bIns="0" rtlCol="0"/>
          <a:lstStyle/>
          <a:p>
            <a:endParaRPr/>
          </a:p>
        </p:txBody>
      </p:sp>
      <p:sp>
        <p:nvSpPr>
          <p:cNvPr id="333" name="object 333"/>
          <p:cNvSpPr/>
          <p:nvPr/>
        </p:nvSpPr>
        <p:spPr>
          <a:xfrm>
            <a:off x="5045583" y="5690615"/>
            <a:ext cx="0" cy="66040"/>
          </a:xfrm>
          <a:custGeom>
            <a:avLst/>
            <a:gdLst/>
            <a:ahLst/>
            <a:cxnLst/>
            <a:rect l="l" t="t" r="r" b="b"/>
            <a:pathLst>
              <a:path h="66039">
                <a:moveTo>
                  <a:pt x="0" y="0"/>
                </a:moveTo>
                <a:lnTo>
                  <a:pt x="0" y="65532"/>
                </a:lnTo>
              </a:path>
            </a:pathLst>
          </a:custGeom>
          <a:ln w="38862">
            <a:solidFill>
              <a:srgbClr val="32CBCB"/>
            </a:solidFill>
          </a:ln>
        </p:spPr>
        <p:txBody>
          <a:bodyPr wrap="square" lIns="0" tIns="0" rIns="0" bIns="0" rtlCol="0"/>
          <a:lstStyle/>
          <a:p>
            <a:endParaRPr/>
          </a:p>
        </p:txBody>
      </p:sp>
      <p:sp>
        <p:nvSpPr>
          <p:cNvPr id="334" name="object 334"/>
          <p:cNvSpPr/>
          <p:nvPr/>
        </p:nvSpPr>
        <p:spPr>
          <a:xfrm>
            <a:off x="5115686" y="5684520"/>
            <a:ext cx="0" cy="66675"/>
          </a:xfrm>
          <a:custGeom>
            <a:avLst/>
            <a:gdLst/>
            <a:ahLst/>
            <a:cxnLst/>
            <a:rect l="l" t="t" r="r" b="b"/>
            <a:pathLst>
              <a:path h="66675">
                <a:moveTo>
                  <a:pt x="0" y="0"/>
                </a:moveTo>
                <a:lnTo>
                  <a:pt x="0" y="66294"/>
                </a:lnTo>
              </a:path>
            </a:pathLst>
          </a:custGeom>
          <a:ln w="38862">
            <a:solidFill>
              <a:srgbClr val="32CBCB"/>
            </a:solidFill>
          </a:ln>
        </p:spPr>
        <p:txBody>
          <a:bodyPr wrap="square" lIns="0" tIns="0" rIns="0" bIns="0" rtlCol="0"/>
          <a:lstStyle/>
          <a:p>
            <a:endParaRPr/>
          </a:p>
        </p:txBody>
      </p:sp>
      <p:sp>
        <p:nvSpPr>
          <p:cNvPr id="335" name="object 335"/>
          <p:cNvSpPr/>
          <p:nvPr/>
        </p:nvSpPr>
        <p:spPr>
          <a:xfrm>
            <a:off x="5185790" y="5677661"/>
            <a:ext cx="0" cy="66040"/>
          </a:xfrm>
          <a:custGeom>
            <a:avLst/>
            <a:gdLst/>
            <a:ahLst/>
            <a:cxnLst/>
            <a:rect l="l" t="t" r="r" b="b"/>
            <a:pathLst>
              <a:path h="66039">
                <a:moveTo>
                  <a:pt x="0" y="0"/>
                </a:moveTo>
                <a:lnTo>
                  <a:pt x="0" y="65532"/>
                </a:lnTo>
              </a:path>
            </a:pathLst>
          </a:custGeom>
          <a:ln w="38862">
            <a:solidFill>
              <a:srgbClr val="32CBCB"/>
            </a:solidFill>
          </a:ln>
        </p:spPr>
        <p:txBody>
          <a:bodyPr wrap="square" lIns="0" tIns="0" rIns="0" bIns="0" rtlCol="0"/>
          <a:lstStyle/>
          <a:p>
            <a:endParaRPr/>
          </a:p>
        </p:txBody>
      </p:sp>
      <p:sp>
        <p:nvSpPr>
          <p:cNvPr id="336" name="object 336"/>
          <p:cNvSpPr/>
          <p:nvPr/>
        </p:nvSpPr>
        <p:spPr>
          <a:xfrm>
            <a:off x="5255895" y="5668517"/>
            <a:ext cx="0" cy="67945"/>
          </a:xfrm>
          <a:custGeom>
            <a:avLst/>
            <a:gdLst/>
            <a:ahLst/>
            <a:cxnLst/>
            <a:rect l="l" t="t" r="r" b="b"/>
            <a:pathLst>
              <a:path h="67945">
                <a:moveTo>
                  <a:pt x="0" y="0"/>
                </a:moveTo>
                <a:lnTo>
                  <a:pt x="0" y="67817"/>
                </a:lnTo>
              </a:path>
            </a:pathLst>
          </a:custGeom>
          <a:ln w="38862">
            <a:solidFill>
              <a:srgbClr val="32CBCB"/>
            </a:solidFill>
          </a:ln>
        </p:spPr>
        <p:txBody>
          <a:bodyPr wrap="square" lIns="0" tIns="0" rIns="0" bIns="0" rtlCol="0"/>
          <a:lstStyle/>
          <a:p>
            <a:endParaRPr/>
          </a:p>
        </p:txBody>
      </p:sp>
      <p:sp>
        <p:nvSpPr>
          <p:cNvPr id="337" name="object 337"/>
          <p:cNvSpPr/>
          <p:nvPr/>
        </p:nvSpPr>
        <p:spPr>
          <a:xfrm>
            <a:off x="5326379" y="5660135"/>
            <a:ext cx="0" cy="67945"/>
          </a:xfrm>
          <a:custGeom>
            <a:avLst/>
            <a:gdLst/>
            <a:ahLst/>
            <a:cxnLst/>
            <a:rect l="l" t="t" r="r" b="b"/>
            <a:pathLst>
              <a:path h="67945">
                <a:moveTo>
                  <a:pt x="0" y="0"/>
                </a:moveTo>
                <a:lnTo>
                  <a:pt x="0" y="67817"/>
                </a:lnTo>
              </a:path>
            </a:pathLst>
          </a:custGeom>
          <a:ln w="38100">
            <a:solidFill>
              <a:srgbClr val="32CBCB"/>
            </a:solidFill>
          </a:ln>
        </p:spPr>
        <p:txBody>
          <a:bodyPr wrap="square" lIns="0" tIns="0" rIns="0" bIns="0" rtlCol="0"/>
          <a:lstStyle/>
          <a:p>
            <a:endParaRPr/>
          </a:p>
        </p:txBody>
      </p:sp>
      <p:sp>
        <p:nvSpPr>
          <p:cNvPr id="338" name="object 338"/>
          <p:cNvSpPr/>
          <p:nvPr/>
        </p:nvSpPr>
        <p:spPr>
          <a:xfrm>
            <a:off x="5396865" y="5658611"/>
            <a:ext cx="0" cy="69850"/>
          </a:xfrm>
          <a:custGeom>
            <a:avLst/>
            <a:gdLst/>
            <a:ahLst/>
            <a:cxnLst/>
            <a:rect l="l" t="t" r="r" b="b"/>
            <a:pathLst>
              <a:path h="69850">
                <a:moveTo>
                  <a:pt x="0" y="0"/>
                </a:moveTo>
                <a:lnTo>
                  <a:pt x="0" y="69341"/>
                </a:lnTo>
              </a:path>
            </a:pathLst>
          </a:custGeom>
          <a:ln w="38862">
            <a:solidFill>
              <a:srgbClr val="32CBCB"/>
            </a:solidFill>
          </a:ln>
        </p:spPr>
        <p:txBody>
          <a:bodyPr wrap="square" lIns="0" tIns="0" rIns="0" bIns="0" rtlCol="0"/>
          <a:lstStyle/>
          <a:p>
            <a:endParaRPr/>
          </a:p>
        </p:txBody>
      </p:sp>
      <p:sp>
        <p:nvSpPr>
          <p:cNvPr id="339" name="object 339"/>
          <p:cNvSpPr/>
          <p:nvPr/>
        </p:nvSpPr>
        <p:spPr>
          <a:xfrm>
            <a:off x="5466969" y="5660135"/>
            <a:ext cx="0" cy="68580"/>
          </a:xfrm>
          <a:custGeom>
            <a:avLst/>
            <a:gdLst/>
            <a:ahLst/>
            <a:cxnLst/>
            <a:rect l="l" t="t" r="r" b="b"/>
            <a:pathLst>
              <a:path h="68579">
                <a:moveTo>
                  <a:pt x="0" y="0"/>
                </a:moveTo>
                <a:lnTo>
                  <a:pt x="0" y="68579"/>
                </a:lnTo>
              </a:path>
            </a:pathLst>
          </a:custGeom>
          <a:ln w="38862">
            <a:solidFill>
              <a:srgbClr val="32CBCB"/>
            </a:solidFill>
          </a:ln>
        </p:spPr>
        <p:txBody>
          <a:bodyPr wrap="square" lIns="0" tIns="0" rIns="0" bIns="0" rtlCol="0"/>
          <a:lstStyle/>
          <a:p>
            <a:endParaRPr/>
          </a:p>
        </p:txBody>
      </p:sp>
      <p:sp>
        <p:nvSpPr>
          <p:cNvPr id="340" name="object 340"/>
          <p:cNvSpPr/>
          <p:nvPr/>
        </p:nvSpPr>
        <p:spPr>
          <a:xfrm>
            <a:off x="5537072" y="5657088"/>
            <a:ext cx="0" cy="69850"/>
          </a:xfrm>
          <a:custGeom>
            <a:avLst/>
            <a:gdLst/>
            <a:ahLst/>
            <a:cxnLst/>
            <a:rect l="l" t="t" r="r" b="b"/>
            <a:pathLst>
              <a:path h="69850">
                <a:moveTo>
                  <a:pt x="0" y="0"/>
                </a:moveTo>
                <a:lnTo>
                  <a:pt x="0" y="69341"/>
                </a:lnTo>
              </a:path>
            </a:pathLst>
          </a:custGeom>
          <a:ln w="38862">
            <a:solidFill>
              <a:srgbClr val="32CBCB"/>
            </a:solidFill>
          </a:ln>
        </p:spPr>
        <p:txBody>
          <a:bodyPr wrap="square" lIns="0" tIns="0" rIns="0" bIns="0" rtlCol="0"/>
          <a:lstStyle/>
          <a:p>
            <a:endParaRPr/>
          </a:p>
        </p:txBody>
      </p:sp>
      <p:sp>
        <p:nvSpPr>
          <p:cNvPr id="341" name="object 341"/>
          <p:cNvSpPr/>
          <p:nvPr/>
        </p:nvSpPr>
        <p:spPr>
          <a:xfrm>
            <a:off x="5607177" y="5653278"/>
            <a:ext cx="0" cy="68580"/>
          </a:xfrm>
          <a:custGeom>
            <a:avLst/>
            <a:gdLst/>
            <a:ahLst/>
            <a:cxnLst/>
            <a:rect l="l" t="t" r="r" b="b"/>
            <a:pathLst>
              <a:path h="68579">
                <a:moveTo>
                  <a:pt x="0" y="0"/>
                </a:moveTo>
                <a:lnTo>
                  <a:pt x="0" y="68579"/>
                </a:lnTo>
              </a:path>
            </a:pathLst>
          </a:custGeom>
          <a:ln w="38862">
            <a:solidFill>
              <a:srgbClr val="32CBCB"/>
            </a:solidFill>
          </a:ln>
        </p:spPr>
        <p:txBody>
          <a:bodyPr wrap="square" lIns="0" tIns="0" rIns="0" bIns="0" rtlCol="0"/>
          <a:lstStyle/>
          <a:p>
            <a:endParaRPr/>
          </a:p>
        </p:txBody>
      </p:sp>
      <p:sp>
        <p:nvSpPr>
          <p:cNvPr id="342" name="object 342"/>
          <p:cNvSpPr/>
          <p:nvPr/>
        </p:nvSpPr>
        <p:spPr>
          <a:xfrm>
            <a:off x="5677661" y="5645658"/>
            <a:ext cx="0" cy="69850"/>
          </a:xfrm>
          <a:custGeom>
            <a:avLst/>
            <a:gdLst/>
            <a:ahLst/>
            <a:cxnLst/>
            <a:rect l="l" t="t" r="r" b="b"/>
            <a:pathLst>
              <a:path h="69850">
                <a:moveTo>
                  <a:pt x="0" y="0"/>
                </a:moveTo>
                <a:lnTo>
                  <a:pt x="0" y="69341"/>
                </a:lnTo>
              </a:path>
            </a:pathLst>
          </a:custGeom>
          <a:ln w="38100">
            <a:solidFill>
              <a:srgbClr val="32CBCB"/>
            </a:solidFill>
          </a:ln>
        </p:spPr>
        <p:txBody>
          <a:bodyPr wrap="square" lIns="0" tIns="0" rIns="0" bIns="0" rtlCol="0"/>
          <a:lstStyle/>
          <a:p>
            <a:endParaRPr/>
          </a:p>
        </p:txBody>
      </p:sp>
      <p:sp>
        <p:nvSpPr>
          <p:cNvPr id="343" name="object 343"/>
          <p:cNvSpPr/>
          <p:nvPr/>
        </p:nvSpPr>
        <p:spPr>
          <a:xfrm>
            <a:off x="5748146" y="5637276"/>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44" name="object 344"/>
          <p:cNvSpPr/>
          <p:nvPr/>
        </p:nvSpPr>
        <p:spPr>
          <a:xfrm>
            <a:off x="5818251" y="5630417"/>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45" name="object 345"/>
          <p:cNvSpPr/>
          <p:nvPr/>
        </p:nvSpPr>
        <p:spPr>
          <a:xfrm>
            <a:off x="5888354" y="5622797"/>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46" name="object 346"/>
          <p:cNvSpPr/>
          <p:nvPr/>
        </p:nvSpPr>
        <p:spPr>
          <a:xfrm>
            <a:off x="5958840" y="5617464"/>
            <a:ext cx="0" cy="70485"/>
          </a:xfrm>
          <a:custGeom>
            <a:avLst/>
            <a:gdLst/>
            <a:ahLst/>
            <a:cxnLst/>
            <a:rect l="l" t="t" r="r" b="b"/>
            <a:pathLst>
              <a:path h="70485">
                <a:moveTo>
                  <a:pt x="0" y="0"/>
                </a:moveTo>
                <a:lnTo>
                  <a:pt x="0" y="70103"/>
                </a:lnTo>
              </a:path>
            </a:pathLst>
          </a:custGeom>
          <a:ln w="38100">
            <a:solidFill>
              <a:srgbClr val="32CBCB"/>
            </a:solidFill>
          </a:ln>
        </p:spPr>
        <p:txBody>
          <a:bodyPr wrap="square" lIns="0" tIns="0" rIns="0" bIns="0" rtlCol="0"/>
          <a:lstStyle/>
          <a:p>
            <a:endParaRPr/>
          </a:p>
        </p:txBody>
      </p:sp>
      <p:sp>
        <p:nvSpPr>
          <p:cNvPr id="347" name="object 347"/>
          <p:cNvSpPr/>
          <p:nvPr/>
        </p:nvSpPr>
        <p:spPr>
          <a:xfrm>
            <a:off x="6029325" y="5611367"/>
            <a:ext cx="0" cy="70485"/>
          </a:xfrm>
          <a:custGeom>
            <a:avLst/>
            <a:gdLst/>
            <a:ahLst/>
            <a:cxnLst/>
            <a:rect l="l" t="t" r="r" b="b"/>
            <a:pathLst>
              <a:path h="70485">
                <a:moveTo>
                  <a:pt x="0" y="0"/>
                </a:moveTo>
                <a:lnTo>
                  <a:pt x="0" y="70103"/>
                </a:lnTo>
              </a:path>
            </a:pathLst>
          </a:custGeom>
          <a:ln w="38862">
            <a:solidFill>
              <a:srgbClr val="32CBCB"/>
            </a:solidFill>
          </a:ln>
        </p:spPr>
        <p:txBody>
          <a:bodyPr wrap="square" lIns="0" tIns="0" rIns="0" bIns="0" rtlCol="0"/>
          <a:lstStyle/>
          <a:p>
            <a:endParaRPr/>
          </a:p>
        </p:txBody>
      </p:sp>
      <p:sp>
        <p:nvSpPr>
          <p:cNvPr id="348" name="object 348"/>
          <p:cNvSpPr/>
          <p:nvPr/>
        </p:nvSpPr>
        <p:spPr>
          <a:xfrm>
            <a:off x="6099428" y="5604509"/>
            <a:ext cx="0" cy="71755"/>
          </a:xfrm>
          <a:custGeom>
            <a:avLst/>
            <a:gdLst/>
            <a:ahLst/>
            <a:cxnLst/>
            <a:rect l="l" t="t" r="r" b="b"/>
            <a:pathLst>
              <a:path h="71754">
                <a:moveTo>
                  <a:pt x="0" y="0"/>
                </a:moveTo>
                <a:lnTo>
                  <a:pt x="0" y="71627"/>
                </a:lnTo>
              </a:path>
            </a:pathLst>
          </a:custGeom>
          <a:ln w="38862">
            <a:solidFill>
              <a:srgbClr val="32CBCB"/>
            </a:solidFill>
          </a:ln>
        </p:spPr>
        <p:txBody>
          <a:bodyPr wrap="square" lIns="0" tIns="0" rIns="0" bIns="0" rtlCol="0"/>
          <a:lstStyle/>
          <a:p>
            <a:endParaRPr/>
          </a:p>
        </p:txBody>
      </p:sp>
      <p:sp>
        <p:nvSpPr>
          <p:cNvPr id="349" name="object 349"/>
          <p:cNvSpPr/>
          <p:nvPr/>
        </p:nvSpPr>
        <p:spPr>
          <a:xfrm>
            <a:off x="6169533" y="5598414"/>
            <a:ext cx="0" cy="71755"/>
          </a:xfrm>
          <a:custGeom>
            <a:avLst/>
            <a:gdLst/>
            <a:ahLst/>
            <a:cxnLst/>
            <a:rect l="l" t="t" r="r" b="b"/>
            <a:pathLst>
              <a:path h="71754">
                <a:moveTo>
                  <a:pt x="0" y="0"/>
                </a:moveTo>
                <a:lnTo>
                  <a:pt x="0" y="71627"/>
                </a:lnTo>
              </a:path>
            </a:pathLst>
          </a:custGeom>
          <a:ln w="38862">
            <a:solidFill>
              <a:srgbClr val="32CBCB"/>
            </a:solidFill>
          </a:ln>
        </p:spPr>
        <p:txBody>
          <a:bodyPr wrap="square" lIns="0" tIns="0" rIns="0" bIns="0" rtlCol="0"/>
          <a:lstStyle/>
          <a:p>
            <a:endParaRPr/>
          </a:p>
        </p:txBody>
      </p:sp>
      <p:sp>
        <p:nvSpPr>
          <p:cNvPr id="350" name="object 350"/>
          <p:cNvSpPr/>
          <p:nvPr/>
        </p:nvSpPr>
        <p:spPr>
          <a:xfrm>
            <a:off x="6239636" y="5591555"/>
            <a:ext cx="0" cy="71755"/>
          </a:xfrm>
          <a:custGeom>
            <a:avLst/>
            <a:gdLst/>
            <a:ahLst/>
            <a:cxnLst/>
            <a:rect l="l" t="t" r="r" b="b"/>
            <a:pathLst>
              <a:path h="71754">
                <a:moveTo>
                  <a:pt x="0" y="0"/>
                </a:moveTo>
                <a:lnTo>
                  <a:pt x="0" y="71627"/>
                </a:lnTo>
              </a:path>
            </a:pathLst>
          </a:custGeom>
          <a:ln w="38862">
            <a:solidFill>
              <a:srgbClr val="32CBCB"/>
            </a:solidFill>
          </a:ln>
        </p:spPr>
        <p:txBody>
          <a:bodyPr wrap="square" lIns="0" tIns="0" rIns="0" bIns="0" rtlCol="0"/>
          <a:lstStyle/>
          <a:p>
            <a:endParaRPr/>
          </a:p>
        </p:txBody>
      </p:sp>
      <p:sp>
        <p:nvSpPr>
          <p:cNvPr id="351" name="object 351"/>
          <p:cNvSpPr/>
          <p:nvPr/>
        </p:nvSpPr>
        <p:spPr>
          <a:xfrm>
            <a:off x="6310121" y="5585459"/>
            <a:ext cx="0" cy="71755"/>
          </a:xfrm>
          <a:custGeom>
            <a:avLst/>
            <a:gdLst/>
            <a:ahLst/>
            <a:cxnLst/>
            <a:rect l="l" t="t" r="r" b="b"/>
            <a:pathLst>
              <a:path h="71754">
                <a:moveTo>
                  <a:pt x="0" y="0"/>
                </a:moveTo>
                <a:lnTo>
                  <a:pt x="0" y="71627"/>
                </a:lnTo>
              </a:path>
            </a:pathLst>
          </a:custGeom>
          <a:ln w="38100">
            <a:solidFill>
              <a:srgbClr val="32CBCB"/>
            </a:solidFill>
          </a:ln>
        </p:spPr>
        <p:txBody>
          <a:bodyPr wrap="square" lIns="0" tIns="0" rIns="0" bIns="0" rtlCol="0"/>
          <a:lstStyle/>
          <a:p>
            <a:endParaRPr/>
          </a:p>
        </p:txBody>
      </p:sp>
      <p:sp>
        <p:nvSpPr>
          <p:cNvPr id="352" name="object 352"/>
          <p:cNvSpPr/>
          <p:nvPr/>
        </p:nvSpPr>
        <p:spPr>
          <a:xfrm>
            <a:off x="6380607" y="5578602"/>
            <a:ext cx="0" cy="73660"/>
          </a:xfrm>
          <a:custGeom>
            <a:avLst/>
            <a:gdLst/>
            <a:ahLst/>
            <a:cxnLst/>
            <a:rect l="l" t="t" r="r" b="b"/>
            <a:pathLst>
              <a:path h="73660">
                <a:moveTo>
                  <a:pt x="0" y="0"/>
                </a:moveTo>
                <a:lnTo>
                  <a:pt x="0" y="73151"/>
                </a:lnTo>
              </a:path>
            </a:pathLst>
          </a:custGeom>
          <a:ln w="38862">
            <a:solidFill>
              <a:srgbClr val="32CBCB"/>
            </a:solidFill>
          </a:ln>
        </p:spPr>
        <p:txBody>
          <a:bodyPr wrap="square" lIns="0" tIns="0" rIns="0" bIns="0" rtlCol="0"/>
          <a:lstStyle/>
          <a:p>
            <a:endParaRPr/>
          </a:p>
        </p:txBody>
      </p:sp>
      <p:sp>
        <p:nvSpPr>
          <p:cNvPr id="353" name="object 353"/>
          <p:cNvSpPr/>
          <p:nvPr/>
        </p:nvSpPr>
        <p:spPr>
          <a:xfrm>
            <a:off x="6450710" y="5571744"/>
            <a:ext cx="0" cy="74295"/>
          </a:xfrm>
          <a:custGeom>
            <a:avLst/>
            <a:gdLst/>
            <a:ahLst/>
            <a:cxnLst/>
            <a:rect l="l" t="t" r="r" b="b"/>
            <a:pathLst>
              <a:path h="74295">
                <a:moveTo>
                  <a:pt x="0" y="0"/>
                </a:moveTo>
                <a:lnTo>
                  <a:pt x="0" y="73913"/>
                </a:lnTo>
              </a:path>
            </a:pathLst>
          </a:custGeom>
          <a:ln w="38862">
            <a:solidFill>
              <a:srgbClr val="32CBCB"/>
            </a:solidFill>
          </a:ln>
        </p:spPr>
        <p:txBody>
          <a:bodyPr wrap="square" lIns="0" tIns="0" rIns="0" bIns="0" rtlCol="0"/>
          <a:lstStyle/>
          <a:p>
            <a:endParaRPr/>
          </a:p>
        </p:txBody>
      </p:sp>
      <p:sp>
        <p:nvSpPr>
          <p:cNvPr id="354" name="object 354"/>
          <p:cNvSpPr/>
          <p:nvPr/>
        </p:nvSpPr>
        <p:spPr>
          <a:xfrm>
            <a:off x="6515100" y="5565647"/>
            <a:ext cx="0" cy="73660"/>
          </a:xfrm>
          <a:custGeom>
            <a:avLst/>
            <a:gdLst/>
            <a:ahLst/>
            <a:cxnLst/>
            <a:rect l="l" t="t" r="r" b="b"/>
            <a:pathLst>
              <a:path h="73660">
                <a:moveTo>
                  <a:pt x="0" y="0"/>
                </a:moveTo>
                <a:lnTo>
                  <a:pt x="0" y="73151"/>
                </a:lnTo>
              </a:path>
            </a:pathLst>
          </a:custGeom>
          <a:ln w="27432">
            <a:solidFill>
              <a:srgbClr val="32CBCB"/>
            </a:solidFill>
          </a:ln>
        </p:spPr>
        <p:txBody>
          <a:bodyPr wrap="square" lIns="0" tIns="0" rIns="0" bIns="0" rtlCol="0"/>
          <a:lstStyle/>
          <a:p>
            <a:endParaRPr/>
          </a:p>
        </p:txBody>
      </p:sp>
      <p:sp>
        <p:nvSpPr>
          <p:cNvPr id="355" name="object 355"/>
          <p:cNvSpPr/>
          <p:nvPr/>
        </p:nvSpPr>
        <p:spPr>
          <a:xfrm>
            <a:off x="2601467" y="5561838"/>
            <a:ext cx="3900804" cy="339090"/>
          </a:xfrm>
          <a:custGeom>
            <a:avLst/>
            <a:gdLst/>
            <a:ahLst/>
            <a:cxnLst/>
            <a:rect l="l" t="t" r="r" b="b"/>
            <a:pathLst>
              <a:path w="3900804" h="339089">
                <a:moveTo>
                  <a:pt x="31242" y="233172"/>
                </a:moveTo>
                <a:lnTo>
                  <a:pt x="0" y="336804"/>
                </a:lnTo>
                <a:lnTo>
                  <a:pt x="7620" y="339090"/>
                </a:lnTo>
                <a:lnTo>
                  <a:pt x="39624" y="236220"/>
                </a:lnTo>
                <a:lnTo>
                  <a:pt x="31242" y="233172"/>
                </a:lnTo>
                <a:close/>
              </a:path>
              <a:path w="3900804" h="339089">
                <a:moveTo>
                  <a:pt x="102108" y="183642"/>
                </a:moveTo>
                <a:lnTo>
                  <a:pt x="70104" y="232410"/>
                </a:lnTo>
                <a:lnTo>
                  <a:pt x="77724" y="236982"/>
                </a:lnTo>
                <a:lnTo>
                  <a:pt x="108966" y="188214"/>
                </a:lnTo>
                <a:lnTo>
                  <a:pt x="102108" y="183642"/>
                </a:lnTo>
                <a:close/>
              </a:path>
              <a:path w="3900804" h="339089">
                <a:moveTo>
                  <a:pt x="172212" y="124968"/>
                </a:moveTo>
                <a:lnTo>
                  <a:pt x="140208" y="183642"/>
                </a:lnTo>
                <a:lnTo>
                  <a:pt x="147828" y="188214"/>
                </a:lnTo>
                <a:lnTo>
                  <a:pt x="179832" y="128778"/>
                </a:lnTo>
                <a:lnTo>
                  <a:pt x="172212" y="124968"/>
                </a:lnTo>
                <a:close/>
              </a:path>
              <a:path w="3900804" h="339089">
                <a:moveTo>
                  <a:pt x="215646" y="122682"/>
                </a:moveTo>
                <a:lnTo>
                  <a:pt x="213360" y="131064"/>
                </a:lnTo>
                <a:lnTo>
                  <a:pt x="245364" y="140208"/>
                </a:lnTo>
                <a:lnTo>
                  <a:pt x="246888" y="131826"/>
                </a:lnTo>
                <a:lnTo>
                  <a:pt x="215646" y="122682"/>
                </a:lnTo>
                <a:close/>
              </a:path>
              <a:path w="3900804" h="339089">
                <a:moveTo>
                  <a:pt x="312420" y="70866"/>
                </a:moveTo>
                <a:lnTo>
                  <a:pt x="281178" y="134112"/>
                </a:lnTo>
                <a:lnTo>
                  <a:pt x="288798" y="137922"/>
                </a:lnTo>
                <a:lnTo>
                  <a:pt x="320040" y="74676"/>
                </a:lnTo>
                <a:lnTo>
                  <a:pt x="312420" y="70866"/>
                </a:lnTo>
                <a:close/>
              </a:path>
              <a:path w="3900804" h="339089">
                <a:moveTo>
                  <a:pt x="356616" y="68580"/>
                </a:moveTo>
                <a:lnTo>
                  <a:pt x="353568" y="76962"/>
                </a:lnTo>
                <a:lnTo>
                  <a:pt x="384810" y="88392"/>
                </a:lnTo>
                <a:lnTo>
                  <a:pt x="387858" y="80010"/>
                </a:lnTo>
                <a:lnTo>
                  <a:pt x="356616" y="68580"/>
                </a:lnTo>
                <a:close/>
              </a:path>
              <a:path w="3900804" h="339089">
                <a:moveTo>
                  <a:pt x="429006" y="82296"/>
                </a:moveTo>
                <a:lnTo>
                  <a:pt x="421386" y="86106"/>
                </a:lnTo>
                <a:lnTo>
                  <a:pt x="452628" y="159258"/>
                </a:lnTo>
                <a:lnTo>
                  <a:pt x="461010" y="155448"/>
                </a:lnTo>
                <a:lnTo>
                  <a:pt x="429006" y="82296"/>
                </a:lnTo>
                <a:close/>
              </a:path>
              <a:path w="3900804" h="339089">
                <a:moveTo>
                  <a:pt x="525018" y="137922"/>
                </a:moveTo>
                <a:lnTo>
                  <a:pt x="493776" y="153162"/>
                </a:lnTo>
                <a:lnTo>
                  <a:pt x="497586" y="160782"/>
                </a:lnTo>
                <a:lnTo>
                  <a:pt x="528828" y="145542"/>
                </a:lnTo>
                <a:lnTo>
                  <a:pt x="525018" y="137922"/>
                </a:lnTo>
                <a:close/>
              </a:path>
              <a:path w="3900804" h="339089">
                <a:moveTo>
                  <a:pt x="593598" y="86106"/>
                </a:moveTo>
                <a:lnTo>
                  <a:pt x="562356" y="139446"/>
                </a:lnTo>
                <a:lnTo>
                  <a:pt x="569976" y="144018"/>
                </a:lnTo>
                <a:lnTo>
                  <a:pt x="601218" y="90678"/>
                </a:lnTo>
                <a:lnTo>
                  <a:pt x="593598" y="86106"/>
                </a:lnTo>
                <a:close/>
              </a:path>
              <a:path w="3900804" h="339089">
                <a:moveTo>
                  <a:pt x="665226" y="57912"/>
                </a:moveTo>
                <a:lnTo>
                  <a:pt x="633222" y="85344"/>
                </a:lnTo>
                <a:lnTo>
                  <a:pt x="639318" y="91440"/>
                </a:lnTo>
                <a:lnTo>
                  <a:pt x="670560" y="64770"/>
                </a:lnTo>
                <a:lnTo>
                  <a:pt x="665226" y="57912"/>
                </a:lnTo>
                <a:close/>
              </a:path>
              <a:path w="3900804" h="339089">
                <a:moveTo>
                  <a:pt x="710184" y="59436"/>
                </a:moveTo>
                <a:lnTo>
                  <a:pt x="702564" y="62484"/>
                </a:lnTo>
                <a:lnTo>
                  <a:pt x="733806" y="143256"/>
                </a:lnTo>
                <a:lnTo>
                  <a:pt x="742188" y="140208"/>
                </a:lnTo>
                <a:lnTo>
                  <a:pt x="710184" y="59436"/>
                </a:lnTo>
                <a:close/>
              </a:path>
              <a:path w="3900804" h="339089">
                <a:moveTo>
                  <a:pt x="781050" y="140208"/>
                </a:moveTo>
                <a:lnTo>
                  <a:pt x="772668" y="143256"/>
                </a:lnTo>
                <a:lnTo>
                  <a:pt x="803910" y="223266"/>
                </a:lnTo>
                <a:lnTo>
                  <a:pt x="812292" y="220218"/>
                </a:lnTo>
                <a:lnTo>
                  <a:pt x="781050" y="140208"/>
                </a:lnTo>
                <a:close/>
              </a:path>
              <a:path w="3900804" h="339089">
                <a:moveTo>
                  <a:pt x="850392" y="219456"/>
                </a:moveTo>
                <a:lnTo>
                  <a:pt x="843534" y="224028"/>
                </a:lnTo>
                <a:lnTo>
                  <a:pt x="874776" y="275844"/>
                </a:lnTo>
                <a:lnTo>
                  <a:pt x="882396" y="271272"/>
                </a:lnTo>
                <a:lnTo>
                  <a:pt x="850392" y="219456"/>
                </a:lnTo>
                <a:close/>
              </a:path>
              <a:path w="3900804" h="339089">
                <a:moveTo>
                  <a:pt x="918210" y="268986"/>
                </a:moveTo>
                <a:lnTo>
                  <a:pt x="916686" y="277368"/>
                </a:lnTo>
                <a:lnTo>
                  <a:pt x="947928" y="283464"/>
                </a:lnTo>
                <a:lnTo>
                  <a:pt x="949452" y="275082"/>
                </a:lnTo>
                <a:lnTo>
                  <a:pt x="918210" y="268986"/>
                </a:lnTo>
                <a:close/>
              </a:path>
              <a:path w="3900804" h="339089">
                <a:moveTo>
                  <a:pt x="1017270" y="258318"/>
                </a:moveTo>
                <a:lnTo>
                  <a:pt x="985266" y="275082"/>
                </a:lnTo>
                <a:lnTo>
                  <a:pt x="989838" y="282702"/>
                </a:lnTo>
                <a:lnTo>
                  <a:pt x="1021080" y="265938"/>
                </a:lnTo>
                <a:lnTo>
                  <a:pt x="1017270" y="258318"/>
                </a:lnTo>
                <a:close/>
              </a:path>
              <a:path w="3900804" h="339089">
                <a:moveTo>
                  <a:pt x="1086612" y="236982"/>
                </a:moveTo>
                <a:lnTo>
                  <a:pt x="1055370" y="258318"/>
                </a:lnTo>
                <a:lnTo>
                  <a:pt x="1059942" y="265176"/>
                </a:lnTo>
                <a:lnTo>
                  <a:pt x="1091946" y="243840"/>
                </a:lnTo>
                <a:lnTo>
                  <a:pt x="1086612" y="236982"/>
                </a:lnTo>
                <a:close/>
              </a:path>
              <a:path w="3900804" h="339089">
                <a:moveTo>
                  <a:pt x="1156716" y="211074"/>
                </a:moveTo>
                <a:lnTo>
                  <a:pt x="1125474" y="236982"/>
                </a:lnTo>
                <a:lnTo>
                  <a:pt x="1130808" y="243840"/>
                </a:lnTo>
                <a:lnTo>
                  <a:pt x="1162050" y="217932"/>
                </a:lnTo>
                <a:lnTo>
                  <a:pt x="1156716" y="211074"/>
                </a:lnTo>
                <a:close/>
              </a:path>
              <a:path w="3900804" h="339089">
                <a:moveTo>
                  <a:pt x="1198626" y="210312"/>
                </a:moveTo>
                <a:lnTo>
                  <a:pt x="1197864" y="218694"/>
                </a:lnTo>
                <a:lnTo>
                  <a:pt x="1229868" y="220218"/>
                </a:lnTo>
                <a:lnTo>
                  <a:pt x="1229868" y="211836"/>
                </a:lnTo>
                <a:lnTo>
                  <a:pt x="1198626" y="210312"/>
                </a:lnTo>
                <a:close/>
              </a:path>
              <a:path w="3900804" h="339089">
                <a:moveTo>
                  <a:pt x="1297686" y="192024"/>
                </a:moveTo>
                <a:lnTo>
                  <a:pt x="1266444" y="212598"/>
                </a:lnTo>
                <a:lnTo>
                  <a:pt x="1271016" y="219456"/>
                </a:lnTo>
                <a:lnTo>
                  <a:pt x="1302258" y="199644"/>
                </a:lnTo>
                <a:lnTo>
                  <a:pt x="1297686" y="192024"/>
                </a:lnTo>
                <a:close/>
              </a:path>
              <a:path w="3900804" h="339089">
                <a:moveTo>
                  <a:pt x="1367028" y="137922"/>
                </a:moveTo>
                <a:lnTo>
                  <a:pt x="1335024" y="193548"/>
                </a:lnTo>
                <a:lnTo>
                  <a:pt x="1342644" y="198120"/>
                </a:lnTo>
                <a:lnTo>
                  <a:pt x="1373886" y="142494"/>
                </a:lnTo>
                <a:lnTo>
                  <a:pt x="1367028" y="137922"/>
                </a:lnTo>
                <a:close/>
              </a:path>
              <a:path w="3900804" h="339089">
                <a:moveTo>
                  <a:pt x="1437894" y="113538"/>
                </a:moveTo>
                <a:lnTo>
                  <a:pt x="1406652" y="136398"/>
                </a:lnTo>
                <a:lnTo>
                  <a:pt x="1411986" y="143256"/>
                </a:lnTo>
                <a:lnTo>
                  <a:pt x="1443228" y="120396"/>
                </a:lnTo>
                <a:lnTo>
                  <a:pt x="1437894" y="113538"/>
                </a:lnTo>
                <a:close/>
              </a:path>
              <a:path w="3900804" h="339089">
                <a:moveTo>
                  <a:pt x="1480566" y="112776"/>
                </a:moveTo>
                <a:lnTo>
                  <a:pt x="1478280" y="121158"/>
                </a:lnTo>
                <a:lnTo>
                  <a:pt x="1510284" y="128778"/>
                </a:lnTo>
                <a:lnTo>
                  <a:pt x="1511808" y="120396"/>
                </a:lnTo>
                <a:lnTo>
                  <a:pt x="1480566" y="112776"/>
                </a:lnTo>
                <a:close/>
              </a:path>
              <a:path w="3900804" h="339089">
                <a:moveTo>
                  <a:pt x="1552194" y="121158"/>
                </a:moveTo>
                <a:lnTo>
                  <a:pt x="1546860" y="127254"/>
                </a:lnTo>
                <a:lnTo>
                  <a:pt x="1578864" y="153162"/>
                </a:lnTo>
                <a:lnTo>
                  <a:pt x="1584198" y="147066"/>
                </a:lnTo>
                <a:lnTo>
                  <a:pt x="1552194" y="121158"/>
                </a:lnTo>
                <a:close/>
              </a:path>
              <a:path w="3900804" h="339089">
                <a:moveTo>
                  <a:pt x="1620774" y="145542"/>
                </a:moveTo>
                <a:lnTo>
                  <a:pt x="1619250" y="154686"/>
                </a:lnTo>
                <a:lnTo>
                  <a:pt x="1651254" y="158496"/>
                </a:lnTo>
                <a:lnTo>
                  <a:pt x="1652015" y="150114"/>
                </a:lnTo>
                <a:lnTo>
                  <a:pt x="1620774" y="145542"/>
                </a:lnTo>
                <a:close/>
              </a:path>
              <a:path w="3900804" h="339089">
                <a:moveTo>
                  <a:pt x="1721358" y="148590"/>
                </a:moveTo>
                <a:lnTo>
                  <a:pt x="1690116" y="150114"/>
                </a:lnTo>
                <a:lnTo>
                  <a:pt x="1690116" y="158496"/>
                </a:lnTo>
                <a:lnTo>
                  <a:pt x="1722120" y="156972"/>
                </a:lnTo>
                <a:lnTo>
                  <a:pt x="1721358" y="148590"/>
                </a:lnTo>
                <a:close/>
              </a:path>
              <a:path w="3900804" h="339089">
                <a:moveTo>
                  <a:pt x="1763268" y="149352"/>
                </a:moveTo>
                <a:lnTo>
                  <a:pt x="1757934" y="156210"/>
                </a:lnTo>
                <a:lnTo>
                  <a:pt x="1789938" y="178308"/>
                </a:lnTo>
                <a:lnTo>
                  <a:pt x="1794510" y="170688"/>
                </a:lnTo>
                <a:lnTo>
                  <a:pt x="1763268" y="149352"/>
                </a:lnTo>
                <a:close/>
              </a:path>
              <a:path w="3900804" h="339089">
                <a:moveTo>
                  <a:pt x="1831848" y="169926"/>
                </a:moveTo>
                <a:lnTo>
                  <a:pt x="1829562" y="178308"/>
                </a:lnTo>
                <a:lnTo>
                  <a:pt x="1861566" y="185928"/>
                </a:lnTo>
                <a:lnTo>
                  <a:pt x="1863090" y="177546"/>
                </a:lnTo>
                <a:lnTo>
                  <a:pt x="1831848" y="169926"/>
                </a:lnTo>
                <a:close/>
              </a:path>
              <a:path w="3900804" h="339089">
                <a:moveTo>
                  <a:pt x="1901952" y="177546"/>
                </a:moveTo>
                <a:lnTo>
                  <a:pt x="1900428" y="185928"/>
                </a:lnTo>
                <a:lnTo>
                  <a:pt x="1931670" y="190500"/>
                </a:lnTo>
                <a:lnTo>
                  <a:pt x="1933194" y="181356"/>
                </a:lnTo>
                <a:lnTo>
                  <a:pt x="1901952" y="177546"/>
                </a:lnTo>
                <a:close/>
              </a:path>
              <a:path w="3900804" h="339089">
                <a:moveTo>
                  <a:pt x="2002536" y="179070"/>
                </a:moveTo>
                <a:lnTo>
                  <a:pt x="1971294" y="181356"/>
                </a:lnTo>
                <a:lnTo>
                  <a:pt x="1972056" y="190500"/>
                </a:lnTo>
                <a:lnTo>
                  <a:pt x="2003298" y="187452"/>
                </a:lnTo>
                <a:lnTo>
                  <a:pt x="2002536" y="179070"/>
                </a:lnTo>
                <a:close/>
              </a:path>
              <a:path w="3900804" h="339089">
                <a:moveTo>
                  <a:pt x="2071878" y="171450"/>
                </a:moveTo>
                <a:lnTo>
                  <a:pt x="2040636" y="179070"/>
                </a:lnTo>
                <a:lnTo>
                  <a:pt x="2042160" y="187452"/>
                </a:lnTo>
                <a:lnTo>
                  <a:pt x="2074164" y="179832"/>
                </a:lnTo>
                <a:lnTo>
                  <a:pt x="2071878" y="171450"/>
                </a:lnTo>
                <a:close/>
              </a:path>
              <a:path w="3900804" h="339089">
                <a:moveTo>
                  <a:pt x="2142744" y="164592"/>
                </a:moveTo>
                <a:lnTo>
                  <a:pt x="2110740" y="171450"/>
                </a:lnTo>
                <a:lnTo>
                  <a:pt x="2113026" y="179832"/>
                </a:lnTo>
                <a:lnTo>
                  <a:pt x="2144268" y="172974"/>
                </a:lnTo>
                <a:lnTo>
                  <a:pt x="2142744" y="164592"/>
                </a:lnTo>
                <a:close/>
              </a:path>
              <a:path w="3900804" h="339089">
                <a:moveTo>
                  <a:pt x="2212848" y="156210"/>
                </a:moveTo>
                <a:lnTo>
                  <a:pt x="2180844" y="164592"/>
                </a:lnTo>
                <a:lnTo>
                  <a:pt x="2183130" y="172974"/>
                </a:lnTo>
                <a:lnTo>
                  <a:pt x="2215134" y="164592"/>
                </a:lnTo>
                <a:lnTo>
                  <a:pt x="2212848" y="156210"/>
                </a:lnTo>
                <a:close/>
              </a:path>
              <a:path w="3900804" h="339089">
                <a:moveTo>
                  <a:pt x="2282190" y="144780"/>
                </a:moveTo>
                <a:lnTo>
                  <a:pt x="2250948" y="156210"/>
                </a:lnTo>
                <a:lnTo>
                  <a:pt x="2253996" y="163830"/>
                </a:lnTo>
                <a:lnTo>
                  <a:pt x="2285238" y="152400"/>
                </a:lnTo>
                <a:lnTo>
                  <a:pt x="2282190" y="144780"/>
                </a:lnTo>
                <a:close/>
              </a:path>
              <a:path w="3900804" h="339089">
                <a:moveTo>
                  <a:pt x="2353056" y="133350"/>
                </a:moveTo>
                <a:lnTo>
                  <a:pt x="2321052" y="144780"/>
                </a:lnTo>
                <a:lnTo>
                  <a:pt x="2324100" y="152400"/>
                </a:lnTo>
                <a:lnTo>
                  <a:pt x="2355342" y="140970"/>
                </a:lnTo>
                <a:lnTo>
                  <a:pt x="2353056" y="133350"/>
                </a:lnTo>
                <a:close/>
              </a:path>
              <a:path w="3900804" h="339089">
                <a:moveTo>
                  <a:pt x="2423160" y="124206"/>
                </a:moveTo>
                <a:lnTo>
                  <a:pt x="2391918" y="133350"/>
                </a:lnTo>
                <a:lnTo>
                  <a:pt x="2394204" y="140970"/>
                </a:lnTo>
                <a:lnTo>
                  <a:pt x="2425446" y="132588"/>
                </a:lnTo>
                <a:lnTo>
                  <a:pt x="2423160" y="124206"/>
                </a:lnTo>
                <a:close/>
              </a:path>
              <a:path w="3900804" h="339089">
                <a:moveTo>
                  <a:pt x="2494026" y="118872"/>
                </a:moveTo>
                <a:lnTo>
                  <a:pt x="2462784" y="124206"/>
                </a:lnTo>
                <a:lnTo>
                  <a:pt x="2464308" y="132588"/>
                </a:lnTo>
                <a:lnTo>
                  <a:pt x="2495550" y="127254"/>
                </a:lnTo>
                <a:lnTo>
                  <a:pt x="2494026" y="118872"/>
                </a:lnTo>
                <a:close/>
              </a:path>
              <a:path w="3900804" h="339089">
                <a:moveTo>
                  <a:pt x="2564130" y="111252"/>
                </a:moveTo>
                <a:lnTo>
                  <a:pt x="2532126" y="118872"/>
                </a:lnTo>
                <a:lnTo>
                  <a:pt x="2534412" y="127254"/>
                </a:lnTo>
                <a:lnTo>
                  <a:pt x="2565654" y="119634"/>
                </a:lnTo>
                <a:lnTo>
                  <a:pt x="2564130" y="111252"/>
                </a:lnTo>
                <a:close/>
              </a:path>
              <a:path w="3900804" h="339089">
                <a:moveTo>
                  <a:pt x="2634234" y="102870"/>
                </a:moveTo>
                <a:lnTo>
                  <a:pt x="2602230" y="111252"/>
                </a:lnTo>
                <a:lnTo>
                  <a:pt x="2604516" y="119634"/>
                </a:lnTo>
                <a:lnTo>
                  <a:pt x="2636520" y="111252"/>
                </a:lnTo>
                <a:lnTo>
                  <a:pt x="2634234" y="102870"/>
                </a:lnTo>
                <a:close/>
              </a:path>
              <a:path w="3900804" h="339089">
                <a:moveTo>
                  <a:pt x="2704338" y="94488"/>
                </a:moveTo>
                <a:lnTo>
                  <a:pt x="2673096" y="102870"/>
                </a:lnTo>
                <a:lnTo>
                  <a:pt x="2675382" y="111252"/>
                </a:lnTo>
                <a:lnTo>
                  <a:pt x="2706624" y="102870"/>
                </a:lnTo>
                <a:lnTo>
                  <a:pt x="2704338" y="94488"/>
                </a:lnTo>
                <a:close/>
              </a:path>
              <a:path w="3900804" h="339089">
                <a:moveTo>
                  <a:pt x="2775966" y="92964"/>
                </a:moveTo>
                <a:lnTo>
                  <a:pt x="2743962" y="94488"/>
                </a:lnTo>
                <a:lnTo>
                  <a:pt x="2744724" y="102870"/>
                </a:lnTo>
                <a:lnTo>
                  <a:pt x="2775966" y="101346"/>
                </a:lnTo>
                <a:lnTo>
                  <a:pt x="2775966" y="92964"/>
                </a:lnTo>
                <a:close/>
              </a:path>
              <a:path w="3900804" h="339089">
                <a:moveTo>
                  <a:pt x="2814828" y="92964"/>
                </a:moveTo>
                <a:lnTo>
                  <a:pt x="2814066" y="101346"/>
                </a:lnTo>
                <a:lnTo>
                  <a:pt x="2846070" y="102870"/>
                </a:lnTo>
                <a:lnTo>
                  <a:pt x="2846070" y="94488"/>
                </a:lnTo>
                <a:lnTo>
                  <a:pt x="2814828" y="92964"/>
                </a:lnTo>
                <a:close/>
              </a:path>
              <a:path w="3900804" h="339089">
                <a:moveTo>
                  <a:pt x="2916174" y="91440"/>
                </a:moveTo>
                <a:lnTo>
                  <a:pt x="2884170" y="94488"/>
                </a:lnTo>
                <a:lnTo>
                  <a:pt x="2884932" y="102870"/>
                </a:lnTo>
                <a:lnTo>
                  <a:pt x="2916936" y="99822"/>
                </a:lnTo>
                <a:lnTo>
                  <a:pt x="2916174" y="91440"/>
                </a:lnTo>
                <a:close/>
              </a:path>
              <a:path w="3900804" h="339089">
                <a:moveTo>
                  <a:pt x="2986278" y="86868"/>
                </a:moveTo>
                <a:lnTo>
                  <a:pt x="2954274" y="91440"/>
                </a:lnTo>
                <a:lnTo>
                  <a:pt x="2955798" y="99822"/>
                </a:lnTo>
                <a:lnTo>
                  <a:pt x="2987040" y="95250"/>
                </a:lnTo>
                <a:lnTo>
                  <a:pt x="2986278" y="86868"/>
                </a:lnTo>
                <a:close/>
              </a:path>
              <a:path w="3900804" h="339089">
                <a:moveTo>
                  <a:pt x="3055620" y="80010"/>
                </a:moveTo>
                <a:lnTo>
                  <a:pt x="3024378" y="86868"/>
                </a:lnTo>
                <a:lnTo>
                  <a:pt x="3026664" y="95250"/>
                </a:lnTo>
                <a:lnTo>
                  <a:pt x="3057906" y="88392"/>
                </a:lnTo>
                <a:lnTo>
                  <a:pt x="3055620" y="80010"/>
                </a:lnTo>
                <a:close/>
              </a:path>
              <a:path w="3900804" h="339089">
                <a:moveTo>
                  <a:pt x="3125724" y="71628"/>
                </a:moveTo>
                <a:lnTo>
                  <a:pt x="3094482" y="80010"/>
                </a:lnTo>
                <a:lnTo>
                  <a:pt x="3096768" y="88392"/>
                </a:lnTo>
                <a:lnTo>
                  <a:pt x="3128010" y="80010"/>
                </a:lnTo>
                <a:lnTo>
                  <a:pt x="3125724" y="71628"/>
                </a:lnTo>
                <a:close/>
              </a:path>
              <a:path w="3900804" h="339089">
                <a:moveTo>
                  <a:pt x="3196590" y="64008"/>
                </a:moveTo>
                <a:lnTo>
                  <a:pt x="3164586" y="71628"/>
                </a:lnTo>
                <a:lnTo>
                  <a:pt x="3166872" y="80010"/>
                </a:lnTo>
                <a:lnTo>
                  <a:pt x="3198114" y="72390"/>
                </a:lnTo>
                <a:lnTo>
                  <a:pt x="3196590" y="64008"/>
                </a:lnTo>
                <a:close/>
              </a:path>
              <a:path w="3900804" h="339089">
                <a:moveTo>
                  <a:pt x="3266694" y="57150"/>
                </a:moveTo>
                <a:lnTo>
                  <a:pt x="3235452" y="64008"/>
                </a:lnTo>
                <a:lnTo>
                  <a:pt x="3236976" y="72390"/>
                </a:lnTo>
                <a:lnTo>
                  <a:pt x="3268979" y="65532"/>
                </a:lnTo>
                <a:lnTo>
                  <a:pt x="3266694" y="57150"/>
                </a:lnTo>
                <a:close/>
              </a:path>
              <a:path w="3900804" h="339089">
                <a:moveTo>
                  <a:pt x="3337560" y="51054"/>
                </a:moveTo>
                <a:lnTo>
                  <a:pt x="3305556" y="57150"/>
                </a:lnTo>
                <a:lnTo>
                  <a:pt x="3307079" y="65532"/>
                </a:lnTo>
                <a:lnTo>
                  <a:pt x="3339084" y="59436"/>
                </a:lnTo>
                <a:lnTo>
                  <a:pt x="3337560" y="51054"/>
                </a:lnTo>
                <a:close/>
              </a:path>
              <a:path w="3900804" h="339089">
                <a:moveTo>
                  <a:pt x="3407664" y="45720"/>
                </a:moveTo>
                <a:lnTo>
                  <a:pt x="3375660" y="51054"/>
                </a:lnTo>
                <a:lnTo>
                  <a:pt x="3377184" y="59436"/>
                </a:lnTo>
                <a:lnTo>
                  <a:pt x="3409188" y="54102"/>
                </a:lnTo>
                <a:lnTo>
                  <a:pt x="3407664" y="45720"/>
                </a:lnTo>
                <a:close/>
              </a:path>
              <a:path w="3900804" h="339089">
                <a:moveTo>
                  <a:pt x="3477768" y="38100"/>
                </a:moveTo>
                <a:lnTo>
                  <a:pt x="3445764" y="45720"/>
                </a:lnTo>
                <a:lnTo>
                  <a:pt x="3448050" y="54102"/>
                </a:lnTo>
                <a:lnTo>
                  <a:pt x="3479291" y="46482"/>
                </a:lnTo>
                <a:lnTo>
                  <a:pt x="3477768" y="38100"/>
                </a:lnTo>
                <a:close/>
              </a:path>
              <a:path w="3900804" h="339089">
                <a:moveTo>
                  <a:pt x="3547872" y="32766"/>
                </a:moveTo>
                <a:lnTo>
                  <a:pt x="3516629" y="38100"/>
                </a:lnTo>
                <a:lnTo>
                  <a:pt x="3518154" y="46482"/>
                </a:lnTo>
                <a:lnTo>
                  <a:pt x="3549396" y="41148"/>
                </a:lnTo>
                <a:lnTo>
                  <a:pt x="3547872" y="32766"/>
                </a:lnTo>
                <a:close/>
              </a:path>
              <a:path w="3900804" h="339089">
                <a:moveTo>
                  <a:pt x="3617976" y="25146"/>
                </a:moveTo>
                <a:lnTo>
                  <a:pt x="3586734" y="32766"/>
                </a:lnTo>
                <a:lnTo>
                  <a:pt x="3588258" y="41148"/>
                </a:lnTo>
                <a:lnTo>
                  <a:pt x="3620262" y="33528"/>
                </a:lnTo>
                <a:lnTo>
                  <a:pt x="3617976" y="25146"/>
                </a:lnTo>
                <a:close/>
              </a:path>
              <a:path w="3900804" h="339089">
                <a:moveTo>
                  <a:pt x="3688841" y="19812"/>
                </a:moveTo>
                <a:lnTo>
                  <a:pt x="3656838" y="25146"/>
                </a:lnTo>
                <a:lnTo>
                  <a:pt x="3658362" y="33528"/>
                </a:lnTo>
                <a:lnTo>
                  <a:pt x="3690366" y="28194"/>
                </a:lnTo>
                <a:lnTo>
                  <a:pt x="3688841" y="19812"/>
                </a:lnTo>
                <a:close/>
              </a:path>
              <a:path w="3900804" h="339089">
                <a:moveTo>
                  <a:pt x="3758946" y="12954"/>
                </a:moveTo>
                <a:lnTo>
                  <a:pt x="3726941" y="19812"/>
                </a:lnTo>
                <a:lnTo>
                  <a:pt x="3729228" y="28194"/>
                </a:lnTo>
                <a:lnTo>
                  <a:pt x="3760470" y="21336"/>
                </a:lnTo>
                <a:lnTo>
                  <a:pt x="3758946" y="12954"/>
                </a:lnTo>
                <a:close/>
              </a:path>
              <a:path w="3900804" h="339089">
                <a:moveTo>
                  <a:pt x="3829050" y="5334"/>
                </a:moveTo>
                <a:lnTo>
                  <a:pt x="3797046" y="12954"/>
                </a:lnTo>
                <a:lnTo>
                  <a:pt x="3799332" y="21336"/>
                </a:lnTo>
                <a:lnTo>
                  <a:pt x="3830574" y="13716"/>
                </a:lnTo>
                <a:lnTo>
                  <a:pt x="3829050" y="5334"/>
                </a:lnTo>
                <a:close/>
              </a:path>
              <a:path w="3900804" h="339089">
                <a:moveTo>
                  <a:pt x="3899154" y="0"/>
                </a:moveTo>
                <a:lnTo>
                  <a:pt x="3867912" y="5334"/>
                </a:lnTo>
                <a:lnTo>
                  <a:pt x="3869436" y="13716"/>
                </a:lnTo>
                <a:lnTo>
                  <a:pt x="3900678" y="8382"/>
                </a:lnTo>
                <a:lnTo>
                  <a:pt x="3899154" y="0"/>
                </a:lnTo>
                <a:close/>
              </a:path>
            </a:pathLst>
          </a:custGeom>
          <a:solidFill>
            <a:srgbClr val="000000"/>
          </a:solidFill>
        </p:spPr>
        <p:txBody>
          <a:bodyPr wrap="square" lIns="0" tIns="0" rIns="0" bIns="0" rtlCol="0"/>
          <a:lstStyle/>
          <a:p>
            <a:endParaRPr/>
          </a:p>
        </p:txBody>
      </p:sp>
      <p:sp>
        <p:nvSpPr>
          <p:cNvPr id="356" name="object 356"/>
          <p:cNvSpPr/>
          <p:nvPr/>
        </p:nvSpPr>
        <p:spPr>
          <a:xfrm>
            <a:off x="2583942" y="5876544"/>
            <a:ext cx="21590" cy="0"/>
          </a:xfrm>
          <a:custGeom>
            <a:avLst/>
            <a:gdLst/>
            <a:ahLst/>
            <a:cxnLst/>
            <a:rect l="l" t="t" r="r" b="b"/>
            <a:pathLst>
              <a:path w="21589">
                <a:moveTo>
                  <a:pt x="0" y="0"/>
                </a:moveTo>
                <a:lnTo>
                  <a:pt x="21336" y="0"/>
                </a:lnTo>
              </a:path>
            </a:pathLst>
          </a:custGeom>
          <a:ln w="45720">
            <a:solidFill>
              <a:srgbClr val="AEBFD4"/>
            </a:solidFill>
          </a:ln>
        </p:spPr>
        <p:txBody>
          <a:bodyPr wrap="square" lIns="0" tIns="0" rIns="0" bIns="0" rtlCol="0"/>
          <a:lstStyle/>
          <a:p>
            <a:endParaRPr/>
          </a:p>
        </p:txBody>
      </p:sp>
      <p:sp>
        <p:nvSpPr>
          <p:cNvPr id="357" name="object 357"/>
          <p:cNvSpPr/>
          <p:nvPr/>
        </p:nvSpPr>
        <p:spPr>
          <a:xfrm>
            <a:off x="2636520" y="5772911"/>
            <a:ext cx="39370" cy="0"/>
          </a:xfrm>
          <a:custGeom>
            <a:avLst/>
            <a:gdLst/>
            <a:ahLst/>
            <a:cxnLst/>
            <a:rect l="l" t="t" r="r" b="b"/>
            <a:pathLst>
              <a:path w="39369">
                <a:moveTo>
                  <a:pt x="0" y="0"/>
                </a:moveTo>
                <a:lnTo>
                  <a:pt x="38862" y="0"/>
                </a:lnTo>
              </a:path>
            </a:pathLst>
          </a:custGeom>
          <a:ln w="47244">
            <a:solidFill>
              <a:srgbClr val="AEBFD4"/>
            </a:solidFill>
          </a:ln>
        </p:spPr>
        <p:txBody>
          <a:bodyPr wrap="square" lIns="0" tIns="0" rIns="0" bIns="0" rtlCol="0"/>
          <a:lstStyle/>
          <a:p>
            <a:endParaRPr/>
          </a:p>
        </p:txBody>
      </p:sp>
      <p:sp>
        <p:nvSpPr>
          <p:cNvPr id="358" name="object 358"/>
          <p:cNvSpPr/>
          <p:nvPr/>
        </p:nvSpPr>
        <p:spPr>
          <a:xfrm>
            <a:off x="2707385" y="5722620"/>
            <a:ext cx="38100" cy="0"/>
          </a:xfrm>
          <a:custGeom>
            <a:avLst/>
            <a:gdLst/>
            <a:ahLst/>
            <a:cxnLst/>
            <a:rect l="l" t="t" r="r" b="b"/>
            <a:pathLst>
              <a:path w="38100">
                <a:moveTo>
                  <a:pt x="0" y="0"/>
                </a:moveTo>
                <a:lnTo>
                  <a:pt x="38100" y="0"/>
                </a:lnTo>
              </a:path>
            </a:pathLst>
          </a:custGeom>
          <a:ln w="50291">
            <a:solidFill>
              <a:srgbClr val="AEBFD4"/>
            </a:solidFill>
          </a:ln>
        </p:spPr>
        <p:txBody>
          <a:bodyPr wrap="square" lIns="0" tIns="0" rIns="0" bIns="0" rtlCol="0"/>
          <a:lstStyle/>
          <a:p>
            <a:endParaRPr/>
          </a:p>
        </p:txBody>
      </p:sp>
      <p:sp>
        <p:nvSpPr>
          <p:cNvPr id="359" name="object 359"/>
          <p:cNvSpPr/>
          <p:nvPr/>
        </p:nvSpPr>
        <p:spPr>
          <a:xfrm>
            <a:off x="2777489" y="5663946"/>
            <a:ext cx="39370" cy="0"/>
          </a:xfrm>
          <a:custGeom>
            <a:avLst/>
            <a:gdLst/>
            <a:ahLst/>
            <a:cxnLst/>
            <a:rect l="l" t="t" r="r" b="b"/>
            <a:pathLst>
              <a:path w="39369">
                <a:moveTo>
                  <a:pt x="0" y="0"/>
                </a:moveTo>
                <a:lnTo>
                  <a:pt x="38862" y="0"/>
                </a:lnTo>
              </a:path>
            </a:pathLst>
          </a:custGeom>
          <a:ln w="50291">
            <a:solidFill>
              <a:srgbClr val="AEBFD4"/>
            </a:solidFill>
          </a:ln>
        </p:spPr>
        <p:txBody>
          <a:bodyPr wrap="square" lIns="0" tIns="0" rIns="0" bIns="0" rtlCol="0"/>
          <a:lstStyle/>
          <a:p>
            <a:endParaRPr/>
          </a:p>
        </p:txBody>
      </p:sp>
      <p:sp>
        <p:nvSpPr>
          <p:cNvPr id="360" name="object 360"/>
          <p:cNvSpPr/>
          <p:nvPr/>
        </p:nvSpPr>
        <p:spPr>
          <a:xfrm>
            <a:off x="2867025" y="5645658"/>
            <a:ext cx="0" cy="52069"/>
          </a:xfrm>
          <a:custGeom>
            <a:avLst/>
            <a:gdLst/>
            <a:ahLst/>
            <a:cxnLst/>
            <a:rect l="l" t="t" r="r" b="b"/>
            <a:pathLst>
              <a:path h="52070">
                <a:moveTo>
                  <a:pt x="0" y="0"/>
                </a:moveTo>
                <a:lnTo>
                  <a:pt x="0" y="51815"/>
                </a:lnTo>
              </a:path>
            </a:pathLst>
          </a:custGeom>
          <a:ln w="38862">
            <a:solidFill>
              <a:srgbClr val="AEBFD4"/>
            </a:solidFill>
          </a:ln>
        </p:spPr>
        <p:txBody>
          <a:bodyPr wrap="square" lIns="0" tIns="0" rIns="0" bIns="0" rtlCol="0"/>
          <a:lstStyle/>
          <a:p>
            <a:endParaRPr/>
          </a:p>
        </p:txBody>
      </p:sp>
      <p:sp>
        <p:nvSpPr>
          <p:cNvPr id="361" name="object 361"/>
          <p:cNvSpPr/>
          <p:nvPr/>
        </p:nvSpPr>
        <p:spPr>
          <a:xfrm>
            <a:off x="2937129" y="5583173"/>
            <a:ext cx="0" cy="51435"/>
          </a:xfrm>
          <a:custGeom>
            <a:avLst/>
            <a:gdLst/>
            <a:ahLst/>
            <a:cxnLst/>
            <a:rect l="l" t="t" r="r" b="b"/>
            <a:pathLst>
              <a:path h="51435">
                <a:moveTo>
                  <a:pt x="0" y="0"/>
                </a:moveTo>
                <a:lnTo>
                  <a:pt x="0" y="51053"/>
                </a:lnTo>
              </a:path>
            </a:pathLst>
          </a:custGeom>
          <a:ln w="38862">
            <a:solidFill>
              <a:srgbClr val="AEBFD4"/>
            </a:solidFill>
          </a:ln>
        </p:spPr>
        <p:txBody>
          <a:bodyPr wrap="square" lIns="0" tIns="0" rIns="0" bIns="0" rtlCol="0"/>
          <a:lstStyle/>
          <a:p>
            <a:endParaRPr/>
          </a:p>
        </p:txBody>
      </p:sp>
      <p:sp>
        <p:nvSpPr>
          <p:cNvPr id="362" name="object 362"/>
          <p:cNvSpPr/>
          <p:nvPr/>
        </p:nvSpPr>
        <p:spPr>
          <a:xfrm>
            <a:off x="3007232" y="5594603"/>
            <a:ext cx="0" cy="51435"/>
          </a:xfrm>
          <a:custGeom>
            <a:avLst/>
            <a:gdLst/>
            <a:ahLst/>
            <a:cxnLst/>
            <a:rect l="l" t="t" r="r" b="b"/>
            <a:pathLst>
              <a:path h="51435">
                <a:moveTo>
                  <a:pt x="0" y="0"/>
                </a:moveTo>
                <a:lnTo>
                  <a:pt x="0" y="51053"/>
                </a:lnTo>
              </a:path>
            </a:pathLst>
          </a:custGeom>
          <a:ln w="38862">
            <a:solidFill>
              <a:srgbClr val="AEBFD4"/>
            </a:solidFill>
          </a:ln>
        </p:spPr>
        <p:txBody>
          <a:bodyPr wrap="square" lIns="0" tIns="0" rIns="0" bIns="0" rtlCol="0"/>
          <a:lstStyle/>
          <a:p>
            <a:endParaRPr/>
          </a:p>
        </p:txBody>
      </p:sp>
      <p:sp>
        <p:nvSpPr>
          <p:cNvPr id="363" name="object 363"/>
          <p:cNvSpPr/>
          <p:nvPr/>
        </p:nvSpPr>
        <p:spPr>
          <a:xfrm>
            <a:off x="3077717" y="5666232"/>
            <a:ext cx="0" cy="52705"/>
          </a:xfrm>
          <a:custGeom>
            <a:avLst/>
            <a:gdLst/>
            <a:ahLst/>
            <a:cxnLst/>
            <a:rect l="l" t="t" r="r" b="b"/>
            <a:pathLst>
              <a:path h="52704">
                <a:moveTo>
                  <a:pt x="0" y="0"/>
                </a:moveTo>
                <a:lnTo>
                  <a:pt x="0" y="52577"/>
                </a:lnTo>
              </a:path>
            </a:pathLst>
          </a:custGeom>
          <a:ln w="38100">
            <a:solidFill>
              <a:srgbClr val="AEBFD4"/>
            </a:solidFill>
          </a:ln>
        </p:spPr>
        <p:txBody>
          <a:bodyPr wrap="square" lIns="0" tIns="0" rIns="0" bIns="0" rtlCol="0"/>
          <a:lstStyle/>
          <a:p>
            <a:endParaRPr/>
          </a:p>
        </p:txBody>
      </p:sp>
      <p:sp>
        <p:nvSpPr>
          <p:cNvPr id="364" name="object 364"/>
          <p:cNvSpPr/>
          <p:nvPr/>
        </p:nvSpPr>
        <p:spPr>
          <a:xfrm>
            <a:off x="3148202" y="5648705"/>
            <a:ext cx="0" cy="55244"/>
          </a:xfrm>
          <a:custGeom>
            <a:avLst/>
            <a:gdLst/>
            <a:ahLst/>
            <a:cxnLst/>
            <a:rect l="l" t="t" r="r" b="b"/>
            <a:pathLst>
              <a:path h="55245">
                <a:moveTo>
                  <a:pt x="0" y="0"/>
                </a:moveTo>
                <a:lnTo>
                  <a:pt x="0" y="54863"/>
                </a:lnTo>
              </a:path>
            </a:pathLst>
          </a:custGeom>
          <a:ln w="38862">
            <a:solidFill>
              <a:srgbClr val="AEBFD4"/>
            </a:solidFill>
          </a:ln>
        </p:spPr>
        <p:txBody>
          <a:bodyPr wrap="square" lIns="0" tIns="0" rIns="0" bIns="0" rtlCol="0"/>
          <a:lstStyle/>
          <a:p>
            <a:endParaRPr/>
          </a:p>
        </p:txBody>
      </p:sp>
      <p:sp>
        <p:nvSpPr>
          <p:cNvPr id="365" name="object 365"/>
          <p:cNvSpPr/>
          <p:nvPr/>
        </p:nvSpPr>
        <p:spPr>
          <a:xfrm>
            <a:off x="3218307" y="5593079"/>
            <a:ext cx="0" cy="57150"/>
          </a:xfrm>
          <a:custGeom>
            <a:avLst/>
            <a:gdLst/>
            <a:ahLst/>
            <a:cxnLst/>
            <a:rect l="l" t="t" r="r" b="b"/>
            <a:pathLst>
              <a:path h="57150">
                <a:moveTo>
                  <a:pt x="0" y="0"/>
                </a:moveTo>
                <a:lnTo>
                  <a:pt x="0" y="57150"/>
                </a:lnTo>
              </a:path>
            </a:pathLst>
          </a:custGeom>
          <a:ln w="38862">
            <a:solidFill>
              <a:srgbClr val="AEBFD4"/>
            </a:solidFill>
          </a:ln>
        </p:spPr>
        <p:txBody>
          <a:bodyPr wrap="square" lIns="0" tIns="0" rIns="0" bIns="0" rtlCol="0"/>
          <a:lstStyle/>
          <a:p>
            <a:endParaRPr/>
          </a:p>
        </p:txBody>
      </p:sp>
      <p:sp>
        <p:nvSpPr>
          <p:cNvPr id="366" name="object 366"/>
          <p:cNvSpPr/>
          <p:nvPr/>
        </p:nvSpPr>
        <p:spPr>
          <a:xfrm>
            <a:off x="3288410" y="5561076"/>
            <a:ext cx="0" cy="62230"/>
          </a:xfrm>
          <a:custGeom>
            <a:avLst/>
            <a:gdLst/>
            <a:ahLst/>
            <a:cxnLst/>
            <a:rect l="l" t="t" r="r" b="b"/>
            <a:pathLst>
              <a:path h="62229">
                <a:moveTo>
                  <a:pt x="0" y="0"/>
                </a:moveTo>
                <a:lnTo>
                  <a:pt x="0" y="61722"/>
                </a:lnTo>
              </a:path>
            </a:pathLst>
          </a:custGeom>
          <a:ln w="38862">
            <a:solidFill>
              <a:srgbClr val="AEBFD4"/>
            </a:solidFill>
          </a:ln>
        </p:spPr>
        <p:txBody>
          <a:bodyPr wrap="square" lIns="0" tIns="0" rIns="0" bIns="0" rtlCol="0"/>
          <a:lstStyle/>
          <a:p>
            <a:endParaRPr/>
          </a:p>
        </p:txBody>
      </p:sp>
      <p:sp>
        <p:nvSpPr>
          <p:cNvPr id="367" name="object 367"/>
          <p:cNvSpPr/>
          <p:nvPr/>
        </p:nvSpPr>
        <p:spPr>
          <a:xfrm>
            <a:off x="3358896" y="5638800"/>
            <a:ext cx="0" cy="64769"/>
          </a:xfrm>
          <a:custGeom>
            <a:avLst/>
            <a:gdLst/>
            <a:ahLst/>
            <a:cxnLst/>
            <a:rect l="l" t="t" r="r" b="b"/>
            <a:pathLst>
              <a:path h="64770">
                <a:moveTo>
                  <a:pt x="0" y="0"/>
                </a:moveTo>
                <a:lnTo>
                  <a:pt x="0" y="64770"/>
                </a:lnTo>
              </a:path>
            </a:pathLst>
          </a:custGeom>
          <a:ln w="38100">
            <a:solidFill>
              <a:srgbClr val="AEBFD4"/>
            </a:solidFill>
          </a:ln>
        </p:spPr>
        <p:txBody>
          <a:bodyPr wrap="square" lIns="0" tIns="0" rIns="0" bIns="0" rtlCol="0"/>
          <a:lstStyle/>
          <a:p>
            <a:endParaRPr/>
          </a:p>
        </p:txBody>
      </p:sp>
      <p:sp>
        <p:nvSpPr>
          <p:cNvPr id="368" name="object 368"/>
          <p:cNvSpPr/>
          <p:nvPr/>
        </p:nvSpPr>
        <p:spPr>
          <a:xfrm>
            <a:off x="3429380" y="5720334"/>
            <a:ext cx="0" cy="63500"/>
          </a:xfrm>
          <a:custGeom>
            <a:avLst/>
            <a:gdLst/>
            <a:ahLst/>
            <a:cxnLst/>
            <a:rect l="l" t="t" r="r" b="b"/>
            <a:pathLst>
              <a:path h="63500">
                <a:moveTo>
                  <a:pt x="0" y="0"/>
                </a:moveTo>
                <a:lnTo>
                  <a:pt x="0" y="63246"/>
                </a:lnTo>
              </a:path>
            </a:pathLst>
          </a:custGeom>
          <a:ln w="38862">
            <a:solidFill>
              <a:srgbClr val="AEBFD4"/>
            </a:solidFill>
          </a:ln>
        </p:spPr>
        <p:txBody>
          <a:bodyPr wrap="square" lIns="0" tIns="0" rIns="0" bIns="0" rtlCol="0"/>
          <a:lstStyle/>
          <a:p>
            <a:endParaRPr/>
          </a:p>
        </p:txBody>
      </p:sp>
      <p:sp>
        <p:nvSpPr>
          <p:cNvPr id="369" name="object 369"/>
          <p:cNvSpPr/>
          <p:nvPr/>
        </p:nvSpPr>
        <p:spPr>
          <a:xfrm>
            <a:off x="3499484" y="5773673"/>
            <a:ext cx="0" cy="62230"/>
          </a:xfrm>
          <a:custGeom>
            <a:avLst/>
            <a:gdLst/>
            <a:ahLst/>
            <a:cxnLst/>
            <a:rect l="l" t="t" r="r" b="b"/>
            <a:pathLst>
              <a:path h="62229">
                <a:moveTo>
                  <a:pt x="0" y="0"/>
                </a:moveTo>
                <a:lnTo>
                  <a:pt x="0" y="61722"/>
                </a:lnTo>
              </a:path>
            </a:pathLst>
          </a:custGeom>
          <a:ln w="38862">
            <a:solidFill>
              <a:srgbClr val="AEBFD4"/>
            </a:solidFill>
          </a:ln>
        </p:spPr>
        <p:txBody>
          <a:bodyPr wrap="square" lIns="0" tIns="0" rIns="0" bIns="0" rtlCol="0"/>
          <a:lstStyle/>
          <a:p>
            <a:endParaRPr/>
          </a:p>
        </p:txBody>
      </p:sp>
      <p:sp>
        <p:nvSpPr>
          <p:cNvPr id="370" name="object 370"/>
          <p:cNvSpPr/>
          <p:nvPr/>
        </p:nvSpPr>
        <p:spPr>
          <a:xfrm>
            <a:off x="3569589" y="5780532"/>
            <a:ext cx="0" cy="60325"/>
          </a:xfrm>
          <a:custGeom>
            <a:avLst/>
            <a:gdLst/>
            <a:ahLst/>
            <a:cxnLst/>
            <a:rect l="l" t="t" r="r" b="b"/>
            <a:pathLst>
              <a:path h="60325">
                <a:moveTo>
                  <a:pt x="0" y="0"/>
                </a:moveTo>
                <a:lnTo>
                  <a:pt x="0" y="60198"/>
                </a:lnTo>
              </a:path>
            </a:pathLst>
          </a:custGeom>
          <a:ln w="38862">
            <a:solidFill>
              <a:srgbClr val="AEBFD4"/>
            </a:solidFill>
          </a:ln>
        </p:spPr>
        <p:txBody>
          <a:bodyPr wrap="square" lIns="0" tIns="0" rIns="0" bIns="0" rtlCol="0"/>
          <a:lstStyle/>
          <a:p>
            <a:endParaRPr/>
          </a:p>
        </p:txBody>
      </p:sp>
      <p:sp>
        <p:nvSpPr>
          <p:cNvPr id="371" name="object 371"/>
          <p:cNvSpPr/>
          <p:nvPr/>
        </p:nvSpPr>
        <p:spPr>
          <a:xfrm>
            <a:off x="3639692" y="5762244"/>
            <a:ext cx="0" cy="62230"/>
          </a:xfrm>
          <a:custGeom>
            <a:avLst/>
            <a:gdLst/>
            <a:ahLst/>
            <a:cxnLst/>
            <a:rect l="l" t="t" r="r" b="b"/>
            <a:pathLst>
              <a:path h="62229">
                <a:moveTo>
                  <a:pt x="0" y="0"/>
                </a:moveTo>
                <a:lnTo>
                  <a:pt x="0" y="61722"/>
                </a:lnTo>
              </a:path>
            </a:pathLst>
          </a:custGeom>
          <a:ln w="38862">
            <a:solidFill>
              <a:srgbClr val="AEBFD4"/>
            </a:solidFill>
          </a:ln>
        </p:spPr>
        <p:txBody>
          <a:bodyPr wrap="square" lIns="0" tIns="0" rIns="0" bIns="0" rtlCol="0"/>
          <a:lstStyle/>
          <a:p>
            <a:endParaRPr/>
          </a:p>
        </p:txBody>
      </p:sp>
      <p:sp>
        <p:nvSpPr>
          <p:cNvPr id="372" name="object 372"/>
          <p:cNvSpPr/>
          <p:nvPr/>
        </p:nvSpPr>
        <p:spPr>
          <a:xfrm>
            <a:off x="3710178" y="5740908"/>
            <a:ext cx="0" cy="60960"/>
          </a:xfrm>
          <a:custGeom>
            <a:avLst/>
            <a:gdLst/>
            <a:ahLst/>
            <a:cxnLst/>
            <a:rect l="l" t="t" r="r" b="b"/>
            <a:pathLst>
              <a:path h="60960">
                <a:moveTo>
                  <a:pt x="0" y="0"/>
                </a:moveTo>
                <a:lnTo>
                  <a:pt x="0" y="60960"/>
                </a:lnTo>
              </a:path>
            </a:pathLst>
          </a:custGeom>
          <a:ln w="38100">
            <a:solidFill>
              <a:srgbClr val="AEBFD4"/>
            </a:solidFill>
          </a:ln>
        </p:spPr>
        <p:txBody>
          <a:bodyPr wrap="square" lIns="0" tIns="0" rIns="0" bIns="0" rtlCol="0"/>
          <a:lstStyle/>
          <a:p>
            <a:endParaRPr/>
          </a:p>
        </p:txBody>
      </p:sp>
      <p:sp>
        <p:nvSpPr>
          <p:cNvPr id="373" name="object 373"/>
          <p:cNvSpPr/>
          <p:nvPr/>
        </p:nvSpPr>
        <p:spPr>
          <a:xfrm>
            <a:off x="3780663" y="5713476"/>
            <a:ext cx="0" cy="63500"/>
          </a:xfrm>
          <a:custGeom>
            <a:avLst/>
            <a:gdLst/>
            <a:ahLst/>
            <a:cxnLst/>
            <a:rect l="l" t="t" r="r" b="b"/>
            <a:pathLst>
              <a:path h="63500">
                <a:moveTo>
                  <a:pt x="0" y="0"/>
                </a:moveTo>
                <a:lnTo>
                  <a:pt x="0" y="63246"/>
                </a:lnTo>
              </a:path>
            </a:pathLst>
          </a:custGeom>
          <a:ln w="38862">
            <a:solidFill>
              <a:srgbClr val="AEBFD4"/>
            </a:solidFill>
          </a:ln>
        </p:spPr>
        <p:txBody>
          <a:bodyPr wrap="square" lIns="0" tIns="0" rIns="0" bIns="0" rtlCol="0"/>
          <a:lstStyle/>
          <a:p>
            <a:endParaRPr/>
          </a:p>
        </p:txBody>
      </p:sp>
      <p:sp>
        <p:nvSpPr>
          <p:cNvPr id="374" name="object 374"/>
          <p:cNvSpPr/>
          <p:nvPr/>
        </p:nvSpPr>
        <p:spPr>
          <a:xfrm>
            <a:off x="3850766" y="5713476"/>
            <a:ext cx="0" cy="64135"/>
          </a:xfrm>
          <a:custGeom>
            <a:avLst/>
            <a:gdLst/>
            <a:ahLst/>
            <a:cxnLst/>
            <a:rect l="l" t="t" r="r" b="b"/>
            <a:pathLst>
              <a:path h="64135">
                <a:moveTo>
                  <a:pt x="0" y="0"/>
                </a:moveTo>
                <a:lnTo>
                  <a:pt x="0" y="64008"/>
                </a:lnTo>
              </a:path>
            </a:pathLst>
          </a:custGeom>
          <a:ln w="38862">
            <a:solidFill>
              <a:srgbClr val="AEBFD4"/>
            </a:solidFill>
          </a:ln>
        </p:spPr>
        <p:txBody>
          <a:bodyPr wrap="square" lIns="0" tIns="0" rIns="0" bIns="0" rtlCol="0"/>
          <a:lstStyle/>
          <a:p>
            <a:endParaRPr/>
          </a:p>
        </p:txBody>
      </p:sp>
      <p:sp>
        <p:nvSpPr>
          <p:cNvPr id="375" name="object 375"/>
          <p:cNvSpPr/>
          <p:nvPr/>
        </p:nvSpPr>
        <p:spPr>
          <a:xfrm>
            <a:off x="3920871" y="5692902"/>
            <a:ext cx="0" cy="64769"/>
          </a:xfrm>
          <a:custGeom>
            <a:avLst/>
            <a:gdLst/>
            <a:ahLst/>
            <a:cxnLst/>
            <a:rect l="l" t="t" r="r" b="b"/>
            <a:pathLst>
              <a:path h="64770">
                <a:moveTo>
                  <a:pt x="0" y="0"/>
                </a:moveTo>
                <a:lnTo>
                  <a:pt x="0" y="64770"/>
                </a:lnTo>
              </a:path>
            </a:pathLst>
          </a:custGeom>
          <a:ln w="38862">
            <a:solidFill>
              <a:srgbClr val="AEBFD4"/>
            </a:solidFill>
          </a:ln>
        </p:spPr>
        <p:txBody>
          <a:bodyPr wrap="square" lIns="0" tIns="0" rIns="0" bIns="0" rtlCol="0"/>
          <a:lstStyle/>
          <a:p>
            <a:endParaRPr/>
          </a:p>
        </p:txBody>
      </p:sp>
      <p:sp>
        <p:nvSpPr>
          <p:cNvPr id="376" name="object 376"/>
          <p:cNvSpPr/>
          <p:nvPr/>
        </p:nvSpPr>
        <p:spPr>
          <a:xfrm>
            <a:off x="3990975" y="5635752"/>
            <a:ext cx="0" cy="66675"/>
          </a:xfrm>
          <a:custGeom>
            <a:avLst/>
            <a:gdLst/>
            <a:ahLst/>
            <a:cxnLst/>
            <a:rect l="l" t="t" r="r" b="b"/>
            <a:pathLst>
              <a:path h="66675">
                <a:moveTo>
                  <a:pt x="0" y="0"/>
                </a:moveTo>
                <a:lnTo>
                  <a:pt x="0" y="66294"/>
                </a:lnTo>
              </a:path>
            </a:pathLst>
          </a:custGeom>
          <a:ln w="38862">
            <a:solidFill>
              <a:srgbClr val="AEBFD4"/>
            </a:solidFill>
          </a:ln>
        </p:spPr>
        <p:txBody>
          <a:bodyPr wrap="square" lIns="0" tIns="0" rIns="0" bIns="0" rtlCol="0"/>
          <a:lstStyle/>
          <a:p>
            <a:endParaRPr/>
          </a:p>
        </p:txBody>
      </p:sp>
      <p:sp>
        <p:nvSpPr>
          <p:cNvPr id="377" name="object 377"/>
          <p:cNvSpPr/>
          <p:nvPr/>
        </p:nvSpPr>
        <p:spPr>
          <a:xfrm>
            <a:off x="4061459" y="5609082"/>
            <a:ext cx="0" cy="70485"/>
          </a:xfrm>
          <a:custGeom>
            <a:avLst/>
            <a:gdLst/>
            <a:ahLst/>
            <a:cxnLst/>
            <a:rect l="l" t="t" r="r" b="b"/>
            <a:pathLst>
              <a:path h="70485">
                <a:moveTo>
                  <a:pt x="0" y="0"/>
                </a:moveTo>
                <a:lnTo>
                  <a:pt x="0" y="70103"/>
                </a:lnTo>
              </a:path>
            </a:pathLst>
          </a:custGeom>
          <a:ln w="38100">
            <a:solidFill>
              <a:srgbClr val="AEBFD4"/>
            </a:solidFill>
          </a:ln>
        </p:spPr>
        <p:txBody>
          <a:bodyPr wrap="square" lIns="0" tIns="0" rIns="0" bIns="0" rtlCol="0"/>
          <a:lstStyle/>
          <a:p>
            <a:endParaRPr/>
          </a:p>
        </p:txBody>
      </p:sp>
      <p:sp>
        <p:nvSpPr>
          <p:cNvPr id="378" name="object 378"/>
          <p:cNvSpPr/>
          <p:nvPr/>
        </p:nvSpPr>
        <p:spPr>
          <a:xfrm>
            <a:off x="4131945" y="5614415"/>
            <a:ext cx="0" cy="71755"/>
          </a:xfrm>
          <a:custGeom>
            <a:avLst/>
            <a:gdLst/>
            <a:ahLst/>
            <a:cxnLst/>
            <a:rect l="l" t="t" r="r" b="b"/>
            <a:pathLst>
              <a:path h="71754">
                <a:moveTo>
                  <a:pt x="0" y="0"/>
                </a:moveTo>
                <a:lnTo>
                  <a:pt x="0" y="71627"/>
                </a:lnTo>
              </a:path>
            </a:pathLst>
          </a:custGeom>
          <a:ln w="38862">
            <a:solidFill>
              <a:srgbClr val="AEBFD4"/>
            </a:solidFill>
          </a:ln>
        </p:spPr>
        <p:txBody>
          <a:bodyPr wrap="square" lIns="0" tIns="0" rIns="0" bIns="0" rtlCol="0"/>
          <a:lstStyle/>
          <a:p>
            <a:endParaRPr/>
          </a:p>
        </p:txBody>
      </p:sp>
      <p:sp>
        <p:nvSpPr>
          <p:cNvPr id="379" name="object 379"/>
          <p:cNvSpPr/>
          <p:nvPr/>
        </p:nvSpPr>
        <p:spPr>
          <a:xfrm>
            <a:off x="4202048" y="5638800"/>
            <a:ext cx="0" cy="73660"/>
          </a:xfrm>
          <a:custGeom>
            <a:avLst/>
            <a:gdLst/>
            <a:ahLst/>
            <a:cxnLst/>
            <a:rect l="l" t="t" r="r" b="b"/>
            <a:pathLst>
              <a:path h="73660">
                <a:moveTo>
                  <a:pt x="0" y="0"/>
                </a:moveTo>
                <a:lnTo>
                  <a:pt x="0" y="73151"/>
                </a:lnTo>
              </a:path>
            </a:pathLst>
          </a:custGeom>
          <a:ln w="38862">
            <a:solidFill>
              <a:srgbClr val="AEBFD4"/>
            </a:solidFill>
          </a:ln>
        </p:spPr>
        <p:txBody>
          <a:bodyPr wrap="square" lIns="0" tIns="0" rIns="0" bIns="0" rtlCol="0"/>
          <a:lstStyle/>
          <a:p>
            <a:endParaRPr/>
          </a:p>
        </p:txBody>
      </p:sp>
      <p:sp>
        <p:nvSpPr>
          <p:cNvPr id="380" name="object 380"/>
          <p:cNvSpPr/>
          <p:nvPr/>
        </p:nvSpPr>
        <p:spPr>
          <a:xfrm>
            <a:off x="4272153" y="5644896"/>
            <a:ext cx="0" cy="71755"/>
          </a:xfrm>
          <a:custGeom>
            <a:avLst/>
            <a:gdLst/>
            <a:ahLst/>
            <a:cxnLst/>
            <a:rect l="l" t="t" r="r" b="b"/>
            <a:pathLst>
              <a:path h="71754">
                <a:moveTo>
                  <a:pt x="0" y="0"/>
                </a:moveTo>
                <a:lnTo>
                  <a:pt x="0" y="71627"/>
                </a:lnTo>
              </a:path>
            </a:pathLst>
          </a:custGeom>
          <a:ln w="38862">
            <a:solidFill>
              <a:srgbClr val="AEBFD4"/>
            </a:solidFill>
          </a:ln>
        </p:spPr>
        <p:txBody>
          <a:bodyPr wrap="square" lIns="0" tIns="0" rIns="0" bIns="0" rtlCol="0"/>
          <a:lstStyle/>
          <a:p>
            <a:endParaRPr/>
          </a:p>
        </p:txBody>
      </p:sp>
      <p:sp>
        <p:nvSpPr>
          <p:cNvPr id="381" name="object 381"/>
          <p:cNvSpPr/>
          <p:nvPr/>
        </p:nvSpPr>
        <p:spPr>
          <a:xfrm>
            <a:off x="4342638" y="5643371"/>
            <a:ext cx="0" cy="71755"/>
          </a:xfrm>
          <a:custGeom>
            <a:avLst/>
            <a:gdLst/>
            <a:ahLst/>
            <a:cxnLst/>
            <a:rect l="l" t="t" r="r" b="b"/>
            <a:pathLst>
              <a:path h="71754">
                <a:moveTo>
                  <a:pt x="0" y="0"/>
                </a:moveTo>
                <a:lnTo>
                  <a:pt x="0" y="71627"/>
                </a:lnTo>
              </a:path>
            </a:pathLst>
          </a:custGeom>
          <a:ln w="38100">
            <a:solidFill>
              <a:srgbClr val="AEBFD4"/>
            </a:solidFill>
          </a:ln>
        </p:spPr>
        <p:txBody>
          <a:bodyPr wrap="square" lIns="0" tIns="0" rIns="0" bIns="0" rtlCol="0"/>
          <a:lstStyle/>
          <a:p>
            <a:endParaRPr/>
          </a:p>
        </p:txBody>
      </p:sp>
      <p:sp>
        <p:nvSpPr>
          <p:cNvPr id="382" name="object 382"/>
          <p:cNvSpPr/>
          <p:nvPr/>
        </p:nvSpPr>
        <p:spPr>
          <a:xfrm>
            <a:off x="4413122" y="5664708"/>
            <a:ext cx="0" cy="71755"/>
          </a:xfrm>
          <a:custGeom>
            <a:avLst/>
            <a:gdLst/>
            <a:ahLst/>
            <a:cxnLst/>
            <a:rect l="l" t="t" r="r" b="b"/>
            <a:pathLst>
              <a:path h="71754">
                <a:moveTo>
                  <a:pt x="0" y="0"/>
                </a:moveTo>
                <a:lnTo>
                  <a:pt x="0" y="71627"/>
                </a:lnTo>
              </a:path>
            </a:pathLst>
          </a:custGeom>
          <a:ln w="38862">
            <a:solidFill>
              <a:srgbClr val="AEBFD4"/>
            </a:solidFill>
          </a:ln>
        </p:spPr>
        <p:txBody>
          <a:bodyPr wrap="square" lIns="0" tIns="0" rIns="0" bIns="0" rtlCol="0"/>
          <a:lstStyle/>
          <a:p>
            <a:endParaRPr/>
          </a:p>
        </p:txBody>
      </p:sp>
      <p:sp>
        <p:nvSpPr>
          <p:cNvPr id="383" name="object 383"/>
          <p:cNvSpPr/>
          <p:nvPr/>
        </p:nvSpPr>
        <p:spPr>
          <a:xfrm>
            <a:off x="4483227" y="5673090"/>
            <a:ext cx="0" cy="70485"/>
          </a:xfrm>
          <a:custGeom>
            <a:avLst/>
            <a:gdLst/>
            <a:ahLst/>
            <a:cxnLst/>
            <a:rect l="l" t="t" r="r" b="b"/>
            <a:pathLst>
              <a:path h="70485">
                <a:moveTo>
                  <a:pt x="0" y="0"/>
                </a:moveTo>
                <a:lnTo>
                  <a:pt x="0" y="70103"/>
                </a:lnTo>
              </a:path>
            </a:pathLst>
          </a:custGeom>
          <a:ln w="38862">
            <a:solidFill>
              <a:srgbClr val="AEBFD4"/>
            </a:solidFill>
          </a:ln>
        </p:spPr>
        <p:txBody>
          <a:bodyPr wrap="square" lIns="0" tIns="0" rIns="0" bIns="0" rtlCol="0"/>
          <a:lstStyle/>
          <a:p>
            <a:endParaRPr/>
          </a:p>
        </p:txBody>
      </p:sp>
      <p:sp>
        <p:nvSpPr>
          <p:cNvPr id="384" name="object 384"/>
          <p:cNvSpPr/>
          <p:nvPr/>
        </p:nvSpPr>
        <p:spPr>
          <a:xfrm>
            <a:off x="4553330" y="5677661"/>
            <a:ext cx="0" cy="70485"/>
          </a:xfrm>
          <a:custGeom>
            <a:avLst/>
            <a:gdLst/>
            <a:ahLst/>
            <a:cxnLst/>
            <a:rect l="l" t="t" r="r" b="b"/>
            <a:pathLst>
              <a:path h="70485">
                <a:moveTo>
                  <a:pt x="0" y="0"/>
                </a:moveTo>
                <a:lnTo>
                  <a:pt x="0" y="70103"/>
                </a:lnTo>
              </a:path>
            </a:pathLst>
          </a:custGeom>
          <a:ln w="38862">
            <a:solidFill>
              <a:srgbClr val="AEBFD4"/>
            </a:solidFill>
          </a:ln>
        </p:spPr>
        <p:txBody>
          <a:bodyPr wrap="square" lIns="0" tIns="0" rIns="0" bIns="0" rtlCol="0"/>
          <a:lstStyle/>
          <a:p>
            <a:endParaRPr/>
          </a:p>
        </p:txBody>
      </p:sp>
      <p:sp>
        <p:nvSpPr>
          <p:cNvPr id="385" name="object 385"/>
          <p:cNvSpPr/>
          <p:nvPr/>
        </p:nvSpPr>
        <p:spPr>
          <a:xfrm>
            <a:off x="4623434" y="5674614"/>
            <a:ext cx="0" cy="70485"/>
          </a:xfrm>
          <a:custGeom>
            <a:avLst/>
            <a:gdLst/>
            <a:ahLst/>
            <a:cxnLst/>
            <a:rect l="l" t="t" r="r" b="b"/>
            <a:pathLst>
              <a:path h="70485">
                <a:moveTo>
                  <a:pt x="0" y="0"/>
                </a:moveTo>
                <a:lnTo>
                  <a:pt x="0" y="70103"/>
                </a:lnTo>
              </a:path>
            </a:pathLst>
          </a:custGeom>
          <a:ln w="38862">
            <a:solidFill>
              <a:srgbClr val="AEBFD4"/>
            </a:solidFill>
          </a:ln>
        </p:spPr>
        <p:txBody>
          <a:bodyPr wrap="square" lIns="0" tIns="0" rIns="0" bIns="0" rtlCol="0"/>
          <a:lstStyle/>
          <a:p>
            <a:endParaRPr/>
          </a:p>
        </p:txBody>
      </p:sp>
      <p:sp>
        <p:nvSpPr>
          <p:cNvPr id="386" name="object 386"/>
          <p:cNvSpPr/>
          <p:nvPr/>
        </p:nvSpPr>
        <p:spPr>
          <a:xfrm>
            <a:off x="4693920" y="5667755"/>
            <a:ext cx="0" cy="70485"/>
          </a:xfrm>
          <a:custGeom>
            <a:avLst/>
            <a:gdLst/>
            <a:ahLst/>
            <a:cxnLst/>
            <a:rect l="l" t="t" r="r" b="b"/>
            <a:pathLst>
              <a:path h="70485">
                <a:moveTo>
                  <a:pt x="0" y="0"/>
                </a:moveTo>
                <a:lnTo>
                  <a:pt x="0" y="70103"/>
                </a:lnTo>
              </a:path>
            </a:pathLst>
          </a:custGeom>
          <a:ln w="38100">
            <a:solidFill>
              <a:srgbClr val="AEBFD4"/>
            </a:solidFill>
          </a:ln>
        </p:spPr>
        <p:txBody>
          <a:bodyPr wrap="square" lIns="0" tIns="0" rIns="0" bIns="0" rtlCol="0"/>
          <a:lstStyle/>
          <a:p>
            <a:endParaRPr/>
          </a:p>
        </p:txBody>
      </p:sp>
      <p:sp>
        <p:nvSpPr>
          <p:cNvPr id="387" name="object 387"/>
          <p:cNvSpPr/>
          <p:nvPr/>
        </p:nvSpPr>
        <p:spPr>
          <a:xfrm>
            <a:off x="4764404" y="5658611"/>
            <a:ext cx="0" cy="71755"/>
          </a:xfrm>
          <a:custGeom>
            <a:avLst/>
            <a:gdLst/>
            <a:ahLst/>
            <a:cxnLst/>
            <a:rect l="l" t="t" r="r" b="b"/>
            <a:pathLst>
              <a:path h="71754">
                <a:moveTo>
                  <a:pt x="0" y="0"/>
                </a:moveTo>
                <a:lnTo>
                  <a:pt x="0" y="71627"/>
                </a:lnTo>
              </a:path>
            </a:pathLst>
          </a:custGeom>
          <a:ln w="38862">
            <a:solidFill>
              <a:srgbClr val="AEBFD4"/>
            </a:solidFill>
          </a:ln>
        </p:spPr>
        <p:txBody>
          <a:bodyPr wrap="square" lIns="0" tIns="0" rIns="0" bIns="0" rtlCol="0"/>
          <a:lstStyle/>
          <a:p>
            <a:endParaRPr/>
          </a:p>
        </p:txBody>
      </p:sp>
      <p:sp>
        <p:nvSpPr>
          <p:cNvPr id="388" name="object 388"/>
          <p:cNvSpPr/>
          <p:nvPr/>
        </p:nvSpPr>
        <p:spPr>
          <a:xfrm>
            <a:off x="4834509" y="5650229"/>
            <a:ext cx="0" cy="71755"/>
          </a:xfrm>
          <a:custGeom>
            <a:avLst/>
            <a:gdLst/>
            <a:ahLst/>
            <a:cxnLst/>
            <a:rect l="l" t="t" r="r" b="b"/>
            <a:pathLst>
              <a:path h="71754">
                <a:moveTo>
                  <a:pt x="0" y="0"/>
                </a:moveTo>
                <a:lnTo>
                  <a:pt x="0" y="71627"/>
                </a:lnTo>
              </a:path>
            </a:pathLst>
          </a:custGeom>
          <a:ln w="38862">
            <a:solidFill>
              <a:srgbClr val="AEBFD4"/>
            </a:solidFill>
          </a:ln>
        </p:spPr>
        <p:txBody>
          <a:bodyPr wrap="square" lIns="0" tIns="0" rIns="0" bIns="0" rtlCol="0"/>
          <a:lstStyle/>
          <a:p>
            <a:endParaRPr/>
          </a:p>
        </p:txBody>
      </p:sp>
      <p:sp>
        <p:nvSpPr>
          <p:cNvPr id="389" name="object 389"/>
          <p:cNvSpPr/>
          <p:nvPr/>
        </p:nvSpPr>
        <p:spPr>
          <a:xfrm>
            <a:off x="4904613" y="5638800"/>
            <a:ext cx="0" cy="71755"/>
          </a:xfrm>
          <a:custGeom>
            <a:avLst/>
            <a:gdLst/>
            <a:ahLst/>
            <a:cxnLst/>
            <a:rect l="l" t="t" r="r" b="b"/>
            <a:pathLst>
              <a:path h="71754">
                <a:moveTo>
                  <a:pt x="0" y="0"/>
                </a:moveTo>
                <a:lnTo>
                  <a:pt x="0" y="71627"/>
                </a:lnTo>
              </a:path>
            </a:pathLst>
          </a:custGeom>
          <a:ln w="38862">
            <a:solidFill>
              <a:srgbClr val="AEBFD4"/>
            </a:solidFill>
          </a:ln>
        </p:spPr>
        <p:txBody>
          <a:bodyPr wrap="square" lIns="0" tIns="0" rIns="0" bIns="0" rtlCol="0"/>
          <a:lstStyle/>
          <a:p>
            <a:endParaRPr/>
          </a:p>
        </p:txBody>
      </p:sp>
      <p:sp>
        <p:nvSpPr>
          <p:cNvPr id="390" name="object 390"/>
          <p:cNvSpPr/>
          <p:nvPr/>
        </p:nvSpPr>
        <p:spPr>
          <a:xfrm>
            <a:off x="4975097" y="5627370"/>
            <a:ext cx="0" cy="71755"/>
          </a:xfrm>
          <a:custGeom>
            <a:avLst/>
            <a:gdLst/>
            <a:ahLst/>
            <a:cxnLst/>
            <a:rect l="l" t="t" r="r" b="b"/>
            <a:pathLst>
              <a:path h="71754">
                <a:moveTo>
                  <a:pt x="0" y="0"/>
                </a:moveTo>
                <a:lnTo>
                  <a:pt x="0" y="71627"/>
                </a:lnTo>
              </a:path>
            </a:pathLst>
          </a:custGeom>
          <a:ln w="38100">
            <a:solidFill>
              <a:srgbClr val="AEBFD4"/>
            </a:solidFill>
          </a:ln>
        </p:spPr>
        <p:txBody>
          <a:bodyPr wrap="square" lIns="0" tIns="0" rIns="0" bIns="0" rtlCol="0"/>
          <a:lstStyle/>
          <a:p>
            <a:endParaRPr/>
          </a:p>
        </p:txBody>
      </p:sp>
      <p:sp>
        <p:nvSpPr>
          <p:cNvPr id="391" name="object 391"/>
          <p:cNvSpPr/>
          <p:nvPr/>
        </p:nvSpPr>
        <p:spPr>
          <a:xfrm>
            <a:off x="5045583" y="5617464"/>
            <a:ext cx="0" cy="73660"/>
          </a:xfrm>
          <a:custGeom>
            <a:avLst/>
            <a:gdLst/>
            <a:ahLst/>
            <a:cxnLst/>
            <a:rect l="l" t="t" r="r" b="b"/>
            <a:pathLst>
              <a:path h="73660">
                <a:moveTo>
                  <a:pt x="0" y="0"/>
                </a:moveTo>
                <a:lnTo>
                  <a:pt x="0" y="73151"/>
                </a:lnTo>
              </a:path>
            </a:pathLst>
          </a:custGeom>
          <a:ln w="38862">
            <a:solidFill>
              <a:srgbClr val="AEBFD4"/>
            </a:solidFill>
          </a:ln>
        </p:spPr>
        <p:txBody>
          <a:bodyPr wrap="square" lIns="0" tIns="0" rIns="0" bIns="0" rtlCol="0"/>
          <a:lstStyle/>
          <a:p>
            <a:endParaRPr/>
          </a:p>
        </p:txBody>
      </p:sp>
      <p:sp>
        <p:nvSpPr>
          <p:cNvPr id="392" name="object 392"/>
          <p:cNvSpPr/>
          <p:nvPr/>
        </p:nvSpPr>
        <p:spPr>
          <a:xfrm>
            <a:off x="5115686" y="5611367"/>
            <a:ext cx="0" cy="73660"/>
          </a:xfrm>
          <a:custGeom>
            <a:avLst/>
            <a:gdLst/>
            <a:ahLst/>
            <a:cxnLst/>
            <a:rect l="l" t="t" r="r" b="b"/>
            <a:pathLst>
              <a:path h="73660">
                <a:moveTo>
                  <a:pt x="0" y="0"/>
                </a:moveTo>
                <a:lnTo>
                  <a:pt x="0" y="73151"/>
                </a:lnTo>
              </a:path>
            </a:pathLst>
          </a:custGeom>
          <a:ln w="38862">
            <a:solidFill>
              <a:srgbClr val="AEBFD4"/>
            </a:solidFill>
          </a:ln>
        </p:spPr>
        <p:txBody>
          <a:bodyPr wrap="square" lIns="0" tIns="0" rIns="0" bIns="0" rtlCol="0"/>
          <a:lstStyle/>
          <a:p>
            <a:endParaRPr/>
          </a:p>
        </p:txBody>
      </p:sp>
      <p:sp>
        <p:nvSpPr>
          <p:cNvPr id="393" name="object 393"/>
          <p:cNvSpPr/>
          <p:nvPr/>
        </p:nvSpPr>
        <p:spPr>
          <a:xfrm>
            <a:off x="5185790" y="5604509"/>
            <a:ext cx="0" cy="73660"/>
          </a:xfrm>
          <a:custGeom>
            <a:avLst/>
            <a:gdLst/>
            <a:ahLst/>
            <a:cxnLst/>
            <a:rect l="l" t="t" r="r" b="b"/>
            <a:pathLst>
              <a:path h="73660">
                <a:moveTo>
                  <a:pt x="0" y="0"/>
                </a:moveTo>
                <a:lnTo>
                  <a:pt x="0" y="73151"/>
                </a:lnTo>
              </a:path>
            </a:pathLst>
          </a:custGeom>
          <a:ln w="38862">
            <a:solidFill>
              <a:srgbClr val="AEBFD4"/>
            </a:solidFill>
          </a:ln>
        </p:spPr>
        <p:txBody>
          <a:bodyPr wrap="square" lIns="0" tIns="0" rIns="0" bIns="0" rtlCol="0"/>
          <a:lstStyle/>
          <a:p>
            <a:endParaRPr/>
          </a:p>
        </p:txBody>
      </p:sp>
      <p:sp>
        <p:nvSpPr>
          <p:cNvPr id="394" name="object 394"/>
          <p:cNvSpPr/>
          <p:nvPr/>
        </p:nvSpPr>
        <p:spPr>
          <a:xfrm>
            <a:off x="5255895" y="5594603"/>
            <a:ext cx="0" cy="74295"/>
          </a:xfrm>
          <a:custGeom>
            <a:avLst/>
            <a:gdLst/>
            <a:ahLst/>
            <a:cxnLst/>
            <a:rect l="l" t="t" r="r" b="b"/>
            <a:pathLst>
              <a:path h="74295">
                <a:moveTo>
                  <a:pt x="0" y="0"/>
                </a:moveTo>
                <a:lnTo>
                  <a:pt x="0" y="73913"/>
                </a:lnTo>
              </a:path>
            </a:pathLst>
          </a:custGeom>
          <a:ln w="38862">
            <a:solidFill>
              <a:srgbClr val="AEBFD4"/>
            </a:solidFill>
          </a:ln>
        </p:spPr>
        <p:txBody>
          <a:bodyPr wrap="square" lIns="0" tIns="0" rIns="0" bIns="0" rtlCol="0"/>
          <a:lstStyle/>
          <a:p>
            <a:endParaRPr/>
          </a:p>
        </p:txBody>
      </p:sp>
      <p:sp>
        <p:nvSpPr>
          <p:cNvPr id="395" name="object 395"/>
          <p:cNvSpPr/>
          <p:nvPr/>
        </p:nvSpPr>
        <p:spPr>
          <a:xfrm>
            <a:off x="5326379" y="5585459"/>
            <a:ext cx="0" cy="74930"/>
          </a:xfrm>
          <a:custGeom>
            <a:avLst/>
            <a:gdLst/>
            <a:ahLst/>
            <a:cxnLst/>
            <a:rect l="l" t="t" r="r" b="b"/>
            <a:pathLst>
              <a:path h="74929">
                <a:moveTo>
                  <a:pt x="0" y="0"/>
                </a:moveTo>
                <a:lnTo>
                  <a:pt x="0" y="74675"/>
                </a:lnTo>
              </a:path>
            </a:pathLst>
          </a:custGeom>
          <a:ln w="38100">
            <a:solidFill>
              <a:srgbClr val="AEBFD4"/>
            </a:solidFill>
          </a:ln>
        </p:spPr>
        <p:txBody>
          <a:bodyPr wrap="square" lIns="0" tIns="0" rIns="0" bIns="0" rtlCol="0"/>
          <a:lstStyle/>
          <a:p>
            <a:endParaRPr/>
          </a:p>
        </p:txBody>
      </p:sp>
      <p:sp>
        <p:nvSpPr>
          <p:cNvPr id="396" name="object 396"/>
          <p:cNvSpPr/>
          <p:nvPr/>
        </p:nvSpPr>
        <p:spPr>
          <a:xfrm>
            <a:off x="5396865" y="5584697"/>
            <a:ext cx="0" cy="74295"/>
          </a:xfrm>
          <a:custGeom>
            <a:avLst/>
            <a:gdLst/>
            <a:ahLst/>
            <a:cxnLst/>
            <a:rect l="l" t="t" r="r" b="b"/>
            <a:pathLst>
              <a:path h="74295">
                <a:moveTo>
                  <a:pt x="0" y="0"/>
                </a:moveTo>
                <a:lnTo>
                  <a:pt x="0" y="73913"/>
                </a:lnTo>
              </a:path>
            </a:pathLst>
          </a:custGeom>
          <a:ln w="38862">
            <a:solidFill>
              <a:srgbClr val="AEBFD4"/>
            </a:solidFill>
          </a:ln>
        </p:spPr>
        <p:txBody>
          <a:bodyPr wrap="square" lIns="0" tIns="0" rIns="0" bIns="0" rtlCol="0"/>
          <a:lstStyle/>
          <a:p>
            <a:endParaRPr/>
          </a:p>
        </p:txBody>
      </p:sp>
      <p:sp>
        <p:nvSpPr>
          <p:cNvPr id="397" name="object 397"/>
          <p:cNvSpPr/>
          <p:nvPr/>
        </p:nvSpPr>
        <p:spPr>
          <a:xfrm>
            <a:off x="5466969" y="5585459"/>
            <a:ext cx="0" cy="74930"/>
          </a:xfrm>
          <a:custGeom>
            <a:avLst/>
            <a:gdLst/>
            <a:ahLst/>
            <a:cxnLst/>
            <a:rect l="l" t="t" r="r" b="b"/>
            <a:pathLst>
              <a:path h="74929">
                <a:moveTo>
                  <a:pt x="0" y="0"/>
                </a:moveTo>
                <a:lnTo>
                  <a:pt x="0" y="74675"/>
                </a:lnTo>
              </a:path>
            </a:pathLst>
          </a:custGeom>
          <a:ln w="38862">
            <a:solidFill>
              <a:srgbClr val="AEBFD4"/>
            </a:solidFill>
          </a:ln>
        </p:spPr>
        <p:txBody>
          <a:bodyPr wrap="square" lIns="0" tIns="0" rIns="0" bIns="0" rtlCol="0"/>
          <a:lstStyle/>
          <a:p>
            <a:endParaRPr/>
          </a:p>
        </p:txBody>
      </p:sp>
      <p:sp>
        <p:nvSpPr>
          <p:cNvPr id="398" name="object 398"/>
          <p:cNvSpPr/>
          <p:nvPr/>
        </p:nvSpPr>
        <p:spPr>
          <a:xfrm>
            <a:off x="5537072" y="5583173"/>
            <a:ext cx="0" cy="74295"/>
          </a:xfrm>
          <a:custGeom>
            <a:avLst/>
            <a:gdLst/>
            <a:ahLst/>
            <a:cxnLst/>
            <a:rect l="l" t="t" r="r" b="b"/>
            <a:pathLst>
              <a:path h="74295">
                <a:moveTo>
                  <a:pt x="0" y="0"/>
                </a:moveTo>
                <a:lnTo>
                  <a:pt x="0" y="73913"/>
                </a:lnTo>
              </a:path>
            </a:pathLst>
          </a:custGeom>
          <a:ln w="38862">
            <a:solidFill>
              <a:srgbClr val="AEBFD4"/>
            </a:solidFill>
          </a:ln>
        </p:spPr>
        <p:txBody>
          <a:bodyPr wrap="square" lIns="0" tIns="0" rIns="0" bIns="0" rtlCol="0"/>
          <a:lstStyle/>
          <a:p>
            <a:endParaRPr/>
          </a:p>
        </p:txBody>
      </p:sp>
      <p:sp>
        <p:nvSpPr>
          <p:cNvPr id="399" name="object 399"/>
          <p:cNvSpPr/>
          <p:nvPr/>
        </p:nvSpPr>
        <p:spPr>
          <a:xfrm>
            <a:off x="5607177" y="5577078"/>
            <a:ext cx="0" cy="76200"/>
          </a:xfrm>
          <a:custGeom>
            <a:avLst/>
            <a:gdLst/>
            <a:ahLst/>
            <a:cxnLst/>
            <a:rect l="l" t="t" r="r" b="b"/>
            <a:pathLst>
              <a:path h="76200">
                <a:moveTo>
                  <a:pt x="0" y="0"/>
                </a:moveTo>
                <a:lnTo>
                  <a:pt x="0" y="76200"/>
                </a:lnTo>
              </a:path>
            </a:pathLst>
          </a:custGeom>
          <a:ln w="38862">
            <a:solidFill>
              <a:srgbClr val="AEBFD4"/>
            </a:solidFill>
          </a:ln>
        </p:spPr>
        <p:txBody>
          <a:bodyPr wrap="square" lIns="0" tIns="0" rIns="0" bIns="0" rtlCol="0"/>
          <a:lstStyle/>
          <a:p>
            <a:endParaRPr/>
          </a:p>
        </p:txBody>
      </p:sp>
      <p:sp>
        <p:nvSpPr>
          <p:cNvPr id="400" name="object 400"/>
          <p:cNvSpPr/>
          <p:nvPr/>
        </p:nvSpPr>
        <p:spPr>
          <a:xfrm>
            <a:off x="5677661" y="5570220"/>
            <a:ext cx="0" cy="75565"/>
          </a:xfrm>
          <a:custGeom>
            <a:avLst/>
            <a:gdLst/>
            <a:ahLst/>
            <a:cxnLst/>
            <a:rect l="l" t="t" r="r" b="b"/>
            <a:pathLst>
              <a:path h="75564">
                <a:moveTo>
                  <a:pt x="0" y="0"/>
                </a:moveTo>
                <a:lnTo>
                  <a:pt x="0" y="75437"/>
                </a:lnTo>
              </a:path>
            </a:pathLst>
          </a:custGeom>
          <a:ln w="38100">
            <a:solidFill>
              <a:srgbClr val="AEBFD4"/>
            </a:solidFill>
          </a:ln>
        </p:spPr>
        <p:txBody>
          <a:bodyPr wrap="square" lIns="0" tIns="0" rIns="0" bIns="0" rtlCol="0"/>
          <a:lstStyle/>
          <a:p>
            <a:endParaRPr/>
          </a:p>
        </p:txBody>
      </p:sp>
      <p:sp>
        <p:nvSpPr>
          <p:cNvPr id="401" name="object 401"/>
          <p:cNvSpPr/>
          <p:nvPr/>
        </p:nvSpPr>
        <p:spPr>
          <a:xfrm>
            <a:off x="5748146" y="5561076"/>
            <a:ext cx="0" cy="76200"/>
          </a:xfrm>
          <a:custGeom>
            <a:avLst/>
            <a:gdLst/>
            <a:ahLst/>
            <a:cxnLst/>
            <a:rect l="l" t="t" r="r" b="b"/>
            <a:pathLst>
              <a:path h="76200">
                <a:moveTo>
                  <a:pt x="0" y="0"/>
                </a:moveTo>
                <a:lnTo>
                  <a:pt x="0" y="76200"/>
                </a:lnTo>
              </a:path>
            </a:pathLst>
          </a:custGeom>
          <a:ln w="38862">
            <a:solidFill>
              <a:srgbClr val="AEBFD4"/>
            </a:solidFill>
          </a:ln>
        </p:spPr>
        <p:txBody>
          <a:bodyPr wrap="square" lIns="0" tIns="0" rIns="0" bIns="0" rtlCol="0"/>
          <a:lstStyle/>
          <a:p>
            <a:endParaRPr/>
          </a:p>
        </p:txBody>
      </p:sp>
      <p:sp>
        <p:nvSpPr>
          <p:cNvPr id="402" name="object 402"/>
          <p:cNvSpPr/>
          <p:nvPr/>
        </p:nvSpPr>
        <p:spPr>
          <a:xfrm>
            <a:off x="5818251" y="5552694"/>
            <a:ext cx="0" cy="78105"/>
          </a:xfrm>
          <a:custGeom>
            <a:avLst/>
            <a:gdLst/>
            <a:ahLst/>
            <a:cxnLst/>
            <a:rect l="l" t="t" r="r" b="b"/>
            <a:pathLst>
              <a:path h="78104">
                <a:moveTo>
                  <a:pt x="0" y="0"/>
                </a:moveTo>
                <a:lnTo>
                  <a:pt x="0" y="77724"/>
                </a:lnTo>
              </a:path>
            </a:pathLst>
          </a:custGeom>
          <a:ln w="38862">
            <a:solidFill>
              <a:srgbClr val="AEBFD4"/>
            </a:solidFill>
          </a:ln>
        </p:spPr>
        <p:txBody>
          <a:bodyPr wrap="square" lIns="0" tIns="0" rIns="0" bIns="0" rtlCol="0"/>
          <a:lstStyle/>
          <a:p>
            <a:endParaRPr/>
          </a:p>
        </p:txBody>
      </p:sp>
      <p:sp>
        <p:nvSpPr>
          <p:cNvPr id="403" name="object 403"/>
          <p:cNvSpPr/>
          <p:nvPr/>
        </p:nvSpPr>
        <p:spPr>
          <a:xfrm>
            <a:off x="5888354" y="5545835"/>
            <a:ext cx="0" cy="77470"/>
          </a:xfrm>
          <a:custGeom>
            <a:avLst/>
            <a:gdLst/>
            <a:ahLst/>
            <a:cxnLst/>
            <a:rect l="l" t="t" r="r" b="b"/>
            <a:pathLst>
              <a:path h="77470">
                <a:moveTo>
                  <a:pt x="0" y="0"/>
                </a:moveTo>
                <a:lnTo>
                  <a:pt x="0" y="76962"/>
                </a:lnTo>
              </a:path>
            </a:pathLst>
          </a:custGeom>
          <a:ln w="38862">
            <a:solidFill>
              <a:srgbClr val="AEBFD4"/>
            </a:solidFill>
          </a:ln>
        </p:spPr>
        <p:txBody>
          <a:bodyPr wrap="square" lIns="0" tIns="0" rIns="0" bIns="0" rtlCol="0"/>
          <a:lstStyle/>
          <a:p>
            <a:endParaRPr/>
          </a:p>
        </p:txBody>
      </p:sp>
      <p:sp>
        <p:nvSpPr>
          <p:cNvPr id="404" name="object 404"/>
          <p:cNvSpPr/>
          <p:nvPr/>
        </p:nvSpPr>
        <p:spPr>
          <a:xfrm>
            <a:off x="5958840" y="5539740"/>
            <a:ext cx="0" cy="78105"/>
          </a:xfrm>
          <a:custGeom>
            <a:avLst/>
            <a:gdLst/>
            <a:ahLst/>
            <a:cxnLst/>
            <a:rect l="l" t="t" r="r" b="b"/>
            <a:pathLst>
              <a:path h="78104">
                <a:moveTo>
                  <a:pt x="0" y="0"/>
                </a:moveTo>
                <a:lnTo>
                  <a:pt x="0" y="77724"/>
                </a:lnTo>
              </a:path>
            </a:pathLst>
          </a:custGeom>
          <a:ln w="38100">
            <a:solidFill>
              <a:srgbClr val="AEBFD4"/>
            </a:solidFill>
          </a:ln>
        </p:spPr>
        <p:txBody>
          <a:bodyPr wrap="square" lIns="0" tIns="0" rIns="0" bIns="0" rtlCol="0"/>
          <a:lstStyle/>
          <a:p>
            <a:endParaRPr/>
          </a:p>
        </p:txBody>
      </p:sp>
      <p:sp>
        <p:nvSpPr>
          <p:cNvPr id="405" name="object 405"/>
          <p:cNvSpPr/>
          <p:nvPr/>
        </p:nvSpPr>
        <p:spPr>
          <a:xfrm>
            <a:off x="6029325" y="5532882"/>
            <a:ext cx="0" cy="78740"/>
          </a:xfrm>
          <a:custGeom>
            <a:avLst/>
            <a:gdLst/>
            <a:ahLst/>
            <a:cxnLst/>
            <a:rect l="l" t="t" r="r" b="b"/>
            <a:pathLst>
              <a:path h="78739">
                <a:moveTo>
                  <a:pt x="0" y="0"/>
                </a:moveTo>
                <a:lnTo>
                  <a:pt x="0" y="78486"/>
                </a:lnTo>
              </a:path>
            </a:pathLst>
          </a:custGeom>
          <a:ln w="38862">
            <a:solidFill>
              <a:srgbClr val="AEBFD4"/>
            </a:solidFill>
          </a:ln>
        </p:spPr>
        <p:txBody>
          <a:bodyPr wrap="square" lIns="0" tIns="0" rIns="0" bIns="0" rtlCol="0"/>
          <a:lstStyle/>
          <a:p>
            <a:endParaRPr/>
          </a:p>
        </p:txBody>
      </p:sp>
      <p:sp>
        <p:nvSpPr>
          <p:cNvPr id="406" name="object 406"/>
          <p:cNvSpPr/>
          <p:nvPr/>
        </p:nvSpPr>
        <p:spPr>
          <a:xfrm>
            <a:off x="6099428" y="5525261"/>
            <a:ext cx="0" cy="79375"/>
          </a:xfrm>
          <a:custGeom>
            <a:avLst/>
            <a:gdLst/>
            <a:ahLst/>
            <a:cxnLst/>
            <a:rect l="l" t="t" r="r" b="b"/>
            <a:pathLst>
              <a:path h="79375">
                <a:moveTo>
                  <a:pt x="0" y="0"/>
                </a:moveTo>
                <a:lnTo>
                  <a:pt x="0" y="79248"/>
                </a:lnTo>
              </a:path>
            </a:pathLst>
          </a:custGeom>
          <a:ln w="38862">
            <a:solidFill>
              <a:srgbClr val="AEBFD4"/>
            </a:solidFill>
          </a:ln>
        </p:spPr>
        <p:txBody>
          <a:bodyPr wrap="square" lIns="0" tIns="0" rIns="0" bIns="0" rtlCol="0"/>
          <a:lstStyle/>
          <a:p>
            <a:endParaRPr/>
          </a:p>
        </p:txBody>
      </p:sp>
      <p:sp>
        <p:nvSpPr>
          <p:cNvPr id="407" name="object 407"/>
          <p:cNvSpPr/>
          <p:nvPr/>
        </p:nvSpPr>
        <p:spPr>
          <a:xfrm>
            <a:off x="6169533" y="5518403"/>
            <a:ext cx="0" cy="80010"/>
          </a:xfrm>
          <a:custGeom>
            <a:avLst/>
            <a:gdLst/>
            <a:ahLst/>
            <a:cxnLst/>
            <a:rect l="l" t="t" r="r" b="b"/>
            <a:pathLst>
              <a:path h="80010">
                <a:moveTo>
                  <a:pt x="0" y="0"/>
                </a:moveTo>
                <a:lnTo>
                  <a:pt x="0" y="80010"/>
                </a:lnTo>
              </a:path>
            </a:pathLst>
          </a:custGeom>
          <a:ln w="38862">
            <a:solidFill>
              <a:srgbClr val="AEBFD4"/>
            </a:solidFill>
          </a:ln>
        </p:spPr>
        <p:txBody>
          <a:bodyPr wrap="square" lIns="0" tIns="0" rIns="0" bIns="0" rtlCol="0"/>
          <a:lstStyle/>
          <a:p>
            <a:endParaRPr/>
          </a:p>
        </p:txBody>
      </p:sp>
      <p:sp>
        <p:nvSpPr>
          <p:cNvPr id="408" name="object 408"/>
          <p:cNvSpPr/>
          <p:nvPr/>
        </p:nvSpPr>
        <p:spPr>
          <a:xfrm>
            <a:off x="6239636" y="5513070"/>
            <a:ext cx="0" cy="78740"/>
          </a:xfrm>
          <a:custGeom>
            <a:avLst/>
            <a:gdLst/>
            <a:ahLst/>
            <a:cxnLst/>
            <a:rect l="l" t="t" r="r" b="b"/>
            <a:pathLst>
              <a:path h="78739">
                <a:moveTo>
                  <a:pt x="0" y="0"/>
                </a:moveTo>
                <a:lnTo>
                  <a:pt x="0" y="78486"/>
                </a:lnTo>
              </a:path>
            </a:pathLst>
          </a:custGeom>
          <a:ln w="38862">
            <a:solidFill>
              <a:srgbClr val="AEBFD4"/>
            </a:solidFill>
          </a:ln>
        </p:spPr>
        <p:txBody>
          <a:bodyPr wrap="square" lIns="0" tIns="0" rIns="0" bIns="0" rtlCol="0"/>
          <a:lstStyle/>
          <a:p>
            <a:endParaRPr/>
          </a:p>
        </p:txBody>
      </p:sp>
      <p:sp>
        <p:nvSpPr>
          <p:cNvPr id="409" name="object 409"/>
          <p:cNvSpPr/>
          <p:nvPr/>
        </p:nvSpPr>
        <p:spPr>
          <a:xfrm>
            <a:off x="6310121" y="5505450"/>
            <a:ext cx="0" cy="80010"/>
          </a:xfrm>
          <a:custGeom>
            <a:avLst/>
            <a:gdLst/>
            <a:ahLst/>
            <a:cxnLst/>
            <a:rect l="l" t="t" r="r" b="b"/>
            <a:pathLst>
              <a:path h="80010">
                <a:moveTo>
                  <a:pt x="0" y="0"/>
                </a:moveTo>
                <a:lnTo>
                  <a:pt x="0" y="80010"/>
                </a:lnTo>
              </a:path>
            </a:pathLst>
          </a:custGeom>
          <a:ln w="38100">
            <a:solidFill>
              <a:srgbClr val="AEBFD4"/>
            </a:solidFill>
          </a:ln>
        </p:spPr>
        <p:txBody>
          <a:bodyPr wrap="square" lIns="0" tIns="0" rIns="0" bIns="0" rtlCol="0"/>
          <a:lstStyle/>
          <a:p>
            <a:endParaRPr/>
          </a:p>
        </p:txBody>
      </p:sp>
      <p:sp>
        <p:nvSpPr>
          <p:cNvPr id="410" name="object 410"/>
          <p:cNvSpPr/>
          <p:nvPr/>
        </p:nvSpPr>
        <p:spPr>
          <a:xfrm>
            <a:off x="6380607" y="5498591"/>
            <a:ext cx="0" cy="80010"/>
          </a:xfrm>
          <a:custGeom>
            <a:avLst/>
            <a:gdLst/>
            <a:ahLst/>
            <a:cxnLst/>
            <a:rect l="l" t="t" r="r" b="b"/>
            <a:pathLst>
              <a:path h="80010">
                <a:moveTo>
                  <a:pt x="0" y="0"/>
                </a:moveTo>
                <a:lnTo>
                  <a:pt x="0" y="80010"/>
                </a:lnTo>
              </a:path>
            </a:pathLst>
          </a:custGeom>
          <a:ln w="38862">
            <a:solidFill>
              <a:srgbClr val="AEBFD4"/>
            </a:solidFill>
          </a:ln>
        </p:spPr>
        <p:txBody>
          <a:bodyPr wrap="square" lIns="0" tIns="0" rIns="0" bIns="0" rtlCol="0"/>
          <a:lstStyle/>
          <a:p>
            <a:endParaRPr/>
          </a:p>
        </p:txBody>
      </p:sp>
      <p:sp>
        <p:nvSpPr>
          <p:cNvPr id="411" name="object 411"/>
          <p:cNvSpPr/>
          <p:nvPr/>
        </p:nvSpPr>
        <p:spPr>
          <a:xfrm>
            <a:off x="6450710" y="5490971"/>
            <a:ext cx="0" cy="81280"/>
          </a:xfrm>
          <a:custGeom>
            <a:avLst/>
            <a:gdLst/>
            <a:ahLst/>
            <a:cxnLst/>
            <a:rect l="l" t="t" r="r" b="b"/>
            <a:pathLst>
              <a:path h="81279">
                <a:moveTo>
                  <a:pt x="0" y="0"/>
                </a:moveTo>
                <a:lnTo>
                  <a:pt x="0" y="80772"/>
                </a:lnTo>
              </a:path>
            </a:pathLst>
          </a:custGeom>
          <a:ln w="38862">
            <a:solidFill>
              <a:srgbClr val="AEBFD4"/>
            </a:solidFill>
          </a:ln>
        </p:spPr>
        <p:txBody>
          <a:bodyPr wrap="square" lIns="0" tIns="0" rIns="0" bIns="0" rtlCol="0"/>
          <a:lstStyle/>
          <a:p>
            <a:endParaRPr/>
          </a:p>
        </p:txBody>
      </p:sp>
      <p:sp>
        <p:nvSpPr>
          <p:cNvPr id="412" name="object 412"/>
          <p:cNvSpPr/>
          <p:nvPr/>
        </p:nvSpPr>
        <p:spPr>
          <a:xfrm>
            <a:off x="6515100" y="5484114"/>
            <a:ext cx="0" cy="81915"/>
          </a:xfrm>
          <a:custGeom>
            <a:avLst/>
            <a:gdLst/>
            <a:ahLst/>
            <a:cxnLst/>
            <a:rect l="l" t="t" r="r" b="b"/>
            <a:pathLst>
              <a:path h="81914">
                <a:moveTo>
                  <a:pt x="0" y="0"/>
                </a:moveTo>
                <a:lnTo>
                  <a:pt x="0" y="81534"/>
                </a:lnTo>
              </a:path>
            </a:pathLst>
          </a:custGeom>
          <a:ln w="27432">
            <a:solidFill>
              <a:srgbClr val="AEBFD4"/>
            </a:solidFill>
          </a:ln>
        </p:spPr>
        <p:txBody>
          <a:bodyPr wrap="square" lIns="0" tIns="0" rIns="0" bIns="0" rtlCol="0"/>
          <a:lstStyle/>
          <a:p>
            <a:endParaRPr/>
          </a:p>
        </p:txBody>
      </p:sp>
      <p:sp>
        <p:nvSpPr>
          <p:cNvPr id="413" name="object 413"/>
          <p:cNvSpPr/>
          <p:nvPr/>
        </p:nvSpPr>
        <p:spPr>
          <a:xfrm>
            <a:off x="2601467" y="5479541"/>
            <a:ext cx="3901440" cy="375920"/>
          </a:xfrm>
          <a:custGeom>
            <a:avLst/>
            <a:gdLst/>
            <a:ahLst/>
            <a:cxnLst/>
            <a:rect l="l" t="t" r="r" b="b"/>
            <a:pathLst>
              <a:path w="3901440" h="375920">
                <a:moveTo>
                  <a:pt x="31242" y="268224"/>
                </a:moveTo>
                <a:lnTo>
                  <a:pt x="0" y="372618"/>
                </a:lnTo>
                <a:lnTo>
                  <a:pt x="7620" y="375666"/>
                </a:lnTo>
                <a:lnTo>
                  <a:pt x="39624" y="270510"/>
                </a:lnTo>
                <a:lnTo>
                  <a:pt x="31242" y="268224"/>
                </a:lnTo>
                <a:close/>
              </a:path>
              <a:path w="3901440" h="375920">
                <a:moveTo>
                  <a:pt x="102108" y="215646"/>
                </a:moveTo>
                <a:lnTo>
                  <a:pt x="70104" y="267462"/>
                </a:lnTo>
                <a:lnTo>
                  <a:pt x="77724" y="272034"/>
                </a:lnTo>
                <a:lnTo>
                  <a:pt x="108966" y="220218"/>
                </a:lnTo>
                <a:lnTo>
                  <a:pt x="102108" y="215646"/>
                </a:lnTo>
                <a:close/>
              </a:path>
              <a:path w="3901440" h="375920">
                <a:moveTo>
                  <a:pt x="172212" y="156972"/>
                </a:moveTo>
                <a:lnTo>
                  <a:pt x="140208" y="215646"/>
                </a:lnTo>
                <a:lnTo>
                  <a:pt x="147828" y="220218"/>
                </a:lnTo>
                <a:lnTo>
                  <a:pt x="179832" y="161544"/>
                </a:lnTo>
                <a:lnTo>
                  <a:pt x="172212" y="156972"/>
                </a:lnTo>
                <a:close/>
              </a:path>
              <a:path w="3901440" h="375920">
                <a:moveTo>
                  <a:pt x="215646" y="155448"/>
                </a:moveTo>
                <a:lnTo>
                  <a:pt x="213360" y="163830"/>
                </a:lnTo>
                <a:lnTo>
                  <a:pt x="245364" y="170688"/>
                </a:lnTo>
                <a:lnTo>
                  <a:pt x="246888" y="162306"/>
                </a:lnTo>
                <a:lnTo>
                  <a:pt x="215646" y="155448"/>
                </a:lnTo>
                <a:close/>
              </a:path>
              <a:path w="3901440" h="375920">
                <a:moveTo>
                  <a:pt x="312420" y="101346"/>
                </a:moveTo>
                <a:lnTo>
                  <a:pt x="281178" y="164592"/>
                </a:lnTo>
                <a:lnTo>
                  <a:pt x="288798" y="168402"/>
                </a:lnTo>
                <a:lnTo>
                  <a:pt x="320040" y="105156"/>
                </a:lnTo>
                <a:lnTo>
                  <a:pt x="312420" y="101346"/>
                </a:lnTo>
                <a:close/>
              </a:path>
              <a:path w="3901440" h="375920">
                <a:moveTo>
                  <a:pt x="356616" y="99060"/>
                </a:moveTo>
                <a:lnTo>
                  <a:pt x="353568" y="107442"/>
                </a:lnTo>
                <a:lnTo>
                  <a:pt x="384810" y="118872"/>
                </a:lnTo>
                <a:lnTo>
                  <a:pt x="387858" y="110490"/>
                </a:lnTo>
                <a:lnTo>
                  <a:pt x="356616" y="99060"/>
                </a:lnTo>
                <a:close/>
              </a:path>
              <a:path w="3901440" h="375920">
                <a:moveTo>
                  <a:pt x="429006" y="112776"/>
                </a:moveTo>
                <a:lnTo>
                  <a:pt x="421386" y="116586"/>
                </a:lnTo>
                <a:lnTo>
                  <a:pt x="452628" y="188214"/>
                </a:lnTo>
                <a:lnTo>
                  <a:pt x="461010" y="184404"/>
                </a:lnTo>
                <a:lnTo>
                  <a:pt x="429006" y="112776"/>
                </a:lnTo>
                <a:close/>
              </a:path>
              <a:path w="3901440" h="375920">
                <a:moveTo>
                  <a:pt x="525018" y="165354"/>
                </a:moveTo>
                <a:lnTo>
                  <a:pt x="493776" y="182880"/>
                </a:lnTo>
                <a:lnTo>
                  <a:pt x="497586" y="190500"/>
                </a:lnTo>
                <a:lnTo>
                  <a:pt x="529590" y="172974"/>
                </a:lnTo>
                <a:lnTo>
                  <a:pt x="525018" y="165354"/>
                </a:lnTo>
                <a:close/>
              </a:path>
              <a:path w="3901440" h="375920">
                <a:moveTo>
                  <a:pt x="593598" y="111252"/>
                </a:moveTo>
                <a:lnTo>
                  <a:pt x="562356" y="166878"/>
                </a:lnTo>
                <a:lnTo>
                  <a:pt x="569976" y="171450"/>
                </a:lnTo>
                <a:lnTo>
                  <a:pt x="601218" y="115824"/>
                </a:lnTo>
                <a:lnTo>
                  <a:pt x="593598" y="111252"/>
                </a:lnTo>
                <a:close/>
              </a:path>
              <a:path w="3901440" h="375920">
                <a:moveTo>
                  <a:pt x="664464" y="78486"/>
                </a:moveTo>
                <a:lnTo>
                  <a:pt x="633222" y="110490"/>
                </a:lnTo>
                <a:lnTo>
                  <a:pt x="639318" y="116586"/>
                </a:lnTo>
                <a:lnTo>
                  <a:pt x="670560" y="84582"/>
                </a:lnTo>
                <a:lnTo>
                  <a:pt x="664464" y="78486"/>
                </a:lnTo>
                <a:close/>
              </a:path>
              <a:path w="3901440" h="375920">
                <a:moveTo>
                  <a:pt x="710184" y="80010"/>
                </a:moveTo>
                <a:lnTo>
                  <a:pt x="702564" y="83820"/>
                </a:lnTo>
                <a:lnTo>
                  <a:pt x="733806" y="160782"/>
                </a:lnTo>
                <a:lnTo>
                  <a:pt x="742188" y="157734"/>
                </a:lnTo>
                <a:lnTo>
                  <a:pt x="710184" y="80010"/>
                </a:lnTo>
                <a:close/>
              </a:path>
              <a:path w="3901440" h="375920">
                <a:moveTo>
                  <a:pt x="781050" y="157734"/>
                </a:moveTo>
                <a:lnTo>
                  <a:pt x="772668" y="160782"/>
                </a:lnTo>
                <a:lnTo>
                  <a:pt x="803910" y="242316"/>
                </a:lnTo>
                <a:lnTo>
                  <a:pt x="812292" y="239268"/>
                </a:lnTo>
                <a:lnTo>
                  <a:pt x="781050" y="157734"/>
                </a:lnTo>
                <a:close/>
              </a:path>
              <a:path w="3901440" h="375920">
                <a:moveTo>
                  <a:pt x="850392" y="238506"/>
                </a:moveTo>
                <a:lnTo>
                  <a:pt x="843534" y="243078"/>
                </a:lnTo>
                <a:lnTo>
                  <a:pt x="874776" y="296418"/>
                </a:lnTo>
                <a:lnTo>
                  <a:pt x="882396" y="291846"/>
                </a:lnTo>
                <a:lnTo>
                  <a:pt x="850392" y="238506"/>
                </a:lnTo>
                <a:close/>
              </a:path>
              <a:path w="3901440" h="375920">
                <a:moveTo>
                  <a:pt x="918210" y="289560"/>
                </a:moveTo>
                <a:lnTo>
                  <a:pt x="916686" y="297942"/>
                </a:lnTo>
                <a:lnTo>
                  <a:pt x="947928" y="305562"/>
                </a:lnTo>
                <a:lnTo>
                  <a:pt x="949452" y="297180"/>
                </a:lnTo>
                <a:lnTo>
                  <a:pt x="918210" y="289560"/>
                </a:lnTo>
                <a:close/>
              </a:path>
              <a:path w="3901440" h="375920">
                <a:moveTo>
                  <a:pt x="1017270" y="278892"/>
                </a:moveTo>
                <a:lnTo>
                  <a:pt x="985266" y="297180"/>
                </a:lnTo>
                <a:lnTo>
                  <a:pt x="989838" y="304800"/>
                </a:lnTo>
                <a:lnTo>
                  <a:pt x="1021080" y="286512"/>
                </a:lnTo>
                <a:lnTo>
                  <a:pt x="1017270" y="278892"/>
                </a:lnTo>
                <a:close/>
              </a:path>
              <a:path w="3901440" h="375920">
                <a:moveTo>
                  <a:pt x="1086612" y="257556"/>
                </a:moveTo>
                <a:lnTo>
                  <a:pt x="1055370" y="278892"/>
                </a:lnTo>
                <a:lnTo>
                  <a:pt x="1059942" y="285750"/>
                </a:lnTo>
                <a:lnTo>
                  <a:pt x="1091946" y="264414"/>
                </a:lnTo>
                <a:lnTo>
                  <a:pt x="1086612" y="257556"/>
                </a:lnTo>
                <a:close/>
              </a:path>
              <a:path w="3901440" h="375920">
                <a:moveTo>
                  <a:pt x="1156716" y="230886"/>
                </a:moveTo>
                <a:lnTo>
                  <a:pt x="1125474" y="257556"/>
                </a:lnTo>
                <a:lnTo>
                  <a:pt x="1130808" y="264414"/>
                </a:lnTo>
                <a:lnTo>
                  <a:pt x="1162812" y="236982"/>
                </a:lnTo>
                <a:lnTo>
                  <a:pt x="1156716" y="230886"/>
                </a:lnTo>
                <a:close/>
              </a:path>
              <a:path w="3901440" h="375920">
                <a:moveTo>
                  <a:pt x="1229868" y="229362"/>
                </a:moveTo>
                <a:lnTo>
                  <a:pt x="1198626" y="229362"/>
                </a:lnTo>
                <a:lnTo>
                  <a:pt x="1198626" y="237744"/>
                </a:lnTo>
                <a:lnTo>
                  <a:pt x="1229868" y="237744"/>
                </a:lnTo>
                <a:lnTo>
                  <a:pt x="1229868" y="229362"/>
                </a:lnTo>
                <a:close/>
              </a:path>
              <a:path w="3901440" h="375920">
                <a:moveTo>
                  <a:pt x="1297686" y="210312"/>
                </a:moveTo>
                <a:lnTo>
                  <a:pt x="1266444" y="230124"/>
                </a:lnTo>
                <a:lnTo>
                  <a:pt x="1271016" y="237744"/>
                </a:lnTo>
                <a:lnTo>
                  <a:pt x="1302258" y="217170"/>
                </a:lnTo>
                <a:lnTo>
                  <a:pt x="1297686" y="210312"/>
                </a:lnTo>
                <a:close/>
              </a:path>
              <a:path w="3901440" h="375920">
                <a:moveTo>
                  <a:pt x="1367028" y="154686"/>
                </a:moveTo>
                <a:lnTo>
                  <a:pt x="1335024" y="211836"/>
                </a:lnTo>
                <a:lnTo>
                  <a:pt x="1342644" y="215646"/>
                </a:lnTo>
                <a:lnTo>
                  <a:pt x="1373886" y="158496"/>
                </a:lnTo>
                <a:lnTo>
                  <a:pt x="1367028" y="154686"/>
                </a:lnTo>
                <a:close/>
              </a:path>
              <a:path w="3901440" h="375920">
                <a:moveTo>
                  <a:pt x="1437894" y="125730"/>
                </a:moveTo>
                <a:lnTo>
                  <a:pt x="1406652" y="153162"/>
                </a:lnTo>
                <a:lnTo>
                  <a:pt x="1411986" y="160020"/>
                </a:lnTo>
                <a:lnTo>
                  <a:pt x="1443228" y="132588"/>
                </a:lnTo>
                <a:lnTo>
                  <a:pt x="1437894" y="125730"/>
                </a:lnTo>
                <a:close/>
              </a:path>
              <a:path w="3901440" h="375920">
                <a:moveTo>
                  <a:pt x="1480566" y="124968"/>
                </a:moveTo>
                <a:lnTo>
                  <a:pt x="1478280" y="133350"/>
                </a:lnTo>
                <a:lnTo>
                  <a:pt x="1510284" y="139446"/>
                </a:lnTo>
                <a:lnTo>
                  <a:pt x="1511808" y="130302"/>
                </a:lnTo>
                <a:lnTo>
                  <a:pt x="1480566" y="124968"/>
                </a:lnTo>
                <a:close/>
              </a:path>
              <a:path w="3901440" h="375920">
                <a:moveTo>
                  <a:pt x="1552194" y="131826"/>
                </a:moveTo>
                <a:lnTo>
                  <a:pt x="1546860" y="137922"/>
                </a:lnTo>
                <a:lnTo>
                  <a:pt x="1578864" y="162306"/>
                </a:lnTo>
                <a:lnTo>
                  <a:pt x="1584198" y="156210"/>
                </a:lnTo>
                <a:lnTo>
                  <a:pt x="1552194" y="131826"/>
                </a:lnTo>
                <a:close/>
              </a:path>
              <a:path w="3901440" h="375920">
                <a:moveTo>
                  <a:pt x="1620774" y="154686"/>
                </a:moveTo>
                <a:lnTo>
                  <a:pt x="1619250" y="163830"/>
                </a:lnTo>
                <a:lnTo>
                  <a:pt x="1650492" y="169164"/>
                </a:lnTo>
                <a:lnTo>
                  <a:pt x="1652015" y="160782"/>
                </a:lnTo>
                <a:lnTo>
                  <a:pt x="1620774" y="154686"/>
                </a:lnTo>
                <a:close/>
              </a:path>
              <a:path w="3901440" h="375920">
                <a:moveTo>
                  <a:pt x="1721358" y="159258"/>
                </a:moveTo>
                <a:lnTo>
                  <a:pt x="1690116" y="160782"/>
                </a:lnTo>
                <a:lnTo>
                  <a:pt x="1690116" y="169164"/>
                </a:lnTo>
                <a:lnTo>
                  <a:pt x="1722120" y="167640"/>
                </a:lnTo>
                <a:lnTo>
                  <a:pt x="1721358" y="159258"/>
                </a:lnTo>
                <a:close/>
              </a:path>
              <a:path w="3901440" h="375920">
                <a:moveTo>
                  <a:pt x="1763268" y="160020"/>
                </a:moveTo>
                <a:lnTo>
                  <a:pt x="1757934" y="166878"/>
                </a:lnTo>
                <a:lnTo>
                  <a:pt x="1789938" y="188976"/>
                </a:lnTo>
                <a:lnTo>
                  <a:pt x="1794510" y="181356"/>
                </a:lnTo>
                <a:lnTo>
                  <a:pt x="1763268" y="160020"/>
                </a:lnTo>
                <a:close/>
              </a:path>
              <a:path w="3901440" h="375920">
                <a:moveTo>
                  <a:pt x="1831848" y="180594"/>
                </a:moveTo>
                <a:lnTo>
                  <a:pt x="1829562" y="188976"/>
                </a:lnTo>
                <a:lnTo>
                  <a:pt x="1860804" y="198120"/>
                </a:lnTo>
                <a:lnTo>
                  <a:pt x="1863090" y="189738"/>
                </a:lnTo>
                <a:lnTo>
                  <a:pt x="1831848" y="180594"/>
                </a:lnTo>
                <a:close/>
              </a:path>
              <a:path w="3901440" h="375920">
                <a:moveTo>
                  <a:pt x="1901952" y="189738"/>
                </a:moveTo>
                <a:lnTo>
                  <a:pt x="1900428" y="198120"/>
                </a:lnTo>
                <a:lnTo>
                  <a:pt x="1931670" y="201930"/>
                </a:lnTo>
                <a:lnTo>
                  <a:pt x="1933194" y="193548"/>
                </a:lnTo>
                <a:lnTo>
                  <a:pt x="1901952" y="189738"/>
                </a:lnTo>
                <a:close/>
              </a:path>
              <a:path w="3901440" h="375920">
                <a:moveTo>
                  <a:pt x="2002536" y="190500"/>
                </a:moveTo>
                <a:lnTo>
                  <a:pt x="1971294" y="193548"/>
                </a:lnTo>
                <a:lnTo>
                  <a:pt x="1972056" y="201930"/>
                </a:lnTo>
                <a:lnTo>
                  <a:pt x="2003298" y="199644"/>
                </a:lnTo>
                <a:lnTo>
                  <a:pt x="2002536" y="190500"/>
                </a:lnTo>
                <a:close/>
              </a:path>
              <a:path w="3901440" h="375920">
                <a:moveTo>
                  <a:pt x="2071878" y="183642"/>
                </a:moveTo>
                <a:lnTo>
                  <a:pt x="2040636" y="191262"/>
                </a:lnTo>
                <a:lnTo>
                  <a:pt x="2042160" y="199644"/>
                </a:lnTo>
                <a:lnTo>
                  <a:pt x="2074164" y="192024"/>
                </a:lnTo>
                <a:lnTo>
                  <a:pt x="2071878" y="183642"/>
                </a:lnTo>
                <a:close/>
              </a:path>
              <a:path w="3901440" h="375920">
                <a:moveTo>
                  <a:pt x="2141982" y="175260"/>
                </a:moveTo>
                <a:lnTo>
                  <a:pt x="2110740" y="183642"/>
                </a:lnTo>
                <a:lnTo>
                  <a:pt x="2113026" y="192024"/>
                </a:lnTo>
                <a:lnTo>
                  <a:pt x="2144268" y="183642"/>
                </a:lnTo>
                <a:lnTo>
                  <a:pt x="2141982" y="175260"/>
                </a:lnTo>
                <a:close/>
              </a:path>
              <a:path w="3901440" h="375920">
                <a:moveTo>
                  <a:pt x="2212848" y="166878"/>
                </a:moveTo>
                <a:lnTo>
                  <a:pt x="2180844" y="175260"/>
                </a:lnTo>
                <a:lnTo>
                  <a:pt x="2183130" y="183642"/>
                </a:lnTo>
                <a:lnTo>
                  <a:pt x="2215134" y="174498"/>
                </a:lnTo>
                <a:lnTo>
                  <a:pt x="2212848" y="166878"/>
                </a:lnTo>
                <a:close/>
              </a:path>
              <a:path w="3901440" h="375920">
                <a:moveTo>
                  <a:pt x="2282190" y="155448"/>
                </a:moveTo>
                <a:lnTo>
                  <a:pt x="2250948" y="166878"/>
                </a:lnTo>
                <a:lnTo>
                  <a:pt x="2253996" y="174498"/>
                </a:lnTo>
                <a:lnTo>
                  <a:pt x="2285238" y="163068"/>
                </a:lnTo>
                <a:lnTo>
                  <a:pt x="2282190" y="155448"/>
                </a:lnTo>
                <a:close/>
              </a:path>
              <a:path w="3901440" h="375920">
                <a:moveTo>
                  <a:pt x="2353056" y="144018"/>
                </a:moveTo>
                <a:lnTo>
                  <a:pt x="2321052" y="155448"/>
                </a:lnTo>
                <a:lnTo>
                  <a:pt x="2324100" y="163068"/>
                </a:lnTo>
                <a:lnTo>
                  <a:pt x="2355342" y="151638"/>
                </a:lnTo>
                <a:lnTo>
                  <a:pt x="2353056" y="144018"/>
                </a:lnTo>
                <a:close/>
              </a:path>
              <a:path w="3901440" h="375920">
                <a:moveTo>
                  <a:pt x="2423160" y="133350"/>
                </a:moveTo>
                <a:lnTo>
                  <a:pt x="2391918" y="144018"/>
                </a:lnTo>
                <a:lnTo>
                  <a:pt x="2394204" y="151638"/>
                </a:lnTo>
                <a:lnTo>
                  <a:pt x="2425446" y="141732"/>
                </a:lnTo>
                <a:lnTo>
                  <a:pt x="2423160" y="133350"/>
                </a:lnTo>
                <a:close/>
              </a:path>
              <a:path w="3901440" h="375920">
                <a:moveTo>
                  <a:pt x="2494026" y="128016"/>
                </a:moveTo>
                <a:lnTo>
                  <a:pt x="2462784" y="133350"/>
                </a:lnTo>
                <a:lnTo>
                  <a:pt x="2464308" y="141732"/>
                </a:lnTo>
                <a:lnTo>
                  <a:pt x="2495550" y="136398"/>
                </a:lnTo>
                <a:lnTo>
                  <a:pt x="2494026" y="128016"/>
                </a:lnTo>
                <a:close/>
              </a:path>
              <a:path w="3901440" h="375920">
                <a:moveTo>
                  <a:pt x="2564130" y="120396"/>
                </a:moveTo>
                <a:lnTo>
                  <a:pt x="2532126" y="128016"/>
                </a:lnTo>
                <a:lnTo>
                  <a:pt x="2534412" y="136398"/>
                </a:lnTo>
                <a:lnTo>
                  <a:pt x="2565654" y="128778"/>
                </a:lnTo>
                <a:lnTo>
                  <a:pt x="2564130" y="120396"/>
                </a:lnTo>
                <a:close/>
              </a:path>
              <a:path w="3901440" h="375920">
                <a:moveTo>
                  <a:pt x="2634234" y="110490"/>
                </a:moveTo>
                <a:lnTo>
                  <a:pt x="2602230" y="120396"/>
                </a:lnTo>
                <a:lnTo>
                  <a:pt x="2605278" y="128778"/>
                </a:lnTo>
                <a:lnTo>
                  <a:pt x="2636520" y="118872"/>
                </a:lnTo>
                <a:lnTo>
                  <a:pt x="2634234" y="110490"/>
                </a:lnTo>
                <a:close/>
              </a:path>
              <a:path w="3901440" h="375920">
                <a:moveTo>
                  <a:pt x="2704338" y="102108"/>
                </a:moveTo>
                <a:lnTo>
                  <a:pt x="2673096" y="110490"/>
                </a:lnTo>
                <a:lnTo>
                  <a:pt x="2675382" y="118872"/>
                </a:lnTo>
                <a:lnTo>
                  <a:pt x="2706624" y="110490"/>
                </a:lnTo>
                <a:lnTo>
                  <a:pt x="2704338" y="102108"/>
                </a:lnTo>
                <a:close/>
              </a:path>
              <a:path w="3901440" h="375920">
                <a:moveTo>
                  <a:pt x="2775966" y="100584"/>
                </a:moveTo>
                <a:lnTo>
                  <a:pt x="2743962" y="102108"/>
                </a:lnTo>
                <a:lnTo>
                  <a:pt x="2744724" y="110490"/>
                </a:lnTo>
                <a:lnTo>
                  <a:pt x="2775966" y="108966"/>
                </a:lnTo>
                <a:lnTo>
                  <a:pt x="2775966" y="100584"/>
                </a:lnTo>
                <a:close/>
              </a:path>
              <a:path w="3901440" h="375920">
                <a:moveTo>
                  <a:pt x="2814828" y="100584"/>
                </a:moveTo>
                <a:lnTo>
                  <a:pt x="2814066" y="108966"/>
                </a:lnTo>
                <a:lnTo>
                  <a:pt x="2846070" y="110490"/>
                </a:lnTo>
                <a:lnTo>
                  <a:pt x="2846070" y="102108"/>
                </a:lnTo>
                <a:lnTo>
                  <a:pt x="2814828" y="100584"/>
                </a:lnTo>
                <a:close/>
              </a:path>
              <a:path w="3901440" h="375920">
                <a:moveTo>
                  <a:pt x="2916174" y="99060"/>
                </a:moveTo>
                <a:lnTo>
                  <a:pt x="2884170" y="102108"/>
                </a:lnTo>
                <a:lnTo>
                  <a:pt x="2884932" y="110490"/>
                </a:lnTo>
                <a:lnTo>
                  <a:pt x="2916936" y="107442"/>
                </a:lnTo>
                <a:lnTo>
                  <a:pt x="2916174" y="99060"/>
                </a:lnTo>
                <a:close/>
              </a:path>
              <a:path w="3901440" h="375920">
                <a:moveTo>
                  <a:pt x="2985516" y="93726"/>
                </a:moveTo>
                <a:lnTo>
                  <a:pt x="2954274" y="99060"/>
                </a:lnTo>
                <a:lnTo>
                  <a:pt x="2955798" y="107442"/>
                </a:lnTo>
                <a:lnTo>
                  <a:pt x="2987040" y="102108"/>
                </a:lnTo>
                <a:lnTo>
                  <a:pt x="2985516" y="93726"/>
                </a:lnTo>
                <a:close/>
              </a:path>
              <a:path w="3901440" h="375920">
                <a:moveTo>
                  <a:pt x="3055620" y="86106"/>
                </a:moveTo>
                <a:lnTo>
                  <a:pt x="3024378" y="93726"/>
                </a:lnTo>
                <a:lnTo>
                  <a:pt x="3026664" y="102108"/>
                </a:lnTo>
                <a:lnTo>
                  <a:pt x="3057906" y="94488"/>
                </a:lnTo>
                <a:lnTo>
                  <a:pt x="3055620" y="86106"/>
                </a:lnTo>
                <a:close/>
              </a:path>
              <a:path w="3901440" h="375920">
                <a:moveTo>
                  <a:pt x="3125724" y="77724"/>
                </a:moveTo>
                <a:lnTo>
                  <a:pt x="3094482" y="86106"/>
                </a:lnTo>
                <a:lnTo>
                  <a:pt x="3096768" y="94488"/>
                </a:lnTo>
                <a:lnTo>
                  <a:pt x="3128010" y="86106"/>
                </a:lnTo>
                <a:lnTo>
                  <a:pt x="3125724" y="77724"/>
                </a:lnTo>
                <a:close/>
              </a:path>
              <a:path w="3901440" h="375920">
                <a:moveTo>
                  <a:pt x="3196590" y="69342"/>
                </a:moveTo>
                <a:lnTo>
                  <a:pt x="3164586" y="77724"/>
                </a:lnTo>
                <a:lnTo>
                  <a:pt x="3166872" y="86106"/>
                </a:lnTo>
                <a:lnTo>
                  <a:pt x="3198876" y="77724"/>
                </a:lnTo>
                <a:lnTo>
                  <a:pt x="3196590" y="69342"/>
                </a:lnTo>
                <a:close/>
              </a:path>
              <a:path w="3901440" h="375920">
                <a:moveTo>
                  <a:pt x="3266694" y="61722"/>
                </a:moveTo>
                <a:lnTo>
                  <a:pt x="3235452" y="69342"/>
                </a:lnTo>
                <a:lnTo>
                  <a:pt x="3236976" y="77724"/>
                </a:lnTo>
                <a:lnTo>
                  <a:pt x="3268979" y="70104"/>
                </a:lnTo>
                <a:lnTo>
                  <a:pt x="3266694" y="61722"/>
                </a:lnTo>
                <a:close/>
              </a:path>
              <a:path w="3901440" h="375920">
                <a:moveTo>
                  <a:pt x="3337560" y="56388"/>
                </a:moveTo>
                <a:lnTo>
                  <a:pt x="3305556" y="61722"/>
                </a:lnTo>
                <a:lnTo>
                  <a:pt x="3307079" y="70104"/>
                </a:lnTo>
                <a:lnTo>
                  <a:pt x="3339084" y="64770"/>
                </a:lnTo>
                <a:lnTo>
                  <a:pt x="3337560" y="56388"/>
                </a:lnTo>
                <a:close/>
              </a:path>
              <a:path w="3901440" h="375920">
                <a:moveTo>
                  <a:pt x="3407664" y="48768"/>
                </a:moveTo>
                <a:lnTo>
                  <a:pt x="3375660" y="56388"/>
                </a:lnTo>
                <a:lnTo>
                  <a:pt x="3377946" y="64770"/>
                </a:lnTo>
                <a:lnTo>
                  <a:pt x="3409188" y="57150"/>
                </a:lnTo>
                <a:lnTo>
                  <a:pt x="3407664" y="48768"/>
                </a:lnTo>
                <a:close/>
              </a:path>
              <a:path w="3901440" h="375920">
                <a:moveTo>
                  <a:pt x="3477768" y="41910"/>
                </a:moveTo>
                <a:lnTo>
                  <a:pt x="3445764" y="48768"/>
                </a:lnTo>
                <a:lnTo>
                  <a:pt x="3448050" y="57150"/>
                </a:lnTo>
                <a:lnTo>
                  <a:pt x="3479291" y="50292"/>
                </a:lnTo>
                <a:lnTo>
                  <a:pt x="3477768" y="41910"/>
                </a:lnTo>
                <a:close/>
              </a:path>
              <a:path w="3901440" h="375920">
                <a:moveTo>
                  <a:pt x="3547872" y="35052"/>
                </a:moveTo>
                <a:lnTo>
                  <a:pt x="3516629" y="41910"/>
                </a:lnTo>
                <a:lnTo>
                  <a:pt x="3518154" y="50292"/>
                </a:lnTo>
                <a:lnTo>
                  <a:pt x="3549396" y="43434"/>
                </a:lnTo>
                <a:lnTo>
                  <a:pt x="3547872" y="35052"/>
                </a:lnTo>
                <a:close/>
              </a:path>
              <a:path w="3901440" h="375920">
                <a:moveTo>
                  <a:pt x="3617976" y="28956"/>
                </a:moveTo>
                <a:lnTo>
                  <a:pt x="3586734" y="34290"/>
                </a:lnTo>
                <a:lnTo>
                  <a:pt x="3588258" y="43434"/>
                </a:lnTo>
                <a:lnTo>
                  <a:pt x="3619500" y="37338"/>
                </a:lnTo>
                <a:lnTo>
                  <a:pt x="3617976" y="28956"/>
                </a:lnTo>
                <a:close/>
              </a:path>
              <a:path w="3901440" h="375920">
                <a:moveTo>
                  <a:pt x="3688079" y="22098"/>
                </a:moveTo>
                <a:lnTo>
                  <a:pt x="3656838" y="28956"/>
                </a:lnTo>
                <a:lnTo>
                  <a:pt x="3658362" y="37338"/>
                </a:lnTo>
                <a:lnTo>
                  <a:pt x="3690366" y="30480"/>
                </a:lnTo>
                <a:lnTo>
                  <a:pt x="3688079" y="22098"/>
                </a:lnTo>
                <a:close/>
              </a:path>
              <a:path w="3901440" h="375920">
                <a:moveTo>
                  <a:pt x="3758946" y="14478"/>
                </a:moveTo>
                <a:lnTo>
                  <a:pt x="3726941" y="22098"/>
                </a:lnTo>
                <a:lnTo>
                  <a:pt x="3729228" y="30480"/>
                </a:lnTo>
                <a:lnTo>
                  <a:pt x="3760470" y="22860"/>
                </a:lnTo>
                <a:lnTo>
                  <a:pt x="3758946" y="14478"/>
                </a:lnTo>
                <a:close/>
              </a:path>
              <a:path w="3901440" h="375920">
                <a:moveTo>
                  <a:pt x="3829050" y="7620"/>
                </a:moveTo>
                <a:lnTo>
                  <a:pt x="3797046" y="14478"/>
                </a:lnTo>
                <a:lnTo>
                  <a:pt x="3799332" y="22860"/>
                </a:lnTo>
                <a:lnTo>
                  <a:pt x="3830574" y="16002"/>
                </a:lnTo>
                <a:lnTo>
                  <a:pt x="3829050" y="7620"/>
                </a:lnTo>
                <a:close/>
              </a:path>
              <a:path w="3901440" h="375920">
                <a:moveTo>
                  <a:pt x="3899154" y="0"/>
                </a:moveTo>
                <a:lnTo>
                  <a:pt x="3867912" y="7620"/>
                </a:lnTo>
                <a:lnTo>
                  <a:pt x="3869436" y="16002"/>
                </a:lnTo>
                <a:lnTo>
                  <a:pt x="3901440" y="8382"/>
                </a:lnTo>
                <a:lnTo>
                  <a:pt x="3899154" y="0"/>
                </a:lnTo>
                <a:close/>
              </a:path>
            </a:pathLst>
          </a:custGeom>
          <a:solidFill>
            <a:srgbClr val="000000"/>
          </a:solidFill>
        </p:spPr>
        <p:txBody>
          <a:bodyPr wrap="square" lIns="0" tIns="0" rIns="0" bIns="0" rtlCol="0"/>
          <a:lstStyle/>
          <a:p>
            <a:endParaRPr/>
          </a:p>
        </p:txBody>
      </p:sp>
      <p:sp>
        <p:nvSpPr>
          <p:cNvPr id="414" name="object 414"/>
          <p:cNvSpPr/>
          <p:nvPr/>
        </p:nvSpPr>
        <p:spPr>
          <a:xfrm>
            <a:off x="2585084" y="5321046"/>
            <a:ext cx="0" cy="1892935"/>
          </a:xfrm>
          <a:custGeom>
            <a:avLst/>
            <a:gdLst/>
            <a:ahLst/>
            <a:cxnLst/>
            <a:rect l="l" t="t" r="r" b="b"/>
            <a:pathLst>
              <a:path h="1892934">
                <a:moveTo>
                  <a:pt x="0" y="0"/>
                </a:moveTo>
                <a:lnTo>
                  <a:pt x="0" y="1892807"/>
                </a:lnTo>
              </a:path>
            </a:pathLst>
          </a:custGeom>
          <a:ln w="3175">
            <a:solidFill>
              <a:srgbClr val="3F3F3F"/>
            </a:solidFill>
          </a:ln>
        </p:spPr>
        <p:txBody>
          <a:bodyPr wrap="square" lIns="0" tIns="0" rIns="0" bIns="0" rtlCol="0"/>
          <a:lstStyle/>
          <a:p>
            <a:endParaRPr/>
          </a:p>
        </p:txBody>
      </p:sp>
      <p:sp>
        <p:nvSpPr>
          <p:cNvPr id="415" name="object 415"/>
          <p:cNvSpPr/>
          <p:nvPr/>
        </p:nvSpPr>
        <p:spPr>
          <a:xfrm>
            <a:off x="2556510" y="718489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6" name="object 416"/>
          <p:cNvSpPr/>
          <p:nvPr/>
        </p:nvSpPr>
        <p:spPr>
          <a:xfrm>
            <a:off x="2556510" y="6918197"/>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7" name="object 417"/>
          <p:cNvSpPr/>
          <p:nvPr/>
        </p:nvSpPr>
        <p:spPr>
          <a:xfrm>
            <a:off x="2556510" y="6651879"/>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8" name="object 418"/>
          <p:cNvSpPr/>
          <p:nvPr/>
        </p:nvSpPr>
        <p:spPr>
          <a:xfrm>
            <a:off x="2556510" y="6385560"/>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19" name="object 419"/>
          <p:cNvSpPr/>
          <p:nvPr/>
        </p:nvSpPr>
        <p:spPr>
          <a:xfrm>
            <a:off x="2556510" y="6118859"/>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0" name="object 420"/>
          <p:cNvSpPr/>
          <p:nvPr/>
        </p:nvSpPr>
        <p:spPr>
          <a:xfrm>
            <a:off x="2556510" y="5853683"/>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1" name="object 421"/>
          <p:cNvSpPr/>
          <p:nvPr/>
        </p:nvSpPr>
        <p:spPr>
          <a:xfrm>
            <a:off x="2556510" y="5586983"/>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2" name="object 422"/>
          <p:cNvSpPr/>
          <p:nvPr/>
        </p:nvSpPr>
        <p:spPr>
          <a:xfrm>
            <a:off x="2556510" y="5320664"/>
            <a:ext cx="29209" cy="0"/>
          </a:xfrm>
          <a:custGeom>
            <a:avLst/>
            <a:gdLst/>
            <a:ahLst/>
            <a:cxnLst/>
            <a:rect l="l" t="t" r="r" b="b"/>
            <a:pathLst>
              <a:path w="29210">
                <a:moveTo>
                  <a:pt x="0" y="0"/>
                </a:moveTo>
                <a:lnTo>
                  <a:pt x="28956" y="0"/>
                </a:lnTo>
              </a:path>
            </a:pathLst>
          </a:custGeom>
          <a:ln w="3175">
            <a:solidFill>
              <a:srgbClr val="3F3F3F"/>
            </a:solidFill>
          </a:ln>
        </p:spPr>
        <p:txBody>
          <a:bodyPr wrap="square" lIns="0" tIns="0" rIns="0" bIns="0" rtlCol="0"/>
          <a:lstStyle/>
          <a:p>
            <a:endParaRPr/>
          </a:p>
        </p:txBody>
      </p:sp>
      <p:sp>
        <p:nvSpPr>
          <p:cNvPr id="423" name="object 423"/>
          <p:cNvSpPr/>
          <p:nvPr/>
        </p:nvSpPr>
        <p:spPr>
          <a:xfrm>
            <a:off x="2585466" y="7184897"/>
            <a:ext cx="3937000" cy="0"/>
          </a:xfrm>
          <a:custGeom>
            <a:avLst/>
            <a:gdLst/>
            <a:ahLst/>
            <a:cxnLst/>
            <a:rect l="l" t="t" r="r" b="b"/>
            <a:pathLst>
              <a:path w="3937000">
                <a:moveTo>
                  <a:pt x="0" y="0"/>
                </a:moveTo>
                <a:lnTo>
                  <a:pt x="3936491" y="0"/>
                </a:lnTo>
              </a:path>
            </a:pathLst>
          </a:custGeom>
          <a:ln w="3175">
            <a:solidFill>
              <a:srgbClr val="3F3F3F"/>
            </a:solidFill>
          </a:ln>
        </p:spPr>
        <p:txBody>
          <a:bodyPr wrap="square" lIns="0" tIns="0" rIns="0" bIns="0" rtlCol="0"/>
          <a:lstStyle/>
          <a:p>
            <a:endParaRPr/>
          </a:p>
        </p:txBody>
      </p:sp>
      <p:sp>
        <p:nvSpPr>
          <p:cNvPr id="424" name="object 424"/>
          <p:cNvSpPr/>
          <p:nvPr/>
        </p:nvSpPr>
        <p:spPr>
          <a:xfrm>
            <a:off x="2865120" y="7199376"/>
            <a:ext cx="2540" cy="0"/>
          </a:xfrm>
          <a:custGeom>
            <a:avLst/>
            <a:gdLst/>
            <a:ahLst/>
            <a:cxnLst/>
            <a:rect l="l" t="t" r="r" b="b"/>
            <a:pathLst>
              <a:path w="2539">
                <a:moveTo>
                  <a:pt x="0" y="0"/>
                </a:moveTo>
                <a:lnTo>
                  <a:pt x="2286" y="0"/>
                </a:lnTo>
              </a:path>
            </a:pathLst>
          </a:custGeom>
          <a:ln w="28956">
            <a:solidFill>
              <a:srgbClr val="3F3F3F"/>
            </a:solidFill>
          </a:ln>
        </p:spPr>
        <p:txBody>
          <a:bodyPr wrap="square" lIns="0" tIns="0" rIns="0" bIns="0" rtlCol="0"/>
          <a:lstStyle/>
          <a:p>
            <a:endParaRPr/>
          </a:p>
        </p:txBody>
      </p:sp>
      <p:sp>
        <p:nvSpPr>
          <p:cNvPr id="425" name="object 425"/>
          <p:cNvSpPr/>
          <p:nvPr/>
        </p:nvSpPr>
        <p:spPr>
          <a:xfrm>
            <a:off x="3145535" y="7199376"/>
            <a:ext cx="3175" cy="0"/>
          </a:xfrm>
          <a:custGeom>
            <a:avLst/>
            <a:gdLst/>
            <a:ahLst/>
            <a:cxnLst/>
            <a:rect l="l" t="t" r="r" b="b"/>
            <a:pathLst>
              <a:path w="3175">
                <a:moveTo>
                  <a:pt x="0" y="0"/>
                </a:moveTo>
                <a:lnTo>
                  <a:pt x="3048" y="0"/>
                </a:lnTo>
              </a:path>
            </a:pathLst>
          </a:custGeom>
          <a:ln w="28956">
            <a:solidFill>
              <a:srgbClr val="3F3F3F"/>
            </a:solidFill>
          </a:ln>
        </p:spPr>
        <p:txBody>
          <a:bodyPr wrap="square" lIns="0" tIns="0" rIns="0" bIns="0" rtlCol="0"/>
          <a:lstStyle/>
          <a:p>
            <a:endParaRPr/>
          </a:p>
        </p:txBody>
      </p:sp>
      <p:sp>
        <p:nvSpPr>
          <p:cNvPr id="426" name="object 426"/>
          <p:cNvSpPr/>
          <p:nvPr/>
        </p:nvSpPr>
        <p:spPr>
          <a:xfrm>
            <a:off x="3426714"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27" name="object 427"/>
          <p:cNvSpPr/>
          <p:nvPr/>
        </p:nvSpPr>
        <p:spPr>
          <a:xfrm>
            <a:off x="3707891" y="7199376"/>
            <a:ext cx="3175" cy="0"/>
          </a:xfrm>
          <a:custGeom>
            <a:avLst/>
            <a:gdLst/>
            <a:ahLst/>
            <a:cxnLst/>
            <a:rect l="l" t="t" r="r" b="b"/>
            <a:pathLst>
              <a:path w="3175">
                <a:moveTo>
                  <a:pt x="0" y="0"/>
                </a:moveTo>
                <a:lnTo>
                  <a:pt x="3048" y="0"/>
                </a:lnTo>
              </a:path>
            </a:pathLst>
          </a:custGeom>
          <a:ln w="28956">
            <a:solidFill>
              <a:srgbClr val="3F3F3F"/>
            </a:solidFill>
          </a:ln>
        </p:spPr>
        <p:txBody>
          <a:bodyPr wrap="square" lIns="0" tIns="0" rIns="0" bIns="0" rtlCol="0"/>
          <a:lstStyle/>
          <a:p>
            <a:endParaRPr/>
          </a:p>
        </p:txBody>
      </p:sp>
      <p:sp>
        <p:nvSpPr>
          <p:cNvPr id="428" name="object 428"/>
          <p:cNvSpPr/>
          <p:nvPr/>
        </p:nvSpPr>
        <p:spPr>
          <a:xfrm>
            <a:off x="3989070"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29" name="object 429"/>
          <p:cNvSpPr/>
          <p:nvPr/>
        </p:nvSpPr>
        <p:spPr>
          <a:xfrm>
            <a:off x="4271771"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30" name="object 430"/>
          <p:cNvSpPr/>
          <p:nvPr/>
        </p:nvSpPr>
        <p:spPr>
          <a:xfrm>
            <a:off x="4552950" y="7199376"/>
            <a:ext cx="2540" cy="0"/>
          </a:xfrm>
          <a:custGeom>
            <a:avLst/>
            <a:gdLst/>
            <a:ahLst/>
            <a:cxnLst/>
            <a:rect l="l" t="t" r="r" b="b"/>
            <a:pathLst>
              <a:path w="2539">
                <a:moveTo>
                  <a:pt x="0" y="0"/>
                </a:moveTo>
                <a:lnTo>
                  <a:pt x="2285" y="0"/>
                </a:lnTo>
              </a:path>
            </a:pathLst>
          </a:custGeom>
          <a:ln w="28956">
            <a:solidFill>
              <a:srgbClr val="3F3F3F"/>
            </a:solidFill>
          </a:ln>
        </p:spPr>
        <p:txBody>
          <a:bodyPr wrap="square" lIns="0" tIns="0" rIns="0" bIns="0" rtlCol="0"/>
          <a:lstStyle/>
          <a:p>
            <a:endParaRPr/>
          </a:p>
        </p:txBody>
      </p:sp>
      <p:sp>
        <p:nvSpPr>
          <p:cNvPr id="431" name="object 431"/>
          <p:cNvSpPr/>
          <p:nvPr/>
        </p:nvSpPr>
        <p:spPr>
          <a:xfrm>
            <a:off x="4834128" y="7199376"/>
            <a:ext cx="2540" cy="0"/>
          </a:xfrm>
          <a:custGeom>
            <a:avLst/>
            <a:gdLst/>
            <a:ahLst/>
            <a:cxnLst/>
            <a:rect l="l" t="t" r="r" b="b"/>
            <a:pathLst>
              <a:path w="2539">
                <a:moveTo>
                  <a:pt x="0" y="0"/>
                </a:moveTo>
                <a:lnTo>
                  <a:pt x="2285" y="0"/>
                </a:lnTo>
              </a:path>
            </a:pathLst>
          </a:custGeom>
          <a:ln w="28956">
            <a:solidFill>
              <a:srgbClr val="3F3F3F"/>
            </a:solidFill>
          </a:ln>
        </p:spPr>
        <p:txBody>
          <a:bodyPr wrap="square" lIns="0" tIns="0" rIns="0" bIns="0" rtlCol="0"/>
          <a:lstStyle/>
          <a:p>
            <a:endParaRPr/>
          </a:p>
        </p:txBody>
      </p:sp>
      <p:sp>
        <p:nvSpPr>
          <p:cNvPr id="432" name="object 432"/>
          <p:cNvSpPr/>
          <p:nvPr/>
        </p:nvSpPr>
        <p:spPr>
          <a:xfrm>
            <a:off x="5114544"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33" name="object 433"/>
          <p:cNvSpPr/>
          <p:nvPr/>
        </p:nvSpPr>
        <p:spPr>
          <a:xfrm>
            <a:off x="5395721"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34" name="object 434"/>
          <p:cNvSpPr/>
          <p:nvPr/>
        </p:nvSpPr>
        <p:spPr>
          <a:xfrm>
            <a:off x="5676900" y="7199376"/>
            <a:ext cx="3175" cy="0"/>
          </a:xfrm>
          <a:custGeom>
            <a:avLst/>
            <a:gdLst/>
            <a:ahLst/>
            <a:cxnLst/>
            <a:rect l="l" t="t" r="r" b="b"/>
            <a:pathLst>
              <a:path w="3175">
                <a:moveTo>
                  <a:pt x="0" y="0"/>
                </a:moveTo>
                <a:lnTo>
                  <a:pt x="3048" y="0"/>
                </a:lnTo>
              </a:path>
            </a:pathLst>
          </a:custGeom>
          <a:ln w="28956">
            <a:solidFill>
              <a:srgbClr val="3F3F3F"/>
            </a:solidFill>
          </a:ln>
        </p:spPr>
        <p:txBody>
          <a:bodyPr wrap="square" lIns="0" tIns="0" rIns="0" bIns="0" rtlCol="0"/>
          <a:lstStyle/>
          <a:p>
            <a:endParaRPr/>
          </a:p>
        </p:txBody>
      </p:sp>
      <p:sp>
        <p:nvSpPr>
          <p:cNvPr id="435" name="object 435"/>
          <p:cNvSpPr/>
          <p:nvPr/>
        </p:nvSpPr>
        <p:spPr>
          <a:xfrm>
            <a:off x="5958078"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36" name="object 436"/>
          <p:cNvSpPr/>
          <p:nvPr/>
        </p:nvSpPr>
        <p:spPr>
          <a:xfrm>
            <a:off x="6239255"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37" name="object 437"/>
          <p:cNvSpPr/>
          <p:nvPr/>
        </p:nvSpPr>
        <p:spPr>
          <a:xfrm>
            <a:off x="6520433" y="7199376"/>
            <a:ext cx="3175" cy="0"/>
          </a:xfrm>
          <a:custGeom>
            <a:avLst/>
            <a:gdLst/>
            <a:ahLst/>
            <a:cxnLst/>
            <a:rect l="l" t="t" r="r" b="b"/>
            <a:pathLst>
              <a:path w="3175">
                <a:moveTo>
                  <a:pt x="0" y="0"/>
                </a:moveTo>
                <a:lnTo>
                  <a:pt x="3047" y="0"/>
                </a:lnTo>
              </a:path>
            </a:pathLst>
          </a:custGeom>
          <a:ln w="28956">
            <a:solidFill>
              <a:srgbClr val="3F3F3F"/>
            </a:solidFill>
          </a:ln>
        </p:spPr>
        <p:txBody>
          <a:bodyPr wrap="square" lIns="0" tIns="0" rIns="0" bIns="0" rtlCol="0"/>
          <a:lstStyle/>
          <a:p>
            <a:endParaRPr/>
          </a:p>
        </p:txBody>
      </p:sp>
      <p:sp>
        <p:nvSpPr>
          <p:cNvPr id="438" name="object 438"/>
          <p:cNvSpPr txBox="1"/>
          <p:nvPr/>
        </p:nvSpPr>
        <p:spPr>
          <a:xfrm>
            <a:off x="2397249" y="6320791"/>
            <a:ext cx="119380" cy="11557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60</a:t>
            </a:r>
            <a:endParaRPr sz="750">
              <a:latin typeface="Arial"/>
              <a:cs typeface="Arial"/>
            </a:endParaRPr>
          </a:p>
        </p:txBody>
      </p:sp>
      <p:sp>
        <p:nvSpPr>
          <p:cNvPr id="439" name="object 439"/>
          <p:cNvSpPr txBox="1"/>
          <p:nvPr/>
        </p:nvSpPr>
        <p:spPr>
          <a:xfrm>
            <a:off x="2397249" y="6054850"/>
            <a:ext cx="119380" cy="11557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80</a:t>
            </a:r>
            <a:endParaRPr sz="750">
              <a:latin typeface="Arial"/>
              <a:cs typeface="Arial"/>
            </a:endParaRPr>
          </a:p>
        </p:txBody>
      </p:sp>
      <p:sp>
        <p:nvSpPr>
          <p:cNvPr id="440" name="object 440"/>
          <p:cNvSpPr txBox="1"/>
          <p:nvPr/>
        </p:nvSpPr>
        <p:spPr>
          <a:xfrm>
            <a:off x="2344676" y="5256270"/>
            <a:ext cx="172085" cy="648335"/>
          </a:xfrm>
          <a:prstGeom prst="rect">
            <a:avLst/>
          </a:prstGeom>
        </p:spPr>
        <p:txBody>
          <a:bodyPr vert="horz" wrap="square" lIns="0" tIns="0" rIns="0" bIns="0" rtlCol="0">
            <a:spAutoFit/>
          </a:bodyPr>
          <a:lstStyle/>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4</a:t>
            </a:r>
            <a:r>
              <a:rPr sz="750" b="1" dirty="0">
                <a:solidFill>
                  <a:srgbClr val="3F3F3F"/>
                </a:solidFill>
                <a:latin typeface="Arial"/>
                <a:cs typeface="Arial"/>
              </a:rPr>
              <a:t>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10" dirty="0">
                <a:solidFill>
                  <a:srgbClr val="3F3F3F"/>
                </a:solidFill>
                <a:latin typeface="Arial"/>
                <a:cs typeface="Arial"/>
              </a:rPr>
              <a:t>1</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a:p>
            <a:pPr>
              <a:lnSpc>
                <a:spcPct val="100000"/>
              </a:lnSpc>
              <a:spcBef>
                <a:spcPts val="50"/>
              </a:spcBef>
            </a:pPr>
            <a:endParaRPr sz="1000">
              <a:latin typeface="Times New Roman"/>
              <a:cs typeface="Times New Roman"/>
            </a:endParaRPr>
          </a:p>
          <a:p>
            <a:pPr>
              <a:lnSpc>
                <a:spcPct val="100000"/>
              </a:lnSpc>
            </a:pPr>
            <a:r>
              <a:rPr sz="750" b="1" spc="-10" dirty="0">
                <a:solidFill>
                  <a:srgbClr val="3F3F3F"/>
                </a:solidFill>
                <a:latin typeface="Arial"/>
                <a:cs typeface="Arial"/>
              </a:rPr>
              <a:t>1</a:t>
            </a:r>
            <a:r>
              <a:rPr sz="750" b="1" spc="-5" dirty="0">
                <a:solidFill>
                  <a:srgbClr val="3F3F3F"/>
                </a:solidFill>
                <a:latin typeface="Arial"/>
                <a:cs typeface="Arial"/>
              </a:rPr>
              <a:t>0</a:t>
            </a:r>
            <a:r>
              <a:rPr sz="750" b="1" dirty="0">
                <a:solidFill>
                  <a:srgbClr val="3F3F3F"/>
                </a:solidFill>
                <a:latin typeface="Arial"/>
                <a:cs typeface="Arial"/>
              </a:rPr>
              <a:t>0</a:t>
            </a:r>
            <a:endParaRPr sz="750">
              <a:latin typeface="Arial"/>
              <a:cs typeface="Arial"/>
            </a:endParaRPr>
          </a:p>
        </p:txBody>
      </p:sp>
      <p:sp>
        <p:nvSpPr>
          <p:cNvPr id="441" name="object 441"/>
          <p:cNvSpPr txBox="1"/>
          <p:nvPr/>
        </p:nvSpPr>
        <p:spPr>
          <a:xfrm>
            <a:off x="2397249" y="6587489"/>
            <a:ext cx="4190365" cy="762000"/>
          </a:xfrm>
          <a:prstGeom prst="rect">
            <a:avLst/>
          </a:prstGeom>
        </p:spPr>
        <p:txBody>
          <a:bodyPr vert="horz" wrap="square" lIns="0" tIns="0" rIns="0" bIns="0" rtlCol="0">
            <a:spAutoFit/>
          </a:bodyPr>
          <a:lstStyle/>
          <a:p>
            <a:pPr>
              <a:lnSpc>
                <a:spcPct val="100000"/>
              </a:lnSpc>
            </a:pPr>
            <a:r>
              <a:rPr sz="750" b="1" spc="-5" dirty="0">
                <a:solidFill>
                  <a:srgbClr val="3F3F3F"/>
                </a:solidFill>
                <a:latin typeface="Arial"/>
                <a:cs typeface="Arial"/>
              </a:rPr>
              <a:t>40</a:t>
            </a:r>
            <a:endParaRPr sz="750">
              <a:latin typeface="Arial"/>
              <a:cs typeface="Arial"/>
            </a:endParaRPr>
          </a:p>
          <a:p>
            <a:pPr>
              <a:lnSpc>
                <a:spcPct val="100000"/>
              </a:lnSpc>
              <a:spcBef>
                <a:spcPts val="40"/>
              </a:spcBef>
            </a:pPr>
            <a:endParaRPr sz="1000">
              <a:latin typeface="Times New Roman"/>
              <a:cs typeface="Times New Roman"/>
            </a:endParaRPr>
          </a:p>
          <a:p>
            <a:pPr>
              <a:lnSpc>
                <a:spcPct val="100000"/>
              </a:lnSpc>
              <a:spcBef>
                <a:spcPts val="5"/>
              </a:spcBef>
            </a:pPr>
            <a:r>
              <a:rPr sz="750" b="1" spc="-5" dirty="0">
                <a:solidFill>
                  <a:srgbClr val="3F3F3F"/>
                </a:solidFill>
                <a:latin typeface="Arial"/>
                <a:cs typeface="Arial"/>
              </a:rPr>
              <a:t>20</a:t>
            </a:r>
            <a:endParaRPr sz="750">
              <a:latin typeface="Arial"/>
              <a:cs typeface="Arial"/>
            </a:endParaRPr>
          </a:p>
          <a:p>
            <a:pPr>
              <a:lnSpc>
                <a:spcPct val="100000"/>
              </a:lnSpc>
              <a:spcBef>
                <a:spcPts val="50"/>
              </a:spcBef>
            </a:pPr>
            <a:endParaRPr sz="1000">
              <a:latin typeface="Times New Roman"/>
              <a:cs typeface="Times New Roman"/>
            </a:endParaRPr>
          </a:p>
          <a:p>
            <a:pPr marL="53340">
              <a:lnSpc>
                <a:spcPts val="894"/>
              </a:lnSpc>
            </a:pPr>
            <a:r>
              <a:rPr sz="750" b="1" dirty="0">
                <a:solidFill>
                  <a:srgbClr val="3F3F3F"/>
                </a:solidFill>
                <a:latin typeface="Arial"/>
                <a:cs typeface="Arial"/>
              </a:rPr>
              <a:t>0</a:t>
            </a:r>
            <a:endParaRPr sz="750">
              <a:latin typeface="Arial"/>
              <a:cs typeface="Arial"/>
            </a:endParaRPr>
          </a:p>
          <a:p>
            <a:pPr marL="71120">
              <a:lnSpc>
                <a:spcPts val="894"/>
              </a:lnSpc>
              <a:tabLst>
                <a:tab pos="697865" algn="l"/>
                <a:tab pos="978535" algn="l"/>
                <a:tab pos="1259840" algn="l"/>
                <a:tab pos="1541145" algn="l"/>
                <a:tab pos="1821814" algn="l"/>
                <a:tab pos="2102485" algn="l"/>
                <a:tab pos="2383790" algn="l"/>
                <a:tab pos="2665095" algn="l"/>
                <a:tab pos="2945765" algn="l"/>
                <a:tab pos="3227070" algn="l"/>
                <a:tab pos="3508375" algn="l"/>
                <a:tab pos="3789679" algn="l"/>
                <a:tab pos="4070350" algn="l"/>
              </a:tabLst>
            </a:pPr>
            <a:r>
              <a:rPr sz="750" b="1" spc="-5" dirty="0">
                <a:solidFill>
                  <a:srgbClr val="3F3F3F"/>
                </a:solidFill>
                <a:latin typeface="Arial"/>
                <a:cs typeface="Arial"/>
              </a:rPr>
              <a:t>06Q</a:t>
            </a:r>
            <a:r>
              <a:rPr sz="750" b="1" dirty="0">
                <a:solidFill>
                  <a:srgbClr val="3F3F3F"/>
                </a:solidFill>
                <a:latin typeface="Arial"/>
                <a:cs typeface="Arial"/>
              </a:rPr>
              <a:t>1   </a:t>
            </a:r>
            <a:r>
              <a:rPr sz="750" b="1" spc="40" dirty="0">
                <a:solidFill>
                  <a:srgbClr val="3F3F3F"/>
                </a:solidFill>
                <a:latin typeface="Arial"/>
                <a:cs typeface="Arial"/>
              </a:rPr>
              <a:t> </a:t>
            </a:r>
            <a:r>
              <a:rPr sz="750" b="1" spc="-5" dirty="0">
                <a:solidFill>
                  <a:srgbClr val="3F3F3F"/>
                </a:solidFill>
                <a:latin typeface="Arial"/>
                <a:cs typeface="Arial"/>
              </a:rPr>
              <a:t>0</a:t>
            </a:r>
            <a:r>
              <a:rPr sz="750" b="1" dirty="0">
                <a:solidFill>
                  <a:srgbClr val="3F3F3F"/>
                </a:solidFill>
                <a:latin typeface="Arial"/>
                <a:cs typeface="Arial"/>
              </a:rPr>
              <a:t>7	</a:t>
            </a:r>
            <a:r>
              <a:rPr sz="750" b="1" spc="-10" dirty="0">
                <a:solidFill>
                  <a:srgbClr val="3F3F3F"/>
                </a:solidFill>
                <a:latin typeface="Arial"/>
                <a:cs typeface="Arial"/>
              </a:rPr>
              <a:t>0</a:t>
            </a:r>
            <a:r>
              <a:rPr sz="750" b="1" dirty="0">
                <a:solidFill>
                  <a:srgbClr val="3F3F3F"/>
                </a:solidFill>
                <a:latin typeface="Arial"/>
                <a:cs typeface="Arial"/>
              </a:rPr>
              <a:t>8	</a:t>
            </a:r>
            <a:r>
              <a:rPr sz="750" b="1" spc="-10" dirty="0">
                <a:solidFill>
                  <a:srgbClr val="3F3F3F"/>
                </a:solidFill>
                <a:latin typeface="Arial"/>
                <a:cs typeface="Arial"/>
              </a:rPr>
              <a:t>0</a:t>
            </a:r>
            <a:r>
              <a:rPr sz="750" b="1" dirty="0">
                <a:solidFill>
                  <a:srgbClr val="3F3F3F"/>
                </a:solidFill>
                <a:latin typeface="Arial"/>
                <a:cs typeface="Arial"/>
              </a:rPr>
              <a:t>9	</a:t>
            </a:r>
            <a:r>
              <a:rPr sz="750" b="1" spc="-10" dirty="0">
                <a:solidFill>
                  <a:srgbClr val="3F3F3F"/>
                </a:solidFill>
                <a:latin typeface="Arial"/>
                <a:cs typeface="Arial"/>
              </a:rPr>
              <a:t>1</a:t>
            </a:r>
            <a:r>
              <a:rPr sz="750" b="1" dirty="0">
                <a:solidFill>
                  <a:srgbClr val="3F3F3F"/>
                </a:solidFill>
                <a:latin typeface="Arial"/>
                <a:cs typeface="Arial"/>
              </a:rPr>
              <a:t>0	</a:t>
            </a:r>
            <a:r>
              <a:rPr sz="750" b="1" spc="-10" dirty="0">
                <a:solidFill>
                  <a:srgbClr val="3F3F3F"/>
                </a:solidFill>
                <a:latin typeface="Arial"/>
                <a:cs typeface="Arial"/>
              </a:rPr>
              <a:t>1</a:t>
            </a:r>
            <a:r>
              <a:rPr sz="750" b="1" dirty="0">
                <a:solidFill>
                  <a:srgbClr val="3F3F3F"/>
                </a:solidFill>
                <a:latin typeface="Arial"/>
                <a:cs typeface="Arial"/>
              </a:rPr>
              <a:t>1	</a:t>
            </a:r>
            <a:r>
              <a:rPr sz="750" b="1" spc="-10" dirty="0">
                <a:solidFill>
                  <a:srgbClr val="3F3F3F"/>
                </a:solidFill>
                <a:latin typeface="Arial"/>
                <a:cs typeface="Arial"/>
              </a:rPr>
              <a:t>1</a:t>
            </a:r>
            <a:r>
              <a:rPr sz="750" b="1" dirty="0">
                <a:solidFill>
                  <a:srgbClr val="3F3F3F"/>
                </a:solidFill>
                <a:latin typeface="Arial"/>
                <a:cs typeface="Arial"/>
              </a:rPr>
              <a:t>2	</a:t>
            </a:r>
            <a:r>
              <a:rPr sz="750" b="1" spc="-5" dirty="0">
                <a:solidFill>
                  <a:srgbClr val="3F3F3F"/>
                </a:solidFill>
                <a:latin typeface="Arial"/>
                <a:cs typeface="Arial"/>
              </a:rPr>
              <a:t>1</a:t>
            </a:r>
            <a:r>
              <a:rPr sz="750" b="1" dirty="0">
                <a:solidFill>
                  <a:srgbClr val="3F3F3F"/>
                </a:solidFill>
                <a:latin typeface="Arial"/>
                <a:cs typeface="Arial"/>
              </a:rPr>
              <a:t>3	</a:t>
            </a:r>
            <a:r>
              <a:rPr sz="750" b="1" spc="-5" dirty="0">
                <a:solidFill>
                  <a:srgbClr val="3F3F3F"/>
                </a:solidFill>
                <a:latin typeface="Arial"/>
                <a:cs typeface="Arial"/>
              </a:rPr>
              <a:t>1</a:t>
            </a:r>
            <a:r>
              <a:rPr sz="750" b="1" dirty="0">
                <a:solidFill>
                  <a:srgbClr val="3F3F3F"/>
                </a:solidFill>
                <a:latin typeface="Arial"/>
                <a:cs typeface="Arial"/>
              </a:rPr>
              <a:t>4	</a:t>
            </a:r>
            <a:r>
              <a:rPr sz="750" b="1" spc="-5" dirty="0">
                <a:solidFill>
                  <a:srgbClr val="3F3F3F"/>
                </a:solidFill>
                <a:latin typeface="Arial"/>
                <a:cs typeface="Arial"/>
              </a:rPr>
              <a:t>1</a:t>
            </a:r>
            <a:r>
              <a:rPr sz="750" b="1" dirty="0">
                <a:solidFill>
                  <a:srgbClr val="3F3F3F"/>
                </a:solidFill>
                <a:latin typeface="Arial"/>
                <a:cs typeface="Arial"/>
              </a:rPr>
              <a:t>5	</a:t>
            </a:r>
            <a:r>
              <a:rPr sz="750" b="1" spc="-5" dirty="0">
                <a:solidFill>
                  <a:srgbClr val="3F3F3F"/>
                </a:solidFill>
                <a:latin typeface="Arial"/>
                <a:cs typeface="Arial"/>
              </a:rPr>
              <a:t>1</a:t>
            </a:r>
            <a:r>
              <a:rPr sz="750" b="1" dirty="0">
                <a:solidFill>
                  <a:srgbClr val="3F3F3F"/>
                </a:solidFill>
                <a:latin typeface="Arial"/>
                <a:cs typeface="Arial"/>
              </a:rPr>
              <a:t>6	</a:t>
            </a:r>
            <a:r>
              <a:rPr sz="750" b="1" spc="-5" dirty="0">
                <a:solidFill>
                  <a:srgbClr val="3F3F3F"/>
                </a:solidFill>
                <a:latin typeface="Arial"/>
                <a:cs typeface="Arial"/>
              </a:rPr>
              <a:t>1</a:t>
            </a:r>
            <a:r>
              <a:rPr sz="750" b="1" dirty="0">
                <a:solidFill>
                  <a:srgbClr val="3F3F3F"/>
                </a:solidFill>
                <a:latin typeface="Arial"/>
                <a:cs typeface="Arial"/>
              </a:rPr>
              <a:t>7	</a:t>
            </a:r>
            <a:r>
              <a:rPr sz="750" b="1" spc="-5" dirty="0">
                <a:solidFill>
                  <a:srgbClr val="3F3F3F"/>
                </a:solidFill>
                <a:latin typeface="Arial"/>
                <a:cs typeface="Arial"/>
              </a:rPr>
              <a:t>1</a:t>
            </a:r>
            <a:r>
              <a:rPr sz="750" b="1" dirty="0">
                <a:solidFill>
                  <a:srgbClr val="3F3F3F"/>
                </a:solidFill>
                <a:latin typeface="Arial"/>
                <a:cs typeface="Arial"/>
              </a:rPr>
              <a:t>8	</a:t>
            </a:r>
            <a:r>
              <a:rPr sz="750" b="1" spc="-5" dirty="0">
                <a:solidFill>
                  <a:srgbClr val="3F3F3F"/>
                </a:solidFill>
                <a:latin typeface="Arial"/>
                <a:cs typeface="Arial"/>
              </a:rPr>
              <a:t>1</a:t>
            </a:r>
            <a:r>
              <a:rPr sz="750" b="1" dirty="0">
                <a:solidFill>
                  <a:srgbClr val="3F3F3F"/>
                </a:solidFill>
                <a:latin typeface="Arial"/>
                <a:cs typeface="Arial"/>
              </a:rPr>
              <a:t>9	</a:t>
            </a:r>
            <a:r>
              <a:rPr sz="750" b="1" spc="-5" dirty="0">
                <a:solidFill>
                  <a:srgbClr val="3F3F3F"/>
                </a:solidFill>
                <a:latin typeface="Arial"/>
                <a:cs typeface="Arial"/>
              </a:rPr>
              <a:t>2</a:t>
            </a:r>
            <a:r>
              <a:rPr sz="750" b="1" dirty="0">
                <a:solidFill>
                  <a:srgbClr val="3F3F3F"/>
                </a:solidFill>
                <a:latin typeface="Arial"/>
                <a:cs typeface="Arial"/>
              </a:rPr>
              <a:t>0</a:t>
            </a:r>
            <a:endParaRPr sz="750">
              <a:latin typeface="Arial"/>
              <a:cs typeface="Arial"/>
            </a:endParaRPr>
          </a:p>
        </p:txBody>
      </p:sp>
      <p:sp>
        <p:nvSpPr>
          <p:cNvPr id="442" name="object 442"/>
          <p:cNvSpPr txBox="1"/>
          <p:nvPr/>
        </p:nvSpPr>
        <p:spPr>
          <a:xfrm>
            <a:off x="1600962" y="5952201"/>
            <a:ext cx="675005" cy="439420"/>
          </a:xfrm>
          <a:prstGeom prst="rect">
            <a:avLst/>
          </a:prstGeom>
        </p:spPr>
        <p:txBody>
          <a:bodyPr vert="horz" wrap="square" lIns="0" tIns="3175" rIns="0" bIns="0" rtlCol="0">
            <a:spAutoFit/>
          </a:bodyPr>
          <a:lstStyle/>
          <a:p>
            <a:pPr marR="5080" algn="ctr">
              <a:lnSpc>
                <a:spcPts val="860"/>
              </a:lnSpc>
              <a:spcBef>
                <a:spcPts val="25"/>
              </a:spcBef>
            </a:pPr>
            <a:r>
              <a:rPr sz="750" b="1" spc="15" dirty="0">
                <a:solidFill>
                  <a:srgbClr val="3F3F3F"/>
                </a:solidFill>
                <a:latin typeface="Arial"/>
                <a:cs typeface="Arial"/>
              </a:rPr>
              <a:t>M</a:t>
            </a:r>
            <a:r>
              <a:rPr sz="750" b="1" spc="-5" dirty="0">
                <a:solidFill>
                  <a:srgbClr val="3F3F3F"/>
                </a:solidFill>
                <a:latin typeface="Arial"/>
                <a:cs typeface="Arial"/>
              </a:rPr>
              <a:t>anuf</a:t>
            </a:r>
            <a:r>
              <a:rPr sz="750" b="1" spc="-10" dirty="0">
                <a:solidFill>
                  <a:srgbClr val="3F3F3F"/>
                </a:solidFill>
                <a:latin typeface="Arial"/>
                <a:cs typeface="Arial"/>
              </a:rPr>
              <a:t>a</a:t>
            </a:r>
            <a:r>
              <a:rPr sz="750" b="1" spc="-5" dirty="0">
                <a:solidFill>
                  <a:srgbClr val="3F3F3F"/>
                </a:solidFill>
                <a:latin typeface="Arial"/>
                <a:cs typeface="Arial"/>
              </a:rPr>
              <a:t>c</a:t>
            </a:r>
            <a:r>
              <a:rPr sz="750" b="1" spc="-10" dirty="0">
                <a:solidFill>
                  <a:srgbClr val="3F3F3F"/>
                </a:solidFill>
                <a:latin typeface="Arial"/>
                <a:cs typeface="Arial"/>
              </a:rPr>
              <a:t>t</a:t>
            </a:r>
            <a:r>
              <a:rPr sz="750" b="1" spc="-5" dirty="0">
                <a:solidFill>
                  <a:srgbClr val="3F3F3F"/>
                </a:solidFill>
                <a:latin typeface="Arial"/>
                <a:cs typeface="Arial"/>
              </a:rPr>
              <a:t>ur</a:t>
            </a:r>
            <a:r>
              <a:rPr sz="750" b="1" spc="5" dirty="0">
                <a:solidFill>
                  <a:srgbClr val="3F3F3F"/>
                </a:solidFill>
                <a:latin typeface="Arial"/>
                <a:cs typeface="Arial"/>
              </a:rPr>
              <a:t>i</a:t>
            </a:r>
            <a:r>
              <a:rPr sz="750" b="1" spc="-5" dirty="0">
                <a:solidFill>
                  <a:srgbClr val="3F3F3F"/>
                </a:solidFill>
                <a:latin typeface="Arial"/>
                <a:cs typeface="Arial"/>
              </a:rPr>
              <a:t>ng  Cost</a:t>
            </a:r>
            <a:endParaRPr sz="750">
              <a:latin typeface="Arial"/>
              <a:cs typeface="Arial"/>
            </a:endParaRPr>
          </a:p>
          <a:p>
            <a:pPr marL="8255" marR="12700" indent="-2540" algn="ctr">
              <a:lnSpc>
                <a:spcPts val="860"/>
              </a:lnSpc>
              <a:spcBef>
                <a:spcPts val="10"/>
              </a:spcBef>
            </a:pPr>
            <a:r>
              <a:rPr sz="750" b="1" dirty="0">
                <a:solidFill>
                  <a:srgbClr val="3F3F3F"/>
                </a:solidFill>
                <a:latin typeface="Arial"/>
                <a:cs typeface="Arial"/>
              </a:rPr>
              <a:t>Breakdown  </a:t>
            </a:r>
            <a:r>
              <a:rPr sz="750" b="1" spc="-5" dirty="0">
                <a:solidFill>
                  <a:srgbClr val="3F3F3F"/>
                </a:solidFill>
                <a:latin typeface="Arial"/>
                <a:cs typeface="Arial"/>
              </a:rPr>
              <a:t>(2006</a:t>
            </a:r>
            <a:r>
              <a:rPr sz="750" b="1" spc="-60" dirty="0">
                <a:solidFill>
                  <a:srgbClr val="3F3F3F"/>
                </a:solidFill>
                <a:latin typeface="Arial"/>
                <a:cs typeface="Arial"/>
              </a:rPr>
              <a:t> </a:t>
            </a:r>
            <a:r>
              <a:rPr sz="750" b="1" spc="-5" dirty="0">
                <a:solidFill>
                  <a:srgbClr val="3F3F3F"/>
                </a:solidFill>
                <a:latin typeface="Arial"/>
                <a:cs typeface="Arial"/>
              </a:rPr>
              <a:t>Q1=100)</a:t>
            </a:r>
            <a:endParaRPr sz="750">
              <a:latin typeface="Arial"/>
              <a:cs typeface="Arial"/>
            </a:endParaRPr>
          </a:p>
        </p:txBody>
      </p:sp>
      <p:sp>
        <p:nvSpPr>
          <p:cNvPr id="443" name="object 443"/>
          <p:cNvSpPr/>
          <p:nvPr/>
        </p:nvSpPr>
        <p:spPr>
          <a:xfrm>
            <a:off x="1405889" y="7584947"/>
            <a:ext cx="5492115" cy="435609"/>
          </a:xfrm>
          <a:custGeom>
            <a:avLst/>
            <a:gdLst/>
            <a:ahLst/>
            <a:cxnLst/>
            <a:rect l="l" t="t" r="r" b="b"/>
            <a:pathLst>
              <a:path w="5492115" h="435609">
                <a:moveTo>
                  <a:pt x="5491734" y="0"/>
                </a:moveTo>
                <a:lnTo>
                  <a:pt x="761" y="0"/>
                </a:lnTo>
                <a:lnTo>
                  <a:pt x="0" y="761"/>
                </a:lnTo>
                <a:lnTo>
                  <a:pt x="0" y="435101"/>
                </a:lnTo>
                <a:lnTo>
                  <a:pt x="2285" y="435101"/>
                </a:lnTo>
                <a:lnTo>
                  <a:pt x="2285" y="3048"/>
                </a:lnTo>
                <a:lnTo>
                  <a:pt x="761" y="3048"/>
                </a:lnTo>
                <a:lnTo>
                  <a:pt x="2285" y="1524"/>
                </a:lnTo>
                <a:lnTo>
                  <a:pt x="5491734" y="1524"/>
                </a:lnTo>
                <a:lnTo>
                  <a:pt x="5491734" y="0"/>
                </a:lnTo>
                <a:close/>
              </a:path>
              <a:path w="5492115" h="435609">
                <a:moveTo>
                  <a:pt x="5491734" y="1524"/>
                </a:moveTo>
                <a:lnTo>
                  <a:pt x="5491733" y="435101"/>
                </a:lnTo>
                <a:lnTo>
                  <a:pt x="5491734" y="1524"/>
                </a:lnTo>
                <a:close/>
              </a:path>
              <a:path w="5492115" h="435609">
                <a:moveTo>
                  <a:pt x="2285" y="1524"/>
                </a:moveTo>
                <a:lnTo>
                  <a:pt x="761" y="3048"/>
                </a:lnTo>
                <a:lnTo>
                  <a:pt x="2285" y="3048"/>
                </a:lnTo>
                <a:lnTo>
                  <a:pt x="2285" y="1524"/>
                </a:lnTo>
                <a:close/>
              </a:path>
              <a:path w="5492115" h="435609">
                <a:moveTo>
                  <a:pt x="5491734" y="1524"/>
                </a:moveTo>
                <a:lnTo>
                  <a:pt x="2285" y="1524"/>
                </a:lnTo>
                <a:lnTo>
                  <a:pt x="2285" y="3048"/>
                </a:lnTo>
                <a:lnTo>
                  <a:pt x="5491733" y="3048"/>
                </a:lnTo>
                <a:lnTo>
                  <a:pt x="5491734" y="1524"/>
                </a:lnTo>
                <a:close/>
              </a:path>
            </a:pathLst>
          </a:custGeom>
          <a:solidFill>
            <a:srgbClr val="000000"/>
          </a:solidFill>
        </p:spPr>
        <p:txBody>
          <a:bodyPr wrap="square" lIns="0" tIns="0" rIns="0" bIns="0" rtlCol="0"/>
          <a:lstStyle/>
          <a:p>
            <a:endParaRPr/>
          </a:p>
        </p:txBody>
      </p:sp>
      <p:sp>
        <p:nvSpPr>
          <p:cNvPr id="444" name="object 444"/>
          <p:cNvSpPr/>
          <p:nvPr/>
        </p:nvSpPr>
        <p:spPr>
          <a:xfrm>
            <a:off x="1535430" y="7664957"/>
            <a:ext cx="0" cy="59055"/>
          </a:xfrm>
          <a:custGeom>
            <a:avLst/>
            <a:gdLst/>
            <a:ahLst/>
            <a:cxnLst/>
            <a:rect l="l" t="t" r="r" b="b"/>
            <a:pathLst>
              <a:path h="59054">
                <a:moveTo>
                  <a:pt x="0" y="0"/>
                </a:moveTo>
                <a:lnTo>
                  <a:pt x="0" y="58674"/>
                </a:lnTo>
              </a:path>
            </a:pathLst>
          </a:custGeom>
          <a:ln w="60959">
            <a:solidFill>
              <a:srgbClr val="AEBFD4"/>
            </a:solidFill>
          </a:ln>
        </p:spPr>
        <p:txBody>
          <a:bodyPr wrap="square" lIns="0" tIns="0" rIns="0" bIns="0" rtlCol="0"/>
          <a:lstStyle/>
          <a:p>
            <a:endParaRPr/>
          </a:p>
        </p:txBody>
      </p:sp>
      <p:sp>
        <p:nvSpPr>
          <p:cNvPr id="445" name="object 445"/>
          <p:cNvSpPr/>
          <p:nvPr/>
        </p:nvSpPr>
        <p:spPr>
          <a:xfrm>
            <a:off x="2908935" y="7664957"/>
            <a:ext cx="0" cy="59055"/>
          </a:xfrm>
          <a:custGeom>
            <a:avLst/>
            <a:gdLst/>
            <a:ahLst/>
            <a:cxnLst/>
            <a:rect l="l" t="t" r="r" b="b"/>
            <a:pathLst>
              <a:path h="59054">
                <a:moveTo>
                  <a:pt x="0" y="0"/>
                </a:moveTo>
                <a:lnTo>
                  <a:pt x="0" y="58674"/>
                </a:lnTo>
              </a:path>
            </a:pathLst>
          </a:custGeom>
          <a:ln w="60198">
            <a:solidFill>
              <a:srgbClr val="32CBCB"/>
            </a:solidFill>
          </a:ln>
        </p:spPr>
        <p:txBody>
          <a:bodyPr wrap="square" lIns="0" tIns="0" rIns="0" bIns="0" rtlCol="0"/>
          <a:lstStyle/>
          <a:p>
            <a:endParaRPr/>
          </a:p>
        </p:txBody>
      </p:sp>
      <p:sp>
        <p:nvSpPr>
          <p:cNvPr id="446" name="object 446"/>
          <p:cNvSpPr/>
          <p:nvPr/>
        </p:nvSpPr>
        <p:spPr>
          <a:xfrm>
            <a:off x="4281296" y="7664957"/>
            <a:ext cx="0" cy="59055"/>
          </a:xfrm>
          <a:custGeom>
            <a:avLst/>
            <a:gdLst/>
            <a:ahLst/>
            <a:cxnLst/>
            <a:rect l="l" t="t" r="r" b="b"/>
            <a:pathLst>
              <a:path h="59054">
                <a:moveTo>
                  <a:pt x="0" y="0"/>
                </a:moveTo>
                <a:lnTo>
                  <a:pt x="0" y="58674"/>
                </a:lnTo>
              </a:path>
            </a:pathLst>
          </a:custGeom>
          <a:ln w="60198">
            <a:solidFill>
              <a:srgbClr val="7B9DC7"/>
            </a:solidFill>
          </a:ln>
        </p:spPr>
        <p:txBody>
          <a:bodyPr wrap="square" lIns="0" tIns="0" rIns="0" bIns="0" rtlCol="0"/>
          <a:lstStyle/>
          <a:p>
            <a:endParaRPr/>
          </a:p>
        </p:txBody>
      </p:sp>
      <p:sp>
        <p:nvSpPr>
          <p:cNvPr id="447" name="object 447"/>
          <p:cNvSpPr/>
          <p:nvPr/>
        </p:nvSpPr>
        <p:spPr>
          <a:xfrm>
            <a:off x="5655183" y="7664957"/>
            <a:ext cx="0" cy="59055"/>
          </a:xfrm>
          <a:custGeom>
            <a:avLst/>
            <a:gdLst/>
            <a:ahLst/>
            <a:cxnLst/>
            <a:rect l="l" t="t" r="r" b="b"/>
            <a:pathLst>
              <a:path h="59054">
                <a:moveTo>
                  <a:pt x="0" y="0"/>
                </a:moveTo>
                <a:lnTo>
                  <a:pt x="0" y="58674"/>
                </a:lnTo>
              </a:path>
            </a:pathLst>
          </a:custGeom>
          <a:ln w="60198">
            <a:solidFill>
              <a:srgbClr val="487BBB"/>
            </a:solidFill>
          </a:ln>
        </p:spPr>
        <p:txBody>
          <a:bodyPr wrap="square" lIns="0" tIns="0" rIns="0" bIns="0" rtlCol="0"/>
          <a:lstStyle/>
          <a:p>
            <a:endParaRPr/>
          </a:p>
        </p:txBody>
      </p:sp>
      <p:sp>
        <p:nvSpPr>
          <p:cNvPr id="448" name="object 448"/>
          <p:cNvSpPr txBox="1"/>
          <p:nvPr/>
        </p:nvSpPr>
        <p:spPr>
          <a:xfrm>
            <a:off x="5698490" y="7618474"/>
            <a:ext cx="935355"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Production</a:t>
            </a:r>
            <a:r>
              <a:rPr sz="900" spc="-6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49" name="object 449"/>
          <p:cNvSpPr/>
          <p:nvPr/>
        </p:nvSpPr>
        <p:spPr>
          <a:xfrm>
            <a:off x="1535430" y="7882890"/>
            <a:ext cx="0" cy="59055"/>
          </a:xfrm>
          <a:custGeom>
            <a:avLst/>
            <a:gdLst/>
            <a:ahLst/>
            <a:cxnLst/>
            <a:rect l="l" t="t" r="r" b="b"/>
            <a:pathLst>
              <a:path h="59054">
                <a:moveTo>
                  <a:pt x="0" y="0"/>
                </a:moveTo>
                <a:lnTo>
                  <a:pt x="0" y="58673"/>
                </a:lnTo>
              </a:path>
            </a:pathLst>
          </a:custGeom>
          <a:ln w="60959">
            <a:solidFill>
              <a:srgbClr val="0000A8"/>
            </a:solidFill>
          </a:ln>
        </p:spPr>
        <p:txBody>
          <a:bodyPr wrap="square" lIns="0" tIns="0" rIns="0" bIns="0" rtlCol="0"/>
          <a:lstStyle/>
          <a:p>
            <a:endParaRPr/>
          </a:p>
        </p:txBody>
      </p:sp>
      <p:sp>
        <p:nvSpPr>
          <p:cNvPr id="450" name="object 450"/>
          <p:cNvSpPr txBox="1"/>
          <p:nvPr/>
        </p:nvSpPr>
        <p:spPr>
          <a:xfrm>
            <a:off x="1579117" y="7537687"/>
            <a:ext cx="102235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Other Materials  Professional</a:t>
            </a:r>
            <a:r>
              <a:rPr sz="900" spc="-40" dirty="0">
                <a:solidFill>
                  <a:srgbClr val="3F3F3F"/>
                </a:solidFill>
                <a:latin typeface="Arial"/>
                <a:cs typeface="Arial"/>
              </a:rPr>
              <a:t> </a:t>
            </a:r>
            <a:r>
              <a:rPr sz="900" spc="15" dirty="0">
                <a:solidFill>
                  <a:srgbClr val="3F3F3F"/>
                </a:solidFill>
                <a:latin typeface="Arial"/>
                <a:cs typeface="Arial"/>
              </a:rPr>
              <a:t>Labor</a:t>
            </a:r>
            <a:endParaRPr sz="900">
              <a:latin typeface="Arial"/>
              <a:cs typeface="Arial"/>
            </a:endParaRPr>
          </a:p>
        </p:txBody>
      </p:sp>
      <p:sp>
        <p:nvSpPr>
          <p:cNvPr id="451" name="object 451"/>
          <p:cNvSpPr/>
          <p:nvPr/>
        </p:nvSpPr>
        <p:spPr>
          <a:xfrm>
            <a:off x="2908935" y="7882890"/>
            <a:ext cx="0" cy="59055"/>
          </a:xfrm>
          <a:custGeom>
            <a:avLst/>
            <a:gdLst/>
            <a:ahLst/>
            <a:cxnLst/>
            <a:rect l="l" t="t" r="r" b="b"/>
            <a:pathLst>
              <a:path h="59054">
                <a:moveTo>
                  <a:pt x="0" y="0"/>
                </a:moveTo>
                <a:lnTo>
                  <a:pt x="0" y="58673"/>
                </a:lnTo>
              </a:path>
            </a:pathLst>
          </a:custGeom>
          <a:ln w="60198">
            <a:solidFill>
              <a:srgbClr val="193F6D"/>
            </a:solidFill>
          </a:ln>
        </p:spPr>
        <p:txBody>
          <a:bodyPr wrap="square" lIns="0" tIns="0" rIns="0" bIns="0" rtlCol="0"/>
          <a:lstStyle/>
          <a:p>
            <a:endParaRPr/>
          </a:p>
        </p:txBody>
      </p:sp>
      <p:sp>
        <p:nvSpPr>
          <p:cNvPr id="452" name="object 452"/>
          <p:cNvSpPr txBox="1"/>
          <p:nvPr/>
        </p:nvSpPr>
        <p:spPr>
          <a:xfrm>
            <a:off x="2952242" y="7618474"/>
            <a:ext cx="1122045" cy="370205"/>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Benefits</a:t>
            </a:r>
            <a:endParaRPr sz="900">
              <a:latin typeface="Arial"/>
              <a:cs typeface="Arial"/>
            </a:endParaRPr>
          </a:p>
          <a:p>
            <a:pPr marL="12700">
              <a:lnSpc>
                <a:spcPct val="100000"/>
              </a:lnSpc>
              <a:spcBef>
                <a:spcPts val="635"/>
              </a:spcBef>
            </a:pPr>
            <a:r>
              <a:rPr sz="900" spc="20" dirty="0">
                <a:solidFill>
                  <a:srgbClr val="3F3F3F"/>
                </a:solidFill>
                <a:latin typeface="Arial"/>
                <a:cs typeface="Arial"/>
              </a:rPr>
              <a:t>Machinery </a:t>
            </a:r>
            <a:r>
              <a:rPr sz="900" spc="15" dirty="0">
                <a:solidFill>
                  <a:srgbClr val="3F3F3F"/>
                </a:solidFill>
                <a:latin typeface="Arial"/>
                <a:cs typeface="Arial"/>
              </a:rPr>
              <a:t>and</a:t>
            </a:r>
            <a:r>
              <a:rPr sz="900" spc="-70" dirty="0">
                <a:solidFill>
                  <a:srgbClr val="3F3F3F"/>
                </a:solidFill>
                <a:latin typeface="Arial"/>
                <a:cs typeface="Arial"/>
              </a:rPr>
              <a:t> </a:t>
            </a:r>
            <a:r>
              <a:rPr sz="900" spc="15" dirty="0">
                <a:solidFill>
                  <a:srgbClr val="3F3F3F"/>
                </a:solidFill>
                <a:latin typeface="Arial"/>
                <a:cs typeface="Arial"/>
              </a:rPr>
              <a:t>Parts</a:t>
            </a:r>
            <a:endParaRPr sz="900">
              <a:latin typeface="Arial"/>
              <a:cs typeface="Arial"/>
            </a:endParaRPr>
          </a:p>
        </p:txBody>
      </p:sp>
      <p:sp>
        <p:nvSpPr>
          <p:cNvPr id="453" name="object 453"/>
          <p:cNvSpPr/>
          <p:nvPr/>
        </p:nvSpPr>
        <p:spPr>
          <a:xfrm>
            <a:off x="4281296" y="7882890"/>
            <a:ext cx="0" cy="59055"/>
          </a:xfrm>
          <a:custGeom>
            <a:avLst/>
            <a:gdLst/>
            <a:ahLst/>
            <a:cxnLst/>
            <a:rect l="l" t="t" r="r" b="b"/>
            <a:pathLst>
              <a:path h="59054">
                <a:moveTo>
                  <a:pt x="0" y="0"/>
                </a:moveTo>
                <a:lnTo>
                  <a:pt x="0" y="58673"/>
                </a:lnTo>
              </a:path>
            </a:pathLst>
          </a:custGeom>
          <a:ln w="60198">
            <a:solidFill>
              <a:srgbClr val="93AFDE"/>
            </a:solidFill>
          </a:ln>
        </p:spPr>
        <p:txBody>
          <a:bodyPr wrap="square" lIns="0" tIns="0" rIns="0" bIns="0" rtlCol="0"/>
          <a:lstStyle/>
          <a:p>
            <a:endParaRPr/>
          </a:p>
        </p:txBody>
      </p:sp>
      <p:sp>
        <p:nvSpPr>
          <p:cNvPr id="454" name="object 454"/>
          <p:cNvSpPr txBox="1"/>
          <p:nvPr/>
        </p:nvSpPr>
        <p:spPr>
          <a:xfrm>
            <a:off x="4325365" y="7537687"/>
            <a:ext cx="403860" cy="451484"/>
          </a:xfrm>
          <a:prstGeom prst="rect">
            <a:avLst/>
          </a:prstGeom>
        </p:spPr>
        <p:txBody>
          <a:bodyPr vert="horz" wrap="square" lIns="0" tIns="0" rIns="0" bIns="0" rtlCol="0">
            <a:spAutoFit/>
          </a:bodyPr>
          <a:lstStyle/>
          <a:p>
            <a:pPr marL="12700" marR="5080">
              <a:lnSpc>
                <a:spcPct val="158900"/>
              </a:lnSpc>
            </a:pPr>
            <a:r>
              <a:rPr sz="900" spc="15" dirty="0">
                <a:solidFill>
                  <a:srgbClr val="3F3F3F"/>
                </a:solidFill>
                <a:latin typeface="Arial"/>
                <a:cs typeface="Arial"/>
              </a:rPr>
              <a:t>Energy  Metals</a:t>
            </a:r>
            <a:endParaRPr sz="900">
              <a:latin typeface="Arial"/>
              <a:cs typeface="Arial"/>
            </a:endParaRPr>
          </a:p>
        </p:txBody>
      </p:sp>
      <p:sp>
        <p:nvSpPr>
          <p:cNvPr id="455" name="object 455"/>
          <p:cNvSpPr/>
          <p:nvPr/>
        </p:nvSpPr>
        <p:spPr>
          <a:xfrm>
            <a:off x="1405127" y="4930902"/>
            <a:ext cx="5494020" cy="3092450"/>
          </a:xfrm>
          <a:custGeom>
            <a:avLst/>
            <a:gdLst/>
            <a:ahLst/>
            <a:cxnLst/>
            <a:rect l="l" t="t" r="r" b="b"/>
            <a:pathLst>
              <a:path w="5494020" h="3092450">
                <a:moveTo>
                  <a:pt x="5492496" y="0"/>
                </a:moveTo>
                <a:lnTo>
                  <a:pt x="1524" y="0"/>
                </a:lnTo>
                <a:lnTo>
                  <a:pt x="0" y="1524"/>
                </a:lnTo>
                <a:lnTo>
                  <a:pt x="0" y="3090672"/>
                </a:lnTo>
                <a:lnTo>
                  <a:pt x="1524" y="3092196"/>
                </a:lnTo>
                <a:lnTo>
                  <a:pt x="5492496" y="3092196"/>
                </a:lnTo>
                <a:lnTo>
                  <a:pt x="5494020" y="3090672"/>
                </a:lnTo>
                <a:lnTo>
                  <a:pt x="3048" y="3090672"/>
                </a:lnTo>
                <a:lnTo>
                  <a:pt x="1524" y="3089148"/>
                </a:lnTo>
                <a:lnTo>
                  <a:pt x="3048" y="3089148"/>
                </a:lnTo>
                <a:lnTo>
                  <a:pt x="3048" y="3048"/>
                </a:lnTo>
                <a:lnTo>
                  <a:pt x="1524" y="3048"/>
                </a:lnTo>
                <a:lnTo>
                  <a:pt x="3048" y="1524"/>
                </a:lnTo>
                <a:lnTo>
                  <a:pt x="5494020" y="1524"/>
                </a:lnTo>
                <a:lnTo>
                  <a:pt x="5492496" y="0"/>
                </a:lnTo>
                <a:close/>
              </a:path>
              <a:path w="5494020" h="3092450">
                <a:moveTo>
                  <a:pt x="3048" y="3089148"/>
                </a:moveTo>
                <a:lnTo>
                  <a:pt x="1524" y="3089148"/>
                </a:lnTo>
                <a:lnTo>
                  <a:pt x="3048" y="3090672"/>
                </a:lnTo>
                <a:lnTo>
                  <a:pt x="3048" y="3089148"/>
                </a:lnTo>
                <a:close/>
              </a:path>
              <a:path w="5494020" h="3092450">
                <a:moveTo>
                  <a:pt x="5490972" y="3089148"/>
                </a:moveTo>
                <a:lnTo>
                  <a:pt x="3048" y="3089148"/>
                </a:lnTo>
                <a:lnTo>
                  <a:pt x="3048" y="3090672"/>
                </a:lnTo>
                <a:lnTo>
                  <a:pt x="5490972" y="3090672"/>
                </a:lnTo>
                <a:lnTo>
                  <a:pt x="5490972" y="3089148"/>
                </a:lnTo>
                <a:close/>
              </a:path>
              <a:path w="5494020" h="3092450">
                <a:moveTo>
                  <a:pt x="5490972" y="1524"/>
                </a:moveTo>
                <a:lnTo>
                  <a:pt x="5490972" y="3090672"/>
                </a:lnTo>
                <a:lnTo>
                  <a:pt x="5492496" y="3089148"/>
                </a:lnTo>
                <a:lnTo>
                  <a:pt x="5494020" y="3089148"/>
                </a:lnTo>
                <a:lnTo>
                  <a:pt x="5494020" y="3048"/>
                </a:lnTo>
                <a:lnTo>
                  <a:pt x="5492496" y="3048"/>
                </a:lnTo>
                <a:lnTo>
                  <a:pt x="5490972" y="1524"/>
                </a:lnTo>
                <a:close/>
              </a:path>
              <a:path w="5494020" h="3092450">
                <a:moveTo>
                  <a:pt x="5494020" y="3089148"/>
                </a:moveTo>
                <a:lnTo>
                  <a:pt x="5492496" y="3089148"/>
                </a:lnTo>
                <a:lnTo>
                  <a:pt x="5490972" y="3090672"/>
                </a:lnTo>
                <a:lnTo>
                  <a:pt x="5494020" y="3090672"/>
                </a:lnTo>
                <a:lnTo>
                  <a:pt x="5494020" y="3089148"/>
                </a:lnTo>
                <a:close/>
              </a:path>
              <a:path w="5494020" h="3092450">
                <a:moveTo>
                  <a:pt x="3048" y="1524"/>
                </a:moveTo>
                <a:lnTo>
                  <a:pt x="1524" y="3048"/>
                </a:lnTo>
                <a:lnTo>
                  <a:pt x="3048" y="3048"/>
                </a:lnTo>
                <a:lnTo>
                  <a:pt x="3048" y="1524"/>
                </a:lnTo>
                <a:close/>
              </a:path>
              <a:path w="5494020" h="3092450">
                <a:moveTo>
                  <a:pt x="5490972" y="1524"/>
                </a:moveTo>
                <a:lnTo>
                  <a:pt x="3048" y="1524"/>
                </a:lnTo>
                <a:lnTo>
                  <a:pt x="3048" y="3048"/>
                </a:lnTo>
                <a:lnTo>
                  <a:pt x="5490972" y="3048"/>
                </a:lnTo>
                <a:lnTo>
                  <a:pt x="5490972" y="1524"/>
                </a:lnTo>
                <a:close/>
              </a:path>
              <a:path w="5494020" h="3092450">
                <a:moveTo>
                  <a:pt x="5494020" y="1524"/>
                </a:moveTo>
                <a:lnTo>
                  <a:pt x="5490972" y="1524"/>
                </a:lnTo>
                <a:lnTo>
                  <a:pt x="5492496" y="3048"/>
                </a:lnTo>
                <a:lnTo>
                  <a:pt x="5494020" y="3048"/>
                </a:lnTo>
                <a:lnTo>
                  <a:pt x="5494020" y="1524"/>
                </a:lnTo>
                <a:close/>
              </a:path>
            </a:pathLst>
          </a:custGeom>
          <a:solidFill>
            <a:srgbClr val="000000"/>
          </a:solidFill>
        </p:spPr>
        <p:txBody>
          <a:bodyPr wrap="square" lIns="0" tIns="0" rIns="0" bIns="0" rtlCol="0"/>
          <a:lstStyle/>
          <a:p>
            <a:endParaRPr/>
          </a:p>
        </p:txBody>
      </p:sp>
      <p:sp>
        <p:nvSpPr>
          <p:cNvPr id="456" name="object 456"/>
          <p:cNvSpPr txBox="1"/>
          <p:nvPr/>
        </p:nvSpPr>
        <p:spPr>
          <a:xfrm>
            <a:off x="6437616" y="9322445"/>
            <a:ext cx="158115" cy="156845"/>
          </a:xfrm>
          <a:prstGeom prst="rect">
            <a:avLst/>
          </a:prstGeom>
        </p:spPr>
        <p:txBody>
          <a:bodyPr vert="horz" wrap="square" lIns="0" tIns="0" rIns="0" bIns="0" rtlCol="0">
            <a:spAutoFit/>
          </a:bodyPr>
          <a:lstStyle/>
          <a:p>
            <a:pPr marL="12700">
              <a:lnSpc>
                <a:spcPts val="1075"/>
              </a:lnSpc>
            </a:pPr>
            <a:r>
              <a:rPr sz="1000" spc="10" dirty="0">
                <a:latin typeface="Calibri"/>
                <a:cs typeface="Calibri"/>
              </a:rPr>
              <a:t>90</a:t>
            </a:r>
            <a:endParaRPr sz="1000">
              <a:latin typeface="Calibri"/>
              <a:cs typeface="Calibri"/>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91</a:t>
            </a:fld>
            <a:endParaRPr spc="15" dirty="0"/>
          </a:p>
        </p:txBody>
      </p:sp>
      <p:sp>
        <p:nvSpPr>
          <p:cNvPr id="2" name="object 2"/>
          <p:cNvSpPr txBox="1"/>
          <p:nvPr/>
        </p:nvSpPr>
        <p:spPr>
          <a:xfrm>
            <a:off x="1177544" y="789185"/>
            <a:ext cx="5244465" cy="425450"/>
          </a:xfrm>
          <a:prstGeom prst="rect">
            <a:avLst/>
          </a:prstGeom>
        </p:spPr>
        <p:txBody>
          <a:bodyPr vert="horz" wrap="square" lIns="0" tIns="0" rIns="0" bIns="0" rtlCol="0">
            <a:spAutoFit/>
          </a:bodyPr>
          <a:lstStyle/>
          <a:p>
            <a:pPr marL="12700" marR="5080">
              <a:lnSpc>
                <a:spcPct val="142100"/>
              </a:lnSpc>
            </a:pPr>
            <a:r>
              <a:rPr sz="950" b="1" spc="-10" dirty="0">
                <a:latin typeface="Arial"/>
                <a:cs typeface="Arial"/>
              </a:rPr>
              <a:t>Supplier net margins average 6%, except for Korean manufacturers, and they are unlikely to  increase </a:t>
            </a:r>
            <a:r>
              <a:rPr sz="950" b="1" spc="-5" dirty="0">
                <a:latin typeface="Arial"/>
                <a:cs typeface="Arial"/>
              </a:rPr>
              <a:t>as </a:t>
            </a:r>
            <a:r>
              <a:rPr sz="950" b="1" spc="-10" dirty="0">
                <a:latin typeface="Arial"/>
                <a:cs typeface="Arial"/>
              </a:rPr>
              <a:t>buyers pay close attention to project</a:t>
            </a:r>
            <a:r>
              <a:rPr sz="950" b="1" spc="65" dirty="0">
                <a:latin typeface="Arial"/>
                <a:cs typeface="Arial"/>
              </a:rPr>
              <a:t> </a:t>
            </a:r>
            <a:r>
              <a:rPr sz="950" b="1" spc="-10" dirty="0">
                <a:latin typeface="Arial"/>
                <a:cs typeface="Arial"/>
              </a:rPr>
              <a:t>costs.</a:t>
            </a:r>
            <a:endParaRPr sz="950">
              <a:latin typeface="Arial"/>
              <a:cs typeface="Arial"/>
            </a:endParaRPr>
          </a:p>
        </p:txBody>
      </p:sp>
      <p:sp>
        <p:nvSpPr>
          <p:cNvPr id="3" name="object 3"/>
          <p:cNvSpPr txBox="1"/>
          <p:nvPr/>
        </p:nvSpPr>
        <p:spPr>
          <a:xfrm>
            <a:off x="1284983" y="1612138"/>
            <a:ext cx="3917950" cy="158750"/>
          </a:xfrm>
          <a:prstGeom prst="rect">
            <a:avLst/>
          </a:prstGeom>
        </p:spPr>
        <p:txBody>
          <a:bodyPr vert="horz" wrap="square" lIns="0" tIns="0" rIns="0" bIns="0" rtlCol="0">
            <a:spAutoFit/>
          </a:bodyPr>
          <a:lstStyle/>
          <a:p>
            <a:pPr marL="12700">
              <a:lnSpc>
                <a:spcPct val="100000"/>
              </a:lnSpc>
            </a:pPr>
            <a:r>
              <a:rPr sz="950" spc="-10" dirty="0">
                <a:latin typeface="Arial"/>
                <a:cs typeface="Arial"/>
              </a:rPr>
              <a:t>Net margins for the relevant divisions at most manufacturers average</a:t>
            </a:r>
            <a:r>
              <a:rPr sz="950" spc="114" dirty="0">
                <a:latin typeface="Arial"/>
                <a:cs typeface="Arial"/>
              </a:rPr>
              <a:t> </a:t>
            </a:r>
            <a:r>
              <a:rPr sz="950" spc="-10" dirty="0">
                <a:latin typeface="Arial"/>
                <a:cs typeface="Arial"/>
              </a:rPr>
              <a:t>6%.</a:t>
            </a:r>
            <a:endParaRPr sz="950">
              <a:latin typeface="Arial"/>
              <a:cs typeface="Arial"/>
            </a:endParaRPr>
          </a:p>
        </p:txBody>
      </p:sp>
      <p:sp>
        <p:nvSpPr>
          <p:cNvPr id="4" name="object 4"/>
          <p:cNvSpPr txBox="1"/>
          <p:nvPr/>
        </p:nvSpPr>
        <p:spPr>
          <a:xfrm>
            <a:off x="1284983" y="2106242"/>
            <a:ext cx="5272405" cy="125158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Sumitomo and Larsen and Toubro were well above </a:t>
            </a:r>
            <a:r>
              <a:rPr sz="950" spc="-5" dirty="0">
                <a:latin typeface="Arial"/>
                <a:cs typeface="Arial"/>
              </a:rPr>
              <a:t>these </a:t>
            </a:r>
            <a:r>
              <a:rPr sz="950" spc="-10" dirty="0">
                <a:latin typeface="Arial"/>
                <a:cs typeface="Arial"/>
              </a:rPr>
              <a:t>levels in 2012, still buoyed by major  orders from Saudi Arabia and South America, respectively. Sumitomo Heavy Industries’ plants and  facilities division earned an operating margin of 13.7% </a:t>
            </a:r>
            <a:r>
              <a:rPr sz="950" spc="-5" dirty="0">
                <a:latin typeface="Arial"/>
                <a:cs typeface="Arial"/>
              </a:rPr>
              <a:t>last </a:t>
            </a:r>
            <a:r>
              <a:rPr sz="950" spc="-10" dirty="0">
                <a:latin typeface="Arial"/>
                <a:cs typeface="Arial"/>
              </a:rPr>
              <a:t>year. </a:t>
            </a:r>
            <a:r>
              <a:rPr sz="950" spc="-5" dirty="0">
                <a:latin typeface="Arial"/>
                <a:cs typeface="Arial"/>
              </a:rPr>
              <a:t>It attributes this </a:t>
            </a:r>
            <a:r>
              <a:rPr sz="950" spc="-10" dirty="0">
                <a:latin typeface="Arial"/>
                <a:cs typeface="Arial"/>
              </a:rPr>
              <a:t>in </a:t>
            </a:r>
            <a:r>
              <a:rPr sz="950" spc="-5" dirty="0">
                <a:latin typeface="Arial"/>
                <a:cs typeface="Arial"/>
              </a:rPr>
              <a:t>large </a:t>
            </a:r>
            <a:r>
              <a:rPr sz="950" spc="-10" dirty="0">
                <a:latin typeface="Arial"/>
                <a:cs typeface="Arial"/>
              </a:rPr>
              <a:t>part to</a:t>
            </a:r>
            <a:r>
              <a:rPr sz="950" spc="185" dirty="0">
                <a:latin typeface="Arial"/>
                <a:cs typeface="Arial"/>
              </a:rPr>
              <a:t> </a:t>
            </a:r>
            <a:r>
              <a:rPr sz="950" spc="-5" dirty="0">
                <a:latin typeface="Arial"/>
                <a:cs typeface="Arial"/>
              </a:rPr>
              <a:t>the</a:t>
            </a:r>
            <a:endParaRPr sz="950">
              <a:latin typeface="Arial"/>
              <a:cs typeface="Arial"/>
            </a:endParaRPr>
          </a:p>
          <a:p>
            <a:pPr marL="12700" marR="5080">
              <a:lnSpc>
                <a:spcPct val="142400"/>
              </a:lnSpc>
            </a:pPr>
            <a:r>
              <a:rPr sz="950" spc="-10" dirty="0">
                <a:latin typeface="Arial"/>
                <a:cs typeface="Arial"/>
              </a:rPr>
              <a:t>immensely profitable orders </a:t>
            </a:r>
            <a:r>
              <a:rPr sz="950" spc="-5" dirty="0">
                <a:latin typeface="Arial"/>
                <a:cs typeface="Arial"/>
              </a:rPr>
              <a:t>it </a:t>
            </a:r>
            <a:r>
              <a:rPr sz="950" spc="-10" dirty="0">
                <a:latin typeface="Arial"/>
                <a:cs typeface="Arial"/>
              </a:rPr>
              <a:t>recently completed for Saudi Aramco. Larsen and Toubro enjoyed </a:t>
            </a:r>
            <a:r>
              <a:rPr sz="950" spc="-5" dirty="0">
                <a:latin typeface="Arial"/>
                <a:cs typeface="Arial"/>
              </a:rPr>
              <a:t>an  </a:t>
            </a:r>
            <a:r>
              <a:rPr sz="950" spc="-10" dirty="0">
                <a:latin typeface="Arial"/>
                <a:cs typeface="Arial"/>
              </a:rPr>
              <a:t>8% margin, again on the back of major orders that kept utilization rates high, spreading overhead  costs over more</a:t>
            </a:r>
            <a:r>
              <a:rPr sz="950" spc="-20" dirty="0">
                <a:latin typeface="Arial"/>
                <a:cs typeface="Arial"/>
              </a:rPr>
              <a:t> </a:t>
            </a:r>
            <a:r>
              <a:rPr sz="950" spc="-10" dirty="0">
                <a:latin typeface="Arial"/>
                <a:cs typeface="Arial"/>
              </a:rPr>
              <a:t>revenue.</a:t>
            </a:r>
            <a:endParaRPr sz="950">
              <a:latin typeface="Arial"/>
              <a:cs typeface="Arial"/>
            </a:endParaRPr>
          </a:p>
        </p:txBody>
      </p:sp>
      <p:sp>
        <p:nvSpPr>
          <p:cNvPr id="5" name="object 5"/>
          <p:cNvSpPr txBox="1"/>
          <p:nvPr/>
        </p:nvSpPr>
        <p:spPr>
          <a:xfrm>
            <a:off x="1284983" y="3692858"/>
            <a:ext cx="523811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Chicago Bridge and Iron earned only 4% in its project engineering and construction division, due in  part </a:t>
            </a:r>
            <a:r>
              <a:rPr sz="950" spc="-5" dirty="0">
                <a:latin typeface="Arial"/>
                <a:cs typeface="Arial"/>
              </a:rPr>
              <a:t>to a </a:t>
            </a:r>
            <a:r>
              <a:rPr sz="950" spc="-10" dirty="0">
                <a:latin typeface="Arial"/>
                <a:cs typeface="Arial"/>
              </a:rPr>
              <a:t>lull in business after completing much of its work </a:t>
            </a:r>
            <a:r>
              <a:rPr sz="950" spc="-5" dirty="0">
                <a:latin typeface="Arial"/>
                <a:cs typeface="Arial"/>
              </a:rPr>
              <a:t>on the </a:t>
            </a:r>
            <a:r>
              <a:rPr sz="950" spc="-10" dirty="0">
                <a:latin typeface="Arial"/>
                <a:cs typeface="Arial"/>
              </a:rPr>
              <a:t>Reficar </a:t>
            </a:r>
            <a:r>
              <a:rPr sz="950" spc="-5" dirty="0">
                <a:latin typeface="Arial"/>
                <a:cs typeface="Arial"/>
              </a:rPr>
              <a:t>refinery in </a:t>
            </a:r>
            <a:r>
              <a:rPr sz="950" spc="-10" dirty="0">
                <a:latin typeface="Arial"/>
                <a:cs typeface="Arial"/>
              </a:rPr>
              <a:t>Colombia.</a:t>
            </a:r>
            <a:r>
              <a:rPr sz="950" spc="185" dirty="0">
                <a:latin typeface="Arial"/>
                <a:cs typeface="Arial"/>
              </a:rPr>
              <a:t> </a:t>
            </a:r>
            <a:r>
              <a:rPr sz="950" spc="-5" dirty="0">
                <a:latin typeface="Arial"/>
                <a:cs typeface="Arial"/>
              </a:rPr>
              <a:t>Its</a:t>
            </a:r>
            <a:endParaRPr sz="950">
              <a:latin typeface="Arial"/>
              <a:cs typeface="Arial"/>
            </a:endParaRPr>
          </a:p>
          <a:p>
            <a:pPr marL="12700" marR="203200">
              <a:lnSpc>
                <a:spcPct val="142100"/>
              </a:lnSpc>
            </a:pPr>
            <a:r>
              <a:rPr sz="950" spc="-10" dirty="0">
                <a:latin typeface="Arial"/>
                <a:cs typeface="Arial"/>
              </a:rPr>
              <a:t>business has picked up in 2013, however, and </a:t>
            </a:r>
            <a:r>
              <a:rPr sz="950" spc="-5" dirty="0">
                <a:latin typeface="Arial"/>
                <a:cs typeface="Arial"/>
              </a:rPr>
              <a:t>it </a:t>
            </a:r>
            <a:r>
              <a:rPr sz="950" spc="-10" dirty="0">
                <a:latin typeface="Arial"/>
                <a:cs typeface="Arial"/>
              </a:rPr>
              <a:t>predicts that segment operating margin will be  </a:t>
            </a:r>
            <a:r>
              <a:rPr sz="950" spc="-5" dirty="0">
                <a:latin typeface="Arial"/>
                <a:cs typeface="Arial"/>
              </a:rPr>
              <a:t>higher for </a:t>
            </a:r>
            <a:r>
              <a:rPr sz="950" spc="-10" dirty="0">
                <a:latin typeface="Arial"/>
                <a:cs typeface="Arial"/>
              </a:rPr>
              <a:t>this</a:t>
            </a:r>
            <a:r>
              <a:rPr sz="950" spc="-55" dirty="0">
                <a:latin typeface="Arial"/>
                <a:cs typeface="Arial"/>
              </a:rPr>
              <a:t> </a:t>
            </a:r>
            <a:r>
              <a:rPr sz="950" spc="-10" dirty="0">
                <a:latin typeface="Arial"/>
                <a:cs typeface="Arial"/>
              </a:rPr>
              <a:t>year.</a:t>
            </a:r>
            <a:endParaRPr sz="950">
              <a:latin typeface="Arial"/>
              <a:cs typeface="Arial"/>
            </a:endParaRPr>
          </a:p>
        </p:txBody>
      </p:sp>
      <p:sp>
        <p:nvSpPr>
          <p:cNvPr id="6" name="object 6"/>
          <p:cNvSpPr txBox="1"/>
          <p:nvPr/>
        </p:nvSpPr>
        <p:spPr>
          <a:xfrm>
            <a:off x="1284983" y="4866334"/>
            <a:ext cx="5240020" cy="1250315"/>
          </a:xfrm>
          <a:prstGeom prst="rect">
            <a:avLst/>
          </a:prstGeom>
        </p:spPr>
        <p:txBody>
          <a:bodyPr vert="horz" wrap="square" lIns="0" tIns="60960" rIns="0" bIns="0" rtlCol="0">
            <a:spAutoFit/>
          </a:bodyPr>
          <a:lstStyle/>
          <a:p>
            <a:pPr marL="12700">
              <a:lnSpc>
                <a:spcPct val="100000"/>
              </a:lnSpc>
              <a:spcBef>
                <a:spcPts val="480"/>
              </a:spcBef>
            </a:pPr>
            <a:r>
              <a:rPr sz="950" spc="-10" dirty="0">
                <a:latin typeface="Arial"/>
                <a:cs typeface="Arial"/>
              </a:rPr>
              <a:t>Sungjin (POSCO) lost money last year. This is due in large part to low bids to win </a:t>
            </a:r>
            <a:r>
              <a:rPr sz="950" spc="-5" dirty="0">
                <a:latin typeface="Arial"/>
                <a:cs typeface="Arial"/>
              </a:rPr>
              <a:t>projects </a:t>
            </a:r>
            <a:r>
              <a:rPr sz="950" spc="-10" dirty="0">
                <a:latin typeface="Arial"/>
                <a:cs typeface="Arial"/>
              </a:rPr>
              <a:t>in</a:t>
            </a:r>
            <a:r>
              <a:rPr sz="950" spc="215" dirty="0">
                <a:latin typeface="Arial"/>
                <a:cs typeface="Arial"/>
              </a:rPr>
              <a:t> </a:t>
            </a:r>
            <a:r>
              <a:rPr sz="950" spc="-10" dirty="0">
                <a:latin typeface="Arial"/>
                <a:cs typeface="Arial"/>
              </a:rPr>
              <a:t>Asia</a:t>
            </a:r>
            <a:endParaRPr sz="950">
              <a:latin typeface="Arial"/>
              <a:cs typeface="Arial"/>
            </a:endParaRPr>
          </a:p>
          <a:p>
            <a:pPr marL="12700" marR="5080">
              <a:lnSpc>
                <a:spcPct val="142200"/>
              </a:lnSpc>
            </a:pPr>
            <a:r>
              <a:rPr sz="950" spc="-10" dirty="0">
                <a:latin typeface="Arial"/>
                <a:cs typeface="Arial"/>
              </a:rPr>
              <a:t>and the Middle East that </a:t>
            </a:r>
            <a:r>
              <a:rPr sz="950" spc="-5" dirty="0">
                <a:latin typeface="Arial"/>
                <a:cs typeface="Arial"/>
              </a:rPr>
              <a:t>cost </a:t>
            </a:r>
            <a:r>
              <a:rPr sz="950" spc="-10" dirty="0">
                <a:latin typeface="Arial"/>
                <a:cs typeface="Arial"/>
              </a:rPr>
              <a:t>more than expected, and Sungjin had to eat the cost difference. High  margin levels and continued successes on </a:t>
            </a:r>
            <a:r>
              <a:rPr sz="950" spc="-5" dirty="0">
                <a:latin typeface="Arial"/>
                <a:cs typeface="Arial"/>
              </a:rPr>
              <a:t>the </a:t>
            </a:r>
            <a:r>
              <a:rPr sz="950" spc="-10" dirty="0">
                <a:latin typeface="Arial"/>
                <a:cs typeface="Arial"/>
              </a:rPr>
              <a:t>part of </a:t>
            </a:r>
            <a:r>
              <a:rPr sz="950" spc="-5" dirty="0">
                <a:latin typeface="Arial"/>
                <a:cs typeface="Arial"/>
              </a:rPr>
              <a:t>the </a:t>
            </a:r>
            <a:r>
              <a:rPr sz="950" spc="-10" dirty="0">
                <a:latin typeface="Arial"/>
                <a:cs typeface="Arial"/>
              </a:rPr>
              <a:t>other major </a:t>
            </a:r>
            <a:r>
              <a:rPr sz="950" spc="-5" dirty="0">
                <a:latin typeface="Arial"/>
                <a:cs typeface="Arial"/>
              </a:rPr>
              <a:t>Asian </a:t>
            </a:r>
            <a:r>
              <a:rPr sz="950" spc="-10" dirty="0">
                <a:latin typeface="Arial"/>
                <a:cs typeface="Arial"/>
              </a:rPr>
              <a:t>suppliers indicate that,  </a:t>
            </a:r>
            <a:r>
              <a:rPr sz="950" spc="-5" dirty="0">
                <a:latin typeface="Arial"/>
                <a:cs typeface="Arial"/>
              </a:rPr>
              <a:t>in </a:t>
            </a:r>
            <a:r>
              <a:rPr sz="950" spc="-10" dirty="0">
                <a:latin typeface="Arial"/>
                <a:cs typeface="Arial"/>
              </a:rPr>
              <a:t>Sungjin and other Korean manufacturers are attempting </a:t>
            </a:r>
            <a:r>
              <a:rPr sz="950" spc="-5" dirty="0">
                <a:latin typeface="Arial"/>
                <a:cs typeface="Arial"/>
              </a:rPr>
              <a:t>to </a:t>
            </a:r>
            <a:r>
              <a:rPr sz="950" spc="-10" dirty="0">
                <a:latin typeface="Arial"/>
                <a:cs typeface="Arial"/>
              </a:rPr>
              <a:t>buy the market, they are not  succeeding. This is due in part </a:t>
            </a:r>
            <a:r>
              <a:rPr sz="950" spc="-5" dirty="0">
                <a:latin typeface="Arial"/>
                <a:cs typeface="Arial"/>
              </a:rPr>
              <a:t>to the </a:t>
            </a:r>
            <a:r>
              <a:rPr sz="950" spc="-10" dirty="0">
                <a:latin typeface="Arial"/>
                <a:cs typeface="Arial"/>
              </a:rPr>
              <a:t>importance of reputation for coke drum manufacturers, and  low bids actually </a:t>
            </a:r>
            <a:r>
              <a:rPr sz="950" spc="-5" dirty="0">
                <a:latin typeface="Arial"/>
                <a:cs typeface="Arial"/>
              </a:rPr>
              <a:t>tend to </a:t>
            </a:r>
            <a:r>
              <a:rPr sz="950" spc="-10" dirty="0">
                <a:latin typeface="Arial"/>
                <a:cs typeface="Arial"/>
              </a:rPr>
              <a:t>undermine that</a:t>
            </a:r>
            <a:r>
              <a:rPr sz="950" spc="60" dirty="0">
                <a:latin typeface="Arial"/>
                <a:cs typeface="Arial"/>
              </a:rPr>
              <a:t> </a:t>
            </a:r>
            <a:r>
              <a:rPr sz="950" spc="-10" dirty="0">
                <a:latin typeface="Arial"/>
                <a:cs typeface="Arial"/>
              </a:rPr>
              <a:t>reputation.</a:t>
            </a:r>
            <a:endParaRPr sz="950">
              <a:latin typeface="Arial"/>
              <a:cs typeface="Arial"/>
            </a:endParaRPr>
          </a:p>
        </p:txBody>
      </p:sp>
      <p:sp>
        <p:nvSpPr>
          <p:cNvPr id="7" name="object 7"/>
          <p:cNvSpPr txBox="1"/>
          <p:nvPr/>
        </p:nvSpPr>
        <p:spPr>
          <a:xfrm>
            <a:off x="1284983" y="6452818"/>
            <a:ext cx="5299710" cy="1662430"/>
          </a:xfrm>
          <a:prstGeom prst="rect">
            <a:avLst/>
          </a:prstGeom>
        </p:spPr>
        <p:txBody>
          <a:bodyPr vert="horz" wrap="square" lIns="0" tIns="0" rIns="0" bIns="0" rtlCol="0">
            <a:spAutoFit/>
          </a:bodyPr>
          <a:lstStyle/>
          <a:p>
            <a:pPr marL="12700" marR="5080">
              <a:lnSpc>
                <a:spcPct val="142300"/>
              </a:lnSpc>
            </a:pPr>
            <a:r>
              <a:rPr sz="950" spc="-10" dirty="0">
                <a:latin typeface="Arial"/>
                <a:cs typeface="Arial"/>
              </a:rPr>
              <a:t>Margins are likely stuck at this average level, however, because buyers keep </a:t>
            </a:r>
            <a:r>
              <a:rPr sz="950" spc="-5" dirty="0">
                <a:latin typeface="Arial"/>
                <a:cs typeface="Arial"/>
              </a:rPr>
              <a:t>a </a:t>
            </a:r>
            <a:r>
              <a:rPr sz="950" spc="-10" dirty="0">
                <a:latin typeface="Arial"/>
                <a:cs typeface="Arial"/>
              </a:rPr>
              <a:t>close eye on prices  </a:t>
            </a:r>
            <a:r>
              <a:rPr sz="950" spc="-5" dirty="0">
                <a:latin typeface="Arial"/>
                <a:cs typeface="Arial"/>
              </a:rPr>
              <a:t>in </a:t>
            </a:r>
            <a:r>
              <a:rPr sz="950" spc="-10" dirty="0">
                <a:latin typeface="Arial"/>
                <a:cs typeface="Arial"/>
              </a:rPr>
              <a:t>relation </a:t>
            </a:r>
            <a:r>
              <a:rPr sz="950" spc="-5" dirty="0">
                <a:latin typeface="Arial"/>
                <a:cs typeface="Arial"/>
              </a:rPr>
              <a:t>to </a:t>
            </a:r>
            <a:r>
              <a:rPr sz="950" spc="-10" dirty="0">
                <a:latin typeface="Arial"/>
                <a:cs typeface="Arial"/>
              </a:rPr>
              <a:t>costs </a:t>
            </a:r>
            <a:r>
              <a:rPr sz="950" spc="-5" dirty="0">
                <a:latin typeface="Arial"/>
                <a:cs typeface="Arial"/>
              </a:rPr>
              <a:t>for </a:t>
            </a:r>
            <a:r>
              <a:rPr sz="950" spc="-10" dirty="0">
                <a:latin typeface="Arial"/>
                <a:cs typeface="Arial"/>
              </a:rPr>
              <a:t>coke drums. They are the largest single </a:t>
            </a:r>
            <a:r>
              <a:rPr sz="950" spc="-5" dirty="0">
                <a:latin typeface="Arial"/>
                <a:cs typeface="Arial"/>
              </a:rPr>
              <a:t>cost </a:t>
            </a:r>
            <a:r>
              <a:rPr sz="950" spc="-10" dirty="0">
                <a:latin typeface="Arial"/>
                <a:cs typeface="Arial"/>
              </a:rPr>
              <a:t>component of </a:t>
            </a:r>
            <a:r>
              <a:rPr sz="950" spc="-5" dirty="0">
                <a:latin typeface="Arial"/>
                <a:cs typeface="Arial"/>
              </a:rPr>
              <a:t>the </a:t>
            </a:r>
            <a:r>
              <a:rPr sz="950" spc="-10" dirty="0">
                <a:latin typeface="Arial"/>
                <a:cs typeface="Arial"/>
              </a:rPr>
              <a:t>overall coking  unit, and the contract </a:t>
            </a:r>
            <a:r>
              <a:rPr sz="950" spc="-5" dirty="0">
                <a:latin typeface="Arial"/>
                <a:cs typeface="Arial"/>
              </a:rPr>
              <a:t>for </a:t>
            </a:r>
            <a:r>
              <a:rPr sz="950" spc="-10" dirty="0">
                <a:latin typeface="Arial"/>
                <a:cs typeface="Arial"/>
              </a:rPr>
              <a:t>the coking unit is often awarded by itself, instead of in </a:t>
            </a:r>
            <a:r>
              <a:rPr sz="950" spc="-5" dirty="0">
                <a:latin typeface="Arial"/>
                <a:cs typeface="Arial"/>
              </a:rPr>
              <a:t>a </a:t>
            </a:r>
            <a:r>
              <a:rPr sz="950" spc="-10" dirty="0">
                <a:latin typeface="Arial"/>
                <a:cs typeface="Arial"/>
              </a:rPr>
              <a:t>package with </a:t>
            </a:r>
            <a:r>
              <a:rPr sz="950" spc="-5" dirty="0">
                <a:latin typeface="Arial"/>
                <a:cs typeface="Arial"/>
              </a:rPr>
              <a:t>the  </a:t>
            </a:r>
            <a:r>
              <a:rPr sz="950" spc="-10" dirty="0">
                <a:latin typeface="Arial"/>
                <a:cs typeface="Arial"/>
              </a:rPr>
              <a:t>other process units. As </a:t>
            </a:r>
            <a:r>
              <a:rPr sz="950" spc="-5" dirty="0">
                <a:latin typeface="Arial"/>
                <a:cs typeface="Arial"/>
              </a:rPr>
              <a:t>a </a:t>
            </a:r>
            <a:r>
              <a:rPr sz="950" spc="-10" dirty="0">
                <a:latin typeface="Arial"/>
                <a:cs typeface="Arial"/>
              </a:rPr>
              <a:t>result, buyers are in </a:t>
            </a:r>
            <a:r>
              <a:rPr sz="950" spc="-5" dirty="0">
                <a:latin typeface="Arial"/>
                <a:cs typeface="Arial"/>
              </a:rPr>
              <a:t>a </a:t>
            </a:r>
            <a:r>
              <a:rPr sz="950" spc="-10" dirty="0">
                <a:latin typeface="Arial"/>
                <a:cs typeface="Arial"/>
              </a:rPr>
              <a:t>better position to oversee project costs and ensure  that prices stay in line. Despite this attention to </a:t>
            </a:r>
            <a:r>
              <a:rPr sz="950" spc="-5" dirty="0">
                <a:latin typeface="Arial"/>
                <a:cs typeface="Arial"/>
              </a:rPr>
              <a:t>cost </a:t>
            </a:r>
            <a:r>
              <a:rPr sz="950" spc="-10" dirty="0">
                <a:latin typeface="Arial"/>
                <a:cs typeface="Arial"/>
              </a:rPr>
              <a:t>levels and their impact on prices, suppliers earn  higher margins for Coke Drums </a:t>
            </a:r>
            <a:r>
              <a:rPr sz="950" spc="-5" dirty="0">
                <a:latin typeface="Arial"/>
                <a:cs typeface="Arial"/>
              </a:rPr>
              <a:t>than for </a:t>
            </a:r>
            <a:r>
              <a:rPr sz="950" spc="-10" dirty="0">
                <a:latin typeface="Arial"/>
                <a:cs typeface="Arial"/>
              </a:rPr>
              <a:t>most other types of Pressure Vessels because there are  fewer alternative suppliers and because the </a:t>
            </a:r>
            <a:r>
              <a:rPr sz="950" spc="-5" dirty="0">
                <a:latin typeface="Arial"/>
                <a:cs typeface="Arial"/>
              </a:rPr>
              <a:t>cost </a:t>
            </a:r>
            <a:r>
              <a:rPr sz="950" spc="-10" dirty="0">
                <a:latin typeface="Arial"/>
                <a:cs typeface="Arial"/>
              </a:rPr>
              <a:t>of cutting corners to boost margins (if </a:t>
            </a:r>
            <a:r>
              <a:rPr sz="950" spc="-5" dirty="0">
                <a:latin typeface="Arial"/>
                <a:cs typeface="Arial"/>
              </a:rPr>
              <a:t>the </a:t>
            </a:r>
            <a:r>
              <a:rPr sz="950" spc="-10" dirty="0">
                <a:latin typeface="Arial"/>
                <a:cs typeface="Arial"/>
              </a:rPr>
              <a:t>project  has been bid too low) can be quite high </a:t>
            </a:r>
            <a:r>
              <a:rPr sz="950" spc="-5" dirty="0">
                <a:latin typeface="Arial"/>
                <a:cs typeface="Arial"/>
              </a:rPr>
              <a:t>– </a:t>
            </a:r>
            <a:r>
              <a:rPr sz="950" spc="-10" dirty="0">
                <a:latin typeface="Arial"/>
                <a:cs typeface="Arial"/>
              </a:rPr>
              <a:t>replacing </a:t>
            </a:r>
            <a:r>
              <a:rPr sz="950" spc="-5" dirty="0">
                <a:latin typeface="Arial"/>
                <a:cs typeface="Arial"/>
              </a:rPr>
              <a:t>the </a:t>
            </a:r>
            <a:r>
              <a:rPr sz="950" spc="-10" dirty="0">
                <a:latin typeface="Arial"/>
                <a:cs typeface="Arial"/>
              </a:rPr>
              <a:t>unit in </a:t>
            </a:r>
            <a:r>
              <a:rPr sz="950" spc="-5" dirty="0">
                <a:latin typeface="Arial"/>
                <a:cs typeface="Arial"/>
              </a:rPr>
              <a:t>five </a:t>
            </a:r>
            <a:r>
              <a:rPr sz="950" spc="-10" dirty="0">
                <a:latin typeface="Arial"/>
                <a:cs typeface="Arial"/>
              </a:rPr>
              <a:t>years instead of</a:t>
            </a:r>
            <a:r>
              <a:rPr sz="950" spc="180" dirty="0">
                <a:latin typeface="Arial"/>
                <a:cs typeface="Arial"/>
              </a:rPr>
              <a:t> </a:t>
            </a:r>
            <a:r>
              <a:rPr sz="950" spc="-10" dirty="0">
                <a:latin typeface="Arial"/>
                <a:cs typeface="Arial"/>
              </a:rPr>
              <a:t>30.</a:t>
            </a:r>
            <a:endParaRPr sz="950">
              <a:latin typeface="Arial"/>
              <a:cs typeface="Arial"/>
            </a:endParaRPr>
          </a:p>
        </p:txBody>
      </p:sp>
      <p:sp>
        <p:nvSpPr>
          <p:cNvPr id="8" name="object 8"/>
          <p:cNvSpPr txBox="1"/>
          <p:nvPr/>
        </p:nvSpPr>
        <p:spPr>
          <a:xfrm>
            <a:off x="1177544" y="8512020"/>
            <a:ext cx="813435"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11.2.3 </a:t>
            </a:r>
            <a:r>
              <a:rPr sz="950" b="1" spc="165" dirty="0">
                <a:latin typeface="Arial"/>
                <a:cs typeface="Arial"/>
              </a:rPr>
              <a:t> </a:t>
            </a:r>
            <a:r>
              <a:rPr sz="950" b="1" spc="-10" dirty="0">
                <a:latin typeface="Arial"/>
                <a:cs typeface="Arial"/>
              </a:rPr>
              <a:t>Prices</a:t>
            </a:r>
            <a:endParaRPr sz="950">
              <a:latin typeface="Arial"/>
              <a:cs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92</a:t>
            </a:fld>
            <a:endParaRPr spc="15" dirty="0"/>
          </a:p>
        </p:txBody>
      </p:sp>
      <p:sp>
        <p:nvSpPr>
          <p:cNvPr id="2" name="object 2"/>
          <p:cNvSpPr txBox="1"/>
          <p:nvPr/>
        </p:nvSpPr>
        <p:spPr>
          <a:xfrm>
            <a:off x="1177544" y="788751"/>
            <a:ext cx="5249545" cy="632460"/>
          </a:xfrm>
          <a:prstGeom prst="rect">
            <a:avLst/>
          </a:prstGeom>
        </p:spPr>
        <p:txBody>
          <a:bodyPr vert="horz" wrap="square" lIns="0" tIns="0" rIns="0" bIns="0" rtlCol="0">
            <a:spAutoFit/>
          </a:bodyPr>
          <a:lstStyle/>
          <a:p>
            <a:pPr marL="12700" marR="5080">
              <a:lnSpc>
                <a:spcPct val="142400"/>
              </a:lnSpc>
            </a:pPr>
            <a:r>
              <a:rPr sz="950" b="1" spc="-10" dirty="0">
                <a:latin typeface="Arial"/>
                <a:cs typeface="Arial"/>
              </a:rPr>
              <a:t>Prices </a:t>
            </a:r>
            <a:r>
              <a:rPr sz="950" b="1" spc="-5" dirty="0">
                <a:latin typeface="Arial"/>
                <a:cs typeface="Arial"/>
              </a:rPr>
              <a:t>will </a:t>
            </a:r>
            <a:r>
              <a:rPr sz="950" b="1" spc="-10" dirty="0">
                <a:latin typeface="Arial"/>
                <a:cs typeface="Arial"/>
              </a:rPr>
              <a:t>rise </a:t>
            </a:r>
            <a:r>
              <a:rPr sz="950" b="1" spc="-5" dirty="0">
                <a:latin typeface="Arial"/>
                <a:cs typeface="Arial"/>
              </a:rPr>
              <a:t>1.5% </a:t>
            </a:r>
            <a:r>
              <a:rPr sz="950" b="1" spc="-10" dirty="0">
                <a:latin typeface="Arial"/>
                <a:cs typeface="Arial"/>
              </a:rPr>
              <a:t>in 2013, consistent </a:t>
            </a:r>
            <a:r>
              <a:rPr sz="950" b="1" spc="-5" dirty="0">
                <a:latin typeface="Arial"/>
                <a:cs typeface="Arial"/>
              </a:rPr>
              <a:t>with </a:t>
            </a:r>
            <a:r>
              <a:rPr sz="950" b="1" spc="-10" dirty="0">
                <a:latin typeface="Arial"/>
                <a:cs typeface="Arial"/>
              </a:rPr>
              <a:t>cost increases, before accelerating faster than  costs </a:t>
            </a:r>
            <a:r>
              <a:rPr sz="950" b="1" spc="-5" dirty="0">
                <a:latin typeface="Arial"/>
                <a:cs typeface="Arial"/>
              </a:rPr>
              <a:t>beginning in </a:t>
            </a:r>
            <a:r>
              <a:rPr sz="950" b="1" spc="-10" dirty="0">
                <a:latin typeface="Arial"/>
                <a:cs typeface="Arial"/>
              </a:rPr>
              <a:t>2015 based </a:t>
            </a:r>
            <a:r>
              <a:rPr sz="950" b="1" spc="-5" dirty="0">
                <a:latin typeface="Arial"/>
                <a:cs typeface="Arial"/>
              </a:rPr>
              <a:t>on </a:t>
            </a:r>
            <a:r>
              <a:rPr sz="950" b="1" spc="-10" dirty="0">
                <a:latin typeface="Arial"/>
                <a:cs typeface="Arial"/>
              </a:rPr>
              <a:t>rapid demand growth and higher </a:t>
            </a:r>
            <a:r>
              <a:rPr sz="950" b="1" spc="-5" dirty="0">
                <a:latin typeface="Arial"/>
                <a:cs typeface="Arial"/>
              </a:rPr>
              <a:t>utilization </a:t>
            </a:r>
            <a:r>
              <a:rPr sz="950" b="1" spc="-10" dirty="0">
                <a:latin typeface="Arial"/>
                <a:cs typeface="Arial"/>
              </a:rPr>
              <a:t>rates </a:t>
            </a:r>
            <a:r>
              <a:rPr sz="950" b="1" spc="-5" dirty="0">
                <a:latin typeface="Arial"/>
                <a:cs typeface="Arial"/>
              </a:rPr>
              <a:t>(17% </a:t>
            </a:r>
            <a:r>
              <a:rPr sz="950" b="1" spc="-15" dirty="0">
                <a:latin typeface="Arial"/>
                <a:cs typeface="Arial"/>
              </a:rPr>
              <a:t>vs.  </a:t>
            </a:r>
            <a:r>
              <a:rPr sz="950" b="1" spc="-5" dirty="0">
                <a:latin typeface="Arial"/>
                <a:cs typeface="Arial"/>
              </a:rPr>
              <a:t>14% by </a:t>
            </a:r>
            <a:r>
              <a:rPr sz="950" b="1" spc="-10" dirty="0">
                <a:latin typeface="Arial"/>
                <a:cs typeface="Arial"/>
              </a:rPr>
              <a:t>2020</a:t>
            </a:r>
            <a:r>
              <a:rPr sz="950" b="1" spc="-95" dirty="0">
                <a:latin typeface="Arial"/>
                <a:cs typeface="Arial"/>
              </a:rPr>
              <a:t> </a:t>
            </a:r>
            <a:r>
              <a:rPr sz="950" b="1" spc="-10" dirty="0">
                <a:latin typeface="Arial"/>
                <a:cs typeface="Arial"/>
              </a:rPr>
              <a:t>Q1).</a:t>
            </a:r>
            <a:endParaRPr sz="950">
              <a:latin typeface="Arial"/>
              <a:cs typeface="Arial"/>
            </a:endParaRPr>
          </a:p>
        </p:txBody>
      </p:sp>
      <p:sp>
        <p:nvSpPr>
          <p:cNvPr id="3" name="object 3"/>
          <p:cNvSpPr txBox="1"/>
          <p:nvPr/>
        </p:nvSpPr>
        <p:spPr>
          <a:xfrm>
            <a:off x="1284983" y="1757249"/>
            <a:ext cx="5171440"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Prices for Coke Drums followed </a:t>
            </a:r>
            <a:r>
              <a:rPr sz="950" spc="-5" dirty="0">
                <a:latin typeface="Arial"/>
                <a:cs typeface="Arial"/>
              </a:rPr>
              <a:t>a </a:t>
            </a:r>
            <a:r>
              <a:rPr sz="950" spc="-10" dirty="0">
                <a:latin typeface="Arial"/>
                <a:cs typeface="Arial"/>
              </a:rPr>
              <a:t>similar pattern </a:t>
            </a:r>
            <a:r>
              <a:rPr sz="950" spc="-5" dirty="0">
                <a:latin typeface="Arial"/>
                <a:cs typeface="Arial"/>
              </a:rPr>
              <a:t>to </a:t>
            </a:r>
            <a:r>
              <a:rPr sz="950" spc="-10" dirty="0">
                <a:latin typeface="Arial"/>
                <a:cs typeface="Arial"/>
              </a:rPr>
              <a:t>the other Pressure Vessel Categories, spiking  from 2005 to 2008, falling in 2008-2009, and then rising again until 2013, now about 50% higher  than </a:t>
            </a:r>
            <a:r>
              <a:rPr sz="950" spc="-5" dirty="0">
                <a:latin typeface="Arial"/>
                <a:cs typeface="Arial"/>
              </a:rPr>
              <a:t>in </a:t>
            </a:r>
            <a:r>
              <a:rPr sz="950" spc="-10" dirty="0">
                <a:latin typeface="Arial"/>
                <a:cs typeface="Arial"/>
              </a:rPr>
              <a:t>2005</a:t>
            </a:r>
            <a:r>
              <a:rPr sz="950" spc="-55" dirty="0">
                <a:latin typeface="Arial"/>
                <a:cs typeface="Arial"/>
              </a:rPr>
              <a:t> </a:t>
            </a:r>
            <a:r>
              <a:rPr sz="950" spc="-5" dirty="0">
                <a:latin typeface="Arial"/>
                <a:cs typeface="Arial"/>
              </a:rPr>
              <a:t>Q1.</a:t>
            </a:r>
            <a:endParaRPr sz="950">
              <a:latin typeface="Arial"/>
              <a:cs typeface="Arial"/>
            </a:endParaRPr>
          </a:p>
        </p:txBody>
      </p:sp>
      <p:sp>
        <p:nvSpPr>
          <p:cNvPr id="4" name="object 4"/>
          <p:cNvSpPr txBox="1"/>
          <p:nvPr/>
        </p:nvSpPr>
        <p:spPr>
          <a:xfrm>
            <a:off x="1284983" y="2725416"/>
            <a:ext cx="5121275" cy="42545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Prices are tightly linked to costs, as explained above, because buyers pay close attention to cost  </a:t>
            </a:r>
            <a:r>
              <a:rPr sz="950" spc="-5" dirty="0">
                <a:latin typeface="Arial"/>
                <a:cs typeface="Arial"/>
              </a:rPr>
              <a:t>levels vs. </a:t>
            </a:r>
            <a:r>
              <a:rPr sz="950" spc="-10" dirty="0">
                <a:latin typeface="Arial"/>
                <a:cs typeface="Arial"/>
              </a:rPr>
              <a:t>prices. </a:t>
            </a:r>
            <a:r>
              <a:rPr sz="950" spc="-5" dirty="0">
                <a:latin typeface="Arial"/>
                <a:cs typeface="Arial"/>
              </a:rPr>
              <a:t>As a </a:t>
            </a:r>
            <a:r>
              <a:rPr sz="950" spc="-10" dirty="0">
                <a:latin typeface="Arial"/>
                <a:cs typeface="Arial"/>
              </a:rPr>
              <a:t>result, price movements </a:t>
            </a:r>
            <a:r>
              <a:rPr sz="950" spc="-5" dirty="0">
                <a:latin typeface="Arial"/>
                <a:cs typeface="Arial"/>
              </a:rPr>
              <a:t>will </a:t>
            </a:r>
            <a:r>
              <a:rPr sz="950" spc="-10" dirty="0">
                <a:latin typeface="Arial"/>
                <a:cs typeface="Arial"/>
              </a:rPr>
              <a:t>track cost growth</a:t>
            </a:r>
            <a:r>
              <a:rPr sz="950" spc="190" dirty="0">
                <a:latin typeface="Arial"/>
                <a:cs typeface="Arial"/>
              </a:rPr>
              <a:t> </a:t>
            </a:r>
            <a:r>
              <a:rPr sz="950" spc="-10" dirty="0">
                <a:latin typeface="Arial"/>
                <a:cs typeface="Arial"/>
              </a:rPr>
              <a:t>closely.</a:t>
            </a:r>
            <a:endParaRPr sz="950">
              <a:latin typeface="Arial"/>
              <a:cs typeface="Arial"/>
            </a:endParaRPr>
          </a:p>
        </p:txBody>
      </p:sp>
      <p:sp>
        <p:nvSpPr>
          <p:cNvPr id="5" name="object 5"/>
          <p:cNvSpPr txBox="1"/>
          <p:nvPr/>
        </p:nvSpPr>
        <p:spPr>
          <a:xfrm>
            <a:off x="1284983" y="3485926"/>
            <a:ext cx="4947920"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Global price levels remained stable in Q1, as stable costs in </a:t>
            </a:r>
            <a:r>
              <a:rPr sz="950" spc="-5" dirty="0">
                <a:latin typeface="Arial"/>
                <a:cs typeface="Arial"/>
              </a:rPr>
              <a:t>the </a:t>
            </a:r>
            <a:r>
              <a:rPr sz="950" spc="-10" dirty="0">
                <a:latin typeface="Arial"/>
                <a:cs typeface="Arial"/>
              </a:rPr>
              <a:t>Americas and EMEA roughly  balanced out </a:t>
            </a:r>
            <a:r>
              <a:rPr sz="950" spc="-5" dirty="0">
                <a:latin typeface="Arial"/>
                <a:cs typeface="Arial"/>
              </a:rPr>
              <a:t>a </a:t>
            </a:r>
            <a:r>
              <a:rPr sz="950" spc="-10" dirty="0">
                <a:latin typeface="Arial"/>
                <a:cs typeface="Arial"/>
              </a:rPr>
              <a:t>small increase </a:t>
            </a:r>
            <a:r>
              <a:rPr sz="950" spc="-5" dirty="0">
                <a:latin typeface="Arial"/>
                <a:cs typeface="Arial"/>
              </a:rPr>
              <a:t>in</a:t>
            </a:r>
            <a:r>
              <a:rPr sz="950" spc="60" dirty="0">
                <a:latin typeface="Arial"/>
                <a:cs typeface="Arial"/>
              </a:rPr>
              <a:t> </a:t>
            </a:r>
            <a:r>
              <a:rPr sz="950" spc="-10" dirty="0">
                <a:latin typeface="Arial"/>
                <a:cs typeface="Arial"/>
              </a:rPr>
              <a:t>Asia.</a:t>
            </a:r>
            <a:endParaRPr sz="950">
              <a:latin typeface="Arial"/>
              <a:cs typeface="Arial"/>
            </a:endParaRPr>
          </a:p>
        </p:txBody>
      </p:sp>
      <p:sp>
        <p:nvSpPr>
          <p:cNvPr id="6" name="object 6"/>
          <p:cNvSpPr txBox="1"/>
          <p:nvPr/>
        </p:nvSpPr>
        <p:spPr>
          <a:xfrm>
            <a:off x="1284971" y="4248349"/>
            <a:ext cx="5306060"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Prices will rise 1.5% annually in 2013 and 2014, spurred by </a:t>
            </a:r>
            <a:r>
              <a:rPr sz="950" spc="-5" dirty="0">
                <a:latin typeface="Arial"/>
                <a:cs typeface="Arial"/>
              </a:rPr>
              <a:t>slow </a:t>
            </a:r>
            <a:r>
              <a:rPr sz="950" spc="-10" dirty="0">
                <a:latin typeface="Arial"/>
                <a:cs typeface="Arial"/>
              </a:rPr>
              <a:t>average increases </a:t>
            </a:r>
            <a:r>
              <a:rPr sz="950" spc="-5" dirty="0">
                <a:latin typeface="Arial"/>
                <a:cs typeface="Arial"/>
              </a:rPr>
              <a:t>for </a:t>
            </a:r>
            <a:r>
              <a:rPr sz="950" spc="-10" dirty="0">
                <a:latin typeface="Arial"/>
                <a:cs typeface="Arial"/>
              </a:rPr>
              <a:t>metals,  labor, and machinery </a:t>
            </a:r>
            <a:r>
              <a:rPr sz="950" spc="-5" dirty="0">
                <a:latin typeface="Arial"/>
                <a:cs typeface="Arial"/>
              </a:rPr>
              <a:t>costs, </a:t>
            </a:r>
            <a:r>
              <a:rPr sz="950" spc="-10" dirty="0">
                <a:latin typeface="Arial"/>
                <a:cs typeface="Arial"/>
              </a:rPr>
              <a:t>and </a:t>
            </a:r>
            <a:r>
              <a:rPr sz="950" spc="-5" dirty="0">
                <a:latin typeface="Arial"/>
                <a:cs typeface="Arial"/>
              </a:rPr>
              <a:t>a </a:t>
            </a:r>
            <a:r>
              <a:rPr sz="950" spc="-10" dirty="0">
                <a:latin typeface="Arial"/>
                <a:cs typeface="Arial"/>
              </a:rPr>
              <a:t>total of 12% by 2012 Q1. This will outpace cost growth </a:t>
            </a:r>
            <a:r>
              <a:rPr sz="950" spc="-5" dirty="0">
                <a:latin typeface="Arial"/>
                <a:cs typeface="Arial"/>
              </a:rPr>
              <a:t>by</a:t>
            </a:r>
            <a:r>
              <a:rPr sz="950" spc="185" dirty="0">
                <a:latin typeface="Arial"/>
                <a:cs typeface="Arial"/>
              </a:rPr>
              <a:t> </a:t>
            </a:r>
            <a:r>
              <a:rPr sz="950" spc="-10" dirty="0">
                <a:latin typeface="Arial"/>
                <a:cs typeface="Arial"/>
              </a:rPr>
              <a:t>only</a:t>
            </a:r>
            <a:endParaRPr sz="950">
              <a:latin typeface="Arial"/>
              <a:cs typeface="Arial"/>
            </a:endParaRPr>
          </a:p>
          <a:p>
            <a:pPr marL="12700" marR="5080">
              <a:lnSpc>
                <a:spcPct val="142100"/>
              </a:lnSpc>
            </a:pPr>
            <a:r>
              <a:rPr sz="950" spc="-10" dirty="0">
                <a:latin typeface="Arial"/>
                <a:cs typeface="Arial"/>
              </a:rPr>
              <a:t>1%, indicating that aggressive demand growth and rising capacity </a:t>
            </a:r>
            <a:r>
              <a:rPr sz="950" spc="-5" dirty="0">
                <a:latin typeface="Arial"/>
                <a:cs typeface="Arial"/>
              </a:rPr>
              <a:t>utilization </a:t>
            </a:r>
            <a:r>
              <a:rPr sz="950" spc="-10" dirty="0">
                <a:latin typeface="Arial"/>
                <a:cs typeface="Arial"/>
              </a:rPr>
              <a:t>will give suppliers </a:t>
            </a:r>
            <a:r>
              <a:rPr sz="950" spc="-5" dirty="0">
                <a:latin typeface="Arial"/>
                <a:cs typeface="Arial"/>
              </a:rPr>
              <a:t>a </a:t>
            </a:r>
            <a:r>
              <a:rPr sz="950" spc="-10" dirty="0">
                <a:latin typeface="Arial"/>
                <a:cs typeface="Arial"/>
              </a:rPr>
              <a:t>tiny  </a:t>
            </a:r>
            <a:r>
              <a:rPr sz="950" spc="-5" dirty="0">
                <a:latin typeface="Arial"/>
                <a:cs typeface="Arial"/>
              </a:rPr>
              <a:t>bit of </a:t>
            </a:r>
            <a:r>
              <a:rPr sz="950" spc="-10" dirty="0">
                <a:latin typeface="Arial"/>
                <a:cs typeface="Arial"/>
              </a:rPr>
              <a:t>leverage </a:t>
            </a:r>
            <a:r>
              <a:rPr sz="950" spc="-5" dirty="0">
                <a:latin typeface="Arial"/>
                <a:cs typeface="Arial"/>
              </a:rPr>
              <a:t>to raise prices relative to</a:t>
            </a:r>
            <a:r>
              <a:rPr sz="950" spc="-40" dirty="0">
                <a:latin typeface="Arial"/>
                <a:cs typeface="Arial"/>
              </a:rPr>
              <a:t> </a:t>
            </a:r>
            <a:r>
              <a:rPr sz="950" spc="-5" dirty="0">
                <a:latin typeface="Arial"/>
                <a:cs typeface="Arial"/>
              </a:rPr>
              <a:t>costs.</a:t>
            </a:r>
            <a:endParaRPr sz="950">
              <a:latin typeface="Arial"/>
              <a:cs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1" y="4317560"/>
            <a:ext cx="514731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The reference unit </a:t>
            </a:r>
            <a:r>
              <a:rPr sz="950" spc="-5" dirty="0">
                <a:latin typeface="Arial"/>
                <a:cs typeface="Arial"/>
              </a:rPr>
              <a:t>for </a:t>
            </a:r>
            <a:r>
              <a:rPr sz="950" spc="-10" dirty="0">
                <a:latin typeface="Arial"/>
                <a:cs typeface="Arial"/>
              </a:rPr>
              <a:t>Coke Drums </a:t>
            </a:r>
            <a:r>
              <a:rPr sz="950" spc="-15" dirty="0">
                <a:latin typeface="Arial"/>
                <a:cs typeface="Arial"/>
              </a:rPr>
              <a:t>is </a:t>
            </a:r>
            <a:r>
              <a:rPr sz="950" spc="-5" dirty="0">
                <a:latin typeface="Arial"/>
                <a:cs typeface="Arial"/>
              </a:rPr>
              <a:t>a </a:t>
            </a:r>
            <a:r>
              <a:rPr sz="950" spc="-10" dirty="0">
                <a:latin typeface="Arial"/>
                <a:cs typeface="Arial"/>
              </a:rPr>
              <a:t>30’x110’ drum, made of </a:t>
            </a:r>
            <a:r>
              <a:rPr sz="950" spc="-5" dirty="0">
                <a:latin typeface="Arial"/>
                <a:cs typeface="Arial"/>
              </a:rPr>
              <a:t>2 </a:t>
            </a:r>
            <a:r>
              <a:rPr sz="950" spc="-10" dirty="0">
                <a:latin typeface="Arial"/>
                <a:cs typeface="Arial"/>
              </a:rPr>
              <a:t>1/4 Cr-1 Mo steel with 410  stainless cladding, with approximate processing capacity of 20k bpd. This represents close to the  largest diameter available. Diameters over 32’ are currently infeasible due to the increase in  pressure at the base of the drum and the resulting increasein failure rate. At benchmark, US cost  levels, this unit costs $8.4m, on</a:t>
            </a:r>
            <a:r>
              <a:rPr sz="950" spc="30" dirty="0">
                <a:latin typeface="Arial"/>
                <a:cs typeface="Arial"/>
              </a:rPr>
              <a:t> </a:t>
            </a:r>
            <a:r>
              <a:rPr sz="950" spc="-10" dirty="0">
                <a:latin typeface="Arial"/>
                <a:cs typeface="Arial"/>
              </a:rPr>
              <a:t>average.</a:t>
            </a:r>
            <a:endParaRPr sz="950">
              <a:latin typeface="Arial"/>
              <a:cs typeface="Arial"/>
            </a:endParaRPr>
          </a:p>
        </p:txBody>
      </p:sp>
      <p:sp>
        <p:nvSpPr>
          <p:cNvPr id="3" name="object 3"/>
          <p:cNvSpPr txBox="1"/>
          <p:nvPr/>
        </p:nvSpPr>
        <p:spPr>
          <a:xfrm>
            <a:off x="1284991" y="5697534"/>
            <a:ext cx="529463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Japan remains the highest-cost country </a:t>
            </a:r>
            <a:r>
              <a:rPr sz="950" spc="-5" dirty="0">
                <a:latin typeface="Arial"/>
                <a:cs typeface="Arial"/>
              </a:rPr>
              <a:t>to </a:t>
            </a:r>
            <a:r>
              <a:rPr sz="950" spc="-10" dirty="0">
                <a:latin typeface="Arial"/>
                <a:cs typeface="Arial"/>
              </a:rPr>
              <a:t>produce </a:t>
            </a:r>
            <a:r>
              <a:rPr sz="950" spc="-5" dirty="0">
                <a:latin typeface="Arial"/>
                <a:cs typeface="Arial"/>
              </a:rPr>
              <a:t>coke </a:t>
            </a:r>
            <a:r>
              <a:rPr sz="950" spc="-10" dirty="0">
                <a:latin typeface="Arial"/>
                <a:cs typeface="Arial"/>
              </a:rPr>
              <a:t>drums in, at an index level of 109, driven  by Japan’s high electric power rates (about 50% higher </a:t>
            </a:r>
            <a:r>
              <a:rPr sz="950" spc="-5" dirty="0">
                <a:latin typeface="Arial"/>
                <a:cs typeface="Arial"/>
              </a:rPr>
              <a:t>than </a:t>
            </a:r>
            <a:r>
              <a:rPr sz="950" spc="-10" dirty="0">
                <a:latin typeface="Arial"/>
                <a:cs typeface="Arial"/>
              </a:rPr>
              <a:t>benchmark US levels). Labor costs are  also </a:t>
            </a:r>
            <a:r>
              <a:rPr sz="950" spc="-5" dirty="0">
                <a:latin typeface="Arial"/>
                <a:cs typeface="Arial"/>
              </a:rPr>
              <a:t>a </a:t>
            </a:r>
            <a:r>
              <a:rPr sz="950" spc="-10" dirty="0">
                <a:latin typeface="Arial"/>
                <a:cs typeface="Arial"/>
              </a:rPr>
              <a:t>somewhat higher proportion of the total, contributing </a:t>
            </a:r>
            <a:r>
              <a:rPr sz="950" spc="-5" dirty="0">
                <a:latin typeface="Arial"/>
                <a:cs typeface="Arial"/>
              </a:rPr>
              <a:t>to the cost. As a </a:t>
            </a:r>
            <a:r>
              <a:rPr sz="950" spc="-10" dirty="0">
                <a:latin typeface="Arial"/>
                <a:cs typeface="Arial"/>
              </a:rPr>
              <a:t>result, we </a:t>
            </a:r>
            <a:r>
              <a:rPr sz="950" spc="-5" dirty="0">
                <a:latin typeface="Arial"/>
                <a:cs typeface="Arial"/>
              </a:rPr>
              <a:t>calculate the  </a:t>
            </a:r>
            <a:r>
              <a:rPr sz="950" spc="-10" dirty="0">
                <a:latin typeface="Arial"/>
                <a:cs typeface="Arial"/>
              </a:rPr>
              <a:t>reference unit cost at $9.2m, not considering volume discounts or the impacts of competitive  negotiation.</a:t>
            </a:r>
            <a:endParaRPr sz="950">
              <a:latin typeface="Arial"/>
              <a:cs typeface="Arial"/>
            </a:endParaRPr>
          </a:p>
        </p:txBody>
      </p:sp>
      <p:sp>
        <p:nvSpPr>
          <p:cNvPr id="4" name="object 4"/>
          <p:cNvSpPr txBox="1"/>
          <p:nvPr/>
        </p:nvSpPr>
        <p:spPr>
          <a:xfrm>
            <a:off x="1284991" y="7076742"/>
            <a:ext cx="5292725" cy="2075814"/>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China and India enjoy </a:t>
            </a:r>
            <a:r>
              <a:rPr sz="950" spc="-5" dirty="0">
                <a:latin typeface="Arial"/>
                <a:cs typeface="Arial"/>
              </a:rPr>
              <a:t>the </a:t>
            </a:r>
            <a:r>
              <a:rPr sz="950" spc="-10" dirty="0">
                <a:latin typeface="Arial"/>
                <a:cs typeface="Arial"/>
              </a:rPr>
              <a:t>lowest cost levels, 13-14% lower </a:t>
            </a:r>
            <a:r>
              <a:rPr sz="950" spc="-5" dirty="0">
                <a:latin typeface="Arial"/>
                <a:cs typeface="Arial"/>
              </a:rPr>
              <a:t>than </a:t>
            </a:r>
            <a:r>
              <a:rPr sz="950" spc="-10" dirty="0">
                <a:latin typeface="Arial"/>
                <a:cs typeface="Arial"/>
              </a:rPr>
              <a:t>benchmark levels </a:t>
            </a:r>
            <a:r>
              <a:rPr sz="950" spc="-5" dirty="0">
                <a:latin typeface="Arial"/>
                <a:cs typeface="Arial"/>
              </a:rPr>
              <a:t>in </a:t>
            </a:r>
            <a:r>
              <a:rPr sz="950" spc="-10" dirty="0">
                <a:latin typeface="Arial"/>
                <a:cs typeface="Arial"/>
              </a:rPr>
              <a:t>the US, due </a:t>
            </a:r>
            <a:r>
              <a:rPr sz="950" spc="-5" dirty="0">
                <a:latin typeface="Arial"/>
                <a:cs typeface="Arial"/>
              </a:rPr>
              <a:t>to  </a:t>
            </a:r>
            <a:r>
              <a:rPr sz="950" spc="-10" dirty="0">
                <a:latin typeface="Arial"/>
                <a:cs typeface="Arial"/>
              </a:rPr>
              <a:t>lower power, labor, and somewhat lower machinery costs. These lower </a:t>
            </a:r>
            <a:r>
              <a:rPr sz="950" spc="-5" dirty="0">
                <a:latin typeface="Arial"/>
                <a:cs typeface="Arial"/>
              </a:rPr>
              <a:t>costs </a:t>
            </a:r>
            <a:r>
              <a:rPr sz="950" spc="-10" dirty="0">
                <a:latin typeface="Arial"/>
                <a:cs typeface="Arial"/>
              </a:rPr>
              <a:t>indicate that the  reference unit should </a:t>
            </a:r>
            <a:r>
              <a:rPr sz="950" spc="-5" dirty="0">
                <a:latin typeface="Arial"/>
                <a:cs typeface="Arial"/>
              </a:rPr>
              <a:t>cost </a:t>
            </a:r>
            <a:r>
              <a:rPr sz="950" spc="-10" dirty="0">
                <a:latin typeface="Arial"/>
                <a:cs typeface="Arial"/>
              </a:rPr>
              <a:t>approximately $7.2m </a:t>
            </a:r>
            <a:r>
              <a:rPr sz="950" spc="-5" dirty="0">
                <a:latin typeface="Arial"/>
                <a:cs typeface="Arial"/>
              </a:rPr>
              <a:t>if </a:t>
            </a:r>
            <a:r>
              <a:rPr sz="950" spc="-10" dirty="0">
                <a:latin typeface="Arial"/>
                <a:cs typeface="Arial"/>
              </a:rPr>
              <a:t>manufactured in either of these countries</a:t>
            </a:r>
            <a:r>
              <a:rPr sz="950" spc="160" dirty="0">
                <a:latin typeface="Arial"/>
                <a:cs typeface="Arial"/>
              </a:rPr>
              <a:t> </a:t>
            </a:r>
            <a:r>
              <a:rPr sz="950" spc="-10" dirty="0">
                <a:latin typeface="Arial"/>
                <a:cs typeface="Arial"/>
              </a:rPr>
              <a:t>and</a:t>
            </a:r>
            <a:endParaRPr sz="950">
              <a:latin typeface="Arial"/>
              <a:cs typeface="Arial"/>
            </a:endParaRPr>
          </a:p>
          <a:p>
            <a:pPr marL="12700" marR="90170">
              <a:lnSpc>
                <a:spcPct val="142400"/>
              </a:lnSpc>
            </a:pPr>
            <a:r>
              <a:rPr sz="950" spc="-10" dirty="0">
                <a:latin typeface="Arial"/>
                <a:cs typeface="Arial"/>
              </a:rPr>
              <a:t>slightly less in other South Asia Countries, such as Thailand. </a:t>
            </a:r>
            <a:r>
              <a:rPr sz="950" spc="-5" dirty="0">
                <a:latin typeface="Arial"/>
                <a:cs typeface="Arial"/>
              </a:rPr>
              <a:t>In </a:t>
            </a:r>
            <a:r>
              <a:rPr sz="950" spc="-10" dirty="0">
                <a:latin typeface="Arial"/>
                <a:cs typeface="Arial"/>
              </a:rPr>
              <a:t>the case of Chicago Bridge and  Iron, the manufacturer acknowledges that </a:t>
            </a:r>
            <a:r>
              <a:rPr sz="950" spc="-5" dirty="0">
                <a:latin typeface="Arial"/>
                <a:cs typeface="Arial"/>
              </a:rPr>
              <a:t>a </a:t>
            </a:r>
            <a:r>
              <a:rPr sz="950" spc="-10" dirty="0">
                <a:latin typeface="Arial"/>
                <a:cs typeface="Arial"/>
              </a:rPr>
              <a:t>drum made at its yard in Thailand would </a:t>
            </a:r>
            <a:r>
              <a:rPr sz="950" spc="-5" dirty="0">
                <a:latin typeface="Arial"/>
                <a:cs typeface="Arial"/>
              </a:rPr>
              <a:t>cost </a:t>
            </a:r>
            <a:r>
              <a:rPr sz="950" spc="-10" dirty="0">
                <a:latin typeface="Arial"/>
                <a:cs typeface="Arial"/>
              </a:rPr>
              <a:t>about  15% less than one made at its Louisiana (US) plant. In terms </a:t>
            </a:r>
            <a:r>
              <a:rPr sz="950" spc="-5" dirty="0">
                <a:latin typeface="Arial"/>
                <a:cs typeface="Arial"/>
              </a:rPr>
              <a:t>of </a:t>
            </a:r>
            <a:r>
              <a:rPr sz="950" spc="-10" dirty="0">
                <a:latin typeface="Arial"/>
                <a:cs typeface="Arial"/>
              </a:rPr>
              <a:t>actual </a:t>
            </a:r>
            <a:r>
              <a:rPr sz="950" spc="-5" dirty="0">
                <a:latin typeface="Arial"/>
                <a:cs typeface="Arial"/>
              </a:rPr>
              <a:t>units sold, the </a:t>
            </a:r>
            <a:r>
              <a:rPr sz="950" spc="-10" dirty="0">
                <a:latin typeface="Arial"/>
                <a:cs typeface="Arial"/>
              </a:rPr>
              <a:t>12 drums  Sumitomo sold for the SATORP project cost approximately $8.25m per drum compared </a:t>
            </a:r>
            <a:r>
              <a:rPr sz="950" spc="-5" dirty="0">
                <a:latin typeface="Arial"/>
                <a:cs typeface="Arial"/>
              </a:rPr>
              <a:t>to </a:t>
            </a:r>
            <a:r>
              <a:rPr sz="950" spc="-10" dirty="0">
                <a:latin typeface="Arial"/>
                <a:cs typeface="Arial"/>
              </a:rPr>
              <a:t>$6.43m  per drum for the </a:t>
            </a:r>
            <a:r>
              <a:rPr sz="950" spc="-5" dirty="0">
                <a:latin typeface="Arial"/>
                <a:cs typeface="Arial"/>
              </a:rPr>
              <a:t>12 units </a:t>
            </a:r>
            <a:r>
              <a:rPr sz="950" spc="-10" dirty="0">
                <a:latin typeface="Arial"/>
                <a:cs typeface="Arial"/>
              </a:rPr>
              <a:t>Larsen </a:t>
            </a:r>
            <a:r>
              <a:rPr sz="950" spc="-5" dirty="0">
                <a:latin typeface="Arial"/>
                <a:cs typeface="Arial"/>
              </a:rPr>
              <a:t>&amp; </a:t>
            </a:r>
            <a:r>
              <a:rPr sz="950" spc="-10" dirty="0">
                <a:latin typeface="Arial"/>
                <a:cs typeface="Arial"/>
              </a:rPr>
              <a:t>Toubro sold to Petrobras’ Abreu </a:t>
            </a:r>
            <a:r>
              <a:rPr sz="950" spc="-5" dirty="0">
                <a:latin typeface="Arial"/>
                <a:cs typeface="Arial"/>
              </a:rPr>
              <a:t>e </a:t>
            </a:r>
            <a:r>
              <a:rPr sz="950" spc="-10" dirty="0">
                <a:latin typeface="Arial"/>
                <a:cs typeface="Arial"/>
              </a:rPr>
              <a:t>Lima project. This works out  </a:t>
            </a:r>
            <a:r>
              <a:rPr sz="950" spc="-5" dirty="0">
                <a:latin typeface="Arial"/>
                <a:cs typeface="Arial"/>
              </a:rPr>
              <a:t>to a </a:t>
            </a:r>
            <a:r>
              <a:rPr sz="950" spc="-10" dirty="0">
                <a:latin typeface="Arial"/>
                <a:cs typeface="Arial"/>
              </a:rPr>
              <a:t>difference of 28%, only slightly high than </a:t>
            </a:r>
            <a:r>
              <a:rPr sz="950" spc="-15" dirty="0">
                <a:latin typeface="Arial"/>
                <a:cs typeface="Arial"/>
              </a:rPr>
              <a:t>the </a:t>
            </a:r>
            <a:r>
              <a:rPr sz="950" spc="-5" dirty="0">
                <a:latin typeface="Arial"/>
                <a:cs typeface="Arial"/>
              </a:rPr>
              <a:t>implied </a:t>
            </a:r>
            <a:r>
              <a:rPr sz="950" spc="-10" dirty="0">
                <a:latin typeface="Arial"/>
                <a:cs typeface="Arial"/>
              </a:rPr>
              <a:t>24% cost difference, </a:t>
            </a:r>
            <a:r>
              <a:rPr sz="950" spc="-5" dirty="0">
                <a:latin typeface="Arial"/>
                <a:cs typeface="Arial"/>
              </a:rPr>
              <a:t>partially </a:t>
            </a:r>
            <a:r>
              <a:rPr sz="950" spc="-10" dirty="0">
                <a:latin typeface="Arial"/>
                <a:cs typeface="Arial"/>
              </a:rPr>
              <a:t>due </a:t>
            </a:r>
            <a:r>
              <a:rPr sz="950" spc="-5" dirty="0">
                <a:latin typeface="Arial"/>
                <a:cs typeface="Arial"/>
              </a:rPr>
              <a:t>to </a:t>
            </a:r>
            <a:r>
              <a:rPr sz="950" spc="-10" dirty="0">
                <a:latin typeface="Arial"/>
                <a:cs typeface="Arial"/>
              </a:rPr>
              <a:t>the  </a:t>
            </a:r>
            <a:r>
              <a:rPr sz="950" spc="-5" dirty="0">
                <a:latin typeface="Arial"/>
                <a:cs typeface="Arial"/>
              </a:rPr>
              <a:t>fact </a:t>
            </a:r>
            <a:r>
              <a:rPr sz="950" spc="-10" dirty="0">
                <a:latin typeface="Arial"/>
                <a:cs typeface="Arial"/>
              </a:rPr>
              <a:t>that </a:t>
            </a:r>
            <a:r>
              <a:rPr sz="950" spc="-5" dirty="0">
                <a:latin typeface="Arial"/>
                <a:cs typeface="Arial"/>
              </a:rPr>
              <a:t>the </a:t>
            </a:r>
            <a:r>
              <a:rPr sz="950" spc="-10" dirty="0">
                <a:latin typeface="Arial"/>
                <a:cs typeface="Arial"/>
              </a:rPr>
              <a:t>drums </a:t>
            </a:r>
            <a:r>
              <a:rPr sz="950" spc="-5" dirty="0">
                <a:latin typeface="Arial"/>
                <a:cs typeface="Arial"/>
              </a:rPr>
              <a:t>for </a:t>
            </a:r>
            <a:r>
              <a:rPr sz="950" spc="-10" dirty="0">
                <a:latin typeface="Arial"/>
                <a:cs typeface="Arial"/>
              </a:rPr>
              <a:t>SATORP were slightly</a:t>
            </a:r>
            <a:r>
              <a:rPr sz="950" spc="60" dirty="0">
                <a:latin typeface="Arial"/>
                <a:cs typeface="Arial"/>
              </a:rPr>
              <a:t> </a:t>
            </a:r>
            <a:r>
              <a:rPr sz="950" spc="-10" dirty="0">
                <a:latin typeface="Arial"/>
                <a:cs typeface="Arial"/>
              </a:rPr>
              <a:t>larger.</a:t>
            </a:r>
            <a:endParaRPr sz="950">
              <a:latin typeface="Arial"/>
              <a:cs typeface="Arial"/>
            </a:endParaRPr>
          </a:p>
        </p:txBody>
      </p:sp>
      <p:sp>
        <p:nvSpPr>
          <p:cNvPr id="5" name="object 5"/>
          <p:cNvSpPr/>
          <p:nvPr/>
        </p:nvSpPr>
        <p:spPr>
          <a:xfrm>
            <a:off x="2589657" y="1283208"/>
            <a:ext cx="0" cy="2176780"/>
          </a:xfrm>
          <a:custGeom>
            <a:avLst/>
            <a:gdLst/>
            <a:ahLst/>
            <a:cxnLst/>
            <a:rect l="l" t="t" r="r" b="b"/>
            <a:pathLst>
              <a:path h="2176779">
                <a:moveTo>
                  <a:pt x="0" y="0"/>
                </a:moveTo>
                <a:lnTo>
                  <a:pt x="0" y="2176272"/>
                </a:lnTo>
              </a:path>
            </a:pathLst>
          </a:custGeom>
          <a:ln w="8381">
            <a:solidFill>
              <a:srgbClr val="858585"/>
            </a:solidFill>
          </a:ln>
        </p:spPr>
        <p:txBody>
          <a:bodyPr wrap="square" lIns="0" tIns="0" rIns="0" bIns="0" rtlCol="0"/>
          <a:lstStyle/>
          <a:p>
            <a:endParaRPr/>
          </a:p>
        </p:txBody>
      </p:sp>
      <p:sp>
        <p:nvSpPr>
          <p:cNvPr id="6" name="object 6"/>
          <p:cNvSpPr/>
          <p:nvPr/>
        </p:nvSpPr>
        <p:spPr>
          <a:xfrm>
            <a:off x="2551176" y="3420998"/>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7" name="object 7"/>
          <p:cNvSpPr/>
          <p:nvPr/>
        </p:nvSpPr>
        <p:spPr>
          <a:xfrm>
            <a:off x="2551176" y="3065145"/>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8" name="object 8"/>
          <p:cNvSpPr/>
          <p:nvPr/>
        </p:nvSpPr>
        <p:spPr>
          <a:xfrm>
            <a:off x="2551176" y="2709290"/>
            <a:ext cx="38100" cy="0"/>
          </a:xfrm>
          <a:custGeom>
            <a:avLst/>
            <a:gdLst/>
            <a:ahLst/>
            <a:cxnLst/>
            <a:rect l="l" t="t" r="r" b="b"/>
            <a:pathLst>
              <a:path w="38100">
                <a:moveTo>
                  <a:pt x="0" y="0"/>
                </a:moveTo>
                <a:lnTo>
                  <a:pt x="38100" y="0"/>
                </a:lnTo>
              </a:path>
            </a:pathLst>
          </a:custGeom>
          <a:ln w="8381">
            <a:solidFill>
              <a:srgbClr val="858585"/>
            </a:solidFill>
          </a:ln>
        </p:spPr>
        <p:txBody>
          <a:bodyPr wrap="square" lIns="0" tIns="0" rIns="0" bIns="0" rtlCol="0"/>
          <a:lstStyle/>
          <a:p>
            <a:endParaRPr/>
          </a:p>
        </p:txBody>
      </p:sp>
      <p:sp>
        <p:nvSpPr>
          <p:cNvPr id="9" name="object 9"/>
          <p:cNvSpPr/>
          <p:nvPr/>
        </p:nvSpPr>
        <p:spPr>
          <a:xfrm>
            <a:off x="2551176" y="2353056"/>
            <a:ext cx="38100" cy="0"/>
          </a:xfrm>
          <a:custGeom>
            <a:avLst/>
            <a:gdLst/>
            <a:ahLst/>
            <a:cxnLst/>
            <a:rect l="l" t="t" r="r" b="b"/>
            <a:pathLst>
              <a:path w="38100">
                <a:moveTo>
                  <a:pt x="0" y="0"/>
                </a:moveTo>
                <a:lnTo>
                  <a:pt x="38100" y="0"/>
                </a:lnTo>
              </a:path>
            </a:pathLst>
          </a:custGeom>
          <a:ln w="9144">
            <a:solidFill>
              <a:srgbClr val="858585"/>
            </a:solidFill>
          </a:ln>
        </p:spPr>
        <p:txBody>
          <a:bodyPr wrap="square" lIns="0" tIns="0" rIns="0" bIns="0" rtlCol="0"/>
          <a:lstStyle/>
          <a:p>
            <a:endParaRPr/>
          </a:p>
        </p:txBody>
      </p:sp>
      <p:sp>
        <p:nvSpPr>
          <p:cNvPr id="10" name="object 10"/>
          <p:cNvSpPr/>
          <p:nvPr/>
        </p:nvSpPr>
        <p:spPr>
          <a:xfrm>
            <a:off x="2551176" y="1996821"/>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1" name="object 11"/>
          <p:cNvSpPr/>
          <p:nvPr/>
        </p:nvSpPr>
        <p:spPr>
          <a:xfrm>
            <a:off x="2551176" y="1640966"/>
            <a:ext cx="38100" cy="0"/>
          </a:xfrm>
          <a:custGeom>
            <a:avLst/>
            <a:gdLst/>
            <a:ahLst/>
            <a:cxnLst/>
            <a:rect l="l" t="t" r="r" b="b"/>
            <a:pathLst>
              <a:path w="38100">
                <a:moveTo>
                  <a:pt x="0" y="0"/>
                </a:moveTo>
                <a:lnTo>
                  <a:pt x="38100" y="0"/>
                </a:lnTo>
              </a:path>
            </a:pathLst>
          </a:custGeom>
          <a:ln w="8380">
            <a:solidFill>
              <a:srgbClr val="858585"/>
            </a:solidFill>
          </a:ln>
        </p:spPr>
        <p:txBody>
          <a:bodyPr wrap="square" lIns="0" tIns="0" rIns="0" bIns="0" rtlCol="0"/>
          <a:lstStyle/>
          <a:p>
            <a:endParaRPr/>
          </a:p>
        </p:txBody>
      </p:sp>
      <p:sp>
        <p:nvSpPr>
          <p:cNvPr id="12" name="object 12"/>
          <p:cNvSpPr/>
          <p:nvPr/>
        </p:nvSpPr>
        <p:spPr>
          <a:xfrm>
            <a:off x="2551176" y="1283589"/>
            <a:ext cx="38100" cy="0"/>
          </a:xfrm>
          <a:custGeom>
            <a:avLst/>
            <a:gdLst/>
            <a:ahLst/>
            <a:cxnLst/>
            <a:rect l="l" t="t" r="r" b="b"/>
            <a:pathLst>
              <a:path w="38100">
                <a:moveTo>
                  <a:pt x="0" y="0"/>
                </a:moveTo>
                <a:lnTo>
                  <a:pt x="38100" y="0"/>
                </a:lnTo>
              </a:path>
            </a:pathLst>
          </a:custGeom>
          <a:ln w="8382">
            <a:solidFill>
              <a:srgbClr val="858585"/>
            </a:solidFill>
          </a:ln>
        </p:spPr>
        <p:txBody>
          <a:bodyPr wrap="square" lIns="0" tIns="0" rIns="0" bIns="0" rtlCol="0"/>
          <a:lstStyle/>
          <a:p>
            <a:endParaRPr/>
          </a:p>
        </p:txBody>
      </p:sp>
      <p:sp>
        <p:nvSpPr>
          <p:cNvPr id="13" name="object 13"/>
          <p:cNvSpPr/>
          <p:nvPr/>
        </p:nvSpPr>
        <p:spPr>
          <a:xfrm>
            <a:off x="2589276" y="3420999"/>
            <a:ext cx="3152775" cy="0"/>
          </a:xfrm>
          <a:custGeom>
            <a:avLst/>
            <a:gdLst/>
            <a:ahLst/>
            <a:cxnLst/>
            <a:rect l="l" t="t" r="r" b="b"/>
            <a:pathLst>
              <a:path w="3152775">
                <a:moveTo>
                  <a:pt x="0" y="0"/>
                </a:moveTo>
                <a:lnTo>
                  <a:pt x="3152394" y="0"/>
                </a:lnTo>
              </a:path>
            </a:pathLst>
          </a:custGeom>
          <a:ln w="8381">
            <a:solidFill>
              <a:srgbClr val="858585"/>
            </a:solidFill>
          </a:ln>
        </p:spPr>
        <p:txBody>
          <a:bodyPr wrap="square" lIns="0" tIns="0" rIns="0" bIns="0" rtlCol="0"/>
          <a:lstStyle/>
          <a:p>
            <a:endParaRPr/>
          </a:p>
        </p:txBody>
      </p:sp>
      <p:sp>
        <p:nvSpPr>
          <p:cNvPr id="14" name="object 14"/>
          <p:cNvSpPr/>
          <p:nvPr/>
        </p:nvSpPr>
        <p:spPr>
          <a:xfrm>
            <a:off x="2759964" y="3440429"/>
            <a:ext cx="9525" cy="0"/>
          </a:xfrm>
          <a:custGeom>
            <a:avLst/>
            <a:gdLst/>
            <a:ahLst/>
            <a:cxnLst/>
            <a:rect l="l" t="t" r="r" b="b"/>
            <a:pathLst>
              <a:path w="9525">
                <a:moveTo>
                  <a:pt x="0" y="0"/>
                </a:moveTo>
                <a:lnTo>
                  <a:pt x="9143" y="0"/>
                </a:lnTo>
              </a:path>
            </a:pathLst>
          </a:custGeom>
          <a:ln w="38100">
            <a:solidFill>
              <a:srgbClr val="858585"/>
            </a:solidFill>
          </a:ln>
        </p:spPr>
        <p:txBody>
          <a:bodyPr wrap="square" lIns="0" tIns="0" rIns="0" bIns="0" rtlCol="0"/>
          <a:lstStyle/>
          <a:p>
            <a:endParaRPr/>
          </a:p>
        </p:txBody>
      </p:sp>
      <p:sp>
        <p:nvSpPr>
          <p:cNvPr id="15" name="object 15"/>
          <p:cNvSpPr/>
          <p:nvPr/>
        </p:nvSpPr>
        <p:spPr>
          <a:xfrm>
            <a:off x="2935223"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16" name="object 16"/>
          <p:cNvSpPr/>
          <p:nvPr/>
        </p:nvSpPr>
        <p:spPr>
          <a:xfrm>
            <a:off x="3109722" y="3440429"/>
            <a:ext cx="9525" cy="0"/>
          </a:xfrm>
          <a:custGeom>
            <a:avLst/>
            <a:gdLst/>
            <a:ahLst/>
            <a:cxnLst/>
            <a:rect l="l" t="t" r="r" b="b"/>
            <a:pathLst>
              <a:path w="9525">
                <a:moveTo>
                  <a:pt x="0" y="0"/>
                </a:moveTo>
                <a:lnTo>
                  <a:pt x="9143" y="0"/>
                </a:lnTo>
              </a:path>
            </a:pathLst>
          </a:custGeom>
          <a:ln w="38100">
            <a:solidFill>
              <a:srgbClr val="858585"/>
            </a:solidFill>
          </a:ln>
        </p:spPr>
        <p:txBody>
          <a:bodyPr wrap="square" lIns="0" tIns="0" rIns="0" bIns="0" rtlCol="0"/>
          <a:lstStyle/>
          <a:p>
            <a:endParaRPr/>
          </a:p>
        </p:txBody>
      </p:sp>
      <p:sp>
        <p:nvSpPr>
          <p:cNvPr id="17" name="object 17"/>
          <p:cNvSpPr/>
          <p:nvPr/>
        </p:nvSpPr>
        <p:spPr>
          <a:xfrm>
            <a:off x="3284982"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18" name="object 18"/>
          <p:cNvSpPr/>
          <p:nvPr/>
        </p:nvSpPr>
        <p:spPr>
          <a:xfrm>
            <a:off x="3461003"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19" name="object 19"/>
          <p:cNvSpPr/>
          <p:nvPr/>
        </p:nvSpPr>
        <p:spPr>
          <a:xfrm>
            <a:off x="3636264"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0" name="object 20"/>
          <p:cNvSpPr/>
          <p:nvPr/>
        </p:nvSpPr>
        <p:spPr>
          <a:xfrm>
            <a:off x="3811523"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1" name="object 21"/>
          <p:cNvSpPr/>
          <p:nvPr/>
        </p:nvSpPr>
        <p:spPr>
          <a:xfrm>
            <a:off x="3986021"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22" name="object 22"/>
          <p:cNvSpPr/>
          <p:nvPr/>
        </p:nvSpPr>
        <p:spPr>
          <a:xfrm>
            <a:off x="4161282"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3" name="object 23"/>
          <p:cNvSpPr/>
          <p:nvPr/>
        </p:nvSpPr>
        <p:spPr>
          <a:xfrm>
            <a:off x="4335779"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4" name="object 24"/>
          <p:cNvSpPr/>
          <p:nvPr/>
        </p:nvSpPr>
        <p:spPr>
          <a:xfrm>
            <a:off x="4511040"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5" name="object 25"/>
          <p:cNvSpPr/>
          <p:nvPr/>
        </p:nvSpPr>
        <p:spPr>
          <a:xfrm>
            <a:off x="4687061"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26" name="object 26"/>
          <p:cNvSpPr/>
          <p:nvPr/>
        </p:nvSpPr>
        <p:spPr>
          <a:xfrm>
            <a:off x="4862321"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27" name="object 27"/>
          <p:cNvSpPr/>
          <p:nvPr/>
        </p:nvSpPr>
        <p:spPr>
          <a:xfrm>
            <a:off x="5037582"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8" name="object 28"/>
          <p:cNvSpPr/>
          <p:nvPr/>
        </p:nvSpPr>
        <p:spPr>
          <a:xfrm>
            <a:off x="5212079"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29" name="object 29"/>
          <p:cNvSpPr/>
          <p:nvPr/>
        </p:nvSpPr>
        <p:spPr>
          <a:xfrm>
            <a:off x="5387340" y="3440429"/>
            <a:ext cx="8890" cy="0"/>
          </a:xfrm>
          <a:custGeom>
            <a:avLst/>
            <a:gdLst/>
            <a:ahLst/>
            <a:cxnLst/>
            <a:rect l="l" t="t" r="r" b="b"/>
            <a:pathLst>
              <a:path w="8889">
                <a:moveTo>
                  <a:pt x="0" y="0"/>
                </a:moveTo>
                <a:lnTo>
                  <a:pt x="8382" y="0"/>
                </a:lnTo>
              </a:path>
            </a:pathLst>
          </a:custGeom>
          <a:ln w="38100">
            <a:solidFill>
              <a:srgbClr val="858585"/>
            </a:solidFill>
          </a:ln>
        </p:spPr>
        <p:txBody>
          <a:bodyPr wrap="square" lIns="0" tIns="0" rIns="0" bIns="0" rtlCol="0"/>
          <a:lstStyle/>
          <a:p>
            <a:endParaRPr/>
          </a:p>
        </p:txBody>
      </p:sp>
      <p:sp>
        <p:nvSpPr>
          <p:cNvPr id="30" name="object 30"/>
          <p:cNvSpPr/>
          <p:nvPr/>
        </p:nvSpPr>
        <p:spPr>
          <a:xfrm>
            <a:off x="5561838" y="3440429"/>
            <a:ext cx="9525" cy="0"/>
          </a:xfrm>
          <a:custGeom>
            <a:avLst/>
            <a:gdLst/>
            <a:ahLst/>
            <a:cxnLst/>
            <a:rect l="l" t="t" r="r" b="b"/>
            <a:pathLst>
              <a:path w="9525">
                <a:moveTo>
                  <a:pt x="0" y="0"/>
                </a:moveTo>
                <a:lnTo>
                  <a:pt x="9144" y="0"/>
                </a:lnTo>
              </a:path>
            </a:pathLst>
          </a:custGeom>
          <a:ln w="38100">
            <a:solidFill>
              <a:srgbClr val="858585"/>
            </a:solidFill>
          </a:ln>
        </p:spPr>
        <p:txBody>
          <a:bodyPr wrap="square" lIns="0" tIns="0" rIns="0" bIns="0" rtlCol="0"/>
          <a:lstStyle/>
          <a:p>
            <a:endParaRPr/>
          </a:p>
        </p:txBody>
      </p:sp>
      <p:sp>
        <p:nvSpPr>
          <p:cNvPr id="31" name="object 31"/>
          <p:cNvSpPr/>
          <p:nvPr/>
        </p:nvSpPr>
        <p:spPr>
          <a:xfrm>
            <a:off x="5737097" y="3440429"/>
            <a:ext cx="8890" cy="0"/>
          </a:xfrm>
          <a:custGeom>
            <a:avLst/>
            <a:gdLst/>
            <a:ahLst/>
            <a:cxnLst/>
            <a:rect l="l" t="t" r="r" b="b"/>
            <a:pathLst>
              <a:path w="8889">
                <a:moveTo>
                  <a:pt x="0" y="0"/>
                </a:moveTo>
                <a:lnTo>
                  <a:pt x="8381" y="0"/>
                </a:lnTo>
              </a:path>
            </a:pathLst>
          </a:custGeom>
          <a:ln w="38100">
            <a:solidFill>
              <a:srgbClr val="858585"/>
            </a:solidFill>
          </a:ln>
        </p:spPr>
        <p:txBody>
          <a:bodyPr wrap="square" lIns="0" tIns="0" rIns="0" bIns="0" rtlCol="0"/>
          <a:lstStyle/>
          <a:p>
            <a:endParaRPr/>
          </a:p>
        </p:txBody>
      </p:sp>
      <p:sp>
        <p:nvSpPr>
          <p:cNvPr id="32" name="object 32"/>
          <p:cNvSpPr/>
          <p:nvPr/>
        </p:nvSpPr>
        <p:spPr>
          <a:xfrm>
            <a:off x="3012185" y="2086355"/>
            <a:ext cx="2655570" cy="718185"/>
          </a:xfrm>
          <a:custGeom>
            <a:avLst/>
            <a:gdLst/>
            <a:ahLst/>
            <a:cxnLst/>
            <a:rect l="l" t="t" r="r" b="b"/>
            <a:pathLst>
              <a:path w="2655570" h="718185">
                <a:moveTo>
                  <a:pt x="64008" y="668273"/>
                </a:moveTo>
                <a:lnTo>
                  <a:pt x="57150" y="670559"/>
                </a:lnTo>
                <a:lnTo>
                  <a:pt x="3048" y="694181"/>
                </a:lnTo>
                <a:lnTo>
                  <a:pt x="0" y="701039"/>
                </a:lnTo>
                <a:lnTo>
                  <a:pt x="3048" y="707897"/>
                </a:lnTo>
                <a:lnTo>
                  <a:pt x="5334" y="714755"/>
                </a:lnTo>
                <a:lnTo>
                  <a:pt x="12954" y="717803"/>
                </a:lnTo>
                <a:lnTo>
                  <a:pt x="67056" y="694181"/>
                </a:lnTo>
                <a:lnTo>
                  <a:pt x="73914" y="691895"/>
                </a:lnTo>
                <a:lnTo>
                  <a:pt x="76962" y="684275"/>
                </a:lnTo>
                <a:lnTo>
                  <a:pt x="73914" y="677417"/>
                </a:lnTo>
                <a:lnTo>
                  <a:pt x="70866" y="671321"/>
                </a:lnTo>
                <a:lnTo>
                  <a:pt x="64008" y="668273"/>
                </a:lnTo>
                <a:close/>
              </a:path>
              <a:path w="2655570" h="718185">
                <a:moveTo>
                  <a:pt x="158496" y="627887"/>
                </a:moveTo>
                <a:lnTo>
                  <a:pt x="152400" y="630173"/>
                </a:lnTo>
                <a:lnTo>
                  <a:pt x="104394" y="650747"/>
                </a:lnTo>
                <a:lnTo>
                  <a:pt x="98298" y="653795"/>
                </a:lnTo>
                <a:lnTo>
                  <a:pt x="95250" y="660653"/>
                </a:lnTo>
                <a:lnTo>
                  <a:pt x="97536" y="667511"/>
                </a:lnTo>
                <a:lnTo>
                  <a:pt x="100584" y="674369"/>
                </a:lnTo>
                <a:lnTo>
                  <a:pt x="108204" y="677417"/>
                </a:lnTo>
                <a:lnTo>
                  <a:pt x="162306" y="653795"/>
                </a:lnTo>
                <a:lnTo>
                  <a:pt x="168402" y="651509"/>
                </a:lnTo>
                <a:lnTo>
                  <a:pt x="171450" y="643889"/>
                </a:lnTo>
                <a:lnTo>
                  <a:pt x="169164" y="637031"/>
                </a:lnTo>
                <a:lnTo>
                  <a:pt x="166116" y="630935"/>
                </a:lnTo>
                <a:lnTo>
                  <a:pt x="158496" y="627887"/>
                </a:lnTo>
                <a:close/>
              </a:path>
              <a:path w="2655570" h="718185">
                <a:moveTo>
                  <a:pt x="246126" y="577595"/>
                </a:moveTo>
                <a:lnTo>
                  <a:pt x="190500" y="612647"/>
                </a:lnTo>
                <a:lnTo>
                  <a:pt x="188976" y="621029"/>
                </a:lnTo>
                <a:lnTo>
                  <a:pt x="192786" y="626363"/>
                </a:lnTo>
                <a:lnTo>
                  <a:pt x="196596" y="632459"/>
                </a:lnTo>
                <a:lnTo>
                  <a:pt x="204216" y="634745"/>
                </a:lnTo>
                <a:lnTo>
                  <a:pt x="259842" y="599693"/>
                </a:lnTo>
                <a:lnTo>
                  <a:pt x="262128" y="592073"/>
                </a:lnTo>
                <a:lnTo>
                  <a:pt x="254508" y="579881"/>
                </a:lnTo>
                <a:lnTo>
                  <a:pt x="246126" y="577595"/>
                </a:lnTo>
                <a:close/>
              </a:path>
              <a:path w="2655570" h="718185">
                <a:moveTo>
                  <a:pt x="333756" y="523493"/>
                </a:moveTo>
                <a:lnTo>
                  <a:pt x="327660" y="527303"/>
                </a:lnTo>
                <a:lnTo>
                  <a:pt x="284226" y="553973"/>
                </a:lnTo>
                <a:lnTo>
                  <a:pt x="278130" y="557783"/>
                </a:lnTo>
                <a:lnTo>
                  <a:pt x="276606" y="566165"/>
                </a:lnTo>
                <a:lnTo>
                  <a:pt x="279654" y="572261"/>
                </a:lnTo>
                <a:lnTo>
                  <a:pt x="283464" y="578357"/>
                </a:lnTo>
                <a:lnTo>
                  <a:pt x="291846" y="579881"/>
                </a:lnTo>
                <a:lnTo>
                  <a:pt x="347472" y="544829"/>
                </a:lnTo>
                <a:lnTo>
                  <a:pt x="349758" y="537209"/>
                </a:lnTo>
                <a:lnTo>
                  <a:pt x="342138" y="525017"/>
                </a:lnTo>
                <a:lnTo>
                  <a:pt x="333756" y="523493"/>
                </a:lnTo>
                <a:close/>
              </a:path>
              <a:path w="2655570" h="718185">
                <a:moveTo>
                  <a:pt x="420624" y="467105"/>
                </a:moveTo>
                <a:lnTo>
                  <a:pt x="414528" y="471677"/>
                </a:lnTo>
                <a:lnTo>
                  <a:pt x="371094" y="499871"/>
                </a:lnTo>
                <a:lnTo>
                  <a:pt x="364998" y="503681"/>
                </a:lnTo>
                <a:lnTo>
                  <a:pt x="363474" y="511301"/>
                </a:lnTo>
                <a:lnTo>
                  <a:pt x="371094" y="523493"/>
                </a:lnTo>
                <a:lnTo>
                  <a:pt x="379476" y="525017"/>
                </a:lnTo>
                <a:lnTo>
                  <a:pt x="385572" y="521207"/>
                </a:lnTo>
                <a:lnTo>
                  <a:pt x="428244" y="493013"/>
                </a:lnTo>
                <a:lnTo>
                  <a:pt x="434340" y="489203"/>
                </a:lnTo>
                <a:lnTo>
                  <a:pt x="435864" y="480821"/>
                </a:lnTo>
                <a:lnTo>
                  <a:pt x="432054" y="474725"/>
                </a:lnTo>
                <a:lnTo>
                  <a:pt x="428244" y="469391"/>
                </a:lnTo>
                <a:lnTo>
                  <a:pt x="420624" y="467105"/>
                </a:lnTo>
                <a:close/>
              </a:path>
              <a:path w="2655570" h="718185">
                <a:moveTo>
                  <a:pt x="506730" y="410717"/>
                </a:moveTo>
                <a:lnTo>
                  <a:pt x="500634" y="414527"/>
                </a:lnTo>
                <a:lnTo>
                  <a:pt x="457200" y="443483"/>
                </a:lnTo>
                <a:lnTo>
                  <a:pt x="451866" y="447293"/>
                </a:lnTo>
                <a:lnTo>
                  <a:pt x="449580" y="454913"/>
                </a:lnTo>
                <a:lnTo>
                  <a:pt x="454152" y="461009"/>
                </a:lnTo>
                <a:lnTo>
                  <a:pt x="457962" y="467105"/>
                </a:lnTo>
                <a:lnTo>
                  <a:pt x="465582" y="468629"/>
                </a:lnTo>
                <a:lnTo>
                  <a:pt x="471678" y="464819"/>
                </a:lnTo>
                <a:lnTo>
                  <a:pt x="515112" y="436625"/>
                </a:lnTo>
                <a:lnTo>
                  <a:pt x="521208" y="432815"/>
                </a:lnTo>
                <a:lnTo>
                  <a:pt x="522732" y="424433"/>
                </a:lnTo>
                <a:lnTo>
                  <a:pt x="518922" y="418337"/>
                </a:lnTo>
                <a:lnTo>
                  <a:pt x="514350" y="413003"/>
                </a:lnTo>
                <a:lnTo>
                  <a:pt x="506730" y="410717"/>
                </a:lnTo>
                <a:close/>
              </a:path>
              <a:path w="2655570" h="718185">
                <a:moveTo>
                  <a:pt x="553974" y="391667"/>
                </a:moveTo>
                <a:lnTo>
                  <a:pt x="546354" y="391667"/>
                </a:lnTo>
                <a:lnTo>
                  <a:pt x="540258" y="397001"/>
                </a:lnTo>
                <a:lnTo>
                  <a:pt x="540258" y="403859"/>
                </a:lnTo>
                <a:lnTo>
                  <a:pt x="539496" y="410717"/>
                </a:lnTo>
                <a:lnTo>
                  <a:pt x="544830" y="416813"/>
                </a:lnTo>
                <a:lnTo>
                  <a:pt x="552450" y="417575"/>
                </a:lnTo>
                <a:lnTo>
                  <a:pt x="603504" y="420623"/>
                </a:lnTo>
                <a:lnTo>
                  <a:pt x="610362" y="421385"/>
                </a:lnTo>
                <a:lnTo>
                  <a:pt x="617220" y="416051"/>
                </a:lnTo>
                <a:lnTo>
                  <a:pt x="617220" y="409193"/>
                </a:lnTo>
                <a:lnTo>
                  <a:pt x="617982" y="401573"/>
                </a:lnTo>
                <a:lnTo>
                  <a:pt x="612648" y="395477"/>
                </a:lnTo>
                <a:lnTo>
                  <a:pt x="605028" y="395477"/>
                </a:lnTo>
                <a:lnTo>
                  <a:pt x="553974" y="391667"/>
                </a:lnTo>
                <a:close/>
              </a:path>
              <a:path w="2655570" h="718185">
                <a:moveTo>
                  <a:pt x="656844" y="398525"/>
                </a:moveTo>
                <a:lnTo>
                  <a:pt x="649986" y="398525"/>
                </a:lnTo>
                <a:lnTo>
                  <a:pt x="643890" y="403859"/>
                </a:lnTo>
                <a:lnTo>
                  <a:pt x="642366" y="417575"/>
                </a:lnTo>
                <a:lnTo>
                  <a:pt x="647700" y="423671"/>
                </a:lnTo>
                <a:lnTo>
                  <a:pt x="655320" y="424433"/>
                </a:lnTo>
                <a:lnTo>
                  <a:pt x="706374" y="427481"/>
                </a:lnTo>
                <a:lnTo>
                  <a:pt x="713994" y="428243"/>
                </a:lnTo>
                <a:lnTo>
                  <a:pt x="720090" y="422909"/>
                </a:lnTo>
                <a:lnTo>
                  <a:pt x="720090" y="416051"/>
                </a:lnTo>
                <a:lnTo>
                  <a:pt x="720852" y="408431"/>
                </a:lnTo>
                <a:lnTo>
                  <a:pt x="715518" y="402335"/>
                </a:lnTo>
                <a:lnTo>
                  <a:pt x="708660" y="402335"/>
                </a:lnTo>
                <a:lnTo>
                  <a:pt x="656844" y="398525"/>
                </a:lnTo>
                <a:close/>
              </a:path>
              <a:path w="2655570" h="718185">
                <a:moveTo>
                  <a:pt x="800862" y="358139"/>
                </a:moveTo>
                <a:lnTo>
                  <a:pt x="742188" y="387857"/>
                </a:lnTo>
                <a:lnTo>
                  <a:pt x="739902" y="395477"/>
                </a:lnTo>
                <a:lnTo>
                  <a:pt x="742950" y="401573"/>
                </a:lnTo>
                <a:lnTo>
                  <a:pt x="745998" y="408431"/>
                </a:lnTo>
                <a:lnTo>
                  <a:pt x="753618" y="410717"/>
                </a:lnTo>
                <a:lnTo>
                  <a:pt x="760476" y="407669"/>
                </a:lnTo>
                <a:lnTo>
                  <a:pt x="806196" y="384047"/>
                </a:lnTo>
                <a:lnTo>
                  <a:pt x="812292" y="380999"/>
                </a:lnTo>
                <a:lnTo>
                  <a:pt x="815340" y="373379"/>
                </a:lnTo>
                <a:lnTo>
                  <a:pt x="811530" y="366521"/>
                </a:lnTo>
                <a:lnTo>
                  <a:pt x="808482" y="360425"/>
                </a:lnTo>
                <a:lnTo>
                  <a:pt x="800862" y="358139"/>
                </a:lnTo>
                <a:close/>
              </a:path>
              <a:path w="2655570" h="718185">
                <a:moveTo>
                  <a:pt x="892302" y="310895"/>
                </a:moveTo>
                <a:lnTo>
                  <a:pt x="886206" y="314705"/>
                </a:lnTo>
                <a:lnTo>
                  <a:pt x="840486" y="337565"/>
                </a:lnTo>
                <a:lnTo>
                  <a:pt x="834390" y="341375"/>
                </a:lnTo>
                <a:lnTo>
                  <a:pt x="831342" y="348995"/>
                </a:lnTo>
                <a:lnTo>
                  <a:pt x="835152" y="355091"/>
                </a:lnTo>
                <a:lnTo>
                  <a:pt x="838200" y="361187"/>
                </a:lnTo>
                <a:lnTo>
                  <a:pt x="845819" y="364235"/>
                </a:lnTo>
                <a:lnTo>
                  <a:pt x="851916" y="360425"/>
                </a:lnTo>
                <a:lnTo>
                  <a:pt x="898397" y="337565"/>
                </a:lnTo>
                <a:lnTo>
                  <a:pt x="904494" y="333755"/>
                </a:lnTo>
                <a:lnTo>
                  <a:pt x="906780" y="326135"/>
                </a:lnTo>
                <a:lnTo>
                  <a:pt x="903732" y="320039"/>
                </a:lnTo>
                <a:lnTo>
                  <a:pt x="899922" y="313181"/>
                </a:lnTo>
                <a:lnTo>
                  <a:pt x="892302" y="310895"/>
                </a:lnTo>
                <a:close/>
              </a:path>
              <a:path w="2655570" h="718185">
                <a:moveTo>
                  <a:pt x="982980" y="261365"/>
                </a:moveTo>
                <a:lnTo>
                  <a:pt x="976884" y="265175"/>
                </a:lnTo>
                <a:lnTo>
                  <a:pt x="931164" y="289559"/>
                </a:lnTo>
                <a:lnTo>
                  <a:pt x="925068" y="293369"/>
                </a:lnTo>
                <a:lnTo>
                  <a:pt x="922782" y="300989"/>
                </a:lnTo>
                <a:lnTo>
                  <a:pt x="926592" y="307085"/>
                </a:lnTo>
                <a:lnTo>
                  <a:pt x="929640" y="313181"/>
                </a:lnTo>
                <a:lnTo>
                  <a:pt x="937260" y="315467"/>
                </a:lnTo>
                <a:lnTo>
                  <a:pt x="944118" y="312419"/>
                </a:lnTo>
                <a:lnTo>
                  <a:pt x="989076" y="287273"/>
                </a:lnTo>
                <a:lnTo>
                  <a:pt x="995172" y="284225"/>
                </a:lnTo>
                <a:lnTo>
                  <a:pt x="997458" y="276605"/>
                </a:lnTo>
                <a:lnTo>
                  <a:pt x="994410" y="270509"/>
                </a:lnTo>
                <a:lnTo>
                  <a:pt x="990600" y="263651"/>
                </a:lnTo>
                <a:lnTo>
                  <a:pt x="982980" y="261365"/>
                </a:lnTo>
                <a:close/>
              </a:path>
              <a:path w="2655570" h="718185">
                <a:moveTo>
                  <a:pt x="1077468" y="214121"/>
                </a:moveTo>
                <a:lnTo>
                  <a:pt x="1070610" y="216407"/>
                </a:lnTo>
                <a:lnTo>
                  <a:pt x="1062228" y="218693"/>
                </a:lnTo>
                <a:lnTo>
                  <a:pt x="1061466" y="218693"/>
                </a:lnTo>
                <a:lnTo>
                  <a:pt x="1060704" y="219455"/>
                </a:lnTo>
                <a:lnTo>
                  <a:pt x="1059180" y="219455"/>
                </a:lnTo>
                <a:lnTo>
                  <a:pt x="1021842" y="240029"/>
                </a:lnTo>
                <a:lnTo>
                  <a:pt x="1015746" y="243839"/>
                </a:lnTo>
                <a:lnTo>
                  <a:pt x="1013460" y="251459"/>
                </a:lnTo>
                <a:lnTo>
                  <a:pt x="1016508" y="257555"/>
                </a:lnTo>
                <a:lnTo>
                  <a:pt x="1020318" y="263651"/>
                </a:lnTo>
                <a:lnTo>
                  <a:pt x="1027938" y="265937"/>
                </a:lnTo>
                <a:lnTo>
                  <a:pt x="1034034" y="262889"/>
                </a:lnTo>
                <a:lnTo>
                  <a:pt x="1070722" y="243077"/>
                </a:lnTo>
                <a:lnTo>
                  <a:pt x="1069086" y="243077"/>
                </a:lnTo>
                <a:lnTo>
                  <a:pt x="1077468" y="240791"/>
                </a:lnTo>
                <a:lnTo>
                  <a:pt x="1084326" y="238505"/>
                </a:lnTo>
                <a:lnTo>
                  <a:pt x="1088136" y="231647"/>
                </a:lnTo>
                <a:lnTo>
                  <a:pt x="1086612" y="224789"/>
                </a:lnTo>
                <a:lnTo>
                  <a:pt x="1084326" y="217931"/>
                </a:lnTo>
                <a:lnTo>
                  <a:pt x="1077468" y="214121"/>
                </a:lnTo>
                <a:close/>
              </a:path>
              <a:path w="2655570" h="718185">
                <a:moveTo>
                  <a:pt x="1072134" y="242315"/>
                </a:moveTo>
                <a:lnTo>
                  <a:pt x="1069086" y="243077"/>
                </a:lnTo>
                <a:lnTo>
                  <a:pt x="1070722" y="243077"/>
                </a:lnTo>
                <a:lnTo>
                  <a:pt x="1072134" y="242315"/>
                </a:lnTo>
                <a:close/>
              </a:path>
              <a:path w="2655570" h="718185">
                <a:moveTo>
                  <a:pt x="1176528" y="185165"/>
                </a:moveTo>
                <a:lnTo>
                  <a:pt x="1169670" y="186689"/>
                </a:lnTo>
                <a:lnTo>
                  <a:pt x="1120140" y="201929"/>
                </a:lnTo>
                <a:lnTo>
                  <a:pt x="1113282" y="203453"/>
                </a:lnTo>
                <a:lnTo>
                  <a:pt x="1109472" y="211073"/>
                </a:lnTo>
                <a:lnTo>
                  <a:pt x="1110996" y="217931"/>
                </a:lnTo>
                <a:lnTo>
                  <a:pt x="1113282" y="224027"/>
                </a:lnTo>
                <a:lnTo>
                  <a:pt x="1120140" y="228599"/>
                </a:lnTo>
                <a:lnTo>
                  <a:pt x="1126998" y="226313"/>
                </a:lnTo>
                <a:lnTo>
                  <a:pt x="1176528" y="211835"/>
                </a:lnTo>
                <a:lnTo>
                  <a:pt x="1183386" y="209549"/>
                </a:lnTo>
                <a:lnTo>
                  <a:pt x="1187196" y="202691"/>
                </a:lnTo>
                <a:lnTo>
                  <a:pt x="1185672" y="195833"/>
                </a:lnTo>
                <a:lnTo>
                  <a:pt x="1183386" y="188975"/>
                </a:lnTo>
                <a:lnTo>
                  <a:pt x="1176528" y="185165"/>
                </a:lnTo>
                <a:close/>
              </a:path>
              <a:path w="2655570" h="718185">
                <a:moveTo>
                  <a:pt x="1272540" y="152399"/>
                </a:moveTo>
                <a:lnTo>
                  <a:pt x="1265682" y="154685"/>
                </a:lnTo>
                <a:lnTo>
                  <a:pt x="1236726" y="166877"/>
                </a:lnTo>
                <a:lnTo>
                  <a:pt x="1219200" y="172211"/>
                </a:lnTo>
                <a:lnTo>
                  <a:pt x="1212342" y="174497"/>
                </a:lnTo>
                <a:lnTo>
                  <a:pt x="1208532" y="181355"/>
                </a:lnTo>
                <a:lnTo>
                  <a:pt x="1210056" y="188213"/>
                </a:lnTo>
                <a:lnTo>
                  <a:pt x="1212342" y="195071"/>
                </a:lnTo>
                <a:lnTo>
                  <a:pt x="1219200" y="198881"/>
                </a:lnTo>
                <a:lnTo>
                  <a:pt x="1226058" y="197357"/>
                </a:lnTo>
                <a:lnTo>
                  <a:pt x="1244346" y="192023"/>
                </a:lnTo>
                <a:lnTo>
                  <a:pt x="1275588" y="178307"/>
                </a:lnTo>
                <a:lnTo>
                  <a:pt x="1282446" y="176021"/>
                </a:lnTo>
                <a:lnTo>
                  <a:pt x="1285494" y="168401"/>
                </a:lnTo>
                <a:lnTo>
                  <a:pt x="1282446" y="161543"/>
                </a:lnTo>
                <a:lnTo>
                  <a:pt x="1280160" y="155447"/>
                </a:lnTo>
                <a:lnTo>
                  <a:pt x="1272540" y="152399"/>
                </a:lnTo>
                <a:close/>
              </a:path>
              <a:path w="2655570" h="718185">
                <a:moveTo>
                  <a:pt x="1367028" y="112013"/>
                </a:moveTo>
                <a:lnTo>
                  <a:pt x="1360932" y="114299"/>
                </a:lnTo>
                <a:lnTo>
                  <a:pt x="1312926" y="134873"/>
                </a:lnTo>
                <a:lnTo>
                  <a:pt x="1306830" y="137159"/>
                </a:lnTo>
                <a:lnTo>
                  <a:pt x="1303782" y="144779"/>
                </a:lnTo>
                <a:lnTo>
                  <a:pt x="1306830" y="151637"/>
                </a:lnTo>
                <a:lnTo>
                  <a:pt x="1309116" y="157733"/>
                </a:lnTo>
                <a:lnTo>
                  <a:pt x="1316736" y="160781"/>
                </a:lnTo>
                <a:lnTo>
                  <a:pt x="1323594" y="158495"/>
                </a:lnTo>
                <a:lnTo>
                  <a:pt x="1370838" y="137921"/>
                </a:lnTo>
                <a:lnTo>
                  <a:pt x="1377696" y="135635"/>
                </a:lnTo>
                <a:lnTo>
                  <a:pt x="1380744" y="128015"/>
                </a:lnTo>
                <a:lnTo>
                  <a:pt x="1377696" y="121157"/>
                </a:lnTo>
                <a:lnTo>
                  <a:pt x="1374648" y="115061"/>
                </a:lnTo>
                <a:lnTo>
                  <a:pt x="1367028" y="112013"/>
                </a:lnTo>
                <a:close/>
              </a:path>
              <a:path w="2655570" h="718185">
                <a:moveTo>
                  <a:pt x="1469136" y="84581"/>
                </a:moveTo>
                <a:lnTo>
                  <a:pt x="1462278" y="85343"/>
                </a:lnTo>
                <a:lnTo>
                  <a:pt x="1413510" y="92201"/>
                </a:lnTo>
                <a:lnTo>
                  <a:pt x="1412748" y="92201"/>
                </a:lnTo>
                <a:lnTo>
                  <a:pt x="1411224" y="92963"/>
                </a:lnTo>
                <a:lnTo>
                  <a:pt x="1410462" y="92963"/>
                </a:lnTo>
                <a:lnTo>
                  <a:pt x="1408176" y="94487"/>
                </a:lnTo>
                <a:lnTo>
                  <a:pt x="1402080" y="96773"/>
                </a:lnTo>
                <a:lnTo>
                  <a:pt x="1399032" y="104393"/>
                </a:lnTo>
                <a:lnTo>
                  <a:pt x="1401318" y="111251"/>
                </a:lnTo>
                <a:lnTo>
                  <a:pt x="1404366" y="117347"/>
                </a:lnTo>
                <a:lnTo>
                  <a:pt x="1411986" y="120395"/>
                </a:lnTo>
                <a:lnTo>
                  <a:pt x="1418082" y="118109"/>
                </a:lnTo>
                <a:lnTo>
                  <a:pt x="1417320" y="118109"/>
                </a:lnTo>
                <a:lnTo>
                  <a:pt x="1420368" y="117347"/>
                </a:lnTo>
                <a:lnTo>
                  <a:pt x="1422196" y="117347"/>
                </a:lnTo>
                <a:lnTo>
                  <a:pt x="1466088" y="110489"/>
                </a:lnTo>
                <a:lnTo>
                  <a:pt x="1472946" y="109727"/>
                </a:lnTo>
                <a:lnTo>
                  <a:pt x="1478280" y="102869"/>
                </a:lnTo>
                <a:lnTo>
                  <a:pt x="1476756" y="96011"/>
                </a:lnTo>
                <a:lnTo>
                  <a:pt x="1475994" y="89153"/>
                </a:lnTo>
                <a:lnTo>
                  <a:pt x="1469136" y="84581"/>
                </a:lnTo>
                <a:close/>
              </a:path>
              <a:path w="2655570" h="718185">
                <a:moveTo>
                  <a:pt x="1420368" y="117347"/>
                </a:moveTo>
                <a:lnTo>
                  <a:pt x="1417320" y="118109"/>
                </a:lnTo>
                <a:lnTo>
                  <a:pt x="1418754" y="117885"/>
                </a:lnTo>
                <a:lnTo>
                  <a:pt x="1420368" y="117347"/>
                </a:lnTo>
                <a:close/>
              </a:path>
              <a:path w="2655570" h="718185">
                <a:moveTo>
                  <a:pt x="1418754" y="117885"/>
                </a:moveTo>
                <a:lnTo>
                  <a:pt x="1417320" y="118109"/>
                </a:lnTo>
                <a:lnTo>
                  <a:pt x="1418082" y="118109"/>
                </a:lnTo>
                <a:lnTo>
                  <a:pt x="1418754" y="117885"/>
                </a:lnTo>
                <a:close/>
              </a:path>
              <a:path w="2655570" h="718185">
                <a:moveTo>
                  <a:pt x="1422196" y="117347"/>
                </a:moveTo>
                <a:lnTo>
                  <a:pt x="1420368" y="117347"/>
                </a:lnTo>
                <a:lnTo>
                  <a:pt x="1418754" y="117885"/>
                </a:lnTo>
                <a:lnTo>
                  <a:pt x="1422196" y="117347"/>
                </a:lnTo>
                <a:close/>
              </a:path>
              <a:path w="2655570" h="718185">
                <a:moveTo>
                  <a:pt x="1571244" y="69341"/>
                </a:moveTo>
                <a:lnTo>
                  <a:pt x="1564386" y="70103"/>
                </a:lnTo>
                <a:lnTo>
                  <a:pt x="1513332" y="77723"/>
                </a:lnTo>
                <a:lnTo>
                  <a:pt x="1506474" y="78485"/>
                </a:lnTo>
                <a:lnTo>
                  <a:pt x="1501140" y="85343"/>
                </a:lnTo>
                <a:lnTo>
                  <a:pt x="1502664" y="92201"/>
                </a:lnTo>
                <a:lnTo>
                  <a:pt x="1503426" y="99059"/>
                </a:lnTo>
                <a:lnTo>
                  <a:pt x="1510284" y="104393"/>
                </a:lnTo>
                <a:lnTo>
                  <a:pt x="1517142" y="102869"/>
                </a:lnTo>
                <a:lnTo>
                  <a:pt x="1568196" y="96011"/>
                </a:lnTo>
                <a:lnTo>
                  <a:pt x="1575054" y="94487"/>
                </a:lnTo>
                <a:lnTo>
                  <a:pt x="1580388" y="88391"/>
                </a:lnTo>
                <a:lnTo>
                  <a:pt x="1578864" y="80771"/>
                </a:lnTo>
                <a:lnTo>
                  <a:pt x="1578102" y="73913"/>
                </a:lnTo>
                <a:lnTo>
                  <a:pt x="1571244" y="69341"/>
                </a:lnTo>
                <a:close/>
              </a:path>
              <a:path w="2655570" h="718185">
                <a:moveTo>
                  <a:pt x="1611630" y="68579"/>
                </a:moveTo>
                <a:lnTo>
                  <a:pt x="1605534" y="73913"/>
                </a:lnTo>
                <a:lnTo>
                  <a:pt x="1604772" y="80771"/>
                </a:lnTo>
                <a:lnTo>
                  <a:pt x="1604010" y="88391"/>
                </a:lnTo>
                <a:lnTo>
                  <a:pt x="1609344" y="94487"/>
                </a:lnTo>
                <a:lnTo>
                  <a:pt x="1674114" y="102107"/>
                </a:lnTo>
                <a:lnTo>
                  <a:pt x="1680972" y="96773"/>
                </a:lnTo>
                <a:lnTo>
                  <a:pt x="1682495" y="83057"/>
                </a:lnTo>
                <a:lnTo>
                  <a:pt x="1677162" y="76199"/>
                </a:lnTo>
                <a:lnTo>
                  <a:pt x="1619250" y="69341"/>
                </a:lnTo>
                <a:lnTo>
                  <a:pt x="1611630" y="68579"/>
                </a:lnTo>
                <a:close/>
              </a:path>
              <a:path w="2655570" h="718185">
                <a:moveTo>
                  <a:pt x="1714500" y="80771"/>
                </a:moveTo>
                <a:lnTo>
                  <a:pt x="1708404" y="85343"/>
                </a:lnTo>
                <a:lnTo>
                  <a:pt x="1707642" y="92963"/>
                </a:lnTo>
                <a:lnTo>
                  <a:pt x="1706880" y="99821"/>
                </a:lnTo>
                <a:lnTo>
                  <a:pt x="1711452" y="105917"/>
                </a:lnTo>
                <a:lnTo>
                  <a:pt x="1765554" y="112013"/>
                </a:lnTo>
                <a:lnTo>
                  <a:pt x="1769364" y="112775"/>
                </a:lnTo>
                <a:lnTo>
                  <a:pt x="1776983" y="113537"/>
                </a:lnTo>
                <a:lnTo>
                  <a:pt x="1783080" y="108965"/>
                </a:lnTo>
                <a:lnTo>
                  <a:pt x="1783842" y="101345"/>
                </a:lnTo>
                <a:lnTo>
                  <a:pt x="1785366" y="94487"/>
                </a:lnTo>
                <a:lnTo>
                  <a:pt x="1780032" y="88391"/>
                </a:lnTo>
                <a:lnTo>
                  <a:pt x="1773174" y="86867"/>
                </a:lnTo>
                <a:lnTo>
                  <a:pt x="1768602" y="86867"/>
                </a:lnTo>
                <a:lnTo>
                  <a:pt x="1714500" y="80771"/>
                </a:lnTo>
                <a:close/>
              </a:path>
              <a:path w="2655570" h="718185">
                <a:moveTo>
                  <a:pt x="1817370" y="92963"/>
                </a:moveTo>
                <a:lnTo>
                  <a:pt x="1810512" y="98297"/>
                </a:lnTo>
                <a:lnTo>
                  <a:pt x="1808988" y="112013"/>
                </a:lnTo>
                <a:lnTo>
                  <a:pt x="1813560" y="118871"/>
                </a:lnTo>
                <a:lnTo>
                  <a:pt x="1821180" y="119633"/>
                </a:lnTo>
                <a:lnTo>
                  <a:pt x="1872233" y="126491"/>
                </a:lnTo>
                <a:lnTo>
                  <a:pt x="1879092" y="127253"/>
                </a:lnTo>
                <a:lnTo>
                  <a:pt x="1885950" y="121919"/>
                </a:lnTo>
                <a:lnTo>
                  <a:pt x="1887474" y="108203"/>
                </a:lnTo>
                <a:lnTo>
                  <a:pt x="1882902" y="101345"/>
                </a:lnTo>
                <a:lnTo>
                  <a:pt x="1875282" y="100583"/>
                </a:lnTo>
                <a:lnTo>
                  <a:pt x="1824228" y="93725"/>
                </a:lnTo>
                <a:lnTo>
                  <a:pt x="1817370" y="92963"/>
                </a:lnTo>
                <a:close/>
              </a:path>
              <a:path w="2655570" h="718185">
                <a:moveTo>
                  <a:pt x="1919478" y="106679"/>
                </a:moveTo>
                <a:lnTo>
                  <a:pt x="1913382" y="111251"/>
                </a:lnTo>
                <a:lnTo>
                  <a:pt x="1911858" y="118109"/>
                </a:lnTo>
                <a:lnTo>
                  <a:pt x="1911095" y="125729"/>
                </a:lnTo>
                <a:lnTo>
                  <a:pt x="1916430" y="131825"/>
                </a:lnTo>
                <a:lnTo>
                  <a:pt x="1923288" y="132587"/>
                </a:lnTo>
                <a:lnTo>
                  <a:pt x="1940052" y="134873"/>
                </a:lnTo>
                <a:lnTo>
                  <a:pt x="1943862" y="134873"/>
                </a:lnTo>
                <a:lnTo>
                  <a:pt x="1978152" y="130301"/>
                </a:lnTo>
                <a:lnTo>
                  <a:pt x="1985010" y="129539"/>
                </a:lnTo>
                <a:lnTo>
                  <a:pt x="1989582" y="123443"/>
                </a:lnTo>
                <a:lnTo>
                  <a:pt x="1988820" y="115823"/>
                </a:lnTo>
                <a:lnTo>
                  <a:pt x="1988142" y="109727"/>
                </a:lnTo>
                <a:lnTo>
                  <a:pt x="1940052" y="109727"/>
                </a:lnTo>
                <a:lnTo>
                  <a:pt x="1941936" y="109476"/>
                </a:lnTo>
                <a:lnTo>
                  <a:pt x="1926336" y="107441"/>
                </a:lnTo>
                <a:lnTo>
                  <a:pt x="1919478" y="106679"/>
                </a:lnTo>
                <a:close/>
              </a:path>
              <a:path w="2655570" h="718185">
                <a:moveTo>
                  <a:pt x="1941936" y="109476"/>
                </a:moveTo>
                <a:lnTo>
                  <a:pt x="1940052" y="109727"/>
                </a:lnTo>
                <a:lnTo>
                  <a:pt x="1943862" y="109727"/>
                </a:lnTo>
                <a:lnTo>
                  <a:pt x="1941936" y="109476"/>
                </a:lnTo>
                <a:close/>
              </a:path>
              <a:path w="2655570" h="718185">
                <a:moveTo>
                  <a:pt x="1981200" y="104393"/>
                </a:moveTo>
                <a:lnTo>
                  <a:pt x="1974342" y="105155"/>
                </a:lnTo>
                <a:lnTo>
                  <a:pt x="1941936" y="109476"/>
                </a:lnTo>
                <a:lnTo>
                  <a:pt x="1943862" y="109727"/>
                </a:lnTo>
                <a:lnTo>
                  <a:pt x="1988142" y="109727"/>
                </a:lnTo>
                <a:lnTo>
                  <a:pt x="1988058" y="108965"/>
                </a:lnTo>
                <a:lnTo>
                  <a:pt x="1981200" y="104393"/>
                </a:lnTo>
                <a:close/>
              </a:path>
              <a:path w="2655570" h="718185">
                <a:moveTo>
                  <a:pt x="2084070" y="90677"/>
                </a:moveTo>
                <a:lnTo>
                  <a:pt x="2077212" y="91439"/>
                </a:lnTo>
                <a:lnTo>
                  <a:pt x="2025395" y="98297"/>
                </a:lnTo>
                <a:lnTo>
                  <a:pt x="2018538" y="99059"/>
                </a:lnTo>
                <a:lnTo>
                  <a:pt x="2013966" y="105917"/>
                </a:lnTo>
                <a:lnTo>
                  <a:pt x="2015489" y="119633"/>
                </a:lnTo>
                <a:lnTo>
                  <a:pt x="2021586" y="124967"/>
                </a:lnTo>
                <a:lnTo>
                  <a:pt x="2029206" y="124205"/>
                </a:lnTo>
                <a:lnTo>
                  <a:pt x="2080260" y="117347"/>
                </a:lnTo>
                <a:lnTo>
                  <a:pt x="2087118" y="116585"/>
                </a:lnTo>
                <a:lnTo>
                  <a:pt x="2092452" y="109727"/>
                </a:lnTo>
                <a:lnTo>
                  <a:pt x="2091689" y="102869"/>
                </a:lnTo>
                <a:lnTo>
                  <a:pt x="2090166" y="96011"/>
                </a:lnTo>
                <a:lnTo>
                  <a:pt x="2084070" y="90677"/>
                </a:lnTo>
                <a:close/>
              </a:path>
              <a:path w="2655570" h="718185">
                <a:moveTo>
                  <a:pt x="2186178" y="76199"/>
                </a:moveTo>
                <a:lnTo>
                  <a:pt x="2178558" y="76961"/>
                </a:lnTo>
                <a:lnTo>
                  <a:pt x="2127504" y="84581"/>
                </a:lnTo>
                <a:lnTo>
                  <a:pt x="2120646" y="86105"/>
                </a:lnTo>
                <a:lnTo>
                  <a:pt x="2116074" y="92201"/>
                </a:lnTo>
                <a:lnTo>
                  <a:pt x="2116836" y="99059"/>
                </a:lnTo>
                <a:lnTo>
                  <a:pt x="2117598" y="106679"/>
                </a:lnTo>
                <a:lnTo>
                  <a:pt x="2124456" y="111251"/>
                </a:lnTo>
                <a:lnTo>
                  <a:pt x="2131314" y="110489"/>
                </a:lnTo>
                <a:lnTo>
                  <a:pt x="2182368" y="102869"/>
                </a:lnTo>
                <a:lnTo>
                  <a:pt x="2189988" y="101345"/>
                </a:lnTo>
                <a:lnTo>
                  <a:pt x="2194560" y="95249"/>
                </a:lnTo>
                <a:lnTo>
                  <a:pt x="2193798" y="88391"/>
                </a:lnTo>
                <a:lnTo>
                  <a:pt x="2192274" y="80771"/>
                </a:lnTo>
                <a:lnTo>
                  <a:pt x="2186178" y="76199"/>
                </a:lnTo>
                <a:close/>
              </a:path>
              <a:path w="2655570" h="718185">
                <a:moveTo>
                  <a:pt x="2288286" y="60959"/>
                </a:moveTo>
                <a:lnTo>
                  <a:pt x="2280666" y="62483"/>
                </a:lnTo>
                <a:lnTo>
                  <a:pt x="2229612" y="70103"/>
                </a:lnTo>
                <a:lnTo>
                  <a:pt x="2222754" y="70865"/>
                </a:lnTo>
                <a:lnTo>
                  <a:pt x="2218182" y="77723"/>
                </a:lnTo>
                <a:lnTo>
                  <a:pt x="2219706" y="91439"/>
                </a:lnTo>
                <a:lnTo>
                  <a:pt x="2226564" y="96011"/>
                </a:lnTo>
                <a:lnTo>
                  <a:pt x="2233422" y="95249"/>
                </a:lnTo>
                <a:lnTo>
                  <a:pt x="2284476" y="87629"/>
                </a:lnTo>
                <a:lnTo>
                  <a:pt x="2292096" y="86867"/>
                </a:lnTo>
                <a:lnTo>
                  <a:pt x="2296668" y="80009"/>
                </a:lnTo>
                <a:lnTo>
                  <a:pt x="2295906" y="73151"/>
                </a:lnTo>
                <a:lnTo>
                  <a:pt x="2294382" y="66293"/>
                </a:lnTo>
                <a:lnTo>
                  <a:pt x="2288286" y="60959"/>
                </a:lnTo>
                <a:close/>
              </a:path>
              <a:path w="2655570" h="718185">
                <a:moveTo>
                  <a:pt x="2389632" y="44195"/>
                </a:moveTo>
                <a:lnTo>
                  <a:pt x="2382774" y="44957"/>
                </a:lnTo>
                <a:lnTo>
                  <a:pt x="2331720" y="54101"/>
                </a:lnTo>
                <a:lnTo>
                  <a:pt x="2324862" y="54863"/>
                </a:lnTo>
                <a:lnTo>
                  <a:pt x="2319528" y="61721"/>
                </a:lnTo>
                <a:lnTo>
                  <a:pt x="2322576" y="75437"/>
                </a:lnTo>
                <a:lnTo>
                  <a:pt x="2328672" y="80009"/>
                </a:lnTo>
                <a:lnTo>
                  <a:pt x="2336292" y="79247"/>
                </a:lnTo>
                <a:lnTo>
                  <a:pt x="2386584" y="70103"/>
                </a:lnTo>
                <a:lnTo>
                  <a:pt x="2394204" y="69341"/>
                </a:lnTo>
                <a:lnTo>
                  <a:pt x="2398776" y="62483"/>
                </a:lnTo>
                <a:lnTo>
                  <a:pt x="2397252" y="55625"/>
                </a:lnTo>
                <a:lnTo>
                  <a:pt x="2396490" y="48767"/>
                </a:lnTo>
                <a:lnTo>
                  <a:pt x="2389632" y="44195"/>
                </a:lnTo>
                <a:close/>
              </a:path>
              <a:path w="2655570" h="718185">
                <a:moveTo>
                  <a:pt x="2490978" y="26669"/>
                </a:moveTo>
                <a:lnTo>
                  <a:pt x="2484120" y="27431"/>
                </a:lnTo>
                <a:lnTo>
                  <a:pt x="2464308" y="31241"/>
                </a:lnTo>
                <a:lnTo>
                  <a:pt x="2433066" y="36575"/>
                </a:lnTo>
                <a:lnTo>
                  <a:pt x="2426208" y="37337"/>
                </a:lnTo>
                <a:lnTo>
                  <a:pt x="2421636" y="44195"/>
                </a:lnTo>
                <a:lnTo>
                  <a:pt x="2423160" y="51053"/>
                </a:lnTo>
                <a:lnTo>
                  <a:pt x="2423922" y="57911"/>
                </a:lnTo>
                <a:lnTo>
                  <a:pt x="2430780" y="63245"/>
                </a:lnTo>
                <a:lnTo>
                  <a:pt x="2437638" y="61721"/>
                </a:lnTo>
                <a:lnTo>
                  <a:pt x="2468880" y="56387"/>
                </a:lnTo>
                <a:lnTo>
                  <a:pt x="2488692" y="52577"/>
                </a:lnTo>
                <a:lnTo>
                  <a:pt x="2495550" y="51815"/>
                </a:lnTo>
                <a:lnTo>
                  <a:pt x="2500122" y="44957"/>
                </a:lnTo>
                <a:lnTo>
                  <a:pt x="2499360" y="38099"/>
                </a:lnTo>
                <a:lnTo>
                  <a:pt x="2497836" y="31241"/>
                </a:lnTo>
                <a:lnTo>
                  <a:pt x="2490978" y="26669"/>
                </a:lnTo>
                <a:close/>
              </a:path>
              <a:path w="2655570" h="718185">
                <a:moveTo>
                  <a:pt x="2593086" y="9143"/>
                </a:moveTo>
                <a:lnTo>
                  <a:pt x="2586228" y="9905"/>
                </a:lnTo>
                <a:lnTo>
                  <a:pt x="2535174" y="19049"/>
                </a:lnTo>
                <a:lnTo>
                  <a:pt x="2528316" y="19811"/>
                </a:lnTo>
                <a:lnTo>
                  <a:pt x="2522982" y="26669"/>
                </a:lnTo>
                <a:lnTo>
                  <a:pt x="2526030" y="40385"/>
                </a:lnTo>
                <a:lnTo>
                  <a:pt x="2532126" y="45719"/>
                </a:lnTo>
                <a:lnTo>
                  <a:pt x="2539746" y="44195"/>
                </a:lnTo>
                <a:lnTo>
                  <a:pt x="2590038" y="35813"/>
                </a:lnTo>
                <a:lnTo>
                  <a:pt x="2597658" y="34289"/>
                </a:lnTo>
                <a:lnTo>
                  <a:pt x="2602230" y="27431"/>
                </a:lnTo>
                <a:lnTo>
                  <a:pt x="2600706" y="20573"/>
                </a:lnTo>
                <a:lnTo>
                  <a:pt x="2599944" y="13715"/>
                </a:lnTo>
                <a:lnTo>
                  <a:pt x="2593086" y="9143"/>
                </a:lnTo>
                <a:close/>
              </a:path>
              <a:path w="2655570" h="718185">
                <a:moveTo>
                  <a:pt x="2646426" y="0"/>
                </a:moveTo>
                <a:lnTo>
                  <a:pt x="2639568" y="761"/>
                </a:lnTo>
                <a:lnTo>
                  <a:pt x="2636520" y="1523"/>
                </a:lnTo>
                <a:lnTo>
                  <a:pt x="2629662" y="2285"/>
                </a:lnTo>
                <a:lnTo>
                  <a:pt x="2625090" y="9143"/>
                </a:lnTo>
                <a:lnTo>
                  <a:pt x="2626614" y="16001"/>
                </a:lnTo>
                <a:lnTo>
                  <a:pt x="2627376" y="23621"/>
                </a:lnTo>
                <a:lnTo>
                  <a:pt x="2634234" y="28193"/>
                </a:lnTo>
                <a:lnTo>
                  <a:pt x="2641092" y="26669"/>
                </a:lnTo>
                <a:lnTo>
                  <a:pt x="2644140" y="26669"/>
                </a:lnTo>
                <a:lnTo>
                  <a:pt x="2650998" y="25145"/>
                </a:lnTo>
                <a:lnTo>
                  <a:pt x="2655570" y="18287"/>
                </a:lnTo>
                <a:lnTo>
                  <a:pt x="2654046" y="11429"/>
                </a:lnTo>
                <a:lnTo>
                  <a:pt x="2653284" y="4571"/>
                </a:lnTo>
                <a:lnTo>
                  <a:pt x="2646426" y="0"/>
                </a:lnTo>
                <a:close/>
              </a:path>
            </a:pathLst>
          </a:custGeom>
          <a:solidFill>
            <a:srgbClr val="001D5F"/>
          </a:solidFill>
        </p:spPr>
        <p:txBody>
          <a:bodyPr wrap="square" lIns="0" tIns="0" rIns="0" bIns="0" rtlCol="0"/>
          <a:lstStyle/>
          <a:p>
            <a:endParaRPr/>
          </a:p>
        </p:txBody>
      </p:sp>
      <p:sp>
        <p:nvSpPr>
          <p:cNvPr id="33" name="object 33"/>
          <p:cNvSpPr/>
          <p:nvPr/>
        </p:nvSpPr>
        <p:spPr>
          <a:xfrm>
            <a:off x="3009638" y="1892807"/>
            <a:ext cx="2663190" cy="649605"/>
          </a:xfrm>
          <a:custGeom>
            <a:avLst/>
            <a:gdLst/>
            <a:ahLst/>
            <a:cxnLst/>
            <a:rect l="l" t="t" r="r" b="b"/>
            <a:pathLst>
              <a:path w="2663190" h="649605">
                <a:moveTo>
                  <a:pt x="181163" y="543880"/>
                </a:moveTo>
                <a:lnTo>
                  <a:pt x="10929" y="614933"/>
                </a:lnTo>
                <a:lnTo>
                  <a:pt x="5000" y="618827"/>
                </a:lnTo>
                <a:lnTo>
                  <a:pt x="1214" y="624363"/>
                </a:lnTo>
                <a:lnTo>
                  <a:pt x="0" y="630900"/>
                </a:lnTo>
                <a:lnTo>
                  <a:pt x="1785" y="637793"/>
                </a:lnTo>
                <a:lnTo>
                  <a:pt x="5679" y="643735"/>
                </a:lnTo>
                <a:lnTo>
                  <a:pt x="11215" y="647604"/>
                </a:lnTo>
                <a:lnTo>
                  <a:pt x="17752" y="649045"/>
                </a:lnTo>
                <a:lnTo>
                  <a:pt x="24645" y="647699"/>
                </a:lnTo>
                <a:lnTo>
                  <a:pt x="199905" y="574547"/>
                </a:lnTo>
                <a:lnTo>
                  <a:pt x="202953" y="573785"/>
                </a:lnTo>
                <a:lnTo>
                  <a:pt x="205239" y="571499"/>
                </a:lnTo>
                <a:lnTo>
                  <a:pt x="206763" y="569213"/>
                </a:lnTo>
                <a:lnTo>
                  <a:pt x="224473" y="547115"/>
                </a:lnTo>
                <a:lnTo>
                  <a:pt x="178569" y="547115"/>
                </a:lnTo>
                <a:lnTo>
                  <a:pt x="181163" y="543880"/>
                </a:lnTo>
                <a:close/>
              </a:path>
              <a:path w="2663190" h="649605">
                <a:moveTo>
                  <a:pt x="186189" y="541781"/>
                </a:moveTo>
                <a:lnTo>
                  <a:pt x="181163" y="543880"/>
                </a:lnTo>
                <a:lnTo>
                  <a:pt x="178569" y="547115"/>
                </a:lnTo>
                <a:lnTo>
                  <a:pt x="186189" y="541781"/>
                </a:lnTo>
                <a:close/>
              </a:path>
              <a:path w="2663190" h="649605">
                <a:moveTo>
                  <a:pt x="228747" y="541781"/>
                </a:moveTo>
                <a:lnTo>
                  <a:pt x="186189" y="541781"/>
                </a:lnTo>
                <a:lnTo>
                  <a:pt x="178569" y="547115"/>
                </a:lnTo>
                <a:lnTo>
                  <a:pt x="224473" y="547115"/>
                </a:lnTo>
                <a:lnTo>
                  <a:pt x="228747" y="541781"/>
                </a:lnTo>
                <a:close/>
              </a:path>
              <a:path w="2663190" h="649605">
                <a:moveTo>
                  <a:pt x="547377" y="195833"/>
                </a:moveTo>
                <a:lnTo>
                  <a:pt x="538995" y="195833"/>
                </a:lnTo>
                <a:lnTo>
                  <a:pt x="532137" y="200405"/>
                </a:lnTo>
                <a:lnTo>
                  <a:pt x="357639" y="324611"/>
                </a:lnTo>
                <a:lnTo>
                  <a:pt x="356115" y="326135"/>
                </a:lnTo>
                <a:lnTo>
                  <a:pt x="354591" y="326897"/>
                </a:lnTo>
                <a:lnTo>
                  <a:pt x="353829" y="328421"/>
                </a:lnTo>
                <a:lnTo>
                  <a:pt x="181163" y="543880"/>
                </a:lnTo>
                <a:lnTo>
                  <a:pt x="186189" y="541781"/>
                </a:lnTo>
                <a:lnTo>
                  <a:pt x="228747" y="541781"/>
                </a:lnTo>
                <a:lnTo>
                  <a:pt x="378970" y="354329"/>
                </a:lnTo>
                <a:lnTo>
                  <a:pt x="378213" y="354329"/>
                </a:lnTo>
                <a:lnTo>
                  <a:pt x="382023" y="350519"/>
                </a:lnTo>
                <a:lnTo>
                  <a:pt x="383557" y="350519"/>
                </a:lnTo>
                <a:lnTo>
                  <a:pt x="541850" y="237650"/>
                </a:lnTo>
                <a:lnTo>
                  <a:pt x="531375" y="229361"/>
                </a:lnTo>
                <a:lnTo>
                  <a:pt x="589710" y="229361"/>
                </a:lnTo>
                <a:lnTo>
                  <a:pt x="554235" y="201167"/>
                </a:lnTo>
                <a:lnTo>
                  <a:pt x="547377" y="195833"/>
                </a:lnTo>
                <a:close/>
              </a:path>
              <a:path w="2663190" h="649605">
                <a:moveTo>
                  <a:pt x="589710" y="229361"/>
                </a:moveTo>
                <a:lnTo>
                  <a:pt x="553473" y="229361"/>
                </a:lnTo>
                <a:lnTo>
                  <a:pt x="541850" y="237650"/>
                </a:lnTo>
                <a:lnTo>
                  <a:pt x="706635" y="368045"/>
                </a:lnTo>
                <a:lnTo>
                  <a:pt x="711969" y="371855"/>
                </a:lnTo>
                <a:lnTo>
                  <a:pt x="718827" y="372617"/>
                </a:lnTo>
                <a:lnTo>
                  <a:pt x="724923" y="370331"/>
                </a:lnTo>
                <a:lnTo>
                  <a:pt x="791059" y="339851"/>
                </a:lnTo>
                <a:lnTo>
                  <a:pt x="728733" y="339851"/>
                </a:lnTo>
                <a:lnTo>
                  <a:pt x="710445" y="337565"/>
                </a:lnTo>
                <a:lnTo>
                  <a:pt x="720219" y="333084"/>
                </a:lnTo>
                <a:lnTo>
                  <a:pt x="589710" y="229361"/>
                </a:lnTo>
                <a:close/>
              </a:path>
              <a:path w="2663190" h="649605">
                <a:moveTo>
                  <a:pt x="382023" y="350519"/>
                </a:moveTo>
                <a:lnTo>
                  <a:pt x="378213" y="354329"/>
                </a:lnTo>
                <a:lnTo>
                  <a:pt x="379979" y="353071"/>
                </a:lnTo>
                <a:lnTo>
                  <a:pt x="382023" y="350519"/>
                </a:lnTo>
                <a:close/>
              </a:path>
              <a:path w="2663190" h="649605">
                <a:moveTo>
                  <a:pt x="379979" y="353071"/>
                </a:moveTo>
                <a:lnTo>
                  <a:pt x="378213" y="354329"/>
                </a:lnTo>
                <a:lnTo>
                  <a:pt x="378970" y="354329"/>
                </a:lnTo>
                <a:lnTo>
                  <a:pt x="379979" y="353071"/>
                </a:lnTo>
                <a:close/>
              </a:path>
              <a:path w="2663190" h="649605">
                <a:moveTo>
                  <a:pt x="383557" y="350519"/>
                </a:moveTo>
                <a:lnTo>
                  <a:pt x="382023" y="350519"/>
                </a:lnTo>
                <a:lnTo>
                  <a:pt x="379979" y="353071"/>
                </a:lnTo>
                <a:lnTo>
                  <a:pt x="383557" y="350519"/>
                </a:lnTo>
                <a:close/>
              </a:path>
              <a:path w="2663190" h="649605">
                <a:moveTo>
                  <a:pt x="720219" y="333084"/>
                </a:moveTo>
                <a:lnTo>
                  <a:pt x="710445" y="337565"/>
                </a:lnTo>
                <a:lnTo>
                  <a:pt x="728733" y="339851"/>
                </a:lnTo>
                <a:lnTo>
                  <a:pt x="720219" y="333084"/>
                </a:lnTo>
                <a:close/>
              </a:path>
              <a:path w="2663190" h="649605">
                <a:moveTo>
                  <a:pt x="1243083" y="147065"/>
                </a:moveTo>
                <a:lnTo>
                  <a:pt x="1068585" y="153161"/>
                </a:lnTo>
                <a:lnTo>
                  <a:pt x="1065537" y="153161"/>
                </a:lnTo>
                <a:lnTo>
                  <a:pt x="1062489" y="153923"/>
                </a:lnTo>
                <a:lnTo>
                  <a:pt x="1060203" y="155447"/>
                </a:lnTo>
                <a:lnTo>
                  <a:pt x="884943" y="257555"/>
                </a:lnTo>
                <a:lnTo>
                  <a:pt x="720219" y="333084"/>
                </a:lnTo>
                <a:lnTo>
                  <a:pt x="728733" y="339851"/>
                </a:lnTo>
                <a:lnTo>
                  <a:pt x="791059" y="339851"/>
                </a:lnTo>
                <a:lnTo>
                  <a:pt x="900183" y="289559"/>
                </a:lnTo>
                <a:lnTo>
                  <a:pt x="1073813" y="188213"/>
                </a:lnTo>
                <a:lnTo>
                  <a:pt x="1069347" y="188213"/>
                </a:lnTo>
                <a:lnTo>
                  <a:pt x="1077729" y="185927"/>
                </a:lnTo>
                <a:lnTo>
                  <a:pt x="1144459" y="185927"/>
                </a:lnTo>
                <a:lnTo>
                  <a:pt x="1244607" y="182879"/>
                </a:lnTo>
                <a:lnTo>
                  <a:pt x="1541883" y="182879"/>
                </a:lnTo>
                <a:lnTo>
                  <a:pt x="1596651" y="175259"/>
                </a:lnTo>
                <a:lnTo>
                  <a:pt x="1690612" y="164591"/>
                </a:lnTo>
                <a:lnTo>
                  <a:pt x="1416057" y="164591"/>
                </a:lnTo>
                <a:lnTo>
                  <a:pt x="1417955" y="164327"/>
                </a:lnTo>
                <a:lnTo>
                  <a:pt x="1243083" y="147065"/>
                </a:lnTo>
                <a:close/>
              </a:path>
              <a:path w="2663190" h="649605">
                <a:moveTo>
                  <a:pt x="553473" y="229361"/>
                </a:moveTo>
                <a:lnTo>
                  <a:pt x="531375" y="229361"/>
                </a:lnTo>
                <a:lnTo>
                  <a:pt x="541850" y="237650"/>
                </a:lnTo>
                <a:lnTo>
                  <a:pt x="553473" y="229361"/>
                </a:lnTo>
                <a:close/>
              </a:path>
              <a:path w="2663190" h="649605">
                <a:moveTo>
                  <a:pt x="1541883" y="182879"/>
                </a:moveTo>
                <a:lnTo>
                  <a:pt x="1244607" y="182879"/>
                </a:lnTo>
                <a:lnTo>
                  <a:pt x="1416819" y="199643"/>
                </a:lnTo>
                <a:lnTo>
                  <a:pt x="1418343" y="200405"/>
                </a:lnTo>
                <a:lnTo>
                  <a:pt x="1419867" y="200405"/>
                </a:lnTo>
                <a:lnTo>
                  <a:pt x="1421391" y="199643"/>
                </a:lnTo>
                <a:lnTo>
                  <a:pt x="1541883" y="182879"/>
                </a:lnTo>
                <a:close/>
              </a:path>
              <a:path w="2663190" h="649605">
                <a:moveTo>
                  <a:pt x="1077729" y="185927"/>
                </a:moveTo>
                <a:lnTo>
                  <a:pt x="1069347" y="188213"/>
                </a:lnTo>
                <a:lnTo>
                  <a:pt x="1074059" y="188070"/>
                </a:lnTo>
                <a:lnTo>
                  <a:pt x="1077729" y="185927"/>
                </a:lnTo>
                <a:close/>
              </a:path>
              <a:path w="2663190" h="649605">
                <a:moveTo>
                  <a:pt x="1074059" y="188070"/>
                </a:moveTo>
                <a:lnTo>
                  <a:pt x="1069347" y="188213"/>
                </a:lnTo>
                <a:lnTo>
                  <a:pt x="1073813" y="188213"/>
                </a:lnTo>
                <a:lnTo>
                  <a:pt x="1074059" y="188070"/>
                </a:lnTo>
                <a:close/>
              </a:path>
              <a:path w="2663190" h="649605">
                <a:moveTo>
                  <a:pt x="1144459" y="185927"/>
                </a:moveTo>
                <a:lnTo>
                  <a:pt x="1077729" y="185927"/>
                </a:lnTo>
                <a:lnTo>
                  <a:pt x="1074059" y="188070"/>
                </a:lnTo>
                <a:lnTo>
                  <a:pt x="1144459" y="185927"/>
                </a:lnTo>
                <a:close/>
              </a:path>
              <a:path w="2663190" h="649605">
                <a:moveTo>
                  <a:pt x="1417955" y="164327"/>
                </a:moveTo>
                <a:lnTo>
                  <a:pt x="1416057" y="164591"/>
                </a:lnTo>
                <a:lnTo>
                  <a:pt x="1420629" y="164591"/>
                </a:lnTo>
                <a:lnTo>
                  <a:pt x="1417955" y="164327"/>
                </a:lnTo>
                <a:close/>
              </a:path>
              <a:path w="2663190" h="649605">
                <a:moveTo>
                  <a:pt x="2642115" y="0"/>
                </a:moveTo>
                <a:lnTo>
                  <a:pt x="2467617" y="27431"/>
                </a:lnTo>
                <a:lnTo>
                  <a:pt x="2292357" y="52577"/>
                </a:lnTo>
                <a:lnTo>
                  <a:pt x="2116335" y="80009"/>
                </a:lnTo>
                <a:lnTo>
                  <a:pt x="1941837" y="102869"/>
                </a:lnTo>
                <a:lnTo>
                  <a:pt x="1766577" y="120395"/>
                </a:lnTo>
                <a:lnTo>
                  <a:pt x="1591317" y="140207"/>
                </a:lnTo>
                <a:lnTo>
                  <a:pt x="1417955" y="164327"/>
                </a:lnTo>
                <a:lnTo>
                  <a:pt x="1420629" y="164591"/>
                </a:lnTo>
                <a:lnTo>
                  <a:pt x="1690612" y="164591"/>
                </a:lnTo>
                <a:lnTo>
                  <a:pt x="1771149" y="155447"/>
                </a:lnTo>
                <a:lnTo>
                  <a:pt x="1945647" y="138683"/>
                </a:lnTo>
                <a:lnTo>
                  <a:pt x="2120907" y="115823"/>
                </a:lnTo>
                <a:lnTo>
                  <a:pt x="2647449" y="35051"/>
                </a:lnTo>
                <a:lnTo>
                  <a:pt x="2662689" y="15239"/>
                </a:lnTo>
                <a:lnTo>
                  <a:pt x="2660225" y="8465"/>
                </a:lnTo>
                <a:lnTo>
                  <a:pt x="2655546" y="3333"/>
                </a:lnTo>
                <a:lnTo>
                  <a:pt x="2649295" y="345"/>
                </a:lnTo>
                <a:lnTo>
                  <a:pt x="2642115" y="0"/>
                </a:lnTo>
                <a:close/>
              </a:path>
            </a:pathLst>
          </a:custGeom>
          <a:solidFill>
            <a:srgbClr val="0000BE"/>
          </a:solidFill>
        </p:spPr>
        <p:txBody>
          <a:bodyPr wrap="square" lIns="0" tIns="0" rIns="0" bIns="0" rtlCol="0"/>
          <a:lstStyle/>
          <a:p>
            <a:endParaRPr/>
          </a:p>
        </p:txBody>
      </p:sp>
      <p:sp>
        <p:nvSpPr>
          <p:cNvPr id="34" name="object 34"/>
          <p:cNvSpPr/>
          <p:nvPr/>
        </p:nvSpPr>
        <p:spPr>
          <a:xfrm>
            <a:off x="3012185" y="1643633"/>
            <a:ext cx="2656840" cy="448309"/>
          </a:xfrm>
          <a:custGeom>
            <a:avLst/>
            <a:gdLst/>
            <a:ahLst/>
            <a:cxnLst/>
            <a:rect l="l" t="t" r="r" b="b"/>
            <a:pathLst>
              <a:path w="2656840" h="448310">
                <a:moveTo>
                  <a:pt x="86105" y="387095"/>
                </a:moveTo>
                <a:lnTo>
                  <a:pt x="80009" y="390143"/>
                </a:lnTo>
                <a:lnTo>
                  <a:pt x="9143" y="421385"/>
                </a:lnTo>
                <a:lnTo>
                  <a:pt x="3047" y="424433"/>
                </a:lnTo>
                <a:lnTo>
                  <a:pt x="0" y="432053"/>
                </a:lnTo>
                <a:lnTo>
                  <a:pt x="3047" y="438911"/>
                </a:lnTo>
                <a:lnTo>
                  <a:pt x="6095" y="445007"/>
                </a:lnTo>
                <a:lnTo>
                  <a:pt x="13715" y="448055"/>
                </a:lnTo>
                <a:lnTo>
                  <a:pt x="19811" y="445007"/>
                </a:lnTo>
                <a:lnTo>
                  <a:pt x="90677" y="413765"/>
                </a:lnTo>
                <a:lnTo>
                  <a:pt x="96773" y="410717"/>
                </a:lnTo>
                <a:lnTo>
                  <a:pt x="99821" y="403097"/>
                </a:lnTo>
                <a:lnTo>
                  <a:pt x="96773" y="396239"/>
                </a:lnTo>
                <a:lnTo>
                  <a:pt x="94487" y="390143"/>
                </a:lnTo>
                <a:lnTo>
                  <a:pt x="86105" y="387095"/>
                </a:lnTo>
                <a:close/>
              </a:path>
              <a:path w="2656840" h="448310">
                <a:moveTo>
                  <a:pt x="252222" y="313943"/>
                </a:moveTo>
                <a:lnTo>
                  <a:pt x="245364" y="316991"/>
                </a:lnTo>
                <a:lnTo>
                  <a:pt x="173736" y="347471"/>
                </a:lnTo>
                <a:lnTo>
                  <a:pt x="167640" y="350519"/>
                </a:lnTo>
                <a:lnTo>
                  <a:pt x="164592" y="358139"/>
                </a:lnTo>
                <a:lnTo>
                  <a:pt x="167640" y="364997"/>
                </a:lnTo>
                <a:lnTo>
                  <a:pt x="170688" y="371093"/>
                </a:lnTo>
                <a:lnTo>
                  <a:pt x="178308" y="374141"/>
                </a:lnTo>
                <a:lnTo>
                  <a:pt x="184404" y="371093"/>
                </a:lnTo>
                <a:lnTo>
                  <a:pt x="255269" y="340613"/>
                </a:lnTo>
                <a:lnTo>
                  <a:pt x="262128" y="337565"/>
                </a:lnTo>
                <a:lnTo>
                  <a:pt x="265176" y="329945"/>
                </a:lnTo>
                <a:lnTo>
                  <a:pt x="262128" y="323849"/>
                </a:lnTo>
                <a:lnTo>
                  <a:pt x="259079" y="316991"/>
                </a:lnTo>
                <a:lnTo>
                  <a:pt x="252222" y="313943"/>
                </a:lnTo>
                <a:close/>
              </a:path>
              <a:path w="2656840" h="448310">
                <a:moveTo>
                  <a:pt x="409300" y="267461"/>
                </a:moveTo>
                <a:lnTo>
                  <a:pt x="361188" y="267461"/>
                </a:lnTo>
                <a:lnTo>
                  <a:pt x="339852" y="275843"/>
                </a:lnTo>
                <a:lnTo>
                  <a:pt x="333755" y="278891"/>
                </a:lnTo>
                <a:lnTo>
                  <a:pt x="330708" y="286511"/>
                </a:lnTo>
                <a:lnTo>
                  <a:pt x="333755" y="293369"/>
                </a:lnTo>
                <a:lnTo>
                  <a:pt x="336041" y="299465"/>
                </a:lnTo>
                <a:lnTo>
                  <a:pt x="343662" y="302513"/>
                </a:lnTo>
                <a:lnTo>
                  <a:pt x="350520" y="299465"/>
                </a:lnTo>
                <a:lnTo>
                  <a:pt x="371094" y="291083"/>
                </a:lnTo>
                <a:lnTo>
                  <a:pt x="371855" y="290321"/>
                </a:lnTo>
                <a:lnTo>
                  <a:pt x="372618" y="290321"/>
                </a:lnTo>
                <a:lnTo>
                  <a:pt x="409300" y="267461"/>
                </a:lnTo>
                <a:close/>
              </a:path>
              <a:path w="2656840" h="448310">
                <a:moveTo>
                  <a:pt x="412241" y="235457"/>
                </a:moveTo>
                <a:lnTo>
                  <a:pt x="406146" y="239267"/>
                </a:lnTo>
                <a:lnTo>
                  <a:pt x="358902" y="268223"/>
                </a:lnTo>
                <a:lnTo>
                  <a:pt x="361188" y="267461"/>
                </a:lnTo>
                <a:lnTo>
                  <a:pt x="409300" y="267461"/>
                </a:lnTo>
                <a:lnTo>
                  <a:pt x="425195" y="257555"/>
                </a:lnTo>
                <a:lnTo>
                  <a:pt x="427481" y="249935"/>
                </a:lnTo>
                <a:lnTo>
                  <a:pt x="419862" y="237743"/>
                </a:lnTo>
                <a:lnTo>
                  <a:pt x="412241" y="235457"/>
                </a:lnTo>
                <a:close/>
              </a:path>
              <a:path w="2656840" h="448310">
                <a:moveTo>
                  <a:pt x="538734" y="157733"/>
                </a:moveTo>
                <a:lnTo>
                  <a:pt x="534162" y="160781"/>
                </a:lnTo>
                <a:lnTo>
                  <a:pt x="493775" y="185165"/>
                </a:lnTo>
                <a:lnTo>
                  <a:pt x="487680" y="188975"/>
                </a:lnTo>
                <a:lnTo>
                  <a:pt x="486156" y="197357"/>
                </a:lnTo>
                <a:lnTo>
                  <a:pt x="493775" y="209549"/>
                </a:lnTo>
                <a:lnTo>
                  <a:pt x="501395" y="211073"/>
                </a:lnTo>
                <a:lnTo>
                  <a:pt x="507492" y="207263"/>
                </a:lnTo>
                <a:lnTo>
                  <a:pt x="539997" y="187637"/>
                </a:lnTo>
                <a:lnTo>
                  <a:pt x="532638" y="182117"/>
                </a:lnTo>
                <a:lnTo>
                  <a:pt x="575691" y="182117"/>
                </a:lnTo>
                <a:lnTo>
                  <a:pt x="573024" y="179831"/>
                </a:lnTo>
                <a:lnTo>
                  <a:pt x="548640" y="161543"/>
                </a:lnTo>
                <a:lnTo>
                  <a:pt x="544830" y="158495"/>
                </a:lnTo>
                <a:lnTo>
                  <a:pt x="538734" y="157733"/>
                </a:lnTo>
                <a:close/>
              </a:path>
              <a:path w="2656840" h="448310">
                <a:moveTo>
                  <a:pt x="575691" y="182117"/>
                </a:moveTo>
                <a:lnTo>
                  <a:pt x="532638" y="182117"/>
                </a:lnTo>
                <a:lnTo>
                  <a:pt x="547878" y="182879"/>
                </a:lnTo>
                <a:lnTo>
                  <a:pt x="539997" y="187637"/>
                </a:lnTo>
                <a:lnTo>
                  <a:pt x="557022" y="200405"/>
                </a:lnTo>
                <a:lnTo>
                  <a:pt x="562356" y="204977"/>
                </a:lnTo>
                <a:lnTo>
                  <a:pt x="570738" y="203453"/>
                </a:lnTo>
                <a:lnTo>
                  <a:pt x="574548" y="198119"/>
                </a:lnTo>
                <a:lnTo>
                  <a:pt x="579120" y="192785"/>
                </a:lnTo>
                <a:lnTo>
                  <a:pt x="578358" y="184403"/>
                </a:lnTo>
                <a:lnTo>
                  <a:pt x="575691" y="182117"/>
                </a:lnTo>
                <a:close/>
              </a:path>
              <a:path w="2656840" h="448310">
                <a:moveTo>
                  <a:pt x="532638" y="182117"/>
                </a:moveTo>
                <a:lnTo>
                  <a:pt x="539997" y="187637"/>
                </a:lnTo>
                <a:lnTo>
                  <a:pt x="547878" y="182879"/>
                </a:lnTo>
                <a:lnTo>
                  <a:pt x="532638" y="182117"/>
                </a:lnTo>
                <a:close/>
              </a:path>
              <a:path w="2656840" h="448310">
                <a:moveTo>
                  <a:pt x="648462" y="239267"/>
                </a:moveTo>
                <a:lnTo>
                  <a:pt x="640080" y="240029"/>
                </a:lnTo>
                <a:lnTo>
                  <a:pt x="636270" y="245363"/>
                </a:lnTo>
                <a:lnTo>
                  <a:pt x="631698" y="251459"/>
                </a:lnTo>
                <a:lnTo>
                  <a:pt x="632460" y="259079"/>
                </a:lnTo>
                <a:lnTo>
                  <a:pt x="638556" y="263651"/>
                </a:lnTo>
                <a:lnTo>
                  <a:pt x="699516" y="310895"/>
                </a:lnTo>
                <a:lnTo>
                  <a:pt x="704850" y="315467"/>
                </a:lnTo>
                <a:lnTo>
                  <a:pt x="713232" y="314705"/>
                </a:lnTo>
                <a:lnTo>
                  <a:pt x="717804" y="308609"/>
                </a:lnTo>
                <a:lnTo>
                  <a:pt x="721614" y="303275"/>
                </a:lnTo>
                <a:lnTo>
                  <a:pt x="720852" y="294893"/>
                </a:lnTo>
                <a:lnTo>
                  <a:pt x="715518" y="291083"/>
                </a:lnTo>
                <a:lnTo>
                  <a:pt x="653796" y="243077"/>
                </a:lnTo>
                <a:lnTo>
                  <a:pt x="648462" y="239267"/>
                </a:lnTo>
                <a:close/>
              </a:path>
              <a:path w="2656840" h="448310">
                <a:moveTo>
                  <a:pt x="890778" y="280415"/>
                </a:moveTo>
                <a:lnTo>
                  <a:pt x="883919" y="281177"/>
                </a:lnTo>
                <a:lnTo>
                  <a:pt x="806958" y="287273"/>
                </a:lnTo>
                <a:lnTo>
                  <a:pt x="800100" y="288035"/>
                </a:lnTo>
                <a:lnTo>
                  <a:pt x="794766" y="294131"/>
                </a:lnTo>
                <a:lnTo>
                  <a:pt x="794766" y="300989"/>
                </a:lnTo>
                <a:lnTo>
                  <a:pt x="795528" y="308609"/>
                </a:lnTo>
                <a:lnTo>
                  <a:pt x="801624" y="313181"/>
                </a:lnTo>
                <a:lnTo>
                  <a:pt x="809244" y="313181"/>
                </a:lnTo>
                <a:lnTo>
                  <a:pt x="886206" y="306323"/>
                </a:lnTo>
                <a:lnTo>
                  <a:pt x="893063" y="306323"/>
                </a:lnTo>
                <a:lnTo>
                  <a:pt x="898397" y="299465"/>
                </a:lnTo>
                <a:lnTo>
                  <a:pt x="897635" y="292607"/>
                </a:lnTo>
                <a:lnTo>
                  <a:pt x="897635" y="285749"/>
                </a:lnTo>
                <a:lnTo>
                  <a:pt x="890778" y="280415"/>
                </a:lnTo>
                <a:close/>
              </a:path>
              <a:path w="2656840" h="448310">
                <a:moveTo>
                  <a:pt x="1067562" y="246887"/>
                </a:moveTo>
                <a:lnTo>
                  <a:pt x="1060704" y="248411"/>
                </a:lnTo>
                <a:lnTo>
                  <a:pt x="984504" y="262889"/>
                </a:lnTo>
                <a:lnTo>
                  <a:pt x="976884" y="263651"/>
                </a:lnTo>
                <a:lnTo>
                  <a:pt x="972312" y="270509"/>
                </a:lnTo>
                <a:lnTo>
                  <a:pt x="973835" y="277367"/>
                </a:lnTo>
                <a:lnTo>
                  <a:pt x="975360" y="284987"/>
                </a:lnTo>
                <a:lnTo>
                  <a:pt x="982218" y="289559"/>
                </a:lnTo>
                <a:lnTo>
                  <a:pt x="989076" y="288035"/>
                </a:lnTo>
                <a:lnTo>
                  <a:pt x="1065276" y="273557"/>
                </a:lnTo>
                <a:lnTo>
                  <a:pt x="1072134" y="272033"/>
                </a:lnTo>
                <a:lnTo>
                  <a:pt x="1076706" y="265937"/>
                </a:lnTo>
                <a:lnTo>
                  <a:pt x="1075182" y="258317"/>
                </a:lnTo>
                <a:lnTo>
                  <a:pt x="1074420" y="251459"/>
                </a:lnTo>
                <a:lnTo>
                  <a:pt x="1067562" y="246887"/>
                </a:lnTo>
                <a:close/>
              </a:path>
              <a:path w="2656840" h="448310">
                <a:moveTo>
                  <a:pt x="1166622" y="250697"/>
                </a:moveTo>
                <a:lnTo>
                  <a:pt x="1159002" y="250697"/>
                </a:lnTo>
                <a:lnTo>
                  <a:pt x="1152906" y="256031"/>
                </a:lnTo>
                <a:lnTo>
                  <a:pt x="1152906" y="270509"/>
                </a:lnTo>
                <a:lnTo>
                  <a:pt x="1158240" y="276605"/>
                </a:lnTo>
                <a:lnTo>
                  <a:pt x="1165098" y="276605"/>
                </a:lnTo>
                <a:lnTo>
                  <a:pt x="1240536" y="278891"/>
                </a:lnTo>
                <a:lnTo>
                  <a:pt x="1244346" y="278891"/>
                </a:lnTo>
                <a:lnTo>
                  <a:pt x="1253490" y="275843"/>
                </a:lnTo>
                <a:lnTo>
                  <a:pt x="1257300" y="268985"/>
                </a:lnTo>
                <a:lnTo>
                  <a:pt x="1255776" y="262127"/>
                </a:lnTo>
                <a:lnTo>
                  <a:pt x="1253490" y="255269"/>
                </a:lnTo>
                <a:lnTo>
                  <a:pt x="1250746" y="253745"/>
                </a:lnTo>
                <a:lnTo>
                  <a:pt x="1237488" y="253745"/>
                </a:lnTo>
                <a:lnTo>
                  <a:pt x="1239774" y="252983"/>
                </a:lnTo>
                <a:lnTo>
                  <a:pt x="1239958" y="252942"/>
                </a:lnTo>
                <a:lnTo>
                  <a:pt x="1166622" y="250697"/>
                </a:lnTo>
                <a:close/>
              </a:path>
              <a:path w="2656840" h="448310">
                <a:moveTo>
                  <a:pt x="1239958" y="252942"/>
                </a:moveTo>
                <a:lnTo>
                  <a:pt x="1239774" y="252983"/>
                </a:lnTo>
                <a:lnTo>
                  <a:pt x="1237488" y="253745"/>
                </a:lnTo>
                <a:lnTo>
                  <a:pt x="1241298" y="252983"/>
                </a:lnTo>
                <a:lnTo>
                  <a:pt x="1239958" y="252942"/>
                </a:lnTo>
                <a:close/>
              </a:path>
              <a:path w="2656840" h="448310">
                <a:moveTo>
                  <a:pt x="1246632" y="251459"/>
                </a:moveTo>
                <a:lnTo>
                  <a:pt x="1239958" y="252942"/>
                </a:lnTo>
                <a:lnTo>
                  <a:pt x="1241298" y="252983"/>
                </a:lnTo>
                <a:lnTo>
                  <a:pt x="1237488" y="253745"/>
                </a:lnTo>
                <a:lnTo>
                  <a:pt x="1250746" y="253745"/>
                </a:lnTo>
                <a:lnTo>
                  <a:pt x="1246632" y="251459"/>
                </a:lnTo>
                <a:close/>
              </a:path>
              <a:path w="2656840" h="448310">
                <a:moveTo>
                  <a:pt x="1423416" y="206501"/>
                </a:moveTo>
                <a:lnTo>
                  <a:pt x="1416558" y="207263"/>
                </a:lnTo>
                <a:lnTo>
                  <a:pt x="1411986" y="208025"/>
                </a:lnTo>
                <a:lnTo>
                  <a:pt x="1339596" y="227075"/>
                </a:lnTo>
                <a:lnTo>
                  <a:pt x="1332738" y="228599"/>
                </a:lnTo>
                <a:lnTo>
                  <a:pt x="1328928" y="235457"/>
                </a:lnTo>
                <a:lnTo>
                  <a:pt x="1330452" y="242315"/>
                </a:lnTo>
                <a:lnTo>
                  <a:pt x="1332738" y="249173"/>
                </a:lnTo>
                <a:lnTo>
                  <a:pt x="1339596" y="253745"/>
                </a:lnTo>
                <a:lnTo>
                  <a:pt x="1346454" y="252221"/>
                </a:lnTo>
                <a:lnTo>
                  <a:pt x="1418844" y="233171"/>
                </a:lnTo>
                <a:lnTo>
                  <a:pt x="1419606" y="233171"/>
                </a:lnTo>
                <a:lnTo>
                  <a:pt x="1426464" y="231647"/>
                </a:lnTo>
                <a:lnTo>
                  <a:pt x="1431798" y="225551"/>
                </a:lnTo>
                <a:lnTo>
                  <a:pt x="1431036" y="217931"/>
                </a:lnTo>
                <a:lnTo>
                  <a:pt x="1429512" y="211073"/>
                </a:lnTo>
                <a:lnTo>
                  <a:pt x="1423416" y="206501"/>
                </a:lnTo>
                <a:close/>
              </a:path>
              <a:path w="2656840" h="448310">
                <a:moveTo>
                  <a:pt x="1591056" y="182879"/>
                </a:moveTo>
                <a:lnTo>
                  <a:pt x="1590294" y="182879"/>
                </a:lnTo>
                <a:lnTo>
                  <a:pt x="1588770" y="183641"/>
                </a:lnTo>
                <a:lnTo>
                  <a:pt x="1518666" y="192785"/>
                </a:lnTo>
                <a:lnTo>
                  <a:pt x="1511046" y="194309"/>
                </a:lnTo>
                <a:lnTo>
                  <a:pt x="1506474" y="200405"/>
                </a:lnTo>
                <a:lnTo>
                  <a:pt x="1507236" y="207263"/>
                </a:lnTo>
                <a:lnTo>
                  <a:pt x="1508760" y="214883"/>
                </a:lnTo>
                <a:lnTo>
                  <a:pt x="1514856" y="219455"/>
                </a:lnTo>
                <a:lnTo>
                  <a:pt x="1521714" y="218693"/>
                </a:lnTo>
                <a:lnTo>
                  <a:pt x="1590781" y="209039"/>
                </a:lnTo>
                <a:lnTo>
                  <a:pt x="1588770" y="208787"/>
                </a:lnTo>
                <a:lnTo>
                  <a:pt x="1605152" y="208787"/>
                </a:lnTo>
                <a:lnTo>
                  <a:pt x="1608582" y="206501"/>
                </a:lnTo>
                <a:lnTo>
                  <a:pt x="1609344" y="198881"/>
                </a:lnTo>
                <a:lnTo>
                  <a:pt x="1610868" y="192023"/>
                </a:lnTo>
                <a:lnTo>
                  <a:pt x="1606296" y="185927"/>
                </a:lnTo>
                <a:lnTo>
                  <a:pt x="1598676" y="184403"/>
                </a:lnTo>
                <a:lnTo>
                  <a:pt x="1592580" y="183641"/>
                </a:lnTo>
                <a:lnTo>
                  <a:pt x="1591056" y="182879"/>
                </a:lnTo>
                <a:close/>
              </a:path>
              <a:path w="2656840" h="448310">
                <a:moveTo>
                  <a:pt x="1605152" y="208787"/>
                </a:moveTo>
                <a:lnTo>
                  <a:pt x="1592580" y="208787"/>
                </a:lnTo>
                <a:lnTo>
                  <a:pt x="1590781" y="209039"/>
                </a:lnTo>
                <a:lnTo>
                  <a:pt x="1594866" y="209549"/>
                </a:lnTo>
                <a:lnTo>
                  <a:pt x="1601724" y="211073"/>
                </a:lnTo>
                <a:lnTo>
                  <a:pt x="1605152" y="208787"/>
                </a:lnTo>
                <a:close/>
              </a:path>
              <a:path w="2656840" h="448310">
                <a:moveTo>
                  <a:pt x="1592580" y="208787"/>
                </a:moveTo>
                <a:lnTo>
                  <a:pt x="1588770" y="208787"/>
                </a:lnTo>
                <a:lnTo>
                  <a:pt x="1590781" y="209039"/>
                </a:lnTo>
                <a:lnTo>
                  <a:pt x="1592580" y="208787"/>
                </a:lnTo>
                <a:close/>
              </a:path>
              <a:path w="2656840" h="448310">
                <a:moveTo>
                  <a:pt x="1693926" y="199643"/>
                </a:moveTo>
                <a:lnTo>
                  <a:pt x="1687068" y="204215"/>
                </a:lnTo>
                <a:lnTo>
                  <a:pt x="1686306" y="211835"/>
                </a:lnTo>
                <a:lnTo>
                  <a:pt x="1684782" y="218693"/>
                </a:lnTo>
                <a:lnTo>
                  <a:pt x="1689354" y="225551"/>
                </a:lnTo>
                <a:lnTo>
                  <a:pt x="1696974" y="226313"/>
                </a:lnTo>
                <a:lnTo>
                  <a:pt x="1764792" y="237743"/>
                </a:lnTo>
                <a:lnTo>
                  <a:pt x="1782318" y="237743"/>
                </a:lnTo>
                <a:lnTo>
                  <a:pt x="1788414" y="231647"/>
                </a:lnTo>
                <a:lnTo>
                  <a:pt x="1788414" y="217169"/>
                </a:lnTo>
                <a:lnTo>
                  <a:pt x="1782318" y="211835"/>
                </a:lnTo>
                <a:lnTo>
                  <a:pt x="1769364" y="211835"/>
                </a:lnTo>
                <a:lnTo>
                  <a:pt x="1700783" y="201167"/>
                </a:lnTo>
                <a:lnTo>
                  <a:pt x="1693926" y="199643"/>
                </a:lnTo>
                <a:close/>
              </a:path>
              <a:path w="2656840" h="448310">
                <a:moveTo>
                  <a:pt x="1960626" y="206501"/>
                </a:moveTo>
                <a:lnTo>
                  <a:pt x="1953768" y="208025"/>
                </a:lnTo>
                <a:lnTo>
                  <a:pt x="1939289" y="210311"/>
                </a:lnTo>
                <a:lnTo>
                  <a:pt x="1941576" y="210311"/>
                </a:lnTo>
                <a:lnTo>
                  <a:pt x="1878330" y="211073"/>
                </a:lnTo>
                <a:lnTo>
                  <a:pt x="1871471" y="211073"/>
                </a:lnTo>
                <a:lnTo>
                  <a:pt x="1865376" y="216407"/>
                </a:lnTo>
                <a:lnTo>
                  <a:pt x="1865376" y="230885"/>
                </a:lnTo>
                <a:lnTo>
                  <a:pt x="1871471" y="236981"/>
                </a:lnTo>
                <a:lnTo>
                  <a:pt x="1878330" y="236981"/>
                </a:lnTo>
                <a:lnTo>
                  <a:pt x="1942338" y="236219"/>
                </a:lnTo>
                <a:lnTo>
                  <a:pt x="1944624" y="236219"/>
                </a:lnTo>
                <a:lnTo>
                  <a:pt x="1965198" y="231647"/>
                </a:lnTo>
                <a:lnTo>
                  <a:pt x="1969770" y="225551"/>
                </a:lnTo>
                <a:lnTo>
                  <a:pt x="1968245" y="217931"/>
                </a:lnTo>
                <a:lnTo>
                  <a:pt x="1967483" y="211073"/>
                </a:lnTo>
                <a:lnTo>
                  <a:pt x="1960626" y="206501"/>
                </a:lnTo>
                <a:close/>
              </a:path>
              <a:path w="2656840" h="448310">
                <a:moveTo>
                  <a:pt x="2136648" y="171449"/>
                </a:moveTo>
                <a:lnTo>
                  <a:pt x="2129790" y="173735"/>
                </a:lnTo>
                <a:lnTo>
                  <a:pt x="2114550" y="177545"/>
                </a:lnTo>
                <a:lnTo>
                  <a:pt x="2047494" y="190499"/>
                </a:lnTo>
                <a:lnTo>
                  <a:pt x="2042921" y="196595"/>
                </a:lnTo>
                <a:lnTo>
                  <a:pt x="2044445" y="204215"/>
                </a:lnTo>
                <a:lnTo>
                  <a:pt x="2045970" y="211073"/>
                </a:lnTo>
                <a:lnTo>
                  <a:pt x="2052827" y="215645"/>
                </a:lnTo>
                <a:lnTo>
                  <a:pt x="2059686" y="214121"/>
                </a:lnTo>
                <a:lnTo>
                  <a:pt x="2119122" y="202691"/>
                </a:lnTo>
                <a:lnTo>
                  <a:pt x="2136648" y="198119"/>
                </a:lnTo>
                <a:lnTo>
                  <a:pt x="2143506" y="196595"/>
                </a:lnTo>
                <a:lnTo>
                  <a:pt x="2147316" y="189737"/>
                </a:lnTo>
                <a:lnTo>
                  <a:pt x="2145792" y="182879"/>
                </a:lnTo>
                <a:lnTo>
                  <a:pt x="2143506" y="176021"/>
                </a:lnTo>
                <a:lnTo>
                  <a:pt x="2136648" y="171449"/>
                </a:lnTo>
                <a:close/>
              </a:path>
              <a:path w="2656840" h="448310">
                <a:moveTo>
                  <a:pt x="2309622" y="123443"/>
                </a:moveTo>
                <a:lnTo>
                  <a:pt x="2302764" y="125729"/>
                </a:lnTo>
                <a:lnTo>
                  <a:pt x="2288286" y="131063"/>
                </a:lnTo>
                <a:lnTo>
                  <a:pt x="2229612" y="147065"/>
                </a:lnTo>
                <a:lnTo>
                  <a:pt x="2222754" y="148589"/>
                </a:lnTo>
                <a:lnTo>
                  <a:pt x="2218182" y="155447"/>
                </a:lnTo>
                <a:lnTo>
                  <a:pt x="2220468" y="162305"/>
                </a:lnTo>
                <a:lnTo>
                  <a:pt x="2221992" y="169163"/>
                </a:lnTo>
                <a:lnTo>
                  <a:pt x="2228850" y="173735"/>
                </a:lnTo>
                <a:lnTo>
                  <a:pt x="2235708" y="171449"/>
                </a:lnTo>
                <a:lnTo>
                  <a:pt x="2295144" y="155447"/>
                </a:lnTo>
                <a:lnTo>
                  <a:pt x="2311146" y="150113"/>
                </a:lnTo>
                <a:lnTo>
                  <a:pt x="2318004" y="147065"/>
                </a:lnTo>
                <a:lnTo>
                  <a:pt x="2321814" y="140207"/>
                </a:lnTo>
                <a:lnTo>
                  <a:pt x="2319528" y="133349"/>
                </a:lnTo>
                <a:lnTo>
                  <a:pt x="2316480" y="126491"/>
                </a:lnTo>
                <a:lnTo>
                  <a:pt x="2309622" y="123443"/>
                </a:lnTo>
                <a:close/>
              </a:path>
              <a:path w="2656840" h="448310">
                <a:moveTo>
                  <a:pt x="2478786" y="61721"/>
                </a:moveTo>
                <a:lnTo>
                  <a:pt x="2393442" y="92963"/>
                </a:lnTo>
                <a:lnTo>
                  <a:pt x="2389632" y="100583"/>
                </a:lnTo>
                <a:lnTo>
                  <a:pt x="2391918" y="107441"/>
                </a:lnTo>
                <a:lnTo>
                  <a:pt x="2394204" y="113537"/>
                </a:lnTo>
                <a:lnTo>
                  <a:pt x="2401824" y="117347"/>
                </a:lnTo>
                <a:lnTo>
                  <a:pt x="2408682" y="115061"/>
                </a:lnTo>
                <a:lnTo>
                  <a:pt x="2481834" y="88391"/>
                </a:lnTo>
                <a:lnTo>
                  <a:pt x="2487930" y="86105"/>
                </a:lnTo>
                <a:lnTo>
                  <a:pt x="2491740" y="78485"/>
                </a:lnTo>
                <a:lnTo>
                  <a:pt x="2488692" y="71627"/>
                </a:lnTo>
                <a:lnTo>
                  <a:pt x="2486406" y="65531"/>
                </a:lnTo>
                <a:lnTo>
                  <a:pt x="2478786" y="61721"/>
                </a:lnTo>
                <a:close/>
              </a:path>
              <a:path w="2656840" h="448310">
                <a:moveTo>
                  <a:pt x="2644140" y="0"/>
                </a:moveTo>
                <a:lnTo>
                  <a:pt x="2637282" y="2285"/>
                </a:lnTo>
                <a:lnTo>
                  <a:pt x="2562606" y="30479"/>
                </a:lnTo>
                <a:lnTo>
                  <a:pt x="2558796" y="38099"/>
                </a:lnTo>
                <a:lnTo>
                  <a:pt x="2561844" y="44957"/>
                </a:lnTo>
                <a:lnTo>
                  <a:pt x="2564130" y="51053"/>
                </a:lnTo>
                <a:lnTo>
                  <a:pt x="2571750" y="54863"/>
                </a:lnTo>
                <a:lnTo>
                  <a:pt x="2577846" y="51815"/>
                </a:lnTo>
                <a:lnTo>
                  <a:pt x="2652522" y="24383"/>
                </a:lnTo>
                <a:lnTo>
                  <a:pt x="2656332" y="16763"/>
                </a:lnTo>
                <a:lnTo>
                  <a:pt x="2654046" y="9905"/>
                </a:lnTo>
                <a:lnTo>
                  <a:pt x="2650998" y="3047"/>
                </a:lnTo>
                <a:lnTo>
                  <a:pt x="2644140" y="0"/>
                </a:lnTo>
                <a:close/>
              </a:path>
            </a:pathLst>
          </a:custGeom>
          <a:solidFill>
            <a:srgbClr val="5E5EFC"/>
          </a:solidFill>
        </p:spPr>
        <p:txBody>
          <a:bodyPr wrap="square" lIns="0" tIns="0" rIns="0" bIns="0" rtlCol="0"/>
          <a:lstStyle/>
          <a:p>
            <a:endParaRPr/>
          </a:p>
        </p:txBody>
      </p:sp>
      <p:sp>
        <p:nvSpPr>
          <p:cNvPr id="35" name="object 35"/>
          <p:cNvSpPr txBox="1"/>
          <p:nvPr/>
        </p:nvSpPr>
        <p:spPr>
          <a:xfrm>
            <a:off x="2168148" y="2629662"/>
            <a:ext cx="296545" cy="86931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4,000</a:t>
            </a:r>
            <a:endParaRPr sz="900">
              <a:latin typeface="Calibri"/>
              <a:cs typeface="Calibri"/>
            </a:endParaRPr>
          </a:p>
          <a:p>
            <a:pPr>
              <a:lnSpc>
                <a:spcPct val="100000"/>
              </a:lnSpc>
            </a:pPr>
            <a:endParaRPr sz="900">
              <a:latin typeface="Times New Roman"/>
              <a:cs typeface="Times New Roman"/>
            </a:endParaRPr>
          </a:p>
          <a:p>
            <a:pPr marL="12700">
              <a:lnSpc>
                <a:spcPct val="100000"/>
              </a:lnSpc>
              <a:spcBef>
                <a:spcPts val="690"/>
              </a:spcBef>
            </a:pPr>
            <a:r>
              <a:rPr sz="900" spc="10" dirty="0">
                <a:latin typeface="Calibri"/>
                <a:cs typeface="Calibri"/>
              </a:rPr>
              <a:t>2,000</a:t>
            </a:r>
            <a:endParaRPr sz="900">
              <a:latin typeface="Calibri"/>
              <a:cs typeface="Calibri"/>
            </a:endParaRPr>
          </a:p>
          <a:p>
            <a:pPr>
              <a:lnSpc>
                <a:spcPct val="100000"/>
              </a:lnSpc>
            </a:pPr>
            <a:endParaRPr sz="900">
              <a:latin typeface="Times New Roman"/>
              <a:cs typeface="Times New Roman"/>
            </a:endParaRPr>
          </a:p>
          <a:p>
            <a:pPr marL="193675">
              <a:lnSpc>
                <a:spcPct val="100000"/>
              </a:lnSpc>
              <a:spcBef>
                <a:spcPts val="685"/>
              </a:spcBef>
            </a:pPr>
            <a:r>
              <a:rPr sz="900" spc="10" dirty="0">
                <a:latin typeface="Calibri"/>
                <a:cs typeface="Calibri"/>
              </a:rPr>
              <a:t>‐</a:t>
            </a:r>
            <a:endParaRPr sz="900">
              <a:latin typeface="Calibri"/>
              <a:cs typeface="Calibri"/>
            </a:endParaRPr>
          </a:p>
        </p:txBody>
      </p:sp>
      <p:sp>
        <p:nvSpPr>
          <p:cNvPr id="36" name="object 36"/>
          <p:cNvSpPr txBox="1"/>
          <p:nvPr/>
        </p:nvSpPr>
        <p:spPr>
          <a:xfrm>
            <a:off x="2168148" y="2273808"/>
            <a:ext cx="296545"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6,000</a:t>
            </a:r>
            <a:endParaRPr sz="900">
              <a:latin typeface="Calibri"/>
              <a:cs typeface="Calibri"/>
            </a:endParaRPr>
          </a:p>
        </p:txBody>
      </p:sp>
      <p:sp>
        <p:nvSpPr>
          <p:cNvPr id="37" name="object 37"/>
          <p:cNvSpPr txBox="1"/>
          <p:nvPr/>
        </p:nvSpPr>
        <p:spPr>
          <a:xfrm>
            <a:off x="2107192" y="850138"/>
            <a:ext cx="3192145" cy="1224280"/>
          </a:xfrm>
          <a:prstGeom prst="rect">
            <a:avLst/>
          </a:prstGeom>
        </p:spPr>
        <p:txBody>
          <a:bodyPr vert="horz" wrap="square" lIns="0" tIns="0" rIns="0" bIns="0" rtlCol="0">
            <a:spAutoFit/>
          </a:bodyPr>
          <a:lstStyle/>
          <a:p>
            <a:pPr marL="381635">
              <a:lnSpc>
                <a:spcPct val="100000"/>
              </a:lnSpc>
            </a:pPr>
            <a:r>
              <a:rPr sz="950" b="1" spc="-10" dirty="0">
                <a:latin typeface="Arial"/>
                <a:cs typeface="Arial"/>
              </a:rPr>
              <a:t>Figure 41: Overall Price Forecast for Coke</a:t>
            </a:r>
            <a:r>
              <a:rPr sz="950" b="1" spc="25" dirty="0">
                <a:latin typeface="Arial"/>
                <a:cs typeface="Arial"/>
              </a:rPr>
              <a:t> </a:t>
            </a:r>
            <a:r>
              <a:rPr sz="950" b="1" spc="-10" dirty="0">
                <a:latin typeface="Arial"/>
                <a:cs typeface="Arial"/>
              </a:rPr>
              <a:t>Drums</a:t>
            </a:r>
            <a:endParaRPr sz="950">
              <a:latin typeface="Arial"/>
              <a:cs typeface="Arial"/>
            </a:endParaRPr>
          </a:p>
          <a:p>
            <a:pPr>
              <a:lnSpc>
                <a:spcPct val="100000"/>
              </a:lnSpc>
              <a:spcBef>
                <a:spcPts val="40"/>
              </a:spcBef>
            </a:pPr>
            <a:endParaRPr sz="1400">
              <a:latin typeface="Times New Roman"/>
              <a:cs typeface="Times New Roman"/>
            </a:endParaRPr>
          </a:p>
          <a:p>
            <a:pPr marL="12700">
              <a:lnSpc>
                <a:spcPct val="100000"/>
              </a:lnSpc>
            </a:pPr>
            <a:r>
              <a:rPr sz="900" spc="15" dirty="0">
                <a:latin typeface="Calibri"/>
                <a:cs typeface="Calibri"/>
              </a:rPr>
              <a:t>12,000</a:t>
            </a:r>
            <a:endParaRPr sz="900">
              <a:latin typeface="Calibri"/>
              <a:cs typeface="Calibri"/>
            </a:endParaRPr>
          </a:p>
          <a:p>
            <a:pPr>
              <a:lnSpc>
                <a:spcPct val="100000"/>
              </a:lnSpc>
            </a:pPr>
            <a:endParaRPr sz="900">
              <a:latin typeface="Times New Roman"/>
              <a:cs typeface="Times New Roman"/>
            </a:endParaRPr>
          </a:p>
          <a:p>
            <a:pPr marL="12700">
              <a:lnSpc>
                <a:spcPct val="100000"/>
              </a:lnSpc>
              <a:spcBef>
                <a:spcPts val="690"/>
              </a:spcBef>
            </a:pPr>
            <a:r>
              <a:rPr sz="900" spc="15" dirty="0">
                <a:latin typeface="Calibri"/>
                <a:cs typeface="Calibri"/>
              </a:rPr>
              <a:t>10,000</a:t>
            </a:r>
            <a:endParaRPr sz="900">
              <a:latin typeface="Calibri"/>
              <a:cs typeface="Calibri"/>
            </a:endParaRPr>
          </a:p>
          <a:p>
            <a:pPr>
              <a:lnSpc>
                <a:spcPct val="100000"/>
              </a:lnSpc>
            </a:pPr>
            <a:endParaRPr sz="900">
              <a:latin typeface="Times New Roman"/>
              <a:cs typeface="Times New Roman"/>
            </a:endParaRPr>
          </a:p>
          <a:p>
            <a:pPr marL="73025">
              <a:lnSpc>
                <a:spcPct val="100000"/>
              </a:lnSpc>
              <a:spcBef>
                <a:spcPts val="685"/>
              </a:spcBef>
            </a:pPr>
            <a:r>
              <a:rPr sz="900" spc="10" dirty="0">
                <a:latin typeface="Calibri"/>
                <a:cs typeface="Calibri"/>
              </a:rPr>
              <a:t>8,000</a:t>
            </a:r>
            <a:endParaRPr sz="900">
              <a:latin typeface="Calibri"/>
              <a:cs typeface="Calibri"/>
            </a:endParaRPr>
          </a:p>
        </p:txBody>
      </p:sp>
      <p:sp>
        <p:nvSpPr>
          <p:cNvPr id="38" name="object 38"/>
          <p:cNvSpPr txBox="1"/>
          <p:nvPr/>
        </p:nvSpPr>
        <p:spPr>
          <a:xfrm>
            <a:off x="5346332" y="3496822"/>
            <a:ext cx="26797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a:t>
            </a:r>
            <a:r>
              <a:rPr sz="900" spc="25" dirty="0">
                <a:latin typeface="Calibri"/>
                <a:cs typeface="Calibri"/>
              </a:rPr>
              <a:t>0</a:t>
            </a:r>
            <a:r>
              <a:rPr sz="900" spc="10" dirty="0">
                <a:latin typeface="Calibri"/>
                <a:cs typeface="Calibri"/>
              </a:rPr>
              <a:t>19</a:t>
            </a:r>
            <a:endParaRPr sz="900">
              <a:latin typeface="Calibri"/>
              <a:cs typeface="Calibri"/>
            </a:endParaRPr>
          </a:p>
        </p:txBody>
      </p:sp>
      <p:sp>
        <p:nvSpPr>
          <p:cNvPr id="39" name="object 39"/>
          <p:cNvSpPr txBox="1"/>
          <p:nvPr/>
        </p:nvSpPr>
        <p:spPr>
          <a:xfrm>
            <a:off x="1593597" y="2125173"/>
            <a:ext cx="457200" cy="457834"/>
          </a:xfrm>
          <a:prstGeom prst="rect">
            <a:avLst/>
          </a:prstGeom>
        </p:spPr>
        <p:txBody>
          <a:bodyPr vert="horz" wrap="square" lIns="0" tIns="0" rIns="0" bIns="0" rtlCol="0">
            <a:spAutoFit/>
          </a:bodyPr>
          <a:lstStyle/>
          <a:p>
            <a:pPr marL="120014" marR="112395" algn="ctr">
              <a:lnSpc>
                <a:spcPct val="106700"/>
              </a:lnSpc>
            </a:pPr>
            <a:r>
              <a:rPr sz="900" b="1" spc="10" dirty="0">
                <a:latin typeface="Calibri"/>
                <a:cs typeface="Calibri"/>
              </a:rPr>
              <a:t>Cost  </a:t>
            </a:r>
            <a:r>
              <a:rPr sz="900" b="1" spc="15" dirty="0">
                <a:latin typeface="Calibri"/>
                <a:cs typeface="Calibri"/>
              </a:rPr>
              <a:t>per</a:t>
            </a:r>
            <a:endParaRPr sz="900">
              <a:latin typeface="Calibri"/>
              <a:cs typeface="Calibri"/>
            </a:endParaRPr>
          </a:p>
          <a:p>
            <a:pPr algn="ctr">
              <a:lnSpc>
                <a:spcPct val="100000"/>
              </a:lnSpc>
              <a:spcBef>
                <a:spcPts val="65"/>
              </a:spcBef>
            </a:pPr>
            <a:r>
              <a:rPr sz="900" b="1" spc="10" dirty="0">
                <a:latin typeface="Calibri"/>
                <a:cs typeface="Calibri"/>
              </a:rPr>
              <a:t>Unit</a:t>
            </a:r>
            <a:r>
              <a:rPr sz="900" b="1" spc="-80" dirty="0">
                <a:latin typeface="Calibri"/>
                <a:cs typeface="Calibri"/>
              </a:rPr>
              <a:t> </a:t>
            </a:r>
            <a:r>
              <a:rPr sz="900" b="1" spc="15" dirty="0">
                <a:latin typeface="Calibri"/>
                <a:cs typeface="Calibri"/>
              </a:rPr>
              <a:t>($k)</a:t>
            </a:r>
            <a:endParaRPr sz="900">
              <a:latin typeface="Calibri"/>
              <a:cs typeface="Calibri"/>
            </a:endParaRPr>
          </a:p>
        </p:txBody>
      </p:sp>
      <p:sp>
        <p:nvSpPr>
          <p:cNvPr id="40" name="object 40"/>
          <p:cNvSpPr/>
          <p:nvPr/>
        </p:nvSpPr>
        <p:spPr>
          <a:xfrm>
            <a:off x="2759964" y="3842765"/>
            <a:ext cx="284480" cy="26034"/>
          </a:xfrm>
          <a:custGeom>
            <a:avLst/>
            <a:gdLst/>
            <a:ahLst/>
            <a:cxnLst/>
            <a:rect l="l" t="t" r="r" b="b"/>
            <a:pathLst>
              <a:path w="284480" h="26035">
                <a:moveTo>
                  <a:pt x="71628" y="0"/>
                </a:moveTo>
                <a:lnTo>
                  <a:pt x="6096" y="0"/>
                </a:lnTo>
                <a:lnTo>
                  <a:pt x="0" y="6096"/>
                </a:lnTo>
                <a:lnTo>
                  <a:pt x="0" y="20574"/>
                </a:lnTo>
                <a:lnTo>
                  <a:pt x="6096" y="25908"/>
                </a:lnTo>
                <a:lnTo>
                  <a:pt x="71628" y="25908"/>
                </a:lnTo>
                <a:lnTo>
                  <a:pt x="77724" y="20574"/>
                </a:lnTo>
                <a:lnTo>
                  <a:pt x="77724" y="6096"/>
                </a:lnTo>
                <a:lnTo>
                  <a:pt x="71628" y="0"/>
                </a:lnTo>
                <a:close/>
              </a:path>
              <a:path w="284480" h="26035">
                <a:moveTo>
                  <a:pt x="175260" y="0"/>
                </a:moveTo>
                <a:lnTo>
                  <a:pt x="108966" y="0"/>
                </a:lnTo>
                <a:lnTo>
                  <a:pt x="103632" y="6096"/>
                </a:lnTo>
                <a:lnTo>
                  <a:pt x="103632" y="20574"/>
                </a:lnTo>
                <a:lnTo>
                  <a:pt x="108966" y="25908"/>
                </a:lnTo>
                <a:lnTo>
                  <a:pt x="175260" y="25908"/>
                </a:lnTo>
                <a:lnTo>
                  <a:pt x="180594" y="20574"/>
                </a:lnTo>
                <a:lnTo>
                  <a:pt x="180594" y="6096"/>
                </a:lnTo>
                <a:lnTo>
                  <a:pt x="175260" y="0"/>
                </a:lnTo>
                <a:close/>
              </a:path>
              <a:path w="284480" h="26035">
                <a:moveTo>
                  <a:pt x="278130" y="0"/>
                </a:moveTo>
                <a:lnTo>
                  <a:pt x="212598" y="0"/>
                </a:lnTo>
                <a:lnTo>
                  <a:pt x="206502" y="6096"/>
                </a:lnTo>
                <a:lnTo>
                  <a:pt x="206502" y="20574"/>
                </a:lnTo>
                <a:lnTo>
                  <a:pt x="212598" y="25908"/>
                </a:lnTo>
                <a:lnTo>
                  <a:pt x="278130" y="25908"/>
                </a:lnTo>
                <a:lnTo>
                  <a:pt x="284226" y="20574"/>
                </a:lnTo>
                <a:lnTo>
                  <a:pt x="284226" y="6096"/>
                </a:lnTo>
                <a:lnTo>
                  <a:pt x="278130" y="0"/>
                </a:lnTo>
                <a:close/>
              </a:path>
            </a:pathLst>
          </a:custGeom>
          <a:solidFill>
            <a:srgbClr val="001D5F"/>
          </a:solidFill>
        </p:spPr>
        <p:txBody>
          <a:bodyPr wrap="square" lIns="0" tIns="0" rIns="0" bIns="0" rtlCol="0"/>
          <a:lstStyle/>
          <a:p>
            <a:endParaRPr/>
          </a:p>
        </p:txBody>
      </p:sp>
      <p:sp>
        <p:nvSpPr>
          <p:cNvPr id="41" name="object 41"/>
          <p:cNvSpPr/>
          <p:nvPr/>
        </p:nvSpPr>
        <p:spPr>
          <a:xfrm>
            <a:off x="3454146" y="3837432"/>
            <a:ext cx="337185" cy="36195"/>
          </a:xfrm>
          <a:custGeom>
            <a:avLst/>
            <a:gdLst/>
            <a:ahLst/>
            <a:cxnLst/>
            <a:rect l="l" t="t" r="r" b="b"/>
            <a:pathLst>
              <a:path w="337185" h="36195">
                <a:moveTo>
                  <a:pt x="329184" y="0"/>
                </a:moveTo>
                <a:lnTo>
                  <a:pt x="8381" y="0"/>
                </a:lnTo>
                <a:lnTo>
                  <a:pt x="0" y="7620"/>
                </a:lnTo>
                <a:lnTo>
                  <a:pt x="0" y="17526"/>
                </a:lnTo>
                <a:lnTo>
                  <a:pt x="1464" y="24562"/>
                </a:lnTo>
                <a:lnTo>
                  <a:pt x="5429" y="30384"/>
                </a:lnTo>
                <a:lnTo>
                  <a:pt x="11251" y="34349"/>
                </a:lnTo>
                <a:lnTo>
                  <a:pt x="18287" y="35814"/>
                </a:lnTo>
                <a:lnTo>
                  <a:pt x="329184" y="35814"/>
                </a:lnTo>
                <a:lnTo>
                  <a:pt x="336803" y="27432"/>
                </a:lnTo>
                <a:lnTo>
                  <a:pt x="336803" y="7620"/>
                </a:lnTo>
                <a:lnTo>
                  <a:pt x="329184" y="0"/>
                </a:lnTo>
                <a:close/>
              </a:path>
            </a:pathLst>
          </a:custGeom>
          <a:solidFill>
            <a:srgbClr val="0000BE"/>
          </a:solidFill>
        </p:spPr>
        <p:txBody>
          <a:bodyPr wrap="square" lIns="0" tIns="0" rIns="0" bIns="0" rtlCol="0"/>
          <a:lstStyle/>
          <a:p>
            <a:endParaRPr/>
          </a:p>
        </p:txBody>
      </p:sp>
      <p:sp>
        <p:nvSpPr>
          <p:cNvPr id="42" name="object 42"/>
          <p:cNvSpPr/>
          <p:nvPr/>
        </p:nvSpPr>
        <p:spPr>
          <a:xfrm>
            <a:off x="4704588" y="3842765"/>
            <a:ext cx="284480" cy="26034"/>
          </a:xfrm>
          <a:custGeom>
            <a:avLst/>
            <a:gdLst/>
            <a:ahLst/>
            <a:cxnLst/>
            <a:rect l="l" t="t" r="r" b="b"/>
            <a:pathLst>
              <a:path w="284479" h="26035">
                <a:moveTo>
                  <a:pt x="97535" y="0"/>
                </a:moveTo>
                <a:lnTo>
                  <a:pt x="6095" y="0"/>
                </a:lnTo>
                <a:lnTo>
                  <a:pt x="0" y="6096"/>
                </a:lnTo>
                <a:lnTo>
                  <a:pt x="0" y="20574"/>
                </a:lnTo>
                <a:lnTo>
                  <a:pt x="6095" y="25908"/>
                </a:lnTo>
                <a:lnTo>
                  <a:pt x="97535" y="25908"/>
                </a:lnTo>
                <a:lnTo>
                  <a:pt x="102869" y="20574"/>
                </a:lnTo>
                <a:lnTo>
                  <a:pt x="102869" y="6096"/>
                </a:lnTo>
                <a:lnTo>
                  <a:pt x="97535" y="0"/>
                </a:lnTo>
                <a:close/>
              </a:path>
              <a:path w="284479" h="26035">
                <a:moveTo>
                  <a:pt x="278129" y="0"/>
                </a:moveTo>
                <a:lnTo>
                  <a:pt x="186689" y="0"/>
                </a:lnTo>
                <a:lnTo>
                  <a:pt x="180593" y="6096"/>
                </a:lnTo>
                <a:lnTo>
                  <a:pt x="180593" y="20574"/>
                </a:lnTo>
                <a:lnTo>
                  <a:pt x="186689" y="25908"/>
                </a:lnTo>
                <a:lnTo>
                  <a:pt x="278129" y="25908"/>
                </a:lnTo>
                <a:lnTo>
                  <a:pt x="284225" y="20574"/>
                </a:lnTo>
                <a:lnTo>
                  <a:pt x="284225" y="6096"/>
                </a:lnTo>
                <a:lnTo>
                  <a:pt x="278129" y="0"/>
                </a:lnTo>
                <a:close/>
              </a:path>
            </a:pathLst>
          </a:custGeom>
          <a:solidFill>
            <a:srgbClr val="5E5EFC"/>
          </a:solidFill>
        </p:spPr>
        <p:txBody>
          <a:bodyPr wrap="square" lIns="0" tIns="0" rIns="0" bIns="0" rtlCol="0"/>
          <a:lstStyle/>
          <a:p>
            <a:endParaRPr/>
          </a:p>
        </p:txBody>
      </p:sp>
      <p:sp>
        <p:nvSpPr>
          <p:cNvPr id="43" name="object 43"/>
          <p:cNvSpPr txBox="1"/>
          <p:nvPr/>
        </p:nvSpPr>
        <p:spPr>
          <a:xfrm>
            <a:off x="2543814" y="3496822"/>
            <a:ext cx="2732405" cy="436880"/>
          </a:xfrm>
          <a:prstGeom prst="rect">
            <a:avLst/>
          </a:prstGeom>
        </p:spPr>
        <p:txBody>
          <a:bodyPr vert="horz" wrap="square" lIns="0" tIns="0" rIns="0" bIns="0" rtlCol="0">
            <a:spAutoFit/>
          </a:bodyPr>
          <a:lstStyle/>
          <a:p>
            <a:pPr marL="12700">
              <a:lnSpc>
                <a:spcPct val="100000"/>
              </a:lnSpc>
            </a:pPr>
            <a:r>
              <a:rPr sz="900" spc="15" dirty="0">
                <a:latin typeface="Calibri"/>
                <a:cs typeface="Calibri"/>
              </a:rPr>
              <a:t>2003    2005    2007    2009    2011    2013    2015  </a:t>
            </a:r>
            <a:r>
              <a:rPr sz="900" spc="70" dirty="0">
                <a:latin typeface="Calibri"/>
                <a:cs typeface="Calibri"/>
              </a:rPr>
              <a:t> </a:t>
            </a:r>
            <a:r>
              <a:rPr sz="900" spc="15" dirty="0">
                <a:latin typeface="Calibri"/>
                <a:cs typeface="Calibri"/>
              </a:rPr>
              <a:t>2017</a:t>
            </a:r>
            <a:endParaRPr sz="900">
              <a:latin typeface="Calibri"/>
              <a:cs typeface="Calibri"/>
            </a:endParaRPr>
          </a:p>
          <a:p>
            <a:pPr>
              <a:lnSpc>
                <a:spcPct val="100000"/>
              </a:lnSpc>
              <a:spcBef>
                <a:spcPts val="25"/>
              </a:spcBef>
            </a:pPr>
            <a:endParaRPr sz="950">
              <a:latin typeface="Times New Roman"/>
              <a:cs typeface="Times New Roman"/>
            </a:endParaRPr>
          </a:p>
          <a:p>
            <a:pPr marL="563245">
              <a:lnSpc>
                <a:spcPct val="100000"/>
              </a:lnSpc>
              <a:spcBef>
                <a:spcPts val="5"/>
              </a:spcBef>
              <a:tabLst>
                <a:tab pos="1263015" algn="l"/>
                <a:tab pos="2507615" algn="l"/>
              </a:tabLst>
            </a:pPr>
            <a:r>
              <a:rPr sz="900" spc="20" dirty="0">
                <a:latin typeface="Calibri"/>
                <a:cs typeface="Calibri"/>
              </a:rPr>
              <a:t>Min	</a:t>
            </a:r>
            <a:r>
              <a:rPr sz="900" spc="25" dirty="0">
                <a:latin typeface="Calibri"/>
                <a:cs typeface="Calibri"/>
              </a:rPr>
              <a:t>G</a:t>
            </a:r>
            <a:r>
              <a:rPr sz="900" spc="10" dirty="0">
                <a:latin typeface="Calibri"/>
                <a:cs typeface="Calibri"/>
              </a:rPr>
              <a:t>lo</a:t>
            </a:r>
            <a:r>
              <a:rPr sz="900" spc="5" dirty="0">
                <a:latin typeface="Calibri"/>
                <a:cs typeface="Calibri"/>
              </a:rPr>
              <a:t>b</a:t>
            </a:r>
            <a:r>
              <a:rPr sz="900" spc="10" dirty="0">
                <a:latin typeface="Calibri"/>
                <a:cs typeface="Calibri"/>
              </a:rPr>
              <a:t>al</a:t>
            </a:r>
            <a:r>
              <a:rPr sz="900" spc="5" dirty="0">
                <a:latin typeface="Calibri"/>
                <a:cs typeface="Calibri"/>
              </a:rPr>
              <a:t> </a:t>
            </a:r>
            <a:r>
              <a:rPr sz="900" spc="30" dirty="0">
                <a:latin typeface="Calibri"/>
                <a:cs typeface="Calibri"/>
              </a:rPr>
              <a:t>A</a:t>
            </a:r>
            <a:r>
              <a:rPr sz="900" spc="5" dirty="0">
                <a:latin typeface="Calibri"/>
                <a:cs typeface="Calibri"/>
              </a:rPr>
              <a:t>v</a:t>
            </a:r>
            <a:r>
              <a:rPr sz="900" spc="20" dirty="0">
                <a:latin typeface="Calibri"/>
                <a:cs typeface="Calibri"/>
              </a:rPr>
              <a:t>e</a:t>
            </a:r>
            <a:r>
              <a:rPr sz="900" spc="15" dirty="0">
                <a:latin typeface="Calibri"/>
                <a:cs typeface="Calibri"/>
              </a:rPr>
              <a:t>ra</a:t>
            </a:r>
            <a:r>
              <a:rPr sz="900" spc="10" dirty="0">
                <a:latin typeface="Calibri"/>
                <a:cs typeface="Calibri"/>
              </a:rPr>
              <a:t>g</a:t>
            </a:r>
            <a:r>
              <a:rPr sz="900" spc="15" dirty="0">
                <a:latin typeface="Calibri"/>
                <a:cs typeface="Calibri"/>
              </a:rPr>
              <a:t>e</a:t>
            </a:r>
            <a:r>
              <a:rPr sz="900" dirty="0">
                <a:latin typeface="Calibri"/>
                <a:cs typeface="Calibri"/>
              </a:rPr>
              <a:t>	</a:t>
            </a:r>
            <a:r>
              <a:rPr sz="900" spc="20" dirty="0">
                <a:latin typeface="Calibri"/>
                <a:cs typeface="Calibri"/>
              </a:rPr>
              <a:t>Max</a:t>
            </a:r>
            <a:endParaRPr sz="900">
              <a:latin typeface="Calibri"/>
              <a:cs typeface="Calibri"/>
            </a:endParaRPr>
          </a:p>
        </p:txBody>
      </p:sp>
      <p:sp>
        <p:nvSpPr>
          <p:cNvPr id="44" name="object 44"/>
          <p:cNvSpPr/>
          <p:nvPr/>
        </p:nvSpPr>
        <p:spPr>
          <a:xfrm>
            <a:off x="1466850" y="1069086"/>
            <a:ext cx="4947285" cy="2904490"/>
          </a:xfrm>
          <a:custGeom>
            <a:avLst/>
            <a:gdLst/>
            <a:ahLst/>
            <a:cxnLst/>
            <a:rect l="l" t="t" r="r" b="b"/>
            <a:pathLst>
              <a:path w="4947285" h="2904490">
                <a:moveTo>
                  <a:pt x="4945380" y="0"/>
                </a:moveTo>
                <a:lnTo>
                  <a:pt x="1524" y="0"/>
                </a:lnTo>
                <a:lnTo>
                  <a:pt x="0" y="1523"/>
                </a:lnTo>
                <a:lnTo>
                  <a:pt x="0" y="2902457"/>
                </a:lnTo>
                <a:lnTo>
                  <a:pt x="1524" y="2903981"/>
                </a:lnTo>
                <a:lnTo>
                  <a:pt x="4945380" y="2903981"/>
                </a:lnTo>
                <a:lnTo>
                  <a:pt x="4946904" y="2902457"/>
                </a:lnTo>
                <a:lnTo>
                  <a:pt x="4946904" y="2900171"/>
                </a:lnTo>
                <a:lnTo>
                  <a:pt x="8382" y="2900171"/>
                </a:lnTo>
                <a:lnTo>
                  <a:pt x="4572" y="2895599"/>
                </a:lnTo>
                <a:lnTo>
                  <a:pt x="8382" y="2895599"/>
                </a:lnTo>
                <a:lnTo>
                  <a:pt x="8382" y="8381"/>
                </a:lnTo>
                <a:lnTo>
                  <a:pt x="4572" y="8381"/>
                </a:lnTo>
                <a:lnTo>
                  <a:pt x="8382" y="3809"/>
                </a:lnTo>
                <a:lnTo>
                  <a:pt x="4946904" y="3809"/>
                </a:lnTo>
                <a:lnTo>
                  <a:pt x="4946904" y="1523"/>
                </a:lnTo>
                <a:lnTo>
                  <a:pt x="4945380" y="0"/>
                </a:lnTo>
                <a:close/>
              </a:path>
              <a:path w="4947285" h="2904490">
                <a:moveTo>
                  <a:pt x="8382" y="2895599"/>
                </a:moveTo>
                <a:lnTo>
                  <a:pt x="4572" y="2895599"/>
                </a:lnTo>
                <a:lnTo>
                  <a:pt x="8382" y="2900171"/>
                </a:lnTo>
                <a:lnTo>
                  <a:pt x="8382" y="2895599"/>
                </a:lnTo>
                <a:close/>
              </a:path>
              <a:path w="4947285" h="2904490">
                <a:moveTo>
                  <a:pt x="4938522" y="2895599"/>
                </a:moveTo>
                <a:lnTo>
                  <a:pt x="8382" y="2895599"/>
                </a:lnTo>
                <a:lnTo>
                  <a:pt x="8382" y="2900171"/>
                </a:lnTo>
                <a:lnTo>
                  <a:pt x="4938522" y="2900171"/>
                </a:lnTo>
                <a:lnTo>
                  <a:pt x="4938522" y="2895599"/>
                </a:lnTo>
                <a:close/>
              </a:path>
              <a:path w="4947285" h="2904490">
                <a:moveTo>
                  <a:pt x="4938522" y="3809"/>
                </a:moveTo>
                <a:lnTo>
                  <a:pt x="4938522" y="2900171"/>
                </a:lnTo>
                <a:lnTo>
                  <a:pt x="4942332" y="2895599"/>
                </a:lnTo>
                <a:lnTo>
                  <a:pt x="4946904" y="2895599"/>
                </a:lnTo>
                <a:lnTo>
                  <a:pt x="4946904" y="8381"/>
                </a:lnTo>
                <a:lnTo>
                  <a:pt x="4942332" y="8381"/>
                </a:lnTo>
                <a:lnTo>
                  <a:pt x="4938522" y="3809"/>
                </a:lnTo>
                <a:close/>
              </a:path>
              <a:path w="4947285" h="2904490">
                <a:moveTo>
                  <a:pt x="4946904" y="2895599"/>
                </a:moveTo>
                <a:lnTo>
                  <a:pt x="4942332" y="2895599"/>
                </a:lnTo>
                <a:lnTo>
                  <a:pt x="4938522" y="2900171"/>
                </a:lnTo>
                <a:lnTo>
                  <a:pt x="4946904" y="2900171"/>
                </a:lnTo>
                <a:lnTo>
                  <a:pt x="4946904" y="2895599"/>
                </a:lnTo>
                <a:close/>
              </a:path>
              <a:path w="4947285" h="2904490">
                <a:moveTo>
                  <a:pt x="8382" y="3809"/>
                </a:moveTo>
                <a:lnTo>
                  <a:pt x="4572" y="8381"/>
                </a:lnTo>
                <a:lnTo>
                  <a:pt x="8382" y="8381"/>
                </a:lnTo>
                <a:lnTo>
                  <a:pt x="8382" y="3809"/>
                </a:lnTo>
                <a:close/>
              </a:path>
              <a:path w="4947285" h="2904490">
                <a:moveTo>
                  <a:pt x="4938522" y="3809"/>
                </a:moveTo>
                <a:lnTo>
                  <a:pt x="8382" y="3809"/>
                </a:lnTo>
                <a:lnTo>
                  <a:pt x="8382" y="8381"/>
                </a:lnTo>
                <a:lnTo>
                  <a:pt x="4938522" y="8381"/>
                </a:lnTo>
                <a:lnTo>
                  <a:pt x="4938522" y="3809"/>
                </a:lnTo>
                <a:close/>
              </a:path>
              <a:path w="4947285" h="2904490">
                <a:moveTo>
                  <a:pt x="4946904" y="3809"/>
                </a:moveTo>
                <a:lnTo>
                  <a:pt x="4938522" y="3809"/>
                </a:lnTo>
                <a:lnTo>
                  <a:pt x="4942332" y="8381"/>
                </a:lnTo>
                <a:lnTo>
                  <a:pt x="4946904" y="8381"/>
                </a:lnTo>
                <a:lnTo>
                  <a:pt x="4946904" y="3809"/>
                </a:lnTo>
                <a:close/>
              </a:path>
            </a:pathLst>
          </a:custGeom>
          <a:solidFill>
            <a:srgbClr val="858585"/>
          </a:solidFill>
        </p:spPr>
        <p:txBody>
          <a:bodyPr wrap="square" lIns="0" tIns="0" rIns="0" bIns="0" rtlCol="0"/>
          <a:lstStyle/>
          <a:p>
            <a:endParaRPr/>
          </a:p>
        </p:txBody>
      </p:sp>
      <p:sp>
        <p:nvSpPr>
          <p:cNvPr id="45" name="object 45"/>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93</a:t>
            </a:fld>
            <a:endParaRPr spc="15"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object 8"/>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94</a:t>
            </a:fld>
            <a:endParaRPr spc="15" dirty="0"/>
          </a:p>
        </p:txBody>
      </p:sp>
      <p:sp>
        <p:nvSpPr>
          <p:cNvPr id="2" name="object 2"/>
          <p:cNvSpPr txBox="1"/>
          <p:nvPr/>
        </p:nvSpPr>
        <p:spPr>
          <a:xfrm>
            <a:off x="2114797" y="1127507"/>
            <a:ext cx="354584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Table 25: Regional Price </a:t>
            </a:r>
            <a:r>
              <a:rPr sz="950" b="1" spc="-5" dirty="0">
                <a:latin typeface="Arial"/>
                <a:cs typeface="Arial"/>
              </a:rPr>
              <a:t>Variations </a:t>
            </a:r>
            <a:r>
              <a:rPr sz="950" b="1" spc="-15" dirty="0">
                <a:latin typeface="Arial"/>
                <a:cs typeface="Arial"/>
              </a:rPr>
              <a:t>over </a:t>
            </a:r>
            <a:r>
              <a:rPr sz="950" b="1" spc="-5" dirty="0">
                <a:latin typeface="Arial"/>
                <a:cs typeface="Arial"/>
              </a:rPr>
              <a:t>Time for Coke</a:t>
            </a:r>
            <a:r>
              <a:rPr sz="950" b="1" spc="60" dirty="0">
                <a:latin typeface="Arial"/>
                <a:cs typeface="Arial"/>
              </a:rPr>
              <a:t> </a:t>
            </a:r>
            <a:r>
              <a:rPr sz="950" b="1" spc="-5" dirty="0">
                <a:latin typeface="Arial"/>
                <a:cs typeface="Arial"/>
              </a:rPr>
              <a:t>Drums</a:t>
            </a:r>
            <a:endParaRPr sz="950">
              <a:latin typeface="Arial"/>
              <a:cs typeface="Arial"/>
            </a:endParaRPr>
          </a:p>
        </p:txBody>
      </p:sp>
      <p:graphicFrame>
        <p:nvGraphicFramePr>
          <p:cNvPr id="3" name="object 3"/>
          <p:cNvGraphicFramePr>
            <a:graphicFrameLocks noGrp="1"/>
          </p:cNvGraphicFramePr>
          <p:nvPr/>
        </p:nvGraphicFramePr>
        <p:xfrm>
          <a:off x="1351025" y="1347215"/>
          <a:ext cx="5073015" cy="1714500"/>
        </p:xfrm>
        <a:graphic>
          <a:graphicData uri="http://schemas.openxmlformats.org/drawingml/2006/table">
            <a:tbl>
              <a:tblPr firstRow="1" bandRow="1">
                <a:tableStyleId>{2D5ABB26-0587-4C30-8999-92F81FD0307C}</a:tableStyleId>
              </a:tblPr>
              <a:tblGrid>
                <a:gridCol w="1677543">
                  <a:extLst>
                    <a:ext uri="{9D8B030D-6E8A-4147-A177-3AD203B41FA5}">
                      <a16:colId xmlns:a16="http://schemas.microsoft.com/office/drawing/2014/main" val="20000"/>
                    </a:ext>
                  </a:extLst>
                </a:gridCol>
                <a:gridCol w="914018">
                  <a:extLst>
                    <a:ext uri="{9D8B030D-6E8A-4147-A177-3AD203B41FA5}">
                      <a16:colId xmlns:a16="http://schemas.microsoft.com/office/drawing/2014/main" val="20001"/>
                    </a:ext>
                  </a:extLst>
                </a:gridCol>
                <a:gridCol w="860297">
                  <a:extLst>
                    <a:ext uri="{9D8B030D-6E8A-4147-A177-3AD203B41FA5}">
                      <a16:colId xmlns:a16="http://schemas.microsoft.com/office/drawing/2014/main" val="20002"/>
                    </a:ext>
                  </a:extLst>
                </a:gridCol>
                <a:gridCol w="806576">
                  <a:extLst>
                    <a:ext uri="{9D8B030D-6E8A-4147-A177-3AD203B41FA5}">
                      <a16:colId xmlns:a16="http://schemas.microsoft.com/office/drawing/2014/main" val="20003"/>
                    </a:ext>
                  </a:extLst>
                </a:gridCol>
                <a:gridCol w="806576">
                  <a:extLst>
                    <a:ext uri="{9D8B030D-6E8A-4147-A177-3AD203B41FA5}">
                      <a16:colId xmlns:a16="http://schemas.microsoft.com/office/drawing/2014/main" val="20004"/>
                    </a:ext>
                  </a:extLst>
                </a:gridCol>
              </a:tblGrid>
              <a:tr h="170688">
                <a:tc>
                  <a:txBody>
                    <a:bodyPr/>
                    <a:lstStyle/>
                    <a:p>
                      <a:pPr marL="298450">
                        <a:lnSpc>
                          <a:spcPts val="1275"/>
                        </a:lnSpc>
                      </a:pPr>
                      <a:r>
                        <a:rPr sz="1100" b="1" spc="10" dirty="0">
                          <a:latin typeface="Arial"/>
                          <a:cs typeface="Arial"/>
                        </a:rPr>
                        <a:t>Region/Country</a:t>
                      </a:r>
                      <a:endParaRPr sz="1100">
                        <a:latin typeface="Arial"/>
                        <a:cs typeface="Arial"/>
                      </a:endParaRPr>
                    </a:p>
                  </a:txBody>
                  <a:tcPr marL="0" marR="0" marT="0" marB="0">
                    <a:lnL w="5334">
                      <a:solidFill>
                        <a:srgbClr val="000000"/>
                      </a:solidFill>
                      <a:prstDash val="solid"/>
                    </a:lnL>
                    <a:lnR w="6096">
                      <a:solidFill>
                        <a:srgbClr val="000000"/>
                      </a:solidFill>
                      <a:prstDash val="solid"/>
                    </a:lnR>
                    <a:lnT w="5334">
                      <a:solidFill>
                        <a:srgbClr val="000000"/>
                      </a:solidFill>
                      <a:prstDash val="solid"/>
                    </a:lnT>
                    <a:lnB w="5333">
                      <a:solidFill>
                        <a:srgbClr val="000000"/>
                      </a:solidFill>
                      <a:prstDash val="solid"/>
                    </a:lnB>
                  </a:tcPr>
                </a:tc>
                <a:tc>
                  <a:txBody>
                    <a:bodyPr/>
                    <a:lstStyle/>
                    <a:p>
                      <a:pPr marL="242570">
                        <a:lnSpc>
                          <a:spcPts val="1275"/>
                        </a:lnSpc>
                      </a:pPr>
                      <a:r>
                        <a:rPr sz="1100" b="1" spc="15" dirty="0">
                          <a:latin typeface="Arial"/>
                          <a:cs typeface="Arial"/>
                        </a:rPr>
                        <a:t>Today</a:t>
                      </a:r>
                      <a:endParaRPr sz="1100">
                        <a:latin typeface="Arial"/>
                        <a:cs typeface="Arial"/>
                      </a:endParaRPr>
                    </a:p>
                  </a:txBody>
                  <a:tcPr marL="0" marR="0" marT="0" marB="0">
                    <a:lnL w="6096">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marL="267335">
                        <a:lnSpc>
                          <a:spcPts val="1275"/>
                        </a:lnSpc>
                      </a:pPr>
                      <a:r>
                        <a:rPr sz="1100" b="1" spc="15" dirty="0">
                          <a:latin typeface="Arial"/>
                          <a:cs typeface="Arial"/>
                        </a:rPr>
                        <a:t>2014</a:t>
                      </a:r>
                      <a:endParaRPr sz="1100">
                        <a:latin typeface="Arial"/>
                        <a:cs typeface="Arial"/>
                      </a:endParaRPr>
                    </a:p>
                  </a:txBody>
                  <a:tcPr marL="0" marR="0" marT="0" marB="0">
                    <a:lnL w="5334">
                      <a:solidFill>
                        <a:srgbClr val="000000"/>
                      </a:solidFill>
                      <a:prstDash val="solid"/>
                    </a:lnL>
                    <a:lnR w="5334">
                      <a:solidFill>
                        <a:srgbClr val="000000"/>
                      </a:solidFill>
                      <a:prstDash val="solid"/>
                    </a:lnR>
                    <a:lnT w="5334">
                      <a:solidFill>
                        <a:srgbClr val="000000"/>
                      </a:solidFill>
                      <a:prstDash val="solid"/>
                    </a:lnT>
                    <a:lnB w="5333">
                      <a:solidFill>
                        <a:srgbClr val="000000"/>
                      </a:solidFill>
                      <a:prstDash val="solid"/>
                    </a:lnB>
                  </a:tcPr>
                </a:tc>
                <a:tc>
                  <a:txBody>
                    <a:bodyPr/>
                    <a:lstStyle/>
                    <a:p>
                      <a:pPr marL="240665">
                        <a:lnSpc>
                          <a:spcPts val="1275"/>
                        </a:lnSpc>
                      </a:pPr>
                      <a:r>
                        <a:rPr sz="1100" b="1" spc="10" dirty="0">
                          <a:latin typeface="Arial"/>
                          <a:cs typeface="Arial"/>
                        </a:rPr>
                        <a:t>2015</a:t>
                      </a:r>
                      <a:endParaRPr sz="1100">
                        <a:latin typeface="Arial"/>
                        <a:cs typeface="Arial"/>
                      </a:endParaRPr>
                    </a:p>
                  </a:txBody>
                  <a:tcPr marL="0" marR="0" marT="0" marB="0">
                    <a:lnL w="5334">
                      <a:solidFill>
                        <a:srgbClr val="000000"/>
                      </a:solidFill>
                      <a:prstDash val="solid"/>
                    </a:lnL>
                    <a:lnR w="6095">
                      <a:solidFill>
                        <a:srgbClr val="000000"/>
                      </a:solidFill>
                      <a:prstDash val="solid"/>
                    </a:lnR>
                    <a:lnT w="5334">
                      <a:solidFill>
                        <a:srgbClr val="000000"/>
                      </a:solidFill>
                      <a:prstDash val="solid"/>
                    </a:lnT>
                    <a:lnB w="5333">
                      <a:solidFill>
                        <a:srgbClr val="000000"/>
                      </a:solidFill>
                      <a:prstDash val="solid"/>
                    </a:lnB>
                  </a:tcPr>
                </a:tc>
                <a:tc>
                  <a:txBody>
                    <a:bodyPr/>
                    <a:lstStyle/>
                    <a:p>
                      <a:pPr marL="240029">
                        <a:lnSpc>
                          <a:spcPts val="1275"/>
                        </a:lnSpc>
                      </a:pPr>
                      <a:r>
                        <a:rPr sz="1100" b="1" spc="10" dirty="0">
                          <a:latin typeface="Arial"/>
                          <a:cs typeface="Arial"/>
                        </a:rPr>
                        <a:t>2020</a:t>
                      </a:r>
                      <a:endParaRPr sz="1100">
                        <a:latin typeface="Arial"/>
                        <a:cs typeface="Arial"/>
                      </a:endParaRPr>
                    </a:p>
                  </a:txBody>
                  <a:tcPr marL="0" marR="0" marT="0" marB="0">
                    <a:lnL w="6095">
                      <a:solidFill>
                        <a:srgbClr val="000000"/>
                      </a:solidFill>
                      <a:prstDash val="solid"/>
                    </a:lnL>
                    <a:lnR w="5333">
                      <a:solidFill>
                        <a:srgbClr val="000000"/>
                      </a:solidFill>
                      <a:prstDash val="solid"/>
                    </a:lnR>
                    <a:lnT w="5334">
                      <a:solidFill>
                        <a:srgbClr val="000000"/>
                      </a:solidFill>
                      <a:prstDash val="solid"/>
                    </a:lnT>
                    <a:lnB w="5333">
                      <a:solidFill>
                        <a:srgbClr val="000000"/>
                      </a:solidFill>
                      <a:prstDash val="solid"/>
                    </a:lnB>
                  </a:tcPr>
                </a:tc>
                <a:extLst>
                  <a:ext uri="{0D108BD9-81ED-4DB2-BD59-A6C34878D82A}">
                    <a16:rowId xmlns:a16="http://schemas.microsoft.com/office/drawing/2014/main" val="10000"/>
                  </a:ext>
                </a:extLst>
              </a:tr>
              <a:tr h="171450">
                <a:tc>
                  <a:txBody>
                    <a:bodyPr/>
                    <a:lstStyle/>
                    <a:p>
                      <a:pPr marL="61594">
                        <a:lnSpc>
                          <a:spcPts val="1275"/>
                        </a:lnSpc>
                      </a:pPr>
                      <a:r>
                        <a:rPr sz="1100" spc="10" dirty="0">
                          <a:latin typeface="Arial"/>
                          <a:cs typeface="Arial"/>
                        </a:rPr>
                        <a:t>North</a:t>
                      </a:r>
                      <a:r>
                        <a:rPr sz="1100" spc="-50"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1</a:t>
                      </a:r>
                      <a:r>
                        <a:rPr sz="1100" spc="-5" dirty="0">
                          <a:latin typeface="Times New Roman"/>
                          <a:cs typeface="Times New Roman"/>
                        </a:rPr>
                        <a:t>.00</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1.01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1.07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1"/>
                  </a:ext>
                </a:extLst>
              </a:tr>
              <a:tr h="170688">
                <a:tc>
                  <a:txBody>
                    <a:bodyPr/>
                    <a:lstStyle/>
                    <a:p>
                      <a:pPr marL="61594">
                        <a:lnSpc>
                          <a:spcPts val="1270"/>
                        </a:lnSpc>
                      </a:pPr>
                      <a:r>
                        <a:rPr sz="1100" spc="10" dirty="0">
                          <a:latin typeface="Arial"/>
                          <a:cs typeface="Arial"/>
                        </a:rPr>
                        <a:t>Latin</a:t>
                      </a:r>
                      <a:r>
                        <a:rPr sz="1100" spc="-65" dirty="0">
                          <a:latin typeface="Arial"/>
                          <a:cs typeface="Arial"/>
                        </a:rPr>
                        <a:t> </a:t>
                      </a:r>
                      <a:r>
                        <a:rPr sz="1100" spc="10" dirty="0">
                          <a:latin typeface="Arial"/>
                          <a:cs typeface="Arial"/>
                        </a:rPr>
                        <a:t>America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.96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0.99</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.01</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1.17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70307">
                <a:tc>
                  <a:txBody>
                    <a:bodyPr/>
                    <a:lstStyle/>
                    <a:p>
                      <a:pPr marL="61594">
                        <a:lnSpc>
                          <a:spcPts val="1270"/>
                        </a:lnSpc>
                      </a:pPr>
                      <a:r>
                        <a:rPr sz="1100" spc="15" dirty="0">
                          <a:latin typeface="Arial"/>
                          <a:cs typeface="Arial"/>
                        </a:rPr>
                        <a:t>Europe</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.03</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1.03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1.08</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6095">
                      <a:solidFill>
                        <a:srgbClr val="000000"/>
                      </a:solidFill>
                      <a:prstDash val="solid"/>
                    </a:lnB>
                  </a:tcPr>
                </a:tc>
                <a:extLst>
                  <a:ext uri="{0D108BD9-81ED-4DB2-BD59-A6C34878D82A}">
                    <a16:rowId xmlns:a16="http://schemas.microsoft.com/office/drawing/2014/main" val="10003"/>
                  </a:ext>
                </a:extLst>
              </a:tr>
              <a:tr h="171450">
                <a:tc>
                  <a:txBody>
                    <a:bodyPr/>
                    <a:lstStyle/>
                    <a:p>
                      <a:pPr marL="61594">
                        <a:lnSpc>
                          <a:spcPts val="1275"/>
                        </a:lnSpc>
                      </a:pPr>
                      <a:r>
                        <a:rPr sz="1100" spc="5" dirty="0">
                          <a:latin typeface="Arial"/>
                          <a:cs typeface="Arial"/>
                        </a:rPr>
                        <a:t>Africa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0.97</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1.06</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4"/>
                  </a:ext>
                </a:extLst>
              </a:tr>
              <a:tr h="170687">
                <a:tc>
                  <a:txBody>
                    <a:bodyPr/>
                    <a:lstStyle/>
                    <a:p>
                      <a:pPr marL="61594">
                        <a:lnSpc>
                          <a:spcPts val="1270"/>
                        </a:lnSpc>
                      </a:pPr>
                      <a:r>
                        <a:rPr sz="1100" spc="10" dirty="0">
                          <a:latin typeface="Arial"/>
                          <a:cs typeface="Arial"/>
                        </a:rPr>
                        <a:t>India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6">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32715" algn="r">
                        <a:lnSpc>
                          <a:spcPts val="1265"/>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6">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6">
                      <a:solidFill>
                        <a:srgbClr val="000000"/>
                      </a:solidFill>
                      <a:prstDash val="solid"/>
                    </a:lnB>
                  </a:tcPr>
                </a:tc>
                <a:tc>
                  <a:txBody>
                    <a:bodyPr/>
                    <a:lstStyle/>
                    <a:p>
                      <a:pPr marR="106045" algn="r">
                        <a:lnSpc>
                          <a:spcPts val="1265"/>
                        </a:lnSpc>
                      </a:pPr>
                      <a:r>
                        <a:rPr sz="1100" spc="-5" dirty="0">
                          <a:latin typeface="Times New Roman"/>
                          <a:cs typeface="Times New Roman"/>
                        </a:rPr>
                        <a:t>1.03</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6">
                      <a:solidFill>
                        <a:srgbClr val="000000"/>
                      </a:solidFill>
                      <a:prstDash val="solid"/>
                    </a:lnB>
                  </a:tcPr>
                </a:tc>
                <a:extLst>
                  <a:ext uri="{0D108BD9-81ED-4DB2-BD59-A6C34878D82A}">
                    <a16:rowId xmlns:a16="http://schemas.microsoft.com/office/drawing/2014/main" val="10005"/>
                  </a:ext>
                </a:extLst>
              </a:tr>
              <a:tr h="170688">
                <a:tc>
                  <a:txBody>
                    <a:bodyPr/>
                    <a:lstStyle/>
                    <a:p>
                      <a:pPr marL="61594">
                        <a:lnSpc>
                          <a:spcPts val="1270"/>
                        </a:lnSpc>
                      </a:pPr>
                      <a:r>
                        <a:rPr sz="1100" spc="10" dirty="0">
                          <a:latin typeface="Arial"/>
                          <a:cs typeface="Arial"/>
                        </a:rPr>
                        <a:t>Russia</a:t>
                      </a:r>
                      <a:endParaRPr sz="1100">
                        <a:latin typeface="Arial"/>
                        <a:cs typeface="Arial"/>
                      </a:endParaRPr>
                    </a:p>
                  </a:txBody>
                  <a:tcPr marL="0" marR="0" marT="0" marB="0">
                    <a:lnL w="5334">
                      <a:solidFill>
                        <a:srgbClr val="000000"/>
                      </a:solidFill>
                      <a:prstDash val="solid"/>
                    </a:lnL>
                    <a:lnR w="6096">
                      <a:solidFill>
                        <a:srgbClr val="000000"/>
                      </a:solidFill>
                      <a:prstDash val="solid"/>
                    </a:lnR>
                    <a:lnT w="6096">
                      <a:solidFill>
                        <a:srgbClr val="000000"/>
                      </a:solidFill>
                      <a:prstDash val="solid"/>
                    </a:lnT>
                    <a:lnB w="6095">
                      <a:solidFill>
                        <a:srgbClr val="000000"/>
                      </a:solidFill>
                      <a:prstDash val="solid"/>
                    </a:lnB>
                  </a:tcPr>
                </a:tc>
                <a:tc>
                  <a:txBody>
                    <a:bodyPr/>
                    <a:lstStyle/>
                    <a:p>
                      <a:pPr marR="159385" algn="r">
                        <a:lnSpc>
                          <a:spcPts val="1265"/>
                        </a:lnSpc>
                      </a:pPr>
                      <a:r>
                        <a:rPr sz="1100" spc="5" dirty="0">
                          <a:latin typeface="Times New Roman"/>
                          <a:cs typeface="Times New Roman"/>
                        </a:rPr>
                        <a:t>0</a:t>
                      </a:r>
                      <a:r>
                        <a:rPr sz="1100" spc="-5" dirty="0">
                          <a:latin typeface="Times New Roman"/>
                          <a:cs typeface="Times New Roman"/>
                        </a:rPr>
                        <a:t>.89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32715" algn="r">
                        <a:lnSpc>
                          <a:spcPts val="1265"/>
                        </a:lnSpc>
                      </a:pPr>
                      <a:r>
                        <a:rPr sz="1100" spc="-5" dirty="0">
                          <a:latin typeface="Times New Roman"/>
                          <a:cs typeface="Times New Roman"/>
                        </a:rPr>
                        <a:t>0.94</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6">
                      <a:solidFill>
                        <a:srgbClr val="000000"/>
                      </a:solidFill>
                      <a:prstDash val="solid"/>
                    </a:lnT>
                    <a:lnB w="6095">
                      <a:solidFill>
                        <a:srgbClr val="000000"/>
                      </a:solidFill>
                      <a:prstDash val="solid"/>
                    </a:lnB>
                  </a:tcPr>
                </a:tc>
                <a:tc>
                  <a:txBody>
                    <a:bodyPr/>
                    <a:lstStyle/>
                    <a:p>
                      <a:pPr marR="105410" algn="r">
                        <a:lnSpc>
                          <a:spcPts val="1265"/>
                        </a:lnSpc>
                      </a:pPr>
                      <a:r>
                        <a:rPr sz="1100" spc="5" dirty="0">
                          <a:latin typeface="Times New Roman"/>
                          <a:cs typeface="Times New Roman"/>
                        </a:rPr>
                        <a:t>0</a:t>
                      </a:r>
                      <a:r>
                        <a:rPr sz="1100" spc="-5" dirty="0">
                          <a:latin typeface="Times New Roman"/>
                          <a:cs typeface="Times New Roman"/>
                        </a:rPr>
                        <a:t>.95</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6">
                      <a:solidFill>
                        <a:srgbClr val="000000"/>
                      </a:solidFill>
                      <a:prstDash val="solid"/>
                    </a:lnT>
                    <a:lnB w="6095">
                      <a:solidFill>
                        <a:srgbClr val="000000"/>
                      </a:solidFill>
                      <a:prstDash val="solid"/>
                    </a:lnB>
                  </a:tcPr>
                </a:tc>
                <a:tc>
                  <a:txBody>
                    <a:bodyPr/>
                    <a:lstStyle/>
                    <a:p>
                      <a:pPr marR="106045" algn="r">
                        <a:lnSpc>
                          <a:spcPts val="1265"/>
                        </a:lnSpc>
                      </a:pPr>
                      <a:r>
                        <a:rPr sz="1100" spc="-5" dirty="0">
                          <a:latin typeface="Times New Roman"/>
                          <a:cs typeface="Times New Roman"/>
                        </a:rPr>
                        <a:t>1.14</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6">
                      <a:solidFill>
                        <a:srgbClr val="000000"/>
                      </a:solidFill>
                      <a:prstDash val="solid"/>
                    </a:lnT>
                    <a:lnB w="6095">
                      <a:solidFill>
                        <a:srgbClr val="000000"/>
                      </a:solidFill>
                      <a:prstDash val="solid"/>
                    </a:lnB>
                  </a:tcPr>
                </a:tc>
                <a:extLst>
                  <a:ext uri="{0D108BD9-81ED-4DB2-BD59-A6C34878D82A}">
                    <a16:rowId xmlns:a16="http://schemas.microsoft.com/office/drawing/2014/main" val="10006"/>
                  </a:ext>
                </a:extLst>
              </a:tr>
              <a:tr h="171450">
                <a:tc>
                  <a:txBody>
                    <a:bodyPr/>
                    <a:lstStyle/>
                    <a:p>
                      <a:pPr marL="61594">
                        <a:lnSpc>
                          <a:spcPts val="1275"/>
                        </a:lnSpc>
                      </a:pPr>
                      <a:r>
                        <a:rPr sz="1100" spc="15" dirty="0">
                          <a:latin typeface="Arial"/>
                          <a:cs typeface="Arial"/>
                        </a:rPr>
                        <a:t>China</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.87</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32715" algn="r">
                        <a:lnSpc>
                          <a:spcPts val="1270"/>
                        </a:lnSpc>
                      </a:pPr>
                      <a:r>
                        <a:rPr sz="1100" spc="-5" dirty="0">
                          <a:latin typeface="Times New Roman"/>
                          <a:cs typeface="Times New Roman"/>
                        </a:rPr>
                        <a:t>0.88</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.86</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tc>
                  <a:txBody>
                    <a:bodyPr/>
                    <a:lstStyle/>
                    <a:p>
                      <a:pPr marR="106045" algn="r">
                        <a:lnSpc>
                          <a:spcPts val="1270"/>
                        </a:lnSpc>
                      </a:pPr>
                      <a:r>
                        <a:rPr sz="1100" spc="-5" dirty="0">
                          <a:latin typeface="Times New Roman"/>
                          <a:cs typeface="Times New Roman"/>
                        </a:rPr>
                        <a:t>0.92</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7"/>
                  </a:ext>
                </a:extLst>
              </a:tr>
              <a:tr h="170307">
                <a:tc>
                  <a:txBody>
                    <a:bodyPr/>
                    <a:lstStyle/>
                    <a:p>
                      <a:pPr marL="61594">
                        <a:lnSpc>
                          <a:spcPts val="1270"/>
                        </a:lnSpc>
                      </a:pPr>
                      <a:r>
                        <a:rPr sz="1100" spc="15" dirty="0">
                          <a:latin typeface="Arial"/>
                          <a:cs typeface="Arial"/>
                        </a:rPr>
                        <a:t>Japan</a:t>
                      </a:r>
                      <a:endParaRPr sz="1100">
                        <a:latin typeface="Arial"/>
                        <a:cs typeface="Arial"/>
                      </a:endParaRPr>
                    </a:p>
                  </a:txBody>
                  <a:tcPr marL="0" marR="0" marT="0" marB="0">
                    <a:lnL w="5334">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marR="159385" algn="r">
                        <a:lnSpc>
                          <a:spcPts val="1265"/>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32715" algn="r">
                        <a:lnSpc>
                          <a:spcPts val="1265"/>
                        </a:lnSpc>
                      </a:pPr>
                      <a:r>
                        <a:rPr sz="1100" spc="-5" dirty="0">
                          <a:latin typeface="Times New Roman"/>
                          <a:cs typeface="Times New Roman"/>
                        </a:rPr>
                        <a:t>1.11</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marR="105410" algn="r">
                        <a:lnSpc>
                          <a:spcPts val="1265"/>
                        </a:lnSpc>
                      </a:pPr>
                      <a:r>
                        <a:rPr sz="1100" spc="5" dirty="0">
                          <a:latin typeface="Times New Roman"/>
                          <a:cs typeface="Times New Roman"/>
                        </a:rPr>
                        <a:t>1</a:t>
                      </a:r>
                      <a:r>
                        <a:rPr sz="1100" spc="-5" dirty="0">
                          <a:latin typeface="Times New Roman"/>
                          <a:cs typeface="Times New Roman"/>
                        </a:rPr>
                        <a:t>.09</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tc>
                  <a:txBody>
                    <a:bodyPr/>
                    <a:lstStyle/>
                    <a:p>
                      <a:pPr marR="106045" algn="r">
                        <a:lnSpc>
                          <a:spcPts val="1265"/>
                        </a:lnSpc>
                      </a:pPr>
                      <a:r>
                        <a:rPr sz="1100" spc="-5" dirty="0">
                          <a:latin typeface="Times New Roman"/>
                          <a:cs typeface="Times New Roman"/>
                        </a:rPr>
                        <a:t>1.09</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8"/>
                  </a:ext>
                </a:extLst>
              </a:tr>
              <a:tr h="171450">
                <a:tc>
                  <a:txBody>
                    <a:bodyPr/>
                    <a:lstStyle/>
                    <a:p>
                      <a:pPr marL="61594">
                        <a:lnSpc>
                          <a:spcPts val="1270"/>
                        </a:lnSpc>
                      </a:pPr>
                      <a:r>
                        <a:rPr sz="1100" spc="10" dirty="0">
                          <a:latin typeface="Arial"/>
                          <a:cs typeface="Arial"/>
                        </a:rPr>
                        <a:t>Other</a:t>
                      </a:r>
                      <a:r>
                        <a:rPr sz="1100" spc="-85" dirty="0">
                          <a:latin typeface="Arial"/>
                          <a:cs typeface="Arial"/>
                        </a:rPr>
                        <a:t> </a:t>
                      </a:r>
                      <a:r>
                        <a:rPr sz="1100" spc="10" dirty="0">
                          <a:latin typeface="Arial"/>
                          <a:cs typeface="Arial"/>
                        </a:rPr>
                        <a:t>Asia</a:t>
                      </a:r>
                      <a:endParaRPr sz="1100">
                        <a:latin typeface="Arial"/>
                        <a:cs typeface="Arial"/>
                      </a:endParaRPr>
                    </a:p>
                  </a:txBody>
                  <a:tcPr marL="0" marR="0" marT="0" marB="0">
                    <a:lnL w="5334">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marR="159385" algn="r">
                        <a:lnSpc>
                          <a:spcPts val="1270"/>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32715" algn="r">
                        <a:lnSpc>
                          <a:spcPts val="1270"/>
                        </a:lnSpc>
                      </a:pPr>
                      <a:r>
                        <a:rPr sz="1100" spc="-5" dirty="0">
                          <a:latin typeface="Times New Roman"/>
                          <a:cs typeface="Times New Roman"/>
                        </a:rPr>
                        <a:t>0.83</a:t>
                      </a:r>
                      <a:endParaRPr sz="1100">
                        <a:latin typeface="Times New Roman"/>
                        <a:cs typeface="Times New Roman"/>
                      </a:endParaRPr>
                    </a:p>
                  </a:txBody>
                  <a:tcPr marL="0" marR="0" marT="0" marB="0">
                    <a:lnL w="5334">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marR="105410" algn="r">
                        <a:lnSpc>
                          <a:spcPts val="1270"/>
                        </a:lnSpc>
                      </a:pPr>
                      <a:r>
                        <a:rPr sz="1100" spc="5" dirty="0">
                          <a:latin typeface="Times New Roman"/>
                          <a:cs typeface="Times New Roman"/>
                        </a:rPr>
                        <a:t>0</a:t>
                      </a:r>
                      <a:r>
                        <a:rPr sz="1100" spc="-5" dirty="0">
                          <a:latin typeface="Times New Roman"/>
                          <a:cs typeface="Times New Roman"/>
                        </a:rPr>
                        <a:t>.82</a:t>
                      </a:r>
                      <a:endParaRPr sz="1100">
                        <a:latin typeface="Times New Roman"/>
                        <a:cs typeface="Times New Roman"/>
                      </a:endParaRPr>
                    </a:p>
                  </a:txBody>
                  <a:tcPr marL="0" marR="0" marT="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tc>
                  <a:txBody>
                    <a:bodyPr/>
                    <a:lstStyle/>
                    <a:p>
                      <a:pPr marR="106045" algn="r">
                        <a:lnSpc>
                          <a:spcPts val="1270"/>
                        </a:lnSpc>
                      </a:pPr>
                      <a:r>
                        <a:rPr sz="1100" spc="-5" dirty="0">
                          <a:latin typeface="Times New Roman"/>
                          <a:cs typeface="Times New Roman"/>
                        </a:rPr>
                        <a:t>0.87</a:t>
                      </a:r>
                      <a:endParaRPr sz="1100">
                        <a:latin typeface="Times New Roman"/>
                        <a:cs typeface="Times New Roman"/>
                      </a:endParaRPr>
                    </a:p>
                  </a:txBody>
                  <a:tcPr marL="0" marR="0" marT="0" marB="0">
                    <a:lnL w="6095">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9"/>
                  </a:ext>
                </a:extLst>
              </a:tr>
            </a:tbl>
          </a:graphicData>
        </a:graphic>
      </p:graphicFrame>
      <p:sp>
        <p:nvSpPr>
          <p:cNvPr id="4" name="object 4"/>
          <p:cNvSpPr txBox="1"/>
          <p:nvPr/>
        </p:nvSpPr>
        <p:spPr>
          <a:xfrm>
            <a:off x="1177546" y="3606288"/>
            <a:ext cx="3464560" cy="158750"/>
          </a:xfrm>
          <a:prstGeom prst="rect">
            <a:avLst/>
          </a:prstGeom>
        </p:spPr>
        <p:txBody>
          <a:bodyPr vert="horz" wrap="square" lIns="0" tIns="0" rIns="0" bIns="0" rtlCol="0">
            <a:spAutoFit/>
          </a:bodyPr>
          <a:lstStyle/>
          <a:p>
            <a:pPr marL="12700">
              <a:lnSpc>
                <a:spcPct val="100000"/>
              </a:lnSpc>
            </a:pPr>
            <a:r>
              <a:rPr sz="950" b="1" spc="-10" dirty="0">
                <a:latin typeface="Arial"/>
                <a:cs typeface="Arial"/>
              </a:rPr>
              <a:t>11.2.4   Price Differences </a:t>
            </a:r>
            <a:r>
              <a:rPr sz="950" b="1" spc="-5" dirty="0">
                <a:latin typeface="Arial"/>
                <a:cs typeface="Arial"/>
              </a:rPr>
              <a:t>by </a:t>
            </a:r>
            <a:r>
              <a:rPr sz="950" b="1" spc="-10" dirty="0">
                <a:latin typeface="Arial"/>
                <a:cs typeface="Arial"/>
              </a:rPr>
              <a:t>Technology, Model, and</a:t>
            </a:r>
            <a:r>
              <a:rPr sz="950" b="1" spc="75" dirty="0">
                <a:latin typeface="Arial"/>
                <a:cs typeface="Arial"/>
              </a:rPr>
              <a:t> </a:t>
            </a:r>
            <a:r>
              <a:rPr sz="950" b="1" spc="-10" dirty="0">
                <a:latin typeface="Arial"/>
                <a:cs typeface="Arial"/>
              </a:rPr>
              <a:t>Feature</a:t>
            </a:r>
            <a:endParaRPr sz="950">
              <a:latin typeface="Arial"/>
              <a:cs typeface="Arial"/>
            </a:endParaRPr>
          </a:p>
        </p:txBody>
      </p:sp>
      <p:sp>
        <p:nvSpPr>
          <p:cNvPr id="5" name="object 5"/>
          <p:cNvSpPr txBox="1"/>
          <p:nvPr/>
        </p:nvSpPr>
        <p:spPr>
          <a:xfrm>
            <a:off x="1284986" y="4160257"/>
            <a:ext cx="5309235" cy="854075"/>
          </a:xfrm>
          <a:prstGeom prst="rect">
            <a:avLst/>
          </a:prstGeom>
        </p:spPr>
        <p:txBody>
          <a:bodyPr vert="horz" wrap="square" lIns="0" tIns="0" rIns="0" bIns="0" rtlCol="0">
            <a:spAutoFit/>
          </a:bodyPr>
          <a:lstStyle/>
          <a:p>
            <a:pPr marL="12700">
              <a:lnSpc>
                <a:spcPct val="100000"/>
              </a:lnSpc>
            </a:pPr>
            <a:r>
              <a:rPr sz="950" spc="-10" dirty="0">
                <a:latin typeface="Arial"/>
                <a:cs typeface="Arial"/>
              </a:rPr>
              <a:t>Material costs for Coke Drums are mainly sensitive </a:t>
            </a:r>
            <a:r>
              <a:rPr sz="950" spc="-5" dirty="0">
                <a:latin typeface="Arial"/>
                <a:cs typeface="Arial"/>
              </a:rPr>
              <a:t>to the </a:t>
            </a:r>
            <a:r>
              <a:rPr sz="950" spc="-10" dirty="0">
                <a:latin typeface="Arial"/>
                <a:cs typeface="Arial"/>
              </a:rPr>
              <a:t>size of the drum and the</a:t>
            </a:r>
            <a:r>
              <a:rPr sz="950" spc="215" dirty="0">
                <a:latin typeface="Arial"/>
                <a:cs typeface="Arial"/>
              </a:rPr>
              <a:t> </a:t>
            </a:r>
            <a:r>
              <a:rPr sz="950" spc="-10" dirty="0">
                <a:latin typeface="Arial"/>
                <a:cs typeface="Arial"/>
              </a:rPr>
              <a:t>metallurgy.</a:t>
            </a:r>
            <a:endParaRPr sz="950">
              <a:latin typeface="Arial"/>
              <a:cs typeface="Arial"/>
            </a:endParaRPr>
          </a:p>
          <a:p>
            <a:pPr>
              <a:lnSpc>
                <a:spcPct val="100000"/>
              </a:lnSpc>
            </a:pPr>
            <a:endParaRPr sz="1000">
              <a:latin typeface="Times New Roman"/>
              <a:cs typeface="Times New Roman"/>
            </a:endParaRPr>
          </a:p>
          <a:p>
            <a:pPr>
              <a:lnSpc>
                <a:spcPct val="100000"/>
              </a:lnSpc>
              <a:spcBef>
                <a:spcPts val="55"/>
              </a:spcBef>
            </a:pPr>
            <a:endParaRPr sz="850">
              <a:latin typeface="Times New Roman"/>
              <a:cs typeface="Times New Roman"/>
            </a:endParaRPr>
          </a:p>
          <a:p>
            <a:pPr marL="15875" marR="5080" indent="466725">
              <a:lnSpc>
                <a:spcPct val="144200"/>
              </a:lnSpc>
            </a:pPr>
            <a:r>
              <a:rPr sz="950" b="1" spc="-10" dirty="0">
                <a:latin typeface="Arial"/>
                <a:cs typeface="Arial"/>
              </a:rPr>
              <a:t>Table 26: Incremental Cost per Extra Parameter or Feature for Coke Drums  (Reference </a:t>
            </a:r>
            <a:r>
              <a:rPr sz="950" b="1" spc="-5" dirty="0">
                <a:latin typeface="Arial"/>
                <a:cs typeface="Arial"/>
              </a:rPr>
              <a:t>unit is </a:t>
            </a:r>
            <a:r>
              <a:rPr sz="950" b="1" spc="-10" dirty="0">
                <a:latin typeface="Arial"/>
                <a:cs typeface="Arial"/>
              </a:rPr>
              <a:t>30’X110’, </a:t>
            </a:r>
            <a:r>
              <a:rPr sz="950" b="1" spc="-5" dirty="0">
                <a:latin typeface="Arial"/>
                <a:cs typeface="Arial"/>
              </a:rPr>
              <a:t>2 </a:t>
            </a:r>
            <a:r>
              <a:rPr sz="950" b="1" spc="-10" dirty="0">
                <a:latin typeface="Arial"/>
                <a:cs typeface="Arial"/>
              </a:rPr>
              <a:t>1/4 Cr-1 Mo </a:t>
            </a:r>
            <a:r>
              <a:rPr sz="950" b="1" dirty="0">
                <a:latin typeface="Arial"/>
                <a:cs typeface="Arial"/>
              </a:rPr>
              <a:t>w/ </a:t>
            </a:r>
            <a:r>
              <a:rPr sz="950" b="1" spc="-10" dirty="0">
                <a:latin typeface="Arial"/>
                <a:cs typeface="Arial"/>
              </a:rPr>
              <a:t>410SS cladding, 20k </a:t>
            </a:r>
            <a:r>
              <a:rPr sz="950" b="1" spc="-5" dirty="0">
                <a:latin typeface="Arial"/>
                <a:cs typeface="Arial"/>
              </a:rPr>
              <a:t>bpd </a:t>
            </a:r>
            <a:r>
              <a:rPr sz="950" b="1" spc="-10" dirty="0">
                <a:latin typeface="Arial"/>
                <a:cs typeface="Arial"/>
              </a:rPr>
              <a:t>in throughput</a:t>
            </a:r>
            <a:r>
              <a:rPr sz="950" b="1" spc="100" dirty="0">
                <a:latin typeface="Arial"/>
                <a:cs typeface="Arial"/>
              </a:rPr>
              <a:t> </a:t>
            </a:r>
            <a:r>
              <a:rPr sz="950" b="1" spc="-10" dirty="0">
                <a:latin typeface="Arial"/>
                <a:cs typeface="Arial"/>
              </a:rPr>
              <a:t>capacity)</a:t>
            </a:r>
            <a:endParaRPr sz="950">
              <a:latin typeface="Arial"/>
              <a:cs typeface="Arial"/>
            </a:endParaRPr>
          </a:p>
        </p:txBody>
      </p:sp>
      <p:graphicFrame>
        <p:nvGraphicFramePr>
          <p:cNvPr id="6" name="object 6"/>
          <p:cNvGraphicFramePr>
            <a:graphicFrameLocks noGrp="1"/>
          </p:cNvGraphicFramePr>
          <p:nvPr/>
        </p:nvGraphicFramePr>
        <p:xfrm>
          <a:off x="1116330" y="5140452"/>
          <a:ext cx="5683885" cy="2316480"/>
        </p:xfrm>
        <a:graphic>
          <a:graphicData uri="http://schemas.openxmlformats.org/drawingml/2006/table">
            <a:tbl>
              <a:tblPr firstRow="1" bandRow="1">
                <a:tableStyleId>{2D5ABB26-0587-4C30-8999-92F81FD0307C}</a:tableStyleId>
              </a:tblPr>
              <a:tblGrid>
                <a:gridCol w="1334254">
                  <a:extLst>
                    <a:ext uri="{9D8B030D-6E8A-4147-A177-3AD203B41FA5}">
                      <a16:colId xmlns:a16="http://schemas.microsoft.com/office/drawing/2014/main" val="20000"/>
                    </a:ext>
                  </a:extLst>
                </a:gridCol>
                <a:gridCol w="1235246">
                  <a:extLst>
                    <a:ext uri="{9D8B030D-6E8A-4147-A177-3AD203B41FA5}">
                      <a16:colId xmlns:a16="http://schemas.microsoft.com/office/drawing/2014/main" val="20001"/>
                    </a:ext>
                  </a:extLst>
                </a:gridCol>
                <a:gridCol w="1440341">
                  <a:extLst>
                    <a:ext uri="{9D8B030D-6E8A-4147-A177-3AD203B41FA5}">
                      <a16:colId xmlns:a16="http://schemas.microsoft.com/office/drawing/2014/main" val="20002"/>
                    </a:ext>
                  </a:extLst>
                </a:gridCol>
                <a:gridCol w="1646482">
                  <a:extLst>
                    <a:ext uri="{9D8B030D-6E8A-4147-A177-3AD203B41FA5}">
                      <a16:colId xmlns:a16="http://schemas.microsoft.com/office/drawing/2014/main" val="20003"/>
                    </a:ext>
                  </a:extLst>
                </a:gridCol>
              </a:tblGrid>
              <a:tr h="338709">
                <a:tc>
                  <a:txBody>
                    <a:bodyPr/>
                    <a:lstStyle/>
                    <a:p>
                      <a:pPr marL="55244" marR="424815">
                        <a:lnSpc>
                          <a:spcPts val="1300"/>
                        </a:lnSpc>
                        <a:spcBef>
                          <a:spcPts val="10"/>
                        </a:spcBef>
                      </a:pPr>
                      <a:r>
                        <a:rPr sz="1100" spc="10" dirty="0">
                          <a:solidFill>
                            <a:srgbClr val="FFFFFF"/>
                          </a:solidFill>
                          <a:latin typeface="Arial"/>
                          <a:cs typeface="Arial"/>
                        </a:rPr>
                        <a:t>Parameter</a:t>
                      </a:r>
                      <a:r>
                        <a:rPr sz="1100" spc="-60" dirty="0">
                          <a:solidFill>
                            <a:srgbClr val="FFFFFF"/>
                          </a:solidFill>
                          <a:latin typeface="Arial"/>
                          <a:cs typeface="Arial"/>
                        </a:rPr>
                        <a:t> </a:t>
                      </a:r>
                      <a:r>
                        <a:rPr sz="1100" spc="5" dirty="0">
                          <a:solidFill>
                            <a:srgbClr val="FFFFFF"/>
                          </a:solidFill>
                          <a:latin typeface="Arial"/>
                          <a:cs typeface="Arial"/>
                        </a:rPr>
                        <a:t>or  </a:t>
                      </a:r>
                      <a:r>
                        <a:rPr sz="1100" spc="10" dirty="0">
                          <a:solidFill>
                            <a:srgbClr val="FFFFFF"/>
                          </a:solidFill>
                          <a:latin typeface="Arial"/>
                          <a:cs typeface="Arial"/>
                        </a:rPr>
                        <a:t>Feature</a:t>
                      </a:r>
                      <a:endParaRPr sz="1100">
                        <a:latin typeface="Arial"/>
                        <a:cs typeface="Arial"/>
                      </a:endParaRPr>
                    </a:p>
                  </a:txBody>
                  <a:tcPr marL="0" marR="0" marT="1270" marB="0">
                    <a:lnL w="18287">
                      <a:solidFill>
                        <a:srgbClr val="000000"/>
                      </a:solidFill>
                      <a:prstDash val="solid"/>
                    </a:lnL>
                    <a:lnT w="17525">
                      <a:solidFill>
                        <a:srgbClr val="000000"/>
                      </a:solidFill>
                      <a:prstDash val="solid"/>
                    </a:lnT>
                    <a:solidFill>
                      <a:srgbClr val="001F5F"/>
                    </a:solidFill>
                  </a:tcPr>
                </a:tc>
                <a:tc>
                  <a:txBody>
                    <a:bodyPr/>
                    <a:lstStyle/>
                    <a:p>
                      <a:pPr marL="135890">
                        <a:lnSpc>
                          <a:spcPts val="1270"/>
                        </a:lnSpc>
                      </a:pPr>
                      <a:r>
                        <a:rPr sz="1100" spc="10" dirty="0">
                          <a:solidFill>
                            <a:srgbClr val="FFFFFF"/>
                          </a:solidFill>
                          <a:latin typeface="Arial"/>
                          <a:cs typeface="Arial"/>
                        </a:rPr>
                        <a:t>Unit of</a:t>
                      </a:r>
                      <a:r>
                        <a:rPr sz="1100" spc="-85" dirty="0">
                          <a:solidFill>
                            <a:srgbClr val="FFFFFF"/>
                          </a:solidFill>
                          <a:latin typeface="Arial"/>
                          <a:cs typeface="Arial"/>
                        </a:rPr>
                        <a:t> </a:t>
                      </a:r>
                      <a:r>
                        <a:rPr sz="1100" spc="15" dirty="0">
                          <a:solidFill>
                            <a:srgbClr val="FFFFFF"/>
                          </a:solidFill>
                          <a:latin typeface="Arial"/>
                          <a:cs typeface="Arial"/>
                        </a:rPr>
                        <a:t>Measure</a:t>
                      </a:r>
                      <a:endParaRPr sz="1100">
                        <a:latin typeface="Arial"/>
                        <a:cs typeface="Arial"/>
                      </a:endParaRPr>
                    </a:p>
                  </a:txBody>
                  <a:tcPr marL="0" marR="0" marT="0" marB="0">
                    <a:lnT w="17525">
                      <a:solidFill>
                        <a:srgbClr val="000000"/>
                      </a:solidFill>
                      <a:prstDash val="solid"/>
                    </a:lnT>
                    <a:solidFill>
                      <a:srgbClr val="001F5F"/>
                    </a:solidFill>
                  </a:tcPr>
                </a:tc>
                <a:tc>
                  <a:txBody>
                    <a:bodyPr/>
                    <a:lstStyle/>
                    <a:p>
                      <a:pPr marL="526415" marR="220345" indent="-255270">
                        <a:lnSpc>
                          <a:spcPts val="1300"/>
                        </a:lnSpc>
                        <a:spcBef>
                          <a:spcPts val="10"/>
                        </a:spcBef>
                      </a:pPr>
                      <a:r>
                        <a:rPr sz="1100" spc="10" dirty="0">
                          <a:solidFill>
                            <a:srgbClr val="FFFFFF"/>
                          </a:solidFill>
                          <a:latin typeface="Arial"/>
                          <a:cs typeface="Arial"/>
                        </a:rPr>
                        <a:t>Indicative</a:t>
                      </a:r>
                      <a:r>
                        <a:rPr sz="1100" spc="-75" dirty="0">
                          <a:solidFill>
                            <a:srgbClr val="FFFFFF"/>
                          </a:solidFill>
                          <a:latin typeface="Arial"/>
                          <a:cs typeface="Arial"/>
                        </a:rPr>
                        <a:t> </a:t>
                      </a:r>
                      <a:r>
                        <a:rPr sz="1100" spc="15" dirty="0">
                          <a:solidFill>
                            <a:srgbClr val="FFFFFF"/>
                          </a:solidFill>
                          <a:latin typeface="Arial"/>
                          <a:cs typeface="Arial"/>
                        </a:rPr>
                        <a:t>Cost  </a:t>
                      </a:r>
                      <a:r>
                        <a:rPr sz="1100" spc="10" dirty="0">
                          <a:solidFill>
                            <a:srgbClr val="FFFFFF"/>
                          </a:solidFill>
                          <a:latin typeface="Arial"/>
                          <a:cs typeface="Arial"/>
                        </a:rPr>
                        <a:t>Impact</a:t>
                      </a:r>
                      <a:endParaRPr sz="1100">
                        <a:latin typeface="Arial"/>
                        <a:cs typeface="Arial"/>
                      </a:endParaRPr>
                    </a:p>
                  </a:txBody>
                  <a:tcPr marL="0" marR="0" marT="1270" marB="0">
                    <a:lnT w="17525">
                      <a:solidFill>
                        <a:srgbClr val="000000"/>
                      </a:solidFill>
                      <a:prstDash val="solid"/>
                    </a:lnT>
                    <a:solidFill>
                      <a:srgbClr val="001F5F"/>
                    </a:solidFill>
                  </a:tcPr>
                </a:tc>
                <a:tc>
                  <a:txBody>
                    <a:bodyPr/>
                    <a:lstStyle/>
                    <a:p>
                      <a:pPr marL="240029">
                        <a:lnSpc>
                          <a:spcPts val="1270"/>
                        </a:lnSpc>
                      </a:pPr>
                      <a:r>
                        <a:rPr sz="1100" spc="10" dirty="0">
                          <a:solidFill>
                            <a:srgbClr val="FFFFFF"/>
                          </a:solidFill>
                          <a:latin typeface="Arial"/>
                          <a:cs typeface="Arial"/>
                        </a:rPr>
                        <a:t>Notes </a:t>
                      </a:r>
                      <a:r>
                        <a:rPr sz="1100" spc="5" dirty="0">
                          <a:solidFill>
                            <a:srgbClr val="FFFFFF"/>
                          </a:solidFill>
                          <a:latin typeface="Arial"/>
                          <a:cs typeface="Arial"/>
                        </a:rPr>
                        <a:t>/</a:t>
                      </a:r>
                      <a:r>
                        <a:rPr sz="1100" spc="-65" dirty="0">
                          <a:solidFill>
                            <a:srgbClr val="FFFFFF"/>
                          </a:solidFill>
                          <a:latin typeface="Arial"/>
                          <a:cs typeface="Arial"/>
                        </a:rPr>
                        <a:t> </a:t>
                      </a:r>
                      <a:r>
                        <a:rPr sz="1100" spc="15" dirty="0">
                          <a:solidFill>
                            <a:srgbClr val="FFFFFF"/>
                          </a:solidFill>
                          <a:latin typeface="Arial"/>
                          <a:cs typeface="Arial"/>
                        </a:rPr>
                        <a:t>Comments</a:t>
                      </a:r>
                      <a:endParaRPr sz="1100">
                        <a:latin typeface="Arial"/>
                        <a:cs typeface="Arial"/>
                      </a:endParaRPr>
                    </a:p>
                  </a:txBody>
                  <a:tcPr marL="0" marR="0" marT="0" marB="0">
                    <a:lnR w="18288">
                      <a:solidFill>
                        <a:srgbClr val="000000"/>
                      </a:solidFill>
                      <a:prstDash val="solid"/>
                    </a:lnR>
                    <a:lnT w="17525">
                      <a:solidFill>
                        <a:srgbClr val="000000"/>
                      </a:solidFill>
                      <a:prstDash val="solid"/>
                    </a:lnT>
                    <a:solidFill>
                      <a:srgbClr val="001F5F"/>
                    </a:solidFill>
                  </a:tcPr>
                </a:tc>
                <a:extLst>
                  <a:ext uri="{0D108BD9-81ED-4DB2-BD59-A6C34878D82A}">
                    <a16:rowId xmlns:a16="http://schemas.microsoft.com/office/drawing/2014/main" val="10000"/>
                  </a:ext>
                </a:extLst>
              </a:tr>
              <a:tr h="563128">
                <a:tc>
                  <a:txBody>
                    <a:bodyPr/>
                    <a:lstStyle/>
                    <a:p>
                      <a:pPr>
                        <a:lnSpc>
                          <a:spcPct val="100000"/>
                        </a:lnSpc>
                        <a:spcBef>
                          <a:spcPts val="45"/>
                        </a:spcBef>
                      </a:pPr>
                      <a:endParaRPr sz="1350">
                        <a:latin typeface="Times New Roman"/>
                        <a:cs typeface="Times New Roman"/>
                      </a:endParaRPr>
                    </a:p>
                    <a:p>
                      <a:pPr marL="55244">
                        <a:lnSpc>
                          <a:spcPct val="100000"/>
                        </a:lnSpc>
                      </a:pPr>
                      <a:r>
                        <a:rPr sz="950" b="1" spc="-5" dirty="0">
                          <a:latin typeface="Arial"/>
                          <a:cs typeface="Arial"/>
                        </a:rPr>
                        <a:t>Size</a:t>
                      </a:r>
                      <a:endParaRPr sz="950">
                        <a:latin typeface="Arial"/>
                        <a:cs typeface="Arial"/>
                      </a:endParaRPr>
                    </a:p>
                  </a:txBody>
                  <a:tcPr marL="0" marR="0" marT="5715" marB="0">
                    <a:lnL w="18287">
                      <a:solidFill>
                        <a:srgbClr val="000000"/>
                      </a:solidFill>
                      <a:prstDash val="solid"/>
                    </a:lnL>
                  </a:tcPr>
                </a:tc>
                <a:tc>
                  <a:txBody>
                    <a:bodyPr/>
                    <a:lstStyle/>
                    <a:p>
                      <a:pPr>
                        <a:lnSpc>
                          <a:spcPct val="100000"/>
                        </a:lnSpc>
                        <a:spcBef>
                          <a:spcPts val="50"/>
                        </a:spcBef>
                      </a:pPr>
                      <a:endParaRPr sz="950">
                        <a:latin typeface="Times New Roman"/>
                        <a:cs typeface="Times New Roman"/>
                      </a:endParaRPr>
                    </a:p>
                    <a:p>
                      <a:pPr marL="92710" marR="337820">
                        <a:lnSpc>
                          <a:spcPts val="1090"/>
                        </a:lnSpc>
                      </a:pPr>
                      <a:r>
                        <a:rPr sz="950" spc="-10" dirty="0">
                          <a:latin typeface="Arial"/>
                          <a:cs typeface="Arial"/>
                        </a:rPr>
                        <a:t>30' </a:t>
                      </a:r>
                      <a:r>
                        <a:rPr sz="950" spc="-5" dirty="0">
                          <a:latin typeface="Arial"/>
                          <a:cs typeface="Arial"/>
                        </a:rPr>
                        <a:t>x </a:t>
                      </a:r>
                      <a:r>
                        <a:rPr sz="950" spc="-10" dirty="0">
                          <a:latin typeface="Arial"/>
                          <a:cs typeface="Arial"/>
                        </a:rPr>
                        <a:t>110‘ as  reference</a:t>
                      </a:r>
                      <a:r>
                        <a:rPr sz="950" spc="-60" dirty="0">
                          <a:latin typeface="Arial"/>
                          <a:cs typeface="Arial"/>
                        </a:rPr>
                        <a:t> </a:t>
                      </a:r>
                      <a:r>
                        <a:rPr sz="950" spc="-10" dirty="0">
                          <a:latin typeface="Arial"/>
                          <a:cs typeface="Arial"/>
                        </a:rPr>
                        <a:t>point</a:t>
                      </a:r>
                      <a:endParaRPr sz="950">
                        <a:latin typeface="Arial"/>
                        <a:cs typeface="Arial"/>
                      </a:endParaRPr>
                    </a:p>
                  </a:txBody>
                  <a:tcPr marL="0" marR="0" marT="6350" marB="0"/>
                </a:tc>
                <a:tc>
                  <a:txBody>
                    <a:bodyPr/>
                    <a:lstStyle/>
                    <a:p>
                      <a:pPr marL="86360" marR="151130">
                        <a:lnSpc>
                          <a:spcPct val="95000"/>
                        </a:lnSpc>
                        <a:spcBef>
                          <a:spcPts val="580"/>
                        </a:spcBef>
                      </a:pPr>
                      <a:r>
                        <a:rPr sz="950" spc="-10" dirty="0">
                          <a:latin typeface="Arial"/>
                          <a:cs typeface="Arial"/>
                        </a:rPr>
                        <a:t>Cutting diameter </a:t>
                      </a:r>
                      <a:r>
                        <a:rPr sz="950" spc="-5" dirty="0">
                          <a:latin typeface="Arial"/>
                          <a:cs typeface="Arial"/>
                        </a:rPr>
                        <a:t>by </a:t>
                      </a:r>
                      <a:r>
                        <a:rPr sz="950" spc="-15" dirty="0">
                          <a:latin typeface="Arial"/>
                          <a:cs typeface="Arial"/>
                        </a:rPr>
                        <a:t>2’  </a:t>
                      </a:r>
                      <a:r>
                        <a:rPr sz="950" spc="-10" dirty="0">
                          <a:latin typeface="Arial"/>
                          <a:cs typeface="Arial"/>
                        </a:rPr>
                        <a:t>and length </a:t>
                      </a:r>
                      <a:r>
                        <a:rPr sz="950" spc="-5" dirty="0">
                          <a:latin typeface="Arial"/>
                          <a:cs typeface="Arial"/>
                        </a:rPr>
                        <a:t>by </a:t>
                      </a:r>
                      <a:r>
                        <a:rPr sz="950" spc="-10" dirty="0">
                          <a:latin typeface="Arial"/>
                          <a:cs typeface="Arial"/>
                        </a:rPr>
                        <a:t>10’  reduces cost by</a:t>
                      </a:r>
                      <a:r>
                        <a:rPr sz="950" spc="-40" dirty="0">
                          <a:latin typeface="Arial"/>
                          <a:cs typeface="Arial"/>
                        </a:rPr>
                        <a:t> </a:t>
                      </a:r>
                      <a:r>
                        <a:rPr sz="950" spc="-10" dirty="0">
                          <a:latin typeface="Arial"/>
                          <a:cs typeface="Arial"/>
                        </a:rPr>
                        <a:t>$560k</a:t>
                      </a:r>
                      <a:endParaRPr sz="950">
                        <a:latin typeface="Arial"/>
                        <a:cs typeface="Arial"/>
                      </a:endParaRPr>
                    </a:p>
                  </a:txBody>
                  <a:tcPr marL="0" marR="0" marT="73660" marB="0"/>
                </a:tc>
                <a:tc>
                  <a:txBody>
                    <a:bodyPr/>
                    <a:lstStyle/>
                    <a:p>
                      <a:pPr>
                        <a:lnSpc>
                          <a:spcPct val="100000"/>
                        </a:lnSpc>
                        <a:spcBef>
                          <a:spcPts val="50"/>
                        </a:spcBef>
                      </a:pPr>
                      <a:endParaRPr sz="950">
                        <a:latin typeface="Times New Roman"/>
                        <a:cs typeface="Times New Roman"/>
                      </a:endParaRPr>
                    </a:p>
                    <a:p>
                      <a:pPr marL="85090" marR="448309">
                        <a:lnSpc>
                          <a:spcPts val="1090"/>
                        </a:lnSpc>
                      </a:pPr>
                      <a:r>
                        <a:rPr sz="950" spc="-10" dirty="0">
                          <a:latin typeface="Arial"/>
                          <a:cs typeface="Arial"/>
                        </a:rPr>
                        <a:t>Diameters over 32’  technically</a:t>
                      </a:r>
                      <a:r>
                        <a:rPr sz="950" spc="-25" dirty="0">
                          <a:latin typeface="Arial"/>
                          <a:cs typeface="Arial"/>
                        </a:rPr>
                        <a:t> </a:t>
                      </a:r>
                      <a:r>
                        <a:rPr sz="950" spc="-10" dirty="0">
                          <a:latin typeface="Arial"/>
                          <a:cs typeface="Arial"/>
                        </a:rPr>
                        <a:t>infeasible</a:t>
                      </a:r>
                      <a:endParaRPr sz="950">
                        <a:latin typeface="Arial"/>
                        <a:cs typeface="Arial"/>
                      </a:endParaRPr>
                    </a:p>
                  </a:txBody>
                  <a:tcPr marL="0" marR="0" marT="6350" marB="0">
                    <a:lnR w="18288">
                      <a:solidFill>
                        <a:srgbClr val="000000"/>
                      </a:solidFill>
                      <a:prstDash val="solid"/>
                    </a:lnR>
                  </a:tcPr>
                </a:tc>
                <a:extLst>
                  <a:ext uri="{0D108BD9-81ED-4DB2-BD59-A6C34878D82A}">
                    <a16:rowId xmlns:a16="http://schemas.microsoft.com/office/drawing/2014/main" val="10001"/>
                  </a:ext>
                </a:extLst>
              </a:tr>
              <a:tr h="694940">
                <a:tc>
                  <a:txBody>
                    <a:bodyPr/>
                    <a:lstStyle/>
                    <a:p>
                      <a:pPr>
                        <a:lnSpc>
                          <a:spcPct val="100000"/>
                        </a:lnSpc>
                      </a:pPr>
                      <a:endParaRPr sz="1000">
                        <a:latin typeface="Times New Roman"/>
                        <a:cs typeface="Times New Roman"/>
                      </a:endParaRPr>
                    </a:p>
                    <a:p>
                      <a:pPr>
                        <a:lnSpc>
                          <a:spcPct val="100000"/>
                        </a:lnSpc>
                        <a:spcBef>
                          <a:spcPts val="45"/>
                        </a:spcBef>
                      </a:pPr>
                      <a:endParaRPr sz="800">
                        <a:latin typeface="Times New Roman"/>
                        <a:cs typeface="Times New Roman"/>
                      </a:endParaRPr>
                    </a:p>
                    <a:p>
                      <a:pPr marL="55244">
                        <a:lnSpc>
                          <a:spcPct val="100000"/>
                        </a:lnSpc>
                      </a:pPr>
                      <a:r>
                        <a:rPr sz="950" b="1" spc="-5" dirty="0">
                          <a:latin typeface="Arial"/>
                          <a:cs typeface="Arial"/>
                        </a:rPr>
                        <a:t>Metallurgy</a:t>
                      </a:r>
                      <a:endParaRPr sz="950">
                        <a:latin typeface="Arial"/>
                        <a:cs typeface="Arial"/>
                      </a:endParaRPr>
                    </a:p>
                  </a:txBody>
                  <a:tcPr marL="0" marR="0" marT="0" marB="0">
                    <a:lnL w="18287">
                      <a:solidFill>
                        <a:srgbClr val="000000"/>
                      </a:solidFill>
                      <a:prstDash val="solid"/>
                    </a:lnL>
                  </a:tcPr>
                </a:tc>
                <a:tc>
                  <a:txBody>
                    <a:bodyPr/>
                    <a:lstStyle/>
                    <a:p>
                      <a:pPr>
                        <a:lnSpc>
                          <a:spcPct val="100000"/>
                        </a:lnSpc>
                        <a:spcBef>
                          <a:spcPts val="5"/>
                        </a:spcBef>
                      </a:pPr>
                      <a:endParaRPr sz="950">
                        <a:latin typeface="Times New Roman"/>
                        <a:cs typeface="Times New Roman"/>
                      </a:endParaRPr>
                    </a:p>
                    <a:p>
                      <a:pPr marL="92710" marR="139700">
                        <a:lnSpc>
                          <a:spcPct val="95000"/>
                        </a:lnSpc>
                      </a:pPr>
                      <a:r>
                        <a:rPr sz="950" spc="-5" dirty="0">
                          <a:latin typeface="Arial"/>
                          <a:cs typeface="Arial"/>
                        </a:rPr>
                        <a:t>2 </a:t>
                      </a:r>
                      <a:r>
                        <a:rPr sz="950" spc="-10" dirty="0">
                          <a:latin typeface="Arial"/>
                          <a:cs typeface="Arial"/>
                        </a:rPr>
                        <a:t>1/4 Cr-1 Mo w/  410SS cladding</a:t>
                      </a:r>
                      <a:r>
                        <a:rPr sz="950" spc="-65" dirty="0">
                          <a:latin typeface="Arial"/>
                          <a:cs typeface="Arial"/>
                        </a:rPr>
                        <a:t> </a:t>
                      </a:r>
                      <a:r>
                        <a:rPr sz="950" spc="-10" dirty="0">
                          <a:latin typeface="Arial"/>
                          <a:cs typeface="Arial"/>
                        </a:rPr>
                        <a:t>as  reference</a:t>
                      </a:r>
                      <a:r>
                        <a:rPr sz="950" spc="-60" dirty="0">
                          <a:latin typeface="Arial"/>
                          <a:cs typeface="Arial"/>
                        </a:rPr>
                        <a:t> </a:t>
                      </a:r>
                      <a:r>
                        <a:rPr sz="950" spc="-10" dirty="0">
                          <a:latin typeface="Arial"/>
                          <a:cs typeface="Arial"/>
                        </a:rPr>
                        <a:t>point</a:t>
                      </a:r>
                      <a:endParaRPr sz="950">
                        <a:latin typeface="Arial"/>
                        <a:cs typeface="Arial"/>
                      </a:endParaRPr>
                    </a:p>
                  </a:txBody>
                  <a:tcPr marL="0" marR="0" marT="635" marB="0"/>
                </a:tc>
                <a:tc>
                  <a:txBody>
                    <a:bodyPr/>
                    <a:lstStyle/>
                    <a:p>
                      <a:pPr>
                        <a:lnSpc>
                          <a:spcPct val="100000"/>
                        </a:lnSpc>
                        <a:spcBef>
                          <a:spcPts val="5"/>
                        </a:spcBef>
                      </a:pPr>
                      <a:endParaRPr sz="950">
                        <a:latin typeface="Times New Roman"/>
                        <a:cs typeface="Times New Roman"/>
                      </a:endParaRPr>
                    </a:p>
                    <a:p>
                      <a:pPr marL="86360" marR="144145">
                        <a:lnSpc>
                          <a:spcPct val="95000"/>
                        </a:lnSpc>
                      </a:pPr>
                      <a:r>
                        <a:rPr sz="950" spc="-10" dirty="0">
                          <a:latin typeface="Arial"/>
                          <a:cs typeface="Arial"/>
                        </a:rPr>
                        <a:t>Downgrading to </a:t>
                      </a:r>
                      <a:r>
                        <a:rPr sz="950" spc="-5" dirty="0">
                          <a:latin typeface="Arial"/>
                          <a:cs typeface="Arial"/>
                        </a:rPr>
                        <a:t>1 </a:t>
                      </a:r>
                      <a:r>
                        <a:rPr sz="950" spc="-10" dirty="0">
                          <a:latin typeface="Arial"/>
                          <a:cs typeface="Arial"/>
                        </a:rPr>
                        <a:t>1/4  Cr-1/2 Mo costs $300k  less</a:t>
                      </a:r>
                      <a:endParaRPr sz="950">
                        <a:latin typeface="Arial"/>
                        <a:cs typeface="Arial"/>
                      </a:endParaRPr>
                    </a:p>
                  </a:txBody>
                  <a:tcPr marL="0" marR="0" marT="635" marB="0"/>
                </a:tc>
                <a:tc>
                  <a:txBody>
                    <a:bodyPr/>
                    <a:lstStyle/>
                    <a:p>
                      <a:pPr marL="85090" marR="76200">
                        <a:lnSpc>
                          <a:spcPct val="94900"/>
                        </a:lnSpc>
                        <a:spcBef>
                          <a:spcPts val="550"/>
                        </a:spcBef>
                      </a:pPr>
                      <a:r>
                        <a:rPr sz="950" spc="-10" dirty="0">
                          <a:latin typeface="Arial"/>
                          <a:cs typeface="Arial"/>
                        </a:rPr>
                        <a:t>Cost increases 9% </a:t>
                      </a:r>
                      <a:r>
                        <a:rPr sz="950" spc="-5" dirty="0">
                          <a:latin typeface="Arial"/>
                          <a:cs typeface="Arial"/>
                        </a:rPr>
                        <a:t>to  </a:t>
                      </a:r>
                      <a:r>
                        <a:rPr sz="950" spc="-10" dirty="0">
                          <a:latin typeface="Arial"/>
                          <a:cs typeface="Arial"/>
                        </a:rPr>
                        <a:t>upgrade from </a:t>
                      </a:r>
                      <a:r>
                        <a:rPr sz="950" spc="-5" dirty="0">
                          <a:latin typeface="Arial"/>
                          <a:cs typeface="Arial"/>
                        </a:rPr>
                        <a:t>1 </a:t>
                      </a:r>
                      <a:r>
                        <a:rPr sz="950" spc="-10" dirty="0">
                          <a:latin typeface="Arial"/>
                          <a:cs typeface="Arial"/>
                        </a:rPr>
                        <a:t>Cr-1/2 Mo  </a:t>
                      </a:r>
                      <a:r>
                        <a:rPr sz="950" spc="-5" dirty="0">
                          <a:latin typeface="Arial"/>
                          <a:cs typeface="Arial"/>
                        </a:rPr>
                        <a:t>to 1 </a:t>
                      </a:r>
                      <a:r>
                        <a:rPr sz="950" spc="-10" dirty="0">
                          <a:latin typeface="Arial"/>
                          <a:cs typeface="Arial"/>
                        </a:rPr>
                        <a:t>1/4 Cr-1/2 Mo, then </a:t>
                      </a:r>
                      <a:r>
                        <a:rPr sz="950" spc="-15" dirty="0">
                          <a:latin typeface="Arial"/>
                          <a:cs typeface="Arial"/>
                        </a:rPr>
                        <a:t>6%  </a:t>
                      </a:r>
                      <a:r>
                        <a:rPr sz="950" spc="-5" dirty="0">
                          <a:latin typeface="Arial"/>
                          <a:cs typeface="Arial"/>
                        </a:rPr>
                        <a:t>for 2 1/4 </a:t>
                      </a:r>
                      <a:r>
                        <a:rPr sz="950" spc="-10" dirty="0">
                          <a:latin typeface="Arial"/>
                          <a:cs typeface="Arial"/>
                        </a:rPr>
                        <a:t>Cr-1</a:t>
                      </a:r>
                      <a:r>
                        <a:rPr sz="950" spc="-95" dirty="0">
                          <a:latin typeface="Arial"/>
                          <a:cs typeface="Arial"/>
                        </a:rPr>
                        <a:t> </a:t>
                      </a:r>
                      <a:r>
                        <a:rPr sz="950" spc="-5" dirty="0">
                          <a:latin typeface="Arial"/>
                          <a:cs typeface="Arial"/>
                        </a:rPr>
                        <a:t>Mo</a:t>
                      </a:r>
                      <a:endParaRPr sz="950">
                        <a:latin typeface="Arial"/>
                        <a:cs typeface="Arial"/>
                      </a:endParaRPr>
                    </a:p>
                  </a:txBody>
                  <a:tcPr marL="0" marR="0" marT="69850" marB="0">
                    <a:lnR w="18288">
                      <a:solidFill>
                        <a:srgbClr val="000000"/>
                      </a:solidFill>
                      <a:prstDash val="solid"/>
                    </a:lnR>
                  </a:tcPr>
                </a:tc>
                <a:extLst>
                  <a:ext uri="{0D108BD9-81ED-4DB2-BD59-A6C34878D82A}">
                    <a16:rowId xmlns:a16="http://schemas.microsoft.com/office/drawing/2014/main" val="10002"/>
                  </a:ext>
                </a:extLst>
              </a:tr>
              <a:tr h="209544">
                <a:tc>
                  <a:txBody>
                    <a:bodyPr/>
                    <a:lstStyle/>
                    <a:p>
                      <a:endParaRPr sz="950">
                        <a:latin typeface="Arial"/>
                        <a:cs typeface="Arial"/>
                      </a:endParaRPr>
                    </a:p>
                  </a:txBody>
                  <a:tcPr marL="0" marR="0" marT="0" marB="0">
                    <a:lnL w="18287">
                      <a:solidFill>
                        <a:srgbClr val="000000"/>
                      </a:solidFill>
                      <a:prstDash val="solid"/>
                    </a:lnL>
                  </a:tcPr>
                </a:tc>
                <a:tc>
                  <a:txBody>
                    <a:bodyPr/>
                    <a:lstStyle/>
                    <a:p>
                      <a:endParaRPr sz="950">
                        <a:latin typeface="Arial"/>
                        <a:cs typeface="Arial"/>
                      </a:endParaRPr>
                    </a:p>
                  </a:txBody>
                  <a:tcPr marL="0" marR="0" marT="0" marB="0"/>
                </a:tc>
                <a:tc>
                  <a:txBody>
                    <a:bodyPr/>
                    <a:lstStyle/>
                    <a:p>
                      <a:pPr marL="86360">
                        <a:lnSpc>
                          <a:spcPct val="100000"/>
                        </a:lnSpc>
                        <a:spcBef>
                          <a:spcPts val="480"/>
                        </a:spcBef>
                      </a:pPr>
                      <a:r>
                        <a:rPr sz="950" spc="-10" dirty="0">
                          <a:latin typeface="Arial"/>
                          <a:cs typeface="Arial"/>
                        </a:rPr>
                        <a:t>Cost per barrel</a:t>
                      </a:r>
                      <a:r>
                        <a:rPr sz="950" spc="-45" dirty="0">
                          <a:latin typeface="Arial"/>
                          <a:cs typeface="Arial"/>
                        </a:rPr>
                        <a:t> </a:t>
                      </a:r>
                      <a:r>
                        <a:rPr sz="950" spc="-10" dirty="0">
                          <a:latin typeface="Arial"/>
                          <a:cs typeface="Arial"/>
                        </a:rPr>
                        <a:t>of</a:t>
                      </a:r>
                      <a:endParaRPr sz="950">
                        <a:latin typeface="Arial"/>
                        <a:cs typeface="Arial"/>
                      </a:endParaRPr>
                    </a:p>
                  </a:txBody>
                  <a:tcPr marL="0" marR="0" marT="60960" marB="0"/>
                </a:tc>
                <a:tc>
                  <a:txBody>
                    <a:bodyPr/>
                    <a:lstStyle/>
                    <a:p>
                      <a:endParaRPr sz="950">
                        <a:latin typeface="Arial"/>
                        <a:cs typeface="Arial"/>
                      </a:endParaRPr>
                    </a:p>
                  </a:txBody>
                  <a:tcPr marL="0" marR="0" marT="0" marB="0">
                    <a:lnR w="18288">
                      <a:solidFill>
                        <a:srgbClr val="000000"/>
                      </a:solidFill>
                      <a:prstDash val="solid"/>
                    </a:lnR>
                  </a:tcPr>
                </a:tc>
                <a:extLst>
                  <a:ext uri="{0D108BD9-81ED-4DB2-BD59-A6C34878D82A}">
                    <a16:rowId xmlns:a16="http://schemas.microsoft.com/office/drawing/2014/main" val="10003"/>
                  </a:ext>
                </a:extLst>
              </a:tr>
              <a:tr h="274704">
                <a:tc>
                  <a:txBody>
                    <a:bodyPr/>
                    <a:lstStyle/>
                    <a:p>
                      <a:pPr marL="55244">
                        <a:lnSpc>
                          <a:spcPct val="100000"/>
                        </a:lnSpc>
                        <a:spcBef>
                          <a:spcPts val="450"/>
                        </a:spcBef>
                      </a:pPr>
                      <a:r>
                        <a:rPr sz="950" b="1" spc="-10" dirty="0">
                          <a:latin typeface="Arial"/>
                          <a:cs typeface="Arial"/>
                        </a:rPr>
                        <a:t>Processing</a:t>
                      </a:r>
                      <a:r>
                        <a:rPr sz="950" b="1" spc="-65" dirty="0">
                          <a:latin typeface="Arial"/>
                          <a:cs typeface="Arial"/>
                        </a:rPr>
                        <a:t> </a:t>
                      </a:r>
                      <a:r>
                        <a:rPr sz="950" b="1" spc="-10" dirty="0">
                          <a:latin typeface="Arial"/>
                          <a:cs typeface="Arial"/>
                        </a:rPr>
                        <a:t>Capacity</a:t>
                      </a:r>
                      <a:endParaRPr sz="950">
                        <a:latin typeface="Arial"/>
                        <a:cs typeface="Arial"/>
                      </a:endParaRPr>
                    </a:p>
                  </a:txBody>
                  <a:tcPr marL="0" marR="0" marT="57150" marB="0">
                    <a:lnL w="18287">
                      <a:solidFill>
                        <a:srgbClr val="000000"/>
                      </a:solidFill>
                      <a:prstDash val="solid"/>
                    </a:lnL>
                  </a:tcPr>
                </a:tc>
                <a:tc>
                  <a:txBody>
                    <a:bodyPr/>
                    <a:lstStyle/>
                    <a:p>
                      <a:pPr marL="92710" marR="139065">
                        <a:lnSpc>
                          <a:spcPts val="1080"/>
                        </a:lnSpc>
                        <a:spcBef>
                          <a:spcPts val="5"/>
                        </a:spcBef>
                      </a:pPr>
                      <a:r>
                        <a:rPr sz="950" spc="-10" dirty="0">
                          <a:latin typeface="Arial"/>
                          <a:cs typeface="Arial"/>
                        </a:rPr>
                        <a:t>$/bpd (reference is  20k</a:t>
                      </a:r>
                      <a:r>
                        <a:rPr sz="950" spc="-85" dirty="0">
                          <a:latin typeface="Arial"/>
                          <a:cs typeface="Arial"/>
                        </a:rPr>
                        <a:t> </a:t>
                      </a:r>
                      <a:r>
                        <a:rPr sz="950" spc="-10" dirty="0">
                          <a:latin typeface="Arial"/>
                          <a:cs typeface="Arial"/>
                        </a:rPr>
                        <a:t>bpd)</a:t>
                      </a:r>
                      <a:endParaRPr sz="950">
                        <a:latin typeface="Arial"/>
                        <a:cs typeface="Arial"/>
                      </a:endParaRPr>
                    </a:p>
                  </a:txBody>
                  <a:tcPr marL="0" marR="0" marT="635" marB="0"/>
                </a:tc>
                <a:tc>
                  <a:txBody>
                    <a:bodyPr/>
                    <a:lstStyle/>
                    <a:p>
                      <a:pPr marL="86360" marR="77470">
                        <a:lnSpc>
                          <a:spcPts val="1080"/>
                        </a:lnSpc>
                        <a:spcBef>
                          <a:spcPts val="5"/>
                        </a:spcBef>
                      </a:pPr>
                      <a:r>
                        <a:rPr sz="950" spc="-10" dirty="0">
                          <a:latin typeface="Arial"/>
                          <a:cs typeface="Arial"/>
                        </a:rPr>
                        <a:t>capacity is $26k higher  for </a:t>
                      </a:r>
                      <a:r>
                        <a:rPr sz="950" spc="-5" dirty="0">
                          <a:latin typeface="Arial"/>
                          <a:cs typeface="Arial"/>
                        </a:rPr>
                        <a:t>a </a:t>
                      </a:r>
                      <a:r>
                        <a:rPr sz="950" spc="-10" dirty="0">
                          <a:latin typeface="Arial"/>
                          <a:cs typeface="Arial"/>
                        </a:rPr>
                        <a:t>10k bpd drum</a:t>
                      </a:r>
                      <a:r>
                        <a:rPr sz="950" spc="-50" dirty="0">
                          <a:latin typeface="Arial"/>
                          <a:cs typeface="Arial"/>
                        </a:rPr>
                        <a:t> </a:t>
                      </a:r>
                      <a:r>
                        <a:rPr sz="950" spc="-10" dirty="0">
                          <a:latin typeface="Arial"/>
                          <a:cs typeface="Arial"/>
                        </a:rPr>
                        <a:t>than</a:t>
                      </a:r>
                      <a:endParaRPr sz="950">
                        <a:latin typeface="Arial"/>
                        <a:cs typeface="Arial"/>
                      </a:endParaRPr>
                    </a:p>
                  </a:txBody>
                  <a:tcPr marL="0" marR="0" marT="635" marB="0"/>
                </a:tc>
                <a:tc>
                  <a:txBody>
                    <a:bodyPr/>
                    <a:lstStyle/>
                    <a:p>
                      <a:pPr marL="85090" marR="182880">
                        <a:lnSpc>
                          <a:spcPts val="1080"/>
                        </a:lnSpc>
                        <a:spcBef>
                          <a:spcPts val="5"/>
                        </a:spcBef>
                      </a:pPr>
                      <a:r>
                        <a:rPr sz="950" spc="-10" dirty="0">
                          <a:latin typeface="Arial"/>
                          <a:cs typeface="Arial"/>
                        </a:rPr>
                        <a:t>Per barrel </a:t>
                      </a:r>
                      <a:r>
                        <a:rPr sz="950" spc="-5" dirty="0">
                          <a:latin typeface="Arial"/>
                          <a:cs typeface="Arial"/>
                        </a:rPr>
                        <a:t>cost </a:t>
                      </a:r>
                      <a:r>
                        <a:rPr sz="950" spc="-10" dirty="0">
                          <a:latin typeface="Arial"/>
                          <a:cs typeface="Arial"/>
                        </a:rPr>
                        <a:t>decreases  flatten after 90k</a:t>
                      </a:r>
                      <a:r>
                        <a:rPr sz="950" spc="-25" dirty="0">
                          <a:latin typeface="Arial"/>
                          <a:cs typeface="Arial"/>
                        </a:rPr>
                        <a:t> </a:t>
                      </a:r>
                      <a:r>
                        <a:rPr sz="950" spc="-15" dirty="0">
                          <a:latin typeface="Arial"/>
                          <a:cs typeface="Arial"/>
                        </a:rPr>
                        <a:t>bpd</a:t>
                      </a:r>
                      <a:endParaRPr sz="950">
                        <a:latin typeface="Arial"/>
                        <a:cs typeface="Arial"/>
                      </a:endParaRPr>
                    </a:p>
                  </a:txBody>
                  <a:tcPr marL="0" marR="0" marT="635" marB="0">
                    <a:lnR w="18288">
                      <a:solidFill>
                        <a:srgbClr val="000000"/>
                      </a:solidFill>
                      <a:prstDash val="solid"/>
                    </a:lnR>
                  </a:tcPr>
                </a:tc>
                <a:extLst>
                  <a:ext uri="{0D108BD9-81ED-4DB2-BD59-A6C34878D82A}">
                    <a16:rowId xmlns:a16="http://schemas.microsoft.com/office/drawing/2014/main" val="10004"/>
                  </a:ext>
                </a:extLst>
              </a:tr>
              <a:tr h="217546">
                <a:tc>
                  <a:txBody>
                    <a:bodyPr/>
                    <a:lstStyle/>
                    <a:p>
                      <a:endParaRPr sz="950">
                        <a:latin typeface="Arial"/>
                        <a:cs typeface="Arial"/>
                      </a:endParaRPr>
                    </a:p>
                  </a:txBody>
                  <a:tcPr marL="0" marR="0" marT="0" marB="0">
                    <a:lnL w="18287">
                      <a:solidFill>
                        <a:srgbClr val="000000"/>
                      </a:solidFill>
                      <a:prstDash val="solid"/>
                    </a:lnL>
                    <a:lnB w="18287">
                      <a:solidFill>
                        <a:srgbClr val="000000"/>
                      </a:solidFill>
                      <a:prstDash val="solid"/>
                    </a:lnB>
                  </a:tcPr>
                </a:tc>
                <a:tc>
                  <a:txBody>
                    <a:bodyPr/>
                    <a:lstStyle/>
                    <a:p>
                      <a:endParaRPr sz="950">
                        <a:latin typeface="Arial"/>
                        <a:cs typeface="Arial"/>
                      </a:endParaRPr>
                    </a:p>
                  </a:txBody>
                  <a:tcPr marL="0" marR="0" marT="0" marB="0">
                    <a:lnB w="18287">
                      <a:solidFill>
                        <a:srgbClr val="000000"/>
                      </a:solidFill>
                      <a:prstDash val="solid"/>
                    </a:lnB>
                  </a:tcPr>
                </a:tc>
                <a:tc>
                  <a:txBody>
                    <a:bodyPr/>
                    <a:lstStyle/>
                    <a:p>
                      <a:pPr marL="86360">
                        <a:lnSpc>
                          <a:spcPts val="1055"/>
                        </a:lnSpc>
                      </a:pPr>
                      <a:r>
                        <a:rPr sz="950" spc="-5" dirty="0">
                          <a:latin typeface="Arial"/>
                          <a:cs typeface="Arial"/>
                        </a:rPr>
                        <a:t>it </a:t>
                      </a:r>
                      <a:r>
                        <a:rPr sz="950" spc="-10" dirty="0">
                          <a:latin typeface="Arial"/>
                          <a:cs typeface="Arial"/>
                        </a:rPr>
                        <a:t>is for </a:t>
                      </a:r>
                      <a:r>
                        <a:rPr sz="950" spc="-5" dirty="0">
                          <a:latin typeface="Arial"/>
                          <a:cs typeface="Arial"/>
                        </a:rPr>
                        <a:t>a  </a:t>
                      </a:r>
                      <a:r>
                        <a:rPr sz="950" spc="-10" dirty="0">
                          <a:latin typeface="Arial"/>
                          <a:cs typeface="Arial"/>
                        </a:rPr>
                        <a:t>20k bpd</a:t>
                      </a:r>
                      <a:r>
                        <a:rPr sz="950" spc="-40" dirty="0">
                          <a:latin typeface="Arial"/>
                          <a:cs typeface="Arial"/>
                        </a:rPr>
                        <a:t> </a:t>
                      </a:r>
                      <a:r>
                        <a:rPr sz="950" spc="-10" dirty="0">
                          <a:latin typeface="Arial"/>
                          <a:cs typeface="Arial"/>
                        </a:rPr>
                        <a:t>unit</a:t>
                      </a:r>
                      <a:endParaRPr sz="950">
                        <a:latin typeface="Arial"/>
                        <a:cs typeface="Arial"/>
                      </a:endParaRPr>
                    </a:p>
                  </a:txBody>
                  <a:tcPr marL="0" marR="0" marT="0" marB="0">
                    <a:lnB w="18287">
                      <a:solidFill>
                        <a:srgbClr val="000000"/>
                      </a:solidFill>
                      <a:prstDash val="solid"/>
                    </a:lnB>
                  </a:tcPr>
                </a:tc>
                <a:tc>
                  <a:txBody>
                    <a:bodyPr/>
                    <a:lstStyle/>
                    <a:p>
                      <a:endParaRPr sz="950">
                        <a:latin typeface="Arial"/>
                        <a:cs typeface="Arial"/>
                      </a:endParaRPr>
                    </a:p>
                  </a:txBody>
                  <a:tcPr marL="0" marR="0" marT="0" marB="0">
                    <a:lnR w="18288">
                      <a:solidFill>
                        <a:srgbClr val="000000"/>
                      </a:solidFill>
                      <a:prstDash val="solid"/>
                    </a:lnR>
                    <a:lnB w="18287">
                      <a:solidFill>
                        <a:srgbClr val="000000"/>
                      </a:solidFill>
                      <a:prstDash val="solid"/>
                    </a:lnB>
                  </a:tcPr>
                </a:tc>
                <a:extLst>
                  <a:ext uri="{0D108BD9-81ED-4DB2-BD59-A6C34878D82A}">
                    <a16:rowId xmlns:a16="http://schemas.microsoft.com/office/drawing/2014/main" val="10005"/>
                  </a:ext>
                </a:extLst>
              </a:tr>
            </a:tbl>
          </a:graphicData>
        </a:graphic>
      </p:graphicFrame>
      <p:sp>
        <p:nvSpPr>
          <p:cNvPr id="7" name="object 7"/>
          <p:cNvSpPr txBox="1"/>
          <p:nvPr/>
        </p:nvSpPr>
        <p:spPr>
          <a:xfrm>
            <a:off x="1177544" y="7457693"/>
            <a:ext cx="5405755" cy="1319530"/>
          </a:xfrm>
          <a:prstGeom prst="rect">
            <a:avLst/>
          </a:prstGeom>
        </p:spPr>
        <p:txBody>
          <a:bodyPr vert="horz" wrap="square" lIns="0" tIns="0" rIns="0" bIns="0" rtlCol="0">
            <a:spAutoFit/>
          </a:bodyPr>
          <a:lstStyle/>
          <a:p>
            <a:pPr marL="12700" marR="264160">
              <a:lnSpc>
                <a:spcPts val="1080"/>
              </a:lnSpc>
            </a:pPr>
            <a:r>
              <a:rPr sz="950" spc="-10" dirty="0">
                <a:latin typeface="Arial"/>
                <a:cs typeface="Arial"/>
              </a:rPr>
              <a:t>Note: Changing one parameter usually involves changing others, and the cost impact may not be  additive or</a:t>
            </a:r>
            <a:r>
              <a:rPr sz="950" spc="-40" dirty="0">
                <a:latin typeface="Arial"/>
                <a:cs typeface="Arial"/>
              </a:rPr>
              <a:t> </a:t>
            </a:r>
            <a:r>
              <a:rPr sz="950" spc="-10" dirty="0">
                <a:latin typeface="Arial"/>
                <a:cs typeface="Arial"/>
              </a:rPr>
              <a:t>linear.</a:t>
            </a:r>
            <a:endParaRPr sz="950">
              <a:latin typeface="Arial"/>
              <a:cs typeface="Arial"/>
            </a:endParaRPr>
          </a:p>
          <a:p>
            <a:pPr>
              <a:lnSpc>
                <a:spcPct val="100000"/>
              </a:lnSpc>
              <a:spcBef>
                <a:spcPts val="5"/>
              </a:spcBef>
            </a:pPr>
            <a:endParaRPr sz="1400">
              <a:latin typeface="Times New Roman"/>
              <a:cs typeface="Times New Roman"/>
            </a:endParaRPr>
          </a:p>
          <a:p>
            <a:pPr marL="120014" marR="5080">
              <a:lnSpc>
                <a:spcPct val="142500"/>
              </a:lnSpc>
              <a:spcBef>
                <a:spcPts val="5"/>
              </a:spcBef>
            </a:pPr>
            <a:r>
              <a:rPr sz="950" spc="-10" dirty="0">
                <a:latin typeface="Arial"/>
                <a:cs typeface="Arial"/>
              </a:rPr>
              <a:t>Increasing or decreasing </a:t>
            </a:r>
            <a:r>
              <a:rPr sz="950" spc="-5" dirty="0">
                <a:latin typeface="Arial"/>
                <a:cs typeface="Arial"/>
              </a:rPr>
              <a:t>the </a:t>
            </a:r>
            <a:r>
              <a:rPr sz="950" spc="-10" dirty="0">
                <a:latin typeface="Arial"/>
                <a:cs typeface="Arial"/>
              </a:rPr>
              <a:t>diameter of the unit changes the </a:t>
            </a:r>
            <a:r>
              <a:rPr sz="950" spc="-5" dirty="0">
                <a:latin typeface="Arial"/>
                <a:cs typeface="Arial"/>
              </a:rPr>
              <a:t>cost </a:t>
            </a:r>
            <a:r>
              <a:rPr sz="950" spc="-10" dirty="0">
                <a:latin typeface="Arial"/>
                <a:cs typeface="Arial"/>
              </a:rPr>
              <a:t>by approximately $775k per foot,  on average, between 25’ and 30’, using </a:t>
            </a:r>
            <a:r>
              <a:rPr sz="950" spc="-5" dirty="0">
                <a:latin typeface="Arial"/>
                <a:cs typeface="Arial"/>
              </a:rPr>
              <a:t>2 </a:t>
            </a:r>
            <a:r>
              <a:rPr sz="950" spc="-10" dirty="0">
                <a:latin typeface="Arial"/>
                <a:cs typeface="Arial"/>
              </a:rPr>
              <a:t>1/4 Cr-1 Mo </a:t>
            </a:r>
            <a:r>
              <a:rPr sz="950" spc="-15" dirty="0">
                <a:latin typeface="Arial"/>
                <a:cs typeface="Arial"/>
              </a:rPr>
              <a:t>w/ </a:t>
            </a:r>
            <a:r>
              <a:rPr sz="950" spc="-10" dirty="0">
                <a:latin typeface="Arial"/>
                <a:cs typeface="Arial"/>
              </a:rPr>
              <a:t>410SS cladding as the baseline. </a:t>
            </a:r>
            <a:r>
              <a:rPr sz="950" spc="-5" dirty="0">
                <a:latin typeface="Arial"/>
                <a:cs typeface="Arial"/>
              </a:rPr>
              <a:t>A </a:t>
            </a:r>
            <a:r>
              <a:rPr sz="950" spc="-10" dirty="0">
                <a:latin typeface="Arial"/>
                <a:cs typeface="Arial"/>
              </a:rPr>
              <a:t>30’ unit  costs approximately $8.4m, compared to $4.5m for </a:t>
            </a:r>
            <a:r>
              <a:rPr sz="950" spc="-5" dirty="0">
                <a:latin typeface="Arial"/>
                <a:cs typeface="Arial"/>
              </a:rPr>
              <a:t>a </a:t>
            </a:r>
            <a:r>
              <a:rPr sz="950" spc="-10" dirty="0">
                <a:latin typeface="Arial"/>
                <a:cs typeface="Arial"/>
              </a:rPr>
              <a:t>25’ unit. Upgrading metallurgy increases cost  by approximately 50%, going from </a:t>
            </a:r>
            <a:r>
              <a:rPr sz="950" spc="-5" dirty="0">
                <a:latin typeface="Arial"/>
                <a:cs typeface="Arial"/>
              </a:rPr>
              <a:t>1 </a:t>
            </a:r>
            <a:r>
              <a:rPr sz="950" spc="-10" dirty="0">
                <a:latin typeface="Arial"/>
                <a:cs typeface="Arial"/>
              </a:rPr>
              <a:t>Cr-1/2 Mo </a:t>
            </a:r>
            <a:r>
              <a:rPr sz="950" spc="-5" dirty="0">
                <a:latin typeface="Arial"/>
                <a:cs typeface="Arial"/>
              </a:rPr>
              <a:t>to </a:t>
            </a:r>
            <a:r>
              <a:rPr sz="950" spc="-10" dirty="0">
                <a:latin typeface="Arial"/>
                <a:cs typeface="Arial"/>
              </a:rPr>
              <a:t>the reference</a:t>
            </a:r>
            <a:r>
              <a:rPr sz="950" spc="85" dirty="0">
                <a:latin typeface="Arial"/>
                <a:cs typeface="Arial"/>
              </a:rPr>
              <a:t> </a:t>
            </a:r>
            <a:r>
              <a:rPr sz="950" spc="-10" dirty="0">
                <a:latin typeface="Arial"/>
                <a:cs typeface="Arial"/>
              </a:rPr>
              <a:t>metallurgy.</a:t>
            </a:r>
            <a:endParaRPr sz="950">
              <a:latin typeface="Arial"/>
              <a:cs typeface="Arial"/>
            </a:endParaRP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9" y="3857169"/>
            <a:ext cx="5304155"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The </a:t>
            </a:r>
            <a:r>
              <a:rPr sz="950" spc="-5" dirty="0">
                <a:latin typeface="Arial"/>
                <a:cs typeface="Arial"/>
              </a:rPr>
              <a:t>cost </a:t>
            </a:r>
            <a:r>
              <a:rPr sz="950" spc="-10" dirty="0">
                <a:latin typeface="Arial"/>
                <a:cs typeface="Arial"/>
              </a:rPr>
              <a:t>per barrel of processing capacity decreases at an increasing rate with the </a:t>
            </a:r>
            <a:r>
              <a:rPr sz="950" spc="-5" dirty="0">
                <a:latin typeface="Arial"/>
                <a:cs typeface="Arial"/>
              </a:rPr>
              <a:t>size </a:t>
            </a:r>
            <a:r>
              <a:rPr sz="950" spc="-10" dirty="0">
                <a:latin typeface="Arial"/>
                <a:cs typeface="Arial"/>
              </a:rPr>
              <a:t>of </a:t>
            </a:r>
            <a:r>
              <a:rPr sz="950" spc="-5" dirty="0">
                <a:latin typeface="Arial"/>
                <a:cs typeface="Arial"/>
              </a:rPr>
              <a:t>the </a:t>
            </a:r>
            <a:r>
              <a:rPr sz="950" spc="-10" dirty="0">
                <a:latin typeface="Arial"/>
                <a:cs typeface="Arial"/>
              </a:rPr>
              <a:t>drum.  For example, the 12 drums that Sumitomo Heavy Industries sold to the Jubail refinery cost $490k  per barrel of capacity, compared </a:t>
            </a:r>
            <a:r>
              <a:rPr sz="950" spc="-5" dirty="0">
                <a:latin typeface="Arial"/>
                <a:cs typeface="Arial"/>
              </a:rPr>
              <a:t>to </a:t>
            </a:r>
            <a:r>
              <a:rPr sz="950" spc="-10" dirty="0">
                <a:latin typeface="Arial"/>
                <a:cs typeface="Arial"/>
              </a:rPr>
              <a:t>$430k per barrel </a:t>
            </a:r>
            <a:r>
              <a:rPr sz="950" spc="-5" dirty="0">
                <a:latin typeface="Arial"/>
                <a:cs typeface="Arial"/>
              </a:rPr>
              <a:t>of </a:t>
            </a:r>
            <a:r>
              <a:rPr sz="950" spc="-10" dirty="0">
                <a:latin typeface="Arial"/>
                <a:cs typeface="Arial"/>
              </a:rPr>
              <a:t>capacity for </a:t>
            </a:r>
            <a:r>
              <a:rPr sz="950" spc="-5" dirty="0">
                <a:latin typeface="Arial"/>
                <a:cs typeface="Arial"/>
              </a:rPr>
              <a:t>the 6 </a:t>
            </a:r>
            <a:r>
              <a:rPr sz="950" spc="-10" dirty="0">
                <a:latin typeface="Arial"/>
                <a:cs typeface="Arial"/>
              </a:rPr>
              <a:t>larger drums it sold </a:t>
            </a:r>
            <a:r>
              <a:rPr sz="950" spc="-5" dirty="0">
                <a:latin typeface="Arial"/>
                <a:cs typeface="Arial"/>
              </a:rPr>
              <a:t>to the  </a:t>
            </a:r>
            <a:r>
              <a:rPr sz="950" spc="-10" dirty="0">
                <a:latin typeface="Arial"/>
                <a:cs typeface="Arial"/>
              </a:rPr>
              <a:t>Yanbu</a:t>
            </a:r>
            <a:r>
              <a:rPr sz="950" spc="-65" dirty="0">
                <a:latin typeface="Arial"/>
                <a:cs typeface="Arial"/>
              </a:rPr>
              <a:t> </a:t>
            </a:r>
            <a:r>
              <a:rPr sz="950" spc="-10" dirty="0">
                <a:latin typeface="Arial"/>
                <a:cs typeface="Arial"/>
              </a:rPr>
              <a:t>refinery.</a:t>
            </a:r>
            <a:endParaRPr sz="950">
              <a:latin typeface="Arial"/>
              <a:cs typeface="Arial"/>
            </a:endParaRPr>
          </a:p>
        </p:txBody>
      </p:sp>
      <p:sp>
        <p:nvSpPr>
          <p:cNvPr id="3" name="object 3"/>
          <p:cNvSpPr/>
          <p:nvPr/>
        </p:nvSpPr>
        <p:spPr>
          <a:xfrm>
            <a:off x="2878835" y="2825876"/>
            <a:ext cx="1817370" cy="0"/>
          </a:xfrm>
          <a:custGeom>
            <a:avLst/>
            <a:gdLst/>
            <a:ahLst/>
            <a:cxnLst/>
            <a:rect l="l" t="t" r="r" b="b"/>
            <a:pathLst>
              <a:path w="1817370">
                <a:moveTo>
                  <a:pt x="0" y="0"/>
                </a:moveTo>
                <a:lnTo>
                  <a:pt x="1817369" y="0"/>
                </a:lnTo>
              </a:path>
            </a:pathLst>
          </a:custGeom>
          <a:ln w="8381">
            <a:solidFill>
              <a:srgbClr val="858585"/>
            </a:solidFill>
          </a:ln>
        </p:spPr>
        <p:txBody>
          <a:bodyPr wrap="square" lIns="0" tIns="0" rIns="0" bIns="0" rtlCol="0"/>
          <a:lstStyle/>
          <a:p>
            <a:endParaRPr/>
          </a:p>
        </p:txBody>
      </p:sp>
      <p:sp>
        <p:nvSpPr>
          <p:cNvPr id="4" name="object 4"/>
          <p:cNvSpPr/>
          <p:nvPr/>
        </p:nvSpPr>
        <p:spPr>
          <a:xfrm>
            <a:off x="2878835" y="2555366"/>
            <a:ext cx="1817370" cy="0"/>
          </a:xfrm>
          <a:custGeom>
            <a:avLst/>
            <a:gdLst/>
            <a:ahLst/>
            <a:cxnLst/>
            <a:rect l="l" t="t" r="r" b="b"/>
            <a:pathLst>
              <a:path w="1817370">
                <a:moveTo>
                  <a:pt x="0" y="0"/>
                </a:moveTo>
                <a:lnTo>
                  <a:pt x="1817369" y="0"/>
                </a:lnTo>
              </a:path>
            </a:pathLst>
          </a:custGeom>
          <a:ln w="8381">
            <a:solidFill>
              <a:srgbClr val="858585"/>
            </a:solidFill>
          </a:ln>
        </p:spPr>
        <p:txBody>
          <a:bodyPr wrap="square" lIns="0" tIns="0" rIns="0" bIns="0" rtlCol="0"/>
          <a:lstStyle/>
          <a:p>
            <a:endParaRPr/>
          </a:p>
        </p:txBody>
      </p:sp>
      <p:sp>
        <p:nvSpPr>
          <p:cNvPr id="5" name="object 5"/>
          <p:cNvSpPr/>
          <p:nvPr/>
        </p:nvSpPr>
        <p:spPr>
          <a:xfrm>
            <a:off x="2878835" y="2285618"/>
            <a:ext cx="1817370" cy="0"/>
          </a:xfrm>
          <a:custGeom>
            <a:avLst/>
            <a:gdLst/>
            <a:ahLst/>
            <a:cxnLst/>
            <a:rect l="l" t="t" r="r" b="b"/>
            <a:pathLst>
              <a:path w="1817370">
                <a:moveTo>
                  <a:pt x="0" y="0"/>
                </a:moveTo>
                <a:lnTo>
                  <a:pt x="1817369" y="0"/>
                </a:lnTo>
              </a:path>
            </a:pathLst>
          </a:custGeom>
          <a:ln w="8381">
            <a:solidFill>
              <a:srgbClr val="858585"/>
            </a:solidFill>
          </a:ln>
        </p:spPr>
        <p:txBody>
          <a:bodyPr wrap="square" lIns="0" tIns="0" rIns="0" bIns="0" rtlCol="0"/>
          <a:lstStyle/>
          <a:p>
            <a:endParaRPr/>
          </a:p>
        </p:txBody>
      </p:sp>
      <p:sp>
        <p:nvSpPr>
          <p:cNvPr id="6" name="object 6"/>
          <p:cNvSpPr/>
          <p:nvPr/>
        </p:nvSpPr>
        <p:spPr>
          <a:xfrm>
            <a:off x="2878835" y="2015109"/>
            <a:ext cx="1817370" cy="0"/>
          </a:xfrm>
          <a:custGeom>
            <a:avLst/>
            <a:gdLst/>
            <a:ahLst/>
            <a:cxnLst/>
            <a:rect l="l" t="t" r="r" b="b"/>
            <a:pathLst>
              <a:path w="1817370">
                <a:moveTo>
                  <a:pt x="0" y="0"/>
                </a:moveTo>
                <a:lnTo>
                  <a:pt x="1817369" y="0"/>
                </a:lnTo>
              </a:path>
            </a:pathLst>
          </a:custGeom>
          <a:ln w="8382">
            <a:solidFill>
              <a:srgbClr val="858585"/>
            </a:solidFill>
          </a:ln>
        </p:spPr>
        <p:txBody>
          <a:bodyPr wrap="square" lIns="0" tIns="0" rIns="0" bIns="0" rtlCol="0"/>
          <a:lstStyle/>
          <a:p>
            <a:endParaRPr/>
          </a:p>
        </p:txBody>
      </p:sp>
      <p:sp>
        <p:nvSpPr>
          <p:cNvPr id="7" name="object 7"/>
          <p:cNvSpPr/>
          <p:nvPr/>
        </p:nvSpPr>
        <p:spPr>
          <a:xfrm>
            <a:off x="2878835" y="1745360"/>
            <a:ext cx="1817370" cy="0"/>
          </a:xfrm>
          <a:custGeom>
            <a:avLst/>
            <a:gdLst/>
            <a:ahLst/>
            <a:cxnLst/>
            <a:rect l="l" t="t" r="r" b="b"/>
            <a:pathLst>
              <a:path w="1817370">
                <a:moveTo>
                  <a:pt x="0" y="0"/>
                </a:moveTo>
                <a:lnTo>
                  <a:pt x="1817369" y="0"/>
                </a:lnTo>
              </a:path>
            </a:pathLst>
          </a:custGeom>
          <a:ln w="8381">
            <a:solidFill>
              <a:srgbClr val="858585"/>
            </a:solidFill>
          </a:ln>
        </p:spPr>
        <p:txBody>
          <a:bodyPr wrap="square" lIns="0" tIns="0" rIns="0" bIns="0" rtlCol="0"/>
          <a:lstStyle/>
          <a:p>
            <a:endParaRPr/>
          </a:p>
        </p:txBody>
      </p:sp>
      <p:sp>
        <p:nvSpPr>
          <p:cNvPr id="8" name="object 8"/>
          <p:cNvSpPr/>
          <p:nvPr/>
        </p:nvSpPr>
        <p:spPr>
          <a:xfrm>
            <a:off x="2878835" y="1474850"/>
            <a:ext cx="1817370" cy="0"/>
          </a:xfrm>
          <a:custGeom>
            <a:avLst/>
            <a:gdLst/>
            <a:ahLst/>
            <a:cxnLst/>
            <a:rect l="l" t="t" r="r" b="b"/>
            <a:pathLst>
              <a:path w="1817370">
                <a:moveTo>
                  <a:pt x="0" y="0"/>
                </a:moveTo>
                <a:lnTo>
                  <a:pt x="1817369" y="0"/>
                </a:lnTo>
              </a:path>
            </a:pathLst>
          </a:custGeom>
          <a:ln w="8381">
            <a:solidFill>
              <a:srgbClr val="858585"/>
            </a:solidFill>
          </a:ln>
        </p:spPr>
        <p:txBody>
          <a:bodyPr wrap="square" lIns="0" tIns="0" rIns="0" bIns="0" rtlCol="0"/>
          <a:lstStyle/>
          <a:p>
            <a:endParaRPr/>
          </a:p>
        </p:txBody>
      </p:sp>
      <p:sp>
        <p:nvSpPr>
          <p:cNvPr id="9" name="object 9"/>
          <p:cNvSpPr/>
          <p:nvPr/>
        </p:nvSpPr>
        <p:spPr>
          <a:xfrm>
            <a:off x="2878835" y="1206245"/>
            <a:ext cx="1817370" cy="0"/>
          </a:xfrm>
          <a:custGeom>
            <a:avLst/>
            <a:gdLst/>
            <a:ahLst/>
            <a:cxnLst/>
            <a:rect l="l" t="t" r="r" b="b"/>
            <a:pathLst>
              <a:path w="1817370">
                <a:moveTo>
                  <a:pt x="0" y="0"/>
                </a:moveTo>
                <a:lnTo>
                  <a:pt x="1817369" y="0"/>
                </a:lnTo>
              </a:path>
            </a:pathLst>
          </a:custGeom>
          <a:ln w="9143">
            <a:solidFill>
              <a:srgbClr val="858585"/>
            </a:solidFill>
          </a:ln>
        </p:spPr>
        <p:txBody>
          <a:bodyPr wrap="square" lIns="0" tIns="0" rIns="0" bIns="0" rtlCol="0"/>
          <a:lstStyle/>
          <a:p>
            <a:endParaRPr/>
          </a:p>
        </p:txBody>
      </p:sp>
      <p:sp>
        <p:nvSpPr>
          <p:cNvPr id="10" name="object 10"/>
          <p:cNvSpPr/>
          <p:nvPr/>
        </p:nvSpPr>
        <p:spPr>
          <a:xfrm>
            <a:off x="2878835" y="1206246"/>
            <a:ext cx="0" cy="1927225"/>
          </a:xfrm>
          <a:custGeom>
            <a:avLst/>
            <a:gdLst/>
            <a:ahLst/>
            <a:cxnLst/>
            <a:rect l="l" t="t" r="r" b="b"/>
            <a:pathLst>
              <a:path h="1927225">
                <a:moveTo>
                  <a:pt x="0" y="0"/>
                </a:moveTo>
                <a:lnTo>
                  <a:pt x="0" y="1927098"/>
                </a:lnTo>
              </a:path>
            </a:pathLst>
          </a:custGeom>
          <a:ln w="9144">
            <a:solidFill>
              <a:srgbClr val="858585"/>
            </a:solidFill>
          </a:ln>
        </p:spPr>
        <p:txBody>
          <a:bodyPr wrap="square" lIns="0" tIns="0" rIns="0" bIns="0" rtlCol="0"/>
          <a:lstStyle/>
          <a:p>
            <a:endParaRPr/>
          </a:p>
        </p:txBody>
      </p:sp>
      <p:sp>
        <p:nvSpPr>
          <p:cNvPr id="11" name="object 11"/>
          <p:cNvSpPr/>
          <p:nvPr/>
        </p:nvSpPr>
        <p:spPr>
          <a:xfrm>
            <a:off x="2839973" y="3096006"/>
            <a:ext cx="39370" cy="0"/>
          </a:xfrm>
          <a:custGeom>
            <a:avLst/>
            <a:gdLst/>
            <a:ahLst/>
            <a:cxnLst/>
            <a:rect l="l" t="t" r="r" b="b"/>
            <a:pathLst>
              <a:path w="39369">
                <a:moveTo>
                  <a:pt x="0" y="0"/>
                </a:moveTo>
                <a:lnTo>
                  <a:pt x="38862" y="0"/>
                </a:lnTo>
              </a:path>
            </a:pathLst>
          </a:custGeom>
          <a:ln w="9144">
            <a:solidFill>
              <a:srgbClr val="858585"/>
            </a:solidFill>
          </a:ln>
        </p:spPr>
        <p:txBody>
          <a:bodyPr wrap="square" lIns="0" tIns="0" rIns="0" bIns="0" rtlCol="0"/>
          <a:lstStyle/>
          <a:p>
            <a:endParaRPr/>
          </a:p>
        </p:txBody>
      </p:sp>
      <p:sp>
        <p:nvSpPr>
          <p:cNvPr id="12" name="object 12"/>
          <p:cNvSpPr/>
          <p:nvPr/>
        </p:nvSpPr>
        <p:spPr>
          <a:xfrm>
            <a:off x="2839973" y="2825876"/>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3" name="object 13"/>
          <p:cNvSpPr/>
          <p:nvPr/>
        </p:nvSpPr>
        <p:spPr>
          <a:xfrm>
            <a:off x="2839973" y="2555366"/>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4" name="object 14"/>
          <p:cNvSpPr/>
          <p:nvPr/>
        </p:nvSpPr>
        <p:spPr>
          <a:xfrm>
            <a:off x="2839973" y="2285618"/>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5" name="object 15"/>
          <p:cNvSpPr/>
          <p:nvPr/>
        </p:nvSpPr>
        <p:spPr>
          <a:xfrm>
            <a:off x="2839973" y="2015109"/>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16" name="object 16"/>
          <p:cNvSpPr/>
          <p:nvPr/>
        </p:nvSpPr>
        <p:spPr>
          <a:xfrm>
            <a:off x="2839973" y="1745360"/>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7" name="object 17"/>
          <p:cNvSpPr/>
          <p:nvPr/>
        </p:nvSpPr>
        <p:spPr>
          <a:xfrm>
            <a:off x="2839973" y="1474850"/>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8" name="object 18"/>
          <p:cNvSpPr/>
          <p:nvPr/>
        </p:nvSpPr>
        <p:spPr>
          <a:xfrm>
            <a:off x="2839973" y="1206245"/>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9" name="object 19"/>
          <p:cNvSpPr/>
          <p:nvPr/>
        </p:nvSpPr>
        <p:spPr>
          <a:xfrm>
            <a:off x="2878835" y="3096005"/>
            <a:ext cx="1817370" cy="0"/>
          </a:xfrm>
          <a:custGeom>
            <a:avLst/>
            <a:gdLst/>
            <a:ahLst/>
            <a:cxnLst/>
            <a:rect l="l" t="t" r="r" b="b"/>
            <a:pathLst>
              <a:path w="1817370">
                <a:moveTo>
                  <a:pt x="0" y="0"/>
                </a:moveTo>
                <a:lnTo>
                  <a:pt x="1817369" y="0"/>
                </a:lnTo>
              </a:path>
            </a:pathLst>
          </a:custGeom>
          <a:ln w="9144">
            <a:solidFill>
              <a:srgbClr val="858585"/>
            </a:solidFill>
          </a:ln>
        </p:spPr>
        <p:txBody>
          <a:bodyPr wrap="square" lIns="0" tIns="0" rIns="0" bIns="0" rtlCol="0"/>
          <a:lstStyle/>
          <a:p>
            <a:endParaRPr/>
          </a:p>
        </p:txBody>
      </p:sp>
      <p:sp>
        <p:nvSpPr>
          <p:cNvPr id="20" name="object 20"/>
          <p:cNvSpPr/>
          <p:nvPr/>
        </p:nvSpPr>
        <p:spPr>
          <a:xfrm>
            <a:off x="3480053" y="3114675"/>
            <a:ext cx="8890" cy="0"/>
          </a:xfrm>
          <a:custGeom>
            <a:avLst/>
            <a:gdLst/>
            <a:ahLst/>
            <a:cxnLst/>
            <a:rect l="l" t="t" r="r" b="b"/>
            <a:pathLst>
              <a:path w="8889">
                <a:moveTo>
                  <a:pt x="0" y="0"/>
                </a:moveTo>
                <a:lnTo>
                  <a:pt x="8382" y="0"/>
                </a:lnTo>
              </a:path>
            </a:pathLst>
          </a:custGeom>
          <a:ln w="37338">
            <a:solidFill>
              <a:srgbClr val="858585"/>
            </a:solidFill>
          </a:ln>
        </p:spPr>
        <p:txBody>
          <a:bodyPr wrap="square" lIns="0" tIns="0" rIns="0" bIns="0" rtlCol="0"/>
          <a:lstStyle/>
          <a:p>
            <a:endParaRPr/>
          </a:p>
        </p:txBody>
      </p:sp>
      <p:sp>
        <p:nvSpPr>
          <p:cNvPr id="21" name="object 21"/>
          <p:cNvSpPr/>
          <p:nvPr/>
        </p:nvSpPr>
        <p:spPr>
          <a:xfrm>
            <a:off x="4086605" y="3114675"/>
            <a:ext cx="9525" cy="0"/>
          </a:xfrm>
          <a:custGeom>
            <a:avLst/>
            <a:gdLst/>
            <a:ahLst/>
            <a:cxnLst/>
            <a:rect l="l" t="t" r="r" b="b"/>
            <a:pathLst>
              <a:path w="9525">
                <a:moveTo>
                  <a:pt x="0" y="0"/>
                </a:moveTo>
                <a:lnTo>
                  <a:pt x="9144" y="0"/>
                </a:lnTo>
              </a:path>
            </a:pathLst>
          </a:custGeom>
          <a:ln w="37338">
            <a:solidFill>
              <a:srgbClr val="858585"/>
            </a:solidFill>
          </a:ln>
        </p:spPr>
        <p:txBody>
          <a:bodyPr wrap="square" lIns="0" tIns="0" rIns="0" bIns="0" rtlCol="0"/>
          <a:lstStyle/>
          <a:p>
            <a:endParaRPr/>
          </a:p>
        </p:txBody>
      </p:sp>
      <p:sp>
        <p:nvSpPr>
          <p:cNvPr id="22" name="object 22"/>
          <p:cNvSpPr/>
          <p:nvPr/>
        </p:nvSpPr>
        <p:spPr>
          <a:xfrm>
            <a:off x="4692396" y="3114675"/>
            <a:ext cx="8890" cy="0"/>
          </a:xfrm>
          <a:custGeom>
            <a:avLst/>
            <a:gdLst/>
            <a:ahLst/>
            <a:cxnLst/>
            <a:rect l="l" t="t" r="r" b="b"/>
            <a:pathLst>
              <a:path w="8889">
                <a:moveTo>
                  <a:pt x="0" y="0"/>
                </a:moveTo>
                <a:lnTo>
                  <a:pt x="8382" y="0"/>
                </a:lnTo>
              </a:path>
            </a:pathLst>
          </a:custGeom>
          <a:ln w="37338">
            <a:solidFill>
              <a:srgbClr val="858585"/>
            </a:solidFill>
          </a:ln>
        </p:spPr>
        <p:txBody>
          <a:bodyPr wrap="square" lIns="0" tIns="0" rIns="0" bIns="0" rtlCol="0"/>
          <a:lstStyle/>
          <a:p>
            <a:endParaRPr/>
          </a:p>
        </p:txBody>
      </p:sp>
      <p:sp>
        <p:nvSpPr>
          <p:cNvPr id="23" name="object 23"/>
          <p:cNvSpPr/>
          <p:nvPr/>
        </p:nvSpPr>
        <p:spPr>
          <a:xfrm>
            <a:off x="3166872" y="1592580"/>
            <a:ext cx="1240790" cy="668655"/>
          </a:xfrm>
          <a:custGeom>
            <a:avLst/>
            <a:gdLst/>
            <a:ahLst/>
            <a:cxnLst/>
            <a:rect l="l" t="t" r="r" b="b"/>
            <a:pathLst>
              <a:path w="1240789" h="668655">
                <a:moveTo>
                  <a:pt x="1232154" y="0"/>
                </a:moveTo>
                <a:lnTo>
                  <a:pt x="1224533" y="1523"/>
                </a:lnTo>
                <a:lnTo>
                  <a:pt x="617981" y="99821"/>
                </a:lnTo>
                <a:lnTo>
                  <a:pt x="613409" y="101345"/>
                </a:lnTo>
                <a:lnTo>
                  <a:pt x="611123" y="102869"/>
                </a:lnTo>
                <a:lnTo>
                  <a:pt x="6095" y="644651"/>
                </a:lnTo>
                <a:lnTo>
                  <a:pt x="761" y="649223"/>
                </a:lnTo>
                <a:lnTo>
                  <a:pt x="0" y="657605"/>
                </a:lnTo>
                <a:lnTo>
                  <a:pt x="5333" y="662939"/>
                </a:lnTo>
                <a:lnTo>
                  <a:pt x="9905" y="668273"/>
                </a:lnTo>
                <a:lnTo>
                  <a:pt x="17525" y="668273"/>
                </a:lnTo>
                <a:lnTo>
                  <a:pt x="22859" y="663701"/>
                </a:lnTo>
                <a:lnTo>
                  <a:pt x="625241" y="124967"/>
                </a:lnTo>
                <a:lnTo>
                  <a:pt x="621791" y="124967"/>
                </a:lnTo>
                <a:lnTo>
                  <a:pt x="628649" y="121919"/>
                </a:lnTo>
                <a:lnTo>
                  <a:pt x="640623" y="121919"/>
                </a:lnTo>
                <a:lnTo>
                  <a:pt x="1229105" y="26669"/>
                </a:lnTo>
                <a:lnTo>
                  <a:pt x="1235964" y="25145"/>
                </a:lnTo>
                <a:lnTo>
                  <a:pt x="1240536" y="19049"/>
                </a:lnTo>
                <a:lnTo>
                  <a:pt x="1239773" y="11429"/>
                </a:lnTo>
                <a:lnTo>
                  <a:pt x="1238249" y="4571"/>
                </a:lnTo>
                <a:lnTo>
                  <a:pt x="1232154" y="0"/>
                </a:lnTo>
                <a:close/>
              </a:path>
              <a:path w="1240789" h="668655">
                <a:moveTo>
                  <a:pt x="628649" y="121919"/>
                </a:moveTo>
                <a:lnTo>
                  <a:pt x="621791" y="124967"/>
                </a:lnTo>
                <a:lnTo>
                  <a:pt x="626004" y="124286"/>
                </a:lnTo>
                <a:lnTo>
                  <a:pt x="628649" y="121919"/>
                </a:lnTo>
                <a:close/>
              </a:path>
              <a:path w="1240789" h="668655">
                <a:moveTo>
                  <a:pt x="626004" y="124286"/>
                </a:moveTo>
                <a:lnTo>
                  <a:pt x="621791" y="124967"/>
                </a:lnTo>
                <a:lnTo>
                  <a:pt x="625241" y="124967"/>
                </a:lnTo>
                <a:lnTo>
                  <a:pt x="626004" y="124286"/>
                </a:lnTo>
                <a:close/>
              </a:path>
              <a:path w="1240789" h="668655">
                <a:moveTo>
                  <a:pt x="640623" y="121919"/>
                </a:moveTo>
                <a:lnTo>
                  <a:pt x="628649" y="121919"/>
                </a:lnTo>
                <a:lnTo>
                  <a:pt x="626004" y="124286"/>
                </a:lnTo>
                <a:lnTo>
                  <a:pt x="640623" y="121919"/>
                </a:lnTo>
                <a:close/>
              </a:path>
            </a:pathLst>
          </a:custGeom>
          <a:solidFill>
            <a:srgbClr val="1B467B"/>
          </a:solidFill>
        </p:spPr>
        <p:txBody>
          <a:bodyPr wrap="square" lIns="0" tIns="0" rIns="0" bIns="0" rtlCol="0"/>
          <a:lstStyle/>
          <a:p>
            <a:endParaRPr/>
          </a:p>
        </p:txBody>
      </p:sp>
      <p:sp>
        <p:nvSpPr>
          <p:cNvPr id="24" name="object 24"/>
          <p:cNvSpPr/>
          <p:nvPr/>
        </p:nvSpPr>
        <p:spPr>
          <a:xfrm>
            <a:off x="3166872" y="1456944"/>
            <a:ext cx="1241425" cy="787400"/>
          </a:xfrm>
          <a:custGeom>
            <a:avLst/>
            <a:gdLst/>
            <a:ahLst/>
            <a:cxnLst/>
            <a:rect l="l" t="t" r="r" b="b"/>
            <a:pathLst>
              <a:path w="1241425" h="787400">
                <a:moveTo>
                  <a:pt x="1231392" y="0"/>
                </a:moveTo>
                <a:lnTo>
                  <a:pt x="617981" y="109727"/>
                </a:lnTo>
                <a:lnTo>
                  <a:pt x="5333" y="764285"/>
                </a:lnTo>
                <a:lnTo>
                  <a:pt x="0" y="768857"/>
                </a:lnTo>
                <a:lnTo>
                  <a:pt x="761" y="777239"/>
                </a:lnTo>
                <a:lnTo>
                  <a:pt x="6095" y="781811"/>
                </a:lnTo>
                <a:lnTo>
                  <a:pt x="10667" y="787145"/>
                </a:lnTo>
                <a:lnTo>
                  <a:pt x="19049" y="786383"/>
                </a:lnTo>
                <a:lnTo>
                  <a:pt x="24383" y="781811"/>
                </a:lnTo>
                <a:lnTo>
                  <a:pt x="625869" y="134873"/>
                </a:lnTo>
                <a:lnTo>
                  <a:pt x="622553" y="134873"/>
                </a:lnTo>
                <a:lnTo>
                  <a:pt x="629411" y="131063"/>
                </a:lnTo>
                <a:lnTo>
                  <a:pt x="643911" y="131063"/>
                </a:lnTo>
                <a:lnTo>
                  <a:pt x="1229105" y="26669"/>
                </a:lnTo>
                <a:lnTo>
                  <a:pt x="1235964" y="25145"/>
                </a:lnTo>
                <a:lnTo>
                  <a:pt x="1241297" y="18287"/>
                </a:lnTo>
                <a:lnTo>
                  <a:pt x="1238249" y="4571"/>
                </a:lnTo>
                <a:lnTo>
                  <a:pt x="1231392" y="0"/>
                </a:lnTo>
                <a:close/>
              </a:path>
              <a:path w="1241425" h="787400">
                <a:moveTo>
                  <a:pt x="629411" y="131063"/>
                </a:moveTo>
                <a:lnTo>
                  <a:pt x="622553" y="134873"/>
                </a:lnTo>
                <a:lnTo>
                  <a:pt x="626528" y="134164"/>
                </a:lnTo>
                <a:lnTo>
                  <a:pt x="629411" y="131063"/>
                </a:lnTo>
                <a:close/>
              </a:path>
              <a:path w="1241425" h="787400">
                <a:moveTo>
                  <a:pt x="626528" y="134164"/>
                </a:moveTo>
                <a:lnTo>
                  <a:pt x="622553" y="134873"/>
                </a:lnTo>
                <a:lnTo>
                  <a:pt x="625869" y="134873"/>
                </a:lnTo>
                <a:lnTo>
                  <a:pt x="626528" y="134164"/>
                </a:lnTo>
                <a:close/>
              </a:path>
              <a:path w="1241425" h="787400">
                <a:moveTo>
                  <a:pt x="643911" y="131063"/>
                </a:moveTo>
                <a:lnTo>
                  <a:pt x="629411" y="131063"/>
                </a:lnTo>
                <a:lnTo>
                  <a:pt x="626528" y="134164"/>
                </a:lnTo>
                <a:lnTo>
                  <a:pt x="643911" y="131063"/>
                </a:lnTo>
                <a:close/>
              </a:path>
            </a:pathLst>
          </a:custGeom>
          <a:solidFill>
            <a:srgbClr val="0000BE"/>
          </a:solidFill>
        </p:spPr>
        <p:txBody>
          <a:bodyPr wrap="square" lIns="0" tIns="0" rIns="0" bIns="0" rtlCol="0"/>
          <a:lstStyle/>
          <a:p>
            <a:endParaRPr/>
          </a:p>
        </p:txBody>
      </p:sp>
      <p:sp>
        <p:nvSpPr>
          <p:cNvPr id="25" name="object 25"/>
          <p:cNvSpPr/>
          <p:nvPr/>
        </p:nvSpPr>
        <p:spPr>
          <a:xfrm>
            <a:off x="3166872" y="1357883"/>
            <a:ext cx="1241425" cy="830580"/>
          </a:xfrm>
          <a:custGeom>
            <a:avLst/>
            <a:gdLst/>
            <a:ahLst/>
            <a:cxnLst/>
            <a:rect l="l" t="t" r="r" b="b"/>
            <a:pathLst>
              <a:path w="1241425" h="830580">
                <a:moveTo>
                  <a:pt x="1231392" y="0"/>
                </a:moveTo>
                <a:lnTo>
                  <a:pt x="1224534" y="1524"/>
                </a:lnTo>
                <a:lnTo>
                  <a:pt x="617982" y="115824"/>
                </a:lnTo>
                <a:lnTo>
                  <a:pt x="614934" y="116586"/>
                </a:lnTo>
                <a:lnTo>
                  <a:pt x="611886" y="118110"/>
                </a:lnTo>
                <a:lnTo>
                  <a:pt x="610362" y="120396"/>
                </a:lnTo>
                <a:lnTo>
                  <a:pt x="4572" y="807720"/>
                </a:lnTo>
                <a:lnTo>
                  <a:pt x="0" y="813054"/>
                </a:lnTo>
                <a:lnTo>
                  <a:pt x="762" y="820674"/>
                </a:lnTo>
                <a:lnTo>
                  <a:pt x="6096" y="826008"/>
                </a:lnTo>
                <a:lnTo>
                  <a:pt x="11430" y="830580"/>
                </a:lnTo>
                <a:lnTo>
                  <a:pt x="19812" y="829818"/>
                </a:lnTo>
                <a:lnTo>
                  <a:pt x="24384" y="824484"/>
                </a:lnTo>
                <a:lnTo>
                  <a:pt x="626058" y="140970"/>
                </a:lnTo>
                <a:lnTo>
                  <a:pt x="622554" y="140970"/>
                </a:lnTo>
                <a:lnTo>
                  <a:pt x="629412" y="137160"/>
                </a:lnTo>
                <a:lnTo>
                  <a:pt x="642772" y="137160"/>
                </a:lnTo>
                <a:lnTo>
                  <a:pt x="1229106" y="26670"/>
                </a:lnTo>
                <a:lnTo>
                  <a:pt x="1236726" y="25146"/>
                </a:lnTo>
                <a:lnTo>
                  <a:pt x="1241298" y="19050"/>
                </a:lnTo>
                <a:lnTo>
                  <a:pt x="1239774" y="11430"/>
                </a:lnTo>
                <a:lnTo>
                  <a:pt x="1238250" y="4572"/>
                </a:lnTo>
                <a:lnTo>
                  <a:pt x="1231392" y="0"/>
                </a:lnTo>
                <a:close/>
              </a:path>
              <a:path w="1241425" h="830580">
                <a:moveTo>
                  <a:pt x="629412" y="137160"/>
                </a:moveTo>
                <a:lnTo>
                  <a:pt x="622554" y="140970"/>
                </a:lnTo>
                <a:lnTo>
                  <a:pt x="626755" y="140178"/>
                </a:lnTo>
                <a:lnTo>
                  <a:pt x="629412" y="137160"/>
                </a:lnTo>
                <a:close/>
              </a:path>
              <a:path w="1241425" h="830580">
                <a:moveTo>
                  <a:pt x="626755" y="140178"/>
                </a:moveTo>
                <a:lnTo>
                  <a:pt x="622554" y="140970"/>
                </a:lnTo>
                <a:lnTo>
                  <a:pt x="626058" y="140970"/>
                </a:lnTo>
                <a:lnTo>
                  <a:pt x="626755" y="140178"/>
                </a:lnTo>
                <a:close/>
              </a:path>
              <a:path w="1241425" h="830580">
                <a:moveTo>
                  <a:pt x="642772" y="137160"/>
                </a:moveTo>
                <a:lnTo>
                  <a:pt x="629412" y="137160"/>
                </a:lnTo>
                <a:lnTo>
                  <a:pt x="626755" y="140178"/>
                </a:lnTo>
                <a:lnTo>
                  <a:pt x="642772" y="137160"/>
                </a:lnTo>
                <a:close/>
              </a:path>
            </a:pathLst>
          </a:custGeom>
          <a:solidFill>
            <a:srgbClr val="87AEDE"/>
          </a:solidFill>
        </p:spPr>
        <p:txBody>
          <a:bodyPr wrap="square" lIns="0" tIns="0" rIns="0" bIns="0" rtlCol="0"/>
          <a:lstStyle/>
          <a:p>
            <a:endParaRPr/>
          </a:p>
        </p:txBody>
      </p:sp>
      <p:sp>
        <p:nvSpPr>
          <p:cNvPr id="26" name="object 26"/>
          <p:cNvSpPr txBox="1"/>
          <p:nvPr/>
        </p:nvSpPr>
        <p:spPr>
          <a:xfrm>
            <a:off x="2183392" y="2744721"/>
            <a:ext cx="570230" cy="427355"/>
          </a:xfrm>
          <a:prstGeom prst="rect">
            <a:avLst/>
          </a:prstGeom>
        </p:spPr>
        <p:txBody>
          <a:bodyPr vert="horz" wrap="square" lIns="0" tIns="0" rIns="0" bIns="0" rtlCol="0">
            <a:spAutoFit/>
          </a:bodyPr>
          <a:lstStyle/>
          <a:p>
            <a:pPr marR="5080" algn="r">
              <a:lnSpc>
                <a:spcPct val="100000"/>
              </a:lnSpc>
            </a:pPr>
            <a:r>
              <a:rPr sz="900" spc="20" dirty="0">
                <a:latin typeface="Calibri"/>
                <a:cs typeface="Calibri"/>
              </a:rPr>
              <a:t>$</a:t>
            </a:r>
            <a:r>
              <a:rPr sz="900" spc="10" dirty="0">
                <a:latin typeface="Calibri"/>
                <a:cs typeface="Calibri"/>
              </a:rPr>
              <a:t>1,0</a:t>
            </a:r>
            <a:r>
              <a:rPr sz="900" spc="25" dirty="0">
                <a:latin typeface="Calibri"/>
                <a:cs typeface="Calibri"/>
              </a:rPr>
              <a:t>0</a:t>
            </a:r>
            <a:r>
              <a:rPr sz="900" spc="10" dirty="0">
                <a:latin typeface="Calibri"/>
                <a:cs typeface="Calibri"/>
              </a:rPr>
              <a:t>0,000</a:t>
            </a:r>
            <a:endParaRPr sz="900">
              <a:latin typeface="Calibri"/>
              <a:cs typeface="Calibri"/>
            </a:endParaRPr>
          </a:p>
          <a:p>
            <a:pPr>
              <a:lnSpc>
                <a:spcPct val="100000"/>
              </a:lnSpc>
              <a:spcBef>
                <a:spcPts val="15"/>
              </a:spcBef>
            </a:pPr>
            <a:endParaRPr sz="900">
              <a:latin typeface="Times New Roman"/>
              <a:cs typeface="Times New Roman"/>
            </a:endParaRPr>
          </a:p>
          <a:p>
            <a:pPr marR="58419" algn="r">
              <a:lnSpc>
                <a:spcPct val="100000"/>
              </a:lnSpc>
            </a:pPr>
            <a:r>
              <a:rPr sz="900" spc="10" dirty="0">
                <a:latin typeface="Calibri"/>
                <a:cs typeface="Calibri"/>
              </a:rPr>
              <a:t>$‐</a:t>
            </a:r>
            <a:endParaRPr sz="900">
              <a:latin typeface="Calibri"/>
              <a:cs typeface="Calibri"/>
            </a:endParaRPr>
          </a:p>
        </p:txBody>
      </p:sp>
      <p:sp>
        <p:nvSpPr>
          <p:cNvPr id="27" name="object 27"/>
          <p:cNvSpPr txBox="1"/>
          <p:nvPr/>
        </p:nvSpPr>
        <p:spPr>
          <a:xfrm>
            <a:off x="2183392" y="2474967"/>
            <a:ext cx="570230" cy="156845"/>
          </a:xfrm>
          <a:prstGeom prst="rect">
            <a:avLst/>
          </a:prstGeom>
        </p:spPr>
        <p:txBody>
          <a:bodyPr vert="horz" wrap="square" lIns="0" tIns="0" rIns="0" bIns="0" rtlCol="0">
            <a:spAutoFit/>
          </a:bodyPr>
          <a:lstStyle/>
          <a:p>
            <a:pPr marL="12700">
              <a:lnSpc>
                <a:spcPct val="100000"/>
              </a:lnSpc>
            </a:pPr>
            <a:r>
              <a:rPr sz="900" spc="20" dirty="0">
                <a:latin typeface="Calibri"/>
                <a:cs typeface="Calibri"/>
              </a:rPr>
              <a:t>$</a:t>
            </a:r>
            <a:r>
              <a:rPr sz="900" spc="10" dirty="0">
                <a:latin typeface="Calibri"/>
                <a:cs typeface="Calibri"/>
              </a:rPr>
              <a:t>2,0</a:t>
            </a:r>
            <a:r>
              <a:rPr sz="900" spc="25" dirty="0">
                <a:latin typeface="Calibri"/>
                <a:cs typeface="Calibri"/>
              </a:rPr>
              <a:t>0</a:t>
            </a:r>
            <a:r>
              <a:rPr sz="900" spc="10" dirty="0">
                <a:latin typeface="Calibri"/>
                <a:cs typeface="Calibri"/>
              </a:rPr>
              <a:t>0,000</a:t>
            </a:r>
            <a:endParaRPr sz="900">
              <a:latin typeface="Calibri"/>
              <a:cs typeface="Calibri"/>
            </a:endParaRPr>
          </a:p>
        </p:txBody>
      </p:sp>
      <p:sp>
        <p:nvSpPr>
          <p:cNvPr id="28" name="object 28"/>
          <p:cNvSpPr txBox="1"/>
          <p:nvPr/>
        </p:nvSpPr>
        <p:spPr>
          <a:xfrm>
            <a:off x="2183392" y="2205214"/>
            <a:ext cx="570230" cy="156845"/>
          </a:xfrm>
          <a:prstGeom prst="rect">
            <a:avLst/>
          </a:prstGeom>
        </p:spPr>
        <p:txBody>
          <a:bodyPr vert="horz" wrap="square" lIns="0" tIns="0" rIns="0" bIns="0" rtlCol="0">
            <a:spAutoFit/>
          </a:bodyPr>
          <a:lstStyle/>
          <a:p>
            <a:pPr marL="12700">
              <a:lnSpc>
                <a:spcPct val="100000"/>
              </a:lnSpc>
            </a:pPr>
            <a:r>
              <a:rPr sz="900" spc="20" dirty="0">
                <a:latin typeface="Calibri"/>
                <a:cs typeface="Calibri"/>
              </a:rPr>
              <a:t>$</a:t>
            </a:r>
            <a:r>
              <a:rPr sz="900" spc="10" dirty="0">
                <a:latin typeface="Calibri"/>
                <a:cs typeface="Calibri"/>
              </a:rPr>
              <a:t>3,0</a:t>
            </a:r>
            <a:r>
              <a:rPr sz="900" spc="25" dirty="0">
                <a:latin typeface="Calibri"/>
                <a:cs typeface="Calibri"/>
              </a:rPr>
              <a:t>0</a:t>
            </a:r>
            <a:r>
              <a:rPr sz="900" spc="10" dirty="0">
                <a:latin typeface="Calibri"/>
                <a:cs typeface="Calibri"/>
              </a:rPr>
              <a:t>0,000</a:t>
            </a:r>
            <a:endParaRPr sz="900">
              <a:latin typeface="Calibri"/>
              <a:cs typeface="Calibri"/>
            </a:endParaRPr>
          </a:p>
        </p:txBody>
      </p:sp>
      <p:sp>
        <p:nvSpPr>
          <p:cNvPr id="29" name="object 29"/>
          <p:cNvSpPr txBox="1"/>
          <p:nvPr/>
        </p:nvSpPr>
        <p:spPr>
          <a:xfrm>
            <a:off x="2183392" y="850138"/>
            <a:ext cx="3175635" cy="971550"/>
          </a:xfrm>
          <a:prstGeom prst="rect">
            <a:avLst/>
          </a:prstGeom>
        </p:spPr>
        <p:txBody>
          <a:bodyPr vert="horz" wrap="square" lIns="0" tIns="0" rIns="0" bIns="0" rtlCol="0">
            <a:spAutoFit/>
          </a:bodyPr>
          <a:lstStyle/>
          <a:p>
            <a:pPr marL="246379">
              <a:lnSpc>
                <a:spcPct val="100000"/>
              </a:lnSpc>
            </a:pPr>
            <a:r>
              <a:rPr sz="950" b="1" spc="-5" dirty="0">
                <a:latin typeface="Arial"/>
                <a:cs typeface="Arial"/>
              </a:rPr>
              <a:t>Figure </a:t>
            </a:r>
            <a:r>
              <a:rPr sz="950" b="1" spc="-10" dirty="0">
                <a:latin typeface="Arial"/>
                <a:cs typeface="Arial"/>
              </a:rPr>
              <a:t>42: Coke Drum Size </a:t>
            </a:r>
            <a:r>
              <a:rPr sz="950" b="1" spc="-15" dirty="0">
                <a:latin typeface="Arial"/>
                <a:cs typeface="Arial"/>
              </a:rPr>
              <a:t>vs. </a:t>
            </a:r>
            <a:r>
              <a:rPr sz="950" b="1" spc="-10" dirty="0">
                <a:latin typeface="Arial"/>
                <a:cs typeface="Arial"/>
              </a:rPr>
              <a:t>Cost </a:t>
            </a:r>
            <a:r>
              <a:rPr sz="950" b="1" spc="-5" dirty="0">
                <a:latin typeface="Arial"/>
                <a:cs typeface="Arial"/>
              </a:rPr>
              <a:t>– by</a:t>
            </a:r>
            <a:r>
              <a:rPr sz="950" b="1" spc="55" dirty="0">
                <a:latin typeface="Arial"/>
                <a:cs typeface="Arial"/>
              </a:rPr>
              <a:t> </a:t>
            </a:r>
            <a:r>
              <a:rPr sz="950" b="1" spc="-10" dirty="0">
                <a:latin typeface="Arial"/>
                <a:cs typeface="Arial"/>
              </a:rPr>
              <a:t>Metallurgy</a:t>
            </a:r>
            <a:endParaRPr sz="950">
              <a:latin typeface="Arial"/>
              <a:cs typeface="Arial"/>
            </a:endParaRPr>
          </a:p>
          <a:p>
            <a:pPr>
              <a:lnSpc>
                <a:spcPct val="100000"/>
              </a:lnSpc>
              <a:spcBef>
                <a:spcPts val="50"/>
              </a:spcBef>
            </a:pPr>
            <a:endParaRPr sz="850">
              <a:latin typeface="Times New Roman"/>
              <a:cs typeface="Times New Roman"/>
            </a:endParaRPr>
          </a:p>
          <a:p>
            <a:pPr marL="12700">
              <a:lnSpc>
                <a:spcPct val="100000"/>
              </a:lnSpc>
            </a:pPr>
            <a:r>
              <a:rPr sz="900" spc="15" dirty="0">
                <a:latin typeface="Calibri"/>
                <a:cs typeface="Calibri"/>
              </a:rPr>
              <a:t>$7,000,000</a:t>
            </a:r>
            <a:endParaRPr sz="900">
              <a:latin typeface="Calibri"/>
              <a:cs typeface="Calibri"/>
            </a:endParaRPr>
          </a:p>
          <a:p>
            <a:pPr>
              <a:lnSpc>
                <a:spcPct val="100000"/>
              </a:lnSpc>
              <a:spcBef>
                <a:spcPts val="5"/>
              </a:spcBef>
            </a:pPr>
            <a:endParaRPr sz="900">
              <a:latin typeface="Times New Roman"/>
              <a:cs typeface="Times New Roman"/>
            </a:endParaRPr>
          </a:p>
          <a:p>
            <a:pPr marL="12700">
              <a:lnSpc>
                <a:spcPct val="100000"/>
              </a:lnSpc>
            </a:pPr>
            <a:r>
              <a:rPr sz="900" spc="15" dirty="0">
                <a:latin typeface="Calibri"/>
                <a:cs typeface="Calibri"/>
              </a:rPr>
              <a:t>$6,000,000</a:t>
            </a:r>
            <a:endParaRPr sz="900">
              <a:latin typeface="Calibri"/>
              <a:cs typeface="Calibri"/>
            </a:endParaRPr>
          </a:p>
          <a:p>
            <a:pPr>
              <a:lnSpc>
                <a:spcPct val="100000"/>
              </a:lnSpc>
              <a:spcBef>
                <a:spcPts val="5"/>
              </a:spcBef>
            </a:pPr>
            <a:endParaRPr sz="900">
              <a:latin typeface="Times New Roman"/>
              <a:cs typeface="Times New Roman"/>
            </a:endParaRPr>
          </a:p>
          <a:p>
            <a:pPr marL="12700">
              <a:lnSpc>
                <a:spcPct val="100000"/>
              </a:lnSpc>
            </a:pPr>
            <a:r>
              <a:rPr sz="900" spc="15" dirty="0">
                <a:latin typeface="Calibri"/>
                <a:cs typeface="Calibri"/>
              </a:rPr>
              <a:t>$5,000,000</a:t>
            </a:r>
            <a:endParaRPr sz="900">
              <a:latin typeface="Calibri"/>
              <a:cs typeface="Calibri"/>
            </a:endParaRPr>
          </a:p>
        </p:txBody>
      </p:sp>
      <p:sp>
        <p:nvSpPr>
          <p:cNvPr id="30" name="object 30"/>
          <p:cNvSpPr txBox="1"/>
          <p:nvPr/>
        </p:nvSpPr>
        <p:spPr>
          <a:xfrm>
            <a:off x="2968252" y="3169888"/>
            <a:ext cx="426720" cy="156845"/>
          </a:xfrm>
          <a:prstGeom prst="rect">
            <a:avLst/>
          </a:prstGeom>
        </p:spPr>
        <p:txBody>
          <a:bodyPr vert="horz" wrap="square" lIns="0" tIns="0" rIns="0" bIns="0" rtlCol="0">
            <a:spAutoFit/>
          </a:bodyPr>
          <a:lstStyle/>
          <a:p>
            <a:pPr marL="12700">
              <a:lnSpc>
                <a:spcPct val="100000"/>
              </a:lnSpc>
            </a:pPr>
            <a:r>
              <a:rPr sz="900" spc="15" dirty="0">
                <a:latin typeface="Calibri"/>
                <a:cs typeface="Calibri"/>
              </a:rPr>
              <a:t>25' x</a:t>
            </a:r>
            <a:r>
              <a:rPr sz="900" spc="-95" dirty="0">
                <a:latin typeface="Calibri"/>
                <a:cs typeface="Calibri"/>
              </a:rPr>
              <a:t> </a:t>
            </a:r>
            <a:r>
              <a:rPr sz="900" spc="10" dirty="0">
                <a:latin typeface="Calibri"/>
                <a:cs typeface="Calibri"/>
              </a:rPr>
              <a:t>80'</a:t>
            </a:r>
            <a:endParaRPr sz="900">
              <a:latin typeface="Calibri"/>
              <a:cs typeface="Calibri"/>
            </a:endParaRPr>
          </a:p>
        </p:txBody>
      </p:sp>
      <p:sp>
        <p:nvSpPr>
          <p:cNvPr id="31" name="object 31"/>
          <p:cNvSpPr txBox="1"/>
          <p:nvPr/>
        </p:nvSpPr>
        <p:spPr>
          <a:xfrm>
            <a:off x="3539075" y="3169888"/>
            <a:ext cx="1097915" cy="156845"/>
          </a:xfrm>
          <a:prstGeom prst="rect">
            <a:avLst/>
          </a:prstGeom>
        </p:spPr>
        <p:txBody>
          <a:bodyPr vert="horz" wrap="square" lIns="0" tIns="0" rIns="0" bIns="0" rtlCol="0">
            <a:spAutoFit/>
          </a:bodyPr>
          <a:lstStyle/>
          <a:p>
            <a:pPr marL="12700">
              <a:lnSpc>
                <a:spcPct val="100000"/>
              </a:lnSpc>
              <a:tabLst>
                <a:tab pos="624205" algn="l"/>
              </a:tabLst>
            </a:pPr>
            <a:r>
              <a:rPr sz="900" spc="15" dirty="0">
                <a:latin typeface="Calibri"/>
                <a:cs typeface="Calibri"/>
              </a:rPr>
              <a:t>28'</a:t>
            </a:r>
            <a:r>
              <a:rPr sz="900" spc="5" dirty="0">
                <a:latin typeface="Calibri"/>
                <a:cs typeface="Calibri"/>
              </a:rPr>
              <a:t> </a:t>
            </a:r>
            <a:r>
              <a:rPr sz="900" spc="15" dirty="0">
                <a:latin typeface="Calibri"/>
                <a:cs typeface="Calibri"/>
              </a:rPr>
              <a:t>X</a:t>
            </a:r>
            <a:r>
              <a:rPr sz="900" spc="10" dirty="0">
                <a:latin typeface="Calibri"/>
                <a:cs typeface="Calibri"/>
              </a:rPr>
              <a:t> </a:t>
            </a:r>
            <a:r>
              <a:rPr sz="900" spc="15" dirty="0">
                <a:latin typeface="Calibri"/>
                <a:cs typeface="Calibri"/>
              </a:rPr>
              <a:t>100'	30' x</a:t>
            </a:r>
            <a:r>
              <a:rPr sz="900" spc="-95" dirty="0">
                <a:latin typeface="Calibri"/>
                <a:cs typeface="Calibri"/>
              </a:rPr>
              <a:t> </a:t>
            </a:r>
            <a:r>
              <a:rPr sz="900" spc="10" dirty="0">
                <a:latin typeface="Calibri"/>
                <a:cs typeface="Calibri"/>
              </a:rPr>
              <a:t>110'</a:t>
            </a:r>
            <a:endParaRPr sz="900">
              <a:latin typeface="Calibri"/>
              <a:cs typeface="Calibri"/>
            </a:endParaRPr>
          </a:p>
        </p:txBody>
      </p:sp>
      <p:sp>
        <p:nvSpPr>
          <p:cNvPr id="32" name="object 32"/>
          <p:cNvSpPr txBox="1"/>
          <p:nvPr/>
        </p:nvSpPr>
        <p:spPr>
          <a:xfrm>
            <a:off x="1886240" y="1935460"/>
            <a:ext cx="867410" cy="225425"/>
          </a:xfrm>
          <a:prstGeom prst="rect">
            <a:avLst/>
          </a:prstGeom>
        </p:spPr>
        <p:txBody>
          <a:bodyPr vert="horz" wrap="square" lIns="0" tIns="0" rIns="0" bIns="0" rtlCol="0">
            <a:spAutoFit/>
          </a:bodyPr>
          <a:lstStyle/>
          <a:p>
            <a:pPr marL="12700">
              <a:lnSpc>
                <a:spcPct val="100000"/>
              </a:lnSpc>
            </a:pPr>
            <a:r>
              <a:rPr sz="1350" b="1" spc="22" baseline="-33950" dirty="0">
                <a:latin typeface="Calibri"/>
                <a:cs typeface="Calibri"/>
              </a:rPr>
              <a:t>Cost </a:t>
            </a:r>
            <a:r>
              <a:rPr sz="1350" b="1" spc="187" baseline="-33950" dirty="0">
                <a:latin typeface="Calibri"/>
                <a:cs typeface="Calibri"/>
              </a:rPr>
              <a:t> </a:t>
            </a:r>
            <a:r>
              <a:rPr sz="900" spc="15" dirty="0">
                <a:latin typeface="Calibri"/>
                <a:cs typeface="Calibri"/>
              </a:rPr>
              <a:t>$4,000,000</a:t>
            </a:r>
            <a:endParaRPr sz="900">
              <a:latin typeface="Calibri"/>
              <a:cs typeface="Calibri"/>
            </a:endParaRPr>
          </a:p>
        </p:txBody>
      </p:sp>
      <p:sp>
        <p:nvSpPr>
          <p:cNvPr id="33" name="object 33"/>
          <p:cNvSpPr txBox="1"/>
          <p:nvPr/>
        </p:nvSpPr>
        <p:spPr>
          <a:xfrm>
            <a:off x="1926630" y="2149569"/>
            <a:ext cx="160655"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a:t>
            </a:r>
            <a:endParaRPr sz="900">
              <a:latin typeface="Calibri"/>
              <a:cs typeface="Calibri"/>
            </a:endParaRPr>
          </a:p>
        </p:txBody>
      </p:sp>
      <p:sp>
        <p:nvSpPr>
          <p:cNvPr id="34" name="object 34"/>
          <p:cNvSpPr txBox="1"/>
          <p:nvPr/>
        </p:nvSpPr>
        <p:spPr>
          <a:xfrm>
            <a:off x="3333289" y="3351239"/>
            <a:ext cx="910590" cy="156845"/>
          </a:xfrm>
          <a:prstGeom prst="rect">
            <a:avLst/>
          </a:prstGeom>
        </p:spPr>
        <p:txBody>
          <a:bodyPr vert="horz" wrap="square" lIns="0" tIns="0" rIns="0" bIns="0" rtlCol="0">
            <a:spAutoFit/>
          </a:bodyPr>
          <a:lstStyle/>
          <a:p>
            <a:pPr marL="12700">
              <a:lnSpc>
                <a:spcPct val="100000"/>
              </a:lnSpc>
            </a:pPr>
            <a:r>
              <a:rPr sz="900" b="1" spc="20" dirty="0">
                <a:latin typeface="Calibri"/>
                <a:cs typeface="Calibri"/>
              </a:rPr>
              <a:t>Drum</a:t>
            </a:r>
            <a:r>
              <a:rPr sz="900" b="1" spc="-60" dirty="0">
                <a:latin typeface="Calibri"/>
                <a:cs typeface="Calibri"/>
              </a:rPr>
              <a:t> </a:t>
            </a:r>
            <a:r>
              <a:rPr sz="900" b="1" spc="15" dirty="0">
                <a:latin typeface="Calibri"/>
                <a:cs typeface="Calibri"/>
              </a:rPr>
              <a:t>Dimensions</a:t>
            </a:r>
            <a:endParaRPr sz="900">
              <a:latin typeface="Calibri"/>
              <a:cs typeface="Calibri"/>
            </a:endParaRPr>
          </a:p>
        </p:txBody>
      </p:sp>
      <p:sp>
        <p:nvSpPr>
          <p:cNvPr id="35" name="object 35"/>
          <p:cNvSpPr/>
          <p:nvPr/>
        </p:nvSpPr>
        <p:spPr>
          <a:xfrm>
            <a:off x="4871465" y="2143886"/>
            <a:ext cx="255270" cy="0"/>
          </a:xfrm>
          <a:custGeom>
            <a:avLst/>
            <a:gdLst/>
            <a:ahLst/>
            <a:cxnLst/>
            <a:rect l="l" t="t" r="r" b="b"/>
            <a:pathLst>
              <a:path w="255270">
                <a:moveTo>
                  <a:pt x="0" y="0"/>
                </a:moveTo>
                <a:lnTo>
                  <a:pt x="255269" y="0"/>
                </a:lnTo>
              </a:path>
            </a:pathLst>
          </a:custGeom>
          <a:ln w="25146">
            <a:solidFill>
              <a:srgbClr val="1B467B"/>
            </a:solidFill>
          </a:ln>
        </p:spPr>
        <p:txBody>
          <a:bodyPr wrap="square" lIns="0" tIns="0" rIns="0" bIns="0" rtlCol="0"/>
          <a:lstStyle/>
          <a:p>
            <a:endParaRPr/>
          </a:p>
        </p:txBody>
      </p:sp>
      <p:sp>
        <p:nvSpPr>
          <p:cNvPr id="36" name="object 36"/>
          <p:cNvSpPr/>
          <p:nvPr/>
        </p:nvSpPr>
        <p:spPr>
          <a:xfrm>
            <a:off x="4871465" y="2346960"/>
            <a:ext cx="255270" cy="26034"/>
          </a:xfrm>
          <a:custGeom>
            <a:avLst/>
            <a:gdLst/>
            <a:ahLst/>
            <a:cxnLst/>
            <a:rect l="l" t="t" r="r" b="b"/>
            <a:pathLst>
              <a:path w="255270" h="26035">
                <a:moveTo>
                  <a:pt x="249935" y="0"/>
                </a:moveTo>
                <a:lnTo>
                  <a:pt x="6095" y="0"/>
                </a:lnTo>
                <a:lnTo>
                  <a:pt x="0" y="5334"/>
                </a:lnTo>
                <a:lnTo>
                  <a:pt x="0" y="19812"/>
                </a:lnTo>
                <a:lnTo>
                  <a:pt x="6095" y="25908"/>
                </a:lnTo>
                <a:lnTo>
                  <a:pt x="249935" y="25908"/>
                </a:lnTo>
                <a:lnTo>
                  <a:pt x="255269" y="19812"/>
                </a:lnTo>
                <a:lnTo>
                  <a:pt x="255269" y="5334"/>
                </a:lnTo>
                <a:lnTo>
                  <a:pt x="249935" y="0"/>
                </a:lnTo>
                <a:close/>
              </a:path>
            </a:pathLst>
          </a:custGeom>
          <a:solidFill>
            <a:srgbClr val="0000BE"/>
          </a:solidFill>
        </p:spPr>
        <p:txBody>
          <a:bodyPr wrap="square" lIns="0" tIns="0" rIns="0" bIns="0" rtlCol="0"/>
          <a:lstStyle/>
          <a:p>
            <a:endParaRPr/>
          </a:p>
        </p:txBody>
      </p:sp>
      <p:sp>
        <p:nvSpPr>
          <p:cNvPr id="37" name="object 37"/>
          <p:cNvSpPr/>
          <p:nvPr/>
        </p:nvSpPr>
        <p:spPr>
          <a:xfrm>
            <a:off x="4871465" y="2562605"/>
            <a:ext cx="255270" cy="26034"/>
          </a:xfrm>
          <a:custGeom>
            <a:avLst/>
            <a:gdLst/>
            <a:ahLst/>
            <a:cxnLst/>
            <a:rect l="l" t="t" r="r" b="b"/>
            <a:pathLst>
              <a:path w="255270" h="26035">
                <a:moveTo>
                  <a:pt x="249935" y="0"/>
                </a:moveTo>
                <a:lnTo>
                  <a:pt x="6095" y="0"/>
                </a:lnTo>
                <a:lnTo>
                  <a:pt x="0" y="6096"/>
                </a:lnTo>
                <a:lnTo>
                  <a:pt x="0" y="19812"/>
                </a:lnTo>
                <a:lnTo>
                  <a:pt x="6095" y="25908"/>
                </a:lnTo>
                <a:lnTo>
                  <a:pt x="249935" y="25908"/>
                </a:lnTo>
                <a:lnTo>
                  <a:pt x="255269" y="19812"/>
                </a:lnTo>
                <a:lnTo>
                  <a:pt x="255269" y="6096"/>
                </a:lnTo>
                <a:lnTo>
                  <a:pt x="249935" y="0"/>
                </a:lnTo>
                <a:close/>
              </a:path>
            </a:pathLst>
          </a:custGeom>
          <a:solidFill>
            <a:srgbClr val="87AEDE"/>
          </a:solidFill>
        </p:spPr>
        <p:txBody>
          <a:bodyPr wrap="square" lIns="0" tIns="0" rIns="0" bIns="0" rtlCol="0"/>
          <a:lstStyle/>
          <a:p>
            <a:endParaRPr/>
          </a:p>
        </p:txBody>
      </p:sp>
      <p:sp>
        <p:nvSpPr>
          <p:cNvPr id="38" name="object 38"/>
          <p:cNvSpPr txBox="1"/>
          <p:nvPr/>
        </p:nvSpPr>
        <p:spPr>
          <a:xfrm>
            <a:off x="5125465" y="2064257"/>
            <a:ext cx="808990" cy="587375"/>
          </a:xfrm>
          <a:prstGeom prst="rect">
            <a:avLst/>
          </a:prstGeom>
        </p:spPr>
        <p:txBody>
          <a:bodyPr vert="horz" wrap="square" lIns="0" tIns="0" rIns="0" bIns="0" rtlCol="0">
            <a:spAutoFit/>
          </a:bodyPr>
          <a:lstStyle/>
          <a:p>
            <a:pPr marL="12700">
              <a:lnSpc>
                <a:spcPct val="100000"/>
              </a:lnSpc>
            </a:pPr>
            <a:r>
              <a:rPr sz="900" spc="15" dirty="0">
                <a:latin typeface="Calibri"/>
                <a:cs typeface="Calibri"/>
              </a:rPr>
              <a:t>1 </a:t>
            </a:r>
            <a:r>
              <a:rPr sz="900" spc="10" dirty="0">
                <a:latin typeface="Calibri"/>
                <a:cs typeface="Calibri"/>
              </a:rPr>
              <a:t>Cr‐1/2</a:t>
            </a:r>
            <a:r>
              <a:rPr sz="900" spc="-60" dirty="0">
                <a:latin typeface="Calibri"/>
                <a:cs typeface="Calibri"/>
              </a:rPr>
              <a:t> </a:t>
            </a:r>
            <a:r>
              <a:rPr sz="900" spc="25" dirty="0">
                <a:latin typeface="Calibri"/>
                <a:cs typeface="Calibri"/>
              </a:rPr>
              <a:t>Mo</a:t>
            </a:r>
            <a:endParaRPr sz="900">
              <a:latin typeface="Calibri"/>
              <a:cs typeface="Calibri"/>
            </a:endParaRPr>
          </a:p>
          <a:p>
            <a:pPr marL="12700">
              <a:lnSpc>
                <a:spcPct val="100000"/>
              </a:lnSpc>
              <a:spcBef>
                <a:spcPts val="615"/>
              </a:spcBef>
            </a:pPr>
            <a:r>
              <a:rPr sz="900" spc="15" dirty="0">
                <a:latin typeface="Calibri"/>
                <a:cs typeface="Calibri"/>
              </a:rPr>
              <a:t>1 1/4 </a:t>
            </a:r>
            <a:r>
              <a:rPr sz="900" spc="10" dirty="0">
                <a:latin typeface="Calibri"/>
                <a:cs typeface="Calibri"/>
              </a:rPr>
              <a:t>Cr‐1/2</a:t>
            </a:r>
            <a:r>
              <a:rPr sz="900" spc="-65" dirty="0">
                <a:latin typeface="Calibri"/>
                <a:cs typeface="Calibri"/>
              </a:rPr>
              <a:t> </a:t>
            </a:r>
            <a:r>
              <a:rPr sz="900" spc="25" dirty="0">
                <a:latin typeface="Calibri"/>
                <a:cs typeface="Calibri"/>
              </a:rPr>
              <a:t>Mo</a:t>
            </a:r>
            <a:endParaRPr sz="900">
              <a:latin typeface="Calibri"/>
              <a:cs typeface="Calibri"/>
            </a:endParaRPr>
          </a:p>
          <a:p>
            <a:pPr marL="12700">
              <a:lnSpc>
                <a:spcPct val="100000"/>
              </a:lnSpc>
              <a:spcBef>
                <a:spcPts val="605"/>
              </a:spcBef>
            </a:pPr>
            <a:r>
              <a:rPr sz="900" spc="15" dirty="0">
                <a:latin typeface="Calibri"/>
                <a:cs typeface="Calibri"/>
              </a:rPr>
              <a:t>2 1/4 </a:t>
            </a:r>
            <a:r>
              <a:rPr sz="900" spc="10" dirty="0">
                <a:latin typeface="Calibri"/>
                <a:cs typeface="Calibri"/>
              </a:rPr>
              <a:t>Cr‐1</a:t>
            </a:r>
            <a:r>
              <a:rPr sz="900" spc="-70" dirty="0">
                <a:latin typeface="Calibri"/>
                <a:cs typeface="Calibri"/>
              </a:rPr>
              <a:t> </a:t>
            </a:r>
            <a:r>
              <a:rPr sz="900" spc="25" dirty="0">
                <a:latin typeface="Calibri"/>
                <a:cs typeface="Calibri"/>
              </a:rPr>
              <a:t>Mo</a:t>
            </a:r>
            <a:endParaRPr sz="900">
              <a:latin typeface="Calibri"/>
              <a:cs typeface="Calibri"/>
            </a:endParaRPr>
          </a:p>
        </p:txBody>
      </p:sp>
      <p:sp>
        <p:nvSpPr>
          <p:cNvPr id="39" name="object 39"/>
          <p:cNvSpPr/>
          <p:nvPr/>
        </p:nvSpPr>
        <p:spPr>
          <a:xfrm>
            <a:off x="1726692" y="1069086"/>
            <a:ext cx="4319905" cy="2581910"/>
          </a:xfrm>
          <a:custGeom>
            <a:avLst/>
            <a:gdLst/>
            <a:ahLst/>
            <a:cxnLst/>
            <a:rect l="l" t="t" r="r" b="b"/>
            <a:pathLst>
              <a:path w="4319905" h="2581910">
                <a:moveTo>
                  <a:pt x="4318254" y="0"/>
                </a:moveTo>
                <a:lnTo>
                  <a:pt x="1524" y="0"/>
                </a:lnTo>
                <a:lnTo>
                  <a:pt x="0" y="1523"/>
                </a:lnTo>
                <a:lnTo>
                  <a:pt x="0" y="2579369"/>
                </a:lnTo>
                <a:lnTo>
                  <a:pt x="1524" y="2581655"/>
                </a:lnTo>
                <a:lnTo>
                  <a:pt x="4318254" y="2581655"/>
                </a:lnTo>
                <a:lnTo>
                  <a:pt x="4319778" y="2579369"/>
                </a:lnTo>
                <a:lnTo>
                  <a:pt x="4319778" y="2577083"/>
                </a:lnTo>
                <a:lnTo>
                  <a:pt x="8382" y="2577083"/>
                </a:lnTo>
                <a:lnTo>
                  <a:pt x="4572" y="2573273"/>
                </a:lnTo>
                <a:lnTo>
                  <a:pt x="8382" y="2573273"/>
                </a:lnTo>
                <a:lnTo>
                  <a:pt x="8382" y="8381"/>
                </a:lnTo>
                <a:lnTo>
                  <a:pt x="4572" y="8381"/>
                </a:lnTo>
                <a:lnTo>
                  <a:pt x="8382" y="3809"/>
                </a:lnTo>
                <a:lnTo>
                  <a:pt x="4319778" y="3809"/>
                </a:lnTo>
                <a:lnTo>
                  <a:pt x="4319778" y="1523"/>
                </a:lnTo>
                <a:lnTo>
                  <a:pt x="4318254" y="0"/>
                </a:lnTo>
                <a:close/>
              </a:path>
              <a:path w="4319905" h="2581910">
                <a:moveTo>
                  <a:pt x="8382" y="2573273"/>
                </a:moveTo>
                <a:lnTo>
                  <a:pt x="4572" y="2573273"/>
                </a:lnTo>
                <a:lnTo>
                  <a:pt x="8382" y="2577083"/>
                </a:lnTo>
                <a:lnTo>
                  <a:pt x="8382" y="2573273"/>
                </a:lnTo>
                <a:close/>
              </a:path>
              <a:path w="4319905" h="2581910">
                <a:moveTo>
                  <a:pt x="4311396" y="2573273"/>
                </a:moveTo>
                <a:lnTo>
                  <a:pt x="8382" y="2573273"/>
                </a:lnTo>
                <a:lnTo>
                  <a:pt x="8382" y="2577083"/>
                </a:lnTo>
                <a:lnTo>
                  <a:pt x="4311396" y="2577083"/>
                </a:lnTo>
                <a:lnTo>
                  <a:pt x="4311396" y="2573273"/>
                </a:lnTo>
                <a:close/>
              </a:path>
              <a:path w="4319905" h="2581910">
                <a:moveTo>
                  <a:pt x="4311396" y="3809"/>
                </a:moveTo>
                <a:lnTo>
                  <a:pt x="4311396" y="2577083"/>
                </a:lnTo>
                <a:lnTo>
                  <a:pt x="4315968" y="2573273"/>
                </a:lnTo>
                <a:lnTo>
                  <a:pt x="4319778" y="2573273"/>
                </a:lnTo>
                <a:lnTo>
                  <a:pt x="4319778" y="8381"/>
                </a:lnTo>
                <a:lnTo>
                  <a:pt x="4315968" y="8381"/>
                </a:lnTo>
                <a:lnTo>
                  <a:pt x="4311396" y="3809"/>
                </a:lnTo>
                <a:close/>
              </a:path>
              <a:path w="4319905" h="2581910">
                <a:moveTo>
                  <a:pt x="4319778" y="2573273"/>
                </a:moveTo>
                <a:lnTo>
                  <a:pt x="4315968" y="2573273"/>
                </a:lnTo>
                <a:lnTo>
                  <a:pt x="4311396" y="2577083"/>
                </a:lnTo>
                <a:lnTo>
                  <a:pt x="4319778" y="2577083"/>
                </a:lnTo>
                <a:lnTo>
                  <a:pt x="4319778" y="2573273"/>
                </a:lnTo>
                <a:close/>
              </a:path>
              <a:path w="4319905" h="2581910">
                <a:moveTo>
                  <a:pt x="8382" y="3809"/>
                </a:moveTo>
                <a:lnTo>
                  <a:pt x="4572" y="8381"/>
                </a:lnTo>
                <a:lnTo>
                  <a:pt x="8382" y="8381"/>
                </a:lnTo>
                <a:lnTo>
                  <a:pt x="8382" y="3809"/>
                </a:lnTo>
                <a:close/>
              </a:path>
              <a:path w="4319905" h="2581910">
                <a:moveTo>
                  <a:pt x="4311396" y="3809"/>
                </a:moveTo>
                <a:lnTo>
                  <a:pt x="8382" y="3809"/>
                </a:lnTo>
                <a:lnTo>
                  <a:pt x="8382" y="8381"/>
                </a:lnTo>
                <a:lnTo>
                  <a:pt x="4311396" y="8381"/>
                </a:lnTo>
                <a:lnTo>
                  <a:pt x="4311396" y="3809"/>
                </a:lnTo>
                <a:close/>
              </a:path>
              <a:path w="4319905" h="2581910">
                <a:moveTo>
                  <a:pt x="4319778" y="3809"/>
                </a:moveTo>
                <a:lnTo>
                  <a:pt x="4311396" y="3809"/>
                </a:lnTo>
                <a:lnTo>
                  <a:pt x="4315968" y="8381"/>
                </a:lnTo>
                <a:lnTo>
                  <a:pt x="4319778" y="8381"/>
                </a:lnTo>
                <a:lnTo>
                  <a:pt x="4319778" y="3809"/>
                </a:lnTo>
                <a:close/>
              </a:path>
            </a:pathLst>
          </a:custGeom>
          <a:solidFill>
            <a:srgbClr val="858585"/>
          </a:solidFill>
        </p:spPr>
        <p:txBody>
          <a:bodyPr wrap="square" lIns="0" tIns="0" rIns="0" bIns="0" rtlCol="0"/>
          <a:lstStyle/>
          <a:p>
            <a:endParaRPr/>
          </a:p>
        </p:txBody>
      </p:sp>
      <p:sp>
        <p:nvSpPr>
          <p:cNvPr id="40" name="object 40"/>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95</a:t>
            </a:fld>
            <a:endParaRPr spc="15"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95" y="3857164"/>
            <a:ext cx="5293995" cy="839469"/>
          </a:xfrm>
          <a:prstGeom prst="rect">
            <a:avLst/>
          </a:prstGeom>
        </p:spPr>
        <p:txBody>
          <a:bodyPr vert="horz" wrap="square" lIns="0" tIns="0" rIns="0" bIns="0" rtlCol="0">
            <a:spAutoFit/>
          </a:bodyPr>
          <a:lstStyle/>
          <a:p>
            <a:pPr marL="12700" marR="5080">
              <a:lnSpc>
                <a:spcPct val="142500"/>
              </a:lnSpc>
            </a:pPr>
            <a:r>
              <a:rPr sz="950" spc="-10" dirty="0">
                <a:latin typeface="Arial"/>
                <a:cs typeface="Arial"/>
              </a:rPr>
              <a:t>Manufacturers </a:t>
            </a:r>
            <a:r>
              <a:rPr sz="950" spc="-5" dirty="0">
                <a:latin typeface="Arial"/>
                <a:cs typeface="Arial"/>
              </a:rPr>
              <a:t>are willing to </a:t>
            </a:r>
            <a:r>
              <a:rPr sz="950" spc="-10" dirty="0">
                <a:latin typeface="Arial"/>
                <a:cs typeface="Arial"/>
              </a:rPr>
              <a:t>give </a:t>
            </a:r>
            <a:r>
              <a:rPr sz="950" spc="-5" dirty="0">
                <a:latin typeface="Arial"/>
                <a:cs typeface="Arial"/>
              </a:rPr>
              <a:t>discounts </a:t>
            </a:r>
            <a:r>
              <a:rPr sz="950" spc="-10" dirty="0">
                <a:latin typeface="Arial"/>
                <a:cs typeface="Arial"/>
              </a:rPr>
              <a:t>of up </a:t>
            </a:r>
            <a:r>
              <a:rPr sz="950" spc="-5" dirty="0">
                <a:latin typeface="Arial"/>
                <a:cs typeface="Arial"/>
              </a:rPr>
              <a:t>to </a:t>
            </a:r>
            <a:r>
              <a:rPr sz="950" spc="-15" dirty="0">
                <a:latin typeface="Arial"/>
                <a:cs typeface="Arial"/>
              </a:rPr>
              <a:t>5% </a:t>
            </a:r>
            <a:r>
              <a:rPr sz="950" spc="-10" dirty="0">
                <a:latin typeface="Arial"/>
                <a:cs typeface="Arial"/>
              </a:rPr>
              <a:t>on </a:t>
            </a:r>
            <a:r>
              <a:rPr sz="950" spc="-5" dirty="0">
                <a:latin typeface="Arial"/>
                <a:cs typeface="Arial"/>
              </a:rPr>
              <a:t>projects </a:t>
            </a:r>
            <a:r>
              <a:rPr sz="950" spc="-10" dirty="0">
                <a:latin typeface="Arial"/>
                <a:cs typeface="Arial"/>
              </a:rPr>
              <a:t>with eight or more drums, </a:t>
            </a:r>
            <a:r>
              <a:rPr sz="950" spc="-5" dirty="0">
                <a:latin typeface="Arial"/>
                <a:cs typeface="Arial"/>
              </a:rPr>
              <a:t>and  </a:t>
            </a:r>
            <a:r>
              <a:rPr sz="950" spc="-10" dirty="0">
                <a:latin typeface="Arial"/>
                <a:cs typeface="Arial"/>
              </a:rPr>
              <a:t>up </a:t>
            </a:r>
            <a:r>
              <a:rPr sz="950" spc="-5" dirty="0">
                <a:latin typeface="Arial"/>
                <a:cs typeface="Arial"/>
              </a:rPr>
              <a:t>to </a:t>
            </a:r>
            <a:r>
              <a:rPr sz="950" spc="-10" dirty="0">
                <a:latin typeface="Arial"/>
                <a:cs typeface="Arial"/>
              </a:rPr>
              <a:t>10% </a:t>
            </a:r>
            <a:r>
              <a:rPr sz="950" spc="-5" dirty="0">
                <a:latin typeface="Arial"/>
                <a:cs typeface="Arial"/>
              </a:rPr>
              <a:t>if </a:t>
            </a:r>
            <a:r>
              <a:rPr sz="950" spc="-10" dirty="0">
                <a:latin typeface="Arial"/>
                <a:cs typeface="Arial"/>
              </a:rPr>
              <a:t>there are 12 </a:t>
            </a:r>
            <a:r>
              <a:rPr sz="950" spc="-5" dirty="0">
                <a:latin typeface="Arial"/>
                <a:cs typeface="Arial"/>
              </a:rPr>
              <a:t>or </a:t>
            </a:r>
            <a:r>
              <a:rPr sz="950" spc="-10" dirty="0">
                <a:latin typeface="Arial"/>
                <a:cs typeface="Arial"/>
              </a:rPr>
              <a:t>more. Adjusting for </a:t>
            </a:r>
            <a:r>
              <a:rPr sz="950" spc="-5" dirty="0">
                <a:latin typeface="Arial"/>
                <a:cs typeface="Arial"/>
              </a:rPr>
              <a:t>the </a:t>
            </a:r>
            <a:r>
              <a:rPr sz="950" spc="-10" dirty="0">
                <a:latin typeface="Arial"/>
                <a:cs typeface="Arial"/>
              </a:rPr>
              <a:t>size of the reactors, Larsen and Toubro charged  7% less for the reactors </a:t>
            </a:r>
            <a:r>
              <a:rPr sz="950" spc="-5" dirty="0">
                <a:latin typeface="Arial"/>
                <a:cs typeface="Arial"/>
              </a:rPr>
              <a:t>it </a:t>
            </a:r>
            <a:r>
              <a:rPr sz="950" spc="-10" dirty="0">
                <a:latin typeface="Arial"/>
                <a:cs typeface="Arial"/>
              </a:rPr>
              <a:t>sold </a:t>
            </a:r>
            <a:r>
              <a:rPr sz="950" spc="-5" dirty="0">
                <a:latin typeface="Arial"/>
                <a:cs typeface="Arial"/>
              </a:rPr>
              <a:t>to </a:t>
            </a:r>
            <a:r>
              <a:rPr sz="950" spc="-10" dirty="0">
                <a:latin typeface="Arial"/>
                <a:cs typeface="Arial"/>
              </a:rPr>
              <a:t>Petrobras Abreu </a:t>
            </a:r>
            <a:r>
              <a:rPr sz="950" spc="-5" dirty="0">
                <a:latin typeface="Arial"/>
                <a:cs typeface="Arial"/>
              </a:rPr>
              <a:t>e </a:t>
            </a:r>
            <a:r>
              <a:rPr sz="950" spc="-10" dirty="0">
                <a:latin typeface="Arial"/>
                <a:cs typeface="Arial"/>
              </a:rPr>
              <a:t>Lima refinery (12), than for the </a:t>
            </a:r>
            <a:r>
              <a:rPr sz="950" spc="-5" dirty="0">
                <a:latin typeface="Arial"/>
                <a:cs typeface="Arial"/>
              </a:rPr>
              <a:t>six units it </a:t>
            </a:r>
            <a:r>
              <a:rPr sz="950" spc="-10" dirty="0">
                <a:latin typeface="Arial"/>
                <a:cs typeface="Arial"/>
              </a:rPr>
              <a:t>sold  </a:t>
            </a:r>
            <a:r>
              <a:rPr sz="950" spc="-5" dirty="0">
                <a:latin typeface="Arial"/>
                <a:cs typeface="Arial"/>
              </a:rPr>
              <a:t>to </a:t>
            </a:r>
            <a:r>
              <a:rPr sz="950" spc="-10" dirty="0">
                <a:latin typeface="Arial"/>
                <a:cs typeface="Arial"/>
              </a:rPr>
              <a:t>IOCL </a:t>
            </a:r>
            <a:r>
              <a:rPr sz="950" spc="-5" dirty="0">
                <a:latin typeface="Arial"/>
                <a:cs typeface="Arial"/>
              </a:rPr>
              <a:t>for </a:t>
            </a:r>
            <a:r>
              <a:rPr sz="950" spc="-10" dirty="0">
                <a:latin typeface="Arial"/>
                <a:cs typeface="Arial"/>
              </a:rPr>
              <a:t>the Paradip</a:t>
            </a:r>
            <a:r>
              <a:rPr sz="950" spc="-25" dirty="0">
                <a:latin typeface="Arial"/>
                <a:cs typeface="Arial"/>
              </a:rPr>
              <a:t> </a:t>
            </a:r>
            <a:r>
              <a:rPr sz="950" spc="-5" dirty="0">
                <a:latin typeface="Arial"/>
                <a:cs typeface="Arial"/>
              </a:rPr>
              <a:t>project.</a:t>
            </a:r>
            <a:endParaRPr sz="950">
              <a:latin typeface="Arial"/>
              <a:cs typeface="Arial"/>
            </a:endParaRPr>
          </a:p>
        </p:txBody>
      </p:sp>
      <p:sp>
        <p:nvSpPr>
          <p:cNvPr id="3" name="object 3"/>
          <p:cNvSpPr/>
          <p:nvPr/>
        </p:nvSpPr>
        <p:spPr>
          <a:xfrm>
            <a:off x="2779776" y="2886074"/>
            <a:ext cx="3122295" cy="0"/>
          </a:xfrm>
          <a:custGeom>
            <a:avLst/>
            <a:gdLst/>
            <a:ahLst/>
            <a:cxnLst/>
            <a:rect l="l" t="t" r="r" b="b"/>
            <a:pathLst>
              <a:path w="3122295">
                <a:moveTo>
                  <a:pt x="0" y="0"/>
                </a:moveTo>
                <a:lnTo>
                  <a:pt x="3121914" y="0"/>
                </a:lnTo>
              </a:path>
            </a:pathLst>
          </a:custGeom>
          <a:ln w="8381">
            <a:solidFill>
              <a:srgbClr val="858585"/>
            </a:solidFill>
          </a:ln>
        </p:spPr>
        <p:txBody>
          <a:bodyPr wrap="square" lIns="0" tIns="0" rIns="0" bIns="0" rtlCol="0"/>
          <a:lstStyle/>
          <a:p>
            <a:endParaRPr/>
          </a:p>
        </p:txBody>
      </p:sp>
      <p:sp>
        <p:nvSpPr>
          <p:cNvPr id="4" name="object 4"/>
          <p:cNvSpPr/>
          <p:nvPr/>
        </p:nvSpPr>
        <p:spPr>
          <a:xfrm>
            <a:off x="2779776" y="2675762"/>
            <a:ext cx="3122295" cy="0"/>
          </a:xfrm>
          <a:custGeom>
            <a:avLst/>
            <a:gdLst/>
            <a:ahLst/>
            <a:cxnLst/>
            <a:rect l="l" t="t" r="r" b="b"/>
            <a:pathLst>
              <a:path w="3122295">
                <a:moveTo>
                  <a:pt x="0" y="0"/>
                </a:moveTo>
                <a:lnTo>
                  <a:pt x="3121914" y="0"/>
                </a:lnTo>
              </a:path>
            </a:pathLst>
          </a:custGeom>
          <a:ln w="8381">
            <a:solidFill>
              <a:srgbClr val="858585"/>
            </a:solidFill>
          </a:ln>
        </p:spPr>
        <p:txBody>
          <a:bodyPr wrap="square" lIns="0" tIns="0" rIns="0" bIns="0" rtlCol="0"/>
          <a:lstStyle/>
          <a:p>
            <a:endParaRPr/>
          </a:p>
        </p:txBody>
      </p:sp>
      <p:sp>
        <p:nvSpPr>
          <p:cNvPr id="5" name="object 5"/>
          <p:cNvSpPr/>
          <p:nvPr/>
        </p:nvSpPr>
        <p:spPr>
          <a:xfrm>
            <a:off x="2779776" y="2465450"/>
            <a:ext cx="3122295" cy="0"/>
          </a:xfrm>
          <a:custGeom>
            <a:avLst/>
            <a:gdLst/>
            <a:ahLst/>
            <a:cxnLst/>
            <a:rect l="l" t="t" r="r" b="b"/>
            <a:pathLst>
              <a:path w="3122295">
                <a:moveTo>
                  <a:pt x="0" y="0"/>
                </a:moveTo>
                <a:lnTo>
                  <a:pt x="3121914" y="0"/>
                </a:lnTo>
              </a:path>
            </a:pathLst>
          </a:custGeom>
          <a:ln w="8381">
            <a:solidFill>
              <a:srgbClr val="858585"/>
            </a:solidFill>
          </a:ln>
        </p:spPr>
        <p:txBody>
          <a:bodyPr wrap="square" lIns="0" tIns="0" rIns="0" bIns="0" rtlCol="0"/>
          <a:lstStyle/>
          <a:p>
            <a:endParaRPr/>
          </a:p>
        </p:txBody>
      </p:sp>
      <p:sp>
        <p:nvSpPr>
          <p:cNvPr id="6" name="object 6"/>
          <p:cNvSpPr/>
          <p:nvPr/>
        </p:nvSpPr>
        <p:spPr>
          <a:xfrm>
            <a:off x="2779776" y="2255519"/>
            <a:ext cx="3122295" cy="0"/>
          </a:xfrm>
          <a:custGeom>
            <a:avLst/>
            <a:gdLst/>
            <a:ahLst/>
            <a:cxnLst/>
            <a:rect l="l" t="t" r="r" b="b"/>
            <a:pathLst>
              <a:path w="3122295">
                <a:moveTo>
                  <a:pt x="0" y="0"/>
                </a:moveTo>
                <a:lnTo>
                  <a:pt x="3121914" y="0"/>
                </a:lnTo>
              </a:path>
            </a:pathLst>
          </a:custGeom>
          <a:ln w="9143">
            <a:solidFill>
              <a:srgbClr val="858585"/>
            </a:solidFill>
          </a:ln>
        </p:spPr>
        <p:txBody>
          <a:bodyPr wrap="square" lIns="0" tIns="0" rIns="0" bIns="0" rtlCol="0"/>
          <a:lstStyle/>
          <a:p>
            <a:endParaRPr/>
          </a:p>
        </p:txBody>
      </p:sp>
      <p:sp>
        <p:nvSpPr>
          <p:cNvPr id="7" name="object 7"/>
          <p:cNvSpPr/>
          <p:nvPr/>
        </p:nvSpPr>
        <p:spPr>
          <a:xfrm>
            <a:off x="2779776" y="2045207"/>
            <a:ext cx="3122295" cy="0"/>
          </a:xfrm>
          <a:custGeom>
            <a:avLst/>
            <a:gdLst/>
            <a:ahLst/>
            <a:cxnLst/>
            <a:rect l="l" t="t" r="r" b="b"/>
            <a:pathLst>
              <a:path w="3122295">
                <a:moveTo>
                  <a:pt x="0" y="0"/>
                </a:moveTo>
                <a:lnTo>
                  <a:pt x="3121914" y="0"/>
                </a:lnTo>
              </a:path>
            </a:pathLst>
          </a:custGeom>
          <a:ln w="9143">
            <a:solidFill>
              <a:srgbClr val="858585"/>
            </a:solidFill>
          </a:ln>
        </p:spPr>
        <p:txBody>
          <a:bodyPr wrap="square" lIns="0" tIns="0" rIns="0" bIns="0" rtlCol="0"/>
          <a:lstStyle/>
          <a:p>
            <a:endParaRPr/>
          </a:p>
        </p:txBody>
      </p:sp>
      <p:sp>
        <p:nvSpPr>
          <p:cNvPr id="8" name="object 8"/>
          <p:cNvSpPr/>
          <p:nvPr/>
        </p:nvSpPr>
        <p:spPr>
          <a:xfrm>
            <a:off x="2779776" y="1835277"/>
            <a:ext cx="3122295" cy="0"/>
          </a:xfrm>
          <a:custGeom>
            <a:avLst/>
            <a:gdLst/>
            <a:ahLst/>
            <a:cxnLst/>
            <a:rect l="l" t="t" r="r" b="b"/>
            <a:pathLst>
              <a:path w="3122295">
                <a:moveTo>
                  <a:pt x="0" y="0"/>
                </a:moveTo>
                <a:lnTo>
                  <a:pt x="3121914" y="0"/>
                </a:lnTo>
              </a:path>
            </a:pathLst>
          </a:custGeom>
          <a:ln w="8382">
            <a:solidFill>
              <a:srgbClr val="858585"/>
            </a:solidFill>
          </a:ln>
        </p:spPr>
        <p:txBody>
          <a:bodyPr wrap="square" lIns="0" tIns="0" rIns="0" bIns="0" rtlCol="0"/>
          <a:lstStyle/>
          <a:p>
            <a:endParaRPr/>
          </a:p>
        </p:txBody>
      </p:sp>
      <p:sp>
        <p:nvSpPr>
          <p:cNvPr id="9" name="object 9"/>
          <p:cNvSpPr/>
          <p:nvPr/>
        </p:nvSpPr>
        <p:spPr>
          <a:xfrm>
            <a:off x="2779776" y="1624964"/>
            <a:ext cx="3122295" cy="0"/>
          </a:xfrm>
          <a:custGeom>
            <a:avLst/>
            <a:gdLst/>
            <a:ahLst/>
            <a:cxnLst/>
            <a:rect l="l" t="t" r="r" b="b"/>
            <a:pathLst>
              <a:path w="3122295">
                <a:moveTo>
                  <a:pt x="0" y="0"/>
                </a:moveTo>
                <a:lnTo>
                  <a:pt x="3121914" y="0"/>
                </a:lnTo>
              </a:path>
            </a:pathLst>
          </a:custGeom>
          <a:ln w="8381">
            <a:solidFill>
              <a:srgbClr val="858585"/>
            </a:solidFill>
          </a:ln>
        </p:spPr>
        <p:txBody>
          <a:bodyPr wrap="square" lIns="0" tIns="0" rIns="0" bIns="0" rtlCol="0"/>
          <a:lstStyle/>
          <a:p>
            <a:endParaRPr/>
          </a:p>
        </p:txBody>
      </p:sp>
      <p:sp>
        <p:nvSpPr>
          <p:cNvPr id="10" name="object 10"/>
          <p:cNvSpPr/>
          <p:nvPr/>
        </p:nvSpPr>
        <p:spPr>
          <a:xfrm>
            <a:off x="2779776" y="1414652"/>
            <a:ext cx="3122295" cy="0"/>
          </a:xfrm>
          <a:custGeom>
            <a:avLst/>
            <a:gdLst/>
            <a:ahLst/>
            <a:cxnLst/>
            <a:rect l="l" t="t" r="r" b="b"/>
            <a:pathLst>
              <a:path w="3122295">
                <a:moveTo>
                  <a:pt x="0" y="0"/>
                </a:moveTo>
                <a:lnTo>
                  <a:pt x="3121914" y="0"/>
                </a:lnTo>
              </a:path>
            </a:pathLst>
          </a:custGeom>
          <a:ln w="8381">
            <a:solidFill>
              <a:srgbClr val="858585"/>
            </a:solidFill>
          </a:ln>
        </p:spPr>
        <p:txBody>
          <a:bodyPr wrap="square" lIns="0" tIns="0" rIns="0" bIns="0" rtlCol="0"/>
          <a:lstStyle/>
          <a:p>
            <a:endParaRPr/>
          </a:p>
        </p:txBody>
      </p:sp>
      <p:sp>
        <p:nvSpPr>
          <p:cNvPr id="11" name="object 11"/>
          <p:cNvSpPr/>
          <p:nvPr/>
        </p:nvSpPr>
        <p:spPr>
          <a:xfrm>
            <a:off x="2779776" y="1206245"/>
            <a:ext cx="3122295" cy="0"/>
          </a:xfrm>
          <a:custGeom>
            <a:avLst/>
            <a:gdLst/>
            <a:ahLst/>
            <a:cxnLst/>
            <a:rect l="l" t="t" r="r" b="b"/>
            <a:pathLst>
              <a:path w="3122295">
                <a:moveTo>
                  <a:pt x="0" y="0"/>
                </a:moveTo>
                <a:lnTo>
                  <a:pt x="3121914" y="0"/>
                </a:lnTo>
              </a:path>
            </a:pathLst>
          </a:custGeom>
          <a:ln w="9143">
            <a:solidFill>
              <a:srgbClr val="858585"/>
            </a:solidFill>
          </a:ln>
        </p:spPr>
        <p:txBody>
          <a:bodyPr wrap="square" lIns="0" tIns="0" rIns="0" bIns="0" rtlCol="0"/>
          <a:lstStyle/>
          <a:p>
            <a:endParaRPr/>
          </a:p>
        </p:txBody>
      </p:sp>
      <p:sp>
        <p:nvSpPr>
          <p:cNvPr id="12" name="object 12"/>
          <p:cNvSpPr/>
          <p:nvPr/>
        </p:nvSpPr>
        <p:spPr>
          <a:xfrm>
            <a:off x="2779776" y="1206246"/>
            <a:ext cx="0" cy="1927225"/>
          </a:xfrm>
          <a:custGeom>
            <a:avLst/>
            <a:gdLst/>
            <a:ahLst/>
            <a:cxnLst/>
            <a:rect l="l" t="t" r="r" b="b"/>
            <a:pathLst>
              <a:path h="1927225">
                <a:moveTo>
                  <a:pt x="0" y="0"/>
                </a:moveTo>
                <a:lnTo>
                  <a:pt x="0" y="1927098"/>
                </a:lnTo>
              </a:path>
            </a:pathLst>
          </a:custGeom>
          <a:ln w="9144">
            <a:solidFill>
              <a:srgbClr val="858585"/>
            </a:solidFill>
          </a:ln>
        </p:spPr>
        <p:txBody>
          <a:bodyPr wrap="square" lIns="0" tIns="0" rIns="0" bIns="0" rtlCol="0"/>
          <a:lstStyle/>
          <a:p>
            <a:endParaRPr/>
          </a:p>
        </p:txBody>
      </p:sp>
      <p:sp>
        <p:nvSpPr>
          <p:cNvPr id="13" name="object 13"/>
          <p:cNvSpPr/>
          <p:nvPr/>
        </p:nvSpPr>
        <p:spPr>
          <a:xfrm>
            <a:off x="2740914" y="3096006"/>
            <a:ext cx="39370" cy="0"/>
          </a:xfrm>
          <a:custGeom>
            <a:avLst/>
            <a:gdLst/>
            <a:ahLst/>
            <a:cxnLst/>
            <a:rect l="l" t="t" r="r" b="b"/>
            <a:pathLst>
              <a:path w="39369">
                <a:moveTo>
                  <a:pt x="0" y="0"/>
                </a:moveTo>
                <a:lnTo>
                  <a:pt x="38862" y="0"/>
                </a:lnTo>
              </a:path>
            </a:pathLst>
          </a:custGeom>
          <a:ln w="9144">
            <a:solidFill>
              <a:srgbClr val="858585"/>
            </a:solidFill>
          </a:ln>
        </p:spPr>
        <p:txBody>
          <a:bodyPr wrap="square" lIns="0" tIns="0" rIns="0" bIns="0" rtlCol="0"/>
          <a:lstStyle/>
          <a:p>
            <a:endParaRPr/>
          </a:p>
        </p:txBody>
      </p:sp>
      <p:sp>
        <p:nvSpPr>
          <p:cNvPr id="14" name="object 14"/>
          <p:cNvSpPr/>
          <p:nvPr/>
        </p:nvSpPr>
        <p:spPr>
          <a:xfrm>
            <a:off x="2740914" y="2886074"/>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5" name="object 15"/>
          <p:cNvSpPr/>
          <p:nvPr/>
        </p:nvSpPr>
        <p:spPr>
          <a:xfrm>
            <a:off x="2740914" y="2675762"/>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6" name="object 16"/>
          <p:cNvSpPr/>
          <p:nvPr/>
        </p:nvSpPr>
        <p:spPr>
          <a:xfrm>
            <a:off x="2740914" y="2465450"/>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17" name="object 17"/>
          <p:cNvSpPr/>
          <p:nvPr/>
        </p:nvSpPr>
        <p:spPr>
          <a:xfrm>
            <a:off x="2740914" y="2255519"/>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8" name="object 18"/>
          <p:cNvSpPr/>
          <p:nvPr/>
        </p:nvSpPr>
        <p:spPr>
          <a:xfrm>
            <a:off x="2740914" y="2045207"/>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19" name="object 19"/>
          <p:cNvSpPr/>
          <p:nvPr/>
        </p:nvSpPr>
        <p:spPr>
          <a:xfrm>
            <a:off x="2740914" y="1835277"/>
            <a:ext cx="39370" cy="0"/>
          </a:xfrm>
          <a:custGeom>
            <a:avLst/>
            <a:gdLst/>
            <a:ahLst/>
            <a:cxnLst/>
            <a:rect l="l" t="t" r="r" b="b"/>
            <a:pathLst>
              <a:path w="39369">
                <a:moveTo>
                  <a:pt x="0" y="0"/>
                </a:moveTo>
                <a:lnTo>
                  <a:pt x="38862" y="0"/>
                </a:lnTo>
              </a:path>
            </a:pathLst>
          </a:custGeom>
          <a:ln w="8382">
            <a:solidFill>
              <a:srgbClr val="858585"/>
            </a:solidFill>
          </a:ln>
        </p:spPr>
        <p:txBody>
          <a:bodyPr wrap="square" lIns="0" tIns="0" rIns="0" bIns="0" rtlCol="0"/>
          <a:lstStyle/>
          <a:p>
            <a:endParaRPr/>
          </a:p>
        </p:txBody>
      </p:sp>
      <p:sp>
        <p:nvSpPr>
          <p:cNvPr id="20" name="object 20"/>
          <p:cNvSpPr/>
          <p:nvPr/>
        </p:nvSpPr>
        <p:spPr>
          <a:xfrm>
            <a:off x="2740914" y="1624964"/>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1" name="object 21"/>
          <p:cNvSpPr/>
          <p:nvPr/>
        </p:nvSpPr>
        <p:spPr>
          <a:xfrm>
            <a:off x="2740914" y="1414652"/>
            <a:ext cx="39370" cy="0"/>
          </a:xfrm>
          <a:custGeom>
            <a:avLst/>
            <a:gdLst/>
            <a:ahLst/>
            <a:cxnLst/>
            <a:rect l="l" t="t" r="r" b="b"/>
            <a:pathLst>
              <a:path w="39369">
                <a:moveTo>
                  <a:pt x="0" y="0"/>
                </a:moveTo>
                <a:lnTo>
                  <a:pt x="38862" y="0"/>
                </a:lnTo>
              </a:path>
            </a:pathLst>
          </a:custGeom>
          <a:ln w="8381">
            <a:solidFill>
              <a:srgbClr val="858585"/>
            </a:solidFill>
          </a:ln>
        </p:spPr>
        <p:txBody>
          <a:bodyPr wrap="square" lIns="0" tIns="0" rIns="0" bIns="0" rtlCol="0"/>
          <a:lstStyle/>
          <a:p>
            <a:endParaRPr/>
          </a:p>
        </p:txBody>
      </p:sp>
      <p:sp>
        <p:nvSpPr>
          <p:cNvPr id="22" name="object 22"/>
          <p:cNvSpPr/>
          <p:nvPr/>
        </p:nvSpPr>
        <p:spPr>
          <a:xfrm>
            <a:off x="2740914" y="1206245"/>
            <a:ext cx="39370" cy="0"/>
          </a:xfrm>
          <a:custGeom>
            <a:avLst/>
            <a:gdLst/>
            <a:ahLst/>
            <a:cxnLst/>
            <a:rect l="l" t="t" r="r" b="b"/>
            <a:pathLst>
              <a:path w="39369">
                <a:moveTo>
                  <a:pt x="0" y="0"/>
                </a:moveTo>
                <a:lnTo>
                  <a:pt x="38862" y="0"/>
                </a:lnTo>
              </a:path>
            </a:pathLst>
          </a:custGeom>
          <a:ln w="9143">
            <a:solidFill>
              <a:srgbClr val="858585"/>
            </a:solidFill>
          </a:ln>
        </p:spPr>
        <p:txBody>
          <a:bodyPr wrap="square" lIns="0" tIns="0" rIns="0" bIns="0" rtlCol="0"/>
          <a:lstStyle/>
          <a:p>
            <a:endParaRPr/>
          </a:p>
        </p:txBody>
      </p:sp>
      <p:sp>
        <p:nvSpPr>
          <p:cNvPr id="23" name="object 23"/>
          <p:cNvSpPr/>
          <p:nvPr/>
        </p:nvSpPr>
        <p:spPr>
          <a:xfrm>
            <a:off x="2779776" y="3096005"/>
            <a:ext cx="3122295" cy="0"/>
          </a:xfrm>
          <a:custGeom>
            <a:avLst/>
            <a:gdLst/>
            <a:ahLst/>
            <a:cxnLst/>
            <a:rect l="l" t="t" r="r" b="b"/>
            <a:pathLst>
              <a:path w="3122295">
                <a:moveTo>
                  <a:pt x="0" y="0"/>
                </a:moveTo>
                <a:lnTo>
                  <a:pt x="3121914" y="0"/>
                </a:lnTo>
              </a:path>
            </a:pathLst>
          </a:custGeom>
          <a:ln w="9144">
            <a:solidFill>
              <a:srgbClr val="858585"/>
            </a:solidFill>
          </a:ln>
        </p:spPr>
        <p:txBody>
          <a:bodyPr wrap="square" lIns="0" tIns="0" rIns="0" bIns="0" rtlCol="0"/>
          <a:lstStyle/>
          <a:p>
            <a:endParaRPr/>
          </a:p>
        </p:txBody>
      </p:sp>
      <p:sp>
        <p:nvSpPr>
          <p:cNvPr id="24" name="object 24"/>
          <p:cNvSpPr/>
          <p:nvPr/>
        </p:nvSpPr>
        <p:spPr>
          <a:xfrm>
            <a:off x="3296411" y="3114675"/>
            <a:ext cx="8890" cy="0"/>
          </a:xfrm>
          <a:custGeom>
            <a:avLst/>
            <a:gdLst/>
            <a:ahLst/>
            <a:cxnLst/>
            <a:rect l="l" t="t" r="r" b="b"/>
            <a:pathLst>
              <a:path w="8889">
                <a:moveTo>
                  <a:pt x="0" y="0"/>
                </a:moveTo>
                <a:lnTo>
                  <a:pt x="8382" y="0"/>
                </a:lnTo>
              </a:path>
            </a:pathLst>
          </a:custGeom>
          <a:ln w="37338">
            <a:solidFill>
              <a:srgbClr val="858585"/>
            </a:solidFill>
          </a:ln>
        </p:spPr>
        <p:txBody>
          <a:bodyPr wrap="square" lIns="0" tIns="0" rIns="0" bIns="0" rtlCol="0"/>
          <a:lstStyle/>
          <a:p>
            <a:endParaRPr/>
          </a:p>
        </p:txBody>
      </p:sp>
      <p:sp>
        <p:nvSpPr>
          <p:cNvPr id="25" name="object 25"/>
          <p:cNvSpPr/>
          <p:nvPr/>
        </p:nvSpPr>
        <p:spPr>
          <a:xfrm>
            <a:off x="3815334" y="3114675"/>
            <a:ext cx="9525" cy="0"/>
          </a:xfrm>
          <a:custGeom>
            <a:avLst/>
            <a:gdLst/>
            <a:ahLst/>
            <a:cxnLst/>
            <a:rect l="l" t="t" r="r" b="b"/>
            <a:pathLst>
              <a:path w="9525">
                <a:moveTo>
                  <a:pt x="0" y="0"/>
                </a:moveTo>
                <a:lnTo>
                  <a:pt x="9144" y="0"/>
                </a:lnTo>
              </a:path>
            </a:pathLst>
          </a:custGeom>
          <a:ln w="37338">
            <a:solidFill>
              <a:srgbClr val="858585"/>
            </a:solidFill>
          </a:ln>
        </p:spPr>
        <p:txBody>
          <a:bodyPr wrap="square" lIns="0" tIns="0" rIns="0" bIns="0" rtlCol="0"/>
          <a:lstStyle/>
          <a:p>
            <a:endParaRPr/>
          </a:p>
        </p:txBody>
      </p:sp>
      <p:sp>
        <p:nvSpPr>
          <p:cNvPr id="26" name="object 26"/>
          <p:cNvSpPr/>
          <p:nvPr/>
        </p:nvSpPr>
        <p:spPr>
          <a:xfrm>
            <a:off x="4336541" y="3114675"/>
            <a:ext cx="8890" cy="0"/>
          </a:xfrm>
          <a:custGeom>
            <a:avLst/>
            <a:gdLst/>
            <a:ahLst/>
            <a:cxnLst/>
            <a:rect l="l" t="t" r="r" b="b"/>
            <a:pathLst>
              <a:path w="8889">
                <a:moveTo>
                  <a:pt x="0" y="0"/>
                </a:moveTo>
                <a:lnTo>
                  <a:pt x="8382" y="0"/>
                </a:lnTo>
              </a:path>
            </a:pathLst>
          </a:custGeom>
          <a:ln w="37338">
            <a:solidFill>
              <a:srgbClr val="858585"/>
            </a:solidFill>
          </a:ln>
        </p:spPr>
        <p:txBody>
          <a:bodyPr wrap="square" lIns="0" tIns="0" rIns="0" bIns="0" rtlCol="0"/>
          <a:lstStyle/>
          <a:p>
            <a:endParaRPr/>
          </a:p>
        </p:txBody>
      </p:sp>
      <p:sp>
        <p:nvSpPr>
          <p:cNvPr id="27" name="object 27"/>
          <p:cNvSpPr/>
          <p:nvPr/>
        </p:nvSpPr>
        <p:spPr>
          <a:xfrm>
            <a:off x="4856988" y="3114675"/>
            <a:ext cx="9525" cy="0"/>
          </a:xfrm>
          <a:custGeom>
            <a:avLst/>
            <a:gdLst/>
            <a:ahLst/>
            <a:cxnLst/>
            <a:rect l="l" t="t" r="r" b="b"/>
            <a:pathLst>
              <a:path w="9525">
                <a:moveTo>
                  <a:pt x="0" y="0"/>
                </a:moveTo>
                <a:lnTo>
                  <a:pt x="9144" y="0"/>
                </a:lnTo>
              </a:path>
            </a:pathLst>
          </a:custGeom>
          <a:ln w="37338">
            <a:solidFill>
              <a:srgbClr val="858585"/>
            </a:solidFill>
          </a:ln>
        </p:spPr>
        <p:txBody>
          <a:bodyPr wrap="square" lIns="0" tIns="0" rIns="0" bIns="0" rtlCol="0"/>
          <a:lstStyle/>
          <a:p>
            <a:endParaRPr/>
          </a:p>
        </p:txBody>
      </p:sp>
      <p:sp>
        <p:nvSpPr>
          <p:cNvPr id="28" name="object 28"/>
          <p:cNvSpPr/>
          <p:nvPr/>
        </p:nvSpPr>
        <p:spPr>
          <a:xfrm>
            <a:off x="5378196" y="3114675"/>
            <a:ext cx="8890" cy="0"/>
          </a:xfrm>
          <a:custGeom>
            <a:avLst/>
            <a:gdLst/>
            <a:ahLst/>
            <a:cxnLst/>
            <a:rect l="l" t="t" r="r" b="b"/>
            <a:pathLst>
              <a:path w="8889">
                <a:moveTo>
                  <a:pt x="0" y="0"/>
                </a:moveTo>
                <a:lnTo>
                  <a:pt x="8382" y="0"/>
                </a:lnTo>
              </a:path>
            </a:pathLst>
          </a:custGeom>
          <a:ln w="37338">
            <a:solidFill>
              <a:srgbClr val="858585"/>
            </a:solidFill>
          </a:ln>
        </p:spPr>
        <p:txBody>
          <a:bodyPr wrap="square" lIns="0" tIns="0" rIns="0" bIns="0" rtlCol="0"/>
          <a:lstStyle/>
          <a:p>
            <a:endParaRPr/>
          </a:p>
        </p:txBody>
      </p:sp>
      <p:sp>
        <p:nvSpPr>
          <p:cNvPr id="29" name="object 29"/>
          <p:cNvSpPr/>
          <p:nvPr/>
        </p:nvSpPr>
        <p:spPr>
          <a:xfrm>
            <a:off x="5897117" y="3114675"/>
            <a:ext cx="9525" cy="0"/>
          </a:xfrm>
          <a:custGeom>
            <a:avLst/>
            <a:gdLst/>
            <a:ahLst/>
            <a:cxnLst/>
            <a:rect l="l" t="t" r="r" b="b"/>
            <a:pathLst>
              <a:path w="9525">
                <a:moveTo>
                  <a:pt x="0" y="0"/>
                </a:moveTo>
                <a:lnTo>
                  <a:pt x="9144" y="0"/>
                </a:lnTo>
              </a:path>
            </a:pathLst>
          </a:custGeom>
          <a:ln w="37338">
            <a:solidFill>
              <a:srgbClr val="858585"/>
            </a:solidFill>
          </a:ln>
        </p:spPr>
        <p:txBody>
          <a:bodyPr wrap="square" lIns="0" tIns="0" rIns="0" bIns="0" rtlCol="0"/>
          <a:lstStyle/>
          <a:p>
            <a:endParaRPr/>
          </a:p>
        </p:txBody>
      </p:sp>
      <p:sp>
        <p:nvSpPr>
          <p:cNvPr id="30" name="object 30"/>
          <p:cNvSpPr/>
          <p:nvPr/>
        </p:nvSpPr>
        <p:spPr>
          <a:xfrm>
            <a:off x="3024377" y="1357122"/>
            <a:ext cx="2632075" cy="1123315"/>
          </a:xfrm>
          <a:custGeom>
            <a:avLst/>
            <a:gdLst/>
            <a:ahLst/>
            <a:cxnLst/>
            <a:rect l="l" t="t" r="r" b="b"/>
            <a:pathLst>
              <a:path w="2632075" h="1123314">
                <a:moveTo>
                  <a:pt x="2092218" y="770750"/>
                </a:moveTo>
                <a:lnTo>
                  <a:pt x="2610612" y="1119377"/>
                </a:lnTo>
                <a:lnTo>
                  <a:pt x="2615946" y="1123187"/>
                </a:lnTo>
                <a:lnTo>
                  <a:pt x="2624328" y="1121663"/>
                </a:lnTo>
                <a:lnTo>
                  <a:pt x="2631948" y="1109471"/>
                </a:lnTo>
                <a:lnTo>
                  <a:pt x="2630424" y="1101851"/>
                </a:lnTo>
                <a:lnTo>
                  <a:pt x="2625090" y="1098041"/>
                </a:lnTo>
                <a:lnTo>
                  <a:pt x="2139006" y="771143"/>
                </a:lnTo>
                <a:lnTo>
                  <a:pt x="2093976" y="771143"/>
                </a:lnTo>
                <a:lnTo>
                  <a:pt x="2092218" y="770750"/>
                </a:lnTo>
                <a:close/>
              </a:path>
              <a:path w="2632075" h="1123314">
                <a:moveTo>
                  <a:pt x="2089404" y="768857"/>
                </a:moveTo>
                <a:lnTo>
                  <a:pt x="2092218" y="770750"/>
                </a:lnTo>
                <a:lnTo>
                  <a:pt x="2093976" y="771143"/>
                </a:lnTo>
                <a:lnTo>
                  <a:pt x="2089404" y="768857"/>
                </a:lnTo>
                <a:close/>
              </a:path>
              <a:path w="2632075" h="1123314">
                <a:moveTo>
                  <a:pt x="2135607" y="768857"/>
                </a:moveTo>
                <a:lnTo>
                  <a:pt x="2089404" y="768857"/>
                </a:lnTo>
                <a:lnTo>
                  <a:pt x="2093976" y="771143"/>
                </a:lnTo>
                <a:lnTo>
                  <a:pt x="2139006" y="771143"/>
                </a:lnTo>
                <a:lnTo>
                  <a:pt x="2135607" y="768857"/>
                </a:lnTo>
                <a:close/>
              </a:path>
              <a:path w="2632075" h="1123314">
                <a:moveTo>
                  <a:pt x="14478" y="0"/>
                </a:moveTo>
                <a:lnTo>
                  <a:pt x="6858" y="2285"/>
                </a:lnTo>
                <a:lnTo>
                  <a:pt x="3810" y="9143"/>
                </a:lnTo>
                <a:lnTo>
                  <a:pt x="0" y="15239"/>
                </a:lnTo>
                <a:lnTo>
                  <a:pt x="2286" y="22859"/>
                </a:lnTo>
                <a:lnTo>
                  <a:pt x="9144" y="25907"/>
                </a:lnTo>
                <a:lnTo>
                  <a:pt x="529590" y="304799"/>
                </a:lnTo>
                <a:lnTo>
                  <a:pt x="1052322" y="504443"/>
                </a:lnTo>
                <a:lnTo>
                  <a:pt x="1572768" y="654557"/>
                </a:lnTo>
                <a:lnTo>
                  <a:pt x="2092218" y="770750"/>
                </a:lnTo>
                <a:lnTo>
                  <a:pt x="2089404" y="768857"/>
                </a:lnTo>
                <a:lnTo>
                  <a:pt x="2135607" y="768857"/>
                </a:lnTo>
                <a:lnTo>
                  <a:pt x="2103882" y="747521"/>
                </a:lnTo>
                <a:lnTo>
                  <a:pt x="2100834" y="745997"/>
                </a:lnTo>
                <a:lnTo>
                  <a:pt x="2099310" y="745997"/>
                </a:lnTo>
                <a:lnTo>
                  <a:pt x="1579626" y="630173"/>
                </a:lnTo>
                <a:lnTo>
                  <a:pt x="1061466" y="480059"/>
                </a:lnTo>
                <a:lnTo>
                  <a:pt x="541782" y="281939"/>
                </a:lnTo>
                <a:lnTo>
                  <a:pt x="21336" y="3809"/>
                </a:lnTo>
                <a:lnTo>
                  <a:pt x="14478" y="0"/>
                </a:lnTo>
                <a:close/>
              </a:path>
            </a:pathLst>
          </a:custGeom>
          <a:solidFill>
            <a:srgbClr val="1B467B"/>
          </a:solidFill>
        </p:spPr>
        <p:txBody>
          <a:bodyPr wrap="square" lIns="0" tIns="0" rIns="0" bIns="0" rtlCol="0"/>
          <a:lstStyle/>
          <a:p>
            <a:endParaRPr/>
          </a:p>
        </p:txBody>
      </p:sp>
      <p:sp>
        <p:nvSpPr>
          <p:cNvPr id="31" name="object 31"/>
          <p:cNvSpPr txBox="1"/>
          <p:nvPr/>
        </p:nvSpPr>
        <p:spPr>
          <a:xfrm>
            <a:off x="2174997" y="2175508"/>
            <a:ext cx="479425" cy="997585"/>
          </a:xfrm>
          <a:prstGeom prst="rect">
            <a:avLst/>
          </a:prstGeom>
        </p:spPr>
        <p:txBody>
          <a:bodyPr vert="horz" wrap="square" lIns="0" tIns="0" rIns="0" bIns="0" rtlCol="0">
            <a:spAutoFit/>
          </a:bodyPr>
          <a:lstStyle/>
          <a:p>
            <a:pPr marL="12700">
              <a:lnSpc>
                <a:spcPct val="100000"/>
              </a:lnSpc>
            </a:pPr>
            <a:r>
              <a:rPr sz="900" spc="10" dirty="0">
                <a:latin typeface="Calibri"/>
                <a:cs typeface="Calibri"/>
              </a:rPr>
              <a:t>$4</a:t>
            </a:r>
            <a:r>
              <a:rPr sz="900" spc="25" dirty="0">
                <a:latin typeface="Calibri"/>
                <a:cs typeface="Calibri"/>
              </a:rPr>
              <a:t>3</a:t>
            </a:r>
            <a:r>
              <a:rPr sz="900" spc="10" dirty="0">
                <a:latin typeface="Calibri"/>
                <a:cs typeface="Calibri"/>
              </a:rPr>
              <a:t>0,0</a:t>
            </a:r>
            <a:r>
              <a:rPr sz="900" spc="20" dirty="0">
                <a:latin typeface="Calibri"/>
                <a:cs typeface="Calibri"/>
              </a:rPr>
              <a:t>0</a:t>
            </a:r>
            <a:r>
              <a:rPr sz="900" spc="15" dirty="0">
                <a:latin typeface="Calibri"/>
                <a:cs typeface="Calibri"/>
              </a:rPr>
              <a:t>0</a:t>
            </a:r>
            <a:endParaRPr sz="900">
              <a:latin typeface="Calibri"/>
              <a:cs typeface="Calibri"/>
            </a:endParaRPr>
          </a:p>
          <a:p>
            <a:pPr marL="12700">
              <a:lnSpc>
                <a:spcPct val="100000"/>
              </a:lnSpc>
              <a:spcBef>
                <a:spcPts val="575"/>
              </a:spcBef>
            </a:pPr>
            <a:r>
              <a:rPr sz="900" spc="10" dirty="0">
                <a:latin typeface="Calibri"/>
                <a:cs typeface="Calibri"/>
              </a:rPr>
              <a:t>$4</a:t>
            </a:r>
            <a:r>
              <a:rPr sz="900" spc="25" dirty="0">
                <a:latin typeface="Calibri"/>
                <a:cs typeface="Calibri"/>
              </a:rPr>
              <a:t>2</a:t>
            </a:r>
            <a:r>
              <a:rPr sz="900" spc="10" dirty="0">
                <a:latin typeface="Calibri"/>
                <a:cs typeface="Calibri"/>
              </a:rPr>
              <a:t>5,0</a:t>
            </a:r>
            <a:r>
              <a:rPr sz="900" spc="20" dirty="0">
                <a:latin typeface="Calibri"/>
                <a:cs typeface="Calibri"/>
              </a:rPr>
              <a:t>0</a:t>
            </a:r>
            <a:r>
              <a:rPr sz="900" spc="15" dirty="0">
                <a:latin typeface="Calibri"/>
                <a:cs typeface="Calibri"/>
              </a:rPr>
              <a:t>0</a:t>
            </a:r>
            <a:endParaRPr sz="900">
              <a:latin typeface="Calibri"/>
              <a:cs typeface="Calibri"/>
            </a:endParaRPr>
          </a:p>
          <a:p>
            <a:pPr marL="12700">
              <a:lnSpc>
                <a:spcPct val="100000"/>
              </a:lnSpc>
              <a:spcBef>
                <a:spcPts val="575"/>
              </a:spcBef>
            </a:pPr>
            <a:r>
              <a:rPr sz="900" spc="10" dirty="0">
                <a:latin typeface="Calibri"/>
                <a:cs typeface="Calibri"/>
              </a:rPr>
              <a:t>$4</a:t>
            </a:r>
            <a:r>
              <a:rPr sz="900" spc="25" dirty="0">
                <a:latin typeface="Calibri"/>
                <a:cs typeface="Calibri"/>
              </a:rPr>
              <a:t>2</a:t>
            </a:r>
            <a:r>
              <a:rPr sz="900" spc="10" dirty="0">
                <a:latin typeface="Calibri"/>
                <a:cs typeface="Calibri"/>
              </a:rPr>
              <a:t>0,0</a:t>
            </a:r>
            <a:r>
              <a:rPr sz="900" spc="20" dirty="0">
                <a:latin typeface="Calibri"/>
                <a:cs typeface="Calibri"/>
              </a:rPr>
              <a:t>0</a:t>
            </a:r>
            <a:r>
              <a:rPr sz="900" spc="15" dirty="0">
                <a:latin typeface="Calibri"/>
                <a:cs typeface="Calibri"/>
              </a:rPr>
              <a:t>0</a:t>
            </a:r>
            <a:endParaRPr sz="900">
              <a:latin typeface="Calibri"/>
              <a:cs typeface="Calibri"/>
            </a:endParaRPr>
          </a:p>
          <a:p>
            <a:pPr marL="12700">
              <a:lnSpc>
                <a:spcPct val="100000"/>
              </a:lnSpc>
              <a:spcBef>
                <a:spcPts val="570"/>
              </a:spcBef>
            </a:pPr>
            <a:r>
              <a:rPr sz="900" spc="10" dirty="0">
                <a:latin typeface="Calibri"/>
                <a:cs typeface="Calibri"/>
              </a:rPr>
              <a:t>$4</a:t>
            </a:r>
            <a:r>
              <a:rPr sz="900" spc="25" dirty="0">
                <a:latin typeface="Calibri"/>
                <a:cs typeface="Calibri"/>
              </a:rPr>
              <a:t>1</a:t>
            </a:r>
            <a:r>
              <a:rPr sz="900" spc="10" dirty="0">
                <a:latin typeface="Calibri"/>
                <a:cs typeface="Calibri"/>
              </a:rPr>
              <a:t>5,0</a:t>
            </a:r>
            <a:r>
              <a:rPr sz="900" spc="20" dirty="0">
                <a:latin typeface="Calibri"/>
                <a:cs typeface="Calibri"/>
              </a:rPr>
              <a:t>0</a:t>
            </a:r>
            <a:r>
              <a:rPr sz="900" spc="15" dirty="0">
                <a:latin typeface="Calibri"/>
                <a:cs typeface="Calibri"/>
              </a:rPr>
              <a:t>0</a:t>
            </a:r>
            <a:endParaRPr sz="900">
              <a:latin typeface="Calibri"/>
              <a:cs typeface="Calibri"/>
            </a:endParaRPr>
          </a:p>
          <a:p>
            <a:pPr marL="12700">
              <a:lnSpc>
                <a:spcPct val="100000"/>
              </a:lnSpc>
              <a:spcBef>
                <a:spcPts val="575"/>
              </a:spcBef>
            </a:pPr>
            <a:r>
              <a:rPr sz="900" spc="10" dirty="0">
                <a:latin typeface="Calibri"/>
                <a:cs typeface="Calibri"/>
              </a:rPr>
              <a:t>$4</a:t>
            </a:r>
            <a:r>
              <a:rPr sz="900" spc="25" dirty="0">
                <a:latin typeface="Calibri"/>
                <a:cs typeface="Calibri"/>
              </a:rPr>
              <a:t>1</a:t>
            </a:r>
            <a:r>
              <a:rPr sz="900" spc="10" dirty="0">
                <a:latin typeface="Calibri"/>
                <a:cs typeface="Calibri"/>
              </a:rPr>
              <a:t>0,0</a:t>
            </a:r>
            <a:r>
              <a:rPr sz="900" spc="20" dirty="0">
                <a:latin typeface="Calibri"/>
                <a:cs typeface="Calibri"/>
              </a:rPr>
              <a:t>0</a:t>
            </a:r>
            <a:r>
              <a:rPr sz="900" spc="15" dirty="0">
                <a:latin typeface="Calibri"/>
                <a:cs typeface="Calibri"/>
              </a:rPr>
              <a:t>0</a:t>
            </a:r>
            <a:endParaRPr sz="900">
              <a:latin typeface="Calibri"/>
              <a:cs typeface="Calibri"/>
            </a:endParaRPr>
          </a:p>
        </p:txBody>
      </p:sp>
      <p:sp>
        <p:nvSpPr>
          <p:cNvPr id="32" name="object 32"/>
          <p:cNvSpPr txBox="1"/>
          <p:nvPr/>
        </p:nvSpPr>
        <p:spPr>
          <a:xfrm>
            <a:off x="2966709" y="3170674"/>
            <a:ext cx="14605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10</a:t>
            </a:r>
            <a:endParaRPr sz="900">
              <a:latin typeface="Calibri"/>
              <a:cs typeface="Calibri"/>
            </a:endParaRPr>
          </a:p>
        </p:txBody>
      </p:sp>
      <p:sp>
        <p:nvSpPr>
          <p:cNvPr id="33" name="object 33"/>
          <p:cNvSpPr txBox="1"/>
          <p:nvPr/>
        </p:nvSpPr>
        <p:spPr>
          <a:xfrm>
            <a:off x="3487156" y="3170674"/>
            <a:ext cx="14605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12</a:t>
            </a:r>
            <a:endParaRPr sz="900">
              <a:latin typeface="Calibri"/>
              <a:cs typeface="Calibri"/>
            </a:endParaRPr>
          </a:p>
        </p:txBody>
      </p:sp>
      <p:sp>
        <p:nvSpPr>
          <p:cNvPr id="34" name="object 34"/>
          <p:cNvSpPr txBox="1"/>
          <p:nvPr/>
        </p:nvSpPr>
        <p:spPr>
          <a:xfrm>
            <a:off x="5048498" y="3170674"/>
            <a:ext cx="14605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18</a:t>
            </a:r>
            <a:endParaRPr sz="900">
              <a:latin typeface="Calibri"/>
              <a:cs typeface="Calibri"/>
            </a:endParaRPr>
          </a:p>
        </p:txBody>
      </p:sp>
      <p:sp>
        <p:nvSpPr>
          <p:cNvPr id="35" name="object 35"/>
          <p:cNvSpPr txBox="1"/>
          <p:nvPr/>
        </p:nvSpPr>
        <p:spPr>
          <a:xfrm>
            <a:off x="5569708" y="3170674"/>
            <a:ext cx="146050" cy="156845"/>
          </a:xfrm>
          <a:prstGeom prst="rect">
            <a:avLst/>
          </a:prstGeom>
        </p:spPr>
        <p:txBody>
          <a:bodyPr vert="horz" wrap="square" lIns="0" tIns="0" rIns="0" bIns="0" rtlCol="0">
            <a:spAutoFit/>
          </a:bodyPr>
          <a:lstStyle/>
          <a:p>
            <a:pPr marL="12700">
              <a:lnSpc>
                <a:spcPct val="100000"/>
              </a:lnSpc>
            </a:pPr>
            <a:r>
              <a:rPr sz="900" spc="10" dirty="0">
                <a:latin typeface="Calibri"/>
                <a:cs typeface="Calibri"/>
              </a:rPr>
              <a:t>20</a:t>
            </a:r>
            <a:endParaRPr sz="900">
              <a:latin typeface="Calibri"/>
              <a:cs typeface="Calibri"/>
            </a:endParaRPr>
          </a:p>
        </p:txBody>
      </p:sp>
      <p:sp>
        <p:nvSpPr>
          <p:cNvPr id="36" name="object 36"/>
          <p:cNvSpPr txBox="1"/>
          <p:nvPr/>
        </p:nvSpPr>
        <p:spPr>
          <a:xfrm>
            <a:off x="1877044" y="850138"/>
            <a:ext cx="3562350" cy="1311910"/>
          </a:xfrm>
          <a:prstGeom prst="rect">
            <a:avLst/>
          </a:prstGeom>
        </p:spPr>
        <p:txBody>
          <a:bodyPr vert="horz" wrap="square" lIns="0" tIns="0" rIns="0" bIns="0" rtlCol="0">
            <a:spAutoFit/>
          </a:bodyPr>
          <a:lstStyle/>
          <a:p>
            <a:pPr marL="471805">
              <a:lnSpc>
                <a:spcPct val="100000"/>
              </a:lnSpc>
            </a:pPr>
            <a:r>
              <a:rPr sz="950" b="1" spc="-5" dirty="0">
                <a:latin typeface="Arial"/>
                <a:cs typeface="Arial"/>
              </a:rPr>
              <a:t>Figure </a:t>
            </a:r>
            <a:r>
              <a:rPr sz="950" b="1" spc="-10" dirty="0">
                <a:latin typeface="Arial"/>
                <a:cs typeface="Arial"/>
              </a:rPr>
              <a:t>43: Cost per Barrel of Capacity for Coke</a:t>
            </a:r>
            <a:r>
              <a:rPr sz="950" b="1" spc="35" dirty="0">
                <a:latin typeface="Arial"/>
                <a:cs typeface="Arial"/>
              </a:rPr>
              <a:t> </a:t>
            </a:r>
            <a:r>
              <a:rPr sz="950" b="1" spc="-10" dirty="0">
                <a:latin typeface="Arial"/>
                <a:cs typeface="Arial"/>
              </a:rPr>
              <a:t>Drums</a:t>
            </a:r>
            <a:endParaRPr sz="950">
              <a:latin typeface="Arial"/>
              <a:cs typeface="Arial"/>
            </a:endParaRPr>
          </a:p>
          <a:p>
            <a:pPr>
              <a:lnSpc>
                <a:spcPct val="100000"/>
              </a:lnSpc>
              <a:spcBef>
                <a:spcPts val="55"/>
              </a:spcBef>
            </a:pPr>
            <a:endParaRPr sz="850">
              <a:latin typeface="Times New Roman"/>
              <a:cs typeface="Times New Roman"/>
            </a:endParaRPr>
          </a:p>
          <a:p>
            <a:pPr marL="310515">
              <a:lnSpc>
                <a:spcPct val="100000"/>
              </a:lnSpc>
            </a:pPr>
            <a:r>
              <a:rPr sz="900" spc="15" dirty="0">
                <a:latin typeface="Calibri"/>
                <a:cs typeface="Calibri"/>
              </a:rPr>
              <a:t>$455,000</a:t>
            </a:r>
            <a:endParaRPr sz="900">
              <a:latin typeface="Calibri"/>
              <a:cs typeface="Calibri"/>
            </a:endParaRPr>
          </a:p>
          <a:p>
            <a:pPr marL="310515">
              <a:lnSpc>
                <a:spcPct val="100000"/>
              </a:lnSpc>
              <a:spcBef>
                <a:spcPts val="565"/>
              </a:spcBef>
            </a:pPr>
            <a:r>
              <a:rPr sz="900" spc="15" dirty="0">
                <a:latin typeface="Calibri"/>
                <a:cs typeface="Calibri"/>
              </a:rPr>
              <a:t>$450,000</a:t>
            </a:r>
            <a:endParaRPr sz="900">
              <a:latin typeface="Calibri"/>
              <a:cs typeface="Calibri"/>
            </a:endParaRPr>
          </a:p>
          <a:p>
            <a:pPr marL="310515">
              <a:lnSpc>
                <a:spcPct val="100000"/>
              </a:lnSpc>
              <a:spcBef>
                <a:spcPts val="570"/>
              </a:spcBef>
            </a:pPr>
            <a:r>
              <a:rPr sz="900" spc="15" dirty="0">
                <a:latin typeface="Calibri"/>
                <a:cs typeface="Calibri"/>
              </a:rPr>
              <a:t>$445,000</a:t>
            </a:r>
            <a:endParaRPr sz="900">
              <a:latin typeface="Calibri"/>
              <a:cs typeface="Calibri"/>
            </a:endParaRPr>
          </a:p>
          <a:p>
            <a:pPr marL="310515">
              <a:lnSpc>
                <a:spcPct val="100000"/>
              </a:lnSpc>
              <a:spcBef>
                <a:spcPts val="565"/>
              </a:spcBef>
            </a:pPr>
            <a:r>
              <a:rPr sz="900" spc="15" dirty="0">
                <a:latin typeface="Calibri"/>
                <a:cs typeface="Calibri"/>
              </a:rPr>
              <a:t>$440,000</a:t>
            </a:r>
            <a:endParaRPr sz="900">
              <a:latin typeface="Calibri"/>
              <a:cs typeface="Calibri"/>
            </a:endParaRPr>
          </a:p>
          <a:p>
            <a:pPr marL="12700">
              <a:lnSpc>
                <a:spcPct val="100000"/>
              </a:lnSpc>
              <a:spcBef>
                <a:spcPts val="570"/>
              </a:spcBef>
            </a:pPr>
            <a:r>
              <a:rPr sz="1350" b="1" spc="22" baseline="-18518" dirty="0">
                <a:latin typeface="Calibri"/>
                <a:cs typeface="Calibri"/>
              </a:rPr>
              <a:t>Cost </a:t>
            </a:r>
            <a:r>
              <a:rPr sz="1350" b="1" spc="209" baseline="-18518" dirty="0">
                <a:latin typeface="Calibri"/>
                <a:cs typeface="Calibri"/>
              </a:rPr>
              <a:t> </a:t>
            </a:r>
            <a:r>
              <a:rPr sz="900" spc="15" dirty="0">
                <a:latin typeface="Calibri"/>
                <a:cs typeface="Calibri"/>
              </a:rPr>
              <a:t>$435,000</a:t>
            </a:r>
            <a:endParaRPr sz="900">
              <a:latin typeface="Calibri"/>
              <a:cs typeface="Calibri"/>
            </a:endParaRPr>
          </a:p>
        </p:txBody>
      </p:sp>
      <p:sp>
        <p:nvSpPr>
          <p:cNvPr id="37" name="object 37"/>
          <p:cNvSpPr txBox="1"/>
          <p:nvPr/>
        </p:nvSpPr>
        <p:spPr>
          <a:xfrm>
            <a:off x="1917429" y="2150355"/>
            <a:ext cx="160655" cy="156845"/>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a:t>
            </a:r>
            <a:endParaRPr sz="900">
              <a:latin typeface="Calibri"/>
              <a:cs typeface="Calibri"/>
            </a:endParaRPr>
          </a:p>
        </p:txBody>
      </p:sp>
      <p:sp>
        <p:nvSpPr>
          <p:cNvPr id="38" name="object 38"/>
          <p:cNvSpPr txBox="1"/>
          <p:nvPr/>
        </p:nvSpPr>
        <p:spPr>
          <a:xfrm>
            <a:off x="3692893" y="3170674"/>
            <a:ext cx="1297305" cy="338455"/>
          </a:xfrm>
          <a:prstGeom prst="rect">
            <a:avLst/>
          </a:prstGeom>
        </p:spPr>
        <p:txBody>
          <a:bodyPr vert="horz" wrap="square" lIns="0" tIns="0" rIns="0" bIns="0" rtlCol="0">
            <a:spAutoFit/>
          </a:bodyPr>
          <a:lstStyle/>
          <a:p>
            <a:pPr algn="ctr">
              <a:lnSpc>
                <a:spcPct val="100000"/>
              </a:lnSpc>
              <a:tabLst>
                <a:tab pos="520065" algn="l"/>
              </a:tabLst>
            </a:pPr>
            <a:r>
              <a:rPr sz="900" spc="15" dirty="0">
                <a:latin typeface="Calibri"/>
                <a:cs typeface="Calibri"/>
              </a:rPr>
              <a:t>14	</a:t>
            </a:r>
            <a:r>
              <a:rPr sz="900" spc="10" dirty="0">
                <a:latin typeface="Calibri"/>
                <a:cs typeface="Calibri"/>
              </a:rPr>
              <a:t>16</a:t>
            </a:r>
            <a:endParaRPr sz="900">
              <a:latin typeface="Calibri"/>
              <a:cs typeface="Calibri"/>
            </a:endParaRPr>
          </a:p>
          <a:p>
            <a:pPr algn="ctr">
              <a:lnSpc>
                <a:spcPct val="100000"/>
              </a:lnSpc>
              <a:spcBef>
                <a:spcPts val="345"/>
              </a:spcBef>
            </a:pPr>
            <a:r>
              <a:rPr sz="900" b="1" spc="15" dirty="0">
                <a:latin typeface="Calibri"/>
                <a:cs typeface="Calibri"/>
              </a:rPr>
              <a:t>Thousand Barrels Per</a:t>
            </a:r>
            <a:r>
              <a:rPr sz="900" b="1" spc="-75" dirty="0">
                <a:latin typeface="Calibri"/>
                <a:cs typeface="Calibri"/>
              </a:rPr>
              <a:t> </a:t>
            </a:r>
            <a:r>
              <a:rPr sz="900" b="1" spc="15" dirty="0">
                <a:latin typeface="Calibri"/>
                <a:cs typeface="Calibri"/>
              </a:rPr>
              <a:t>Day</a:t>
            </a:r>
            <a:endParaRPr sz="900">
              <a:latin typeface="Calibri"/>
              <a:cs typeface="Calibri"/>
            </a:endParaRPr>
          </a:p>
        </p:txBody>
      </p:sp>
      <p:sp>
        <p:nvSpPr>
          <p:cNvPr id="39" name="object 39"/>
          <p:cNvSpPr/>
          <p:nvPr/>
        </p:nvSpPr>
        <p:spPr>
          <a:xfrm>
            <a:off x="1718310" y="1069086"/>
            <a:ext cx="4319905" cy="2581910"/>
          </a:xfrm>
          <a:custGeom>
            <a:avLst/>
            <a:gdLst/>
            <a:ahLst/>
            <a:cxnLst/>
            <a:rect l="l" t="t" r="r" b="b"/>
            <a:pathLst>
              <a:path w="4319905" h="2581910">
                <a:moveTo>
                  <a:pt x="4317492" y="0"/>
                </a:moveTo>
                <a:lnTo>
                  <a:pt x="1524" y="0"/>
                </a:lnTo>
                <a:lnTo>
                  <a:pt x="0" y="1523"/>
                </a:lnTo>
                <a:lnTo>
                  <a:pt x="0" y="2579369"/>
                </a:lnTo>
                <a:lnTo>
                  <a:pt x="1524" y="2581655"/>
                </a:lnTo>
                <a:lnTo>
                  <a:pt x="4317492" y="2581655"/>
                </a:lnTo>
                <a:lnTo>
                  <a:pt x="4319778" y="2579369"/>
                </a:lnTo>
                <a:lnTo>
                  <a:pt x="4319778" y="2577083"/>
                </a:lnTo>
                <a:lnTo>
                  <a:pt x="8382" y="2577083"/>
                </a:lnTo>
                <a:lnTo>
                  <a:pt x="3810" y="2573273"/>
                </a:lnTo>
                <a:lnTo>
                  <a:pt x="8382" y="2573273"/>
                </a:lnTo>
                <a:lnTo>
                  <a:pt x="8382" y="8381"/>
                </a:lnTo>
                <a:lnTo>
                  <a:pt x="3810" y="8381"/>
                </a:lnTo>
                <a:lnTo>
                  <a:pt x="8382" y="3809"/>
                </a:lnTo>
                <a:lnTo>
                  <a:pt x="4319778" y="3809"/>
                </a:lnTo>
                <a:lnTo>
                  <a:pt x="4319778" y="1523"/>
                </a:lnTo>
                <a:lnTo>
                  <a:pt x="4317492" y="0"/>
                </a:lnTo>
                <a:close/>
              </a:path>
              <a:path w="4319905" h="2581910">
                <a:moveTo>
                  <a:pt x="8382" y="2573273"/>
                </a:moveTo>
                <a:lnTo>
                  <a:pt x="3810" y="2573273"/>
                </a:lnTo>
                <a:lnTo>
                  <a:pt x="8382" y="2577083"/>
                </a:lnTo>
                <a:lnTo>
                  <a:pt x="8382" y="2573273"/>
                </a:lnTo>
                <a:close/>
              </a:path>
              <a:path w="4319905" h="2581910">
                <a:moveTo>
                  <a:pt x="4311396" y="2573273"/>
                </a:moveTo>
                <a:lnTo>
                  <a:pt x="8382" y="2573273"/>
                </a:lnTo>
                <a:lnTo>
                  <a:pt x="8382" y="2577083"/>
                </a:lnTo>
                <a:lnTo>
                  <a:pt x="4311396" y="2577083"/>
                </a:lnTo>
                <a:lnTo>
                  <a:pt x="4311396" y="2573273"/>
                </a:lnTo>
                <a:close/>
              </a:path>
              <a:path w="4319905" h="2581910">
                <a:moveTo>
                  <a:pt x="4311396" y="3809"/>
                </a:moveTo>
                <a:lnTo>
                  <a:pt x="4311396" y="2577083"/>
                </a:lnTo>
                <a:lnTo>
                  <a:pt x="4315206" y="2573273"/>
                </a:lnTo>
                <a:lnTo>
                  <a:pt x="4319778" y="2573273"/>
                </a:lnTo>
                <a:lnTo>
                  <a:pt x="4319778" y="8381"/>
                </a:lnTo>
                <a:lnTo>
                  <a:pt x="4315206" y="8381"/>
                </a:lnTo>
                <a:lnTo>
                  <a:pt x="4311396" y="3809"/>
                </a:lnTo>
                <a:close/>
              </a:path>
              <a:path w="4319905" h="2581910">
                <a:moveTo>
                  <a:pt x="4319778" y="2573273"/>
                </a:moveTo>
                <a:lnTo>
                  <a:pt x="4315206" y="2573273"/>
                </a:lnTo>
                <a:lnTo>
                  <a:pt x="4311396" y="2577083"/>
                </a:lnTo>
                <a:lnTo>
                  <a:pt x="4319778" y="2577083"/>
                </a:lnTo>
                <a:lnTo>
                  <a:pt x="4319778" y="2573273"/>
                </a:lnTo>
                <a:close/>
              </a:path>
              <a:path w="4319905" h="2581910">
                <a:moveTo>
                  <a:pt x="8382" y="3809"/>
                </a:moveTo>
                <a:lnTo>
                  <a:pt x="3810" y="8381"/>
                </a:lnTo>
                <a:lnTo>
                  <a:pt x="8382" y="8381"/>
                </a:lnTo>
                <a:lnTo>
                  <a:pt x="8382" y="3809"/>
                </a:lnTo>
                <a:close/>
              </a:path>
              <a:path w="4319905" h="2581910">
                <a:moveTo>
                  <a:pt x="4311396" y="3809"/>
                </a:moveTo>
                <a:lnTo>
                  <a:pt x="8382" y="3809"/>
                </a:lnTo>
                <a:lnTo>
                  <a:pt x="8382" y="8381"/>
                </a:lnTo>
                <a:lnTo>
                  <a:pt x="4311396" y="8381"/>
                </a:lnTo>
                <a:lnTo>
                  <a:pt x="4311396" y="3809"/>
                </a:lnTo>
                <a:close/>
              </a:path>
              <a:path w="4319905" h="2581910">
                <a:moveTo>
                  <a:pt x="4319778" y="3809"/>
                </a:moveTo>
                <a:lnTo>
                  <a:pt x="4311396" y="3809"/>
                </a:lnTo>
                <a:lnTo>
                  <a:pt x="4315206" y="8381"/>
                </a:lnTo>
                <a:lnTo>
                  <a:pt x="4319778" y="8381"/>
                </a:lnTo>
                <a:lnTo>
                  <a:pt x="4319778" y="3809"/>
                </a:lnTo>
                <a:close/>
              </a:path>
            </a:pathLst>
          </a:custGeom>
          <a:solidFill>
            <a:srgbClr val="858585"/>
          </a:solidFill>
        </p:spPr>
        <p:txBody>
          <a:bodyPr wrap="square" lIns="0" tIns="0" rIns="0" bIns="0" rtlCol="0"/>
          <a:lstStyle/>
          <a:p>
            <a:endParaRPr/>
          </a:p>
        </p:txBody>
      </p:sp>
      <p:sp>
        <p:nvSpPr>
          <p:cNvPr id="40" name="object 40"/>
          <p:cNvSpPr/>
          <p:nvPr/>
        </p:nvSpPr>
        <p:spPr>
          <a:xfrm>
            <a:off x="2793492" y="7099934"/>
            <a:ext cx="3133725" cy="0"/>
          </a:xfrm>
          <a:custGeom>
            <a:avLst/>
            <a:gdLst/>
            <a:ahLst/>
            <a:cxnLst/>
            <a:rect l="l" t="t" r="r" b="b"/>
            <a:pathLst>
              <a:path w="3133725">
                <a:moveTo>
                  <a:pt x="0" y="0"/>
                </a:moveTo>
                <a:lnTo>
                  <a:pt x="3133344" y="0"/>
                </a:lnTo>
              </a:path>
            </a:pathLst>
          </a:custGeom>
          <a:ln w="8381">
            <a:solidFill>
              <a:srgbClr val="858585"/>
            </a:solidFill>
          </a:ln>
        </p:spPr>
        <p:txBody>
          <a:bodyPr wrap="square" lIns="0" tIns="0" rIns="0" bIns="0" rtlCol="0"/>
          <a:lstStyle/>
          <a:p>
            <a:endParaRPr/>
          </a:p>
        </p:txBody>
      </p:sp>
      <p:sp>
        <p:nvSpPr>
          <p:cNvPr id="41" name="object 41"/>
          <p:cNvSpPr/>
          <p:nvPr/>
        </p:nvSpPr>
        <p:spPr>
          <a:xfrm>
            <a:off x="2793492" y="6864477"/>
            <a:ext cx="3133725" cy="0"/>
          </a:xfrm>
          <a:custGeom>
            <a:avLst/>
            <a:gdLst/>
            <a:ahLst/>
            <a:cxnLst/>
            <a:rect l="l" t="t" r="r" b="b"/>
            <a:pathLst>
              <a:path w="3133725">
                <a:moveTo>
                  <a:pt x="0" y="0"/>
                </a:moveTo>
                <a:lnTo>
                  <a:pt x="3133344" y="0"/>
                </a:lnTo>
              </a:path>
            </a:pathLst>
          </a:custGeom>
          <a:ln w="8381">
            <a:solidFill>
              <a:srgbClr val="858585"/>
            </a:solidFill>
          </a:ln>
        </p:spPr>
        <p:txBody>
          <a:bodyPr wrap="square" lIns="0" tIns="0" rIns="0" bIns="0" rtlCol="0"/>
          <a:lstStyle/>
          <a:p>
            <a:endParaRPr/>
          </a:p>
        </p:txBody>
      </p:sp>
      <p:sp>
        <p:nvSpPr>
          <p:cNvPr id="42" name="object 42"/>
          <p:cNvSpPr/>
          <p:nvPr/>
        </p:nvSpPr>
        <p:spPr>
          <a:xfrm>
            <a:off x="2793492" y="6628256"/>
            <a:ext cx="3133725" cy="0"/>
          </a:xfrm>
          <a:custGeom>
            <a:avLst/>
            <a:gdLst/>
            <a:ahLst/>
            <a:cxnLst/>
            <a:rect l="l" t="t" r="r" b="b"/>
            <a:pathLst>
              <a:path w="3133725">
                <a:moveTo>
                  <a:pt x="0" y="0"/>
                </a:moveTo>
                <a:lnTo>
                  <a:pt x="3133344" y="0"/>
                </a:lnTo>
              </a:path>
            </a:pathLst>
          </a:custGeom>
          <a:ln w="8381">
            <a:solidFill>
              <a:srgbClr val="858585"/>
            </a:solidFill>
          </a:ln>
        </p:spPr>
        <p:txBody>
          <a:bodyPr wrap="square" lIns="0" tIns="0" rIns="0" bIns="0" rtlCol="0"/>
          <a:lstStyle/>
          <a:p>
            <a:endParaRPr/>
          </a:p>
        </p:txBody>
      </p:sp>
      <p:sp>
        <p:nvSpPr>
          <p:cNvPr id="43" name="object 43"/>
          <p:cNvSpPr/>
          <p:nvPr/>
        </p:nvSpPr>
        <p:spPr>
          <a:xfrm>
            <a:off x="2793492" y="6392798"/>
            <a:ext cx="3133725" cy="0"/>
          </a:xfrm>
          <a:custGeom>
            <a:avLst/>
            <a:gdLst/>
            <a:ahLst/>
            <a:cxnLst/>
            <a:rect l="l" t="t" r="r" b="b"/>
            <a:pathLst>
              <a:path w="3133725">
                <a:moveTo>
                  <a:pt x="0" y="0"/>
                </a:moveTo>
                <a:lnTo>
                  <a:pt x="3133344" y="0"/>
                </a:lnTo>
              </a:path>
            </a:pathLst>
          </a:custGeom>
          <a:ln w="8382">
            <a:solidFill>
              <a:srgbClr val="858585"/>
            </a:solidFill>
          </a:ln>
        </p:spPr>
        <p:txBody>
          <a:bodyPr wrap="square" lIns="0" tIns="0" rIns="0" bIns="0" rtlCol="0"/>
          <a:lstStyle/>
          <a:p>
            <a:endParaRPr/>
          </a:p>
        </p:txBody>
      </p:sp>
      <p:sp>
        <p:nvSpPr>
          <p:cNvPr id="44" name="object 44"/>
          <p:cNvSpPr/>
          <p:nvPr/>
        </p:nvSpPr>
        <p:spPr>
          <a:xfrm>
            <a:off x="2793492" y="6155054"/>
            <a:ext cx="3133725" cy="0"/>
          </a:xfrm>
          <a:custGeom>
            <a:avLst/>
            <a:gdLst/>
            <a:ahLst/>
            <a:cxnLst/>
            <a:rect l="l" t="t" r="r" b="b"/>
            <a:pathLst>
              <a:path w="3133725">
                <a:moveTo>
                  <a:pt x="0" y="0"/>
                </a:moveTo>
                <a:lnTo>
                  <a:pt x="3133344" y="0"/>
                </a:lnTo>
              </a:path>
            </a:pathLst>
          </a:custGeom>
          <a:ln w="8382">
            <a:solidFill>
              <a:srgbClr val="858585"/>
            </a:solidFill>
          </a:ln>
        </p:spPr>
        <p:txBody>
          <a:bodyPr wrap="square" lIns="0" tIns="0" rIns="0" bIns="0" rtlCol="0"/>
          <a:lstStyle/>
          <a:p>
            <a:endParaRPr/>
          </a:p>
        </p:txBody>
      </p:sp>
      <p:sp>
        <p:nvSpPr>
          <p:cNvPr id="45" name="object 45"/>
          <p:cNvSpPr/>
          <p:nvPr/>
        </p:nvSpPr>
        <p:spPr>
          <a:xfrm>
            <a:off x="2793492" y="5919596"/>
            <a:ext cx="3133725" cy="0"/>
          </a:xfrm>
          <a:custGeom>
            <a:avLst/>
            <a:gdLst/>
            <a:ahLst/>
            <a:cxnLst/>
            <a:rect l="l" t="t" r="r" b="b"/>
            <a:pathLst>
              <a:path w="3133725">
                <a:moveTo>
                  <a:pt x="0" y="0"/>
                </a:moveTo>
                <a:lnTo>
                  <a:pt x="3133344" y="0"/>
                </a:lnTo>
              </a:path>
            </a:pathLst>
          </a:custGeom>
          <a:ln w="8382">
            <a:solidFill>
              <a:srgbClr val="858585"/>
            </a:solidFill>
          </a:ln>
        </p:spPr>
        <p:txBody>
          <a:bodyPr wrap="square" lIns="0" tIns="0" rIns="0" bIns="0" rtlCol="0"/>
          <a:lstStyle/>
          <a:p>
            <a:endParaRPr/>
          </a:p>
        </p:txBody>
      </p:sp>
      <p:sp>
        <p:nvSpPr>
          <p:cNvPr id="46" name="object 46"/>
          <p:cNvSpPr/>
          <p:nvPr/>
        </p:nvSpPr>
        <p:spPr>
          <a:xfrm>
            <a:off x="2793492" y="5683377"/>
            <a:ext cx="3133725" cy="0"/>
          </a:xfrm>
          <a:custGeom>
            <a:avLst/>
            <a:gdLst/>
            <a:ahLst/>
            <a:cxnLst/>
            <a:rect l="l" t="t" r="r" b="b"/>
            <a:pathLst>
              <a:path w="3133725">
                <a:moveTo>
                  <a:pt x="0" y="0"/>
                </a:moveTo>
                <a:lnTo>
                  <a:pt x="3133344" y="0"/>
                </a:lnTo>
              </a:path>
            </a:pathLst>
          </a:custGeom>
          <a:ln w="8382">
            <a:solidFill>
              <a:srgbClr val="858585"/>
            </a:solidFill>
          </a:ln>
        </p:spPr>
        <p:txBody>
          <a:bodyPr wrap="square" lIns="0" tIns="0" rIns="0" bIns="0" rtlCol="0"/>
          <a:lstStyle/>
          <a:p>
            <a:endParaRPr/>
          </a:p>
        </p:txBody>
      </p:sp>
      <p:sp>
        <p:nvSpPr>
          <p:cNvPr id="47" name="object 47"/>
          <p:cNvSpPr/>
          <p:nvPr/>
        </p:nvSpPr>
        <p:spPr>
          <a:xfrm>
            <a:off x="2793492" y="5447919"/>
            <a:ext cx="3133725" cy="0"/>
          </a:xfrm>
          <a:custGeom>
            <a:avLst/>
            <a:gdLst/>
            <a:ahLst/>
            <a:cxnLst/>
            <a:rect l="l" t="t" r="r" b="b"/>
            <a:pathLst>
              <a:path w="3133725">
                <a:moveTo>
                  <a:pt x="0" y="0"/>
                </a:moveTo>
                <a:lnTo>
                  <a:pt x="3133344" y="0"/>
                </a:lnTo>
              </a:path>
            </a:pathLst>
          </a:custGeom>
          <a:ln w="8382">
            <a:solidFill>
              <a:srgbClr val="858585"/>
            </a:solidFill>
          </a:ln>
        </p:spPr>
        <p:txBody>
          <a:bodyPr wrap="square" lIns="0" tIns="0" rIns="0" bIns="0" rtlCol="0"/>
          <a:lstStyle/>
          <a:p>
            <a:endParaRPr/>
          </a:p>
        </p:txBody>
      </p:sp>
      <p:sp>
        <p:nvSpPr>
          <p:cNvPr id="48" name="object 48"/>
          <p:cNvSpPr/>
          <p:nvPr/>
        </p:nvSpPr>
        <p:spPr>
          <a:xfrm>
            <a:off x="2793110" y="5447538"/>
            <a:ext cx="0" cy="1927225"/>
          </a:xfrm>
          <a:custGeom>
            <a:avLst/>
            <a:gdLst/>
            <a:ahLst/>
            <a:cxnLst/>
            <a:rect l="l" t="t" r="r" b="b"/>
            <a:pathLst>
              <a:path h="1927225">
                <a:moveTo>
                  <a:pt x="0" y="0"/>
                </a:moveTo>
                <a:lnTo>
                  <a:pt x="0" y="1927098"/>
                </a:lnTo>
              </a:path>
            </a:pathLst>
          </a:custGeom>
          <a:ln w="8381">
            <a:solidFill>
              <a:srgbClr val="858585"/>
            </a:solidFill>
          </a:ln>
        </p:spPr>
        <p:txBody>
          <a:bodyPr wrap="square" lIns="0" tIns="0" rIns="0" bIns="0" rtlCol="0"/>
          <a:lstStyle/>
          <a:p>
            <a:endParaRPr/>
          </a:p>
        </p:txBody>
      </p:sp>
      <p:sp>
        <p:nvSpPr>
          <p:cNvPr id="49" name="object 49"/>
          <p:cNvSpPr/>
          <p:nvPr/>
        </p:nvSpPr>
        <p:spPr>
          <a:xfrm>
            <a:off x="2756154" y="7337679"/>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50" name="object 50"/>
          <p:cNvSpPr/>
          <p:nvPr/>
        </p:nvSpPr>
        <p:spPr>
          <a:xfrm>
            <a:off x="2756154" y="7099934"/>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51" name="object 51"/>
          <p:cNvSpPr/>
          <p:nvPr/>
        </p:nvSpPr>
        <p:spPr>
          <a:xfrm>
            <a:off x="2756154" y="6864477"/>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52" name="object 52"/>
          <p:cNvSpPr/>
          <p:nvPr/>
        </p:nvSpPr>
        <p:spPr>
          <a:xfrm>
            <a:off x="2756154" y="6628256"/>
            <a:ext cx="37465" cy="0"/>
          </a:xfrm>
          <a:custGeom>
            <a:avLst/>
            <a:gdLst/>
            <a:ahLst/>
            <a:cxnLst/>
            <a:rect l="l" t="t" r="r" b="b"/>
            <a:pathLst>
              <a:path w="37464">
                <a:moveTo>
                  <a:pt x="0" y="0"/>
                </a:moveTo>
                <a:lnTo>
                  <a:pt x="37337" y="0"/>
                </a:lnTo>
              </a:path>
            </a:pathLst>
          </a:custGeom>
          <a:ln w="8381">
            <a:solidFill>
              <a:srgbClr val="858585"/>
            </a:solidFill>
          </a:ln>
        </p:spPr>
        <p:txBody>
          <a:bodyPr wrap="square" lIns="0" tIns="0" rIns="0" bIns="0" rtlCol="0"/>
          <a:lstStyle/>
          <a:p>
            <a:endParaRPr/>
          </a:p>
        </p:txBody>
      </p:sp>
      <p:sp>
        <p:nvSpPr>
          <p:cNvPr id="53" name="object 53"/>
          <p:cNvSpPr/>
          <p:nvPr/>
        </p:nvSpPr>
        <p:spPr>
          <a:xfrm>
            <a:off x="2756154" y="6392798"/>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54" name="object 54"/>
          <p:cNvSpPr/>
          <p:nvPr/>
        </p:nvSpPr>
        <p:spPr>
          <a:xfrm>
            <a:off x="2756154" y="6155054"/>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55" name="object 55"/>
          <p:cNvSpPr/>
          <p:nvPr/>
        </p:nvSpPr>
        <p:spPr>
          <a:xfrm>
            <a:off x="2756154" y="5919596"/>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56" name="object 56"/>
          <p:cNvSpPr/>
          <p:nvPr/>
        </p:nvSpPr>
        <p:spPr>
          <a:xfrm>
            <a:off x="2756154" y="5683377"/>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57" name="object 57"/>
          <p:cNvSpPr/>
          <p:nvPr/>
        </p:nvSpPr>
        <p:spPr>
          <a:xfrm>
            <a:off x="2756154" y="5447919"/>
            <a:ext cx="37465" cy="0"/>
          </a:xfrm>
          <a:custGeom>
            <a:avLst/>
            <a:gdLst/>
            <a:ahLst/>
            <a:cxnLst/>
            <a:rect l="l" t="t" r="r" b="b"/>
            <a:pathLst>
              <a:path w="37464">
                <a:moveTo>
                  <a:pt x="0" y="0"/>
                </a:moveTo>
                <a:lnTo>
                  <a:pt x="37337" y="0"/>
                </a:lnTo>
              </a:path>
            </a:pathLst>
          </a:custGeom>
          <a:ln w="8382">
            <a:solidFill>
              <a:srgbClr val="858585"/>
            </a:solidFill>
          </a:ln>
        </p:spPr>
        <p:txBody>
          <a:bodyPr wrap="square" lIns="0" tIns="0" rIns="0" bIns="0" rtlCol="0"/>
          <a:lstStyle/>
          <a:p>
            <a:endParaRPr/>
          </a:p>
        </p:txBody>
      </p:sp>
      <p:sp>
        <p:nvSpPr>
          <p:cNvPr id="58" name="object 58"/>
          <p:cNvSpPr/>
          <p:nvPr/>
        </p:nvSpPr>
        <p:spPr>
          <a:xfrm>
            <a:off x="2793492" y="7337679"/>
            <a:ext cx="3133725" cy="0"/>
          </a:xfrm>
          <a:custGeom>
            <a:avLst/>
            <a:gdLst/>
            <a:ahLst/>
            <a:cxnLst/>
            <a:rect l="l" t="t" r="r" b="b"/>
            <a:pathLst>
              <a:path w="3133725">
                <a:moveTo>
                  <a:pt x="0" y="0"/>
                </a:moveTo>
                <a:lnTo>
                  <a:pt x="3133344" y="0"/>
                </a:lnTo>
              </a:path>
            </a:pathLst>
          </a:custGeom>
          <a:ln w="8381">
            <a:solidFill>
              <a:srgbClr val="858585"/>
            </a:solidFill>
          </a:ln>
        </p:spPr>
        <p:txBody>
          <a:bodyPr wrap="square" lIns="0" tIns="0" rIns="0" bIns="0" rtlCol="0"/>
          <a:lstStyle/>
          <a:p>
            <a:endParaRPr/>
          </a:p>
        </p:txBody>
      </p:sp>
      <p:sp>
        <p:nvSpPr>
          <p:cNvPr id="59" name="object 59"/>
          <p:cNvSpPr/>
          <p:nvPr/>
        </p:nvSpPr>
        <p:spPr>
          <a:xfrm>
            <a:off x="3050285" y="7355967"/>
            <a:ext cx="8890" cy="0"/>
          </a:xfrm>
          <a:custGeom>
            <a:avLst/>
            <a:gdLst/>
            <a:ahLst/>
            <a:cxnLst/>
            <a:rect l="l" t="t" r="r" b="b"/>
            <a:pathLst>
              <a:path w="8889">
                <a:moveTo>
                  <a:pt x="0" y="0"/>
                </a:moveTo>
                <a:lnTo>
                  <a:pt x="8381" y="0"/>
                </a:lnTo>
              </a:path>
            </a:pathLst>
          </a:custGeom>
          <a:ln w="37337">
            <a:solidFill>
              <a:srgbClr val="858585"/>
            </a:solidFill>
          </a:ln>
        </p:spPr>
        <p:txBody>
          <a:bodyPr wrap="square" lIns="0" tIns="0" rIns="0" bIns="0" rtlCol="0"/>
          <a:lstStyle/>
          <a:p>
            <a:endParaRPr/>
          </a:p>
        </p:txBody>
      </p:sp>
      <p:sp>
        <p:nvSpPr>
          <p:cNvPr id="60" name="object 60"/>
          <p:cNvSpPr/>
          <p:nvPr/>
        </p:nvSpPr>
        <p:spPr>
          <a:xfrm>
            <a:off x="3310890" y="7355967"/>
            <a:ext cx="9525" cy="0"/>
          </a:xfrm>
          <a:custGeom>
            <a:avLst/>
            <a:gdLst/>
            <a:ahLst/>
            <a:cxnLst/>
            <a:rect l="l" t="t" r="r" b="b"/>
            <a:pathLst>
              <a:path w="9525">
                <a:moveTo>
                  <a:pt x="0" y="0"/>
                </a:moveTo>
                <a:lnTo>
                  <a:pt x="9144" y="0"/>
                </a:lnTo>
              </a:path>
            </a:pathLst>
          </a:custGeom>
          <a:ln w="37337">
            <a:solidFill>
              <a:srgbClr val="858585"/>
            </a:solidFill>
          </a:ln>
        </p:spPr>
        <p:txBody>
          <a:bodyPr wrap="square" lIns="0" tIns="0" rIns="0" bIns="0" rtlCol="0"/>
          <a:lstStyle/>
          <a:p>
            <a:endParaRPr/>
          </a:p>
        </p:txBody>
      </p:sp>
      <p:sp>
        <p:nvSpPr>
          <p:cNvPr id="61" name="object 61"/>
          <p:cNvSpPr/>
          <p:nvPr/>
        </p:nvSpPr>
        <p:spPr>
          <a:xfrm>
            <a:off x="3572255" y="735596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62" name="object 62"/>
          <p:cNvSpPr/>
          <p:nvPr/>
        </p:nvSpPr>
        <p:spPr>
          <a:xfrm>
            <a:off x="3833621" y="7355967"/>
            <a:ext cx="8890" cy="0"/>
          </a:xfrm>
          <a:custGeom>
            <a:avLst/>
            <a:gdLst/>
            <a:ahLst/>
            <a:cxnLst/>
            <a:rect l="l" t="t" r="r" b="b"/>
            <a:pathLst>
              <a:path w="8889">
                <a:moveTo>
                  <a:pt x="0" y="0"/>
                </a:moveTo>
                <a:lnTo>
                  <a:pt x="8381" y="0"/>
                </a:lnTo>
              </a:path>
            </a:pathLst>
          </a:custGeom>
          <a:ln w="37337">
            <a:solidFill>
              <a:srgbClr val="858585"/>
            </a:solidFill>
          </a:ln>
        </p:spPr>
        <p:txBody>
          <a:bodyPr wrap="square" lIns="0" tIns="0" rIns="0" bIns="0" rtlCol="0"/>
          <a:lstStyle/>
          <a:p>
            <a:endParaRPr/>
          </a:p>
        </p:txBody>
      </p:sp>
      <p:sp>
        <p:nvSpPr>
          <p:cNvPr id="63" name="object 63"/>
          <p:cNvSpPr/>
          <p:nvPr/>
        </p:nvSpPr>
        <p:spPr>
          <a:xfrm>
            <a:off x="4094226" y="7355967"/>
            <a:ext cx="9525" cy="0"/>
          </a:xfrm>
          <a:custGeom>
            <a:avLst/>
            <a:gdLst/>
            <a:ahLst/>
            <a:cxnLst/>
            <a:rect l="l" t="t" r="r" b="b"/>
            <a:pathLst>
              <a:path w="9525">
                <a:moveTo>
                  <a:pt x="0" y="0"/>
                </a:moveTo>
                <a:lnTo>
                  <a:pt x="9144" y="0"/>
                </a:lnTo>
              </a:path>
            </a:pathLst>
          </a:custGeom>
          <a:ln w="37337">
            <a:solidFill>
              <a:srgbClr val="858585"/>
            </a:solidFill>
          </a:ln>
        </p:spPr>
        <p:txBody>
          <a:bodyPr wrap="square" lIns="0" tIns="0" rIns="0" bIns="0" rtlCol="0"/>
          <a:lstStyle/>
          <a:p>
            <a:endParaRPr/>
          </a:p>
        </p:txBody>
      </p:sp>
      <p:sp>
        <p:nvSpPr>
          <p:cNvPr id="64" name="object 64"/>
          <p:cNvSpPr/>
          <p:nvPr/>
        </p:nvSpPr>
        <p:spPr>
          <a:xfrm>
            <a:off x="4355591" y="735596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65" name="object 65"/>
          <p:cNvSpPr/>
          <p:nvPr/>
        </p:nvSpPr>
        <p:spPr>
          <a:xfrm>
            <a:off x="4616958" y="735596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66" name="object 66"/>
          <p:cNvSpPr/>
          <p:nvPr/>
        </p:nvSpPr>
        <p:spPr>
          <a:xfrm>
            <a:off x="4877561" y="7355967"/>
            <a:ext cx="9525" cy="0"/>
          </a:xfrm>
          <a:custGeom>
            <a:avLst/>
            <a:gdLst/>
            <a:ahLst/>
            <a:cxnLst/>
            <a:rect l="l" t="t" r="r" b="b"/>
            <a:pathLst>
              <a:path w="9525">
                <a:moveTo>
                  <a:pt x="0" y="0"/>
                </a:moveTo>
                <a:lnTo>
                  <a:pt x="9144" y="0"/>
                </a:lnTo>
              </a:path>
            </a:pathLst>
          </a:custGeom>
          <a:ln w="37337">
            <a:solidFill>
              <a:srgbClr val="858585"/>
            </a:solidFill>
          </a:ln>
        </p:spPr>
        <p:txBody>
          <a:bodyPr wrap="square" lIns="0" tIns="0" rIns="0" bIns="0" rtlCol="0"/>
          <a:lstStyle/>
          <a:p>
            <a:endParaRPr/>
          </a:p>
        </p:txBody>
      </p:sp>
      <p:sp>
        <p:nvSpPr>
          <p:cNvPr id="67" name="object 67"/>
          <p:cNvSpPr/>
          <p:nvPr/>
        </p:nvSpPr>
        <p:spPr>
          <a:xfrm>
            <a:off x="5138928" y="735596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68" name="object 68"/>
          <p:cNvSpPr/>
          <p:nvPr/>
        </p:nvSpPr>
        <p:spPr>
          <a:xfrm>
            <a:off x="5400294" y="7355967"/>
            <a:ext cx="8890" cy="0"/>
          </a:xfrm>
          <a:custGeom>
            <a:avLst/>
            <a:gdLst/>
            <a:ahLst/>
            <a:cxnLst/>
            <a:rect l="l" t="t" r="r" b="b"/>
            <a:pathLst>
              <a:path w="8889">
                <a:moveTo>
                  <a:pt x="0" y="0"/>
                </a:moveTo>
                <a:lnTo>
                  <a:pt x="8382" y="0"/>
                </a:lnTo>
              </a:path>
            </a:pathLst>
          </a:custGeom>
          <a:ln w="37337">
            <a:solidFill>
              <a:srgbClr val="858585"/>
            </a:solidFill>
          </a:ln>
        </p:spPr>
        <p:txBody>
          <a:bodyPr wrap="square" lIns="0" tIns="0" rIns="0" bIns="0" rtlCol="0"/>
          <a:lstStyle/>
          <a:p>
            <a:endParaRPr/>
          </a:p>
        </p:txBody>
      </p:sp>
      <p:sp>
        <p:nvSpPr>
          <p:cNvPr id="69" name="object 69"/>
          <p:cNvSpPr/>
          <p:nvPr/>
        </p:nvSpPr>
        <p:spPr>
          <a:xfrm>
            <a:off x="5661659" y="7355967"/>
            <a:ext cx="8890" cy="0"/>
          </a:xfrm>
          <a:custGeom>
            <a:avLst/>
            <a:gdLst/>
            <a:ahLst/>
            <a:cxnLst/>
            <a:rect l="l" t="t" r="r" b="b"/>
            <a:pathLst>
              <a:path w="8889">
                <a:moveTo>
                  <a:pt x="0" y="0"/>
                </a:moveTo>
                <a:lnTo>
                  <a:pt x="8381" y="0"/>
                </a:lnTo>
              </a:path>
            </a:pathLst>
          </a:custGeom>
          <a:ln w="37337">
            <a:solidFill>
              <a:srgbClr val="858585"/>
            </a:solidFill>
          </a:ln>
        </p:spPr>
        <p:txBody>
          <a:bodyPr wrap="square" lIns="0" tIns="0" rIns="0" bIns="0" rtlCol="0"/>
          <a:lstStyle/>
          <a:p>
            <a:endParaRPr/>
          </a:p>
        </p:txBody>
      </p:sp>
      <p:sp>
        <p:nvSpPr>
          <p:cNvPr id="70" name="object 70"/>
          <p:cNvSpPr/>
          <p:nvPr/>
        </p:nvSpPr>
        <p:spPr>
          <a:xfrm>
            <a:off x="5922264" y="7355967"/>
            <a:ext cx="9525" cy="0"/>
          </a:xfrm>
          <a:custGeom>
            <a:avLst/>
            <a:gdLst/>
            <a:ahLst/>
            <a:cxnLst/>
            <a:rect l="l" t="t" r="r" b="b"/>
            <a:pathLst>
              <a:path w="9525">
                <a:moveTo>
                  <a:pt x="0" y="0"/>
                </a:moveTo>
                <a:lnTo>
                  <a:pt x="9144" y="0"/>
                </a:lnTo>
              </a:path>
            </a:pathLst>
          </a:custGeom>
          <a:ln w="37337">
            <a:solidFill>
              <a:srgbClr val="858585"/>
            </a:solidFill>
          </a:ln>
        </p:spPr>
        <p:txBody>
          <a:bodyPr wrap="square" lIns="0" tIns="0" rIns="0" bIns="0" rtlCol="0"/>
          <a:lstStyle/>
          <a:p>
            <a:endParaRPr/>
          </a:p>
        </p:txBody>
      </p:sp>
      <p:sp>
        <p:nvSpPr>
          <p:cNvPr id="71" name="object 71"/>
          <p:cNvSpPr/>
          <p:nvPr/>
        </p:nvSpPr>
        <p:spPr>
          <a:xfrm>
            <a:off x="2910839" y="5718047"/>
            <a:ext cx="2899410" cy="424815"/>
          </a:xfrm>
          <a:custGeom>
            <a:avLst/>
            <a:gdLst/>
            <a:ahLst/>
            <a:cxnLst/>
            <a:rect l="l" t="t" r="r" b="b"/>
            <a:pathLst>
              <a:path w="2899410" h="424814">
                <a:moveTo>
                  <a:pt x="2707792" y="342138"/>
                </a:moveTo>
                <a:lnTo>
                  <a:pt x="2620518" y="342138"/>
                </a:lnTo>
                <a:lnTo>
                  <a:pt x="2881884" y="422148"/>
                </a:lnTo>
                <a:lnTo>
                  <a:pt x="2887980" y="424434"/>
                </a:lnTo>
                <a:lnTo>
                  <a:pt x="2895600" y="420623"/>
                </a:lnTo>
                <a:lnTo>
                  <a:pt x="2897886" y="413766"/>
                </a:lnTo>
                <a:lnTo>
                  <a:pt x="2899410" y="406908"/>
                </a:lnTo>
                <a:lnTo>
                  <a:pt x="2895600" y="400050"/>
                </a:lnTo>
                <a:lnTo>
                  <a:pt x="2889504" y="397764"/>
                </a:lnTo>
                <a:lnTo>
                  <a:pt x="2707792" y="342138"/>
                </a:lnTo>
                <a:close/>
              </a:path>
              <a:path w="2899410" h="424814">
                <a:moveTo>
                  <a:pt x="275844" y="0"/>
                </a:moveTo>
                <a:lnTo>
                  <a:pt x="6096" y="0"/>
                </a:lnTo>
                <a:lnTo>
                  <a:pt x="0" y="5334"/>
                </a:lnTo>
                <a:lnTo>
                  <a:pt x="0" y="19812"/>
                </a:lnTo>
                <a:lnTo>
                  <a:pt x="6096" y="25146"/>
                </a:lnTo>
                <a:lnTo>
                  <a:pt x="272034" y="25146"/>
                </a:lnTo>
                <a:lnTo>
                  <a:pt x="533400" y="65532"/>
                </a:lnTo>
                <a:lnTo>
                  <a:pt x="793242" y="124205"/>
                </a:lnTo>
                <a:lnTo>
                  <a:pt x="795528" y="124205"/>
                </a:lnTo>
                <a:lnTo>
                  <a:pt x="1317498" y="163830"/>
                </a:lnTo>
                <a:lnTo>
                  <a:pt x="1839468" y="224028"/>
                </a:lnTo>
                <a:lnTo>
                  <a:pt x="2622042" y="342900"/>
                </a:lnTo>
                <a:lnTo>
                  <a:pt x="2620518" y="342138"/>
                </a:lnTo>
                <a:lnTo>
                  <a:pt x="2707792" y="342138"/>
                </a:lnTo>
                <a:lnTo>
                  <a:pt x="2628138" y="317754"/>
                </a:lnTo>
                <a:lnTo>
                  <a:pt x="2627376" y="317754"/>
                </a:lnTo>
                <a:lnTo>
                  <a:pt x="2626614" y="316992"/>
                </a:lnTo>
                <a:lnTo>
                  <a:pt x="2625852" y="316992"/>
                </a:lnTo>
                <a:lnTo>
                  <a:pt x="1842516" y="198882"/>
                </a:lnTo>
                <a:lnTo>
                  <a:pt x="1319784" y="138684"/>
                </a:lnTo>
                <a:lnTo>
                  <a:pt x="807104" y="99060"/>
                </a:lnTo>
                <a:lnTo>
                  <a:pt x="799338" y="99060"/>
                </a:lnTo>
                <a:lnTo>
                  <a:pt x="537210" y="39624"/>
                </a:lnTo>
                <a:lnTo>
                  <a:pt x="275844" y="0"/>
                </a:lnTo>
                <a:close/>
              </a:path>
              <a:path w="2899410" h="424814">
                <a:moveTo>
                  <a:pt x="797052" y="98298"/>
                </a:moveTo>
                <a:lnTo>
                  <a:pt x="799338" y="99060"/>
                </a:lnTo>
                <a:lnTo>
                  <a:pt x="807104" y="99060"/>
                </a:lnTo>
                <a:lnTo>
                  <a:pt x="797052" y="98298"/>
                </a:lnTo>
                <a:close/>
              </a:path>
            </a:pathLst>
          </a:custGeom>
          <a:solidFill>
            <a:srgbClr val="1B467B"/>
          </a:solidFill>
        </p:spPr>
        <p:txBody>
          <a:bodyPr wrap="square" lIns="0" tIns="0" rIns="0" bIns="0" rtlCol="0"/>
          <a:lstStyle/>
          <a:p>
            <a:endParaRPr/>
          </a:p>
        </p:txBody>
      </p:sp>
      <p:sp>
        <p:nvSpPr>
          <p:cNvPr id="72" name="object 72"/>
          <p:cNvSpPr txBox="1"/>
          <p:nvPr/>
        </p:nvSpPr>
        <p:spPr>
          <a:xfrm>
            <a:off x="2431038" y="5092159"/>
            <a:ext cx="2773680" cy="1141095"/>
          </a:xfrm>
          <a:prstGeom prst="rect">
            <a:avLst/>
          </a:prstGeom>
        </p:spPr>
        <p:txBody>
          <a:bodyPr vert="horz" wrap="square" lIns="0" tIns="0" rIns="0" bIns="0" rtlCol="0">
            <a:spAutoFit/>
          </a:bodyPr>
          <a:lstStyle/>
          <a:p>
            <a:pPr marL="150495">
              <a:lnSpc>
                <a:spcPct val="100000"/>
              </a:lnSpc>
            </a:pPr>
            <a:r>
              <a:rPr sz="950" b="1" spc="-5" dirty="0">
                <a:latin typeface="Arial"/>
                <a:cs typeface="Arial"/>
              </a:rPr>
              <a:t>Figure </a:t>
            </a:r>
            <a:r>
              <a:rPr sz="950" b="1" spc="-10" dirty="0">
                <a:latin typeface="Arial"/>
                <a:cs typeface="Arial"/>
              </a:rPr>
              <a:t>44: Economies </a:t>
            </a:r>
            <a:r>
              <a:rPr sz="950" b="1" spc="-5" dirty="0">
                <a:latin typeface="Arial"/>
                <a:cs typeface="Arial"/>
              </a:rPr>
              <a:t>of </a:t>
            </a:r>
            <a:r>
              <a:rPr sz="950" b="1" spc="-10" dirty="0">
                <a:latin typeface="Arial"/>
                <a:cs typeface="Arial"/>
              </a:rPr>
              <a:t>Scale </a:t>
            </a:r>
            <a:r>
              <a:rPr sz="950" b="1" spc="-5" dirty="0">
                <a:latin typeface="Arial"/>
                <a:cs typeface="Arial"/>
              </a:rPr>
              <a:t>in </a:t>
            </a:r>
            <a:r>
              <a:rPr sz="950" b="1" spc="-15" dirty="0">
                <a:latin typeface="Arial"/>
                <a:cs typeface="Arial"/>
              </a:rPr>
              <a:t>Coke</a:t>
            </a:r>
            <a:r>
              <a:rPr sz="950" b="1" spc="-25" dirty="0">
                <a:latin typeface="Arial"/>
                <a:cs typeface="Arial"/>
              </a:rPr>
              <a:t> </a:t>
            </a:r>
            <a:r>
              <a:rPr sz="950" b="1" spc="-10" dirty="0">
                <a:latin typeface="Arial"/>
                <a:cs typeface="Arial"/>
              </a:rPr>
              <a:t>Drums</a:t>
            </a:r>
            <a:endParaRPr sz="950">
              <a:latin typeface="Arial"/>
              <a:cs typeface="Arial"/>
            </a:endParaRPr>
          </a:p>
          <a:p>
            <a:pPr>
              <a:lnSpc>
                <a:spcPct val="100000"/>
              </a:lnSpc>
              <a:spcBef>
                <a:spcPts val="50"/>
              </a:spcBef>
            </a:pPr>
            <a:endParaRPr sz="850">
              <a:latin typeface="Times New Roman"/>
              <a:cs typeface="Times New Roman"/>
            </a:endParaRPr>
          </a:p>
          <a:p>
            <a:pPr marL="12700">
              <a:lnSpc>
                <a:spcPct val="100000"/>
              </a:lnSpc>
            </a:pPr>
            <a:r>
              <a:rPr sz="900" spc="15" dirty="0">
                <a:latin typeface="Calibri"/>
                <a:cs typeface="Calibri"/>
              </a:rPr>
              <a:t>$9.0</a:t>
            </a:r>
            <a:endParaRPr sz="900">
              <a:latin typeface="Calibri"/>
              <a:cs typeface="Calibri"/>
            </a:endParaRPr>
          </a:p>
          <a:p>
            <a:pPr marL="12700">
              <a:lnSpc>
                <a:spcPct val="100000"/>
              </a:lnSpc>
              <a:spcBef>
                <a:spcPts val="780"/>
              </a:spcBef>
            </a:pPr>
            <a:r>
              <a:rPr sz="900" spc="15" dirty="0">
                <a:latin typeface="Calibri"/>
                <a:cs typeface="Calibri"/>
              </a:rPr>
              <a:t>$8.5</a:t>
            </a:r>
            <a:endParaRPr sz="900">
              <a:latin typeface="Calibri"/>
              <a:cs typeface="Calibri"/>
            </a:endParaRPr>
          </a:p>
          <a:p>
            <a:pPr marL="12700">
              <a:lnSpc>
                <a:spcPct val="100000"/>
              </a:lnSpc>
              <a:spcBef>
                <a:spcPts val="780"/>
              </a:spcBef>
            </a:pPr>
            <a:r>
              <a:rPr sz="900" spc="15" dirty="0">
                <a:latin typeface="Calibri"/>
                <a:cs typeface="Calibri"/>
              </a:rPr>
              <a:t>$8.0</a:t>
            </a:r>
            <a:endParaRPr sz="900">
              <a:latin typeface="Calibri"/>
              <a:cs typeface="Calibri"/>
            </a:endParaRPr>
          </a:p>
          <a:p>
            <a:pPr marL="12700">
              <a:lnSpc>
                <a:spcPct val="100000"/>
              </a:lnSpc>
              <a:spcBef>
                <a:spcPts val="780"/>
              </a:spcBef>
            </a:pPr>
            <a:r>
              <a:rPr sz="900" spc="15" dirty="0">
                <a:latin typeface="Calibri"/>
                <a:cs typeface="Calibri"/>
              </a:rPr>
              <a:t>$7.5</a:t>
            </a:r>
            <a:endParaRPr sz="900">
              <a:latin typeface="Calibri"/>
              <a:cs typeface="Calibri"/>
            </a:endParaRPr>
          </a:p>
        </p:txBody>
      </p:sp>
      <p:sp>
        <p:nvSpPr>
          <p:cNvPr id="73" name="object 73"/>
          <p:cNvSpPr txBox="1"/>
          <p:nvPr/>
        </p:nvSpPr>
        <p:spPr>
          <a:xfrm>
            <a:off x="1893820" y="6246079"/>
            <a:ext cx="774065" cy="223520"/>
          </a:xfrm>
          <a:prstGeom prst="rect">
            <a:avLst/>
          </a:prstGeom>
        </p:spPr>
        <p:txBody>
          <a:bodyPr vert="horz" wrap="square" lIns="0" tIns="0" rIns="0" bIns="0" rtlCol="0">
            <a:spAutoFit/>
          </a:bodyPr>
          <a:lstStyle/>
          <a:p>
            <a:pPr marL="12700">
              <a:lnSpc>
                <a:spcPct val="100000"/>
              </a:lnSpc>
            </a:pPr>
            <a:r>
              <a:rPr sz="900" b="1" spc="10" dirty="0">
                <a:latin typeface="Calibri"/>
                <a:cs typeface="Calibri"/>
              </a:rPr>
              <a:t>Unit </a:t>
            </a:r>
            <a:r>
              <a:rPr sz="900" b="1" spc="15" dirty="0">
                <a:latin typeface="Calibri"/>
                <a:cs typeface="Calibri"/>
              </a:rPr>
              <a:t>Cost </a:t>
            </a:r>
            <a:r>
              <a:rPr sz="900" b="1" spc="140" dirty="0">
                <a:latin typeface="Calibri"/>
                <a:cs typeface="Calibri"/>
              </a:rPr>
              <a:t> </a:t>
            </a:r>
            <a:r>
              <a:rPr sz="1350" spc="22" baseline="-30864" dirty="0">
                <a:latin typeface="Calibri"/>
                <a:cs typeface="Calibri"/>
              </a:rPr>
              <a:t>$7.0</a:t>
            </a:r>
            <a:endParaRPr sz="1350" baseline="-30864">
              <a:latin typeface="Calibri"/>
              <a:cs typeface="Calibri"/>
            </a:endParaRPr>
          </a:p>
        </p:txBody>
      </p:sp>
      <p:sp>
        <p:nvSpPr>
          <p:cNvPr id="74" name="object 74"/>
          <p:cNvSpPr txBox="1"/>
          <p:nvPr/>
        </p:nvSpPr>
        <p:spPr>
          <a:xfrm>
            <a:off x="2018797" y="6392381"/>
            <a:ext cx="259079" cy="156845"/>
          </a:xfrm>
          <a:prstGeom prst="rect">
            <a:avLst/>
          </a:prstGeom>
        </p:spPr>
        <p:txBody>
          <a:bodyPr vert="horz" wrap="square" lIns="0" tIns="0" rIns="0" bIns="0" rtlCol="0">
            <a:spAutoFit/>
          </a:bodyPr>
          <a:lstStyle/>
          <a:p>
            <a:pPr marL="12700">
              <a:lnSpc>
                <a:spcPct val="100000"/>
              </a:lnSpc>
            </a:pPr>
            <a:r>
              <a:rPr sz="900" b="1" spc="15" dirty="0">
                <a:latin typeface="Calibri"/>
                <a:cs typeface="Calibri"/>
              </a:rPr>
              <a:t>($m)</a:t>
            </a:r>
            <a:endParaRPr sz="900">
              <a:latin typeface="Calibri"/>
              <a:cs typeface="Calibri"/>
            </a:endParaRPr>
          </a:p>
        </p:txBody>
      </p:sp>
      <p:sp>
        <p:nvSpPr>
          <p:cNvPr id="75" name="object 75"/>
          <p:cNvSpPr txBox="1"/>
          <p:nvPr/>
        </p:nvSpPr>
        <p:spPr>
          <a:xfrm>
            <a:off x="2431038" y="6548614"/>
            <a:ext cx="3439160" cy="1201420"/>
          </a:xfrm>
          <a:prstGeom prst="rect">
            <a:avLst/>
          </a:prstGeom>
        </p:spPr>
        <p:txBody>
          <a:bodyPr vert="horz" wrap="square" lIns="0" tIns="0" rIns="0" bIns="0" rtlCol="0">
            <a:spAutoFit/>
          </a:bodyPr>
          <a:lstStyle/>
          <a:p>
            <a:pPr marL="12700">
              <a:lnSpc>
                <a:spcPct val="100000"/>
              </a:lnSpc>
            </a:pPr>
            <a:r>
              <a:rPr sz="900" spc="15" dirty="0">
                <a:latin typeface="Calibri"/>
                <a:cs typeface="Calibri"/>
              </a:rPr>
              <a:t>$6.5</a:t>
            </a:r>
            <a:endParaRPr sz="900">
              <a:latin typeface="Calibri"/>
              <a:cs typeface="Calibri"/>
            </a:endParaRPr>
          </a:p>
          <a:p>
            <a:pPr marL="12700">
              <a:lnSpc>
                <a:spcPct val="100000"/>
              </a:lnSpc>
              <a:spcBef>
                <a:spcPts val="780"/>
              </a:spcBef>
            </a:pPr>
            <a:r>
              <a:rPr sz="900" spc="15" dirty="0">
                <a:latin typeface="Calibri"/>
                <a:cs typeface="Calibri"/>
              </a:rPr>
              <a:t>$6.0</a:t>
            </a:r>
            <a:endParaRPr sz="900">
              <a:latin typeface="Calibri"/>
              <a:cs typeface="Calibri"/>
            </a:endParaRPr>
          </a:p>
          <a:p>
            <a:pPr marL="12700">
              <a:lnSpc>
                <a:spcPct val="100000"/>
              </a:lnSpc>
              <a:spcBef>
                <a:spcPts val="780"/>
              </a:spcBef>
            </a:pPr>
            <a:r>
              <a:rPr sz="900" spc="15" dirty="0">
                <a:latin typeface="Calibri"/>
                <a:cs typeface="Calibri"/>
              </a:rPr>
              <a:t>$5.5</a:t>
            </a:r>
            <a:endParaRPr sz="900">
              <a:latin typeface="Calibri"/>
              <a:cs typeface="Calibri"/>
            </a:endParaRPr>
          </a:p>
          <a:p>
            <a:pPr marL="12700">
              <a:lnSpc>
                <a:spcPct val="100000"/>
              </a:lnSpc>
              <a:spcBef>
                <a:spcPts val="780"/>
              </a:spcBef>
            </a:pPr>
            <a:r>
              <a:rPr sz="900" spc="15" dirty="0">
                <a:latin typeface="Calibri"/>
                <a:cs typeface="Calibri"/>
              </a:rPr>
              <a:t>$5.0</a:t>
            </a:r>
            <a:endParaRPr sz="900">
              <a:latin typeface="Calibri"/>
              <a:cs typeface="Calibri"/>
            </a:endParaRPr>
          </a:p>
          <a:p>
            <a:pPr marL="450215" algn="ctr">
              <a:lnSpc>
                <a:spcPct val="100000"/>
              </a:lnSpc>
              <a:spcBef>
                <a:spcPts val="135"/>
              </a:spcBef>
              <a:tabLst>
                <a:tab pos="711200" algn="l"/>
                <a:tab pos="972185" algn="l"/>
                <a:tab pos="1233170" algn="l"/>
                <a:tab pos="1494790" algn="l"/>
                <a:tab pos="1756410" algn="l"/>
                <a:tab pos="2016760" algn="l"/>
                <a:tab pos="2278380" algn="l"/>
                <a:tab pos="2539365" algn="l"/>
                <a:tab pos="2770505" algn="l"/>
                <a:tab pos="3030855" algn="l"/>
                <a:tab pos="3292475" algn="l"/>
              </a:tabLst>
            </a:pPr>
            <a:r>
              <a:rPr sz="900" spc="15" dirty="0">
                <a:latin typeface="Calibri"/>
                <a:cs typeface="Calibri"/>
              </a:rPr>
              <a:t>1	2	3	4	5	6	7	8	9	</a:t>
            </a:r>
            <a:r>
              <a:rPr sz="900" spc="10" dirty="0">
                <a:latin typeface="Calibri"/>
                <a:cs typeface="Calibri"/>
              </a:rPr>
              <a:t>1</a:t>
            </a:r>
            <a:r>
              <a:rPr sz="900" spc="15" dirty="0">
                <a:latin typeface="Calibri"/>
                <a:cs typeface="Calibri"/>
              </a:rPr>
              <a:t>0</a:t>
            </a:r>
            <a:r>
              <a:rPr sz="900" dirty="0">
                <a:latin typeface="Calibri"/>
                <a:cs typeface="Calibri"/>
              </a:rPr>
              <a:t>	</a:t>
            </a:r>
            <a:r>
              <a:rPr sz="900" spc="10" dirty="0">
                <a:latin typeface="Calibri"/>
                <a:cs typeface="Calibri"/>
              </a:rPr>
              <a:t>1</a:t>
            </a:r>
            <a:r>
              <a:rPr sz="900" spc="15" dirty="0">
                <a:latin typeface="Calibri"/>
                <a:cs typeface="Calibri"/>
              </a:rPr>
              <a:t>1</a:t>
            </a:r>
            <a:r>
              <a:rPr sz="900" dirty="0">
                <a:latin typeface="Calibri"/>
                <a:cs typeface="Calibri"/>
              </a:rPr>
              <a:t>	</a:t>
            </a:r>
            <a:r>
              <a:rPr sz="900" spc="10" dirty="0">
                <a:latin typeface="Calibri"/>
                <a:cs typeface="Calibri"/>
              </a:rPr>
              <a:t>1</a:t>
            </a:r>
            <a:r>
              <a:rPr sz="900" spc="15" dirty="0">
                <a:latin typeface="Calibri"/>
                <a:cs typeface="Calibri"/>
              </a:rPr>
              <a:t>2</a:t>
            </a:r>
            <a:endParaRPr sz="900">
              <a:latin typeface="Calibri"/>
              <a:cs typeface="Calibri"/>
            </a:endParaRPr>
          </a:p>
          <a:p>
            <a:pPr marL="419734" algn="ctr">
              <a:lnSpc>
                <a:spcPct val="100000"/>
              </a:lnSpc>
              <a:spcBef>
                <a:spcPts val="345"/>
              </a:spcBef>
            </a:pPr>
            <a:r>
              <a:rPr sz="900" b="1" spc="10" dirty="0">
                <a:latin typeface="Calibri"/>
                <a:cs typeface="Calibri"/>
              </a:rPr>
              <a:t>Units</a:t>
            </a:r>
            <a:r>
              <a:rPr sz="900" b="1" spc="-30" dirty="0">
                <a:latin typeface="Calibri"/>
                <a:cs typeface="Calibri"/>
              </a:rPr>
              <a:t> </a:t>
            </a:r>
            <a:r>
              <a:rPr sz="900" b="1" spc="15" dirty="0">
                <a:latin typeface="Calibri"/>
                <a:cs typeface="Calibri"/>
              </a:rPr>
              <a:t>Ordered</a:t>
            </a:r>
            <a:endParaRPr sz="900">
              <a:latin typeface="Calibri"/>
              <a:cs typeface="Calibri"/>
            </a:endParaRPr>
          </a:p>
        </p:txBody>
      </p:sp>
      <p:sp>
        <p:nvSpPr>
          <p:cNvPr id="76" name="object 76"/>
          <p:cNvSpPr/>
          <p:nvPr/>
        </p:nvSpPr>
        <p:spPr>
          <a:xfrm>
            <a:off x="1734311" y="5310378"/>
            <a:ext cx="4329430" cy="2581910"/>
          </a:xfrm>
          <a:custGeom>
            <a:avLst/>
            <a:gdLst/>
            <a:ahLst/>
            <a:cxnLst/>
            <a:rect l="l" t="t" r="r" b="b"/>
            <a:pathLst>
              <a:path w="4329430" h="2581909">
                <a:moveTo>
                  <a:pt x="4326636" y="0"/>
                </a:moveTo>
                <a:lnTo>
                  <a:pt x="1524" y="0"/>
                </a:lnTo>
                <a:lnTo>
                  <a:pt x="0" y="2286"/>
                </a:lnTo>
                <a:lnTo>
                  <a:pt x="0" y="2579370"/>
                </a:lnTo>
                <a:lnTo>
                  <a:pt x="1524" y="2581656"/>
                </a:lnTo>
                <a:lnTo>
                  <a:pt x="4326636" y="2581656"/>
                </a:lnTo>
                <a:lnTo>
                  <a:pt x="4328922" y="2579370"/>
                </a:lnTo>
                <a:lnTo>
                  <a:pt x="4328922" y="2577084"/>
                </a:lnTo>
                <a:lnTo>
                  <a:pt x="8382" y="2577084"/>
                </a:lnTo>
                <a:lnTo>
                  <a:pt x="4572" y="2573274"/>
                </a:lnTo>
                <a:lnTo>
                  <a:pt x="8382" y="2573274"/>
                </a:lnTo>
                <a:lnTo>
                  <a:pt x="8382" y="8382"/>
                </a:lnTo>
                <a:lnTo>
                  <a:pt x="4572" y="8382"/>
                </a:lnTo>
                <a:lnTo>
                  <a:pt x="8382" y="4572"/>
                </a:lnTo>
                <a:lnTo>
                  <a:pt x="4328922" y="4572"/>
                </a:lnTo>
                <a:lnTo>
                  <a:pt x="4328922" y="2286"/>
                </a:lnTo>
                <a:lnTo>
                  <a:pt x="4326636" y="0"/>
                </a:lnTo>
                <a:close/>
              </a:path>
              <a:path w="4329430" h="2581909">
                <a:moveTo>
                  <a:pt x="8382" y="2573274"/>
                </a:moveTo>
                <a:lnTo>
                  <a:pt x="4572" y="2573274"/>
                </a:lnTo>
                <a:lnTo>
                  <a:pt x="8382" y="2577084"/>
                </a:lnTo>
                <a:lnTo>
                  <a:pt x="8382" y="2573274"/>
                </a:lnTo>
                <a:close/>
              </a:path>
              <a:path w="4329430" h="2581909">
                <a:moveTo>
                  <a:pt x="4319778" y="2573274"/>
                </a:moveTo>
                <a:lnTo>
                  <a:pt x="8382" y="2573274"/>
                </a:lnTo>
                <a:lnTo>
                  <a:pt x="8382" y="2577084"/>
                </a:lnTo>
                <a:lnTo>
                  <a:pt x="4319778" y="2577084"/>
                </a:lnTo>
                <a:lnTo>
                  <a:pt x="4319778" y="2573274"/>
                </a:lnTo>
                <a:close/>
              </a:path>
              <a:path w="4329430" h="2581909">
                <a:moveTo>
                  <a:pt x="4319778" y="4572"/>
                </a:moveTo>
                <a:lnTo>
                  <a:pt x="4319778" y="2577084"/>
                </a:lnTo>
                <a:lnTo>
                  <a:pt x="4324350" y="2573274"/>
                </a:lnTo>
                <a:lnTo>
                  <a:pt x="4328922" y="2573274"/>
                </a:lnTo>
                <a:lnTo>
                  <a:pt x="4328922" y="8382"/>
                </a:lnTo>
                <a:lnTo>
                  <a:pt x="4324350" y="8382"/>
                </a:lnTo>
                <a:lnTo>
                  <a:pt x="4319778" y="4572"/>
                </a:lnTo>
                <a:close/>
              </a:path>
              <a:path w="4329430" h="2581909">
                <a:moveTo>
                  <a:pt x="4328922" y="2573274"/>
                </a:moveTo>
                <a:lnTo>
                  <a:pt x="4324350" y="2573274"/>
                </a:lnTo>
                <a:lnTo>
                  <a:pt x="4319778" y="2577084"/>
                </a:lnTo>
                <a:lnTo>
                  <a:pt x="4328922" y="2577084"/>
                </a:lnTo>
                <a:lnTo>
                  <a:pt x="4328922" y="2573274"/>
                </a:lnTo>
                <a:close/>
              </a:path>
              <a:path w="4329430" h="2581909">
                <a:moveTo>
                  <a:pt x="8382" y="4572"/>
                </a:moveTo>
                <a:lnTo>
                  <a:pt x="4572" y="8382"/>
                </a:lnTo>
                <a:lnTo>
                  <a:pt x="8382" y="8382"/>
                </a:lnTo>
                <a:lnTo>
                  <a:pt x="8382" y="4572"/>
                </a:lnTo>
                <a:close/>
              </a:path>
              <a:path w="4329430" h="2581909">
                <a:moveTo>
                  <a:pt x="4319778" y="4572"/>
                </a:moveTo>
                <a:lnTo>
                  <a:pt x="8382" y="4572"/>
                </a:lnTo>
                <a:lnTo>
                  <a:pt x="8382" y="8382"/>
                </a:lnTo>
                <a:lnTo>
                  <a:pt x="4319778" y="8382"/>
                </a:lnTo>
                <a:lnTo>
                  <a:pt x="4319778" y="4572"/>
                </a:lnTo>
                <a:close/>
              </a:path>
              <a:path w="4329430" h="2581909">
                <a:moveTo>
                  <a:pt x="4328922" y="4572"/>
                </a:moveTo>
                <a:lnTo>
                  <a:pt x="4319778" y="4572"/>
                </a:lnTo>
                <a:lnTo>
                  <a:pt x="4324350" y="8382"/>
                </a:lnTo>
                <a:lnTo>
                  <a:pt x="4328922" y="8382"/>
                </a:lnTo>
                <a:lnTo>
                  <a:pt x="4328922" y="4572"/>
                </a:lnTo>
                <a:close/>
              </a:path>
            </a:pathLst>
          </a:custGeom>
          <a:solidFill>
            <a:srgbClr val="858585"/>
          </a:solidFill>
        </p:spPr>
        <p:txBody>
          <a:bodyPr wrap="square" lIns="0" tIns="0" rIns="0" bIns="0" rtlCol="0"/>
          <a:lstStyle/>
          <a:p>
            <a:endParaRPr/>
          </a:p>
        </p:txBody>
      </p:sp>
      <p:sp>
        <p:nvSpPr>
          <p:cNvPr id="77" name="object 77"/>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96</a:t>
            </a:fld>
            <a:endParaRPr spc="15"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177544" y="850138"/>
            <a:ext cx="5387340" cy="1330325"/>
          </a:xfrm>
          <a:prstGeom prst="rect">
            <a:avLst/>
          </a:prstGeom>
        </p:spPr>
        <p:txBody>
          <a:bodyPr vert="horz" wrap="square" lIns="0" tIns="0" rIns="0" bIns="0" rtlCol="0">
            <a:spAutoFit/>
          </a:bodyPr>
          <a:lstStyle/>
          <a:p>
            <a:pPr marL="12700">
              <a:lnSpc>
                <a:spcPct val="100000"/>
              </a:lnSpc>
            </a:pPr>
            <a:r>
              <a:rPr sz="950" b="1" spc="-5" dirty="0">
                <a:latin typeface="Arial"/>
                <a:cs typeface="Arial"/>
              </a:rPr>
              <a:t>11.2.5   </a:t>
            </a:r>
            <a:r>
              <a:rPr sz="950" b="1" spc="-10" dirty="0">
                <a:latin typeface="Arial"/>
                <a:cs typeface="Arial"/>
              </a:rPr>
              <a:t>Should-Cost</a:t>
            </a:r>
            <a:r>
              <a:rPr sz="950" b="1" spc="-35" dirty="0">
                <a:latin typeface="Arial"/>
                <a:cs typeface="Arial"/>
              </a:rPr>
              <a:t> </a:t>
            </a:r>
            <a:r>
              <a:rPr sz="950" b="1" spc="-10" dirty="0">
                <a:latin typeface="Arial"/>
                <a:cs typeface="Arial"/>
              </a:rPr>
              <a:t>Analysis</a:t>
            </a:r>
            <a:endParaRPr sz="950">
              <a:latin typeface="Arial"/>
              <a:cs typeface="Arial"/>
            </a:endParaRPr>
          </a:p>
          <a:p>
            <a:pPr>
              <a:lnSpc>
                <a:spcPct val="100000"/>
              </a:lnSpc>
            </a:pPr>
            <a:endParaRPr sz="1000">
              <a:latin typeface="Times New Roman"/>
              <a:cs typeface="Times New Roman"/>
            </a:endParaRPr>
          </a:p>
          <a:p>
            <a:pPr>
              <a:lnSpc>
                <a:spcPct val="100000"/>
              </a:lnSpc>
              <a:spcBef>
                <a:spcPts val="30"/>
              </a:spcBef>
            </a:pPr>
            <a:endParaRPr sz="1350">
              <a:latin typeface="Times New Roman"/>
              <a:cs typeface="Times New Roman"/>
            </a:endParaRPr>
          </a:p>
          <a:p>
            <a:pPr marL="120014" marR="5080">
              <a:lnSpc>
                <a:spcPct val="142300"/>
              </a:lnSpc>
            </a:pPr>
            <a:r>
              <a:rPr sz="950" spc="-10" dirty="0">
                <a:latin typeface="Arial"/>
                <a:cs typeface="Arial"/>
              </a:rPr>
              <a:t>Manufacturers </a:t>
            </a:r>
            <a:r>
              <a:rPr sz="950" spc="-5" dirty="0">
                <a:latin typeface="Arial"/>
                <a:cs typeface="Arial"/>
              </a:rPr>
              <a:t>are willing to </a:t>
            </a:r>
            <a:r>
              <a:rPr sz="950" spc="-10" dirty="0">
                <a:latin typeface="Arial"/>
                <a:cs typeface="Arial"/>
              </a:rPr>
              <a:t>give discounts both for </a:t>
            </a:r>
            <a:r>
              <a:rPr sz="950" spc="-5" dirty="0">
                <a:latin typeface="Arial"/>
                <a:cs typeface="Arial"/>
              </a:rPr>
              <a:t>an increase in the </a:t>
            </a:r>
            <a:r>
              <a:rPr sz="950" spc="-10" dirty="0">
                <a:latin typeface="Arial"/>
                <a:cs typeface="Arial"/>
              </a:rPr>
              <a:t>number </a:t>
            </a:r>
            <a:r>
              <a:rPr sz="950" spc="-5" dirty="0">
                <a:latin typeface="Arial"/>
                <a:cs typeface="Arial"/>
              </a:rPr>
              <a:t>of </a:t>
            </a:r>
            <a:r>
              <a:rPr sz="950" spc="-10" dirty="0">
                <a:latin typeface="Arial"/>
                <a:cs typeface="Arial"/>
              </a:rPr>
              <a:t>units ordered, and  </a:t>
            </a:r>
            <a:r>
              <a:rPr sz="950" spc="-5" dirty="0">
                <a:latin typeface="Arial"/>
                <a:cs typeface="Arial"/>
              </a:rPr>
              <a:t>for a </a:t>
            </a:r>
            <a:r>
              <a:rPr sz="950" spc="-10" dirty="0">
                <a:latin typeface="Arial"/>
                <a:cs typeface="Arial"/>
              </a:rPr>
              <a:t>larger scope of work (awarding </a:t>
            </a:r>
            <a:r>
              <a:rPr sz="950" spc="-5" dirty="0">
                <a:latin typeface="Arial"/>
                <a:cs typeface="Arial"/>
              </a:rPr>
              <a:t>the </a:t>
            </a:r>
            <a:r>
              <a:rPr sz="950" spc="-10" dirty="0">
                <a:latin typeface="Arial"/>
                <a:cs typeface="Arial"/>
              </a:rPr>
              <a:t>coke drums </a:t>
            </a:r>
            <a:r>
              <a:rPr sz="950" spc="-5" dirty="0">
                <a:latin typeface="Arial"/>
                <a:cs typeface="Arial"/>
              </a:rPr>
              <a:t>in </a:t>
            </a:r>
            <a:r>
              <a:rPr sz="950" spc="-10" dirty="0">
                <a:latin typeface="Arial"/>
                <a:cs typeface="Arial"/>
              </a:rPr>
              <a:t>conjunction with other processing </a:t>
            </a:r>
            <a:r>
              <a:rPr sz="950" spc="-5" dirty="0">
                <a:latin typeface="Arial"/>
                <a:cs typeface="Arial"/>
              </a:rPr>
              <a:t>units </a:t>
            </a:r>
            <a:r>
              <a:rPr sz="950" spc="-10" dirty="0">
                <a:latin typeface="Arial"/>
                <a:cs typeface="Arial"/>
              </a:rPr>
              <a:t>such  as reactors or columns). Competitive bidding, </a:t>
            </a:r>
            <a:r>
              <a:rPr sz="950" spc="-5" dirty="0">
                <a:latin typeface="Arial"/>
                <a:cs typeface="Arial"/>
              </a:rPr>
              <a:t>a </a:t>
            </a:r>
            <a:r>
              <a:rPr sz="950" spc="-10" dirty="0">
                <a:latin typeface="Arial"/>
                <a:cs typeface="Arial"/>
              </a:rPr>
              <a:t>common industry practice, also nets discounts, as  </a:t>
            </a:r>
            <a:r>
              <a:rPr sz="950" spc="-5" dirty="0">
                <a:latin typeface="Arial"/>
                <a:cs typeface="Arial"/>
              </a:rPr>
              <a:t>illustrated in figure</a:t>
            </a:r>
            <a:r>
              <a:rPr sz="950" spc="-85" dirty="0">
                <a:latin typeface="Arial"/>
                <a:cs typeface="Arial"/>
              </a:rPr>
              <a:t> </a:t>
            </a:r>
            <a:r>
              <a:rPr sz="950" spc="-10" dirty="0">
                <a:latin typeface="Arial"/>
                <a:cs typeface="Arial"/>
              </a:rPr>
              <a:t>45.</a:t>
            </a:r>
            <a:endParaRPr sz="950">
              <a:latin typeface="Arial"/>
              <a:cs typeface="Arial"/>
            </a:endParaRPr>
          </a:p>
        </p:txBody>
      </p:sp>
      <p:sp>
        <p:nvSpPr>
          <p:cNvPr id="3" name="object 3"/>
          <p:cNvSpPr txBox="1"/>
          <p:nvPr/>
        </p:nvSpPr>
        <p:spPr>
          <a:xfrm>
            <a:off x="1177544" y="6501872"/>
            <a:ext cx="5367020" cy="1258570"/>
          </a:xfrm>
          <a:prstGeom prst="rect">
            <a:avLst/>
          </a:prstGeom>
        </p:spPr>
        <p:txBody>
          <a:bodyPr vert="horz" wrap="square" lIns="0" tIns="0" rIns="0" bIns="0" rtlCol="0">
            <a:spAutoFit/>
          </a:bodyPr>
          <a:lstStyle/>
          <a:p>
            <a:pPr marL="12700">
              <a:lnSpc>
                <a:spcPct val="100000"/>
              </a:lnSpc>
            </a:pPr>
            <a:r>
              <a:rPr sz="950" b="1" i="1" spc="-10" dirty="0">
                <a:latin typeface="Arial"/>
                <a:cs typeface="Arial"/>
              </a:rPr>
              <a:t>11.3   Price Negotiation</a:t>
            </a:r>
            <a:r>
              <a:rPr sz="950" b="1" i="1" spc="80" dirty="0">
                <a:latin typeface="Arial"/>
                <a:cs typeface="Arial"/>
              </a:rPr>
              <a:t> </a:t>
            </a:r>
            <a:r>
              <a:rPr sz="950" b="1" i="1" spc="-10" dirty="0">
                <a:latin typeface="Arial"/>
                <a:cs typeface="Arial"/>
              </a:rPr>
              <a:t>Strategies</a:t>
            </a:r>
            <a:endParaRPr sz="950">
              <a:latin typeface="Arial"/>
              <a:cs typeface="Arial"/>
            </a:endParaRPr>
          </a:p>
          <a:p>
            <a:pPr marL="227329" marR="76200" indent="-214629">
              <a:lnSpc>
                <a:spcPct val="142100"/>
              </a:lnSpc>
              <a:spcBef>
                <a:spcPts val="545"/>
              </a:spcBef>
              <a:buAutoNum type="arabicPeriod"/>
              <a:tabLst>
                <a:tab pos="227329" algn="l"/>
              </a:tabLst>
            </a:pPr>
            <a:r>
              <a:rPr sz="950" spc="-10" dirty="0">
                <a:latin typeface="Arial"/>
                <a:cs typeface="Arial"/>
              </a:rPr>
              <a:t>Buy or reserve capacity </a:t>
            </a:r>
            <a:r>
              <a:rPr sz="950" spc="-5" dirty="0">
                <a:latin typeface="Arial"/>
                <a:cs typeface="Arial"/>
              </a:rPr>
              <a:t>for </a:t>
            </a:r>
            <a:r>
              <a:rPr sz="950" spc="-10" dirty="0">
                <a:latin typeface="Arial"/>
                <a:cs typeface="Arial"/>
              </a:rPr>
              <a:t>steel when prices are low (now, for any orders planned for tendering  within </a:t>
            </a:r>
            <a:r>
              <a:rPr sz="950" spc="-5" dirty="0">
                <a:latin typeface="Arial"/>
                <a:cs typeface="Arial"/>
              </a:rPr>
              <a:t>the </a:t>
            </a:r>
            <a:r>
              <a:rPr sz="950" spc="-10" dirty="0">
                <a:latin typeface="Arial"/>
                <a:cs typeface="Arial"/>
              </a:rPr>
              <a:t>next two</a:t>
            </a:r>
            <a:r>
              <a:rPr sz="950" spc="-35" dirty="0">
                <a:latin typeface="Arial"/>
                <a:cs typeface="Arial"/>
              </a:rPr>
              <a:t> </a:t>
            </a:r>
            <a:r>
              <a:rPr sz="950" spc="-10" dirty="0">
                <a:latin typeface="Arial"/>
                <a:cs typeface="Arial"/>
              </a:rPr>
              <a:t>years).</a:t>
            </a:r>
            <a:endParaRPr sz="950">
              <a:latin typeface="Arial"/>
              <a:cs typeface="Arial"/>
            </a:endParaRPr>
          </a:p>
          <a:p>
            <a:pPr marL="227329" marR="5080" indent="-214629">
              <a:lnSpc>
                <a:spcPct val="142400"/>
              </a:lnSpc>
              <a:buAutoNum type="arabicPeriod"/>
              <a:tabLst>
                <a:tab pos="227965" algn="l"/>
              </a:tabLst>
            </a:pPr>
            <a:r>
              <a:rPr sz="950" spc="-10" dirty="0">
                <a:latin typeface="Arial"/>
                <a:cs typeface="Arial"/>
              </a:rPr>
              <a:t>Determine </a:t>
            </a:r>
            <a:r>
              <a:rPr sz="950" spc="-5" dirty="0">
                <a:latin typeface="Arial"/>
                <a:cs typeface="Arial"/>
              </a:rPr>
              <a:t>if </a:t>
            </a:r>
            <a:r>
              <a:rPr sz="950" spc="-10" dirty="0">
                <a:latin typeface="Arial"/>
                <a:cs typeface="Arial"/>
              </a:rPr>
              <a:t>Mangiarotti is carrying out plans </a:t>
            </a:r>
            <a:r>
              <a:rPr sz="950" spc="-5" dirty="0">
                <a:latin typeface="Arial"/>
                <a:cs typeface="Arial"/>
              </a:rPr>
              <a:t>to </a:t>
            </a:r>
            <a:r>
              <a:rPr sz="950" spc="-10" dirty="0">
                <a:latin typeface="Arial"/>
                <a:cs typeface="Arial"/>
              </a:rPr>
              <a:t>add capacity and, </a:t>
            </a:r>
            <a:r>
              <a:rPr sz="950" spc="-5" dirty="0">
                <a:latin typeface="Arial"/>
                <a:cs typeface="Arial"/>
              </a:rPr>
              <a:t>if </a:t>
            </a:r>
            <a:r>
              <a:rPr sz="950" spc="-10" dirty="0">
                <a:latin typeface="Arial"/>
                <a:cs typeface="Arial"/>
              </a:rPr>
              <a:t>so, consider placing an order  at </a:t>
            </a:r>
            <a:r>
              <a:rPr sz="950" spc="-5" dirty="0">
                <a:latin typeface="Arial"/>
                <a:cs typeface="Arial"/>
              </a:rPr>
              <a:t>a </a:t>
            </a:r>
            <a:r>
              <a:rPr sz="950" spc="-10" dirty="0">
                <a:latin typeface="Arial"/>
                <a:cs typeface="Arial"/>
              </a:rPr>
              <a:t>discounted rate. </a:t>
            </a:r>
            <a:r>
              <a:rPr sz="950" spc="-5" dirty="0">
                <a:latin typeface="Arial"/>
                <a:cs typeface="Arial"/>
              </a:rPr>
              <a:t>A </a:t>
            </a:r>
            <a:r>
              <a:rPr sz="950" spc="-10" dirty="0">
                <a:latin typeface="Arial"/>
                <a:cs typeface="Arial"/>
              </a:rPr>
              <a:t>guaranteed order before new facilities are complete would be valuable to  </a:t>
            </a:r>
            <a:r>
              <a:rPr sz="950" spc="-5" dirty="0">
                <a:latin typeface="Arial"/>
                <a:cs typeface="Arial"/>
              </a:rPr>
              <a:t>the </a:t>
            </a:r>
            <a:r>
              <a:rPr sz="950" spc="-10" dirty="0">
                <a:latin typeface="Arial"/>
                <a:cs typeface="Arial"/>
              </a:rPr>
              <a:t>company, despite its currently high level of</a:t>
            </a:r>
            <a:r>
              <a:rPr sz="950" spc="80" dirty="0">
                <a:latin typeface="Arial"/>
                <a:cs typeface="Arial"/>
              </a:rPr>
              <a:t> </a:t>
            </a:r>
            <a:r>
              <a:rPr sz="950" spc="-10" dirty="0">
                <a:latin typeface="Arial"/>
                <a:cs typeface="Arial"/>
              </a:rPr>
              <a:t>utilization.</a:t>
            </a:r>
            <a:endParaRPr sz="950">
              <a:latin typeface="Arial"/>
              <a:cs typeface="Arial"/>
            </a:endParaRPr>
          </a:p>
        </p:txBody>
      </p:sp>
      <p:sp>
        <p:nvSpPr>
          <p:cNvPr id="4" name="object 4"/>
          <p:cNvSpPr/>
          <p:nvPr/>
        </p:nvSpPr>
        <p:spPr>
          <a:xfrm>
            <a:off x="2176272" y="3202685"/>
            <a:ext cx="504190" cy="2348865"/>
          </a:xfrm>
          <a:custGeom>
            <a:avLst/>
            <a:gdLst/>
            <a:ahLst/>
            <a:cxnLst/>
            <a:rect l="l" t="t" r="r" b="b"/>
            <a:pathLst>
              <a:path w="504189" h="2348865">
                <a:moveTo>
                  <a:pt x="0" y="2348483"/>
                </a:moveTo>
                <a:lnTo>
                  <a:pt x="503681" y="2348483"/>
                </a:lnTo>
                <a:lnTo>
                  <a:pt x="503681" y="0"/>
                </a:lnTo>
                <a:lnTo>
                  <a:pt x="0" y="0"/>
                </a:lnTo>
                <a:lnTo>
                  <a:pt x="0" y="2348483"/>
                </a:lnTo>
                <a:close/>
              </a:path>
            </a:pathLst>
          </a:custGeom>
          <a:solidFill>
            <a:srgbClr val="8DB3E2"/>
          </a:solidFill>
        </p:spPr>
        <p:txBody>
          <a:bodyPr wrap="square" lIns="0" tIns="0" rIns="0" bIns="0" rtlCol="0"/>
          <a:lstStyle/>
          <a:p>
            <a:endParaRPr/>
          </a:p>
        </p:txBody>
      </p:sp>
      <p:sp>
        <p:nvSpPr>
          <p:cNvPr id="5" name="object 5"/>
          <p:cNvSpPr/>
          <p:nvPr/>
        </p:nvSpPr>
        <p:spPr>
          <a:xfrm>
            <a:off x="2171700" y="3198114"/>
            <a:ext cx="513080" cy="2357755"/>
          </a:xfrm>
          <a:custGeom>
            <a:avLst/>
            <a:gdLst/>
            <a:ahLst/>
            <a:cxnLst/>
            <a:rect l="l" t="t" r="r" b="b"/>
            <a:pathLst>
              <a:path w="513080" h="2357754">
                <a:moveTo>
                  <a:pt x="510540" y="0"/>
                </a:moveTo>
                <a:lnTo>
                  <a:pt x="1524" y="0"/>
                </a:lnTo>
                <a:lnTo>
                  <a:pt x="0" y="1524"/>
                </a:lnTo>
                <a:lnTo>
                  <a:pt x="0" y="2355342"/>
                </a:lnTo>
                <a:lnTo>
                  <a:pt x="1524" y="2357628"/>
                </a:lnTo>
                <a:lnTo>
                  <a:pt x="510540" y="2357628"/>
                </a:lnTo>
                <a:lnTo>
                  <a:pt x="512826" y="2355342"/>
                </a:lnTo>
                <a:lnTo>
                  <a:pt x="512826" y="2353056"/>
                </a:lnTo>
                <a:lnTo>
                  <a:pt x="8382" y="2353056"/>
                </a:lnTo>
                <a:lnTo>
                  <a:pt x="4572" y="2349246"/>
                </a:lnTo>
                <a:lnTo>
                  <a:pt x="8382" y="2349246"/>
                </a:lnTo>
                <a:lnTo>
                  <a:pt x="8382" y="8382"/>
                </a:lnTo>
                <a:lnTo>
                  <a:pt x="4572" y="8382"/>
                </a:lnTo>
                <a:lnTo>
                  <a:pt x="8382" y="4572"/>
                </a:lnTo>
                <a:lnTo>
                  <a:pt x="512826" y="4572"/>
                </a:lnTo>
                <a:lnTo>
                  <a:pt x="512826" y="1524"/>
                </a:lnTo>
                <a:lnTo>
                  <a:pt x="510540" y="0"/>
                </a:lnTo>
                <a:close/>
              </a:path>
              <a:path w="513080" h="2357754">
                <a:moveTo>
                  <a:pt x="8382" y="2349246"/>
                </a:moveTo>
                <a:lnTo>
                  <a:pt x="4572" y="2349246"/>
                </a:lnTo>
                <a:lnTo>
                  <a:pt x="8382" y="2353056"/>
                </a:lnTo>
                <a:lnTo>
                  <a:pt x="8382" y="2349246"/>
                </a:lnTo>
                <a:close/>
              </a:path>
              <a:path w="513080" h="2357754">
                <a:moveTo>
                  <a:pt x="504444" y="2349246"/>
                </a:moveTo>
                <a:lnTo>
                  <a:pt x="8382" y="2349246"/>
                </a:lnTo>
                <a:lnTo>
                  <a:pt x="8382" y="2353056"/>
                </a:lnTo>
                <a:lnTo>
                  <a:pt x="504444" y="2353056"/>
                </a:lnTo>
                <a:lnTo>
                  <a:pt x="504444" y="2349246"/>
                </a:lnTo>
                <a:close/>
              </a:path>
              <a:path w="513080" h="2357754">
                <a:moveTo>
                  <a:pt x="504444" y="4572"/>
                </a:moveTo>
                <a:lnTo>
                  <a:pt x="504444" y="2353056"/>
                </a:lnTo>
                <a:lnTo>
                  <a:pt x="508254" y="2349246"/>
                </a:lnTo>
                <a:lnTo>
                  <a:pt x="512826" y="2349246"/>
                </a:lnTo>
                <a:lnTo>
                  <a:pt x="512826" y="8382"/>
                </a:lnTo>
                <a:lnTo>
                  <a:pt x="508254" y="8382"/>
                </a:lnTo>
                <a:lnTo>
                  <a:pt x="504444" y="4572"/>
                </a:lnTo>
                <a:close/>
              </a:path>
              <a:path w="513080" h="2357754">
                <a:moveTo>
                  <a:pt x="512826" y="2349246"/>
                </a:moveTo>
                <a:lnTo>
                  <a:pt x="508254" y="2349246"/>
                </a:lnTo>
                <a:lnTo>
                  <a:pt x="504444" y="2353056"/>
                </a:lnTo>
                <a:lnTo>
                  <a:pt x="512826" y="2353056"/>
                </a:lnTo>
                <a:lnTo>
                  <a:pt x="512826" y="2349246"/>
                </a:lnTo>
                <a:close/>
              </a:path>
              <a:path w="513080" h="2357754">
                <a:moveTo>
                  <a:pt x="8382" y="4572"/>
                </a:moveTo>
                <a:lnTo>
                  <a:pt x="4572" y="8382"/>
                </a:lnTo>
                <a:lnTo>
                  <a:pt x="8382" y="8382"/>
                </a:lnTo>
                <a:lnTo>
                  <a:pt x="8382" y="4572"/>
                </a:lnTo>
                <a:close/>
              </a:path>
              <a:path w="513080" h="2357754">
                <a:moveTo>
                  <a:pt x="504444" y="4572"/>
                </a:moveTo>
                <a:lnTo>
                  <a:pt x="8382" y="4572"/>
                </a:lnTo>
                <a:lnTo>
                  <a:pt x="8382" y="8382"/>
                </a:lnTo>
                <a:lnTo>
                  <a:pt x="504444" y="8381"/>
                </a:lnTo>
                <a:lnTo>
                  <a:pt x="504444" y="4572"/>
                </a:lnTo>
                <a:close/>
              </a:path>
              <a:path w="513080" h="2357754">
                <a:moveTo>
                  <a:pt x="512826" y="4572"/>
                </a:moveTo>
                <a:lnTo>
                  <a:pt x="504444"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6" name="object 6"/>
          <p:cNvSpPr/>
          <p:nvPr/>
        </p:nvSpPr>
        <p:spPr>
          <a:xfrm>
            <a:off x="3189732" y="3198114"/>
            <a:ext cx="513080" cy="125730"/>
          </a:xfrm>
          <a:custGeom>
            <a:avLst/>
            <a:gdLst/>
            <a:ahLst/>
            <a:cxnLst/>
            <a:rect l="l" t="t" r="r" b="b"/>
            <a:pathLst>
              <a:path w="513079" h="125729">
                <a:moveTo>
                  <a:pt x="511302" y="0"/>
                </a:moveTo>
                <a:lnTo>
                  <a:pt x="2286" y="0"/>
                </a:lnTo>
                <a:lnTo>
                  <a:pt x="0" y="1524"/>
                </a:lnTo>
                <a:lnTo>
                  <a:pt x="0" y="123444"/>
                </a:lnTo>
                <a:lnTo>
                  <a:pt x="2286" y="125730"/>
                </a:lnTo>
                <a:lnTo>
                  <a:pt x="511302" y="125730"/>
                </a:lnTo>
                <a:lnTo>
                  <a:pt x="512826" y="123444"/>
                </a:lnTo>
                <a:lnTo>
                  <a:pt x="512826" y="121158"/>
                </a:lnTo>
                <a:lnTo>
                  <a:pt x="9144" y="121158"/>
                </a:lnTo>
                <a:lnTo>
                  <a:pt x="4572" y="116586"/>
                </a:lnTo>
                <a:lnTo>
                  <a:pt x="9144" y="116586"/>
                </a:lnTo>
                <a:lnTo>
                  <a:pt x="9144" y="8382"/>
                </a:lnTo>
                <a:lnTo>
                  <a:pt x="4572" y="8382"/>
                </a:lnTo>
                <a:lnTo>
                  <a:pt x="9144" y="4572"/>
                </a:lnTo>
                <a:lnTo>
                  <a:pt x="512826" y="4572"/>
                </a:lnTo>
                <a:lnTo>
                  <a:pt x="512826" y="1524"/>
                </a:lnTo>
                <a:lnTo>
                  <a:pt x="511302" y="0"/>
                </a:lnTo>
                <a:close/>
              </a:path>
              <a:path w="513079" h="125729">
                <a:moveTo>
                  <a:pt x="9144" y="116586"/>
                </a:moveTo>
                <a:lnTo>
                  <a:pt x="4572" y="116586"/>
                </a:lnTo>
                <a:lnTo>
                  <a:pt x="9144" y="121158"/>
                </a:lnTo>
                <a:lnTo>
                  <a:pt x="9144" y="116586"/>
                </a:lnTo>
                <a:close/>
              </a:path>
              <a:path w="513079" h="125729">
                <a:moveTo>
                  <a:pt x="504444" y="116586"/>
                </a:moveTo>
                <a:lnTo>
                  <a:pt x="9144" y="116586"/>
                </a:lnTo>
                <a:lnTo>
                  <a:pt x="9144" y="121158"/>
                </a:lnTo>
                <a:lnTo>
                  <a:pt x="504444" y="121158"/>
                </a:lnTo>
                <a:lnTo>
                  <a:pt x="504444" y="116586"/>
                </a:lnTo>
                <a:close/>
              </a:path>
              <a:path w="513079" h="125729">
                <a:moveTo>
                  <a:pt x="504444" y="4572"/>
                </a:moveTo>
                <a:lnTo>
                  <a:pt x="504444" y="121158"/>
                </a:lnTo>
                <a:lnTo>
                  <a:pt x="509016" y="116586"/>
                </a:lnTo>
                <a:lnTo>
                  <a:pt x="512826" y="116586"/>
                </a:lnTo>
                <a:lnTo>
                  <a:pt x="512826" y="8382"/>
                </a:lnTo>
                <a:lnTo>
                  <a:pt x="509016" y="8382"/>
                </a:lnTo>
                <a:lnTo>
                  <a:pt x="504444" y="4572"/>
                </a:lnTo>
                <a:close/>
              </a:path>
              <a:path w="513079" h="125729">
                <a:moveTo>
                  <a:pt x="512826" y="116586"/>
                </a:moveTo>
                <a:lnTo>
                  <a:pt x="509016" y="116586"/>
                </a:lnTo>
                <a:lnTo>
                  <a:pt x="504444" y="121158"/>
                </a:lnTo>
                <a:lnTo>
                  <a:pt x="512826" y="121158"/>
                </a:lnTo>
                <a:lnTo>
                  <a:pt x="512826" y="116586"/>
                </a:lnTo>
                <a:close/>
              </a:path>
              <a:path w="513079" h="125729">
                <a:moveTo>
                  <a:pt x="9144" y="4572"/>
                </a:moveTo>
                <a:lnTo>
                  <a:pt x="4572" y="8382"/>
                </a:lnTo>
                <a:lnTo>
                  <a:pt x="9144" y="8382"/>
                </a:lnTo>
                <a:lnTo>
                  <a:pt x="9144" y="4572"/>
                </a:lnTo>
                <a:close/>
              </a:path>
              <a:path w="513079" h="125729">
                <a:moveTo>
                  <a:pt x="504444" y="4572"/>
                </a:moveTo>
                <a:lnTo>
                  <a:pt x="9144" y="4572"/>
                </a:lnTo>
                <a:lnTo>
                  <a:pt x="9144" y="8382"/>
                </a:lnTo>
                <a:lnTo>
                  <a:pt x="504444" y="8382"/>
                </a:lnTo>
                <a:lnTo>
                  <a:pt x="504444" y="4572"/>
                </a:lnTo>
                <a:close/>
              </a:path>
              <a:path w="513079" h="125729">
                <a:moveTo>
                  <a:pt x="512826" y="4572"/>
                </a:moveTo>
                <a:lnTo>
                  <a:pt x="504444" y="4572"/>
                </a:lnTo>
                <a:lnTo>
                  <a:pt x="509016" y="8382"/>
                </a:lnTo>
                <a:lnTo>
                  <a:pt x="512826" y="8382"/>
                </a:lnTo>
                <a:lnTo>
                  <a:pt x="512826" y="4572"/>
                </a:lnTo>
                <a:close/>
              </a:path>
            </a:pathLst>
          </a:custGeom>
          <a:solidFill>
            <a:srgbClr val="7E7E7E"/>
          </a:solidFill>
        </p:spPr>
        <p:txBody>
          <a:bodyPr wrap="square" lIns="0" tIns="0" rIns="0" bIns="0" rtlCol="0"/>
          <a:lstStyle/>
          <a:p>
            <a:endParaRPr/>
          </a:p>
        </p:txBody>
      </p:sp>
      <p:sp>
        <p:nvSpPr>
          <p:cNvPr id="7" name="object 7"/>
          <p:cNvSpPr/>
          <p:nvPr/>
        </p:nvSpPr>
        <p:spPr>
          <a:xfrm>
            <a:off x="4208526" y="3314700"/>
            <a:ext cx="513080" cy="243840"/>
          </a:xfrm>
          <a:custGeom>
            <a:avLst/>
            <a:gdLst/>
            <a:ahLst/>
            <a:cxnLst/>
            <a:rect l="l" t="t" r="r" b="b"/>
            <a:pathLst>
              <a:path w="513079" h="243839">
                <a:moveTo>
                  <a:pt x="510540" y="0"/>
                </a:moveTo>
                <a:lnTo>
                  <a:pt x="1524" y="0"/>
                </a:lnTo>
                <a:lnTo>
                  <a:pt x="0" y="2286"/>
                </a:lnTo>
                <a:lnTo>
                  <a:pt x="0" y="242316"/>
                </a:lnTo>
                <a:lnTo>
                  <a:pt x="1524" y="243840"/>
                </a:lnTo>
                <a:lnTo>
                  <a:pt x="510540" y="243840"/>
                </a:lnTo>
                <a:lnTo>
                  <a:pt x="512826" y="242316"/>
                </a:lnTo>
                <a:lnTo>
                  <a:pt x="512826" y="240030"/>
                </a:lnTo>
                <a:lnTo>
                  <a:pt x="8382" y="240030"/>
                </a:lnTo>
                <a:lnTo>
                  <a:pt x="3810" y="235458"/>
                </a:lnTo>
                <a:lnTo>
                  <a:pt x="8382" y="235458"/>
                </a:lnTo>
                <a:lnTo>
                  <a:pt x="8382" y="9144"/>
                </a:lnTo>
                <a:lnTo>
                  <a:pt x="3810" y="9144"/>
                </a:lnTo>
                <a:lnTo>
                  <a:pt x="8382" y="4572"/>
                </a:lnTo>
                <a:lnTo>
                  <a:pt x="512826" y="4572"/>
                </a:lnTo>
                <a:lnTo>
                  <a:pt x="512826" y="2286"/>
                </a:lnTo>
                <a:lnTo>
                  <a:pt x="510540" y="0"/>
                </a:lnTo>
                <a:close/>
              </a:path>
              <a:path w="513079" h="243839">
                <a:moveTo>
                  <a:pt x="8382" y="235458"/>
                </a:moveTo>
                <a:lnTo>
                  <a:pt x="3810" y="235458"/>
                </a:lnTo>
                <a:lnTo>
                  <a:pt x="8382" y="240030"/>
                </a:lnTo>
                <a:lnTo>
                  <a:pt x="8382" y="235458"/>
                </a:lnTo>
                <a:close/>
              </a:path>
              <a:path w="513079" h="243839">
                <a:moveTo>
                  <a:pt x="504444" y="235458"/>
                </a:moveTo>
                <a:lnTo>
                  <a:pt x="8382" y="235458"/>
                </a:lnTo>
                <a:lnTo>
                  <a:pt x="8382" y="240030"/>
                </a:lnTo>
                <a:lnTo>
                  <a:pt x="504444" y="240030"/>
                </a:lnTo>
                <a:lnTo>
                  <a:pt x="504444" y="235458"/>
                </a:lnTo>
                <a:close/>
              </a:path>
              <a:path w="513079" h="243839">
                <a:moveTo>
                  <a:pt x="504444" y="4572"/>
                </a:moveTo>
                <a:lnTo>
                  <a:pt x="504444" y="240030"/>
                </a:lnTo>
                <a:lnTo>
                  <a:pt x="508254" y="235458"/>
                </a:lnTo>
                <a:lnTo>
                  <a:pt x="512826" y="235458"/>
                </a:lnTo>
                <a:lnTo>
                  <a:pt x="512826" y="9144"/>
                </a:lnTo>
                <a:lnTo>
                  <a:pt x="508254" y="9144"/>
                </a:lnTo>
                <a:lnTo>
                  <a:pt x="504444" y="4572"/>
                </a:lnTo>
                <a:close/>
              </a:path>
              <a:path w="513079" h="243839">
                <a:moveTo>
                  <a:pt x="512826" y="235458"/>
                </a:moveTo>
                <a:lnTo>
                  <a:pt x="508254" y="235458"/>
                </a:lnTo>
                <a:lnTo>
                  <a:pt x="504444" y="240030"/>
                </a:lnTo>
                <a:lnTo>
                  <a:pt x="512826" y="240030"/>
                </a:lnTo>
                <a:lnTo>
                  <a:pt x="512826" y="235458"/>
                </a:lnTo>
                <a:close/>
              </a:path>
              <a:path w="513079" h="243839">
                <a:moveTo>
                  <a:pt x="8382" y="4572"/>
                </a:moveTo>
                <a:lnTo>
                  <a:pt x="3810" y="9144"/>
                </a:lnTo>
                <a:lnTo>
                  <a:pt x="8382" y="9144"/>
                </a:lnTo>
                <a:lnTo>
                  <a:pt x="8382" y="4572"/>
                </a:lnTo>
                <a:close/>
              </a:path>
              <a:path w="513079" h="243839">
                <a:moveTo>
                  <a:pt x="504444" y="4572"/>
                </a:moveTo>
                <a:lnTo>
                  <a:pt x="8382" y="4572"/>
                </a:lnTo>
                <a:lnTo>
                  <a:pt x="8382" y="9144"/>
                </a:lnTo>
                <a:lnTo>
                  <a:pt x="504444" y="9144"/>
                </a:lnTo>
                <a:lnTo>
                  <a:pt x="504444" y="4572"/>
                </a:lnTo>
                <a:close/>
              </a:path>
              <a:path w="513079" h="243839">
                <a:moveTo>
                  <a:pt x="512826" y="4572"/>
                </a:moveTo>
                <a:lnTo>
                  <a:pt x="504444" y="4572"/>
                </a:lnTo>
                <a:lnTo>
                  <a:pt x="508254" y="9144"/>
                </a:lnTo>
                <a:lnTo>
                  <a:pt x="512826" y="9144"/>
                </a:lnTo>
                <a:lnTo>
                  <a:pt x="512826" y="4572"/>
                </a:lnTo>
                <a:close/>
              </a:path>
            </a:pathLst>
          </a:custGeom>
          <a:solidFill>
            <a:srgbClr val="7E7E7E"/>
          </a:solidFill>
        </p:spPr>
        <p:txBody>
          <a:bodyPr wrap="square" lIns="0" tIns="0" rIns="0" bIns="0" rtlCol="0"/>
          <a:lstStyle/>
          <a:p>
            <a:endParaRPr/>
          </a:p>
        </p:txBody>
      </p:sp>
      <p:sp>
        <p:nvSpPr>
          <p:cNvPr id="8" name="object 8"/>
          <p:cNvSpPr/>
          <p:nvPr/>
        </p:nvSpPr>
        <p:spPr>
          <a:xfrm>
            <a:off x="5226558" y="3550158"/>
            <a:ext cx="513080" cy="243840"/>
          </a:xfrm>
          <a:custGeom>
            <a:avLst/>
            <a:gdLst/>
            <a:ahLst/>
            <a:cxnLst/>
            <a:rect l="l" t="t" r="r" b="b"/>
            <a:pathLst>
              <a:path w="513079" h="243839">
                <a:moveTo>
                  <a:pt x="511302" y="0"/>
                </a:moveTo>
                <a:lnTo>
                  <a:pt x="2286" y="0"/>
                </a:lnTo>
                <a:lnTo>
                  <a:pt x="0" y="2286"/>
                </a:lnTo>
                <a:lnTo>
                  <a:pt x="0" y="242316"/>
                </a:lnTo>
                <a:lnTo>
                  <a:pt x="2286" y="243840"/>
                </a:lnTo>
                <a:lnTo>
                  <a:pt x="511302" y="243840"/>
                </a:lnTo>
                <a:lnTo>
                  <a:pt x="512826" y="242316"/>
                </a:lnTo>
                <a:lnTo>
                  <a:pt x="512826" y="240030"/>
                </a:lnTo>
                <a:lnTo>
                  <a:pt x="8382" y="240030"/>
                </a:lnTo>
                <a:lnTo>
                  <a:pt x="4572" y="235458"/>
                </a:lnTo>
                <a:lnTo>
                  <a:pt x="8382" y="235458"/>
                </a:lnTo>
                <a:lnTo>
                  <a:pt x="8382" y="8382"/>
                </a:lnTo>
                <a:lnTo>
                  <a:pt x="4572" y="8382"/>
                </a:lnTo>
                <a:lnTo>
                  <a:pt x="8382" y="4572"/>
                </a:lnTo>
                <a:lnTo>
                  <a:pt x="512826" y="4572"/>
                </a:lnTo>
                <a:lnTo>
                  <a:pt x="512826" y="2286"/>
                </a:lnTo>
                <a:lnTo>
                  <a:pt x="511302" y="0"/>
                </a:lnTo>
                <a:close/>
              </a:path>
              <a:path w="513079" h="243839">
                <a:moveTo>
                  <a:pt x="8382" y="235458"/>
                </a:moveTo>
                <a:lnTo>
                  <a:pt x="4572" y="235458"/>
                </a:lnTo>
                <a:lnTo>
                  <a:pt x="8382" y="240030"/>
                </a:lnTo>
                <a:lnTo>
                  <a:pt x="8382" y="235458"/>
                </a:lnTo>
                <a:close/>
              </a:path>
              <a:path w="513079" h="243839">
                <a:moveTo>
                  <a:pt x="504444" y="235458"/>
                </a:moveTo>
                <a:lnTo>
                  <a:pt x="8382" y="235458"/>
                </a:lnTo>
                <a:lnTo>
                  <a:pt x="8382" y="240030"/>
                </a:lnTo>
                <a:lnTo>
                  <a:pt x="504444" y="240030"/>
                </a:lnTo>
                <a:lnTo>
                  <a:pt x="504444" y="235458"/>
                </a:lnTo>
                <a:close/>
              </a:path>
              <a:path w="513079" h="243839">
                <a:moveTo>
                  <a:pt x="504444" y="4572"/>
                </a:moveTo>
                <a:lnTo>
                  <a:pt x="504444" y="240030"/>
                </a:lnTo>
                <a:lnTo>
                  <a:pt x="509016" y="235458"/>
                </a:lnTo>
                <a:lnTo>
                  <a:pt x="512826" y="235458"/>
                </a:lnTo>
                <a:lnTo>
                  <a:pt x="512826" y="8382"/>
                </a:lnTo>
                <a:lnTo>
                  <a:pt x="509016" y="8382"/>
                </a:lnTo>
                <a:lnTo>
                  <a:pt x="504444" y="4572"/>
                </a:lnTo>
                <a:close/>
              </a:path>
              <a:path w="513079" h="243839">
                <a:moveTo>
                  <a:pt x="512826" y="235458"/>
                </a:moveTo>
                <a:lnTo>
                  <a:pt x="509016" y="235458"/>
                </a:lnTo>
                <a:lnTo>
                  <a:pt x="504444" y="240030"/>
                </a:lnTo>
                <a:lnTo>
                  <a:pt x="512826" y="240030"/>
                </a:lnTo>
                <a:lnTo>
                  <a:pt x="512826" y="235458"/>
                </a:lnTo>
                <a:close/>
              </a:path>
              <a:path w="513079" h="243839">
                <a:moveTo>
                  <a:pt x="8382" y="4572"/>
                </a:moveTo>
                <a:lnTo>
                  <a:pt x="4572" y="8382"/>
                </a:lnTo>
                <a:lnTo>
                  <a:pt x="8382" y="8382"/>
                </a:lnTo>
                <a:lnTo>
                  <a:pt x="8382" y="4572"/>
                </a:lnTo>
                <a:close/>
              </a:path>
              <a:path w="513079" h="243839">
                <a:moveTo>
                  <a:pt x="504444" y="4572"/>
                </a:moveTo>
                <a:lnTo>
                  <a:pt x="8382" y="4572"/>
                </a:lnTo>
                <a:lnTo>
                  <a:pt x="8382" y="8382"/>
                </a:lnTo>
                <a:lnTo>
                  <a:pt x="504444" y="8382"/>
                </a:lnTo>
                <a:lnTo>
                  <a:pt x="504444" y="4572"/>
                </a:lnTo>
                <a:close/>
              </a:path>
              <a:path w="513079" h="243839">
                <a:moveTo>
                  <a:pt x="512826" y="4572"/>
                </a:moveTo>
                <a:lnTo>
                  <a:pt x="504444" y="4572"/>
                </a:lnTo>
                <a:lnTo>
                  <a:pt x="509016" y="8382"/>
                </a:lnTo>
                <a:lnTo>
                  <a:pt x="512826" y="8382"/>
                </a:lnTo>
                <a:lnTo>
                  <a:pt x="512826" y="4572"/>
                </a:lnTo>
                <a:close/>
              </a:path>
            </a:pathLst>
          </a:custGeom>
          <a:solidFill>
            <a:srgbClr val="7E7E7E"/>
          </a:solidFill>
        </p:spPr>
        <p:txBody>
          <a:bodyPr wrap="square" lIns="0" tIns="0" rIns="0" bIns="0" rtlCol="0"/>
          <a:lstStyle/>
          <a:p>
            <a:endParaRPr/>
          </a:p>
        </p:txBody>
      </p:sp>
      <p:sp>
        <p:nvSpPr>
          <p:cNvPr id="9" name="object 9"/>
          <p:cNvSpPr/>
          <p:nvPr/>
        </p:nvSpPr>
        <p:spPr>
          <a:xfrm>
            <a:off x="6245352" y="3785615"/>
            <a:ext cx="513080" cy="1770380"/>
          </a:xfrm>
          <a:custGeom>
            <a:avLst/>
            <a:gdLst/>
            <a:ahLst/>
            <a:cxnLst/>
            <a:rect l="l" t="t" r="r" b="b"/>
            <a:pathLst>
              <a:path w="513079" h="1770379">
                <a:moveTo>
                  <a:pt x="510540" y="0"/>
                </a:moveTo>
                <a:lnTo>
                  <a:pt x="1524" y="0"/>
                </a:lnTo>
                <a:lnTo>
                  <a:pt x="0" y="2286"/>
                </a:lnTo>
                <a:lnTo>
                  <a:pt x="0" y="1767840"/>
                </a:lnTo>
                <a:lnTo>
                  <a:pt x="1524" y="1770126"/>
                </a:lnTo>
                <a:lnTo>
                  <a:pt x="510540" y="1770126"/>
                </a:lnTo>
                <a:lnTo>
                  <a:pt x="512826" y="1767840"/>
                </a:lnTo>
                <a:lnTo>
                  <a:pt x="512826" y="1765553"/>
                </a:lnTo>
                <a:lnTo>
                  <a:pt x="8382" y="1765554"/>
                </a:lnTo>
                <a:lnTo>
                  <a:pt x="3810" y="1761744"/>
                </a:lnTo>
                <a:lnTo>
                  <a:pt x="8382" y="1761744"/>
                </a:lnTo>
                <a:lnTo>
                  <a:pt x="8382" y="8382"/>
                </a:lnTo>
                <a:lnTo>
                  <a:pt x="3810" y="8382"/>
                </a:lnTo>
                <a:lnTo>
                  <a:pt x="8382" y="4572"/>
                </a:lnTo>
                <a:lnTo>
                  <a:pt x="512826" y="4572"/>
                </a:lnTo>
                <a:lnTo>
                  <a:pt x="512826" y="2286"/>
                </a:lnTo>
                <a:lnTo>
                  <a:pt x="510540" y="0"/>
                </a:lnTo>
                <a:close/>
              </a:path>
              <a:path w="513079" h="1770379">
                <a:moveTo>
                  <a:pt x="8382" y="1761744"/>
                </a:moveTo>
                <a:lnTo>
                  <a:pt x="3810" y="1761744"/>
                </a:lnTo>
                <a:lnTo>
                  <a:pt x="8382" y="1765554"/>
                </a:lnTo>
                <a:lnTo>
                  <a:pt x="8382" y="1761744"/>
                </a:lnTo>
                <a:close/>
              </a:path>
              <a:path w="513079" h="1770379">
                <a:moveTo>
                  <a:pt x="503681" y="1761744"/>
                </a:moveTo>
                <a:lnTo>
                  <a:pt x="8382" y="1761744"/>
                </a:lnTo>
                <a:lnTo>
                  <a:pt x="8382" y="1765554"/>
                </a:lnTo>
                <a:lnTo>
                  <a:pt x="503681" y="1765554"/>
                </a:lnTo>
                <a:lnTo>
                  <a:pt x="503681" y="1761744"/>
                </a:lnTo>
                <a:close/>
              </a:path>
              <a:path w="513079" h="1770379">
                <a:moveTo>
                  <a:pt x="503681" y="4572"/>
                </a:moveTo>
                <a:lnTo>
                  <a:pt x="503681" y="1765554"/>
                </a:lnTo>
                <a:lnTo>
                  <a:pt x="508254" y="1761744"/>
                </a:lnTo>
                <a:lnTo>
                  <a:pt x="512826" y="1761744"/>
                </a:lnTo>
                <a:lnTo>
                  <a:pt x="512826" y="8382"/>
                </a:lnTo>
                <a:lnTo>
                  <a:pt x="508254" y="8382"/>
                </a:lnTo>
                <a:lnTo>
                  <a:pt x="503681" y="4572"/>
                </a:lnTo>
                <a:close/>
              </a:path>
              <a:path w="513079" h="1770379">
                <a:moveTo>
                  <a:pt x="512826" y="1761744"/>
                </a:moveTo>
                <a:lnTo>
                  <a:pt x="508254" y="1761744"/>
                </a:lnTo>
                <a:lnTo>
                  <a:pt x="503681" y="1765554"/>
                </a:lnTo>
                <a:lnTo>
                  <a:pt x="512826" y="1765553"/>
                </a:lnTo>
                <a:lnTo>
                  <a:pt x="512826" y="1761744"/>
                </a:lnTo>
                <a:close/>
              </a:path>
              <a:path w="513079" h="1770379">
                <a:moveTo>
                  <a:pt x="8382" y="4572"/>
                </a:moveTo>
                <a:lnTo>
                  <a:pt x="3810" y="8382"/>
                </a:lnTo>
                <a:lnTo>
                  <a:pt x="8382" y="8382"/>
                </a:lnTo>
                <a:lnTo>
                  <a:pt x="8382" y="4572"/>
                </a:lnTo>
                <a:close/>
              </a:path>
              <a:path w="513079" h="1770379">
                <a:moveTo>
                  <a:pt x="503681" y="4572"/>
                </a:moveTo>
                <a:lnTo>
                  <a:pt x="8382" y="4572"/>
                </a:lnTo>
                <a:lnTo>
                  <a:pt x="8382" y="8382"/>
                </a:lnTo>
                <a:lnTo>
                  <a:pt x="503681" y="8382"/>
                </a:lnTo>
                <a:lnTo>
                  <a:pt x="503681" y="4572"/>
                </a:lnTo>
                <a:close/>
              </a:path>
              <a:path w="513079" h="1770379">
                <a:moveTo>
                  <a:pt x="512826" y="4572"/>
                </a:moveTo>
                <a:lnTo>
                  <a:pt x="503681" y="4572"/>
                </a:lnTo>
                <a:lnTo>
                  <a:pt x="508254" y="8382"/>
                </a:lnTo>
                <a:lnTo>
                  <a:pt x="512826" y="8382"/>
                </a:lnTo>
                <a:lnTo>
                  <a:pt x="512826" y="4572"/>
                </a:lnTo>
                <a:close/>
              </a:path>
            </a:pathLst>
          </a:custGeom>
          <a:solidFill>
            <a:srgbClr val="7E7E7E"/>
          </a:solidFill>
        </p:spPr>
        <p:txBody>
          <a:bodyPr wrap="square" lIns="0" tIns="0" rIns="0" bIns="0" rtlCol="0"/>
          <a:lstStyle/>
          <a:p>
            <a:endParaRPr/>
          </a:p>
        </p:txBody>
      </p:sp>
      <p:sp>
        <p:nvSpPr>
          <p:cNvPr id="10" name="object 10"/>
          <p:cNvSpPr/>
          <p:nvPr/>
        </p:nvSpPr>
        <p:spPr>
          <a:xfrm>
            <a:off x="2172842" y="2917698"/>
            <a:ext cx="0" cy="2633980"/>
          </a:xfrm>
          <a:custGeom>
            <a:avLst/>
            <a:gdLst/>
            <a:ahLst/>
            <a:cxnLst/>
            <a:rect l="l" t="t" r="r" b="b"/>
            <a:pathLst>
              <a:path h="2633979">
                <a:moveTo>
                  <a:pt x="0" y="0"/>
                </a:moveTo>
                <a:lnTo>
                  <a:pt x="0" y="2633472"/>
                </a:lnTo>
              </a:path>
            </a:pathLst>
          </a:custGeom>
          <a:ln w="8381">
            <a:solidFill>
              <a:srgbClr val="626262"/>
            </a:solidFill>
          </a:ln>
        </p:spPr>
        <p:txBody>
          <a:bodyPr wrap="square" lIns="0" tIns="0" rIns="0" bIns="0" rtlCol="0"/>
          <a:lstStyle/>
          <a:p>
            <a:endParaRPr/>
          </a:p>
        </p:txBody>
      </p:sp>
      <p:sp>
        <p:nvSpPr>
          <p:cNvPr id="11" name="object 11"/>
          <p:cNvSpPr/>
          <p:nvPr/>
        </p:nvSpPr>
        <p:spPr>
          <a:xfrm>
            <a:off x="2137410" y="5551550"/>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2" name="object 12"/>
          <p:cNvSpPr/>
          <p:nvPr/>
        </p:nvSpPr>
        <p:spPr>
          <a:xfrm>
            <a:off x="2137410" y="5258180"/>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3" name="object 13"/>
          <p:cNvSpPr/>
          <p:nvPr/>
        </p:nvSpPr>
        <p:spPr>
          <a:xfrm>
            <a:off x="2137410" y="4966334"/>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4" name="object 14"/>
          <p:cNvSpPr/>
          <p:nvPr/>
        </p:nvSpPr>
        <p:spPr>
          <a:xfrm>
            <a:off x="2137410" y="4673727"/>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5" name="object 15"/>
          <p:cNvSpPr/>
          <p:nvPr/>
        </p:nvSpPr>
        <p:spPr>
          <a:xfrm>
            <a:off x="2137410" y="4380357"/>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6" name="object 16"/>
          <p:cNvSpPr/>
          <p:nvPr/>
        </p:nvSpPr>
        <p:spPr>
          <a:xfrm>
            <a:off x="2137410" y="4088510"/>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17" name="object 17"/>
          <p:cNvSpPr/>
          <p:nvPr/>
        </p:nvSpPr>
        <p:spPr>
          <a:xfrm>
            <a:off x="2137410" y="3795903"/>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8" name="object 18"/>
          <p:cNvSpPr/>
          <p:nvPr/>
        </p:nvSpPr>
        <p:spPr>
          <a:xfrm>
            <a:off x="2137410" y="3504057"/>
            <a:ext cx="36195" cy="0"/>
          </a:xfrm>
          <a:custGeom>
            <a:avLst/>
            <a:gdLst/>
            <a:ahLst/>
            <a:cxnLst/>
            <a:rect l="l" t="t" r="r" b="b"/>
            <a:pathLst>
              <a:path w="36194">
                <a:moveTo>
                  <a:pt x="0" y="0"/>
                </a:moveTo>
                <a:lnTo>
                  <a:pt x="35813" y="0"/>
                </a:lnTo>
              </a:path>
            </a:pathLst>
          </a:custGeom>
          <a:ln w="8382">
            <a:solidFill>
              <a:srgbClr val="626262"/>
            </a:solidFill>
          </a:ln>
        </p:spPr>
        <p:txBody>
          <a:bodyPr wrap="square" lIns="0" tIns="0" rIns="0" bIns="0" rtlCol="0"/>
          <a:lstStyle/>
          <a:p>
            <a:endParaRPr/>
          </a:p>
        </p:txBody>
      </p:sp>
      <p:sp>
        <p:nvSpPr>
          <p:cNvPr id="19" name="object 19"/>
          <p:cNvSpPr/>
          <p:nvPr/>
        </p:nvSpPr>
        <p:spPr>
          <a:xfrm>
            <a:off x="2137410" y="3210686"/>
            <a:ext cx="36195" cy="0"/>
          </a:xfrm>
          <a:custGeom>
            <a:avLst/>
            <a:gdLst/>
            <a:ahLst/>
            <a:cxnLst/>
            <a:rect l="l" t="t" r="r" b="b"/>
            <a:pathLst>
              <a:path w="36194">
                <a:moveTo>
                  <a:pt x="0" y="0"/>
                </a:moveTo>
                <a:lnTo>
                  <a:pt x="35813" y="0"/>
                </a:lnTo>
              </a:path>
            </a:pathLst>
          </a:custGeom>
          <a:ln w="8381">
            <a:solidFill>
              <a:srgbClr val="626262"/>
            </a:solidFill>
          </a:ln>
        </p:spPr>
        <p:txBody>
          <a:bodyPr wrap="square" lIns="0" tIns="0" rIns="0" bIns="0" rtlCol="0"/>
          <a:lstStyle/>
          <a:p>
            <a:endParaRPr/>
          </a:p>
        </p:txBody>
      </p:sp>
      <p:sp>
        <p:nvSpPr>
          <p:cNvPr id="20" name="object 20"/>
          <p:cNvSpPr/>
          <p:nvPr/>
        </p:nvSpPr>
        <p:spPr>
          <a:xfrm>
            <a:off x="2137410" y="2917697"/>
            <a:ext cx="36195" cy="0"/>
          </a:xfrm>
          <a:custGeom>
            <a:avLst/>
            <a:gdLst/>
            <a:ahLst/>
            <a:cxnLst/>
            <a:rect l="l" t="t" r="r" b="b"/>
            <a:pathLst>
              <a:path w="36194">
                <a:moveTo>
                  <a:pt x="0" y="0"/>
                </a:moveTo>
                <a:lnTo>
                  <a:pt x="35813" y="0"/>
                </a:lnTo>
              </a:path>
            </a:pathLst>
          </a:custGeom>
          <a:ln w="9143">
            <a:solidFill>
              <a:srgbClr val="626262"/>
            </a:solidFill>
          </a:ln>
        </p:spPr>
        <p:txBody>
          <a:bodyPr wrap="square" lIns="0" tIns="0" rIns="0" bIns="0" rtlCol="0"/>
          <a:lstStyle/>
          <a:p>
            <a:endParaRPr/>
          </a:p>
        </p:txBody>
      </p:sp>
      <p:sp>
        <p:nvSpPr>
          <p:cNvPr id="21" name="object 21"/>
          <p:cNvSpPr/>
          <p:nvPr/>
        </p:nvSpPr>
        <p:spPr>
          <a:xfrm>
            <a:off x="2173223" y="5551551"/>
            <a:ext cx="4583430" cy="0"/>
          </a:xfrm>
          <a:custGeom>
            <a:avLst/>
            <a:gdLst/>
            <a:ahLst/>
            <a:cxnLst/>
            <a:rect l="l" t="t" r="r" b="b"/>
            <a:pathLst>
              <a:path w="4583430">
                <a:moveTo>
                  <a:pt x="0" y="0"/>
                </a:moveTo>
                <a:lnTo>
                  <a:pt x="4583430" y="0"/>
                </a:lnTo>
              </a:path>
            </a:pathLst>
          </a:custGeom>
          <a:ln w="8381">
            <a:solidFill>
              <a:srgbClr val="3F3F3F"/>
            </a:solidFill>
          </a:ln>
        </p:spPr>
        <p:txBody>
          <a:bodyPr wrap="square" lIns="0" tIns="0" rIns="0" bIns="0" rtlCol="0"/>
          <a:lstStyle/>
          <a:p>
            <a:endParaRPr/>
          </a:p>
        </p:txBody>
      </p:sp>
      <p:sp>
        <p:nvSpPr>
          <p:cNvPr id="22" name="object 22"/>
          <p:cNvSpPr txBox="1"/>
          <p:nvPr/>
        </p:nvSpPr>
        <p:spPr>
          <a:xfrm>
            <a:off x="2269489" y="4304538"/>
            <a:ext cx="317500"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8,029</a:t>
            </a:r>
            <a:endParaRPr sz="900">
              <a:latin typeface="Arial"/>
              <a:cs typeface="Arial"/>
            </a:endParaRPr>
          </a:p>
        </p:txBody>
      </p:sp>
      <p:sp>
        <p:nvSpPr>
          <p:cNvPr id="23" name="object 23"/>
          <p:cNvSpPr txBox="1"/>
          <p:nvPr/>
        </p:nvSpPr>
        <p:spPr>
          <a:xfrm>
            <a:off x="3194304" y="3202684"/>
            <a:ext cx="504825" cy="116839"/>
          </a:xfrm>
          <a:prstGeom prst="rect">
            <a:avLst/>
          </a:prstGeom>
          <a:solidFill>
            <a:srgbClr val="8DB3E2"/>
          </a:solidFill>
        </p:spPr>
        <p:txBody>
          <a:bodyPr vert="horz" wrap="square" lIns="0" tIns="0" rIns="0" bIns="0" rtlCol="0">
            <a:spAutoFit/>
          </a:bodyPr>
          <a:lstStyle/>
          <a:p>
            <a:pPr marL="154940">
              <a:lnSpc>
                <a:spcPts val="919"/>
              </a:lnSpc>
            </a:pPr>
            <a:r>
              <a:rPr sz="900" spc="10" dirty="0">
                <a:solidFill>
                  <a:srgbClr val="3F3F3F"/>
                </a:solidFill>
                <a:latin typeface="Arial"/>
                <a:cs typeface="Arial"/>
              </a:rPr>
              <a:t>401</a:t>
            </a:r>
            <a:endParaRPr sz="900">
              <a:latin typeface="Arial"/>
              <a:cs typeface="Arial"/>
            </a:endParaRPr>
          </a:p>
        </p:txBody>
      </p:sp>
      <p:sp>
        <p:nvSpPr>
          <p:cNvPr id="24" name="object 24"/>
          <p:cNvSpPr txBox="1"/>
          <p:nvPr/>
        </p:nvSpPr>
        <p:spPr>
          <a:xfrm>
            <a:off x="4212335" y="3319271"/>
            <a:ext cx="504825" cy="235585"/>
          </a:xfrm>
          <a:prstGeom prst="rect">
            <a:avLst/>
          </a:prstGeom>
          <a:solidFill>
            <a:srgbClr val="8DB3E2"/>
          </a:solidFill>
        </p:spPr>
        <p:txBody>
          <a:bodyPr vert="horz" wrap="square" lIns="0" tIns="45719" rIns="0" bIns="0" rtlCol="0">
            <a:spAutoFit/>
          </a:bodyPr>
          <a:lstStyle/>
          <a:p>
            <a:pPr marL="155575">
              <a:lnSpc>
                <a:spcPct val="100000"/>
              </a:lnSpc>
              <a:spcBef>
                <a:spcPts val="359"/>
              </a:spcBef>
            </a:pPr>
            <a:r>
              <a:rPr sz="900" spc="5" dirty="0">
                <a:solidFill>
                  <a:srgbClr val="3F3F3F"/>
                </a:solidFill>
                <a:latin typeface="Arial"/>
                <a:cs typeface="Arial"/>
              </a:rPr>
              <a:t>803</a:t>
            </a:r>
            <a:endParaRPr sz="900">
              <a:latin typeface="Arial"/>
              <a:cs typeface="Arial"/>
            </a:endParaRPr>
          </a:p>
        </p:txBody>
      </p:sp>
      <p:sp>
        <p:nvSpPr>
          <p:cNvPr id="25" name="object 25"/>
          <p:cNvSpPr txBox="1"/>
          <p:nvPr/>
        </p:nvSpPr>
        <p:spPr>
          <a:xfrm>
            <a:off x="5231129" y="3554729"/>
            <a:ext cx="504825" cy="235585"/>
          </a:xfrm>
          <a:prstGeom prst="rect">
            <a:avLst/>
          </a:prstGeom>
          <a:solidFill>
            <a:srgbClr val="8DB3E2"/>
          </a:solidFill>
        </p:spPr>
        <p:txBody>
          <a:bodyPr vert="horz" wrap="square" lIns="0" tIns="45719" rIns="0" bIns="0" rtlCol="0">
            <a:spAutoFit/>
          </a:bodyPr>
          <a:lstStyle/>
          <a:p>
            <a:pPr marL="155575">
              <a:lnSpc>
                <a:spcPct val="100000"/>
              </a:lnSpc>
              <a:spcBef>
                <a:spcPts val="359"/>
              </a:spcBef>
            </a:pPr>
            <a:r>
              <a:rPr sz="900" spc="5" dirty="0">
                <a:solidFill>
                  <a:srgbClr val="3F3F3F"/>
                </a:solidFill>
                <a:latin typeface="Arial"/>
                <a:cs typeface="Arial"/>
              </a:rPr>
              <a:t>803</a:t>
            </a:r>
            <a:endParaRPr sz="900">
              <a:latin typeface="Arial"/>
              <a:cs typeface="Arial"/>
            </a:endParaRPr>
          </a:p>
        </p:txBody>
      </p:sp>
      <p:sp>
        <p:nvSpPr>
          <p:cNvPr id="26" name="object 26"/>
          <p:cNvSpPr txBox="1"/>
          <p:nvPr/>
        </p:nvSpPr>
        <p:spPr>
          <a:xfrm>
            <a:off x="1922799" y="5473443"/>
            <a:ext cx="64769" cy="152400"/>
          </a:xfrm>
          <a:prstGeom prst="rect">
            <a:avLst/>
          </a:prstGeom>
        </p:spPr>
        <p:txBody>
          <a:bodyPr vert="horz" wrap="square" lIns="0" tIns="0" rIns="0" bIns="0" rtlCol="0">
            <a:spAutoFit/>
          </a:bodyPr>
          <a:lstStyle/>
          <a:p>
            <a:pPr marL="12700">
              <a:lnSpc>
                <a:spcPct val="100000"/>
              </a:lnSpc>
            </a:pPr>
            <a:r>
              <a:rPr sz="900" spc="5" dirty="0">
                <a:solidFill>
                  <a:srgbClr val="3F3F3F"/>
                </a:solidFill>
                <a:latin typeface="Arial"/>
                <a:cs typeface="Arial"/>
              </a:rPr>
              <a:t>-</a:t>
            </a:r>
            <a:endParaRPr sz="900">
              <a:latin typeface="Arial"/>
              <a:cs typeface="Arial"/>
            </a:endParaRPr>
          </a:p>
        </p:txBody>
      </p:sp>
      <p:sp>
        <p:nvSpPr>
          <p:cNvPr id="27" name="object 27"/>
          <p:cNvSpPr txBox="1"/>
          <p:nvPr/>
        </p:nvSpPr>
        <p:spPr>
          <a:xfrm>
            <a:off x="1733058" y="5180831"/>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1</a:t>
            </a:r>
            <a:r>
              <a:rPr sz="900" spc="5" dirty="0">
                <a:solidFill>
                  <a:srgbClr val="3F3F3F"/>
                </a:solidFill>
                <a:latin typeface="Arial"/>
                <a:cs typeface="Arial"/>
              </a:rPr>
              <a:t>,000</a:t>
            </a:r>
            <a:endParaRPr sz="900">
              <a:latin typeface="Arial"/>
              <a:cs typeface="Arial"/>
            </a:endParaRPr>
          </a:p>
        </p:txBody>
      </p:sp>
      <p:sp>
        <p:nvSpPr>
          <p:cNvPr id="28" name="object 28"/>
          <p:cNvSpPr txBox="1"/>
          <p:nvPr/>
        </p:nvSpPr>
        <p:spPr>
          <a:xfrm>
            <a:off x="1733058" y="4888219"/>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2</a:t>
            </a:r>
            <a:r>
              <a:rPr sz="900" spc="5" dirty="0">
                <a:solidFill>
                  <a:srgbClr val="3F3F3F"/>
                </a:solidFill>
                <a:latin typeface="Arial"/>
                <a:cs typeface="Arial"/>
              </a:rPr>
              <a:t>,000</a:t>
            </a:r>
            <a:endParaRPr sz="900">
              <a:latin typeface="Arial"/>
              <a:cs typeface="Arial"/>
            </a:endParaRPr>
          </a:p>
        </p:txBody>
      </p:sp>
      <p:sp>
        <p:nvSpPr>
          <p:cNvPr id="29" name="object 29"/>
          <p:cNvSpPr txBox="1"/>
          <p:nvPr/>
        </p:nvSpPr>
        <p:spPr>
          <a:xfrm>
            <a:off x="1733058" y="4598670"/>
            <a:ext cx="5020945" cy="952500"/>
          </a:xfrm>
          <a:prstGeom prst="rect">
            <a:avLst/>
          </a:prstGeom>
        </p:spPr>
        <p:txBody>
          <a:bodyPr vert="horz" wrap="square" lIns="0" tIns="0" rIns="0" bIns="0" rtlCol="0">
            <a:spAutoFit/>
          </a:bodyPr>
          <a:lstStyle/>
          <a:p>
            <a:pPr marL="12700">
              <a:lnSpc>
                <a:spcPct val="100000"/>
              </a:lnSpc>
              <a:tabLst>
                <a:tab pos="4623435" algn="l"/>
              </a:tabLst>
            </a:pPr>
            <a:r>
              <a:rPr sz="900" spc="10" dirty="0">
                <a:solidFill>
                  <a:srgbClr val="3F3F3F"/>
                </a:solidFill>
                <a:latin typeface="Arial"/>
                <a:cs typeface="Arial"/>
              </a:rPr>
              <a:t>3,000	</a:t>
            </a:r>
            <a:r>
              <a:rPr sz="900" spc="5" dirty="0">
                <a:solidFill>
                  <a:srgbClr val="3F3F3F"/>
                </a:solidFill>
                <a:latin typeface="Arial"/>
                <a:cs typeface="Arial"/>
              </a:rPr>
              <a:t>6,022</a:t>
            </a:r>
            <a:endParaRPr sz="900">
              <a:latin typeface="Arial"/>
              <a:cs typeface="Arial"/>
            </a:endParaRPr>
          </a:p>
        </p:txBody>
      </p:sp>
      <p:sp>
        <p:nvSpPr>
          <p:cNvPr id="30" name="object 30"/>
          <p:cNvSpPr txBox="1"/>
          <p:nvPr/>
        </p:nvSpPr>
        <p:spPr>
          <a:xfrm>
            <a:off x="1733058" y="4302994"/>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4</a:t>
            </a:r>
            <a:r>
              <a:rPr sz="900" spc="5" dirty="0">
                <a:solidFill>
                  <a:srgbClr val="3F3F3F"/>
                </a:solidFill>
                <a:latin typeface="Arial"/>
                <a:cs typeface="Arial"/>
              </a:rPr>
              <a:t>,000</a:t>
            </a:r>
            <a:endParaRPr sz="900">
              <a:latin typeface="Arial"/>
              <a:cs typeface="Arial"/>
            </a:endParaRPr>
          </a:p>
        </p:txBody>
      </p:sp>
      <p:sp>
        <p:nvSpPr>
          <p:cNvPr id="31" name="object 31"/>
          <p:cNvSpPr txBox="1"/>
          <p:nvPr/>
        </p:nvSpPr>
        <p:spPr>
          <a:xfrm>
            <a:off x="1733058" y="3718530"/>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6</a:t>
            </a:r>
            <a:r>
              <a:rPr sz="900" spc="5" dirty="0">
                <a:solidFill>
                  <a:srgbClr val="3F3F3F"/>
                </a:solidFill>
                <a:latin typeface="Arial"/>
                <a:cs typeface="Arial"/>
              </a:rPr>
              <a:t>,000</a:t>
            </a:r>
            <a:endParaRPr sz="900">
              <a:latin typeface="Arial"/>
              <a:cs typeface="Arial"/>
            </a:endParaRPr>
          </a:p>
        </p:txBody>
      </p:sp>
      <p:sp>
        <p:nvSpPr>
          <p:cNvPr id="32" name="object 32"/>
          <p:cNvSpPr txBox="1"/>
          <p:nvPr/>
        </p:nvSpPr>
        <p:spPr>
          <a:xfrm>
            <a:off x="1733058" y="3425917"/>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7</a:t>
            </a:r>
            <a:r>
              <a:rPr sz="900" spc="5" dirty="0">
                <a:solidFill>
                  <a:srgbClr val="3F3F3F"/>
                </a:solidFill>
                <a:latin typeface="Arial"/>
                <a:cs typeface="Arial"/>
              </a:rPr>
              <a:t>,000</a:t>
            </a:r>
            <a:endParaRPr sz="900">
              <a:latin typeface="Arial"/>
              <a:cs typeface="Arial"/>
            </a:endParaRPr>
          </a:p>
        </p:txBody>
      </p:sp>
      <p:sp>
        <p:nvSpPr>
          <p:cNvPr id="33" name="object 33"/>
          <p:cNvSpPr txBox="1"/>
          <p:nvPr/>
        </p:nvSpPr>
        <p:spPr>
          <a:xfrm>
            <a:off x="1733058" y="3133305"/>
            <a:ext cx="318770" cy="152400"/>
          </a:xfrm>
          <a:prstGeom prst="rect">
            <a:avLst/>
          </a:prstGeom>
        </p:spPr>
        <p:txBody>
          <a:bodyPr vert="horz" wrap="square" lIns="0" tIns="0" rIns="0" bIns="0" rtlCol="0">
            <a:spAutoFit/>
          </a:bodyPr>
          <a:lstStyle/>
          <a:p>
            <a:pPr marL="12700">
              <a:lnSpc>
                <a:spcPct val="100000"/>
              </a:lnSpc>
            </a:pPr>
            <a:r>
              <a:rPr sz="900" spc="15" dirty="0">
                <a:solidFill>
                  <a:srgbClr val="3F3F3F"/>
                </a:solidFill>
                <a:latin typeface="Arial"/>
                <a:cs typeface="Arial"/>
              </a:rPr>
              <a:t>8</a:t>
            </a:r>
            <a:r>
              <a:rPr sz="900" spc="5" dirty="0">
                <a:solidFill>
                  <a:srgbClr val="3F3F3F"/>
                </a:solidFill>
                <a:latin typeface="Arial"/>
                <a:cs typeface="Arial"/>
              </a:rPr>
              <a:t>,000</a:t>
            </a:r>
            <a:endParaRPr sz="900">
              <a:latin typeface="Arial"/>
              <a:cs typeface="Arial"/>
            </a:endParaRPr>
          </a:p>
        </p:txBody>
      </p:sp>
      <p:sp>
        <p:nvSpPr>
          <p:cNvPr id="34" name="object 34"/>
          <p:cNvSpPr txBox="1"/>
          <p:nvPr/>
        </p:nvSpPr>
        <p:spPr>
          <a:xfrm>
            <a:off x="1733058" y="2576063"/>
            <a:ext cx="3288665" cy="416559"/>
          </a:xfrm>
          <a:prstGeom prst="rect">
            <a:avLst/>
          </a:prstGeom>
        </p:spPr>
        <p:txBody>
          <a:bodyPr vert="horz" wrap="square" lIns="0" tIns="0" rIns="0" bIns="0" rtlCol="0">
            <a:spAutoFit/>
          </a:bodyPr>
          <a:lstStyle/>
          <a:p>
            <a:pPr marL="1031240">
              <a:lnSpc>
                <a:spcPct val="100000"/>
              </a:lnSpc>
            </a:pPr>
            <a:r>
              <a:rPr sz="950" b="1" spc="-10" dirty="0">
                <a:latin typeface="Arial"/>
                <a:cs typeface="Arial"/>
              </a:rPr>
              <a:t>Figure 45: Should-Cost for Coke</a:t>
            </a:r>
            <a:r>
              <a:rPr sz="950" b="1" spc="-40" dirty="0">
                <a:latin typeface="Arial"/>
                <a:cs typeface="Arial"/>
              </a:rPr>
              <a:t> </a:t>
            </a:r>
            <a:r>
              <a:rPr sz="950" b="1" spc="-10" dirty="0">
                <a:latin typeface="Arial"/>
                <a:cs typeface="Arial"/>
              </a:rPr>
              <a:t>Drums</a:t>
            </a:r>
            <a:endParaRPr sz="950">
              <a:latin typeface="Arial"/>
              <a:cs typeface="Arial"/>
            </a:endParaRPr>
          </a:p>
          <a:p>
            <a:pPr>
              <a:lnSpc>
                <a:spcPct val="100000"/>
              </a:lnSpc>
              <a:spcBef>
                <a:spcPts val="20"/>
              </a:spcBef>
            </a:pPr>
            <a:endParaRPr sz="800">
              <a:latin typeface="Times New Roman"/>
              <a:cs typeface="Times New Roman"/>
            </a:endParaRPr>
          </a:p>
          <a:p>
            <a:pPr marL="12700">
              <a:lnSpc>
                <a:spcPct val="100000"/>
              </a:lnSpc>
            </a:pPr>
            <a:r>
              <a:rPr sz="900" spc="5" dirty="0">
                <a:solidFill>
                  <a:srgbClr val="3F3F3F"/>
                </a:solidFill>
                <a:latin typeface="Arial"/>
                <a:cs typeface="Arial"/>
              </a:rPr>
              <a:t>9,000</a:t>
            </a:r>
            <a:endParaRPr sz="900">
              <a:latin typeface="Arial"/>
              <a:cs typeface="Arial"/>
            </a:endParaRPr>
          </a:p>
        </p:txBody>
      </p:sp>
      <p:sp>
        <p:nvSpPr>
          <p:cNvPr id="35" name="object 35"/>
          <p:cNvSpPr txBox="1"/>
          <p:nvPr/>
        </p:nvSpPr>
        <p:spPr>
          <a:xfrm>
            <a:off x="2295398" y="5609590"/>
            <a:ext cx="266700" cy="258445"/>
          </a:xfrm>
          <a:prstGeom prst="rect">
            <a:avLst/>
          </a:prstGeom>
        </p:spPr>
        <p:txBody>
          <a:bodyPr vert="horz" wrap="square" lIns="0" tIns="0" rIns="0" bIns="0" rtlCol="0">
            <a:spAutoFit/>
          </a:bodyPr>
          <a:lstStyle/>
          <a:p>
            <a:pPr marL="24130" marR="5080" indent="-11430">
              <a:lnSpc>
                <a:spcPct val="100000"/>
              </a:lnSpc>
            </a:pPr>
            <a:r>
              <a:rPr sz="800" spc="20" dirty="0">
                <a:solidFill>
                  <a:srgbClr val="3F3F3F"/>
                </a:solidFill>
                <a:latin typeface="Arial"/>
                <a:cs typeface="Arial"/>
              </a:rPr>
              <a:t>Ba</a:t>
            </a:r>
            <a:r>
              <a:rPr sz="800" spc="5" dirty="0">
                <a:solidFill>
                  <a:srgbClr val="3F3F3F"/>
                </a:solidFill>
                <a:latin typeface="Arial"/>
                <a:cs typeface="Arial"/>
              </a:rPr>
              <a:t>s</a:t>
            </a:r>
            <a:r>
              <a:rPr sz="800" spc="10" dirty="0">
                <a:solidFill>
                  <a:srgbClr val="3F3F3F"/>
                </a:solidFill>
                <a:latin typeface="Arial"/>
                <a:cs typeface="Arial"/>
              </a:rPr>
              <a:t>e  </a:t>
            </a:r>
            <a:r>
              <a:rPr sz="800" spc="15" dirty="0">
                <a:solidFill>
                  <a:srgbClr val="3F3F3F"/>
                </a:solidFill>
                <a:latin typeface="Arial"/>
                <a:cs typeface="Arial"/>
              </a:rPr>
              <a:t>Co</a:t>
            </a:r>
            <a:r>
              <a:rPr sz="800" spc="5" dirty="0">
                <a:solidFill>
                  <a:srgbClr val="3F3F3F"/>
                </a:solidFill>
                <a:latin typeface="Arial"/>
                <a:cs typeface="Arial"/>
              </a:rPr>
              <a:t>st</a:t>
            </a:r>
            <a:endParaRPr sz="800">
              <a:latin typeface="Arial"/>
              <a:cs typeface="Arial"/>
            </a:endParaRPr>
          </a:p>
        </p:txBody>
      </p:sp>
      <p:sp>
        <p:nvSpPr>
          <p:cNvPr id="36" name="object 36"/>
          <p:cNvSpPr txBox="1"/>
          <p:nvPr/>
        </p:nvSpPr>
        <p:spPr>
          <a:xfrm>
            <a:off x="3155691" y="5609590"/>
            <a:ext cx="2827655" cy="258445"/>
          </a:xfrm>
          <a:prstGeom prst="rect">
            <a:avLst/>
          </a:prstGeom>
        </p:spPr>
        <p:txBody>
          <a:bodyPr vert="horz" wrap="square" lIns="0" tIns="0" rIns="0" bIns="0" rtlCol="0">
            <a:spAutoFit/>
          </a:bodyPr>
          <a:lstStyle/>
          <a:p>
            <a:pPr marL="114935" marR="5080" indent="-102870">
              <a:lnSpc>
                <a:spcPct val="100000"/>
              </a:lnSpc>
              <a:tabLst>
                <a:tab pos="842010" algn="l"/>
              </a:tabLst>
            </a:pPr>
            <a:r>
              <a:rPr sz="800" spc="10" dirty="0">
                <a:solidFill>
                  <a:srgbClr val="3F3F3F"/>
                </a:solidFill>
                <a:latin typeface="Arial"/>
                <a:cs typeface="Arial"/>
              </a:rPr>
              <a:t>Competitive	</a:t>
            </a:r>
            <a:r>
              <a:rPr sz="800" spc="15" dirty="0">
                <a:solidFill>
                  <a:srgbClr val="3F3F3F"/>
                </a:solidFill>
                <a:latin typeface="Arial"/>
                <a:cs typeface="Arial"/>
              </a:rPr>
              <a:t>Economies </a:t>
            </a:r>
            <a:r>
              <a:rPr sz="800" spc="10" dirty="0">
                <a:solidFill>
                  <a:srgbClr val="3F3F3F"/>
                </a:solidFill>
                <a:latin typeface="Arial"/>
                <a:cs typeface="Arial"/>
              </a:rPr>
              <a:t>of </a:t>
            </a:r>
            <a:r>
              <a:rPr sz="800" spc="15" dirty="0">
                <a:solidFill>
                  <a:srgbClr val="3F3F3F"/>
                </a:solidFill>
                <a:latin typeface="Arial"/>
                <a:cs typeface="Arial"/>
              </a:rPr>
              <a:t>Scale  Economies</a:t>
            </a:r>
            <a:r>
              <a:rPr sz="800" spc="-15" dirty="0">
                <a:solidFill>
                  <a:srgbClr val="3F3F3F"/>
                </a:solidFill>
                <a:latin typeface="Arial"/>
                <a:cs typeface="Arial"/>
              </a:rPr>
              <a:t> </a:t>
            </a:r>
            <a:r>
              <a:rPr sz="800" spc="10" dirty="0">
                <a:solidFill>
                  <a:srgbClr val="3F3F3F"/>
                </a:solidFill>
                <a:latin typeface="Arial"/>
                <a:cs typeface="Arial"/>
              </a:rPr>
              <a:t>of</a:t>
            </a:r>
            <a:r>
              <a:rPr sz="800" spc="-10" dirty="0">
                <a:solidFill>
                  <a:srgbClr val="3F3F3F"/>
                </a:solidFill>
                <a:latin typeface="Arial"/>
                <a:cs typeface="Arial"/>
              </a:rPr>
              <a:t> </a:t>
            </a:r>
            <a:r>
              <a:rPr sz="800" spc="15" dirty="0">
                <a:solidFill>
                  <a:srgbClr val="3F3F3F"/>
                </a:solidFill>
                <a:latin typeface="Arial"/>
                <a:cs typeface="Arial"/>
              </a:rPr>
              <a:t>Scope </a:t>
            </a:r>
            <a:r>
              <a:rPr sz="800" spc="5" dirty="0">
                <a:solidFill>
                  <a:srgbClr val="3F3F3F"/>
                </a:solidFill>
                <a:latin typeface="Arial"/>
                <a:cs typeface="Arial"/>
              </a:rPr>
              <a:t> </a:t>
            </a:r>
            <a:r>
              <a:rPr sz="800" spc="10" dirty="0">
                <a:solidFill>
                  <a:srgbClr val="3F3F3F"/>
                </a:solidFill>
                <a:latin typeface="Arial"/>
                <a:cs typeface="Arial"/>
              </a:rPr>
              <a:t>Bidding</a:t>
            </a:r>
            <a:endParaRPr sz="800">
              <a:latin typeface="Arial"/>
              <a:cs typeface="Arial"/>
            </a:endParaRPr>
          </a:p>
        </p:txBody>
      </p:sp>
      <p:sp>
        <p:nvSpPr>
          <p:cNvPr id="37" name="object 37"/>
          <p:cNvSpPr txBox="1"/>
          <p:nvPr/>
        </p:nvSpPr>
        <p:spPr>
          <a:xfrm>
            <a:off x="6325588" y="5609590"/>
            <a:ext cx="356235" cy="258445"/>
          </a:xfrm>
          <a:prstGeom prst="rect">
            <a:avLst/>
          </a:prstGeom>
        </p:spPr>
        <p:txBody>
          <a:bodyPr vert="horz" wrap="square" lIns="0" tIns="0" rIns="0" bIns="0" rtlCol="0">
            <a:spAutoFit/>
          </a:bodyPr>
          <a:lstStyle/>
          <a:p>
            <a:pPr marL="68580" marR="5080" indent="-56515">
              <a:lnSpc>
                <a:spcPct val="100000"/>
              </a:lnSpc>
            </a:pPr>
            <a:r>
              <a:rPr sz="800" spc="20" dirty="0">
                <a:solidFill>
                  <a:srgbClr val="3F3F3F"/>
                </a:solidFill>
                <a:latin typeface="Arial"/>
                <a:cs typeface="Arial"/>
              </a:rPr>
              <a:t>Sh</a:t>
            </a:r>
            <a:r>
              <a:rPr sz="800" spc="5" dirty="0">
                <a:solidFill>
                  <a:srgbClr val="3F3F3F"/>
                </a:solidFill>
                <a:latin typeface="Arial"/>
                <a:cs typeface="Arial"/>
              </a:rPr>
              <a:t>o</a:t>
            </a:r>
            <a:r>
              <a:rPr sz="800" spc="10" dirty="0">
                <a:solidFill>
                  <a:srgbClr val="3F3F3F"/>
                </a:solidFill>
                <a:latin typeface="Arial"/>
                <a:cs typeface="Arial"/>
              </a:rPr>
              <a:t>uld  </a:t>
            </a:r>
            <a:r>
              <a:rPr sz="800" spc="15" dirty="0">
                <a:solidFill>
                  <a:srgbClr val="3F3F3F"/>
                </a:solidFill>
                <a:latin typeface="Arial"/>
                <a:cs typeface="Arial"/>
              </a:rPr>
              <a:t>Cost</a:t>
            </a:r>
            <a:endParaRPr sz="800">
              <a:latin typeface="Arial"/>
              <a:cs typeface="Arial"/>
            </a:endParaRPr>
          </a:p>
        </p:txBody>
      </p:sp>
      <p:sp>
        <p:nvSpPr>
          <p:cNvPr id="38" name="object 38"/>
          <p:cNvSpPr txBox="1"/>
          <p:nvPr/>
        </p:nvSpPr>
        <p:spPr>
          <a:xfrm>
            <a:off x="1516633" y="4010381"/>
            <a:ext cx="535305" cy="304800"/>
          </a:xfrm>
          <a:prstGeom prst="rect">
            <a:avLst/>
          </a:prstGeom>
        </p:spPr>
        <p:txBody>
          <a:bodyPr vert="horz" wrap="square" lIns="0" tIns="0" rIns="0" bIns="0" rtlCol="0">
            <a:spAutoFit/>
          </a:bodyPr>
          <a:lstStyle/>
          <a:p>
            <a:pPr marL="228600">
              <a:lnSpc>
                <a:spcPct val="100000"/>
              </a:lnSpc>
            </a:pPr>
            <a:r>
              <a:rPr sz="900" spc="15" dirty="0">
                <a:solidFill>
                  <a:srgbClr val="3F3F3F"/>
                </a:solidFill>
                <a:latin typeface="Arial"/>
                <a:cs typeface="Arial"/>
              </a:rPr>
              <a:t>5</a:t>
            </a:r>
            <a:r>
              <a:rPr sz="900" spc="5" dirty="0">
                <a:solidFill>
                  <a:srgbClr val="3F3F3F"/>
                </a:solidFill>
                <a:latin typeface="Arial"/>
                <a:cs typeface="Arial"/>
              </a:rPr>
              <a:t>,000</a:t>
            </a:r>
            <a:endParaRPr sz="900">
              <a:latin typeface="Arial"/>
              <a:cs typeface="Arial"/>
            </a:endParaRPr>
          </a:p>
          <a:p>
            <a:pPr marL="12700">
              <a:lnSpc>
                <a:spcPct val="100000"/>
              </a:lnSpc>
              <a:spcBef>
                <a:spcPts val="120"/>
              </a:spcBef>
            </a:pPr>
            <a:r>
              <a:rPr sz="900" b="1" spc="10" dirty="0">
                <a:latin typeface="Arial"/>
                <a:cs typeface="Arial"/>
              </a:rPr>
              <a:t>$k</a:t>
            </a:r>
            <a:endParaRPr sz="900">
              <a:latin typeface="Arial"/>
              <a:cs typeface="Arial"/>
            </a:endParaRPr>
          </a:p>
        </p:txBody>
      </p:sp>
      <p:sp>
        <p:nvSpPr>
          <p:cNvPr id="39" name="object 39"/>
          <p:cNvSpPr/>
          <p:nvPr/>
        </p:nvSpPr>
        <p:spPr>
          <a:xfrm>
            <a:off x="1297686" y="2795016"/>
            <a:ext cx="5591810" cy="3439795"/>
          </a:xfrm>
          <a:custGeom>
            <a:avLst/>
            <a:gdLst/>
            <a:ahLst/>
            <a:cxnLst/>
            <a:rect l="l" t="t" r="r" b="b"/>
            <a:pathLst>
              <a:path w="5591809" h="3439795">
                <a:moveTo>
                  <a:pt x="5589270" y="0"/>
                </a:moveTo>
                <a:lnTo>
                  <a:pt x="1524" y="0"/>
                </a:lnTo>
                <a:lnTo>
                  <a:pt x="0" y="2286"/>
                </a:lnTo>
                <a:lnTo>
                  <a:pt x="0" y="3438144"/>
                </a:lnTo>
                <a:lnTo>
                  <a:pt x="1524" y="3439668"/>
                </a:lnTo>
                <a:lnTo>
                  <a:pt x="5589270" y="3439668"/>
                </a:lnTo>
                <a:lnTo>
                  <a:pt x="5591556" y="3438144"/>
                </a:lnTo>
                <a:lnTo>
                  <a:pt x="5591556" y="3435858"/>
                </a:lnTo>
                <a:lnTo>
                  <a:pt x="8382" y="3435858"/>
                </a:lnTo>
                <a:lnTo>
                  <a:pt x="3810" y="3431286"/>
                </a:lnTo>
                <a:lnTo>
                  <a:pt x="8382" y="3431286"/>
                </a:lnTo>
                <a:lnTo>
                  <a:pt x="8382" y="8382"/>
                </a:lnTo>
                <a:lnTo>
                  <a:pt x="3810" y="8382"/>
                </a:lnTo>
                <a:lnTo>
                  <a:pt x="8382" y="4572"/>
                </a:lnTo>
                <a:lnTo>
                  <a:pt x="5591556" y="4572"/>
                </a:lnTo>
                <a:lnTo>
                  <a:pt x="5591556" y="2286"/>
                </a:lnTo>
                <a:lnTo>
                  <a:pt x="5589270" y="0"/>
                </a:lnTo>
                <a:close/>
              </a:path>
              <a:path w="5591809" h="3439795">
                <a:moveTo>
                  <a:pt x="8382" y="3431286"/>
                </a:moveTo>
                <a:lnTo>
                  <a:pt x="3810" y="3431286"/>
                </a:lnTo>
                <a:lnTo>
                  <a:pt x="8382" y="3435858"/>
                </a:lnTo>
                <a:lnTo>
                  <a:pt x="8382" y="3431286"/>
                </a:lnTo>
                <a:close/>
              </a:path>
              <a:path w="5591809" h="3439795">
                <a:moveTo>
                  <a:pt x="5583174" y="3431286"/>
                </a:moveTo>
                <a:lnTo>
                  <a:pt x="8382" y="3431286"/>
                </a:lnTo>
                <a:lnTo>
                  <a:pt x="8382" y="3435858"/>
                </a:lnTo>
                <a:lnTo>
                  <a:pt x="5583174" y="3435858"/>
                </a:lnTo>
                <a:lnTo>
                  <a:pt x="5583174" y="3431286"/>
                </a:lnTo>
                <a:close/>
              </a:path>
              <a:path w="5591809" h="3439795">
                <a:moveTo>
                  <a:pt x="5583174" y="4572"/>
                </a:moveTo>
                <a:lnTo>
                  <a:pt x="5583174" y="3435858"/>
                </a:lnTo>
                <a:lnTo>
                  <a:pt x="5586984" y="3431286"/>
                </a:lnTo>
                <a:lnTo>
                  <a:pt x="5591556" y="3431286"/>
                </a:lnTo>
                <a:lnTo>
                  <a:pt x="5591556" y="8382"/>
                </a:lnTo>
                <a:lnTo>
                  <a:pt x="5586984" y="8382"/>
                </a:lnTo>
                <a:lnTo>
                  <a:pt x="5583174" y="4572"/>
                </a:lnTo>
                <a:close/>
              </a:path>
              <a:path w="5591809" h="3439795">
                <a:moveTo>
                  <a:pt x="5591556" y="3431286"/>
                </a:moveTo>
                <a:lnTo>
                  <a:pt x="5586984" y="3431286"/>
                </a:lnTo>
                <a:lnTo>
                  <a:pt x="5583174" y="3435858"/>
                </a:lnTo>
                <a:lnTo>
                  <a:pt x="5591556" y="3435858"/>
                </a:lnTo>
                <a:lnTo>
                  <a:pt x="5591556" y="3431286"/>
                </a:lnTo>
                <a:close/>
              </a:path>
              <a:path w="5591809" h="3439795">
                <a:moveTo>
                  <a:pt x="8382" y="4572"/>
                </a:moveTo>
                <a:lnTo>
                  <a:pt x="3810" y="8382"/>
                </a:lnTo>
                <a:lnTo>
                  <a:pt x="8382" y="8382"/>
                </a:lnTo>
                <a:lnTo>
                  <a:pt x="8382" y="4572"/>
                </a:lnTo>
                <a:close/>
              </a:path>
              <a:path w="5591809" h="3439795">
                <a:moveTo>
                  <a:pt x="5583174" y="4572"/>
                </a:moveTo>
                <a:lnTo>
                  <a:pt x="8382" y="4572"/>
                </a:lnTo>
                <a:lnTo>
                  <a:pt x="8382" y="8382"/>
                </a:lnTo>
                <a:lnTo>
                  <a:pt x="5583174" y="8382"/>
                </a:lnTo>
                <a:lnTo>
                  <a:pt x="5583174" y="4572"/>
                </a:lnTo>
                <a:close/>
              </a:path>
              <a:path w="5591809" h="3439795">
                <a:moveTo>
                  <a:pt x="5591556" y="4572"/>
                </a:moveTo>
                <a:lnTo>
                  <a:pt x="5583174" y="4572"/>
                </a:lnTo>
                <a:lnTo>
                  <a:pt x="5586984" y="8382"/>
                </a:lnTo>
                <a:lnTo>
                  <a:pt x="5591556" y="8382"/>
                </a:lnTo>
                <a:lnTo>
                  <a:pt x="5591556" y="4572"/>
                </a:lnTo>
                <a:close/>
              </a:path>
            </a:pathLst>
          </a:custGeom>
          <a:solidFill>
            <a:srgbClr val="626262"/>
          </a:solidFill>
        </p:spPr>
        <p:txBody>
          <a:bodyPr wrap="square" lIns="0" tIns="0" rIns="0" bIns="0" rtlCol="0"/>
          <a:lstStyle/>
          <a:p>
            <a:endParaRPr/>
          </a:p>
        </p:txBody>
      </p:sp>
      <p:sp>
        <p:nvSpPr>
          <p:cNvPr id="40" name="object 40"/>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97</a:t>
            </a:fld>
            <a:endParaRPr spc="15"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98</a:t>
            </a:fld>
            <a:endParaRPr spc="15" dirty="0"/>
          </a:p>
        </p:txBody>
      </p:sp>
      <p:sp>
        <p:nvSpPr>
          <p:cNvPr id="2" name="object 2"/>
          <p:cNvSpPr txBox="1"/>
          <p:nvPr/>
        </p:nvSpPr>
        <p:spPr>
          <a:xfrm>
            <a:off x="1177544" y="850138"/>
            <a:ext cx="4119879" cy="878840"/>
          </a:xfrm>
          <a:prstGeom prst="rect">
            <a:avLst/>
          </a:prstGeom>
        </p:spPr>
        <p:txBody>
          <a:bodyPr vert="horz" wrap="square" lIns="0" tIns="0" rIns="0" bIns="0" rtlCol="0">
            <a:spAutoFit/>
          </a:bodyPr>
          <a:lstStyle/>
          <a:p>
            <a:pPr marL="22860">
              <a:lnSpc>
                <a:spcPct val="100000"/>
              </a:lnSpc>
            </a:pPr>
            <a:r>
              <a:rPr sz="950" b="1" spc="-10" dirty="0">
                <a:latin typeface="Arial"/>
                <a:cs typeface="Arial"/>
              </a:rPr>
              <a:t>12    Spherical LPG</a:t>
            </a:r>
            <a:r>
              <a:rPr sz="950" b="1" spc="-75" dirty="0">
                <a:latin typeface="Arial"/>
                <a:cs typeface="Arial"/>
              </a:rPr>
              <a:t> </a:t>
            </a:r>
            <a:r>
              <a:rPr sz="950" b="1" spc="-15" dirty="0">
                <a:latin typeface="Arial"/>
                <a:cs typeface="Arial"/>
              </a:rPr>
              <a:t>Tanks</a:t>
            </a:r>
            <a:endParaRPr sz="950">
              <a:latin typeface="Arial"/>
              <a:cs typeface="Arial"/>
            </a:endParaRPr>
          </a:p>
          <a:p>
            <a:pPr>
              <a:lnSpc>
                <a:spcPct val="100000"/>
              </a:lnSpc>
              <a:spcBef>
                <a:spcPts val="25"/>
              </a:spcBef>
            </a:pPr>
            <a:endParaRPr sz="1050">
              <a:latin typeface="Times New Roman"/>
              <a:cs typeface="Times New Roman"/>
            </a:endParaRPr>
          </a:p>
          <a:p>
            <a:pPr marL="12700">
              <a:lnSpc>
                <a:spcPct val="100000"/>
              </a:lnSpc>
            </a:pPr>
            <a:r>
              <a:rPr sz="950" b="1" i="1" spc="-10" dirty="0">
                <a:latin typeface="Arial"/>
                <a:cs typeface="Arial"/>
              </a:rPr>
              <a:t>12.1   Market</a:t>
            </a:r>
            <a:r>
              <a:rPr sz="950" b="1" i="1" spc="45" dirty="0">
                <a:latin typeface="Arial"/>
                <a:cs typeface="Arial"/>
              </a:rPr>
              <a:t> </a:t>
            </a:r>
            <a:r>
              <a:rPr sz="950" b="1" i="1" spc="-10" dirty="0">
                <a:latin typeface="Arial"/>
                <a:cs typeface="Arial"/>
              </a:rPr>
              <a:t>Overview</a:t>
            </a:r>
            <a:endParaRPr sz="950">
              <a:latin typeface="Arial"/>
              <a:cs typeface="Arial"/>
            </a:endParaRPr>
          </a:p>
          <a:p>
            <a:pPr marL="1786255" marR="5080" indent="-475615">
              <a:lnSpc>
                <a:spcPts val="1650"/>
              </a:lnSpc>
              <a:spcBef>
                <a:spcPts val="130"/>
              </a:spcBef>
            </a:pPr>
            <a:r>
              <a:rPr sz="950" b="1" spc="-10" dirty="0">
                <a:latin typeface="Arial"/>
                <a:cs typeface="Arial"/>
              </a:rPr>
              <a:t>Table 27: Key Indicators for Spherical LPG </a:t>
            </a:r>
            <a:r>
              <a:rPr sz="950" b="1" spc="-15" dirty="0">
                <a:latin typeface="Arial"/>
                <a:cs typeface="Arial"/>
              </a:rPr>
              <a:t>Tanks  </a:t>
            </a:r>
            <a:r>
              <a:rPr sz="950" b="1" spc="-5" dirty="0">
                <a:latin typeface="Arial"/>
                <a:cs typeface="Arial"/>
              </a:rPr>
              <a:t>(Total </a:t>
            </a:r>
            <a:r>
              <a:rPr sz="950" b="1" spc="-10" dirty="0">
                <a:latin typeface="Arial"/>
                <a:cs typeface="Arial"/>
              </a:rPr>
              <a:t>Change over Each</a:t>
            </a:r>
            <a:r>
              <a:rPr sz="950" b="1" spc="-30" dirty="0">
                <a:latin typeface="Arial"/>
                <a:cs typeface="Arial"/>
              </a:rPr>
              <a:t> </a:t>
            </a:r>
            <a:r>
              <a:rPr sz="950" b="1" spc="-10" dirty="0">
                <a:latin typeface="Arial"/>
                <a:cs typeface="Arial"/>
              </a:rPr>
              <a:t>Period)</a:t>
            </a:r>
            <a:endParaRPr sz="950">
              <a:latin typeface="Arial"/>
              <a:cs typeface="Arial"/>
            </a:endParaRPr>
          </a:p>
        </p:txBody>
      </p:sp>
      <p:graphicFrame>
        <p:nvGraphicFramePr>
          <p:cNvPr id="3" name="object 3"/>
          <p:cNvGraphicFramePr>
            <a:graphicFrameLocks noGrp="1"/>
          </p:cNvGraphicFramePr>
          <p:nvPr/>
        </p:nvGraphicFramePr>
        <p:xfrm>
          <a:off x="1878329" y="1854708"/>
          <a:ext cx="4019550" cy="887094"/>
        </p:xfrm>
        <a:graphic>
          <a:graphicData uri="http://schemas.openxmlformats.org/drawingml/2006/table">
            <a:tbl>
              <a:tblPr firstRow="1" bandRow="1">
                <a:tableStyleId>{2D5ABB26-0587-4C30-8999-92F81FD0307C}</a:tableStyleId>
              </a:tblPr>
              <a:tblGrid>
                <a:gridCol w="1454658">
                  <a:extLst>
                    <a:ext uri="{9D8B030D-6E8A-4147-A177-3AD203B41FA5}">
                      <a16:colId xmlns:a16="http://schemas.microsoft.com/office/drawing/2014/main" val="20000"/>
                    </a:ext>
                  </a:extLst>
                </a:gridCol>
                <a:gridCol w="294512">
                  <a:extLst>
                    <a:ext uri="{9D8B030D-6E8A-4147-A177-3AD203B41FA5}">
                      <a16:colId xmlns:a16="http://schemas.microsoft.com/office/drawing/2014/main" val="20001"/>
                    </a:ext>
                  </a:extLst>
                </a:gridCol>
                <a:gridCol w="1002411">
                  <a:extLst>
                    <a:ext uri="{9D8B030D-6E8A-4147-A177-3AD203B41FA5}">
                      <a16:colId xmlns:a16="http://schemas.microsoft.com/office/drawing/2014/main" val="20002"/>
                    </a:ext>
                  </a:extLst>
                </a:gridCol>
                <a:gridCol w="294513">
                  <a:extLst>
                    <a:ext uri="{9D8B030D-6E8A-4147-A177-3AD203B41FA5}">
                      <a16:colId xmlns:a16="http://schemas.microsoft.com/office/drawing/2014/main" val="20003"/>
                    </a:ext>
                  </a:extLst>
                </a:gridCol>
                <a:gridCol w="964310">
                  <a:extLst>
                    <a:ext uri="{9D8B030D-6E8A-4147-A177-3AD203B41FA5}">
                      <a16:colId xmlns:a16="http://schemas.microsoft.com/office/drawing/2014/main" val="20004"/>
                    </a:ext>
                  </a:extLst>
                </a:gridCol>
              </a:tblGrid>
              <a:tr h="167259">
                <a:tc>
                  <a:txBody>
                    <a:bodyPr/>
                    <a:lstStyle/>
                    <a:p>
                      <a:pPr marL="311150">
                        <a:lnSpc>
                          <a:spcPct val="100000"/>
                        </a:lnSpc>
                        <a:spcBef>
                          <a:spcPts val="110"/>
                        </a:spcBef>
                      </a:pPr>
                      <a:r>
                        <a:rPr sz="950" b="1" spc="-10" dirty="0">
                          <a:solidFill>
                            <a:srgbClr val="00007F"/>
                          </a:solidFill>
                          <a:latin typeface="Arial"/>
                          <a:cs typeface="Arial"/>
                        </a:rPr>
                        <a:t>Key</a:t>
                      </a:r>
                      <a:r>
                        <a:rPr sz="950" b="1" spc="-65" dirty="0">
                          <a:solidFill>
                            <a:srgbClr val="00007F"/>
                          </a:solidFill>
                          <a:latin typeface="Arial"/>
                          <a:cs typeface="Arial"/>
                        </a:rPr>
                        <a:t> </a:t>
                      </a:r>
                      <a:r>
                        <a:rPr sz="950" b="1" spc="-10" dirty="0">
                          <a:solidFill>
                            <a:srgbClr val="00007F"/>
                          </a:solidFill>
                          <a:latin typeface="Arial"/>
                          <a:cs typeface="Arial"/>
                        </a:rPr>
                        <a:t>Indicators</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gridSpan="2">
                  <a:txBody>
                    <a:bodyPr/>
                    <a:lstStyle/>
                    <a:p>
                      <a:pPr marL="120014">
                        <a:lnSpc>
                          <a:spcPct val="100000"/>
                        </a:lnSpc>
                        <a:spcBef>
                          <a:spcPts val="110"/>
                        </a:spcBef>
                      </a:pPr>
                      <a:r>
                        <a:rPr sz="950" b="1" spc="-10" dirty="0">
                          <a:solidFill>
                            <a:srgbClr val="00007F"/>
                          </a:solidFill>
                          <a:latin typeface="Arial"/>
                          <a:cs typeface="Arial"/>
                        </a:rPr>
                        <a:t>Q1 2013 </a:t>
                      </a:r>
                      <a:r>
                        <a:rPr sz="950" b="1" spc="-5" dirty="0">
                          <a:solidFill>
                            <a:srgbClr val="00007F"/>
                          </a:solidFill>
                          <a:latin typeface="Arial"/>
                          <a:cs typeface="Arial"/>
                        </a:rPr>
                        <a:t>– </a:t>
                      </a:r>
                      <a:r>
                        <a:rPr sz="950" b="1" spc="-10" dirty="0">
                          <a:solidFill>
                            <a:srgbClr val="00007F"/>
                          </a:solidFill>
                          <a:latin typeface="Arial"/>
                          <a:cs typeface="Arial"/>
                        </a:rPr>
                        <a:t>Q1</a:t>
                      </a:r>
                      <a:r>
                        <a:rPr sz="950" b="1" spc="-70" dirty="0">
                          <a:solidFill>
                            <a:srgbClr val="00007F"/>
                          </a:solidFill>
                          <a:latin typeface="Arial"/>
                          <a:cs typeface="Arial"/>
                        </a:rPr>
                        <a:t> </a:t>
                      </a:r>
                      <a:r>
                        <a:rPr sz="950" b="1" spc="-10" dirty="0">
                          <a:solidFill>
                            <a:srgbClr val="00007F"/>
                          </a:solidFill>
                          <a:latin typeface="Arial"/>
                          <a:cs typeface="Arial"/>
                        </a:rPr>
                        <a:t>2015</a:t>
                      </a:r>
                      <a:endParaRPr sz="950">
                        <a:latin typeface="Arial"/>
                        <a:cs typeface="Arial"/>
                      </a:endParaRPr>
                    </a:p>
                  </a:txBody>
                  <a:tcPr marL="0" marR="0" marT="13970" marB="0">
                    <a:lnL w="6096">
                      <a:solidFill>
                        <a:srgbClr val="000000"/>
                      </a:solidFill>
                      <a:prstDash val="solid"/>
                    </a:lnL>
                    <a:lnR w="6096">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tc gridSpan="2">
                  <a:txBody>
                    <a:bodyPr/>
                    <a:lstStyle/>
                    <a:p>
                      <a:pPr marL="101600">
                        <a:lnSpc>
                          <a:spcPct val="100000"/>
                        </a:lnSpc>
                        <a:spcBef>
                          <a:spcPts val="110"/>
                        </a:spcBef>
                      </a:pPr>
                      <a:r>
                        <a:rPr sz="950" b="1" spc="-5" dirty="0">
                          <a:solidFill>
                            <a:srgbClr val="00007F"/>
                          </a:solidFill>
                          <a:latin typeface="Arial"/>
                          <a:cs typeface="Arial"/>
                        </a:rPr>
                        <a:t>Q1 </a:t>
                      </a:r>
                      <a:r>
                        <a:rPr sz="950" b="1" spc="-10" dirty="0">
                          <a:solidFill>
                            <a:srgbClr val="00007F"/>
                          </a:solidFill>
                          <a:latin typeface="Arial"/>
                          <a:cs typeface="Arial"/>
                        </a:rPr>
                        <a:t>2013 </a:t>
                      </a:r>
                      <a:r>
                        <a:rPr sz="950" b="1" spc="-5" dirty="0">
                          <a:solidFill>
                            <a:srgbClr val="00007F"/>
                          </a:solidFill>
                          <a:latin typeface="Arial"/>
                          <a:cs typeface="Arial"/>
                        </a:rPr>
                        <a:t>– </a:t>
                      </a:r>
                      <a:r>
                        <a:rPr sz="950" b="1" spc="-10" dirty="0">
                          <a:solidFill>
                            <a:srgbClr val="00007F"/>
                          </a:solidFill>
                          <a:latin typeface="Arial"/>
                          <a:cs typeface="Arial"/>
                        </a:rPr>
                        <a:t>Q1</a:t>
                      </a:r>
                      <a:r>
                        <a:rPr sz="950" b="1" spc="-90" dirty="0">
                          <a:solidFill>
                            <a:srgbClr val="00007F"/>
                          </a:solidFill>
                          <a:latin typeface="Arial"/>
                          <a:cs typeface="Arial"/>
                        </a:rPr>
                        <a:t> </a:t>
                      </a:r>
                      <a:r>
                        <a:rPr sz="950" b="1" spc="-10" dirty="0">
                          <a:solidFill>
                            <a:srgbClr val="00007F"/>
                          </a:solidFill>
                          <a:latin typeface="Arial"/>
                          <a:cs typeface="Arial"/>
                        </a:rPr>
                        <a:t>2020</a:t>
                      </a:r>
                      <a:endParaRPr sz="950">
                        <a:latin typeface="Arial"/>
                        <a:cs typeface="Arial"/>
                      </a:endParaRPr>
                    </a:p>
                  </a:txBody>
                  <a:tcPr marL="0" marR="0" marT="13970" marB="0">
                    <a:lnL w="6096">
                      <a:solidFill>
                        <a:srgbClr val="000000"/>
                      </a:solidFill>
                      <a:prstDash val="solid"/>
                    </a:lnL>
                    <a:lnR w="6095">
                      <a:solidFill>
                        <a:srgbClr val="000000"/>
                      </a:solidFill>
                      <a:prstDash val="solid"/>
                    </a:lnR>
                    <a:lnT w="5333">
                      <a:solidFill>
                        <a:srgbClr val="000000"/>
                      </a:solidFill>
                      <a:prstDash val="solid"/>
                    </a:lnT>
                    <a:lnB w="6095">
                      <a:solidFill>
                        <a:srgbClr val="000000"/>
                      </a:solidFill>
                      <a:prstDash val="solid"/>
                    </a:lnB>
                  </a:tcPr>
                </a:tc>
                <a:tc hMerge="1">
                  <a:txBody>
                    <a:bodyPr/>
                    <a:lstStyle/>
                    <a:p>
                      <a:endParaRPr/>
                    </a:p>
                  </a:txBody>
                  <a:tcPr marL="0" marR="0" marT="0" marB="0"/>
                </a:tc>
                <a:extLst>
                  <a:ext uri="{0D108BD9-81ED-4DB2-BD59-A6C34878D82A}">
                    <a16:rowId xmlns:a16="http://schemas.microsoft.com/office/drawing/2014/main" val="10000"/>
                  </a:ext>
                </a:extLst>
              </a:tr>
              <a:tr h="158496">
                <a:tc>
                  <a:txBody>
                    <a:bodyPr/>
                    <a:lstStyle/>
                    <a:p>
                      <a:pPr marL="95250">
                        <a:lnSpc>
                          <a:spcPct val="100000"/>
                        </a:lnSpc>
                        <a:spcBef>
                          <a:spcPts val="45"/>
                        </a:spcBef>
                      </a:pPr>
                      <a:r>
                        <a:rPr sz="950" spc="-10" dirty="0">
                          <a:latin typeface="Arial"/>
                          <a:cs typeface="Arial"/>
                        </a:rPr>
                        <a:t>Demand</a:t>
                      </a:r>
                      <a:r>
                        <a:rPr sz="950" spc="-90" dirty="0">
                          <a:latin typeface="Arial"/>
                          <a:cs typeface="Arial"/>
                        </a:rPr>
                        <a:t> </a:t>
                      </a:r>
                      <a:r>
                        <a:rPr sz="950" spc="-10" dirty="0">
                          <a:latin typeface="Arial"/>
                          <a:cs typeface="Arial"/>
                        </a:rPr>
                        <a:t>Growth</a:t>
                      </a:r>
                      <a:endParaRPr sz="950">
                        <a:latin typeface="Arial"/>
                        <a:cs typeface="Arial"/>
                      </a:endParaRPr>
                    </a:p>
                  </a:txBody>
                  <a:tcPr marL="0" marR="0" marT="5715" marB="0">
                    <a:lnL w="6096">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3">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9.6%</a:t>
                      </a:r>
                      <a:endParaRPr sz="950">
                        <a:latin typeface="Arial"/>
                        <a:cs typeface="Arial"/>
                      </a:endParaRPr>
                    </a:p>
                  </a:txBody>
                  <a:tcPr marL="0" marR="0" marT="5715" marB="0">
                    <a:lnL w="5333">
                      <a:solidFill>
                        <a:srgbClr val="000000"/>
                      </a:solidFill>
                      <a:prstDash val="solid"/>
                    </a:lnL>
                    <a:lnR w="6096">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dirty="0">
                          <a:solidFill>
                            <a:srgbClr val="FF0000"/>
                          </a:solidFill>
                          <a:latin typeface="Arial"/>
                          <a:cs typeface="Arial"/>
                        </a:rPr>
                        <a:t>▲</a:t>
                      </a:r>
                      <a:endParaRPr sz="950">
                        <a:latin typeface="Arial"/>
                        <a:cs typeface="Arial"/>
                      </a:endParaRPr>
                    </a:p>
                  </a:txBody>
                  <a:tcPr marL="0" marR="0" marT="5715" marB="0">
                    <a:lnL w="6096">
                      <a:solidFill>
                        <a:srgbClr val="000000"/>
                      </a:solidFill>
                      <a:prstDash val="solid"/>
                    </a:lnL>
                    <a:lnR w="5334">
                      <a:solidFill>
                        <a:srgbClr val="000000"/>
                      </a:solidFill>
                      <a:prstDash val="solid"/>
                    </a:lnR>
                    <a:lnT w="6095">
                      <a:solidFill>
                        <a:srgbClr val="000000"/>
                      </a:solidFill>
                      <a:prstDash val="solid"/>
                    </a:lnT>
                    <a:lnB w="6095">
                      <a:solidFill>
                        <a:srgbClr val="000000"/>
                      </a:solidFill>
                      <a:prstDash val="solid"/>
                    </a:lnB>
                  </a:tcPr>
                </a:tc>
                <a:tc>
                  <a:txBody>
                    <a:bodyPr/>
                    <a:lstStyle/>
                    <a:p>
                      <a:pPr algn="ctr">
                        <a:lnSpc>
                          <a:spcPct val="100000"/>
                        </a:lnSpc>
                        <a:spcBef>
                          <a:spcPts val="45"/>
                        </a:spcBef>
                      </a:pPr>
                      <a:r>
                        <a:rPr sz="950" spc="-10" dirty="0">
                          <a:latin typeface="Arial"/>
                          <a:cs typeface="Arial"/>
                        </a:rPr>
                        <a:t>53%</a:t>
                      </a:r>
                      <a:endParaRPr sz="950">
                        <a:latin typeface="Arial"/>
                        <a:cs typeface="Arial"/>
                      </a:endParaRPr>
                    </a:p>
                  </a:txBody>
                  <a:tcPr marL="0" marR="0" marT="5715" marB="0">
                    <a:lnL w="5334">
                      <a:solidFill>
                        <a:srgbClr val="000000"/>
                      </a:solidFill>
                      <a:prstDash val="solid"/>
                    </a:lnL>
                    <a:lnR w="6095">
                      <a:solidFill>
                        <a:srgbClr val="000000"/>
                      </a:solidFill>
                      <a:prstDash val="solid"/>
                    </a:lnR>
                    <a:lnT w="6095">
                      <a:solidFill>
                        <a:srgbClr val="000000"/>
                      </a:solidFill>
                      <a:prstDash val="solid"/>
                    </a:lnT>
                    <a:lnB w="6095">
                      <a:solidFill>
                        <a:srgbClr val="000000"/>
                      </a:solidFill>
                      <a:prstDash val="solid"/>
                    </a:lnB>
                  </a:tcPr>
                </a:tc>
                <a:extLst>
                  <a:ext uri="{0D108BD9-81ED-4DB2-BD59-A6C34878D82A}">
                    <a16:rowId xmlns:a16="http://schemas.microsoft.com/office/drawing/2014/main" val="10001"/>
                  </a:ext>
                </a:extLst>
              </a:tr>
              <a:tr h="184784">
                <a:tc>
                  <a:txBody>
                    <a:bodyPr/>
                    <a:lstStyle/>
                    <a:p>
                      <a:pPr marL="95250">
                        <a:lnSpc>
                          <a:spcPct val="100000"/>
                        </a:lnSpc>
                        <a:spcBef>
                          <a:spcPts val="254"/>
                        </a:spcBef>
                      </a:pPr>
                      <a:r>
                        <a:rPr sz="950" spc="-10" dirty="0">
                          <a:latin typeface="Arial"/>
                          <a:cs typeface="Arial"/>
                        </a:rPr>
                        <a:t>Demand</a:t>
                      </a:r>
                      <a:r>
                        <a:rPr sz="950" spc="-105" dirty="0">
                          <a:latin typeface="Arial"/>
                          <a:cs typeface="Arial"/>
                        </a:rPr>
                        <a:t> </a:t>
                      </a:r>
                      <a:r>
                        <a:rPr sz="950" spc="-5" dirty="0">
                          <a:latin typeface="Arial"/>
                          <a:cs typeface="Arial"/>
                        </a:rPr>
                        <a:t>($m)</a:t>
                      </a:r>
                      <a:endParaRPr sz="950">
                        <a:latin typeface="Arial"/>
                        <a:cs typeface="Arial"/>
                      </a:endParaRPr>
                    </a:p>
                  </a:txBody>
                  <a:tcPr marL="0" marR="0" marT="32384" marB="0">
                    <a:lnL w="6096">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147-161</a:t>
                      </a:r>
                      <a:endParaRPr sz="950">
                        <a:latin typeface="Arial"/>
                        <a:cs typeface="Arial"/>
                      </a:endParaRPr>
                    </a:p>
                  </a:txBody>
                  <a:tcPr marL="0" marR="0" marT="32384" marB="0">
                    <a:lnL w="5333">
                      <a:solidFill>
                        <a:srgbClr val="000000"/>
                      </a:solidFill>
                      <a:prstDash val="solid"/>
                    </a:lnL>
                    <a:lnR w="6096">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6095">
                      <a:solidFill>
                        <a:srgbClr val="000000"/>
                      </a:solidFill>
                      <a:prstDash val="solid"/>
                    </a:lnT>
                    <a:lnB w="5333">
                      <a:solidFill>
                        <a:srgbClr val="000000"/>
                      </a:solidFill>
                      <a:prstDash val="solid"/>
                    </a:lnB>
                  </a:tcPr>
                </a:tc>
                <a:tc>
                  <a:txBody>
                    <a:bodyPr/>
                    <a:lstStyle/>
                    <a:p>
                      <a:pPr algn="ctr">
                        <a:lnSpc>
                          <a:spcPct val="100000"/>
                        </a:lnSpc>
                        <a:spcBef>
                          <a:spcPts val="254"/>
                        </a:spcBef>
                      </a:pPr>
                      <a:r>
                        <a:rPr sz="950" spc="-10" dirty="0">
                          <a:latin typeface="Arial"/>
                          <a:cs typeface="Arial"/>
                        </a:rPr>
                        <a:t>147-224</a:t>
                      </a:r>
                      <a:endParaRPr sz="950">
                        <a:latin typeface="Arial"/>
                        <a:cs typeface="Arial"/>
                      </a:endParaRPr>
                    </a:p>
                  </a:txBody>
                  <a:tcPr marL="0" marR="0" marT="32384" marB="0">
                    <a:lnL w="5334">
                      <a:solidFill>
                        <a:srgbClr val="000000"/>
                      </a:solidFill>
                      <a:prstDash val="solid"/>
                    </a:lnL>
                    <a:lnR w="6095">
                      <a:solidFill>
                        <a:srgbClr val="000000"/>
                      </a:solidFill>
                      <a:prstDash val="solid"/>
                    </a:lnR>
                    <a:lnT w="6095">
                      <a:solidFill>
                        <a:srgbClr val="000000"/>
                      </a:solidFill>
                      <a:prstDash val="solid"/>
                    </a:lnT>
                    <a:lnB w="5333">
                      <a:solidFill>
                        <a:srgbClr val="000000"/>
                      </a:solidFill>
                      <a:prstDash val="solid"/>
                    </a:lnB>
                  </a:tcPr>
                </a:tc>
                <a:extLst>
                  <a:ext uri="{0D108BD9-81ED-4DB2-BD59-A6C34878D82A}">
                    <a16:rowId xmlns:a16="http://schemas.microsoft.com/office/drawing/2014/main" val="10002"/>
                  </a:ext>
                </a:extLst>
              </a:tr>
              <a:tr h="185927">
                <a:tc>
                  <a:txBody>
                    <a:bodyPr/>
                    <a:lstStyle/>
                    <a:p>
                      <a:pPr marL="95250">
                        <a:lnSpc>
                          <a:spcPct val="100000"/>
                        </a:lnSpc>
                        <a:spcBef>
                          <a:spcPts val="260"/>
                        </a:spcBef>
                      </a:pPr>
                      <a:r>
                        <a:rPr sz="950" spc="-10" dirty="0">
                          <a:latin typeface="Arial"/>
                          <a:cs typeface="Arial"/>
                        </a:rPr>
                        <a:t>Capacity</a:t>
                      </a:r>
                      <a:r>
                        <a:rPr sz="950" spc="-70" dirty="0">
                          <a:latin typeface="Arial"/>
                          <a:cs typeface="Arial"/>
                        </a:rPr>
                        <a:t> </a:t>
                      </a:r>
                      <a:r>
                        <a:rPr sz="950" spc="-5" dirty="0">
                          <a:latin typeface="Arial"/>
                          <a:cs typeface="Arial"/>
                        </a:rPr>
                        <a:t>Utilization</a:t>
                      </a:r>
                      <a:endParaRPr sz="950">
                        <a:latin typeface="Arial"/>
                        <a:cs typeface="Arial"/>
                      </a:endParaRPr>
                    </a:p>
                  </a:txBody>
                  <a:tcPr marL="0" marR="0" marT="33020" marB="0">
                    <a:lnL w="6096">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007F00"/>
                          </a:solidFill>
                          <a:latin typeface="Arial"/>
                          <a:cs typeface="Arial"/>
                        </a:rPr>
                        <a:t>▼</a:t>
                      </a:r>
                      <a:endParaRPr sz="950">
                        <a:latin typeface="Arial"/>
                        <a:cs typeface="Arial"/>
                      </a:endParaRPr>
                    </a:p>
                  </a:txBody>
                  <a:tcPr marL="0" marR="0" marT="33020" marB="0">
                    <a:lnL w="6096">
                      <a:solidFill>
                        <a:srgbClr val="000000"/>
                      </a:solidFill>
                      <a:prstDash val="solid"/>
                    </a:lnL>
                    <a:lnR w="5333">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-0.8%</a:t>
                      </a:r>
                      <a:endParaRPr sz="950">
                        <a:latin typeface="Arial"/>
                        <a:cs typeface="Arial"/>
                      </a:endParaRPr>
                    </a:p>
                  </a:txBody>
                  <a:tcPr marL="0" marR="0" marT="33020" marB="0">
                    <a:lnL w="5333">
                      <a:solidFill>
                        <a:srgbClr val="000000"/>
                      </a:solidFill>
                      <a:prstDash val="solid"/>
                    </a:lnL>
                    <a:lnR w="6096">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dirty="0">
                          <a:solidFill>
                            <a:srgbClr val="007F00"/>
                          </a:solidFill>
                          <a:latin typeface="Arial"/>
                          <a:cs typeface="Arial"/>
                        </a:rPr>
                        <a:t>▼</a:t>
                      </a:r>
                      <a:endParaRPr sz="950">
                        <a:latin typeface="Arial"/>
                        <a:cs typeface="Arial"/>
                      </a:endParaRPr>
                    </a:p>
                  </a:txBody>
                  <a:tcPr marL="0" marR="0" marT="33020" marB="0">
                    <a:lnL w="6096">
                      <a:solidFill>
                        <a:srgbClr val="000000"/>
                      </a:solidFill>
                      <a:prstDash val="solid"/>
                    </a:lnL>
                    <a:lnR w="5334">
                      <a:solidFill>
                        <a:srgbClr val="000000"/>
                      </a:solidFill>
                      <a:prstDash val="solid"/>
                    </a:lnR>
                    <a:lnT w="5333">
                      <a:solidFill>
                        <a:srgbClr val="000000"/>
                      </a:solidFill>
                      <a:prstDash val="solid"/>
                    </a:lnT>
                    <a:lnB w="5333">
                      <a:solidFill>
                        <a:srgbClr val="000000"/>
                      </a:solidFill>
                      <a:prstDash val="solid"/>
                    </a:lnB>
                  </a:tcPr>
                </a:tc>
                <a:tc>
                  <a:txBody>
                    <a:bodyPr/>
                    <a:lstStyle/>
                    <a:p>
                      <a:pPr algn="ctr">
                        <a:lnSpc>
                          <a:spcPct val="100000"/>
                        </a:lnSpc>
                        <a:spcBef>
                          <a:spcPts val="260"/>
                        </a:spcBef>
                      </a:pPr>
                      <a:r>
                        <a:rPr sz="950" spc="-10" dirty="0">
                          <a:latin typeface="Arial"/>
                          <a:cs typeface="Arial"/>
                        </a:rPr>
                        <a:t>-0.4%</a:t>
                      </a:r>
                      <a:endParaRPr sz="950">
                        <a:latin typeface="Arial"/>
                        <a:cs typeface="Arial"/>
                      </a:endParaRPr>
                    </a:p>
                  </a:txBody>
                  <a:tcPr marL="0" marR="0" marT="33020" marB="0">
                    <a:lnL w="5334">
                      <a:solidFill>
                        <a:srgbClr val="000000"/>
                      </a:solidFill>
                      <a:prstDash val="solid"/>
                    </a:lnL>
                    <a:lnR w="6095">
                      <a:solidFill>
                        <a:srgbClr val="000000"/>
                      </a:solidFill>
                      <a:prstDash val="solid"/>
                    </a:lnR>
                    <a:lnT w="5333">
                      <a:solidFill>
                        <a:srgbClr val="000000"/>
                      </a:solidFill>
                      <a:prstDash val="solid"/>
                    </a:lnT>
                    <a:lnB w="5333">
                      <a:solidFill>
                        <a:srgbClr val="000000"/>
                      </a:solidFill>
                      <a:prstDash val="solid"/>
                    </a:lnB>
                  </a:tcPr>
                </a:tc>
                <a:extLst>
                  <a:ext uri="{0D108BD9-81ED-4DB2-BD59-A6C34878D82A}">
                    <a16:rowId xmlns:a16="http://schemas.microsoft.com/office/drawing/2014/main" val="10003"/>
                  </a:ext>
                </a:extLst>
              </a:tr>
              <a:tr h="184784">
                <a:tc>
                  <a:txBody>
                    <a:bodyPr/>
                    <a:lstStyle/>
                    <a:p>
                      <a:pPr marL="93980">
                        <a:lnSpc>
                          <a:spcPct val="100000"/>
                        </a:lnSpc>
                        <a:spcBef>
                          <a:spcPts val="254"/>
                        </a:spcBef>
                      </a:pPr>
                      <a:r>
                        <a:rPr sz="950" spc="-5" dirty="0">
                          <a:latin typeface="Arial"/>
                          <a:cs typeface="Arial"/>
                        </a:rPr>
                        <a:t>Prices</a:t>
                      </a:r>
                      <a:endParaRPr sz="950">
                        <a:latin typeface="Arial"/>
                        <a:cs typeface="Arial"/>
                      </a:endParaRPr>
                    </a:p>
                  </a:txBody>
                  <a:tcPr marL="0" marR="0" marT="32384" marB="0">
                    <a:lnL w="6096">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3">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4.7%</a:t>
                      </a:r>
                      <a:endParaRPr sz="950">
                        <a:latin typeface="Arial"/>
                        <a:cs typeface="Arial"/>
                      </a:endParaRPr>
                    </a:p>
                  </a:txBody>
                  <a:tcPr marL="0" marR="0" marT="32384" marB="0">
                    <a:lnL w="5333">
                      <a:solidFill>
                        <a:srgbClr val="000000"/>
                      </a:solidFill>
                      <a:prstDash val="solid"/>
                    </a:lnL>
                    <a:lnR w="6096">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dirty="0">
                          <a:solidFill>
                            <a:srgbClr val="FF0000"/>
                          </a:solidFill>
                          <a:latin typeface="Arial"/>
                          <a:cs typeface="Arial"/>
                        </a:rPr>
                        <a:t>▲</a:t>
                      </a:r>
                      <a:endParaRPr sz="950">
                        <a:latin typeface="Arial"/>
                        <a:cs typeface="Arial"/>
                      </a:endParaRPr>
                    </a:p>
                  </a:txBody>
                  <a:tcPr marL="0" marR="0" marT="32384" marB="0">
                    <a:lnL w="6096">
                      <a:solidFill>
                        <a:srgbClr val="000000"/>
                      </a:solidFill>
                      <a:prstDash val="solid"/>
                    </a:lnL>
                    <a:lnR w="5334">
                      <a:solidFill>
                        <a:srgbClr val="000000"/>
                      </a:solidFill>
                      <a:prstDash val="solid"/>
                    </a:lnR>
                    <a:lnT w="5333">
                      <a:solidFill>
                        <a:srgbClr val="000000"/>
                      </a:solidFill>
                      <a:prstDash val="solid"/>
                    </a:lnT>
                    <a:lnB w="6096">
                      <a:solidFill>
                        <a:srgbClr val="000000"/>
                      </a:solidFill>
                      <a:prstDash val="solid"/>
                    </a:lnB>
                  </a:tcPr>
                </a:tc>
                <a:tc>
                  <a:txBody>
                    <a:bodyPr/>
                    <a:lstStyle/>
                    <a:p>
                      <a:pPr algn="ctr">
                        <a:lnSpc>
                          <a:spcPct val="100000"/>
                        </a:lnSpc>
                        <a:spcBef>
                          <a:spcPts val="254"/>
                        </a:spcBef>
                      </a:pPr>
                      <a:r>
                        <a:rPr sz="950" spc="-10" dirty="0">
                          <a:latin typeface="Arial"/>
                          <a:cs typeface="Arial"/>
                        </a:rPr>
                        <a:t>15.4%</a:t>
                      </a:r>
                      <a:endParaRPr sz="950">
                        <a:latin typeface="Arial"/>
                        <a:cs typeface="Arial"/>
                      </a:endParaRPr>
                    </a:p>
                  </a:txBody>
                  <a:tcPr marL="0" marR="0" marT="32384" marB="0">
                    <a:lnL w="5334">
                      <a:solidFill>
                        <a:srgbClr val="000000"/>
                      </a:solidFill>
                      <a:prstDash val="solid"/>
                    </a:lnL>
                    <a:lnR w="6095">
                      <a:solidFill>
                        <a:srgbClr val="000000"/>
                      </a:solidFill>
                      <a:prstDash val="solid"/>
                    </a:lnR>
                    <a:lnT w="5333">
                      <a:solidFill>
                        <a:srgbClr val="000000"/>
                      </a:solidFill>
                      <a:prstDash val="solid"/>
                    </a:lnT>
                    <a:lnB w="6096">
                      <a:solidFill>
                        <a:srgbClr val="000000"/>
                      </a:solidFill>
                      <a:prstDash val="solid"/>
                    </a:lnB>
                  </a:tcPr>
                </a:tc>
                <a:extLst>
                  <a:ext uri="{0D108BD9-81ED-4DB2-BD59-A6C34878D82A}">
                    <a16:rowId xmlns:a16="http://schemas.microsoft.com/office/drawing/2014/main" val="10004"/>
                  </a:ext>
                </a:extLst>
              </a:tr>
            </a:tbl>
          </a:graphicData>
        </a:graphic>
      </p:graphicFrame>
      <p:sp>
        <p:nvSpPr>
          <p:cNvPr id="4" name="object 4"/>
          <p:cNvSpPr txBox="1"/>
          <p:nvPr/>
        </p:nvSpPr>
        <p:spPr>
          <a:xfrm>
            <a:off x="1177544" y="2874771"/>
            <a:ext cx="92710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12.1.1 </a:t>
            </a:r>
            <a:r>
              <a:rPr sz="950" b="1" spc="165" dirty="0">
                <a:latin typeface="Arial"/>
                <a:cs typeface="Arial"/>
              </a:rPr>
              <a:t> </a:t>
            </a:r>
            <a:r>
              <a:rPr sz="950" b="1" spc="-10" dirty="0">
                <a:latin typeface="Arial"/>
                <a:cs typeface="Arial"/>
              </a:rPr>
              <a:t>Demand</a:t>
            </a:r>
            <a:endParaRPr sz="950">
              <a:latin typeface="Arial"/>
              <a:cs typeface="Arial"/>
            </a:endParaRPr>
          </a:p>
        </p:txBody>
      </p:sp>
      <p:sp>
        <p:nvSpPr>
          <p:cNvPr id="5" name="object 5"/>
          <p:cNvSpPr txBox="1"/>
          <p:nvPr/>
        </p:nvSpPr>
        <p:spPr>
          <a:xfrm>
            <a:off x="1177544" y="3401341"/>
            <a:ext cx="5272405" cy="427355"/>
          </a:xfrm>
          <a:prstGeom prst="rect">
            <a:avLst/>
          </a:prstGeom>
        </p:spPr>
        <p:txBody>
          <a:bodyPr vert="horz" wrap="square" lIns="0" tIns="0" rIns="0" bIns="0" rtlCol="0">
            <a:spAutoFit/>
          </a:bodyPr>
          <a:lstStyle/>
          <a:p>
            <a:pPr marL="12700" marR="5080">
              <a:lnSpc>
                <a:spcPct val="142600"/>
              </a:lnSpc>
            </a:pPr>
            <a:r>
              <a:rPr sz="950" b="1" spc="-10" dirty="0">
                <a:latin typeface="Arial"/>
                <a:cs typeface="Arial"/>
              </a:rPr>
              <a:t>Refining, petrochemical, and shale </a:t>
            </a:r>
            <a:r>
              <a:rPr sz="950" b="1" spc="-5" dirty="0">
                <a:latin typeface="Arial"/>
                <a:cs typeface="Arial"/>
              </a:rPr>
              <a:t>gas projects will </a:t>
            </a:r>
            <a:r>
              <a:rPr sz="950" b="1" spc="-10" dirty="0">
                <a:latin typeface="Arial"/>
                <a:cs typeface="Arial"/>
              </a:rPr>
              <a:t>drive demand growth </a:t>
            </a:r>
            <a:r>
              <a:rPr sz="950" b="1" spc="-5" dirty="0">
                <a:latin typeface="Arial"/>
                <a:cs typeface="Arial"/>
              </a:rPr>
              <a:t>of </a:t>
            </a:r>
            <a:r>
              <a:rPr sz="950" b="1" dirty="0">
                <a:latin typeface="Arial"/>
                <a:cs typeface="Arial"/>
              </a:rPr>
              <a:t>2% </a:t>
            </a:r>
            <a:r>
              <a:rPr sz="950" b="1" spc="-5" dirty="0">
                <a:latin typeface="Arial"/>
                <a:cs typeface="Arial"/>
              </a:rPr>
              <a:t>in </a:t>
            </a:r>
            <a:r>
              <a:rPr sz="950" b="1" spc="-10" dirty="0">
                <a:latin typeface="Arial"/>
                <a:cs typeface="Arial"/>
              </a:rPr>
              <a:t>2013, and  </a:t>
            </a:r>
            <a:r>
              <a:rPr sz="950" b="1" dirty="0">
                <a:latin typeface="Arial"/>
                <a:cs typeface="Arial"/>
              </a:rPr>
              <a:t>7% </a:t>
            </a:r>
            <a:r>
              <a:rPr sz="950" b="1" spc="-5" dirty="0">
                <a:latin typeface="Arial"/>
                <a:cs typeface="Arial"/>
              </a:rPr>
              <a:t>annually through</a:t>
            </a:r>
            <a:r>
              <a:rPr sz="950" b="1" spc="-110" dirty="0">
                <a:latin typeface="Arial"/>
                <a:cs typeface="Arial"/>
              </a:rPr>
              <a:t> </a:t>
            </a:r>
            <a:r>
              <a:rPr sz="950" b="1" spc="-10" dirty="0">
                <a:latin typeface="Arial"/>
                <a:cs typeface="Arial"/>
              </a:rPr>
              <a:t>2020.</a:t>
            </a:r>
            <a:endParaRPr sz="950">
              <a:latin typeface="Arial"/>
              <a:cs typeface="Arial"/>
            </a:endParaRPr>
          </a:p>
        </p:txBody>
      </p:sp>
      <p:sp>
        <p:nvSpPr>
          <p:cNvPr id="6" name="object 6"/>
          <p:cNvSpPr txBox="1"/>
          <p:nvPr/>
        </p:nvSpPr>
        <p:spPr>
          <a:xfrm>
            <a:off x="1284983" y="4164531"/>
            <a:ext cx="5202555" cy="83820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LPG (propane or butane) is produced at gas processing plants and refineries and either used as </a:t>
            </a:r>
            <a:r>
              <a:rPr sz="950" spc="-5" dirty="0">
                <a:latin typeface="Arial"/>
                <a:cs typeface="Arial"/>
              </a:rPr>
              <a:t>a  </a:t>
            </a:r>
            <a:r>
              <a:rPr sz="950" spc="-10" dirty="0">
                <a:latin typeface="Arial"/>
                <a:cs typeface="Arial"/>
              </a:rPr>
              <a:t>feedstock for propylene-based petrochemicals or as fuel </a:t>
            </a:r>
            <a:r>
              <a:rPr sz="950" spc="-5" dirty="0">
                <a:latin typeface="Arial"/>
                <a:cs typeface="Arial"/>
              </a:rPr>
              <a:t>for </a:t>
            </a:r>
            <a:r>
              <a:rPr sz="950" spc="-10" dirty="0">
                <a:latin typeface="Arial"/>
                <a:cs typeface="Arial"/>
              </a:rPr>
              <a:t>heating or transportation, along</a:t>
            </a:r>
            <a:r>
              <a:rPr sz="950" spc="190" dirty="0">
                <a:latin typeface="Arial"/>
                <a:cs typeface="Arial"/>
              </a:rPr>
              <a:t> </a:t>
            </a:r>
            <a:r>
              <a:rPr sz="950" spc="-10" dirty="0">
                <a:latin typeface="Arial"/>
                <a:cs typeface="Arial"/>
              </a:rPr>
              <a:t>the</a:t>
            </a:r>
            <a:endParaRPr sz="950">
              <a:latin typeface="Arial"/>
              <a:cs typeface="Arial"/>
            </a:endParaRPr>
          </a:p>
          <a:p>
            <a:pPr marL="12700" marR="18415">
              <a:lnSpc>
                <a:spcPct val="142100"/>
              </a:lnSpc>
            </a:pPr>
            <a:r>
              <a:rPr sz="950" spc="-10" dirty="0">
                <a:latin typeface="Arial"/>
                <a:cs typeface="Arial"/>
              </a:rPr>
              <a:t>same distribution chain as many other refinery products. As </a:t>
            </a:r>
            <a:r>
              <a:rPr sz="950" spc="-5" dirty="0">
                <a:latin typeface="Arial"/>
                <a:cs typeface="Arial"/>
              </a:rPr>
              <a:t>a </a:t>
            </a:r>
            <a:r>
              <a:rPr sz="950" spc="-10" dirty="0">
                <a:latin typeface="Arial"/>
                <a:cs typeface="Arial"/>
              </a:rPr>
              <a:t>result, LPG production, and storage  demand, track overall refinery capital investments</a:t>
            </a:r>
            <a:r>
              <a:rPr sz="950" spc="90" dirty="0">
                <a:latin typeface="Arial"/>
                <a:cs typeface="Arial"/>
              </a:rPr>
              <a:t> </a:t>
            </a:r>
            <a:r>
              <a:rPr sz="950" spc="-10" dirty="0">
                <a:latin typeface="Arial"/>
                <a:cs typeface="Arial"/>
              </a:rPr>
              <a:t>closely.</a:t>
            </a:r>
            <a:endParaRPr sz="950">
              <a:latin typeface="Arial"/>
              <a:cs typeface="Arial"/>
            </a:endParaRPr>
          </a:p>
        </p:txBody>
      </p:sp>
      <p:sp>
        <p:nvSpPr>
          <p:cNvPr id="7" name="object 7"/>
          <p:cNvSpPr txBox="1"/>
          <p:nvPr/>
        </p:nvSpPr>
        <p:spPr>
          <a:xfrm>
            <a:off x="1284983" y="5337862"/>
            <a:ext cx="5305425" cy="63246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After rising 4% in 2012, matching global refinery capital spending, demand for </a:t>
            </a:r>
            <a:r>
              <a:rPr sz="950" spc="-5" dirty="0">
                <a:latin typeface="Arial"/>
                <a:cs typeface="Arial"/>
              </a:rPr>
              <a:t>LPG </a:t>
            </a:r>
            <a:r>
              <a:rPr sz="950" spc="-10" dirty="0">
                <a:latin typeface="Arial"/>
                <a:cs typeface="Arial"/>
              </a:rPr>
              <a:t>Spheres will rise  2% annually in 2013, slightly faster than the 1% increase in global refinery spending as orders  placed last year are delivered and </a:t>
            </a:r>
            <a:r>
              <a:rPr sz="950" spc="-5" dirty="0">
                <a:latin typeface="Arial"/>
                <a:cs typeface="Arial"/>
              </a:rPr>
              <a:t>the </a:t>
            </a:r>
            <a:r>
              <a:rPr sz="950" spc="-10" dirty="0">
                <a:latin typeface="Arial"/>
                <a:cs typeface="Arial"/>
              </a:rPr>
              <a:t>final payments</a:t>
            </a:r>
            <a:r>
              <a:rPr sz="950" spc="60" dirty="0">
                <a:latin typeface="Arial"/>
                <a:cs typeface="Arial"/>
              </a:rPr>
              <a:t> </a:t>
            </a:r>
            <a:r>
              <a:rPr sz="950" spc="-10" dirty="0">
                <a:latin typeface="Arial"/>
                <a:cs typeface="Arial"/>
              </a:rPr>
              <a:t>made.</a:t>
            </a:r>
            <a:endParaRPr sz="950">
              <a:latin typeface="Arial"/>
              <a:cs typeface="Arial"/>
            </a:endParaRPr>
          </a:p>
        </p:txBody>
      </p:sp>
      <p:sp>
        <p:nvSpPr>
          <p:cNvPr id="8" name="object 8"/>
          <p:cNvSpPr txBox="1"/>
          <p:nvPr/>
        </p:nvSpPr>
        <p:spPr>
          <a:xfrm>
            <a:off x="1284983" y="6306794"/>
            <a:ext cx="5284470" cy="1964055"/>
          </a:xfrm>
          <a:prstGeom prst="rect">
            <a:avLst/>
          </a:prstGeom>
        </p:spPr>
        <p:txBody>
          <a:bodyPr vert="horz" wrap="square" lIns="0" tIns="0" rIns="0" bIns="0" rtlCol="0">
            <a:spAutoFit/>
          </a:bodyPr>
          <a:lstStyle/>
          <a:p>
            <a:pPr marL="12700" marR="361950">
              <a:lnSpc>
                <a:spcPct val="142100"/>
              </a:lnSpc>
            </a:pPr>
            <a:r>
              <a:rPr sz="950" spc="-10" dirty="0">
                <a:latin typeface="Arial"/>
                <a:cs typeface="Arial"/>
              </a:rPr>
              <a:t>Growth will </a:t>
            </a:r>
            <a:r>
              <a:rPr sz="950" spc="-5" dirty="0">
                <a:latin typeface="Arial"/>
                <a:cs typeface="Arial"/>
              </a:rPr>
              <a:t>be </a:t>
            </a:r>
            <a:r>
              <a:rPr sz="950" spc="-10" dirty="0">
                <a:latin typeface="Arial"/>
                <a:cs typeface="Arial"/>
              </a:rPr>
              <a:t>fastest in Asia, at 4%, again in line with refinery capital spending in the region.  Sphere deliveries in Asia this year include these</a:t>
            </a:r>
            <a:r>
              <a:rPr sz="950" spc="100" dirty="0">
                <a:latin typeface="Arial"/>
                <a:cs typeface="Arial"/>
              </a:rPr>
              <a:t> </a:t>
            </a:r>
            <a:r>
              <a:rPr sz="950" spc="-10" dirty="0">
                <a:latin typeface="Arial"/>
                <a:cs typeface="Arial"/>
              </a:rPr>
              <a:t>examples:</a:t>
            </a:r>
            <a:endParaRPr sz="950">
              <a:latin typeface="Arial"/>
              <a:cs typeface="Arial"/>
            </a:endParaRPr>
          </a:p>
          <a:p>
            <a:pPr marL="443230" marR="5080" indent="-215900">
              <a:lnSpc>
                <a:spcPct val="142600"/>
              </a:lnSpc>
              <a:spcBef>
                <a:spcPts val="625"/>
              </a:spcBef>
              <a:buFont typeface="Symbol"/>
              <a:buChar char=""/>
              <a:tabLst>
                <a:tab pos="442595" algn="l"/>
                <a:tab pos="443865" algn="l"/>
              </a:tabLst>
            </a:pPr>
            <a:r>
              <a:rPr sz="950" spc="-10" dirty="0">
                <a:latin typeface="Arial"/>
                <a:cs typeface="Arial"/>
              </a:rPr>
              <a:t>Henan Petrochemical received two spheres in </a:t>
            </a:r>
            <a:r>
              <a:rPr sz="950" spc="-5" dirty="0">
                <a:latin typeface="Arial"/>
                <a:cs typeface="Arial"/>
              </a:rPr>
              <a:t>Q1 </a:t>
            </a:r>
            <a:r>
              <a:rPr sz="950" spc="-10" dirty="0">
                <a:latin typeface="Arial"/>
                <a:cs typeface="Arial"/>
              </a:rPr>
              <a:t>at its chemical plant in Henan, China,  and will receive another two before the end of </a:t>
            </a:r>
            <a:r>
              <a:rPr sz="950" spc="-5" dirty="0">
                <a:latin typeface="Arial"/>
                <a:cs typeface="Arial"/>
              </a:rPr>
              <a:t>Q2, </a:t>
            </a:r>
            <a:r>
              <a:rPr sz="950" spc="-10" dirty="0">
                <a:latin typeface="Arial"/>
                <a:cs typeface="Arial"/>
              </a:rPr>
              <a:t>completing </a:t>
            </a:r>
            <a:r>
              <a:rPr sz="950" spc="-5" dirty="0">
                <a:latin typeface="Arial"/>
                <a:cs typeface="Arial"/>
              </a:rPr>
              <a:t>a </a:t>
            </a:r>
            <a:r>
              <a:rPr sz="950" spc="-10" dirty="0">
                <a:latin typeface="Arial"/>
                <a:cs typeface="Arial"/>
              </a:rPr>
              <a:t>total order of</a:t>
            </a:r>
            <a:r>
              <a:rPr sz="950" spc="185" dirty="0">
                <a:latin typeface="Arial"/>
                <a:cs typeface="Arial"/>
              </a:rPr>
              <a:t> </a:t>
            </a:r>
            <a:r>
              <a:rPr sz="950" spc="-10" dirty="0">
                <a:latin typeface="Arial"/>
                <a:cs typeface="Arial"/>
              </a:rPr>
              <a:t>approximately</a:t>
            </a:r>
            <a:endParaRPr sz="950">
              <a:latin typeface="Arial"/>
              <a:cs typeface="Arial"/>
            </a:endParaRPr>
          </a:p>
          <a:p>
            <a:pPr marL="442595">
              <a:lnSpc>
                <a:spcPct val="100000"/>
              </a:lnSpc>
              <a:spcBef>
                <a:spcPts val="480"/>
              </a:spcBef>
            </a:pPr>
            <a:r>
              <a:rPr sz="950" spc="-15" dirty="0">
                <a:latin typeface="Arial"/>
                <a:cs typeface="Arial"/>
              </a:rPr>
              <a:t>$8.5m.</a:t>
            </a:r>
            <a:endParaRPr sz="950">
              <a:latin typeface="Arial"/>
              <a:cs typeface="Arial"/>
            </a:endParaRPr>
          </a:p>
          <a:p>
            <a:pPr marL="443230" marR="158750" indent="-215900">
              <a:lnSpc>
                <a:spcPct val="142100"/>
              </a:lnSpc>
              <a:spcBef>
                <a:spcPts val="65"/>
              </a:spcBef>
              <a:buFont typeface="Symbol"/>
              <a:buChar char=""/>
              <a:tabLst>
                <a:tab pos="442595" algn="l"/>
                <a:tab pos="443865" algn="l"/>
              </a:tabLst>
            </a:pPr>
            <a:r>
              <a:rPr sz="950" spc="-10" dirty="0">
                <a:latin typeface="Arial"/>
                <a:cs typeface="Arial"/>
              </a:rPr>
              <a:t>China National Petroleum Corporation’s Zhejiang refinery will receive two spheres in Q3,  both 50’ in</a:t>
            </a:r>
            <a:r>
              <a:rPr sz="950" spc="-40" dirty="0">
                <a:latin typeface="Arial"/>
                <a:cs typeface="Arial"/>
              </a:rPr>
              <a:t> </a:t>
            </a:r>
            <a:r>
              <a:rPr sz="950" spc="-10" dirty="0">
                <a:latin typeface="Arial"/>
                <a:cs typeface="Arial"/>
              </a:rPr>
              <a:t>diameter.</a:t>
            </a:r>
            <a:endParaRPr sz="950">
              <a:latin typeface="Arial"/>
              <a:cs typeface="Arial"/>
            </a:endParaRPr>
          </a:p>
          <a:p>
            <a:pPr marL="443230" marR="223520" indent="-215900">
              <a:lnSpc>
                <a:spcPct val="142100"/>
              </a:lnSpc>
              <a:spcBef>
                <a:spcPts val="70"/>
              </a:spcBef>
              <a:buFont typeface="Symbol"/>
              <a:buChar char=""/>
              <a:tabLst>
                <a:tab pos="442595" algn="l"/>
                <a:tab pos="443865" algn="l"/>
              </a:tabLst>
            </a:pPr>
            <a:r>
              <a:rPr sz="950" spc="-10" dirty="0">
                <a:latin typeface="Arial"/>
                <a:cs typeface="Arial"/>
              </a:rPr>
              <a:t>Indian Oil Company Limited ordered two large spheres (50’-60’ in diameter) from Sharp  Tanks and Structurals. These are scheduled </a:t>
            </a:r>
            <a:r>
              <a:rPr sz="950" spc="-5" dirty="0">
                <a:latin typeface="Arial"/>
                <a:cs typeface="Arial"/>
              </a:rPr>
              <a:t>for </a:t>
            </a:r>
            <a:r>
              <a:rPr sz="950" spc="-10" dirty="0">
                <a:latin typeface="Arial"/>
                <a:cs typeface="Arial"/>
              </a:rPr>
              <a:t>delivery in</a:t>
            </a:r>
            <a:r>
              <a:rPr sz="950" spc="70" dirty="0">
                <a:latin typeface="Arial"/>
                <a:cs typeface="Arial"/>
              </a:rPr>
              <a:t> </a:t>
            </a:r>
            <a:r>
              <a:rPr sz="950" spc="-10" dirty="0">
                <a:latin typeface="Arial"/>
                <a:cs typeface="Arial"/>
              </a:rPr>
              <a:t>Q3.</a:t>
            </a:r>
            <a:endParaRPr sz="950">
              <a:latin typeface="Arial"/>
              <a:cs typeface="Arial"/>
            </a:endParaRPr>
          </a:p>
        </p:txBody>
      </p:sp>
      <p:sp>
        <p:nvSpPr>
          <p:cNvPr id="9" name="object 9"/>
          <p:cNvSpPr txBox="1"/>
          <p:nvPr/>
        </p:nvSpPr>
        <p:spPr>
          <a:xfrm>
            <a:off x="1284983" y="8605792"/>
            <a:ext cx="5288280" cy="427355"/>
          </a:xfrm>
          <a:prstGeom prst="rect">
            <a:avLst/>
          </a:prstGeom>
        </p:spPr>
        <p:txBody>
          <a:bodyPr vert="horz" wrap="square" lIns="0" tIns="0" rIns="0" bIns="0" rtlCol="0">
            <a:spAutoFit/>
          </a:bodyPr>
          <a:lstStyle/>
          <a:p>
            <a:pPr marL="12700" marR="5080">
              <a:lnSpc>
                <a:spcPct val="142600"/>
              </a:lnSpc>
            </a:pPr>
            <a:r>
              <a:rPr sz="950" spc="-10" dirty="0">
                <a:latin typeface="Arial"/>
                <a:cs typeface="Arial"/>
              </a:rPr>
              <a:t>In EMEA, refinery capital expenditures will only grow 3% this year, driving </a:t>
            </a:r>
            <a:r>
              <a:rPr sz="950" spc="-5" dirty="0">
                <a:latin typeface="Arial"/>
                <a:cs typeface="Arial"/>
              </a:rPr>
              <a:t>a </a:t>
            </a:r>
            <a:r>
              <a:rPr sz="950" spc="-10" dirty="0">
                <a:latin typeface="Arial"/>
                <a:cs typeface="Arial"/>
              </a:rPr>
              <a:t>corresponding increase  </a:t>
            </a:r>
            <a:r>
              <a:rPr sz="950" spc="-5" dirty="0">
                <a:latin typeface="Arial"/>
                <a:cs typeface="Arial"/>
              </a:rPr>
              <a:t>in </a:t>
            </a:r>
            <a:r>
              <a:rPr sz="950" spc="-10" dirty="0">
                <a:latin typeface="Arial"/>
                <a:cs typeface="Arial"/>
              </a:rPr>
              <a:t>LPG Sphere</a:t>
            </a:r>
            <a:r>
              <a:rPr sz="950" spc="-45" dirty="0">
                <a:latin typeface="Arial"/>
                <a:cs typeface="Arial"/>
              </a:rPr>
              <a:t> </a:t>
            </a:r>
            <a:r>
              <a:rPr sz="950" spc="-10" dirty="0">
                <a:latin typeface="Arial"/>
                <a:cs typeface="Arial"/>
              </a:rPr>
              <a:t>sales.</a:t>
            </a:r>
            <a:endParaRPr sz="950">
              <a:latin typeface="Arial"/>
              <a:cs typeface="Arial"/>
            </a:endParaRP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284986" y="1109081"/>
            <a:ext cx="5245735" cy="1043940"/>
          </a:xfrm>
          <a:prstGeom prst="rect">
            <a:avLst/>
          </a:prstGeom>
        </p:spPr>
        <p:txBody>
          <a:bodyPr vert="horz" wrap="square" lIns="0" tIns="0" rIns="0" bIns="0" rtlCol="0">
            <a:spAutoFit/>
          </a:bodyPr>
          <a:lstStyle/>
          <a:p>
            <a:pPr marL="12700" marR="5080">
              <a:lnSpc>
                <a:spcPct val="142100"/>
              </a:lnSpc>
            </a:pPr>
            <a:r>
              <a:rPr sz="950" spc="-10" dirty="0">
                <a:latin typeface="Arial"/>
                <a:cs typeface="Arial"/>
              </a:rPr>
              <a:t>Demand will retreat slightly in the Americas this year, falling </a:t>
            </a:r>
            <a:r>
              <a:rPr sz="950" spc="-15" dirty="0">
                <a:latin typeface="Arial"/>
                <a:cs typeface="Arial"/>
              </a:rPr>
              <a:t>2% </a:t>
            </a:r>
            <a:r>
              <a:rPr sz="950" spc="-10" dirty="0">
                <a:latin typeface="Arial"/>
                <a:cs typeface="Arial"/>
              </a:rPr>
              <a:t>on </a:t>
            </a:r>
            <a:r>
              <a:rPr sz="950" spc="-5" dirty="0">
                <a:latin typeface="Arial"/>
                <a:cs typeface="Arial"/>
              </a:rPr>
              <a:t>a </a:t>
            </a:r>
            <a:r>
              <a:rPr sz="950" spc="-15" dirty="0">
                <a:latin typeface="Arial"/>
                <a:cs typeface="Arial"/>
              </a:rPr>
              <a:t>5% </a:t>
            </a:r>
            <a:r>
              <a:rPr sz="950" spc="-10" dirty="0">
                <a:latin typeface="Arial"/>
                <a:cs typeface="Arial"/>
              </a:rPr>
              <a:t>contraction in refinery  capital expenditures. Sphere sales will not fall as </a:t>
            </a:r>
            <a:r>
              <a:rPr sz="950" spc="-5" dirty="0">
                <a:latin typeface="Arial"/>
                <a:cs typeface="Arial"/>
              </a:rPr>
              <a:t>fast </a:t>
            </a:r>
            <a:r>
              <a:rPr sz="950" spc="-10" dirty="0">
                <a:latin typeface="Arial"/>
                <a:cs typeface="Arial"/>
              </a:rPr>
              <a:t>as refinery spending due </a:t>
            </a:r>
            <a:r>
              <a:rPr sz="950" spc="-5" dirty="0">
                <a:latin typeface="Arial"/>
                <a:cs typeface="Arial"/>
              </a:rPr>
              <a:t>to the </a:t>
            </a:r>
            <a:r>
              <a:rPr sz="950" spc="-10" dirty="0">
                <a:latin typeface="Arial"/>
                <a:cs typeface="Arial"/>
              </a:rPr>
              <a:t>growing</a:t>
            </a:r>
            <a:r>
              <a:rPr sz="950" spc="229" dirty="0">
                <a:latin typeface="Arial"/>
                <a:cs typeface="Arial"/>
              </a:rPr>
              <a:t> </a:t>
            </a:r>
            <a:r>
              <a:rPr sz="950" spc="-10" dirty="0">
                <a:latin typeface="Arial"/>
                <a:cs typeface="Arial"/>
              </a:rPr>
              <a:t>need</a:t>
            </a:r>
            <a:endParaRPr sz="950">
              <a:latin typeface="Arial"/>
              <a:cs typeface="Arial"/>
            </a:endParaRPr>
          </a:p>
          <a:p>
            <a:pPr marL="12700" marR="276225" algn="just">
              <a:lnSpc>
                <a:spcPct val="142100"/>
              </a:lnSpc>
              <a:spcBef>
                <a:spcPts val="5"/>
              </a:spcBef>
            </a:pPr>
            <a:r>
              <a:rPr sz="950" spc="-10" dirty="0">
                <a:latin typeface="Arial"/>
                <a:cs typeface="Arial"/>
              </a:rPr>
              <a:t>for shale gas storage, as </a:t>
            </a:r>
            <a:r>
              <a:rPr sz="950" spc="-5" dirty="0">
                <a:latin typeface="Arial"/>
                <a:cs typeface="Arial"/>
              </a:rPr>
              <a:t>a </a:t>
            </a:r>
            <a:r>
              <a:rPr sz="950" spc="-10" dirty="0">
                <a:latin typeface="Arial"/>
                <a:cs typeface="Arial"/>
              </a:rPr>
              <a:t>result of </a:t>
            </a:r>
            <a:r>
              <a:rPr sz="950" spc="-5" dirty="0">
                <a:latin typeface="Arial"/>
                <a:cs typeface="Arial"/>
              </a:rPr>
              <a:t>the </a:t>
            </a:r>
            <a:r>
              <a:rPr sz="950" spc="-10" dirty="0">
                <a:latin typeface="Arial"/>
                <a:cs typeface="Arial"/>
              </a:rPr>
              <a:t>major shale gas </a:t>
            </a:r>
            <a:r>
              <a:rPr sz="950" spc="-15" dirty="0">
                <a:latin typeface="Arial"/>
                <a:cs typeface="Arial"/>
              </a:rPr>
              <a:t>boom </a:t>
            </a:r>
            <a:r>
              <a:rPr sz="950" spc="-10" dirty="0">
                <a:latin typeface="Arial"/>
                <a:cs typeface="Arial"/>
              </a:rPr>
              <a:t>in </a:t>
            </a:r>
            <a:r>
              <a:rPr sz="950" spc="-5" dirty="0">
                <a:latin typeface="Arial"/>
                <a:cs typeface="Arial"/>
              </a:rPr>
              <a:t>the US. </a:t>
            </a:r>
            <a:r>
              <a:rPr sz="950" spc="-10" dirty="0">
                <a:latin typeface="Arial"/>
                <a:cs typeface="Arial"/>
              </a:rPr>
              <a:t>For example, Kinder  Morgan ordered </a:t>
            </a:r>
            <a:r>
              <a:rPr sz="950" spc="-5" dirty="0">
                <a:latin typeface="Arial"/>
                <a:cs typeface="Arial"/>
              </a:rPr>
              <a:t>a </a:t>
            </a:r>
            <a:r>
              <a:rPr sz="950" spc="-10" dirty="0">
                <a:latin typeface="Arial"/>
                <a:cs typeface="Arial"/>
              </a:rPr>
              <a:t>50’ sphere from CB&amp;I for its Galena Park NGL plant in Texas, being </a:t>
            </a:r>
            <a:r>
              <a:rPr sz="950" spc="-5" dirty="0">
                <a:latin typeface="Arial"/>
                <a:cs typeface="Arial"/>
              </a:rPr>
              <a:t>built </a:t>
            </a:r>
            <a:r>
              <a:rPr sz="950" spc="-10" dirty="0">
                <a:latin typeface="Arial"/>
                <a:cs typeface="Arial"/>
              </a:rPr>
              <a:t>to  handle shale gas, in 2012 Q3, and added another unit to </a:t>
            </a:r>
            <a:r>
              <a:rPr sz="950" spc="-5" dirty="0">
                <a:latin typeface="Arial"/>
                <a:cs typeface="Arial"/>
              </a:rPr>
              <a:t>the </a:t>
            </a:r>
            <a:r>
              <a:rPr sz="950" spc="-10" dirty="0">
                <a:latin typeface="Arial"/>
                <a:cs typeface="Arial"/>
              </a:rPr>
              <a:t>order in 2013</a:t>
            </a:r>
            <a:r>
              <a:rPr sz="950" spc="125" dirty="0">
                <a:latin typeface="Arial"/>
                <a:cs typeface="Arial"/>
              </a:rPr>
              <a:t> </a:t>
            </a:r>
            <a:r>
              <a:rPr sz="950" spc="-10" dirty="0">
                <a:latin typeface="Arial"/>
                <a:cs typeface="Arial"/>
              </a:rPr>
              <a:t>Q1.</a:t>
            </a:r>
            <a:endParaRPr sz="950">
              <a:latin typeface="Arial"/>
              <a:cs typeface="Arial"/>
            </a:endParaRPr>
          </a:p>
        </p:txBody>
      </p:sp>
      <p:sp>
        <p:nvSpPr>
          <p:cNvPr id="3" name="object 3"/>
          <p:cNvSpPr txBox="1"/>
          <p:nvPr/>
        </p:nvSpPr>
        <p:spPr>
          <a:xfrm>
            <a:off x="1284986" y="5054415"/>
            <a:ext cx="5266055" cy="1457325"/>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Demand growth will accelerate to 6% in 2014 and 7% annually beginning in 2015, primarily due to  rapid increases in Asian spending. Asian refinery capital purchases will surge at rates of 12-15%  annually on rapid fuel and chemical demand increases. Asian refiners are planning to add </a:t>
            </a:r>
            <a:r>
              <a:rPr sz="950" spc="-5" dirty="0">
                <a:latin typeface="Arial"/>
                <a:cs typeface="Arial"/>
              </a:rPr>
              <a:t>a </a:t>
            </a:r>
            <a:r>
              <a:rPr sz="950" spc="-10" dirty="0">
                <a:latin typeface="Arial"/>
                <a:cs typeface="Arial"/>
              </a:rPr>
              <a:t>total of  nearly 10m bpd in refinery distillation capacity by </a:t>
            </a:r>
            <a:r>
              <a:rPr sz="950" spc="-5" dirty="0">
                <a:latin typeface="Arial"/>
                <a:cs typeface="Arial"/>
              </a:rPr>
              <a:t>the </a:t>
            </a:r>
            <a:r>
              <a:rPr sz="950" spc="-10" dirty="0">
                <a:latin typeface="Arial"/>
                <a:cs typeface="Arial"/>
              </a:rPr>
              <a:t>end of 2020. Chinese </a:t>
            </a:r>
            <a:r>
              <a:rPr sz="950" spc="-5" dirty="0">
                <a:latin typeface="Arial"/>
                <a:cs typeface="Arial"/>
              </a:rPr>
              <a:t>projects </a:t>
            </a:r>
            <a:r>
              <a:rPr sz="950" spc="-10" dirty="0">
                <a:latin typeface="Arial"/>
                <a:cs typeface="Arial"/>
              </a:rPr>
              <a:t>alone </a:t>
            </a:r>
            <a:r>
              <a:rPr sz="950" spc="-5" dirty="0">
                <a:latin typeface="Arial"/>
                <a:cs typeface="Arial"/>
              </a:rPr>
              <a:t>will </a:t>
            </a:r>
            <a:r>
              <a:rPr sz="950" spc="-10" dirty="0">
                <a:latin typeface="Arial"/>
                <a:cs typeface="Arial"/>
              </a:rPr>
              <a:t>equal  approximately half of </a:t>
            </a:r>
            <a:r>
              <a:rPr sz="950" spc="-5" dirty="0">
                <a:latin typeface="Arial"/>
                <a:cs typeface="Arial"/>
              </a:rPr>
              <a:t>the </a:t>
            </a:r>
            <a:r>
              <a:rPr sz="950" spc="-10" dirty="0">
                <a:latin typeface="Arial"/>
                <a:cs typeface="Arial"/>
              </a:rPr>
              <a:t>total, combined with planned expansions in India, Thailand, Vietnam,  Cambodia, and even </a:t>
            </a:r>
            <a:r>
              <a:rPr sz="950" spc="-5" dirty="0">
                <a:latin typeface="Arial"/>
                <a:cs typeface="Arial"/>
              </a:rPr>
              <a:t>Japan </a:t>
            </a:r>
            <a:r>
              <a:rPr sz="950" spc="-10" dirty="0">
                <a:latin typeface="Arial"/>
                <a:cs typeface="Arial"/>
              </a:rPr>
              <a:t>(although Japanese capacity additions will largely replace outdated  refineries).</a:t>
            </a:r>
            <a:endParaRPr sz="950">
              <a:latin typeface="Arial"/>
              <a:cs typeface="Arial"/>
            </a:endParaRPr>
          </a:p>
        </p:txBody>
      </p:sp>
      <p:sp>
        <p:nvSpPr>
          <p:cNvPr id="4" name="object 4"/>
          <p:cNvSpPr txBox="1"/>
          <p:nvPr/>
        </p:nvSpPr>
        <p:spPr>
          <a:xfrm>
            <a:off x="1284986" y="6846630"/>
            <a:ext cx="5068570" cy="1045210"/>
          </a:xfrm>
          <a:prstGeom prst="rect">
            <a:avLst/>
          </a:prstGeom>
        </p:spPr>
        <p:txBody>
          <a:bodyPr vert="horz" wrap="square" lIns="0" tIns="0" rIns="0" bIns="0" rtlCol="0">
            <a:spAutoFit/>
          </a:bodyPr>
          <a:lstStyle/>
          <a:p>
            <a:pPr marL="12700" marR="5080">
              <a:lnSpc>
                <a:spcPct val="142400"/>
              </a:lnSpc>
            </a:pPr>
            <a:r>
              <a:rPr sz="950" spc="-10" dirty="0">
                <a:latin typeface="Arial"/>
                <a:cs typeface="Arial"/>
              </a:rPr>
              <a:t>LPG Sphere demand will only grow 3-4% per year in the Americas and EMEA. In </a:t>
            </a:r>
            <a:r>
              <a:rPr sz="950" spc="-5" dirty="0">
                <a:latin typeface="Arial"/>
                <a:cs typeface="Arial"/>
              </a:rPr>
              <a:t>the </a:t>
            </a:r>
            <a:r>
              <a:rPr sz="950" spc="-10" dirty="0">
                <a:latin typeface="Arial"/>
                <a:cs typeface="Arial"/>
              </a:rPr>
              <a:t>Americas,  planned projects </a:t>
            </a:r>
            <a:r>
              <a:rPr sz="950" spc="-5" dirty="0">
                <a:latin typeface="Arial"/>
                <a:cs typeface="Arial"/>
              </a:rPr>
              <a:t>(mostly </a:t>
            </a:r>
            <a:r>
              <a:rPr sz="950" spc="-10" dirty="0">
                <a:latin typeface="Arial"/>
                <a:cs typeface="Arial"/>
              </a:rPr>
              <a:t>on </a:t>
            </a:r>
            <a:r>
              <a:rPr sz="950" spc="-5" dirty="0">
                <a:latin typeface="Arial"/>
                <a:cs typeface="Arial"/>
              </a:rPr>
              <a:t>the </a:t>
            </a:r>
            <a:r>
              <a:rPr sz="950" spc="-10" dirty="0">
                <a:latin typeface="Arial"/>
                <a:cs typeface="Arial"/>
              </a:rPr>
              <a:t>part of Latin American refiners Petrobras and PDVSA) will add  approximately 2m bpd in refining capacity. In EMEA, the completion of Saudi Aramco’s  megaprojects, Russian expansions on the part of Gazprom and Rosneft, and Iraq’s Nassiriya  development will contribute </a:t>
            </a:r>
            <a:r>
              <a:rPr sz="950" spc="-5" dirty="0">
                <a:latin typeface="Arial"/>
                <a:cs typeface="Arial"/>
              </a:rPr>
              <a:t>to </a:t>
            </a:r>
            <a:r>
              <a:rPr sz="950" spc="-10" dirty="0">
                <a:latin typeface="Arial"/>
                <a:cs typeface="Arial"/>
              </a:rPr>
              <a:t>new refining capacity of approximately 2.5m</a:t>
            </a:r>
            <a:r>
              <a:rPr sz="950" spc="155" dirty="0">
                <a:latin typeface="Arial"/>
                <a:cs typeface="Arial"/>
              </a:rPr>
              <a:t> </a:t>
            </a:r>
            <a:r>
              <a:rPr sz="950" spc="-10" dirty="0">
                <a:latin typeface="Arial"/>
                <a:cs typeface="Arial"/>
              </a:rPr>
              <a:t>bpd.</a:t>
            </a:r>
            <a:endParaRPr sz="950">
              <a:latin typeface="Arial"/>
              <a:cs typeface="Arial"/>
            </a:endParaRPr>
          </a:p>
        </p:txBody>
      </p:sp>
      <p:sp>
        <p:nvSpPr>
          <p:cNvPr id="5" name="object 5"/>
          <p:cNvSpPr txBox="1"/>
          <p:nvPr/>
        </p:nvSpPr>
        <p:spPr>
          <a:xfrm>
            <a:off x="1177546" y="8358855"/>
            <a:ext cx="1464310" cy="158750"/>
          </a:xfrm>
          <a:prstGeom prst="rect">
            <a:avLst/>
          </a:prstGeom>
        </p:spPr>
        <p:txBody>
          <a:bodyPr vert="horz" wrap="square" lIns="0" tIns="0" rIns="0" bIns="0" rtlCol="0">
            <a:spAutoFit/>
          </a:bodyPr>
          <a:lstStyle/>
          <a:p>
            <a:pPr marL="12700">
              <a:lnSpc>
                <a:spcPct val="100000"/>
              </a:lnSpc>
            </a:pPr>
            <a:r>
              <a:rPr sz="950" b="1" spc="-5" dirty="0">
                <a:latin typeface="Arial"/>
                <a:cs typeface="Arial"/>
              </a:rPr>
              <a:t>12.1.2   </a:t>
            </a:r>
            <a:r>
              <a:rPr sz="950" b="1" spc="-10" dirty="0">
                <a:latin typeface="Arial"/>
                <a:cs typeface="Arial"/>
              </a:rPr>
              <a:t>Supply</a:t>
            </a:r>
            <a:r>
              <a:rPr sz="950" b="1" spc="-45" dirty="0">
                <a:latin typeface="Arial"/>
                <a:cs typeface="Arial"/>
              </a:rPr>
              <a:t> </a:t>
            </a:r>
            <a:r>
              <a:rPr sz="950" b="1" spc="-10" dirty="0">
                <a:latin typeface="Arial"/>
                <a:cs typeface="Arial"/>
              </a:rPr>
              <a:t>(Capacity)</a:t>
            </a:r>
            <a:endParaRPr sz="950">
              <a:latin typeface="Arial"/>
              <a:cs typeface="Arial"/>
            </a:endParaRPr>
          </a:p>
        </p:txBody>
      </p:sp>
      <p:sp>
        <p:nvSpPr>
          <p:cNvPr id="6" name="object 6"/>
          <p:cNvSpPr/>
          <p:nvPr/>
        </p:nvSpPr>
        <p:spPr>
          <a:xfrm>
            <a:off x="1871472" y="2769107"/>
            <a:ext cx="4021454" cy="2068195"/>
          </a:xfrm>
          <a:custGeom>
            <a:avLst/>
            <a:gdLst/>
            <a:ahLst/>
            <a:cxnLst/>
            <a:rect l="l" t="t" r="r" b="b"/>
            <a:pathLst>
              <a:path w="4021454" h="2068195">
                <a:moveTo>
                  <a:pt x="0" y="2068068"/>
                </a:moveTo>
                <a:lnTo>
                  <a:pt x="4021074" y="2068068"/>
                </a:lnTo>
                <a:lnTo>
                  <a:pt x="4021074" y="0"/>
                </a:lnTo>
                <a:lnTo>
                  <a:pt x="0" y="0"/>
                </a:lnTo>
                <a:lnTo>
                  <a:pt x="0" y="2068068"/>
                </a:lnTo>
                <a:close/>
              </a:path>
            </a:pathLst>
          </a:custGeom>
          <a:solidFill>
            <a:srgbClr val="F1F1F1"/>
          </a:solidFill>
        </p:spPr>
        <p:txBody>
          <a:bodyPr wrap="square" lIns="0" tIns="0" rIns="0" bIns="0" rtlCol="0"/>
          <a:lstStyle/>
          <a:p>
            <a:endParaRPr/>
          </a:p>
        </p:txBody>
      </p:sp>
      <p:sp>
        <p:nvSpPr>
          <p:cNvPr id="7" name="object 7"/>
          <p:cNvSpPr/>
          <p:nvPr/>
        </p:nvSpPr>
        <p:spPr>
          <a:xfrm>
            <a:off x="2724530" y="4386071"/>
            <a:ext cx="0" cy="161925"/>
          </a:xfrm>
          <a:custGeom>
            <a:avLst/>
            <a:gdLst/>
            <a:ahLst/>
            <a:cxnLst/>
            <a:rect l="l" t="t" r="r" b="b"/>
            <a:pathLst>
              <a:path h="161925">
                <a:moveTo>
                  <a:pt x="0" y="0"/>
                </a:moveTo>
                <a:lnTo>
                  <a:pt x="0" y="161544"/>
                </a:lnTo>
              </a:path>
            </a:pathLst>
          </a:custGeom>
          <a:ln w="8381">
            <a:solidFill>
              <a:srgbClr val="326598"/>
            </a:solidFill>
          </a:ln>
        </p:spPr>
        <p:txBody>
          <a:bodyPr wrap="square" lIns="0" tIns="0" rIns="0" bIns="0" rtlCol="0"/>
          <a:lstStyle/>
          <a:p>
            <a:endParaRPr/>
          </a:p>
        </p:txBody>
      </p:sp>
      <p:sp>
        <p:nvSpPr>
          <p:cNvPr id="8" name="object 8"/>
          <p:cNvSpPr/>
          <p:nvPr/>
        </p:nvSpPr>
        <p:spPr>
          <a:xfrm>
            <a:off x="2761869" y="4379214"/>
            <a:ext cx="0" cy="168910"/>
          </a:xfrm>
          <a:custGeom>
            <a:avLst/>
            <a:gdLst/>
            <a:ahLst/>
            <a:cxnLst/>
            <a:rect l="l" t="t" r="r" b="b"/>
            <a:pathLst>
              <a:path h="168910">
                <a:moveTo>
                  <a:pt x="0" y="0"/>
                </a:moveTo>
                <a:lnTo>
                  <a:pt x="0" y="168401"/>
                </a:lnTo>
              </a:path>
            </a:pathLst>
          </a:custGeom>
          <a:ln w="17525">
            <a:solidFill>
              <a:srgbClr val="326598"/>
            </a:solidFill>
          </a:ln>
        </p:spPr>
        <p:txBody>
          <a:bodyPr wrap="square" lIns="0" tIns="0" rIns="0" bIns="0" rtlCol="0"/>
          <a:lstStyle/>
          <a:p>
            <a:endParaRPr/>
          </a:p>
        </p:txBody>
      </p:sp>
      <p:sp>
        <p:nvSpPr>
          <p:cNvPr id="9" name="object 9"/>
          <p:cNvSpPr/>
          <p:nvPr/>
        </p:nvSpPr>
        <p:spPr>
          <a:xfrm>
            <a:off x="2803779" y="4372355"/>
            <a:ext cx="0" cy="175260"/>
          </a:xfrm>
          <a:custGeom>
            <a:avLst/>
            <a:gdLst/>
            <a:ahLst/>
            <a:cxnLst/>
            <a:rect l="l" t="t" r="r" b="b"/>
            <a:pathLst>
              <a:path h="175260">
                <a:moveTo>
                  <a:pt x="0" y="0"/>
                </a:moveTo>
                <a:lnTo>
                  <a:pt x="0" y="175260"/>
                </a:lnTo>
              </a:path>
            </a:pathLst>
          </a:custGeom>
          <a:ln w="17525">
            <a:solidFill>
              <a:srgbClr val="326598"/>
            </a:solidFill>
          </a:ln>
        </p:spPr>
        <p:txBody>
          <a:bodyPr wrap="square" lIns="0" tIns="0" rIns="0" bIns="0" rtlCol="0"/>
          <a:lstStyle/>
          <a:p>
            <a:endParaRPr/>
          </a:p>
        </p:txBody>
      </p:sp>
      <p:sp>
        <p:nvSpPr>
          <p:cNvPr id="10" name="object 10"/>
          <p:cNvSpPr/>
          <p:nvPr/>
        </p:nvSpPr>
        <p:spPr>
          <a:xfrm>
            <a:off x="2845307" y="4364735"/>
            <a:ext cx="0" cy="182880"/>
          </a:xfrm>
          <a:custGeom>
            <a:avLst/>
            <a:gdLst/>
            <a:ahLst/>
            <a:cxnLst/>
            <a:rect l="l" t="t" r="r" b="b"/>
            <a:pathLst>
              <a:path h="182879">
                <a:moveTo>
                  <a:pt x="0" y="0"/>
                </a:moveTo>
                <a:lnTo>
                  <a:pt x="0" y="182879"/>
                </a:lnTo>
              </a:path>
            </a:pathLst>
          </a:custGeom>
          <a:ln w="16763">
            <a:solidFill>
              <a:srgbClr val="326598"/>
            </a:solidFill>
          </a:ln>
        </p:spPr>
        <p:txBody>
          <a:bodyPr wrap="square" lIns="0" tIns="0" rIns="0" bIns="0" rtlCol="0"/>
          <a:lstStyle/>
          <a:p>
            <a:endParaRPr/>
          </a:p>
        </p:txBody>
      </p:sp>
      <p:sp>
        <p:nvSpPr>
          <p:cNvPr id="11" name="object 11"/>
          <p:cNvSpPr/>
          <p:nvPr/>
        </p:nvSpPr>
        <p:spPr>
          <a:xfrm>
            <a:off x="2886836" y="4360164"/>
            <a:ext cx="0" cy="187960"/>
          </a:xfrm>
          <a:custGeom>
            <a:avLst/>
            <a:gdLst/>
            <a:ahLst/>
            <a:cxnLst/>
            <a:rect l="l" t="t" r="r" b="b"/>
            <a:pathLst>
              <a:path h="187960">
                <a:moveTo>
                  <a:pt x="0" y="0"/>
                </a:moveTo>
                <a:lnTo>
                  <a:pt x="0" y="187451"/>
                </a:lnTo>
              </a:path>
            </a:pathLst>
          </a:custGeom>
          <a:ln w="17525">
            <a:solidFill>
              <a:srgbClr val="326598"/>
            </a:solidFill>
          </a:ln>
        </p:spPr>
        <p:txBody>
          <a:bodyPr wrap="square" lIns="0" tIns="0" rIns="0" bIns="0" rtlCol="0"/>
          <a:lstStyle/>
          <a:p>
            <a:endParaRPr/>
          </a:p>
        </p:txBody>
      </p:sp>
      <p:sp>
        <p:nvSpPr>
          <p:cNvPr id="12" name="object 12"/>
          <p:cNvSpPr/>
          <p:nvPr/>
        </p:nvSpPr>
        <p:spPr>
          <a:xfrm>
            <a:off x="2927604" y="4354829"/>
            <a:ext cx="0" cy="193040"/>
          </a:xfrm>
          <a:custGeom>
            <a:avLst/>
            <a:gdLst/>
            <a:ahLst/>
            <a:cxnLst/>
            <a:rect l="l" t="t" r="r" b="b"/>
            <a:pathLst>
              <a:path h="193039">
                <a:moveTo>
                  <a:pt x="0" y="0"/>
                </a:moveTo>
                <a:lnTo>
                  <a:pt x="0" y="192786"/>
                </a:lnTo>
              </a:path>
            </a:pathLst>
          </a:custGeom>
          <a:ln w="15239">
            <a:solidFill>
              <a:srgbClr val="326598"/>
            </a:solidFill>
          </a:ln>
        </p:spPr>
        <p:txBody>
          <a:bodyPr wrap="square" lIns="0" tIns="0" rIns="0" bIns="0" rtlCol="0"/>
          <a:lstStyle/>
          <a:p>
            <a:endParaRPr/>
          </a:p>
        </p:txBody>
      </p:sp>
      <p:sp>
        <p:nvSpPr>
          <p:cNvPr id="13" name="object 13"/>
          <p:cNvSpPr/>
          <p:nvPr/>
        </p:nvSpPr>
        <p:spPr>
          <a:xfrm>
            <a:off x="2969132" y="4350258"/>
            <a:ext cx="0" cy="197485"/>
          </a:xfrm>
          <a:custGeom>
            <a:avLst/>
            <a:gdLst/>
            <a:ahLst/>
            <a:cxnLst/>
            <a:rect l="l" t="t" r="r" b="b"/>
            <a:pathLst>
              <a:path h="197485">
                <a:moveTo>
                  <a:pt x="0" y="0"/>
                </a:moveTo>
                <a:lnTo>
                  <a:pt x="0" y="197358"/>
                </a:lnTo>
              </a:path>
            </a:pathLst>
          </a:custGeom>
          <a:ln w="16001">
            <a:solidFill>
              <a:srgbClr val="326598"/>
            </a:solidFill>
          </a:ln>
        </p:spPr>
        <p:txBody>
          <a:bodyPr wrap="square" lIns="0" tIns="0" rIns="0" bIns="0" rtlCol="0"/>
          <a:lstStyle/>
          <a:p>
            <a:endParaRPr/>
          </a:p>
        </p:txBody>
      </p:sp>
      <p:sp>
        <p:nvSpPr>
          <p:cNvPr id="14" name="object 14"/>
          <p:cNvSpPr/>
          <p:nvPr/>
        </p:nvSpPr>
        <p:spPr>
          <a:xfrm>
            <a:off x="3011042" y="4344923"/>
            <a:ext cx="0" cy="203200"/>
          </a:xfrm>
          <a:custGeom>
            <a:avLst/>
            <a:gdLst/>
            <a:ahLst/>
            <a:cxnLst/>
            <a:rect l="l" t="t" r="r" b="b"/>
            <a:pathLst>
              <a:path h="203200">
                <a:moveTo>
                  <a:pt x="0" y="0"/>
                </a:moveTo>
                <a:lnTo>
                  <a:pt x="0" y="202691"/>
                </a:lnTo>
              </a:path>
            </a:pathLst>
          </a:custGeom>
          <a:ln w="16001">
            <a:solidFill>
              <a:srgbClr val="326598"/>
            </a:solidFill>
          </a:ln>
        </p:spPr>
        <p:txBody>
          <a:bodyPr wrap="square" lIns="0" tIns="0" rIns="0" bIns="0" rtlCol="0"/>
          <a:lstStyle/>
          <a:p>
            <a:endParaRPr/>
          </a:p>
        </p:txBody>
      </p:sp>
      <p:sp>
        <p:nvSpPr>
          <p:cNvPr id="15" name="object 15"/>
          <p:cNvSpPr/>
          <p:nvPr/>
        </p:nvSpPr>
        <p:spPr>
          <a:xfrm>
            <a:off x="3051810" y="4340352"/>
            <a:ext cx="0" cy="207645"/>
          </a:xfrm>
          <a:custGeom>
            <a:avLst/>
            <a:gdLst/>
            <a:ahLst/>
            <a:cxnLst/>
            <a:rect l="l" t="t" r="r" b="b"/>
            <a:pathLst>
              <a:path h="207645">
                <a:moveTo>
                  <a:pt x="0" y="0"/>
                </a:moveTo>
                <a:lnTo>
                  <a:pt x="0" y="207263"/>
                </a:lnTo>
              </a:path>
            </a:pathLst>
          </a:custGeom>
          <a:ln w="16763">
            <a:solidFill>
              <a:srgbClr val="326598"/>
            </a:solidFill>
          </a:ln>
        </p:spPr>
        <p:txBody>
          <a:bodyPr wrap="square" lIns="0" tIns="0" rIns="0" bIns="0" rtlCol="0"/>
          <a:lstStyle/>
          <a:p>
            <a:endParaRPr/>
          </a:p>
        </p:txBody>
      </p:sp>
      <p:sp>
        <p:nvSpPr>
          <p:cNvPr id="16" name="object 16"/>
          <p:cNvSpPr/>
          <p:nvPr/>
        </p:nvSpPr>
        <p:spPr>
          <a:xfrm>
            <a:off x="3093339" y="4336541"/>
            <a:ext cx="0" cy="211454"/>
          </a:xfrm>
          <a:custGeom>
            <a:avLst/>
            <a:gdLst/>
            <a:ahLst/>
            <a:cxnLst/>
            <a:rect l="l" t="t" r="r" b="b"/>
            <a:pathLst>
              <a:path h="211454">
                <a:moveTo>
                  <a:pt x="0" y="0"/>
                </a:moveTo>
                <a:lnTo>
                  <a:pt x="0" y="211074"/>
                </a:lnTo>
              </a:path>
            </a:pathLst>
          </a:custGeom>
          <a:ln w="17525">
            <a:solidFill>
              <a:srgbClr val="326598"/>
            </a:solidFill>
          </a:ln>
        </p:spPr>
        <p:txBody>
          <a:bodyPr wrap="square" lIns="0" tIns="0" rIns="0" bIns="0" rtlCol="0"/>
          <a:lstStyle/>
          <a:p>
            <a:endParaRPr/>
          </a:p>
        </p:txBody>
      </p:sp>
      <p:sp>
        <p:nvSpPr>
          <p:cNvPr id="17" name="object 17"/>
          <p:cNvSpPr/>
          <p:nvPr/>
        </p:nvSpPr>
        <p:spPr>
          <a:xfrm>
            <a:off x="3134867" y="4331970"/>
            <a:ext cx="0" cy="215900"/>
          </a:xfrm>
          <a:custGeom>
            <a:avLst/>
            <a:gdLst/>
            <a:ahLst/>
            <a:cxnLst/>
            <a:rect l="l" t="t" r="r" b="b"/>
            <a:pathLst>
              <a:path h="215900">
                <a:moveTo>
                  <a:pt x="0" y="0"/>
                </a:moveTo>
                <a:lnTo>
                  <a:pt x="0" y="215646"/>
                </a:lnTo>
              </a:path>
            </a:pathLst>
          </a:custGeom>
          <a:ln w="16763">
            <a:solidFill>
              <a:srgbClr val="326598"/>
            </a:solidFill>
          </a:ln>
        </p:spPr>
        <p:txBody>
          <a:bodyPr wrap="square" lIns="0" tIns="0" rIns="0" bIns="0" rtlCol="0"/>
          <a:lstStyle/>
          <a:p>
            <a:endParaRPr/>
          </a:p>
        </p:txBody>
      </p:sp>
      <p:sp>
        <p:nvSpPr>
          <p:cNvPr id="18" name="object 18"/>
          <p:cNvSpPr/>
          <p:nvPr/>
        </p:nvSpPr>
        <p:spPr>
          <a:xfrm>
            <a:off x="3176397" y="4325873"/>
            <a:ext cx="0" cy="222250"/>
          </a:xfrm>
          <a:custGeom>
            <a:avLst/>
            <a:gdLst/>
            <a:ahLst/>
            <a:cxnLst/>
            <a:rect l="l" t="t" r="r" b="b"/>
            <a:pathLst>
              <a:path h="222250">
                <a:moveTo>
                  <a:pt x="0" y="0"/>
                </a:moveTo>
                <a:lnTo>
                  <a:pt x="0" y="221741"/>
                </a:lnTo>
              </a:path>
            </a:pathLst>
          </a:custGeom>
          <a:ln w="17525">
            <a:solidFill>
              <a:srgbClr val="326598"/>
            </a:solidFill>
          </a:ln>
        </p:spPr>
        <p:txBody>
          <a:bodyPr wrap="square" lIns="0" tIns="0" rIns="0" bIns="0" rtlCol="0"/>
          <a:lstStyle/>
          <a:p>
            <a:endParaRPr/>
          </a:p>
        </p:txBody>
      </p:sp>
      <p:sp>
        <p:nvSpPr>
          <p:cNvPr id="19" name="object 19"/>
          <p:cNvSpPr/>
          <p:nvPr/>
        </p:nvSpPr>
        <p:spPr>
          <a:xfrm>
            <a:off x="3217545" y="4320540"/>
            <a:ext cx="0" cy="227329"/>
          </a:xfrm>
          <a:custGeom>
            <a:avLst/>
            <a:gdLst/>
            <a:ahLst/>
            <a:cxnLst/>
            <a:rect l="l" t="t" r="r" b="b"/>
            <a:pathLst>
              <a:path h="227329">
                <a:moveTo>
                  <a:pt x="0" y="0"/>
                </a:moveTo>
                <a:lnTo>
                  <a:pt x="0" y="227075"/>
                </a:lnTo>
              </a:path>
            </a:pathLst>
          </a:custGeom>
          <a:ln w="16001">
            <a:solidFill>
              <a:srgbClr val="326598"/>
            </a:solidFill>
          </a:ln>
        </p:spPr>
        <p:txBody>
          <a:bodyPr wrap="square" lIns="0" tIns="0" rIns="0" bIns="0" rtlCol="0"/>
          <a:lstStyle/>
          <a:p>
            <a:endParaRPr/>
          </a:p>
        </p:txBody>
      </p:sp>
      <p:sp>
        <p:nvSpPr>
          <p:cNvPr id="20" name="object 20"/>
          <p:cNvSpPr/>
          <p:nvPr/>
        </p:nvSpPr>
        <p:spPr>
          <a:xfrm>
            <a:off x="3259073" y="4314444"/>
            <a:ext cx="0" cy="233679"/>
          </a:xfrm>
          <a:custGeom>
            <a:avLst/>
            <a:gdLst/>
            <a:ahLst/>
            <a:cxnLst/>
            <a:rect l="l" t="t" r="r" b="b"/>
            <a:pathLst>
              <a:path h="233679">
                <a:moveTo>
                  <a:pt x="0" y="0"/>
                </a:moveTo>
                <a:lnTo>
                  <a:pt x="0" y="233172"/>
                </a:lnTo>
              </a:path>
            </a:pathLst>
          </a:custGeom>
          <a:ln w="15239">
            <a:solidFill>
              <a:srgbClr val="326598"/>
            </a:solidFill>
          </a:ln>
        </p:spPr>
        <p:txBody>
          <a:bodyPr wrap="square" lIns="0" tIns="0" rIns="0" bIns="0" rtlCol="0"/>
          <a:lstStyle/>
          <a:p>
            <a:endParaRPr/>
          </a:p>
        </p:txBody>
      </p:sp>
      <p:sp>
        <p:nvSpPr>
          <p:cNvPr id="21" name="object 21"/>
          <p:cNvSpPr/>
          <p:nvPr/>
        </p:nvSpPr>
        <p:spPr>
          <a:xfrm>
            <a:off x="3300603" y="4307585"/>
            <a:ext cx="0" cy="240029"/>
          </a:xfrm>
          <a:custGeom>
            <a:avLst/>
            <a:gdLst/>
            <a:ahLst/>
            <a:cxnLst/>
            <a:rect l="l" t="t" r="r" b="b"/>
            <a:pathLst>
              <a:path h="240029">
                <a:moveTo>
                  <a:pt x="0" y="0"/>
                </a:moveTo>
                <a:lnTo>
                  <a:pt x="0" y="240029"/>
                </a:lnTo>
              </a:path>
            </a:pathLst>
          </a:custGeom>
          <a:ln w="16001">
            <a:solidFill>
              <a:srgbClr val="326598"/>
            </a:solidFill>
          </a:ln>
        </p:spPr>
        <p:txBody>
          <a:bodyPr wrap="square" lIns="0" tIns="0" rIns="0" bIns="0" rtlCol="0"/>
          <a:lstStyle/>
          <a:p>
            <a:endParaRPr/>
          </a:p>
        </p:txBody>
      </p:sp>
      <p:sp>
        <p:nvSpPr>
          <p:cNvPr id="22" name="object 22"/>
          <p:cNvSpPr/>
          <p:nvPr/>
        </p:nvSpPr>
        <p:spPr>
          <a:xfrm>
            <a:off x="3342132" y="4300728"/>
            <a:ext cx="0" cy="247015"/>
          </a:xfrm>
          <a:custGeom>
            <a:avLst/>
            <a:gdLst/>
            <a:ahLst/>
            <a:cxnLst/>
            <a:rect l="l" t="t" r="r" b="b"/>
            <a:pathLst>
              <a:path h="247014">
                <a:moveTo>
                  <a:pt x="0" y="0"/>
                </a:moveTo>
                <a:lnTo>
                  <a:pt x="0" y="246887"/>
                </a:lnTo>
              </a:path>
            </a:pathLst>
          </a:custGeom>
          <a:ln w="15239">
            <a:solidFill>
              <a:srgbClr val="326598"/>
            </a:solidFill>
          </a:ln>
        </p:spPr>
        <p:txBody>
          <a:bodyPr wrap="square" lIns="0" tIns="0" rIns="0" bIns="0" rtlCol="0"/>
          <a:lstStyle/>
          <a:p>
            <a:endParaRPr/>
          </a:p>
        </p:txBody>
      </p:sp>
      <p:sp>
        <p:nvSpPr>
          <p:cNvPr id="23" name="object 23"/>
          <p:cNvSpPr/>
          <p:nvPr/>
        </p:nvSpPr>
        <p:spPr>
          <a:xfrm>
            <a:off x="3382898" y="4303014"/>
            <a:ext cx="0" cy="245110"/>
          </a:xfrm>
          <a:custGeom>
            <a:avLst/>
            <a:gdLst/>
            <a:ahLst/>
            <a:cxnLst/>
            <a:rect l="l" t="t" r="r" b="b"/>
            <a:pathLst>
              <a:path h="245110">
                <a:moveTo>
                  <a:pt x="0" y="0"/>
                </a:moveTo>
                <a:lnTo>
                  <a:pt x="0" y="244601"/>
                </a:lnTo>
              </a:path>
            </a:pathLst>
          </a:custGeom>
          <a:ln w="17525">
            <a:solidFill>
              <a:srgbClr val="326598"/>
            </a:solidFill>
          </a:ln>
        </p:spPr>
        <p:txBody>
          <a:bodyPr wrap="square" lIns="0" tIns="0" rIns="0" bIns="0" rtlCol="0"/>
          <a:lstStyle/>
          <a:p>
            <a:endParaRPr/>
          </a:p>
        </p:txBody>
      </p:sp>
      <p:sp>
        <p:nvSpPr>
          <p:cNvPr id="24" name="object 24"/>
          <p:cNvSpPr/>
          <p:nvPr/>
        </p:nvSpPr>
        <p:spPr>
          <a:xfrm>
            <a:off x="3424809" y="4307585"/>
            <a:ext cx="0" cy="240029"/>
          </a:xfrm>
          <a:custGeom>
            <a:avLst/>
            <a:gdLst/>
            <a:ahLst/>
            <a:cxnLst/>
            <a:rect l="l" t="t" r="r" b="b"/>
            <a:pathLst>
              <a:path h="240029">
                <a:moveTo>
                  <a:pt x="0" y="0"/>
                </a:moveTo>
                <a:lnTo>
                  <a:pt x="0" y="240029"/>
                </a:lnTo>
              </a:path>
            </a:pathLst>
          </a:custGeom>
          <a:ln w="17525">
            <a:solidFill>
              <a:srgbClr val="326598"/>
            </a:solidFill>
          </a:ln>
        </p:spPr>
        <p:txBody>
          <a:bodyPr wrap="square" lIns="0" tIns="0" rIns="0" bIns="0" rtlCol="0"/>
          <a:lstStyle/>
          <a:p>
            <a:endParaRPr/>
          </a:p>
        </p:txBody>
      </p:sp>
      <p:sp>
        <p:nvSpPr>
          <p:cNvPr id="25" name="object 25"/>
          <p:cNvSpPr/>
          <p:nvPr/>
        </p:nvSpPr>
        <p:spPr>
          <a:xfrm>
            <a:off x="3466338" y="4310634"/>
            <a:ext cx="0" cy="237490"/>
          </a:xfrm>
          <a:custGeom>
            <a:avLst/>
            <a:gdLst/>
            <a:ahLst/>
            <a:cxnLst/>
            <a:rect l="l" t="t" r="r" b="b"/>
            <a:pathLst>
              <a:path h="237489">
                <a:moveTo>
                  <a:pt x="0" y="0"/>
                </a:moveTo>
                <a:lnTo>
                  <a:pt x="0" y="236982"/>
                </a:lnTo>
              </a:path>
            </a:pathLst>
          </a:custGeom>
          <a:ln w="16763">
            <a:solidFill>
              <a:srgbClr val="326598"/>
            </a:solidFill>
          </a:ln>
        </p:spPr>
        <p:txBody>
          <a:bodyPr wrap="square" lIns="0" tIns="0" rIns="0" bIns="0" rtlCol="0"/>
          <a:lstStyle/>
          <a:p>
            <a:endParaRPr/>
          </a:p>
        </p:txBody>
      </p:sp>
      <p:sp>
        <p:nvSpPr>
          <p:cNvPr id="26" name="object 26"/>
          <p:cNvSpPr/>
          <p:nvPr/>
        </p:nvSpPr>
        <p:spPr>
          <a:xfrm>
            <a:off x="3507104" y="4313682"/>
            <a:ext cx="0" cy="234315"/>
          </a:xfrm>
          <a:custGeom>
            <a:avLst/>
            <a:gdLst/>
            <a:ahLst/>
            <a:cxnLst/>
            <a:rect l="l" t="t" r="r" b="b"/>
            <a:pathLst>
              <a:path h="234314">
                <a:moveTo>
                  <a:pt x="0" y="0"/>
                </a:moveTo>
                <a:lnTo>
                  <a:pt x="0" y="233934"/>
                </a:lnTo>
              </a:path>
            </a:pathLst>
          </a:custGeom>
          <a:ln w="16001">
            <a:solidFill>
              <a:srgbClr val="326598"/>
            </a:solidFill>
          </a:ln>
        </p:spPr>
        <p:txBody>
          <a:bodyPr wrap="square" lIns="0" tIns="0" rIns="0" bIns="0" rtlCol="0"/>
          <a:lstStyle/>
          <a:p>
            <a:endParaRPr/>
          </a:p>
        </p:txBody>
      </p:sp>
      <p:sp>
        <p:nvSpPr>
          <p:cNvPr id="27" name="object 27"/>
          <p:cNvSpPr/>
          <p:nvPr/>
        </p:nvSpPr>
        <p:spPr>
          <a:xfrm>
            <a:off x="3548634" y="4313682"/>
            <a:ext cx="0" cy="234315"/>
          </a:xfrm>
          <a:custGeom>
            <a:avLst/>
            <a:gdLst/>
            <a:ahLst/>
            <a:cxnLst/>
            <a:rect l="l" t="t" r="r" b="b"/>
            <a:pathLst>
              <a:path h="234314">
                <a:moveTo>
                  <a:pt x="0" y="0"/>
                </a:moveTo>
                <a:lnTo>
                  <a:pt x="0" y="233934"/>
                </a:lnTo>
              </a:path>
            </a:pathLst>
          </a:custGeom>
          <a:ln w="15239">
            <a:solidFill>
              <a:srgbClr val="326598"/>
            </a:solidFill>
          </a:ln>
        </p:spPr>
        <p:txBody>
          <a:bodyPr wrap="square" lIns="0" tIns="0" rIns="0" bIns="0" rtlCol="0"/>
          <a:lstStyle/>
          <a:p>
            <a:endParaRPr/>
          </a:p>
        </p:txBody>
      </p:sp>
      <p:sp>
        <p:nvSpPr>
          <p:cNvPr id="28" name="object 28"/>
          <p:cNvSpPr/>
          <p:nvPr/>
        </p:nvSpPr>
        <p:spPr>
          <a:xfrm>
            <a:off x="3590163" y="4313682"/>
            <a:ext cx="0" cy="234315"/>
          </a:xfrm>
          <a:custGeom>
            <a:avLst/>
            <a:gdLst/>
            <a:ahLst/>
            <a:cxnLst/>
            <a:rect l="l" t="t" r="r" b="b"/>
            <a:pathLst>
              <a:path h="234314">
                <a:moveTo>
                  <a:pt x="0" y="0"/>
                </a:moveTo>
                <a:lnTo>
                  <a:pt x="0" y="233934"/>
                </a:lnTo>
              </a:path>
            </a:pathLst>
          </a:custGeom>
          <a:ln w="16001">
            <a:solidFill>
              <a:srgbClr val="326598"/>
            </a:solidFill>
          </a:ln>
        </p:spPr>
        <p:txBody>
          <a:bodyPr wrap="square" lIns="0" tIns="0" rIns="0" bIns="0" rtlCol="0"/>
          <a:lstStyle/>
          <a:p>
            <a:endParaRPr/>
          </a:p>
        </p:txBody>
      </p:sp>
      <p:sp>
        <p:nvSpPr>
          <p:cNvPr id="29" name="object 29"/>
          <p:cNvSpPr/>
          <p:nvPr/>
        </p:nvSpPr>
        <p:spPr>
          <a:xfrm>
            <a:off x="3632072" y="4312158"/>
            <a:ext cx="0" cy="235585"/>
          </a:xfrm>
          <a:custGeom>
            <a:avLst/>
            <a:gdLst/>
            <a:ahLst/>
            <a:cxnLst/>
            <a:rect l="l" t="t" r="r" b="b"/>
            <a:pathLst>
              <a:path h="235585">
                <a:moveTo>
                  <a:pt x="0" y="0"/>
                </a:moveTo>
                <a:lnTo>
                  <a:pt x="0" y="235458"/>
                </a:lnTo>
              </a:path>
            </a:pathLst>
          </a:custGeom>
          <a:ln w="16001">
            <a:solidFill>
              <a:srgbClr val="326598"/>
            </a:solidFill>
          </a:ln>
        </p:spPr>
        <p:txBody>
          <a:bodyPr wrap="square" lIns="0" tIns="0" rIns="0" bIns="0" rtlCol="0"/>
          <a:lstStyle/>
          <a:p>
            <a:endParaRPr/>
          </a:p>
        </p:txBody>
      </p:sp>
      <p:sp>
        <p:nvSpPr>
          <p:cNvPr id="30" name="object 30"/>
          <p:cNvSpPr/>
          <p:nvPr/>
        </p:nvSpPr>
        <p:spPr>
          <a:xfrm>
            <a:off x="3672840" y="4312158"/>
            <a:ext cx="0" cy="235585"/>
          </a:xfrm>
          <a:custGeom>
            <a:avLst/>
            <a:gdLst/>
            <a:ahLst/>
            <a:cxnLst/>
            <a:rect l="l" t="t" r="r" b="b"/>
            <a:pathLst>
              <a:path h="235585">
                <a:moveTo>
                  <a:pt x="0" y="0"/>
                </a:moveTo>
                <a:lnTo>
                  <a:pt x="0" y="235458"/>
                </a:lnTo>
              </a:path>
            </a:pathLst>
          </a:custGeom>
          <a:ln w="16763">
            <a:solidFill>
              <a:srgbClr val="326598"/>
            </a:solidFill>
          </a:ln>
        </p:spPr>
        <p:txBody>
          <a:bodyPr wrap="square" lIns="0" tIns="0" rIns="0" bIns="0" rtlCol="0"/>
          <a:lstStyle/>
          <a:p>
            <a:endParaRPr/>
          </a:p>
        </p:txBody>
      </p:sp>
      <p:sp>
        <p:nvSpPr>
          <p:cNvPr id="31" name="object 31"/>
          <p:cNvSpPr/>
          <p:nvPr/>
        </p:nvSpPr>
        <p:spPr>
          <a:xfrm>
            <a:off x="3714369" y="4312158"/>
            <a:ext cx="0" cy="235585"/>
          </a:xfrm>
          <a:custGeom>
            <a:avLst/>
            <a:gdLst/>
            <a:ahLst/>
            <a:cxnLst/>
            <a:rect l="l" t="t" r="r" b="b"/>
            <a:pathLst>
              <a:path h="235585">
                <a:moveTo>
                  <a:pt x="0" y="0"/>
                </a:moveTo>
                <a:lnTo>
                  <a:pt x="0" y="235458"/>
                </a:lnTo>
              </a:path>
            </a:pathLst>
          </a:custGeom>
          <a:ln w="17525">
            <a:solidFill>
              <a:srgbClr val="326598"/>
            </a:solidFill>
          </a:ln>
        </p:spPr>
        <p:txBody>
          <a:bodyPr wrap="square" lIns="0" tIns="0" rIns="0" bIns="0" rtlCol="0"/>
          <a:lstStyle/>
          <a:p>
            <a:endParaRPr/>
          </a:p>
        </p:txBody>
      </p:sp>
      <p:sp>
        <p:nvSpPr>
          <p:cNvPr id="32" name="object 32"/>
          <p:cNvSpPr/>
          <p:nvPr/>
        </p:nvSpPr>
        <p:spPr>
          <a:xfrm>
            <a:off x="3755897" y="4312158"/>
            <a:ext cx="0" cy="235585"/>
          </a:xfrm>
          <a:custGeom>
            <a:avLst/>
            <a:gdLst/>
            <a:ahLst/>
            <a:cxnLst/>
            <a:rect l="l" t="t" r="r" b="b"/>
            <a:pathLst>
              <a:path h="235585">
                <a:moveTo>
                  <a:pt x="0" y="0"/>
                </a:moveTo>
                <a:lnTo>
                  <a:pt x="0" y="235458"/>
                </a:lnTo>
              </a:path>
            </a:pathLst>
          </a:custGeom>
          <a:ln w="16763">
            <a:solidFill>
              <a:srgbClr val="326598"/>
            </a:solidFill>
          </a:ln>
        </p:spPr>
        <p:txBody>
          <a:bodyPr wrap="square" lIns="0" tIns="0" rIns="0" bIns="0" rtlCol="0"/>
          <a:lstStyle/>
          <a:p>
            <a:endParaRPr/>
          </a:p>
        </p:txBody>
      </p:sp>
      <p:sp>
        <p:nvSpPr>
          <p:cNvPr id="33" name="object 33"/>
          <p:cNvSpPr/>
          <p:nvPr/>
        </p:nvSpPr>
        <p:spPr>
          <a:xfrm>
            <a:off x="3797427" y="4312158"/>
            <a:ext cx="0" cy="235585"/>
          </a:xfrm>
          <a:custGeom>
            <a:avLst/>
            <a:gdLst/>
            <a:ahLst/>
            <a:cxnLst/>
            <a:rect l="l" t="t" r="r" b="b"/>
            <a:pathLst>
              <a:path h="235585">
                <a:moveTo>
                  <a:pt x="0" y="0"/>
                </a:moveTo>
                <a:lnTo>
                  <a:pt x="0" y="235458"/>
                </a:lnTo>
              </a:path>
            </a:pathLst>
          </a:custGeom>
          <a:ln w="17525">
            <a:solidFill>
              <a:srgbClr val="326598"/>
            </a:solidFill>
          </a:ln>
        </p:spPr>
        <p:txBody>
          <a:bodyPr wrap="square" lIns="0" tIns="0" rIns="0" bIns="0" rtlCol="0"/>
          <a:lstStyle/>
          <a:p>
            <a:endParaRPr/>
          </a:p>
        </p:txBody>
      </p:sp>
      <p:sp>
        <p:nvSpPr>
          <p:cNvPr id="34" name="object 34"/>
          <p:cNvSpPr/>
          <p:nvPr/>
        </p:nvSpPr>
        <p:spPr>
          <a:xfrm>
            <a:off x="3838575" y="4312158"/>
            <a:ext cx="0" cy="235585"/>
          </a:xfrm>
          <a:custGeom>
            <a:avLst/>
            <a:gdLst/>
            <a:ahLst/>
            <a:cxnLst/>
            <a:rect l="l" t="t" r="r" b="b"/>
            <a:pathLst>
              <a:path h="235585">
                <a:moveTo>
                  <a:pt x="0" y="0"/>
                </a:moveTo>
                <a:lnTo>
                  <a:pt x="0" y="235458"/>
                </a:lnTo>
              </a:path>
            </a:pathLst>
          </a:custGeom>
          <a:ln w="16001">
            <a:solidFill>
              <a:srgbClr val="326598"/>
            </a:solidFill>
          </a:ln>
        </p:spPr>
        <p:txBody>
          <a:bodyPr wrap="square" lIns="0" tIns="0" rIns="0" bIns="0" rtlCol="0"/>
          <a:lstStyle/>
          <a:p>
            <a:endParaRPr/>
          </a:p>
        </p:txBody>
      </p:sp>
      <p:sp>
        <p:nvSpPr>
          <p:cNvPr id="35" name="object 35"/>
          <p:cNvSpPr/>
          <p:nvPr/>
        </p:nvSpPr>
        <p:spPr>
          <a:xfrm>
            <a:off x="3879722" y="4310634"/>
            <a:ext cx="0" cy="237490"/>
          </a:xfrm>
          <a:custGeom>
            <a:avLst/>
            <a:gdLst/>
            <a:ahLst/>
            <a:cxnLst/>
            <a:rect l="l" t="t" r="r" b="b"/>
            <a:pathLst>
              <a:path h="237489">
                <a:moveTo>
                  <a:pt x="0" y="0"/>
                </a:moveTo>
                <a:lnTo>
                  <a:pt x="0" y="236982"/>
                </a:lnTo>
              </a:path>
            </a:pathLst>
          </a:custGeom>
          <a:ln w="16001">
            <a:solidFill>
              <a:srgbClr val="326598"/>
            </a:solidFill>
          </a:ln>
        </p:spPr>
        <p:txBody>
          <a:bodyPr wrap="square" lIns="0" tIns="0" rIns="0" bIns="0" rtlCol="0"/>
          <a:lstStyle/>
          <a:p>
            <a:endParaRPr/>
          </a:p>
        </p:txBody>
      </p:sp>
      <p:sp>
        <p:nvSpPr>
          <p:cNvPr id="36" name="object 36"/>
          <p:cNvSpPr/>
          <p:nvPr/>
        </p:nvSpPr>
        <p:spPr>
          <a:xfrm>
            <a:off x="3921633" y="4309109"/>
            <a:ext cx="0" cy="238760"/>
          </a:xfrm>
          <a:custGeom>
            <a:avLst/>
            <a:gdLst/>
            <a:ahLst/>
            <a:cxnLst/>
            <a:rect l="l" t="t" r="r" b="b"/>
            <a:pathLst>
              <a:path h="238760">
                <a:moveTo>
                  <a:pt x="0" y="0"/>
                </a:moveTo>
                <a:lnTo>
                  <a:pt x="0" y="238506"/>
                </a:lnTo>
              </a:path>
            </a:pathLst>
          </a:custGeom>
          <a:ln w="16001">
            <a:solidFill>
              <a:srgbClr val="326598"/>
            </a:solidFill>
          </a:ln>
        </p:spPr>
        <p:txBody>
          <a:bodyPr wrap="square" lIns="0" tIns="0" rIns="0" bIns="0" rtlCol="0"/>
          <a:lstStyle/>
          <a:p>
            <a:endParaRPr/>
          </a:p>
        </p:txBody>
      </p:sp>
      <p:sp>
        <p:nvSpPr>
          <p:cNvPr id="37" name="object 37"/>
          <p:cNvSpPr/>
          <p:nvPr/>
        </p:nvSpPr>
        <p:spPr>
          <a:xfrm>
            <a:off x="3962400" y="4309109"/>
            <a:ext cx="0" cy="238760"/>
          </a:xfrm>
          <a:custGeom>
            <a:avLst/>
            <a:gdLst/>
            <a:ahLst/>
            <a:cxnLst/>
            <a:rect l="l" t="t" r="r" b="b"/>
            <a:pathLst>
              <a:path h="238760">
                <a:moveTo>
                  <a:pt x="0" y="0"/>
                </a:moveTo>
                <a:lnTo>
                  <a:pt x="0" y="238506"/>
                </a:lnTo>
              </a:path>
            </a:pathLst>
          </a:custGeom>
          <a:ln w="16763">
            <a:solidFill>
              <a:srgbClr val="326598"/>
            </a:solidFill>
          </a:ln>
        </p:spPr>
        <p:txBody>
          <a:bodyPr wrap="square" lIns="0" tIns="0" rIns="0" bIns="0" rtlCol="0"/>
          <a:lstStyle/>
          <a:p>
            <a:endParaRPr/>
          </a:p>
        </p:txBody>
      </p:sp>
      <p:sp>
        <p:nvSpPr>
          <p:cNvPr id="38" name="object 38"/>
          <p:cNvSpPr/>
          <p:nvPr/>
        </p:nvSpPr>
        <p:spPr>
          <a:xfrm>
            <a:off x="4003928" y="4307585"/>
            <a:ext cx="0" cy="240029"/>
          </a:xfrm>
          <a:custGeom>
            <a:avLst/>
            <a:gdLst/>
            <a:ahLst/>
            <a:cxnLst/>
            <a:rect l="l" t="t" r="r" b="b"/>
            <a:pathLst>
              <a:path h="240029">
                <a:moveTo>
                  <a:pt x="0" y="0"/>
                </a:moveTo>
                <a:lnTo>
                  <a:pt x="0" y="240029"/>
                </a:lnTo>
              </a:path>
            </a:pathLst>
          </a:custGeom>
          <a:ln w="17525">
            <a:solidFill>
              <a:srgbClr val="326598"/>
            </a:solidFill>
          </a:ln>
        </p:spPr>
        <p:txBody>
          <a:bodyPr wrap="square" lIns="0" tIns="0" rIns="0" bIns="0" rtlCol="0"/>
          <a:lstStyle/>
          <a:p>
            <a:endParaRPr/>
          </a:p>
        </p:txBody>
      </p:sp>
      <p:sp>
        <p:nvSpPr>
          <p:cNvPr id="39" name="object 39"/>
          <p:cNvSpPr/>
          <p:nvPr/>
        </p:nvSpPr>
        <p:spPr>
          <a:xfrm>
            <a:off x="4045458" y="4309109"/>
            <a:ext cx="0" cy="238760"/>
          </a:xfrm>
          <a:custGeom>
            <a:avLst/>
            <a:gdLst/>
            <a:ahLst/>
            <a:cxnLst/>
            <a:rect l="l" t="t" r="r" b="b"/>
            <a:pathLst>
              <a:path h="238760">
                <a:moveTo>
                  <a:pt x="0" y="0"/>
                </a:moveTo>
                <a:lnTo>
                  <a:pt x="0" y="238506"/>
                </a:lnTo>
              </a:path>
            </a:pathLst>
          </a:custGeom>
          <a:ln w="16763">
            <a:solidFill>
              <a:srgbClr val="326598"/>
            </a:solidFill>
          </a:ln>
        </p:spPr>
        <p:txBody>
          <a:bodyPr wrap="square" lIns="0" tIns="0" rIns="0" bIns="0" rtlCol="0"/>
          <a:lstStyle/>
          <a:p>
            <a:endParaRPr/>
          </a:p>
        </p:txBody>
      </p:sp>
      <p:sp>
        <p:nvSpPr>
          <p:cNvPr id="40" name="object 40"/>
          <p:cNvSpPr/>
          <p:nvPr/>
        </p:nvSpPr>
        <p:spPr>
          <a:xfrm>
            <a:off x="4086986" y="4310634"/>
            <a:ext cx="0" cy="237490"/>
          </a:xfrm>
          <a:custGeom>
            <a:avLst/>
            <a:gdLst/>
            <a:ahLst/>
            <a:cxnLst/>
            <a:rect l="l" t="t" r="r" b="b"/>
            <a:pathLst>
              <a:path h="237489">
                <a:moveTo>
                  <a:pt x="0" y="0"/>
                </a:moveTo>
                <a:lnTo>
                  <a:pt x="0" y="236982"/>
                </a:lnTo>
              </a:path>
            </a:pathLst>
          </a:custGeom>
          <a:ln w="17525">
            <a:solidFill>
              <a:srgbClr val="326598"/>
            </a:solidFill>
          </a:ln>
        </p:spPr>
        <p:txBody>
          <a:bodyPr wrap="square" lIns="0" tIns="0" rIns="0" bIns="0" rtlCol="0"/>
          <a:lstStyle/>
          <a:p>
            <a:endParaRPr/>
          </a:p>
        </p:txBody>
      </p:sp>
      <p:sp>
        <p:nvSpPr>
          <p:cNvPr id="41" name="object 41"/>
          <p:cNvSpPr/>
          <p:nvPr/>
        </p:nvSpPr>
        <p:spPr>
          <a:xfrm>
            <a:off x="4128134" y="4312158"/>
            <a:ext cx="0" cy="235585"/>
          </a:xfrm>
          <a:custGeom>
            <a:avLst/>
            <a:gdLst/>
            <a:ahLst/>
            <a:cxnLst/>
            <a:rect l="l" t="t" r="r" b="b"/>
            <a:pathLst>
              <a:path h="235585">
                <a:moveTo>
                  <a:pt x="0" y="0"/>
                </a:moveTo>
                <a:lnTo>
                  <a:pt x="0" y="235458"/>
                </a:lnTo>
              </a:path>
            </a:pathLst>
          </a:custGeom>
          <a:ln w="16001">
            <a:solidFill>
              <a:srgbClr val="326598"/>
            </a:solidFill>
          </a:ln>
        </p:spPr>
        <p:txBody>
          <a:bodyPr wrap="square" lIns="0" tIns="0" rIns="0" bIns="0" rtlCol="0"/>
          <a:lstStyle/>
          <a:p>
            <a:endParaRPr/>
          </a:p>
        </p:txBody>
      </p:sp>
      <p:sp>
        <p:nvSpPr>
          <p:cNvPr id="42" name="object 42"/>
          <p:cNvSpPr/>
          <p:nvPr/>
        </p:nvSpPr>
        <p:spPr>
          <a:xfrm>
            <a:off x="4169664" y="4314444"/>
            <a:ext cx="0" cy="233679"/>
          </a:xfrm>
          <a:custGeom>
            <a:avLst/>
            <a:gdLst/>
            <a:ahLst/>
            <a:cxnLst/>
            <a:rect l="l" t="t" r="r" b="b"/>
            <a:pathLst>
              <a:path h="233679">
                <a:moveTo>
                  <a:pt x="0" y="0"/>
                </a:moveTo>
                <a:lnTo>
                  <a:pt x="0" y="233172"/>
                </a:lnTo>
              </a:path>
            </a:pathLst>
          </a:custGeom>
          <a:ln w="15239">
            <a:solidFill>
              <a:srgbClr val="326598"/>
            </a:solidFill>
          </a:ln>
        </p:spPr>
        <p:txBody>
          <a:bodyPr wrap="square" lIns="0" tIns="0" rIns="0" bIns="0" rtlCol="0"/>
          <a:lstStyle/>
          <a:p>
            <a:endParaRPr/>
          </a:p>
        </p:txBody>
      </p:sp>
      <p:sp>
        <p:nvSpPr>
          <p:cNvPr id="43" name="object 43"/>
          <p:cNvSpPr/>
          <p:nvPr/>
        </p:nvSpPr>
        <p:spPr>
          <a:xfrm>
            <a:off x="4211192" y="4312158"/>
            <a:ext cx="0" cy="235585"/>
          </a:xfrm>
          <a:custGeom>
            <a:avLst/>
            <a:gdLst/>
            <a:ahLst/>
            <a:cxnLst/>
            <a:rect l="l" t="t" r="r" b="b"/>
            <a:pathLst>
              <a:path h="235585">
                <a:moveTo>
                  <a:pt x="0" y="0"/>
                </a:moveTo>
                <a:lnTo>
                  <a:pt x="0" y="235458"/>
                </a:lnTo>
              </a:path>
            </a:pathLst>
          </a:custGeom>
          <a:ln w="16001">
            <a:solidFill>
              <a:srgbClr val="326598"/>
            </a:solidFill>
          </a:ln>
        </p:spPr>
        <p:txBody>
          <a:bodyPr wrap="square" lIns="0" tIns="0" rIns="0" bIns="0" rtlCol="0"/>
          <a:lstStyle/>
          <a:p>
            <a:endParaRPr/>
          </a:p>
        </p:txBody>
      </p:sp>
      <p:sp>
        <p:nvSpPr>
          <p:cNvPr id="44" name="object 44"/>
          <p:cNvSpPr/>
          <p:nvPr/>
        </p:nvSpPr>
        <p:spPr>
          <a:xfrm>
            <a:off x="4252340" y="4310634"/>
            <a:ext cx="0" cy="237490"/>
          </a:xfrm>
          <a:custGeom>
            <a:avLst/>
            <a:gdLst/>
            <a:ahLst/>
            <a:cxnLst/>
            <a:rect l="l" t="t" r="r" b="b"/>
            <a:pathLst>
              <a:path h="237489">
                <a:moveTo>
                  <a:pt x="0" y="0"/>
                </a:moveTo>
                <a:lnTo>
                  <a:pt x="0" y="236982"/>
                </a:lnTo>
              </a:path>
            </a:pathLst>
          </a:custGeom>
          <a:ln w="17525">
            <a:solidFill>
              <a:srgbClr val="326598"/>
            </a:solidFill>
          </a:ln>
        </p:spPr>
        <p:txBody>
          <a:bodyPr wrap="square" lIns="0" tIns="0" rIns="0" bIns="0" rtlCol="0"/>
          <a:lstStyle/>
          <a:p>
            <a:endParaRPr/>
          </a:p>
        </p:txBody>
      </p:sp>
      <p:sp>
        <p:nvSpPr>
          <p:cNvPr id="45" name="object 45"/>
          <p:cNvSpPr/>
          <p:nvPr/>
        </p:nvSpPr>
        <p:spPr>
          <a:xfrm>
            <a:off x="4293870" y="4309109"/>
            <a:ext cx="0" cy="238760"/>
          </a:xfrm>
          <a:custGeom>
            <a:avLst/>
            <a:gdLst/>
            <a:ahLst/>
            <a:cxnLst/>
            <a:rect l="l" t="t" r="r" b="b"/>
            <a:pathLst>
              <a:path h="238760">
                <a:moveTo>
                  <a:pt x="0" y="0"/>
                </a:moveTo>
                <a:lnTo>
                  <a:pt x="0" y="238506"/>
                </a:lnTo>
              </a:path>
            </a:pathLst>
          </a:custGeom>
          <a:ln w="16763">
            <a:solidFill>
              <a:srgbClr val="326598"/>
            </a:solidFill>
          </a:ln>
        </p:spPr>
        <p:txBody>
          <a:bodyPr wrap="square" lIns="0" tIns="0" rIns="0" bIns="0" rtlCol="0"/>
          <a:lstStyle/>
          <a:p>
            <a:endParaRPr/>
          </a:p>
        </p:txBody>
      </p:sp>
      <p:sp>
        <p:nvSpPr>
          <p:cNvPr id="46" name="object 46"/>
          <p:cNvSpPr/>
          <p:nvPr/>
        </p:nvSpPr>
        <p:spPr>
          <a:xfrm>
            <a:off x="4335398" y="4307585"/>
            <a:ext cx="0" cy="240029"/>
          </a:xfrm>
          <a:custGeom>
            <a:avLst/>
            <a:gdLst/>
            <a:ahLst/>
            <a:cxnLst/>
            <a:rect l="l" t="t" r="r" b="b"/>
            <a:pathLst>
              <a:path h="240029">
                <a:moveTo>
                  <a:pt x="0" y="0"/>
                </a:moveTo>
                <a:lnTo>
                  <a:pt x="0" y="240029"/>
                </a:lnTo>
              </a:path>
            </a:pathLst>
          </a:custGeom>
          <a:ln w="17525">
            <a:solidFill>
              <a:srgbClr val="326598"/>
            </a:solidFill>
          </a:ln>
        </p:spPr>
        <p:txBody>
          <a:bodyPr wrap="square" lIns="0" tIns="0" rIns="0" bIns="0" rtlCol="0"/>
          <a:lstStyle/>
          <a:p>
            <a:endParaRPr/>
          </a:p>
        </p:txBody>
      </p:sp>
      <p:sp>
        <p:nvSpPr>
          <p:cNvPr id="47" name="object 47"/>
          <p:cNvSpPr/>
          <p:nvPr/>
        </p:nvSpPr>
        <p:spPr>
          <a:xfrm>
            <a:off x="4376928" y="4304538"/>
            <a:ext cx="0" cy="243204"/>
          </a:xfrm>
          <a:custGeom>
            <a:avLst/>
            <a:gdLst/>
            <a:ahLst/>
            <a:cxnLst/>
            <a:rect l="l" t="t" r="r" b="b"/>
            <a:pathLst>
              <a:path h="243204">
                <a:moveTo>
                  <a:pt x="0" y="0"/>
                </a:moveTo>
                <a:lnTo>
                  <a:pt x="0" y="243077"/>
                </a:lnTo>
              </a:path>
            </a:pathLst>
          </a:custGeom>
          <a:ln w="16763">
            <a:solidFill>
              <a:srgbClr val="326598"/>
            </a:solidFill>
          </a:ln>
        </p:spPr>
        <p:txBody>
          <a:bodyPr wrap="square" lIns="0" tIns="0" rIns="0" bIns="0" rtlCol="0"/>
          <a:lstStyle/>
          <a:p>
            <a:endParaRPr/>
          </a:p>
        </p:txBody>
      </p:sp>
      <p:sp>
        <p:nvSpPr>
          <p:cNvPr id="48" name="object 48"/>
          <p:cNvSpPr/>
          <p:nvPr/>
        </p:nvSpPr>
        <p:spPr>
          <a:xfrm>
            <a:off x="4417695" y="4303014"/>
            <a:ext cx="0" cy="245110"/>
          </a:xfrm>
          <a:custGeom>
            <a:avLst/>
            <a:gdLst/>
            <a:ahLst/>
            <a:cxnLst/>
            <a:rect l="l" t="t" r="r" b="b"/>
            <a:pathLst>
              <a:path h="245110">
                <a:moveTo>
                  <a:pt x="0" y="0"/>
                </a:moveTo>
                <a:lnTo>
                  <a:pt x="0" y="244601"/>
                </a:lnTo>
              </a:path>
            </a:pathLst>
          </a:custGeom>
          <a:ln w="16001">
            <a:solidFill>
              <a:srgbClr val="326598"/>
            </a:solidFill>
          </a:ln>
        </p:spPr>
        <p:txBody>
          <a:bodyPr wrap="square" lIns="0" tIns="0" rIns="0" bIns="0" rtlCol="0"/>
          <a:lstStyle/>
          <a:p>
            <a:endParaRPr/>
          </a:p>
        </p:txBody>
      </p:sp>
      <p:sp>
        <p:nvSpPr>
          <p:cNvPr id="49" name="object 49"/>
          <p:cNvSpPr/>
          <p:nvPr/>
        </p:nvSpPr>
        <p:spPr>
          <a:xfrm>
            <a:off x="4459604" y="4300728"/>
            <a:ext cx="0" cy="247015"/>
          </a:xfrm>
          <a:custGeom>
            <a:avLst/>
            <a:gdLst/>
            <a:ahLst/>
            <a:cxnLst/>
            <a:rect l="l" t="t" r="r" b="b"/>
            <a:pathLst>
              <a:path h="247014">
                <a:moveTo>
                  <a:pt x="0" y="0"/>
                </a:moveTo>
                <a:lnTo>
                  <a:pt x="0" y="246887"/>
                </a:lnTo>
              </a:path>
            </a:pathLst>
          </a:custGeom>
          <a:ln w="16001">
            <a:solidFill>
              <a:srgbClr val="326598"/>
            </a:solidFill>
          </a:ln>
        </p:spPr>
        <p:txBody>
          <a:bodyPr wrap="square" lIns="0" tIns="0" rIns="0" bIns="0" rtlCol="0"/>
          <a:lstStyle/>
          <a:p>
            <a:endParaRPr/>
          </a:p>
        </p:txBody>
      </p:sp>
      <p:sp>
        <p:nvSpPr>
          <p:cNvPr id="50" name="object 50"/>
          <p:cNvSpPr/>
          <p:nvPr/>
        </p:nvSpPr>
        <p:spPr>
          <a:xfrm>
            <a:off x="4500753" y="4299203"/>
            <a:ext cx="0" cy="248920"/>
          </a:xfrm>
          <a:custGeom>
            <a:avLst/>
            <a:gdLst/>
            <a:ahLst/>
            <a:cxnLst/>
            <a:rect l="l" t="t" r="r" b="b"/>
            <a:pathLst>
              <a:path h="248920">
                <a:moveTo>
                  <a:pt x="0" y="0"/>
                </a:moveTo>
                <a:lnTo>
                  <a:pt x="0" y="248412"/>
                </a:lnTo>
              </a:path>
            </a:pathLst>
          </a:custGeom>
          <a:ln w="16001">
            <a:solidFill>
              <a:srgbClr val="326598"/>
            </a:solidFill>
          </a:ln>
        </p:spPr>
        <p:txBody>
          <a:bodyPr wrap="square" lIns="0" tIns="0" rIns="0" bIns="0" rtlCol="0"/>
          <a:lstStyle/>
          <a:p>
            <a:endParaRPr/>
          </a:p>
        </p:txBody>
      </p:sp>
      <p:sp>
        <p:nvSpPr>
          <p:cNvPr id="51" name="object 51"/>
          <p:cNvSpPr/>
          <p:nvPr/>
        </p:nvSpPr>
        <p:spPr>
          <a:xfrm>
            <a:off x="4541901" y="4296155"/>
            <a:ext cx="0" cy="251460"/>
          </a:xfrm>
          <a:custGeom>
            <a:avLst/>
            <a:gdLst/>
            <a:ahLst/>
            <a:cxnLst/>
            <a:rect l="l" t="t" r="r" b="b"/>
            <a:pathLst>
              <a:path h="251460">
                <a:moveTo>
                  <a:pt x="0" y="0"/>
                </a:moveTo>
                <a:lnTo>
                  <a:pt x="0" y="251460"/>
                </a:lnTo>
              </a:path>
            </a:pathLst>
          </a:custGeom>
          <a:ln w="17525">
            <a:solidFill>
              <a:srgbClr val="326598"/>
            </a:solidFill>
          </a:ln>
        </p:spPr>
        <p:txBody>
          <a:bodyPr wrap="square" lIns="0" tIns="0" rIns="0" bIns="0" rtlCol="0"/>
          <a:lstStyle/>
          <a:p>
            <a:endParaRPr/>
          </a:p>
        </p:txBody>
      </p:sp>
      <p:sp>
        <p:nvSpPr>
          <p:cNvPr id="52" name="object 52"/>
          <p:cNvSpPr/>
          <p:nvPr/>
        </p:nvSpPr>
        <p:spPr>
          <a:xfrm>
            <a:off x="4583429" y="4294632"/>
            <a:ext cx="0" cy="253365"/>
          </a:xfrm>
          <a:custGeom>
            <a:avLst/>
            <a:gdLst/>
            <a:ahLst/>
            <a:cxnLst/>
            <a:rect l="l" t="t" r="r" b="b"/>
            <a:pathLst>
              <a:path h="253364">
                <a:moveTo>
                  <a:pt x="0" y="0"/>
                </a:moveTo>
                <a:lnTo>
                  <a:pt x="0" y="252984"/>
                </a:lnTo>
              </a:path>
            </a:pathLst>
          </a:custGeom>
          <a:ln w="16763">
            <a:solidFill>
              <a:srgbClr val="326598"/>
            </a:solidFill>
          </a:ln>
        </p:spPr>
        <p:txBody>
          <a:bodyPr wrap="square" lIns="0" tIns="0" rIns="0" bIns="0" rtlCol="0"/>
          <a:lstStyle/>
          <a:p>
            <a:endParaRPr/>
          </a:p>
        </p:txBody>
      </p:sp>
      <p:sp>
        <p:nvSpPr>
          <p:cNvPr id="53" name="object 53"/>
          <p:cNvSpPr/>
          <p:nvPr/>
        </p:nvSpPr>
        <p:spPr>
          <a:xfrm>
            <a:off x="4624959" y="4291584"/>
            <a:ext cx="0" cy="256540"/>
          </a:xfrm>
          <a:custGeom>
            <a:avLst/>
            <a:gdLst/>
            <a:ahLst/>
            <a:cxnLst/>
            <a:rect l="l" t="t" r="r" b="b"/>
            <a:pathLst>
              <a:path h="256539">
                <a:moveTo>
                  <a:pt x="0" y="0"/>
                </a:moveTo>
                <a:lnTo>
                  <a:pt x="0" y="256032"/>
                </a:lnTo>
              </a:path>
            </a:pathLst>
          </a:custGeom>
          <a:ln w="17525">
            <a:solidFill>
              <a:srgbClr val="326598"/>
            </a:solidFill>
          </a:ln>
        </p:spPr>
        <p:txBody>
          <a:bodyPr wrap="square" lIns="0" tIns="0" rIns="0" bIns="0" rtlCol="0"/>
          <a:lstStyle/>
          <a:p>
            <a:endParaRPr/>
          </a:p>
        </p:txBody>
      </p:sp>
      <p:sp>
        <p:nvSpPr>
          <p:cNvPr id="54" name="object 54"/>
          <p:cNvSpPr/>
          <p:nvPr/>
        </p:nvSpPr>
        <p:spPr>
          <a:xfrm>
            <a:off x="4666488" y="4290059"/>
            <a:ext cx="0" cy="257810"/>
          </a:xfrm>
          <a:custGeom>
            <a:avLst/>
            <a:gdLst/>
            <a:ahLst/>
            <a:cxnLst/>
            <a:rect l="l" t="t" r="r" b="b"/>
            <a:pathLst>
              <a:path h="257810">
                <a:moveTo>
                  <a:pt x="0" y="0"/>
                </a:moveTo>
                <a:lnTo>
                  <a:pt x="0" y="257556"/>
                </a:lnTo>
              </a:path>
            </a:pathLst>
          </a:custGeom>
          <a:ln w="16763">
            <a:solidFill>
              <a:srgbClr val="326598"/>
            </a:solidFill>
          </a:ln>
        </p:spPr>
        <p:txBody>
          <a:bodyPr wrap="square" lIns="0" tIns="0" rIns="0" bIns="0" rtlCol="0"/>
          <a:lstStyle/>
          <a:p>
            <a:endParaRPr/>
          </a:p>
        </p:txBody>
      </p:sp>
      <p:sp>
        <p:nvSpPr>
          <p:cNvPr id="55" name="object 55"/>
          <p:cNvSpPr/>
          <p:nvPr/>
        </p:nvSpPr>
        <p:spPr>
          <a:xfrm>
            <a:off x="4707254" y="4287773"/>
            <a:ext cx="0" cy="260350"/>
          </a:xfrm>
          <a:custGeom>
            <a:avLst/>
            <a:gdLst/>
            <a:ahLst/>
            <a:cxnLst/>
            <a:rect l="l" t="t" r="r" b="b"/>
            <a:pathLst>
              <a:path h="260350">
                <a:moveTo>
                  <a:pt x="0" y="0"/>
                </a:moveTo>
                <a:lnTo>
                  <a:pt x="0" y="259841"/>
                </a:lnTo>
              </a:path>
            </a:pathLst>
          </a:custGeom>
          <a:ln w="16001">
            <a:solidFill>
              <a:srgbClr val="326598"/>
            </a:solidFill>
          </a:ln>
        </p:spPr>
        <p:txBody>
          <a:bodyPr wrap="square" lIns="0" tIns="0" rIns="0" bIns="0" rtlCol="0"/>
          <a:lstStyle/>
          <a:p>
            <a:endParaRPr/>
          </a:p>
        </p:txBody>
      </p:sp>
      <p:sp>
        <p:nvSpPr>
          <p:cNvPr id="56" name="object 56"/>
          <p:cNvSpPr/>
          <p:nvPr/>
        </p:nvSpPr>
        <p:spPr>
          <a:xfrm>
            <a:off x="4749165" y="4284726"/>
            <a:ext cx="0" cy="262890"/>
          </a:xfrm>
          <a:custGeom>
            <a:avLst/>
            <a:gdLst/>
            <a:ahLst/>
            <a:cxnLst/>
            <a:rect l="l" t="t" r="r" b="b"/>
            <a:pathLst>
              <a:path h="262889">
                <a:moveTo>
                  <a:pt x="0" y="0"/>
                </a:moveTo>
                <a:lnTo>
                  <a:pt x="0" y="262889"/>
                </a:lnTo>
              </a:path>
            </a:pathLst>
          </a:custGeom>
          <a:ln w="16001">
            <a:solidFill>
              <a:srgbClr val="326598"/>
            </a:solidFill>
          </a:ln>
        </p:spPr>
        <p:txBody>
          <a:bodyPr wrap="square" lIns="0" tIns="0" rIns="0" bIns="0" rtlCol="0"/>
          <a:lstStyle/>
          <a:p>
            <a:endParaRPr/>
          </a:p>
        </p:txBody>
      </p:sp>
      <p:sp>
        <p:nvSpPr>
          <p:cNvPr id="57" name="object 57"/>
          <p:cNvSpPr/>
          <p:nvPr/>
        </p:nvSpPr>
        <p:spPr>
          <a:xfrm>
            <a:off x="4790694" y="4283202"/>
            <a:ext cx="0" cy="264795"/>
          </a:xfrm>
          <a:custGeom>
            <a:avLst/>
            <a:gdLst/>
            <a:ahLst/>
            <a:cxnLst/>
            <a:rect l="l" t="t" r="r" b="b"/>
            <a:pathLst>
              <a:path h="264795">
                <a:moveTo>
                  <a:pt x="0" y="0"/>
                </a:moveTo>
                <a:lnTo>
                  <a:pt x="0" y="264413"/>
                </a:lnTo>
              </a:path>
            </a:pathLst>
          </a:custGeom>
          <a:ln w="15239">
            <a:solidFill>
              <a:srgbClr val="326598"/>
            </a:solidFill>
          </a:ln>
        </p:spPr>
        <p:txBody>
          <a:bodyPr wrap="square" lIns="0" tIns="0" rIns="0" bIns="0" rtlCol="0"/>
          <a:lstStyle/>
          <a:p>
            <a:endParaRPr/>
          </a:p>
        </p:txBody>
      </p:sp>
      <p:sp>
        <p:nvSpPr>
          <p:cNvPr id="58" name="object 58"/>
          <p:cNvSpPr/>
          <p:nvPr/>
        </p:nvSpPr>
        <p:spPr>
          <a:xfrm>
            <a:off x="4831460" y="4280153"/>
            <a:ext cx="0" cy="267970"/>
          </a:xfrm>
          <a:custGeom>
            <a:avLst/>
            <a:gdLst/>
            <a:ahLst/>
            <a:cxnLst/>
            <a:rect l="l" t="t" r="r" b="b"/>
            <a:pathLst>
              <a:path h="267970">
                <a:moveTo>
                  <a:pt x="0" y="0"/>
                </a:moveTo>
                <a:lnTo>
                  <a:pt x="0" y="267462"/>
                </a:lnTo>
              </a:path>
            </a:pathLst>
          </a:custGeom>
          <a:ln w="17525">
            <a:solidFill>
              <a:srgbClr val="326598"/>
            </a:solidFill>
          </a:ln>
        </p:spPr>
        <p:txBody>
          <a:bodyPr wrap="square" lIns="0" tIns="0" rIns="0" bIns="0" rtlCol="0"/>
          <a:lstStyle/>
          <a:p>
            <a:endParaRPr/>
          </a:p>
        </p:txBody>
      </p:sp>
      <p:sp>
        <p:nvSpPr>
          <p:cNvPr id="59" name="object 59"/>
          <p:cNvSpPr/>
          <p:nvPr/>
        </p:nvSpPr>
        <p:spPr>
          <a:xfrm>
            <a:off x="4872990" y="4277867"/>
            <a:ext cx="0" cy="269875"/>
          </a:xfrm>
          <a:custGeom>
            <a:avLst/>
            <a:gdLst/>
            <a:ahLst/>
            <a:cxnLst/>
            <a:rect l="l" t="t" r="r" b="b"/>
            <a:pathLst>
              <a:path h="269875">
                <a:moveTo>
                  <a:pt x="0" y="0"/>
                </a:moveTo>
                <a:lnTo>
                  <a:pt x="0" y="269748"/>
                </a:lnTo>
              </a:path>
            </a:pathLst>
          </a:custGeom>
          <a:ln w="16763">
            <a:solidFill>
              <a:srgbClr val="326598"/>
            </a:solidFill>
          </a:ln>
        </p:spPr>
        <p:txBody>
          <a:bodyPr wrap="square" lIns="0" tIns="0" rIns="0" bIns="0" rtlCol="0"/>
          <a:lstStyle/>
          <a:p>
            <a:endParaRPr/>
          </a:p>
        </p:txBody>
      </p:sp>
      <p:sp>
        <p:nvSpPr>
          <p:cNvPr id="60" name="object 60"/>
          <p:cNvSpPr/>
          <p:nvPr/>
        </p:nvSpPr>
        <p:spPr>
          <a:xfrm>
            <a:off x="4914519" y="4276344"/>
            <a:ext cx="0" cy="271780"/>
          </a:xfrm>
          <a:custGeom>
            <a:avLst/>
            <a:gdLst/>
            <a:ahLst/>
            <a:cxnLst/>
            <a:rect l="l" t="t" r="r" b="b"/>
            <a:pathLst>
              <a:path h="271779">
                <a:moveTo>
                  <a:pt x="0" y="0"/>
                </a:moveTo>
                <a:lnTo>
                  <a:pt x="0" y="271272"/>
                </a:lnTo>
              </a:path>
            </a:pathLst>
          </a:custGeom>
          <a:ln w="17525">
            <a:solidFill>
              <a:srgbClr val="326598"/>
            </a:solidFill>
          </a:ln>
        </p:spPr>
        <p:txBody>
          <a:bodyPr wrap="square" lIns="0" tIns="0" rIns="0" bIns="0" rtlCol="0"/>
          <a:lstStyle/>
          <a:p>
            <a:endParaRPr/>
          </a:p>
        </p:txBody>
      </p:sp>
      <p:sp>
        <p:nvSpPr>
          <p:cNvPr id="61" name="object 61"/>
          <p:cNvSpPr/>
          <p:nvPr/>
        </p:nvSpPr>
        <p:spPr>
          <a:xfrm>
            <a:off x="4956428" y="4273296"/>
            <a:ext cx="0" cy="274320"/>
          </a:xfrm>
          <a:custGeom>
            <a:avLst/>
            <a:gdLst/>
            <a:ahLst/>
            <a:cxnLst/>
            <a:rect l="l" t="t" r="r" b="b"/>
            <a:pathLst>
              <a:path h="274320">
                <a:moveTo>
                  <a:pt x="0" y="0"/>
                </a:moveTo>
                <a:lnTo>
                  <a:pt x="0" y="274320"/>
                </a:lnTo>
              </a:path>
            </a:pathLst>
          </a:custGeom>
          <a:ln w="17525">
            <a:solidFill>
              <a:srgbClr val="326598"/>
            </a:solidFill>
          </a:ln>
        </p:spPr>
        <p:txBody>
          <a:bodyPr wrap="square" lIns="0" tIns="0" rIns="0" bIns="0" rtlCol="0"/>
          <a:lstStyle/>
          <a:p>
            <a:endParaRPr/>
          </a:p>
        </p:txBody>
      </p:sp>
      <p:sp>
        <p:nvSpPr>
          <p:cNvPr id="62" name="object 62"/>
          <p:cNvSpPr/>
          <p:nvPr/>
        </p:nvSpPr>
        <p:spPr>
          <a:xfrm>
            <a:off x="4997196" y="4270247"/>
            <a:ext cx="0" cy="277495"/>
          </a:xfrm>
          <a:custGeom>
            <a:avLst/>
            <a:gdLst/>
            <a:ahLst/>
            <a:cxnLst/>
            <a:rect l="l" t="t" r="r" b="b"/>
            <a:pathLst>
              <a:path h="277495">
                <a:moveTo>
                  <a:pt x="0" y="0"/>
                </a:moveTo>
                <a:lnTo>
                  <a:pt x="0" y="277367"/>
                </a:lnTo>
              </a:path>
            </a:pathLst>
          </a:custGeom>
          <a:ln w="15239">
            <a:solidFill>
              <a:srgbClr val="326598"/>
            </a:solidFill>
          </a:ln>
        </p:spPr>
        <p:txBody>
          <a:bodyPr wrap="square" lIns="0" tIns="0" rIns="0" bIns="0" rtlCol="0"/>
          <a:lstStyle/>
          <a:p>
            <a:endParaRPr/>
          </a:p>
        </p:txBody>
      </p:sp>
      <p:sp>
        <p:nvSpPr>
          <p:cNvPr id="63" name="object 63"/>
          <p:cNvSpPr/>
          <p:nvPr/>
        </p:nvSpPr>
        <p:spPr>
          <a:xfrm>
            <a:off x="5038725" y="4268723"/>
            <a:ext cx="0" cy="279400"/>
          </a:xfrm>
          <a:custGeom>
            <a:avLst/>
            <a:gdLst/>
            <a:ahLst/>
            <a:cxnLst/>
            <a:rect l="l" t="t" r="r" b="b"/>
            <a:pathLst>
              <a:path h="279400">
                <a:moveTo>
                  <a:pt x="0" y="0"/>
                </a:moveTo>
                <a:lnTo>
                  <a:pt x="0" y="278891"/>
                </a:lnTo>
              </a:path>
            </a:pathLst>
          </a:custGeom>
          <a:ln w="16001">
            <a:solidFill>
              <a:srgbClr val="326598"/>
            </a:solidFill>
          </a:ln>
        </p:spPr>
        <p:txBody>
          <a:bodyPr wrap="square" lIns="0" tIns="0" rIns="0" bIns="0" rtlCol="0"/>
          <a:lstStyle/>
          <a:p>
            <a:endParaRPr/>
          </a:p>
        </p:txBody>
      </p:sp>
      <p:sp>
        <p:nvSpPr>
          <p:cNvPr id="64" name="object 64"/>
          <p:cNvSpPr/>
          <p:nvPr/>
        </p:nvSpPr>
        <p:spPr>
          <a:xfrm>
            <a:off x="5080253" y="4266438"/>
            <a:ext cx="0" cy="281305"/>
          </a:xfrm>
          <a:custGeom>
            <a:avLst/>
            <a:gdLst/>
            <a:ahLst/>
            <a:cxnLst/>
            <a:rect l="l" t="t" r="r" b="b"/>
            <a:pathLst>
              <a:path h="281304">
                <a:moveTo>
                  <a:pt x="0" y="0"/>
                </a:moveTo>
                <a:lnTo>
                  <a:pt x="0" y="281177"/>
                </a:lnTo>
              </a:path>
            </a:pathLst>
          </a:custGeom>
          <a:ln w="15239">
            <a:solidFill>
              <a:srgbClr val="326598"/>
            </a:solidFill>
          </a:ln>
        </p:spPr>
        <p:txBody>
          <a:bodyPr wrap="square" lIns="0" tIns="0" rIns="0" bIns="0" rtlCol="0"/>
          <a:lstStyle/>
          <a:p>
            <a:endParaRPr/>
          </a:p>
        </p:txBody>
      </p:sp>
      <p:sp>
        <p:nvSpPr>
          <p:cNvPr id="65" name="object 65"/>
          <p:cNvSpPr/>
          <p:nvPr/>
        </p:nvSpPr>
        <p:spPr>
          <a:xfrm>
            <a:off x="5121021" y="4263390"/>
            <a:ext cx="0" cy="284480"/>
          </a:xfrm>
          <a:custGeom>
            <a:avLst/>
            <a:gdLst/>
            <a:ahLst/>
            <a:cxnLst/>
            <a:rect l="l" t="t" r="r" b="b"/>
            <a:pathLst>
              <a:path h="284479">
                <a:moveTo>
                  <a:pt x="0" y="0"/>
                </a:moveTo>
                <a:lnTo>
                  <a:pt x="0" y="284225"/>
                </a:lnTo>
              </a:path>
            </a:pathLst>
          </a:custGeom>
          <a:ln w="17525">
            <a:solidFill>
              <a:srgbClr val="326598"/>
            </a:solidFill>
          </a:ln>
        </p:spPr>
        <p:txBody>
          <a:bodyPr wrap="square" lIns="0" tIns="0" rIns="0" bIns="0" rtlCol="0"/>
          <a:lstStyle/>
          <a:p>
            <a:endParaRPr/>
          </a:p>
        </p:txBody>
      </p:sp>
      <p:sp>
        <p:nvSpPr>
          <p:cNvPr id="66" name="object 66"/>
          <p:cNvSpPr/>
          <p:nvPr/>
        </p:nvSpPr>
        <p:spPr>
          <a:xfrm>
            <a:off x="5162930" y="4261865"/>
            <a:ext cx="0" cy="285750"/>
          </a:xfrm>
          <a:custGeom>
            <a:avLst/>
            <a:gdLst/>
            <a:ahLst/>
            <a:cxnLst/>
            <a:rect l="l" t="t" r="r" b="b"/>
            <a:pathLst>
              <a:path h="285750">
                <a:moveTo>
                  <a:pt x="0" y="0"/>
                </a:moveTo>
                <a:lnTo>
                  <a:pt x="0" y="285750"/>
                </a:lnTo>
              </a:path>
            </a:pathLst>
          </a:custGeom>
          <a:ln w="17525">
            <a:solidFill>
              <a:srgbClr val="326598"/>
            </a:solidFill>
          </a:ln>
        </p:spPr>
        <p:txBody>
          <a:bodyPr wrap="square" lIns="0" tIns="0" rIns="0" bIns="0" rtlCol="0"/>
          <a:lstStyle/>
          <a:p>
            <a:endParaRPr/>
          </a:p>
        </p:txBody>
      </p:sp>
      <p:sp>
        <p:nvSpPr>
          <p:cNvPr id="67" name="object 67"/>
          <p:cNvSpPr/>
          <p:nvPr/>
        </p:nvSpPr>
        <p:spPr>
          <a:xfrm>
            <a:off x="5204459" y="4258817"/>
            <a:ext cx="0" cy="288925"/>
          </a:xfrm>
          <a:custGeom>
            <a:avLst/>
            <a:gdLst/>
            <a:ahLst/>
            <a:cxnLst/>
            <a:rect l="l" t="t" r="r" b="b"/>
            <a:pathLst>
              <a:path h="288925">
                <a:moveTo>
                  <a:pt x="0" y="0"/>
                </a:moveTo>
                <a:lnTo>
                  <a:pt x="0" y="288798"/>
                </a:lnTo>
              </a:path>
            </a:pathLst>
          </a:custGeom>
          <a:ln w="16763">
            <a:solidFill>
              <a:srgbClr val="326598"/>
            </a:solidFill>
          </a:ln>
        </p:spPr>
        <p:txBody>
          <a:bodyPr wrap="square" lIns="0" tIns="0" rIns="0" bIns="0" rtlCol="0"/>
          <a:lstStyle/>
          <a:p>
            <a:endParaRPr/>
          </a:p>
        </p:txBody>
      </p:sp>
      <p:sp>
        <p:nvSpPr>
          <p:cNvPr id="68" name="object 68"/>
          <p:cNvSpPr/>
          <p:nvPr/>
        </p:nvSpPr>
        <p:spPr>
          <a:xfrm>
            <a:off x="5245989" y="4255770"/>
            <a:ext cx="0" cy="292100"/>
          </a:xfrm>
          <a:custGeom>
            <a:avLst/>
            <a:gdLst/>
            <a:ahLst/>
            <a:cxnLst/>
            <a:rect l="l" t="t" r="r" b="b"/>
            <a:pathLst>
              <a:path h="292100">
                <a:moveTo>
                  <a:pt x="0" y="0"/>
                </a:moveTo>
                <a:lnTo>
                  <a:pt x="0" y="291846"/>
                </a:lnTo>
              </a:path>
            </a:pathLst>
          </a:custGeom>
          <a:ln w="17525">
            <a:solidFill>
              <a:srgbClr val="326598"/>
            </a:solidFill>
          </a:ln>
        </p:spPr>
        <p:txBody>
          <a:bodyPr wrap="square" lIns="0" tIns="0" rIns="0" bIns="0" rtlCol="0"/>
          <a:lstStyle/>
          <a:p>
            <a:endParaRPr/>
          </a:p>
        </p:txBody>
      </p:sp>
      <p:sp>
        <p:nvSpPr>
          <p:cNvPr id="69" name="object 69"/>
          <p:cNvSpPr/>
          <p:nvPr/>
        </p:nvSpPr>
        <p:spPr>
          <a:xfrm>
            <a:off x="5287136" y="4253484"/>
            <a:ext cx="0" cy="294640"/>
          </a:xfrm>
          <a:custGeom>
            <a:avLst/>
            <a:gdLst/>
            <a:ahLst/>
            <a:cxnLst/>
            <a:rect l="l" t="t" r="r" b="b"/>
            <a:pathLst>
              <a:path h="294639">
                <a:moveTo>
                  <a:pt x="0" y="0"/>
                </a:moveTo>
                <a:lnTo>
                  <a:pt x="0" y="294132"/>
                </a:lnTo>
              </a:path>
            </a:pathLst>
          </a:custGeom>
          <a:ln w="16001">
            <a:solidFill>
              <a:srgbClr val="326598"/>
            </a:solidFill>
          </a:ln>
        </p:spPr>
        <p:txBody>
          <a:bodyPr wrap="square" lIns="0" tIns="0" rIns="0" bIns="0" rtlCol="0"/>
          <a:lstStyle/>
          <a:p>
            <a:endParaRPr/>
          </a:p>
        </p:txBody>
      </p:sp>
      <p:sp>
        <p:nvSpPr>
          <p:cNvPr id="70" name="object 70"/>
          <p:cNvSpPr/>
          <p:nvPr/>
        </p:nvSpPr>
        <p:spPr>
          <a:xfrm>
            <a:off x="5328284" y="4251959"/>
            <a:ext cx="0" cy="295910"/>
          </a:xfrm>
          <a:custGeom>
            <a:avLst/>
            <a:gdLst/>
            <a:ahLst/>
            <a:cxnLst/>
            <a:rect l="l" t="t" r="r" b="b"/>
            <a:pathLst>
              <a:path h="295910">
                <a:moveTo>
                  <a:pt x="0" y="0"/>
                </a:moveTo>
                <a:lnTo>
                  <a:pt x="0" y="295656"/>
                </a:lnTo>
              </a:path>
            </a:pathLst>
          </a:custGeom>
          <a:ln w="16001">
            <a:solidFill>
              <a:srgbClr val="326598"/>
            </a:solidFill>
          </a:ln>
        </p:spPr>
        <p:txBody>
          <a:bodyPr wrap="square" lIns="0" tIns="0" rIns="0" bIns="0" rtlCol="0"/>
          <a:lstStyle/>
          <a:p>
            <a:endParaRPr/>
          </a:p>
        </p:txBody>
      </p:sp>
      <p:sp>
        <p:nvSpPr>
          <p:cNvPr id="71" name="object 71"/>
          <p:cNvSpPr/>
          <p:nvPr/>
        </p:nvSpPr>
        <p:spPr>
          <a:xfrm>
            <a:off x="2724530" y="4213097"/>
            <a:ext cx="0" cy="173355"/>
          </a:xfrm>
          <a:custGeom>
            <a:avLst/>
            <a:gdLst/>
            <a:ahLst/>
            <a:cxnLst/>
            <a:rect l="l" t="t" r="r" b="b"/>
            <a:pathLst>
              <a:path h="173354">
                <a:moveTo>
                  <a:pt x="0" y="0"/>
                </a:moveTo>
                <a:lnTo>
                  <a:pt x="0" y="172974"/>
                </a:lnTo>
              </a:path>
            </a:pathLst>
          </a:custGeom>
          <a:ln w="8381">
            <a:solidFill>
              <a:srgbClr val="000065"/>
            </a:solidFill>
          </a:ln>
        </p:spPr>
        <p:txBody>
          <a:bodyPr wrap="square" lIns="0" tIns="0" rIns="0" bIns="0" rtlCol="0"/>
          <a:lstStyle/>
          <a:p>
            <a:endParaRPr/>
          </a:p>
        </p:txBody>
      </p:sp>
      <p:sp>
        <p:nvSpPr>
          <p:cNvPr id="72" name="object 72"/>
          <p:cNvSpPr/>
          <p:nvPr/>
        </p:nvSpPr>
        <p:spPr>
          <a:xfrm>
            <a:off x="2761869" y="4196334"/>
            <a:ext cx="0" cy="182880"/>
          </a:xfrm>
          <a:custGeom>
            <a:avLst/>
            <a:gdLst/>
            <a:ahLst/>
            <a:cxnLst/>
            <a:rect l="l" t="t" r="r" b="b"/>
            <a:pathLst>
              <a:path h="182879">
                <a:moveTo>
                  <a:pt x="0" y="0"/>
                </a:moveTo>
                <a:lnTo>
                  <a:pt x="0" y="182879"/>
                </a:lnTo>
              </a:path>
            </a:pathLst>
          </a:custGeom>
          <a:ln w="17525">
            <a:solidFill>
              <a:srgbClr val="000065"/>
            </a:solidFill>
          </a:ln>
        </p:spPr>
        <p:txBody>
          <a:bodyPr wrap="square" lIns="0" tIns="0" rIns="0" bIns="0" rtlCol="0"/>
          <a:lstStyle/>
          <a:p>
            <a:endParaRPr/>
          </a:p>
        </p:txBody>
      </p:sp>
      <p:sp>
        <p:nvSpPr>
          <p:cNvPr id="73" name="object 73"/>
          <p:cNvSpPr/>
          <p:nvPr/>
        </p:nvSpPr>
        <p:spPr>
          <a:xfrm>
            <a:off x="2803779" y="4177284"/>
            <a:ext cx="0" cy="195580"/>
          </a:xfrm>
          <a:custGeom>
            <a:avLst/>
            <a:gdLst/>
            <a:ahLst/>
            <a:cxnLst/>
            <a:rect l="l" t="t" r="r" b="b"/>
            <a:pathLst>
              <a:path h="195579">
                <a:moveTo>
                  <a:pt x="0" y="0"/>
                </a:moveTo>
                <a:lnTo>
                  <a:pt x="0" y="195072"/>
                </a:lnTo>
              </a:path>
            </a:pathLst>
          </a:custGeom>
          <a:ln w="17525">
            <a:solidFill>
              <a:srgbClr val="000065"/>
            </a:solidFill>
          </a:ln>
        </p:spPr>
        <p:txBody>
          <a:bodyPr wrap="square" lIns="0" tIns="0" rIns="0" bIns="0" rtlCol="0"/>
          <a:lstStyle/>
          <a:p>
            <a:endParaRPr/>
          </a:p>
        </p:txBody>
      </p:sp>
      <p:sp>
        <p:nvSpPr>
          <p:cNvPr id="74" name="object 74"/>
          <p:cNvSpPr/>
          <p:nvPr/>
        </p:nvSpPr>
        <p:spPr>
          <a:xfrm>
            <a:off x="2845307" y="4158996"/>
            <a:ext cx="0" cy="205740"/>
          </a:xfrm>
          <a:custGeom>
            <a:avLst/>
            <a:gdLst/>
            <a:ahLst/>
            <a:cxnLst/>
            <a:rect l="l" t="t" r="r" b="b"/>
            <a:pathLst>
              <a:path h="205739">
                <a:moveTo>
                  <a:pt x="0" y="0"/>
                </a:moveTo>
                <a:lnTo>
                  <a:pt x="0" y="205739"/>
                </a:lnTo>
              </a:path>
            </a:pathLst>
          </a:custGeom>
          <a:ln w="16763">
            <a:solidFill>
              <a:srgbClr val="000065"/>
            </a:solidFill>
          </a:ln>
        </p:spPr>
        <p:txBody>
          <a:bodyPr wrap="square" lIns="0" tIns="0" rIns="0" bIns="0" rtlCol="0"/>
          <a:lstStyle/>
          <a:p>
            <a:endParaRPr/>
          </a:p>
        </p:txBody>
      </p:sp>
      <p:sp>
        <p:nvSpPr>
          <p:cNvPr id="75" name="object 75"/>
          <p:cNvSpPr/>
          <p:nvPr/>
        </p:nvSpPr>
        <p:spPr>
          <a:xfrm>
            <a:off x="2886836" y="4149090"/>
            <a:ext cx="0" cy="211454"/>
          </a:xfrm>
          <a:custGeom>
            <a:avLst/>
            <a:gdLst/>
            <a:ahLst/>
            <a:cxnLst/>
            <a:rect l="l" t="t" r="r" b="b"/>
            <a:pathLst>
              <a:path h="211454">
                <a:moveTo>
                  <a:pt x="0" y="0"/>
                </a:moveTo>
                <a:lnTo>
                  <a:pt x="0" y="211074"/>
                </a:lnTo>
              </a:path>
            </a:pathLst>
          </a:custGeom>
          <a:ln w="17525">
            <a:solidFill>
              <a:srgbClr val="000065"/>
            </a:solidFill>
          </a:ln>
        </p:spPr>
        <p:txBody>
          <a:bodyPr wrap="square" lIns="0" tIns="0" rIns="0" bIns="0" rtlCol="0"/>
          <a:lstStyle/>
          <a:p>
            <a:endParaRPr/>
          </a:p>
        </p:txBody>
      </p:sp>
      <p:sp>
        <p:nvSpPr>
          <p:cNvPr id="76" name="object 76"/>
          <p:cNvSpPr/>
          <p:nvPr/>
        </p:nvSpPr>
        <p:spPr>
          <a:xfrm>
            <a:off x="2927604" y="4138421"/>
            <a:ext cx="0" cy="216535"/>
          </a:xfrm>
          <a:custGeom>
            <a:avLst/>
            <a:gdLst/>
            <a:ahLst/>
            <a:cxnLst/>
            <a:rect l="l" t="t" r="r" b="b"/>
            <a:pathLst>
              <a:path h="216535">
                <a:moveTo>
                  <a:pt x="0" y="0"/>
                </a:moveTo>
                <a:lnTo>
                  <a:pt x="0" y="216408"/>
                </a:lnTo>
              </a:path>
            </a:pathLst>
          </a:custGeom>
          <a:ln w="15239">
            <a:solidFill>
              <a:srgbClr val="000065"/>
            </a:solidFill>
          </a:ln>
        </p:spPr>
        <p:txBody>
          <a:bodyPr wrap="square" lIns="0" tIns="0" rIns="0" bIns="0" rtlCol="0"/>
          <a:lstStyle/>
          <a:p>
            <a:endParaRPr/>
          </a:p>
        </p:txBody>
      </p:sp>
      <p:sp>
        <p:nvSpPr>
          <p:cNvPr id="77" name="object 77"/>
          <p:cNvSpPr/>
          <p:nvPr/>
        </p:nvSpPr>
        <p:spPr>
          <a:xfrm>
            <a:off x="2969132" y="4128515"/>
            <a:ext cx="0" cy="222250"/>
          </a:xfrm>
          <a:custGeom>
            <a:avLst/>
            <a:gdLst/>
            <a:ahLst/>
            <a:cxnLst/>
            <a:rect l="l" t="t" r="r" b="b"/>
            <a:pathLst>
              <a:path h="222250">
                <a:moveTo>
                  <a:pt x="0" y="0"/>
                </a:moveTo>
                <a:lnTo>
                  <a:pt x="0" y="221741"/>
                </a:lnTo>
              </a:path>
            </a:pathLst>
          </a:custGeom>
          <a:ln w="16001">
            <a:solidFill>
              <a:srgbClr val="000065"/>
            </a:solidFill>
          </a:ln>
        </p:spPr>
        <p:txBody>
          <a:bodyPr wrap="square" lIns="0" tIns="0" rIns="0" bIns="0" rtlCol="0"/>
          <a:lstStyle/>
          <a:p>
            <a:endParaRPr/>
          </a:p>
        </p:txBody>
      </p:sp>
      <p:sp>
        <p:nvSpPr>
          <p:cNvPr id="78" name="object 78"/>
          <p:cNvSpPr/>
          <p:nvPr/>
        </p:nvSpPr>
        <p:spPr>
          <a:xfrm>
            <a:off x="3011042" y="4118609"/>
            <a:ext cx="0" cy="226695"/>
          </a:xfrm>
          <a:custGeom>
            <a:avLst/>
            <a:gdLst/>
            <a:ahLst/>
            <a:cxnLst/>
            <a:rect l="l" t="t" r="r" b="b"/>
            <a:pathLst>
              <a:path h="226695">
                <a:moveTo>
                  <a:pt x="0" y="0"/>
                </a:moveTo>
                <a:lnTo>
                  <a:pt x="0" y="226313"/>
                </a:lnTo>
              </a:path>
            </a:pathLst>
          </a:custGeom>
          <a:ln w="16001">
            <a:solidFill>
              <a:srgbClr val="000065"/>
            </a:solidFill>
          </a:ln>
        </p:spPr>
        <p:txBody>
          <a:bodyPr wrap="square" lIns="0" tIns="0" rIns="0" bIns="0" rtlCol="0"/>
          <a:lstStyle/>
          <a:p>
            <a:endParaRPr/>
          </a:p>
        </p:txBody>
      </p:sp>
      <p:sp>
        <p:nvSpPr>
          <p:cNvPr id="79" name="object 79"/>
          <p:cNvSpPr/>
          <p:nvPr/>
        </p:nvSpPr>
        <p:spPr>
          <a:xfrm>
            <a:off x="3051810" y="4105655"/>
            <a:ext cx="0" cy="234950"/>
          </a:xfrm>
          <a:custGeom>
            <a:avLst/>
            <a:gdLst/>
            <a:ahLst/>
            <a:cxnLst/>
            <a:rect l="l" t="t" r="r" b="b"/>
            <a:pathLst>
              <a:path h="234950">
                <a:moveTo>
                  <a:pt x="0" y="0"/>
                </a:moveTo>
                <a:lnTo>
                  <a:pt x="0" y="234696"/>
                </a:lnTo>
              </a:path>
            </a:pathLst>
          </a:custGeom>
          <a:ln w="16763">
            <a:solidFill>
              <a:srgbClr val="000065"/>
            </a:solidFill>
          </a:ln>
        </p:spPr>
        <p:txBody>
          <a:bodyPr wrap="square" lIns="0" tIns="0" rIns="0" bIns="0" rtlCol="0"/>
          <a:lstStyle/>
          <a:p>
            <a:endParaRPr/>
          </a:p>
        </p:txBody>
      </p:sp>
      <p:sp>
        <p:nvSpPr>
          <p:cNvPr id="80" name="object 80"/>
          <p:cNvSpPr/>
          <p:nvPr/>
        </p:nvSpPr>
        <p:spPr>
          <a:xfrm>
            <a:off x="3093339" y="4094226"/>
            <a:ext cx="0" cy="242570"/>
          </a:xfrm>
          <a:custGeom>
            <a:avLst/>
            <a:gdLst/>
            <a:ahLst/>
            <a:cxnLst/>
            <a:rect l="l" t="t" r="r" b="b"/>
            <a:pathLst>
              <a:path h="242570">
                <a:moveTo>
                  <a:pt x="0" y="0"/>
                </a:moveTo>
                <a:lnTo>
                  <a:pt x="0" y="242315"/>
                </a:lnTo>
              </a:path>
            </a:pathLst>
          </a:custGeom>
          <a:ln w="17525">
            <a:solidFill>
              <a:srgbClr val="000065"/>
            </a:solidFill>
          </a:ln>
        </p:spPr>
        <p:txBody>
          <a:bodyPr wrap="square" lIns="0" tIns="0" rIns="0" bIns="0" rtlCol="0"/>
          <a:lstStyle/>
          <a:p>
            <a:endParaRPr/>
          </a:p>
        </p:txBody>
      </p:sp>
      <p:sp>
        <p:nvSpPr>
          <p:cNvPr id="81" name="object 81"/>
          <p:cNvSpPr/>
          <p:nvPr/>
        </p:nvSpPr>
        <p:spPr>
          <a:xfrm>
            <a:off x="3134867" y="4081271"/>
            <a:ext cx="0" cy="250825"/>
          </a:xfrm>
          <a:custGeom>
            <a:avLst/>
            <a:gdLst/>
            <a:ahLst/>
            <a:cxnLst/>
            <a:rect l="l" t="t" r="r" b="b"/>
            <a:pathLst>
              <a:path h="250825">
                <a:moveTo>
                  <a:pt x="0" y="0"/>
                </a:moveTo>
                <a:lnTo>
                  <a:pt x="0" y="250698"/>
                </a:lnTo>
              </a:path>
            </a:pathLst>
          </a:custGeom>
          <a:ln w="16763">
            <a:solidFill>
              <a:srgbClr val="000065"/>
            </a:solidFill>
          </a:ln>
        </p:spPr>
        <p:txBody>
          <a:bodyPr wrap="square" lIns="0" tIns="0" rIns="0" bIns="0" rtlCol="0"/>
          <a:lstStyle/>
          <a:p>
            <a:endParaRPr/>
          </a:p>
        </p:txBody>
      </p:sp>
      <p:sp>
        <p:nvSpPr>
          <p:cNvPr id="82" name="object 82"/>
          <p:cNvSpPr/>
          <p:nvPr/>
        </p:nvSpPr>
        <p:spPr>
          <a:xfrm>
            <a:off x="3176397" y="4068317"/>
            <a:ext cx="0" cy="257810"/>
          </a:xfrm>
          <a:custGeom>
            <a:avLst/>
            <a:gdLst/>
            <a:ahLst/>
            <a:cxnLst/>
            <a:rect l="l" t="t" r="r" b="b"/>
            <a:pathLst>
              <a:path h="257810">
                <a:moveTo>
                  <a:pt x="0" y="0"/>
                </a:moveTo>
                <a:lnTo>
                  <a:pt x="0" y="257556"/>
                </a:lnTo>
              </a:path>
            </a:pathLst>
          </a:custGeom>
          <a:ln w="17525">
            <a:solidFill>
              <a:srgbClr val="000065"/>
            </a:solidFill>
          </a:ln>
        </p:spPr>
        <p:txBody>
          <a:bodyPr wrap="square" lIns="0" tIns="0" rIns="0" bIns="0" rtlCol="0"/>
          <a:lstStyle/>
          <a:p>
            <a:endParaRPr/>
          </a:p>
        </p:txBody>
      </p:sp>
      <p:sp>
        <p:nvSpPr>
          <p:cNvPr id="83" name="object 83"/>
          <p:cNvSpPr/>
          <p:nvPr/>
        </p:nvSpPr>
        <p:spPr>
          <a:xfrm>
            <a:off x="3217545" y="4053078"/>
            <a:ext cx="0" cy="267970"/>
          </a:xfrm>
          <a:custGeom>
            <a:avLst/>
            <a:gdLst/>
            <a:ahLst/>
            <a:cxnLst/>
            <a:rect l="l" t="t" r="r" b="b"/>
            <a:pathLst>
              <a:path h="267970">
                <a:moveTo>
                  <a:pt x="0" y="0"/>
                </a:moveTo>
                <a:lnTo>
                  <a:pt x="0" y="267462"/>
                </a:lnTo>
              </a:path>
            </a:pathLst>
          </a:custGeom>
          <a:ln w="16001">
            <a:solidFill>
              <a:srgbClr val="000065"/>
            </a:solidFill>
          </a:ln>
        </p:spPr>
        <p:txBody>
          <a:bodyPr wrap="square" lIns="0" tIns="0" rIns="0" bIns="0" rtlCol="0"/>
          <a:lstStyle/>
          <a:p>
            <a:endParaRPr/>
          </a:p>
        </p:txBody>
      </p:sp>
      <p:sp>
        <p:nvSpPr>
          <p:cNvPr id="84" name="object 84"/>
          <p:cNvSpPr/>
          <p:nvPr/>
        </p:nvSpPr>
        <p:spPr>
          <a:xfrm>
            <a:off x="3259073" y="4035552"/>
            <a:ext cx="0" cy="279400"/>
          </a:xfrm>
          <a:custGeom>
            <a:avLst/>
            <a:gdLst/>
            <a:ahLst/>
            <a:cxnLst/>
            <a:rect l="l" t="t" r="r" b="b"/>
            <a:pathLst>
              <a:path h="279400">
                <a:moveTo>
                  <a:pt x="0" y="0"/>
                </a:moveTo>
                <a:lnTo>
                  <a:pt x="0" y="278891"/>
                </a:lnTo>
              </a:path>
            </a:pathLst>
          </a:custGeom>
          <a:ln w="15239">
            <a:solidFill>
              <a:srgbClr val="000065"/>
            </a:solidFill>
          </a:ln>
        </p:spPr>
        <p:txBody>
          <a:bodyPr wrap="square" lIns="0" tIns="0" rIns="0" bIns="0" rtlCol="0"/>
          <a:lstStyle/>
          <a:p>
            <a:endParaRPr/>
          </a:p>
        </p:txBody>
      </p:sp>
      <p:sp>
        <p:nvSpPr>
          <p:cNvPr id="85" name="object 85"/>
          <p:cNvSpPr/>
          <p:nvPr/>
        </p:nvSpPr>
        <p:spPr>
          <a:xfrm>
            <a:off x="3300603" y="4018788"/>
            <a:ext cx="0" cy="288925"/>
          </a:xfrm>
          <a:custGeom>
            <a:avLst/>
            <a:gdLst/>
            <a:ahLst/>
            <a:cxnLst/>
            <a:rect l="l" t="t" r="r" b="b"/>
            <a:pathLst>
              <a:path h="288925">
                <a:moveTo>
                  <a:pt x="0" y="0"/>
                </a:moveTo>
                <a:lnTo>
                  <a:pt x="0" y="288798"/>
                </a:lnTo>
              </a:path>
            </a:pathLst>
          </a:custGeom>
          <a:ln w="16001">
            <a:solidFill>
              <a:srgbClr val="000065"/>
            </a:solidFill>
          </a:ln>
        </p:spPr>
        <p:txBody>
          <a:bodyPr wrap="square" lIns="0" tIns="0" rIns="0" bIns="0" rtlCol="0"/>
          <a:lstStyle/>
          <a:p>
            <a:endParaRPr/>
          </a:p>
        </p:txBody>
      </p:sp>
      <p:sp>
        <p:nvSpPr>
          <p:cNvPr id="86" name="object 86"/>
          <p:cNvSpPr/>
          <p:nvPr/>
        </p:nvSpPr>
        <p:spPr>
          <a:xfrm>
            <a:off x="3342132" y="4001261"/>
            <a:ext cx="0" cy="299720"/>
          </a:xfrm>
          <a:custGeom>
            <a:avLst/>
            <a:gdLst/>
            <a:ahLst/>
            <a:cxnLst/>
            <a:rect l="l" t="t" r="r" b="b"/>
            <a:pathLst>
              <a:path h="299720">
                <a:moveTo>
                  <a:pt x="0" y="0"/>
                </a:moveTo>
                <a:lnTo>
                  <a:pt x="0" y="299465"/>
                </a:lnTo>
              </a:path>
            </a:pathLst>
          </a:custGeom>
          <a:ln w="15239">
            <a:solidFill>
              <a:srgbClr val="000065"/>
            </a:solidFill>
          </a:ln>
        </p:spPr>
        <p:txBody>
          <a:bodyPr wrap="square" lIns="0" tIns="0" rIns="0" bIns="0" rtlCol="0"/>
          <a:lstStyle/>
          <a:p>
            <a:endParaRPr/>
          </a:p>
        </p:txBody>
      </p:sp>
      <p:sp>
        <p:nvSpPr>
          <p:cNvPr id="87" name="object 87"/>
          <p:cNvSpPr/>
          <p:nvPr/>
        </p:nvSpPr>
        <p:spPr>
          <a:xfrm>
            <a:off x="3382898" y="4008882"/>
            <a:ext cx="0" cy="294640"/>
          </a:xfrm>
          <a:custGeom>
            <a:avLst/>
            <a:gdLst/>
            <a:ahLst/>
            <a:cxnLst/>
            <a:rect l="l" t="t" r="r" b="b"/>
            <a:pathLst>
              <a:path h="294639">
                <a:moveTo>
                  <a:pt x="0" y="0"/>
                </a:moveTo>
                <a:lnTo>
                  <a:pt x="0" y="294132"/>
                </a:lnTo>
              </a:path>
            </a:pathLst>
          </a:custGeom>
          <a:ln w="17525">
            <a:solidFill>
              <a:srgbClr val="000065"/>
            </a:solidFill>
          </a:ln>
        </p:spPr>
        <p:txBody>
          <a:bodyPr wrap="square" lIns="0" tIns="0" rIns="0" bIns="0" rtlCol="0"/>
          <a:lstStyle/>
          <a:p>
            <a:endParaRPr/>
          </a:p>
        </p:txBody>
      </p:sp>
      <p:sp>
        <p:nvSpPr>
          <p:cNvPr id="88" name="object 88"/>
          <p:cNvSpPr/>
          <p:nvPr/>
        </p:nvSpPr>
        <p:spPr>
          <a:xfrm>
            <a:off x="3424809" y="4014215"/>
            <a:ext cx="0" cy="293370"/>
          </a:xfrm>
          <a:custGeom>
            <a:avLst/>
            <a:gdLst/>
            <a:ahLst/>
            <a:cxnLst/>
            <a:rect l="l" t="t" r="r" b="b"/>
            <a:pathLst>
              <a:path h="293370">
                <a:moveTo>
                  <a:pt x="0" y="0"/>
                </a:moveTo>
                <a:lnTo>
                  <a:pt x="0" y="293370"/>
                </a:lnTo>
              </a:path>
            </a:pathLst>
          </a:custGeom>
          <a:ln w="17525">
            <a:solidFill>
              <a:srgbClr val="000065"/>
            </a:solidFill>
          </a:ln>
        </p:spPr>
        <p:txBody>
          <a:bodyPr wrap="square" lIns="0" tIns="0" rIns="0" bIns="0" rtlCol="0"/>
          <a:lstStyle/>
          <a:p>
            <a:endParaRPr/>
          </a:p>
        </p:txBody>
      </p:sp>
      <p:sp>
        <p:nvSpPr>
          <p:cNvPr id="89" name="object 89"/>
          <p:cNvSpPr/>
          <p:nvPr/>
        </p:nvSpPr>
        <p:spPr>
          <a:xfrm>
            <a:off x="3466338" y="4020311"/>
            <a:ext cx="0" cy="290830"/>
          </a:xfrm>
          <a:custGeom>
            <a:avLst/>
            <a:gdLst/>
            <a:ahLst/>
            <a:cxnLst/>
            <a:rect l="l" t="t" r="r" b="b"/>
            <a:pathLst>
              <a:path h="290829">
                <a:moveTo>
                  <a:pt x="0" y="0"/>
                </a:moveTo>
                <a:lnTo>
                  <a:pt x="0" y="290322"/>
                </a:lnTo>
              </a:path>
            </a:pathLst>
          </a:custGeom>
          <a:ln w="16763">
            <a:solidFill>
              <a:srgbClr val="000065"/>
            </a:solidFill>
          </a:ln>
        </p:spPr>
        <p:txBody>
          <a:bodyPr wrap="square" lIns="0" tIns="0" rIns="0" bIns="0" rtlCol="0"/>
          <a:lstStyle/>
          <a:p>
            <a:endParaRPr/>
          </a:p>
        </p:txBody>
      </p:sp>
      <p:sp>
        <p:nvSpPr>
          <p:cNvPr id="90" name="object 90"/>
          <p:cNvSpPr/>
          <p:nvPr/>
        </p:nvSpPr>
        <p:spPr>
          <a:xfrm>
            <a:off x="3507104" y="4027170"/>
            <a:ext cx="0" cy="287020"/>
          </a:xfrm>
          <a:custGeom>
            <a:avLst/>
            <a:gdLst/>
            <a:ahLst/>
            <a:cxnLst/>
            <a:rect l="l" t="t" r="r" b="b"/>
            <a:pathLst>
              <a:path h="287020">
                <a:moveTo>
                  <a:pt x="0" y="0"/>
                </a:moveTo>
                <a:lnTo>
                  <a:pt x="0" y="286512"/>
                </a:lnTo>
              </a:path>
            </a:pathLst>
          </a:custGeom>
          <a:ln w="16001">
            <a:solidFill>
              <a:srgbClr val="000065"/>
            </a:solidFill>
          </a:ln>
        </p:spPr>
        <p:txBody>
          <a:bodyPr wrap="square" lIns="0" tIns="0" rIns="0" bIns="0" rtlCol="0"/>
          <a:lstStyle/>
          <a:p>
            <a:endParaRPr/>
          </a:p>
        </p:txBody>
      </p:sp>
      <p:sp>
        <p:nvSpPr>
          <p:cNvPr id="91" name="object 91"/>
          <p:cNvSpPr/>
          <p:nvPr/>
        </p:nvSpPr>
        <p:spPr>
          <a:xfrm>
            <a:off x="3548634" y="4024121"/>
            <a:ext cx="0" cy="289560"/>
          </a:xfrm>
          <a:custGeom>
            <a:avLst/>
            <a:gdLst/>
            <a:ahLst/>
            <a:cxnLst/>
            <a:rect l="l" t="t" r="r" b="b"/>
            <a:pathLst>
              <a:path h="289560">
                <a:moveTo>
                  <a:pt x="0" y="0"/>
                </a:moveTo>
                <a:lnTo>
                  <a:pt x="0" y="289560"/>
                </a:lnTo>
              </a:path>
            </a:pathLst>
          </a:custGeom>
          <a:ln w="15239">
            <a:solidFill>
              <a:srgbClr val="000065"/>
            </a:solidFill>
          </a:ln>
        </p:spPr>
        <p:txBody>
          <a:bodyPr wrap="square" lIns="0" tIns="0" rIns="0" bIns="0" rtlCol="0"/>
          <a:lstStyle/>
          <a:p>
            <a:endParaRPr/>
          </a:p>
        </p:txBody>
      </p:sp>
      <p:sp>
        <p:nvSpPr>
          <p:cNvPr id="92" name="object 92"/>
          <p:cNvSpPr/>
          <p:nvPr/>
        </p:nvSpPr>
        <p:spPr>
          <a:xfrm>
            <a:off x="3590163" y="4022597"/>
            <a:ext cx="0" cy="291465"/>
          </a:xfrm>
          <a:custGeom>
            <a:avLst/>
            <a:gdLst/>
            <a:ahLst/>
            <a:cxnLst/>
            <a:rect l="l" t="t" r="r" b="b"/>
            <a:pathLst>
              <a:path h="291464">
                <a:moveTo>
                  <a:pt x="0" y="0"/>
                </a:moveTo>
                <a:lnTo>
                  <a:pt x="0" y="291084"/>
                </a:lnTo>
              </a:path>
            </a:pathLst>
          </a:custGeom>
          <a:ln w="16001">
            <a:solidFill>
              <a:srgbClr val="000065"/>
            </a:solidFill>
          </a:ln>
        </p:spPr>
        <p:txBody>
          <a:bodyPr wrap="square" lIns="0" tIns="0" rIns="0" bIns="0" rtlCol="0"/>
          <a:lstStyle/>
          <a:p>
            <a:endParaRPr/>
          </a:p>
        </p:txBody>
      </p:sp>
      <p:sp>
        <p:nvSpPr>
          <p:cNvPr id="93" name="object 93"/>
          <p:cNvSpPr/>
          <p:nvPr/>
        </p:nvSpPr>
        <p:spPr>
          <a:xfrm>
            <a:off x="3632072" y="4021073"/>
            <a:ext cx="0" cy="291465"/>
          </a:xfrm>
          <a:custGeom>
            <a:avLst/>
            <a:gdLst/>
            <a:ahLst/>
            <a:cxnLst/>
            <a:rect l="l" t="t" r="r" b="b"/>
            <a:pathLst>
              <a:path h="291464">
                <a:moveTo>
                  <a:pt x="0" y="0"/>
                </a:moveTo>
                <a:lnTo>
                  <a:pt x="0" y="291084"/>
                </a:lnTo>
              </a:path>
            </a:pathLst>
          </a:custGeom>
          <a:ln w="16001">
            <a:solidFill>
              <a:srgbClr val="000065"/>
            </a:solidFill>
          </a:ln>
        </p:spPr>
        <p:txBody>
          <a:bodyPr wrap="square" lIns="0" tIns="0" rIns="0" bIns="0" rtlCol="0"/>
          <a:lstStyle/>
          <a:p>
            <a:endParaRPr/>
          </a:p>
        </p:txBody>
      </p:sp>
      <p:sp>
        <p:nvSpPr>
          <p:cNvPr id="94" name="object 94"/>
          <p:cNvSpPr/>
          <p:nvPr/>
        </p:nvSpPr>
        <p:spPr>
          <a:xfrm>
            <a:off x="3672840" y="4020311"/>
            <a:ext cx="0" cy="292100"/>
          </a:xfrm>
          <a:custGeom>
            <a:avLst/>
            <a:gdLst/>
            <a:ahLst/>
            <a:cxnLst/>
            <a:rect l="l" t="t" r="r" b="b"/>
            <a:pathLst>
              <a:path h="292100">
                <a:moveTo>
                  <a:pt x="0" y="0"/>
                </a:moveTo>
                <a:lnTo>
                  <a:pt x="0" y="291846"/>
                </a:lnTo>
              </a:path>
            </a:pathLst>
          </a:custGeom>
          <a:ln w="16763">
            <a:solidFill>
              <a:srgbClr val="000065"/>
            </a:solidFill>
          </a:ln>
        </p:spPr>
        <p:txBody>
          <a:bodyPr wrap="square" lIns="0" tIns="0" rIns="0" bIns="0" rtlCol="0"/>
          <a:lstStyle/>
          <a:p>
            <a:endParaRPr/>
          </a:p>
        </p:txBody>
      </p:sp>
      <p:sp>
        <p:nvSpPr>
          <p:cNvPr id="95" name="object 95"/>
          <p:cNvSpPr/>
          <p:nvPr/>
        </p:nvSpPr>
        <p:spPr>
          <a:xfrm>
            <a:off x="3714369" y="4017264"/>
            <a:ext cx="0" cy="295275"/>
          </a:xfrm>
          <a:custGeom>
            <a:avLst/>
            <a:gdLst/>
            <a:ahLst/>
            <a:cxnLst/>
            <a:rect l="l" t="t" r="r" b="b"/>
            <a:pathLst>
              <a:path h="295275">
                <a:moveTo>
                  <a:pt x="0" y="0"/>
                </a:moveTo>
                <a:lnTo>
                  <a:pt x="0" y="294893"/>
                </a:lnTo>
              </a:path>
            </a:pathLst>
          </a:custGeom>
          <a:ln w="17525">
            <a:solidFill>
              <a:srgbClr val="000065"/>
            </a:solidFill>
          </a:ln>
        </p:spPr>
        <p:txBody>
          <a:bodyPr wrap="square" lIns="0" tIns="0" rIns="0" bIns="0" rtlCol="0"/>
          <a:lstStyle/>
          <a:p>
            <a:endParaRPr/>
          </a:p>
        </p:txBody>
      </p:sp>
      <p:sp>
        <p:nvSpPr>
          <p:cNvPr id="96" name="object 96"/>
          <p:cNvSpPr/>
          <p:nvPr/>
        </p:nvSpPr>
        <p:spPr>
          <a:xfrm>
            <a:off x="3755897" y="4014215"/>
            <a:ext cx="0" cy="298450"/>
          </a:xfrm>
          <a:custGeom>
            <a:avLst/>
            <a:gdLst/>
            <a:ahLst/>
            <a:cxnLst/>
            <a:rect l="l" t="t" r="r" b="b"/>
            <a:pathLst>
              <a:path h="298450">
                <a:moveTo>
                  <a:pt x="0" y="0"/>
                </a:moveTo>
                <a:lnTo>
                  <a:pt x="0" y="297941"/>
                </a:lnTo>
              </a:path>
            </a:pathLst>
          </a:custGeom>
          <a:ln w="16763">
            <a:solidFill>
              <a:srgbClr val="000065"/>
            </a:solidFill>
          </a:ln>
        </p:spPr>
        <p:txBody>
          <a:bodyPr wrap="square" lIns="0" tIns="0" rIns="0" bIns="0" rtlCol="0"/>
          <a:lstStyle/>
          <a:p>
            <a:endParaRPr/>
          </a:p>
        </p:txBody>
      </p:sp>
      <p:sp>
        <p:nvSpPr>
          <p:cNvPr id="97" name="object 97"/>
          <p:cNvSpPr/>
          <p:nvPr/>
        </p:nvSpPr>
        <p:spPr>
          <a:xfrm>
            <a:off x="3797427" y="4012691"/>
            <a:ext cx="0" cy="299720"/>
          </a:xfrm>
          <a:custGeom>
            <a:avLst/>
            <a:gdLst/>
            <a:ahLst/>
            <a:cxnLst/>
            <a:rect l="l" t="t" r="r" b="b"/>
            <a:pathLst>
              <a:path h="299720">
                <a:moveTo>
                  <a:pt x="0" y="0"/>
                </a:moveTo>
                <a:lnTo>
                  <a:pt x="0" y="299465"/>
                </a:lnTo>
              </a:path>
            </a:pathLst>
          </a:custGeom>
          <a:ln w="17525">
            <a:solidFill>
              <a:srgbClr val="000065"/>
            </a:solidFill>
          </a:ln>
        </p:spPr>
        <p:txBody>
          <a:bodyPr wrap="square" lIns="0" tIns="0" rIns="0" bIns="0" rtlCol="0"/>
          <a:lstStyle/>
          <a:p>
            <a:endParaRPr/>
          </a:p>
        </p:txBody>
      </p:sp>
      <p:sp>
        <p:nvSpPr>
          <p:cNvPr id="98" name="object 98"/>
          <p:cNvSpPr/>
          <p:nvPr/>
        </p:nvSpPr>
        <p:spPr>
          <a:xfrm>
            <a:off x="3838575" y="4009644"/>
            <a:ext cx="0" cy="302895"/>
          </a:xfrm>
          <a:custGeom>
            <a:avLst/>
            <a:gdLst/>
            <a:ahLst/>
            <a:cxnLst/>
            <a:rect l="l" t="t" r="r" b="b"/>
            <a:pathLst>
              <a:path h="302895">
                <a:moveTo>
                  <a:pt x="0" y="0"/>
                </a:moveTo>
                <a:lnTo>
                  <a:pt x="0" y="302513"/>
                </a:lnTo>
              </a:path>
            </a:pathLst>
          </a:custGeom>
          <a:ln w="16001">
            <a:solidFill>
              <a:srgbClr val="000065"/>
            </a:solidFill>
          </a:ln>
        </p:spPr>
        <p:txBody>
          <a:bodyPr wrap="square" lIns="0" tIns="0" rIns="0" bIns="0" rtlCol="0"/>
          <a:lstStyle/>
          <a:p>
            <a:endParaRPr/>
          </a:p>
        </p:txBody>
      </p:sp>
      <p:sp>
        <p:nvSpPr>
          <p:cNvPr id="99" name="object 99"/>
          <p:cNvSpPr/>
          <p:nvPr/>
        </p:nvSpPr>
        <p:spPr>
          <a:xfrm>
            <a:off x="3879722" y="4005834"/>
            <a:ext cx="0" cy="304800"/>
          </a:xfrm>
          <a:custGeom>
            <a:avLst/>
            <a:gdLst/>
            <a:ahLst/>
            <a:cxnLst/>
            <a:rect l="l" t="t" r="r" b="b"/>
            <a:pathLst>
              <a:path h="304800">
                <a:moveTo>
                  <a:pt x="0" y="0"/>
                </a:moveTo>
                <a:lnTo>
                  <a:pt x="0" y="304800"/>
                </a:lnTo>
              </a:path>
            </a:pathLst>
          </a:custGeom>
          <a:ln w="16001">
            <a:solidFill>
              <a:srgbClr val="000065"/>
            </a:solidFill>
          </a:ln>
        </p:spPr>
        <p:txBody>
          <a:bodyPr wrap="square" lIns="0" tIns="0" rIns="0" bIns="0" rtlCol="0"/>
          <a:lstStyle/>
          <a:p>
            <a:endParaRPr/>
          </a:p>
        </p:txBody>
      </p:sp>
      <p:sp>
        <p:nvSpPr>
          <p:cNvPr id="100" name="object 100"/>
          <p:cNvSpPr/>
          <p:nvPr/>
        </p:nvSpPr>
        <p:spPr>
          <a:xfrm>
            <a:off x="3921633" y="4001261"/>
            <a:ext cx="0" cy="307975"/>
          </a:xfrm>
          <a:custGeom>
            <a:avLst/>
            <a:gdLst/>
            <a:ahLst/>
            <a:cxnLst/>
            <a:rect l="l" t="t" r="r" b="b"/>
            <a:pathLst>
              <a:path h="307975">
                <a:moveTo>
                  <a:pt x="0" y="0"/>
                </a:moveTo>
                <a:lnTo>
                  <a:pt x="0" y="307848"/>
                </a:lnTo>
              </a:path>
            </a:pathLst>
          </a:custGeom>
          <a:ln w="16001">
            <a:solidFill>
              <a:srgbClr val="000065"/>
            </a:solidFill>
          </a:ln>
        </p:spPr>
        <p:txBody>
          <a:bodyPr wrap="square" lIns="0" tIns="0" rIns="0" bIns="0" rtlCol="0"/>
          <a:lstStyle/>
          <a:p>
            <a:endParaRPr/>
          </a:p>
        </p:txBody>
      </p:sp>
      <p:sp>
        <p:nvSpPr>
          <p:cNvPr id="101" name="object 101"/>
          <p:cNvSpPr/>
          <p:nvPr/>
        </p:nvSpPr>
        <p:spPr>
          <a:xfrm>
            <a:off x="3962400" y="3997452"/>
            <a:ext cx="0" cy="311785"/>
          </a:xfrm>
          <a:custGeom>
            <a:avLst/>
            <a:gdLst/>
            <a:ahLst/>
            <a:cxnLst/>
            <a:rect l="l" t="t" r="r" b="b"/>
            <a:pathLst>
              <a:path h="311785">
                <a:moveTo>
                  <a:pt x="0" y="0"/>
                </a:moveTo>
                <a:lnTo>
                  <a:pt x="0" y="311658"/>
                </a:lnTo>
              </a:path>
            </a:pathLst>
          </a:custGeom>
          <a:ln w="16763">
            <a:solidFill>
              <a:srgbClr val="000065"/>
            </a:solidFill>
          </a:ln>
        </p:spPr>
        <p:txBody>
          <a:bodyPr wrap="square" lIns="0" tIns="0" rIns="0" bIns="0" rtlCol="0"/>
          <a:lstStyle/>
          <a:p>
            <a:endParaRPr/>
          </a:p>
        </p:txBody>
      </p:sp>
      <p:sp>
        <p:nvSpPr>
          <p:cNvPr id="102" name="object 102"/>
          <p:cNvSpPr/>
          <p:nvPr/>
        </p:nvSpPr>
        <p:spPr>
          <a:xfrm>
            <a:off x="4003928" y="3992879"/>
            <a:ext cx="0" cy="314960"/>
          </a:xfrm>
          <a:custGeom>
            <a:avLst/>
            <a:gdLst/>
            <a:ahLst/>
            <a:cxnLst/>
            <a:rect l="l" t="t" r="r" b="b"/>
            <a:pathLst>
              <a:path h="314960">
                <a:moveTo>
                  <a:pt x="0" y="0"/>
                </a:moveTo>
                <a:lnTo>
                  <a:pt x="0" y="314705"/>
                </a:lnTo>
              </a:path>
            </a:pathLst>
          </a:custGeom>
          <a:ln w="17525">
            <a:solidFill>
              <a:srgbClr val="000065"/>
            </a:solidFill>
          </a:ln>
        </p:spPr>
        <p:txBody>
          <a:bodyPr wrap="square" lIns="0" tIns="0" rIns="0" bIns="0" rtlCol="0"/>
          <a:lstStyle/>
          <a:p>
            <a:endParaRPr/>
          </a:p>
        </p:txBody>
      </p:sp>
      <p:sp>
        <p:nvSpPr>
          <p:cNvPr id="103" name="object 103"/>
          <p:cNvSpPr/>
          <p:nvPr/>
        </p:nvSpPr>
        <p:spPr>
          <a:xfrm>
            <a:off x="4045458" y="3991355"/>
            <a:ext cx="0" cy="318135"/>
          </a:xfrm>
          <a:custGeom>
            <a:avLst/>
            <a:gdLst/>
            <a:ahLst/>
            <a:cxnLst/>
            <a:rect l="l" t="t" r="r" b="b"/>
            <a:pathLst>
              <a:path h="318135">
                <a:moveTo>
                  <a:pt x="0" y="0"/>
                </a:moveTo>
                <a:lnTo>
                  <a:pt x="0" y="317753"/>
                </a:lnTo>
              </a:path>
            </a:pathLst>
          </a:custGeom>
          <a:ln w="16763">
            <a:solidFill>
              <a:srgbClr val="000065"/>
            </a:solidFill>
          </a:ln>
        </p:spPr>
        <p:txBody>
          <a:bodyPr wrap="square" lIns="0" tIns="0" rIns="0" bIns="0" rtlCol="0"/>
          <a:lstStyle/>
          <a:p>
            <a:endParaRPr/>
          </a:p>
        </p:txBody>
      </p:sp>
      <p:sp>
        <p:nvSpPr>
          <p:cNvPr id="104" name="object 104"/>
          <p:cNvSpPr/>
          <p:nvPr/>
        </p:nvSpPr>
        <p:spPr>
          <a:xfrm>
            <a:off x="4086986" y="3991355"/>
            <a:ext cx="0" cy="319405"/>
          </a:xfrm>
          <a:custGeom>
            <a:avLst/>
            <a:gdLst/>
            <a:ahLst/>
            <a:cxnLst/>
            <a:rect l="l" t="t" r="r" b="b"/>
            <a:pathLst>
              <a:path h="319404">
                <a:moveTo>
                  <a:pt x="0" y="0"/>
                </a:moveTo>
                <a:lnTo>
                  <a:pt x="0" y="319277"/>
                </a:lnTo>
              </a:path>
            </a:pathLst>
          </a:custGeom>
          <a:ln w="17525">
            <a:solidFill>
              <a:srgbClr val="000065"/>
            </a:solidFill>
          </a:ln>
        </p:spPr>
        <p:txBody>
          <a:bodyPr wrap="square" lIns="0" tIns="0" rIns="0" bIns="0" rtlCol="0"/>
          <a:lstStyle/>
          <a:p>
            <a:endParaRPr/>
          </a:p>
        </p:txBody>
      </p:sp>
      <p:sp>
        <p:nvSpPr>
          <p:cNvPr id="105" name="object 105"/>
          <p:cNvSpPr/>
          <p:nvPr/>
        </p:nvSpPr>
        <p:spPr>
          <a:xfrm>
            <a:off x="4128134" y="3989832"/>
            <a:ext cx="0" cy="322580"/>
          </a:xfrm>
          <a:custGeom>
            <a:avLst/>
            <a:gdLst/>
            <a:ahLst/>
            <a:cxnLst/>
            <a:rect l="l" t="t" r="r" b="b"/>
            <a:pathLst>
              <a:path h="322579">
                <a:moveTo>
                  <a:pt x="0" y="0"/>
                </a:moveTo>
                <a:lnTo>
                  <a:pt x="0" y="322325"/>
                </a:lnTo>
              </a:path>
            </a:pathLst>
          </a:custGeom>
          <a:ln w="16001">
            <a:solidFill>
              <a:srgbClr val="000065"/>
            </a:solidFill>
          </a:ln>
        </p:spPr>
        <p:txBody>
          <a:bodyPr wrap="square" lIns="0" tIns="0" rIns="0" bIns="0" rtlCol="0"/>
          <a:lstStyle/>
          <a:p>
            <a:endParaRPr/>
          </a:p>
        </p:txBody>
      </p:sp>
      <p:sp>
        <p:nvSpPr>
          <p:cNvPr id="106" name="object 106"/>
          <p:cNvSpPr/>
          <p:nvPr/>
        </p:nvSpPr>
        <p:spPr>
          <a:xfrm>
            <a:off x="4169664" y="3989832"/>
            <a:ext cx="0" cy="325120"/>
          </a:xfrm>
          <a:custGeom>
            <a:avLst/>
            <a:gdLst/>
            <a:ahLst/>
            <a:cxnLst/>
            <a:rect l="l" t="t" r="r" b="b"/>
            <a:pathLst>
              <a:path h="325120">
                <a:moveTo>
                  <a:pt x="0" y="0"/>
                </a:moveTo>
                <a:lnTo>
                  <a:pt x="0" y="324612"/>
                </a:lnTo>
              </a:path>
            </a:pathLst>
          </a:custGeom>
          <a:ln w="15239">
            <a:solidFill>
              <a:srgbClr val="000065"/>
            </a:solidFill>
          </a:ln>
        </p:spPr>
        <p:txBody>
          <a:bodyPr wrap="square" lIns="0" tIns="0" rIns="0" bIns="0" rtlCol="0"/>
          <a:lstStyle/>
          <a:p>
            <a:endParaRPr/>
          </a:p>
        </p:txBody>
      </p:sp>
      <p:sp>
        <p:nvSpPr>
          <p:cNvPr id="107" name="object 107"/>
          <p:cNvSpPr/>
          <p:nvPr/>
        </p:nvSpPr>
        <p:spPr>
          <a:xfrm>
            <a:off x="4211192" y="3986784"/>
            <a:ext cx="0" cy="325755"/>
          </a:xfrm>
          <a:custGeom>
            <a:avLst/>
            <a:gdLst/>
            <a:ahLst/>
            <a:cxnLst/>
            <a:rect l="l" t="t" r="r" b="b"/>
            <a:pathLst>
              <a:path h="325754">
                <a:moveTo>
                  <a:pt x="0" y="0"/>
                </a:moveTo>
                <a:lnTo>
                  <a:pt x="0" y="325374"/>
                </a:lnTo>
              </a:path>
            </a:pathLst>
          </a:custGeom>
          <a:ln w="16001">
            <a:solidFill>
              <a:srgbClr val="000065"/>
            </a:solidFill>
          </a:ln>
        </p:spPr>
        <p:txBody>
          <a:bodyPr wrap="square" lIns="0" tIns="0" rIns="0" bIns="0" rtlCol="0"/>
          <a:lstStyle/>
          <a:p>
            <a:endParaRPr/>
          </a:p>
        </p:txBody>
      </p:sp>
      <p:sp>
        <p:nvSpPr>
          <p:cNvPr id="108" name="object 108"/>
          <p:cNvSpPr/>
          <p:nvPr/>
        </p:nvSpPr>
        <p:spPr>
          <a:xfrm>
            <a:off x="4252340" y="3984497"/>
            <a:ext cx="0" cy="326390"/>
          </a:xfrm>
          <a:custGeom>
            <a:avLst/>
            <a:gdLst/>
            <a:ahLst/>
            <a:cxnLst/>
            <a:rect l="l" t="t" r="r" b="b"/>
            <a:pathLst>
              <a:path h="326389">
                <a:moveTo>
                  <a:pt x="0" y="0"/>
                </a:moveTo>
                <a:lnTo>
                  <a:pt x="0" y="326136"/>
                </a:lnTo>
              </a:path>
            </a:pathLst>
          </a:custGeom>
          <a:ln w="17525">
            <a:solidFill>
              <a:srgbClr val="000065"/>
            </a:solidFill>
          </a:ln>
        </p:spPr>
        <p:txBody>
          <a:bodyPr wrap="square" lIns="0" tIns="0" rIns="0" bIns="0" rtlCol="0"/>
          <a:lstStyle/>
          <a:p>
            <a:endParaRPr/>
          </a:p>
        </p:txBody>
      </p:sp>
      <p:sp>
        <p:nvSpPr>
          <p:cNvPr id="109" name="object 109"/>
          <p:cNvSpPr/>
          <p:nvPr/>
        </p:nvSpPr>
        <p:spPr>
          <a:xfrm>
            <a:off x="4293870" y="3981450"/>
            <a:ext cx="0" cy="327660"/>
          </a:xfrm>
          <a:custGeom>
            <a:avLst/>
            <a:gdLst/>
            <a:ahLst/>
            <a:cxnLst/>
            <a:rect l="l" t="t" r="r" b="b"/>
            <a:pathLst>
              <a:path h="327660">
                <a:moveTo>
                  <a:pt x="0" y="0"/>
                </a:moveTo>
                <a:lnTo>
                  <a:pt x="0" y="327660"/>
                </a:lnTo>
              </a:path>
            </a:pathLst>
          </a:custGeom>
          <a:ln w="16763">
            <a:solidFill>
              <a:srgbClr val="000065"/>
            </a:solidFill>
          </a:ln>
        </p:spPr>
        <p:txBody>
          <a:bodyPr wrap="square" lIns="0" tIns="0" rIns="0" bIns="0" rtlCol="0"/>
          <a:lstStyle/>
          <a:p>
            <a:endParaRPr/>
          </a:p>
        </p:txBody>
      </p:sp>
      <p:sp>
        <p:nvSpPr>
          <p:cNvPr id="110" name="object 110"/>
          <p:cNvSpPr/>
          <p:nvPr/>
        </p:nvSpPr>
        <p:spPr>
          <a:xfrm>
            <a:off x="4335398" y="3978402"/>
            <a:ext cx="0" cy="329565"/>
          </a:xfrm>
          <a:custGeom>
            <a:avLst/>
            <a:gdLst/>
            <a:ahLst/>
            <a:cxnLst/>
            <a:rect l="l" t="t" r="r" b="b"/>
            <a:pathLst>
              <a:path h="329564">
                <a:moveTo>
                  <a:pt x="0" y="0"/>
                </a:moveTo>
                <a:lnTo>
                  <a:pt x="0" y="329184"/>
                </a:lnTo>
              </a:path>
            </a:pathLst>
          </a:custGeom>
          <a:ln w="17525">
            <a:solidFill>
              <a:srgbClr val="000065"/>
            </a:solidFill>
          </a:ln>
        </p:spPr>
        <p:txBody>
          <a:bodyPr wrap="square" lIns="0" tIns="0" rIns="0" bIns="0" rtlCol="0"/>
          <a:lstStyle/>
          <a:p>
            <a:endParaRPr/>
          </a:p>
        </p:txBody>
      </p:sp>
      <p:sp>
        <p:nvSpPr>
          <p:cNvPr id="111" name="object 111"/>
          <p:cNvSpPr/>
          <p:nvPr/>
        </p:nvSpPr>
        <p:spPr>
          <a:xfrm>
            <a:off x="4376928" y="3973829"/>
            <a:ext cx="0" cy="330835"/>
          </a:xfrm>
          <a:custGeom>
            <a:avLst/>
            <a:gdLst/>
            <a:ahLst/>
            <a:cxnLst/>
            <a:rect l="l" t="t" r="r" b="b"/>
            <a:pathLst>
              <a:path h="330835">
                <a:moveTo>
                  <a:pt x="0" y="0"/>
                </a:moveTo>
                <a:lnTo>
                  <a:pt x="0" y="330708"/>
                </a:lnTo>
              </a:path>
            </a:pathLst>
          </a:custGeom>
          <a:ln w="16763">
            <a:solidFill>
              <a:srgbClr val="000065"/>
            </a:solidFill>
          </a:ln>
        </p:spPr>
        <p:txBody>
          <a:bodyPr wrap="square" lIns="0" tIns="0" rIns="0" bIns="0" rtlCol="0"/>
          <a:lstStyle/>
          <a:p>
            <a:endParaRPr/>
          </a:p>
        </p:txBody>
      </p:sp>
      <p:sp>
        <p:nvSpPr>
          <p:cNvPr id="112" name="object 112"/>
          <p:cNvSpPr/>
          <p:nvPr/>
        </p:nvSpPr>
        <p:spPr>
          <a:xfrm>
            <a:off x="4417695" y="3970020"/>
            <a:ext cx="0" cy="333375"/>
          </a:xfrm>
          <a:custGeom>
            <a:avLst/>
            <a:gdLst/>
            <a:ahLst/>
            <a:cxnLst/>
            <a:rect l="l" t="t" r="r" b="b"/>
            <a:pathLst>
              <a:path h="333375">
                <a:moveTo>
                  <a:pt x="0" y="0"/>
                </a:moveTo>
                <a:lnTo>
                  <a:pt x="0" y="332994"/>
                </a:lnTo>
              </a:path>
            </a:pathLst>
          </a:custGeom>
          <a:ln w="16001">
            <a:solidFill>
              <a:srgbClr val="000065"/>
            </a:solidFill>
          </a:ln>
        </p:spPr>
        <p:txBody>
          <a:bodyPr wrap="square" lIns="0" tIns="0" rIns="0" bIns="0" rtlCol="0"/>
          <a:lstStyle/>
          <a:p>
            <a:endParaRPr/>
          </a:p>
        </p:txBody>
      </p:sp>
      <p:sp>
        <p:nvSpPr>
          <p:cNvPr id="113" name="object 113"/>
          <p:cNvSpPr/>
          <p:nvPr/>
        </p:nvSpPr>
        <p:spPr>
          <a:xfrm>
            <a:off x="4459604" y="3965447"/>
            <a:ext cx="0" cy="335280"/>
          </a:xfrm>
          <a:custGeom>
            <a:avLst/>
            <a:gdLst/>
            <a:ahLst/>
            <a:cxnLst/>
            <a:rect l="l" t="t" r="r" b="b"/>
            <a:pathLst>
              <a:path h="335279">
                <a:moveTo>
                  <a:pt x="0" y="0"/>
                </a:moveTo>
                <a:lnTo>
                  <a:pt x="0" y="335279"/>
                </a:lnTo>
              </a:path>
            </a:pathLst>
          </a:custGeom>
          <a:ln w="16001">
            <a:solidFill>
              <a:srgbClr val="000065"/>
            </a:solidFill>
          </a:ln>
        </p:spPr>
        <p:txBody>
          <a:bodyPr wrap="square" lIns="0" tIns="0" rIns="0" bIns="0" rtlCol="0"/>
          <a:lstStyle/>
          <a:p>
            <a:endParaRPr/>
          </a:p>
        </p:txBody>
      </p:sp>
      <p:sp>
        <p:nvSpPr>
          <p:cNvPr id="114" name="object 114"/>
          <p:cNvSpPr/>
          <p:nvPr/>
        </p:nvSpPr>
        <p:spPr>
          <a:xfrm>
            <a:off x="4500753" y="3961638"/>
            <a:ext cx="0" cy="337820"/>
          </a:xfrm>
          <a:custGeom>
            <a:avLst/>
            <a:gdLst/>
            <a:ahLst/>
            <a:cxnLst/>
            <a:rect l="l" t="t" r="r" b="b"/>
            <a:pathLst>
              <a:path h="337820">
                <a:moveTo>
                  <a:pt x="0" y="0"/>
                </a:moveTo>
                <a:lnTo>
                  <a:pt x="0" y="337565"/>
                </a:lnTo>
              </a:path>
            </a:pathLst>
          </a:custGeom>
          <a:ln w="16001">
            <a:solidFill>
              <a:srgbClr val="000065"/>
            </a:solidFill>
          </a:ln>
        </p:spPr>
        <p:txBody>
          <a:bodyPr wrap="square" lIns="0" tIns="0" rIns="0" bIns="0" rtlCol="0"/>
          <a:lstStyle/>
          <a:p>
            <a:endParaRPr/>
          </a:p>
        </p:txBody>
      </p:sp>
      <p:sp>
        <p:nvSpPr>
          <p:cNvPr id="115" name="object 115"/>
          <p:cNvSpPr/>
          <p:nvPr/>
        </p:nvSpPr>
        <p:spPr>
          <a:xfrm>
            <a:off x="4541901" y="3955541"/>
            <a:ext cx="0" cy="340995"/>
          </a:xfrm>
          <a:custGeom>
            <a:avLst/>
            <a:gdLst/>
            <a:ahLst/>
            <a:cxnLst/>
            <a:rect l="l" t="t" r="r" b="b"/>
            <a:pathLst>
              <a:path h="340995">
                <a:moveTo>
                  <a:pt x="0" y="0"/>
                </a:moveTo>
                <a:lnTo>
                  <a:pt x="0" y="340613"/>
                </a:lnTo>
              </a:path>
            </a:pathLst>
          </a:custGeom>
          <a:ln w="17525">
            <a:solidFill>
              <a:srgbClr val="000065"/>
            </a:solidFill>
          </a:ln>
        </p:spPr>
        <p:txBody>
          <a:bodyPr wrap="square" lIns="0" tIns="0" rIns="0" bIns="0" rtlCol="0"/>
          <a:lstStyle/>
          <a:p>
            <a:endParaRPr/>
          </a:p>
        </p:txBody>
      </p:sp>
      <p:sp>
        <p:nvSpPr>
          <p:cNvPr id="116" name="object 116"/>
          <p:cNvSpPr/>
          <p:nvPr/>
        </p:nvSpPr>
        <p:spPr>
          <a:xfrm>
            <a:off x="4583429" y="3950208"/>
            <a:ext cx="0" cy="344805"/>
          </a:xfrm>
          <a:custGeom>
            <a:avLst/>
            <a:gdLst/>
            <a:ahLst/>
            <a:cxnLst/>
            <a:rect l="l" t="t" r="r" b="b"/>
            <a:pathLst>
              <a:path h="344804">
                <a:moveTo>
                  <a:pt x="0" y="0"/>
                </a:moveTo>
                <a:lnTo>
                  <a:pt x="0" y="344424"/>
                </a:lnTo>
              </a:path>
            </a:pathLst>
          </a:custGeom>
          <a:ln w="16763">
            <a:solidFill>
              <a:srgbClr val="000065"/>
            </a:solidFill>
          </a:ln>
        </p:spPr>
        <p:txBody>
          <a:bodyPr wrap="square" lIns="0" tIns="0" rIns="0" bIns="0" rtlCol="0"/>
          <a:lstStyle/>
          <a:p>
            <a:endParaRPr/>
          </a:p>
        </p:txBody>
      </p:sp>
      <p:sp>
        <p:nvSpPr>
          <p:cNvPr id="117" name="object 117"/>
          <p:cNvSpPr/>
          <p:nvPr/>
        </p:nvSpPr>
        <p:spPr>
          <a:xfrm>
            <a:off x="4624959" y="3944111"/>
            <a:ext cx="0" cy="347980"/>
          </a:xfrm>
          <a:custGeom>
            <a:avLst/>
            <a:gdLst/>
            <a:ahLst/>
            <a:cxnLst/>
            <a:rect l="l" t="t" r="r" b="b"/>
            <a:pathLst>
              <a:path h="347979">
                <a:moveTo>
                  <a:pt x="0" y="0"/>
                </a:moveTo>
                <a:lnTo>
                  <a:pt x="0" y="347472"/>
                </a:lnTo>
              </a:path>
            </a:pathLst>
          </a:custGeom>
          <a:ln w="17525">
            <a:solidFill>
              <a:srgbClr val="000065"/>
            </a:solidFill>
          </a:ln>
        </p:spPr>
        <p:txBody>
          <a:bodyPr wrap="square" lIns="0" tIns="0" rIns="0" bIns="0" rtlCol="0"/>
          <a:lstStyle/>
          <a:p>
            <a:endParaRPr/>
          </a:p>
        </p:txBody>
      </p:sp>
      <p:sp>
        <p:nvSpPr>
          <p:cNvPr id="118" name="object 118"/>
          <p:cNvSpPr/>
          <p:nvPr/>
        </p:nvSpPr>
        <p:spPr>
          <a:xfrm>
            <a:off x="4666488" y="3938778"/>
            <a:ext cx="0" cy="351790"/>
          </a:xfrm>
          <a:custGeom>
            <a:avLst/>
            <a:gdLst/>
            <a:ahLst/>
            <a:cxnLst/>
            <a:rect l="l" t="t" r="r" b="b"/>
            <a:pathLst>
              <a:path h="351789">
                <a:moveTo>
                  <a:pt x="0" y="0"/>
                </a:moveTo>
                <a:lnTo>
                  <a:pt x="0" y="351282"/>
                </a:lnTo>
              </a:path>
            </a:pathLst>
          </a:custGeom>
          <a:ln w="16763">
            <a:solidFill>
              <a:srgbClr val="000065"/>
            </a:solidFill>
          </a:ln>
        </p:spPr>
        <p:txBody>
          <a:bodyPr wrap="square" lIns="0" tIns="0" rIns="0" bIns="0" rtlCol="0"/>
          <a:lstStyle/>
          <a:p>
            <a:endParaRPr/>
          </a:p>
        </p:txBody>
      </p:sp>
      <p:sp>
        <p:nvSpPr>
          <p:cNvPr id="119" name="object 119"/>
          <p:cNvSpPr/>
          <p:nvPr/>
        </p:nvSpPr>
        <p:spPr>
          <a:xfrm>
            <a:off x="4707254" y="3932682"/>
            <a:ext cx="0" cy="355600"/>
          </a:xfrm>
          <a:custGeom>
            <a:avLst/>
            <a:gdLst/>
            <a:ahLst/>
            <a:cxnLst/>
            <a:rect l="l" t="t" r="r" b="b"/>
            <a:pathLst>
              <a:path h="355600">
                <a:moveTo>
                  <a:pt x="0" y="0"/>
                </a:moveTo>
                <a:lnTo>
                  <a:pt x="0" y="355091"/>
                </a:lnTo>
              </a:path>
            </a:pathLst>
          </a:custGeom>
          <a:ln w="16001">
            <a:solidFill>
              <a:srgbClr val="000065"/>
            </a:solidFill>
          </a:ln>
        </p:spPr>
        <p:txBody>
          <a:bodyPr wrap="square" lIns="0" tIns="0" rIns="0" bIns="0" rtlCol="0"/>
          <a:lstStyle/>
          <a:p>
            <a:endParaRPr/>
          </a:p>
        </p:txBody>
      </p:sp>
      <p:sp>
        <p:nvSpPr>
          <p:cNvPr id="120" name="object 120"/>
          <p:cNvSpPr/>
          <p:nvPr/>
        </p:nvSpPr>
        <p:spPr>
          <a:xfrm>
            <a:off x="4749165" y="3926585"/>
            <a:ext cx="0" cy="358140"/>
          </a:xfrm>
          <a:custGeom>
            <a:avLst/>
            <a:gdLst/>
            <a:ahLst/>
            <a:cxnLst/>
            <a:rect l="l" t="t" r="r" b="b"/>
            <a:pathLst>
              <a:path h="358139">
                <a:moveTo>
                  <a:pt x="0" y="0"/>
                </a:moveTo>
                <a:lnTo>
                  <a:pt x="0" y="358139"/>
                </a:lnTo>
              </a:path>
            </a:pathLst>
          </a:custGeom>
          <a:ln w="16001">
            <a:solidFill>
              <a:srgbClr val="000065"/>
            </a:solidFill>
          </a:ln>
        </p:spPr>
        <p:txBody>
          <a:bodyPr wrap="square" lIns="0" tIns="0" rIns="0" bIns="0" rtlCol="0"/>
          <a:lstStyle/>
          <a:p>
            <a:endParaRPr/>
          </a:p>
        </p:txBody>
      </p:sp>
      <p:sp>
        <p:nvSpPr>
          <p:cNvPr id="121" name="object 121"/>
          <p:cNvSpPr/>
          <p:nvPr/>
        </p:nvSpPr>
        <p:spPr>
          <a:xfrm>
            <a:off x="4790694" y="3921252"/>
            <a:ext cx="0" cy="361950"/>
          </a:xfrm>
          <a:custGeom>
            <a:avLst/>
            <a:gdLst/>
            <a:ahLst/>
            <a:cxnLst/>
            <a:rect l="l" t="t" r="r" b="b"/>
            <a:pathLst>
              <a:path h="361950">
                <a:moveTo>
                  <a:pt x="0" y="0"/>
                </a:moveTo>
                <a:lnTo>
                  <a:pt x="0" y="361950"/>
                </a:lnTo>
              </a:path>
            </a:pathLst>
          </a:custGeom>
          <a:ln w="15239">
            <a:solidFill>
              <a:srgbClr val="000065"/>
            </a:solidFill>
          </a:ln>
        </p:spPr>
        <p:txBody>
          <a:bodyPr wrap="square" lIns="0" tIns="0" rIns="0" bIns="0" rtlCol="0"/>
          <a:lstStyle/>
          <a:p>
            <a:endParaRPr/>
          </a:p>
        </p:txBody>
      </p:sp>
      <p:sp>
        <p:nvSpPr>
          <p:cNvPr id="122" name="object 122"/>
          <p:cNvSpPr/>
          <p:nvPr/>
        </p:nvSpPr>
        <p:spPr>
          <a:xfrm>
            <a:off x="4831460" y="3915155"/>
            <a:ext cx="0" cy="365125"/>
          </a:xfrm>
          <a:custGeom>
            <a:avLst/>
            <a:gdLst/>
            <a:ahLst/>
            <a:cxnLst/>
            <a:rect l="l" t="t" r="r" b="b"/>
            <a:pathLst>
              <a:path h="365125">
                <a:moveTo>
                  <a:pt x="0" y="0"/>
                </a:moveTo>
                <a:lnTo>
                  <a:pt x="0" y="364998"/>
                </a:lnTo>
              </a:path>
            </a:pathLst>
          </a:custGeom>
          <a:ln w="17525">
            <a:solidFill>
              <a:srgbClr val="000065"/>
            </a:solidFill>
          </a:ln>
        </p:spPr>
        <p:txBody>
          <a:bodyPr wrap="square" lIns="0" tIns="0" rIns="0" bIns="0" rtlCol="0"/>
          <a:lstStyle/>
          <a:p>
            <a:endParaRPr/>
          </a:p>
        </p:txBody>
      </p:sp>
      <p:sp>
        <p:nvSpPr>
          <p:cNvPr id="123" name="object 123"/>
          <p:cNvSpPr/>
          <p:nvPr/>
        </p:nvSpPr>
        <p:spPr>
          <a:xfrm>
            <a:off x="4872990" y="3908297"/>
            <a:ext cx="0" cy="369570"/>
          </a:xfrm>
          <a:custGeom>
            <a:avLst/>
            <a:gdLst/>
            <a:ahLst/>
            <a:cxnLst/>
            <a:rect l="l" t="t" r="r" b="b"/>
            <a:pathLst>
              <a:path h="369570">
                <a:moveTo>
                  <a:pt x="0" y="0"/>
                </a:moveTo>
                <a:lnTo>
                  <a:pt x="0" y="369570"/>
                </a:lnTo>
              </a:path>
            </a:pathLst>
          </a:custGeom>
          <a:ln w="16763">
            <a:solidFill>
              <a:srgbClr val="000065"/>
            </a:solidFill>
          </a:ln>
        </p:spPr>
        <p:txBody>
          <a:bodyPr wrap="square" lIns="0" tIns="0" rIns="0" bIns="0" rtlCol="0"/>
          <a:lstStyle/>
          <a:p>
            <a:endParaRPr/>
          </a:p>
        </p:txBody>
      </p:sp>
      <p:sp>
        <p:nvSpPr>
          <p:cNvPr id="124" name="object 124"/>
          <p:cNvSpPr/>
          <p:nvPr/>
        </p:nvSpPr>
        <p:spPr>
          <a:xfrm>
            <a:off x="4914519" y="3902964"/>
            <a:ext cx="0" cy="373380"/>
          </a:xfrm>
          <a:custGeom>
            <a:avLst/>
            <a:gdLst/>
            <a:ahLst/>
            <a:cxnLst/>
            <a:rect l="l" t="t" r="r" b="b"/>
            <a:pathLst>
              <a:path h="373379">
                <a:moveTo>
                  <a:pt x="0" y="0"/>
                </a:moveTo>
                <a:lnTo>
                  <a:pt x="0" y="373379"/>
                </a:lnTo>
              </a:path>
            </a:pathLst>
          </a:custGeom>
          <a:ln w="17525">
            <a:solidFill>
              <a:srgbClr val="000065"/>
            </a:solidFill>
          </a:ln>
        </p:spPr>
        <p:txBody>
          <a:bodyPr wrap="square" lIns="0" tIns="0" rIns="0" bIns="0" rtlCol="0"/>
          <a:lstStyle/>
          <a:p>
            <a:endParaRPr/>
          </a:p>
        </p:txBody>
      </p:sp>
      <p:sp>
        <p:nvSpPr>
          <p:cNvPr id="125" name="object 125"/>
          <p:cNvSpPr/>
          <p:nvPr/>
        </p:nvSpPr>
        <p:spPr>
          <a:xfrm>
            <a:off x="4956428" y="3896867"/>
            <a:ext cx="0" cy="376555"/>
          </a:xfrm>
          <a:custGeom>
            <a:avLst/>
            <a:gdLst/>
            <a:ahLst/>
            <a:cxnLst/>
            <a:rect l="l" t="t" r="r" b="b"/>
            <a:pathLst>
              <a:path h="376554">
                <a:moveTo>
                  <a:pt x="0" y="0"/>
                </a:moveTo>
                <a:lnTo>
                  <a:pt x="0" y="376427"/>
                </a:lnTo>
              </a:path>
            </a:pathLst>
          </a:custGeom>
          <a:ln w="17525">
            <a:solidFill>
              <a:srgbClr val="000065"/>
            </a:solidFill>
          </a:ln>
        </p:spPr>
        <p:txBody>
          <a:bodyPr wrap="square" lIns="0" tIns="0" rIns="0" bIns="0" rtlCol="0"/>
          <a:lstStyle/>
          <a:p>
            <a:endParaRPr/>
          </a:p>
        </p:txBody>
      </p:sp>
      <p:sp>
        <p:nvSpPr>
          <p:cNvPr id="126" name="object 126"/>
          <p:cNvSpPr/>
          <p:nvPr/>
        </p:nvSpPr>
        <p:spPr>
          <a:xfrm>
            <a:off x="4997196" y="3891534"/>
            <a:ext cx="0" cy="379095"/>
          </a:xfrm>
          <a:custGeom>
            <a:avLst/>
            <a:gdLst/>
            <a:ahLst/>
            <a:cxnLst/>
            <a:rect l="l" t="t" r="r" b="b"/>
            <a:pathLst>
              <a:path h="379095">
                <a:moveTo>
                  <a:pt x="0" y="0"/>
                </a:moveTo>
                <a:lnTo>
                  <a:pt x="0" y="378713"/>
                </a:lnTo>
              </a:path>
            </a:pathLst>
          </a:custGeom>
          <a:ln w="15239">
            <a:solidFill>
              <a:srgbClr val="000065"/>
            </a:solidFill>
          </a:ln>
        </p:spPr>
        <p:txBody>
          <a:bodyPr wrap="square" lIns="0" tIns="0" rIns="0" bIns="0" rtlCol="0"/>
          <a:lstStyle/>
          <a:p>
            <a:endParaRPr/>
          </a:p>
        </p:txBody>
      </p:sp>
      <p:sp>
        <p:nvSpPr>
          <p:cNvPr id="127" name="object 127"/>
          <p:cNvSpPr/>
          <p:nvPr/>
        </p:nvSpPr>
        <p:spPr>
          <a:xfrm>
            <a:off x="5038725" y="3883914"/>
            <a:ext cx="0" cy="384810"/>
          </a:xfrm>
          <a:custGeom>
            <a:avLst/>
            <a:gdLst/>
            <a:ahLst/>
            <a:cxnLst/>
            <a:rect l="l" t="t" r="r" b="b"/>
            <a:pathLst>
              <a:path h="384810">
                <a:moveTo>
                  <a:pt x="0" y="0"/>
                </a:moveTo>
                <a:lnTo>
                  <a:pt x="0" y="384810"/>
                </a:lnTo>
              </a:path>
            </a:pathLst>
          </a:custGeom>
          <a:ln w="16001">
            <a:solidFill>
              <a:srgbClr val="000065"/>
            </a:solidFill>
          </a:ln>
        </p:spPr>
        <p:txBody>
          <a:bodyPr wrap="square" lIns="0" tIns="0" rIns="0" bIns="0" rtlCol="0"/>
          <a:lstStyle/>
          <a:p>
            <a:endParaRPr/>
          </a:p>
        </p:txBody>
      </p:sp>
      <p:sp>
        <p:nvSpPr>
          <p:cNvPr id="128" name="object 128"/>
          <p:cNvSpPr/>
          <p:nvPr/>
        </p:nvSpPr>
        <p:spPr>
          <a:xfrm>
            <a:off x="5080253" y="3878579"/>
            <a:ext cx="0" cy="387985"/>
          </a:xfrm>
          <a:custGeom>
            <a:avLst/>
            <a:gdLst/>
            <a:ahLst/>
            <a:cxnLst/>
            <a:rect l="l" t="t" r="r" b="b"/>
            <a:pathLst>
              <a:path h="387985">
                <a:moveTo>
                  <a:pt x="0" y="0"/>
                </a:moveTo>
                <a:lnTo>
                  <a:pt x="0" y="387858"/>
                </a:lnTo>
              </a:path>
            </a:pathLst>
          </a:custGeom>
          <a:ln w="15239">
            <a:solidFill>
              <a:srgbClr val="000065"/>
            </a:solidFill>
          </a:ln>
        </p:spPr>
        <p:txBody>
          <a:bodyPr wrap="square" lIns="0" tIns="0" rIns="0" bIns="0" rtlCol="0"/>
          <a:lstStyle/>
          <a:p>
            <a:endParaRPr/>
          </a:p>
        </p:txBody>
      </p:sp>
      <p:sp>
        <p:nvSpPr>
          <p:cNvPr id="129" name="object 129"/>
          <p:cNvSpPr/>
          <p:nvPr/>
        </p:nvSpPr>
        <p:spPr>
          <a:xfrm>
            <a:off x="5121021" y="3870959"/>
            <a:ext cx="0" cy="392430"/>
          </a:xfrm>
          <a:custGeom>
            <a:avLst/>
            <a:gdLst/>
            <a:ahLst/>
            <a:cxnLst/>
            <a:rect l="l" t="t" r="r" b="b"/>
            <a:pathLst>
              <a:path h="392429">
                <a:moveTo>
                  <a:pt x="0" y="0"/>
                </a:moveTo>
                <a:lnTo>
                  <a:pt x="0" y="392429"/>
                </a:lnTo>
              </a:path>
            </a:pathLst>
          </a:custGeom>
          <a:ln w="17525">
            <a:solidFill>
              <a:srgbClr val="000065"/>
            </a:solidFill>
          </a:ln>
        </p:spPr>
        <p:txBody>
          <a:bodyPr wrap="square" lIns="0" tIns="0" rIns="0" bIns="0" rtlCol="0"/>
          <a:lstStyle/>
          <a:p>
            <a:endParaRPr/>
          </a:p>
        </p:txBody>
      </p:sp>
      <p:sp>
        <p:nvSpPr>
          <p:cNvPr id="130" name="object 130"/>
          <p:cNvSpPr/>
          <p:nvPr/>
        </p:nvSpPr>
        <p:spPr>
          <a:xfrm>
            <a:off x="5162930" y="3865626"/>
            <a:ext cx="0" cy="396240"/>
          </a:xfrm>
          <a:custGeom>
            <a:avLst/>
            <a:gdLst/>
            <a:ahLst/>
            <a:cxnLst/>
            <a:rect l="l" t="t" r="r" b="b"/>
            <a:pathLst>
              <a:path h="396239">
                <a:moveTo>
                  <a:pt x="0" y="0"/>
                </a:moveTo>
                <a:lnTo>
                  <a:pt x="0" y="396239"/>
                </a:lnTo>
              </a:path>
            </a:pathLst>
          </a:custGeom>
          <a:ln w="17525">
            <a:solidFill>
              <a:srgbClr val="000065"/>
            </a:solidFill>
          </a:ln>
        </p:spPr>
        <p:txBody>
          <a:bodyPr wrap="square" lIns="0" tIns="0" rIns="0" bIns="0" rtlCol="0"/>
          <a:lstStyle/>
          <a:p>
            <a:endParaRPr/>
          </a:p>
        </p:txBody>
      </p:sp>
      <p:sp>
        <p:nvSpPr>
          <p:cNvPr id="131" name="object 131"/>
          <p:cNvSpPr/>
          <p:nvPr/>
        </p:nvSpPr>
        <p:spPr>
          <a:xfrm>
            <a:off x="5204459" y="3858005"/>
            <a:ext cx="0" cy="401320"/>
          </a:xfrm>
          <a:custGeom>
            <a:avLst/>
            <a:gdLst/>
            <a:ahLst/>
            <a:cxnLst/>
            <a:rect l="l" t="t" r="r" b="b"/>
            <a:pathLst>
              <a:path h="401320">
                <a:moveTo>
                  <a:pt x="0" y="0"/>
                </a:moveTo>
                <a:lnTo>
                  <a:pt x="0" y="400812"/>
                </a:lnTo>
              </a:path>
            </a:pathLst>
          </a:custGeom>
          <a:ln w="16763">
            <a:solidFill>
              <a:srgbClr val="000065"/>
            </a:solidFill>
          </a:ln>
        </p:spPr>
        <p:txBody>
          <a:bodyPr wrap="square" lIns="0" tIns="0" rIns="0" bIns="0" rtlCol="0"/>
          <a:lstStyle/>
          <a:p>
            <a:endParaRPr/>
          </a:p>
        </p:txBody>
      </p:sp>
      <p:sp>
        <p:nvSpPr>
          <p:cNvPr id="132" name="object 132"/>
          <p:cNvSpPr/>
          <p:nvPr/>
        </p:nvSpPr>
        <p:spPr>
          <a:xfrm>
            <a:off x="5245989" y="3851147"/>
            <a:ext cx="0" cy="405130"/>
          </a:xfrm>
          <a:custGeom>
            <a:avLst/>
            <a:gdLst/>
            <a:ahLst/>
            <a:cxnLst/>
            <a:rect l="l" t="t" r="r" b="b"/>
            <a:pathLst>
              <a:path h="405129">
                <a:moveTo>
                  <a:pt x="0" y="0"/>
                </a:moveTo>
                <a:lnTo>
                  <a:pt x="0" y="404622"/>
                </a:lnTo>
              </a:path>
            </a:pathLst>
          </a:custGeom>
          <a:ln w="17525">
            <a:solidFill>
              <a:srgbClr val="000065"/>
            </a:solidFill>
          </a:ln>
        </p:spPr>
        <p:txBody>
          <a:bodyPr wrap="square" lIns="0" tIns="0" rIns="0" bIns="0" rtlCol="0"/>
          <a:lstStyle/>
          <a:p>
            <a:endParaRPr/>
          </a:p>
        </p:txBody>
      </p:sp>
      <p:sp>
        <p:nvSpPr>
          <p:cNvPr id="133" name="object 133"/>
          <p:cNvSpPr/>
          <p:nvPr/>
        </p:nvSpPr>
        <p:spPr>
          <a:xfrm>
            <a:off x="5287136" y="3844290"/>
            <a:ext cx="0" cy="409575"/>
          </a:xfrm>
          <a:custGeom>
            <a:avLst/>
            <a:gdLst/>
            <a:ahLst/>
            <a:cxnLst/>
            <a:rect l="l" t="t" r="r" b="b"/>
            <a:pathLst>
              <a:path h="409575">
                <a:moveTo>
                  <a:pt x="0" y="0"/>
                </a:moveTo>
                <a:lnTo>
                  <a:pt x="0" y="409193"/>
                </a:lnTo>
              </a:path>
            </a:pathLst>
          </a:custGeom>
          <a:ln w="16001">
            <a:solidFill>
              <a:srgbClr val="000065"/>
            </a:solidFill>
          </a:ln>
        </p:spPr>
        <p:txBody>
          <a:bodyPr wrap="square" lIns="0" tIns="0" rIns="0" bIns="0" rtlCol="0"/>
          <a:lstStyle/>
          <a:p>
            <a:endParaRPr/>
          </a:p>
        </p:txBody>
      </p:sp>
      <p:sp>
        <p:nvSpPr>
          <p:cNvPr id="134" name="object 134"/>
          <p:cNvSpPr/>
          <p:nvPr/>
        </p:nvSpPr>
        <p:spPr>
          <a:xfrm>
            <a:off x="5328284" y="3836670"/>
            <a:ext cx="0" cy="415290"/>
          </a:xfrm>
          <a:custGeom>
            <a:avLst/>
            <a:gdLst/>
            <a:ahLst/>
            <a:cxnLst/>
            <a:rect l="l" t="t" r="r" b="b"/>
            <a:pathLst>
              <a:path h="415289">
                <a:moveTo>
                  <a:pt x="0" y="0"/>
                </a:moveTo>
                <a:lnTo>
                  <a:pt x="0" y="415289"/>
                </a:lnTo>
              </a:path>
            </a:pathLst>
          </a:custGeom>
          <a:ln w="16001">
            <a:solidFill>
              <a:srgbClr val="000065"/>
            </a:solidFill>
          </a:ln>
        </p:spPr>
        <p:txBody>
          <a:bodyPr wrap="square" lIns="0" tIns="0" rIns="0" bIns="0" rtlCol="0"/>
          <a:lstStyle/>
          <a:p>
            <a:endParaRPr/>
          </a:p>
        </p:txBody>
      </p:sp>
      <p:sp>
        <p:nvSpPr>
          <p:cNvPr id="135" name="object 135"/>
          <p:cNvSpPr/>
          <p:nvPr/>
        </p:nvSpPr>
        <p:spPr>
          <a:xfrm>
            <a:off x="2724530" y="3997452"/>
            <a:ext cx="0" cy="215900"/>
          </a:xfrm>
          <a:custGeom>
            <a:avLst/>
            <a:gdLst/>
            <a:ahLst/>
            <a:cxnLst/>
            <a:rect l="l" t="t" r="r" b="b"/>
            <a:pathLst>
              <a:path h="215900">
                <a:moveTo>
                  <a:pt x="0" y="0"/>
                </a:moveTo>
                <a:lnTo>
                  <a:pt x="0" y="215646"/>
                </a:lnTo>
              </a:path>
            </a:pathLst>
          </a:custGeom>
          <a:ln w="8381">
            <a:solidFill>
              <a:srgbClr val="00AFEF"/>
            </a:solidFill>
          </a:ln>
        </p:spPr>
        <p:txBody>
          <a:bodyPr wrap="square" lIns="0" tIns="0" rIns="0" bIns="0" rtlCol="0"/>
          <a:lstStyle/>
          <a:p>
            <a:endParaRPr/>
          </a:p>
        </p:txBody>
      </p:sp>
      <p:sp>
        <p:nvSpPr>
          <p:cNvPr id="136" name="object 136"/>
          <p:cNvSpPr/>
          <p:nvPr/>
        </p:nvSpPr>
        <p:spPr>
          <a:xfrm>
            <a:off x="2761869" y="3970020"/>
            <a:ext cx="0" cy="226695"/>
          </a:xfrm>
          <a:custGeom>
            <a:avLst/>
            <a:gdLst/>
            <a:ahLst/>
            <a:cxnLst/>
            <a:rect l="l" t="t" r="r" b="b"/>
            <a:pathLst>
              <a:path h="226695">
                <a:moveTo>
                  <a:pt x="0" y="0"/>
                </a:moveTo>
                <a:lnTo>
                  <a:pt x="0" y="226313"/>
                </a:lnTo>
              </a:path>
            </a:pathLst>
          </a:custGeom>
          <a:ln w="17525">
            <a:solidFill>
              <a:srgbClr val="00AFEF"/>
            </a:solidFill>
          </a:ln>
        </p:spPr>
        <p:txBody>
          <a:bodyPr wrap="square" lIns="0" tIns="0" rIns="0" bIns="0" rtlCol="0"/>
          <a:lstStyle/>
          <a:p>
            <a:endParaRPr/>
          </a:p>
        </p:txBody>
      </p:sp>
      <p:sp>
        <p:nvSpPr>
          <p:cNvPr id="137" name="object 137"/>
          <p:cNvSpPr/>
          <p:nvPr/>
        </p:nvSpPr>
        <p:spPr>
          <a:xfrm>
            <a:off x="2803779" y="3941064"/>
            <a:ext cx="0" cy="236220"/>
          </a:xfrm>
          <a:custGeom>
            <a:avLst/>
            <a:gdLst/>
            <a:ahLst/>
            <a:cxnLst/>
            <a:rect l="l" t="t" r="r" b="b"/>
            <a:pathLst>
              <a:path h="236220">
                <a:moveTo>
                  <a:pt x="0" y="0"/>
                </a:moveTo>
                <a:lnTo>
                  <a:pt x="0" y="236220"/>
                </a:lnTo>
              </a:path>
            </a:pathLst>
          </a:custGeom>
          <a:ln w="17525">
            <a:solidFill>
              <a:srgbClr val="00AFEF"/>
            </a:solidFill>
          </a:ln>
        </p:spPr>
        <p:txBody>
          <a:bodyPr wrap="square" lIns="0" tIns="0" rIns="0" bIns="0" rtlCol="0"/>
          <a:lstStyle/>
          <a:p>
            <a:endParaRPr/>
          </a:p>
        </p:txBody>
      </p:sp>
      <p:sp>
        <p:nvSpPr>
          <p:cNvPr id="138" name="object 138"/>
          <p:cNvSpPr/>
          <p:nvPr/>
        </p:nvSpPr>
        <p:spPr>
          <a:xfrm>
            <a:off x="2845307" y="3911346"/>
            <a:ext cx="0" cy="247650"/>
          </a:xfrm>
          <a:custGeom>
            <a:avLst/>
            <a:gdLst/>
            <a:ahLst/>
            <a:cxnLst/>
            <a:rect l="l" t="t" r="r" b="b"/>
            <a:pathLst>
              <a:path h="247650">
                <a:moveTo>
                  <a:pt x="0" y="0"/>
                </a:moveTo>
                <a:lnTo>
                  <a:pt x="0" y="247650"/>
                </a:lnTo>
              </a:path>
            </a:pathLst>
          </a:custGeom>
          <a:ln w="16763">
            <a:solidFill>
              <a:srgbClr val="00AFEF"/>
            </a:solidFill>
          </a:ln>
        </p:spPr>
        <p:txBody>
          <a:bodyPr wrap="square" lIns="0" tIns="0" rIns="0" bIns="0" rtlCol="0"/>
          <a:lstStyle/>
          <a:p>
            <a:endParaRPr/>
          </a:p>
        </p:txBody>
      </p:sp>
      <p:sp>
        <p:nvSpPr>
          <p:cNvPr id="139" name="object 139"/>
          <p:cNvSpPr/>
          <p:nvPr/>
        </p:nvSpPr>
        <p:spPr>
          <a:xfrm>
            <a:off x="2886836" y="3895344"/>
            <a:ext cx="0" cy="254000"/>
          </a:xfrm>
          <a:custGeom>
            <a:avLst/>
            <a:gdLst/>
            <a:ahLst/>
            <a:cxnLst/>
            <a:rect l="l" t="t" r="r" b="b"/>
            <a:pathLst>
              <a:path h="254000">
                <a:moveTo>
                  <a:pt x="0" y="0"/>
                </a:moveTo>
                <a:lnTo>
                  <a:pt x="0" y="253746"/>
                </a:lnTo>
              </a:path>
            </a:pathLst>
          </a:custGeom>
          <a:ln w="17525">
            <a:solidFill>
              <a:srgbClr val="00AFEF"/>
            </a:solidFill>
          </a:ln>
        </p:spPr>
        <p:txBody>
          <a:bodyPr wrap="square" lIns="0" tIns="0" rIns="0" bIns="0" rtlCol="0"/>
          <a:lstStyle/>
          <a:p>
            <a:endParaRPr/>
          </a:p>
        </p:txBody>
      </p:sp>
      <p:sp>
        <p:nvSpPr>
          <p:cNvPr id="140" name="object 140"/>
          <p:cNvSpPr/>
          <p:nvPr/>
        </p:nvSpPr>
        <p:spPr>
          <a:xfrm>
            <a:off x="2927604" y="3878579"/>
            <a:ext cx="0" cy="260350"/>
          </a:xfrm>
          <a:custGeom>
            <a:avLst/>
            <a:gdLst/>
            <a:ahLst/>
            <a:cxnLst/>
            <a:rect l="l" t="t" r="r" b="b"/>
            <a:pathLst>
              <a:path h="260350">
                <a:moveTo>
                  <a:pt x="0" y="0"/>
                </a:moveTo>
                <a:lnTo>
                  <a:pt x="0" y="259841"/>
                </a:lnTo>
              </a:path>
            </a:pathLst>
          </a:custGeom>
          <a:ln w="15239">
            <a:solidFill>
              <a:srgbClr val="00AFEF"/>
            </a:solidFill>
          </a:ln>
        </p:spPr>
        <p:txBody>
          <a:bodyPr wrap="square" lIns="0" tIns="0" rIns="0" bIns="0" rtlCol="0"/>
          <a:lstStyle/>
          <a:p>
            <a:endParaRPr/>
          </a:p>
        </p:txBody>
      </p:sp>
      <p:sp>
        <p:nvSpPr>
          <p:cNvPr id="141" name="object 141"/>
          <p:cNvSpPr/>
          <p:nvPr/>
        </p:nvSpPr>
        <p:spPr>
          <a:xfrm>
            <a:off x="2969132" y="3862578"/>
            <a:ext cx="0" cy="266065"/>
          </a:xfrm>
          <a:custGeom>
            <a:avLst/>
            <a:gdLst/>
            <a:ahLst/>
            <a:cxnLst/>
            <a:rect l="l" t="t" r="r" b="b"/>
            <a:pathLst>
              <a:path h="266064">
                <a:moveTo>
                  <a:pt x="0" y="0"/>
                </a:moveTo>
                <a:lnTo>
                  <a:pt x="0" y="265938"/>
                </a:lnTo>
              </a:path>
            </a:pathLst>
          </a:custGeom>
          <a:ln w="16001">
            <a:solidFill>
              <a:srgbClr val="00AFEF"/>
            </a:solidFill>
          </a:ln>
        </p:spPr>
        <p:txBody>
          <a:bodyPr wrap="square" lIns="0" tIns="0" rIns="0" bIns="0" rtlCol="0"/>
          <a:lstStyle/>
          <a:p>
            <a:endParaRPr/>
          </a:p>
        </p:txBody>
      </p:sp>
      <p:sp>
        <p:nvSpPr>
          <p:cNvPr id="142" name="object 142"/>
          <p:cNvSpPr/>
          <p:nvPr/>
        </p:nvSpPr>
        <p:spPr>
          <a:xfrm>
            <a:off x="3011042" y="3845052"/>
            <a:ext cx="0" cy="273685"/>
          </a:xfrm>
          <a:custGeom>
            <a:avLst/>
            <a:gdLst/>
            <a:ahLst/>
            <a:cxnLst/>
            <a:rect l="l" t="t" r="r" b="b"/>
            <a:pathLst>
              <a:path h="273685">
                <a:moveTo>
                  <a:pt x="0" y="0"/>
                </a:moveTo>
                <a:lnTo>
                  <a:pt x="0" y="273558"/>
                </a:lnTo>
              </a:path>
            </a:pathLst>
          </a:custGeom>
          <a:ln w="16001">
            <a:solidFill>
              <a:srgbClr val="00AFEF"/>
            </a:solidFill>
          </a:ln>
        </p:spPr>
        <p:txBody>
          <a:bodyPr wrap="square" lIns="0" tIns="0" rIns="0" bIns="0" rtlCol="0"/>
          <a:lstStyle/>
          <a:p>
            <a:endParaRPr/>
          </a:p>
        </p:txBody>
      </p:sp>
      <p:sp>
        <p:nvSpPr>
          <p:cNvPr id="143" name="object 143"/>
          <p:cNvSpPr/>
          <p:nvPr/>
        </p:nvSpPr>
        <p:spPr>
          <a:xfrm>
            <a:off x="3051810" y="3819905"/>
            <a:ext cx="0" cy="285750"/>
          </a:xfrm>
          <a:custGeom>
            <a:avLst/>
            <a:gdLst/>
            <a:ahLst/>
            <a:cxnLst/>
            <a:rect l="l" t="t" r="r" b="b"/>
            <a:pathLst>
              <a:path h="285750">
                <a:moveTo>
                  <a:pt x="0" y="0"/>
                </a:moveTo>
                <a:lnTo>
                  <a:pt x="0" y="285750"/>
                </a:lnTo>
              </a:path>
            </a:pathLst>
          </a:custGeom>
          <a:ln w="16763">
            <a:solidFill>
              <a:srgbClr val="00AFEF"/>
            </a:solidFill>
          </a:ln>
        </p:spPr>
        <p:txBody>
          <a:bodyPr wrap="square" lIns="0" tIns="0" rIns="0" bIns="0" rtlCol="0"/>
          <a:lstStyle/>
          <a:p>
            <a:endParaRPr/>
          </a:p>
        </p:txBody>
      </p:sp>
      <p:sp>
        <p:nvSpPr>
          <p:cNvPr id="144" name="object 144"/>
          <p:cNvSpPr/>
          <p:nvPr/>
        </p:nvSpPr>
        <p:spPr>
          <a:xfrm>
            <a:off x="3093339" y="3793997"/>
            <a:ext cx="0" cy="300355"/>
          </a:xfrm>
          <a:custGeom>
            <a:avLst/>
            <a:gdLst/>
            <a:ahLst/>
            <a:cxnLst/>
            <a:rect l="l" t="t" r="r" b="b"/>
            <a:pathLst>
              <a:path h="300354">
                <a:moveTo>
                  <a:pt x="0" y="0"/>
                </a:moveTo>
                <a:lnTo>
                  <a:pt x="0" y="300227"/>
                </a:lnTo>
              </a:path>
            </a:pathLst>
          </a:custGeom>
          <a:ln w="17525">
            <a:solidFill>
              <a:srgbClr val="00AFEF"/>
            </a:solidFill>
          </a:ln>
        </p:spPr>
        <p:txBody>
          <a:bodyPr wrap="square" lIns="0" tIns="0" rIns="0" bIns="0" rtlCol="0"/>
          <a:lstStyle/>
          <a:p>
            <a:endParaRPr/>
          </a:p>
        </p:txBody>
      </p:sp>
      <p:sp>
        <p:nvSpPr>
          <p:cNvPr id="145" name="object 145"/>
          <p:cNvSpPr/>
          <p:nvPr/>
        </p:nvSpPr>
        <p:spPr>
          <a:xfrm>
            <a:off x="3134867" y="3766565"/>
            <a:ext cx="0" cy="314960"/>
          </a:xfrm>
          <a:custGeom>
            <a:avLst/>
            <a:gdLst/>
            <a:ahLst/>
            <a:cxnLst/>
            <a:rect l="l" t="t" r="r" b="b"/>
            <a:pathLst>
              <a:path h="314960">
                <a:moveTo>
                  <a:pt x="0" y="0"/>
                </a:moveTo>
                <a:lnTo>
                  <a:pt x="0" y="314706"/>
                </a:lnTo>
              </a:path>
            </a:pathLst>
          </a:custGeom>
          <a:ln w="16763">
            <a:solidFill>
              <a:srgbClr val="00AFEF"/>
            </a:solidFill>
          </a:ln>
        </p:spPr>
        <p:txBody>
          <a:bodyPr wrap="square" lIns="0" tIns="0" rIns="0" bIns="0" rtlCol="0"/>
          <a:lstStyle/>
          <a:p>
            <a:endParaRPr/>
          </a:p>
        </p:txBody>
      </p:sp>
      <p:sp>
        <p:nvSpPr>
          <p:cNvPr id="146" name="object 146"/>
          <p:cNvSpPr/>
          <p:nvPr/>
        </p:nvSpPr>
        <p:spPr>
          <a:xfrm>
            <a:off x="3176397" y="3739134"/>
            <a:ext cx="0" cy="329565"/>
          </a:xfrm>
          <a:custGeom>
            <a:avLst/>
            <a:gdLst/>
            <a:ahLst/>
            <a:cxnLst/>
            <a:rect l="l" t="t" r="r" b="b"/>
            <a:pathLst>
              <a:path h="329564">
                <a:moveTo>
                  <a:pt x="0" y="0"/>
                </a:moveTo>
                <a:lnTo>
                  <a:pt x="0" y="329184"/>
                </a:lnTo>
              </a:path>
            </a:pathLst>
          </a:custGeom>
          <a:ln w="17525">
            <a:solidFill>
              <a:srgbClr val="00AFEF"/>
            </a:solidFill>
          </a:ln>
        </p:spPr>
        <p:txBody>
          <a:bodyPr wrap="square" lIns="0" tIns="0" rIns="0" bIns="0" rtlCol="0"/>
          <a:lstStyle/>
          <a:p>
            <a:endParaRPr/>
          </a:p>
        </p:txBody>
      </p:sp>
      <p:sp>
        <p:nvSpPr>
          <p:cNvPr id="147" name="object 147"/>
          <p:cNvSpPr/>
          <p:nvPr/>
        </p:nvSpPr>
        <p:spPr>
          <a:xfrm>
            <a:off x="3217545" y="3709415"/>
            <a:ext cx="0" cy="344170"/>
          </a:xfrm>
          <a:custGeom>
            <a:avLst/>
            <a:gdLst/>
            <a:ahLst/>
            <a:cxnLst/>
            <a:rect l="l" t="t" r="r" b="b"/>
            <a:pathLst>
              <a:path h="344170">
                <a:moveTo>
                  <a:pt x="0" y="0"/>
                </a:moveTo>
                <a:lnTo>
                  <a:pt x="0" y="343662"/>
                </a:lnTo>
              </a:path>
            </a:pathLst>
          </a:custGeom>
          <a:ln w="16001">
            <a:solidFill>
              <a:srgbClr val="00AFEF"/>
            </a:solidFill>
          </a:ln>
        </p:spPr>
        <p:txBody>
          <a:bodyPr wrap="square" lIns="0" tIns="0" rIns="0" bIns="0" rtlCol="0"/>
          <a:lstStyle/>
          <a:p>
            <a:endParaRPr/>
          </a:p>
        </p:txBody>
      </p:sp>
      <p:sp>
        <p:nvSpPr>
          <p:cNvPr id="148" name="object 148"/>
          <p:cNvSpPr/>
          <p:nvPr/>
        </p:nvSpPr>
        <p:spPr>
          <a:xfrm>
            <a:off x="3259073" y="3676650"/>
            <a:ext cx="0" cy="359410"/>
          </a:xfrm>
          <a:custGeom>
            <a:avLst/>
            <a:gdLst/>
            <a:ahLst/>
            <a:cxnLst/>
            <a:rect l="l" t="t" r="r" b="b"/>
            <a:pathLst>
              <a:path h="359410">
                <a:moveTo>
                  <a:pt x="0" y="0"/>
                </a:moveTo>
                <a:lnTo>
                  <a:pt x="0" y="358901"/>
                </a:lnTo>
              </a:path>
            </a:pathLst>
          </a:custGeom>
          <a:ln w="15239">
            <a:solidFill>
              <a:srgbClr val="00AFEF"/>
            </a:solidFill>
          </a:ln>
        </p:spPr>
        <p:txBody>
          <a:bodyPr wrap="square" lIns="0" tIns="0" rIns="0" bIns="0" rtlCol="0"/>
          <a:lstStyle/>
          <a:p>
            <a:endParaRPr/>
          </a:p>
        </p:txBody>
      </p:sp>
      <p:sp>
        <p:nvSpPr>
          <p:cNvPr id="149" name="object 149"/>
          <p:cNvSpPr/>
          <p:nvPr/>
        </p:nvSpPr>
        <p:spPr>
          <a:xfrm>
            <a:off x="3300603" y="3643884"/>
            <a:ext cx="0" cy="375285"/>
          </a:xfrm>
          <a:custGeom>
            <a:avLst/>
            <a:gdLst/>
            <a:ahLst/>
            <a:cxnLst/>
            <a:rect l="l" t="t" r="r" b="b"/>
            <a:pathLst>
              <a:path h="375285">
                <a:moveTo>
                  <a:pt x="0" y="0"/>
                </a:moveTo>
                <a:lnTo>
                  <a:pt x="0" y="374903"/>
                </a:lnTo>
              </a:path>
            </a:pathLst>
          </a:custGeom>
          <a:ln w="16001">
            <a:solidFill>
              <a:srgbClr val="00AFEF"/>
            </a:solidFill>
          </a:ln>
        </p:spPr>
        <p:txBody>
          <a:bodyPr wrap="square" lIns="0" tIns="0" rIns="0" bIns="0" rtlCol="0"/>
          <a:lstStyle/>
          <a:p>
            <a:endParaRPr/>
          </a:p>
        </p:txBody>
      </p:sp>
      <p:sp>
        <p:nvSpPr>
          <p:cNvPr id="150" name="object 150"/>
          <p:cNvSpPr/>
          <p:nvPr/>
        </p:nvSpPr>
        <p:spPr>
          <a:xfrm>
            <a:off x="3342132" y="3609594"/>
            <a:ext cx="0" cy="391795"/>
          </a:xfrm>
          <a:custGeom>
            <a:avLst/>
            <a:gdLst/>
            <a:ahLst/>
            <a:cxnLst/>
            <a:rect l="l" t="t" r="r" b="b"/>
            <a:pathLst>
              <a:path h="391795">
                <a:moveTo>
                  <a:pt x="0" y="0"/>
                </a:moveTo>
                <a:lnTo>
                  <a:pt x="0" y="391667"/>
                </a:lnTo>
              </a:path>
            </a:pathLst>
          </a:custGeom>
          <a:ln w="15239">
            <a:solidFill>
              <a:srgbClr val="00AFEF"/>
            </a:solidFill>
          </a:ln>
        </p:spPr>
        <p:txBody>
          <a:bodyPr wrap="square" lIns="0" tIns="0" rIns="0" bIns="0" rtlCol="0"/>
          <a:lstStyle/>
          <a:p>
            <a:endParaRPr/>
          </a:p>
        </p:txBody>
      </p:sp>
      <p:sp>
        <p:nvSpPr>
          <p:cNvPr id="151" name="object 151"/>
          <p:cNvSpPr/>
          <p:nvPr/>
        </p:nvSpPr>
        <p:spPr>
          <a:xfrm>
            <a:off x="3382898" y="3629405"/>
            <a:ext cx="0" cy="379730"/>
          </a:xfrm>
          <a:custGeom>
            <a:avLst/>
            <a:gdLst/>
            <a:ahLst/>
            <a:cxnLst/>
            <a:rect l="l" t="t" r="r" b="b"/>
            <a:pathLst>
              <a:path h="379729">
                <a:moveTo>
                  <a:pt x="0" y="0"/>
                </a:moveTo>
                <a:lnTo>
                  <a:pt x="0" y="379475"/>
                </a:lnTo>
              </a:path>
            </a:pathLst>
          </a:custGeom>
          <a:ln w="17525">
            <a:solidFill>
              <a:srgbClr val="00AFEF"/>
            </a:solidFill>
          </a:ln>
        </p:spPr>
        <p:txBody>
          <a:bodyPr wrap="square" lIns="0" tIns="0" rIns="0" bIns="0" rtlCol="0"/>
          <a:lstStyle/>
          <a:p>
            <a:endParaRPr/>
          </a:p>
        </p:txBody>
      </p:sp>
      <p:sp>
        <p:nvSpPr>
          <p:cNvPr id="152" name="object 152"/>
          <p:cNvSpPr/>
          <p:nvPr/>
        </p:nvSpPr>
        <p:spPr>
          <a:xfrm>
            <a:off x="3424809" y="3647694"/>
            <a:ext cx="0" cy="367030"/>
          </a:xfrm>
          <a:custGeom>
            <a:avLst/>
            <a:gdLst/>
            <a:ahLst/>
            <a:cxnLst/>
            <a:rect l="l" t="t" r="r" b="b"/>
            <a:pathLst>
              <a:path h="367029">
                <a:moveTo>
                  <a:pt x="0" y="0"/>
                </a:moveTo>
                <a:lnTo>
                  <a:pt x="0" y="366522"/>
                </a:lnTo>
              </a:path>
            </a:pathLst>
          </a:custGeom>
          <a:ln w="17525">
            <a:solidFill>
              <a:srgbClr val="00AFEF"/>
            </a:solidFill>
          </a:ln>
        </p:spPr>
        <p:txBody>
          <a:bodyPr wrap="square" lIns="0" tIns="0" rIns="0" bIns="0" rtlCol="0"/>
          <a:lstStyle/>
          <a:p>
            <a:endParaRPr/>
          </a:p>
        </p:txBody>
      </p:sp>
      <p:sp>
        <p:nvSpPr>
          <p:cNvPr id="153" name="object 153"/>
          <p:cNvSpPr/>
          <p:nvPr/>
        </p:nvSpPr>
        <p:spPr>
          <a:xfrm>
            <a:off x="3466338" y="3666744"/>
            <a:ext cx="0" cy="353695"/>
          </a:xfrm>
          <a:custGeom>
            <a:avLst/>
            <a:gdLst/>
            <a:ahLst/>
            <a:cxnLst/>
            <a:rect l="l" t="t" r="r" b="b"/>
            <a:pathLst>
              <a:path h="353695">
                <a:moveTo>
                  <a:pt x="0" y="0"/>
                </a:moveTo>
                <a:lnTo>
                  <a:pt x="0" y="353567"/>
                </a:lnTo>
              </a:path>
            </a:pathLst>
          </a:custGeom>
          <a:ln w="16763">
            <a:solidFill>
              <a:srgbClr val="00AFEF"/>
            </a:solidFill>
          </a:ln>
        </p:spPr>
        <p:txBody>
          <a:bodyPr wrap="square" lIns="0" tIns="0" rIns="0" bIns="0" rtlCol="0"/>
          <a:lstStyle/>
          <a:p>
            <a:endParaRPr/>
          </a:p>
        </p:txBody>
      </p:sp>
      <p:sp>
        <p:nvSpPr>
          <p:cNvPr id="154" name="object 154"/>
          <p:cNvSpPr/>
          <p:nvPr/>
        </p:nvSpPr>
        <p:spPr>
          <a:xfrm>
            <a:off x="3507104" y="3683508"/>
            <a:ext cx="0" cy="344170"/>
          </a:xfrm>
          <a:custGeom>
            <a:avLst/>
            <a:gdLst/>
            <a:ahLst/>
            <a:cxnLst/>
            <a:rect l="l" t="t" r="r" b="b"/>
            <a:pathLst>
              <a:path h="344170">
                <a:moveTo>
                  <a:pt x="0" y="0"/>
                </a:moveTo>
                <a:lnTo>
                  <a:pt x="0" y="343662"/>
                </a:lnTo>
              </a:path>
            </a:pathLst>
          </a:custGeom>
          <a:ln w="16001">
            <a:solidFill>
              <a:srgbClr val="00AFEF"/>
            </a:solidFill>
          </a:ln>
        </p:spPr>
        <p:txBody>
          <a:bodyPr wrap="square" lIns="0" tIns="0" rIns="0" bIns="0" rtlCol="0"/>
          <a:lstStyle/>
          <a:p>
            <a:endParaRPr/>
          </a:p>
        </p:txBody>
      </p:sp>
      <p:sp>
        <p:nvSpPr>
          <p:cNvPr id="155" name="object 155"/>
          <p:cNvSpPr/>
          <p:nvPr/>
        </p:nvSpPr>
        <p:spPr>
          <a:xfrm>
            <a:off x="3548634" y="3678173"/>
            <a:ext cx="0" cy="346075"/>
          </a:xfrm>
          <a:custGeom>
            <a:avLst/>
            <a:gdLst/>
            <a:ahLst/>
            <a:cxnLst/>
            <a:rect l="l" t="t" r="r" b="b"/>
            <a:pathLst>
              <a:path h="346075">
                <a:moveTo>
                  <a:pt x="0" y="0"/>
                </a:moveTo>
                <a:lnTo>
                  <a:pt x="0" y="345948"/>
                </a:lnTo>
              </a:path>
            </a:pathLst>
          </a:custGeom>
          <a:ln w="15239">
            <a:solidFill>
              <a:srgbClr val="00AFEF"/>
            </a:solidFill>
          </a:ln>
        </p:spPr>
        <p:txBody>
          <a:bodyPr wrap="square" lIns="0" tIns="0" rIns="0" bIns="0" rtlCol="0"/>
          <a:lstStyle/>
          <a:p>
            <a:endParaRPr/>
          </a:p>
        </p:txBody>
      </p:sp>
      <p:sp>
        <p:nvSpPr>
          <p:cNvPr id="156" name="object 156"/>
          <p:cNvSpPr/>
          <p:nvPr/>
        </p:nvSpPr>
        <p:spPr>
          <a:xfrm>
            <a:off x="3590163" y="3672078"/>
            <a:ext cx="0" cy="350520"/>
          </a:xfrm>
          <a:custGeom>
            <a:avLst/>
            <a:gdLst/>
            <a:ahLst/>
            <a:cxnLst/>
            <a:rect l="l" t="t" r="r" b="b"/>
            <a:pathLst>
              <a:path h="350520">
                <a:moveTo>
                  <a:pt x="0" y="0"/>
                </a:moveTo>
                <a:lnTo>
                  <a:pt x="0" y="350520"/>
                </a:lnTo>
              </a:path>
            </a:pathLst>
          </a:custGeom>
          <a:ln w="16001">
            <a:solidFill>
              <a:srgbClr val="00AFEF"/>
            </a:solidFill>
          </a:ln>
        </p:spPr>
        <p:txBody>
          <a:bodyPr wrap="square" lIns="0" tIns="0" rIns="0" bIns="0" rtlCol="0"/>
          <a:lstStyle/>
          <a:p>
            <a:endParaRPr/>
          </a:p>
        </p:txBody>
      </p:sp>
      <p:sp>
        <p:nvSpPr>
          <p:cNvPr id="157" name="object 157"/>
          <p:cNvSpPr/>
          <p:nvPr/>
        </p:nvSpPr>
        <p:spPr>
          <a:xfrm>
            <a:off x="3632072" y="3666744"/>
            <a:ext cx="0" cy="354330"/>
          </a:xfrm>
          <a:custGeom>
            <a:avLst/>
            <a:gdLst/>
            <a:ahLst/>
            <a:cxnLst/>
            <a:rect l="l" t="t" r="r" b="b"/>
            <a:pathLst>
              <a:path h="354329">
                <a:moveTo>
                  <a:pt x="0" y="0"/>
                </a:moveTo>
                <a:lnTo>
                  <a:pt x="0" y="354329"/>
                </a:lnTo>
              </a:path>
            </a:pathLst>
          </a:custGeom>
          <a:ln w="16001">
            <a:solidFill>
              <a:srgbClr val="00AFEF"/>
            </a:solidFill>
          </a:ln>
        </p:spPr>
        <p:txBody>
          <a:bodyPr wrap="square" lIns="0" tIns="0" rIns="0" bIns="0" rtlCol="0"/>
          <a:lstStyle/>
          <a:p>
            <a:endParaRPr/>
          </a:p>
        </p:txBody>
      </p:sp>
      <p:sp>
        <p:nvSpPr>
          <p:cNvPr id="158" name="object 158"/>
          <p:cNvSpPr/>
          <p:nvPr/>
        </p:nvSpPr>
        <p:spPr>
          <a:xfrm>
            <a:off x="3672840" y="3660647"/>
            <a:ext cx="0" cy="360045"/>
          </a:xfrm>
          <a:custGeom>
            <a:avLst/>
            <a:gdLst/>
            <a:ahLst/>
            <a:cxnLst/>
            <a:rect l="l" t="t" r="r" b="b"/>
            <a:pathLst>
              <a:path h="360045">
                <a:moveTo>
                  <a:pt x="0" y="0"/>
                </a:moveTo>
                <a:lnTo>
                  <a:pt x="0" y="359663"/>
                </a:lnTo>
              </a:path>
            </a:pathLst>
          </a:custGeom>
          <a:ln w="16763">
            <a:solidFill>
              <a:srgbClr val="00AFEF"/>
            </a:solidFill>
          </a:ln>
        </p:spPr>
        <p:txBody>
          <a:bodyPr wrap="square" lIns="0" tIns="0" rIns="0" bIns="0" rtlCol="0"/>
          <a:lstStyle/>
          <a:p>
            <a:endParaRPr/>
          </a:p>
        </p:txBody>
      </p:sp>
      <p:sp>
        <p:nvSpPr>
          <p:cNvPr id="159" name="object 159"/>
          <p:cNvSpPr/>
          <p:nvPr/>
        </p:nvSpPr>
        <p:spPr>
          <a:xfrm>
            <a:off x="3714369" y="3653790"/>
            <a:ext cx="0" cy="363855"/>
          </a:xfrm>
          <a:custGeom>
            <a:avLst/>
            <a:gdLst/>
            <a:ahLst/>
            <a:cxnLst/>
            <a:rect l="l" t="t" r="r" b="b"/>
            <a:pathLst>
              <a:path h="363854">
                <a:moveTo>
                  <a:pt x="0" y="0"/>
                </a:moveTo>
                <a:lnTo>
                  <a:pt x="0" y="363474"/>
                </a:lnTo>
              </a:path>
            </a:pathLst>
          </a:custGeom>
          <a:ln w="17525">
            <a:solidFill>
              <a:srgbClr val="00AFEF"/>
            </a:solidFill>
          </a:ln>
        </p:spPr>
        <p:txBody>
          <a:bodyPr wrap="square" lIns="0" tIns="0" rIns="0" bIns="0" rtlCol="0"/>
          <a:lstStyle/>
          <a:p>
            <a:endParaRPr/>
          </a:p>
        </p:txBody>
      </p:sp>
      <p:sp>
        <p:nvSpPr>
          <p:cNvPr id="160" name="object 160"/>
          <p:cNvSpPr/>
          <p:nvPr/>
        </p:nvSpPr>
        <p:spPr>
          <a:xfrm>
            <a:off x="3755897" y="3647694"/>
            <a:ext cx="0" cy="367030"/>
          </a:xfrm>
          <a:custGeom>
            <a:avLst/>
            <a:gdLst/>
            <a:ahLst/>
            <a:cxnLst/>
            <a:rect l="l" t="t" r="r" b="b"/>
            <a:pathLst>
              <a:path h="367029">
                <a:moveTo>
                  <a:pt x="0" y="0"/>
                </a:moveTo>
                <a:lnTo>
                  <a:pt x="0" y="366522"/>
                </a:lnTo>
              </a:path>
            </a:pathLst>
          </a:custGeom>
          <a:ln w="16763">
            <a:solidFill>
              <a:srgbClr val="00AFEF"/>
            </a:solidFill>
          </a:ln>
        </p:spPr>
        <p:txBody>
          <a:bodyPr wrap="square" lIns="0" tIns="0" rIns="0" bIns="0" rtlCol="0"/>
          <a:lstStyle/>
          <a:p>
            <a:endParaRPr/>
          </a:p>
        </p:txBody>
      </p:sp>
      <p:sp>
        <p:nvSpPr>
          <p:cNvPr id="161" name="object 161"/>
          <p:cNvSpPr/>
          <p:nvPr/>
        </p:nvSpPr>
        <p:spPr>
          <a:xfrm>
            <a:off x="3797427" y="3640835"/>
            <a:ext cx="0" cy="372110"/>
          </a:xfrm>
          <a:custGeom>
            <a:avLst/>
            <a:gdLst/>
            <a:ahLst/>
            <a:cxnLst/>
            <a:rect l="l" t="t" r="r" b="b"/>
            <a:pathLst>
              <a:path h="372110">
                <a:moveTo>
                  <a:pt x="0" y="0"/>
                </a:moveTo>
                <a:lnTo>
                  <a:pt x="0" y="371856"/>
                </a:lnTo>
              </a:path>
            </a:pathLst>
          </a:custGeom>
          <a:ln w="17525">
            <a:solidFill>
              <a:srgbClr val="00AFEF"/>
            </a:solidFill>
          </a:ln>
        </p:spPr>
        <p:txBody>
          <a:bodyPr wrap="square" lIns="0" tIns="0" rIns="0" bIns="0" rtlCol="0"/>
          <a:lstStyle/>
          <a:p>
            <a:endParaRPr/>
          </a:p>
        </p:txBody>
      </p:sp>
      <p:sp>
        <p:nvSpPr>
          <p:cNvPr id="162" name="object 162"/>
          <p:cNvSpPr/>
          <p:nvPr/>
        </p:nvSpPr>
        <p:spPr>
          <a:xfrm>
            <a:off x="3838575" y="3633978"/>
            <a:ext cx="0" cy="375920"/>
          </a:xfrm>
          <a:custGeom>
            <a:avLst/>
            <a:gdLst/>
            <a:ahLst/>
            <a:cxnLst/>
            <a:rect l="l" t="t" r="r" b="b"/>
            <a:pathLst>
              <a:path h="375920">
                <a:moveTo>
                  <a:pt x="0" y="0"/>
                </a:moveTo>
                <a:lnTo>
                  <a:pt x="0" y="375665"/>
                </a:lnTo>
              </a:path>
            </a:pathLst>
          </a:custGeom>
          <a:ln w="16001">
            <a:solidFill>
              <a:srgbClr val="00AFEF"/>
            </a:solidFill>
          </a:ln>
        </p:spPr>
        <p:txBody>
          <a:bodyPr wrap="square" lIns="0" tIns="0" rIns="0" bIns="0" rtlCol="0"/>
          <a:lstStyle/>
          <a:p>
            <a:endParaRPr/>
          </a:p>
        </p:txBody>
      </p:sp>
      <p:sp>
        <p:nvSpPr>
          <p:cNvPr id="163" name="object 163"/>
          <p:cNvSpPr/>
          <p:nvPr/>
        </p:nvSpPr>
        <p:spPr>
          <a:xfrm>
            <a:off x="3879722" y="3623309"/>
            <a:ext cx="0" cy="382905"/>
          </a:xfrm>
          <a:custGeom>
            <a:avLst/>
            <a:gdLst/>
            <a:ahLst/>
            <a:cxnLst/>
            <a:rect l="l" t="t" r="r" b="b"/>
            <a:pathLst>
              <a:path h="382904">
                <a:moveTo>
                  <a:pt x="0" y="0"/>
                </a:moveTo>
                <a:lnTo>
                  <a:pt x="0" y="382524"/>
                </a:lnTo>
              </a:path>
            </a:pathLst>
          </a:custGeom>
          <a:ln w="16001">
            <a:solidFill>
              <a:srgbClr val="00AFEF"/>
            </a:solidFill>
          </a:ln>
        </p:spPr>
        <p:txBody>
          <a:bodyPr wrap="square" lIns="0" tIns="0" rIns="0" bIns="0" rtlCol="0"/>
          <a:lstStyle/>
          <a:p>
            <a:endParaRPr/>
          </a:p>
        </p:txBody>
      </p:sp>
      <p:sp>
        <p:nvSpPr>
          <p:cNvPr id="164" name="object 164"/>
          <p:cNvSpPr/>
          <p:nvPr/>
        </p:nvSpPr>
        <p:spPr>
          <a:xfrm>
            <a:off x="3921633" y="3611879"/>
            <a:ext cx="0" cy="389890"/>
          </a:xfrm>
          <a:custGeom>
            <a:avLst/>
            <a:gdLst/>
            <a:ahLst/>
            <a:cxnLst/>
            <a:rect l="l" t="t" r="r" b="b"/>
            <a:pathLst>
              <a:path h="389889">
                <a:moveTo>
                  <a:pt x="0" y="0"/>
                </a:moveTo>
                <a:lnTo>
                  <a:pt x="0" y="389382"/>
                </a:lnTo>
              </a:path>
            </a:pathLst>
          </a:custGeom>
          <a:ln w="16001">
            <a:solidFill>
              <a:srgbClr val="00AFEF"/>
            </a:solidFill>
          </a:ln>
        </p:spPr>
        <p:txBody>
          <a:bodyPr wrap="square" lIns="0" tIns="0" rIns="0" bIns="0" rtlCol="0"/>
          <a:lstStyle/>
          <a:p>
            <a:endParaRPr/>
          </a:p>
        </p:txBody>
      </p:sp>
      <p:sp>
        <p:nvSpPr>
          <p:cNvPr id="165" name="object 165"/>
          <p:cNvSpPr/>
          <p:nvPr/>
        </p:nvSpPr>
        <p:spPr>
          <a:xfrm>
            <a:off x="3962400" y="3601973"/>
            <a:ext cx="0" cy="395605"/>
          </a:xfrm>
          <a:custGeom>
            <a:avLst/>
            <a:gdLst/>
            <a:ahLst/>
            <a:cxnLst/>
            <a:rect l="l" t="t" r="r" b="b"/>
            <a:pathLst>
              <a:path h="395604">
                <a:moveTo>
                  <a:pt x="0" y="0"/>
                </a:moveTo>
                <a:lnTo>
                  <a:pt x="0" y="395477"/>
                </a:lnTo>
              </a:path>
            </a:pathLst>
          </a:custGeom>
          <a:ln w="16763">
            <a:solidFill>
              <a:srgbClr val="00AFEF"/>
            </a:solidFill>
          </a:ln>
        </p:spPr>
        <p:txBody>
          <a:bodyPr wrap="square" lIns="0" tIns="0" rIns="0" bIns="0" rtlCol="0"/>
          <a:lstStyle/>
          <a:p>
            <a:endParaRPr/>
          </a:p>
        </p:txBody>
      </p:sp>
      <p:sp>
        <p:nvSpPr>
          <p:cNvPr id="166" name="object 166"/>
          <p:cNvSpPr/>
          <p:nvPr/>
        </p:nvSpPr>
        <p:spPr>
          <a:xfrm>
            <a:off x="4003928" y="3590544"/>
            <a:ext cx="0" cy="402590"/>
          </a:xfrm>
          <a:custGeom>
            <a:avLst/>
            <a:gdLst/>
            <a:ahLst/>
            <a:cxnLst/>
            <a:rect l="l" t="t" r="r" b="b"/>
            <a:pathLst>
              <a:path h="402589">
                <a:moveTo>
                  <a:pt x="0" y="0"/>
                </a:moveTo>
                <a:lnTo>
                  <a:pt x="0" y="402336"/>
                </a:lnTo>
              </a:path>
            </a:pathLst>
          </a:custGeom>
          <a:ln w="17525">
            <a:solidFill>
              <a:srgbClr val="00AFEF"/>
            </a:solidFill>
          </a:ln>
        </p:spPr>
        <p:txBody>
          <a:bodyPr wrap="square" lIns="0" tIns="0" rIns="0" bIns="0" rtlCol="0"/>
          <a:lstStyle/>
          <a:p>
            <a:endParaRPr/>
          </a:p>
        </p:txBody>
      </p:sp>
      <p:sp>
        <p:nvSpPr>
          <p:cNvPr id="167" name="object 167"/>
          <p:cNvSpPr/>
          <p:nvPr/>
        </p:nvSpPr>
        <p:spPr>
          <a:xfrm>
            <a:off x="4045458" y="3586734"/>
            <a:ext cx="0" cy="405130"/>
          </a:xfrm>
          <a:custGeom>
            <a:avLst/>
            <a:gdLst/>
            <a:ahLst/>
            <a:cxnLst/>
            <a:rect l="l" t="t" r="r" b="b"/>
            <a:pathLst>
              <a:path h="405129">
                <a:moveTo>
                  <a:pt x="0" y="0"/>
                </a:moveTo>
                <a:lnTo>
                  <a:pt x="0" y="404622"/>
                </a:lnTo>
              </a:path>
            </a:pathLst>
          </a:custGeom>
          <a:ln w="16763">
            <a:solidFill>
              <a:srgbClr val="00AFEF"/>
            </a:solidFill>
          </a:ln>
        </p:spPr>
        <p:txBody>
          <a:bodyPr wrap="square" lIns="0" tIns="0" rIns="0" bIns="0" rtlCol="0"/>
          <a:lstStyle/>
          <a:p>
            <a:endParaRPr/>
          </a:p>
        </p:txBody>
      </p:sp>
      <p:sp>
        <p:nvSpPr>
          <p:cNvPr id="168" name="object 168"/>
          <p:cNvSpPr/>
          <p:nvPr/>
        </p:nvSpPr>
        <p:spPr>
          <a:xfrm>
            <a:off x="4086986" y="3582161"/>
            <a:ext cx="0" cy="409575"/>
          </a:xfrm>
          <a:custGeom>
            <a:avLst/>
            <a:gdLst/>
            <a:ahLst/>
            <a:cxnLst/>
            <a:rect l="l" t="t" r="r" b="b"/>
            <a:pathLst>
              <a:path h="409575">
                <a:moveTo>
                  <a:pt x="0" y="0"/>
                </a:moveTo>
                <a:lnTo>
                  <a:pt x="0" y="409193"/>
                </a:lnTo>
              </a:path>
            </a:pathLst>
          </a:custGeom>
          <a:ln w="17525">
            <a:solidFill>
              <a:srgbClr val="00AFEF"/>
            </a:solidFill>
          </a:ln>
        </p:spPr>
        <p:txBody>
          <a:bodyPr wrap="square" lIns="0" tIns="0" rIns="0" bIns="0" rtlCol="0"/>
          <a:lstStyle/>
          <a:p>
            <a:endParaRPr/>
          </a:p>
        </p:txBody>
      </p:sp>
      <p:sp>
        <p:nvSpPr>
          <p:cNvPr id="169" name="object 169"/>
          <p:cNvSpPr/>
          <p:nvPr/>
        </p:nvSpPr>
        <p:spPr>
          <a:xfrm>
            <a:off x="4128134" y="3577590"/>
            <a:ext cx="0" cy="412750"/>
          </a:xfrm>
          <a:custGeom>
            <a:avLst/>
            <a:gdLst/>
            <a:ahLst/>
            <a:cxnLst/>
            <a:rect l="l" t="t" r="r" b="b"/>
            <a:pathLst>
              <a:path h="412750">
                <a:moveTo>
                  <a:pt x="0" y="0"/>
                </a:moveTo>
                <a:lnTo>
                  <a:pt x="0" y="412241"/>
                </a:lnTo>
              </a:path>
            </a:pathLst>
          </a:custGeom>
          <a:ln w="16001">
            <a:solidFill>
              <a:srgbClr val="00AFEF"/>
            </a:solidFill>
          </a:ln>
        </p:spPr>
        <p:txBody>
          <a:bodyPr wrap="square" lIns="0" tIns="0" rIns="0" bIns="0" rtlCol="0"/>
          <a:lstStyle/>
          <a:p>
            <a:endParaRPr/>
          </a:p>
        </p:txBody>
      </p:sp>
      <p:sp>
        <p:nvSpPr>
          <p:cNvPr id="170" name="object 170"/>
          <p:cNvSpPr/>
          <p:nvPr/>
        </p:nvSpPr>
        <p:spPr>
          <a:xfrm>
            <a:off x="4169664" y="3573779"/>
            <a:ext cx="0" cy="416559"/>
          </a:xfrm>
          <a:custGeom>
            <a:avLst/>
            <a:gdLst/>
            <a:ahLst/>
            <a:cxnLst/>
            <a:rect l="l" t="t" r="r" b="b"/>
            <a:pathLst>
              <a:path h="416560">
                <a:moveTo>
                  <a:pt x="0" y="0"/>
                </a:moveTo>
                <a:lnTo>
                  <a:pt x="0" y="416051"/>
                </a:lnTo>
              </a:path>
            </a:pathLst>
          </a:custGeom>
          <a:ln w="15239">
            <a:solidFill>
              <a:srgbClr val="00AFEF"/>
            </a:solidFill>
          </a:ln>
        </p:spPr>
        <p:txBody>
          <a:bodyPr wrap="square" lIns="0" tIns="0" rIns="0" bIns="0" rtlCol="0"/>
          <a:lstStyle/>
          <a:p>
            <a:endParaRPr/>
          </a:p>
        </p:txBody>
      </p:sp>
      <p:sp>
        <p:nvSpPr>
          <p:cNvPr id="171" name="object 171"/>
          <p:cNvSpPr/>
          <p:nvPr/>
        </p:nvSpPr>
        <p:spPr>
          <a:xfrm>
            <a:off x="4211192" y="3557778"/>
            <a:ext cx="0" cy="429259"/>
          </a:xfrm>
          <a:custGeom>
            <a:avLst/>
            <a:gdLst/>
            <a:ahLst/>
            <a:cxnLst/>
            <a:rect l="l" t="t" r="r" b="b"/>
            <a:pathLst>
              <a:path h="429260">
                <a:moveTo>
                  <a:pt x="0" y="0"/>
                </a:moveTo>
                <a:lnTo>
                  <a:pt x="0" y="429005"/>
                </a:lnTo>
              </a:path>
            </a:pathLst>
          </a:custGeom>
          <a:ln w="16001">
            <a:solidFill>
              <a:srgbClr val="00AFEF"/>
            </a:solidFill>
          </a:ln>
        </p:spPr>
        <p:txBody>
          <a:bodyPr wrap="square" lIns="0" tIns="0" rIns="0" bIns="0" rtlCol="0"/>
          <a:lstStyle/>
          <a:p>
            <a:endParaRPr/>
          </a:p>
        </p:txBody>
      </p:sp>
      <p:sp>
        <p:nvSpPr>
          <p:cNvPr id="172" name="object 172"/>
          <p:cNvSpPr/>
          <p:nvPr/>
        </p:nvSpPr>
        <p:spPr>
          <a:xfrm>
            <a:off x="4252340" y="3543300"/>
            <a:ext cx="0" cy="441325"/>
          </a:xfrm>
          <a:custGeom>
            <a:avLst/>
            <a:gdLst/>
            <a:ahLst/>
            <a:cxnLst/>
            <a:rect l="l" t="t" r="r" b="b"/>
            <a:pathLst>
              <a:path h="441325">
                <a:moveTo>
                  <a:pt x="0" y="0"/>
                </a:moveTo>
                <a:lnTo>
                  <a:pt x="0" y="441198"/>
                </a:lnTo>
              </a:path>
            </a:pathLst>
          </a:custGeom>
          <a:ln w="17525">
            <a:solidFill>
              <a:srgbClr val="00AFEF"/>
            </a:solidFill>
          </a:ln>
        </p:spPr>
        <p:txBody>
          <a:bodyPr wrap="square" lIns="0" tIns="0" rIns="0" bIns="0" rtlCol="0"/>
          <a:lstStyle/>
          <a:p>
            <a:endParaRPr/>
          </a:p>
        </p:txBody>
      </p:sp>
      <p:sp>
        <p:nvSpPr>
          <p:cNvPr id="173" name="object 173"/>
          <p:cNvSpPr/>
          <p:nvPr/>
        </p:nvSpPr>
        <p:spPr>
          <a:xfrm>
            <a:off x="4293870" y="3528059"/>
            <a:ext cx="0" cy="453390"/>
          </a:xfrm>
          <a:custGeom>
            <a:avLst/>
            <a:gdLst/>
            <a:ahLst/>
            <a:cxnLst/>
            <a:rect l="l" t="t" r="r" b="b"/>
            <a:pathLst>
              <a:path h="453389">
                <a:moveTo>
                  <a:pt x="0" y="0"/>
                </a:moveTo>
                <a:lnTo>
                  <a:pt x="0" y="453389"/>
                </a:lnTo>
              </a:path>
            </a:pathLst>
          </a:custGeom>
          <a:ln w="16763">
            <a:solidFill>
              <a:srgbClr val="00AFEF"/>
            </a:solidFill>
          </a:ln>
        </p:spPr>
        <p:txBody>
          <a:bodyPr wrap="square" lIns="0" tIns="0" rIns="0" bIns="0" rtlCol="0"/>
          <a:lstStyle/>
          <a:p>
            <a:endParaRPr/>
          </a:p>
        </p:txBody>
      </p:sp>
      <p:sp>
        <p:nvSpPr>
          <p:cNvPr id="174" name="object 174"/>
          <p:cNvSpPr/>
          <p:nvPr/>
        </p:nvSpPr>
        <p:spPr>
          <a:xfrm>
            <a:off x="4335398" y="3510534"/>
            <a:ext cx="0" cy="467995"/>
          </a:xfrm>
          <a:custGeom>
            <a:avLst/>
            <a:gdLst/>
            <a:ahLst/>
            <a:cxnLst/>
            <a:rect l="l" t="t" r="r" b="b"/>
            <a:pathLst>
              <a:path h="467995">
                <a:moveTo>
                  <a:pt x="0" y="0"/>
                </a:moveTo>
                <a:lnTo>
                  <a:pt x="0" y="467868"/>
                </a:lnTo>
              </a:path>
            </a:pathLst>
          </a:custGeom>
          <a:ln w="17525">
            <a:solidFill>
              <a:srgbClr val="00AFEF"/>
            </a:solidFill>
          </a:ln>
        </p:spPr>
        <p:txBody>
          <a:bodyPr wrap="square" lIns="0" tIns="0" rIns="0" bIns="0" rtlCol="0"/>
          <a:lstStyle/>
          <a:p>
            <a:endParaRPr/>
          </a:p>
        </p:txBody>
      </p:sp>
      <p:sp>
        <p:nvSpPr>
          <p:cNvPr id="175" name="object 175"/>
          <p:cNvSpPr/>
          <p:nvPr/>
        </p:nvSpPr>
        <p:spPr>
          <a:xfrm>
            <a:off x="4376928" y="3494532"/>
            <a:ext cx="0" cy="479425"/>
          </a:xfrm>
          <a:custGeom>
            <a:avLst/>
            <a:gdLst/>
            <a:ahLst/>
            <a:cxnLst/>
            <a:rect l="l" t="t" r="r" b="b"/>
            <a:pathLst>
              <a:path h="479425">
                <a:moveTo>
                  <a:pt x="0" y="0"/>
                </a:moveTo>
                <a:lnTo>
                  <a:pt x="0" y="479298"/>
                </a:lnTo>
              </a:path>
            </a:pathLst>
          </a:custGeom>
          <a:ln w="16763">
            <a:solidFill>
              <a:srgbClr val="00AFEF"/>
            </a:solidFill>
          </a:ln>
        </p:spPr>
        <p:txBody>
          <a:bodyPr wrap="square" lIns="0" tIns="0" rIns="0" bIns="0" rtlCol="0"/>
          <a:lstStyle/>
          <a:p>
            <a:endParaRPr/>
          </a:p>
        </p:txBody>
      </p:sp>
      <p:sp>
        <p:nvSpPr>
          <p:cNvPr id="176" name="object 176"/>
          <p:cNvSpPr/>
          <p:nvPr/>
        </p:nvSpPr>
        <p:spPr>
          <a:xfrm>
            <a:off x="4417695" y="3477767"/>
            <a:ext cx="0" cy="492759"/>
          </a:xfrm>
          <a:custGeom>
            <a:avLst/>
            <a:gdLst/>
            <a:ahLst/>
            <a:cxnLst/>
            <a:rect l="l" t="t" r="r" b="b"/>
            <a:pathLst>
              <a:path h="492760">
                <a:moveTo>
                  <a:pt x="0" y="0"/>
                </a:moveTo>
                <a:lnTo>
                  <a:pt x="0" y="492251"/>
                </a:lnTo>
              </a:path>
            </a:pathLst>
          </a:custGeom>
          <a:ln w="16001">
            <a:solidFill>
              <a:srgbClr val="00AFEF"/>
            </a:solidFill>
          </a:ln>
        </p:spPr>
        <p:txBody>
          <a:bodyPr wrap="square" lIns="0" tIns="0" rIns="0" bIns="0" rtlCol="0"/>
          <a:lstStyle/>
          <a:p>
            <a:endParaRPr/>
          </a:p>
        </p:txBody>
      </p:sp>
      <p:sp>
        <p:nvSpPr>
          <p:cNvPr id="177" name="object 177"/>
          <p:cNvSpPr/>
          <p:nvPr/>
        </p:nvSpPr>
        <p:spPr>
          <a:xfrm>
            <a:off x="4459604" y="3460241"/>
            <a:ext cx="0" cy="505459"/>
          </a:xfrm>
          <a:custGeom>
            <a:avLst/>
            <a:gdLst/>
            <a:ahLst/>
            <a:cxnLst/>
            <a:rect l="l" t="t" r="r" b="b"/>
            <a:pathLst>
              <a:path h="505460">
                <a:moveTo>
                  <a:pt x="0" y="0"/>
                </a:moveTo>
                <a:lnTo>
                  <a:pt x="0" y="505205"/>
                </a:lnTo>
              </a:path>
            </a:pathLst>
          </a:custGeom>
          <a:ln w="16001">
            <a:solidFill>
              <a:srgbClr val="00AFEF"/>
            </a:solidFill>
          </a:ln>
        </p:spPr>
        <p:txBody>
          <a:bodyPr wrap="square" lIns="0" tIns="0" rIns="0" bIns="0" rtlCol="0"/>
          <a:lstStyle/>
          <a:p>
            <a:endParaRPr/>
          </a:p>
        </p:txBody>
      </p:sp>
      <p:sp>
        <p:nvSpPr>
          <p:cNvPr id="178" name="object 178"/>
          <p:cNvSpPr/>
          <p:nvPr/>
        </p:nvSpPr>
        <p:spPr>
          <a:xfrm>
            <a:off x="4500753" y="3441953"/>
            <a:ext cx="0" cy="520065"/>
          </a:xfrm>
          <a:custGeom>
            <a:avLst/>
            <a:gdLst/>
            <a:ahLst/>
            <a:cxnLst/>
            <a:rect l="l" t="t" r="r" b="b"/>
            <a:pathLst>
              <a:path h="520064">
                <a:moveTo>
                  <a:pt x="0" y="0"/>
                </a:moveTo>
                <a:lnTo>
                  <a:pt x="0" y="519684"/>
                </a:lnTo>
              </a:path>
            </a:pathLst>
          </a:custGeom>
          <a:ln w="16001">
            <a:solidFill>
              <a:srgbClr val="00AFEF"/>
            </a:solidFill>
          </a:ln>
        </p:spPr>
        <p:txBody>
          <a:bodyPr wrap="square" lIns="0" tIns="0" rIns="0" bIns="0" rtlCol="0"/>
          <a:lstStyle/>
          <a:p>
            <a:endParaRPr/>
          </a:p>
        </p:txBody>
      </p:sp>
      <p:sp>
        <p:nvSpPr>
          <p:cNvPr id="179" name="object 179"/>
          <p:cNvSpPr/>
          <p:nvPr/>
        </p:nvSpPr>
        <p:spPr>
          <a:xfrm>
            <a:off x="4541901" y="3422903"/>
            <a:ext cx="0" cy="532765"/>
          </a:xfrm>
          <a:custGeom>
            <a:avLst/>
            <a:gdLst/>
            <a:ahLst/>
            <a:cxnLst/>
            <a:rect l="l" t="t" r="r" b="b"/>
            <a:pathLst>
              <a:path h="532764">
                <a:moveTo>
                  <a:pt x="0" y="0"/>
                </a:moveTo>
                <a:lnTo>
                  <a:pt x="0" y="532638"/>
                </a:lnTo>
              </a:path>
            </a:pathLst>
          </a:custGeom>
          <a:ln w="17525">
            <a:solidFill>
              <a:srgbClr val="00AFEF"/>
            </a:solidFill>
          </a:ln>
        </p:spPr>
        <p:txBody>
          <a:bodyPr wrap="square" lIns="0" tIns="0" rIns="0" bIns="0" rtlCol="0"/>
          <a:lstStyle/>
          <a:p>
            <a:endParaRPr/>
          </a:p>
        </p:txBody>
      </p:sp>
      <p:sp>
        <p:nvSpPr>
          <p:cNvPr id="180" name="object 180"/>
          <p:cNvSpPr/>
          <p:nvPr/>
        </p:nvSpPr>
        <p:spPr>
          <a:xfrm>
            <a:off x="4583429" y="3404615"/>
            <a:ext cx="0" cy="546100"/>
          </a:xfrm>
          <a:custGeom>
            <a:avLst/>
            <a:gdLst/>
            <a:ahLst/>
            <a:cxnLst/>
            <a:rect l="l" t="t" r="r" b="b"/>
            <a:pathLst>
              <a:path h="546100">
                <a:moveTo>
                  <a:pt x="0" y="0"/>
                </a:moveTo>
                <a:lnTo>
                  <a:pt x="0" y="545591"/>
                </a:lnTo>
              </a:path>
            </a:pathLst>
          </a:custGeom>
          <a:ln w="16763">
            <a:solidFill>
              <a:srgbClr val="00AFEF"/>
            </a:solidFill>
          </a:ln>
        </p:spPr>
        <p:txBody>
          <a:bodyPr wrap="square" lIns="0" tIns="0" rIns="0" bIns="0" rtlCol="0"/>
          <a:lstStyle/>
          <a:p>
            <a:endParaRPr/>
          </a:p>
        </p:txBody>
      </p:sp>
      <p:sp>
        <p:nvSpPr>
          <p:cNvPr id="181" name="object 181"/>
          <p:cNvSpPr/>
          <p:nvPr/>
        </p:nvSpPr>
        <p:spPr>
          <a:xfrm>
            <a:off x="4624959" y="3384803"/>
            <a:ext cx="0" cy="559435"/>
          </a:xfrm>
          <a:custGeom>
            <a:avLst/>
            <a:gdLst/>
            <a:ahLst/>
            <a:cxnLst/>
            <a:rect l="l" t="t" r="r" b="b"/>
            <a:pathLst>
              <a:path h="559435">
                <a:moveTo>
                  <a:pt x="0" y="0"/>
                </a:moveTo>
                <a:lnTo>
                  <a:pt x="0" y="559308"/>
                </a:lnTo>
              </a:path>
            </a:pathLst>
          </a:custGeom>
          <a:ln w="17525">
            <a:solidFill>
              <a:srgbClr val="00AFEF"/>
            </a:solidFill>
          </a:ln>
        </p:spPr>
        <p:txBody>
          <a:bodyPr wrap="square" lIns="0" tIns="0" rIns="0" bIns="0" rtlCol="0"/>
          <a:lstStyle/>
          <a:p>
            <a:endParaRPr/>
          </a:p>
        </p:txBody>
      </p:sp>
      <p:sp>
        <p:nvSpPr>
          <p:cNvPr id="182" name="object 182"/>
          <p:cNvSpPr/>
          <p:nvPr/>
        </p:nvSpPr>
        <p:spPr>
          <a:xfrm>
            <a:off x="4666488" y="3364229"/>
            <a:ext cx="0" cy="574675"/>
          </a:xfrm>
          <a:custGeom>
            <a:avLst/>
            <a:gdLst/>
            <a:ahLst/>
            <a:cxnLst/>
            <a:rect l="l" t="t" r="r" b="b"/>
            <a:pathLst>
              <a:path h="574675">
                <a:moveTo>
                  <a:pt x="0" y="0"/>
                </a:moveTo>
                <a:lnTo>
                  <a:pt x="0" y="574548"/>
                </a:lnTo>
              </a:path>
            </a:pathLst>
          </a:custGeom>
          <a:ln w="16763">
            <a:solidFill>
              <a:srgbClr val="00AFEF"/>
            </a:solidFill>
          </a:ln>
        </p:spPr>
        <p:txBody>
          <a:bodyPr wrap="square" lIns="0" tIns="0" rIns="0" bIns="0" rtlCol="0"/>
          <a:lstStyle/>
          <a:p>
            <a:endParaRPr/>
          </a:p>
        </p:txBody>
      </p:sp>
      <p:sp>
        <p:nvSpPr>
          <p:cNvPr id="183" name="object 183"/>
          <p:cNvSpPr/>
          <p:nvPr/>
        </p:nvSpPr>
        <p:spPr>
          <a:xfrm>
            <a:off x="4707254" y="3344417"/>
            <a:ext cx="0" cy="588645"/>
          </a:xfrm>
          <a:custGeom>
            <a:avLst/>
            <a:gdLst/>
            <a:ahLst/>
            <a:cxnLst/>
            <a:rect l="l" t="t" r="r" b="b"/>
            <a:pathLst>
              <a:path h="588645">
                <a:moveTo>
                  <a:pt x="0" y="0"/>
                </a:moveTo>
                <a:lnTo>
                  <a:pt x="0" y="588263"/>
                </a:lnTo>
              </a:path>
            </a:pathLst>
          </a:custGeom>
          <a:ln w="16001">
            <a:solidFill>
              <a:srgbClr val="00AFEF"/>
            </a:solidFill>
          </a:ln>
        </p:spPr>
        <p:txBody>
          <a:bodyPr wrap="square" lIns="0" tIns="0" rIns="0" bIns="0" rtlCol="0"/>
          <a:lstStyle/>
          <a:p>
            <a:endParaRPr/>
          </a:p>
        </p:txBody>
      </p:sp>
      <p:sp>
        <p:nvSpPr>
          <p:cNvPr id="184" name="object 184"/>
          <p:cNvSpPr/>
          <p:nvPr/>
        </p:nvSpPr>
        <p:spPr>
          <a:xfrm>
            <a:off x="4749165" y="3324605"/>
            <a:ext cx="0" cy="601980"/>
          </a:xfrm>
          <a:custGeom>
            <a:avLst/>
            <a:gdLst/>
            <a:ahLst/>
            <a:cxnLst/>
            <a:rect l="l" t="t" r="r" b="b"/>
            <a:pathLst>
              <a:path h="601979">
                <a:moveTo>
                  <a:pt x="0" y="0"/>
                </a:moveTo>
                <a:lnTo>
                  <a:pt x="0" y="601979"/>
                </a:lnTo>
              </a:path>
            </a:pathLst>
          </a:custGeom>
          <a:ln w="16001">
            <a:solidFill>
              <a:srgbClr val="00AFEF"/>
            </a:solidFill>
          </a:ln>
        </p:spPr>
        <p:txBody>
          <a:bodyPr wrap="square" lIns="0" tIns="0" rIns="0" bIns="0" rtlCol="0"/>
          <a:lstStyle/>
          <a:p>
            <a:endParaRPr/>
          </a:p>
        </p:txBody>
      </p:sp>
      <p:sp>
        <p:nvSpPr>
          <p:cNvPr id="185" name="object 185"/>
          <p:cNvSpPr/>
          <p:nvPr/>
        </p:nvSpPr>
        <p:spPr>
          <a:xfrm>
            <a:off x="4790694" y="3303270"/>
            <a:ext cx="0" cy="618490"/>
          </a:xfrm>
          <a:custGeom>
            <a:avLst/>
            <a:gdLst/>
            <a:ahLst/>
            <a:cxnLst/>
            <a:rect l="l" t="t" r="r" b="b"/>
            <a:pathLst>
              <a:path h="618489">
                <a:moveTo>
                  <a:pt x="0" y="0"/>
                </a:moveTo>
                <a:lnTo>
                  <a:pt x="0" y="617981"/>
                </a:lnTo>
              </a:path>
            </a:pathLst>
          </a:custGeom>
          <a:ln w="15239">
            <a:solidFill>
              <a:srgbClr val="00AFEF"/>
            </a:solidFill>
          </a:ln>
        </p:spPr>
        <p:txBody>
          <a:bodyPr wrap="square" lIns="0" tIns="0" rIns="0" bIns="0" rtlCol="0"/>
          <a:lstStyle/>
          <a:p>
            <a:endParaRPr/>
          </a:p>
        </p:txBody>
      </p:sp>
      <p:sp>
        <p:nvSpPr>
          <p:cNvPr id="186" name="object 186"/>
          <p:cNvSpPr/>
          <p:nvPr/>
        </p:nvSpPr>
        <p:spPr>
          <a:xfrm>
            <a:off x="4831460" y="3281934"/>
            <a:ext cx="0" cy="633730"/>
          </a:xfrm>
          <a:custGeom>
            <a:avLst/>
            <a:gdLst/>
            <a:ahLst/>
            <a:cxnLst/>
            <a:rect l="l" t="t" r="r" b="b"/>
            <a:pathLst>
              <a:path h="633729">
                <a:moveTo>
                  <a:pt x="0" y="0"/>
                </a:moveTo>
                <a:lnTo>
                  <a:pt x="0" y="633222"/>
                </a:lnTo>
              </a:path>
            </a:pathLst>
          </a:custGeom>
          <a:ln w="17525">
            <a:solidFill>
              <a:srgbClr val="00AFEF"/>
            </a:solidFill>
          </a:ln>
        </p:spPr>
        <p:txBody>
          <a:bodyPr wrap="square" lIns="0" tIns="0" rIns="0" bIns="0" rtlCol="0"/>
          <a:lstStyle/>
          <a:p>
            <a:endParaRPr/>
          </a:p>
        </p:txBody>
      </p:sp>
      <p:sp>
        <p:nvSpPr>
          <p:cNvPr id="187" name="object 187"/>
          <p:cNvSpPr/>
          <p:nvPr/>
        </p:nvSpPr>
        <p:spPr>
          <a:xfrm>
            <a:off x="4872990" y="3259835"/>
            <a:ext cx="0" cy="648970"/>
          </a:xfrm>
          <a:custGeom>
            <a:avLst/>
            <a:gdLst/>
            <a:ahLst/>
            <a:cxnLst/>
            <a:rect l="l" t="t" r="r" b="b"/>
            <a:pathLst>
              <a:path h="648970">
                <a:moveTo>
                  <a:pt x="0" y="0"/>
                </a:moveTo>
                <a:lnTo>
                  <a:pt x="0" y="648462"/>
                </a:lnTo>
              </a:path>
            </a:pathLst>
          </a:custGeom>
          <a:ln w="16763">
            <a:solidFill>
              <a:srgbClr val="00AFEF"/>
            </a:solidFill>
          </a:ln>
        </p:spPr>
        <p:txBody>
          <a:bodyPr wrap="square" lIns="0" tIns="0" rIns="0" bIns="0" rtlCol="0"/>
          <a:lstStyle/>
          <a:p>
            <a:endParaRPr/>
          </a:p>
        </p:txBody>
      </p:sp>
      <p:sp>
        <p:nvSpPr>
          <p:cNvPr id="188" name="object 188"/>
          <p:cNvSpPr/>
          <p:nvPr/>
        </p:nvSpPr>
        <p:spPr>
          <a:xfrm>
            <a:off x="4914519" y="3236976"/>
            <a:ext cx="0" cy="666115"/>
          </a:xfrm>
          <a:custGeom>
            <a:avLst/>
            <a:gdLst/>
            <a:ahLst/>
            <a:cxnLst/>
            <a:rect l="l" t="t" r="r" b="b"/>
            <a:pathLst>
              <a:path h="666114">
                <a:moveTo>
                  <a:pt x="0" y="0"/>
                </a:moveTo>
                <a:lnTo>
                  <a:pt x="0" y="665988"/>
                </a:lnTo>
              </a:path>
            </a:pathLst>
          </a:custGeom>
          <a:ln w="17525">
            <a:solidFill>
              <a:srgbClr val="00AFEF"/>
            </a:solidFill>
          </a:ln>
        </p:spPr>
        <p:txBody>
          <a:bodyPr wrap="square" lIns="0" tIns="0" rIns="0" bIns="0" rtlCol="0"/>
          <a:lstStyle/>
          <a:p>
            <a:endParaRPr/>
          </a:p>
        </p:txBody>
      </p:sp>
      <p:sp>
        <p:nvSpPr>
          <p:cNvPr id="189" name="object 189"/>
          <p:cNvSpPr/>
          <p:nvPr/>
        </p:nvSpPr>
        <p:spPr>
          <a:xfrm>
            <a:off x="4956428" y="3215639"/>
            <a:ext cx="0" cy="681355"/>
          </a:xfrm>
          <a:custGeom>
            <a:avLst/>
            <a:gdLst/>
            <a:ahLst/>
            <a:cxnLst/>
            <a:rect l="l" t="t" r="r" b="b"/>
            <a:pathLst>
              <a:path h="681354">
                <a:moveTo>
                  <a:pt x="0" y="0"/>
                </a:moveTo>
                <a:lnTo>
                  <a:pt x="0" y="681227"/>
                </a:lnTo>
              </a:path>
            </a:pathLst>
          </a:custGeom>
          <a:ln w="17525">
            <a:solidFill>
              <a:srgbClr val="00AFEF"/>
            </a:solidFill>
          </a:ln>
        </p:spPr>
        <p:txBody>
          <a:bodyPr wrap="square" lIns="0" tIns="0" rIns="0" bIns="0" rtlCol="0"/>
          <a:lstStyle/>
          <a:p>
            <a:endParaRPr/>
          </a:p>
        </p:txBody>
      </p:sp>
      <p:sp>
        <p:nvSpPr>
          <p:cNvPr id="190" name="object 190"/>
          <p:cNvSpPr/>
          <p:nvPr/>
        </p:nvSpPr>
        <p:spPr>
          <a:xfrm>
            <a:off x="4997196" y="3192779"/>
            <a:ext cx="0" cy="699135"/>
          </a:xfrm>
          <a:custGeom>
            <a:avLst/>
            <a:gdLst/>
            <a:ahLst/>
            <a:cxnLst/>
            <a:rect l="l" t="t" r="r" b="b"/>
            <a:pathLst>
              <a:path h="699135">
                <a:moveTo>
                  <a:pt x="0" y="0"/>
                </a:moveTo>
                <a:lnTo>
                  <a:pt x="0" y="698753"/>
                </a:lnTo>
              </a:path>
            </a:pathLst>
          </a:custGeom>
          <a:ln w="15239">
            <a:solidFill>
              <a:srgbClr val="00AFEF"/>
            </a:solidFill>
          </a:ln>
        </p:spPr>
        <p:txBody>
          <a:bodyPr wrap="square" lIns="0" tIns="0" rIns="0" bIns="0" rtlCol="0"/>
          <a:lstStyle/>
          <a:p>
            <a:endParaRPr/>
          </a:p>
        </p:txBody>
      </p:sp>
      <p:sp>
        <p:nvSpPr>
          <p:cNvPr id="191" name="object 191"/>
          <p:cNvSpPr/>
          <p:nvPr/>
        </p:nvSpPr>
        <p:spPr>
          <a:xfrm>
            <a:off x="5038725" y="3169920"/>
            <a:ext cx="0" cy="714375"/>
          </a:xfrm>
          <a:custGeom>
            <a:avLst/>
            <a:gdLst/>
            <a:ahLst/>
            <a:cxnLst/>
            <a:rect l="l" t="t" r="r" b="b"/>
            <a:pathLst>
              <a:path h="714375">
                <a:moveTo>
                  <a:pt x="0" y="0"/>
                </a:moveTo>
                <a:lnTo>
                  <a:pt x="0" y="713994"/>
                </a:lnTo>
              </a:path>
            </a:pathLst>
          </a:custGeom>
          <a:ln w="16001">
            <a:solidFill>
              <a:srgbClr val="00AFEF"/>
            </a:solidFill>
          </a:ln>
        </p:spPr>
        <p:txBody>
          <a:bodyPr wrap="square" lIns="0" tIns="0" rIns="0" bIns="0" rtlCol="0"/>
          <a:lstStyle/>
          <a:p>
            <a:endParaRPr/>
          </a:p>
        </p:txBody>
      </p:sp>
      <p:sp>
        <p:nvSpPr>
          <p:cNvPr id="192" name="object 192"/>
          <p:cNvSpPr/>
          <p:nvPr/>
        </p:nvSpPr>
        <p:spPr>
          <a:xfrm>
            <a:off x="5080253" y="3147060"/>
            <a:ext cx="0" cy="731520"/>
          </a:xfrm>
          <a:custGeom>
            <a:avLst/>
            <a:gdLst/>
            <a:ahLst/>
            <a:cxnLst/>
            <a:rect l="l" t="t" r="r" b="b"/>
            <a:pathLst>
              <a:path h="731520">
                <a:moveTo>
                  <a:pt x="0" y="0"/>
                </a:moveTo>
                <a:lnTo>
                  <a:pt x="0" y="731520"/>
                </a:lnTo>
              </a:path>
            </a:pathLst>
          </a:custGeom>
          <a:ln w="15239">
            <a:solidFill>
              <a:srgbClr val="00AFEF"/>
            </a:solidFill>
          </a:ln>
        </p:spPr>
        <p:txBody>
          <a:bodyPr wrap="square" lIns="0" tIns="0" rIns="0" bIns="0" rtlCol="0"/>
          <a:lstStyle/>
          <a:p>
            <a:endParaRPr/>
          </a:p>
        </p:txBody>
      </p:sp>
      <p:sp>
        <p:nvSpPr>
          <p:cNvPr id="193" name="object 193"/>
          <p:cNvSpPr/>
          <p:nvPr/>
        </p:nvSpPr>
        <p:spPr>
          <a:xfrm>
            <a:off x="5121021" y="3124200"/>
            <a:ext cx="0" cy="746760"/>
          </a:xfrm>
          <a:custGeom>
            <a:avLst/>
            <a:gdLst/>
            <a:ahLst/>
            <a:cxnLst/>
            <a:rect l="l" t="t" r="r" b="b"/>
            <a:pathLst>
              <a:path h="746760">
                <a:moveTo>
                  <a:pt x="0" y="0"/>
                </a:moveTo>
                <a:lnTo>
                  <a:pt x="0" y="746760"/>
                </a:lnTo>
              </a:path>
            </a:pathLst>
          </a:custGeom>
          <a:ln w="17525">
            <a:solidFill>
              <a:srgbClr val="00AFEF"/>
            </a:solidFill>
          </a:ln>
        </p:spPr>
        <p:txBody>
          <a:bodyPr wrap="square" lIns="0" tIns="0" rIns="0" bIns="0" rtlCol="0"/>
          <a:lstStyle/>
          <a:p>
            <a:endParaRPr/>
          </a:p>
        </p:txBody>
      </p:sp>
      <p:sp>
        <p:nvSpPr>
          <p:cNvPr id="194" name="object 194"/>
          <p:cNvSpPr/>
          <p:nvPr/>
        </p:nvSpPr>
        <p:spPr>
          <a:xfrm>
            <a:off x="5162930" y="3099816"/>
            <a:ext cx="0" cy="765810"/>
          </a:xfrm>
          <a:custGeom>
            <a:avLst/>
            <a:gdLst/>
            <a:ahLst/>
            <a:cxnLst/>
            <a:rect l="l" t="t" r="r" b="b"/>
            <a:pathLst>
              <a:path h="765810">
                <a:moveTo>
                  <a:pt x="0" y="0"/>
                </a:moveTo>
                <a:lnTo>
                  <a:pt x="0" y="765810"/>
                </a:lnTo>
              </a:path>
            </a:pathLst>
          </a:custGeom>
          <a:ln w="17525">
            <a:solidFill>
              <a:srgbClr val="00AFEF"/>
            </a:solidFill>
          </a:ln>
        </p:spPr>
        <p:txBody>
          <a:bodyPr wrap="square" lIns="0" tIns="0" rIns="0" bIns="0" rtlCol="0"/>
          <a:lstStyle/>
          <a:p>
            <a:endParaRPr/>
          </a:p>
        </p:txBody>
      </p:sp>
      <p:sp>
        <p:nvSpPr>
          <p:cNvPr id="195" name="object 195"/>
          <p:cNvSpPr/>
          <p:nvPr/>
        </p:nvSpPr>
        <p:spPr>
          <a:xfrm>
            <a:off x="5204459" y="3075432"/>
            <a:ext cx="0" cy="782955"/>
          </a:xfrm>
          <a:custGeom>
            <a:avLst/>
            <a:gdLst/>
            <a:ahLst/>
            <a:cxnLst/>
            <a:rect l="l" t="t" r="r" b="b"/>
            <a:pathLst>
              <a:path h="782954">
                <a:moveTo>
                  <a:pt x="0" y="0"/>
                </a:moveTo>
                <a:lnTo>
                  <a:pt x="0" y="782574"/>
                </a:lnTo>
              </a:path>
            </a:pathLst>
          </a:custGeom>
          <a:ln w="16763">
            <a:solidFill>
              <a:srgbClr val="00AFEF"/>
            </a:solidFill>
          </a:ln>
        </p:spPr>
        <p:txBody>
          <a:bodyPr wrap="square" lIns="0" tIns="0" rIns="0" bIns="0" rtlCol="0"/>
          <a:lstStyle/>
          <a:p>
            <a:endParaRPr/>
          </a:p>
        </p:txBody>
      </p:sp>
      <p:sp>
        <p:nvSpPr>
          <p:cNvPr id="196" name="object 196"/>
          <p:cNvSpPr/>
          <p:nvPr/>
        </p:nvSpPr>
        <p:spPr>
          <a:xfrm>
            <a:off x="5245989" y="3051048"/>
            <a:ext cx="0" cy="800100"/>
          </a:xfrm>
          <a:custGeom>
            <a:avLst/>
            <a:gdLst/>
            <a:ahLst/>
            <a:cxnLst/>
            <a:rect l="l" t="t" r="r" b="b"/>
            <a:pathLst>
              <a:path h="800100">
                <a:moveTo>
                  <a:pt x="0" y="0"/>
                </a:moveTo>
                <a:lnTo>
                  <a:pt x="0" y="800100"/>
                </a:lnTo>
              </a:path>
            </a:pathLst>
          </a:custGeom>
          <a:ln w="17525">
            <a:solidFill>
              <a:srgbClr val="00AFEF"/>
            </a:solidFill>
          </a:ln>
        </p:spPr>
        <p:txBody>
          <a:bodyPr wrap="square" lIns="0" tIns="0" rIns="0" bIns="0" rtlCol="0"/>
          <a:lstStyle/>
          <a:p>
            <a:endParaRPr/>
          </a:p>
        </p:txBody>
      </p:sp>
      <p:sp>
        <p:nvSpPr>
          <p:cNvPr id="197" name="object 197"/>
          <p:cNvSpPr/>
          <p:nvPr/>
        </p:nvSpPr>
        <p:spPr>
          <a:xfrm>
            <a:off x="5287136" y="3026664"/>
            <a:ext cx="0" cy="817880"/>
          </a:xfrm>
          <a:custGeom>
            <a:avLst/>
            <a:gdLst/>
            <a:ahLst/>
            <a:cxnLst/>
            <a:rect l="l" t="t" r="r" b="b"/>
            <a:pathLst>
              <a:path h="817879">
                <a:moveTo>
                  <a:pt x="0" y="0"/>
                </a:moveTo>
                <a:lnTo>
                  <a:pt x="0" y="817626"/>
                </a:lnTo>
              </a:path>
            </a:pathLst>
          </a:custGeom>
          <a:ln w="16001">
            <a:solidFill>
              <a:srgbClr val="00AFEF"/>
            </a:solidFill>
          </a:ln>
        </p:spPr>
        <p:txBody>
          <a:bodyPr wrap="square" lIns="0" tIns="0" rIns="0" bIns="0" rtlCol="0"/>
          <a:lstStyle/>
          <a:p>
            <a:endParaRPr/>
          </a:p>
        </p:txBody>
      </p:sp>
      <p:sp>
        <p:nvSpPr>
          <p:cNvPr id="198" name="object 198"/>
          <p:cNvSpPr/>
          <p:nvPr/>
        </p:nvSpPr>
        <p:spPr>
          <a:xfrm>
            <a:off x="5328284" y="3000755"/>
            <a:ext cx="0" cy="836294"/>
          </a:xfrm>
          <a:custGeom>
            <a:avLst/>
            <a:gdLst/>
            <a:ahLst/>
            <a:cxnLst/>
            <a:rect l="l" t="t" r="r" b="b"/>
            <a:pathLst>
              <a:path h="836295">
                <a:moveTo>
                  <a:pt x="0" y="0"/>
                </a:moveTo>
                <a:lnTo>
                  <a:pt x="0" y="835913"/>
                </a:lnTo>
              </a:path>
            </a:pathLst>
          </a:custGeom>
          <a:ln w="16001">
            <a:solidFill>
              <a:srgbClr val="00AFEF"/>
            </a:solidFill>
          </a:ln>
        </p:spPr>
        <p:txBody>
          <a:bodyPr wrap="square" lIns="0" tIns="0" rIns="0" bIns="0" rtlCol="0"/>
          <a:lstStyle/>
          <a:p>
            <a:endParaRPr/>
          </a:p>
        </p:txBody>
      </p:sp>
      <p:sp>
        <p:nvSpPr>
          <p:cNvPr id="199" name="object 199"/>
          <p:cNvSpPr/>
          <p:nvPr/>
        </p:nvSpPr>
        <p:spPr>
          <a:xfrm>
            <a:off x="2720339" y="2907792"/>
            <a:ext cx="0" cy="1671955"/>
          </a:xfrm>
          <a:custGeom>
            <a:avLst/>
            <a:gdLst/>
            <a:ahLst/>
            <a:cxnLst/>
            <a:rect l="l" t="t" r="r" b="b"/>
            <a:pathLst>
              <a:path h="1671954">
                <a:moveTo>
                  <a:pt x="0" y="0"/>
                </a:moveTo>
                <a:lnTo>
                  <a:pt x="0" y="1671827"/>
                </a:lnTo>
              </a:path>
            </a:pathLst>
          </a:custGeom>
          <a:ln w="3175">
            <a:solidFill>
              <a:srgbClr val="3F3F3F"/>
            </a:solidFill>
          </a:ln>
        </p:spPr>
        <p:txBody>
          <a:bodyPr wrap="square" lIns="0" tIns="0" rIns="0" bIns="0" rtlCol="0"/>
          <a:lstStyle/>
          <a:p>
            <a:endParaRPr/>
          </a:p>
        </p:txBody>
      </p:sp>
      <p:sp>
        <p:nvSpPr>
          <p:cNvPr id="200" name="object 200"/>
          <p:cNvSpPr/>
          <p:nvPr/>
        </p:nvSpPr>
        <p:spPr>
          <a:xfrm>
            <a:off x="2690622" y="454799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1" name="object 201"/>
          <p:cNvSpPr/>
          <p:nvPr/>
        </p:nvSpPr>
        <p:spPr>
          <a:xfrm>
            <a:off x="2690622" y="4220336"/>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2" name="object 202"/>
          <p:cNvSpPr/>
          <p:nvPr/>
        </p:nvSpPr>
        <p:spPr>
          <a:xfrm>
            <a:off x="2690622" y="3892677"/>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3" name="object 203"/>
          <p:cNvSpPr/>
          <p:nvPr/>
        </p:nvSpPr>
        <p:spPr>
          <a:xfrm>
            <a:off x="2690622" y="3565016"/>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4" name="object 204"/>
          <p:cNvSpPr/>
          <p:nvPr/>
        </p:nvSpPr>
        <p:spPr>
          <a:xfrm>
            <a:off x="2690622" y="3235832"/>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5" name="object 205"/>
          <p:cNvSpPr/>
          <p:nvPr/>
        </p:nvSpPr>
        <p:spPr>
          <a:xfrm>
            <a:off x="2690622" y="2908172"/>
            <a:ext cx="29845" cy="0"/>
          </a:xfrm>
          <a:custGeom>
            <a:avLst/>
            <a:gdLst/>
            <a:ahLst/>
            <a:cxnLst/>
            <a:rect l="l" t="t" r="r" b="b"/>
            <a:pathLst>
              <a:path w="29844">
                <a:moveTo>
                  <a:pt x="0" y="0"/>
                </a:moveTo>
                <a:lnTo>
                  <a:pt x="29718" y="0"/>
                </a:lnTo>
              </a:path>
            </a:pathLst>
          </a:custGeom>
          <a:ln w="3175">
            <a:solidFill>
              <a:srgbClr val="3F3F3F"/>
            </a:solidFill>
          </a:ln>
        </p:spPr>
        <p:txBody>
          <a:bodyPr wrap="square" lIns="0" tIns="0" rIns="0" bIns="0" rtlCol="0"/>
          <a:lstStyle/>
          <a:p>
            <a:endParaRPr/>
          </a:p>
        </p:txBody>
      </p:sp>
      <p:sp>
        <p:nvSpPr>
          <p:cNvPr id="206" name="object 206"/>
          <p:cNvSpPr/>
          <p:nvPr/>
        </p:nvSpPr>
        <p:spPr>
          <a:xfrm>
            <a:off x="2720339" y="4547996"/>
            <a:ext cx="2609215" cy="0"/>
          </a:xfrm>
          <a:custGeom>
            <a:avLst/>
            <a:gdLst/>
            <a:ahLst/>
            <a:cxnLst/>
            <a:rect l="l" t="t" r="r" b="b"/>
            <a:pathLst>
              <a:path w="2609215">
                <a:moveTo>
                  <a:pt x="0" y="0"/>
                </a:moveTo>
                <a:lnTo>
                  <a:pt x="2609088" y="0"/>
                </a:lnTo>
              </a:path>
            </a:pathLst>
          </a:custGeom>
          <a:ln w="3175">
            <a:solidFill>
              <a:srgbClr val="3F3F3F"/>
            </a:solidFill>
          </a:ln>
        </p:spPr>
        <p:txBody>
          <a:bodyPr wrap="square" lIns="0" tIns="0" rIns="0" bIns="0" rtlCol="0"/>
          <a:lstStyle/>
          <a:p>
            <a:endParaRPr/>
          </a:p>
        </p:txBody>
      </p:sp>
      <p:sp>
        <p:nvSpPr>
          <p:cNvPr id="207" name="object 207"/>
          <p:cNvSpPr/>
          <p:nvPr/>
        </p:nvSpPr>
        <p:spPr>
          <a:xfrm>
            <a:off x="2885694" y="4563617"/>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08" name="object 208"/>
          <p:cNvSpPr/>
          <p:nvPr/>
        </p:nvSpPr>
        <p:spPr>
          <a:xfrm>
            <a:off x="3050285" y="456361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09" name="object 209"/>
          <p:cNvSpPr/>
          <p:nvPr/>
        </p:nvSpPr>
        <p:spPr>
          <a:xfrm>
            <a:off x="3216401" y="456361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0" name="object 210"/>
          <p:cNvSpPr/>
          <p:nvPr/>
        </p:nvSpPr>
        <p:spPr>
          <a:xfrm>
            <a:off x="3381755" y="456361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1" name="object 211"/>
          <p:cNvSpPr/>
          <p:nvPr/>
        </p:nvSpPr>
        <p:spPr>
          <a:xfrm>
            <a:off x="3547871" y="456361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2" name="object 212"/>
          <p:cNvSpPr/>
          <p:nvPr/>
        </p:nvSpPr>
        <p:spPr>
          <a:xfrm>
            <a:off x="3713226" y="4563617"/>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13" name="object 213"/>
          <p:cNvSpPr/>
          <p:nvPr/>
        </p:nvSpPr>
        <p:spPr>
          <a:xfrm>
            <a:off x="3877817" y="456361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4" name="object 214"/>
          <p:cNvSpPr/>
          <p:nvPr/>
        </p:nvSpPr>
        <p:spPr>
          <a:xfrm>
            <a:off x="4043934" y="456361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5" name="object 215"/>
          <p:cNvSpPr/>
          <p:nvPr/>
        </p:nvSpPr>
        <p:spPr>
          <a:xfrm>
            <a:off x="4209288" y="456361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16" name="object 216"/>
          <p:cNvSpPr/>
          <p:nvPr/>
        </p:nvSpPr>
        <p:spPr>
          <a:xfrm>
            <a:off x="4375403" y="456361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7" name="object 217"/>
          <p:cNvSpPr/>
          <p:nvPr/>
        </p:nvSpPr>
        <p:spPr>
          <a:xfrm>
            <a:off x="4540758" y="4563617"/>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18" name="object 218"/>
          <p:cNvSpPr/>
          <p:nvPr/>
        </p:nvSpPr>
        <p:spPr>
          <a:xfrm>
            <a:off x="4706873" y="456361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19" name="object 219"/>
          <p:cNvSpPr/>
          <p:nvPr/>
        </p:nvSpPr>
        <p:spPr>
          <a:xfrm>
            <a:off x="4871465" y="4563617"/>
            <a:ext cx="3175" cy="0"/>
          </a:xfrm>
          <a:custGeom>
            <a:avLst/>
            <a:gdLst/>
            <a:ahLst/>
            <a:cxnLst/>
            <a:rect l="l" t="t" r="r" b="b"/>
            <a:pathLst>
              <a:path w="3175">
                <a:moveTo>
                  <a:pt x="0" y="0"/>
                </a:moveTo>
                <a:lnTo>
                  <a:pt x="3048" y="0"/>
                </a:lnTo>
              </a:path>
            </a:pathLst>
          </a:custGeom>
          <a:ln w="32003">
            <a:solidFill>
              <a:srgbClr val="3F3F3F"/>
            </a:solidFill>
          </a:ln>
        </p:spPr>
        <p:txBody>
          <a:bodyPr wrap="square" lIns="0" tIns="0" rIns="0" bIns="0" rtlCol="0"/>
          <a:lstStyle/>
          <a:p>
            <a:endParaRPr/>
          </a:p>
        </p:txBody>
      </p:sp>
      <p:sp>
        <p:nvSpPr>
          <p:cNvPr id="220" name="object 220"/>
          <p:cNvSpPr/>
          <p:nvPr/>
        </p:nvSpPr>
        <p:spPr>
          <a:xfrm>
            <a:off x="5038344" y="4563617"/>
            <a:ext cx="2540" cy="0"/>
          </a:xfrm>
          <a:custGeom>
            <a:avLst/>
            <a:gdLst/>
            <a:ahLst/>
            <a:cxnLst/>
            <a:rect l="l" t="t" r="r" b="b"/>
            <a:pathLst>
              <a:path w="2539">
                <a:moveTo>
                  <a:pt x="0" y="0"/>
                </a:moveTo>
                <a:lnTo>
                  <a:pt x="2285" y="0"/>
                </a:lnTo>
              </a:path>
            </a:pathLst>
          </a:custGeom>
          <a:ln w="32003">
            <a:solidFill>
              <a:srgbClr val="3F3F3F"/>
            </a:solidFill>
          </a:ln>
        </p:spPr>
        <p:txBody>
          <a:bodyPr wrap="square" lIns="0" tIns="0" rIns="0" bIns="0" rtlCol="0"/>
          <a:lstStyle/>
          <a:p>
            <a:endParaRPr/>
          </a:p>
        </p:txBody>
      </p:sp>
      <p:sp>
        <p:nvSpPr>
          <p:cNvPr id="221" name="object 221"/>
          <p:cNvSpPr/>
          <p:nvPr/>
        </p:nvSpPr>
        <p:spPr>
          <a:xfrm>
            <a:off x="5202935" y="4563617"/>
            <a:ext cx="3175" cy="0"/>
          </a:xfrm>
          <a:custGeom>
            <a:avLst/>
            <a:gdLst/>
            <a:ahLst/>
            <a:cxnLst/>
            <a:rect l="l" t="t" r="r" b="b"/>
            <a:pathLst>
              <a:path w="3175">
                <a:moveTo>
                  <a:pt x="0" y="0"/>
                </a:moveTo>
                <a:lnTo>
                  <a:pt x="3047" y="0"/>
                </a:lnTo>
              </a:path>
            </a:pathLst>
          </a:custGeom>
          <a:ln w="32003">
            <a:solidFill>
              <a:srgbClr val="3F3F3F"/>
            </a:solidFill>
          </a:ln>
        </p:spPr>
        <p:txBody>
          <a:bodyPr wrap="square" lIns="0" tIns="0" rIns="0" bIns="0" rtlCol="0"/>
          <a:lstStyle/>
          <a:p>
            <a:endParaRPr/>
          </a:p>
        </p:txBody>
      </p:sp>
      <p:sp>
        <p:nvSpPr>
          <p:cNvPr id="222" name="object 222"/>
          <p:cNvSpPr txBox="1"/>
          <p:nvPr/>
        </p:nvSpPr>
        <p:spPr>
          <a:xfrm>
            <a:off x="2436898" y="3495046"/>
            <a:ext cx="181610" cy="452120"/>
          </a:xfrm>
          <a:prstGeom prst="rect">
            <a:avLst/>
          </a:prstGeom>
        </p:spPr>
        <p:txBody>
          <a:bodyPr vert="horz" wrap="square" lIns="0" tIns="0" rIns="0" bIns="0" rtlCol="0">
            <a:spAutoFit/>
          </a:bodyPr>
          <a:lstStyle/>
          <a:p>
            <a:pPr>
              <a:lnSpc>
                <a:spcPct val="100000"/>
              </a:lnSpc>
            </a:pPr>
            <a:r>
              <a:rPr sz="800" b="1" spc="-5" dirty="0">
                <a:solidFill>
                  <a:srgbClr val="3F3F3F"/>
                </a:solidFill>
                <a:latin typeface="Arial"/>
                <a:cs typeface="Arial"/>
              </a:rPr>
              <a:t>1</a:t>
            </a:r>
            <a:r>
              <a:rPr sz="800" b="1" spc="-10" dirty="0">
                <a:solidFill>
                  <a:srgbClr val="3F3F3F"/>
                </a:solidFill>
                <a:latin typeface="Arial"/>
                <a:cs typeface="Arial"/>
              </a:rPr>
              <a:t>5</a:t>
            </a:r>
            <a:r>
              <a:rPr sz="800" b="1" dirty="0">
                <a:solidFill>
                  <a:srgbClr val="3F3F3F"/>
                </a:solidFill>
                <a:latin typeface="Arial"/>
                <a:cs typeface="Arial"/>
              </a:rPr>
              <a:t>0</a:t>
            </a:r>
            <a:endParaRPr sz="800">
              <a:latin typeface="Arial"/>
              <a:cs typeface="Arial"/>
            </a:endParaRPr>
          </a:p>
          <a:p>
            <a:pPr>
              <a:lnSpc>
                <a:spcPct val="100000"/>
              </a:lnSpc>
            </a:pPr>
            <a:endParaRPr sz="900">
              <a:latin typeface="Times New Roman"/>
              <a:cs typeface="Times New Roman"/>
            </a:endParaRPr>
          </a:p>
          <a:p>
            <a:pPr>
              <a:lnSpc>
                <a:spcPct val="100000"/>
              </a:lnSpc>
              <a:spcBef>
                <a:spcPts val="590"/>
              </a:spcBef>
            </a:pPr>
            <a:r>
              <a:rPr sz="800" b="1" spc="-5" dirty="0">
                <a:solidFill>
                  <a:srgbClr val="3F3F3F"/>
                </a:solidFill>
                <a:latin typeface="Arial"/>
                <a:cs typeface="Arial"/>
              </a:rPr>
              <a:t>1</a:t>
            </a:r>
            <a:r>
              <a:rPr sz="800" b="1" spc="-10" dirty="0">
                <a:solidFill>
                  <a:srgbClr val="3F3F3F"/>
                </a:solidFill>
                <a:latin typeface="Arial"/>
                <a:cs typeface="Arial"/>
              </a:rPr>
              <a:t>0</a:t>
            </a:r>
            <a:r>
              <a:rPr sz="800" b="1" dirty="0">
                <a:solidFill>
                  <a:srgbClr val="3F3F3F"/>
                </a:solidFill>
                <a:latin typeface="Arial"/>
                <a:cs typeface="Arial"/>
              </a:rPr>
              <a:t>0</a:t>
            </a:r>
            <a:endParaRPr sz="800">
              <a:latin typeface="Arial"/>
              <a:cs typeface="Arial"/>
            </a:endParaRPr>
          </a:p>
        </p:txBody>
      </p:sp>
      <p:sp>
        <p:nvSpPr>
          <p:cNvPr id="223" name="object 223"/>
          <p:cNvSpPr txBox="1"/>
          <p:nvPr/>
        </p:nvSpPr>
        <p:spPr>
          <a:xfrm>
            <a:off x="2436898" y="2549397"/>
            <a:ext cx="2710815" cy="741680"/>
          </a:xfrm>
          <a:prstGeom prst="rect">
            <a:avLst/>
          </a:prstGeom>
        </p:spPr>
        <p:txBody>
          <a:bodyPr vert="horz" wrap="square" lIns="0" tIns="0" rIns="0" bIns="0" rtlCol="0">
            <a:spAutoFit/>
          </a:bodyPr>
          <a:lstStyle/>
          <a:p>
            <a:pPr marL="201295">
              <a:lnSpc>
                <a:spcPct val="100000"/>
              </a:lnSpc>
            </a:pPr>
            <a:r>
              <a:rPr sz="950" b="1" spc="-5" dirty="0">
                <a:latin typeface="Arial"/>
                <a:cs typeface="Arial"/>
              </a:rPr>
              <a:t>Figure </a:t>
            </a:r>
            <a:r>
              <a:rPr sz="950" b="1" spc="-10" dirty="0">
                <a:latin typeface="Arial"/>
                <a:cs typeface="Arial"/>
              </a:rPr>
              <a:t>46: Demand for Spherical LPG</a:t>
            </a:r>
            <a:r>
              <a:rPr sz="950" b="1" spc="-15" dirty="0">
                <a:latin typeface="Arial"/>
                <a:cs typeface="Arial"/>
              </a:rPr>
              <a:t> </a:t>
            </a:r>
            <a:r>
              <a:rPr sz="950" b="1" spc="-10" dirty="0">
                <a:latin typeface="Arial"/>
                <a:cs typeface="Arial"/>
              </a:rPr>
              <a:t>Tanks</a:t>
            </a:r>
            <a:endParaRPr sz="950">
              <a:latin typeface="Arial"/>
              <a:cs typeface="Arial"/>
            </a:endParaRPr>
          </a:p>
          <a:p>
            <a:pPr>
              <a:lnSpc>
                <a:spcPct val="100000"/>
              </a:lnSpc>
              <a:spcBef>
                <a:spcPts val="45"/>
              </a:spcBef>
            </a:pPr>
            <a:endParaRPr sz="950">
              <a:latin typeface="Times New Roman"/>
              <a:cs typeface="Times New Roman"/>
            </a:endParaRPr>
          </a:p>
          <a:p>
            <a:pPr>
              <a:lnSpc>
                <a:spcPct val="100000"/>
              </a:lnSpc>
            </a:pPr>
            <a:r>
              <a:rPr sz="800" b="1" spc="-5" dirty="0">
                <a:solidFill>
                  <a:srgbClr val="3F3F3F"/>
                </a:solidFill>
                <a:latin typeface="Arial"/>
                <a:cs typeface="Arial"/>
              </a:rPr>
              <a:t>250</a:t>
            </a:r>
            <a:endParaRPr sz="800">
              <a:latin typeface="Arial"/>
              <a:cs typeface="Arial"/>
            </a:endParaRPr>
          </a:p>
          <a:p>
            <a:pPr>
              <a:lnSpc>
                <a:spcPct val="100000"/>
              </a:lnSpc>
            </a:pPr>
            <a:endParaRPr sz="900">
              <a:latin typeface="Times New Roman"/>
              <a:cs typeface="Times New Roman"/>
            </a:endParaRPr>
          </a:p>
          <a:p>
            <a:pPr>
              <a:lnSpc>
                <a:spcPct val="100000"/>
              </a:lnSpc>
              <a:spcBef>
                <a:spcPts val="585"/>
              </a:spcBef>
            </a:pPr>
            <a:r>
              <a:rPr sz="800" b="1" spc="-5" dirty="0">
                <a:solidFill>
                  <a:srgbClr val="3F3F3F"/>
                </a:solidFill>
                <a:latin typeface="Arial"/>
                <a:cs typeface="Arial"/>
              </a:rPr>
              <a:t>200</a:t>
            </a:r>
            <a:endParaRPr sz="800">
              <a:latin typeface="Arial"/>
              <a:cs typeface="Arial"/>
            </a:endParaRPr>
          </a:p>
        </p:txBody>
      </p:sp>
      <p:sp>
        <p:nvSpPr>
          <p:cNvPr id="224" name="object 224"/>
          <p:cNvSpPr txBox="1"/>
          <p:nvPr/>
        </p:nvSpPr>
        <p:spPr>
          <a:xfrm>
            <a:off x="2494047" y="4151885"/>
            <a:ext cx="2778760" cy="572135"/>
          </a:xfrm>
          <a:prstGeom prst="rect">
            <a:avLst/>
          </a:prstGeom>
        </p:spPr>
        <p:txBody>
          <a:bodyPr vert="horz" wrap="square" lIns="0" tIns="0" rIns="0" bIns="0" rtlCol="0">
            <a:spAutoFit/>
          </a:bodyPr>
          <a:lstStyle/>
          <a:p>
            <a:pPr marR="2659380" algn="ctr">
              <a:lnSpc>
                <a:spcPct val="100000"/>
              </a:lnSpc>
            </a:pPr>
            <a:r>
              <a:rPr sz="800" b="1" spc="-10" dirty="0">
                <a:solidFill>
                  <a:srgbClr val="3F3F3F"/>
                </a:solidFill>
                <a:latin typeface="Arial"/>
                <a:cs typeface="Arial"/>
              </a:rPr>
              <a:t>50</a:t>
            </a:r>
            <a:endParaRPr sz="800">
              <a:latin typeface="Arial"/>
              <a:cs typeface="Arial"/>
            </a:endParaRPr>
          </a:p>
          <a:p>
            <a:pPr>
              <a:lnSpc>
                <a:spcPct val="100000"/>
              </a:lnSpc>
            </a:pPr>
            <a:endParaRPr sz="900">
              <a:latin typeface="Times New Roman"/>
              <a:cs typeface="Times New Roman"/>
            </a:endParaRPr>
          </a:p>
          <a:p>
            <a:pPr marL="78105">
              <a:lnSpc>
                <a:spcPts val="955"/>
              </a:lnSpc>
              <a:spcBef>
                <a:spcPts val="585"/>
              </a:spcBef>
            </a:pPr>
            <a:r>
              <a:rPr sz="800" b="1" dirty="0">
                <a:solidFill>
                  <a:srgbClr val="3F3F3F"/>
                </a:solidFill>
                <a:latin typeface="Arial"/>
                <a:cs typeface="Arial"/>
              </a:rPr>
              <a:t>-</a:t>
            </a:r>
            <a:endParaRPr sz="800">
              <a:latin typeface="Arial"/>
              <a:cs typeface="Arial"/>
            </a:endParaRPr>
          </a:p>
          <a:p>
            <a:pPr marL="88900">
              <a:lnSpc>
                <a:spcPts val="955"/>
              </a:lnSpc>
            </a:pPr>
            <a:r>
              <a:rPr sz="800" b="1" spc="-5" dirty="0">
                <a:solidFill>
                  <a:srgbClr val="3F3F3F"/>
                </a:solidFill>
                <a:latin typeface="Arial"/>
                <a:cs typeface="Arial"/>
              </a:rPr>
              <a:t>05 </a:t>
            </a:r>
            <a:r>
              <a:rPr sz="800" b="1" spc="-65" dirty="0">
                <a:solidFill>
                  <a:srgbClr val="3F3F3F"/>
                </a:solidFill>
                <a:latin typeface="Arial"/>
                <a:cs typeface="Arial"/>
              </a:rPr>
              <a:t>Q106  </a:t>
            </a:r>
            <a:r>
              <a:rPr sz="800" b="1" spc="-5" dirty="0">
                <a:solidFill>
                  <a:srgbClr val="3F3F3F"/>
                </a:solidFill>
                <a:latin typeface="Arial"/>
                <a:cs typeface="Arial"/>
              </a:rPr>
              <a:t>07  08  09  10  11  12  13  14  15  16  17  18  19</a:t>
            </a:r>
            <a:r>
              <a:rPr sz="800" b="1" spc="10" dirty="0">
                <a:solidFill>
                  <a:srgbClr val="3F3F3F"/>
                </a:solidFill>
                <a:latin typeface="Arial"/>
                <a:cs typeface="Arial"/>
              </a:rPr>
              <a:t> </a:t>
            </a:r>
            <a:r>
              <a:rPr sz="800" b="1" spc="-10" dirty="0">
                <a:solidFill>
                  <a:srgbClr val="3F3F3F"/>
                </a:solidFill>
                <a:latin typeface="Arial"/>
                <a:cs typeface="Arial"/>
              </a:rPr>
              <a:t>20</a:t>
            </a:r>
            <a:endParaRPr sz="800">
              <a:latin typeface="Arial"/>
              <a:cs typeface="Arial"/>
            </a:endParaRPr>
          </a:p>
        </p:txBody>
      </p:sp>
      <p:sp>
        <p:nvSpPr>
          <p:cNvPr id="225" name="object 225"/>
          <p:cNvSpPr txBox="1"/>
          <p:nvPr/>
        </p:nvSpPr>
        <p:spPr>
          <a:xfrm>
            <a:off x="1936242" y="3552172"/>
            <a:ext cx="297815" cy="329565"/>
          </a:xfrm>
          <a:prstGeom prst="rect">
            <a:avLst/>
          </a:prstGeom>
        </p:spPr>
        <p:txBody>
          <a:bodyPr vert="horz" wrap="square" lIns="0" tIns="3175" rIns="0" bIns="0" rtlCol="0">
            <a:spAutoFit/>
          </a:bodyPr>
          <a:lstStyle/>
          <a:p>
            <a:pPr marL="1905" marR="5080" indent="-2540">
              <a:lnSpc>
                <a:spcPts val="640"/>
              </a:lnSpc>
              <a:spcBef>
                <a:spcPts val="25"/>
              </a:spcBef>
            </a:pPr>
            <a:r>
              <a:rPr sz="550" b="1" spc="5" dirty="0">
                <a:solidFill>
                  <a:srgbClr val="3F3F3F"/>
                </a:solidFill>
                <a:latin typeface="Arial"/>
                <a:cs typeface="Arial"/>
              </a:rPr>
              <a:t>Sales </a:t>
            </a:r>
            <a:r>
              <a:rPr sz="550" b="1" dirty="0">
                <a:solidFill>
                  <a:srgbClr val="3F3F3F"/>
                </a:solidFill>
                <a:latin typeface="Arial"/>
                <a:cs typeface="Arial"/>
              </a:rPr>
              <a:t>in  </a:t>
            </a:r>
            <a:r>
              <a:rPr sz="550" b="1" spc="5" dirty="0">
                <a:solidFill>
                  <a:srgbClr val="3F3F3F"/>
                </a:solidFill>
                <a:latin typeface="Arial"/>
                <a:cs typeface="Arial"/>
              </a:rPr>
              <a:t>Nomi</a:t>
            </a:r>
            <a:r>
              <a:rPr sz="550" b="1" spc="-5" dirty="0">
                <a:solidFill>
                  <a:srgbClr val="3F3F3F"/>
                </a:solidFill>
                <a:latin typeface="Arial"/>
                <a:cs typeface="Arial"/>
              </a:rPr>
              <a:t>n</a:t>
            </a:r>
            <a:r>
              <a:rPr sz="550" b="1" spc="5" dirty="0">
                <a:solidFill>
                  <a:srgbClr val="3F3F3F"/>
                </a:solidFill>
                <a:latin typeface="Arial"/>
                <a:cs typeface="Arial"/>
              </a:rPr>
              <a:t>al</a:t>
            </a:r>
            <a:endParaRPr sz="550">
              <a:latin typeface="Arial"/>
              <a:cs typeface="Arial"/>
            </a:endParaRPr>
          </a:p>
          <a:p>
            <a:pPr marL="635" marR="21590" indent="12065">
              <a:lnSpc>
                <a:spcPts val="640"/>
              </a:lnSpc>
              <a:spcBef>
                <a:spcPts val="15"/>
              </a:spcBef>
            </a:pPr>
            <a:r>
              <a:rPr sz="550" b="1" dirty="0">
                <a:solidFill>
                  <a:srgbClr val="3F3F3F"/>
                </a:solidFill>
                <a:latin typeface="Arial"/>
                <a:cs typeface="Arial"/>
              </a:rPr>
              <a:t>Dollars  </a:t>
            </a:r>
            <a:r>
              <a:rPr sz="550" b="1" spc="5" dirty="0">
                <a:solidFill>
                  <a:srgbClr val="3F3F3F"/>
                </a:solidFill>
                <a:latin typeface="Arial"/>
                <a:cs typeface="Arial"/>
              </a:rPr>
              <a:t>($M</a:t>
            </a:r>
            <a:r>
              <a:rPr sz="550" b="1" spc="-80" dirty="0">
                <a:solidFill>
                  <a:srgbClr val="3F3F3F"/>
                </a:solidFill>
                <a:latin typeface="Arial"/>
                <a:cs typeface="Arial"/>
              </a:rPr>
              <a:t> </a:t>
            </a:r>
            <a:r>
              <a:rPr sz="550" b="1" dirty="0">
                <a:solidFill>
                  <a:srgbClr val="3F3F3F"/>
                </a:solidFill>
                <a:latin typeface="Arial"/>
                <a:cs typeface="Arial"/>
              </a:rPr>
              <a:t>US)</a:t>
            </a:r>
            <a:endParaRPr sz="550">
              <a:latin typeface="Arial"/>
              <a:cs typeface="Arial"/>
            </a:endParaRPr>
          </a:p>
        </p:txBody>
      </p:sp>
      <p:sp>
        <p:nvSpPr>
          <p:cNvPr id="226" name="object 226"/>
          <p:cNvSpPr/>
          <p:nvPr/>
        </p:nvSpPr>
        <p:spPr>
          <a:xfrm>
            <a:off x="5426964" y="3546347"/>
            <a:ext cx="441325" cy="441959"/>
          </a:xfrm>
          <a:custGeom>
            <a:avLst/>
            <a:gdLst/>
            <a:ahLst/>
            <a:cxnLst/>
            <a:rect l="l" t="t" r="r" b="b"/>
            <a:pathLst>
              <a:path w="441325" h="441960">
                <a:moveTo>
                  <a:pt x="0" y="441960"/>
                </a:moveTo>
                <a:lnTo>
                  <a:pt x="441198" y="441960"/>
                </a:lnTo>
                <a:lnTo>
                  <a:pt x="441198" y="0"/>
                </a:lnTo>
                <a:lnTo>
                  <a:pt x="0" y="0"/>
                </a:lnTo>
                <a:lnTo>
                  <a:pt x="0" y="441960"/>
                </a:lnTo>
                <a:close/>
              </a:path>
            </a:pathLst>
          </a:custGeom>
          <a:solidFill>
            <a:srgbClr val="FFFFFF"/>
          </a:solidFill>
        </p:spPr>
        <p:txBody>
          <a:bodyPr wrap="square" lIns="0" tIns="0" rIns="0" bIns="0" rtlCol="0"/>
          <a:lstStyle/>
          <a:p>
            <a:endParaRPr/>
          </a:p>
        </p:txBody>
      </p:sp>
      <p:sp>
        <p:nvSpPr>
          <p:cNvPr id="227" name="object 227"/>
          <p:cNvSpPr/>
          <p:nvPr/>
        </p:nvSpPr>
        <p:spPr>
          <a:xfrm>
            <a:off x="5425440" y="3544823"/>
            <a:ext cx="444500" cy="445134"/>
          </a:xfrm>
          <a:custGeom>
            <a:avLst/>
            <a:gdLst/>
            <a:ahLst/>
            <a:cxnLst/>
            <a:rect l="l" t="t" r="r" b="b"/>
            <a:pathLst>
              <a:path w="444500" h="445135">
                <a:moveTo>
                  <a:pt x="442722" y="0"/>
                </a:moveTo>
                <a:lnTo>
                  <a:pt x="1524" y="0"/>
                </a:lnTo>
                <a:lnTo>
                  <a:pt x="0" y="1524"/>
                </a:lnTo>
                <a:lnTo>
                  <a:pt x="0" y="443484"/>
                </a:lnTo>
                <a:lnTo>
                  <a:pt x="1524" y="445008"/>
                </a:lnTo>
                <a:lnTo>
                  <a:pt x="442722" y="445008"/>
                </a:lnTo>
                <a:lnTo>
                  <a:pt x="444245" y="443484"/>
                </a:lnTo>
                <a:lnTo>
                  <a:pt x="3048" y="443484"/>
                </a:lnTo>
                <a:lnTo>
                  <a:pt x="1524" y="441960"/>
                </a:lnTo>
                <a:lnTo>
                  <a:pt x="3048" y="441960"/>
                </a:lnTo>
                <a:lnTo>
                  <a:pt x="3048" y="3048"/>
                </a:lnTo>
                <a:lnTo>
                  <a:pt x="1524" y="3048"/>
                </a:lnTo>
                <a:lnTo>
                  <a:pt x="3048" y="1524"/>
                </a:lnTo>
                <a:lnTo>
                  <a:pt x="444245" y="1524"/>
                </a:lnTo>
                <a:lnTo>
                  <a:pt x="442722" y="0"/>
                </a:lnTo>
                <a:close/>
              </a:path>
              <a:path w="444500" h="445135">
                <a:moveTo>
                  <a:pt x="3048" y="441960"/>
                </a:moveTo>
                <a:lnTo>
                  <a:pt x="1524" y="441960"/>
                </a:lnTo>
                <a:lnTo>
                  <a:pt x="3048" y="443484"/>
                </a:lnTo>
                <a:lnTo>
                  <a:pt x="3048" y="441960"/>
                </a:lnTo>
                <a:close/>
              </a:path>
              <a:path w="444500" h="445135">
                <a:moveTo>
                  <a:pt x="441198" y="441960"/>
                </a:moveTo>
                <a:lnTo>
                  <a:pt x="3048" y="441960"/>
                </a:lnTo>
                <a:lnTo>
                  <a:pt x="3048" y="443484"/>
                </a:lnTo>
                <a:lnTo>
                  <a:pt x="441198" y="443484"/>
                </a:lnTo>
                <a:lnTo>
                  <a:pt x="441198" y="441960"/>
                </a:lnTo>
                <a:close/>
              </a:path>
              <a:path w="444500" h="445135">
                <a:moveTo>
                  <a:pt x="441198" y="1524"/>
                </a:moveTo>
                <a:lnTo>
                  <a:pt x="441198" y="443484"/>
                </a:lnTo>
                <a:lnTo>
                  <a:pt x="442722" y="441960"/>
                </a:lnTo>
                <a:lnTo>
                  <a:pt x="444245" y="441960"/>
                </a:lnTo>
                <a:lnTo>
                  <a:pt x="444245" y="3048"/>
                </a:lnTo>
                <a:lnTo>
                  <a:pt x="442722" y="3048"/>
                </a:lnTo>
                <a:lnTo>
                  <a:pt x="441198" y="1524"/>
                </a:lnTo>
                <a:close/>
              </a:path>
              <a:path w="444500" h="445135">
                <a:moveTo>
                  <a:pt x="444245" y="441960"/>
                </a:moveTo>
                <a:lnTo>
                  <a:pt x="442722" y="441960"/>
                </a:lnTo>
                <a:lnTo>
                  <a:pt x="441198" y="443484"/>
                </a:lnTo>
                <a:lnTo>
                  <a:pt x="444245" y="443484"/>
                </a:lnTo>
                <a:lnTo>
                  <a:pt x="444245" y="441960"/>
                </a:lnTo>
                <a:close/>
              </a:path>
              <a:path w="444500" h="445135">
                <a:moveTo>
                  <a:pt x="3048" y="1524"/>
                </a:moveTo>
                <a:lnTo>
                  <a:pt x="1524" y="3048"/>
                </a:lnTo>
                <a:lnTo>
                  <a:pt x="3048" y="3048"/>
                </a:lnTo>
                <a:lnTo>
                  <a:pt x="3048" y="1524"/>
                </a:lnTo>
                <a:close/>
              </a:path>
              <a:path w="444500" h="445135">
                <a:moveTo>
                  <a:pt x="441198" y="1524"/>
                </a:moveTo>
                <a:lnTo>
                  <a:pt x="3048" y="1524"/>
                </a:lnTo>
                <a:lnTo>
                  <a:pt x="3048" y="3048"/>
                </a:lnTo>
                <a:lnTo>
                  <a:pt x="441198" y="3048"/>
                </a:lnTo>
                <a:lnTo>
                  <a:pt x="441198" y="1524"/>
                </a:lnTo>
                <a:close/>
              </a:path>
              <a:path w="444500" h="445135">
                <a:moveTo>
                  <a:pt x="444245" y="1524"/>
                </a:moveTo>
                <a:lnTo>
                  <a:pt x="441198" y="1524"/>
                </a:lnTo>
                <a:lnTo>
                  <a:pt x="442722" y="3048"/>
                </a:lnTo>
                <a:lnTo>
                  <a:pt x="444245" y="3048"/>
                </a:lnTo>
                <a:lnTo>
                  <a:pt x="444245" y="1524"/>
                </a:lnTo>
                <a:close/>
              </a:path>
            </a:pathLst>
          </a:custGeom>
          <a:solidFill>
            <a:srgbClr val="000000"/>
          </a:solidFill>
        </p:spPr>
        <p:txBody>
          <a:bodyPr wrap="square" lIns="0" tIns="0" rIns="0" bIns="0" rtlCol="0"/>
          <a:lstStyle/>
          <a:p>
            <a:endParaRPr/>
          </a:p>
        </p:txBody>
      </p:sp>
      <p:sp>
        <p:nvSpPr>
          <p:cNvPr id="228" name="object 228"/>
          <p:cNvSpPr/>
          <p:nvPr/>
        </p:nvSpPr>
        <p:spPr>
          <a:xfrm>
            <a:off x="5471159" y="3619880"/>
            <a:ext cx="36195" cy="0"/>
          </a:xfrm>
          <a:custGeom>
            <a:avLst/>
            <a:gdLst/>
            <a:ahLst/>
            <a:cxnLst/>
            <a:rect l="l" t="t" r="r" b="b"/>
            <a:pathLst>
              <a:path w="36195">
                <a:moveTo>
                  <a:pt x="0" y="0"/>
                </a:moveTo>
                <a:lnTo>
                  <a:pt x="35813" y="0"/>
                </a:lnTo>
              </a:path>
            </a:pathLst>
          </a:custGeom>
          <a:ln w="35813">
            <a:solidFill>
              <a:srgbClr val="00AFEF"/>
            </a:solidFill>
          </a:ln>
        </p:spPr>
        <p:txBody>
          <a:bodyPr wrap="square" lIns="0" tIns="0" rIns="0" bIns="0" rtlCol="0"/>
          <a:lstStyle/>
          <a:p>
            <a:endParaRPr/>
          </a:p>
        </p:txBody>
      </p:sp>
      <p:sp>
        <p:nvSpPr>
          <p:cNvPr id="229" name="object 229"/>
          <p:cNvSpPr/>
          <p:nvPr/>
        </p:nvSpPr>
        <p:spPr>
          <a:xfrm>
            <a:off x="5471159" y="3767709"/>
            <a:ext cx="36195" cy="0"/>
          </a:xfrm>
          <a:custGeom>
            <a:avLst/>
            <a:gdLst/>
            <a:ahLst/>
            <a:cxnLst/>
            <a:rect l="l" t="t" r="r" b="b"/>
            <a:pathLst>
              <a:path w="36195">
                <a:moveTo>
                  <a:pt x="0" y="0"/>
                </a:moveTo>
                <a:lnTo>
                  <a:pt x="35813" y="0"/>
                </a:lnTo>
              </a:path>
            </a:pathLst>
          </a:custGeom>
          <a:ln w="35813">
            <a:solidFill>
              <a:srgbClr val="000065"/>
            </a:solidFill>
          </a:ln>
        </p:spPr>
        <p:txBody>
          <a:bodyPr wrap="square" lIns="0" tIns="0" rIns="0" bIns="0" rtlCol="0"/>
          <a:lstStyle/>
          <a:p>
            <a:endParaRPr/>
          </a:p>
        </p:txBody>
      </p:sp>
      <p:sp>
        <p:nvSpPr>
          <p:cNvPr id="230" name="object 230"/>
          <p:cNvSpPr/>
          <p:nvPr/>
        </p:nvSpPr>
        <p:spPr>
          <a:xfrm>
            <a:off x="5471159" y="3914775"/>
            <a:ext cx="36195" cy="0"/>
          </a:xfrm>
          <a:custGeom>
            <a:avLst/>
            <a:gdLst/>
            <a:ahLst/>
            <a:cxnLst/>
            <a:rect l="l" t="t" r="r" b="b"/>
            <a:pathLst>
              <a:path w="36195">
                <a:moveTo>
                  <a:pt x="0" y="0"/>
                </a:moveTo>
                <a:lnTo>
                  <a:pt x="35813" y="0"/>
                </a:lnTo>
              </a:path>
            </a:pathLst>
          </a:custGeom>
          <a:ln w="35813">
            <a:solidFill>
              <a:srgbClr val="326598"/>
            </a:solidFill>
          </a:ln>
        </p:spPr>
        <p:txBody>
          <a:bodyPr wrap="square" lIns="0" tIns="0" rIns="0" bIns="0" rtlCol="0"/>
          <a:lstStyle/>
          <a:p>
            <a:endParaRPr/>
          </a:p>
        </p:txBody>
      </p:sp>
      <p:sp>
        <p:nvSpPr>
          <p:cNvPr id="231" name="object 231"/>
          <p:cNvSpPr txBox="1"/>
          <p:nvPr/>
        </p:nvSpPr>
        <p:spPr>
          <a:xfrm>
            <a:off x="5426964" y="3546347"/>
            <a:ext cx="441325" cy="441959"/>
          </a:xfrm>
          <a:prstGeom prst="rect">
            <a:avLst/>
          </a:prstGeom>
        </p:spPr>
        <p:txBody>
          <a:bodyPr vert="horz" wrap="square" lIns="0" tIns="26670" rIns="0" bIns="0" rtlCol="0">
            <a:spAutoFit/>
          </a:bodyPr>
          <a:lstStyle/>
          <a:p>
            <a:pPr marL="93980">
              <a:lnSpc>
                <a:spcPct val="100000"/>
              </a:lnSpc>
              <a:spcBef>
                <a:spcPts val="210"/>
              </a:spcBef>
            </a:pPr>
            <a:r>
              <a:rPr sz="550" dirty="0">
                <a:solidFill>
                  <a:srgbClr val="3F3F3F"/>
                </a:solidFill>
                <a:latin typeface="Arial"/>
                <a:cs typeface="Arial"/>
              </a:rPr>
              <a:t>Asia</a:t>
            </a:r>
            <a:endParaRPr sz="550">
              <a:latin typeface="Arial"/>
              <a:cs typeface="Arial"/>
            </a:endParaRPr>
          </a:p>
          <a:p>
            <a:pPr marL="93980">
              <a:lnSpc>
                <a:spcPct val="100000"/>
              </a:lnSpc>
              <a:spcBef>
                <a:spcPts val="500"/>
              </a:spcBef>
            </a:pPr>
            <a:r>
              <a:rPr sz="550" spc="5" dirty="0">
                <a:solidFill>
                  <a:srgbClr val="3F3F3F"/>
                </a:solidFill>
                <a:latin typeface="Arial"/>
                <a:cs typeface="Arial"/>
              </a:rPr>
              <a:t>EMEA</a:t>
            </a:r>
            <a:endParaRPr sz="550">
              <a:latin typeface="Arial"/>
              <a:cs typeface="Arial"/>
            </a:endParaRPr>
          </a:p>
          <a:p>
            <a:pPr marL="93980">
              <a:lnSpc>
                <a:spcPct val="100000"/>
              </a:lnSpc>
              <a:spcBef>
                <a:spcPts val="495"/>
              </a:spcBef>
            </a:pPr>
            <a:r>
              <a:rPr sz="550" spc="5" dirty="0">
                <a:solidFill>
                  <a:srgbClr val="3F3F3F"/>
                </a:solidFill>
                <a:latin typeface="Arial"/>
                <a:cs typeface="Arial"/>
              </a:rPr>
              <a:t>Americas</a:t>
            </a:r>
            <a:endParaRPr sz="550">
              <a:latin typeface="Arial"/>
              <a:cs typeface="Arial"/>
            </a:endParaRPr>
          </a:p>
        </p:txBody>
      </p:sp>
      <p:sp>
        <p:nvSpPr>
          <p:cNvPr id="232" name="object 232"/>
          <p:cNvSpPr/>
          <p:nvPr/>
        </p:nvSpPr>
        <p:spPr>
          <a:xfrm>
            <a:off x="1869948" y="2767583"/>
            <a:ext cx="4024629" cy="2071370"/>
          </a:xfrm>
          <a:custGeom>
            <a:avLst/>
            <a:gdLst/>
            <a:ahLst/>
            <a:cxnLst/>
            <a:rect l="l" t="t" r="r" b="b"/>
            <a:pathLst>
              <a:path w="4024629" h="2071370">
                <a:moveTo>
                  <a:pt x="4022598" y="0"/>
                </a:moveTo>
                <a:lnTo>
                  <a:pt x="1524" y="0"/>
                </a:lnTo>
                <a:lnTo>
                  <a:pt x="0" y="1524"/>
                </a:lnTo>
                <a:lnTo>
                  <a:pt x="0" y="2069592"/>
                </a:lnTo>
                <a:lnTo>
                  <a:pt x="1524" y="2071116"/>
                </a:lnTo>
                <a:lnTo>
                  <a:pt x="4022598" y="2071116"/>
                </a:lnTo>
                <a:lnTo>
                  <a:pt x="4024122" y="2069592"/>
                </a:lnTo>
                <a:lnTo>
                  <a:pt x="3048" y="2069592"/>
                </a:lnTo>
                <a:lnTo>
                  <a:pt x="1524" y="2068068"/>
                </a:lnTo>
                <a:lnTo>
                  <a:pt x="3048" y="2068068"/>
                </a:lnTo>
                <a:lnTo>
                  <a:pt x="3048" y="3048"/>
                </a:lnTo>
                <a:lnTo>
                  <a:pt x="1524" y="3048"/>
                </a:lnTo>
                <a:lnTo>
                  <a:pt x="3048" y="1524"/>
                </a:lnTo>
                <a:lnTo>
                  <a:pt x="4024122" y="1524"/>
                </a:lnTo>
                <a:lnTo>
                  <a:pt x="4022598" y="0"/>
                </a:lnTo>
                <a:close/>
              </a:path>
              <a:path w="4024629" h="2071370">
                <a:moveTo>
                  <a:pt x="3048" y="2068068"/>
                </a:moveTo>
                <a:lnTo>
                  <a:pt x="1524" y="2068068"/>
                </a:lnTo>
                <a:lnTo>
                  <a:pt x="3048" y="2069592"/>
                </a:lnTo>
                <a:lnTo>
                  <a:pt x="3048" y="2068068"/>
                </a:lnTo>
                <a:close/>
              </a:path>
              <a:path w="4024629" h="2071370">
                <a:moveTo>
                  <a:pt x="4021074" y="2068068"/>
                </a:moveTo>
                <a:lnTo>
                  <a:pt x="3048" y="2068068"/>
                </a:lnTo>
                <a:lnTo>
                  <a:pt x="3048" y="2069592"/>
                </a:lnTo>
                <a:lnTo>
                  <a:pt x="4021074" y="2069592"/>
                </a:lnTo>
                <a:lnTo>
                  <a:pt x="4021074" y="2068068"/>
                </a:lnTo>
                <a:close/>
              </a:path>
              <a:path w="4024629" h="2071370">
                <a:moveTo>
                  <a:pt x="4021074" y="1524"/>
                </a:moveTo>
                <a:lnTo>
                  <a:pt x="4021074" y="2069592"/>
                </a:lnTo>
                <a:lnTo>
                  <a:pt x="4022598" y="2068068"/>
                </a:lnTo>
                <a:lnTo>
                  <a:pt x="4024122" y="2068068"/>
                </a:lnTo>
                <a:lnTo>
                  <a:pt x="4024122" y="3048"/>
                </a:lnTo>
                <a:lnTo>
                  <a:pt x="4022598" y="3048"/>
                </a:lnTo>
                <a:lnTo>
                  <a:pt x="4021074" y="1524"/>
                </a:lnTo>
                <a:close/>
              </a:path>
              <a:path w="4024629" h="2071370">
                <a:moveTo>
                  <a:pt x="4024122" y="2068068"/>
                </a:moveTo>
                <a:lnTo>
                  <a:pt x="4022598" y="2068068"/>
                </a:lnTo>
                <a:lnTo>
                  <a:pt x="4021074" y="2069592"/>
                </a:lnTo>
                <a:lnTo>
                  <a:pt x="4024122" y="2069592"/>
                </a:lnTo>
                <a:lnTo>
                  <a:pt x="4024122" y="2068068"/>
                </a:lnTo>
                <a:close/>
              </a:path>
              <a:path w="4024629" h="2071370">
                <a:moveTo>
                  <a:pt x="3048" y="1524"/>
                </a:moveTo>
                <a:lnTo>
                  <a:pt x="1524" y="3048"/>
                </a:lnTo>
                <a:lnTo>
                  <a:pt x="3048" y="3048"/>
                </a:lnTo>
                <a:lnTo>
                  <a:pt x="3048" y="1524"/>
                </a:lnTo>
                <a:close/>
              </a:path>
              <a:path w="4024629" h="2071370">
                <a:moveTo>
                  <a:pt x="4021074" y="1524"/>
                </a:moveTo>
                <a:lnTo>
                  <a:pt x="3048" y="1524"/>
                </a:lnTo>
                <a:lnTo>
                  <a:pt x="3048" y="3048"/>
                </a:lnTo>
                <a:lnTo>
                  <a:pt x="4021074" y="3048"/>
                </a:lnTo>
                <a:lnTo>
                  <a:pt x="4021074" y="1524"/>
                </a:lnTo>
                <a:close/>
              </a:path>
              <a:path w="4024629" h="2071370">
                <a:moveTo>
                  <a:pt x="4024122" y="1524"/>
                </a:moveTo>
                <a:lnTo>
                  <a:pt x="4021074" y="1524"/>
                </a:lnTo>
                <a:lnTo>
                  <a:pt x="4022598" y="3048"/>
                </a:lnTo>
                <a:lnTo>
                  <a:pt x="4024122" y="3048"/>
                </a:lnTo>
                <a:lnTo>
                  <a:pt x="4024122" y="1524"/>
                </a:lnTo>
                <a:close/>
              </a:path>
            </a:pathLst>
          </a:custGeom>
          <a:solidFill>
            <a:srgbClr val="000000"/>
          </a:solidFill>
        </p:spPr>
        <p:txBody>
          <a:bodyPr wrap="square" lIns="0" tIns="0" rIns="0" bIns="0" rtlCol="0"/>
          <a:lstStyle/>
          <a:p>
            <a:endParaRPr/>
          </a:p>
        </p:txBody>
      </p:sp>
      <p:sp>
        <p:nvSpPr>
          <p:cNvPr id="233" name="object 233"/>
          <p:cNvSpPr txBox="1">
            <a:spLocks noGrp="1"/>
          </p:cNvSpPr>
          <p:nvPr>
            <p:ph type="sldNum" sz="quarter" idx="7"/>
          </p:nvPr>
        </p:nvSpPr>
        <p:spPr>
          <a:prstGeom prst="rect">
            <a:avLst/>
          </a:prstGeom>
        </p:spPr>
        <p:txBody>
          <a:bodyPr vert="horz" wrap="square" lIns="0" tIns="0" rIns="0" bIns="0" rtlCol="0">
            <a:spAutoFit/>
          </a:bodyPr>
          <a:lstStyle/>
          <a:p>
            <a:pPr marL="25400">
              <a:lnSpc>
                <a:spcPts val="1075"/>
              </a:lnSpc>
            </a:pPr>
            <a:fld id="{81D60167-4931-47E6-BA6A-407CBD079E47}" type="slidenum">
              <a:rPr spc="15" dirty="0"/>
              <a:t>99</a:t>
            </a:fld>
            <a:endParaRPr spc="15"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36108</Words>
  <Application>Microsoft Office PowerPoint</Application>
  <PresentationFormat>Custom</PresentationFormat>
  <Paragraphs>5113</Paragraphs>
  <Slides>130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130</vt:i4>
      </vt:variant>
    </vt:vector>
  </HeadingPairs>
  <TitlesOfParts>
    <vt:vector size="135" baseType="lpstr">
      <vt:lpstr>Arial</vt:lpstr>
      <vt:lpstr>Calibri</vt:lpstr>
      <vt:lpstr>Symbol</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Word - Pressure Vessels 130506 dj.docx</dc:title>
  <dc:creator>DJ Vaio VPCZ2190X</dc:creator>
  <cp:lastModifiedBy>Austin Reed</cp:lastModifiedBy>
  <cp:revision>1</cp:revision>
  <dcterms:created xsi:type="dcterms:W3CDTF">2016-10-26T07:43:47Z</dcterms:created>
  <dcterms:modified xsi:type="dcterms:W3CDTF">2019-10-15T18:35:40Z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2013-05-06T00:00:00Z</vt:filetime>
  </property>
  <property fmtid="{D5CDD505-2E9C-101B-9397-08002B2CF9AE}" pid="3" name="Creator">
    <vt:lpwstr>PScript5.dll Version 5.2.2</vt:lpwstr>
  </property>
  <property fmtid="{D5CDD505-2E9C-101B-9397-08002B2CF9AE}" pid="4" name="LastSaved">
    <vt:filetime>2016-10-26T00:00:00Z</vt:filetime>
  </property>
</Properties>
</file>